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handoutMasterIdLst>
    <p:handoutMasterId r:id="rId51"/>
  </p:handoutMasterIdLst>
  <p:sldIdLst>
    <p:sldId id="257" r:id="rId5"/>
    <p:sldId id="342" r:id="rId6"/>
    <p:sldId id="343" r:id="rId7"/>
    <p:sldId id="270" r:id="rId8"/>
    <p:sldId id="344" r:id="rId9"/>
    <p:sldId id="346" r:id="rId10"/>
    <p:sldId id="371" r:id="rId11"/>
    <p:sldId id="358" r:id="rId12"/>
    <p:sldId id="384" r:id="rId13"/>
    <p:sldId id="365" r:id="rId14"/>
    <p:sldId id="366" r:id="rId15"/>
    <p:sldId id="367" r:id="rId16"/>
    <p:sldId id="385" r:id="rId17"/>
    <p:sldId id="347" r:id="rId18"/>
    <p:sldId id="348" r:id="rId19"/>
    <p:sldId id="369" r:id="rId20"/>
    <p:sldId id="349" r:id="rId21"/>
    <p:sldId id="352" r:id="rId22"/>
    <p:sldId id="350" r:id="rId23"/>
    <p:sldId id="394" r:id="rId24"/>
    <p:sldId id="353" r:id="rId25"/>
    <p:sldId id="355" r:id="rId26"/>
    <p:sldId id="354" r:id="rId27"/>
    <p:sldId id="357" r:id="rId28"/>
    <p:sldId id="356" r:id="rId29"/>
    <p:sldId id="359" r:id="rId30"/>
    <p:sldId id="361" r:id="rId31"/>
    <p:sldId id="360" r:id="rId32"/>
    <p:sldId id="363" r:id="rId33"/>
    <p:sldId id="362" r:id="rId34"/>
    <p:sldId id="383" r:id="rId35"/>
    <p:sldId id="372" r:id="rId36"/>
    <p:sldId id="380" r:id="rId37"/>
    <p:sldId id="387" r:id="rId38"/>
    <p:sldId id="381" r:id="rId39"/>
    <p:sldId id="382" r:id="rId40"/>
    <p:sldId id="311" r:id="rId41"/>
    <p:sldId id="377" r:id="rId42"/>
    <p:sldId id="317" r:id="rId43"/>
    <p:sldId id="378" r:id="rId44"/>
    <p:sldId id="389" r:id="rId45"/>
    <p:sldId id="395" r:id="rId46"/>
    <p:sldId id="396" r:id="rId47"/>
    <p:sldId id="399" r:id="rId48"/>
    <p:sldId id="397"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F3FF"/>
    <a:srgbClr val="EBEBFF"/>
    <a:srgbClr val="F2FFEB"/>
    <a:srgbClr val="DBFFC9"/>
    <a:srgbClr val="993366"/>
    <a:srgbClr val="CC0000"/>
    <a:srgbClr val="99FF33"/>
    <a:srgbClr val="A5002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5" autoAdjust="0"/>
    <p:restoredTop sz="94243" autoAdjust="0"/>
  </p:normalViewPr>
  <p:slideViewPr>
    <p:cSldViewPr>
      <p:cViewPr varScale="1">
        <p:scale>
          <a:sx n="83" d="100"/>
          <a:sy n="83" d="100"/>
        </p:scale>
        <p:origin x="-1536" y="-7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3" d="100"/>
          <a:sy n="53" d="100"/>
        </p:scale>
        <p:origin x="-183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8"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0938" y="692150"/>
            <a:ext cx="4556125" cy="3416300"/>
          </a:xfrm>
          <a:ln cap="flat"/>
        </p:spPr>
      </p:sp>
      <p:sp>
        <p:nvSpPr>
          <p:cNvPr id="55299" name="Rectangle 3"/>
          <p:cNvSpPr>
            <a:spLocks noGrp="1" noChangeArrowheads="1"/>
          </p:cNvSpPr>
          <p:nvPr>
            <p:ph type="body" idx="1"/>
          </p:nvPr>
        </p:nvSpPr>
        <p:spPr>
          <a:noFill/>
          <a:ln w="9525"/>
        </p:spPr>
        <p:txBody>
          <a:bodyPr/>
          <a:lstStyle/>
          <a:p>
            <a:r>
              <a:rPr lang="en-US" dirty="0"/>
              <a:t>This In-house course was developed to meet the needs of SAP R/3 Consultants working at Capgemini. This course is designed to present a high level view of Controlling and to provide the Consultants with basic information about how to use this Functionality.</a:t>
            </a:r>
          </a:p>
          <a:p>
            <a:endParaRPr lang="en-US" dirty="0"/>
          </a:p>
          <a:p>
            <a:r>
              <a:rPr lang="en-US" dirty="0"/>
              <a:t>More in-depth courses have been developed to train Consultants in specific areas discussed during this course.</a:t>
            </a:r>
          </a:p>
          <a:p>
            <a:endParaRPr lang="en-US" dirty="0"/>
          </a:p>
          <a:p>
            <a:r>
              <a:rPr lang="en-US" dirty="0"/>
              <a:t>Your comments at the conclusion of this training session are appreciated and will help us better tailor future courses to meet your training needs.</a:t>
            </a:r>
          </a:p>
          <a:p>
            <a:r>
              <a:rPr lang="en-US" dirty="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50938" y="692150"/>
            <a:ext cx="4556125" cy="3416300"/>
          </a:xfrm>
          <a:ln/>
        </p:spPr>
      </p:sp>
      <p:sp>
        <p:nvSpPr>
          <p:cNvPr id="6963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50938" y="692150"/>
            <a:ext cx="4556125" cy="3416300"/>
          </a:xfrm>
          <a:ln/>
        </p:spPr>
      </p:sp>
      <p:sp>
        <p:nvSpPr>
          <p:cNvPr id="7065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50938" y="692150"/>
            <a:ext cx="4556125" cy="3416300"/>
          </a:xfrm>
          <a:ln/>
        </p:spPr>
      </p:sp>
      <p:sp>
        <p:nvSpPr>
          <p:cNvPr id="7168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0938" y="692150"/>
            <a:ext cx="4556125" cy="3416300"/>
          </a:xfrm>
          <a:ln cap="flat"/>
        </p:spPr>
      </p:sp>
      <p:sp>
        <p:nvSpPr>
          <p:cNvPr id="72707"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p:spPr>
      </p:sp>
      <p:sp>
        <p:nvSpPr>
          <p:cNvPr id="7373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50938" y="692150"/>
            <a:ext cx="4556125" cy="3416300"/>
          </a:xfrm>
          <a:ln/>
        </p:spPr>
      </p:sp>
      <p:sp>
        <p:nvSpPr>
          <p:cNvPr id="7475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50938" y="692150"/>
            <a:ext cx="4556125" cy="3416300"/>
          </a:xfrm>
          <a:ln/>
        </p:spPr>
      </p:sp>
      <p:sp>
        <p:nvSpPr>
          <p:cNvPr id="5939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50938" y="692150"/>
            <a:ext cx="4556125" cy="3416300"/>
          </a:xfrm>
          <a:ln/>
        </p:spPr>
      </p:sp>
      <p:sp>
        <p:nvSpPr>
          <p:cNvPr id="8294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50938" y="692150"/>
            <a:ext cx="4556125" cy="3416300"/>
          </a:xfrm>
          <a:ln/>
        </p:spPr>
      </p:sp>
      <p:sp>
        <p:nvSpPr>
          <p:cNvPr id="8806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50938" y="692150"/>
            <a:ext cx="4556125" cy="3416300"/>
          </a:xfrm>
          <a:ln/>
        </p:spPr>
      </p:sp>
      <p:sp>
        <p:nvSpPr>
          <p:cNvPr id="8909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50938" y="692150"/>
            <a:ext cx="4556125" cy="3416300"/>
          </a:xfrm>
          <a:ln/>
        </p:spPr>
      </p:sp>
      <p:sp>
        <p:nvSpPr>
          <p:cNvPr id="6041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50938" y="692150"/>
            <a:ext cx="4556125" cy="3416300"/>
          </a:xfrm>
          <a:ln/>
        </p:spPr>
      </p:sp>
      <p:sp>
        <p:nvSpPr>
          <p:cNvPr id="9011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50938" y="692150"/>
            <a:ext cx="4556125" cy="3416300"/>
          </a:xfrm>
          <a:ln cap="flat"/>
        </p:spPr>
      </p:sp>
      <p:sp>
        <p:nvSpPr>
          <p:cNvPr id="91139"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50938" y="692150"/>
            <a:ext cx="4556125" cy="3416300"/>
          </a:xfrm>
          <a:ln/>
        </p:spPr>
      </p:sp>
      <p:sp>
        <p:nvSpPr>
          <p:cNvPr id="9216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50938" y="692150"/>
            <a:ext cx="4556125" cy="3416300"/>
          </a:xfrm>
          <a:ln cap="flat"/>
        </p:spPr>
      </p:sp>
      <p:sp>
        <p:nvSpPr>
          <p:cNvPr id="93187"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663575" y="752475"/>
            <a:ext cx="5532438" cy="4149725"/>
          </a:xfrm>
          <a:ln/>
        </p:spPr>
      </p:sp>
      <p:sp>
        <p:nvSpPr>
          <p:cNvPr id="98307" name="Rectangle 3"/>
          <p:cNvSpPr>
            <a:spLocks noGrp="1" noChangeArrowheads="1"/>
          </p:cNvSpPr>
          <p:nvPr>
            <p:ph type="body" idx="1"/>
          </p:nvPr>
        </p:nvSpPr>
        <p:spPr>
          <a:xfrm>
            <a:off x="660400" y="5027613"/>
            <a:ext cx="5524500" cy="3332162"/>
          </a:xfrm>
          <a:noFill/>
          <a:ln w="9525"/>
        </p:spPr>
        <p:txBody>
          <a:bodyPr/>
          <a:lstStyle/>
          <a:p>
            <a:pPr>
              <a:spcBef>
                <a:spcPct val="40000"/>
              </a:spcBef>
            </a:pPr>
            <a:r>
              <a:rPr lang="en-US" dirty="0"/>
              <a:t>A controlling area </a:t>
            </a:r>
            <a:r>
              <a:rPr lang="en-US" u="sng" dirty="0"/>
              <a:t>must</a:t>
            </a:r>
            <a:r>
              <a:rPr lang="en-US" dirty="0"/>
              <a:t> have the following:</a:t>
            </a:r>
          </a:p>
          <a:p>
            <a:pPr>
              <a:spcBef>
                <a:spcPct val="40000"/>
              </a:spcBef>
            </a:pPr>
            <a:r>
              <a:rPr lang="en-US" b="1" dirty="0"/>
              <a:t>Cost Center Standard Hierarchy:</a:t>
            </a:r>
            <a:r>
              <a:rPr lang="en-US" dirty="0"/>
              <a:t>  A hierarchical tree-like structure with its name as the highest node.  From this node the structure can branch in any pattern.  Cost centers are assigned to the lowest nodes of the hierarchy. </a:t>
            </a:r>
          </a:p>
          <a:p>
            <a:r>
              <a:rPr lang="en-US" b="1" dirty="0"/>
              <a:t>Controlling Area Currency:</a:t>
            </a:r>
            <a:r>
              <a:rPr lang="en-US" dirty="0"/>
              <a:t>  A controlling area currency must be designated. It may be the same or different for the attached company codes.</a:t>
            </a:r>
            <a:br>
              <a:rPr lang="en-US" dirty="0"/>
            </a:br>
            <a:r>
              <a:rPr lang="en-US" dirty="0"/>
              <a:t>Note: If the relationship between controlling area and company code is 1:1, the controlling area currency defaults as the company code currency.  This currency assignment cannot be changed. </a:t>
            </a:r>
          </a:p>
          <a:p>
            <a:r>
              <a:rPr lang="en-US" b="1" dirty="0"/>
              <a:t>Chart of Accounts:</a:t>
            </a:r>
            <a:r>
              <a:rPr lang="en-US" dirty="0"/>
              <a:t>  The same chart of accounts must be assigned to the controlling area and to all attached company codes.</a:t>
            </a:r>
          </a:p>
          <a:p>
            <a:r>
              <a:rPr lang="en-US" b="1" dirty="0"/>
              <a:t>Fiscal Year Variant:</a:t>
            </a:r>
            <a:r>
              <a:rPr lang="en-US" dirty="0"/>
              <a:t>  The same fiscal year variant must be assigned to the controlling area and to all attached company codes.  All attached company codes must share the same year end date as well.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663575" y="752475"/>
            <a:ext cx="5532438" cy="4149725"/>
          </a:xfrm>
          <a:ln/>
        </p:spPr>
      </p:sp>
      <p:sp>
        <p:nvSpPr>
          <p:cNvPr id="99331" name="Rectangle 3"/>
          <p:cNvSpPr>
            <a:spLocks noGrp="1" noChangeArrowheads="1"/>
          </p:cNvSpPr>
          <p:nvPr>
            <p:ph type="body" idx="1"/>
          </p:nvPr>
        </p:nvSpPr>
        <p:spPr>
          <a:xfrm>
            <a:off x="660400" y="5027613"/>
            <a:ext cx="5524500" cy="3332162"/>
          </a:xfrm>
          <a:noFill/>
          <a:ln w="9525"/>
        </p:spPr>
        <p:txBody>
          <a:bodyPr/>
          <a:lstStyle/>
          <a:p>
            <a:pPr>
              <a:spcBef>
                <a:spcPct val="40000"/>
              </a:spcBef>
            </a:pPr>
            <a:r>
              <a:rPr lang="en-US"/>
              <a:t>Before you are able to use the various </a:t>
            </a:r>
            <a:r>
              <a:rPr lang="en-US" b="1"/>
              <a:t>components </a:t>
            </a:r>
            <a:r>
              <a:rPr lang="en-US"/>
              <a:t>(submodules) of the SAP CO module, you have to set the corresponding components active in your controlling area.</a:t>
            </a:r>
          </a:p>
          <a:p>
            <a:pPr>
              <a:spcBef>
                <a:spcPct val="40000"/>
              </a:spcBef>
            </a:pPr>
            <a:r>
              <a:rPr lang="en-US"/>
              <a:t>Several </a:t>
            </a:r>
            <a:r>
              <a:rPr lang="en-US" b="1"/>
              <a:t>control indicators </a:t>
            </a:r>
            <a:r>
              <a:rPr lang="en-US"/>
              <a:t>determine whether certain functions of the CO module can be performed. For example:</a:t>
            </a:r>
          </a:p>
          <a:p>
            <a:pPr lvl="1">
              <a:spcBef>
                <a:spcPct val="40000"/>
              </a:spcBef>
            </a:pPr>
            <a:r>
              <a:rPr lang="en-US"/>
              <a:t>AA: Activity type: if selected, you can assign actual primary primary costs directly to the activity type of a cost center. The indicator can only be set when Cost Center Accounting is active.</a:t>
            </a:r>
          </a:p>
          <a:p>
            <a:pPr lvl="1">
              <a:spcBef>
                <a:spcPct val="40000"/>
              </a:spcBef>
            </a:pPr>
            <a:r>
              <a:rPr lang="en-US"/>
              <a:t>Profit center: if selected the use of Profit Center Accounting (PCA) is possible. Additional settings have to be made directly in PCA customizing.</a:t>
            </a:r>
          </a:p>
          <a:p>
            <a:pPr lvl="1">
              <a:spcBef>
                <a:spcPct val="40000"/>
              </a:spcBef>
            </a:pPr>
            <a:r>
              <a:rPr lang="en-US"/>
              <a:t>Projects: if selected, you can update the CO files for posting transactions with additional account assignments to to WBS elements and networks.</a:t>
            </a:r>
          </a:p>
          <a:p>
            <a:pPr lvl="1">
              <a:spcBef>
                <a:spcPct val="40000"/>
              </a:spcBef>
            </a:pPr>
            <a:r>
              <a:rPr lang="en-US"/>
              <a:t>Sales orders: if selected, you can make use of sales orders in make-to-order production.</a:t>
            </a:r>
          </a:p>
          <a:p>
            <a:pPr lvl="1">
              <a:spcBef>
                <a:spcPct val="40000"/>
              </a:spcBef>
            </a:pPr>
            <a:r>
              <a:rPr lang="en-US"/>
              <a:t>Cost objects: if selected, you can assign costs to cost objects in Product Cost Controlling to reflect how they are incurred.</a:t>
            </a:r>
          </a:p>
          <a:p>
            <a:pPr lvl="1">
              <a:spcBef>
                <a:spcPct val="40000"/>
              </a:spcBef>
            </a:pPr>
            <a:r>
              <a:rPr lang="en-US"/>
              <a:t>Variances: if selected, the system calculates price variances for primary cost postings and posts them in the Controlling component (CO).</a:t>
            </a:r>
          </a:p>
          <a:p>
            <a:endParaRPr lang="en-US"/>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50938" y="692150"/>
            <a:ext cx="4556125" cy="3416300"/>
          </a:xfrm>
          <a:ln/>
        </p:spPr>
      </p:sp>
      <p:sp>
        <p:nvSpPr>
          <p:cNvPr id="10035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50938" y="692150"/>
            <a:ext cx="4556125" cy="3416300"/>
          </a:xfrm>
          <a:ln cap="flat"/>
        </p:spPr>
      </p:sp>
      <p:sp>
        <p:nvSpPr>
          <p:cNvPr id="66563" name="Rectangle 3"/>
          <p:cNvSpPr>
            <a:spLocks noGrp="1" noChangeArrowheads="1"/>
          </p:cNvSpPr>
          <p:nvPr>
            <p:ph type="body" idx="1"/>
          </p:nvPr>
        </p:nvSpPr>
        <p:spPr>
          <a:noFill/>
          <a:ln w="9525"/>
        </p:spPr>
        <p:txBody>
          <a:bodyPr/>
          <a:lstStyle/>
          <a:p>
            <a:pPr>
              <a:lnSpc>
                <a:spcPct val="85000"/>
              </a:lnSpc>
              <a:spcBef>
                <a:spcPct val="15000"/>
              </a:spcBef>
            </a:pPr>
            <a:r>
              <a:rPr lang="en-US" sz="1100"/>
              <a:t>Identification of organizational structures. Level of cost planning, responsibility areas, identification and derivation of market segment.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50938" y="692150"/>
            <a:ext cx="4556125" cy="3416300"/>
          </a:xfrm>
          <a:ln/>
        </p:spPr>
      </p:sp>
      <p:sp>
        <p:nvSpPr>
          <p:cNvPr id="10137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50938" y="692150"/>
            <a:ext cx="4556125" cy="3416300"/>
          </a:xfrm>
          <a:ln/>
        </p:spPr>
      </p:sp>
      <p:sp>
        <p:nvSpPr>
          <p:cNvPr id="10240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p:spPr>
        <p:txBody>
          <a:bodyPr/>
          <a:lstStyle/>
          <a:p>
            <a:r>
              <a:rPr lang="en-US"/>
              <a:t>Give the inputs, Controlling Area, Fiscal Year and Version, then select on Actual. System will display the Change Actual Period Lock Screen as above.</a:t>
            </a:r>
            <a:br>
              <a:rPr lang="en-US"/>
            </a:br>
            <a:r>
              <a:rPr lang="en-US"/>
              <a:t>By selecting the Check box, Closing of the Eight Period.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p:spPr>
        <p:txBody>
          <a:bodyPr/>
          <a:lstStyle/>
          <a:p>
            <a:r>
              <a:rPr lang="en-US"/>
              <a:t>Give the inputs, Controlling Area, Fiscal Year and Version, then select on Actual. System will display the Display Actual Period Lock Screen as above.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a:noFill/>
          <a:ln w="9525"/>
        </p:spPr>
        <p:txBody>
          <a:bodyPr/>
          <a:lstStyle/>
          <a:p>
            <a:r>
              <a:rPr lang="en-US"/>
              <a:t>Prepare 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50938" y="692150"/>
            <a:ext cx="4556125" cy="3416300"/>
          </a:xfrm>
          <a:ln/>
        </p:spPr>
      </p:sp>
      <p:sp>
        <p:nvSpPr>
          <p:cNvPr id="6349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50938" y="692150"/>
            <a:ext cx="4556125" cy="3416300"/>
          </a:xfrm>
          <a:ln/>
        </p:spPr>
      </p:sp>
      <p:sp>
        <p:nvSpPr>
          <p:cNvPr id="6451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0938" y="692150"/>
            <a:ext cx="4556125" cy="3416300"/>
          </a:xfrm>
          <a:ln cap="flat"/>
        </p:spPr>
      </p:sp>
      <p:sp>
        <p:nvSpPr>
          <p:cNvPr id="68611"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436563"/>
            <a:ext cx="2182812" cy="5507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436563"/>
            <a:ext cx="6399213" cy="5507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Table Placeholder 2"/>
          <p:cNvSpPr>
            <a:spLocks noGrp="1"/>
          </p:cNvSpPr>
          <p:nvPr>
            <p:ph type="tbl" idx="1"/>
          </p:nvPr>
        </p:nvSpPr>
        <p:spPr>
          <a:xfrm>
            <a:off x="647700" y="1962150"/>
            <a:ext cx="7800975" cy="398145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96215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4388" y="196215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47700" y="196215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Text (Arial 22)</a:t>
            </a:r>
          </a:p>
          <a:p>
            <a:pPr lvl="1"/>
            <a:r>
              <a:rPr lang="en-US"/>
              <a:t>2nd level text (Arial 18)</a:t>
            </a:r>
          </a:p>
          <a:p>
            <a:pPr lvl="2"/>
            <a:r>
              <a:rPr lang="en-US"/>
              <a:t>3rd level text (Arial 18)</a:t>
            </a:r>
          </a:p>
          <a:p>
            <a:pPr lvl="3"/>
            <a:r>
              <a:rPr lang="en-US"/>
              <a:t>4th level text (Arial 16)</a:t>
            </a:r>
          </a:p>
          <a:p>
            <a:pPr lvl="4"/>
            <a:r>
              <a:rPr lang="en-US"/>
              <a:t>5th level text (Arial 14 smallest size)</a:t>
            </a:r>
          </a:p>
        </p:txBody>
      </p:sp>
      <p:sp>
        <p:nvSpPr>
          <p:cNvPr id="1033" name="Rectangle 9"/>
          <p:cNvSpPr>
            <a:spLocks noChangeArrowheads="1"/>
          </p:cNvSpPr>
          <p:nvPr userDrawn="1"/>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a:lnSpc>
                <a:spcPct val="90000"/>
              </a:lnSpc>
              <a:buSzPct val="120000"/>
              <a:buFont typeface="Symbol" pitchFamily="18" charset="2"/>
              <a:buChar char="ã"/>
              <a:defRPr/>
            </a:pPr>
            <a:r>
              <a:rPr lang="en-US" sz="1000" dirty="0"/>
              <a:t>India SAP </a:t>
            </a:r>
            <a:r>
              <a:rPr lang="en-US" sz="1000" dirty="0" err="1"/>
              <a:t>CoE</a:t>
            </a:r>
            <a:r>
              <a:rPr lang="en-US" sz="1000" dirty="0"/>
              <a:t>, Slide </a:t>
            </a:r>
            <a:fld id="{E65BE6DC-1777-4FD6-973C-89192624A216}" type="slidenum">
              <a:rPr lang="en-US" sz="1000"/>
              <a:pPr marL="95250" indent="-95250" defTabSz="762000">
                <a:lnSpc>
                  <a:spcPct val="90000"/>
                </a:lnSpc>
                <a:buSzPct val="120000"/>
                <a:buFont typeface="Symbol" pitchFamily="18" charset="2"/>
                <a:buChar char="ã"/>
                <a:defRPr/>
              </a:pPr>
              <a:t>‹#›</a:t>
            </a:fld>
            <a:endParaRPr lang="en-US" sz="1000" dirty="0"/>
          </a:p>
        </p:txBody>
      </p:sp>
      <p:sp>
        <p:nvSpPr>
          <p:cNvPr id="1034" name="Freeform 10"/>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1044" name="Rectangle 20"/>
          <p:cNvSpPr>
            <a:spLocks noGrp="1" noChangeArrowheads="1"/>
          </p:cNvSpPr>
          <p:nvPr>
            <p:ph type="title"/>
          </p:nvPr>
        </p:nvSpPr>
        <p:spPr bwMode="auto">
          <a:xfrm>
            <a:off x="352425" y="436563"/>
            <a:ext cx="8734425" cy="671512"/>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SAP Basics Class</a:t>
            </a:r>
          </a:p>
        </p:txBody>
      </p:sp>
      <p:pic>
        <p:nvPicPr>
          <p:cNvPr id="1030" name="Picture 21" descr="Capgemini"/>
          <p:cNvPicPr>
            <a:picLocks noChangeAspect="1" noChangeArrowheads="1"/>
          </p:cNvPicPr>
          <p:nvPr userDrawn="1"/>
        </p:nvPicPr>
        <p:blipFill>
          <a:blip r:embed="rId15"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wmf"/><Relationship Id="rId4" Type="http://schemas.openxmlformats.org/officeDocument/2006/relationships/image" Target="../media/image21.wmf"/></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image" Target="../media/image26.wmf"/></Relationships>
</file>

<file path=ppt/slides/_rels/slide2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29.wmf"/><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wmf"/><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52425" y="436562"/>
            <a:ext cx="8734425" cy="3830637"/>
          </a:xfrm>
        </p:spPr>
        <p:txBody>
          <a:bodyPr/>
          <a:lstStyle/>
          <a:p>
            <a:pPr algn="ctr">
              <a:defRPr/>
            </a:pPr>
            <a:r>
              <a:rPr lang="en-US" sz="8800" dirty="0" smtClean="0"/>
              <a:t>Controlling</a:t>
            </a:r>
            <a:r>
              <a:rPr lang="en-US" sz="4000" dirty="0" smtClean="0"/>
              <a:t/>
            </a:r>
            <a:br>
              <a:rPr lang="en-US" sz="4000" dirty="0" smtClean="0"/>
            </a:br>
            <a:endParaRPr lang="en-US" sz="4000"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7373" name="Rectangle 109"/>
          <p:cNvSpPr>
            <a:spLocks noChangeArrowheads="1"/>
          </p:cNvSpPr>
          <p:nvPr/>
        </p:nvSpPr>
        <p:spPr bwMode="auto">
          <a:xfrm>
            <a:off x="381000" y="371475"/>
            <a:ext cx="8115300" cy="619125"/>
          </a:xfrm>
          <a:prstGeom prst="rect">
            <a:avLst/>
          </a:prstGeom>
          <a:noFill/>
          <a:ln w="12700" algn="ctr">
            <a:noFill/>
            <a:miter lim="800000"/>
            <a:headEnd/>
            <a:tailEnd/>
          </a:ln>
          <a:effectLst/>
        </p:spPr>
        <p:txBody>
          <a:bodyPr lIns="0" tIns="0" rIns="0" bIns="0"/>
          <a:lstStyle/>
          <a:p>
            <a:pPr>
              <a:defRPr/>
            </a:pPr>
            <a:r>
              <a:rPr lang="en-US" sz="3200" b="1">
                <a:effectLst>
                  <a:outerShdw blurRad="38100" dist="38100" dir="2700000" algn="tl">
                    <a:srgbClr val="C0C0C0"/>
                  </a:outerShdw>
                </a:effectLst>
              </a:rPr>
              <a:t>Controlling Organizational Structure</a:t>
            </a:r>
          </a:p>
        </p:txBody>
      </p:sp>
      <p:sp>
        <p:nvSpPr>
          <p:cNvPr id="16387" name="Rectangle 122"/>
          <p:cNvSpPr>
            <a:spLocks noChangeArrowheads="1"/>
          </p:cNvSpPr>
          <p:nvPr/>
        </p:nvSpPr>
        <p:spPr bwMode="auto">
          <a:xfrm>
            <a:off x="3352800" y="1981200"/>
            <a:ext cx="1828800" cy="609600"/>
          </a:xfrm>
          <a:prstGeom prst="rect">
            <a:avLst/>
          </a:prstGeom>
          <a:solidFill>
            <a:srgbClr val="FFCC00"/>
          </a:solidFill>
          <a:ln w="12700">
            <a:solidFill>
              <a:schemeClr val="tx1"/>
            </a:solidFill>
            <a:miter lim="800000"/>
            <a:headEnd/>
            <a:tailEnd/>
          </a:ln>
        </p:spPr>
        <p:txBody>
          <a:bodyPr wrap="none" anchor="ctr"/>
          <a:lstStyle/>
          <a:p>
            <a:pPr algn="ctr"/>
            <a:r>
              <a:rPr lang="en-US" sz="1600"/>
              <a:t>Operating Concern</a:t>
            </a:r>
          </a:p>
        </p:txBody>
      </p:sp>
      <p:sp>
        <p:nvSpPr>
          <p:cNvPr id="16388" name="Rectangle 123"/>
          <p:cNvSpPr>
            <a:spLocks noChangeArrowheads="1"/>
          </p:cNvSpPr>
          <p:nvPr/>
        </p:nvSpPr>
        <p:spPr bwMode="auto">
          <a:xfrm>
            <a:off x="914400" y="3505200"/>
            <a:ext cx="1828800" cy="381000"/>
          </a:xfrm>
          <a:prstGeom prst="rect">
            <a:avLst/>
          </a:prstGeom>
          <a:solidFill>
            <a:srgbClr val="CCFFFF"/>
          </a:solidFill>
          <a:ln w="12700">
            <a:solidFill>
              <a:schemeClr val="tx1"/>
            </a:solidFill>
            <a:miter lim="800000"/>
            <a:headEnd/>
            <a:tailEnd/>
          </a:ln>
        </p:spPr>
        <p:txBody>
          <a:bodyPr wrap="none" anchor="ctr"/>
          <a:lstStyle/>
          <a:p>
            <a:pPr algn="ctr"/>
            <a:r>
              <a:rPr lang="en-US" sz="1600"/>
              <a:t>Controlling Area 1</a:t>
            </a:r>
          </a:p>
        </p:txBody>
      </p:sp>
      <p:sp>
        <p:nvSpPr>
          <p:cNvPr id="16389" name="Rectangle 124"/>
          <p:cNvSpPr>
            <a:spLocks noChangeArrowheads="1"/>
          </p:cNvSpPr>
          <p:nvPr/>
        </p:nvSpPr>
        <p:spPr bwMode="auto">
          <a:xfrm>
            <a:off x="5791200" y="3505200"/>
            <a:ext cx="1828800" cy="381000"/>
          </a:xfrm>
          <a:prstGeom prst="rect">
            <a:avLst/>
          </a:prstGeom>
          <a:solidFill>
            <a:srgbClr val="CCFFFF"/>
          </a:solidFill>
          <a:ln w="12700" algn="ctr">
            <a:solidFill>
              <a:schemeClr val="tx1"/>
            </a:solidFill>
            <a:miter lim="800000"/>
            <a:headEnd/>
            <a:tailEnd/>
          </a:ln>
        </p:spPr>
        <p:txBody>
          <a:bodyPr wrap="none" anchor="ctr"/>
          <a:lstStyle/>
          <a:p>
            <a:pPr algn="ctr"/>
            <a:r>
              <a:rPr lang="en-US" sz="1600"/>
              <a:t>Controlling Area 2</a:t>
            </a:r>
          </a:p>
        </p:txBody>
      </p:sp>
      <p:cxnSp>
        <p:nvCxnSpPr>
          <p:cNvPr id="16390" name="AutoShape 125"/>
          <p:cNvCxnSpPr>
            <a:cxnSpLocks noChangeShapeType="1"/>
            <a:stCxn id="16387" idx="2"/>
            <a:endCxn id="16388" idx="0"/>
          </p:cNvCxnSpPr>
          <p:nvPr/>
        </p:nvCxnSpPr>
        <p:spPr bwMode="auto">
          <a:xfrm rot="5400000">
            <a:off x="2590800" y="1828800"/>
            <a:ext cx="914400" cy="2438400"/>
          </a:xfrm>
          <a:prstGeom prst="bentConnector3">
            <a:avLst>
              <a:gd name="adj1" fmla="val 50000"/>
            </a:avLst>
          </a:prstGeom>
          <a:noFill/>
          <a:ln w="12700">
            <a:solidFill>
              <a:schemeClr val="tx1"/>
            </a:solidFill>
            <a:miter lim="800000"/>
            <a:headEnd/>
            <a:tailEnd type="triangle" w="med" len="med"/>
          </a:ln>
        </p:spPr>
      </p:cxnSp>
      <p:cxnSp>
        <p:nvCxnSpPr>
          <p:cNvPr id="16391" name="AutoShape 126"/>
          <p:cNvCxnSpPr>
            <a:cxnSpLocks noChangeShapeType="1"/>
            <a:stCxn id="16387" idx="2"/>
            <a:endCxn id="16389" idx="0"/>
          </p:cNvCxnSpPr>
          <p:nvPr/>
        </p:nvCxnSpPr>
        <p:spPr bwMode="auto">
          <a:xfrm rot="16200000" flipH="1">
            <a:off x="5029200" y="1828800"/>
            <a:ext cx="914400" cy="2438400"/>
          </a:xfrm>
          <a:prstGeom prst="bentConnector3">
            <a:avLst>
              <a:gd name="adj1" fmla="val 50000"/>
            </a:avLst>
          </a:prstGeom>
          <a:noFill/>
          <a:ln w="12700">
            <a:solidFill>
              <a:schemeClr val="tx1"/>
            </a:solidFill>
            <a:miter lim="800000"/>
            <a:headEnd/>
            <a:tailEnd type="triangle" w="med" len="med"/>
          </a:ln>
        </p:spPr>
      </p:cxnSp>
      <p:sp>
        <p:nvSpPr>
          <p:cNvPr id="16392" name="Rectangle 127"/>
          <p:cNvSpPr>
            <a:spLocks noChangeArrowheads="1"/>
          </p:cNvSpPr>
          <p:nvPr/>
        </p:nvSpPr>
        <p:spPr bwMode="auto">
          <a:xfrm>
            <a:off x="381000" y="4572000"/>
            <a:ext cx="1600200" cy="304800"/>
          </a:xfrm>
          <a:prstGeom prst="rect">
            <a:avLst/>
          </a:prstGeom>
          <a:gradFill rotWithShape="1">
            <a:gsLst>
              <a:gs pos="0">
                <a:srgbClr val="339966"/>
              </a:gs>
              <a:gs pos="100000">
                <a:srgbClr val="DBFFC9"/>
              </a:gs>
            </a:gsLst>
            <a:lin ang="5400000" scaled="1"/>
          </a:gradFill>
          <a:ln w="12700">
            <a:solidFill>
              <a:schemeClr val="tx1"/>
            </a:solidFill>
            <a:miter lim="800000"/>
            <a:headEnd/>
            <a:tailEnd/>
          </a:ln>
        </p:spPr>
        <p:txBody>
          <a:bodyPr wrap="none" anchor="ctr"/>
          <a:lstStyle/>
          <a:p>
            <a:pPr algn="ctr"/>
            <a:r>
              <a:rPr lang="en-US" sz="1400"/>
              <a:t>Company Code 1</a:t>
            </a:r>
          </a:p>
        </p:txBody>
      </p:sp>
      <p:sp>
        <p:nvSpPr>
          <p:cNvPr id="16393" name="Rectangle 128"/>
          <p:cNvSpPr>
            <a:spLocks noChangeArrowheads="1"/>
          </p:cNvSpPr>
          <p:nvPr/>
        </p:nvSpPr>
        <p:spPr bwMode="auto">
          <a:xfrm>
            <a:off x="2133600" y="4572000"/>
            <a:ext cx="1600200" cy="304800"/>
          </a:xfrm>
          <a:prstGeom prst="rect">
            <a:avLst/>
          </a:prstGeom>
          <a:gradFill rotWithShape="1">
            <a:gsLst>
              <a:gs pos="0">
                <a:srgbClr val="339966"/>
              </a:gs>
              <a:gs pos="100000">
                <a:srgbClr val="DBFFC9"/>
              </a:gs>
            </a:gsLst>
            <a:lin ang="5400000" scaled="1"/>
          </a:gradFill>
          <a:ln w="12700" algn="ctr">
            <a:solidFill>
              <a:schemeClr val="tx1"/>
            </a:solidFill>
            <a:miter lim="800000"/>
            <a:headEnd/>
            <a:tailEnd/>
          </a:ln>
        </p:spPr>
        <p:txBody>
          <a:bodyPr wrap="none" anchor="ctr"/>
          <a:lstStyle/>
          <a:p>
            <a:pPr algn="ctr"/>
            <a:r>
              <a:rPr lang="en-US" sz="1400"/>
              <a:t>Company code 2</a:t>
            </a:r>
          </a:p>
        </p:txBody>
      </p:sp>
      <p:sp>
        <p:nvSpPr>
          <p:cNvPr id="16394" name="Rectangle 129"/>
          <p:cNvSpPr>
            <a:spLocks noChangeArrowheads="1"/>
          </p:cNvSpPr>
          <p:nvPr/>
        </p:nvSpPr>
        <p:spPr bwMode="auto">
          <a:xfrm>
            <a:off x="4876800" y="4572000"/>
            <a:ext cx="1600200" cy="304800"/>
          </a:xfrm>
          <a:prstGeom prst="rect">
            <a:avLst/>
          </a:prstGeom>
          <a:gradFill rotWithShape="1">
            <a:gsLst>
              <a:gs pos="0">
                <a:srgbClr val="339966"/>
              </a:gs>
              <a:gs pos="100000">
                <a:srgbClr val="DBFFC9"/>
              </a:gs>
            </a:gsLst>
            <a:lin ang="5400000" scaled="1"/>
          </a:gradFill>
          <a:ln w="12700" algn="ctr">
            <a:solidFill>
              <a:schemeClr val="tx1"/>
            </a:solidFill>
            <a:miter lim="800000"/>
            <a:headEnd/>
            <a:tailEnd/>
          </a:ln>
        </p:spPr>
        <p:txBody>
          <a:bodyPr wrap="none" anchor="ctr"/>
          <a:lstStyle/>
          <a:p>
            <a:pPr algn="ctr"/>
            <a:r>
              <a:rPr lang="en-US" sz="1400"/>
              <a:t>Company Code 3</a:t>
            </a:r>
          </a:p>
        </p:txBody>
      </p:sp>
      <p:sp>
        <p:nvSpPr>
          <p:cNvPr id="16395" name="Rectangle 130"/>
          <p:cNvSpPr>
            <a:spLocks noChangeArrowheads="1"/>
          </p:cNvSpPr>
          <p:nvPr/>
        </p:nvSpPr>
        <p:spPr bwMode="auto">
          <a:xfrm>
            <a:off x="7010400" y="4572000"/>
            <a:ext cx="1600200" cy="304800"/>
          </a:xfrm>
          <a:prstGeom prst="rect">
            <a:avLst/>
          </a:prstGeom>
          <a:gradFill rotWithShape="1">
            <a:gsLst>
              <a:gs pos="0">
                <a:srgbClr val="339966"/>
              </a:gs>
              <a:gs pos="100000">
                <a:srgbClr val="DBFFC9"/>
              </a:gs>
            </a:gsLst>
            <a:lin ang="5400000" scaled="1"/>
          </a:gradFill>
          <a:ln w="12700" algn="ctr">
            <a:solidFill>
              <a:schemeClr val="tx1"/>
            </a:solidFill>
            <a:miter lim="800000"/>
            <a:headEnd/>
            <a:tailEnd/>
          </a:ln>
        </p:spPr>
        <p:txBody>
          <a:bodyPr wrap="none" anchor="ctr"/>
          <a:lstStyle/>
          <a:p>
            <a:pPr algn="ctr"/>
            <a:r>
              <a:rPr lang="en-US" sz="1400"/>
              <a:t>Company Code 4</a:t>
            </a:r>
          </a:p>
        </p:txBody>
      </p:sp>
      <p:cxnSp>
        <p:nvCxnSpPr>
          <p:cNvPr id="16396" name="AutoShape 131"/>
          <p:cNvCxnSpPr>
            <a:cxnSpLocks noChangeShapeType="1"/>
            <a:stCxn id="16388" idx="2"/>
            <a:endCxn id="16392" idx="0"/>
          </p:cNvCxnSpPr>
          <p:nvPr/>
        </p:nvCxnSpPr>
        <p:spPr bwMode="auto">
          <a:xfrm rot="5400000">
            <a:off x="1162050" y="3905250"/>
            <a:ext cx="685800" cy="647700"/>
          </a:xfrm>
          <a:prstGeom prst="bentConnector3">
            <a:avLst>
              <a:gd name="adj1" fmla="val 50000"/>
            </a:avLst>
          </a:prstGeom>
          <a:noFill/>
          <a:ln w="12700">
            <a:solidFill>
              <a:schemeClr val="tx1"/>
            </a:solidFill>
            <a:miter lim="800000"/>
            <a:headEnd/>
            <a:tailEnd type="triangle" w="med" len="med"/>
          </a:ln>
        </p:spPr>
      </p:cxnSp>
      <p:cxnSp>
        <p:nvCxnSpPr>
          <p:cNvPr id="16397" name="AutoShape 132"/>
          <p:cNvCxnSpPr>
            <a:cxnSpLocks noChangeShapeType="1"/>
            <a:stCxn id="16388" idx="2"/>
            <a:endCxn id="16393" idx="0"/>
          </p:cNvCxnSpPr>
          <p:nvPr/>
        </p:nvCxnSpPr>
        <p:spPr bwMode="auto">
          <a:xfrm rot="16200000" flipH="1">
            <a:off x="2038350" y="3676650"/>
            <a:ext cx="685800" cy="1104900"/>
          </a:xfrm>
          <a:prstGeom prst="bentConnector3">
            <a:avLst>
              <a:gd name="adj1" fmla="val 50000"/>
            </a:avLst>
          </a:prstGeom>
          <a:noFill/>
          <a:ln w="12700">
            <a:solidFill>
              <a:schemeClr val="tx1"/>
            </a:solidFill>
            <a:miter lim="800000"/>
            <a:headEnd/>
            <a:tailEnd type="triangle" w="med" len="med"/>
          </a:ln>
        </p:spPr>
      </p:cxnSp>
      <p:cxnSp>
        <p:nvCxnSpPr>
          <p:cNvPr id="16398" name="AutoShape 133"/>
          <p:cNvCxnSpPr>
            <a:cxnSpLocks noChangeShapeType="1"/>
            <a:stCxn id="16389" idx="2"/>
            <a:endCxn id="16394" idx="0"/>
          </p:cNvCxnSpPr>
          <p:nvPr/>
        </p:nvCxnSpPr>
        <p:spPr bwMode="auto">
          <a:xfrm rot="5400000">
            <a:off x="5848350" y="3714750"/>
            <a:ext cx="685800" cy="1028700"/>
          </a:xfrm>
          <a:prstGeom prst="bentConnector3">
            <a:avLst>
              <a:gd name="adj1" fmla="val 50000"/>
            </a:avLst>
          </a:prstGeom>
          <a:noFill/>
          <a:ln w="12700">
            <a:solidFill>
              <a:schemeClr val="tx1"/>
            </a:solidFill>
            <a:miter lim="800000"/>
            <a:headEnd/>
            <a:tailEnd type="triangle" w="med" len="med"/>
          </a:ln>
        </p:spPr>
      </p:cxnSp>
      <p:cxnSp>
        <p:nvCxnSpPr>
          <p:cNvPr id="16399" name="AutoShape 134"/>
          <p:cNvCxnSpPr>
            <a:cxnSpLocks noChangeShapeType="1"/>
            <a:stCxn id="16389" idx="2"/>
            <a:endCxn id="16395" idx="0"/>
          </p:cNvCxnSpPr>
          <p:nvPr/>
        </p:nvCxnSpPr>
        <p:spPr bwMode="auto">
          <a:xfrm rot="16200000" flipH="1">
            <a:off x="6915150" y="3676650"/>
            <a:ext cx="685800" cy="1104900"/>
          </a:xfrm>
          <a:prstGeom prst="bentConnector3">
            <a:avLst>
              <a:gd name="adj1" fmla="val 50000"/>
            </a:avLst>
          </a:prstGeom>
          <a:noFill/>
          <a:ln w="12700">
            <a:solidFill>
              <a:schemeClr val="tx1"/>
            </a:solidFill>
            <a:miter lim="800000"/>
            <a:headEnd/>
            <a:tailEnd type="triangle" w="med" len="med"/>
          </a:ln>
        </p:spPr>
      </p:cxnSp>
      <p:grpSp>
        <p:nvGrpSpPr>
          <p:cNvPr id="16400" name="Group 135"/>
          <p:cNvGrpSpPr>
            <a:grpSpLocks/>
          </p:cNvGrpSpPr>
          <p:nvPr/>
        </p:nvGrpSpPr>
        <p:grpSpPr bwMode="auto">
          <a:xfrm>
            <a:off x="5334000" y="1600200"/>
            <a:ext cx="914400" cy="1066800"/>
            <a:chOff x="3366" y="2507"/>
            <a:chExt cx="1082" cy="1082"/>
          </a:xfrm>
        </p:grpSpPr>
        <p:sp>
          <p:nvSpPr>
            <p:cNvPr id="16781" name="Freeform 136"/>
            <p:cNvSpPr>
              <a:spLocks/>
            </p:cNvSpPr>
            <p:nvPr/>
          </p:nvSpPr>
          <p:spPr bwMode="auto">
            <a:xfrm>
              <a:off x="3892" y="2803"/>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16782" name="Freeform 137"/>
            <p:cNvSpPr>
              <a:spLocks/>
            </p:cNvSpPr>
            <p:nvPr/>
          </p:nvSpPr>
          <p:spPr bwMode="auto">
            <a:xfrm>
              <a:off x="3892" y="2803"/>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16783" name="Rectangle 138"/>
            <p:cNvSpPr>
              <a:spLocks noChangeArrowheads="1"/>
            </p:cNvSpPr>
            <p:nvPr/>
          </p:nvSpPr>
          <p:spPr bwMode="auto">
            <a:xfrm>
              <a:off x="3920" y="2834"/>
              <a:ext cx="202" cy="197"/>
            </a:xfrm>
            <a:prstGeom prst="rect">
              <a:avLst/>
            </a:prstGeom>
            <a:solidFill>
              <a:srgbClr val="C1CEFF"/>
            </a:solidFill>
            <a:ln w="9525">
              <a:noFill/>
              <a:miter lim="800000"/>
              <a:headEnd/>
              <a:tailEnd/>
            </a:ln>
          </p:spPr>
          <p:txBody>
            <a:bodyPr wrap="none" anchor="ctr"/>
            <a:lstStyle/>
            <a:p>
              <a:endParaRPr lang="en-US"/>
            </a:p>
          </p:txBody>
        </p:sp>
        <p:sp>
          <p:nvSpPr>
            <p:cNvPr id="16784" name="Freeform 139"/>
            <p:cNvSpPr>
              <a:spLocks/>
            </p:cNvSpPr>
            <p:nvPr/>
          </p:nvSpPr>
          <p:spPr bwMode="auto">
            <a:xfrm>
              <a:off x="3630" y="2803"/>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16785" name="Freeform 140"/>
            <p:cNvSpPr>
              <a:spLocks/>
            </p:cNvSpPr>
            <p:nvPr/>
          </p:nvSpPr>
          <p:spPr bwMode="auto">
            <a:xfrm>
              <a:off x="3630" y="2803"/>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16786" name="Rectangle 141"/>
            <p:cNvSpPr>
              <a:spLocks noChangeArrowheads="1"/>
            </p:cNvSpPr>
            <p:nvPr/>
          </p:nvSpPr>
          <p:spPr bwMode="auto">
            <a:xfrm>
              <a:off x="3657" y="2834"/>
              <a:ext cx="202" cy="197"/>
            </a:xfrm>
            <a:prstGeom prst="rect">
              <a:avLst/>
            </a:prstGeom>
            <a:solidFill>
              <a:srgbClr val="C1CEFF"/>
            </a:solidFill>
            <a:ln w="9525">
              <a:noFill/>
              <a:miter lim="800000"/>
              <a:headEnd/>
              <a:tailEnd/>
            </a:ln>
          </p:spPr>
          <p:txBody>
            <a:bodyPr wrap="none" anchor="ctr"/>
            <a:lstStyle/>
            <a:p>
              <a:endParaRPr lang="en-US"/>
            </a:p>
          </p:txBody>
        </p:sp>
        <p:sp>
          <p:nvSpPr>
            <p:cNvPr id="16787" name="Freeform 142"/>
            <p:cNvSpPr>
              <a:spLocks/>
            </p:cNvSpPr>
            <p:nvPr/>
          </p:nvSpPr>
          <p:spPr bwMode="auto">
            <a:xfrm>
              <a:off x="3366" y="2803"/>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16788" name="Freeform 143"/>
            <p:cNvSpPr>
              <a:spLocks/>
            </p:cNvSpPr>
            <p:nvPr/>
          </p:nvSpPr>
          <p:spPr bwMode="auto">
            <a:xfrm>
              <a:off x="3366" y="2803"/>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16789" name="Rectangle 144"/>
            <p:cNvSpPr>
              <a:spLocks noChangeArrowheads="1"/>
            </p:cNvSpPr>
            <p:nvPr/>
          </p:nvSpPr>
          <p:spPr bwMode="auto">
            <a:xfrm>
              <a:off x="3399" y="2834"/>
              <a:ext cx="197" cy="197"/>
            </a:xfrm>
            <a:prstGeom prst="rect">
              <a:avLst/>
            </a:prstGeom>
            <a:solidFill>
              <a:srgbClr val="C1CEFF"/>
            </a:solidFill>
            <a:ln w="9525">
              <a:noFill/>
              <a:miter lim="800000"/>
              <a:headEnd/>
              <a:tailEnd/>
            </a:ln>
          </p:spPr>
          <p:txBody>
            <a:bodyPr wrap="none" anchor="ctr"/>
            <a:lstStyle/>
            <a:p>
              <a:endParaRPr lang="en-US"/>
            </a:p>
          </p:txBody>
        </p:sp>
        <p:sp>
          <p:nvSpPr>
            <p:cNvPr id="16790" name="Freeform 145"/>
            <p:cNvSpPr>
              <a:spLocks/>
            </p:cNvSpPr>
            <p:nvPr/>
          </p:nvSpPr>
          <p:spPr bwMode="auto">
            <a:xfrm>
              <a:off x="3892" y="3064"/>
              <a:ext cx="264" cy="264"/>
            </a:xfrm>
            <a:custGeom>
              <a:avLst/>
              <a:gdLst>
                <a:gd name="T0" fmla="*/ 263 w 264"/>
                <a:gd name="T1" fmla="*/ 0 h 264"/>
                <a:gd name="T2" fmla="*/ 0 w 264"/>
                <a:gd name="T3" fmla="*/ 263 h 264"/>
                <a:gd name="T4" fmla="*/ 263 w 264"/>
                <a:gd name="T5" fmla="*/ 263 h 264"/>
                <a:gd name="T6" fmla="*/ 263 w 264"/>
                <a:gd name="T7" fmla="*/ 0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263" y="0"/>
                  </a:moveTo>
                  <a:lnTo>
                    <a:pt x="0" y="263"/>
                  </a:lnTo>
                  <a:lnTo>
                    <a:pt x="263" y="263"/>
                  </a:lnTo>
                  <a:lnTo>
                    <a:pt x="263" y="0"/>
                  </a:lnTo>
                </a:path>
              </a:pathLst>
            </a:custGeom>
            <a:solidFill>
              <a:schemeClr val="accent2"/>
            </a:solidFill>
            <a:ln w="9525" cap="rnd">
              <a:noFill/>
              <a:round/>
              <a:headEnd/>
              <a:tailEnd/>
            </a:ln>
          </p:spPr>
          <p:txBody>
            <a:bodyPr/>
            <a:lstStyle/>
            <a:p>
              <a:endParaRPr lang="en-US"/>
            </a:p>
          </p:txBody>
        </p:sp>
        <p:sp>
          <p:nvSpPr>
            <p:cNvPr id="16791" name="Freeform 146"/>
            <p:cNvSpPr>
              <a:spLocks/>
            </p:cNvSpPr>
            <p:nvPr/>
          </p:nvSpPr>
          <p:spPr bwMode="auto">
            <a:xfrm>
              <a:off x="3892" y="3064"/>
              <a:ext cx="264" cy="264"/>
            </a:xfrm>
            <a:custGeom>
              <a:avLst/>
              <a:gdLst>
                <a:gd name="T0" fmla="*/ 0 w 264"/>
                <a:gd name="T1" fmla="*/ 263 h 264"/>
                <a:gd name="T2" fmla="*/ 263 w 264"/>
                <a:gd name="T3" fmla="*/ 0 h 264"/>
                <a:gd name="T4" fmla="*/ 0 w 264"/>
                <a:gd name="T5" fmla="*/ 0 h 264"/>
                <a:gd name="T6" fmla="*/ 0 w 264"/>
                <a:gd name="T7" fmla="*/ 263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0" y="263"/>
                  </a:moveTo>
                  <a:lnTo>
                    <a:pt x="263" y="0"/>
                  </a:lnTo>
                  <a:lnTo>
                    <a:pt x="0" y="0"/>
                  </a:lnTo>
                  <a:lnTo>
                    <a:pt x="0" y="263"/>
                  </a:lnTo>
                </a:path>
              </a:pathLst>
            </a:custGeom>
            <a:solidFill>
              <a:schemeClr val="tx2"/>
            </a:solidFill>
            <a:ln w="9525" cap="rnd">
              <a:noFill/>
              <a:round/>
              <a:headEnd/>
              <a:tailEnd/>
            </a:ln>
          </p:spPr>
          <p:txBody>
            <a:bodyPr/>
            <a:lstStyle/>
            <a:p>
              <a:endParaRPr lang="en-US"/>
            </a:p>
          </p:txBody>
        </p:sp>
        <p:sp>
          <p:nvSpPr>
            <p:cNvPr id="16792" name="Rectangle 147"/>
            <p:cNvSpPr>
              <a:spLocks noChangeArrowheads="1"/>
            </p:cNvSpPr>
            <p:nvPr/>
          </p:nvSpPr>
          <p:spPr bwMode="auto">
            <a:xfrm>
              <a:off x="3920" y="3095"/>
              <a:ext cx="202" cy="197"/>
            </a:xfrm>
            <a:prstGeom prst="rect">
              <a:avLst/>
            </a:prstGeom>
            <a:solidFill>
              <a:srgbClr val="C1CEFF"/>
            </a:solidFill>
            <a:ln w="9525">
              <a:noFill/>
              <a:miter lim="800000"/>
              <a:headEnd/>
              <a:tailEnd/>
            </a:ln>
          </p:spPr>
          <p:txBody>
            <a:bodyPr wrap="none" anchor="ctr"/>
            <a:lstStyle/>
            <a:p>
              <a:endParaRPr lang="en-US"/>
            </a:p>
          </p:txBody>
        </p:sp>
        <p:sp>
          <p:nvSpPr>
            <p:cNvPr id="16793" name="Freeform 148"/>
            <p:cNvSpPr>
              <a:spLocks/>
            </p:cNvSpPr>
            <p:nvPr/>
          </p:nvSpPr>
          <p:spPr bwMode="auto">
            <a:xfrm>
              <a:off x="3630" y="3064"/>
              <a:ext cx="263" cy="264"/>
            </a:xfrm>
            <a:custGeom>
              <a:avLst/>
              <a:gdLst>
                <a:gd name="T0" fmla="*/ 262 w 263"/>
                <a:gd name="T1" fmla="*/ 0 h 264"/>
                <a:gd name="T2" fmla="*/ 0 w 263"/>
                <a:gd name="T3" fmla="*/ 263 h 264"/>
                <a:gd name="T4" fmla="*/ 262 w 263"/>
                <a:gd name="T5" fmla="*/ 263 h 264"/>
                <a:gd name="T6" fmla="*/ 262 w 263"/>
                <a:gd name="T7" fmla="*/ 0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262" y="0"/>
                  </a:moveTo>
                  <a:lnTo>
                    <a:pt x="0" y="263"/>
                  </a:lnTo>
                  <a:lnTo>
                    <a:pt x="262" y="263"/>
                  </a:lnTo>
                  <a:lnTo>
                    <a:pt x="262" y="0"/>
                  </a:lnTo>
                </a:path>
              </a:pathLst>
            </a:custGeom>
            <a:solidFill>
              <a:schemeClr val="accent2"/>
            </a:solidFill>
            <a:ln w="9525" cap="rnd">
              <a:noFill/>
              <a:round/>
              <a:headEnd/>
              <a:tailEnd/>
            </a:ln>
          </p:spPr>
          <p:txBody>
            <a:bodyPr/>
            <a:lstStyle/>
            <a:p>
              <a:endParaRPr lang="en-US"/>
            </a:p>
          </p:txBody>
        </p:sp>
        <p:sp>
          <p:nvSpPr>
            <p:cNvPr id="16794" name="Freeform 149"/>
            <p:cNvSpPr>
              <a:spLocks/>
            </p:cNvSpPr>
            <p:nvPr/>
          </p:nvSpPr>
          <p:spPr bwMode="auto">
            <a:xfrm>
              <a:off x="3630" y="3064"/>
              <a:ext cx="263" cy="264"/>
            </a:xfrm>
            <a:custGeom>
              <a:avLst/>
              <a:gdLst>
                <a:gd name="T0" fmla="*/ 0 w 263"/>
                <a:gd name="T1" fmla="*/ 263 h 264"/>
                <a:gd name="T2" fmla="*/ 262 w 263"/>
                <a:gd name="T3" fmla="*/ 0 h 264"/>
                <a:gd name="T4" fmla="*/ 0 w 263"/>
                <a:gd name="T5" fmla="*/ 0 h 264"/>
                <a:gd name="T6" fmla="*/ 0 w 263"/>
                <a:gd name="T7" fmla="*/ 263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0" y="263"/>
                  </a:moveTo>
                  <a:lnTo>
                    <a:pt x="262" y="0"/>
                  </a:lnTo>
                  <a:lnTo>
                    <a:pt x="0" y="0"/>
                  </a:lnTo>
                  <a:lnTo>
                    <a:pt x="0" y="263"/>
                  </a:lnTo>
                </a:path>
              </a:pathLst>
            </a:custGeom>
            <a:solidFill>
              <a:schemeClr val="tx2"/>
            </a:solidFill>
            <a:ln w="9525" cap="rnd">
              <a:noFill/>
              <a:round/>
              <a:headEnd/>
              <a:tailEnd/>
            </a:ln>
          </p:spPr>
          <p:txBody>
            <a:bodyPr/>
            <a:lstStyle/>
            <a:p>
              <a:endParaRPr lang="en-US"/>
            </a:p>
          </p:txBody>
        </p:sp>
        <p:sp>
          <p:nvSpPr>
            <p:cNvPr id="16795" name="Rectangle 150"/>
            <p:cNvSpPr>
              <a:spLocks noChangeArrowheads="1"/>
            </p:cNvSpPr>
            <p:nvPr/>
          </p:nvSpPr>
          <p:spPr bwMode="auto">
            <a:xfrm>
              <a:off x="3657" y="3095"/>
              <a:ext cx="202" cy="197"/>
            </a:xfrm>
            <a:prstGeom prst="rect">
              <a:avLst/>
            </a:prstGeom>
            <a:solidFill>
              <a:srgbClr val="C1CEFF"/>
            </a:solidFill>
            <a:ln w="9525">
              <a:noFill/>
              <a:miter lim="800000"/>
              <a:headEnd/>
              <a:tailEnd/>
            </a:ln>
          </p:spPr>
          <p:txBody>
            <a:bodyPr wrap="none" anchor="ctr"/>
            <a:lstStyle/>
            <a:p>
              <a:endParaRPr lang="en-US"/>
            </a:p>
          </p:txBody>
        </p:sp>
        <p:sp>
          <p:nvSpPr>
            <p:cNvPr id="16796" name="Freeform 151"/>
            <p:cNvSpPr>
              <a:spLocks/>
            </p:cNvSpPr>
            <p:nvPr/>
          </p:nvSpPr>
          <p:spPr bwMode="auto">
            <a:xfrm>
              <a:off x="3366" y="3064"/>
              <a:ext cx="265" cy="264"/>
            </a:xfrm>
            <a:custGeom>
              <a:avLst/>
              <a:gdLst>
                <a:gd name="T0" fmla="*/ 264 w 265"/>
                <a:gd name="T1" fmla="*/ 0 h 264"/>
                <a:gd name="T2" fmla="*/ 0 w 265"/>
                <a:gd name="T3" fmla="*/ 263 h 264"/>
                <a:gd name="T4" fmla="*/ 264 w 265"/>
                <a:gd name="T5" fmla="*/ 263 h 264"/>
                <a:gd name="T6" fmla="*/ 264 w 265"/>
                <a:gd name="T7" fmla="*/ 0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264" y="0"/>
                  </a:moveTo>
                  <a:lnTo>
                    <a:pt x="0" y="263"/>
                  </a:lnTo>
                  <a:lnTo>
                    <a:pt x="264" y="263"/>
                  </a:lnTo>
                  <a:lnTo>
                    <a:pt x="264" y="0"/>
                  </a:lnTo>
                </a:path>
              </a:pathLst>
            </a:custGeom>
            <a:solidFill>
              <a:schemeClr val="accent2"/>
            </a:solidFill>
            <a:ln w="9525" cap="rnd">
              <a:noFill/>
              <a:round/>
              <a:headEnd/>
              <a:tailEnd/>
            </a:ln>
          </p:spPr>
          <p:txBody>
            <a:bodyPr/>
            <a:lstStyle/>
            <a:p>
              <a:endParaRPr lang="en-US"/>
            </a:p>
          </p:txBody>
        </p:sp>
        <p:sp>
          <p:nvSpPr>
            <p:cNvPr id="16797" name="Freeform 152"/>
            <p:cNvSpPr>
              <a:spLocks/>
            </p:cNvSpPr>
            <p:nvPr/>
          </p:nvSpPr>
          <p:spPr bwMode="auto">
            <a:xfrm>
              <a:off x="3366" y="3064"/>
              <a:ext cx="265" cy="264"/>
            </a:xfrm>
            <a:custGeom>
              <a:avLst/>
              <a:gdLst>
                <a:gd name="T0" fmla="*/ 0 w 265"/>
                <a:gd name="T1" fmla="*/ 263 h 264"/>
                <a:gd name="T2" fmla="*/ 264 w 265"/>
                <a:gd name="T3" fmla="*/ 0 h 264"/>
                <a:gd name="T4" fmla="*/ 0 w 265"/>
                <a:gd name="T5" fmla="*/ 0 h 264"/>
                <a:gd name="T6" fmla="*/ 0 w 265"/>
                <a:gd name="T7" fmla="*/ 263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0" y="263"/>
                  </a:moveTo>
                  <a:lnTo>
                    <a:pt x="264" y="0"/>
                  </a:lnTo>
                  <a:lnTo>
                    <a:pt x="0" y="0"/>
                  </a:lnTo>
                  <a:lnTo>
                    <a:pt x="0" y="263"/>
                  </a:lnTo>
                </a:path>
              </a:pathLst>
            </a:custGeom>
            <a:solidFill>
              <a:schemeClr val="tx2"/>
            </a:solidFill>
            <a:ln w="9525" cap="rnd">
              <a:noFill/>
              <a:round/>
              <a:headEnd/>
              <a:tailEnd/>
            </a:ln>
          </p:spPr>
          <p:txBody>
            <a:bodyPr/>
            <a:lstStyle/>
            <a:p>
              <a:endParaRPr lang="en-US"/>
            </a:p>
          </p:txBody>
        </p:sp>
        <p:sp>
          <p:nvSpPr>
            <p:cNvPr id="16798" name="Rectangle 153"/>
            <p:cNvSpPr>
              <a:spLocks noChangeArrowheads="1"/>
            </p:cNvSpPr>
            <p:nvPr/>
          </p:nvSpPr>
          <p:spPr bwMode="auto">
            <a:xfrm>
              <a:off x="3399" y="3095"/>
              <a:ext cx="197" cy="197"/>
            </a:xfrm>
            <a:prstGeom prst="rect">
              <a:avLst/>
            </a:prstGeom>
            <a:solidFill>
              <a:srgbClr val="C1CEFF"/>
            </a:solidFill>
            <a:ln w="9525">
              <a:noFill/>
              <a:miter lim="800000"/>
              <a:headEnd/>
              <a:tailEnd/>
            </a:ln>
          </p:spPr>
          <p:txBody>
            <a:bodyPr wrap="none" anchor="ctr"/>
            <a:lstStyle/>
            <a:p>
              <a:endParaRPr lang="en-US"/>
            </a:p>
          </p:txBody>
        </p:sp>
        <p:sp>
          <p:nvSpPr>
            <p:cNvPr id="16799" name="Freeform 154"/>
            <p:cNvSpPr>
              <a:spLocks/>
            </p:cNvSpPr>
            <p:nvPr/>
          </p:nvSpPr>
          <p:spPr bwMode="auto">
            <a:xfrm>
              <a:off x="3892" y="3327"/>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16800" name="Freeform 155"/>
            <p:cNvSpPr>
              <a:spLocks/>
            </p:cNvSpPr>
            <p:nvPr/>
          </p:nvSpPr>
          <p:spPr bwMode="auto">
            <a:xfrm>
              <a:off x="3892" y="3327"/>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16801" name="Rectangle 156"/>
            <p:cNvSpPr>
              <a:spLocks noChangeArrowheads="1"/>
            </p:cNvSpPr>
            <p:nvPr/>
          </p:nvSpPr>
          <p:spPr bwMode="auto">
            <a:xfrm>
              <a:off x="3920" y="3358"/>
              <a:ext cx="202" cy="200"/>
            </a:xfrm>
            <a:prstGeom prst="rect">
              <a:avLst/>
            </a:prstGeom>
            <a:solidFill>
              <a:srgbClr val="C1CEFF"/>
            </a:solidFill>
            <a:ln w="9525">
              <a:noFill/>
              <a:miter lim="800000"/>
              <a:headEnd/>
              <a:tailEnd/>
            </a:ln>
          </p:spPr>
          <p:txBody>
            <a:bodyPr wrap="none" anchor="ctr"/>
            <a:lstStyle/>
            <a:p>
              <a:endParaRPr lang="en-US"/>
            </a:p>
          </p:txBody>
        </p:sp>
        <p:sp>
          <p:nvSpPr>
            <p:cNvPr id="16802" name="Freeform 157"/>
            <p:cNvSpPr>
              <a:spLocks/>
            </p:cNvSpPr>
            <p:nvPr/>
          </p:nvSpPr>
          <p:spPr bwMode="auto">
            <a:xfrm>
              <a:off x="3630" y="3327"/>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16803" name="Freeform 158"/>
            <p:cNvSpPr>
              <a:spLocks/>
            </p:cNvSpPr>
            <p:nvPr/>
          </p:nvSpPr>
          <p:spPr bwMode="auto">
            <a:xfrm>
              <a:off x="3630" y="3327"/>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16804" name="Rectangle 159"/>
            <p:cNvSpPr>
              <a:spLocks noChangeArrowheads="1"/>
            </p:cNvSpPr>
            <p:nvPr/>
          </p:nvSpPr>
          <p:spPr bwMode="auto">
            <a:xfrm>
              <a:off x="3657" y="3358"/>
              <a:ext cx="202" cy="200"/>
            </a:xfrm>
            <a:prstGeom prst="rect">
              <a:avLst/>
            </a:prstGeom>
            <a:solidFill>
              <a:srgbClr val="C1CEFF"/>
            </a:solidFill>
            <a:ln w="9525">
              <a:noFill/>
              <a:miter lim="800000"/>
              <a:headEnd/>
              <a:tailEnd/>
            </a:ln>
          </p:spPr>
          <p:txBody>
            <a:bodyPr wrap="none" anchor="ctr"/>
            <a:lstStyle/>
            <a:p>
              <a:endParaRPr lang="en-US"/>
            </a:p>
          </p:txBody>
        </p:sp>
        <p:sp>
          <p:nvSpPr>
            <p:cNvPr id="16805" name="Freeform 160"/>
            <p:cNvSpPr>
              <a:spLocks/>
            </p:cNvSpPr>
            <p:nvPr/>
          </p:nvSpPr>
          <p:spPr bwMode="auto">
            <a:xfrm>
              <a:off x="3366" y="3327"/>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16806" name="Freeform 161"/>
            <p:cNvSpPr>
              <a:spLocks/>
            </p:cNvSpPr>
            <p:nvPr/>
          </p:nvSpPr>
          <p:spPr bwMode="auto">
            <a:xfrm>
              <a:off x="3366" y="3327"/>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16807" name="Rectangle 162"/>
            <p:cNvSpPr>
              <a:spLocks noChangeArrowheads="1"/>
            </p:cNvSpPr>
            <p:nvPr/>
          </p:nvSpPr>
          <p:spPr bwMode="auto">
            <a:xfrm>
              <a:off x="3399" y="3358"/>
              <a:ext cx="197" cy="200"/>
            </a:xfrm>
            <a:prstGeom prst="rect">
              <a:avLst/>
            </a:prstGeom>
            <a:solidFill>
              <a:srgbClr val="C1CEFF"/>
            </a:solidFill>
            <a:ln w="9525">
              <a:noFill/>
              <a:miter lim="800000"/>
              <a:headEnd/>
              <a:tailEnd/>
            </a:ln>
          </p:spPr>
          <p:txBody>
            <a:bodyPr wrap="none" anchor="ctr"/>
            <a:lstStyle/>
            <a:p>
              <a:endParaRPr lang="en-US"/>
            </a:p>
          </p:txBody>
        </p:sp>
        <p:sp>
          <p:nvSpPr>
            <p:cNvPr id="16808" name="Freeform 163"/>
            <p:cNvSpPr>
              <a:spLocks/>
            </p:cNvSpPr>
            <p:nvPr/>
          </p:nvSpPr>
          <p:spPr bwMode="auto">
            <a:xfrm>
              <a:off x="4155" y="29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16809" name="Freeform 164"/>
            <p:cNvSpPr>
              <a:spLocks/>
            </p:cNvSpPr>
            <p:nvPr/>
          </p:nvSpPr>
          <p:spPr bwMode="auto">
            <a:xfrm>
              <a:off x="4185" y="2753"/>
              <a:ext cx="67" cy="261"/>
            </a:xfrm>
            <a:custGeom>
              <a:avLst/>
              <a:gdLst>
                <a:gd name="T0" fmla="*/ 0 w 67"/>
                <a:gd name="T1" fmla="*/ 260 h 261"/>
                <a:gd name="T2" fmla="*/ 0 w 67"/>
                <a:gd name="T3" fmla="*/ 65 h 261"/>
                <a:gd name="T4" fmla="*/ 66 w 67"/>
                <a:gd name="T5" fmla="*/ 0 h 261"/>
                <a:gd name="T6" fmla="*/ 66 w 67"/>
                <a:gd name="T7" fmla="*/ 195 h 261"/>
                <a:gd name="T8" fmla="*/ 0 w 67"/>
                <a:gd name="T9" fmla="*/ 260 h 261"/>
                <a:gd name="T10" fmla="*/ 0 60000 65536"/>
                <a:gd name="T11" fmla="*/ 0 60000 65536"/>
                <a:gd name="T12" fmla="*/ 0 60000 65536"/>
                <a:gd name="T13" fmla="*/ 0 60000 65536"/>
                <a:gd name="T14" fmla="*/ 0 60000 65536"/>
                <a:gd name="T15" fmla="*/ 0 w 67"/>
                <a:gd name="T16" fmla="*/ 0 h 261"/>
                <a:gd name="T17" fmla="*/ 67 w 67"/>
                <a:gd name="T18" fmla="*/ 261 h 261"/>
              </a:gdLst>
              <a:ahLst/>
              <a:cxnLst>
                <a:cxn ang="T10">
                  <a:pos x="T0" y="T1"/>
                </a:cxn>
                <a:cxn ang="T11">
                  <a:pos x="T2" y="T3"/>
                </a:cxn>
                <a:cxn ang="T12">
                  <a:pos x="T4" y="T5"/>
                </a:cxn>
                <a:cxn ang="T13">
                  <a:pos x="T6" y="T7"/>
                </a:cxn>
                <a:cxn ang="T14">
                  <a:pos x="T8" y="T9"/>
                </a:cxn>
              </a:cxnLst>
              <a:rect l="T15" t="T16" r="T17" b="T18"/>
              <a:pathLst>
                <a:path w="67" h="261">
                  <a:moveTo>
                    <a:pt x="0" y="260"/>
                  </a:moveTo>
                  <a:lnTo>
                    <a:pt x="0" y="65"/>
                  </a:lnTo>
                  <a:lnTo>
                    <a:pt x="66" y="0"/>
                  </a:lnTo>
                  <a:lnTo>
                    <a:pt x="66" y="195"/>
                  </a:lnTo>
                  <a:lnTo>
                    <a:pt x="0" y="260"/>
                  </a:lnTo>
                </a:path>
              </a:pathLst>
            </a:custGeom>
            <a:solidFill>
              <a:schemeClr val="accent2"/>
            </a:solidFill>
            <a:ln w="9525" cap="rnd">
              <a:noFill/>
              <a:round/>
              <a:headEnd/>
              <a:tailEnd/>
            </a:ln>
          </p:spPr>
          <p:txBody>
            <a:bodyPr/>
            <a:lstStyle/>
            <a:p>
              <a:endParaRPr lang="en-US"/>
            </a:p>
          </p:txBody>
        </p:sp>
        <p:sp>
          <p:nvSpPr>
            <p:cNvPr id="16810" name="Freeform 165"/>
            <p:cNvSpPr>
              <a:spLocks/>
            </p:cNvSpPr>
            <p:nvPr/>
          </p:nvSpPr>
          <p:spPr bwMode="auto">
            <a:xfrm>
              <a:off x="4155" y="2803"/>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16811" name="Freeform 166"/>
            <p:cNvSpPr>
              <a:spLocks/>
            </p:cNvSpPr>
            <p:nvPr/>
          </p:nvSpPr>
          <p:spPr bwMode="auto">
            <a:xfrm>
              <a:off x="4155" y="2703"/>
              <a:ext cx="97" cy="117"/>
            </a:xfrm>
            <a:custGeom>
              <a:avLst/>
              <a:gdLst>
                <a:gd name="T0" fmla="*/ 0 w 97"/>
                <a:gd name="T1" fmla="*/ 99 h 117"/>
                <a:gd name="T2" fmla="*/ 96 w 97"/>
                <a:gd name="T3" fmla="*/ 0 h 117"/>
                <a:gd name="T4" fmla="*/ 96 w 97"/>
                <a:gd name="T5" fmla="*/ 50 h 117"/>
                <a:gd name="T6" fmla="*/ 32 w 97"/>
                <a:gd name="T7" fmla="*/ 116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96" y="0"/>
                  </a:lnTo>
                  <a:lnTo>
                    <a:pt x="96" y="50"/>
                  </a:lnTo>
                  <a:lnTo>
                    <a:pt x="32" y="116"/>
                  </a:lnTo>
                  <a:lnTo>
                    <a:pt x="0" y="99"/>
                  </a:lnTo>
                </a:path>
              </a:pathLst>
            </a:custGeom>
            <a:solidFill>
              <a:schemeClr val="tx2"/>
            </a:solidFill>
            <a:ln w="9525" cap="rnd">
              <a:noFill/>
              <a:round/>
              <a:headEnd/>
              <a:tailEnd/>
            </a:ln>
          </p:spPr>
          <p:txBody>
            <a:bodyPr/>
            <a:lstStyle/>
            <a:p>
              <a:endParaRPr lang="en-US"/>
            </a:p>
          </p:txBody>
        </p:sp>
        <p:sp>
          <p:nvSpPr>
            <p:cNvPr id="16812" name="Freeform 167"/>
            <p:cNvSpPr>
              <a:spLocks/>
            </p:cNvSpPr>
            <p:nvPr/>
          </p:nvSpPr>
          <p:spPr bwMode="auto">
            <a:xfrm>
              <a:off x="3942" y="2703"/>
              <a:ext cx="262" cy="67"/>
            </a:xfrm>
            <a:custGeom>
              <a:avLst/>
              <a:gdLst>
                <a:gd name="T0" fmla="*/ 0 w 262"/>
                <a:gd name="T1" fmla="*/ 66 h 67"/>
                <a:gd name="T2" fmla="*/ 196 w 262"/>
                <a:gd name="T3" fmla="*/ 66 h 67"/>
                <a:gd name="T4" fmla="*/ 261 w 262"/>
                <a:gd name="T5" fmla="*/ 0 h 67"/>
                <a:gd name="T6" fmla="*/ 65 w 262"/>
                <a:gd name="T7" fmla="*/ 0 h 67"/>
                <a:gd name="T8" fmla="*/ 0 w 262"/>
                <a:gd name="T9" fmla="*/ 66 h 67"/>
                <a:gd name="T10" fmla="*/ 0 60000 65536"/>
                <a:gd name="T11" fmla="*/ 0 60000 65536"/>
                <a:gd name="T12" fmla="*/ 0 60000 65536"/>
                <a:gd name="T13" fmla="*/ 0 60000 65536"/>
                <a:gd name="T14" fmla="*/ 0 60000 65536"/>
                <a:gd name="T15" fmla="*/ 0 w 262"/>
                <a:gd name="T16" fmla="*/ 0 h 67"/>
                <a:gd name="T17" fmla="*/ 262 w 262"/>
                <a:gd name="T18" fmla="*/ 67 h 67"/>
              </a:gdLst>
              <a:ahLst/>
              <a:cxnLst>
                <a:cxn ang="T10">
                  <a:pos x="T0" y="T1"/>
                </a:cxn>
                <a:cxn ang="T11">
                  <a:pos x="T2" y="T3"/>
                </a:cxn>
                <a:cxn ang="T12">
                  <a:pos x="T4" y="T5"/>
                </a:cxn>
                <a:cxn ang="T13">
                  <a:pos x="T6" y="T7"/>
                </a:cxn>
                <a:cxn ang="T14">
                  <a:pos x="T8" y="T9"/>
                </a:cxn>
              </a:cxnLst>
              <a:rect l="T15" t="T16" r="T17" b="T18"/>
              <a:pathLst>
                <a:path w="262" h="67">
                  <a:moveTo>
                    <a:pt x="0" y="66"/>
                  </a:moveTo>
                  <a:lnTo>
                    <a:pt x="196" y="66"/>
                  </a:lnTo>
                  <a:lnTo>
                    <a:pt x="261" y="0"/>
                  </a:lnTo>
                  <a:lnTo>
                    <a:pt x="65" y="0"/>
                  </a:lnTo>
                  <a:lnTo>
                    <a:pt x="0" y="66"/>
                  </a:lnTo>
                </a:path>
              </a:pathLst>
            </a:custGeom>
            <a:solidFill>
              <a:schemeClr val="accent2"/>
            </a:solidFill>
            <a:ln w="9525" cap="rnd">
              <a:noFill/>
              <a:round/>
              <a:headEnd/>
              <a:tailEnd/>
            </a:ln>
          </p:spPr>
          <p:txBody>
            <a:bodyPr/>
            <a:lstStyle/>
            <a:p>
              <a:endParaRPr lang="en-US"/>
            </a:p>
          </p:txBody>
        </p:sp>
        <p:sp>
          <p:nvSpPr>
            <p:cNvPr id="16813" name="Freeform 168"/>
            <p:cNvSpPr>
              <a:spLocks/>
            </p:cNvSpPr>
            <p:nvPr/>
          </p:nvSpPr>
          <p:spPr bwMode="auto">
            <a:xfrm>
              <a:off x="3892" y="2703"/>
              <a:ext cx="112" cy="101"/>
            </a:xfrm>
            <a:custGeom>
              <a:avLst/>
              <a:gdLst>
                <a:gd name="T0" fmla="*/ 0 w 112"/>
                <a:gd name="T1" fmla="*/ 100 h 101"/>
                <a:gd name="T2" fmla="*/ 48 w 112"/>
                <a:gd name="T3" fmla="*/ 67 h 101"/>
                <a:gd name="T4" fmla="*/ 111 w 112"/>
                <a:gd name="T5" fmla="*/ 0 h 101"/>
                <a:gd name="T6" fmla="*/ 95 w 112"/>
                <a:gd name="T7" fmla="*/ 0 h 101"/>
                <a:gd name="T8" fmla="*/ 0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0" y="100"/>
                  </a:moveTo>
                  <a:lnTo>
                    <a:pt x="48" y="67"/>
                  </a:lnTo>
                  <a:lnTo>
                    <a:pt x="111" y="0"/>
                  </a:lnTo>
                  <a:lnTo>
                    <a:pt x="95" y="0"/>
                  </a:lnTo>
                  <a:lnTo>
                    <a:pt x="0" y="100"/>
                  </a:lnTo>
                </a:path>
              </a:pathLst>
            </a:custGeom>
            <a:solidFill>
              <a:schemeClr val="tx1"/>
            </a:solidFill>
            <a:ln w="9525" cap="rnd">
              <a:noFill/>
              <a:round/>
              <a:headEnd/>
              <a:tailEnd/>
            </a:ln>
          </p:spPr>
          <p:txBody>
            <a:bodyPr/>
            <a:lstStyle/>
            <a:p>
              <a:endParaRPr lang="en-US"/>
            </a:p>
          </p:txBody>
        </p:sp>
        <p:sp>
          <p:nvSpPr>
            <p:cNvPr id="16814" name="Freeform 169"/>
            <p:cNvSpPr>
              <a:spLocks/>
            </p:cNvSpPr>
            <p:nvPr/>
          </p:nvSpPr>
          <p:spPr bwMode="auto">
            <a:xfrm>
              <a:off x="4135"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16815" name="Freeform 170"/>
            <p:cNvSpPr>
              <a:spLocks/>
            </p:cNvSpPr>
            <p:nvPr/>
          </p:nvSpPr>
          <p:spPr bwMode="auto">
            <a:xfrm>
              <a:off x="3892" y="2769"/>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16816" name="Freeform 171"/>
            <p:cNvSpPr>
              <a:spLocks/>
            </p:cNvSpPr>
            <p:nvPr/>
          </p:nvSpPr>
          <p:spPr bwMode="auto">
            <a:xfrm>
              <a:off x="4155" y="3212"/>
              <a:ext cx="97" cy="116"/>
            </a:xfrm>
            <a:custGeom>
              <a:avLst/>
              <a:gdLst>
                <a:gd name="T0" fmla="*/ 0 w 97"/>
                <a:gd name="T1" fmla="*/ 99 h 116"/>
                <a:gd name="T2" fmla="*/ 0 w 97"/>
                <a:gd name="T3" fmla="*/ 115 h 116"/>
                <a:gd name="T4" fmla="*/ 96 w 97"/>
                <a:gd name="T5" fmla="*/ 16 h 116"/>
                <a:gd name="T6" fmla="*/ 96 w 97"/>
                <a:gd name="T7" fmla="*/ 0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0" y="115"/>
                  </a:lnTo>
                  <a:lnTo>
                    <a:pt x="96" y="16"/>
                  </a:lnTo>
                  <a:lnTo>
                    <a:pt x="96" y="0"/>
                  </a:lnTo>
                  <a:lnTo>
                    <a:pt x="0" y="99"/>
                  </a:lnTo>
                </a:path>
              </a:pathLst>
            </a:custGeom>
            <a:solidFill>
              <a:schemeClr val="bg1"/>
            </a:solidFill>
            <a:ln w="9525" cap="rnd">
              <a:noFill/>
              <a:round/>
              <a:headEnd/>
              <a:tailEnd/>
            </a:ln>
          </p:spPr>
          <p:txBody>
            <a:bodyPr/>
            <a:lstStyle/>
            <a:p>
              <a:endParaRPr lang="en-US"/>
            </a:p>
          </p:txBody>
        </p:sp>
        <p:sp>
          <p:nvSpPr>
            <p:cNvPr id="16817" name="Freeform 172"/>
            <p:cNvSpPr>
              <a:spLocks/>
            </p:cNvSpPr>
            <p:nvPr/>
          </p:nvSpPr>
          <p:spPr bwMode="auto">
            <a:xfrm>
              <a:off x="4185" y="3013"/>
              <a:ext cx="67" cy="265"/>
            </a:xfrm>
            <a:custGeom>
              <a:avLst/>
              <a:gdLst>
                <a:gd name="T0" fmla="*/ 0 w 67"/>
                <a:gd name="T1" fmla="*/ 264 h 265"/>
                <a:gd name="T2" fmla="*/ 0 w 67"/>
                <a:gd name="T3" fmla="*/ 66 h 265"/>
                <a:gd name="T4" fmla="*/ 66 w 67"/>
                <a:gd name="T5" fmla="*/ 0 h 265"/>
                <a:gd name="T6" fmla="*/ 66 w 67"/>
                <a:gd name="T7" fmla="*/ 198 h 265"/>
                <a:gd name="T8" fmla="*/ 0 w 67"/>
                <a:gd name="T9" fmla="*/ 264 h 265"/>
                <a:gd name="T10" fmla="*/ 0 60000 65536"/>
                <a:gd name="T11" fmla="*/ 0 60000 65536"/>
                <a:gd name="T12" fmla="*/ 0 60000 65536"/>
                <a:gd name="T13" fmla="*/ 0 60000 65536"/>
                <a:gd name="T14" fmla="*/ 0 60000 65536"/>
                <a:gd name="T15" fmla="*/ 0 w 67"/>
                <a:gd name="T16" fmla="*/ 0 h 265"/>
                <a:gd name="T17" fmla="*/ 67 w 67"/>
                <a:gd name="T18" fmla="*/ 265 h 265"/>
              </a:gdLst>
              <a:ahLst/>
              <a:cxnLst>
                <a:cxn ang="T10">
                  <a:pos x="T0" y="T1"/>
                </a:cxn>
                <a:cxn ang="T11">
                  <a:pos x="T2" y="T3"/>
                </a:cxn>
                <a:cxn ang="T12">
                  <a:pos x="T4" y="T5"/>
                </a:cxn>
                <a:cxn ang="T13">
                  <a:pos x="T6" y="T7"/>
                </a:cxn>
                <a:cxn ang="T14">
                  <a:pos x="T8" y="T9"/>
                </a:cxn>
              </a:cxnLst>
              <a:rect l="T15" t="T16" r="T17" b="T18"/>
              <a:pathLst>
                <a:path w="67" h="265">
                  <a:moveTo>
                    <a:pt x="0" y="264"/>
                  </a:moveTo>
                  <a:lnTo>
                    <a:pt x="0" y="66"/>
                  </a:lnTo>
                  <a:lnTo>
                    <a:pt x="66" y="0"/>
                  </a:lnTo>
                  <a:lnTo>
                    <a:pt x="66" y="198"/>
                  </a:lnTo>
                  <a:lnTo>
                    <a:pt x="0" y="264"/>
                  </a:lnTo>
                </a:path>
              </a:pathLst>
            </a:custGeom>
            <a:solidFill>
              <a:schemeClr val="accent2"/>
            </a:solidFill>
            <a:ln w="9525" cap="rnd">
              <a:noFill/>
              <a:round/>
              <a:headEnd/>
              <a:tailEnd/>
            </a:ln>
          </p:spPr>
          <p:txBody>
            <a:bodyPr/>
            <a:lstStyle/>
            <a:p>
              <a:endParaRPr lang="en-US"/>
            </a:p>
          </p:txBody>
        </p:sp>
        <p:sp>
          <p:nvSpPr>
            <p:cNvPr id="16818" name="Freeform 173"/>
            <p:cNvSpPr>
              <a:spLocks/>
            </p:cNvSpPr>
            <p:nvPr/>
          </p:nvSpPr>
          <p:spPr bwMode="auto">
            <a:xfrm>
              <a:off x="4155" y="3064"/>
              <a:ext cx="31" cy="264"/>
            </a:xfrm>
            <a:custGeom>
              <a:avLst/>
              <a:gdLst>
                <a:gd name="T0" fmla="*/ 0 w 31"/>
                <a:gd name="T1" fmla="*/ 0 h 264"/>
                <a:gd name="T2" fmla="*/ 0 w 31"/>
                <a:gd name="T3" fmla="*/ 263 h 264"/>
                <a:gd name="T4" fmla="*/ 30 w 31"/>
                <a:gd name="T5" fmla="*/ 214 h 264"/>
                <a:gd name="T6" fmla="*/ 30 w 31"/>
                <a:gd name="T7" fmla="*/ 16 h 264"/>
                <a:gd name="T8" fmla="*/ 0 w 31"/>
                <a:gd name="T9" fmla="*/ 0 h 264"/>
                <a:gd name="T10" fmla="*/ 0 60000 65536"/>
                <a:gd name="T11" fmla="*/ 0 60000 65536"/>
                <a:gd name="T12" fmla="*/ 0 60000 65536"/>
                <a:gd name="T13" fmla="*/ 0 60000 65536"/>
                <a:gd name="T14" fmla="*/ 0 60000 65536"/>
                <a:gd name="T15" fmla="*/ 0 w 31"/>
                <a:gd name="T16" fmla="*/ 0 h 264"/>
                <a:gd name="T17" fmla="*/ 31 w 31"/>
                <a:gd name="T18" fmla="*/ 264 h 264"/>
              </a:gdLst>
              <a:ahLst/>
              <a:cxnLst>
                <a:cxn ang="T10">
                  <a:pos x="T0" y="T1"/>
                </a:cxn>
                <a:cxn ang="T11">
                  <a:pos x="T2" y="T3"/>
                </a:cxn>
                <a:cxn ang="T12">
                  <a:pos x="T4" y="T5"/>
                </a:cxn>
                <a:cxn ang="T13">
                  <a:pos x="T6" y="T7"/>
                </a:cxn>
                <a:cxn ang="T14">
                  <a:pos x="T8" y="T9"/>
                </a:cxn>
              </a:cxnLst>
              <a:rect l="T15" t="T16" r="T17" b="T18"/>
              <a:pathLst>
                <a:path w="31" h="264">
                  <a:moveTo>
                    <a:pt x="0" y="0"/>
                  </a:moveTo>
                  <a:lnTo>
                    <a:pt x="0" y="263"/>
                  </a:lnTo>
                  <a:lnTo>
                    <a:pt x="30" y="214"/>
                  </a:lnTo>
                  <a:lnTo>
                    <a:pt x="30" y="16"/>
                  </a:lnTo>
                  <a:lnTo>
                    <a:pt x="0" y="0"/>
                  </a:lnTo>
                </a:path>
              </a:pathLst>
            </a:custGeom>
            <a:solidFill>
              <a:srgbClr val="C1CEFF"/>
            </a:solidFill>
            <a:ln w="9525" cap="rnd">
              <a:noFill/>
              <a:round/>
              <a:headEnd/>
              <a:tailEnd/>
            </a:ln>
          </p:spPr>
          <p:txBody>
            <a:bodyPr/>
            <a:lstStyle/>
            <a:p>
              <a:endParaRPr lang="en-US"/>
            </a:p>
          </p:txBody>
        </p:sp>
        <p:sp>
          <p:nvSpPr>
            <p:cNvPr id="16819" name="Freeform 174"/>
            <p:cNvSpPr>
              <a:spLocks/>
            </p:cNvSpPr>
            <p:nvPr/>
          </p:nvSpPr>
          <p:spPr bwMode="auto">
            <a:xfrm>
              <a:off x="4155" y="2964"/>
              <a:ext cx="97" cy="120"/>
            </a:xfrm>
            <a:custGeom>
              <a:avLst/>
              <a:gdLst>
                <a:gd name="T0" fmla="*/ 0 w 97"/>
                <a:gd name="T1" fmla="*/ 102 h 120"/>
                <a:gd name="T2" fmla="*/ 96 w 97"/>
                <a:gd name="T3" fmla="*/ 0 h 120"/>
                <a:gd name="T4" fmla="*/ 96 w 97"/>
                <a:gd name="T5" fmla="*/ 51 h 120"/>
                <a:gd name="T6" fmla="*/ 32 w 97"/>
                <a:gd name="T7" fmla="*/ 119 h 120"/>
                <a:gd name="T8" fmla="*/ 0 w 97"/>
                <a:gd name="T9" fmla="*/ 102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02"/>
                  </a:moveTo>
                  <a:lnTo>
                    <a:pt x="96" y="0"/>
                  </a:lnTo>
                  <a:lnTo>
                    <a:pt x="96" y="51"/>
                  </a:lnTo>
                  <a:lnTo>
                    <a:pt x="32" y="119"/>
                  </a:lnTo>
                  <a:lnTo>
                    <a:pt x="0" y="102"/>
                  </a:lnTo>
                </a:path>
              </a:pathLst>
            </a:custGeom>
            <a:solidFill>
              <a:schemeClr val="tx2"/>
            </a:solidFill>
            <a:ln w="9525" cap="rnd">
              <a:noFill/>
              <a:round/>
              <a:headEnd/>
              <a:tailEnd/>
            </a:ln>
          </p:spPr>
          <p:txBody>
            <a:bodyPr/>
            <a:lstStyle/>
            <a:p>
              <a:endParaRPr lang="en-US"/>
            </a:p>
          </p:txBody>
        </p:sp>
        <p:sp>
          <p:nvSpPr>
            <p:cNvPr id="16820" name="Freeform 175"/>
            <p:cNvSpPr>
              <a:spLocks/>
            </p:cNvSpPr>
            <p:nvPr/>
          </p:nvSpPr>
          <p:spPr bwMode="auto">
            <a:xfrm>
              <a:off x="4155" y="3476"/>
              <a:ext cx="97" cy="113"/>
            </a:xfrm>
            <a:custGeom>
              <a:avLst/>
              <a:gdLst>
                <a:gd name="T0" fmla="*/ 0 w 97"/>
                <a:gd name="T1" fmla="*/ 96 h 113"/>
                <a:gd name="T2" fmla="*/ 0 w 97"/>
                <a:gd name="T3" fmla="*/ 112 h 113"/>
                <a:gd name="T4" fmla="*/ 96 w 97"/>
                <a:gd name="T5" fmla="*/ 16 h 113"/>
                <a:gd name="T6" fmla="*/ 96 w 97"/>
                <a:gd name="T7" fmla="*/ 0 h 113"/>
                <a:gd name="T8" fmla="*/ 0 w 97"/>
                <a:gd name="T9" fmla="*/ 96 h 113"/>
                <a:gd name="T10" fmla="*/ 0 60000 65536"/>
                <a:gd name="T11" fmla="*/ 0 60000 65536"/>
                <a:gd name="T12" fmla="*/ 0 60000 65536"/>
                <a:gd name="T13" fmla="*/ 0 60000 65536"/>
                <a:gd name="T14" fmla="*/ 0 60000 65536"/>
                <a:gd name="T15" fmla="*/ 0 w 97"/>
                <a:gd name="T16" fmla="*/ 0 h 113"/>
                <a:gd name="T17" fmla="*/ 97 w 97"/>
                <a:gd name="T18" fmla="*/ 113 h 113"/>
              </a:gdLst>
              <a:ahLst/>
              <a:cxnLst>
                <a:cxn ang="T10">
                  <a:pos x="T0" y="T1"/>
                </a:cxn>
                <a:cxn ang="T11">
                  <a:pos x="T2" y="T3"/>
                </a:cxn>
                <a:cxn ang="T12">
                  <a:pos x="T4" y="T5"/>
                </a:cxn>
                <a:cxn ang="T13">
                  <a:pos x="T6" y="T7"/>
                </a:cxn>
                <a:cxn ang="T14">
                  <a:pos x="T8" y="T9"/>
                </a:cxn>
              </a:cxnLst>
              <a:rect l="T15" t="T16" r="T17" b="T18"/>
              <a:pathLst>
                <a:path w="97" h="113">
                  <a:moveTo>
                    <a:pt x="0" y="96"/>
                  </a:moveTo>
                  <a:lnTo>
                    <a:pt x="0" y="112"/>
                  </a:lnTo>
                  <a:lnTo>
                    <a:pt x="96" y="16"/>
                  </a:lnTo>
                  <a:lnTo>
                    <a:pt x="96" y="0"/>
                  </a:lnTo>
                  <a:lnTo>
                    <a:pt x="0" y="96"/>
                  </a:lnTo>
                </a:path>
              </a:pathLst>
            </a:custGeom>
            <a:solidFill>
              <a:schemeClr val="bg1"/>
            </a:solidFill>
            <a:ln w="9525" cap="rnd">
              <a:noFill/>
              <a:round/>
              <a:headEnd/>
              <a:tailEnd/>
            </a:ln>
          </p:spPr>
          <p:txBody>
            <a:bodyPr/>
            <a:lstStyle/>
            <a:p>
              <a:endParaRPr lang="en-US"/>
            </a:p>
          </p:txBody>
        </p:sp>
        <p:sp>
          <p:nvSpPr>
            <p:cNvPr id="16821" name="Freeform 176"/>
            <p:cNvSpPr>
              <a:spLocks/>
            </p:cNvSpPr>
            <p:nvPr/>
          </p:nvSpPr>
          <p:spPr bwMode="auto">
            <a:xfrm>
              <a:off x="4185" y="3277"/>
              <a:ext cx="67" cy="262"/>
            </a:xfrm>
            <a:custGeom>
              <a:avLst/>
              <a:gdLst>
                <a:gd name="T0" fmla="*/ 0 w 67"/>
                <a:gd name="T1" fmla="*/ 261 h 262"/>
                <a:gd name="T2" fmla="*/ 0 w 67"/>
                <a:gd name="T3" fmla="*/ 65 h 262"/>
                <a:gd name="T4" fmla="*/ 66 w 67"/>
                <a:gd name="T5" fmla="*/ 0 h 262"/>
                <a:gd name="T6" fmla="*/ 66 w 67"/>
                <a:gd name="T7" fmla="*/ 196 h 262"/>
                <a:gd name="T8" fmla="*/ 0 w 67"/>
                <a:gd name="T9" fmla="*/ 261 h 262"/>
                <a:gd name="T10" fmla="*/ 0 60000 65536"/>
                <a:gd name="T11" fmla="*/ 0 60000 65536"/>
                <a:gd name="T12" fmla="*/ 0 60000 65536"/>
                <a:gd name="T13" fmla="*/ 0 60000 65536"/>
                <a:gd name="T14" fmla="*/ 0 60000 65536"/>
                <a:gd name="T15" fmla="*/ 0 w 67"/>
                <a:gd name="T16" fmla="*/ 0 h 262"/>
                <a:gd name="T17" fmla="*/ 67 w 67"/>
                <a:gd name="T18" fmla="*/ 262 h 262"/>
              </a:gdLst>
              <a:ahLst/>
              <a:cxnLst>
                <a:cxn ang="T10">
                  <a:pos x="T0" y="T1"/>
                </a:cxn>
                <a:cxn ang="T11">
                  <a:pos x="T2" y="T3"/>
                </a:cxn>
                <a:cxn ang="T12">
                  <a:pos x="T4" y="T5"/>
                </a:cxn>
                <a:cxn ang="T13">
                  <a:pos x="T6" y="T7"/>
                </a:cxn>
                <a:cxn ang="T14">
                  <a:pos x="T8" y="T9"/>
                </a:cxn>
              </a:cxnLst>
              <a:rect l="T15" t="T16" r="T17" b="T18"/>
              <a:pathLst>
                <a:path w="67" h="262">
                  <a:moveTo>
                    <a:pt x="0" y="261"/>
                  </a:moveTo>
                  <a:lnTo>
                    <a:pt x="0" y="65"/>
                  </a:lnTo>
                  <a:lnTo>
                    <a:pt x="66" y="0"/>
                  </a:lnTo>
                  <a:lnTo>
                    <a:pt x="66" y="196"/>
                  </a:lnTo>
                  <a:lnTo>
                    <a:pt x="0" y="261"/>
                  </a:lnTo>
                </a:path>
              </a:pathLst>
            </a:custGeom>
            <a:solidFill>
              <a:schemeClr val="accent2"/>
            </a:solidFill>
            <a:ln w="9525" cap="rnd">
              <a:noFill/>
              <a:round/>
              <a:headEnd/>
              <a:tailEnd/>
            </a:ln>
          </p:spPr>
          <p:txBody>
            <a:bodyPr/>
            <a:lstStyle/>
            <a:p>
              <a:endParaRPr lang="en-US"/>
            </a:p>
          </p:txBody>
        </p:sp>
        <p:sp>
          <p:nvSpPr>
            <p:cNvPr id="16822" name="Freeform 177"/>
            <p:cNvSpPr>
              <a:spLocks/>
            </p:cNvSpPr>
            <p:nvPr/>
          </p:nvSpPr>
          <p:spPr bwMode="auto">
            <a:xfrm>
              <a:off x="4155" y="3327"/>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16823" name="Freeform 178"/>
            <p:cNvSpPr>
              <a:spLocks/>
            </p:cNvSpPr>
            <p:nvPr/>
          </p:nvSpPr>
          <p:spPr bwMode="auto">
            <a:xfrm>
              <a:off x="4155" y="322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16824" name="Freeform 179"/>
            <p:cNvSpPr>
              <a:spLocks/>
            </p:cNvSpPr>
            <p:nvPr/>
          </p:nvSpPr>
          <p:spPr bwMode="auto">
            <a:xfrm>
              <a:off x="4251" y="28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16825" name="Freeform 180"/>
            <p:cNvSpPr>
              <a:spLocks/>
            </p:cNvSpPr>
            <p:nvPr/>
          </p:nvSpPr>
          <p:spPr bwMode="auto">
            <a:xfrm>
              <a:off x="4284" y="2655"/>
              <a:ext cx="64" cy="264"/>
            </a:xfrm>
            <a:custGeom>
              <a:avLst/>
              <a:gdLst>
                <a:gd name="T0" fmla="*/ 0 w 64"/>
                <a:gd name="T1" fmla="*/ 263 h 264"/>
                <a:gd name="T2" fmla="*/ 0 w 64"/>
                <a:gd name="T3" fmla="*/ 66 h 264"/>
                <a:gd name="T4" fmla="*/ 63 w 64"/>
                <a:gd name="T5" fmla="*/ 0 h 264"/>
                <a:gd name="T6" fmla="*/ 63 w 64"/>
                <a:gd name="T7" fmla="*/ 197 h 264"/>
                <a:gd name="T8" fmla="*/ 0 w 64"/>
                <a:gd name="T9" fmla="*/ 263 h 264"/>
                <a:gd name="T10" fmla="*/ 0 60000 65536"/>
                <a:gd name="T11" fmla="*/ 0 60000 65536"/>
                <a:gd name="T12" fmla="*/ 0 60000 65536"/>
                <a:gd name="T13" fmla="*/ 0 60000 65536"/>
                <a:gd name="T14" fmla="*/ 0 60000 65536"/>
                <a:gd name="T15" fmla="*/ 0 w 64"/>
                <a:gd name="T16" fmla="*/ 0 h 264"/>
                <a:gd name="T17" fmla="*/ 64 w 64"/>
                <a:gd name="T18" fmla="*/ 264 h 264"/>
              </a:gdLst>
              <a:ahLst/>
              <a:cxnLst>
                <a:cxn ang="T10">
                  <a:pos x="T0" y="T1"/>
                </a:cxn>
                <a:cxn ang="T11">
                  <a:pos x="T2" y="T3"/>
                </a:cxn>
                <a:cxn ang="T12">
                  <a:pos x="T4" y="T5"/>
                </a:cxn>
                <a:cxn ang="T13">
                  <a:pos x="T6" y="T7"/>
                </a:cxn>
                <a:cxn ang="T14">
                  <a:pos x="T8" y="T9"/>
                </a:cxn>
              </a:cxnLst>
              <a:rect l="T15" t="T16" r="T17" b="T18"/>
              <a:pathLst>
                <a:path w="64" h="264">
                  <a:moveTo>
                    <a:pt x="0" y="263"/>
                  </a:moveTo>
                  <a:lnTo>
                    <a:pt x="0" y="66"/>
                  </a:lnTo>
                  <a:lnTo>
                    <a:pt x="63" y="0"/>
                  </a:lnTo>
                  <a:lnTo>
                    <a:pt x="63" y="197"/>
                  </a:lnTo>
                  <a:lnTo>
                    <a:pt x="0" y="263"/>
                  </a:lnTo>
                </a:path>
              </a:pathLst>
            </a:custGeom>
            <a:solidFill>
              <a:schemeClr val="accent2"/>
            </a:solidFill>
            <a:ln w="9525" cap="rnd">
              <a:noFill/>
              <a:round/>
              <a:headEnd/>
              <a:tailEnd/>
            </a:ln>
          </p:spPr>
          <p:txBody>
            <a:bodyPr/>
            <a:lstStyle/>
            <a:p>
              <a:endParaRPr lang="en-US"/>
            </a:p>
          </p:txBody>
        </p:sp>
        <p:sp>
          <p:nvSpPr>
            <p:cNvPr id="16826" name="Freeform 181"/>
            <p:cNvSpPr>
              <a:spLocks/>
            </p:cNvSpPr>
            <p:nvPr/>
          </p:nvSpPr>
          <p:spPr bwMode="auto">
            <a:xfrm>
              <a:off x="4251" y="2703"/>
              <a:ext cx="34" cy="262"/>
            </a:xfrm>
            <a:custGeom>
              <a:avLst/>
              <a:gdLst>
                <a:gd name="T0" fmla="*/ 0 w 34"/>
                <a:gd name="T1" fmla="*/ 0 h 262"/>
                <a:gd name="T2" fmla="*/ 0 w 34"/>
                <a:gd name="T3" fmla="*/ 261 h 262"/>
                <a:gd name="T4" fmla="*/ 33 w 34"/>
                <a:gd name="T5" fmla="*/ 212 h 262"/>
                <a:gd name="T6" fmla="*/ 33 w 34"/>
                <a:gd name="T7" fmla="*/ 16 h 262"/>
                <a:gd name="T8" fmla="*/ 0 w 34"/>
                <a:gd name="T9" fmla="*/ 0 h 262"/>
                <a:gd name="T10" fmla="*/ 0 60000 65536"/>
                <a:gd name="T11" fmla="*/ 0 60000 65536"/>
                <a:gd name="T12" fmla="*/ 0 60000 65536"/>
                <a:gd name="T13" fmla="*/ 0 60000 65536"/>
                <a:gd name="T14" fmla="*/ 0 60000 65536"/>
                <a:gd name="T15" fmla="*/ 0 w 34"/>
                <a:gd name="T16" fmla="*/ 0 h 262"/>
                <a:gd name="T17" fmla="*/ 34 w 34"/>
                <a:gd name="T18" fmla="*/ 262 h 262"/>
              </a:gdLst>
              <a:ahLst/>
              <a:cxnLst>
                <a:cxn ang="T10">
                  <a:pos x="T0" y="T1"/>
                </a:cxn>
                <a:cxn ang="T11">
                  <a:pos x="T2" y="T3"/>
                </a:cxn>
                <a:cxn ang="T12">
                  <a:pos x="T4" y="T5"/>
                </a:cxn>
                <a:cxn ang="T13">
                  <a:pos x="T6" y="T7"/>
                </a:cxn>
                <a:cxn ang="T14">
                  <a:pos x="T8" y="T9"/>
                </a:cxn>
              </a:cxnLst>
              <a:rect l="T15" t="T16" r="T17" b="T18"/>
              <a:pathLst>
                <a:path w="34" h="262">
                  <a:moveTo>
                    <a:pt x="0" y="0"/>
                  </a:moveTo>
                  <a:lnTo>
                    <a:pt x="0" y="261"/>
                  </a:lnTo>
                  <a:lnTo>
                    <a:pt x="33" y="212"/>
                  </a:lnTo>
                  <a:lnTo>
                    <a:pt x="33" y="16"/>
                  </a:lnTo>
                  <a:lnTo>
                    <a:pt x="0" y="0"/>
                  </a:lnTo>
                </a:path>
              </a:pathLst>
            </a:custGeom>
            <a:solidFill>
              <a:srgbClr val="C1CEFF"/>
            </a:solidFill>
            <a:ln w="9525" cap="rnd">
              <a:noFill/>
              <a:round/>
              <a:headEnd/>
              <a:tailEnd/>
            </a:ln>
          </p:spPr>
          <p:txBody>
            <a:bodyPr/>
            <a:lstStyle/>
            <a:p>
              <a:endParaRPr lang="en-US"/>
            </a:p>
          </p:txBody>
        </p:sp>
        <p:sp>
          <p:nvSpPr>
            <p:cNvPr id="16827" name="Freeform 182"/>
            <p:cNvSpPr>
              <a:spLocks/>
            </p:cNvSpPr>
            <p:nvPr/>
          </p:nvSpPr>
          <p:spPr bwMode="auto">
            <a:xfrm>
              <a:off x="4251" y="2607"/>
              <a:ext cx="97" cy="114"/>
            </a:xfrm>
            <a:custGeom>
              <a:avLst/>
              <a:gdLst>
                <a:gd name="T0" fmla="*/ 0 w 97"/>
                <a:gd name="T1" fmla="*/ 97 h 114"/>
                <a:gd name="T2" fmla="*/ 96 w 97"/>
                <a:gd name="T3" fmla="*/ 0 h 114"/>
                <a:gd name="T4" fmla="*/ 96 w 97"/>
                <a:gd name="T5" fmla="*/ 48 h 114"/>
                <a:gd name="T6" fmla="*/ 32 w 97"/>
                <a:gd name="T7" fmla="*/ 113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96" y="0"/>
                  </a:lnTo>
                  <a:lnTo>
                    <a:pt x="96" y="48"/>
                  </a:lnTo>
                  <a:lnTo>
                    <a:pt x="32" y="113"/>
                  </a:lnTo>
                  <a:lnTo>
                    <a:pt x="0" y="97"/>
                  </a:lnTo>
                </a:path>
              </a:pathLst>
            </a:custGeom>
            <a:solidFill>
              <a:schemeClr val="tx2"/>
            </a:solidFill>
            <a:ln w="9525" cap="rnd">
              <a:noFill/>
              <a:round/>
              <a:headEnd/>
              <a:tailEnd/>
            </a:ln>
          </p:spPr>
          <p:txBody>
            <a:bodyPr/>
            <a:lstStyle/>
            <a:p>
              <a:endParaRPr lang="en-US"/>
            </a:p>
          </p:txBody>
        </p:sp>
        <p:sp>
          <p:nvSpPr>
            <p:cNvPr id="16828" name="Freeform 183"/>
            <p:cNvSpPr>
              <a:spLocks/>
            </p:cNvSpPr>
            <p:nvPr/>
          </p:nvSpPr>
          <p:spPr bwMode="auto">
            <a:xfrm>
              <a:off x="4251" y="3115"/>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16829" name="Freeform 184"/>
            <p:cNvSpPr>
              <a:spLocks/>
            </p:cNvSpPr>
            <p:nvPr/>
          </p:nvSpPr>
          <p:spPr bwMode="auto">
            <a:xfrm>
              <a:off x="4284" y="2918"/>
              <a:ext cx="64" cy="261"/>
            </a:xfrm>
            <a:custGeom>
              <a:avLst/>
              <a:gdLst>
                <a:gd name="T0" fmla="*/ 0 w 64"/>
                <a:gd name="T1" fmla="*/ 260 h 261"/>
                <a:gd name="T2" fmla="*/ 0 w 64"/>
                <a:gd name="T3" fmla="*/ 65 h 261"/>
                <a:gd name="T4" fmla="*/ 63 w 64"/>
                <a:gd name="T5" fmla="*/ 0 h 261"/>
                <a:gd name="T6" fmla="*/ 63 w 64"/>
                <a:gd name="T7" fmla="*/ 195 h 261"/>
                <a:gd name="T8" fmla="*/ 0 w 64"/>
                <a:gd name="T9" fmla="*/ 260 h 261"/>
                <a:gd name="T10" fmla="*/ 0 60000 65536"/>
                <a:gd name="T11" fmla="*/ 0 60000 65536"/>
                <a:gd name="T12" fmla="*/ 0 60000 65536"/>
                <a:gd name="T13" fmla="*/ 0 60000 65536"/>
                <a:gd name="T14" fmla="*/ 0 60000 65536"/>
                <a:gd name="T15" fmla="*/ 0 w 64"/>
                <a:gd name="T16" fmla="*/ 0 h 261"/>
                <a:gd name="T17" fmla="*/ 64 w 64"/>
                <a:gd name="T18" fmla="*/ 261 h 261"/>
              </a:gdLst>
              <a:ahLst/>
              <a:cxnLst>
                <a:cxn ang="T10">
                  <a:pos x="T0" y="T1"/>
                </a:cxn>
                <a:cxn ang="T11">
                  <a:pos x="T2" y="T3"/>
                </a:cxn>
                <a:cxn ang="T12">
                  <a:pos x="T4" y="T5"/>
                </a:cxn>
                <a:cxn ang="T13">
                  <a:pos x="T6" y="T7"/>
                </a:cxn>
                <a:cxn ang="T14">
                  <a:pos x="T8" y="T9"/>
                </a:cxn>
              </a:cxnLst>
              <a:rect l="T15" t="T16" r="T17" b="T18"/>
              <a:pathLst>
                <a:path w="64" h="261">
                  <a:moveTo>
                    <a:pt x="0" y="260"/>
                  </a:moveTo>
                  <a:lnTo>
                    <a:pt x="0" y="65"/>
                  </a:lnTo>
                  <a:lnTo>
                    <a:pt x="63" y="0"/>
                  </a:lnTo>
                  <a:lnTo>
                    <a:pt x="63" y="195"/>
                  </a:lnTo>
                  <a:lnTo>
                    <a:pt x="0" y="260"/>
                  </a:lnTo>
                </a:path>
              </a:pathLst>
            </a:custGeom>
            <a:solidFill>
              <a:schemeClr val="accent2"/>
            </a:solidFill>
            <a:ln w="9525" cap="rnd">
              <a:noFill/>
              <a:round/>
              <a:headEnd/>
              <a:tailEnd/>
            </a:ln>
          </p:spPr>
          <p:txBody>
            <a:bodyPr/>
            <a:lstStyle/>
            <a:p>
              <a:endParaRPr lang="en-US"/>
            </a:p>
          </p:txBody>
        </p:sp>
        <p:sp>
          <p:nvSpPr>
            <p:cNvPr id="16830" name="Freeform 185"/>
            <p:cNvSpPr>
              <a:spLocks/>
            </p:cNvSpPr>
            <p:nvPr/>
          </p:nvSpPr>
          <p:spPr bwMode="auto">
            <a:xfrm>
              <a:off x="4251" y="2964"/>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16831" name="Freeform 186"/>
            <p:cNvSpPr>
              <a:spLocks/>
            </p:cNvSpPr>
            <p:nvPr/>
          </p:nvSpPr>
          <p:spPr bwMode="auto">
            <a:xfrm>
              <a:off x="4251" y="286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16832" name="Freeform 187"/>
            <p:cNvSpPr>
              <a:spLocks/>
            </p:cNvSpPr>
            <p:nvPr/>
          </p:nvSpPr>
          <p:spPr bwMode="auto">
            <a:xfrm>
              <a:off x="4251" y="3376"/>
              <a:ext cx="97" cy="117"/>
            </a:xfrm>
            <a:custGeom>
              <a:avLst/>
              <a:gdLst>
                <a:gd name="T0" fmla="*/ 0 w 97"/>
                <a:gd name="T1" fmla="*/ 99 h 117"/>
                <a:gd name="T2" fmla="*/ 0 w 97"/>
                <a:gd name="T3" fmla="*/ 116 h 117"/>
                <a:gd name="T4" fmla="*/ 96 w 97"/>
                <a:gd name="T5" fmla="*/ 17 h 117"/>
                <a:gd name="T6" fmla="*/ 96 w 97"/>
                <a:gd name="T7" fmla="*/ 0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0" y="116"/>
                  </a:lnTo>
                  <a:lnTo>
                    <a:pt x="96" y="17"/>
                  </a:lnTo>
                  <a:lnTo>
                    <a:pt x="96" y="0"/>
                  </a:lnTo>
                  <a:lnTo>
                    <a:pt x="0" y="99"/>
                  </a:lnTo>
                </a:path>
              </a:pathLst>
            </a:custGeom>
            <a:solidFill>
              <a:schemeClr val="bg1"/>
            </a:solidFill>
            <a:ln w="9525" cap="rnd">
              <a:noFill/>
              <a:round/>
              <a:headEnd/>
              <a:tailEnd/>
            </a:ln>
          </p:spPr>
          <p:txBody>
            <a:bodyPr/>
            <a:lstStyle/>
            <a:p>
              <a:endParaRPr lang="en-US"/>
            </a:p>
          </p:txBody>
        </p:sp>
        <p:sp>
          <p:nvSpPr>
            <p:cNvPr id="16833" name="Freeform 188"/>
            <p:cNvSpPr>
              <a:spLocks/>
            </p:cNvSpPr>
            <p:nvPr/>
          </p:nvSpPr>
          <p:spPr bwMode="auto">
            <a:xfrm>
              <a:off x="4284" y="3178"/>
              <a:ext cx="64" cy="265"/>
            </a:xfrm>
            <a:custGeom>
              <a:avLst/>
              <a:gdLst>
                <a:gd name="T0" fmla="*/ 0 w 64"/>
                <a:gd name="T1" fmla="*/ 264 h 265"/>
                <a:gd name="T2" fmla="*/ 0 w 64"/>
                <a:gd name="T3" fmla="*/ 66 h 265"/>
                <a:gd name="T4" fmla="*/ 63 w 64"/>
                <a:gd name="T5" fmla="*/ 0 h 265"/>
                <a:gd name="T6" fmla="*/ 63 w 64"/>
                <a:gd name="T7" fmla="*/ 198 h 265"/>
                <a:gd name="T8" fmla="*/ 0 w 64"/>
                <a:gd name="T9" fmla="*/ 264 h 265"/>
                <a:gd name="T10" fmla="*/ 0 60000 65536"/>
                <a:gd name="T11" fmla="*/ 0 60000 65536"/>
                <a:gd name="T12" fmla="*/ 0 60000 65536"/>
                <a:gd name="T13" fmla="*/ 0 60000 65536"/>
                <a:gd name="T14" fmla="*/ 0 60000 65536"/>
                <a:gd name="T15" fmla="*/ 0 w 64"/>
                <a:gd name="T16" fmla="*/ 0 h 265"/>
                <a:gd name="T17" fmla="*/ 64 w 64"/>
                <a:gd name="T18" fmla="*/ 265 h 265"/>
              </a:gdLst>
              <a:ahLst/>
              <a:cxnLst>
                <a:cxn ang="T10">
                  <a:pos x="T0" y="T1"/>
                </a:cxn>
                <a:cxn ang="T11">
                  <a:pos x="T2" y="T3"/>
                </a:cxn>
                <a:cxn ang="T12">
                  <a:pos x="T4" y="T5"/>
                </a:cxn>
                <a:cxn ang="T13">
                  <a:pos x="T6" y="T7"/>
                </a:cxn>
                <a:cxn ang="T14">
                  <a:pos x="T8" y="T9"/>
                </a:cxn>
              </a:cxnLst>
              <a:rect l="T15" t="T16" r="T17" b="T18"/>
              <a:pathLst>
                <a:path w="64" h="265">
                  <a:moveTo>
                    <a:pt x="0" y="264"/>
                  </a:moveTo>
                  <a:lnTo>
                    <a:pt x="0" y="66"/>
                  </a:lnTo>
                  <a:lnTo>
                    <a:pt x="63" y="0"/>
                  </a:lnTo>
                  <a:lnTo>
                    <a:pt x="63" y="198"/>
                  </a:lnTo>
                  <a:lnTo>
                    <a:pt x="0" y="264"/>
                  </a:lnTo>
                </a:path>
              </a:pathLst>
            </a:custGeom>
            <a:solidFill>
              <a:schemeClr val="accent2"/>
            </a:solidFill>
            <a:ln w="9525" cap="rnd">
              <a:noFill/>
              <a:round/>
              <a:headEnd/>
              <a:tailEnd/>
            </a:ln>
          </p:spPr>
          <p:txBody>
            <a:bodyPr/>
            <a:lstStyle/>
            <a:p>
              <a:endParaRPr lang="en-US"/>
            </a:p>
          </p:txBody>
        </p:sp>
        <p:sp>
          <p:nvSpPr>
            <p:cNvPr id="16834" name="Freeform 189"/>
            <p:cNvSpPr>
              <a:spLocks/>
            </p:cNvSpPr>
            <p:nvPr/>
          </p:nvSpPr>
          <p:spPr bwMode="auto">
            <a:xfrm>
              <a:off x="4251" y="3228"/>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16835" name="Freeform 190"/>
            <p:cNvSpPr>
              <a:spLocks/>
            </p:cNvSpPr>
            <p:nvPr/>
          </p:nvSpPr>
          <p:spPr bwMode="auto">
            <a:xfrm>
              <a:off x="4251" y="3131"/>
              <a:ext cx="97" cy="115"/>
            </a:xfrm>
            <a:custGeom>
              <a:avLst/>
              <a:gdLst>
                <a:gd name="T0" fmla="*/ 0 w 97"/>
                <a:gd name="T1" fmla="*/ 98 h 115"/>
                <a:gd name="T2" fmla="*/ 96 w 97"/>
                <a:gd name="T3" fmla="*/ 0 h 115"/>
                <a:gd name="T4" fmla="*/ 96 w 97"/>
                <a:gd name="T5" fmla="*/ 49 h 115"/>
                <a:gd name="T6" fmla="*/ 32 w 97"/>
                <a:gd name="T7" fmla="*/ 114 h 115"/>
                <a:gd name="T8" fmla="*/ 0 w 97"/>
                <a:gd name="T9" fmla="*/ 98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98"/>
                  </a:moveTo>
                  <a:lnTo>
                    <a:pt x="96" y="0"/>
                  </a:lnTo>
                  <a:lnTo>
                    <a:pt x="96" y="49"/>
                  </a:lnTo>
                  <a:lnTo>
                    <a:pt x="32" y="114"/>
                  </a:lnTo>
                  <a:lnTo>
                    <a:pt x="0" y="98"/>
                  </a:lnTo>
                </a:path>
              </a:pathLst>
            </a:custGeom>
            <a:solidFill>
              <a:schemeClr val="tx2"/>
            </a:solidFill>
            <a:ln w="9525" cap="rnd">
              <a:noFill/>
              <a:round/>
              <a:headEnd/>
              <a:tailEnd/>
            </a:ln>
          </p:spPr>
          <p:txBody>
            <a:bodyPr/>
            <a:lstStyle/>
            <a:p>
              <a:endParaRPr lang="en-US"/>
            </a:p>
          </p:txBody>
        </p:sp>
        <p:sp>
          <p:nvSpPr>
            <p:cNvPr id="16836" name="Freeform 191"/>
            <p:cNvSpPr>
              <a:spLocks/>
            </p:cNvSpPr>
            <p:nvPr/>
          </p:nvSpPr>
          <p:spPr bwMode="auto">
            <a:xfrm>
              <a:off x="4347" y="2753"/>
              <a:ext cx="101" cy="116"/>
            </a:xfrm>
            <a:custGeom>
              <a:avLst/>
              <a:gdLst>
                <a:gd name="T0" fmla="*/ 0 w 101"/>
                <a:gd name="T1" fmla="*/ 99 h 116"/>
                <a:gd name="T2" fmla="*/ 0 w 101"/>
                <a:gd name="T3" fmla="*/ 115 h 116"/>
                <a:gd name="T4" fmla="*/ 100 w 101"/>
                <a:gd name="T5" fmla="*/ 16 h 116"/>
                <a:gd name="T6" fmla="*/ 100 w 101"/>
                <a:gd name="T7" fmla="*/ 0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0" y="115"/>
                  </a:lnTo>
                  <a:lnTo>
                    <a:pt x="100" y="16"/>
                  </a:lnTo>
                  <a:lnTo>
                    <a:pt x="100" y="0"/>
                  </a:lnTo>
                  <a:lnTo>
                    <a:pt x="0" y="99"/>
                  </a:lnTo>
                </a:path>
              </a:pathLst>
            </a:custGeom>
            <a:solidFill>
              <a:schemeClr val="bg1"/>
            </a:solidFill>
            <a:ln w="9525" cap="rnd">
              <a:noFill/>
              <a:round/>
              <a:headEnd/>
              <a:tailEnd/>
            </a:ln>
          </p:spPr>
          <p:txBody>
            <a:bodyPr/>
            <a:lstStyle/>
            <a:p>
              <a:endParaRPr lang="en-US"/>
            </a:p>
          </p:txBody>
        </p:sp>
        <p:sp>
          <p:nvSpPr>
            <p:cNvPr id="16837" name="Freeform 192"/>
            <p:cNvSpPr>
              <a:spLocks/>
            </p:cNvSpPr>
            <p:nvPr/>
          </p:nvSpPr>
          <p:spPr bwMode="auto">
            <a:xfrm>
              <a:off x="4382" y="2558"/>
              <a:ext cx="66" cy="262"/>
            </a:xfrm>
            <a:custGeom>
              <a:avLst/>
              <a:gdLst>
                <a:gd name="T0" fmla="*/ 0 w 66"/>
                <a:gd name="T1" fmla="*/ 261 h 262"/>
                <a:gd name="T2" fmla="*/ 0 w 66"/>
                <a:gd name="T3" fmla="*/ 65 h 262"/>
                <a:gd name="T4" fmla="*/ 65 w 66"/>
                <a:gd name="T5" fmla="*/ 0 h 262"/>
                <a:gd name="T6" fmla="*/ 65 w 66"/>
                <a:gd name="T7" fmla="*/ 196 h 262"/>
                <a:gd name="T8" fmla="*/ 0 w 66"/>
                <a:gd name="T9" fmla="*/ 261 h 262"/>
                <a:gd name="T10" fmla="*/ 0 60000 65536"/>
                <a:gd name="T11" fmla="*/ 0 60000 65536"/>
                <a:gd name="T12" fmla="*/ 0 60000 65536"/>
                <a:gd name="T13" fmla="*/ 0 60000 65536"/>
                <a:gd name="T14" fmla="*/ 0 60000 65536"/>
                <a:gd name="T15" fmla="*/ 0 w 66"/>
                <a:gd name="T16" fmla="*/ 0 h 262"/>
                <a:gd name="T17" fmla="*/ 66 w 66"/>
                <a:gd name="T18" fmla="*/ 262 h 262"/>
              </a:gdLst>
              <a:ahLst/>
              <a:cxnLst>
                <a:cxn ang="T10">
                  <a:pos x="T0" y="T1"/>
                </a:cxn>
                <a:cxn ang="T11">
                  <a:pos x="T2" y="T3"/>
                </a:cxn>
                <a:cxn ang="T12">
                  <a:pos x="T4" y="T5"/>
                </a:cxn>
                <a:cxn ang="T13">
                  <a:pos x="T6" y="T7"/>
                </a:cxn>
                <a:cxn ang="T14">
                  <a:pos x="T8" y="T9"/>
                </a:cxn>
              </a:cxnLst>
              <a:rect l="T15" t="T16" r="T17" b="T18"/>
              <a:pathLst>
                <a:path w="66" h="262">
                  <a:moveTo>
                    <a:pt x="0" y="261"/>
                  </a:moveTo>
                  <a:lnTo>
                    <a:pt x="0" y="65"/>
                  </a:lnTo>
                  <a:lnTo>
                    <a:pt x="65" y="0"/>
                  </a:lnTo>
                  <a:lnTo>
                    <a:pt x="65" y="196"/>
                  </a:lnTo>
                  <a:lnTo>
                    <a:pt x="0" y="261"/>
                  </a:lnTo>
                </a:path>
              </a:pathLst>
            </a:custGeom>
            <a:solidFill>
              <a:schemeClr val="accent2"/>
            </a:solidFill>
            <a:ln w="9525" cap="rnd">
              <a:noFill/>
              <a:round/>
              <a:headEnd/>
              <a:tailEnd/>
            </a:ln>
          </p:spPr>
          <p:txBody>
            <a:bodyPr/>
            <a:lstStyle/>
            <a:p>
              <a:endParaRPr lang="en-US"/>
            </a:p>
          </p:txBody>
        </p:sp>
        <p:sp>
          <p:nvSpPr>
            <p:cNvPr id="16838" name="Freeform 193"/>
            <p:cNvSpPr>
              <a:spLocks/>
            </p:cNvSpPr>
            <p:nvPr/>
          </p:nvSpPr>
          <p:spPr bwMode="auto">
            <a:xfrm>
              <a:off x="4347" y="2607"/>
              <a:ext cx="36" cy="262"/>
            </a:xfrm>
            <a:custGeom>
              <a:avLst/>
              <a:gdLst>
                <a:gd name="T0" fmla="*/ 0 w 36"/>
                <a:gd name="T1" fmla="*/ 0 h 262"/>
                <a:gd name="T2" fmla="*/ 0 w 36"/>
                <a:gd name="T3" fmla="*/ 261 h 262"/>
                <a:gd name="T4" fmla="*/ 35 w 36"/>
                <a:gd name="T5" fmla="*/ 212 h 262"/>
                <a:gd name="T6" fmla="*/ 35 w 36"/>
                <a:gd name="T7" fmla="*/ 16 h 262"/>
                <a:gd name="T8" fmla="*/ 0 w 36"/>
                <a:gd name="T9" fmla="*/ 0 h 262"/>
                <a:gd name="T10" fmla="*/ 0 60000 65536"/>
                <a:gd name="T11" fmla="*/ 0 60000 65536"/>
                <a:gd name="T12" fmla="*/ 0 60000 65536"/>
                <a:gd name="T13" fmla="*/ 0 60000 65536"/>
                <a:gd name="T14" fmla="*/ 0 60000 65536"/>
                <a:gd name="T15" fmla="*/ 0 w 36"/>
                <a:gd name="T16" fmla="*/ 0 h 262"/>
                <a:gd name="T17" fmla="*/ 36 w 36"/>
                <a:gd name="T18" fmla="*/ 262 h 262"/>
              </a:gdLst>
              <a:ahLst/>
              <a:cxnLst>
                <a:cxn ang="T10">
                  <a:pos x="T0" y="T1"/>
                </a:cxn>
                <a:cxn ang="T11">
                  <a:pos x="T2" y="T3"/>
                </a:cxn>
                <a:cxn ang="T12">
                  <a:pos x="T4" y="T5"/>
                </a:cxn>
                <a:cxn ang="T13">
                  <a:pos x="T6" y="T7"/>
                </a:cxn>
                <a:cxn ang="T14">
                  <a:pos x="T8" y="T9"/>
                </a:cxn>
              </a:cxnLst>
              <a:rect l="T15" t="T16" r="T17" b="T18"/>
              <a:pathLst>
                <a:path w="36" h="262">
                  <a:moveTo>
                    <a:pt x="0" y="0"/>
                  </a:moveTo>
                  <a:lnTo>
                    <a:pt x="0" y="261"/>
                  </a:lnTo>
                  <a:lnTo>
                    <a:pt x="35" y="212"/>
                  </a:lnTo>
                  <a:lnTo>
                    <a:pt x="35" y="16"/>
                  </a:lnTo>
                  <a:lnTo>
                    <a:pt x="0" y="0"/>
                  </a:lnTo>
                </a:path>
              </a:pathLst>
            </a:custGeom>
            <a:solidFill>
              <a:srgbClr val="C1CEFF"/>
            </a:solidFill>
            <a:ln w="9525" cap="rnd">
              <a:noFill/>
              <a:round/>
              <a:headEnd/>
              <a:tailEnd/>
            </a:ln>
          </p:spPr>
          <p:txBody>
            <a:bodyPr/>
            <a:lstStyle/>
            <a:p>
              <a:endParaRPr lang="en-US"/>
            </a:p>
          </p:txBody>
        </p:sp>
        <p:sp>
          <p:nvSpPr>
            <p:cNvPr id="16839" name="Freeform 194"/>
            <p:cNvSpPr>
              <a:spLocks/>
            </p:cNvSpPr>
            <p:nvPr/>
          </p:nvSpPr>
          <p:spPr bwMode="auto">
            <a:xfrm>
              <a:off x="4347" y="2507"/>
              <a:ext cx="101" cy="114"/>
            </a:xfrm>
            <a:custGeom>
              <a:avLst/>
              <a:gdLst>
                <a:gd name="T0" fmla="*/ 0 w 101"/>
                <a:gd name="T1" fmla="*/ 97 h 114"/>
                <a:gd name="T2" fmla="*/ 100 w 101"/>
                <a:gd name="T3" fmla="*/ 0 h 114"/>
                <a:gd name="T4" fmla="*/ 100 w 101"/>
                <a:gd name="T5" fmla="*/ 48 h 114"/>
                <a:gd name="T6" fmla="*/ 33 w 101"/>
                <a:gd name="T7" fmla="*/ 113 h 114"/>
                <a:gd name="T8" fmla="*/ 0 w 101"/>
                <a:gd name="T9" fmla="*/ 97 h 114"/>
                <a:gd name="T10" fmla="*/ 0 60000 65536"/>
                <a:gd name="T11" fmla="*/ 0 60000 65536"/>
                <a:gd name="T12" fmla="*/ 0 60000 65536"/>
                <a:gd name="T13" fmla="*/ 0 60000 65536"/>
                <a:gd name="T14" fmla="*/ 0 60000 65536"/>
                <a:gd name="T15" fmla="*/ 0 w 101"/>
                <a:gd name="T16" fmla="*/ 0 h 114"/>
                <a:gd name="T17" fmla="*/ 101 w 101"/>
                <a:gd name="T18" fmla="*/ 114 h 114"/>
              </a:gdLst>
              <a:ahLst/>
              <a:cxnLst>
                <a:cxn ang="T10">
                  <a:pos x="T0" y="T1"/>
                </a:cxn>
                <a:cxn ang="T11">
                  <a:pos x="T2" y="T3"/>
                </a:cxn>
                <a:cxn ang="T12">
                  <a:pos x="T4" y="T5"/>
                </a:cxn>
                <a:cxn ang="T13">
                  <a:pos x="T6" y="T7"/>
                </a:cxn>
                <a:cxn ang="T14">
                  <a:pos x="T8" y="T9"/>
                </a:cxn>
              </a:cxnLst>
              <a:rect l="T15" t="T16" r="T17" b="T18"/>
              <a:pathLst>
                <a:path w="101" h="114">
                  <a:moveTo>
                    <a:pt x="0" y="97"/>
                  </a:moveTo>
                  <a:lnTo>
                    <a:pt x="100" y="0"/>
                  </a:lnTo>
                  <a:lnTo>
                    <a:pt x="100" y="48"/>
                  </a:lnTo>
                  <a:lnTo>
                    <a:pt x="33" y="113"/>
                  </a:lnTo>
                  <a:lnTo>
                    <a:pt x="0" y="97"/>
                  </a:lnTo>
                </a:path>
              </a:pathLst>
            </a:custGeom>
            <a:solidFill>
              <a:schemeClr val="tx2"/>
            </a:solidFill>
            <a:ln w="9525" cap="rnd">
              <a:noFill/>
              <a:round/>
              <a:headEnd/>
              <a:tailEnd/>
            </a:ln>
          </p:spPr>
          <p:txBody>
            <a:bodyPr/>
            <a:lstStyle/>
            <a:p>
              <a:endParaRPr lang="en-US"/>
            </a:p>
          </p:txBody>
        </p:sp>
        <p:sp>
          <p:nvSpPr>
            <p:cNvPr id="16840" name="Freeform 195"/>
            <p:cNvSpPr>
              <a:spLocks/>
            </p:cNvSpPr>
            <p:nvPr/>
          </p:nvSpPr>
          <p:spPr bwMode="auto">
            <a:xfrm>
              <a:off x="4347" y="3013"/>
              <a:ext cx="101" cy="119"/>
            </a:xfrm>
            <a:custGeom>
              <a:avLst/>
              <a:gdLst>
                <a:gd name="T0" fmla="*/ 0 w 101"/>
                <a:gd name="T1" fmla="*/ 101 h 119"/>
                <a:gd name="T2" fmla="*/ 0 w 101"/>
                <a:gd name="T3" fmla="*/ 118 h 119"/>
                <a:gd name="T4" fmla="*/ 100 w 101"/>
                <a:gd name="T5" fmla="*/ 17 h 119"/>
                <a:gd name="T6" fmla="*/ 100 w 101"/>
                <a:gd name="T7" fmla="*/ 0 h 119"/>
                <a:gd name="T8" fmla="*/ 0 w 101"/>
                <a:gd name="T9" fmla="*/ 101 h 119"/>
                <a:gd name="T10" fmla="*/ 0 60000 65536"/>
                <a:gd name="T11" fmla="*/ 0 60000 65536"/>
                <a:gd name="T12" fmla="*/ 0 60000 65536"/>
                <a:gd name="T13" fmla="*/ 0 60000 65536"/>
                <a:gd name="T14" fmla="*/ 0 60000 65536"/>
                <a:gd name="T15" fmla="*/ 0 w 101"/>
                <a:gd name="T16" fmla="*/ 0 h 119"/>
                <a:gd name="T17" fmla="*/ 101 w 101"/>
                <a:gd name="T18" fmla="*/ 119 h 119"/>
              </a:gdLst>
              <a:ahLst/>
              <a:cxnLst>
                <a:cxn ang="T10">
                  <a:pos x="T0" y="T1"/>
                </a:cxn>
                <a:cxn ang="T11">
                  <a:pos x="T2" y="T3"/>
                </a:cxn>
                <a:cxn ang="T12">
                  <a:pos x="T4" y="T5"/>
                </a:cxn>
                <a:cxn ang="T13">
                  <a:pos x="T6" y="T7"/>
                </a:cxn>
                <a:cxn ang="T14">
                  <a:pos x="T8" y="T9"/>
                </a:cxn>
              </a:cxnLst>
              <a:rect l="T15" t="T16" r="T17" b="T18"/>
              <a:pathLst>
                <a:path w="101" h="119">
                  <a:moveTo>
                    <a:pt x="0" y="101"/>
                  </a:moveTo>
                  <a:lnTo>
                    <a:pt x="0" y="118"/>
                  </a:lnTo>
                  <a:lnTo>
                    <a:pt x="100" y="17"/>
                  </a:lnTo>
                  <a:lnTo>
                    <a:pt x="100" y="0"/>
                  </a:lnTo>
                  <a:lnTo>
                    <a:pt x="0" y="101"/>
                  </a:lnTo>
                </a:path>
              </a:pathLst>
            </a:custGeom>
            <a:solidFill>
              <a:schemeClr val="bg1"/>
            </a:solidFill>
            <a:ln w="9525" cap="rnd">
              <a:noFill/>
              <a:round/>
              <a:headEnd/>
              <a:tailEnd/>
            </a:ln>
          </p:spPr>
          <p:txBody>
            <a:bodyPr/>
            <a:lstStyle/>
            <a:p>
              <a:endParaRPr lang="en-US"/>
            </a:p>
          </p:txBody>
        </p:sp>
        <p:sp>
          <p:nvSpPr>
            <p:cNvPr id="16841" name="Freeform 196"/>
            <p:cNvSpPr>
              <a:spLocks/>
            </p:cNvSpPr>
            <p:nvPr/>
          </p:nvSpPr>
          <p:spPr bwMode="auto">
            <a:xfrm>
              <a:off x="4382" y="2819"/>
              <a:ext cx="66" cy="265"/>
            </a:xfrm>
            <a:custGeom>
              <a:avLst/>
              <a:gdLst>
                <a:gd name="T0" fmla="*/ 0 w 66"/>
                <a:gd name="T1" fmla="*/ 264 h 265"/>
                <a:gd name="T2" fmla="*/ 0 w 66"/>
                <a:gd name="T3" fmla="*/ 66 h 265"/>
                <a:gd name="T4" fmla="*/ 65 w 66"/>
                <a:gd name="T5" fmla="*/ 0 h 265"/>
                <a:gd name="T6" fmla="*/ 65 w 66"/>
                <a:gd name="T7" fmla="*/ 198 h 265"/>
                <a:gd name="T8" fmla="*/ 0 w 66"/>
                <a:gd name="T9" fmla="*/ 264 h 265"/>
                <a:gd name="T10" fmla="*/ 0 60000 65536"/>
                <a:gd name="T11" fmla="*/ 0 60000 65536"/>
                <a:gd name="T12" fmla="*/ 0 60000 65536"/>
                <a:gd name="T13" fmla="*/ 0 60000 65536"/>
                <a:gd name="T14" fmla="*/ 0 60000 65536"/>
                <a:gd name="T15" fmla="*/ 0 w 66"/>
                <a:gd name="T16" fmla="*/ 0 h 265"/>
                <a:gd name="T17" fmla="*/ 66 w 66"/>
                <a:gd name="T18" fmla="*/ 265 h 265"/>
              </a:gdLst>
              <a:ahLst/>
              <a:cxnLst>
                <a:cxn ang="T10">
                  <a:pos x="T0" y="T1"/>
                </a:cxn>
                <a:cxn ang="T11">
                  <a:pos x="T2" y="T3"/>
                </a:cxn>
                <a:cxn ang="T12">
                  <a:pos x="T4" y="T5"/>
                </a:cxn>
                <a:cxn ang="T13">
                  <a:pos x="T6" y="T7"/>
                </a:cxn>
                <a:cxn ang="T14">
                  <a:pos x="T8" y="T9"/>
                </a:cxn>
              </a:cxnLst>
              <a:rect l="T15" t="T16" r="T17" b="T18"/>
              <a:pathLst>
                <a:path w="66" h="265">
                  <a:moveTo>
                    <a:pt x="0" y="264"/>
                  </a:moveTo>
                  <a:lnTo>
                    <a:pt x="0" y="66"/>
                  </a:lnTo>
                  <a:lnTo>
                    <a:pt x="65" y="0"/>
                  </a:lnTo>
                  <a:lnTo>
                    <a:pt x="65" y="198"/>
                  </a:lnTo>
                  <a:lnTo>
                    <a:pt x="0" y="264"/>
                  </a:lnTo>
                </a:path>
              </a:pathLst>
            </a:custGeom>
            <a:solidFill>
              <a:schemeClr val="accent2"/>
            </a:solidFill>
            <a:ln w="9525" cap="rnd">
              <a:noFill/>
              <a:round/>
              <a:headEnd/>
              <a:tailEnd/>
            </a:ln>
          </p:spPr>
          <p:txBody>
            <a:bodyPr/>
            <a:lstStyle/>
            <a:p>
              <a:endParaRPr lang="en-US"/>
            </a:p>
          </p:txBody>
        </p:sp>
        <p:sp>
          <p:nvSpPr>
            <p:cNvPr id="16842" name="Freeform 197"/>
            <p:cNvSpPr>
              <a:spLocks/>
            </p:cNvSpPr>
            <p:nvPr/>
          </p:nvSpPr>
          <p:spPr bwMode="auto">
            <a:xfrm>
              <a:off x="4347" y="2868"/>
              <a:ext cx="36" cy="264"/>
            </a:xfrm>
            <a:custGeom>
              <a:avLst/>
              <a:gdLst>
                <a:gd name="T0" fmla="*/ 0 w 36"/>
                <a:gd name="T1" fmla="*/ 0 h 264"/>
                <a:gd name="T2" fmla="*/ 0 w 36"/>
                <a:gd name="T3" fmla="*/ 263 h 264"/>
                <a:gd name="T4" fmla="*/ 35 w 36"/>
                <a:gd name="T5" fmla="*/ 214 h 264"/>
                <a:gd name="T6" fmla="*/ 35 w 36"/>
                <a:gd name="T7" fmla="*/ 16 h 264"/>
                <a:gd name="T8" fmla="*/ 0 w 36"/>
                <a:gd name="T9" fmla="*/ 0 h 264"/>
                <a:gd name="T10" fmla="*/ 0 60000 65536"/>
                <a:gd name="T11" fmla="*/ 0 60000 65536"/>
                <a:gd name="T12" fmla="*/ 0 60000 65536"/>
                <a:gd name="T13" fmla="*/ 0 60000 65536"/>
                <a:gd name="T14" fmla="*/ 0 60000 65536"/>
                <a:gd name="T15" fmla="*/ 0 w 36"/>
                <a:gd name="T16" fmla="*/ 0 h 264"/>
                <a:gd name="T17" fmla="*/ 36 w 36"/>
                <a:gd name="T18" fmla="*/ 264 h 264"/>
              </a:gdLst>
              <a:ahLst/>
              <a:cxnLst>
                <a:cxn ang="T10">
                  <a:pos x="T0" y="T1"/>
                </a:cxn>
                <a:cxn ang="T11">
                  <a:pos x="T2" y="T3"/>
                </a:cxn>
                <a:cxn ang="T12">
                  <a:pos x="T4" y="T5"/>
                </a:cxn>
                <a:cxn ang="T13">
                  <a:pos x="T6" y="T7"/>
                </a:cxn>
                <a:cxn ang="T14">
                  <a:pos x="T8" y="T9"/>
                </a:cxn>
              </a:cxnLst>
              <a:rect l="T15" t="T16" r="T17" b="T18"/>
              <a:pathLst>
                <a:path w="36" h="264">
                  <a:moveTo>
                    <a:pt x="0" y="0"/>
                  </a:moveTo>
                  <a:lnTo>
                    <a:pt x="0" y="263"/>
                  </a:lnTo>
                  <a:lnTo>
                    <a:pt x="35" y="214"/>
                  </a:lnTo>
                  <a:lnTo>
                    <a:pt x="35" y="16"/>
                  </a:lnTo>
                  <a:lnTo>
                    <a:pt x="0" y="0"/>
                  </a:lnTo>
                </a:path>
              </a:pathLst>
            </a:custGeom>
            <a:solidFill>
              <a:srgbClr val="C1CEFF"/>
            </a:solidFill>
            <a:ln w="9525" cap="rnd">
              <a:noFill/>
              <a:round/>
              <a:headEnd/>
              <a:tailEnd/>
            </a:ln>
          </p:spPr>
          <p:txBody>
            <a:bodyPr/>
            <a:lstStyle/>
            <a:p>
              <a:endParaRPr lang="en-US"/>
            </a:p>
          </p:txBody>
        </p:sp>
        <p:sp>
          <p:nvSpPr>
            <p:cNvPr id="16843" name="Freeform 198"/>
            <p:cNvSpPr>
              <a:spLocks/>
            </p:cNvSpPr>
            <p:nvPr/>
          </p:nvSpPr>
          <p:spPr bwMode="auto">
            <a:xfrm>
              <a:off x="4347" y="2769"/>
              <a:ext cx="101" cy="116"/>
            </a:xfrm>
            <a:custGeom>
              <a:avLst/>
              <a:gdLst>
                <a:gd name="T0" fmla="*/ 0 w 101"/>
                <a:gd name="T1" fmla="*/ 99 h 116"/>
                <a:gd name="T2" fmla="*/ 100 w 101"/>
                <a:gd name="T3" fmla="*/ 0 h 116"/>
                <a:gd name="T4" fmla="*/ 100 w 101"/>
                <a:gd name="T5" fmla="*/ 49 h 116"/>
                <a:gd name="T6" fmla="*/ 33 w 101"/>
                <a:gd name="T7" fmla="*/ 115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100" y="0"/>
                  </a:lnTo>
                  <a:lnTo>
                    <a:pt x="100" y="49"/>
                  </a:lnTo>
                  <a:lnTo>
                    <a:pt x="33" y="115"/>
                  </a:lnTo>
                  <a:lnTo>
                    <a:pt x="0" y="99"/>
                  </a:lnTo>
                </a:path>
              </a:pathLst>
            </a:custGeom>
            <a:solidFill>
              <a:schemeClr val="tx2"/>
            </a:solidFill>
            <a:ln w="9525" cap="rnd">
              <a:noFill/>
              <a:round/>
              <a:headEnd/>
              <a:tailEnd/>
            </a:ln>
          </p:spPr>
          <p:txBody>
            <a:bodyPr/>
            <a:lstStyle/>
            <a:p>
              <a:endParaRPr lang="en-US"/>
            </a:p>
          </p:txBody>
        </p:sp>
        <p:sp>
          <p:nvSpPr>
            <p:cNvPr id="16844" name="Freeform 199"/>
            <p:cNvSpPr>
              <a:spLocks/>
            </p:cNvSpPr>
            <p:nvPr/>
          </p:nvSpPr>
          <p:spPr bwMode="auto">
            <a:xfrm>
              <a:off x="4347" y="3277"/>
              <a:ext cx="101" cy="117"/>
            </a:xfrm>
            <a:custGeom>
              <a:avLst/>
              <a:gdLst>
                <a:gd name="T0" fmla="*/ 0 w 101"/>
                <a:gd name="T1" fmla="*/ 99 h 117"/>
                <a:gd name="T2" fmla="*/ 0 w 101"/>
                <a:gd name="T3" fmla="*/ 116 h 117"/>
                <a:gd name="T4" fmla="*/ 100 w 101"/>
                <a:gd name="T5" fmla="*/ 17 h 117"/>
                <a:gd name="T6" fmla="*/ 100 w 101"/>
                <a:gd name="T7" fmla="*/ 0 h 117"/>
                <a:gd name="T8" fmla="*/ 0 w 101"/>
                <a:gd name="T9" fmla="*/ 99 h 117"/>
                <a:gd name="T10" fmla="*/ 0 60000 65536"/>
                <a:gd name="T11" fmla="*/ 0 60000 65536"/>
                <a:gd name="T12" fmla="*/ 0 60000 65536"/>
                <a:gd name="T13" fmla="*/ 0 60000 65536"/>
                <a:gd name="T14" fmla="*/ 0 60000 65536"/>
                <a:gd name="T15" fmla="*/ 0 w 101"/>
                <a:gd name="T16" fmla="*/ 0 h 117"/>
                <a:gd name="T17" fmla="*/ 101 w 101"/>
                <a:gd name="T18" fmla="*/ 117 h 117"/>
              </a:gdLst>
              <a:ahLst/>
              <a:cxnLst>
                <a:cxn ang="T10">
                  <a:pos x="T0" y="T1"/>
                </a:cxn>
                <a:cxn ang="T11">
                  <a:pos x="T2" y="T3"/>
                </a:cxn>
                <a:cxn ang="T12">
                  <a:pos x="T4" y="T5"/>
                </a:cxn>
                <a:cxn ang="T13">
                  <a:pos x="T6" y="T7"/>
                </a:cxn>
                <a:cxn ang="T14">
                  <a:pos x="T8" y="T9"/>
                </a:cxn>
              </a:cxnLst>
              <a:rect l="T15" t="T16" r="T17" b="T18"/>
              <a:pathLst>
                <a:path w="101" h="117">
                  <a:moveTo>
                    <a:pt x="0" y="99"/>
                  </a:moveTo>
                  <a:lnTo>
                    <a:pt x="0" y="116"/>
                  </a:lnTo>
                  <a:lnTo>
                    <a:pt x="100" y="17"/>
                  </a:lnTo>
                  <a:lnTo>
                    <a:pt x="100" y="0"/>
                  </a:lnTo>
                  <a:lnTo>
                    <a:pt x="0" y="99"/>
                  </a:lnTo>
                </a:path>
              </a:pathLst>
            </a:custGeom>
            <a:solidFill>
              <a:schemeClr val="bg1"/>
            </a:solidFill>
            <a:ln w="9525" cap="rnd">
              <a:noFill/>
              <a:round/>
              <a:headEnd/>
              <a:tailEnd/>
            </a:ln>
          </p:spPr>
          <p:txBody>
            <a:bodyPr/>
            <a:lstStyle/>
            <a:p>
              <a:endParaRPr lang="en-US"/>
            </a:p>
          </p:txBody>
        </p:sp>
        <p:sp>
          <p:nvSpPr>
            <p:cNvPr id="16845" name="Freeform 200"/>
            <p:cNvSpPr>
              <a:spLocks/>
            </p:cNvSpPr>
            <p:nvPr/>
          </p:nvSpPr>
          <p:spPr bwMode="auto">
            <a:xfrm>
              <a:off x="4382" y="3083"/>
              <a:ext cx="66" cy="261"/>
            </a:xfrm>
            <a:custGeom>
              <a:avLst/>
              <a:gdLst>
                <a:gd name="T0" fmla="*/ 0 w 66"/>
                <a:gd name="T1" fmla="*/ 260 h 261"/>
                <a:gd name="T2" fmla="*/ 0 w 66"/>
                <a:gd name="T3" fmla="*/ 65 h 261"/>
                <a:gd name="T4" fmla="*/ 65 w 66"/>
                <a:gd name="T5" fmla="*/ 0 h 261"/>
                <a:gd name="T6" fmla="*/ 65 w 66"/>
                <a:gd name="T7" fmla="*/ 195 h 261"/>
                <a:gd name="T8" fmla="*/ 0 w 66"/>
                <a:gd name="T9" fmla="*/ 260 h 261"/>
                <a:gd name="T10" fmla="*/ 0 60000 65536"/>
                <a:gd name="T11" fmla="*/ 0 60000 65536"/>
                <a:gd name="T12" fmla="*/ 0 60000 65536"/>
                <a:gd name="T13" fmla="*/ 0 60000 65536"/>
                <a:gd name="T14" fmla="*/ 0 60000 65536"/>
                <a:gd name="T15" fmla="*/ 0 w 66"/>
                <a:gd name="T16" fmla="*/ 0 h 261"/>
                <a:gd name="T17" fmla="*/ 66 w 66"/>
                <a:gd name="T18" fmla="*/ 261 h 261"/>
              </a:gdLst>
              <a:ahLst/>
              <a:cxnLst>
                <a:cxn ang="T10">
                  <a:pos x="T0" y="T1"/>
                </a:cxn>
                <a:cxn ang="T11">
                  <a:pos x="T2" y="T3"/>
                </a:cxn>
                <a:cxn ang="T12">
                  <a:pos x="T4" y="T5"/>
                </a:cxn>
                <a:cxn ang="T13">
                  <a:pos x="T6" y="T7"/>
                </a:cxn>
                <a:cxn ang="T14">
                  <a:pos x="T8" y="T9"/>
                </a:cxn>
              </a:cxnLst>
              <a:rect l="T15" t="T16" r="T17" b="T18"/>
              <a:pathLst>
                <a:path w="66" h="261">
                  <a:moveTo>
                    <a:pt x="0" y="260"/>
                  </a:moveTo>
                  <a:lnTo>
                    <a:pt x="0" y="65"/>
                  </a:lnTo>
                  <a:lnTo>
                    <a:pt x="65" y="0"/>
                  </a:lnTo>
                  <a:lnTo>
                    <a:pt x="65" y="195"/>
                  </a:lnTo>
                  <a:lnTo>
                    <a:pt x="0" y="260"/>
                  </a:lnTo>
                </a:path>
              </a:pathLst>
            </a:custGeom>
            <a:solidFill>
              <a:schemeClr val="accent2"/>
            </a:solidFill>
            <a:ln w="9525" cap="rnd">
              <a:noFill/>
              <a:round/>
              <a:headEnd/>
              <a:tailEnd/>
            </a:ln>
          </p:spPr>
          <p:txBody>
            <a:bodyPr/>
            <a:lstStyle/>
            <a:p>
              <a:endParaRPr lang="en-US"/>
            </a:p>
          </p:txBody>
        </p:sp>
        <p:sp>
          <p:nvSpPr>
            <p:cNvPr id="16846" name="Freeform 201"/>
            <p:cNvSpPr>
              <a:spLocks/>
            </p:cNvSpPr>
            <p:nvPr/>
          </p:nvSpPr>
          <p:spPr bwMode="auto">
            <a:xfrm>
              <a:off x="4347" y="3131"/>
              <a:ext cx="36" cy="263"/>
            </a:xfrm>
            <a:custGeom>
              <a:avLst/>
              <a:gdLst>
                <a:gd name="T0" fmla="*/ 0 w 36"/>
                <a:gd name="T1" fmla="*/ 0 h 263"/>
                <a:gd name="T2" fmla="*/ 0 w 36"/>
                <a:gd name="T3" fmla="*/ 262 h 263"/>
                <a:gd name="T4" fmla="*/ 35 w 36"/>
                <a:gd name="T5" fmla="*/ 213 h 263"/>
                <a:gd name="T6" fmla="*/ 35 w 36"/>
                <a:gd name="T7" fmla="*/ 16 h 263"/>
                <a:gd name="T8" fmla="*/ 0 w 36"/>
                <a:gd name="T9" fmla="*/ 0 h 263"/>
                <a:gd name="T10" fmla="*/ 0 60000 65536"/>
                <a:gd name="T11" fmla="*/ 0 60000 65536"/>
                <a:gd name="T12" fmla="*/ 0 60000 65536"/>
                <a:gd name="T13" fmla="*/ 0 60000 65536"/>
                <a:gd name="T14" fmla="*/ 0 60000 65536"/>
                <a:gd name="T15" fmla="*/ 0 w 36"/>
                <a:gd name="T16" fmla="*/ 0 h 263"/>
                <a:gd name="T17" fmla="*/ 36 w 36"/>
                <a:gd name="T18" fmla="*/ 263 h 263"/>
              </a:gdLst>
              <a:ahLst/>
              <a:cxnLst>
                <a:cxn ang="T10">
                  <a:pos x="T0" y="T1"/>
                </a:cxn>
                <a:cxn ang="T11">
                  <a:pos x="T2" y="T3"/>
                </a:cxn>
                <a:cxn ang="T12">
                  <a:pos x="T4" y="T5"/>
                </a:cxn>
                <a:cxn ang="T13">
                  <a:pos x="T6" y="T7"/>
                </a:cxn>
                <a:cxn ang="T14">
                  <a:pos x="T8" y="T9"/>
                </a:cxn>
              </a:cxnLst>
              <a:rect l="T15" t="T16" r="T17" b="T18"/>
              <a:pathLst>
                <a:path w="36" h="263">
                  <a:moveTo>
                    <a:pt x="0" y="0"/>
                  </a:moveTo>
                  <a:lnTo>
                    <a:pt x="0" y="262"/>
                  </a:lnTo>
                  <a:lnTo>
                    <a:pt x="35" y="213"/>
                  </a:lnTo>
                  <a:lnTo>
                    <a:pt x="35" y="16"/>
                  </a:lnTo>
                  <a:lnTo>
                    <a:pt x="0" y="0"/>
                  </a:lnTo>
                </a:path>
              </a:pathLst>
            </a:custGeom>
            <a:solidFill>
              <a:srgbClr val="C1CEFF"/>
            </a:solidFill>
            <a:ln w="9525" cap="rnd">
              <a:noFill/>
              <a:round/>
              <a:headEnd/>
              <a:tailEnd/>
            </a:ln>
          </p:spPr>
          <p:txBody>
            <a:bodyPr/>
            <a:lstStyle/>
            <a:p>
              <a:endParaRPr lang="en-US"/>
            </a:p>
          </p:txBody>
        </p:sp>
        <p:sp>
          <p:nvSpPr>
            <p:cNvPr id="16847" name="Freeform 202"/>
            <p:cNvSpPr>
              <a:spLocks/>
            </p:cNvSpPr>
            <p:nvPr/>
          </p:nvSpPr>
          <p:spPr bwMode="auto">
            <a:xfrm>
              <a:off x="4347" y="3031"/>
              <a:ext cx="101" cy="115"/>
            </a:xfrm>
            <a:custGeom>
              <a:avLst/>
              <a:gdLst>
                <a:gd name="T0" fmla="*/ 0 w 101"/>
                <a:gd name="T1" fmla="*/ 98 h 115"/>
                <a:gd name="T2" fmla="*/ 100 w 101"/>
                <a:gd name="T3" fmla="*/ 0 h 115"/>
                <a:gd name="T4" fmla="*/ 100 w 101"/>
                <a:gd name="T5" fmla="*/ 49 h 115"/>
                <a:gd name="T6" fmla="*/ 33 w 101"/>
                <a:gd name="T7" fmla="*/ 114 h 115"/>
                <a:gd name="T8" fmla="*/ 0 w 101"/>
                <a:gd name="T9" fmla="*/ 98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98"/>
                  </a:moveTo>
                  <a:lnTo>
                    <a:pt x="100" y="0"/>
                  </a:lnTo>
                  <a:lnTo>
                    <a:pt x="100" y="49"/>
                  </a:lnTo>
                  <a:lnTo>
                    <a:pt x="33" y="114"/>
                  </a:lnTo>
                  <a:lnTo>
                    <a:pt x="0" y="98"/>
                  </a:lnTo>
                </a:path>
              </a:pathLst>
            </a:custGeom>
            <a:solidFill>
              <a:schemeClr val="tx2"/>
            </a:solidFill>
            <a:ln w="9525" cap="rnd">
              <a:noFill/>
              <a:round/>
              <a:headEnd/>
              <a:tailEnd/>
            </a:ln>
          </p:spPr>
          <p:txBody>
            <a:bodyPr/>
            <a:lstStyle/>
            <a:p>
              <a:endParaRPr lang="en-US"/>
            </a:p>
          </p:txBody>
        </p:sp>
        <p:sp>
          <p:nvSpPr>
            <p:cNvPr id="16848" name="Freeform 203"/>
            <p:cNvSpPr>
              <a:spLocks/>
            </p:cNvSpPr>
            <p:nvPr/>
          </p:nvSpPr>
          <p:spPr bwMode="auto">
            <a:xfrm>
              <a:off x="3679"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16849" name="Freeform 204"/>
            <p:cNvSpPr>
              <a:spLocks/>
            </p:cNvSpPr>
            <p:nvPr/>
          </p:nvSpPr>
          <p:spPr bwMode="auto">
            <a:xfrm>
              <a:off x="3630" y="2703"/>
              <a:ext cx="110" cy="101"/>
            </a:xfrm>
            <a:custGeom>
              <a:avLst/>
              <a:gdLst>
                <a:gd name="T0" fmla="*/ 0 w 110"/>
                <a:gd name="T1" fmla="*/ 100 h 101"/>
                <a:gd name="T2" fmla="*/ 47 w 110"/>
                <a:gd name="T3" fmla="*/ 67 h 101"/>
                <a:gd name="T4" fmla="*/ 109 w 110"/>
                <a:gd name="T5" fmla="*/ 0 h 101"/>
                <a:gd name="T6" fmla="*/ 93 w 110"/>
                <a:gd name="T7" fmla="*/ 0 h 101"/>
                <a:gd name="T8" fmla="*/ 0 w 110"/>
                <a:gd name="T9" fmla="*/ 100 h 101"/>
                <a:gd name="T10" fmla="*/ 0 60000 65536"/>
                <a:gd name="T11" fmla="*/ 0 60000 65536"/>
                <a:gd name="T12" fmla="*/ 0 60000 65536"/>
                <a:gd name="T13" fmla="*/ 0 60000 65536"/>
                <a:gd name="T14" fmla="*/ 0 60000 65536"/>
                <a:gd name="T15" fmla="*/ 0 w 110"/>
                <a:gd name="T16" fmla="*/ 0 h 101"/>
                <a:gd name="T17" fmla="*/ 110 w 110"/>
                <a:gd name="T18" fmla="*/ 101 h 101"/>
              </a:gdLst>
              <a:ahLst/>
              <a:cxnLst>
                <a:cxn ang="T10">
                  <a:pos x="T0" y="T1"/>
                </a:cxn>
                <a:cxn ang="T11">
                  <a:pos x="T2" y="T3"/>
                </a:cxn>
                <a:cxn ang="T12">
                  <a:pos x="T4" y="T5"/>
                </a:cxn>
                <a:cxn ang="T13">
                  <a:pos x="T6" y="T7"/>
                </a:cxn>
                <a:cxn ang="T14">
                  <a:pos x="T8" y="T9"/>
                </a:cxn>
              </a:cxnLst>
              <a:rect l="T15" t="T16" r="T17" b="T18"/>
              <a:pathLst>
                <a:path w="110" h="101">
                  <a:moveTo>
                    <a:pt x="0" y="100"/>
                  </a:moveTo>
                  <a:lnTo>
                    <a:pt x="47" y="67"/>
                  </a:lnTo>
                  <a:lnTo>
                    <a:pt x="109" y="0"/>
                  </a:lnTo>
                  <a:lnTo>
                    <a:pt x="93" y="0"/>
                  </a:lnTo>
                  <a:lnTo>
                    <a:pt x="0" y="100"/>
                  </a:lnTo>
                </a:path>
              </a:pathLst>
            </a:custGeom>
            <a:solidFill>
              <a:schemeClr val="tx1"/>
            </a:solidFill>
            <a:ln w="9525" cap="rnd">
              <a:noFill/>
              <a:round/>
              <a:headEnd/>
              <a:tailEnd/>
            </a:ln>
          </p:spPr>
          <p:txBody>
            <a:bodyPr/>
            <a:lstStyle/>
            <a:p>
              <a:endParaRPr lang="en-US"/>
            </a:p>
          </p:txBody>
        </p:sp>
        <p:sp>
          <p:nvSpPr>
            <p:cNvPr id="16850" name="Freeform 205"/>
            <p:cNvSpPr>
              <a:spLocks/>
            </p:cNvSpPr>
            <p:nvPr/>
          </p:nvSpPr>
          <p:spPr bwMode="auto">
            <a:xfrm>
              <a:off x="3871" y="2703"/>
              <a:ext cx="120" cy="101"/>
            </a:xfrm>
            <a:custGeom>
              <a:avLst/>
              <a:gdLst>
                <a:gd name="T0" fmla="*/ 17 w 120"/>
                <a:gd name="T1" fmla="*/ 100 h 101"/>
                <a:gd name="T2" fmla="*/ 0 w 120"/>
                <a:gd name="T3" fmla="*/ 67 h 101"/>
                <a:gd name="T4" fmla="*/ 68 w 120"/>
                <a:gd name="T5" fmla="*/ 0 h 101"/>
                <a:gd name="T6" fmla="*/ 119 w 120"/>
                <a:gd name="T7" fmla="*/ 0 h 101"/>
                <a:gd name="T8" fmla="*/ 17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17" y="100"/>
                  </a:moveTo>
                  <a:lnTo>
                    <a:pt x="0" y="67"/>
                  </a:lnTo>
                  <a:lnTo>
                    <a:pt x="68" y="0"/>
                  </a:lnTo>
                  <a:lnTo>
                    <a:pt x="119" y="0"/>
                  </a:lnTo>
                  <a:lnTo>
                    <a:pt x="17" y="100"/>
                  </a:lnTo>
                </a:path>
              </a:pathLst>
            </a:custGeom>
            <a:solidFill>
              <a:schemeClr val="bg1"/>
            </a:solidFill>
            <a:ln w="9525" cap="rnd">
              <a:noFill/>
              <a:round/>
              <a:headEnd/>
              <a:tailEnd/>
            </a:ln>
          </p:spPr>
          <p:txBody>
            <a:bodyPr/>
            <a:lstStyle/>
            <a:p>
              <a:endParaRPr lang="en-US"/>
            </a:p>
          </p:txBody>
        </p:sp>
        <p:sp>
          <p:nvSpPr>
            <p:cNvPr id="16851" name="Freeform 206"/>
            <p:cNvSpPr>
              <a:spLocks/>
            </p:cNvSpPr>
            <p:nvPr/>
          </p:nvSpPr>
          <p:spPr bwMode="auto">
            <a:xfrm>
              <a:off x="3630" y="2769"/>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sp>
          <p:nvSpPr>
            <p:cNvPr id="16852" name="Freeform 207"/>
            <p:cNvSpPr>
              <a:spLocks/>
            </p:cNvSpPr>
            <p:nvPr/>
          </p:nvSpPr>
          <p:spPr bwMode="auto">
            <a:xfrm>
              <a:off x="3416"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16853" name="Freeform 208"/>
            <p:cNvSpPr>
              <a:spLocks/>
            </p:cNvSpPr>
            <p:nvPr/>
          </p:nvSpPr>
          <p:spPr bwMode="auto">
            <a:xfrm>
              <a:off x="3366" y="2703"/>
              <a:ext cx="114" cy="101"/>
            </a:xfrm>
            <a:custGeom>
              <a:avLst/>
              <a:gdLst>
                <a:gd name="T0" fmla="*/ 0 w 114"/>
                <a:gd name="T1" fmla="*/ 100 h 101"/>
                <a:gd name="T2" fmla="*/ 48 w 114"/>
                <a:gd name="T3" fmla="*/ 67 h 101"/>
                <a:gd name="T4" fmla="*/ 113 w 114"/>
                <a:gd name="T5" fmla="*/ 0 h 101"/>
                <a:gd name="T6" fmla="*/ 97 w 114"/>
                <a:gd name="T7" fmla="*/ 0 h 101"/>
                <a:gd name="T8" fmla="*/ 0 w 114"/>
                <a:gd name="T9" fmla="*/ 100 h 101"/>
                <a:gd name="T10" fmla="*/ 0 60000 65536"/>
                <a:gd name="T11" fmla="*/ 0 60000 65536"/>
                <a:gd name="T12" fmla="*/ 0 60000 65536"/>
                <a:gd name="T13" fmla="*/ 0 60000 65536"/>
                <a:gd name="T14" fmla="*/ 0 60000 65536"/>
                <a:gd name="T15" fmla="*/ 0 w 114"/>
                <a:gd name="T16" fmla="*/ 0 h 101"/>
                <a:gd name="T17" fmla="*/ 114 w 114"/>
                <a:gd name="T18" fmla="*/ 101 h 101"/>
              </a:gdLst>
              <a:ahLst/>
              <a:cxnLst>
                <a:cxn ang="T10">
                  <a:pos x="T0" y="T1"/>
                </a:cxn>
                <a:cxn ang="T11">
                  <a:pos x="T2" y="T3"/>
                </a:cxn>
                <a:cxn ang="T12">
                  <a:pos x="T4" y="T5"/>
                </a:cxn>
                <a:cxn ang="T13">
                  <a:pos x="T6" y="T7"/>
                </a:cxn>
                <a:cxn ang="T14">
                  <a:pos x="T8" y="T9"/>
                </a:cxn>
              </a:cxnLst>
              <a:rect l="T15" t="T16" r="T17" b="T18"/>
              <a:pathLst>
                <a:path w="114" h="101">
                  <a:moveTo>
                    <a:pt x="0" y="100"/>
                  </a:moveTo>
                  <a:lnTo>
                    <a:pt x="48" y="67"/>
                  </a:lnTo>
                  <a:lnTo>
                    <a:pt x="113" y="0"/>
                  </a:lnTo>
                  <a:lnTo>
                    <a:pt x="97" y="0"/>
                  </a:lnTo>
                  <a:lnTo>
                    <a:pt x="0" y="100"/>
                  </a:lnTo>
                </a:path>
              </a:pathLst>
            </a:custGeom>
            <a:solidFill>
              <a:schemeClr val="tx1"/>
            </a:solidFill>
            <a:ln w="9525" cap="rnd">
              <a:noFill/>
              <a:round/>
              <a:headEnd/>
              <a:tailEnd/>
            </a:ln>
          </p:spPr>
          <p:txBody>
            <a:bodyPr/>
            <a:lstStyle/>
            <a:p>
              <a:endParaRPr lang="en-US"/>
            </a:p>
          </p:txBody>
        </p:sp>
        <p:sp>
          <p:nvSpPr>
            <p:cNvPr id="16854" name="Freeform 209"/>
            <p:cNvSpPr>
              <a:spLocks/>
            </p:cNvSpPr>
            <p:nvPr/>
          </p:nvSpPr>
          <p:spPr bwMode="auto">
            <a:xfrm>
              <a:off x="3611"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16855" name="Freeform 210"/>
            <p:cNvSpPr>
              <a:spLocks/>
            </p:cNvSpPr>
            <p:nvPr/>
          </p:nvSpPr>
          <p:spPr bwMode="auto">
            <a:xfrm>
              <a:off x="3366" y="2769"/>
              <a:ext cx="265" cy="35"/>
            </a:xfrm>
            <a:custGeom>
              <a:avLst/>
              <a:gdLst>
                <a:gd name="T0" fmla="*/ 0 w 265"/>
                <a:gd name="T1" fmla="*/ 34 h 35"/>
                <a:gd name="T2" fmla="*/ 50 w 265"/>
                <a:gd name="T3" fmla="*/ 0 h 35"/>
                <a:gd name="T4" fmla="*/ 248 w 265"/>
                <a:gd name="T5" fmla="*/ 0 h 35"/>
                <a:gd name="T6" fmla="*/ 264 w 265"/>
                <a:gd name="T7" fmla="*/ 34 h 35"/>
                <a:gd name="T8" fmla="*/ 0 w 265"/>
                <a:gd name="T9" fmla="*/ 34 h 35"/>
                <a:gd name="T10" fmla="*/ 0 60000 65536"/>
                <a:gd name="T11" fmla="*/ 0 60000 65536"/>
                <a:gd name="T12" fmla="*/ 0 60000 65536"/>
                <a:gd name="T13" fmla="*/ 0 60000 65536"/>
                <a:gd name="T14" fmla="*/ 0 60000 65536"/>
                <a:gd name="T15" fmla="*/ 0 w 265"/>
                <a:gd name="T16" fmla="*/ 0 h 35"/>
                <a:gd name="T17" fmla="*/ 265 w 265"/>
                <a:gd name="T18" fmla="*/ 35 h 35"/>
              </a:gdLst>
              <a:ahLst/>
              <a:cxnLst>
                <a:cxn ang="T10">
                  <a:pos x="T0" y="T1"/>
                </a:cxn>
                <a:cxn ang="T11">
                  <a:pos x="T2" y="T3"/>
                </a:cxn>
                <a:cxn ang="T12">
                  <a:pos x="T4" y="T5"/>
                </a:cxn>
                <a:cxn ang="T13">
                  <a:pos x="T6" y="T7"/>
                </a:cxn>
                <a:cxn ang="T14">
                  <a:pos x="T8" y="T9"/>
                </a:cxn>
              </a:cxnLst>
              <a:rect l="T15" t="T16" r="T17" b="T18"/>
              <a:pathLst>
                <a:path w="265" h="35">
                  <a:moveTo>
                    <a:pt x="0" y="34"/>
                  </a:moveTo>
                  <a:lnTo>
                    <a:pt x="50" y="0"/>
                  </a:lnTo>
                  <a:lnTo>
                    <a:pt x="248" y="0"/>
                  </a:lnTo>
                  <a:lnTo>
                    <a:pt x="264" y="34"/>
                  </a:lnTo>
                  <a:lnTo>
                    <a:pt x="0" y="34"/>
                  </a:lnTo>
                </a:path>
              </a:pathLst>
            </a:custGeom>
            <a:solidFill>
              <a:srgbClr val="C1CEFF"/>
            </a:solidFill>
            <a:ln w="9525" cap="rnd">
              <a:noFill/>
              <a:round/>
              <a:headEnd/>
              <a:tailEnd/>
            </a:ln>
          </p:spPr>
          <p:txBody>
            <a:bodyPr/>
            <a:lstStyle/>
            <a:p>
              <a:endParaRPr lang="en-US"/>
            </a:p>
          </p:txBody>
        </p:sp>
        <p:sp>
          <p:nvSpPr>
            <p:cNvPr id="16856" name="Freeform 211"/>
            <p:cNvSpPr>
              <a:spLocks/>
            </p:cNvSpPr>
            <p:nvPr/>
          </p:nvSpPr>
          <p:spPr bwMode="auto">
            <a:xfrm>
              <a:off x="4036" y="2607"/>
              <a:ext cx="265" cy="64"/>
            </a:xfrm>
            <a:custGeom>
              <a:avLst/>
              <a:gdLst>
                <a:gd name="T0" fmla="*/ 0 w 265"/>
                <a:gd name="T1" fmla="*/ 63 h 64"/>
                <a:gd name="T2" fmla="*/ 198 w 265"/>
                <a:gd name="T3" fmla="*/ 63 h 64"/>
                <a:gd name="T4" fmla="*/ 264 w 265"/>
                <a:gd name="T5" fmla="*/ 0 h 64"/>
                <a:gd name="T6" fmla="*/ 66 w 265"/>
                <a:gd name="T7" fmla="*/ 0 h 64"/>
                <a:gd name="T8" fmla="*/ 0 w 265"/>
                <a:gd name="T9" fmla="*/ 63 h 64"/>
                <a:gd name="T10" fmla="*/ 0 60000 65536"/>
                <a:gd name="T11" fmla="*/ 0 60000 65536"/>
                <a:gd name="T12" fmla="*/ 0 60000 65536"/>
                <a:gd name="T13" fmla="*/ 0 60000 65536"/>
                <a:gd name="T14" fmla="*/ 0 60000 65536"/>
                <a:gd name="T15" fmla="*/ 0 w 265"/>
                <a:gd name="T16" fmla="*/ 0 h 64"/>
                <a:gd name="T17" fmla="*/ 265 w 265"/>
                <a:gd name="T18" fmla="*/ 64 h 64"/>
              </a:gdLst>
              <a:ahLst/>
              <a:cxnLst>
                <a:cxn ang="T10">
                  <a:pos x="T0" y="T1"/>
                </a:cxn>
                <a:cxn ang="T11">
                  <a:pos x="T2" y="T3"/>
                </a:cxn>
                <a:cxn ang="T12">
                  <a:pos x="T4" y="T5"/>
                </a:cxn>
                <a:cxn ang="T13">
                  <a:pos x="T6" y="T7"/>
                </a:cxn>
                <a:cxn ang="T14">
                  <a:pos x="T8" y="T9"/>
                </a:cxn>
              </a:cxnLst>
              <a:rect l="T15" t="T16" r="T17" b="T18"/>
              <a:pathLst>
                <a:path w="265" h="64">
                  <a:moveTo>
                    <a:pt x="0" y="63"/>
                  </a:moveTo>
                  <a:lnTo>
                    <a:pt x="198" y="63"/>
                  </a:lnTo>
                  <a:lnTo>
                    <a:pt x="264" y="0"/>
                  </a:lnTo>
                  <a:lnTo>
                    <a:pt x="66" y="0"/>
                  </a:lnTo>
                  <a:lnTo>
                    <a:pt x="0" y="63"/>
                  </a:lnTo>
                </a:path>
              </a:pathLst>
            </a:custGeom>
            <a:solidFill>
              <a:schemeClr val="accent2"/>
            </a:solidFill>
            <a:ln w="9525" cap="rnd">
              <a:noFill/>
              <a:round/>
              <a:headEnd/>
              <a:tailEnd/>
            </a:ln>
          </p:spPr>
          <p:txBody>
            <a:bodyPr/>
            <a:lstStyle/>
            <a:p>
              <a:endParaRPr lang="en-US"/>
            </a:p>
          </p:txBody>
        </p:sp>
        <p:sp>
          <p:nvSpPr>
            <p:cNvPr id="16857" name="Freeform 212"/>
            <p:cNvSpPr>
              <a:spLocks/>
            </p:cNvSpPr>
            <p:nvPr/>
          </p:nvSpPr>
          <p:spPr bwMode="auto">
            <a:xfrm>
              <a:off x="3990"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16858" name="Freeform 213"/>
            <p:cNvSpPr>
              <a:spLocks/>
            </p:cNvSpPr>
            <p:nvPr/>
          </p:nvSpPr>
          <p:spPr bwMode="auto">
            <a:xfrm>
              <a:off x="4234"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16859" name="Freeform 214"/>
            <p:cNvSpPr>
              <a:spLocks/>
            </p:cNvSpPr>
            <p:nvPr/>
          </p:nvSpPr>
          <p:spPr bwMode="auto">
            <a:xfrm>
              <a:off x="3990"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16860" name="Freeform 215"/>
            <p:cNvSpPr>
              <a:spLocks/>
            </p:cNvSpPr>
            <p:nvPr/>
          </p:nvSpPr>
          <p:spPr bwMode="auto">
            <a:xfrm>
              <a:off x="3776" y="2607"/>
              <a:ext cx="261" cy="64"/>
            </a:xfrm>
            <a:custGeom>
              <a:avLst/>
              <a:gdLst>
                <a:gd name="T0" fmla="*/ 0 w 261"/>
                <a:gd name="T1" fmla="*/ 63 h 64"/>
                <a:gd name="T2" fmla="*/ 195 w 261"/>
                <a:gd name="T3" fmla="*/ 63 h 64"/>
                <a:gd name="T4" fmla="*/ 260 w 261"/>
                <a:gd name="T5" fmla="*/ 0 h 64"/>
                <a:gd name="T6" fmla="*/ 65 w 261"/>
                <a:gd name="T7" fmla="*/ 0 h 64"/>
                <a:gd name="T8" fmla="*/ 0 w 261"/>
                <a:gd name="T9" fmla="*/ 63 h 64"/>
                <a:gd name="T10" fmla="*/ 0 60000 65536"/>
                <a:gd name="T11" fmla="*/ 0 60000 65536"/>
                <a:gd name="T12" fmla="*/ 0 60000 65536"/>
                <a:gd name="T13" fmla="*/ 0 60000 65536"/>
                <a:gd name="T14" fmla="*/ 0 60000 65536"/>
                <a:gd name="T15" fmla="*/ 0 w 261"/>
                <a:gd name="T16" fmla="*/ 0 h 64"/>
                <a:gd name="T17" fmla="*/ 261 w 261"/>
                <a:gd name="T18" fmla="*/ 64 h 64"/>
              </a:gdLst>
              <a:ahLst/>
              <a:cxnLst>
                <a:cxn ang="T10">
                  <a:pos x="T0" y="T1"/>
                </a:cxn>
                <a:cxn ang="T11">
                  <a:pos x="T2" y="T3"/>
                </a:cxn>
                <a:cxn ang="T12">
                  <a:pos x="T4" y="T5"/>
                </a:cxn>
                <a:cxn ang="T13">
                  <a:pos x="T6" y="T7"/>
                </a:cxn>
                <a:cxn ang="T14">
                  <a:pos x="T8" y="T9"/>
                </a:cxn>
              </a:cxnLst>
              <a:rect l="T15" t="T16" r="T17" b="T18"/>
              <a:pathLst>
                <a:path w="261" h="64">
                  <a:moveTo>
                    <a:pt x="0" y="63"/>
                  </a:moveTo>
                  <a:lnTo>
                    <a:pt x="195" y="63"/>
                  </a:lnTo>
                  <a:lnTo>
                    <a:pt x="260" y="0"/>
                  </a:lnTo>
                  <a:lnTo>
                    <a:pt x="65" y="0"/>
                  </a:lnTo>
                  <a:lnTo>
                    <a:pt x="0" y="63"/>
                  </a:lnTo>
                </a:path>
              </a:pathLst>
            </a:custGeom>
            <a:solidFill>
              <a:schemeClr val="accent2"/>
            </a:solidFill>
            <a:ln w="9525" cap="rnd">
              <a:noFill/>
              <a:round/>
              <a:headEnd/>
              <a:tailEnd/>
            </a:ln>
          </p:spPr>
          <p:txBody>
            <a:bodyPr/>
            <a:lstStyle/>
            <a:p>
              <a:endParaRPr lang="en-US"/>
            </a:p>
          </p:txBody>
        </p:sp>
        <p:sp>
          <p:nvSpPr>
            <p:cNvPr id="16861" name="Freeform 216"/>
            <p:cNvSpPr>
              <a:spLocks/>
            </p:cNvSpPr>
            <p:nvPr/>
          </p:nvSpPr>
          <p:spPr bwMode="auto">
            <a:xfrm>
              <a:off x="3727" y="2607"/>
              <a:ext cx="113" cy="97"/>
            </a:xfrm>
            <a:custGeom>
              <a:avLst/>
              <a:gdLst>
                <a:gd name="T0" fmla="*/ 0 w 113"/>
                <a:gd name="T1" fmla="*/ 96 h 97"/>
                <a:gd name="T2" fmla="*/ 48 w 113"/>
                <a:gd name="T3" fmla="*/ 64 h 97"/>
                <a:gd name="T4" fmla="*/ 112 w 113"/>
                <a:gd name="T5" fmla="*/ 0 h 97"/>
                <a:gd name="T6" fmla="*/ 96 w 113"/>
                <a:gd name="T7" fmla="*/ 0 h 97"/>
                <a:gd name="T8" fmla="*/ 0 w 113"/>
                <a:gd name="T9" fmla="*/ 96 h 97"/>
                <a:gd name="T10" fmla="*/ 0 60000 65536"/>
                <a:gd name="T11" fmla="*/ 0 60000 65536"/>
                <a:gd name="T12" fmla="*/ 0 60000 65536"/>
                <a:gd name="T13" fmla="*/ 0 60000 65536"/>
                <a:gd name="T14" fmla="*/ 0 60000 65536"/>
                <a:gd name="T15" fmla="*/ 0 w 113"/>
                <a:gd name="T16" fmla="*/ 0 h 97"/>
                <a:gd name="T17" fmla="*/ 113 w 113"/>
                <a:gd name="T18" fmla="*/ 97 h 97"/>
              </a:gdLst>
              <a:ahLst/>
              <a:cxnLst>
                <a:cxn ang="T10">
                  <a:pos x="T0" y="T1"/>
                </a:cxn>
                <a:cxn ang="T11">
                  <a:pos x="T2" y="T3"/>
                </a:cxn>
                <a:cxn ang="T12">
                  <a:pos x="T4" y="T5"/>
                </a:cxn>
                <a:cxn ang="T13">
                  <a:pos x="T6" y="T7"/>
                </a:cxn>
                <a:cxn ang="T14">
                  <a:pos x="T8" y="T9"/>
                </a:cxn>
              </a:cxnLst>
              <a:rect l="T15" t="T16" r="T17" b="T18"/>
              <a:pathLst>
                <a:path w="113" h="97">
                  <a:moveTo>
                    <a:pt x="0" y="96"/>
                  </a:moveTo>
                  <a:lnTo>
                    <a:pt x="48" y="64"/>
                  </a:lnTo>
                  <a:lnTo>
                    <a:pt x="112" y="0"/>
                  </a:lnTo>
                  <a:lnTo>
                    <a:pt x="96" y="0"/>
                  </a:lnTo>
                  <a:lnTo>
                    <a:pt x="0" y="96"/>
                  </a:lnTo>
                </a:path>
              </a:pathLst>
            </a:custGeom>
            <a:solidFill>
              <a:schemeClr val="tx1"/>
            </a:solidFill>
            <a:ln w="9525" cap="rnd">
              <a:noFill/>
              <a:round/>
              <a:headEnd/>
              <a:tailEnd/>
            </a:ln>
          </p:spPr>
          <p:txBody>
            <a:bodyPr/>
            <a:lstStyle/>
            <a:p>
              <a:endParaRPr lang="en-US"/>
            </a:p>
          </p:txBody>
        </p:sp>
        <p:sp>
          <p:nvSpPr>
            <p:cNvPr id="16862" name="Freeform 217"/>
            <p:cNvSpPr>
              <a:spLocks/>
            </p:cNvSpPr>
            <p:nvPr/>
          </p:nvSpPr>
          <p:spPr bwMode="auto">
            <a:xfrm>
              <a:off x="3973"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16863" name="Freeform 218"/>
            <p:cNvSpPr>
              <a:spLocks/>
            </p:cNvSpPr>
            <p:nvPr/>
          </p:nvSpPr>
          <p:spPr bwMode="auto">
            <a:xfrm>
              <a:off x="3727" y="2670"/>
              <a:ext cx="264" cy="34"/>
            </a:xfrm>
            <a:custGeom>
              <a:avLst/>
              <a:gdLst>
                <a:gd name="T0" fmla="*/ 0 w 264"/>
                <a:gd name="T1" fmla="*/ 33 h 34"/>
                <a:gd name="T2" fmla="*/ 49 w 264"/>
                <a:gd name="T3" fmla="*/ 0 h 34"/>
                <a:gd name="T4" fmla="*/ 247 w 264"/>
                <a:gd name="T5" fmla="*/ 0 h 34"/>
                <a:gd name="T6" fmla="*/ 263 w 264"/>
                <a:gd name="T7" fmla="*/ 33 h 34"/>
                <a:gd name="T8" fmla="*/ 0 w 264"/>
                <a:gd name="T9" fmla="*/ 33 h 34"/>
                <a:gd name="T10" fmla="*/ 0 60000 65536"/>
                <a:gd name="T11" fmla="*/ 0 60000 65536"/>
                <a:gd name="T12" fmla="*/ 0 60000 65536"/>
                <a:gd name="T13" fmla="*/ 0 60000 65536"/>
                <a:gd name="T14" fmla="*/ 0 60000 65536"/>
                <a:gd name="T15" fmla="*/ 0 w 264"/>
                <a:gd name="T16" fmla="*/ 0 h 34"/>
                <a:gd name="T17" fmla="*/ 264 w 264"/>
                <a:gd name="T18" fmla="*/ 34 h 34"/>
              </a:gdLst>
              <a:ahLst/>
              <a:cxnLst>
                <a:cxn ang="T10">
                  <a:pos x="T0" y="T1"/>
                </a:cxn>
                <a:cxn ang="T11">
                  <a:pos x="T2" y="T3"/>
                </a:cxn>
                <a:cxn ang="T12">
                  <a:pos x="T4" y="T5"/>
                </a:cxn>
                <a:cxn ang="T13">
                  <a:pos x="T6" y="T7"/>
                </a:cxn>
                <a:cxn ang="T14">
                  <a:pos x="T8" y="T9"/>
                </a:cxn>
              </a:cxnLst>
              <a:rect l="T15" t="T16" r="T17" b="T18"/>
              <a:pathLst>
                <a:path w="264" h="34">
                  <a:moveTo>
                    <a:pt x="0" y="33"/>
                  </a:moveTo>
                  <a:lnTo>
                    <a:pt x="49" y="0"/>
                  </a:lnTo>
                  <a:lnTo>
                    <a:pt x="247" y="0"/>
                  </a:lnTo>
                  <a:lnTo>
                    <a:pt x="263" y="33"/>
                  </a:lnTo>
                  <a:lnTo>
                    <a:pt x="0" y="33"/>
                  </a:lnTo>
                </a:path>
              </a:pathLst>
            </a:custGeom>
            <a:solidFill>
              <a:srgbClr val="C1CEFF"/>
            </a:solidFill>
            <a:ln w="9525" cap="rnd">
              <a:noFill/>
              <a:round/>
              <a:headEnd/>
              <a:tailEnd/>
            </a:ln>
          </p:spPr>
          <p:txBody>
            <a:bodyPr/>
            <a:lstStyle/>
            <a:p>
              <a:endParaRPr lang="en-US"/>
            </a:p>
          </p:txBody>
        </p:sp>
        <p:sp>
          <p:nvSpPr>
            <p:cNvPr id="16864" name="Freeform 219"/>
            <p:cNvSpPr>
              <a:spLocks/>
            </p:cNvSpPr>
            <p:nvPr/>
          </p:nvSpPr>
          <p:spPr bwMode="auto">
            <a:xfrm>
              <a:off x="3514" y="2607"/>
              <a:ext cx="263" cy="64"/>
            </a:xfrm>
            <a:custGeom>
              <a:avLst/>
              <a:gdLst>
                <a:gd name="T0" fmla="*/ 0 w 263"/>
                <a:gd name="T1" fmla="*/ 63 h 64"/>
                <a:gd name="T2" fmla="*/ 197 w 263"/>
                <a:gd name="T3" fmla="*/ 63 h 64"/>
                <a:gd name="T4" fmla="*/ 262 w 263"/>
                <a:gd name="T5" fmla="*/ 0 h 64"/>
                <a:gd name="T6" fmla="*/ 66 w 263"/>
                <a:gd name="T7" fmla="*/ 0 h 64"/>
                <a:gd name="T8" fmla="*/ 0 w 263"/>
                <a:gd name="T9" fmla="*/ 63 h 64"/>
                <a:gd name="T10" fmla="*/ 0 60000 65536"/>
                <a:gd name="T11" fmla="*/ 0 60000 65536"/>
                <a:gd name="T12" fmla="*/ 0 60000 65536"/>
                <a:gd name="T13" fmla="*/ 0 60000 65536"/>
                <a:gd name="T14" fmla="*/ 0 60000 65536"/>
                <a:gd name="T15" fmla="*/ 0 w 263"/>
                <a:gd name="T16" fmla="*/ 0 h 64"/>
                <a:gd name="T17" fmla="*/ 263 w 263"/>
                <a:gd name="T18" fmla="*/ 64 h 64"/>
              </a:gdLst>
              <a:ahLst/>
              <a:cxnLst>
                <a:cxn ang="T10">
                  <a:pos x="T0" y="T1"/>
                </a:cxn>
                <a:cxn ang="T11">
                  <a:pos x="T2" y="T3"/>
                </a:cxn>
                <a:cxn ang="T12">
                  <a:pos x="T4" y="T5"/>
                </a:cxn>
                <a:cxn ang="T13">
                  <a:pos x="T6" y="T7"/>
                </a:cxn>
                <a:cxn ang="T14">
                  <a:pos x="T8" y="T9"/>
                </a:cxn>
              </a:cxnLst>
              <a:rect l="T15" t="T16" r="T17" b="T18"/>
              <a:pathLst>
                <a:path w="263" h="64">
                  <a:moveTo>
                    <a:pt x="0" y="63"/>
                  </a:moveTo>
                  <a:lnTo>
                    <a:pt x="197" y="63"/>
                  </a:lnTo>
                  <a:lnTo>
                    <a:pt x="262" y="0"/>
                  </a:lnTo>
                  <a:lnTo>
                    <a:pt x="66" y="0"/>
                  </a:lnTo>
                  <a:lnTo>
                    <a:pt x="0" y="63"/>
                  </a:lnTo>
                </a:path>
              </a:pathLst>
            </a:custGeom>
            <a:solidFill>
              <a:schemeClr val="accent2"/>
            </a:solidFill>
            <a:ln w="9525" cap="rnd">
              <a:noFill/>
              <a:round/>
              <a:headEnd/>
              <a:tailEnd/>
            </a:ln>
          </p:spPr>
          <p:txBody>
            <a:bodyPr/>
            <a:lstStyle/>
            <a:p>
              <a:endParaRPr lang="en-US"/>
            </a:p>
          </p:txBody>
        </p:sp>
        <p:sp>
          <p:nvSpPr>
            <p:cNvPr id="16865" name="Freeform 220"/>
            <p:cNvSpPr>
              <a:spLocks/>
            </p:cNvSpPr>
            <p:nvPr/>
          </p:nvSpPr>
          <p:spPr bwMode="auto">
            <a:xfrm>
              <a:off x="3466"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16866" name="Freeform 221"/>
            <p:cNvSpPr>
              <a:spLocks/>
            </p:cNvSpPr>
            <p:nvPr/>
          </p:nvSpPr>
          <p:spPr bwMode="auto">
            <a:xfrm>
              <a:off x="3712" y="2607"/>
              <a:ext cx="112" cy="97"/>
            </a:xfrm>
            <a:custGeom>
              <a:avLst/>
              <a:gdLst>
                <a:gd name="T0" fmla="*/ 16 w 112"/>
                <a:gd name="T1" fmla="*/ 96 h 97"/>
                <a:gd name="T2" fmla="*/ 0 w 112"/>
                <a:gd name="T3" fmla="*/ 64 h 97"/>
                <a:gd name="T4" fmla="*/ 63 w 112"/>
                <a:gd name="T5" fmla="*/ 0 h 97"/>
                <a:gd name="T6" fmla="*/ 111 w 112"/>
                <a:gd name="T7" fmla="*/ 0 h 97"/>
                <a:gd name="T8" fmla="*/ 16 w 112"/>
                <a:gd name="T9" fmla="*/ 96 h 97"/>
                <a:gd name="T10" fmla="*/ 0 60000 65536"/>
                <a:gd name="T11" fmla="*/ 0 60000 65536"/>
                <a:gd name="T12" fmla="*/ 0 60000 65536"/>
                <a:gd name="T13" fmla="*/ 0 60000 65536"/>
                <a:gd name="T14" fmla="*/ 0 60000 65536"/>
                <a:gd name="T15" fmla="*/ 0 w 112"/>
                <a:gd name="T16" fmla="*/ 0 h 97"/>
                <a:gd name="T17" fmla="*/ 112 w 112"/>
                <a:gd name="T18" fmla="*/ 97 h 97"/>
              </a:gdLst>
              <a:ahLst/>
              <a:cxnLst>
                <a:cxn ang="T10">
                  <a:pos x="T0" y="T1"/>
                </a:cxn>
                <a:cxn ang="T11">
                  <a:pos x="T2" y="T3"/>
                </a:cxn>
                <a:cxn ang="T12">
                  <a:pos x="T4" y="T5"/>
                </a:cxn>
                <a:cxn ang="T13">
                  <a:pos x="T6" y="T7"/>
                </a:cxn>
                <a:cxn ang="T14">
                  <a:pos x="T8" y="T9"/>
                </a:cxn>
              </a:cxnLst>
              <a:rect l="T15" t="T16" r="T17" b="T18"/>
              <a:pathLst>
                <a:path w="112" h="97">
                  <a:moveTo>
                    <a:pt x="16" y="96"/>
                  </a:moveTo>
                  <a:lnTo>
                    <a:pt x="0" y="64"/>
                  </a:lnTo>
                  <a:lnTo>
                    <a:pt x="63" y="0"/>
                  </a:lnTo>
                  <a:lnTo>
                    <a:pt x="111" y="0"/>
                  </a:lnTo>
                  <a:lnTo>
                    <a:pt x="16" y="96"/>
                  </a:lnTo>
                </a:path>
              </a:pathLst>
            </a:custGeom>
            <a:solidFill>
              <a:schemeClr val="bg1"/>
            </a:solidFill>
            <a:ln w="9525" cap="rnd">
              <a:noFill/>
              <a:round/>
              <a:headEnd/>
              <a:tailEnd/>
            </a:ln>
          </p:spPr>
          <p:txBody>
            <a:bodyPr/>
            <a:lstStyle/>
            <a:p>
              <a:endParaRPr lang="en-US"/>
            </a:p>
          </p:txBody>
        </p:sp>
        <p:sp>
          <p:nvSpPr>
            <p:cNvPr id="16867" name="Freeform 222"/>
            <p:cNvSpPr>
              <a:spLocks/>
            </p:cNvSpPr>
            <p:nvPr/>
          </p:nvSpPr>
          <p:spPr bwMode="auto">
            <a:xfrm>
              <a:off x="3466"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16868" name="Freeform 223"/>
            <p:cNvSpPr>
              <a:spLocks/>
            </p:cNvSpPr>
            <p:nvPr/>
          </p:nvSpPr>
          <p:spPr bwMode="auto">
            <a:xfrm>
              <a:off x="4135" y="2507"/>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16869" name="Freeform 224"/>
            <p:cNvSpPr>
              <a:spLocks/>
            </p:cNvSpPr>
            <p:nvPr/>
          </p:nvSpPr>
          <p:spPr bwMode="auto">
            <a:xfrm>
              <a:off x="4086" y="2507"/>
              <a:ext cx="118" cy="101"/>
            </a:xfrm>
            <a:custGeom>
              <a:avLst/>
              <a:gdLst>
                <a:gd name="T0" fmla="*/ 0 w 118"/>
                <a:gd name="T1" fmla="*/ 100 h 101"/>
                <a:gd name="T2" fmla="*/ 50 w 118"/>
                <a:gd name="T3" fmla="*/ 67 h 101"/>
                <a:gd name="T4" fmla="*/ 117 w 118"/>
                <a:gd name="T5" fmla="*/ 0 h 101"/>
                <a:gd name="T6" fmla="*/ 100 w 118"/>
                <a:gd name="T7" fmla="*/ 0 h 101"/>
                <a:gd name="T8" fmla="*/ 0 w 118"/>
                <a:gd name="T9" fmla="*/ 100 h 101"/>
                <a:gd name="T10" fmla="*/ 0 60000 65536"/>
                <a:gd name="T11" fmla="*/ 0 60000 65536"/>
                <a:gd name="T12" fmla="*/ 0 60000 65536"/>
                <a:gd name="T13" fmla="*/ 0 60000 65536"/>
                <a:gd name="T14" fmla="*/ 0 60000 65536"/>
                <a:gd name="T15" fmla="*/ 0 w 118"/>
                <a:gd name="T16" fmla="*/ 0 h 101"/>
                <a:gd name="T17" fmla="*/ 118 w 118"/>
                <a:gd name="T18" fmla="*/ 101 h 101"/>
              </a:gdLst>
              <a:ahLst/>
              <a:cxnLst>
                <a:cxn ang="T10">
                  <a:pos x="T0" y="T1"/>
                </a:cxn>
                <a:cxn ang="T11">
                  <a:pos x="T2" y="T3"/>
                </a:cxn>
                <a:cxn ang="T12">
                  <a:pos x="T4" y="T5"/>
                </a:cxn>
                <a:cxn ang="T13">
                  <a:pos x="T6" y="T7"/>
                </a:cxn>
                <a:cxn ang="T14">
                  <a:pos x="T8" y="T9"/>
                </a:cxn>
              </a:cxnLst>
              <a:rect l="T15" t="T16" r="T17" b="T18"/>
              <a:pathLst>
                <a:path w="118" h="101">
                  <a:moveTo>
                    <a:pt x="0" y="100"/>
                  </a:moveTo>
                  <a:lnTo>
                    <a:pt x="50" y="67"/>
                  </a:lnTo>
                  <a:lnTo>
                    <a:pt x="117" y="0"/>
                  </a:lnTo>
                  <a:lnTo>
                    <a:pt x="100" y="0"/>
                  </a:lnTo>
                  <a:lnTo>
                    <a:pt x="0" y="100"/>
                  </a:lnTo>
                </a:path>
              </a:pathLst>
            </a:custGeom>
            <a:solidFill>
              <a:schemeClr val="tx1"/>
            </a:solidFill>
            <a:ln w="9525" cap="rnd">
              <a:noFill/>
              <a:round/>
              <a:headEnd/>
              <a:tailEnd/>
            </a:ln>
          </p:spPr>
          <p:txBody>
            <a:bodyPr/>
            <a:lstStyle/>
            <a:p>
              <a:endParaRPr lang="en-US"/>
            </a:p>
          </p:txBody>
        </p:sp>
        <p:sp>
          <p:nvSpPr>
            <p:cNvPr id="16870" name="Freeform 225"/>
            <p:cNvSpPr>
              <a:spLocks/>
            </p:cNvSpPr>
            <p:nvPr/>
          </p:nvSpPr>
          <p:spPr bwMode="auto">
            <a:xfrm>
              <a:off x="4333" y="2507"/>
              <a:ext cx="115" cy="101"/>
            </a:xfrm>
            <a:custGeom>
              <a:avLst/>
              <a:gdLst>
                <a:gd name="T0" fmla="*/ 16 w 115"/>
                <a:gd name="T1" fmla="*/ 100 h 101"/>
                <a:gd name="T2" fmla="*/ 0 w 115"/>
                <a:gd name="T3" fmla="*/ 67 h 101"/>
                <a:gd name="T4" fmla="*/ 65 w 115"/>
                <a:gd name="T5" fmla="*/ 0 h 101"/>
                <a:gd name="T6" fmla="*/ 114 w 115"/>
                <a:gd name="T7" fmla="*/ 0 h 101"/>
                <a:gd name="T8" fmla="*/ 16 w 115"/>
                <a:gd name="T9" fmla="*/ 100 h 101"/>
                <a:gd name="T10" fmla="*/ 0 60000 65536"/>
                <a:gd name="T11" fmla="*/ 0 60000 65536"/>
                <a:gd name="T12" fmla="*/ 0 60000 65536"/>
                <a:gd name="T13" fmla="*/ 0 60000 65536"/>
                <a:gd name="T14" fmla="*/ 0 60000 65536"/>
                <a:gd name="T15" fmla="*/ 0 w 115"/>
                <a:gd name="T16" fmla="*/ 0 h 101"/>
                <a:gd name="T17" fmla="*/ 115 w 115"/>
                <a:gd name="T18" fmla="*/ 101 h 101"/>
              </a:gdLst>
              <a:ahLst/>
              <a:cxnLst>
                <a:cxn ang="T10">
                  <a:pos x="T0" y="T1"/>
                </a:cxn>
                <a:cxn ang="T11">
                  <a:pos x="T2" y="T3"/>
                </a:cxn>
                <a:cxn ang="T12">
                  <a:pos x="T4" y="T5"/>
                </a:cxn>
                <a:cxn ang="T13">
                  <a:pos x="T6" y="T7"/>
                </a:cxn>
                <a:cxn ang="T14">
                  <a:pos x="T8" y="T9"/>
                </a:cxn>
              </a:cxnLst>
              <a:rect l="T15" t="T16" r="T17" b="T18"/>
              <a:pathLst>
                <a:path w="115" h="101">
                  <a:moveTo>
                    <a:pt x="16" y="100"/>
                  </a:moveTo>
                  <a:lnTo>
                    <a:pt x="0" y="67"/>
                  </a:lnTo>
                  <a:lnTo>
                    <a:pt x="65" y="0"/>
                  </a:lnTo>
                  <a:lnTo>
                    <a:pt x="114" y="0"/>
                  </a:lnTo>
                  <a:lnTo>
                    <a:pt x="16" y="100"/>
                  </a:lnTo>
                </a:path>
              </a:pathLst>
            </a:custGeom>
            <a:solidFill>
              <a:schemeClr val="bg1"/>
            </a:solidFill>
            <a:ln w="9525" cap="rnd">
              <a:noFill/>
              <a:round/>
              <a:headEnd/>
              <a:tailEnd/>
            </a:ln>
          </p:spPr>
          <p:txBody>
            <a:bodyPr/>
            <a:lstStyle/>
            <a:p>
              <a:endParaRPr lang="en-US"/>
            </a:p>
          </p:txBody>
        </p:sp>
        <p:sp>
          <p:nvSpPr>
            <p:cNvPr id="16871" name="Freeform 226"/>
            <p:cNvSpPr>
              <a:spLocks/>
            </p:cNvSpPr>
            <p:nvPr/>
          </p:nvSpPr>
          <p:spPr bwMode="auto">
            <a:xfrm>
              <a:off x="4086" y="2573"/>
              <a:ext cx="262" cy="35"/>
            </a:xfrm>
            <a:custGeom>
              <a:avLst/>
              <a:gdLst>
                <a:gd name="T0" fmla="*/ 0 w 262"/>
                <a:gd name="T1" fmla="*/ 34 h 35"/>
                <a:gd name="T2" fmla="*/ 49 w 262"/>
                <a:gd name="T3" fmla="*/ 0 h 35"/>
                <a:gd name="T4" fmla="*/ 245 w 262"/>
                <a:gd name="T5" fmla="*/ 0 h 35"/>
                <a:gd name="T6" fmla="*/ 261 w 262"/>
                <a:gd name="T7" fmla="*/ 34 h 35"/>
                <a:gd name="T8" fmla="*/ 0 w 262"/>
                <a:gd name="T9" fmla="*/ 34 h 35"/>
                <a:gd name="T10" fmla="*/ 0 60000 65536"/>
                <a:gd name="T11" fmla="*/ 0 60000 65536"/>
                <a:gd name="T12" fmla="*/ 0 60000 65536"/>
                <a:gd name="T13" fmla="*/ 0 60000 65536"/>
                <a:gd name="T14" fmla="*/ 0 60000 65536"/>
                <a:gd name="T15" fmla="*/ 0 w 262"/>
                <a:gd name="T16" fmla="*/ 0 h 35"/>
                <a:gd name="T17" fmla="*/ 262 w 262"/>
                <a:gd name="T18" fmla="*/ 35 h 35"/>
              </a:gdLst>
              <a:ahLst/>
              <a:cxnLst>
                <a:cxn ang="T10">
                  <a:pos x="T0" y="T1"/>
                </a:cxn>
                <a:cxn ang="T11">
                  <a:pos x="T2" y="T3"/>
                </a:cxn>
                <a:cxn ang="T12">
                  <a:pos x="T4" y="T5"/>
                </a:cxn>
                <a:cxn ang="T13">
                  <a:pos x="T6" y="T7"/>
                </a:cxn>
                <a:cxn ang="T14">
                  <a:pos x="T8" y="T9"/>
                </a:cxn>
              </a:cxnLst>
              <a:rect l="T15" t="T16" r="T17" b="T18"/>
              <a:pathLst>
                <a:path w="262" h="35">
                  <a:moveTo>
                    <a:pt x="0" y="34"/>
                  </a:moveTo>
                  <a:lnTo>
                    <a:pt x="49" y="0"/>
                  </a:lnTo>
                  <a:lnTo>
                    <a:pt x="245" y="0"/>
                  </a:lnTo>
                  <a:lnTo>
                    <a:pt x="261" y="34"/>
                  </a:lnTo>
                  <a:lnTo>
                    <a:pt x="0" y="34"/>
                  </a:lnTo>
                </a:path>
              </a:pathLst>
            </a:custGeom>
            <a:solidFill>
              <a:srgbClr val="C1CEFF"/>
            </a:solidFill>
            <a:ln w="9525" cap="rnd">
              <a:noFill/>
              <a:round/>
              <a:headEnd/>
              <a:tailEnd/>
            </a:ln>
          </p:spPr>
          <p:txBody>
            <a:bodyPr/>
            <a:lstStyle/>
            <a:p>
              <a:endParaRPr lang="en-US"/>
            </a:p>
          </p:txBody>
        </p:sp>
        <p:sp>
          <p:nvSpPr>
            <p:cNvPr id="16872" name="Freeform 227"/>
            <p:cNvSpPr>
              <a:spLocks/>
            </p:cNvSpPr>
            <p:nvPr/>
          </p:nvSpPr>
          <p:spPr bwMode="auto">
            <a:xfrm>
              <a:off x="3871" y="2507"/>
              <a:ext cx="265" cy="67"/>
            </a:xfrm>
            <a:custGeom>
              <a:avLst/>
              <a:gdLst>
                <a:gd name="T0" fmla="*/ 0 w 265"/>
                <a:gd name="T1" fmla="*/ 66 h 67"/>
                <a:gd name="T2" fmla="*/ 198 w 265"/>
                <a:gd name="T3" fmla="*/ 66 h 67"/>
                <a:gd name="T4" fmla="*/ 264 w 265"/>
                <a:gd name="T5" fmla="*/ 0 h 67"/>
                <a:gd name="T6" fmla="*/ 66 w 265"/>
                <a:gd name="T7" fmla="*/ 0 h 67"/>
                <a:gd name="T8" fmla="*/ 0 w 265"/>
                <a:gd name="T9" fmla="*/ 66 h 67"/>
                <a:gd name="T10" fmla="*/ 0 60000 65536"/>
                <a:gd name="T11" fmla="*/ 0 60000 65536"/>
                <a:gd name="T12" fmla="*/ 0 60000 65536"/>
                <a:gd name="T13" fmla="*/ 0 60000 65536"/>
                <a:gd name="T14" fmla="*/ 0 60000 65536"/>
                <a:gd name="T15" fmla="*/ 0 w 265"/>
                <a:gd name="T16" fmla="*/ 0 h 67"/>
                <a:gd name="T17" fmla="*/ 265 w 265"/>
                <a:gd name="T18" fmla="*/ 67 h 67"/>
              </a:gdLst>
              <a:ahLst/>
              <a:cxnLst>
                <a:cxn ang="T10">
                  <a:pos x="T0" y="T1"/>
                </a:cxn>
                <a:cxn ang="T11">
                  <a:pos x="T2" y="T3"/>
                </a:cxn>
                <a:cxn ang="T12">
                  <a:pos x="T4" y="T5"/>
                </a:cxn>
                <a:cxn ang="T13">
                  <a:pos x="T6" y="T7"/>
                </a:cxn>
                <a:cxn ang="T14">
                  <a:pos x="T8" y="T9"/>
                </a:cxn>
              </a:cxnLst>
              <a:rect l="T15" t="T16" r="T17" b="T18"/>
              <a:pathLst>
                <a:path w="265" h="67">
                  <a:moveTo>
                    <a:pt x="0" y="66"/>
                  </a:moveTo>
                  <a:lnTo>
                    <a:pt x="198" y="66"/>
                  </a:lnTo>
                  <a:lnTo>
                    <a:pt x="264" y="0"/>
                  </a:lnTo>
                  <a:lnTo>
                    <a:pt x="66" y="0"/>
                  </a:lnTo>
                  <a:lnTo>
                    <a:pt x="0" y="66"/>
                  </a:lnTo>
                </a:path>
              </a:pathLst>
            </a:custGeom>
            <a:solidFill>
              <a:schemeClr val="accent2"/>
            </a:solidFill>
            <a:ln w="9525" cap="rnd">
              <a:noFill/>
              <a:round/>
              <a:headEnd/>
              <a:tailEnd/>
            </a:ln>
          </p:spPr>
          <p:txBody>
            <a:bodyPr/>
            <a:lstStyle/>
            <a:p>
              <a:endParaRPr lang="en-US"/>
            </a:p>
          </p:txBody>
        </p:sp>
        <p:sp>
          <p:nvSpPr>
            <p:cNvPr id="16873" name="Freeform 228"/>
            <p:cNvSpPr>
              <a:spLocks/>
            </p:cNvSpPr>
            <p:nvPr/>
          </p:nvSpPr>
          <p:spPr bwMode="auto">
            <a:xfrm>
              <a:off x="3823" y="2507"/>
              <a:ext cx="120" cy="101"/>
            </a:xfrm>
            <a:custGeom>
              <a:avLst/>
              <a:gdLst>
                <a:gd name="T0" fmla="*/ 0 w 120"/>
                <a:gd name="T1" fmla="*/ 100 h 101"/>
                <a:gd name="T2" fmla="*/ 51 w 120"/>
                <a:gd name="T3" fmla="*/ 67 h 101"/>
                <a:gd name="T4" fmla="*/ 119 w 120"/>
                <a:gd name="T5" fmla="*/ 0 h 101"/>
                <a:gd name="T6" fmla="*/ 102 w 120"/>
                <a:gd name="T7" fmla="*/ 0 h 101"/>
                <a:gd name="T8" fmla="*/ 0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0" y="100"/>
                  </a:moveTo>
                  <a:lnTo>
                    <a:pt x="51" y="67"/>
                  </a:lnTo>
                  <a:lnTo>
                    <a:pt x="119" y="0"/>
                  </a:lnTo>
                  <a:lnTo>
                    <a:pt x="102" y="0"/>
                  </a:lnTo>
                  <a:lnTo>
                    <a:pt x="0" y="100"/>
                  </a:lnTo>
                </a:path>
              </a:pathLst>
            </a:custGeom>
            <a:solidFill>
              <a:schemeClr val="tx1"/>
            </a:solidFill>
            <a:ln w="9525" cap="rnd">
              <a:noFill/>
              <a:round/>
              <a:headEnd/>
              <a:tailEnd/>
            </a:ln>
          </p:spPr>
          <p:txBody>
            <a:bodyPr/>
            <a:lstStyle/>
            <a:p>
              <a:endParaRPr lang="en-US"/>
            </a:p>
          </p:txBody>
        </p:sp>
        <p:sp>
          <p:nvSpPr>
            <p:cNvPr id="16874" name="Freeform 229"/>
            <p:cNvSpPr>
              <a:spLocks/>
            </p:cNvSpPr>
            <p:nvPr/>
          </p:nvSpPr>
          <p:spPr bwMode="auto">
            <a:xfrm>
              <a:off x="4073" y="2507"/>
              <a:ext cx="113" cy="101"/>
            </a:xfrm>
            <a:custGeom>
              <a:avLst/>
              <a:gdLst>
                <a:gd name="T0" fmla="*/ 16 w 113"/>
                <a:gd name="T1" fmla="*/ 100 h 101"/>
                <a:gd name="T2" fmla="*/ 0 w 113"/>
                <a:gd name="T3" fmla="*/ 67 h 101"/>
                <a:gd name="T4" fmla="*/ 64 w 113"/>
                <a:gd name="T5" fmla="*/ 0 h 101"/>
                <a:gd name="T6" fmla="*/ 112 w 113"/>
                <a:gd name="T7" fmla="*/ 0 h 101"/>
                <a:gd name="T8" fmla="*/ 16 w 113"/>
                <a:gd name="T9" fmla="*/ 100 h 101"/>
                <a:gd name="T10" fmla="*/ 0 60000 65536"/>
                <a:gd name="T11" fmla="*/ 0 60000 65536"/>
                <a:gd name="T12" fmla="*/ 0 60000 65536"/>
                <a:gd name="T13" fmla="*/ 0 60000 65536"/>
                <a:gd name="T14" fmla="*/ 0 60000 65536"/>
                <a:gd name="T15" fmla="*/ 0 w 113"/>
                <a:gd name="T16" fmla="*/ 0 h 101"/>
                <a:gd name="T17" fmla="*/ 113 w 113"/>
                <a:gd name="T18" fmla="*/ 101 h 101"/>
              </a:gdLst>
              <a:ahLst/>
              <a:cxnLst>
                <a:cxn ang="T10">
                  <a:pos x="T0" y="T1"/>
                </a:cxn>
                <a:cxn ang="T11">
                  <a:pos x="T2" y="T3"/>
                </a:cxn>
                <a:cxn ang="T12">
                  <a:pos x="T4" y="T5"/>
                </a:cxn>
                <a:cxn ang="T13">
                  <a:pos x="T6" y="T7"/>
                </a:cxn>
                <a:cxn ang="T14">
                  <a:pos x="T8" y="T9"/>
                </a:cxn>
              </a:cxnLst>
              <a:rect l="T15" t="T16" r="T17" b="T18"/>
              <a:pathLst>
                <a:path w="113" h="101">
                  <a:moveTo>
                    <a:pt x="16" y="100"/>
                  </a:moveTo>
                  <a:lnTo>
                    <a:pt x="0" y="67"/>
                  </a:lnTo>
                  <a:lnTo>
                    <a:pt x="64" y="0"/>
                  </a:lnTo>
                  <a:lnTo>
                    <a:pt x="112" y="0"/>
                  </a:lnTo>
                  <a:lnTo>
                    <a:pt x="16" y="100"/>
                  </a:lnTo>
                </a:path>
              </a:pathLst>
            </a:custGeom>
            <a:solidFill>
              <a:schemeClr val="bg1"/>
            </a:solidFill>
            <a:ln w="9525" cap="rnd">
              <a:noFill/>
              <a:round/>
              <a:headEnd/>
              <a:tailEnd/>
            </a:ln>
          </p:spPr>
          <p:txBody>
            <a:bodyPr/>
            <a:lstStyle/>
            <a:p>
              <a:endParaRPr lang="en-US"/>
            </a:p>
          </p:txBody>
        </p:sp>
        <p:sp>
          <p:nvSpPr>
            <p:cNvPr id="16875" name="Freeform 230"/>
            <p:cNvSpPr>
              <a:spLocks/>
            </p:cNvSpPr>
            <p:nvPr/>
          </p:nvSpPr>
          <p:spPr bwMode="auto">
            <a:xfrm>
              <a:off x="3823" y="2573"/>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16876" name="Freeform 231"/>
            <p:cNvSpPr>
              <a:spLocks/>
            </p:cNvSpPr>
            <p:nvPr/>
          </p:nvSpPr>
          <p:spPr bwMode="auto">
            <a:xfrm>
              <a:off x="3611" y="2507"/>
              <a:ext cx="261" cy="67"/>
            </a:xfrm>
            <a:custGeom>
              <a:avLst/>
              <a:gdLst>
                <a:gd name="T0" fmla="*/ 0 w 261"/>
                <a:gd name="T1" fmla="*/ 66 h 67"/>
                <a:gd name="T2" fmla="*/ 195 w 261"/>
                <a:gd name="T3" fmla="*/ 66 h 67"/>
                <a:gd name="T4" fmla="*/ 260 w 261"/>
                <a:gd name="T5" fmla="*/ 0 h 67"/>
                <a:gd name="T6" fmla="*/ 65 w 261"/>
                <a:gd name="T7" fmla="*/ 0 h 67"/>
                <a:gd name="T8" fmla="*/ 0 w 261"/>
                <a:gd name="T9" fmla="*/ 66 h 67"/>
                <a:gd name="T10" fmla="*/ 0 60000 65536"/>
                <a:gd name="T11" fmla="*/ 0 60000 65536"/>
                <a:gd name="T12" fmla="*/ 0 60000 65536"/>
                <a:gd name="T13" fmla="*/ 0 60000 65536"/>
                <a:gd name="T14" fmla="*/ 0 60000 65536"/>
                <a:gd name="T15" fmla="*/ 0 w 261"/>
                <a:gd name="T16" fmla="*/ 0 h 67"/>
                <a:gd name="T17" fmla="*/ 261 w 261"/>
                <a:gd name="T18" fmla="*/ 67 h 67"/>
              </a:gdLst>
              <a:ahLst/>
              <a:cxnLst>
                <a:cxn ang="T10">
                  <a:pos x="T0" y="T1"/>
                </a:cxn>
                <a:cxn ang="T11">
                  <a:pos x="T2" y="T3"/>
                </a:cxn>
                <a:cxn ang="T12">
                  <a:pos x="T4" y="T5"/>
                </a:cxn>
                <a:cxn ang="T13">
                  <a:pos x="T6" y="T7"/>
                </a:cxn>
                <a:cxn ang="T14">
                  <a:pos x="T8" y="T9"/>
                </a:cxn>
              </a:cxnLst>
              <a:rect l="T15" t="T16" r="T17" b="T18"/>
              <a:pathLst>
                <a:path w="261" h="67">
                  <a:moveTo>
                    <a:pt x="0" y="66"/>
                  </a:moveTo>
                  <a:lnTo>
                    <a:pt x="195" y="66"/>
                  </a:lnTo>
                  <a:lnTo>
                    <a:pt x="260" y="0"/>
                  </a:lnTo>
                  <a:lnTo>
                    <a:pt x="65" y="0"/>
                  </a:lnTo>
                  <a:lnTo>
                    <a:pt x="0" y="66"/>
                  </a:lnTo>
                </a:path>
              </a:pathLst>
            </a:custGeom>
            <a:solidFill>
              <a:schemeClr val="accent2"/>
            </a:solidFill>
            <a:ln w="9525" cap="rnd">
              <a:noFill/>
              <a:round/>
              <a:headEnd/>
              <a:tailEnd/>
            </a:ln>
          </p:spPr>
          <p:txBody>
            <a:bodyPr/>
            <a:lstStyle/>
            <a:p>
              <a:endParaRPr lang="en-US"/>
            </a:p>
          </p:txBody>
        </p:sp>
        <p:sp>
          <p:nvSpPr>
            <p:cNvPr id="16877" name="Freeform 232"/>
            <p:cNvSpPr>
              <a:spLocks/>
            </p:cNvSpPr>
            <p:nvPr/>
          </p:nvSpPr>
          <p:spPr bwMode="auto">
            <a:xfrm>
              <a:off x="3561" y="2507"/>
              <a:ext cx="119" cy="101"/>
            </a:xfrm>
            <a:custGeom>
              <a:avLst/>
              <a:gdLst>
                <a:gd name="T0" fmla="*/ 0 w 119"/>
                <a:gd name="T1" fmla="*/ 100 h 101"/>
                <a:gd name="T2" fmla="*/ 51 w 119"/>
                <a:gd name="T3" fmla="*/ 67 h 101"/>
                <a:gd name="T4" fmla="*/ 118 w 119"/>
                <a:gd name="T5" fmla="*/ 0 h 101"/>
                <a:gd name="T6" fmla="*/ 101 w 119"/>
                <a:gd name="T7" fmla="*/ 0 h 101"/>
                <a:gd name="T8" fmla="*/ 0 w 119"/>
                <a:gd name="T9" fmla="*/ 100 h 101"/>
                <a:gd name="T10" fmla="*/ 0 60000 65536"/>
                <a:gd name="T11" fmla="*/ 0 60000 65536"/>
                <a:gd name="T12" fmla="*/ 0 60000 65536"/>
                <a:gd name="T13" fmla="*/ 0 60000 65536"/>
                <a:gd name="T14" fmla="*/ 0 60000 65536"/>
                <a:gd name="T15" fmla="*/ 0 w 119"/>
                <a:gd name="T16" fmla="*/ 0 h 101"/>
                <a:gd name="T17" fmla="*/ 119 w 119"/>
                <a:gd name="T18" fmla="*/ 101 h 101"/>
              </a:gdLst>
              <a:ahLst/>
              <a:cxnLst>
                <a:cxn ang="T10">
                  <a:pos x="T0" y="T1"/>
                </a:cxn>
                <a:cxn ang="T11">
                  <a:pos x="T2" y="T3"/>
                </a:cxn>
                <a:cxn ang="T12">
                  <a:pos x="T4" y="T5"/>
                </a:cxn>
                <a:cxn ang="T13">
                  <a:pos x="T6" y="T7"/>
                </a:cxn>
                <a:cxn ang="T14">
                  <a:pos x="T8" y="T9"/>
                </a:cxn>
              </a:cxnLst>
              <a:rect l="T15" t="T16" r="T17" b="T18"/>
              <a:pathLst>
                <a:path w="119" h="101">
                  <a:moveTo>
                    <a:pt x="0" y="100"/>
                  </a:moveTo>
                  <a:lnTo>
                    <a:pt x="51" y="67"/>
                  </a:lnTo>
                  <a:lnTo>
                    <a:pt x="118" y="0"/>
                  </a:lnTo>
                  <a:lnTo>
                    <a:pt x="101" y="0"/>
                  </a:lnTo>
                  <a:lnTo>
                    <a:pt x="0" y="100"/>
                  </a:lnTo>
                </a:path>
              </a:pathLst>
            </a:custGeom>
            <a:solidFill>
              <a:schemeClr val="tx1"/>
            </a:solidFill>
            <a:ln w="9525" cap="rnd">
              <a:noFill/>
              <a:round/>
              <a:headEnd/>
              <a:tailEnd/>
            </a:ln>
          </p:spPr>
          <p:txBody>
            <a:bodyPr/>
            <a:lstStyle/>
            <a:p>
              <a:endParaRPr lang="en-US"/>
            </a:p>
          </p:txBody>
        </p:sp>
        <p:sp>
          <p:nvSpPr>
            <p:cNvPr id="16878" name="Freeform 233"/>
            <p:cNvSpPr>
              <a:spLocks/>
            </p:cNvSpPr>
            <p:nvPr/>
          </p:nvSpPr>
          <p:spPr bwMode="auto">
            <a:xfrm>
              <a:off x="3809" y="2507"/>
              <a:ext cx="112" cy="101"/>
            </a:xfrm>
            <a:custGeom>
              <a:avLst/>
              <a:gdLst>
                <a:gd name="T0" fmla="*/ 16 w 112"/>
                <a:gd name="T1" fmla="*/ 100 h 101"/>
                <a:gd name="T2" fmla="*/ 0 w 112"/>
                <a:gd name="T3" fmla="*/ 67 h 101"/>
                <a:gd name="T4" fmla="*/ 63 w 112"/>
                <a:gd name="T5" fmla="*/ 0 h 101"/>
                <a:gd name="T6" fmla="*/ 111 w 112"/>
                <a:gd name="T7" fmla="*/ 0 h 101"/>
                <a:gd name="T8" fmla="*/ 16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16" y="100"/>
                  </a:moveTo>
                  <a:lnTo>
                    <a:pt x="0" y="67"/>
                  </a:lnTo>
                  <a:lnTo>
                    <a:pt x="63" y="0"/>
                  </a:lnTo>
                  <a:lnTo>
                    <a:pt x="111" y="0"/>
                  </a:lnTo>
                  <a:lnTo>
                    <a:pt x="16" y="100"/>
                  </a:lnTo>
                </a:path>
              </a:pathLst>
            </a:custGeom>
            <a:solidFill>
              <a:schemeClr val="bg1"/>
            </a:solidFill>
            <a:ln w="9525" cap="rnd">
              <a:noFill/>
              <a:round/>
              <a:headEnd/>
              <a:tailEnd/>
            </a:ln>
          </p:spPr>
          <p:txBody>
            <a:bodyPr/>
            <a:lstStyle/>
            <a:p>
              <a:endParaRPr lang="en-US"/>
            </a:p>
          </p:txBody>
        </p:sp>
        <p:sp>
          <p:nvSpPr>
            <p:cNvPr id="16879" name="Freeform 234"/>
            <p:cNvSpPr>
              <a:spLocks/>
            </p:cNvSpPr>
            <p:nvPr/>
          </p:nvSpPr>
          <p:spPr bwMode="auto">
            <a:xfrm>
              <a:off x="3561" y="2573"/>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grpSp>
      <p:sp>
        <p:nvSpPr>
          <p:cNvPr id="16401" name="Text Box 236"/>
          <p:cNvSpPr txBox="1">
            <a:spLocks noChangeArrowheads="1"/>
          </p:cNvSpPr>
          <p:nvPr/>
        </p:nvSpPr>
        <p:spPr bwMode="auto">
          <a:xfrm>
            <a:off x="5715000" y="2057400"/>
            <a:ext cx="2286000" cy="517525"/>
          </a:xfrm>
          <a:prstGeom prst="rect">
            <a:avLst/>
          </a:prstGeom>
          <a:solidFill>
            <a:srgbClr val="CCFFCC"/>
          </a:solidFill>
          <a:ln w="12700">
            <a:noFill/>
            <a:miter lim="800000"/>
            <a:headEnd/>
            <a:tailEnd/>
          </a:ln>
        </p:spPr>
        <p:txBody>
          <a:bodyPr>
            <a:spAutoFit/>
          </a:bodyPr>
          <a:lstStyle/>
          <a:p>
            <a:pPr>
              <a:spcBef>
                <a:spcPct val="50000"/>
              </a:spcBef>
            </a:pPr>
            <a:r>
              <a:rPr lang="en-US" sz="1400"/>
              <a:t>Data Structures for segment reporting</a:t>
            </a:r>
          </a:p>
        </p:txBody>
      </p:sp>
      <p:grpSp>
        <p:nvGrpSpPr>
          <p:cNvPr id="16402" name="Group 239"/>
          <p:cNvGrpSpPr>
            <a:grpSpLocks/>
          </p:cNvGrpSpPr>
          <p:nvPr/>
        </p:nvGrpSpPr>
        <p:grpSpPr bwMode="auto">
          <a:xfrm>
            <a:off x="2895600" y="3276600"/>
            <a:ext cx="838200" cy="762000"/>
            <a:chOff x="2352" y="1968"/>
            <a:chExt cx="507" cy="426"/>
          </a:xfrm>
        </p:grpSpPr>
        <p:pic>
          <p:nvPicPr>
            <p:cNvPr id="16779" name="Picture 237" descr="MCj04042730000[1]"/>
            <p:cNvPicPr>
              <a:picLocks noChangeAspect="1" noChangeArrowheads="1"/>
            </p:cNvPicPr>
            <p:nvPr/>
          </p:nvPicPr>
          <p:blipFill>
            <a:blip r:embed="rId3" cstate="print"/>
            <a:srcRect/>
            <a:stretch>
              <a:fillRect/>
            </a:stretch>
          </p:blipFill>
          <p:spPr bwMode="auto">
            <a:xfrm>
              <a:off x="2400" y="1968"/>
              <a:ext cx="459" cy="426"/>
            </a:xfrm>
            <a:prstGeom prst="rect">
              <a:avLst/>
            </a:prstGeom>
            <a:noFill/>
            <a:ln w="9525">
              <a:noFill/>
              <a:miter lim="800000"/>
              <a:headEnd/>
              <a:tailEnd/>
            </a:ln>
          </p:spPr>
        </p:pic>
        <p:pic>
          <p:nvPicPr>
            <p:cNvPr id="16780" name="Picture 238" descr="MCj04316310000[1]"/>
            <p:cNvPicPr>
              <a:picLocks noChangeAspect="1" noChangeArrowheads="1"/>
            </p:cNvPicPr>
            <p:nvPr/>
          </p:nvPicPr>
          <p:blipFill>
            <a:blip r:embed="rId4" cstate="print"/>
            <a:srcRect/>
            <a:stretch>
              <a:fillRect/>
            </a:stretch>
          </p:blipFill>
          <p:spPr bwMode="auto">
            <a:xfrm>
              <a:off x="2352" y="2160"/>
              <a:ext cx="240" cy="233"/>
            </a:xfrm>
            <a:prstGeom prst="rect">
              <a:avLst/>
            </a:prstGeom>
            <a:noFill/>
            <a:ln w="9525">
              <a:noFill/>
              <a:miter lim="800000"/>
              <a:headEnd/>
              <a:tailEnd/>
            </a:ln>
          </p:spPr>
        </p:pic>
      </p:grpSp>
      <p:grpSp>
        <p:nvGrpSpPr>
          <p:cNvPr id="16403" name="Group 240"/>
          <p:cNvGrpSpPr>
            <a:grpSpLocks/>
          </p:cNvGrpSpPr>
          <p:nvPr/>
        </p:nvGrpSpPr>
        <p:grpSpPr bwMode="auto">
          <a:xfrm>
            <a:off x="7620000" y="3200400"/>
            <a:ext cx="838200" cy="762000"/>
            <a:chOff x="2352" y="1968"/>
            <a:chExt cx="507" cy="426"/>
          </a:xfrm>
        </p:grpSpPr>
        <p:pic>
          <p:nvPicPr>
            <p:cNvPr id="16777" name="Picture 241" descr="MCj04042730000[1]"/>
            <p:cNvPicPr>
              <a:picLocks noChangeAspect="1" noChangeArrowheads="1"/>
            </p:cNvPicPr>
            <p:nvPr/>
          </p:nvPicPr>
          <p:blipFill>
            <a:blip r:embed="rId3" cstate="print"/>
            <a:srcRect/>
            <a:stretch>
              <a:fillRect/>
            </a:stretch>
          </p:blipFill>
          <p:spPr bwMode="auto">
            <a:xfrm>
              <a:off x="2400" y="1968"/>
              <a:ext cx="459" cy="426"/>
            </a:xfrm>
            <a:prstGeom prst="rect">
              <a:avLst/>
            </a:prstGeom>
            <a:noFill/>
            <a:ln w="9525">
              <a:noFill/>
              <a:miter lim="800000"/>
              <a:headEnd/>
              <a:tailEnd/>
            </a:ln>
          </p:spPr>
        </p:pic>
        <p:pic>
          <p:nvPicPr>
            <p:cNvPr id="16778" name="Picture 242" descr="MCj04316310000[1]"/>
            <p:cNvPicPr>
              <a:picLocks noChangeAspect="1" noChangeArrowheads="1"/>
            </p:cNvPicPr>
            <p:nvPr/>
          </p:nvPicPr>
          <p:blipFill>
            <a:blip r:embed="rId4" cstate="print"/>
            <a:srcRect/>
            <a:stretch>
              <a:fillRect/>
            </a:stretch>
          </p:blipFill>
          <p:spPr bwMode="auto">
            <a:xfrm>
              <a:off x="2352" y="2160"/>
              <a:ext cx="240" cy="233"/>
            </a:xfrm>
            <a:prstGeom prst="rect">
              <a:avLst/>
            </a:prstGeom>
            <a:noFill/>
            <a:ln w="9525">
              <a:noFill/>
              <a:miter lim="800000"/>
              <a:headEnd/>
              <a:tailEnd/>
            </a:ln>
          </p:spPr>
        </p:pic>
      </p:grpSp>
      <p:grpSp>
        <p:nvGrpSpPr>
          <p:cNvPr id="16404" name="Group 335"/>
          <p:cNvGrpSpPr>
            <a:grpSpLocks/>
          </p:cNvGrpSpPr>
          <p:nvPr/>
        </p:nvGrpSpPr>
        <p:grpSpPr bwMode="auto">
          <a:xfrm>
            <a:off x="304800" y="4953000"/>
            <a:ext cx="1066800" cy="914400"/>
            <a:chOff x="192" y="3120"/>
            <a:chExt cx="960" cy="693"/>
          </a:xfrm>
        </p:grpSpPr>
        <p:grpSp>
          <p:nvGrpSpPr>
            <p:cNvPr id="16685" name="Group 243"/>
            <p:cNvGrpSpPr>
              <a:grpSpLocks/>
            </p:cNvGrpSpPr>
            <p:nvPr/>
          </p:nvGrpSpPr>
          <p:grpSpPr bwMode="auto">
            <a:xfrm>
              <a:off x="192" y="3120"/>
              <a:ext cx="821" cy="647"/>
              <a:chOff x="1853" y="3142"/>
              <a:chExt cx="821" cy="647"/>
            </a:xfrm>
          </p:grpSpPr>
          <p:grpSp>
            <p:nvGrpSpPr>
              <p:cNvPr id="16717" name="Group 244"/>
              <p:cNvGrpSpPr>
                <a:grpSpLocks/>
              </p:cNvGrpSpPr>
              <p:nvPr/>
            </p:nvGrpSpPr>
            <p:grpSpPr bwMode="auto">
              <a:xfrm>
                <a:off x="1853" y="3142"/>
                <a:ext cx="821" cy="646"/>
                <a:chOff x="1853" y="3142"/>
                <a:chExt cx="821" cy="646"/>
              </a:xfrm>
            </p:grpSpPr>
            <p:sp>
              <p:nvSpPr>
                <p:cNvPr id="16775" name="Freeform 245"/>
                <p:cNvSpPr>
                  <a:spLocks/>
                </p:cNvSpPr>
                <p:nvPr/>
              </p:nvSpPr>
              <p:spPr bwMode="auto">
                <a:xfrm>
                  <a:off x="1861" y="3142"/>
                  <a:ext cx="813" cy="646"/>
                </a:xfrm>
                <a:custGeom>
                  <a:avLst/>
                  <a:gdLst>
                    <a:gd name="T0" fmla="*/ 0 w 813"/>
                    <a:gd name="T1" fmla="*/ 319 h 646"/>
                    <a:gd name="T2" fmla="*/ 407 w 813"/>
                    <a:gd name="T3" fmla="*/ 0 h 646"/>
                    <a:gd name="T4" fmla="*/ 407 w 813"/>
                    <a:gd name="T5" fmla="*/ 2 h 646"/>
                    <a:gd name="T6" fmla="*/ 417 w 813"/>
                    <a:gd name="T7" fmla="*/ 5 h 646"/>
                    <a:gd name="T8" fmla="*/ 425 w 813"/>
                    <a:gd name="T9" fmla="*/ 4 h 646"/>
                    <a:gd name="T10" fmla="*/ 795 w 813"/>
                    <a:gd name="T11" fmla="*/ 86 h 646"/>
                    <a:gd name="T12" fmla="*/ 797 w 813"/>
                    <a:gd name="T13" fmla="*/ 94 h 646"/>
                    <a:gd name="T14" fmla="*/ 778 w 813"/>
                    <a:gd name="T15" fmla="*/ 112 h 646"/>
                    <a:gd name="T16" fmla="*/ 778 w 813"/>
                    <a:gd name="T17" fmla="*/ 117 h 646"/>
                    <a:gd name="T18" fmla="*/ 778 w 813"/>
                    <a:gd name="T19" fmla="*/ 127 h 646"/>
                    <a:gd name="T20" fmla="*/ 780 w 813"/>
                    <a:gd name="T21" fmla="*/ 141 h 646"/>
                    <a:gd name="T22" fmla="*/ 780 w 813"/>
                    <a:gd name="T23" fmla="*/ 155 h 646"/>
                    <a:gd name="T24" fmla="*/ 780 w 813"/>
                    <a:gd name="T25" fmla="*/ 168 h 646"/>
                    <a:gd name="T26" fmla="*/ 782 w 813"/>
                    <a:gd name="T27" fmla="*/ 178 h 646"/>
                    <a:gd name="T28" fmla="*/ 782 w 813"/>
                    <a:gd name="T29" fmla="*/ 187 h 646"/>
                    <a:gd name="T30" fmla="*/ 784 w 813"/>
                    <a:gd name="T31" fmla="*/ 195 h 646"/>
                    <a:gd name="T32" fmla="*/ 784 w 813"/>
                    <a:gd name="T33" fmla="*/ 201 h 646"/>
                    <a:gd name="T34" fmla="*/ 784 w 813"/>
                    <a:gd name="T35" fmla="*/ 208 h 646"/>
                    <a:gd name="T36" fmla="*/ 786 w 813"/>
                    <a:gd name="T37" fmla="*/ 215 h 646"/>
                    <a:gd name="T38" fmla="*/ 786 w 813"/>
                    <a:gd name="T39" fmla="*/ 222 h 646"/>
                    <a:gd name="T40" fmla="*/ 788 w 813"/>
                    <a:gd name="T41" fmla="*/ 229 h 646"/>
                    <a:gd name="T42" fmla="*/ 813 w 813"/>
                    <a:gd name="T43" fmla="*/ 234 h 646"/>
                    <a:gd name="T44" fmla="*/ 813 w 813"/>
                    <a:gd name="T45" fmla="*/ 239 h 646"/>
                    <a:gd name="T46" fmla="*/ 428 w 813"/>
                    <a:gd name="T47" fmla="*/ 646 h 646"/>
                    <a:gd name="T48" fmla="*/ 44 w 813"/>
                    <a:gd name="T49" fmla="*/ 492 h 646"/>
                    <a:gd name="T50" fmla="*/ 35 w 813"/>
                    <a:gd name="T51" fmla="*/ 485 h 646"/>
                    <a:gd name="T52" fmla="*/ 23 w 813"/>
                    <a:gd name="T53" fmla="*/ 489 h 646"/>
                    <a:gd name="T54" fmla="*/ 0 w 813"/>
                    <a:gd name="T55" fmla="*/ 319 h 6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13"/>
                    <a:gd name="T85" fmla="*/ 0 h 646"/>
                    <a:gd name="T86" fmla="*/ 813 w 813"/>
                    <a:gd name="T87" fmla="*/ 646 h 6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13" h="646">
                      <a:moveTo>
                        <a:pt x="0" y="319"/>
                      </a:moveTo>
                      <a:lnTo>
                        <a:pt x="407" y="0"/>
                      </a:lnTo>
                      <a:lnTo>
                        <a:pt x="407" y="2"/>
                      </a:lnTo>
                      <a:lnTo>
                        <a:pt x="417" y="5"/>
                      </a:lnTo>
                      <a:lnTo>
                        <a:pt x="425" y="4"/>
                      </a:lnTo>
                      <a:lnTo>
                        <a:pt x="795" y="86"/>
                      </a:lnTo>
                      <a:lnTo>
                        <a:pt x="797" y="94"/>
                      </a:lnTo>
                      <a:lnTo>
                        <a:pt x="778" y="112"/>
                      </a:lnTo>
                      <a:lnTo>
                        <a:pt x="778" y="117"/>
                      </a:lnTo>
                      <a:lnTo>
                        <a:pt x="778" y="127"/>
                      </a:lnTo>
                      <a:lnTo>
                        <a:pt x="780" y="141"/>
                      </a:lnTo>
                      <a:lnTo>
                        <a:pt x="780" y="155"/>
                      </a:lnTo>
                      <a:lnTo>
                        <a:pt x="780" y="168"/>
                      </a:lnTo>
                      <a:lnTo>
                        <a:pt x="782" y="178"/>
                      </a:lnTo>
                      <a:lnTo>
                        <a:pt x="782" y="187"/>
                      </a:lnTo>
                      <a:lnTo>
                        <a:pt x="784" y="195"/>
                      </a:lnTo>
                      <a:lnTo>
                        <a:pt x="784" y="201"/>
                      </a:lnTo>
                      <a:lnTo>
                        <a:pt x="784" y="208"/>
                      </a:lnTo>
                      <a:lnTo>
                        <a:pt x="786" y="215"/>
                      </a:lnTo>
                      <a:lnTo>
                        <a:pt x="786" y="222"/>
                      </a:lnTo>
                      <a:lnTo>
                        <a:pt x="788" y="229"/>
                      </a:lnTo>
                      <a:lnTo>
                        <a:pt x="813" y="234"/>
                      </a:lnTo>
                      <a:lnTo>
                        <a:pt x="813" y="239"/>
                      </a:lnTo>
                      <a:lnTo>
                        <a:pt x="428" y="646"/>
                      </a:lnTo>
                      <a:lnTo>
                        <a:pt x="44" y="492"/>
                      </a:lnTo>
                      <a:lnTo>
                        <a:pt x="35" y="485"/>
                      </a:lnTo>
                      <a:lnTo>
                        <a:pt x="23" y="489"/>
                      </a:lnTo>
                      <a:lnTo>
                        <a:pt x="0" y="319"/>
                      </a:lnTo>
                      <a:close/>
                    </a:path>
                  </a:pathLst>
                </a:custGeom>
                <a:solidFill>
                  <a:srgbClr val="800000"/>
                </a:solidFill>
                <a:ln w="9525">
                  <a:noFill/>
                  <a:round/>
                  <a:headEnd/>
                  <a:tailEnd/>
                </a:ln>
              </p:spPr>
              <p:txBody>
                <a:bodyPr/>
                <a:lstStyle/>
                <a:p>
                  <a:endParaRPr lang="en-US"/>
                </a:p>
              </p:txBody>
            </p:sp>
            <p:sp>
              <p:nvSpPr>
                <p:cNvPr id="16776" name="Freeform 246"/>
                <p:cNvSpPr>
                  <a:spLocks/>
                </p:cNvSpPr>
                <p:nvPr/>
              </p:nvSpPr>
              <p:spPr bwMode="auto">
                <a:xfrm>
                  <a:off x="1853" y="3463"/>
                  <a:ext cx="37" cy="166"/>
                </a:xfrm>
                <a:custGeom>
                  <a:avLst/>
                  <a:gdLst>
                    <a:gd name="T0" fmla="*/ 2 w 37"/>
                    <a:gd name="T1" fmla="*/ 0 h 166"/>
                    <a:gd name="T2" fmla="*/ 0 w 37"/>
                    <a:gd name="T3" fmla="*/ 2 h 166"/>
                    <a:gd name="T4" fmla="*/ 0 w 37"/>
                    <a:gd name="T5" fmla="*/ 7 h 166"/>
                    <a:gd name="T6" fmla="*/ 0 w 37"/>
                    <a:gd name="T7" fmla="*/ 16 h 166"/>
                    <a:gd name="T8" fmla="*/ 0 w 37"/>
                    <a:gd name="T9" fmla="*/ 26 h 166"/>
                    <a:gd name="T10" fmla="*/ 2 w 37"/>
                    <a:gd name="T11" fmla="*/ 38 h 166"/>
                    <a:gd name="T12" fmla="*/ 4 w 37"/>
                    <a:gd name="T13" fmla="*/ 52 h 166"/>
                    <a:gd name="T14" fmla="*/ 10 w 37"/>
                    <a:gd name="T15" fmla="*/ 86 h 166"/>
                    <a:gd name="T16" fmla="*/ 15 w 37"/>
                    <a:gd name="T17" fmla="*/ 117 h 166"/>
                    <a:gd name="T18" fmla="*/ 19 w 37"/>
                    <a:gd name="T19" fmla="*/ 131 h 166"/>
                    <a:gd name="T20" fmla="*/ 23 w 37"/>
                    <a:gd name="T21" fmla="*/ 143 h 166"/>
                    <a:gd name="T22" fmla="*/ 27 w 37"/>
                    <a:gd name="T23" fmla="*/ 154 h 166"/>
                    <a:gd name="T24" fmla="*/ 29 w 37"/>
                    <a:gd name="T25" fmla="*/ 161 h 166"/>
                    <a:gd name="T26" fmla="*/ 33 w 37"/>
                    <a:gd name="T27" fmla="*/ 164 h 166"/>
                    <a:gd name="T28" fmla="*/ 35 w 37"/>
                    <a:gd name="T29" fmla="*/ 166 h 166"/>
                    <a:gd name="T30" fmla="*/ 37 w 37"/>
                    <a:gd name="T31" fmla="*/ 164 h 166"/>
                    <a:gd name="T32" fmla="*/ 37 w 37"/>
                    <a:gd name="T33" fmla="*/ 159 h 166"/>
                    <a:gd name="T34" fmla="*/ 37 w 37"/>
                    <a:gd name="T35" fmla="*/ 152 h 166"/>
                    <a:gd name="T36" fmla="*/ 37 w 37"/>
                    <a:gd name="T37" fmla="*/ 141 h 166"/>
                    <a:gd name="T38" fmla="*/ 35 w 37"/>
                    <a:gd name="T39" fmla="*/ 129 h 166"/>
                    <a:gd name="T40" fmla="*/ 33 w 37"/>
                    <a:gd name="T41" fmla="*/ 115 h 166"/>
                    <a:gd name="T42" fmla="*/ 27 w 37"/>
                    <a:gd name="T43" fmla="*/ 82 h 166"/>
                    <a:gd name="T44" fmla="*/ 19 w 37"/>
                    <a:gd name="T45" fmla="*/ 51 h 166"/>
                    <a:gd name="T46" fmla="*/ 15 w 37"/>
                    <a:gd name="T47" fmla="*/ 37 h 166"/>
                    <a:gd name="T48" fmla="*/ 12 w 37"/>
                    <a:gd name="T49" fmla="*/ 24 h 166"/>
                    <a:gd name="T50" fmla="*/ 10 w 37"/>
                    <a:gd name="T51" fmla="*/ 14 h 166"/>
                    <a:gd name="T52" fmla="*/ 6 w 37"/>
                    <a:gd name="T53" fmla="*/ 7 h 166"/>
                    <a:gd name="T54" fmla="*/ 4 w 37"/>
                    <a:gd name="T55" fmla="*/ 2 h 166"/>
                    <a:gd name="T56" fmla="*/ 2 w 37"/>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166"/>
                    <a:gd name="T89" fmla="*/ 37 w 37"/>
                    <a:gd name="T90" fmla="*/ 166 h 1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166">
                      <a:moveTo>
                        <a:pt x="2" y="0"/>
                      </a:moveTo>
                      <a:lnTo>
                        <a:pt x="0" y="2"/>
                      </a:lnTo>
                      <a:lnTo>
                        <a:pt x="0" y="7"/>
                      </a:lnTo>
                      <a:lnTo>
                        <a:pt x="0" y="16"/>
                      </a:lnTo>
                      <a:lnTo>
                        <a:pt x="0" y="26"/>
                      </a:lnTo>
                      <a:lnTo>
                        <a:pt x="2" y="38"/>
                      </a:lnTo>
                      <a:lnTo>
                        <a:pt x="4" y="52"/>
                      </a:lnTo>
                      <a:lnTo>
                        <a:pt x="10" y="86"/>
                      </a:lnTo>
                      <a:lnTo>
                        <a:pt x="15" y="117"/>
                      </a:lnTo>
                      <a:lnTo>
                        <a:pt x="19" y="131"/>
                      </a:lnTo>
                      <a:lnTo>
                        <a:pt x="23" y="143"/>
                      </a:lnTo>
                      <a:lnTo>
                        <a:pt x="27" y="154"/>
                      </a:lnTo>
                      <a:lnTo>
                        <a:pt x="29" y="161"/>
                      </a:lnTo>
                      <a:lnTo>
                        <a:pt x="33" y="164"/>
                      </a:lnTo>
                      <a:lnTo>
                        <a:pt x="35" y="166"/>
                      </a:lnTo>
                      <a:lnTo>
                        <a:pt x="37" y="164"/>
                      </a:lnTo>
                      <a:lnTo>
                        <a:pt x="37" y="159"/>
                      </a:lnTo>
                      <a:lnTo>
                        <a:pt x="37" y="152"/>
                      </a:lnTo>
                      <a:lnTo>
                        <a:pt x="37" y="141"/>
                      </a:lnTo>
                      <a:lnTo>
                        <a:pt x="35" y="129"/>
                      </a:lnTo>
                      <a:lnTo>
                        <a:pt x="33" y="115"/>
                      </a:lnTo>
                      <a:lnTo>
                        <a:pt x="27" y="82"/>
                      </a:lnTo>
                      <a:lnTo>
                        <a:pt x="19" y="51"/>
                      </a:lnTo>
                      <a:lnTo>
                        <a:pt x="15" y="37"/>
                      </a:lnTo>
                      <a:lnTo>
                        <a:pt x="12" y="24"/>
                      </a:lnTo>
                      <a:lnTo>
                        <a:pt x="10" y="14"/>
                      </a:lnTo>
                      <a:lnTo>
                        <a:pt x="6" y="7"/>
                      </a:lnTo>
                      <a:lnTo>
                        <a:pt x="4" y="2"/>
                      </a:lnTo>
                      <a:lnTo>
                        <a:pt x="2" y="0"/>
                      </a:lnTo>
                      <a:close/>
                    </a:path>
                  </a:pathLst>
                </a:custGeom>
                <a:solidFill>
                  <a:srgbClr val="800000"/>
                </a:solidFill>
                <a:ln w="9525">
                  <a:noFill/>
                  <a:round/>
                  <a:headEnd/>
                  <a:tailEnd/>
                </a:ln>
              </p:spPr>
              <p:txBody>
                <a:bodyPr/>
                <a:lstStyle/>
                <a:p>
                  <a:endParaRPr lang="en-US"/>
                </a:p>
              </p:txBody>
            </p:sp>
          </p:grpSp>
          <p:sp>
            <p:nvSpPr>
              <p:cNvPr id="16718" name="Freeform 247"/>
              <p:cNvSpPr>
                <a:spLocks/>
              </p:cNvSpPr>
              <p:nvPr/>
            </p:nvSpPr>
            <p:spPr bwMode="auto">
              <a:xfrm>
                <a:off x="1896" y="3313"/>
                <a:ext cx="778" cy="469"/>
              </a:xfrm>
              <a:custGeom>
                <a:avLst/>
                <a:gdLst>
                  <a:gd name="T0" fmla="*/ 0 w 778"/>
                  <a:gd name="T1" fmla="*/ 312 h 469"/>
                  <a:gd name="T2" fmla="*/ 9 w 778"/>
                  <a:gd name="T3" fmla="*/ 293 h 469"/>
                  <a:gd name="T4" fmla="*/ 347 w 778"/>
                  <a:gd name="T5" fmla="*/ 0 h 469"/>
                  <a:gd name="T6" fmla="*/ 778 w 778"/>
                  <a:gd name="T7" fmla="*/ 63 h 469"/>
                  <a:gd name="T8" fmla="*/ 393 w 778"/>
                  <a:gd name="T9" fmla="*/ 469 h 469"/>
                  <a:gd name="T10" fmla="*/ 0 w 778"/>
                  <a:gd name="T11" fmla="*/ 312 h 469"/>
                  <a:gd name="T12" fmla="*/ 0 60000 65536"/>
                  <a:gd name="T13" fmla="*/ 0 60000 65536"/>
                  <a:gd name="T14" fmla="*/ 0 60000 65536"/>
                  <a:gd name="T15" fmla="*/ 0 60000 65536"/>
                  <a:gd name="T16" fmla="*/ 0 60000 65536"/>
                  <a:gd name="T17" fmla="*/ 0 60000 65536"/>
                  <a:gd name="T18" fmla="*/ 0 w 778"/>
                  <a:gd name="T19" fmla="*/ 0 h 469"/>
                  <a:gd name="T20" fmla="*/ 778 w 778"/>
                  <a:gd name="T21" fmla="*/ 469 h 469"/>
                </a:gdLst>
                <a:ahLst/>
                <a:cxnLst>
                  <a:cxn ang="T12">
                    <a:pos x="T0" y="T1"/>
                  </a:cxn>
                  <a:cxn ang="T13">
                    <a:pos x="T2" y="T3"/>
                  </a:cxn>
                  <a:cxn ang="T14">
                    <a:pos x="T4" y="T5"/>
                  </a:cxn>
                  <a:cxn ang="T15">
                    <a:pos x="T6" y="T7"/>
                  </a:cxn>
                  <a:cxn ang="T16">
                    <a:pos x="T8" y="T9"/>
                  </a:cxn>
                  <a:cxn ang="T17">
                    <a:pos x="T10" y="T11"/>
                  </a:cxn>
                </a:cxnLst>
                <a:rect l="T18" t="T19" r="T20" b="T21"/>
                <a:pathLst>
                  <a:path w="778" h="469">
                    <a:moveTo>
                      <a:pt x="0" y="312"/>
                    </a:moveTo>
                    <a:lnTo>
                      <a:pt x="9" y="293"/>
                    </a:lnTo>
                    <a:lnTo>
                      <a:pt x="347" y="0"/>
                    </a:lnTo>
                    <a:lnTo>
                      <a:pt x="778" y="63"/>
                    </a:lnTo>
                    <a:lnTo>
                      <a:pt x="393" y="469"/>
                    </a:lnTo>
                    <a:lnTo>
                      <a:pt x="0" y="312"/>
                    </a:lnTo>
                    <a:close/>
                  </a:path>
                </a:pathLst>
              </a:custGeom>
              <a:solidFill>
                <a:srgbClr val="FF0000"/>
              </a:solidFill>
              <a:ln w="9525">
                <a:noFill/>
                <a:round/>
                <a:headEnd/>
                <a:tailEnd/>
              </a:ln>
            </p:spPr>
            <p:txBody>
              <a:bodyPr/>
              <a:lstStyle/>
              <a:p>
                <a:endParaRPr lang="en-US"/>
              </a:p>
            </p:txBody>
          </p:sp>
          <p:grpSp>
            <p:nvGrpSpPr>
              <p:cNvPr id="16719" name="Group 248"/>
              <p:cNvGrpSpPr>
                <a:grpSpLocks/>
              </p:cNvGrpSpPr>
              <p:nvPr/>
            </p:nvGrpSpPr>
            <p:grpSpPr bwMode="auto">
              <a:xfrm>
                <a:off x="2262" y="3252"/>
                <a:ext cx="391" cy="516"/>
                <a:chOff x="2262" y="3252"/>
                <a:chExt cx="391" cy="516"/>
              </a:xfrm>
            </p:grpSpPr>
            <p:sp>
              <p:nvSpPr>
                <p:cNvPr id="16773" name="Freeform 249"/>
                <p:cNvSpPr>
                  <a:spLocks/>
                </p:cNvSpPr>
                <p:nvPr/>
              </p:nvSpPr>
              <p:spPr bwMode="auto">
                <a:xfrm>
                  <a:off x="2264" y="3252"/>
                  <a:ext cx="389" cy="515"/>
                </a:xfrm>
                <a:custGeom>
                  <a:avLst/>
                  <a:gdLst>
                    <a:gd name="T0" fmla="*/ 0 w 389"/>
                    <a:gd name="T1" fmla="*/ 373 h 515"/>
                    <a:gd name="T2" fmla="*/ 24 w 389"/>
                    <a:gd name="T3" fmla="*/ 515 h 515"/>
                    <a:gd name="T4" fmla="*/ 389 w 389"/>
                    <a:gd name="T5" fmla="*/ 127 h 515"/>
                    <a:gd name="T6" fmla="*/ 383 w 389"/>
                    <a:gd name="T7" fmla="*/ 106 h 515"/>
                    <a:gd name="T8" fmla="*/ 383 w 389"/>
                    <a:gd name="T9" fmla="*/ 94 h 515"/>
                    <a:gd name="T10" fmla="*/ 381 w 389"/>
                    <a:gd name="T11" fmla="*/ 78 h 515"/>
                    <a:gd name="T12" fmla="*/ 379 w 389"/>
                    <a:gd name="T13" fmla="*/ 66 h 515"/>
                    <a:gd name="T14" fmla="*/ 379 w 389"/>
                    <a:gd name="T15" fmla="*/ 51 h 515"/>
                    <a:gd name="T16" fmla="*/ 377 w 389"/>
                    <a:gd name="T17" fmla="*/ 33 h 515"/>
                    <a:gd name="T18" fmla="*/ 377 w 389"/>
                    <a:gd name="T19" fmla="*/ 24 h 515"/>
                    <a:gd name="T20" fmla="*/ 377 w 389"/>
                    <a:gd name="T21" fmla="*/ 9 h 515"/>
                    <a:gd name="T22" fmla="*/ 377 w 389"/>
                    <a:gd name="T23" fmla="*/ 0 h 515"/>
                    <a:gd name="T24" fmla="*/ 0 w 389"/>
                    <a:gd name="T25" fmla="*/ 373 h 5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9"/>
                    <a:gd name="T40" fmla="*/ 0 h 515"/>
                    <a:gd name="T41" fmla="*/ 389 w 389"/>
                    <a:gd name="T42" fmla="*/ 515 h 5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9" h="515">
                      <a:moveTo>
                        <a:pt x="0" y="373"/>
                      </a:moveTo>
                      <a:lnTo>
                        <a:pt x="24" y="515"/>
                      </a:lnTo>
                      <a:lnTo>
                        <a:pt x="389" y="127"/>
                      </a:lnTo>
                      <a:lnTo>
                        <a:pt x="383" y="106"/>
                      </a:lnTo>
                      <a:lnTo>
                        <a:pt x="383" y="94"/>
                      </a:lnTo>
                      <a:lnTo>
                        <a:pt x="381" y="78"/>
                      </a:lnTo>
                      <a:lnTo>
                        <a:pt x="379" y="66"/>
                      </a:lnTo>
                      <a:lnTo>
                        <a:pt x="379" y="51"/>
                      </a:lnTo>
                      <a:lnTo>
                        <a:pt x="377" y="33"/>
                      </a:lnTo>
                      <a:lnTo>
                        <a:pt x="377" y="24"/>
                      </a:lnTo>
                      <a:lnTo>
                        <a:pt x="377" y="9"/>
                      </a:lnTo>
                      <a:lnTo>
                        <a:pt x="377" y="0"/>
                      </a:lnTo>
                      <a:lnTo>
                        <a:pt x="0" y="373"/>
                      </a:lnTo>
                      <a:close/>
                    </a:path>
                  </a:pathLst>
                </a:custGeom>
                <a:solidFill>
                  <a:srgbClr val="C0C0C0"/>
                </a:solidFill>
                <a:ln w="9525">
                  <a:noFill/>
                  <a:round/>
                  <a:headEnd/>
                  <a:tailEnd/>
                </a:ln>
              </p:spPr>
              <p:txBody>
                <a:bodyPr/>
                <a:lstStyle/>
                <a:p>
                  <a:endParaRPr lang="en-US"/>
                </a:p>
              </p:txBody>
            </p:sp>
            <p:sp>
              <p:nvSpPr>
                <p:cNvPr id="16774" name="Freeform 250"/>
                <p:cNvSpPr>
                  <a:spLocks/>
                </p:cNvSpPr>
                <p:nvPr/>
              </p:nvSpPr>
              <p:spPr bwMode="auto">
                <a:xfrm>
                  <a:off x="2262" y="3631"/>
                  <a:ext cx="29" cy="137"/>
                </a:xfrm>
                <a:custGeom>
                  <a:avLst/>
                  <a:gdLst>
                    <a:gd name="T0" fmla="*/ 29 w 29"/>
                    <a:gd name="T1" fmla="*/ 137 h 137"/>
                    <a:gd name="T2" fmla="*/ 24 w 29"/>
                    <a:gd name="T3" fmla="*/ 127 h 137"/>
                    <a:gd name="T4" fmla="*/ 18 w 29"/>
                    <a:gd name="T5" fmla="*/ 109 h 137"/>
                    <a:gd name="T6" fmla="*/ 12 w 29"/>
                    <a:gd name="T7" fmla="*/ 90 h 137"/>
                    <a:gd name="T8" fmla="*/ 6 w 29"/>
                    <a:gd name="T9" fmla="*/ 66 h 137"/>
                    <a:gd name="T10" fmla="*/ 2 w 29"/>
                    <a:gd name="T11" fmla="*/ 47 h 137"/>
                    <a:gd name="T12" fmla="*/ 0 w 29"/>
                    <a:gd name="T13" fmla="*/ 27 h 137"/>
                    <a:gd name="T14" fmla="*/ 0 w 29"/>
                    <a:gd name="T15" fmla="*/ 12 h 137"/>
                    <a:gd name="T16" fmla="*/ 0 w 29"/>
                    <a:gd name="T17" fmla="*/ 0 h 137"/>
                    <a:gd name="T18" fmla="*/ 20 w 29"/>
                    <a:gd name="T19" fmla="*/ 64 h 137"/>
                    <a:gd name="T20" fmla="*/ 29 w 29"/>
                    <a:gd name="T21" fmla="*/ 13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137"/>
                    <a:gd name="T35" fmla="*/ 29 w 29"/>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137">
                      <a:moveTo>
                        <a:pt x="29" y="137"/>
                      </a:moveTo>
                      <a:lnTo>
                        <a:pt x="24" y="127"/>
                      </a:lnTo>
                      <a:lnTo>
                        <a:pt x="18" y="109"/>
                      </a:lnTo>
                      <a:lnTo>
                        <a:pt x="12" y="90"/>
                      </a:lnTo>
                      <a:lnTo>
                        <a:pt x="6" y="66"/>
                      </a:lnTo>
                      <a:lnTo>
                        <a:pt x="2" y="47"/>
                      </a:lnTo>
                      <a:lnTo>
                        <a:pt x="0" y="27"/>
                      </a:lnTo>
                      <a:lnTo>
                        <a:pt x="0" y="12"/>
                      </a:lnTo>
                      <a:lnTo>
                        <a:pt x="0" y="0"/>
                      </a:lnTo>
                      <a:lnTo>
                        <a:pt x="20" y="64"/>
                      </a:lnTo>
                      <a:lnTo>
                        <a:pt x="29" y="137"/>
                      </a:lnTo>
                      <a:close/>
                    </a:path>
                  </a:pathLst>
                </a:custGeom>
                <a:solidFill>
                  <a:srgbClr val="C0C0C0"/>
                </a:solidFill>
                <a:ln w="9525">
                  <a:noFill/>
                  <a:round/>
                  <a:headEnd/>
                  <a:tailEnd/>
                </a:ln>
              </p:spPr>
              <p:txBody>
                <a:bodyPr/>
                <a:lstStyle/>
                <a:p>
                  <a:endParaRPr lang="en-US"/>
                </a:p>
              </p:txBody>
            </p:sp>
          </p:grpSp>
          <p:sp>
            <p:nvSpPr>
              <p:cNvPr id="16720" name="Freeform 251"/>
              <p:cNvSpPr>
                <a:spLocks/>
              </p:cNvSpPr>
              <p:nvPr/>
            </p:nvSpPr>
            <p:spPr bwMode="auto">
              <a:xfrm>
                <a:off x="2264" y="3252"/>
                <a:ext cx="390" cy="464"/>
              </a:xfrm>
              <a:custGeom>
                <a:avLst/>
                <a:gdLst>
                  <a:gd name="T0" fmla="*/ 0 w 390"/>
                  <a:gd name="T1" fmla="*/ 372 h 464"/>
                  <a:gd name="T2" fmla="*/ 0 w 390"/>
                  <a:gd name="T3" fmla="*/ 387 h 464"/>
                  <a:gd name="T4" fmla="*/ 20 w 390"/>
                  <a:gd name="T5" fmla="*/ 401 h 464"/>
                  <a:gd name="T6" fmla="*/ 12 w 390"/>
                  <a:gd name="T7" fmla="*/ 412 h 464"/>
                  <a:gd name="T8" fmla="*/ 22 w 390"/>
                  <a:gd name="T9" fmla="*/ 403 h 464"/>
                  <a:gd name="T10" fmla="*/ 43 w 390"/>
                  <a:gd name="T11" fmla="*/ 417 h 464"/>
                  <a:gd name="T12" fmla="*/ 18 w 390"/>
                  <a:gd name="T13" fmla="*/ 443 h 464"/>
                  <a:gd name="T14" fmla="*/ 45 w 390"/>
                  <a:gd name="T15" fmla="*/ 420 h 464"/>
                  <a:gd name="T16" fmla="*/ 72 w 390"/>
                  <a:gd name="T17" fmla="*/ 438 h 464"/>
                  <a:gd name="T18" fmla="*/ 80 w 390"/>
                  <a:gd name="T19" fmla="*/ 443 h 464"/>
                  <a:gd name="T20" fmla="*/ 60 w 390"/>
                  <a:gd name="T21" fmla="*/ 464 h 464"/>
                  <a:gd name="T22" fmla="*/ 81 w 390"/>
                  <a:gd name="T23" fmla="*/ 445 h 464"/>
                  <a:gd name="T24" fmla="*/ 87 w 390"/>
                  <a:gd name="T25" fmla="*/ 450 h 464"/>
                  <a:gd name="T26" fmla="*/ 390 w 390"/>
                  <a:gd name="T27" fmla="*/ 127 h 464"/>
                  <a:gd name="T28" fmla="*/ 389 w 390"/>
                  <a:gd name="T29" fmla="*/ 126 h 464"/>
                  <a:gd name="T30" fmla="*/ 385 w 390"/>
                  <a:gd name="T31" fmla="*/ 117 h 464"/>
                  <a:gd name="T32" fmla="*/ 383 w 390"/>
                  <a:gd name="T33" fmla="*/ 108 h 464"/>
                  <a:gd name="T34" fmla="*/ 383 w 390"/>
                  <a:gd name="T35" fmla="*/ 92 h 464"/>
                  <a:gd name="T36" fmla="*/ 379 w 390"/>
                  <a:gd name="T37" fmla="*/ 56 h 464"/>
                  <a:gd name="T38" fmla="*/ 377 w 390"/>
                  <a:gd name="T39" fmla="*/ 40 h 464"/>
                  <a:gd name="T40" fmla="*/ 377 w 390"/>
                  <a:gd name="T41" fmla="*/ 24 h 464"/>
                  <a:gd name="T42" fmla="*/ 377 w 390"/>
                  <a:gd name="T43" fmla="*/ 10 h 464"/>
                  <a:gd name="T44" fmla="*/ 377 w 390"/>
                  <a:gd name="T45" fmla="*/ 0 h 464"/>
                  <a:gd name="T46" fmla="*/ 0 w 390"/>
                  <a:gd name="T47" fmla="*/ 372 h 4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0"/>
                  <a:gd name="T73" fmla="*/ 0 h 464"/>
                  <a:gd name="T74" fmla="*/ 390 w 390"/>
                  <a:gd name="T75" fmla="*/ 464 h 4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0" h="464">
                    <a:moveTo>
                      <a:pt x="0" y="372"/>
                    </a:moveTo>
                    <a:lnTo>
                      <a:pt x="0" y="387"/>
                    </a:lnTo>
                    <a:lnTo>
                      <a:pt x="20" y="401"/>
                    </a:lnTo>
                    <a:lnTo>
                      <a:pt x="12" y="412"/>
                    </a:lnTo>
                    <a:lnTo>
                      <a:pt x="22" y="403"/>
                    </a:lnTo>
                    <a:lnTo>
                      <a:pt x="43" y="417"/>
                    </a:lnTo>
                    <a:lnTo>
                      <a:pt x="18" y="443"/>
                    </a:lnTo>
                    <a:lnTo>
                      <a:pt x="45" y="420"/>
                    </a:lnTo>
                    <a:lnTo>
                      <a:pt x="72" y="438"/>
                    </a:lnTo>
                    <a:lnTo>
                      <a:pt x="80" y="443"/>
                    </a:lnTo>
                    <a:lnTo>
                      <a:pt x="60" y="464"/>
                    </a:lnTo>
                    <a:lnTo>
                      <a:pt x="81" y="445"/>
                    </a:lnTo>
                    <a:lnTo>
                      <a:pt x="87" y="450"/>
                    </a:lnTo>
                    <a:lnTo>
                      <a:pt x="390" y="127"/>
                    </a:lnTo>
                    <a:lnTo>
                      <a:pt x="389" y="126"/>
                    </a:lnTo>
                    <a:lnTo>
                      <a:pt x="385" y="117"/>
                    </a:lnTo>
                    <a:lnTo>
                      <a:pt x="383" y="108"/>
                    </a:lnTo>
                    <a:lnTo>
                      <a:pt x="383" y="92"/>
                    </a:lnTo>
                    <a:lnTo>
                      <a:pt x="379" y="56"/>
                    </a:lnTo>
                    <a:lnTo>
                      <a:pt x="377" y="40"/>
                    </a:lnTo>
                    <a:lnTo>
                      <a:pt x="377" y="24"/>
                    </a:lnTo>
                    <a:lnTo>
                      <a:pt x="377" y="10"/>
                    </a:lnTo>
                    <a:lnTo>
                      <a:pt x="377" y="0"/>
                    </a:lnTo>
                    <a:lnTo>
                      <a:pt x="0" y="372"/>
                    </a:lnTo>
                    <a:close/>
                  </a:path>
                </a:pathLst>
              </a:custGeom>
              <a:solidFill>
                <a:srgbClr val="9F9F9F"/>
              </a:solidFill>
              <a:ln w="9525">
                <a:noFill/>
                <a:round/>
                <a:headEnd/>
                <a:tailEnd/>
              </a:ln>
            </p:spPr>
            <p:txBody>
              <a:bodyPr/>
              <a:lstStyle/>
              <a:p>
                <a:endParaRPr lang="en-US"/>
              </a:p>
            </p:txBody>
          </p:sp>
          <p:sp>
            <p:nvSpPr>
              <p:cNvPr id="16721" name="Freeform 252"/>
              <p:cNvSpPr>
                <a:spLocks/>
              </p:cNvSpPr>
              <p:nvPr/>
            </p:nvSpPr>
            <p:spPr bwMode="auto">
              <a:xfrm>
                <a:off x="1865" y="3472"/>
                <a:ext cx="419" cy="298"/>
              </a:xfrm>
              <a:custGeom>
                <a:avLst/>
                <a:gdLst>
                  <a:gd name="T0" fmla="*/ 0 w 419"/>
                  <a:gd name="T1" fmla="*/ 0 h 298"/>
                  <a:gd name="T2" fmla="*/ 9 w 419"/>
                  <a:gd name="T3" fmla="*/ 7 h 298"/>
                  <a:gd name="T4" fmla="*/ 15 w 419"/>
                  <a:gd name="T5" fmla="*/ 7 h 298"/>
                  <a:gd name="T6" fmla="*/ 395 w 419"/>
                  <a:gd name="T7" fmla="*/ 155 h 298"/>
                  <a:gd name="T8" fmla="*/ 395 w 419"/>
                  <a:gd name="T9" fmla="*/ 171 h 298"/>
                  <a:gd name="T10" fmla="*/ 395 w 419"/>
                  <a:gd name="T11" fmla="*/ 190 h 298"/>
                  <a:gd name="T12" fmla="*/ 399 w 419"/>
                  <a:gd name="T13" fmla="*/ 221 h 298"/>
                  <a:gd name="T14" fmla="*/ 403 w 419"/>
                  <a:gd name="T15" fmla="*/ 246 h 298"/>
                  <a:gd name="T16" fmla="*/ 409 w 419"/>
                  <a:gd name="T17" fmla="*/ 270 h 298"/>
                  <a:gd name="T18" fmla="*/ 417 w 419"/>
                  <a:gd name="T19" fmla="*/ 291 h 298"/>
                  <a:gd name="T20" fmla="*/ 419 w 419"/>
                  <a:gd name="T21" fmla="*/ 298 h 298"/>
                  <a:gd name="T22" fmla="*/ 235 w 419"/>
                  <a:gd name="T23" fmla="*/ 227 h 298"/>
                  <a:gd name="T24" fmla="*/ 40 w 419"/>
                  <a:gd name="T25" fmla="*/ 152 h 298"/>
                  <a:gd name="T26" fmla="*/ 34 w 419"/>
                  <a:gd name="T27" fmla="*/ 146 h 298"/>
                  <a:gd name="T28" fmla="*/ 25 w 419"/>
                  <a:gd name="T29" fmla="*/ 152 h 298"/>
                  <a:gd name="T30" fmla="*/ 23 w 419"/>
                  <a:gd name="T31" fmla="*/ 146 h 298"/>
                  <a:gd name="T32" fmla="*/ 21 w 419"/>
                  <a:gd name="T33" fmla="*/ 141 h 298"/>
                  <a:gd name="T34" fmla="*/ 19 w 419"/>
                  <a:gd name="T35" fmla="*/ 134 h 298"/>
                  <a:gd name="T36" fmla="*/ 15 w 419"/>
                  <a:gd name="T37" fmla="*/ 127 h 298"/>
                  <a:gd name="T38" fmla="*/ 15 w 419"/>
                  <a:gd name="T39" fmla="*/ 122 h 298"/>
                  <a:gd name="T40" fmla="*/ 13 w 419"/>
                  <a:gd name="T41" fmla="*/ 115 h 298"/>
                  <a:gd name="T42" fmla="*/ 11 w 419"/>
                  <a:gd name="T43" fmla="*/ 108 h 298"/>
                  <a:gd name="T44" fmla="*/ 9 w 419"/>
                  <a:gd name="T45" fmla="*/ 99 h 298"/>
                  <a:gd name="T46" fmla="*/ 7 w 419"/>
                  <a:gd name="T47" fmla="*/ 92 h 298"/>
                  <a:gd name="T48" fmla="*/ 5 w 419"/>
                  <a:gd name="T49" fmla="*/ 82 h 298"/>
                  <a:gd name="T50" fmla="*/ 5 w 419"/>
                  <a:gd name="T51" fmla="*/ 75 h 298"/>
                  <a:gd name="T52" fmla="*/ 3 w 419"/>
                  <a:gd name="T53" fmla="*/ 70 h 298"/>
                  <a:gd name="T54" fmla="*/ 3 w 419"/>
                  <a:gd name="T55" fmla="*/ 61 h 298"/>
                  <a:gd name="T56" fmla="*/ 2 w 419"/>
                  <a:gd name="T57" fmla="*/ 54 h 298"/>
                  <a:gd name="T58" fmla="*/ 2 w 419"/>
                  <a:gd name="T59" fmla="*/ 47 h 298"/>
                  <a:gd name="T60" fmla="*/ 0 w 419"/>
                  <a:gd name="T61" fmla="*/ 40 h 298"/>
                  <a:gd name="T62" fmla="*/ 0 w 419"/>
                  <a:gd name="T63" fmla="*/ 33 h 298"/>
                  <a:gd name="T64" fmla="*/ 0 w 419"/>
                  <a:gd name="T65" fmla="*/ 24 h 298"/>
                  <a:gd name="T66" fmla="*/ 0 w 419"/>
                  <a:gd name="T67" fmla="*/ 19 h 298"/>
                  <a:gd name="T68" fmla="*/ 0 w 419"/>
                  <a:gd name="T69" fmla="*/ 12 h 298"/>
                  <a:gd name="T70" fmla="*/ 0 w 419"/>
                  <a:gd name="T71" fmla="*/ 5 h 298"/>
                  <a:gd name="T72" fmla="*/ 0 w 41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9"/>
                  <a:gd name="T112" fmla="*/ 0 h 298"/>
                  <a:gd name="T113" fmla="*/ 419 w 41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9" h="298">
                    <a:moveTo>
                      <a:pt x="0" y="0"/>
                    </a:moveTo>
                    <a:lnTo>
                      <a:pt x="9" y="7"/>
                    </a:lnTo>
                    <a:lnTo>
                      <a:pt x="15" y="7"/>
                    </a:lnTo>
                    <a:lnTo>
                      <a:pt x="395" y="155"/>
                    </a:lnTo>
                    <a:lnTo>
                      <a:pt x="395" y="171"/>
                    </a:lnTo>
                    <a:lnTo>
                      <a:pt x="395" y="190"/>
                    </a:lnTo>
                    <a:lnTo>
                      <a:pt x="399" y="221"/>
                    </a:lnTo>
                    <a:lnTo>
                      <a:pt x="403" y="246"/>
                    </a:lnTo>
                    <a:lnTo>
                      <a:pt x="409" y="270"/>
                    </a:lnTo>
                    <a:lnTo>
                      <a:pt x="417" y="291"/>
                    </a:lnTo>
                    <a:lnTo>
                      <a:pt x="419" y="298"/>
                    </a:lnTo>
                    <a:lnTo>
                      <a:pt x="235" y="227"/>
                    </a:lnTo>
                    <a:lnTo>
                      <a:pt x="40" y="152"/>
                    </a:lnTo>
                    <a:lnTo>
                      <a:pt x="34" y="146"/>
                    </a:lnTo>
                    <a:lnTo>
                      <a:pt x="25" y="152"/>
                    </a:lnTo>
                    <a:lnTo>
                      <a:pt x="23" y="146"/>
                    </a:lnTo>
                    <a:lnTo>
                      <a:pt x="21" y="141"/>
                    </a:lnTo>
                    <a:lnTo>
                      <a:pt x="19" y="134"/>
                    </a:lnTo>
                    <a:lnTo>
                      <a:pt x="15" y="127"/>
                    </a:lnTo>
                    <a:lnTo>
                      <a:pt x="15" y="122"/>
                    </a:lnTo>
                    <a:lnTo>
                      <a:pt x="13" y="115"/>
                    </a:lnTo>
                    <a:lnTo>
                      <a:pt x="11" y="108"/>
                    </a:lnTo>
                    <a:lnTo>
                      <a:pt x="9" y="99"/>
                    </a:lnTo>
                    <a:lnTo>
                      <a:pt x="7" y="92"/>
                    </a:lnTo>
                    <a:lnTo>
                      <a:pt x="5" y="82"/>
                    </a:lnTo>
                    <a:lnTo>
                      <a:pt x="5" y="75"/>
                    </a:lnTo>
                    <a:lnTo>
                      <a:pt x="3" y="70"/>
                    </a:lnTo>
                    <a:lnTo>
                      <a:pt x="3" y="61"/>
                    </a:lnTo>
                    <a:lnTo>
                      <a:pt x="2" y="54"/>
                    </a:lnTo>
                    <a:lnTo>
                      <a:pt x="2" y="47"/>
                    </a:lnTo>
                    <a:lnTo>
                      <a:pt x="0" y="40"/>
                    </a:lnTo>
                    <a:lnTo>
                      <a:pt x="0" y="33"/>
                    </a:lnTo>
                    <a:lnTo>
                      <a:pt x="0" y="24"/>
                    </a:lnTo>
                    <a:lnTo>
                      <a:pt x="0" y="19"/>
                    </a:lnTo>
                    <a:lnTo>
                      <a:pt x="0" y="12"/>
                    </a:lnTo>
                    <a:lnTo>
                      <a:pt x="0" y="5"/>
                    </a:lnTo>
                    <a:lnTo>
                      <a:pt x="0" y="0"/>
                    </a:lnTo>
                    <a:close/>
                  </a:path>
                </a:pathLst>
              </a:custGeom>
              <a:solidFill>
                <a:srgbClr val="FFFFFF"/>
              </a:solidFill>
              <a:ln w="9525">
                <a:noFill/>
                <a:round/>
                <a:headEnd/>
                <a:tailEnd/>
              </a:ln>
            </p:spPr>
            <p:txBody>
              <a:bodyPr/>
              <a:lstStyle/>
              <a:p>
                <a:endParaRPr lang="en-US"/>
              </a:p>
            </p:txBody>
          </p:sp>
          <p:grpSp>
            <p:nvGrpSpPr>
              <p:cNvPr id="16722" name="Group 253"/>
              <p:cNvGrpSpPr>
                <a:grpSpLocks/>
              </p:cNvGrpSpPr>
              <p:nvPr/>
            </p:nvGrpSpPr>
            <p:grpSpPr bwMode="auto">
              <a:xfrm>
                <a:off x="1874" y="3479"/>
                <a:ext cx="402" cy="272"/>
                <a:chOff x="1874" y="3479"/>
                <a:chExt cx="402" cy="272"/>
              </a:xfrm>
            </p:grpSpPr>
            <p:sp>
              <p:nvSpPr>
                <p:cNvPr id="16767" name="Freeform 254"/>
                <p:cNvSpPr>
                  <a:spLocks/>
                </p:cNvSpPr>
                <p:nvPr/>
              </p:nvSpPr>
              <p:spPr bwMode="auto">
                <a:xfrm>
                  <a:off x="1874" y="3479"/>
                  <a:ext cx="385" cy="162"/>
                </a:xfrm>
                <a:custGeom>
                  <a:avLst/>
                  <a:gdLst>
                    <a:gd name="T0" fmla="*/ 2 w 385"/>
                    <a:gd name="T1" fmla="*/ 1 h 162"/>
                    <a:gd name="T2" fmla="*/ 0 w 385"/>
                    <a:gd name="T3" fmla="*/ 0 h 162"/>
                    <a:gd name="T4" fmla="*/ 6 w 385"/>
                    <a:gd name="T5" fmla="*/ 0 h 162"/>
                    <a:gd name="T6" fmla="*/ 385 w 385"/>
                    <a:gd name="T7" fmla="*/ 145 h 162"/>
                    <a:gd name="T8" fmla="*/ 385 w 385"/>
                    <a:gd name="T9" fmla="*/ 162 h 162"/>
                    <a:gd name="T10" fmla="*/ 303 w 385"/>
                    <a:gd name="T11" fmla="*/ 127 h 162"/>
                    <a:gd name="T12" fmla="*/ 230 w 385"/>
                    <a:gd name="T13" fmla="*/ 96 h 162"/>
                    <a:gd name="T14" fmla="*/ 161 w 385"/>
                    <a:gd name="T15" fmla="*/ 68 h 162"/>
                    <a:gd name="T16" fmla="*/ 101 w 385"/>
                    <a:gd name="T17" fmla="*/ 42 h 162"/>
                    <a:gd name="T18" fmla="*/ 2 w 385"/>
                    <a:gd name="T19" fmla="*/ 1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62"/>
                    <a:gd name="T32" fmla="*/ 385 w 385"/>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62">
                      <a:moveTo>
                        <a:pt x="2" y="1"/>
                      </a:moveTo>
                      <a:lnTo>
                        <a:pt x="0" y="0"/>
                      </a:lnTo>
                      <a:lnTo>
                        <a:pt x="6" y="0"/>
                      </a:lnTo>
                      <a:lnTo>
                        <a:pt x="385" y="145"/>
                      </a:lnTo>
                      <a:lnTo>
                        <a:pt x="385" y="162"/>
                      </a:lnTo>
                      <a:lnTo>
                        <a:pt x="303" y="127"/>
                      </a:lnTo>
                      <a:lnTo>
                        <a:pt x="230" y="96"/>
                      </a:lnTo>
                      <a:lnTo>
                        <a:pt x="161" y="68"/>
                      </a:lnTo>
                      <a:lnTo>
                        <a:pt x="101" y="42"/>
                      </a:lnTo>
                      <a:lnTo>
                        <a:pt x="2" y="1"/>
                      </a:lnTo>
                      <a:close/>
                    </a:path>
                  </a:pathLst>
                </a:custGeom>
                <a:solidFill>
                  <a:srgbClr val="C0C0C0"/>
                </a:solidFill>
                <a:ln w="9525">
                  <a:noFill/>
                  <a:round/>
                  <a:headEnd/>
                  <a:tailEnd/>
                </a:ln>
              </p:spPr>
              <p:txBody>
                <a:bodyPr/>
                <a:lstStyle/>
                <a:p>
                  <a:endParaRPr lang="en-US"/>
                </a:p>
              </p:txBody>
            </p:sp>
            <p:sp>
              <p:nvSpPr>
                <p:cNvPr id="16768" name="Freeform 255"/>
                <p:cNvSpPr>
                  <a:spLocks/>
                </p:cNvSpPr>
                <p:nvPr/>
              </p:nvSpPr>
              <p:spPr bwMode="auto">
                <a:xfrm>
                  <a:off x="2160" y="3615"/>
                  <a:ext cx="99" cy="35"/>
                </a:xfrm>
                <a:custGeom>
                  <a:avLst/>
                  <a:gdLst>
                    <a:gd name="T0" fmla="*/ 0 w 99"/>
                    <a:gd name="T1" fmla="*/ 0 h 35"/>
                    <a:gd name="T2" fmla="*/ 43 w 99"/>
                    <a:gd name="T3" fmla="*/ 14 h 35"/>
                    <a:gd name="T4" fmla="*/ 56 w 99"/>
                    <a:gd name="T5" fmla="*/ 19 h 35"/>
                    <a:gd name="T6" fmla="*/ 70 w 99"/>
                    <a:gd name="T7" fmla="*/ 24 h 35"/>
                    <a:gd name="T8" fmla="*/ 99 w 99"/>
                    <a:gd name="T9" fmla="*/ 35 h 35"/>
                    <a:gd name="T10" fmla="*/ 64 w 99"/>
                    <a:gd name="T11" fmla="*/ 23 h 35"/>
                    <a:gd name="T12" fmla="*/ 39 w 99"/>
                    <a:gd name="T13" fmla="*/ 14 h 35"/>
                    <a:gd name="T14" fmla="*/ 0 w 99"/>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a:moveTo>
                        <a:pt x="0" y="0"/>
                      </a:moveTo>
                      <a:lnTo>
                        <a:pt x="43" y="14"/>
                      </a:lnTo>
                      <a:lnTo>
                        <a:pt x="56" y="19"/>
                      </a:lnTo>
                      <a:lnTo>
                        <a:pt x="70" y="24"/>
                      </a:lnTo>
                      <a:lnTo>
                        <a:pt x="99" y="35"/>
                      </a:lnTo>
                      <a:lnTo>
                        <a:pt x="64" y="23"/>
                      </a:lnTo>
                      <a:lnTo>
                        <a:pt x="39" y="14"/>
                      </a:lnTo>
                      <a:lnTo>
                        <a:pt x="0" y="0"/>
                      </a:lnTo>
                      <a:close/>
                    </a:path>
                  </a:pathLst>
                </a:custGeom>
                <a:solidFill>
                  <a:srgbClr val="C0C0C0"/>
                </a:solidFill>
                <a:ln w="9525">
                  <a:noFill/>
                  <a:round/>
                  <a:headEnd/>
                  <a:tailEnd/>
                </a:ln>
              </p:spPr>
              <p:txBody>
                <a:bodyPr/>
                <a:lstStyle/>
                <a:p>
                  <a:endParaRPr lang="en-US"/>
                </a:p>
              </p:txBody>
            </p:sp>
            <p:sp>
              <p:nvSpPr>
                <p:cNvPr id="16769" name="Freeform 256"/>
                <p:cNvSpPr>
                  <a:spLocks/>
                </p:cNvSpPr>
                <p:nvPr/>
              </p:nvSpPr>
              <p:spPr bwMode="auto">
                <a:xfrm>
                  <a:off x="2208" y="3667"/>
                  <a:ext cx="54" cy="18"/>
                </a:xfrm>
                <a:custGeom>
                  <a:avLst/>
                  <a:gdLst>
                    <a:gd name="T0" fmla="*/ 0 w 54"/>
                    <a:gd name="T1" fmla="*/ 0 h 18"/>
                    <a:gd name="T2" fmla="*/ 25 w 54"/>
                    <a:gd name="T3" fmla="*/ 5 h 18"/>
                    <a:gd name="T4" fmla="*/ 35 w 54"/>
                    <a:gd name="T5" fmla="*/ 11 h 18"/>
                    <a:gd name="T6" fmla="*/ 54 w 54"/>
                    <a:gd name="T7" fmla="*/ 16 h 18"/>
                    <a:gd name="T8" fmla="*/ 54 w 54"/>
                    <a:gd name="T9" fmla="*/ 18 h 18"/>
                    <a:gd name="T10" fmla="*/ 29 w 54"/>
                    <a:gd name="T11" fmla="*/ 11 h 18"/>
                    <a:gd name="T12" fmla="*/ 0 w 54"/>
                    <a:gd name="T13" fmla="*/ 0 h 18"/>
                    <a:gd name="T14" fmla="*/ 0 60000 65536"/>
                    <a:gd name="T15" fmla="*/ 0 60000 65536"/>
                    <a:gd name="T16" fmla="*/ 0 60000 65536"/>
                    <a:gd name="T17" fmla="*/ 0 60000 65536"/>
                    <a:gd name="T18" fmla="*/ 0 60000 65536"/>
                    <a:gd name="T19" fmla="*/ 0 60000 65536"/>
                    <a:gd name="T20" fmla="*/ 0 60000 65536"/>
                    <a:gd name="T21" fmla="*/ 0 w 54"/>
                    <a:gd name="T22" fmla="*/ 0 h 18"/>
                    <a:gd name="T23" fmla="*/ 54 w 5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
                      <a:moveTo>
                        <a:pt x="0" y="0"/>
                      </a:moveTo>
                      <a:lnTo>
                        <a:pt x="25" y="5"/>
                      </a:lnTo>
                      <a:lnTo>
                        <a:pt x="35" y="11"/>
                      </a:lnTo>
                      <a:lnTo>
                        <a:pt x="54" y="16"/>
                      </a:lnTo>
                      <a:lnTo>
                        <a:pt x="54" y="18"/>
                      </a:lnTo>
                      <a:lnTo>
                        <a:pt x="29" y="11"/>
                      </a:lnTo>
                      <a:lnTo>
                        <a:pt x="0" y="0"/>
                      </a:lnTo>
                      <a:close/>
                    </a:path>
                  </a:pathLst>
                </a:custGeom>
                <a:solidFill>
                  <a:srgbClr val="C0C0C0"/>
                </a:solidFill>
                <a:ln w="9525">
                  <a:noFill/>
                  <a:round/>
                  <a:headEnd/>
                  <a:tailEnd/>
                </a:ln>
              </p:spPr>
              <p:txBody>
                <a:bodyPr/>
                <a:lstStyle/>
                <a:p>
                  <a:endParaRPr lang="en-US"/>
                </a:p>
              </p:txBody>
            </p:sp>
            <p:sp>
              <p:nvSpPr>
                <p:cNvPr id="16770" name="Freeform 257"/>
                <p:cNvSpPr>
                  <a:spLocks/>
                </p:cNvSpPr>
                <p:nvPr/>
              </p:nvSpPr>
              <p:spPr bwMode="auto">
                <a:xfrm>
                  <a:off x="2120" y="3665"/>
                  <a:ext cx="150" cy="60"/>
                </a:xfrm>
                <a:custGeom>
                  <a:avLst/>
                  <a:gdLst>
                    <a:gd name="T0" fmla="*/ 0 w 150"/>
                    <a:gd name="T1" fmla="*/ 0 h 60"/>
                    <a:gd name="T2" fmla="*/ 73 w 150"/>
                    <a:gd name="T3" fmla="*/ 28 h 60"/>
                    <a:gd name="T4" fmla="*/ 115 w 150"/>
                    <a:gd name="T5" fmla="*/ 44 h 60"/>
                    <a:gd name="T6" fmla="*/ 148 w 150"/>
                    <a:gd name="T7" fmla="*/ 56 h 60"/>
                    <a:gd name="T8" fmla="*/ 150 w 150"/>
                    <a:gd name="T9" fmla="*/ 60 h 60"/>
                    <a:gd name="T10" fmla="*/ 84 w 150"/>
                    <a:gd name="T11" fmla="*/ 34 h 60"/>
                    <a:gd name="T12" fmla="*/ 30 w 150"/>
                    <a:gd name="T13" fmla="*/ 13 h 60"/>
                    <a:gd name="T14" fmla="*/ 0 w 150"/>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60"/>
                    <a:gd name="T26" fmla="*/ 150 w 150"/>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60">
                      <a:moveTo>
                        <a:pt x="0" y="0"/>
                      </a:moveTo>
                      <a:lnTo>
                        <a:pt x="73" y="28"/>
                      </a:lnTo>
                      <a:lnTo>
                        <a:pt x="115" y="44"/>
                      </a:lnTo>
                      <a:lnTo>
                        <a:pt x="148" y="56"/>
                      </a:lnTo>
                      <a:lnTo>
                        <a:pt x="150" y="60"/>
                      </a:lnTo>
                      <a:lnTo>
                        <a:pt x="84" y="34"/>
                      </a:lnTo>
                      <a:lnTo>
                        <a:pt x="30" y="13"/>
                      </a:lnTo>
                      <a:lnTo>
                        <a:pt x="0" y="0"/>
                      </a:lnTo>
                      <a:close/>
                    </a:path>
                  </a:pathLst>
                </a:custGeom>
                <a:solidFill>
                  <a:srgbClr val="C0C0C0"/>
                </a:solidFill>
                <a:ln w="9525">
                  <a:noFill/>
                  <a:round/>
                  <a:headEnd/>
                  <a:tailEnd/>
                </a:ln>
              </p:spPr>
              <p:txBody>
                <a:bodyPr/>
                <a:lstStyle/>
                <a:p>
                  <a:endParaRPr lang="en-US"/>
                </a:p>
              </p:txBody>
            </p:sp>
            <p:sp>
              <p:nvSpPr>
                <p:cNvPr id="16771" name="Freeform 258"/>
                <p:cNvSpPr>
                  <a:spLocks/>
                </p:cNvSpPr>
                <p:nvPr/>
              </p:nvSpPr>
              <p:spPr bwMode="auto">
                <a:xfrm>
                  <a:off x="2218" y="3681"/>
                  <a:ext cx="46" cy="18"/>
                </a:xfrm>
                <a:custGeom>
                  <a:avLst/>
                  <a:gdLst>
                    <a:gd name="T0" fmla="*/ 0 w 46"/>
                    <a:gd name="T1" fmla="*/ 0 h 18"/>
                    <a:gd name="T2" fmla="*/ 44 w 46"/>
                    <a:gd name="T3" fmla="*/ 14 h 18"/>
                    <a:gd name="T4" fmla="*/ 46 w 46"/>
                    <a:gd name="T5" fmla="*/ 18 h 18"/>
                    <a:gd name="T6" fmla="*/ 29 w 46"/>
                    <a:gd name="T7" fmla="*/ 11 h 18"/>
                    <a:gd name="T8" fmla="*/ 0 w 46"/>
                    <a:gd name="T9" fmla="*/ 0 h 18"/>
                    <a:gd name="T10" fmla="*/ 0 60000 65536"/>
                    <a:gd name="T11" fmla="*/ 0 60000 65536"/>
                    <a:gd name="T12" fmla="*/ 0 60000 65536"/>
                    <a:gd name="T13" fmla="*/ 0 60000 65536"/>
                    <a:gd name="T14" fmla="*/ 0 60000 65536"/>
                    <a:gd name="T15" fmla="*/ 0 w 46"/>
                    <a:gd name="T16" fmla="*/ 0 h 18"/>
                    <a:gd name="T17" fmla="*/ 46 w 46"/>
                    <a:gd name="T18" fmla="*/ 18 h 18"/>
                  </a:gdLst>
                  <a:ahLst/>
                  <a:cxnLst>
                    <a:cxn ang="T10">
                      <a:pos x="T0" y="T1"/>
                    </a:cxn>
                    <a:cxn ang="T11">
                      <a:pos x="T2" y="T3"/>
                    </a:cxn>
                    <a:cxn ang="T12">
                      <a:pos x="T4" y="T5"/>
                    </a:cxn>
                    <a:cxn ang="T13">
                      <a:pos x="T6" y="T7"/>
                    </a:cxn>
                    <a:cxn ang="T14">
                      <a:pos x="T8" y="T9"/>
                    </a:cxn>
                  </a:cxnLst>
                  <a:rect l="T15" t="T16" r="T17" b="T18"/>
                  <a:pathLst>
                    <a:path w="46" h="18">
                      <a:moveTo>
                        <a:pt x="0" y="0"/>
                      </a:moveTo>
                      <a:lnTo>
                        <a:pt x="44" y="14"/>
                      </a:lnTo>
                      <a:lnTo>
                        <a:pt x="46" y="18"/>
                      </a:lnTo>
                      <a:lnTo>
                        <a:pt x="29" y="11"/>
                      </a:lnTo>
                      <a:lnTo>
                        <a:pt x="0" y="0"/>
                      </a:lnTo>
                      <a:close/>
                    </a:path>
                  </a:pathLst>
                </a:custGeom>
                <a:solidFill>
                  <a:srgbClr val="C0C0C0"/>
                </a:solidFill>
                <a:ln w="9525">
                  <a:noFill/>
                  <a:round/>
                  <a:headEnd/>
                  <a:tailEnd/>
                </a:ln>
              </p:spPr>
              <p:txBody>
                <a:bodyPr/>
                <a:lstStyle/>
                <a:p>
                  <a:endParaRPr lang="en-US"/>
                </a:p>
              </p:txBody>
            </p:sp>
            <p:sp>
              <p:nvSpPr>
                <p:cNvPr id="16772" name="Freeform 259"/>
                <p:cNvSpPr>
                  <a:spLocks/>
                </p:cNvSpPr>
                <p:nvPr/>
              </p:nvSpPr>
              <p:spPr bwMode="auto">
                <a:xfrm>
                  <a:off x="2230" y="3732"/>
                  <a:ext cx="46" cy="19"/>
                </a:xfrm>
                <a:custGeom>
                  <a:avLst/>
                  <a:gdLst>
                    <a:gd name="T0" fmla="*/ 0 w 46"/>
                    <a:gd name="T1" fmla="*/ 0 h 19"/>
                    <a:gd name="T2" fmla="*/ 34 w 46"/>
                    <a:gd name="T3" fmla="*/ 12 h 19"/>
                    <a:gd name="T4" fmla="*/ 46 w 46"/>
                    <a:gd name="T5" fmla="*/ 17 h 19"/>
                    <a:gd name="T6" fmla="*/ 46 w 46"/>
                    <a:gd name="T7" fmla="*/ 19 h 19"/>
                    <a:gd name="T8" fmla="*/ 32 w 46"/>
                    <a:gd name="T9" fmla="*/ 15 h 19"/>
                    <a:gd name="T10" fmla="*/ 5 w 46"/>
                    <a:gd name="T11" fmla="*/ 3 h 19"/>
                    <a:gd name="T12" fmla="*/ 0 w 46"/>
                    <a:gd name="T13" fmla="*/ 0 h 19"/>
                    <a:gd name="T14" fmla="*/ 0 60000 65536"/>
                    <a:gd name="T15" fmla="*/ 0 60000 65536"/>
                    <a:gd name="T16" fmla="*/ 0 60000 65536"/>
                    <a:gd name="T17" fmla="*/ 0 60000 65536"/>
                    <a:gd name="T18" fmla="*/ 0 60000 65536"/>
                    <a:gd name="T19" fmla="*/ 0 60000 65536"/>
                    <a:gd name="T20" fmla="*/ 0 60000 65536"/>
                    <a:gd name="T21" fmla="*/ 0 w 46"/>
                    <a:gd name="T22" fmla="*/ 0 h 19"/>
                    <a:gd name="T23" fmla="*/ 46 w 4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9">
                      <a:moveTo>
                        <a:pt x="0" y="0"/>
                      </a:moveTo>
                      <a:lnTo>
                        <a:pt x="34" y="12"/>
                      </a:lnTo>
                      <a:lnTo>
                        <a:pt x="46" y="17"/>
                      </a:lnTo>
                      <a:lnTo>
                        <a:pt x="46" y="19"/>
                      </a:lnTo>
                      <a:lnTo>
                        <a:pt x="32" y="15"/>
                      </a:lnTo>
                      <a:lnTo>
                        <a:pt x="5" y="3"/>
                      </a:lnTo>
                      <a:lnTo>
                        <a:pt x="0" y="0"/>
                      </a:lnTo>
                      <a:close/>
                    </a:path>
                  </a:pathLst>
                </a:custGeom>
                <a:solidFill>
                  <a:srgbClr val="C0C0C0"/>
                </a:solidFill>
                <a:ln w="9525">
                  <a:noFill/>
                  <a:round/>
                  <a:headEnd/>
                  <a:tailEnd/>
                </a:ln>
              </p:spPr>
              <p:txBody>
                <a:bodyPr/>
                <a:lstStyle/>
                <a:p>
                  <a:endParaRPr lang="en-US"/>
                </a:p>
              </p:txBody>
            </p:sp>
          </p:grpSp>
          <p:grpSp>
            <p:nvGrpSpPr>
              <p:cNvPr id="16723" name="Group 260"/>
              <p:cNvGrpSpPr>
                <a:grpSpLocks/>
              </p:cNvGrpSpPr>
              <p:nvPr/>
            </p:nvGrpSpPr>
            <p:grpSpPr bwMode="auto">
              <a:xfrm>
                <a:off x="2299" y="3262"/>
                <a:ext cx="332" cy="466"/>
                <a:chOff x="2299" y="3262"/>
                <a:chExt cx="332" cy="466"/>
              </a:xfrm>
            </p:grpSpPr>
            <p:grpSp>
              <p:nvGrpSpPr>
                <p:cNvPr id="16734" name="Group 261"/>
                <p:cNvGrpSpPr>
                  <a:grpSpLocks/>
                </p:cNvGrpSpPr>
                <p:nvPr/>
              </p:nvGrpSpPr>
              <p:grpSpPr bwMode="auto">
                <a:xfrm>
                  <a:off x="2512" y="3388"/>
                  <a:ext cx="30" cy="44"/>
                  <a:chOff x="2512" y="3388"/>
                  <a:chExt cx="30" cy="44"/>
                </a:xfrm>
              </p:grpSpPr>
              <p:sp>
                <p:nvSpPr>
                  <p:cNvPr id="16765" name="Freeform 262"/>
                  <p:cNvSpPr>
                    <a:spLocks/>
                  </p:cNvSpPr>
                  <p:nvPr/>
                </p:nvSpPr>
                <p:spPr bwMode="auto">
                  <a:xfrm>
                    <a:off x="2512" y="3388"/>
                    <a:ext cx="30" cy="44"/>
                  </a:xfrm>
                  <a:custGeom>
                    <a:avLst/>
                    <a:gdLst>
                      <a:gd name="T0" fmla="*/ 3 w 30"/>
                      <a:gd name="T1" fmla="*/ 44 h 44"/>
                      <a:gd name="T2" fmla="*/ 3 w 30"/>
                      <a:gd name="T3" fmla="*/ 40 h 44"/>
                      <a:gd name="T4" fmla="*/ 1 w 30"/>
                      <a:gd name="T5" fmla="*/ 35 h 44"/>
                      <a:gd name="T6" fmla="*/ 0 w 30"/>
                      <a:gd name="T7" fmla="*/ 23 h 44"/>
                      <a:gd name="T8" fmla="*/ 1 w 30"/>
                      <a:gd name="T9" fmla="*/ 12 h 44"/>
                      <a:gd name="T10" fmla="*/ 5 w 30"/>
                      <a:gd name="T11" fmla="*/ 4 h 44"/>
                      <a:gd name="T12" fmla="*/ 11 w 30"/>
                      <a:gd name="T13" fmla="*/ 0 h 44"/>
                      <a:gd name="T14" fmla="*/ 17 w 30"/>
                      <a:gd name="T15" fmla="*/ 2 h 44"/>
                      <a:gd name="T16" fmla="*/ 21 w 30"/>
                      <a:gd name="T17" fmla="*/ 4 h 44"/>
                      <a:gd name="T18" fmla="*/ 27 w 30"/>
                      <a:gd name="T19" fmla="*/ 9 h 44"/>
                      <a:gd name="T20" fmla="*/ 30 w 30"/>
                      <a:gd name="T21" fmla="*/ 16 h 44"/>
                      <a:gd name="T22" fmla="*/ 19 w 30"/>
                      <a:gd name="T23" fmla="*/ 31 h 44"/>
                      <a:gd name="T24" fmla="*/ 3 w 30"/>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4"/>
                      <a:gd name="T41" fmla="*/ 30 w 3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4">
                        <a:moveTo>
                          <a:pt x="3" y="44"/>
                        </a:moveTo>
                        <a:lnTo>
                          <a:pt x="3" y="40"/>
                        </a:lnTo>
                        <a:lnTo>
                          <a:pt x="1" y="35"/>
                        </a:lnTo>
                        <a:lnTo>
                          <a:pt x="0" y="23"/>
                        </a:lnTo>
                        <a:lnTo>
                          <a:pt x="1" y="12"/>
                        </a:lnTo>
                        <a:lnTo>
                          <a:pt x="5" y="4"/>
                        </a:lnTo>
                        <a:lnTo>
                          <a:pt x="11" y="0"/>
                        </a:lnTo>
                        <a:lnTo>
                          <a:pt x="17" y="2"/>
                        </a:lnTo>
                        <a:lnTo>
                          <a:pt x="21" y="4"/>
                        </a:lnTo>
                        <a:lnTo>
                          <a:pt x="27" y="9"/>
                        </a:lnTo>
                        <a:lnTo>
                          <a:pt x="30" y="16"/>
                        </a:lnTo>
                        <a:lnTo>
                          <a:pt x="19" y="31"/>
                        </a:lnTo>
                        <a:lnTo>
                          <a:pt x="3" y="44"/>
                        </a:lnTo>
                        <a:close/>
                      </a:path>
                    </a:pathLst>
                  </a:custGeom>
                  <a:solidFill>
                    <a:srgbClr val="808080"/>
                  </a:solidFill>
                  <a:ln w="9525">
                    <a:noFill/>
                    <a:round/>
                    <a:headEnd/>
                    <a:tailEnd/>
                  </a:ln>
                </p:spPr>
                <p:txBody>
                  <a:bodyPr/>
                  <a:lstStyle/>
                  <a:p>
                    <a:endParaRPr lang="en-US"/>
                  </a:p>
                </p:txBody>
              </p:sp>
              <p:sp>
                <p:nvSpPr>
                  <p:cNvPr id="16766" name="Freeform 263"/>
                  <p:cNvSpPr>
                    <a:spLocks/>
                  </p:cNvSpPr>
                  <p:nvPr/>
                </p:nvSpPr>
                <p:spPr bwMode="auto">
                  <a:xfrm>
                    <a:off x="2512" y="3400"/>
                    <a:ext cx="29" cy="32"/>
                  </a:xfrm>
                  <a:custGeom>
                    <a:avLst/>
                    <a:gdLst>
                      <a:gd name="T0" fmla="*/ 5 w 29"/>
                      <a:gd name="T1" fmla="*/ 32 h 32"/>
                      <a:gd name="T2" fmla="*/ 0 w 29"/>
                      <a:gd name="T3" fmla="*/ 21 h 32"/>
                      <a:gd name="T4" fmla="*/ 0 w 29"/>
                      <a:gd name="T5" fmla="*/ 14 h 32"/>
                      <a:gd name="T6" fmla="*/ 3 w 29"/>
                      <a:gd name="T7" fmla="*/ 9 h 32"/>
                      <a:gd name="T8" fmla="*/ 9 w 29"/>
                      <a:gd name="T9" fmla="*/ 4 h 32"/>
                      <a:gd name="T10" fmla="*/ 15 w 29"/>
                      <a:gd name="T11" fmla="*/ 0 h 32"/>
                      <a:gd name="T12" fmla="*/ 23 w 29"/>
                      <a:gd name="T13" fmla="*/ 2 h 32"/>
                      <a:gd name="T14" fmla="*/ 29 w 29"/>
                      <a:gd name="T15" fmla="*/ 4 h 32"/>
                      <a:gd name="T16" fmla="*/ 19 w 29"/>
                      <a:gd name="T17" fmla="*/ 19 h 32"/>
                      <a:gd name="T18" fmla="*/ 5 w 29"/>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2"/>
                      <a:gd name="T32" fmla="*/ 29 w 29"/>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2">
                        <a:moveTo>
                          <a:pt x="5" y="32"/>
                        </a:moveTo>
                        <a:lnTo>
                          <a:pt x="0" y="21"/>
                        </a:lnTo>
                        <a:lnTo>
                          <a:pt x="0" y="14"/>
                        </a:lnTo>
                        <a:lnTo>
                          <a:pt x="3" y="9"/>
                        </a:lnTo>
                        <a:lnTo>
                          <a:pt x="9" y="4"/>
                        </a:lnTo>
                        <a:lnTo>
                          <a:pt x="15" y="0"/>
                        </a:lnTo>
                        <a:lnTo>
                          <a:pt x="23" y="2"/>
                        </a:lnTo>
                        <a:lnTo>
                          <a:pt x="29" y="4"/>
                        </a:lnTo>
                        <a:lnTo>
                          <a:pt x="19" y="19"/>
                        </a:lnTo>
                        <a:lnTo>
                          <a:pt x="5" y="32"/>
                        </a:lnTo>
                        <a:close/>
                      </a:path>
                    </a:pathLst>
                  </a:custGeom>
                  <a:solidFill>
                    <a:srgbClr val="000000"/>
                  </a:solidFill>
                  <a:ln w="9525">
                    <a:noFill/>
                    <a:round/>
                    <a:headEnd/>
                    <a:tailEnd/>
                  </a:ln>
                </p:spPr>
                <p:txBody>
                  <a:bodyPr/>
                  <a:lstStyle/>
                  <a:p>
                    <a:endParaRPr lang="en-US"/>
                  </a:p>
                </p:txBody>
              </p:sp>
            </p:grpSp>
            <p:grpSp>
              <p:nvGrpSpPr>
                <p:cNvPr id="16735" name="Group 264"/>
                <p:cNvGrpSpPr>
                  <a:grpSpLocks/>
                </p:cNvGrpSpPr>
                <p:nvPr/>
              </p:nvGrpSpPr>
              <p:grpSpPr bwMode="auto">
                <a:xfrm>
                  <a:off x="2481" y="3432"/>
                  <a:ext cx="31" cy="43"/>
                  <a:chOff x="2481" y="3432"/>
                  <a:chExt cx="31" cy="43"/>
                </a:xfrm>
              </p:grpSpPr>
              <p:sp>
                <p:nvSpPr>
                  <p:cNvPr id="16763" name="Freeform 265"/>
                  <p:cNvSpPr>
                    <a:spLocks/>
                  </p:cNvSpPr>
                  <p:nvPr/>
                </p:nvSpPr>
                <p:spPr bwMode="auto">
                  <a:xfrm>
                    <a:off x="2481" y="3432"/>
                    <a:ext cx="31" cy="43"/>
                  </a:xfrm>
                  <a:custGeom>
                    <a:avLst/>
                    <a:gdLst>
                      <a:gd name="T0" fmla="*/ 5 w 31"/>
                      <a:gd name="T1" fmla="*/ 43 h 43"/>
                      <a:gd name="T2" fmla="*/ 4 w 31"/>
                      <a:gd name="T3" fmla="*/ 38 h 43"/>
                      <a:gd name="T4" fmla="*/ 2 w 31"/>
                      <a:gd name="T5" fmla="*/ 33 h 43"/>
                      <a:gd name="T6" fmla="*/ 0 w 31"/>
                      <a:gd name="T7" fmla="*/ 21 h 43"/>
                      <a:gd name="T8" fmla="*/ 2 w 31"/>
                      <a:gd name="T9" fmla="*/ 10 h 43"/>
                      <a:gd name="T10" fmla="*/ 7 w 31"/>
                      <a:gd name="T11" fmla="*/ 3 h 43"/>
                      <a:gd name="T12" fmla="*/ 13 w 31"/>
                      <a:gd name="T13" fmla="*/ 0 h 43"/>
                      <a:gd name="T14" fmla="*/ 17 w 31"/>
                      <a:gd name="T15" fmla="*/ 0 h 43"/>
                      <a:gd name="T16" fmla="*/ 23 w 31"/>
                      <a:gd name="T17" fmla="*/ 1 h 43"/>
                      <a:gd name="T18" fmla="*/ 27 w 31"/>
                      <a:gd name="T19" fmla="*/ 7 h 43"/>
                      <a:gd name="T20" fmla="*/ 31 w 31"/>
                      <a:gd name="T21" fmla="*/ 14 h 43"/>
                      <a:gd name="T22" fmla="*/ 19 w 31"/>
                      <a:gd name="T23" fmla="*/ 31 h 43"/>
                      <a:gd name="T24" fmla="*/ 5 w 31"/>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3"/>
                      <a:gd name="T41" fmla="*/ 31 w 3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3">
                        <a:moveTo>
                          <a:pt x="5" y="43"/>
                        </a:moveTo>
                        <a:lnTo>
                          <a:pt x="4" y="38"/>
                        </a:lnTo>
                        <a:lnTo>
                          <a:pt x="2" y="33"/>
                        </a:lnTo>
                        <a:lnTo>
                          <a:pt x="0" y="21"/>
                        </a:lnTo>
                        <a:lnTo>
                          <a:pt x="2" y="10"/>
                        </a:lnTo>
                        <a:lnTo>
                          <a:pt x="7" y="3"/>
                        </a:lnTo>
                        <a:lnTo>
                          <a:pt x="13" y="0"/>
                        </a:lnTo>
                        <a:lnTo>
                          <a:pt x="17" y="0"/>
                        </a:lnTo>
                        <a:lnTo>
                          <a:pt x="23" y="1"/>
                        </a:lnTo>
                        <a:lnTo>
                          <a:pt x="27" y="7"/>
                        </a:lnTo>
                        <a:lnTo>
                          <a:pt x="31" y="14"/>
                        </a:lnTo>
                        <a:lnTo>
                          <a:pt x="19" y="31"/>
                        </a:lnTo>
                        <a:lnTo>
                          <a:pt x="5" y="43"/>
                        </a:lnTo>
                        <a:close/>
                      </a:path>
                    </a:pathLst>
                  </a:custGeom>
                  <a:solidFill>
                    <a:srgbClr val="808080"/>
                  </a:solidFill>
                  <a:ln w="9525">
                    <a:noFill/>
                    <a:round/>
                    <a:headEnd/>
                    <a:tailEnd/>
                  </a:ln>
                </p:spPr>
                <p:txBody>
                  <a:bodyPr/>
                  <a:lstStyle/>
                  <a:p>
                    <a:endParaRPr lang="en-US"/>
                  </a:p>
                </p:txBody>
              </p:sp>
              <p:sp>
                <p:nvSpPr>
                  <p:cNvPr id="16764" name="Freeform 266"/>
                  <p:cNvSpPr>
                    <a:spLocks/>
                  </p:cNvSpPr>
                  <p:nvPr/>
                </p:nvSpPr>
                <p:spPr bwMode="auto">
                  <a:xfrm>
                    <a:off x="2483" y="3444"/>
                    <a:ext cx="29" cy="31"/>
                  </a:xfrm>
                  <a:custGeom>
                    <a:avLst/>
                    <a:gdLst>
                      <a:gd name="T0" fmla="*/ 3 w 29"/>
                      <a:gd name="T1" fmla="*/ 31 h 31"/>
                      <a:gd name="T2" fmla="*/ 2 w 29"/>
                      <a:gd name="T3" fmla="*/ 26 h 31"/>
                      <a:gd name="T4" fmla="*/ 0 w 29"/>
                      <a:gd name="T5" fmla="*/ 21 h 31"/>
                      <a:gd name="T6" fmla="*/ 0 w 29"/>
                      <a:gd name="T7" fmla="*/ 14 h 31"/>
                      <a:gd name="T8" fmla="*/ 2 w 29"/>
                      <a:gd name="T9" fmla="*/ 7 h 31"/>
                      <a:gd name="T10" fmla="*/ 7 w 29"/>
                      <a:gd name="T11" fmla="*/ 2 h 31"/>
                      <a:gd name="T12" fmla="*/ 13 w 29"/>
                      <a:gd name="T13" fmla="*/ 0 h 31"/>
                      <a:gd name="T14" fmla="*/ 21 w 29"/>
                      <a:gd name="T15" fmla="*/ 0 h 31"/>
                      <a:gd name="T16" fmla="*/ 29 w 29"/>
                      <a:gd name="T17" fmla="*/ 3 h 31"/>
                      <a:gd name="T18" fmla="*/ 17 w 29"/>
                      <a:gd name="T19" fmla="*/ 17 h 31"/>
                      <a:gd name="T20" fmla="*/ 3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3" y="31"/>
                        </a:moveTo>
                        <a:lnTo>
                          <a:pt x="2" y="26"/>
                        </a:lnTo>
                        <a:lnTo>
                          <a:pt x="0" y="21"/>
                        </a:lnTo>
                        <a:lnTo>
                          <a:pt x="0" y="14"/>
                        </a:lnTo>
                        <a:lnTo>
                          <a:pt x="2" y="7"/>
                        </a:lnTo>
                        <a:lnTo>
                          <a:pt x="7" y="2"/>
                        </a:lnTo>
                        <a:lnTo>
                          <a:pt x="13" y="0"/>
                        </a:lnTo>
                        <a:lnTo>
                          <a:pt x="21" y="0"/>
                        </a:lnTo>
                        <a:lnTo>
                          <a:pt x="29" y="3"/>
                        </a:lnTo>
                        <a:lnTo>
                          <a:pt x="17" y="17"/>
                        </a:lnTo>
                        <a:lnTo>
                          <a:pt x="3" y="31"/>
                        </a:lnTo>
                        <a:close/>
                      </a:path>
                    </a:pathLst>
                  </a:custGeom>
                  <a:solidFill>
                    <a:srgbClr val="000000"/>
                  </a:solidFill>
                  <a:ln w="9525">
                    <a:noFill/>
                    <a:round/>
                    <a:headEnd/>
                    <a:tailEnd/>
                  </a:ln>
                </p:spPr>
                <p:txBody>
                  <a:bodyPr/>
                  <a:lstStyle/>
                  <a:p>
                    <a:endParaRPr lang="en-US"/>
                  </a:p>
                </p:txBody>
              </p:sp>
            </p:grpSp>
            <p:grpSp>
              <p:nvGrpSpPr>
                <p:cNvPr id="16736" name="Group 267"/>
                <p:cNvGrpSpPr>
                  <a:grpSpLocks/>
                </p:cNvGrpSpPr>
                <p:nvPr/>
              </p:nvGrpSpPr>
              <p:grpSpPr bwMode="auto">
                <a:xfrm>
                  <a:off x="2452" y="3474"/>
                  <a:ext cx="29" cy="43"/>
                  <a:chOff x="2452" y="3474"/>
                  <a:chExt cx="29" cy="43"/>
                </a:xfrm>
              </p:grpSpPr>
              <p:sp>
                <p:nvSpPr>
                  <p:cNvPr id="16761" name="Freeform 268"/>
                  <p:cNvSpPr>
                    <a:spLocks/>
                  </p:cNvSpPr>
                  <p:nvPr/>
                </p:nvSpPr>
                <p:spPr bwMode="auto">
                  <a:xfrm>
                    <a:off x="2452" y="3474"/>
                    <a:ext cx="29" cy="43"/>
                  </a:xfrm>
                  <a:custGeom>
                    <a:avLst/>
                    <a:gdLst>
                      <a:gd name="T0" fmla="*/ 4 w 29"/>
                      <a:gd name="T1" fmla="*/ 43 h 43"/>
                      <a:gd name="T2" fmla="*/ 4 w 29"/>
                      <a:gd name="T3" fmla="*/ 38 h 43"/>
                      <a:gd name="T4" fmla="*/ 2 w 29"/>
                      <a:gd name="T5" fmla="*/ 34 h 43"/>
                      <a:gd name="T6" fmla="*/ 0 w 29"/>
                      <a:gd name="T7" fmla="*/ 22 h 43"/>
                      <a:gd name="T8" fmla="*/ 2 w 29"/>
                      <a:gd name="T9" fmla="*/ 12 h 43"/>
                      <a:gd name="T10" fmla="*/ 5 w 29"/>
                      <a:gd name="T11" fmla="*/ 3 h 43"/>
                      <a:gd name="T12" fmla="*/ 11 w 29"/>
                      <a:gd name="T13" fmla="*/ 0 h 43"/>
                      <a:gd name="T14" fmla="*/ 15 w 29"/>
                      <a:gd name="T15" fmla="*/ 1 h 43"/>
                      <a:gd name="T16" fmla="*/ 21 w 29"/>
                      <a:gd name="T17" fmla="*/ 3 h 43"/>
                      <a:gd name="T18" fmla="*/ 29 w 29"/>
                      <a:gd name="T19" fmla="*/ 13 h 43"/>
                      <a:gd name="T20" fmla="*/ 17 w 29"/>
                      <a:gd name="T21" fmla="*/ 31 h 43"/>
                      <a:gd name="T22" fmla="*/ 4 w 29"/>
                      <a:gd name="T23" fmla="*/ 43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43"/>
                      <a:gd name="T38" fmla="*/ 29 w 29"/>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43">
                        <a:moveTo>
                          <a:pt x="4" y="43"/>
                        </a:moveTo>
                        <a:lnTo>
                          <a:pt x="4" y="38"/>
                        </a:lnTo>
                        <a:lnTo>
                          <a:pt x="2" y="34"/>
                        </a:lnTo>
                        <a:lnTo>
                          <a:pt x="0" y="22"/>
                        </a:lnTo>
                        <a:lnTo>
                          <a:pt x="2" y="12"/>
                        </a:lnTo>
                        <a:lnTo>
                          <a:pt x="5" y="3"/>
                        </a:lnTo>
                        <a:lnTo>
                          <a:pt x="11" y="0"/>
                        </a:lnTo>
                        <a:lnTo>
                          <a:pt x="15" y="1"/>
                        </a:lnTo>
                        <a:lnTo>
                          <a:pt x="21" y="3"/>
                        </a:lnTo>
                        <a:lnTo>
                          <a:pt x="29" y="13"/>
                        </a:lnTo>
                        <a:lnTo>
                          <a:pt x="17" y="31"/>
                        </a:lnTo>
                        <a:lnTo>
                          <a:pt x="4" y="43"/>
                        </a:lnTo>
                        <a:close/>
                      </a:path>
                    </a:pathLst>
                  </a:custGeom>
                  <a:solidFill>
                    <a:srgbClr val="808080"/>
                  </a:solidFill>
                  <a:ln w="9525">
                    <a:noFill/>
                    <a:round/>
                    <a:headEnd/>
                    <a:tailEnd/>
                  </a:ln>
                </p:spPr>
                <p:txBody>
                  <a:bodyPr/>
                  <a:lstStyle/>
                  <a:p>
                    <a:endParaRPr lang="en-US"/>
                  </a:p>
                </p:txBody>
              </p:sp>
              <p:sp>
                <p:nvSpPr>
                  <p:cNvPr id="16762" name="Freeform 269"/>
                  <p:cNvSpPr>
                    <a:spLocks/>
                  </p:cNvSpPr>
                  <p:nvPr/>
                </p:nvSpPr>
                <p:spPr bwMode="auto">
                  <a:xfrm>
                    <a:off x="2452" y="3486"/>
                    <a:ext cx="29" cy="31"/>
                  </a:xfrm>
                  <a:custGeom>
                    <a:avLst/>
                    <a:gdLst>
                      <a:gd name="T0" fmla="*/ 4 w 29"/>
                      <a:gd name="T1" fmla="*/ 31 h 31"/>
                      <a:gd name="T2" fmla="*/ 2 w 29"/>
                      <a:gd name="T3" fmla="*/ 26 h 31"/>
                      <a:gd name="T4" fmla="*/ 0 w 29"/>
                      <a:gd name="T5" fmla="*/ 21 h 31"/>
                      <a:gd name="T6" fmla="*/ 0 w 29"/>
                      <a:gd name="T7" fmla="*/ 14 h 31"/>
                      <a:gd name="T8" fmla="*/ 2 w 29"/>
                      <a:gd name="T9" fmla="*/ 8 h 31"/>
                      <a:gd name="T10" fmla="*/ 7 w 29"/>
                      <a:gd name="T11" fmla="*/ 3 h 31"/>
                      <a:gd name="T12" fmla="*/ 13 w 29"/>
                      <a:gd name="T13" fmla="*/ 0 h 31"/>
                      <a:gd name="T14" fmla="*/ 21 w 29"/>
                      <a:gd name="T15" fmla="*/ 1 h 31"/>
                      <a:gd name="T16" fmla="*/ 29 w 29"/>
                      <a:gd name="T17" fmla="*/ 3 h 31"/>
                      <a:gd name="T18" fmla="*/ 17 w 29"/>
                      <a:gd name="T19" fmla="*/ 17 h 31"/>
                      <a:gd name="T20" fmla="*/ 4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4" y="31"/>
                        </a:moveTo>
                        <a:lnTo>
                          <a:pt x="2" y="26"/>
                        </a:lnTo>
                        <a:lnTo>
                          <a:pt x="0" y="21"/>
                        </a:lnTo>
                        <a:lnTo>
                          <a:pt x="0" y="14"/>
                        </a:lnTo>
                        <a:lnTo>
                          <a:pt x="2" y="8"/>
                        </a:lnTo>
                        <a:lnTo>
                          <a:pt x="7" y="3"/>
                        </a:lnTo>
                        <a:lnTo>
                          <a:pt x="13" y="0"/>
                        </a:lnTo>
                        <a:lnTo>
                          <a:pt x="21" y="1"/>
                        </a:lnTo>
                        <a:lnTo>
                          <a:pt x="29" y="3"/>
                        </a:lnTo>
                        <a:lnTo>
                          <a:pt x="17" y="17"/>
                        </a:lnTo>
                        <a:lnTo>
                          <a:pt x="4" y="31"/>
                        </a:lnTo>
                        <a:close/>
                      </a:path>
                    </a:pathLst>
                  </a:custGeom>
                  <a:solidFill>
                    <a:srgbClr val="000000"/>
                  </a:solidFill>
                  <a:ln w="9525">
                    <a:noFill/>
                    <a:round/>
                    <a:headEnd/>
                    <a:tailEnd/>
                  </a:ln>
                </p:spPr>
                <p:txBody>
                  <a:bodyPr/>
                  <a:lstStyle/>
                  <a:p>
                    <a:endParaRPr lang="en-US"/>
                  </a:p>
                </p:txBody>
              </p:sp>
            </p:grpSp>
            <p:grpSp>
              <p:nvGrpSpPr>
                <p:cNvPr id="16737" name="Group 270"/>
                <p:cNvGrpSpPr>
                  <a:grpSpLocks/>
                </p:cNvGrpSpPr>
                <p:nvPr/>
              </p:nvGrpSpPr>
              <p:grpSpPr bwMode="auto">
                <a:xfrm>
                  <a:off x="2419" y="3514"/>
                  <a:ext cx="35" cy="43"/>
                  <a:chOff x="2419" y="3514"/>
                  <a:chExt cx="35" cy="43"/>
                </a:xfrm>
              </p:grpSpPr>
              <p:sp>
                <p:nvSpPr>
                  <p:cNvPr id="16759" name="Freeform 271"/>
                  <p:cNvSpPr>
                    <a:spLocks/>
                  </p:cNvSpPr>
                  <p:nvPr/>
                </p:nvSpPr>
                <p:spPr bwMode="auto">
                  <a:xfrm>
                    <a:off x="2419" y="3514"/>
                    <a:ext cx="35" cy="43"/>
                  </a:xfrm>
                  <a:custGeom>
                    <a:avLst/>
                    <a:gdLst>
                      <a:gd name="T0" fmla="*/ 6 w 35"/>
                      <a:gd name="T1" fmla="*/ 43 h 43"/>
                      <a:gd name="T2" fmla="*/ 4 w 35"/>
                      <a:gd name="T3" fmla="*/ 40 h 43"/>
                      <a:gd name="T4" fmla="*/ 2 w 35"/>
                      <a:gd name="T5" fmla="*/ 35 h 43"/>
                      <a:gd name="T6" fmla="*/ 0 w 35"/>
                      <a:gd name="T7" fmla="*/ 22 h 43"/>
                      <a:gd name="T8" fmla="*/ 2 w 35"/>
                      <a:gd name="T9" fmla="*/ 12 h 43"/>
                      <a:gd name="T10" fmla="*/ 8 w 35"/>
                      <a:gd name="T11" fmla="*/ 3 h 43"/>
                      <a:gd name="T12" fmla="*/ 13 w 35"/>
                      <a:gd name="T13" fmla="*/ 0 h 43"/>
                      <a:gd name="T14" fmla="*/ 19 w 35"/>
                      <a:gd name="T15" fmla="*/ 0 h 43"/>
                      <a:gd name="T16" fmla="*/ 25 w 35"/>
                      <a:gd name="T17" fmla="*/ 3 h 43"/>
                      <a:gd name="T18" fmla="*/ 31 w 35"/>
                      <a:gd name="T19" fmla="*/ 8 h 43"/>
                      <a:gd name="T20" fmla="*/ 35 w 35"/>
                      <a:gd name="T21" fmla="*/ 15 h 43"/>
                      <a:gd name="T22" fmla="*/ 21 w 35"/>
                      <a:gd name="T23" fmla="*/ 31 h 43"/>
                      <a:gd name="T24" fmla="*/ 6 w 35"/>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43"/>
                      <a:gd name="T41" fmla="*/ 35 w 35"/>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43">
                        <a:moveTo>
                          <a:pt x="6" y="43"/>
                        </a:moveTo>
                        <a:lnTo>
                          <a:pt x="4" y="40"/>
                        </a:lnTo>
                        <a:lnTo>
                          <a:pt x="2" y="35"/>
                        </a:lnTo>
                        <a:lnTo>
                          <a:pt x="0" y="22"/>
                        </a:lnTo>
                        <a:lnTo>
                          <a:pt x="2" y="12"/>
                        </a:lnTo>
                        <a:lnTo>
                          <a:pt x="8" y="3"/>
                        </a:lnTo>
                        <a:lnTo>
                          <a:pt x="13" y="0"/>
                        </a:lnTo>
                        <a:lnTo>
                          <a:pt x="19" y="0"/>
                        </a:lnTo>
                        <a:lnTo>
                          <a:pt x="25" y="3"/>
                        </a:lnTo>
                        <a:lnTo>
                          <a:pt x="31" y="8"/>
                        </a:lnTo>
                        <a:lnTo>
                          <a:pt x="35" y="15"/>
                        </a:lnTo>
                        <a:lnTo>
                          <a:pt x="21" y="31"/>
                        </a:lnTo>
                        <a:lnTo>
                          <a:pt x="6" y="43"/>
                        </a:lnTo>
                        <a:close/>
                      </a:path>
                    </a:pathLst>
                  </a:custGeom>
                  <a:solidFill>
                    <a:srgbClr val="808080"/>
                  </a:solidFill>
                  <a:ln w="9525">
                    <a:noFill/>
                    <a:round/>
                    <a:headEnd/>
                    <a:tailEnd/>
                  </a:ln>
                </p:spPr>
                <p:txBody>
                  <a:bodyPr/>
                  <a:lstStyle/>
                  <a:p>
                    <a:endParaRPr lang="en-US"/>
                  </a:p>
                </p:txBody>
              </p:sp>
              <p:sp>
                <p:nvSpPr>
                  <p:cNvPr id="16760" name="Freeform 272"/>
                  <p:cNvSpPr>
                    <a:spLocks/>
                  </p:cNvSpPr>
                  <p:nvPr/>
                </p:nvSpPr>
                <p:spPr bwMode="auto">
                  <a:xfrm>
                    <a:off x="2419" y="3526"/>
                    <a:ext cx="33" cy="31"/>
                  </a:xfrm>
                  <a:custGeom>
                    <a:avLst/>
                    <a:gdLst>
                      <a:gd name="T0" fmla="*/ 6 w 33"/>
                      <a:gd name="T1" fmla="*/ 31 h 31"/>
                      <a:gd name="T2" fmla="*/ 2 w 33"/>
                      <a:gd name="T3" fmla="*/ 28 h 31"/>
                      <a:gd name="T4" fmla="*/ 0 w 33"/>
                      <a:gd name="T5" fmla="*/ 23 h 31"/>
                      <a:gd name="T6" fmla="*/ 0 w 33"/>
                      <a:gd name="T7" fmla="*/ 16 h 31"/>
                      <a:gd name="T8" fmla="*/ 4 w 33"/>
                      <a:gd name="T9" fmla="*/ 9 h 31"/>
                      <a:gd name="T10" fmla="*/ 10 w 33"/>
                      <a:gd name="T11" fmla="*/ 3 h 31"/>
                      <a:gd name="T12" fmla="*/ 17 w 33"/>
                      <a:gd name="T13" fmla="*/ 0 h 31"/>
                      <a:gd name="T14" fmla="*/ 25 w 33"/>
                      <a:gd name="T15" fmla="*/ 2 h 31"/>
                      <a:gd name="T16" fmla="*/ 33 w 33"/>
                      <a:gd name="T17" fmla="*/ 5 h 31"/>
                      <a:gd name="T18" fmla="*/ 19 w 33"/>
                      <a:gd name="T19" fmla="*/ 19 h 31"/>
                      <a:gd name="T20" fmla="*/ 6 w 33"/>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6" y="31"/>
                        </a:moveTo>
                        <a:lnTo>
                          <a:pt x="2" y="28"/>
                        </a:lnTo>
                        <a:lnTo>
                          <a:pt x="0" y="23"/>
                        </a:lnTo>
                        <a:lnTo>
                          <a:pt x="0" y="16"/>
                        </a:lnTo>
                        <a:lnTo>
                          <a:pt x="4" y="9"/>
                        </a:lnTo>
                        <a:lnTo>
                          <a:pt x="10" y="3"/>
                        </a:lnTo>
                        <a:lnTo>
                          <a:pt x="17" y="0"/>
                        </a:lnTo>
                        <a:lnTo>
                          <a:pt x="25" y="2"/>
                        </a:lnTo>
                        <a:lnTo>
                          <a:pt x="33" y="5"/>
                        </a:lnTo>
                        <a:lnTo>
                          <a:pt x="19" y="19"/>
                        </a:lnTo>
                        <a:lnTo>
                          <a:pt x="6" y="31"/>
                        </a:lnTo>
                        <a:close/>
                      </a:path>
                    </a:pathLst>
                  </a:custGeom>
                  <a:solidFill>
                    <a:srgbClr val="000000"/>
                  </a:solidFill>
                  <a:ln w="9525">
                    <a:noFill/>
                    <a:round/>
                    <a:headEnd/>
                    <a:tailEnd/>
                  </a:ln>
                </p:spPr>
                <p:txBody>
                  <a:bodyPr/>
                  <a:lstStyle/>
                  <a:p>
                    <a:endParaRPr lang="en-US"/>
                  </a:p>
                </p:txBody>
              </p:sp>
            </p:grpSp>
            <p:grpSp>
              <p:nvGrpSpPr>
                <p:cNvPr id="16738" name="Group 273"/>
                <p:cNvGrpSpPr>
                  <a:grpSpLocks/>
                </p:cNvGrpSpPr>
                <p:nvPr/>
              </p:nvGrpSpPr>
              <p:grpSpPr bwMode="auto">
                <a:xfrm>
                  <a:off x="2390" y="3557"/>
                  <a:ext cx="33" cy="44"/>
                  <a:chOff x="2390" y="3557"/>
                  <a:chExt cx="33" cy="44"/>
                </a:xfrm>
              </p:grpSpPr>
              <p:sp>
                <p:nvSpPr>
                  <p:cNvPr id="16757" name="Freeform 274"/>
                  <p:cNvSpPr>
                    <a:spLocks/>
                  </p:cNvSpPr>
                  <p:nvPr/>
                </p:nvSpPr>
                <p:spPr bwMode="auto">
                  <a:xfrm>
                    <a:off x="2390" y="3557"/>
                    <a:ext cx="33" cy="44"/>
                  </a:xfrm>
                  <a:custGeom>
                    <a:avLst/>
                    <a:gdLst>
                      <a:gd name="T0" fmla="*/ 4 w 33"/>
                      <a:gd name="T1" fmla="*/ 44 h 44"/>
                      <a:gd name="T2" fmla="*/ 4 w 33"/>
                      <a:gd name="T3" fmla="*/ 39 h 44"/>
                      <a:gd name="T4" fmla="*/ 2 w 33"/>
                      <a:gd name="T5" fmla="*/ 33 h 44"/>
                      <a:gd name="T6" fmla="*/ 0 w 33"/>
                      <a:gd name="T7" fmla="*/ 21 h 44"/>
                      <a:gd name="T8" fmla="*/ 2 w 33"/>
                      <a:gd name="T9" fmla="*/ 11 h 44"/>
                      <a:gd name="T10" fmla="*/ 8 w 33"/>
                      <a:gd name="T11" fmla="*/ 4 h 44"/>
                      <a:gd name="T12" fmla="*/ 13 w 33"/>
                      <a:gd name="T13" fmla="*/ 0 h 44"/>
                      <a:gd name="T14" fmla="*/ 17 w 33"/>
                      <a:gd name="T15" fmla="*/ 0 h 44"/>
                      <a:gd name="T16" fmla="*/ 23 w 33"/>
                      <a:gd name="T17" fmla="*/ 2 h 44"/>
                      <a:gd name="T18" fmla="*/ 29 w 33"/>
                      <a:gd name="T19" fmla="*/ 7 h 44"/>
                      <a:gd name="T20" fmla="*/ 33 w 33"/>
                      <a:gd name="T21" fmla="*/ 14 h 44"/>
                      <a:gd name="T22" fmla="*/ 19 w 33"/>
                      <a:gd name="T23" fmla="*/ 32 h 44"/>
                      <a:gd name="T24" fmla="*/ 4 w 33"/>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4"/>
                      <a:gd name="T41" fmla="*/ 33 w 33"/>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4">
                        <a:moveTo>
                          <a:pt x="4" y="44"/>
                        </a:moveTo>
                        <a:lnTo>
                          <a:pt x="4" y="39"/>
                        </a:lnTo>
                        <a:lnTo>
                          <a:pt x="2" y="33"/>
                        </a:lnTo>
                        <a:lnTo>
                          <a:pt x="0" y="21"/>
                        </a:lnTo>
                        <a:lnTo>
                          <a:pt x="2" y="11"/>
                        </a:lnTo>
                        <a:lnTo>
                          <a:pt x="8" y="4"/>
                        </a:lnTo>
                        <a:lnTo>
                          <a:pt x="13" y="0"/>
                        </a:lnTo>
                        <a:lnTo>
                          <a:pt x="17" y="0"/>
                        </a:lnTo>
                        <a:lnTo>
                          <a:pt x="23" y="2"/>
                        </a:lnTo>
                        <a:lnTo>
                          <a:pt x="29" y="7"/>
                        </a:lnTo>
                        <a:lnTo>
                          <a:pt x="33" y="14"/>
                        </a:lnTo>
                        <a:lnTo>
                          <a:pt x="19" y="32"/>
                        </a:lnTo>
                        <a:lnTo>
                          <a:pt x="4" y="44"/>
                        </a:lnTo>
                        <a:close/>
                      </a:path>
                    </a:pathLst>
                  </a:custGeom>
                  <a:solidFill>
                    <a:srgbClr val="808080"/>
                  </a:solidFill>
                  <a:ln w="9525">
                    <a:noFill/>
                    <a:round/>
                    <a:headEnd/>
                    <a:tailEnd/>
                  </a:ln>
                </p:spPr>
                <p:txBody>
                  <a:bodyPr/>
                  <a:lstStyle/>
                  <a:p>
                    <a:endParaRPr lang="en-US"/>
                  </a:p>
                </p:txBody>
              </p:sp>
              <p:sp>
                <p:nvSpPr>
                  <p:cNvPr id="16758" name="Freeform 275"/>
                  <p:cNvSpPr>
                    <a:spLocks/>
                  </p:cNvSpPr>
                  <p:nvPr/>
                </p:nvSpPr>
                <p:spPr bwMode="auto">
                  <a:xfrm>
                    <a:off x="2392" y="3569"/>
                    <a:ext cx="31" cy="30"/>
                  </a:xfrm>
                  <a:custGeom>
                    <a:avLst/>
                    <a:gdLst>
                      <a:gd name="T0" fmla="*/ 4 w 31"/>
                      <a:gd name="T1" fmla="*/ 30 h 30"/>
                      <a:gd name="T2" fmla="*/ 2 w 31"/>
                      <a:gd name="T3" fmla="*/ 27 h 30"/>
                      <a:gd name="T4" fmla="*/ 0 w 31"/>
                      <a:gd name="T5" fmla="*/ 21 h 30"/>
                      <a:gd name="T6" fmla="*/ 0 w 31"/>
                      <a:gd name="T7" fmla="*/ 14 h 30"/>
                      <a:gd name="T8" fmla="*/ 2 w 31"/>
                      <a:gd name="T9" fmla="*/ 7 h 30"/>
                      <a:gd name="T10" fmla="*/ 8 w 31"/>
                      <a:gd name="T11" fmla="*/ 2 h 30"/>
                      <a:gd name="T12" fmla="*/ 15 w 31"/>
                      <a:gd name="T13" fmla="*/ 0 h 30"/>
                      <a:gd name="T14" fmla="*/ 23 w 31"/>
                      <a:gd name="T15" fmla="*/ 0 h 30"/>
                      <a:gd name="T16" fmla="*/ 31 w 31"/>
                      <a:gd name="T17" fmla="*/ 4 h 30"/>
                      <a:gd name="T18" fmla="*/ 19 w 31"/>
                      <a:gd name="T19" fmla="*/ 18 h 30"/>
                      <a:gd name="T20" fmla="*/ 4 w 31"/>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0"/>
                      <a:gd name="T35" fmla="*/ 31 w 31"/>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0">
                        <a:moveTo>
                          <a:pt x="4" y="30"/>
                        </a:moveTo>
                        <a:lnTo>
                          <a:pt x="2" y="27"/>
                        </a:lnTo>
                        <a:lnTo>
                          <a:pt x="0" y="21"/>
                        </a:lnTo>
                        <a:lnTo>
                          <a:pt x="0" y="14"/>
                        </a:lnTo>
                        <a:lnTo>
                          <a:pt x="2" y="7"/>
                        </a:lnTo>
                        <a:lnTo>
                          <a:pt x="8" y="2"/>
                        </a:lnTo>
                        <a:lnTo>
                          <a:pt x="15" y="0"/>
                        </a:lnTo>
                        <a:lnTo>
                          <a:pt x="23" y="0"/>
                        </a:lnTo>
                        <a:lnTo>
                          <a:pt x="31" y="4"/>
                        </a:lnTo>
                        <a:lnTo>
                          <a:pt x="19" y="18"/>
                        </a:lnTo>
                        <a:lnTo>
                          <a:pt x="4" y="30"/>
                        </a:lnTo>
                        <a:close/>
                      </a:path>
                    </a:pathLst>
                  </a:custGeom>
                  <a:solidFill>
                    <a:srgbClr val="000000"/>
                  </a:solidFill>
                  <a:ln w="9525">
                    <a:noFill/>
                    <a:round/>
                    <a:headEnd/>
                    <a:tailEnd/>
                  </a:ln>
                </p:spPr>
                <p:txBody>
                  <a:bodyPr/>
                  <a:lstStyle/>
                  <a:p>
                    <a:endParaRPr lang="en-US"/>
                  </a:p>
                </p:txBody>
              </p:sp>
            </p:grpSp>
            <p:grpSp>
              <p:nvGrpSpPr>
                <p:cNvPr id="16739" name="Group 276"/>
                <p:cNvGrpSpPr>
                  <a:grpSpLocks/>
                </p:cNvGrpSpPr>
                <p:nvPr/>
              </p:nvGrpSpPr>
              <p:grpSpPr bwMode="auto">
                <a:xfrm>
                  <a:off x="2359" y="3597"/>
                  <a:ext cx="37" cy="47"/>
                  <a:chOff x="2359" y="3597"/>
                  <a:chExt cx="37" cy="47"/>
                </a:xfrm>
              </p:grpSpPr>
              <p:sp>
                <p:nvSpPr>
                  <p:cNvPr id="16755" name="Freeform 277"/>
                  <p:cNvSpPr>
                    <a:spLocks/>
                  </p:cNvSpPr>
                  <p:nvPr/>
                </p:nvSpPr>
                <p:spPr bwMode="auto">
                  <a:xfrm>
                    <a:off x="2359" y="3597"/>
                    <a:ext cx="37" cy="47"/>
                  </a:xfrm>
                  <a:custGeom>
                    <a:avLst/>
                    <a:gdLst>
                      <a:gd name="T0" fmla="*/ 4 w 37"/>
                      <a:gd name="T1" fmla="*/ 47 h 47"/>
                      <a:gd name="T2" fmla="*/ 4 w 37"/>
                      <a:gd name="T3" fmla="*/ 42 h 47"/>
                      <a:gd name="T4" fmla="*/ 2 w 37"/>
                      <a:gd name="T5" fmla="*/ 37 h 47"/>
                      <a:gd name="T6" fmla="*/ 0 w 37"/>
                      <a:gd name="T7" fmla="*/ 23 h 47"/>
                      <a:gd name="T8" fmla="*/ 2 w 37"/>
                      <a:gd name="T9" fmla="*/ 13 h 47"/>
                      <a:gd name="T10" fmla="*/ 8 w 37"/>
                      <a:gd name="T11" fmla="*/ 4 h 47"/>
                      <a:gd name="T12" fmla="*/ 13 w 37"/>
                      <a:gd name="T13" fmla="*/ 0 h 47"/>
                      <a:gd name="T14" fmla="*/ 19 w 37"/>
                      <a:gd name="T15" fmla="*/ 0 h 47"/>
                      <a:gd name="T16" fmla="*/ 25 w 37"/>
                      <a:gd name="T17" fmla="*/ 4 h 47"/>
                      <a:gd name="T18" fmla="*/ 31 w 37"/>
                      <a:gd name="T19" fmla="*/ 9 h 47"/>
                      <a:gd name="T20" fmla="*/ 37 w 37"/>
                      <a:gd name="T21" fmla="*/ 16 h 47"/>
                      <a:gd name="T22" fmla="*/ 21 w 37"/>
                      <a:gd name="T23" fmla="*/ 34 h 47"/>
                      <a:gd name="T24" fmla="*/ 4 w 37"/>
                      <a:gd name="T25" fmla="*/ 47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47"/>
                      <a:gd name="T41" fmla="*/ 37 w 37"/>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47">
                        <a:moveTo>
                          <a:pt x="4" y="47"/>
                        </a:moveTo>
                        <a:lnTo>
                          <a:pt x="4" y="42"/>
                        </a:lnTo>
                        <a:lnTo>
                          <a:pt x="2" y="37"/>
                        </a:lnTo>
                        <a:lnTo>
                          <a:pt x="0" y="23"/>
                        </a:lnTo>
                        <a:lnTo>
                          <a:pt x="2" y="13"/>
                        </a:lnTo>
                        <a:lnTo>
                          <a:pt x="8" y="4"/>
                        </a:lnTo>
                        <a:lnTo>
                          <a:pt x="13" y="0"/>
                        </a:lnTo>
                        <a:lnTo>
                          <a:pt x="19" y="0"/>
                        </a:lnTo>
                        <a:lnTo>
                          <a:pt x="25" y="4"/>
                        </a:lnTo>
                        <a:lnTo>
                          <a:pt x="31" y="9"/>
                        </a:lnTo>
                        <a:lnTo>
                          <a:pt x="37" y="16"/>
                        </a:lnTo>
                        <a:lnTo>
                          <a:pt x="21" y="34"/>
                        </a:lnTo>
                        <a:lnTo>
                          <a:pt x="4" y="47"/>
                        </a:lnTo>
                        <a:close/>
                      </a:path>
                    </a:pathLst>
                  </a:custGeom>
                  <a:solidFill>
                    <a:srgbClr val="808080"/>
                  </a:solidFill>
                  <a:ln w="9525">
                    <a:noFill/>
                    <a:round/>
                    <a:headEnd/>
                    <a:tailEnd/>
                  </a:ln>
                </p:spPr>
                <p:txBody>
                  <a:bodyPr/>
                  <a:lstStyle/>
                  <a:p>
                    <a:endParaRPr lang="en-US"/>
                  </a:p>
                </p:txBody>
              </p:sp>
              <p:sp>
                <p:nvSpPr>
                  <p:cNvPr id="16756" name="Freeform 278"/>
                  <p:cNvSpPr>
                    <a:spLocks/>
                  </p:cNvSpPr>
                  <p:nvPr/>
                </p:nvSpPr>
                <p:spPr bwMode="auto">
                  <a:xfrm>
                    <a:off x="2359" y="3610"/>
                    <a:ext cx="33" cy="33"/>
                  </a:xfrm>
                  <a:custGeom>
                    <a:avLst/>
                    <a:gdLst>
                      <a:gd name="T0" fmla="*/ 6 w 33"/>
                      <a:gd name="T1" fmla="*/ 33 h 33"/>
                      <a:gd name="T2" fmla="*/ 2 w 33"/>
                      <a:gd name="T3" fmla="*/ 28 h 33"/>
                      <a:gd name="T4" fmla="*/ 0 w 33"/>
                      <a:gd name="T5" fmla="*/ 22 h 33"/>
                      <a:gd name="T6" fmla="*/ 0 w 33"/>
                      <a:gd name="T7" fmla="*/ 15 h 33"/>
                      <a:gd name="T8" fmla="*/ 4 w 33"/>
                      <a:gd name="T9" fmla="*/ 8 h 33"/>
                      <a:gd name="T10" fmla="*/ 10 w 33"/>
                      <a:gd name="T11" fmla="*/ 3 h 33"/>
                      <a:gd name="T12" fmla="*/ 17 w 33"/>
                      <a:gd name="T13" fmla="*/ 0 h 33"/>
                      <a:gd name="T14" fmla="*/ 25 w 33"/>
                      <a:gd name="T15" fmla="*/ 0 h 33"/>
                      <a:gd name="T16" fmla="*/ 33 w 33"/>
                      <a:gd name="T17" fmla="*/ 3 h 33"/>
                      <a:gd name="T18" fmla="*/ 21 w 33"/>
                      <a:gd name="T19" fmla="*/ 19 h 33"/>
                      <a:gd name="T20" fmla="*/ 6 w 33"/>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3"/>
                      <a:gd name="T35" fmla="*/ 33 w 3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3">
                        <a:moveTo>
                          <a:pt x="6" y="33"/>
                        </a:moveTo>
                        <a:lnTo>
                          <a:pt x="2" y="28"/>
                        </a:lnTo>
                        <a:lnTo>
                          <a:pt x="0" y="22"/>
                        </a:lnTo>
                        <a:lnTo>
                          <a:pt x="0" y="15"/>
                        </a:lnTo>
                        <a:lnTo>
                          <a:pt x="4" y="8"/>
                        </a:lnTo>
                        <a:lnTo>
                          <a:pt x="10" y="3"/>
                        </a:lnTo>
                        <a:lnTo>
                          <a:pt x="17" y="0"/>
                        </a:lnTo>
                        <a:lnTo>
                          <a:pt x="25" y="0"/>
                        </a:lnTo>
                        <a:lnTo>
                          <a:pt x="33" y="3"/>
                        </a:lnTo>
                        <a:lnTo>
                          <a:pt x="21" y="19"/>
                        </a:lnTo>
                        <a:lnTo>
                          <a:pt x="6" y="33"/>
                        </a:lnTo>
                        <a:close/>
                      </a:path>
                    </a:pathLst>
                  </a:custGeom>
                  <a:solidFill>
                    <a:srgbClr val="000000"/>
                  </a:solidFill>
                  <a:ln w="9525">
                    <a:noFill/>
                    <a:round/>
                    <a:headEnd/>
                    <a:tailEnd/>
                  </a:ln>
                </p:spPr>
                <p:txBody>
                  <a:bodyPr/>
                  <a:lstStyle/>
                  <a:p>
                    <a:endParaRPr lang="en-US"/>
                  </a:p>
                </p:txBody>
              </p:sp>
            </p:grpSp>
            <p:grpSp>
              <p:nvGrpSpPr>
                <p:cNvPr id="16740" name="Group 279"/>
                <p:cNvGrpSpPr>
                  <a:grpSpLocks/>
                </p:cNvGrpSpPr>
                <p:nvPr/>
              </p:nvGrpSpPr>
              <p:grpSpPr bwMode="auto">
                <a:xfrm>
                  <a:off x="2330" y="3638"/>
                  <a:ext cx="35" cy="52"/>
                  <a:chOff x="2330" y="3638"/>
                  <a:chExt cx="35" cy="52"/>
                </a:xfrm>
              </p:grpSpPr>
              <p:sp>
                <p:nvSpPr>
                  <p:cNvPr id="16753" name="Freeform 280"/>
                  <p:cNvSpPr>
                    <a:spLocks/>
                  </p:cNvSpPr>
                  <p:nvPr/>
                </p:nvSpPr>
                <p:spPr bwMode="auto">
                  <a:xfrm>
                    <a:off x="2330" y="3638"/>
                    <a:ext cx="35" cy="52"/>
                  </a:xfrm>
                  <a:custGeom>
                    <a:avLst/>
                    <a:gdLst>
                      <a:gd name="T0" fmla="*/ 6 w 35"/>
                      <a:gd name="T1" fmla="*/ 52 h 52"/>
                      <a:gd name="T2" fmla="*/ 4 w 35"/>
                      <a:gd name="T3" fmla="*/ 47 h 52"/>
                      <a:gd name="T4" fmla="*/ 2 w 35"/>
                      <a:gd name="T5" fmla="*/ 40 h 52"/>
                      <a:gd name="T6" fmla="*/ 0 w 35"/>
                      <a:gd name="T7" fmla="*/ 26 h 52"/>
                      <a:gd name="T8" fmla="*/ 2 w 35"/>
                      <a:gd name="T9" fmla="*/ 12 h 52"/>
                      <a:gd name="T10" fmla="*/ 6 w 35"/>
                      <a:gd name="T11" fmla="*/ 3 h 52"/>
                      <a:gd name="T12" fmla="*/ 14 w 35"/>
                      <a:gd name="T13" fmla="*/ 0 h 52"/>
                      <a:gd name="T14" fmla="*/ 19 w 35"/>
                      <a:gd name="T15" fmla="*/ 0 h 52"/>
                      <a:gd name="T16" fmla="*/ 25 w 35"/>
                      <a:gd name="T17" fmla="*/ 5 h 52"/>
                      <a:gd name="T18" fmla="*/ 29 w 35"/>
                      <a:gd name="T19" fmla="*/ 10 h 52"/>
                      <a:gd name="T20" fmla="*/ 35 w 35"/>
                      <a:gd name="T21" fmla="*/ 19 h 52"/>
                      <a:gd name="T22" fmla="*/ 19 w 35"/>
                      <a:gd name="T23" fmla="*/ 36 h 52"/>
                      <a:gd name="T24" fmla="*/ 6 w 35"/>
                      <a:gd name="T25" fmla="*/ 5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52"/>
                      <a:gd name="T41" fmla="*/ 35 w 35"/>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52">
                        <a:moveTo>
                          <a:pt x="6" y="52"/>
                        </a:moveTo>
                        <a:lnTo>
                          <a:pt x="4" y="47"/>
                        </a:lnTo>
                        <a:lnTo>
                          <a:pt x="2" y="40"/>
                        </a:lnTo>
                        <a:lnTo>
                          <a:pt x="0" y="26"/>
                        </a:lnTo>
                        <a:lnTo>
                          <a:pt x="2" y="12"/>
                        </a:lnTo>
                        <a:lnTo>
                          <a:pt x="6" y="3"/>
                        </a:lnTo>
                        <a:lnTo>
                          <a:pt x="14" y="0"/>
                        </a:lnTo>
                        <a:lnTo>
                          <a:pt x="19" y="0"/>
                        </a:lnTo>
                        <a:lnTo>
                          <a:pt x="25" y="5"/>
                        </a:lnTo>
                        <a:lnTo>
                          <a:pt x="29" y="10"/>
                        </a:lnTo>
                        <a:lnTo>
                          <a:pt x="35" y="19"/>
                        </a:lnTo>
                        <a:lnTo>
                          <a:pt x="19" y="36"/>
                        </a:lnTo>
                        <a:lnTo>
                          <a:pt x="6" y="52"/>
                        </a:lnTo>
                        <a:close/>
                      </a:path>
                    </a:pathLst>
                  </a:custGeom>
                  <a:solidFill>
                    <a:srgbClr val="808080"/>
                  </a:solidFill>
                  <a:ln w="9525">
                    <a:noFill/>
                    <a:round/>
                    <a:headEnd/>
                    <a:tailEnd/>
                  </a:ln>
                </p:spPr>
                <p:txBody>
                  <a:bodyPr/>
                  <a:lstStyle/>
                  <a:p>
                    <a:endParaRPr lang="en-US"/>
                  </a:p>
                </p:txBody>
              </p:sp>
              <p:sp>
                <p:nvSpPr>
                  <p:cNvPr id="16754" name="Freeform 281"/>
                  <p:cNvSpPr>
                    <a:spLocks/>
                  </p:cNvSpPr>
                  <p:nvPr/>
                </p:nvSpPr>
                <p:spPr bwMode="auto">
                  <a:xfrm>
                    <a:off x="2332" y="3651"/>
                    <a:ext cx="31" cy="37"/>
                  </a:xfrm>
                  <a:custGeom>
                    <a:avLst/>
                    <a:gdLst>
                      <a:gd name="T0" fmla="*/ 6 w 31"/>
                      <a:gd name="T1" fmla="*/ 37 h 37"/>
                      <a:gd name="T2" fmla="*/ 2 w 31"/>
                      <a:gd name="T3" fmla="*/ 32 h 37"/>
                      <a:gd name="T4" fmla="*/ 0 w 31"/>
                      <a:gd name="T5" fmla="*/ 25 h 37"/>
                      <a:gd name="T6" fmla="*/ 0 w 31"/>
                      <a:gd name="T7" fmla="*/ 16 h 37"/>
                      <a:gd name="T8" fmla="*/ 2 w 31"/>
                      <a:gd name="T9" fmla="*/ 9 h 37"/>
                      <a:gd name="T10" fmla="*/ 8 w 31"/>
                      <a:gd name="T11" fmla="*/ 4 h 37"/>
                      <a:gd name="T12" fmla="*/ 15 w 31"/>
                      <a:gd name="T13" fmla="*/ 0 h 37"/>
                      <a:gd name="T14" fmla="*/ 23 w 31"/>
                      <a:gd name="T15" fmla="*/ 2 h 37"/>
                      <a:gd name="T16" fmla="*/ 31 w 31"/>
                      <a:gd name="T17" fmla="*/ 6 h 37"/>
                      <a:gd name="T18" fmla="*/ 19 w 31"/>
                      <a:gd name="T19" fmla="*/ 21 h 37"/>
                      <a:gd name="T20" fmla="*/ 6 w 31"/>
                      <a:gd name="T21" fmla="*/ 37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7"/>
                      <a:gd name="T35" fmla="*/ 31 w 31"/>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7">
                        <a:moveTo>
                          <a:pt x="6" y="37"/>
                        </a:moveTo>
                        <a:lnTo>
                          <a:pt x="2" y="32"/>
                        </a:lnTo>
                        <a:lnTo>
                          <a:pt x="0" y="25"/>
                        </a:lnTo>
                        <a:lnTo>
                          <a:pt x="0" y="16"/>
                        </a:lnTo>
                        <a:lnTo>
                          <a:pt x="2" y="9"/>
                        </a:lnTo>
                        <a:lnTo>
                          <a:pt x="8" y="4"/>
                        </a:lnTo>
                        <a:lnTo>
                          <a:pt x="15" y="0"/>
                        </a:lnTo>
                        <a:lnTo>
                          <a:pt x="23" y="2"/>
                        </a:lnTo>
                        <a:lnTo>
                          <a:pt x="31" y="6"/>
                        </a:lnTo>
                        <a:lnTo>
                          <a:pt x="19" y="21"/>
                        </a:lnTo>
                        <a:lnTo>
                          <a:pt x="6" y="37"/>
                        </a:lnTo>
                        <a:close/>
                      </a:path>
                    </a:pathLst>
                  </a:custGeom>
                  <a:solidFill>
                    <a:srgbClr val="000000"/>
                  </a:solidFill>
                  <a:ln w="9525">
                    <a:noFill/>
                    <a:round/>
                    <a:headEnd/>
                    <a:tailEnd/>
                  </a:ln>
                </p:spPr>
                <p:txBody>
                  <a:bodyPr/>
                  <a:lstStyle/>
                  <a:p>
                    <a:endParaRPr lang="en-US"/>
                  </a:p>
                </p:txBody>
              </p:sp>
            </p:grpSp>
            <p:grpSp>
              <p:nvGrpSpPr>
                <p:cNvPr id="16741" name="Group 282"/>
                <p:cNvGrpSpPr>
                  <a:grpSpLocks/>
                </p:cNvGrpSpPr>
                <p:nvPr/>
              </p:nvGrpSpPr>
              <p:grpSpPr bwMode="auto">
                <a:xfrm>
                  <a:off x="2299" y="3679"/>
                  <a:ext cx="33" cy="49"/>
                  <a:chOff x="2299" y="3679"/>
                  <a:chExt cx="33" cy="49"/>
                </a:xfrm>
              </p:grpSpPr>
              <p:sp>
                <p:nvSpPr>
                  <p:cNvPr id="16751" name="Freeform 283"/>
                  <p:cNvSpPr>
                    <a:spLocks/>
                  </p:cNvSpPr>
                  <p:nvPr/>
                </p:nvSpPr>
                <p:spPr bwMode="auto">
                  <a:xfrm>
                    <a:off x="2299" y="3679"/>
                    <a:ext cx="33" cy="49"/>
                  </a:xfrm>
                  <a:custGeom>
                    <a:avLst/>
                    <a:gdLst>
                      <a:gd name="T0" fmla="*/ 6 w 33"/>
                      <a:gd name="T1" fmla="*/ 49 h 49"/>
                      <a:gd name="T2" fmla="*/ 4 w 33"/>
                      <a:gd name="T3" fmla="*/ 44 h 49"/>
                      <a:gd name="T4" fmla="*/ 2 w 33"/>
                      <a:gd name="T5" fmla="*/ 39 h 49"/>
                      <a:gd name="T6" fmla="*/ 0 w 33"/>
                      <a:gd name="T7" fmla="*/ 25 h 49"/>
                      <a:gd name="T8" fmla="*/ 2 w 33"/>
                      <a:gd name="T9" fmla="*/ 13 h 49"/>
                      <a:gd name="T10" fmla="*/ 8 w 33"/>
                      <a:gd name="T11" fmla="*/ 4 h 49"/>
                      <a:gd name="T12" fmla="*/ 14 w 33"/>
                      <a:gd name="T13" fmla="*/ 0 h 49"/>
                      <a:gd name="T14" fmla="*/ 19 w 33"/>
                      <a:gd name="T15" fmla="*/ 0 h 49"/>
                      <a:gd name="T16" fmla="*/ 25 w 33"/>
                      <a:gd name="T17" fmla="*/ 4 h 49"/>
                      <a:gd name="T18" fmla="*/ 29 w 33"/>
                      <a:gd name="T19" fmla="*/ 9 h 49"/>
                      <a:gd name="T20" fmla="*/ 33 w 33"/>
                      <a:gd name="T21" fmla="*/ 18 h 49"/>
                      <a:gd name="T22" fmla="*/ 19 w 33"/>
                      <a:gd name="T23" fmla="*/ 35 h 49"/>
                      <a:gd name="T24" fmla="*/ 6 w 33"/>
                      <a:gd name="T25" fmla="*/ 49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9"/>
                      <a:gd name="T41" fmla="*/ 33 w 33"/>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9">
                        <a:moveTo>
                          <a:pt x="6" y="49"/>
                        </a:moveTo>
                        <a:lnTo>
                          <a:pt x="4" y="44"/>
                        </a:lnTo>
                        <a:lnTo>
                          <a:pt x="2" y="39"/>
                        </a:lnTo>
                        <a:lnTo>
                          <a:pt x="0" y="25"/>
                        </a:lnTo>
                        <a:lnTo>
                          <a:pt x="2" y="13"/>
                        </a:lnTo>
                        <a:lnTo>
                          <a:pt x="8" y="4"/>
                        </a:lnTo>
                        <a:lnTo>
                          <a:pt x="14" y="0"/>
                        </a:lnTo>
                        <a:lnTo>
                          <a:pt x="19" y="0"/>
                        </a:lnTo>
                        <a:lnTo>
                          <a:pt x="25" y="4"/>
                        </a:lnTo>
                        <a:lnTo>
                          <a:pt x="29" y="9"/>
                        </a:lnTo>
                        <a:lnTo>
                          <a:pt x="33" y="18"/>
                        </a:lnTo>
                        <a:lnTo>
                          <a:pt x="19" y="35"/>
                        </a:lnTo>
                        <a:lnTo>
                          <a:pt x="6" y="49"/>
                        </a:lnTo>
                        <a:close/>
                      </a:path>
                    </a:pathLst>
                  </a:custGeom>
                  <a:solidFill>
                    <a:srgbClr val="808080"/>
                  </a:solidFill>
                  <a:ln w="9525">
                    <a:noFill/>
                    <a:round/>
                    <a:headEnd/>
                    <a:tailEnd/>
                  </a:ln>
                </p:spPr>
                <p:txBody>
                  <a:bodyPr/>
                  <a:lstStyle/>
                  <a:p>
                    <a:endParaRPr lang="en-US"/>
                  </a:p>
                </p:txBody>
              </p:sp>
              <p:sp>
                <p:nvSpPr>
                  <p:cNvPr id="16752" name="Freeform 284"/>
                  <p:cNvSpPr>
                    <a:spLocks/>
                  </p:cNvSpPr>
                  <p:nvPr/>
                </p:nvSpPr>
                <p:spPr bwMode="auto">
                  <a:xfrm>
                    <a:off x="2299" y="3693"/>
                    <a:ext cx="31" cy="35"/>
                  </a:xfrm>
                  <a:custGeom>
                    <a:avLst/>
                    <a:gdLst>
                      <a:gd name="T0" fmla="*/ 6 w 31"/>
                      <a:gd name="T1" fmla="*/ 35 h 35"/>
                      <a:gd name="T2" fmla="*/ 2 w 31"/>
                      <a:gd name="T3" fmla="*/ 30 h 35"/>
                      <a:gd name="T4" fmla="*/ 0 w 31"/>
                      <a:gd name="T5" fmla="*/ 23 h 35"/>
                      <a:gd name="T6" fmla="*/ 0 w 31"/>
                      <a:gd name="T7" fmla="*/ 16 h 35"/>
                      <a:gd name="T8" fmla="*/ 4 w 31"/>
                      <a:gd name="T9" fmla="*/ 9 h 35"/>
                      <a:gd name="T10" fmla="*/ 10 w 31"/>
                      <a:gd name="T11" fmla="*/ 4 h 35"/>
                      <a:gd name="T12" fmla="*/ 16 w 31"/>
                      <a:gd name="T13" fmla="*/ 0 h 35"/>
                      <a:gd name="T14" fmla="*/ 23 w 31"/>
                      <a:gd name="T15" fmla="*/ 2 h 35"/>
                      <a:gd name="T16" fmla="*/ 31 w 31"/>
                      <a:gd name="T17" fmla="*/ 4 h 35"/>
                      <a:gd name="T18" fmla="*/ 19 w 31"/>
                      <a:gd name="T19" fmla="*/ 21 h 35"/>
                      <a:gd name="T20" fmla="*/ 6 w 31"/>
                      <a:gd name="T21" fmla="*/ 35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5"/>
                      <a:gd name="T35" fmla="*/ 31 w 31"/>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5">
                        <a:moveTo>
                          <a:pt x="6" y="35"/>
                        </a:moveTo>
                        <a:lnTo>
                          <a:pt x="2" y="30"/>
                        </a:lnTo>
                        <a:lnTo>
                          <a:pt x="0" y="23"/>
                        </a:lnTo>
                        <a:lnTo>
                          <a:pt x="0" y="16"/>
                        </a:lnTo>
                        <a:lnTo>
                          <a:pt x="4" y="9"/>
                        </a:lnTo>
                        <a:lnTo>
                          <a:pt x="10" y="4"/>
                        </a:lnTo>
                        <a:lnTo>
                          <a:pt x="16" y="0"/>
                        </a:lnTo>
                        <a:lnTo>
                          <a:pt x="23" y="2"/>
                        </a:lnTo>
                        <a:lnTo>
                          <a:pt x="31" y="4"/>
                        </a:lnTo>
                        <a:lnTo>
                          <a:pt x="19" y="21"/>
                        </a:lnTo>
                        <a:lnTo>
                          <a:pt x="6" y="35"/>
                        </a:lnTo>
                        <a:close/>
                      </a:path>
                    </a:pathLst>
                  </a:custGeom>
                  <a:solidFill>
                    <a:srgbClr val="000000"/>
                  </a:solidFill>
                  <a:ln w="9525">
                    <a:noFill/>
                    <a:round/>
                    <a:headEnd/>
                    <a:tailEnd/>
                  </a:ln>
                </p:spPr>
                <p:txBody>
                  <a:bodyPr/>
                  <a:lstStyle/>
                  <a:p>
                    <a:endParaRPr lang="en-US"/>
                  </a:p>
                </p:txBody>
              </p:sp>
            </p:grpSp>
            <p:grpSp>
              <p:nvGrpSpPr>
                <p:cNvPr id="16742" name="Group 285"/>
                <p:cNvGrpSpPr>
                  <a:grpSpLocks/>
                </p:cNvGrpSpPr>
                <p:nvPr/>
              </p:nvGrpSpPr>
              <p:grpSpPr bwMode="auto">
                <a:xfrm>
                  <a:off x="2541" y="3346"/>
                  <a:ext cx="30" cy="46"/>
                  <a:chOff x="2541" y="3346"/>
                  <a:chExt cx="30" cy="46"/>
                </a:xfrm>
              </p:grpSpPr>
              <p:sp>
                <p:nvSpPr>
                  <p:cNvPr id="16749" name="Freeform 286"/>
                  <p:cNvSpPr>
                    <a:spLocks/>
                  </p:cNvSpPr>
                  <p:nvPr/>
                </p:nvSpPr>
                <p:spPr bwMode="auto">
                  <a:xfrm>
                    <a:off x="2541" y="3346"/>
                    <a:ext cx="30" cy="46"/>
                  </a:xfrm>
                  <a:custGeom>
                    <a:avLst/>
                    <a:gdLst>
                      <a:gd name="T0" fmla="*/ 5 w 30"/>
                      <a:gd name="T1" fmla="*/ 46 h 46"/>
                      <a:gd name="T2" fmla="*/ 3 w 30"/>
                      <a:gd name="T3" fmla="*/ 40 h 46"/>
                      <a:gd name="T4" fmla="*/ 1 w 30"/>
                      <a:gd name="T5" fmla="*/ 35 h 46"/>
                      <a:gd name="T6" fmla="*/ 0 w 30"/>
                      <a:gd name="T7" fmla="*/ 23 h 46"/>
                      <a:gd name="T8" fmla="*/ 1 w 30"/>
                      <a:gd name="T9" fmla="*/ 12 h 46"/>
                      <a:gd name="T10" fmla="*/ 7 w 30"/>
                      <a:gd name="T11" fmla="*/ 4 h 46"/>
                      <a:gd name="T12" fmla="*/ 13 w 30"/>
                      <a:gd name="T13" fmla="*/ 0 h 46"/>
                      <a:gd name="T14" fmla="*/ 17 w 30"/>
                      <a:gd name="T15" fmla="*/ 2 h 46"/>
                      <a:gd name="T16" fmla="*/ 23 w 30"/>
                      <a:gd name="T17" fmla="*/ 4 h 46"/>
                      <a:gd name="T18" fmla="*/ 27 w 30"/>
                      <a:gd name="T19" fmla="*/ 9 h 46"/>
                      <a:gd name="T20" fmla="*/ 30 w 30"/>
                      <a:gd name="T21" fmla="*/ 16 h 46"/>
                      <a:gd name="T22" fmla="*/ 19 w 30"/>
                      <a:gd name="T23" fmla="*/ 32 h 46"/>
                      <a:gd name="T24" fmla="*/ 5 w 30"/>
                      <a:gd name="T25" fmla="*/ 46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6"/>
                      <a:gd name="T41" fmla="*/ 30 w 30"/>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6">
                        <a:moveTo>
                          <a:pt x="5" y="46"/>
                        </a:moveTo>
                        <a:lnTo>
                          <a:pt x="3" y="40"/>
                        </a:lnTo>
                        <a:lnTo>
                          <a:pt x="1" y="35"/>
                        </a:lnTo>
                        <a:lnTo>
                          <a:pt x="0" y="23"/>
                        </a:lnTo>
                        <a:lnTo>
                          <a:pt x="1" y="12"/>
                        </a:lnTo>
                        <a:lnTo>
                          <a:pt x="7" y="4"/>
                        </a:lnTo>
                        <a:lnTo>
                          <a:pt x="13" y="0"/>
                        </a:lnTo>
                        <a:lnTo>
                          <a:pt x="17" y="2"/>
                        </a:lnTo>
                        <a:lnTo>
                          <a:pt x="23" y="4"/>
                        </a:lnTo>
                        <a:lnTo>
                          <a:pt x="27" y="9"/>
                        </a:lnTo>
                        <a:lnTo>
                          <a:pt x="30" y="16"/>
                        </a:lnTo>
                        <a:lnTo>
                          <a:pt x="19" y="32"/>
                        </a:lnTo>
                        <a:lnTo>
                          <a:pt x="5" y="46"/>
                        </a:lnTo>
                        <a:close/>
                      </a:path>
                    </a:pathLst>
                  </a:custGeom>
                  <a:solidFill>
                    <a:srgbClr val="808080"/>
                  </a:solidFill>
                  <a:ln w="9525">
                    <a:noFill/>
                    <a:round/>
                    <a:headEnd/>
                    <a:tailEnd/>
                  </a:ln>
                </p:spPr>
                <p:txBody>
                  <a:bodyPr/>
                  <a:lstStyle/>
                  <a:p>
                    <a:endParaRPr lang="en-US"/>
                  </a:p>
                </p:txBody>
              </p:sp>
              <p:sp>
                <p:nvSpPr>
                  <p:cNvPr id="16750" name="Freeform 287"/>
                  <p:cNvSpPr>
                    <a:spLocks/>
                  </p:cNvSpPr>
                  <p:nvPr/>
                </p:nvSpPr>
                <p:spPr bwMode="auto">
                  <a:xfrm>
                    <a:off x="2542" y="3358"/>
                    <a:ext cx="27" cy="32"/>
                  </a:xfrm>
                  <a:custGeom>
                    <a:avLst/>
                    <a:gdLst>
                      <a:gd name="T0" fmla="*/ 4 w 27"/>
                      <a:gd name="T1" fmla="*/ 32 h 32"/>
                      <a:gd name="T2" fmla="*/ 2 w 27"/>
                      <a:gd name="T3" fmla="*/ 27 h 32"/>
                      <a:gd name="T4" fmla="*/ 0 w 27"/>
                      <a:gd name="T5" fmla="*/ 21 h 32"/>
                      <a:gd name="T6" fmla="*/ 0 w 27"/>
                      <a:gd name="T7" fmla="*/ 14 h 32"/>
                      <a:gd name="T8" fmla="*/ 2 w 27"/>
                      <a:gd name="T9" fmla="*/ 9 h 32"/>
                      <a:gd name="T10" fmla="*/ 8 w 27"/>
                      <a:gd name="T11" fmla="*/ 4 h 32"/>
                      <a:gd name="T12" fmla="*/ 14 w 27"/>
                      <a:gd name="T13" fmla="*/ 0 h 32"/>
                      <a:gd name="T14" fmla="*/ 22 w 27"/>
                      <a:gd name="T15" fmla="*/ 2 h 32"/>
                      <a:gd name="T16" fmla="*/ 27 w 27"/>
                      <a:gd name="T17" fmla="*/ 4 h 32"/>
                      <a:gd name="T18" fmla="*/ 18 w 27"/>
                      <a:gd name="T19" fmla="*/ 20 h 32"/>
                      <a:gd name="T20" fmla="*/ 4 w 27"/>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2"/>
                      <a:gd name="T35" fmla="*/ 27 w 27"/>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2">
                        <a:moveTo>
                          <a:pt x="4" y="32"/>
                        </a:moveTo>
                        <a:lnTo>
                          <a:pt x="2" y="27"/>
                        </a:lnTo>
                        <a:lnTo>
                          <a:pt x="0" y="21"/>
                        </a:lnTo>
                        <a:lnTo>
                          <a:pt x="0" y="14"/>
                        </a:lnTo>
                        <a:lnTo>
                          <a:pt x="2" y="9"/>
                        </a:lnTo>
                        <a:lnTo>
                          <a:pt x="8" y="4"/>
                        </a:lnTo>
                        <a:lnTo>
                          <a:pt x="14" y="0"/>
                        </a:lnTo>
                        <a:lnTo>
                          <a:pt x="22" y="2"/>
                        </a:lnTo>
                        <a:lnTo>
                          <a:pt x="27" y="4"/>
                        </a:lnTo>
                        <a:lnTo>
                          <a:pt x="18" y="20"/>
                        </a:lnTo>
                        <a:lnTo>
                          <a:pt x="4" y="32"/>
                        </a:lnTo>
                        <a:close/>
                      </a:path>
                    </a:pathLst>
                  </a:custGeom>
                  <a:solidFill>
                    <a:srgbClr val="000000"/>
                  </a:solidFill>
                  <a:ln w="9525">
                    <a:noFill/>
                    <a:round/>
                    <a:headEnd/>
                    <a:tailEnd/>
                  </a:ln>
                </p:spPr>
                <p:txBody>
                  <a:bodyPr/>
                  <a:lstStyle/>
                  <a:p>
                    <a:endParaRPr lang="en-US"/>
                  </a:p>
                </p:txBody>
              </p:sp>
            </p:grpSp>
            <p:grpSp>
              <p:nvGrpSpPr>
                <p:cNvPr id="16743" name="Group 288"/>
                <p:cNvGrpSpPr>
                  <a:grpSpLocks/>
                </p:cNvGrpSpPr>
                <p:nvPr/>
              </p:nvGrpSpPr>
              <p:grpSpPr bwMode="auto">
                <a:xfrm>
                  <a:off x="2571" y="3306"/>
                  <a:ext cx="31" cy="44"/>
                  <a:chOff x="2571" y="3306"/>
                  <a:chExt cx="31" cy="44"/>
                </a:xfrm>
              </p:grpSpPr>
              <p:sp>
                <p:nvSpPr>
                  <p:cNvPr id="16747" name="Freeform 289"/>
                  <p:cNvSpPr>
                    <a:spLocks/>
                  </p:cNvSpPr>
                  <p:nvPr/>
                </p:nvSpPr>
                <p:spPr bwMode="auto">
                  <a:xfrm>
                    <a:off x="2571" y="3306"/>
                    <a:ext cx="31" cy="44"/>
                  </a:xfrm>
                  <a:custGeom>
                    <a:avLst/>
                    <a:gdLst>
                      <a:gd name="T0" fmla="*/ 4 w 31"/>
                      <a:gd name="T1" fmla="*/ 44 h 44"/>
                      <a:gd name="T2" fmla="*/ 4 w 31"/>
                      <a:gd name="T3" fmla="*/ 38 h 44"/>
                      <a:gd name="T4" fmla="*/ 2 w 31"/>
                      <a:gd name="T5" fmla="*/ 33 h 44"/>
                      <a:gd name="T6" fmla="*/ 0 w 31"/>
                      <a:gd name="T7" fmla="*/ 21 h 44"/>
                      <a:gd name="T8" fmla="*/ 2 w 31"/>
                      <a:gd name="T9" fmla="*/ 10 h 44"/>
                      <a:gd name="T10" fmla="*/ 6 w 31"/>
                      <a:gd name="T11" fmla="*/ 4 h 44"/>
                      <a:gd name="T12" fmla="*/ 12 w 31"/>
                      <a:gd name="T13" fmla="*/ 0 h 44"/>
                      <a:gd name="T14" fmla="*/ 18 w 31"/>
                      <a:gd name="T15" fmla="*/ 0 h 44"/>
                      <a:gd name="T16" fmla="*/ 22 w 31"/>
                      <a:gd name="T17" fmla="*/ 2 h 44"/>
                      <a:gd name="T18" fmla="*/ 27 w 31"/>
                      <a:gd name="T19" fmla="*/ 7 h 44"/>
                      <a:gd name="T20" fmla="*/ 31 w 31"/>
                      <a:gd name="T21" fmla="*/ 14 h 44"/>
                      <a:gd name="T22" fmla="*/ 20 w 31"/>
                      <a:gd name="T23" fmla="*/ 31 h 44"/>
                      <a:gd name="T24" fmla="*/ 4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4" y="44"/>
                        </a:moveTo>
                        <a:lnTo>
                          <a:pt x="4" y="38"/>
                        </a:lnTo>
                        <a:lnTo>
                          <a:pt x="2" y="33"/>
                        </a:lnTo>
                        <a:lnTo>
                          <a:pt x="0" y="21"/>
                        </a:lnTo>
                        <a:lnTo>
                          <a:pt x="2" y="10"/>
                        </a:lnTo>
                        <a:lnTo>
                          <a:pt x="6" y="4"/>
                        </a:lnTo>
                        <a:lnTo>
                          <a:pt x="12" y="0"/>
                        </a:lnTo>
                        <a:lnTo>
                          <a:pt x="18" y="0"/>
                        </a:lnTo>
                        <a:lnTo>
                          <a:pt x="22" y="2"/>
                        </a:lnTo>
                        <a:lnTo>
                          <a:pt x="27" y="7"/>
                        </a:lnTo>
                        <a:lnTo>
                          <a:pt x="31" y="14"/>
                        </a:lnTo>
                        <a:lnTo>
                          <a:pt x="20" y="31"/>
                        </a:lnTo>
                        <a:lnTo>
                          <a:pt x="4" y="44"/>
                        </a:lnTo>
                        <a:close/>
                      </a:path>
                    </a:pathLst>
                  </a:custGeom>
                  <a:solidFill>
                    <a:srgbClr val="808080"/>
                  </a:solidFill>
                  <a:ln w="9525">
                    <a:noFill/>
                    <a:round/>
                    <a:headEnd/>
                    <a:tailEnd/>
                  </a:ln>
                </p:spPr>
                <p:txBody>
                  <a:bodyPr/>
                  <a:lstStyle/>
                  <a:p>
                    <a:endParaRPr lang="en-US"/>
                  </a:p>
                </p:txBody>
              </p:sp>
              <p:sp>
                <p:nvSpPr>
                  <p:cNvPr id="16748" name="Freeform 290"/>
                  <p:cNvSpPr>
                    <a:spLocks/>
                  </p:cNvSpPr>
                  <p:nvPr/>
                </p:nvSpPr>
                <p:spPr bwMode="auto">
                  <a:xfrm>
                    <a:off x="2573" y="3316"/>
                    <a:ext cx="29" cy="32"/>
                  </a:xfrm>
                  <a:custGeom>
                    <a:avLst/>
                    <a:gdLst>
                      <a:gd name="T0" fmla="*/ 4 w 29"/>
                      <a:gd name="T1" fmla="*/ 32 h 32"/>
                      <a:gd name="T2" fmla="*/ 2 w 29"/>
                      <a:gd name="T3" fmla="*/ 27 h 32"/>
                      <a:gd name="T4" fmla="*/ 0 w 29"/>
                      <a:gd name="T5" fmla="*/ 21 h 32"/>
                      <a:gd name="T6" fmla="*/ 0 w 29"/>
                      <a:gd name="T7" fmla="*/ 14 h 32"/>
                      <a:gd name="T8" fmla="*/ 2 w 29"/>
                      <a:gd name="T9" fmla="*/ 9 h 32"/>
                      <a:gd name="T10" fmla="*/ 8 w 29"/>
                      <a:gd name="T11" fmla="*/ 4 h 32"/>
                      <a:gd name="T12" fmla="*/ 14 w 29"/>
                      <a:gd name="T13" fmla="*/ 0 h 32"/>
                      <a:gd name="T14" fmla="*/ 22 w 29"/>
                      <a:gd name="T15" fmla="*/ 2 h 32"/>
                      <a:gd name="T16" fmla="*/ 29 w 29"/>
                      <a:gd name="T17" fmla="*/ 4 h 32"/>
                      <a:gd name="T18" fmla="*/ 18 w 29"/>
                      <a:gd name="T19" fmla="*/ 20 h 32"/>
                      <a:gd name="T20" fmla="*/ 4 w 29"/>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2"/>
                      <a:gd name="T35" fmla="*/ 29 w 29"/>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2">
                        <a:moveTo>
                          <a:pt x="4" y="32"/>
                        </a:moveTo>
                        <a:lnTo>
                          <a:pt x="2" y="27"/>
                        </a:lnTo>
                        <a:lnTo>
                          <a:pt x="0" y="21"/>
                        </a:lnTo>
                        <a:lnTo>
                          <a:pt x="0" y="14"/>
                        </a:lnTo>
                        <a:lnTo>
                          <a:pt x="2" y="9"/>
                        </a:lnTo>
                        <a:lnTo>
                          <a:pt x="8" y="4"/>
                        </a:lnTo>
                        <a:lnTo>
                          <a:pt x="14" y="0"/>
                        </a:lnTo>
                        <a:lnTo>
                          <a:pt x="22" y="2"/>
                        </a:lnTo>
                        <a:lnTo>
                          <a:pt x="29" y="4"/>
                        </a:lnTo>
                        <a:lnTo>
                          <a:pt x="18" y="20"/>
                        </a:lnTo>
                        <a:lnTo>
                          <a:pt x="4" y="32"/>
                        </a:lnTo>
                        <a:close/>
                      </a:path>
                    </a:pathLst>
                  </a:custGeom>
                  <a:solidFill>
                    <a:srgbClr val="000000"/>
                  </a:solidFill>
                  <a:ln w="9525">
                    <a:noFill/>
                    <a:round/>
                    <a:headEnd/>
                    <a:tailEnd/>
                  </a:ln>
                </p:spPr>
                <p:txBody>
                  <a:bodyPr/>
                  <a:lstStyle/>
                  <a:p>
                    <a:endParaRPr lang="en-US"/>
                  </a:p>
                </p:txBody>
              </p:sp>
            </p:grpSp>
            <p:grpSp>
              <p:nvGrpSpPr>
                <p:cNvPr id="16744" name="Group 291"/>
                <p:cNvGrpSpPr>
                  <a:grpSpLocks/>
                </p:cNvGrpSpPr>
                <p:nvPr/>
              </p:nvGrpSpPr>
              <p:grpSpPr bwMode="auto">
                <a:xfrm>
                  <a:off x="2600" y="3262"/>
                  <a:ext cx="31" cy="44"/>
                  <a:chOff x="2600" y="3262"/>
                  <a:chExt cx="31" cy="44"/>
                </a:xfrm>
              </p:grpSpPr>
              <p:sp>
                <p:nvSpPr>
                  <p:cNvPr id="16745" name="Freeform 292"/>
                  <p:cNvSpPr>
                    <a:spLocks/>
                  </p:cNvSpPr>
                  <p:nvPr/>
                </p:nvSpPr>
                <p:spPr bwMode="auto">
                  <a:xfrm>
                    <a:off x="2600" y="3262"/>
                    <a:ext cx="31" cy="44"/>
                  </a:xfrm>
                  <a:custGeom>
                    <a:avLst/>
                    <a:gdLst>
                      <a:gd name="T0" fmla="*/ 6 w 31"/>
                      <a:gd name="T1" fmla="*/ 44 h 44"/>
                      <a:gd name="T2" fmla="*/ 4 w 31"/>
                      <a:gd name="T3" fmla="*/ 39 h 44"/>
                      <a:gd name="T4" fmla="*/ 2 w 31"/>
                      <a:gd name="T5" fmla="*/ 34 h 44"/>
                      <a:gd name="T6" fmla="*/ 0 w 31"/>
                      <a:gd name="T7" fmla="*/ 21 h 44"/>
                      <a:gd name="T8" fmla="*/ 2 w 31"/>
                      <a:gd name="T9" fmla="*/ 11 h 44"/>
                      <a:gd name="T10" fmla="*/ 8 w 31"/>
                      <a:gd name="T11" fmla="*/ 4 h 44"/>
                      <a:gd name="T12" fmla="*/ 14 w 31"/>
                      <a:gd name="T13" fmla="*/ 0 h 44"/>
                      <a:gd name="T14" fmla="*/ 18 w 31"/>
                      <a:gd name="T15" fmla="*/ 0 h 44"/>
                      <a:gd name="T16" fmla="*/ 24 w 31"/>
                      <a:gd name="T17" fmla="*/ 2 h 44"/>
                      <a:gd name="T18" fmla="*/ 27 w 31"/>
                      <a:gd name="T19" fmla="*/ 7 h 44"/>
                      <a:gd name="T20" fmla="*/ 31 w 31"/>
                      <a:gd name="T21" fmla="*/ 14 h 44"/>
                      <a:gd name="T22" fmla="*/ 20 w 31"/>
                      <a:gd name="T23" fmla="*/ 32 h 44"/>
                      <a:gd name="T24" fmla="*/ 6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6" y="44"/>
                        </a:moveTo>
                        <a:lnTo>
                          <a:pt x="4" y="39"/>
                        </a:lnTo>
                        <a:lnTo>
                          <a:pt x="2" y="34"/>
                        </a:lnTo>
                        <a:lnTo>
                          <a:pt x="0" y="21"/>
                        </a:lnTo>
                        <a:lnTo>
                          <a:pt x="2" y="11"/>
                        </a:lnTo>
                        <a:lnTo>
                          <a:pt x="8" y="4"/>
                        </a:lnTo>
                        <a:lnTo>
                          <a:pt x="14" y="0"/>
                        </a:lnTo>
                        <a:lnTo>
                          <a:pt x="18" y="0"/>
                        </a:lnTo>
                        <a:lnTo>
                          <a:pt x="24" y="2"/>
                        </a:lnTo>
                        <a:lnTo>
                          <a:pt x="27" y="7"/>
                        </a:lnTo>
                        <a:lnTo>
                          <a:pt x="31" y="14"/>
                        </a:lnTo>
                        <a:lnTo>
                          <a:pt x="20" y="32"/>
                        </a:lnTo>
                        <a:lnTo>
                          <a:pt x="6" y="44"/>
                        </a:lnTo>
                        <a:close/>
                      </a:path>
                    </a:pathLst>
                  </a:custGeom>
                  <a:solidFill>
                    <a:srgbClr val="808080"/>
                  </a:solidFill>
                  <a:ln w="9525">
                    <a:noFill/>
                    <a:round/>
                    <a:headEnd/>
                    <a:tailEnd/>
                  </a:ln>
                </p:spPr>
                <p:txBody>
                  <a:bodyPr/>
                  <a:lstStyle/>
                  <a:p>
                    <a:endParaRPr lang="en-US"/>
                  </a:p>
                </p:txBody>
              </p:sp>
              <p:sp>
                <p:nvSpPr>
                  <p:cNvPr id="16746" name="Freeform 293"/>
                  <p:cNvSpPr>
                    <a:spLocks/>
                  </p:cNvSpPr>
                  <p:nvPr/>
                </p:nvSpPr>
                <p:spPr bwMode="auto">
                  <a:xfrm>
                    <a:off x="2600" y="3275"/>
                    <a:ext cx="29" cy="29"/>
                  </a:xfrm>
                  <a:custGeom>
                    <a:avLst/>
                    <a:gdLst>
                      <a:gd name="T0" fmla="*/ 6 w 29"/>
                      <a:gd name="T1" fmla="*/ 29 h 29"/>
                      <a:gd name="T2" fmla="*/ 4 w 29"/>
                      <a:gd name="T3" fmla="*/ 26 h 29"/>
                      <a:gd name="T4" fmla="*/ 0 w 29"/>
                      <a:gd name="T5" fmla="*/ 21 h 29"/>
                      <a:gd name="T6" fmla="*/ 0 w 29"/>
                      <a:gd name="T7" fmla="*/ 14 h 29"/>
                      <a:gd name="T8" fmla="*/ 4 w 29"/>
                      <a:gd name="T9" fmla="*/ 7 h 29"/>
                      <a:gd name="T10" fmla="*/ 10 w 29"/>
                      <a:gd name="T11" fmla="*/ 1 h 29"/>
                      <a:gd name="T12" fmla="*/ 16 w 29"/>
                      <a:gd name="T13" fmla="*/ 0 h 29"/>
                      <a:gd name="T14" fmla="*/ 24 w 29"/>
                      <a:gd name="T15" fmla="*/ 0 h 29"/>
                      <a:gd name="T16" fmla="*/ 29 w 29"/>
                      <a:gd name="T17" fmla="*/ 3 h 29"/>
                      <a:gd name="T18" fmla="*/ 20 w 29"/>
                      <a:gd name="T19" fmla="*/ 17 h 29"/>
                      <a:gd name="T20" fmla="*/ 6 w 29"/>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9"/>
                      <a:gd name="T35" fmla="*/ 29 w 29"/>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9">
                        <a:moveTo>
                          <a:pt x="6" y="29"/>
                        </a:moveTo>
                        <a:lnTo>
                          <a:pt x="4" y="26"/>
                        </a:lnTo>
                        <a:lnTo>
                          <a:pt x="0" y="21"/>
                        </a:lnTo>
                        <a:lnTo>
                          <a:pt x="0" y="14"/>
                        </a:lnTo>
                        <a:lnTo>
                          <a:pt x="4" y="7"/>
                        </a:lnTo>
                        <a:lnTo>
                          <a:pt x="10" y="1"/>
                        </a:lnTo>
                        <a:lnTo>
                          <a:pt x="16" y="0"/>
                        </a:lnTo>
                        <a:lnTo>
                          <a:pt x="24" y="0"/>
                        </a:lnTo>
                        <a:lnTo>
                          <a:pt x="29" y="3"/>
                        </a:lnTo>
                        <a:lnTo>
                          <a:pt x="20" y="17"/>
                        </a:lnTo>
                        <a:lnTo>
                          <a:pt x="6" y="29"/>
                        </a:lnTo>
                        <a:close/>
                      </a:path>
                    </a:pathLst>
                  </a:custGeom>
                  <a:solidFill>
                    <a:srgbClr val="000000"/>
                  </a:solidFill>
                  <a:ln w="9525">
                    <a:noFill/>
                    <a:round/>
                    <a:headEnd/>
                    <a:tailEnd/>
                  </a:ln>
                </p:spPr>
                <p:txBody>
                  <a:bodyPr/>
                  <a:lstStyle/>
                  <a:p>
                    <a:endParaRPr lang="en-US"/>
                  </a:p>
                </p:txBody>
              </p:sp>
            </p:grpSp>
          </p:grpSp>
          <p:sp>
            <p:nvSpPr>
              <p:cNvPr id="16724" name="Freeform 294"/>
              <p:cNvSpPr>
                <a:spLocks/>
              </p:cNvSpPr>
              <p:nvPr/>
            </p:nvSpPr>
            <p:spPr bwMode="auto">
              <a:xfrm>
                <a:off x="2268" y="3231"/>
                <a:ext cx="390" cy="394"/>
              </a:xfrm>
              <a:custGeom>
                <a:avLst/>
                <a:gdLst>
                  <a:gd name="T0" fmla="*/ 0 w 390"/>
                  <a:gd name="T1" fmla="*/ 387 h 394"/>
                  <a:gd name="T2" fmla="*/ 0 w 390"/>
                  <a:gd name="T3" fmla="*/ 394 h 394"/>
                  <a:gd name="T4" fmla="*/ 390 w 390"/>
                  <a:gd name="T5" fmla="*/ 7 h 394"/>
                  <a:gd name="T6" fmla="*/ 388 w 390"/>
                  <a:gd name="T7" fmla="*/ 0 h 394"/>
                  <a:gd name="T8" fmla="*/ 0 w 390"/>
                  <a:gd name="T9" fmla="*/ 387 h 394"/>
                  <a:gd name="T10" fmla="*/ 0 60000 65536"/>
                  <a:gd name="T11" fmla="*/ 0 60000 65536"/>
                  <a:gd name="T12" fmla="*/ 0 60000 65536"/>
                  <a:gd name="T13" fmla="*/ 0 60000 65536"/>
                  <a:gd name="T14" fmla="*/ 0 60000 65536"/>
                  <a:gd name="T15" fmla="*/ 0 w 390"/>
                  <a:gd name="T16" fmla="*/ 0 h 394"/>
                  <a:gd name="T17" fmla="*/ 390 w 390"/>
                  <a:gd name="T18" fmla="*/ 394 h 394"/>
                </a:gdLst>
                <a:ahLst/>
                <a:cxnLst>
                  <a:cxn ang="T10">
                    <a:pos x="T0" y="T1"/>
                  </a:cxn>
                  <a:cxn ang="T11">
                    <a:pos x="T2" y="T3"/>
                  </a:cxn>
                  <a:cxn ang="T12">
                    <a:pos x="T4" y="T5"/>
                  </a:cxn>
                  <a:cxn ang="T13">
                    <a:pos x="T6" y="T7"/>
                  </a:cxn>
                  <a:cxn ang="T14">
                    <a:pos x="T8" y="T9"/>
                  </a:cxn>
                </a:cxnLst>
                <a:rect l="T15" t="T16" r="T17" b="T18"/>
                <a:pathLst>
                  <a:path w="390" h="394">
                    <a:moveTo>
                      <a:pt x="0" y="387"/>
                    </a:moveTo>
                    <a:lnTo>
                      <a:pt x="0" y="394"/>
                    </a:lnTo>
                    <a:lnTo>
                      <a:pt x="390" y="7"/>
                    </a:lnTo>
                    <a:lnTo>
                      <a:pt x="388" y="0"/>
                    </a:lnTo>
                    <a:lnTo>
                      <a:pt x="0" y="387"/>
                    </a:lnTo>
                    <a:close/>
                  </a:path>
                </a:pathLst>
              </a:custGeom>
              <a:solidFill>
                <a:srgbClr val="800000"/>
              </a:solidFill>
              <a:ln w="9525">
                <a:noFill/>
                <a:round/>
                <a:headEnd/>
                <a:tailEnd/>
              </a:ln>
            </p:spPr>
            <p:txBody>
              <a:bodyPr/>
              <a:lstStyle/>
              <a:p>
                <a:endParaRPr lang="en-US"/>
              </a:p>
            </p:txBody>
          </p:sp>
          <p:sp>
            <p:nvSpPr>
              <p:cNvPr id="16725" name="Freeform 295"/>
              <p:cNvSpPr>
                <a:spLocks/>
              </p:cNvSpPr>
              <p:nvPr/>
            </p:nvSpPr>
            <p:spPr bwMode="auto">
              <a:xfrm>
                <a:off x="1880" y="3146"/>
                <a:ext cx="776" cy="472"/>
              </a:xfrm>
              <a:custGeom>
                <a:avLst/>
                <a:gdLst>
                  <a:gd name="T0" fmla="*/ 0 w 776"/>
                  <a:gd name="T1" fmla="*/ 322 h 472"/>
                  <a:gd name="T2" fmla="*/ 406 w 776"/>
                  <a:gd name="T3" fmla="*/ 0 h 472"/>
                  <a:gd name="T4" fmla="*/ 776 w 776"/>
                  <a:gd name="T5" fmla="*/ 82 h 472"/>
                  <a:gd name="T6" fmla="*/ 386 w 776"/>
                  <a:gd name="T7" fmla="*/ 472 h 472"/>
                  <a:gd name="T8" fmla="*/ 0 w 776"/>
                  <a:gd name="T9" fmla="*/ 322 h 472"/>
                  <a:gd name="T10" fmla="*/ 0 60000 65536"/>
                  <a:gd name="T11" fmla="*/ 0 60000 65536"/>
                  <a:gd name="T12" fmla="*/ 0 60000 65536"/>
                  <a:gd name="T13" fmla="*/ 0 60000 65536"/>
                  <a:gd name="T14" fmla="*/ 0 60000 65536"/>
                  <a:gd name="T15" fmla="*/ 0 w 776"/>
                  <a:gd name="T16" fmla="*/ 0 h 472"/>
                  <a:gd name="T17" fmla="*/ 776 w 776"/>
                  <a:gd name="T18" fmla="*/ 472 h 472"/>
                </a:gdLst>
                <a:ahLst/>
                <a:cxnLst>
                  <a:cxn ang="T10">
                    <a:pos x="T0" y="T1"/>
                  </a:cxn>
                  <a:cxn ang="T11">
                    <a:pos x="T2" y="T3"/>
                  </a:cxn>
                  <a:cxn ang="T12">
                    <a:pos x="T4" y="T5"/>
                  </a:cxn>
                  <a:cxn ang="T13">
                    <a:pos x="T6" y="T7"/>
                  </a:cxn>
                  <a:cxn ang="T14">
                    <a:pos x="T8" y="T9"/>
                  </a:cxn>
                </a:cxnLst>
                <a:rect l="T15" t="T16" r="T17" b="T18"/>
                <a:pathLst>
                  <a:path w="776" h="472">
                    <a:moveTo>
                      <a:pt x="0" y="322"/>
                    </a:moveTo>
                    <a:lnTo>
                      <a:pt x="406" y="0"/>
                    </a:lnTo>
                    <a:lnTo>
                      <a:pt x="776" y="82"/>
                    </a:lnTo>
                    <a:lnTo>
                      <a:pt x="386" y="472"/>
                    </a:lnTo>
                    <a:lnTo>
                      <a:pt x="0" y="322"/>
                    </a:lnTo>
                    <a:close/>
                  </a:path>
                </a:pathLst>
              </a:custGeom>
              <a:solidFill>
                <a:srgbClr val="FF0000"/>
              </a:solidFill>
              <a:ln w="9525">
                <a:noFill/>
                <a:round/>
                <a:headEnd/>
                <a:tailEnd/>
              </a:ln>
            </p:spPr>
            <p:txBody>
              <a:bodyPr/>
              <a:lstStyle/>
              <a:p>
                <a:endParaRPr lang="en-US"/>
              </a:p>
            </p:txBody>
          </p:sp>
          <p:sp>
            <p:nvSpPr>
              <p:cNvPr id="16726" name="Freeform 296"/>
              <p:cNvSpPr>
                <a:spLocks/>
              </p:cNvSpPr>
              <p:nvPr/>
            </p:nvSpPr>
            <p:spPr bwMode="auto">
              <a:xfrm>
                <a:off x="1861" y="3463"/>
                <a:ext cx="403" cy="164"/>
              </a:xfrm>
              <a:custGeom>
                <a:avLst/>
                <a:gdLst>
                  <a:gd name="T0" fmla="*/ 13 w 403"/>
                  <a:gd name="T1" fmla="*/ 14 h 164"/>
                  <a:gd name="T2" fmla="*/ 0 w 403"/>
                  <a:gd name="T3" fmla="*/ 2 h 164"/>
                  <a:gd name="T4" fmla="*/ 0 w 403"/>
                  <a:gd name="T5" fmla="*/ 0 h 164"/>
                  <a:gd name="T6" fmla="*/ 13 w 403"/>
                  <a:gd name="T7" fmla="*/ 12 h 164"/>
                  <a:gd name="T8" fmla="*/ 19 w 403"/>
                  <a:gd name="T9" fmla="*/ 9 h 164"/>
                  <a:gd name="T10" fmla="*/ 403 w 403"/>
                  <a:gd name="T11" fmla="*/ 157 h 164"/>
                  <a:gd name="T12" fmla="*/ 403 w 403"/>
                  <a:gd name="T13" fmla="*/ 164 h 164"/>
                  <a:gd name="T14" fmla="*/ 19 w 403"/>
                  <a:gd name="T15" fmla="*/ 14 h 164"/>
                  <a:gd name="T16" fmla="*/ 13 w 403"/>
                  <a:gd name="T17" fmla="*/ 14 h 1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3"/>
                  <a:gd name="T28" fmla="*/ 0 h 164"/>
                  <a:gd name="T29" fmla="*/ 403 w 403"/>
                  <a:gd name="T30" fmla="*/ 164 h 1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3" h="164">
                    <a:moveTo>
                      <a:pt x="13" y="14"/>
                    </a:moveTo>
                    <a:lnTo>
                      <a:pt x="0" y="2"/>
                    </a:lnTo>
                    <a:lnTo>
                      <a:pt x="0" y="0"/>
                    </a:lnTo>
                    <a:lnTo>
                      <a:pt x="13" y="12"/>
                    </a:lnTo>
                    <a:lnTo>
                      <a:pt x="19" y="9"/>
                    </a:lnTo>
                    <a:lnTo>
                      <a:pt x="403" y="157"/>
                    </a:lnTo>
                    <a:lnTo>
                      <a:pt x="403" y="164"/>
                    </a:lnTo>
                    <a:lnTo>
                      <a:pt x="19" y="14"/>
                    </a:lnTo>
                    <a:lnTo>
                      <a:pt x="13" y="14"/>
                    </a:lnTo>
                    <a:close/>
                  </a:path>
                </a:pathLst>
              </a:custGeom>
              <a:solidFill>
                <a:srgbClr val="800000"/>
              </a:solidFill>
              <a:ln w="9525">
                <a:noFill/>
                <a:round/>
                <a:headEnd/>
                <a:tailEnd/>
              </a:ln>
            </p:spPr>
            <p:txBody>
              <a:bodyPr/>
              <a:lstStyle/>
              <a:p>
                <a:endParaRPr lang="en-US"/>
              </a:p>
            </p:txBody>
          </p:sp>
          <p:sp>
            <p:nvSpPr>
              <p:cNvPr id="16727" name="Freeform 297"/>
              <p:cNvSpPr>
                <a:spLocks/>
              </p:cNvSpPr>
              <p:nvPr/>
            </p:nvSpPr>
            <p:spPr bwMode="auto">
              <a:xfrm>
                <a:off x="2291" y="3379"/>
                <a:ext cx="383" cy="409"/>
              </a:xfrm>
              <a:custGeom>
                <a:avLst/>
                <a:gdLst>
                  <a:gd name="T0" fmla="*/ 383 w 383"/>
                  <a:gd name="T1" fmla="*/ 0 h 409"/>
                  <a:gd name="T2" fmla="*/ 383 w 383"/>
                  <a:gd name="T3" fmla="*/ 4 h 409"/>
                  <a:gd name="T4" fmla="*/ 0 w 383"/>
                  <a:gd name="T5" fmla="*/ 409 h 409"/>
                  <a:gd name="T6" fmla="*/ 0 w 383"/>
                  <a:gd name="T7" fmla="*/ 402 h 409"/>
                  <a:gd name="T8" fmla="*/ 383 w 383"/>
                  <a:gd name="T9" fmla="*/ 0 h 409"/>
                  <a:gd name="T10" fmla="*/ 0 60000 65536"/>
                  <a:gd name="T11" fmla="*/ 0 60000 65536"/>
                  <a:gd name="T12" fmla="*/ 0 60000 65536"/>
                  <a:gd name="T13" fmla="*/ 0 60000 65536"/>
                  <a:gd name="T14" fmla="*/ 0 60000 65536"/>
                  <a:gd name="T15" fmla="*/ 0 w 383"/>
                  <a:gd name="T16" fmla="*/ 0 h 409"/>
                  <a:gd name="T17" fmla="*/ 383 w 383"/>
                  <a:gd name="T18" fmla="*/ 409 h 409"/>
                </a:gdLst>
                <a:ahLst/>
                <a:cxnLst>
                  <a:cxn ang="T10">
                    <a:pos x="T0" y="T1"/>
                  </a:cxn>
                  <a:cxn ang="T11">
                    <a:pos x="T2" y="T3"/>
                  </a:cxn>
                  <a:cxn ang="T12">
                    <a:pos x="T4" y="T5"/>
                  </a:cxn>
                  <a:cxn ang="T13">
                    <a:pos x="T6" y="T7"/>
                  </a:cxn>
                  <a:cxn ang="T14">
                    <a:pos x="T8" y="T9"/>
                  </a:cxn>
                </a:cxnLst>
                <a:rect l="T15" t="T16" r="T17" b="T18"/>
                <a:pathLst>
                  <a:path w="383" h="409">
                    <a:moveTo>
                      <a:pt x="383" y="0"/>
                    </a:moveTo>
                    <a:lnTo>
                      <a:pt x="383" y="4"/>
                    </a:lnTo>
                    <a:lnTo>
                      <a:pt x="0" y="409"/>
                    </a:lnTo>
                    <a:lnTo>
                      <a:pt x="0" y="402"/>
                    </a:lnTo>
                    <a:lnTo>
                      <a:pt x="383" y="0"/>
                    </a:lnTo>
                    <a:close/>
                  </a:path>
                </a:pathLst>
              </a:custGeom>
              <a:solidFill>
                <a:srgbClr val="800000"/>
              </a:solidFill>
              <a:ln w="9525">
                <a:noFill/>
                <a:round/>
                <a:headEnd/>
                <a:tailEnd/>
              </a:ln>
            </p:spPr>
            <p:txBody>
              <a:bodyPr/>
              <a:lstStyle/>
              <a:p>
                <a:endParaRPr lang="en-US"/>
              </a:p>
            </p:txBody>
          </p:sp>
          <p:sp>
            <p:nvSpPr>
              <p:cNvPr id="16728" name="Freeform 298"/>
              <p:cNvSpPr>
                <a:spLocks/>
              </p:cNvSpPr>
              <p:nvPr/>
            </p:nvSpPr>
            <p:spPr bwMode="auto">
              <a:xfrm>
                <a:off x="1886" y="3629"/>
                <a:ext cx="402" cy="160"/>
              </a:xfrm>
              <a:custGeom>
                <a:avLst/>
                <a:gdLst>
                  <a:gd name="T0" fmla="*/ 10 w 402"/>
                  <a:gd name="T1" fmla="*/ 0 h 160"/>
                  <a:gd name="T2" fmla="*/ 0 w 402"/>
                  <a:gd name="T3" fmla="*/ 2 h 160"/>
                  <a:gd name="T4" fmla="*/ 0 w 402"/>
                  <a:gd name="T5" fmla="*/ 5 h 160"/>
                  <a:gd name="T6" fmla="*/ 10 w 402"/>
                  <a:gd name="T7" fmla="*/ 2 h 160"/>
                  <a:gd name="T8" fmla="*/ 17 w 402"/>
                  <a:gd name="T9" fmla="*/ 9 h 160"/>
                  <a:gd name="T10" fmla="*/ 402 w 402"/>
                  <a:gd name="T11" fmla="*/ 160 h 160"/>
                  <a:gd name="T12" fmla="*/ 402 w 402"/>
                  <a:gd name="T13" fmla="*/ 153 h 160"/>
                  <a:gd name="T14" fmla="*/ 10 w 402"/>
                  <a:gd name="T15" fmla="*/ 0 h 160"/>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160"/>
                  <a:gd name="T26" fmla="*/ 402 w 402"/>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160">
                    <a:moveTo>
                      <a:pt x="10" y="0"/>
                    </a:moveTo>
                    <a:lnTo>
                      <a:pt x="0" y="2"/>
                    </a:lnTo>
                    <a:lnTo>
                      <a:pt x="0" y="5"/>
                    </a:lnTo>
                    <a:lnTo>
                      <a:pt x="10" y="2"/>
                    </a:lnTo>
                    <a:lnTo>
                      <a:pt x="17" y="9"/>
                    </a:lnTo>
                    <a:lnTo>
                      <a:pt x="402" y="160"/>
                    </a:lnTo>
                    <a:lnTo>
                      <a:pt x="402" y="153"/>
                    </a:lnTo>
                    <a:lnTo>
                      <a:pt x="10" y="0"/>
                    </a:lnTo>
                    <a:close/>
                  </a:path>
                </a:pathLst>
              </a:custGeom>
              <a:solidFill>
                <a:srgbClr val="800000"/>
              </a:solidFill>
              <a:ln w="9525">
                <a:noFill/>
                <a:round/>
                <a:headEnd/>
                <a:tailEnd/>
              </a:ln>
            </p:spPr>
            <p:txBody>
              <a:bodyPr/>
              <a:lstStyle/>
              <a:p>
                <a:endParaRPr lang="en-US"/>
              </a:p>
            </p:txBody>
          </p:sp>
          <p:grpSp>
            <p:nvGrpSpPr>
              <p:cNvPr id="16729" name="Group 299"/>
              <p:cNvGrpSpPr>
                <a:grpSpLocks/>
              </p:cNvGrpSpPr>
              <p:nvPr/>
            </p:nvGrpSpPr>
            <p:grpSpPr bwMode="auto">
              <a:xfrm>
                <a:off x="2498" y="3289"/>
                <a:ext cx="153" cy="225"/>
                <a:chOff x="2498" y="3289"/>
                <a:chExt cx="153" cy="225"/>
              </a:xfrm>
            </p:grpSpPr>
            <p:sp>
              <p:nvSpPr>
                <p:cNvPr id="16731" name="Freeform 300"/>
                <p:cNvSpPr>
                  <a:spLocks/>
                </p:cNvSpPr>
                <p:nvPr/>
              </p:nvSpPr>
              <p:spPr bwMode="auto">
                <a:xfrm>
                  <a:off x="2498" y="3357"/>
                  <a:ext cx="149" cy="157"/>
                </a:xfrm>
                <a:custGeom>
                  <a:avLst/>
                  <a:gdLst>
                    <a:gd name="T0" fmla="*/ 149 w 149"/>
                    <a:gd name="T1" fmla="*/ 0 h 157"/>
                    <a:gd name="T2" fmla="*/ 0 w 149"/>
                    <a:gd name="T3" fmla="*/ 157 h 157"/>
                    <a:gd name="T4" fmla="*/ 149 w 149"/>
                    <a:gd name="T5" fmla="*/ 1 h 157"/>
                    <a:gd name="T6" fmla="*/ 149 w 149"/>
                    <a:gd name="T7" fmla="*/ 0 h 157"/>
                    <a:gd name="T8" fmla="*/ 0 60000 65536"/>
                    <a:gd name="T9" fmla="*/ 0 60000 65536"/>
                    <a:gd name="T10" fmla="*/ 0 60000 65536"/>
                    <a:gd name="T11" fmla="*/ 0 60000 65536"/>
                    <a:gd name="T12" fmla="*/ 0 w 149"/>
                    <a:gd name="T13" fmla="*/ 0 h 157"/>
                    <a:gd name="T14" fmla="*/ 149 w 149"/>
                    <a:gd name="T15" fmla="*/ 157 h 157"/>
                  </a:gdLst>
                  <a:ahLst/>
                  <a:cxnLst>
                    <a:cxn ang="T8">
                      <a:pos x="T0" y="T1"/>
                    </a:cxn>
                    <a:cxn ang="T9">
                      <a:pos x="T2" y="T3"/>
                    </a:cxn>
                    <a:cxn ang="T10">
                      <a:pos x="T4" y="T5"/>
                    </a:cxn>
                    <a:cxn ang="T11">
                      <a:pos x="T6" y="T7"/>
                    </a:cxn>
                  </a:cxnLst>
                  <a:rect l="T12" t="T13" r="T14" b="T15"/>
                  <a:pathLst>
                    <a:path w="149" h="157">
                      <a:moveTo>
                        <a:pt x="149" y="0"/>
                      </a:moveTo>
                      <a:lnTo>
                        <a:pt x="0" y="157"/>
                      </a:lnTo>
                      <a:lnTo>
                        <a:pt x="149" y="1"/>
                      </a:lnTo>
                      <a:lnTo>
                        <a:pt x="149" y="0"/>
                      </a:lnTo>
                      <a:close/>
                    </a:path>
                  </a:pathLst>
                </a:custGeom>
                <a:solidFill>
                  <a:srgbClr val="3F3F3F"/>
                </a:solidFill>
                <a:ln w="9525">
                  <a:noFill/>
                  <a:round/>
                  <a:headEnd/>
                  <a:tailEnd/>
                </a:ln>
              </p:spPr>
              <p:txBody>
                <a:bodyPr/>
                <a:lstStyle/>
                <a:p>
                  <a:endParaRPr lang="en-US"/>
                </a:p>
              </p:txBody>
            </p:sp>
            <p:sp>
              <p:nvSpPr>
                <p:cNvPr id="16732" name="Freeform 301"/>
                <p:cNvSpPr>
                  <a:spLocks/>
                </p:cNvSpPr>
                <p:nvPr/>
              </p:nvSpPr>
              <p:spPr bwMode="auto">
                <a:xfrm>
                  <a:off x="2573" y="3369"/>
                  <a:ext cx="78" cy="78"/>
                </a:xfrm>
                <a:custGeom>
                  <a:avLst/>
                  <a:gdLst>
                    <a:gd name="T0" fmla="*/ 0 w 78"/>
                    <a:gd name="T1" fmla="*/ 78 h 78"/>
                    <a:gd name="T2" fmla="*/ 76 w 78"/>
                    <a:gd name="T3" fmla="*/ 0 h 78"/>
                    <a:gd name="T4" fmla="*/ 78 w 78"/>
                    <a:gd name="T5" fmla="*/ 2 h 78"/>
                    <a:gd name="T6" fmla="*/ 0 w 78"/>
                    <a:gd name="T7" fmla="*/ 78 h 78"/>
                    <a:gd name="T8" fmla="*/ 0 60000 65536"/>
                    <a:gd name="T9" fmla="*/ 0 60000 65536"/>
                    <a:gd name="T10" fmla="*/ 0 60000 65536"/>
                    <a:gd name="T11" fmla="*/ 0 60000 65536"/>
                    <a:gd name="T12" fmla="*/ 0 w 78"/>
                    <a:gd name="T13" fmla="*/ 0 h 78"/>
                    <a:gd name="T14" fmla="*/ 78 w 78"/>
                    <a:gd name="T15" fmla="*/ 78 h 78"/>
                  </a:gdLst>
                  <a:ahLst/>
                  <a:cxnLst>
                    <a:cxn ang="T8">
                      <a:pos x="T0" y="T1"/>
                    </a:cxn>
                    <a:cxn ang="T9">
                      <a:pos x="T2" y="T3"/>
                    </a:cxn>
                    <a:cxn ang="T10">
                      <a:pos x="T4" y="T5"/>
                    </a:cxn>
                    <a:cxn ang="T11">
                      <a:pos x="T6" y="T7"/>
                    </a:cxn>
                  </a:cxnLst>
                  <a:rect l="T12" t="T13" r="T14" b="T15"/>
                  <a:pathLst>
                    <a:path w="78" h="78">
                      <a:moveTo>
                        <a:pt x="0" y="78"/>
                      </a:moveTo>
                      <a:lnTo>
                        <a:pt x="76" y="0"/>
                      </a:lnTo>
                      <a:lnTo>
                        <a:pt x="78" y="2"/>
                      </a:lnTo>
                      <a:lnTo>
                        <a:pt x="0" y="78"/>
                      </a:lnTo>
                      <a:close/>
                    </a:path>
                  </a:pathLst>
                </a:custGeom>
                <a:solidFill>
                  <a:srgbClr val="3F3F3F"/>
                </a:solidFill>
                <a:ln w="9525">
                  <a:noFill/>
                  <a:round/>
                  <a:headEnd/>
                  <a:tailEnd/>
                </a:ln>
              </p:spPr>
              <p:txBody>
                <a:bodyPr/>
                <a:lstStyle/>
                <a:p>
                  <a:endParaRPr lang="en-US"/>
                </a:p>
              </p:txBody>
            </p:sp>
            <p:sp>
              <p:nvSpPr>
                <p:cNvPr id="16733" name="Freeform 302"/>
                <p:cNvSpPr>
                  <a:spLocks/>
                </p:cNvSpPr>
                <p:nvPr/>
              </p:nvSpPr>
              <p:spPr bwMode="auto">
                <a:xfrm>
                  <a:off x="2568" y="3289"/>
                  <a:ext cx="73" cy="73"/>
                </a:xfrm>
                <a:custGeom>
                  <a:avLst/>
                  <a:gdLst>
                    <a:gd name="T0" fmla="*/ 0 w 73"/>
                    <a:gd name="T1" fmla="*/ 73 h 73"/>
                    <a:gd name="T2" fmla="*/ 73 w 73"/>
                    <a:gd name="T3" fmla="*/ 0 h 73"/>
                    <a:gd name="T4" fmla="*/ 73 w 73"/>
                    <a:gd name="T5" fmla="*/ 1 h 73"/>
                    <a:gd name="T6" fmla="*/ 0 w 73"/>
                    <a:gd name="T7" fmla="*/ 73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3"/>
                      </a:moveTo>
                      <a:lnTo>
                        <a:pt x="73" y="0"/>
                      </a:lnTo>
                      <a:lnTo>
                        <a:pt x="73" y="1"/>
                      </a:lnTo>
                      <a:lnTo>
                        <a:pt x="0" y="73"/>
                      </a:lnTo>
                      <a:close/>
                    </a:path>
                  </a:pathLst>
                </a:custGeom>
                <a:solidFill>
                  <a:srgbClr val="3F3F3F"/>
                </a:solidFill>
                <a:ln w="9525">
                  <a:noFill/>
                  <a:round/>
                  <a:headEnd/>
                  <a:tailEnd/>
                </a:ln>
              </p:spPr>
              <p:txBody>
                <a:bodyPr/>
                <a:lstStyle/>
                <a:p>
                  <a:endParaRPr lang="en-US"/>
                </a:p>
              </p:txBody>
            </p:sp>
          </p:grpSp>
          <p:sp>
            <p:nvSpPr>
              <p:cNvPr id="16730" name="Freeform 303"/>
              <p:cNvSpPr>
                <a:spLocks/>
              </p:cNvSpPr>
              <p:nvPr/>
            </p:nvSpPr>
            <p:spPr bwMode="auto">
              <a:xfrm>
                <a:off x="1867" y="3144"/>
                <a:ext cx="409" cy="324"/>
              </a:xfrm>
              <a:custGeom>
                <a:avLst/>
                <a:gdLst>
                  <a:gd name="T0" fmla="*/ 0 w 409"/>
                  <a:gd name="T1" fmla="*/ 316 h 324"/>
                  <a:gd name="T2" fmla="*/ 401 w 409"/>
                  <a:gd name="T3" fmla="*/ 0 h 324"/>
                  <a:gd name="T4" fmla="*/ 409 w 409"/>
                  <a:gd name="T5" fmla="*/ 3 h 324"/>
                  <a:gd name="T6" fmla="*/ 9 w 409"/>
                  <a:gd name="T7" fmla="*/ 324 h 324"/>
                  <a:gd name="T8" fmla="*/ 0 w 409"/>
                  <a:gd name="T9" fmla="*/ 316 h 324"/>
                  <a:gd name="T10" fmla="*/ 0 60000 65536"/>
                  <a:gd name="T11" fmla="*/ 0 60000 65536"/>
                  <a:gd name="T12" fmla="*/ 0 60000 65536"/>
                  <a:gd name="T13" fmla="*/ 0 60000 65536"/>
                  <a:gd name="T14" fmla="*/ 0 60000 65536"/>
                  <a:gd name="T15" fmla="*/ 0 w 409"/>
                  <a:gd name="T16" fmla="*/ 0 h 324"/>
                  <a:gd name="T17" fmla="*/ 409 w 409"/>
                  <a:gd name="T18" fmla="*/ 324 h 324"/>
                </a:gdLst>
                <a:ahLst/>
                <a:cxnLst>
                  <a:cxn ang="T10">
                    <a:pos x="T0" y="T1"/>
                  </a:cxn>
                  <a:cxn ang="T11">
                    <a:pos x="T2" y="T3"/>
                  </a:cxn>
                  <a:cxn ang="T12">
                    <a:pos x="T4" y="T5"/>
                  </a:cxn>
                  <a:cxn ang="T13">
                    <a:pos x="T6" y="T7"/>
                  </a:cxn>
                  <a:cxn ang="T14">
                    <a:pos x="T8" y="T9"/>
                  </a:cxn>
                </a:cxnLst>
                <a:rect l="T15" t="T16" r="T17" b="T18"/>
                <a:pathLst>
                  <a:path w="409" h="324">
                    <a:moveTo>
                      <a:pt x="0" y="316"/>
                    </a:moveTo>
                    <a:lnTo>
                      <a:pt x="401" y="0"/>
                    </a:lnTo>
                    <a:lnTo>
                      <a:pt x="409" y="3"/>
                    </a:lnTo>
                    <a:lnTo>
                      <a:pt x="9" y="324"/>
                    </a:lnTo>
                    <a:lnTo>
                      <a:pt x="0" y="316"/>
                    </a:lnTo>
                    <a:close/>
                  </a:path>
                </a:pathLst>
              </a:custGeom>
              <a:solidFill>
                <a:srgbClr val="FF0000"/>
              </a:solidFill>
              <a:ln w="9525">
                <a:noFill/>
                <a:round/>
                <a:headEnd/>
                <a:tailEnd/>
              </a:ln>
            </p:spPr>
            <p:txBody>
              <a:bodyPr/>
              <a:lstStyle/>
              <a:p>
                <a:endParaRPr lang="en-US"/>
              </a:p>
            </p:txBody>
          </p:sp>
        </p:grpSp>
        <p:grpSp>
          <p:nvGrpSpPr>
            <p:cNvPr id="16686" name="Group 304"/>
            <p:cNvGrpSpPr>
              <a:grpSpLocks/>
            </p:cNvGrpSpPr>
            <p:nvPr/>
          </p:nvGrpSpPr>
          <p:grpSpPr bwMode="auto">
            <a:xfrm>
              <a:off x="432" y="3216"/>
              <a:ext cx="720" cy="597"/>
              <a:chOff x="3185" y="3129"/>
              <a:chExt cx="562" cy="597"/>
            </a:xfrm>
          </p:grpSpPr>
          <p:grpSp>
            <p:nvGrpSpPr>
              <p:cNvPr id="16687" name="Group 305"/>
              <p:cNvGrpSpPr>
                <a:grpSpLocks/>
              </p:cNvGrpSpPr>
              <p:nvPr/>
            </p:nvGrpSpPr>
            <p:grpSpPr bwMode="auto">
              <a:xfrm>
                <a:off x="3185" y="3129"/>
                <a:ext cx="562" cy="597"/>
                <a:chOff x="3185" y="3129"/>
                <a:chExt cx="562" cy="597"/>
              </a:xfrm>
            </p:grpSpPr>
            <p:grpSp>
              <p:nvGrpSpPr>
                <p:cNvPr id="16691" name="Group 306"/>
                <p:cNvGrpSpPr>
                  <a:grpSpLocks/>
                </p:cNvGrpSpPr>
                <p:nvPr/>
              </p:nvGrpSpPr>
              <p:grpSpPr bwMode="auto">
                <a:xfrm>
                  <a:off x="3208" y="3150"/>
                  <a:ext cx="539" cy="576"/>
                  <a:chOff x="3208" y="3150"/>
                  <a:chExt cx="539" cy="576"/>
                </a:xfrm>
              </p:grpSpPr>
              <p:grpSp>
                <p:nvGrpSpPr>
                  <p:cNvPr id="16705" name="Group 307"/>
                  <p:cNvGrpSpPr>
                    <a:grpSpLocks/>
                  </p:cNvGrpSpPr>
                  <p:nvPr/>
                </p:nvGrpSpPr>
                <p:grpSpPr bwMode="auto">
                  <a:xfrm>
                    <a:off x="3208" y="3150"/>
                    <a:ext cx="539" cy="536"/>
                    <a:chOff x="3208" y="3150"/>
                    <a:chExt cx="539" cy="536"/>
                  </a:xfrm>
                </p:grpSpPr>
                <p:sp>
                  <p:nvSpPr>
                    <p:cNvPr id="16712" name="Freeform 308"/>
                    <p:cNvSpPr>
                      <a:spLocks/>
                    </p:cNvSpPr>
                    <p:nvPr/>
                  </p:nvSpPr>
                  <p:spPr bwMode="auto">
                    <a:xfrm>
                      <a:off x="3251" y="3633"/>
                      <a:ext cx="96" cy="53"/>
                    </a:xfrm>
                    <a:custGeom>
                      <a:avLst/>
                      <a:gdLst>
                        <a:gd name="T0" fmla="*/ 4 w 384"/>
                        <a:gd name="T1" fmla="*/ 0 h 262"/>
                        <a:gd name="T2" fmla="*/ 1 w 384"/>
                        <a:gd name="T3" fmla="*/ 0 h 262"/>
                        <a:gd name="T4" fmla="*/ 1 w 384"/>
                        <a:gd name="T5" fmla="*/ 0 h 262"/>
                        <a:gd name="T6" fmla="*/ 0 w 384"/>
                        <a:gd name="T7" fmla="*/ 0 h 262"/>
                        <a:gd name="T8" fmla="*/ 0 w 384"/>
                        <a:gd name="T9" fmla="*/ 1 h 262"/>
                        <a:gd name="T10" fmla="*/ 0 w 384"/>
                        <a:gd name="T11" fmla="*/ 1 h 262"/>
                        <a:gd name="T12" fmla="*/ 0 w 384"/>
                        <a:gd name="T13" fmla="*/ 1 h 262"/>
                        <a:gd name="T14" fmla="*/ 0 w 384"/>
                        <a:gd name="T15" fmla="*/ 1 h 262"/>
                        <a:gd name="T16" fmla="*/ 0 w 384"/>
                        <a:gd name="T17" fmla="*/ 2 h 262"/>
                        <a:gd name="T18" fmla="*/ 1 w 384"/>
                        <a:gd name="T19" fmla="*/ 2 h 262"/>
                        <a:gd name="T20" fmla="*/ 1 w 384"/>
                        <a:gd name="T21" fmla="*/ 2 h 262"/>
                        <a:gd name="T22" fmla="*/ 2 w 384"/>
                        <a:gd name="T23" fmla="*/ 2 h 262"/>
                        <a:gd name="T24" fmla="*/ 2 w 384"/>
                        <a:gd name="T25" fmla="*/ 2 h 262"/>
                        <a:gd name="T26" fmla="*/ 2 w 384"/>
                        <a:gd name="T27" fmla="*/ 2 h 262"/>
                        <a:gd name="T28" fmla="*/ 2 w 384"/>
                        <a:gd name="T29" fmla="*/ 2 h 262"/>
                        <a:gd name="T30" fmla="*/ 5 w 384"/>
                        <a:gd name="T31" fmla="*/ 2 h 262"/>
                        <a:gd name="T32" fmla="*/ 6 w 384"/>
                        <a:gd name="T33" fmla="*/ 0 h 262"/>
                        <a:gd name="T34" fmla="*/ 4 w 384"/>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2"/>
                        <a:gd name="T56" fmla="*/ 384 w 384"/>
                        <a:gd name="T57" fmla="*/ 262 h 2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2">
                          <a:moveTo>
                            <a:pt x="246" y="0"/>
                          </a:moveTo>
                          <a:lnTo>
                            <a:pt x="50" y="23"/>
                          </a:lnTo>
                          <a:lnTo>
                            <a:pt x="30" y="40"/>
                          </a:lnTo>
                          <a:lnTo>
                            <a:pt x="18" y="60"/>
                          </a:lnTo>
                          <a:lnTo>
                            <a:pt x="7" y="82"/>
                          </a:lnTo>
                          <a:lnTo>
                            <a:pt x="0" y="119"/>
                          </a:lnTo>
                          <a:lnTo>
                            <a:pt x="1" y="160"/>
                          </a:lnTo>
                          <a:lnTo>
                            <a:pt x="7" y="182"/>
                          </a:lnTo>
                          <a:lnTo>
                            <a:pt x="18" y="206"/>
                          </a:lnTo>
                          <a:lnTo>
                            <a:pt x="39" y="227"/>
                          </a:lnTo>
                          <a:lnTo>
                            <a:pt x="63" y="245"/>
                          </a:lnTo>
                          <a:lnTo>
                            <a:pt x="88" y="255"/>
                          </a:lnTo>
                          <a:lnTo>
                            <a:pt x="108" y="260"/>
                          </a:lnTo>
                          <a:lnTo>
                            <a:pt x="137" y="262"/>
                          </a:lnTo>
                          <a:lnTo>
                            <a:pt x="135" y="260"/>
                          </a:lnTo>
                          <a:lnTo>
                            <a:pt x="287" y="242"/>
                          </a:lnTo>
                          <a:lnTo>
                            <a:pt x="384" y="0"/>
                          </a:lnTo>
                          <a:lnTo>
                            <a:pt x="246" y="0"/>
                          </a:lnTo>
                          <a:close/>
                        </a:path>
                      </a:pathLst>
                    </a:custGeom>
                    <a:solidFill>
                      <a:srgbClr val="CECECE"/>
                    </a:solidFill>
                    <a:ln w="6350">
                      <a:solidFill>
                        <a:srgbClr val="CECECE"/>
                      </a:solidFill>
                      <a:prstDash val="solid"/>
                      <a:round/>
                      <a:headEnd/>
                      <a:tailEnd/>
                    </a:ln>
                  </p:spPr>
                  <p:txBody>
                    <a:bodyPr/>
                    <a:lstStyle/>
                    <a:p>
                      <a:endParaRPr lang="en-US"/>
                    </a:p>
                  </p:txBody>
                </p:sp>
                <p:sp>
                  <p:nvSpPr>
                    <p:cNvPr id="16713" name="Freeform 309"/>
                    <p:cNvSpPr>
                      <a:spLocks/>
                    </p:cNvSpPr>
                    <p:nvPr/>
                  </p:nvSpPr>
                  <p:spPr bwMode="auto">
                    <a:xfrm>
                      <a:off x="3208" y="3150"/>
                      <a:ext cx="539" cy="535"/>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9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7" y="46"/>
                          </a:lnTo>
                          <a:lnTo>
                            <a:pt x="46" y="81"/>
                          </a:lnTo>
                          <a:lnTo>
                            <a:pt x="23" y="120"/>
                          </a:lnTo>
                          <a:lnTo>
                            <a:pt x="10" y="160"/>
                          </a:lnTo>
                          <a:lnTo>
                            <a:pt x="4" y="196"/>
                          </a:lnTo>
                          <a:lnTo>
                            <a:pt x="0" y="243"/>
                          </a:lnTo>
                          <a:lnTo>
                            <a:pt x="0" y="289"/>
                          </a:lnTo>
                          <a:lnTo>
                            <a:pt x="5" y="327"/>
                          </a:lnTo>
                          <a:lnTo>
                            <a:pt x="10" y="367"/>
                          </a:lnTo>
                          <a:lnTo>
                            <a:pt x="16" y="401"/>
                          </a:lnTo>
                          <a:lnTo>
                            <a:pt x="38" y="492"/>
                          </a:lnTo>
                          <a:lnTo>
                            <a:pt x="68" y="594"/>
                          </a:lnTo>
                          <a:lnTo>
                            <a:pt x="114" y="705"/>
                          </a:lnTo>
                          <a:lnTo>
                            <a:pt x="160" y="832"/>
                          </a:lnTo>
                          <a:lnTo>
                            <a:pt x="206" y="943"/>
                          </a:lnTo>
                          <a:lnTo>
                            <a:pt x="245" y="1054"/>
                          </a:lnTo>
                          <a:lnTo>
                            <a:pt x="291" y="1187"/>
                          </a:lnTo>
                          <a:lnTo>
                            <a:pt x="330" y="1357"/>
                          </a:lnTo>
                          <a:lnTo>
                            <a:pt x="356" y="1505"/>
                          </a:lnTo>
                          <a:lnTo>
                            <a:pt x="382" y="1691"/>
                          </a:lnTo>
                          <a:lnTo>
                            <a:pt x="395" y="1890"/>
                          </a:lnTo>
                          <a:lnTo>
                            <a:pt x="415" y="2068"/>
                          </a:lnTo>
                          <a:lnTo>
                            <a:pt x="415" y="2166"/>
                          </a:lnTo>
                          <a:lnTo>
                            <a:pt x="415" y="2292"/>
                          </a:lnTo>
                          <a:lnTo>
                            <a:pt x="415" y="2373"/>
                          </a:lnTo>
                          <a:lnTo>
                            <a:pt x="409" y="2449"/>
                          </a:lnTo>
                          <a:lnTo>
                            <a:pt x="389" y="2528"/>
                          </a:lnTo>
                          <a:lnTo>
                            <a:pt x="374" y="2575"/>
                          </a:lnTo>
                          <a:lnTo>
                            <a:pt x="356" y="2617"/>
                          </a:lnTo>
                          <a:lnTo>
                            <a:pt x="337" y="2644"/>
                          </a:lnTo>
                          <a:lnTo>
                            <a:pt x="324" y="2660"/>
                          </a:lnTo>
                          <a:lnTo>
                            <a:pt x="310" y="2677"/>
                          </a:lnTo>
                          <a:lnTo>
                            <a:pt x="502" y="2653"/>
                          </a:lnTo>
                          <a:lnTo>
                            <a:pt x="873" y="2595"/>
                          </a:lnTo>
                          <a:lnTo>
                            <a:pt x="1180" y="2551"/>
                          </a:lnTo>
                          <a:lnTo>
                            <a:pt x="1533" y="2506"/>
                          </a:lnTo>
                          <a:lnTo>
                            <a:pt x="1795" y="2491"/>
                          </a:lnTo>
                          <a:lnTo>
                            <a:pt x="1998" y="2499"/>
                          </a:lnTo>
                          <a:lnTo>
                            <a:pt x="2050" y="2499"/>
                          </a:lnTo>
                          <a:lnTo>
                            <a:pt x="2083" y="2491"/>
                          </a:lnTo>
                          <a:lnTo>
                            <a:pt x="2102" y="2454"/>
                          </a:lnTo>
                          <a:lnTo>
                            <a:pt x="2122" y="2414"/>
                          </a:lnTo>
                          <a:lnTo>
                            <a:pt x="2138" y="2353"/>
                          </a:lnTo>
                          <a:lnTo>
                            <a:pt x="2148" y="2280"/>
                          </a:lnTo>
                          <a:lnTo>
                            <a:pt x="2155" y="2210"/>
                          </a:lnTo>
                          <a:lnTo>
                            <a:pt x="2155" y="2108"/>
                          </a:lnTo>
                          <a:lnTo>
                            <a:pt x="2151" y="2027"/>
                          </a:lnTo>
                          <a:lnTo>
                            <a:pt x="2148" y="1898"/>
                          </a:lnTo>
                          <a:lnTo>
                            <a:pt x="2129" y="1757"/>
                          </a:lnTo>
                          <a:lnTo>
                            <a:pt x="2096" y="1576"/>
                          </a:lnTo>
                          <a:lnTo>
                            <a:pt x="2057" y="1409"/>
                          </a:lnTo>
                          <a:lnTo>
                            <a:pt x="2024" y="1261"/>
                          </a:lnTo>
                          <a:lnTo>
                            <a:pt x="1972" y="1098"/>
                          </a:lnTo>
                          <a:lnTo>
                            <a:pt x="1919" y="950"/>
                          </a:lnTo>
                          <a:lnTo>
                            <a:pt x="1874" y="810"/>
                          </a:lnTo>
                          <a:lnTo>
                            <a:pt x="1802" y="608"/>
                          </a:lnTo>
                          <a:lnTo>
                            <a:pt x="1763" y="490"/>
                          </a:lnTo>
                          <a:lnTo>
                            <a:pt x="1739" y="411"/>
                          </a:lnTo>
                          <a:lnTo>
                            <a:pt x="1726" y="349"/>
                          </a:lnTo>
                          <a:lnTo>
                            <a:pt x="1720" y="291"/>
                          </a:lnTo>
                          <a:lnTo>
                            <a:pt x="1720" y="241"/>
                          </a:lnTo>
                          <a:lnTo>
                            <a:pt x="1750" y="60"/>
                          </a:lnTo>
                          <a:lnTo>
                            <a:pt x="1763" y="23"/>
                          </a:lnTo>
                          <a:lnTo>
                            <a:pt x="157" y="0"/>
                          </a:lnTo>
                          <a:lnTo>
                            <a:pt x="136" y="5"/>
                          </a:lnTo>
                          <a:close/>
                        </a:path>
                      </a:pathLst>
                    </a:custGeom>
                    <a:solidFill>
                      <a:srgbClr val="CECECE"/>
                    </a:solidFill>
                    <a:ln w="6350">
                      <a:solidFill>
                        <a:srgbClr val="CECECE"/>
                      </a:solidFill>
                      <a:prstDash val="solid"/>
                      <a:round/>
                      <a:headEnd/>
                      <a:tailEnd/>
                    </a:ln>
                  </p:spPr>
                  <p:txBody>
                    <a:bodyPr/>
                    <a:lstStyle/>
                    <a:p>
                      <a:endParaRPr lang="en-US"/>
                    </a:p>
                  </p:txBody>
                </p:sp>
                <p:sp>
                  <p:nvSpPr>
                    <p:cNvPr id="16714" name="Freeform 310"/>
                    <p:cNvSpPr>
                      <a:spLocks/>
                    </p:cNvSpPr>
                    <p:nvPr/>
                  </p:nvSpPr>
                  <p:spPr bwMode="auto">
                    <a:xfrm>
                      <a:off x="3237" y="317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3"/>
                          </a:moveTo>
                          <a:lnTo>
                            <a:pt x="132" y="161"/>
                          </a:lnTo>
                          <a:lnTo>
                            <a:pt x="86" y="175"/>
                          </a:lnTo>
                          <a:lnTo>
                            <a:pt x="63" y="173"/>
                          </a:lnTo>
                          <a:lnTo>
                            <a:pt x="40" y="163"/>
                          </a:lnTo>
                          <a:lnTo>
                            <a:pt x="23" y="146"/>
                          </a:lnTo>
                          <a:lnTo>
                            <a:pt x="11" y="129"/>
                          </a:lnTo>
                          <a:lnTo>
                            <a:pt x="3" y="106"/>
                          </a:lnTo>
                          <a:lnTo>
                            <a:pt x="0" y="87"/>
                          </a:lnTo>
                          <a:lnTo>
                            <a:pt x="1" y="61"/>
                          </a:lnTo>
                          <a:lnTo>
                            <a:pt x="8" y="42"/>
                          </a:lnTo>
                          <a:lnTo>
                            <a:pt x="21" y="27"/>
                          </a:lnTo>
                          <a:lnTo>
                            <a:pt x="37" y="15"/>
                          </a:lnTo>
                          <a:lnTo>
                            <a:pt x="57" y="9"/>
                          </a:lnTo>
                          <a:lnTo>
                            <a:pt x="73" y="5"/>
                          </a:lnTo>
                          <a:lnTo>
                            <a:pt x="91" y="1"/>
                          </a:lnTo>
                          <a:lnTo>
                            <a:pt x="106" y="1"/>
                          </a:lnTo>
                          <a:lnTo>
                            <a:pt x="124" y="0"/>
                          </a:lnTo>
                          <a:lnTo>
                            <a:pt x="178" y="13"/>
                          </a:lnTo>
                          <a:close/>
                        </a:path>
                      </a:pathLst>
                    </a:custGeom>
                    <a:solidFill>
                      <a:srgbClr val="CECECE"/>
                    </a:solidFill>
                    <a:ln w="6350">
                      <a:solidFill>
                        <a:srgbClr val="CECECE"/>
                      </a:solidFill>
                      <a:prstDash val="solid"/>
                      <a:round/>
                      <a:headEnd/>
                      <a:tailEnd/>
                    </a:ln>
                  </p:spPr>
                  <p:txBody>
                    <a:bodyPr/>
                    <a:lstStyle/>
                    <a:p>
                      <a:endParaRPr lang="en-US"/>
                    </a:p>
                  </p:txBody>
                </p:sp>
                <p:sp>
                  <p:nvSpPr>
                    <p:cNvPr id="16715" name="Freeform 311"/>
                    <p:cNvSpPr>
                      <a:spLocks/>
                    </p:cNvSpPr>
                    <p:nvPr/>
                  </p:nvSpPr>
                  <p:spPr bwMode="auto">
                    <a:xfrm>
                      <a:off x="3254" y="3172"/>
                      <a:ext cx="31" cy="29"/>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8"/>
                          </a:moveTo>
                          <a:lnTo>
                            <a:pt x="22" y="36"/>
                          </a:lnTo>
                          <a:lnTo>
                            <a:pt x="33" y="55"/>
                          </a:lnTo>
                          <a:lnTo>
                            <a:pt x="39" y="73"/>
                          </a:lnTo>
                          <a:lnTo>
                            <a:pt x="40" y="100"/>
                          </a:lnTo>
                          <a:lnTo>
                            <a:pt x="36" y="122"/>
                          </a:lnTo>
                          <a:lnTo>
                            <a:pt x="22" y="143"/>
                          </a:lnTo>
                          <a:lnTo>
                            <a:pt x="124" y="119"/>
                          </a:lnTo>
                          <a:lnTo>
                            <a:pt x="115" y="0"/>
                          </a:lnTo>
                          <a:lnTo>
                            <a:pt x="0" y="18"/>
                          </a:lnTo>
                          <a:close/>
                        </a:path>
                      </a:pathLst>
                    </a:custGeom>
                    <a:solidFill>
                      <a:srgbClr val="CECECE"/>
                    </a:solidFill>
                    <a:ln w="6350">
                      <a:solidFill>
                        <a:srgbClr val="CECECE"/>
                      </a:solidFill>
                      <a:prstDash val="solid"/>
                      <a:round/>
                      <a:headEnd/>
                      <a:tailEnd/>
                    </a:ln>
                  </p:spPr>
                  <p:txBody>
                    <a:bodyPr/>
                    <a:lstStyle/>
                    <a:p>
                      <a:endParaRPr lang="en-US"/>
                    </a:p>
                  </p:txBody>
                </p:sp>
                <p:sp>
                  <p:nvSpPr>
                    <p:cNvPr id="16716" name="Freeform 312"/>
                    <p:cNvSpPr>
                      <a:spLocks/>
                    </p:cNvSpPr>
                    <p:nvPr/>
                  </p:nvSpPr>
                  <p:spPr bwMode="auto">
                    <a:xfrm>
                      <a:off x="3245" y="315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7" y="22"/>
                          </a:moveTo>
                          <a:lnTo>
                            <a:pt x="0" y="0"/>
                          </a:lnTo>
                          <a:lnTo>
                            <a:pt x="48" y="9"/>
                          </a:lnTo>
                          <a:lnTo>
                            <a:pt x="65" y="15"/>
                          </a:lnTo>
                          <a:lnTo>
                            <a:pt x="84" y="24"/>
                          </a:lnTo>
                          <a:lnTo>
                            <a:pt x="96" y="37"/>
                          </a:lnTo>
                          <a:lnTo>
                            <a:pt x="110" y="57"/>
                          </a:lnTo>
                          <a:lnTo>
                            <a:pt x="116" y="80"/>
                          </a:lnTo>
                          <a:lnTo>
                            <a:pt x="121" y="105"/>
                          </a:lnTo>
                          <a:lnTo>
                            <a:pt x="123" y="130"/>
                          </a:lnTo>
                          <a:lnTo>
                            <a:pt x="124" y="151"/>
                          </a:lnTo>
                          <a:lnTo>
                            <a:pt x="121" y="182"/>
                          </a:lnTo>
                          <a:lnTo>
                            <a:pt x="116" y="211"/>
                          </a:lnTo>
                          <a:lnTo>
                            <a:pt x="104" y="237"/>
                          </a:lnTo>
                          <a:lnTo>
                            <a:pt x="86" y="263"/>
                          </a:lnTo>
                          <a:lnTo>
                            <a:pt x="63" y="280"/>
                          </a:lnTo>
                          <a:lnTo>
                            <a:pt x="44" y="296"/>
                          </a:lnTo>
                          <a:lnTo>
                            <a:pt x="157" y="282"/>
                          </a:lnTo>
                          <a:lnTo>
                            <a:pt x="281" y="259"/>
                          </a:lnTo>
                          <a:lnTo>
                            <a:pt x="478" y="245"/>
                          </a:lnTo>
                          <a:lnTo>
                            <a:pt x="641" y="230"/>
                          </a:lnTo>
                          <a:lnTo>
                            <a:pt x="837" y="230"/>
                          </a:lnTo>
                          <a:lnTo>
                            <a:pt x="1053" y="237"/>
                          </a:lnTo>
                          <a:lnTo>
                            <a:pt x="1321" y="245"/>
                          </a:lnTo>
                          <a:lnTo>
                            <a:pt x="1576" y="267"/>
                          </a:lnTo>
                          <a:lnTo>
                            <a:pt x="1681" y="289"/>
                          </a:lnTo>
                          <a:lnTo>
                            <a:pt x="1710" y="294"/>
                          </a:lnTo>
                          <a:lnTo>
                            <a:pt x="1743" y="295"/>
                          </a:lnTo>
                          <a:lnTo>
                            <a:pt x="1766" y="289"/>
                          </a:lnTo>
                          <a:lnTo>
                            <a:pt x="1786" y="267"/>
                          </a:lnTo>
                          <a:lnTo>
                            <a:pt x="1796" y="240"/>
                          </a:lnTo>
                          <a:lnTo>
                            <a:pt x="1802" y="216"/>
                          </a:lnTo>
                          <a:lnTo>
                            <a:pt x="1804" y="190"/>
                          </a:lnTo>
                          <a:lnTo>
                            <a:pt x="1800" y="143"/>
                          </a:lnTo>
                          <a:lnTo>
                            <a:pt x="1791" y="114"/>
                          </a:lnTo>
                          <a:lnTo>
                            <a:pt x="1778" y="83"/>
                          </a:lnTo>
                          <a:lnTo>
                            <a:pt x="1766" y="63"/>
                          </a:lnTo>
                          <a:lnTo>
                            <a:pt x="1752" y="47"/>
                          </a:lnTo>
                          <a:lnTo>
                            <a:pt x="1731" y="31"/>
                          </a:lnTo>
                          <a:lnTo>
                            <a:pt x="1707" y="22"/>
                          </a:lnTo>
                          <a:close/>
                        </a:path>
                      </a:pathLst>
                    </a:custGeom>
                    <a:solidFill>
                      <a:srgbClr val="CECECE"/>
                    </a:solidFill>
                    <a:ln w="6350">
                      <a:solidFill>
                        <a:srgbClr val="CECECE"/>
                      </a:solidFill>
                      <a:prstDash val="solid"/>
                      <a:round/>
                      <a:headEnd/>
                      <a:tailEnd/>
                    </a:ln>
                  </p:spPr>
                  <p:txBody>
                    <a:bodyPr/>
                    <a:lstStyle/>
                    <a:p>
                      <a:endParaRPr lang="en-US"/>
                    </a:p>
                  </p:txBody>
                </p:sp>
              </p:grpSp>
              <p:grpSp>
                <p:nvGrpSpPr>
                  <p:cNvPr id="16706" name="Group 313"/>
                  <p:cNvGrpSpPr>
                    <a:grpSpLocks/>
                  </p:cNvGrpSpPr>
                  <p:nvPr/>
                </p:nvGrpSpPr>
                <p:grpSpPr bwMode="auto">
                  <a:xfrm>
                    <a:off x="3588" y="3530"/>
                    <a:ext cx="144" cy="196"/>
                    <a:chOff x="3588" y="3530"/>
                    <a:chExt cx="144" cy="196"/>
                  </a:xfrm>
                </p:grpSpPr>
                <p:sp>
                  <p:nvSpPr>
                    <p:cNvPr id="16707" name="Freeform 314"/>
                    <p:cNvSpPr>
                      <a:spLocks/>
                    </p:cNvSpPr>
                    <p:nvPr/>
                  </p:nvSpPr>
                  <p:spPr bwMode="auto">
                    <a:xfrm>
                      <a:off x="3588" y="3581"/>
                      <a:ext cx="144" cy="145"/>
                    </a:xfrm>
                    <a:custGeom>
                      <a:avLst/>
                      <a:gdLst>
                        <a:gd name="T0" fmla="*/ 3 w 578"/>
                        <a:gd name="T1" fmla="*/ 0 h 724"/>
                        <a:gd name="T2" fmla="*/ 2 w 578"/>
                        <a:gd name="T3" fmla="*/ 2 h 724"/>
                        <a:gd name="T4" fmla="*/ 1 w 578"/>
                        <a:gd name="T5" fmla="*/ 4 h 724"/>
                        <a:gd name="T6" fmla="*/ 0 w 578"/>
                        <a:gd name="T7" fmla="*/ 6 h 724"/>
                        <a:gd name="T8" fmla="*/ 1 w 578"/>
                        <a:gd name="T9" fmla="*/ 5 h 724"/>
                        <a:gd name="T10" fmla="*/ 2 w 578"/>
                        <a:gd name="T11" fmla="*/ 5 h 724"/>
                        <a:gd name="T12" fmla="*/ 3 w 578"/>
                        <a:gd name="T13" fmla="*/ 5 h 724"/>
                        <a:gd name="T14" fmla="*/ 3 w 578"/>
                        <a:gd name="T15" fmla="*/ 5 h 724"/>
                        <a:gd name="T16" fmla="*/ 4 w 578"/>
                        <a:gd name="T17" fmla="*/ 5 h 724"/>
                        <a:gd name="T18" fmla="*/ 4 w 578"/>
                        <a:gd name="T19" fmla="*/ 5 h 724"/>
                        <a:gd name="T20" fmla="*/ 5 w 578"/>
                        <a:gd name="T21" fmla="*/ 4 h 724"/>
                        <a:gd name="T22" fmla="*/ 4 w 578"/>
                        <a:gd name="T23" fmla="*/ 4 h 724"/>
                        <a:gd name="T24" fmla="*/ 5 w 578"/>
                        <a:gd name="T25" fmla="*/ 4 h 724"/>
                        <a:gd name="T26" fmla="*/ 5 w 578"/>
                        <a:gd name="T27" fmla="*/ 4 h 724"/>
                        <a:gd name="T28" fmla="*/ 6 w 578"/>
                        <a:gd name="T29" fmla="*/ 4 h 724"/>
                        <a:gd name="T30" fmla="*/ 7 w 578"/>
                        <a:gd name="T31" fmla="*/ 4 h 724"/>
                        <a:gd name="T32" fmla="*/ 7 w 578"/>
                        <a:gd name="T33" fmla="*/ 4 h 724"/>
                        <a:gd name="T34" fmla="*/ 7 w 578"/>
                        <a:gd name="T35" fmla="*/ 5 h 724"/>
                        <a:gd name="T36" fmla="*/ 8 w 578"/>
                        <a:gd name="T37" fmla="*/ 5 h 724"/>
                        <a:gd name="T38" fmla="*/ 9 w 578"/>
                        <a:gd name="T39" fmla="*/ 5 h 724"/>
                        <a:gd name="T40" fmla="*/ 9 w 578"/>
                        <a:gd name="T41" fmla="*/ 4 h 724"/>
                        <a:gd name="T42" fmla="*/ 8 w 578"/>
                        <a:gd name="T43" fmla="*/ 3 h 724"/>
                        <a:gd name="T44" fmla="*/ 8 w 578"/>
                        <a:gd name="T45" fmla="*/ 2 h 724"/>
                        <a:gd name="T46" fmla="*/ 7 w 578"/>
                        <a:gd name="T47" fmla="*/ 1 h 724"/>
                        <a:gd name="T48" fmla="*/ 7 w 578"/>
                        <a:gd name="T49" fmla="*/ 0 h 724"/>
                        <a:gd name="T50" fmla="*/ 7 w 578"/>
                        <a:gd name="T51" fmla="*/ 0 h 724"/>
                        <a:gd name="T52" fmla="*/ 3 w 578"/>
                        <a:gd name="T53" fmla="*/ 0 h 7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4"/>
                        <a:gd name="T83" fmla="*/ 578 w 578"/>
                        <a:gd name="T84" fmla="*/ 724 h 7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4">
                          <a:moveTo>
                            <a:pt x="199" y="37"/>
                          </a:moveTo>
                          <a:lnTo>
                            <a:pt x="142" y="280"/>
                          </a:lnTo>
                          <a:lnTo>
                            <a:pt x="76" y="487"/>
                          </a:lnTo>
                          <a:lnTo>
                            <a:pt x="0" y="724"/>
                          </a:lnTo>
                          <a:lnTo>
                            <a:pt x="64" y="677"/>
                          </a:lnTo>
                          <a:lnTo>
                            <a:pt x="138" y="624"/>
                          </a:lnTo>
                          <a:lnTo>
                            <a:pt x="179" y="600"/>
                          </a:lnTo>
                          <a:lnTo>
                            <a:pt x="212" y="584"/>
                          </a:lnTo>
                          <a:lnTo>
                            <a:pt x="245" y="575"/>
                          </a:lnTo>
                          <a:lnTo>
                            <a:pt x="275" y="571"/>
                          </a:lnTo>
                          <a:lnTo>
                            <a:pt x="318" y="561"/>
                          </a:lnTo>
                          <a:lnTo>
                            <a:pt x="291" y="483"/>
                          </a:lnTo>
                          <a:lnTo>
                            <a:pt x="324" y="478"/>
                          </a:lnTo>
                          <a:lnTo>
                            <a:pt x="363" y="487"/>
                          </a:lnTo>
                          <a:lnTo>
                            <a:pt x="402" y="510"/>
                          </a:lnTo>
                          <a:lnTo>
                            <a:pt x="433" y="531"/>
                          </a:lnTo>
                          <a:lnTo>
                            <a:pt x="459" y="555"/>
                          </a:lnTo>
                          <a:lnTo>
                            <a:pt x="486" y="580"/>
                          </a:lnTo>
                          <a:lnTo>
                            <a:pt x="529" y="624"/>
                          </a:lnTo>
                          <a:lnTo>
                            <a:pt x="578" y="668"/>
                          </a:lnTo>
                          <a:lnTo>
                            <a:pt x="567" y="513"/>
                          </a:lnTo>
                          <a:lnTo>
                            <a:pt x="541" y="390"/>
                          </a:lnTo>
                          <a:lnTo>
                            <a:pt x="514" y="247"/>
                          </a:lnTo>
                          <a:lnTo>
                            <a:pt x="491" y="142"/>
                          </a:lnTo>
                          <a:lnTo>
                            <a:pt x="475" y="59"/>
                          </a:lnTo>
                          <a:lnTo>
                            <a:pt x="469" y="0"/>
                          </a:lnTo>
                          <a:lnTo>
                            <a:pt x="199" y="37"/>
                          </a:lnTo>
                          <a:close/>
                        </a:path>
                      </a:pathLst>
                    </a:custGeom>
                    <a:solidFill>
                      <a:srgbClr val="CECECE"/>
                    </a:solidFill>
                    <a:ln w="3175">
                      <a:solidFill>
                        <a:srgbClr val="CECECE"/>
                      </a:solidFill>
                      <a:prstDash val="solid"/>
                      <a:round/>
                      <a:headEnd/>
                      <a:tailEnd/>
                    </a:ln>
                  </p:spPr>
                  <p:txBody>
                    <a:bodyPr/>
                    <a:lstStyle/>
                    <a:p>
                      <a:endParaRPr lang="en-US"/>
                    </a:p>
                  </p:txBody>
                </p:sp>
                <p:sp>
                  <p:nvSpPr>
                    <p:cNvPr id="16708" name="Oval 315"/>
                    <p:cNvSpPr>
                      <a:spLocks noChangeArrowheads="1"/>
                    </p:cNvSpPr>
                    <p:nvPr/>
                  </p:nvSpPr>
                  <p:spPr bwMode="auto">
                    <a:xfrm>
                      <a:off x="3626" y="3530"/>
                      <a:ext cx="88" cy="76"/>
                    </a:xfrm>
                    <a:prstGeom prst="ellipse">
                      <a:avLst/>
                    </a:prstGeom>
                    <a:solidFill>
                      <a:srgbClr val="CECECE"/>
                    </a:solidFill>
                    <a:ln w="3175">
                      <a:solidFill>
                        <a:srgbClr val="CECECE"/>
                      </a:solidFill>
                      <a:round/>
                      <a:headEnd/>
                      <a:tailEnd/>
                    </a:ln>
                  </p:spPr>
                  <p:txBody>
                    <a:bodyPr/>
                    <a:lstStyle/>
                    <a:p>
                      <a:endParaRPr lang="en-US"/>
                    </a:p>
                  </p:txBody>
                </p:sp>
                <p:sp>
                  <p:nvSpPr>
                    <p:cNvPr id="16709" name="Freeform 316"/>
                    <p:cNvSpPr>
                      <a:spLocks/>
                    </p:cNvSpPr>
                    <p:nvPr/>
                  </p:nvSpPr>
                  <p:spPr bwMode="auto">
                    <a:xfrm>
                      <a:off x="3627" y="3532"/>
                      <a:ext cx="85"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2 w 336"/>
                        <a:gd name="T11" fmla="*/ 1 h 369"/>
                        <a:gd name="T12" fmla="*/ 1 w 336"/>
                        <a:gd name="T13" fmla="*/ 0 h 369"/>
                        <a:gd name="T14" fmla="*/ 1 w 336"/>
                        <a:gd name="T15" fmla="*/ 1 h 369"/>
                        <a:gd name="T16" fmla="*/ 1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2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4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6 w 336"/>
                        <a:gd name="T73" fmla="*/ 1 h 369"/>
                        <a:gd name="T74" fmla="*/ 5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4 w 336"/>
                        <a:gd name="T91" fmla="*/ 1 h 369"/>
                        <a:gd name="T92" fmla="*/ 4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5" y="0"/>
                          </a:moveTo>
                          <a:lnTo>
                            <a:pt x="153" y="68"/>
                          </a:lnTo>
                          <a:lnTo>
                            <a:pt x="118" y="9"/>
                          </a:lnTo>
                          <a:lnTo>
                            <a:pt x="126" y="74"/>
                          </a:lnTo>
                          <a:lnTo>
                            <a:pt x="83" y="25"/>
                          </a:lnTo>
                          <a:lnTo>
                            <a:pt x="100" y="90"/>
                          </a:lnTo>
                          <a:lnTo>
                            <a:pt x="54" y="51"/>
                          </a:lnTo>
                          <a:lnTo>
                            <a:pt x="80" y="112"/>
                          </a:lnTo>
                          <a:lnTo>
                            <a:pt x="24" y="89"/>
                          </a:lnTo>
                          <a:lnTo>
                            <a:pt x="64" y="139"/>
                          </a:lnTo>
                          <a:lnTo>
                            <a:pt x="5" y="132"/>
                          </a:lnTo>
                          <a:lnTo>
                            <a:pt x="61" y="165"/>
                          </a:lnTo>
                          <a:lnTo>
                            <a:pt x="0" y="183"/>
                          </a:lnTo>
                          <a:lnTo>
                            <a:pt x="61" y="199"/>
                          </a:lnTo>
                          <a:lnTo>
                            <a:pt x="5" y="228"/>
                          </a:lnTo>
                          <a:lnTo>
                            <a:pt x="65" y="230"/>
                          </a:lnTo>
                          <a:lnTo>
                            <a:pt x="21" y="276"/>
                          </a:lnTo>
                          <a:lnTo>
                            <a:pt x="79" y="257"/>
                          </a:lnTo>
                          <a:lnTo>
                            <a:pt x="47" y="313"/>
                          </a:lnTo>
                          <a:lnTo>
                            <a:pt x="100" y="280"/>
                          </a:lnTo>
                          <a:lnTo>
                            <a:pt x="83" y="343"/>
                          </a:lnTo>
                          <a:lnTo>
                            <a:pt x="120" y="297"/>
                          </a:lnTo>
                          <a:lnTo>
                            <a:pt x="119" y="363"/>
                          </a:lnTo>
                          <a:lnTo>
                            <a:pt x="147" y="302"/>
                          </a:lnTo>
                          <a:lnTo>
                            <a:pt x="165" y="369"/>
                          </a:lnTo>
                          <a:lnTo>
                            <a:pt x="179" y="305"/>
                          </a:lnTo>
                          <a:lnTo>
                            <a:pt x="198" y="365"/>
                          </a:lnTo>
                          <a:lnTo>
                            <a:pt x="209" y="299"/>
                          </a:lnTo>
                          <a:lnTo>
                            <a:pt x="239" y="350"/>
                          </a:lnTo>
                          <a:lnTo>
                            <a:pt x="231" y="284"/>
                          </a:lnTo>
                          <a:lnTo>
                            <a:pt x="274" y="322"/>
                          </a:lnTo>
                          <a:lnTo>
                            <a:pt x="253" y="260"/>
                          </a:lnTo>
                          <a:lnTo>
                            <a:pt x="308" y="283"/>
                          </a:lnTo>
                          <a:lnTo>
                            <a:pt x="271" y="234"/>
                          </a:lnTo>
                          <a:lnTo>
                            <a:pt x="328" y="233"/>
                          </a:lnTo>
                          <a:lnTo>
                            <a:pt x="277" y="206"/>
                          </a:lnTo>
                          <a:lnTo>
                            <a:pt x="336" y="183"/>
                          </a:lnTo>
                          <a:lnTo>
                            <a:pt x="275" y="167"/>
                          </a:lnTo>
                          <a:lnTo>
                            <a:pt x="332" y="141"/>
                          </a:lnTo>
                          <a:lnTo>
                            <a:pt x="269" y="137"/>
                          </a:lnTo>
                          <a:lnTo>
                            <a:pt x="319" y="100"/>
                          </a:lnTo>
                          <a:lnTo>
                            <a:pt x="259" y="110"/>
                          </a:lnTo>
                          <a:lnTo>
                            <a:pt x="295" y="60"/>
                          </a:lnTo>
                          <a:lnTo>
                            <a:pt x="240" y="89"/>
                          </a:lnTo>
                          <a:lnTo>
                            <a:pt x="261" y="33"/>
                          </a:lnTo>
                          <a:lnTo>
                            <a:pt x="216" y="74"/>
                          </a:lnTo>
                          <a:lnTo>
                            <a:pt x="224" y="11"/>
                          </a:lnTo>
                          <a:lnTo>
                            <a:pt x="188" y="64"/>
                          </a:lnTo>
                          <a:lnTo>
                            <a:pt x="165" y="0"/>
                          </a:lnTo>
                          <a:close/>
                        </a:path>
                      </a:pathLst>
                    </a:custGeom>
                    <a:solidFill>
                      <a:srgbClr val="CECECE"/>
                    </a:solidFill>
                    <a:ln w="3175">
                      <a:solidFill>
                        <a:srgbClr val="CECECE"/>
                      </a:solidFill>
                      <a:prstDash val="solid"/>
                      <a:round/>
                      <a:headEnd/>
                      <a:tailEnd/>
                    </a:ln>
                  </p:spPr>
                  <p:txBody>
                    <a:bodyPr/>
                    <a:lstStyle/>
                    <a:p>
                      <a:endParaRPr lang="en-US"/>
                    </a:p>
                  </p:txBody>
                </p:sp>
                <p:sp>
                  <p:nvSpPr>
                    <p:cNvPr id="16710" name="Oval 317"/>
                    <p:cNvSpPr>
                      <a:spLocks noChangeArrowheads="1"/>
                    </p:cNvSpPr>
                    <p:nvPr/>
                  </p:nvSpPr>
                  <p:spPr bwMode="auto">
                    <a:xfrm>
                      <a:off x="3642" y="3542"/>
                      <a:ext cx="56" cy="52"/>
                    </a:xfrm>
                    <a:prstGeom prst="ellipse">
                      <a:avLst/>
                    </a:prstGeom>
                    <a:solidFill>
                      <a:srgbClr val="CECECE"/>
                    </a:solidFill>
                    <a:ln w="6350">
                      <a:solidFill>
                        <a:srgbClr val="CECECE"/>
                      </a:solidFill>
                      <a:round/>
                      <a:headEnd/>
                      <a:tailEnd/>
                    </a:ln>
                  </p:spPr>
                  <p:txBody>
                    <a:bodyPr/>
                    <a:lstStyle/>
                    <a:p>
                      <a:endParaRPr lang="en-US"/>
                    </a:p>
                  </p:txBody>
                </p:sp>
                <p:sp>
                  <p:nvSpPr>
                    <p:cNvPr id="16711" name="Freeform 318"/>
                    <p:cNvSpPr>
                      <a:spLocks/>
                    </p:cNvSpPr>
                    <p:nvPr/>
                  </p:nvSpPr>
                  <p:spPr bwMode="auto">
                    <a:xfrm>
                      <a:off x="3648" y="3604"/>
                      <a:ext cx="13" cy="80"/>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CECECE"/>
                      </a:solidFill>
                      <a:prstDash val="solid"/>
                      <a:round/>
                      <a:headEnd/>
                      <a:tailEnd/>
                    </a:ln>
                  </p:spPr>
                  <p:txBody>
                    <a:bodyPr/>
                    <a:lstStyle/>
                    <a:p>
                      <a:endParaRPr lang="en-US"/>
                    </a:p>
                  </p:txBody>
                </p:sp>
              </p:grpSp>
            </p:grpSp>
            <p:grpSp>
              <p:nvGrpSpPr>
                <p:cNvPr id="16692" name="Group 319"/>
                <p:cNvGrpSpPr>
                  <a:grpSpLocks/>
                </p:cNvGrpSpPr>
                <p:nvPr/>
              </p:nvGrpSpPr>
              <p:grpSpPr bwMode="auto">
                <a:xfrm>
                  <a:off x="3185" y="3129"/>
                  <a:ext cx="539" cy="577"/>
                  <a:chOff x="3185" y="3129"/>
                  <a:chExt cx="539" cy="577"/>
                </a:xfrm>
              </p:grpSpPr>
              <p:grpSp>
                <p:nvGrpSpPr>
                  <p:cNvPr id="16693" name="Group 320"/>
                  <p:cNvGrpSpPr>
                    <a:grpSpLocks/>
                  </p:cNvGrpSpPr>
                  <p:nvPr/>
                </p:nvGrpSpPr>
                <p:grpSpPr bwMode="auto">
                  <a:xfrm>
                    <a:off x="3185" y="3129"/>
                    <a:ext cx="539" cy="536"/>
                    <a:chOff x="3185" y="3129"/>
                    <a:chExt cx="539" cy="536"/>
                  </a:xfrm>
                </p:grpSpPr>
                <p:sp>
                  <p:nvSpPr>
                    <p:cNvPr id="16700" name="Freeform 321"/>
                    <p:cNvSpPr>
                      <a:spLocks/>
                    </p:cNvSpPr>
                    <p:nvPr/>
                  </p:nvSpPr>
                  <p:spPr bwMode="auto">
                    <a:xfrm>
                      <a:off x="3228" y="3613"/>
                      <a:ext cx="96" cy="52"/>
                    </a:xfrm>
                    <a:custGeom>
                      <a:avLst/>
                      <a:gdLst>
                        <a:gd name="T0" fmla="*/ 4 w 384"/>
                        <a:gd name="T1" fmla="*/ 0 h 261"/>
                        <a:gd name="T2" fmla="*/ 1 w 384"/>
                        <a:gd name="T3" fmla="*/ 0 h 261"/>
                        <a:gd name="T4" fmla="*/ 1 w 384"/>
                        <a:gd name="T5" fmla="*/ 0 h 261"/>
                        <a:gd name="T6" fmla="*/ 0 w 384"/>
                        <a:gd name="T7" fmla="*/ 0 h 261"/>
                        <a:gd name="T8" fmla="*/ 0 w 384"/>
                        <a:gd name="T9" fmla="*/ 1 h 261"/>
                        <a:gd name="T10" fmla="*/ 0 w 384"/>
                        <a:gd name="T11" fmla="*/ 1 h 261"/>
                        <a:gd name="T12" fmla="*/ 0 w 384"/>
                        <a:gd name="T13" fmla="*/ 1 h 261"/>
                        <a:gd name="T14" fmla="*/ 0 w 384"/>
                        <a:gd name="T15" fmla="*/ 1 h 261"/>
                        <a:gd name="T16" fmla="*/ 0 w 384"/>
                        <a:gd name="T17" fmla="*/ 2 h 261"/>
                        <a:gd name="T18" fmla="*/ 1 w 384"/>
                        <a:gd name="T19" fmla="*/ 2 h 261"/>
                        <a:gd name="T20" fmla="*/ 1 w 384"/>
                        <a:gd name="T21" fmla="*/ 2 h 261"/>
                        <a:gd name="T22" fmla="*/ 2 w 384"/>
                        <a:gd name="T23" fmla="*/ 2 h 261"/>
                        <a:gd name="T24" fmla="*/ 2 w 384"/>
                        <a:gd name="T25" fmla="*/ 2 h 261"/>
                        <a:gd name="T26" fmla="*/ 2 w 384"/>
                        <a:gd name="T27" fmla="*/ 2 h 261"/>
                        <a:gd name="T28" fmla="*/ 2 w 384"/>
                        <a:gd name="T29" fmla="*/ 2 h 261"/>
                        <a:gd name="T30" fmla="*/ 5 w 384"/>
                        <a:gd name="T31" fmla="*/ 2 h 261"/>
                        <a:gd name="T32" fmla="*/ 6 w 384"/>
                        <a:gd name="T33" fmla="*/ 0 h 261"/>
                        <a:gd name="T34" fmla="*/ 4 w 384"/>
                        <a:gd name="T35" fmla="*/ 0 h 2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1"/>
                        <a:gd name="T56" fmla="*/ 384 w 384"/>
                        <a:gd name="T57" fmla="*/ 261 h 2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1">
                          <a:moveTo>
                            <a:pt x="246" y="0"/>
                          </a:moveTo>
                          <a:lnTo>
                            <a:pt x="50" y="22"/>
                          </a:lnTo>
                          <a:lnTo>
                            <a:pt x="30" y="39"/>
                          </a:lnTo>
                          <a:lnTo>
                            <a:pt x="19" y="59"/>
                          </a:lnTo>
                          <a:lnTo>
                            <a:pt x="8" y="81"/>
                          </a:lnTo>
                          <a:lnTo>
                            <a:pt x="0" y="118"/>
                          </a:lnTo>
                          <a:lnTo>
                            <a:pt x="1" y="159"/>
                          </a:lnTo>
                          <a:lnTo>
                            <a:pt x="8" y="181"/>
                          </a:lnTo>
                          <a:lnTo>
                            <a:pt x="19" y="206"/>
                          </a:lnTo>
                          <a:lnTo>
                            <a:pt x="39" y="227"/>
                          </a:lnTo>
                          <a:lnTo>
                            <a:pt x="63" y="244"/>
                          </a:lnTo>
                          <a:lnTo>
                            <a:pt x="88" y="254"/>
                          </a:lnTo>
                          <a:lnTo>
                            <a:pt x="109" y="259"/>
                          </a:lnTo>
                          <a:lnTo>
                            <a:pt x="137" y="261"/>
                          </a:lnTo>
                          <a:lnTo>
                            <a:pt x="135" y="259"/>
                          </a:lnTo>
                          <a:lnTo>
                            <a:pt x="287" y="242"/>
                          </a:lnTo>
                          <a:lnTo>
                            <a:pt x="384" y="0"/>
                          </a:lnTo>
                          <a:lnTo>
                            <a:pt x="246" y="0"/>
                          </a:lnTo>
                          <a:close/>
                        </a:path>
                      </a:pathLst>
                    </a:custGeom>
                    <a:solidFill>
                      <a:srgbClr val="808080"/>
                    </a:solidFill>
                    <a:ln w="6350">
                      <a:solidFill>
                        <a:srgbClr val="000000"/>
                      </a:solidFill>
                      <a:prstDash val="solid"/>
                      <a:round/>
                      <a:headEnd/>
                      <a:tailEnd/>
                    </a:ln>
                  </p:spPr>
                  <p:txBody>
                    <a:bodyPr/>
                    <a:lstStyle/>
                    <a:p>
                      <a:endParaRPr lang="en-US"/>
                    </a:p>
                  </p:txBody>
                </p:sp>
                <p:sp>
                  <p:nvSpPr>
                    <p:cNvPr id="16701" name="Freeform 322"/>
                    <p:cNvSpPr>
                      <a:spLocks/>
                    </p:cNvSpPr>
                    <p:nvPr/>
                  </p:nvSpPr>
                  <p:spPr bwMode="auto">
                    <a:xfrm>
                      <a:off x="3185" y="3129"/>
                      <a:ext cx="539" cy="536"/>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10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8" y="46"/>
                          </a:lnTo>
                          <a:lnTo>
                            <a:pt x="46" y="82"/>
                          </a:lnTo>
                          <a:lnTo>
                            <a:pt x="23" y="120"/>
                          </a:lnTo>
                          <a:lnTo>
                            <a:pt x="10" y="161"/>
                          </a:lnTo>
                          <a:lnTo>
                            <a:pt x="5" y="197"/>
                          </a:lnTo>
                          <a:lnTo>
                            <a:pt x="0" y="243"/>
                          </a:lnTo>
                          <a:lnTo>
                            <a:pt x="0" y="289"/>
                          </a:lnTo>
                          <a:lnTo>
                            <a:pt x="6" y="327"/>
                          </a:lnTo>
                          <a:lnTo>
                            <a:pt x="10" y="367"/>
                          </a:lnTo>
                          <a:lnTo>
                            <a:pt x="17" y="401"/>
                          </a:lnTo>
                          <a:lnTo>
                            <a:pt x="38" y="493"/>
                          </a:lnTo>
                          <a:lnTo>
                            <a:pt x="69" y="594"/>
                          </a:lnTo>
                          <a:lnTo>
                            <a:pt x="115" y="705"/>
                          </a:lnTo>
                          <a:lnTo>
                            <a:pt x="160" y="832"/>
                          </a:lnTo>
                          <a:lnTo>
                            <a:pt x="206" y="943"/>
                          </a:lnTo>
                          <a:lnTo>
                            <a:pt x="245" y="1054"/>
                          </a:lnTo>
                          <a:lnTo>
                            <a:pt x="291" y="1187"/>
                          </a:lnTo>
                          <a:lnTo>
                            <a:pt x="330" y="1358"/>
                          </a:lnTo>
                          <a:lnTo>
                            <a:pt x="356" y="1506"/>
                          </a:lnTo>
                          <a:lnTo>
                            <a:pt x="382" y="1691"/>
                          </a:lnTo>
                          <a:lnTo>
                            <a:pt x="395" y="1891"/>
                          </a:lnTo>
                          <a:lnTo>
                            <a:pt x="415" y="2069"/>
                          </a:lnTo>
                          <a:lnTo>
                            <a:pt x="415" y="2166"/>
                          </a:lnTo>
                          <a:lnTo>
                            <a:pt x="415" y="2292"/>
                          </a:lnTo>
                          <a:lnTo>
                            <a:pt x="415" y="2373"/>
                          </a:lnTo>
                          <a:lnTo>
                            <a:pt x="410" y="2450"/>
                          </a:lnTo>
                          <a:lnTo>
                            <a:pt x="389" y="2529"/>
                          </a:lnTo>
                          <a:lnTo>
                            <a:pt x="375" y="2576"/>
                          </a:lnTo>
                          <a:lnTo>
                            <a:pt x="356" y="2618"/>
                          </a:lnTo>
                          <a:lnTo>
                            <a:pt x="338" y="2645"/>
                          </a:lnTo>
                          <a:lnTo>
                            <a:pt x="325" y="2661"/>
                          </a:lnTo>
                          <a:lnTo>
                            <a:pt x="311" y="2677"/>
                          </a:lnTo>
                          <a:lnTo>
                            <a:pt x="502" y="2653"/>
                          </a:lnTo>
                          <a:lnTo>
                            <a:pt x="874" y="2595"/>
                          </a:lnTo>
                          <a:lnTo>
                            <a:pt x="1181" y="2551"/>
                          </a:lnTo>
                          <a:lnTo>
                            <a:pt x="1533" y="2507"/>
                          </a:lnTo>
                          <a:lnTo>
                            <a:pt x="1796" y="2492"/>
                          </a:lnTo>
                          <a:lnTo>
                            <a:pt x="1998" y="2499"/>
                          </a:lnTo>
                          <a:lnTo>
                            <a:pt x="2051" y="2499"/>
                          </a:lnTo>
                          <a:lnTo>
                            <a:pt x="2083" y="2492"/>
                          </a:lnTo>
                          <a:lnTo>
                            <a:pt x="2103" y="2455"/>
                          </a:lnTo>
                          <a:lnTo>
                            <a:pt x="2122" y="2414"/>
                          </a:lnTo>
                          <a:lnTo>
                            <a:pt x="2139" y="2354"/>
                          </a:lnTo>
                          <a:lnTo>
                            <a:pt x="2149" y="2281"/>
                          </a:lnTo>
                          <a:lnTo>
                            <a:pt x="2155" y="2210"/>
                          </a:lnTo>
                          <a:lnTo>
                            <a:pt x="2155" y="2108"/>
                          </a:lnTo>
                          <a:lnTo>
                            <a:pt x="2152" y="2028"/>
                          </a:lnTo>
                          <a:lnTo>
                            <a:pt x="2149" y="1898"/>
                          </a:lnTo>
                          <a:lnTo>
                            <a:pt x="2129" y="1758"/>
                          </a:lnTo>
                          <a:lnTo>
                            <a:pt x="2096" y="1576"/>
                          </a:lnTo>
                          <a:lnTo>
                            <a:pt x="2057" y="1410"/>
                          </a:lnTo>
                          <a:lnTo>
                            <a:pt x="2024" y="1261"/>
                          </a:lnTo>
                          <a:lnTo>
                            <a:pt x="1972" y="1099"/>
                          </a:lnTo>
                          <a:lnTo>
                            <a:pt x="1920" y="951"/>
                          </a:lnTo>
                          <a:lnTo>
                            <a:pt x="1874" y="810"/>
                          </a:lnTo>
                          <a:lnTo>
                            <a:pt x="1802" y="609"/>
                          </a:lnTo>
                          <a:lnTo>
                            <a:pt x="1763" y="490"/>
                          </a:lnTo>
                          <a:lnTo>
                            <a:pt x="1739" y="411"/>
                          </a:lnTo>
                          <a:lnTo>
                            <a:pt x="1726" y="350"/>
                          </a:lnTo>
                          <a:lnTo>
                            <a:pt x="1721" y="292"/>
                          </a:lnTo>
                          <a:lnTo>
                            <a:pt x="1721" y="241"/>
                          </a:lnTo>
                          <a:lnTo>
                            <a:pt x="1750" y="61"/>
                          </a:lnTo>
                          <a:lnTo>
                            <a:pt x="1763" y="24"/>
                          </a:lnTo>
                          <a:lnTo>
                            <a:pt x="157" y="0"/>
                          </a:lnTo>
                          <a:lnTo>
                            <a:pt x="136" y="5"/>
                          </a:lnTo>
                          <a:close/>
                        </a:path>
                      </a:pathLst>
                    </a:custGeom>
                    <a:solidFill>
                      <a:srgbClr val="FFFFFF"/>
                    </a:solidFill>
                    <a:ln w="6350">
                      <a:solidFill>
                        <a:srgbClr val="000000"/>
                      </a:solidFill>
                      <a:prstDash val="solid"/>
                      <a:round/>
                      <a:headEnd/>
                      <a:tailEnd/>
                    </a:ln>
                  </p:spPr>
                  <p:txBody>
                    <a:bodyPr/>
                    <a:lstStyle/>
                    <a:p>
                      <a:endParaRPr lang="en-US"/>
                    </a:p>
                  </p:txBody>
                </p:sp>
                <p:sp>
                  <p:nvSpPr>
                    <p:cNvPr id="16702" name="Freeform 323"/>
                    <p:cNvSpPr>
                      <a:spLocks/>
                    </p:cNvSpPr>
                    <p:nvPr/>
                  </p:nvSpPr>
                  <p:spPr bwMode="auto">
                    <a:xfrm>
                      <a:off x="3214" y="315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2"/>
                          </a:moveTo>
                          <a:lnTo>
                            <a:pt x="132" y="160"/>
                          </a:lnTo>
                          <a:lnTo>
                            <a:pt x="86" y="175"/>
                          </a:lnTo>
                          <a:lnTo>
                            <a:pt x="64" y="172"/>
                          </a:lnTo>
                          <a:lnTo>
                            <a:pt x="41" y="162"/>
                          </a:lnTo>
                          <a:lnTo>
                            <a:pt x="23" y="145"/>
                          </a:lnTo>
                          <a:lnTo>
                            <a:pt x="11" y="128"/>
                          </a:lnTo>
                          <a:lnTo>
                            <a:pt x="4" y="106"/>
                          </a:lnTo>
                          <a:lnTo>
                            <a:pt x="0" y="86"/>
                          </a:lnTo>
                          <a:lnTo>
                            <a:pt x="2" y="60"/>
                          </a:lnTo>
                          <a:lnTo>
                            <a:pt x="8" y="41"/>
                          </a:lnTo>
                          <a:lnTo>
                            <a:pt x="21" y="27"/>
                          </a:lnTo>
                          <a:lnTo>
                            <a:pt x="37" y="14"/>
                          </a:lnTo>
                          <a:lnTo>
                            <a:pt x="57" y="8"/>
                          </a:lnTo>
                          <a:lnTo>
                            <a:pt x="73" y="4"/>
                          </a:lnTo>
                          <a:lnTo>
                            <a:pt x="92" y="1"/>
                          </a:lnTo>
                          <a:lnTo>
                            <a:pt x="106" y="1"/>
                          </a:lnTo>
                          <a:lnTo>
                            <a:pt x="125" y="0"/>
                          </a:lnTo>
                          <a:lnTo>
                            <a:pt x="178" y="12"/>
                          </a:lnTo>
                          <a:close/>
                        </a:path>
                      </a:pathLst>
                    </a:custGeom>
                    <a:solidFill>
                      <a:srgbClr val="808080"/>
                    </a:solidFill>
                    <a:ln w="6350">
                      <a:solidFill>
                        <a:srgbClr val="000000"/>
                      </a:solidFill>
                      <a:prstDash val="solid"/>
                      <a:round/>
                      <a:headEnd/>
                      <a:tailEnd/>
                    </a:ln>
                  </p:spPr>
                  <p:txBody>
                    <a:bodyPr/>
                    <a:lstStyle/>
                    <a:p>
                      <a:endParaRPr lang="en-US"/>
                    </a:p>
                  </p:txBody>
                </p:sp>
                <p:sp>
                  <p:nvSpPr>
                    <p:cNvPr id="16703" name="Freeform 324"/>
                    <p:cNvSpPr>
                      <a:spLocks/>
                    </p:cNvSpPr>
                    <p:nvPr/>
                  </p:nvSpPr>
                  <p:spPr bwMode="auto">
                    <a:xfrm>
                      <a:off x="3231" y="3152"/>
                      <a:ext cx="31" cy="28"/>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7"/>
                          </a:moveTo>
                          <a:lnTo>
                            <a:pt x="23" y="35"/>
                          </a:lnTo>
                          <a:lnTo>
                            <a:pt x="34" y="54"/>
                          </a:lnTo>
                          <a:lnTo>
                            <a:pt x="39" y="72"/>
                          </a:lnTo>
                          <a:lnTo>
                            <a:pt x="40" y="100"/>
                          </a:lnTo>
                          <a:lnTo>
                            <a:pt x="36" y="122"/>
                          </a:lnTo>
                          <a:lnTo>
                            <a:pt x="23" y="143"/>
                          </a:lnTo>
                          <a:lnTo>
                            <a:pt x="124" y="118"/>
                          </a:lnTo>
                          <a:lnTo>
                            <a:pt x="115" y="0"/>
                          </a:lnTo>
                          <a:lnTo>
                            <a:pt x="0" y="17"/>
                          </a:lnTo>
                          <a:close/>
                        </a:path>
                      </a:pathLst>
                    </a:custGeom>
                    <a:solidFill>
                      <a:srgbClr val="000000"/>
                    </a:solidFill>
                    <a:ln w="6350">
                      <a:solidFill>
                        <a:srgbClr val="000000"/>
                      </a:solidFill>
                      <a:prstDash val="solid"/>
                      <a:round/>
                      <a:headEnd/>
                      <a:tailEnd/>
                    </a:ln>
                  </p:spPr>
                  <p:txBody>
                    <a:bodyPr/>
                    <a:lstStyle/>
                    <a:p>
                      <a:endParaRPr lang="en-US"/>
                    </a:p>
                  </p:txBody>
                </p:sp>
                <p:sp>
                  <p:nvSpPr>
                    <p:cNvPr id="16704" name="Freeform 325"/>
                    <p:cNvSpPr>
                      <a:spLocks/>
                    </p:cNvSpPr>
                    <p:nvPr/>
                  </p:nvSpPr>
                  <p:spPr bwMode="auto">
                    <a:xfrm>
                      <a:off x="3222" y="313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8" y="22"/>
                          </a:moveTo>
                          <a:lnTo>
                            <a:pt x="0" y="0"/>
                          </a:lnTo>
                          <a:lnTo>
                            <a:pt x="48" y="8"/>
                          </a:lnTo>
                          <a:lnTo>
                            <a:pt x="66" y="14"/>
                          </a:lnTo>
                          <a:lnTo>
                            <a:pt x="84" y="23"/>
                          </a:lnTo>
                          <a:lnTo>
                            <a:pt x="96" y="37"/>
                          </a:lnTo>
                          <a:lnTo>
                            <a:pt x="110" y="56"/>
                          </a:lnTo>
                          <a:lnTo>
                            <a:pt x="117" y="80"/>
                          </a:lnTo>
                          <a:lnTo>
                            <a:pt x="121" y="104"/>
                          </a:lnTo>
                          <a:lnTo>
                            <a:pt x="123" y="129"/>
                          </a:lnTo>
                          <a:lnTo>
                            <a:pt x="124" y="150"/>
                          </a:lnTo>
                          <a:lnTo>
                            <a:pt x="121" y="181"/>
                          </a:lnTo>
                          <a:lnTo>
                            <a:pt x="117" y="211"/>
                          </a:lnTo>
                          <a:lnTo>
                            <a:pt x="105" y="237"/>
                          </a:lnTo>
                          <a:lnTo>
                            <a:pt x="86" y="262"/>
                          </a:lnTo>
                          <a:lnTo>
                            <a:pt x="63" y="280"/>
                          </a:lnTo>
                          <a:lnTo>
                            <a:pt x="45" y="296"/>
                          </a:lnTo>
                          <a:lnTo>
                            <a:pt x="157" y="281"/>
                          </a:lnTo>
                          <a:lnTo>
                            <a:pt x="281" y="259"/>
                          </a:lnTo>
                          <a:lnTo>
                            <a:pt x="478" y="244"/>
                          </a:lnTo>
                          <a:lnTo>
                            <a:pt x="642" y="229"/>
                          </a:lnTo>
                          <a:lnTo>
                            <a:pt x="838" y="229"/>
                          </a:lnTo>
                          <a:lnTo>
                            <a:pt x="1053" y="237"/>
                          </a:lnTo>
                          <a:lnTo>
                            <a:pt x="1321" y="244"/>
                          </a:lnTo>
                          <a:lnTo>
                            <a:pt x="1577" y="266"/>
                          </a:lnTo>
                          <a:lnTo>
                            <a:pt x="1681" y="288"/>
                          </a:lnTo>
                          <a:lnTo>
                            <a:pt x="1711" y="293"/>
                          </a:lnTo>
                          <a:lnTo>
                            <a:pt x="1744" y="295"/>
                          </a:lnTo>
                          <a:lnTo>
                            <a:pt x="1766" y="288"/>
                          </a:lnTo>
                          <a:lnTo>
                            <a:pt x="1786" y="266"/>
                          </a:lnTo>
                          <a:lnTo>
                            <a:pt x="1797" y="239"/>
                          </a:lnTo>
                          <a:lnTo>
                            <a:pt x="1802" y="216"/>
                          </a:lnTo>
                          <a:lnTo>
                            <a:pt x="1804" y="190"/>
                          </a:lnTo>
                          <a:lnTo>
                            <a:pt x="1800" y="143"/>
                          </a:lnTo>
                          <a:lnTo>
                            <a:pt x="1791" y="113"/>
                          </a:lnTo>
                          <a:lnTo>
                            <a:pt x="1778" y="82"/>
                          </a:lnTo>
                          <a:lnTo>
                            <a:pt x="1766" y="63"/>
                          </a:lnTo>
                          <a:lnTo>
                            <a:pt x="1752" y="46"/>
                          </a:lnTo>
                          <a:lnTo>
                            <a:pt x="1732" y="30"/>
                          </a:lnTo>
                          <a:lnTo>
                            <a:pt x="1708" y="22"/>
                          </a:lnTo>
                          <a:close/>
                        </a:path>
                      </a:pathLst>
                    </a:custGeom>
                    <a:solidFill>
                      <a:srgbClr val="FFFFFF"/>
                    </a:solidFill>
                    <a:ln w="6350">
                      <a:solidFill>
                        <a:srgbClr val="000000"/>
                      </a:solidFill>
                      <a:prstDash val="solid"/>
                      <a:round/>
                      <a:headEnd/>
                      <a:tailEnd/>
                    </a:ln>
                  </p:spPr>
                  <p:txBody>
                    <a:bodyPr/>
                    <a:lstStyle/>
                    <a:p>
                      <a:endParaRPr lang="en-US"/>
                    </a:p>
                  </p:txBody>
                </p:sp>
              </p:grpSp>
              <p:grpSp>
                <p:nvGrpSpPr>
                  <p:cNvPr id="16694" name="Group 326"/>
                  <p:cNvGrpSpPr>
                    <a:grpSpLocks/>
                  </p:cNvGrpSpPr>
                  <p:nvPr/>
                </p:nvGrpSpPr>
                <p:grpSpPr bwMode="auto">
                  <a:xfrm>
                    <a:off x="3565" y="3509"/>
                    <a:ext cx="144" cy="197"/>
                    <a:chOff x="3565" y="3509"/>
                    <a:chExt cx="144" cy="197"/>
                  </a:xfrm>
                </p:grpSpPr>
                <p:sp>
                  <p:nvSpPr>
                    <p:cNvPr id="16695" name="Freeform 327"/>
                    <p:cNvSpPr>
                      <a:spLocks/>
                    </p:cNvSpPr>
                    <p:nvPr/>
                  </p:nvSpPr>
                  <p:spPr bwMode="auto">
                    <a:xfrm>
                      <a:off x="3565" y="3561"/>
                      <a:ext cx="144" cy="145"/>
                    </a:xfrm>
                    <a:custGeom>
                      <a:avLst/>
                      <a:gdLst>
                        <a:gd name="T0" fmla="*/ 3 w 578"/>
                        <a:gd name="T1" fmla="*/ 0 h 725"/>
                        <a:gd name="T2" fmla="*/ 2 w 578"/>
                        <a:gd name="T3" fmla="*/ 2 h 725"/>
                        <a:gd name="T4" fmla="*/ 1 w 578"/>
                        <a:gd name="T5" fmla="*/ 4 h 725"/>
                        <a:gd name="T6" fmla="*/ 0 w 578"/>
                        <a:gd name="T7" fmla="*/ 6 h 725"/>
                        <a:gd name="T8" fmla="*/ 1 w 578"/>
                        <a:gd name="T9" fmla="*/ 5 h 725"/>
                        <a:gd name="T10" fmla="*/ 2 w 578"/>
                        <a:gd name="T11" fmla="*/ 5 h 725"/>
                        <a:gd name="T12" fmla="*/ 3 w 578"/>
                        <a:gd name="T13" fmla="*/ 5 h 725"/>
                        <a:gd name="T14" fmla="*/ 3 w 578"/>
                        <a:gd name="T15" fmla="*/ 5 h 725"/>
                        <a:gd name="T16" fmla="*/ 4 w 578"/>
                        <a:gd name="T17" fmla="*/ 5 h 725"/>
                        <a:gd name="T18" fmla="*/ 4 w 578"/>
                        <a:gd name="T19" fmla="*/ 5 h 725"/>
                        <a:gd name="T20" fmla="*/ 5 w 578"/>
                        <a:gd name="T21" fmla="*/ 4 h 725"/>
                        <a:gd name="T22" fmla="*/ 4 w 578"/>
                        <a:gd name="T23" fmla="*/ 4 h 725"/>
                        <a:gd name="T24" fmla="*/ 5 w 578"/>
                        <a:gd name="T25" fmla="*/ 4 h 725"/>
                        <a:gd name="T26" fmla="*/ 6 w 578"/>
                        <a:gd name="T27" fmla="*/ 4 h 725"/>
                        <a:gd name="T28" fmla="*/ 6 w 578"/>
                        <a:gd name="T29" fmla="*/ 4 h 725"/>
                        <a:gd name="T30" fmla="*/ 7 w 578"/>
                        <a:gd name="T31" fmla="*/ 4 h 725"/>
                        <a:gd name="T32" fmla="*/ 7 w 578"/>
                        <a:gd name="T33" fmla="*/ 4 h 725"/>
                        <a:gd name="T34" fmla="*/ 7 w 578"/>
                        <a:gd name="T35" fmla="*/ 5 h 725"/>
                        <a:gd name="T36" fmla="*/ 8 w 578"/>
                        <a:gd name="T37" fmla="*/ 5 h 725"/>
                        <a:gd name="T38" fmla="*/ 9 w 578"/>
                        <a:gd name="T39" fmla="*/ 5 h 725"/>
                        <a:gd name="T40" fmla="*/ 9 w 578"/>
                        <a:gd name="T41" fmla="*/ 4 h 725"/>
                        <a:gd name="T42" fmla="*/ 8 w 578"/>
                        <a:gd name="T43" fmla="*/ 3 h 725"/>
                        <a:gd name="T44" fmla="*/ 8 w 578"/>
                        <a:gd name="T45" fmla="*/ 2 h 725"/>
                        <a:gd name="T46" fmla="*/ 7 w 578"/>
                        <a:gd name="T47" fmla="*/ 1 h 725"/>
                        <a:gd name="T48" fmla="*/ 7 w 578"/>
                        <a:gd name="T49" fmla="*/ 0 h 725"/>
                        <a:gd name="T50" fmla="*/ 7 w 578"/>
                        <a:gd name="T51" fmla="*/ 0 h 725"/>
                        <a:gd name="T52" fmla="*/ 3 w 578"/>
                        <a:gd name="T53" fmla="*/ 0 h 7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5"/>
                        <a:gd name="T83" fmla="*/ 578 w 578"/>
                        <a:gd name="T84" fmla="*/ 725 h 7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5">
                          <a:moveTo>
                            <a:pt x="199" y="37"/>
                          </a:moveTo>
                          <a:lnTo>
                            <a:pt x="143" y="280"/>
                          </a:lnTo>
                          <a:lnTo>
                            <a:pt x="76" y="488"/>
                          </a:lnTo>
                          <a:lnTo>
                            <a:pt x="0" y="725"/>
                          </a:lnTo>
                          <a:lnTo>
                            <a:pt x="64" y="678"/>
                          </a:lnTo>
                          <a:lnTo>
                            <a:pt x="138" y="625"/>
                          </a:lnTo>
                          <a:lnTo>
                            <a:pt x="180" y="600"/>
                          </a:lnTo>
                          <a:lnTo>
                            <a:pt x="212" y="584"/>
                          </a:lnTo>
                          <a:lnTo>
                            <a:pt x="245" y="575"/>
                          </a:lnTo>
                          <a:lnTo>
                            <a:pt x="276" y="572"/>
                          </a:lnTo>
                          <a:lnTo>
                            <a:pt x="318" y="562"/>
                          </a:lnTo>
                          <a:lnTo>
                            <a:pt x="292" y="483"/>
                          </a:lnTo>
                          <a:lnTo>
                            <a:pt x="325" y="478"/>
                          </a:lnTo>
                          <a:lnTo>
                            <a:pt x="364" y="488"/>
                          </a:lnTo>
                          <a:lnTo>
                            <a:pt x="403" y="510"/>
                          </a:lnTo>
                          <a:lnTo>
                            <a:pt x="433" y="531"/>
                          </a:lnTo>
                          <a:lnTo>
                            <a:pt x="460" y="556"/>
                          </a:lnTo>
                          <a:lnTo>
                            <a:pt x="487" y="580"/>
                          </a:lnTo>
                          <a:lnTo>
                            <a:pt x="529" y="625"/>
                          </a:lnTo>
                          <a:lnTo>
                            <a:pt x="578" y="668"/>
                          </a:lnTo>
                          <a:lnTo>
                            <a:pt x="567" y="514"/>
                          </a:lnTo>
                          <a:lnTo>
                            <a:pt x="541" y="390"/>
                          </a:lnTo>
                          <a:lnTo>
                            <a:pt x="514" y="247"/>
                          </a:lnTo>
                          <a:lnTo>
                            <a:pt x="491" y="142"/>
                          </a:lnTo>
                          <a:lnTo>
                            <a:pt x="476" y="60"/>
                          </a:lnTo>
                          <a:lnTo>
                            <a:pt x="469" y="0"/>
                          </a:lnTo>
                          <a:lnTo>
                            <a:pt x="199" y="37"/>
                          </a:lnTo>
                          <a:close/>
                        </a:path>
                      </a:pathLst>
                    </a:custGeom>
                    <a:solidFill>
                      <a:srgbClr val="FF0000"/>
                    </a:solidFill>
                    <a:ln w="3175">
                      <a:solidFill>
                        <a:srgbClr val="000000"/>
                      </a:solidFill>
                      <a:prstDash val="solid"/>
                      <a:round/>
                      <a:headEnd/>
                      <a:tailEnd/>
                    </a:ln>
                  </p:spPr>
                  <p:txBody>
                    <a:bodyPr/>
                    <a:lstStyle/>
                    <a:p>
                      <a:endParaRPr lang="en-US"/>
                    </a:p>
                  </p:txBody>
                </p:sp>
                <p:sp>
                  <p:nvSpPr>
                    <p:cNvPr id="16696" name="Oval 328"/>
                    <p:cNvSpPr>
                      <a:spLocks noChangeArrowheads="1"/>
                    </p:cNvSpPr>
                    <p:nvPr/>
                  </p:nvSpPr>
                  <p:spPr bwMode="auto">
                    <a:xfrm>
                      <a:off x="3603" y="3509"/>
                      <a:ext cx="88" cy="76"/>
                    </a:xfrm>
                    <a:prstGeom prst="ellipse">
                      <a:avLst/>
                    </a:prstGeom>
                    <a:solidFill>
                      <a:srgbClr val="FFFF00"/>
                    </a:solidFill>
                    <a:ln w="3175">
                      <a:solidFill>
                        <a:srgbClr val="000000"/>
                      </a:solidFill>
                      <a:round/>
                      <a:headEnd/>
                      <a:tailEnd/>
                    </a:ln>
                  </p:spPr>
                  <p:txBody>
                    <a:bodyPr/>
                    <a:lstStyle/>
                    <a:p>
                      <a:endParaRPr lang="en-US"/>
                    </a:p>
                  </p:txBody>
                </p:sp>
                <p:sp>
                  <p:nvSpPr>
                    <p:cNvPr id="16697" name="Freeform 329"/>
                    <p:cNvSpPr>
                      <a:spLocks/>
                    </p:cNvSpPr>
                    <p:nvPr/>
                  </p:nvSpPr>
                  <p:spPr bwMode="auto">
                    <a:xfrm>
                      <a:off x="3604" y="3511"/>
                      <a:ext cx="84"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1 w 336"/>
                        <a:gd name="T11" fmla="*/ 1 h 369"/>
                        <a:gd name="T12" fmla="*/ 1 w 336"/>
                        <a:gd name="T13" fmla="*/ 0 h 369"/>
                        <a:gd name="T14" fmla="*/ 1 w 336"/>
                        <a:gd name="T15" fmla="*/ 1 h 369"/>
                        <a:gd name="T16" fmla="*/ 0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1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3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5 w 336"/>
                        <a:gd name="T73" fmla="*/ 1 h 369"/>
                        <a:gd name="T74" fmla="*/ 4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3 w 336"/>
                        <a:gd name="T91" fmla="*/ 1 h 369"/>
                        <a:gd name="T92" fmla="*/ 3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6" y="0"/>
                          </a:moveTo>
                          <a:lnTo>
                            <a:pt x="154" y="68"/>
                          </a:lnTo>
                          <a:lnTo>
                            <a:pt x="119" y="9"/>
                          </a:lnTo>
                          <a:lnTo>
                            <a:pt x="126" y="74"/>
                          </a:lnTo>
                          <a:lnTo>
                            <a:pt x="84" y="25"/>
                          </a:lnTo>
                          <a:lnTo>
                            <a:pt x="100" y="90"/>
                          </a:lnTo>
                          <a:lnTo>
                            <a:pt x="54" y="51"/>
                          </a:lnTo>
                          <a:lnTo>
                            <a:pt x="81" y="113"/>
                          </a:lnTo>
                          <a:lnTo>
                            <a:pt x="24" y="89"/>
                          </a:lnTo>
                          <a:lnTo>
                            <a:pt x="64" y="140"/>
                          </a:lnTo>
                          <a:lnTo>
                            <a:pt x="5" y="132"/>
                          </a:lnTo>
                          <a:lnTo>
                            <a:pt x="61" y="166"/>
                          </a:lnTo>
                          <a:lnTo>
                            <a:pt x="0" y="183"/>
                          </a:lnTo>
                          <a:lnTo>
                            <a:pt x="61" y="199"/>
                          </a:lnTo>
                          <a:lnTo>
                            <a:pt x="5" y="229"/>
                          </a:lnTo>
                          <a:lnTo>
                            <a:pt x="65" y="230"/>
                          </a:lnTo>
                          <a:lnTo>
                            <a:pt x="22" y="277"/>
                          </a:lnTo>
                          <a:lnTo>
                            <a:pt x="79" y="257"/>
                          </a:lnTo>
                          <a:lnTo>
                            <a:pt x="48" y="314"/>
                          </a:lnTo>
                          <a:lnTo>
                            <a:pt x="100" y="280"/>
                          </a:lnTo>
                          <a:lnTo>
                            <a:pt x="84" y="343"/>
                          </a:lnTo>
                          <a:lnTo>
                            <a:pt x="121" y="298"/>
                          </a:lnTo>
                          <a:lnTo>
                            <a:pt x="120" y="363"/>
                          </a:lnTo>
                          <a:lnTo>
                            <a:pt x="147" y="303"/>
                          </a:lnTo>
                          <a:lnTo>
                            <a:pt x="166" y="369"/>
                          </a:lnTo>
                          <a:lnTo>
                            <a:pt x="180" y="305"/>
                          </a:lnTo>
                          <a:lnTo>
                            <a:pt x="198" y="366"/>
                          </a:lnTo>
                          <a:lnTo>
                            <a:pt x="209" y="299"/>
                          </a:lnTo>
                          <a:lnTo>
                            <a:pt x="240" y="351"/>
                          </a:lnTo>
                          <a:lnTo>
                            <a:pt x="232" y="284"/>
                          </a:lnTo>
                          <a:lnTo>
                            <a:pt x="274" y="322"/>
                          </a:lnTo>
                          <a:lnTo>
                            <a:pt x="254" y="261"/>
                          </a:lnTo>
                          <a:lnTo>
                            <a:pt x="308" y="283"/>
                          </a:lnTo>
                          <a:lnTo>
                            <a:pt x="271" y="235"/>
                          </a:lnTo>
                          <a:lnTo>
                            <a:pt x="329" y="234"/>
                          </a:lnTo>
                          <a:lnTo>
                            <a:pt x="278" y="206"/>
                          </a:lnTo>
                          <a:lnTo>
                            <a:pt x="336" y="183"/>
                          </a:lnTo>
                          <a:lnTo>
                            <a:pt x="275" y="167"/>
                          </a:lnTo>
                          <a:lnTo>
                            <a:pt x="332" y="141"/>
                          </a:lnTo>
                          <a:lnTo>
                            <a:pt x="269" y="137"/>
                          </a:lnTo>
                          <a:lnTo>
                            <a:pt x="319" y="100"/>
                          </a:lnTo>
                          <a:lnTo>
                            <a:pt x="259" y="110"/>
                          </a:lnTo>
                          <a:lnTo>
                            <a:pt x="295" y="61"/>
                          </a:lnTo>
                          <a:lnTo>
                            <a:pt x="241" y="89"/>
                          </a:lnTo>
                          <a:lnTo>
                            <a:pt x="261" y="34"/>
                          </a:lnTo>
                          <a:lnTo>
                            <a:pt x="217" y="74"/>
                          </a:lnTo>
                          <a:lnTo>
                            <a:pt x="224" y="11"/>
                          </a:lnTo>
                          <a:lnTo>
                            <a:pt x="188" y="65"/>
                          </a:lnTo>
                          <a:lnTo>
                            <a:pt x="166" y="0"/>
                          </a:lnTo>
                          <a:close/>
                        </a:path>
                      </a:pathLst>
                    </a:custGeom>
                    <a:solidFill>
                      <a:srgbClr val="808000"/>
                    </a:solidFill>
                    <a:ln w="3175">
                      <a:solidFill>
                        <a:srgbClr val="000000"/>
                      </a:solidFill>
                      <a:prstDash val="solid"/>
                      <a:round/>
                      <a:headEnd/>
                      <a:tailEnd/>
                    </a:ln>
                  </p:spPr>
                  <p:txBody>
                    <a:bodyPr/>
                    <a:lstStyle/>
                    <a:p>
                      <a:endParaRPr lang="en-US"/>
                    </a:p>
                  </p:txBody>
                </p:sp>
                <p:sp>
                  <p:nvSpPr>
                    <p:cNvPr id="16698" name="Oval 330"/>
                    <p:cNvSpPr>
                      <a:spLocks noChangeArrowheads="1"/>
                    </p:cNvSpPr>
                    <p:nvPr/>
                  </p:nvSpPr>
                  <p:spPr bwMode="auto">
                    <a:xfrm>
                      <a:off x="3619" y="3521"/>
                      <a:ext cx="56" cy="52"/>
                    </a:xfrm>
                    <a:prstGeom prst="ellipse">
                      <a:avLst/>
                    </a:prstGeom>
                    <a:solidFill>
                      <a:srgbClr val="FFFF00"/>
                    </a:solidFill>
                    <a:ln w="6350">
                      <a:solidFill>
                        <a:srgbClr val="808000"/>
                      </a:solidFill>
                      <a:round/>
                      <a:headEnd/>
                      <a:tailEnd/>
                    </a:ln>
                  </p:spPr>
                  <p:txBody>
                    <a:bodyPr/>
                    <a:lstStyle/>
                    <a:p>
                      <a:endParaRPr lang="en-US"/>
                    </a:p>
                  </p:txBody>
                </p:sp>
                <p:sp>
                  <p:nvSpPr>
                    <p:cNvPr id="16699" name="Freeform 331"/>
                    <p:cNvSpPr>
                      <a:spLocks/>
                    </p:cNvSpPr>
                    <p:nvPr/>
                  </p:nvSpPr>
                  <p:spPr bwMode="auto">
                    <a:xfrm>
                      <a:off x="3625" y="3584"/>
                      <a:ext cx="13" cy="79"/>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000000"/>
                      </a:solidFill>
                      <a:prstDash val="solid"/>
                      <a:round/>
                      <a:headEnd/>
                      <a:tailEnd/>
                    </a:ln>
                  </p:spPr>
                  <p:txBody>
                    <a:bodyPr/>
                    <a:lstStyle/>
                    <a:p>
                      <a:endParaRPr lang="en-US"/>
                    </a:p>
                  </p:txBody>
                </p:sp>
              </p:grpSp>
            </p:grpSp>
          </p:grpSp>
          <p:sp>
            <p:nvSpPr>
              <p:cNvPr id="16688" name="Rectangle 332"/>
              <p:cNvSpPr>
                <a:spLocks noChangeArrowheads="1"/>
              </p:cNvSpPr>
              <p:nvPr/>
            </p:nvSpPr>
            <p:spPr bwMode="auto">
              <a:xfrm>
                <a:off x="3288" y="3222"/>
                <a:ext cx="413" cy="353"/>
              </a:xfrm>
              <a:prstGeom prst="rect">
                <a:avLst/>
              </a:prstGeom>
              <a:noFill/>
              <a:ln w="9525">
                <a:noFill/>
                <a:miter lim="800000"/>
                <a:headEnd/>
                <a:tailEnd/>
              </a:ln>
            </p:spPr>
            <p:txBody>
              <a:bodyPr/>
              <a:lstStyle/>
              <a:p>
                <a:endParaRPr lang="en-US"/>
              </a:p>
            </p:txBody>
          </p:sp>
          <p:sp>
            <p:nvSpPr>
              <p:cNvPr id="16689" name="Rectangle 333"/>
              <p:cNvSpPr>
                <a:spLocks noChangeArrowheads="1"/>
              </p:cNvSpPr>
              <p:nvPr/>
            </p:nvSpPr>
            <p:spPr bwMode="auto">
              <a:xfrm>
                <a:off x="3265" y="3257"/>
                <a:ext cx="459" cy="231"/>
              </a:xfrm>
              <a:prstGeom prst="rect">
                <a:avLst/>
              </a:prstGeom>
              <a:noFill/>
              <a:ln w="9525">
                <a:noFill/>
                <a:miter lim="800000"/>
                <a:headEnd/>
                <a:tailEnd/>
              </a:ln>
            </p:spPr>
            <p:txBody>
              <a:bodyPr wrap="none" lIns="0" tIns="0" rIns="0" bIns="0">
                <a:spAutoFit/>
              </a:bodyPr>
              <a:lstStyle/>
              <a:p>
                <a:pPr algn="ctr"/>
                <a:r>
                  <a:rPr lang="en-US" sz="1000" i="1">
                    <a:solidFill>
                      <a:srgbClr val="676767"/>
                    </a:solidFill>
                  </a:rPr>
                  <a:t>Financial</a:t>
                </a:r>
              </a:p>
              <a:p>
                <a:pPr algn="ctr"/>
                <a:r>
                  <a:rPr lang="en-US" sz="1000" i="1">
                    <a:solidFill>
                      <a:srgbClr val="676767"/>
                    </a:solidFill>
                  </a:rPr>
                  <a:t> statements</a:t>
                </a:r>
                <a:endParaRPr lang="en-US" sz="900" b="1"/>
              </a:p>
            </p:txBody>
          </p:sp>
          <p:sp>
            <p:nvSpPr>
              <p:cNvPr id="16690" name="Rectangle 334"/>
              <p:cNvSpPr>
                <a:spLocks noChangeArrowheads="1"/>
              </p:cNvSpPr>
              <p:nvPr/>
            </p:nvSpPr>
            <p:spPr bwMode="auto">
              <a:xfrm>
                <a:off x="3525" y="3408"/>
                <a:ext cx="1" cy="162"/>
              </a:xfrm>
              <a:prstGeom prst="rect">
                <a:avLst/>
              </a:prstGeom>
              <a:noFill/>
              <a:ln w="9525">
                <a:noFill/>
                <a:miter lim="800000"/>
                <a:headEnd/>
                <a:tailEnd/>
              </a:ln>
            </p:spPr>
            <p:txBody>
              <a:bodyPr wrap="none" lIns="0" tIns="0" rIns="0" bIns="0">
                <a:spAutoFit/>
              </a:bodyPr>
              <a:lstStyle/>
              <a:p>
                <a:pPr algn="ctr"/>
                <a:endParaRPr lang="en-US" sz="1400" b="1"/>
              </a:p>
            </p:txBody>
          </p:sp>
        </p:grpSp>
      </p:grpSp>
      <p:grpSp>
        <p:nvGrpSpPr>
          <p:cNvPr id="16405" name="Group 336"/>
          <p:cNvGrpSpPr>
            <a:grpSpLocks/>
          </p:cNvGrpSpPr>
          <p:nvPr/>
        </p:nvGrpSpPr>
        <p:grpSpPr bwMode="auto">
          <a:xfrm>
            <a:off x="2286000" y="4876800"/>
            <a:ext cx="1066800" cy="914400"/>
            <a:chOff x="192" y="3120"/>
            <a:chExt cx="960" cy="693"/>
          </a:xfrm>
        </p:grpSpPr>
        <p:grpSp>
          <p:nvGrpSpPr>
            <p:cNvPr id="16593" name="Group 337"/>
            <p:cNvGrpSpPr>
              <a:grpSpLocks/>
            </p:cNvGrpSpPr>
            <p:nvPr/>
          </p:nvGrpSpPr>
          <p:grpSpPr bwMode="auto">
            <a:xfrm>
              <a:off x="192" y="3120"/>
              <a:ext cx="821" cy="647"/>
              <a:chOff x="1853" y="3142"/>
              <a:chExt cx="821" cy="647"/>
            </a:xfrm>
          </p:grpSpPr>
          <p:grpSp>
            <p:nvGrpSpPr>
              <p:cNvPr id="16625" name="Group 338"/>
              <p:cNvGrpSpPr>
                <a:grpSpLocks/>
              </p:cNvGrpSpPr>
              <p:nvPr/>
            </p:nvGrpSpPr>
            <p:grpSpPr bwMode="auto">
              <a:xfrm>
                <a:off x="1853" y="3142"/>
                <a:ext cx="821" cy="646"/>
                <a:chOff x="1853" y="3142"/>
                <a:chExt cx="821" cy="646"/>
              </a:xfrm>
            </p:grpSpPr>
            <p:sp>
              <p:nvSpPr>
                <p:cNvPr id="16683" name="Freeform 339"/>
                <p:cNvSpPr>
                  <a:spLocks/>
                </p:cNvSpPr>
                <p:nvPr/>
              </p:nvSpPr>
              <p:spPr bwMode="auto">
                <a:xfrm>
                  <a:off x="1861" y="3142"/>
                  <a:ext cx="813" cy="646"/>
                </a:xfrm>
                <a:custGeom>
                  <a:avLst/>
                  <a:gdLst>
                    <a:gd name="T0" fmla="*/ 0 w 813"/>
                    <a:gd name="T1" fmla="*/ 319 h 646"/>
                    <a:gd name="T2" fmla="*/ 407 w 813"/>
                    <a:gd name="T3" fmla="*/ 0 h 646"/>
                    <a:gd name="T4" fmla="*/ 407 w 813"/>
                    <a:gd name="T5" fmla="*/ 2 h 646"/>
                    <a:gd name="T6" fmla="*/ 417 w 813"/>
                    <a:gd name="T7" fmla="*/ 5 h 646"/>
                    <a:gd name="T8" fmla="*/ 425 w 813"/>
                    <a:gd name="T9" fmla="*/ 4 h 646"/>
                    <a:gd name="T10" fmla="*/ 795 w 813"/>
                    <a:gd name="T11" fmla="*/ 86 h 646"/>
                    <a:gd name="T12" fmla="*/ 797 w 813"/>
                    <a:gd name="T13" fmla="*/ 94 h 646"/>
                    <a:gd name="T14" fmla="*/ 778 w 813"/>
                    <a:gd name="T15" fmla="*/ 112 h 646"/>
                    <a:gd name="T16" fmla="*/ 778 w 813"/>
                    <a:gd name="T17" fmla="*/ 117 h 646"/>
                    <a:gd name="T18" fmla="*/ 778 w 813"/>
                    <a:gd name="T19" fmla="*/ 127 h 646"/>
                    <a:gd name="T20" fmla="*/ 780 w 813"/>
                    <a:gd name="T21" fmla="*/ 141 h 646"/>
                    <a:gd name="T22" fmla="*/ 780 w 813"/>
                    <a:gd name="T23" fmla="*/ 155 h 646"/>
                    <a:gd name="T24" fmla="*/ 780 w 813"/>
                    <a:gd name="T25" fmla="*/ 168 h 646"/>
                    <a:gd name="T26" fmla="*/ 782 w 813"/>
                    <a:gd name="T27" fmla="*/ 178 h 646"/>
                    <a:gd name="T28" fmla="*/ 782 w 813"/>
                    <a:gd name="T29" fmla="*/ 187 h 646"/>
                    <a:gd name="T30" fmla="*/ 784 w 813"/>
                    <a:gd name="T31" fmla="*/ 195 h 646"/>
                    <a:gd name="T32" fmla="*/ 784 w 813"/>
                    <a:gd name="T33" fmla="*/ 201 h 646"/>
                    <a:gd name="T34" fmla="*/ 784 w 813"/>
                    <a:gd name="T35" fmla="*/ 208 h 646"/>
                    <a:gd name="T36" fmla="*/ 786 w 813"/>
                    <a:gd name="T37" fmla="*/ 215 h 646"/>
                    <a:gd name="T38" fmla="*/ 786 w 813"/>
                    <a:gd name="T39" fmla="*/ 222 h 646"/>
                    <a:gd name="T40" fmla="*/ 788 w 813"/>
                    <a:gd name="T41" fmla="*/ 229 h 646"/>
                    <a:gd name="T42" fmla="*/ 813 w 813"/>
                    <a:gd name="T43" fmla="*/ 234 h 646"/>
                    <a:gd name="T44" fmla="*/ 813 w 813"/>
                    <a:gd name="T45" fmla="*/ 239 h 646"/>
                    <a:gd name="T46" fmla="*/ 428 w 813"/>
                    <a:gd name="T47" fmla="*/ 646 h 646"/>
                    <a:gd name="T48" fmla="*/ 44 w 813"/>
                    <a:gd name="T49" fmla="*/ 492 h 646"/>
                    <a:gd name="T50" fmla="*/ 35 w 813"/>
                    <a:gd name="T51" fmla="*/ 485 h 646"/>
                    <a:gd name="T52" fmla="*/ 23 w 813"/>
                    <a:gd name="T53" fmla="*/ 489 h 646"/>
                    <a:gd name="T54" fmla="*/ 0 w 813"/>
                    <a:gd name="T55" fmla="*/ 319 h 6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13"/>
                    <a:gd name="T85" fmla="*/ 0 h 646"/>
                    <a:gd name="T86" fmla="*/ 813 w 813"/>
                    <a:gd name="T87" fmla="*/ 646 h 6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13" h="646">
                      <a:moveTo>
                        <a:pt x="0" y="319"/>
                      </a:moveTo>
                      <a:lnTo>
                        <a:pt x="407" y="0"/>
                      </a:lnTo>
                      <a:lnTo>
                        <a:pt x="407" y="2"/>
                      </a:lnTo>
                      <a:lnTo>
                        <a:pt x="417" y="5"/>
                      </a:lnTo>
                      <a:lnTo>
                        <a:pt x="425" y="4"/>
                      </a:lnTo>
                      <a:lnTo>
                        <a:pt x="795" y="86"/>
                      </a:lnTo>
                      <a:lnTo>
                        <a:pt x="797" y="94"/>
                      </a:lnTo>
                      <a:lnTo>
                        <a:pt x="778" y="112"/>
                      </a:lnTo>
                      <a:lnTo>
                        <a:pt x="778" y="117"/>
                      </a:lnTo>
                      <a:lnTo>
                        <a:pt x="778" y="127"/>
                      </a:lnTo>
                      <a:lnTo>
                        <a:pt x="780" y="141"/>
                      </a:lnTo>
                      <a:lnTo>
                        <a:pt x="780" y="155"/>
                      </a:lnTo>
                      <a:lnTo>
                        <a:pt x="780" y="168"/>
                      </a:lnTo>
                      <a:lnTo>
                        <a:pt x="782" y="178"/>
                      </a:lnTo>
                      <a:lnTo>
                        <a:pt x="782" y="187"/>
                      </a:lnTo>
                      <a:lnTo>
                        <a:pt x="784" y="195"/>
                      </a:lnTo>
                      <a:lnTo>
                        <a:pt x="784" y="201"/>
                      </a:lnTo>
                      <a:lnTo>
                        <a:pt x="784" y="208"/>
                      </a:lnTo>
                      <a:lnTo>
                        <a:pt x="786" y="215"/>
                      </a:lnTo>
                      <a:lnTo>
                        <a:pt x="786" y="222"/>
                      </a:lnTo>
                      <a:lnTo>
                        <a:pt x="788" y="229"/>
                      </a:lnTo>
                      <a:lnTo>
                        <a:pt x="813" y="234"/>
                      </a:lnTo>
                      <a:lnTo>
                        <a:pt x="813" y="239"/>
                      </a:lnTo>
                      <a:lnTo>
                        <a:pt x="428" y="646"/>
                      </a:lnTo>
                      <a:lnTo>
                        <a:pt x="44" y="492"/>
                      </a:lnTo>
                      <a:lnTo>
                        <a:pt x="35" y="485"/>
                      </a:lnTo>
                      <a:lnTo>
                        <a:pt x="23" y="489"/>
                      </a:lnTo>
                      <a:lnTo>
                        <a:pt x="0" y="319"/>
                      </a:lnTo>
                      <a:close/>
                    </a:path>
                  </a:pathLst>
                </a:custGeom>
                <a:solidFill>
                  <a:srgbClr val="800000"/>
                </a:solidFill>
                <a:ln w="9525">
                  <a:noFill/>
                  <a:round/>
                  <a:headEnd/>
                  <a:tailEnd/>
                </a:ln>
              </p:spPr>
              <p:txBody>
                <a:bodyPr/>
                <a:lstStyle/>
                <a:p>
                  <a:endParaRPr lang="en-US"/>
                </a:p>
              </p:txBody>
            </p:sp>
            <p:sp>
              <p:nvSpPr>
                <p:cNvPr id="16684" name="Freeform 340"/>
                <p:cNvSpPr>
                  <a:spLocks/>
                </p:cNvSpPr>
                <p:nvPr/>
              </p:nvSpPr>
              <p:spPr bwMode="auto">
                <a:xfrm>
                  <a:off x="1853" y="3463"/>
                  <a:ext cx="37" cy="166"/>
                </a:xfrm>
                <a:custGeom>
                  <a:avLst/>
                  <a:gdLst>
                    <a:gd name="T0" fmla="*/ 2 w 37"/>
                    <a:gd name="T1" fmla="*/ 0 h 166"/>
                    <a:gd name="T2" fmla="*/ 0 w 37"/>
                    <a:gd name="T3" fmla="*/ 2 h 166"/>
                    <a:gd name="T4" fmla="*/ 0 w 37"/>
                    <a:gd name="T5" fmla="*/ 7 h 166"/>
                    <a:gd name="T6" fmla="*/ 0 w 37"/>
                    <a:gd name="T7" fmla="*/ 16 h 166"/>
                    <a:gd name="T8" fmla="*/ 0 w 37"/>
                    <a:gd name="T9" fmla="*/ 26 h 166"/>
                    <a:gd name="T10" fmla="*/ 2 w 37"/>
                    <a:gd name="T11" fmla="*/ 38 h 166"/>
                    <a:gd name="T12" fmla="*/ 4 w 37"/>
                    <a:gd name="T13" fmla="*/ 52 h 166"/>
                    <a:gd name="T14" fmla="*/ 10 w 37"/>
                    <a:gd name="T15" fmla="*/ 86 h 166"/>
                    <a:gd name="T16" fmla="*/ 15 w 37"/>
                    <a:gd name="T17" fmla="*/ 117 h 166"/>
                    <a:gd name="T18" fmla="*/ 19 w 37"/>
                    <a:gd name="T19" fmla="*/ 131 h 166"/>
                    <a:gd name="T20" fmla="*/ 23 w 37"/>
                    <a:gd name="T21" fmla="*/ 143 h 166"/>
                    <a:gd name="T22" fmla="*/ 27 w 37"/>
                    <a:gd name="T23" fmla="*/ 154 h 166"/>
                    <a:gd name="T24" fmla="*/ 29 w 37"/>
                    <a:gd name="T25" fmla="*/ 161 h 166"/>
                    <a:gd name="T26" fmla="*/ 33 w 37"/>
                    <a:gd name="T27" fmla="*/ 164 h 166"/>
                    <a:gd name="T28" fmla="*/ 35 w 37"/>
                    <a:gd name="T29" fmla="*/ 166 h 166"/>
                    <a:gd name="T30" fmla="*/ 37 w 37"/>
                    <a:gd name="T31" fmla="*/ 164 h 166"/>
                    <a:gd name="T32" fmla="*/ 37 w 37"/>
                    <a:gd name="T33" fmla="*/ 159 h 166"/>
                    <a:gd name="T34" fmla="*/ 37 w 37"/>
                    <a:gd name="T35" fmla="*/ 152 h 166"/>
                    <a:gd name="T36" fmla="*/ 37 w 37"/>
                    <a:gd name="T37" fmla="*/ 141 h 166"/>
                    <a:gd name="T38" fmla="*/ 35 w 37"/>
                    <a:gd name="T39" fmla="*/ 129 h 166"/>
                    <a:gd name="T40" fmla="*/ 33 w 37"/>
                    <a:gd name="T41" fmla="*/ 115 h 166"/>
                    <a:gd name="T42" fmla="*/ 27 w 37"/>
                    <a:gd name="T43" fmla="*/ 82 h 166"/>
                    <a:gd name="T44" fmla="*/ 19 w 37"/>
                    <a:gd name="T45" fmla="*/ 51 h 166"/>
                    <a:gd name="T46" fmla="*/ 15 w 37"/>
                    <a:gd name="T47" fmla="*/ 37 h 166"/>
                    <a:gd name="T48" fmla="*/ 12 w 37"/>
                    <a:gd name="T49" fmla="*/ 24 h 166"/>
                    <a:gd name="T50" fmla="*/ 10 w 37"/>
                    <a:gd name="T51" fmla="*/ 14 h 166"/>
                    <a:gd name="T52" fmla="*/ 6 w 37"/>
                    <a:gd name="T53" fmla="*/ 7 h 166"/>
                    <a:gd name="T54" fmla="*/ 4 w 37"/>
                    <a:gd name="T55" fmla="*/ 2 h 166"/>
                    <a:gd name="T56" fmla="*/ 2 w 37"/>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166"/>
                    <a:gd name="T89" fmla="*/ 37 w 37"/>
                    <a:gd name="T90" fmla="*/ 166 h 1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166">
                      <a:moveTo>
                        <a:pt x="2" y="0"/>
                      </a:moveTo>
                      <a:lnTo>
                        <a:pt x="0" y="2"/>
                      </a:lnTo>
                      <a:lnTo>
                        <a:pt x="0" y="7"/>
                      </a:lnTo>
                      <a:lnTo>
                        <a:pt x="0" y="16"/>
                      </a:lnTo>
                      <a:lnTo>
                        <a:pt x="0" y="26"/>
                      </a:lnTo>
                      <a:lnTo>
                        <a:pt x="2" y="38"/>
                      </a:lnTo>
                      <a:lnTo>
                        <a:pt x="4" y="52"/>
                      </a:lnTo>
                      <a:lnTo>
                        <a:pt x="10" y="86"/>
                      </a:lnTo>
                      <a:lnTo>
                        <a:pt x="15" y="117"/>
                      </a:lnTo>
                      <a:lnTo>
                        <a:pt x="19" y="131"/>
                      </a:lnTo>
                      <a:lnTo>
                        <a:pt x="23" y="143"/>
                      </a:lnTo>
                      <a:lnTo>
                        <a:pt x="27" y="154"/>
                      </a:lnTo>
                      <a:lnTo>
                        <a:pt x="29" y="161"/>
                      </a:lnTo>
                      <a:lnTo>
                        <a:pt x="33" y="164"/>
                      </a:lnTo>
                      <a:lnTo>
                        <a:pt x="35" y="166"/>
                      </a:lnTo>
                      <a:lnTo>
                        <a:pt x="37" y="164"/>
                      </a:lnTo>
                      <a:lnTo>
                        <a:pt x="37" y="159"/>
                      </a:lnTo>
                      <a:lnTo>
                        <a:pt x="37" y="152"/>
                      </a:lnTo>
                      <a:lnTo>
                        <a:pt x="37" y="141"/>
                      </a:lnTo>
                      <a:lnTo>
                        <a:pt x="35" y="129"/>
                      </a:lnTo>
                      <a:lnTo>
                        <a:pt x="33" y="115"/>
                      </a:lnTo>
                      <a:lnTo>
                        <a:pt x="27" y="82"/>
                      </a:lnTo>
                      <a:lnTo>
                        <a:pt x="19" y="51"/>
                      </a:lnTo>
                      <a:lnTo>
                        <a:pt x="15" y="37"/>
                      </a:lnTo>
                      <a:lnTo>
                        <a:pt x="12" y="24"/>
                      </a:lnTo>
                      <a:lnTo>
                        <a:pt x="10" y="14"/>
                      </a:lnTo>
                      <a:lnTo>
                        <a:pt x="6" y="7"/>
                      </a:lnTo>
                      <a:lnTo>
                        <a:pt x="4" y="2"/>
                      </a:lnTo>
                      <a:lnTo>
                        <a:pt x="2" y="0"/>
                      </a:lnTo>
                      <a:close/>
                    </a:path>
                  </a:pathLst>
                </a:custGeom>
                <a:solidFill>
                  <a:srgbClr val="800000"/>
                </a:solidFill>
                <a:ln w="9525">
                  <a:noFill/>
                  <a:round/>
                  <a:headEnd/>
                  <a:tailEnd/>
                </a:ln>
              </p:spPr>
              <p:txBody>
                <a:bodyPr/>
                <a:lstStyle/>
                <a:p>
                  <a:endParaRPr lang="en-US"/>
                </a:p>
              </p:txBody>
            </p:sp>
          </p:grpSp>
          <p:sp>
            <p:nvSpPr>
              <p:cNvPr id="16626" name="Freeform 341"/>
              <p:cNvSpPr>
                <a:spLocks/>
              </p:cNvSpPr>
              <p:nvPr/>
            </p:nvSpPr>
            <p:spPr bwMode="auto">
              <a:xfrm>
                <a:off x="1896" y="3313"/>
                <a:ext cx="778" cy="469"/>
              </a:xfrm>
              <a:custGeom>
                <a:avLst/>
                <a:gdLst>
                  <a:gd name="T0" fmla="*/ 0 w 778"/>
                  <a:gd name="T1" fmla="*/ 312 h 469"/>
                  <a:gd name="T2" fmla="*/ 9 w 778"/>
                  <a:gd name="T3" fmla="*/ 293 h 469"/>
                  <a:gd name="T4" fmla="*/ 347 w 778"/>
                  <a:gd name="T5" fmla="*/ 0 h 469"/>
                  <a:gd name="T6" fmla="*/ 778 w 778"/>
                  <a:gd name="T7" fmla="*/ 63 h 469"/>
                  <a:gd name="T8" fmla="*/ 393 w 778"/>
                  <a:gd name="T9" fmla="*/ 469 h 469"/>
                  <a:gd name="T10" fmla="*/ 0 w 778"/>
                  <a:gd name="T11" fmla="*/ 312 h 469"/>
                  <a:gd name="T12" fmla="*/ 0 60000 65536"/>
                  <a:gd name="T13" fmla="*/ 0 60000 65536"/>
                  <a:gd name="T14" fmla="*/ 0 60000 65536"/>
                  <a:gd name="T15" fmla="*/ 0 60000 65536"/>
                  <a:gd name="T16" fmla="*/ 0 60000 65536"/>
                  <a:gd name="T17" fmla="*/ 0 60000 65536"/>
                  <a:gd name="T18" fmla="*/ 0 w 778"/>
                  <a:gd name="T19" fmla="*/ 0 h 469"/>
                  <a:gd name="T20" fmla="*/ 778 w 778"/>
                  <a:gd name="T21" fmla="*/ 469 h 469"/>
                </a:gdLst>
                <a:ahLst/>
                <a:cxnLst>
                  <a:cxn ang="T12">
                    <a:pos x="T0" y="T1"/>
                  </a:cxn>
                  <a:cxn ang="T13">
                    <a:pos x="T2" y="T3"/>
                  </a:cxn>
                  <a:cxn ang="T14">
                    <a:pos x="T4" y="T5"/>
                  </a:cxn>
                  <a:cxn ang="T15">
                    <a:pos x="T6" y="T7"/>
                  </a:cxn>
                  <a:cxn ang="T16">
                    <a:pos x="T8" y="T9"/>
                  </a:cxn>
                  <a:cxn ang="T17">
                    <a:pos x="T10" y="T11"/>
                  </a:cxn>
                </a:cxnLst>
                <a:rect l="T18" t="T19" r="T20" b="T21"/>
                <a:pathLst>
                  <a:path w="778" h="469">
                    <a:moveTo>
                      <a:pt x="0" y="312"/>
                    </a:moveTo>
                    <a:lnTo>
                      <a:pt x="9" y="293"/>
                    </a:lnTo>
                    <a:lnTo>
                      <a:pt x="347" y="0"/>
                    </a:lnTo>
                    <a:lnTo>
                      <a:pt x="778" y="63"/>
                    </a:lnTo>
                    <a:lnTo>
                      <a:pt x="393" y="469"/>
                    </a:lnTo>
                    <a:lnTo>
                      <a:pt x="0" y="312"/>
                    </a:lnTo>
                    <a:close/>
                  </a:path>
                </a:pathLst>
              </a:custGeom>
              <a:solidFill>
                <a:srgbClr val="FF0000"/>
              </a:solidFill>
              <a:ln w="9525">
                <a:noFill/>
                <a:round/>
                <a:headEnd/>
                <a:tailEnd/>
              </a:ln>
            </p:spPr>
            <p:txBody>
              <a:bodyPr/>
              <a:lstStyle/>
              <a:p>
                <a:endParaRPr lang="en-US"/>
              </a:p>
            </p:txBody>
          </p:sp>
          <p:grpSp>
            <p:nvGrpSpPr>
              <p:cNvPr id="16627" name="Group 342"/>
              <p:cNvGrpSpPr>
                <a:grpSpLocks/>
              </p:cNvGrpSpPr>
              <p:nvPr/>
            </p:nvGrpSpPr>
            <p:grpSpPr bwMode="auto">
              <a:xfrm>
                <a:off x="2262" y="3252"/>
                <a:ext cx="391" cy="516"/>
                <a:chOff x="2262" y="3252"/>
                <a:chExt cx="391" cy="516"/>
              </a:xfrm>
            </p:grpSpPr>
            <p:sp>
              <p:nvSpPr>
                <p:cNvPr id="16681" name="Freeform 343"/>
                <p:cNvSpPr>
                  <a:spLocks/>
                </p:cNvSpPr>
                <p:nvPr/>
              </p:nvSpPr>
              <p:spPr bwMode="auto">
                <a:xfrm>
                  <a:off x="2264" y="3252"/>
                  <a:ext cx="389" cy="515"/>
                </a:xfrm>
                <a:custGeom>
                  <a:avLst/>
                  <a:gdLst>
                    <a:gd name="T0" fmla="*/ 0 w 389"/>
                    <a:gd name="T1" fmla="*/ 373 h 515"/>
                    <a:gd name="T2" fmla="*/ 24 w 389"/>
                    <a:gd name="T3" fmla="*/ 515 h 515"/>
                    <a:gd name="T4" fmla="*/ 389 w 389"/>
                    <a:gd name="T5" fmla="*/ 127 h 515"/>
                    <a:gd name="T6" fmla="*/ 383 w 389"/>
                    <a:gd name="T7" fmla="*/ 106 h 515"/>
                    <a:gd name="T8" fmla="*/ 383 w 389"/>
                    <a:gd name="T9" fmla="*/ 94 h 515"/>
                    <a:gd name="T10" fmla="*/ 381 w 389"/>
                    <a:gd name="T11" fmla="*/ 78 h 515"/>
                    <a:gd name="T12" fmla="*/ 379 w 389"/>
                    <a:gd name="T13" fmla="*/ 66 h 515"/>
                    <a:gd name="T14" fmla="*/ 379 w 389"/>
                    <a:gd name="T15" fmla="*/ 51 h 515"/>
                    <a:gd name="T16" fmla="*/ 377 w 389"/>
                    <a:gd name="T17" fmla="*/ 33 h 515"/>
                    <a:gd name="T18" fmla="*/ 377 w 389"/>
                    <a:gd name="T19" fmla="*/ 24 h 515"/>
                    <a:gd name="T20" fmla="*/ 377 w 389"/>
                    <a:gd name="T21" fmla="*/ 9 h 515"/>
                    <a:gd name="T22" fmla="*/ 377 w 389"/>
                    <a:gd name="T23" fmla="*/ 0 h 515"/>
                    <a:gd name="T24" fmla="*/ 0 w 389"/>
                    <a:gd name="T25" fmla="*/ 373 h 5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9"/>
                    <a:gd name="T40" fmla="*/ 0 h 515"/>
                    <a:gd name="T41" fmla="*/ 389 w 389"/>
                    <a:gd name="T42" fmla="*/ 515 h 5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9" h="515">
                      <a:moveTo>
                        <a:pt x="0" y="373"/>
                      </a:moveTo>
                      <a:lnTo>
                        <a:pt x="24" y="515"/>
                      </a:lnTo>
                      <a:lnTo>
                        <a:pt x="389" y="127"/>
                      </a:lnTo>
                      <a:lnTo>
                        <a:pt x="383" y="106"/>
                      </a:lnTo>
                      <a:lnTo>
                        <a:pt x="383" y="94"/>
                      </a:lnTo>
                      <a:lnTo>
                        <a:pt x="381" y="78"/>
                      </a:lnTo>
                      <a:lnTo>
                        <a:pt x="379" y="66"/>
                      </a:lnTo>
                      <a:lnTo>
                        <a:pt x="379" y="51"/>
                      </a:lnTo>
                      <a:lnTo>
                        <a:pt x="377" y="33"/>
                      </a:lnTo>
                      <a:lnTo>
                        <a:pt x="377" y="24"/>
                      </a:lnTo>
                      <a:lnTo>
                        <a:pt x="377" y="9"/>
                      </a:lnTo>
                      <a:lnTo>
                        <a:pt x="377" y="0"/>
                      </a:lnTo>
                      <a:lnTo>
                        <a:pt x="0" y="373"/>
                      </a:lnTo>
                      <a:close/>
                    </a:path>
                  </a:pathLst>
                </a:custGeom>
                <a:solidFill>
                  <a:srgbClr val="C0C0C0"/>
                </a:solidFill>
                <a:ln w="9525">
                  <a:noFill/>
                  <a:round/>
                  <a:headEnd/>
                  <a:tailEnd/>
                </a:ln>
              </p:spPr>
              <p:txBody>
                <a:bodyPr/>
                <a:lstStyle/>
                <a:p>
                  <a:endParaRPr lang="en-US"/>
                </a:p>
              </p:txBody>
            </p:sp>
            <p:sp>
              <p:nvSpPr>
                <p:cNvPr id="16682" name="Freeform 344"/>
                <p:cNvSpPr>
                  <a:spLocks/>
                </p:cNvSpPr>
                <p:nvPr/>
              </p:nvSpPr>
              <p:spPr bwMode="auto">
                <a:xfrm>
                  <a:off x="2262" y="3631"/>
                  <a:ext cx="29" cy="137"/>
                </a:xfrm>
                <a:custGeom>
                  <a:avLst/>
                  <a:gdLst>
                    <a:gd name="T0" fmla="*/ 29 w 29"/>
                    <a:gd name="T1" fmla="*/ 137 h 137"/>
                    <a:gd name="T2" fmla="*/ 24 w 29"/>
                    <a:gd name="T3" fmla="*/ 127 h 137"/>
                    <a:gd name="T4" fmla="*/ 18 w 29"/>
                    <a:gd name="T5" fmla="*/ 109 h 137"/>
                    <a:gd name="T6" fmla="*/ 12 w 29"/>
                    <a:gd name="T7" fmla="*/ 90 h 137"/>
                    <a:gd name="T8" fmla="*/ 6 w 29"/>
                    <a:gd name="T9" fmla="*/ 66 h 137"/>
                    <a:gd name="T10" fmla="*/ 2 w 29"/>
                    <a:gd name="T11" fmla="*/ 47 h 137"/>
                    <a:gd name="T12" fmla="*/ 0 w 29"/>
                    <a:gd name="T13" fmla="*/ 27 h 137"/>
                    <a:gd name="T14" fmla="*/ 0 w 29"/>
                    <a:gd name="T15" fmla="*/ 12 h 137"/>
                    <a:gd name="T16" fmla="*/ 0 w 29"/>
                    <a:gd name="T17" fmla="*/ 0 h 137"/>
                    <a:gd name="T18" fmla="*/ 20 w 29"/>
                    <a:gd name="T19" fmla="*/ 64 h 137"/>
                    <a:gd name="T20" fmla="*/ 29 w 29"/>
                    <a:gd name="T21" fmla="*/ 13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137"/>
                    <a:gd name="T35" fmla="*/ 29 w 29"/>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137">
                      <a:moveTo>
                        <a:pt x="29" y="137"/>
                      </a:moveTo>
                      <a:lnTo>
                        <a:pt x="24" y="127"/>
                      </a:lnTo>
                      <a:lnTo>
                        <a:pt x="18" y="109"/>
                      </a:lnTo>
                      <a:lnTo>
                        <a:pt x="12" y="90"/>
                      </a:lnTo>
                      <a:lnTo>
                        <a:pt x="6" y="66"/>
                      </a:lnTo>
                      <a:lnTo>
                        <a:pt x="2" y="47"/>
                      </a:lnTo>
                      <a:lnTo>
                        <a:pt x="0" y="27"/>
                      </a:lnTo>
                      <a:lnTo>
                        <a:pt x="0" y="12"/>
                      </a:lnTo>
                      <a:lnTo>
                        <a:pt x="0" y="0"/>
                      </a:lnTo>
                      <a:lnTo>
                        <a:pt x="20" y="64"/>
                      </a:lnTo>
                      <a:lnTo>
                        <a:pt x="29" y="137"/>
                      </a:lnTo>
                      <a:close/>
                    </a:path>
                  </a:pathLst>
                </a:custGeom>
                <a:solidFill>
                  <a:srgbClr val="C0C0C0"/>
                </a:solidFill>
                <a:ln w="9525">
                  <a:noFill/>
                  <a:round/>
                  <a:headEnd/>
                  <a:tailEnd/>
                </a:ln>
              </p:spPr>
              <p:txBody>
                <a:bodyPr/>
                <a:lstStyle/>
                <a:p>
                  <a:endParaRPr lang="en-US"/>
                </a:p>
              </p:txBody>
            </p:sp>
          </p:grpSp>
          <p:sp>
            <p:nvSpPr>
              <p:cNvPr id="16628" name="Freeform 345"/>
              <p:cNvSpPr>
                <a:spLocks/>
              </p:cNvSpPr>
              <p:nvPr/>
            </p:nvSpPr>
            <p:spPr bwMode="auto">
              <a:xfrm>
                <a:off x="2264" y="3252"/>
                <a:ext cx="390" cy="464"/>
              </a:xfrm>
              <a:custGeom>
                <a:avLst/>
                <a:gdLst>
                  <a:gd name="T0" fmla="*/ 0 w 390"/>
                  <a:gd name="T1" fmla="*/ 372 h 464"/>
                  <a:gd name="T2" fmla="*/ 0 w 390"/>
                  <a:gd name="T3" fmla="*/ 387 h 464"/>
                  <a:gd name="T4" fmla="*/ 20 w 390"/>
                  <a:gd name="T5" fmla="*/ 401 h 464"/>
                  <a:gd name="T6" fmla="*/ 12 w 390"/>
                  <a:gd name="T7" fmla="*/ 412 h 464"/>
                  <a:gd name="T8" fmla="*/ 22 w 390"/>
                  <a:gd name="T9" fmla="*/ 403 h 464"/>
                  <a:gd name="T10" fmla="*/ 43 w 390"/>
                  <a:gd name="T11" fmla="*/ 417 h 464"/>
                  <a:gd name="T12" fmla="*/ 18 w 390"/>
                  <a:gd name="T13" fmla="*/ 443 h 464"/>
                  <a:gd name="T14" fmla="*/ 45 w 390"/>
                  <a:gd name="T15" fmla="*/ 420 h 464"/>
                  <a:gd name="T16" fmla="*/ 72 w 390"/>
                  <a:gd name="T17" fmla="*/ 438 h 464"/>
                  <a:gd name="T18" fmla="*/ 80 w 390"/>
                  <a:gd name="T19" fmla="*/ 443 h 464"/>
                  <a:gd name="T20" fmla="*/ 60 w 390"/>
                  <a:gd name="T21" fmla="*/ 464 h 464"/>
                  <a:gd name="T22" fmla="*/ 81 w 390"/>
                  <a:gd name="T23" fmla="*/ 445 h 464"/>
                  <a:gd name="T24" fmla="*/ 87 w 390"/>
                  <a:gd name="T25" fmla="*/ 450 h 464"/>
                  <a:gd name="T26" fmla="*/ 390 w 390"/>
                  <a:gd name="T27" fmla="*/ 127 h 464"/>
                  <a:gd name="T28" fmla="*/ 389 w 390"/>
                  <a:gd name="T29" fmla="*/ 126 h 464"/>
                  <a:gd name="T30" fmla="*/ 385 w 390"/>
                  <a:gd name="T31" fmla="*/ 117 h 464"/>
                  <a:gd name="T32" fmla="*/ 383 w 390"/>
                  <a:gd name="T33" fmla="*/ 108 h 464"/>
                  <a:gd name="T34" fmla="*/ 383 w 390"/>
                  <a:gd name="T35" fmla="*/ 92 h 464"/>
                  <a:gd name="T36" fmla="*/ 379 w 390"/>
                  <a:gd name="T37" fmla="*/ 56 h 464"/>
                  <a:gd name="T38" fmla="*/ 377 w 390"/>
                  <a:gd name="T39" fmla="*/ 40 h 464"/>
                  <a:gd name="T40" fmla="*/ 377 w 390"/>
                  <a:gd name="T41" fmla="*/ 24 h 464"/>
                  <a:gd name="T42" fmla="*/ 377 w 390"/>
                  <a:gd name="T43" fmla="*/ 10 h 464"/>
                  <a:gd name="T44" fmla="*/ 377 w 390"/>
                  <a:gd name="T45" fmla="*/ 0 h 464"/>
                  <a:gd name="T46" fmla="*/ 0 w 390"/>
                  <a:gd name="T47" fmla="*/ 372 h 4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0"/>
                  <a:gd name="T73" fmla="*/ 0 h 464"/>
                  <a:gd name="T74" fmla="*/ 390 w 390"/>
                  <a:gd name="T75" fmla="*/ 464 h 4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0" h="464">
                    <a:moveTo>
                      <a:pt x="0" y="372"/>
                    </a:moveTo>
                    <a:lnTo>
                      <a:pt x="0" y="387"/>
                    </a:lnTo>
                    <a:lnTo>
                      <a:pt x="20" y="401"/>
                    </a:lnTo>
                    <a:lnTo>
                      <a:pt x="12" y="412"/>
                    </a:lnTo>
                    <a:lnTo>
                      <a:pt x="22" y="403"/>
                    </a:lnTo>
                    <a:lnTo>
                      <a:pt x="43" y="417"/>
                    </a:lnTo>
                    <a:lnTo>
                      <a:pt x="18" y="443"/>
                    </a:lnTo>
                    <a:lnTo>
                      <a:pt x="45" y="420"/>
                    </a:lnTo>
                    <a:lnTo>
                      <a:pt x="72" y="438"/>
                    </a:lnTo>
                    <a:lnTo>
                      <a:pt x="80" y="443"/>
                    </a:lnTo>
                    <a:lnTo>
                      <a:pt x="60" y="464"/>
                    </a:lnTo>
                    <a:lnTo>
                      <a:pt x="81" y="445"/>
                    </a:lnTo>
                    <a:lnTo>
                      <a:pt x="87" y="450"/>
                    </a:lnTo>
                    <a:lnTo>
                      <a:pt x="390" y="127"/>
                    </a:lnTo>
                    <a:lnTo>
                      <a:pt x="389" y="126"/>
                    </a:lnTo>
                    <a:lnTo>
                      <a:pt x="385" y="117"/>
                    </a:lnTo>
                    <a:lnTo>
                      <a:pt x="383" y="108"/>
                    </a:lnTo>
                    <a:lnTo>
                      <a:pt x="383" y="92"/>
                    </a:lnTo>
                    <a:lnTo>
                      <a:pt x="379" y="56"/>
                    </a:lnTo>
                    <a:lnTo>
                      <a:pt x="377" y="40"/>
                    </a:lnTo>
                    <a:lnTo>
                      <a:pt x="377" y="24"/>
                    </a:lnTo>
                    <a:lnTo>
                      <a:pt x="377" y="10"/>
                    </a:lnTo>
                    <a:lnTo>
                      <a:pt x="377" y="0"/>
                    </a:lnTo>
                    <a:lnTo>
                      <a:pt x="0" y="372"/>
                    </a:lnTo>
                    <a:close/>
                  </a:path>
                </a:pathLst>
              </a:custGeom>
              <a:solidFill>
                <a:srgbClr val="9F9F9F"/>
              </a:solidFill>
              <a:ln w="9525">
                <a:noFill/>
                <a:round/>
                <a:headEnd/>
                <a:tailEnd/>
              </a:ln>
            </p:spPr>
            <p:txBody>
              <a:bodyPr/>
              <a:lstStyle/>
              <a:p>
                <a:endParaRPr lang="en-US"/>
              </a:p>
            </p:txBody>
          </p:sp>
          <p:sp>
            <p:nvSpPr>
              <p:cNvPr id="16629" name="Freeform 346"/>
              <p:cNvSpPr>
                <a:spLocks/>
              </p:cNvSpPr>
              <p:nvPr/>
            </p:nvSpPr>
            <p:spPr bwMode="auto">
              <a:xfrm>
                <a:off x="1865" y="3472"/>
                <a:ext cx="419" cy="298"/>
              </a:xfrm>
              <a:custGeom>
                <a:avLst/>
                <a:gdLst>
                  <a:gd name="T0" fmla="*/ 0 w 419"/>
                  <a:gd name="T1" fmla="*/ 0 h 298"/>
                  <a:gd name="T2" fmla="*/ 9 w 419"/>
                  <a:gd name="T3" fmla="*/ 7 h 298"/>
                  <a:gd name="T4" fmla="*/ 15 w 419"/>
                  <a:gd name="T5" fmla="*/ 7 h 298"/>
                  <a:gd name="T6" fmla="*/ 395 w 419"/>
                  <a:gd name="T7" fmla="*/ 155 h 298"/>
                  <a:gd name="T8" fmla="*/ 395 w 419"/>
                  <a:gd name="T9" fmla="*/ 171 h 298"/>
                  <a:gd name="T10" fmla="*/ 395 w 419"/>
                  <a:gd name="T11" fmla="*/ 190 h 298"/>
                  <a:gd name="T12" fmla="*/ 399 w 419"/>
                  <a:gd name="T13" fmla="*/ 221 h 298"/>
                  <a:gd name="T14" fmla="*/ 403 w 419"/>
                  <a:gd name="T15" fmla="*/ 246 h 298"/>
                  <a:gd name="T16" fmla="*/ 409 w 419"/>
                  <a:gd name="T17" fmla="*/ 270 h 298"/>
                  <a:gd name="T18" fmla="*/ 417 w 419"/>
                  <a:gd name="T19" fmla="*/ 291 h 298"/>
                  <a:gd name="T20" fmla="*/ 419 w 419"/>
                  <a:gd name="T21" fmla="*/ 298 h 298"/>
                  <a:gd name="T22" fmla="*/ 235 w 419"/>
                  <a:gd name="T23" fmla="*/ 227 h 298"/>
                  <a:gd name="T24" fmla="*/ 40 w 419"/>
                  <a:gd name="T25" fmla="*/ 152 h 298"/>
                  <a:gd name="T26" fmla="*/ 34 w 419"/>
                  <a:gd name="T27" fmla="*/ 146 h 298"/>
                  <a:gd name="T28" fmla="*/ 25 w 419"/>
                  <a:gd name="T29" fmla="*/ 152 h 298"/>
                  <a:gd name="T30" fmla="*/ 23 w 419"/>
                  <a:gd name="T31" fmla="*/ 146 h 298"/>
                  <a:gd name="T32" fmla="*/ 21 w 419"/>
                  <a:gd name="T33" fmla="*/ 141 h 298"/>
                  <a:gd name="T34" fmla="*/ 19 w 419"/>
                  <a:gd name="T35" fmla="*/ 134 h 298"/>
                  <a:gd name="T36" fmla="*/ 15 w 419"/>
                  <a:gd name="T37" fmla="*/ 127 h 298"/>
                  <a:gd name="T38" fmla="*/ 15 w 419"/>
                  <a:gd name="T39" fmla="*/ 122 h 298"/>
                  <a:gd name="T40" fmla="*/ 13 w 419"/>
                  <a:gd name="T41" fmla="*/ 115 h 298"/>
                  <a:gd name="T42" fmla="*/ 11 w 419"/>
                  <a:gd name="T43" fmla="*/ 108 h 298"/>
                  <a:gd name="T44" fmla="*/ 9 w 419"/>
                  <a:gd name="T45" fmla="*/ 99 h 298"/>
                  <a:gd name="T46" fmla="*/ 7 w 419"/>
                  <a:gd name="T47" fmla="*/ 92 h 298"/>
                  <a:gd name="T48" fmla="*/ 5 w 419"/>
                  <a:gd name="T49" fmla="*/ 82 h 298"/>
                  <a:gd name="T50" fmla="*/ 5 w 419"/>
                  <a:gd name="T51" fmla="*/ 75 h 298"/>
                  <a:gd name="T52" fmla="*/ 3 w 419"/>
                  <a:gd name="T53" fmla="*/ 70 h 298"/>
                  <a:gd name="T54" fmla="*/ 3 w 419"/>
                  <a:gd name="T55" fmla="*/ 61 h 298"/>
                  <a:gd name="T56" fmla="*/ 2 w 419"/>
                  <a:gd name="T57" fmla="*/ 54 h 298"/>
                  <a:gd name="T58" fmla="*/ 2 w 419"/>
                  <a:gd name="T59" fmla="*/ 47 h 298"/>
                  <a:gd name="T60" fmla="*/ 0 w 419"/>
                  <a:gd name="T61" fmla="*/ 40 h 298"/>
                  <a:gd name="T62" fmla="*/ 0 w 419"/>
                  <a:gd name="T63" fmla="*/ 33 h 298"/>
                  <a:gd name="T64" fmla="*/ 0 w 419"/>
                  <a:gd name="T65" fmla="*/ 24 h 298"/>
                  <a:gd name="T66" fmla="*/ 0 w 419"/>
                  <a:gd name="T67" fmla="*/ 19 h 298"/>
                  <a:gd name="T68" fmla="*/ 0 w 419"/>
                  <a:gd name="T69" fmla="*/ 12 h 298"/>
                  <a:gd name="T70" fmla="*/ 0 w 419"/>
                  <a:gd name="T71" fmla="*/ 5 h 298"/>
                  <a:gd name="T72" fmla="*/ 0 w 41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9"/>
                  <a:gd name="T112" fmla="*/ 0 h 298"/>
                  <a:gd name="T113" fmla="*/ 419 w 41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9" h="298">
                    <a:moveTo>
                      <a:pt x="0" y="0"/>
                    </a:moveTo>
                    <a:lnTo>
                      <a:pt x="9" y="7"/>
                    </a:lnTo>
                    <a:lnTo>
                      <a:pt x="15" y="7"/>
                    </a:lnTo>
                    <a:lnTo>
                      <a:pt x="395" y="155"/>
                    </a:lnTo>
                    <a:lnTo>
                      <a:pt x="395" y="171"/>
                    </a:lnTo>
                    <a:lnTo>
                      <a:pt x="395" y="190"/>
                    </a:lnTo>
                    <a:lnTo>
                      <a:pt x="399" y="221"/>
                    </a:lnTo>
                    <a:lnTo>
                      <a:pt x="403" y="246"/>
                    </a:lnTo>
                    <a:lnTo>
                      <a:pt x="409" y="270"/>
                    </a:lnTo>
                    <a:lnTo>
                      <a:pt x="417" y="291"/>
                    </a:lnTo>
                    <a:lnTo>
                      <a:pt x="419" y="298"/>
                    </a:lnTo>
                    <a:lnTo>
                      <a:pt x="235" y="227"/>
                    </a:lnTo>
                    <a:lnTo>
                      <a:pt x="40" y="152"/>
                    </a:lnTo>
                    <a:lnTo>
                      <a:pt x="34" y="146"/>
                    </a:lnTo>
                    <a:lnTo>
                      <a:pt x="25" y="152"/>
                    </a:lnTo>
                    <a:lnTo>
                      <a:pt x="23" y="146"/>
                    </a:lnTo>
                    <a:lnTo>
                      <a:pt x="21" y="141"/>
                    </a:lnTo>
                    <a:lnTo>
                      <a:pt x="19" y="134"/>
                    </a:lnTo>
                    <a:lnTo>
                      <a:pt x="15" y="127"/>
                    </a:lnTo>
                    <a:lnTo>
                      <a:pt x="15" y="122"/>
                    </a:lnTo>
                    <a:lnTo>
                      <a:pt x="13" y="115"/>
                    </a:lnTo>
                    <a:lnTo>
                      <a:pt x="11" y="108"/>
                    </a:lnTo>
                    <a:lnTo>
                      <a:pt x="9" y="99"/>
                    </a:lnTo>
                    <a:lnTo>
                      <a:pt x="7" y="92"/>
                    </a:lnTo>
                    <a:lnTo>
                      <a:pt x="5" y="82"/>
                    </a:lnTo>
                    <a:lnTo>
                      <a:pt x="5" y="75"/>
                    </a:lnTo>
                    <a:lnTo>
                      <a:pt x="3" y="70"/>
                    </a:lnTo>
                    <a:lnTo>
                      <a:pt x="3" y="61"/>
                    </a:lnTo>
                    <a:lnTo>
                      <a:pt x="2" y="54"/>
                    </a:lnTo>
                    <a:lnTo>
                      <a:pt x="2" y="47"/>
                    </a:lnTo>
                    <a:lnTo>
                      <a:pt x="0" y="40"/>
                    </a:lnTo>
                    <a:lnTo>
                      <a:pt x="0" y="33"/>
                    </a:lnTo>
                    <a:lnTo>
                      <a:pt x="0" y="24"/>
                    </a:lnTo>
                    <a:lnTo>
                      <a:pt x="0" y="19"/>
                    </a:lnTo>
                    <a:lnTo>
                      <a:pt x="0" y="12"/>
                    </a:lnTo>
                    <a:lnTo>
                      <a:pt x="0" y="5"/>
                    </a:lnTo>
                    <a:lnTo>
                      <a:pt x="0" y="0"/>
                    </a:lnTo>
                    <a:close/>
                  </a:path>
                </a:pathLst>
              </a:custGeom>
              <a:solidFill>
                <a:srgbClr val="FFFFFF"/>
              </a:solidFill>
              <a:ln w="9525">
                <a:noFill/>
                <a:round/>
                <a:headEnd/>
                <a:tailEnd/>
              </a:ln>
            </p:spPr>
            <p:txBody>
              <a:bodyPr/>
              <a:lstStyle/>
              <a:p>
                <a:endParaRPr lang="en-US"/>
              </a:p>
            </p:txBody>
          </p:sp>
          <p:grpSp>
            <p:nvGrpSpPr>
              <p:cNvPr id="16630" name="Group 347"/>
              <p:cNvGrpSpPr>
                <a:grpSpLocks/>
              </p:cNvGrpSpPr>
              <p:nvPr/>
            </p:nvGrpSpPr>
            <p:grpSpPr bwMode="auto">
              <a:xfrm>
                <a:off x="1874" y="3479"/>
                <a:ext cx="402" cy="272"/>
                <a:chOff x="1874" y="3479"/>
                <a:chExt cx="402" cy="272"/>
              </a:xfrm>
            </p:grpSpPr>
            <p:sp>
              <p:nvSpPr>
                <p:cNvPr id="16675" name="Freeform 348"/>
                <p:cNvSpPr>
                  <a:spLocks/>
                </p:cNvSpPr>
                <p:nvPr/>
              </p:nvSpPr>
              <p:spPr bwMode="auto">
                <a:xfrm>
                  <a:off x="1874" y="3479"/>
                  <a:ext cx="385" cy="162"/>
                </a:xfrm>
                <a:custGeom>
                  <a:avLst/>
                  <a:gdLst>
                    <a:gd name="T0" fmla="*/ 2 w 385"/>
                    <a:gd name="T1" fmla="*/ 1 h 162"/>
                    <a:gd name="T2" fmla="*/ 0 w 385"/>
                    <a:gd name="T3" fmla="*/ 0 h 162"/>
                    <a:gd name="T4" fmla="*/ 6 w 385"/>
                    <a:gd name="T5" fmla="*/ 0 h 162"/>
                    <a:gd name="T6" fmla="*/ 385 w 385"/>
                    <a:gd name="T7" fmla="*/ 145 h 162"/>
                    <a:gd name="T8" fmla="*/ 385 w 385"/>
                    <a:gd name="T9" fmla="*/ 162 h 162"/>
                    <a:gd name="T10" fmla="*/ 303 w 385"/>
                    <a:gd name="T11" fmla="*/ 127 h 162"/>
                    <a:gd name="T12" fmla="*/ 230 w 385"/>
                    <a:gd name="T13" fmla="*/ 96 h 162"/>
                    <a:gd name="T14" fmla="*/ 161 w 385"/>
                    <a:gd name="T15" fmla="*/ 68 h 162"/>
                    <a:gd name="T16" fmla="*/ 101 w 385"/>
                    <a:gd name="T17" fmla="*/ 42 h 162"/>
                    <a:gd name="T18" fmla="*/ 2 w 385"/>
                    <a:gd name="T19" fmla="*/ 1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62"/>
                    <a:gd name="T32" fmla="*/ 385 w 385"/>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62">
                      <a:moveTo>
                        <a:pt x="2" y="1"/>
                      </a:moveTo>
                      <a:lnTo>
                        <a:pt x="0" y="0"/>
                      </a:lnTo>
                      <a:lnTo>
                        <a:pt x="6" y="0"/>
                      </a:lnTo>
                      <a:lnTo>
                        <a:pt x="385" y="145"/>
                      </a:lnTo>
                      <a:lnTo>
                        <a:pt x="385" y="162"/>
                      </a:lnTo>
                      <a:lnTo>
                        <a:pt x="303" y="127"/>
                      </a:lnTo>
                      <a:lnTo>
                        <a:pt x="230" y="96"/>
                      </a:lnTo>
                      <a:lnTo>
                        <a:pt x="161" y="68"/>
                      </a:lnTo>
                      <a:lnTo>
                        <a:pt x="101" y="42"/>
                      </a:lnTo>
                      <a:lnTo>
                        <a:pt x="2" y="1"/>
                      </a:lnTo>
                      <a:close/>
                    </a:path>
                  </a:pathLst>
                </a:custGeom>
                <a:solidFill>
                  <a:srgbClr val="C0C0C0"/>
                </a:solidFill>
                <a:ln w="9525">
                  <a:noFill/>
                  <a:round/>
                  <a:headEnd/>
                  <a:tailEnd/>
                </a:ln>
              </p:spPr>
              <p:txBody>
                <a:bodyPr/>
                <a:lstStyle/>
                <a:p>
                  <a:endParaRPr lang="en-US"/>
                </a:p>
              </p:txBody>
            </p:sp>
            <p:sp>
              <p:nvSpPr>
                <p:cNvPr id="16676" name="Freeform 349"/>
                <p:cNvSpPr>
                  <a:spLocks/>
                </p:cNvSpPr>
                <p:nvPr/>
              </p:nvSpPr>
              <p:spPr bwMode="auto">
                <a:xfrm>
                  <a:off x="2160" y="3615"/>
                  <a:ext cx="99" cy="35"/>
                </a:xfrm>
                <a:custGeom>
                  <a:avLst/>
                  <a:gdLst>
                    <a:gd name="T0" fmla="*/ 0 w 99"/>
                    <a:gd name="T1" fmla="*/ 0 h 35"/>
                    <a:gd name="T2" fmla="*/ 43 w 99"/>
                    <a:gd name="T3" fmla="*/ 14 h 35"/>
                    <a:gd name="T4" fmla="*/ 56 w 99"/>
                    <a:gd name="T5" fmla="*/ 19 h 35"/>
                    <a:gd name="T6" fmla="*/ 70 w 99"/>
                    <a:gd name="T7" fmla="*/ 24 h 35"/>
                    <a:gd name="T8" fmla="*/ 99 w 99"/>
                    <a:gd name="T9" fmla="*/ 35 h 35"/>
                    <a:gd name="T10" fmla="*/ 64 w 99"/>
                    <a:gd name="T11" fmla="*/ 23 h 35"/>
                    <a:gd name="T12" fmla="*/ 39 w 99"/>
                    <a:gd name="T13" fmla="*/ 14 h 35"/>
                    <a:gd name="T14" fmla="*/ 0 w 99"/>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a:moveTo>
                        <a:pt x="0" y="0"/>
                      </a:moveTo>
                      <a:lnTo>
                        <a:pt x="43" y="14"/>
                      </a:lnTo>
                      <a:lnTo>
                        <a:pt x="56" y="19"/>
                      </a:lnTo>
                      <a:lnTo>
                        <a:pt x="70" y="24"/>
                      </a:lnTo>
                      <a:lnTo>
                        <a:pt x="99" y="35"/>
                      </a:lnTo>
                      <a:lnTo>
                        <a:pt x="64" y="23"/>
                      </a:lnTo>
                      <a:lnTo>
                        <a:pt x="39" y="14"/>
                      </a:lnTo>
                      <a:lnTo>
                        <a:pt x="0" y="0"/>
                      </a:lnTo>
                      <a:close/>
                    </a:path>
                  </a:pathLst>
                </a:custGeom>
                <a:solidFill>
                  <a:srgbClr val="C0C0C0"/>
                </a:solidFill>
                <a:ln w="9525">
                  <a:noFill/>
                  <a:round/>
                  <a:headEnd/>
                  <a:tailEnd/>
                </a:ln>
              </p:spPr>
              <p:txBody>
                <a:bodyPr/>
                <a:lstStyle/>
                <a:p>
                  <a:endParaRPr lang="en-US"/>
                </a:p>
              </p:txBody>
            </p:sp>
            <p:sp>
              <p:nvSpPr>
                <p:cNvPr id="16677" name="Freeform 350"/>
                <p:cNvSpPr>
                  <a:spLocks/>
                </p:cNvSpPr>
                <p:nvPr/>
              </p:nvSpPr>
              <p:spPr bwMode="auto">
                <a:xfrm>
                  <a:off x="2208" y="3667"/>
                  <a:ext cx="54" cy="18"/>
                </a:xfrm>
                <a:custGeom>
                  <a:avLst/>
                  <a:gdLst>
                    <a:gd name="T0" fmla="*/ 0 w 54"/>
                    <a:gd name="T1" fmla="*/ 0 h 18"/>
                    <a:gd name="T2" fmla="*/ 25 w 54"/>
                    <a:gd name="T3" fmla="*/ 5 h 18"/>
                    <a:gd name="T4" fmla="*/ 35 w 54"/>
                    <a:gd name="T5" fmla="*/ 11 h 18"/>
                    <a:gd name="T6" fmla="*/ 54 w 54"/>
                    <a:gd name="T7" fmla="*/ 16 h 18"/>
                    <a:gd name="T8" fmla="*/ 54 w 54"/>
                    <a:gd name="T9" fmla="*/ 18 h 18"/>
                    <a:gd name="T10" fmla="*/ 29 w 54"/>
                    <a:gd name="T11" fmla="*/ 11 h 18"/>
                    <a:gd name="T12" fmla="*/ 0 w 54"/>
                    <a:gd name="T13" fmla="*/ 0 h 18"/>
                    <a:gd name="T14" fmla="*/ 0 60000 65536"/>
                    <a:gd name="T15" fmla="*/ 0 60000 65536"/>
                    <a:gd name="T16" fmla="*/ 0 60000 65536"/>
                    <a:gd name="T17" fmla="*/ 0 60000 65536"/>
                    <a:gd name="T18" fmla="*/ 0 60000 65536"/>
                    <a:gd name="T19" fmla="*/ 0 60000 65536"/>
                    <a:gd name="T20" fmla="*/ 0 60000 65536"/>
                    <a:gd name="T21" fmla="*/ 0 w 54"/>
                    <a:gd name="T22" fmla="*/ 0 h 18"/>
                    <a:gd name="T23" fmla="*/ 54 w 5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
                      <a:moveTo>
                        <a:pt x="0" y="0"/>
                      </a:moveTo>
                      <a:lnTo>
                        <a:pt x="25" y="5"/>
                      </a:lnTo>
                      <a:lnTo>
                        <a:pt x="35" y="11"/>
                      </a:lnTo>
                      <a:lnTo>
                        <a:pt x="54" y="16"/>
                      </a:lnTo>
                      <a:lnTo>
                        <a:pt x="54" y="18"/>
                      </a:lnTo>
                      <a:lnTo>
                        <a:pt x="29" y="11"/>
                      </a:lnTo>
                      <a:lnTo>
                        <a:pt x="0" y="0"/>
                      </a:lnTo>
                      <a:close/>
                    </a:path>
                  </a:pathLst>
                </a:custGeom>
                <a:solidFill>
                  <a:srgbClr val="C0C0C0"/>
                </a:solidFill>
                <a:ln w="9525">
                  <a:noFill/>
                  <a:round/>
                  <a:headEnd/>
                  <a:tailEnd/>
                </a:ln>
              </p:spPr>
              <p:txBody>
                <a:bodyPr/>
                <a:lstStyle/>
                <a:p>
                  <a:endParaRPr lang="en-US"/>
                </a:p>
              </p:txBody>
            </p:sp>
            <p:sp>
              <p:nvSpPr>
                <p:cNvPr id="16678" name="Freeform 351"/>
                <p:cNvSpPr>
                  <a:spLocks/>
                </p:cNvSpPr>
                <p:nvPr/>
              </p:nvSpPr>
              <p:spPr bwMode="auto">
                <a:xfrm>
                  <a:off x="2120" y="3665"/>
                  <a:ext cx="150" cy="60"/>
                </a:xfrm>
                <a:custGeom>
                  <a:avLst/>
                  <a:gdLst>
                    <a:gd name="T0" fmla="*/ 0 w 150"/>
                    <a:gd name="T1" fmla="*/ 0 h 60"/>
                    <a:gd name="T2" fmla="*/ 73 w 150"/>
                    <a:gd name="T3" fmla="*/ 28 h 60"/>
                    <a:gd name="T4" fmla="*/ 115 w 150"/>
                    <a:gd name="T5" fmla="*/ 44 h 60"/>
                    <a:gd name="T6" fmla="*/ 148 w 150"/>
                    <a:gd name="T7" fmla="*/ 56 h 60"/>
                    <a:gd name="T8" fmla="*/ 150 w 150"/>
                    <a:gd name="T9" fmla="*/ 60 h 60"/>
                    <a:gd name="T10" fmla="*/ 84 w 150"/>
                    <a:gd name="T11" fmla="*/ 34 h 60"/>
                    <a:gd name="T12" fmla="*/ 30 w 150"/>
                    <a:gd name="T13" fmla="*/ 13 h 60"/>
                    <a:gd name="T14" fmla="*/ 0 w 150"/>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60"/>
                    <a:gd name="T26" fmla="*/ 150 w 150"/>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60">
                      <a:moveTo>
                        <a:pt x="0" y="0"/>
                      </a:moveTo>
                      <a:lnTo>
                        <a:pt x="73" y="28"/>
                      </a:lnTo>
                      <a:lnTo>
                        <a:pt x="115" y="44"/>
                      </a:lnTo>
                      <a:lnTo>
                        <a:pt x="148" y="56"/>
                      </a:lnTo>
                      <a:lnTo>
                        <a:pt x="150" y="60"/>
                      </a:lnTo>
                      <a:lnTo>
                        <a:pt x="84" y="34"/>
                      </a:lnTo>
                      <a:lnTo>
                        <a:pt x="30" y="13"/>
                      </a:lnTo>
                      <a:lnTo>
                        <a:pt x="0" y="0"/>
                      </a:lnTo>
                      <a:close/>
                    </a:path>
                  </a:pathLst>
                </a:custGeom>
                <a:solidFill>
                  <a:srgbClr val="C0C0C0"/>
                </a:solidFill>
                <a:ln w="9525">
                  <a:noFill/>
                  <a:round/>
                  <a:headEnd/>
                  <a:tailEnd/>
                </a:ln>
              </p:spPr>
              <p:txBody>
                <a:bodyPr/>
                <a:lstStyle/>
                <a:p>
                  <a:endParaRPr lang="en-US"/>
                </a:p>
              </p:txBody>
            </p:sp>
            <p:sp>
              <p:nvSpPr>
                <p:cNvPr id="16679" name="Freeform 352"/>
                <p:cNvSpPr>
                  <a:spLocks/>
                </p:cNvSpPr>
                <p:nvPr/>
              </p:nvSpPr>
              <p:spPr bwMode="auto">
                <a:xfrm>
                  <a:off x="2218" y="3681"/>
                  <a:ext cx="46" cy="18"/>
                </a:xfrm>
                <a:custGeom>
                  <a:avLst/>
                  <a:gdLst>
                    <a:gd name="T0" fmla="*/ 0 w 46"/>
                    <a:gd name="T1" fmla="*/ 0 h 18"/>
                    <a:gd name="T2" fmla="*/ 44 w 46"/>
                    <a:gd name="T3" fmla="*/ 14 h 18"/>
                    <a:gd name="T4" fmla="*/ 46 w 46"/>
                    <a:gd name="T5" fmla="*/ 18 h 18"/>
                    <a:gd name="T6" fmla="*/ 29 w 46"/>
                    <a:gd name="T7" fmla="*/ 11 h 18"/>
                    <a:gd name="T8" fmla="*/ 0 w 46"/>
                    <a:gd name="T9" fmla="*/ 0 h 18"/>
                    <a:gd name="T10" fmla="*/ 0 60000 65536"/>
                    <a:gd name="T11" fmla="*/ 0 60000 65536"/>
                    <a:gd name="T12" fmla="*/ 0 60000 65536"/>
                    <a:gd name="T13" fmla="*/ 0 60000 65536"/>
                    <a:gd name="T14" fmla="*/ 0 60000 65536"/>
                    <a:gd name="T15" fmla="*/ 0 w 46"/>
                    <a:gd name="T16" fmla="*/ 0 h 18"/>
                    <a:gd name="T17" fmla="*/ 46 w 46"/>
                    <a:gd name="T18" fmla="*/ 18 h 18"/>
                  </a:gdLst>
                  <a:ahLst/>
                  <a:cxnLst>
                    <a:cxn ang="T10">
                      <a:pos x="T0" y="T1"/>
                    </a:cxn>
                    <a:cxn ang="T11">
                      <a:pos x="T2" y="T3"/>
                    </a:cxn>
                    <a:cxn ang="T12">
                      <a:pos x="T4" y="T5"/>
                    </a:cxn>
                    <a:cxn ang="T13">
                      <a:pos x="T6" y="T7"/>
                    </a:cxn>
                    <a:cxn ang="T14">
                      <a:pos x="T8" y="T9"/>
                    </a:cxn>
                  </a:cxnLst>
                  <a:rect l="T15" t="T16" r="T17" b="T18"/>
                  <a:pathLst>
                    <a:path w="46" h="18">
                      <a:moveTo>
                        <a:pt x="0" y="0"/>
                      </a:moveTo>
                      <a:lnTo>
                        <a:pt x="44" y="14"/>
                      </a:lnTo>
                      <a:lnTo>
                        <a:pt x="46" y="18"/>
                      </a:lnTo>
                      <a:lnTo>
                        <a:pt x="29" y="11"/>
                      </a:lnTo>
                      <a:lnTo>
                        <a:pt x="0" y="0"/>
                      </a:lnTo>
                      <a:close/>
                    </a:path>
                  </a:pathLst>
                </a:custGeom>
                <a:solidFill>
                  <a:srgbClr val="C0C0C0"/>
                </a:solidFill>
                <a:ln w="9525">
                  <a:noFill/>
                  <a:round/>
                  <a:headEnd/>
                  <a:tailEnd/>
                </a:ln>
              </p:spPr>
              <p:txBody>
                <a:bodyPr/>
                <a:lstStyle/>
                <a:p>
                  <a:endParaRPr lang="en-US"/>
                </a:p>
              </p:txBody>
            </p:sp>
            <p:sp>
              <p:nvSpPr>
                <p:cNvPr id="16680" name="Freeform 353"/>
                <p:cNvSpPr>
                  <a:spLocks/>
                </p:cNvSpPr>
                <p:nvPr/>
              </p:nvSpPr>
              <p:spPr bwMode="auto">
                <a:xfrm>
                  <a:off x="2230" y="3732"/>
                  <a:ext cx="46" cy="19"/>
                </a:xfrm>
                <a:custGeom>
                  <a:avLst/>
                  <a:gdLst>
                    <a:gd name="T0" fmla="*/ 0 w 46"/>
                    <a:gd name="T1" fmla="*/ 0 h 19"/>
                    <a:gd name="T2" fmla="*/ 34 w 46"/>
                    <a:gd name="T3" fmla="*/ 12 h 19"/>
                    <a:gd name="T4" fmla="*/ 46 w 46"/>
                    <a:gd name="T5" fmla="*/ 17 h 19"/>
                    <a:gd name="T6" fmla="*/ 46 w 46"/>
                    <a:gd name="T7" fmla="*/ 19 h 19"/>
                    <a:gd name="T8" fmla="*/ 32 w 46"/>
                    <a:gd name="T9" fmla="*/ 15 h 19"/>
                    <a:gd name="T10" fmla="*/ 5 w 46"/>
                    <a:gd name="T11" fmla="*/ 3 h 19"/>
                    <a:gd name="T12" fmla="*/ 0 w 46"/>
                    <a:gd name="T13" fmla="*/ 0 h 19"/>
                    <a:gd name="T14" fmla="*/ 0 60000 65536"/>
                    <a:gd name="T15" fmla="*/ 0 60000 65536"/>
                    <a:gd name="T16" fmla="*/ 0 60000 65536"/>
                    <a:gd name="T17" fmla="*/ 0 60000 65536"/>
                    <a:gd name="T18" fmla="*/ 0 60000 65536"/>
                    <a:gd name="T19" fmla="*/ 0 60000 65536"/>
                    <a:gd name="T20" fmla="*/ 0 60000 65536"/>
                    <a:gd name="T21" fmla="*/ 0 w 46"/>
                    <a:gd name="T22" fmla="*/ 0 h 19"/>
                    <a:gd name="T23" fmla="*/ 46 w 4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9">
                      <a:moveTo>
                        <a:pt x="0" y="0"/>
                      </a:moveTo>
                      <a:lnTo>
                        <a:pt x="34" y="12"/>
                      </a:lnTo>
                      <a:lnTo>
                        <a:pt x="46" y="17"/>
                      </a:lnTo>
                      <a:lnTo>
                        <a:pt x="46" y="19"/>
                      </a:lnTo>
                      <a:lnTo>
                        <a:pt x="32" y="15"/>
                      </a:lnTo>
                      <a:lnTo>
                        <a:pt x="5" y="3"/>
                      </a:lnTo>
                      <a:lnTo>
                        <a:pt x="0" y="0"/>
                      </a:lnTo>
                      <a:close/>
                    </a:path>
                  </a:pathLst>
                </a:custGeom>
                <a:solidFill>
                  <a:srgbClr val="C0C0C0"/>
                </a:solidFill>
                <a:ln w="9525">
                  <a:noFill/>
                  <a:round/>
                  <a:headEnd/>
                  <a:tailEnd/>
                </a:ln>
              </p:spPr>
              <p:txBody>
                <a:bodyPr/>
                <a:lstStyle/>
                <a:p>
                  <a:endParaRPr lang="en-US"/>
                </a:p>
              </p:txBody>
            </p:sp>
          </p:grpSp>
          <p:grpSp>
            <p:nvGrpSpPr>
              <p:cNvPr id="16631" name="Group 354"/>
              <p:cNvGrpSpPr>
                <a:grpSpLocks/>
              </p:cNvGrpSpPr>
              <p:nvPr/>
            </p:nvGrpSpPr>
            <p:grpSpPr bwMode="auto">
              <a:xfrm>
                <a:off x="2299" y="3262"/>
                <a:ext cx="332" cy="466"/>
                <a:chOff x="2299" y="3262"/>
                <a:chExt cx="332" cy="466"/>
              </a:xfrm>
            </p:grpSpPr>
            <p:grpSp>
              <p:nvGrpSpPr>
                <p:cNvPr id="16642" name="Group 355"/>
                <p:cNvGrpSpPr>
                  <a:grpSpLocks/>
                </p:cNvGrpSpPr>
                <p:nvPr/>
              </p:nvGrpSpPr>
              <p:grpSpPr bwMode="auto">
                <a:xfrm>
                  <a:off x="2512" y="3388"/>
                  <a:ext cx="30" cy="44"/>
                  <a:chOff x="2512" y="3388"/>
                  <a:chExt cx="30" cy="44"/>
                </a:xfrm>
              </p:grpSpPr>
              <p:sp>
                <p:nvSpPr>
                  <p:cNvPr id="16673" name="Freeform 356"/>
                  <p:cNvSpPr>
                    <a:spLocks/>
                  </p:cNvSpPr>
                  <p:nvPr/>
                </p:nvSpPr>
                <p:spPr bwMode="auto">
                  <a:xfrm>
                    <a:off x="2512" y="3388"/>
                    <a:ext cx="30" cy="44"/>
                  </a:xfrm>
                  <a:custGeom>
                    <a:avLst/>
                    <a:gdLst>
                      <a:gd name="T0" fmla="*/ 3 w 30"/>
                      <a:gd name="T1" fmla="*/ 44 h 44"/>
                      <a:gd name="T2" fmla="*/ 3 w 30"/>
                      <a:gd name="T3" fmla="*/ 40 h 44"/>
                      <a:gd name="T4" fmla="*/ 1 w 30"/>
                      <a:gd name="T5" fmla="*/ 35 h 44"/>
                      <a:gd name="T6" fmla="*/ 0 w 30"/>
                      <a:gd name="T7" fmla="*/ 23 h 44"/>
                      <a:gd name="T8" fmla="*/ 1 w 30"/>
                      <a:gd name="T9" fmla="*/ 12 h 44"/>
                      <a:gd name="T10" fmla="*/ 5 w 30"/>
                      <a:gd name="T11" fmla="*/ 4 h 44"/>
                      <a:gd name="T12" fmla="*/ 11 w 30"/>
                      <a:gd name="T13" fmla="*/ 0 h 44"/>
                      <a:gd name="T14" fmla="*/ 17 w 30"/>
                      <a:gd name="T15" fmla="*/ 2 h 44"/>
                      <a:gd name="T16" fmla="*/ 21 w 30"/>
                      <a:gd name="T17" fmla="*/ 4 h 44"/>
                      <a:gd name="T18" fmla="*/ 27 w 30"/>
                      <a:gd name="T19" fmla="*/ 9 h 44"/>
                      <a:gd name="T20" fmla="*/ 30 w 30"/>
                      <a:gd name="T21" fmla="*/ 16 h 44"/>
                      <a:gd name="T22" fmla="*/ 19 w 30"/>
                      <a:gd name="T23" fmla="*/ 31 h 44"/>
                      <a:gd name="T24" fmla="*/ 3 w 30"/>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4"/>
                      <a:gd name="T41" fmla="*/ 30 w 3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4">
                        <a:moveTo>
                          <a:pt x="3" y="44"/>
                        </a:moveTo>
                        <a:lnTo>
                          <a:pt x="3" y="40"/>
                        </a:lnTo>
                        <a:lnTo>
                          <a:pt x="1" y="35"/>
                        </a:lnTo>
                        <a:lnTo>
                          <a:pt x="0" y="23"/>
                        </a:lnTo>
                        <a:lnTo>
                          <a:pt x="1" y="12"/>
                        </a:lnTo>
                        <a:lnTo>
                          <a:pt x="5" y="4"/>
                        </a:lnTo>
                        <a:lnTo>
                          <a:pt x="11" y="0"/>
                        </a:lnTo>
                        <a:lnTo>
                          <a:pt x="17" y="2"/>
                        </a:lnTo>
                        <a:lnTo>
                          <a:pt x="21" y="4"/>
                        </a:lnTo>
                        <a:lnTo>
                          <a:pt x="27" y="9"/>
                        </a:lnTo>
                        <a:lnTo>
                          <a:pt x="30" y="16"/>
                        </a:lnTo>
                        <a:lnTo>
                          <a:pt x="19" y="31"/>
                        </a:lnTo>
                        <a:lnTo>
                          <a:pt x="3" y="44"/>
                        </a:lnTo>
                        <a:close/>
                      </a:path>
                    </a:pathLst>
                  </a:custGeom>
                  <a:solidFill>
                    <a:srgbClr val="808080"/>
                  </a:solidFill>
                  <a:ln w="9525">
                    <a:noFill/>
                    <a:round/>
                    <a:headEnd/>
                    <a:tailEnd/>
                  </a:ln>
                </p:spPr>
                <p:txBody>
                  <a:bodyPr/>
                  <a:lstStyle/>
                  <a:p>
                    <a:endParaRPr lang="en-US"/>
                  </a:p>
                </p:txBody>
              </p:sp>
              <p:sp>
                <p:nvSpPr>
                  <p:cNvPr id="16674" name="Freeform 357"/>
                  <p:cNvSpPr>
                    <a:spLocks/>
                  </p:cNvSpPr>
                  <p:nvPr/>
                </p:nvSpPr>
                <p:spPr bwMode="auto">
                  <a:xfrm>
                    <a:off x="2512" y="3400"/>
                    <a:ext cx="29" cy="32"/>
                  </a:xfrm>
                  <a:custGeom>
                    <a:avLst/>
                    <a:gdLst>
                      <a:gd name="T0" fmla="*/ 5 w 29"/>
                      <a:gd name="T1" fmla="*/ 32 h 32"/>
                      <a:gd name="T2" fmla="*/ 0 w 29"/>
                      <a:gd name="T3" fmla="*/ 21 h 32"/>
                      <a:gd name="T4" fmla="*/ 0 w 29"/>
                      <a:gd name="T5" fmla="*/ 14 h 32"/>
                      <a:gd name="T6" fmla="*/ 3 w 29"/>
                      <a:gd name="T7" fmla="*/ 9 h 32"/>
                      <a:gd name="T8" fmla="*/ 9 w 29"/>
                      <a:gd name="T9" fmla="*/ 4 h 32"/>
                      <a:gd name="T10" fmla="*/ 15 w 29"/>
                      <a:gd name="T11" fmla="*/ 0 h 32"/>
                      <a:gd name="T12" fmla="*/ 23 w 29"/>
                      <a:gd name="T13" fmla="*/ 2 h 32"/>
                      <a:gd name="T14" fmla="*/ 29 w 29"/>
                      <a:gd name="T15" fmla="*/ 4 h 32"/>
                      <a:gd name="T16" fmla="*/ 19 w 29"/>
                      <a:gd name="T17" fmla="*/ 19 h 32"/>
                      <a:gd name="T18" fmla="*/ 5 w 29"/>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2"/>
                      <a:gd name="T32" fmla="*/ 29 w 29"/>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2">
                        <a:moveTo>
                          <a:pt x="5" y="32"/>
                        </a:moveTo>
                        <a:lnTo>
                          <a:pt x="0" y="21"/>
                        </a:lnTo>
                        <a:lnTo>
                          <a:pt x="0" y="14"/>
                        </a:lnTo>
                        <a:lnTo>
                          <a:pt x="3" y="9"/>
                        </a:lnTo>
                        <a:lnTo>
                          <a:pt x="9" y="4"/>
                        </a:lnTo>
                        <a:lnTo>
                          <a:pt x="15" y="0"/>
                        </a:lnTo>
                        <a:lnTo>
                          <a:pt x="23" y="2"/>
                        </a:lnTo>
                        <a:lnTo>
                          <a:pt x="29" y="4"/>
                        </a:lnTo>
                        <a:lnTo>
                          <a:pt x="19" y="19"/>
                        </a:lnTo>
                        <a:lnTo>
                          <a:pt x="5" y="32"/>
                        </a:lnTo>
                        <a:close/>
                      </a:path>
                    </a:pathLst>
                  </a:custGeom>
                  <a:solidFill>
                    <a:srgbClr val="000000"/>
                  </a:solidFill>
                  <a:ln w="9525">
                    <a:noFill/>
                    <a:round/>
                    <a:headEnd/>
                    <a:tailEnd/>
                  </a:ln>
                </p:spPr>
                <p:txBody>
                  <a:bodyPr/>
                  <a:lstStyle/>
                  <a:p>
                    <a:endParaRPr lang="en-US"/>
                  </a:p>
                </p:txBody>
              </p:sp>
            </p:grpSp>
            <p:grpSp>
              <p:nvGrpSpPr>
                <p:cNvPr id="16643" name="Group 358"/>
                <p:cNvGrpSpPr>
                  <a:grpSpLocks/>
                </p:cNvGrpSpPr>
                <p:nvPr/>
              </p:nvGrpSpPr>
              <p:grpSpPr bwMode="auto">
                <a:xfrm>
                  <a:off x="2481" y="3432"/>
                  <a:ext cx="31" cy="43"/>
                  <a:chOff x="2481" y="3432"/>
                  <a:chExt cx="31" cy="43"/>
                </a:xfrm>
              </p:grpSpPr>
              <p:sp>
                <p:nvSpPr>
                  <p:cNvPr id="16671" name="Freeform 359"/>
                  <p:cNvSpPr>
                    <a:spLocks/>
                  </p:cNvSpPr>
                  <p:nvPr/>
                </p:nvSpPr>
                <p:spPr bwMode="auto">
                  <a:xfrm>
                    <a:off x="2481" y="3432"/>
                    <a:ext cx="31" cy="43"/>
                  </a:xfrm>
                  <a:custGeom>
                    <a:avLst/>
                    <a:gdLst>
                      <a:gd name="T0" fmla="*/ 5 w 31"/>
                      <a:gd name="T1" fmla="*/ 43 h 43"/>
                      <a:gd name="T2" fmla="*/ 4 w 31"/>
                      <a:gd name="T3" fmla="*/ 38 h 43"/>
                      <a:gd name="T4" fmla="*/ 2 w 31"/>
                      <a:gd name="T5" fmla="*/ 33 h 43"/>
                      <a:gd name="T6" fmla="*/ 0 w 31"/>
                      <a:gd name="T7" fmla="*/ 21 h 43"/>
                      <a:gd name="T8" fmla="*/ 2 w 31"/>
                      <a:gd name="T9" fmla="*/ 10 h 43"/>
                      <a:gd name="T10" fmla="*/ 7 w 31"/>
                      <a:gd name="T11" fmla="*/ 3 h 43"/>
                      <a:gd name="T12" fmla="*/ 13 w 31"/>
                      <a:gd name="T13" fmla="*/ 0 h 43"/>
                      <a:gd name="T14" fmla="*/ 17 w 31"/>
                      <a:gd name="T15" fmla="*/ 0 h 43"/>
                      <a:gd name="T16" fmla="*/ 23 w 31"/>
                      <a:gd name="T17" fmla="*/ 1 h 43"/>
                      <a:gd name="T18" fmla="*/ 27 w 31"/>
                      <a:gd name="T19" fmla="*/ 7 h 43"/>
                      <a:gd name="T20" fmla="*/ 31 w 31"/>
                      <a:gd name="T21" fmla="*/ 14 h 43"/>
                      <a:gd name="T22" fmla="*/ 19 w 31"/>
                      <a:gd name="T23" fmla="*/ 31 h 43"/>
                      <a:gd name="T24" fmla="*/ 5 w 31"/>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3"/>
                      <a:gd name="T41" fmla="*/ 31 w 3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3">
                        <a:moveTo>
                          <a:pt x="5" y="43"/>
                        </a:moveTo>
                        <a:lnTo>
                          <a:pt x="4" y="38"/>
                        </a:lnTo>
                        <a:lnTo>
                          <a:pt x="2" y="33"/>
                        </a:lnTo>
                        <a:lnTo>
                          <a:pt x="0" y="21"/>
                        </a:lnTo>
                        <a:lnTo>
                          <a:pt x="2" y="10"/>
                        </a:lnTo>
                        <a:lnTo>
                          <a:pt x="7" y="3"/>
                        </a:lnTo>
                        <a:lnTo>
                          <a:pt x="13" y="0"/>
                        </a:lnTo>
                        <a:lnTo>
                          <a:pt x="17" y="0"/>
                        </a:lnTo>
                        <a:lnTo>
                          <a:pt x="23" y="1"/>
                        </a:lnTo>
                        <a:lnTo>
                          <a:pt x="27" y="7"/>
                        </a:lnTo>
                        <a:lnTo>
                          <a:pt x="31" y="14"/>
                        </a:lnTo>
                        <a:lnTo>
                          <a:pt x="19" y="31"/>
                        </a:lnTo>
                        <a:lnTo>
                          <a:pt x="5" y="43"/>
                        </a:lnTo>
                        <a:close/>
                      </a:path>
                    </a:pathLst>
                  </a:custGeom>
                  <a:solidFill>
                    <a:srgbClr val="808080"/>
                  </a:solidFill>
                  <a:ln w="9525">
                    <a:noFill/>
                    <a:round/>
                    <a:headEnd/>
                    <a:tailEnd/>
                  </a:ln>
                </p:spPr>
                <p:txBody>
                  <a:bodyPr/>
                  <a:lstStyle/>
                  <a:p>
                    <a:endParaRPr lang="en-US"/>
                  </a:p>
                </p:txBody>
              </p:sp>
              <p:sp>
                <p:nvSpPr>
                  <p:cNvPr id="16672" name="Freeform 360"/>
                  <p:cNvSpPr>
                    <a:spLocks/>
                  </p:cNvSpPr>
                  <p:nvPr/>
                </p:nvSpPr>
                <p:spPr bwMode="auto">
                  <a:xfrm>
                    <a:off x="2483" y="3444"/>
                    <a:ext cx="29" cy="31"/>
                  </a:xfrm>
                  <a:custGeom>
                    <a:avLst/>
                    <a:gdLst>
                      <a:gd name="T0" fmla="*/ 3 w 29"/>
                      <a:gd name="T1" fmla="*/ 31 h 31"/>
                      <a:gd name="T2" fmla="*/ 2 w 29"/>
                      <a:gd name="T3" fmla="*/ 26 h 31"/>
                      <a:gd name="T4" fmla="*/ 0 w 29"/>
                      <a:gd name="T5" fmla="*/ 21 h 31"/>
                      <a:gd name="T6" fmla="*/ 0 w 29"/>
                      <a:gd name="T7" fmla="*/ 14 h 31"/>
                      <a:gd name="T8" fmla="*/ 2 w 29"/>
                      <a:gd name="T9" fmla="*/ 7 h 31"/>
                      <a:gd name="T10" fmla="*/ 7 w 29"/>
                      <a:gd name="T11" fmla="*/ 2 h 31"/>
                      <a:gd name="T12" fmla="*/ 13 w 29"/>
                      <a:gd name="T13" fmla="*/ 0 h 31"/>
                      <a:gd name="T14" fmla="*/ 21 w 29"/>
                      <a:gd name="T15" fmla="*/ 0 h 31"/>
                      <a:gd name="T16" fmla="*/ 29 w 29"/>
                      <a:gd name="T17" fmla="*/ 3 h 31"/>
                      <a:gd name="T18" fmla="*/ 17 w 29"/>
                      <a:gd name="T19" fmla="*/ 17 h 31"/>
                      <a:gd name="T20" fmla="*/ 3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3" y="31"/>
                        </a:moveTo>
                        <a:lnTo>
                          <a:pt x="2" y="26"/>
                        </a:lnTo>
                        <a:lnTo>
                          <a:pt x="0" y="21"/>
                        </a:lnTo>
                        <a:lnTo>
                          <a:pt x="0" y="14"/>
                        </a:lnTo>
                        <a:lnTo>
                          <a:pt x="2" y="7"/>
                        </a:lnTo>
                        <a:lnTo>
                          <a:pt x="7" y="2"/>
                        </a:lnTo>
                        <a:lnTo>
                          <a:pt x="13" y="0"/>
                        </a:lnTo>
                        <a:lnTo>
                          <a:pt x="21" y="0"/>
                        </a:lnTo>
                        <a:lnTo>
                          <a:pt x="29" y="3"/>
                        </a:lnTo>
                        <a:lnTo>
                          <a:pt x="17" y="17"/>
                        </a:lnTo>
                        <a:lnTo>
                          <a:pt x="3" y="31"/>
                        </a:lnTo>
                        <a:close/>
                      </a:path>
                    </a:pathLst>
                  </a:custGeom>
                  <a:solidFill>
                    <a:srgbClr val="000000"/>
                  </a:solidFill>
                  <a:ln w="9525">
                    <a:noFill/>
                    <a:round/>
                    <a:headEnd/>
                    <a:tailEnd/>
                  </a:ln>
                </p:spPr>
                <p:txBody>
                  <a:bodyPr/>
                  <a:lstStyle/>
                  <a:p>
                    <a:endParaRPr lang="en-US"/>
                  </a:p>
                </p:txBody>
              </p:sp>
            </p:grpSp>
            <p:grpSp>
              <p:nvGrpSpPr>
                <p:cNvPr id="16644" name="Group 361"/>
                <p:cNvGrpSpPr>
                  <a:grpSpLocks/>
                </p:cNvGrpSpPr>
                <p:nvPr/>
              </p:nvGrpSpPr>
              <p:grpSpPr bwMode="auto">
                <a:xfrm>
                  <a:off x="2452" y="3474"/>
                  <a:ext cx="29" cy="43"/>
                  <a:chOff x="2452" y="3474"/>
                  <a:chExt cx="29" cy="43"/>
                </a:xfrm>
              </p:grpSpPr>
              <p:sp>
                <p:nvSpPr>
                  <p:cNvPr id="16669" name="Freeform 362"/>
                  <p:cNvSpPr>
                    <a:spLocks/>
                  </p:cNvSpPr>
                  <p:nvPr/>
                </p:nvSpPr>
                <p:spPr bwMode="auto">
                  <a:xfrm>
                    <a:off x="2452" y="3474"/>
                    <a:ext cx="29" cy="43"/>
                  </a:xfrm>
                  <a:custGeom>
                    <a:avLst/>
                    <a:gdLst>
                      <a:gd name="T0" fmla="*/ 4 w 29"/>
                      <a:gd name="T1" fmla="*/ 43 h 43"/>
                      <a:gd name="T2" fmla="*/ 4 w 29"/>
                      <a:gd name="T3" fmla="*/ 38 h 43"/>
                      <a:gd name="T4" fmla="*/ 2 w 29"/>
                      <a:gd name="T5" fmla="*/ 34 h 43"/>
                      <a:gd name="T6" fmla="*/ 0 w 29"/>
                      <a:gd name="T7" fmla="*/ 22 h 43"/>
                      <a:gd name="T8" fmla="*/ 2 w 29"/>
                      <a:gd name="T9" fmla="*/ 12 h 43"/>
                      <a:gd name="T10" fmla="*/ 5 w 29"/>
                      <a:gd name="T11" fmla="*/ 3 h 43"/>
                      <a:gd name="T12" fmla="*/ 11 w 29"/>
                      <a:gd name="T13" fmla="*/ 0 h 43"/>
                      <a:gd name="T14" fmla="*/ 15 w 29"/>
                      <a:gd name="T15" fmla="*/ 1 h 43"/>
                      <a:gd name="T16" fmla="*/ 21 w 29"/>
                      <a:gd name="T17" fmla="*/ 3 h 43"/>
                      <a:gd name="T18" fmla="*/ 29 w 29"/>
                      <a:gd name="T19" fmla="*/ 13 h 43"/>
                      <a:gd name="T20" fmla="*/ 17 w 29"/>
                      <a:gd name="T21" fmla="*/ 31 h 43"/>
                      <a:gd name="T22" fmla="*/ 4 w 29"/>
                      <a:gd name="T23" fmla="*/ 43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43"/>
                      <a:gd name="T38" fmla="*/ 29 w 29"/>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43">
                        <a:moveTo>
                          <a:pt x="4" y="43"/>
                        </a:moveTo>
                        <a:lnTo>
                          <a:pt x="4" y="38"/>
                        </a:lnTo>
                        <a:lnTo>
                          <a:pt x="2" y="34"/>
                        </a:lnTo>
                        <a:lnTo>
                          <a:pt x="0" y="22"/>
                        </a:lnTo>
                        <a:lnTo>
                          <a:pt x="2" y="12"/>
                        </a:lnTo>
                        <a:lnTo>
                          <a:pt x="5" y="3"/>
                        </a:lnTo>
                        <a:lnTo>
                          <a:pt x="11" y="0"/>
                        </a:lnTo>
                        <a:lnTo>
                          <a:pt x="15" y="1"/>
                        </a:lnTo>
                        <a:lnTo>
                          <a:pt x="21" y="3"/>
                        </a:lnTo>
                        <a:lnTo>
                          <a:pt x="29" y="13"/>
                        </a:lnTo>
                        <a:lnTo>
                          <a:pt x="17" y="31"/>
                        </a:lnTo>
                        <a:lnTo>
                          <a:pt x="4" y="43"/>
                        </a:lnTo>
                        <a:close/>
                      </a:path>
                    </a:pathLst>
                  </a:custGeom>
                  <a:solidFill>
                    <a:srgbClr val="808080"/>
                  </a:solidFill>
                  <a:ln w="9525">
                    <a:noFill/>
                    <a:round/>
                    <a:headEnd/>
                    <a:tailEnd/>
                  </a:ln>
                </p:spPr>
                <p:txBody>
                  <a:bodyPr/>
                  <a:lstStyle/>
                  <a:p>
                    <a:endParaRPr lang="en-US"/>
                  </a:p>
                </p:txBody>
              </p:sp>
              <p:sp>
                <p:nvSpPr>
                  <p:cNvPr id="16670" name="Freeform 363"/>
                  <p:cNvSpPr>
                    <a:spLocks/>
                  </p:cNvSpPr>
                  <p:nvPr/>
                </p:nvSpPr>
                <p:spPr bwMode="auto">
                  <a:xfrm>
                    <a:off x="2452" y="3486"/>
                    <a:ext cx="29" cy="31"/>
                  </a:xfrm>
                  <a:custGeom>
                    <a:avLst/>
                    <a:gdLst>
                      <a:gd name="T0" fmla="*/ 4 w 29"/>
                      <a:gd name="T1" fmla="*/ 31 h 31"/>
                      <a:gd name="T2" fmla="*/ 2 w 29"/>
                      <a:gd name="T3" fmla="*/ 26 h 31"/>
                      <a:gd name="T4" fmla="*/ 0 w 29"/>
                      <a:gd name="T5" fmla="*/ 21 h 31"/>
                      <a:gd name="T6" fmla="*/ 0 w 29"/>
                      <a:gd name="T7" fmla="*/ 14 h 31"/>
                      <a:gd name="T8" fmla="*/ 2 w 29"/>
                      <a:gd name="T9" fmla="*/ 8 h 31"/>
                      <a:gd name="T10" fmla="*/ 7 w 29"/>
                      <a:gd name="T11" fmla="*/ 3 h 31"/>
                      <a:gd name="T12" fmla="*/ 13 w 29"/>
                      <a:gd name="T13" fmla="*/ 0 h 31"/>
                      <a:gd name="T14" fmla="*/ 21 w 29"/>
                      <a:gd name="T15" fmla="*/ 1 h 31"/>
                      <a:gd name="T16" fmla="*/ 29 w 29"/>
                      <a:gd name="T17" fmla="*/ 3 h 31"/>
                      <a:gd name="T18" fmla="*/ 17 w 29"/>
                      <a:gd name="T19" fmla="*/ 17 h 31"/>
                      <a:gd name="T20" fmla="*/ 4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4" y="31"/>
                        </a:moveTo>
                        <a:lnTo>
                          <a:pt x="2" y="26"/>
                        </a:lnTo>
                        <a:lnTo>
                          <a:pt x="0" y="21"/>
                        </a:lnTo>
                        <a:lnTo>
                          <a:pt x="0" y="14"/>
                        </a:lnTo>
                        <a:lnTo>
                          <a:pt x="2" y="8"/>
                        </a:lnTo>
                        <a:lnTo>
                          <a:pt x="7" y="3"/>
                        </a:lnTo>
                        <a:lnTo>
                          <a:pt x="13" y="0"/>
                        </a:lnTo>
                        <a:lnTo>
                          <a:pt x="21" y="1"/>
                        </a:lnTo>
                        <a:lnTo>
                          <a:pt x="29" y="3"/>
                        </a:lnTo>
                        <a:lnTo>
                          <a:pt x="17" y="17"/>
                        </a:lnTo>
                        <a:lnTo>
                          <a:pt x="4" y="31"/>
                        </a:lnTo>
                        <a:close/>
                      </a:path>
                    </a:pathLst>
                  </a:custGeom>
                  <a:solidFill>
                    <a:srgbClr val="000000"/>
                  </a:solidFill>
                  <a:ln w="9525">
                    <a:noFill/>
                    <a:round/>
                    <a:headEnd/>
                    <a:tailEnd/>
                  </a:ln>
                </p:spPr>
                <p:txBody>
                  <a:bodyPr/>
                  <a:lstStyle/>
                  <a:p>
                    <a:endParaRPr lang="en-US"/>
                  </a:p>
                </p:txBody>
              </p:sp>
            </p:grpSp>
            <p:grpSp>
              <p:nvGrpSpPr>
                <p:cNvPr id="16645" name="Group 364"/>
                <p:cNvGrpSpPr>
                  <a:grpSpLocks/>
                </p:cNvGrpSpPr>
                <p:nvPr/>
              </p:nvGrpSpPr>
              <p:grpSpPr bwMode="auto">
                <a:xfrm>
                  <a:off x="2419" y="3514"/>
                  <a:ext cx="35" cy="43"/>
                  <a:chOff x="2419" y="3514"/>
                  <a:chExt cx="35" cy="43"/>
                </a:xfrm>
              </p:grpSpPr>
              <p:sp>
                <p:nvSpPr>
                  <p:cNvPr id="16667" name="Freeform 365"/>
                  <p:cNvSpPr>
                    <a:spLocks/>
                  </p:cNvSpPr>
                  <p:nvPr/>
                </p:nvSpPr>
                <p:spPr bwMode="auto">
                  <a:xfrm>
                    <a:off x="2419" y="3514"/>
                    <a:ext cx="35" cy="43"/>
                  </a:xfrm>
                  <a:custGeom>
                    <a:avLst/>
                    <a:gdLst>
                      <a:gd name="T0" fmla="*/ 6 w 35"/>
                      <a:gd name="T1" fmla="*/ 43 h 43"/>
                      <a:gd name="T2" fmla="*/ 4 w 35"/>
                      <a:gd name="T3" fmla="*/ 40 h 43"/>
                      <a:gd name="T4" fmla="*/ 2 w 35"/>
                      <a:gd name="T5" fmla="*/ 35 h 43"/>
                      <a:gd name="T6" fmla="*/ 0 w 35"/>
                      <a:gd name="T7" fmla="*/ 22 h 43"/>
                      <a:gd name="T8" fmla="*/ 2 w 35"/>
                      <a:gd name="T9" fmla="*/ 12 h 43"/>
                      <a:gd name="T10" fmla="*/ 8 w 35"/>
                      <a:gd name="T11" fmla="*/ 3 h 43"/>
                      <a:gd name="T12" fmla="*/ 13 w 35"/>
                      <a:gd name="T13" fmla="*/ 0 h 43"/>
                      <a:gd name="T14" fmla="*/ 19 w 35"/>
                      <a:gd name="T15" fmla="*/ 0 h 43"/>
                      <a:gd name="T16" fmla="*/ 25 w 35"/>
                      <a:gd name="T17" fmla="*/ 3 h 43"/>
                      <a:gd name="T18" fmla="*/ 31 w 35"/>
                      <a:gd name="T19" fmla="*/ 8 h 43"/>
                      <a:gd name="T20" fmla="*/ 35 w 35"/>
                      <a:gd name="T21" fmla="*/ 15 h 43"/>
                      <a:gd name="T22" fmla="*/ 21 w 35"/>
                      <a:gd name="T23" fmla="*/ 31 h 43"/>
                      <a:gd name="T24" fmla="*/ 6 w 35"/>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43"/>
                      <a:gd name="T41" fmla="*/ 35 w 35"/>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43">
                        <a:moveTo>
                          <a:pt x="6" y="43"/>
                        </a:moveTo>
                        <a:lnTo>
                          <a:pt x="4" y="40"/>
                        </a:lnTo>
                        <a:lnTo>
                          <a:pt x="2" y="35"/>
                        </a:lnTo>
                        <a:lnTo>
                          <a:pt x="0" y="22"/>
                        </a:lnTo>
                        <a:lnTo>
                          <a:pt x="2" y="12"/>
                        </a:lnTo>
                        <a:lnTo>
                          <a:pt x="8" y="3"/>
                        </a:lnTo>
                        <a:lnTo>
                          <a:pt x="13" y="0"/>
                        </a:lnTo>
                        <a:lnTo>
                          <a:pt x="19" y="0"/>
                        </a:lnTo>
                        <a:lnTo>
                          <a:pt x="25" y="3"/>
                        </a:lnTo>
                        <a:lnTo>
                          <a:pt x="31" y="8"/>
                        </a:lnTo>
                        <a:lnTo>
                          <a:pt x="35" y="15"/>
                        </a:lnTo>
                        <a:lnTo>
                          <a:pt x="21" y="31"/>
                        </a:lnTo>
                        <a:lnTo>
                          <a:pt x="6" y="43"/>
                        </a:lnTo>
                        <a:close/>
                      </a:path>
                    </a:pathLst>
                  </a:custGeom>
                  <a:solidFill>
                    <a:srgbClr val="808080"/>
                  </a:solidFill>
                  <a:ln w="9525">
                    <a:noFill/>
                    <a:round/>
                    <a:headEnd/>
                    <a:tailEnd/>
                  </a:ln>
                </p:spPr>
                <p:txBody>
                  <a:bodyPr/>
                  <a:lstStyle/>
                  <a:p>
                    <a:endParaRPr lang="en-US"/>
                  </a:p>
                </p:txBody>
              </p:sp>
              <p:sp>
                <p:nvSpPr>
                  <p:cNvPr id="16668" name="Freeform 366"/>
                  <p:cNvSpPr>
                    <a:spLocks/>
                  </p:cNvSpPr>
                  <p:nvPr/>
                </p:nvSpPr>
                <p:spPr bwMode="auto">
                  <a:xfrm>
                    <a:off x="2419" y="3526"/>
                    <a:ext cx="33" cy="31"/>
                  </a:xfrm>
                  <a:custGeom>
                    <a:avLst/>
                    <a:gdLst>
                      <a:gd name="T0" fmla="*/ 6 w 33"/>
                      <a:gd name="T1" fmla="*/ 31 h 31"/>
                      <a:gd name="T2" fmla="*/ 2 w 33"/>
                      <a:gd name="T3" fmla="*/ 28 h 31"/>
                      <a:gd name="T4" fmla="*/ 0 w 33"/>
                      <a:gd name="T5" fmla="*/ 23 h 31"/>
                      <a:gd name="T6" fmla="*/ 0 w 33"/>
                      <a:gd name="T7" fmla="*/ 16 h 31"/>
                      <a:gd name="T8" fmla="*/ 4 w 33"/>
                      <a:gd name="T9" fmla="*/ 9 h 31"/>
                      <a:gd name="T10" fmla="*/ 10 w 33"/>
                      <a:gd name="T11" fmla="*/ 3 h 31"/>
                      <a:gd name="T12" fmla="*/ 17 w 33"/>
                      <a:gd name="T13" fmla="*/ 0 h 31"/>
                      <a:gd name="T14" fmla="*/ 25 w 33"/>
                      <a:gd name="T15" fmla="*/ 2 h 31"/>
                      <a:gd name="T16" fmla="*/ 33 w 33"/>
                      <a:gd name="T17" fmla="*/ 5 h 31"/>
                      <a:gd name="T18" fmla="*/ 19 w 33"/>
                      <a:gd name="T19" fmla="*/ 19 h 31"/>
                      <a:gd name="T20" fmla="*/ 6 w 33"/>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6" y="31"/>
                        </a:moveTo>
                        <a:lnTo>
                          <a:pt x="2" y="28"/>
                        </a:lnTo>
                        <a:lnTo>
                          <a:pt x="0" y="23"/>
                        </a:lnTo>
                        <a:lnTo>
                          <a:pt x="0" y="16"/>
                        </a:lnTo>
                        <a:lnTo>
                          <a:pt x="4" y="9"/>
                        </a:lnTo>
                        <a:lnTo>
                          <a:pt x="10" y="3"/>
                        </a:lnTo>
                        <a:lnTo>
                          <a:pt x="17" y="0"/>
                        </a:lnTo>
                        <a:lnTo>
                          <a:pt x="25" y="2"/>
                        </a:lnTo>
                        <a:lnTo>
                          <a:pt x="33" y="5"/>
                        </a:lnTo>
                        <a:lnTo>
                          <a:pt x="19" y="19"/>
                        </a:lnTo>
                        <a:lnTo>
                          <a:pt x="6" y="31"/>
                        </a:lnTo>
                        <a:close/>
                      </a:path>
                    </a:pathLst>
                  </a:custGeom>
                  <a:solidFill>
                    <a:srgbClr val="000000"/>
                  </a:solidFill>
                  <a:ln w="9525">
                    <a:noFill/>
                    <a:round/>
                    <a:headEnd/>
                    <a:tailEnd/>
                  </a:ln>
                </p:spPr>
                <p:txBody>
                  <a:bodyPr/>
                  <a:lstStyle/>
                  <a:p>
                    <a:endParaRPr lang="en-US"/>
                  </a:p>
                </p:txBody>
              </p:sp>
            </p:grpSp>
            <p:grpSp>
              <p:nvGrpSpPr>
                <p:cNvPr id="16646" name="Group 367"/>
                <p:cNvGrpSpPr>
                  <a:grpSpLocks/>
                </p:cNvGrpSpPr>
                <p:nvPr/>
              </p:nvGrpSpPr>
              <p:grpSpPr bwMode="auto">
                <a:xfrm>
                  <a:off x="2390" y="3557"/>
                  <a:ext cx="33" cy="44"/>
                  <a:chOff x="2390" y="3557"/>
                  <a:chExt cx="33" cy="44"/>
                </a:xfrm>
              </p:grpSpPr>
              <p:sp>
                <p:nvSpPr>
                  <p:cNvPr id="16665" name="Freeform 368"/>
                  <p:cNvSpPr>
                    <a:spLocks/>
                  </p:cNvSpPr>
                  <p:nvPr/>
                </p:nvSpPr>
                <p:spPr bwMode="auto">
                  <a:xfrm>
                    <a:off x="2390" y="3557"/>
                    <a:ext cx="33" cy="44"/>
                  </a:xfrm>
                  <a:custGeom>
                    <a:avLst/>
                    <a:gdLst>
                      <a:gd name="T0" fmla="*/ 4 w 33"/>
                      <a:gd name="T1" fmla="*/ 44 h 44"/>
                      <a:gd name="T2" fmla="*/ 4 w 33"/>
                      <a:gd name="T3" fmla="*/ 39 h 44"/>
                      <a:gd name="T4" fmla="*/ 2 w 33"/>
                      <a:gd name="T5" fmla="*/ 33 h 44"/>
                      <a:gd name="T6" fmla="*/ 0 w 33"/>
                      <a:gd name="T7" fmla="*/ 21 h 44"/>
                      <a:gd name="T8" fmla="*/ 2 w 33"/>
                      <a:gd name="T9" fmla="*/ 11 h 44"/>
                      <a:gd name="T10" fmla="*/ 8 w 33"/>
                      <a:gd name="T11" fmla="*/ 4 h 44"/>
                      <a:gd name="T12" fmla="*/ 13 w 33"/>
                      <a:gd name="T13" fmla="*/ 0 h 44"/>
                      <a:gd name="T14" fmla="*/ 17 w 33"/>
                      <a:gd name="T15" fmla="*/ 0 h 44"/>
                      <a:gd name="T16" fmla="*/ 23 w 33"/>
                      <a:gd name="T17" fmla="*/ 2 h 44"/>
                      <a:gd name="T18" fmla="*/ 29 w 33"/>
                      <a:gd name="T19" fmla="*/ 7 h 44"/>
                      <a:gd name="T20" fmla="*/ 33 w 33"/>
                      <a:gd name="T21" fmla="*/ 14 h 44"/>
                      <a:gd name="T22" fmla="*/ 19 w 33"/>
                      <a:gd name="T23" fmla="*/ 32 h 44"/>
                      <a:gd name="T24" fmla="*/ 4 w 33"/>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4"/>
                      <a:gd name="T41" fmla="*/ 33 w 33"/>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4">
                        <a:moveTo>
                          <a:pt x="4" y="44"/>
                        </a:moveTo>
                        <a:lnTo>
                          <a:pt x="4" y="39"/>
                        </a:lnTo>
                        <a:lnTo>
                          <a:pt x="2" y="33"/>
                        </a:lnTo>
                        <a:lnTo>
                          <a:pt x="0" y="21"/>
                        </a:lnTo>
                        <a:lnTo>
                          <a:pt x="2" y="11"/>
                        </a:lnTo>
                        <a:lnTo>
                          <a:pt x="8" y="4"/>
                        </a:lnTo>
                        <a:lnTo>
                          <a:pt x="13" y="0"/>
                        </a:lnTo>
                        <a:lnTo>
                          <a:pt x="17" y="0"/>
                        </a:lnTo>
                        <a:lnTo>
                          <a:pt x="23" y="2"/>
                        </a:lnTo>
                        <a:lnTo>
                          <a:pt x="29" y="7"/>
                        </a:lnTo>
                        <a:lnTo>
                          <a:pt x="33" y="14"/>
                        </a:lnTo>
                        <a:lnTo>
                          <a:pt x="19" y="32"/>
                        </a:lnTo>
                        <a:lnTo>
                          <a:pt x="4" y="44"/>
                        </a:lnTo>
                        <a:close/>
                      </a:path>
                    </a:pathLst>
                  </a:custGeom>
                  <a:solidFill>
                    <a:srgbClr val="808080"/>
                  </a:solidFill>
                  <a:ln w="9525">
                    <a:noFill/>
                    <a:round/>
                    <a:headEnd/>
                    <a:tailEnd/>
                  </a:ln>
                </p:spPr>
                <p:txBody>
                  <a:bodyPr/>
                  <a:lstStyle/>
                  <a:p>
                    <a:endParaRPr lang="en-US"/>
                  </a:p>
                </p:txBody>
              </p:sp>
              <p:sp>
                <p:nvSpPr>
                  <p:cNvPr id="16666" name="Freeform 369"/>
                  <p:cNvSpPr>
                    <a:spLocks/>
                  </p:cNvSpPr>
                  <p:nvPr/>
                </p:nvSpPr>
                <p:spPr bwMode="auto">
                  <a:xfrm>
                    <a:off x="2392" y="3569"/>
                    <a:ext cx="31" cy="30"/>
                  </a:xfrm>
                  <a:custGeom>
                    <a:avLst/>
                    <a:gdLst>
                      <a:gd name="T0" fmla="*/ 4 w 31"/>
                      <a:gd name="T1" fmla="*/ 30 h 30"/>
                      <a:gd name="T2" fmla="*/ 2 w 31"/>
                      <a:gd name="T3" fmla="*/ 27 h 30"/>
                      <a:gd name="T4" fmla="*/ 0 w 31"/>
                      <a:gd name="T5" fmla="*/ 21 h 30"/>
                      <a:gd name="T6" fmla="*/ 0 w 31"/>
                      <a:gd name="T7" fmla="*/ 14 h 30"/>
                      <a:gd name="T8" fmla="*/ 2 w 31"/>
                      <a:gd name="T9" fmla="*/ 7 h 30"/>
                      <a:gd name="T10" fmla="*/ 8 w 31"/>
                      <a:gd name="T11" fmla="*/ 2 h 30"/>
                      <a:gd name="T12" fmla="*/ 15 w 31"/>
                      <a:gd name="T13" fmla="*/ 0 h 30"/>
                      <a:gd name="T14" fmla="*/ 23 w 31"/>
                      <a:gd name="T15" fmla="*/ 0 h 30"/>
                      <a:gd name="T16" fmla="*/ 31 w 31"/>
                      <a:gd name="T17" fmla="*/ 4 h 30"/>
                      <a:gd name="T18" fmla="*/ 19 w 31"/>
                      <a:gd name="T19" fmla="*/ 18 h 30"/>
                      <a:gd name="T20" fmla="*/ 4 w 31"/>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0"/>
                      <a:gd name="T35" fmla="*/ 31 w 31"/>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0">
                        <a:moveTo>
                          <a:pt x="4" y="30"/>
                        </a:moveTo>
                        <a:lnTo>
                          <a:pt x="2" y="27"/>
                        </a:lnTo>
                        <a:lnTo>
                          <a:pt x="0" y="21"/>
                        </a:lnTo>
                        <a:lnTo>
                          <a:pt x="0" y="14"/>
                        </a:lnTo>
                        <a:lnTo>
                          <a:pt x="2" y="7"/>
                        </a:lnTo>
                        <a:lnTo>
                          <a:pt x="8" y="2"/>
                        </a:lnTo>
                        <a:lnTo>
                          <a:pt x="15" y="0"/>
                        </a:lnTo>
                        <a:lnTo>
                          <a:pt x="23" y="0"/>
                        </a:lnTo>
                        <a:lnTo>
                          <a:pt x="31" y="4"/>
                        </a:lnTo>
                        <a:lnTo>
                          <a:pt x="19" y="18"/>
                        </a:lnTo>
                        <a:lnTo>
                          <a:pt x="4" y="30"/>
                        </a:lnTo>
                        <a:close/>
                      </a:path>
                    </a:pathLst>
                  </a:custGeom>
                  <a:solidFill>
                    <a:srgbClr val="000000"/>
                  </a:solidFill>
                  <a:ln w="9525">
                    <a:noFill/>
                    <a:round/>
                    <a:headEnd/>
                    <a:tailEnd/>
                  </a:ln>
                </p:spPr>
                <p:txBody>
                  <a:bodyPr/>
                  <a:lstStyle/>
                  <a:p>
                    <a:endParaRPr lang="en-US"/>
                  </a:p>
                </p:txBody>
              </p:sp>
            </p:grpSp>
            <p:grpSp>
              <p:nvGrpSpPr>
                <p:cNvPr id="16647" name="Group 370"/>
                <p:cNvGrpSpPr>
                  <a:grpSpLocks/>
                </p:cNvGrpSpPr>
                <p:nvPr/>
              </p:nvGrpSpPr>
              <p:grpSpPr bwMode="auto">
                <a:xfrm>
                  <a:off x="2359" y="3597"/>
                  <a:ext cx="37" cy="47"/>
                  <a:chOff x="2359" y="3597"/>
                  <a:chExt cx="37" cy="47"/>
                </a:xfrm>
              </p:grpSpPr>
              <p:sp>
                <p:nvSpPr>
                  <p:cNvPr id="16663" name="Freeform 371"/>
                  <p:cNvSpPr>
                    <a:spLocks/>
                  </p:cNvSpPr>
                  <p:nvPr/>
                </p:nvSpPr>
                <p:spPr bwMode="auto">
                  <a:xfrm>
                    <a:off x="2359" y="3597"/>
                    <a:ext cx="37" cy="47"/>
                  </a:xfrm>
                  <a:custGeom>
                    <a:avLst/>
                    <a:gdLst>
                      <a:gd name="T0" fmla="*/ 4 w 37"/>
                      <a:gd name="T1" fmla="*/ 47 h 47"/>
                      <a:gd name="T2" fmla="*/ 4 w 37"/>
                      <a:gd name="T3" fmla="*/ 42 h 47"/>
                      <a:gd name="T4" fmla="*/ 2 w 37"/>
                      <a:gd name="T5" fmla="*/ 37 h 47"/>
                      <a:gd name="T6" fmla="*/ 0 w 37"/>
                      <a:gd name="T7" fmla="*/ 23 h 47"/>
                      <a:gd name="T8" fmla="*/ 2 w 37"/>
                      <a:gd name="T9" fmla="*/ 13 h 47"/>
                      <a:gd name="T10" fmla="*/ 8 w 37"/>
                      <a:gd name="T11" fmla="*/ 4 h 47"/>
                      <a:gd name="T12" fmla="*/ 13 w 37"/>
                      <a:gd name="T13" fmla="*/ 0 h 47"/>
                      <a:gd name="T14" fmla="*/ 19 w 37"/>
                      <a:gd name="T15" fmla="*/ 0 h 47"/>
                      <a:gd name="T16" fmla="*/ 25 w 37"/>
                      <a:gd name="T17" fmla="*/ 4 h 47"/>
                      <a:gd name="T18" fmla="*/ 31 w 37"/>
                      <a:gd name="T19" fmla="*/ 9 h 47"/>
                      <a:gd name="T20" fmla="*/ 37 w 37"/>
                      <a:gd name="T21" fmla="*/ 16 h 47"/>
                      <a:gd name="T22" fmla="*/ 21 w 37"/>
                      <a:gd name="T23" fmla="*/ 34 h 47"/>
                      <a:gd name="T24" fmla="*/ 4 w 37"/>
                      <a:gd name="T25" fmla="*/ 47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47"/>
                      <a:gd name="T41" fmla="*/ 37 w 37"/>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47">
                        <a:moveTo>
                          <a:pt x="4" y="47"/>
                        </a:moveTo>
                        <a:lnTo>
                          <a:pt x="4" y="42"/>
                        </a:lnTo>
                        <a:lnTo>
                          <a:pt x="2" y="37"/>
                        </a:lnTo>
                        <a:lnTo>
                          <a:pt x="0" y="23"/>
                        </a:lnTo>
                        <a:lnTo>
                          <a:pt x="2" y="13"/>
                        </a:lnTo>
                        <a:lnTo>
                          <a:pt x="8" y="4"/>
                        </a:lnTo>
                        <a:lnTo>
                          <a:pt x="13" y="0"/>
                        </a:lnTo>
                        <a:lnTo>
                          <a:pt x="19" y="0"/>
                        </a:lnTo>
                        <a:lnTo>
                          <a:pt x="25" y="4"/>
                        </a:lnTo>
                        <a:lnTo>
                          <a:pt x="31" y="9"/>
                        </a:lnTo>
                        <a:lnTo>
                          <a:pt x="37" y="16"/>
                        </a:lnTo>
                        <a:lnTo>
                          <a:pt x="21" y="34"/>
                        </a:lnTo>
                        <a:lnTo>
                          <a:pt x="4" y="47"/>
                        </a:lnTo>
                        <a:close/>
                      </a:path>
                    </a:pathLst>
                  </a:custGeom>
                  <a:solidFill>
                    <a:srgbClr val="808080"/>
                  </a:solidFill>
                  <a:ln w="9525">
                    <a:noFill/>
                    <a:round/>
                    <a:headEnd/>
                    <a:tailEnd/>
                  </a:ln>
                </p:spPr>
                <p:txBody>
                  <a:bodyPr/>
                  <a:lstStyle/>
                  <a:p>
                    <a:endParaRPr lang="en-US"/>
                  </a:p>
                </p:txBody>
              </p:sp>
              <p:sp>
                <p:nvSpPr>
                  <p:cNvPr id="16664" name="Freeform 372"/>
                  <p:cNvSpPr>
                    <a:spLocks/>
                  </p:cNvSpPr>
                  <p:nvPr/>
                </p:nvSpPr>
                <p:spPr bwMode="auto">
                  <a:xfrm>
                    <a:off x="2359" y="3610"/>
                    <a:ext cx="33" cy="33"/>
                  </a:xfrm>
                  <a:custGeom>
                    <a:avLst/>
                    <a:gdLst>
                      <a:gd name="T0" fmla="*/ 6 w 33"/>
                      <a:gd name="T1" fmla="*/ 33 h 33"/>
                      <a:gd name="T2" fmla="*/ 2 w 33"/>
                      <a:gd name="T3" fmla="*/ 28 h 33"/>
                      <a:gd name="T4" fmla="*/ 0 w 33"/>
                      <a:gd name="T5" fmla="*/ 22 h 33"/>
                      <a:gd name="T6" fmla="*/ 0 w 33"/>
                      <a:gd name="T7" fmla="*/ 15 h 33"/>
                      <a:gd name="T8" fmla="*/ 4 w 33"/>
                      <a:gd name="T9" fmla="*/ 8 h 33"/>
                      <a:gd name="T10" fmla="*/ 10 w 33"/>
                      <a:gd name="T11" fmla="*/ 3 h 33"/>
                      <a:gd name="T12" fmla="*/ 17 w 33"/>
                      <a:gd name="T13" fmla="*/ 0 h 33"/>
                      <a:gd name="T14" fmla="*/ 25 w 33"/>
                      <a:gd name="T15" fmla="*/ 0 h 33"/>
                      <a:gd name="T16" fmla="*/ 33 w 33"/>
                      <a:gd name="T17" fmla="*/ 3 h 33"/>
                      <a:gd name="T18" fmla="*/ 21 w 33"/>
                      <a:gd name="T19" fmla="*/ 19 h 33"/>
                      <a:gd name="T20" fmla="*/ 6 w 33"/>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3"/>
                      <a:gd name="T35" fmla="*/ 33 w 3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3">
                        <a:moveTo>
                          <a:pt x="6" y="33"/>
                        </a:moveTo>
                        <a:lnTo>
                          <a:pt x="2" y="28"/>
                        </a:lnTo>
                        <a:lnTo>
                          <a:pt x="0" y="22"/>
                        </a:lnTo>
                        <a:lnTo>
                          <a:pt x="0" y="15"/>
                        </a:lnTo>
                        <a:lnTo>
                          <a:pt x="4" y="8"/>
                        </a:lnTo>
                        <a:lnTo>
                          <a:pt x="10" y="3"/>
                        </a:lnTo>
                        <a:lnTo>
                          <a:pt x="17" y="0"/>
                        </a:lnTo>
                        <a:lnTo>
                          <a:pt x="25" y="0"/>
                        </a:lnTo>
                        <a:lnTo>
                          <a:pt x="33" y="3"/>
                        </a:lnTo>
                        <a:lnTo>
                          <a:pt x="21" y="19"/>
                        </a:lnTo>
                        <a:lnTo>
                          <a:pt x="6" y="33"/>
                        </a:lnTo>
                        <a:close/>
                      </a:path>
                    </a:pathLst>
                  </a:custGeom>
                  <a:solidFill>
                    <a:srgbClr val="000000"/>
                  </a:solidFill>
                  <a:ln w="9525">
                    <a:noFill/>
                    <a:round/>
                    <a:headEnd/>
                    <a:tailEnd/>
                  </a:ln>
                </p:spPr>
                <p:txBody>
                  <a:bodyPr/>
                  <a:lstStyle/>
                  <a:p>
                    <a:endParaRPr lang="en-US"/>
                  </a:p>
                </p:txBody>
              </p:sp>
            </p:grpSp>
            <p:grpSp>
              <p:nvGrpSpPr>
                <p:cNvPr id="16648" name="Group 373"/>
                <p:cNvGrpSpPr>
                  <a:grpSpLocks/>
                </p:cNvGrpSpPr>
                <p:nvPr/>
              </p:nvGrpSpPr>
              <p:grpSpPr bwMode="auto">
                <a:xfrm>
                  <a:off x="2330" y="3638"/>
                  <a:ext cx="35" cy="52"/>
                  <a:chOff x="2330" y="3638"/>
                  <a:chExt cx="35" cy="52"/>
                </a:xfrm>
              </p:grpSpPr>
              <p:sp>
                <p:nvSpPr>
                  <p:cNvPr id="16661" name="Freeform 374"/>
                  <p:cNvSpPr>
                    <a:spLocks/>
                  </p:cNvSpPr>
                  <p:nvPr/>
                </p:nvSpPr>
                <p:spPr bwMode="auto">
                  <a:xfrm>
                    <a:off x="2330" y="3638"/>
                    <a:ext cx="35" cy="52"/>
                  </a:xfrm>
                  <a:custGeom>
                    <a:avLst/>
                    <a:gdLst>
                      <a:gd name="T0" fmla="*/ 6 w 35"/>
                      <a:gd name="T1" fmla="*/ 52 h 52"/>
                      <a:gd name="T2" fmla="*/ 4 w 35"/>
                      <a:gd name="T3" fmla="*/ 47 h 52"/>
                      <a:gd name="T4" fmla="*/ 2 w 35"/>
                      <a:gd name="T5" fmla="*/ 40 h 52"/>
                      <a:gd name="T6" fmla="*/ 0 w 35"/>
                      <a:gd name="T7" fmla="*/ 26 h 52"/>
                      <a:gd name="T8" fmla="*/ 2 w 35"/>
                      <a:gd name="T9" fmla="*/ 12 h 52"/>
                      <a:gd name="T10" fmla="*/ 6 w 35"/>
                      <a:gd name="T11" fmla="*/ 3 h 52"/>
                      <a:gd name="T12" fmla="*/ 14 w 35"/>
                      <a:gd name="T13" fmla="*/ 0 h 52"/>
                      <a:gd name="T14" fmla="*/ 19 w 35"/>
                      <a:gd name="T15" fmla="*/ 0 h 52"/>
                      <a:gd name="T16" fmla="*/ 25 w 35"/>
                      <a:gd name="T17" fmla="*/ 5 h 52"/>
                      <a:gd name="T18" fmla="*/ 29 w 35"/>
                      <a:gd name="T19" fmla="*/ 10 h 52"/>
                      <a:gd name="T20" fmla="*/ 35 w 35"/>
                      <a:gd name="T21" fmla="*/ 19 h 52"/>
                      <a:gd name="T22" fmla="*/ 19 w 35"/>
                      <a:gd name="T23" fmla="*/ 36 h 52"/>
                      <a:gd name="T24" fmla="*/ 6 w 35"/>
                      <a:gd name="T25" fmla="*/ 5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52"/>
                      <a:gd name="T41" fmla="*/ 35 w 35"/>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52">
                        <a:moveTo>
                          <a:pt x="6" y="52"/>
                        </a:moveTo>
                        <a:lnTo>
                          <a:pt x="4" y="47"/>
                        </a:lnTo>
                        <a:lnTo>
                          <a:pt x="2" y="40"/>
                        </a:lnTo>
                        <a:lnTo>
                          <a:pt x="0" y="26"/>
                        </a:lnTo>
                        <a:lnTo>
                          <a:pt x="2" y="12"/>
                        </a:lnTo>
                        <a:lnTo>
                          <a:pt x="6" y="3"/>
                        </a:lnTo>
                        <a:lnTo>
                          <a:pt x="14" y="0"/>
                        </a:lnTo>
                        <a:lnTo>
                          <a:pt x="19" y="0"/>
                        </a:lnTo>
                        <a:lnTo>
                          <a:pt x="25" y="5"/>
                        </a:lnTo>
                        <a:lnTo>
                          <a:pt x="29" y="10"/>
                        </a:lnTo>
                        <a:lnTo>
                          <a:pt x="35" y="19"/>
                        </a:lnTo>
                        <a:lnTo>
                          <a:pt x="19" y="36"/>
                        </a:lnTo>
                        <a:lnTo>
                          <a:pt x="6" y="52"/>
                        </a:lnTo>
                        <a:close/>
                      </a:path>
                    </a:pathLst>
                  </a:custGeom>
                  <a:solidFill>
                    <a:srgbClr val="808080"/>
                  </a:solidFill>
                  <a:ln w="9525">
                    <a:noFill/>
                    <a:round/>
                    <a:headEnd/>
                    <a:tailEnd/>
                  </a:ln>
                </p:spPr>
                <p:txBody>
                  <a:bodyPr/>
                  <a:lstStyle/>
                  <a:p>
                    <a:endParaRPr lang="en-US"/>
                  </a:p>
                </p:txBody>
              </p:sp>
              <p:sp>
                <p:nvSpPr>
                  <p:cNvPr id="16662" name="Freeform 375"/>
                  <p:cNvSpPr>
                    <a:spLocks/>
                  </p:cNvSpPr>
                  <p:nvPr/>
                </p:nvSpPr>
                <p:spPr bwMode="auto">
                  <a:xfrm>
                    <a:off x="2332" y="3651"/>
                    <a:ext cx="31" cy="37"/>
                  </a:xfrm>
                  <a:custGeom>
                    <a:avLst/>
                    <a:gdLst>
                      <a:gd name="T0" fmla="*/ 6 w 31"/>
                      <a:gd name="T1" fmla="*/ 37 h 37"/>
                      <a:gd name="T2" fmla="*/ 2 w 31"/>
                      <a:gd name="T3" fmla="*/ 32 h 37"/>
                      <a:gd name="T4" fmla="*/ 0 w 31"/>
                      <a:gd name="T5" fmla="*/ 25 h 37"/>
                      <a:gd name="T6" fmla="*/ 0 w 31"/>
                      <a:gd name="T7" fmla="*/ 16 h 37"/>
                      <a:gd name="T8" fmla="*/ 2 w 31"/>
                      <a:gd name="T9" fmla="*/ 9 h 37"/>
                      <a:gd name="T10" fmla="*/ 8 w 31"/>
                      <a:gd name="T11" fmla="*/ 4 h 37"/>
                      <a:gd name="T12" fmla="*/ 15 w 31"/>
                      <a:gd name="T13" fmla="*/ 0 h 37"/>
                      <a:gd name="T14" fmla="*/ 23 w 31"/>
                      <a:gd name="T15" fmla="*/ 2 h 37"/>
                      <a:gd name="T16" fmla="*/ 31 w 31"/>
                      <a:gd name="T17" fmla="*/ 6 h 37"/>
                      <a:gd name="T18" fmla="*/ 19 w 31"/>
                      <a:gd name="T19" fmla="*/ 21 h 37"/>
                      <a:gd name="T20" fmla="*/ 6 w 31"/>
                      <a:gd name="T21" fmla="*/ 37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7"/>
                      <a:gd name="T35" fmla="*/ 31 w 31"/>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7">
                        <a:moveTo>
                          <a:pt x="6" y="37"/>
                        </a:moveTo>
                        <a:lnTo>
                          <a:pt x="2" y="32"/>
                        </a:lnTo>
                        <a:lnTo>
                          <a:pt x="0" y="25"/>
                        </a:lnTo>
                        <a:lnTo>
                          <a:pt x="0" y="16"/>
                        </a:lnTo>
                        <a:lnTo>
                          <a:pt x="2" y="9"/>
                        </a:lnTo>
                        <a:lnTo>
                          <a:pt x="8" y="4"/>
                        </a:lnTo>
                        <a:lnTo>
                          <a:pt x="15" y="0"/>
                        </a:lnTo>
                        <a:lnTo>
                          <a:pt x="23" y="2"/>
                        </a:lnTo>
                        <a:lnTo>
                          <a:pt x="31" y="6"/>
                        </a:lnTo>
                        <a:lnTo>
                          <a:pt x="19" y="21"/>
                        </a:lnTo>
                        <a:lnTo>
                          <a:pt x="6" y="37"/>
                        </a:lnTo>
                        <a:close/>
                      </a:path>
                    </a:pathLst>
                  </a:custGeom>
                  <a:solidFill>
                    <a:srgbClr val="000000"/>
                  </a:solidFill>
                  <a:ln w="9525">
                    <a:noFill/>
                    <a:round/>
                    <a:headEnd/>
                    <a:tailEnd/>
                  </a:ln>
                </p:spPr>
                <p:txBody>
                  <a:bodyPr/>
                  <a:lstStyle/>
                  <a:p>
                    <a:endParaRPr lang="en-US"/>
                  </a:p>
                </p:txBody>
              </p:sp>
            </p:grpSp>
            <p:grpSp>
              <p:nvGrpSpPr>
                <p:cNvPr id="16649" name="Group 376"/>
                <p:cNvGrpSpPr>
                  <a:grpSpLocks/>
                </p:cNvGrpSpPr>
                <p:nvPr/>
              </p:nvGrpSpPr>
              <p:grpSpPr bwMode="auto">
                <a:xfrm>
                  <a:off x="2299" y="3679"/>
                  <a:ext cx="33" cy="49"/>
                  <a:chOff x="2299" y="3679"/>
                  <a:chExt cx="33" cy="49"/>
                </a:xfrm>
              </p:grpSpPr>
              <p:sp>
                <p:nvSpPr>
                  <p:cNvPr id="16659" name="Freeform 377"/>
                  <p:cNvSpPr>
                    <a:spLocks/>
                  </p:cNvSpPr>
                  <p:nvPr/>
                </p:nvSpPr>
                <p:spPr bwMode="auto">
                  <a:xfrm>
                    <a:off x="2299" y="3679"/>
                    <a:ext cx="33" cy="49"/>
                  </a:xfrm>
                  <a:custGeom>
                    <a:avLst/>
                    <a:gdLst>
                      <a:gd name="T0" fmla="*/ 6 w 33"/>
                      <a:gd name="T1" fmla="*/ 49 h 49"/>
                      <a:gd name="T2" fmla="*/ 4 w 33"/>
                      <a:gd name="T3" fmla="*/ 44 h 49"/>
                      <a:gd name="T4" fmla="*/ 2 w 33"/>
                      <a:gd name="T5" fmla="*/ 39 h 49"/>
                      <a:gd name="T6" fmla="*/ 0 w 33"/>
                      <a:gd name="T7" fmla="*/ 25 h 49"/>
                      <a:gd name="T8" fmla="*/ 2 w 33"/>
                      <a:gd name="T9" fmla="*/ 13 h 49"/>
                      <a:gd name="T10" fmla="*/ 8 w 33"/>
                      <a:gd name="T11" fmla="*/ 4 h 49"/>
                      <a:gd name="T12" fmla="*/ 14 w 33"/>
                      <a:gd name="T13" fmla="*/ 0 h 49"/>
                      <a:gd name="T14" fmla="*/ 19 w 33"/>
                      <a:gd name="T15" fmla="*/ 0 h 49"/>
                      <a:gd name="T16" fmla="*/ 25 w 33"/>
                      <a:gd name="T17" fmla="*/ 4 h 49"/>
                      <a:gd name="T18" fmla="*/ 29 w 33"/>
                      <a:gd name="T19" fmla="*/ 9 h 49"/>
                      <a:gd name="T20" fmla="*/ 33 w 33"/>
                      <a:gd name="T21" fmla="*/ 18 h 49"/>
                      <a:gd name="T22" fmla="*/ 19 w 33"/>
                      <a:gd name="T23" fmla="*/ 35 h 49"/>
                      <a:gd name="T24" fmla="*/ 6 w 33"/>
                      <a:gd name="T25" fmla="*/ 49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9"/>
                      <a:gd name="T41" fmla="*/ 33 w 33"/>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9">
                        <a:moveTo>
                          <a:pt x="6" y="49"/>
                        </a:moveTo>
                        <a:lnTo>
                          <a:pt x="4" y="44"/>
                        </a:lnTo>
                        <a:lnTo>
                          <a:pt x="2" y="39"/>
                        </a:lnTo>
                        <a:lnTo>
                          <a:pt x="0" y="25"/>
                        </a:lnTo>
                        <a:lnTo>
                          <a:pt x="2" y="13"/>
                        </a:lnTo>
                        <a:lnTo>
                          <a:pt x="8" y="4"/>
                        </a:lnTo>
                        <a:lnTo>
                          <a:pt x="14" y="0"/>
                        </a:lnTo>
                        <a:lnTo>
                          <a:pt x="19" y="0"/>
                        </a:lnTo>
                        <a:lnTo>
                          <a:pt x="25" y="4"/>
                        </a:lnTo>
                        <a:lnTo>
                          <a:pt x="29" y="9"/>
                        </a:lnTo>
                        <a:lnTo>
                          <a:pt x="33" y="18"/>
                        </a:lnTo>
                        <a:lnTo>
                          <a:pt x="19" y="35"/>
                        </a:lnTo>
                        <a:lnTo>
                          <a:pt x="6" y="49"/>
                        </a:lnTo>
                        <a:close/>
                      </a:path>
                    </a:pathLst>
                  </a:custGeom>
                  <a:solidFill>
                    <a:srgbClr val="808080"/>
                  </a:solidFill>
                  <a:ln w="9525">
                    <a:noFill/>
                    <a:round/>
                    <a:headEnd/>
                    <a:tailEnd/>
                  </a:ln>
                </p:spPr>
                <p:txBody>
                  <a:bodyPr/>
                  <a:lstStyle/>
                  <a:p>
                    <a:endParaRPr lang="en-US"/>
                  </a:p>
                </p:txBody>
              </p:sp>
              <p:sp>
                <p:nvSpPr>
                  <p:cNvPr id="16660" name="Freeform 378"/>
                  <p:cNvSpPr>
                    <a:spLocks/>
                  </p:cNvSpPr>
                  <p:nvPr/>
                </p:nvSpPr>
                <p:spPr bwMode="auto">
                  <a:xfrm>
                    <a:off x="2299" y="3693"/>
                    <a:ext cx="31" cy="35"/>
                  </a:xfrm>
                  <a:custGeom>
                    <a:avLst/>
                    <a:gdLst>
                      <a:gd name="T0" fmla="*/ 6 w 31"/>
                      <a:gd name="T1" fmla="*/ 35 h 35"/>
                      <a:gd name="T2" fmla="*/ 2 w 31"/>
                      <a:gd name="T3" fmla="*/ 30 h 35"/>
                      <a:gd name="T4" fmla="*/ 0 w 31"/>
                      <a:gd name="T5" fmla="*/ 23 h 35"/>
                      <a:gd name="T6" fmla="*/ 0 w 31"/>
                      <a:gd name="T7" fmla="*/ 16 h 35"/>
                      <a:gd name="T8" fmla="*/ 4 w 31"/>
                      <a:gd name="T9" fmla="*/ 9 h 35"/>
                      <a:gd name="T10" fmla="*/ 10 w 31"/>
                      <a:gd name="T11" fmla="*/ 4 h 35"/>
                      <a:gd name="T12" fmla="*/ 16 w 31"/>
                      <a:gd name="T13" fmla="*/ 0 h 35"/>
                      <a:gd name="T14" fmla="*/ 23 w 31"/>
                      <a:gd name="T15" fmla="*/ 2 h 35"/>
                      <a:gd name="T16" fmla="*/ 31 w 31"/>
                      <a:gd name="T17" fmla="*/ 4 h 35"/>
                      <a:gd name="T18" fmla="*/ 19 w 31"/>
                      <a:gd name="T19" fmla="*/ 21 h 35"/>
                      <a:gd name="T20" fmla="*/ 6 w 31"/>
                      <a:gd name="T21" fmla="*/ 35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5"/>
                      <a:gd name="T35" fmla="*/ 31 w 31"/>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5">
                        <a:moveTo>
                          <a:pt x="6" y="35"/>
                        </a:moveTo>
                        <a:lnTo>
                          <a:pt x="2" y="30"/>
                        </a:lnTo>
                        <a:lnTo>
                          <a:pt x="0" y="23"/>
                        </a:lnTo>
                        <a:lnTo>
                          <a:pt x="0" y="16"/>
                        </a:lnTo>
                        <a:lnTo>
                          <a:pt x="4" y="9"/>
                        </a:lnTo>
                        <a:lnTo>
                          <a:pt x="10" y="4"/>
                        </a:lnTo>
                        <a:lnTo>
                          <a:pt x="16" y="0"/>
                        </a:lnTo>
                        <a:lnTo>
                          <a:pt x="23" y="2"/>
                        </a:lnTo>
                        <a:lnTo>
                          <a:pt x="31" y="4"/>
                        </a:lnTo>
                        <a:lnTo>
                          <a:pt x="19" y="21"/>
                        </a:lnTo>
                        <a:lnTo>
                          <a:pt x="6" y="35"/>
                        </a:lnTo>
                        <a:close/>
                      </a:path>
                    </a:pathLst>
                  </a:custGeom>
                  <a:solidFill>
                    <a:srgbClr val="000000"/>
                  </a:solidFill>
                  <a:ln w="9525">
                    <a:noFill/>
                    <a:round/>
                    <a:headEnd/>
                    <a:tailEnd/>
                  </a:ln>
                </p:spPr>
                <p:txBody>
                  <a:bodyPr/>
                  <a:lstStyle/>
                  <a:p>
                    <a:endParaRPr lang="en-US"/>
                  </a:p>
                </p:txBody>
              </p:sp>
            </p:grpSp>
            <p:grpSp>
              <p:nvGrpSpPr>
                <p:cNvPr id="16650" name="Group 379"/>
                <p:cNvGrpSpPr>
                  <a:grpSpLocks/>
                </p:cNvGrpSpPr>
                <p:nvPr/>
              </p:nvGrpSpPr>
              <p:grpSpPr bwMode="auto">
                <a:xfrm>
                  <a:off x="2541" y="3346"/>
                  <a:ext cx="30" cy="46"/>
                  <a:chOff x="2541" y="3346"/>
                  <a:chExt cx="30" cy="46"/>
                </a:xfrm>
              </p:grpSpPr>
              <p:sp>
                <p:nvSpPr>
                  <p:cNvPr id="16657" name="Freeform 380"/>
                  <p:cNvSpPr>
                    <a:spLocks/>
                  </p:cNvSpPr>
                  <p:nvPr/>
                </p:nvSpPr>
                <p:spPr bwMode="auto">
                  <a:xfrm>
                    <a:off x="2541" y="3346"/>
                    <a:ext cx="30" cy="46"/>
                  </a:xfrm>
                  <a:custGeom>
                    <a:avLst/>
                    <a:gdLst>
                      <a:gd name="T0" fmla="*/ 5 w 30"/>
                      <a:gd name="T1" fmla="*/ 46 h 46"/>
                      <a:gd name="T2" fmla="*/ 3 w 30"/>
                      <a:gd name="T3" fmla="*/ 40 h 46"/>
                      <a:gd name="T4" fmla="*/ 1 w 30"/>
                      <a:gd name="T5" fmla="*/ 35 h 46"/>
                      <a:gd name="T6" fmla="*/ 0 w 30"/>
                      <a:gd name="T7" fmla="*/ 23 h 46"/>
                      <a:gd name="T8" fmla="*/ 1 w 30"/>
                      <a:gd name="T9" fmla="*/ 12 h 46"/>
                      <a:gd name="T10" fmla="*/ 7 w 30"/>
                      <a:gd name="T11" fmla="*/ 4 h 46"/>
                      <a:gd name="T12" fmla="*/ 13 w 30"/>
                      <a:gd name="T13" fmla="*/ 0 h 46"/>
                      <a:gd name="T14" fmla="*/ 17 w 30"/>
                      <a:gd name="T15" fmla="*/ 2 h 46"/>
                      <a:gd name="T16" fmla="*/ 23 w 30"/>
                      <a:gd name="T17" fmla="*/ 4 h 46"/>
                      <a:gd name="T18" fmla="*/ 27 w 30"/>
                      <a:gd name="T19" fmla="*/ 9 h 46"/>
                      <a:gd name="T20" fmla="*/ 30 w 30"/>
                      <a:gd name="T21" fmla="*/ 16 h 46"/>
                      <a:gd name="T22" fmla="*/ 19 w 30"/>
                      <a:gd name="T23" fmla="*/ 32 h 46"/>
                      <a:gd name="T24" fmla="*/ 5 w 30"/>
                      <a:gd name="T25" fmla="*/ 46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6"/>
                      <a:gd name="T41" fmla="*/ 30 w 30"/>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6">
                        <a:moveTo>
                          <a:pt x="5" y="46"/>
                        </a:moveTo>
                        <a:lnTo>
                          <a:pt x="3" y="40"/>
                        </a:lnTo>
                        <a:lnTo>
                          <a:pt x="1" y="35"/>
                        </a:lnTo>
                        <a:lnTo>
                          <a:pt x="0" y="23"/>
                        </a:lnTo>
                        <a:lnTo>
                          <a:pt x="1" y="12"/>
                        </a:lnTo>
                        <a:lnTo>
                          <a:pt x="7" y="4"/>
                        </a:lnTo>
                        <a:lnTo>
                          <a:pt x="13" y="0"/>
                        </a:lnTo>
                        <a:lnTo>
                          <a:pt x="17" y="2"/>
                        </a:lnTo>
                        <a:lnTo>
                          <a:pt x="23" y="4"/>
                        </a:lnTo>
                        <a:lnTo>
                          <a:pt x="27" y="9"/>
                        </a:lnTo>
                        <a:lnTo>
                          <a:pt x="30" y="16"/>
                        </a:lnTo>
                        <a:lnTo>
                          <a:pt x="19" y="32"/>
                        </a:lnTo>
                        <a:lnTo>
                          <a:pt x="5" y="46"/>
                        </a:lnTo>
                        <a:close/>
                      </a:path>
                    </a:pathLst>
                  </a:custGeom>
                  <a:solidFill>
                    <a:srgbClr val="808080"/>
                  </a:solidFill>
                  <a:ln w="9525">
                    <a:noFill/>
                    <a:round/>
                    <a:headEnd/>
                    <a:tailEnd/>
                  </a:ln>
                </p:spPr>
                <p:txBody>
                  <a:bodyPr/>
                  <a:lstStyle/>
                  <a:p>
                    <a:endParaRPr lang="en-US"/>
                  </a:p>
                </p:txBody>
              </p:sp>
              <p:sp>
                <p:nvSpPr>
                  <p:cNvPr id="16658" name="Freeform 381"/>
                  <p:cNvSpPr>
                    <a:spLocks/>
                  </p:cNvSpPr>
                  <p:nvPr/>
                </p:nvSpPr>
                <p:spPr bwMode="auto">
                  <a:xfrm>
                    <a:off x="2542" y="3358"/>
                    <a:ext cx="27" cy="32"/>
                  </a:xfrm>
                  <a:custGeom>
                    <a:avLst/>
                    <a:gdLst>
                      <a:gd name="T0" fmla="*/ 4 w 27"/>
                      <a:gd name="T1" fmla="*/ 32 h 32"/>
                      <a:gd name="T2" fmla="*/ 2 w 27"/>
                      <a:gd name="T3" fmla="*/ 27 h 32"/>
                      <a:gd name="T4" fmla="*/ 0 w 27"/>
                      <a:gd name="T5" fmla="*/ 21 h 32"/>
                      <a:gd name="T6" fmla="*/ 0 w 27"/>
                      <a:gd name="T7" fmla="*/ 14 h 32"/>
                      <a:gd name="T8" fmla="*/ 2 w 27"/>
                      <a:gd name="T9" fmla="*/ 9 h 32"/>
                      <a:gd name="T10" fmla="*/ 8 w 27"/>
                      <a:gd name="T11" fmla="*/ 4 h 32"/>
                      <a:gd name="T12" fmla="*/ 14 w 27"/>
                      <a:gd name="T13" fmla="*/ 0 h 32"/>
                      <a:gd name="T14" fmla="*/ 22 w 27"/>
                      <a:gd name="T15" fmla="*/ 2 h 32"/>
                      <a:gd name="T16" fmla="*/ 27 w 27"/>
                      <a:gd name="T17" fmla="*/ 4 h 32"/>
                      <a:gd name="T18" fmla="*/ 18 w 27"/>
                      <a:gd name="T19" fmla="*/ 20 h 32"/>
                      <a:gd name="T20" fmla="*/ 4 w 27"/>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2"/>
                      <a:gd name="T35" fmla="*/ 27 w 27"/>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2">
                        <a:moveTo>
                          <a:pt x="4" y="32"/>
                        </a:moveTo>
                        <a:lnTo>
                          <a:pt x="2" y="27"/>
                        </a:lnTo>
                        <a:lnTo>
                          <a:pt x="0" y="21"/>
                        </a:lnTo>
                        <a:lnTo>
                          <a:pt x="0" y="14"/>
                        </a:lnTo>
                        <a:lnTo>
                          <a:pt x="2" y="9"/>
                        </a:lnTo>
                        <a:lnTo>
                          <a:pt x="8" y="4"/>
                        </a:lnTo>
                        <a:lnTo>
                          <a:pt x="14" y="0"/>
                        </a:lnTo>
                        <a:lnTo>
                          <a:pt x="22" y="2"/>
                        </a:lnTo>
                        <a:lnTo>
                          <a:pt x="27" y="4"/>
                        </a:lnTo>
                        <a:lnTo>
                          <a:pt x="18" y="20"/>
                        </a:lnTo>
                        <a:lnTo>
                          <a:pt x="4" y="32"/>
                        </a:lnTo>
                        <a:close/>
                      </a:path>
                    </a:pathLst>
                  </a:custGeom>
                  <a:solidFill>
                    <a:srgbClr val="000000"/>
                  </a:solidFill>
                  <a:ln w="9525">
                    <a:noFill/>
                    <a:round/>
                    <a:headEnd/>
                    <a:tailEnd/>
                  </a:ln>
                </p:spPr>
                <p:txBody>
                  <a:bodyPr/>
                  <a:lstStyle/>
                  <a:p>
                    <a:endParaRPr lang="en-US"/>
                  </a:p>
                </p:txBody>
              </p:sp>
            </p:grpSp>
            <p:grpSp>
              <p:nvGrpSpPr>
                <p:cNvPr id="16651" name="Group 382"/>
                <p:cNvGrpSpPr>
                  <a:grpSpLocks/>
                </p:cNvGrpSpPr>
                <p:nvPr/>
              </p:nvGrpSpPr>
              <p:grpSpPr bwMode="auto">
                <a:xfrm>
                  <a:off x="2571" y="3306"/>
                  <a:ext cx="31" cy="44"/>
                  <a:chOff x="2571" y="3306"/>
                  <a:chExt cx="31" cy="44"/>
                </a:xfrm>
              </p:grpSpPr>
              <p:sp>
                <p:nvSpPr>
                  <p:cNvPr id="16655" name="Freeform 383"/>
                  <p:cNvSpPr>
                    <a:spLocks/>
                  </p:cNvSpPr>
                  <p:nvPr/>
                </p:nvSpPr>
                <p:spPr bwMode="auto">
                  <a:xfrm>
                    <a:off x="2571" y="3306"/>
                    <a:ext cx="31" cy="44"/>
                  </a:xfrm>
                  <a:custGeom>
                    <a:avLst/>
                    <a:gdLst>
                      <a:gd name="T0" fmla="*/ 4 w 31"/>
                      <a:gd name="T1" fmla="*/ 44 h 44"/>
                      <a:gd name="T2" fmla="*/ 4 w 31"/>
                      <a:gd name="T3" fmla="*/ 38 h 44"/>
                      <a:gd name="T4" fmla="*/ 2 w 31"/>
                      <a:gd name="T5" fmla="*/ 33 h 44"/>
                      <a:gd name="T6" fmla="*/ 0 w 31"/>
                      <a:gd name="T7" fmla="*/ 21 h 44"/>
                      <a:gd name="T8" fmla="*/ 2 w 31"/>
                      <a:gd name="T9" fmla="*/ 10 h 44"/>
                      <a:gd name="T10" fmla="*/ 6 w 31"/>
                      <a:gd name="T11" fmla="*/ 4 h 44"/>
                      <a:gd name="T12" fmla="*/ 12 w 31"/>
                      <a:gd name="T13" fmla="*/ 0 h 44"/>
                      <a:gd name="T14" fmla="*/ 18 w 31"/>
                      <a:gd name="T15" fmla="*/ 0 h 44"/>
                      <a:gd name="T16" fmla="*/ 22 w 31"/>
                      <a:gd name="T17" fmla="*/ 2 h 44"/>
                      <a:gd name="T18" fmla="*/ 27 w 31"/>
                      <a:gd name="T19" fmla="*/ 7 h 44"/>
                      <a:gd name="T20" fmla="*/ 31 w 31"/>
                      <a:gd name="T21" fmla="*/ 14 h 44"/>
                      <a:gd name="T22" fmla="*/ 20 w 31"/>
                      <a:gd name="T23" fmla="*/ 31 h 44"/>
                      <a:gd name="T24" fmla="*/ 4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4" y="44"/>
                        </a:moveTo>
                        <a:lnTo>
                          <a:pt x="4" y="38"/>
                        </a:lnTo>
                        <a:lnTo>
                          <a:pt x="2" y="33"/>
                        </a:lnTo>
                        <a:lnTo>
                          <a:pt x="0" y="21"/>
                        </a:lnTo>
                        <a:lnTo>
                          <a:pt x="2" y="10"/>
                        </a:lnTo>
                        <a:lnTo>
                          <a:pt x="6" y="4"/>
                        </a:lnTo>
                        <a:lnTo>
                          <a:pt x="12" y="0"/>
                        </a:lnTo>
                        <a:lnTo>
                          <a:pt x="18" y="0"/>
                        </a:lnTo>
                        <a:lnTo>
                          <a:pt x="22" y="2"/>
                        </a:lnTo>
                        <a:lnTo>
                          <a:pt x="27" y="7"/>
                        </a:lnTo>
                        <a:lnTo>
                          <a:pt x="31" y="14"/>
                        </a:lnTo>
                        <a:lnTo>
                          <a:pt x="20" y="31"/>
                        </a:lnTo>
                        <a:lnTo>
                          <a:pt x="4" y="44"/>
                        </a:lnTo>
                        <a:close/>
                      </a:path>
                    </a:pathLst>
                  </a:custGeom>
                  <a:solidFill>
                    <a:srgbClr val="808080"/>
                  </a:solidFill>
                  <a:ln w="9525">
                    <a:noFill/>
                    <a:round/>
                    <a:headEnd/>
                    <a:tailEnd/>
                  </a:ln>
                </p:spPr>
                <p:txBody>
                  <a:bodyPr/>
                  <a:lstStyle/>
                  <a:p>
                    <a:endParaRPr lang="en-US"/>
                  </a:p>
                </p:txBody>
              </p:sp>
              <p:sp>
                <p:nvSpPr>
                  <p:cNvPr id="16656" name="Freeform 384"/>
                  <p:cNvSpPr>
                    <a:spLocks/>
                  </p:cNvSpPr>
                  <p:nvPr/>
                </p:nvSpPr>
                <p:spPr bwMode="auto">
                  <a:xfrm>
                    <a:off x="2573" y="3316"/>
                    <a:ext cx="29" cy="32"/>
                  </a:xfrm>
                  <a:custGeom>
                    <a:avLst/>
                    <a:gdLst>
                      <a:gd name="T0" fmla="*/ 4 w 29"/>
                      <a:gd name="T1" fmla="*/ 32 h 32"/>
                      <a:gd name="T2" fmla="*/ 2 w 29"/>
                      <a:gd name="T3" fmla="*/ 27 h 32"/>
                      <a:gd name="T4" fmla="*/ 0 w 29"/>
                      <a:gd name="T5" fmla="*/ 21 h 32"/>
                      <a:gd name="T6" fmla="*/ 0 w 29"/>
                      <a:gd name="T7" fmla="*/ 14 h 32"/>
                      <a:gd name="T8" fmla="*/ 2 w 29"/>
                      <a:gd name="T9" fmla="*/ 9 h 32"/>
                      <a:gd name="T10" fmla="*/ 8 w 29"/>
                      <a:gd name="T11" fmla="*/ 4 h 32"/>
                      <a:gd name="T12" fmla="*/ 14 w 29"/>
                      <a:gd name="T13" fmla="*/ 0 h 32"/>
                      <a:gd name="T14" fmla="*/ 22 w 29"/>
                      <a:gd name="T15" fmla="*/ 2 h 32"/>
                      <a:gd name="T16" fmla="*/ 29 w 29"/>
                      <a:gd name="T17" fmla="*/ 4 h 32"/>
                      <a:gd name="T18" fmla="*/ 18 w 29"/>
                      <a:gd name="T19" fmla="*/ 20 h 32"/>
                      <a:gd name="T20" fmla="*/ 4 w 29"/>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2"/>
                      <a:gd name="T35" fmla="*/ 29 w 29"/>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2">
                        <a:moveTo>
                          <a:pt x="4" y="32"/>
                        </a:moveTo>
                        <a:lnTo>
                          <a:pt x="2" y="27"/>
                        </a:lnTo>
                        <a:lnTo>
                          <a:pt x="0" y="21"/>
                        </a:lnTo>
                        <a:lnTo>
                          <a:pt x="0" y="14"/>
                        </a:lnTo>
                        <a:lnTo>
                          <a:pt x="2" y="9"/>
                        </a:lnTo>
                        <a:lnTo>
                          <a:pt x="8" y="4"/>
                        </a:lnTo>
                        <a:lnTo>
                          <a:pt x="14" y="0"/>
                        </a:lnTo>
                        <a:lnTo>
                          <a:pt x="22" y="2"/>
                        </a:lnTo>
                        <a:lnTo>
                          <a:pt x="29" y="4"/>
                        </a:lnTo>
                        <a:lnTo>
                          <a:pt x="18" y="20"/>
                        </a:lnTo>
                        <a:lnTo>
                          <a:pt x="4" y="32"/>
                        </a:lnTo>
                        <a:close/>
                      </a:path>
                    </a:pathLst>
                  </a:custGeom>
                  <a:solidFill>
                    <a:srgbClr val="000000"/>
                  </a:solidFill>
                  <a:ln w="9525">
                    <a:noFill/>
                    <a:round/>
                    <a:headEnd/>
                    <a:tailEnd/>
                  </a:ln>
                </p:spPr>
                <p:txBody>
                  <a:bodyPr/>
                  <a:lstStyle/>
                  <a:p>
                    <a:endParaRPr lang="en-US"/>
                  </a:p>
                </p:txBody>
              </p:sp>
            </p:grpSp>
            <p:grpSp>
              <p:nvGrpSpPr>
                <p:cNvPr id="16652" name="Group 385"/>
                <p:cNvGrpSpPr>
                  <a:grpSpLocks/>
                </p:cNvGrpSpPr>
                <p:nvPr/>
              </p:nvGrpSpPr>
              <p:grpSpPr bwMode="auto">
                <a:xfrm>
                  <a:off x="2600" y="3262"/>
                  <a:ext cx="31" cy="44"/>
                  <a:chOff x="2600" y="3262"/>
                  <a:chExt cx="31" cy="44"/>
                </a:xfrm>
              </p:grpSpPr>
              <p:sp>
                <p:nvSpPr>
                  <p:cNvPr id="16653" name="Freeform 386"/>
                  <p:cNvSpPr>
                    <a:spLocks/>
                  </p:cNvSpPr>
                  <p:nvPr/>
                </p:nvSpPr>
                <p:spPr bwMode="auto">
                  <a:xfrm>
                    <a:off x="2600" y="3262"/>
                    <a:ext cx="31" cy="44"/>
                  </a:xfrm>
                  <a:custGeom>
                    <a:avLst/>
                    <a:gdLst>
                      <a:gd name="T0" fmla="*/ 6 w 31"/>
                      <a:gd name="T1" fmla="*/ 44 h 44"/>
                      <a:gd name="T2" fmla="*/ 4 w 31"/>
                      <a:gd name="T3" fmla="*/ 39 h 44"/>
                      <a:gd name="T4" fmla="*/ 2 w 31"/>
                      <a:gd name="T5" fmla="*/ 34 h 44"/>
                      <a:gd name="T6" fmla="*/ 0 w 31"/>
                      <a:gd name="T7" fmla="*/ 21 h 44"/>
                      <a:gd name="T8" fmla="*/ 2 w 31"/>
                      <a:gd name="T9" fmla="*/ 11 h 44"/>
                      <a:gd name="T10" fmla="*/ 8 w 31"/>
                      <a:gd name="T11" fmla="*/ 4 h 44"/>
                      <a:gd name="T12" fmla="*/ 14 w 31"/>
                      <a:gd name="T13" fmla="*/ 0 h 44"/>
                      <a:gd name="T14" fmla="*/ 18 w 31"/>
                      <a:gd name="T15" fmla="*/ 0 h 44"/>
                      <a:gd name="T16" fmla="*/ 24 w 31"/>
                      <a:gd name="T17" fmla="*/ 2 h 44"/>
                      <a:gd name="T18" fmla="*/ 27 w 31"/>
                      <a:gd name="T19" fmla="*/ 7 h 44"/>
                      <a:gd name="T20" fmla="*/ 31 w 31"/>
                      <a:gd name="T21" fmla="*/ 14 h 44"/>
                      <a:gd name="T22" fmla="*/ 20 w 31"/>
                      <a:gd name="T23" fmla="*/ 32 h 44"/>
                      <a:gd name="T24" fmla="*/ 6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6" y="44"/>
                        </a:moveTo>
                        <a:lnTo>
                          <a:pt x="4" y="39"/>
                        </a:lnTo>
                        <a:lnTo>
                          <a:pt x="2" y="34"/>
                        </a:lnTo>
                        <a:lnTo>
                          <a:pt x="0" y="21"/>
                        </a:lnTo>
                        <a:lnTo>
                          <a:pt x="2" y="11"/>
                        </a:lnTo>
                        <a:lnTo>
                          <a:pt x="8" y="4"/>
                        </a:lnTo>
                        <a:lnTo>
                          <a:pt x="14" y="0"/>
                        </a:lnTo>
                        <a:lnTo>
                          <a:pt x="18" y="0"/>
                        </a:lnTo>
                        <a:lnTo>
                          <a:pt x="24" y="2"/>
                        </a:lnTo>
                        <a:lnTo>
                          <a:pt x="27" y="7"/>
                        </a:lnTo>
                        <a:lnTo>
                          <a:pt x="31" y="14"/>
                        </a:lnTo>
                        <a:lnTo>
                          <a:pt x="20" y="32"/>
                        </a:lnTo>
                        <a:lnTo>
                          <a:pt x="6" y="44"/>
                        </a:lnTo>
                        <a:close/>
                      </a:path>
                    </a:pathLst>
                  </a:custGeom>
                  <a:solidFill>
                    <a:srgbClr val="808080"/>
                  </a:solidFill>
                  <a:ln w="9525">
                    <a:noFill/>
                    <a:round/>
                    <a:headEnd/>
                    <a:tailEnd/>
                  </a:ln>
                </p:spPr>
                <p:txBody>
                  <a:bodyPr/>
                  <a:lstStyle/>
                  <a:p>
                    <a:endParaRPr lang="en-US"/>
                  </a:p>
                </p:txBody>
              </p:sp>
              <p:sp>
                <p:nvSpPr>
                  <p:cNvPr id="16654" name="Freeform 387"/>
                  <p:cNvSpPr>
                    <a:spLocks/>
                  </p:cNvSpPr>
                  <p:nvPr/>
                </p:nvSpPr>
                <p:spPr bwMode="auto">
                  <a:xfrm>
                    <a:off x="2600" y="3275"/>
                    <a:ext cx="29" cy="29"/>
                  </a:xfrm>
                  <a:custGeom>
                    <a:avLst/>
                    <a:gdLst>
                      <a:gd name="T0" fmla="*/ 6 w 29"/>
                      <a:gd name="T1" fmla="*/ 29 h 29"/>
                      <a:gd name="T2" fmla="*/ 4 w 29"/>
                      <a:gd name="T3" fmla="*/ 26 h 29"/>
                      <a:gd name="T4" fmla="*/ 0 w 29"/>
                      <a:gd name="T5" fmla="*/ 21 h 29"/>
                      <a:gd name="T6" fmla="*/ 0 w 29"/>
                      <a:gd name="T7" fmla="*/ 14 h 29"/>
                      <a:gd name="T8" fmla="*/ 4 w 29"/>
                      <a:gd name="T9" fmla="*/ 7 h 29"/>
                      <a:gd name="T10" fmla="*/ 10 w 29"/>
                      <a:gd name="T11" fmla="*/ 1 h 29"/>
                      <a:gd name="T12" fmla="*/ 16 w 29"/>
                      <a:gd name="T13" fmla="*/ 0 h 29"/>
                      <a:gd name="T14" fmla="*/ 24 w 29"/>
                      <a:gd name="T15" fmla="*/ 0 h 29"/>
                      <a:gd name="T16" fmla="*/ 29 w 29"/>
                      <a:gd name="T17" fmla="*/ 3 h 29"/>
                      <a:gd name="T18" fmla="*/ 20 w 29"/>
                      <a:gd name="T19" fmla="*/ 17 h 29"/>
                      <a:gd name="T20" fmla="*/ 6 w 29"/>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9"/>
                      <a:gd name="T35" fmla="*/ 29 w 29"/>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9">
                        <a:moveTo>
                          <a:pt x="6" y="29"/>
                        </a:moveTo>
                        <a:lnTo>
                          <a:pt x="4" y="26"/>
                        </a:lnTo>
                        <a:lnTo>
                          <a:pt x="0" y="21"/>
                        </a:lnTo>
                        <a:lnTo>
                          <a:pt x="0" y="14"/>
                        </a:lnTo>
                        <a:lnTo>
                          <a:pt x="4" y="7"/>
                        </a:lnTo>
                        <a:lnTo>
                          <a:pt x="10" y="1"/>
                        </a:lnTo>
                        <a:lnTo>
                          <a:pt x="16" y="0"/>
                        </a:lnTo>
                        <a:lnTo>
                          <a:pt x="24" y="0"/>
                        </a:lnTo>
                        <a:lnTo>
                          <a:pt x="29" y="3"/>
                        </a:lnTo>
                        <a:lnTo>
                          <a:pt x="20" y="17"/>
                        </a:lnTo>
                        <a:lnTo>
                          <a:pt x="6" y="29"/>
                        </a:lnTo>
                        <a:close/>
                      </a:path>
                    </a:pathLst>
                  </a:custGeom>
                  <a:solidFill>
                    <a:srgbClr val="000000"/>
                  </a:solidFill>
                  <a:ln w="9525">
                    <a:noFill/>
                    <a:round/>
                    <a:headEnd/>
                    <a:tailEnd/>
                  </a:ln>
                </p:spPr>
                <p:txBody>
                  <a:bodyPr/>
                  <a:lstStyle/>
                  <a:p>
                    <a:endParaRPr lang="en-US"/>
                  </a:p>
                </p:txBody>
              </p:sp>
            </p:grpSp>
          </p:grpSp>
          <p:sp>
            <p:nvSpPr>
              <p:cNvPr id="16632" name="Freeform 388"/>
              <p:cNvSpPr>
                <a:spLocks/>
              </p:cNvSpPr>
              <p:nvPr/>
            </p:nvSpPr>
            <p:spPr bwMode="auto">
              <a:xfrm>
                <a:off x="2268" y="3231"/>
                <a:ext cx="390" cy="394"/>
              </a:xfrm>
              <a:custGeom>
                <a:avLst/>
                <a:gdLst>
                  <a:gd name="T0" fmla="*/ 0 w 390"/>
                  <a:gd name="T1" fmla="*/ 387 h 394"/>
                  <a:gd name="T2" fmla="*/ 0 w 390"/>
                  <a:gd name="T3" fmla="*/ 394 h 394"/>
                  <a:gd name="T4" fmla="*/ 390 w 390"/>
                  <a:gd name="T5" fmla="*/ 7 h 394"/>
                  <a:gd name="T6" fmla="*/ 388 w 390"/>
                  <a:gd name="T7" fmla="*/ 0 h 394"/>
                  <a:gd name="T8" fmla="*/ 0 w 390"/>
                  <a:gd name="T9" fmla="*/ 387 h 394"/>
                  <a:gd name="T10" fmla="*/ 0 60000 65536"/>
                  <a:gd name="T11" fmla="*/ 0 60000 65536"/>
                  <a:gd name="T12" fmla="*/ 0 60000 65536"/>
                  <a:gd name="T13" fmla="*/ 0 60000 65536"/>
                  <a:gd name="T14" fmla="*/ 0 60000 65536"/>
                  <a:gd name="T15" fmla="*/ 0 w 390"/>
                  <a:gd name="T16" fmla="*/ 0 h 394"/>
                  <a:gd name="T17" fmla="*/ 390 w 390"/>
                  <a:gd name="T18" fmla="*/ 394 h 394"/>
                </a:gdLst>
                <a:ahLst/>
                <a:cxnLst>
                  <a:cxn ang="T10">
                    <a:pos x="T0" y="T1"/>
                  </a:cxn>
                  <a:cxn ang="T11">
                    <a:pos x="T2" y="T3"/>
                  </a:cxn>
                  <a:cxn ang="T12">
                    <a:pos x="T4" y="T5"/>
                  </a:cxn>
                  <a:cxn ang="T13">
                    <a:pos x="T6" y="T7"/>
                  </a:cxn>
                  <a:cxn ang="T14">
                    <a:pos x="T8" y="T9"/>
                  </a:cxn>
                </a:cxnLst>
                <a:rect l="T15" t="T16" r="T17" b="T18"/>
                <a:pathLst>
                  <a:path w="390" h="394">
                    <a:moveTo>
                      <a:pt x="0" y="387"/>
                    </a:moveTo>
                    <a:lnTo>
                      <a:pt x="0" y="394"/>
                    </a:lnTo>
                    <a:lnTo>
                      <a:pt x="390" y="7"/>
                    </a:lnTo>
                    <a:lnTo>
                      <a:pt x="388" y="0"/>
                    </a:lnTo>
                    <a:lnTo>
                      <a:pt x="0" y="387"/>
                    </a:lnTo>
                    <a:close/>
                  </a:path>
                </a:pathLst>
              </a:custGeom>
              <a:solidFill>
                <a:srgbClr val="800000"/>
              </a:solidFill>
              <a:ln w="9525">
                <a:noFill/>
                <a:round/>
                <a:headEnd/>
                <a:tailEnd/>
              </a:ln>
            </p:spPr>
            <p:txBody>
              <a:bodyPr/>
              <a:lstStyle/>
              <a:p>
                <a:endParaRPr lang="en-US"/>
              </a:p>
            </p:txBody>
          </p:sp>
          <p:sp>
            <p:nvSpPr>
              <p:cNvPr id="16633" name="Freeform 389"/>
              <p:cNvSpPr>
                <a:spLocks/>
              </p:cNvSpPr>
              <p:nvPr/>
            </p:nvSpPr>
            <p:spPr bwMode="auto">
              <a:xfrm>
                <a:off x="1880" y="3146"/>
                <a:ext cx="776" cy="472"/>
              </a:xfrm>
              <a:custGeom>
                <a:avLst/>
                <a:gdLst>
                  <a:gd name="T0" fmla="*/ 0 w 776"/>
                  <a:gd name="T1" fmla="*/ 322 h 472"/>
                  <a:gd name="T2" fmla="*/ 406 w 776"/>
                  <a:gd name="T3" fmla="*/ 0 h 472"/>
                  <a:gd name="T4" fmla="*/ 776 w 776"/>
                  <a:gd name="T5" fmla="*/ 82 h 472"/>
                  <a:gd name="T6" fmla="*/ 386 w 776"/>
                  <a:gd name="T7" fmla="*/ 472 h 472"/>
                  <a:gd name="T8" fmla="*/ 0 w 776"/>
                  <a:gd name="T9" fmla="*/ 322 h 472"/>
                  <a:gd name="T10" fmla="*/ 0 60000 65536"/>
                  <a:gd name="T11" fmla="*/ 0 60000 65536"/>
                  <a:gd name="T12" fmla="*/ 0 60000 65536"/>
                  <a:gd name="T13" fmla="*/ 0 60000 65536"/>
                  <a:gd name="T14" fmla="*/ 0 60000 65536"/>
                  <a:gd name="T15" fmla="*/ 0 w 776"/>
                  <a:gd name="T16" fmla="*/ 0 h 472"/>
                  <a:gd name="T17" fmla="*/ 776 w 776"/>
                  <a:gd name="T18" fmla="*/ 472 h 472"/>
                </a:gdLst>
                <a:ahLst/>
                <a:cxnLst>
                  <a:cxn ang="T10">
                    <a:pos x="T0" y="T1"/>
                  </a:cxn>
                  <a:cxn ang="T11">
                    <a:pos x="T2" y="T3"/>
                  </a:cxn>
                  <a:cxn ang="T12">
                    <a:pos x="T4" y="T5"/>
                  </a:cxn>
                  <a:cxn ang="T13">
                    <a:pos x="T6" y="T7"/>
                  </a:cxn>
                  <a:cxn ang="T14">
                    <a:pos x="T8" y="T9"/>
                  </a:cxn>
                </a:cxnLst>
                <a:rect l="T15" t="T16" r="T17" b="T18"/>
                <a:pathLst>
                  <a:path w="776" h="472">
                    <a:moveTo>
                      <a:pt x="0" y="322"/>
                    </a:moveTo>
                    <a:lnTo>
                      <a:pt x="406" y="0"/>
                    </a:lnTo>
                    <a:lnTo>
                      <a:pt x="776" y="82"/>
                    </a:lnTo>
                    <a:lnTo>
                      <a:pt x="386" y="472"/>
                    </a:lnTo>
                    <a:lnTo>
                      <a:pt x="0" y="322"/>
                    </a:lnTo>
                    <a:close/>
                  </a:path>
                </a:pathLst>
              </a:custGeom>
              <a:solidFill>
                <a:srgbClr val="FF0000"/>
              </a:solidFill>
              <a:ln w="9525">
                <a:noFill/>
                <a:round/>
                <a:headEnd/>
                <a:tailEnd/>
              </a:ln>
            </p:spPr>
            <p:txBody>
              <a:bodyPr/>
              <a:lstStyle/>
              <a:p>
                <a:endParaRPr lang="en-US"/>
              </a:p>
            </p:txBody>
          </p:sp>
          <p:sp>
            <p:nvSpPr>
              <p:cNvPr id="16634" name="Freeform 390"/>
              <p:cNvSpPr>
                <a:spLocks/>
              </p:cNvSpPr>
              <p:nvPr/>
            </p:nvSpPr>
            <p:spPr bwMode="auto">
              <a:xfrm>
                <a:off x="1861" y="3463"/>
                <a:ext cx="403" cy="164"/>
              </a:xfrm>
              <a:custGeom>
                <a:avLst/>
                <a:gdLst>
                  <a:gd name="T0" fmla="*/ 13 w 403"/>
                  <a:gd name="T1" fmla="*/ 14 h 164"/>
                  <a:gd name="T2" fmla="*/ 0 w 403"/>
                  <a:gd name="T3" fmla="*/ 2 h 164"/>
                  <a:gd name="T4" fmla="*/ 0 w 403"/>
                  <a:gd name="T5" fmla="*/ 0 h 164"/>
                  <a:gd name="T6" fmla="*/ 13 w 403"/>
                  <a:gd name="T7" fmla="*/ 12 h 164"/>
                  <a:gd name="T8" fmla="*/ 19 w 403"/>
                  <a:gd name="T9" fmla="*/ 9 h 164"/>
                  <a:gd name="T10" fmla="*/ 403 w 403"/>
                  <a:gd name="T11" fmla="*/ 157 h 164"/>
                  <a:gd name="T12" fmla="*/ 403 w 403"/>
                  <a:gd name="T13" fmla="*/ 164 h 164"/>
                  <a:gd name="T14" fmla="*/ 19 w 403"/>
                  <a:gd name="T15" fmla="*/ 14 h 164"/>
                  <a:gd name="T16" fmla="*/ 13 w 403"/>
                  <a:gd name="T17" fmla="*/ 14 h 1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3"/>
                  <a:gd name="T28" fmla="*/ 0 h 164"/>
                  <a:gd name="T29" fmla="*/ 403 w 403"/>
                  <a:gd name="T30" fmla="*/ 164 h 1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3" h="164">
                    <a:moveTo>
                      <a:pt x="13" y="14"/>
                    </a:moveTo>
                    <a:lnTo>
                      <a:pt x="0" y="2"/>
                    </a:lnTo>
                    <a:lnTo>
                      <a:pt x="0" y="0"/>
                    </a:lnTo>
                    <a:lnTo>
                      <a:pt x="13" y="12"/>
                    </a:lnTo>
                    <a:lnTo>
                      <a:pt x="19" y="9"/>
                    </a:lnTo>
                    <a:lnTo>
                      <a:pt x="403" y="157"/>
                    </a:lnTo>
                    <a:lnTo>
                      <a:pt x="403" y="164"/>
                    </a:lnTo>
                    <a:lnTo>
                      <a:pt x="19" y="14"/>
                    </a:lnTo>
                    <a:lnTo>
                      <a:pt x="13" y="14"/>
                    </a:lnTo>
                    <a:close/>
                  </a:path>
                </a:pathLst>
              </a:custGeom>
              <a:solidFill>
                <a:srgbClr val="800000"/>
              </a:solidFill>
              <a:ln w="9525">
                <a:noFill/>
                <a:round/>
                <a:headEnd/>
                <a:tailEnd/>
              </a:ln>
            </p:spPr>
            <p:txBody>
              <a:bodyPr/>
              <a:lstStyle/>
              <a:p>
                <a:endParaRPr lang="en-US"/>
              </a:p>
            </p:txBody>
          </p:sp>
          <p:sp>
            <p:nvSpPr>
              <p:cNvPr id="16635" name="Freeform 391"/>
              <p:cNvSpPr>
                <a:spLocks/>
              </p:cNvSpPr>
              <p:nvPr/>
            </p:nvSpPr>
            <p:spPr bwMode="auto">
              <a:xfrm>
                <a:off x="2291" y="3379"/>
                <a:ext cx="383" cy="409"/>
              </a:xfrm>
              <a:custGeom>
                <a:avLst/>
                <a:gdLst>
                  <a:gd name="T0" fmla="*/ 383 w 383"/>
                  <a:gd name="T1" fmla="*/ 0 h 409"/>
                  <a:gd name="T2" fmla="*/ 383 w 383"/>
                  <a:gd name="T3" fmla="*/ 4 h 409"/>
                  <a:gd name="T4" fmla="*/ 0 w 383"/>
                  <a:gd name="T5" fmla="*/ 409 h 409"/>
                  <a:gd name="T6" fmla="*/ 0 w 383"/>
                  <a:gd name="T7" fmla="*/ 402 h 409"/>
                  <a:gd name="T8" fmla="*/ 383 w 383"/>
                  <a:gd name="T9" fmla="*/ 0 h 409"/>
                  <a:gd name="T10" fmla="*/ 0 60000 65536"/>
                  <a:gd name="T11" fmla="*/ 0 60000 65536"/>
                  <a:gd name="T12" fmla="*/ 0 60000 65536"/>
                  <a:gd name="T13" fmla="*/ 0 60000 65536"/>
                  <a:gd name="T14" fmla="*/ 0 60000 65536"/>
                  <a:gd name="T15" fmla="*/ 0 w 383"/>
                  <a:gd name="T16" fmla="*/ 0 h 409"/>
                  <a:gd name="T17" fmla="*/ 383 w 383"/>
                  <a:gd name="T18" fmla="*/ 409 h 409"/>
                </a:gdLst>
                <a:ahLst/>
                <a:cxnLst>
                  <a:cxn ang="T10">
                    <a:pos x="T0" y="T1"/>
                  </a:cxn>
                  <a:cxn ang="T11">
                    <a:pos x="T2" y="T3"/>
                  </a:cxn>
                  <a:cxn ang="T12">
                    <a:pos x="T4" y="T5"/>
                  </a:cxn>
                  <a:cxn ang="T13">
                    <a:pos x="T6" y="T7"/>
                  </a:cxn>
                  <a:cxn ang="T14">
                    <a:pos x="T8" y="T9"/>
                  </a:cxn>
                </a:cxnLst>
                <a:rect l="T15" t="T16" r="T17" b="T18"/>
                <a:pathLst>
                  <a:path w="383" h="409">
                    <a:moveTo>
                      <a:pt x="383" y="0"/>
                    </a:moveTo>
                    <a:lnTo>
                      <a:pt x="383" y="4"/>
                    </a:lnTo>
                    <a:lnTo>
                      <a:pt x="0" y="409"/>
                    </a:lnTo>
                    <a:lnTo>
                      <a:pt x="0" y="402"/>
                    </a:lnTo>
                    <a:lnTo>
                      <a:pt x="383" y="0"/>
                    </a:lnTo>
                    <a:close/>
                  </a:path>
                </a:pathLst>
              </a:custGeom>
              <a:solidFill>
                <a:srgbClr val="800000"/>
              </a:solidFill>
              <a:ln w="9525">
                <a:noFill/>
                <a:round/>
                <a:headEnd/>
                <a:tailEnd/>
              </a:ln>
            </p:spPr>
            <p:txBody>
              <a:bodyPr/>
              <a:lstStyle/>
              <a:p>
                <a:endParaRPr lang="en-US"/>
              </a:p>
            </p:txBody>
          </p:sp>
          <p:sp>
            <p:nvSpPr>
              <p:cNvPr id="16636" name="Freeform 392"/>
              <p:cNvSpPr>
                <a:spLocks/>
              </p:cNvSpPr>
              <p:nvPr/>
            </p:nvSpPr>
            <p:spPr bwMode="auto">
              <a:xfrm>
                <a:off x="1886" y="3629"/>
                <a:ext cx="402" cy="160"/>
              </a:xfrm>
              <a:custGeom>
                <a:avLst/>
                <a:gdLst>
                  <a:gd name="T0" fmla="*/ 10 w 402"/>
                  <a:gd name="T1" fmla="*/ 0 h 160"/>
                  <a:gd name="T2" fmla="*/ 0 w 402"/>
                  <a:gd name="T3" fmla="*/ 2 h 160"/>
                  <a:gd name="T4" fmla="*/ 0 w 402"/>
                  <a:gd name="T5" fmla="*/ 5 h 160"/>
                  <a:gd name="T6" fmla="*/ 10 w 402"/>
                  <a:gd name="T7" fmla="*/ 2 h 160"/>
                  <a:gd name="T8" fmla="*/ 17 w 402"/>
                  <a:gd name="T9" fmla="*/ 9 h 160"/>
                  <a:gd name="T10" fmla="*/ 402 w 402"/>
                  <a:gd name="T11" fmla="*/ 160 h 160"/>
                  <a:gd name="T12" fmla="*/ 402 w 402"/>
                  <a:gd name="T13" fmla="*/ 153 h 160"/>
                  <a:gd name="T14" fmla="*/ 10 w 402"/>
                  <a:gd name="T15" fmla="*/ 0 h 160"/>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160"/>
                  <a:gd name="T26" fmla="*/ 402 w 402"/>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160">
                    <a:moveTo>
                      <a:pt x="10" y="0"/>
                    </a:moveTo>
                    <a:lnTo>
                      <a:pt x="0" y="2"/>
                    </a:lnTo>
                    <a:lnTo>
                      <a:pt x="0" y="5"/>
                    </a:lnTo>
                    <a:lnTo>
                      <a:pt x="10" y="2"/>
                    </a:lnTo>
                    <a:lnTo>
                      <a:pt x="17" y="9"/>
                    </a:lnTo>
                    <a:lnTo>
                      <a:pt x="402" y="160"/>
                    </a:lnTo>
                    <a:lnTo>
                      <a:pt x="402" y="153"/>
                    </a:lnTo>
                    <a:lnTo>
                      <a:pt x="10" y="0"/>
                    </a:lnTo>
                    <a:close/>
                  </a:path>
                </a:pathLst>
              </a:custGeom>
              <a:solidFill>
                <a:srgbClr val="800000"/>
              </a:solidFill>
              <a:ln w="9525">
                <a:noFill/>
                <a:round/>
                <a:headEnd/>
                <a:tailEnd/>
              </a:ln>
            </p:spPr>
            <p:txBody>
              <a:bodyPr/>
              <a:lstStyle/>
              <a:p>
                <a:endParaRPr lang="en-US"/>
              </a:p>
            </p:txBody>
          </p:sp>
          <p:grpSp>
            <p:nvGrpSpPr>
              <p:cNvPr id="16637" name="Group 393"/>
              <p:cNvGrpSpPr>
                <a:grpSpLocks/>
              </p:cNvGrpSpPr>
              <p:nvPr/>
            </p:nvGrpSpPr>
            <p:grpSpPr bwMode="auto">
              <a:xfrm>
                <a:off x="2498" y="3289"/>
                <a:ext cx="153" cy="225"/>
                <a:chOff x="2498" y="3289"/>
                <a:chExt cx="153" cy="225"/>
              </a:xfrm>
            </p:grpSpPr>
            <p:sp>
              <p:nvSpPr>
                <p:cNvPr id="16639" name="Freeform 394"/>
                <p:cNvSpPr>
                  <a:spLocks/>
                </p:cNvSpPr>
                <p:nvPr/>
              </p:nvSpPr>
              <p:spPr bwMode="auto">
                <a:xfrm>
                  <a:off x="2498" y="3357"/>
                  <a:ext cx="149" cy="157"/>
                </a:xfrm>
                <a:custGeom>
                  <a:avLst/>
                  <a:gdLst>
                    <a:gd name="T0" fmla="*/ 149 w 149"/>
                    <a:gd name="T1" fmla="*/ 0 h 157"/>
                    <a:gd name="T2" fmla="*/ 0 w 149"/>
                    <a:gd name="T3" fmla="*/ 157 h 157"/>
                    <a:gd name="T4" fmla="*/ 149 w 149"/>
                    <a:gd name="T5" fmla="*/ 1 h 157"/>
                    <a:gd name="T6" fmla="*/ 149 w 149"/>
                    <a:gd name="T7" fmla="*/ 0 h 157"/>
                    <a:gd name="T8" fmla="*/ 0 60000 65536"/>
                    <a:gd name="T9" fmla="*/ 0 60000 65536"/>
                    <a:gd name="T10" fmla="*/ 0 60000 65536"/>
                    <a:gd name="T11" fmla="*/ 0 60000 65536"/>
                    <a:gd name="T12" fmla="*/ 0 w 149"/>
                    <a:gd name="T13" fmla="*/ 0 h 157"/>
                    <a:gd name="T14" fmla="*/ 149 w 149"/>
                    <a:gd name="T15" fmla="*/ 157 h 157"/>
                  </a:gdLst>
                  <a:ahLst/>
                  <a:cxnLst>
                    <a:cxn ang="T8">
                      <a:pos x="T0" y="T1"/>
                    </a:cxn>
                    <a:cxn ang="T9">
                      <a:pos x="T2" y="T3"/>
                    </a:cxn>
                    <a:cxn ang="T10">
                      <a:pos x="T4" y="T5"/>
                    </a:cxn>
                    <a:cxn ang="T11">
                      <a:pos x="T6" y="T7"/>
                    </a:cxn>
                  </a:cxnLst>
                  <a:rect l="T12" t="T13" r="T14" b="T15"/>
                  <a:pathLst>
                    <a:path w="149" h="157">
                      <a:moveTo>
                        <a:pt x="149" y="0"/>
                      </a:moveTo>
                      <a:lnTo>
                        <a:pt x="0" y="157"/>
                      </a:lnTo>
                      <a:lnTo>
                        <a:pt x="149" y="1"/>
                      </a:lnTo>
                      <a:lnTo>
                        <a:pt x="149" y="0"/>
                      </a:lnTo>
                      <a:close/>
                    </a:path>
                  </a:pathLst>
                </a:custGeom>
                <a:solidFill>
                  <a:srgbClr val="3F3F3F"/>
                </a:solidFill>
                <a:ln w="9525">
                  <a:noFill/>
                  <a:round/>
                  <a:headEnd/>
                  <a:tailEnd/>
                </a:ln>
              </p:spPr>
              <p:txBody>
                <a:bodyPr/>
                <a:lstStyle/>
                <a:p>
                  <a:endParaRPr lang="en-US"/>
                </a:p>
              </p:txBody>
            </p:sp>
            <p:sp>
              <p:nvSpPr>
                <p:cNvPr id="16640" name="Freeform 395"/>
                <p:cNvSpPr>
                  <a:spLocks/>
                </p:cNvSpPr>
                <p:nvPr/>
              </p:nvSpPr>
              <p:spPr bwMode="auto">
                <a:xfrm>
                  <a:off x="2573" y="3369"/>
                  <a:ext cx="78" cy="78"/>
                </a:xfrm>
                <a:custGeom>
                  <a:avLst/>
                  <a:gdLst>
                    <a:gd name="T0" fmla="*/ 0 w 78"/>
                    <a:gd name="T1" fmla="*/ 78 h 78"/>
                    <a:gd name="T2" fmla="*/ 76 w 78"/>
                    <a:gd name="T3" fmla="*/ 0 h 78"/>
                    <a:gd name="T4" fmla="*/ 78 w 78"/>
                    <a:gd name="T5" fmla="*/ 2 h 78"/>
                    <a:gd name="T6" fmla="*/ 0 w 78"/>
                    <a:gd name="T7" fmla="*/ 78 h 78"/>
                    <a:gd name="T8" fmla="*/ 0 60000 65536"/>
                    <a:gd name="T9" fmla="*/ 0 60000 65536"/>
                    <a:gd name="T10" fmla="*/ 0 60000 65536"/>
                    <a:gd name="T11" fmla="*/ 0 60000 65536"/>
                    <a:gd name="T12" fmla="*/ 0 w 78"/>
                    <a:gd name="T13" fmla="*/ 0 h 78"/>
                    <a:gd name="T14" fmla="*/ 78 w 78"/>
                    <a:gd name="T15" fmla="*/ 78 h 78"/>
                  </a:gdLst>
                  <a:ahLst/>
                  <a:cxnLst>
                    <a:cxn ang="T8">
                      <a:pos x="T0" y="T1"/>
                    </a:cxn>
                    <a:cxn ang="T9">
                      <a:pos x="T2" y="T3"/>
                    </a:cxn>
                    <a:cxn ang="T10">
                      <a:pos x="T4" y="T5"/>
                    </a:cxn>
                    <a:cxn ang="T11">
                      <a:pos x="T6" y="T7"/>
                    </a:cxn>
                  </a:cxnLst>
                  <a:rect l="T12" t="T13" r="T14" b="T15"/>
                  <a:pathLst>
                    <a:path w="78" h="78">
                      <a:moveTo>
                        <a:pt x="0" y="78"/>
                      </a:moveTo>
                      <a:lnTo>
                        <a:pt x="76" y="0"/>
                      </a:lnTo>
                      <a:lnTo>
                        <a:pt x="78" y="2"/>
                      </a:lnTo>
                      <a:lnTo>
                        <a:pt x="0" y="78"/>
                      </a:lnTo>
                      <a:close/>
                    </a:path>
                  </a:pathLst>
                </a:custGeom>
                <a:solidFill>
                  <a:srgbClr val="3F3F3F"/>
                </a:solidFill>
                <a:ln w="9525">
                  <a:noFill/>
                  <a:round/>
                  <a:headEnd/>
                  <a:tailEnd/>
                </a:ln>
              </p:spPr>
              <p:txBody>
                <a:bodyPr/>
                <a:lstStyle/>
                <a:p>
                  <a:endParaRPr lang="en-US"/>
                </a:p>
              </p:txBody>
            </p:sp>
            <p:sp>
              <p:nvSpPr>
                <p:cNvPr id="16641" name="Freeform 396"/>
                <p:cNvSpPr>
                  <a:spLocks/>
                </p:cNvSpPr>
                <p:nvPr/>
              </p:nvSpPr>
              <p:spPr bwMode="auto">
                <a:xfrm>
                  <a:off x="2568" y="3289"/>
                  <a:ext cx="73" cy="73"/>
                </a:xfrm>
                <a:custGeom>
                  <a:avLst/>
                  <a:gdLst>
                    <a:gd name="T0" fmla="*/ 0 w 73"/>
                    <a:gd name="T1" fmla="*/ 73 h 73"/>
                    <a:gd name="T2" fmla="*/ 73 w 73"/>
                    <a:gd name="T3" fmla="*/ 0 h 73"/>
                    <a:gd name="T4" fmla="*/ 73 w 73"/>
                    <a:gd name="T5" fmla="*/ 1 h 73"/>
                    <a:gd name="T6" fmla="*/ 0 w 73"/>
                    <a:gd name="T7" fmla="*/ 73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3"/>
                      </a:moveTo>
                      <a:lnTo>
                        <a:pt x="73" y="0"/>
                      </a:lnTo>
                      <a:lnTo>
                        <a:pt x="73" y="1"/>
                      </a:lnTo>
                      <a:lnTo>
                        <a:pt x="0" y="73"/>
                      </a:lnTo>
                      <a:close/>
                    </a:path>
                  </a:pathLst>
                </a:custGeom>
                <a:solidFill>
                  <a:srgbClr val="3F3F3F"/>
                </a:solidFill>
                <a:ln w="9525">
                  <a:noFill/>
                  <a:round/>
                  <a:headEnd/>
                  <a:tailEnd/>
                </a:ln>
              </p:spPr>
              <p:txBody>
                <a:bodyPr/>
                <a:lstStyle/>
                <a:p>
                  <a:endParaRPr lang="en-US"/>
                </a:p>
              </p:txBody>
            </p:sp>
          </p:grpSp>
          <p:sp>
            <p:nvSpPr>
              <p:cNvPr id="16638" name="Freeform 397"/>
              <p:cNvSpPr>
                <a:spLocks/>
              </p:cNvSpPr>
              <p:nvPr/>
            </p:nvSpPr>
            <p:spPr bwMode="auto">
              <a:xfrm>
                <a:off x="1867" y="3144"/>
                <a:ext cx="409" cy="324"/>
              </a:xfrm>
              <a:custGeom>
                <a:avLst/>
                <a:gdLst>
                  <a:gd name="T0" fmla="*/ 0 w 409"/>
                  <a:gd name="T1" fmla="*/ 316 h 324"/>
                  <a:gd name="T2" fmla="*/ 401 w 409"/>
                  <a:gd name="T3" fmla="*/ 0 h 324"/>
                  <a:gd name="T4" fmla="*/ 409 w 409"/>
                  <a:gd name="T5" fmla="*/ 3 h 324"/>
                  <a:gd name="T6" fmla="*/ 9 w 409"/>
                  <a:gd name="T7" fmla="*/ 324 h 324"/>
                  <a:gd name="T8" fmla="*/ 0 w 409"/>
                  <a:gd name="T9" fmla="*/ 316 h 324"/>
                  <a:gd name="T10" fmla="*/ 0 60000 65536"/>
                  <a:gd name="T11" fmla="*/ 0 60000 65536"/>
                  <a:gd name="T12" fmla="*/ 0 60000 65536"/>
                  <a:gd name="T13" fmla="*/ 0 60000 65536"/>
                  <a:gd name="T14" fmla="*/ 0 60000 65536"/>
                  <a:gd name="T15" fmla="*/ 0 w 409"/>
                  <a:gd name="T16" fmla="*/ 0 h 324"/>
                  <a:gd name="T17" fmla="*/ 409 w 409"/>
                  <a:gd name="T18" fmla="*/ 324 h 324"/>
                </a:gdLst>
                <a:ahLst/>
                <a:cxnLst>
                  <a:cxn ang="T10">
                    <a:pos x="T0" y="T1"/>
                  </a:cxn>
                  <a:cxn ang="T11">
                    <a:pos x="T2" y="T3"/>
                  </a:cxn>
                  <a:cxn ang="T12">
                    <a:pos x="T4" y="T5"/>
                  </a:cxn>
                  <a:cxn ang="T13">
                    <a:pos x="T6" y="T7"/>
                  </a:cxn>
                  <a:cxn ang="T14">
                    <a:pos x="T8" y="T9"/>
                  </a:cxn>
                </a:cxnLst>
                <a:rect l="T15" t="T16" r="T17" b="T18"/>
                <a:pathLst>
                  <a:path w="409" h="324">
                    <a:moveTo>
                      <a:pt x="0" y="316"/>
                    </a:moveTo>
                    <a:lnTo>
                      <a:pt x="401" y="0"/>
                    </a:lnTo>
                    <a:lnTo>
                      <a:pt x="409" y="3"/>
                    </a:lnTo>
                    <a:lnTo>
                      <a:pt x="9" y="324"/>
                    </a:lnTo>
                    <a:lnTo>
                      <a:pt x="0" y="316"/>
                    </a:lnTo>
                    <a:close/>
                  </a:path>
                </a:pathLst>
              </a:custGeom>
              <a:solidFill>
                <a:srgbClr val="FF0000"/>
              </a:solidFill>
              <a:ln w="9525">
                <a:noFill/>
                <a:round/>
                <a:headEnd/>
                <a:tailEnd/>
              </a:ln>
            </p:spPr>
            <p:txBody>
              <a:bodyPr/>
              <a:lstStyle/>
              <a:p>
                <a:endParaRPr lang="en-US"/>
              </a:p>
            </p:txBody>
          </p:sp>
        </p:grpSp>
        <p:grpSp>
          <p:nvGrpSpPr>
            <p:cNvPr id="16594" name="Group 398"/>
            <p:cNvGrpSpPr>
              <a:grpSpLocks/>
            </p:cNvGrpSpPr>
            <p:nvPr/>
          </p:nvGrpSpPr>
          <p:grpSpPr bwMode="auto">
            <a:xfrm>
              <a:off x="432" y="3216"/>
              <a:ext cx="720" cy="597"/>
              <a:chOff x="3185" y="3129"/>
              <a:chExt cx="562" cy="597"/>
            </a:xfrm>
          </p:grpSpPr>
          <p:grpSp>
            <p:nvGrpSpPr>
              <p:cNvPr id="16595" name="Group 399"/>
              <p:cNvGrpSpPr>
                <a:grpSpLocks/>
              </p:cNvGrpSpPr>
              <p:nvPr/>
            </p:nvGrpSpPr>
            <p:grpSpPr bwMode="auto">
              <a:xfrm>
                <a:off x="3185" y="3129"/>
                <a:ext cx="562" cy="597"/>
                <a:chOff x="3185" y="3129"/>
                <a:chExt cx="562" cy="597"/>
              </a:xfrm>
            </p:grpSpPr>
            <p:grpSp>
              <p:nvGrpSpPr>
                <p:cNvPr id="16599" name="Group 400"/>
                <p:cNvGrpSpPr>
                  <a:grpSpLocks/>
                </p:cNvGrpSpPr>
                <p:nvPr/>
              </p:nvGrpSpPr>
              <p:grpSpPr bwMode="auto">
                <a:xfrm>
                  <a:off x="3208" y="3150"/>
                  <a:ext cx="539" cy="576"/>
                  <a:chOff x="3208" y="3150"/>
                  <a:chExt cx="539" cy="576"/>
                </a:xfrm>
              </p:grpSpPr>
              <p:grpSp>
                <p:nvGrpSpPr>
                  <p:cNvPr id="16613" name="Group 401"/>
                  <p:cNvGrpSpPr>
                    <a:grpSpLocks/>
                  </p:cNvGrpSpPr>
                  <p:nvPr/>
                </p:nvGrpSpPr>
                <p:grpSpPr bwMode="auto">
                  <a:xfrm>
                    <a:off x="3208" y="3150"/>
                    <a:ext cx="539" cy="536"/>
                    <a:chOff x="3208" y="3150"/>
                    <a:chExt cx="539" cy="536"/>
                  </a:xfrm>
                </p:grpSpPr>
                <p:sp>
                  <p:nvSpPr>
                    <p:cNvPr id="16620" name="Freeform 402"/>
                    <p:cNvSpPr>
                      <a:spLocks/>
                    </p:cNvSpPr>
                    <p:nvPr/>
                  </p:nvSpPr>
                  <p:spPr bwMode="auto">
                    <a:xfrm>
                      <a:off x="3251" y="3633"/>
                      <a:ext cx="96" cy="53"/>
                    </a:xfrm>
                    <a:custGeom>
                      <a:avLst/>
                      <a:gdLst>
                        <a:gd name="T0" fmla="*/ 4 w 384"/>
                        <a:gd name="T1" fmla="*/ 0 h 262"/>
                        <a:gd name="T2" fmla="*/ 1 w 384"/>
                        <a:gd name="T3" fmla="*/ 0 h 262"/>
                        <a:gd name="T4" fmla="*/ 1 w 384"/>
                        <a:gd name="T5" fmla="*/ 0 h 262"/>
                        <a:gd name="T6" fmla="*/ 0 w 384"/>
                        <a:gd name="T7" fmla="*/ 0 h 262"/>
                        <a:gd name="T8" fmla="*/ 0 w 384"/>
                        <a:gd name="T9" fmla="*/ 1 h 262"/>
                        <a:gd name="T10" fmla="*/ 0 w 384"/>
                        <a:gd name="T11" fmla="*/ 1 h 262"/>
                        <a:gd name="T12" fmla="*/ 0 w 384"/>
                        <a:gd name="T13" fmla="*/ 1 h 262"/>
                        <a:gd name="T14" fmla="*/ 0 w 384"/>
                        <a:gd name="T15" fmla="*/ 1 h 262"/>
                        <a:gd name="T16" fmla="*/ 0 w 384"/>
                        <a:gd name="T17" fmla="*/ 2 h 262"/>
                        <a:gd name="T18" fmla="*/ 1 w 384"/>
                        <a:gd name="T19" fmla="*/ 2 h 262"/>
                        <a:gd name="T20" fmla="*/ 1 w 384"/>
                        <a:gd name="T21" fmla="*/ 2 h 262"/>
                        <a:gd name="T22" fmla="*/ 2 w 384"/>
                        <a:gd name="T23" fmla="*/ 2 h 262"/>
                        <a:gd name="T24" fmla="*/ 2 w 384"/>
                        <a:gd name="T25" fmla="*/ 2 h 262"/>
                        <a:gd name="T26" fmla="*/ 2 w 384"/>
                        <a:gd name="T27" fmla="*/ 2 h 262"/>
                        <a:gd name="T28" fmla="*/ 2 w 384"/>
                        <a:gd name="T29" fmla="*/ 2 h 262"/>
                        <a:gd name="T30" fmla="*/ 5 w 384"/>
                        <a:gd name="T31" fmla="*/ 2 h 262"/>
                        <a:gd name="T32" fmla="*/ 6 w 384"/>
                        <a:gd name="T33" fmla="*/ 0 h 262"/>
                        <a:gd name="T34" fmla="*/ 4 w 384"/>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2"/>
                        <a:gd name="T56" fmla="*/ 384 w 384"/>
                        <a:gd name="T57" fmla="*/ 262 h 2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2">
                          <a:moveTo>
                            <a:pt x="246" y="0"/>
                          </a:moveTo>
                          <a:lnTo>
                            <a:pt x="50" y="23"/>
                          </a:lnTo>
                          <a:lnTo>
                            <a:pt x="30" y="40"/>
                          </a:lnTo>
                          <a:lnTo>
                            <a:pt x="18" y="60"/>
                          </a:lnTo>
                          <a:lnTo>
                            <a:pt x="7" y="82"/>
                          </a:lnTo>
                          <a:lnTo>
                            <a:pt x="0" y="119"/>
                          </a:lnTo>
                          <a:lnTo>
                            <a:pt x="1" y="160"/>
                          </a:lnTo>
                          <a:lnTo>
                            <a:pt x="7" y="182"/>
                          </a:lnTo>
                          <a:lnTo>
                            <a:pt x="18" y="206"/>
                          </a:lnTo>
                          <a:lnTo>
                            <a:pt x="39" y="227"/>
                          </a:lnTo>
                          <a:lnTo>
                            <a:pt x="63" y="245"/>
                          </a:lnTo>
                          <a:lnTo>
                            <a:pt x="88" y="255"/>
                          </a:lnTo>
                          <a:lnTo>
                            <a:pt x="108" y="260"/>
                          </a:lnTo>
                          <a:lnTo>
                            <a:pt x="137" y="262"/>
                          </a:lnTo>
                          <a:lnTo>
                            <a:pt x="135" y="260"/>
                          </a:lnTo>
                          <a:lnTo>
                            <a:pt x="287" y="242"/>
                          </a:lnTo>
                          <a:lnTo>
                            <a:pt x="384" y="0"/>
                          </a:lnTo>
                          <a:lnTo>
                            <a:pt x="246" y="0"/>
                          </a:lnTo>
                          <a:close/>
                        </a:path>
                      </a:pathLst>
                    </a:custGeom>
                    <a:solidFill>
                      <a:srgbClr val="CECECE"/>
                    </a:solidFill>
                    <a:ln w="6350">
                      <a:solidFill>
                        <a:srgbClr val="CECECE"/>
                      </a:solidFill>
                      <a:prstDash val="solid"/>
                      <a:round/>
                      <a:headEnd/>
                      <a:tailEnd/>
                    </a:ln>
                  </p:spPr>
                  <p:txBody>
                    <a:bodyPr/>
                    <a:lstStyle/>
                    <a:p>
                      <a:endParaRPr lang="en-US"/>
                    </a:p>
                  </p:txBody>
                </p:sp>
                <p:sp>
                  <p:nvSpPr>
                    <p:cNvPr id="16621" name="Freeform 403"/>
                    <p:cNvSpPr>
                      <a:spLocks/>
                    </p:cNvSpPr>
                    <p:nvPr/>
                  </p:nvSpPr>
                  <p:spPr bwMode="auto">
                    <a:xfrm>
                      <a:off x="3208" y="3150"/>
                      <a:ext cx="539" cy="535"/>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9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7" y="46"/>
                          </a:lnTo>
                          <a:lnTo>
                            <a:pt x="46" y="81"/>
                          </a:lnTo>
                          <a:lnTo>
                            <a:pt x="23" y="120"/>
                          </a:lnTo>
                          <a:lnTo>
                            <a:pt x="10" y="160"/>
                          </a:lnTo>
                          <a:lnTo>
                            <a:pt x="4" y="196"/>
                          </a:lnTo>
                          <a:lnTo>
                            <a:pt x="0" y="243"/>
                          </a:lnTo>
                          <a:lnTo>
                            <a:pt x="0" y="289"/>
                          </a:lnTo>
                          <a:lnTo>
                            <a:pt x="5" y="327"/>
                          </a:lnTo>
                          <a:lnTo>
                            <a:pt x="10" y="367"/>
                          </a:lnTo>
                          <a:lnTo>
                            <a:pt x="16" y="401"/>
                          </a:lnTo>
                          <a:lnTo>
                            <a:pt x="38" y="492"/>
                          </a:lnTo>
                          <a:lnTo>
                            <a:pt x="68" y="594"/>
                          </a:lnTo>
                          <a:lnTo>
                            <a:pt x="114" y="705"/>
                          </a:lnTo>
                          <a:lnTo>
                            <a:pt x="160" y="832"/>
                          </a:lnTo>
                          <a:lnTo>
                            <a:pt x="206" y="943"/>
                          </a:lnTo>
                          <a:lnTo>
                            <a:pt x="245" y="1054"/>
                          </a:lnTo>
                          <a:lnTo>
                            <a:pt x="291" y="1187"/>
                          </a:lnTo>
                          <a:lnTo>
                            <a:pt x="330" y="1357"/>
                          </a:lnTo>
                          <a:lnTo>
                            <a:pt x="356" y="1505"/>
                          </a:lnTo>
                          <a:lnTo>
                            <a:pt x="382" y="1691"/>
                          </a:lnTo>
                          <a:lnTo>
                            <a:pt x="395" y="1890"/>
                          </a:lnTo>
                          <a:lnTo>
                            <a:pt x="415" y="2068"/>
                          </a:lnTo>
                          <a:lnTo>
                            <a:pt x="415" y="2166"/>
                          </a:lnTo>
                          <a:lnTo>
                            <a:pt x="415" y="2292"/>
                          </a:lnTo>
                          <a:lnTo>
                            <a:pt x="415" y="2373"/>
                          </a:lnTo>
                          <a:lnTo>
                            <a:pt x="409" y="2449"/>
                          </a:lnTo>
                          <a:lnTo>
                            <a:pt x="389" y="2528"/>
                          </a:lnTo>
                          <a:lnTo>
                            <a:pt x="374" y="2575"/>
                          </a:lnTo>
                          <a:lnTo>
                            <a:pt x="356" y="2617"/>
                          </a:lnTo>
                          <a:lnTo>
                            <a:pt x="337" y="2644"/>
                          </a:lnTo>
                          <a:lnTo>
                            <a:pt x="324" y="2660"/>
                          </a:lnTo>
                          <a:lnTo>
                            <a:pt x="310" y="2677"/>
                          </a:lnTo>
                          <a:lnTo>
                            <a:pt x="502" y="2653"/>
                          </a:lnTo>
                          <a:lnTo>
                            <a:pt x="873" y="2595"/>
                          </a:lnTo>
                          <a:lnTo>
                            <a:pt x="1180" y="2551"/>
                          </a:lnTo>
                          <a:lnTo>
                            <a:pt x="1533" y="2506"/>
                          </a:lnTo>
                          <a:lnTo>
                            <a:pt x="1795" y="2491"/>
                          </a:lnTo>
                          <a:lnTo>
                            <a:pt x="1998" y="2499"/>
                          </a:lnTo>
                          <a:lnTo>
                            <a:pt x="2050" y="2499"/>
                          </a:lnTo>
                          <a:lnTo>
                            <a:pt x="2083" y="2491"/>
                          </a:lnTo>
                          <a:lnTo>
                            <a:pt x="2102" y="2454"/>
                          </a:lnTo>
                          <a:lnTo>
                            <a:pt x="2122" y="2414"/>
                          </a:lnTo>
                          <a:lnTo>
                            <a:pt x="2138" y="2353"/>
                          </a:lnTo>
                          <a:lnTo>
                            <a:pt x="2148" y="2280"/>
                          </a:lnTo>
                          <a:lnTo>
                            <a:pt x="2155" y="2210"/>
                          </a:lnTo>
                          <a:lnTo>
                            <a:pt x="2155" y="2108"/>
                          </a:lnTo>
                          <a:lnTo>
                            <a:pt x="2151" y="2027"/>
                          </a:lnTo>
                          <a:lnTo>
                            <a:pt x="2148" y="1898"/>
                          </a:lnTo>
                          <a:lnTo>
                            <a:pt x="2129" y="1757"/>
                          </a:lnTo>
                          <a:lnTo>
                            <a:pt x="2096" y="1576"/>
                          </a:lnTo>
                          <a:lnTo>
                            <a:pt x="2057" y="1409"/>
                          </a:lnTo>
                          <a:lnTo>
                            <a:pt x="2024" y="1261"/>
                          </a:lnTo>
                          <a:lnTo>
                            <a:pt x="1972" y="1098"/>
                          </a:lnTo>
                          <a:lnTo>
                            <a:pt x="1919" y="950"/>
                          </a:lnTo>
                          <a:lnTo>
                            <a:pt x="1874" y="810"/>
                          </a:lnTo>
                          <a:lnTo>
                            <a:pt x="1802" y="608"/>
                          </a:lnTo>
                          <a:lnTo>
                            <a:pt x="1763" y="490"/>
                          </a:lnTo>
                          <a:lnTo>
                            <a:pt x="1739" y="411"/>
                          </a:lnTo>
                          <a:lnTo>
                            <a:pt x="1726" y="349"/>
                          </a:lnTo>
                          <a:lnTo>
                            <a:pt x="1720" y="291"/>
                          </a:lnTo>
                          <a:lnTo>
                            <a:pt x="1720" y="241"/>
                          </a:lnTo>
                          <a:lnTo>
                            <a:pt x="1750" y="60"/>
                          </a:lnTo>
                          <a:lnTo>
                            <a:pt x="1763" y="23"/>
                          </a:lnTo>
                          <a:lnTo>
                            <a:pt x="157" y="0"/>
                          </a:lnTo>
                          <a:lnTo>
                            <a:pt x="136" y="5"/>
                          </a:lnTo>
                          <a:close/>
                        </a:path>
                      </a:pathLst>
                    </a:custGeom>
                    <a:solidFill>
                      <a:srgbClr val="CECECE"/>
                    </a:solidFill>
                    <a:ln w="6350">
                      <a:solidFill>
                        <a:srgbClr val="CECECE"/>
                      </a:solidFill>
                      <a:prstDash val="solid"/>
                      <a:round/>
                      <a:headEnd/>
                      <a:tailEnd/>
                    </a:ln>
                  </p:spPr>
                  <p:txBody>
                    <a:bodyPr/>
                    <a:lstStyle/>
                    <a:p>
                      <a:endParaRPr lang="en-US"/>
                    </a:p>
                  </p:txBody>
                </p:sp>
                <p:sp>
                  <p:nvSpPr>
                    <p:cNvPr id="16622" name="Freeform 404"/>
                    <p:cNvSpPr>
                      <a:spLocks/>
                    </p:cNvSpPr>
                    <p:nvPr/>
                  </p:nvSpPr>
                  <p:spPr bwMode="auto">
                    <a:xfrm>
                      <a:off x="3237" y="317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3"/>
                          </a:moveTo>
                          <a:lnTo>
                            <a:pt x="132" y="161"/>
                          </a:lnTo>
                          <a:lnTo>
                            <a:pt x="86" y="175"/>
                          </a:lnTo>
                          <a:lnTo>
                            <a:pt x="63" y="173"/>
                          </a:lnTo>
                          <a:lnTo>
                            <a:pt x="40" y="163"/>
                          </a:lnTo>
                          <a:lnTo>
                            <a:pt x="23" y="146"/>
                          </a:lnTo>
                          <a:lnTo>
                            <a:pt x="11" y="129"/>
                          </a:lnTo>
                          <a:lnTo>
                            <a:pt x="3" y="106"/>
                          </a:lnTo>
                          <a:lnTo>
                            <a:pt x="0" y="87"/>
                          </a:lnTo>
                          <a:lnTo>
                            <a:pt x="1" y="61"/>
                          </a:lnTo>
                          <a:lnTo>
                            <a:pt x="8" y="42"/>
                          </a:lnTo>
                          <a:lnTo>
                            <a:pt x="21" y="27"/>
                          </a:lnTo>
                          <a:lnTo>
                            <a:pt x="37" y="15"/>
                          </a:lnTo>
                          <a:lnTo>
                            <a:pt x="57" y="9"/>
                          </a:lnTo>
                          <a:lnTo>
                            <a:pt x="73" y="5"/>
                          </a:lnTo>
                          <a:lnTo>
                            <a:pt x="91" y="1"/>
                          </a:lnTo>
                          <a:lnTo>
                            <a:pt x="106" y="1"/>
                          </a:lnTo>
                          <a:lnTo>
                            <a:pt x="124" y="0"/>
                          </a:lnTo>
                          <a:lnTo>
                            <a:pt x="178" y="13"/>
                          </a:lnTo>
                          <a:close/>
                        </a:path>
                      </a:pathLst>
                    </a:custGeom>
                    <a:solidFill>
                      <a:srgbClr val="CECECE"/>
                    </a:solidFill>
                    <a:ln w="6350">
                      <a:solidFill>
                        <a:srgbClr val="CECECE"/>
                      </a:solidFill>
                      <a:prstDash val="solid"/>
                      <a:round/>
                      <a:headEnd/>
                      <a:tailEnd/>
                    </a:ln>
                  </p:spPr>
                  <p:txBody>
                    <a:bodyPr/>
                    <a:lstStyle/>
                    <a:p>
                      <a:endParaRPr lang="en-US"/>
                    </a:p>
                  </p:txBody>
                </p:sp>
                <p:sp>
                  <p:nvSpPr>
                    <p:cNvPr id="16623" name="Freeform 405"/>
                    <p:cNvSpPr>
                      <a:spLocks/>
                    </p:cNvSpPr>
                    <p:nvPr/>
                  </p:nvSpPr>
                  <p:spPr bwMode="auto">
                    <a:xfrm>
                      <a:off x="3254" y="3172"/>
                      <a:ext cx="31" cy="29"/>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8"/>
                          </a:moveTo>
                          <a:lnTo>
                            <a:pt x="22" y="36"/>
                          </a:lnTo>
                          <a:lnTo>
                            <a:pt x="33" y="55"/>
                          </a:lnTo>
                          <a:lnTo>
                            <a:pt x="39" y="73"/>
                          </a:lnTo>
                          <a:lnTo>
                            <a:pt x="40" y="100"/>
                          </a:lnTo>
                          <a:lnTo>
                            <a:pt x="36" y="122"/>
                          </a:lnTo>
                          <a:lnTo>
                            <a:pt x="22" y="143"/>
                          </a:lnTo>
                          <a:lnTo>
                            <a:pt x="124" y="119"/>
                          </a:lnTo>
                          <a:lnTo>
                            <a:pt x="115" y="0"/>
                          </a:lnTo>
                          <a:lnTo>
                            <a:pt x="0" y="18"/>
                          </a:lnTo>
                          <a:close/>
                        </a:path>
                      </a:pathLst>
                    </a:custGeom>
                    <a:solidFill>
                      <a:srgbClr val="CECECE"/>
                    </a:solidFill>
                    <a:ln w="6350">
                      <a:solidFill>
                        <a:srgbClr val="CECECE"/>
                      </a:solidFill>
                      <a:prstDash val="solid"/>
                      <a:round/>
                      <a:headEnd/>
                      <a:tailEnd/>
                    </a:ln>
                  </p:spPr>
                  <p:txBody>
                    <a:bodyPr/>
                    <a:lstStyle/>
                    <a:p>
                      <a:endParaRPr lang="en-US"/>
                    </a:p>
                  </p:txBody>
                </p:sp>
                <p:sp>
                  <p:nvSpPr>
                    <p:cNvPr id="16624" name="Freeform 406"/>
                    <p:cNvSpPr>
                      <a:spLocks/>
                    </p:cNvSpPr>
                    <p:nvPr/>
                  </p:nvSpPr>
                  <p:spPr bwMode="auto">
                    <a:xfrm>
                      <a:off x="3245" y="315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7" y="22"/>
                          </a:moveTo>
                          <a:lnTo>
                            <a:pt x="0" y="0"/>
                          </a:lnTo>
                          <a:lnTo>
                            <a:pt x="48" y="9"/>
                          </a:lnTo>
                          <a:lnTo>
                            <a:pt x="65" y="15"/>
                          </a:lnTo>
                          <a:lnTo>
                            <a:pt x="84" y="24"/>
                          </a:lnTo>
                          <a:lnTo>
                            <a:pt x="96" y="37"/>
                          </a:lnTo>
                          <a:lnTo>
                            <a:pt x="110" y="57"/>
                          </a:lnTo>
                          <a:lnTo>
                            <a:pt x="116" y="80"/>
                          </a:lnTo>
                          <a:lnTo>
                            <a:pt x="121" y="105"/>
                          </a:lnTo>
                          <a:lnTo>
                            <a:pt x="123" y="130"/>
                          </a:lnTo>
                          <a:lnTo>
                            <a:pt x="124" y="151"/>
                          </a:lnTo>
                          <a:lnTo>
                            <a:pt x="121" y="182"/>
                          </a:lnTo>
                          <a:lnTo>
                            <a:pt x="116" y="211"/>
                          </a:lnTo>
                          <a:lnTo>
                            <a:pt x="104" y="237"/>
                          </a:lnTo>
                          <a:lnTo>
                            <a:pt x="86" y="263"/>
                          </a:lnTo>
                          <a:lnTo>
                            <a:pt x="63" y="280"/>
                          </a:lnTo>
                          <a:lnTo>
                            <a:pt x="44" y="296"/>
                          </a:lnTo>
                          <a:lnTo>
                            <a:pt x="157" y="282"/>
                          </a:lnTo>
                          <a:lnTo>
                            <a:pt x="281" y="259"/>
                          </a:lnTo>
                          <a:lnTo>
                            <a:pt x="478" y="245"/>
                          </a:lnTo>
                          <a:lnTo>
                            <a:pt x="641" y="230"/>
                          </a:lnTo>
                          <a:lnTo>
                            <a:pt x="837" y="230"/>
                          </a:lnTo>
                          <a:lnTo>
                            <a:pt x="1053" y="237"/>
                          </a:lnTo>
                          <a:lnTo>
                            <a:pt x="1321" y="245"/>
                          </a:lnTo>
                          <a:lnTo>
                            <a:pt x="1576" y="267"/>
                          </a:lnTo>
                          <a:lnTo>
                            <a:pt x="1681" y="289"/>
                          </a:lnTo>
                          <a:lnTo>
                            <a:pt x="1710" y="294"/>
                          </a:lnTo>
                          <a:lnTo>
                            <a:pt x="1743" y="295"/>
                          </a:lnTo>
                          <a:lnTo>
                            <a:pt x="1766" y="289"/>
                          </a:lnTo>
                          <a:lnTo>
                            <a:pt x="1786" y="267"/>
                          </a:lnTo>
                          <a:lnTo>
                            <a:pt x="1796" y="240"/>
                          </a:lnTo>
                          <a:lnTo>
                            <a:pt x="1802" y="216"/>
                          </a:lnTo>
                          <a:lnTo>
                            <a:pt x="1804" y="190"/>
                          </a:lnTo>
                          <a:lnTo>
                            <a:pt x="1800" y="143"/>
                          </a:lnTo>
                          <a:lnTo>
                            <a:pt x="1791" y="114"/>
                          </a:lnTo>
                          <a:lnTo>
                            <a:pt x="1778" y="83"/>
                          </a:lnTo>
                          <a:lnTo>
                            <a:pt x="1766" y="63"/>
                          </a:lnTo>
                          <a:lnTo>
                            <a:pt x="1752" y="47"/>
                          </a:lnTo>
                          <a:lnTo>
                            <a:pt x="1731" y="31"/>
                          </a:lnTo>
                          <a:lnTo>
                            <a:pt x="1707" y="22"/>
                          </a:lnTo>
                          <a:close/>
                        </a:path>
                      </a:pathLst>
                    </a:custGeom>
                    <a:solidFill>
                      <a:srgbClr val="CECECE"/>
                    </a:solidFill>
                    <a:ln w="6350">
                      <a:solidFill>
                        <a:srgbClr val="CECECE"/>
                      </a:solidFill>
                      <a:prstDash val="solid"/>
                      <a:round/>
                      <a:headEnd/>
                      <a:tailEnd/>
                    </a:ln>
                  </p:spPr>
                  <p:txBody>
                    <a:bodyPr/>
                    <a:lstStyle/>
                    <a:p>
                      <a:endParaRPr lang="en-US"/>
                    </a:p>
                  </p:txBody>
                </p:sp>
              </p:grpSp>
              <p:grpSp>
                <p:nvGrpSpPr>
                  <p:cNvPr id="16614" name="Group 407"/>
                  <p:cNvGrpSpPr>
                    <a:grpSpLocks/>
                  </p:cNvGrpSpPr>
                  <p:nvPr/>
                </p:nvGrpSpPr>
                <p:grpSpPr bwMode="auto">
                  <a:xfrm>
                    <a:off x="3588" y="3530"/>
                    <a:ext cx="144" cy="196"/>
                    <a:chOff x="3588" y="3530"/>
                    <a:chExt cx="144" cy="196"/>
                  </a:xfrm>
                </p:grpSpPr>
                <p:sp>
                  <p:nvSpPr>
                    <p:cNvPr id="16615" name="Freeform 408"/>
                    <p:cNvSpPr>
                      <a:spLocks/>
                    </p:cNvSpPr>
                    <p:nvPr/>
                  </p:nvSpPr>
                  <p:spPr bwMode="auto">
                    <a:xfrm>
                      <a:off x="3588" y="3581"/>
                      <a:ext cx="144" cy="145"/>
                    </a:xfrm>
                    <a:custGeom>
                      <a:avLst/>
                      <a:gdLst>
                        <a:gd name="T0" fmla="*/ 3 w 578"/>
                        <a:gd name="T1" fmla="*/ 0 h 724"/>
                        <a:gd name="T2" fmla="*/ 2 w 578"/>
                        <a:gd name="T3" fmla="*/ 2 h 724"/>
                        <a:gd name="T4" fmla="*/ 1 w 578"/>
                        <a:gd name="T5" fmla="*/ 4 h 724"/>
                        <a:gd name="T6" fmla="*/ 0 w 578"/>
                        <a:gd name="T7" fmla="*/ 6 h 724"/>
                        <a:gd name="T8" fmla="*/ 1 w 578"/>
                        <a:gd name="T9" fmla="*/ 5 h 724"/>
                        <a:gd name="T10" fmla="*/ 2 w 578"/>
                        <a:gd name="T11" fmla="*/ 5 h 724"/>
                        <a:gd name="T12" fmla="*/ 3 w 578"/>
                        <a:gd name="T13" fmla="*/ 5 h 724"/>
                        <a:gd name="T14" fmla="*/ 3 w 578"/>
                        <a:gd name="T15" fmla="*/ 5 h 724"/>
                        <a:gd name="T16" fmla="*/ 4 w 578"/>
                        <a:gd name="T17" fmla="*/ 5 h 724"/>
                        <a:gd name="T18" fmla="*/ 4 w 578"/>
                        <a:gd name="T19" fmla="*/ 5 h 724"/>
                        <a:gd name="T20" fmla="*/ 5 w 578"/>
                        <a:gd name="T21" fmla="*/ 4 h 724"/>
                        <a:gd name="T22" fmla="*/ 4 w 578"/>
                        <a:gd name="T23" fmla="*/ 4 h 724"/>
                        <a:gd name="T24" fmla="*/ 5 w 578"/>
                        <a:gd name="T25" fmla="*/ 4 h 724"/>
                        <a:gd name="T26" fmla="*/ 5 w 578"/>
                        <a:gd name="T27" fmla="*/ 4 h 724"/>
                        <a:gd name="T28" fmla="*/ 6 w 578"/>
                        <a:gd name="T29" fmla="*/ 4 h 724"/>
                        <a:gd name="T30" fmla="*/ 7 w 578"/>
                        <a:gd name="T31" fmla="*/ 4 h 724"/>
                        <a:gd name="T32" fmla="*/ 7 w 578"/>
                        <a:gd name="T33" fmla="*/ 4 h 724"/>
                        <a:gd name="T34" fmla="*/ 7 w 578"/>
                        <a:gd name="T35" fmla="*/ 5 h 724"/>
                        <a:gd name="T36" fmla="*/ 8 w 578"/>
                        <a:gd name="T37" fmla="*/ 5 h 724"/>
                        <a:gd name="T38" fmla="*/ 9 w 578"/>
                        <a:gd name="T39" fmla="*/ 5 h 724"/>
                        <a:gd name="T40" fmla="*/ 9 w 578"/>
                        <a:gd name="T41" fmla="*/ 4 h 724"/>
                        <a:gd name="T42" fmla="*/ 8 w 578"/>
                        <a:gd name="T43" fmla="*/ 3 h 724"/>
                        <a:gd name="T44" fmla="*/ 8 w 578"/>
                        <a:gd name="T45" fmla="*/ 2 h 724"/>
                        <a:gd name="T46" fmla="*/ 7 w 578"/>
                        <a:gd name="T47" fmla="*/ 1 h 724"/>
                        <a:gd name="T48" fmla="*/ 7 w 578"/>
                        <a:gd name="T49" fmla="*/ 0 h 724"/>
                        <a:gd name="T50" fmla="*/ 7 w 578"/>
                        <a:gd name="T51" fmla="*/ 0 h 724"/>
                        <a:gd name="T52" fmla="*/ 3 w 578"/>
                        <a:gd name="T53" fmla="*/ 0 h 7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4"/>
                        <a:gd name="T83" fmla="*/ 578 w 578"/>
                        <a:gd name="T84" fmla="*/ 724 h 7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4">
                          <a:moveTo>
                            <a:pt x="199" y="37"/>
                          </a:moveTo>
                          <a:lnTo>
                            <a:pt x="142" y="280"/>
                          </a:lnTo>
                          <a:lnTo>
                            <a:pt x="76" y="487"/>
                          </a:lnTo>
                          <a:lnTo>
                            <a:pt x="0" y="724"/>
                          </a:lnTo>
                          <a:lnTo>
                            <a:pt x="64" y="677"/>
                          </a:lnTo>
                          <a:lnTo>
                            <a:pt x="138" y="624"/>
                          </a:lnTo>
                          <a:lnTo>
                            <a:pt x="179" y="600"/>
                          </a:lnTo>
                          <a:lnTo>
                            <a:pt x="212" y="584"/>
                          </a:lnTo>
                          <a:lnTo>
                            <a:pt x="245" y="575"/>
                          </a:lnTo>
                          <a:lnTo>
                            <a:pt x="275" y="571"/>
                          </a:lnTo>
                          <a:lnTo>
                            <a:pt x="318" y="561"/>
                          </a:lnTo>
                          <a:lnTo>
                            <a:pt x="291" y="483"/>
                          </a:lnTo>
                          <a:lnTo>
                            <a:pt x="324" y="478"/>
                          </a:lnTo>
                          <a:lnTo>
                            <a:pt x="363" y="487"/>
                          </a:lnTo>
                          <a:lnTo>
                            <a:pt x="402" y="510"/>
                          </a:lnTo>
                          <a:lnTo>
                            <a:pt x="433" y="531"/>
                          </a:lnTo>
                          <a:lnTo>
                            <a:pt x="459" y="555"/>
                          </a:lnTo>
                          <a:lnTo>
                            <a:pt x="486" y="580"/>
                          </a:lnTo>
                          <a:lnTo>
                            <a:pt x="529" y="624"/>
                          </a:lnTo>
                          <a:lnTo>
                            <a:pt x="578" y="668"/>
                          </a:lnTo>
                          <a:lnTo>
                            <a:pt x="567" y="513"/>
                          </a:lnTo>
                          <a:lnTo>
                            <a:pt x="541" y="390"/>
                          </a:lnTo>
                          <a:lnTo>
                            <a:pt x="514" y="247"/>
                          </a:lnTo>
                          <a:lnTo>
                            <a:pt x="491" y="142"/>
                          </a:lnTo>
                          <a:lnTo>
                            <a:pt x="475" y="59"/>
                          </a:lnTo>
                          <a:lnTo>
                            <a:pt x="469" y="0"/>
                          </a:lnTo>
                          <a:lnTo>
                            <a:pt x="199" y="37"/>
                          </a:lnTo>
                          <a:close/>
                        </a:path>
                      </a:pathLst>
                    </a:custGeom>
                    <a:solidFill>
                      <a:srgbClr val="CECECE"/>
                    </a:solidFill>
                    <a:ln w="3175">
                      <a:solidFill>
                        <a:srgbClr val="CECECE"/>
                      </a:solidFill>
                      <a:prstDash val="solid"/>
                      <a:round/>
                      <a:headEnd/>
                      <a:tailEnd/>
                    </a:ln>
                  </p:spPr>
                  <p:txBody>
                    <a:bodyPr/>
                    <a:lstStyle/>
                    <a:p>
                      <a:endParaRPr lang="en-US"/>
                    </a:p>
                  </p:txBody>
                </p:sp>
                <p:sp>
                  <p:nvSpPr>
                    <p:cNvPr id="16616" name="Oval 409"/>
                    <p:cNvSpPr>
                      <a:spLocks noChangeArrowheads="1"/>
                    </p:cNvSpPr>
                    <p:nvPr/>
                  </p:nvSpPr>
                  <p:spPr bwMode="auto">
                    <a:xfrm>
                      <a:off x="3626" y="3530"/>
                      <a:ext cx="88" cy="76"/>
                    </a:xfrm>
                    <a:prstGeom prst="ellipse">
                      <a:avLst/>
                    </a:prstGeom>
                    <a:solidFill>
                      <a:srgbClr val="CECECE"/>
                    </a:solidFill>
                    <a:ln w="3175">
                      <a:solidFill>
                        <a:srgbClr val="CECECE"/>
                      </a:solidFill>
                      <a:round/>
                      <a:headEnd/>
                      <a:tailEnd/>
                    </a:ln>
                  </p:spPr>
                  <p:txBody>
                    <a:bodyPr/>
                    <a:lstStyle/>
                    <a:p>
                      <a:endParaRPr lang="en-US"/>
                    </a:p>
                  </p:txBody>
                </p:sp>
                <p:sp>
                  <p:nvSpPr>
                    <p:cNvPr id="16617" name="Freeform 410"/>
                    <p:cNvSpPr>
                      <a:spLocks/>
                    </p:cNvSpPr>
                    <p:nvPr/>
                  </p:nvSpPr>
                  <p:spPr bwMode="auto">
                    <a:xfrm>
                      <a:off x="3627" y="3532"/>
                      <a:ext cx="85"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2 w 336"/>
                        <a:gd name="T11" fmla="*/ 1 h 369"/>
                        <a:gd name="T12" fmla="*/ 1 w 336"/>
                        <a:gd name="T13" fmla="*/ 0 h 369"/>
                        <a:gd name="T14" fmla="*/ 1 w 336"/>
                        <a:gd name="T15" fmla="*/ 1 h 369"/>
                        <a:gd name="T16" fmla="*/ 1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2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4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6 w 336"/>
                        <a:gd name="T73" fmla="*/ 1 h 369"/>
                        <a:gd name="T74" fmla="*/ 5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4 w 336"/>
                        <a:gd name="T91" fmla="*/ 1 h 369"/>
                        <a:gd name="T92" fmla="*/ 4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5" y="0"/>
                          </a:moveTo>
                          <a:lnTo>
                            <a:pt x="153" y="68"/>
                          </a:lnTo>
                          <a:lnTo>
                            <a:pt x="118" y="9"/>
                          </a:lnTo>
                          <a:lnTo>
                            <a:pt x="126" y="74"/>
                          </a:lnTo>
                          <a:lnTo>
                            <a:pt x="83" y="25"/>
                          </a:lnTo>
                          <a:lnTo>
                            <a:pt x="100" y="90"/>
                          </a:lnTo>
                          <a:lnTo>
                            <a:pt x="54" y="51"/>
                          </a:lnTo>
                          <a:lnTo>
                            <a:pt x="80" y="112"/>
                          </a:lnTo>
                          <a:lnTo>
                            <a:pt x="24" y="89"/>
                          </a:lnTo>
                          <a:lnTo>
                            <a:pt x="64" y="139"/>
                          </a:lnTo>
                          <a:lnTo>
                            <a:pt x="5" y="132"/>
                          </a:lnTo>
                          <a:lnTo>
                            <a:pt x="61" y="165"/>
                          </a:lnTo>
                          <a:lnTo>
                            <a:pt x="0" y="183"/>
                          </a:lnTo>
                          <a:lnTo>
                            <a:pt x="61" y="199"/>
                          </a:lnTo>
                          <a:lnTo>
                            <a:pt x="5" y="228"/>
                          </a:lnTo>
                          <a:lnTo>
                            <a:pt x="65" y="230"/>
                          </a:lnTo>
                          <a:lnTo>
                            <a:pt x="21" y="276"/>
                          </a:lnTo>
                          <a:lnTo>
                            <a:pt x="79" y="257"/>
                          </a:lnTo>
                          <a:lnTo>
                            <a:pt x="47" y="313"/>
                          </a:lnTo>
                          <a:lnTo>
                            <a:pt x="100" y="280"/>
                          </a:lnTo>
                          <a:lnTo>
                            <a:pt x="83" y="343"/>
                          </a:lnTo>
                          <a:lnTo>
                            <a:pt x="120" y="297"/>
                          </a:lnTo>
                          <a:lnTo>
                            <a:pt x="119" y="363"/>
                          </a:lnTo>
                          <a:lnTo>
                            <a:pt x="147" y="302"/>
                          </a:lnTo>
                          <a:lnTo>
                            <a:pt x="165" y="369"/>
                          </a:lnTo>
                          <a:lnTo>
                            <a:pt x="179" y="305"/>
                          </a:lnTo>
                          <a:lnTo>
                            <a:pt x="198" y="365"/>
                          </a:lnTo>
                          <a:lnTo>
                            <a:pt x="209" y="299"/>
                          </a:lnTo>
                          <a:lnTo>
                            <a:pt x="239" y="350"/>
                          </a:lnTo>
                          <a:lnTo>
                            <a:pt x="231" y="284"/>
                          </a:lnTo>
                          <a:lnTo>
                            <a:pt x="274" y="322"/>
                          </a:lnTo>
                          <a:lnTo>
                            <a:pt x="253" y="260"/>
                          </a:lnTo>
                          <a:lnTo>
                            <a:pt x="308" y="283"/>
                          </a:lnTo>
                          <a:lnTo>
                            <a:pt x="271" y="234"/>
                          </a:lnTo>
                          <a:lnTo>
                            <a:pt x="328" y="233"/>
                          </a:lnTo>
                          <a:lnTo>
                            <a:pt x="277" y="206"/>
                          </a:lnTo>
                          <a:lnTo>
                            <a:pt x="336" y="183"/>
                          </a:lnTo>
                          <a:lnTo>
                            <a:pt x="275" y="167"/>
                          </a:lnTo>
                          <a:lnTo>
                            <a:pt x="332" y="141"/>
                          </a:lnTo>
                          <a:lnTo>
                            <a:pt x="269" y="137"/>
                          </a:lnTo>
                          <a:lnTo>
                            <a:pt x="319" y="100"/>
                          </a:lnTo>
                          <a:lnTo>
                            <a:pt x="259" y="110"/>
                          </a:lnTo>
                          <a:lnTo>
                            <a:pt x="295" y="60"/>
                          </a:lnTo>
                          <a:lnTo>
                            <a:pt x="240" y="89"/>
                          </a:lnTo>
                          <a:lnTo>
                            <a:pt x="261" y="33"/>
                          </a:lnTo>
                          <a:lnTo>
                            <a:pt x="216" y="74"/>
                          </a:lnTo>
                          <a:lnTo>
                            <a:pt x="224" y="11"/>
                          </a:lnTo>
                          <a:lnTo>
                            <a:pt x="188" y="64"/>
                          </a:lnTo>
                          <a:lnTo>
                            <a:pt x="165" y="0"/>
                          </a:lnTo>
                          <a:close/>
                        </a:path>
                      </a:pathLst>
                    </a:custGeom>
                    <a:solidFill>
                      <a:srgbClr val="CECECE"/>
                    </a:solidFill>
                    <a:ln w="3175">
                      <a:solidFill>
                        <a:srgbClr val="CECECE"/>
                      </a:solidFill>
                      <a:prstDash val="solid"/>
                      <a:round/>
                      <a:headEnd/>
                      <a:tailEnd/>
                    </a:ln>
                  </p:spPr>
                  <p:txBody>
                    <a:bodyPr/>
                    <a:lstStyle/>
                    <a:p>
                      <a:endParaRPr lang="en-US"/>
                    </a:p>
                  </p:txBody>
                </p:sp>
                <p:sp>
                  <p:nvSpPr>
                    <p:cNvPr id="16618" name="Oval 411"/>
                    <p:cNvSpPr>
                      <a:spLocks noChangeArrowheads="1"/>
                    </p:cNvSpPr>
                    <p:nvPr/>
                  </p:nvSpPr>
                  <p:spPr bwMode="auto">
                    <a:xfrm>
                      <a:off x="3642" y="3542"/>
                      <a:ext cx="56" cy="52"/>
                    </a:xfrm>
                    <a:prstGeom prst="ellipse">
                      <a:avLst/>
                    </a:prstGeom>
                    <a:solidFill>
                      <a:srgbClr val="CECECE"/>
                    </a:solidFill>
                    <a:ln w="6350">
                      <a:solidFill>
                        <a:srgbClr val="CECECE"/>
                      </a:solidFill>
                      <a:round/>
                      <a:headEnd/>
                      <a:tailEnd/>
                    </a:ln>
                  </p:spPr>
                  <p:txBody>
                    <a:bodyPr/>
                    <a:lstStyle/>
                    <a:p>
                      <a:endParaRPr lang="en-US"/>
                    </a:p>
                  </p:txBody>
                </p:sp>
                <p:sp>
                  <p:nvSpPr>
                    <p:cNvPr id="16619" name="Freeform 412"/>
                    <p:cNvSpPr>
                      <a:spLocks/>
                    </p:cNvSpPr>
                    <p:nvPr/>
                  </p:nvSpPr>
                  <p:spPr bwMode="auto">
                    <a:xfrm>
                      <a:off x="3648" y="3604"/>
                      <a:ext cx="13" cy="80"/>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CECECE"/>
                      </a:solidFill>
                      <a:prstDash val="solid"/>
                      <a:round/>
                      <a:headEnd/>
                      <a:tailEnd/>
                    </a:ln>
                  </p:spPr>
                  <p:txBody>
                    <a:bodyPr/>
                    <a:lstStyle/>
                    <a:p>
                      <a:endParaRPr lang="en-US"/>
                    </a:p>
                  </p:txBody>
                </p:sp>
              </p:grpSp>
            </p:grpSp>
            <p:grpSp>
              <p:nvGrpSpPr>
                <p:cNvPr id="16600" name="Group 413"/>
                <p:cNvGrpSpPr>
                  <a:grpSpLocks/>
                </p:cNvGrpSpPr>
                <p:nvPr/>
              </p:nvGrpSpPr>
              <p:grpSpPr bwMode="auto">
                <a:xfrm>
                  <a:off x="3185" y="3129"/>
                  <a:ext cx="539" cy="577"/>
                  <a:chOff x="3185" y="3129"/>
                  <a:chExt cx="539" cy="577"/>
                </a:xfrm>
              </p:grpSpPr>
              <p:grpSp>
                <p:nvGrpSpPr>
                  <p:cNvPr id="16601" name="Group 414"/>
                  <p:cNvGrpSpPr>
                    <a:grpSpLocks/>
                  </p:cNvGrpSpPr>
                  <p:nvPr/>
                </p:nvGrpSpPr>
                <p:grpSpPr bwMode="auto">
                  <a:xfrm>
                    <a:off x="3185" y="3129"/>
                    <a:ext cx="539" cy="536"/>
                    <a:chOff x="3185" y="3129"/>
                    <a:chExt cx="539" cy="536"/>
                  </a:xfrm>
                </p:grpSpPr>
                <p:sp>
                  <p:nvSpPr>
                    <p:cNvPr id="16608" name="Freeform 415"/>
                    <p:cNvSpPr>
                      <a:spLocks/>
                    </p:cNvSpPr>
                    <p:nvPr/>
                  </p:nvSpPr>
                  <p:spPr bwMode="auto">
                    <a:xfrm>
                      <a:off x="3228" y="3613"/>
                      <a:ext cx="96" cy="52"/>
                    </a:xfrm>
                    <a:custGeom>
                      <a:avLst/>
                      <a:gdLst>
                        <a:gd name="T0" fmla="*/ 4 w 384"/>
                        <a:gd name="T1" fmla="*/ 0 h 261"/>
                        <a:gd name="T2" fmla="*/ 1 w 384"/>
                        <a:gd name="T3" fmla="*/ 0 h 261"/>
                        <a:gd name="T4" fmla="*/ 1 w 384"/>
                        <a:gd name="T5" fmla="*/ 0 h 261"/>
                        <a:gd name="T6" fmla="*/ 0 w 384"/>
                        <a:gd name="T7" fmla="*/ 0 h 261"/>
                        <a:gd name="T8" fmla="*/ 0 w 384"/>
                        <a:gd name="T9" fmla="*/ 1 h 261"/>
                        <a:gd name="T10" fmla="*/ 0 w 384"/>
                        <a:gd name="T11" fmla="*/ 1 h 261"/>
                        <a:gd name="T12" fmla="*/ 0 w 384"/>
                        <a:gd name="T13" fmla="*/ 1 h 261"/>
                        <a:gd name="T14" fmla="*/ 0 w 384"/>
                        <a:gd name="T15" fmla="*/ 1 h 261"/>
                        <a:gd name="T16" fmla="*/ 0 w 384"/>
                        <a:gd name="T17" fmla="*/ 2 h 261"/>
                        <a:gd name="T18" fmla="*/ 1 w 384"/>
                        <a:gd name="T19" fmla="*/ 2 h 261"/>
                        <a:gd name="T20" fmla="*/ 1 w 384"/>
                        <a:gd name="T21" fmla="*/ 2 h 261"/>
                        <a:gd name="T22" fmla="*/ 2 w 384"/>
                        <a:gd name="T23" fmla="*/ 2 h 261"/>
                        <a:gd name="T24" fmla="*/ 2 w 384"/>
                        <a:gd name="T25" fmla="*/ 2 h 261"/>
                        <a:gd name="T26" fmla="*/ 2 w 384"/>
                        <a:gd name="T27" fmla="*/ 2 h 261"/>
                        <a:gd name="T28" fmla="*/ 2 w 384"/>
                        <a:gd name="T29" fmla="*/ 2 h 261"/>
                        <a:gd name="T30" fmla="*/ 5 w 384"/>
                        <a:gd name="T31" fmla="*/ 2 h 261"/>
                        <a:gd name="T32" fmla="*/ 6 w 384"/>
                        <a:gd name="T33" fmla="*/ 0 h 261"/>
                        <a:gd name="T34" fmla="*/ 4 w 384"/>
                        <a:gd name="T35" fmla="*/ 0 h 2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1"/>
                        <a:gd name="T56" fmla="*/ 384 w 384"/>
                        <a:gd name="T57" fmla="*/ 261 h 2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1">
                          <a:moveTo>
                            <a:pt x="246" y="0"/>
                          </a:moveTo>
                          <a:lnTo>
                            <a:pt x="50" y="22"/>
                          </a:lnTo>
                          <a:lnTo>
                            <a:pt x="30" y="39"/>
                          </a:lnTo>
                          <a:lnTo>
                            <a:pt x="19" y="59"/>
                          </a:lnTo>
                          <a:lnTo>
                            <a:pt x="8" y="81"/>
                          </a:lnTo>
                          <a:lnTo>
                            <a:pt x="0" y="118"/>
                          </a:lnTo>
                          <a:lnTo>
                            <a:pt x="1" y="159"/>
                          </a:lnTo>
                          <a:lnTo>
                            <a:pt x="8" y="181"/>
                          </a:lnTo>
                          <a:lnTo>
                            <a:pt x="19" y="206"/>
                          </a:lnTo>
                          <a:lnTo>
                            <a:pt x="39" y="227"/>
                          </a:lnTo>
                          <a:lnTo>
                            <a:pt x="63" y="244"/>
                          </a:lnTo>
                          <a:lnTo>
                            <a:pt x="88" y="254"/>
                          </a:lnTo>
                          <a:lnTo>
                            <a:pt x="109" y="259"/>
                          </a:lnTo>
                          <a:lnTo>
                            <a:pt x="137" y="261"/>
                          </a:lnTo>
                          <a:lnTo>
                            <a:pt x="135" y="259"/>
                          </a:lnTo>
                          <a:lnTo>
                            <a:pt x="287" y="242"/>
                          </a:lnTo>
                          <a:lnTo>
                            <a:pt x="384" y="0"/>
                          </a:lnTo>
                          <a:lnTo>
                            <a:pt x="246" y="0"/>
                          </a:lnTo>
                          <a:close/>
                        </a:path>
                      </a:pathLst>
                    </a:custGeom>
                    <a:solidFill>
                      <a:srgbClr val="808080"/>
                    </a:solidFill>
                    <a:ln w="6350">
                      <a:solidFill>
                        <a:srgbClr val="000000"/>
                      </a:solidFill>
                      <a:prstDash val="solid"/>
                      <a:round/>
                      <a:headEnd/>
                      <a:tailEnd/>
                    </a:ln>
                  </p:spPr>
                  <p:txBody>
                    <a:bodyPr/>
                    <a:lstStyle/>
                    <a:p>
                      <a:endParaRPr lang="en-US"/>
                    </a:p>
                  </p:txBody>
                </p:sp>
                <p:sp>
                  <p:nvSpPr>
                    <p:cNvPr id="16609" name="Freeform 416"/>
                    <p:cNvSpPr>
                      <a:spLocks/>
                    </p:cNvSpPr>
                    <p:nvPr/>
                  </p:nvSpPr>
                  <p:spPr bwMode="auto">
                    <a:xfrm>
                      <a:off x="3185" y="3129"/>
                      <a:ext cx="539" cy="536"/>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10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8" y="46"/>
                          </a:lnTo>
                          <a:lnTo>
                            <a:pt x="46" y="82"/>
                          </a:lnTo>
                          <a:lnTo>
                            <a:pt x="23" y="120"/>
                          </a:lnTo>
                          <a:lnTo>
                            <a:pt x="10" y="161"/>
                          </a:lnTo>
                          <a:lnTo>
                            <a:pt x="5" y="197"/>
                          </a:lnTo>
                          <a:lnTo>
                            <a:pt x="0" y="243"/>
                          </a:lnTo>
                          <a:lnTo>
                            <a:pt x="0" y="289"/>
                          </a:lnTo>
                          <a:lnTo>
                            <a:pt x="6" y="327"/>
                          </a:lnTo>
                          <a:lnTo>
                            <a:pt x="10" y="367"/>
                          </a:lnTo>
                          <a:lnTo>
                            <a:pt x="17" y="401"/>
                          </a:lnTo>
                          <a:lnTo>
                            <a:pt x="38" y="493"/>
                          </a:lnTo>
                          <a:lnTo>
                            <a:pt x="69" y="594"/>
                          </a:lnTo>
                          <a:lnTo>
                            <a:pt x="115" y="705"/>
                          </a:lnTo>
                          <a:lnTo>
                            <a:pt x="160" y="832"/>
                          </a:lnTo>
                          <a:lnTo>
                            <a:pt x="206" y="943"/>
                          </a:lnTo>
                          <a:lnTo>
                            <a:pt x="245" y="1054"/>
                          </a:lnTo>
                          <a:lnTo>
                            <a:pt x="291" y="1187"/>
                          </a:lnTo>
                          <a:lnTo>
                            <a:pt x="330" y="1358"/>
                          </a:lnTo>
                          <a:lnTo>
                            <a:pt x="356" y="1506"/>
                          </a:lnTo>
                          <a:lnTo>
                            <a:pt x="382" y="1691"/>
                          </a:lnTo>
                          <a:lnTo>
                            <a:pt x="395" y="1891"/>
                          </a:lnTo>
                          <a:lnTo>
                            <a:pt x="415" y="2069"/>
                          </a:lnTo>
                          <a:lnTo>
                            <a:pt x="415" y="2166"/>
                          </a:lnTo>
                          <a:lnTo>
                            <a:pt x="415" y="2292"/>
                          </a:lnTo>
                          <a:lnTo>
                            <a:pt x="415" y="2373"/>
                          </a:lnTo>
                          <a:lnTo>
                            <a:pt x="410" y="2450"/>
                          </a:lnTo>
                          <a:lnTo>
                            <a:pt x="389" y="2529"/>
                          </a:lnTo>
                          <a:lnTo>
                            <a:pt x="375" y="2576"/>
                          </a:lnTo>
                          <a:lnTo>
                            <a:pt x="356" y="2618"/>
                          </a:lnTo>
                          <a:lnTo>
                            <a:pt x="338" y="2645"/>
                          </a:lnTo>
                          <a:lnTo>
                            <a:pt x="325" y="2661"/>
                          </a:lnTo>
                          <a:lnTo>
                            <a:pt x="311" y="2677"/>
                          </a:lnTo>
                          <a:lnTo>
                            <a:pt x="502" y="2653"/>
                          </a:lnTo>
                          <a:lnTo>
                            <a:pt x="874" y="2595"/>
                          </a:lnTo>
                          <a:lnTo>
                            <a:pt x="1181" y="2551"/>
                          </a:lnTo>
                          <a:lnTo>
                            <a:pt x="1533" y="2507"/>
                          </a:lnTo>
                          <a:lnTo>
                            <a:pt x="1796" y="2492"/>
                          </a:lnTo>
                          <a:lnTo>
                            <a:pt x="1998" y="2499"/>
                          </a:lnTo>
                          <a:lnTo>
                            <a:pt x="2051" y="2499"/>
                          </a:lnTo>
                          <a:lnTo>
                            <a:pt x="2083" y="2492"/>
                          </a:lnTo>
                          <a:lnTo>
                            <a:pt x="2103" y="2455"/>
                          </a:lnTo>
                          <a:lnTo>
                            <a:pt x="2122" y="2414"/>
                          </a:lnTo>
                          <a:lnTo>
                            <a:pt x="2139" y="2354"/>
                          </a:lnTo>
                          <a:lnTo>
                            <a:pt x="2149" y="2281"/>
                          </a:lnTo>
                          <a:lnTo>
                            <a:pt x="2155" y="2210"/>
                          </a:lnTo>
                          <a:lnTo>
                            <a:pt x="2155" y="2108"/>
                          </a:lnTo>
                          <a:lnTo>
                            <a:pt x="2152" y="2028"/>
                          </a:lnTo>
                          <a:lnTo>
                            <a:pt x="2149" y="1898"/>
                          </a:lnTo>
                          <a:lnTo>
                            <a:pt x="2129" y="1758"/>
                          </a:lnTo>
                          <a:lnTo>
                            <a:pt x="2096" y="1576"/>
                          </a:lnTo>
                          <a:lnTo>
                            <a:pt x="2057" y="1410"/>
                          </a:lnTo>
                          <a:lnTo>
                            <a:pt x="2024" y="1261"/>
                          </a:lnTo>
                          <a:lnTo>
                            <a:pt x="1972" y="1099"/>
                          </a:lnTo>
                          <a:lnTo>
                            <a:pt x="1920" y="951"/>
                          </a:lnTo>
                          <a:lnTo>
                            <a:pt x="1874" y="810"/>
                          </a:lnTo>
                          <a:lnTo>
                            <a:pt x="1802" y="609"/>
                          </a:lnTo>
                          <a:lnTo>
                            <a:pt x="1763" y="490"/>
                          </a:lnTo>
                          <a:lnTo>
                            <a:pt x="1739" y="411"/>
                          </a:lnTo>
                          <a:lnTo>
                            <a:pt x="1726" y="350"/>
                          </a:lnTo>
                          <a:lnTo>
                            <a:pt x="1721" y="292"/>
                          </a:lnTo>
                          <a:lnTo>
                            <a:pt x="1721" y="241"/>
                          </a:lnTo>
                          <a:lnTo>
                            <a:pt x="1750" y="61"/>
                          </a:lnTo>
                          <a:lnTo>
                            <a:pt x="1763" y="24"/>
                          </a:lnTo>
                          <a:lnTo>
                            <a:pt x="157" y="0"/>
                          </a:lnTo>
                          <a:lnTo>
                            <a:pt x="136" y="5"/>
                          </a:lnTo>
                          <a:close/>
                        </a:path>
                      </a:pathLst>
                    </a:custGeom>
                    <a:solidFill>
                      <a:srgbClr val="FFFFFF"/>
                    </a:solidFill>
                    <a:ln w="6350">
                      <a:solidFill>
                        <a:srgbClr val="000000"/>
                      </a:solidFill>
                      <a:prstDash val="solid"/>
                      <a:round/>
                      <a:headEnd/>
                      <a:tailEnd/>
                    </a:ln>
                  </p:spPr>
                  <p:txBody>
                    <a:bodyPr/>
                    <a:lstStyle/>
                    <a:p>
                      <a:endParaRPr lang="en-US"/>
                    </a:p>
                  </p:txBody>
                </p:sp>
                <p:sp>
                  <p:nvSpPr>
                    <p:cNvPr id="16610" name="Freeform 417"/>
                    <p:cNvSpPr>
                      <a:spLocks/>
                    </p:cNvSpPr>
                    <p:nvPr/>
                  </p:nvSpPr>
                  <p:spPr bwMode="auto">
                    <a:xfrm>
                      <a:off x="3214" y="315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2"/>
                          </a:moveTo>
                          <a:lnTo>
                            <a:pt x="132" y="160"/>
                          </a:lnTo>
                          <a:lnTo>
                            <a:pt x="86" y="175"/>
                          </a:lnTo>
                          <a:lnTo>
                            <a:pt x="64" y="172"/>
                          </a:lnTo>
                          <a:lnTo>
                            <a:pt x="41" y="162"/>
                          </a:lnTo>
                          <a:lnTo>
                            <a:pt x="23" y="145"/>
                          </a:lnTo>
                          <a:lnTo>
                            <a:pt x="11" y="128"/>
                          </a:lnTo>
                          <a:lnTo>
                            <a:pt x="4" y="106"/>
                          </a:lnTo>
                          <a:lnTo>
                            <a:pt x="0" y="86"/>
                          </a:lnTo>
                          <a:lnTo>
                            <a:pt x="2" y="60"/>
                          </a:lnTo>
                          <a:lnTo>
                            <a:pt x="8" y="41"/>
                          </a:lnTo>
                          <a:lnTo>
                            <a:pt x="21" y="27"/>
                          </a:lnTo>
                          <a:lnTo>
                            <a:pt x="37" y="14"/>
                          </a:lnTo>
                          <a:lnTo>
                            <a:pt x="57" y="8"/>
                          </a:lnTo>
                          <a:lnTo>
                            <a:pt x="73" y="4"/>
                          </a:lnTo>
                          <a:lnTo>
                            <a:pt x="92" y="1"/>
                          </a:lnTo>
                          <a:lnTo>
                            <a:pt x="106" y="1"/>
                          </a:lnTo>
                          <a:lnTo>
                            <a:pt x="125" y="0"/>
                          </a:lnTo>
                          <a:lnTo>
                            <a:pt x="178" y="12"/>
                          </a:lnTo>
                          <a:close/>
                        </a:path>
                      </a:pathLst>
                    </a:custGeom>
                    <a:solidFill>
                      <a:srgbClr val="808080"/>
                    </a:solidFill>
                    <a:ln w="6350">
                      <a:solidFill>
                        <a:srgbClr val="000000"/>
                      </a:solidFill>
                      <a:prstDash val="solid"/>
                      <a:round/>
                      <a:headEnd/>
                      <a:tailEnd/>
                    </a:ln>
                  </p:spPr>
                  <p:txBody>
                    <a:bodyPr/>
                    <a:lstStyle/>
                    <a:p>
                      <a:endParaRPr lang="en-US"/>
                    </a:p>
                  </p:txBody>
                </p:sp>
                <p:sp>
                  <p:nvSpPr>
                    <p:cNvPr id="16611" name="Freeform 418"/>
                    <p:cNvSpPr>
                      <a:spLocks/>
                    </p:cNvSpPr>
                    <p:nvPr/>
                  </p:nvSpPr>
                  <p:spPr bwMode="auto">
                    <a:xfrm>
                      <a:off x="3231" y="3152"/>
                      <a:ext cx="31" cy="28"/>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7"/>
                          </a:moveTo>
                          <a:lnTo>
                            <a:pt x="23" y="35"/>
                          </a:lnTo>
                          <a:lnTo>
                            <a:pt x="34" y="54"/>
                          </a:lnTo>
                          <a:lnTo>
                            <a:pt x="39" y="72"/>
                          </a:lnTo>
                          <a:lnTo>
                            <a:pt x="40" y="100"/>
                          </a:lnTo>
                          <a:lnTo>
                            <a:pt x="36" y="122"/>
                          </a:lnTo>
                          <a:lnTo>
                            <a:pt x="23" y="143"/>
                          </a:lnTo>
                          <a:lnTo>
                            <a:pt x="124" y="118"/>
                          </a:lnTo>
                          <a:lnTo>
                            <a:pt x="115" y="0"/>
                          </a:lnTo>
                          <a:lnTo>
                            <a:pt x="0" y="17"/>
                          </a:lnTo>
                          <a:close/>
                        </a:path>
                      </a:pathLst>
                    </a:custGeom>
                    <a:solidFill>
                      <a:srgbClr val="000000"/>
                    </a:solidFill>
                    <a:ln w="6350">
                      <a:solidFill>
                        <a:srgbClr val="000000"/>
                      </a:solidFill>
                      <a:prstDash val="solid"/>
                      <a:round/>
                      <a:headEnd/>
                      <a:tailEnd/>
                    </a:ln>
                  </p:spPr>
                  <p:txBody>
                    <a:bodyPr/>
                    <a:lstStyle/>
                    <a:p>
                      <a:endParaRPr lang="en-US"/>
                    </a:p>
                  </p:txBody>
                </p:sp>
                <p:sp>
                  <p:nvSpPr>
                    <p:cNvPr id="16612" name="Freeform 419"/>
                    <p:cNvSpPr>
                      <a:spLocks/>
                    </p:cNvSpPr>
                    <p:nvPr/>
                  </p:nvSpPr>
                  <p:spPr bwMode="auto">
                    <a:xfrm>
                      <a:off x="3222" y="313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8" y="22"/>
                          </a:moveTo>
                          <a:lnTo>
                            <a:pt x="0" y="0"/>
                          </a:lnTo>
                          <a:lnTo>
                            <a:pt x="48" y="8"/>
                          </a:lnTo>
                          <a:lnTo>
                            <a:pt x="66" y="14"/>
                          </a:lnTo>
                          <a:lnTo>
                            <a:pt x="84" y="23"/>
                          </a:lnTo>
                          <a:lnTo>
                            <a:pt x="96" y="37"/>
                          </a:lnTo>
                          <a:lnTo>
                            <a:pt x="110" y="56"/>
                          </a:lnTo>
                          <a:lnTo>
                            <a:pt x="117" y="80"/>
                          </a:lnTo>
                          <a:lnTo>
                            <a:pt x="121" y="104"/>
                          </a:lnTo>
                          <a:lnTo>
                            <a:pt x="123" y="129"/>
                          </a:lnTo>
                          <a:lnTo>
                            <a:pt x="124" y="150"/>
                          </a:lnTo>
                          <a:lnTo>
                            <a:pt x="121" y="181"/>
                          </a:lnTo>
                          <a:lnTo>
                            <a:pt x="117" y="211"/>
                          </a:lnTo>
                          <a:lnTo>
                            <a:pt x="105" y="237"/>
                          </a:lnTo>
                          <a:lnTo>
                            <a:pt x="86" y="262"/>
                          </a:lnTo>
                          <a:lnTo>
                            <a:pt x="63" y="280"/>
                          </a:lnTo>
                          <a:lnTo>
                            <a:pt x="45" y="296"/>
                          </a:lnTo>
                          <a:lnTo>
                            <a:pt x="157" y="281"/>
                          </a:lnTo>
                          <a:lnTo>
                            <a:pt x="281" y="259"/>
                          </a:lnTo>
                          <a:lnTo>
                            <a:pt x="478" y="244"/>
                          </a:lnTo>
                          <a:lnTo>
                            <a:pt x="642" y="229"/>
                          </a:lnTo>
                          <a:lnTo>
                            <a:pt x="838" y="229"/>
                          </a:lnTo>
                          <a:lnTo>
                            <a:pt x="1053" y="237"/>
                          </a:lnTo>
                          <a:lnTo>
                            <a:pt x="1321" y="244"/>
                          </a:lnTo>
                          <a:lnTo>
                            <a:pt x="1577" y="266"/>
                          </a:lnTo>
                          <a:lnTo>
                            <a:pt x="1681" y="288"/>
                          </a:lnTo>
                          <a:lnTo>
                            <a:pt x="1711" y="293"/>
                          </a:lnTo>
                          <a:lnTo>
                            <a:pt x="1744" y="295"/>
                          </a:lnTo>
                          <a:lnTo>
                            <a:pt x="1766" y="288"/>
                          </a:lnTo>
                          <a:lnTo>
                            <a:pt x="1786" y="266"/>
                          </a:lnTo>
                          <a:lnTo>
                            <a:pt x="1797" y="239"/>
                          </a:lnTo>
                          <a:lnTo>
                            <a:pt x="1802" y="216"/>
                          </a:lnTo>
                          <a:lnTo>
                            <a:pt x="1804" y="190"/>
                          </a:lnTo>
                          <a:lnTo>
                            <a:pt x="1800" y="143"/>
                          </a:lnTo>
                          <a:lnTo>
                            <a:pt x="1791" y="113"/>
                          </a:lnTo>
                          <a:lnTo>
                            <a:pt x="1778" y="82"/>
                          </a:lnTo>
                          <a:lnTo>
                            <a:pt x="1766" y="63"/>
                          </a:lnTo>
                          <a:lnTo>
                            <a:pt x="1752" y="46"/>
                          </a:lnTo>
                          <a:lnTo>
                            <a:pt x="1732" y="30"/>
                          </a:lnTo>
                          <a:lnTo>
                            <a:pt x="1708" y="22"/>
                          </a:lnTo>
                          <a:close/>
                        </a:path>
                      </a:pathLst>
                    </a:custGeom>
                    <a:solidFill>
                      <a:srgbClr val="FFFFFF"/>
                    </a:solidFill>
                    <a:ln w="6350">
                      <a:solidFill>
                        <a:srgbClr val="000000"/>
                      </a:solidFill>
                      <a:prstDash val="solid"/>
                      <a:round/>
                      <a:headEnd/>
                      <a:tailEnd/>
                    </a:ln>
                  </p:spPr>
                  <p:txBody>
                    <a:bodyPr/>
                    <a:lstStyle/>
                    <a:p>
                      <a:endParaRPr lang="en-US"/>
                    </a:p>
                  </p:txBody>
                </p:sp>
              </p:grpSp>
              <p:grpSp>
                <p:nvGrpSpPr>
                  <p:cNvPr id="16602" name="Group 420"/>
                  <p:cNvGrpSpPr>
                    <a:grpSpLocks/>
                  </p:cNvGrpSpPr>
                  <p:nvPr/>
                </p:nvGrpSpPr>
                <p:grpSpPr bwMode="auto">
                  <a:xfrm>
                    <a:off x="3565" y="3509"/>
                    <a:ext cx="144" cy="197"/>
                    <a:chOff x="3565" y="3509"/>
                    <a:chExt cx="144" cy="197"/>
                  </a:xfrm>
                </p:grpSpPr>
                <p:sp>
                  <p:nvSpPr>
                    <p:cNvPr id="16603" name="Freeform 421"/>
                    <p:cNvSpPr>
                      <a:spLocks/>
                    </p:cNvSpPr>
                    <p:nvPr/>
                  </p:nvSpPr>
                  <p:spPr bwMode="auto">
                    <a:xfrm>
                      <a:off x="3565" y="3561"/>
                      <a:ext cx="144" cy="145"/>
                    </a:xfrm>
                    <a:custGeom>
                      <a:avLst/>
                      <a:gdLst>
                        <a:gd name="T0" fmla="*/ 3 w 578"/>
                        <a:gd name="T1" fmla="*/ 0 h 725"/>
                        <a:gd name="T2" fmla="*/ 2 w 578"/>
                        <a:gd name="T3" fmla="*/ 2 h 725"/>
                        <a:gd name="T4" fmla="*/ 1 w 578"/>
                        <a:gd name="T5" fmla="*/ 4 h 725"/>
                        <a:gd name="T6" fmla="*/ 0 w 578"/>
                        <a:gd name="T7" fmla="*/ 6 h 725"/>
                        <a:gd name="T8" fmla="*/ 1 w 578"/>
                        <a:gd name="T9" fmla="*/ 5 h 725"/>
                        <a:gd name="T10" fmla="*/ 2 w 578"/>
                        <a:gd name="T11" fmla="*/ 5 h 725"/>
                        <a:gd name="T12" fmla="*/ 3 w 578"/>
                        <a:gd name="T13" fmla="*/ 5 h 725"/>
                        <a:gd name="T14" fmla="*/ 3 w 578"/>
                        <a:gd name="T15" fmla="*/ 5 h 725"/>
                        <a:gd name="T16" fmla="*/ 4 w 578"/>
                        <a:gd name="T17" fmla="*/ 5 h 725"/>
                        <a:gd name="T18" fmla="*/ 4 w 578"/>
                        <a:gd name="T19" fmla="*/ 5 h 725"/>
                        <a:gd name="T20" fmla="*/ 5 w 578"/>
                        <a:gd name="T21" fmla="*/ 4 h 725"/>
                        <a:gd name="T22" fmla="*/ 4 w 578"/>
                        <a:gd name="T23" fmla="*/ 4 h 725"/>
                        <a:gd name="T24" fmla="*/ 5 w 578"/>
                        <a:gd name="T25" fmla="*/ 4 h 725"/>
                        <a:gd name="T26" fmla="*/ 6 w 578"/>
                        <a:gd name="T27" fmla="*/ 4 h 725"/>
                        <a:gd name="T28" fmla="*/ 6 w 578"/>
                        <a:gd name="T29" fmla="*/ 4 h 725"/>
                        <a:gd name="T30" fmla="*/ 7 w 578"/>
                        <a:gd name="T31" fmla="*/ 4 h 725"/>
                        <a:gd name="T32" fmla="*/ 7 w 578"/>
                        <a:gd name="T33" fmla="*/ 4 h 725"/>
                        <a:gd name="T34" fmla="*/ 7 w 578"/>
                        <a:gd name="T35" fmla="*/ 5 h 725"/>
                        <a:gd name="T36" fmla="*/ 8 w 578"/>
                        <a:gd name="T37" fmla="*/ 5 h 725"/>
                        <a:gd name="T38" fmla="*/ 9 w 578"/>
                        <a:gd name="T39" fmla="*/ 5 h 725"/>
                        <a:gd name="T40" fmla="*/ 9 w 578"/>
                        <a:gd name="T41" fmla="*/ 4 h 725"/>
                        <a:gd name="T42" fmla="*/ 8 w 578"/>
                        <a:gd name="T43" fmla="*/ 3 h 725"/>
                        <a:gd name="T44" fmla="*/ 8 w 578"/>
                        <a:gd name="T45" fmla="*/ 2 h 725"/>
                        <a:gd name="T46" fmla="*/ 7 w 578"/>
                        <a:gd name="T47" fmla="*/ 1 h 725"/>
                        <a:gd name="T48" fmla="*/ 7 w 578"/>
                        <a:gd name="T49" fmla="*/ 0 h 725"/>
                        <a:gd name="T50" fmla="*/ 7 w 578"/>
                        <a:gd name="T51" fmla="*/ 0 h 725"/>
                        <a:gd name="T52" fmla="*/ 3 w 578"/>
                        <a:gd name="T53" fmla="*/ 0 h 7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5"/>
                        <a:gd name="T83" fmla="*/ 578 w 578"/>
                        <a:gd name="T84" fmla="*/ 725 h 7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5">
                          <a:moveTo>
                            <a:pt x="199" y="37"/>
                          </a:moveTo>
                          <a:lnTo>
                            <a:pt x="143" y="280"/>
                          </a:lnTo>
                          <a:lnTo>
                            <a:pt x="76" y="488"/>
                          </a:lnTo>
                          <a:lnTo>
                            <a:pt x="0" y="725"/>
                          </a:lnTo>
                          <a:lnTo>
                            <a:pt x="64" y="678"/>
                          </a:lnTo>
                          <a:lnTo>
                            <a:pt x="138" y="625"/>
                          </a:lnTo>
                          <a:lnTo>
                            <a:pt x="180" y="600"/>
                          </a:lnTo>
                          <a:lnTo>
                            <a:pt x="212" y="584"/>
                          </a:lnTo>
                          <a:lnTo>
                            <a:pt x="245" y="575"/>
                          </a:lnTo>
                          <a:lnTo>
                            <a:pt x="276" y="572"/>
                          </a:lnTo>
                          <a:lnTo>
                            <a:pt x="318" y="562"/>
                          </a:lnTo>
                          <a:lnTo>
                            <a:pt x="292" y="483"/>
                          </a:lnTo>
                          <a:lnTo>
                            <a:pt x="325" y="478"/>
                          </a:lnTo>
                          <a:lnTo>
                            <a:pt x="364" y="488"/>
                          </a:lnTo>
                          <a:lnTo>
                            <a:pt x="403" y="510"/>
                          </a:lnTo>
                          <a:lnTo>
                            <a:pt x="433" y="531"/>
                          </a:lnTo>
                          <a:lnTo>
                            <a:pt x="460" y="556"/>
                          </a:lnTo>
                          <a:lnTo>
                            <a:pt x="487" y="580"/>
                          </a:lnTo>
                          <a:lnTo>
                            <a:pt x="529" y="625"/>
                          </a:lnTo>
                          <a:lnTo>
                            <a:pt x="578" y="668"/>
                          </a:lnTo>
                          <a:lnTo>
                            <a:pt x="567" y="514"/>
                          </a:lnTo>
                          <a:lnTo>
                            <a:pt x="541" y="390"/>
                          </a:lnTo>
                          <a:lnTo>
                            <a:pt x="514" y="247"/>
                          </a:lnTo>
                          <a:lnTo>
                            <a:pt x="491" y="142"/>
                          </a:lnTo>
                          <a:lnTo>
                            <a:pt x="476" y="60"/>
                          </a:lnTo>
                          <a:lnTo>
                            <a:pt x="469" y="0"/>
                          </a:lnTo>
                          <a:lnTo>
                            <a:pt x="199" y="37"/>
                          </a:lnTo>
                          <a:close/>
                        </a:path>
                      </a:pathLst>
                    </a:custGeom>
                    <a:solidFill>
                      <a:srgbClr val="FF0000"/>
                    </a:solidFill>
                    <a:ln w="3175">
                      <a:solidFill>
                        <a:srgbClr val="000000"/>
                      </a:solidFill>
                      <a:prstDash val="solid"/>
                      <a:round/>
                      <a:headEnd/>
                      <a:tailEnd/>
                    </a:ln>
                  </p:spPr>
                  <p:txBody>
                    <a:bodyPr/>
                    <a:lstStyle/>
                    <a:p>
                      <a:endParaRPr lang="en-US"/>
                    </a:p>
                  </p:txBody>
                </p:sp>
                <p:sp>
                  <p:nvSpPr>
                    <p:cNvPr id="16604" name="Oval 422"/>
                    <p:cNvSpPr>
                      <a:spLocks noChangeArrowheads="1"/>
                    </p:cNvSpPr>
                    <p:nvPr/>
                  </p:nvSpPr>
                  <p:spPr bwMode="auto">
                    <a:xfrm>
                      <a:off x="3603" y="3509"/>
                      <a:ext cx="88" cy="76"/>
                    </a:xfrm>
                    <a:prstGeom prst="ellipse">
                      <a:avLst/>
                    </a:prstGeom>
                    <a:solidFill>
                      <a:srgbClr val="FFFF00"/>
                    </a:solidFill>
                    <a:ln w="3175">
                      <a:solidFill>
                        <a:srgbClr val="000000"/>
                      </a:solidFill>
                      <a:round/>
                      <a:headEnd/>
                      <a:tailEnd/>
                    </a:ln>
                  </p:spPr>
                  <p:txBody>
                    <a:bodyPr/>
                    <a:lstStyle/>
                    <a:p>
                      <a:endParaRPr lang="en-US"/>
                    </a:p>
                  </p:txBody>
                </p:sp>
                <p:sp>
                  <p:nvSpPr>
                    <p:cNvPr id="16605" name="Freeform 423"/>
                    <p:cNvSpPr>
                      <a:spLocks/>
                    </p:cNvSpPr>
                    <p:nvPr/>
                  </p:nvSpPr>
                  <p:spPr bwMode="auto">
                    <a:xfrm>
                      <a:off x="3604" y="3511"/>
                      <a:ext cx="84"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1 w 336"/>
                        <a:gd name="T11" fmla="*/ 1 h 369"/>
                        <a:gd name="T12" fmla="*/ 1 w 336"/>
                        <a:gd name="T13" fmla="*/ 0 h 369"/>
                        <a:gd name="T14" fmla="*/ 1 w 336"/>
                        <a:gd name="T15" fmla="*/ 1 h 369"/>
                        <a:gd name="T16" fmla="*/ 0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1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3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5 w 336"/>
                        <a:gd name="T73" fmla="*/ 1 h 369"/>
                        <a:gd name="T74" fmla="*/ 4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3 w 336"/>
                        <a:gd name="T91" fmla="*/ 1 h 369"/>
                        <a:gd name="T92" fmla="*/ 3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6" y="0"/>
                          </a:moveTo>
                          <a:lnTo>
                            <a:pt x="154" y="68"/>
                          </a:lnTo>
                          <a:lnTo>
                            <a:pt x="119" y="9"/>
                          </a:lnTo>
                          <a:lnTo>
                            <a:pt x="126" y="74"/>
                          </a:lnTo>
                          <a:lnTo>
                            <a:pt x="84" y="25"/>
                          </a:lnTo>
                          <a:lnTo>
                            <a:pt x="100" y="90"/>
                          </a:lnTo>
                          <a:lnTo>
                            <a:pt x="54" y="51"/>
                          </a:lnTo>
                          <a:lnTo>
                            <a:pt x="81" y="113"/>
                          </a:lnTo>
                          <a:lnTo>
                            <a:pt x="24" y="89"/>
                          </a:lnTo>
                          <a:lnTo>
                            <a:pt x="64" y="140"/>
                          </a:lnTo>
                          <a:lnTo>
                            <a:pt x="5" y="132"/>
                          </a:lnTo>
                          <a:lnTo>
                            <a:pt x="61" y="166"/>
                          </a:lnTo>
                          <a:lnTo>
                            <a:pt x="0" y="183"/>
                          </a:lnTo>
                          <a:lnTo>
                            <a:pt x="61" y="199"/>
                          </a:lnTo>
                          <a:lnTo>
                            <a:pt x="5" y="229"/>
                          </a:lnTo>
                          <a:lnTo>
                            <a:pt x="65" y="230"/>
                          </a:lnTo>
                          <a:lnTo>
                            <a:pt x="22" y="277"/>
                          </a:lnTo>
                          <a:lnTo>
                            <a:pt x="79" y="257"/>
                          </a:lnTo>
                          <a:lnTo>
                            <a:pt x="48" y="314"/>
                          </a:lnTo>
                          <a:lnTo>
                            <a:pt x="100" y="280"/>
                          </a:lnTo>
                          <a:lnTo>
                            <a:pt x="84" y="343"/>
                          </a:lnTo>
                          <a:lnTo>
                            <a:pt x="121" y="298"/>
                          </a:lnTo>
                          <a:lnTo>
                            <a:pt x="120" y="363"/>
                          </a:lnTo>
                          <a:lnTo>
                            <a:pt x="147" y="303"/>
                          </a:lnTo>
                          <a:lnTo>
                            <a:pt x="166" y="369"/>
                          </a:lnTo>
                          <a:lnTo>
                            <a:pt x="180" y="305"/>
                          </a:lnTo>
                          <a:lnTo>
                            <a:pt x="198" y="366"/>
                          </a:lnTo>
                          <a:lnTo>
                            <a:pt x="209" y="299"/>
                          </a:lnTo>
                          <a:lnTo>
                            <a:pt x="240" y="351"/>
                          </a:lnTo>
                          <a:lnTo>
                            <a:pt x="232" y="284"/>
                          </a:lnTo>
                          <a:lnTo>
                            <a:pt x="274" y="322"/>
                          </a:lnTo>
                          <a:lnTo>
                            <a:pt x="254" y="261"/>
                          </a:lnTo>
                          <a:lnTo>
                            <a:pt x="308" y="283"/>
                          </a:lnTo>
                          <a:lnTo>
                            <a:pt x="271" y="235"/>
                          </a:lnTo>
                          <a:lnTo>
                            <a:pt x="329" y="234"/>
                          </a:lnTo>
                          <a:lnTo>
                            <a:pt x="278" y="206"/>
                          </a:lnTo>
                          <a:lnTo>
                            <a:pt x="336" y="183"/>
                          </a:lnTo>
                          <a:lnTo>
                            <a:pt x="275" y="167"/>
                          </a:lnTo>
                          <a:lnTo>
                            <a:pt x="332" y="141"/>
                          </a:lnTo>
                          <a:lnTo>
                            <a:pt x="269" y="137"/>
                          </a:lnTo>
                          <a:lnTo>
                            <a:pt x="319" y="100"/>
                          </a:lnTo>
                          <a:lnTo>
                            <a:pt x="259" y="110"/>
                          </a:lnTo>
                          <a:lnTo>
                            <a:pt x="295" y="61"/>
                          </a:lnTo>
                          <a:lnTo>
                            <a:pt x="241" y="89"/>
                          </a:lnTo>
                          <a:lnTo>
                            <a:pt x="261" y="34"/>
                          </a:lnTo>
                          <a:lnTo>
                            <a:pt x="217" y="74"/>
                          </a:lnTo>
                          <a:lnTo>
                            <a:pt x="224" y="11"/>
                          </a:lnTo>
                          <a:lnTo>
                            <a:pt x="188" y="65"/>
                          </a:lnTo>
                          <a:lnTo>
                            <a:pt x="166" y="0"/>
                          </a:lnTo>
                          <a:close/>
                        </a:path>
                      </a:pathLst>
                    </a:custGeom>
                    <a:solidFill>
                      <a:srgbClr val="808000"/>
                    </a:solidFill>
                    <a:ln w="3175">
                      <a:solidFill>
                        <a:srgbClr val="000000"/>
                      </a:solidFill>
                      <a:prstDash val="solid"/>
                      <a:round/>
                      <a:headEnd/>
                      <a:tailEnd/>
                    </a:ln>
                  </p:spPr>
                  <p:txBody>
                    <a:bodyPr/>
                    <a:lstStyle/>
                    <a:p>
                      <a:endParaRPr lang="en-US"/>
                    </a:p>
                  </p:txBody>
                </p:sp>
                <p:sp>
                  <p:nvSpPr>
                    <p:cNvPr id="16606" name="Oval 424"/>
                    <p:cNvSpPr>
                      <a:spLocks noChangeArrowheads="1"/>
                    </p:cNvSpPr>
                    <p:nvPr/>
                  </p:nvSpPr>
                  <p:spPr bwMode="auto">
                    <a:xfrm>
                      <a:off x="3619" y="3521"/>
                      <a:ext cx="56" cy="52"/>
                    </a:xfrm>
                    <a:prstGeom prst="ellipse">
                      <a:avLst/>
                    </a:prstGeom>
                    <a:solidFill>
                      <a:srgbClr val="FFFF00"/>
                    </a:solidFill>
                    <a:ln w="6350">
                      <a:solidFill>
                        <a:srgbClr val="808000"/>
                      </a:solidFill>
                      <a:round/>
                      <a:headEnd/>
                      <a:tailEnd/>
                    </a:ln>
                  </p:spPr>
                  <p:txBody>
                    <a:bodyPr/>
                    <a:lstStyle/>
                    <a:p>
                      <a:endParaRPr lang="en-US"/>
                    </a:p>
                  </p:txBody>
                </p:sp>
                <p:sp>
                  <p:nvSpPr>
                    <p:cNvPr id="16607" name="Freeform 425"/>
                    <p:cNvSpPr>
                      <a:spLocks/>
                    </p:cNvSpPr>
                    <p:nvPr/>
                  </p:nvSpPr>
                  <p:spPr bwMode="auto">
                    <a:xfrm>
                      <a:off x="3625" y="3584"/>
                      <a:ext cx="13" cy="79"/>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000000"/>
                      </a:solidFill>
                      <a:prstDash val="solid"/>
                      <a:round/>
                      <a:headEnd/>
                      <a:tailEnd/>
                    </a:ln>
                  </p:spPr>
                  <p:txBody>
                    <a:bodyPr/>
                    <a:lstStyle/>
                    <a:p>
                      <a:endParaRPr lang="en-US"/>
                    </a:p>
                  </p:txBody>
                </p:sp>
              </p:grpSp>
            </p:grpSp>
          </p:grpSp>
          <p:sp>
            <p:nvSpPr>
              <p:cNvPr id="16596" name="Rectangle 426"/>
              <p:cNvSpPr>
                <a:spLocks noChangeArrowheads="1"/>
              </p:cNvSpPr>
              <p:nvPr/>
            </p:nvSpPr>
            <p:spPr bwMode="auto">
              <a:xfrm>
                <a:off x="3288" y="3222"/>
                <a:ext cx="413" cy="353"/>
              </a:xfrm>
              <a:prstGeom prst="rect">
                <a:avLst/>
              </a:prstGeom>
              <a:noFill/>
              <a:ln w="9525">
                <a:noFill/>
                <a:miter lim="800000"/>
                <a:headEnd/>
                <a:tailEnd/>
              </a:ln>
            </p:spPr>
            <p:txBody>
              <a:bodyPr/>
              <a:lstStyle/>
              <a:p>
                <a:endParaRPr lang="en-US"/>
              </a:p>
            </p:txBody>
          </p:sp>
          <p:sp>
            <p:nvSpPr>
              <p:cNvPr id="16597" name="Rectangle 427"/>
              <p:cNvSpPr>
                <a:spLocks noChangeArrowheads="1"/>
              </p:cNvSpPr>
              <p:nvPr/>
            </p:nvSpPr>
            <p:spPr bwMode="auto">
              <a:xfrm>
                <a:off x="3265" y="3257"/>
                <a:ext cx="459" cy="231"/>
              </a:xfrm>
              <a:prstGeom prst="rect">
                <a:avLst/>
              </a:prstGeom>
              <a:noFill/>
              <a:ln w="9525">
                <a:noFill/>
                <a:miter lim="800000"/>
                <a:headEnd/>
                <a:tailEnd/>
              </a:ln>
            </p:spPr>
            <p:txBody>
              <a:bodyPr wrap="none" lIns="0" tIns="0" rIns="0" bIns="0">
                <a:spAutoFit/>
              </a:bodyPr>
              <a:lstStyle/>
              <a:p>
                <a:pPr algn="ctr"/>
                <a:r>
                  <a:rPr lang="en-US" sz="1000" i="1">
                    <a:solidFill>
                      <a:srgbClr val="676767"/>
                    </a:solidFill>
                  </a:rPr>
                  <a:t>Financial</a:t>
                </a:r>
              </a:p>
              <a:p>
                <a:pPr algn="ctr"/>
                <a:r>
                  <a:rPr lang="en-US" sz="1000" i="1">
                    <a:solidFill>
                      <a:srgbClr val="676767"/>
                    </a:solidFill>
                  </a:rPr>
                  <a:t> statements</a:t>
                </a:r>
                <a:endParaRPr lang="en-US" sz="900" b="1"/>
              </a:p>
            </p:txBody>
          </p:sp>
          <p:sp>
            <p:nvSpPr>
              <p:cNvPr id="16598" name="Rectangle 428"/>
              <p:cNvSpPr>
                <a:spLocks noChangeArrowheads="1"/>
              </p:cNvSpPr>
              <p:nvPr/>
            </p:nvSpPr>
            <p:spPr bwMode="auto">
              <a:xfrm>
                <a:off x="3525" y="3408"/>
                <a:ext cx="1" cy="162"/>
              </a:xfrm>
              <a:prstGeom prst="rect">
                <a:avLst/>
              </a:prstGeom>
              <a:noFill/>
              <a:ln w="9525">
                <a:noFill/>
                <a:miter lim="800000"/>
                <a:headEnd/>
                <a:tailEnd/>
              </a:ln>
            </p:spPr>
            <p:txBody>
              <a:bodyPr wrap="none" lIns="0" tIns="0" rIns="0" bIns="0">
                <a:spAutoFit/>
              </a:bodyPr>
              <a:lstStyle/>
              <a:p>
                <a:pPr algn="ctr"/>
                <a:endParaRPr lang="en-US" sz="1400" b="1"/>
              </a:p>
            </p:txBody>
          </p:sp>
        </p:grpSp>
      </p:grpSp>
      <p:grpSp>
        <p:nvGrpSpPr>
          <p:cNvPr id="16406" name="Group 429"/>
          <p:cNvGrpSpPr>
            <a:grpSpLocks/>
          </p:cNvGrpSpPr>
          <p:nvPr/>
        </p:nvGrpSpPr>
        <p:grpSpPr bwMode="auto">
          <a:xfrm>
            <a:off x="5029200" y="4876800"/>
            <a:ext cx="1066800" cy="914400"/>
            <a:chOff x="192" y="3120"/>
            <a:chExt cx="960" cy="693"/>
          </a:xfrm>
        </p:grpSpPr>
        <p:grpSp>
          <p:nvGrpSpPr>
            <p:cNvPr id="16501" name="Group 430"/>
            <p:cNvGrpSpPr>
              <a:grpSpLocks/>
            </p:cNvGrpSpPr>
            <p:nvPr/>
          </p:nvGrpSpPr>
          <p:grpSpPr bwMode="auto">
            <a:xfrm>
              <a:off x="192" y="3120"/>
              <a:ext cx="821" cy="647"/>
              <a:chOff x="1853" y="3142"/>
              <a:chExt cx="821" cy="647"/>
            </a:xfrm>
          </p:grpSpPr>
          <p:grpSp>
            <p:nvGrpSpPr>
              <p:cNvPr id="16533" name="Group 431"/>
              <p:cNvGrpSpPr>
                <a:grpSpLocks/>
              </p:cNvGrpSpPr>
              <p:nvPr/>
            </p:nvGrpSpPr>
            <p:grpSpPr bwMode="auto">
              <a:xfrm>
                <a:off x="1853" y="3142"/>
                <a:ext cx="821" cy="646"/>
                <a:chOff x="1853" y="3142"/>
                <a:chExt cx="821" cy="646"/>
              </a:xfrm>
            </p:grpSpPr>
            <p:sp>
              <p:nvSpPr>
                <p:cNvPr id="16591" name="Freeform 432"/>
                <p:cNvSpPr>
                  <a:spLocks/>
                </p:cNvSpPr>
                <p:nvPr/>
              </p:nvSpPr>
              <p:spPr bwMode="auto">
                <a:xfrm>
                  <a:off x="1861" y="3142"/>
                  <a:ext cx="813" cy="646"/>
                </a:xfrm>
                <a:custGeom>
                  <a:avLst/>
                  <a:gdLst>
                    <a:gd name="T0" fmla="*/ 0 w 813"/>
                    <a:gd name="T1" fmla="*/ 319 h 646"/>
                    <a:gd name="T2" fmla="*/ 407 w 813"/>
                    <a:gd name="T3" fmla="*/ 0 h 646"/>
                    <a:gd name="T4" fmla="*/ 407 w 813"/>
                    <a:gd name="T5" fmla="*/ 2 h 646"/>
                    <a:gd name="T6" fmla="*/ 417 w 813"/>
                    <a:gd name="T7" fmla="*/ 5 h 646"/>
                    <a:gd name="T8" fmla="*/ 425 w 813"/>
                    <a:gd name="T9" fmla="*/ 4 h 646"/>
                    <a:gd name="T10" fmla="*/ 795 w 813"/>
                    <a:gd name="T11" fmla="*/ 86 h 646"/>
                    <a:gd name="T12" fmla="*/ 797 w 813"/>
                    <a:gd name="T13" fmla="*/ 94 h 646"/>
                    <a:gd name="T14" fmla="*/ 778 w 813"/>
                    <a:gd name="T15" fmla="*/ 112 h 646"/>
                    <a:gd name="T16" fmla="*/ 778 w 813"/>
                    <a:gd name="T17" fmla="*/ 117 h 646"/>
                    <a:gd name="T18" fmla="*/ 778 w 813"/>
                    <a:gd name="T19" fmla="*/ 127 h 646"/>
                    <a:gd name="T20" fmla="*/ 780 w 813"/>
                    <a:gd name="T21" fmla="*/ 141 h 646"/>
                    <a:gd name="T22" fmla="*/ 780 w 813"/>
                    <a:gd name="T23" fmla="*/ 155 h 646"/>
                    <a:gd name="T24" fmla="*/ 780 w 813"/>
                    <a:gd name="T25" fmla="*/ 168 h 646"/>
                    <a:gd name="T26" fmla="*/ 782 w 813"/>
                    <a:gd name="T27" fmla="*/ 178 h 646"/>
                    <a:gd name="T28" fmla="*/ 782 w 813"/>
                    <a:gd name="T29" fmla="*/ 187 h 646"/>
                    <a:gd name="T30" fmla="*/ 784 w 813"/>
                    <a:gd name="T31" fmla="*/ 195 h 646"/>
                    <a:gd name="T32" fmla="*/ 784 w 813"/>
                    <a:gd name="T33" fmla="*/ 201 h 646"/>
                    <a:gd name="T34" fmla="*/ 784 w 813"/>
                    <a:gd name="T35" fmla="*/ 208 h 646"/>
                    <a:gd name="T36" fmla="*/ 786 w 813"/>
                    <a:gd name="T37" fmla="*/ 215 h 646"/>
                    <a:gd name="T38" fmla="*/ 786 w 813"/>
                    <a:gd name="T39" fmla="*/ 222 h 646"/>
                    <a:gd name="T40" fmla="*/ 788 w 813"/>
                    <a:gd name="T41" fmla="*/ 229 h 646"/>
                    <a:gd name="T42" fmla="*/ 813 w 813"/>
                    <a:gd name="T43" fmla="*/ 234 h 646"/>
                    <a:gd name="T44" fmla="*/ 813 w 813"/>
                    <a:gd name="T45" fmla="*/ 239 h 646"/>
                    <a:gd name="T46" fmla="*/ 428 w 813"/>
                    <a:gd name="T47" fmla="*/ 646 h 646"/>
                    <a:gd name="T48" fmla="*/ 44 w 813"/>
                    <a:gd name="T49" fmla="*/ 492 h 646"/>
                    <a:gd name="T50" fmla="*/ 35 w 813"/>
                    <a:gd name="T51" fmla="*/ 485 h 646"/>
                    <a:gd name="T52" fmla="*/ 23 w 813"/>
                    <a:gd name="T53" fmla="*/ 489 h 646"/>
                    <a:gd name="T54" fmla="*/ 0 w 813"/>
                    <a:gd name="T55" fmla="*/ 319 h 6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13"/>
                    <a:gd name="T85" fmla="*/ 0 h 646"/>
                    <a:gd name="T86" fmla="*/ 813 w 813"/>
                    <a:gd name="T87" fmla="*/ 646 h 6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13" h="646">
                      <a:moveTo>
                        <a:pt x="0" y="319"/>
                      </a:moveTo>
                      <a:lnTo>
                        <a:pt x="407" y="0"/>
                      </a:lnTo>
                      <a:lnTo>
                        <a:pt x="407" y="2"/>
                      </a:lnTo>
                      <a:lnTo>
                        <a:pt x="417" y="5"/>
                      </a:lnTo>
                      <a:lnTo>
                        <a:pt x="425" y="4"/>
                      </a:lnTo>
                      <a:lnTo>
                        <a:pt x="795" y="86"/>
                      </a:lnTo>
                      <a:lnTo>
                        <a:pt x="797" y="94"/>
                      </a:lnTo>
                      <a:lnTo>
                        <a:pt x="778" y="112"/>
                      </a:lnTo>
                      <a:lnTo>
                        <a:pt x="778" y="117"/>
                      </a:lnTo>
                      <a:lnTo>
                        <a:pt x="778" y="127"/>
                      </a:lnTo>
                      <a:lnTo>
                        <a:pt x="780" y="141"/>
                      </a:lnTo>
                      <a:lnTo>
                        <a:pt x="780" y="155"/>
                      </a:lnTo>
                      <a:lnTo>
                        <a:pt x="780" y="168"/>
                      </a:lnTo>
                      <a:lnTo>
                        <a:pt x="782" y="178"/>
                      </a:lnTo>
                      <a:lnTo>
                        <a:pt x="782" y="187"/>
                      </a:lnTo>
                      <a:lnTo>
                        <a:pt x="784" y="195"/>
                      </a:lnTo>
                      <a:lnTo>
                        <a:pt x="784" y="201"/>
                      </a:lnTo>
                      <a:lnTo>
                        <a:pt x="784" y="208"/>
                      </a:lnTo>
                      <a:lnTo>
                        <a:pt x="786" y="215"/>
                      </a:lnTo>
                      <a:lnTo>
                        <a:pt x="786" y="222"/>
                      </a:lnTo>
                      <a:lnTo>
                        <a:pt x="788" y="229"/>
                      </a:lnTo>
                      <a:lnTo>
                        <a:pt x="813" y="234"/>
                      </a:lnTo>
                      <a:lnTo>
                        <a:pt x="813" y="239"/>
                      </a:lnTo>
                      <a:lnTo>
                        <a:pt x="428" y="646"/>
                      </a:lnTo>
                      <a:lnTo>
                        <a:pt x="44" y="492"/>
                      </a:lnTo>
                      <a:lnTo>
                        <a:pt x="35" y="485"/>
                      </a:lnTo>
                      <a:lnTo>
                        <a:pt x="23" y="489"/>
                      </a:lnTo>
                      <a:lnTo>
                        <a:pt x="0" y="319"/>
                      </a:lnTo>
                      <a:close/>
                    </a:path>
                  </a:pathLst>
                </a:custGeom>
                <a:solidFill>
                  <a:srgbClr val="800000"/>
                </a:solidFill>
                <a:ln w="9525">
                  <a:noFill/>
                  <a:round/>
                  <a:headEnd/>
                  <a:tailEnd/>
                </a:ln>
              </p:spPr>
              <p:txBody>
                <a:bodyPr/>
                <a:lstStyle/>
                <a:p>
                  <a:endParaRPr lang="en-US"/>
                </a:p>
              </p:txBody>
            </p:sp>
            <p:sp>
              <p:nvSpPr>
                <p:cNvPr id="16592" name="Freeform 433"/>
                <p:cNvSpPr>
                  <a:spLocks/>
                </p:cNvSpPr>
                <p:nvPr/>
              </p:nvSpPr>
              <p:spPr bwMode="auto">
                <a:xfrm>
                  <a:off x="1853" y="3463"/>
                  <a:ext cx="37" cy="166"/>
                </a:xfrm>
                <a:custGeom>
                  <a:avLst/>
                  <a:gdLst>
                    <a:gd name="T0" fmla="*/ 2 w 37"/>
                    <a:gd name="T1" fmla="*/ 0 h 166"/>
                    <a:gd name="T2" fmla="*/ 0 w 37"/>
                    <a:gd name="T3" fmla="*/ 2 h 166"/>
                    <a:gd name="T4" fmla="*/ 0 w 37"/>
                    <a:gd name="T5" fmla="*/ 7 h 166"/>
                    <a:gd name="T6" fmla="*/ 0 w 37"/>
                    <a:gd name="T7" fmla="*/ 16 h 166"/>
                    <a:gd name="T8" fmla="*/ 0 w 37"/>
                    <a:gd name="T9" fmla="*/ 26 h 166"/>
                    <a:gd name="T10" fmla="*/ 2 w 37"/>
                    <a:gd name="T11" fmla="*/ 38 h 166"/>
                    <a:gd name="T12" fmla="*/ 4 w 37"/>
                    <a:gd name="T13" fmla="*/ 52 h 166"/>
                    <a:gd name="T14" fmla="*/ 10 w 37"/>
                    <a:gd name="T15" fmla="*/ 86 h 166"/>
                    <a:gd name="T16" fmla="*/ 15 w 37"/>
                    <a:gd name="T17" fmla="*/ 117 h 166"/>
                    <a:gd name="T18" fmla="*/ 19 w 37"/>
                    <a:gd name="T19" fmla="*/ 131 h 166"/>
                    <a:gd name="T20" fmla="*/ 23 w 37"/>
                    <a:gd name="T21" fmla="*/ 143 h 166"/>
                    <a:gd name="T22" fmla="*/ 27 w 37"/>
                    <a:gd name="T23" fmla="*/ 154 h 166"/>
                    <a:gd name="T24" fmla="*/ 29 w 37"/>
                    <a:gd name="T25" fmla="*/ 161 h 166"/>
                    <a:gd name="T26" fmla="*/ 33 w 37"/>
                    <a:gd name="T27" fmla="*/ 164 h 166"/>
                    <a:gd name="T28" fmla="*/ 35 w 37"/>
                    <a:gd name="T29" fmla="*/ 166 h 166"/>
                    <a:gd name="T30" fmla="*/ 37 w 37"/>
                    <a:gd name="T31" fmla="*/ 164 h 166"/>
                    <a:gd name="T32" fmla="*/ 37 w 37"/>
                    <a:gd name="T33" fmla="*/ 159 h 166"/>
                    <a:gd name="T34" fmla="*/ 37 w 37"/>
                    <a:gd name="T35" fmla="*/ 152 h 166"/>
                    <a:gd name="T36" fmla="*/ 37 w 37"/>
                    <a:gd name="T37" fmla="*/ 141 h 166"/>
                    <a:gd name="T38" fmla="*/ 35 w 37"/>
                    <a:gd name="T39" fmla="*/ 129 h 166"/>
                    <a:gd name="T40" fmla="*/ 33 w 37"/>
                    <a:gd name="T41" fmla="*/ 115 h 166"/>
                    <a:gd name="T42" fmla="*/ 27 w 37"/>
                    <a:gd name="T43" fmla="*/ 82 h 166"/>
                    <a:gd name="T44" fmla="*/ 19 w 37"/>
                    <a:gd name="T45" fmla="*/ 51 h 166"/>
                    <a:gd name="T46" fmla="*/ 15 w 37"/>
                    <a:gd name="T47" fmla="*/ 37 h 166"/>
                    <a:gd name="T48" fmla="*/ 12 w 37"/>
                    <a:gd name="T49" fmla="*/ 24 h 166"/>
                    <a:gd name="T50" fmla="*/ 10 w 37"/>
                    <a:gd name="T51" fmla="*/ 14 h 166"/>
                    <a:gd name="T52" fmla="*/ 6 w 37"/>
                    <a:gd name="T53" fmla="*/ 7 h 166"/>
                    <a:gd name="T54" fmla="*/ 4 w 37"/>
                    <a:gd name="T55" fmla="*/ 2 h 166"/>
                    <a:gd name="T56" fmla="*/ 2 w 37"/>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166"/>
                    <a:gd name="T89" fmla="*/ 37 w 37"/>
                    <a:gd name="T90" fmla="*/ 166 h 1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166">
                      <a:moveTo>
                        <a:pt x="2" y="0"/>
                      </a:moveTo>
                      <a:lnTo>
                        <a:pt x="0" y="2"/>
                      </a:lnTo>
                      <a:lnTo>
                        <a:pt x="0" y="7"/>
                      </a:lnTo>
                      <a:lnTo>
                        <a:pt x="0" y="16"/>
                      </a:lnTo>
                      <a:lnTo>
                        <a:pt x="0" y="26"/>
                      </a:lnTo>
                      <a:lnTo>
                        <a:pt x="2" y="38"/>
                      </a:lnTo>
                      <a:lnTo>
                        <a:pt x="4" y="52"/>
                      </a:lnTo>
                      <a:lnTo>
                        <a:pt x="10" y="86"/>
                      </a:lnTo>
                      <a:lnTo>
                        <a:pt x="15" y="117"/>
                      </a:lnTo>
                      <a:lnTo>
                        <a:pt x="19" y="131"/>
                      </a:lnTo>
                      <a:lnTo>
                        <a:pt x="23" y="143"/>
                      </a:lnTo>
                      <a:lnTo>
                        <a:pt x="27" y="154"/>
                      </a:lnTo>
                      <a:lnTo>
                        <a:pt x="29" y="161"/>
                      </a:lnTo>
                      <a:lnTo>
                        <a:pt x="33" y="164"/>
                      </a:lnTo>
                      <a:lnTo>
                        <a:pt x="35" y="166"/>
                      </a:lnTo>
                      <a:lnTo>
                        <a:pt x="37" y="164"/>
                      </a:lnTo>
                      <a:lnTo>
                        <a:pt x="37" y="159"/>
                      </a:lnTo>
                      <a:lnTo>
                        <a:pt x="37" y="152"/>
                      </a:lnTo>
                      <a:lnTo>
                        <a:pt x="37" y="141"/>
                      </a:lnTo>
                      <a:lnTo>
                        <a:pt x="35" y="129"/>
                      </a:lnTo>
                      <a:lnTo>
                        <a:pt x="33" y="115"/>
                      </a:lnTo>
                      <a:lnTo>
                        <a:pt x="27" y="82"/>
                      </a:lnTo>
                      <a:lnTo>
                        <a:pt x="19" y="51"/>
                      </a:lnTo>
                      <a:lnTo>
                        <a:pt x="15" y="37"/>
                      </a:lnTo>
                      <a:lnTo>
                        <a:pt x="12" y="24"/>
                      </a:lnTo>
                      <a:lnTo>
                        <a:pt x="10" y="14"/>
                      </a:lnTo>
                      <a:lnTo>
                        <a:pt x="6" y="7"/>
                      </a:lnTo>
                      <a:lnTo>
                        <a:pt x="4" y="2"/>
                      </a:lnTo>
                      <a:lnTo>
                        <a:pt x="2" y="0"/>
                      </a:lnTo>
                      <a:close/>
                    </a:path>
                  </a:pathLst>
                </a:custGeom>
                <a:solidFill>
                  <a:srgbClr val="800000"/>
                </a:solidFill>
                <a:ln w="9525">
                  <a:noFill/>
                  <a:round/>
                  <a:headEnd/>
                  <a:tailEnd/>
                </a:ln>
              </p:spPr>
              <p:txBody>
                <a:bodyPr/>
                <a:lstStyle/>
                <a:p>
                  <a:endParaRPr lang="en-US"/>
                </a:p>
              </p:txBody>
            </p:sp>
          </p:grpSp>
          <p:sp>
            <p:nvSpPr>
              <p:cNvPr id="16534" name="Freeform 434"/>
              <p:cNvSpPr>
                <a:spLocks/>
              </p:cNvSpPr>
              <p:nvPr/>
            </p:nvSpPr>
            <p:spPr bwMode="auto">
              <a:xfrm>
                <a:off x="1896" y="3313"/>
                <a:ext cx="778" cy="469"/>
              </a:xfrm>
              <a:custGeom>
                <a:avLst/>
                <a:gdLst>
                  <a:gd name="T0" fmla="*/ 0 w 778"/>
                  <a:gd name="T1" fmla="*/ 312 h 469"/>
                  <a:gd name="T2" fmla="*/ 9 w 778"/>
                  <a:gd name="T3" fmla="*/ 293 h 469"/>
                  <a:gd name="T4" fmla="*/ 347 w 778"/>
                  <a:gd name="T5" fmla="*/ 0 h 469"/>
                  <a:gd name="T6" fmla="*/ 778 w 778"/>
                  <a:gd name="T7" fmla="*/ 63 h 469"/>
                  <a:gd name="T8" fmla="*/ 393 w 778"/>
                  <a:gd name="T9" fmla="*/ 469 h 469"/>
                  <a:gd name="T10" fmla="*/ 0 w 778"/>
                  <a:gd name="T11" fmla="*/ 312 h 469"/>
                  <a:gd name="T12" fmla="*/ 0 60000 65536"/>
                  <a:gd name="T13" fmla="*/ 0 60000 65536"/>
                  <a:gd name="T14" fmla="*/ 0 60000 65536"/>
                  <a:gd name="T15" fmla="*/ 0 60000 65536"/>
                  <a:gd name="T16" fmla="*/ 0 60000 65536"/>
                  <a:gd name="T17" fmla="*/ 0 60000 65536"/>
                  <a:gd name="T18" fmla="*/ 0 w 778"/>
                  <a:gd name="T19" fmla="*/ 0 h 469"/>
                  <a:gd name="T20" fmla="*/ 778 w 778"/>
                  <a:gd name="T21" fmla="*/ 469 h 469"/>
                </a:gdLst>
                <a:ahLst/>
                <a:cxnLst>
                  <a:cxn ang="T12">
                    <a:pos x="T0" y="T1"/>
                  </a:cxn>
                  <a:cxn ang="T13">
                    <a:pos x="T2" y="T3"/>
                  </a:cxn>
                  <a:cxn ang="T14">
                    <a:pos x="T4" y="T5"/>
                  </a:cxn>
                  <a:cxn ang="T15">
                    <a:pos x="T6" y="T7"/>
                  </a:cxn>
                  <a:cxn ang="T16">
                    <a:pos x="T8" y="T9"/>
                  </a:cxn>
                  <a:cxn ang="T17">
                    <a:pos x="T10" y="T11"/>
                  </a:cxn>
                </a:cxnLst>
                <a:rect l="T18" t="T19" r="T20" b="T21"/>
                <a:pathLst>
                  <a:path w="778" h="469">
                    <a:moveTo>
                      <a:pt x="0" y="312"/>
                    </a:moveTo>
                    <a:lnTo>
                      <a:pt x="9" y="293"/>
                    </a:lnTo>
                    <a:lnTo>
                      <a:pt x="347" y="0"/>
                    </a:lnTo>
                    <a:lnTo>
                      <a:pt x="778" y="63"/>
                    </a:lnTo>
                    <a:lnTo>
                      <a:pt x="393" y="469"/>
                    </a:lnTo>
                    <a:lnTo>
                      <a:pt x="0" y="312"/>
                    </a:lnTo>
                    <a:close/>
                  </a:path>
                </a:pathLst>
              </a:custGeom>
              <a:solidFill>
                <a:srgbClr val="FF0000"/>
              </a:solidFill>
              <a:ln w="9525">
                <a:noFill/>
                <a:round/>
                <a:headEnd/>
                <a:tailEnd/>
              </a:ln>
            </p:spPr>
            <p:txBody>
              <a:bodyPr/>
              <a:lstStyle/>
              <a:p>
                <a:endParaRPr lang="en-US"/>
              </a:p>
            </p:txBody>
          </p:sp>
          <p:grpSp>
            <p:nvGrpSpPr>
              <p:cNvPr id="16535" name="Group 435"/>
              <p:cNvGrpSpPr>
                <a:grpSpLocks/>
              </p:cNvGrpSpPr>
              <p:nvPr/>
            </p:nvGrpSpPr>
            <p:grpSpPr bwMode="auto">
              <a:xfrm>
                <a:off x="2262" y="3252"/>
                <a:ext cx="391" cy="516"/>
                <a:chOff x="2262" y="3252"/>
                <a:chExt cx="391" cy="516"/>
              </a:xfrm>
            </p:grpSpPr>
            <p:sp>
              <p:nvSpPr>
                <p:cNvPr id="16589" name="Freeform 436"/>
                <p:cNvSpPr>
                  <a:spLocks/>
                </p:cNvSpPr>
                <p:nvPr/>
              </p:nvSpPr>
              <p:spPr bwMode="auto">
                <a:xfrm>
                  <a:off x="2264" y="3252"/>
                  <a:ext cx="389" cy="515"/>
                </a:xfrm>
                <a:custGeom>
                  <a:avLst/>
                  <a:gdLst>
                    <a:gd name="T0" fmla="*/ 0 w 389"/>
                    <a:gd name="T1" fmla="*/ 373 h 515"/>
                    <a:gd name="T2" fmla="*/ 24 w 389"/>
                    <a:gd name="T3" fmla="*/ 515 h 515"/>
                    <a:gd name="T4" fmla="*/ 389 w 389"/>
                    <a:gd name="T5" fmla="*/ 127 h 515"/>
                    <a:gd name="T6" fmla="*/ 383 w 389"/>
                    <a:gd name="T7" fmla="*/ 106 h 515"/>
                    <a:gd name="T8" fmla="*/ 383 w 389"/>
                    <a:gd name="T9" fmla="*/ 94 h 515"/>
                    <a:gd name="T10" fmla="*/ 381 w 389"/>
                    <a:gd name="T11" fmla="*/ 78 h 515"/>
                    <a:gd name="T12" fmla="*/ 379 w 389"/>
                    <a:gd name="T13" fmla="*/ 66 h 515"/>
                    <a:gd name="T14" fmla="*/ 379 w 389"/>
                    <a:gd name="T15" fmla="*/ 51 h 515"/>
                    <a:gd name="T16" fmla="*/ 377 w 389"/>
                    <a:gd name="T17" fmla="*/ 33 h 515"/>
                    <a:gd name="T18" fmla="*/ 377 w 389"/>
                    <a:gd name="T19" fmla="*/ 24 h 515"/>
                    <a:gd name="T20" fmla="*/ 377 w 389"/>
                    <a:gd name="T21" fmla="*/ 9 h 515"/>
                    <a:gd name="T22" fmla="*/ 377 w 389"/>
                    <a:gd name="T23" fmla="*/ 0 h 515"/>
                    <a:gd name="T24" fmla="*/ 0 w 389"/>
                    <a:gd name="T25" fmla="*/ 373 h 5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9"/>
                    <a:gd name="T40" fmla="*/ 0 h 515"/>
                    <a:gd name="T41" fmla="*/ 389 w 389"/>
                    <a:gd name="T42" fmla="*/ 515 h 5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9" h="515">
                      <a:moveTo>
                        <a:pt x="0" y="373"/>
                      </a:moveTo>
                      <a:lnTo>
                        <a:pt x="24" y="515"/>
                      </a:lnTo>
                      <a:lnTo>
                        <a:pt x="389" y="127"/>
                      </a:lnTo>
                      <a:lnTo>
                        <a:pt x="383" y="106"/>
                      </a:lnTo>
                      <a:lnTo>
                        <a:pt x="383" y="94"/>
                      </a:lnTo>
                      <a:lnTo>
                        <a:pt x="381" y="78"/>
                      </a:lnTo>
                      <a:lnTo>
                        <a:pt x="379" y="66"/>
                      </a:lnTo>
                      <a:lnTo>
                        <a:pt x="379" y="51"/>
                      </a:lnTo>
                      <a:lnTo>
                        <a:pt x="377" y="33"/>
                      </a:lnTo>
                      <a:lnTo>
                        <a:pt x="377" y="24"/>
                      </a:lnTo>
                      <a:lnTo>
                        <a:pt x="377" y="9"/>
                      </a:lnTo>
                      <a:lnTo>
                        <a:pt x="377" y="0"/>
                      </a:lnTo>
                      <a:lnTo>
                        <a:pt x="0" y="373"/>
                      </a:lnTo>
                      <a:close/>
                    </a:path>
                  </a:pathLst>
                </a:custGeom>
                <a:solidFill>
                  <a:srgbClr val="C0C0C0"/>
                </a:solidFill>
                <a:ln w="9525">
                  <a:noFill/>
                  <a:round/>
                  <a:headEnd/>
                  <a:tailEnd/>
                </a:ln>
              </p:spPr>
              <p:txBody>
                <a:bodyPr/>
                <a:lstStyle/>
                <a:p>
                  <a:endParaRPr lang="en-US"/>
                </a:p>
              </p:txBody>
            </p:sp>
            <p:sp>
              <p:nvSpPr>
                <p:cNvPr id="16590" name="Freeform 437"/>
                <p:cNvSpPr>
                  <a:spLocks/>
                </p:cNvSpPr>
                <p:nvPr/>
              </p:nvSpPr>
              <p:spPr bwMode="auto">
                <a:xfrm>
                  <a:off x="2262" y="3631"/>
                  <a:ext cx="29" cy="137"/>
                </a:xfrm>
                <a:custGeom>
                  <a:avLst/>
                  <a:gdLst>
                    <a:gd name="T0" fmla="*/ 29 w 29"/>
                    <a:gd name="T1" fmla="*/ 137 h 137"/>
                    <a:gd name="T2" fmla="*/ 24 w 29"/>
                    <a:gd name="T3" fmla="*/ 127 h 137"/>
                    <a:gd name="T4" fmla="*/ 18 w 29"/>
                    <a:gd name="T5" fmla="*/ 109 h 137"/>
                    <a:gd name="T6" fmla="*/ 12 w 29"/>
                    <a:gd name="T7" fmla="*/ 90 h 137"/>
                    <a:gd name="T8" fmla="*/ 6 w 29"/>
                    <a:gd name="T9" fmla="*/ 66 h 137"/>
                    <a:gd name="T10" fmla="*/ 2 w 29"/>
                    <a:gd name="T11" fmla="*/ 47 h 137"/>
                    <a:gd name="T12" fmla="*/ 0 w 29"/>
                    <a:gd name="T13" fmla="*/ 27 h 137"/>
                    <a:gd name="T14" fmla="*/ 0 w 29"/>
                    <a:gd name="T15" fmla="*/ 12 h 137"/>
                    <a:gd name="T16" fmla="*/ 0 w 29"/>
                    <a:gd name="T17" fmla="*/ 0 h 137"/>
                    <a:gd name="T18" fmla="*/ 20 w 29"/>
                    <a:gd name="T19" fmla="*/ 64 h 137"/>
                    <a:gd name="T20" fmla="*/ 29 w 29"/>
                    <a:gd name="T21" fmla="*/ 13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137"/>
                    <a:gd name="T35" fmla="*/ 29 w 29"/>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137">
                      <a:moveTo>
                        <a:pt x="29" y="137"/>
                      </a:moveTo>
                      <a:lnTo>
                        <a:pt x="24" y="127"/>
                      </a:lnTo>
                      <a:lnTo>
                        <a:pt x="18" y="109"/>
                      </a:lnTo>
                      <a:lnTo>
                        <a:pt x="12" y="90"/>
                      </a:lnTo>
                      <a:lnTo>
                        <a:pt x="6" y="66"/>
                      </a:lnTo>
                      <a:lnTo>
                        <a:pt x="2" y="47"/>
                      </a:lnTo>
                      <a:lnTo>
                        <a:pt x="0" y="27"/>
                      </a:lnTo>
                      <a:lnTo>
                        <a:pt x="0" y="12"/>
                      </a:lnTo>
                      <a:lnTo>
                        <a:pt x="0" y="0"/>
                      </a:lnTo>
                      <a:lnTo>
                        <a:pt x="20" y="64"/>
                      </a:lnTo>
                      <a:lnTo>
                        <a:pt x="29" y="137"/>
                      </a:lnTo>
                      <a:close/>
                    </a:path>
                  </a:pathLst>
                </a:custGeom>
                <a:solidFill>
                  <a:srgbClr val="C0C0C0"/>
                </a:solidFill>
                <a:ln w="9525">
                  <a:noFill/>
                  <a:round/>
                  <a:headEnd/>
                  <a:tailEnd/>
                </a:ln>
              </p:spPr>
              <p:txBody>
                <a:bodyPr/>
                <a:lstStyle/>
                <a:p>
                  <a:endParaRPr lang="en-US"/>
                </a:p>
              </p:txBody>
            </p:sp>
          </p:grpSp>
          <p:sp>
            <p:nvSpPr>
              <p:cNvPr id="16536" name="Freeform 438"/>
              <p:cNvSpPr>
                <a:spLocks/>
              </p:cNvSpPr>
              <p:nvPr/>
            </p:nvSpPr>
            <p:spPr bwMode="auto">
              <a:xfrm>
                <a:off x="2264" y="3252"/>
                <a:ext cx="390" cy="464"/>
              </a:xfrm>
              <a:custGeom>
                <a:avLst/>
                <a:gdLst>
                  <a:gd name="T0" fmla="*/ 0 w 390"/>
                  <a:gd name="T1" fmla="*/ 372 h 464"/>
                  <a:gd name="T2" fmla="*/ 0 w 390"/>
                  <a:gd name="T3" fmla="*/ 387 h 464"/>
                  <a:gd name="T4" fmla="*/ 20 w 390"/>
                  <a:gd name="T5" fmla="*/ 401 h 464"/>
                  <a:gd name="T6" fmla="*/ 12 w 390"/>
                  <a:gd name="T7" fmla="*/ 412 h 464"/>
                  <a:gd name="T8" fmla="*/ 22 w 390"/>
                  <a:gd name="T9" fmla="*/ 403 h 464"/>
                  <a:gd name="T10" fmla="*/ 43 w 390"/>
                  <a:gd name="T11" fmla="*/ 417 h 464"/>
                  <a:gd name="T12" fmla="*/ 18 w 390"/>
                  <a:gd name="T13" fmla="*/ 443 h 464"/>
                  <a:gd name="T14" fmla="*/ 45 w 390"/>
                  <a:gd name="T15" fmla="*/ 420 h 464"/>
                  <a:gd name="T16" fmla="*/ 72 w 390"/>
                  <a:gd name="T17" fmla="*/ 438 h 464"/>
                  <a:gd name="T18" fmla="*/ 80 w 390"/>
                  <a:gd name="T19" fmla="*/ 443 h 464"/>
                  <a:gd name="T20" fmla="*/ 60 w 390"/>
                  <a:gd name="T21" fmla="*/ 464 h 464"/>
                  <a:gd name="T22" fmla="*/ 81 w 390"/>
                  <a:gd name="T23" fmla="*/ 445 h 464"/>
                  <a:gd name="T24" fmla="*/ 87 w 390"/>
                  <a:gd name="T25" fmla="*/ 450 h 464"/>
                  <a:gd name="T26" fmla="*/ 390 w 390"/>
                  <a:gd name="T27" fmla="*/ 127 h 464"/>
                  <a:gd name="T28" fmla="*/ 389 w 390"/>
                  <a:gd name="T29" fmla="*/ 126 h 464"/>
                  <a:gd name="T30" fmla="*/ 385 w 390"/>
                  <a:gd name="T31" fmla="*/ 117 h 464"/>
                  <a:gd name="T32" fmla="*/ 383 w 390"/>
                  <a:gd name="T33" fmla="*/ 108 h 464"/>
                  <a:gd name="T34" fmla="*/ 383 w 390"/>
                  <a:gd name="T35" fmla="*/ 92 h 464"/>
                  <a:gd name="T36" fmla="*/ 379 w 390"/>
                  <a:gd name="T37" fmla="*/ 56 h 464"/>
                  <a:gd name="T38" fmla="*/ 377 w 390"/>
                  <a:gd name="T39" fmla="*/ 40 h 464"/>
                  <a:gd name="T40" fmla="*/ 377 w 390"/>
                  <a:gd name="T41" fmla="*/ 24 h 464"/>
                  <a:gd name="T42" fmla="*/ 377 w 390"/>
                  <a:gd name="T43" fmla="*/ 10 h 464"/>
                  <a:gd name="T44" fmla="*/ 377 w 390"/>
                  <a:gd name="T45" fmla="*/ 0 h 464"/>
                  <a:gd name="T46" fmla="*/ 0 w 390"/>
                  <a:gd name="T47" fmla="*/ 372 h 4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0"/>
                  <a:gd name="T73" fmla="*/ 0 h 464"/>
                  <a:gd name="T74" fmla="*/ 390 w 390"/>
                  <a:gd name="T75" fmla="*/ 464 h 4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0" h="464">
                    <a:moveTo>
                      <a:pt x="0" y="372"/>
                    </a:moveTo>
                    <a:lnTo>
                      <a:pt x="0" y="387"/>
                    </a:lnTo>
                    <a:lnTo>
                      <a:pt x="20" y="401"/>
                    </a:lnTo>
                    <a:lnTo>
                      <a:pt x="12" y="412"/>
                    </a:lnTo>
                    <a:lnTo>
                      <a:pt x="22" y="403"/>
                    </a:lnTo>
                    <a:lnTo>
                      <a:pt x="43" y="417"/>
                    </a:lnTo>
                    <a:lnTo>
                      <a:pt x="18" y="443"/>
                    </a:lnTo>
                    <a:lnTo>
                      <a:pt x="45" y="420"/>
                    </a:lnTo>
                    <a:lnTo>
                      <a:pt x="72" y="438"/>
                    </a:lnTo>
                    <a:lnTo>
                      <a:pt x="80" y="443"/>
                    </a:lnTo>
                    <a:lnTo>
                      <a:pt x="60" y="464"/>
                    </a:lnTo>
                    <a:lnTo>
                      <a:pt x="81" y="445"/>
                    </a:lnTo>
                    <a:lnTo>
                      <a:pt x="87" y="450"/>
                    </a:lnTo>
                    <a:lnTo>
                      <a:pt x="390" y="127"/>
                    </a:lnTo>
                    <a:lnTo>
                      <a:pt x="389" y="126"/>
                    </a:lnTo>
                    <a:lnTo>
                      <a:pt x="385" y="117"/>
                    </a:lnTo>
                    <a:lnTo>
                      <a:pt x="383" y="108"/>
                    </a:lnTo>
                    <a:lnTo>
                      <a:pt x="383" y="92"/>
                    </a:lnTo>
                    <a:lnTo>
                      <a:pt x="379" y="56"/>
                    </a:lnTo>
                    <a:lnTo>
                      <a:pt x="377" y="40"/>
                    </a:lnTo>
                    <a:lnTo>
                      <a:pt x="377" y="24"/>
                    </a:lnTo>
                    <a:lnTo>
                      <a:pt x="377" y="10"/>
                    </a:lnTo>
                    <a:lnTo>
                      <a:pt x="377" y="0"/>
                    </a:lnTo>
                    <a:lnTo>
                      <a:pt x="0" y="372"/>
                    </a:lnTo>
                    <a:close/>
                  </a:path>
                </a:pathLst>
              </a:custGeom>
              <a:solidFill>
                <a:srgbClr val="9F9F9F"/>
              </a:solidFill>
              <a:ln w="9525">
                <a:noFill/>
                <a:round/>
                <a:headEnd/>
                <a:tailEnd/>
              </a:ln>
            </p:spPr>
            <p:txBody>
              <a:bodyPr/>
              <a:lstStyle/>
              <a:p>
                <a:endParaRPr lang="en-US"/>
              </a:p>
            </p:txBody>
          </p:sp>
          <p:sp>
            <p:nvSpPr>
              <p:cNvPr id="16537" name="Freeform 439"/>
              <p:cNvSpPr>
                <a:spLocks/>
              </p:cNvSpPr>
              <p:nvPr/>
            </p:nvSpPr>
            <p:spPr bwMode="auto">
              <a:xfrm>
                <a:off x="1865" y="3472"/>
                <a:ext cx="419" cy="298"/>
              </a:xfrm>
              <a:custGeom>
                <a:avLst/>
                <a:gdLst>
                  <a:gd name="T0" fmla="*/ 0 w 419"/>
                  <a:gd name="T1" fmla="*/ 0 h 298"/>
                  <a:gd name="T2" fmla="*/ 9 w 419"/>
                  <a:gd name="T3" fmla="*/ 7 h 298"/>
                  <a:gd name="T4" fmla="*/ 15 w 419"/>
                  <a:gd name="T5" fmla="*/ 7 h 298"/>
                  <a:gd name="T6" fmla="*/ 395 w 419"/>
                  <a:gd name="T7" fmla="*/ 155 h 298"/>
                  <a:gd name="T8" fmla="*/ 395 w 419"/>
                  <a:gd name="T9" fmla="*/ 171 h 298"/>
                  <a:gd name="T10" fmla="*/ 395 w 419"/>
                  <a:gd name="T11" fmla="*/ 190 h 298"/>
                  <a:gd name="T12" fmla="*/ 399 w 419"/>
                  <a:gd name="T13" fmla="*/ 221 h 298"/>
                  <a:gd name="T14" fmla="*/ 403 w 419"/>
                  <a:gd name="T15" fmla="*/ 246 h 298"/>
                  <a:gd name="T16" fmla="*/ 409 w 419"/>
                  <a:gd name="T17" fmla="*/ 270 h 298"/>
                  <a:gd name="T18" fmla="*/ 417 w 419"/>
                  <a:gd name="T19" fmla="*/ 291 h 298"/>
                  <a:gd name="T20" fmla="*/ 419 w 419"/>
                  <a:gd name="T21" fmla="*/ 298 h 298"/>
                  <a:gd name="T22" fmla="*/ 235 w 419"/>
                  <a:gd name="T23" fmla="*/ 227 h 298"/>
                  <a:gd name="T24" fmla="*/ 40 w 419"/>
                  <a:gd name="T25" fmla="*/ 152 h 298"/>
                  <a:gd name="T26" fmla="*/ 34 w 419"/>
                  <a:gd name="T27" fmla="*/ 146 h 298"/>
                  <a:gd name="T28" fmla="*/ 25 w 419"/>
                  <a:gd name="T29" fmla="*/ 152 h 298"/>
                  <a:gd name="T30" fmla="*/ 23 w 419"/>
                  <a:gd name="T31" fmla="*/ 146 h 298"/>
                  <a:gd name="T32" fmla="*/ 21 w 419"/>
                  <a:gd name="T33" fmla="*/ 141 h 298"/>
                  <a:gd name="T34" fmla="*/ 19 w 419"/>
                  <a:gd name="T35" fmla="*/ 134 h 298"/>
                  <a:gd name="T36" fmla="*/ 15 w 419"/>
                  <a:gd name="T37" fmla="*/ 127 h 298"/>
                  <a:gd name="T38" fmla="*/ 15 w 419"/>
                  <a:gd name="T39" fmla="*/ 122 h 298"/>
                  <a:gd name="T40" fmla="*/ 13 w 419"/>
                  <a:gd name="T41" fmla="*/ 115 h 298"/>
                  <a:gd name="T42" fmla="*/ 11 w 419"/>
                  <a:gd name="T43" fmla="*/ 108 h 298"/>
                  <a:gd name="T44" fmla="*/ 9 w 419"/>
                  <a:gd name="T45" fmla="*/ 99 h 298"/>
                  <a:gd name="T46" fmla="*/ 7 w 419"/>
                  <a:gd name="T47" fmla="*/ 92 h 298"/>
                  <a:gd name="T48" fmla="*/ 5 w 419"/>
                  <a:gd name="T49" fmla="*/ 82 h 298"/>
                  <a:gd name="T50" fmla="*/ 5 w 419"/>
                  <a:gd name="T51" fmla="*/ 75 h 298"/>
                  <a:gd name="T52" fmla="*/ 3 w 419"/>
                  <a:gd name="T53" fmla="*/ 70 h 298"/>
                  <a:gd name="T54" fmla="*/ 3 w 419"/>
                  <a:gd name="T55" fmla="*/ 61 h 298"/>
                  <a:gd name="T56" fmla="*/ 2 w 419"/>
                  <a:gd name="T57" fmla="*/ 54 h 298"/>
                  <a:gd name="T58" fmla="*/ 2 w 419"/>
                  <a:gd name="T59" fmla="*/ 47 h 298"/>
                  <a:gd name="T60" fmla="*/ 0 w 419"/>
                  <a:gd name="T61" fmla="*/ 40 h 298"/>
                  <a:gd name="T62" fmla="*/ 0 w 419"/>
                  <a:gd name="T63" fmla="*/ 33 h 298"/>
                  <a:gd name="T64" fmla="*/ 0 w 419"/>
                  <a:gd name="T65" fmla="*/ 24 h 298"/>
                  <a:gd name="T66" fmla="*/ 0 w 419"/>
                  <a:gd name="T67" fmla="*/ 19 h 298"/>
                  <a:gd name="T68" fmla="*/ 0 w 419"/>
                  <a:gd name="T69" fmla="*/ 12 h 298"/>
                  <a:gd name="T70" fmla="*/ 0 w 419"/>
                  <a:gd name="T71" fmla="*/ 5 h 298"/>
                  <a:gd name="T72" fmla="*/ 0 w 41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9"/>
                  <a:gd name="T112" fmla="*/ 0 h 298"/>
                  <a:gd name="T113" fmla="*/ 419 w 41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9" h="298">
                    <a:moveTo>
                      <a:pt x="0" y="0"/>
                    </a:moveTo>
                    <a:lnTo>
                      <a:pt x="9" y="7"/>
                    </a:lnTo>
                    <a:lnTo>
                      <a:pt x="15" y="7"/>
                    </a:lnTo>
                    <a:lnTo>
                      <a:pt x="395" y="155"/>
                    </a:lnTo>
                    <a:lnTo>
                      <a:pt x="395" y="171"/>
                    </a:lnTo>
                    <a:lnTo>
                      <a:pt x="395" y="190"/>
                    </a:lnTo>
                    <a:lnTo>
                      <a:pt x="399" y="221"/>
                    </a:lnTo>
                    <a:lnTo>
                      <a:pt x="403" y="246"/>
                    </a:lnTo>
                    <a:lnTo>
                      <a:pt x="409" y="270"/>
                    </a:lnTo>
                    <a:lnTo>
                      <a:pt x="417" y="291"/>
                    </a:lnTo>
                    <a:lnTo>
                      <a:pt x="419" y="298"/>
                    </a:lnTo>
                    <a:lnTo>
                      <a:pt x="235" y="227"/>
                    </a:lnTo>
                    <a:lnTo>
                      <a:pt x="40" y="152"/>
                    </a:lnTo>
                    <a:lnTo>
                      <a:pt x="34" y="146"/>
                    </a:lnTo>
                    <a:lnTo>
                      <a:pt x="25" y="152"/>
                    </a:lnTo>
                    <a:lnTo>
                      <a:pt x="23" y="146"/>
                    </a:lnTo>
                    <a:lnTo>
                      <a:pt x="21" y="141"/>
                    </a:lnTo>
                    <a:lnTo>
                      <a:pt x="19" y="134"/>
                    </a:lnTo>
                    <a:lnTo>
                      <a:pt x="15" y="127"/>
                    </a:lnTo>
                    <a:lnTo>
                      <a:pt x="15" y="122"/>
                    </a:lnTo>
                    <a:lnTo>
                      <a:pt x="13" y="115"/>
                    </a:lnTo>
                    <a:lnTo>
                      <a:pt x="11" y="108"/>
                    </a:lnTo>
                    <a:lnTo>
                      <a:pt x="9" y="99"/>
                    </a:lnTo>
                    <a:lnTo>
                      <a:pt x="7" y="92"/>
                    </a:lnTo>
                    <a:lnTo>
                      <a:pt x="5" y="82"/>
                    </a:lnTo>
                    <a:lnTo>
                      <a:pt x="5" y="75"/>
                    </a:lnTo>
                    <a:lnTo>
                      <a:pt x="3" y="70"/>
                    </a:lnTo>
                    <a:lnTo>
                      <a:pt x="3" y="61"/>
                    </a:lnTo>
                    <a:lnTo>
                      <a:pt x="2" y="54"/>
                    </a:lnTo>
                    <a:lnTo>
                      <a:pt x="2" y="47"/>
                    </a:lnTo>
                    <a:lnTo>
                      <a:pt x="0" y="40"/>
                    </a:lnTo>
                    <a:lnTo>
                      <a:pt x="0" y="33"/>
                    </a:lnTo>
                    <a:lnTo>
                      <a:pt x="0" y="24"/>
                    </a:lnTo>
                    <a:lnTo>
                      <a:pt x="0" y="19"/>
                    </a:lnTo>
                    <a:lnTo>
                      <a:pt x="0" y="12"/>
                    </a:lnTo>
                    <a:lnTo>
                      <a:pt x="0" y="5"/>
                    </a:lnTo>
                    <a:lnTo>
                      <a:pt x="0" y="0"/>
                    </a:lnTo>
                    <a:close/>
                  </a:path>
                </a:pathLst>
              </a:custGeom>
              <a:solidFill>
                <a:srgbClr val="FFFFFF"/>
              </a:solidFill>
              <a:ln w="9525">
                <a:noFill/>
                <a:round/>
                <a:headEnd/>
                <a:tailEnd/>
              </a:ln>
            </p:spPr>
            <p:txBody>
              <a:bodyPr/>
              <a:lstStyle/>
              <a:p>
                <a:endParaRPr lang="en-US"/>
              </a:p>
            </p:txBody>
          </p:sp>
          <p:grpSp>
            <p:nvGrpSpPr>
              <p:cNvPr id="16538" name="Group 440"/>
              <p:cNvGrpSpPr>
                <a:grpSpLocks/>
              </p:cNvGrpSpPr>
              <p:nvPr/>
            </p:nvGrpSpPr>
            <p:grpSpPr bwMode="auto">
              <a:xfrm>
                <a:off x="1874" y="3479"/>
                <a:ext cx="402" cy="272"/>
                <a:chOff x="1874" y="3479"/>
                <a:chExt cx="402" cy="272"/>
              </a:xfrm>
            </p:grpSpPr>
            <p:sp>
              <p:nvSpPr>
                <p:cNvPr id="16583" name="Freeform 441"/>
                <p:cNvSpPr>
                  <a:spLocks/>
                </p:cNvSpPr>
                <p:nvPr/>
              </p:nvSpPr>
              <p:spPr bwMode="auto">
                <a:xfrm>
                  <a:off x="1874" y="3479"/>
                  <a:ext cx="385" cy="162"/>
                </a:xfrm>
                <a:custGeom>
                  <a:avLst/>
                  <a:gdLst>
                    <a:gd name="T0" fmla="*/ 2 w 385"/>
                    <a:gd name="T1" fmla="*/ 1 h 162"/>
                    <a:gd name="T2" fmla="*/ 0 w 385"/>
                    <a:gd name="T3" fmla="*/ 0 h 162"/>
                    <a:gd name="T4" fmla="*/ 6 w 385"/>
                    <a:gd name="T5" fmla="*/ 0 h 162"/>
                    <a:gd name="T6" fmla="*/ 385 w 385"/>
                    <a:gd name="T7" fmla="*/ 145 h 162"/>
                    <a:gd name="T8" fmla="*/ 385 w 385"/>
                    <a:gd name="T9" fmla="*/ 162 h 162"/>
                    <a:gd name="T10" fmla="*/ 303 w 385"/>
                    <a:gd name="T11" fmla="*/ 127 h 162"/>
                    <a:gd name="T12" fmla="*/ 230 w 385"/>
                    <a:gd name="T13" fmla="*/ 96 h 162"/>
                    <a:gd name="T14" fmla="*/ 161 w 385"/>
                    <a:gd name="T15" fmla="*/ 68 h 162"/>
                    <a:gd name="T16" fmla="*/ 101 w 385"/>
                    <a:gd name="T17" fmla="*/ 42 h 162"/>
                    <a:gd name="T18" fmla="*/ 2 w 385"/>
                    <a:gd name="T19" fmla="*/ 1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62"/>
                    <a:gd name="T32" fmla="*/ 385 w 385"/>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62">
                      <a:moveTo>
                        <a:pt x="2" y="1"/>
                      </a:moveTo>
                      <a:lnTo>
                        <a:pt x="0" y="0"/>
                      </a:lnTo>
                      <a:lnTo>
                        <a:pt x="6" y="0"/>
                      </a:lnTo>
                      <a:lnTo>
                        <a:pt x="385" y="145"/>
                      </a:lnTo>
                      <a:lnTo>
                        <a:pt x="385" y="162"/>
                      </a:lnTo>
                      <a:lnTo>
                        <a:pt x="303" y="127"/>
                      </a:lnTo>
                      <a:lnTo>
                        <a:pt x="230" y="96"/>
                      </a:lnTo>
                      <a:lnTo>
                        <a:pt x="161" y="68"/>
                      </a:lnTo>
                      <a:lnTo>
                        <a:pt x="101" y="42"/>
                      </a:lnTo>
                      <a:lnTo>
                        <a:pt x="2" y="1"/>
                      </a:lnTo>
                      <a:close/>
                    </a:path>
                  </a:pathLst>
                </a:custGeom>
                <a:solidFill>
                  <a:srgbClr val="C0C0C0"/>
                </a:solidFill>
                <a:ln w="9525">
                  <a:noFill/>
                  <a:round/>
                  <a:headEnd/>
                  <a:tailEnd/>
                </a:ln>
              </p:spPr>
              <p:txBody>
                <a:bodyPr/>
                <a:lstStyle/>
                <a:p>
                  <a:endParaRPr lang="en-US"/>
                </a:p>
              </p:txBody>
            </p:sp>
            <p:sp>
              <p:nvSpPr>
                <p:cNvPr id="16584" name="Freeform 442"/>
                <p:cNvSpPr>
                  <a:spLocks/>
                </p:cNvSpPr>
                <p:nvPr/>
              </p:nvSpPr>
              <p:spPr bwMode="auto">
                <a:xfrm>
                  <a:off x="2160" y="3615"/>
                  <a:ext cx="99" cy="35"/>
                </a:xfrm>
                <a:custGeom>
                  <a:avLst/>
                  <a:gdLst>
                    <a:gd name="T0" fmla="*/ 0 w 99"/>
                    <a:gd name="T1" fmla="*/ 0 h 35"/>
                    <a:gd name="T2" fmla="*/ 43 w 99"/>
                    <a:gd name="T3" fmla="*/ 14 h 35"/>
                    <a:gd name="T4" fmla="*/ 56 w 99"/>
                    <a:gd name="T5" fmla="*/ 19 h 35"/>
                    <a:gd name="T6" fmla="*/ 70 w 99"/>
                    <a:gd name="T7" fmla="*/ 24 h 35"/>
                    <a:gd name="T8" fmla="*/ 99 w 99"/>
                    <a:gd name="T9" fmla="*/ 35 h 35"/>
                    <a:gd name="T10" fmla="*/ 64 w 99"/>
                    <a:gd name="T11" fmla="*/ 23 h 35"/>
                    <a:gd name="T12" fmla="*/ 39 w 99"/>
                    <a:gd name="T13" fmla="*/ 14 h 35"/>
                    <a:gd name="T14" fmla="*/ 0 w 99"/>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a:moveTo>
                        <a:pt x="0" y="0"/>
                      </a:moveTo>
                      <a:lnTo>
                        <a:pt x="43" y="14"/>
                      </a:lnTo>
                      <a:lnTo>
                        <a:pt x="56" y="19"/>
                      </a:lnTo>
                      <a:lnTo>
                        <a:pt x="70" y="24"/>
                      </a:lnTo>
                      <a:lnTo>
                        <a:pt x="99" y="35"/>
                      </a:lnTo>
                      <a:lnTo>
                        <a:pt x="64" y="23"/>
                      </a:lnTo>
                      <a:lnTo>
                        <a:pt x="39" y="14"/>
                      </a:lnTo>
                      <a:lnTo>
                        <a:pt x="0" y="0"/>
                      </a:lnTo>
                      <a:close/>
                    </a:path>
                  </a:pathLst>
                </a:custGeom>
                <a:solidFill>
                  <a:srgbClr val="C0C0C0"/>
                </a:solidFill>
                <a:ln w="9525">
                  <a:noFill/>
                  <a:round/>
                  <a:headEnd/>
                  <a:tailEnd/>
                </a:ln>
              </p:spPr>
              <p:txBody>
                <a:bodyPr/>
                <a:lstStyle/>
                <a:p>
                  <a:endParaRPr lang="en-US"/>
                </a:p>
              </p:txBody>
            </p:sp>
            <p:sp>
              <p:nvSpPr>
                <p:cNvPr id="16585" name="Freeform 443"/>
                <p:cNvSpPr>
                  <a:spLocks/>
                </p:cNvSpPr>
                <p:nvPr/>
              </p:nvSpPr>
              <p:spPr bwMode="auto">
                <a:xfrm>
                  <a:off x="2208" y="3667"/>
                  <a:ext cx="54" cy="18"/>
                </a:xfrm>
                <a:custGeom>
                  <a:avLst/>
                  <a:gdLst>
                    <a:gd name="T0" fmla="*/ 0 w 54"/>
                    <a:gd name="T1" fmla="*/ 0 h 18"/>
                    <a:gd name="T2" fmla="*/ 25 w 54"/>
                    <a:gd name="T3" fmla="*/ 5 h 18"/>
                    <a:gd name="T4" fmla="*/ 35 w 54"/>
                    <a:gd name="T5" fmla="*/ 11 h 18"/>
                    <a:gd name="T6" fmla="*/ 54 w 54"/>
                    <a:gd name="T7" fmla="*/ 16 h 18"/>
                    <a:gd name="T8" fmla="*/ 54 w 54"/>
                    <a:gd name="T9" fmla="*/ 18 h 18"/>
                    <a:gd name="T10" fmla="*/ 29 w 54"/>
                    <a:gd name="T11" fmla="*/ 11 h 18"/>
                    <a:gd name="T12" fmla="*/ 0 w 54"/>
                    <a:gd name="T13" fmla="*/ 0 h 18"/>
                    <a:gd name="T14" fmla="*/ 0 60000 65536"/>
                    <a:gd name="T15" fmla="*/ 0 60000 65536"/>
                    <a:gd name="T16" fmla="*/ 0 60000 65536"/>
                    <a:gd name="T17" fmla="*/ 0 60000 65536"/>
                    <a:gd name="T18" fmla="*/ 0 60000 65536"/>
                    <a:gd name="T19" fmla="*/ 0 60000 65536"/>
                    <a:gd name="T20" fmla="*/ 0 60000 65536"/>
                    <a:gd name="T21" fmla="*/ 0 w 54"/>
                    <a:gd name="T22" fmla="*/ 0 h 18"/>
                    <a:gd name="T23" fmla="*/ 54 w 5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
                      <a:moveTo>
                        <a:pt x="0" y="0"/>
                      </a:moveTo>
                      <a:lnTo>
                        <a:pt x="25" y="5"/>
                      </a:lnTo>
                      <a:lnTo>
                        <a:pt x="35" y="11"/>
                      </a:lnTo>
                      <a:lnTo>
                        <a:pt x="54" y="16"/>
                      </a:lnTo>
                      <a:lnTo>
                        <a:pt x="54" y="18"/>
                      </a:lnTo>
                      <a:lnTo>
                        <a:pt x="29" y="11"/>
                      </a:lnTo>
                      <a:lnTo>
                        <a:pt x="0" y="0"/>
                      </a:lnTo>
                      <a:close/>
                    </a:path>
                  </a:pathLst>
                </a:custGeom>
                <a:solidFill>
                  <a:srgbClr val="C0C0C0"/>
                </a:solidFill>
                <a:ln w="9525">
                  <a:noFill/>
                  <a:round/>
                  <a:headEnd/>
                  <a:tailEnd/>
                </a:ln>
              </p:spPr>
              <p:txBody>
                <a:bodyPr/>
                <a:lstStyle/>
                <a:p>
                  <a:endParaRPr lang="en-US"/>
                </a:p>
              </p:txBody>
            </p:sp>
            <p:sp>
              <p:nvSpPr>
                <p:cNvPr id="16586" name="Freeform 444"/>
                <p:cNvSpPr>
                  <a:spLocks/>
                </p:cNvSpPr>
                <p:nvPr/>
              </p:nvSpPr>
              <p:spPr bwMode="auto">
                <a:xfrm>
                  <a:off x="2120" y="3665"/>
                  <a:ext cx="150" cy="60"/>
                </a:xfrm>
                <a:custGeom>
                  <a:avLst/>
                  <a:gdLst>
                    <a:gd name="T0" fmla="*/ 0 w 150"/>
                    <a:gd name="T1" fmla="*/ 0 h 60"/>
                    <a:gd name="T2" fmla="*/ 73 w 150"/>
                    <a:gd name="T3" fmla="*/ 28 h 60"/>
                    <a:gd name="T4" fmla="*/ 115 w 150"/>
                    <a:gd name="T5" fmla="*/ 44 h 60"/>
                    <a:gd name="T6" fmla="*/ 148 w 150"/>
                    <a:gd name="T7" fmla="*/ 56 h 60"/>
                    <a:gd name="T8" fmla="*/ 150 w 150"/>
                    <a:gd name="T9" fmla="*/ 60 h 60"/>
                    <a:gd name="T10" fmla="*/ 84 w 150"/>
                    <a:gd name="T11" fmla="*/ 34 h 60"/>
                    <a:gd name="T12" fmla="*/ 30 w 150"/>
                    <a:gd name="T13" fmla="*/ 13 h 60"/>
                    <a:gd name="T14" fmla="*/ 0 w 150"/>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60"/>
                    <a:gd name="T26" fmla="*/ 150 w 150"/>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60">
                      <a:moveTo>
                        <a:pt x="0" y="0"/>
                      </a:moveTo>
                      <a:lnTo>
                        <a:pt x="73" y="28"/>
                      </a:lnTo>
                      <a:lnTo>
                        <a:pt x="115" y="44"/>
                      </a:lnTo>
                      <a:lnTo>
                        <a:pt x="148" y="56"/>
                      </a:lnTo>
                      <a:lnTo>
                        <a:pt x="150" y="60"/>
                      </a:lnTo>
                      <a:lnTo>
                        <a:pt x="84" y="34"/>
                      </a:lnTo>
                      <a:lnTo>
                        <a:pt x="30" y="13"/>
                      </a:lnTo>
                      <a:lnTo>
                        <a:pt x="0" y="0"/>
                      </a:lnTo>
                      <a:close/>
                    </a:path>
                  </a:pathLst>
                </a:custGeom>
                <a:solidFill>
                  <a:srgbClr val="C0C0C0"/>
                </a:solidFill>
                <a:ln w="9525">
                  <a:noFill/>
                  <a:round/>
                  <a:headEnd/>
                  <a:tailEnd/>
                </a:ln>
              </p:spPr>
              <p:txBody>
                <a:bodyPr/>
                <a:lstStyle/>
                <a:p>
                  <a:endParaRPr lang="en-US"/>
                </a:p>
              </p:txBody>
            </p:sp>
            <p:sp>
              <p:nvSpPr>
                <p:cNvPr id="16587" name="Freeform 445"/>
                <p:cNvSpPr>
                  <a:spLocks/>
                </p:cNvSpPr>
                <p:nvPr/>
              </p:nvSpPr>
              <p:spPr bwMode="auto">
                <a:xfrm>
                  <a:off x="2218" y="3681"/>
                  <a:ext cx="46" cy="18"/>
                </a:xfrm>
                <a:custGeom>
                  <a:avLst/>
                  <a:gdLst>
                    <a:gd name="T0" fmla="*/ 0 w 46"/>
                    <a:gd name="T1" fmla="*/ 0 h 18"/>
                    <a:gd name="T2" fmla="*/ 44 w 46"/>
                    <a:gd name="T3" fmla="*/ 14 h 18"/>
                    <a:gd name="T4" fmla="*/ 46 w 46"/>
                    <a:gd name="T5" fmla="*/ 18 h 18"/>
                    <a:gd name="T6" fmla="*/ 29 w 46"/>
                    <a:gd name="T7" fmla="*/ 11 h 18"/>
                    <a:gd name="T8" fmla="*/ 0 w 46"/>
                    <a:gd name="T9" fmla="*/ 0 h 18"/>
                    <a:gd name="T10" fmla="*/ 0 60000 65536"/>
                    <a:gd name="T11" fmla="*/ 0 60000 65536"/>
                    <a:gd name="T12" fmla="*/ 0 60000 65536"/>
                    <a:gd name="T13" fmla="*/ 0 60000 65536"/>
                    <a:gd name="T14" fmla="*/ 0 60000 65536"/>
                    <a:gd name="T15" fmla="*/ 0 w 46"/>
                    <a:gd name="T16" fmla="*/ 0 h 18"/>
                    <a:gd name="T17" fmla="*/ 46 w 46"/>
                    <a:gd name="T18" fmla="*/ 18 h 18"/>
                  </a:gdLst>
                  <a:ahLst/>
                  <a:cxnLst>
                    <a:cxn ang="T10">
                      <a:pos x="T0" y="T1"/>
                    </a:cxn>
                    <a:cxn ang="T11">
                      <a:pos x="T2" y="T3"/>
                    </a:cxn>
                    <a:cxn ang="T12">
                      <a:pos x="T4" y="T5"/>
                    </a:cxn>
                    <a:cxn ang="T13">
                      <a:pos x="T6" y="T7"/>
                    </a:cxn>
                    <a:cxn ang="T14">
                      <a:pos x="T8" y="T9"/>
                    </a:cxn>
                  </a:cxnLst>
                  <a:rect l="T15" t="T16" r="T17" b="T18"/>
                  <a:pathLst>
                    <a:path w="46" h="18">
                      <a:moveTo>
                        <a:pt x="0" y="0"/>
                      </a:moveTo>
                      <a:lnTo>
                        <a:pt x="44" y="14"/>
                      </a:lnTo>
                      <a:lnTo>
                        <a:pt x="46" y="18"/>
                      </a:lnTo>
                      <a:lnTo>
                        <a:pt x="29" y="11"/>
                      </a:lnTo>
                      <a:lnTo>
                        <a:pt x="0" y="0"/>
                      </a:lnTo>
                      <a:close/>
                    </a:path>
                  </a:pathLst>
                </a:custGeom>
                <a:solidFill>
                  <a:srgbClr val="C0C0C0"/>
                </a:solidFill>
                <a:ln w="9525">
                  <a:noFill/>
                  <a:round/>
                  <a:headEnd/>
                  <a:tailEnd/>
                </a:ln>
              </p:spPr>
              <p:txBody>
                <a:bodyPr/>
                <a:lstStyle/>
                <a:p>
                  <a:endParaRPr lang="en-US"/>
                </a:p>
              </p:txBody>
            </p:sp>
            <p:sp>
              <p:nvSpPr>
                <p:cNvPr id="16588" name="Freeform 446"/>
                <p:cNvSpPr>
                  <a:spLocks/>
                </p:cNvSpPr>
                <p:nvPr/>
              </p:nvSpPr>
              <p:spPr bwMode="auto">
                <a:xfrm>
                  <a:off x="2230" y="3732"/>
                  <a:ext cx="46" cy="19"/>
                </a:xfrm>
                <a:custGeom>
                  <a:avLst/>
                  <a:gdLst>
                    <a:gd name="T0" fmla="*/ 0 w 46"/>
                    <a:gd name="T1" fmla="*/ 0 h 19"/>
                    <a:gd name="T2" fmla="*/ 34 w 46"/>
                    <a:gd name="T3" fmla="*/ 12 h 19"/>
                    <a:gd name="T4" fmla="*/ 46 w 46"/>
                    <a:gd name="T5" fmla="*/ 17 h 19"/>
                    <a:gd name="T6" fmla="*/ 46 w 46"/>
                    <a:gd name="T7" fmla="*/ 19 h 19"/>
                    <a:gd name="T8" fmla="*/ 32 w 46"/>
                    <a:gd name="T9" fmla="*/ 15 h 19"/>
                    <a:gd name="T10" fmla="*/ 5 w 46"/>
                    <a:gd name="T11" fmla="*/ 3 h 19"/>
                    <a:gd name="T12" fmla="*/ 0 w 46"/>
                    <a:gd name="T13" fmla="*/ 0 h 19"/>
                    <a:gd name="T14" fmla="*/ 0 60000 65536"/>
                    <a:gd name="T15" fmla="*/ 0 60000 65536"/>
                    <a:gd name="T16" fmla="*/ 0 60000 65536"/>
                    <a:gd name="T17" fmla="*/ 0 60000 65536"/>
                    <a:gd name="T18" fmla="*/ 0 60000 65536"/>
                    <a:gd name="T19" fmla="*/ 0 60000 65536"/>
                    <a:gd name="T20" fmla="*/ 0 60000 65536"/>
                    <a:gd name="T21" fmla="*/ 0 w 46"/>
                    <a:gd name="T22" fmla="*/ 0 h 19"/>
                    <a:gd name="T23" fmla="*/ 46 w 4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9">
                      <a:moveTo>
                        <a:pt x="0" y="0"/>
                      </a:moveTo>
                      <a:lnTo>
                        <a:pt x="34" y="12"/>
                      </a:lnTo>
                      <a:lnTo>
                        <a:pt x="46" y="17"/>
                      </a:lnTo>
                      <a:lnTo>
                        <a:pt x="46" y="19"/>
                      </a:lnTo>
                      <a:lnTo>
                        <a:pt x="32" y="15"/>
                      </a:lnTo>
                      <a:lnTo>
                        <a:pt x="5" y="3"/>
                      </a:lnTo>
                      <a:lnTo>
                        <a:pt x="0" y="0"/>
                      </a:lnTo>
                      <a:close/>
                    </a:path>
                  </a:pathLst>
                </a:custGeom>
                <a:solidFill>
                  <a:srgbClr val="C0C0C0"/>
                </a:solidFill>
                <a:ln w="9525">
                  <a:noFill/>
                  <a:round/>
                  <a:headEnd/>
                  <a:tailEnd/>
                </a:ln>
              </p:spPr>
              <p:txBody>
                <a:bodyPr/>
                <a:lstStyle/>
                <a:p>
                  <a:endParaRPr lang="en-US"/>
                </a:p>
              </p:txBody>
            </p:sp>
          </p:grpSp>
          <p:grpSp>
            <p:nvGrpSpPr>
              <p:cNvPr id="16539" name="Group 447"/>
              <p:cNvGrpSpPr>
                <a:grpSpLocks/>
              </p:cNvGrpSpPr>
              <p:nvPr/>
            </p:nvGrpSpPr>
            <p:grpSpPr bwMode="auto">
              <a:xfrm>
                <a:off x="2299" y="3262"/>
                <a:ext cx="332" cy="466"/>
                <a:chOff x="2299" y="3262"/>
                <a:chExt cx="332" cy="466"/>
              </a:xfrm>
            </p:grpSpPr>
            <p:grpSp>
              <p:nvGrpSpPr>
                <p:cNvPr id="16550" name="Group 448"/>
                <p:cNvGrpSpPr>
                  <a:grpSpLocks/>
                </p:cNvGrpSpPr>
                <p:nvPr/>
              </p:nvGrpSpPr>
              <p:grpSpPr bwMode="auto">
                <a:xfrm>
                  <a:off x="2512" y="3388"/>
                  <a:ext cx="30" cy="44"/>
                  <a:chOff x="2512" y="3388"/>
                  <a:chExt cx="30" cy="44"/>
                </a:xfrm>
              </p:grpSpPr>
              <p:sp>
                <p:nvSpPr>
                  <p:cNvPr id="16581" name="Freeform 449"/>
                  <p:cNvSpPr>
                    <a:spLocks/>
                  </p:cNvSpPr>
                  <p:nvPr/>
                </p:nvSpPr>
                <p:spPr bwMode="auto">
                  <a:xfrm>
                    <a:off x="2512" y="3388"/>
                    <a:ext cx="30" cy="44"/>
                  </a:xfrm>
                  <a:custGeom>
                    <a:avLst/>
                    <a:gdLst>
                      <a:gd name="T0" fmla="*/ 3 w 30"/>
                      <a:gd name="T1" fmla="*/ 44 h 44"/>
                      <a:gd name="T2" fmla="*/ 3 w 30"/>
                      <a:gd name="T3" fmla="*/ 40 h 44"/>
                      <a:gd name="T4" fmla="*/ 1 w 30"/>
                      <a:gd name="T5" fmla="*/ 35 h 44"/>
                      <a:gd name="T6" fmla="*/ 0 w 30"/>
                      <a:gd name="T7" fmla="*/ 23 h 44"/>
                      <a:gd name="T8" fmla="*/ 1 w 30"/>
                      <a:gd name="T9" fmla="*/ 12 h 44"/>
                      <a:gd name="T10" fmla="*/ 5 w 30"/>
                      <a:gd name="T11" fmla="*/ 4 h 44"/>
                      <a:gd name="T12" fmla="*/ 11 w 30"/>
                      <a:gd name="T13" fmla="*/ 0 h 44"/>
                      <a:gd name="T14" fmla="*/ 17 w 30"/>
                      <a:gd name="T15" fmla="*/ 2 h 44"/>
                      <a:gd name="T16" fmla="*/ 21 w 30"/>
                      <a:gd name="T17" fmla="*/ 4 h 44"/>
                      <a:gd name="T18" fmla="*/ 27 w 30"/>
                      <a:gd name="T19" fmla="*/ 9 h 44"/>
                      <a:gd name="T20" fmla="*/ 30 w 30"/>
                      <a:gd name="T21" fmla="*/ 16 h 44"/>
                      <a:gd name="T22" fmla="*/ 19 w 30"/>
                      <a:gd name="T23" fmla="*/ 31 h 44"/>
                      <a:gd name="T24" fmla="*/ 3 w 30"/>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4"/>
                      <a:gd name="T41" fmla="*/ 30 w 3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4">
                        <a:moveTo>
                          <a:pt x="3" y="44"/>
                        </a:moveTo>
                        <a:lnTo>
                          <a:pt x="3" y="40"/>
                        </a:lnTo>
                        <a:lnTo>
                          <a:pt x="1" y="35"/>
                        </a:lnTo>
                        <a:lnTo>
                          <a:pt x="0" y="23"/>
                        </a:lnTo>
                        <a:lnTo>
                          <a:pt x="1" y="12"/>
                        </a:lnTo>
                        <a:lnTo>
                          <a:pt x="5" y="4"/>
                        </a:lnTo>
                        <a:lnTo>
                          <a:pt x="11" y="0"/>
                        </a:lnTo>
                        <a:lnTo>
                          <a:pt x="17" y="2"/>
                        </a:lnTo>
                        <a:lnTo>
                          <a:pt x="21" y="4"/>
                        </a:lnTo>
                        <a:lnTo>
                          <a:pt x="27" y="9"/>
                        </a:lnTo>
                        <a:lnTo>
                          <a:pt x="30" y="16"/>
                        </a:lnTo>
                        <a:lnTo>
                          <a:pt x="19" y="31"/>
                        </a:lnTo>
                        <a:lnTo>
                          <a:pt x="3" y="44"/>
                        </a:lnTo>
                        <a:close/>
                      </a:path>
                    </a:pathLst>
                  </a:custGeom>
                  <a:solidFill>
                    <a:srgbClr val="808080"/>
                  </a:solidFill>
                  <a:ln w="9525">
                    <a:noFill/>
                    <a:round/>
                    <a:headEnd/>
                    <a:tailEnd/>
                  </a:ln>
                </p:spPr>
                <p:txBody>
                  <a:bodyPr/>
                  <a:lstStyle/>
                  <a:p>
                    <a:endParaRPr lang="en-US"/>
                  </a:p>
                </p:txBody>
              </p:sp>
              <p:sp>
                <p:nvSpPr>
                  <p:cNvPr id="16582" name="Freeform 450"/>
                  <p:cNvSpPr>
                    <a:spLocks/>
                  </p:cNvSpPr>
                  <p:nvPr/>
                </p:nvSpPr>
                <p:spPr bwMode="auto">
                  <a:xfrm>
                    <a:off x="2512" y="3400"/>
                    <a:ext cx="29" cy="32"/>
                  </a:xfrm>
                  <a:custGeom>
                    <a:avLst/>
                    <a:gdLst>
                      <a:gd name="T0" fmla="*/ 5 w 29"/>
                      <a:gd name="T1" fmla="*/ 32 h 32"/>
                      <a:gd name="T2" fmla="*/ 0 w 29"/>
                      <a:gd name="T3" fmla="*/ 21 h 32"/>
                      <a:gd name="T4" fmla="*/ 0 w 29"/>
                      <a:gd name="T5" fmla="*/ 14 h 32"/>
                      <a:gd name="T6" fmla="*/ 3 w 29"/>
                      <a:gd name="T7" fmla="*/ 9 h 32"/>
                      <a:gd name="T8" fmla="*/ 9 w 29"/>
                      <a:gd name="T9" fmla="*/ 4 h 32"/>
                      <a:gd name="T10" fmla="*/ 15 w 29"/>
                      <a:gd name="T11" fmla="*/ 0 h 32"/>
                      <a:gd name="T12" fmla="*/ 23 w 29"/>
                      <a:gd name="T13" fmla="*/ 2 h 32"/>
                      <a:gd name="T14" fmla="*/ 29 w 29"/>
                      <a:gd name="T15" fmla="*/ 4 h 32"/>
                      <a:gd name="T16" fmla="*/ 19 w 29"/>
                      <a:gd name="T17" fmla="*/ 19 h 32"/>
                      <a:gd name="T18" fmla="*/ 5 w 29"/>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2"/>
                      <a:gd name="T32" fmla="*/ 29 w 29"/>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2">
                        <a:moveTo>
                          <a:pt x="5" y="32"/>
                        </a:moveTo>
                        <a:lnTo>
                          <a:pt x="0" y="21"/>
                        </a:lnTo>
                        <a:lnTo>
                          <a:pt x="0" y="14"/>
                        </a:lnTo>
                        <a:lnTo>
                          <a:pt x="3" y="9"/>
                        </a:lnTo>
                        <a:lnTo>
                          <a:pt x="9" y="4"/>
                        </a:lnTo>
                        <a:lnTo>
                          <a:pt x="15" y="0"/>
                        </a:lnTo>
                        <a:lnTo>
                          <a:pt x="23" y="2"/>
                        </a:lnTo>
                        <a:lnTo>
                          <a:pt x="29" y="4"/>
                        </a:lnTo>
                        <a:lnTo>
                          <a:pt x="19" y="19"/>
                        </a:lnTo>
                        <a:lnTo>
                          <a:pt x="5" y="32"/>
                        </a:lnTo>
                        <a:close/>
                      </a:path>
                    </a:pathLst>
                  </a:custGeom>
                  <a:solidFill>
                    <a:srgbClr val="000000"/>
                  </a:solidFill>
                  <a:ln w="9525">
                    <a:noFill/>
                    <a:round/>
                    <a:headEnd/>
                    <a:tailEnd/>
                  </a:ln>
                </p:spPr>
                <p:txBody>
                  <a:bodyPr/>
                  <a:lstStyle/>
                  <a:p>
                    <a:endParaRPr lang="en-US"/>
                  </a:p>
                </p:txBody>
              </p:sp>
            </p:grpSp>
            <p:grpSp>
              <p:nvGrpSpPr>
                <p:cNvPr id="16551" name="Group 451"/>
                <p:cNvGrpSpPr>
                  <a:grpSpLocks/>
                </p:cNvGrpSpPr>
                <p:nvPr/>
              </p:nvGrpSpPr>
              <p:grpSpPr bwMode="auto">
                <a:xfrm>
                  <a:off x="2481" y="3432"/>
                  <a:ext cx="31" cy="43"/>
                  <a:chOff x="2481" y="3432"/>
                  <a:chExt cx="31" cy="43"/>
                </a:xfrm>
              </p:grpSpPr>
              <p:sp>
                <p:nvSpPr>
                  <p:cNvPr id="16579" name="Freeform 452"/>
                  <p:cNvSpPr>
                    <a:spLocks/>
                  </p:cNvSpPr>
                  <p:nvPr/>
                </p:nvSpPr>
                <p:spPr bwMode="auto">
                  <a:xfrm>
                    <a:off x="2481" y="3432"/>
                    <a:ext cx="31" cy="43"/>
                  </a:xfrm>
                  <a:custGeom>
                    <a:avLst/>
                    <a:gdLst>
                      <a:gd name="T0" fmla="*/ 5 w 31"/>
                      <a:gd name="T1" fmla="*/ 43 h 43"/>
                      <a:gd name="T2" fmla="*/ 4 w 31"/>
                      <a:gd name="T3" fmla="*/ 38 h 43"/>
                      <a:gd name="T4" fmla="*/ 2 w 31"/>
                      <a:gd name="T5" fmla="*/ 33 h 43"/>
                      <a:gd name="T6" fmla="*/ 0 w 31"/>
                      <a:gd name="T7" fmla="*/ 21 h 43"/>
                      <a:gd name="T8" fmla="*/ 2 w 31"/>
                      <a:gd name="T9" fmla="*/ 10 h 43"/>
                      <a:gd name="T10" fmla="*/ 7 w 31"/>
                      <a:gd name="T11" fmla="*/ 3 h 43"/>
                      <a:gd name="T12" fmla="*/ 13 w 31"/>
                      <a:gd name="T13" fmla="*/ 0 h 43"/>
                      <a:gd name="T14" fmla="*/ 17 w 31"/>
                      <a:gd name="T15" fmla="*/ 0 h 43"/>
                      <a:gd name="T16" fmla="*/ 23 w 31"/>
                      <a:gd name="T17" fmla="*/ 1 h 43"/>
                      <a:gd name="T18" fmla="*/ 27 w 31"/>
                      <a:gd name="T19" fmla="*/ 7 h 43"/>
                      <a:gd name="T20" fmla="*/ 31 w 31"/>
                      <a:gd name="T21" fmla="*/ 14 h 43"/>
                      <a:gd name="T22" fmla="*/ 19 w 31"/>
                      <a:gd name="T23" fmla="*/ 31 h 43"/>
                      <a:gd name="T24" fmla="*/ 5 w 31"/>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3"/>
                      <a:gd name="T41" fmla="*/ 31 w 3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3">
                        <a:moveTo>
                          <a:pt x="5" y="43"/>
                        </a:moveTo>
                        <a:lnTo>
                          <a:pt x="4" y="38"/>
                        </a:lnTo>
                        <a:lnTo>
                          <a:pt x="2" y="33"/>
                        </a:lnTo>
                        <a:lnTo>
                          <a:pt x="0" y="21"/>
                        </a:lnTo>
                        <a:lnTo>
                          <a:pt x="2" y="10"/>
                        </a:lnTo>
                        <a:lnTo>
                          <a:pt x="7" y="3"/>
                        </a:lnTo>
                        <a:lnTo>
                          <a:pt x="13" y="0"/>
                        </a:lnTo>
                        <a:lnTo>
                          <a:pt x="17" y="0"/>
                        </a:lnTo>
                        <a:lnTo>
                          <a:pt x="23" y="1"/>
                        </a:lnTo>
                        <a:lnTo>
                          <a:pt x="27" y="7"/>
                        </a:lnTo>
                        <a:lnTo>
                          <a:pt x="31" y="14"/>
                        </a:lnTo>
                        <a:lnTo>
                          <a:pt x="19" y="31"/>
                        </a:lnTo>
                        <a:lnTo>
                          <a:pt x="5" y="43"/>
                        </a:lnTo>
                        <a:close/>
                      </a:path>
                    </a:pathLst>
                  </a:custGeom>
                  <a:solidFill>
                    <a:srgbClr val="808080"/>
                  </a:solidFill>
                  <a:ln w="9525">
                    <a:noFill/>
                    <a:round/>
                    <a:headEnd/>
                    <a:tailEnd/>
                  </a:ln>
                </p:spPr>
                <p:txBody>
                  <a:bodyPr/>
                  <a:lstStyle/>
                  <a:p>
                    <a:endParaRPr lang="en-US"/>
                  </a:p>
                </p:txBody>
              </p:sp>
              <p:sp>
                <p:nvSpPr>
                  <p:cNvPr id="16580" name="Freeform 453"/>
                  <p:cNvSpPr>
                    <a:spLocks/>
                  </p:cNvSpPr>
                  <p:nvPr/>
                </p:nvSpPr>
                <p:spPr bwMode="auto">
                  <a:xfrm>
                    <a:off x="2483" y="3444"/>
                    <a:ext cx="29" cy="31"/>
                  </a:xfrm>
                  <a:custGeom>
                    <a:avLst/>
                    <a:gdLst>
                      <a:gd name="T0" fmla="*/ 3 w 29"/>
                      <a:gd name="T1" fmla="*/ 31 h 31"/>
                      <a:gd name="T2" fmla="*/ 2 w 29"/>
                      <a:gd name="T3" fmla="*/ 26 h 31"/>
                      <a:gd name="T4" fmla="*/ 0 w 29"/>
                      <a:gd name="T5" fmla="*/ 21 h 31"/>
                      <a:gd name="T6" fmla="*/ 0 w 29"/>
                      <a:gd name="T7" fmla="*/ 14 h 31"/>
                      <a:gd name="T8" fmla="*/ 2 w 29"/>
                      <a:gd name="T9" fmla="*/ 7 h 31"/>
                      <a:gd name="T10" fmla="*/ 7 w 29"/>
                      <a:gd name="T11" fmla="*/ 2 h 31"/>
                      <a:gd name="T12" fmla="*/ 13 w 29"/>
                      <a:gd name="T13" fmla="*/ 0 h 31"/>
                      <a:gd name="T14" fmla="*/ 21 w 29"/>
                      <a:gd name="T15" fmla="*/ 0 h 31"/>
                      <a:gd name="T16" fmla="*/ 29 w 29"/>
                      <a:gd name="T17" fmla="*/ 3 h 31"/>
                      <a:gd name="T18" fmla="*/ 17 w 29"/>
                      <a:gd name="T19" fmla="*/ 17 h 31"/>
                      <a:gd name="T20" fmla="*/ 3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3" y="31"/>
                        </a:moveTo>
                        <a:lnTo>
                          <a:pt x="2" y="26"/>
                        </a:lnTo>
                        <a:lnTo>
                          <a:pt x="0" y="21"/>
                        </a:lnTo>
                        <a:lnTo>
                          <a:pt x="0" y="14"/>
                        </a:lnTo>
                        <a:lnTo>
                          <a:pt x="2" y="7"/>
                        </a:lnTo>
                        <a:lnTo>
                          <a:pt x="7" y="2"/>
                        </a:lnTo>
                        <a:lnTo>
                          <a:pt x="13" y="0"/>
                        </a:lnTo>
                        <a:lnTo>
                          <a:pt x="21" y="0"/>
                        </a:lnTo>
                        <a:lnTo>
                          <a:pt x="29" y="3"/>
                        </a:lnTo>
                        <a:lnTo>
                          <a:pt x="17" y="17"/>
                        </a:lnTo>
                        <a:lnTo>
                          <a:pt x="3" y="31"/>
                        </a:lnTo>
                        <a:close/>
                      </a:path>
                    </a:pathLst>
                  </a:custGeom>
                  <a:solidFill>
                    <a:srgbClr val="000000"/>
                  </a:solidFill>
                  <a:ln w="9525">
                    <a:noFill/>
                    <a:round/>
                    <a:headEnd/>
                    <a:tailEnd/>
                  </a:ln>
                </p:spPr>
                <p:txBody>
                  <a:bodyPr/>
                  <a:lstStyle/>
                  <a:p>
                    <a:endParaRPr lang="en-US"/>
                  </a:p>
                </p:txBody>
              </p:sp>
            </p:grpSp>
            <p:grpSp>
              <p:nvGrpSpPr>
                <p:cNvPr id="16552" name="Group 454"/>
                <p:cNvGrpSpPr>
                  <a:grpSpLocks/>
                </p:cNvGrpSpPr>
                <p:nvPr/>
              </p:nvGrpSpPr>
              <p:grpSpPr bwMode="auto">
                <a:xfrm>
                  <a:off x="2452" y="3474"/>
                  <a:ext cx="29" cy="43"/>
                  <a:chOff x="2452" y="3474"/>
                  <a:chExt cx="29" cy="43"/>
                </a:xfrm>
              </p:grpSpPr>
              <p:sp>
                <p:nvSpPr>
                  <p:cNvPr id="16577" name="Freeform 455"/>
                  <p:cNvSpPr>
                    <a:spLocks/>
                  </p:cNvSpPr>
                  <p:nvPr/>
                </p:nvSpPr>
                <p:spPr bwMode="auto">
                  <a:xfrm>
                    <a:off x="2452" y="3474"/>
                    <a:ext cx="29" cy="43"/>
                  </a:xfrm>
                  <a:custGeom>
                    <a:avLst/>
                    <a:gdLst>
                      <a:gd name="T0" fmla="*/ 4 w 29"/>
                      <a:gd name="T1" fmla="*/ 43 h 43"/>
                      <a:gd name="T2" fmla="*/ 4 w 29"/>
                      <a:gd name="T3" fmla="*/ 38 h 43"/>
                      <a:gd name="T4" fmla="*/ 2 w 29"/>
                      <a:gd name="T5" fmla="*/ 34 h 43"/>
                      <a:gd name="T6" fmla="*/ 0 w 29"/>
                      <a:gd name="T7" fmla="*/ 22 h 43"/>
                      <a:gd name="T8" fmla="*/ 2 w 29"/>
                      <a:gd name="T9" fmla="*/ 12 h 43"/>
                      <a:gd name="T10" fmla="*/ 5 w 29"/>
                      <a:gd name="T11" fmla="*/ 3 h 43"/>
                      <a:gd name="T12" fmla="*/ 11 w 29"/>
                      <a:gd name="T13" fmla="*/ 0 h 43"/>
                      <a:gd name="T14" fmla="*/ 15 w 29"/>
                      <a:gd name="T15" fmla="*/ 1 h 43"/>
                      <a:gd name="T16" fmla="*/ 21 w 29"/>
                      <a:gd name="T17" fmla="*/ 3 h 43"/>
                      <a:gd name="T18" fmla="*/ 29 w 29"/>
                      <a:gd name="T19" fmla="*/ 13 h 43"/>
                      <a:gd name="T20" fmla="*/ 17 w 29"/>
                      <a:gd name="T21" fmla="*/ 31 h 43"/>
                      <a:gd name="T22" fmla="*/ 4 w 29"/>
                      <a:gd name="T23" fmla="*/ 43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43"/>
                      <a:gd name="T38" fmla="*/ 29 w 29"/>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43">
                        <a:moveTo>
                          <a:pt x="4" y="43"/>
                        </a:moveTo>
                        <a:lnTo>
                          <a:pt x="4" y="38"/>
                        </a:lnTo>
                        <a:lnTo>
                          <a:pt x="2" y="34"/>
                        </a:lnTo>
                        <a:lnTo>
                          <a:pt x="0" y="22"/>
                        </a:lnTo>
                        <a:lnTo>
                          <a:pt x="2" y="12"/>
                        </a:lnTo>
                        <a:lnTo>
                          <a:pt x="5" y="3"/>
                        </a:lnTo>
                        <a:lnTo>
                          <a:pt x="11" y="0"/>
                        </a:lnTo>
                        <a:lnTo>
                          <a:pt x="15" y="1"/>
                        </a:lnTo>
                        <a:lnTo>
                          <a:pt x="21" y="3"/>
                        </a:lnTo>
                        <a:lnTo>
                          <a:pt x="29" y="13"/>
                        </a:lnTo>
                        <a:lnTo>
                          <a:pt x="17" y="31"/>
                        </a:lnTo>
                        <a:lnTo>
                          <a:pt x="4" y="43"/>
                        </a:lnTo>
                        <a:close/>
                      </a:path>
                    </a:pathLst>
                  </a:custGeom>
                  <a:solidFill>
                    <a:srgbClr val="808080"/>
                  </a:solidFill>
                  <a:ln w="9525">
                    <a:noFill/>
                    <a:round/>
                    <a:headEnd/>
                    <a:tailEnd/>
                  </a:ln>
                </p:spPr>
                <p:txBody>
                  <a:bodyPr/>
                  <a:lstStyle/>
                  <a:p>
                    <a:endParaRPr lang="en-US"/>
                  </a:p>
                </p:txBody>
              </p:sp>
              <p:sp>
                <p:nvSpPr>
                  <p:cNvPr id="16578" name="Freeform 456"/>
                  <p:cNvSpPr>
                    <a:spLocks/>
                  </p:cNvSpPr>
                  <p:nvPr/>
                </p:nvSpPr>
                <p:spPr bwMode="auto">
                  <a:xfrm>
                    <a:off x="2452" y="3486"/>
                    <a:ext cx="29" cy="31"/>
                  </a:xfrm>
                  <a:custGeom>
                    <a:avLst/>
                    <a:gdLst>
                      <a:gd name="T0" fmla="*/ 4 w 29"/>
                      <a:gd name="T1" fmla="*/ 31 h 31"/>
                      <a:gd name="T2" fmla="*/ 2 w 29"/>
                      <a:gd name="T3" fmla="*/ 26 h 31"/>
                      <a:gd name="T4" fmla="*/ 0 w 29"/>
                      <a:gd name="T5" fmla="*/ 21 h 31"/>
                      <a:gd name="T6" fmla="*/ 0 w 29"/>
                      <a:gd name="T7" fmla="*/ 14 h 31"/>
                      <a:gd name="T8" fmla="*/ 2 w 29"/>
                      <a:gd name="T9" fmla="*/ 8 h 31"/>
                      <a:gd name="T10" fmla="*/ 7 w 29"/>
                      <a:gd name="T11" fmla="*/ 3 h 31"/>
                      <a:gd name="T12" fmla="*/ 13 w 29"/>
                      <a:gd name="T13" fmla="*/ 0 h 31"/>
                      <a:gd name="T14" fmla="*/ 21 w 29"/>
                      <a:gd name="T15" fmla="*/ 1 h 31"/>
                      <a:gd name="T16" fmla="*/ 29 w 29"/>
                      <a:gd name="T17" fmla="*/ 3 h 31"/>
                      <a:gd name="T18" fmla="*/ 17 w 29"/>
                      <a:gd name="T19" fmla="*/ 17 h 31"/>
                      <a:gd name="T20" fmla="*/ 4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4" y="31"/>
                        </a:moveTo>
                        <a:lnTo>
                          <a:pt x="2" y="26"/>
                        </a:lnTo>
                        <a:lnTo>
                          <a:pt x="0" y="21"/>
                        </a:lnTo>
                        <a:lnTo>
                          <a:pt x="0" y="14"/>
                        </a:lnTo>
                        <a:lnTo>
                          <a:pt x="2" y="8"/>
                        </a:lnTo>
                        <a:lnTo>
                          <a:pt x="7" y="3"/>
                        </a:lnTo>
                        <a:lnTo>
                          <a:pt x="13" y="0"/>
                        </a:lnTo>
                        <a:lnTo>
                          <a:pt x="21" y="1"/>
                        </a:lnTo>
                        <a:lnTo>
                          <a:pt x="29" y="3"/>
                        </a:lnTo>
                        <a:lnTo>
                          <a:pt x="17" y="17"/>
                        </a:lnTo>
                        <a:lnTo>
                          <a:pt x="4" y="31"/>
                        </a:lnTo>
                        <a:close/>
                      </a:path>
                    </a:pathLst>
                  </a:custGeom>
                  <a:solidFill>
                    <a:srgbClr val="000000"/>
                  </a:solidFill>
                  <a:ln w="9525">
                    <a:noFill/>
                    <a:round/>
                    <a:headEnd/>
                    <a:tailEnd/>
                  </a:ln>
                </p:spPr>
                <p:txBody>
                  <a:bodyPr/>
                  <a:lstStyle/>
                  <a:p>
                    <a:endParaRPr lang="en-US"/>
                  </a:p>
                </p:txBody>
              </p:sp>
            </p:grpSp>
            <p:grpSp>
              <p:nvGrpSpPr>
                <p:cNvPr id="16553" name="Group 457"/>
                <p:cNvGrpSpPr>
                  <a:grpSpLocks/>
                </p:cNvGrpSpPr>
                <p:nvPr/>
              </p:nvGrpSpPr>
              <p:grpSpPr bwMode="auto">
                <a:xfrm>
                  <a:off x="2419" y="3514"/>
                  <a:ext cx="35" cy="43"/>
                  <a:chOff x="2419" y="3514"/>
                  <a:chExt cx="35" cy="43"/>
                </a:xfrm>
              </p:grpSpPr>
              <p:sp>
                <p:nvSpPr>
                  <p:cNvPr id="16575" name="Freeform 458"/>
                  <p:cNvSpPr>
                    <a:spLocks/>
                  </p:cNvSpPr>
                  <p:nvPr/>
                </p:nvSpPr>
                <p:spPr bwMode="auto">
                  <a:xfrm>
                    <a:off x="2419" y="3514"/>
                    <a:ext cx="35" cy="43"/>
                  </a:xfrm>
                  <a:custGeom>
                    <a:avLst/>
                    <a:gdLst>
                      <a:gd name="T0" fmla="*/ 6 w 35"/>
                      <a:gd name="T1" fmla="*/ 43 h 43"/>
                      <a:gd name="T2" fmla="*/ 4 w 35"/>
                      <a:gd name="T3" fmla="*/ 40 h 43"/>
                      <a:gd name="T4" fmla="*/ 2 w 35"/>
                      <a:gd name="T5" fmla="*/ 35 h 43"/>
                      <a:gd name="T6" fmla="*/ 0 w 35"/>
                      <a:gd name="T7" fmla="*/ 22 h 43"/>
                      <a:gd name="T8" fmla="*/ 2 w 35"/>
                      <a:gd name="T9" fmla="*/ 12 h 43"/>
                      <a:gd name="T10" fmla="*/ 8 w 35"/>
                      <a:gd name="T11" fmla="*/ 3 h 43"/>
                      <a:gd name="T12" fmla="*/ 13 w 35"/>
                      <a:gd name="T13" fmla="*/ 0 h 43"/>
                      <a:gd name="T14" fmla="*/ 19 w 35"/>
                      <a:gd name="T15" fmla="*/ 0 h 43"/>
                      <a:gd name="T16" fmla="*/ 25 w 35"/>
                      <a:gd name="T17" fmla="*/ 3 h 43"/>
                      <a:gd name="T18" fmla="*/ 31 w 35"/>
                      <a:gd name="T19" fmla="*/ 8 h 43"/>
                      <a:gd name="T20" fmla="*/ 35 w 35"/>
                      <a:gd name="T21" fmla="*/ 15 h 43"/>
                      <a:gd name="T22" fmla="*/ 21 w 35"/>
                      <a:gd name="T23" fmla="*/ 31 h 43"/>
                      <a:gd name="T24" fmla="*/ 6 w 35"/>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43"/>
                      <a:gd name="T41" fmla="*/ 35 w 35"/>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43">
                        <a:moveTo>
                          <a:pt x="6" y="43"/>
                        </a:moveTo>
                        <a:lnTo>
                          <a:pt x="4" y="40"/>
                        </a:lnTo>
                        <a:lnTo>
                          <a:pt x="2" y="35"/>
                        </a:lnTo>
                        <a:lnTo>
                          <a:pt x="0" y="22"/>
                        </a:lnTo>
                        <a:lnTo>
                          <a:pt x="2" y="12"/>
                        </a:lnTo>
                        <a:lnTo>
                          <a:pt x="8" y="3"/>
                        </a:lnTo>
                        <a:lnTo>
                          <a:pt x="13" y="0"/>
                        </a:lnTo>
                        <a:lnTo>
                          <a:pt x="19" y="0"/>
                        </a:lnTo>
                        <a:lnTo>
                          <a:pt x="25" y="3"/>
                        </a:lnTo>
                        <a:lnTo>
                          <a:pt x="31" y="8"/>
                        </a:lnTo>
                        <a:lnTo>
                          <a:pt x="35" y="15"/>
                        </a:lnTo>
                        <a:lnTo>
                          <a:pt x="21" y="31"/>
                        </a:lnTo>
                        <a:lnTo>
                          <a:pt x="6" y="43"/>
                        </a:lnTo>
                        <a:close/>
                      </a:path>
                    </a:pathLst>
                  </a:custGeom>
                  <a:solidFill>
                    <a:srgbClr val="808080"/>
                  </a:solidFill>
                  <a:ln w="9525">
                    <a:noFill/>
                    <a:round/>
                    <a:headEnd/>
                    <a:tailEnd/>
                  </a:ln>
                </p:spPr>
                <p:txBody>
                  <a:bodyPr/>
                  <a:lstStyle/>
                  <a:p>
                    <a:endParaRPr lang="en-US"/>
                  </a:p>
                </p:txBody>
              </p:sp>
              <p:sp>
                <p:nvSpPr>
                  <p:cNvPr id="16576" name="Freeform 459"/>
                  <p:cNvSpPr>
                    <a:spLocks/>
                  </p:cNvSpPr>
                  <p:nvPr/>
                </p:nvSpPr>
                <p:spPr bwMode="auto">
                  <a:xfrm>
                    <a:off x="2419" y="3526"/>
                    <a:ext cx="33" cy="31"/>
                  </a:xfrm>
                  <a:custGeom>
                    <a:avLst/>
                    <a:gdLst>
                      <a:gd name="T0" fmla="*/ 6 w 33"/>
                      <a:gd name="T1" fmla="*/ 31 h 31"/>
                      <a:gd name="T2" fmla="*/ 2 w 33"/>
                      <a:gd name="T3" fmla="*/ 28 h 31"/>
                      <a:gd name="T4" fmla="*/ 0 w 33"/>
                      <a:gd name="T5" fmla="*/ 23 h 31"/>
                      <a:gd name="T6" fmla="*/ 0 w 33"/>
                      <a:gd name="T7" fmla="*/ 16 h 31"/>
                      <a:gd name="T8" fmla="*/ 4 w 33"/>
                      <a:gd name="T9" fmla="*/ 9 h 31"/>
                      <a:gd name="T10" fmla="*/ 10 w 33"/>
                      <a:gd name="T11" fmla="*/ 3 h 31"/>
                      <a:gd name="T12" fmla="*/ 17 w 33"/>
                      <a:gd name="T13" fmla="*/ 0 h 31"/>
                      <a:gd name="T14" fmla="*/ 25 w 33"/>
                      <a:gd name="T15" fmla="*/ 2 h 31"/>
                      <a:gd name="T16" fmla="*/ 33 w 33"/>
                      <a:gd name="T17" fmla="*/ 5 h 31"/>
                      <a:gd name="T18" fmla="*/ 19 w 33"/>
                      <a:gd name="T19" fmla="*/ 19 h 31"/>
                      <a:gd name="T20" fmla="*/ 6 w 33"/>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6" y="31"/>
                        </a:moveTo>
                        <a:lnTo>
                          <a:pt x="2" y="28"/>
                        </a:lnTo>
                        <a:lnTo>
                          <a:pt x="0" y="23"/>
                        </a:lnTo>
                        <a:lnTo>
                          <a:pt x="0" y="16"/>
                        </a:lnTo>
                        <a:lnTo>
                          <a:pt x="4" y="9"/>
                        </a:lnTo>
                        <a:lnTo>
                          <a:pt x="10" y="3"/>
                        </a:lnTo>
                        <a:lnTo>
                          <a:pt x="17" y="0"/>
                        </a:lnTo>
                        <a:lnTo>
                          <a:pt x="25" y="2"/>
                        </a:lnTo>
                        <a:lnTo>
                          <a:pt x="33" y="5"/>
                        </a:lnTo>
                        <a:lnTo>
                          <a:pt x="19" y="19"/>
                        </a:lnTo>
                        <a:lnTo>
                          <a:pt x="6" y="31"/>
                        </a:lnTo>
                        <a:close/>
                      </a:path>
                    </a:pathLst>
                  </a:custGeom>
                  <a:solidFill>
                    <a:srgbClr val="000000"/>
                  </a:solidFill>
                  <a:ln w="9525">
                    <a:noFill/>
                    <a:round/>
                    <a:headEnd/>
                    <a:tailEnd/>
                  </a:ln>
                </p:spPr>
                <p:txBody>
                  <a:bodyPr/>
                  <a:lstStyle/>
                  <a:p>
                    <a:endParaRPr lang="en-US"/>
                  </a:p>
                </p:txBody>
              </p:sp>
            </p:grpSp>
            <p:grpSp>
              <p:nvGrpSpPr>
                <p:cNvPr id="16554" name="Group 460"/>
                <p:cNvGrpSpPr>
                  <a:grpSpLocks/>
                </p:cNvGrpSpPr>
                <p:nvPr/>
              </p:nvGrpSpPr>
              <p:grpSpPr bwMode="auto">
                <a:xfrm>
                  <a:off x="2390" y="3557"/>
                  <a:ext cx="33" cy="44"/>
                  <a:chOff x="2390" y="3557"/>
                  <a:chExt cx="33" cy="44"/>
                </a:xfrm>
              </p:grpSpPr>
              <p:sp>
                <p:nvSpPr>
                  <p:cNvPr id="16573" name="Freeform 461"/>
                  <p:cNvSpPr>
                    <a:spLocks/>
                  </p:cNvSpPr>
                  <p:nvPr/>
                </p:nvSpPr>
                <p:spPr bwMode="auto">
                  <a:xfrm>
                    <a:off x="2390" y="3557"/>
                    <a:ext cx="33" cy="44"/>
                  </a:xfrm>
                  <a:custGeom>
                    <a:avLst/>
                    <a:gdLst>
                      <a:gd name="T0" fmla="*/ 4 w 33"/>
                      <a:gd name="T1" fmla="*/ 44 h 44"/>
                      <a:gd name="T2" fmla="*/ 4 w 33"/>
                      <a:gd name="T3" fmla="*/ 39 h 44"/>
                      <a:gd name="T4" fmla="*/ 2 w 33"/>
                      <a:gd name="T5" fmla="*/ 33 h 44"/>
                      <a:gd name="T6" fmla="*/ 0 w 33"/>
                      <a:gd name="T7" fmla="*/ 21 h 44"/>
                      <a:gd name="T8" fmla="*/ 2 w 33"/>
                      <a:gd name="T9" fmla="*/ 11 h 44"/>
                      <a:gd name="T10" fmla="*/ 8 w 33"/>
                      <a:gd name="T11" fmla="*/ 4 h 44"/>
                      <a:gd name="T12" fmla="*/ 13 w 33"/>
                      <a:gd name="T13" fmla="*/ 0 h 44"/>
                      <a:gd name="T14" fmla="*/ 17 w 33"/>
                      <a:gd name="T15" fmla="*/ 0 h 44"/>
                      <a:gd name="T16" fmla="*/ 23 w 33"/>
                      <a:gd name="T17" fmla="*/ 2 h 44"/>
                      <a:gd name="T18" fmla="*/ 29 w 33"/>
                      <a:gd name="T19" fmla="*/ 7 h 44"/>
                      <a:gd name="T20" fmla="*/ 33 w 33"/>
                      <a:gd name="T21" fmla="*/ 14 h 44"/>
                      <a:gd name="T22" fmla="*/ 19 w 33"/>
                      <a:gd name="T23" fmla="*/ 32 h 44"/>
                      <a:gd name="T24" fmla="*/ 4 w 33"/>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4"/>
                      <a:gd name="T41" fmla="*/ 33 w 33"/>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4">
                        <a:moveTo>
                          <a:pt x="4" y="44"/>
                        </a:moveTo>
                        <a:lnTo>
                          <a:pt x="4" y="39"/>
                        </a:lnTo>
                        <a:lnTo>
                          <a:pt x="2" y="33"/>
                        </a:lnTo>
                        <a:lnTo>
                          <a:pt x="0" y="21"/>
                        </a:lnTo>
                        <a:lnTo>
                          <a:pt x="2" y="11"/>
                        </a:lnTo>
                        <a:lnTo>
                          <a:pt x="8" y="4"/>
                        </a:lnTo>
                        <a:lnTo>
                          <a:pt x="13" y="0"/>
                        </a:lnTo>
                        <a:lnTo>
                          <a:pt x="17" y="0"/>
                        </a:lnTo>
                        <a:lnTo>
                          <a:pt x="23" y="2"/>
                        </a:lnTo>
                        <a:lnTo>
                          <a:pt x="29" y="7"/>
                        </a:lnTo>
                        <a:lnTo>
                          <a:pt x="33" y="14"/>
                        </a:lnTo>
                        <a:lnTo>
                          <a:pt x="19" y="32"/>
                        </a:lnTo>
                        <a:lnTo>
                          <a:pt x="4" y="44"/>
                        </a:lnTo>
                        <a:close/>
                      </a:path>
                    </a:pathLst>
                  </a:custGeom>
                  <a:solidFill>
                    <a:srgbClr val="808080"/>
                  </a:solidFill>
                  <a:ln w="9525">
                    <a:noFill/>
                    <a:round/>
                    <a:headEnd/>
                    <a:tailEnd/>
                  </a:ln>
                </p:spPr>
                <p:txBody>
                  <a:bodyPr/>
                  <a:lstStyle/>
                  <a:p>
                    <a:endParaRPr lang="en-US"/>
                  </a:p>
                </p:txBody>
              </p:sp>
              <p:sp>
                <p:nvSpPr>
                  <p:cNvPr id="16574" name="Freeform 462"/>
                  <p:cNvSpPr>
                    <a:spLocks/>
                  </p:cNvSpPr>
                  <p:nvPr/>
                </p:nvSpPr>
                <p:spPr bwMode="auto">
                  <a:xfrm>
                    <a:off x="2392" y="3569"/>
                    <a:ext cx="31" cy="30"/>
                  </a:xfrm>
                  <a:custGeom>
                    <a:avLst/>
                    <a:gdLst>
                      <a:gd name="T0" fmla="*/ 4 w 31"/>
                      <a:gd name="T1" fmla="*/ 30 h 30"/>
                      <a:gd name="T2" fmla="*/ 2 w 31"/>
                      <a:gd name="T3" fmla="*/ 27 h 30"/>
                      <a:gd name="T4" fmla="*/ 0 w 31"/>
                      <a:gd name="T5" fmla="*/ 21 h 30"/>
                      <a:gd name="T6" fmla="*/ 0 w 31"/>
                      <a:gd name="T7" fmla="*/ 14 h 30"/>
                      <a:gd name="T8" fmla="*/ 2 w 31"/>
                      <a:gd name="T9" fmla="*/ 7 h 30"/>
                      <a:gd name="T10" fmla="*/ 8 w 31"/>
                      <a:gd name="T11" fmla="*/ 2 h 30"/>
                      <a:gd name="T12" fmla="*/ 15 w 31"/>
                      <a:gd name="T13" fmla="*/ 0 h 30"/>
                      <a:gd name="T14" fmla="*/ 23 w 31"/>
                      <a:gd name="T15" fmla="*/ 0 h 30"/>
                      <a:gd name="T16" fmla="*/ 31 w 31"/>
                      <a:gd name="T17" fmla="*/ 4 h 30"/>
                      <a:gd name="T18" fmla="*/ 19 w 31"/>
                      <a:gd name="T19" fmla="*/ 18 h 30"/>
                      <a:gd name="T20" fmla="*/ 4 w 31"/>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0"/>
                      <a:gd name="T35" fmla="*/ 31 w 31"/>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0">
                        <a:moveTo>
                          <a:pt x="4" y="30"/>
                        </a:moveTo>
                        <a:lnTo>
                          <a:pt x="2" y="27"/>
                        </a:lnTo>
                        <a:lnTo>
                          <a:pt x="0" y="21"/>
                        </a:lnTo>
                        <a:lnTo>
                          <a:pt x="0" y="14"/>
                        </a:lnTo>
                        <a:lnTo>
                          <a:pt x="2" y="7"/>
                        </a:lnTo>
                        <a:lnTo>
                          <a:pt x="8" y="2"/>
                        </a:lnTo>
                        <a:lnTo>
                          <a:pt x="15" y="0"/>
                        </a:lnTo>
                        <a:lnTo>
                          <a:pt x="23" y="0"/>
                        </a:lnTo>
                        <a:lnTo>
                          <a:pt x="31" y="4"/>
                        </a:lnTo>
                        <a:lnTo>
                          <a:pt x="19" y="18"/>
                        </a:lnTo>
                        <a:lnTo>
                          <a:pt x="4" y="30"/>
                        </a:lnTo>
                        <a:close/>
                      </a:path>
                    </a:pathLst>
                  </a:custGeom>
                  <a:solidFill>
                    <a:srgbClr val="000000"/>
                  </a:solidFill>
                  <a:ln w="9525">
                    <a:noFill/>
                    <a:round/>
                    <a:headEnd/>
                    <a:tailEnd/>
                  </a:ln>
                </p:spPr>
                <p:txBody>
                  <a:bodyPr/>
                  <a:lstStyle/>
                  <a:p>
                    <a:endParaRPr lang="en-US"/>
                  </a:p>
                </p:txBody>
              </p:sp>
            </p:grpSp>
            <p:grpSp>
              <p:nvGrpSpPr>
                <p:cNvPr id="16555" name="Group 463"/>
                <p:cNvGrpSpPr>
                  <a:grpSpLocks/>
                </p:cNvGrpSpPr>
                <p:nvPr/>
              </p:nvGrpSpPr>
              <p:grpSpPr bwMode="auto">
                <a:xfrm>
                  <a:off x="2359" y="3597"/>
                  <a:ext cx="37" cy="47"/>
                  <a:chOff x="2359" y="3597"/>
                  <a:chExt cx="37" cy="47"/>
                </a:xfrm>
              </p:grpSpPr>
              <p:sp>
                <p:nvSpPr>
                  <p:cNvPr id="16571" name="Freeform 464"/>
                  <p:cNvSpPr>
                    <a:spLocks/>
                  </p:cNvSpPr>
                  <p:nvPr/>
                </p:nvSpPr>
                <p:spPr bwMode="auto">
                  <a:xfrm>
                    <a:off x="2359" y="3597"/>
                    <a:ext cx="37" cy="47"/>
                  </a:xfrm>
                  <a:custGeom>
                    <a:avLst/>
                    <a:gdLst>
                      <a:gd name="T0" fmla="*/ 4 w 37"/>
                      <a:gd name="T1" fmla="*/ 47 h 47"/>
                      <a:gd name="T2" fmla="*/ 4 w 37"/>
                      <a:gd name="T3" fmla="*/ 42 h 47"/>
                      <a:gd name="T4" fmla="*/ 2 w 37"/>
                      <a:gd name="T5" fmla="*/ 37 h 47"/>
                      <a:gd name="T6" fmla="*/ 0 w 37"/>
                      <a:gd name="T7" fmla="*/ 23 h 47"/>
                      <a:gd name="T8" fmla="*/ 2 w 37"/>
                      <a:gd name="T9" fmla="*/ 13 h 47"/>
                      <a:gd name="T10" fmla="*/ 8 w 37"/>
                      <a:gd name="T11" fmla="*/ 4 h 47"/>
                      <a:gd name="T12" fmla="*/ 13 w 37"/>
                      <a:gd name="T13" fmla="*/ 0 h 47"/>
                      <a:gd name="T14" fmla="*/ 19 w 37"/>
                      <a:gd name="T15" fmla="*/ 0 h 47"/>
                      <a:gd name="T16" fmla="*/ 25 w 37"/>
                      <a:gd name="T17" fmla="*/ 4 h 47"/>
                      <a:gd name="T18" fmla="*/ 31 w 37"/>
                      <a:gd name="T19" fmla="*/ 9 h 47"/>
                      <a:gd name="T20" fmla="*/ 37 w 37"/>
                      <a:gd name="T21" fmla="*/ 16 h 47"/>
                      <a:gd name="T22" fmla="*/ 21 w 37"/>
                      <a:gd name="T23" fmla="*/ 34 h 47"/>
                      <a:gd name="T24" fmla="*/ 4 w 37"/>
                      <a:gd name="T25" fmla="*/ 47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47"/>
                      <a:gd name="T41" fmla="*/ 37 w 37"/>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47">
                        <a:moveTo>
                          <a:pt x="4" y="47"/>
                        </a:moveTo>
                        <a:lnTo>
                          <a:pt x="4" y="42"/>
                        </a:lnTo>
                        <a:lnTo>
                          <a:pt x="2" y="37"/>
                        </a:lnTo>
                        <a:lnTo>
                          <a:pt x="0" y="23"/>
                        </a:lnTo>
                        <a:lnTo>
                          <a:pt x="2" y="13"/>
                        </a:lnTo>
                        <a:lnTo>
                          <a:pt x="8" y="4"/>
                        </a:lnTo>
                        <a:lnTo>
                          <a:pt x="13" y="0"/>
                        </a:lnTo>
                        <a:lnTo>
                          <a:pt x="19" y="0"/>
                        </a:lnTo>
                        <a:lnTo>
                          <a:pt x="25" y="4"/>
                        </a:lnTo>
                        <a:lnTo>
                          <a:pt x="31" y="9"/>
                        </a:lnTo>
                        <a:lnTo>
                          <a:pt x="37" y="16"/>
                        </a:lnTo>
                        <a:lnTo>
                          <a:pt x="21" y="34"/>
                        </a:lnTo>
                        <a:lnTo>
                          <a:pt x="4" y="47"/>
                        </a:lnTo>
                        <a:close/>
                      </a:path>
                    </a:pathLst>
                  </a:custGeom>
                  <a:solidFill>
                    <a:srgbClr val="808080"/>
                  </a:solidFill>
                  <a:ln w="9525">
                    <a:noFill/>
                    <a:round/>
                    <a:headEnd/>
                    <a:tailEnd/>
                  </a:ln>
                </p:spPr>
                <p:txBody>
                  <a:bodyPr/>
                  <a:lstStyle/>
                  <a:p>
                    <a:endParaRPr lang="en-US"/>
                  </a:p>
                </p:txBody>
              </p:sp>
              <p:sp>
                <p:nvSpPr>
                  <p:cNvPr id="16572" name="Freeform 465"/>
                  <p:cNvSpPr>
                    <a:spLocks/>
                  </p:cNvSpPr>
                  <p:nvPr/>
                </p:nvSpPr>
                <p:spPr bwMode="auto">
                  <a:xfrm>
                    <a:off x="2359" y="3610"/>
                    <a:ext cx="33" cy="33"/>
                  </a:xfrm>
                  <a:custGeom>
                    <a:avLst/>
                    <a:gdLst>
                      <a:gd name="T0" fmla="*/ 6 w 33"/>
                      <a:gd name="T1" fmla="*/ 33 h 33"/>
                      <a:gd name="T2" fmla="*/ 2 w 33"/>
                      <a:gd name="T3" fmla="*/ 28 h 33"/>
                      <a:gd name="T4" fmla="*/ 0 w 33"/>
                      <a:gd name="T5" fmla="*/ 22 h 33"/>
                      <a:gd name="T6" fmla="*/ 0 w 33"/>
                      <a:gd name="T7" fmla="*/ 15 h 33"/>
                      <a:gd name="T8" fmla="*/ 4 w 33"/>
                      <a:gd name="T9" fmla="*/ 8 h 33"/>
                      <a:gd name="T10" fmla="*/ 10 w 33"/>
                      <a:gd name="T11" fmla="*/ 3 h 33"/>
                      <a:gd name="T12" fmla="*/ 17 w 33"/>
                      <a:gd name="T13" fmla="*/ 0 h 33"/>
                      <a:gd name="T14" fmla="*/ 25 w 33"/>
                      <a:gd name="T15" fmla="*/ 0 h 33"/>
                      <a:gd name="T16" fmla="*/ 33 w 33"/>
                      <a:gd name="T17" fmla="*/ 3 h 33"/>
                      <a:gd name="T18" fmla="*/ 21 w 33"/>
                      <a:gd name="T19" fmla="*/ 19 h 33"/>
                      <a:gd name="T20" fmla="*/ 6 w 33"/>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3"/>
                      <a:gd name="T35" fmla="*/ 33 w 3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3">
                        <a:moveTo>
                          <a:pt x="6" y="33"/>
                        </a:moveTo>
                        <a:lnTo>
                          <a:pt x="2" y="28"/>
                        </a:lnTo>
                        <a:lnTo>
                          <a:pt x="0" y="22"/>
                        </a:lnTo>
                        <a:lnTo>
                          <a:pt x="0" y="15"/>
                        </a:lnTo>
                        <a:lnTo>
                          <a:pt x="4" y="8"/>
                        </a:lnTo>
                        <a:lnTo>
                          <a:pt x="10" y="3"/>
                        </a:lnTo>
                        <a:lnTo>
                          <a:pt x="17" y="0"/>
                        </a:lnTo>
                        <a:lnTo>
                          <a:pt x="25" y="0"/>
                        </a:lnTo>
                        <a:lnTo>
                          <a:pt x="33" y="3"/>
                        </a:lnTo>
                        <a:lnTo>
                          <a:pt x="21" y="19"/>
                        </a:lnTo>
                        <a:lnTo>
                          <a:pt x="6" y="33"/>
                        </a:lnTo>
                        <a:close/>
                      </a:path>
                    </a:pathLst>
                  </a:custGeom>
                  <a:solidFill>
                    <a:srgbClr val="000000"/>
                  </a:solidFill>
                  <a:ln w="9525">
                    <a:noFill/>
                    <a:round/>
                    <a:headEnd/>
                    <a:tailEnd/>
                  </a:ln>
                </p:spPr>
                <p:txBody>
                  <a:bodyPr/>
                  <a:lstStyle/>
                  <a:p>
                    <a:endParaRPr lang="en-US"/>
                  </a:p>
                </p:txBody>
              </p:sp>
            </p:grpSp>
            <p:grpSp>
              <p:nvGrpSpPr>
                <p:cNvPr id="16556" name="Group 466"/>
                <p:cNvGrpSpPr>
                  <a:grpSpLocks/>
                </p:cNvGrpSpPr>
                <p:nvPr/>
              </p:nvGrpSpPr>
              <p:grpSpPr bwMode="auto">
                <a:xfrm>
                  <a:off x="2330" y="3638"/>
                  <a:ext cx="35" cy="52"/>
                  <a:chOff x="2330" y="3638"/>
                  <a:chExt cx="35" cy="52"/>
                </a:xfrm>
              </p:grpSpPr>
              <p:sp>
                <p:nvSpPr>
                  <p:cNvPr id="16569" name="Freeform 467"/>
                  <p:cNvSpPr>
                    <a:spLocks/>
                  </p:cNvSpPr>
                  <p:nvPr/>
                </p:nvSpPr>
                <p:spPr bwMode="auto">
                  <a:xfrm>
                    <a:off x="2330" y="3638"/>
                    <a:ext cx="35" cy="52"/>
                  </a:xfrm>
                  <a:custGeom>
                    <a:avLst/>
                    <a:gdLst>
                      <a:gd name="T0" fmla="*/ 6 w 35"/>
                      <a:gd name="T1" fmla="*/ 52 h 52"/>
                      <a:gd name="T2" fmla="*/ 4 w 35"/>
                      <a:gd name="T3" fmla="*/ 47 h 52"/>
                      <a:gd name="T4" fmla="*/ 2 w 35"/>
                      <a:gd name="T5" fmla="*/ 40 h 52"/>
                      <a:gd name="T6" fmla="*/ 0 w 35"/>
                      <a:gd name="T7" fmla="*/ 26 h 52"/>
                      <a:gd name="T8" fmla="*/ 2 w 35"/>
                      <a:gd name="T9" fmla="*/ 12 h 52"/>
                      <a:gd name="T10" fmla="*/ 6 w 35"/>
                      <a:gd name="T11" fmla="*/ 3 h 52"/>
                      <a:gd name="T12" fmla="*/ 14 w 35"/>
                      <a:gd name="T13" fmla="*/ 0 h 52"/>
                      <a:gd name="T14" fmla="*/ 19 w 35"/>
                      <a:gd name="T15" fmla="*/ 0 h 52"/>
                      <a:gd name="T16" fmla="*/ 25 w 35"/>
                      <a:gd name="T17" fmla="*/ 5 h 52"/>
                      <a:gd name="T18" fmla="*/ 29 w 35"/>
                      <a:gd name="T19" fmla="*/ 10 h 52"/>
                      <a:gd name="T20" fmla="*/ 35 w 35"/>
                      <a:gd name="T21" fmla="*/ 19 h 52"/>
                      <a:gd name="T22" fmla="*/ 19 w 35"/>
                      <a:gd name="T23" fmla="*/ 36 h 52"/>
                      <a:gd name="T24" fmla="*/ 6 w 35"/>
                      <a:gd name="T25" fmla="*/ 5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52"/>
                      <a:gd name="T41" fmla="*/ 35 w 35"/>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52">
                        <a:moveTo>
                          <a:pt x="6" y="52"/>
                        </a:moveTo>
                        <a:lnTo>
                          <a:pt x="4" y="47"/>
                        </a:lnTo>
                        <a:lnTo>
                          <a:pt x="2" y="40"/>
                        </a:lnTo>
                        <a:lnTo>
                          <a:pt x="0" y="26"/>
                        </a:lnTo>
                        <a:lnTo>
                          <a:pt x="2" y="12"/>
                        </a:lnTo>
                        <a:lnTo>
                          <a:pt x="6" y="3"/>
                        </a:lnTo>
                        <a:lnTo>
                          <a:pt x="14" y="0"/>
                        </a:lnTo>
                        <a:lnTo>
                          <a:pt x="19" y="0"/>
                        </a:lnTo>
                        <a:lnTo>
                          <a:pt x="25" y="5"/>
                        </a:lnTo>
                        <a:lnTo>
                          <a:pt x="29" y="10"/>
                        </a:lnTo>
                        <a:lnTo>
                          <a:pt x="35" y="19"/>
                        </a:lnTo>
                        <a:lnTo>
                          <a:pt x="19" y="36"/>
                        </a:lnTo>
                        <a:lnTo>
                          <a:pt x="6" y="52"/>
                        </a:lnTo>
                        <a:close/>
                      </a:path>
                    </a:pathLst>
                  </a:custGeom>
                  <a:solidFill>
                    <a:srgbClr val="808080"/>
                  </a:solidFill>
                  <a:ln w="9525">
                    <a:noFill/>
                    <a:round/>
                    <a:headEnd/>
                    <a:tailEnd/>
                  </a:ln>
                </p:spPr>
                <p:txBody>
                  <a:bodyPr/>
                  <a:lstStyle/>
                  <a:p>
                    <a:endParaRPr lang="en-US"/>
                  </a:p>
                </p:txBody>
              </p:sp>
              <p:sp>
                <p:nvSpPr>
                  <p:cNvPr id="16570" name="Freeform 468"/>
                  <p:cNvSpPr>
                    <a:spLocks/>
                  </p:cNvSpPr>
                  <p:nvPr/>
                </p:nvSpPr>
                <p:spPr bwMode="auto">
                  <a:xfrm>
                    <a:off x="2332" y="3651"/>
                    <a:ext cx="31" cy="37"/>
                  </a:xfrm>
                  <a:custGeom>
                    <a:avLst/>
                    <a:gdLst>
                      <a:gd name="T0" fmla="*/ 6 w 31"/>
                      <a:gd name="T1" fmla="*/ 37 h 37"/>
                      <a:gd name="T2" fmla="*/ 2 w 31"/>
                      <a:gd name="T3" fmla="*/ 32 h 37"/>
                      <a:gd name="T4" fmla="*/ 0 w 31"/>
                      <a:gd name="T5" fmla="*/ 25 h 37"/>
                      <a:gd name="T6" fmla="*/ 0 w 31"/>
                      <a:gd name="T7" fmla="*/ 16 h 37"/>
                      <a:gd name="T8" fmla="*/ 2 w 31"/>
                      <a:gd name="T9" fmla="*/ 9 h 37"/>
                      <a:gd name="T10" fmla="*/ 8 w 31"/>
                      <a:gd name="T11" fmla="*/ 4 h 37"/>
                      <a:gd name="T12" fmla="*/ 15 w 31"/>
                      <a:gd name="T13" fmla="*/ 0 h 37"/>
                      <a:gd name="T14" fmla="*/ 23 w 31"/>
                      <a:gd name="T15" fmla="*/ 2 h 37"/>
                      <a:gd name="T16" fmla="*/ 31 w 31"/>
                      <a:gd name="T17" fmla="*/ 6 h 37"/>
                      <a:gd name="T18" fmla="*/ 19 w 31"/>
                      <a:gd name="T19" fmla="*/ 21 h 37"/>
                      <a:gd name="T20" fmla="*/ 6 w 31"/>
                      <a:gd name="T21" fmla="*/ 37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7"/>
                      <a:gd name="T35" fmla="*/ 31 w 31"/>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7">
                        <a:moveTo>
                          <a:pt x="6" y="37"/>
                        </a:moveTo>
                        <a:lnTo>
                          <a:pt x="2" y="32"/>
                        </a:lnTo>
                        <a:lnTo>
                          <a:pt x="0" y="25"/>
                        </a:lnTo>
                        <a:lnTo>
                          <a:pt x="0" y="16"/>
                        </a:lnTo>
                        <a:lnTo>
                          <a:pt x="2" y="9"/>
                        </a:lnTo>
                        <a:lnTo>
                          <a:pt x="8" y="4"/>
                        </a:lnTo>
                        <a:lnTo>
                          <a:pt x="15" y="0"/>
                        </a:lnTo>
                        <a:lnTo>
                          <a:pt x="23" y="2"/>
                        </a:lnTo>
                        <a:lnTo>
                          <a:pt x="31" y="6"/>
                        </a:lnTo>
                        <a:lnTo>
                          <a:pt x="19" y="21"/>
                        </a:lnTo>
                        <a:lnTo>
                          <a:pt x="6" y="37"/>
                        </a:lnTo>
                        <a:close/>
                      </a:path>
                    </a:pathLst>
                  </a:custGeom>
                  <a:solidFill>
                    <a:srgbClr val="000000"/>
                  </a:solidFill>
                  <a:ln w="9525">
                    <a:noFill/>
                    <a:round/>
                    <a:headEnd/>
                    <a:tailEnd/>
                  </a:ln>
                </p:spPr>
                <p:txBody>
                  <a:bodyPr/>
                  <a:lstStyle/>
                  <a:p>
                    <a:endParaRPr lang="en-US"/>
                  </a:p>
                </p:txBody>
              </p:sp>
            </p:grpSp>
            <p:grpSp>
              <p:nvGrpSpPr>
                <p:cNvPr id="16557" name="Group 469"/>
                <p:cNvGrpSpPr>
                  <a:grpSpLocks/>
                </p:cNvGrpSpPr>
                <p:nvPr/>
              </p:nvGrpSpPr>
              <p:grpSpPr bwMode="auto">
                <a:xfrm>
                  <a:off x="2299" y="3679"/>
                  <a:ext cx="33" cy="49"/>
                  <a:chOff x="2299" y="3679"/>
                  <a:chExt cx="33" cy="49"/>
                </a:xfrm>
              </p:grpSpPr>
              <p:sp>
                <p:nvSpPr>
                  <p:cNvPr id="16567" name="Freeform 470"/>
                  <p:cNvSpPr>
                    <a:spLocks/>
                  </p:cNvSpPr>
                  <p:nvPr/>
                </p:nvSpPr>
                <p:spPr bwMode="auto">
                  <a:xfrm>
                    <a:off x="2299" y="3679"/>
                    <a:ext cx="33" cy="49"/>
                  </a:xfrm>
                  <a:custGeom>
                    <a:avLst/>
                    <a:gdLst>
                      <a:gd name="T0" fmla="*/ 6 w 33"/>
                      <a:gd name="T1" fmla="*/ 49 h 49"/>
                      <a:gd name="T2" fmla="*/ 4 w 33"/>
                      <a:gd name="T3" fmla="*/ 44 h 49"/>
                      <a:gd name="T4" fmla="*/ 2 w 33"/>
                      <a:gd name="T5" fmla="*/ 39 h 49"/>
                      <a:gd name="T6" fmla="*/ 0 w 33"/>
                      <a:gd name="T7" fmla="*/ 25 h 49"/>
                      <a:gd name="T8" fmla="*/ 2 w 33"/>
                      <a:gd name="T9" fmla="*/ 13 h 49"/>
                      <a:gd name="T10" fmla="*/ 8 w 33"/>
                      <a:gd name="T11" fmla="*/ 4 h 49"/>
                      <a:gd name="T12" fmla="*/ 14 w 33"/>
                      <a:gd name="T13" fmla="*/ 0 h 49"/>
                      <a:gd name="T14" fmla="*/ 19 w 33"/>
                      <a:gd name="T15" fmla="*/ 0 h 49"/>
                      <a:gd name="T16" fmla="*/ 25 w 33"/>
                      <a:gd name="T17" fmla="*/ 4 h 49"/>
                      <a:gd name="T18" fmla="*/ 29 w 33"/>
                      <a:gd name="T19" fmla="*/ 9 h 49"/>
                      <a:gd name="T20" fmla="*/ 33 w 33"/>
                      <a:gd name="T21" fmla="*/ 18 h 49"/>
                      <a:gd name="T22" fmla="*/ 19 w 33"/>
                      <a:gd name="T23" fmla="*/ 35 h 49"/>
                      <a:gd name="T24" fmla="*/ 6 w 33"/>
                      <a:gd name="T25" fmla="*/ 49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9"/>
                      <a:gd name="T41" fmla="*/ 33 w 33"/>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9">
                        <a:moveTo>
                          <a:pt x="6" y="49"/>
                        </a:moveTo>
                        <a:lnTo>
                          <a:pt x="4" y="44"/>
                        </a:lnTo>
                        <a:lnTo>
                          <a:pt x="2" y="39"/>
                        </a:lnTo>
                        <a:lnTo>
                          <a:pt x="0" y="25"/>
                        </a:lnTo>
                        <a:lnTo>
                          <a:pt x="2" y="13"/>
                        </a:lnTo>
                        <a:lnTo>
                          <a:pt x="8" y="4"/>
                        </a:lnTo>
                        <a:lnTo>
                          <a:pt x="14" y="0"/>
                        </a:lnTo>
                        <a:lnTo>
                          <a:pt x="19" y="0"/>
                        </a:lnTo>
                        <a:lnTo>
                          <a:pt x="25" y="4"/>
                        </a:lnTo>
                        <a:lnTo>
                          <a:pt x="29" y="9"/>
                        </a:lnTo>
                        <a:lnTo>
                          <a:pt x="33" y="18"/>
                        </a:lnTo>
                        <a:lnTo>
                          <a:pt x="19" y="35"/>
                        </a:lnTo>
                        <a:lnTo>
                          <a:pt x="6" y="49"/>
                        </a:lnTo>
                        <a:close/>
                      </a:path>
                    </a:pathLst>
                  </a:custGeom>
                  <a:solidFill>
                    <a:srgbClr val="808080"/>
                  </a:solidFill>
                  <a:ln w="9525">
                    <a:noFill/>
                    <a:round/>
                    <a:headEnd/>
                    <a:tailEnd/>
                  </a:ln>
                </p:spPr>
                <p:txBody>
                  <a:bodyPr/>
                  <a:lstStyle/>
                  <a:p>
                    <a:endParaRPr lang="en-US"/>
                  </a:p>
                </p:txBody>
              </p:sp>
              <p:sp>
                <p:nvSpPr>
                  <p:cNvPr id="16568" name="Freeform 471"/>
                  <p:cNvSpPr>
                    <a:spLocks/>
                  </p:cNvSpPr>
                  <p:nvPr/>
                </p:nvSpPr>
                <p:spPr bwMode="auto">
                  <a:xfrm>
                    <a:off x="2299" y="3693"/>
                    <a:ext cx="31" cy="35"/>
                  </a:xfrm>
                  <a:custGeom>
                    <a:avLst/>
                    <a:gdLst>
                      <a:gd name="T0" fmla="*/ 6 w 31"/>
                      <a:gd name="T1" fmla="*/ 35 h 35"/>
                      <a:gd name="T2" fmla="*/ 2 w 31"/>
                      <a:gd name="T3" fmla="*/ 30 h 35"/>
                      <a:gd name="T4" fmla="*/ 0 w 31"/>
                      <a:gd name="T5" fmla="*/ 23 h 35"/>
                      <a:gd name="T6" fmla="*/ 0 w 31"/>
                      <a:gd name="T7" fmla="*/ 16 h 35"/>
                      <a:gd name="T8" fmla="*/ 4 w 31"/>
                      <a:gd name="T9" fmla="*/ 9 h 35"/>
                      <a:gd name="T10" fmla="*/ 10 w 31"/>
                      <a:gd name="T11" fmla="*/ 4 h 35"/>
                      <a:gd name="T12" fmla="*/ 16 w 31"/>
                      <a:gd name="T13" fmla="*/ 0 h 35"/>
                      <a:gd name="T14" fmla="*/ 23 w 31"/>
                      <a:gd name="T15" fmla="*/ 2 h 35"/>
                      <a:gd name="T16" fmla="*/ 31 w 31"/>
                      <a:gd name="T17" fmla="*/ 4 h 35"/>
                      <a:gd name="T18" fmla="*/ 19 w 31"/>
                      <a:gd name="T19" fmla="*/ 21 h 35"/>
                      <a:gd name="T20" fmla="*/ 6 w 31"/>
                      <a:gd name="T21" fmla="*/ 35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5"/>
                      <a:gd name="T35" fmla="*/ 31 w 31"/>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5">
                        <a:moveTo>
                          <a:pt x="6" y="35"/>
                        </a:moveTo>
                        <a:lnTo>
                          <a:pt x="2" y="30"/>
                        </a:lnTo>
                        <a:lnTo>
                          <a:pt x="0" y="23"/>
                        </a:lnTo>
                        <a:lnTo>
                          <a:pt x="0" y="16"/>
                        </a:lnTo>
                        <a:lnTo>
                          <a:pt x="4" y="9"/>
                        </a:lnTo>
                        <a:lnTo>
                          <a:pt x="10" y="4"/>
                        </a:lnTo>
                        <a:lnTo>
                          <a:pt x="16" y="0"/>
                        </a:lnTo>
                        <a:lnTo>
                          <a:pt x="23" y="2"/>
                        </a:lnTo>
                        <a:lnTo>
                          <a:pt x="31" y="4"/>
                        </a:lnTo>
                        <a:lnTo>
                          <a:pt x="19" y="21"/>
                        </a:lnTo>
                        <a:lnTo>
                          <a:pt x="6" y="35"/>
                        </a:lnTo>
                        <a:close/>
                      </a:path>
                    </a:pathLst>
                  </a:custGeom>
                  <a:solidFill>
                    <a:srgbClr val="000000"/>
                  </a:solidFill>
                  <a:ln w="9525">
                    <a:noFill/>
                    <a:round/>
                    <a:headEnd/>
                    <a:tailEnd/>
                  </a:ln>
                </p:spPr>
                <p:txBody>
                  <a:bodyPr/>
                  <a:lstStyle/>
                  <a:p>
                    <a:endParaRPr lang="en-US"/>
                  </a:p>
                </p:txBody>
              </p:sp>
            </p:grpSp>
            <p:grpSp>
              <p:nvGrpSpPr>
                <p:cNvPr id="16558" name="Group 472"/>
                <p:cNvGrpSpPr>
                  <a:grpSpLocks/>
                </p:cNvGrpSpPr>
                <p:nvPr/>
              </p:nvGrpSpPr>
              <p:grpSpPr bwMode="auto">
                <a:xfrm>
                  <a:off x="2541" y="3346"/>
                  <a:ext cx="30" cy="46"/>
                  <a:chOff x="2541" y="3346"/>
                  <a:chExt cx="30" cy="46"/>
                </a:xfrm>
              </p:grpSpPr>
              <p:sp>
                <p:nvSpPr>
                  <p:cNvPr id="16565" name="Freeform 473"/>
                  <p:cNvSpPr>
                    <a:spLocks/>
                  </p:cNvSpPr>
                  <p:nvPr/>
                </p:nvSpPr>
                <p:spPr bwMode="auto">
                  <a:xfrm>
                    <a:off x="2541" y="3346"/>
                    <a:ext cx="30" cy="46"/>
                  </a:xfrm>
                  <a:custGeom>
                    <a:avLst/>
                    <a:gdLst>
                      <a:gd name="T0" fmla="*/ 5 w 30"/>
                      <a:gd name="T1" fmla="*/ 46 h 46"/>
                      <a:gd name="T2" fmla="*/ 3 w 30"/>
                      <a:gd name="T3" fmla="*/ 40 h 46"/>
                      <a:gd name="T4" fmla="*/ 1 w 30"/>
                      <a:gd name="T5" fmla="*/ 35 h 46"/>
                      <a:gd name="T6" fmla="*/ 0 w 30"/>
                      <a:gd name="T7" fmla="*/ 23 h 46"/>
                      <a:gd name="T8" fmla="*/ 1 w 30"/>
                      <a:gd name="T9" fmla="*/ 12 h 46"/>
                      <a:gd name="T10" fmla="*/ 7 w 30"/>
                      <a:gd name="T11" fmla="*/ 4 h 46"/>
                      <a:gd name="T12" fmla="*/ 13 w 30"/>
                      <a:gd name="T13" fmla="*/ 0 h 46"/>
                      <a:gd name="T14" fmla="*/ 17 w 30"/>
                      <a:gd name="T15" fmla="*/ 2 h 46"/>
                      <a:gd name="T16" fmla="*/ 23 w 30"/>
                      <a:gd name="T17" fmla="*/ 4 h 46"/>
                      <a:gd name="T18" fmla="*/ 27 w 30"/>
                      <a:gd name="T19" fmla="*/ 9 h 46"/>
                      <a:gd name="T20" fmla="*/ 30 w 30"/>
                      <a:gd name="T21" fmla="*/ 16 h 46"/>
                      <a:gd name="T22" fmla="*/ 19 w 30"/>
                      <a:gd name="T23" fmla="*/ 32 h 46"/>
                      <a:gd name="T24" fmla="*/ 5 w 30"/>
                      <a:gd name="T25" fmla="*/ 46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6"/>
                      <a:gd name="T41" fmla="*/ 30 w 30"/>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6">
                        <a:moveTo>
                          <a:pt x="5" y="46"/>
                        </a:moveTo>
                        <a:lnTo>
                          <a:pt x="3" y="40"/>
                        </a:lnTo>
                        <a:lnTo>
                          <a:pt x="1" y="35"/>
                        </a:lnTo>
                        <a:lnTo>
                          <a:pt x="0" y="23"/>
                        </a:lnTo>
                        <a:lnTo>
                          <a:pt x="1" y="12"/>
                        </a:lnTo>
                        <a:lnTo>
                          <a:pt x="7" y="4"/>
                        </a:lnTo>
                        <a:lnTo>
                          <a:pt x="13" y="0"/>
                        </a:lnTo>
                        <a:lnTo>
                          <a:pt x="17" y="2"/>
                        </a:lnTo>
                        <a:lnTo>
                          <a:pt x="23" y="4"/>
                        </a:lnTo>
                        <a:lnTo>
                          <a:pt x="27" y="9"/>
                        </a:lnTo>
                        <a:lnTo>
                          <a:pt x="30" y="16"/>
                        </a:lnTo>
                        <a:lnTo>
                          <a:pt x="19" y="32"/>
                        </a:lnTo>
                        <a:lnTo>
                          <a:pt x="5" y="46"/>
                        </a:lnTo>
                        <a:close/>
                      </a:path>
                    </a:pathLst>
                  </a:custGeom>
                  <a:solidFill>
                    <a:srgbClr val="808080"/>
                  </a:solidFill>
                  <a:ln w="9525">
                    <a:noFill/>
                    <a:round/>
                    <a:headEnd/>
                    <a:tailEnd/>
                  </a:ln>
                </p:spPr>
                <p:txBody>
                  <a:bodyPr/>
                  <a:lstStyle/>
                  <a:p>
                    <a:endParaRPr lang="en-US"/>
                  </a:p>
                </p:txBody>
              </p:sp>
              <p:sp>
                <p:nvSpPr>
                  <p:cNvPr id="16566" name="Freeform 474"/>
                  <p:cNvSpPr>
                    <a:spLocks/>
                  </p:cNvSpPr>
                  <p:nvPr/>
                </p:nvSpPr>
                <p:spPr bwMode="auto">
                  <a:xfrm>
                    <a:off x="2542" y="3358"/>
                    <a:ext cx="27" cy="32"/>
                  </a:xfrm>
                  <a:custGeom>
                    <a:avLst/>
                    <a:gdLst>
                      <a:gd name="T0" fmla="*/ 4 w 27"/>
                      <a:gd name="T1" fmla="*/ 32 h 32"/>
                      <a:gd name="T2" fmla="*/ 2 w 27"/>
                      <a:gd name="T3" fmla="*/ 27 h 32"/>
                      <a:gd name="T4" fmla="*/ 0 w 27"/>
                      <a:gd name="T5" fmla="*/ 21 h 32"/>
                      <a:gd name="T6" fmla="*/ 0 w 27"/>
                      <a:gd name="T7" fmla="*/ 14 h 32"/>
                      <a:gd name="T8" fmla="*/ 2 w 27"/>
                      <a:gd name="T9" fmla="*/ 9 h 32"/>
                      <a:gd name="T10" fmla="*/ 8 w 27"/>
                      <a:gd name="T11" fmla="*/ 4 h 32"/>
                      <a:gd name="T12" fmla="*/ 14 w 27"/>
                      <a:gd name="T13" fmla="*/ 0 h 32"/>
                      <a:gd name="T14" fmla="*/ 22 w 27"/>
                      <a:gd name="T15" fmla="*/ 2 h 32"/>
                      <a:gd name="T16" fmla="*/ 27 w 27"/>
                      <a:gd name="T17" fmla="*/ 4 h 32"/>
                      <a:gd name="T18" fmla="*/ 18 w 27"/>
                      <a:gd name="T19" fmla="*/ 20 h 32"/>
                      <a:gd name="T20" fmla="*/ 4 w 27"/>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2"/>
                      <a:gd name="T35" fmla="*/ 27 w 27"/>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2">
                        <a:moveTo>
                          <a:pt x="4" y="32"/>
                        </a:moveTo>
                        <a:lnTo>
                          <a:pt x="2" y="27"/>
                        </a:lnTo>
                        <a:lnTo>
                          <a:pt x="0" y="21"/>
                        </a:lnTo>
                        <a:lnTo>
                          <a:pt x="0" y="14"/>
                        </a:lnTo>
                        <a:lnTo>
                          <a:pt x="2" y="9"/>
                        </a:lnTo>
                        <a:lnTo>
                          <a:pt x="8" y="4"/>
                        </a:lnTo>
                        <a:lnTo>
                          <a:pt x="14" y="0"/>
                        </a:lnTo>
                        <a:lnTo>
                          <a:pt x="22" y="2"/>
                        </a:lnTo>
                        <a:lnTo>
                          <a:pt x="27" y="4"/>
                        </a:lnTo>
                        <a:lnTo>
                          <a:pt x="18" y="20"/>
                        </a:lnTo>
                        <a:lnTo>
                          <a:pt x="4" y="32"/>
                        </a:lnTo>
                        <a:close/>
                      </a:path>
                    </a:pathLst>
                  </a:custGeom>
                  <a:solidFill>
                    <a:srgbClr val="000000"/>
                  </a:solidFill>
                  <a:ln w="9525">
                    <a:noFill/>
                    <a:round/>
                    <a:headEnd/>
                    <a:tailEnd/>
                  </a:ln>
                </p:spPr>
                <p:txBody>
                  <a:bodyPr/>
                  <a:lstStyle/>
                  <a:p>
                    <a:endParaRPr lang="en-US"/>
                  </a:p>
                </p:txBody>
              </p:sp>
            </p:grpSp>
            <p:grpSp>
              <p:nvGrpSpPr>
                <p:cNvPr id="16559" name="Group 475"/>
                <p:cNvGrpSpPr>
                  <a:grpSpLocks/>
                </p:cNvGrpSpPr>
                <p:nvPr/>
              </p:nvGrpSpPr>
              <p:grpSpPr bwMode="auto">
                <a:xfrm>
                  <a:off x="2571" y="3306"/>
                  <a:ext cx="31" cy="44"/>
                  <a:chOff x="2571" y="3306"/>
                  <a:chExt cx="31" cy="44"/>
                </a:xfrm>
              </p:grpSpPr>
              <p:sp>
                <p:nvSpPr>
                  <p:cNvPr id="16563" name="Freeform 476"/>
                  <p:cNvSpPr>
                    <a:spLocks/>
                  </p:cNvSpPr>
                  <p:nvPr/>
                </p:nvSpPr>
                <p:spPr bwMode="auto">
                  <a:xfrm>
                    <a:off x="2571" y="3306"/>
                    <a:ext cx="31" cy="44"/>
                  </a:xfrm>
                  <a:custGeom>
                    <a:avLst/>
                    <a:gdLst>
                      <a:gd name="T0" fmla="*/ 4 w 31"/>
                      <a:gd name="T1" fmla="*/ 44 h 44"/>
                      <a:gd name="T2" fmla="*/ 4 w 31"/>
                      <a:gd name="T3" fmla="*/ 38 h 44"/>
                      <a:gd name="T4" fmla="*/ 2 w 31"/>
                      <a:gd name="T5" fmla="*/ 33 h 44"/>
                      <a:gd name="T6" fmla="*/ 0 w 31"/>
                      <a:gd name="T7" fmla="*/ 21 h 44"/>
                      <a:gd name="T8" fmla="*/ 2 w 31"/>
                      <a:gd name="T9" fmla="*/ 10 h 44"/>
                      <a:gd name="T10" fmla="*/ 6 w 31"/>
                      <a:gd name="T11" fmla="*/ 4 h 44"/>
                      <a:gd name="T12" fmla="*/ 12 w 31"/>
                      <a:gd name="T13" fmla="*/ 0 h 44"/>
                      <a:gd name="T14" fmla="*/ 18 w 31"/>
                      <a:gd name="T15" fmla="*/ 0 h 44"/>
                      <a:gd name="T16" fmla="*/ 22 w 31"/>
                      <a:gd name="T17" fmla="*/ 2 h 44"/>
                      <a:gd name="T18" fmla="*/ 27 w 31"/>
                      <a:gd name="T19" fmla="*/ 7 h 44"/>
                      <a:gd name="T20" fmla="*/ 31 w 31"/>
                      <a:gd name="T21" fmla="*/ 14 h 44"/>
                      <a:gd name="T22" fmla="*/ 20 w 31"/>
                      <a:gd name="T23" fmla="*/ 31 h 44"/>
                      <a:gd name="T24" fmla="*/ 4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4" y="44"/>
                        </a:moveTo>
                        <a:lnTo>
                          <a:pt x="4" y="38"/>
                        </a:lnTo>
                        <a:lnTo>
                          <a:pt x="2" y="33"/>
                        </a:lnTo>
                        <a:lnTo>
                          <a:pt x="0" y="21"/>
                        </a:lnTo>
                        <a:lnTo>
                          <a:pt x="2" y="10"/>
                        </a:lnTo>
                        <a:lnTo>
                          <a:pt x="6" y="4"/>
                        </a:lnTo>
                        <a:lnTo>
                          <a:pt x="12" y="0"/>
                        </a:lnTo>
                        <a:lnTo>
                          <a:pt x="18" y="0"/>
                        </a:lnTo>
                        <a:lnTo>
                          <a:pt x="22" y="2"/>
                        </a:lnTo>
                        <a:lnTo>
                          <a:pt x="27" y="7"/>
                        </a:lnTo>
                        <a:lnTo>
                          <a:pt x="31" y="14"/>
                        </a:lnTo>
                        <a:lnTo>
                          <a:pt x="20" y="31"/>
                        </a:lnTo>
                        <a:lnTo>
                          <a:pt x="4" y="44"/>
                        </a:lnTo>
                        <a:close/>
                      </a:path>
                    </a:pathLst>
                  </a:custGeom>
                  <a:solidFill>
                    <a:srgbClr val="808080"/>
                  </a:solidFill>
                  <a:ln w="9525">
                    <a:noFill/>
                    <a:round/>
                    <a:headEnd/>
                    <a:tailEnd/>
                  </a:ln>
                </p:spPr>
                <p:txBody>
                  <a:bodyPr/>
                  <a:lstStyle/>
                  <a:p>
                    <a:endParaRPr lang="en-US"/>
                  </a:p>
                </p:txBody>
              </p:sp>
              <p:sp>
                <p:nvSpPr>
                  <p:cNvPr id="16564" name="Freeform 477"/>
                  <p:cNvSpPr>
                    <a:spLocks/>
                  </p:cNvSpPr>
                  <p:nvPr/>
                </p:nvSpPr>
                <p:spPr bwMode="auto">
                  <a:xfrm>
                    <a:off x="2573" y="3316"/>
                    <a:ext cx="29" cy="32"/>
                  </a:xfrm>
                  <a:custGeom>
                    <a:avLst/>
                    <a:gdLst>
                      <a:gd name="T0" fmla="*/ 4 w 29"/>
                      <a:gd name="T1" fmla="*/ 32 h 32"/>
                      <a:gd name="T2" fmla="*/ 2 w 29"/>
                      <a:gd name="T3" fmla="*/ 27 h 32"/>
                      <a:gd name="T4" fmla="*/ 0 w 29"/>
                      <a:gd name="T5" fmla="*/ 21 h 32"/>
                      <a:gd name="T6" fmla="*/ 0 w 29"/>
                      <a:gd name="T7" fmla="*/ 14 h 32"/>
                      <a:gd name="T8" fmla="*/ 2 w 29"/>
                      <a:gd name="T9" fmla="*/ 9 h 32"/>
                      <a:gd name="T10" fmla="*/ 8 w 29"/>
                      <a:gd name="T11" fmla="*/ 4 h 32"/>
                      <a:gd name="T12" fmla="*/ 14 w 29"/>
                      <a:gd name="T13" fmla="*/ 0 h 32"/>
                      <a:gd name="T14" fmla="*/ 22 w 29"/>
                      <a:gd name="T15" fmla="*/ 2 h 32"/>
                      <a:gd name="T16" fmla="*/ 29 w 29"/>
                      <a:gd name="T17" fmla="*/ 4 h 32"/>
                      <a:gd name="T18" fmla="*/ 18 w 29"/>
                      <a:gd name="T19" fmla="*/ 20 h 32"/>
                      <a:gd name="T20" fmla="*/ 4 w 29"/>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2"/>
                      <a:gd name="T35" fmla="*/ 29 w 29"/>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2">
                        <a:moveTo>
                          <a:pt x="4" y="32"/>
                        </a:moveTo>
                        <a:lnTo>
                          <a:pt x="2" y="27"/>
                        </a:lnTo>
                        <a:lnTo>
                          <a:pt x="0" y="21"/>
                        </a:lnTo>
                        <a:lnTo>
                          <a:pt x="0" y="14"/>
                        </a:lnTo>
                        <a:lnTo>
                          <a:pt x="2" y="9"/>
                        </a:lnTo>
                        <a:lnTo>
                          <a:pt x="8" y="4"/>
                        </a:lnTo>
                        <a:lnTo>
                          <a:pt x="14" y="0"/>
                        </a:lnTo>
                        <a:lnTo>
                          <a:pt x="22" y="2"/>
                        </a:lnTo>
                        <a:lnTo>
                          <a:pt x="29" y="4"/>
                        </a:lnTo>
                        <a:lnTo>
                          <a:pt x="18" y="20"/>
                        </a:lnTo>
                        <a:lnTo>
                          <a:pt x="4" y="32"/>
                        </a:lnTo>
                        <a:close/>
                      </a:path>
                    </a:pathLst>
                  </a:custGeom>
                  <a:solidFill>
                    <a:srgbClr val="000000"/>
                  </a:solidFill>
                  <a:ln w="9525">
                    <a:noFill/>
                    <a:round/>
                    <a:headEnd/>
                    <a:tailEnd/>
                  </a:ln>
                </p:spPr>
                <p:txBody>
                  <a:bodyPr/>
                  <a:lstStyle/>
                  <a:p>
                    <a:endParaRPr lang="en-US"/>
                  </a:p>
                </p:txBody>
              </p:sp>
            </p:grpSp>
            <p:grpSp>
              <p:nvGrpSpPr>
                <p:cNvPr id="16560" name="Group 478"/>
                <p:cNvGrpSpPr>
                  <a:grpSpLocks/>
                </p:cNvGrpSpPr>
                <p:nvPr/>
              </p:nvGrpSpPr>
              <p:grpSpPr bwMode="auto">
                <a:xfrm>
                  <a:off x="2600" y="3262"/>
                  <a:ext cx="31" cy="44"/>
                  <a:chOff x="2600" y="3262"/>
                  <a:chExt cx="31" cy="44"/>
                </a:xfrm>
              </p:grpSpPr>
              <p:sp>
                <p:nvSpPr>
                  <p:cNvPr id="16561" name="Freeform 479"/>
                  <p:cNvSpPr>
                    <a:spLocks/>
                  </p:cNvSpPr>
                  <p:nvPr/>
                </p:nvSpPr>
                <p:spPr bwMode="auto">
                  <a:xfrm>
                    <a:off x="2600" y="3262"/>
                    <a:ext cx="31" cy="44"/>
                  </a:xfrm>
                  <a:custGeom>
                    <a:avLst/>
                    <a:gdLst>
                      <a:gd name="T0" fmla="*/ 6 w 31"/>
                      <a:gd name="T1" fmla="*/ 44 h 44"/>
                      <a:gd name="T2" fmla="*/ 4 w 31"/>
                      <a:gd name="T3" fmla="*/ 39 h 44"/>
                      <a:gd name="T4" fmla="*/ 2 w 31"/>
                      <a:gd name="T5" fmla="*/ 34 h 44"/>
                      <a:gd name="T6" fmla="*/ 0 w 31"/>
                      <a:gd name="T7" fmla="*/ 21 h 44"/>
                      <a:gd name="T8" fmla="*/ 2 w 31"/>
                      <a:gd name="T9" fmla="*/ 11 h 44"/>
                      <a:gd name="T10" fmla="*/ 8 w 31"/>
                      <a:gd name="T11" fmla="*/ 4 h 44"/>
                      <a:gd name="T12" fmla="*/ 14 w 31"/>
                      <a:gd name="T13" fmla="*/ 0 h 44"/>
                      <a:gd name="T14" fmla="*/ 18 w 31"/>
                      <a:gd name="T15" fmla="*/ 0 h 44"/>
                      <a:gd name="T16" fmla="*/ 24 w 31"/>
                      <a:gd name="T17" fmla="*/ 2 h 44"/>
                      <a:gd name="T18" fmla="*/ 27 w 31"/>
                      <a:gd name="T19" fmla="*/ 7 h 44"/>
                      <a:gd name="T20" fmla="*/ 31 w 31"/>
                      <a:gd name="T21" fmla="*/ 14 h 44"/>
                      <a:gd name="T22" fmla="*/ 20 w 31"/>
                      <a:gd name="T23" fmla="*/ 32 h 44"/>
                      <a:gd name="T24" fmla="*/ 6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6" y="44"/>
                        </a:moveTo>
                        <a:lnTo>
                          <a:pt x="4" y="39"/>
                        </a:lnTo>
                        <a:lnTo>
                          <a:pt x="2" y="34"/>
                        </a:lnTo>
                        <a:lnTo>
                          <a:pt x="0" y="21"/>
                        </a:lnTo>
                        <a:lnTo>
                          <a:pt x="2" y="11"/>
                        </a:lnTo>
                        <a:lnTo>
                          <a:pt x="8" y="4"/>
                        </a:lnTo>
                        <a:lnTo>
                          <a:pt x="14" y="0"/>
                        </a:lnTo>
                        <a:lnTo>
                          <a:pt x="18" y="0"/>
                        </a:lnTo>
                        <a:lnTo>
                          <a:pt x="24" y="2"/>
                        </a:lnTo>
                        <a:lnTo>
                          <a:pt x="27" y="7"/>
                        </a:lnTo>
                        <a:lnTo>
                          <a:pt x="31" y="14"/>
                        </a:lnTo>
                        <a:lnTo>
                          <a:pt x="20" y="32"/>
                        </a:lnTo>
                        <a:lnTo>
                          <a:pt x="6" y="44"/>
                        </a:lnTo>
                        <a:close/>
                      </a:path>
                    </a:pathLst>
                  </a:custGeom>
                  <a:solidFill>
                    <a:srgbClr val="808080"/>
                  </a:solidFill>
                  <a:ln w="9525">
                    <a:noFill/>
                    <a:round/>
                    <a:headEnd/>
                    <a:tailEnd/>
                  </a:ln>
                </p:spPr>
                <p:txBody>
                  <a:bodyPr/>
                  <a:lstStyle/>
                  <a:p>
                    <a:endParaRPr lang="en-US"/>
                  </a:p>
                </p:txBody>
              </p:sp>
              <p:sp>
                <p:nvSpPr>
                  <p:cNvPr id="16562" name="Freeform 480"/>
                  <p:cNvSpPr>
                    <a:spLocks/>
                  </p:cNvSpPr>
                  <p:nvPr/>
                </p:nvSpPr>
                <p:spPr bwMode="auto">
                  <a:xfrm>
                    <a:off x="2600" y="3275"/>
                    <a:ext cx="29" cy="29"/>
                  </a:xfrm>
                  <a:custGeom>
                    <a:avLst/>
                    <a:gdLst>
                      <a:gd name="T0" fmla="*/ 6 w 29"/>
                      <a:gd name="T1" fmla="*/ 29 h 29"/>
                      <a:gd name="T2" fmla="*/ 4 w 29"/>
                      <a:gd name="T3" fmla="*/ 26 h 29"/>
                      <a:gd name="T4" fmla="*/ 0 w 29"/>
                      <a:gd name="T5" fmla="*/ 21 h 29"/>
                      <a:gd name="T6" fmla="*/ 0 w 29"/>
                      <a:gd name="T7" fmla="*/ 14 h 29"/>
                      <a:gd name="T8" fmla="*/ 4 w 29"/>
                      <a:gd name="T9" fmla="*/ 7 h 29"/>
                      <a:gd name="T10" fmla="*/ 10 w 29"/>
                      <a:gd name="T11" fmla="*/ 1 h 29"/>
                      <a:gd name="T12" fmla="*/ 16 w 29"/>
                      <a:gd name="T13" fmla="*/ 0 h 29"/>
                      <a:gd name="T14" fmla="*/ 24 w 29"/>
                      <a:gd name="T15" fmla="*/ 0 h 29"/>
                      <a:gd name="T16" fmla="*/ 29 w 29"/>
                      <a:gd name="T17" fmla="*/ 3 h 29"/>
                      <a:gd name="T18" fmla="*/ 20 w 29"/>
                      <a:gd name="T19" fmla="*/ 17 h 29"/>
                      <a:gd name="T20" fmla="*/ 6 w 29"/>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9"/>
                      <a:gd name="T35" fmla="*/ 29 w 29"/>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9">
                        <a:moveTo>
                          <a:pt x="6" y="29"/>
                        </a:moveTo>
                        <a:lnTo>
                          <a:pt x="4" y="26"/>
                        </a:lnTo>
                        <a:lnTo>
                          <a:pt x="0" y="21"/>
                        </a:lnTo>
                        <a:lnTo>
                          <a:pt x="0" y="14"/>
                        </a:lnTo>
                        <a:lnTo>
                          <a:pt x="4" y="7"/>
                        </a:lnTo>
                        <a:lnTo>
                          <a:pt x="10" y="1"/>
                        </a:lnTo>
                        <a:lnTo>
                          <a:pt x="16" y="0"/>
                        </a:lnTo>
                        <a:lnTo>
                          <a:pt x="24" y="0"/>
                        </a:lnTo>
                        <a:lnTo>
                          <a:pt x="29" y="3"/>
                        </a:lnTo>
                        <a:lnTo>
                          <a:pt x="20" y="17"/>
                        </a:lnTo>
                        <a:lnTo>
                          <a:pt x="6" y="29"/>
                        </a:lnTo>
                        <a:close/>
                      </a:path>
                    </a:pathLst>
                  </a:custGeom>
                  <a:solidFill>
                    <a:srgbClr val="000000"/>
                  </a:solidFill>
                  <a:ln w="9525">
                    <a:noFill/>
                    <a:round/>
                    <a:headEnd/>
                    <a:tailEnd/>
                  </a:ln>
                </p:spPr>
                <p:txBody>
                  <a:bodyPr/>
                  <a:lstStyle/>
                  <a:p>
                    <a:endParaRPr lang="en-US"/>
                  </a:p>
                </p:txBody>
              </p:sp>
            </p:grpSp>
          </p:grpSp>
          <p:sp>
            <p:nvSpPr>
              <p:cNvPr id="16540" name="Freeform 481"/>
              <p:cNvSpPr>
                <a:spLocks/>
              </p:cNvSpPr>
              <p:nvPr/>
            </p:nvSpPr>
            <p:spPr bwMode="auto">
              <a:xfrm>
                <a:off x="2268" y="3231"/>
                <a:ext cx="390" cy="394"/>
              </a:xfrm>
              <a:custGeom>
                <a:avLst/>
                <a:gdLst>
                  <a:gd name="T0" fmla="*/ 0 w 390"/>
                  <a:gd name="T1" fmla="*/ 387 h 394"/>
                  <a:gd name="T2" fmla="*/ 0 w 390"/>
                  <a:gd name="T3" fmla="*/ 394 h 394"/>
                  <a:gd name="T4" fmla="*/ 390 w 390"/>
                  <a:gd name="T5" fmla="*/ 7 h 394"/>
                  <a:gd name="T6" fmla="*/ 388 w 390"/>
                  <a:gd name="T7" fmla="*/ 0 h 394"/>
                  <a:gd name="T8" fmla="*/ 0 w 390"/>
                  <a:gd name="T9" fmla="*/ 387 h 394"/>
                  <a:gd name="T10" fmla="*/ 0 60000 65536"/>
                  <a:gd name="T11" fmla="*/ 0 60000 65536"/>
                  <a:gd name="T12" fmla="*/ 0 60000 65536"/>
                  <a:gd name="T13" fmla="*/ 0 60000 65536"/>
                  <a:gd name="T14" fmla="*/ 0 60000 65536"/>
                  <a:gd name="T15" fmla="*/ 0 w 390"/>
                  <a:gd name="T16" fmla="*/ 0 h 394"/>
                  <a:gd name="T17" fmla="*/ 390 w 390"/>
                  <a:gd name="T18" fmla="*/ 394 h 394"/>
                </a:gdLst>
                <a:ahLst/>
                <a:cxnLst>
                  <a:cxn ang="T10">
                    <a:pos x="T0" y="T1"/>
                  </a:cxn>
                  <a:cxn ang="T11">
                    <a:pos x="T2" y="T3"/>
                  </a:cxn>
                  <a:cxn ang="T12">
                    <a:pos x="T4" y="T5"/>
                  </a:cxn>
                  <a:cxn ang="T13">
                    <a:pos x="T6" y="T7"/>
                  </a:cxn>
                  <a:cxn ang="T14">
                    <a:pos x="T8" y="T9"/>
                  </a:cxn>
                </a:cxnLst>
                <a:rect l="T15" t="T16" r="T17" b="T18"/>
                <a:pathLst>
                  <a:path w="390" h="394">
                    <a:moveTo>
                      <a:pt x="0" y="387"/>
                    </a:moveTo>
                    <a:lnTo>
                      <a:pt x="0" y="394"/>
                    </a:lnTo>
                    <a:lnTo>
                      <a:pt x="390" y="7"/>
                    </a:lnTo>
                    <a:lnTo>
                      <a:pt x="388" y="0"/>
                    </a:lnTo>
                    <a:lnTo>
                      <a:pt x="0" y="387"/>
                    </a:lnTo>
                    <a:close/>
                  </a:path>
                </a:pathLst>
              </a:custGeom>
              <a:solidFill>
                <a:srgbClr val="800000"/>
              </a:solidFill>
              <a:ln w="9525">
                <a:noFill/>
                <a:round/>
                <a:headEnd/>
                <a:tailEnd/>
              </a:ln>
            </p:spPr>
            <p:txBody>
              <a:bodyPr/>
              <a:lstStyle/>
              <a:p>
                <a:endParaRPr lang="en-US"/>
              </a:p>
            </p:txBody>
          </p:sp>
          <p:sp>
            <p:nvSpPr>
              <p:cNvPr id="16541" name="Freeform 482"/>
              <p:cNvSpPr>
                <a:spLocks/>
              </p:cNvSpPr>
              <p:nvPr/>
            </p:nvSpPr>
            <p:spPr bwMode="auto">
              <a:xfrm>
                <a:off x="1880" y="3146"/>
                <a:ext cx="776" cy="472"/>
              </a:xfrm>
              <a:custGeom>
                <a:avLst/>
                <a:gdLst>
                  <a:gd name="T0" fmla="*/ 0 w 776"/>
                  <a:gd name="T1" fmla="*/ 322 h 472"/>
                  <a:gd name="T2" fmla="*/ 406 w 776"/>
                  <a:gd name="T3" fmla="*/ 0 h 472"/>
                  <a:gd name="T4" fmla="*/ 776 w 776"/>
                  <a:gd name="T5" fmla="*/ 82 h 472"/>
                  <a:gd name="T6" fmla="*/ 386 w 776"/>
                  <a:gd name="T7" fmla="*/ 472 h 472"/>
                  <a:gd name="T8" fmla="*/ 0 w 776"/>
                  <a:gd name="T9" fmla="*/ 322 h 472"/>
                  <a:gd name="T10" fmla="*/ 0 60000 65536"/>
                  <a:gd name="T11" fmla="*/ 0 60000 65536"/>
                  <a:gd name="T12" fmla="*/ 0 60000 65536"/>
                  <a:gd name="T13" fmla="*/ 0 60000 65536"/>
                  <a:gd name="T14" fmla="*/ 0 60000 65536"/>
                  <a:gd name="T15" fmla="*/ 0 w 776"/>
                  <a:gd name="T16" fmla="*/ 0 h 472"/>
                  <a:gd name="T17" fmla="*/ 776 w 776"/>
                  <a:gd name="T18" fmla="*/ 472 h 472"/>
                </a:gdLst>
                <a:ahLst/>
                <a:cxnLst>
                  <a:cxn ang="T10">
                    <a:pos x="T0" y="T1"/>
                  </a:cxn>
                  <a:cxn ang="T11">
                    <a:pos x="T2" y="T3"/>
                  </a:cxn>
                  <a:cxn ang="T12">
                    <a:pos x="T4" y="T5"/>
                  </a:cxn>
                  <a:cxn ang="T13">
                    <a:pos x="T6" y="T7"/>
                  </a:cxn>
                  <a:cxn ang="T14">
                    <a:pos x="T8" y="T9"/>
                  </a:cxn>
                </a:cxnLst>
                <a:rect l="T15" t="T16" r="T17" b="T18"/>
                <a:pathLst>
                  <a:path w="776" h="472">
                    <a:moveTo>
                      <a:pt x="0" y="322"/>
                    </a:moveTo>
                    <a:lnTo>
                      <a:pt x="406" y="0"/>
                    </a:lnTo>
                    <a:lnTo>
                      <a:pt x="776" y="82"/>
                    </a:lnTo>
                    <a:lnTo>
                      <a:pt x="386" y="472"/>
                    </a:lnTo>
                    <a:lnTo>
                      <a:pt x="0" y="322"/>
                    </a:lnTo>
                    <a:close/>
                  </a:path>
                </a:pathLst>
              </a:custGeom>
              <a:solidFill>
                <a:srgbClr val="FF0000"/>
              </a:solidFill>
              <a:ln w="9525">
                <a:noFill/>
                <a:round/>
                <a:headEnd/>
                <a:tailEnd/>
              </a:ln>
            </p:spPr>
            <p:txBody>
              <a:bodyPr/>
              <a:lstStyle/>
              <a:p>
                <a:endParaRPr lang="en-US"/>
              </a:p>
            </p:txBody>
          </p:sp>
          <p:sp>
            <p:nvSpPr>
              <p:cNvPr id="16542" name="Freeform 483"/>
              <p:cNvSpPr>
                <a:spLocks/>
              </p:cNvSpPr>
              <p:nvPr/>
            </p:nvSpPr>
            <p:spPr bwMode="auto">
              <a:xfrm>
                <a:off x="1861" y="3463"/>
                <a:ext cx="403" cy="164"/>
              </a:xfrm>
              <a:custGeom>
                <a:avLst/>
                <a:gdLst>
                  <a:gd name="T0" fmla="*/ 13 w 403"/>
                  <a:gd name="T1" fmla="*/ 14 h 164"/>
                  <a:gd name="T2" fmla="*/ 0 w 403"/>
                  <a:gd name="T3" fmla="*/ 2 h 164"/>
                  <a:gd name="T4" fmla="*/ 0 w 403"/>
                  <a:gd name="T5" fmla="*/ 0 h 164"/>
                  <a:gd name="T6" fmla="*/ 13 w 403"/>
                  <a:gd name="T7" fmla="*/ 12 h 164"/>
                  <a:gd name="T8" fmla="*/ 19 w 403"/>
                  <a:gd name="T9" fmla="*/ 9 h 164"/>
                  <a:gd name="T10" fmla="*/ 403 w 403"/>
                  <a:gd name="T11" fmla="*/ 157 h 164"/>
                  <a:gd name="T12" fmla="*/ 403 w 403"/>
                  <a:gd name="T13" fmla="*/ 164 h 164"/>
                  <a:gd name="T14" fmla="*/ 19 w 403"/>
                  <a:gd name="T15" fmla="*/ 14 h 164"/>
                  <a:gd name="T16" fmla="*/ 13 w 403"/>
                  <a:gd name="T17" fmla="*/ 14 h 1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3"/>
                  <a:gd name="T28" fmla="*/ 0 h 164"/>
                  <a:gd name="T29" fmla="*/ 403 w 403"/>
                  <a:gd name="T30" fmla="*/ 164 h 1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3" h="164">
                    <a:moveTo>
                      <a:pt x="13" y="14"/>
                    </a:moveTo>
                    <a:lnTo>
                      <a:pt x="0" y="2"/>
                    </a:lnTo>
                    <a:lnTo>
                      <a:pt x="0" y="0"/>
                    </a:lnTo>
                    <a:lnTo>
                      <a:pt x="13" y="12"/>
                    </a:lnTo>
                    <a:lnTo>
                      <a:pt x="19" y="9"/>
                    </a:lnTo>
                    <a:lnTo>
                      <a:pt x="403" y="157"/>
                    </a:lnTo>
                    <a:lnTo>
                      <a:pt x="403" y="164"/>
                    </a:lnTo>
                    <a:lnTo>
                      <a:pt x="19" y="14"/>
                    </a:lnTo>
                    <a:lnTo>
                      <a:pt x="13" y="14"/>
                    </a:lnTo>
                    <a:close/>
                  </a:path>
                </a:pathLst>
              </a:custGeom>
              <a:solidFill>
                <a:srgbClr val="800000"/>
              </a:solidFill>
              <a:ln w="9525">
                <a:noFill/>
                <a:round/>
                <a:headEnd/>
                <a:tailEnd/>
              </a:ln>
            </p:spPr>
            <p:txBody>
              <a:bodyPr/>
              <a:lstStyle/>
              <a:p>
                <a:endParaRPr lang="en-US"/>
              </a:p>
            </p:txBody>
          </p:sp>
          <p:sp>
            <p:nvSpPr>
              <p:cNvPr id="16543" name="Freeform 484"/>
              <p:cNvSpPr>
                <a:spLocks/>
              </p:cNvSpPr>
              <p:nvPr/>
            </p:nvSpPr>
            <p:spPr bwMode="auto">
              <a:xfrm>
                <a:off x="2291" y="3379"/>
                <a:ext cx="383" cy="409"/>
              </a:xfrm>
              <a:custGeom>
                <a:avLst/>
                <a:gdLst>
                  <a:gd name="T0" fmla="*/ 383 w 383"/>
                  <a:gd name="T1" fmla="*/ 0 h 409"/>
                  <a:gd name="T2" fmla="*/ 383 w 383"/>
                  <a:gd name="T3" fmla="*/ 4 h 409"/>
                  <a:gd name="T4" fmla="*/ 0 w 383"/>
                  <a:gd name="T5" fmla="*/ 409 h 409"/>
                  <a:gd name="T6" fmla="*/ 0 w 383"/>
                  <a:gd name="T7" fmla="*/ 402 h 409"/>
                  <a:gd name="T8" fmla="*/ 383 w 383"/>
                  <a:gd name="T9" fmla="*/ 0 h 409"/>
                  <a:gd name="T10" fmla="*/ 0 60000 65536"/>
                  <a:gd name="T11" fmla="*/ 0 60000 65536"/>
                  <a:gd name="T12" fmla="*/ 0 60000 65536"/>
                  <a:gd name="T13" fmla="*/ 0 60000 65536"/>
                  <a:gd name="T14" fmla="*/ 0 60000 65536"/>
                  <a:gd name="T15" fmla="*/ 0 w 383"/>
                  <a:gd name="T16" fmla="*/ 0 h 409"/>
                  <a:gd name="T17" fmla="*/ 383 w 383"/>
                  <a:gd name="T18" fmla="*/ 409 h 409"/>
                </a:gdLst>
                <a:ahLst/>
                <a:cxnLst>
                  <a:cxn ang="T10">
                    <a:pos x="T0" y="T1"/>
                  </a:cxn>
                  <a:cxn ang="T11">
                    <a:pos x="T2" y="T3"/>
                  </a:cxn>
                  <a:cxn ang="T12">
                    <a:pos x="T4" y="T5"/>
                  </a:cxn>
                  <a:cxn ang="T13">
                    <a:pos x="T6" y="T7"/>
                  </a:cxn>
                  <a:cxn ang="T14">
                    <a:pos x="T8" y="T9"/>
                  </a:cxn>
                </a:cxnLst>
                <a:rect l="T15" t="T16" r="T17" b="T18"/>
                <a:pathLst>
                  <a:path w="383" h="409">
                    <a:moveTo>
                      <a:pt x="383" y="0"/>
                    </a:moveTo>
                    <a:lnTo>
                      <a:pt x="383" y="4"/>
                    </a:lnTo>
                    <a:lnTo>
                      <a:pt x="0" y="409"/>
                    </a:lnTo>
                    <a:lnTo>
                      <a:pt x="0" y="402"/>
                    </a:lnTo>
                    <a:lnTo>
                      <a:pt x="383" y="0"/>
                    </a:lnTo>
                    <a:close/>
                  </a:path>
                </a:pathLst>
              </a:custGeom>
              <a:solidFill>
                <a:srgbClr val="800000"/>
              </a:solidFill>
              <a:ln w="9525">
                <a:noFill/>
                <a:round/>
                <a:headEnd/>
                <a:tailEnd/>
              </a:ln>
            </p:spPr>
            <p:txBody>
              <a:bodyPr/>
              <a:lstStyle/>
              <a:p>
                <a:endParaRPr lang="en-US"/>
              </a:p>
            </p:txBody>
          </p:sp>
          <p:sp>
            <p:nvSpPr>
              <p:cNvPr id="16544" name="Freeform 485"/>
              <p:cNvSpPr>
                <a:spLocks/>
              </p:cNvSpPr>
              <p:nvPr/>
            </p:nvSpPr>
            <p:spPr bwMode="auto">
              <a:xfrm>
                <a:off x="1886" y="3629"/>
                <a:ext cx="402" cy="160"/>
              </a:xfrm>
              <a:custGeom>
                <a:avLst/>
                <a:gdLst>
                  <a:gd name="T0" fmla="*/ 10 w 402"/>
                  <a:gd name="T1" fmla="*/ 0 h 160"/>
                  <a:gd name="T2" fmla="*/ 0 w 402"/>
                  <a:gd name="T3" fmla="*/ 2 h 160"/>
                  <a:gd name="T4" fmla="*/ 0 w 402"/>
                  <a:gd name="T5" fmla="*/ 5 h 160"/>
                  <a:gd name="T6" fmla="*/ 10 w 402"/>
                  <a:gd name="T7" fmla="*/ 2 h 160"/>
                  <a:gd name="T8" fmla="*/ 17 w 402"/>
                  <a:gd name="T9" fmla="*/ 9 h 160"/>
                  <a:gd name="T10" fmla="*/ 402 w 402"/>
                  <a:gd name="T11" fmla="*/ 160 h 160"/>
                  <a:gd name="T12" fmla="*/ 402 w 402"/>
                  <a:gd name="T13" fmla="*/ 153 h 160"/>
                  <a:gd name="T14" fmla="*/ 10 w 402"/>
                  <a:gd name="T15" fmla="*/ 0 h 160"/>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160"/>
                  <a:gd name="T26" fmla="*/ 402 w 402"/>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160">
                    <a:moveTo>
                      <a:pt x="10" y="0"/>
                    </a:moveTo>
                    <a:lnTo>
                      <a:pt x="0" y="2"/>
                    </a:lnTo>
                    <a:lnTo>
                      <a:pt x="0" y="5"/>
                    </a:lnTo>
                    <a:lnTo>
                      <a:pt x="10" y="2"/>
                    </a:lnTo>
                    <a:lnTo>
                      <a:pt x="17" y="9"/>
                    </a:lnTo>
                    <a:lnTo>
                      <a:pt x="402" y="160"/>
                    </a:lnTo>
                    <a:lnTo>
                      <a:pt x="402" y="153"/>
                    </a:lnTo>
                    <a:lnTo>
                      <a:pt x="10" y="0"/>
                    </a:lnTo>
                    <a:close/>
                  </a:path>
                </a:pathLst>
              </a:custGeom>
              <a:solidFill>
                <a:srgbClr val="800000"/>
              </a:solidFill>
              <a:ln w="9525">
                <a:noFill/>
                <a:round/>
                <a:headEnd/>
                <a:tailEnd/>
              </a:ln>
            </p:spPr>
            <p:txBody>
              <a:bodyPr/>
              <a:lstStyle/>
              <a:p>
                <a:endParaRPr lang="en-US"/>
              </a:p>
            </p:txBody>
          </p:sp>
          <p:grpSp>
            <p:nvGrpSpPr>
              <p:cNvPr id="16545" name="Group 486"/>
              <p:cNvGrpSpPr>
                <a:grpSpLocks/>
              </p:cNvGrpSpPr>
              <p:nvPr/>
            </p:nvGrpSpPr>
            <p:grpSpPr bwMode="auto">
              <a:xfrm>
                <a:off x="2498" y="3289"/>
                <a:ext cx="153" cy="225"/>
                <a:chOff x="2498" y="3289"/>
                <a:chExt cx="153" cy="225"/>
              </a:xfrm>
            </p:grpSpPr>
            <p:sp>
              <p:nvSpPr>
                <p:cNvPr id="16547" name="Freeform 487"/>
                <p:cNvSpPr>
                  <a:spLocks/>
                </p:cNvSpPr>
                <p:nvPr/>
              </p:nvSpPr>
              <p:spPr bwMode="auto">
                <a:xfrm>
                  <a:off x="2498" y="3357"/>
                  <a:ext cx="149" cy="157"/>
                </a:xfrm>
                <a:custGeom>
                  <a:avLst/>
                  <a:gdLst>
                    <a:gd name="T0" fmla="*/ 149 w 149"/>
                    <a:gd name="T1" fmla="*/ 0 h 157"/>
                    <a:gd name="T2" fmla="*/ 0 w 149"/>
                    <a:gd name="T3" fmla="*/ 157 h 157"/>
                    <a:gd name="T4" fmla="*/ 149 w 149"/>
                    <a:gd name="T5" fmla="*/ 1 h 157"/>
                    <a:gd name="T6" fmla="*/ 149 w 149"/>
                    <a:gd name="T7" fmla="*/ 0 h 157"/>
                    <a:gd name="T8" fmla="*/ 0 60000 65536"/>
                    <a:gd name="T9" fmla="*/ 0 60000 65536"/>
                    <a:gd name="T10" fmla="*/ 0 60000 65536"/>
                    <a:gd name="T11" fmla="*/ 0 60000 65536"/>
                    <a:gd name="T12" fmla="*/ 0 w 149"/>
                    <a:gd name="T13" fmla="*/ 0 h 157"/>
                    <a:gd name="T14" fmla="*/ 149 w 149"/>
                    <a:gd name="T15" fmla="*/ 157 h 157"/>
                  </a:gdLst>
                  <a:ahLst/>
                  <a:cxnLst>
                    <a:cxn ang="T8">
                      <a:pos x="T0" y="T1"/>
                    </a:cxn>
                    <a:cxn ang="T9">
                      <a:pos x="T2" y="T3"/>
                    </a:cxn>
                    <a:cxn ang="T10">
                      <a:pos x="T4" y="T5"/>
                    </a:cxn>
                    <a:cxn ang="T11">
                      <a:pos x="T6" y="T7"/>
                    </a:cxn>
                  </a:cxnLst>
                  <a:rect l="T12" t="T13" r="T14" b="T15"/>
                  <a:pathLst>
                    <a:path w="149" h="157">
                      <a:moveTo>
                        <a:pt x="149" y="0"/>
                      </a:moveTo>
                      <a:lnTo>
                        <a:pt x="0" y="157"/>
                      </a:lnTo>
                      <a:lnTo>
                        <a:pt x="149" y="1"/>
                      </a:lnTo>
                      <a:lnTo>
                        <a:pt x="149" y="0"/>
                      </a:lnTo>
                      <a:close/>
                    </a:path>
                  </a:pathLst>
                </a:custGeom>
                <a:solidFill>
                  <a:srgbClr val="3F3F3F"/>
                </a:solidFill>
                <a:ln w="9525">
                  <a:noFill/>
                  <a:round/>
                  <a:headEnd/>
                  <a:tailEnd/>
                </a:ln>
              </p:spPr>
              <p:txBody>
                <a:bodyPr/>
                <a:lstStyle/>
                <a:p>
                  <a:endParaRPr lang="en-US"/>
                </a:p>
              </p:txBody>
            </p:sp>
            <p:sp>
              <p:nvSpPr>
                <p:cNvPr id="16548" name="Freeform 488"/>
                <p:cNvSpPr>
                  <a:spLocks/>
                </p:cNvSpPr>
                <p:nvPr/>
              </p:nvSpPr>
              <p:spPr bwMode="auto">
                <a:xfrm>
                  <a:off x="2573" y="3369"/>
                  <a:ext cx="78" cy="78"/>
                </a:xfrm>
                <a:custGeom>
                  <a:avLst/>
                  <a:gdLst>
                    <a:gd name="T0" fmla="*/ 0 w 78"/>
                    <a:gd name="T1" fmla="*/ 78 h 78"/>
                    <a:gd name="T2" fmla="*/ 76 w 78"/>
                    <a:gd name="T3" fmla="*/ 0 h 78"/>
                    <a:gd name="T4" fmla="*/ 78 w 78"/>
                    <a:gd name="T5" fmla="*/ 2 h 78"/>
                    <a:gd name="T6" fmla="*/ 0 w 78"/>
                    <a:gd name="T7" fmla="*/ 78 h 78"/>
                    <a:gd name="T8" fmla="*/ 0 60000 65536"/>
                    <a:gd name="T9" fmla="*/ 0 60000 65536"/>
                    <a:gd name="T10" fmla="*/ 0 60000 65536"/>
                    <a:gd name="T11" fmla="*/ 0 60000 65536"/>
                    <a:gd name="T12" fmla="*/ 0 w 78"/>
                    <a:gd name="T13" fmla="*/ 0 h 78"/>
                    <a:gd name="T14" fmla="*/ 78 w 78"/>
                    <a:gd name="T15" fmla="*/ 78 h 78"/>
                  </a:gdLst>
                  <a:ahLst/>
                  <a:cxnLst>
                    <a:cxn ang="T8">
                      <a:pos x="T0" y="T1"/>
                    </a:cxn>
                    <a:cxn ang="T9">
                      <a:pos x="T2" y="T3"/>
                    </a:cxn>
                    <a:cxn ang="T10">
                      <a:pos x="T4" y="T5"/>
                    </a:cxn>
                    <a:cxn ang="T11">
                      <a:pos x="T6" y="T7"/>
                    </a:cxn>
                  </a:cxnLst>
                  <a:rect l="T12" t="T13" r="T14" b="T15"/>
                  <a:pathLst>
                    <a:path w="78" h="78">
                      <a:moveTo>
                        <a:pt x="0" y="78"/>
                      </a:moveTo>
                      <a:lnTo>
                        <a:pt x="76" y="0"/>
                      </a:lnTo>
                      <a:lnTo>
                        <a:pt x="78" y="2"/>
                      </a:lnTo>
                      <a:lnTo>
                        <a:pt x="0" y="78"/>
                      </a:lnTo>
                      <a:close/>
                    </a:path>
                  </a:pathLst>
                </a:custGeom>
                <a:solidFill>
                  <a:srgbClr val="3F3F3F"/>
                </a:solidFill>
                <a:ln w="9525">
                  <a:noFill/>
                  <a:round/>
                  <a:headEnd/>
                  <a:tailEnd/>
                </a:ln>
              </p:spPr>
              <p:txBody>
                <a:bodyPr/>
                <a:lstStyle/>
                <a:p>
                  <a:endParaRPr lang="en-US"/>
                </a:p>
              </p:txBody>
            </p:sp>
            <p:sp>
              <p:nvSpPr>
                <p:cNvPr id="16549" name="Freeform 489"/>
                <p:cNvSpPr>
                  <a:spLocks/>
                </p:cNvSpPr>
                <p:nvPr/>
              </p:nvSpPr>
              <p:spPr bwMode="auto">
                <a:xfrm>
                  <a:off x="2568" y="3289"/>
                  <a:ext cx="73" cy="73"/>
                </a:xfrm>
                <a:custGeom>
                  <a:avLst/>
                  <a:gdLst>
                    <a:gd name="T0" fmla="*/ 0 w 73"/>
                    <a:gd name="T1" fmla="*/ 73 h 73"/>
                    <a:gd name="T2" fmla="*/ 73 w 73"/>
                    <a:gd name="T3" fmla="*/ 0 h 73"/>
                    <a:gd name="T4" fmla="*/ 73 w 73"/>
                    <a:gd name="T5" fmla="*/ 1 h 73"/>
                    <a:gd name="T6" fmla="*/ 0 w 73"/>
                    <a:gd name="T7" fmla="*/ 73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3"/>
                      </a:moveTo>
                      <a:lnTo>
                        <a:pt x="73" y="0"/>
                      </a:lnTo>
                      <a:lnTo>
                        <a:pt x="73" y="1"/>
                      </a:lnTo>
                      <a:lnTo>
                        <a:pt x="0" y="73"/>
                      </a:lnTo>
                      <a:close/>
                    </a:path>
                  </a:pathLst>
                </a:custGeom>
                <a:solidFill>
                  <a:srgbClr val="3F3F3F"/>
                </a:solidFill>
                <a:ln w="9525">
                  <a:noFill/>
                  <a:round/>
                  <a:headEnd/>
                  <a:tailEnd/>
                </a:ln>
              </p:spPr>
              <p:txBody>
                <a:bodyPr/>
                <a:lstStyle/>
                <a:p>
                  <a:endParaRPr lang="en-US"/>
                </a:p>
              </p:txBody>
            </p:sp>
          </p:grpSp>
          <p:sp>
            <p:nvSpPr>
              <p:cNvPr id="16546" name="Freeform 490"/>
              <p:cNvSpPr>
                <a:spLocks/>
              </p:cNvSpPr>
              <p:nvPr/>
            </p:nvSpPr>
            <p:spPr bwMode="auto">
              <a:xfrm>
                <a:off x="1867" y="3144"/>
                <a:ext cx="409" cy="324"/>
              </a:xfrm>
              <a:custGeom>
                <a:avLst/>
                <a:gdLst>
                  <a:gd name="T0" fmla="*/ 0 w 409"/>
                  <a:gd name="T1" fmla="*/ 316 h 324"/>
                  <a:gd name="T2" fmla="*/ 401 w 409"/>
                  <a:gd name="T3" fmla="*/ 0 h 324"/>
                  <a:gd name="T4" fmla="*/ 409 w 409"/>
                  <a:gd name="T5" fmla="*/ 3 h 324"/>
                  <a:gd name="T6" fmla="*/ 9 w 409"/>
                  <a:gd name="T7" fmla="*/ 324 h 324"/>
                  <a:gd name="T8" fmla="*/ 0 w 409"/>
                  <a:gd name="T9" fmla="*/ 316 h 324"/>
                  <a:gd name="T10" fmla="*/ 0 60000 65536"/>
                  <a:gd name="T11" fmla="*/ 0 60000 65536"/>
                  <a:gd name="T12" fmla="*/ 0 60000 65536"/>
                  <a:gd name="T13" fmla="*/ 0 60000 65536"/>
                  <a:gd name="T14" fmla="*/ 0 60000 65536"/>
                  <a:gd name="T15" fmla="*/ 0 w 409"/>
                  <a:gd name="T16" fmla="*/ 0 h 324"/>
                  <a:gd name="T17" fmla="*/ 409 w 409"/>
                  <a:gd name="T18" fmla="*/ 324 h 324"/>
                </a:gdLst>
                <a:ahLst/>
                <a:cxnLst>
                  <a:cxn ang="T10">
                    <a:pos x="T0" y="T1"/>
                  </a:cxn>
                  <a:cxn ang="T11">
                    <a:pos x="T2" y="T3"/>
                  </a:cxn>
                  <a:cxn ang="T12">
                    <a:pos x="T4" y="T5"/>
                  </a:cxn>
                  <a:cxn ang="T13">
                    <a:pos x="T6" y="T7"/>
                  </a:cxn>
                  <a:cxn ang="T14">
                    <a:pos x="T8" y="T9"/>
                  </a:cxn>
                </a:cxnLst>
                <a:rect l="T15" t="T16" r="T17" b="T18"/>
                <a:pathLst>
                  <a:path w="409" h="324">
                    <a:moveTo>
                      <a:pt x="0" y="316"/>
                    </a:moveTo>
                    <a:lnTo>
                      <a:pt x="401" y="0"/>
                    </a:lnTo>
                    <a:lnTo>
                      <a:pt x="409" y="3"/>
                    </a:lnTo>
                    <a:lnTo>
                      <a:pt x="9" y="324"/>
                    </a:lnTo>
                    <a:lnTo>
                      <a:pt x="0" y="316"/>
                    </a:lnTo>
                    <a:close/>
                  </a:path>
                </a:pathLst>
              </a:custGeom>
              <a:solidFill>
                <a:srgbClr val="FF0000"/>
              </a:solidFill>
              <a:ln w="9525">
                <a:noFill/>
                <a:round/>
                <a:headEnd/>
                <a:tailEnd/>
              </a:ln>
            </p:spPr>
            <p:txBody>
              <a:bodyPr/>
              <a:lstStyle/>
              <a:p>
                <a:endParaRPr lang="en-US"/>
              </a:p>
            </p:txBody>
          </p:sp>
        </p:grpSp>
        <p:grpSp>
          <p:nvGrpSpPr>
            <p:cNvPr id="16502" name="Group 491"/>
            <p:cNvGrpSpPr>
              <a:grpSpLocks/>
            </p:cNvGrpSpPr>
            <p:nvPr/>
          </p:nvGrpSpPr>
          <p:grpSpPr bwMode="auto">
            <a:xfrm>
              <a:off x="432" y="3216"/>
              <a:ext cx="720" cy="597"/>
              <a:chOff x="3185" y="3129"/>
              <a:chExt cx="562" cy="597"/>
            </a:xfrm>
          </p:grpSpPr>
          <p:grpSp>
            <p:nvGrpSpPr>
              <p:cNvPr id="16503" name="Group 492"/>
              <p:cNvGrpSpPr>
                <a:grpSpLocks/>
              </p:cNvGrpSpPr>
              <p:nvPr/>
            </p:nvGrpSpPr>
            <p:grpSpPr bwMode="auto">
              <a:xfrm>
                <a:off x="3185" y="3129"/>
                <a:ext cx="562" cy="597"/>
                <a:chOff x="3185" y="3129"/>
                <a:chExt cx="562" cy="597"/>
              </a:xfrm>
            </p:grpSpPr>
            <p:grpSp>
              <p:nvGrpSpPr>
                <p:cNvPr id="16507" name="Group 493"/>
                <p:cNvGrpSpPr>
                  <a:grpSpLocks/>
                </p:cNvGrpSpPr>
                <p:nvPr/>
              </p:nvGrpSpPr>
              <p:grpSpPr bwMode="auto">
                <a:xfrm>
                  <a:off x="3208" y="3150"/>
                  <a:ext cx="539" cy="576"/>
                  <a:chOff x="3208" y="3150"/>
                  <a:chExt cx="539" cy="576"/>
                </a:xfrm>
              </p:grpSpPr>
              <p:grpSp>
                <p:nvGrpSpPr>
                  <p:cNvPr id="16521" name="Group 494"/>
                  <p:cNvGrpSpPr>
                    <a:grpSpLocks/>
                  </p:cNvGrpSpPr>
                  <p:nvPr/>
                </p:nvGrpSpPr>
                <p:grpSpPr bwMode="auto">
                  <a:xfrm>
                    <a:off x="3208" y="3150"/>
                    <a:ext cx="539" cy="536"/>
                    <a:chOff x="3208" y="3150"/>
                    <a:chExt cx="539" cy="536"/>
                  </a:xfrm>
                </p:grpSpPr>
                <p:sp>
                  <p:nvSpPr>
                    <p:cNvPr id="16528" name="Freeform 495"/>
                    <p:cNvSpPr>
                      <a:spLocks/>
                    </p:cNvSpPr>
                    <p:nvPr/>
                  </p:nvSpPr>
                  <p:spPr bwMode="auto">
                    <a:xfrm>
                      <a:off x="3251" y="3633"/>
                      <a:ext cx="96" cy="53"/>
                    </a:xfrm>
                    <a:custGeom>
                      <a:avLst/>
                      <a:gdLst>
                        <a:gd name="T0" fmla="*/ 4 w 384"/>
                        <a:gd name="T1" fmla="*/ 0 h 262"/>
                        <a:gd name="T2" fmla="*/ 1 w 384"/>
                        <a:gd name="T3" fmla="*/ 0 h 262"/>
                        <a:gd name="T4" fmla="*/ 1 w 384"/>
                        <a:gd name="T5" fmla="*/ 0 h 262"/>
                        <a:gd name="T6" fmla="*/ 0 w 384"/>
                        <a:gd name="T7" fmla="*/ 0 h 262"/>
                        <a:gd name="T8" fmla="*/ 0 w 384"/>
                        <a:gd name="T9" fmla="*/ 1 h 262"/>
                        <a:gd name="T10" fmla="*/ 0 w 384"/>
                        <a:gd name="T11" fmla="*/ 1 h 262"/>
                        <a:gd name="T12" fmla="*/ 0 w 384"/>
                        <a:gd name="T13" fmla="*/ 1 h 262"/>
                        <a:gd name="T14" fmla="*/ 0 w 384"/>
                        <a:gd name="T15" fmla="*/ 1 h 262"/>
                        <a:gd name="T16" fmla="*/ 0 w 384"/>
                        <a:gd name="T17" fmla="*/ 2 h 262"/>
                        <a:gd name="T18" fmla="*/ 1 w 384"/>
                        <a:gd name="T19" fmla="*/ 2 h 262"/>
                        <a:gd name="T20" fmla="*/ 1 w 384"/>
                        <a:gd name="T21" fmla="*/ 2 h 262"/>
                        <a:gd name="T22" fmla="*/ 2 w 384"/>
                        <a:gd name="T23" fmla="*/ 2 h 262"/>
                        <a:gd name="T24" fmla="*/ 2 w 384"/>
                        <a:gd name="T25" fmla="*/ 2 h 262"/>
                        <a:gd name="T26" fmla="*/ 2 w 384"/>
                        <a:gd name="T27" fmla="*/ 2 h 262"/>
                        <a:gd name="T28" fmla="*/ 2 w 384"/>
                        <a:gd name="T29" fmla="*/ 2 h 262"/>
                        <a:gd name="T30" fmla="*/ 5 w 384"/>
                        <a:gd name="T31" fmla="*/ 2 h 262"/>
                        <a:gd name="T32" fmla="*/ 6 w 384"/>
                        <a:gd name="T33" fmla="*/ 0 h 262"/>
                        <a:gd name="T34" fmla="*/ 4 w 384"/>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2"/>
                        <a:gd name="T56" fmla="*/ 384 w 384"/>
                        <a:gd name="T57" fmla="*/ 262 h 2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2">
                          <a:moveTo>
                            <a:pt x="246" y="0"/>
                          </a:moveTo>
                          <a:lnTo>
                            <a:pt x="50" y="23"/>
                          </a:lnTo>
                          <a:lnTo>
                            <a:pt x="30" y="40"/>
                          </a:lnTo>
                          <a:lnTo>
                            <a:pt x="18" y="60"/>
                          </a:lnTo>
                          <a:lnTo>
                            <a:pt x="7" y="82"/>
                          </a:lnTo>
                          <a:lnTo>
                            <a:pt x="0" y="119"/>
                          </a:lnTo>
                          <a:lnTo>
                            <a:pt x="1" y="160"/>
                          </a:lnTo>
                          <a:lnTo>
                            <a:pt x="7" y="182"/>
                          </a:lnTo>
                          <a:lnTo>
                            <a:pt x="18" y="206"/>
                          </a:lnTo>
                          <a:lnTo>
                            <a:pt x="39" y="227"/>
                          </a:lnTo>
                          <a:lnTo>
                            <a:pt x="63" y="245"/>
                          </a:lnTo>
                          <a:lnTo>
                            <a:pt x="88" y="255"/>
                          </a:lnTo>
                          <a:lnTo>
                            <a:pt x="108" y="260"/>
                          </a:lnTo>
                          <a:lnTo>
                            <a:pt x="137" y="262"/>
                          </a:lnTo>
                          <a:lnTo>
                            <a:pt x="135" y="260"/>
                          </a:lnTo>
                          <a:lnTo>
                            <a:pt x="287" y="242"/>
                          </a:lnTo>
                          <a:lnTo>
                            <a:pt x="384" y="0"/>
                          </a:lnTo>
                          <a:lnTo>
                            <a:pt x="246" y="0"/>
                          </a:lnTo>
                          <a:close/>
                        </a:path>
                      </a:pathLst>
                    </a:custGeom>
                    <a:solidFill>
                      <a:srgbClr val="CECECE"/>
                    </a:solidFill>
                    <a:ln w="6350">
                      <a:solidFill>
                        <a:srgbClr val="CECECE"/>
                      </a:solidFill>
                      <a:prstDash val="solid"/>
                      <a:round/>
                      <a:headEnd/>
                      <a:tailEnd/>
                    </a:ln>
                  </p:spPr>
                  <p:txBody>
                    <a:bodyPr/>
                    <a:lstStyle/>
                    <a:p>
                      <a:endParaRPr lang="en-US"/>
                    </a:p>
                  </p:txBody>
                </p:sp>
                <p:sp>
                  <p:nvSpPr>
                    <p:cNvPr id="16529" name="Freeform 496"/>
                    <p:cNvSpPr>
                      <a:spLocks/>
                    </p:cNvSpPr>
                    <p:nvPr/>
                  </p:nvSpPr>
                  <p:spPr bwMode="auto">
                    <a:xfrm>
                      <a:off x="3208" y="3150"/>
                      <a:ext cx="539" cy="535"/>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9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7" y="46"/>
                          </a:lnTo>
                          <a:lnTo>
                            <a:pt x="46" y="81"/>
                          </a:lnTo>
                          <a:lnTo>
                            <a:pt x="23" y="120"/>
                          </a:lnTo>
                          <a:lnTo>
                            <a:pt x="10" y="160"/>
                          </a:lnTo>
                          <a:lnTo>
                            <a:pt x="4" y="196"/>
                          </a:lnTo>
                          <a:lnTo>
                            <a:pt x="0" y="243"/>
                          </a:lnTo>
                          <a:lnTo>
                            <a:pt x="0" y="289"/>
                          </a:lnTo>
                          <a:lnTo>
                            <a:pt x="5" y="327"/>
                          </a:lnTo>
                          <a:lnTo>
                            <a:pt x="10" y="367"/>
                          </a:lnTo>
                          <a:lnTo>
                            <a:pt x="16" y="401"/>
                          </a:lnTo>
                          <a:lnTo>
                            <a:pt x="38" y="492"/>
                          </a:lnTo>
                          <a:lnTo>
                            <a:pt x="68" y="594"/>
                          </a:lnTo>
                          <a:lnTo>
                            <a:pt x="114" y="705"/>
                          </a:lnTo>
                          <a:lnTo>
                            <a:pt x="160" y="832"/>
                          </a:lnTo>
                          <a:lnTo>
                            <a:pt x="206" y="943"/>
                          </a:lnTo>
                          <a:lnTo>
                            <a:pt x="245" y="1054"/>
                          </a:lnTo>
                          <a:lnTo>
                            <a:pt x="291" y="1187"/>
                          </a:lnTo>
                          <a:lnTo>
                            <a:pt x="330" y="1357"/>
                          </a:lnTo>
                          <a:lnTo>
                            <a:pt x="356" y="1505"/>
                          </a:lnTo>
                          <a:lnTo>
                            <a:pt x="382" y="1691"/>
                          </a:lnTo>
                          <a:lnTo>
                            <a:pt x="395" y="1890"/>
                          </a:lnTo>
                          <a:lnTo>
                            <a:pt x="415" y="2068"/>
                          </a:lnTo>
                          <a:lnTo>
                            <a:pt x="415" y="2166"/>
                          </a:lnTo>
                          <a:lnTo>
                            <a:pt x="415" y="2292"/>
                          </a:lnTo>
                          <a:lnTo>
                            <a:pt x="415" y="2373"/>
                          </a:lnTo>
                          <a:lnTo>
                            <a:pt x="409" y="2449"/>
                          </a:lnTo>
                          <a:lnTo>
                            <a:pt x="389" y="2528"/>
                          </a:lnTo>
                          <a:lnTo>
                            <a:pt x="374" y="2575"/>
                          </a:lnTo>
                          <a:lnTo>
                            <a:pt x="356" y="2617"/>
                          </a:lnTo>
                          <a:lnTo>
                            <a:pt x="337" y="2644"/>
                          </a:lnTo>
                          <a:lnTo>
                            <a:pt x="324" y="2660"/>
                          </a:lnTo>
                          <a:lnTo>
                            <a:pt x="310" y="2677"/>
                          </a:lnTo>
                          <a:lnTo>
                            <a:pt x="502" y="2653"/>
                          </a:lnTo>
                          <a:lnTo>
                            <a:pt x="873" y="2595"/>
                          </a:lnTo>
                          <a:lnTo>
                            <a:pt x="1180" y="2551"/>
                          </a:lnTo>
                          <a:lnTo>
                            <a:pt x="1533" y="2506"/>
                          </a:lnTo>
                          <a:lnTo>
                            <a:pt x="1795" y="2491"/>
                          </a:lnTo>
                          <a:lnTo>
                            <a:pt x="1998" y="2499"/>
                          </a:lnTo>
                          <a:lnTo>
                            <a:pt x="2050" y="2499"/>
                          </a:lnTo>
                          <a:lnTo>
                            <a:pt x="2083" y="2491"/>
                          </a:lnTo>
                          <a:lnTo>
                            <a:pt x="2102" y="2454"/>
                          </a:lnTo>
                          <a:lnTo>
                            <a:pt x="2122" y="2414"/>
                          </a:lnTo>
                          <a:lnTo>
                            <a:pt x="2138" y="2353"/>
                          </a:lnTo>
                          <a:lnTo>
                            <a:pt x="2148" y="2280"/>
                          </a:lnTo>
                          <a:lnTo>
                            <a:pt x="2155" y="2210"/>
                          </a:lnTo>
                          <a:lnTo>
                            <a:pt x="2155" y="2108"/>
                          </a:lnTo>
                          <a:lnTo>
                            <a:pt x="2151" y="2027"/>
                          </a:lnTo>
                          <a:lnTo>
                            <a:pt x="2148" y="1898"/>
                          </a:lnTo>
                          <a:lnTo>
                            <a:pt x="2129" y="1757"/>
                          </a:lnTo>
                          <a:lnTo>
                            <a:pt x="2096" y="1576"/>
                          </a:lnTo>
                          <a:lnTo>
                            <a:pt x="2057" y="1409"/>
                          </a:lnTo>
                          <a:lnTo>
                            <a:pt x="2024" y="1261"/>
                          </a:lnTo>
                          <a:lnTo>
                            <a:pt x="1972" y="1098"/>
                          </a:lnTo>
                          <a:lnTo>
                            <a:pt x="1919" y="950"/>
                          </a:lnTo>
                          <a:lnTo>
                            <a:pt x="1874" y="810"/>
                          </a:lnTo>
                          <a:lnTo>
                            <a:pt x="1802" y="608"/>
                          </a:lnTo>
                          <a:lnTo>
                            <a:pt x="1763" y="490"/>
                          </a:lnTo>
                          <a:lnTo>
                            <a:pt x="1739" y="411"/>
                          </a:lnTo>
                          <a:lnTo>
                            <a:pt x="1726" y="349"/>
                          </a:lnTo>
                          <a:lnTo>
                            <a:pt x="1720" y="291"/>
                          </a:lnTo>
                          <a:lnTo>
                            <a:pt x="1720" y="241"/>
                          </a:lnTo>
                          <a:lnTo>
                            <a:pt x="1750" y="60"/>
                          </a:lnTo>
                          <a:lnTo>
                            <a:pt x="1763" y="23"/>
                          </a:lnTo>
                          <a:lnTo>
                            <a:pt x="157" y="0"/>
                          </a:lnTo>
                          <a:lnTo>
                            <a:pt x="136" y="5"/>
                          </a:lnTo>
                          <a:close/>
                        </a:path>
                      </a:pathLst>
                    </a:custGeom>
                    <a:solidFill>
                      <a:srgbClr val="CECECE"/>
                    </a:solidFill>
                    <a:ln w="6350">
                      <a:solidFill>
                        <a:srgbClr val="CECECE"/>
                      </a:solidFill>
                      <a:prstDash val="solid"/>
                      <a:round/>
                      <a:headEnd/>
                      <a:tailEnd/>
                    </a:ln>
                  </p:spPr>
                  <p:txBody>
                    <a:bodyPr/>
                    <a:lstStyle/>
                    <a:p>
                      <a:endParaRPr lang="en-US"/>
                    </a:p>
                  </p:txBody>
                </p:sp>
                <p:sp>
                  <p:nvSpPr>
                    <p:cNvPr id="16530" name="Freeform 497"/>
                    <p:cNvSpPr>
                      <a:spLocks/>
                    </p:cNvSpPr>
                    <p:nvPr/>
                  </p:nvSpPr>
                  <p:spPr bwMode="auto">
                    <a:xfrm>
                      <a:off x="3237" y="317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3"/>
                          </a:moveTo>
                          <a:lnTo>
                            <a:pt x="132" y="161"/>
                          </a:lnTo>
                          <a:lnTo>
                            <a:pt x="86" y="175"/>
                          </a:lnTo>
                          <a:lnTo>
                            <a:pt x="63" y="173"/>
                          </a:lnTo>
                          <a:lnTo>
                            <a:pt x="40" y="163"/>
                          </a:lnTo>
                          <a:lnTo>
                            <a:pt x="23" y="146"/>
                          </a:lnTo>
                          <a:lnTo>
                            <a:pt x="11" y="129"/>
                          </a:lnTo>
                          <a:lnTo>
                            <a:pt x="3" y="106"/>
                          </a:lnTo>
                          <a:lnTo>
                            <a:pt x="0" y="87"/>
                          </a:lnTo>
                          <a:lnTo>
                            <a:pt x="1" y="61"/>
                          </a:lnTo>
                          <a:lnTo>
                            <a:pt x="8" y="42"/>
                          </a:lnTo>
                          <a:lnTo>
                            <a:pt x="21" y="27"/>
                          </a:lnTo>
                          <a:lnTo>
                            <a:pt x="37" y="15"/>
                          </a:lnTo>
                          <a:lnTo>
                            <a:pt x="57" y="9"/>
                          </a:lnTo>
                          <a:lnTo>
                            <a:pt x="73" y="5"/>
                          </a:lnTo>
                          <a:lnTo>
                            <a:pt x="91" y="1"/>
                          </a:lnTo>
                          <a:lnTo>
                            <a:pt x="106" y="1"/>
                          </a:lnTo>
                          <a:lnTo>
                            <a:pt x="124" y="0"/>
                          </a:lnTo>
                          <a:lnTo>
                            <a:pt x="178" y="13"/>
                          </a:lnTo>
                          <a:close/>
                        </a:path>
                      </a:pathLst>
                    </a:custGeom>
                    <a:solidFill>
                      <a:srgbClr val="CECECE"/>
                    </a:solidFill>
                    <a:ln w="6350">
                      <a:solidFill>
                        <a:srgbClr val="CECECE"/>
                      </a:solidFill>
                      <a:prstDash val="solid"/>
                      <a:round/>
                      <a:headEnd/>
                      <a:tailEnd/>
                    </a:ln>
                  </p:spPr>
                  <p:txBody>
                    <a:bodyPr/>
                    <a:lstStyle/>
                    <a:p>
                      <a:endParaRPr lang="en-US"/>
                    </a:p>
                  </p:txBody>
                </p:sp>
                <p:sp>
                  <p:nvSpPr>
                    <p:cNvPr id="16531" name="Freeform 498"/>
                    <p:cNvSpPr>
                      <a:spLocks/>
                    </p:cNvSpPr>
                    <p:nvPr/>
                  </p:nvSpPr>
                  <p:spPr bwMode="auto">
                    <a:xfrm>
                      <a:off x="3254" y="3172"/>
                      <a:ext cx="31" cy="29"/>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8"/>
                          </a:moveTo>
                          <a:lnTo>
                            <a:pt x="22" y="36"/>
                          </a:lnTo>
                          <a:lnTo>
                            <a:pt x="33" y="55"/>
                          </a:lnTo>
                          <a:lnTo>
                            <a:pt x="39" y="73"/>
                          </a:lnTo>
                          <a:lnTo>
                            <a:pt x="40" y="100"/>
                          </a:lnTo>
                          <a:lnTo>
                            <a:pt x="36" y="122"/>
                          </a:lnTo>
                          <a:lnTo>
                            <a:pt x="22" y="143"/>
                          </a:lnTo>
                          <a:lnTo>
                            <a:pt x="124" y="119"/>
                          </a:lnTo>
                          <a:lnTo>
                            <a:pt x="115" y="0"/>
                          </a:lnTo>
                          <a:lnTo>
                            <a:pt x="0" y="18"/>
                          </a:lnTo>
                          <a:close/>
                        </a:path>
                      </a:pathLst>
                    </a:custGeom>
                    <a:solidFill>
                      <a:srgbClr val="CECECE"/>
                    </a:solidFill>
                    <a:ln w="6350">
                      <a:solidFill>
                        <a:srgbClr val="CECECE"/>
                      </a:solidFill>
                      <a:prstDash val="solid"/>
                      <a:round/>
                      <a:headEnd/>
                      <a:tailEnd/>
                    </a:ln>
                  </p:spPr>
                  <p:txBody>
                    <a:bodyPr/>
                    <a:lstStyle/>
                    <a:p>
                      <a:endParaRPr lang="en-US"/>
                    </a:p>
                  </p:txBody>
                </p:sp>
                <p:sp>
                  <p:nvSpPr>
                    <p:cNvPr id="16532" name="Freeform 499"/>
                    <p:cNvSpPr>
                      <a:spLocks/>
                    </p:cNvSpPr>
                    <p:nvPr/>
                  </p:nvSpPr>
                  <p:spPr bwMode="auto">
                    <a:xfrm>
                      <a:off x="3245" y="315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7" y="22"/>
                          </a:moveTo>
                          <a:lnTo>
                            <a:pt x="0" y="0"/>
                          </a:lnTo>
                          <a:lnTo>
                            <a:pt x="48" y="9"/>
                          </a:lnTo>
                          <a:lnTo>
                            <a:pt x="65" y="15"/>
                          </a:lnTo>
                          <a:lnTo>
                            <a:pt x="84" y="24"/>
                          </a:lnTo>
                          <a:lnTo>
                            <a:pt x="96" y="37"/>
                          </a:lnTo>
                          <a:lnTo>
                            <a:pt x="110" y="57"/>
                          </a:lnTo>
                          <a:lnTo>
                            <a:pt x="116" y="80"/>
                          </a:lnTo>
                          <a:lnTo>
                            <a:pt x="121" y="105"/>
                          </a:lnTo>
                          <a:lnTo>
                            <a:pt x="123" y="130"/>
                          </a:lnTo>
                          <a:lnTo>
                            <a:pt x="124" y="151"/>
                          </a:lnTo>
                          <a:lnTo>
                            <a:pt x="121" y="182"/>
                          </a:lnTo>
                          <a:lnTo>
                            <a:pt x="116" y="211"/>
                          </a:lnTo>
                          <a:lnTo>
                            <a:pt x="104" y="237"/>
                          </a:lnTo>
                          <a:lnTo>
                            <a:pt x="86" y="263"/>
                          </a:lnTo>
                          <a:lnTo>
                            <a:pt x="63" y="280"/>
                          </a:lnTo>
                          <a:lnTo>
                            <a:pt x="44" y="296"/>
                          </a:lnTo>
                          <a:lnTo>
                            <a:pt x="157" y="282"/>
                          </a:lnTo>
                          <a:lnTo>
                            <a:pt x="281" y="259"/>
                          </a:lnTo>
                          <a:lnTo>
                            <a:pt x="478" y="245"/>
                          </a:lnTo>
                          <a:lnTo>
                            <a:pt x="641" y="230"/>
                          </a:lnTo>
                          <a:lnTo>
                            <a:pt x="837" y="230"/>
                          </a:lnTo>
                          <a:lnTo>
                            <a:pt x="1053" y="237"/>
                          </a:lnTo>
                          <a:lnTo>
                            <a:pt x="1321" y="245"/>
                          </a:lnTo>
                          <a:lnTo>
                            <a:pt x="1576" y="267"/>
                          </a:lnTo>
                          <a:lnTo>
                            <a:pt x="1681" y="289"/>
                          </a:lnTo>
                          <a:lnTo>
                            <a:pt x="1710" y="294"/>
                          </a:lnTo>
                          <a:lnTo>
                            <a:pt x="1743" y="295"/>
                          </a:lnTo>
                          <a:lnTo>
                            <a:pt x="1766" y="289"/>
                          </a:lnTo>
                          <a:lnTo>
                            <a:pt x="1786" y="267"/>
                          </a:lnTo>
                          <a:lnTo>
                            <a:pt x="1796" y="240"/>
                          </a:lnTo>
                          <a:lnTo>
                            <a:pt x="1802" y="216"/>
                          </a:lnTo>
                          <a:lnTo>
                            <a:pt x="1804" y="190"/>
                          </a:lnTo>
                          <a:lnTo>
                            <a:pt x="1800" y="143"/>
                          </a:lnTo>
                          <a:lnTo>
                            <a:pt x="1791" y="114"/>
                          </a:lnTo>
                          <a:lnTo>
                            <a:pt x="1778" y="83"/>
                          </a:lnTo>
                          <a:lnTo>
                            <a:pt x="1766" y="63"/>
                          </a:lnTo>
                          <a:lnTo>
                            <a:pt x="1752" y="47"/>
                          </a:lnTo>
                          <a:lnTo>
                            <a:pt x="1731" y="31"/>
                          </a:lnTo>
                          <a:lnTo>
                            <a:pt x="1707" y="22"/>
                          </a:lnTo>
                          <a:close/>
                        </a:path>
                      </a:pathLst>
                    </a:custGeom>
                    <a:solidFill>
                      <a:srgbClr val="CECECE"/>
                    </a:solidFill>
                    <a:ln w="6350">
                      <a:solidFill>
                        <a:srgbClr val="CECECE"/>
                      </a:solidFill>
                      <a:prstDash val="solid"/>
                      <a:round/>
                      <a:headEnd/>
                      <a:tailEnd/>
                    </a:ln>
                  </p:spPr>
                  <p:txBody>
                    <a:bodyPr/>
                    <a:lstStyle/>
                    <a:p>
                      <a:endParaRPr lang="en-US"/>
                    </a:p>
                  </p:txBody>
                </p:sp>
              </p:grpSp>
              <p:grpSp>
                <p:nvGrpSpPr>
                  <p:cNvPr id="16522" name="Group 500"/>
                  <p:cNvGrpSpPr>
                    <a:grpSpLocks/>
                  </p:cNvGrpSpPr>
                  <p:nvPr/>
                </p:nvGrpSpPr>
                <p:grpSpPr bwMode="auto">
                  <a:xfrm>
                    <a:off x="3588" y="3530"/>
                    <a:ext cx="144" cy="196"/>
                    <a:chOff x="3588" y="3530"/>
                    <a:chExt cx="144" cy="196"/>
                  </a:xfrm>
                </p:grpSpPr>
                <p:sp>
                  <p:nvSpPr>
                    <p:cNvPr id="16523" name="Freeform 501"/>
                    <p:cNvSpPr>
                      <a:spLocks/>
                    </p:cNvSpPr>
                    <p:nvPr/>
                  </p:nvSpPr>
                  <p:spPr bwMode="auto">
                    <a:xfrm>
                      <a:off x="3588" y="3581"/>
                      <a:ext cx="144" cy="145"/>
                    </a:xfrm>
                    <a:custGeom>
                      <a:avLst/>
                      <a:gdLst>
                        <a:gd name="T0" fmla="*/ 3 w 578"/>
                        <a:gd name="T1" fmla="*/ 0 h 724"/>
                        <a:gd name="T2" fmla="*/ 2 w 578"/>
                        <a:gd name="T3" fmla="*/ 2 h 724"/>
                        <a:gd name="T4" fmla="*/ 1 w 578"/>
                        <a:gd name="T5" fmla="*/ 4 h 724"/>
                        <a:gd name="T6" fmla="*/ 0 w 578"/>
                        <a:gd name="T7" fmla="*/ 6 h 724"/>
                        <a:gd name="T8" fmla="*/ 1 w 578"/>
                        <a:gd name="T9" fmla="*/ 5 h 724"/>
                        <a:gd name="T10" fmla="*/ 2 w 578"/>
                        <a:gd name="T11" fmla="*/ 5 h 724"/>
                        <a:gd name="T12" fmla="*/ 3 w 578"/>
                        <a:gd name="T13" fmla="*/ 5 h 724"/>
                        <a:gd name="T14" fmla="*/ 3 w 578"/>
                        <a:gd name="T15" fmla="*/ 5 h 724"/>
                        <a:gd name="T16" fmla="*/ 4 w 578"/>
                        <a:gd name="T17" fmla="*/ 5 h 724"/>
                        <a:gd name="T18" fmla="*/ 4 w 578"/>
                        <a:gd name="T19" fmla="*/ 5 h 724"/>
                        <a:gd name="T20" fmla="*/ 5 w 578"/>
                        <a:gd name="T21" fmla="*/ 4 h 724"/>
                        <a:gd name="T22" fmla="*/ 4 w 578"/>
                        <a:gd name="T23" fmla="*/ 4 h 724"/>
                        <a:gd name="T24" fmla="*/ 5 w 578"/>
                        <a:gd name="T25" fmla="*/ 4 h 724"/>
                        <a:gd name="T26" fmla="*/ 5 w 578"/>
                        <a:gd name="T27" fmla="*/ 4 h 724"/>
                        <a:gd name="T28" fmla="*/ 6 w 578"/>
                        <a:gd name="T29" fmla="*/ 4 h 724"/>
                        <a:gd name="T30" fmla="*/ 7 w 578"/>
                        <a:gd name="T31" fmla="*/ 4 h 724"/>
                        <a:gd name="T32" fmla="*/ 7 w 578"/>
                        <a:gd name="T33" fmla="*/ 4 h 724"/>
                        <a:gd name="T34" fmla="*/ 7 w 578"/>
                        <a:gd name="T35" fmla="*/ 5 h 724"/>
                        <a:gd name="T36" fmla="*/ 8 w 578"/>
                        <a:gd name="T37" fmla="*/ 5 h 724"/>
                        <a:gd name="T38" fmla="*/ 9 w 578"/>
                        <a:gd name="T39" fmla="*/ 5 h 724"/>
                        <a:gd name="T40" fmla="*/ 9 w 578"/>
                        <a:gd name="T41" fmla="*/ 4 h 724"/>
                        <a:gd name="T42" fmla="*/ 8 w 578"/>
                        <a:gd name="T43" fmla="*/ 3 h 724"/>
                        <a:gd name="T44" fmla="*/ 8 w 578"/>
                        <a:gd name="T45" fmla="*/ 2 h 724"/>
                        <a:gd name="T46" fmla="*/ 7 w 578"/>
                        <a:gd name="T47" fmla="*/ 1 h 724"/>
                        <a:gd name="T48" fmla="*/ 7 w 578"/>
                        <a:gd name="T49" fmla="*/ 0 h 724"/>
                        <a:gd name="T50" fmla="*/ 7 w 578"/>
                        <a:gd name="T51" fmla="*/ 0 h 724"/>
                        <a:gd name="T52" fmla="*/ 3 w 578"/>
                        <a:gd name="T53" fmla="*/ 0 h 7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4"/>
                        <a:gd name="T83" fmla="*/ 578 w 578"/>
                        <a:gd name="T84" fmla="*/ 724 h 7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4">
                          <a:moveTo>
                            <a:pt x="199" y="37"/>
                          </a:moveTo>
                          <a:lnTo>
                            <a:pt x="142" y="280"/>
                          </a:lnTo>
                          <a:lnTo>
                            <a:pt x="76" y="487"/>
                          </a:lnTo>
                          <a:lnTo>
                            <a:pt x="0" y="724"/>
                          </a:lnTo>
                          <a:lnTo>
                            <a:pt x="64" y="677"/>
                          </a:lnTo>
                          <a:lnTo>
                            <a:pt x="138" y="624"/>
                          </a:lnTo>
                          <a:lnTo>
                            <a:pt x="179" y="600"/>
                          </a:lnTo>
                          <a:lnTo>
                            <a:pt x="212" y="584"/>
                          </a:lnTo>
                          <a:lnTo>
                            <a:pt x="245" y="575"/>
                          </a:lnTo>
                          <a:lnTo>
                            <a:pt x="275" y="571"/>
                          </a:lnTo>
                          <a:lnTo>
                            <a:pt x="318" y="561"/>
                          </a:lnTo>
                          <a:lnTo>
                            <a:pt x="291" y="483"/>
                          </a:lnTo>
                          <a:lnTo>
                            <a:pt x="324" y="478"/>
                          </a:lnTo>
                          <a:lnTo>
                            <a:pt x="363" y="487"/>
                          </a:lnTo>
                          <a:lnTo>
                            <a:pt x="402" y="510"/>
                          </a:lnTo>
                          <a:lnTo>
                            <a:pt x="433" y="531"/>
                          </a:lnTo>
                          <a:lnTo>
                            <a:pt x="459" y="555"/>
                          </a:lnTo>
                          <a:lnTo>
                            <a:pt x="486" y="580"/>
                          </a:lnTo>
                          <a:lnTo>
                            <a:pt x="529" y="624"/>
                          </a:lnTo>
                          <a:lnTo>
                            <a:pt x="578" y="668"/>
                          </a:lnTo>
                          <a:lnTo>
                            <a:pt x="567" y="513"/>
                          </a:lnTo>
                          <a:lnTo>
                            <a:pt x="541" y="390"/>
                          </a:lnTo>
                          <a:lnTo>
                            <a:pt x="514" y="247"/>
                          </a:lnTo>
                          <a:lnTo>
                            <a:pt x="491" y="142"/>
                          </a:lnTo>
                          <a:lnTo>
                            <a:pt x="475" y="59"/>
                          </a:lnTo>
                          <a:lnTo>
                            <a:pt x="469" y="0"/>
                          </a:lnTo>
                          <a:lnTo>
                            <a:pt x="199" y="37"/>
                          </a:lnTo>
                          <a:close/>
                        </a:path>
                      </a:pathLst>
                    </a:custGeom>
                    <a:solidFill>
                      <a:srgbClr val="CECECE"/>
                    </a:solidFill>
                    <a:ln w="3175">
                      <a:solidFill>
                        <a:srgbClr val="CECECE"/>
                      </a:solidFill>
                      <a:prstDash val="solid"/>
                      <a:round/>
                      <a:headEnd/>
                      <a:tailEnd/>
                    </a:ln>
                  </p:spPr>
                  <p:txBody>
                    <a:bodyPr/>
                    <a:lstStyle/>
                    <a:p>
                      <a:endParaRPr lang="en-US"/>
                    </a:p>
                  </p:txBody>
                </p:sp>
                <p:sp>
                  <p:nvSpPr>
                    <p:cNvPr id="16524" name="Oval 502"/>
                    <p:cNvSpPr>
                      <a:spLocks noChangeArrowheads="1"/>
                    </p:cNvSpPr>
                    <p:nvPr/>
                  </p:nvSpPr>
                  <p:spPr bwMode="auto">
                    <a:xfrm>
                      <a:off x="3626" y="3530"/>
                      <a:ext cx="88" cy="76"/>
                    </a:xfrm>
                    <a:prstGeom prst="ellipse">
                      <a:avLst/>
                    </a:prstGeom>
                    <a:solidFill>
                      <a:srgbClr val="CECECE"/>
                    </a:solidFill>
                    <a:ln w="3175">
                      <a:solidFill>
                        <a:srgbClr val="CECECE"/>
                      </a:solidFill>
                      <a:round/>
                      <a:headEnd/>
                      <a:tailEnd/>
                    </a:ln>
                  </p:spPr>
                  <p:txBody>
                    <a:bodyPr/>
                    <a:lstStyle/>
                    <a:p>
                      <a:endParaRPr lang="en-US"/>
                    </a:p>
                  </p:txBody>
                </p:sp>
                <p:sp>
                  <p:nvSpPr>
                    <p:cNvPr id="16525" name="Freeform 503"/>
                    <p:cNvSpPr>
                      <a:spLocks/>
                    </p:cNvSpPr>
                    <p:nvPr/>
                  </p:nvSpPr>
                  <p:spPr bwMode="auto">
                    <a:xfrm>
                      <a:off x="3627" y="3532"/>
                      <a:ext cx="85"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2 w 336"/>
                        <a:gd name="T11" fmla="*/ 1 h 369"/>
                        <a:gd name="T12" fmla="*/ 1 w 336"/>
                        <a:gd name="T13" fmla="*/ 0 h 369"/>
                        <a:gd name="T14" fmla="*/ 1 w 336"/>
                        <a:gd name="T15" fmla="*/ 1 h 369"/>
                        <a:gd name="T16" fmla="*/ 1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2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4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6 w 336"/>
                        <a:gd name="T73" fmla="*/ 1 h 369"/>
                        <a:gd name="T74" fmla="*/ 5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4 w 336"/>
                        <a:gd name="T91" fmla="*/ 1 h 369"/>
                        <a:gd name="T92" fmla="*/ 4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5" y="0"/>
                          </a:moveTo>
                          <a:lnTo>
                            <a:pt x="153" y="68"/>
                          </a:lnTo>
                          <a:lnTo>
                            <a:pt x="118" y="9"/>
                          </a:lnTo>
                          <a:lnTo>
                            <a:pt x="126" y="74"/>
                          </a:lnTo>
                          <a:lnTo>
                            <a:pt x="83" y="25"/>
                          </a:lnTo>
                          <a:lnTo>
                            <a:pt x="100" y="90"/>
                          </a:lnTo>
                          <a:lnTo>
                            <a:pt x="54" y="51"/>
                          </a:lnTo>
                          <a:lnTo>
                            <a:pt x="80" y="112"/>
                          </a:lnTo>
                          <a:lnTo>
                            <a:pt x="24" y="89"/>
                          </a:lnTo>
                          <a:lnTo>
                            <a:pt x="64" y="139"/>
                          </a:lnTo>
                          <a:lnTo>
                            <a:pt x="5" y="132"/>
                          </a:lnTo>
                          <a:lnTo>
                            <a:pt x="61" y="165"/>
                          </a:lnTo>
                          <a:lnTo>
                            <a:pt x="0" y="183"/>
                          </a:lnTo>
                          <a:lnTo>
                            <a:pt x="61" y="199"/>
                          </a:lnTo>
                          <a:lnTo>
                            <a:pt x="5" y="228"/>
                          </a:lnTo>
                          <a:lnTo>
                            <a:pt x="65" y="230"/>
                          </a:lnTo>
                          <a:lnTo>
                            <a:pt x="21" y="276"/>
                          </a:lnTo>
                          <a:lnTo>
                            <a:pt x="79" y="257"/>
                          </a:lnTo>
                          <a:lnTo>
                            <a:pt x="47" y="313"/>
                          </a:lnTo>
                          <a:lnTo>
                            <a:pt x="100" y="280"/>
                          </a:lnTo>
                          <a:lnTo>
                            <a:pt x="83" y="343"/>
                          </a:lnTo>
                          <a:lnTo>
                            <a:pt x="120" y="297"/>
                          </a:lnTo>
                          <a:lnTo>
                            <a:pt x="119" y="363"/>
                          </a:lnTo>
                          <a:lnTo>
                            <a:pt x="147" y="302"/>
                          </a:lnTo>
                          <a:lnTo>
                            <a:pt x="165" y="369"/>
                          </a:lnTo>
                          <a:lnTo>
                            <a:pt x="179" y="305"/>
                          </a:lnTo>
                          <a:lnTo>
                            <a:pt x="198" y="365"/>
                          </a:lnTo>
                          <a:lnTo>
                            <a:pt x="209" y="299"/>
                          </a:lnTo>
                          <a:lnTo>
                            <a:pt x="239" y="350"/>
                          </a:lnTo>
                          <a:lnTo>
                            <a:pt x="231" y="284"/>
                          </a:lnTo>
                          <a:lnTo>
                            <a:pt x="274" y="322"/>
                          </a:lnTo>
                          <a:lnTo>
                            <a:pt x="253" y="260"/>
                          </a:lnTo>
                          <a:lnTo>
                            <a:pt x="308" y="283"/>
                          </a:lnTo>
                          <a:lnTo>
                            <a:pt x="271" y="234"/>
                          </a:lnTo>
                          <a:lnTo>
                            <a:pt x="328" y="233"/>
                          </a:lnTo>
                          <a:lnTo>
                            <a:pt x="277" y="206"/>
                          </a:lnTo>
                          <a:lnTo>
                            <a:pt x="336" y="183"/>
                          </a:lnTo>
                          <a:lnTo>
                            <a:pt x="275" y="167"/>
                          </a:lnTo>
                          <a:lnTo>
                            <a:pt x="332" y="141"/>
                          </a:lnTo>
                          <a:lnTo>
                            <a:pt x="269" y="137"/>
                          </a:lnTo>
                          <a:lnTo>
                            <a:pt x="319" y="100"/>
                          </a:lnTo>
                          <a:lnTo>
                            <a:pt x="259" y="110"/>
                          </a:lnTo>
                          <a:lnTo>
                            <a:pt x="295" y="60"/>
                          </a:lnTo>
                          <a:lnTo>
                            <a:pt x="240" y="89"/>
                          </a:lnTo>
                          <a:lnTo>
                            <a:pt x="261" y="33"/>
                          </a:lnTo>
                          <a:lnTo>
                            <a:pt x="216" y="74"/>
                          </a:lnTo>
                          <a:lnTo>
                            <a:pt x="224" y="11"/>
                          </a:lnTo>
                          <a:lnTo>
                            <a:pt x="188" y="64"/>
                          </a:lnTo>
                          <a:lnTo>
                            <a:pt x="165" y="0"/>
                          </a:lnTo>
                          <a:close/>
                        </a:path>
                      </a:pathLst>
                    </a:custGeom>
                    <a:solidFill>
                      <a:srgbClr val="CECECE"/>
                    </a:solidFill>
                    <a:ln w="3175">
                      <a:solidFill>
                        <a:srgbClr val="CECECE"/>
                      </a:solidFill>
                      <a:prstDash val="solid"/>
                      <a:round/>
                      <a:headEnd/>
                      <a:tailEnd/>
                    </a:ln>
                  </p:spPr>
                  <p:txBody>
                    <a:bodyPr/>
                    <a:lstStyle/>
                    <a:p>
                      <a:endParaRPr lang="en-US"/>
                    </a:p>
                  </p:txBody>
                </p:sp>
                <p:sp>
                  <p:nvSpPr>
                    <p:cNvPr id="16526" name="Oval 504"/>
                    <p:cNvSpPr>
                      <a:spLocks noChangeArrowheads="1"/>
                    </p:cNvSpPr>
                    <p:nvPr/>
                  </p:nvSpPr>
                  <p:spPr bwMode="auto">
                    <a:xfrm>
                      <a:off x="3642" y="3542"/>
                      <a:ext cx="56" cy="52"/>
                    </a:xfrm>
                    <a:prstGeom prst="ellipse">
                      <a:avLst/>
                    </a:prstGeom>
                    <a:solidFill>
                      <a:srgbClr val="CECECE"/>
                    </a:solidFill>
                    <a:ln w="6350">
                      <a:solidFill>
                        <a:srgbClr val="CECECE"/>
                      </a:solidFill>
                      <a:round/>
                      <a:headEnd/>
                      <a:tailEnd/>
                    </a:ln>
                  </p:spPr>
                  <p:txBody>
                    <a:bodyPr/>
                    <a:lstStyle/>
                    <a:p>
                      <a:endParaRPr lang="en-US"/>
                    </a:p>
                  </p:txBody>
                </p:sp>
                <p:sp>
                  <p:nvSpPr>
                    <p:cNvPr id="16527" name="Freeform 505"/>
                    <p:cNvSpPr>
                      <a:spLocks/>
                    </p:cNvSpPr>
                    <p:nvPr/>
                  </p:nvSpPr>
                  <p:spPr bwMode="auto">
                    <a:xfrm>
                      <a:off x="3648" y="3604"/>
                      <a:ext cx="13" cy="80"/>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CECECE"/>
                      </a:solidFill>
                      <a:prstDash val="solid"/>
                      <a:round/>
                      <a:headEnd/>
                      <a:tailEnd/>
                    </a:ln>
                  </p:spPr>
                  <p:txBody>
                    <a:bodyPr/>
                    <a:lstStyle/>
                    <a:p>
                      <a:endParaRPr lang="en-US"/>
                    </a:p>
                  </p:txBody>
                </p:sp>
              </p:grpSp>
            </p:grpSp>
            <p:grpSp>
              <p:nvGrpSpPr>
                <p:cNvPr id="16508" name="Group 506"/>
                <p:cNvGrpSpPr>
                  <a:grpSpLocks/>
                </p:cNvGrpSpPr>
                <p:nvPr/>
              </p:nvGrpSpPr>
              <p:grpSpPr bwMode="auto">
                <a:xfrm>
                  <a:off x="3185" y="3129"/>
                  <a:ext cx="539" cy="577"/>
                  <a:chOff x="3185" y="3129"/>
                  <a:chExt cx="539" cy="577"/>
                </a:xfrm>
              </p:grpSpPr>
              <p:grpSp>
                <p:nvGrpSpPr>
                  <p:cNvPr id="16509" name="Group 507"/>
                  <p:cNvGrpSpPr>
                    <a:grpSpLocks/>
                  </p:cNvGrpSpPr>
                  <p:nvPr/>
                </p:nvGrpSpPr>
                <p:grpSpPr bwMode="auto">
                  <a:xfrm>
                    <a:off x="3185" y="3129"/>
                    <a:ext cx="539" cy="536"/>
                    <a:chOff x="3185" y="3129"/>
                    <a:chExt cx="539" cy="536"/>
                  </a:xfrm>
                </p:grpSpPr>
                <p:sp>
                  <p:nvSpPr>
                    <p:cNvPr id="16516" name="Freeform 508"/>
                    <p:cNvSpPr>
                      <a:spLocks/>
                    </p:cNvSpPr>
                    <p:nvPr/>
                  </p:nvSpPr>
                  <p:spPr bwMode="auto">
                    <a:xfrm>
                      <a:off x="3228" y="3613"/>
                      <a:ext cx="96" cy="52"/>
                    </a:xfrm>
                    <a:custGeom>
                      <a:avLst/>
                      <a:gdLst>
                        <a:gd name="T0" fmla="*/ 4 w 384"/>
                        <a:gd name="T1" fmla="*/ 0 h 261"/>
                        <a:gd name="T2" fmla="*/ 1 w 384"/>
                        <a:gd name="T3" fmla="*/ 0 h 261"/>
                        <a:gd name="T4" fmla="*/ 1 w 384"/>
                        <a:gd name="T5" fmla="*/ 0 h 261"/>
                        <a:gd name="T6" fmla="*/ 0 w 384"/>
                        <a:gd name="T7" fmla="*/ 0 h 261"/>
                        <a:gd name="T8" fmla="*/ 0 w 384"/>
                        <a:gd name="T9" fmla="*/ 1 h 261"/>
                        <a:gd name="T10" fmla="*/ 0 w 384"/>
                        <a:gd name="T11" fmla="*/ 1 h 261"/>
                        <a:gd name="T12" fmla="*/ 0 w 384"/>
                        <a:gd name="T13" fmla="*/ 1 h 261"/>
                        <a:gd name="T14" fmla="*/ 0 w 384"/>
                        <a:gd name="T15" fmla="*/ 1 h 261"/>
                        <a:gd name="T16" fmla="*/ 0 w 384"/>
                        <a:gd name="T17" fmla="*/ 2 h 261"/>
                        <a:gd name="T18" fmla="*/ 1 w 384"/>
                        <a:gd name="T19" fmla="*/ 2 h 261"/>
                        <a:gd name="T20" fmla="*/ 1 w 384"/>
                        <a:gd name="T21" fmla="*/ 2 h 261"/>
                        <a:gd name="T22" fmla="*/ 2 w 384"/>
                        <a:gd name="T23" fmla="*/ 2 h 261"/>
                        <a:gd name="T24" fmla="*/ 2 w 384"/>
                        <a:gd name="T25" fmla="*/ 2 h 261"/>
                        <a:gd name="T26" fmla="*/ 2 w 384"/>
                        <a:gd name="T27" fmla="*/ 2 h 261"/>
                        <a:gd name="T28" fmla="*/ 2 w 384"/>
                        <a:gd name="T29" fmla="*/ 2 h 261"/>
                        <a:gd name="T30" fmla="*/ 5 w 384"/>
                        <a:gd name="T31" fmla="*/ 2 h 261"/>
                        <a:gd name="T32" fmla="*/ 6 w 384"/>
                        <a:gd name="T33" fmla="*/ 0 h 261"/>
                        <a:gd name="T34" fmla="*/ 4 w 384"/>
                        <a:gd name="T35" fmla="*/ 0 h 2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1"/>
                        <a:gd name="T56" fmla="*/ 384 w 384"/>
                        <a:gd name="T57" fmla="*/ 261 h 2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1">
                          <a:moveTo>
                            <a:pt x="246" y="0"/>
                          </a:moveTo>
                          <a:lnTo>
                            <a:pt x="50" y="22"/>
                          </a:lnTo>
                          <a:lnTo>
                            <a:pt x="30" y="39"/>
                          </a:lnTo>
                          <a:lnTo>
                            <a:pt x="19" y="59"/>
                          </a:lnTo>
                          <a:lnTo>
                            <a:pt x="8" y="81"/>
                          </a:lnTo>
                          <a:lnTo>
                            <a:pt x="0" y="118"/>
                          </a:lnTo>
                          <a:lnTo>
                            <a:pt x="1" y="159"/>
                          </a:lnTo>
                          <a:lnTo>
                            <a:pt x="8" y="181"/>
                          </a:lnTo>
                          <a:lnTo>
                            <a:pt x="19" y="206"/>
                          </a:lnTo>
                          <a:lnTo>
                            <a:pt x="39" y="227"/>
                          </a:lnTo>
                          <a:lnTo>
                            <a:pt x="63" y="244"/>
                          </a:lnTo>
                          <a:lnTo>
                            <a:pt x="88" y="254"/>
                          </a:lnTo>
                          <a:lnTo>
                            <a:pt x="109" y="259"/>
                          </a:lnTo>
                          <a:lnTo>
                            <a:pt x="137" y="261"/>
                          </a:lnTo>
                          <a:lnTo>
                            <a:pt x="135" y="259"/>
                          </a:lnTo>
                          <a:lnTo>
                            <a:pt x="287" y="242"/>
                          </a:lnTo>
                          <a:lnTo>
                            <a:pt x="384" y="0"/>
                          </a:lnTo>
                          <a:lnTo>
                            <a:pt x="246" y="0"/>
                          </a:lnTo>
                          <a:close/>
                        </a:path>
                      </a:pathLst>
                    </a:custGeom>
                    <a:solidFill>
                      <a:srgbClr val="808080"/>
                    </a:solidFill>
                    <a:ln w="6350">
                      <a:solidFill>
                        <a:srgbClr val="000000"/>
                      </a:solidFill>
                      <a:prstDash val="solid"/>
                      <a:round/>
                      <a:headEnd/>
                      <a:tailEnd/>
                    </a:ln>
                  </p:spPr>
                  <p:txBody>
                    <a:bodyPr/>
                    <a:lstStyle/>
                    <a:p>
                      <a:endParaRPr lang="en-US"/>
                    </a:p>
                  </p:txBody>
                </p:sp>
                <p:sp>
                  <p:nvSpPr>
                    <p:cNvPr id="16517" name="Freeform 509"/>
                    <p:cNvSpPr>
                      <a:spLocks/>
                    </p:cNvSpPr>
                    <p:nvPr/>
                  </p:nvSpPr>
                  <p:spPr bwMode="auto">
                    <a:xfrm>
                      <a:off x="3185" y="3129"/>
                      <a:ext cx="539" cy="536"/>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10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8" y="46"/>
                          </a:lnTo>
                          <a:lnTo>
                            <a:pt x="46" y="82"/>
                          </a:lnTo>
                          <a:lnTo>
                            <a:pt x="23" y="120"/>
                          </a:lnTo>
                          <a:lnTo>
                            <a:pt x="10" y="161"/>
                          </a:lnTo>
                          <a:lnTo>
                            <a:pt x="5" y="197"/>
                          </a:lnTo>
                          <a:lnTo>
                            <a:pt x="0" y="243"/>
                          </a:lnTo>
                          <a:lnTo>
                            <a:pt x="0" y="289"/>
                          </a:lnTo>
                          <a:lnTo>
                            <a:pt x="6" y="327"/>
                          </a:lnTo>
                          <a:lnTo>
                            <a:pt x="10" y="367"/>
                          </a:lnTo>
                          <a:lnTo>
                            <a:pt x="17" y="401"/>
                          </a:lnTo>
                          <a:lnTo>
                            <a:pt x="38" y="493"/>
                          </a:lnTo>
                          <a:lnTo>
                            <a:pt x="69" y="594"/>
                          </a:lnTo>
                          <a:lnTo>
                            <a:pt x="115" y="705"/>
                          </a:lnTo>
                          <a:lnTo>
                            <a:pt x="160" y="832"/>
                          </a:lnTo>
                          <a:lnTo>
                            <a:pt x="206" y="943"/>
                          </a:lnTo>
                          <a:lnTo>
                            <a:pt x="245" y="1054"/>
                          </a:lnTo>
                          <a:lnTo>
                            <a:pt x="291" y="1187"/>
                          </a:lnTo>
                          <a:lnTo>
                            <a:pt x="330" y="1358"/>
                          </a:lnTo>
                          <a:lnTo>
                            <a:pt x="356" y="1506"/>
                          </a:lnTo>
                          <a:lnTo>
                            <a:pt x="382" y="1691"/>
                          </a:lnTo>
                          <a:lnTo>
                            <a:pt x="395" y="1891"/>
                          </a:lnTo>
                          <a:lnTo>
                            <a:pt x="415" y="2069"/>
                          </a:lnTo>
                          <a:lnTo>
                            <a:pt x="415" y="2166"/>
                          </a:lnTo>
                          <a:lnTo>
                            <a:pt x="415" y="2292"/>
                          </a:lnTo>
                          <a:lnTo>
                            <a:pt x="415" y="2373"/>
                          </a:lnTo>
                          <a:lnTo>
                            <a:pt x="410" y="2450"/>
                          </a:lnTo>
                          <a:lnTo>
                            <a:pt x="389" y="2529"/>
                          </a:lnTo>
                          <a:lnTo>
                            <a:pt x="375" y="2576"/>
                          </a:lnTo>
                          <a:lnTo>
                            <a:pt x="356" y="2618"/>
                          </a:lnTo>
                          <a:lnTo>
                            <a:pt x="338" y="2645"/>
                          </a:lnTo>
                          <a:lnTo>
                            <a:pt x="325" y="2661"/>
                          </a:lnTo>
                          <a:lnTo>
                            <a:pt x="311" y="2677"/>
                          </a:lnTo>
                          <a:lnTo>
                            <a:pt x="502" y="2653"/>
                          </a:lnTo>
                          <a:lnTo>
                            <a:pt x="874" y="2595"/>
                          </a:lnTo>
                          <a:lnTo>
                            <a:pt x="1181" y="2551"/>
                          </a:lnTo>
                          <a:lnTo>
                            <a:pt x="1533" y="2507"/>
                          </a:lnTo>
                          <a:lnTo>
                            <a:pt x="1796" y="2492"/>
                          </a:lnTo>
                          <a:lnTo>
                            <a:pt x="1998" y="2499"/>
                          </a:lnTo>
                          <a:lnTo>
                            <a:pt x="2051" y="2499"/>
                          </a:lnTo>
                          <a:lnTo>
                            <a:pt x="2083" y="2492"/>
                          </a:lnTo>
                          <a:lnTo>
                            <a:pt x="2103" y="2455"/>
                          </a:lnTo>
                          <a:lnTo>
                            <a:pt x="2122" y="2414"/>
                          </a:lnTo>
                          <a:lnTo>
                            <a:pt x="2139" y="2354"/>
                          </a:lnTo>
                          <a:lnTo>
                            <a:pt x="2149" y="2281"/>
                          </a:lnTo>
                          <a:lnTo>
                            <a:pt x="2155" y="2210"/>
                          </a:lnTo>
                          <a:lnTo>
                            <a:pt x="2155" y="2108"/>
                          </a:lnTo>
                          <a:lnTo>
                            <a:pt x="2152" y="2028"/>
                          </a:lnTo>
                          <a:lnTo>
                            <a:pt x="2149" y="1898"/>
                          </a:lnTo>
                          <a:lnTo>
                            <a:pt x="2129" y="1758"/>
                          </a:lnTo>
                          <a:lnTo>
                            <a:pt x="2096" y="1576"/>
                          </a:lnTo>
                          <a:lnTo>
                            <a:pt x="2057" y="1410"/>
                          </a:lnTo>
                          <a:lnTo>
                            <a:pt x="2024" y="1261"/>
                          </a:lnTo>
                          <a:lnTo>
                            <a:pt x="1972" y="1099"/>
                          </a:lnTo>
                          <a:lnTo>
                            <a:pt x="1920" y="951"/>
                          </a:lnTo>
                          <a:lnTo>
                            <a:pt x="1874" y="810"/>
                          </a:lnTo>
                          <a:lnTo>
                            <a:pt x="1802" y="609"/>
                          </a:lnTo>
                          <a:lnTo>
                            <a:pt x="1763" y="490"/>
                          </a:lnTo>
                          <a:lnTo>
                            <a:pt x="1739" y="411"/>
                          </a:lnTo>
                          <a:lnTo>
                            <a:pt x="1726" y="350"/>
                          </a:lnTo>
                          <a:lnTo>
                            <a:pt x="1721" y="292"/>
                          </a:lnTo>
                          <a:lnTo>
                            <a:pt x="1721" y="241"/>
                          </a:lnTo>
                          <a:lnTo>
                            <a:pt x="1750" y="61"/>
                          </a:lnTo>
                          <a:lnTo>
                            <a:pt x="1763" y="24"/>
                          </a:lnTo>
                          <a:lnTo>
                            <a:pt x="157" y="0"/>
                          </a:lnTo>
                          <a:lnTo>
                            <a:pt x="136" y="5"/>
                          </a:lnTo>
                          <a:close/>
                        </a:path>
                      </a:pathLst>
                    </a:custGeom>
                    <a:solidFill>
                      <a:srgbClr val="FFFFFF"/>
                    </a:solidFill>
                    <a:ln w="6350">
                      <a:solidFill>
                        <a:srgbClr val="000000"/>
                      </a:solidFill>
                      <a:prstDash val="solid"/>
                      <a:round/>
                      <a:headEnd/>
                      <a:tailEnd/>
                    </a:ln>
                  </p:spPr>
                  <p:txBody>
                    <a:bodyPr/>
                    <a:lstStyle/>
                    <a:p>
                      <a:endParaRPr lang="en-US"/>
                    </a:p>
                  </p:txBody>
                </p:sp>
                <p:sp>
                  <p:nvSpPr>
                    <p:cNvPr id="16518" name="Freeform 510"/>
                    <p:cNvSpPr>
                      <a:spLocks/>
                    </p:cNvSpPr>
                    <p:nvPr/>
                  </p:nvSpPr>
                  <p:spPr bwMode="auto">
                    <a:xfrm>
                      <a:off x="3214" y="315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2"/>
                          </a:moveTo>
                          <a:lnTo>
                            <a:pt x="132" y="160"/>
                          </a:lnTo>
                          <a:lnTo>
                            <a:pt x="86" y="175"/>
                          </a:lnTo>
                          <a:lnTo>
                            <a:pt x="64" y="172"/>
                          </a:lnTo>
                          <a:lnTo>
                            <a:pt x="41" y="162"/>
                          </a:lnTo>
                          <a:lnTo>
                            <a:pt x="23" y="145"/>
                          </a:lnTo>
                          <a:lnTo>
                            <a:pt x="11" y="128"/>
                          </a:lnTo>
                          <a:lnTo>
                            <a:pt x="4" y="106"/>
                          </a:lnTo>
                          <a:lnTo>
                            <a:pt x="0" y="86"/>
                          </a:lnTo>
                          <a:lnTo>
                            <a:pt x="2" y="60"/>
                          </a:lnTo>
                          <a:lnTo>
                            <a:pt x="8" y="41"/>
                          </a:lnTo>
                          <a:lnTo>
                            <a:pt x="21" y="27"/>
                          </a:lnTo>
                          <a:lnTo>
                            <a:pt x="37" y="14"/>
                          </a:lnTo>
                          <a:lnTo>
                            <a:pt x="57" y="8"/>
                          </a:lnTo>
                          <a:lnTo>
                            <a:pt x="73" y="4"/>
                          </a:lnTo>
                          <a:lnTo>
                            <a:pt x="92" y="1"/>
                          </a:lnTo>
                          <a:lnTo>
                            <a:pt x="106" y="1"/>
                          </a:lnTo>
                          <a:lnTo>
                            <a:pt x="125" y="0"/>
                          </a:lnTo>
                          <a:lnTo>
                            <a:pt x="178" y="12"/>
                          </a:lnTo>
                          <a:close/>
                        </a:path>
                      </a:pathLst>
                    </a:custGeom>
                    <a:solidFill>
                      <a:srgbClr val="808080"/>
                    </a:solidFill>
                    <a:ln w="6350">
                      <a:solidFill>
                        <a:srgbClr val="000000"/>
                      </a:solidFill>
                      <a:prstDash val="solid"/>
                      <a:round/>
                      <a:headEnd/>
                      <a:tailEnd/>
                    </a:ln>
                  </p:spPr>
                  <p:txBody>
                    <a:bodyPr/>
                    <a:lstStyle/>
                    <a:p>
                      <a:endParaRPr lang="en-US"/>
                    </a:p>
                  </p:txBody>
                </p:sp>
                <p:sp>
                  <p:nvSpPr>
                    <p:cNvPr id="16519" name="Freeform 511"/>
                    <p:cNvSpPr>
                      <a:spLocks/>
                    </p:cNvSpPr>
                    <p:nvPr/>
                  </p:nvSpPr>
                  <p:spPr bwMode="auto">
                    <a:xfrm>
                      <a:off x="3231" y="3152"/>
                      <a:ext cx="31" cy="28"/>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7"/>
                          </a:moveTo>
                          <a:lnTo>
                            <a:pt x="23" y="35"/>
                          </a:lnTo>
                          <a:lnTo>
                            <a:pt x="34" y="54"/>
                          </a:lnTo>
                          <a:lnTo>
                            <a:pt x="39" y="72"/>
                          </a:lnTo>
                          <a:lnTo>
                            <a:pt x="40" y="100"/>
                          </a:lnTo>
                          <a:lnTo>
                            <a:pt x="36" y="122"/>
                          </a:lnTo>
                          <a:lnTo>
                            <a:pt x="23" y="143"/>
                          </a:lnTo>
                          <a:lnTo>
                            <a:pt x="124" y="118"/>
                          </a:lnTo>
                          <a:lnTo>
                            <a:pt x="115" y="0"/>
                          </a:lnTo>
                          <a:lnTo>
                            <a:pt x="0" y="17"/>
                          </a:lnTo>
                          <a:close/>
                        </a:path>
                      </a:pathLst>
                    </a:custGeom>
                    <a:solidFill>
                      <a:srgbClr val="000000"/>
                    </a:solidFill>
                    <a:ln w="6350">
                      <a:solidFill>
                        <a:srgbClr val="000000"/>
                      </a:solidFill>
                      <a:prstDash val="solid"/>
                      <a:round/>
                      <a:headEnd/>
                      <a:tailEnd/>
                    </a:ln>
                  </p:spPr>
                  <p:txBody>
                    <a:bodyPr/>
                    <a:lstStyle/>
                    <a:p>
                      <a:endParaRPr lang="en-US"/>
                    </a:p>
                  </p:txBody>
                </p:sp>
                <p:sp>
                  <p:nvSpPr>
                    <p:cNvPr id="16520" name="Freeform 512"/>
                    <p:cNvSpPr>
                      <a:spLocks/>
                    </p:cNvSpPr>
                    <p:nvPr/>
                  </p:nvSpPr>
                  <p:spPr bwMode="auto">
                    <a:xfrm>
                      <a:off x="3222" y="313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8" y="22"/>
                          </a:moveTo>
                          <a:lnTo>
                            <a:pt x="0" y="0"/>
                          </a:lnTo>
                          <a:lnTo>
                            <a:pt x="48" y="8"/>
                          </a:lnTo>
                          <a:lnTo>
                            <a:pt x="66" y="14"/>
                          </a:lnTo>
                          <a:lnTo>
                            <a:pt x="84" y="23"/>
                          </a:lnTo>
                          <a:lnTo>
                            <a:pt x="96" y="37"/>
                          </a:lnTo>
                          <a:lnTo>
                            <a:pt x="110" y="56"/>
                          </a:lnTo>
                          <a:lnTo>
                            <a:pt x="117" y="80"/>
                          </a:lnTo>
                          <a:lnTo>
                            <a:pt x="121" y="104"/>
                          </a:lnTo>
                          <a:lnTo>
                            <a:pt x="123" y="129"/>
                          </a:lnTo>
                          <a:lnTo>
                            <a:pt x="124" y="150"/>
                          </a:lnTo>
                          <a:lnTo>
                            <a:pt x="121" y="181"/>
                          </a:lnTo>
                          <a:lnTo>
                            <a:pt x="117" y="211"/>
                          </a:lnTo>
                          <a:lnTo>
                            <a:pt x="105" y="237"/>
                          </a:lnTo>
                          <a:lnTo>
                            <a:pt x="86" y="262"/>
                          </a:lnTo>
                          <a:lnTo>
                            <a:pt x="63" y="280"/>
                          </a:lnTo>
                          <a:lnTo>
                            <a:pt x="45" y="296"/>
                          </a:lnTo>
                          <a:lnTo>
                            <a:pt x="157" y="281"/>
                          </a:lnTo>
                          <a:lnTo>
                            <a:pt x="281" y="259"/>
                          </a:lnTo>
                          <a:lnTo>
                            <a:pt x="478" y="244"/>
                          </a:lnTo>
                          <a:lnTo>
                            <a:pt x="642" y="229"/>
                          </a:lnTo>
                          <a:lnTo>
                            <a:pt x="838" y="229"/>
                          </a:lnTo>
                          <a:lnTo>
                            <a:pt x="1053" y="237"/>
                          </a:lnTo>
                          <a:lnTo>
                            <a:pt x="1321" y="244"/>
                          </a:lnTo>
                          <a:lnTo>
                            <a:pt x="1577" y="266"/>
                          </a:lnTo>
                          <a:lnTo>
                            <a:pt x="1681" y="288"/>
                          </a:lnTo>
                          <a:lnTo>
                            <a:pt x="1711" y="293"/>
                          </a:lnTo>
                          <a:lnTo>
                            <a:pt x="1744" y="295"/>
                          </a:lnTo>
                          <a:lnTo>
                            <a:pt x="1766" y="288"/>
                          </a:lnTo>
                          <a:lnTo>
                            <a:pt x="1786" y="266"/>
                          </a:lnTo>
                          <a:lnTo>
                            <a:pt x="1797" y="239"/>
                          </a:lnTo>
                          <a:lnTo>
                            <a:pt x="1802" y="216"/>
                          </a:lnTo>
                          <a:lnTo>
                            <a:pt x="1804" y="190"/>
                          </a:lnTo>
                          <a:lnTo>
                            <a:pt x="1800" y="143"/>
                          </a:lnTo>
                          <a:lnTo>
                            <a:pt x="1791" y="113"/>
                          </a:lnTo>
                          <a:lnTo>
                            <a:pt x="1778" y="82"/>
                          </a:lnTo>
                          <a:lnTo>
                            <a:pt x="1766" y="63"/>
                          </a:lnTo>
                          <a:lnTo>
                            <a:pt x="1752" y="46"/>
                          </a:lnTo>
                          <a:lnTo>
                            <a:pt x="1732" y="30"/>
                          </a:lnTo>
                          <a:lnTo>
                            <a:pt x="1708" y="22"/>
                          </a:lnTo>
                          <a:close/>
                        </a:path>
                      </a:pathLst>
                    </a:custGeom>
                    <a:solidFill>
                      <a:srgbClr val="FFFFFF"/>
                    </a:solidFill>
                    <a:ln w="6350">
                      <a:solidFill>
                        <a:srgbClr val="000000"/>
                      </a:solidFill>
                      <a:prstDash val="solid"/>
                      <a:round/>
                      <a:headEnd/>
                      <a:tailEnd/>
                    </a:ln>
                  </p:spPr>
                  <p:txBody>
                    <a:bodyPr/>
                    <a:lstStyle/>
                    <a:p>
                      <a:endParaRPr lang="en-US"/>
                    </a:p>
                  </p:txBody>
                </p:sp>
              </p:grpSp>
              <p:grpSp>
                <p:nvGrpSpPr>
                  <p:cNvPr id="16510" name="Group 513"/>
                  <p:cNvGrpSpPr>
                    <a:grpSpLocks/>
                  </p:cNvGrpSpPr>
                  <p:nvPr/>
                </p:nvGrpSpPr>
                <p:grpSpPr bwMode="auto">
                  <a:xfrm>
                    <a:off x="3565" y="3509"/>
                    <a:ext cx="144" cy="197"/>
                    <a:chOff x="3565" y="3509"/>
                    <a:chExt cx="144" cy="197"/>
                  </a:xfrm>
                </p:grpSpPr>
                <p:sp>
                  <p:nvSpPr>
                    <p:cNvPr id="16511" name="Freeform 514"/>
                    <p:cNvSpPr>
                      <a:spLocks/>
                    </p:cNvSpPr>
                    <p:nvPr/>
                  </p:nvSpPr>
                  <p:spPr bwMode="auto">
                    <a:xfrm>
                      <a:off x="3565" y="3561"/>
                      <a:ext cx="144" cy="145"/>
                    </a:xfrm>
                    <a:custGeom>
                      <a:avLst/>
                      <a:gdLst>
                        <a:gd name="T0" fmla="*/ 3 w 578"/>
                        <a:gd name="T1" fmla="*/ 0 h 725"/>
                        <a:gd name="T2" fmla="*/ 2 w 578"/>
                        <a:gd name="T3" fmla="*/ 2 h 725"/>
                        <a:gd name="T4" fmla="*/ 1 w 578"/>
                        <a:gd name="T5" fmla="*/ 4 h 725"/>
                        <a:gd name="T6" fmla="*/ 0 w 578"/>
                        <a:gd name="T7" fmla="*/ 6 h 725"/>
                        <a:gd name="T8" fmla="*/ 1 w 578"/>
                        <a:gd name="T9" fmla="*/ 5 h 725"/>
                        <a:gd name="T10" fmla="*/ 2 w 578"/>
                        <a:gd name="T11" fmla="*/ 5 h 725"/>
                        <a:gd name="T12" fmla="*/ 3 w 578"/>
                        <a:gd name="T13" fmla="*/ 5 h 725"/>
                        <a:gd name="T14" fmla="*/ 3 w 578"/>
                        <a:gd name="T15" fmla="*/ 5 h 725"/>
                        <a:gd name="T16" fmla="*/ 4 w 578"/>
                        <a:gd name="T17" fmla="*/ 5 h 725"/>
                        <a:gd name="T18" fmla="*/ 4 w 578"/>
                        <a:gd name="T19" fmla="*/ 5 h 725"/>
                        <a:gd name="T20" fmla="*/ 5 w 578"/>
                        <a:gd name="T21" fmla="*/ 4 h 725"/>
                        <a:gd name="T22" fmla="*/ 4 w 578"/>
                        <a:gd name="T23" fmla="*/ 4 h 725"/>
                        <a:gd name="T24" fmla="*/ 5 w 578"/>
                        <a:gd name="T25" fmla="*/ 4 h 725"/>
                        <a:gd name="T26" fmla="*/ 6 w 578"/>
                        <a:gd name="T27" fmla="*/ 4 h 725"/>
                        <a:gd name="T28" fmla="*/ 6 w 578"/>
                        <a:gd name="T29" fmla="*/ 4 h 725"/>
                        <a:gd name="T30" fmla="*/ 7 w 578"/>
                        <a:gd name="T31" fmla="*/ 4 h 725"/>
                        <a:gd name="T32" fmla="*/ 7 w 578"/>
                        <a:gd name="T33" fmla="*/ 4 h 725"/>
                        <a:gd name="T34" fmla="*/ 7 w 578"/>
                        <a:gd name="T35" fmla="*/ 5 h 725"/>
                        <a:gd name="T36" fmla="*/ 8 w 578"/>
                        <a:gd name="T37" fmla="*/ 5 h 725"/>
                        <a:gd name="T38" fmla="*/ 9 w 578"/>
                        <a:gd name="T39" fmla="*/ 5 h 725"/>
                        <a:gd name="T40" fmla="*/ 9 w 578"/>
                        <a:gd name="T41" fmla="*/ 4 h 725"/>
                        <a:gd name="T42" fmla="*/ 8 w 578"/>
                        <a:gd name="T43" fmla="*/ 3 h 725"/>
                        <a:gd name="T44" fmla="*/ 8 w 578"/>
                        <a:gd name="T45" fmla="*/ 2 h 725"/>
                        <a:gd name="T46" fmla="*/ 7 w 578"/>
                        <a:gd name="T47" fmla="*/ 1 h 725"/>
                        <a:gd name="T48" fmla="*/ 7 w 578"/>
                        <a:gd name="T49" fmla="*/ 0 h 725"/>
                        <a:gd name="T50" fmla="*/ 7 w 578"/>
                        <a:gd name="T51" fmla="*/ 0 h 725"/>
                        <a:gd name="T52" fmla="*/ 3 w 578"/>
                        <a:gd name="T53" fmla="*/ 0 h 7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5"/>
                        <a:gd name="T83" fmla="*/ 578 w 578"/>
                        <a:gd name="T84" fmla="*/ 725 h 7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5">
                          <a:moveTo>
                            <a:pt x="199" y="37"/>
                          </a:moveTo>
                          <a:lnTo>
                            <a:pt x="143" y="280"/>
                          </a:lnTo>
                          <a:lnTo>
                            <a:pt x="76" y="488"/>
                          </a:lnTo>
                          <a:lnTo>
                            <a:pt x="0" y="725"/>
                          </a:lnTo>
                          <a:lnTo>
                            <a:pt x="64" y="678"/>
                          </a:lnTo>
                          <a:lnTo>
                            <a:pt x="138" y="625"/>
                          </a:lnTo>
                          <a:lnTo>
                            <a:pt x="180" y="600"/>
                          </a:lnTo>
                          <a:lnTo>
                            <a:pt x="212" y="584"/>
                          </a:lnTo>
                          <a:lnTo>
                            <a:pt x="245" y="575"/>
                          </a:lnTo>
                          <a:lnTo>
                            <a:pt x="276" y="572"/>
                          </a:lnTo>
                          <a:lnTo>
                            <a:pt x="318" y="562"/>
                          </a:lnTo>
                          <a:lnTo>
                            <a:pt x="292" y="483"/>
                          </a:lnTo>
                          <a:lnTo>
                            <a:pt x="325" y="478"/>
                          </a:lnTo>
                          <a:lnTo>
                            <a:pt x="364" y="488"/>
                          </a:lnTo>
                          <a:lnTo>
                            <a:pt x="403" y="510"/>
                          </a:lnTo>
                          <a:lnTo>
                            <a:pt x="433" y="531"/>
                          </a:lnTo>
                          <a:lnTo>
                            <a:pt x="460" y="556"/>
                          </a:lnTo>
                          <a:lnTo>
                            <a:pt x="487" y="580"/>
                          </a:lnTo>
                          <a:lnTo>
                            <a:pt x="529" y="625"/>
                          </a:lnTo>
                          <a:lnTo>
                            <a:pt x="578" y="668"/>
                          </a:lnTo>
                          <a:lnTo>
                            <a:pt x="567" y="514"/>
                          </a:lnTo>
                          <a:lnTo>
                            <a:pt x="541" y="390"/>
                          </a:lnTo>
                          <a:lnTo>
                            <a:pt x="514" y="247"/>
                          </a:lnTo>
                          <a:lnTo>
                            <a:pt x="491" y="142"/>
                          </a:lnTo>
                          <a:lnTo>
                            <a:pt x="476" y="60"/>
                          </a:lnTo>
                          <a:lnTo>
                            <a:pt x="469" y="0"/>
                          </a:lnTo>
                          <a:lnTo>
                            <a:pt x="199" y="37"/>
                          </a:lnTo>
                          <a:close/>
                        </a:path>
                      </a:pathLst>
                    </a:custGeom>
                    <a:solidFill>
                      <a:srgbClr val="FF0000"/>
                    </a:solidFill>
                    <a:ln w="3175">
                      <a:solidFill>
                        <a:srgbClr val="000000"/>
                      </a:solidFill>
                      <a:prstDash val="solid"/>
                      <a:round/>
                      <a:headEnd/>
                      <a:tailEnd/>
                    </a:ln>
                  </p:spPr>
                  <p:txBody>
                    <a:bodyPr/>
                    <a:lstStyle/>
                    <a:p>
                      <a:endParaRPr lang="en-US"/>
                    </a:p>
                  </p:txBody>
                </p:sp>
                <p:sp>
                  <p:nvSpPr>
                    <p:cNvPr id="16512" name="Oval 515"/>
                    <p:cNvSpPr>
                      <a:spLocks noChangeArrowheads="1"/>
                    </p:cNvSpPr>
                    <p:nvPr/>
                  </p:nvSpPr>
                  <p:spPr bwMode="auto">
                    <a:xfrm>
                      <a:off x="3603" y="3509"/>
                      <a:ext cx="88" cy="76"/>
                    </a:xfrm>
                    <a:prstGeom prst="ellipse">
                      <a:avLst/>
                    </a:prstGeom>
                    <a:solidFill>
                      <a:srgbClr val="FFFF00"/>
                    </a:solidFill>
                    <a:ln w="3175">
                      <a:solidFill>
                        <a:srgbClr val="000000"/>
                      </a:solidFill>
                      <a:round/>
                      <a:headEnd/>
                      <a:tailEnd/>
                    </a:ln>
                  </p:spPr>
                  <p:txBody>
                    <a:bodyPr/>
                    <a:lstStyle/>
                    <a:p>
                      <a:endParaRPr lang="en-US"/>
                    </a:p>
                  </p:txBody>
                </p:sp>
                <p:sp>
                  <p:nvSpPr>
                    <p:cNvPr id="16513" name="Freeform 516"/>
                    <p:cNvSpPr>
                      <a:spLocks/>
                    </p:cNvSpPr>
                    <p:nvPr/>
                  </p:nvSpPr>
                  <p:spPr bwMode="auto">
                    <a:xfrm>
                      <a:off x="3604" y="3511"/>
                      <a:ext cx="84"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1 w 336"/>
                        <a:gd name="T11" fmla="*/ 1 h 369"/>
                        <a:gd name="T12" fmla="*/ 1 w 336"/>
                        <a:gd name="T13" fmla="*/ 0 h 369"/>
                        <a:gd name="T14" fmla="*/ 1 w 336"/>
                        <a:gd name="T15" fmla="*/ 1 h 369"/>
                        <a:gd name="T16" fmla="*/ 0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1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3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5 w 336"/>
                        <a:gd name="T73" fmla="*/ 1 h 369"/>
                        <a:gd name="T74" fmla="*/ 4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3 w 336"/>
                        <a:gd name="T91" fmla="*/ 1 h 369"/>
                        <a:gd name="T92" fmla="*/ 3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6" y="0"/>
                          </a:moveTo>
                          <a:lnTo>
                            <a:pt x="154" y="68"/>
                          </a:lnTo>
                          <a:lnTo>
                            <a:pt x="119" y="9"/>
                          </a:lnTo>
                          <a:lnTo>
                            <a:pt x="126" y="74"/>
                          </a:lnTo>
                          <a:lnTo>
                            <a:pt x="84" y="25"/>
                          </a:lnTo>
                          <a:lnTo>
                            <a:pt x="100" y="90"/>
                          </a:lnTo>
                          <a:lnTo>
                            <a:pt x="54" y="51"/>
                          </a:lnTo>
                          <a:lnTo>
                            <a:pt x="81" y="113"/>
                          </a:lnTo>
                          <a:lnTo>
                            <a:pt x="24" y="89"/>
                          </a:lnTo>
                          <a:lnTo>
                            <a:pt x="64" y="140"/>
                          </a:lnTo>
                          <a:lnTo>
                            <a:pt x="5" y="132"/>
                          </a:lnTo>
                          <a:lnTo>
                            <a:pt x="61" y="166"/>
                          </a:lnTo>
                          <a:lnTo>
                            <a:pt x="0" y="183"/>
                          </a:lnTo>
                          <a:lnTo>
                            <a:pt x="61" y="199"/>
                          </a:lnTo>
                          <a:lnTo>
                            <a:pt x="5" y="229"/>
                          </a:lnTo>
                          <a:lnTo>
                            <a:pt x="65" y="230"/>
                          </a:lnTo>
                          <a:lnTo>
                            <a:pt x="22" y="277"/>
                          </a:lnTo>
                          <a:lnTo>
                            <a:pt x="79" y="257"/>
                          </a:lnTo>
                          <a:lnTo>
                            <a:pt x="48" y="314"/>
                          </a:lnTo>
                          <a:lnTo>
                            <a:pt x="100" y="280"/>
                          </a:lnTo>
                          <a:lnTo>
                            <a:pt x="84" y="343"/>
                          </a:lnTo>
                          <a:lnTo>
                            <a:pt x="121" y="298"/>
                          </a:lnTo>
                          <a:lnTo>
                            <a:pt x="120" y="363"/>
                          </a:lnTo>
                          <a:lnTo>
                            <a:pt x="147" y="303"/>
                          </a:lnTo>
                          <a:lnTo>
                            <a:pt x="166" y="369"/>
                          </a:lnTo>
                          <a:lnTo>
                            <a:pt x="180" y="305"/>
                          </a:lnTo>
                          <a:lnTo>
                            <a:pt x="198" y="366"/>
                          </a:lnTo>
                          <a:lnTo>
                            <a:pt x="209" y="299"/>
                          </a:lnTo>
                          <a:lnTo>
                            <a:pt x="240" y="351"/>
                          </a:lnTo>
                          <a:lnTo>
                            <a:pt x="232" y="284"/>
                          </a:lnTo>
                          <a:lnTo>
                            <a:pt x="274" y="322"/>
                          </a:lnTo>
                          <a:lnTo>
                            <a:pt x="254" y="261"/>
                          </a:lnTo>
                          <a:lnTo>
                            <a:pt x="308" y="283"/>
                          </a:lnTo>
                          <a:lnTo>
                            <a:pt x="271" y="235"/>
                          </a:lnTo>
                          <a:lnTo>
                            <a:pt x="329" y="234"/>
                          </a:lnTo>
                          <a:lnTo>
                            <a:pt x="278" y="206"/>
                          </a:lnTo>
                          <a:lnTo>
                            <a:pt x="336" y="183"/>
                          </a:lnTo>
                          <a:lnTo>
                            <a:pt x="275" y="167"/>
                          </a:lnTo>
                          <a:lnTo>
                            <a:pt x="332" y="141"/>
                          </a:lnTo>
                          <a:lnTo>
                            <a:pt x="269" y="137"/>
                          </a:lnTo>
                          <a:lnTo>
                            <a:pt x="319" y="100"/>
                          </a:lnTo>
                          <a:lnTo>
                            <a:pt x="259" y="110"/>
                          </a:lnTo>
                          <a:lnTo>
                            <a:pt x="295" y="61"/>
                          </a:lnTo>
                          <a:lnTo>
                            <a:pt x="241" y="89"/>
                          </a:lnTo>
                          <a:lnTo>
                            <a:pt x="261" y="34"/>
                          </a:lnTo>
                          <a:lnTo>
                            <a:pt x="217" y="74"/>
                          </a:lnTo>
                          <a:lnTo>
                            <a:pt x="224" y="11"/>
                          </a:lnTo>
                          <a:lnTo>
                            <a:pt x="188" y="65"/>
                          </a:lnTo>
                          <a:lnTo>
                            <a:pt x="166" y="0"/>
                          </a:lnTo>
                          <a:close/>
                        </a:path>
                      </a:pathLst>
                    </a:custGeom>
                    <a:solidFill>
                      <a:srgbClr val="808000"/>
                    </a:solidFill>
                    <a:ln w="3175">
                      <a:solidFill>
                        <a:srgbClr val="000000"/>
                      </a:solidFill>
                      <a:prstDash val="solid"/>
                      <a:round/>
                      <a:headEnd/>
                      <a:tailEnd/>
                    </a:ln>
                  </p:spPr>
                  <p:txBody>
                    <a:bodyPr/>
                    <a:lstStyle/>
                    <a:p>
                      <a:endParaRPr lang="en-US"/>
                    </a:p>
                  </p:txBody>
                </p:sp>
                <p:sp>
                  <p:nvSpPr>
                    <p:cNvPr id="16514" name="Oval 517"/>
                    <p:cNvSpPr>
                      <a:spLocks noChangeArrowheads="1"/>
                    </p:cNvSpPr>
                    <p:nvPr/>
                  </p:nvSpPr>
                  <p:spPr bwMode="auto">
                    <a:xfrm>
                      <a:off x="3619" y="3521"/>
                      <a:ext cx="56" cy="52"/>
                    </a:xfrm>
                    <a:prstGeom prst="ellipse">
                      <a:avLst/>
                    </a:prstGeom>
                    <a:solidFill>
                      <a:srgbClr val="FFFF00"/>
                    </a:solidFill>
                    <a:ln w="6350">
                      <a:solidFill>
                        <a:srgbClr val="808000"/>
                      </a:solidFill>
                      <a:round/>
                      <a:headEnd/>
                      <a:tailEnd/>
                    </a:ln>
                  </p:spPr>
                  <p:txBody>
                    <a:bodyPr/>
                    <a:lstStyle/>
                    <a:p>
                      <a:endParaRPr lang="en-US"/>
                    </a:p>
                  </p:txBody>
                </p:sp>
                <p:sp>
                  <p:nvSpPr>
                    <p:cNvPr id="16515" name="Freeform 518"/>
                    <p:cNvSpPr>
                      <a:spLocks/>
                    </p:cNvSpPr>
                    <p:nvPr/>
                  </p:nvSpPr>
                  <p:spPr bwMode="auto">
                    <a:xfrm>
                      <a:off x="3625" y="3584"/>
                      <a:ext cx="13" cy="79"/>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000000"/>
                      </a:solidFill>
                      <a:prstDash val="solid"/>
                      <a:round/>
                      <a:headEnd/>
                      <a:tailEnd/>
                    </a:ln>
                  </p:spPr>
                  <p:txBody>
                    <a:bodyPr/>
                    <a:lstStyle/>
                    <a:p>
                      <a:endParaRPr lang="en-US"/>
                    </a:p>
                  </p:txBody>
                </p:sp>
              </p:grpSp>
            </p:grpSp>
          </p:grpSp>
          <p:sp>
            <p:nvSpPr>
              <p:cNvPr id="16504" name="Rectangle 519"/>
              <p:cNvSpPr>
                <a:spLocks noChangeArrowheads="1"/>
              </p:cNvSpPr>
              <p:nvPr/>
            </p:nvSpPr>
            <p:spPr bwMode="auto">
              <a:xfrm>
                <a:off x="3288" y="3222"/>
                <a:ext cx="413" cy="353"/>
              </a:xfrm>
              <a:prstGeom prst="rect">
                <a:avLst/>
              </a:prstGeom>
              <a:noFill/>
              <a:ln w="9525">
                <a:noFill/>
                <a:miter lim="800000"/>
                <a:headEnd/>
                <a:tailEnd/>
              </a:ln>
            </p:spPr>
            <p:txBody>
              <a:bodyPr/>
              <a:lstStyle/>
              <a:p>
                <a:endParaRPr lang="en-US"/>
              </a:p>
            </p:txBody>
          </p:sp>
          <p:sp>
            <p:nvSpPr>
              <p:cNvPr id="16505" name="Rectangle 520"/>
              <p:cNvSpPr>
                <a:spLocks noChangeArrowheads="1"/>
              </p:cNvSpPr>
              <p:nvPr/>
            </p:nvSpPr>
            <p:spPr bwMode="auto">
              <a:xfrm>
                <a:off x="3265" y="3257"/>
                <a:ext cx="459" cy="231"/>
              </a:xfrm>
              <a:prstGeom prst="rect">
                <a:avLst/>
              </a:prstGeom>
              <a:noFill/>
              <a:ln w="9525">
                <a:noFill/>
                <a:miter lim="800000"/>
                <a:headEnd/>
                <a:tailEnd/>
              </a:ln>
            </p:spPr>
            <p:txBody>
              <a:bodyPr wrap="none" lIns="0" tIns="0" rIns="0" bIns="0">
                <a:spAutoFit/>
              </a:bodyPr>
              <a:lstStyle/>
              <a:p>
                <a:pPr algn="ctr"/>
                <a:r>
                  <a:rPr lang="en-US" sz="1000" i="1">
                    <a:solidFill>
                      <a:srgbClr val="676767"/>
                    </a:solidFill>
                  </a:rPr>
                  <a:t>Financial</a:t>
                </a:r>
              </a:p>
              <a:p>
                <a:pPr algn="ctr"/>
                <a:r>
                  <a:rPr lang="en-US" sz="1000" i="1">
                    <a:solidFill>
                      <a:srgbClr val="676767"/>
                    </a:solidFill>
                  </a:rPr>
                  <a:t> statements</a:t>
                </a:r>
                <a:endParaRPr lang="en-US" sz="900" b="1"/>
              </a:p>
            </p:txBody>
          </p:sp>
          <p:sp>
            <p:nvSpPr>
              <p:cNvPr id="16506" name="Rectangle 521"/>
              <p:cNvSpPr>
                <a:spLocks noChangeArrowheads="1"/>
              </p:cNvSpPr>
              <p:nvPr/>
            </p:nvSpPr>
            <p:spPr bwMode="auto">
              <a:xfrm>
                <a:off x="3525" y="3408"/>
                <a:ext cx="1" cy="162"/>
              </a:xfrm>
              <a:prstGeom prst="rect">
                <a:avLst/>
              </a:prstGeom>
              <a:noFill/>
              <a:ln w="9525">
                <a:noFill/>
                <a:miter lim="800000"/>
                <a:headEnd/>
                <a:tailEnd/>
              </a:ln>
            </p:spPr>
            <p:txBody>
              <a:bodyPr wrap="none" lIns="0" tIns="0" rIns="0" bIns="0">
                <a:spAutoFit/>
              </a:bodyPr>
              <a:lstStyle/>
              <a:p>
                <a:pPr algn="ctr"/>
                <a:endParaRPr lang="en-US" sz="1400" b="1"/>
              </a:p>
            </p:txBody>
          </p:sp>
        </p:grpSp>
      </p:grpSp>
      <p:grpSp>
        <p:nvGrpSpPr>
          <p:cNvPr id="16407" name="Group 522"/>
          <p:cNvGrpSpPr>
            <a:grpSpLocks/>
          </p:cNvGrpSpPr>
          <p:nvPr/>
        </p:nvGrpSpPr>
        <p:grpSpPr bwMode="auto">
          <a:xfrm>
            <a:off x="7467600" y="4876800"/>
            <a:ext cx="1066800" cy="914400"/>
            <a:chOff x="192" y="3120"/>
            <a:chExt cx="960" cy="693"/>
          </a:xfrm>
        </p:grpSpPr>
        <p:grpSp>
          <p:nvGrpSpPr>
            <p:cNvPr id="16409" name="Group 523"/>
            <p:cNvGrpSpPr>
              <a:grpSpLocks/>
            </p:cNvGrpSpPr>
            <p:nvPr/>
          </p:nvGrpSpPr>
          <p:grpSpPr bwMode="auto">
            <a:xfrm>
              <a:off x="192" y="3120"/>
              <a:ext cx="821" cy="647"/>
              <a:chOff x="1853" y="3142"/>
              <a:chExt cx="821" cy="647"/>
            </a:xfrm>
          </p:grpSpPr>
          <p:grpSp>
            <p:nvGrpSpPr>
              <p:cNvPr id="16441" name="Group 524"/>
              <p:cNvGrpSpPr>
                <a:grpSpLocks/>
              </p:cNvGrpSpPr>
              <p:nvPr/>
            </p:nvGrpSpPr>
            <p:grpSpPr bwMode="auto">
              <a:xfrm>
                <a:off x="1853" y="3142"/>
                <a:ext cx="821" cy="646"/>
                <a:chOff x="1853" y="3142"/>
                <a:chExt cx="821" cy="646"/>
              </a:xfrm>
            </p:grpSpPr>
            <p:sp>
              <p:nvSpPr>
                <p:cNvPr id="16499" name="Freeform 525"/>
                <p:cNvSpPr>
                  <a:spLocks/>
                </p:cNvSpPr>
                <p:nvPr/>
              </p:nvSpPr>
              <p:spPr bwMode="auto">
                <a:xfrm>
                  <a:off x="1861" y="3142"/>
                  <a:ext cx="813" cy="646"/>
                </a:xfrm>
                <a:custGeom>
                  <a:avLst/>
                  <a:gdLst>
                    <a:gd name="T0" fmla="*/ 0 w 813"/>
                    <a:gd name="T1" fmla="*/ 319 h 646"/>
                    <a:gd name="T2" fmla="*/ 407 w 813"/>
                    <a:gd name="T3" fmla="*/ 0 h 646"/>
                    <a:gd name="T4" fmla="*/ 407 w 813"/>
                    <a:gd name="T5" fmla="*/ 2 h 646"/>
                    <a:gd name="T6" fmla="*/ 417 w 813"/>
                    <a:gd name="T7" fmla="*/ 5 h 646"/>
                    <a:gd name="T8" fmla="*/ 425 w 813"/>
                    <a:gd name="T9" fmla="*/ 4 h 646"/>
                    <a:gd name="T10" fmla="*/ 795 w 813"/>
                    <a:gd name="T11" fmla="*/ 86 h 646"/>
                    <a:gd name="T12" fmla="*/ 797 w 813"/>
                    <a:gd name="T13" fmla="*/ 94 h 646"/>
                    <a:gd name="T14" fmla="*/ 778 w 813"/>
                    <a:gd name="T15" fmla="*/ 112 h 646"/>
                    <a:gd name="T16" fmla="*/ 778 w 813"/>
                    <a:gd name="T17" fmla="*/ 117 h 646"/>
                    <a:gd name="T18" fmla="*/ 778 w 813"/>
                    <a:gd name="T19" fmla="*/ 127 h 646"/>
                    <a:gd name="T20" fmla="*/ 780 w 813"/>
                    <a:gd name="T21" fmla="*/ 141 h 646"/>
                    <a:gd name="T22" fmla="*/ 780 w 813"/>
                    <a:gd name="T23" fmla="*/ 155 h 646"/>
                    <a:gd name="T24" fmla="*/ 780 w 813"/>
                    <a:gd name="T25" fmla="*/ 168 h 646"/>
                    <a:gd name="T26" fmla="*/ 782 w 813"/>
                    <a:gd name="T27" fmla="*/ 178 h 646"/>
                    <a:gd name="T28" fmla="*/ 782 w 813"/>
                    <a:gd name="T29" fmla="*/ 187 h 646"/>
                    <a:gd name="T30" fmla="*/ 784 w 813"/>
                    <a:gd name="T31" fmla="*/ 195 h 646"/>
                    <a:gd name="T32" fmla="*/ 784 w 813"/>
                    <a:gd name="T33" fmla="*/ 201 h 646"/>
                    <a:gd name="T34" fmla="*/ 784 w 813"/>
                    <a:gd name="T35" fmla="*/ 208 h 646"/>
                    <a:gd name="T36" fmla="*/ 786 w 813"/>
                    <a:gd name="T37" fmla="*/ 215 h 646"/>
                    <a:gd name="T38" fmla="*/ 786 w 813"/>
                    <a:gd name="T39" fmla="*/ 222 h 646"/>
                    <a:gd name="T40" fmla="*/ 788 w 813"/>
                    <a:gd name="T41" fmla="*/ 229 h 646"/>
                    <a:gd name="T42" fmla="*/ 813 w 813"/>
                    <a:gd name="T43" fmla="*/ 234 h 646"/>
                    <a:gd name="T44" fmla="*/ 813 w 813"/>
                    <a:gd name="T45" fmla="*/ 239 h 646"/>
                    <a:gd name="T46" fmla="*/ 428 w 813"/>
                    <a:gd name="T47" fmla="*/ 646 h 646"/>
                    <a:gd name="T48" fmla="*/ 44 w 813"/>
                    <a:gd name="T49" fmla="*/ 492 h 646"/>
                    <a:gd name="T50" fmla="*/ 35 w 813"/>
                    <a:gd name="T51" fmla="*/ 485 h 646"/>
                    <a:gd name="T52" fmla="*/ 23 w 813"/>
                    <a:gd name="T53" fmla="*/ 489 h 646"/>
                    <a:gd name="T54" fmla="*/ 0 w 813"/>
                    <a:gd name="T55" fmla="*/ 319 h 6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13"/>
                    <a:gd name="T85" fmla="*/ 0 h 646"/>
                    <a:gd name="T86" fmla="*/ 813 w 813"/>
                    <a:gd name="T87" fmla="*/ 646 h 6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13" h="646">
                      <a:moveTo>
                        <a:pt x="0" y="319"/>
                      </a:moveTo>
                      <a:lnTo>
                        <a:pt x="407" y="0"/>
                      </a:lnTo>
                      <a:lnTo>
                        <a:pt x="407" y="2"/>
                      </a:lnTo>
                      <a:lnTo>
                        <a:pt x="417" y="5"/>
                      </a:lnTo>
                      <a:lnTo>
                        <a:pt x="425" y="4"/>
                      </a:lnTo>
                      <a:lnTo>
                        <a:pt x="795" y="86"/>
                      </a:lnTo>
                      <a:lnTo>
                        <a:pt x="797" y="94"/>
                      </a:lnTo>
                      <a:lnTo>
                        <a:pt x="778" y="112"/>
                      </a:lnTo>
                      <a:lnTo>
                        <a:pt x="778" y="117"/>
                      </a:lnTo>
                      <a:lnTo>
                        <a:pt x="778" y="127"/>
                      </a:lnTo>
                      <a:lnTo>
                        <a:pt x="780" y="141"/>
                      </a:lnTo>
                      <a:lnTo>
                        <a:pt x="780" y="155"/>
                      </a:lnTo>
                      <a:lnTo>
                        <a:pt x="780" y="168"/>
                      </a:lnTo>
                      <a:lnTo>
                        <a:pt x="782" y="178"/>
                      </a:lnTo>
                      <a:lnTo>
                        <a:pt x="782" y="187"/>
                      </a:lnTo>
                      <a:lnTo>
                        <a:pt x="784" y="195"/>
                      </a:lnTo>
                      <a:lnTo>
                        <a:pt x="784" y="201"/>
                      </a:lnTo>
                      <a:lnTo>
                        <a:pt x="784" y="208"/>
                      </a:lnTo>
                      <a:lnTo>
                        <a:pt x="786" y="215"/>
                      </a:lnTo>
                      <a:lnTo>
                        <a:pt x="786" y="222"/>
                      </a:lnTo>
                      <a:lnTo>
                        <a:pt x="788" y="229"/>
                      </a:lnTo>
                      <a:lnTo>
                        <a:pt x="813" y="234"/>
                      </a:lnTo>
                      <a:lnTo>
                        <a:pt x="813" y="239"/>
                      </a:lnTo>
                      <a:lnTo>
                        <a:pt x="428" y="646"/>
                      </a:lnTo>
                      <a:lnTo>
                        <a:pt x="44" y="492"/>
                      </a:lnTo>
                      <a:lnTo>
                        <a:pt x="35" y="485"/>
                      </a:lnTo>
                      <a:lnTo>
                        <a:pt x="23" y="489"/>
                      </a:lnTo>
                      <a:lnTo>
                        <a:pt x="0" y="319"/>
                      </a:lnTo>
                      <a:close/>
                    </a:path>
                  </a:pathLst>
                </a:custGeom>
                <a:solidFill>
                  <a:srgbClr val="800000"/>
                </a:solidFill>
                <a:ln w="9525">
                  <a:noFill/>
                  <a:round/>
                  <a:headEnd/>
                  <a:tailEnd/>
                </a:ln>
              </p:spPr>
              <p:txBody>
                <a:bodyPr/>
                <a:lstStyle/>
                <a:p>
                  <a:endParaRPr lang="en-US"/>
                </a:p>
              </p:txBody>
            </p:sp>
            <p:sp>
              <p:nvSpPr>
                <p:cNvPr id="16500" name="Freeform 526"/>
                <p:cNvSpPr>
                  <a:spLocks/>
                </p:cNvSpPr>
                <p:nvPr/>
              </p:nvSpPr>
              <p:spPr bwMode="auto">
                <a:xfrm>
                  <a:off x="1853" y="3463"/>
                  <a:ext cx="37" cy="166"/>
                </a:xfrm>
                <a:custGeom>
                  <a:avLst/>
                  <a:gdLst>
                    <a:gd name="T0" fmla="*/ 2 w 37"/>
                    <a:gd name="T1" fmla="*/ 0 h 166"/>
                    <a:gd name="T2" fmla="*/ 0 w 37"/>
                    <a:gd name="T3" fmla="*/ 2 h 166"/>
                    <a:gd name="T4" fmla="*/ 0 w 37"/>
                    <a:gd name="T5" fmla="*/ 7 h 166"/>
                    <a:gd name="T6" fmla="*/ 0 w 37"/>
                    <a:gd name="T7" fmla="*/ 16 h 166"/>
                    <a:gd name="T8" fmla="*/ 0 w 37"/>
                    <a:gd name="T9" fmla="*/ 26 h 166"/>
                    <a:gd name="T10" fmla="*/ 2 w 37"/>
                    <a:gd name="T11" fmla="*/ 38 h 166"/>
                    <a:gd name="T12" fmla="*/ 4 w 37"/>
                    <a:gd name="T13" fmla="*/ 52 h 166"/>
                    <a:gd name="T14" fmla="*/ 10 w 37"/>
                    <a:gd name="T15" fmla="*/ 86 h 166"/>
                    <a:gd name="T16" fmla="*/ 15 w 37"/>
                    <a:gd name="T17" fmla="*/ 117 h 166"/>
                    <a:gd name="T18" fmla="*/ 19 w 37"/>
                    <a:gd name="T19" fmla="*/ 131 h 166"/>
                    <a:gd name="T20" fmla="*/ 23 w 37"/>
                    <a:gd name="T21" fmla="*/ 143 h 166"/>
                    <a:gd name="T22" fmla="*/ 27 w 37"/>
                    <a:gd name="T23" fmla="*/ 154 h 166"/>
                    <a:gd name="T24" fmla="*/ 29 w 37"/>
                    <a:gd name="T25" fmla="*/ 161 h 166"/>
                    <a:gd name="T26" fmla="*/ 33 w 37"/>
                    <a:gd name="T27" fmla="*/ 164 h 166"/>
                    <a:gd name="T28" fmla="*/ 35 w 37"/>
                    <a:gd name="T29" fmla="*/ 166 h 166"/>
                    <a:gd name="T30" fmla="*/ 37 w 37"/>
                    <a:gd name="T31" fmla="*/ 164 h 166"/>
                    <a:gd name="T32" fmla="*/ 37 w 37"/>
                    <a:gd name="T33" fmla="*/ 159 h 166"/>
                    <a:gd name="T34" fmla="*/ 37 w 37"/>
                    <a:gd name="T35" fmla="*/ 152 h 166"/>
                    <a:gd name="T36" fmla="*/ 37 w 37"/>
                    <a:gd name="T37" fmla="*/ 141 h 166"/>
                    <a:gd name="T38" fmla="*/ 35 w 37"/>
                    <a:gd name="T39" fmla="*/ 129 h 166"/>
                    <a:gd name="T40" fmla="*/ 33 w 37"/>
                    <a:gd name="T41" fmla="*/ 115 h 166"/>
                    <a:gd name="T42" fmla="*/ 27 w 37"/>
                    <a:gd name="T43" fmla="*/ 82 h 166"/>
                    <a:gd name="T44" fmla="*/ 19 w 37"/>
                    <a:gd name="T45" fmla="*/ 51 h 166"/>
                    <a:gd name="T46" fmla="*/ 15 w 37"/>
                    <a:gd name="T47" fmla="*/ 37 h 166"/>
                    <a:gd name="T48" fmla="*/ 12 w 37"/>
                    <a:gd name="T49" fmla="*/ 24 h 166"/>
                    <a:gd name="T50" fmla="*/ 10 w 37"/>
                    <a:gd name="T51" fmla="*/ 14 h 166"/>
                    <a:gd name="T52" fmla="*/ 6 w 37"/>
                    <a:gd name="T53" fmla="*/ 7 h 166"/>
                    <a:gd name="T54" fmla="*/ 4 w 37"/>
                    <a:gd name="T55" fmla="*/ 2 h 166"/>
                    <a:gd name="T56" fmla="*/ 2 w 37"/>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166"/>
                    <a:gd name="T89" fmla="*/ 37 w 37"/>
                    <a:gd name="T90" fmla="*/ 166 h 1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166">
                      <a:moveTo>
                        <a:pt x="2" y="0"/>
                      </a:moveTo>
                      <a:lnTo>
                        <a:pt x="0" y="2"/>
                      </a:lnTo>
                      <a:lnTo>
                        <a:pt x="0" y="7"/>
                      </a:lnTo>
                      <a:lnTo>
                        <a:pt x="0" y="16"/>
                      </a:lnTo>
                      <a:lnTo>
                        <a:pt x="0" y="26"/>
                      </a:lnTo>
                      <a:lnTo>
                        <a:pt x="2" y="38"/>
                      </a:lnTo>
                      <a:lnTo>
                        <a:pt x="4" y="52"/>
                      </a:lnTo>
                      <a:lnTo>
                        <a:pt x="10" y="86"/>
                      </a:lnTo>
                      <a:lnTo>
                        <a:pt x="15" y="117"/>
                      </a:lnTo>
                      <a:lnTo>
                        <a:pt x="19" y="131"/>
                      </a:lnTo>
                      <a:lnTo>
                        <a:pt x="23" y="143"/>
                      </a:lnTo>
                      <a:lnTo>
                        <a:pt x="27" y="154"/>
                      </a:lnTo>
                      <a:lnTo>
                        <a:pt x="29" y="161"/>
                      </a:lnTo>
                      <a:lnTo>
                        <a:pt x="33" y="164"/>
                      </a:lnTo>
                      <a:lnTo>
                        <a:pt x="35" y="166"/>
                      </a:lnTo>
                      <a:lnTo>
                        <a:pt x="37" y="164"/>
                      </a:lnTo>
                      <a:lnTo>
                        <a:pt x="37" y="159"/>
                      </a:lnTo>
                      <a:lnTo>
                        <a:pt x="37" y="152"/>
                      </a:lnTo>
                      <a:lnTo>
                        <a:pt x="37" y="141"/>
                      </a:lnTo>
                      <a:lnTo>
                        <a:pt x="35" y="129"/>
                      </a:lnTo>
                      <a:lnTo>
                        <a:pt x="33" y="115"/>
                      </a:lnTo>
                      <a:lnTo>
                        <a:pt x="27" y="82"/>
                      </a:lnTo>
                      <a:lnTo>
                        <a:pt x="19" y="51"/>
                      </a:lnTo>
                      <a:lnTo>
                        <a:pt x="15" y="37"/>
                      </a:lnTo>
                      <a:lnTo>
                        <a:pt x="12" y="24"/>
                      </a:lnTo>
                      <a:lnTo>
                        <a:pt x="10" y="14"/>
                      </a:lnTo>
                      <a:lnTo>
                        <a:pt x="6" y="7"/>
                      </a:lnTo>
                      <a:lnTo>
                        <a:pt x="4" y="2"/>
                      </a:lnTo>
                      <a:lnTo>
                        <a:pt x="2" y="0"/>
                      </a:lnTo>
                      <a:close/>
                    </a:path>
                  </a:pathLst>
                </a:custGeom>
                <a:solidFill>
                  <a:srgbClr val="800000"/>
                </a:solidFill>
                <a:ln w="9525">
                  <a:noFill/>
                  <a:round/>
                  <a:headEnd/>
                  <a:tailEnd/>
                </a:ln>
              </p:spPr>
              <p:txBody>
                <a:bodyPr/>
                <a:lstStyle/>
                <a:p>
                  <a:endParaRPr lang="en-US"/>
                </a:p>
              </p:txBody>
            </p:sp>
          </p:grpSp>
          <p:sp>
            <p:nvSpPr>
              <p:cNvPr id="16442" name="Freeform 527"/>
              <p:cNvSpPr>
                <a:spLocks/>
              </p:cNvSpPr>
              <p:nvPr/>
            </p:nvSpPr>
            <p:spPr bwMode="auto">
              <a:xfrm>
                <a:off x="1896" y="3313"/>
                <a:ext cx="778" cy="469"/>
              </a:xfrm>
              <a:custGeom>
                <a:avLst/>
                <a:gdLst>
                  <a:gd name="T0" fmla="*/ 0 w 778"/>
                  <a:gd name="T1" fmla="*/ 312 h 469"/>
                  <a:gd name="T2" fmla="*/ 9 w 778"/>
                  <a:gd name="T3" fmla="*/ 293 h 469"/>
                  <a:gd name="T4" fmla="*/ 347 w 778"/>
                  <a:gd name="T5" fmla="*/ 0 h 469"/>
                  <a:gd name="T6" fmla="*/ 778 w 778"/>
                  <a:gd name="T7" fmla="*/ 63 h 469"/>
                  <a:gd name="T8" fmla="*/ 393 w 778"/>
                  <a:gd name="T9" fmla="*/ 469 h 469"/>
                  <a:gd name="T10" fmla="*/ 0 w 778"/>
                  <a:gd name="T11" fmla="*/ 312 h 469"/>
                  <a:gd name="T12" fmla="*/ 0 60000 65536"/>
                  <a:gd name="T13" fmla="*/ 0 60000 65536"/>
                  <a:gd name="T14" fmla="*/ 0 60000 65536"/>
                  <a:gd name="T15" fmla="*/ 0 60000 65536"/>
                  <a:gd name="T16" fmla="*/ 0 60000 65536"/>
                  <a:gd name="T17" fmla="*/ 0 60000 65536"/>
                  <a:gd name="T18" fmla="*/ 0 w 778"/>
                  <a:gd name="T19" fmla="*/ 0 h 469"/>
                  <a:gd name="T20" fmla="*/ 778 w 778"/>
                  <a:gd name="T21" fmla="*/ 469 h 469"/>
                </a:gdLst>
                <a:ahLst/>
                <a:cxnLst>
                  <a:cxn ang="T12">
                    <a:pos x="T0" y="T1"/>
                  </a:cxn>
                  <a:cxn ang="T13">
                    <a:pos x="T2" y="T3"/>
                  </a:cxn>
                  <a:cxn ang="T14">
                    <a:pos x="T4" y="T5"/>
                  </a:cxn>
                  <a:cxn ang="T15">
                    <a:pos x="T6" y="T7"/>
                  </a:cxn>
                  <a:cxn ang="T16">
                    <a:pos x="T8" y="T9"/>
                  </a:cxn>
                  <a:cxn ang="T17">
                    <a:pos x="T10" y="T11"/>
                  </a:cxn>
                </a:cxnLst>
                <a:rect l="T18" t="T19" r="T20" b="T21"/>
                <a:pathLst>
                  <a:path w="778" h="469">
                    <a:moveTo>
                      <a:pt x="0" y="312"/>
                    </a:moveTo>
                    <a:lnTo>
                      <a:pt x="9" y="293"/>
                    </a:lnTo>
                    <a:lnTo>
                      <a:pt x="347" y="0"/>
                    </a:lnTo>
                    <a:lnTo>
                      <a:pt x="778" y="63"/>
                    </a:lnTo>
                    <a:lnTo>
                      <a:pt x="393" y="469"/>
                    </a:lnTo>
                    <a:lnTo>
                      <a:pt x="0" y="312"/>
                    </a:lnTo>
                    <a:close/>
                  </a:path>
                </a:pathLst>
              </a:custGeom>
              <a:solidFill>
                <a:srgbClr val="FF0000"/>
              </a:solidFill>
              <a:ln w="9525">
                <a:noFill/>
                <a:round/>
                <a:headEnd/>
                <a:tailEnd/>
              </a:ln>
            </p:spPr>
            <p:txBody>
              <a:bodyPr/>
              <a:lstStyle/>
              <a:p>
                <a:endParaRPr lang="en-US"/>
              </a:p>
            </p:txBody>
          </p:sp>
          <p:grpSp>
            <p:nvGrpSpPr>
              <p:cNvPr id="16443" name="Group 528"/>
              <p:cNvGrpSpPr>
                <a:grpSpLocks/>
              </p:cNvGrpSpPr>
              <p:nvPr/>
            </p:nvGrpSpPr>
            <p:grpSpPr bwMode="auto">
              <a:xfrm>
                <a:off x="2262" y="3252"/>
                <a:ext cx="391" cy="516"/>
                <a:chOff x="2262" y="3252"/>
                <a:chExt cx="391" cy="516"/>
              </a:xfrm>
            </p:grpSpPr>
            <p:sp>
              <p:nvSpPr>
                <p:cNvPr id="16497" name="Freeform 529"/>
                <p:cNvSpPr>
                  <a:spLocks/>
                </p:cNvSpPr>
                <p:nvPr/>
              </p:nvSpPr>
              <p:spPr bwMode="auto">
                <a:xfrm>
                  <a:off x="2264" y="3252"/>
                  <a:ext cx="389" cy="515"/>
                </a:xfrm>
                <a:custGeom>
                  <a:avLst/>
                  <a:gdLst>
                    <a:gd name="T0" fmla="*/ 0 w 389"/>
                    <a:gd name="T1" fmla="*/ 373 h 515"/>
                    <a:gd name="T2" fmla="*/ 24 w 389"/>
                    <a:gd name="T3" fmla="*/ 515 h 515"/>
                    <a:gd name="T4" fmla="*/ 389 w 389"/>
                    <a:gd name="T5" fmla="*/ 127 h 515"/>
                    <a:gd name="T6" fmla="*/ 383 w 389"/>
                    <a:gd name="T7" fmla="*/ 106 h 515"/>
                    <a:gd name="T8" fmla="*/ 383 w 389"/>
                    <a:gd name="T9" fmla="*/ 94 h 515"/>
                    <a:gd name="T10" fmla="*/ 381 w 389"/>
                    <a:gd name="T11" fmla="*/ 78 h 515"/>
                    <a:gd name="T12" fmla="*/ 379 w 389"/>
                    <a:gd name="T13" fmla="*/ 66 h 515"/>
                    <a:gd name="T14" fmla="*/ 379 w 389"/>
                    <a:gd name="T15" fmla="*/ 51 h 515"/>
                    <a:gd name="T16" fmla="*/ 377 w 389"/>
                    <a:gd name="T17" fmla="*/ 33 h 515"/>
                    <a:gd name="T18" fmla="*/ 377 w 389"/>
                    <a:gd name="T19" fmla="*/ 24 h 515"/>
                    <a:gd name="T20" fmla="*/ 377 w 389"/>
                    <a:gd name="T21" fmla="*/ 9 h 515"/>
                    <a:gd name="T22" fmla="*/ 377 w 389"/>
                    <a:gd name="T23" fmla="*/ 0 h 515"/>
                    <a:gd name="T24" fmla="*/ 0 w 389"/>
                    <a:gd name="T25" fmla="*/ 373 h 5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9"/>
                    <a:gd name="T40" fmla="*/ 0 h 515"/>
                    <a:gd name="T41" fmla="*/ 389 w 389"/>
                    <a:gd name="T42" fmla="*/ 515 h 5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9" h="515">
                      <a:moveTo>
                        <a:pt x="0" y="373"/>
                      </a:moveTo>
                      <a:lnTo>
                        <a:pt x="24" y="515"/>
                      </a:lnTo>
                      <a:lnTo>
                        <a:pt x="389" y="127"/>
                      </a:lnTo>
                      <a:lnTo>
                        <a:pt x="383" y="106"/>
                      </a:lnTo>
                      <a:lnTo>
                        <a:pt x="383" y="94"/>
                      </a:lnTo>
                      <a:lnTo>
                        <a:pt x="381" y="78"/>
                      </a:lnTo>
                      <a:lnTo>
                        <a:pt x="379" y="66"/>
                      </a:lnTo>
                      <a:lnTo>
                        <a:pt x="379" y="51"/>
                      </a:lnTo>
                      <a:lnTo>
                        <a:pt x="377" y="33"/>
                      </a:lnTo>
                      <a:lnTo>
                        <a:pt x="377" y="24"/>
                      </a:lnTo>
                      <a:lnTo>
                        <a:pt x="377" y="9"/>
                      </a:lnTo>
                      <a:lnTo>
                        <a:pt x="377" y="0"/>
                      </a:lnTo>
                      <a:lnTo>
                        <a:pt x="0" y="373"/>
                      </a:lnTo>
                      <a:close/>
                    </a:path>
                  </a:pathLst>
                </a:custGeom>
                <a:solidFill>
                  <a:srgbClr val="C0C0C0"/>
                </a:solidFill>
                <a:ln w="9525">
                  <a:noFill/>
                  <a:round/>
                  <a:headEnd/>
                  <a:tailEnd/>
                </a:ln>
              </p:spPr>
              <p:txBody>
                <a:bodyPr/>
                <a:lstStyle/>
                <a:p>
                  <a:endParaRPr lang="en-US"/>
                </a:p>
              </p:txBody>
            </p:sp>
            <p:sp>
              <p:nvSpPr>
                <p:cNvPr id="16498" name="Freeform 530"/>
                <p:cNvSpPr>
                  <a:spLocks/>
                </p:cNvSpPr>
                <p:nvPr/>
              </p:nvSpPr>
              <p:spPr bwMode="auto">
                <a:xfrm>
                  <a:off x="2262" y="3631"/>
                  <a:ext cx="29" cy="137"/>
                </a:xfrm>
                <a:custGeom>
                  <a:avLst/>
                  <a:gdLst>
                    <a:gd name="T0" fmla="*/ 29 w 29"/>
                    <a:gd name="T1" fmla="*/ 137 h 137"/>
                    <a:gd name="T2" fmla="*/ 24 w 29"/>
                    <a:gd name="T3" fmla="*/ 127 h 137"/>
                    <a:gd name="T4" fmla="*/ 18 w 29"/>
                    <a:gd name="T5" fmla="*/ 109 h 137"/>
                    <a:gd name="T6" fmla="*/ 12 w 29"/>
                    <a:gd name="T7" fmla="*/ 90 h 137"/>
                    <a:gd name="T8" fmla="*/ 6 w 29"/>
                    <a:gd name="T9" fmla="*/ 66 h 137"/>
                    <a:gd name="T10" fmla="*/ 2 w 29"/>
                    <a:gd name="T11" fmla="*/ 47 h 137"/>
                    <a:gd name="T12" fmla="*/ 0 w 29"/>
                    <a:gd name="T13" fmla="*/ 27 h 137"/>
                    <a:gd name="T14" fmla="*/ 0 w 29"/>
                    <a:gd name="T15" fmla="*/ 12 h 137"/>
                    <a:gd name="T16" fmla="*/ 0 w 29"/>
                    <a:gd name="T17" fmla="*/ 0 h 137"/>
                    <a:gd name="T18" fmla="*/ 20 w 29"/>
                    <a:gd name="T19" fmla="*/ 64 h 137"/>
                    <a:gd name="T20" fmla="*/ 29 w 29"/>
                    <a:gd name="T21" fmla="*/ 13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137"/>
                    <a:gd name="T35" fmla="*/ 29 w 29"/>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137">
                      <a:moveTo>
                        <a:pt x="29" y="137"/>
                      </a:moveTo>
                      <a:lnTo>
                        <a:pt x="24" y="127"/>
                      </a:lnTo>
                      <a:lnTo>
                        <a:pt x="18" y="109"/>
                      </a:lnTo>
                      <a:lnTo>
                        <a:pt x="12" y="90"/>
                      </a:lnTo>
                      <a:lnTo>
                        <a:pt x="6" y="66"/>
                      </a:lnTo>
                      <a:lnTo>
                        <a:pt x="2" y="47"/>
                      </a:lnTo>
                      <a:lnTo>
                        <a:pt x="0" y="27"/>
                      </a:lnTo>
                      <a:lnTo>
                        <a:pt x="0" y="12"/>
                      </a:lnTo>
                      <a:lnTo>
                        <a:pt x="0" y="0"/>
                      </a:lnTo>
                      <a:lnTo>
                        <a:pt x="20" y="64"/>
                      </a:lnTo>
                      <a:lnTo>
                        <a:pt x="29" y="137"/>
                      </a:lnTo>
                      <a:close/>
                    </a:path>
                  </a:pathLst>
                </a:custGeom>
                <a:solidFill>
                  <a:srgbClr val="C0C0C0"/>
                </a:solidFill>
                <a:ln w="9525">
                  <a:noFill/>
                  <a:round/>
                  <a:headEnd/>
                  <a:tailEnd/>
                </a:ln>
              </p:spPr>
              <p:txBody>
                <a:bodyPr/>
                <a:lstStyle/>
                <a:p>
                  <a:endParaRPr lang="en-US"/>
                </a:p>
              </p:txBody>
            </p:sp>
          </p:grpSp>
          <p:sp>
            <p:nvSpPr>
              <p:cNvPr id="16444" name="Freeform 531"/>
              <p:cNvSpPr>
                <a:spLocks/>
              </p:cNvSpPr>
              <p:nvPr/>
            </p:nvSpPr>
            <p:spPr bwMode="auto">
              <a:xfrm>
                <a:off x="2264" y="3252"/>
                <a:ext cx="390" cy="464"/>
              </a:xfrm>
              <a:custGeom>
                <a:avLst/>
                <a:gdLst>
                  <a:gd name="T0" fmla="*/ 0 w 390"/>
                  <a:gd name="T1" fmla="*/ 372 h 464"/>
                  <a:gd name="T2" fmla="*/ 0 w 390"/>
                  <a:gd name="T3" fmla="*/ 387 h 464"/>
                  <a:gd name="T4" fmla="*/ 20 w 390"/>
                  <a:gd name="T5" fmla="*/ 401 h 464"/>
                  <a:gd name="T6" fmla="*/ 12 w 390"/>
                  <a:gd name="T7" fmla="*/ 412 h 464"/>
                  <a:gd name="T8" fmla="*/ 22 w 390"/>
                  <a:gd name="T9" fmla="*/ 403 h 464"/>
                  <a:gd name="T10" fmla="*/ 43 w 390"/>
                  <a:gd name="T11" fmla="*/ 417 h 464"/>
                  <a:gd name="T12" fmla="*/ 18 w 390"/>
                  <a:gd name="T13" fmla="*/ 443 h 464"/>
                  <a:gd name="T14" fmla="*/ 45 w 390"/>
                  <a:gd name="T15" fmla="*/ 420 h 464"/>
                  <a:gd name="T16" fmla="*/ 72 w 390"/>
                  <a:gd name="T17" fmla="*/ 438 h 464"/>
                  <a:gd name="T18" fmla="*/ 80 w 390"/>
                  <a:gd name="T19" fmla="*/ 443 h 464"/>
                  <a:gd name="T20" fmla="*/ 60 w 390"/>
                  <a:gd name="T21" fmla="*/ 464 h 464"/>
                  <a:gd name="T22" fmla="*/ 81 w 390"/>
                  <a:gd name="T23" fmla="*/ 445 h 464"/>
                  <a:gd name="T24" fmla="*/ 87 w 390"/>
                  <a:gd name="T25" fmla="*/ 450 h 464"/>
                  <a:gd name="T26" fmla="*/ 390 w 390"/>
                  <a:gd name="T27" fmla="*/ 127 h 464"/>
                  <a:gd name="T28" fmla="*/ 389 w 390"/>
                  <a:gd name="T29" fmla="*/ 126 h 464"/>
                  <a:gd name="T30" fmla="*/ 385 w 390"/>
                  <a:gd name="T31" fmla="*/ 117 h 464"/>
                  <a:gd name="T32" fmla="*/ 383 w 390"/>
                  <a:gd name="T33" fmla="*/ 108 h 464"/>
                  <a:gd name="T34" fmla="*/ 383 w 390"/>
                  <a:gd name="T35" fmla="*/ 92 h 464"/>
                  <a:gd name="T36" fmla="*/ 379 w 390"/>
                  <a:gd name="T37" fmla="*/ 56 h 464"/>
                  <a:gd name="T38" fmla="*/ 377 w 390"/>
                  <a:gd name="T39" fmla="*/ 40 h 464"/>
                  <a:gd name="T40" fmla="*/ 377 w 390"/>
                  <a:gd name="T41" fmla="*/ 24 h 464"/>
                  <a:gd name="T42" fmla="*/ 377 w 390"/>
                  <a:gd name="T43" fmla="*/ 10 h 464"/>
                  <a:gd name="T44" fmla="*/ 377 w 390"/>
                  <a:gd name="T45" fmla="*/ 0 h 464"/>
                  <a:gd name="T46" fmla="*/ 0 w 390"/>
                  <a:gd name="T47" fmla="*/ 372 h 4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0"/>
                  <a:gd name="T73" fmla="*/ 0 h 464"/>
                  <a:gd name="T74" fmla="*/ 390 w 390"/>
                  <a:gd name="T75" fmla="*/ 464 h 4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0" h="464">
                    <a:moveTo>
                      <a:pt x="0" y="372"/>
                    </a:moveTo>
                    <a:lnTo>
                      <a:pt x="0" y="387"/>
                    </a:lnTo>
                    <a:lnTo>
                      <a:pt x="20" y="401"/>
                    </a:lnTo>
                    <a:lnTo>
                      <a:pt x="12" y="412"/>
                    </a:lnTo>
                    <a:lnTo>
                      <a:pt x="22" y="403"/>
                    </a:lnTo>
                    <a:lnTo>
                      <a:pt x="43" y="417"/>
                    </a:lnTo>
                    <a:lnTo>
                      <a:pt x="18" y="443"/>
                    </a:lnTo>
                    <a:lnTo>
                      <a:pt x="45" y="420"/>
                    </a:lnTo>
                    <a:lnTo>
                      <a:pt x="72" y="438"/>
                    </a:lnTo>
                    <a:lnTo>
                      <a:pt x="80" y="443"/>
                    </a:lnTo>
                    <a:lnTo>
                      <a:pt x="60" y="464"/>
                    </a:lnTo>
                    <a:lnTo>
                      <a:pt x="81" y="445"/>
                    </a:lnTo>
                    <a:lnTo>
                      <a:pt x="87" y="450"/>
                    </a:lnTo>
                    <a:lnTo>
                      <a:pt x="390" y="127"/>
                    </a:lnTo>
                    <a:lnTo>
                      <a:pt x="389" y="126"/>
                    </a:lnTo>
                    <a:lnTo>
                      <a:pt x="385" y="117"/>
                    </a:lnTo>
                    <a:lnTo>
                      <a:pt x="383" y="108"/>
                    </a:lnTo>
                    <a:lnTo>
                      <a:pt x="383" y="92"/>
                    </a:lnTo>
                    <a:lnTo>
                      <a:pt x="379" y="56"/>
                    </a:lnTo>
                    <a:lnTo>
                      <a:pt x="377" y="40"/>
                    </a:lnTo>
                    <a:lnTo>
                      <a:pt x="377" y="24"/>
                    </a:lnTo>
                    <a:lnTo>
                      <a:pt x="377" y="10"/>
                    </a:lnTo>
                    <a:lnTo>
                      <a:pt x="377" y="0"/>
                    </a:lnTo>
                    <a:lnTo>
                      <a:pt x="0" y="372"/>
                    </a:lnTo>
                    <a:close/>
                  </a:path>
                </a:pathLst>
              </a:custGeom>
              <a:solidFill>
                <a:srgbClr val="9F9F9F"/>
              </a:solidFill>
              <a:ln w="9525">
                <a:noFill/>
                <a:round/>
                <a:headEnd/>
                <a:tailEnd/>
              </a:ln>
            </p:spPr>
            <p:txBody>
              <a:bodyPr/>
              <a:lstStyle/>
              <a:p>
                <a:endParaRPr lang="en-US"/>
              </a:p>
            </p:txBody>
          </p:sp>
          <p:sp>
            <p:nvSpPr>
              <p:cNvPr id="16445" name="Freeform 532"/>
              <p:cNvSpPr>
                <a:spLocks/>
              </p:cNvSpPr>
              <p:nvPr/>
            </p:nvSpPr>
            <p:spPr bwMode="auto">
              <a:xfrm>
                <a:off x="1865" y="3472"/>
                <a:ext cx="419" cy="298"/>
              </a:xfrm>
              <a:custGeom>
                <a:avLst/>
                <a:gdLst>
                  <a:gd name="T0" fmla="*/ 0 w 419"/>
                  <a:gd name="T1" fmla="*/ 0 h 298"/>
                  <a:gd name="T2" fmla="*/ 9 w 419"/>
                  <a:gd name="T3" fmla="*/ 7 h 298"/>
                  <a:gd name="T4" fmla="*/ 15 w 419"/>
                  <a:gd name="T5" fmla="*/ 7 h 298"/>
                  <a:gd name="T6" fmla="*/ 395 w 419"/>
                  <a:gd name="T7" fmla="*/ 155 h 298"/>
                  <a:gd name="T8" fmla="*/ 395 w 419"/>
                  <a:gd name="T9" fmla="*/ 171 h 298"/>
                  <a:gd name="T10" fmla="*/ 395 w 419"/>
                  <a:gd name="T11" fmla="*/ 190 h 298"/>
                  <a:gd name="T12" fmla="*/ 399 w 419"/>
                  <a:gd name="T13" fmla="*/ 221 h 298"/>
                  <a:gd name="T14" fmla="*/ 403 w 419"/>
                  <a:gd name="T15" fmla="*/ 246 h 298"/>
                  <a:gd name="T16" fmla="*/ 409 w 419"/>
                  <a:gd name="T17" fmla="*/ 270 h 298"/>
                  <a:gd name="T18" fmla="*/ 417 w 419"/>
                  <a:gd name="T19" fmla="*/ 291 h 298"/>
                  <a:gd name="T20" fmla="*/ 419 w 419"/>
                  <a:gd name="T21" fmla="*/ 298 h 298"/>
                  <a:gd name="T22" fmla="*/ 235 w 419"/>
                  <a:gd name="T23" fmla="*/ 227 h 298"/>
                  <a:gd name="T24" fmla="*/ 40 w 419"/>
                  <a:gd name="T25" fmla="*/ 152 h 298"/>
                  <a:gd name="T26" fmla="*/ 34 w 419"/>
                  <a:gd name="T27" fmla="*/ 146 h 298"/>
                  <a:gd name="T28" fmla="*/ 25 w 419"/>
                  <a:gd name="T29" fmla="*/ 152 h 298"/>
                  <a:gd name="T30" fmla="*/ 23 w 419"/>
                  <a:gd name="T31" fmla="*/ 146 h 298"/>
                  <a:gd name="T32" fmla="*/ 21 w 419"/>
                  <a:gd name="T33" fmla="*/ 141 h 298"/>
                  <a:gd name="T34" fmla="*/ 19 w 419"/>
                  <a:gd name="T35" fmla="*/ 134 h 298"/>
                  <a:gd name="T36" fmla="*/ 15 w 419"/>
                  <a:gd name="T37" fmla="*/ 127 h 298"/>
                  <a:gd name="T38" fmla="*/ 15 w 419"/>
                  <a:gd name="T39" fmla="*/ 122 h 298"/>
                  <a:gd name="T40" fmla="*/ 13 w 419"/>
                  <a:gd name="T41" fmla="*/ 115 h 298"/>
                  <a:gd name="T42" fmla="*/ 11 w 419"/>
                  <a:gd name="T43" fmla="*/ 108 h 298"/>
                  <a:gd name="T44" fmla="*/ 9 w 419"/>
                  <a:gd name="T45" fmla="*/ 99 h 298"/>
                  <a:gd name="T46" fmla="*/ 7 w 419"/>
                  <a:gd name="T47" fmla="*/ 92 h 298"/>
                  <a:gd name="T48" fmla="*/ 5 w 419"/>
                  <a:gd name="T49" fmla="*/ 82 h 298"/>
                  <a:gd name="T50" fmla="*/ 5 w 419"/>
                  <a:gd name="T51" fmla="*/ 75 h 298"/>
                  <a:gd name="T52" fmla="*/ 3 w 419"/>
                  <a:gd name="T53" fmla="*/ 70 h 298"/>
                  <a:gd name="T54" fmla="*/ 3 w 419"/>
                  <a:gd name="T55" fmla="*/ 61 h 298"/>
                  <a:gd name="T56" fmla="*/ 2 w 419"/>
                  <a:gd name="T57" fmla="*/ 54 h 298"/>
                  <a:gd name="T58" fmla="*/ 2 w 419"/>
                  <a:gd name="T59" fmla="*/ 47 h 298"/>
                  <a:gd name="T60" fmla="*/ 0 w 419"/>
                  <a:gd name="T61" fmla="*/ 40 h 298"/>
                  <a:gd name="T62" fmla="*/ 0 w 419"/>
                  <a:gd name="T63" fmla="*/ 33 h 298"/>
                  <a:gd name="T64" fmla="*/ 0 w 419"/>
                  <a:gd name="T65" fmla="*/ 24 h 298"/>
                  <a:gd name="T66" fmla="*/ 0 w 419"/>
                  <a:gd name="T67" fmla="*/ 19 h 298"/>
                  <a:gd name="T68" fmla="*/ 0 w 419"/>
                  <a:gd name="T69" fmla="*/ 12 h 298"/>
                  <a:gd name="T70" fmla="*/ 0 w 419"/>
                  <a:gd name="T71" fmla="*/ 5 h 298"/>
                  <a:gd name="T72" fmla="*/ 0 w 41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9"/>
                  <a:gd name="T112" fmla="*/ 0 h 298"/>
                  <a:gd name="T113" fmla="*/ 419 w 41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9" h="298">
                    <a:moveTo>
                      <a:pt x="0" y="0"/>
                    </a:moveTo>
                    <a:lnTo>
                      <a:pt x="9" y="7"/>
                    </a:lnTo>
                    <a:lnTo>
                      <a:pt x="15" y="7"/>
                    </a:lnTo>
                    <a:lnTo>
                      <a:pt x="395" y="155"/>
                    </a:lnTo>
                    <a:lnTo>
                      <a:pt x="395" y="171"/>
                    </a:lnTo>
                    <a:lnTo>
                      <a:pt x="395" y="190"/>
                    </a:lnTo>
                    <a:lnTo>
                      <a:pt x="399" y="221"/>
                    </a:lnTo>
                    <a:lnTo>
                      <a:pt x="403" y="246"/>
                    </a:lnTo>
                    <a:lnTo>
                      <a:pt x="409" y="270"/>
                    </a:lnTo>
                    <a:lnTo>
                      <a:pt x="417" y="291"/>
                    </a:lnTo>
                    <a:lnTo>
                      <a:pt x="419" y="298"/>
                    </a:lnTo>
                    <a:lnTo>
                      <a:pt x="235" y="227"/>
                    </a:lnTo>
                    <a:lnTo>
                      <a:pt x="40" y="152"/>
                    </a:lnTo>
                    <a:lnTo>
                      <a:pt x="34" y="146"/>
                    </a:lnTo>
                    <a:lnTo>
                      <a:pt x="25" y="152"/>
                    </a:lnTo>
                    <a:lnTo>
                      <a:pt x="23" y="146"/>
                    </a:lnTo>
                    <a:lnTo>
                      <a:pt x="21" y="141"/>
                    </a:lnTo>
                    <a:lnTo>
                      <a:pt x="19" y="134"/>
                    </a:lnTo>
                    <a:lnTo>
                      <a:pt x="15" y="127"/>
                    </a:lnTo>
                    <a:lnTo>
                      <a:pt x="15" y="122"/>
                    </a:lnTo>
                    <a:lnTo>
                      <a:pt x="13" y="115"/>
                    </a:lnTo>
                    <a:lnTo>
                      <a:pt x="11" y="108"/>
                    </a:lnTo>
                    <a:lnTo>
                      <a:pt x="9" y="99"/>
                    </a:lnTo>
                    <a:lnTo>
                      <a:pt x="7" y="92"/>
                    </a:lnTo>
                    <a:lnTo>
                      <a:pt x="5" y="82"/>
                    </a:lnTo>
                    <a:lnTo>
                      <a:pt x="5" y="75"/>
                    </a:lnTo>
                    <a:lnTo>
                      <a:pt x="3" y="70"/>
                    </a:lnTo>
                    <a:lnTo>
                      <a:pt x="3" y="61"/>
                    </a:lnTo>
                    <a:lnTo>
                      <a:pt x="2" y="54"/>
                    </a:lnTo>
                    <a:lnTo>
                      <a:pt x="2" y="47"/>
                    </a:lnTo>
                    <a:lnTo>
                      <a:pt x="0" y="40"/>
                    </a:lnTo>
                    <a:lnTo>
                      <a:pt x="0" y="33"/>
                    </a:lnTo>
                    <a:lnTo>
                      <a:pt x="0" y="24"/>
                    </a:lnTo>
                    <a:lnTo>
                      <a:pt x="0" y="19"/>
                    </a:lnTo>
                    <a:lnTo>
                      <a:pt x="0" y="12"/>
                    </a:lnTo>
                    <a:lnTo>
                      <a:pt x="0" y="5"/>
                    </a:lnTo>
                    <a:lnTo>
                      <a:pt x="0" y="0"/>
                    </a:lnTo>
                    <a:close/>
                  </a:path>
                </a:pathLst>
              </a:custGeom>
              <a:solidFill>
                <a:srgbClr val="FFFFFF"/>
              </a:solidFill>
              <a:ln w="9525">
                <a:noFill/>
                <a:round/>
                <a:headEnd/>
                <a:tailEnd/>
              </a:ln>
            </p:spPr>
            <p:txBody>
              <a:bodyPr/>
              <a:lstStyle/>
              <a:p>
                <a:endParaRPr lang="en-US"/>
              </a:p>
            </p:txBody>
          </p:sp>
          <p:grpSp>
            <p:nvGrpSpPr>
              <p:cNvPr id="16446" name="Group 533"/>
              <p:cNvGrpSpPr>
                <a:grpSpLocks/>
              </p:cNvGrpSpPr>
              <p:nvPr/>
            </p:nvGrpSpPr>
            <p:grpSpPr bwMode="auto">
              <a:xfrm>
                <a:off x="1874" y="3479"/>
                <a:ext cx="402" cy="272"/>
                <a:chOff x="1874" y="3479"/>
                <a:chExt cx="402" cy="272"/>
              </a:xfrm>
            </p:grpSpPr>
            <p:sp>
              <p:nvSpPr>
                <p:cNvPr id="16491" name="Freeform 534"/>
                <p:cNvSpPr>
                  <a:spLocks/>
                </p:cNvSpPr>
                <p:nvPr/>
              </p:nvSpPr>
              <p:spPr bwMode="auto">
                <a:xfrm>
                  <a:off x="1874" y="3479"/>
                  <a:ext cx="385" cy="162"/>
                </a:xfrm>
                <a:custGeom>
                  <a:avLst/>
                  <a:gdLst>
                    <a:gd name="T0" fmla="*/ 2 w 385"/>
                    <a:gd name="T1" fmla="*/ 1 h 162"/>
                    <a:gd name="T2" fmla="*/ 0 w 385"/>
                    <a:gd name="T3" fmla="*/ 0 h 162"/>
                    <a:gd name="T4" fmla="*/ 6 w 385"/>
                    <a:gd name="T5" fmla="*/ 0 h 162"/>
                    <a:gd name="T6" fmla="*/ 385 w 385"/>
                    <a:gd name="T7" fmla="*/ 145 h 162"/>
                    <a:gd name="T8" fmla="*/ 385 w 385"/>
                    <a:gd name="T9" fmla="*/ 162 h 162"/>
                    <a:gd name="T10" fmla="*/ 303 w 385"/>
                    <a:gd name="T11" fmla="*/ 127 h 162"/>
                    <a:gd name="T12" fmla="*/ 230 w 385"/>
                    <a:gd name="T13" fmla="*/ 96 h 162"/>
                    <a:gd name="T14" fmla="*/ 161 w 385"/>
                    <a:gd name="T15" fmla="*/ 68 h 162"/>
                    <a:gd name="T16" fmla="*/ 101 w 385"/>
                    <a:gd name="T17" fmla="*/ 42 h 162"/>
                    <a:gd name="T18" fmla="*/ 2 w 385"/>
                    <a:gd name="T19" fmla="*/ 1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62"/>
                    <a:gd name="T32" fmla="*/ 385 w 385"/>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62">
                      <a:moveTo>
                        <a:pt x="2" y="1"/>
                      </a:moveTo>
                      <a:lnTo>
                        <a:pt x="0" y="0"/>
                      </a:lnTo>
                      <a:lnTo>
                        <a:pt x="6" y="0"/>
                      </a:lnTo>
                      <a:lnTo>
                        <a:pt x="385" y="145"/>
                      </a:lnTo>
                      <a:lnTo>
                        <a:pt x="385" y="162"/>
                      </a:lnTo>
                      <a:lnTo>
                        <a:pt x="303" y="127"/>
                      </a:lnTo>
                      <a:lnTo>
                        <a:pt x="230" y="96"/>
                      </a:lnTo>
                      <a:lnTo>
                        <a:pt x="161" y="68"/>
                      </a:lnTo>
                      <a:lnTo>
                        <a:pt x="101" y="42"/>
                      </a:lnTo>
                      <a:lnTo>
                        <a:pt x="2" y="1"/>
                      </a:lnTo>
                      <a:close/>
                    </a:path>
                  </a:pathLst>
                </a:custGeom>
                <a:solidFill>
                  <a:srgbClr val="C0C0C0"/>
                </a:solidFill>
                <a:ln w="9525">
                  <a:noFill/>
                  <a:round/>
                  <a:headEnd/>
                  <a:tailEnd/>
                </a:ln>
              </p:spPr>
              <p:txBody>
                <a:bodyPr/>
                <a:lstStyle/>
                <a:p>
                  <a:endParaRPr lang="en-US"/>
                </a:p>
              </p:txBody>
            </p:sp>
            <p:sp>
              <p:nvSpPr>
                <p:cNvPr id="16492" name="Freeform 535"/>
                <p:cNvSpPr>
                  <a:spLocks/>
                </p:cNvSpPr>
                <p:nvPr/>
              </p:nvSpPr>
              <p:spPr bwMode="auto">
                <a:xfrm>
                  <a:off x="2160" y="3615"/>
                  <a:ext cx="99" cy="35"/>
                </a:xfrm>
                <a:custGeom>
                  <a:avLst/>
                  <a:gdLst>
                    <a:gd name="T0" fmla="*/ 0 w 99"/>
                    <a:gd name="T1" fmla="*/ 0 h 35"/>
                    <a:gd name="T2" fmla="*/ 43 w 99"/>
                    <a:gd name="T3" fmla="*/ 14 h 35"/>
                    <a:gd name="T4" fmla="*/ 56 w 99"/>
                    <a:gd name="T5" fmla="*/ 19 h 35"/>
                    <a:gd name="T6" fmla="*/ 70 w 99"/>
                    <a:gd name="T7" fmla="*/ 24 h 35"/>
                    <a:gd name="T8" fmla="*/ 99 w 99"/>
                    <a:gd name="T9" fmla="*/ 35 h 35"/>
                    <a:gd name="T10" fmla="*/ 64 w 99"/>
                    <a:gd name="T11" fmla="*/ 23 h 35"/>
                    <a:gd name="T12" fmla="*/ 39 w 99"/>
                    <a:gd name="T13" fmla="*/ 14 h 35"/>
                    <a:gd name="T14" fmla="*/ 0 w 99"/>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a:moveTo>
                        <a:pt x="0" y="0"/>
                      </a:moveTo>
                      <a:lnTo>
                        <a:pt x="43" y="14"/>
                      </a:lnTo>
                      <a:lnTo>
                        <a:pt x="56" y="19"/>
                      </a:lnTo>
                      <a:lnTo>
                        <a:pt x="70" y="24"/>
                      </a:lnTo>
                      <a:lnTo>
                        <a:pt x="99" y="35"/>
                      </a:lnTo>
                      <a:lnTo>
                        <a:pt x="64" y="23"/>
                      </a:lnTo>
                      <a:lnTo>
                        <a:pt x="39" y="14"/>
                      </a:lnTo>
                      <a:lnTo>
                        <a:pt x="0" y="0"/>
                      </a:lnTo>
                      <a:close/>
                    </a:path>
                  </a:pathLst>
                </a:custGeom>
                <a:solidFill>
                  <a:srgbClr val="C0C0C0"/>
                </a:solidFill>
                <a:ln w="9525">
                  <a:noFill/>
                  <a:round/>
                  <a:headEnd/>
                  <a:tailEnd/>
                </a:ln>
              </p:spPr>
              <p:txBody>
                <a:bodyPr/>
                <a:lstStyle/>
                <a:p>
                  <a:endParaRPr lang="en-US"/>
                </a:p>
              </p:txBody>
            </p:sp>
            <p:sp>
              <p:nvSpPr>
                <p:cNvPr id="16493" name="Freeform 536"/>
                <p:cNvSpPr>
                  <a:spLocks/>
                </p:cNvSpPr>
                <p:nvPr/>
              </p:nvSpPr>
              <p:spPr bwMode="auto">
                <a:xfrm>
                  <a:off x="2208" y="3667"/>
                  <a:ext cx="54" cy="18"/>
                </a:xfrm>
                <a:custGeom>
                  <a:avLst/>
                  <a:gdLst>
                    <a:gd name="T0" fmla="*/ 0 w 54"/>
                    <a:gd name="T1" fmla="*/ 0 h 18"/>
                    <a:gd name="T2" fmla="*/ 25 w 54"/>
                    <a:gd name="T3" fmla="*/ 5 h 18"/>
                    <a:gd name="T4" fmla="*/ 35 w 54"/>
                    <a:gd name="T5" fmla="*/ 11 h 18"/>
                    <a:gd name="T6" fmla="*/ 54 w 54"/>
                    <a:gd name="T7" fmla="*/ 16 h 18"/>
                    <a:gd name="T8" fmla="*/ 54 w 54"/>
                    <a:gd name="T9" fmla="*/ 18 h 18"/>
                    <a:gd name="T10" fmla="*/ 29 w 54"/>
                    <a:gd name="T11" fmla="*/ 11 h 18"/>
                    <a:gd name="T12" fmla="*/ 0 w 54"/>
                    <a:gd name="T13" fmla="*/ 0 h 18"/>
                    <a:gd name="T14" fmla="*/ 0 60000 65536"/>
                    <a:gd name="T15" fmla="*/ 0 60000 65536"/>
                    <a:gd name="T16" fmla="*/ 0 60000 65536"/>
                    <a:gd name="T17" fmla="*/ 0 60000 65536"/>
                    <a:gd name="T18" fmla="*/ 0 60000 65536"/>
                    <a:gd name="T19" fmla="*/ 0 60000 65536"/>
                    <a:gd name="T20" fmla="*/ 0 60000 65536"/>
                    <a:gd name="T21" fmla="*/ 0 w 54"/>
                    <a:gd name="T22" fmla="*/ 0 h 18"/>
                    <a:gd name="T23" fmla="*/ 54 w 5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
                      <a:moveTo>
                        <a:pt x="0" y="0"/>
                      </a:moveTo>
                      <a:lnTo>
                        <a:pt x="25" y="5"/>
                      </a:lnTo>
                      <a:lnTo>
                        <a:pt x="35" y="11"/>
                      </a:lnTo>
                      <a:lnTo>
                        <a:pt x="54" y="16"/>
                      </a:lnTo>
                      <a:lnTo>
                        <a:pt x="54" y="18"/>
                      </a:lnTo>
                      <a:lnTo>
                        <a:pt x="29" y="11"/>
                      </a:lnTo>
                      <a:lnTo>
                        <a:pt x="0" y="0"/>
                      </a:lnTo>
                      <a:close/>
                    </a:path>
                  </a:pathLst>
                </a:custGeom>
                <a:solidFill>
                  <a:srgbClr val="C0C0C0"/>
                </a:solidFill>
                <a:ln w="9525">
                  <a:noFill/>
                  <a:round/>
                  <a:headEnd/>
                  <a:tailEnd/>
                </a:ln>
              </p:spPr>
              <p:txBody>
                <a:bodyPr/>
                <a:lstStyle/>
                <a:p>
                  <a:endParaRPr lang="en-US"/>
                </a:p>
              </p:txBody>
            </p:sp>
            <p:sp>
              <p:nvSpPr>
                <p:cNvPr id="16494" name="Freeform 537"/>
                <p:cNvSpPr>
                  <a:spLocks/>
                </p:cNvSpPr>
                <p:nvPr/>
              </p:nvSpPr>
              <p:spPr bwMode="auto">
                <a:xfrm>
                  <a:off x="2120" y="3665"/>
                  <a:ext cx="150" cy="60"/>
                </a:xfrm>
                <a:custGeom>
                  <a:avLst/>
                  <a:gdLst>
                    <a:gd name="T0" fmla="*/ 0 w 150"/>
                    <a:gd name="T1" fmla="*/ 0 h 60"/>
                    <a:gd name="T2" fmla="*/ 73 w 150"/>
                    <a:gd name="T3" fmla="*/ 28 h 60"/>
                    <a:gd name="T4" fmla="*/ 115 w 150"/>
                    <a:gd name="T5" fmla="*/ 44 h 60"/>
                    <a:gd name="T6" fmla="*/ 148 w 150"/>
                    <a:gd name="T7" fmla="*/ 56 h 60"/>
                    <a:gd name="T8" fmla="*/ 150 w 150"/>
                    <a:gd name="T9" fmla="*/ 60 h 60"/>
                    <a:gd name="T10" fmla="*/ 84 w 150"/>
                    <a:gd name="T11" fmla="*/ 34 h 60"/>
                    <a:gd name="T12" fmla="*/ 30 w 150"/>
                    <a:gd name="T13" fmla="*/ 13 h 60"/>
                    <a:gd name="T14" fmla="*/ 0 w 150"/>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60"/>
                    <a:gd name="T26" fmla="*/ 150 w 150"/>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60">
                      <a:moveTo>
                        <a:pt x="0" y="0"/>
                      </a:moveTo>
                      <a:lnTo>
                        <a:pt x="73" y="28"/>
                      </a:lnTo>
                      <a:lnTo>
                        <a:pt x="115" y="44"/>
                      </a:lnTo>
                      <a:lnTo>
                        <a:pt x="148" y="56"/>
                      </a:lnTo>
                      <a:lnTo>
                        <a:pt x="150" y="60"/>
                      </a:lnTo>
                      <a:lnTo>
                        <a:pt x="84" y="34"/>
                      </a:lnTo>
                      <a:lnTo>
                        <a:pt x="30" y="13"/>
                      </a:lnTo>
                      <a:lnTo>
                        <a:pt x="0" y="0"/>
                      </a:lnTo>
                      <a:close/>
                    </a:path>
                  </a:pathLst>
                </a:custGeom>
                <a:solidFill>
                  <a:srgbClr val="C0C0C0"/>
                </a:solidFill>
                <a:ln w="9525">
                  <a:noFill/>
                  <a:round/>
                  <a:headEnd/>
                  <a:tailEnd/>
                </a:ln>
              </p:spPr>
              <p:txBody>
                <a:bodyPr/>
                <a:lstStyle/>
                <a:p>
                  <a:endParaRPr lang="en-US"/>
                </a:p>
              </p:txBody>
            </p:sp>
            <p:sp>
              <p:nvSpPr>
                <p:cNvPr id="16495" name="Freeform 538"/>
                <p:cNvSpPr>
                  <a:spLocks/>
                </p:cNvSpPr>
                <p:nvPr/>
              </p:nvSpPr>
              <p:spPr bwMode="auto">
                <a:xfrm>
                  <a:off x="2218" y="3681"/>
                  <a:ext cx="46" cy="18"/>
                </a:xfrm>
                <a:custGeom>
                  <a:avLst/>
                  <a:gdLst>
                    <a:gd name="T0" fmla="*/ 0 w 46"/>
                    <a:gd name="T1" fmla="*/ 0 h 18"/>
                    <a:gd name="T2" fmla="*/ 44 w 46"/>
                    <a:gd name="T3" fmla="*/ 14 h 18"/>
                    <a:gd name="T4" fmla="*/ 46 w 46"/>
                    <a:gd name="T5" fmla="*/ 18 h 18"/>
                    <a:gd name="T6" fmla="*/ 29 w 46"/>
                    <a:gd name="T7" fmla="*/ 11 h 18"/>
                    <a:gd name="T8" fmla="*/ 0 w 46"/>
                    <a:gd name="T9" fmla="*/ 0 h 18"/>
                    <a:gd name="T10" fmla="*/ 0 60000 65536"/>
                    <a:gd name="T11" fmla="*/ 0 60000 65536"/>
                    <a:gd name="T12" fmla="*/ 0 60000 65536"/>
                    <a:gd name="T13" fmla="*/ 0 60000 65536"/>
                    <a:gd name="T14" fmla="*/ 0 60000 65536"/>
                    <a:gd name="T15" fmla="*/ 0 w 46"/>
                    <a:gd name="T16" fmla="*/ 0 h 18"/>
                    <a:gd name="T17" fmla="*/ 46 w 46"/>
                    <a:gd name="T18" fmla="*/ 18 h 18"/>
                  </a:gdLst>
                  <a:ahLst/>
                  <a:cxnLst>
                    <a:cxn ang="T10">
                      <a:pos x="T0" y="T1"/>
                    </a:cxn>
                    <a:cxn ang="T11">
                      <a:pos x="T2" y="T3"/>
                    </a:cxn>
                    <a:cxn ang="T12">
                      <a:pos x="T4" y="T5"/>
                    </a:cxn>
                    <a:cxn ang="T13">
                      <a:pos x="T6" y="T7"/>
                    </a:cxn>
                    <a:cxn ang="T14">
                      <a:pos x="T8" y="T9"/>
                    </a:cxn>
                  </a:cxnLst>
                  <a:rect l="T15" t="T16" r="T17" b="T18"/>
                  <a:pathLst>
                    <a:path w="46" h="18">
                      <a:moveTo>
                        <a:pt x="0" y="0"/>
                      </a:moveTo>
                      <a:lnTo>
                        <a:pt x="44" y="14"/>
                      </a:lnTo>
                      <a:lnTo>
                        <a:pt x="46" y="18"/>
                      </a:lnTo>
                      <a:lnTo>
                        <a:pt x="29" y="11"/>
                      </a:lnTo>
                      <a:lnTo>
                        <a:pt x="0" y="0"/>
                      </a:lnTo>
                      <a:close/>
                    </a:path>
                  </a:pathLst>
                </a:custGeom>
                <a:solidFill>
                  <a:srgbClr val="C0C0C0"/>
                </a:solidFill>
                <a:ln w="9525">
                  <a:noFill/>
                  <a:round/>
                  <a:headEnd/>
                  <a:tailEnd/>
                </a:ln>
              </p:spPr>
              <p:txBody>
                <a:bodyPr/>
                <a:lstStyle/>
                <a:p>
                  <a:endParaRPr lang="en-US"/>
                </a:p>
              </p:txBody>
            </p:sp>
            <p:sp>
              <p:nvSpPr>
                <p:cNvPr id="16496" name="Freeform 539"/>
                <p:cNvSpPr>
                  <a:spLocks/>
                </p:cNvSpPr>
                <p:nvPr/>
              </p:nvSpPr>
              <p:spPr bwMode="auto">
                <a:xfrm>
                  <a:off x="2230" y="3732"/>
                  <a:ext cx="46" cy="19"/>
                </a:xfrm>
                <a:custGeom>
                  <a:avLst/>
                  <a:gdLst>
                    <a:gd name="T0" fmla="*/ 0 w 46"/>
                    <a:gd name="T1" fmla="*/ 0 h 19"/>
                    <a:gd name="T2" fmla="*/ 34 w 46"/>
                    <a:gd name="T3" fmla="*/ 12 h 19"/>
                    <a:gd name="T4" fmla="*/ 46 w 46"/>
                    <a:gd name="T5" fmla="*/ 17 h 19"/>
                    <a:gd name="T6" fmla="*/ 46 w 46"/>
                    <a:gd name="T7" fmla="*/ 19 h 19"/>
                    <a:gd name="T8" fmla="*/ 32 w 46"/>
                    <a:gd name="T9" fmla="*/ 15 h 19"/>
                    <a:gd name="T10" fmla="*/ 5 w 46"/>
                    <a:gd name="T11" fmla="*/ 3 h 19"/>
                    <a:gd name="T12" fmla="*/ 0 w 46"/>
                    <a:gd name="T13" fmla="*/ 0 h 19"/>
                    <a:gd name="T14" fmla="*/ 0 60000 65536"/>
                    <a:gd name="T15" fmla="*/ 0 60000 65536"/>
                    <a:gd name="T16" fmla="*/ 0 60000 65536"/>
                    <a:gd name="T17" fmla="*/ 0 60000 65536"/>
                    <a:gd name="T18" fmla="*/ 0 60000 65536"/>
                    <a:gd name="T19" fmla="*/ 0 60000 65536"/>
                    <a:gd name="T20" fmla="*/ 0 60000 65536"/>
                    <a:gd name="T21" fmla="*/ 0 w 46"/>
                    <a:gd name="T22" fmla="*/ 0 h 19"/>
                    <a:gd name="T23" fmla="*/ 46 w 4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9">
                      <a:moveTo>
                        <a:pt x="0" y="0"/>
                      </a:moveTo>
                      <a:lnTo>
                        <a:pt x="34" y="12"/>
                      </a:lnTo>
                      <a:lnTo>
                        <a:pt x="46" y="17"/>
                      </a:lnTo>
                      <a:lnTo>
                        <a:pt x="46" y="19"/>
                      </a:lnTo>
                      <a:lnTo>
                        <a:pt x="32" y="15"/>
                      </a:lnTo>
                      <a:lnTo>
                        <a:pt x="5" y="3"/>
                      </a:lnTo>
                      <a:lnTo>
                        <a:pt x="0" y="0"/>
                      </a:lnTo>
                      <a:close/>
                    </a:path>
                  </a:pathLst>
                </a:custGeom>
                <a:solidFill>
                  <a:srgbClr val="C0C0C0"/>
                </a:solidFill>
                <a:ln w="9525">
                  <a:noFill/>
                  <a:round/>
                  <a:headEnd/>
                  <a:tailEnd/>
                </a:ln>
              </p:spPr>
              <p:txBody>
                <a:bodyPr/>
                <a:lstStyle/>
                <a:p>
                  <a:endParaRPr lang="en-US"/>
                </a:p>
              </p:txBody>
            </p:sp>
          </p:grpSp>
          <p:grpSp>
            <p:nvGrpSpPr>
              <p:cNvPr id="16447" name="Group 540"/>
              <p:cNvGrpSpPr>
                <a:grpSpLocks/>
              </p:cNvGrpSpPr>
              <p:nvPr/>
            </p:nvGrpSpPr>
            <p:grpSpPr bwMode="auto">
              <a:xfrm>
                <a:off x="2299" y="3262"/>
                <a:ext cx="332" cy="466"/>
                <a:chOff x="2299" y="3262"/>
                <a:chExt cx="332" cy="466"/>
              </a:xfrm>
            </p:grpSpPr>
            <p:grpSp>
              <p:nvGrpSpPr>
                <p:cNvPr id="16458" name="Group 541"/>
                <p:cNvGrpSpPr>
                  <a:grpSpLocks/>
                </p:cNvGrpSpPr>
                <p:nvPr/>
              </p:nvGrpSpPr>
              <p:grpSpPr bwMode="auto">
                <a:xfrm>
                  <a:off x="2512" y="3388"/>
                  <a:ext cx="30" cy="44"/>
                  <a:chOff x="2512" y="3388"/>
                  <a:chExt cx="30" cy="44"/>
                </a:xfrm>
              </p:grpSpPr>
              <p:sp>
                <p:nvSpPr>
                  <p:cNvPr id="16489" name="Freeform 542"/>
                  <p:cNvSpPr>
                    <a:spLocks/>
                  </p:cNvSpPr>
                  <p:nvPr/>
                </p:nvSpPr>
                <p:spPr bwMode="auto">
                  <a:xfrm>
                    <a:off x="2512" y="3388"/>
                    <a:ext cx="30" cy="44"/>
                  </a:xfrm>
                  <a:custGeom>
                    <a:avLst/>
                    <a:gdLst>
                      <a:gd name="T0" fmla="*/ 3 w 30"/>
                      <a:gd name="T1" fmla="*/ 44 h 44"/>
                      <a:gd name="T2" fmla="*/ 3 w 30"/>
                      <a:gd name="T3" fmla="*/ 40 h 44"/>
                      <a:gd name="T4" fmla="*/ 1 w 30"/>
                      <a:gd name="T5" fmla="*/ 35 h 44"/>
                      <a:gd name="T6" fmla="*/ 0 w 30"/>
                      <a:gd name="T7" fmla="*/ 23 h 44"/>
                      <a:gd name="T8" fmla="*/ 1 w 30"/>
                      <a:gd name="T9" fmla="*/ 12 h 44"/>
                      <a:gd name="T10" fmla="*/ 5 w 30"/>
                      <a:gd name="T11" fmla="*/ 4 h 44"/>
                      <a:gd name="T12" fmla="*/ 11 w 30"/>
                      <a:gd name="T13" fmla="*/ 0 h 44"/>
                      <a:gd name="T14" fmla="*/ 17 w 30"/>
                      <a:gd name="T15" fmla="*/ 2 h 44"/>
                      <a:gd name="T16" fmla="*/ 21 w 30"/>
                      <a:gd name="T17" fmla="*/ 4 h 44"/>
                      <a:gd name="T18" fmla="*/ 27 w 30"/>
                      <a:gd name="T19" fmla="*/ 9 h 44"/>
                      <a:gd name="T20" fmla="*/ 30 w 30"/>
                      <a:gd name="T21" fmla="*/ 16 h 44"/>
                      <a:gd name="T22" fmla="*/ 19 w 30"/>
                      <a:gd name="T23" fmla="*/ 31 h 44"/>
                      <a:gd name="T24" fmla="*/ 3 w 30"/>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4"/>
                      <a:gd name="T41" fmla="*/ 30 w 3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4">
                        <a:moveTo>
                          <a:pt x="3" y="44"/>
                        </a:moveTo>
                        <a:lnTo>
                          <a:pt x="3" y="40"/>
                        </a:lnTo>
                        <a:lnTo>
                          <a:pt x="1" y="35"/>
                        </a:lnTo>
                        <a:lnTo>
                          <a:pt x="0" y="23"/>
                        </a:lnTo>
                        <a:lnTo>
                          <a:pt x="1" y="12"/>
                        </a:lnTo>
                        <a:lnTo>
                          <a:pt x="5" y="4"/>
                        </a:lnTo>
                        <a:lnTo>
                          <a:pt x="11" y="0"/>
                        </a:lnTo>
                        <a:lnTo>
                          <a:pt x="17" y="2"/>
                        </a:lnTo>
                        <a:lnTo>
                          <a:pt x="21" y="4"/>
                        </a:lnTo>
                        <a:lnTo>
                          <a:pt x="27" y="9"/>
                        </a:lnTo>
                        <a:lnTo>
                          <a:pt x="30" y="16"/>
                        </a:lnTo>
                        <a:lnTo>
                          <a:pt x="19" y="31"/>
                        </a:lnTo>
                        <a:lnTo>
                          <a:pt x="3" y="44"/>
                        </a:lnTo>
                        <a:close/>
                      </a:path>
                    </a:pathLst>
                  </a:custGeom>
                  <a:solidFill>
                    <a:srgbClr val="808080"/>
                  </a:solidFill>
                  <a:ln w="9525">
                    <a:noFill/>
                    <a:round/>
                    <a:headEnd/>
                    <a:tailEnd/>
                  </a:ln>
                </p:spPr>
                <p:txBody>
                  <a:bodyPr/>
                  <a:lstStyle/>
                  <a:p>
                    <a:endParaRPr lang="en-US"/>
                  </a:p>
                </p:txBody>
              </p:sp>
              <p:sp>
                <p:nvSpPr>
                  <p:cNvPr id="16490" name="Freeform 543"/>
                  <p:cNvSpPr>
                    <a:spLocks/>
                  </p:cNvSpPr>
                  <p:nvPr/>
                </p:nvSpPr>
                <p:spPr bwMode="auto">
                  <a:xfrm>
                    <a:off x="2512" y="3400"/>
                    <a:ext cx="29" cy="32"/>
                  </a:xfrm>
                  <a:custGeom>
                    <a:avLst/>
                    <a:gdLst>
                      <a:gd name="T0" fmla="*/ 5 w 29"/>
                      <a:gd name="T1" fmla="*/ 32 h 32"/>
                      <a:gd name="T2" fmla="*/ 0 w 29"/>
                      <a:gd name="T3" fmla="*/ 21 h 32"/>
                      <a:gd name="T4" fmla="*/ 0 w 29"/>
                      <a:gd name="T5" fmla="*/ 14 h 32"/>
                      <a:gd name="T6" fmla="*/ 3 w 29"/>
                      <a:gd name="T7" fmla="*/ 9 h 32"/>
                      <a:gd name="T8" fmla="*/ 9 w 29"/>
                      <a:gd name="T9" fmla="*/ 4 h 32"/>
                      <a:gd name="T10" fmla="*/ 15 w 29"/>
                      <a:gd name="T11" fmla="*/ 0 h 32"/>
                      <a:gd name="T12" fmla="*/ 23 w 29"/>
                      <a:gd name="T13" fmla="*/ 2 h 32"/>
                      <a:gd name="T14" fmla="*/ 29 w 29"/>
                      <a:gd name="T15" fmla="*/ 4 h 32"/>
                      <a:gd name="T16" fmla="*/ 19 w 29"/>
                      <a:gd name="T17" fmla="*/ 19 h 32"/>
                      <a:gd name="T18" fmla="*/ 5 w 29"/>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2"/>
                      <a:gd name="T32" fmla="*/ 29 w 29"/>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2">
                        <a:moveTo>
                          <a:pt x="5" y="32"/>
                        </a:moveTo>
                        <a:lnTo>
                          <a:pt x="0" y="21"/>
                        </a:lnTo>
                        <a:lnTo>
                          <a:pt x="0" y="14"/>
                        </a:lnTo>
                        <a:lnTo>
                          <a:pt x="3" y="9"/>
                        </a:lnTo>
                        <a:lnTo>
                          <a:pt x="9" y="4"/>
                        </a:lnTo>
                        <a:lnTo>
                          <a:pt x="15" y="0"/>
                        </a:lnTo>
                        <a:lnTo>
                          <a:pt x="23" y="2"/>
                        </a:lnTo>
                        <a:lnTo>
                          <a:pt x="29" y="4"/>
                        </a:lnTo>
                        <a:lnTo>
                          <a:pt x="19" y="19"/>
                        </a:lnTo>
                        <a:lnTo>
                          <a:pt x="5" y="32"/>
                        </a:lnTo>
                        <a:close/>
                      </a:path>
                    </a:pathLst>
                  </a:custGeom>
                  <a:solidFill>
                    <a:srgbClr val="000000"/>
                  </a:solidFill>
                  <a:ln w="9525">
                    <a:noFill/>
                    <a:round/>
                    <a:headEnd/>
                    <a:tailEnd/>
                  </a:ln>
                </p:spPr>
                <p:txBody>
                  <a:bodyPr/>
                  <a:lstStyle/>
                  <a:p>
                    <a:endParaRPr lang="en-US"/>
                  </a:p>
                </p:txBody>
              </p:sp>
            </p:grpSp>
            <p:grpSp>
              <p:nvGrpSpPr>
                <p:cNvPr id="16459" name="Group 544"/>
                <p:cNvGrpSpPr>
                  <a:grpSpLocks/>
                </p:cNvGrpSpPr>
                <p:nvPr/>
              </p:nvGrpSpPr>
              <p:grpSpPr bwMode="auto">
                <a:xfrm>
                  <a:off x="2481" y="3432"/>
                  <a:ext cx="31" cy="43"/>
                  <a:chOff x="2481" y="3432"/>
                  <a:chExt cx="31" cy="43"/>
                </a:xfrm>
              </p:grpSpPr>
              <p:sp>
                <p:nvSpPr>
                  <p:cNvPr id="16487" name="Freeform 545"/>
                  <p:cNvSpPr>
                    <a:spLocks/>
                  </p:cNvSpPr>
                  <p:nvPr/>
                </p:nvSpPr>
                <p:spPr bwMode="auto">
                  <a:xfrm>
                    <a:off x="2481" y="3432"/>
                    <a:ext cx="31" cy="43"/>
                  </a:xfrm>
                  <a:custGeom>
                    <a:avLst/>
                    <a:gdLst>
                      <a:gd name="T0" fmla="*/ 5 w 31"/>
                      <a:gd name="T1" fmla="*/ 43 h 43"/>
                      <a:gd name="T2" fmla="*/ 4 w 31"/>
                      <a:gd name="T3" fmla="*/ 38 h 43"/>
                      <a:gd name="T4" fmla="*/ 2 w 31"/>
                      <a:gd name="T5" fmla="*/ 33 h 43"/>
                      <a:gd name="T6" fmla="*/ 0 w 31"/>
                      <a:gd name="T7" fmla="*/ 21 h 43"/>
                      <a:gd name="T8" fmla="*/ 2 w 31"/>
                      <a:gd name="T9" fmla="*/ 10 h 43"/>
                      <a:gd name="T10" fmla="*/ 7 w 31"/>
                      <a:gd name="T11" fmla="*/ 3 h 43"/>
                      <a:gd name="T12" fmla="*/ 13 w 31"/>
                      <a:gd name="T13" fmla="*/ 0 h 43"/>
                      <a:gd name="T14" fmla="*/ 17 w 31"/>
                      <a:gd name="T15" fmla="*/ 0 h 43"/>
                      <a:gd name="T16" fmla="*/ 23 w 31"/>
                      <a:gd name="T17" fmla="*/ 1 h 43"/>
                      <a:gd name="T18" fmla="*/ 27 w 31"/>
                      <a:gd name="T19" fmla="*/ 7 h 43"/>
                      <a:gd name="T20" fmla="*/ 31 w 31"/>
                      <a:gd name="T21" fmla="*/ 14 h 43"/>
                      <a:gd name="T22" fmla="*/ 19 w 31"/>
                      <a:gd name="T23" fmla="*/ 31 h 43"/>
                      <a:gd name="T24" fmla="*/ 5 w 31"/>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3"/>
                      <a:gd name="T41" fmla="*/ 31 w 3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3">
                        <a:moveTo>
                          <a:pt x="5" y="43"/>
                        </a:moveTo>
                        <a:lnTo>
                          <a:pt x="4" y="38"/>
                        </a:lnTo>
                        <a:lnTo>
                          <a:pt x="2" y="33"/>
                        </a:lnTo>
                        <a:lnTo>
                          <a:pt x="0" y="21"/>
                        </a:lnTo>
                        <a:lnTo>
                          <a:pt x="2" y="10"/>
                        </a:lnTo>
                        <a:lnTo>
                          <a:pt x="7" y="3"/>
                        </a:lnTo>
                        <a:lnTo>
                          <a:pt x="13" y="0"/>
                        </a:lnTo>
                        <a:lnTo>
                          <a:pt x="17" y="0"/>
                        </a:lnTo>
                        <a:lnTo>
                          <a:pt x="23" y="1"/>
                        </a:lnTo>
                        <a:lnTo>
                          <a:pt x="27" y="7"/>
                        </a:lnTo>
                        <a:lnTo>
                          <a:pt x="31" y="14"/>
                        </a:lnTo>
                        <a:lnTo>
                          <a:pt x="19" y="31"/>
                        </a:lnTo>
                        <a:lnTo>
                          <a:pt x="5" y="43"/>
                        </a:lnTo>
                        <a:close/>
                      </a:path>
                    </a:pathLst>
                  </a:custGeom>
                  <a:solidFill>
                    <a:srgbClr val="808080"/>
                  </a:solidFill>
                  <a:ln w="9525">
                    <a:noFill/>
                    <a:round/>
                    <a:headEnd/>
                    <a:tailEnd/>
                  </a:ln>
                </p:spPr>
                <p:txBody>
                  <a:bodyPr/>
                  <a:lstStyle/>
                  <a:p>
                    <a:endParaRPr lang="en-US"/>
                  </a:p>
                </p:txBody>
              </p:sp>
              <p:sp>
                <p:nvSpPr>
                  <p:cNvPr id="16488" name="Freeform 546"/>
                  <p:cNvSpPr>
                    <a:spLocks/>
                  </p:cNvSpPr>
                  <p:nvPr/>
                </p:nvSpPr>
                <p:spPr bwMode="auto">
                  <a:xfrm>
                    <a:off x="2483" y="3444"/>
                    <a:ext cx="29" cy="31"/>
                  </a:xfrm>
                  <a:custGeom>
                    <a:avLst/>
                    <a:gdLst>
                      <a:gd name="T0" fmla="*/ 3 w 29"/>
                      <a:gd name="T1" fmla="*/ 31 h 31"/>
                      <a:gd name="T2" fmla="*/ 2 w 29"/>
                      <a:gd name="T3" fmla="*/ 26 h 31"/>
                      <a:gd name="T4" fmla="*/ 0 w 29"/>
                      <a:gd name="T5" fmla="*/ 21 h 31"/>
                      <a:gd name="T6" fmla="*/ 0 w 29"/>
                      <a:gd name="T7" fmla="*/ 14 h 31"/>
                      <a:gd name="T8" fmla="*/ 2 w 29"/>
                      <a:gd name="T9" fmla="*/ 7 h 31"/>
                      <a:gd name="T10" fmla="*/ 7 w 29"/>
                      <a:gd name="T11" fmla="*/ 2 h 31"/>
                      <a:gd name="T12" fmla="*/ 13 w 29"/>
                      <a:gd name="T13" fmla="*/ 0 h 31"/>
                      <a:gd name="T14" fmla="*/ 21 w 29"/>
                      <a:gd name="T15" fmla="*/ 0 h 31"/>
                      <a:gd name="T16" fmla="*/ 29 w 29"/>
                      <a:gd name="T17" fmla="*/ 3 h 31"/>
                      <a:gd name="T18" fmla="*/ 17 w 29"/>
                      <a:gd name="T19" fmla="*/ 17 h 31"/>
                      <a:gd name="T20" fmla="*/ 3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3" y="31"/>
                        </a:moveTo>
                        <a:lnTo>
                          <a:pt x="2" y="26"/>
                        </a:lnTo>
                        <a:lnTo>
                          <a:pt x="0" y="21"/>
                        </a:lnTo>
                        <a:lnTo>
                          <a:pt x="0" y="14"/>
                        </a:lnTo>
                        <a:lnTo>
                          <a:pt x="2" y="7"/>
                        </a:lnTo>
                        <a:lnTo>
                          <a:pt x="7" y="2"/>
                        </a:lnTo>
                        <a:lnTo>
                          <a:pt x="13" y="0"/>
                        </a:lnTo>
                        <a:lnTo>
                          <a:pt x="21" y="0"/>
                        </a:lnTo>
                        <a:lnTo>
                          <a:pt x="29" y="3"/>
                        </a:lnTo>
                        <a:lnTo>
                          <a:pt x="17" y="17"/>
                        </a:lnTo>
                        <a:lnTo>
                          <a:pt x="3" y="31"/>
                        </a:lnTo>
                        <a:close/>
                      </a:path>
                    </a:pathLst>
                  </a:custGeom>
                  <a:solidFill>
                    <a:srgbClr val="000000"/>
                  </a:solidFill>
                  <a:ln w="9525">
                    <a:noFill/>
                    <a:round/>
                    <a:headEnd/>
                    <a:tailEnd/>
                  </a:ln>
                </p:spPr>
                <p:txBody>
                  <a:bodyPr/>
                  <a:lstStyle/>
                  <a:p>
                    <a:endParaRPr lang="en-US"/>
                  </a:p>
                </p:txBody>
              </p:sp>
            </p:grpSp>
            <p:grpSp>
              <p:nvGrpSpPr>
                <p:cNvPr id="16460" name="Group 547"/>
                <p:cNvGrpSpPr>
                  <a:grpSpLocks/>
                </p:cNvGrpSpPr>
                <p:nvPr/>
              </p:nvGrpSpPr>
              <p:grpSpPr bwMode="auto">
                <a:xfrm>
                  <a:off x="2452" y="3474"/>
                  <a:ext cx="29" cy="43"/>
                  <a:chOff x="2452" y="3474"/>
                  <a:chExt cx="29" cy="43"/>
                </a:xfrm>
              </p:grpSpPr>
              <p:sp>
                <p:nvSpPr>
                  <p:cNvPr id="16485" name="Freeform 548"/>
                  <p:cNvSpPr>
                    <a:spLocks/>
                  </p:cNvSpPr>
                  <p:nvPr/>
                </p:nvSpPr>
                <p:spPr bwMode="auto">
                  <a:xfrm>
                    <a:off x="2452" y="3474"/>
                    <a:ext cx="29" cy="43"/>
                  </a:xfrm>
                  <a:custGeom>
                    <a:avLst/>
                    <a:gdLst>
                      <a:gd name="T0" fmla="*/ 4 w 29"/>
                      <a:gd name="T1" fmla="*/ 43 h 43"/>
                      <a:gd name="T2" fmla="*/ 4 w 29"/>
                      <a:gd name="T3" fmla="*/ 38 h 43"/>
                      <a:gd name="T4" fmla="*/ 2 w 29"/>
                      <a:gd name="T5" fmla="*/ 34 h 43"/>
                      <a:gd name="T6" fmla="*/ 0 w 29"/>
                      <a:gd name="T7" fmla="*/ 22 h 43"/>
                      <a:gd name="T8" fmla="*/ 2 w 29"/>
                      <a:gd name="T9" fmla="*/ 12 h 43"/>
                      <a:gd name="T10" fmla="*/ 5 w 29"/>
                      <a:gd name="T11" fmla="*/ 3 h 43"/>
                      <a:gd name="T12" fmla="*/ 11 w 29"/>
                      <a:gd name="T13" fmla="*/ 0 h 43"/>
                      <a:gd name="T14" fmla="*/ 15 w 29"/>
                      <a:gd name="T15" fmla="*/ 1 h 43"/>
                      <a:gd name="T16" fmla="*/ 21 w 29"/>
                      <a:gd name="T17" fmla="*/ 3 h 43"/>
                      <a:gd name="T18" fmla="*/ 29 w 29"/>
                      <a:gd name="T19" fmla="*/ 13 h 43"/>
                      <a:gd name="T20" fmla="*/ 17 w 29"/>
                      <a:gd name="T21" fmla="*/ 31 h 43"/>
                      <a:gd name="T22" fmla="*/ 4 w 29"/>
                      <a:gd name="T23" fmla="*/ 43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43"/>
                      <a:gd name="T38" fmla="*/ 29 w 29"/>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43">
                        <a:moveTo>
                          <a:pt x="4" y="43"/>
                        </a:moveTo>
                        <a:lnTo>
                          <a:pt x="4" y="38"/>
                        </a:lnTo>
                        <a:lnTo>
                          <a:pt x="2" y="34"/>
                        </a:lnTo>
                        <a:lnTo>
                          <a:pt x="0" y="22"/>
                        </a:lnTo>
                        <a:lnTo>
                          <a:pt x="2" y="12"/>
                        </a:lnTo>
                        <a:lnTo>
                          <a:pt x="5" y="3"/>
                        </a:lnTo>
                        <a:lnTo>
                          <a:pt x="11" y="0"/>
                        </a:lnTo>
                        <a:lnTo>
                          <a:pt x="15" y="1"/>
                        </a:lnTo>
                        <a:lnTo>
                          <a:pt x="21" y="3"/>
                        </a:lnTo>
                        <a:lnTo>
                          <a:pt x="29" y="13"/>
                        </a:lnTo>
                        <a:lnTo>
                          <a:pt x="17" y="31"/>
                        </a:lnTo>
                        <a:lnTo>
                          <a:pt x="4" y="43"/>
                        </a:lnTo>
                        <a:close/>
                      </a:path>
                    </a:pathLst>
                  </a:custGeom>
                  <a:solidFill>
                    <a:srgbClr val="808080"/>
                  </a:solidFill>
                  <a:ln w="9525">
                    <a:noFill/>
                    <a:round/>
                    <a:headEnd/>
                    <a:tailEnd/>
                  </a:ln>
                </p:spPr>
                <p:txBody>
                  <a:bodyPr/>
                  <a:lstStyle/>
                  <a:p>
                    <a:endParaRPr lang="en-US"/>
                  </a:p>
                </p:txBody>
              </p:sp>
              <p:sp>
                <p:nvSpPr>
                  <p:cNvPr id="16486" name="Freeform 549"/>
                  <p:cNvSpPr>
                    <a:spLocks/>
                  </p:cNvSpPr>
                  <p:nvPr/>
                </p:nvSpPr>
                <p:spPr bwMode="auto">
                  <a:xfrm>
                    <a:off x="2452" y="3486"/>
                    <a:ext cx="29" cy="31"/>
                  </a:xfrm>
                  <a:custGeom>
                    <a:avLst/>
                    <a:gdLst>
                      <a:gd name="T0" fmla="*/ 4 w 29"/>
                      <a:gd name="T1" fmla="*/ 31 h 31"/>
                      <a:gd name="T2" fmla="*/ 2 w 29"/>
                      <a:gd name="T3" fmla="*/ 26 h 31"/>
                      <a:gd name="T4" fmla="*/ 0 w 29"/>
                      <a:gd name="T5" fmla="*/ 21 h 31"/>
                      <a:gd name="T6" fmla="*/ 0 w 29"/>
                      <a:gd name="T7" fmla="*/ 14 h 31"/>
                      <a:gd name="T8" fmla="*/ 2 w 29"/>
                      <a:gd name="T9" fmla="*/ 8 h 31"/>
                      <a:gd name="T10" fmla="*/ 7 w 29"/>
                      <a:gd name="T11" fmla="*/ 3 h 31"/>
                      <a:gd name="T12" fmla="*/ 13 w 29"/>
                      <a:gd name="T13" fmla="*/ 0 h 31"/>
                      <a:gd name="T14" fmla="*/ 21 w 29"/>
                      <a:gd name="T15" fmla="*/ 1 h 31"/>
                      <a:gd name="T16" fmla="*/ 29 w 29"/>
                      <a:gd name="T17" fmla="*/ 3 h 31"/>
                      <a:gd name="T18" fmla="*/ 17 w 29"/>
                      <a:gd name="T19" fmla="*/ 17 h 31"/>
                      <a:gd name="T20" fmla="*/ 4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4" y="31"/>
                        </a:moveTo>
                        <a:lnTo>
                          <a:pt x="2" y="26"/>
                        </a:lnTo>
                        <a:lnTo>
                          <a:pt x="0" y="21"/>
                        </a:lnTo>
                        <a:lnTo>
                          <a:pt x="0" y="14"/>
                        </a:lnTo>
                        <a:lnTo>
                          <a:pt x="2" y="8"/>
                        </a:lnTo>
                        <a:lnTo>
                          <a:pt x="7" y="3"/>
                        </a:lnTo>
                        <a:lnTo>
                          <a:pt x="13" y="0"/>
                        </a:lnTo>
                        <a:lnTo>
                          <a:pt x="21" y="1"/>
                        </a:lnTo>
                        <a:lnTo>
                          <a:pt x="29" y="3"/>
                        </a:lnTo>
                        <a:lnTo>
                          <a:pt x="17" y="17"/>
                        </a:lnTo>
                        <a:lnTo>
                          <a:pt x="4" y="31"/>
                        </a:lnTo>
                        <a:close/>
                      </a:path>
                    </a:pathLst>
                  </a:custGeom>
                  <a:solidFill>
                    <a:srgbClr val="000000"/>
                  </a:solidFill>
                  <a:ln w="9525">
                    <a:noFill/>
                    <a:round/>
                    <a:headEnd/>
                    <a:tailEnd/>
                  </a:ln>
                </p:spPr>
                <p:txBody>
                  <a:bodyPr/>
                  <a:lstStyle/>
                  <a:p>
                    <a:endParaRPr lang="en-US"/>
                  </a:p>
                </p:txBody>
              </p:sp>
            </p:grpSp>
            <p:grpSp>
              <p:nvGrpSpPr>
                <p:cNvPr id="16461" name="Group 550"/>
                <p:cNvGrpSpPr>
                  <a:grpSpLocks/>
                </p:cNvGrpSpPr>
                <p:nvPr/>
              </p:nvGrpSpPr>
              <p:grpSpPr bwMode="auto">
                <a:xfrm>
                  <a:off x="2419" y="3514"/>
                  <a:ext cx="35" cy="43"/>
                  <a:chOff x="2419" y="3514"/>
                  <a:chExt cx="35" cy="43"/>
                </a:xfrm>
              </p:grpSpPr>
              <p:sp>
                <p:nvSpPr>
                  <p:cNvPr id="16483" name="Freeform 551"/>
                  <p:cNvSpPr>
                    <a:spLocks/>
                  </p:cNvSpPr>
                  <p:nvPr/>
                </p:nvSpPr>
                <p:spPr bwMode="auto">
                  <a:xfrm>
                    <a:off x="2419" y="3514"/>
                    <a:ext cx="35" cy="43"/>
                  </a:xfrm>
                  <a:custGeom>
                    <a:avLst/>
                    <a:gdLst>
                      <a:gd name="T0" fmla="*/ 6 w 35"/>
                      <a:gd name="T1" fmla="*/ 43 h 43"/>
                      <a:gd name="T2" fmla="*/ 4 w 35"/>
                      <a:gd name="T3" fmla="*/ 40 h 43"/>
                      <a:gd name="T4" fmla="*/ 2 w 35"/>
                      <a:gd name="T5" fmla="*/ 35 h 43"/>
                      <a:gd name="T6" fmla="*/ 0 w 35"/>
                      <a:gd name="T7" fmla="*/ 22 h 43"/>
                      <a:gd name="T8" fmla="*/ 2 w 35"/>
                      <a:gd name="T9" fmla="*/ 12 h 43"/>
                      <a:gd name="T10" fmla="*/ 8 w 35"/>
                      <a:gd name="T11" fmla="*/ 3 h 43"/>
                      <a:gd name="T12" fmla="*/ 13 w 35"/>
                      <a:gd name="T13" fmla="*/ 0 h 43"/>
                      <a:gd name="T14" fmla="*/ 19 w 35"/>
                      <a:gd name="T15" fmla="*/ 0 h 43"/>
                      <a:gd name="T16" fmla="*/ 25 w 35"/>
                      <a:gd name="T17" fmla="*/ 3 h 43"/>
                      <a:gd name="T18" fmla="*/ 31 w 35"/>
                      <a:gd name="T19" fmla="*/ 8 h 43"/>
                      <a:gd name="T20" fmla="*/ 35 w 35"/>
                      <a:gd name="T21" fmla="*/ 15 h 43"/>
                      <a:gd name="T22" fmla="*/ 21 w 35"/>
                      <a:gd name="T23" fmla="*/ 31 h 43"/>
                      <a:gd name="T24" fmla="*/ 6 w 35"/>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43"/>
                      <a:gd name="T41" fmla="*/ 35 w 35"/>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43">
                        <a:moveTo>
                          <a:pt x="6" y="43"/>
                        </a:moveTo>
                        <a:lnTo>
                          <a:pt x="4" y="40"/>
                        </a:lnTo>
                        <a:lnTo>
                          <a:pt x="2" y="35"/>
                        </a:lnTo>
                        <a:lnTo>
                          <a:pt x="0" y="22"/>
                        </a:lnTo>
                        <a:lnTo>
                          <a:pt x="2" y="12"/>
                        </a:lnTo>
                        <a:lnTo>
                          <a:pt x="8" y="3"/>
                        </a:lnTo>
                        <a:lnTo>
                          <a:pt x="13" y="0"/>
                        </a:lnTo>
                        <a:lnTo>
                          <a:pt x="19" y="0"/>
                        </a:lnTo>
                        <a:lnTo>
                          <a:pt x="25" y="3"/>
                        </a:lnTo>
                        <a:lnTo>
                          <a:pt x="31" y="8"/>
                        </a:lnTo>
                        <a:lnTo>
                          <a:pt x="35" y="15"/>
                        </a:lnTo>
                        <a:lnTo>
                          <a:pt x="21" y="31"/>
                        </a:lnTo>
                        <a:lnTo>
                          <a:pt x="6" y="43"/>
                        </a:lnTo>
                        <a:close/>
                      </a:path>
                    </a:pathLst>
                  </a:custGeom>
                  <a:solidFill>
                    <a:srgbClr val="808080"/>
                  </a:solidFill>
                  <a:ln w="9525">
                    <a:noFill/>
                    <a:round/>
                    <a:headEnd/>
                    <a:tailEnd/>
                  </a:ln>
                </p:spPr>
                <p:txBody>
                  <a:bodyPr/>
                  <a:lstStyle/>
                  <a:p>
                    <a:endParaRPr lang="en-US"/>
                  </a:p>
                </p:txBody>
              </p:sp>
              <p:sp>
                <p:nvSpPr>
                  <p:cNvPr id="16484" name="Freeform 552"/>
                  <p:cNvSpPr>
                    <a:spLocks/>
                  </p:cNvSpPr>
                  <p:nvPr/>
                </p:nvSpPr>
                <p:spPr bwMode="auto">
                  <a:xfrm>
                    <a:off x="2419" y="3526"/>
                    <a:ext cx="33" cy="31"/>
                  </a:xfrm>
                  <a:custGeom>
                    <a:avLst/>
                    <a:gdLst>
                      <a:gd name="T0" fmla="*/ 6 w 33"/>
                      <a:gd name="T1" fmla="*/ 31 h 31"/>
                      <a:gd name="T2" fmla="*/ 2 w 33"/>
                      <a:gd name="T3" fmla="*/ 28 h 31"/>
                      <a:gd name="T4" fmla="*/ 0 w 33"/>
                      <a:gd name="T5" fmla="*/ 23 h 31"/>
                      <a:gd name="T6" fmla="*/ 0 w 33"/>
                      <a:gd name="T7" fmla="*/ 16 h 31"/>
                      <a:gd name="T8" fmla="*/ 4 w 33"/>
                      <a:gd name="T9" fmla="*/ 9 h 31"/>
                      <a:gd name="T10" fmla="*/ 10 w 33"/>
                      <a:gd name="T11" fmla="*/ 3 h 31"/>
                      <a:gd name="T12" fmla="*/ 17 w 33"/>
                      <a:gd name="T13" fmla="*/ 0 h 31"/>
                      <a:gd name="T14" fmla="*/ 25 w 33"/>
                      <a:gd name="T15" fmla="*/ 2 h 31"/>
                      <a:gd name="T16" fmla="*/ 33 w 33"/>
                      <a:gd name="T17" fmla="*/ 5 h 31"/>
                      <a:gd name="T18" fmla="*/ 19 w 33"/>
                      <a:gd name="T19" fmla="*/ 19 h 31"/>
                      <a:gd name="T20" fmla="*/ 6 w 33"/>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6" y="31"/>
                        </a:moveTo>
                        <a:lnTo>
                          <a:pt x="2" y="28"/>
                        </a:lnTo>
                        <a:lnTo>
                          <a:pt x="0" y="23"/>
                        </a:lnTo>
                        <a:lnTo>
                          <a:pt x="0" y="16"/>
                        </a:lnTo>
                        <a:lnTo>
                          <a:pt x="4" y="9"/>
                        </a:lnTo>
                        <a:lnTo>
                          <a:pt x="10" y="3"/>
                        </a:lnTo>
                        <a:lnTo>
                          <a:pt x="17" y="0"/>
                        </a:lnTo>
                        <a:lnTo>
                          <a:pt x="25" y="2"/>
                        </a:lnTo>
                        <a:lnTo>
                          <a:pt x="33" y="5"/>
                        </a:lnTo>
                        <a:lnTo>
                          <a:pt x="19" y="19"/>
                        </a:lnTo>
                        <a:lnTo>
                          <a:pt x="6" y="31"/>
                        </a:lnTo>
                        <a:close/>
                      </a:path>
                    </a:pathLst>
                  </a:custGeom>
                  <a:solidFill>
                    <a:srgbClr val="000000"/>
                  </a:solidFill>
                  <a:ln w="9525">
                    <a:noFill/>
                    <a:round/>
                    <a:headEnd/>
                    <a:tailEnd/>
                  </a:ln>
                </p:spPr>
                <p:txBody>
                  <a:bodyPr/>
                  <a:lstStyle/>
                  <a:p>
                    <a:endParaRPr lang="en-US"/>
                  </a:p>
                </p:txBody>
              </p:sp>
            </p:grpSp>
            <p:grpSp>
              <p:nvGrpSpPr>
                <p:cNvPr id="16462" name="Group 553"/>
                <p:cNvGrpSpPr>
                  <a:grpSpLocks/>
                </p:cNvGrpSpPr>
                <p:nvPr/>
              </p:nvGrpSpPr>
              <p:grpSpPr bwMode="auto">
                <a:xfrm>
                  <a:off x="2390" y="3557"/>
                  <a:ext cx="33" cy="44"/>
                  <a:chOff x="2390" y="3557"/>
                  <a:chExt cx="33" cy="44"/>
                </a:xfrm>
              </p:grpSpPr>
              <p:sp>
                <p:nvSpPr>
                  <p:cNvPr id="16481" name="Freeform 554"/>
                  <p:cNvSpPr>
                    <a:spLocks/>
                  </p:cNvSpPr>
                  <p:nvPr/>
                </p:nvSpPr>
                <p:spPr bwMode="auto">
                  <a:xfrm>
                    <a:off x="2390" y="3557"/>
                    <a:ext cx="33" cy="44"/>
                  </a:xfrm>
                  <a:custGeom>
                    <a:avLst/>
                    <a:gdLst>
                      <a:gd name="T0" fmla="*/ 4 w 33"/>
                      <a:gd name="T1" fmla="*/ 44 h 44"/>
                      <a:gd name="T2" fmla="*/ 4 w 33"/>
                      <a:gd name="T3" fmla="*/ 39 h 44"/>
                      <a:gd name="T4" fmla="*/ 2 w 33"/>
                      <a:gd name="T5" fmla="*/ 33 h 44"/>
                      <a:gd name="T6" fmla="*/ 0 w 33"/>
                      <a:gd name="T7" fmla="*/ 21 h 44"/>
                      <a:gd name="T8" fmla="*/ 2 w 33"/>
                      <a:gd name="T9" fmla="*/ 11 h 44"/>
                      <a:gd name="T10" fmla="*/ 8 w 33"/>
                      <a:gd name="T11" fmla="*/ 4 h 44"/>
                      <a:gd name="T12" fmla="*/ 13 w 33"/>
                      <a:gd name="T13" fmla="*/ 0 h 44"/>
                      <a:gd name="T14" fmla="*/ 17 w 33"/>
                      <a:gd name="T15" fmla="*/ 0 h 44"/>
                      <a:gd name="T16" fmla="*/ 23 w 33"/>
                      <a:gd name="T17" fmla="*/ 2 h 44"/>
                      <a:gd name="T18" fmla="*/ 29 w 33"/>
                      <a:gd name="T19" fmla="*/ 7 h 44"/>
                      <a:gd name="T20" fmla="*/ 33 w 33"/>
                      <a:gd name="T21" fmla="*/ 14 h 44"/>
                      <a:gd name="T22" fmla="*/ 19 w 33"/>
                      <a:gd name="T23" fmla="*/ 32 h 44"/>
                      <a:gd name="T24" fmla="*/ 4 w 33"/>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4"/>
                      <a:gd name="T41" fmla="*/ 33 w 33"/>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4">
                        <a:moveTo>
                          <a:pt x="4" y="44"/>
                        </a:moveTo>
                        <a:lnTo>
                          <a:pt x="4" y="39"/>
                        </a:lnTo>
                        <a:lnTo>
                          <a:pt x="2" y="33"/>
                        </a:lnTo>
                        <a:lnTo>
                          <a:pt x="0" y="21"/>
                        </a:lnTo>
                        <a:lnTo>
                          <a:pt x="2" y="11"/>
                        </a:lnTo>
                        <a:lnTo>
                          <a:pt x="8" y="4"/>
                        </a:lnTo>
                        <a:lnTo>
                          <a:pt x="13" y="0"/>
                        </a:lnTo>
                        <a:lnTo>
                          <a:pt x="17" y="0"/>
                        </a:lnTo>
                        <a:lnTo>
                          <a:pt x="23" y="2"/>
                        </a:lnTo>
                        <a:lnTo>
                          <a:pt x="29" y="7"/>
                        </a:lnTo>
                        <a:lnTo>
                          <a:pt x="33" y="14"/>
                        </a:lnTo>
                        <a:lnTo>
                          <a:pt x="19" y="32"/>
                        </a:lnTo>
                        <a:lnTo>
                          <a:pt x="4" y="44"/>
                        </a:lnTo>
                        <a:close/>
                      </a:path>
                    </a:pathLst>
                  </a:custGeom>
                  <a:solidFill>
                    <a:srgbClr val="808080"/>
                  </a:solidFill>
                  <a:ln w="9525">
                    <a:noFill/>
                    <a:round/>
                    <a:headEnd/>
                    <a:tailEnd/>
                  </a:ln>
                </p:spPr>
                <p:txBody>
                  <a:bodyPr/>
                  <a:lstStyle/>
                  <a:p>
                    <a:endParaRPr lang="en-US"/>
                  </a:p>
                </p:txBody>
              </p:sp>
              <p:sp>
                <p:nvSpPr>
                  <p:cNvPr id="16482" name="Freeform 555"/>
                  <p:cNvSpPr>
                    <a:spLocks/>
                  </p:cNvSpPr>
                  <p:nvPr/>
                </p:nvSpPr>
                <p:spPr bwMode="auto">
                  <a:xfrm>
                    <a:off x="2392" y="3569"/>
                    <a:ext cx="31" cy="30"/>
                  </a:xfrm>
                  <a:custGeom>
                    <a:avLst/>
                    <a:gdLst>
                      <a:gd name="T0" fmla="*/ 4 w 31"/>
                      <a:gd name="T1" fmla="*/ 30 h 30"/>
                      <a:gd name="T2" fmla="*/ 2 w 31"/>
                      <a:gd name="T3" fmla="*/ 27 h 30"/>
                      <a:gd name="T4" fmla="*/ 0 w 31"/>
                      <a:gd name="T5" fmla="*/ 21 h 30"/>
                      <a:gd name="T6" fmla="*/ 0 w 31"/>
                      <a:gd name="T7" fmla="*/ 14 h 30"/>
                      <a:gd name="T8" fmla="*/ 2 w 31"/>
                      <a:gd name="T9" fmla="*/ 7 h 30"/>
                      <a:gd name="T10" fmla="*/ 8 w 31"/>
                      <a:gd name="T11" fmla="*/ 2 h 30"/>
                      <a:gd name="T12" fmla="*/ 15 w 31"/>
                      <a:gd name="T13" fmla="*/ 0 h 30"/>
                      <a:gd name="T14" fmla="*/ 23 w 31"/>
                      <a:gd name="T15" fmla="*/ 0 h 30"/>
                      <a:gd name="T16" fmla="*/ 31 w 31"/>
                      <a:gd name="T17" fmla="*/ 4 h 30"/>
                      <a:gd name="T18" fmla="*/ 19 w 31"/>
                      <a:gd name="T19" fmla="*/ 18 h 30"/>
                      <a:gd name="T20" fmla="*/ 4 w 31"/>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0"/>
                      <a:gd name="T35" fmla="*/ 31 w 31"/>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0">
                        <a:moveTo>
                          <a:pt x="4" y="30"/>
                        </a:moveTo>
                        <a:lnTo>
                          <a:pt x="2" y="27"/>
                        </a:lnTo>
                        <a:lnTo>
                          <a:pt x="0" y="21"/>
                        </a:lnTo>
                        <a:lnTo>
                          <a:pt x="0" y="14"/>
                        </a:lnTo>
                        <a:lnTo>
                          <a:pt x="2" y="7"/>
                        </a:lnTo>
                        <a:lnTo>
                          <a:pt x="8" y="2"/>
                        </a:lnTo>
                        <a:lnTo>
                          <a:pt x="15" y="0"/>
                        </a:lnTo>
                        <a:lnTo>
                          <a:pt x="23" y="0"/>
                        </a:lnTo>
                        <a:lnTo>
                          <a:pt x="31" y="4"/>
                        </a:lnTo>
                        <a:lnTo>
                          <a:pt x="19" y="18"/>
                        </a:lnTo>
                        <a:lnTo>
                          <a:pt x="4" y="30"/>
                        </a:lnTo>
                        <a:close/>
                      </a:path>
                    </a:pathLst>
                  </a:custGeom>
                  <a:solidFill>
                    <a:srgbClr val="000000"/>
                  </a:solidFill>
                  <a:ln w="9525">
                    <a:noFill/>
                    <a:round/>
                    <a:headEnd/>
                    <a:tailEnd/>
                  </a:ln>
                </p:spPr>
                <p:txBody>
                  <a:bodyPr/>
                  <a:lstStyle/>
                  <a:p>
                    <a:endParaRPr lang="en-US"/>
                  </a:p>
                </p:txBody>
              </p:sp>
            </p:grpSp>
            <p:grpSp>
              <p:nvGrpSpPr>
                <p:cNvPr id="16463" name="Group 556"/>
                <p:cNvGrpSpPr>
                  <a:grpSpLocks/>
                </p:cNvGrpSpPr>
                <p:nvPr/>
              </p:nvGrpSpPr>
              <p:grpSpPr bwMode="auto">
                <a:xfrm>
                  <a:off x="2359" y="3597"/>
                  <a:ext cx="37" cy="47"/>
                  <a:chOff x="2359" y="3597"/>
                  <a:chExt cx="37" cy="47"/>
                </a:xfrm>
              </p:grpSpPr>
              <p:sp>
                <p:nvSpPr>
                  <p:cNvPr id="16479" name="Freeform 557"/>
                  <p:cNvSpPr>
                    <a:spLocks/>
                  </p:cNvSpPr>
                  <p:nvPr/>
                </p:nvSpPr>
                <p:spPr bwMode="auto">
                  <a:xfrm>
                    <a:off x="2359" y="3597"/>
                    <a:ext cx="37" cy="47"/>
                  </a:xfrm>
                  <a:custGeom>
                    <a:avLst/>
                    <a:gdLst>
                      <a:gd name="T0" fmla="*/ 4 w 37"/>
                      <a:gd name="T1" fmla="*/ 47 h 47"/>
                      <a:gd name="T2" fmla="*/ 4 w 37"/>
                      <a:gd name="T3" fmla="*/ 42 h 47"/>
                      <a:gd name="T4" fmla="*/ 2 w 37"/>
                      <a:gd name="T5" fmla="*/ 37 h 47"/>
                      <a:gd name="T6" fmla="*/ 0 w 37"/>
                      <a:gd name="T7" fmla="*/ 23 h 47"/>
                      <a:gd name="T8" fmla="*/ 2 w 37"/>
                      <a:gd name="T9" fmla="*/ 13 h 47"/>
                      <a:gd name="T10" fmla="*/ 8 w 37"/>
                      <a:gd name="T11" fmla="*/ 4 h 47"/>
                      <a:gd name="T12" fmla="*/ 13 w 37"/>
                      <a:gd name="T13" fmla="*/ 0 h 47"/>
                      <a:gd name="T14" fmla="*/ 19 w 37"/>
                      <a:gd name="T15" fmla="*/ 0 h 47"/>
                      <a:gd name="T16" fmla="*/ 25 w 37"/>
                      <a:gd name="T17" fmla="*/ 4 h 47"/>
                      <a:gd name="T18" fmla="*/ 31 w 37"/>
                      <a:gd name="T19" fmla="*/ 9 h 47"/>
                      <a:gd name="T20" fmla="*/ 37 w 37"/>
                      <a:gd name="T21" fmla="*/ 16 h 47"/>
                      <a:gd name="T22" fmla="*/ 21 w 37"/>
                      <a:gd name="T23" fmla="*/ 34 h 47"/>
                      <a:gd name="T24" fmla="*/ 4 w 37"/>
                      <a:gd name="T25" fmla="*/ 47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47"/>
                      <a:gd name="T41" fmla="*/ 37 w 37"/>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47">
                        <a:moveTo>
                          <a:pt x="4" y="47"/>
                        </a:moveTo>
                        <a:lnTo>
                          <a:pt x="4" y="42"/>
                        </a:lnTo>
                        <a:lnTo>
                          <a:pt x="2" y="37"/>
                        </a:lnTo>
                        <a:lnTo>
                          <a:pt x="0" y="23"/>
                        </a:lnTo>
                        <a:lnTo>
                          <a:pt x="2" y="13"/>
                        </a:lnTo>
                        <a:lnTo>
                          <a:pt x="8" y="4"/>
                        </a:lnTo>
                        <a:lnTo>
                          <a:pt x="13" y="0"/>
                        </a:lnTo>
                        <a:lnTo>
                          <a:pt x="19" y="0"/>
                        </a:lnTo>
                        <a:lnTo>
                          <a:pt x="25" y="4"/>
                        </a:lnTo>
                        <a:lnTo>
                          <a:pt x="31" y="9"/>
                        </a:lnTo>
                        <a:lnTo>
                          <a:pt x="37" y="16"/>
                        </a:lnTo>
                        <a:lnTo>
                          <a:pt x="21" y="34"/>
                        </a:lnTo>
                        <a:lnTo>
                          <a:pt x="4" y="47"/>
                        </a:lnTo>
                        <a:close/>
                      </a:path>
                    </a:pathLst>
                  </a:custGeom>
                  <a:solidFill>
                    <a:srgbClr val="808080"/>
                  </a:solidFill>
                  <a:ln w="9525">
                    <a:noFill/>
                    <a:round/>
                    <a:headEnd/>
                    <a:tailEnd/>
                  </a:ln>
                </p:spPr>
                <p:txBody>
                  <a:bodyPr/>
                  <a:lstStyle/>
                  <a:p>
                    <a:endParaRPr lang="en-US"/>
                  </a:p>
                </p:txBody>
              </p:sp>
              <p:sp>
                <p:nvSpPr>
                  <p:cNvPr id="16480" name="Freeform 558"/>
                  <p:cNvSpPr>
                    <a:spLocks/>
                  </p:cNvSpPr>
                  <p:nvPr/>
                </p:nvSpPr>
                <p:spPr bwMode="auto">
                  <a:xfrm>
                    <a:off x="2359" y="3610"/>
                    <a:ext cx="33" cy="33"/>
                  </a:xfrm>
                  <a:custGeom>
                    <a:avLst/>
                    <a:gdLst>
                      <a:gd name="T0" fmla="*/ 6 w 33"/>
                      <a:gd name="T1" fmla="*/ 33 h 33"/>
                      <a:gd name="T2" fmla="*/ 2 w 33"/>
                      <a:gd name="T3" fmla="*/ 28 h 33"/>
                      <a:gd name="T4" fmla="*/ 0 w 33"/>
                      <a:gd name="T5" fmla="*/ 22 h 33"/>
                      <a:gd name="T6" fmla="*/ 0 w 33"/>
                      <a:gd name="T7" fmla="*/ 15 h 33"/>
                      <a:gd name="T8" fmla="*/ 4 w 33"/>
                      <a:gd name="T9" fmla="*/ 8 h 33"/>
                      <a:gd name="T10" fmla="*/ 10 w 33"/>
                      <a:gd name="T11" fmla="*/ 3 h 33"/>
                      <a:gd name="T12" fmla="*/ 17 w 33"/>
                      <a:gd name="T13" fmla="*/ 0 h 33"/>
                      <a:gd name="T14" fmla="*/ 25 w 33"/>
                      <a:gd name="T15" fmla="*/ 0 h 33"/>
                      <a:gd name="T16" fmla="*/ 33 w 33"/>
                      <a:gd name="T17" fmla="*/ 3 h 33"/>
                      <a:gd name="T18" fmla="*/ 21 w 33"/>
                      <a:gd name="T19" fmla="*/ 19 h 33"/>
                      <a:gd name="T20" fmla="*/ 6 w 33"/>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3"/>
                      <a:gd name="T35" fmla="*/ 33 w 3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3">
                        <a:moveTo>
                          <a:pt x="6" y="33"/>
                        </a:moveTo>
                        <a:lnTo>
                          <a:pt x="2" y="28"/>
                        </a:lnTo>
                        <a:lnTo>
                          <a:pt x="0" y="22"/>
                        </a:lnTo>
                        <a:lnTo>
                          <a:pt x="0" y="15"/>
                        </a:lnTo>
                        <a:lnTo>
                          <a:pt x="4" y="8"/>
                        </a:lnTo>
                        <a:lnTo>
                          <a:pt x="10" y="3"/>
                        </a:lnTo>
                        <a:lnTo>
                          <a:pt x="17" y="0"/>
                        </a:lnTo>
                        <a:lnTo>
                          <a:pt x="25" y="0"/>
                        </a:lnTo>
                        <a:lnTo>
                          <a:pt x="33" y="3"/>
                        </a:lnTo>
                        <a:lnTo>
                          <a:pt x="21" y="19"/>
                        </a:lnTo>
                        <a:lnTo>
                          <a:pt x="6" y="33"/>
                        </a:lnTo>
                        <a:close/>
                      </a:path>
                    </a:pathLst>
                  </a:custGeom>
                  <a:solidFill>
                    <a:srgbClr val="000000"/>
                  </a:solidFill>
                  <a:ln w="9525">
                    <a:noFill/>
                    <a:round/>
                    <a:headEnd/>
                    <a:tailEnd/>
                  </a:ln>
                </p:spPr>
                <p:txBody>
                  <a:bodyPr/>
                  <a:lstStyle/>
                  <a:p>
                    <a:endParaRPr lang="en-US"/>
                  </a:p>
                </p:txBody>
              </p:sp>
            </p:grpSp>
            <p:grpSp>
              <p:nvGrpSpPr>
                <p:cNvPr id="16464" name="Group 559"/>
                <p:cNvGrpSpPr>
                  <a:grpSpLocks/>
                </p:cNvGrpSpPr>
                <p:nvPr/>
              </p:nvGrpSpPr>
              <p:grpSpPr bwMode="auto">
                <a:xfrm>
                  <a:off x="2330" y="3638"/>
                  <a:ext cx="35" cy="52"/>
                  <a:chOff x="2330" y="3638"/>
                  <a:chExt cx="35" cy="52"/>
                </a:xfrm>
              </p:grpSpPr>
              <p:sp>
                <p:nvSpPr>
                  <p:cNvPr id="16477" name="Freeform 560"/>
                  <p:cNvSpPr>
                    <a:spLocks/>
                  </p:cNvSpPr>
                  <p:nvPr/>
                </p:nvSpPr>
                <p:spPr bwMode="auto">
                  <a:xfrm>
                    <a:off x="2330" y="3638"/>
                    <a:ext cx="35" cy="52"/>
                  </a:xfrm>
                  <a:custGeom>
                    <a:avLst/>
                    <a:gdLst>
                      <a:gd name="T0" fmla="*/ 6 w 35"/>
                      <a:gd name="T1" fmla="*/ 52 h 52"/>
                      <a:gd name="T2" fmla="*/ 4 w 35"/>
                      <a:gd name="T3" fmla="*/ 47 h 52"/>
                      <a:gd name="T4" fmla="*/ 2 w 35"/>
                      <a:gd name="T5" fmla="*/ 40 h 52"/>
                      <a:gd name="T6" fmla="*/ 0 w 35"/>
                      <a:gd name="T7" fmla="*/ 26 h 52"/>
                      <a:gd name="T8" fmla="*/ 2 w 35"/>
                      <a:gd name="T9" fmla="*/ 12 h 52"/>
                      <a:gd name="T10" fmla="*/ 6 w 35"/>
                      <a:gd name="T11" fmla="*/ 3 h 52"/>
                      <a:gd name="T12" fmla="*/ 14 w 35"/>
                      <a:gd name="T13" fmla="*/ 0 h 52"/>
                      <a:gd name="T14" fmla="*/ 19 w 35"/>
                      <a:gd name="T15" fmla="*/ 0 h 52"/>
                      <a:gd name="T16" fmla="*/ 25 w 35"/>
                      <a:gd name="T17" fmla="*/ 5 h 52"/>
                      <a:gd name="T18" fmla="*/ 29 w 35"/>
                      <a:gd name="T19" fmla="*/ 10 h 52"/>
                      <a:gd name="T20" fmla="*/ 35 w 35"/>
                      <a:gd name="T21" fmla="*/ 19 h 52"/>
                      <a:gd name="T22" fmla="*/ 19 w 35"/>
                      <a:gd name="T23" fmla="*/ 36 h 52"/>
                      <a:gd name="T24" fmla="*/ 6 w 35"/>
                      <a:gd name="T25" fmla="*/ 5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52"/>
                      <a:gd name="T41" fmla="*/ 35 w 35"/>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52">
                        <a:moveTo>
                          <a:pt x="6" y="52"/>
                        </a:moveTo>
                        <a:lnTo>
                          <a:pt x="4" y="47"/>
                        </a:lnTo>
                        <a:lnTo>
                          <a:pt x="2" y="40"/>
                        </a:lnTo>
                        <a:lnTo>
                          <a:pt x="0" y="26"/>
                        </a:lnTo>
                        <a:lnTo>
                          <a:pt x="2" y="12"/>
                        </a:lnTo>
                        <a:lnTo>
                          <a:pt x="6" y="3"/>
                        </a:lnTo>
                        <a:lnTo>
                          <a:pt x="14" y="0"/>
                        </a:lnTo>
                        <a:lnTo>
                          <a:pt x="19" y="0"/>
                        </a:lnTo>
                        <a:lnTo>
                          <a:pt x="25" y="5"/>
                        </a:lnTo>
                        <a:lnTo>
                          <a:pt x="29" y="10"/>
                        </a:lnTo>
                        <a:lnTo>
                          <a:pt x="35" y="19"/>
                        </a:lnTo>
                        <a:lnTo>
                          <a:pt x="19" y="36"/>
                        </a:lnTo>
                        <a:lnTo>
                          <a:pt x="6" y="52"/>
                        </a:lnTo>
                        <a:close/>
                      </a:path>
                    </a:pathLst>
                  </a:custGeom>
                  <a:solidFill>
                    <a:srgbClr val="808080"/>
                  </a:solidFill>
                  <a:ln w="9525">
                    <a:noFill/>
                    <a:round/>
                    <a:headEnd/>
                    <a:tailEnd/>
                  </a:ln>
                </p:spPr>
                <p:txBody>
                  <a:bodyPr/>
                  <a:lstStyle/>
                  <a:p>
                    <a:endParaRPr lang="en-US"/>
                  </a:p>
                </p:txBody>
              </p:sp>
              <p:sp>
                <p:nvSpPr>
                  <p:cNvPr id="16478" name="Freeform 561"/>
                  <p:cNvSpPr>
                    <a:spLocks/>
                  </p:cNvSpPr>
                  <p:nvPr/>
                </p:nvSpPr>
                <p:spPr bwMode="auto">
                  <a:xfrm>
                    <a:off x="2332" y="3651"/>
                    <a:ext cx="31" cy="37"/>
                  </a:xfrm>
                  <a:custGeom>
                    <a:avLst/>
                    <a:gdLst>
                      <a:gd name="T0" fmla="*/ 6 w 31"/>
                      <a:gd name="T1" fmla="*/ 37 h 37"/>
                      <a:gd name="T2" fmla="*/ 2 w 31"/>
                      <a:gd name="T3" fmla="*/ 32 h 37"/>
                      <a:gd name="T4" fmla="*/ 0 w 31"/>
                      <a:gd name="T5" fmla="*/ 25 h 37"/>
                      <a:gd name="T6" fmla="*/ 0 w 31"/>
                      <a:gd name="T7" fmla="*/ 16 h 37"/>
                      <a:gd name="T8" fmla="*/ 2 w 31"/>
                      <a:gd name="T9" fmla="*/ 9 h 37"/>
                      <a:gd name="T10" fmla="*/ 8 w 31"/>
                      <a:gd name="T11" fmla="*/ 4 h 37"/>
                      <a:gd name="T12" fmla="*/ 15 w 31"/>
                      <a:gd name="T13" fmla="*/ 0 h 37"/>
                      <a:gd name="T14" fmla="*/ 23 w 31"/>
                      <a:gd name="T15" fmla="*/ 2 h 37"/>
                      <a:gd name="T16" fmla="*/ 31 w 31"/>
                      <a:gd name="T17" fmla="*/ 6 h 37"/>
                      <a:gd name="T18" fmla="*/ 19 w 31"/>
                      <a:gd name="T19" fmla="*/ 21 h 37"/>
                      <a:gd name="T20" fmla="*/ 6 w 31"/>
                      <a:gd name="T21" fmla="*/ 37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7"/>
                      <a:gd name="T35" fmla="*/ 31 w 31"/>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7">
                        <a:moveTo>
                          <a:pt x="6" y="37"/>
                        </a:moveTo>
                        <a:lnTo>
                          <a:pt x="2" y="32"/>
                        </a:lnTo>
                        <a:lnTo>
                          <a:pt x="0" y="25"/>
                        </a:lnTo>
                        <a:lnTo>
                          <a:pt x="0" y="16"/>
                        </a:lnTo>
                        <a:lnTo>
                          <a:pt x="2" y="9"/>
                        </a:lnTo>
                        <a:lnTo>
                          <a:pt x="8" y="4"/>
                        </a:lnTo>
                        <a:lnTo>
                          <a:pt x="15" y="0"/>
                        </a:lnTo>
                        <a:lnTo>
                          <a:pt x="23" y="2"/>
                        </a:lnTo>
                        <a:lnTo>
                          <a:pt x="31" y="6"/>
                        </a:lnTo>
                        <a:lnTo>
                          <a:pt x="19" y="21"/>
                        </a:lnTo>
                        <a:lnTo>
                          <a:pt x="6" y="37"/>
                        </a:lnTo>
                        <a:close/>
                      </a:path>
                    </a:pathLst>
                  </a:custGeom>
                  <a:solidFill>
                    <a:srgbClr val="000000"/>
                  </a:solidFill>
                  <a:ln w="9525">
                    <a:noFill/>
                    <a:round/>
                    <a:headEnd/>
                    <a:tailEnd/>
                  </a:ln>
                </p:spPr>
                <p:txBody>
                  <a:bodyPr/>
                  <a:lstStyle/>
                  <a:p>
                    <a:endParaRPr lang="en-US"/>
                  </a:p>
                </p:txBody>
              </p:sp>
            </p:grpSp>
            <p:grpSp>
              <p:nvGrpSpPr>
                <p:cNvPr id="16465" name="Group 562"/>
                <p:cNvGrpSpPr>
                  <a:grpSpLocks/>
                </p:cNvGrpSpPr>
                <p:nvPr/>
              </p:nvGrpSpPr>
              <p:grpSpPr bwMode="auto">
                <a:xfrm>
                  <a:off x="2299" y="3679"/>
                  <a:ext cx="33" cy="49"/>
                  <a:chOff x="2299" y="3679"/>
                  <a:chExt cx="33" cy="49"/>
                </a:xfrm>
              </p:grpSpPr>
              <p:sp>
                <p:nvSpPr>
                  <p:cNvPr id="16475" name="Freeform 563"/>
                  <p:cNvSpPr>
                    <a:spLocks/>
                  </p:cNvSpPr>
                  <p:nvPr/>
                </p:nvSpPr>
                <p:spPr bwMode="auto">
                  <a:xfrm>
                    <a:off x="2299" y="3679"/>
                    <a:ext cx="33" cy="49"/>
                  </a:xfrm>
                  <a:custGeom>
                    <a:avLst/>
                    <a:gdLst>
                      <a:gd name="T0" fmla="*/ 6 w 33"/>
                      <a:gd name="T1" fmla="*/ 49 h 49"/>
                      <a:gd name="T2" fmla="*/ 4 w 33"/>
                      <a:gd name="T3" fmla="*/ 44 h 49"/>
                      <a:gd name="T4" fmla="*/ 2 w 33"/>
                      <a:gd name="T5" fmla="*/ 39 h 49"/>
                      <a:gd name="T6" fmla="*/ 0 w 33"/>
                      <a:gd name="T7" fmla="*/ 25 h 49"/>
                      <a:gd name="T8" fmla="*/ 2 w 33"/>
                      <a:gd name="T9" fmla="*/ 13 h 49"/>
                      <a:gd name="T10" fmla="*/ 8 w 33"/>
                      <a:gd name="T11" fmla="*/ 4 h 49"/>
                      <a:gd name="T12" fmla="*/ 14 w 33"/>
                      <a:gd name="T13" fmla="*/ 0 h 49"/>
                      <a:gd name="T14" fmla="*/ 19 w 33"/>
                      <a:gd name="T15" fmla="*/ 0 h 49"/>
                      <a:gd name="T16" fmla="*/ 25 w 33"/>
                      <a:gd name="T17" fmla="*/ 4 h 49"/>
                      <a:gd name="T18" fmla="*/ 29 w 33"/>
                      <a:gd name="T19" fmla="*/ 9 h 49"/>
                      <a:gd name="T20" fmla="*/ 33 w 33"/>
                      <a:gd name="T21" fmla="*/ 18 h 49"/>
                      <a:gd name="T22" fmla="*/ 19 w 33"/>
                      <a:gd name="T23" fmla="*/ 35 h 49"/>
                      <a:gd name="T24" fmla="*/ 6 w 33"/>
                      <a:gd name="T25" fmla="*/ 49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9"/>
                      <a:gd name="T41" fmla="*/ 33 w 33"/>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9">
                        <a:moveTo>
                          <a:pt x="6" y="49"/>
                        </a:moveTo>
                        <a:lnTo>
                          <a:pt x="4" y="44"/>
                        </a:lnTo>
                        <a:lnTo>
                          <a:pt x="2" y="39"/>
                        </a:lnTo>
                        <a:lnTo>
                          <a:pt x="0" y="25"/>
                        </a:lnTo>
                        <a:lnTo>
                          <a:pt x="2" y="13"/>
                        </a:lnTo>
                        <a:lnTo>
                          <a:pt x="8" y="4"/>
                        </a:lnTo>
                        <a:lnTo>
                          <a:pt x="14" y="0"/>
                        </a:lnTo>
                        <a:lnTo>
                          <a:pt x="19" y="0"/>
                        </a:lnTo>
                        <a:lnTo>
                          <a:pt x="25" y="4"/>
                        </a:lnTo>
                        <a:lnTo>
                          <a:pt x="29" y="9"/>
                        </a:lnTo>
                        <a:lnTo>
                          <a:pt x="33" y="18"/>
                        </a:lnTo>
                        <a:lnTo>
                          <a:pt x="19" y="35"/>
                        </a:lnTo>
                        <a:lnTo>
                          <a:pt x="6" y="49"/>
                        </a:lnTo>
                        <a:close/>
                      </a:path>
                    </a:pathLst>
                  </a:custGeom>
                  <a:solidFill>
                    <a:srgbClr val="808080"/>
                  </a:solidFill>
                  <a:ln w="9525">
                    <a:noFill/>
                    <a:round/>
                    <a:headEnd/>
                    <a:tailEnd/>
                  </a:ln>
                </p:spPr>
                <p:txBody>
                  <a:bodyPr/>
                  <a:lstStyle/>
                  <a:p>
                    <a:endParaRPr lang="en-US"/>
                  </a:p>
                </p:txBody>
              </p:sp>
              <p:sp>
                <p:nvSpPr>
                  <p:cNvPr id="16476" name="Freeform 564"/>
                  <p:cNvSpPr>
                    <a:spLocks/>
                  </p:cNvSpPr>
                  <p:nvPr/>
                </p:nvSpPr>
                <p:spPr bwMode="auto">
                  <a:xfrm>
                    <a:off x="2299" y="3693"/>
                    <a:ext cx="31" cy="35"/>
                  </a:xfrm>
                  <a:custGeom>
                    <a:avLst/>
                    <a:gdLst>
                      <a:gd name="T0" fmla="*/ 6 w 31"/>
                      <a:gd name="T1" fmla="*/ 35 h 35"/>
                      <a:gd name="T2" fmla="*/ 2 w 31"/>
                      <a:gd name="T3" fmla="*/ 30 h 35"/>
                      <a:gd name="T4" fmla="*/ 0 w 31"/>
                      <a:gd name="T5" fmla="*/ 23 h 35"/>
                      <a:gd name="T6" fmla="*/ 0 w 31"/>
                      <a:gd name="T7" fmla="*/ 16 h 35"/>
                      <a:gd name="T8" fmla="*/ 4 w 31"/>
                      <a:gd name="T9" fmla="*/ 9 h 35"/>
                      <a:gd name="T10" fmla="*/ 10 w 31"/>
                      <a:gd name="T11" fmla="*/ 4 h 35"/>
                      <a:gd name="T12" fmla="*/ 16 w 31"/>
                      <a:gd name="T13" fmla="*/ 0 h 35"/>
                      <a:gd name="T14" fmla="*/ 23 w 31"/>
                      <a:gd name="T15" fmla="*/ 2 h 35"/>
                      <a:gd name="T16" fmla="*/ 31 w 31"/>
                      <a:gd name="T17" fmla="*/ 4 h 35"/>
                      <a:gd name="T18" fmla="*/ 19 w 31"/>
                      <a:gd name="T19" fmla="*/ 21 h 35"/>
                      <a:gd name="T20" fmla="*/ 6 w 31"/>
                      <a:gd name="T21" fmla="*/ 35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5"/>
                      <a:gd name="T35" fmla="*/ 31 w 31"/>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5">
                        <a:moveTo>
                          <a:pt x="6" y="35"/>
                        </a:moveTo>
                        <a:lnTo>
                          <a:pt x="2" y="30"/>
                        </a:lnTo>
                        <a:lnTo>
                          <a:pt x="0" y="23"/>
                        </a:lnTo>
                        <a:lnTo>
                          <a:pt x="0" y="16"/>
                        </a:lnTo>
                        <a:lnTo>
                          <a:pt x="4" y="9"/>
                        </a:lnTo>
                        <a:lnTo>
                          <a:pt x="10" y="4"/>
                        </a:lnTo>
                        <a:lnTo>
                          <a:pt x="16" y="0"/>
                        </a:lnTo>
                        <a:lnTo>
                          <a:pt x="23" y="2"/>
                        </a:lnTo>
                        <a:lnTo>
                          <a:pt x="31" y="4"/>
                        </a:lnTo>
                        <a:lnTo>
                          <a:pt x="19" y="21"/>
                        </a:lnTo>
                        <a:lnTo>
                          <a:pt x="6" y="35"/>
                        </a:lnTo>
                        <a:close/>
                      </a:path>
                    </a:pathLst>
                  </a:custGeom>
                  <a:solidFill>
                    <a:srgbClr val="000000"/>
                  </a:solidFill>
                  <a:ln w="9525">
                    <a:noFill/>
                    <a:round/>
                    <a:headEnd/>
                    <a:tailEnd/>
                  </a:ln>
                </p:spPr>
                <p:txBody>
                  <a:bodyPr/>
                  <a:lstStyle/>
                  <a:p>
                    <a:endParaRPr lang="en-US"/>
                  </a:p>
                </p:txBody>
              </p:sp>
            </p:grpSp>
            <p:grpSp>
              <p:nvGrpSpPr>
                <p:cNvPr id="16466" name="Group 565"/>
                <p:cNvGrpSpPr>
                  <a:grpSpLocks/>
                </p:cNvGrpSpPr>
                <p:nvPr/>
              </p:nvGrpSpPr>
              <p:grpSpPr bwMode="auto">
                <a:xfrm>
                  <a:off x="2541" y="3346"/>
                  <a:ext cx="30" cy="46"/>
                  <a:chOff x="2541" y="3346"/>
                  <a:chExt cx="30" cy="46"/>
                </a:xfrm>
              </p:grpSpPr>
              <p:sp>
                <p:nvSpPr>
                  <p:cNvPr id="16473" name="Freeform 566"/>
                  <p:cNvSpPr>
                    <a:spLocks/>
                  </p:cNvSpPr>
                  <p:nvPr/>
                </p:nvSpPr>
                <p:spPr bwMode="auto">
                  <a:xfrm>
                    <a:off x="2541" y="3346"/>
                    <a:ext cx="30" cy="46"/>
                  </a:xfrm>
                  <a:custGeom>
                    <a:avLst/>
                    <a:gdLst>
                      <a:gd name="T0" fmla="*/ 5 w 30"/>
                      <a:gd name="T1" fmla="*/ 46 h 46"/>
                      <a:gd name="T2" fmla="*/ 3 w 30"/>
                      <a:gd name="T3" fmla="*/ 40 h 46"/>
                      <a:gd name="T4" fmla="*/ 1 w 30"/>
                      <a:gd name="T5" fmla="*/ 35 h 46"/>
                      <a:gd name="T6" fmla="*/ 0 w 30"/>
                      <a:gd name="T7" fmla="*/ 23 h 46"/>
                      <a:gd name="T8" fmla="*/ 1 w 30"/>
                      <a:gd name="T9" fmla="*/ 12 h 46"/>
                      <a:gd name="T10" fmla="*/ 7 w 30"/>
                      <a:gd name="T11" fmla="*/ 4 h 46"/>
                      <a:gd name="T12" fmla="*/ 13 w 30"/>
                      <a:gd name="T13" fmla="*/ 0 h 46"/>
                      <a:gd name="T14" fmla="*/ 17 w 30"/>
                      <a:gd name="T15" fmla="*/ 2 h 46"/>
                      <a:gd name="T16" fmla="*/ 23 w 30"/>
                      <a:gd name="T17" fmla="*/ 4 h 46"/>
                      <a:gd name="T18" fmla="*/ 27 w 30"/>
                      <a:gd name="T19" fmla="*/ 9 h 46"/>
                      <a:gd name="T20" fmla="*/ 30 w 30"/>
                      <a:gd name="T21" fmla="*/ 16 h 46"/>
                      <a:gd name="T22" fmla="*/ 19 w 30"/>
                      <a:gd name="T23" fmla="*/ 32 h 46"/>
                      <a:gd name="T24" fmla="*/ 5 w 30"/>
                      <a:gd name="T25" fmla="*/ 46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6"/>
                      <a:gd name="T41" fmla="*/ 30 w 30"/>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6">
                        <a:moveTo>
                          <a:pt x="5" y="46"/>
                        </a:moveTo>
                        <a:lnTo>
                          <a:pt x="3" y="40"/>
                        </a:lnTo>
                        <a:lnTo>
                          <a:pt x="1" y="35"/>
                        </a:lnTo>
                        <a:lnTo>
                          <a:pt x="0" y="23"/>
                        </a:lnTo>
                        <a:lnTo>
                          <a:pt x="1" y="12"/>
                        </a:lnTo>
                        <a:lnTo>
                          <a:pt x="7" y="4"/>
                        </a:lnTo>
                        <a:lnTo>
                          <a:pt x="13" y="0"/>
                        </a:lnTo>
                        <a:lnTo>
                          <a:pt x="17" y="2"/>
                        </a:lnTo>
                        <a:lnTo>
                          <a:pt x="23" y="4"/>
                        </a:lnTo>
                        <a:lnTo>
                          <a:pt x="27" y="9"/>
                        </a:lnTo>
                        <a:lnTo>
                          <a:pt x="30" y="16"/>
                        </a:lnTo>
                        <a:lnTo>
                          <a:pt x="19" y="32"/>
                        </a:lnTo>
                        <a:lnTo>
                          <a:pt x="5" y="46"/>
                        </a:lnTo>
                        <a:close/>
                      </a:path>
                    </a:pathLst>
                  </a:custGeom>
                  <a:solidFill>
                    <a:srgbClr val="808080"/>
                  </a:solidFill>
                  <a:ln w="9525">
                    <a:noFill/>
                    <a:round/>
                    <a:headEnd/>
                    <a:tailEnd/>
                  </a:ln>
                </p:spPr>
                <p:txBody>
                  <a:bodyPr/>
                  <a:lstStyle/>
                  <a:p>
                    <a:endParaRPr lang="en-US"/>
                  </a:p>
                </p:txBody>
              </p:sp>
              <p:sp>
                <p:nvSpPr>
                  <p:cNvPr id="16474" name="Freeform 567"/>
                  <p:cNvSpPr>
                    <a:spLocks/>
                  </p:cNvSpPr>
                  <p:nvPr/>
                </p:nvSpPr>
                <p:spPr bwMode="auto">
                  <a:xfrm>
                    <a:off x="2542" y="3358"/>
                    <a:ext cx="27" cy="32"/>
                  </a:xfrm>
                  <a:custGeom>
                    <a:avLst/>
                    <a:gdLst>
                      <a:gd name="T0" fmla="*/ 4 w 27"/>
                      <a:gd name="T1" fmla="*/ 32 h 32"/>
                      <a:gd name="T2" fmla="*/ 2 w 27"/>
                      <a:gd name="T3" fmla="*/ 27 h 32"/>
                      <a:gd name="T4" fmla="*/ 0 w 27"/>
                      <a:gd name="T5" fmla="*/ 21 h 32"/>
                      <a:gd name="T6" fmla="*/ 0 w 27"/>
                      <a:gd name="T7" fmla="*/ 14 h 32"/>
                      <a:gd name="T8" fmla="*/ 2 w 27"/>
                      <a:gd name="T9" fmla="*/ 9 h 32"/>
                      <a:gd name="T10" fmla="*/ 8 w 27"/>
                      <a:gd name="T11" fmla="*/ 4 h 32"/>
                      <a:gd name="T12" fmla="*/ 14 w 27"/>
                      <a:gd name="T13" fmla="*/ 0 h 32"/>
                      <a:gd name="T14" fmla="*/ 22 w 27"/>
                      <a:gd name="T15" fmla="*/ 2 h 32"/>
                      <a:gd name="T16" fmla="*/ 27 w 27"/>
                      <a:gd name="T17" fmla="*/ 4 h 32"/>
                      <a:gd name="T18" fmla="*/ 18 w 27"/>
                      <a:gd name="T19" fmla="*/ 20 h 32"/>
                      <a:gd name="T20" fmla="*/ 4 w 27"/>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2"/>
                      <a:gd name="T35" fmla="*/ 27 w 27"/>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2">
                        <a:moveTo>
                          <a:pt x="4" y="32"/>
                        </a:moveTo>
                        <a:lnTo>
                          <a:pt x="2" y="27"/>
                        </a:lnTo>
                        <a:lnTo>
                          <a:pt x="0" y="21"/>
                        </a:lnTo>
                        <a:lnTo>
                          <a:pt x="0" y="14"/>
                        </a:lnTo>
                        <a:lnTo>
                          <a:pt x="2" y="9"/>
                        </a:lnTo>
                        <a:lnTo>
                          <a:pt x="8" y="4"/>
                        </a:lnTo>
                        <a:lnTo>
                          <a:pt x="14" y="0"/>
                        </a:lnTo>
                        <a:lnTo>
                          <a:pt x="22" y="2"/>
                        </a:lnTo>
                        <a:lnTo>
                          <a:pt x="27" y="4"/>
                        </a:lnTo>
                        <a:lnTo>
                          <a:pt x="18" y="20"/>
                        </a:lnTo>
                        <a:lnTo>
                          <a:pt x="4" y="32"/>
                        </a:lnTo>
                        <a:close/>
                      </a:path>
                    </a:pathLst>
                  </a:custGeom>
                  <a:solidFill>
                    <a:srgbClr val="000000"/>
                  </a:solidFill>
                  <a:ln w="9525">
                    <a:noFill/>
                    <a:round/>
                    <a:headEnd/>
                    <a:tailEnd/>
                  </a:ln>
                </p:spPr>
                <p:txBody>
                  <a:bodyPr/>
                  <a:lstStyle/>
                  <a:p>
                    <a:endParaRPr lang="en-US"/>
                  </a:p>
                </p:txBody>
              </p:sp>
            </p:grpSp>
            <p:grpSp>
              <p:nvGrpSpPr>
                <p:cNvPr id="16467" name="Group 568"/>
                <p:cNvGrpSpPr>
                  <a:grpSpLocks/>
                </p:cNvGrpSpPr>
                <p:nvPr/>
              </p:nvGrpSpPr>
              <p:grpSpPr bwMode="auto">
                <a:xfrm>
                  <a:off x="2571" y="3306"/>
                  <a:ext cx="31" cy="44"/>
                  <a:chOff x="2571" y="3306"/>
                  <a:chExt cx="31" cy="44"/>
                </a:xfrm>
              </p:grpSpPr>
              <p:sp>
                <p:nvSpPr>
                  <p:cNvPr id="16471" name="Freeform 569"/>
                  <p:cNvSpPr>
                    <a:spLocks/>
                  </p:cNvSpPr>
                  <p:nvPr/>
                </p:nvSpPr>
                <p:spPr bwMode="auto">
                  <a:xfrm>
                    <a:off x="2571" y="3306"/>
                    <a:ext cx="31" cy="44"/>
                  </a:xfrm>
                  <a:custGeom>
                    <a:avLst/>
                    <a:gdLst>
                      <a:gd name="T0" fmla="*/ 4 w 31"/>
                      <a:gd name="T1" fmla="*/ 44 h 44"/>
                      <a:gd name="T2" fmla="*/ 4 w 31"/>
                      <a:gd name="T3" fmla="*/ 38 h 44"/>
                      <a:gd name="T4" fmla="*/ 2 w 31"/>
                      <a:gd name="T5" fmla="*/ 33 h 44"/>
                      <a:gd name="T6" fmla="*/ 0 w 31"/>
                      <a:gd name="T7" fmla="*/ 21 h 44"/>
                      <a:gd name="T8" fmla="*/ 2 w 31"/>
                      <a:gd name="T9" fmla="*/ 10 h 44"/>
                      <a:gd name="T10" fmla="*/ 6 w 31"/>
                      <a:gd name="T11" fmla="*/ 4 h 44"/>
                      <a:gd name="T12" fmla="*/ 12 w 31"/>
                      <a:gd name="T13" fmla="*/ 0 h 44"/>
                      <a:gd name="T14" fmla="*/ 18 w 31"/>
                      <a:gd name="T15" fmla="*/ 0 h 44"/>
                      <a:gd name="T16" fmla="*/ 22 w 31"/>
                      <a:gd name="T17" fmla="*/ 2 h 44"/>
                      <a:gd name="T18" fmla="*/ 27 w 31"/>
                      <a:gd name="T19" fmla="*/ 7 h 44"/>
                      <a:gd name="T20" fmla="*/ 31 w 31"/>
                      <a:gd name="T21" fmla="*/ 14 h 44"/>
                      <a:gd name="T22" fmla="*/ 20 w 31"/>
                      <a:gd name="T23" fmla="*/ 31 h 44"/>
                      <a:gd name="T24" fmla="*/ 4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4" y="44"/>
                        </a:moveTo>
                        <a:lnTo>
                          <a:pt x="4" y="38"/>
                        </a:lnTo>
                        <a:lnTo>
                          <a:pt x="2" y="33"/>
                        </a:lnTo>
                        <a:lnTo>
                          <a:pt x="0" y="21"/>
                        </a:lnTo>
                        <a:lnTo>
                          <a:pt x="2" y="10"/>
                        </a:lnTo>
                        <a:lnTo>
                          <a:pt x="6" y="4"/>
                        </a:lnTo>
                        <a:lnTo>
                          <a:pt x="12" y="0"/>
                        </a:lnTo>
                        <a:lnTo>
                          <a:pt x="18" y="0"/>
                        </a:lnTo>
                        <a:lnTo>
                          <a:pt x="22" y="2"/>
                        </a:lnTo>
                        <a:lnTo>
                          <a:pt x="27" y="7"/>
                        </a:lnTo>
                        <a:lnTo>
                          <a:pt x="31" y="14"/>
                        </a:lnTo>
                        <a:lnTo>
                          <a:pt x="20" y="31"/>
                        </a:lnTo>
                        <a:lnTo>
                          <a:pt x="4" y="44"/>
                        </a:lnTo>
                        <a:close/>
                      </a:path>
                    </a:pathLst>
                  </a:custGeom>
                  <a:solidFill>
                    <a:srgbClr val="808080"/>
                  </a:solidFill>
                  <a:ln w="9525">
                    <a:noFill/>
                    <a:round/>
                    <a:headEnd/>
                    <a:tailEnd/>
                  </a:ln>
                </p:spPr>
                <p:txBody>
                  <a:bodyPr/>
                  <a:lstStyle/>
                  <a:p>
                    <a:endParaRPr lang="en-US"/>
                  </a:p>
                </p:txBody>
              </p:sp>
              <p:sp>
                <p:nvSpPr>
                  <p:cNvPr id="16472" name="Freeform 570"/>
                  <p:cNvSpPr>
                    <a:spLocks/>
                  </p:cNvSpPr>
                  <p:nvPr/>
                </p:nvSpPr>
                <p:spPr bwMode="auto">
                  <a:xfrm>
                    <a:off x="2573" y="3316"/>
                    <a:ext cx="29" cy="32"/>
                  </a:xfrm>
                  <a:custGeom>
                    <a:avLst/>
                    <a:gdLst>
                      <a:gd name="T0" fmla="*/ 4 w 29"/>
                      <a:gd name="T1" fmla="*/ 32 h 32"/>
                      <a:gd name="T2" fmla="*/ 2 w 29"/>
                      <a:gd name="T3" fmla="*/ 27 h 32"/>
                      <a:gd name="T4" fmla="*/ 0 w 29"/>
                      <a:gd name="T5" fmla="*/ 21 h 32"/>
                      <a:gd name="T6" fmla="*/ 0 w 29"/>
                      <a:gd name="T7" fmla="*/ 14 h 32"/>
                      <a:gd name="T8" fmla="*/ 2 w 29"/>
                      <a:gd name="T9" fmla="*/ 9 h 32"/>
                      <a:gd name="T10" fmla="*/ 8 w 29"/>
                      <a:gd name="T11" fmla="*/ 4 h 32"/>
                      <a:gd name="T12" fmla="*/ 14 w 29"/>
                      <a:gd name="T13" fmla="*/ 0 h 32"/>
                      <a:gd name="T14" fmla="*/ 22 w 29"/>
                      <a:gd name="T15" fmla="*/ 2 h 32"/>
                      <a:gd name="T16" fmla="*/ 29 w 29"/>
                      <a:gd name="T17" fmla="*/ 4 h 32"/>
                      <a:gd name="T18" fmla="*/ 18 w 29"/>
                      <a:gd name="T19" fmla="*/ 20 h 32"/>
                      <a:gd name="T20" fmla="*/ 4 w 29"/>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2"/>
                      <a:gd name="T35" fmla="*/ 29 w 29"/>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2">
                        <a:moveTo>
                          <a:pt x="4" y="32"/>
                        </a:moveTo>
                        <a:lnTo>
                          <a:pt x="2" y="27"/>
                        </a:lnTo>
                        <a:lnTo>
                          <a:pt x="0" y="21"/>
                        </a:lnTo>
                        <a:lnTo>
                          <a:pt x="0" y="14"/>
                        </a:lnTo>
                        <a:lnTo>
                          <a:pt x="2" y="9"/>
                        </a:lnTo>
                        <a:lnTo>
                          <a:pt x="8" y="4"/>
                        </a:lnTo>
                        <a:lnTo>
                          <a:pt x="14" y="0"/>
                        </a:lnTo>
                        <a:lnTo>
                          <a:pt x="22" y="2"/>
                        </a:lnTo>
                        <a:lnTo>
                          <a:pt x="29" y="4"/>
                        </a:lnTo>
                        <a:lnTo>
                          <a:pt x="18" y="20"/>
                        </a:lnTo>
                        <a:lnTo>
                          <a:pt x="4" y="32"/>
                        </a:lnTo>
                        <a:close/>
                      </a:path>
                    </a:pathLst>
                  </a:custGeom>
                  <a:solidFill>
                    <a:srgbClr val="000000"/>
                  </a:solidFill>
                  <a:ln w="9525">
                    <a:noFill/>
                    <a:round/>
                    <a:headEnd/>
                    <a:tailEnd/>
                  </a:ln>
                </p:spPr>
                <p:txBody>
                  <a:bodyPr/>
                  <a:lstStyle/>
                  <a:p>
                    <a:endParaRPr lang="en-US"/>
                  </a:p>
                </p:txBody>
              </p:sp>
            </p:grpSp>
            <p:grpSp>
              <p:nvGrpSpPr>
                <p:cNvPr id="16468" name="Group 571"/>
                <p:cNvGrpSpPr>
                  <a:grpSpLocks/>
                </p:cNvGrpSpPr>
                <p:nvPr/>
              </p:nvGrpSpPr>
              <p:grpSpPr bwMode="auto">
                <a:xfrm>
                  <a:off x="2600" y="3262"/>
                  <a:ext cx="31" cy="44"/>
                  <a:chOff x="2600" y="3262"/>
                  <a:chExt cx="31" cy="44"/>
                </a:xfrm>
              </p:grpSpPr>
              <p:sp>
                <p:nvSpPr>
                  <p:cNvPr id="16469" name="Freeform 572"/>
                  <p:cNvSpPr>
                    <a:spLocks/>
                  </p:cNvSpPr>
                  <p:nvPr/>
                </p:nvSpPr>
                <p:spPr bwMode="auto">
                  <a:xfrm>
                    <a:off x="2600" y="3262"/>
                    <a:ext cx="31" cy="44"/>
                  </a:xfrm>
                  <a:custGeom>
                    <a:avLst/>
                    <a:gdLst>
                      <a:gd name="T0" fmla="*/ 6 w 31"/>
                      <a:gd name="T1" fmla="*/ 44 h 44"/>
                      <a:gd name="T2" fmla="*/ 4 w 31"/>
                      <a:gd name="T3" fmla="*/ 39 h 44"/>
                      <a:gd name="T4" fmla="*/ 2 w 31"/>
                      <a:gd name="T5" fmla="*/ 34 h 44"/>
                      <a:gd name="T6" fmla="*/ 0 w 31"/>
                      <a:gd name="T7" fmla="*/ 21 h 44"/>
                      <a:gd name="T8" fmla="*/ 2 w 31"/>
                      <a:gd name="T9" fmla="*/ 11 h 44"/>
                      <a:gd name="T10" fmla="*/ 8 w 31"/>
                      <a:gd name="T11" fmla="*/ 4 h 44"/>
                      <a:gd name="T12" fmla="*/ 14 w 31"/>
                      <a:gd name="T13" fmla="*/ 0 h 44"/>
                      <a:gd name="T14" fmla="*/ 18 w 31"/>
                      <a:gd name="T15" fmla="*/ 0 h 44"/>
                      <a:gd name="T16" fmla="*/ 24 w 31"/>
                      <a:gd name="T17" fmla="*/ 2 h 44"/>
                      <a:gd name="T18" fmla="*/ 27 w 31"/>
                      <a:gd name="T19" fmla="*/ 7 h 44"/>
                      <a:gd name="T20" fmla="*/ 31 w 31"/>
                      <a:gd name="T21" fmla="*/ 14 h 44"/>
                      <a:gd name="T22" fmla="*/ 20 w 31"/>
                      <a:gd name="T23" fmla="*/ 32 h 44"/>
                      <a:gd name="T24" fmla="*/ 6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6" y="44"/>
                        </a:moveTo>
                        <a:lnTo>
                          <a:pt x="4" y="39"/>
                        </a:lnTo>
                        <a:lnTo>
                          <a:pt x="2" y="34"/>
                        </a:lnTo>
                        <a:lnTo>
                          <a:pt x="0" y="21"/>
                        </a:lnTo>
                        <a:lnTo>
                          <a:pt x="2" y="11"/>
                        </a:lnTo>
                        <a:lnTo>
                          <a:pt x="8" y="4"/>
                        </a:lnTo>
                        <a:lnTo>
                          <a:pt x="14" y="0"/>
                        </a:lnTo>
                        <a:lnTo>
                          <a:pt x="18" y="0"/>
                        </a:lnTo>
                        <a:lnTo>
                          <a:pt x="24" y="2"/>
                        </a:lnTo>
                        <a:lnTo>
                          <a:pt x="27" y="7"/>
                        </a:lnTo>
                        <a:lnTo>
                          <a:pt x="31" y="14"/>
                        </a:lnTo>
                        <a:lnTo>
                          <a:pt x="20" y="32"/>
                        </a:lnTo>
                        <a:lnTo>
                          <a:pt x="6" y="44"/>
                        </a:lnTo>
                        <a:close/>
                      </a:path>
                    </a:pathLst>
                  </a:custGeom>
                  <a:solidFill>
                    <a:srgbClr val="808080"/>
                  </a:solidFill>
                  <a:ln w="9525">
                    <a:noFill/>
                    <a:round/>
                    <a:headEnd/>
                    <a:tailEnd/>
                  </a:ln>
                </p:spPr>
                <p:txBody>
                  <a:bodyPr/>
                  <a:lstStyle/>
                  <a:p>
                    <a:endParaRPr lang="en-US"/>
                  </a:p>
                </p:txBody>
              </p:sp>
              <p:sp>
                <p:nvSpPr>
                  <p:cNvPr id="16470" name="Freeform 573"/>
                  <p:cNvSpPr>
                    <a:spLocks/>
                  </p:cNvSpPr>
                  <p:nvPr/>
                </p:nvSpPr>
                <p:spPr bwMode="auto">
                  <a:xfrm>
                    <a:off x="2600" y="3275"/>
                    <a:ext cx="29" cy="29"/>
                  </a:xfrm>
                  <a:custGeom>
                    <a:avLst/>
                    <a:gdLst>
                      <a:gd name="T0" fmla="*/ 6 w 29"/>
                      <a:gd name="T1" fmla="*/ 29 h 29"/>
                      <a:gd name="T2" fmla="*/ 4 w 29"/>
                      <a:gd name="T3" fmla="*/ 26 h 29"/>
                      <a:gd name="T4" fmla="*/ 0 w 29"/>
                      <a:gd name="T5" fmla="*/ 21 h 29"/>
                      <a:gd name="T6" fmla="*/ 0 w 29"/>
                      <a:gd name="T7" fmla="*/ 14 h 29"/>
                      <a:gd name="T8" fmla="*/ 4 w 29"/>
                      <a:gd name="T9" fmla="*/ 7 h 29"/>
                      <a:gd name="T10" fmla="*/ 10 w 29"/>
                      <a:gd name="T11" fmla="*/ 1 h 29"/>
                      <a:gd name="T12" fmla="*/ 16 w 29"/>
                      <a:gd name="T13" fmla="*/ 0 h 29"/>
                      <a:gd name="T14" fmla="*/ 24 w 29"/>
                      <a:gd name="T15" fmla="*/ 0 h 29"/>
                      <a:gd name="T16" fmla="*/ 29 w 29"/>
                      <a:gd name="T17" fmla="*/ 3 h 29"/>
                      <a:gd name="T18" fmla="*/ 20 w 29"/>
                      <a:gd name="T19" fmla="*/ 17 h 29"/>
                      <a:gd name="T20" fmla="*/ 6 w 29"/>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9"/>
                      <a:gd name="T35" fmla="*/ 29 w 29"/>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9">
                        <a:moveTo>
                          <a:pt x="6" y="29"/>
                        </a:moveTo>
                        <a:lnTo>
                          <a:pt x="4" y="26"/>
                        </a:lnTo>
                        <a:lnTo>
                          <a:pt x="0" y="21"/>
                        </a:lnTo>
                        <a:lnTo>
                          <a:pt x="0" y="14"/>
                        </a:lnTo>
                        <a:lnTo>
                          <a:pt x="4" y="7"/>
                        </a:lnTo>
                        <a:lnTo>
                          <a:pt x="10" y="1"/>
                        </a:lnTo>
                        <a:lnTo>
                          <a:pt x="16" y="0"/>
                        </a:lnTo>
                        <a:lnTo>
                          <a:pt x="24" y="0"/>
                        </a:lnTo>
                        <a:lnTo>
                          <a:pt x="29" y="3"/>
                        </a:lnTo>
                        <a:lnTo>
                          <a:pt x="20" y="17"/>
                        </a:lnTo>
                        <a:lnTo>
                          <a:pt x="6" y="29"/>
                        </a:lnTo>
                        <a:close/>
                      </a:path>
                    </a:pathLst>
                  </a:custGeom>
                  <a:solidFill>
                    <a:srgbClr val="000000"/>
                  </a:solidFill>
                  <a:ln w="9525">
                    <a:noFill/>
                    <a:round/>
                    <a:headEnd/>
                    <a:tailEnd/>
                  </a:ln>
                </p:spPr>
                <p:txBody>
                  <a:bodyPr/>
                  <a:lstStyle/>
                  <a:p>
                    <a:endParaRPr lang="en-US"/>
                  </a:p>
                </p:txBody>
              </p:sp>
            </p:grpSp>
          </p:grpSp>
          <p:sp>
            <p:nvSpPr>
              <p:cNvPr id="16448" name="Freeform 574"/>
              <p:cNvSpPr>
                <a:spLocks/>
              </p:cNvSpPr>
              <p:nvPr/>
            </p:nvSpPr>
            <p:spPr bwMode="auto">
              <a:xfrm>
                <a:off x="2268" y="3231"/>
                <a:ext cx="390" cy="394"/>
              </a:xfrm>
              <a:custGeom>
                <a:avLst/>
                <a:gdLst>
                  <a:gd name="T0" fmla="*/ 0 w 390"/>
                  <a:gd name="T1" fmla="*/ 387 h 394"/>
                  <a:gd name="T2" fmla="*/ 0 w 390"/>
                  <a:gd name="T3" fmla="*/ 394 h 394"/>
                  <a:gd name="T4" fmla="*/ 390 w 390"/>
                  <a:gd name="T5" fmla="*/ 7 h 394"/>
                  <a:gd name="T6" fmla="*/ 388 w 390"/>
                  <a:gd name="T7" fmla="*/ 0 h 394"/>
                  <a:gd name="T8" fmla="*/ 0 w 390"/>
                  <a:gd name="T9" fmla="*/ 387 h 394"/>
                  <a:gd name="T10" fmla="*/ 0 60000 65536"/>
                  <a:gd name="T11" fmla="*/ 0 60000 65536"/>
                  <a:gd name="T12" fmla="*/ 0 60000 65536"/>
                  <a:gd name="T13" fmla="*/ 0 60000 65536"/>
                  <a:gd name="T14" fmla="*/ 0 60000 65536"/>
                  <a:gd name="T15" fmla="*/ 0 w 390"/>
                  <a:gd name="T16" fmla="*/ 0 h 394"/>
                  <a:gd name="T17" fmla="*/ 390 w 390"/>
                  <a:gd name="T18" fmla="*/ 394 h 394"/>
                </a:gdLst>
                <a:ahLst/>
                <a:cxnLst>
                  <a:cxn ang="T10">
                    <a:pos x="T0" y="T1"/>
                  </a:cxn>
                  <a:cxn ang="T11">
                    <a:pos x="T2" y="T3"/>
                  </a:cxn>
                  <a:cxn ang="T12">
                    <a:pos x="T4" y="T5"/>
                  </a:cxn>
                  <a:cxn ang="T13">
                    <a:pos x="T6" y="T7"/>
                  </a:cxn>
                  <a:cxn ang="T14">
                    <a:pos x="T8" y="T9"/>
                  </a:cxn>
                </a:cxnLst>
                <a:rect l="T15" t="T16" r="T17" b="T18"/>
                <a:pathLst>
                  <a:path w="390" h="394">
                    <a:moveTo>
                      <a:pt x="0" y="387"/>
                    </a:moveTo>
                    <a:lnTo>
                      <a:pt x="0" y="394"/>
                    </a:lnTo>
                    <a:lnTo>
                      <a:pt x="390" y="7"/>
                    </a:lnTo>
                    <a:lnTo>
                      <a:pt x="388" y="0"/>
                    </a:lnTo>
                    <a:lnTo>
                      <a:pt x="0" y="387"/>
                    </a:lnTo>
                    <a:close/>
                  </a:path>
                </a:pathLst>
              </a:custGeom>
              <a:solidFill>
                <a:srgbClr val="800000"/>
              </a:solidFill>
              <a:ln w="9525">
                <a:noFill/>
                <a:round/>
                <a:headEnd/>
                <a:tailEnd/>
              </a:ln>
            </p:spPr>
            <p:txBody>
              <a:bodyPr/>
              <a:lstStyle/>
              <a:p>
                <a:endParaRPr lang="en-US"/>
              </a:p>
            </p:txBody>
          </p:sp>
          <p:sp>
            <p:nvSpPr>
              <p:cNvPr id="16449" name="Freeform 575"/>
              <p:cNvSpPr>
                <a:spLocks/>
              </p:cNvSpPr>
              <p:nvPr/>
            </p:nvSpPr>
            <p:spPr bwMode="auto">
              <a:xfrm>
                <a:off x="1880" y="3146"/>
                <a:ext cx="776" cy="472"/>
              </a:xfrm>
              <a:custGeom>
                <a:avLst/>
                <a:gdLst>
                  <a:gd name="T0" fmla="*/ 0 w 776"/>
                  <a:gd name="T1" fmla="*/ 322 h 472"/>
                  <a:gd name="T2" fmla="*/ 406 w 776"/>
                  <a:gd name="T3" fmla="*/ 0 h 472"/>
                  <a:gd name="T4" fmla="*/ 776 w 776"/>
                  <a:gd name="T5" fmla="*/ 82 h 472"/>
                  <a:gd name="T6" fmla="*/ 386 w 776"/>
                  <a:gd name="T7" fmla="*/ 472 h 472"/>
                  <a:gd name="T8" fmla="*/ 0 w 776"/>
                  <a:gd name="T9" fmla="*/ 322 h 472"/>
                  <a:gd name="T10" fmla="*/ 0 60000 65536"/>
                  <a:gd name="T11" fmla="*/ 0 60000 65536"/>
                  <a:gd name="T12" fmla="*/ 0 60000 65536"/>
                  <a:gd name="T13" fmla="*/ 0 60000 65536"/>
                  <a:gd name="T14" fmla="*/ 0 60000 65536"/>
                  <a:gd name="T15" fmla="*/ 0 w 776"/>
                  <a:gd name="T16" fmla="*/ 0 h 472"/>
                  <a:gd name="T17" fmla="*/ 776 w 776"/>
                  <a:gd name="T18" fmla="*/ 472 h 472"/>
                </a:gdLst>
                <a:ahLst/>
                <a:cxnLst>
                  <a:cxn ang="T10">
                    <a:pos x="T0" y="T1"/>
                  </a:cxn>
                  <a:cxn ang="T11">
                    <a:pos x="T2" y="T3"/>
                  </a:cxn>
                  <a:cxn ang="T12">
                    <a:pos x="T4" y="T5"/>
                  </a:cxn>
                  <a:cxn ang="T13">
                    <a:pos x="T6" y="T7"/>
                  </a:cxn>
                  <a:cxn ang="T14">
                    <a:pos x="T8" y="T9"/>
                  </a:cxn>
                </a:cxnLst>
                <a:rect l="T15" t="T16" r="T17" b="T18"/>
                <a:pathLst>
                  <a:path w="776" h="472">
                    <a:moveTo>
                      <a:pt x="0" y="322"/>
                    </a:moveTo>
                    <a:lnTo>
                      <a:pt x="406" y="0"/>
                    </a:lnTo>
                    <a:lnTo>
                      <a:pt x="776" y="82"/>
                    </a:lnTo>
                    <a:lnTo>
                      <a:pt x="386" y="472"/>
                    </a:lnTo>
                    <a:lnTo>
                      <a:pt x="0" y="322"/>
                    </a:lnTo>
                    <a:close/>
                  </a:path>
                </a:pathLst>
              </a:custGeom>
              <a:solidFill>
                <a:srgbClr val="FF0000"/>
              </a:solidFill>
              <a:ln w="9525">
                <a:noFill/>
                <a:round/>
                <a:headEnd/>
                <a:tailEnd/>
              </a:ln>
            </p:spPr>
            <p:txBody>
              <a:bodyPr/>
              <a:lstStyle/>
              <a:p>
                <a:endParaRPr lang="en-US"/>
              </a:p>
            </p:txBody>
          </p:sp>
          <p:sp>
            <p:nvSpPr>
              <p:cNvPr id="16450" name="Freeform 576"/>
              <p:cNvSpPr>
                <a:spLocks/>
              </p:cNvSpPr>
              <p:nvPr/>
            </p:nvSpPr>
            <p:spPr bwMode="auto">
              <a:xfrm>
                <a:off x="1861" y="3463"/>
                <a:ext cx="403" cy="164"/>
              </a:xfrm>
              <a:custGeom>
                <a:avLst/>
                <a:gdLst>
                  <a:gd name="T0" fmla="*/ 13 w 403"/>
                  <a:gd name="T1" fmla="*/ 14 h 164"/>
                  <a:gd name="T2" fmla="*/ 0 w 403"/>
                  <a:gd name="T3" fmla="*/ 2 h 164"/>
                  <a:gd name="T4" fmla="*/ 0 w 403"/>
                  <a:gd name="T5" fmla="*/ 0 h 164"/>
                  <a:gd name="T6" fmla="*/ 13 w 403"/>
                  <a:gd name="T7" fmla="*/ 12 h 164"/>
                  <a:gd name="T8" fmla="*/ 19 w 403"/>
                  <a:gd name="T9" fmla="*/ 9 h 164"/>
                  <a:gd name="T10" fmla="*/ 403 w 403"/>
                  <a:gd name="T11" fmla="*/ 157 h 164"/>
                  <a:gd name="T12" fmla="*/ 403 w 403"/>
                  <a:gd name="T13" fmla="*/ 164 h 164"/>
                  <a:gd name="T14" fmla="*/ 19 w 403"/>
                  <a:gd name="T15" fmla="*/ 14 h 164"/>
                  <a:gd name="T16" fmla="*/ 13 w 403"/>
                  <a:gd name="T17" fmla="*/ 14 h 1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3"/>
                  <a:gd name="T28" fmla="*/ 0 h 164"/>
                  <a:gd name="T29" fmla="*/ 403 w 403"/>
                  <a:gd name="T30" fmla="*/ 164 h 1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3" h="164">
                    <a:moveTo>
                      <a:pt x="13" y="14"/>
                    </a:moveTo>
                    <a:lnTo>
                      <a:pt x="0" y="2"/>
                    </a:lnTo>
                    <a:lnTo>
                      <a:pt x="0" y="0"/>
                    </a:lnTo>
                    <a:lnTo>
                      <a:pt x="13" y="12"/>
                    </a:lnTo>
                    <a:lnTo>
                      <a:pt x="19" y="9"/>
                    </a:lnTo>
                    <a:lnTo>
                      <a:pt x="403" y="157"/>
                    </a:lnTo>
                    <a:lnTo>
                      <a:pt x="403" y="164"/>
                    </a:lnTo>
                    <a:lnTo>
                      <a:pt x="19" y="14"/>
                    </a:lnTo>
                    <a:lnTo>
                      <a:pt x="13" y="14"/>
                    </a:lnTo>
                    <a:close/>
                  </a:path>
                </a:pathLst>
              </a:custGeom>
              <a:solidFill>
                <a:srgbClr val="800000"/>
              </a:solidFill>
              <a:ln w="9525">
                <a:noFill/>
                <a:round/>
                <a:headEnd/>
                <a:tailEnd/>
              </a:ln>
            </p:spPr>
            <p:txBody>
              <a:bodyPr/>
              <a:lstStyle/>
              <a:p>
                <a:endParaRPr lang="en-US"/>
              </a:p>
            </p:txBody>
          </p:sp>
          <p:sp>
            <p:nvSpPr>
              <p:cNvPr id="16451" name="Freeform 577"/>
              <p:cNvSpPr>
                <a:spLocks/>
              </p:cNvSpPr>
              <p:nvPr/>
            </p:nvSpPr>
            <p:spPr bwMode="auto">
              <a:xfrm>
                <a:off x="2291" y="3379"/>
                <a:ext cx="383" cy="409"/>
              </a:xfrm>
              <a:custGeom>
                <a:avLst/>
                <a:gdLst>
                  <a:gd name="T0" fmla="*/ 383 w 383"/>
                  <a:gd name="T1" fmla="*/ 0 h 409"/>
                  <a:gd name="T2" fmla="*/ 383 w 383"/>
                  <a:gd name="T3" fmla="*/ 4 h 409"/>
                  <a:gd name="T4" fmla="*/ 0 w 383"/>
                  <a:gd name="T5" fmla="*/ 409 h 409"/>
                  <a:gd name="T6" fmla="*/ 0 w 383"/>
                  <a:gd name="T7" fmla="*/ 402 h 409"/>
                  <a:gd name="T8" fmla="*/ 383 w 383"/>
                  <a:gd name="T9" fmla="*/ 0 h 409"/>
                  <a:gd name="T10" fmla="*/ 0 60000 65536"/>
                  <a:gd name="T11" fmla="*/ 0 60000 65536"/>
                  <a:gd name="T12" fmla="*/ 0 60000 65536"/>
                  <a:gd name="T13" fmla="*/ 0 60000 65536"/>
                  <a:gd name="T14" fmla="*/ 0 60000 65536"/>
                  <a:gd name="T15" fmla="*/ 0 w 383"/>
                  <a:gd name="T16" fmla="*/ 0 h 409"/>
                  <a:gd name="T17" fmla="*/ 383 w 383"/>
                  <a:gd name="T18" fmla="*/ 409 h 409"/>
                </a:gdLst>
                <a:ahLst/>
                <a:cxnLst>
                  <a:cxn ang="T10">
                    <a:pos x="T0" y="T1"/>
                  </a:cxn>
                  <a:cxn ang="T11">
                    <a:pos x="T2" y="T3"/>
                  </a:cxn>
                  <a:cxn ang="T12">
                    <a:pos x="T4" y="T5"/>
                  </a:cxn>
                  <a:cxn ang="T13">
                    <a:pos x="T6" y="T7"/>
                  </a:cxn>
                  <a:cxn ang="T14">
                    <a:pos x="T8" y="T9"/>
                  </a:cxn>
                </a:cxnLst>
                <a:rect l="T15" t="T16" r="T17" b="T18"/>
                <a:pathLst>
                  <a:path w="383" h="409">
                    <a:moveTo>
                      <a:pt x="383" y="0"/>
                    </a:moveTo>
                    <a:lnTo>
                      <a:pt x="383" y="4"/>
                    </a:lnTo>
                    <a:lnTo>
                      <a:pt x="0" y="409"/>
                    </a:lnTo>
                    <a:lnTo>
                      <a:pt x="0" y="402"/>
                    </a:lnTo>
                    <a:lnTo>
                      <a:pt x="383" y="0"/>
                    </a:lnTo>
                    <a:close/>
                  </a:path>
                </a:pathLst>
              </a:custGeom>
              <a:solidFill>
                <a:srgbClr val="800000"/>
              </a:solidFill>
              <a:ln w="9525">
                <a:noFill/>
                <a:round/>
                <a:headEnd/>
                <a:tailEnd/>
              </a:ln>
            </p:spPr>
            <p:txBody>
              <a:bodyPr/>
              <a:lstStyle/>
              <a:p>
                <a:endParaRPr lang="en-US"/>
              </a:p>
            </p:txBody>
          </p:sp>
          <p:sp>
            <p:nvSpPr>
              <p:cNvPr id="16452" name="Freeform 578"/>
              <p:cNvSpPr>
                <a:spLocks/>
              </p:cNvSpPr>
              <p:nvPr/>
            </p:nvSpPr>
            <p:spPr bwMode="auto">
              <a:xfrm>
                <a:off x="1886" y="3629"/>
                <a:ext cx="402" cy="160"/>
              </a:xfrm>
              <a:custGeom>
                <a:avLst/>
                <a:gdLst>
                  <a:gd name="T0" fmla="*/ 10 w 402"/>
                  <a:gd name="T1" fmla="*/ 0 h 160"/>
                  <a:gd name="T2" fmla="*/ 0 w 402"/>
                  <a:gd name="T3" fmla="*/ 2 h 160"/>
                  <a:gd name="T4" fmla="*/ 0 w 402"/>
                  <a:gd name="T5" fmla="*/ 5 h 160"/>
                  <a:gd name="T6" fmla="*/ 10 w 402"/>
                  <a:gd name="T7" fmla="*/ 2 h 160"/>
                  <a:gd name="T8" fmla="*/ 17 w 402"/>
                  <a:gd name="T9" fmla="*/ 9 h 160"/>
                  <a:gd name="T10" fmla="*/ 402 w 402"/>
                  <a:gd name="T11" fmla="*/ 160 h 160"/>
                  <a:gd name="T12" fmla="*/ 402 w 402"/>
                  <a:gd name="T13" fmla="*/ 153 h 160"/>
                  <a:gd name="T14" fmla="*/ 10 w 402"/>
                  <a:gd name="T15" fmla="*/ 0 h 160"/>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160"/>
                  <a:gd name="T26" fmla="*/ 402 w 402"/>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160">
                    <a:moveTo>
                      <a:pt x="10" y="0"/>
                    </a:moveTo>
                    <a:lnTo>
                      <a:pt x="0" y="2"/>
                    </a:lnTo>
                    <a:lnTo>
                      <a:pt x="0" y="5"/>
                    </a:lnTo>
                    <a:lnTo>
                      <a:pt x="10" y="2"/>
                    </a:lnTo>
                    <a:lnTo>
                      <a:pt x="17" y="9"/>
                    </a:lnTo>
                    <a:lnTo>
                      <a:pt x="402" y="160"/>
                    </a:lnTo>
                    <a:lnTo>
                      <a:pt x="402" y="153"/>
                    </a:lnTo>
                    <a:lnTo>
                      <a:pt x="10" y="0"/>
                    </a:lnTo>
                    <a:close/>
                  </a:path>
                </a:pathLst>
              </a:custGeom>
              <a:solidFill>
                <a:srgbClr val="800000"/>
              </a:solidFill>
              <a:ln w="9525">
                <a:noFill/>
                <a:round/>
                <a:headEnd/>
                <a:tailEnd/>
              </a:ln>
            </p:spPr>
            <p:txBody>
              <a:bodyPr/>
              <a:lstStyle/>
              <a:p>
                <a:endParaRPr lang="en-US"/>
              </a:p>
            </p:txBody>
          </p:sp>
          <p:grpSp>
            <p:nvGrpSpPr>
              <p:cNvPr id="16453" name="Group 579"/>
              <p:cNvGrpSpPr>
                <a:grpSpLocks/>
              </p:cNvGrpSpPr>
              <p:nvPr/>
            </p:nvGrpSpPr>
            <p:grpSpPr bwMode="auto">
              <a:xfrm>
                <a:off x="2498" y="3289"/>
                <a:ext cx="153" cy="225"/>
                <a:chOff x="2498" y="3289"/>
                <a:chExt cx="153" cy="225"/>
              </a:xfrm>
            </p:grpSpPr>
            <p:sp>
              <p:nvSpPr>
                <p:cNvPr id="16455" name="Freeform 580"/>
                <p:cNvSpPr>
                  <a:spLocks/>
                </p:cNvSpPr>
                <p:nvPr/>
              </p:nvSpPr>
              <p:spPr bwMode="auto">
                <a:xfrm>
                  <a:off x="2498" y="3357"/>
                  <a:ext cx="149" cy="157"/>
                </a:xfrm>
                <a:custGeom>
                  <a:avLst/>
                  <a:gdLst>
                    <a:gd name="T0" fmla="*/ 149 w 149"/>
                    <a:gd name="T1" fmla="*/ 0 h 157"/>
                    <a:gd name="T2" fmla="*/ 0 w 149"/>
                    <a:gd name="T3" fmla="*/ 157 h 157"/>
                    <a:gd name="T4" fmla="*/ 149 w 149"/>
                    <a:gd name="T5" fmla="*/ 1 h 157"/>
                    <a:gd name="T6" fmla="*/ 149 w 149"/>
                    <a:gd name="T7" fmla="*/ 0 h 157"/>
                    <a:gd name="T8" fmla="*/ 0 60000 65536"/>
                    <a:gd name="T9" fmla="*/ 0 60000 65536"/>
                    <a:gd name="T10" fmla="*/ 0 60000 65536"/>
                    <a:gd name="T11" fmla="*/ 0 60000 65536"/>
                    <a:gd name="T12" fmla="*/ 0 w 149"/>
                    <a:gd name="T13" fmla="*/ 0 h 157"/>
                    <a:gd name="T14" fmla="*/ 149 w 149"/>
                    <a:gd name="T15" fmla="*/ 157 h 157"/>
                  </a:gdLst>
                  <a:ahLst/>
                  <a:cxnLst>
                    <a:cxn ang="T8">
                      <a:pos x="T0" y="T1"/>
                    </a:cxn>
                    <a:cxn ang="T9">
                      <a:pos x="T2" y="T3"/>
                    </a:cxn>
                    <a:cxn ang="T10">
                      <a:pos x="T4" y="T5"/>
                    </a:cxn>
                    <a:cxn ang="T11">
                      <a:pos x="T6" y="T7"/>
                    </a:cxn>
                  </a:cxnLst>
                  <a:rect l="T12" t="T13" r="T14" b="T15"/>
                  <a:pathLst>
                    <a:path w="149" h="157">
                      <a:moveTo>
                        <a:pt x="149" y="0"/>
                      </a:moveTo>
                      <a:lnTo>
                        <a:pt x="0" y="157"/>
                      </a:lnTo>
                      <a:lnTo>
                        <a:pt x="149" y="1"/>
                      </a:lnTo>
                      <a:lnTo>
                        <a:pt x="149" y="0"/>
                      </a:lnTo>
                      <a:close/>
                    </a:path>
                  </a:pathLst>
                </a:custGeom>
                <a:solidFill>
                  <a:srgbClr val="3F3F3F"/>
                </a:solidFill>
                <a:ln w="9525">
                  <a:noFill/>
                  <a:round/>
                  <a:headEnd/>
                  <a:tailEnd/>
                </a:ln>
              </p:spPr>
              <p:txBody>
                <a:bodyPr/>
                <a:lstStyle/>
                <a:p>
                  <a:endParaRPr lang="en-US"/>
                </a:p>
              </p:txBody>
            </p:sp>
            <p:sp>
              <p:nvSpPr>
                <p:cNvPr id="16456" name="Freeform 581"/>
                <p:cNvSpPr>
                  <a:spLocks/>
                </p:cNvSpPr>
                <p:nvPr/>
              </p:nvSpPr>
              <p:spPr bwMode="auto">
                <a:xfrm>
                  <a:off x="2573" y="3369"/>
                  <a:ext cx="78" cy="78"/>
                </a:xfrm>
                <a:custGeom>
                  <a:avLst/>
                  <a:gdLst>
                    <a:gd name="T0" fmla="*/ 0 w 78"/>
                    <a:gd name="T1" fmla="*/ 78 h 78"/>
                    <a:gd name="T2" fmla="*/ 76 w 78"/>
                    <a:gd name="T3" fmla="*/ 0 h 78"/>
                    <a:gd name="T4" fmla="*/ 78 w 78"/>
                    <a:gd name="T5" fmla="*/ 2 h 78"/>
                    <a:gd name="T6" fmla="*/ 0 w 78"/>
                    <a:gd name="T7" fmla="*/ 78 h 78"/>
                    <a:gd name="T8" fmla="*/ 0 60000 65536"/>
                    <a:gd name="T9" fmla="*/ 0 60000 65536"/>
                    <a:gd name="T10" fmla="*/ 0 60000 65536"/>
                    <a:gd name="T11" fmla="*/ 0 60000 65536"/>
                    <a:gd name="T12" fmla="*/ 0 w 78"/>
                    <a:gd name="T13" fmla="*/ 0 h 78"/>
                    <a:gd name="T14" fmla="*/ 78 w 78"/>
                    <a:gd name="T15" fmla="*/ 78 h 78"/>
                  </a:gdLst>
                  <a:ahLst/>
                  <a:cxnLst>
                    <a:cxn ang="T8">
                      <a:pos x="T0" y="T1"/>
                    </a:cxn>
                    <a:cxn ang="T9">
                      <a:pos x="T2" y="T3"/>
                    </a:cxn>
                    <a:cxn ang="T10">
                      <a:pos x="T4" y="T5"/>
                    </a:cxn>
                    <a:cxn ang="T11">
                      <a:pos x="T6" y="T7"/>
                    </a:cxn>
                  </a:cxnLst>
                  <a:rect l="T12" t="T13" r="T14" b="T15"/>
                  <a:pathLst>
                    <a:path w="78" h="78">
                      <a:moveTo>
                        <a:pt x="0" y="78"/>
                      </a:moveTo>
                      <a:lnTo>
                        <a:pt x="76" y="0"/>
                      </a:lnTo>
                      <a:lnTo>
                        <a:pt x="78" y="2"/>
                      </a:lnTo>
                      <a:lnTo>
                        <a:pt x="0" y="78"/>
                      </a:lnTo>
                      <a:close/>
                    </a:path>
                  </a:pathLst>
                </a:custGeom>
                <a:solidFill>
                  <a:srgbClr val="3F3F3F"/>
                </a:solidFill>
                <a:ln w="9525">
                  <a:noFill/>
                  <a:round/>
                  <a:headEnd/>
                  <a:tailEnd/>
                </a:ln>
              </p:spPr>
              <p:txBody>
                <a:bodyPr/>
                <a:lstStyle/>
                <a:p>
                  <a:endParaRPr lang="en-US"/>
                </a:p>
              </p:txBody>
            </p:sp>
            <p:sp>
              <p:nvSpPr>
                <p:cNvPr id="16457" name="Freeform 582"/>
                <p:cNvSpPr>
                  <a:spLocks/>
                </p:cNvSpPr>
                <p:nvPr/>
              </p:nvSpPr>
              <p:spPr bwMode="auto">
                <a:xfrm>
                  <a:off x="2568" y="3289"/>
                  <a:ext cx="73" cy="73"/>
                </a:xfrm>
                <a:custGeom>
                  <a:avLst/>
                  <a:gdLst>
                    <a:gd name="T0" fmla="*/ 0 w 73"/>
                    <a:gd name="T1" fmla="*/ 73 h 73"/>
                    <a:gd name="T2" fmla="*/ 73 w 73"/>
                    <a:gd name="T3" fmla="*/ 0 h 73"/>
                    <a:gd name="T4" fmla="*/ 73 w 73"/>
                    <a:gd name="T5" fmla="*/ 1 h 73"/>
                    <a:gd name="T6" fmla="*/ 0 w 73"/>
                    <a:gd name="T7" fmla="*/ 73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3"/>
                      </a:moveTo>
                      <a:lnTo>
                        <a:pt x="73" y="0"/>
                      </a:lnTo>
                      <a:lnTo>
                        <a:pt x="73" y="1"/>
                      </a:lnTo>
                      <a:lnTo>
                        <a:pt x="0" y="73"/>
                      </a:lnTo>
                      <a:close/>
                    </a:path>
                  </a:pathLst>
                </a:custGeom>
                <a:solidFill>
                  <a:srgbClr val="3F3F3F"/>
                </a:solidFill>
                <a:ln w="9525">
                  <a:noFill/>
                  <a:round/>
                  <a:headEnd/>
                  <a:tailEnd/>
                </a:ln>
              </p:spPr>
              <p:txBody>
                <a:bodyPr/>
                <a:lstStyle/>
                <a:p>
                  <a:endParaRPr lang="en-US"/>
                </a:p>
              </p:txBody>
            </p:sp>
          </p:grpSp>
          <p:sp>
            <p:nvSpPr>
              <p:cNvPr id="16454" name="Freeform 583"/>
              <p:cNvSpPr>
                <a:spLocks/>
              </p:cNvSpPr>
              <p:nvPr/>
            </p:nvSpPr>
            <p:spPr bwMode="auto">
              <a:xfrm>
                <a:off x="1867" y="3144"/>
                <a:ext cx="409" cy="324"/>
              </a:xfrm>
              <a:custGeom>
                <a:avLst/>
                <a:gdLst>
                  <a:gd name="T0" fmla="*/ 0 w 409"/>
                  <a:gd name="T1" fmla="*/ 316 h 324"/>
                  <a:gd name="T2" fmla="*/ 401 w 409"/>
                  <a:gd name="T3" fmla="*/ 0 h 324"/>
                  <a:gd name="T4" fmla="*/ 409 w 409"/>
                  <a:gd name="T5" fmla="*/ 3 h 324"/>
                  <a:gd name="T6" fmla="*/ 9 w 409"/>
                  <a:gd name="T7" fmla="*/ 324 h 324"/>
                  <a:gd name="T8" fmla="*/ 0 w 409"/>
                  <a:gd name="T9" fmla="*/ 316 h 324"/>
                  <a:gd name="T10" fmla="*/ 0 60000 65536"/>
                  <a:gd name="T11" fmla="*/ 0 60000 65536"/>
                  <a:gd name="T12" fmla="*/ 0 60000 65536"/>
                  <a:gd name="T13" fmla="*/ 0 60000 65536"/>
                  <a:gd name="T14" fmla="*/ 0 60000 65536"/>
                  <a:gd name="T15" fmla="*/ 0 w 409"/>
                  <a:gd name="T16" fmla="*/ 0 h 324"/>
                  <a:gd name="T17" fmla="*/ 409 w 409"/>
                  <a:gd name="T18" fmla="*/ 324 h 324"/>
                </a:gdLst>
                <a:ahLst/>
                <a:cxnLst>
                  <a:cxn ang="T10">
                    <a:pos x="T0" y="T1"/>
                  </a:cxn>
                  <a:cxn ang="T11">
                    <a:pos x="T2" y="T3"/>
                  </a:cxn>
                  <a:cxn ang="T12">
                    <a:pos x="T4" y="T5"/>
                  </a:cxn>
                  <a:cxn ang="T13">
                    <a:pos x="T6" y="T7"/>
                  </a:cxn>
                  <a:cxn ang="T14">
                    <a:pos x="T8" y="T9"/>
                  </a:cxn>
                </a:cxnLst>
                <a:rect l="T15" t="T16" r="T17" b="T18"/>
                <a:pathLst>
                  <a:path w="409" h="324">
                    <a:moveTo>
                      <a:pt x="0" y="316"/>
                    </a:moveTo>
                    <a:lnTo>
                      <a:pt x="401" y="0"/>
                    </a:lnTo>
                    <a:lnTo>
                      <a:pt x="409" y="3"/>
                    </a:lnTo>
                    <a:lnTo>
                      <a:pt x="9" y="324"/>
                    </a:lnTo>
                    <a:lnTo>
                      <a:pt x="0" y="316"/>
                    </a:lnTo>
                    <a:close/>
                  </a:path>
                </a:pathLst>
              </a:custGeom>
              <a:solidFill>
                <a:srgbClr val="FF0000"/>
              </a:solidFill>
              <a:ln w="9525">
                <a:noFill/>
                <a:round/>
                <a:headEnd/>
                <a:tailEnd/>
              </a:ln>
            </p:spPr>
            <p:txBody>
              <a:bodyPr/>
              <a:lstStyle/>
              <a:p>
                <a:endParaRPr lang="en-US"/>
              </a:p>
            </p:txBody>
          </p:sp>
        </p:grpSp>
        <p:grpSp>
          <p:nvGrpSpPr>
            <p:cNvPr id="16410" name="Group 584"/>
            <p:cNvGrpSpPr>
              <a:grpSpLocks/>
            </p:cNvGrpSpPr>
            <p:nvPr/>
          </p:nvGrpSpPr>
          <p:grpSpPr bwMode="auto">
            <a:xfrm>
              <a:off x="432" y="3216"/>
              <a:ext cx="720" cy="597"/>
              <a:chOff x="3185" y="3129"/>
              <a:chExt cx="562" cy="597"/>
            </a:xfrm>
          </p:grpSpPr>
          <p:grpSp>
            <p:nvGrpSpPr>
              <p:cNvPr id="16411" name="Group 585"/>
              <p:cNvGrpSpPr>
                <a:grpSpLocks/>
              </p:cNvGrpSpPr>
              <p:nvPr/>
            </p:nvGrpSpPr>
            <p:grpSpPr bwMode="auto">
              <a:xfrm>
                <a:off x="3185" y="3129"/>
                <a:ext cx="562" cy="597"/>
                <a:chOff x="3185" y="3129"/>
                <a:chExt cx="562" cy="597"/>
              </a:xfrm>
            </p:grpSpPr>
            <p:grpSp>
              <p:nvGrpSpPr>
                <p:cNvPr id="16415" name="Group 586"/>
                <p:cNvGrpSpPr>
                  <a:grpSpLocks/>
                </p:cNvGrpSpPr>
                <p:nvPr/>
              </p:nvGrpSpPr>
              <p:grpSpPr bwMode="auto">
                <a:xfrm>
                  <a:off x="3208" y="3150"/>
                  <a:ext cx="539" cy="576"/>
                  <a:chOff x="3208" y="3150"/>
                  <a:chExt cx="539" cy="576"/>
                </a:xfrm>
              </p:grpSpPr>
              <p:grpSp>
                <p:nvGrpSpPr>
                  <p:cNvPr id="16429" name="Group 587"/>
                  <p:cNvGrpSpPr>
                    <a:grpSpLocks/>
                  </p:cNvGrpSpPr>
                  <p:nvPr/>
                </p:nvGrpSpPr>
                <p:grpSpPr bwMode="auto">
                  <a:xfrm>
                    <a:off x="3208" y="3150"/>
                    <a:ext cx="539" cy="536"/>
                    <a:chOff x="3208" y="3150"/>
                    <a:chExt cx="539" cy="536"/>
                  </a:xfrm>
                </p:grpSpPr>
                <p:sp>
                  <p:nvSpPr>
                    <p:cNvPr id="16436" name="Freeform 588"/>
                    <p:cNvSpPr>
                      <a:spLocks/>
                    </p:cNvSpPr>
                    <p:nvPr/>
                  </p:nvSpPr>
                  <p:spPr bwMode="auto">
                    <a:xfrm>
                      <a:off x="3251" y="3633"/>
                      <a:ext cx="96" cy="53"/>
                    </a:xfrm>
                    <a:custGeom>
                      <a:avLst/>
                      <a:gdLst>
                        <a:gd name="T0" fmla="*/ 4 w 384"/>
                        <a:gd name="T1" fmla="*/ 0 h 262"/>
                        <a:gd name="T2" fmla="*/ 1 w 384"/>
                        <a:gd name="T3" fmla="*/ 0 h 262"/>
                        <a:gd name="T4" fmla="*/ 1 w 384"/>
                        <a:gd name="T5" fmla="*/ 0 h 262"/>
                        <a:gd name="T6" fmla="*/ 0 w 384"/>
                        <a:gd name="T7" fmla="*/ 0 h 262"/>
                        <a:gd name="T8" fmla="*/ 0 w 384"/>
                        <a:gd name="T9" fmla="*/ 1 h 262"/>
                        <a:gd name="T10" fmla="*/ 0 w 384"/>
                        <a:gd name="T11" fmla="*/ 1 h 262"/>
                        <a:gd name="T12" fmla="*/ 0 w 384"/>
                        <a:gd name="T13" fmla="*/ 1 h 262"/>
                        <a:gd name="T14" fmla="*/ 0 w 384"/>
                        <a:gd name="T15" fmla="*/ 1 h 262"/>
                        <a:gd name="T16" fmla="*/ 0 w 384"/>
                        <a:gd name="T17" fmla="*/ 2 h 262"/>
                        <a:gd name="T18" fmla="*/ 1 w 384"/>
                        <a:gd name="T19" fmla="*/ 2 h 262"/>
                        <a:gd name="T20" fmla="*/ 1 w 384"/>
                        <a:gd name="T21" fmla="*/ 2 h 262"/>
                        <a:gd name="T22" fmla="*/ 2 w 384"/>
                        <a:gd name="T23" fmla="*/ 2 h 262"/>
                        <a:gd name="T24" fmla="*/ 2 w 384"/>
                        <a:gd name="T25" fmla="*/ 2 h 262"/>
                        <a:gd name="T26" fmla="*/ 2 w 384"/>
                        <a:gd name="T27" fmla="*/ 2 h 262"/>
                        <a:gd name="T28" fmla="*/ 2 w 384"/>
                        <a:gd name="T29" fmla="*/ 2 h 262"/>
                        <a:gd name="T30" fmla="*/ 5 w 384"/>
                        <a:gd name="T31" fmla="*/ 2 h 262"/>
                        <a:gd name="T32" fmla="*/ 6 w 384"/>
                        <a:gd name="T33" fmla="*/ 0 h 262"/>
                        <a:gd name="T34" fmla="*/ 4 w 384"/>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2"/>
                        <a:gd name="T56" fmla="*/ 384 w 384"/>
                        <a:gd name="T57" fmla="*/ 262 h 2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2">
                          <a:moveTo>
                            <a:pt x="246" y="0"/>
                          </a:moveTo>
                          <a:lnTo>
                            <a:pt x="50" y="23"/>
                          </a:lnTo>
                          <a:lnTo>
                            <a:pt x="30" y="40"/>
                          </a:lnTo>
                          <a:lnTo>
                            <a:pt x="18" y="60"/>
                          </a:lnTo>
                          <a:lnTo>
                            <a:pt x="7" y="82"/>
                          </a:lnTo>
                          <a:lnTo>
                            <a:pt x="0" y="119"/>
                          </a:lnTo>
                          <a:lnTo>
                            <a:pt x="1" y="160"/>
                          </a:lnTo>
                          <a:lnTo>
                            <a:pt x="7" y="182"/>
                          </a:lnTo>
                          <a:lnTo>
                            <a:pt x="18" y="206"/>
                          </a:lnTo>
                          <a:lnTo>
                            <a:pt x="39" y="227"/>
                          </a:lnTo>
                          <a:lnTo>
                            <a:pt x="63" y="245"/>
                          </a:lnTo>
                          <a:lnTo>
                            <a:pt x="88" y="255"/>
                          </a:lnTo>
                          <a:lnTo>
                            <a:pt x="108" y="260"/>
                          </a:lnTo>
                          <a:lnTo>
                            <a:pt x="137" y="262"/>
                          </a:lnTo>
                          <a:lnTo>
                            <a:pt x="135" y="260"/>
                          </a:lnTo>
                          <a:lnTo>
                            <a:pt x="287" y="242"/>
                          </a:lnTo>
                          <a:lnTo>
                            <a:pt x="384" y="0"/>
                          </a:lnTo>
                          <a:lnTo>
                            <a:pt x="246" y="0"/>
                          </a:lnTo>
                          <a:close/>
                        </a:path>
                      </a:pathLst>
                    </a:custGeom>
                    <a:solidFill>
                      <a:srgbClr val="CECECE"/>
                    </a:solidFill>
                    <a:ln w="6350">
                      <a:solidFill>
                        <a:srgbClr val="CECECE"/>
                      </a:solidFill>
                      <a:prstDash val="solid"/>
                      <a:round/>
                      <a:headEnd/>
                      <a:tailEnd/>
                    </a:ln>
                  </p:spPr>
                  <p:txBody>
                    <a:bodyPr/>
                    <a:lstStyle/>
                    <a:p>
                      <a:endParaRPr lang="en-US"/>
                    </a:p>
                  </p:txBody>
                </p:sp>
                <p:sp>
                  <p:nvSpPr>
                    <p:cNvPr id="16437" name="Freeform 589"/>
                    <p:cNvSpPr>
                      <a:spLocks/>
                    </p:cNvSpPr>
                    <p:nvPr/>
                  </p:nvSpPr>
                  <p:spPr bwMode="auto">
                    <a:xfrm>
                      <a:off x="3208" y="3150"/>
                      <a:ext cx="539" cy="535"/>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9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7" y="46"/>
                          </a:lnTo>
                          <a:lnTo>
                            <a:pt x="46" y="81"/>
                          </a:lnTo>
                          <a:lnTo>
                            <a:pt x="23" y="120"/>
                          </a:lnTo>
                          <a:lnTo>
                            <a:pt x="10" y="160"/>
                          </a:lnTo>
                          <a:lnTo>
                            <a:pt x="4" y="196"/>
                          </a:lnTo>
                          <a:lnTo>
                            <a:pt x="0" y="243"/>
                          </a:lnTo>
                          <a:lnTo>
                            <a:pt x="0" y="289"/>
                          </a:lnTo>
                          <a:lnTo>
                            <a:pt x="5" y="327"/>
                          </a:lnTo>
                          <a:lnTo>
                            <a:pt x="10" y="367"/>
                          </a:lnTo>
                          <a:lnTo>
                            <a:pt x="16" y="401"/>
                          </a:lnTo>
                          <a:lnTo>
                            <a:pt x="38" y="492"/>
                          </a:lnTo>
                          <a:lnTo>
                            <a:pt x="68" y="594"/>
                          </a:lnTo>
                          <a:lnTo>
                            <a:pt x="114" y="705"/>
                          </a:lnTo>
                          <a:lnTo>
                            <a:pt x="160" y="832"/>
                          </a:lnTo>
                          <a:lnTo>
                            <a:pt x="206" y="943"/>
                          </a:lnTo>
                          <a:lnTo>
                            <a:pt x="245" y="1054"/>
                          </a:lnTo>
                          <a:lnTo>
                            <a:pt x="291" y="1187"/>
                          </a:lnTo>
                          <a:lnTo>
                            <a:pt x="330" y="1357"/>
                          </a:lnTo>
                          <a:lnTo>
                            <a:pt x="356" y="1505"/>
                          </a:lnTo>
                          <a:lnTo>
                            <a:pt x="382" y="1691"/>
                          </a:lnTo>
                          <a:lnTo>
                            <a:pt x="395" y="1890"/>
                          </a:lnTo>
                          <a:lnTo>
                            <a:pt x="415" y="2068"/>
                          </a:lnTo>
                          <a:lnTo>
                            <a:pt x="415" y="2166"/>
                          </a:lnTo>
                          <a:lnTo>
                            <a:pt x="415" y="2292"/>
                          </a:lnTo>
                          <a:lnTo>
                            <a:pt x="415" y="2373"/>
                          </a:lnTo>
                          <a:lnTo>
                            <a:pt x="409" y="2449"/>
                          </a:lnTo>
                          <a:lnTo>
                            <a:pt x="389" y="2528"/>
                          </a:lnTo>
                          <a:lnTo>
                            <a:pt x="374" y="2575"/>
                          </a:lnTo>
                          <a:lnTo>
                            <a:pt x="356" y="2617"/>
                          </a:lnTo>
                          <a:lnTo>
                            <a:pt x="337" y="2644"/>
                          </a:lnTo>
                          <a:lnTo>
                            <a:pt x="324" y="2660"/>
                          </a:lnTo>
                          <a:lnTo>
                            <a:pt x="310" y="2677"/>
                          </a:lnTo>
                          <a:lnTo>
                            <a:pt x="502" y="2653"/>
                          </a:lnTo>
                          <a:lnTo>
                            <a:pt x="873" y="2595"/>
                          </a:lnTo>
                          <a:lnTo>
                            <a:pt x="1180" y="2551"/>
                          </a:lnTo>
                          <a:lnTo>
                            <a:pt x="1533" y="2506"/>
                          </a:lnTo>
                          <a:lnTo>
                            <a:pt x="1795" y="2491"/>
                          </a:lnTo>
                          <a:lnTo>
                            <a:pt x="1998" y="2499"/>
                          </a:lnTo>
                          <a:lnTo>
                            <a:pt x="2050" y="2499"/>
                          </a:lnTo>
                          <a:lnTo>
                            <a:pt x="2083" y="2491"/>
                          </a:lnTo>
                          <a:lnTo>
                            <a:pt x="2102" y="2454"/>
                          </a:lnTo>
                          <a:lnTo>
                            <a:pt x="2122" y="2414"/>
                          </a:lnTo>
                          <a:lnTo>
                            <a:pt x="2138" y="2353"/>
                          </a:lnTo>
                          <a:lnTo>
                            <a:pt x="2148" y="2280"/>
                          </a:lnTo>
                          <a:lnTo>
                            <a:pt x="2155" y="2210"/>
                          </a:lnTo>
                          <a:lnTo>
                            <a:pt x="2155" y="2108"/>
                          </a:lnTo>
                          <a:lnTo>
                            <a:pt x="2151" y="2027"/>
                          </a:lnTo>
                          <a:lnTo>
                            <a:pt x="2148" y="1898"/>
                          </a:lnTo>
                          <a:lnTo>
                            <a:pt x="2129" y="1757"/>
                          </a:lnTo>
                          <a:lnTo>
                            <a:pt x="2096" y="1576"/>
                          </a:lnTo>
                          <a:lnTo>
                            <a:pt x="2057" y="1409"/>
                          </a:lnTo>
                          <a:lnTo>
                            <a:pt x="2024" y="1261"/>
                          </a:lnTo>
                          <a:lnTo>
                            <a:pt x="1972" y="1098"/>
                          </a:lnTo>
                          <a:lnTo>
                            <a:pt x="1919" y="950"/>
                          </a:lnTo>
                          <a:lnTo>
                            <a:pt x="1874" y="810"/>
                          </a:lnTo>
                          <a:lnTo>
                            <a:pt x="1802" y="608"/>
                          </a:lnTo>
                          <a:lnTo>
                            <a:pt x="1763" y="490"/>
                          </a:lnTo>
                          <a:lnTo>
                            <a:pt x="1739" y="411"/>
                          </a:lnTo>
                          <a:lnTo>
                            <a:pt x="1726" y="349"/>
                          </a:lnTo>
                          <a:lnTo>
                            <a:pt x="1720" y="291"/>
                          </a:lnTo>
                          <a:lnTo>
                            <a:pt x="1720" y="241"/>
                          </a:lnTo>
                          <a:lnTo>
                            <a:pt x="1750" y="60"/>
                          </a:lnTo>
                          <a:lnTo>
                            <a:pt x="1763" y="23"/>
                          </a:lnTo>
                          <a:lnTo>
                            <a:pt x="157" y="0"/>
                          </a:lnTo>
                          <a:lnTo>
                            <a:pt x="136" y="5"/>
                          </a:lnTo>
                          <a:close/>
                        </a:path>
                      </a:pathLst>
                    </a:custGeom>
                    <a:solidFill>
                      <a:srgbClr val="CECECE"/>
                    </a:solidFill>
                    <a:ln w="6350">
                      <a:solidFill>
                        <a:srgbClr val="CECECE"/>
                      </a:solidFill>
                      <a:prstDash val="solid"/>
                      <a:round/>
                      <a:headEnd/>
                      <a:tailEnd/>
                    </a:ln>
                  </p:spPr>
                  <p:txBody>
                    <a:bodyPr/>
                    <a:lstStyle/>
                    <a:p>
                      <a:endParaRPr lang="en-US"/>
                    </a:p>
                  </p:txBody>
                </p:sp>
                <p:sp>
                  <p:nvSpPr>
                    <p:cNvPr id="16438" name="Freeform 590"/>
                    <p:cNvSpPr>
                      <a:spLocks/>
                    </p:cNvSpPr>
                    <p:nvPr/>
                  </p:nvSpPr>
                  <p:spPr bwMode="auto">
                    <a:xfrm>
                      <a:off x="3237" y="317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3"/>
                          </a:moveTo>
                          <a:lnTo>
                            <a:pt x="132" y="161"/>
                          </a:lnTo>
                          <a:lnTo>
                            <a:pt x="86" y="175"/>
                          </a:lnTo>
                          <a:lnTo>
                            <a:pt x="63" y="173"/>
                          </a:lnTo>
                          <a:lnTo>
                            <a:pt x="40" y="163"/>
                          </a:lnTo>
                          <a:lnTo>
                            <a:pt x="23" y="146"/>
                          </a:lnTo>
                          <a:lnTo>
                            <a:pt x="11" y="129"/>
                          </a:lnTo>
                          <a:lnTo>
                            <a:pt x="3" y="106"/>
                          </a:lnTo>
                          <a:lnTo>
                            <a:pt x="0" y="87"/>
                          </a:lnTo>
                          <a:lnTo>
                            <a:pt x="1" y="61"/>
                          </a:lnTo>
                          <a:lnTo>
                            <a:pt x="8" y="42"/>
                          </a:lnTo>
                          <a:lnTo>
                            <a:pt x="21" y="27"/>
                          </a:lnTo>
                          <a:lnTo>
                            <a:pt x="37" y="15"/>
                          </a:lnTo>
                          <a:lnTo>
                            <a:pt x="57" y="9"/>
                          </a:lnTo>
                          <a:lnTo>
                            <a:pt x="73" y="5"/>
                          </a:lnTo>
                          <a:lnTo>
                            <a:pt x="91" y="1"/>
                          </a:lnTo>
                          <a:lnTo>
                            <a:pt x="106" y="1"/>
                          </a:lnTo>
                          <a:lnTo>
                            <a:pt x="124" y="0"/>
                          </a:lnTo>
                          <a:lnTo>
                            <a:pt x="178" y="13"/>
                          </a:lnTo>
                          <a:close/>
                        </a:path>
                      </a:pathLst>
                    </a:custGeom>
                    <a:solidFill>
                      <a:srgbClr val="CECECE"/>
                    </a:solidFill>
                    <a:ln w="6350">
                      <a:solidFill>
                        <a:srgbClr val="CECECE"/>
                      </a:solidFill>
                      <a:prstDash val="solid"/>
                      <a:round/>
                      <a:headEnd/>
                      <a:tailEnd/>
                    </a:ln>
                  </p:spPr>
                  <p:txBody>
                    <a:bodyPr/>
                    <a:lstStyle/>
                    <a:p>
                      <a:endParaRPr lang="en-US"/>
                    </a:p>
                  </p:txBody>
                </p:sp>
                <p:sp>
                  <p:nvSpPr>
                    <p:cNvPr id="16439" name="Freeform 591"/>
                    <p:cNvSpPr>
                      <a:spLocks/>
                    </p:cNvSpPr>
                    <p:nvPr/>
                  </p:nvSpPr>
                  <p:spPr bwMode="auto">
                    <a:xfrm>
                      <a:off x="3254" y="3172"/>
                      <a:ext cx="31" cy="29"/>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8"/>
                          </a:moveTo>
                          <a:lnTo>
                            <a:pt x="22" y="36"/>
                          </a:lnTo>
                          <a:lnTo>
                            <a:pt x="33" y="55"/>
                          </a:lnTo>
                          <a:lnTo>
                            <a:pt x="39" y="73"/>
                          </a:lnTo>
                          <a:lnTo>
                            <a:pt x="40" y="100"/>
                          </a:lnTo>
                          <a:lnTo>
                            <a:pt x="36" y="122"/>
                          </a:lnTo>
                          <a:lnTo>
                            <a:pt x="22" y="143"/>
                          </a:lnTo>
                          <a:lnTo>
                            <a:pt x="124" y="119"/>
                          </a:lnTo>
                          <a:lnTo>
                            <a:pt x="115" y="0"/>
                          </a:lnTo>
                          <a:lnTo>
                            <a:pt x="0" y="18"/>
                          </a:lnTo>
                          <a:close/>
                        </a:path>
                      </a:pathLst>
                    </a:custGeom>
                    <a:solidFill>
                      <a:srgbClr val="CECECE"/>
                    </a:solidFill>
                    <a:ln w="6350">
                      <a:solidFill>
                        <a:srgbClr val="CECECE"/>
                      </a:solidFill>
                      <a:prstDash val="solid"/>
                      <a:round/>
                      <a:headEnd/>
                      <a:tailEnd/>
                    </a:ln>
                  </p:spPr>
                  <p:txBody>
                    <a:bodyPr/>
                    <a:lstStyle/>
                    <a:p>
                      <a:endParaRPr lang="en-US"/>
                    </a:p>
                  </p:txBody>
                </p:sp>
                <p:sp>
                  <p:nvSpPr>
                    <p:cNvPr id="16440" name="Freeform 592"/>
                    <p:cNvSpPr>
                      <a:spLocks/>
                    </p:cNvSpPr>
                    <p:nvPr/>
                  </p:nvSpPr>
                  <p:spPr bwMode="auto">
                    <a:xfrm>
                      <a:off x="3245" y="315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7" y="22"/>
                          </a:moveTo>
                          <a:lnTo>
                            <a:pt x="0" y="0"/>
                          </a:lnTo>
                          <a:lnTo>
                            <a:pt x="48" y="9"/>
                          </a:lnTo>
                          <a:lnTo>
                            <a:pt x="65" y="15"/>
                          </a:lnTo>
                          <a:lnTo>
                            <a:pt x="84" y="24"/>
                          </a:lnTo>
                          <a:lnTo>
                            <a:pt x="96" y="37"/>
                          </a:lnTo>
                          <a:lnTo>
                            <a:pt x="110" y="57"/>
                          </a:lnTo>
                          <a:lnTo>
                            <a:pt x="116" y="80"/>
                          </a:lnTo>
                          <a:lnTo>
                            <a:pt x="121" y="105"/>
                          </a:lnTo>
                          <a:lnTo>
                            <a:pt x="123" y="130"/>
                          </a:lnTo>
                          <a:lnTo>
                            <a:pt x="124" y="151"/>
                          </a:lnTo>
                          <a:lnTo>
                            <a:pt x="121" y="182"/>
                          </a:lnTo>
                          <a:lnTo>
                            <a:pt x="116" y="211"/>
                          </a:lnTo>
                          <a:lnTo>
                            <a:pt x="104" y="237"/>
                          </a:lnTo>
                          <a:lnTo>
                            <a:pt x="86" y="263"/>
                          </a:lnTo>
                          <a:lnTo>
                            <a:pt x="63" y="280"/>
                          </a:lnTo>
                          <a:lnTo>
                            <a:pt x="44" y="296"/>
                          </a:lnTo>
                          <a:lnTo>
                            <a:pt x="157" y="282"/>
                          </a:lnTo>
                          <a:lnTo>
                            <a:pt x="281" y="259"/>
                          </a:lnTo>
                          <a:lnTo>
                            <a:pt x="478" y="245"/>
                          </a:lnTo>
                          <a:lnTo>
                            <a:pt x="641" y="230"/>
                          </a:lnTo>
                          <a:lnTo>
                            <a:pt x="837" y="230"/>
                          </a:lnTo>
                          <a:lnTo>
                            <a:pt x="1053" y="237"/>
                          </a:lnTo>
                          <a:lnTo>
                            <a:pt x="1321" y="245"/>
                          </a:lnTo>
                          <a:lnTo>
                            <a:pt x="1576" y="267"/>
                          </a:lnTo>
                          <a:lnTo>
                            <a:pt x="1681" y="289"/>
                          </a:lnTo>
                          <a:lnTo>
                            <a:pt x="1710" y="294"/>
                          </a:lnTo>
                          <a:lnTo>
                            <a:pt x="1743" y="295"/>
                          </a:lnTo>
                          <a:lnTo>
                            <a:pt x="1766" y="289"/>
                          </a:lnTo>
                          <a:lnTo>
                            <a:pt x="1786" y="267"/>
                          </a:lnTo>
                          <a:lnTo>
                            <a:pt x="1796" y="240"/>
                          </a:lnTo>
                          <a:lnTo>
                            <a:pt x="1802" y="216"/>
                          </a:lnTo>
                          <a:lnTo>
                            <a:pt x="1804" y="190"/>
                          </a:lnTo>
                          <a:lnTo>
                            <a:pt x="1800" y="143"/>
                          </a:lnTo>
                          <a:lnTo>
                            <a:pt x="1791" y="114"/>
                          </a:lnTo>
                          <a:lnTo>
                            <a:pt x="1778" y="83"/>
                          </a:lnTo>
                          <a:lnTo>
                            <a:pt x="1766" y="63"/>
                          </a:lnTo>
                          <a:lnTo>
                            <a:pt x="1752" y="47"/>
                          </a:lnTo>
                          <a:lnTo>
                            <a:pt x="1731" y="31"/>
                          </a:lnTo>
                          <a:lnTo>
                            <a:pt x="1707" y="22"/>
                          </a:lnTo>
                          <a:close/>
                        </a:path>
                      </a:pathLst>
                    </a:custGeom>
                    <a:solidFill>
                      <a:srgbClr val="CECECE"/>
                    </a:solidFill>
                    <a:ln w="6350">
                      <a:solidFill>
                        <a:srgbClr val="CECECE"/>
                      </a:solidFill>
                      <a:prstDash val="solid"/>
                      <a:round/>
                      <a:headEnd/>
                      <a:tailEnd/>
                    </a:ln>
                  </p:spPr>
                  <p:txBody>
                    <a:bodyPr/>
                    <a:lstStyle/>
                    <a:p>
                      <a:endParaRPr lang="en-US"/>
                    </a:p>
                  </p:txBody>
                </p:sp>
              </p:grpSp>
              <p:grpSp>
                <p:nvGrpSpPr>
                  <p:cNvPr id="16430" name="Group 593"/>
                  <p:cNvGrpSpPr>
                    <a:grpSpLocks/>
                  </p:cNvGrpSpPr>
                  <p:nvPr/>
                </p:nvGrpSpPr>
                <p:grpSpPr bwMode="auto">
                  <a:xfrm>
                    <a:off x="3588" y="3530"/>
                    <a:ext cx="144" cy="196"/>
                    <a:chOff x="3588" y="3530"/>
                    <a:chExt cx="144" cy="196"/>
                  </a:xfrm>
                </p:grpSpPr>
                <p:sp>
                  <p:nvSpPr>
                    <p:cNvPr id="16431" name="Freeform 594"/>
                    <p:cNvSpPr>
                      <a:spLocks/>
                    </p:cNvSpPr>
                    <p:nvPr/>
                  </p:nvSpPr>
                  <p:spPr bwMode="auto">
                    <a:xfrm>
                      <a:off x="3588" y="3581"/>
                      <a:ext cx="144" cy="145"/>
                    </a:xfrm>
                    <a:custGeom>
                      <a:avLst/>
                      <a:gdLst>
                        <a:gd name="T0" fmla="*/ 3 w 578"/>
                        <a:gd name="T1" fmla="*/ 0 h 724"/>
                        <a:gd name="T2" fmla="*/ 2 w 578"/>
                        <a:gd name="T3" fmla="*/ 2 h 724"/>
                        <a:gd name="T4" fmla="*/ 1 w 578"/>
                        <a:gd name="T5" fmla="*/ 4 h 724"/>
                        <a:gd name="T6" fmla="*/ 0 w 578"/>
                        <a:gd name="T7" fmla="*/ 6 h 724"/>
                        <a:gd name="T8" fmla="*/ 1 w 578"/>
                        <a:gd name="T9" fmla="*/ 5 h 724"/>
                        <a:gd name="T10" fmla="*/ 2 w 578"/>
                        <a:gd name="T11" fmla="*/ 5 h 724"/>
                        <a:gd name="T12" fmla="*/ 3 w 578"/>
                        <a:gd name="T13" fmla="*/ 5 h 724"/>
                        <a:gd name="T14" fmla="*/ 3 w 578"/>
                        <a:gd name="T15" fmla="*/ 5 h 724"/>
                        <a:gd name="T16" fmla="*/ 4 w 578"/>
                        <a:gd name="T17" fmla="*/ 5 h 724"/>
                        <a:gd name="T18" fmla="*/ 4 w 578"/>
                        <a:gd name="T19" fmla="*/ 5 h 724"/>
                        <a:gd name="T20" fmla="*/ 5 w 578"/>
                        <a:gd name="T21" fmla="*/ 4 h 724"/>
                        <a:gd name="T22" fmla="*/ 4 w 578"/>
                        <a:gd name="T23" fmla="*/ 4 h 724"/>
                        <a:gd name="T24" fmla="*/ 5 w 578"/>
                        <a:gd name="T25" fmla="*/ 4 h 724"/>
                        <a:gd name="T26" fmla="*/ 5 w 578"/>
                        <a:gd name="T27" fmla="*/ 4 h 724"/>
                        <a:gd name="T28" fmla="*/ 6 w 578"/>
                        <a:gd name="T29" fmla="*/ 4 h 724"/>
                        <a:gd name="T30" fmla="*/ 7 w 578"/>
                        <a:gd name="T31" fmla="*/ 4 h 724"/>
                        <a:gd name="T32" fmla="*/ 7 w 578"/>
                        <a:gd name="T33" fmla="*/ 4 h 724"/>
                        <a:gd name="T34" fmla="*/ 7 w 578"/>
                        <a:gd name="T35" fmla="*/ 5 h 724"/>
                        <a:gd name="T36" fmla="*/ 8 w 578"/>
                        <a:gd name="T37" fmla="*/ 5 h 724"/>
                        <a:gd name="T38" fmla="*/ 9 w 578"/>
                        <a:gd name="T39" fmla="*/ 5 h 724"/>
                        <a:gd name="T40" fmla="*/ 9 w 578"/>
                        <a:gd name="T41" fmla="*/ 4 h 724"/>
                        <a:gd name="T42" fmla="*/ 8 w 578"/>
                        <a:gd name="T43" fmla="*/ 3 h 724"/>
                        <a:gd name="T44" fmla="*/ 8 w 578"/>
                        <a:gd name="T45" fmla="*/ 2 h 724"/>
                        <a:gd name="T46" fmla="*/ 7 w 578"/>
                        <a:gd name="T47" fmla="*/ 1 h 724"/>
                        <a:gd name="T48" fmla="*/ 7 w 578"/>
                        <a:gd name="T49" fmla="*/ 0 h 724"/>
                        <a:gd name="T50" fmla="*/ 7 w 578"/>
                        <a:gd name="T51" fmla="*/ 0 h 724"/>
                        <a:gd name="T52" fmla="*/ 3 w 578"/>
                        <a:gd name="T53" fmla="*/ 0 h 7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4"/>
                        <a:gd name="T83" fmla="*/ 578 w 578"/>
                        <a:gd name="T84" fmla="*/ 724 h 7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4">
                          <a:moveTo>
                            <a:pt x="199" y="37"/>
                          </a:moveTo>
                          <a:lnTo>
                            <a:pt x="142" y="280"/>
                          </a:lnTo>
                          <a:lnTo>
                            <a:pt x="76" y="487"/>
                          </a:lnTo>
                          <a:lnTo>
                            <a:pt x="0" y="724"/>
                          </a:lnTo>
                          <a:lnTo>
                            <a:pt x="64" y="677"/>
                          </a:lnTo>
                          <a:lnTo>
                            <a:pt x="138" y="624"/>
                          </a:lnTo>
                          <a:lnTo>
                            <a:pt x="179" y="600"/>
                          </a:lnTo>
                          <a:lnTo>
                            <a:pt x="212" y="584"/>
                          </a:lnTo>
                          <a:lnTo>
                            <a:pt x="245" y="575"/>
                          </a:lnTo>
                          <a:lnTo>
                            <a:pt x="275" y="571"/>
                          </a:lnTo>
                          <a:lnTo>
                            <a:pt x="318" y="561"/>
                          </a:lnTo>
                          <a:lnTo>
                            <a:pt x="291" y="483"/>
                          </a:lnTo>
                          <a:lnTo>
                            <a:pt x="324" y="478"/>
                          </a:lnTo>
                          <a:lnTo>
                            <a:pt x="363" y="487"/>
                          </a:lnTo>
                          <a:lnTo>
                            <a:pt x="402" y="510"/>
                          </a:lnTo>
                          <a:lnTo>
                            <a:pt x="433" y="531"/>
                          </a:lnTo>
                          <a:lnTo>
                            <a:pt x="459" y="555"/>
                          </a:lnTo>
                          <a:lnTo>
                            <a:pt x="486" y="580"/>
                          </a:lnTo>
                          <a:lnTo>
                            <a:pt x="529" y="624"/>
                          </a:lnTo>
                          <a:lnTo>
                            <a:pt x="578" y="668"/>
                          </a:lnTo>
                          <a:lnTo>
                            <a:pt x="567" y="513"/>
                          </a:lnTo>
                          <a:lnTo>
                            <a:pt x="541" y="390"/>
                          </a:lnTo>
                          <a:lnTo>
                            <a:pt x="514" y="247"/>
                          </a:lnTo>
                          <a:lnTo>
                            <a:pt x="491" y="142"/>
                          </a:lnTo>
                          <a:lnTo>
                            <a:pt x="475" y="59"/>
                          </a:lnTo>
                          <a:lnTo>
                            <a:pt x="469" y="0"/>
                          </a:lnTo>
                          <a:lnTo>
                            <a:pt x="199" y="37"/>
                          </a:lnTo>
                          <a:close/>
                        </a:path>
                      </a:pathLst>
                    </a:custGeom>
                    <a:solidFill>
                      <a:srgbClr val="CECECE"/>
                    </a:solidFill>
                    <a:ln w="3175">
                      <a:solidFill>
                        <a:srgbClr val="CECECE"/>
                      </a:solidFill>
                      <a:prstDash val="solid"/>
                      <a:round/>
                      <a:headEnd/>
                      <a:tailEnd/>
                    </a:ln>
                  </p:spPr>
                  <p:txBody>
                    <a:bodyPr/>
                    <a:lstStyle/>
                    <a:p>
                      <a:endParaRPr lang="en-US"/>
                    </a:p>
                  </p:txBody>
                </p:sp>
                <p:sp>
                  <p:nvSpPr>
                    <p:cNvPr id="16432" name="Oval 595"/>
                    <p:cNvSpPr>
                      <a:spLocks noChangeArrowheads="1"/>
                    </p:cNvSpPr>
                    <p:nvPr/>
                  </p:nvSpPr>
                  <p:spPr bwMode="auto">
                    <a:xfrm>
                      <a:off x="3626" y="3530"/>
                      <a:ext cx="88" cy="76"/>
                    </a:xfrm>
                    <a:prstGeom prst="ellipse">
                      <a:avLst/>
                    </a:prstGeom>
                    <a:solidFill>
                      <a:srgbClr val="CECECE"/>
                    </a:solidFill>
                    <a:ln w="3175">
                      <a:solidFill>
                        <a:srgbClr val="CECECE"/>
                      </a:solidFill>
                      <a:round/>
                      <a:headEnd/>
                      <a:tailEnd/>
                    </a:ln>
                  </p:spPr>
                  <p:txBody>
                    <a:bodyPr/>
                    <a:lstStyle/>
                    <a:p>
                      <a:endParaRPr lang="en-US"/>
                    </a:p>
                  </p:txBody>
                </p:sp>
                <p:sp>
                  <p:nvSpPr>
                    <p:cNvPr id="16433" name="Freeform 596"/>
                    <p:cNvSpPr>
                      <a:spLocks/>
                    </p:cNvSpPr>
                    <p:nvPr/>
                  </p:nvSpPr>
                  <p:spPr bwMode="auto">
                    <a:xfrm>
                      <a:off x="3627" y="3532"/>
                      <a:ext cx="85"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2 w 336"/>
                        <a:gd name="T11" fmla="*/ 1 h 369"/>
                        <a:gd name="T12" fmla="*/ 1 w 336"/>
                        <a:gd name="T13" fmla="*/ 0 h 369"/>
                        <a:gd name="T14" fmla="*/ 1 w 336"/>
                        <a:gd name="T15" fmla="*/ 1 h 369"/>
                        <a:gd name="T16" fmla="*/ 1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2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4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6 w 336"/>
                        <a:gd name="T73" fmla="*/ 1 h 369"/>
                        <a:gd name="T74" fmla="*/ 5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4 w 336"/>
                        <a:gd name="T91" fmla="*/ 1 h 369"/>
                        <a:gd name="T92" fmla="*/ 4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5" y="0"/>
                          </a:moveTo>
                          <a:lnTo>
                            <a:pt x="153" y="68"/>
                          </a:lnTo>
                          <a:lnTo>
                            <a:pt x="118" y="9"/>
                          </a:lnTo>
                          <a:lnTo>
                            <a:pt x="126" y="74"/>
                          </a:lnTo>
                          <a:lnTo>
                            <a:pt x="83" y="25"/>
                          </a:lnTo>
                          <a:lnTo>
                            <a:pt x="100" y="90"/>
                          </a:lnTo>
                          <a:lnTo>
                            <a:pt x="54" y="51"/>
                          </a:lnTo>
                          <a:lnTo>
                            <a:pt x="80" y="112"/>
                          </a:lnTo>
                          <a:lnTo>
                            <a:pt x="24" y="89"/>
                          </a:lnTo>
                          <a:lnTo>
                            <a:pt x="64" y="139"/>
                          </a:lnTo>
                          <a:lnTo>
                            <a:pt x="5" y="132"/>
                          </a:lnTo>
                          <a:lnTo>
                            <a:pt x="61" y="165"/>
                          </a:lnTo>
                          <a:lnTo>
                            <a:pt x="0" y="183"/>
                          </a:lnTo>
                          <a:lnTo>
                            <a:pt x="61" y="199"/>
                          </a:lnTo>
                          <a:lnTo>
                            <a:pt x="5" y="228"/>
                          </a:lnTo>
                          <a:lnTo>
                            <a:pt x="65" y="230"/>
                          </a:lnTo>
                          <a:lnTo>
                            <a:pt x="21" y="276"/>
                          </a:lnTo>
                          <a:lnTo>
                            <a:pt x="79" y="257"/>
                          </a:lnTo>
                          <a:lnTo>
                            <a:pt x="47" y="313"/>
                          </a:lnTo>
                          <a:lnTo>
                            <a:pt x="100" y="280"/>
                          </a:lnTo>
                          <a:lnTo>
                            <a:pt x="83" y="343"/>
                          </a:lnTo>
                          <a:lnTo>
                            <a:pt x="120" y="297"/>
                          </a:lnTo>
                          <a:lnTo>
                            <a:pt x="119" y="363"/>
                          </a:lnTo>
                          <a:lnTo>
                            <a:pt x="147" y="302"/>
                          </a:lnTo>
                          <a:lnTo>
                            <a:pt x="165" y="369"/>
                          </a:lnTo>
                          <a:lnTo>
                            <a:pt x="179" y="305"/>
                          </a:lnTo>
                          <a:lnTo>
                            <a:pt x="198" y="365"/>
                          </a:lnTo>
                          <a:lnTo>
                            <a:pt x="209" y="299"/>
                          </a:lnTo>
                          <a:lnTo>
                            <a:pt x="239" y="350"/>
                          </a:lnTo>
                          <a:lnTo>
                            <a:pt x="231" y="284"/>
                          </a:lnTo>
                          <a:lnTo>
                            <a:pt x="274" y="322"/>
                          </a:lnTo>
                          <a:lnTo>
                            <a:pt x="253" y="260"/>
                          </a:lnTo>
                          <a:lnTo>
                            <a:pt x="308" y="283"/>
                          </a:lnTo>
                          <a:lnTo>
                            <a:pt x="271" y="234"/>
                          </a:lnTo>
                          <a:lnTo>
                            <a:pt x="328" y="233"/>
                          </a:lnTo>
                          <a:lnTo>
                            <a:pt x="277" y="206"/>
                          </a:lnTo>
                          <a:lnTo>
                            <a:pt x="336" y="183"/>
                          </a:lnTo>
                          <a:lnTo>
                            <a:pt x="275" y="167"/>
                          </a:lnTo>
                          <a:lnTo>
                            <a:pt x="332" y="141"/>
                          </a:lnTo>
                          <a:lnTo>
                            <a:pt x="269" y="137"/>
                          </a:lnTo>
                          <a:lnTo>
                            <a:pt x="319" y="100"/>
                          </a:lnTo>
                          <a:lnTo>
                            <a:pt x="259" y="110"/>
                          </a:lnTo>
                          <a:lnTo>
                            <a:pt x="295" y="60"/>
                          </a:lnTo>
                          <a:lnTo>
                            <a:pt x="240" y="89"/>
                          </a:lnTo>
                          <a:lnTo>
                            <a:pt x="261" y="33"/>
                          </a:lnTo>
                          <a:lnTo>
                            <a:pt x="216" y="74"/>
                          </a:lnTo>
                          <a:lnTo>
                            <a:pt x="224" y="11"/>
                          </a:lnTo>
                          <a:lnTo>
                            <a:pt x="188" y="64"/>
                          </a:lnTo>
                          <a:lnTo>
                            <a:pt x="165" y="0"/>
                          </a:lnTo>
                          <a:close/>
                        </a:path>
                      </a:pathLst>
                    </a:custGeom>
                    <a:solidFill>
                      <a:srgbClr val="CECECE"/>
                    </a:solidFill>
                    <a:ln w="3175">
                      <a:solidFill>
                        <a:srgbClr val="CECECE"/>
                      </a:solidFill>
                      <a:prstDash val="solid"/>
                      <a:round/>
                      <a:headEnd/>
                      <a:tailEnd/>
                    </a:ln>
                  </p:spPr>
                  <p:txBody>
                    <a:bodyPr/>
                    <a:lstStyle/>
                    <a:p>
                      <a:endParaRPr lang="en-US"/>
                    </a:p>
                  </p:txBody>
                </p:sp>
                <p:sp>
                  <p:nvSpPr>
                    <p:cNvPr id="16434" name="Oval 597"/>
                    <p:cNvSpPr>
                      <a:spLocks noChangeArrowheads="1"/>
                    </p:cNvSpPr>
                    <p:nvPr/>
                  </p:nvSpPr>
                  <p:spPr bwMode="auto">
                    <a:xfrm>
                      <a:off x="3642" y="3542"/>
                      <a:ext cx="56" cy="52"/>
                    </a:xfrm>
                    <a:prstGeom prst="ellipse">
                      <a:avLst/>
                    </a:prstGeom>
                    <a:solidFill>
                      <a:srgbClr val="CECECE"/>
                    </a:solidFill>
                    <a:ln w="6350">
                      <a:solidFill>
                        <a:srgbClr val="CECECE"/>
                      </a:solidFill>
                      <a:round/>
                      <a:headEnd/>
                      <a:tailEnd/>
                    </a:ln>
                  </p:spPr>
                  <p:txBody>
                    <a:bodyPr/>
                    <a:lstStyle/>
                    <a:p>
                      <a:endParaRPr lang="en-US"/>
                    </a:p>
                  </p:txBody>
                </p:sp>
                <p:sp>
                  <p:nvSpPr>
                    <p:cNvPr id="16435" name="Freeform 598"/>
                    <p:cNvSpPr>
                      <a:spLocks/>
                    </p:cNvSpPr>
                    <p:nvPr/>
                  </p:nvSpPr>
                  <p:spPr bwMode="auto">
                    <a:xfrm>
                      <a:off x="3648" y="3604"/>
                      <a:ext cx="13" cy="80"/>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CECECE"/>
                      </a:solidFill>
                      <a:prstDash val="solid"/>
                      <a:round/>
                      <a:headEnd/>
                      <a:tailEnd/>
                    </a:ln>
                  </p:spPr>
                  <p:txBody>
                    <a:bodyPr/>
                    <a:lstStyle/>
                    <a:p>
                      <a:endParaRPr lang="en-US"/>
                    </a:p>
                  </p:txBody>
                </p:sp>
              </p:grpSp>
            </p:grpSp>
            <p:grpSp>
              <p:nvGrpSpPr>
                <p:cNvPr id="16416" name="Group 599"/>
                <p:cNvGrpSpPr>
                  <a:grpSpLocks/>
                </p:cNvGrpSpPr>
                <p:nvPr/>
              </p:nvGrpSpPr>
              <p:grpSpPr bwMode="auto">
                <a:xfrm>
                  <a:off x="3185" y="3129"/>
                  <a:ext cx="539" cy="577"/>
                  <a:chOff x="3185" y="3129"/>
                  <a:chExt cx="539" cy="577"/>
                </a:xfrm>
              </p:grpSpPr>
              <p:grpSp>
                <p:nvGrpSpPr>
                  <p:cNvPr id="16417" name="Group 600"/>
                  <p:cNvGrpSpPr>
                    <a:grpSpLocks/>
                  </p:cNvGrpSpPr>
                  <p:nvPr/>
                </p:nvGrpSpPr>
                <p:grpSpPr bwMode="auto">
                  <a:xfrm>
                    <a:off x="3185" y="3129"/>
                    <a:ext cx="539" cy="536"/>
                    <a:chOff x="3185" y="3129"/>
                    <a:chExt cx="539" cy="536"/>
                  </a:xfrm>
                </p:grpSpPr>
                <p:sp>
                  <p:nvSpPr>
                    <p:cNvPr id="16424" name="Freeform 601"/>
                    <p:cNvSpPr>
                      <a:spLocks/>
                    </p:cNvSpPr>
                    <p:nvPr/>
                  </p:nvSpPr>
                  <p:spPr bwMode="auto">
                    <a:xfrm>
                      <a:off x="3228" y="3613"/>
                      <a:ext cx="96" cy="52"/>
                    </a:xfrm>
                    <a:custGeom>
                      <a:avLst/>
                      <a:gdLst>
                        <a:gd name="T0" fmla="*/ 4 w 384"/>
                        <a:gd name="T1" fmla="*/ 0 h 261"/>
                        <a:gd name="T2" fmla="*/ 1 w 384"/>
                        <a:gd name="T3" fmla="*/ 0 h 261"/>
                        <a:gd name="T4" fmla="*/ 1 w 384"/>
                        <a:gd name="T5" fmla="*/ 0 h 261"/>
                        <a:gd name="T6" fmla="*/ 0 w 384"/>
                        <a:gd name="T7" fmla="*/ 0 h 261"/>
                        <a:gd name="T8" fmla="*/ 0 w 384"/>
                        <a:gd name="T9" fmla="*/ 1 h 261"/>
                        <a:gd name="T10" fmla="*/ 0 w 384"/>
                        <a:gd name="T11" fmla="*/ 1 h 261"/>
                        <a:gd name="T12" fmla="*/ 0 w 384"/>
                        <a:gd name="T13" fmla="*/ 1 h 261"/>
                        <a:gd name="T14" fmla="*/ 0 w 384"/>
                        <a:gd name="T15" fmla="*/ 1 h 261"/>
                        <a:gd name="T16" fmla="*/ 0 w 384"/>
                        <a:gd name="T17" fmla="*/ 2 h 261"/>
                        <a:gd name="T18" fmla="*/ 1 w 384"/>
                        <a:gd name="T19" fmla="*/ 2 h 261"/>
                        <a:gd name="T20" fmla="*/ 1 w 384"/>
                        <a:gd name="T21" fmla="*/ 2 h 261"/>
                        <a:gd name="T22" fmla="*/ 2 w 384"/>
                        <a:gd name="T23" fmla="*/ 2 h 261"/>
                        <a:gd name="T24" fmla="*/ 2 w 384"/>
                        <a:gd name="T25" fmla="*/ 2 h 261"/>
                        <a:gd name="T26" fmla="*/ 2 w 384"/>
                        <a:gd name="T27" fmla="*/ 2 h 261"/>
                        <a:gd name="T28" fmla="*/ 2 w 384"/>
                        <a:gd name="T29" fmla="*/ 2 h 261"/>
                        <a:gd name="T30" fmla="*/ 5 w 384"/>
                        <a:gd name="T31" fmla="*/ 2 h 261"/>
                        <a:gd name="T32" fmla="*/ 6 w 384"/>
                        <a:gd name="T33" fmla="*/ 0 h 261"/>
                        <a:gd name="T34" fmla="*/ 4 w 384"/>
                        <a:gd name="T35" fmla="*/ 0 h 2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1"/>
                        <a:gd name="T56" fmla="*/ 384 w 384"/>
                        <a:gd name="T57" fmla="*/ 261 h 2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1">
                          <a:moveTo>
                            <a:pt x="246" y="0"/>
                          </a:moveTo>
                          <a:lnTo>
                            <a:pt x="50" y="22"/>
                          </a:lnTo>
                          <a:lnTo>
                            <a:pt x="30" y="39"/>
                          </a:lnTo>
                          <a:lnTo>
                            <a:pt x="19" y="59"/>
                          </a:lnTo>
                          <a:lnTo>
                            <a:pt x="8" y="81"/>
                          </a:lnTo>
                          <a:lnTo>
                            <a:pt x="0" y="118"/>
                          </a:lnTo>
                          <a:lnTo>
                            <a:pt x="1" y="159"/>
                          </a:lnTo>
                          <a:lnTo>
                            <a:pt x="8" y="181"/>
                          </a:lnTo>
                          <a:lnTo>
                            <a:pt x="19" y="206"/>
                          </a:lnTo>
                          <a:lnTo>
                            <a:pt x="39" y="227"/>
                          </a:lnTo>
                          <a:lnTo>
                            <a:pt x="63" y="244"/>
                          </a:lnTo>
                          <a:lnTo>
                            <a:pt x="88" y="254"/>
                          </a:lnTo>
                          <a:lnTo>
                            <a:pt x="109" y="259"/>
                          </a:lnTo>
                          <a:lnTo>
                            <a:pt x="137" y="261"/>
                          </a:lnTo>
                          <a:lnTo>
                            <a:pt x="135" y="259"/>
                          </a:lnTo>
                          <a:lnTo>
                            <a:pt x="287" y="242"/>
                          </a:lnTo>
                          <a:lnTo>
                            <a:pt x="384" y="0"/>
                          </a:lnTo>
                          <a:lnTo>
                            <a:pt x="246" y="0"/>
                          </a:lnTo>
                          <a:close/>
                        </a:path>
                      </a:pathLst>
                    </a:custGeom>
                    <a:solidFill>
                      <a:srgbClr val="808080"/>
                    </a:solidFill>
                    <a:ln w="6350">
                      <a:solidFill>
                        <a:srgbClr val="000000"/>
                      </a:solidFill>
                      <a:prstDash val="solid"/>
                      <a:round/>
                      <a:headEnd/>
                      <a:tailEnd/>
                    </a:ln>
                  </p:spPr>
                  <p:txBody>
                    <a:bodyPr/>
                    <a:lstStyle/>
                    <a:p>
                      <a:endParaRPr lang="en-US"/>
                    </a:p>
                  </p:txBody>
                </p:sp>
                <p:sp>
                  <p:nvSpPr>
                    <p:cNvPr id="16425" name="Freeform 602"/>
                    <p:cNvSpPr>
                      <a:spLocks/>
                    </p:cNvSpPr>
                    <p:nvPr/>
                  </p:nvSpPr>
                  <p:spPr bwMode="auto">
                    <a:xfrm>
                      <a:off x="3185" y="3129"/>
                      <a:ext cx="539" cy="536"/>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10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8" y="46"/>
                          </a:lnTo>
                          <a:lnTo>
                            <a:pt x="46" y="82"/>
                          </a:lnTo>
                          <a:lnTo>
                            <a:pt x="23" y="120"/>
                          </a:lnTo>
                          <a:lnTo>
                            <a:pt x="10" y="161"/>
                          </a:lnTo>
                          <a:lnTo>
                            <a:pt x="5" y="197"/>
                          </a:lnTo>
                          <a:lnTo>
                            <a:pt x="0" y="243"/>
                          </a:lnTo>
                          <a:lnTo>
                            <a:pt x="0" y="289"/>
                          </a:lnTo>
                          <a:lnTo>
                            <a:pt x="6" y="327"/>
                          </a:lnTo>
                          <a:lnTo>
                            <a:pt x="10" y="367"/>
                          </a:lnTo>
                          <a:lnTo>
                            <a:pt x="17" y="401"/>
                          </a:lnTo>
                          <a:lnTo>
                            <a:pt x="38" y="493"/>
                          </a:lnTo>
                          <a:lnTo>
                            <a:pt x="69" y="594"/>
                          </a:lnTo>
                          <a:lnTo>
                            <a:pt x="115" y="705"/>
                          </a:lnTo>
                          <a:lnTo>
                            <a:pt x="160" y="832"/>
                          </a:lnTo>
                          <a:lnTo>
                            <a:pt x="206" y="943"/>
                          </a:lnTo>
                          <a:lnTo>
                            <a:pt x="245" y="1054"/>
                          </a:lnTo>
                          <a:lnTo>
                            <a:pt x="291" y="1187"/>
                          </a:lnTo>
                          <a:lnTo>
                            <a:pt x="330" y="1358"/>
                          </a:lnTo>
                          <a:lnTo>
                            <a:pt x="356" y="1506"/>
                          </a:lnTo>
                          <a:lnTo>
                            <a:pt x="382" y="1691"/>
                          </a:lnTo>
                          <a:lnTo>
                            <a:pt x="395" y="1891"/>
                          </a:lnTo>
                          <a:lnTo>
                            <a:pt x="415" y="2069"/>
                          </a:lnTo>
                          <a:lnTo>
                            <a:pt x="415" y="2166"/>
                          </a:lnTo>
                          <a:lnTo>
                            <a:pt x="415" y="2292"/>
                          </a:lnTo>
                          <a:lnTo>
                            <a:pt x="415" y="2373"/>
                          </a:lnTo>
                          <a:lnTo>
                            <a:pt x="410" y="2450"/>
                          </a:lnTo>
                          <a:lnTo>
                            <a:pt x="389" y="2529"/>
                          </a:lnTo>
                          <a:lnTo>
                            <a:pt x="375" y="2576"/>
                          </a:lnTo>
                          <a:lnTo>
                            <a:pt x="356" y="2618"/>
                          </a:lnTo>
                          <a:lnTo>
                            <a:pt x="338" y="2645"/>
                          </a:lnTo>
                          <a:lnTo>
                            <a:pt x="325" y="2661"/>
                          </a:lnTo>
                          <a:lnTo>
                            <a:pt x="311" y="2677"/>
                          </a:lnTo>
                          <a:lnTo>
                            <a:pt x="502" y="2653"/>
                          </a:lnTo>
                          <a:lnTo>
                            <a:pt x="874" y="2595"/>
                          </a:lnTo>
                          <a:lnTo>
                            <a:pt x="1181" y="2551"/>
                          </a:lnTo>
                          <a:lnTo>
                            <a:pt x="1533" y="2507"/>
                          </a:lnTo>
                          <a:lnTo>
                            <a:pt x="1796" y="2492"/>
                          </a:lnTo>
                          <a:lnTo>
                            <a:pt x="1998" y="2499"/>
                          </a:lnTo>
                          <a:lnTo>
                            <a:pt x="2051" y="2499"/>
                          </a:lnTo>
                          <a:lnTo>
                            <a:pt x="2083" y="2492"/>
                          </a:lnTo>
                          <a:lnTo>
                            <a:pt x="2103" y="2455"/>
                          </a:lnTo>
                          <a:lnTo>
                            <a:pt x="2122" y="2414"/>
                          </a:lnTo>
                          <a:lnTo>
                            <a:pt x="2139" y="2354"/>
                          </a:lnTo>
                          <a:lnTo>
                            <a:pt x="2149" y="2281"/>
                          </a:lnTo>
                          <a:lnTo>
                            <a:pt x="2155" y="2210"/>
                          </a:lnTo>
                          <a:lnTo>
                            <a:pt x="2155" y="2108"/>
                          </a:lnTo>
                          <a:lnTo>
                            <a:pt x="2152" y="2028"/>
                          </a:lnTo>
                          <a:lnTo>
                            <a:pt x="2149" y="1898"/>
                          </a:lnTo>
                          <a:lnTo>
                            <a:pt x="2129" y="1758"/>
                          </a:lnTo>
                          <a:lnTo>
                            <a:pt x="2096" y="1576"/>
                          </a:lnTo>
                          <a:lnTo>
                            <a:pt x="2057" y="1410"/>
                          </a:lnTo>
                          <a:lnTo>
                            <a:pt x="2024" y="1261"/>
                          </a:lnTo>
                          <a:lnTo>
                            <a:pt x="1972" y="1099"/>
                          </a:lnTo>
                          <a:lnTo>
                            <a:pt x="1920" y="951"/>
                          </a:lnTo>
                          <a:lnTo>
                            <a:pt x="1874" y="810"/>
                          </a:lnTo>
                          <a:lnTo>
                            <a:pt x="1802" y="609"/>
                          </a:lnTo>
                          <a:lnTo>
                            <a:pt x="1763" y="490"/>
                          </a:lnTo>
                          <a:lnTo>
                            <a:pt x="1739" y="411"/>
                          </a:lnTo>
                          <a:lnTo>
                            <a:pt x="1726" y="350"/>
                          </a:lnTo>
                          <a:lnTo>
                            <a:pt x="1721" y="292"/>
                          </a:lnTo>
                          <a:lnTo>
                            <a:pt x="1721" y="241"/>
                          </a:lnTo>
                          <a:lnTo>
                            <a:pt x="1750" y="61"/>
                          </a:lnTo>
                          <a:lnTo>
                            <a:pt x="1763" y="24"/>
                          </a:lnTo>
                          <a:lnTo>
                            <a:pt x="157" y="0"/>
                          </a:lnTo>
                          <a:lnTo>
                            <a:pt x="136" y="5"/>
                          </a:lnTo>
                          <a:close/>
                        </a:path>
                      </a:pathLst>
                    </a:custGeom>
                    <a:solidFill>
                      <a:srgbClr val="FFFFFF"/>
                    </a:solidFill>
                    <a:ln w="6350">
                      <a:solidFill>
                        <a:srgbClr val="000000"/>
                      </a:solidFill>
                      <a:prstDash val="solid"/>
                      <a:round/>
                      <a:headEnd/>
                      <a:tailEnd/>
                    </a:ln>
                  </p:spPr>
                  <p:txBody>
                    <a:bodyPr/>
                    <a:lstStyle/>
                    <a:p>
                      <a:endParaRPr lang="en-US"/>
                    </a:p>
                  </p:txBody>
                </p:sp>
                <p:sp>
                  <p:nvSpPr>
                    <p:cNvPr id="16426" name="Freeform 603"/>
                    <p:cNvSpPr>
                      <a:spLocks/>
                    </p:cNvSpPr>
                    <p:nvPr/>
                  </p:nvSpPr>
                  <p:spPr bwMode="auto">
                    <a:xfrm>
                      <a:off x="3214" y="315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2"/>
                          </a:moveTo>
                          <a:lnTo>
                            <a:pt x="132" y="160"/>
                          </a:lnTo>
                          <a:lnTo>
                            <a:pt x="86" y="175"/>
                          </a:lnTo>
                          <a:lnTo>
                            <a:pt x="64" y="172"/>
                          </a:lnTo>
                          <a:lnTo>
                            <a:pt x="41" y="162"/>
                          </a:lnTo>
                          <a:lnTo>
                            <a:pt x="23" y="145"/>
                          </a:lnTo>
                          <a:lnTo>
                            <a:pt x="11" y="128"/>
                          </a:lnTo>
                          <a:lnTo>
                            <a:pt x="4" y="106"/>
                          </a:lnTo>
                          <a:lnTo>
                            <a:pt x="0" y="86"/>
                          </a:lnTo>
                          <a:lnTo>
                            <a:pt x="2" y="60"/>
                          </a:lnTo>
                          <a:lnTo>
                            <a:pt x="8" y="41"/>
                          </a:lnTo>
                          <a:lnTo>
                            <a:pt x="21" y="27"/>
                          </a:lnTo>
                          <a:lnTo>
                            <a:pt x="37" y="14"/>
                          </a:lnTo>
                          <a:lnTo>
                            <a:pt x="57" y="8"/>
                          </a:lnTo>
                          <a:lnTo>
                            <a:pt x="73" y="4"/>
                          </a:lnTo>
                          <a:lnTo>
                            <a:pt x="92" y="1"/>
                          </a:lnTo>
                          <a:lnTo>
                            <a:pt x="106" y="1"/>
                          </a:lnTo>
                          <a:lnTo>
                            <a:pt x="125" y="0"/>
                          </a:lnTo>
                          <a:lnTo>
                            <a:pt x="178" y="12"/>
                          </a:lnTo>
                          <a:close/>
                        </a:path>
                      </a:pathLst>
                    </a:custGeom>
                    <a:solidFill>
                      <a:srgbClr val="808080"/>
                    </a:solidFill>
                    <a:ln w="6350">
                      <a:solidFill>
                        <a:srgbClr val="000000"/>
                      </a:solidFill>
                      <a:prstDash val="solid"/>
                      <a:round/>
                      <a:headEnd/>
                      <a:tailEnd/>
                    </a:ln>
                  </p:spPr>
                  <p:txBody>
                    <a:bodyPr/>
                    <a:lstStyle/>
                    <a:p>
                      <a:endParaRPr lang="en-US"/>
                    </a:p>
                  </p:txBody>
                </p:sp>
                <p:sp>
                  <p:nvSpPr>
                    <p:cNvPr id="16427" name="Freeform 604"/>
                    <p:cNvSpPr>
                      <a:spLocks/>
                    </p:cNvSpPr>
                    <p:nvPr/>
                  </p:nvSpPr>
                  <p:spPr bwMode="auto">
                    <a:xfrm>
                      <a:off x="3231" y="3152"/>
                      <a:ext cx="31" cy="28"/>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7"/>
                          </a:moveTo>
                          <a:lnTo>
                            <a:pt x="23" y="35"/>
                          </a:lnTo>
                          <a:lnTo>
                            <a:pt x="34" y="54"/>
                          </a:lnTo>
                          <a:lnTo>
                            <a:pt x="39" y="72"/>
                          </a:lnTo>
                          <a:lnTo>
                            <a:pt x="40" y="100"/>
                          </a:lnTo>
                          <a:lnTo>
                            <a:pt x="36" y="122"/>
                          </a:lnTo>
                          <a:lnTo>
                            <a:pt x="23" y="143"/>
                          </a:lnTo>
                          <a:lnTo>
                            <a:pt x="124" y="118"/>
                          </a:lnTo>
                          <a:lnTo>
                            <a:pt x="115" y="0"/>
                          </a:lnTo>
                          <a:lnTo>
                            <a:pt x="0" y="17"/>
                          </a:lnTo>
                          <a:close/>
                        </a:path>
                      </a:pathLst>
                    </a:custGeom>
                    <a:solidFill>
                      <a:srgbClr val="000000"/>
                    </a:solidFill>
                    <a:ln w="6350">
                      <a:solidFill>
                        <a:srgbClr val="000000"/>
                      </a:solidFill>
                      <a:prstDash val="solid"/>
                      <a:round/>
                      <a:headEnd/>
                      <a:tailEnd/>
                    </a:ln>
                  </p:spPr>
                  <p:txBody>
                    <a:bodyPr/>
                    <a:lstStyle/>
                    <a:p>
                      <a:endParaRPr lang="en-US"/>
                    </a:p>
                  </p:txBody>
                </p:sp>
                <p:sp>
                  <p:nvSpPr>
                    <p:cNvPr id="16428" name="Freeform 605"/>
                    <p:cNvSpPr>
                      <a:spLocks/>
                    </p:cNvSpPr>
                    <p:nvPr/>
                  </p:nvSpPr>
                  <p:spPr bwMode="auto">
                    <a:xfrm>
                      <a:off x="3222" y="313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8" y="22"/>
                          </a:moveTo>
                          <a:lnTo>
                            <a:pt x="0" y="0"/>
                          </a:lnTo>
                          <a:lnTo>
                            <a:pt x="48" y="8"/>
                          </a:lnTo>
                          <a:lnTo>
                            <a:pt x="66" y="14"/>
                          </a:lnTo>
                          <a:lnTo>
                            <a:pt x="84" y="23"/>
                          </a:lnTo>
                          <a:lnTo>
                            <a:pt x="96" y="37"/>
                          </a:lnTo>
                          <a:lnTo>
                            <a:pt x="110" y="56"/>
                          </a:lnTo>
                          <a:lnTo>
                            <a:pt x="117" y="80"/>
                          </a:lnTo>
                          <a:lnTo>
                            <a:pt x="121" y="104"/>
                          </a:lnTo>
                          <a:lnTo>
                            <a:pt x="123" y="129"/>
                          </a:lnTo>
                          <a:lnTo>
                            <a:pt x="124" y="150"/>
                          </a:lnTo>
                          <a:lnTo>
                            <a:pt x="121" y="181"/>
                          </a:lnTo>
                          <a:lnTo>
                            <a:pt x="117" y="211"/>
                          </a:lnTo>
                          <a:lnTo>
                            <a:pt x="105" y="237"/>
                          </a:lnTo>
                          <a:lnTo>
                            <a:pt x="86" y="262"/>
                          </a:lnTo>
                          <a:lnTo>
                            <a:pt x="63" y="280"/>
                          </a:lnTo>
                          <a:lnTo>
                            <a:pt x="45" y="296"/>
                          </a:lnTo>
                          <a:lnTo>
                            <a:pt x="157" y="281"/>
                          </a:lnTo>
                          <a:lnTo>
                            <a:pt x="281" y="259"/>
                          </a:lnTo>
                          <a:lnTo>
                            <a:pt x="478" y="244"/>
                          </a:lnTo>
                          <a:lnTo>
                            <a:pt x="642" y="229"/>
                          </a:lnTo>
                          <a:lnTo>
                            <a:pt x="838" y="229"/>
                          </a:lnTo>
                          <a:lnTo>
                            <a:pt x="1053" y="237"/>
                          </a:lnTo>
                          <a:lnTo>
                            <a:pt x="1321" y="244"/>
                          </a:lnTo>
                          <a:lnTo>
                            <a:pt x="1577" y="266"/>
                          </a:lnTo>
                          <a:lnTo>
                            <a:pt x="1681" y="288"/>
                          </a:lnTo>
                          <a:lnTo>
                            <a:pt x="1711" y="293"/>
                          </a:lnTo>
                          <a:lnTo>
                            <a:pt x="1744" y="295"/>
                          </a:lnTo>
                          <a:lnTo>
                            <a:pt x="1766" y="288"/>
                          </a:lnTo>
                          <a:lnTo>
                            <a:pt x="1786" y="266"/>
                          </a:lnTo>
                          <a:lnTo>
                            <a:pt x="1797" y="239"/>
                          </a:lnTo>
                          <a:lnTo>
                            <a:pt x="1802" y="216"/>
                          </a:lnTo>
                          <a:lnTo>
                            <a:pt x="1804" y="190"/>
                          </a:lnTo>
                          <a:lnTo>
                            <a:pt x="1800" y="143"/>
                          </a:lnTo>
                          <a:lnTo>
                            <a:pt x="1791" y="113"/>
                          </a:lnTo>
                          <a:lnTo>
                            <a:pt x="1778" y="82"/>
                          </a:lnTo>
                          <a:lnTo>
                            <a:pt x="1766" y="63"/>
                          </a:lnTo>
                          <a:lnTo>
                            <a:pt x="1752" y="46"/>
                          </a:lnTo>
                          <a:lnTo>
                            <a:pt x="1732" y="30"/>
                          </a:lnTo>
                          <a:lnTo>
                            <a:pt x="1708" y="22"/>
                          </a:lnTo>
                          <a:close/>
                        </a:path>
                      </a:pathLst>
                    </a:custGeom>
                    <a:solidFill>
                      <a:srgbClr val="FFFFFF"/>
                    </a:solidFill>
                    <a:ln w="6350">
                      <a:solidFill>
                        <a:srgbClr val="000000"/>
                      </a:solidFill>
                      <a:prstDash val="solid"/>
                      <a:round/>
                      <a:headEnd/>
                      <a:tailEnd/>
                    </a:ln>
                  </p:spPr>
                  <p:txBody>
                    <a:bodyPr/>
                    <a:lstStyle/>
                    <a:p>
                      <a:endParaRPr lang="en-US"/>
                    </a:p>
                  </p:txBody>
                </p:sp>
              </p:grpSp>
              <p:grpSp>
                <p:nvGrpSpPr>
                  <p:cNvPr id="16418" name="Group 606"/>
                  <p:cNvGrpSpPr>
                    <a:grpSpLocks/>
                  </p:cNvGrpSpPr>
                  <p:nvPr/>
                </p:nvGrpSpPr>
                <p:grpSpPr bwMode="auto">
                  <a:xfrm>
                    <a:off x="3565" y="3509"/>
                    <a:ext cx="144" cy="197"/>
                    <a:chOff x="3565" y="3509"/>
                    <a:chExt cx="144" cy="197"/>
                  </a:xfrm>
                </p:grpSpPr>
                <p:sp>
                  <p:nvSpPr>
                    <p:cNvPr id="16419" name="Freeform 607"/>
                    <p:cNvSpPr>
                      <a:spLocks/>
                    </p:cNvSpPr>
                    <p:nvPr/>
                  </p:nvSpPr>
                  <p:spPr bwMode="auto">
                    <a:xfrm>
                      <a:off x="3565" y="3561"/>
                      <a:ext cx="144" cy="145"/>
                    </a:xfrm>
                    <a:custGeom>
                      <a:avLst/>
                      <a:gdLst>
                        <a:gd name="T0" fmla="*/ 3 w 578"/>
                        <a:gd name="T1" fmla="*/ 0 h 725"/>
                        <a:gd name="T2" fmla="*/ 2 w 578"/>
                        <a:gd name="T3" fmla="*/ 2 h 725"/>
                        <a:gd name="T4" fmla="*/ 1 w 578"/>
                        <a:gd name="T5" fmla="*/ 4 h 725"/>
                        <a:gd name="T6" fmla="*/ 0 w 578"/>
                        <a:gd name="T7" fmla="*/ 6 h 725"/>
                        <a:gd name="T8" fmla="*/ 1 w 578"/>
                        <a:gd name="T9" fmla="*/ 5 h 725"/>
                        <a:gd name="T10" fmla="*/ 2 w 578"/>
                        <a:gd name="T11" fmla="*/ 5 h 725"/>
                        <a:gd name="T12" fmla="*/ 3 w 578"/>
                        <a:gd name="T13" fmla="*/ 5 h 725"/>
                        <a:gd name="T14" fmla="*/ 3 w 578"/>
                        <a:gd name="T15" fmla="*/ 5 h 725"/>
                        <a:gd name="T16" fmla="*/ 4 w 578"/>
                        <a:gd name="T17" fmla="*/ 5 h 725"/>
                        <a:gd name="T18" fmla="*/ 4 w 578"/>
                        <a:gd name="T19" fmla="*/ 5 h 725"/>
                        <a:gd name="T20" fmla="*/ 5 w 578"/>
                        <a:gd name="T21" fmla="*/ 4 h 725"/>
                        <a:gd name="T22" fmla="*/ 4 w 578"/>
                        <a:gd name="T23" fmla="*/ 4 h 725"/>
                        <a:gd name="T24" fmla="*/ 5 w 578"/>
                        <a:gd name="T25" fmla="*/ 4 h 725"/>
                        <a:gd name="T26" fmla="*/ 6 w 578"/>
                        <a:gd name="T27" fmla="*/ 4 h 725"/>
                        <a:gd name="T28" fmla="*/ 6 w 578"/>
                        <a:gd name="T29" fmla="*/ 4 h 725"/>
                        <a:gd name="T30" fmla="*/ 7 w 578"/>
                        <a:gd name="T31" fmla="*/ 4 h 725"/>
                        <a:gd name="T32" fmla="*/ 7 w 578"/>
                        <a:gd name="T33" fmla="*/ 4 h 725"/>
                        <a:gd name="T34" fmla="*/ 7 w 578"/>
                        <a:gd name="T35" fmla="*/ 5 h 725"/>
                        <a:gd name="T36" fmla="*/ 8 w 578"/>
                        <a:gd name="T37" fmla="*/ 5 h 725"/>
                        <a:gd name="T38" fmla="*/ 9 w 578"/>
                        <a:gd name="T39" fmla="*/ 5 h 725"/>
                        <a:gd name="T40" fmla="*/ 9 w 578"/>
                        <a:gd name="T41" fmla="*/ 4 h 725"/>
                        <a:gd name="T42" fmla="*/ 8 w 578"/>
                        <a:gd name="T43" fmla="*/ 3 h 725"/>
                        <a:gd name="T44" fmla="*/ 8 w 578"/>
                        <a:gd name="T45" fmla="*/ 2 h 725"/>
                        <a:gd name="T46" fmla="*/ 7 w 578"/>
                        <a:gd name="T47" fmla="*/ 1 h 725"/>
                        <a:gd name="T48" fmla="*/ 7 w 578"/>
                        <a:gd name="T49" fmla="*/ 0 h 725"/>
                        <a:gd name="T50" fmla="*/ 7 w 578"/>
                        <a:gd name="T51" fmla="*/ 0 h 725"/>
                        <a:gd name="T52" fmla="*/ 3 w 578"/>
                        <a:gd name="T53" fmla="*/ 0 h 7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5"/>
                        <a:gd name="T83" fmla="*/ 578 w 578"/>
                        <a:gd name="T84" fmla="*/ 725 h 7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5">
                          <a:moveTo>
                            <a:pt x="199" y="37"/>
                          </a:moveTo>
                          <a:lnTo>
                            <a:pt x="143" y="280"/>
                          </a:lnTo>
                          <a:lnTo>
                            <a:pt x="76" y="488"/>
                          </a:lnTo>
                          <a:lnTo>
                            <a:pt x="0" y="725"/>
                          </a:lnTo>
                          <a:lnTo>
                            <a:pt x="64" y="678"/>
                          </a:lnTo>
                          <a:lnTo>
                            <a:pt x="138" y="625"/>
                          </a:lnTo>
                          <a:lnTo>
                            <a:pt x="180" y="600"/>
                          </a:lnTo>
                          <a:lnTo>
                            <a:pt x="212" y="584"/>
                          </a:lnTo>
                          <a:lnTo>
                            <a:pt x="245" y="575"/>
                          </a:lnTo>
                          <a:lnTo>
                            <a:pt x="276" y="572"/>
                          </a:lnTo>
                          <a:lnTo>
                            <a:pt x="318" y="562"/>
                          </a:lnTo>
                          <a:lnTo>
                            <a:pt x="292" y="483"/>
                          </a:lnTo>
                          <a:lnTo>
                            <a:pt x="325" y="478"/>
                          </a:lnTo>
                          <a:lnTo>
                            <a:pt x="364" y="488"/>
                          </a:lnTo>
                          <a:lnTo>
                            <a:pt x="403" y="510"/>
                          </a:lnTo>
                          <a:lnTo>
                            <a:pt x="433" y="531"/>
                          </a:lnTo>
                          <a:lnTo>
                            <a:pt x="460" y="556"/>
                          </a:lnTo>
                          <a:lnTo>
                            <a:pt x="487" y="580"/>
                          </a:lnTo>
                          <a:lnTo>
                            <a:pt x="529" y="625"/>
                          </a:lnTo>
                          <a:lnTo>
                            <a:pt x="578" y="668"/>
                          </a:lnTo>
                          <a:lnTo>
                            <a:pt x="567" y="514"/>
                          </a:lnTo>
                          <a:lnTo>
                            <a:pt x="541" y="390"/>
                          </a:lnTo>
                          <a:lnTo>
                            <a:pt x="514" y="247"/>
                          </a:lnTo>
                          <a:lnTo>
                            <a:pt x="491" y="142"/>
                          </a:lnTo>
                          <a:lnTo>
                            <a:pt x="476" y="60"/>
                          </a:lnTo>
                          <a:lnTo>
                            <a:pt x="469" y="0"/>
                          </a:lnTo>
                          <a:lnTo>
                            <a:pt x="199" y="37"/>
                          </a:lnTo>
                          <a:close/>
                        </a:path>
                      </a:pathLst>
                    </a:custGeom>
                    <a:solidFill>
                      <a:srgbClr val="FF0000"/>
                    </a:solidFill>
                    <a:ln w="3175">
                      <a:solidFill>
                        <a:srgbClr val="000000"/>
                      </a:solidFill>
                      <a:prstDash val="solid"/>
                      <a:round/>
                      <a:headEnd/>
                      <a:tailEnd/>
                    </a:ln>
                  </p:spPr>
                  <p:txBody>
                    <a:bodyPr/>
                    <a:lstStyle/>
                    <a:p>
                      <a:endParaRPr lang="en-US"/>
                    </a:p>
                  </p:txBody>
                </p:sp>
                <p:sp>
                  <p:nvSpPr>
                    <p:cNvPr id="16420" name="Oval 608"/>
                    <p:cNvSpPr>
                      <a:spLocks noChangeArrowheads="1"/>
                    </p:cNvSpPr>
                    <p:nvPr/>
                  </p:nvSpPr>
                  <p:spPr bwMode="auto">
                    <a:xfrm>
                      <a:off x="3603" y="3509"/>
                      <a:ext cx="88" cy="76"/>
                    </a:xfrm>
                    <a:prstGeom prst="ellipse">
                      <a:avLst/>
                    </a:prstGeom>
                    <a:solidFill>
                      <a:srgbClr val="FFFF00"/>
                    </a:solidFill>
                    <a:ln w="3175">
                      <a:solidFill>
                        <a:srgbClr val="000000"/>
                      </a:solidFill>
                      <a:round/>
                      <a:headEnd/>
                      <a:tailEnd/>
                    </a:ln>
                  </p:spPr>
                  <p:txBody>
                    <a:bodyPr/>
                    <a:lstStyle/>
                    <a:p>
                      <a:endParaRPr lang="en-US"/>
                    </a:p>
                  </p:txBody>
                </p:sp>
                <p:sp>
                  <p:nvSpPr>
                    <p:cNvPr id="16421" name="Freeform 609"/>
                    <p:cNvSpPr>
                      <a:spLocks/>
                    </p:cNvSpPr>
                    <p:nvPr/>
                  </p:nvSpPr>
                  <p:spPr bwMode="auto">
                    <a:xfrm>
                      <a:off x="3604" y="3511"/>
                      <a:ext cx="84"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1 w 336"/>
                        <a:gd name="T11" fmla="*/ 1 h 369"/>
                        <a:gd name="T12" fmla="*/ 1 w 336"/>
                        <a:gd name="T13" fmla="*/ 0 h 369"/>
                        <a:gd name="T14" fmla="*/ 1 w 336"/>
                        <a:gd name="T15" fmla="*/ 1 h 369"/>
                        <a:gd name="T16" fmla="*/ 0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1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3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5 w 336"/>
                        <a:gd name="T73" fmla="*/ 1 h 369"/>
                        <a:gd name="T74" fmla="*/ 4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3 w 336"/>
                        <a:gd name="T91" fmla="*/ 1 h 369"/>
                        <a:gd name="T92" fmla="*/ 3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6" y="0"/>
                          </a:moveTo>
                          <a:lnTo>
                            <a:pt x="154" y="68"/>
                          </a:lnTo>
                          <a:lnTo>
                            <a:pt x="119" y="9"/>
                          </a:lnTo>
                          <a:lnTo>
                            <a:pt x="126" y="74"/>
                          </a:lnTo>
                          <a:lnTo>
                            <a:pt x="84" y="25"/>
                          </a:lnTo>
                          <a:lnTo>
                            <a:pt x="100" y="90"/>
                          </a:lnTo>
                          <a:lnTo>
                            <a:pt x="54" y="51"/>
                          </a:lnTo>
                          <a:lnTo>
                            <a:pt x="81" y="113"/>
                          </a:lnTo>
                          <a:lnTo>
                            <a:pt x="24" y="89"/>
                          </a:lnTo>
                          <a:lnTo>
                            <a:pt x="64" y="140"/>
                          </a:lnTo>
                          <a:lnTo>
                            <a:pt x="5" y="132"/>
                          </a:lnTo>
                          <a:lnTo>
                            <a:pt x="61" y="166"/>
                          </a:lnTo>
                          <a:lnTo>
                            <a:pt x="0" y="183"/>
                          </a:lnTo>
                          <a:lnTo>
                            <a:pt x="61" y="199"/>
                          </a:lnTo>
                          <a:lnTo>
                            <a:pt x="5" y="229"/>
                          </a:lnTo>
                          <a:lnTo>
                            <a:pt x="65" y="230"/>
                          </a:lnTo>
                          <a:lnTo>
                            <a:pt x="22" y="277"/>
                          </a:lnTo>
                          <a:lnTo>
                            <a:pt x="79" y="257"/>
                          </a:lnTo>
                          <a:lnTo>
                            <a:pt x="48" y="314"/>
                          </a:lnTo>
                          <a:lnTo>
                            <a:pt x="100" y="280"/>
                          </a:lnTo>
                          <a:lnTo>
                            <a:pt x="84" y="343"/>
                          </a:lnTo>
                          <a:lnTo>
                            <a:pt x="121" y="298"/>
                          </a:lnTo>
                          <a:lnTo>
                            <a:pt x="120" y="363"/>
                          </a:lnTo>
                          <a:lnTo>
                            <a:pt x="147" y="303"/>
                          </a:lnTo>
                          <a:lnTo>
                            <a:pt x="166" y="369"/>
                          </a:lnTo>
                          <a:lnTo>
                            <a:pt x="180" y="305"/>
                          </a:lnTo>
                          <a:lnTo>
                            <a:pt x="198" y="366"/>
                          </a:lnTo>
                          <a:lnTo>
                            <a:pt x="209" y="299"/>
                          </a:lnTo>
                          <a:lnTo>
                            <a:pt x="240" y="351"/>
                          </a:lnTo>
                          <a:lnTo>
                            <a:pt x="232" y="284"/>
                          </a:lnTo>
                          <a:lnTo>
                            <a:pt x="274" y="322"/>
                          </a:lnTo>
                          <a:lnTo>
                            <a:pt x="254" y="261"/>
                          </a:lnTo>
                          <a:lnTo>
                            <a:pt x="308" y="283"/>
                          </a:lnTo>
                          <a:lnTo>
                            <a:pt x="271" y="235"/>
                          </a:lnTo>
                          <a:lnTo>
                            <a:pt x="329" y="234"/>
                          </a:lnTo>
                          <a:lnTo>
                            <a:pt x="278" y="206"/>
                          </a:lnTo>
                          <a:lnTo>
                            <a:pt x="336" y="183"/>
                          </a:lnTo>
                          <a:lnTo>
                            <a:pt x="275" y="167"/>
                          </a:lnTo>
                          <a:lnTo>
                            <a:pt x="332" y="141"/>
                          </a:lnTo>
                          <a:lnTo>
                            <a:pt x="269" y="137"/>
                          </a:lnTo>
                          <a:lnTo>
                            <a:pt x="319" y="100"/>
                          </a:lnTo>
                          <a:lnTo>
                            <a:pt x="259" y="110"/>
                          </a:lnTo>
                          <a:lnTo>
                            <a:pt x="295" y="61"/>
                          </a:lnTo>
                          <a:lnTo>
                            <a:pt x="241" y="89"/>
                          </a:lnTo>
                          <a:lnTo>
                            <a:pt x="261" y="34"/>
                          </a:lnTo>
                          <a:lnTo>
                            <a:pt x="217" y="74"/>
                          </a:lnTo>
                          <a:lnTo>
                            <a:pt x="224" y="11"/>
                          </a:lnTo>
                          <a:lnTo>
                            <a:pt x="188" y="65"/>
                          </a:lnTo>
                          <a:lnTo>
                            <a:pt x="166" y="0"/>
                          </a:lnTo>
                          <a:close/>
                        </a:path>
                      </a:pathLst>
                    </a:custGeom>
                    <a:solidFill>
                      <a:srgbClr val="808000"/>
                    </a:solidFill>
                    <a:ln w="3175">
                      <a:solidFill>
                        <a:srgbClr val="000000"/>
                      </a:solidFill>
                      <a:prstDash val="solid"/>
                      <a:round/>
                      <a:headEnd/>
                      <a:tailEnd/>
                    </a:ln>
                  </p:spPr>
                  <p:txBody>
                    <a:bodyPr/>
                    <a:lstStyle/>
                    <a:p>
                      <a:endParaRPr lang="en-US"/>
                    </a:p>
                  </p:txBody>
                </p:sp>
                <p:sp>
                  <p:nvSpPr>
                    <p:cNvPr id="16422" name="Oval 610"/>
                    <p:cNvSpPr>
                      <a:spLocks noChangeArrowheads="1"/>
                    </p:cNvSpPr>
                    <p:nvPr/>
                  </p:nvSpPr>
                  <p:spPr bwMode="auto">
                    <a:xfrm>
                      <a:off x="3619" y="3521"/>
                      <a:ext cx="56" cy="52"/>
                    </a:xfrm>
                    <a:prstGeom prst="ellipse">
                      <a:avLst/>
                    </a:prstGeom>
                    <a:solidFill>
                      <a:srgbClr val="FFFF00"/>
                    </a:solidFill>
                    <a:ln w="6350">
                      <a:solidFill>
                        <a:srgbClr val="808000"/>
                      </a:solidFill>
                      <a:round/>
                      <a:headEnd/>
                      <a:tailEnd/>
                    </a:ln>
                  </p:spPr>
                  <p:txBody>
                    <a:bodyPr/>
                    <a:lstStyle/>
                    <a:p>
                      <a:endParaRPr lang="en-US"/>
                    </a:p>
                  </p:txBody>
                </p:sp>
                <p:sp>
                  <p:nvSpPr>
                    <p:cNvPr id="16423" name="Freeform 611"/>
                    <p:cNvSpPr>
                      <a:spLocks/>
                    </p:cNvSpPr>
                    <p:nvPr/>
                  </p:nvSpPr>
                  <p:spPr bwMode="auto">
                    <a:xfrm>
                      <a:off x="3625" y="3584"/>
                      <a:ext cx="13" cy="79"/>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000000"/>
                      </a:solidFill>
                      <a:prstDash val="solid"/>
                      <a:round/>
                      <a:headEnd/>
                      <a:tailEnd/>
                    </a:ln>
                  </p:spPr>
                  <p:txBody>
                    <a:bodyPr/>
                    <a:lstStyle/>
                    <a:p>
                      <a:endParaRPr lang="en-US"/>
                    </a:p>
                  </p:txBody>
                </p:sp>
              </p:grpSp>
            </p:grpSp>
          </p:grpSp>
          <p:sp>
            <p:nvSpPr>
              <p:cNvPr id="16412" name="Rectangle 612"/>
              <p:cNvSpPr>
                <a:spLocks noChangeArrowheads="1"/>
              </p:cNvSpPr>
              <p:nvPr/>
            </p:nvSpPr>
            <p:spPr bwMode="auto">
              <a:xfrm>
                <a:off x="3288" y="3222"/>
                <a:ext cx="413" cy="353"/>
              </a:xfrm>
              <a:prstGeom prst="rect">
                <a:avLst/>
              </a:prstGeom>
              <a:noFill/>
              <a:ln w="9525">
                <a:noFill/>
                <a:miter lim="800000"/>
                <a:headEnd/>
                <a:tailEnd/>
              </a:ln>
            </p:spPr>
            <p:txBody>
              <a:bodyPr/>
              <a:lstStyle/>
              <a:p>
                <a:endParaRPr lang="en-US"/>
              </a:p>
            </p:txBody>
          </p:sp>
          <p:sp>
            <p:nvSpPr>
              <p:cNvPr id="16413" name="Rectangle 613"/>
              <p:cNvSpPr>
                <a:spLocks noChangeArrowheads="1"/>
              </p:cNvSpPr>
              <p:nvPr/>
            </p:nvSpPr>
            <p:spPr bwMode="auto">
              <a:xfrm>
                <a:off x="3265" y="3257"/>
                <a:ext cx="459" cy="231"/>
              </a:xfrm>
              <a:prstGeom prst="rect">
                <a:avLst/>
              </a:prstGeom>
              <a:noFill/>
              <a:ln w="9525">
                <a:noFill/>
                <a:miter lim="800000"/>
                <a:headEnd/>
                <a:tailEnd/>
              </a:ln>
            </p:spPr>
            <p:txBody>
              <a:bodyPr wrap="none" lIns="0" tIns="0" rIns="0" bIns="0">
                <a:spAutoFit/>
              </a:bodyPr>
              <a:lstStyle/>
              <a:p>
                <a:pPr algn="ctr"/>
                <a:r>
                  <a:rPr lang="en-US" sz="1000" i="1">
                    <a:solidFill>
                      <a:srgbClr val="676767"/>
                    </a:solidFill>
                  </a:rPr>
                  <a:t>Financial</a:t>
                </a:r>
              </a:p>
              <a:p>
                <a:pPr algn="ctr"/>
                <a:r>
                  <a:rPr lang="en-US" sz="1000" i="1">
                    <a:solidFill>
                      <a:srgbClr val="676767"/>
                    </a:solidFill>
                  </a:rPr>
                  <a:t> statements</a:t>
                </a:r>
                <a:endParaRPr lang="en-US" sz="900" b="1"/>
              </a:p>
            </p:txBody>
          </p:sp>
          <p:sp>
            <p:nvSpPr>
              <p:cNvPr id="16414" name="Rectangle 614"/>
              <p:cNvSpPr>
                <a:spLocks noChangeArrowheads="1"/>
              </p:cNvSpPr>
              <p:nvPr/>
            </p:nvSpPr>
            <p:spPr bwMode="auto">
              <a:xfrm>
                <a:off x="3525" y="3408"/>
                <a:ext cx="1" cy="162"/>
              </a:xfrm>
              <a:prstGeom prst="rect">
                <a:avLst/>
              </a:prstGeom>
              <a:noFill/>
              <a:ln w="9525">
                <a:noFill/>
                <a:miter lim="800000"/>
                <a:headEnd/>
                <a:tailEnd/>
              </a:ln>
            </p:spPr>
            <p:txBody>
              <a:bodyPr wrap="none" lIns="0" tIns="0" rIns="0" bIns="0">
                <a:spAutoFit/>
              </a:bodyPr>
              <a:lstStyle/>
              <a:p>
                <a:pPr algn="ctr"/>
                <a:endParaRPr lang="en-US" sz="1400" b="1"/>
              </a:p>
            </p:txBody>
          </p:sp>
        </p:grpSp>
      </p:grpSp>
      <p:sp>
        <p:nvSpPr>
          <p:cNvPr id="16408" name="Text Box 615"/>
          <p:cNvSpPr txBox="1">
            <a:spLocks noChangeArrowheads="1"/>
          </p:cNvSpPr>
          <p:nvPr/>
        </p:nvSpPr>
        <p:spPr bwMode="auto">
          <a:xfrm>
            <a:off x="3657600" y="3505200"/>
            <a:ext cx="1905000" cy="274638"/>
          </a:xfrm>
          <a:prstGeom prst="rect">
            <a:avLst/>
          </a:prstGeom>
          <a:solidFill>
            <a:srgbClr val="CC99FF">
              <a:alpha val="30980"/>
            </a:srgbClr>
          </a:solidFill>
          <a:ln w="12700">
            <a:noFill/>
            <a:miter lim="800000"/>
            <a:headEnd/>
            <a:tailEnd/>
          </a:ln>
        </p:spPr>
        <p:txBody>
          <a:bodyPr>
            <a:spAutoFit/>
          </a:bodyPr>
          <a:lstStyle/>
          <a:p>
            <a:pPr>
              <a:spcBef>
                <a:spcPct val="50000"/>
              </a:spcBef>
            </a:pPr>
            <a:r>
              <a:rPr lang="en-US" sz="1200"/>
              <a:t>Management reporting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ChangeArrowheads="1"/>
          </p:cNvSpPr>
          <p:nvPr/>
        </p:nvSpPr>
        <p:spPr bwMode="auto">
          <a:xfrm>
            <a:off x="381000" y="152400"/>
            <a:ext cx="8115300" cy="619125"/>
          </a:xfrm>
          <a:prstGeom prst="rect">
            <a:avLst/>
          </a:prstGeom>
          <a:noFill/>
          <a:ln w="12700" algn="ctr">
            <a:noFill/>
            <a:miter lim="800000"/>
            <a:headEnd/>
            <a:tailEnd/>
          </a:ln>
          <a:effectLst/>
        </p:spPr>
        <p:txBody>
          <a:bodyPr lIns="0" tIns="0" rIns="0" bIns="0"/>
          <a:lstStyle/>
          <a:p>
            <a:pPr>
              <a:defRPr/>
            </a:pPr>
            <a:r>
              <a:rPr lang="en-US" sz="3200" b="1" dirty="0">
                <a:effectLst>
                  <a:outerShdw blurRad="38100" dist="38100" dir="2700000" algn="tl">
                    <a:srgbClr val="C0C0C0"/>
                  </a:outerShdw>
                </a:effectLst>
              </a:rPr>
              <a:t>Controlling Organizational Structure</a:t>
            </a:r>
          </a:p>
        </p:txBody>
      </p:sp>
      <p:sp>
        <p:nvSpPr>
          <p:cNvPr id="17411" name="Rectangle 496"/>
          <p:cNvSpPr>
            <a:spLocks noChangeArrowheads="1"/>
          </p:cNvSpPr>
          <p:nvPr/>
        </p:nvSpPr>
        <p:spPr bwMode="auto">
          <a:xfrm>
            <a:off x="228600" y="771525"/>
            <a:ext cx="8229600" cy="5781675"/>
          </a:xfrm>
          <a:prstGeom prst="rect">
            <a:avLst/>
          </a:prstGeom>
          <a:noFill/>
          <a:ln w="12700">
            <a:noFill/>
            <a:miter lim="800000"/>
            <a:headEnd/>
            <a:tailEnd/>
          </a:ln>
        </p:spPr>
        <p:txBody>
          <a:bodyPr/>
          <a:lstStyle/>
          <a:p>
            <a:pPr marL="342900" indent="-342900">
              <a:buFontTx/>
              <a:buChar char="•"/>
            </a:pPr>
            <a:r>
              <a:rPr lang="en-US" sz="1400" dirty="0"/>
              <a:t>An Enterprise is structured in SAP system according to business functions that must correspond to functionality assigned to the organizational units. </a:t>
            </a:r>
          </a:p>
          <a:p>
            <a:pPr marL="342900" indent="-342900">
              <a:buFontTx/>
              <a:buChar char="•"/>
            </a:pPr>
            <a:endParaRPr lang="en-US" sz="1400" dirty="0"/>
          </a:p>
          <a:p>
            <a:pPr marL="342900" indent="-342900">
              <a:buFontTx/>
              <a:buChar char="•"/>
            </a:pPr>
            <a:r>
              <a:rPr lang="en-US" sz="1400" dirty="0"/>
              <a:t>Company Code : It is the smallest organizational unit for which a complete self-contained set of accounts can be drawn up for external reporting according to legal requirements. It is central organizational element of Financial accounting.</a:t>
            </a:r>
          </a:p>
          <a:p>
            <a:pPr marL="342900" indent="-342900">
              <a:buFontTx/>
              <a:buChar char="•"/>
            </a:pPr>
            <a:endParaRPr lang="en-US" sz="1400" dirty="0"/>
          </a:p>
          <a:p>
            <a:pPr marL="342900" indent="-342900">
              <a:buFontTx/>
              <a:buChar char="•"/>
            </a:pPr>
            <a:r>
              <a:rPr lang="en-US" sz="1400" dirty="0"/>
              <a:t>Controlling area : It is an organizational unit where cost accounting is carried out. </a:t>
            </a:r>
            <a:r>
              <a:rPr lang="de-DE" sz="1400" dirty="0"/>
              <a:t>They represent closed units that are used to calculate costs.  All internal allocations relate solely to objects that belong to the same controlling area.</a:t>
            </a:r>
            <a:endParaRPr lang="en-US" sz="1400" dirty="0"/>
          </a:p>
          <a:p>
            <a:pPr marL="342900" indent="-342900"/>
            <a:endParaRPr lang="en-US" sz="1400" dirty="0"/>
          </a:p>
          <a:p>
            <a:pPr marL="342900" indent="-342900">
              <a:buFontTx/>
              <a:buChar char="•"/>
            </a:pPr>
            <a:r>
              <a:rPr lang="de-DE" sz="1400" dirty="0"/>
              <a:t>The operating concern is the highest reporting level for profitability and sales and marketing controlling, and the central organizational unit in Profitability Analysis (CO-PA) used to segment and structure the market.</a:t>
            </a:r>
            <a:endParaRPr lang="en-US" sz="1400" dirty="0"/>
          </a:p>
          <a:p>
            <a:pPr marL="342900" indent="-342900">
              <a:buFontTx/>
              <a:buChar char="•"/>
            </a:pPr>
            <a:endParaRPr lang="en-US" sz="1400" dirty="0"/>
          </a:p>
          <a:p>
            <a:pPr marL="342900" indent="-342900">
              <a:buFontTx/>
              <a:buChar char="•"/>
            </a:pPr>
            <a:r>
              <a:rPr lang="en-US" sz="1400" dirty="0"/>
              <a:t>In Financial accounting, financial reports like balance sheet and profit and loss statement are generated at company code level. Financial accounting is not external reporting tool which must be prepared according to certain accounting standards and with legal requirements.</a:t>
            </a:r>
          </a:p>
          <a:p>
            <a:pPr marL="342900" indent="-342900">
              <a:buFontTx/>
              <a:buChar char="•"/>
            </a:pPr>
            <a:endParaRPr lang="en-US" sz="1400" dirty="0"/>
          </a:p>
          <a:p>
            <a:pPr marL="342900" indent="-342900">
              <a:buFontTx/>
              <a:buChar char="•"/>
            </a:pPr>
            <a:r>
              <a:rPr lang="en-US" sz="1400" dirty="0"/>
              <a:t>Controlling is an module which is used for internal reporting which provides managing enterprise operations with the information they require. These reports are available at controlling area level since it represents closed unit for cost accounting purposes. </a:t>
            </a:r>
          </a:p>
          <a:p>
            <a:pPr marL="342900" indent="-342900">
              <a:buFontTx/>
              <a:buChar char="•"/>
            </a:pPr>
            <a:endParaRPr lang="en-US" sz="1400" dirty="0"/>
          </a:p>
          <a:p>
            <a:pPr marL="342900" indent="-342900">
              <a:buFontTx/>
              <a:buChar char="•"/>
            </a:pPr>
            <a:r>
              <a:rPr lang="en-US" sz="1400" dirty="0"/>
              <a:t>Profitability analysis analyzes the profit and lost of individual market segments. These market segments are defined at operating concern level which is central organization unit for PA.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Rectangle 2"/>
          <p:cNvSpPr>
            <a:spLocks noChangeArrowheads="1"/>
          </p:cNvSpPr>
          <p:nvPr/>
        </p:nvSpPr>
        <p:spPr bwMode="auto">
          <a:xfrm>
            <a:off x="381000" y="371475"/>
            <a:ext cx="8115300" cy="619125"/>
          </a:xfrm>
          <a:prstGeom prst="rect">
            <a:avLst/>
          </a:prstGeom>
          <a:noFill/>
          <a:ln w="12700" algn="ctr">
            <a:noFill/>
            <a:miter lim="800000"/>
            <a:headEnd/>
            <a:tailEnd/>
          </a:ln>
          <a:effectLst/>
        </p:spPr>
        <p:txBody>
          <a:bodyPr lIns="0" tIns="0" rIns="0" bIns="0"/>
          <a:lstStyle/>
          <a:p>
            <a:pPr>
              <a:defRPr/>
            </a:pPr>
            <a:r>
              <a:rPr lang="en-US" sz="3200" b="1">
                <a:effectLst>
                  <a:outerShdw blurRad="38100" dist="38100" dir="2700000" algn="tl">
                    <a:srgbClr val="C0C0C0"/>
                  </a:outerShdw>
                </a:effectLst>
              </a:rPr>
              <a:t>Organization structure assignment</a:t>
            </a:r>
          </a:p>
        </p:txBody>
      </p:sp>
      <p:sp>
        <p:nvSpPr>
          <p:cNvPr id="18435" name="Rectangle 3"/>
          <p:cNvSpPr>
            <a:spLocks noChangeArrowheads="1"/>
          </p:cNvSpPr>
          <p:nvPr/>
        </p:nvSpPr>
        <p:spPr bwMode="auto">
          <a:xfrm>
            <a:off x="228600" y="1066800"/>
            <a:ext cx="8229600" cy="5486400"/>
          </a:xfrm>
          <a:prstGeom prst="rect">
            <a:avLst/>
          </a:prstGeom>
          <a:noFill/>
          <a:ln w="12700">
            <a:noFill/>
            <a:miter lim="800000"/>
            <a:headEnd/>
            <a:tailEnd/>
          </a:ln>
        </p:spPr>
        <p:txBody>
          <a:bodyPr/>
          <a:lstStyle/>
          <a:p>
            <a:pPr marL="342900" indent="-342900">
              <a:buFontTx/>
              <a:buChar char="•"/>
            </a:pPr>
            <a:r>
              <a:rPr lang="en-US" sz="1400"/>
              <a:t>SAP being an integrated system organizational units belonging to different application components are assigned to each other. </a:t>
            </a:r>
          </a:p>
          <a:p>
            <a:pPr marL="342900" indent="-342900">
              <a:buFontTx/>
              <a:buChar char="•"/>
            </a:pPr>
            <a:endParaRPr lang="en-US" sz="1400"/>
          </a:p>
          <a:p>
            <a:pPr marL="342900" indent="-342900">
              <a:buFontTx/>
              <a:buChar char="•"/>
            </a:pPr>
            <a:r>
              <a:rPr lang="en-US" sz="1400"/>
              <a:t>Controlling areas are assigned to operating concern. More than one controlling area can be assigned to one operating concern, enabling to analyze these controlling area together with the operating concern. </a:t>
            </a:r>
          </a:p>
          <a:p>
            <a:pPr marL="342900" indent="-342900">
              <a:buFontTx/>
              <a:buChar char="•"/>
            </a:pPr>
            <a:endParaRPr lang="en-US" sz="1400"/>
          </a:p>
          <a:p>
            <a:pPr marL="342900" indent="-342900">
              <a:buFontTx/>
              <a:buChar char="•"/>
            </a:pPr>
            <a:r>
              <a:rPr lang="en-US" sz="1400"/>
              <a:t>Company codes are assigned to controlling area. The company code and controlling area should have same operation chart of accounts. </a:t>
            </a:r>
            <a:r>
              <a:rPr lang="de-DE" sz="1400"/>
              <a:t>The fiscal year variants for the company code and the controlling area can have a different number of special periods, but must have the same number of posting periods. The period limits for the fiscal year variants must also match up.</a:t>
            </a:r>
            <a:r>
              <a:rPr lang="en-US" sz="1400"/>
              <a:t> </a:t>
            </a:r>
          </a:p>
          <a:p>
            <a:pPr marL="342900" indent="-342900">
              <a:buFontTx/>
              <a:buChar char="•"/>
            </a:pPr>
            <a:endParaRPr lang="en-US" sz="1400"/>
          </a:p>
          <a:p>
            <a:pPr marL="1257300" lvl="2" indent="-342900">
              <a:buFont typeface="Wingdings" pitchFamily="2" charset="2"/>
              <a:buChar char="§"/>
            </a:pPr>
            <a:r>
              <a:rPr lang="de-DE" sz="1400"/>
              <a:t>If Financial Accounting and Controlling perspectives are identical, you can assign one company code to one controlling area.</a:t>
            </a:r>
          </a:p>
          <a:p>
            <a:pPr marL="1257300" lvl="2" indent="-342900">
              <a:buFont typeface="Wingdings" pitchFamily="2" charset="2"/>
              <a:buChar char="§"/>
            </a:pPr>
            <a:r>
              <a:rPr lang="de-DE" sz="1400"/>
              <a:t> If you assign more than one company code to a given controlling area, you are then able to carry out controlling on a cross-company code basis. This method is used if the organization contain number of independent subsidiaries using global management accounting.</a:t>
            </a:r>
            <a:endParaRPr 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2323" name="Rectangle 3"/>
          <p:cNvSpPr>
            <a:spLocks noChangeArrowheads="1"/>
          </p:cNvSpPr>
          <p:nvPr/>
        </p:nvSpPr>
        <p:spPr bwMode="auto">
          <a:xfrm>
            <a:off x="349250" y="683900"/>
            <a:ext cx="8489950" cy="459100"/>
          </a:xfrm>
          <a:prstGeom prst="rect">
            <a:avLst/>
          </a:prstGeom>
          <a:noFill/>
          <a:ln w="12700">
            <a:noFill/>
            <a:miter lim="800000"/>
            <a:headEnd/>
            <a:tailEnd/>
          </a:ln>
          <a:effectLst/>
        </p:spPr>
        <p:txBody>
          <a:bodyPr lIns="90488" tIns="44450" rIns="90488" bIns="44450">
            <a:spAutoFit/>
          </a:bodyPr>
          <a:lstStyle/>
          <a:p>
            <a:pPr>
              <a:defRPr/>
            </a:pPr>
            <a:r>
              <a:rPr lang="en-US" b="1" i="1" dirty="0">
                <a:solidFill>
                  <a:schemeClr val="accent2"/>
                </a:solidFill>
                <a:effectLst>
                  <a:outerShdw blurRad="38100" dist="38100" dir="2700000" algn="tl">
                    <a:srgbClr val="C0C0C0"/>
                  </a:outerShdw>
                </a:effectLst>
              </a:rPr>
              <a:t>Controlling Overview and General Customizing</a:t>
            </a:r>
          </a:p>
        </p:txBody>
      </p:sp>
      <p:sp>
        <p:nvSpPr>
          <p:cNvPr id="19460" name="Rectangle 4"/>
          <p:cNvSpPr>
            <a:spLocks noChangeArrowheads="1"/>
          </p:cNvSpPr>
          <p:nvPr/>
        </p:nvSpPr>
        <p:spPr bwMode="auto">
          <a:xfrm>
            <a:off x="787400" y="1765300"/>
            <a:ext cx="304800" cy="4572000"/>
          </a:xfrm>
          <a:prstGeom prst="rect">
            <a:avLst/>
          </a:prstGeom>
          <a:solidFill>
            <a:srgbClr val="000080"/>
          </a:solidFill>
          <a:ln w="12700" algn="ctr">
            <a:noFill/>
            <a:miter lim="800000"/>
            <a:headEnd/>
            <a:tailEnd/>
          </a:ln>
        </p:spPr>
        <p:txBody>
          <a:bodyPr wrap="none" anchor="ctr"/>
          <a:lstStyle/>
          <a:p>
            <a:endParaRPr lang="en-US"/>
          </a:p>
        </p:txBody>
      </p:sp>
      <p:sp>
        <p:nvSpPr>
          <p:cNvPr id="19461" name="Rectangle 5"/>
          <p:cNvSpPr>
            <a:spLocks noChangeArrowheads="1"/>
          </p:cNvSpPr>
          <p:nvPr/>
        </p:nvSpPr>
        <p:spPr bwMode="auto">
          <a:xfrm>
            <a:off x="457200" y="21844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dirty="0"/>
              <a:t>      Organization Structure</a:t>
            </a:r>
          </a:p>
        </p:txBody>
      </p:sp>
      <p:sp>
        <p:nvSpPr>
          <p:cNvPr id="19462" name="Rectangle 6"/>
          <p:cNvSpPr>
            <a:spLocks noChangeArrowheads="1"/>
          </p:cNvSpPr>
          <p:nvPr/>
        </p:nvSpPr>
        <p:spPr bwMode="auto">
          <a:xfrm>
            <a:off x="469900" y="2921000"/>
            <a:ext cx="5715000" cy="4572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r>
              <a:rPr lang="en-US" sz="3000"/>
              <a:t>      Controlling Components</a:t>
            </a:r>
          </a:p>
        </p:txBody>
      </p:sp>
      <p:sp>
        <p:nvSpPr>
          <p:cNvPr id="19463" name="Rectangle 7"/>
          <p:cNvSpPr>
            <a:spLocks noChangeArrowheads="1"/>
          </p:cNvSpPr>
          <p:nvPr/>
        </p:nvSpPr>
        <p:spPr bwMode="auto">
          <a:xfrm>
            <a:off x="469900" y="36576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t>      Currencies in Controlling</a:t>
            </a:r>
          </a:p>
        </p:txBody>
      </p:sp>
      <p:sp>
        <p:nvSpPr>
          <p:cNvPr id="19464" name="Rectangle 8"/>
          <p:cNvSpPr>
            <a:spLocks noChangeArrowheads="1"/>
          </p:cNvSpPr>
          <p:nvPr/>
        </p:nvSpPr>
        <p:spPr bwMode="auto">
          <a:xfrm>
            <a:off x="457200" y="4419600"/>
            <a:ext cx="57912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t>      CO integration</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152400" y="319088"/>
            <a:ext cx="8734425" cy="671512"/>
          </a:xfrm>
          <a:prstGeom prst="rect">
            <a:avLst/>
          </a:prstGeom>
          <a:noFill/>
          <a:ln w="12700">
            <a:noFill/>
            <a:miter lim="800000"/>
            <a:headEnd/>
            <a:tailEnd/>
          </a:ln>
          <a:effectLst/>
        </p:spPr>
        <p:txBody>
          <a:bodyPr lIns="0" tIns="0" rIns="0" bIns="0"/>
          <a:lstStyle/>
          <a:p>
            <a:pPr>
              <a:defRPr/>
            </a:pPr>
            <a:r>
              <a:rPr lang="en-US" sz="3200" b="1">
                <a:effectLst>
                  <a:outerShdw blurRad="38100" dist="38100" dir="2700000" algn="tl">
                    <a:srgbClr val="C0C0C0"/>
                  </a:outerShdw>
                </a:effectLst>
              </a:rPr>
              <a:t>Cost and Revenue Element Accounting</a:t>
            </a:r>
          </a:p>
        </p:txBody>
      </p:sp>
      <p:sp>
        <p:nvSpPr>
          <p:cNvPr id="20483" name="Rectangle 4"/>
          <p:cNvSpPr>
            <a:spLocks noChangeArrowheads="1"/>
          </p:cNvSpPr>
          <p:nvPr/>
        </p:nvSpPr>
        <p:spPr bwMode="auto">
          <a:xfrm>
            <a:off x="304800" y="914400"/>
            <a:ext cx="6934200" cy="457200"/>
          </a:xfrm>
          <a:prstGeom prst="rect">
            <a:avLst/>
          </a:prstGeom>
          <a:gradFill rotWithShape="1">
            <a:gsLst>
              <a:gs pos="0">
                <a:srgbClr val="FFCC99"/>
              </a:gs>
              <a:gs pos="100000">
                <a:srgbClr val="765E47"/>
              </a:gs>
            </a:gsLst>
            <a:lin ang="5400000" scaled="1"/>
          </a:gradFill>
          <a:ln w="12700" algn="ctr">
            <a:solidFill>
              <a:schemeClr val="tx1"/>
            </a:solidFill>
            <a:miter lim="800000"/>
            <a:headEnd/>
            <a:tailEnd/>
          </a:ln>
        </p:spPr>
        <p:txBody>
          <a:bodyPr wrap="none" anchor="ctr"/>
          <a:lstStyle/>
          <a:p>
            <a:pPr algn="ctr"/>
            <a:r>
              <a:rPr lang="en-US" b="1"/>
              <a:t>What Cost Occur within our Organization ?</a:t>
            </a:r>
          </a:p>
        </p:txBody>
      </p:sp>
      <p:pic>
        <p:nvPicPr>
          <p:cNvPr id="20484" name="Picture 6" descr="MCj02510630000[1]"/>
          <p:cNvPicPr>
            <a:picLocks noChangeAspect="1" noChangeArrowheads="1"/>
          </p:cNvPicPr>
          <p:nvPr/>
        </p:nvPicPr>
        <p:blipFill>
          <a:blip r:embed="rId3" cstate="print"/>
          <a:srcRect/>
          <a:stretch>
            <a:fillRect/>
          </a:stretch>
        </p:blipFill>
        <p:spPr bwMode="auto">
          <a:xfrm>
            <a:off x="7696200" y="616719"/>
            <a:ext cx="879475" cy="914400"/>
          </a:xfrm>
          <a:prstGeom prst="rect">
            <a:avLst/>
          </a:prstGeom>
          <a:noFill/>
          <a:ln w="9525">
            <a:noFill/>
            <a:miter lim="800000"/>
            <a:headEnd/>
            <a:tailEnd/>
          </a:ln>
        </p:spPr>
      </p:pic>
      <p:sp>
        <p:nvSpPr>
          <p:cNvPr id="20485" name="Rectangle 7"/>
          <p:cNvSpPr>
            <a:spLocks noChangeArrowheads="1"/>
          </p:cNvSpPr>
          <p:nvPr/>
        </p:nvSpPr>
        <p:spPr bwMode="auto">
          <a:xfrm>
            <a:off x="685800" y="1828800"/>
            <a:ext cx="1905000" cy="3657600"/>
          </a:xfrm>
          <a:prstGeom prst="rect">
            <a:avLst/>
          </a:prstGeom>
          <a:solidFill>
            <a:srgbClr val="FFCC99"/>
          </a:solidFill>
          <a:ln w="12700">
            <a:noFill/>
            <a:miter lim="800000"/>
            <a:headEnd/>
            <a:tailEnd/>
          </a:ln>
        </p:spPr>
        <p:txBody>
          <a:bodyPr wrap="none" anchor="ctr"/>
          <a:lstStyle/>
          <a:p>
            <a:endParaRPr lang="en-US"/>
          </a:p>
        </p:txBody>
      </p:sp>
      <p:sp>
        <p:nvSpPr>
          <p:cNvPr id="20486" name="Rectangle 8"/>
          <p:cNvSpPr>
            <a:spLocks noChangeArrowheads="1"/>
          </p:cNvSpPr>
          <p:nvPr/>
        </p:nvSpPr>
        <p:spPr bwMode="auto">
          <a:xfrm>
            <a:off x="4724400" y="1828800"/>
            <a:ext cx="2362200" cy="3733800"/>
          </a:xfrm>
          <a:prstGeom prst="rect">
            <a:avLst/>
          </a:prstGeom>
          <a:solidFill>
            <a:srgbClr val="33CCCC">
              <a:alpha val="70195"/>
            </a:srgbClr>
          </a:solidFill>
          <a:ln w="12700">
            <a:noFill/>
            <a:miter lim="800000"/>
            <a:headEnd/>
            <a:tailEnd/>
          </a:ln>
        </p:spPr>
        <p:txBody>
          <a:bodyPr wrap="none" anchor="ctr"/>
          <a:lstStyle/>
          <a:p>
            <a:endParaRPr lang="en-US"/>
          </a:p>
        </p:txBody>
      </p:sp>
      <p:sp>
        <p:nvSpPr>
          <p:cNvPr id="20487" name="Rectangle 9" descr="Woven mat"/>
          <p:cNvSpPr>
            <a:spLocks noChangeArrowheads="1"/>
          </p:cNvSpPr>
          <p:nvPr/>
        </p:nvSpPr>
        <p:spPr bwMode="auto">
          <a:xfrm>
            <a:off x="3276600" y="1524000"/>
            <a:ext cx="152400" cy="4191000"/>
          </a:xfrm>
          <a:prstGeom prst="rect">
            <a:avLst/>
          </a:prstGeom>
          <a:blipFill dpi="0" rotWithShape="0">
            <a:blip r:embed="rId4" cstate="print">
              <a:alphaModFix amt="92000"/>
            </a:blip>
            <a:srcRect/>
            <a:tile tx="0" ty="0" sx="100000" sy="100000" flip="none" algn="tl"/>
          </a:blipFill>
          <a:ln w="12700">
            <a:noFill/>
            <a:miter lim="800000"/>
            <a:headEnd/>
            <a:tailEnd/>
          </a:ln>
        </p:spPr>
        <p:txBody>
          <a:bodyPr wrap="none" anchor="ctr"/>
          <a:lstStyle/>
          <a:p>
            <a:endParaRPr lang="en-US"/>
          </a:p>
        </p:txBody>
      </p:sp>
      <p:sp>
        <p:nvSpPr>
          <p:cNvPr id="20488" name="AutoShape 10"/>
          <p:cNvSpPr>
            <a:spLocks noChangeArrowheads="1"/>
          </p:cNvSpPr>
          <p:nvPr/>
        </p:nvSpPr>
        <p:spPr bwMode="auto">
          <a:xfrm>
            <a:off x="2895600" y="2438400"/>
            <a:ext cx="1219200" cy="304800"/>
          </a:xfrm>
          <a:prstGeom prst="rightArrow">
            <a:avLst>
              <a:gd name="adj1" fmla="val 50000"/>
              <a:gd name="adj2" fmla="val 100000"/>
            </a:avLst>
          </a:prstGeom>
          <a:solidFill>
            <a:srgbClr val="0000FF"/>
          </a:solidFill>
          <a:ln w="12700">
            <a:solidFill>
              <a:schemeClr val="tx1"/>
            </a:solidFill>
            <a:miter lim="800000"/>
            <a:headEnd/>
            <a:tailEnd/>
          </a:ln>
        </p:spPr>
        <p:txBody>
          <a:bodyPr wrap="none" anchor="ctr"/>
          <a:lstStyle/>
          <a:p>
            <a:endParaRPr lang="en-US"/>
          </a:p>
        </p:txBody>
      </p:sp>
      <p:sp>
        <p:nvSpPr>
          <p:cNvPr id="20489" name="Text Box 11"/>
          <p:cNvSpPr txBox="1">
            <a:spLocks noChangeArrowheads="1"/>
          </p:cNvSpPr>
          <p:nvPr/>
        </p:nvSpPr>
        <p:spPr bwMode="auto">
          <a:xfrm>
            <a:off x="4800600" y="1981200"/>
            <a:ext cx="1752600" cy="336550"/>
          </a:xfrm>
          <a:prstGeom prst="rect">
            <a:avLst/>
          </a:prstGeom>
          <a:solidFill>
            <a:srgbClr val="FFFF99"/>
          </a:solidFill>
          <a:ln w="12700">
            <a:noFill/>
            <a:miter lim="800000"/>
            <a:headEnd/>
            <a:tailEnd/>
          </a:ln>
        </p:spPr>
        <p:txBody>
          <a:bodyPr>
            <a:spAutoFit/>
          </a:bodyPr>
          <a:lstStyle/>
          <a:p>
            <a:pPr>
              <a:spcBef>
                <a:spcPct val="50000"/>
              </a:spcBef>
            </a:pPr>
            <a:r>
              <a:rPr lang="en-US" sz="1600"/>
              <a:t>Cost Center</a:t>
            </a:r>
          </a:p>
        </p:txBody>
      </p:sp>
      <p:sp>
        <p:nvSpPr>
          <p:cNvPr id="20490" name="Text Box 12"/>
          <p:cNvSpPr txBox="1">
            <a:spLocks noChangeArrowheads="1"/>
          </p:cNvSpPr>
          <p:nvPr/>
        </p:nvSpPr>
        <p:spPr bwMode="auto">
          <a:xfrm>
            <a:off x="4800600" y="2559050"/>
            <a:ext cx="1752600" cy="336550"/>
          </a:xfrm>
          <a:prstGeom prst="rect">
            <a:avLst/>
          </a:prstGeom>
          <a:solidFill>
            <a:srgbClr val="FF99CC"/>
          </a:solidFill>
          <a:ln w="12700">
            <a:noFill/>
            <a:miter lim="800000"/>
            <a:headEnd/>
            <a:tailEnd/>
          </a:ln>
        </p:spPr>
        <p:txBody>
          <a:bodyPr>
            <a:spAutoFit/>
          </a:bodyPr>
          <a:lstStyle/>
          <a:p>
            <a:pPr>
              <a:spcBef>
                <a:spcPct val="50000"/>
              </a:spcBef>
            </a:pPr>
            <a:r>
              <a:rPr lang="en-US" sz="1600"/>
              <a:t>Internal Order</a:t>
            </a:r>
          </a:p>
        </p:txBody>
      </p:sp>
      <p:sp>
        <p:nvSpPr>
          <p:cNvPr id="20491" name="Text Box 13"/>
          <p:cNvSpPr txBox="1">
            <a:spLocks noChangeArrowheads="1"/>
          </p:cNvSpPr>
          <p:nvPr/>
        </p:nvSpPr>
        <p:spPr bwMode="auto">
          <a:xfrm>
            <a:off x="4800600" y="3138488"/>
            <a:ext cx="1752600" cy="336550"/>
          </a:xfrm>
          <a:prstGeom prst="rect">
            <a:avLst/>
          </a:prstGeom>
          <a:solidFill>
            <a:srgbClr val="FF0000">
              <a:alpha val="54117"/>
            </a:srgbClr>
          </a:solidFill>
          <a:ln w="12700">
            <a:noFill/>
            <a:miter lim="800000"/>
            <a:headEnd/>
            <a:tailEnd/>
          </a:ln>
        </p:spPr>
        <p:txBody>
          <a:bodyPr>
            <a:spAutoFit/>
          </a:bodyPr>
          <a:lstStyle/>
          <a:p>
            <a:pPr>
              <a:spcBef>
                <a:spcPct val="50000"/>
              </a:spcBef>
            </a:pPr>
            <a:r>
              <a:rPr lang="en-US" sz="1600"/>
              <a:t>Production Order</a:t>
            </a:r>
          </a:p>
        </p:txBody>
      </p:sp>
      <p:sp>
        <p:nvSpPr>
          <p:cNvPr id="20492" name="Text Box 14"/>
          <p:cNvSpPr txBox="1">
            <a:spLocks noChangeArrowheads="1"/>
          </p:cNvSpPr>
          <p:nvPr/>
        </p:nvSpPr>
        <p:spPr bwMode="auto">
          <a:xfrm>
            <a:off x="4800600" y="3717925"/>
            <a:ext cx="1752600" cy="336550"/>
          </a:xfrm>
          <a:prstGeom prst="rect">
            <a:avLst/>
          </a:prstGeom>
          <a:solidFill>
            <a:srgbClr val="99CC00">
              <a:alpha val="81175"/>
            </a:srgbClr>
          </a:solidFill>
          <a:ln w="12700">
            <a:noFill/>
            <a:miter lim="800000"/>
            <a:headEnd/>
            <a:tailEnd/>
          </a:ln>
        </p:spPr>
        <p:txBody>
          <a:bodyPr>
            <a:spAutoFit/>
          </a:bodyPr>
          <a:lstStyle/>
          <a:p>
            <a:pPr>
              <a:spcBef>
                <a:spcPct val="50000"/>
              </a:spcBef>
            </a:pPr>
            <a:r>
              <a:rPr lang="en-US" sz="1600"/>
              <a:t>Sales Order</a:t>
            </a:r>
          </a:p>
        </p:txBody>
      </p:sp>
      <p:sp>
        <p:nvSpPr>
          <p:cNvPr id="20493" name="Text Box 15"/>
          <p:cNvSpPr txBox="1">
            <a:spLocks noChangeArrowheads="1"/>
          </p:cNvSpPr>
          <p:nvPr/>
        </p:nvSpPr>
        <p:spPr bwMode="auto">
          <a:xfrm>
            <a:off x="4800600" y="4297363"/>
            <a:ext cx="1905000" cy="581025"/>
          </a:xfrm>
          <a:prstGeom prst="rect">
            <a:avLst/>
          </a:prstGeom>
          <a:solidFill>
            <a:srgbClr val="FF0000">
              <a:alpha val="81175"/>
            </a:srgbClr>
          </a:solidFill>
          <a:ln w="12700">
            <a:noFill/>
            <a:miter lim="800000"/>
            <a:headEnd/>
            <a:tailEnd/>
          </a:ln>
        </p:spPr>
        <p:txBody>
          <a:bodyPr>
            <a:spAutoFit/>
          </a:bodyPr>
          <a:lstStyle/>
          <a:p>
            <a:pPr>
              <a:spcBef>
                <a:spcPct val="50000"/>
              </a:spcBef>
            </a:pPr>
            <a:r>
              <a:rPr lang="en-US" sz="1600"/>
              <a:t>Profitability segment</a:t>
            </a:r>
          </a:p>
        </p:txBody>
      </p:sp>
      <p:sp>
        <p:nvSpPr>
          <p:cNvPr id="20494" name="Text Box 16"/>
          <p:cNvSpPr txBox="1">
            <a:spLocks noChangeArrowheads="1"/>
          </p:cNvSpPr>
          <p:nvPr/>
        </p:nvSpPr>
        <p:spPr bwMode="auto">
          <a:xfrm>
            <a:off x="4800600" y="5029200"/>
            <a:ext cx="1905000" cy="336550"/>
          </a:xfrm>
          <a:prstGeom prst="rect">
            <a:avLst/>
          </a:prstGeom>
          <a:solidFill>
            <a:srgbClr val="993366">
              <a:alpha val="81175"/>
            </a:srgbClr>
          </a:solidFill>
          <a:ln w="12700">
            <a:noFill/>
            <a:miter lim="800000"/>
            <a:headEnd/>
            <a:tailEnd/>
          </a:ln>
        </p:spPr>
        <p:txBody>
          <a:bodyPr>
            <a:spAutoFit/>
          </a:bodyPr>
          <a:lstStyle/>
          <a:p>
            <a:pPr>
              <a:spcBef>
                <a:spcPct val="50000"/>
              </a:spcBef>
            </a:pPr>
            <a:r>
              <a:rPr lang="en-US" sz="1600"/>
              <a:t>Business Process</a:t>
            </a:r>
          </a:p>
        </p:txBody>
      </p:sp>
      <p:sp>
        <p:nvSpPr>
          <p:cNvPr id="20495" name="AutoShape 17"/>
          <p:cNvSpPr>
            <a:spLocks noChangeArrowheads="1"/>
          </p:cNvSpPr>
          <p:nvPr/>
        </p:nvSpPr>
        <p:spPr bwMode="auto">
          <a:xfrm>
            <a:off x="2895600" y="3149600"/>
            <a:ext cx="1219200" cy="304800"/>
          </a:xfrm>
          <a:prstGeom prst="rightArrow">
            <a:avLst>
              <a:gd name="adj1" fmla="val 50000"/>
              <a:gd name="adj2" fmla="val 100000"/>
            </a:avLst>
          </a:prstGeom>
          <a:solidFill>
            <a:srgbClr val="0000FF"/>
          </a:solidFill>
          <a:ln w="12700">
            <a:solidFill>
              <a:schemeClr val="tx1"/>
            </a:solidFill>
            <a:miter lim="800000"/>
            <a:headEnd/>
            <a:tailEnd/>
          </a:ln>
        </p:spPr>
        <p:txBody>
          <a:bodyPr wrap="none" anchor="ctr"/>
          <a:lstStyle/>
          <a:p>
            <a:endParaRPr lang="en-US"/>
          </a:p>
        </p:txBody>
      </p:sp>
      <p:sp>
        <p:nvSpPr>
          <p:cNvPr id="20496" name="AutoShape 18"/>
          <p:cNvSpPr>
            <a:spLocks noChangeArrowheads="1"/>
          </p:cNvSpPr>
          <p:nvPr/>
        </p:nvSpPr>
        <p:spPr bwMode="auto">
          <a:xfrm>
            <a:off x="2895600" y="3860800"/>
            <a:ext cx="1219200" cy="304800"/>
          </a:xfrm>
          <a:prstGeom prst="rightArrow">
            <a:avLst>
              <a:gd name="adj1" fmla="val 50000"/>
              <a:gd name="adj2" fmla="val 100000"/>
            </a:avLst>
          </a:prstGeom>
          <a:solidFill>
            <a:srgbClr val="0000FF"/>
          </a:solidFill>
          <a:ln w="12700">
            <a:solidFill>
              <a:schemeClr val="tx1"/>
            </a:solidFill>
            <a:miter lim="800000"/>
            <a:headEnd/>
            <a:tailEnd/>
          </a:ln>
        </p:spPr>
        <p:txBody>
          <a:bodyPr wrap="none" anchor="ctr"/>
          <a:lstStyle/>
          <a:p>
            <a:endParaRPr lang="en-US"/>
          </a:p>
        </p:txBody>
      </p:sp>
      <p:sp>
        <p:nvSpPr>
          <p:cNvPr id="20497" name="AutoShape 19"/>
          <p:cNvSpPr>
            <a:spLocks noChangeArrowheads="1"/>
          </p:cNvSpPr>
          <p:nvPr/>
        </p:nvSpPr>
        <p:spPr bwMode="auto">
          <a:xfrm>
            <a:off x="2819400" y="4572000"/>
            <a:ext cx="1219200" cy="304800"/>
          </a:xfrm>
          <a:prstGeom prst="rightArrow">
            <a:avLst>
              <a:gd name="adj1" fmla="val 50000"/>
              <a:gd name="adj2" fmla="val 100000"/>
            </a:avLst>
          </a:prstGeom>
          <a:solidFill>
            <a:srgbClr val="0000FF"/>
          </a:solidFill>
          <a:ln w="12700">
            <a:solidFill>
              <a:schemeClr val="tx1"/>
            </a:solidFill>
            <a:miter lim="800000"/>
            <a:headEnd/>
            <a:tailEnd/>
          </a:ln>
        </p:spPr>
        <p:txBody>
          <a:bodyPr wrap="none" anchor="ctr"/>
          <a:lstStyle/>
          <a:p>
            <a:endParaRPr lang="en-US"/>
          </a:p>
        </p:txBody>
      </p:sp>
      <p:sp>
        <p:nvSpPr>
          <p:cNvPr id="20498" name="Text Box 20"/>
          <p:cNvSpPr txBox="1">
            <a:spLocks noChangeArrowheads="1"/>
          </p:cNvSpPr>
          <p:nvPr/>
        </p:nvSpPr>
        <p:spPr bwMode="auto">
          <a:xfrm>
            <a:off x="2514600" y="2057400"/>
            <a:ext cx="2209800" cy="304800"/>
          </a:xfrm>
          <a:prstGeom prst="rect">
            <a:avLst/>
          </a:prstGeom>
          <a:solidFill>
            <a:srgbClr val="CCFFFF">
              <a:alpha val="47842"/>
            </a:srgbClr>
          </a:solidFill>
          <a:ln w="12700">
            <a:noFill/>
            <a:miter lim="800000"/>
            <a:headEnd/>
            <a:tailEnd/>
          </a:ln>
        </p:spPr>
        <p:txBody>
          <a:bodyPr>
            <a:spAutoFit/>
          </a:bodyPr>
          <a:lstStyle/>
          <a:p>
            <a:pPr>
              <a:spcBef>
                <a:spcPct val="50000"/>
              </a:spcBef>
            </a:pPr>
            <a:r>
              <a:rPr lang="en-US" sz="1400" b="1">
                <a:solidFill>
                  <a:srgbClr val="CC0000"/>
                </a:solidFill>
              </a:rPr>
              <a:t>Primary Cost Elements</a:t>
            </a:r>
          </a:p>
        </p:txBody>
      </p:sp>
      <p:sp>
        <p:nvSpPr>
          <p:cNvPr id="20499" name="AutoShape 28"/>
          <p:cNvSpPr>
            <a:spLocks noChangeArrowheads="1"/>
          </p:cNvSpPr>
          <p:nvPr/>
        </p:nvSpPr>
        <p:spPr bwMode="auto">
          <a:xfrm rot="3010094">
            <a:off x="6324600" y="2438400"/>
            <a:ext cx="2057400" cy="2209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791" y="12589"/>
                </a:moveTo>
                <a:cubicBezTo>
                  <a:pt x="17941" y="12005"/>
                  <a:pt x="18017" y="11403"/>
                  <a:pt x="18017" y="10800"/>
                </a:cubicBezTo>
                <a:cubicBezTo>
                  <a:pt x="18017" y="6814"/>
                  <a:pt x="14785" y="3583"/>
                  <a:pt x="10800" y="3583"/>
                </a:cubicBezTo>
                <a:cubicBezTo>
                  <a:pt x="8503" y="3582"/>
                  <a:pt x="6344" y="4675"/>
                  <a:pt x="4984" y="6526"/>
                </a:cubicBezTo>
                <a:lnTo>
                  <a:pt x="2096" y="4404"/>
                </a:lnTo>
                <a:cubicBezTo>
                  <a:pt x="4131" y="1635"/>
                  <a:pt x="7363" y="-1"/>
                  <a:pt x="10800" y="0"/>
                </a:cubicBezTo>
                <a:cubicBezTo>
                  <a:pt x="16764" y="0"/>
                  <a:pt x="21600" y="4835"/>
                  <a:pt x="21600" y="10800"/>
                </a:cubicBezTo>
                <a:cubicBezTo>
                  <a:pt x="21600" y="11703"/>
                  <a:pt x="21486" y="12603"/>
                  <a:pt x="21262" y="13478"/>
                </a:cubicBezTo>
                <a:lnTo>
                  <a:pt x="23878" y="14148"/>
                </a:lnTo>
                <a:lnTo>
                  <a:pt x="18413" y="17386"/>
                </a:lnTo>
                <a:lnTo>
                  <a:pt x="15175" y="11920"/>
                </a:lnTo>
                <a:lnTo>
                  <a:pt x="17791" y="12589"/>
                </a:lnTo>
                <a:close/>
              </a:path>
            </a:pathLst>
          </a:custGeom>
          <a:solidFill>
            <a:srgbClr val="0000FF"/>
          </a:solidFill>
          <a:ln w="12700" algn="ctr">
            <a:solidFill>
              <a:schemeClr val="tx1"/>
            </a:solidFill>
            <a:miter lim="800000"/>
            <a:headEnd/>
            <a:tailEnd/>
          </a:ln>
        </p:spPr>
        <p:txBody>
          <a:bodyPr wrap="none" anchor="ctr"/>
          <a:lstStyle/>
          <a:p>
            <a:endParaRPr lang="en-US"/>
          </a:p>
        </p:txBody>
      </p:sp>
      <p:sp>
        <p:nvSpPr>
          <p:cNvPr id="20500" name="AutoShape 29"/>
          <p:cNvSpPr>
            <a:spLocks noChangeArrowheads="1"/>
          </p:cNvSpPr>
          <p:nvPr/>
        </p:nvSpPr>
        <p:spPr bwMode="auto">
          <a:xfrm rot="-4413951">
            <a:off x="6596062" y="2219326"/>
            <a:ext cx="989013" cy="766762"/>
          </a:xfrm>
          <a:prstGeom prst="triangle">
            <a:avLst>
              <a:gd name="adj" fmla="val 50000"/>
            </a:avLst>
          </a:prstGeom>
          <a:solidFill>
            <a:srgbClr val="C0C0C0"/>
          </a:solidFill>
          <a:ln w="12700" algn="ctr">
            <a:solidFill>
              <a:schemeClr val="tx1"/>
            </a:solidFill>
            <a:miter lim="800000"/>
            <a:headEnd/>
            <a:tailEnd/>
          </a:ln>
        </p:spPr>
        <p:txBody>
          <a:bodyPr wrap="none" anchor="ctr"/>
          <a:lstStyle/>
          <a:p>
            <a:endParaRPr lang="en-US"/>
          </a:p>
        </p:txBody>
      </p:sp>
      <p:sp>
        <p:nvSpPr>
          <p:cNvPr id="20501" name="AutoShape 30"/>
          <p:cNvSpPr>
            <a:spLocks noChangeArrowheads="1"/>
          </p:cNvSpPr>
          <p:nvPr/>
        </p:nvSpPr>
        <p:spPr bwMode="auto">
          <a:xfrm rot="739660">
            <a:off x="7094538" y="3725863"/>
            <a:ext cx="993775" cy="922337"/>
          </a:xfrm>
          <a:prstGeom prst="triangle">
            <a:avLst>
              <a:gd name="adj" fmla="val 50000"/>
            </a:avLst>
          </a:prstGeom>
          <a:solidFill>
            <a:srgbClr val="C0C0C0"/>
          </a:solidFill>
          <a:ln w="12700" algn="ctr">
            <a:solidFill>
              <a:schemeClr val="tx1"/>
            </a:solidFill>
            <a:miter lim="800000"/>
            <a:headEnd/>
            <a:tailEnd/>
          </a:ln>
        </p:spPr>
        <p:txBody>
          <a:bodyPr wrap="none" anchor="ctr"/>
          <a:lstStyle/>
          <a:p>
            <a:endParaRPr lang="en-US"/>
          </a:p>
        </p:txBody>
      </p:sp>
      <p:sp>
        <p:nvSpPr>
          <p:cNvPr id="20502" name="Text Box 31"/>
          <p:cNvSpPr txBox="1">
            <a:spLocks noChangeArrowheads="1"/>
          </p:cNvSpPr>
          <p:nvPr/>
        </p:nvSpPr>
        <p:spPr bwMode="auto">
          <a:xfrm>
            <a:off x="6934200" y="3276600"/>
            <a:ext cx="1676400" cy="517525"/>
          </a:xfrm>
          <a:prstGeom prst="rect">
            <a:avLst/>
          </a:prstGeom>
          <a:solidFill>
            <a:srgbClr val="CCFFFF">
              <a:alpha val="47842"/>
            </a:srgbClr>
          </a:solidFill>
          <a:ln w="12700">
            <a:noFill/>
            <a:miter lim="800000"/>
            <a:headEnd/>
            <a:tailEnd/>
          </a:ln>
        </p:spPr>
        <p:txBody>
          <a:bodyPr>
            <a:spAutoFit/>
          </a:bodyPr>
          <a:lstStyle/>
          <a:p>
            <a:pPr>
              <a:spcBef>
                <a:spcPct val="50000"/>
              </a:spcBef>
            </a:pPr>
            <a:r>
              <a:rPr lang="en-US" sz="1400" b="1">
                <a:solidFill>
                  <a:srgbClr val="CC0000"/>
                </a:solidFill>
              </a:rPr>
              <a:t>Secondary Cost Elements</a:t>
            </a:r>
          </a:p>
        </p:txBody>
      </p:sp>
      <p:sp>
        <p:nvSpPr>
          <p:cNvPr id="20503" name="Text Box 32"/>
          <p:cNvSpPr txBox="1">
            <a:spLocks noChangeArrowheads="1"/>
          </p:cNvSpPr>
          <p:nvPr/>
        </p:nvSpPr>
        <p:spPr bwMode="auto">
          <a:xfrm>
            <a:off x="914400" y="1981200"/>
            <a:ext cx="1447800" cy="623888"/>
          </a:xfrm>
          <a:prstGeom prst="rect">
            <a:avLst/>
          </a:prstGeom>
          <a:solidFill>
            <a:srgbClr val="C0C0C0"/>
          </a:solidFill>
          <a:ln w="12700">
            <a:noFill/>
            <a:miter lim="800000"/>
            <a:headEnd/>
            <a:tailEnd/>
          </a:ln>
        </p:spPr>
        <p:txBody>
          <a:bodyPr>
            <a:spAutoFit/>
          </a:bodyPr>
          <a:lstStyle/>
          <a:p>
            <a:pPr>
              <a:spcBef>
                <a:spcPct val="50000"/>
              </a:spcBef>
            </a:pPr>
            <a:r>
              <a:rPr lang="en-US" sz="1400"/>
              <a:t>Financial</a:t>
            </a:r>
          </a:p>
          <a:p>
            <a:pPr>
              <a:spcBef>
                <a:spcPct val="50000"/>
              </a:spcBef>
            </a:pPr>
            <a:r>
              <a:rPr lang="en-US" sz="1400"/>
              <a:t>Accounting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ChangeArrowheads="1"/>
          </p:cNvSpPr>
          <p:nvPr/>
        </p:nvSpPr>
        <p:spPr bwMode="auto">
          <a:xfrm>
            <a:off x="152400" y="319088"/>
            <a:ext cx="8734425" cy="671512"/>
          </a:xfrm>
          <a:prstGeom prst="rect">
            <a:avLst/>
          </a:prstGeom>
          <a:noFill/>
          <a:ln w="12700">
            <a:noFill/>
            <a:miter lim="800000"/>
            <a:headEnd/>
            <a:tailEnd/>
          </a:ln>
          <a:effectLst/>
        </p:spPr>
        <p:txBody>
          <a:bodyPr lIns="0" tIns="0" rIns="0" bIns="0"/>
          <a:lstStyle/>
          <a:p>
            <a:pPr>
              <a:defRPr/>
            </a:pPr>
            <a:r>
              <a:rPr lang="en-US" sz="3200" b="1">
                <a:effectLst>
                  <a:outerShdw blurRad="38100" dist="38100" dir="2700000" algn="tl">
                    <a:srgbClr val="C0C0C0"/>
                  </a:outerShdw>
                </a:effectLst>
              </a:rPr>
              <a:t>Cost and Revenue Element Accounting</a:t>
            </a:r>
          </a:p>
        </p:txBody>
      </p:sp>
      <p:sp>
        <p:nvSpPr>
          <p:cNvPr id="21507" name="Rectangle 3"/>
          <p:cNvSpPr>
            <a:spLocks noChangeArrowheads="1"/>
          </p:cNvSpPr>
          <p:nvPr/>
        </p:nvSpPr>
        <p:spPr bwMode="auto">
          <a:xfrm>
            <a:off x="304800" y="838200"/>
            <a:ext cx="76962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1800" b="1"/>
              <a:t>What Cost Occur within our Organization ?</a:t>
            </a:r>
          </a:p>
        </p:txBody>
      </p:sp>
      <p:pic>
        <p:nvPicPr>
          <p:cNvPr id="21508" name="Picture 4" descr="MCj02510630000[1]"/>
          <p:cNvPicPr>
            <a:picLocks noChangeAspect="1" noChangeArrowheads="1"/>
          </p:cNvPicPr>
          <p:nvPr/>
        </p:nvPicPr>
        <p:blipFill>
          <a:blip r:embed="rId3" cstate="print"/>
          <a:srcRect/>
          <a:stretch>
            <a:fillRect/>
          </a:stretch>
        </p:blipFill>
        <p:spPr bwMode="auto">
          <a:xfrm>
            <a:off x="7848600" y="381000"/>
            <a:ext cx="879475" cy="762000"/>
          </a:xfrm>
          <a:prstGeom prst="rect">
            <a:avLst/>
          </a:prstGeom>
          <a:noFill/>
          <a:ln w="9525">
            <a:noFill/>
            <a:miter lim="800000"/>
            <a:headEnd/>
            <a:tailEnd/>
          </a:ln>
        </p:spPr>
      </p:pic>
      <p:sp>
        <p:nvSpPr>
          <p:cNvPr id="21509" name="Rectangle 24"/>
          <p:cNvSpPr>
            <a:spLocks noChangeArrowheads="1"/>
          </p:cNvSpPr>
          <p:nvPr/>
        </p:nvSpPr>
        <p:spPr bwMode="auto">
          <a:xfrm>
            <a:off x="228600" y="1219200"/>
            <a:ext cx="8229600" cy="5334000"/>
          </a:xfrm>
          <a:prstGeom prst="rect">
            <a:avLst/>
          </a:prstGeom>
          <a:noFill/>
          <a:ln w="12700">
            <a:noFill/>
            <a:miter lim="800000"/>
            <a:headEnd/>
            <a:tailEnd/>
          </a:ln>
        </p:spPr>
        <p:txBody>
          <a:bodyPr/>
          <a:lstStyle/>
          <a:p>
            <a:pPr>
              <a:buFontTx/>
              <a:buChar char="•"/>
            </a:pPr>
            <a:r>
              <a:rPr lang="en-US" sz="1400"/>
              <a:t>Cost and Revenue Element accounting is used to classify the transaction line items into cost and Revenue element to enable transfer to controlling.</a:t>
            </a:r>
          </a:p>
          <a:p>
            <a:pPr>
              <a:buFontTx/>
              <a:buChar char="•"/>
            </a:pPr>
            <a:endParaRPr lang="en-US" sz="1400"/>
          </a:p>
          <a:p>
            <a:pPr>
              <a:buFontTx/>
              <a:buChar char="•"/>
            </a:pPr>
            <a:r>
              <a:rPr lang="en-US" sz="1400"/>
              <a:t>Cost element describes the origin of costs. Cost elements are either primary cost element or secondary Cost Element.</a:t>
            </a:r>
          </a:p>
          <a:p>
            <a:pPr>
              <a:buFontTx/>
              <a:buChar char="•"/>
            </a:pPr>
            <a:endParaRPr lang="en-US" sz="1400"/>
          </a:p>
          <a:p>
            <a:pPr>
              <a:buFontTx/>
              <a:buChar char="•"/>
            </a:pPr>
            <a:r>
              <a:rPr lang="en-US" sz="1400"/>
              <a:t>Primary cost element is used when the cost is incurred due to consumption of resources that is sourced externally. Secondary cost element is used when the cost is incurred due to consumption of resources that is sourced internally.</a:t>
            </a:r>
          </a:p>
          <a:p>
            <a:pPr>
              <a:buFontTx/>
              <a:buChar char="•"/>
            </a:pPr>
            <a:endParaRPr lang="en-US" sz="1400"/>
          </a:p>
          <a:p>
            <a:pPr>
              <a:buFontTx/>
              <a:buChar char="•"/>
            </a:pPr>
            <a:r>
              <a:rPr lang="en-US" sz="1400"/>
              <a:t>Primary cost element is created for each Profit &amp; Loss GL account if the Cost / Revenue is to be transferred to Controlling component. </a:t>
            </a:r>
          </a:p>
          <a:p>
            <a:pPr>
              <a:buFontTx/>
              <a:buChar char="•"/>
            </a:pPr>
            <a:endParaRPr lang="en-US" sz="1400"/>
          </a:p>
          <a:p>
            <a:pPr>
              <a:buFontTx/>
              <a:buChar char="•"/>
            </a:pPr>
            <a:r>
              <a:rPr lang="en-US" sz="1400"/>
              <a:t>Secondary cost element is created exclusively in CO to represent internal cost flow within the organization. They do not have the corresponding GL accounts in FI and are exclusive to CO only.</a:t>
            </a:r>
          </a:p>
          <a:p>
            <a:pPr>
              <a:buFontTx/>
              <a:buChar char="•"/>
            </a:pPr>
            <a:endParaRPr lang="en-US" sz="1400"/>
          </a:p>
          <a:p>
            <a:pPr>
              <a:buFontTx/>
              <a:buChar char="•"/>
            </a:pPr>
            <a:r>
              <a:rPr lang="en-US" sz="1400"/>
              <a:t>The creation of GL account as Primary Cost Element requires the assignment of CO cost carrying object to identify the origin of costs.</a:t>
            </a:r>
          </a:p>
          <a:p>
            <a:pPr>
              <a:buFontTx/>
              <a:buChar char="•"/>
            </a:pPr>
            <a:endParaRPr lang="en-US" sz="1400"/>
          </a:p>
          <a:p>
            <a:pPr>
              <a:buFontTx/>
              <a:buChar char="•"/>
            </a:pPr>
            <a:r>
              <a:rPr lang="en-US" sz="1400"/>
              <a:t>Each Cost Element is assigned to Cost element category. This assignment determines the purpose for which the cost element can be used. E.g. Cost element category 01 (general primary costs) is used to transfer standard primary cost postings from Financial accounting to Controlling. </a:t>
            </a:r>
          </a:p>
          <a:p>
            <a:endParaRPr lang="en-US" sz="1400"/>
          </a:p>
        </p:txBody>
      </p:sp>
      <p:sp>
        <p:nvSpPr>
          <p:cNvPr id="21510" name="Rectangle 25"/>
          <p:cNvSpPr>
            <a:spLocks noChangeArrowheads="1"/>
          </p:cNvSpPr>
          <p:nvPr/>
        </p:nvSpPr>
        <p:spPr bwMode="auto">
          <a:xfrm>
            <a:off x="76200" y="6096000"/>
            <a:ext cx="89916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1800" b="1"/>
              <a:t>GL account created as cost or revenue element requires assignment to CO object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228600" y="371475"/>
            <a:ext cx="8763000" cy="619125"/>
          </a:xfrm>
          <a:prstGeom prst="rect">
            <a:avLst/>
          </a:prstGeom>
          <a:noFill/>
          <a:ln w="12700" algn="ctr">
            <a:noFill/>
            <a:miter lim="800000"/>
            <a:headEnd/>
            <a:tailEnd/>
          </a:ln>
          <a:effectLst/>
        </p:spPr>
        <p:txBody>
          <a:bodyPr lIns="0" tIns="0" rIns="0" bIns="0"/>
          <a:lstStyle/>
          <a:p>
            <a:pPr>
              <a:defRPr/>
            </a:pPr>
            <a:r>
              <a:rPr lang="en-US" sz="3200" b="1">
                <a:effectLst>
                  <a:outerShdw blurRad="38100" dist="38100" dir="2700000" algn="tl">
                    <a:srgbClr val="C0C0C0"/>
                  </a:outerShdw>
                </a:effectLst>
              </a:rPr>
              <a:t>Account assignment in controlling</a:t>
            </a:r>
          </a:p>
        </p:txBody>
      </p:sp>
      <p:sp>
        <p:nvSpPr>
          <p:cNvPr id="22531" name="Rectangle 3"/>
          <p:cNvSpPr>
            <a:spLocks noChangeArrowheads="1"/>
          </p:cNvSpPr>
          <p:nvPr/>
        </p:nvSpPr>
        <p:spPr bwMode="auto">
          <a:xfrm>
            <a:off x="228600" y="1066800"/>
            <a:ext cx="8229600" cy="5486400"/>
          </a:xfrm>
          <a:prstGeom prst="rect">
            <a:avLst/>
          </a:prstGeom>
          <a:noFill/>
          <a:ln w="12700">
            <a:noFill/>
            <a:miter lim="800000"/>
            <a:headEnd/>
            <a:tailEnd/>
          </a:ln>
        </p:spPr>
        <p:txBody>
          <a:bodyPr/>
          <a:lstStyle/>
          <a:p>
            <a:pPr marL="342900" indent="-342900">
              <a:buFontTx/>
              <a:buChar char="•"/>
            </a:pPr>
            <a:endParaRPr lang="en-US" sz="1400"/>
          </a:p>
        </p:txBody>
      </p:sp>
      <p:sp>
        <p:nvSpPr>
          <p:cNvPr id="22532" name="Rectangle 4"/>
          <p:cNvSpPr>
            <a:spLocks noChangeArrowheads="1"/>
          </p:cNvSpPr>
          <p:nvPr/>
        </p:nvSpPr>
        <p:spPr bwMode="auto">
          <a:xfrm>
            <a:off x="381000" y="1066800"/>
            <a:ext cx="8229600" cy="5486400"/>
          </a:xfrm>
          <a:prstGeom prst="rect">
            <a:avLst/>
          </a:prstGeom>
          <a:noFill/>
          <a:ln w="12700">
            <a:noFill/>
            <a:miter lim="800000"/>
            <a:headEnd/>
            <a:tailEnd/>
          </a:ln>
        </p:spPr>
        <p:txBody>
          <a:bodyPr/>
          <a:lstStyle/>
          <a:p>
            <a:pPr marL="342900" indent="-342900">
              <a:buFontTx/>
              <a:buChar char="•"/>
            </a:pPr>
            <a:r>
              <a:rPr lang="de-DE" sz="1400"/>
              <a:t>Account assignment to controlling object is required for each P&amp;L account which is created as cost element in controlling.</a:t>
            </a:r>
            <a:endParaRPr lang="en-US" sz="1400"/>
          </a:p>
        </p:txBody>
      </p:sp>
      <p:graphicFrame>
        <p:nvGraphicFramePr>
          <p:cNvPr id="277570" name="Group 66"/>
          <p:cNvGraphicFramePr>
            <a:graphicFrameLocks noGrp="1"/>
          </p:cNvGraphicFramePr>
          <p:nvPr/>
        </p:nvGraphicFramePr>
        <p:xfrm>
          <a:off x="762000" y="1676400"/>
          <a:ext cx="7620000" cy="1695451"/>
        </p:xfrm>
        <a:graphic>
          <a:graphicData uri="http://schemas.openxmlformats.org/drawingml/2006/table">
            <a:tbl>
              <a:tblPr/>
              <a:tblGrid>
                <a:gridCol w="1905000">
                  <a:extLst>
                    <a:ext uri="{9D8B030D-6E8A-4147-A177-3AD203B41FA5}">
                      <a16:colId xmlns:a16="http://schemas.microsoft.com/office/drawing/2014/main" xmlns="" val="20000"/>
                    </a:ext>
                  </a:extLst>
                </a:gridCol>
                <a:gridCol w="1905000">
                  <a:extLst>
                    <a:ext uri="{9D8B030D-6E8A-4147-A177-3AD203B41FA5}">
                      <a16:colId xmlns:a16="http://schemas.microsoft.com/office/drawing/2014/main" xmlns="" val="20001"/>
                    </a:ext>
                  </a:extLst>
                </a:gridCol>
                <a:gridCol w="3810000">
                  <a:extLst>
                    <a:ext uri="{9D8B030D-6E8A-4147-A177-3AD203B41FA5}">
                      <a16:colId xmlns:a16="http://schemas.microsoft.com/office/drawing/2014/main" xmlns="" val="20002"/>
                    </a:ext>
                  </a:extLst>
                </a:gridCol>
              </a:tblGrid>
              <a:tr h="204788">
                <a:tc gridSpan="2">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1" i="0" u="none" strike="noStrike" cap="none" normalizeH="0" baseline="0">
                          <a:ln>
                            <a:noFill/>
                          </a:ln>
                          <a:solidFill>
                            <a:schemeClr val="tx1"/>
                          </a:solidFill>
                          <a:effectLst>
                            <a:outerShdw blurRad="38100" dist="38100" dir="2700000" algn="tl">
                              <a:srgbClr val="FFFFFF"/>
                            </a:outerShdw>
                          </a:effectLst>
                          <a:latin typeface="Arial" charset="0"/>
                        </a:rPr>
                        <a:t>True controlling object</a:t>
                      </a:r>
                    </a:p>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US" sz="1000" b="1" i="0" u="none" strike="noStrike" cap="none" normalizeH="0" baseline="0">
                        <a:ln>
                          <a:noFill/>
                        </a:ln>
                        <a:solidFill>
                          <a:schemeClr val="tx1"/>
                        </a:solidFill>
                        <a:effectLst>
                          <a:outerShdw blurRad="38100" dist="38100" dir="2700000" algn="tl">
                            <a:srgbClr val="FFFFFF"/>
                          </a:outerShdw>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FC9"/>
                    </a:solid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1" i="0" u="none" strike="noStrike" cap="none" normalizeH="0" baseline="0">
                          <a:ln>
                            <a:noFill/>
                          </a:ln>
                          <a:solidFill>
                            <a:schemeClr val="tx1"/>
                          </a:solidFill>
                          <a:effectLst>
                            <a:outerShdw blurRad="38100" dist="38100" dir="2700000" algn="tl">
                              <a:srgbClr val="FFFFFF"/>
                            </a:outerShdw>
                          </a:effectLst>
                          <a:latin typeface="Arial" charset="0"/>
                        </a:rPr>
                        <a:t>Statistical controlling object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FC9"/>
                    </a:solidFill>
                  </a:tcPr>
                </a:tc>
                <a:extLst>
                  <a:ext uri="{0D108BD9-81ED-4DB2-BD59-A6C34878D82A}">
                    <a16:rowId xmlns:a16="http://schemas.microsoft.com/office/drawing/2014/main" xmlns="" val="10000"/>
                  </a:ext>
                </a:extLst>
              </a:tr>
              <a:tr h="26035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Cost Centers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Cost objects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Cost Centers for revenues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032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Orders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Profitability segment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Cost Centers for costs if true object already exists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1907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Projects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Real estate objects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Statistical orders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6193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Networks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Business process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Statistical projects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876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Make to order sales orders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US" sz="1000" b="0" i="0" u="none" strike="noStrike" cap="none" normalizeH="0" baseline="0">
                        <a:ln>
                          <a:noFill/>
                        </a:ln>
                        <a:solidFill>
                          <a:schemeClr val="tx1"/>
                        </a:solidFill>
                        <a:effectLst>
                          <a:outerShdw blurRad="38100" dist="38100" dir="2700000" algn="tl">
                            <a:srgbClr val="C0C0C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Profit Centers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22562" name="AutoShape 68"/>
          <p:cNvSpPr>
            <a:spLocks noChangeArrowheads="1"/>
          </p:cNvSpPr>
          <p:nvPr/>
        </p:nvSpPr>
        <p:spPr bwMode="auto">
          <a:xfrm>
            <a:off x="609600" y="3581400"/>
            <a:ext cx="8001000" cy="2667000"/>
          </a:xfrm>
          <a:prstGeom prst="foldedCorner">
            <a:avLst>
              <a:gd name="adj" fmla="val 12500"/>
            </a:avLst>
          </a:prstGeom>
          <a:solidFill>
            <a:schemeClr val="hlink">
              <a:alpha val="27843"/>
            </a:schemeClr>
          </a:solidFill>
          <a:ln w="12700">
            <a:noFill/>
            <a:round/>
            <a:headEnd/>
            <a:tailEnd/>
          </a:ln>
        </p:spPr>
        <p:txBody>
          <a:bodyPr wrap="none"/>
          <a:lstStyle/>
          <a:p>
            <a:pPr>
              <a:buFontTx/>
              <a:buChar char="•"/>
            </a:pPr>
            <a:r>
              <a:rPr lang="en-US" sz="1200" dirty="0"/>
              <a:t>One and only one true controlling object is required for each posting.</a:t>
            </a:r>
          </a:p>
          <a:p>
            <a:pPr>
              <a:buFontTx/>
              <a:buChar char="•"/>
            </a:pPr>
            <a:endParaRPr lang="en-US" sz="1200" dirty="0"/>
          </a:p>
          <a:p>
            <a:pPr>
              <a:buFontTx/>
              <a:buChar char="•"/>
            </a:pPr>
            <a:r>
              <a:rPr lang="en-US" sz="1200" dirty="0" err="1"/>
              <a:t>Upto</a:t>
            </a:r>
            <a:r>
              <a:rPr lang="en-US" sz="1200" dirty="0"/>
              <a:t> three more statistical objects can be assigned along with true controlling object.</a:t>
            </a:r>
          </a:p>
          <a:p>
            <a:pPr>
              <a:buFontTx/>
              <a:buChar char="•"/>
            </a:pPr>
            <a:endParaRPr lang="en-US" sz="1200" dirty="0"/>
          </a:p>
          <a:p>
            <a:pPr>
              <a:buFontTx/>
              <a:buChar char="•"/>
            </a:pPr>
            <a:r>
              <a:rPr lang="en-US" sz="1200" dirty="0"/>
              <a:t>Same controlling object type cannot be used as a true and statistical controlling object.</a:t>
            </a:r>
          </a:p>
          <a:p>
            <a:pPr>
              <a:buFontTx/>
              <a:buChar char="•"/>
            </a:pPr>
            <a:endParaRPr lang="en-US" sz="1200" dirty="0"/>
          </a:p>
          <a:p>
            <a:pPr>
              <a:buFontTx/>
              <a:buChar char="•"/>
            </a:pPr>
            <a:r>
              <a:rPr lang="en-US" sz="1200" dirty="0"/>
              <a:t>Posting to profit centers is always statistical and true controlling object needs to be specified.</a:t>
            </a:r>
          </a:p>
          <a:p>
            <a:pPr>
              <a:buFontTx/>
              <a:buChar char="•"/>
            </a:pPr>
            <a:endParaRPr lang="en-US" sz="1200" dirty="0"/>
          </a:p>
          <a:p>
            <a:pPr>
              <a:buFontTx/>
              <a:buChar char="•"/>
            </a:pPr>
            <a:r>
              <a:rPr lang="en-US" sz="1200" dirty="0"/>
              <a:t>Controlling object for revenues</a:t>
            </a:r>
          </a:p>
          <a:p>
            <a:pPr lvl="1">
              <a:buFont typeface="Wingdings" pitchFamily="2" charset="2"/>
              <a:buChar char="§"/>
            </a:pPr>
            <a:r>
              <a:rPr lang="en-US" sz="1200" dirty="0"/>
              <a:t>Profitability segment.</a:t>
            </a:r>
          </a:p>
          <a:p>
            <a:pPr lvl="1">
              <a:buFont typeface="Wingdings" pitchFamily="2" charset="2"/>
              <a:buChar char="§"/>
            </a:pPr>
            <a:r>
              <a:rPr lang="en-US" sz="1200" dirty="0"/>
              <a:t>Make to order sales order</a:t>
            </a:r>
          </a:p>
          <a:p>
            <a:pPr lvl="1">
              <a:buFont typeface="Wingdings" pitchFamily="2" charset="2"/>
              <a:buChar char="§"/>
            </a:pPr>
            <a:r>
              <a:rPr lang="en-US" sz="1200" dirty="0"/>
              <a:t>Real estate object.</a:t>
            </a:r>
          </a:p>
          <a:p>
            <a:pPr lvl="1">
              <a:buFont typeface="Wingdings" pitchFamily="2" charset="2"/>
              <a:buChar char="§"/>
            </a:pPr>
            <a:r>
              <a:rPr lang="en-US" sz="1200" dirty="0"/>
              <a:t>Internal order with revenues</a:t>
            </a:r>
          </a:p>
          <a:p>
            <a:pPr lvl="1">
              <a:buFont typeface="Wingdings" pitchFamily="2" charset="2"/>
              <a:buChar char="§"/>
            </a:pPr>
            <a:r>
              <a:rPr lang="en-US" sz="1200" dirty="0"/>
              <a:t>Project with revenues.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ChangeArrowheads="1"/>
          </p:cNvSpPr>
          <p:nvPr/>
        </p:nvSpPr>
        <p:spPr bwMode="auto">
          <a:xfrm>
            <a:off x="152400" y="319088"/>
            <a:ext cx="8991600" cy="671512"/>
          </a:xfrm>
          <a:prstGeom prst="rect">
            <a:avLst/>
          </a:prstGeom>
          <a:noFill/>
          <a:ln w="12700">
            <a:noFill/>
            <a:miter lim="800000"/>
            <a:headEnd/>
            <a:tailEnd/>
          </a:ln>
          <a:effectLst/>
        </p:spPr>
        <p:txBody>
          <a:bodyPr lIns="0" tIns="0" rIns="0" bIns="0"/>
          <a:lstStyle/>
          <a:p>
            <a:pPr>
              <a:defRPr/>
            </a:pPr>
            <a:r>
              <a:rPr lang="en-US" b="1" dirty="0">
                <a:effectLst>
                  <a:outerShdw blurRad="38100" dist="38100" dir="2700000" algn="tl">
                    <a:srgbClr val="C0C0C0"/>
                  </a:outerShdw>
                </a:effectLst>
              </a:rPr>
              <a:t>Overhead Cost Controlling: Cost Center accounting</a:t>
            </a:r>
          </a:p>
        </p:txBody>
      </p:sp>
      <p:sp>
        <p:nvSpPr>
          <p:cNvPr id="23555" name="Rectangle 3"/>
          <p:cNvSpPr>
            <a:spLocks noChangeArrowheads="1"/>
          </p:cNvSpPr>
          <p:nvPr/>
        </p:nvSpPr>
        <p:spPr bwMode="auto">
          <a:xfrm>
            <a:off x="304800" y="838200"/>
            <a:ext cx="71628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1800" b="1" dirty="0"/>
              <a:t>Where the cost is incurred within the Organization ?</a:t>
            </a:r>
          </a:p>
        </p:txBody>
      </p:sp>
      <p:sp>
        <p:nvSpPr>
          <p:cNvPr id="23556" name="Rectangle 5"/>
          <p:cNvSpPr>
            <a:spLocks noChangeArrowheads="1"/>
          </p:cNvSpPr>
          <p:nvPr/>
        </p:nvSpPr>
        <p:spPr bwMode="auto">
          <a:xfrm>
            <a:off x="228600" y="1219200"/>
            <a:ext cx="8229600" cy="5334000"/>
          </a:xfrm>
          <a:prstGeom prst="rect">
            <a:avLst/>
          </a:prstGeom>
          <a:noFill/>
          <a:ln w="12700">
            <a:noFill/>
            <a:miter lim="800000"/>
            <a:headEnd/>
            <a:tailEnd/>
          </a:ln>
        </p:spPr>
        <p:txBody>
          <a:bodyPr/>
          <a:lstStyle/>
          <a:p>
            <a:pPr>
              <a:buFontTx/>
              <a:buChar char="•"/>
            </a:pPr>
            <a:r>
              <a:rPr lang="en-US" sz="1400" dirty="0"/>
              <a:t>Cost Center accounting component tracks where the costs occur in the organization. Cost Center is the organization unit in a controlling area. </a:t>
            </a:r>
          </a:p>
          <a:p>
            <a:pPr>
              <a:buFontTx/>
              <a:buChar char="•"/>
            </a:pPr>
            <a:endParaRPr lang="en-US" sz="1400" dirty="0"/>
          </a:p>
          <a:p>
            <a:pPr algn="just">
              <a:buFontTx/>
              <a:buChar char="•"/>
            </a:pPr>
            <a:r>
              <a:rPr lang="en-US" sz="1400" dirty="0"/>
              <a:t>Cost Center is the lowest level at which cost will be planned and tracked and efficiency of unit will be determined. Cost Centers can be set based on functional requirements, geography, activities provided, decision making or areas of responsibility.</a:t>
            </a:r>
          </a:p>
          <a:p>
            <a:pPr algn="just">
              <a:buFontTx/>
              <a:buChar char="•"/>
            </a:pPr>
            <a:endParaRPr lang="en-US" sz="1400" dirty="0"/>
          </a:p>
          <a:p>
            <a:r>
              <a:rPr lang="en-US" sz="1400" dirty="0"/>
              <a:t>Overhead cost i.e. Cost that cannot be directly assigned to a product, occurring in the organization is collected at the cost center by using it as an account assignment object in controlling. </a:t>
            </a:r>
          </a:p>
          <a:p>
            <a:pPr>
              <a:buFontTx/>
              <a:buChar char="•"/>
            </a:pPr>
            <a:endParaRPr lang="en-US" sz="1400" dirty="0"/>
          </a:p>
          <a:p>
            <a:pPr>
              <a:buFontTx/>
              <a:buChar char="•"/>
            </a:pPr>
            <a:r>
              <a:rPr lang="en-US" sz="1400" dirty="0"/>
              <a:t>The cost collected at the cost centers are then allocated to relevant products, services, market segment. Different allocation methods are available which can allocate costs based on values and quantities. E.g. assessment, activity allocation, costing sheet etc.</a:t>
            </a:r>
          </a:p>
          <a:p>
            <a:pPr>
              <a:buFontTx/>
              <a:buChar char="•"/>
            </a:pPr>
            <a:endParaRPr lang="en-US" sz="1400" dirty="0"/>
          </a:p>
          <a:p>
            <a:pPr>
              <a:buFontTx/>
              <a:buChar char="•"/>
            </a:pPr>
            <a:r>
              <a:rPr lang="en-US" sz="1400" dirty="0"/>
              <a:t>Activity types are the output of the cost centers. It is used as a cost drivers which enables more accurate allocation of cost center cost based on its consumption by the receiver.</a:t>
            </a:r>
          </a:p>
          <a:p>
            <a:pPr>
              <a:buFontTx/>
              <a:buChar char="•"/>
            </a:pPr>
            <a:endParaRPr lang="en-US" sz="1400" dirty="0"/>
          </a:p>
          <a:p>
            <a:pPr>
              <a:buFontTx/>
              <a:buChar char="•"/>
            </a:pPr>
            <a:r>
              <a:rPr lang="en-US" sz="1400" dirty="0"/>
              <a:t>At period end, plan/actual comparison can be done for a cost center (group(s)) to judge the efficiency of the cost center. Extended analysis tools like target cost analysis, variance calculation, actual price calculation, fixed cost distribution </a:t>
            </a:r>
            <a:r>
              <a:rPr lang="en-US" sz="1400" dirty="0" err="1"/>
              <a:t>etc</a:t>
            </a:r>
            <a:r>
              <a:rPr lang="en-US" sz="1400" dirty="0"/>
              <a:t> are available. </a:t>
            </a:r>
          </a:p>
          <a:p>
            <a:pPr>
              <a:buFontTx/>
              <a:buChar char="•"/>
            </a:pPr>
            <a:endParaRPr lang="en-US" sz="1400" dirty="0"/>
          </a:p>
          <a:p>
            <a:pPr>
              <a:buFontTx/>
              <a:buChar char="•"/>
            </a:pPr>
            <a:r>
              <a:rPr lang="en-US" sz="1400" dirty="0"/>
              <a:t>Cost Center standard Hierarchy is created for each controlling area to represent the cost centers in structured form. The assignment of cost centers to its hierarchy is done via cost center master record. </a:t>
            </a:r>
          </a:p>
          <a:p>
            <a:pPr>
              <a:buFontTx/>
              <a:buChar char="•"/>
            </a:pPr>
            <a:endParaRPr lang="en-US" sz="1400" dirty="0"/>
          </a:p>
          <a:p>
            <a:pPr>
              <a:buFontTx/>
              <a:buChar char="•"/>
            </a:pPr>
            <a:r>
              <a:rPr lang="en-US" sz="1400" dirty="0"/>
              <a:t>For details of Cost Center accounting refer “CO1002: Cost Center accounting”.</a:t>
            </a:r>
          </a:p>
          <a:p>
            <a:pPr>
              <a:buFontTx/>
              <a:buChar char="•"/>
            </a:pP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1000" y="1176337"/>
            <a:ext cx="8226425" cy="2439988"/>
          </a:xfrm>
          <a:prstGeom prst="rect">
            <a:avLst/>
          </a:prstGeom>
          <a:solidFill>
            <a:srgbClr val="EFEFDE"/>
          </a:solidFill>
          <a:ln w="9525" algn="ctr">
            <a:noFill/>
            <a:miter lim="800000"/>
            <a:headEnd/>
            <a:tailEnd/>
          </a:ln>
        </p:spPr>
        <p:txBody>
          <a:bodyPr/>
          <a:lstStyle/>
          <a:p>
            <a:pPr algn="ctr"/>
            <a:endParaRPr lang="en-US" sz="1800"/>
          </a:p>
        </p:txBody>
      </p:sp>
      <p:sp>
        <p:nvSpPr>
          <p:cNvPr id="24579" name="Rectangle 3"/>
          <p:cNvSpPr>
            <a:spLocks noChangeArrowheads="1"/>
          </p:cNvSpPr>
          <p:nvPr/>
        </p:nvSpPr>
        <p:spPr bwMode="auto">
          <a:xfrm>
            <a:off x="381000" y="3783012"/>
            <a:ext cx="8229600" cy="2439988"/>
          </a:xfrm>
          <a:prstGeom prst="rect">
            <a:avLst/>
          </a:prstGeom>
          <a:solidFill>
            <a:srgbClr val="EFEFDE"/>
          </a:solidFill>
          <a:ln w="9525" algn="ctr">
            <a:noFill/>
            <a:miter lim="800000"/>
            <a:headEnd/>
            <a:tailEnd/>
          </a:ln>
        </p:spPr>
        <p:txBody>
          <a:bodyPr/>
          <a:lstStyle/>
          <a:p>
            <a:pPr algn="ctr"/>
            <a:endParaRPr lang="en-US" sz="1800"/>
          </a:p>
        </p:txBody>
      </p:sp>
      <p:pic>
        <p:nvPicPr>
          <p:cNvPr id="24580" name="Picture 4" descr="j0341810"/>
          <p:cNvPicPr>
            <a:picLocks noChangeAspect="1" noChangeArrowheads="1"/>
          </p:cNvPicPr>
          <p:nvPr/>
        </p:nvPicPr>
        <p:blipFill>
          <a:blip r:embed="rId3" cstate="print"/>
          <a:srcRect/>
          <a:stretch>
            <a:fillRect/>
          </a:stretch>
        </p:blipFill>
        <p:spPr bwMode="auto">
          <a:xfrm>
            <a:off x="533400" y="1420812"/>
            <a:ext cx="1320800" cy="1039813"/>
          </a:xfrm>
          <a:prstGeom prst="rect">
            <a:avLst/>
          </a:prstGeom>
          <a:noFill/>
          <a:ln w="9525">
            <a:noFill/>
            <a:miter lim="800000"/>
            <a:headEnd/>
            <a:tailEnd/>
          </a:ln>
        </p:spPr>
      </p:pic>
      <p:pic>
        <p:nvPicPr>
          <p:cNvPr id="24581" name="Picture 5" descr="j0391700"/>
          <p:cNvPicPr>
            <a:picLocks noChangeAspect="1" noChangeArrowheads="1"/>
          </p:cNvPicPr>
          <p:nvPr/>
        </p:nvPicPr>
        <p:blipFill>
          <a:blip r:embed="rId4" cstate="print"/>
          <a:srcRect/>
          <a:stretch>
            <a:fillRect/>
          </a:stretch>
        </p:blipFill>
        <p:spPr bwMode="auto">
          <a:xfrm>
            <a:off x="609600" y="2487612"/>
            <a:ext cx="1101725" cy="1057275"/>
          </a:xfrm>
          <a:prstGeom prst="rect">
            <a:avLst/>
          </a:prstGeom>
          <a:noFill/>
          <a:ln w="9525">
            <a:noFill/>
            <a:miter lim="800000"/>
            <a:headEnd/>
            <a:tailEnd/>
          </a:ln>
        </p:spPr>
      </p:pic>
      <p:grpSp>
        <p:nvGrpSpPr>
          <p:cNvPr id="24582" name="Group 6"/>
          <p:cNvGrpSpPr>
            <a:grpSpLocks/>
          </p:cNvGrpSpPr>
          <p:nvPr/>
        </p:nvGrpSpPr>
        <p:grpSpPr bwMode="auto">
          <a:xfrm>
            <a:off x="2133600" y="1681162"/>
            <a:ext cx="1295400" cy="1593850"/>
            <a:chOff x="1344" y="1220"/>
            <a:chExt cx="816" cy="1004"/>
          </a:xfrm>
        </p:grpSpPr>
        <p:sp>
          <p:nvSpPr>
            <p:cNvPr id="24611" name="Text Box 7"/>
            <p:cNvSpPr txBox="1">
              <a:spLocks noChangeArrowheads="1"/>
            </p:cNvSpPr>
            <p:nvPr/>
          </p:nvSpPr>
          <p:spPr bwMode="auto">
            <a:xfrm>
              <a:off x="1344" y="1220"/>
              <a:ext cx="816" cy="326"/>
            </a:xfrm>
            <a:prstGeom prst="rect">
              <a:avLst/>
            </a:prstGeom>
            <a:solidFill>
              <a:srgbClr val="FFC866">
                <a:alpha val="39999"/>
              </a:srgbClr>
            </a:solidFill>
            <a:ln w="12700">
              <a:noFill/>
              <a:miter lim="800000"/>
              <a:headEnd/>
              <a:tailEnd/>
            </a:ln>
          </p:spPr>
          <p:txBody>
            <a:bodyPr>
              <a:spAutoFit/>
            </a:bodyPr>
            <a:lstStyle/>
            <a:p>
              <a:pPr>
                <a:spcBef>
                  <a:spcPct val="50000"/>
                </a:spcBef>
              </a:pPr>
              <a:r>
                <a:rPr lang="en-US" sz="1400" b="1"/>
                <a:t>Marketing Campaign 1</a:t>
              </a:r>
            </a:p>
          </p:txBody>
        </p:sp>
        <p:sp>
          <p:nvSpPr>
            <p:cNvPr id="24612" name="Text Box 8"/>
            <p:cNvSpPr txBox="1">
              <a:spLocks noChangeArrowheads="1"/>
            </p:cNvSpPr>
            <p:nvPr/>
          </p:nvSpPr>
          <p:spPr bwMode="auto">
            <a:xfrm>
              <a:off x="1344" y="1898"/>
              <a:ext cx="816" cy="326"/>
            </a:xfrm>
            <a:prstGeom prst="rect">
              <a:avLst/>
            </a:prstGeom>
            <a:solidFill>
              <a:srgbClr val="FFC866">
                <a:alpha val="39999"/>
              </a:srgbClr>
            </a:solidFill>
            <a:ln w="12700">
              <a:noFill/>
              <a:miter lim="800000"/>
              <a:headEnd/>
              <a:tailEnd/>
            </a:ln>
          </p:spPr>
          <p:txBody>
            <a:bodyPr>
              <a:spAutoFit/>
            </a:bodyPr>
            <a:lstStyle/>
            <a:p>
              <a:pPr>
                <a:spcBef>
                  <a:spcPct val="50000"/>
                </a:spcBef>
              </a:pPr>
              <a:r>
                <a:rPr lang="en-US" sz="1400" b="1"/>
                <a:t>Marketing Campaign 2</a:t>
              </a:r>
            </a:p>
          </p:txBody>
        </p:sp>
      </p:grpSp>
      <p:sp>
        <p:nvSpPr>
          <p:cNvPr id="24583" name="Text Box 9"/>
          <p:cNvSpPr txBox="1">
            <a:spLocks noChangeArrowheads="1"/>
          </p:cNvSpPr>
          <p:nvPr/>
        </p:nvSpPr>
        <p:spPr bwMode="auto">
          <a:xfrm>
            <a:off x="2857500" y="1268412"/>
            <a:ext cx="3429000" cy="366713"/>
          </a:xfrm>
          <a:prstGeom prst="rect">
            <a:avLst/>
          </a:prstGeom>
          <a:noFill/>
          <a:ln w="12700">
            <a:noFill/>
            <a:miter lim="800000"/>
            <a:headEnd/>
            <a:tailEnd/>
          </a:ln>
        </p:spPr>
        <p:txBody>
          <a:bodyPr>
            <a:spAutoFit/>
          </a:bodyPr>
          <a:lstStyle/>
          <a:p>
            <a:pPr algn="ctr">
              <a:spcBef>
                <a:spcPct val="50000"/>
              </a:spcBef>
            </a:pPr>
            <a:r>
              <a:rPr lang="en-US" sz="1800" b="1">
                <a:solidFill>
                  <a:schemeClr val="accent2"/>
                </a:solidFill>
              </a:rPr>
              <a:t>WITHOUT INTERNAL ORDER</a:t>
            </a:r>
          </a:p>
        </p:txBody>
      </p:sp>
      <p:sp>
        <p:nvSpPr>
          <p:cNvPr id="24584" name="Text Box 10"/>
          <p:cNvSpPr txBox="1">
            <a:spLocks noChangeArrowheads="1"/>
          </p:cNvSpPr>
          <p:nvPr/>
        </p:nvSpPr>
        <p:spPr bwMode="auto">
          <a:xfrm>
            <a:off x="2857500" y="3797300"/>
            <a:ext cx="3429000" cy="366712"/>
          </a:xfrm>
          <a:prstGeom prst="rect">
            <a:avLst/>
          </a:prstGeom>
          <a:noFill/>
          <a:ln w="12700">
            <a:noFill/>
            <a:miter lim="800000"/>
            <a:headEnd/>
            <a:tailEnd/>
          </a:ln>
        </p:spPr>
        <p:txBody>
          <a:bodyPr>
            <a:spAutoFit/>
          </a:bodyPr>
          <a:lstStyle/>
          <a:p>
            <a:pPr algn="ctr">
              <a:spcBef>
                <a:spcPct val="50000"/>
              </a:spcBef>
            </a:pPr>
            <a:r>
              <a:rPr lang="en-US" sz="1800" b="1">
                <a:solidFill>
                  <a:schemeClr val="accent2"/>
                </a:solidFill>
              </a:rPr>
              <a:t>WITH INTERNAL ORDER</a:t>
            </a:r>
          </a:p>
        </p:txBody>
      </p:sp>
      <p:pic>
        <p:nvPicPr>
          <p:cNvPr id="24585" name="Picture 11" descr="j0341810"/>
          <p:cNvPicPr>
            <a:picLocks noChangeAspect="1" noChangeArrowheads="1"/>
          </p:cNvPicPr>
          <p:nvPr/>
        </p:nvPicPr>
        <p:blipFill>
          <a:blip r:embed="rId3" cstate="print"/>
          <a:srcRect/>
          <a:stretch>
            <a:fillRect/>
          </a:stretch>
        </p:blipFill>
        <p:spPr bwMode="auto">
          <a:xfrm>
            <a:off x="533400" y="4021137"/>
            <a:ext cx="1320800" cy="1039813"/>
          </a:xfrm>
          <a:prstGeom prst="rect">
            <a:avLst/>
          </a:prstGeom>
          <a:noFill/>
          <a:ln w="9525">
            <a:noFill/>
            <a:miter lim="800000"/>
            <a:headEnd/>
            <a:tailEnd/>
          </a:ln>
        </p:spPr>
      </p:pic>
      <p:pic>
        <p:nvPicPr>
          <p:cNvPr id="24586" name="Picture 12" descr="j0391700"/>
          <p:cNvPicPr>
            <a:picLocks noChangeAspect="1" noChangeArrowheads="1"/>
          </p:cNvPicPr>
          <p:nvPr/>
        </p:nvPicPr>
        <p:blipFill>
          <a:blip r:embed="rId4" cstate="print"/>
          <a:srcRect/>
          <a:stretch>
            <a:fillRect/>
          </a:stretch>
        </p:blipFill>
        <p:spPr bwMode="auto">
          <a:xfrm>
            <a:off x="609600" y="5087937"/>
            <a:ext cx="1101725" cy="1057275"/>
          </a:xfrm>
          <a:prstGeom prst="rect">
            <a:avLst/>
          </a:prstGeom>
          <a:noFill/>
          <a:ln w="9525">
            <a:noFill/>
            <a:miter lim="800000"/>
            <a:headEnd/>
            <a:tailEnd/>
          </a:ln>
        </p:spPr>
      </p:pic>
      <p:sp>
        <p:nvSpPr>
          <p:cNvPr id="24587" name="Text Box 13"/>
          <p:cNvSpPr txBox="1">
            <a:spLocks noChangeArrowheads="1"/>
          </p:cNvSpPr>
          <p:nvPr/>
        </p:nvSpPr>
        <p:spPr bwMode="auto">
          <a:xfrm>
            <a:off x="2133600" y="4286250"/>
            <a:ext cx="1295400" cy="517525"/>
          </a:xfrm>
          <a:prstGeom prst="rect">
            <a:avLst/>
          </a:prstGeom>
          <a:solidFill>
            <a:srgbClr val="FFC866">
              <a:alpha val="39999"/>
            </a:srgbClr>
          </a:solidFill>
          <a:ln w="12700">
            <a:noFill/>
            <a:miter lim="800000"/>
            <a:headEnd/>
            <a:tailEnd/>
          </a:ln>
        </p:spPr>
        <p:txBody>
          <a:bodyPr>
            <a:spAutoFit/>
          </a:bodyPr>
          <a:lstStyle/>
          <a:p>
            <a:pPr>
              <a:spcBef>
                <a:spcPct val="50000"/>
              </a:spcBef>
            </a:pPr>
            <a:r>
              <a:rPr lang="en-US" sz="1400" b="1"/>
              <a:t>Marketing Campaign 1</a:t>
            </a:r>
          </a:p>
        </p:txBody>
      </p:sp>
      <p:sp>
        <p:nvSpPr>
          <p:cNvPr id="24588" name="Text Box 14"/>
          <p:cNvSpPr txBox="1">
            <a:spLocks noChangeArrowheads="1"/>
          </p:cNvSpPr>
          <p:nvPr/>
        </p:nvSpPr>
        <p:spPr bwMode="auto">
          <a:xfrm>
            <a:off x="2133600" y="5362575"/>
            <a:ext cx="1295400" cy="517525"/>
          </a:xfrm>
          <a:prstGeom prst="rect">
            <a:avLst/>
          </a:prstGeom>
          <a:solidFill>
            <a:srgbClr val="FFC866">
              <a:alpha val="39999"/>
            </a:srgbClr>
          </a:solidFill>
          <a:ln w="12700">
            <a:noFill/>
            <a:miter lim="800000"/>
            <a:headEnd/>
            <a:tailEnd/>
          </a:ln>
        </p:spPr>
        <p:txBody>
          <a:bodyPr>
            <a:spAutoFit/>
          </a:bodyPr>
          <a:lstStyle/>
          <a:p>
            <a:pPr>
              <a:spcBef>
                <a:spcPct val="50000"/>
              </a:spcBef>
            </a:pPr>
            <a:r>
              <a:rPr lang="en-US" sz="1400" b="1"/>
              <a:t>Marketing Campaign 2</a:t>
            </a:r>
          </a:p>
        </p:txBody>
      </p:sp>
      <p:sp>
        <p:nvSpPr>
          <p:cNvPr id="24589" name="Text Box 15"/>
          <p:cNvSpPr txBox="1">
            <a:spLocks noChangeArrowheads="1"/>
          </p:cNvSpPr>
          <p:nvPr/>
        </p:nvSpPr>
        <p:spPr bwMode="auto">
          <a:xfrm>
            <a:off x="4114800" y="2335212"/>
            <a:ext cx="2286000" cy="304800"/>
          </a:xfrm>
          <a:prstGeom prst="rect">
            <a:avLst/>
          </a:prstGeom>
          <a:noFill/>
          <a:ln w="12700">
            <a:noFill/>
            <a:miter lim="800000"/>
            <a:headEnd/>
            <a:tailEnd/>
          </a:ln>
        </p:spPr>
        <p:txBody>
          <a:bodyPr>
            <a:spAutoFit/>
          </a:bodyPr>
          <a:lstStyle/>
          <a:p>
            <a:pPr>
              <a:spcBef>
                <a:spcPct val="50000"/>
              </a:spcBef>
            </a:pPr>
            <a:r>
              <a:rPr lang="en-US" sz="1400" b="1"/>
              <a:t>Document Posting</a:t>
            </a:r>
          </a:p>
        </p:txBody>
      </p:sp>
      <p:sp>
        <p:nvSpPr>
          <p:cNvPr id="24590" name="Freeform 16"/>
          <p:cNvSpPr>
            <a:spLocks noEditPoints="1"/>
          </p:cNvSpPr>
          <p:nvPr/>
        </p:nvSpPr>
        <p:spPr bwMode="auto">
          <a:xfrm>
            <a:off x="3546475" y="1954212"/>
            <a:ext cx="3159125" cy="60325"/>
          </a:xfrm>
          <a:custGeom>
            <a:avLst/>
            <a:gdLst>
              <a:gd name="T0" fmla="*/ 0 w 2145"/>
              <a:gd name="T1" fmla="*/ 2147483647 h 95"/>
              <a:gd name="T2" fmla="*/ 2147483647 w 2145"/>
              <a:gd name="T3" fmla="*/ 2147483647 h 95"/>
              <a:gd name="T4" fmla="*/ 2147483647 w 2145"/>
              <a:gd name="T5" fmla="*/ 2147483647 h 95"/>
              <a:gd name="T6" fmla="*/ 0 w 2145"/>
              <a:gd name="T7" fmla="*/ 2147483647 h 95"/>
              <a:gd name="T8" fmla="*/ 0 w 2145"/>
              <a:gd name="T9" fmla="*/ 2147483647 h 95"/>
              <a:gd name="T10" fmla="*/ 2147483647 w 2145"/>
              <a:gd name="T11" fmla="*/ 0 h 95"/>
              <a:gd name="T12" fmla="*/ 2147483647 w 2145"/>
              <a:gd name="T13" fmla="*/ 2147483647 h 95"/>
              <a:gd name="T14" fmla="*/ 2147483647 w 2145"/>
              <a:gd name="T15" fmla="*/ 2147483647 h 95"/>
              <a:gd name="T16" fmla="*/ 2147483647 w 2145"/>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5"/>
              <a:gd name="T28" fmla="*/ 0 h 95"/>
              <a:gd name="T29" fmla="*/ 2145 w 2145"/>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5" h="95">
                <a:moveTo>
                  <a:pt x="0" y="31"/>
                </a:moveTo>
                <a:lnTo>
                  <a:pt x="2062" y="31"/>
                </a:lnTo>
                <a:lnTo>
                  <a:pt x="2062" y="63"/>
                </a:lnTo>
                <a:lnTo>
                  <a:pt x="0" y="63"/>
                </a:lnTo>
                <a:lnTo>
                  <a:pt x="0" y="31"/>
                </a:lnTo>
                <a:close/>
                <a:moveTo>
                  <a:pt x="2043" y="0"/>
                </a:moveTo>
                <a:lnTo>
                  <a:pt x="2145" y="50"/>
                </a:lnTo>
                <a:lnTo>
                  <a:pt x="2043" y="95"/>
                </a:lnTo>
                <a:lnTo>
                  <a:pt x="2043" y="0"/>
                </a:lnTo>
                <a:close/>
              </a:path>
            </a:pathLst>
          </a:custGeom>
          <a:solidFill>
            <a:srgbClr val="FF0000"/>
          </a:solidFill>
          <a:ln w="3810">
            <a:solidFill>
              <a:srgbClr val="FF0000"/>
            </a:solidFill>
            <a:prstDash val="solid"/>
            <a:round/>
            <a:headEnd/>
            <a:tailEnd/>
          </a:ln>
        </p:spPr>
        <p:txBody>
          <a:bodyPr/>
          <a:lstStyle/>
          <a:p>
            <a:endParaRPr lang="en-US"/>
          </a:p>
        </p:txBody>
      </p:sp>
      <p:sp>
        <p:nvSpPr>
          <p:cNvPr id="24591" name="Freeform 17"/>
          <p:cNvSpPr>
            <a:spLocks noEditPoints="1"/>
          </p:cNvSpPr>
          <p:nvPr/>
        </p:nvSpPr>
        <p:spPr bwMode="auto">
          <a:xfrm>
            <a:off x="3546475" y="2884487"/>
            <a:ext cx="3159125" cy="60325"/>
          </a:xfrm>
          <a:custGeom>
            <a:avLst/>
            <a:gdLst>
              <a:gd name="T0" fmla="*/ 0 w 2145"/>
              <a:gd name="T1" fmla="*/ 2147483647 h 95"/>
              <a:gd name="T2" fmla="*/ 2147483647 w 2145"/>
              <a:gd name="T3" fmla="*/ 2147483647 h 95"/>
              <a:gd name="T4" fmla="*/ 2147483647 w 2145"/>
              <a:gd name="T5" fmla="*/ 2147483647 h 95"/>
              <a:gd name="T6" fmla="*/ 0 w 2145"/>
              <a:gd name="T7" fmla="*/ 2147483647 h 95"/>
              <a:gd name="T8" fmla="*/ 0 w 2145"/>
              <a:gd name="T9" fmla="*/ 2147483647 h 95"/>
              <a:gd name="T10" fmla="*/ 2147483647 w 2145"/>
              <a:gd name="T11" fmla="*/ 0 h 95"/>
              <a:gd name="T12" fmla="*/ 2147483647 w 2145"/>
              <a:gd name="T13" fmla="*/ 2147483647 h 95"/>
              <a:gd name="T14" fmla="*/ 2147483647 w 2145"/>
              <a:gd name="T15" fmla="*/ 2147483647 h 95"/>
              <a:gd name="T16" fmla="*/ 2147483647 w 2145"/>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5"/>
              <a:gd name="T28" fmla="*/ 0 h 95"/>
              <a:gd name="T29" fmla="*/ 2145 w 2145"/>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5" h="95">
                <a:moveTo>
                  <a:pt x="0" y="31"/>
                </a:moveTo>
                <a:lnTo>
                  <a:pt x="2062" y="31"/>
                </a:lnTo>
                <a:lnTo>
                  <a:pt x="2062" y="63"/>
                </a:lnTo>
                <a:lnTo>
                  <a:pt x="0" y="63"/>
                </a:lnTo>
                <a:lnTo>
                  <a:pt x="0" y="31"/>
                </a:lnTo>
                <a:close/>
                <a:moveTo>
                  <a:pt x="2043" y="0"/>
                </a:moveTo>
                <a:lnTo>
                  <a:pt x="2145" y="50"/>
                </a:lnTo>
                <a:lnTo>
                  <a:pt x="2043" y="95"/>
                </a:lnTo>
                <a:lnTo>
                  <a:pt x="2043" y="0"/>
                </a:lnTo>
                <a:close/>
              </a:path>
            </a:pathLst>
          </a:custGeom>
          <a:solidFill>
            <a:srgbClr val="FF0000"/>
          </a:solidFill>
          <a:ln w="3810">
            <a:solidFill>
              <a:srgbClr val="FF0000"/>
            </a:solidFill>
            <a:prstDash val="solid"/>
            <a:round/>
            <a:headEnd/>
            <a:tailEnd/>
          </a:ln>
        </p:spPr>
        <p:txBody>
          <a:bodyPr/>
          <a:lstStyle/>
          <a:p>
            <a:endParaRPr lang="en-US"/>
          </a:p>
        </p:txBody>
      </p:sp>
      <p:sp>
        <p:nvSpPr>
          <p:cNvPr id="24592" name="Freeform 18"/>
          <p:cNvSpPr>
            <a:spLocks noEditPoints="1"/>
          </p:cNvSpPr>
          <p:nvPr/>
        </p:nvSpPr>
        <p:spPr bwMode="auto">
          <a:xfrm>
            <a:off x="3505200" y="4514850"/>
            <a:ext cx="1000125" cy="60325"/>
          </a:xfrm>
          <a:custGeom>
            <a:avLst/>
            <a:gdLst>
              <a:gd name="T0" fmla="*/ 0 w 2145"/>
              <a:gd name="T1" fmla="*/ 2147483647 h 95"/>
              <a:gd name="T2" fmla="*/ 2147483647 w 2145"/>
              <a:gd name="T3" fmla="*/ 2147483647 h 95"/>
              <a:gd name="T4" fmla="*/ 2147483647 w 2145"/>
              <a:gd name="T5" fmla="*/ 2147483647 h 95"/>
              <a:gd name="T6" fmla="*/ 0 w 2145"/>
              <a:gd name="T7" fmla="*/ 2147483647 h 95"/>
              <a:gd name="T8" fmla="*/ 0 w 2145"/>
              <a:gd name="T9" fmla="*/ 2147483647 h 95"/>
              <a:gd name="T10" fmla="*/ 2147483647 w 2145"/>
              <a:gd name="T11" fmla="*/ 0 h 95"/>
              <a:gd name="T12" fmla="*/ 2147483647 w 2145"/>
              <a:gd name="T13" fmla="*/ 2147483647 h 95"/>
              <a:gd name="T14" fmla="*/ 2147483647 w 2145"/>
              <a:gd name="T15" fmla="*/ 2147483647 h 95"/>
              <a:gd name="T16" fmla="*/ 2147483647 w 2145"/>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5"/>
              <a:gd name="T28" fmla="*/ 0 h 95"/>
              <a:gd name="T29" fmla="*/ 2145 w 2145"/>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5" h="95">
                <a:moveTo>
                  <a:pt x="0" y="31"/>
                </a:moveTo>
                <a:lnTo>
                  <a:pt x="2062" y="31"/>
                </a:lnTo>
                <a:lnTo>
                  <a:pt x="2062" y="63"/>
                </a:lnTo>
                <a:lnTo>
                  <a:pt x="0" y="63"/>
                </a:lnTo>
                <a:lnTo>
                  <a:pt x="0" y="31"/>
                </a:lnTo>
                <a:close/>
                <a:moveTo>
                  <a:pt x="2043" y="0"/>
                </a:moveTo>
                <a:lnTo>
                  <a:pt x="2145" y="50"/>
                </a:lnTo>
                <a:lnTo>
                  <a:pt x="2043" y="95"/>
                </a:lnTo>
                <a:lnTo>
                  <a:pt x="2043" y="0"/>
                </a:lnTo>
                <a:close/>
              </a:path>
            </a:pathLst>
          </a:custGeom>
          <a:solidFill>
            <a:srgbClr val="FF0000"/>
          </a:solidFill>
          <a:ln w="3810">
            <a:solidFill>
              <a:srgbClr val="FF0000"/>
            </a:solidFill>
            <a:prstDash val="solid"/>
            <a:round/>
            <a:headEnd/>
            <a:tailEnd/>
          </a:ln>
        </p:spPr>
        <p:txBody>
          <a:bodyPr/>
          <a:lstStyle/>
          <a:p>
            <a:endParaRPr lang="en-US"/>
          </a:p>
        </p:txBody>
      </p:sp>
      <p:sp>
        <p:nvSpPr>
          <p:cNvPr id="24593" name="Freeform 19"/>
          <p:cNvSpPr>
            <a:spLocks noEditPoints="1"/>
          </p:cNvSpPr>
          <p:nvPr/>
        </p:nvSpPr>
        <p:spPr bwMode="auto">
          <a:xfrm>
            <a:off x="3505200" y="5591175"/>
            <a:ext cx="1000125" cy="60325"/>
          </a:xfrm>
          <a:custGeom>
            <a:avLst/>
            <a:gdLst>
              <a:gd name="T0" fmla="*/ 0 w 2145"/>
              <a:gd name="T1" fmla="*/ 2147483647 h 95"/>
              <a:gd name="T2" fmla="*/ 2147483647 w 2145"/>
              <a:gd name="T3" fmla="*/ 2147483647 h 95"/>
              <a:gd name="T4" fmla="*/ 2147483647 w 2145"/>
              <a:gd name="T5" fmla="*/ 2147483647 h 95"/>
              <a:gd name="T6" fmla="*/ 0 w 2145"/>
              <a:gd name="T7" fmla="*/ 2147483647 h 95"/>
              <a:gd name="T8" fmla="*/ 0 w 2145"/>
              <a:gd name="T9" fmla="*/ 2147483647 h 95"/>
              <a:gd name="T10" fmla="*/ 2147483647 w 2145"/>
              <a:gd name="T11" fmla="*/ 0 h 95"/>
              <a:gd name="T12" fmla="*/ 2147483647 w 2145"/>
              <a:gd name="T13" fmla="*/ 2147483647 h 95"/>
              <a:gd name="T14" fmla="*/ 2147483647 w 2145"/>
              <a:gd name="T15" fmla="*/ 2147483647 h 95"/>
              <a:gd name="T16" fmla="*/ 2147483647 w 2145"/>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5"/>
              <a:gd name="T28" fmla="*/ 0 h 95"/>
              <a:gd name="T29" fmla="*/ 2145 w 2145"/>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5" h="95">
                <a:moveTo>
                  <a:pt x="0" y="31"/>
                </a:moveTo>
                <a:lnTo>
                  <a:pt x="2062" y="31"/>
                </a:lnTo>
                <a:lnTo>
                  <a:pt x="2062" y="63"/>
                </a:lnTo>
                <a:lnTo>
                  <a:pt x="0" y="63"/>
                </a:lnTo>
                <a:lnTo>
                  <a:pt x="0" y="31"/>
                </a:lnTo>
                <a:close/>
                <a:moveTo>
                  <a:pt x="2043" y="0"/>
                </a:moveTo>
                <a:lnTo>
                  <a:pt x="2145" y="50"/>
                </a:lnTo>
                <a:lnTo>
                  <a:pt x="2043" y="95"/>
                </a:lnTo>
                <a:lnTo>
                  <a:pt x="2043" y="0"/>
                </a:lnTo>
                <a:close/>
              </a:path>
            </a:pathLst>
          </a:custGeom>
          <a:solidFill>
            <a:srgbClr val="FF0000"/>
          </a:solidFill>
          <a:ln w="3810">
            <a:solidFill>
              <a:srgbClr val="FF0000"/>
            </a:solidFill>
            <a:prstDash val="solid"/>
            <a:round/>
            <a:headEnd/>
            <a:tailEnd/>
          </a:ln>
        </p:spPr>
        <p:txBody>
          <a:bodyPr/>
          <a:lstStyle/>
          <a:p>
            <a:endParaRPr lang="en-US"/>
          </a:p>
        </p:txBody>
      </p:sp>
      <p:sp>
        <p:nvSpPr>
          <p:cNvPr id="24594" name="Freeform 20"/>
          <p:cNvSpPr>
            <a:spLocks noEditPoints="1"/>
          </p:cNvSpPr>
          <p:nvPr/>
        </p:nvSpPr>
        <p:spPr bwMode="auto">
          <a:xfrm>
            <a:off x="5715000" y="4514850"/>
            <a:ext cx="1000125" cy="60325"/>
          </a:xfrm>
          <a:custGeom>
            <a:avLst/>
            <a:gdLst>
              <a:gd name="T0" fmla="*/ 0 w 2145"/>
              <a:gd name="T1" fmla="*/ 2147483647 h 95"/>
              <a:gd name="T2" fmla="*/ 2147483647 w 2145"/>
              <a:gd name="T3" fmla="*/ 2147483647 h 95"/>
              <a:gd name="T4" fmla="*/ 2147483647 w 2145"/>
              <a:gd name="T5" fmla="*/ 2147483647 h 95"/>
              <a:gd name="T6" fmla="*/ 0 w 2145"/>
              <a:gd name="T7" fmla="*/ 2147483647 h 95"/>
              <a:gd name="T8" fmla="*/ 0 w 2145"/>
              <a:gd name="T9" fmla="*/ 2147483647 h 95"/>
              <a:gd name="T10" fmla="*/ 2147483647 w 2145"/>
              <a:gd name="T11" fmla="*/ 0 h 95"/>
              <a:gd name="T12" fmla="*/ 2147483647 w 2145"/>
              <a:gd name="T13" fmla="*/ 2147483647 h 95"/>
              <a:gd name="T14" fmla="*/ 2147483647 w 2145"/>
              <a:gd name="T15" fmla="*/ 2147483647 h 95"/>
              <a:gd name="T16" fmla="*/ 2147483647 w 2145"/>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5"/>
              <a:gd name="T28" fmla="*/ 0 h 95"/>
              <a:gd name="T29" fmla="*/ 2145 w 2145"/>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5" h="95">
                <a:moveTo>
                  <a:pt x="0" y="31"/>
                </a:moveTo>
                <a:lnTo>
                  <a:pt x="2062" y="31"/>
                </a:lnTo>
                <a:lnTo>
                  <a:pt x="2062" y="63"/>
                </a:lnTo>
                <a:lnTo>
                  <a:pt x="0" y="63"/>
                </a:lnTo>
                <a:lnTo>
                  <a:pt x="0" y="31"/>
                </a:lnTo>
                <a:close/>
                <a:moveTo>
                  <a:pt x="2043" y="0"/>
                </a:moveTo>
                <a:lnTo>
                  <a:pt x="2145" y="50"/>
                </a:lnTo>
                <a:lnTo>
                  <a:pt x="2043" y="95"/>
                </a:lnTo>
                <a:lnTo>
                  <a:pt x="2043" y="0"/>
                </a:lnTo>
                <a:close/>
              </a:path>
            </a:pathLst>
          </a:custGeom>
          <a:solidFill>
            <a:srgbClr val="0000FF"/>
          </a:solidFill>
          <a:ln w="3810">
            <a:solidFill>
              <a:schemeClr val="accent2"/>
            </a:solidFill>
            <a:prstDash val="solid"/>
            <a:round/>
            <a:headEnd/>
            <a:tailEnd/>
          </a:ln>
        </p:spPr>
        <p:txBody>
          <a:bodyPr/>
          <a:lstStyle/>
          <a:p>
            <a:endParaRPr lang="en-US"/>
          </a:p>
        </p:txBody>
      </p:sp>
      <p:sp>
        <p:nvSpPr>
          <p:cNvPr id="24595" name="Freeform 21"/>
          <p:cNvSpPr>
            <a:spLocks noEditPoints="1"/>
          </p:cNvSpPr>
          <p:nvPr/>
        </p:nvSpPr>
        <p:spPr bwMode="auto">
          <a:xfrm>
            <a:off x="5715000" y="5591175"/>
            <a:ext cx="1000125" cy="60325"/>
          </a:xfrm>
          <a:custGeom>
            <a:avLst/>
            <a:gdLst>
              <a:gd name="T0" fmla="*/ 0 w 2145"/>
              <a:gd name="T1" fmla="*/ 2147483647 h 95"/>
              <a:gd name="T2" fmla="*/ 2147483647 w 2145"/>
              <a:gd name="T3" fmla="*/ 2147483647 h 95"/>
              <a:gd name="T4" fmla="*/ 2147483647 w 2145"/>
              <a:gd name="T5" fmla="*/ 2147483647 h 95"/>
              <a:gd name="T6" fmla="*/ 0 w 2145"/>
              <a:gd name="T7" fmla="*/ 2147483647 h 95"/>
              <a:gd name="T8" fmla="*/ 0 w 2145"/>
              <a:gd name="T9" fmla="*/ 2147483647 h 95"/>
              <a:gd name="T10" fmla="*/ 2147483647 w 2145"/>
              <a:gd name="T11" fmla="*/ 0 h 95"/>
              <a:gd name="T12" fmla="*/ 2147483647 w 2145"/>
              <a:gd name="T13" fmla="*/ 2147483647 h 95"/>
              <a:gd name="T14" fmla="*/ 2147483647 w 2145"/>
              <a:gd name="T15" fmla="*/ 2147483647 h 95"/>
              <a:gd name="T16" fmla="*/ 2147483647 w 2145"/>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5"/>
              <a:gd name="T28" fmla="*/ 0 h 95"/>
              <a:gd name="T29" fmla="*/ 2145 w 2145"/>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5" h="95">
                <a:moveTo>
                  <a:pt x="0" y="31"/>
                </a:moveTo>
                <a:lnTo>
                  <a:pt x="2062" y="31"/>
                </a:lnTo>
                <a:lnTo>
                  <a:pt x="2062" y="63"/>
                </a:lnTo>
                <a:lnTo>
                  <a:pt x="0" y="63"/>
                </a:lnTo>
                <a:lnTo>
                  <a:pt x="0" y="31"/>
                </a:lnTo>
                <a:close/>
                <a:moveTo>
                  <a:pt x="2043" y="0"/>
                </a:moveTo>
                <a:lnTo>
                  <a:pt x="2145" y="50"/>
                </a:lnTo>
                <a:lnTo>
                  <a:pt x="2043" y="95"/>
                </a:lnTo>
                <a:lnTo>
                  <a:pt x="2043" y="0"/>
                </a:lnTo>
                <a:close/>
              </a:path>
            </a:pathLst>
          </a:custGeom>
          <a:solidFill>
            <a:srgbClr val="0000FF"/>
          </a:solidFill>
          <a:ln w="3810">
            <a:solidFill>
              <a:schemeClr val="accent2"/>
            </a:solidFill>
            <a:prstDash val="solid"/>
            <a:round/>
            <a:headEnd/>
            <a:tailEnd/>
          </a:ln>
        </p:spPr>
        <p:txBody>
          <a:bodyPr/>
          <a:lstStyle/>
          <a:p>
            <a:endParaRPr lang="en-US"/>
          </a:p>
        </p:txBody>
      </p:sp>
      <p:sp>
        <p:nvSpPr>
          <p:cNvPr id="24596" name="Rectangle 22"/>
          <p:cNvSpPr>
            <a:spLocks noChangeArrowheads="1"/>
          </p:cNvSpPr>
          <p:nvPr/>
        </p:nvSpPr>
        <p:spPr bwMode="auto">
          <a:xfrm>
            <a:off x="6911975" y="4144962"/>
            <a:ext cx="1524000" cy="1524000"/>
          </a:xfrm>
          <a:prstGeom prst="rect">
            <a:avLst/>
          </a:prstGeom>
          <a:solidFill>
            <a:schemeClr val="accent1"/>
          </a:solidFill>
          <a:ln w="9525" algn="ctr">
            <a:noFill/>
            <a:miter lim="800000"/>
            <a:headEnd/>
            <a:tailEnd/>
          </a:ln>
        </p:spPr>
        <p:txBody>
          <a:bodyPr/>
          <a:lstStyle/>
          <a:p>
            <a:endParaRPr lang="en-US"/>
          </a:p>
        </p:txBody>
      </p:sp>
      <p:sp>
        <p:nvSpPr>
          <p:cNvPr id="24597" name="Rectangle 23"/>
          <p:cNvSpPr>
            <a:spLocks noChangeArrowheads="1"/>
          </p:cNvSpPr>
          <p:nvPr/>
        </p:nvSpPr>
        <p:spPr bwMode="auto">
          <a:xfrm>
            <a:off x="6911975" y="4260850"/>
            <a:ext cx="1524000" cy="381000"/>
          </a:xfrm>
          <a:prstGeom prst="rect">
            <a:avLst/>
          </a:prstGeom>
          <a:solidFill>
            <a:schemeClr val="bg1"/>
          </a:solidFill>
          <a:ln w="12700">
            <a:noFill/>
            <a:miter lim="800000"/>
            <a:headEnd/>
            <a:tailEnd/>
          </a:ln>
        </p:spPr>
        <p:txBody>
          <a:bodyPr anchor="ctr"/>
          <a:lstStyle/>
          <a:p>
            <a:pPr algn="ctr"/>
            <a:r>
              <a:rPr lang="en-US" sz="1400" b="1">
                <a:solidFill>
                  <a:schemeClr val="accent2"/>
                </a:solidFill>
              </a:rPr>
              <a:t>Corporate Mktg Cost Center</a:t>
            </a:r>
          </a:p>
        </p:txBody>
      </p:sp>
      <p:sp>
        <p:nvSpPr>
          <p:cNvPr id="24598" name="Text Box 24"/>
          <p:cNvSpPr txBox="1">
            <a:spLocks noChangeArrowheads="1"/>
          </p:cNvSpPr>
          <p:nvPr/>
        </p:nvSpPr>
        <p:spPr bwMode="auto">
          <a:xfrm>
            <a:off x="3527425" y="4686300"/>
            <a:ext cx="936625" cy="639762"/>
          </a:xfrm>
          <a:prstGeom prst="rect">
            <a:avLst/>
          </a:prstGeom>
          <a:noFill/>
          <a:ln w="12700">
            <a:noFill/>
            <a:miter lim="800000"/>
            <a:headEnd/>
            <a:tailEnd/>
          </a:ln>
        </p:spPr>
        <p:txBody>
          <a:bodyPr>
            <a:spAutoFit/>
          </a:bodyPr>
          <a:lstStyle/>
          <a:p>
            <a:pPr>
              <a:spcBef>
                <a:spcPct val="50000"/>
              </a:spcBef>
            </a:pPr>
            <a:r>
              <a:rPr lang="en-US" sz="1200" b="1" i="1">
                <a:solidFill>
                  <a:schemeClr val="accent2"/>
                </a:solidFill>
              </a:rPr>
              <a:t>Post to Internal Order</a:t>
            </a:r>
          </a:p>
        </p:txBody>
      </p:sp>
      <p:sp>
        <p:nvSpPr>
          <p:cNvPr id="24599" name="Text Box 25"/>
          <p:cNvSpPr txBox="1">
            <a:spLocks noChangeArrowheads="1"/>
          </p:cNvSpPr>
          <p:nvPr/>
        </p:nvSpPr>
        <p:spPr bwMode="auto">
          <a:xfrm>
            <a:off x="5759450" y="4686300"/>
            <a:ext cx="936625" cy="639762"/>
          </a:xfrm>
          <a:prstGeom prst="rect">
            <a:avLst/>
          </a:prstGeom>
          <a:noFill/>
          <a:ln w="12700">
            <a:noFill/>
            <a:miter lim="800000"/>
            <a:headEnd/>
            <a:tailEnd/>
          </a:ln>
        </p:spPr>
        <p:txBody>
          <a:bodyPr>
            <a:spAutoFit/>
          </a:bodyPr>
          <a:lstStyle/>
          <a:p>
            <a:pPr>
              <a:spcBef>
                <a:spcPct val="50000"/>
              </a:spcBef>
            </a:pPr>
            <a:r>
              <a:rPr lang="en-US" sz="1200" b="1" i="1">
                <a:solidFill>
                  <a:schemeClr val="accent2"/>
                </a:solidFill>
              </a:rPr>
              <a:t>Settle to Cost Center</a:t>
            </a:r>
          </a:p>
        </p:txBody>
      </p:sp>
      <p:sp>
        <p:nvSpPr>
          <p:cNvPr id="24600" name="Rectangle 27"/>
          <p:cNvSpPr>
            <a:spLocks noChangeArrowheads="1"/>
          </p:cNvSpPr>
          <p:nvPr/>
        </p:nvSpPr>
        <p:spPr bwMode="auto">
          <a:xfrm>
            <a:off x="6873875" y="1725612"/>
            <a:ext cx="1524000" cy="1524000"/>
          </a:xfrm>
          <a:prstGeom prst="rect">
            <a:avLst/>
          </a:prstGeom>
          <a:solidFill>
            <a:schemeClr val="accent1"/>
          </a:solidFill>
          <a:ln w="9525" algn="ctr">
            <a:noFill/>
            <a:miter lim="800000"/>
            <a:headEnd/>
            <a:tailEnd/>
          </a:ln>
        </p:spPr>
        <p:txBody>
          <a:bodyPr/>
          <a:lstStyle/>
          <a:p>
            <a:endParaRPr lang="en-US"/>
          </a:p>
        </p:txBody>
      </p:sp>
      <p:sp>
        <p:nvSpPr>
          <p:cNvPr id="24601" name="Rectangle 28"/>
          <p:cNvSpPr>
            <a:spLocks noChangeArrowheads="1"/>
          </p:cNvSpPr>
          <p:nvPr/>
        </p:nvSpPr>
        <p:spPr bwMode="auto">
          <a:xfrm>
            <a:off x="6873875" y="1841500"/>
            <a:ext cx="1524000" cy="381000"/>
          </a:xfrm>
          <a:prstGeom prst="rect">
            <a:avLst/>
          </a:prstGeom>
          <a:solidFill>
            <a:schemeClr val="bg1"/>
          </a:solidFill>
          <a:ln w="12700">
            <a:noFill/>
            <a:miter lim="800000"/>
            <a:headEnd/>
            <a:tailEnd/>
          </a:ln>
        </p:spPr>
        <p:txBody>
          <a:bodyPr anchor="ctr"/>
          <a:lstStyle/>
          <a:p>
            <a:pPr algn="ctr"/>
            <a:r>
              <a:rPr lang="en-US" sz="1400" b="1">
                <a:solidFill>
                  <a:schemeClr val="accent2"/>
                </a:solidFill>
              </a:rPr>
              <a:t>Corporate Mktg Cost Center</a:t>
            </a:r>
          </a:p>
        </p:txBody>
      </p:sp>
      <p:sp>
        <p:nvSpPr>
          <p:cNvPr id="24602" name="Freeform 29"/>
          <p:cNvSpPr>
            <a:spLocks/>
          </p:cNvSpPr>
          <p:nvPr/>
        </p:nvSpPr>
        <p:spPr bwMode="auto">
          <a:xfrm>
            <a:off x="4546600" y="4268787"/>
            <a:ext cx="1079500" cy="730250"/>
          </a:xfrm>
          <a:custGeom>
            <a:avLst/>
            <a:gdLst>
              <a:gd name="T0" fmla="*/ 0 w 2328"/>
              <a:gd name="T1" fmla="*/ 0 h 2204"/>
              <a:gd name="T2" fmla="*/ 0 w 2328"/>
              <a:gd name="T3" fmla="*/ 2147483647 h 2204"/>
              <a:gd name="T4" fmla="*/ 2147483647 w 2328"/>
              <a:gd name="T5" fmla="*/ 2147483647 h 2204"/>
              <a:gd name="T6" fmla="*/ 2147483647 w 2328"/>
              <a:gd name="T7" fmla="*/ 2147483647 h 2204"/>
              <a:gd name="T8" fmla="*/ 2147483647 w 2328"/>
              <a:gd name="T9" fmla="*/ 2147483647 h 2204"/>
              <a:gd name="T10" fmla="*/ 2147483647 w 2328"/>
              <a:gd name="T11" fmla="*/ 2147483647 h 2204"/>
              <a:gd name="T12" fmla="*/ 2147483647 w 2328"/>
              <a:gd name="T13" fmla="*/ 2147483647 h 2204"/>
              <a:gd name="T14" fmla="*/ 2147483647 w 2328"/>
              <a:gd name="T15" fmla="*/ 2147483647 h 2204"/>
              <a:gd name="T16" fmla="*/ 2147483647 w 2328"/>
              <a:gd name="T17" fmla="*/ 2147483647 h 2204"/>
              <a:gd name="T18" fmla="*/ 2147483647 w 2328"/>
              <a:gd name="T19" fmla="*/ 2147483647 h 2204"/>
              <a:gd name="T20" fmla="*/ 2147483647 w 2328"/>
              <a:gd name="T21" fmla="*/ 2147483647 h 2204"/>
              <a:gd name="T22" fmla="*/ 2147483647 w 2328"/>
              <a:gd name="T23" fmla="*/ 2147483647 h 2204"/>
              <a:gd name="T24" fmla="*/ 2147483647 w 2328"/>
              <a:gd name="T25" fmla="*/ 2147483647 h 2204"/>
              <a:gd name="T26" fmla="*/ 2147483647 w 2328"/>
              <a:gd name="T27" fmla="*/ 2147483647 h 2204"/>
              <a:gd name="T28" fmla="*/ 2147483647 w 2328"/>
              <a:gd name="T29" fmla="*/ 2147483647 h 2204"/>
              <a:gd name="T30" fmla="*/ 2147483647 w 2328"/>
              <a:gd name="T31" fmla="*/ 2147483647 h 2204"/>
              <a:gd name="T32" fmla="*/ 2147483647 w 2328"/>
              <a:gd name="T33" fmla="*/ 2147483647 h 2204"/>
              <a:gd name="T34" fmla="*/ 2147483647 w 2328"/>
              <a:gd name="T35" fmla="*/ 2147483647 h 2204"/>
              <a:gd name="T36" fmla="*/ 2147483647 w 2328"/>
              <a:gd name="T37" fmla="*/ 2147483647 h 2204"/>
              <a:gd name="T38" fmla="*/ 2147483647 w 2328"/>
              <a:gd name="T39" fmla="*/ 2147483647 h 2204"/>
              <a:gd name="T40" fmla="*/ 2147483647 w 2328"/>
              <a:gd name="T41" fmla="*/ 2147483647 h 2204"/>
              <a:gd name="T42" fmla="*/ 2147483647 w 2328"/>
              <a:gd name="T43" fmla="*/ 2147483647 h 2204"/>
              <a:gd name="T44" fmla="*/ 2147483647 w 2328"/>
              <a:gd name="T45" fmla="*/ 2147483647 h 2204"/>
              <a:gd name="T46" fmla="*/ 2147483647 w 2328"/>
              <a:gd name="T47" fmla="*/ 2147483647 h 2204"/>
              <a:gd name="T48" fmla="*/ 2147483647 w 2328"/>
              <a:gd name="T49" fmla="*/ 2147483647 h 2204"/>
              <a:gd name="T50" fmla="*/ 2147483647 w 2328"/>
              <a:gd name="T51" fmla="*/ 2147483647 h 2204"/>
              <a:gd name="T52" fmla="*/ 2147483647 w 2328"/>
              <a:gd name="T53" fmla="*/ 2147483647 h 2204"/>
              <a:gd name="T54" fmla="*/ 2147483647 w 2328"/>
              <a:gd name="T55" fmla="*/ 2147483647 h 2204"/>
              <a:gd name="T56" fmla="*/ 2147483647 w 2328"/>
              <a:gd name="T57" fmla="*/ 2147483647 h 2204"/>
              <a:gd name="T58" fmla="*/ 2147483647 w 2328"/>
              <a:gd name="T59" fmla="*/ 2147483647 h 2204"/>
              <a:gd name="T60" fmla="*/ 2147483647 w 2328"/>
              <a:gd name="T61" fmla="*/ 2147483647 h 2204"/>
              <a:gd name="T62" fmla="*/ 2147483647 w 2328"/>
              <a:gd name="T63" fmla="*/ 2147483647 h 2204"/>
              <a:gd name="T64" fmla="*/ 2147483647 w 2328"/>
              <a:gd name="T65" fmla="*/ 2147483647 h 2204"/>
              <a:gd name="T66" fmla="*/ 2147483647 w 2328"/>
              <a:gd name="T67" fmla="*/ 2147483647 h 2204"/>
              <a:gd name="T68" fmla="*/ 2147483647 w 2328"/>
              <a:gd name="T69" fmla="*/ 2147483647 h 2204"/>
              <a:gd name="T70" fmla="*/ 2147483647 w 2328"/>
              <a:gd name="T71" fmla="*/ 0 h 2204"/>
              <a:gd name="T72" fmla="*/ 0 w 2328"/>
              <a:gd name="T73" fmla="*/ 0 h 2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8"/>
              <a:gd name="T112" fmla="*/ 0 h 2204"/>
              <a:gd name="T113" fmla="*/ 2328 w 2328"/>
              <a:gd name="T114" fmla="*/ 2204 h 22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8" h="2204">
                <a:moveTo>
                  <a:pt x="0" y="0"/>
                </a:moveTo>
                <a:lnTo>
                  <a:pt x="0" y="1952"/>
                </a:lnTo>
                <a:lnTo>
                  <a:pt x="50" y="1914"/>
                </a:lnTo>
                <a:lnTo>
                  <a:pt x="101" y="1876"/>
                </a:lnTo>
                <a:lnTo>
                  <a:pt x="158" y="1850"/>
                </a:lnTo>
                <a:lnTo>
                  <a:pt x="209" y="1819"/>
                </a:lnTo>
                <a:lnTo>
                  <a:pt x="272" y="1806"/>
                </a:lnTo>
                <a:lnTo>
                  <a:pt x="322" y="1787"/>
                </a:lnTo>
                <a:lnTo>
                  <a:pt x="386" y="1781"/>
                </a:lnTo>
                <a:lnTo>
                  <a:pt x="443" y="1775"/>
                </a:lnTo>
                <a:lnTo>
                  <a:pt x="500" y="1775"/>
                </a:lnTo>
                <a:lnTo>
                  <a:pt x="563" y="1775"/>
                </a:lnTo>
                <a:lnTo>
                  <a:pt x="620" y="1781"/>
                </a:lnTo>
                <a:lnTo>
                  <a:pt x="683" y="1794"/>
                </a:lnTo>
                <a:lnTo>
                  <a:pt x="746" y="1806"/>
                </a:lnTo>
                <a:lnTo>
                  <a:pt x="803" y="1819"/>
                </a:lnTo>
                <a:lnTo>
                  <a:pt x="860" y="1838"/>
                </a:lnTo>
                <a:lnTo>
                  <a:pt x="917" y="1857"/>
                </a:lnTo>
                <a:lnTo>
                  <a:pt x="1391" y="2109"/>
                </a:lnTo>
                <a:lnTo>
                  <a:pt x="1448" y="2135"/>
                </a:lnTo>
                <a:lnTo>
                  <a:pt x="1499" y="2160"/>
                </a:lnTo>
                <a:lnTo>
                  <a:pt x="1562" y="2173"/>
                </a:lnTo>
                <a:lnTo>
                  <a:pt x="1626" y="2191"/>
                </a:lnTo>
                <a:lnTo>
                  <a:pt x="1689" y="2204"/>
                </a:lnTo>
                <a:lnTo>
                  <a:pt x="1746" y="2204"/>
                </a:lnTo>
                <a:lnTo>
                  <a:pt x="1815" y="2204"/>
                </a:lnTo>
                <a:lnTo>
                  <a:pt x="1879" y="2204"/>
                </a:lnTo>
                <a:lnTo>
                  <a:pt x="1936" y="2204"/>
                </a:lnTo>
                <a:lnTo>
                  <a:pt x="2005" y="2191"/>
                </a:lnTo>
                <a:lnTo>
                  <a:pt x="2068" y="2173"/>
                </a:lnTo>
                <a:lnTo>
                  <a:pt x="2119" y="2147"/>
                </a:lnTo>
                <a:lnTo>
                  <a:pt x="2182" y="2122"/>
                </a:lnTo>
                <a:lnTo>
                  <a:pt x="2233" y="2084"/>
                </a:lnTo>
                <a:lnTo>
                  <a:pt x="2283" y="2040"/>
                </a:lnTo>
                <a:lnTo>
                  <a:pt x="2328" y="1996"/>
                </a:lnTo>
                <a:lnTo>
                  <a:pt x="2328" y="0"/>
                </a:lnTo>
                <a:lnTo>
                  <a:pt x="0" y="0"/>
                </a:lnTo>
                <a:close/>
              </a:path>
            </a:pathLst>
          </a:custGeom>
          <a:solidFill>
            <a:srgbClr val="77B3EF"/>
          </a:solidFill>
          <a:ln w="9525">
            <a:noFill/>
            <a:round/>
            <a:headEnd/>
            <a:tailEnd/>
          </a:ln>
        </p:spPr>
        <p:txBody>
          <a:bodyPr/>
          <a:lstStyle/>
          <a:p>
            <a:endParaRPr lang="en-US"/>
          </a:p>
        </p:txBody>
      </p:sp>
      <p:sp>
        <p:nvSpPr>
          <p:cNvPr id="24603" name="Rectangle 30"/>
          <p:cNvSpPr>
            <a:spLocks noChangeArrowheads="1"/>
          </p:cNvSpPr>
          <p:nvPr/>
        </p:nvSpPr>
        <p:spPr bwMode="auto">
          <a:xfrm>
            <a:off x="4529138" y="4287837"/>
            <a:ext cx="1058862" cy="493713"/>
          </a:xfrm>
          <a:prstGeom prst="rect">
            <a:avLst/>
          </a:prstGeom>
          <a:noFill/>
          <a:ln w="12700">
            <a:noFill/>
            <a:miter lim="800000"/>
            <a:headEnd/>
            <a:tailEnd/>
          </a:ln>
        </p:spPr>
        <p:txBody>
          <a:bodyPr wrap="none" anchor="ctr"/>
          <a:lstStyle/>
          <a:p>
            <a:pPr algn="ctr"/>
            <a:r>
              <a:rPr lang="en-US" sz="1400">
                <a:solidFill>
                  <a:schemeClr val="bg1"/>
                </a:solidFill>
              </a:rPr>
              <a:t>Trade Fair 1</a:t>
            </a:r>
          </a:p>
        </p:txBody>
      </p:sp>
      <p:sp>
        <p:nvSpPr>
          <p:cNvPr id="24604" name="Rectangle 31"/>
          <p:cNvSpPr>
            <a:spLocks noChangeArrowheads="1"/>
          </p:cNvSpPr>
          <p:nvPr/>
        </p:nvSpPr>
        <p:spPr bwMode="auto">
          <a:xfrm>
            <a:off x="4562475" y="5338762"/>
            <a:ext cx="1058863" cy="493713"/>
          </a:xfrm>
          <a:prstGeom prst="rect">
            <a:avLst/>
          </a:prstGeom>
          <a:noFill/>
          <a:ln w="12700">
            <a:noFill/>
            <a:miter lim="800000"/>
            <a:headEnd/>
            <a:tailEnd/>
          </a:ln>
        </p:spPr>
        <p:txBody>
          <a:bodyPr wrap="none" anchor="ctr"/>
          <a:lstStyle/>
          <a:p>
            <a:pPr algn="ctr"/>
            <a:r>
              <a:rPr lang="en-US" sz="1400">
                <a:solidFill>
                  <a:schemeClr val="bg1"/>
                </a:solidFill>
              </a:rPr>
              <a:t>Trade Fair 1</a:t>
            </a:r>
          </a:p>
        </p:txBody>
      </p:sp>
      <p:sp>
        <p:nvSpPr>
          <p:cNvPr id="24605" name="Freeform 32"/>
          <p:cNvSpPr>
            <a:spLocks/>
          </p:cNvSpPr>
          <p:nvPr/>
        </p:nvSpPr>
        <p:spPr bwMode="auto">
          <a:xfrm>
            <a:off x="4522788" y="5275262"/>
            <a:ext cx="1138237" cy="831850"/>
          </a:xfrm>
          <a:custGeom>
            <a:avLst/>
            <a:gdLst>
              <a:gd name="T0" fmla="*/ 0 w 2328"/>
              <a:gd name="T1" fmla="*/ 0 h 2204"/>
              <a:gd name="T2" fmla="*/ 0 w 2328"/>
              <a:gd name="T3" fmla="*/ 2147483647 h 2204"/>
              <a:gd name="T4" fmla="*/ 2147483647 w 2328"/>
              <a:gd name="T5" fmla="*/ 2147483647 h 2204"/>
              <a:gd name="T6" fmla="*/ 2147483647 w 2328"/>
              <a:gd name="T7" fmla="*/ 2147483647 h 2204"/>
              <a:gd name="T8" fmla="*/ 2147483647 w 2328"/>
              <a:gd name="T9" fmla="*/ 2147483647 h 2204"/>
              <a:gd name="T10" fmla="*/ 2147483647 w 2328"/>
              <a:gd name="T11" fmla="*/ 2147483647 h 2204"/>
              <a:gd name="T12" fmla="*/ 2147483647 w 2328"/>
              <a:gd name="T13" fmla="*/ 2147483647 h 2204"/>
              <a:gd name="T14" fmla="*/ 2147483647 w 2328"/>
              <a:gd name="T15" fmla="*/ 2147483647 h 2204"/>
              <a:gd name="T16" fmla="*/ 2147483647 w 2328"/>
              <a:gd name="T17" fmla="*/ 2147483647 h 2204"/>
              <a:gd name="T18" fmla="*/ 2147483647 w 2328"/>
              <a:gd name="T19" fmla="*/ 2147483647 h 2204"/>
              <a:gd name="T20" fmla="*/ 2147483647 w 2328"/>
              <a:gd name="T21" fmla="*/ 2147483647 h 2204"/>
              <a:gd name="T22" fmla="*/ 2147483647 w 2328"/>
              <a:gd name="T23" fmla="*/ 2147483647 h 2204"/>
              <a:gd name="T24" fmla="*/ 2147483647 w 2328"/>
              <a:gd name="T25" fmla="*/ 2147483647 h 2204"/>
              <a:gd name="T26" fmla="*/ 2147483647 w 2328"/>
              <a:gd name="T27" fmla="*/ 2147483647 h 2204"/>
              <a:gd name="T28" fmla="*/ 2147483647 w 2328"/>
              <a:gd name="T29" fmla="*/ 2147483647 h 2204"/>
              <a:gd name="T30" fmla="*/ 2147483647 w 2328"/>
              <a:gd name="T31" fmla="*/ 2147483647 h 2204"/>
              <a:gd name="T32" fmla="*/ 2147483647 w 2328"/>
              <a:gd name="T33" fmla="*/ 2147483647 h 2204"/>
              <a:gd name="T34" fmla="*/ 2147483647 w 2328"/>
              <a:gd name="T35" fmla="*/ 2147483647 h 2204"/>
              <a:gd name="T36" fmla="*/ 2147483647 w 2328"/>
              <a:gd name="T37" fmla="*/ 2147483647 h 2204"/>
              <a:gd name="T38" fmla="*/ 2147483647 w 2328"/>
              <a:gd name="T39" fmla="*/ 2147483647 h 2204"/>
              <a:gd name="T40" fmla="*/ 2147483647 w 2328"/>
              <a:gd name="T41" fmla="*/ 2147483647 h 2204"/>
              <a:gd name="T42" fmla="*/ 2147483647 w 2328"/>
              <a:gd name="T43" fmla="*/ 2147483647 h 2204"/>
              <a:gd name="T44" fmla="*/ 2147483647 w 2328"/>
              <a:gd name="T45" fmla="*/ 2147483647 h 2204"/>
              <a:gd name="T46" fmla="*/ 2147483647 w 2328"/>
              <a:gd name="T47" fmla="*/ 2147483647 h 2204"/>
              <a:gd name="T48" fmla="*/ 2147483647 w 2328"/>
              <a:gd name="T49" fmla="*/ 2147483647 h 2204"/>
              <a:gd name="T50" fmla="*/ 2147483647 w 2328"/>
              <a:gd name="T51" fmla="*/ 2147483647 h 2204"/>
              <a:gd name="T52" fmla="*/ 2147483647 w 2328"/>
              <a:gd name="T53" fmla="*/ 2147483647 h 2204"/>
              <a:gd name="T54" fmla="*/ 2147483647 w 2328"/>
              <a:gd name="T55" fmla="*/ 2147483647 h 2204"/>
              <a:gd name="T56" fmla="*/ 2147483647 w 2328"/>
              <a:gd name="T57" fmla="*/ 2147483647 h 2204"/>
              <a:gd name="T58" fmla="*/ 2147483647 w 2328"/>
              <a:gd name="T59" fmla="*/ 2147483647 h 2204"/>
              <a:gd name="T60" fmla="*/ 2147483647 w 2328"/>
              <a:gd name="T61" fmla="*/ 2147483647 h 2204"/>
              <a:gd name="T62" fmla="*/ 2147483647 w 2328"/>
              <a:gd name="T63" fmla="*/ 2147483647 h 2204"/>
              <a:gd name="T64" fmla="*/ 2147483647 w 2328"/>
              <a:gd name="T65" fmla="*/ 2147483647 h 2204"/>
              <a:gd name="T66" fmla="*/ 2147483647 w 2328"/>
              <a:gd name="T67" fmla="*/ 2147483647 h 2204"/>
              <a:gd name="T68" fmla="*/ 2147483647 w 2328"/>
              <a:gd name="T69" fmla="*/ 2147483647 h 2204"/>
              <a:gd name="T70" fmla="*/ 2147483647 w 2328"/>
              <a:gd name="T71" fmla="*/ 0 h 2204"/>
              <a:gd name="T72" fmla="*/ 0 w 2328"/>
              <a:gd name="T73" fmla="*/ 0 h 2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8"/>
              <a:gd name="T112" fmla="*/ 0 h 2204"/>
              <a:gd name="T113" fmla="*/ 2328 w 2328"/>
              <a:gd name="T114" fmla="*/ 2204 h 22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8" h="2204">
                <a:moveTo>
                  <a:pt x="0" y="0"/>
                </a:moveTo>
                <a:lnTo>
                  <a:pt x="0" y="1952"/>
                </a:lnTo>
                <a:lnTo>
                  <a:pt x="50" y="1914"/>
                </a:lnTo>
                <a:lnTo>
                  <a:pt x="101" y="1876"/>
                </a:lnTo>
                <a:lnTo>
                  <a:pt x="158" y="1850"/>
                </a:lnTo>
                <a:lnTo>
                  <a:pt x="209" y="1819"/>
                </a:lnTo>
                <a:lnTo>
                  <a:pt x="272" y="1806"/>
                </a:lnTo>
                <a:lnTo>
                  <a:pt x="322" y="1787"/>
                </a:lnTo>
                <a:lnTo>
                  <a:pt x="386" y="1781"/>
                </a:lnTo>
                <a:lnTo>
                  <a:pt x="443" y="1775"/>
                </a:lnTo>
                <a:lnTo>
                  <a:pt x="500" y="1775"/>
                </a:lnTo>
                <a:lnTo>
                  <a:pt x="563" y="1775"/>
                </a:lnTo>
                <a:lnTo>
                  <a:pt x="620" y="1781"/>
                </a:lnTo>
                <a:lnTo>
                  <a:pt x="683" y="1794"/>
                </a:lnTo>
                <a:lnTo>
                  <a:pt x="746" y="1806"/>
                </a:lnTo>
                <a:lnTo>
                  <a:pt x="803" y="1819"/>
                </a:lnTo>
                <a:lnTo>
                  <a:pt x="860" y="1838"/>
                </a:lnTo>
                <a:lnTo>
                  <a:pt x="917" y="1857"/>
                </a:lnTo>
                <a:lnTo>
                  <a:pt x="1391" y="2109"/>
                </a:lnTo>
                <a:lnTo>
                  <a:pt x="1448" y="2135"/>
                </a:lnTo>
                <a:lnTo>
                  <a:pt x="1499" y="2160"/>
                </a:lnTo>
                <a:lnTo>
                  <a:pt x="1562" y="2173"/>
                </a:lnTo>
                <a:lnTo>
                  <a:pt x="1626" y="2191"/>
                </a:lnTo>
                <a:lnTo>
                  <a:pt x="1689" y="2204"/>
                </a:lnTo>
                <a:lnTo>
                  <a:pt x="1746" y="2204"/>
                </a:lnTo>
                <a:lnTo>
                  <a:pt x="1815" y="2204"/>
                </a:lnTo>
                <a:lnTo>
                  <a:pt x="1879" y="2204"/>
                </a:lnTo>
                <a:lnTo>
                  <a:pt x="1936" y="2204"/>
                </a:lnTo>
                <a:lnTo>
                  <a:pt x="2005" y="2191"/>
                </a:lnTo>
                <a:lnTo>
                  <a:pt x="2068" y="2173"/>
                </a:lnTo>
                <a:lnTo>
                  <a:pt x="2119" y="2147"/>
                </a:lnTo>
                <a:lnTo>
                  <a:pt x="2182" y="2122"/>
                </a:lnTo>
                <a:lnTo>
                  <a:pt x="2233" y="2084"/>
                </a:lnTo>
                <a:lnTo>
                  <a:pt x="2283" y="2040"/>
                </a:lnTo>
                <a:lnTo>
                  <a:pt x="2328" y="1996"/>
                </a:lnTo>
                <a:lnTo>
                  <a:pt x="2328" y="0"/>
                </a:lnTo>
                <a:lnTo>
                  <a:pt x="0" y="0"/>
                </a:lnTo>
                <a:close/>
              </a:path>
            </a:pathLst>
          </a:custGeom>
          <a:solidFill>
            <a:srgbClr val="CDE79D"/>
          </a:solidFill>
          <a:ln w="9525">
            <a:noFill/>
            <a:round/>
            <a:headEnd/>
            <a:tailEnd/>
          </a:ln>
        </p:spPr>
        <p:txBody>
          <a:bodyPr/>
          <a:lstStyle/>
          <a:p>
            <a:endParaRPr lang="en-US"/>
          </a:p>
        </p:txBody>
      </p:sp>
      <p:sp>
        <p:nvSpPr>
          <p:cNvPr id="24606" name="Text Box 33"/>
          <p:cNvSpPr txBox="1">
            <a:spLocks noChangeArrowheads="1"/>
          </p:cNvSpPr>
          <p:nvPr/>
        </p:nvSpPr>
        <p:spPr bwMode="auto">
          <a:xfrm>
            <a:off x="4354513" y="5057775"/>
            <a:ext cx="1495425" cy="1190625"/>
          </a:xfrm>
          <a:prstGeom prst="rect">
            <a:avLst/>
          </a:prstGeom>
          <a:noFill/>
          <a:ln w="12700" algn="ctr">
            <a:noFill/>
            <a:miter lim="800000"/>
            <a:headEnd/>
            <a:tailEnd/>
          </a:ln>
        </p:spPr>
        <p:txBody>
          <a:bodyPr wrap="none" anchor="ctr"/>
          <a:lstStyle/>
          <a:p>
            <a:pPr algn="ctr"/>
            <a:r>
              <a:rPr lang="en-US" sz="1400"/>
              <a:t>Trade Fair 2</a:t>
            </a:r>
          </a:p>
        </p:txBody>
      </p:sp>
      <p:sp>
        <p:nvSpPr>
          <p:cNvPr id="236579" name="Rectangle 35"/>
          <p:cNvSpPr>
            <a:spLocks noChangeArrowheads="1"/>
          </p:cNvSpPr>
          <p:nvPr/>
        </p:nvSpPr>
        <p:spPr bwMode="auto">
          <a:xfrm>
            <a:off x="152400" y="319088"/>
            <a:ext cx="9601200" cy="671512"/>
          </a:xfrm>
          <a:prstGeom prst="rect">
            <a:avLst/>
          </a:prstGeom>
          <a:noFill/>
          <a:ln w="12700">
            <a:noFill/>
            <a:miter lim="800000"/>
            <a:headEnd/>
            <a:tailEnd/>
          </a:ln>
          <a:effectLst/>
        </p:spPr>
        <p:txBody>
          <a:bodyPr lIns="0" tIns="0" rIns="0" bIns="0"/>
          <a:lstStyle/>
          <a:p>
            <a:pPr>
              <a:defRPr/>
            </a:pPr>
            <a:r>
              <a:rPr lang="en-US" b="1" dirty="0">
                <a:effectLst>
                  <a:outerShdw blurRad="38100" dist="38100" dir="2700000" algn="tl">
                    <a:srgbClr val="C0C0C0"/>
                  </a:outerShdw>
                </a:effectLst>
              </a:rPr>
              <a:t>Overhead Cost Controlling: Internal Order Accounting</a:t>
            </a:r>
          </a:p>
        </p:txBody>
      </p:sp>
      <p:sp>
        <p:nvSpPr>
          <p:cNvPr id="24608" name="Rectangle 36"/>
          <p:cNvSpPr>
            <a:spLocks noChangeArrowheads="1"/>
          </p:cNvSpPr>
          <p:nvPr/>
        </p:nvSpPr>
        <p:spPr bwMode="auto">
          <a:xfrm>
            <a:off x="304800" y="762000"/>
            <a:ext cx="71628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1800" b="1" dirty="0"/>
              <a:t>How do I trace the cost of a particular event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Rectangle 2"/>
          <p:cNvSpPr>
            <a:spLocks noChangeArrowheads="1"/>
          </p:cNvSpPr>
          <p:nvPr/>
        </p:nvSpPr>
        <p:spPr bwMode="auto">
          <a:xfrm>
            <a:off x="0" y="319088"/>
            <a:ext cx="9601200" cy="671512"/>
          </a:xfrm>
          <a:prstGeom prst="rect">
            <a:avLst/>
          </a:prstGeom>
          <a:noFill/>
          <a:ln w="12700">
            <a:noFill/>
            <a:miter lim="800000"/>
            <a:headEnd/>
            <a:tailEnd/>
          </a:ln>
          <a:effectLst/>
        </p:spPr>
        <p:txBody>
          <a:bodyPr lIns="0" tIns="0" rIns="0" bIns="0"/>
          <a:lstStyle/>
          <a:p>
            <a:pPr>
              <a:defRPr/>
            </a:pPr>
            <a:r>
              <a:rPr lang="en-US" b="1" dirty="0">
                <a:effectLst>
                  <a:outerShdw blurRad="38100" dist="38100" dir="2700000" algn="tl">
                    <a:srgbClr val="C0C0C0"/>
                  </a:outerShdw>
                </a:effectLst>
              </a:rPr>
              <a:t>Overhead Cost Controlling: Internal Order Accounting</a:t>
            </a:r>
          </a:p>
        </p:txBody>
      </p:sp>
      <p:sp>
        <p:nvSpPr>
          <p:cNvPr id="25603" name="Rectangle 3"/>
          <p:cNvSpPr>
            <a:spLocks noChangeArrowheads="1"/>
          </p:cNvSpPr>
          <p:nvPr/>
        </p:nvSpPr>
        <p:spPr bwMode="auto">
          <a:xfrm>
            <a:off x="304800" y="838200"/>
            <a:ext cx="71628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1800" b="1"/>
              <a:t>How do I trace the cost of a particular event ?</a:t>
            </a:r>
          </a:p>
        </p:txBody>
      </p:sp>
      <p:sp>
        <p:nvSpPr>
          <p:cNvPr id="25604" name="Rectangle 4"/>
          <p:cNvSpPr>
            <a:spLocks noChangeArrowheads="1"/>
          </p:cNvSpPr>
          <p:nvPr/>
        </p:nvSpPr>
        <p:spPr bwMode="auto">
          <a:xfrm>
            <a:off x="228600" y="1219200"/>
            <a:ext cx="8229600" cy="5257800"/>
          </a:xfrm>
          <a:prstGeom prst="rect">
            <a:avLst/>
          </a:prstGeom>
          <a:noFill/>
          <a:ln w="12700">
            <a:noFill/>
            <a:miter lim="800000"/>
            <a:headEnd/>
            <a:tailEnd/>
          </a:ln>
        </p:spPr>
        <p:txBody>
          <a:bodyPr/>
          <a:lstStyle/>
          <a:p>
            <a:pPr>
              <a:buFontTx/>
              <a:buChar char="•"/>
            </a:pPr>
            <a:r>
              <a:rPr lang="en-US" sz="1600"/>
              <a:t>Internal order acts as an interim collector of costs. Internal order is used to plan, collect and settle the costs of internal events or jobs which is not possible in cost center accounting. </a:t>
            </a:r>
          </a:p>
          <a:p>
            <a:pPr>
              <a:buFontTx/>
              <a:buChar char="•"/>
            </a:pPr>
            <a:endParaRPr lang="en-US" sz="1600"/>
          </a:p>
          <a:p>
            <a:pPr algn="just">
              <a:buFontTx/>
              <a:buChar char="•"/>
            </a:pPr>
            <a:r>
              <a:rPr lang="en-US" sz="1600"/>
              <a:t>There are four different categories of internal order :</a:t>
            </a:r>
          </a:p>
          <a:p>
            <a:pPr lvl="1" algn="just">
              <a:buFontTx/>
              <a:buChar char="•"/>
            </a:pPr>
            <a:r>
              <a:rPr lang="en-US" sz="1600"/>
              <a:t>Overhead cost orders: monitor overhead cost for a particular event such as training, sales promotion etc.</a:t>
            </a:r>
          </a:p>
          <a:p>
            <a:pPr lvl="1" algn="just">
              <a:buFontTx/>
              <a:buChar char="•"/>
            </a:pPr>
            <a:r>
              <a:rPr lang="en-US" sz="1600"/>
              <a:t>Investment orders: Analyze cost involved in creation of fixed asset such as plant, building etc.</a:t>
            </a:r>
          </a:p>
          <a:p>
            <a:pPr lvl="1" algn="just">
              <a:buFontTx/>
              <a:buChar char="•"/>
            </a:pPr>
            <a:r>
              <a:rPr lang="en-US" sz="1600"/>
              <a:t>Accrual orders: offset posting to accrued cost to cost centers.</a:t>
            </a:r>
          </a:p>
          <a:p>
            <a:pPr lvl="1" algn="just">
              <a:buFontTx/>
              <a:buChar char="•"/>
            </a:pPr>
            <a:r>
              <a:rPr lang="en-US" sz="1600"/>
              <a:t>Order with revenues: used to collect revenues when SD is not being used.</a:t>
            </a:r>
          </a:p>
          <a:p>
            <a:pPr lvl="1" algn="just"/>
            <a:endParaRPr lang="en-US" sz="1600"/>
          </a:p>
          <a:p>
            <a:pPr>
              <a:buFontTx/>
              <a:buChar char="•"/>
            </a:pPr>
            <a:r>
              <a:rPr lang="en-US" sz="1600"/>
              <a:t>It is possible to plan cost and allocate budget to the internal order. The actual cost is posted to the internal order by using it as an account assignment object in controlling.</a:t>
            </a:r>
          </a:p>
          <a:p>
            <a:pPr>
              <a:buFontTx/>
              <a:buChar char="•"/>
            </a:pPr>
            <a:endParaRPr lang="en-US" sz="1600"/>
          </a:p>
          <a:p>
            <a:pPr>
              <a:buFontTx/>
              <a:buChar char="•"/>
            </a:pPr>
            <a:r>
              <a:rPr lang="en-US" sz="1600"/>
              <a:t>The cost collected at the internal order are then transferred to actual receivers of cost by using the “ Internal order Settlement”.</a:t>
            </a:r>
          </a:p>
          <a:p>
            <a:pPr>
              <a:buFontTx/>
              <a:buChar char="•"/>
            </a:pPr>
            <a:endParaRPr lang="en-US" sz="1600"/>
          </a:p>
          <a:p>
            <a:pPr>
              <a:buFontTx/>
              <a:buChar char="•"/>
            </a:pPr>
            <a:r>
              <a:rPr lang="en-US" sz="1600"/>
              <a:t>Extended settlement functionality can be used to transfer cost to different receivers using user defined distribution rules.</a:t>
            </a:r>
          </a:p>
          <a:p>
            <a:pPr>
              <a:buFontTx/>
              <a:buChar char="•"/>
            </a:pPr>
            <a:endParaRPr lang="en-US" sz="1600"/>
          </a:p>
          <a:p>
            <a:pPr>
              <a:buFontTx/>
              <a:buChar char="•"/>
            </a:pPr>
            <a:r>
              <a:rPr lang="en-US" sz="1600"/>
              <a:t>For details of Cost Center accounting refer “CO1003: Internal orders”.</a:t>
            </a:r>
          </a:p>
          <a:p>
            <a:pPr>
              <a:buFontTx/>
              <a:buChar char="•"/>
            </a:pPr>
            <a:endParaRPr lang="en-US" sz="1600"/>
          </a:p>
          <a:p>
            <a:endParaRPr lang="en-US" sz="1600"/>
          </a:p>
          <a:p>
            <a:pPr>
              <a:buFontTx/>
              <a:buChar char="•"/>
            </a:pPr>
            <a:endParaRPr lang="en-US" sz="1600"/>
          </a:p>
          <a:p>
            <a:endParaRPr lang="en-US" sz="1600"/>
          </a:p>
          <a:p>
            <a:pPr>
              <a:buFontTx/>
              <a:buChar char="•"/>
            </a:pPr>
            <a:endParaRPr lang="en-US" sz="1600"/>
          </a:p>
        </p:txBody>
      </p:sp>
      <p:pic>
        <p:nvPicPr>
          <p:cNvPr id="25605" name="Picture 5" descr="MCj04042730000[1]"/>
          <p:cNvPicPr>
            <a:picLocks noChangeAspect="1" noChangeArrowheads="1"/>
          </p:cNvPicPr>
          <p:nvPr/>
        </p:nvPicPr>
        <p:blipFill>
          <a:blip r:embed="rId3" cstate="print"/>
          <a:srcRect/>
          <a:stretch>
            <a:fillRect/>
          </a:stretch>
        </p:blipFill>
        <p:spPr bwMode="auto">
          <a:xfrm>
            <a:off x="8266113" y="685800"/>
            <a:ext cx="615950" cy="685800"/>
          </a:xfrm>
          <a:prstGeom prst="rect">
            <a:avLst/>
          </a:prstGeom>
          <a:noFill/>
          <a:ln w="9525">
            <a:noFill/>
            <a:miter lim="800000"/>
            <a:headEnd/>
            <a:tailEnd/>
          </a:ln>
        </p:spPr>
      </p:pic>
      <p:pic>
        <p:nvPicPr>
          <p:cNvPr id="25606" name="Picture 6" descr="MCj04316310000[1]"/>
          <p:cNvPicPr>
            <a:picLocks noChangeAspect="1" noChangeArrowheads="1"/>
          </p:cNvPicPr>
          <p:nvPr/>
        </p:nvPicPr>
        <p:blipFill>
          <a:blip r:embed="rId4" cstate="print"/>
          <a:srcRect/>
          <a:stretch>
            <a:fillRect/>
          </a:stretch>
        </p:blipFill>
        <p:spPr bwMode="auto">
          <a:xfrm>
            <a:off x="8077200" y="990600"/>
            <a:ext cx="414338" cy="4032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8" name="Rectangle 4"/>
          <p:cNvSpPr>
            <a:spLocks noChangeArrowheads="1"/>
          </p:cNvSpPr>
          <p:nvPr/>
        </p:nvSpPr>
        <p:spPr bwMode="auto">
          <a:xfrm>
            <a:off x="228600" y="381000"/>
            <a:ext cx="8734425" cy="671513"/>
          </a:xfrm>
          <a:prstGeom prst="rect">
            <a:avLst/>
          </a:prstGeom>
          <a:noFill/>
          <a:ln w="12700">
            <a:noFill/>
            <a:miter lim="800000"/>
            <a:headEnd/>
            <a:tailEnd/>
          </a:ln>
          <a:effectLst/>
        </p:spPr>
        <p:txBody>
          <a:bodyPr lIns="0" tIns="0" rIns="0" bIns="0"/>
          <a:lstStyle/>
          <a:p>
            <a:pPr>
              <a:defRPr/>
            </a:pPr>
            <a:r>
              <a:rPr lang="en-US" sz="3200" b="1" dirty="0" smtClean="0">
                <a:solidFill>
                  <a:srgbClr val="003399"/>
                </a:solidFill>
                <a:effectLst>
                  <a:outerShdw blurRad="38100" dist="38100" dir="2700000" algn="tl">
                    <a:srgbClr val="C0C0C0"/>
                  </a:outerShdw>
                </a:effectLst>
              </a:rPr>
              <a:t>Purpose</a:t>
            </a:r>
            <a:endParaRPr lang="en-US" sz="3200" b="1" dirty="0">
              <a:solidFill>
                <a:srgbClr val="003399"/>
              </a:solidFill>
              <a:effectLst>
                <a:outerShdw blurRad="38100" dist="38100" dir="2700000" algn="tl">
                  <a:srgbClr val="C0C0C0"/>
                </a:outerShdw>
              </a:effectLst>
            </a:endParaRPr>
          </a:p>
        </p:txBody>
      </p:sp>
      <p:sp>
        <p:nvSpPr>
          <p:cNvPr id="216069" name="Rectangle 5"/>
          <p:cNvSpPr>
            <a:spLocks noChangeArrowheads="1"/>
          </p:cNvSpPr>
          <p:nvPr/>
        </p:nvSpPr>
        <p:spPr bwMode="auto">
          <a:xfrm>
            <a:off x="381000" y="2133599"/>
            <a:ext cx="7581314" cy="4038601"/>
          </a:xfrm>
          <a:prstGeom prst="rect">
            <a:avLst/>
          </a:prstGeom>
          <a:solidFill>
            <a:srgbClr val="FFFF99">
              <a:alpha val="48000"/>
            </a:srgbClr>
          </a:solidFill>
          <a:ln w="12700">
            <a:noFill/>
            <a:miter lim="800000"/>
            <a:headEnd/>
            <a:tailEnd/>
          </a:ln>
          <a:effectLst/>
        </p:spPr>
        <p:txBody>
          <a:bodyPr/>
          <a:lstStyle/>
          <a:p>
            <a:pPr>
              <a:defRPr/>
            </a:pPr>
            <a:endParaRPr lang="en-US" sz="1800" b="1" dirty="0">
              <a:effectLst>
                <a:outerShdw blurRad="38100" dist="38100" dir="2700000" algn="tl">
                  <a:srgbClr val="FFFFFF"/>
                </a:outerShdw>
              </a:effectLst>
            </a:endParaRPr>
          </a:p>
          <a:p>
            <a:pPr>
              <a:buFontTx/>
              <a:buChar char="•"/>
              <a:defRPr/>
            </a:pPr>
            <a:r>
              <a:rPr lang="en-US" sz="1800" b="1" dirty="0">
                <a:effectLst>
                  <a:outerShdw blurRad="38100" dist="38100" dir="2700000" algn="tl">
                    <a:srgbClr val="FFFFFF"/>
                  </a:outerShdw>
                </a:effectLst>
              </a:rPr>
              <a:t>What Cost incurred in our organization are controllable and how can I contribute to the same as part of my KPI?</a:t>
            </a:r>
          </a:p>
          <a:p>
            <a:pPr>
              <a:buFontTx/>
              <a:buChar char="•"/>
              <a:defRPr/>
            </a:pPr>
            <a:endParaRPr lang="en-US" sz="1800" b="1" dirty="0">
              <a:effectLst>
                <a:outerShdw blurRad="38100" dist="38100" dir="2700000" algn="tl">
                  <a:srgbClr val="FFFFFF"/>
                </a:outerShdw>
              </a:effectLst>
            </a:endParaRPr>
          </a:p>
          <a:p>
            <a:pPr>
              <a:buFontTx/>
              <a:buChar char="•"/>
              <a:defRPr/>
            </a:pPr>
            <a:r>
              <a:rPr lang="en-US" sz="1800" b="1" dirty="0">
                <a:effectLst>
                  <a:outerShdw blurRad="38100" dist="38100" dir="2700000" algn="tl">
                    <a:srgbClr val="FFFFFF"/>
                  </a:outerShdw>
                </a:effectLst>
              </a:rPr>
              <a:t>How do we trace our overhead costs?</a:t>
            </a:r>
          </a:p>
          <a:p>
            <a:pPr>
              <a:buFontTx/>
              <a:buChar char="•"/>
              <a:defRPr/>
            </a:pPr>
            <a:endParaRPr lang="en-US" sz="1800" b="1" dirty="0">
              <a:effectLst>
                <a:outerShdw blurRad="38100" dist="38100" dir="2700000" algn="tl">
                  <a:srgbClr val="FFFFFF"/>
                </a:outerShdw>
              </a:effectLst>
            </a:endParaRPr>
          </a:p>
          <a:p>
            <a:pPr>
              <a:buFontTx/>
              <a:buChar char="•"/>
              <a:defRPr/>
            </a:pPr>
            <a:r>
              <a:rPr lang="en-US" sz="1800" b="1" dirty="0">
                <a:effectLst>
                  <a:outerShdw blurRad="38100" dist="38100" dir="2700000" algn="tl">
                    <a:srgbClr val="FFFFFF"/>
                  </a:outerShdw>
                </a:effectLst>
              </a:rPr>
              <a:t>What would be the manufacturing cost of my product in the next period? What would be the best way to manufacture the product?</a:t>
            </a:r>
          </a:p>
          <a:p>
            <a:pPr>
              <a:buFontTx/>
              <a:buChar char="•"/>
              <a:defRPr/>
            </a:pPr>
            <a:endParaRPr lang="en-US" sz="1800" b="1" dirty="0">
              <a:effectLst>
                <a:outerShdw blurRad="38100" dist="38100" dir="2700000" algn="tl">
                  <a:srgbClr val="FFFFFF"/>
                </a:outerShdw>
              </a:effectLst>
            </a:endParaRPr>
          </a:p>
          <a:p>
            <a:pPr>
              <a:buFontTx/>
              <a:buChar char="•"/>
              <a:defRPr/>
            </a:pPr>
            <a:r>
              <a:rPr lang="en-US" sz="1800" b="1" dirty="0">
                <a:effectLst>
                  <a:outerShdw blurRad="38100" dist="38100" dir="2700000" algn="tl">
                    <a:srgbClr val="FFFFFF"/>
                  </a:outerShdw>
                </a:effectLst>
              </a:rPr>
              <a:t>What is the actual cost as compared to the planned in the period?</a:t>
            </a:r>
          </a:p>
          <a:p>
            <a:pPr>
              <a:buFontTx/>
              <a:buChar char="•"/>
              <a:defRPr/>
            </a:pPr>
            <a:endParaRPr lang="en-US" sz="1800" b="1" dirty="0">
              <a:effectLst>
                <a:outerShdw blurRad="38100" dist="38100" dir="2700000" algn="tl">
                  <a:srgbClr val="FFFFFF"/>
                </a:outerShdw>
              </a:effectLst>
            </a:endParaRPr>
          </a:p>
          <a:p>
            <a:pPr>
              <a:buFontTx/>
              <a:buChar char="•"/>
              <a:defRPr/>
            </a:pPr>
            <a:r>
              <a:rPr lang="en-US" sz="1800" b="1" dirty="0">
                <a:effectLst>
                  <a:outerShdw blurRad="38100" dist="38100" dir="2700000" algn="tl">
                    <a:srgbClr val="FFFFFF"/>
                  </a:outerShdw>
                </a:effectLst>
              </a:rPr>
              <a:t>How Profitable are my individual enterprise areas?</a:t>
            </a:r>
          </a:p>
          <a:p>
            <a:pPr>
              <a:buFontTx/>
              <a:buChar char="•"/>
              <a:defRPr/>
            </a:pPr>
            <a:endParaRPr lang="en-US" sz="1800" b="1" dirty="0">
              <a:effectLst>
                <a:outerShdw blurRad="38100" dist="38100" dir="2700000" algn="tl">
                  <a:srgbClr val="FFFFFF"/>
                </a:outerShdw>
              </a:effectLst>
            </a:endParaRPr>
          </a:p>
          <a:p>
            <a:pPr>
              <a:buFontTx/>
              <a:buChar char="•"/>
              <a:defRPr/>
            </a:pPr>
            <a:r>
              <a:rPr lang="en-US" sz="1800" b="1" dirty="0">
                <a:effectLst>
                  <a:outerShdw blurRad="38100" dist="38100" dir="2700000" algn="tl">
                    <a:srgbClr val="FFFFFF"/>
                  </a:outerShdw>
                </a:effectLst>
              </a:rPr>
              <a:t>How profitable are my individual market segments?</a:t>
            </a:r>
          </a:p>
          <a:p>
            <a:pPr>
              <a:buFontTx/>
              <a:buChar char="•"/>
              <a:defRPr/>
            </a:pPr>
            <a:endParaRPr lang="en-US" sz="1800" dirty="0"/>
          </a:p>
        </p:txBody>
      </p:sp>
      <p:sp>
        <p:nvSpPr>
          <p:cNvPr id="6148" name="Rectangle 8"/>
          <p:cNvSpPr>
            <a:spLocks noChangeArrowheads="1"/>
          </p:cNvSpPr>
          <p:nvPr/>
        </p:nvSpPr>
        <p:spPr bwMode="auto">
          <a:xfrm>
            <a:off x="304800" y="1524000"/>
            <a:ext cx="7315200" cy="381000"/>
          </a:xfrm>
          <a:prstGeom prst="rect">
            <a:avLst/>
          </a:prstGeom>
          <a:gradFill rotWithShape="1">
            <a:gsLst>
              <a:gs pos="0">
                <a:srgbClr val="FFCC99"/>
              </a:gs>
              <a:gs pos="100000">
                <a:srgbClr val="765E47"/>
              </a:gs>
            </a:gsLst>
            <a:lin ang="5400000" scaled="1"/>
          </a:gradFill>
          <a:ln w="12700" algn="ctr">
            <a:solidFill>
              <a:schemeClr val="tx1"/>
            </a:solidFill>
            <a:miter lim="800000"/>
            <a:headEnd/>
            <a:tailEnd/>
          </a:ln>
        </p:spPr>
        <p:txBody>
          <a:bodyPr wrap="none" anchor="ctr"/>
          <a:lstStyle/>
          <a:p>
            <a:pPr algn="ctr"/>
            <a:r>
              <a:rPr lang="en-US" sz="1800" b="1"/>
              <a:t>Reporting Requirement of Operational Manager ?</a:t>
            </a:r>
          </a:p>
        </p:txBody>
      </p:sp>
      <p:pic>
        <p:nvPicPr>
          <p:cNvPr id="6149" name="Picture 9" descr="MCj04244560000[1]"/>
          <p:cNvPicPr>
            <a:picLocks noChangeAspect="1" noChangeArrowheads="1"/>
          </p:cNvPicPr>
          <p:nvPr/>
        </p:nvPicPr>
        <p:blipFill>
          <a:blip r:embed="rId3" cstate="print"/>
          <a:srcRect/>
          <a:stretch>
            <a:fillRect/>
          </a:stretch>
        </p:blipFill>
        <p:spPr bwMode="auto">
          <a:xfrm>
            <a:off x="8001000" y="1447800"/>
            <a:ext cx="1143000" cy="762000"/>
          </a:xfrm>
          <a:prstGeom prst="rect">
            <a:avLst/>
          </a:prstGeom>
          <a:noFill/>
          <a:ln w="9525">
            <a:noFill/>
            <a:miter lim="800000"/>
            <a:headEnd/>
            <a:tailEnd/>
          </a:ln>
        </p:spPr>
      </p:pic>
      <p:sp>
        <p:nvSpPr>
          <p:cNvPr id="6150" name="Rectangle 11"/>
          <p:cNvSpPr>
            <a:spLocks noChangeArrowheads="1"/>
          </p:cNvSpPr>
          <p:nvPr/>
        </p:nvSpPr>
        <p:spPr bwMode="auto">
          <a:xfrm>
            <a:off x="152400" y="914400"/>
            <a:ext cx="8077200" cy="533400"/>
          </a:xfrm>
          <a:prstGeom prst="rect">
            <a:avLst/>
          </a:prstGeom>
          <a:solidFill>
            <a:srgbClr val="FFCC66">
              <a:alpha val="85097"/>
            </a:srgbClr>
          </a:solidFill>
          <a:ln w="12700" algn="ctr">
            <a:solidFill>
              <a:schemeClr val="tx1"/>
            </a:solidFill>
            <a:miter lim="800000"/>
            <a:headEnd/>
            <a:tailEnd/>
          </a:ln>
        </p:spPr>
        <p:txBody>
          <a:bodyPr wrap="none" anchor="ctr"/>
          <a:lstStyle/>
          <a:p>
            <a:pPr algn="ctr"/>
            <a:r>
              <a:rPr lang="en-US" sz="1400" b="1"/>
              <a:t>Are Financial reports sufficient to meet requirements of operational manager ?</a:t>
            </a:r>
          </a:p>
          <a:p>
            <a:pPr algn="ctr"/>
            <a:r>
              <a:rPr lang="en-US" sz="1400" b="1"/>
              <a:t>Does Operational manager have authorization to access financial reports of the organization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Rectangle 2"/>
          <p:cNvSpPr>
            <a:spLocks noChangeArrowheads="1"/>
          </p:cNvSpPr>
          <p:nvPr/>
        </p:nvSpPr>
        <p:spPr bwMode="auto">
          <a:xfrm>
            <a:off x="228600" y="319088"/>
            <a:ext cx="8382000" cy="671512"/>
          </a:xfrm>
          <a:prstGeom prst="rect">
            <a:avLst/>
          </a:prstGeom>
          <a:noFill/>
          <a:ln w="12700">
            <a:noFill/>
            <a:miter lim="800000"/>
            <a:headEnd/>
            <a:tailEnd/>
          </a:ln>
          <a:effectLst/>
        </p:spPr>
        <p:txBody>
          <a:bodyPr lIns="0" tIns="0" rIns="0" bIns="0"/>
          <a:lstStyle/>
          <a:p>
            <a:pPr>
              <a:defRPr/>
            </a:pPr>
            <a:r>
              <a:rPr lang="en-US" sz="2800" b="1" dirty="0">
                <a:effectLst>
                  <a:outerShdw blurRad="38100" dist="38100" dir="2700000" algn="tl">
                    <a:srgbClr val="C0C0C0"/>
                  </a:outerShdw>
                </a:effectLst>
              </a:rPr>
              <a:t>Overhead Cost Controlling: Internal Order Accounting</a:t>
            </a:r>
          </a:p>
        </p:txBody>
      </p:sp>
      <p:sp>
        <p:nvSpPr>
          <p:cNvPr id="26627" name="Rectangle 4"/>
          <p:cNvSpPr>
            <a:spLocks noChangeArrowheads="1"/>
          </p:cNvSpPr>
          <p:nvPr/>
        </p:nvSpPr>
        <p:spPr bwMode="auto">
          <a:xfrm>
            <a:off x="304800" y="1219200"/>
            <a:ext cx="8229600" cy="5334000"/>
          </a:xfrm>
          <a:prstGeom prst="rect">
            <a:avLst/>
          </a:prstGeom>
          <a:noFill/>
          <a:ln w="12700">
            <a:noFill/>
            <a:miter lim="800000"/>
            <a:headEnd/>
            <a:tailEnd/>
          </a:ln>
        </p:spPr>
        <p:txBody>
          <a:bodyPr/>
          <a:lstStyle/>
          <a:p>
            <a:endParaRPr lang="en-US" sz="1400" dirty="0"/>
          </a:p>
          <a:p>
            <a:r>
              <a:rPr lang="en-US" sz="1800" b="1" dirty="0"/>
              <a:t>Statistical order:</a:t>
            </a:r>
          </a:p>
          <a:p>
            <a:endParaRPr lang="en-US" sz="1800" dirty="0"/>
          </a:p>
          <a:p>
            <a:r>
              <a:rPr lang="en-US" sz="1800" dirty="0"/>
              <a:t>           Statistical order is used to evaluate costs which cannot be itemized in detail in cost element or cost center accounting. These orders allow evaluations from a viewpoint different to that used in Cost Center Accounting.</a:t>
            </a:r>
          </a:p>
          <a:p>
            <a:endParaRPr lang="en-US" sz="1800" dirty="0"/>
          </a:p>
          <a:p>
            <a:r>
              <a:rPr lang="en-US" sz="1800" b="1" dirty="0"/>
              <a:t>Purpose of Statistical Internal Order</a:t>
            </a:r>
          </a:p>
          <a:p>
            <a:endParaRPr lang="en-US" sz="1400" dirty="0"/>
          </a:p>
          <a:p>
            <a:r>
              <a:rPr lang="en-US" sz="1800" dirty="0"/>
              <a:t>We can post to a statistical internal order as a statistical account assignment object, without having to enter a true account assignment object. In this case, we have to state a cost center in the internal order control parameters (under "Control"). The cost-effective account assignment is then made to this cost center. If required, we can change the cost-effective cost center that is to be posted to when you enter the posting.</a:t>
            </a:r>
          </a:p>
          <a:p>
            <a:pPr>
              <a:buFontTx/>
              <a:buChar char="•"/>
            </a:pPr>
            <a:endParaRPr lang="en-US" sz="1800" dirty="0"/>
          </a:p>
          <a:p>
            <a:pPr>
              <a:buFontTx/>
              <a:buChar char="•"/>
            </a:pPr>
            <a:endParaRPr lang="en-US" sz="1800" dirty="0"/>
          </a:p>
        </p:txBody>
      </p:sp>
      <p:pic>
        <p:nvPicPr>
          <p:cNvPr id="26628" name="Picture 5" descr="MCj04042730000[1]"/>
          <p:cNvPicPr>
            <a:picLocks noChangeAspect="1" noChangeArrowheads="1"/>
          </p:cNvPicPr>
          <p:nvPr/>
        </p:nvPicPr>
        <p:blipFill>
          <a:blip r:embed="rId3" cstate="print"/>
          <a:srcRect/>
          <a:stretch>
            <a:fillRect/>
          </a:stretch>
        </p:blipFill>
        <p:spPr bwMode="auto">
          <a:xfrm>
            <a:off x="8266113" y="685800"/>
            <a:ext cx="615950" cy="685800"/>
          </a:xfrm>
          <a:prstGeom prst="rect">
            <a:avLst/>
          </a:prstGeom>
          <a:noFill/>
          <a:ln w="9525">
            <a:noFill/>
            <a:miter lim="800000"/>
            <a:headEnd/>
            <a:tailEnd/>
          </a:ln>
        </p:spPr>
      </p:pic>
      <p:pic>
        <p:nvPicPr>
          <p:cNvPr id="26629" name="Picture 6" descr="MCj04316310000[1]"/>
          <p:cNvPicPr>
            <a:picLocks noChangeAspect="1" noChangeArrowheads="1"/>
          </p:cNvPicPr>
          <p:nvPr/>
        </p:nvPicPr>
        <p:blipFill>
          <a:blip r:embed="rId4" cstate="print"/>
          <a:srcRect/>
          <a:stretch>
            <a:fillRect/>
          </a:stretch>
        </p:blipFill>
        <p:spPr bwMode="auto">
          <a:xfrm>
            <a:off x="8077200" y="990600"/>
            <a:ext cx="414338" cy="4032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0" y="319088"/>
            <a:ext cx="9601200" cy="671512"/>
          </a:xfrm>
          <a:prstGeom prst="rect">
            <a:avLst/>
          </a:prstGeom>
          <a:noFill/>
          <a:ln w="12700">
            <a:noFill/>
            <a:miter lim="800000"/>
            <a:headEnd/>
            <a:tailEnd/>
          </a:ln>
          <a:effectLst/>
        </p:spPr>
        <p:txBody>
          <a:bodyPr lIns="0" tIns="0" rIns="0" bIns="0"/>
          <a:lstStyle/>
          <a:p>
            <a:pPr>
              <a:defRPr/>
            </a:pPr>
            <a:r>
              <a:rPr lang="en-US" b="1" dirty="0">
                <a:effectLst>
                  <a:outerShdw blurRad="38100" dist="38100" dir="2700000" algn="tl">
                    <a:srgbClr val="C0C0C0"/>
                  </a:outerShdw>
                </a:effectLst>
              </a:rPr>
              <a:t> Overhead Cost Controlling: Activity based Costing</a:t>
            </a:r>
          </a:p>
        </p:txBody>
      </p:sp>
      <p:sp>
        <p:nvSpPr>
          <p:cNvPr id="27651" name="Rectangle 3"/>
          <p:cNvSpPr>
            <a:spLocks noChangeArrowheads="1"/>
          </p:cNvSpPr>
          <p:nvPr/>
        </p:nvSpPr>
        <p:spPr bwMode="auto">
          <a:xfrm>
            <a:off x="304800" y="838200"/>
            <a:ext cx="74676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1800" b="1"/>
              <a:t>Why has the Cost Incurred in the organization?</a:t>
            </a:r>
          </a:p>
        </p:txBody>
      </p:sp>
      <p:sp>
        <p:nvSpPr>
          <p:cNvPr id="27654" name="AutoShape 7"/>
          <p:cNvSpPr>
            <a:spLocks noChangeArrowheads="1"/>
          </p:cNvSpPr>
          <p:nvPr/>
        </p:nvSpPr>
        <p:spPr bwMode="auto">
          <a:xfrm>
            <a:off x="1219200" y="1981200"/>
            <a:ext cx="1676400" cy="914400"/>
          </a:xfrm>
          <a:prstGeom prst="bevel">
            <a:avLst>
              <a:gd name="adj" fmla="val 12500"/>
            </a:avLst>
          </a:prstGeom>
          <a:solidFill>
            <a:srgbClr val="FFFF99"/>
          </a:solidFill>
          <a:ln w="12700">
            <a:solidFill>
              <a:schemeClr val="tx1"/>
            </a:solidFill>
            <a:miter lim="800000"/>
            <a:headEnd/>
            <a:tailEnd/>
          </a:ln>
        </p:spPr>
        <p:txBody>
          <a:bodyPr wrap="none" anchor="ctr"/>
          <a:lstStyle/>
          <a:p>
            <a:pPr algn="ctr"/>
            <a:r>
              <a:rPr lang="en-US" sz="1600"/>
              <a:t>Cost Center 1</a:t>
            </a:r>
          </a:p>
        </p:txBody>
      </p:sp>
      <p:sp>
        <p:nvSpPr>
          <p:cNvPr id="27655" name="AutoShape 8"/>
          <p:cNvSpPr>
            <a:spLocks noChangeArrowheads="1"/>
          </p:cNvSpPr>
          <p:nvPr/>
        </p:nvSpPr>
        <p:spPr bwMode="auto">
          <a:xfrm>
            <a:off x="3657600" y="2667000"/>
            <a:ext cx="2667000" cy="762000"/>
          </a:xfrm>
          <a:prstGeom prst="chevron">
            <a:avLst>
              <a:gd name="adj" fmla="val 87500"/>
            </a:avLst>
          </a:prstGeom>
          <a:solidFill>
            <a:srgbClr val="993366">
              <a:alpha val="34901"/>
            </a:srgbClr>
          </a:solidFill>
          <a:ln w="12700">
            <a:solidFill>
              <a:schemeClr val="tx1"/>
            </a:solidFill>
            <a:miter lim="800000"/>
            <a:headEnd/>
            <a:tailEnd/>
          </a:ln>
        </p:spPr>
        <p:txBody>
          <a:bodyPr wrap="none" anchor="ctr"/>
          <a:lstStyle/>
          <a:p>
            <a:pPr algn="ctr"/>
            <a:r>
              <a:rPr lang="en-US" sz="1600"/>
              <a:t>             Business Process</a:t>
            </a:r>
          </a:p>
        </p:txBody>
      </p:sp>
      <p:sp>
        <p:nvSpPr>
          <p:cNvPr id="27656" name="AutoShape 9"/>
          <p:cNvSpPr>
            <a:spLocks noChangeArrowheads="1"/>
          </p:cNvSpPr>
          <p:nvPr/>
        </p:nvSpPr>
        <p:spPr bwMode="auto">
          <a:xfrm>
            <a:off x="1219200" y="3124200"/>
            <a:ext cx="1676400" cy="914400"/>
          </a:xfrm>
          <a:prstGeom prst="bevel">
            <a:avLst>
              <a:gd name="adj" fmla="val 12500"/>
            </a:avLst>
          </a:prstGeom>
          <a:solidFill>
            <a:srgbClr val="33CCCC"/>
          </a:solidFill>
          <a:ln w="12700">
            <a:solidFill>
              <a:schemeClr val="tx1"/>
            </a:solidFill>
            <a:miter lim="800000"/>
            <a:headEnd/>
            <a:tailEnd/>
          </a:ln>
        </p:spPr>
        <p:txBody>
          <a:bodyPr wrap="none" anchor="ctr"/>
          <a:lstStyle/>
          <a:p>
            <a:pPr algn="ctr"/>
            <a:r>
              <a:rPr lang="en-US" sz="1600"/>
              <a:t>Cost Center 2</a:t>
            </a:r>
          </a:p>
        </p:txBody>
      </p:sp>
      <p:grpSp>
        <p:nvGrpSpPr>
          <p:cNvPr id="27657" name="Group 10"/>
          <p:cNvGrpSpPr>
            <a:grpSpLocks/>
          </p:cNvGrpSpPr>
          <p:nvPr/>
        </p:nvGrpSpPr>
        <p:grpSpPr bwMode="auto">
          <a:xfrm>
            <a:off x="6781800" y="1752600"/>
            <a:ext cx="1524000" cy="838200"/>
            <a:chOff x="938" y="2365"/>
            <a:chExt cx="519" cy="481"/>
          </a:xfrm>
        </p:grpSpPr>
        <p:sp>
          <p:nvSpPr>
            <p:cNvPr id="27771" name="Freeform 11"/>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7772" name="Freeform 12"/>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nvGrpSpPr>
            <p:cNvPr id="27773" name="Group 13"/>
            <p:cNvGrpSpPr>
              <a:grpSpLocks/>
            </p:cNvGrpSpPr>
            <p:nvPr/>
          </p:nvGrpSpPr>
          <p:grpSpPr bwMode="auto">
            <a:xfrm>
              <a:off x="1053" y="2414"/>
              <a:ext cx="165" cy="344"/>
              <a:chOff x="1053" y="2414"/>
              <a:chExt cx="165" cy="344"/>
            </a:xfrm>
          </p:grpSpPr>
          <p:sp>
            <p:nvSpPr>
              <p:cNvPr id="27800" name="Freeform 14"/>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7801" name="Freeform 15"/>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27774" name="Group 16"/>
            <p:cNvGrpSpPr>
              <a:grpSpLocks/>
            </p:cNvGrpSpPr>
            <p:nvPr/>
          </p:nvGrpSpPr>
          <p:grpSpPr bwMode="auto">
            <a:xfrm>
              <a:off x="991" y="2536"/>
              <a:ext cx="155" cy="260"/>
              <a:chOff x="991" y="2536"/>
              <a:chExt cx="155" cy="260"/>
            </a:xfrm>
          </p:grpSpPr>
          <p:sp>
            <p:nvSpPr>
              <p:cNvPr id="27798" name="Freeform 17"/>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7799" name="Freeform 18"/>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27775" name="Group 19"/>
            <p:cNvGrpSpPr>
              <a:grpSpLocks/>
            </p:cNvGrpSpPr>
            <p:nvPr/>
          </p:nvGrpSpPr>
          <p:grpSpPr bwMode="auto">
            <a:xfrm>
              <a:off x="938" y="2619"/>
              <a:ext cx="119" cy="200"/>
              <a:chOff x="938" y="2619"/>
              <a:chExt cx="119" cy="200"/>
            </a:xfrm>
          </p:grpSpPr>
          <p:sp>
            <p:nvSpPr>
              <p:cNvPr id="27796" name="Freeform 20"/>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7797" name="Freeform 21"/>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27776" name="Freeform 22"/>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grpSp>
          <p:nvGrpSpPr>
            <p:cNvPr id="27777" name="Group 23"/>
            <p:cNvGrpSpPr>
              <a:grpSpLocks/>
            </p:cNvGrpSpPr>
            <p:nvPr/>
          </p:nvGrpSpPr>
          <p:grpSpPr bwMode="auto">
            <a:xfrm>
              <a:off x="1285" y="2365"/>
              <a:ext cx="149" cy="67"/>
              <a:chOff x="1285" y="2365"/>
              <a:chExt cx="149" cy="67"/>
            </a:xfrm>
          </p:grpSpPr>
          <p:sp>
            <p:nvSpPr>
              <p:cNvPr id="27794" name="Freeform 24"/>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7795" name="Freeform 25"/>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27778" name="Freeform 26"/>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7779" name="Freeform 27"/>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7780" name="Freeform 28"/>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7781" name="Freeform 29"/>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7782" name="Freeform 30"/>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7783" name="Freeform 31"/>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7784" name="Freeform 32"/>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sp>
          <p:nvSpPr>
            <p:cNvPr id="27785" name="Freeform 33"/>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7786" name="Freeform 34"/>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7787" name="Freeform 35"/>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7788" name="Freeform 36"/>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p>
          </p:txBody>
        </p:sp>
        <p:sp>
          <p:nvSpPr>
            <p:cNvPr id="27789" name="Freeform 37"/>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7790" name="Freeform 38"/>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7791" name="Freeform 39"/>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p>
          </p:txBody>
        </p:sp>
        <p:sp>
          <p:nvSpPr>
            <p:cNvPr id="27792" name="Freeform 40"/>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7793" name="Freeform 41"/>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grpSp>
      <p:grpSp>
        <p:nvGrpSpPr>
          <p:cNvPr id="27658" name="Group 42"/>
          <p:cNvGrpSpPr>
            <a:grpSpLocks/>
          </p:cNvGrpSpPr>
          <p:nvPr/>
        </p:nvGrpSpPr>
        <p:grpSpPr bwMode="auto">
          <a:xfrm>
            <a:off x="6858000" y="2913063"/>
            <a:ext cx="1565275" cy="1336675"/>
            <a:chOff x="3366" y="2507"/>
            <a:chExt cx="1082" cy="1082"/>
          </a:xfrm>
        </p:grpSpPr>
        <p:sp>
          <p:nvSpPr>
            <p:cNvPr id="27672" name="Freeform 43"/>
            <p:cNvSpPr>
              <a:spLocks/>
            </p:cNvSpPr>
            <p:nvPr/>
          </p:nvSpPr>
          <p:spPr bwMode="auto">
            <a:xfrm>
              <a:off x="3892" y="2803"/>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27673" name="Freeform 44"/>
            <p:cNvSpPr>
              <a:spLocks/>
            </p:cNvSpPr>
            <p:nvPr/>
          </p:nvSpPr>
          <p:spPr bwMode="auto">
            <a:xfrm>
              <a:off x="3892" y="2803"/>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27674" name="Rectangle 45"/>
            <p:cNvSpPr>
              <a:spLocks noChangeArrowheads="1"/>
            </p:cNvSpPr>
            <p:nvPr/>
          </p:nvSpPr>
          <p:spPr bwMode="auto">
            <a:xfrm>
              <a:off x="3920" y="2834"/>
              <a:ext cx="202" cy="197"/>
            </a:xfrm>
            <a:prstGeom prst="rect">
              <a:avLst/>
            </a:prstGeom>
            <a:solidFill>
              <a:srgbClr val="C1CEFF"/>
            </a:solidFill>
            <a:ln w="9525">
              <a:noFill/>
              <a:miter lim="800000"/>
              <a:headEnd/>
              <a:tailEnd/>
            </a:ln>
          </p:spPr>
          <p:txBody>
            <a:bodyPr wrap="none" anchor="ctr"/>
            <a:lstStyle/>
            <a:p>
              <a:endParaRPr lang="en-US"/>
            </a:p>
          </p:txBody>
        </p:sp>
        <p:sp>
          <p:nvSpPr>
            <p:cNvPr id="27675" name="Freeform 46"/>
            <p:cNvSpPr>
              <a:spLocks/>
            </p:cNvSpPr>
            <p:nvPr/>
          </p:nvSpPr>
          <p:spPr bwMode="auto">
            <a:xfrm>
              <a:off x="3630" y="2803"/>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27676" name="Freeform 47"/>
            <p:cNvSpPr>
              <a:spLocks/>
            </p:cNvSpPr>
            <p:nvPr/>
          </p:nvSpPr>
          <p:spPr bwMode="auto">
            <a:xfrm>
              <a:off x="3630" y="2803"/>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27677" name="Rectangle 48"/>
            <p:cNvSpPr>
              <a:spLocks noChangeArrowheads="1"/>
            </p:cNvSpPr>
            <p:nvPr/>
          </p:nvSpPr>
          <p:spPr bwMode="auto">
            <a:xfrm>
              <a:off x="3657" y="2834"/>
              <a:ext cx="202" cy="197"/>
            </a:xfrm>
            <a:prstGeom prst="rect">
              <a:avLst/>
            </a:prstGeom>
            <a:solidFill>
              <a:srgbClr val="C1CEFF"/>
            </a:solidFill>
            <a:ln w="9525">
              <a:noFill/>
              <a:miter lim="800000"/>
              <a:headEnd/>
              <a:tailEnd/>
            </a:ln>
          </p:spPr>
          <p:txBody>
            <a:bodyPr wrap="none" anchor="ctr"/>
            <a:lstStyle/>
            <a:p>
              <a:endParaRPr lang="en-US"/>
            </a:p>
          </p:txBody>
        </p:sp>
        <p:sp>
          <p:nvSpPr>
            <p:cNvPr id="27678" name="Freeform 49"/>
            <p:cNvSpPr>
              <a:spLocks/>
            </p:cNvSpPr>
            <p:nvPr/>
          </p:nvSpPr>
          <p:spPr bwMode="auto">
            <a:xfrm>
              <a:off x="3366" y="2803"/>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27679" name="Freeform 50"/>
            <p:cNvSpPr>
              <a:spLocks/>
            </p:cNvSpPr>
            <p:nvPr/>
          </p:nvSpPr>
          <p:spPr bwMode="auto">
            <a:xfrm>
              <a:off x="3366" y="2803"/>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27680" name="Rectangle 51"/>
            <p:cNvSpPr>
              <a:spLocks noChangeArrowheads="1"/>
            </p:cNvSpPr>
            <p:nvPr/>
          </p:nvSpPr>
          <p:spPr bwMode="auto">
            <a:xfrm>
              <a:off x="3399" y="2834"/>
              <a:ext cx="197" cy="197"/>
            </a:xfrm>
            <a:prstGeom prst="rect">
              <a:avLst/>
            </a:prstGeom>
            <a:solidFill>
              <a:srgbClr val="C1CEFF"/>
            </a:solidFill>
            <a:ln w="9525">
              <a:noFill/>
              <a:miter lim="800000"/>
              <a:headEnd/>
              <a:tailEnd/>
            </a:ln>
          </p:spPr>
          <p:txBody>
            <a:bodyPr wrap="none" anchor="ctr"/>
            <a:lstStyle/>
            <a:p>
              <a:endParaRPr lang="en-US"/>
            </a:p>
          </p:txBody>
        </p:sp>
        <p:sp>
          <p:nvSpPr>
            <p:cNvPr id="27681" name="Freeform 52"/>
            <p:cNvSpPr>
              <a:spLocks/>
            </p:cNvSpPr>
            <p:nvPr/>
          </p:nvSpPr>
          <p:spPr bwMode="auto">
            <a:xfrm>
              <a:off x="3892" y="3064"/>
              <a:ext cx="264" cy="264"/>
            </a:xfrm>
            <a:custGeom>
              <a:avLst/>
              <a:gdLst>
                <a:gd name="T0" fmla="*/ 263 w 264"/>
                <a:gd name="T1" fmla="*/ 0 h 264"/>
                <a:gd name="T2" fmla="*/ 0 w 264"/>
                <a:gd name="T3" fmla="*/ 263 h 264"/>
                <a:gd name="T4" fmla="*/ 263 w 264"/>
                <a:gd name="T5" fmla="*/ 263 h 264"/>
                <a:gd name="T6" fmla="*/ 263 w 264"/>
                <a:gd name="T7" fmla="*/ 0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263" y="0"/>
                  </a:moveTo>
                  <a:lnTo>
                    <a:pt x="0" y="263"/>
                  </a:lnTo>
                  <a:lnTo>
                    <a:pt x="263" y="263"/>
                  </a:lnTo>
                  <a:lnTo>
                    <a:pt x="263" y="0"/>
                  </a:lnTo>
                </a:path>
              </a:pathLst>
            </a:custGeom>
            <a:solidFill>
              <a:schemeClr val="accent2"/>
            </a:solidFill>
            <a:ln w="9525" cap="rnd">
              <a:noFill/>
              <a:round/>
              <a:headEnd/>
              <a:tailEnd/>
            </a:ln>
          </p:spPr>
          <p:txBody>
            <a:bodyPr/>
            <a:lstStyle/>
            <a:p>
              <a:endParaRPr lang="en-US"/>
            </a:p>
          </p:txBody>
        </p:sp>
        <p:sp>
          <p:nvSpPr>
            <p:cNvPr id="27682" name="Freeform 53"/>
            <p:cNvSpPr>
              <a:spLocks/>
            </p:cNvSpPr>
            <p:nvPr/>
          </p:nvSpPr>
          <p:spPr bwMode="auto">
            <a:xfrm>
              <a:off x="3892" y="3064"/>
              <a:ext cx="264" cy="264"/>
            </a:xfrm>
            <a:custGeom>
              <a:avLst/>
              <a:gdLst>
                <a:gd name="T0" fmla="*/ 0 w 264"/>
                <a:gd name="T1" fmla="*/ 263 h 264"/>
                <a:gd name="T2" fmla="*/ 263 w 264"/>
                <a:gd name="T3" fmla="*/ 0 h 264"/>
                <a:gd name="T4" fmla="*/ 0 w 264"/>
                <a:gd name="T5" fmla="*/ 0 h 264"/>
                <a:gd name="T6" fmla="*/ 0 w 264"/>
                <a:gd name="T7" fmla="*/ 263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0" y="263"/>
                  </a:moveTo>
                  <a:lnTo>
                    <a:pt x="263" y="0"/>
                  </a:lnTo>
                  <a:lnTo>
                    <a:pt x="0" y="0"/>
                  </a:lnTo>
                  <a:lnTo>
                    <a:pt x="0" y="263"/>
                  </a:lnTo>
                </a:path>
              </a:pathLst>
            </a:custGeom>
            <a:solidFill>
              <a:schemeClr val="tx2"/>
            </a:solidFill>
            <a:ln w="9525" cap="rnd">
              <a:noFill/>
              <a:round/>
              <a:headEnd/>
              <a:tailEnd/>
            </a:ln>
          </p:spPr>
          <p:txBody>
            <a:bodyPr/>
            <a:lstStyle/>
            <a:p>
              <a:endParaRPr lang="en-US"/>
            </a:p>
          </p:txBody>
        </p:sp>
        <p:sp>
          <p:nvSpPr>
            <p:cNvPr id="27683" name="Rectangle 54"/>
            <p:cNvSpPr>
              <a:spLocks noChangeArrowheads="1"/>
            </p:cNvSpPr>
            <p:nvPr/>
          </p:nvSpPr>
          <p:spPr bwMode="auto">
            <a:xfrm>
              <a:off x="3920" y="3095"/>
              <a:ext cx="202" cy="197"/>
            </a:xfrm>
            <a:prstGeom prst="rect">
              <a:avLst/>
            </a:prstGeom>
            <a:solidFill>
              <a:srgbClr val="C1CEFF"/>
            </a:solidFill>
            <a:ln w="9525">
              <a:noFill/>
              <a:miter lim="800000"/>
              <a:headEnd/>
              <a:tailEnd/>
            </a:ln>
          </p:spPr>
          <p:txBody>
            <a:bodyPr wrap="none" anchor="ctr"/>
            <a:lstStyle/>
            <a:p>
              <a:endParaRPr lang="en-US"/>
            </a:p>
          </p:txBody>
        </p:sp>
        <p:sp>
          <p:nvSpPr>
            <p:cNvPr id="27684" name="Freeform 55"/>
            <p:cNvSpPr>
              <a:spLocks/>
            </p:cNvSpPr>
            <p:nvPr/>
          </p:nvSpPr>
          <p:spPr bwMode="auto">
            <a:xfrm>
              <a:off x="3630" y="3064"/>
              <a:ext cx="263" cy="264"/>
            </a:xfrm>
            <a:custGeom>
              <a:avLst/>
              <a:gdLst>
                <a:gd name="T0" fmla="*/ 262 w 263"/>
                <a:gd name="T1" fmla="*/ 0 h 264"/>
                <a:gd name="T2" fmla="*/ 0 w 263"/>
                <a:gd name="T3" fmla="*/ 263 h 264"/>
                <a:gd name="T4" fmla="*/ 262 w 263"/>
                <a:gd name="T5" fmla="*/ 263 h 264"/>
                <a:gd name="T6" fmla="*/ 262 w 263"/>
                <a:gd name="T7" fmla="*/ 0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262" y="0"/>
                  </a:moveTo>
                  <a:lnTo>
                    <a:pt x="0" y="263"/>
                  </a:lnTo>
                  <a:lnTo>
                    <a:pt x="262" y="263"/>
                  </a:lnTo>
                  <a:lnTo>
                    <a:pt x="262" y="0"/>
                  </a:lnTo>
                </a:path>
              </a:pathLst>
            </a:custGeom>
            <a:solidFill>
              <a:schemeClr val="accent2"/>
            </a:solidFill>
            <a:ln w="9525" cap="rnd">
              <a:noFill/>
              <a:round/>
              <a:headEnd/>
              <a:tailEnd/>
            </a:ln>
          </p:spPr>
          <p:txBody>
            <a:bodyPr/>
            <a:lstStyle/>
            <a:p>
              <a:endParaRPr lang="en-US"/>
            </a:p>
          </p:txBody>
        </p:sp>
        <p:sp>
          <p:nvSpPr>
            <p:cNvPr id="27685" name="Freeform 56"/>
            <p:cNvSpPr>
              <a:spLocks/>
            </p:cNvSpPr>
            <p:nvPr/>
          </p:nvSpPr>
          <p:spPr bwMode="auto">
            <a:xfrm>
              <a:off x="3630" y="3064"/>
              <a:ext cx="263" cy="264"/>
            </a:xfrm>
            <a:custGeom>
              <a:avLst/>
              <a:gdLst>
                <a:gd name="T0" fmla="*/ 0 w 263"/>
                <a:gd name="T1" fmla="*/ 263 h 264"/>
                <a:gd name="T2" fmla="*/ 262 w 263"/>
                <a:gd name="T3" fmla="*/ 0 h 264"/>
                <a:gd name="T4" fmla="*/ 0 w 263"/>
                <a:gd name="T5" fmla="*/ 0 h 264"/>
                <a:gd name="T6" fmla="*/ 0 w 263"/>
                <a:gd name="T7" fmla="*/ 263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0" y="263"/>
                  </a:moveTo>
                  <a:lnTo>
                    <a:pt x="262" y="0"/>
                  </a:lnTo>
                  <a:lnTo>
                    <a:pt x="0" y="0"/>
                  </a:lnTo>
                  <a:lnTo>
                    <a:pt x="0" y="263"/>
                  </a:lnTo>
                </a:path>
              </a:pathLst>
            </a:custGeom>
            <a:solidFill>
              <a:schemeClr val="tx2"/>
            </a:solidFill>
            <a:ln w="9525" cap="rnd">
              <a:noFill/>
              <a:round/>
              <a:headEnd/>
              <a:tailEnd/>
            </a:ln>
          </p:spPr>
          <p:txBody>
            <a:bodyPr/>
            <a:lstStyle/>
            <a:p>
              <a:endParaRPr lang="en-US"/>
            </a:p>
          </p:txBody>
        </p:sp>
        <p:sp>
          <p:nvSpPr>
            <p:cNvPr id="27686" name="Rectangle 57"/>
            <p:cNvSpPr>
              <a:spLocks noChangeArrowheads="1"/>
            </p:cNvSpPr>
            <p:nvPr/>
          </p:nvSpPr>
          <p:spPr bwMode="auto">
            <a:xfrm>
              <a:off x="3657" y="3095"/>
              <a:ext cx="202" cy="197"/>
            </a:xfrm>
            <a:prstGeom prst="rect">
              <a:avLst/>
            </a:prstGeom>
            <a:solidFill>
              <a:srgbClr val="C1CEFF"/>
            </a:solidFill>
            <a:ln w="9525">
              <a:noFill/>
              <a:miter lim="800000"/>
              <a:headEnd/>
              <a:tailEnd/>
            </a:ln>
          </p:spPr>
          <p:txBody>
            <a:bodyPr wrap="none" anchor="ctr"/>
            <a:lstStyle/>
            <a:p>
              <a:endParaRPr lang="en-US"/>
            </a:p>
          </p:txBody>
        </p:sp>
        <p:sp>
          <p:nvSpPr>
            <p:cNvPr id="27687" name="Freeform 58"/>
            <p:cNvSpPr>
              <a:spLocks/>
            </p:cNvSpPr>
            <p:nvPr/>
          </p:nvSpPr>
          <p:spPr bwMode="auto">
            <a:xfrm>
              <a:off x="3366" y="3064"/>
              <a:ext cx="265" cy="264"/>
            </a:xfrm>
            <a:custGeom>
              <a:avLst/>
              <a:gdLst>
                <a:gd name="T0" fmla="*/ 264 w 265"/>
                <a:gd name="T1" fmla="*/ 0 h 264"/>
                <a:gd name="T2" fmla="*/ 0 w 265"/>
                <a:gd name="T3" fmla="*/ 263 h 264"/>
                <a:gd name="T4" fmla="*/ 264 w 265"/>
                <a:gd name="T5" fmla="*/ 263 h 264"/>
                <a:gd name="T6" fmla="*/ 264 w 265"/>
                <a:gd name="T7" fmla="*/ 0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264" y="0"/>
                  </a:moveTo>
                  <a:lnTo>
                    <a:pt x="0" y="263"/>
                  </a:lnTo>
                  <a:lnTo>
                    <a:pt x="264" y="263"/>
                  </a:lnTo>
                  <a:lnTo>
                    <a:pt x="264" y="0"/>
                  </a:lnTo>
                </a:path>
              </a:pathLst>
            </a:custGeom>
            <a:solidFill>
              <a:schemeClr val="accent2"/>
            </a:solidFill>
            <a:ln w="9525" cap="rnd">
              <a:noFill/>
              <a:round/>
              <a:headEnd/>
              <a:tailEnd/>
            </a:ln>
          </p:spPr>
          <p:txBody>
            <a:bodyPr/>
            <a:lstStyle/>
            <a:p>
              <a:endParaRPr lang="en-US"/>
            </a:p>
          </p:txBody>
        </p:sp>
        <p:sp>
          <p:nvSpPr>
            <p:cNvPr id="27688" name="Freeform 59"/>
            <p:cNvSpPr>
              <a:spLocks/>
            </p:cNvSpPr>
            <p:nvPr/>
          </p:nvSpPr>
          <p:spPr bwMode="auto">
            <a:xfrm>
              <a:off x="3366" y="3064"/>
              <a:ext cx="265" cy="264"/>
            </a:xfrm>
            <a:custGeom>
              <a:avLst/>
              <a:gdLst>
                <a:gd name="T0" fmla="*/ 0 w 265"/>
                <a:gd name="T1" fmla="*/ 263 h 264"/>
                <a:gd name="T2" fmla="*/ 264 w 265"/>
                <a:gd name="T3" fmla="*/ 0 h 264"/>
                <a:gd name="T4" fmla="*/ 0 w 265"/>
                <a:gd name="T5" fmla="*/ 0 h 264"/>
                <a:gd name="T6" fmla="*/ 0 w 265"/>
                <a:gd name="T7" fmla="*/ 263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0" y="263"/>
                  </a:moveTo>
                  <a:lnTo>
                    <a:pt x="264" y="0"/>
                  </a:lnTo>
                  <a:lnTo>
                    <a:pt x="0" y="0"/>
                  </a:lnTo>
                  <a:lnTo>
                    <a:pt x="0" y="263"/>
                  </a:lnTo>
                </a:path>
              </a:pathLst>
            </a:custGeom>
            <a:solidFill>
              <a:schemeClr val="tx2"/>
            </a:solidFill>
            <a:ln w="9525" cap="rnd">
              <a:noFill/>
              <a:round/>
              <a:headEnd/>
              <a:tailEnd/>
            </a:ln>
          </p:spPr>
          <p:txBody>
            <a:bodyPr/>
            <a:lstStyle/>
            <a:p>
              <a:endParaRPr lang="en-US"/>
            </a:p>
          </p:txBody>
        </p:sp>
        <p:sp>
          <p:nvSpPr>
            <p:cNvPr id="27689" name="Rectangle 60"/>
            <p:cNvSpPr>
              <a:spLocks noChangeArrowheads="1"/>
            </p:cNvSpPr>
            <p:nvPr/>
          </p:nvSpPr>
          <p:spPr bwMode="auto">
            <a:xfrm>
              <a:off x="3399" y="3095"/>
              <a:ext cx="197" cy="197"/>
            </a:xfrm>
            <a:prstGeom prst="rect">
              <a:avLst/>
            </a:prstGeom>
            <a:solidFill>
              <a:srgbClr val="C1CEFF"/>
            </a:solidFill>
            <a:ln w="9525">
              <a:noFill/>
              <a:miter lim="800000"/>
              <a:headEnd/>
              <a:tailEnd/>
            </a:ln>
          </p:spPr>
          <p:txBody>
            <a:bodyPr wrap="none" anchor="ctr"/>
            <a:lstStyle/>
            <a:p>
              <a:endParaRPr lang="en-US"/>
            </a:p>
          </p:txBody>
        </p:sp>
        <p:sp>
          <p:nvSpPr>
            <p:cNvPr id="27690" name="Freeform 61"/>
            <p:cNvSpPr>
              <a:spLocks/>
            </p:cNvSpPr>
            <p:nvPr/>
          </p:nvSpPr>
          <p:spPr bwMode="auto">
            <a:xfrm>
              <a:off x="3892" y="3327"/>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27691" name="Freeform 62"/>
            <p:cNvSpPr>
              <a:spLocks/>
            </p:cNvSpPr>
            <p:nvPr/>
          </p:nvSpPr>
          <p:spPr bwMode="auto">
            <a:xfrm>
              <a:off x="3892" y="3327"/>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27692" name="Rectangle 63"/>
            <p:cNvSpPr>
              <a:spLocks noChangeArrowheads="1"/>
            </p:cNvSpPr>
            <p:nvPr/>
          </p:nvSpPr>
          <p:spPr bwMode="auto">
            <a:xfrm>
              <a:off x="3920" y="3358"/>
              <a:ext cx="202" cy="200"/>
            </a:xfrm>
            <a:prstGeom prst="rect">
              <a:avLst/>
            </a:prstGeom>
            <a:solidFill>
              <a:srgbClr val="C1CEFF"/>
            </a:solidFill>
            <a:ln w="9525">
              <a:noFill/>
              <a:miter lim="800000"/>
              <a:headEnd/>
              <a:tailEnd/>
            </a:ln>
          </p:spPr>
          <p:txBody>
            <a:bodyPr wrap="none" anchor="ctr"/>
            <a:lstStyle/>
            <a:p>
              <a:endParaRPr lang="en-US"/>
            </a:p>
          </p:txBody>
        </p:sp>
        <p:sp>
          <p:nvSpPr>
            <p:cNvPr id="27693" name="Freeform 64"/>
            <p:cNvSpPr>
              <a:spLocks/>
            </p:cNvSpPr>
            <p:nvPr/>
          </p:nvSpPr>
          <p:spPr bwMode="auto">
            <a:xfrm>
              <a:off x="3630" y="3327"/>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27694" name="Freeform 65"/>
            <p:cNvSpPr>
              <a:spLocks/>
            </p:cNvSpPr>
            <p:nvPr/>
          </p:nvSpPr>
          <p:spPr bwMode="auto">
            <a:xfrm>
              <a:off x="3630" y="3327"/>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27695" name="Rectangle 66"/>
            <p:cNvSpPr>
              <a:spLocks noChangeArrowheads="1"/>
            </p:cNvSpPr>
            <p:nvPr/>
          </p:nvSpPr>
          <p:spPr bwMode="auto">
            <a:xfrm>
              <a:off x="3657" y="3358"/>
              <a:ext cx="202" cy="200"/>
            </a:xfrm>
            <a:prstGeom prst="rect">
              <a:avLst/>
            </a:prstGeom>
            <a:solidFill>
              <a:srgbClr val="C1CEFF"/>
            </a:solidFill>
            <a:ln w="9525">
              <a:noFill/>
              <a:miter lim="800000"/>
              <a:headEnd/>
              <a:tailEnd/>
            </a:ln>
          </p:spPr>
          <p:txBody>
            <a:bodyPr wrap="none" anchor="ctr"/>
            <a:lstStyle/>
            <a:p>
              <a:endParaRPr lang="en-US"/>
            </a:p>
          </p:txBody>
        </p:sp>
        <p:sp>
          <p:nvSpPr>
            <p:cNvPr id="27696" name="Freeform 67"/>
            <p:cNvSpPr>
              <a:spLocks/>
            </p:cNvSpPr>
            <p:nvPr/>
          </p:nvSpPr>
          <p:spPr bwMode="auto">
            <a:xfrm>
              <a:off x="3366" y="3327"/>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27697" name="Freeform 68"/>
            <p:cNvSpPr>
              <a:spLocks/>
            </p:cNvSpPr>
            <p:nvPr/>
          </p:nvSpPr>
          <p:spPr bwMode="auto">
            <a:xfrm>
              <a:off x="3366" y="3327"/>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27698" name="Rectangle 69"/>
            <p:cNvSpPr>
              <a:spLocks noChangeArrowheads="1"/>
            </p:cNvSpPr>
            <p:nvPr/>
          </p:nvSpPr>
          <p:spPr bwMode="auto">
            <a:xfrm>
              <a:off x="3399" y="3358"/>
              <a:ext cx="197" cy="200"/>
            </a:xfrm>
            <a:prstGeom prst="rect">
              <a:avLst/>
            </a:prstGeom>
            <a:solidFill>
              <a:srgbClr val="C1CEFF"/>
            </a:solidFill>
            <a:ln w="9525">
              <a:noFill/>
              <a:miter lim="800000"/>
              <a:headEnd/>
              <a:tailEnd/>
            </a:ln>
          </p:spPr>
          <p:txBody>
            <a:bodyPr wrap="none" anchor="ctr"/>
            <a:lstStyle/>
            <a:p>
              <a:endParaRPr lang="en-US"/>
            </a:p>
          </p:txBody>
        </p:sp>
        <p:sp>
          <p:nvSpPr>
            <p:cNvPr id="27699" name="Freeform 70"/>
            <p:cNvSpPr>
              <a:spLocks/>
            </p:cNvSpPr>
            <p:nvPr/>
          </p:nvSpPr>
          <p:spPr bwMode="auto">
            <a:xfrm>
              <a:off x="4155" y="29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27700" name="Freeform 71"/>
            <p:cNvSpPr>
              <a:spLocks/>
            </p:cNvSpPr>
            <p:nvPr/>
          </p:nvSpPr>
          <p:spPr bwMode="auto">
            <a:xfrm>
              <a:off x="4185" y="2753"/>
              <a:ext cx="67" cy="261"/>
            </a:xfrm>
            <a:custGeom>
              <a:avLst/>
              <a:gdLst>
                <a:gd name="T0" fmla="*/ 0 w 67"/>
                <a:gd name="T1" fmla="*/ 260 h 261"/>
                <a:gd name="T2" fmla="*/ 0 w 67"/>
                <a:gd name="T3" fmla="*/ 65 h 261"/>
                <a:gd name="T4" fmla="*/ 66 w 67"/>
                <a:gd name="T5" fmla="*/ 0 h 261"/>
                <a:gd name="T6" fmla="*/ 66 w 67"/>
                <a:gd name="T7" fmla="*/ 195 h 261"/>
                <a:gd name="T8" fmla="*/ 0 w 67"/>
                <a:gd name="T9" fmla="*/ 260 h 261"/>
                <a:gd name="T10" fmla="*/ 0 60000 65536"/>
                <a:gd name="T11" fmla="*/ 0 60000 65536"/>
                <a:gd name="T12" fmla="*/ 0 60000 65536"/>
                <a:gd name="T13" fmla="*/ 0 60000 65536"/>
                <a:gd name="T14" fmla="*/ 0 60000 65536"/>
                <a:gd name="T15" fmla="*/ 0 w 67"/>
                <a:gd name="T16" fmla="*/ 0 h 261"/>
                <a:gd name="T17" fmla="*/ 67 w 67"/>
                <a:gd name="T18" fmla="*/ 261 h 261"/>
              </a:gdLst>
              <a:ahLst/>
              <a:cxnLst>
                <a:cxn ang="T10">
                  <a:pos x="T0" y="T1"/>
                </a:cxn>
                <a:cxn ang="T11">
                  <a:pos x="T2" y="T3"/>
                </a:cxn>
                <a:cxn ang="T12">
                  <a:pos x="T4" y="T5"/>
                </a:cxn>
                <a:cxn ang="T13">
                  <a:pos x="T6" y="T7"/>
                </a:cxn>
                <a:cxn ang="T14">
                  <a:pos x="T8" y="T9"/>
                </a:cxn>
              </a:cxnLst>
              <a:rect l="T15" t="T16" r="T17" b="T18"/>
              <a:pathLst>
                <a:path w="67" h="261">
                  <a:moveTo>
                    <a:pt x="0" y="260"/>
                  </a:moveTo>
                  <a:lnTo>
                    <a:pt x="0" y="65"/>
                  </a:lnTo>
                  <a:lnTo>
                    <a:pt x="66" y="0"/>
                  </a:lnTo>
                  <a:lnTo>
                    <a:pt x="66" y="195"/>
                  </a:lnTo>
                  <a:lnTo>
                    <a:pt x="0" y="260"/>
                  </a:lnTo>
                </a:path>
              </a:pathLst>
            </a:custGeom>
            <a:solidFill>
              <a:schemeClr val="accent2"/>
            </a:solidFill>
            <a:ln w="9525" cap="rnd">
              <a:noFill/>
              <a:round/>
              <a:headEnd/>
              <a:tailEnd/>
            </a:ln>
          </p:spPr>
          <p:txBody>
            <a:bodyPr/>
            <a:lstStyle/>
            <a:p>
              <a:endParaRPr lang="en-US"/>
            </a:p>
          </p:txBody>
        </p:sp>
        <p:sp>
          <p:nvSpPr>
            <p:cNvPr id="27701" name="Freeform 72"/>
            <p:cNvSpPr>
              <a:spLocks/>
            </p:cNvSpPr>
            <p:nvPr/>
          </p:nvSpPr>
          <p:spPr bwMode="auto">
            <a:xfrm>
              <a:off x="4155" y="2803"/>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27702" name="Freeform 73"/>
            <p:cNvSpPr>
              <a:spLocks/>
            </p:cNvSpPr>
            <p:nvPr/>
          </p:nvSpPr>
          <p:spPr bwMode="auto">
            <a:xfrm>
              <a:off x="4155" y="2703"/>
              <a:ext cx="97" cy="117"/>
            </a:xfrm>
            <a:custGeom>
              <a:avLst/>
              <a:gdLst>
                <a:gd name="T0" fmla="*/ 0 w 97"/>
                <a:gd name="T1" fmla="*/ 99 h 117"/>
                <a:gd name="T2" fmla="*/ 96 w 97"/>
                <a:gd name="T3" fmla="*/ 0 h 117"/>
                <a:gd name="T4" fmla="*/ 96 w 97"/>
                <a:gd name="T5" fmla="*/ 50 h 117"/>
                <a:gd name="T6" fmla="*/ 32 w 97"/>
                <a:gd name="T7" fmla="*/ 116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96" y="0"/>
                  </a:lnTo>
                  <a:lnTo>
                    <a:pt x="96" y="50"/>
                  </a:lnTo>
                  <a:lnTo>
                    <a:pt x="32" y="116"/>
                  </a:lnTo>
                  <a:lnTo>
                    <a:pt x="0" y="99"/>
                  </a:lnTo>
                </a:path>
              </a:pathLst>
            </a:custGeom>
            <a:solidFill>
              <a:schemeClr val="tx2"/>
            </a:solidFill>
            <a:ln w="9525" cap="rnd">
              <a:noFill/>
              <a:round/>
              <a:headEnd/>
              <a:tailEnd/>
            </a:ln>
          </p:spPr>
          <p:txBody>
            <a:bodyPr/>
            <a:lstStyle/>
            <a:p>
              <a:endParaRPr lang="en-US"/>
            </a:p>
          </p:txBody>
        </p:sp>
        <p:sp>
          <p:nvSpPr>
            <p:cNvPr id="27703" name="Freeform 74"/>
            <p:cNvSpPr>
              <a:spLocks/>
            </p:cNvSpPr>
            <p:nvPr/>
          </p:nvSpPr>
          <p:spPr bwMode="auto">
            <a:xfrm>
              <a:off x="3942" y="2703"/>
              <a:ext cx="262" cy="67"/>
            </a:xfrm>
            <a:custGeom>
              <a:avLst/>
              <a:gdLst>
                <a:gd name="T0" fmla="*/ 0 w 262"/>
                <a:gd name="T1" fmla="*/ 66 h 67"/>
                <a:gd name="T2" fmla="*/ 196 w 262"/>
                <a:gd name="T3" fmla="*/ 66 h 67"/>
                <a:gd name="T4" fmla="*/ 261 w 262"/>
                <a:gd name="T5" fmla="*/ 0 h 67"/>
                <a:gd name="T6" fmla="*/ 65 w 262"/>
                <a:gd name="T7" fmla="*/ 0 h 67"/>
                <a:gd name="T8" fmla="*/ 0 w 262"/>
                <a:gd name="T9" fmla="*/ 66 h 67"/>
                <a:gd name="T10" fmla="*/ 0 60000 65536"/>
                <a:gd name="T11" fmla="*/ 0 60000 65536"/>
                <a:gd name="T12" fmla="*/ 0 60000 65536"/>
                <a:gd name="T13" fmla="*/ 0 60000 65536"/>
                <a:gd name="T14" fmla="*/ 0 60000 65536"/>
                <a:gd name="T15" fmla="*/ 0 w 262"/>
                <a:gd name="T16" fmla="*/ 0 h 67"/>
                <a:gd name="T17" fmla="*/ 262 w 262"/>
                <a:gd name="T18" fmla="*/ 67 h 67"/>
              </a:gdLst>
              <a:ahLst/>
              <a:cxnLst>
                <a:cxn ang="T10">
                  <a:pos x="T0" y="T1"/>
                </a:cxn>
                <a:cxn ang="T11">
                  <a:pos x="T2" y="T3"/>
                </a:cxn>
                <a:cxn ang="T12">
                  <a:pos x="T4" y="T5"/>
                </a:cxn>
                <a:cxn ang="T13">
                  <a:pos x="T6" y="T7"/>
                </a:cxn>
                <a:cxn ang="T14">
                  <a:pos x="T8" y="T9"/>
                </a:cxn>
              </a:cxnLst>
              <a:rect l="T15" t="T16" r="T17" b="T18"/>
              <a:pathLst>
                <a:path w="262" h="67">
                  <a:moveTo>
                    <a:pt x="0" y="66"/>
                  </a:moveTo>
                  <a:lnTo>
                    <a:pt x="196" y="66"/>
                  </a:lnTo>
                  <a:lnTo>
                    <a:pt x="261" y="0"/>
                  </a:lnTo>
                  <a:lnTo>
                    <a:pt x="65" y="0"/>
                  </a:lnTo>
                  <a:lnTo>
                    <a:pt x="0" y="66"/>
                  </a:lnTo>
                </a:path>
              </a:pathLst>
            </a:custGeom>
            <a:solidFill>
              <a:schemeClr val="accent2"/>
            </a:solidFill>
            <a:ln w="9525" cap="rnd">
              <a:noFill/>
              <a:round/>
              <a:headEnd/>
              <a:tailEnd/>
            </a:ln>
          </p:spPr>
          <p:txBody>
            <a:bodyPr/>
            <a:lstStyle/>
            <a:p>
              <a:endParaRPr lang="en-US"/>
            </a:p>
          </p:txBody>
        </p:sp>
        <p:sp>
          <p:nvSpPr>
            <p:cNvPr id="27704" name="Freeform 75"/>
            <p:cNvSpPr>
              <a:spLocks/>
            </p:cNvSpPr>
            <p:nvPr/>
          </p:nvSpPr>
          <p:spPr bwMode="auto">
            <a:xfrm>
              <a:off x="3892" y="2703"/>
              <a:ext cx="112" cy="101"/>
            </a:xfrm>
            <a:custGeom>
              <a:avLst/>
              <a:gdLst>
                <a:gd name="T0" fmla="*/ 0 w 112"/>
                <a:gd name="T1" fmla="*/ 100 h 101"/>
                <a:gd name="T2" fmla="*/ 48 w 112"/>
                <a:gd name="T3" fmla="*/ 67 h 101"/>
                <a:gd name="T4" fmla="*/ 111 w 112"/>
                <a:gd name="T5" fmla="*/ 0 h 101"/>
                <a:gd name="T6" fmla="*/ 95 w 112"/>
                <a:gd name="T7" fmla="*/ 0 h 101"/>
                <a:gd name="T8" fmla="*/ 0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0" y="100"/>
                  </a:moveTo>
                  <a:lnTo>
                    <a:pt x="48" y="67"/>
                  </a:lnTo>
                  <a:lnTo>
                    <a:pt x="111" y="0"/>
                  </a:lnTo>
                  <a:lnTo>
                    <a:pt x="95" y="0"/>
                  </a:lnTo>
                  <a:lnTo>
                    <a:pt x="0" y="100"/>
                  </a:lnTo>
                </a:path>
              </a:pathLst>
            </a:custGeom>
            <a:solidFill>
              <a:schemeClr val="tx1"/>
            </a:solidFill>
            <a:ln w="9525" cap="rnd">
              <a:noFill/>
              <a:round/>
              <a:headEnd/>
              <a:tailEnd/>
            </a:ln>
          </p:spPr>
          <p:txBody>
            <a:bodyPr/>
            <a:lstStyle/>
            <a:p>
              <a:endParaRPr lang="en-US"/>
            </a:p>
          </p:txBody>
        </p:sp>
        <p:sp>
          <p:nvSpPr>
            <p:cNvPr id="27705" name="Freeform 76"/>
            <p:cNvSpPr>
              <a:spLocks/>
            </p:cNvSpPr>
            <p:nvPr/>
          </p:nvSpPr>
          <p:spPr bwMode="auto">
            <a:xfrm>
              <a:off x="4135"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27706" name="Freeform 77"/>
            <p:cNvSpPr>
              <a:spLocks/>
            </p:cNvSpPr>
            <p:nvPr/>
          </p:nvSpPr>
          <p:spPr bwMode="auto">
            <a:xfrm>
              <a:off x="3892" y="2769"/>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27707" name="Freeform 78"/>
            <p:cNvSpPr>
              <a:spLocks/>
            </p:cNvSpPr>
            <p:nvPr/>
          </p:nvSpPr>
          <p:spPr bwMode="auto">
            <a:xfrm>
              <a:off x="4155" y="3212"/>
              <a:ext cx="97" cy="116"/>
            </a:xfrm>
            <a:custGeom>
              <a:avLst/>
              <a:gdLst>
                <a:gd name="T0" fmla="*/ 0 w 97"/>
                <a:gd name="T1" fmla="*/ 99 h 116"/>
                <a:gd name="T2" fmla="*/ 0 w 97"/>
                <a:gd name="T3" fmla="*/ 115 h 116"/>
                <a:gd name="T4" fmla="*/ 96 w 97"/>
                <a:gd name="T5" fmla="*/ 16 h 116"/>
                <a:gd name="T6" fmla="*/ 96 w 97"/>
                <a:gd name="T7" fmla="*/ 0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0" y="115"/>
                  </a:lnTo>
                  <a:lnTo>
                    <a:pt x="96" y="16"/>
                  </a:lnTo>
                  <a:lnTo>
                    <a:pt x="96" y="0"/>
                  </a:lnTo>
                  <a:lnTo>
                    <a:pt x="0" y="99"/>
                  </a:lnTo>
                </a:path>
              </a:pathLst>
            </a:custGeom>
            <a:solidFill>
              <a:schemeClr val="bg1"/>
            </a:solidFill>
            <a:ln w="9525" cap="rnd">
              <a:noFill/>
              <a:round/>
              <a:headEnd/>
              <a:tailEnd/>
            </a:ln>
          </p:spPr>
          <p:txBody>
            <a:bodyPr/>
            <a:lstStyle/>
            <a:p>
              <a:endParaRPr lang="en-US"/>
            </a:p>
          </p:txBody>
        </p:sp>
        <p:sp>
          <p:nvSpPr>
            <p:cNvPr id="27708" name="Freeform 79"/>
            <p:cNvSpPr>
              <a:spLocks/>
            </p:cNvSpPr>
            <p:nvPr/>
          </p:nvSpPr>
          <p:spPr bwMode="auto">
            <a:xfrm>
              <a:off x="4185" y="3013"/>
              <a:ext cx="67" cy="265"/>
            </a:xfrm>
            <a:custGeom>
              <a:avLst/>
              <a:gdLst>
                <a:gd name="T0" fmla="*/ 0 w 67"/>
                <a:gd name="T1" fmla="*/ 264 h 265"/>
                <a:gd name="T2" fmla="*/ 0 w 67"/>
                <a:gd name="T3" fmla="*/ 66 h 265"/>
                <a:gd name="T4" fmla="*/ 66 w 67"/>
                <a:gd name="T5" fmla="*/ 0 h 265"/>
                <a:gd name="T6" fmla="*/ 66 w 67"/>
                <a:gd name="T7" fmla="*/ 198 h 265"/>
                <a:gd name="T8" fmla="*/ 0 w 67"/>
                <a:gd name="T9" fmla="*/ 264 h 265"/>
                <a:gd name="T10" fmla="*/ 0 60000 65536"/>
                <a:gd name="T11" fmla="*/ 0 60000 65536"/>
                <a:gd name="T12" fmla="*/ 0 60000 65536"/>
                <a:gd name="T13" fmla="*/ 0 60000 65536"/>
                <a:gd name="T14" fmla="*/ 0 60000 65536"/>
                <a:gd name="T15" fmla="*/ 0 w 67"/>
                <a:gd name="T16" fmla="*/ 0 h 265"/>
                <a:gd name="T17" fmla="*/ 67 w 67"/>
                <a:gd name="T18" fmla="*/ 265 h 265"/>
              </a:gdLst>
              <a:ahLst/>
              <a:cxnLst>
                <a:cxn ang="T10">
                  <a:pos x="T0" y="T1"/>
                </a:cxn>
                <a:cxn ang="T11">
                  <a:pos x="T2" y="T3"/>
                </a:cxn>
                <a:cxn ang="T12">
                  <a:pos x="T4" y="T5"/>
                </a:cxn>
                <a:cxn ang="T13">
                  <a:pos x="T6" y="T7"/>
                </a:cxn>
                <a:cxn ang="T14">
                  <a:pos x="T8" y="T9"/>
                </a:cxn>
              </a:cxnLst>
              <a:rect l="T15" t="T16" r="T17" b="T18"/>
              <a:pathLst>
                <a:path w="67" h="265">
                  <a:moveTo>
                    <a:pt x="0" y="264"/>
                  </a:moveTo>
                  <a:lnTo>
                    <a:pt x="0" y="66"/>
                  </a:lnTo>
                  <a:lnTo>
                    <a:pt x="66" y="0"/>
                  </a:lnTo>
                  <a:lnTo>
                    <a:pt x="66" y="198"/>
                  </a:lnTo>
                  <a:lnTo>
                    <a:pt x="0" y="264"/>
                  </a:lnTo>
                </a:path>
              </a:pathLst>
            </a:custGeom>
            <a:solidFill>
              <a:schemeClr val="accent2"/>
            </a:solidFill>
            <a:ln w="9525" cap="rnd">
              <a:noFill/>
              <a:round/>
              <a:headEnd/>
              <a:tailEnd/>
            </a:ln>
          </p:spPr>
          <p:txBody>
            <a:bodyPr/>
            <a:lstStyle/>
            <a:p>
              <a:endParaRPr lang="en-US"/>
            </a:p>
          </p:txBody>
        </p:sp>
        <p:sp>
          <p:nvSpPr>
            <p:cNvPr id="27709" name="Freeform 80"/>
            <p:cNvSpPr>
              <a:spLocks/>
            </p:cNvSpPr>
            <p:nvPr/>
          </p:nvSpPr>
          <p:spPr bwMode="auto">
            <a:xfrm>
              <a:off x="4155" y="3064"/>
              <a:ext cx="31" cy="264"/>
            </a:xfrm>
            <a:custGeom>
              <a:avLst/>
              <a:gdLst>
                <a:gd name="T0" fmla="*/ 0 w 31"/>
                <a:gd name="T1" fmla="*/ 0 h 264"/>
                <a:gd name="T2" fmla="*/ 0 w 31"/>
                <a:gd name="T3" fmla="*/ 263 h 264"/>
                <a:gd name="T4" fmla="*/ 30 w 31"/>
                <a:gd name="T5" fmla="*/ 214 h 264"/>
                <a:gd name="T6" fmla="*/ 30 w 31"/>
                <a:gd name="T7" fmla="*/ 16 h 264"/>
                <a:gd name="T8" fmla="*/ 0 w 31"/>
                <a:gd name="T9" fmla="*/ 0 h 264"/>
                <a:gd name="T10" fmla="*/ 0 60000 65536"/>
                <a:gd name="T11" fmla="*/ 0 60000 65536"/>
                <a:gd name="T12" fmla="*/ 0 60000 65536"/>
                <a:gd name="T13" fmla="*/ 0 60000 65536"/>
                <a:gd name="T14" fmla="*/ 0 60000 65536"/>
                <a:gd name="T15" fmla="*/ 0 w 31"/>
                <a:gd name="T16" fmla="*/ 0 h 264"/>
                <a:gd name="T17" fmla="*/ 31 w 31"/>
                <a:gd name="T18" fmla="*/ 264 h 264"/>
              </a:gdLst>
              <a:ahLst/>
              <a:cxnLst>
                <a:cxn ang="T10">
                  <a:pos x="T0" y="T1"/>
                </a:cxn>
                <a:cxn ang="T11">
                  <a:pos x="T2" y="T3"/>
                </a:cxn>
                <a:cxn ang="T12">
                  <a:pos x="T4" y="T5"/>
                </a:cxn>
                <a:cxn ang="T13">
                  <a:pos x="T6" y="T7"/>
                </a:cxn>
                <a:cxn ang="T14">
                  <a:pos x="T8" y="T9"/>
                </a:cxn>
              </a:cxnLst>
              <a:rect l="T15" t="T16" r="T17" b="T18"/>
              <a:pathLst>
                <a:path w="31" h="264">
                  <a:moveTo>
                    <a:pt x="0" y="0"/>
                  </a:moveTo>
                  <a:lnTo>
                    <a:pt x="0" y="263"/>
                  </a:lnTo>
                  <a:lnTo>
                    <a:pt x="30" y="214"/>
                  </a:lnTo>
                  <a:lnTo>
                    <a:pt x="30" y="16"/>
                  </a:lnTo>
                  <a:lnTo>
                    <a:pt x="0" y="0"/>
                  </a:lnTo>
                </a:path>
              </a:pathLst>
            </a:custGeom>
            <a:solidFill>
              <a:srgbClr val="C1CEFF"/>
            </a:solidFill>
            <a:ln w="9525" cap="rnd">
              <a:noFill/>
              <a:round/>
              <a:headEnd/>
              <a:tailEnd/>
            </a:ln>
          </p:spPr>
          <p:txBody>
            <a:bodyPr/>
            <a:lstStyle/>
            <a:p>
              <a:endParaRPr lang="en-US"/>
            </a:p>
          </p:txBody>
        </p:sp>
        <p:sp>
          <p:nvSpPr>
            <p:cNvPr id="27710" name="Freeform 81"/>
            <p:cNvSpPr>
              <a:spLocks/>
            </p:cNvSpPr>
            <p:nvPr/>
          </p:nvSpPr>
          <p:spPr bwMode="auto">
            <a:xfrm>
              <a:off x="4155" y="2964"/>
              <a:ext cx="97" cy="120"/>
            </a:xfrm>
            <a:custGeom>
              <a:avLst/>
              <a:gdLst>
                <a:gd name="T0" fmla="*/ 0 w 97"/>
                <a:gd name="T1" fmla="*/ 102 h 120"/>
                <a:gd name="T2" fmla="*/ 96 w 97"/>
                <a:gd name="T3" fmla="*/ 0 h 120"/>
                <a:gd name="T4" fmla="*/ 96 w 97"/>
                <a:gd name="T5" fmla="*/ 51 h 120"/>
                <a:gd name="T6" fmla="*/ 32 w 97"/>
                <a:gd name="T7" fmla="*/ 119 h 120"/>
                <a:gd name="T8" fmla="*/ 0 w 97"/>
                <a:gd name="T9" fmla="*/ 102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02"/>
                  </a:moveTo>
                  <a:lnTo>
                    <a:pt x="96" y="0"/>
                  </a:lnTo>
                  <a:lnTo>
                    <a:pt x="96" y="51"/>
                  </a:lnTo>
                  <a:lnTo>
                    <a:pt x="32" y="119"/>
                  </a:lnTo>
                  <a:lnTo>
                    <a:pt x="0" y="102"/>
                  </a:lnTo>
                </a:path>
              </a:pathLst>
            </a:custGeom>
            <a:solidFill>
              <a:schemeClr val="tx2"/>
            </a:solidFill>
            <a:ln w="9525" cap="rnd">
              <a:noFill/>
              <a:round/>
              <a:headEnd/>
              <a:tailEnd/>
            </a:ln>
          </p:spPr>
          <p:txBody>
            <a:bodyPr/>
            <a:lstStyle/>
            <a:p>
              <a:endParaRPr lang="en-US"/>
            </a:p>
          </p:txBody>
        </p:sp>
        <p:sp>
          <p:nvSpPr>
            <p:cNvPr id="27711" name="Freeform 82"/>
            <p:cNvSpPr>
              <a:spLocks/>
            </p:cNvSpPr>
            <p:nvPr/>
          </p:nvSpPr>
          <p:spPr bwMode="auto">
            <a:xfrm>
              <a:off x="4155" y="3476"/>
              <a:ext cx="97" cy="113"/>
            </a:xfrm>
            <a:custGeom>
              <a:avLst/>
              <a:gdLst>
                <a:gd name="T0" fmla="*/ 0 w 97"/>
                <a:gd name="T1" fmla="*/ 96 h 113"/>
                <a:gd name="T2" fmla="*/ 0 w 97"/>
                <a:gd name="T3" fmla="*/ 112 h 113"/>
                <a:gd name="T4" fmla="*/ 96 w 97"/>
                <a:gd name="T5" fmla="*/ 16 h 113"/>
                <a:gd name="T6" fmla="*/ 96 w 97"/>
                <a:gd name="T7" fmla="*/ 0 h 113"/>
                <a:gd name="T8" fmla="*/ 0 w 97"/>
                <a:gd name="T9" fmla="*/ 96 h 113"/>
                <a:gd name="T10" fmla="*/ 0 60000 65536"/>
                <a:gd name="T11" fmla="*/ 0 60000 65536"/>
                <a:gd name="T12" fmla="*/ 0 60000 65536"/>
                <a:gd name="T13" fmla="*/ 0 60000 65536"/>
                <a:gd name="T14" fmla="*/ 0 60000 65536"/>
                <a:gd name="T15" fmla="*/ 0 w 97"/>
                <a:gd name="T16" fmla="*/ 0 h 113"/>
                <a:gd name="T17" fmla="*/ 97 w 97"/>
                <a:gd name="T18" fmla="*/ 113 h 113"/>
              </a:gdLst>
              <a:ahLst/>
              <a:cxnLst>
                <a:cxn ang="T10">
                  <a:pos x="T0" y="T1"/>
                </a:cxn>
                <a:cxn ang="T11">
                  <a:pos x="T2" y="T3"/>
                </a:cxn>
                <a:cxn ang="T12">
                  <a:pos x="T4" y="T5"/>
                </a:cxn>
                <a:cxn ang="T13">
                  <a:pos x="T6" y="T7"/>
                </a:cxn>
                <a:cxn ang="T14">
                  <a:pos x="T8" y="T9"/>
                </a:cxn>
              </a:cxnLst>
              <a:rect l="T15" t="T16" r="T17" b="T18"/>
              <a:pathLst>
                <a:path w="97" h="113">
                  <a:moveTo>
                    <a:pt x="0" y="96"/>
                  </a:moveTo>
                  <a:lnTo>
                    <a:pt x="0" y="112"/>
                  </a:lnTo>
                  <a:lnTo>
                    <a:pt x="96" y="16"/>
                  </a:lnTo>
                  <a:lnTo>
                    <a:pt x="96" y="0"/>
                  </a:lnTo>
                  <a:lnTo>
                    <a:pt x="0" y="96"/>
                  </a:lnTo>
                </a:path>
              </a:pathLst>
            </a:custGeom>
            <a:solidFill>
              <a:schemeClr val="bg1"/>
            </a:solidFill>
            <a:ln w="9525" cap="rnd">
              <a:noFill/>
              <a:round/>
              <a:headEnd/>
              <a:tailEnd/>
            </a:ln>
          </p:spPr>
          <p:txBody>
            <a:bodyPr/>
            <a:lstStyle/>
            <a:p>
              <a:endParaRPr lang="en-US"/>
            </a:p>
          </p:txBody>
        </p:sp>
        <p:sp>
          <p:nvSpPr>
            <p:cNvPr id="27712" name="Freeform 83"/>
            <p:cNvSpPr>
              <a:spLocks/>
            </p:cNvSpPr>
            <p:nvPr/>
          </p:nvSpPr>
          <p:spPr bwMode="auto">
            <a:xfrm>
              <a:off x="4185" y="3277"/>
              <a:ext cx="67" cy="262"/>
            </a:xfrm>
            <a:custGeom>
              <a:avLst/>
              <a:gdLst>
                <a:gd name="T0" fmla="*/ 0 w 67"/>
                <a:gd name="T1" fmla="*/ 261 h 262"/>
                <a:gd name="T2" fmla="*/ 0 w 67"/>
                <a:gd name="T3" fmla="*/ 65 h 262"/>
                <a:gd name="T4" fmla="*/ 66 w 67"/>
                <a:gd name="T5" fmla="*/ 0 h 262"/>
                <a:gd name="T6" fmla="*/ 66 w 67"/>
                <a:gd name="T7" fmla="*/ 196 h 262"/>
                <a:gd name="T8" fmla="*/ 0 w 67"/>
                <a:gd name="T9" fmla="*/ 261 h 262"/>
                <a:gd name="T10" fmla="*/ 0 60000 65536"/>
                <a:gd name="T11" fmla="*/ 0 60000 65536"/>
                <a:gd name="T12" fmla="*/ 0 60000 65536"/>
                <a:gd name="T13" fmla="*/ 0 60000 65536"/>
                <a:gd name="T14" fmla="*/ 0 60000 65536"/>
                <a:gd name="T15" fmla="*/ 0 w 67"/>
                <a:gd name="T16" fmla="*/ 0 h 262"/>
                <a:gd name="T17" fmla="*/ 67 w 67"/>
                <a:gd name="T18" fmla="*/ 262 h 262"/>
              </a:gdLst>
              <a:ahLst/>
              <a:cxnLst>
                <a:cxn ang="T10">
                  <a:pos x="T0" y="T1"/>
                </a:cxn>
                <a:cxn ang="T11">
                  <a:pos x="T2" y="T3"/>
                </a:cxn>
                <a:cxn ang="T12">
                  <a:pos x="T4" y="T5"/>
                </a:cxn>
                <a:cxn ang="T13">
                  <a:pos x="T6" y="T7"/>
                </a:cxn>
                <a:cxn ang="T14">
                  <a:pos x="T8" y="T9"/>
                </a:cxn>
              </a:cxnLst>
              <a:rect l="T15" t="T16" r="T17" b="T18"/>
              <a:pathLst>
                <a:path w="67" h="262">
                  <a:moveTo>
                    <a:pt x="0" y="261"/>
                  </a:moveTo>
                  <a:lnTo>
                    <a:pt x="0" y="65"/>
                  </a:lnTo>
                  <a:lnTo>
                    <a:pt x="66" y="0"/>
                  </a:lnTo>
                  <a:lnTo>
                    <a:pt x="66" y="196"/>
                  </a:lnTo>
                  <a:lnTo>
                    <a:pt x="0" y="261"/>
                  </a:lnTo>
                </a:path>
              </a:pathLst>
            </a:custGeom>
            <a:solidFill>
              <a:schemeClr val="accent2"/>
            </a:solidFill>
            <a:ln w="9525" cap="rnd">
              <a:noFill/>
              <a:round/>
              <a:headEnd/>
              <a:tailEnd/>
            </a:ln>
          </p:spPr>
          <p:txBody>
            <a:bodyPr/>
            <a:lstStyle/>
            <a:p>
              <a:endParaRPr lang="en-US"/>
            </a:p>
          </p:txBody>
        </p:sp>
        <p:sp>
          <p:nvSpPr>
            <p:cNvPr id="27713" name="Freeform 84"/>
            <p:cNvSpPr>
              <a:spLocks/>
            </p:cNvSpPr>
            <p:nvPr/>
          </p:nvSpPr>
          <p:spPr bwMode="auto">
            <a:xfrm>
              <a:off x="4155" y="3327"/>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27714" name="Freeform 85"/>
            <p:cNvSpPr>
              <a:spLocks/>
            </p:cNvSpPr>
            <p:nvPr/>
          </p:nvSpPr>
          <p:spPr bwMode="auto">
            <a:xfrm>
              <a:off x="4155" y="322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27715" name="Freeform 86"/>
            <p:cNvSpPr>
              <a:spLocks/>
            </p:cNvSpPr>
            <p:nvPr/>
          </p:nvSpPr>
          <p:spPr bwMode="auto">
            <a:xfrm>
              <a:off x="4251" y="28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27716" name="Freeform 87"/>
            <p:cNvSpPr>
              <a:spLocks/>
            </p:cNvSpPr>
            <p:nvPr/>
          </p:nvSpPr>
          <p:spPr bwMode="auto">
            <a:xfrm>
              <a:off x="4284" y="2655"/>
              <a:ext cx="64" cy="264"/>
            </a:xfrm>
            <a:custGeom>
              <a:avLst/>
              <a:gdLst>
                <a:gd name="T0" fmla="*/ 0 w 64"/>
                <a:gd name="T1" fmla="*/ 263 h 264"/>
                <a:gd name="T2" fmla="*/ 0 w 64"/>
                <a:gd name="T3" fmla="*/ 66 h 264"/>
                <a:gd name="T4" fmla="*/ 63 w 64"/>
                <a:gd name="T5" fmla="*/ 0 h 264"/>
                <a:gd name="T6" fmla="*/ 63 w 64"/>
                <a:gd name="T7" fmla="*/ 197 h 264"/>
                <a:gd name="T8" fmla="*/ 0 w 64"/>
                <a:gd name="T9" fmla="*/ 263 h 264"/>
                <a:gd name="T10" fmla="*/ 0 60000 65536"/>
                <a:gd name="T11" fmla="*/ 0 60000 65536"/>
                <a:gd name="T12" fmla="*/ 0 60000 65536"/>
                <a:gd name="T13" fmla="*/ 0 60000 65536"/>
                <a:gd name="T14" fmla="*/ 0 60000 65536"/>
                <a:gd name="T15" fmla="*/ 0 w 64"/>
                <a:gd name="T16" fmla="*/ 0 h 264"/>
                <a:gd name="T17" fmla="*/ 64 w 64"/>
                <a:gd name="T18" fmla="*/ 264 h 264"/>
              </a:gdLst>
              <a:ahLst/>
              <a:cxnLst>
                <a:cxn ang="T10">
                  <a:pos x="T0" y="T1"/>
                </a:cxn>
                <a:cxn ang="T11">
                  <a:pos x="T2" y="T3"/>
                </a:cxn>
                <a:cxn ang="T12">
                  <a:pos x="T4" y="T5"/>
                </a:cxn>
                <a:cxn ang="T13">
                  <a:pos x="T6" y="T7"/>
                </a:cxn>
                <a:cxn ang="T14">
                  <a:pos x="T8" y="T9"/>
                </a:cxn>
              </a:cxnLst>
              <a:rect l="T15" t="T16" r="T17" b="T18"/>
              <a:pathLst>
                <a:path w="64" h="264">
                  <a:moveTo>
                    <a:pt x="0" y="263"/>
                  </a:moveTo>
                  <a:lnTo>
                    <a:pt x="0" y="66"/>
                  </a:lnTo>
                  <a:lnTo>
                    <a:pt x="63" y="0"/>
                  </a:lnTo>
                  <a:lnTo>
                    <a:pt x="63" y="197"/>
                  </a:lnTo>
                  <a:lnTo>
                    <a:pt x="0" y="263"/>
                  </a:lnTo>
                </a:path>
              </a:pathLst>
            </a:custGeom>
            <a:solidFill>
              <a:schemeClr val="accent2"/>
            </a:solidFill>
            <a:ln w="9525" cap="rnd">
              <a:noFill/>
              <a:round/>
              <a:headEnd/>
              <a:tailEnd/>
            </a:ln>
          </p:spPr>
          <p:txBody>
            <a:bodyPr/>
            <a:lstStyle/>
            <a:p>
              <a:endParaRPr lang="en-US"/>
            </a:p>
          </p:txBody>
        </p:sp>
        <p:sp>
          <p:nvSpPr>
            <p:cNvPr id="27717" name="Freeform 88"/>
            <p:cNvSpPr>
              <a:spLocks/>
            </p:cNvSpPr>
            <p:nvPr/>
          </p:nvSpPr>
          <p:spPr bwMode="auto">
            <a:xfrm>
              <a:off x="4251" y="2703"/>
              <a:ext cx="34" cy="262"/>
            </a:xfrm>
            <a:custGeom>
              <a:avLst/>
              <a:gdLst>
                <a:gd name="T0" fmla="*/ 0 w 34"/>
                <a:gd name="T1" fmla="*/ 0 h 262"/>
                <a:gd name="T2" fmla="*/ 0 w 34"/>
                <a:gd name="T3" fmla="*/ 261 h 262"/>
                <a:gd name="T4" fmla="*/ 33 w 34"/>
                <a:gd name="T5" fmla="*/ 212 h 262"/>
                <a:gd name="T6" fmla="*/ 33 w 34"/>
                <a:gd name="T7" fmla="*/ 16 h 262"/>
                <a:gd name="T8" fmla="*/ 0 w 34"/>
                <a:gd name="T9" fmla="*/ 0 h 262"/>
                <a:gd name="T10" fmla="*/ 0 60000 65536"/>
                <a:gd name="T11" fmla="*/ 0 60000 65536"/>
                <a:gd name="T12" fmla="*/ 0 60000 65536"/>
                <a:gd name="T13" fmla="*/ 0 60000 65536"/>
                <a:gd name="T14" fmla="*/ 0 60000 65536"/>
                <a:gd name="T15" fmla="*/ 0 w 34"/>
                <a:gd name="T16" fmla="*/ 0 h 262"/>
                <a:gd name="T17" fmla="*/ 34 w 34"/>
                <a:gd name="T18" fmla="*/ 262 h 262"/>
              </a:gdLst>
              <a:ahLst/>
              <a:cxnLst>
                <a:cxn ang="T10">
                  <a:pos x="T0" y="T1"/>
                </a:cxn>
                <a:cxn ang="T11">
                  <a:pos x="T2" y="T3"/>
                </a:cxn>
                <a:cxn ang="T12">
                  <a:pos x="T4" y="T5"/>
                </a:cxn>
                <a:cxn ang="T13">
                  <a:pos x="T6" y="T7"/>
                </a:cxn>
                <a:cxn ang="T14">
                  <a:pos x="T8" y="T9"/>
                </a:cxn>
              </a:cxnLst>
              <a:rect l="T15" t="T16" r="T17" b="T18"/>
              <a:pathLst>
                <a:path w="34" h="262">
                  <a:moveTo>
                    <a:pt x="0" y="0"/>
                  </a:moveTo>
                  <a:lnTo>
                    <a:pt x="0" y="261"/>
                  </a:lnTo>
                  <a:lnTo>
                    <a:pt x="33" y="212"/>
                  </a:lnTo>
                  <a:lnTo>
                    <a:pt x="33" y="16"/>
                  </a:lnTo>
                  <a:lnTo>
                    <a:pt x="0" y="0"/>
                  </a:lnTo>
                </a:path>
              </a:pathLst>
            </a:custGeom>
            <a:solidFill>
              <a:srgbClr val="C1CEFF"/>
            </a:solidFill>
            <a:ln w="9525" cap="rnd">
              <a:noFill/>
              <a:round/>
              <a:headEnd/>
              <a:tailEnd/>
            </a:ln>
          </p:spPr>
          <p:txBody>
            <a:bodyPr/>
            <a:lstStyle/>
            <a:p>
              <a:endParaRPr lang="en-US"/>
            </a:p>
          </p:txBody>
        </p:sp>
        <p:sp>
          <p:nvSpPr>
            <p:cNvPr id="27718" name="Freeform 89"/>
            <p:cNvSpPr>
              <a:spLocks/>
            </p:cNvSpPr>
            <p:nvPr/>
          </p:nvSpPr>
          <p:spPr bwMode="auto">
            <a:xfrm>
              <a:off x="4251" y="2607"/>
              <a:ext cx="97" cy="114"/>
            </a:xfrm>
            <a:custGeom>
              <a:avLst/>
              <a:gdLst>
                <a:gd name="T0" fmla="*/ 0 w 97"/>
                <a:gd name="T1" fmla="*/ 97 h 114"/>
                <a:gd name="T2" fmla="*/ 96 w 97"/>
                <a:gd name="T3" fmla="*/ 0 h 114"/>
                <a:gd name="T4" fmla="*/ 96 w 97"/>
                <a:gd name="T5" fmla="*/ 48 h 114"/>
                <a:gd name="T6" fmla="*/ 32 w 97"/>
                <a:gd name="T7" fmla="*/ 113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96" y="0"/>
                  </a:lnTo>
                  <a:lnTo>
                    <a:pt x="96" y="48"/>
                  </a:lnTo>
                  <a:lnTo>
                    <a:pt x="32" y="113"/>
                  </a:lnTo>
                  <a:lnTo>
                    <a:pt x="0" y="97"/>
                  </a:lnTo>
                </a:path>
              </a:pathLst>
            </a:custGeom>
            <a:solidFill>
              <a:schemeClr val="tx2"/>
            </a:solidFill>
            <a:ln w="9525" cap="rnd">
              <a:noFill/>
              <a:round/>
              <a:headEnd/>
              <a:tailEnd/>
            </a:ln>
          </p:spPr>
          <p:txBody>
            <a:bodyPr/>
            <a:lstStyle/>
            <a:p>
              <a:endParaRPr lang="en-US"/>
            </a:p>
          </p:txBody>
        </p:sp>
        <p:sp>
          <p:nvSpPr>
            <p:cNvPr id="27719" name="Freeform 90"/>
            <p:cNvSpPr>
              <a:spLocks/>
            </p:cNvSpPr>
            <p:nvPr/>
          </p:nvSpPr>
          <p:spPr bwMode="auto">
            <a:xfrm>
              <a:off x="4251" y="3115"/>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27720" name="Freeform 91"/>
            <p:cNvSpPr>
              <a:spLocks/>
            </p:cNvSpPr>
            <p:nvPr/>
          </p:nvSpPr>
          <p:spPr bwMode="auto">
            <a:xfrm>
              <a:off x="4284" y="2918"/>
              <a:ext cx="64" cy="261"/>
            </a:xfrm>
            <a:custGeom>
              <a:avLst/>
              <a:gdLst>
                <a:gd name="T0" fmla="*/ 0 w 64"/>
                <a:gd name="T1" fmla="*/ 260 h 261"/>
                <a:gd name="T2" fmla="*/ 0 w 64"/>
                <a:gd name="T3" fmla="*/ 65 h 261"/>
                <a:gd name="T4" fmla="*/ 63 w 64"/>
                <a:gd name="T5" fmla="*/ 0 h 261"/>
                <a:gd name="T6" fmla="*/ 63 w 64"/>
                <a:gd name="T7" fmla="*/ 195 h 261"/>
                <a:gd name="T8" fmla="*/ 0 w 64"/>
                <a:gd name="T9" fmla="*/ 260 h 261"/>
                <a:gd name="T10" fmla="*/ 0 60000 65536"/>
                <a:gd name="T11" fmla="*/ 0 60000 65536"/>
                <a:gd name="T12" fmla="*/ 0 60000 65536"/>
                <a:gd name="T13" fmla="*/ 0 60000 65536"/>
                <a:gd name="T14" fmla="*/ 0 60000 65536"/>
                <a:gd name="T15" fmla="*/ 0 w 64"/>
                <a:gd name="T16" fmla="*/ 0 h 261"/>
                <a:gd name="T17" fmla="*/ 64 w 64"/>
                <a:gd name="T18" fmla="*/ 261 h 261"/>
              </a:gdLst>
              <a:ahLst/>
              <a:cxnLst>
                <a:cxn ang="T10">
                  <a:pos x="T0" y="T1"/>
                </a:cxn>
                <a:cxn ang="T11">
                  <a:pos x="T2" y="T3"/>
                </a:cxn>
                <a:cxn ang="T12">
                  <a:pos x="T4" y="T5"/>
                </a:cxn>
                <a:cxn ang="T13">
                  <a:pos x="T6" y="T7"/>
                </a:cxn>
                <a:cxn ang="T14">
                  <a:pos x="T8" y="T9"/>
                </a:cxn>
              </a:cxnLst>
              <a:rect l="T15" t="T16" r="T17" b="T18"/>
              <a:pathLst>
                <a:path w="64" h="261">
                  <a:moveTo>
                    <a:pt x="0" y="260"/>
                  </a:moveTo>
                  <a:lnTo>
                    <a:pt x="0" y="65"/>
                  </a:lnTo>
                  <a:lnTo>
                    <a:pt x="63" y="0"/>
                  </a:lnTo>
                  <a:lnTo>
                    <a:pt x="63" y="195"/>
                  </a:lnTo>
                  <a:lnTo>
                    <a:pt x="0" y="260"/>
                  </a:lnTo>
                </a:path>
              </a:pathLst>
            </a:custGeom>
            <a:solidFill>
              <a:schemeClr val="accent2"/>
            </a:solidFill>
            <a:ln w="9525" cap="rnd">
              <a:noFill/>
              <a:round/>
              <a:headEnd/>
              <a:tailEnd/>
            </a:ln>
          </p:spPr>
          <p:txBody>
            <a:bodyPr/>
            <a:lstStyle/>
            <a:p>
              <a:endParaRPr lang="en-US"/>
            </a:p>
          </p:txBody>
        </p:sp>
        <p:sp>
          <p:nvSpPr>
            <p:cNvPr id="27721" name="Freeform 92"/>
            <p:cNvSpPr>
              <a:spLocks/>
            </p:cNvSpPr>
            <p:nvPr/>
          </p:nvSpPr>
          <p:spPr bwMode="auto">
            <a:xfrm>
              <a:off x="4251" y="2964"/>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27722" name="Freeform 93"/>
            <p:cNvSpPr>
              <a:spLocks/>
            </p:cNvSpPr>
            <p:nvPr/>
          </p:nvSpPr>
          <p:spPr bwMode="auto">
            <a:xfrm>
              <a:off x="4251" y="286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27723" name="Freeform 94"/>
            <p:cNvSpPr>
              <a:spLocks/>
            </p:cNvSpPr>
            <p:nvPr/>
          </p:nvSpPr>
          <p:spPr bwMode="auto">
            <a:xfrm>
              <a:off x="4251" y="3376"/>
              <a:ext cx="97" cy="117"/>
            </a:xfrm>
            <a:custGeom>
              <a:avLst/>
              <a:gdLst>
                <a:gd name="T0" fmla="*/ 0 w 97"/>
                <a:gd name="T1" fmla="*/ 99 h 117"/>
                <a:gd name="T2" fmla="*/ 0 w 97"/>
                <a:gd name="T3" fmla="*/ 116 h 117"/>
                <a:gd name="T4" fmla="*/ 96 w 97"/>
                <a:gd name="T5" fmla="*/ 17 h 117"/>
                <a:gd name="T6" fmla="*/ 96 w 97"/>
                <a:gd name="T7" fmla="*/ 0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0" y="116"/>
                  </a:lnTo>
                  <a:lnTo>
                    <a:pt x="96" y="17"/>
                  </a:lnTo>
                  <a:lnTo>
                    <a:pt x="96" y="0"/>
                  </a:lnTo>
                  <a:lnTo>
                    <a:pt x="0" y="99"/>
                  </a:lnTo>
                </a:path>
              </a:pathLst>
            </a:custGeom>
            <a:solidFill>
              <a:schemeClr val="bg1"/>
            </a:solidFill>
            <a:ln w="9525" cap="rnd">
              <a:noFill/>
              <a:round/>
              <a:headEnd/>
              <a:tailEnd/>
            </a:ln>
          </p:spPr>
          <p:txBody>
            <a:bodyPr/>
            <a:lstStyle/>
            <a:p>
              <a:endParaRPr lang="en-US"/>
            </a:p>
          </p:txBody>
        </p:sp>
        <p:sp>
          <p:nvSpPr>
            <p:cNvPr id="27724" name="Freeform 95"/>
            <p:cNvSpPr>
              <a:spLocks/>
            </p:cNvSpPr>
            <p:nvPr/>
          </p:nvSpPr>
          <p:spPr bwMode="auto">
            <a:xfrm>
              <a:off x="4284" y="3178"/>
              <a:ext cx="64" cy="265"/>
            </a:xfrm>
            <a:custGeom>
              <a:avLst/>
              <a:gdLst>
                <a:gd name="T0" fmla="*/ 0 w 64"/>
                <a:gd name="T1" fmla="*/ 264 h 265"/>
                <a:gd name="T2" fmla="*/ 0 w 64"/>
                <a:gd name="T3" fmla="*/ 66 h 265"/>
                <a:gd name="T4" fmla="*/ 63 w 64"/>
                <a:gd name="T5" fmla="*/ 0 h 265"/>
                <a:gd name="T6" fmla="*/ 63 w 64"/>
                <a:gd name="T7" fmla="*/ 198 h 265"/>
                <a:gd name="T8" fmla="*/ 0 w 64"/>
                <a:gd name="T9" fmla="*/ 264 h 265"/>
                <a:gd name="T10" fmla="*/ 0 60000 65536"/>
                <a:gd name="T11" fmla="*/ 0 60000 65536"/>
                <a:gd name="T12" fmla="*/ 0 60000 65536"/>
                <a:gd name="T13" fmla="*/ 0 60000 65536"/>
                <a:gd name="T14" fmla="*/ 0 60000 65536"/>
                <a:gd name="T15" fmla="*/ 0 w 64"/>
                <a:gd name="T16" fmla="*/ 0 h 265"/>
                <a:gd name="T17" fmla="*/ 64 w 64"/>
                <a:gd name="T18" fmla="*/ 265 h 265"/>
              </a:gdLst>
              <a:ahLst/>
              <a:cxnLst>
                <a:cxn ang="T10">
                  <a:pos x="T0" y="T1"/>
                </a:cxn>
                <a:cxn ang="T11">
                  <a:pos x="T2" y="T3"/>
                </a:cxn>
                <a:cxn ang="T12">
                  <a:pos x="T4" y="T5"/>
                </a:cxn>
                <a:cxn ang="T13">
                  <a:pos x="T6" y="T7"/>
                </a:cxn>
                <a:cxn ang="T14">
                  <a:pos x="T8" y="T9"/>
                </a:cxn>
              </a:cxnLst>
              <a:rect l="T15" t="T16" r="T17" b="T18"/>
              <a:pathLst>
                <a:path w="64" h="265">
                  <a:moveTo>
                    <a:pt x="0" y="264"/>
                  </a:moveTo>
                  <a:lnTo>
                    <a:pt x="0" y="66"/>
                  </a:lnTo>
                  <a:lnTo>
                    <a:pt x="63" y="0"/>
                  </a:lnTo>
                  <a:lnTo>
                    <a:pt x="63" y="198"/>
                  </a:lnTo>
                  <a:lnTo>
                    <a:pt x="0" y="264"/>
                  </a:lnTo>
                </a:path>
              </a:pathLst>
            </a:custGeom>
            <a:solidFill>
              <a:schemeClr val="accent2"/>
            </a:solidFill>
            <a:ln w="9525" cap="rnd">
              <a:noFill/>
              <a:round/>
              <a:headEnd/>
              <a:tailEnd/>
            </a:ln>
          </p:spPr>
          <p:txBody>
            <a:bodyPr/>
            <a:lstStyle/>
            <a:p>
              <a:endParaRPr lang="en-US"/>
            </a:p>
          </p:txBody>
        </p:sp>
        <p:sp>
          <p:nvSpPr>
            <p:cNvPr id="27725" name="Freeform 96"/>
            <p:cNvSpPr>
              <a:spLocks/>
            </p:cNvSpPr>
            <p:nvPr/>
          </p:nvSpPr>
          <p:spPr bwMode="auto">
            <a:xfrm>
              <a:off x="4251" y="3228"/>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27726" name="Freeform 97"/>
            <p:cNvSpPr>
              <a:spLocks/>
            </p:cNvSpPr>
            <p:nvPr/>
          </p:nvSpPr>
          <p:spPr bwMode="auto">
            <a:xfrm>
              <a:off x="4251" y="3131"/>
              <a:ext cx="97" cy="115"/>
            </a:xfrm>
            <a:custGeom>
              <a:avLst/>
              <a:gdLst>
                <a:gd name="T0" fmla="*/ 0 w 97"/>
                <a:gd name="T1" fmla="*/ 98 h 115"/>
                <a:gd name="T2" fmla="*/ 96 w 97"/>
                <a:gd name="T3" fmla="*/ 0 h 115"/>
                <a:gd name="T4" fmla="*/ 96 w 97"/>
                <a:gd name="T5" fmla="*/ 49 h 115"/>
                <a:gd name="T6" fmla="*/ 32 w 97"/>
                <a:gd name="T7" fmla="*/ 114 h 115"/>
                <a:gd name="T8" fmla="*/ 0 w 97"/>
                <a:gd name="T9" fmla="*/ 98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98"/>
                  </a:moveTo>
                  <a:lnTo>
                    <a:pt x="96" y="0"/>
                  </a:lnTo>
                  <a:lnTo>
                    <a:pt x="96" y="49"/>
                  </a:lnTo>
                  <a:lnTo>
                    <a:pt x="32" y="114"/>
                  </a:lnTo>
                  <a:lnTo>
                    <a:pt x="0" y="98"/>
                  </a:lnTo>
                </a:path>
              </a:pathLst>
            </a:custGeom>
            <a:solidFill>
              <a:schemeClr val="tx2"/>
            </a:solidFill>
            <a:ln w="9525" cap="rnd">
              <a:noFill/>
              <a:round/>
              <a:headEnd/>
              <a:tailEnd/>
            </a:ln>
          </p:spPr>
          <p:txBody>
            <a:bodyPr/>
            <a:lstStyle/>
            <a:p>
              <a:endParaRPr lang="en-US"/>
            </a:p>
          </p:txBody>
        </p:sp>
        <p:sp>
          <p:nvSpPr>
            <p:cNvPr id="27727" name="Freeform 98"/>
            <p:cNvSpPr>
              <a:spLocks/>
            </p:cNvSpPr>
            <p:nvPr/>
          </p:nvSpPr>
          <p:spPr bwMode="auto">
            <a:xfrm>
              <a:off x="4347" y="2753"/>
              <a:ext cx="101" cy="116"/>
            </a:xfrm>
            <a:custGeom>
              <a:avLst/>
              <a:gdLst>
                <a:gd name="T0" fmla="*/ 0 w 101"/>
                <a:gd name="T1" fmla="*/ 99 h 116"/>
                <a:gd name="T2" fmla="*/ 0 w 101"/>
                <a:gd name="T3" fmla="*/ 115 h 116"/>
                <a:gd name="T4" fmla="*/ 100 w 101"/>
                <a:gd name="T5" fmla="*/ 16 h 116"/>
                <a:gd name="T6" fmla="*/ 100 w 101"/>
                <a:gd name="T7" fmla="*/ 0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0" y="115"/>
                  </a:lnTo>
                  <a:lnTo>
                    <a:pt x="100" y="16"/>
                  </a:lnTo>
                  <a:lnTo>
                    <a:pt x="100" y="0"/>
                  </a:lnTo>
                  <a:lnTo>
                    <a:pt x="0" y="99"/>
                  </a:lnTo>
                </a:path>
              </a:pathLst>
            </a:custGeom>
            <a:solidFill>
              <a:schemeClr val="bg1"/>
            </a:solidFill>
            <a:ln w="9525" cap="rnd">
              <a:noFill/>
              <a:round/>
              <a:headEnd/>
              <a:tailEnd/>
            </a:ln>
          </p:spPr>
          <p:txBody>
            <a:bodyPr/>
            <a:lstStyle/>
            <a:p>
              <a:endParaRPr lang="en-US"/>
            </a:p>
          </p:txBody>
        </p:sp>
        <p:sp>
          <p:nvSpPr>
            <p:cNvPr id="27728" name="Freeform 99"/>
            <p:cNvSpPr>
              <a:spLocks/>
            </p:cNvSpPr>
            <p:nvPr/>
          </p:nvSpPr>
          <p:spPr bwMode="auto">
            <a:xfrm>
              <a:off x="4382" y="2558"/>
              <a:ext cx="66" cy="262"/>
            </a:xfrm>
            <a:custGeom>
              <a:avLst/>
              <a:gdLst>
                <a:gd name="T0" fmla="*/ 0 w 66"/>
                <a:gd name="T1" fmla="*/ 261 h 262"/>
                <a:gd name="T2" fmla="*/ 0 w 66"/>
                <a:gd name="T3" fmla="*/ 65 h 262"/>
                <a:gd name="T4" fmla="*/ 65 w 66"/>
                <a:gd name="T5" fmla="*/ 0 h 262"/>
                <a:gd name="T6" fmla="*/ 65 w 66"/>
                <a:gd name="T7" fmla="*/ 196 h 262"/>
                <a:gd name="T8" fmla="*/ 0 w 66"/>
                <a:gd name="T9" fmla="*/ 261 h 262"/>
                <a:gd name="T10" fmla="*/ 0 60000 65536"/>
                <a:gd name="T11" fmla="*/ 0 60000 65536"/>
                <a:gd name="T12" fmla="*/ 0 60000 65536"/>
                <a:gd name="T13" fmla="*/ 0 60000 65536"/>
                <a:gd name="T14" fmla="*/ 0 60000 65536"/>
                <a:gd name="T15" fmla="*/ 0 w 66"/>
                <a:gd name="T16" fmla="*/ 0 h 262"/>
                <a:gd name="T17" fmla="*/ 66 w 66"/>
                <a:gd name="T18" fmla="*/ 262 h 262"/>
              </a:gdLst>
              <a:ahLst/>
              <a:cxnLst>
                <a:cxn ang="T10">
                  <a:pos x="T0" y="T1"/>
                </a:cxn>
                <a:cxn ang="T11">
                  <a:pos x="T2" y="T3"/>
                </a:cxn>
                <a:cxn ang="T12">
                  <a:pos x="T4" y="T5"/>
                </a:cxn>
                <a:cxn ang="T13">
                  <a:pos x="T6" y="T7"/>
                </a:cxn>
                <a:cxn ang="T14">
                  <a:pos x="T8" y="T9"/>
                </a:cxn>
              </a:cxnLst>
              <a:rect l="T15" t="T16" r="T17" b="T18"/>
              <a:pathLst>
                <a:path w="66" h="262">
                  <a:moveTo>
                    <a:pt x="0" y="261"/>
                  </a:moveTo>
                  <a:lnTo>
                    <a:pt x="0" y="65"/>
                  </a:lnTo>
                  <a:lnTo>
                    <a:pt x="65" y="0"/>
                  </a:lnTo>
                  <a:lnTo>
                    <a:pt x="65" y="196"/>
                  </a:lnTo>
                  <a:lnTo>
                    <a:pt x="0" y="261"/>
                  </a:lnTo>
                </a:path>
              </a:pathLst>
            </a:custGeom>
            <a:solidFill>
              <a:schemeClr val="accent2"/>
            </a:solidFill>
            <a:ln w="9525" cap="rnd">
              <a:noFill/>
              <a:round/>
              <a:headEnd/>
              <a:tailEnd/>
            </a:ln>
          </p:spPr>
          <p:txBody>
            <a:bodyPr/>
            <a:lstStyle/>
            <a:p>
              <a:endParaRPr lang="en-US"/>
            </a:p>
          </p:txBody>
        </p:sp>
        <p:sp>
          <p:nvSpPr>
            <p:cNvPr id="27729" name="Freeform 100"/>
            <p:cNvSpPr>
              <a:spLocks/>
            </p:cNvSpPr>
            <p:nvPr/>
          </p:nvSpPr>
          <p:spPr bwMode="auto">
            <a:xfrm>
              <a:off x="4347" y="2607"/>
              <a:ext cx="36" cy="262"/>
            </a:xfrm>
            <a:custGeom>
              <a:avLst/>
              <a:gdLst>
                <a:gd name="T0" fmla="*/ 0 w 36"/>
                <a:gd name="T1" fmla="*/ 0 h 262"/>
                <a:gd name="T2" fmla="*/ 0 w 36"/>
                <a:gd name="T3" fmla="*/ 261 h 262"/>
                <a:gd name="T4" fmla="*/ 35 w 36"/>
                <a:gd name="T5" fmla="*/ 212 h 262"/>
                <a:gd name="T6" fmla="*/ 35 w 36"/>
                <a:gd name="T7" fmla="*/ 16 h 262"/>
                <a:gd name="T8" fmla="*/ 0 w 36"/>
                <a:gd name="T9" fmla="*/ 0 h 262"/>
                <a:gd name="T10" fmla="*/ 0 60000 65536"/>
                <a:gd name="T11" fmla="*/ 0 60000 65536"/>
                <a:gd name="T12" fmla="*/ 0 60000 65536"/>
                <a:gd name="T13" fmla="*/ 0 60000 65536"/>
                <a:gd name="T14" fmla="*/ 0 60000 65536"/>
                <a:gd name="T15" fmla="*/ 0 w 36"/>
                <a:gd name="T16" fmla="*/ 0 h 262"/>
                <a:gd name="T17" fmla="*/ 36 w 36"/>
                <a:gd name="T18" fmla="*/ 262 h 262"/>
              </a:gdLst>
              <a:ahLst/>
              <a:cxnLst>
                <a:cxn ang="T10">
                  <a:pos x="T0" y="T1"/>
                </a:cxn>
                <a:cxn ang="T11">
                  <a:pos x="T2" y="T3"/>
                </a:cxn>
                <a:cxn ang="T12">
                  <a:pos x="T4" y="T5"/>
                </a:cxn>
                <a:cxn ang="T13">
                  <a:pos x="T6" y="T7"/>
                </a:cxn>
                <a:cxn ang="T14">
                  <a:pos x="T8" y="T9"/>
                </a:cxn>
              </a:cxnLst>
              <a:rect l="T15" t="T16" r="T17" b="T18"/>
              <a:pathLst>
                <a:path w="36" h="262">
                  <a:moveTo>
                    <a:pt x="0" y="0"/>
                  </a:moveTo>
                  <a:lnTo>
                    <a:pt x="0" y="261"/>
                  </a:lnTo>
                  <a:lnTo>
                    <a:pt x="35" y="212"/>
                  </a:lnTo>
                  <a:lnTo>
                    <a:pt x="35" y="16"/>
                  </a:lnTo>
                  <a:lnTo>
                    <a:pt x="0" y="0"/>
                  </a:lnTo>
                </a:path>
              </a:pathLst>
            </a:custGeom>
            <a:solidFill>
              <a:srgbClr val="C1CEFF"/>
            </a:solidFill>
            <a:ln w="9525" cap="rnd">
              <a:noFill/>
              <a:round/>
              <a:headEnd/>
              <a:tailEnd/>
            </a:ln>
          </p:spPr>
          <p:txBody>
            <a:bodyPr/>
            <a:lstStyle/>
            <a:p>
              <a:endParaRPr lang="en-US"/>
            </a:p>
          </p:txBody>
        </p:sp>
        <p:sp>
          <p:nvSpPr>
            <p:cNvPr id="27730" name="Freeform 101"/>
            <p:cNvSpPr>
              <a:spLocks/>
            </p:cNvSpPr>
            <p:nvPr/>
          </p:nvSpPr>
          <p:spPr bwMode="auto">
            <a:xfrm>
              <a:off x="4347" y="2507"/>
              <a:ext cx="101" cy="114"/>
            </a:xfrm>
            <a:custGeom>
              <a:avLst/>
              <a:gdLst>
                <a:gd name="T0" fmla="*/ 0 w 101"/>
                <a:gd name="T1" fmla="*/ 97 h 114"/>
                <a:gd name="T2" fmla="*/ 100 w 101"/>
                <a:gd name="T3" fmla="*/ 0 h 114"/>
                <a:gd name="T4" fmla="*/ 100 w 101"/>
                <a:gd name="T5" fmla="*/ 48 h 114"/>
                <a:gd name="T6" fmla="*/ 33 w 101"/>
                <a:gd name="T7" fmla="*/ 113 h 114"/>
                <a:gd name="T8" fmla="*/ 0 w 101"/>
                <a:gd name="T9" fmla="*/ 97 h 114"/>
                <a:gd name="T10" fmla="*/ 0 60000 65536"/>
                <a:gd name="T11" fmla="*/ 0 60000 65536"/>
                <a:gd name="T12" fmla="*/ 0 60000 65536"/>
                <a:gd name="T13" fmla="*/ 0 60000 65536"/>
                <a:gd name="T14" fmla="*/ 0 60000 65536"/>
                <a:gd name="T15" fmla="*/ 0 w 101"/>
                <a:gd name="T16" fmla="*/ 0 h 114"/>
                <a:gd name="T17" fmla="*/ 101 w 101"/>
                <a:gd name="T18" fmla="*/ 114 h 114"/>
              </a:gdLst>
              <a:ahLst/>
              <a:cxnLst>
                <a:cxn ang="T10">
                  <a:pos x="T0" y="T1"/>
                </a:cxn>
                <a:cxn ang="T11">
                  <a:pos x="T2" y="T3"/>
                </a:cxn>
                <a:cxn ang="T12">
                  <a:pos x="T4" y="T5"/>
                </a:cxn>
                <a:cxn ang="T13">
                  <a:pos x="T6" y="T7"/>
                </a:cxn>
                <a:cxn ang="T14">
                  <a:pos x="T8" y="T9"/>
                </a:cxn>
              </a:cxnLst>
              <a:rect l="T15" t="T16" r="T17" b="T18"/>
              <a:pathLst>
                <a:path w="101" h="114">
                  <a:moveTo>
                    <a:pt x="0" y="97"/>
                  </a:moveTo>
                  <a:lnTo>
                    <a:pt x="100" y="0"/>
                  </a:lnTo>
                  <a:lnTo>
                    <a:pt x="100" y="48"/>
                  </a:lnTo>
                  <a:lnTo>
                    <a:pt x="33" y="113"/>
                  </a:lnTo>
                  <a:lnTo>
                    <a:pt x="0" y="97"/>
                  </a:lnTo>
                </a:path>
              </a:pathLst>
            </a:custGeom>
            <a:solidFill>
              <a:schemeClr val="tx2"/>
            </a:solidFill>
            <a:ln w="9525" cap="rnd">
              <a:noFill/>
              <a:round/>
              <a:headEnd/>
              <a:tailEnd/>
            </a:ln>
          </p:spPr>
          <p:txBody>
            <a:bodyPr/>
            <a:lstStyle/>
            <a:p>
              <a:endParaRPr lang="en-US"/>
            </a:p>
          </p:txBody>
        </p:sp>
        <p:sp>
          <p:nvSpPr>
            <p:cNvPr id="27731" name="Freeform 102"/>
            <p:cNvSpPr>
              <a:spLocks/>
            </p:cNvSpPr>
            <p:nvPr/>
          </p:nvSpPr>
          <p:spPr bwMode="auto">
            <a:xfrm>
              <a:off x="4347" y="3013"/>
              <a:ext cx="101" cy="119"/>
            </a:xfrm>
            <a:custGeom>
              <a:avLst/>
              <a:gdLst>
                <a:gd name="T0" fmla="*/ 0 w 101"/>
                <a:gd name="T1" fmla="*/ 101 h 119"/>
                <a:gd name="T2" fmla="*/ 0 w 101"/>
                <a:gd name="T3" fmla="*/ 118 h 119"/>
                <a:gd name="T4" fmla="*/ 100 w 101"/>
                <a:gd name="T5" fmla="*/ 17 h 119"/>
                <a:gd name="T6" fmla="*/ 100 w 101"/>
                <a:gd name="T7" fmla="*/ 0 h 119"/>
                <a:gd name="T8" fmla="*/ 0 w 101"/>
                <a:gd name="T9" fmla="*/ 101 h 119"/>
                <a:gd name="T10" fmla="*/ 0 60000 65536"/>
                <a:gd name="T11" fmla="*/ 0 60000 65536"/>
                <a:gd name="T12" fmla="*/ 0 60000 65536"/>
                <a:gd name="T13" fmla="*/ 0 60000 65536"/>
                <a:gd name="T14" fmla="*/ 0 60000 65536"/>
                <a:gd name="T15" fmla="*/ 0 w 101"/>
                <a:gd name="T16" fmla="*/ 0 h 119"/>
                <a:gd name="T17" fmla="*/ 101 w 101"/>
                <a:gd name="T18" fmla="*/ 119 h 119"/>
              </a:gdLst>
              <a:ahLst/>
              <a:cxnLst>
                <a:cxn ang="T10">
                  <a:pos x="T0" y="T1"/>
                </a:cxn>
                <a:cxn ang="T11">
                  <a:pos x="T2" y="T3"/>
                </a:cxn>
                <a:cxn ang="T12">
                  <a:pos x="T4" y="T5"/>
                </a:cxn>
                <a:cxn ang="T13">
                  <a:pos x="T6" y="T7"/>
                </a:cxn>
                <a:cxn ang="T14">
                  <a:pos x="T8" y="T9"/>
                </a:cxn>
              </a:cxnLst>
              <a:rect l="T15" t="T16" r="T17" b="T18"/>
              <a:pathLst>
                <a:path w="101" h="119">
                  <a:moveTo>
                    <a:pt x="0" y="101"/>
                  </a:moveTo>
                  <a:lnTo>
                    <a:pt x="0" y="118"/>
                  </a:lnTo>
                  <a:lnTo>
                    <a:pt x="100" y="17"/>
                  </a:lnTo>
                  <a:lnTo>
                    <a:pt x="100" y="0"/>
                  </a:lnTo>
                  <a:lnTo>
                    <a:pt x="0" y="101"/>
                  </a:lnTo>
                </a:path>
              </a:pathLst>
            </a:custGeom>
            <a:solidFill>
              <a:schemeClr val="bg1"/>
            </a:solidFill>
            <a:ln w="9525" cap="rnd">
              <a:noFill/>
              <a:round/>
              <a:headEnd/>
              <a:tailEnd/>
            </a:ln>
          </p:spPr>
          <p:txBody>
            <a:bodyPr/>
            <a:lstStyle/>
            <a:p>
              <a:endParaRPr lang="en-US"/>
            </a:p>
          </p:txBody>
        </p:sp>
        <p:sp>
          <p:nvSpPr>
            <p:cNvPr id="27732" name="Freeform 103"/>
            <p:cNvSpPr>
              <a:spLocks/>
            </p:cNvSpPr>
            <p:nvPr/>
          </p:nvSpPr>
          <p:spPr bwMode="auto">
            <a:xfrm>
              <a:off x="4382" y="2819"/>
              <a:ext cx="66" cy="265"/>
            </a:xfrm>
            <a:custGeom>
              <a:avLst/>
              <a:gdLst>
                <a:gd name="T0" fmla="*/ 0 w 66"/>
                <a:gd name="T1" fmla="*/ 264 h 265"/>
                <a:gd name="T2" fmla="*/ 0 w 66"/>
                <a:gd name="T3" fmla="*/ 66 h 265"/>
                <a:gd name="T4" fmla="*/ 65 w 66"/>
                <a:gd name="T5" fmla="*/ 0 h 265"/>
                <a:gd name="T6" fmla="*/ 65 w 66"/>
                <a:gd name="T7" fmla="*/ 198 h 265"/>
                <a:gd name="T8" fmla="*/ 0 w 66"/>
                <a:gd name="T9" fmla="*/ 264 h 265"/>
                <a:gd name="T10" fmla="*/ 0 60000 65536"/>
                <a:gd name="T11" fmla="*/ 0 60000 65536"/>
                <a:gd name="T12" fmla="*/ 0 60000 65536"/>
                <a:gd name="T13" fmla="*/ 0 60000 65536"/>
                <a:gd name="T14" fmla="*/ 0 60000 65536"/>
                <a:gd name="T15" fmla="*/ 0 w 66"/>
                <a:gd name="T16" fmla="*/ 0 h 265"/>
                <a:gd name="T17" fmla="*/ 66 w 66"/>
                <a:gd name="T18" fmla="*/ 265 h 265"/>
              </a:gdLst>
              <a:ahLst/>
              <a:cxnLst>
                <a:cxn ang="T10">
                  <a:pos x="T0" y="T1"/>
                </a:cxn>
                <a:cxn ang="T11">
                  <a:pos x="T2" y="T3"/>
                </a:cxn>
                <a:cxn ang="T12">
                  <a:pos x="T4" y="T5"/>
                </a:cxn>
                <a:cxn ang="T13">
                  <a:pos x="T6" y="T7"/>
                </a:cxn>
                <a:cxn ang="T14">
                  <a:pos x="T8" y="T9"/>
                </a:cxn>
              </a:cxnLst>
              <a:rect l="T15" t="T16" r="T17" b="T18"/>
              <a:pathLst>
                <a:path w="66" h="265">
                  <a:moveTo>
                    <a:pt x="0" y="264"/>
                  </a:moveTo>
                  <a:lnTo>
                    <a:pt x="0" y="66"/>
                  </a:lnTo>
                  <a:lnTo>
                    <a:pt x="65" y="0"/>
                  </a:lnTo>
                  <a:lnTo>
                    <a:pt x="65" y="198"/>
                  </a:lnTo>
                  <a:lnTo>
                    <a:pt x="0" y="264"/>
                  </a:lnTo>
                </a:path>
              </a:pathLst>
            </a:custGeom>
            <a:solidFill>
              <a:schemeClr val="accent2"/>
            </a:solidFill>
            <a:ln w="9525" cap="rnd">
              <a:noFill/>
              <a:round/>
              <a:headEnd/>
              <a:tailEnd/>
            </a:ln>
          </p:spPr>
          <p:txBody>
            <a:bodyPr/>
            <a:lstStyle/>
            <a:p>
              <a:endParaRPr lang="en-US"/>
            </a:p>
          </p:txBody>
        </p:sp>
        <p:sp>
          <p:nvSpPr>
            <p:cNvPr id="27733" name="Freeform 104"/>
            <p:cNvSpPr>
              <a:spLocks/>
            </p:cNvSpPr>
            <p:nvPr/>
          </p:nvSpPr>
          <p:spPr bwMode="auto">
            <a:xfrm>
              <a:off x="4347" y="2868"/>
              <a:ext cx="36" cy="264"/>
            </a:xfrm>
            <a:custGeom>
              <a:avLst/>
              <a:gdLst>
                <a:gd name="T0" fmla="*/ 0 w 36"/>
                <a:gd name="T1" fmla="*/ 0 h 264"/>
                <a:gd name="T2" fmla="*/ 0 w 36"/>
                <a:gd name="T3" fmla="*/ 263 h 264"/>
                <a:gd name="T4" fmla="*/ 35 w 36"/>
                <a:gd name="T5" fmla="*/ 214 h 264"/>
                <a:gd name="T6" fmla="*/ 35 w 36"/>
                <a:gd name="T7" fmla="*/ 16 h 264"/>
                <a:gd name="T8" fmla="*/ 0 w 36"/>
                <a:gd name="T9" fmla="*/ 0 h 264"/>
                <a:gd name="T10" fmla="*/ 0 60000 65536"/>
                <a:gd name="T11" fmla="*/ 0 60000 65536"/>
                <a:gd name="T12" fmla="*/ 0 60000 65536"/>
                <a:gd name="T13" fmla="*/ 0 60000 65536"/>
                <a:gd name="T14" fmla="*/ 0 60000 65536"/>
                <a:gd name="T15" fmla="*/ 0 w 36"/>
                <a:gd name="T16" fmla="*/ 0 h 264"/>
                <a:gd name="T17" fmla="*/ 36 w 36"/>
                <a:gd name="T18" fmla="*/ 264 h 264"/>
              </a:gdLst>
              <a:ahLst/>
              <a:cxnLst>
                <a:cxn ang="T10">
                  <a:pos x="T0" y="T1"/>
                </a:cxn>
                <a:cxn ang="T11">
                  <a:pos x="T2" y="T3"/>
                </a:cxn>
                <a:cxn ang="T12">
                  <a:pos x="T4" y="T5"/>
                </a:cxn>
                <a:cxn ang="T13">
                  <a:pos x="T6" y="T7"/>
                </a:cxn>
                <a:cxn ang="T14">
                  <a:pos x="T8" y="T9"/>
                </a:cxn>
              </a:cxnLst>
              <a:rect l="T15" t="T16" r="T17" b="T18"/>
              <a:pathLst>
                <a:path w="36" h="264">
                  <a:moveTo>
                    <a:pt x="0" y="0"/>
                  </a:moveTo>
                  <a:lnTo>
                    <a:pt x="0" y="263"/>
                  </a:lnTo>
                  <a:lnTo>
                    <a:pt x="35" y="214"/>
                  </a:lnTo>
                  <a:lnTo>
                    <a:pt x="35" y="16"/>
                  </a:lnTo>
                  <a:lnTo>
                    <a:pt x="0" y="0"/>
                  </a:lnTo>
                </a:path>
              </a:pathLst>
            </a:custGeom>
            <a:solidFill>
              <a:srgbClr val="C1CEFF"/>
            </a:solidFill>
            <a:ln w="9525" cap="rnd">
              <a:noFill/>
              <a:round/>
              <a:headEnd/>
              <a:tailEnd/>
            </a:ln>
          </p:spPr>
          <p:txBody>
            <a:bodyPr/>
            <a:lstStyle/>
            <a:p>
              <a:endParaRPr lang="en-US"/>
            </a:p>
          </p:txBody>
        </p:sp>
        <p:sp>
          <p:nvSpPr>
            <p:cNvPr id="27734" name="Freeform 105"/>
            <p:cNvSpPr>
              <a:spLocks/>
            </p:cNvSpPr>
            <p:nvPr/>
          </p:nvSpPr>
          <p:spPr bwMode="auto">
            <a:xfrm>
              <a:off x="4347" y="2769"/>
              <a:ext cx="101" cy="116"/>
            </a:xfrm>
            <a:custGeom>
              <a:avLst/>
              <a:gdLst>
                <a:gd name="T0" fmla="*/ 0 w 101"/>
                <a:gd name="T1" fmla="*/ 99 h 116"/>
                <a:gd name="T2" fmla="*/ 100 w 101"/>
                <a:gd name="T3" fmla="*/ 0 h 116"/>
                <a:gd name="T4" fmla="*/ 100 w 101"/>
                <a:gd name="T5" fmla="*/ 49 h 116"/>
                <a:gd name="T6" fmla="*/ 33 w 101"/>
                <a:gd name="T7" fmla="*/ 115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100" y="0"/>
                  </a:lnTo>
                  <a:lnTo>
                    <a:pt x="100" y="49"/>
                  </a:lnTo>
                  <a:lnTo>
                    <a:pt x="33" y="115"/>
                  </a:lnTo>
                  <a:lnTo>
                    <a:pt x="0" y="99"/>
                  </a:lnTo>
                </a:path>
              </a:pathLst>
            </a:custGeom>
            <a:solidFill>
              <a:schemeClr val="tx2"/>
            </a:solidFill>
            <a:ln w="9525" cap="rnd">
              <a:noFill/>
              <a:round/>
              <a:headEnd/>
              <a:tailEnd/>
            </a:ln>
          </p:spPr>
          <p:txBody>
            <a:bodyPr/>
            <a:lstStyle/>
            <a:p>
              <a:endParaRPr lang="en-US"/>
            </a:p>
          </p:txBody>
        </p:sp>
        <p:sp>
          <p:nvSpPr>
            <p:cNvPr id="27735" name="Freeform 106"/>
            <p:cNvSpPr>
              <a:spLocks/>
            </p:cNvSpPr>
            <p:nvPr/>
          </p:nvSpPr>
          <p:spPr bwMode="auto">
            <a:xfrm>
              <a:off x="4347" y="3277"/>
              <a:ext cx="101" cy="117"/>
            </a:xfrm>
            <a:custGeom>
              <a:avLst/>
              <a:gdLst>
                <a:gd name="T0" fmla="*/ 0 w 101"/>
                <a:gd name="T1" fmla="*/ 99 h 117"/>
                <a:gd name="T2" fmla="*/ 0 w 101"/>
                <a:gd name="T3" fmla="*/ 116 h 117"/>
                <a:gd name="T4" fmla="*/ 100 w 101"/>
                <a:gd name="T5" fmla="*/ 17 h 117"/>
                <a:gd name="T6" fmla="*/ 100 w 101"/>
                <a:gd name="T7" fmla="*/ 0 h 117"/>
                <a:gd name="T8" fmla="*/ 0 w 101"/>
                <a:gd name="T9" fmla="*/ 99 h 117"/>
                <a:gd name="T10" fmla="*/ 0 60000 65536"/>
                <a:gd name="T11" fmla="*/ 0 60000 65536"/>
                <a:gd name="T12" fmla="*/ 0 60000 65536"/>
                <a:gd name="T13" fmla="*/ 0 60000 65536"/>
                <a:gd name="T14" fmla="*/ 0 60000 65536"/>
                <a:gd name="T15" fmla="*/ 0 w 101"/>
                <a:gd name="T16" fmla="*/ 0 h 117"/>
                <a:gd name="T17" fmla="*/ 101 w 101"/>
                <a:gd name="T18" fmla="*/ 117 h 117"/>
              </a:gdLst>
              <a:ahLst/>
              <a:cxnLst>
                <a:cxn ang="T10">
                  <a:pos x="T0" y="T1"/>
                </a:cxn>
                <a:cxn ang="T11">
                  <a:pos x="T2" y="T3"/>
                </a:cxn>
                <a:cxn ang="T12">
                  <a:pos x="T4" y="T5"/>
                </a:cxn>
                <a:cxn ang="T13">
                  <a:pos x="T6" y="T7"/>
                </a:cxn>
                <a:cxn ang="T14">
                  <a:pos x="T8" y="T9"/>
                </a:cxn>
              </a:cxnLst>
              <a:rect l="T15" t="T16" r="T17" b="T18"/>
              <a:pathLst>
                <a:path w="101" h="117">
                  <a:moveTo>
                    <a:pt x="0" y="99"/>
                  </a:moveTo>
                  <a:lnTo>
                    <a:pt x="0" y="116"/>
                  </a:lnTo>
                  <a:lnTo>
                    <a:pt x="100" y="17"/>
                  </a:lnTo>
                  <a:lnTo>
                    <a:pt x="100" y="0"/>
                  </a:lnTo>
                  <a:lnTo>
                    <a:pt x="0" y="99"/>
                  </a:lnTo>
                </a:path>
              </a:pathLst>
            </a:custGeom>
            <a:solidFill>
              <a:schemeClr val="bg1"/>
            </a:solidFill>
            <a:ln w="9525" cap="rnd">
              <a:noFill/>
              <a:round/>
              <a:headEnd/>
              <a:tailEnd/>
            </a:ln>
          </p:spPr>
          <p:txBody>
            <a:bodyPr/>
            <a:lstStyle/>
            <a:p>
              <a:endParaRPr lang="en-US"/>
            </a:p>
          </p:txBody>
        </p:sp>
        <p:sp>
          <p:nvSpPr>
            <p:cNvPr id="27736" name="Freeform 107"/>
            <p:cNvSpPr>
              <a:spLocks/>
            </p:cNvSpPr>
            <p:nvPr/>
          </p:nvSpPr>
          <p:spPr bwMode="auto">
            <a:xfrm>
              <a:off x="4382" y="3083"/>
              <a:ext cx="66" cy="261"/>
            </a:xfrm>
            <a:custGeom>
              <a:avLst/>
              <a:gdLst>
                <a:gd name="T0" fmla="*/ 0 w 66"/>
                <a:gd name="T1" fmla="*/ 260 h 261"/>
                <a:gd name="T2" fmla="*/ 0 w 66"/>
                <a:gd name="T3" fmla="*/ 65 h 261"/>
                <a:gd name="T4" fmla="*/ 65 w 66"/>
                <a:gd name="T5" fmla="*/ 0 h 261"/>
                <a:gd name="T6" fmla="*/ 65 w 66"/>
                <a:gd name="T7" fmla="*/ 195 h 261"/>
                <a:gd name="T8" fmla="*/ 0 w 66"/>
                <a:gd name="T9" fmla="*/ 260 h 261"/>
                <a:gd name="T10" fmla="*/ 0 60000 65536"/>
                <a:gd name="T11" fmla="*/ 0 60000 65536"/>
                <a:gd name="T12" fmla="*/ 0 60000 65536"/>
                <a:gd name="T13" fmla="*/ 0 60000 65536"/>
                <a:gd name="T14" fmla="*/ 0 60000 65536"/>
                <a:gd name="T15" fmla="*/ 0 w 66"/>
                <a:gd name="T16" fmla="*/ 0 h 261"/>
                <a:gd name="T17" fmla="*/ 66 w 66"/>
                <a:gd name="T18" fmla="*/ 261 h 261"/>
              </a:gdLst>
              <a:ahLst/>
              <a:cxnLst>
                <a:cxn ang="T10">
                  <a:pos x="T0" y="T1"/>
                </a:cxn>
                <a:cxn ang="T11">
                  <a:pos x="T2" y="T3"/>
                </a:cxn>
                <a:cxn ang="T12">
                  <a:pos x="T4" y="T5"/>
                </a:cxn>
                <a:cxn ang="T13">
                  <a:pos x="T6" y="T7"/>
                </a:cxn>
                <a:cxn ang="T14">
                  <a:pos x="T8" y="T9"/>
                </a:cxn>
              </a:cxnLst>
              <a:rect l="T15" t="T16" r="T17" b="T18"/>
              <a:pathLst>
                <a:path w="66" h="261">
                  <a:moveTo>
                    <a:pt x="0" y="260"/>
                  </a:moveTo>
                  <a:lnTo>
                    <a:pt x="0" y="65"/>
                  </a:lnTo>
                  <a:lnTo>
                    <a:pt x="65" y="0"/>
                  </a:lnTo>
                  <a:lnTo>
                    <a:pt x="65" y="195"/>
                  </a:lnTo>
                  <a:lnTo>
                    <a:pt x="0" y="260"/>
                  </a:lnTo>
                </a:path>
              </a:pathLst>
            </a:custGeom>
            <a:solidFill>
              <a:schemeClr val="accent2"/>
            </a:solidFill>
            <a:ln w="9525" cap="rnd">
              <a:noFill/>
              <a:round/>
              <a:headEnd/>
              <a:tailEnd/>
            </a:ln>
          </p:spPr>
          <p:txBody>
            <a:bodyPr/>
            <a:lstStyle/>
            <a:p>
              <a:endParaRPr lang="en-US"/>
            </a:p>
          </p:txBody>
        </p:sp>
        <p:sp>
          <p:nvSpPr>
            <p:cNvPr id="27737" name="Freeform 108"/>
            <p:cNvSpPr>
              <a:spLocks/>
            </p:cNvSpPr>
            <p:nvPr/>
          </p:nvSpPr>
          <p:spPr bwMode="auto">
            <a:xfrm>
              <a:off x="4347" y="3131"/>
              <a:ext cx="36" cy="263"/>
            </a:xfrm>
            <a:custGeom>
              <a:avLst/>
              <a:gdLst>
                <a:gd name="T0" fmla="*/ 0 w 36"/>
                <a:gd name="T1" fmla="*/ 0 h 263"/>
                <a:gd name="T2" fmla="*/ 0 w 36"/>
                <a:gd name="T3" fmla="*/ 262 h 263"/>
                <a:gd name="T4" fmla="*/ 35 w 36"/>
                <a:gd name="T5" fmla="*/ 213 h 263"/>
                <a:gd name="T6" fmla="*/ 35 w 36"/>
                <a:gd name="T7" fmla="*/ 16 h 263"/>
                <a:gd name="T8" fmla="*/ 0 w 36"/>
                <a:gd name="T9" fmla="*/ 0 h 263"/>
                <a:gd name="T10" fmla="*/ 0 60000 65536"/>
                <a:gd name="T11" fmla="*/ 0 60000 65536"/>
                <a:gd name="T12" fmla="*/ 0 60000 65536"/>
                <a:gd name="T13" fmla="*/ 0 60000 65536"/>
                <a:gd name="T14" fmla="*/ 0 60000 65536"/>
                <a:gd name="T15" fmla="*/ 0 w 36"/>
                <a:gd name="T16" fmla="*/ 0 h 263"/>
                <a:gd name="T17" fmla="*/ 36 w 36"/>
                <a:gd name="T18" fmla="*/ 263 h 263"/>
              </a:gdLst>
              <a:ahLst/>
              <a:cxnLst>
                <a:cxn ang="T10">
                  <a:pos x="T0" y="T1"/>
                </a:cxn>
                <a:cxn ang="T11">
                  <a:pos x="T2" y="T3"/>
                </a:cxn>
                <a:cxn ang="T12">
                  <a:pos x="T4" y="T5"/>
                </a:cxn>
                <a:cxn ang="T13">
                  <a:pos x="T6" y="T7"/>
                </a:cxn>
                <a:cxn ang="T14">
                  <a:pos x="T8" y="T9"/>
                </a:cxn>
              </a:cxnLst>
              <a:rect l="T15" t="T16" r="T17" b="T18"/>
              <a:pathLst>
                <a:path w="36" h="263">
                  <a:moveTo>
                    <a:pt x="0" y="0"/>
                  </a:moveTo>
                  <a:lnTo>
                    <a:pt x="0" y="262"/>
                  </a:lnTo>
                  <a:lnTo>
                    <a:pt x="35" y="213"/>
                  </a:lnTo>
                  <a:lnTo>
                    <a:pt x="35" y="16"/>
                  </a:lnTo>
                  <a:lnTo>
                    <a:pt x="0" y="0"/>
                  </a:lnTo>
                </a:path>
              </a:pathLst>
            </a:custGeom>
            <a:solidFill>
              <a:srgbClr val="C1CEFF"/>
            </a:solidFill>
            <a:ln w="9525" cap="rnd">
              <a:noFill/>
              <a:round/>
              <a:headEnd/>
              <a:tailEnd/>
            </a:ln>
          </p:spPr>
          <p:txBody>
            <a:bodyPr/>
            <a:lstStyle/>
            <a:p>
              <a:endParaRPr lang="en-US"/>
            </a:p>
          </p:txBody>
        </p:sp>
        <p:sp>
          <p:nvSpPr>
            <p:cNvPr id="27738" name="Freeform 109"/>
            <p:cNvSpPr>
              <a:spLocks/>
            </p:cNvSpPr>
            <p:nvPr/>
          </p:nvSpPr>
          <p:spPr bwMode="auto">
            <a:xfrm>
              <a:off x="4347" y="3031"/>
              <a:ext cx="101" cy="115"/>
            </a:xfrm>
            <a:custGeom>
              <a:avLst/>
              <a:gdLst>
                <a:gd name="T0" fmla="*/ 0 w 101"/>
                <a:gd name="T1" fmla="*/ 98 h 115"/>
                <a:gd name="T2" fmla="*/ 100 w 101"/>
                <a:gd name="T3" fmla="*/ 0 h 115"/>
                <a:gd name="T4" fmla="*/ 100 w 101"/>
                <a:gd name="T5" fmla="*/ 49 h 115"/>
                <a:gd name="T6" fmla="*/ 33 w 101"/>
                <a:gd name="T7" fmla="*/ 114 h 115"/>
                <a:gd name="T8" fmla="*/ 0 w 101"/>
                <a:gd name="T9" fmla="*/ 98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98"/>
                  </a:moveTo>
                  <a:lnTo>
                    <a:pt x="100" y="0"/>
                  </a:lnTo>
                  <a:lnTo>
                    <a:pt x="100" y="49"/>
                  </a:lnTo>
                  <a:lnTo>
                    <a:pt x="33" y="114"/>
                  </a:lnTo>
                  <a:lnTo>
                    <a:pt x="0" y="98"/>
                  </a:lnTo>
                </a:path>
              </a:pathLst>
            </a:custGeom>
            <a:solidFill>
              <a:schemeClr val="tx2"/>
            </a:solidFill>
            <a:ln w="9525" cap="rnd">
              <a:noFill/>
              <a:round/>
              <a:headEnd/>
              <a:tailEnd/>
            </a:ln>
          </p:spPr>
          <p:txBody>
            <a:bodyPr/>
            <a:lstStyle/>
            <a:p>
              <a:endParaRPr lang="en-US"/>
            </a:p>
          </p:txBody>
        </p:sp>
        <p:sp>
          <p:nvSpPr>
            <p:cNvPr id="27739" name="Freeform 110"/>
            <p:cNvSpPr>
              <a:spLocks/>
            </p:cNvSpPr>
            <p:nvPr/>
          </p:nvSpPr>
          <p:spPr bwMode="auto">
            <a:xfrm>
              <a:off x="3679"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27740" name="Freeform 111"/>
            <p:cNvSpPr>
              <a:spLocks/>
            </p:cNvSpPr>
            <p:nvPr/>
          </p:nvSpPr>
          <p:spPr bwMode="auto">
            <a:xfrm>
              <a:off x="3630" y="2703"/>
              <a:ext cx="110" cy="101"/>
            </a:xfrm>
            <a:custGeom>
              <a:avLst/>
              <a:gdLst>
                <a:gd name="T0" fmla="*/ 0 w 110"/>
                <a:gd name="T1" fmla="*/ 100 h 101"/>
                <a:gd name="T2" fmla="*/ 47 w 110"/>
                <a:gd name="T3" fmla="*/ 67 h 101"/>
                <a:gd name="T4" fmla="*/ 109 w 110"/>
                <a:gd name="T5" fmla="*/ 0 h 101"/>
                <a:gd name="T6" fmla="*/ 93 w 110"/>
                <a:gd name="T7" fmla="*/ 0 h 101"/>
                <a:gd name="T8" fmla="*/ 0 w 110"/>
                <a:gd name="T9" fmla="*/ 100 h 101"/>
                <a:gd name="T10" fmla="*/ 0 60000 65536"/>
                <a:gd name="T11" fmla="*/ 0 60000 65536"/>
                <a:gd name="T12" fmla="*/ 0 60000 65536"/>
                <a:gd name="T13" fmla="*/ 0 60000 65536"/>
                <a:gd name="T14" fmla="*/ 0 60000 65536"/>
                <a:gd name="T15" fmla="*/ 0 w 110"/>
                <a:gd name="T16" fmla="*/ 0 h 101"/>
                <a:gd name="T17" fmla="*/ 110 w 110"/>
                <a:gd name="T18" fmla="*/ 101 h 101"/>
              </a:gdLst>
              <a:ahLst/>
              <a:cxnLst>
                <a:cxn ang="T10">
                  <a:pos x="T0" y="T1"/>
                </a:cxn>
                <a:cxn ang="T11">
                  <a:pos x="T2" y="T3"/>
                </a:cxn>
                <a:cxn ang="T12">
                  <a:pos x="T4" y="T5"/>
                </a:cxn>
                <a:cxn ang="T13">
                  <a:pos x="T6" y="T7"/>
                </a:cxn>
                <a:cxn ang="T14">
                  <a:pos x="T8" y="T9"/>
                </a:cxn>
              </a:cxnLst>
              <a:rect l="T15" t="T16" r="T17" b="T18"/>
              <a:pathLst>
                <a:path w="110" h="101">
                  <a:moveTo>
                    <a:pt x="0" y="100"/>
                  </a:moveTo>
                  <a:lnTo>
                    <a:pt x="47" y="67"/>
                  </a:lnTo>
                  <a:lnTo>
                    <a:pt x="109" y="0"/>
                  </a:lnTo>
                  <a:lnTo>
                    <a:pt x="93" y="0"/>
                  </a:lnTo>
                  <a:lnTo>
                    <a:pt x="0" y="100"/>
                  </a:lnTo>
                </a:path>
              </a:pathLst>
            </a:custGeom>
            <a:solidFill>
              <a:schemeClr val="tx1"/>
            </a:solidFill>
            <a:ln w="9525" cap="rnd">
              <a:noFill/>
              <a:round/>
              <a:headEnd/>
              <a:tailEnd/>
            </a:ln>
          </p:spPr>
          <p:txBody>
            <a:bodyPr/>
            <a:lstStyle/>
            <a:p>
              <a:endParaRPr lang="en-US"/>
            </a:p>
          </p:txBody>
        </p:sp>
        <p:sp>
          <p:nvSpPr>
            <p:cNvPr id="27741" name="Freeform 112"/>
            <p:cNvSpPr>
              <a:spLocks/>
            </p:cNvSpPr>
            <p:nvPr/>
          </p:nvSpPr>
          <p:spPr bwMode="auto">
            <a:xfrm>
              <a:off x="3871" y="2703"/>
              <a:ext cx="120" cy="101"/>
            </a:xfrm>
            <a:custGeom>
              <a:avLst/>
              <a:gdLst>
                <a:gd name="T0" fmla="*/ 17 w 120"/>
                <a:gd name="T1" fmla="*/ 100 h 101"/>
                <a:gd name="T2" fmla="*/ 0 w 120"/>
                <a:gd name="T3" fmla="*/ 67 h 101"/>
                <a:gd name="T4" fmla="*/ 68 w 120"/>
                <a:gd name="T5" fmla="*/ 0 h 101"/>
                <a:gd name="T6" fmla="*/ 119 w 120"/>
                <a:gd name="T7" fmla="*/ 0 h 101"/>
                <a:gd name="T8" fmla="*/ 17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17" y="100"/>
                  </a:moveTo>
                  <a:lnTo>
                    <a:pt x="0" y="67"/>
                  </a:lnTo>
                  <a:lnTo>
                    <a:pt x="68" y="0"/>
                  </a:lnTo>
                  <a:lnTo>
                    <a:pt x="119" y="0"/>
                  </a:lnTo>
                  <a:lnTo>
                    <a:pt x="17" y="100"/>
                  </a:lnTo>
                </a:path>
              </a:pathLst>
            </a:custGeom>
            <a:solidFill>
              <a:schemeClr val="bg1"/>
            </a:solidFill>
            <a:ln w="9525" cap="rnd">
              <a:noFill/>
              <a:round/>
              <a:headEnd/>
              <a:tailEnd/>
            </a:ln>
          </p:spPr>
          <p:txBody>
            <a:bodyPr/>
            <a:lstStyle/>
            <a:p>
              <a:endParaRPr lang="en-US"/>
            </a:p>
          </p:txBody>
        </p:sp>
        <p:sp>
          <p:nvSpPr>
            <p:cNvPr id="27742" name="Freeform 113"/>
            <p:cNvSpPr>
              <a:spLocks/>
            </p:cNvSpPr>
            <p:nvPr/>
          </p:nvSpPr>
          <p:spPr bwMode="auto">
            <a:xfrm>
              <a:off x="3630" y="2769"/>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sp>
          <p:nvSpPr>
            <p:cNvPr id="27743" name="Freeform 114"/>
            <p:cNvSpPr>
              <a:spLocks/>
            </p:cNvSpPr>
            <p:nvPr/>
          </p:nvSpPr>
          <p:spPr bwMode="auto">
            <a:xfrm>
              <a:off x="3416"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27744" name="Freeform 115"/>
            <p:cNvSpPr>
              <a:spLocks/>
            </p:cNvSpPr>
            <p:nvPr/>
          </p:nvSpPr>
          <p:spPr bwMode="auto">
            <a:xfrm>
              <a:off x="3366" y="2703"/>
              <a:ext cx="114" cy="101"/>
            </a:xfrm>
            <a:custGeom>
              <a:avLst/>
              <a:gdLst>
                <a:gd name="T0" fmla="*/ 0 w 114"/>
                <a:gd name="T1" fmla="*/ 100 h 101"/>
                <a:gd name="T2" fmla="*/ 48 w 114"/>
                <a:gd name="T3" fmla="*/ 67 h 101"/>
                <a:gd name="T4" fmla="*/ 113 w 114"/>
                <a:gd name="T5" fmla="*/ 0 h 101"/>
                <a:gd name="T6" fmla="*/ 97 w 114"/>
                <a:gd name="T7" fmla="*/ 0 h 101"/>
                <a:gd name="T8" fmla="*/ 0 w 114"/>
                <a:gd name="T9" fmla="*/ 100 h 101"/>
                <a:gd name="T10" fmla="*/ 0 60000 65536"/>
                <a:gd name="T11" fmla="*/ 0 60000 65536"/>
                <a:gd name="T12" fmla="*/ 0 60000 65536"/>
                <a:gd name="T13" fmla="*/ 0 60000 65536"/>
                <a:gd name="T14" fmla="*/ 0 60000 65536"/>
                <a:gd name="T15" fmla="*/ 0 w 114"/>
                <a:gd name="T16" fmla="*/ 0 h 101"/>
                <a:gd name="T17" fmla="*/ 114 w 114"/>
                <a:gd name="T18" fmla="*/ 101 h 101"/>
              </a:gdLst>
              <a:ahLst/>
              <a:cxnLst>
                <a:cxn ang="T10">
                  <a:pos x="T0" y="T1"/>
                </a:cxn>
                <a:cxn ang="T11">
                  <a:pos x="T2" y="T3"/>
                </a:cxn>
                <a:cxn ang="T12">
                  <a:pos x="T4" y="T5"/>
                </a:cxn>
                <a:cxn ang="T13">
                  <a:pos x="T6" y="T7"/>
                </a:cxn>
                <a:cxn ang="T14">
                  <a:pos x="T8" y="T9"/>
                </a:cxn>
              </a:cxnLst>
              <a:rect l="T15" t="T16" r="T17" b="T18"/>
              <a:pathLst>
                <a:path w="114" h="101">
                  <a:moveTo>
                    <a:pt x="0" y="100"/>
                  </a:moveTo>
                  <a:lnTo>
                    <a:pt x="48" y="67"/>
                  </a:lnTo>
                  <a:lnTo>
                    <a:pt x="113" y="0"/>
                  </a:lnTo>
                  <a:lnTo>
                    <a:pt x="97" y="0"/>
                  </a:lnTo>
                  <a:lnTo>
                    <a:pt x="0" y="100"/>
                  </a:lnTo>
                </a:path>
              </a:pathLst>
            </a:custGeom>
            <a:solidFill>
              <a:schemeClr val="tx1"/>
            </a:solidFill>
            <a:ln w="9525" cap="rnd">
              <a:noFill/>
              <a:round/>
              <a:headEnd/>
              <a:tailEnd/>
            </a:ln>
          </p:spPr>
          <p:txBody>
            <a:bodyPr/>
            <a:lstStyle/>
            <a:p>
              <a:endParaRPr lang="en-US"/>
            </a:p>
          </p:txBody>
        </p:sp>
        <p:sp>
          <p:nvSpPr>
            <p:cNvPr id="27745" name="Freeform 116"/>
            <p:cNvSpPr>
              <a:spLocks/>
            </p:cNvSpPr>
            <p:nvPr/>
          </p:nvSpPr>
          <p:spPr bwMode="auto">
            <a:xfrm>
              <a:off x="3611"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27746" name="Freeform 117"/>
            <p:cNvSpPr>
              <a:spLocks/>
            </p:cNvSpPr>
            <p:nvPr/>
          </p:nvSpPr>
          <p:spPr bwMode="auto">
            <a:xfrm>
              <a:off x="3366" y="2769"/>
              <a:ext cx="265" cy="35"/>
            </a:xfrm>
            <a:custGeom>
              <a:avLst/>
              <a:gdLst>
                <a:gd name="T0" fmla="*/ 0 w 265"/>
                <a:gd name="T1" fmla="*/ 34 h 35"/>
                <a:gd name="T2" fmla="*/ 50 w 265"/>
                <a:gd name="T3" fmla="*/ 0 h 35"/>
                <a:gd name="T4" fmla="*/ 248 w 265"/>
                <a:gd name="T5" fmla="*/ 0 h 35"/>
                <a:gd name="T6" fmla="*/ 264 w 265"/>
                <a:gd name="T7" fmla="*/ 34 h 35"/>
                <a:gd name="T8" fmla="*/ 0 w 265"/>
                <a:gd name="T9" fmla="*/ 34 h 35"/>
                <a:gd name="T10" fmla="*/ 0 60000 65536"/>
                <a:gd name="T11" fmla="*/ 0 60000 65536"/>
                <a:gd name="T12" fmla="*/ 0 60000 65536"/>
                <a:gd name="T13" fmla="*/ 0 60000 65536"/>
                <a:gd name="T14" fmla="*/ 0 60000 65536"/>
                <a:gd name="T15" fmla="*/ 0 w 265"/>
                <a:gd name="T16" fmla="*/ 0 h 35"/>
                <a:gd name="T17" fmla="*/ 265 w 265"/>
                <a:gd name="T18" fmla="*/ 35 h 35"/>
              </a:gdLst>
              <a:ahLst/>
              <a:cxnLst>
                <a:cxn ang="T10">
                  <a:pos x="T0" y="T1"/>
                </a:cxn>
                <a:cxn ang="T11">
                  <a:pos x="T2" y="T3"/>
                </a:cxn>
                <a:cxn ang="T12">
                  <a:pos x="T4" y="T5"/>
                </a:cxn>
                <a:cxn ang="T13">
                  <a:pos x="T6" y="T7"/>
                </a:cxn>
                <a:cxn ang="T14">
                  <a:pos x="T8" y="T9"/>
                </a:cxn>
              </a:cxnLst>
              <a:rect l="T15" t="T16" r="T17" b="T18"/>
              <a:pathLst>
                <a:path w="265" h="35">
                  <a:moveTo>
                    <a:pt x="0" y="34"/>
                  </a:moveTo>
                  <a:lnTo>
                    <a:pt x="50" y="0"/>
                  </a:lnTo>
                  <a:lnTo>
                    <a:pt x="248" y="0"/>
                  </a:lnTo>
                  <a:lnTo>
                    <a:pt x="264" y="34"/>
                  </a:lnTo>
                  <a:lnTo>
                    <a:pt x="0" y="34"/>
                  </a:lnTo>
                </a:path>
              </a:pathLst>
            </a:custGeom>
            <a:solidFill>
              <a:srgbClr val="C1CEFF"/>
            </a:solidFill>
            <a:ln w="9525" cap="rnd">
              <a:noFill/>
              <a:round/>
              <a:headEnd/>
              <a:tailEnd/>
            </a:ln>
          </p:spPr>
          <p:txBody>
            <a:bodyPr/>
            <a:lstStyle/>
            <a:p>
              <a:endParaRPr lang="en-US"/>
            </a:p>
          </p:txBody>
        </p:sp>
        <p:sp>
          <p:nvSpPr>
            <p:cNvPr id="27747" name="Freeform 118"/>
            <p:cNvSpPr>
              <a:spLocks/>
            </p:cNvSpPr>
            <p:nvPr/>
          </p:nvSpPr>
          <p:spPr bwMode="auto">
            <a:xfrm>
              <a:off x="4036" y="2607"/>
              <a:ext cx="265" cy="64"/>
            </a:xfrm>
            <a:custGeom>
              <a:avLst/>
              <a:gdLst>
                <a:gd name="T0" fmla="*/ 0 w 265"/>
                <a:gd name="T1" fmla="*/ 63 h 64"/>
                <a:gd name="T2" fmla="*/ 198 w 265"/>
                <a:gd name="T3" fmla="*/ 63 h 64"/>
                <a:gd name="T4" fmla="*/ 264 w 265"/>
                <a:gd name="T5" fmla="*/ 0 h 64"/>
                <a:gd name="T6" fmla="*/ 66 w 265"/>
                <a:gd name="T7" fmla="*/ 0 h 64"/>
                <a:gd name="T8" fmla="*/ 0 w 265"/>
                <a:gd name="T9" fmla="*/ 63 h 64"/>
                <a:gd name="T10" fmla="*/ 0 60000 65536"/>
                <a:gd name="T11" fmla="*/ 0 60000 65536"/>
                <a:gd name="T12" fmla="*/ 0 60000 65536"/>
                <a:gd name="T13" fmla="*/ 0 60000 65536"/>
                <a:gd name="T14" fmla="*/ 0 60000 65536"/>
                <a:gd name="T15" fmla="*/ 0 w 265"/>
                <a:gd name="T16" fmla="*/ 0 h 64"/>
                <a:gd name="T17" fmla="*/ 265 w 265"/>
                <a:gd name="T18" fmla="*/ 64 h 64"/>
              </a:gdLst>
              <a:ahLst/>
              <a:cxnLst>
                <a:cxn ang="T10">
                  <a:pos x="T0" y="T1"/>
                </a:cxn>
                <a:cxn ang="T11">
                  <a:pos x="T2" y="T3"/>
                </a:cxn>
                <a:cxn ang="T12">
                  <a:pos x="T4" y="T5"/>
                </a:cxn>
                <a:cxn ang="T13">
                  <a:pos x="T6" y="T7"/>
                </a:cxn>
                <a:cxn ang="T14">
                  <a:pos x="T8" y="T9"/>
                </a:cxn>
              </a:cxnLst>
              <a:rect l="T15" t="T16" r="T17" b="T18"/>
              <a:pathLst>
                <a:path w="265" h="64">
                  <a:moveTo>
                    <a:pt x="0" y="63"/>
                  </a:moveTo>
                  <a:lnTo>
                    <a:pt x="198" y="63"/>
                  </a:lnTo>
                  <a:lnTo>
                    <a:pt x="264" y="0"/>
                  </a:lnTo>
                  <a:lnTo>
                    <a:pt x="66" y="0"/>
                  </a:lnTo>
                  <a:lnTo>
                    <a:pt x="0" y="63"/>
                  </a:lnTo>
                </a:path>
              </a:pathLst>
            </a:custGeom>
            <a:solidFill>
              <a:schemeClr val="accent2"/>
            </a:solidFill>
            <a:ln w="9525" cap="rnd">
              <a:noFill/>
              <a:round/>
              <a:headEnd/>
              <a:tailEnd/>
            </a:ln>
          </p:spPr>
          <p:txBody>
            <a:bodyPr/>
            <a:lstStyle/>
            <a:p>
              <a:endParaRPr lang="en-US"/>
            </a:p>
          </p:txBody>
        </p:sp>
        <p:sp>
          <p:nvSpPr>
            <p:cNvPr id="27748" name="Freeform 119"/>
            <p:cNvSpPr>
              <a:spLocks/>
            </p:cNvSpPr>
            <p:nvPr/>
          </p:nvSpPr>
          <p:spPr bwMode="auto">
            <a:xfrm>
              <a:off x="3990"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27749" name="Freeform 120"/>
            <p:cNvSpPr>
              <a:spLocks/>
            </p:cNvSpPr>
            <p:nvPr/>
          </p:nvSpPr>
          <p:spPr bwMode="auto">
            <a:xfrm>
              <a:off x="4234"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27750" name="Freeform 121"/>
            <p:cNvSpPr>
              <a:spLocks/>
            </p:cNvSpPr>
            <p:nvPr/>
          </p:nvSpPr>
          <p:spPr bwMode="auto">
            <a:xfrm>
              <a:off x="3990"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27751" name="Freeform 122"/>
            <p:cNvSpPr>
              <a:spLocks/>
            </p:cNvSpPr>
            <p:nvPr/>
          </p:nvSpPr>
          <p:spPr bwMode="auto">
            <a:xfrm>
              <a:off x="3776" y="2607"/>
              <a:ext cx="261" cy="64"/>
            </a:xfrm>
            <a:custGeom>
              <a:avLst/>
              <a:gdLst>
                <a:gd name="T0" fmla="*/ 0 w 261"/>
                <a:gd name="T1" fmla="*/ 63 h 64"/>
                <a:gd name="T2" fmla="*/ 195 w 261"/>
                <a:gd name="T3" fmla="*/ 63 h 64"/>
                <a:gd name="T4" fmla="*/ 260 w 261"/>
                <a:gd name="T5" fmla="*/ 0 h 64"/>
                <a:gd name="T6" fmla="*/ 65 w 261"/>
                <a:gd name="T7" fmla="*/ 0 h 64"/>
                <a:gd name="T8" fmla="*/ 0 w 261"/>
                <a:gd name="T9" fmla="*/ 63 h 64"/>
                <a:gd name="T10" fmla="*/ 0 60000 65536"/>
                <a:gd name="T11" fmla="*/ 0 60000 65536"/>
                <a:gd name="T12" fmla="*/ 0 60000 65536"/>
                <a:gd name="T13" fmla="*/ 0 60000 65536"/>
                <a:gd name="T14" fmla="*/ 0 60000 65536"/>
                <a:gd name="T15" fmla="*/ 0 w 261"/>
                <a:gd name="T16" fmla="*/ 0 h 64"/>
                <a:gd name="T17" fmla="*/ 261 w 261"/>
                <a:gd name="T18" fmla="*/ 64 h 64"/>
              </a:gdLst>
              <a:ahLst/>
              <a:cxnLst>
                <a:cxn ang="T10">
                  <a:pos x="T0" y="T1"/>
                </a:cxn>
                <a:cxn ang="T11">
                  <a:pos x="T2" y="T3"/>
                </a:cxn>
                <a:cxn ang="T12">
                  <a:pos x="T4" y="T5"/>
                </a:cxn>
                <a:cxn ang="T13">
                  <a:pos x="T6" y="T7"/>
                </a:cxn>
                <a:cxn ang="T14">
                  <a:pos x="T8" y="T9"/>
                </a:cxn>
              </a:cxnLst>
              <a:rect l="T15" t="T16" r="T17" b="T18"/>
              <a:pathLst>
                <a:path w="261" h="64">
                  <a:moveTo>
                    <a:pt x="0" y="63"/>
                  </a:moveTo>
                  <a:lnTo>
                    <a:pt x="195" y="63"/>
                  </a:lnTo>
                  <a:lnTo>
                    <a:pt x="260" y="0"/>
                  </a:lnTo>
                  <a:lnTo>
                    <a:pt x="65" y="0"/>
                  </a:lnTo>
                  <a:lnTo>
                    <a:pt x="0" y="63"/>
                  </a:lnTo>
                </a:path>
              </a:pathLst>
            </a:custGeom>
            <a:solidFill>
              <a:schemeClr val="accent2"/>
            </a:solidFill>
            <a:ln w="9525" cap="rnd">
              <a:noFill/>
              <a:round/>
              <a:headEnd/>
              <a:tailEnd/>
            </a:ln>
          </p:spPr>
          <p:txBody>
            <a:bodyPr/>
            <a:lstStyle/>
            <a:p>
              <a:endParaRPr lang="en-US"/>
            </a:p>
          </p:txBody>
        </p:sp>
        <p:sp>
          <p:nvSpPr>
            <p:cNvPr id="27752" name="Freeform 123"/>
            <p:cNvSpPr>
              <a:spLocks/>
            </p:cNvSpPr>
            <p:nvPr/>
          </p:nvSpPr>
          <p:spPr bwMode="auto">
            <a:xfrm>
              <a:off x="3727" y="2607"/>
              <a:ext cx="113" cy="97"/>
            </a:xfrm>
            <a:custGeom>
              <a:avLst/>
              <a:gdLst>
                <a:gd name="T0" fmla="*/ 0 w 113"/>
                <a:gd name="T1" fmla="*/ 96 h 97"/>
                <a:gd name="T2" fmla="*/ 48 w 113"/>
                <a:gd name="T3" fmla="*/ 64 h 97"/>
                <a:gd name="T4" fmla="*/ 112 w 113"/>
                <a:gd name="T5" fmla="*/ 0 h 97"/>
                <a:gd name="T6" fmla="*/ 96 w 113"/>
                <a:gd name="T7" fmla="*/ 0 h 97"/>
                <a:gd name="T8" fmla="*/ 0 w 113"/>
                <a:gd name="T9" fmla="*/ 96 h 97"/>
                <a:gd name="T10" fmla="*/ 0 60000 65536"/>
                <a:gd name="T11" fmla="*/ 0 60000 65536"/>
                <a:gd name="T12" fmla="*/ 0 60000 65536"/>
                <a:gd name="T13" fmla="*/ 0 60000 65536"/>
                <a:gd name="T14" fmla="*/ 0 60000 65536"/>
                <a:gd name="T15" fmla="*/ 0 w 113"/>
                <a:gd name="T16" fmla="*/ 0 h 97"/>
                <a:gd name="T17" fmla="*/ 113 w 113"/>
                <a:gd name="T18" fmla="*/ 97 h 97"/>
              </a:gdLst>
              <a:ahLst/>
              <a:cxnLst>
                <a:cxn ang="T10">
                  <a:pos x="T0" y="T1"/>
                </a:cxn>
                <a:cxn ang="T11">
                  <a:pos x="T2" y="T3"/>
                </a:cxn>
                <a:cxn ang="T12">
                  <a:pos x="T4" y="T5"/>
                </a:cxn>
                <a:cxn ang="T13">
                  <a:pos x="T6" y="T7"/>
                </a:cxn>
                <a:cxn ang="T14">
                  <a:pos x="T8" y="T9"/>
                </a:cxn>
              </a:cxnLst>
              <a:rect l="T15" t="T16" r="T17" b="T18"/>
              <a:pathLst>
                <a:path w="113" h="97">
                  <a:moveTo>
                    <a:pt x="0" y="96"/>
                  </a:moveTo>
                  <a:lnTo>
                    <a:pt x="48" y="64"/>
                  </a:lnTo>
                  <a:lnTo>
                    <a:pt x="112" y="0"/>
                  </a:lnTo>
                  <a:lnTo>
                    <a:pt x="96" y="0"/>
                  </a:lnTo>
                  <a:lnTo>
                    <a:pt x="0" y="96"/>
                  </a:lnTo>
                </a:path>
              </a:pathLst>
            </a:custGeom>
            <a:solidFill>
              <a:schemeClr val="tx1"/>
            </a:solidFill>
            <a:ln w="9525" cap="rnd">
              <a:noFill/>
              <a:round/>
              <a:headEnd/>
              <a:tailEnd/>
            </a:ln>
          </p:spPr>
          <p:txBody>
            <a:bodyPr/>
            <a:lstStyle/>
            <a:p>
              <a:endParaRPr lang="en-US"/>
            </a:p>
          </p:txBody>
        </p:sp>
        <p:sp>
          <p:nvSpPr>
            <p:cNvPr id="27753" name="Freeform 124"/>
            <p:cNvSpPr>
              <a:spLocks/>
            </p:cNvSpPr>
            <p:nvPr/>
          </p:nvSpPr>
          <p:spPr bwMode="auto">
            <a:xfrm>
              <a:off x="3973"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27754" name="Freeform 125"/>
            <p:cNvSpPr>
              <a:spLocks/>
            </p:cNvSpPr>
            <p:nvPr/>
          </p:nvSpPr>
          <p:spPr bwMode="auto">
            <a:xfrm>
              <a:off x="3727" y="2670"/>
              <a:ext cx="264" cy="34"/>
            </a:xfrm>
            <a:custGeom>
              <a:avLst/>
              <a:gdLst>
                <a:gd name="T0" fmla="*/ 0 w 264"/>
                <a:gd name="T1" fmla="*/ 33 h 34"/>
                <a:gd name="T2" fmla="*/ 49 w 264"/>
                <a:gd name="T3" fmla="*/ 0 h 34"/>
                <a:gd name="T4" fmla="*/ 247 w 264"/>
                <a:gd name="T5" fmla="*/ 0 h 34"/>
                <a:gd name="T6" fmla="*/ 263 w 264"/>
                <a:gd name="T7" fmla="*/ 33 h 34"/>
                <a:gd name="T8" fmla="*/ 0 w 264"/>
                <a:gd name="T9" fmla="*/ 33 h 34"/>
                <a:gd name="T10" fmla="*/ 0 60000 65536"/>
                <a:gd name="T11" fmla="*/ 0 60000 65536"/>
                <a:gd name="T12" fmla="*/ 0 60000 65536"/>
                <a:gd name="T13" fmla="*/ 0 60000 65536"/>
                <a:gd name="T14" fmla="*/ 0 60000 65536"/>
                <a:gd name="T15" fmla="*/ 0 w 264"/>
                <a:gd name="T16" fmla="*/ 0 h 34"/>
                <a:gd name="T17" fmla="*/ 264 w 264"/>
                <a:gd name="T18" fmla="*/ 34 h 34"/>
              </a:gdLst>
              <a:ahLst/>
              <a:cxnLst>
                <a:cxn ang="T10">
                  <a:pos x="T0" y="T1"/>
                </a:cxn>
                <a:cxn ang="T11">
                  <a:pos x="T2" y="T3"/>
                </a:cxn>
                <a:cxn ang="T12">
                  <a:pos x="T4" y="T5"/>
                </a:cxn>
                <a:cxn ang="T13">
                  <a:pos x="T6" y="T7"/>
                </a:cxn>
                <a:cxn ang="T14">
                  <a:pos x="T8" y="T9"/>
                </a:cxn>
              </a:cxnLst>
              <a:rect l="T15" t="T16" r="T17" b="T18"/>
              <a:pathLst>
                <a:path w="264" h="34">
                  <a:moveTo>
                    <a:pt x="0" y="33"/>
                  </a:moveTo>
                  <a:lnTo>
                    <a:pt x="49" y="0"/>
                  </a:lnTo>
                  <a:lnTo>
                    <a:pt x="247" y="0"/>
                  </a:lnTo>
                  <a:lnTo>
                    <a:pt x="263" y="33"/>
                  </a:lnTo>
                  <a:lnTo>
                    <a:pt x="0" y="33"/>
                  </a:lnTo>
                </a:path>
              </a:pathLst>
            </a:custGeom>
            <a:solidFill>
              <a:srgbClr val="C1CEFF"/>
            </a:solidFill>
            <a:ln w="9525" cap="rnd">
              <a:noFill/>
              <a:round/>
              <a:headEnd/>
              <a:tailEnd/>
            </a:ln>
          </p:spPr>
          <p:txBody>
            <a:bodyPr/>
            <a:lstStyle/>
            <a:p>
              <a:endParaRPr lang="en-US"/>
            </a:p>
          </p:txBody>
        </p:sp>
        <p:sp>
          <p:nvSpPr>
            <p:cNvPr id="27755" name="Freeform 126"/>
            <p:cNvSpPr>
              <a:spLocks/>
            </p:cNvSpPr>
            <p:nvPr/>
          </p:nvSpPr>
          <p:spPr bwMode="auto">
            <a:xfrm>
              <a:off x="3514" y="2607"/>
              <a:ext cx="263" cy="64"/>
            </a:xfrm>
            <a:custGeom>
              <a:avLst/>
              <a:gdLst>
                <a:gd name="T0" fmla="*/ 0 w 263"/>
                <a:gd name="T1" fmla="*/ 63 h 64"/>
                <a:gd name="T2" fmla="*/ 197 w 263"/>
                <a:gd name="T3" fmla="*/ 63 h 64"/>
                <a:gd name="T4" fmla="*/ 262 w 263"/>
                <a:gd name="T5" fmla="*/ 0 h 64"/>
                <a:gd name="T6" fmla="*/ 66 w 263"/>
                <a:gd name="T7" fmla="*/ 0 h 64"/>
                <a:gd name="T8" fmla="*/ 0 w 263"/>
                <a:gd name="T9" fmla="*/ 63 h 64"/>
                <a:gd name="T10" fmla="*/ 0 60000 65536"/>
                <a:gd name="T11" fmla="*/ 0 60000 65536"/>
                <a:gd name="T12" fmla="*/ 0 60000 65536"/>
                <a:gd name="T13" fmla="*/ 0 60000 65536"/>
                <a:gd name="T14" fmla="*/ 0 60000 65536"/>
                <a:gd name="T15" fmla="*/ 0 w 263"/>
                <a:gd name="T16" fmla="*/ 0 h 64"/>
                <a:gd name="T17" fmla="*/ 263 w 263"/>
                <a:gd name="T18" fmla="*/ 64 h 64"/>
              </a:gdLst>
              <a:ahLst/>
              <a:cxnLst>
                <a:cxn ang="T10">
                  <a:pos x="T0" y="T1"/>
                </a:cxn>
                <a:cxn ang="T11">
                  <a:pos x="T2" y="T3"/>
                </a:cxn>
                <a:cxn ang="T12">
                  <a:pos x="T4" y="T5"/>
                </a:cxn>
                <a:cxn ang="T13">
                  <a:pos x="T6" y="T7"/>
                </a:cxn>
                <a:cxn ang="T14">
                  <a:pos x="T8" y="T9"/>
                </a:cxn>
              </a:cxnLst>
              <a:rect l="T15" t="T16" r="T17" b="T18"/>
              <a:pathLst>
                <a:path w="263" h="64">
                  <a:moveTo>
                    <a:pt x="0" y="63"/>
                  </a:moveTo>
                  <a:lnTo>
                    <a:pt x="197" y="63"/>
                  </a:lnTo>
                  <a:lnTo>
                    <a:pt x="262" y="0"/>
                  </a:lnTo>
                  <a:lnTo>
                    <a:pt x="66" y="0"/>
                  </a:lnTo>
                  <a:lnTo>
                    <a:pt x="0" y="63"/>
                  </a:lnTo>
                </a:path>
              </a:pathLst>
            </a:custGeom>
            <a:solidFill>
              <a:schemeClr val="accent2"/>
            </a:solidFill>
            <a:ln w="9525" cap="rnd">
              <a:noFill/>
              <a:round/>
              <a:headEnd/>
              <a:tailEnd/>
            </a:ln>
          </p:spPr>
          <p:txBody>
            <a:bodyPr/>
            <a:lstStyle/>
            <a:p>
              <a:endParaRPr lang="en-US"/>
            </a:p>
          </p:txBody>
        </p:sp>
        <p:sp>
          <p:nvSpPr>
            <p:cNvPr id="27756" name="Freeform 127"/>
            <p:cNvSpPr>
              <a:spLocks/>
            </p:cNvSpPr>
            <p:nvPr/>
          </p:nvSpPr>
          <p:spPr bwMode="auto">
            <a:xfrm>
              <a:off x="3466"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27757" name="Freeform 128"/>
            <p:cNvSpPr>
              <a:spLocks/>
            </p:cNvSpPr>
            <p:nvPr/>
          </p:nvSpPr>
          <p:spPr bwMode="auto">
            <a:xfrm>
              <a:off x="3712" y="2607"/>
              <a:ext cx="112" cy="97"/>
            </a:xfrm>
            <a:custGeom>
              <a:avLst/>
              <a:gdLst>
                <a:gd name="T0" fmla="*/ 16 w 112"/>
                <a:gd name="T1" fmla="*/ 96 h 97"/>
                <a:gd name="T2" fmla="*/ 0 w 112"/>
                <a:gd name="T3" fmla="*/ 64 h 97"/>
                <a:gd name="T4" fmla="*/ 63 w 112"/>
                <a:gd name="T5" fmla="*/ 0 h 97"/>
                <a:gd name="T6" fmla="*/ 111 w 112"/>
                <a:gd name="T7" fmla="*/ 0 h 97"/>
                <a:gd name="T8" fmla="*/ 16 w 112"/>
                <a:gd name="T9" fmla="*/ 96 h 97"/>
                <a:gd name="T10" fmla="*/ 0 60000 65536"/>
                <a:gd name="T11" fmla="*/ 0 60000 65536"/>
                <a:gd name="T12" fmla="*/ 0 60000 65536"/>
                <a:gd name="T13" fmla="*/ 0 60000 65536"/>
                <a:gd name="T14" fmla="*/ 0 60000 65536"/>
                <a:gd name="T15" fmla="*/ 0 w 112"/>
                <a:gd name="T16" fmla="*/ 0 h 97"/>
                <a:gd name="T17" fmla="*/ 112 w 112"/>
                <a:gd name="T18" fmla="*/ 97 h 97"/>
              </a:gdLst>
              <a:ahLst/>
              <a:cxnLst>
                <a:cxn ang="T10">
                  <a:pos x="T0" y="T1"/>
                </a:cxn>
                <a:cxn ang="T11">
                  <a:pos x="T2" y="T3"/>
                </a:cxn>
                <a:cxn ang="T12">
                  <a:pos x="T4" y="T5"/>
                </a:cxn>
                <a:cxn ang="T13">
                  <a:pos x="T6" y="T7"/>
                </a:cxn>
                <a:cxn ang="T14">
                  <a:pos x="T8" y="T9"/>
                </a:cxn>
              </a:cxnLst>
              <a:rect l="T15" t="T16" r="T17" b="T18"/>
              <a:pathLst>
                <a:path w="112" h="97">
                  <a:moveTo>
                    <a:pt x="16" y="96"/>
                  </a:moveTo>
                  <a:lnTo>
                    <a:pt x="0" y="64"/>
                  </a:lnTo>
                  <a:lnTo>
                    <a:pt x="63" y="0"/>
                  </a:lnTo>
                  <a:lnTo>
                    <a:pt x="111" y="0"/>
                  </a:lnTo>
                  <a:lnTo>
                    <a:pt x="16" y="96"/>
                  </a:lnTo>
                </a:path>
              </a:pathLst>
            </a:custGeom>
            <a:solidFill>
              <a:schemeClr val="bg1"/>
            </a:solidFill>
            <a:ln w="9525" cap="rnd">
              <a:noFill/>
              <a:round/>
              <a:headEnd/>
              <a:tailEnd/>
            </a:ln>
          </p:spPr>
          <p:txBody>
            <a:bodyPr/>
            <a:lstStyle/>
            <a:p>
              <a:endParaRPr lang="en-US"/>
            </a:p>
          </p:txBody>
        </p:sp>
        <p:sp>
          <p:nvSpPr>
            <p:cNvPr id="27758" name="Freeform 129"/>
            <p:cNvSpPr>
              <a:spLocks/>
            </p:cNvSpPr>
            <p:nvPr/>
          </p:nvSpPr>
          <p:spPr bwMode="auto">
            <a:xfrm>
              <a:off x="3466"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27759" name="Freeform 130"/>
            <p:cNvSpPr>
              <a:spLocks/>
            </p:cNvSpPr>
            <p:nvPr/>
          </p:nvSpPr>
          <p:spPr bwMode="auto">
            <a:xfrm>
              <a:off x="4135" y="2507"/>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27760" name="Freeform 131"/>
            <p:cNvSpPr>
              <a:spLocks/>
            </p:cNvSpPr>
            <p:nvPr/>
          </p:nvSpPr>
          <p:spPr bwMode="auto">
            <a:xfrm>
              <a:off x="4086" y="2507"/>
              <a:ext cx="118" cy="101"/>
            </a:xfrm>
            <a:custGeom>
              <a:avLst/>
              <a:gdLst>
                <a:gd name="T0" fmla="*/ 0 w 118"/>
                <a:gd name="T1" fmla="*/ 100 h 101"/>
                <a:gd name="T2" fmla="*/ 50 w 118"/>
                <a:gd name="T3" fmla="*/ 67 h 101"/>
                <a:gd name="T4" fmla="*/ 117 w 118"/>
                <a:gd name="T5" fmla="*/ 0 h 101"/>
                <a:gd name="T6" fmla="*/ 100 w 118"/>
                <a:gd name="T7" fmla="*/ 0 h 101"/>
                <a:gd name="T8" fmla="*/ 0 w 118"/>
                <a:gd name="T9" fmla="*/ 100 h 101"/>
                <a:gd name="T10" fmla="*/ 0 60000 65536"/>
                <a:gd name="T11" fmla="*/ 0 60000 65536"/>
                <a:gd name="T12" fmla="*/ 0 60000 65536"/>
                <a:gd name="T13" fmla="*/ 0 60000 65536"/>
                <a:gd name="T14" fmla="*/ 0 60000 65536"/>
                <a:gd name="T15" fmla="*/ 0 w 118"/>
                <a:gd name="T16" fmla="*/ 0 h 101"/>
                <a:gd name="T17" fmla="*/ 118 w 118"/>
                <a:gd name="T18" fmla="*/ 101 h 101"/>
              </a:gdLst>
              <a:ahLst/>
              <a:cxnLst>
                <a:cxn ang="T10">
                  <a:pos x="T0" y="T1"/>
                </a:cxn>
                <a:cxn ang="T11">
                  <a:pos x="T2" y="T3"/>
                </a:cxn>
                <a:cxn ang="T12">
                  <a:pos x="T4" y="T5"/>
                </a:cxn>
                <a:cxn ang="T13">
                  <a:pos x="T6" y="T7"/>
                </a:cxn>
                <a:cxn ang="T14">
                  <a:pos x="T8" y="T9"/>
                </a:cxn>
              </a:cxnLst>
              <a:rect l="T15" t="T16" r="T17" b="T18"/>
              <a:pathLst>
                <a:path w="118" h="101">
                  <a:moveTo>
                    <a:pt x="0" y="100"/>
                  </a:moveTo>
                  <a:lnTo>
                    <a:pt x="50" y="67"/>
                  </a:lnTo>
                  <a:lnTo>
                    <a:pt x="117" y="0"/>
                  </a:lnTo>
                  <a:lnTo>
                    <a:pt x="100" y="0"/>
                  </a:lnTo>
                  <a:lnTo>
                    <a:pt x="0" y="100"/>
                  </a:lnTo>
                </a:path>
              </a:pathLst>
            </a:custGeom>
            <a:solidFill>
              <a:schemeClr val="tx1"/>
            </a:solidFill>
            <a:ln w="9525" cap="rnd">
              <a:noFill/>
              <a:round/>
              <a:headEnd/>
              <a:tailEnd/>
            </a:ln>
          </p:spPr>
          <p:txBody>
            <a:bodyPr/>
            <a:lstStyle/>
            <a:p>
              <a:endParaRPr lang="en-US"/>
            </a:p>
          </p:txBody>
        </p:sp>
        <p:sp>
          <p:nvSpPr>
            <p:cNvPr id="27761" name="Freeform 132"/>
            <p:cNvSpPr>
              <a:spLocks/>
            </p:cNvSpPr>
            <p:nvPr/>
          </p:nvSpPr>
          <p:spPr bwMode="auto">
            <a:xfrm>
              <a:off x="4333" y="2507"/>
              <a:ext cx="115" cy="101"/>
            </a:xfrm>
            <a:custGeom>
              <a:avLst/>
              <a:gdLst>
                <a:gd name="T0" fmla="*/ 16 w 115"/>
                <a:gd name="T1" fmla="*/ 100 h 101"/>
                <a:gd name="T2" fmla="*/ 0 w 115"/>
                <a:gd name="T3" fmla="*/ 67 h 101"/>
                <a:gd name="T4" fmla="*/ 65 w 115"/>
                <a:gd name="T5" fmla="*/ 0 h 101"/>
                <a:gd name="T6" fmla="*/ 114 w 115"/>
                <a:gd name="T7" fmla="*/ 0 h 101"/>
                <a:gd name="T8" fmla="*/ 16 w 115"/>
                <a:gd name="T9" fmla="*/ 100 h 101"/>
                <a:gd name="T10" fmla="*/ 0 60000 65536"/>
                <a:gd name="T11" fmla="*/ 0 60000 65536"/>
                <a:gd name="T12" fmla="*/ 0 60000 65536"/>
                <a:gd name="T13" fmla="*/ 0 60000 65536"/>
                <a:gd name="T14" fmla="*/ 0 60000 65536"/>
                <a:gd name="T15" fmla="*/ 0 w 115"/>
                <a:gd name="T16" fmla="*/ 0 h 101"/>
                <a:gd name="T17" fmla="*/ 115 w 115"/>
                <a:gd name="T18" fmla="*/ 101 h 101"/>
              </a:gdLst>
              <a:ahLst/>
              <a:cxnLst>
                <a:cxn ang="T10">
                  <a:pos x="T0" y="T1"/>
                </a:cxn>
                <a:cxn ang="T11">
                  <a:pos x="T2" y="T3"/>
                </a:cxn>
                <a:cxn ang="T12">
                  <a:pos x="T4" y="T5"/>
                </a:cxn>
                <a:cxn ang="T13">
                  <a:pos x="T6" y="T7"/>
                </a:cxn>
                <a:cxn ang="T14">
                  <a:pos x="T8" y="T9"/>
                </a:cxn>
              </a:cxnLst>
              <a:rect l="T15" t="T16" r="T17" b="T18"/>
              <a:pathLst>
                <a:path w="115" h="101">
                  <a:moveTo>
                    <a:pt x="16" y="100"/>
                  </a:moveTo>
                  <a:lnTo>
                    <a:pt x="0" y="67"/>
                  </a:lnTo>
                  <a:lnTo>
                    <a:pt x="65" y="0"/>
                  </a:lnTo>
                  <a:lnTo>
                    <a:pt x="114" y="0"/>
                  </a:lnTo>
                  <a:lnTo>
                    <a:pt x="16" y="100"/>
                  </a:lnTo>
                </a:path>
              </a:pathLst>
            </a:custGeom>
            <a:solidFill>
              <a:schemeClr val="bg1"/>
            </a:solidFill>
            <a:ln w="9525" cap="rnd">
              <a:noFill/>
              <a:round/>
              <a:headEnd/>
              <a:tailEnd/>
            </a:ln>
          </p:spPr>
          <p:txBody>
            <a:bodyPr/>
            <a:lstStyle/>
            <a:p>
              <a:endParaRPr lang="en-US"/>
            </a:p>
          </p:txBody>
        </p:sp>
        <p:sp>
          <p:nvSpPr>
            <p:cNvPr id="27762" name="Freeform 133"/>
            <p:cNvSpPr>
              <a:spLocks/>
            </p:cNvSpPr>
            <p:nvPr/>
          </p:nvSpPr>
          <p:spPr bwMode="auto">
            <a:xfrm>
              <a:off x="4086" y="2573"/>
              <a:ext cx="262" cy="35"/>
            </a:xfrm>
            <a:custGeom>
              <a:avLst/>
              <a:gdLst>
                <a:gd name="T0" fmla="*/ 0 w 262"/>
                <a:gd name="T1" fmla="*/ 34 h 35"/>
                <a:gd name="T2" fmla="*/ 49 w 262"/>
                <a:gd name="T3" fmla="*/ 0 h 35"/>
                <a:gd name="T4" fmla="*/ 245 w 262"/>
                <a:gd name="T5" fmla="*/ 0 h 35"/>
                <a:gd name="T6" fmla="*/ 261 w 262"/>
                <a:gd name="T7" fmla="*/ 34 h 35"/>
                <a:gd name="T8" fmla="*/ 0 w 262"/>
                <a:gd name="T9" fmla="*/ 34 h 35"/>
                <a:gd name="T10" fmla="*/ 0 60000 65536"/>
                <a:gd name="T11" fmla="*/ 0 60000 65536"/>
                <a:gd name="T12" fmla="*/ 0 60000 65536"/>
                <a:gd name="T13" fmla="*/ 0 60000 65536"/>
                <a:gd name="T14" fmla="*/ 0 60000 65536"/>
                <a:gd name="T15" fmla="*/ 0 w 262"/>
                <a:gd name="T16" fmla="*/ 0 h 35"/>
                <a:gd name="T17" fmla="*/ 262 w 262"/>
                <a:gd name="T18" fmla="*/ 35 h 35"/>
              </a:gdLst>
              <a:ahLst/>
              <a:cxnLst>
                <a:cxn ang="T10">
                  <a:pos x="T0" y="T1"/>
                </a:cxn>
                <a:cxn ang="T11">
                  <a:pos x="T2" y="T3"/>
                </a:cxn>
                <a:cxn ang="T12">
                  <a:pos x="T4" y="T5"/>
                </a:cxn>
                <a:cxn ang="T13">
                  <a:pos x="T6" y="T7"/>
                </a:cxn>
                <a:cxn ang="T14">
                  <a:pos x="T8" y="T9"/>
                </a:cxn>
              </a:cxnLst>
              <a:rect l="T15" t="T16" r="T17" b="T18"/>
              <a:pathLst>
                <a:path w="262" h="35">
                  <a:moveTo>
                    <a:pt x="0" y="34"/>
                  </a:moveTo>
                  <a:lnTo>
                    <a:pt x="49" y="0"/>
                  </a:lnTo>
                  <a:lnTo>
                    <a:pt x="245" y="0"/>
                  </a:lnTo>
                  <a:lnTo>
                    <a:pt x="261" y="34"/>
                  </a:lnTo>
                  <a:lnTo>
                    <a:pt x="0" y="34"/>
                  </a:lnTo>
                </a:path>
              </a:pathLst>
            </a:custGeom>
            <a:solidFill>
              <a:srgbClr val="C1CEFF"/>
            </a:solidFill>
            <a:ln w="9525" cap="rnd">
              <a:noFill/>
              <a:round/>
              <a:headEnd/>
              <a:tailEnd/>
            </a:ln>
          </p:spPr>
          <p:txBody>
            <a:bodyPr/>
            <a:lstStyle/>
            <a:p>
              <a:endParaRPr lang="en-US"/>
            </a:p>
          </p:txBody>
        </p:sp>
        <p:sp>
          <p:nvSpPr>
            <p:cNvPr id="27763" name="Freeform 134"/>
            <p:cNvSpPr>
              <a:spLocks/>
            </p:cNvSpPr>
            <p:nvPr/>
          </p:nvSpPr>
          <p:spPr bwMode="auto">
            <a:xfrm>
              <a:off x="3871" y="2507"/>
              <a:ext cx="265" cy="67"/>
            </a:xfrm>
            <a:custGeom>
              <a:avLst/>
              <a:gdLst>
                <a:gd name="T0" fmla="*/ 0 w 265"/>
                <a:gd name="T1" fmla="*/ 66 h 67"/>
                <a:gd name="T2" fmla="*/ 198 w 265"/>
                <a:gd name="T3" fmla="*/ 66 h 67"/>
                <a:gd name="T4" fmla="*/ 264 w 265"/>
                <a:gd name="T5" fmla="*/ 0 h 67"/>
                <a:gd name="T6" fmla="*/ 66 w 265"/>
                <a:gd name="T7" fmla="*/ 0 h 67"/>
                <a:gd name="T8" fmla="*/ 0 w 265"/>
                <a:gd name="T9" fmla="*/ 66 h 67"/>
                <a:gd name="T10" fmla="*/ 0 60000 65536"/>
                <a:gd name="T11" fmla="*/ 0 60000 65536"/>
                <a:gd name="T12" fmla="*/ 0 60000 65536"/>
                <a:gd name="T13" fmla="*/ 0 60000 65536"/>
                <a:gd name="T14" fmla="*/ 0 60000 65536"/>
                <a:gd name="T15" fmla="*/ 0 w 265"/>
                <a:gd name="T16" fmla="*/ 0 h 67"/>
                <a:gd name="T17" fmla="*/ 265 w 265"/>
                <a:gd name="T18" fmla="*/ 67 h 67"/>
              </a:gdLst>
              <a:ahLst/>
              <a:cxnLst>
                <a:cxn ang="T10">
                  <a:pos x="T0" y="T1"/>
                </a:cxn>
                <a:cxn ang="T11">
                  <a:pos x="T2" y="T3"/>
                </a:cxn>
                <a:cxn ang="T12">
                  <a:pos x="T4" y="T5"/>
                </a:cxn>
                <a:cxn ang="T13">
                  <a:pos x="T6" y="T7"/>
                </a:cxn>
                <a:cxn ang="T14">
                  <a:pos x="T8" y="T9"/>
                </a:cxn>
              </a:cxnLst>
              <a:rect l="T15" t="T16" r="T17" b="T18"/>
              <a:pathLst>
                <a:path w="265" h="67">
                  <a:moveTo>
                    <a:pt x="0" y="66"/>
                  </a:moveTo>
                  <a:lnTo>
                    <a:pt x="198" y="66"/>
                  </a:lnTo>
                  <a:lnTo>
                    <a:pt x="264" y="0"/>
                  </a:lnTo>
                  <a:lnTo>
                    <a:pt x="66" y="0"/>
                  </a:lnTo>
                  <a:lnTo>
                    <a:pt x="0" y="66"/>
                  </a:lnTo>
                </a:path>
              </a:pathLst>
            </a:custGeom>
            <a:solidFill>
              <a:schemeClr val="accent2"/>
            </a:solidFill>
            <a:ln w="9525" cap="rnd">
              <a:noFill/>
              <a:round/>
              <a:headEnd/>
              <a:tailEnd/>
            </a:ln>
          </p:spPr>
          <p:txBody>
            <a:bodyPr/>
            <a:lstStyle/>
            <a:p>
              <a:endParaRPr lang="en-US"/>
            </a:p>
          </p:txBody>
        </p:sp>
        <p:sp>
          <p:nvSpPr>
            <p:cNvPr id="27764" name="Freeform 135"/>
            <p:cNvSpPr>
              <a:spLocks/>
            </p:cNvSpPr>
            <p:nvPr/>
          </p:nvSpPr>
          <p:spPr bwMode="auto">
            <a:xfrm>
              <a:off x="3823" y="2507"/>
              <a:ext cx="120" cy="101"/>
            </a:xfrm>
            <a:custGeom>
              <a:avLst/>
              <a:gdLst>
                <a:gd name="T0" fmla="*/ 0 w 120"/>
                <a:gd name="T1" fmla="*/ 100 h 101"/>
                <a:gd name="T2" fmla="*/ 51 w 120"/>
                <a:gd name="T3" fmla="*/ 67 h 101"/>
                <a:gd name="T4" fmla="*/ 119 w 120"/>
                <a:gd name="T5" fmla="*/ 0 h 101"/>
                <a:gd name="T6" fmla="*/ 102 w 120"/>
                <a:gd name="T7" fmla="*/ 0 h 101"/>
                <a:gd name="T8" fmla="*/ 0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0" y="100"/>
                  </a:moveTo>
                  <a:lnTo>
                    <a:pt x="51" y="67"/>
                  </a:lnTo>
                  <a:lnTo>
                    <a:pt x="119" y="0"/>
                  </a:lnTo>
                  <a:lnTo>
                    <a:pt x="102" y="0"/>
                  </a:lnTo>
                  <a:lnTo>
                    <a:pt x="0" y="100"/>
                  </a:lnTo>
                </a:path>
              </a:pathLst>
            </a:custGeom>
            <a:solidFill>
              <a:schemeClr val="tx1"/>
            </a:solidFill>
            <a:ln w="9525" cap="rnd">
              <a:noFill/>
              <a:round/>
              <a:headEnd/>
              <a:tailEnd/>
            </a:ln>
          </p:spPr>
          <p:txBody>
            <a:bodyPr/>
            <a:lstStyle/>
            <a:p>
              <a:endParaRPr lang="en-US"/>
            </a:p>
          </p:txBody>
        </p:sp>
        <p:sp>
          <p:nvSpPr>
            <p:cNvPr id="27765" name="Freeform 136"/>
            <p:cNvSpPr>
              <a:spLocks/>
            </p:cNvSpPr>
            <p:nvPr/>
          </p:nvSpPr>
          <p:spPr bwMode="auto">
            <a:xfrm>
              <a:off x="4073" y="2507"/>
              <a:ext cx="113" cy="101"/>
            </a:xfrm>
            <a:custGeom>
              <a:avLst/>
              <a:gdLst>
                <a:gd name="T0" fmla="*/ 16 w 113"/>
                <a:gd name="T1" fmla="*/ 100 h 101"/>
                <a:gd name="T2" fmla="*/ 0 w 113"/>
                <a:gd name="T3" fmla="*/ 67 h 101"/>
                <a:gd name="T4" fmla="*/ 64 w 113"/>
                <a:gd name="T5" fmla="*/ 0 h 101"/>
                <a:gd name="T6" fmla="*/ 112 w 113"/>
                <a:gd name="T7" fmla="*/ 0 h 101"/>
                <a:gd name="T8" fmla="*/ 16 w 113"/>
                <a:gd name="T9" fmla="*/ 100 h 101"/>
                <a:gd name="T10" fmla="*/ 0 60000 65536"/>
                <a:gd name="T11" fmla="*/ 0 60000 65536"/>
                <a:gd name="T12" fmla="*/ 0 60000 65536"/>
                <a:gd name="T13" fmla="*/ 0 60000 65536"/>
                <a:gd name="T14" fmla="*/ 0 60000 65536"/>
                <a:gd name="T15" fmla="*/ 0 w 113"/>
                <a:gd name="T16" fmla="*/ 0 h 101"/>
                <a:gd name="T17" fmla="*/ 113 w 113"/>
                <a:gd name="T18" fmla="*/ 101 h 101"/>
              </a:gdLst>
              <a:ahLst/>
              <a:cxnLst>
                <a:cxn ang="T10">
                  <a:pos x="T0" y="T1"/>
                </a:cxn>
                <a:cxn ang="T11">
                  <a:pos x="T2" y="T3"/>
                </a:cxn>
                <a:cxn ang="T12">
                  <a:pos x="T4" y="T5"/>
                </a:cxn>
                <a:cxn ang="T13">
                  <a:pos x="T6" y="T7"/>
                </a:cxn>
                <a:cxn ang="T14">
                  <a:pos x="T8" y="T9"/>
                </a:cxn>
              </a:cxnLst>
              <a:rect l="T15" t="T16" r="T17" b="T18"/>
              <a:pathLst>
                <a:path w="113" h="101">
                  <a:moveTo>
                    <a:pt x="16" y="100"/>
                  </a:moveTo>
                  <a:lnTo>
                    <a:pt x="0" y="67"/>
                  </a:lnTo>
                  <a:lnTo>
                    <a:pt x="64" y="0"/>
                  </a:lnTo>
                  <a:lnTo>
                    <a:pt x="112" y="0"/>
                  </a:lnTo>
                  <a:lnTo>
                    <a:pt x="16" y="100"/>
                  </a:lnTo>
                </a:path>
              </a:pathLst>
            </a:custGeom>
            <a:solidFill>
              <a:schemeClr val="bg1"/>
            </a:solidFill>
            <a:ln w="9525" cap="rnd">
              <a:noFill/>
              <a:round/>
              <a:headEnd/>
              <a:tailEnd/>
            </a:ln>
          </p:spPr>
          <p:txBody>
            <a:bodyPr/>
            <a:lstStyle/>
            <a:p>
              <a:endParaRPr lang="en-US"/>
            </a:p>
          </p:txBody>
        </p:sp>
        <p:sp>
          <p:nvSpPr>
            <p:cNvPr id="27766" name="Freeform 137"/>
            <p:cNvSpPr>
              <a:spLocks/>
            </p:cNvSpPr>
            <p:nvPr/>
          </p:nvSpPr>
          <p:spPr bwMode="auto">
            <a:xfrm>
              <a:off x="3823" y="2573"/>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27767" name="Freeform 138"/>
            <p:cNvSpPr>
              <a:spLocks/>
            </p:cNvSpPr>
            <p:nvPr/>
          </p:nvSpPr>
          <p:spPr bwMode="auto">
            <a:xfrm>
              <a:off x="3611" y="2507"/>
              <a:ext cx="261" cy="67"/>
            </a:xfrm>
            <a:custGeom>
              <a:avLst/>
              <a:gdLst>
                <a:gd name="T0" fmla="*/ 0 w 261"/>
                <a:gd name="T1" fmla="*/ 66 h 67"/>
                <a:gd name="T2" fmla="*/ 195 w 261"/>
                <a:gd name="T3" fmla="*/ 66 h 67"/>
                <a:gd name="T4" fmla="*/ 260 w 261"/>
                <a:gd name="T5" fmla="*/ 0 h 67"/>
                <a:gd name="T6" fmla="*/ 65 w 261"/>
                <a:gd name="T7" fmla="*/ 0 h 67"/>
                <a:gd name="T8" fmla="*/ 0 w 261"/>
                <a:gd name="T9" fmla="*/ 66 h 67"/>
                <a:gd name="T10" fmla="*/ 0 60000 65536"/>
                <a:gd name="T11" fmla="*/ 0 60000 65536"/>
                <a:gd name="T12" fmla="*/ 0 60000 65536"/>
                <a:gd name="T13" fmla="*/ 0 60000 65536"/>
                <a:gd name="T14" fmla="*/ 0 60000 65536"/>
                <a:gd name="T15" fmla="*/ 0 w 261"/>
                <a:gd name="T16" fmla="*/ 0 h 67"/>
                <a:gd name="T17" fmla="*/ 261 w 261"/>
                <a:gd name="T18" fmla="*/ 67 h 67"/>
              </a:gdLst>
              <a:ahLst/>
              <a:cxnLst>
                <a:cxn ang="T10">
                  <a:pos x="T0" y="T1"/>
                </a:cxn>
                <a:cxn ang="T11">
                  <a:pos x="T2" y="T3"/>
                </a:cxn>
                <a:cxn ang="T12">
                  <a:pos x="T4" y="T5"/>
                </a:cxn>
                <a:cxn ang="T13">
                  <a:pos x="T6" y="T7"/>
                </a:cxn>
                <a:cxn ang="T14">
                  <a:pos x="T8" y="T9"/>
                </a:cxn>
              </a:cxnLst>
              <a:rect l="T15" t="T16" r="T17" b="T18"/>
              <a:pathLst>
                <a:path w="261" h="67">
                  <a:moveTo>
                    <a:pt x="0" y="66"/>
                  </a:moveTo>
                  <a:lnTo>
                    <a:pt x="195" y="66"/>
                  </a:lnTo>
                  <a:lnTo>
                    <a:pt x="260" y="0"/>
                  </a:lnTo>
                  <a:lnTo>
                    <a:pt x="65" y="0"/>
                  </a:lnTo>
                  <a:lnTo>
                    <a:pt x="0" y="66"/>
                  </a:lnTo>
                </a:path>
              </a:pathLst>
            </a:custGeom>
            <a:solidFill>
              <a:schemeClr val="accent2"/>
            </a:solidFill>
            <a:ln w="9525" cap="rnd">
              <a:noFill/>
              <a:round/>
              <a:headEnd/>
              <a:tailEnd/>
            </a:ln>
          </p:spPr>
          <p:txBody>
            <a:bodyPr/>
            <a:lstStyle/>
            <a:p>
              <a:endParaRPr lang="en-US"/>
            </a:p>
          </p:txBody>
        </p:sp>
        <p:sp>
          <p:nvSpPr>
            <p:cNvPr id="27768" name="Freeform 139"/>
            <p:cNvSpPr>
              <a:spLocks/>
            </p:cNvSpPr>
            <p:nvPr/>
          </p:nvSpPr>
          <p:spPr bwMode="auto">
            <a:xfrm>
              <a:off x="3561" y="2507"/>
              <a:ext cx="119" cy="101"/>
            </a:xfrm>
            <a:custGeom>
              <a:avLst/>
              <a:gdLst>
                <a:gd name="T0" fmla="*/ 0 w 119"/>
                <a:gd name="T1" fmla="*/ 100 h 101"/>
                <a:gd name="T2" fmla="*/ 51 w 119"/>
                <a:gd name="T3" fmla="*/ 67 h 101"/>
                <a:gd name="T4" fmla="*/ 118 w 119"/>
                <a:gd name="T5" fmla="*/ 0 h 101"/>
                <a:gd name="T6" fmla="*/ 101 w 119"/>
                <a:gd name="T7" fmla="*/ 0 h 101"/>
                <a:gd name="T8" fmla="*/ 0 w 119"/>
                <a:gd name="T9" fmla="*/ 100 h 101"/>
                <a:gd name="T10" fmla="*/ 0 60000 65536"/>
                <a:gd name="T11" fmla="*/ 0 60000 65536"/>
                <a:gd name="T12" fmla="*/ 0 60000 65536"/>
                <a:gd name="T13" fmla="*/ 0 60000 65536"/>
                <a:gd name="T14" fmla="*/ 0 60000 65536"/>
                <a:gd name="T15" fmla="*/ 0 w 119"/>
                <a:gd name="T16" fmla="*/ 0 h 101"/>
                <a:gd name="T17" fmla="*/ 119 w 119"/>
                <a:gd name="T18" fmla="*/ 101 h 101"/>
              </a:gdLst>
              <a:ahLst/>
              <a:cxnLst>
                <a:cxn ang="T10">
                  <a:pos x="T0" y="T1"/>
                </a:cxn>
                <a:cxn ang="T11">
                  <a:pos x="T2" y="T3"/>
                </a:cxn>
                <a:cxn ang="T12">
                  <a:pos x="T4" y="T5"/>
                </a:cxn>
                <a:cxn ang="T13">
                  <a:pos x="T6" y="T7"/>
                </a:cxn>
                <a:cxn ang="T14">
                  <a:pos x="T8" y="T9"/>
                </a:cxn>
              </a:cxnLst>
              <a:rect l="T15" t="T16" r="T17" b="T18"/>
              <a:pathLst>
                <a:path w="119" h="101">
                  <a:moveTo>
                    <a:pt x="0" y="100"/>
                  </a:moveTo>
                  <a:lnTo>
                    <a:pt x="51" y="67"/>
                  </a:lnTo>
                  <a:lnTo>
                    <a:pt x="118" y="0"/>
                  </a:lnTo>
                  <a:lnTo>
                    <a:pt x="101" y="0"/>
                  </a:lnTo>
                  <a:lnTo>
                    <a:pt x="0" y="100"/>
                  </a:lnTo>
                </a:path>
              </a:pathLst>
            </a:custGeom>
            <a:solidFill>
              <a:schemeClr val="tx1"/>
            </a:solidFill>
            <a:ln w="9525" cap="rnd">
              <a:noFill/>
              <a:round/>
              <a:headEnd/>
              <a:tailEnd/>
            </a:ln>
          </p:spPr>
          <p:txBody>
            <a:bodyPr/>
            <a:lstStyle/>
            <a:p>
              <a:endParaRPr lang="en-US"/>
            </a:p>
          </p:txBody>
        </p:sp>
        <p:sp>
          <p:nvSpPr>
            <p:cNvPr id="27769" name="Freeform 140"/>
            <p:cNvSpPr>
              <a:spLocks/>
            </p:cNvSpPr>
            <p:nvPr/>
          </p:nvSpPr>
          <p:spPr bwMode="auto">
            <a:xfrm>
              <a:off x="3809" y="2507"/>
              <a:ext cx="112" cy="101"/>
            </a:xfrm>
            <a:custGeom>
              <a:avLst/>
              <a:gdLst>
                <a:gd name="T0" fmla="*/ 16 w 112"/>
                <a:gd name="T1" fmla="*/ 100 h 101"/>
                <a:gd name="T2" fmla="*/ 0 w 112"/>
                <a:gd name="T3" fmla="*/ 67 h 101"/>
                <a:gd name="T4" fmla="*/ 63 w 112"/>
                <a:gd name="T5" fmla="*/ 0 h 101"/>
                <a:gd name="T6" fmla="*/ 111 w 112"/>
                <a:gd name="T7" fmla="*/ 0 h 101"/>
                <a:gd name="T8" fmla="*/ 16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16" y="100"/>
                  </a:moveTo>
                  <a:lnTo>
                    <a:pt x="0" y="67"/>
                  </a:lnTo>
                  <a:lnTo>
                    <a:pt x="63" y="0"/>
                  </a:lnTo>
                  <a:lnTo>
                    <a:pt x="111" y="0"/>
                  </a:lnTo>
                  <a:lnTo>
                    <a:pt x="16" y="100"/>
                  </a:lnTo>
                </a:path>
              </a:pathLst>
            </a:custGeom>
            <a:solidFill>
              <a:schemeClr val="bg1"/>
            </a:solidFill>
            <a:ln w="9525" cap="rnd">
              <a:noFill/>
              <a:round/>
              <a:headEnd/>
              <a:tailEnd/>
            </a:ln>
          </p:spPr>
          <p:txBody>
            <a:bodyPr/>
            <a:lstStyle/>
            <a:p>
              <a:endParaRPr lang="en-US"/>
            </a:p>
          </p:txBody>
        </p:sp>
        <p:sp>
          <p:nvSpPr>
            <p:cNvPr id="27770" name="Freeform 141"/>
            <p:cNvSpPr>
              <a:spLocks/>
            </p:cNvSpPr>
            <p:nvPr/>
          </p:nvSpPr>
          <p:spPr bwMode="auto">
            <a:xfrm>
              <a:off x="3561" y="2573"/>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grpSp>
      <p:pic>
        <p:nvPicPr>
          <p:cNvPr id="27659" name="Picture 142" descr="MCj01952460000[1]"/>
          <p:cNvPicPr>
            <a:picLocks noChangeAspect="1" noChangeArrowheads="1"/>
          </p:cNvPicPr>
          <p:nvPr/>
        </p:nvPicPr>
        <p:blipFill>
          <a:blip r:embed="rId3" cstate="print"/>
          <a:srcRect/>
          <a:stretch>
            <a:fillRect/>
          </a:stretch>
        </p:blipFill>
        <p:spPr bwMode="auto">
          <a:xfrm>
            <a:off x="6934200" y="4572000"/>
            <a:ext cx="1390650" cy="1276350"/>
          </a:xfrm>
          <a:prstGeom prst="rect">
            <a:avLst/>
          </a:prstGeom>
          <a:noFill/>
          <a:ln w="9525">
            <a:noFill/>
            <a:miter lim="800000"/>
            <a:headEnd/>
            <a:tailEnd/>
          </a:ln>
        </p:spPr>
      </p:pic>
      <p:sp>
        <p:nvSpPr>
          <p:cNvPr id="27660" name="Text Box 143"/>
          <p:cNvSpPr txBox="1">
            <a:spLocks noChangeArrowheads="1"/>
          </p:cNvSpPr>
          <p:nvPr/>
        </p:nvSpPr>
        <p:spPr bwMode="auto">
          <a:xfrm>
            <a:off x="7086600" y="2209800"/>
            <a:ext cx="1066800" cy="304800"/>
          </a:xfrm>
          <a:prstGeom prst="rect">
            <a:avLst/>
          </a:prstGeom>
          <a:solidFill>
            <a:srgbClr val="99CCFF"/>
          </a:solidFill>
          <a:ln w="12700">
            <a:noFill/>
            <a:miter lim="800000"/>
            <a:headEnd/>
            <a:tailEnd/>
          </a:ln>
        </p:spPr>
        <p:txBody>
          <a:bodyPr>
            <a:spAutoFit/>
          </a:bodyPr>
          <a:lstStyle/>
          <a:p>
            <a:pPr>
              <a:spcBef>
                <a:spcPct val="50000"/>
              </a:spcBef>
            </a:pPr>
            <a:r>
              <a:rPr lang="en-US" sz="1400"/>
              <a:t>Products</a:t>
            </a:r>
          </a:p>
        </p:txBody>
      </p:sp>
      <p:sp>
        <p:nvSpPr>
          <p:cNvPr id="27661" name="Text Box 144"/>
          <p:cNvSpPr txBox="1">
            <a:spLocks noChangeArrowheads="1"/>
          </p:cNvSpPr>
          <p:nvPr/>
        </p:nvSpPr>
        <p:spPr bwMode="auto">
          <a:xfrm>
            <a:off x="7162800" y="3581400"/>
            <a:ext cx="1066800" cy="304800"/>
          </a:xfrm>
          <a:prstGeom prst="rect">
            <a:avLst/>
          </a:prstGeom>
          <a:solidFill>
            <a:srgbClr val="DBFFC9"/>
          </a:solidFill>
          <a:ln w="12700">
            <a:noFill/>
            <a:miter lim="800000"/>
            <a:headEnd/>
            <a:tailEnd/>
          </a:ln>
        </p:spPr>
        <p:txBody>
          <a:bodyPr>
            <a:spAutoFit/>
          </a:bodyPr>
          <a:lstStyle/>
          <a:p>
            <a:pPr>
              <a:spcBef>
                <a:spcPct val="50000"/>
              </a:spcBef>
            </a:pPr>
            <a:r>
              <a:rPr lang="en-US" sz="1400"/>
              <a:t>Segments</a:t>
            </a:r>
          </a:p>
        </p:txBody>
      </p:sp>
      <p:sp>
        <p:nvSpPr>
          <p:cNvPr id="27662" name="Text Box 145"/>
          <p:cNvSpPr txBox="1">
            <a:spLocks noChangeArrowheads="1"/>
          </p:cNvSpPr>
          <p:nvPr/>
        </p:nvSpPr>
        <p:spPr bwMode="auto">
          <a:xfrm>
            <a:off x="7391400" y="5562600"/>
            <a:ext cx="1066800" cy="304800"/>
          </a:xfrm>
          <a:prstGeom prst="rect">
            <a:avLst/>
          </a:prstGeom>
          <a:solidFill>
            <a:srgbClr val="F8F2D0"/>
          </a:solidFill>
          <a:ln w="12700">
            <a:noFill/>
            <a:miter lim="800000"/>
            <a:headEnd/>
            <a:tailEnd/>
          </a:ln>
        </p:spPr>
        <p:txBody>
          <a:bodyPr>
            <a:spAutoFit/>
          </a:bodyPr>
          <a:lstStyle/>
          <a:p>
            <a:pPr>
              <a:spcBef>
                <a:spcPct val="50000"/>
              </a:spcBef>
            </a:pPr>
            <a:r>
              <a:rPr lang="en-US" sz="1400"/>
              <a:t>Services</a:t>
            </a:r>
          </a:p>
        </p:txBody>
      </p:sp>
      <p:sp>
        <p:nvSpPr>
          <p:cNvPr id="27663" name="AutoShape 146"/>
          <p:cNvSpPr>
            <a:spLocks noChangeArrowheads="1"/>
          </p:cNvSpPr>
          <p:nvPr/>
        </p:nvSpPr>
        <p:spPr bwMode="auto">
          <a:xfrm rot="2259937">
            <a:off x="3048000" y="2362200"/>
            <a:ext cx="381000" cy="228600"/>
          </a:xfrm>
          <a:prstGeom prst="rightArrow">
            <a:avLst>
              <a:gd name="adj1" fmla="val 50000"/>
              <a:gd name="adj2" fmla="val 41667"/>
            </a:avLst>
          </a:prstGeom>
          <a:solidFill>
            <a:schemeClr val="accent2"/>
          </a:solidFill>
          <a:ln w="12700">
            <a:solidFill>
              <a:schemeClr val="tx1"/>
            </a:solidFill>
            <a:miter lim="800000"/>
            <a:headEnd/>
            <a:tailEnd/>
          </a:ln>
        </p:spPr>
        <p:txBody>
          <a:bodyPr wrap="none" anchor="ctr"/>
          <a:lstStyle/>
          <a:p>
            <a:endParaRPr lang="en-US"/>
          </a:p>
        </p:txBody>
      </p:sp>
      <p:sp>
        <p:nvSpPr>
          <p:cNvPr id="27664" name="AutoShape 147"/>
          <p:cNvSpPr>
            <a:spLocks noChangeArrowheads="1"/>
          </p:cNvSpPr>
          <p:nvPr/>
        </p:nvSpPr>
        <p:spPr bwMode="auto">
          <a:xfrm rot="-2330690">
            <a:off x="6143625" y="2573338"/>
            <a:ext cx="609600" cy="207962"/>
          </a:xfrm>
          <a:prstGeom prst="rightArrow">
            <a:avLst>
              <a:gd name="adj1" fmla="val 50000"/>
              <a:gd name="adj2" fmla="val 73283"/>
            </a:avLst>
          </a:prstGeom>
          <a:solidFill>
            <a:schemeClr val="accent2"/>
          </a:solidFill>
          <a:ln w="12700" algn="ctr">
            <a:solidFill>
              <a:schemeClr val="tx1"/>
            </a:solidFill>
            <a:miter lim="800000"/>
            <a:headEnd/>
            <a:tailEnd/>
          </a:ln>
        </p:spPr>
        <p:txBody>
          <a:bodyPr wrap="none" anchor="ctr"/>
          <a:lstStyle/>
          <a:p>
            <a:endParaRPr lang="en-US"/>
          </a:p>
        </p:txBody>
      </p:sp>
      <p:sp>
        <p:nvSpPr>
          <p:cNvPr id="27665" name="AutoShape 148"/>
          <p:cNvSpPr>
            <a:spLocks noChangeArrowheads="1"/>
          </p:cNvSpPr>
          <p:nvPr/>
        </p:nvSpPr>
        <p:spPr bwMode="auto">
          <a:xfrm rot="1772423">
            <a:off x="6056313" y="3498850"/>
            <a:ext cx="609600" cy="201613"/>
          </a:xfrm>
          <a:prstGeom prst="rightArrow">
            <a:avLst>
              <a:gd name="adj1" fmla="val 50000"/>
              <a:gd name="adj2" fmla="val 75590"/>
            </a:avLst>
          </a:prstGeom>
          <a:solidFill>
            <a:schemeClr val="accent2"/>
          </a:solidFill>
          <a:ln w="12700" algn="ctr">
            <a:solidFill>
              <a:schemeClr val="tx1"/>
            </a:solidFill>
            <a:miter lim="800000"/>
            <a:headEnd/>
            <a:tailEnd/>
          </a:ln>
        </p:spPr>
        <p:txBody>
          <a:bodyPr wrap="none" anchor="ctr"/>
          <a:lstStyle/>
          <a:p>
            <a:endParaRPr lang="en-US"/>
          </a:p>
        </p:txBody>
      </p:sp>
      <p:sp>
        <p:nvSpPr>
          <p:cNvPr id="27666" name="AutoShape 149"/>
          <p:cNvSpPr>
            <a:spLocks noChangeArrowheads="1"/>
          </p:cNvSpPr>
          <p:nvPr/>
        </p:nvSpPr>
        <p:spPr bwMode="auto">
          <a:xfrm rot="2705603">
            <a:off x="6046788" y="4392612"/>
            <a:ext cx="762000" cy="206375"/>
          </a:xfrm>
          <a:prstGeom prst="rightArrow">
            <a:avLst>
              <a:gd name="adj1" fmla="val 50000"/>
              <a:gd name="adj2" fmla="val 92308"/>
            </a:avLst>
          </a:prstGeom>
          <a:solidFill>
            <a:schemeClr val="accent2"/>
          </a:solidFill>
          <a:ln w="12700" algn="ctr">
            <a:solidFill>
              <a:schemeClr val="tx1"/>
            </a:solidFill>
            <a:miter lim="800000"/>
            <a:headEnd/>
            <a:tailEnd/>
          </a:ln>
        </p:spPr>
        <p:txBody>
          <a:bodyPr wrap="none" anchor="ctr"/>
          <a:lstStyle/>
          <a:p>
            <a:endParaRPr lang="en-US"/>
          </a:p>
        </p:txBody>
      </p:sp>
      <p:sp>
        <p:nvSpPr>
          <p:cNvPr id="27667" name="Line 150"/>
          <p:cNvSpPr>
            <a:spLocks noChangeShapeType="1"/>
          </p:cNvSpPr>
          <p:nvPr/>
        </p:nvSpPr>
        <p:spPr bwMode="auto">
          <a:xfrm>
            <a:off x="2057400" y="4191000"/>
            <a:ext cx="0" cy="2057400"/>
          </a:xfrm>
          <a:prstGeom prst="line">
            <a:avLst/>
          </a:prstGeom>
          <a:noFill/>
          <a:ln w="19050">
            <a:solidFill>
              <a:schemeClr val="tx1"/>
            </a:solidFill>
            <a:prstDash val="sysDot"/>
            <a:round/>
            <a:headEnd/>
            <a:tailEnd/>
          </a:ln>
        </p:spPr>
        <p:txBody>
          <a:bodyPr anchor="ctr"/>
          <a:lstStyle/>
          <a:p>
            <a:endParaRPr lang="en-US"/>
          </a:p>
        </p:txBody>
      </p:sp>
      <p:sp>
        <p:nvSpPr>
          <p:cNvPr id="27668" name="Text Box 153"/>
          <p:cNvSpPr txBox="1">
            <a:spLocks noChangeArrowheads="1"/>
          </p:cNvSpPr>
          <p:nvPr/>
        </p:nvSpPr>
        <p:spPr bwMode="auto">
          <a:xfrm>
            <a:off x="3352800" y="5867400"/>
            <a:ext cx="2209800" cy="304800"/>
          </a:xfrm>
          <a:prstGeom prst="rect">
            <a:avLst/>
          </a:prstGeom>
          <a:noFill/>
          <a:ln w="12700">
            <a:noFill/>
            <a:miter lim="800000"/>
            <a:headEnd/>
            <a:tailEnd/>
          </a:ln>
        </p:spPr>
        <p:txBody>
          <a:bodyPr>
            <a:spAutoFit/>
          </a:bodyPr>
          <a:lstStyle/>
          <a:p>
            <a:pPr>
              <a:spcBef>
                <a:spcPct val="50000"/>
              </a:spcBef>
            </a:pPr>
            <a:r>
              <a:rPr lang="en-US" sz="1400"/>
              <a:t>Traditional approach</a:t>
            </a:r>
          </a:p>
        </p:txBody>
      </p:sp>
      <p:sp>
        <p:nvSpPr>
          <p:cNvPr id="27669" name="AutoShape 154"/>
          <p:cNvSpPr>
            <a:spLocks noChangeArrowheads="1"/>
          </p:cNvSpPr>
          <p:nvPr/>
        </p:nvSpPr>
        <p:spPr bwMode="auto">
          <a:xfrm rot="-1673426">
            <a:off x="3124200" y="3581400"/>
            <a:ext cx="381000" cy="228600"/>
          </a:xfrm>
          <a:prstGeom prst="rightArrow">
            <a:avLst>
              <a:gd name="adj1" fmla="val 50000"/>
              <a:gd name="adj2" fmla="val 41667"/>
            </a:avLst>
          </a:prstGeom>
          <a:solidFill>
            <a:schemeClr val="accent2"/>
          </a:solidFill>
          <a:ln w="12700">
            <a:solidFill>
              <a:schemeClr val="tx1"/>
            </a:solidFill>
            <a:miter lim="800000"/>
            <a:headEnd/>
            <a:tailEnd/>
          </a:ln>
        </p:spPr>
        <p:txBody>
          <a:bodyPr wrap="none" anchor="ctr"/>
          <a:lstStyle/>
          <a:p>
            <a:endParaRPr lang="en-US"/>
          </a:p>
        </p:txBody>
      </p:sp>
      <p:sp>
        <p:nvSpPr>
          <p:cNvPr id="27670" name="Line 155"/>
          <p:cNvSpPr>
            <a:spLocks noChangeShapeType="1"/>
          </p:cNvSpPr>
          <p:nvPr/>
        </p:nvSpPr>
        <p:spPr bwMode="auto">
          <a:xfrm>
            <a:off x="2057400" y="6248400"/>
            <a:ext cx="5334000" cy="0"/>
          </a:xfrm>
          <a:prstGeom prst="line">
            <a:avLst/>
          </a:prstGeom>
          <a:noFill/>
          <a:ln w="19050">
            <a:solidFill>
              <a:schemeClr val="tx1"/>
            </a:solidFill>
            <a:prstDash val="sysDot"/>
            <a:round/>
            <a:headEnd/>
            <a:tailEnd/>
          </a:ln>
        </p:spPr>
        <p:txBody>
          <a:bodyPr anchor="ctr"/>
          <a:lstStyle/>
          <a:p>
            <a:endParaRPr lang="en-US"/>
          </a:p>
        </p:txBody>
      </p:sp>
      <p:sp>
        <p:nvSpPr>
          <p:cNvPr id="27671" name="Line 156"/>
          <p:cNvSpPr>
            <a:spLocks noChangeShapeType="1"/>
          </p:cNvSpPr>
          <p:nvPr/>
        </p:nvSpPr>
        <p:spPr bwMode="auto">
          <a:xfrm flipV="1">
            <a:off x="7391400" y="5867400"/>
            <a:ext cx="0" cy="381000"/>
          </a:xfrm>
          <a:prstGeom prst="line">
            <a:avLst/>
          </a:prstGeom>
          <a:noFill/>
          <a:ln w="19050">
            <a:solidFill>
              <a:schemeClr val="tx1"/>
            </a:solidFill>
            <a:prstDash val="sysDot"/>
            <a:round/>
            <a:headEnd/>
            <a:tailEnd type="triangle" w="med" len="med"/>
          </a:ln>
        </p:spPr>
        <p:txBody>
          <a:bodyPr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33"/>
          <p:cNvSpPr>
            <a:spLocks noChangeArrowheads="1"/>
          </p:cNvSpPr>
          <p:nvPr/>
        </p:nvSpPr>
        <p:spPr bwMode="auto">
          <a:xfrm>
            <a:off x="381000" y="2133600"/>
            <a:ext cx="3733800" cy="4114800"/>
          </a:xfrm>
          <a:prstGeom prst="rect">
            <a:avLst/>
          </a:prstGeom>
          <a:solidFill>
            <a:srgbClr val="FFFF99">
              <a:alpha val="18039"/>
            </a:srgbClr>
          </a:solidFill>
          <a:ln w="12700">
            <a:noFill/>
            <a:miter lim="800000"/>
            <a:headEnd/>
            <a:tailEnd/>
          </a:ln>
        </p:spPr>
        <p:txBody>
          <a:bodyPr wrap="none" anchor="ctr"/>
          <a:lstStyle/>
          <a:p>
            <a:endParaRPr lang="en-US"/>
          </a:p>
        </p:txBody>
      </p:sp>
      <p:sp>
        <p:nvSpPr>
          <p:cNvPr id="242842" name="Rectangle 154"/>
          <p:cNvSpPr>
            <a:spLocks noChangeArrowheads="1"/>
          </p:cNvSpPr>
          <p:nvPr/>
        </p:nvSpPr>
        <p:spPr bwMode="auto">
          <a:xfrm>
            <a:off x="0" y="319088"/>
            <a:ext cx="9601200" cy="671512"/>
          </a:xfrm>
          <a:prstGeom prst="rect">
            <a:avLst/>
          </a:prstGeom>
          <a:noFill/>
          <a:ln w="12700">
            <a:noFill/>
            <a:miter lim="800000"/>
            <a:headEnd/>
            <a:tailEnd/>
          </a:ln>
          <a:effectLst/>
        </p:spPr>
        <p:txBody>
          <a:bodyPr lIns="0" tIns="0" rIns="0" bIns="0"/>
          <a:lstStyle/>
          <a:p>
            <a:pPr>
              <a:defRPr/>
            </a:pPr>
            <a:r>
              <a:rPr lang="en-US" sz="2800" b="1">
                <a:effectLst>
                  <a:outerShdw blurRad="38100" dist="38100" dir="2700000" algn="tl">
                    <a:srgbClr val="C0C0C0"/>
                  </a:outerShdw>
                </a:effectLst>
              </a:rPr>
              <a:t>Product Cost Controlling: Product Cost Planning</a:t>
            </a:r>
          </a:p>
        </p:txBody>
      </p:sp>
      <p:sp>
        <p:nvSpPr>
          <p:cNvPr id="28676" name="Rectangle 155"/>
          <p:cNvSpPr>
            <a:spLocks noChangeArrowheads="1"/>
          </p:cNvSpPr>
          <p:nvPr/>
        </p:nvSpPr>
        <p:spPr bwMode="auto">
          <a:xfrm>
            <a:off x="304800" y="838200"/>
            <a:ext cx="74676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1800" b="1"/>
              <a:t>What would be the best way to manufacture the product?</a:t>
            </a:r>
          </a:p>
        </p:txBody>
      </p:sp>
      <p:grpSp>
        <p:nvGrpSpPr>
          <p:cNvPr id="28677" name="Group 156"/>
          <p:cNvGrpSpPr>
            <a:grpSpLocks/>
          </p:cNvGrpSpPr>
          <p:nvPr/>
        </p:nvGrpSpPr>
        <p:grpSpPr bwMode="auto">
          <a:xfrm>
            <a:off x="7848600" y="762000"/>
            <a:ext cx="990600" cy="685800"/>
            <a:chOff x="3648" y="2304"/>
            <a:chExt cx="1029" cy="535"/>
          </a:xfrm>
        </p:grpSpPr>
        <p:grpSp>
          <p:nvGrpSpPr>
            <p:cNvPr id="28699" name="Group 157"/>
            <p:cNvGrpSpPr>
              <a:grpSpLocks/>
            </p:cNvGrpSpPr>
            <p:nvPr/>
          </p:nvGrpSpPr>
          <p:grpSpPr bwMode="auto">
            <a:xfrm>
              <a:off x="3648" y="2304"/>
              <a:ext cx="699" cy="432"/>
              <a:chOff x="938" y="2365"/>
              <a:chExt cx="519" cy="481"/>
            </a:xfrm>
          </p:grpSpPr>
          <p:sp>
            <p:nvSpPr>
              <p:cNvPr id="28701" name="Freeform 158"/>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8702" name="Freeform 159"/>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nvGrpSpPr>
              <p:cNvPr id="28703" name="Group 160"/>
              <p:cNvGrpSpPr>
                <a:grpSpLocks/>
              </p:cNvGrpSpPr>
              <p:nvPr/>
            </p:nvGrpSpPr>
            <p:grpSpPr bwMode="auto">
              <a:xfrm>
                <a:off x="1053" y="2414"/>
                <a:ext cx="165" cy="344"/>
                <a:chOff x="1053" y="2414"/>
                <a:chExt cx="165" cy="344"/>
              </a:xfrm>
            </p:grpSpPr>
            <p:sp>
              <p:nvSpPr>
                <p:cNvPr id="28730" name="Freeform 161"/>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8731" name="Freeform 162"/>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28704" name="Group 163"/>
              <p:cNvGrpSpPr>
                <a:grpSpLocks/>
              </p:cNvGrpSpPr>
              <p:nvPr/>
            </p:nvGrpSpPr>
            <p:grpSpPr bwMode="auto">
              <a:xfrm>
                <a:off x="991" y="2536"/>
                <a:ext cx="155" cy="260"/>
                <a:chOff x="991" y="2536"/>
                <a:chExt cx="155" cy="260"/>
              </a:xfrm>
            </p:grpSpPr>
            <p:sp>
              <p:nvSpPr>
                <p:cNvPr id="28728" name="Freeform 164"/>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8729" name="Freeform 165"/>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28705" name="Group 166"/>
              <p:cNvGrpSpPr>
                <a:grpSpLocks/>
              </p:cNvGrpSpPr>
              <p:nvPr/>
            </p:nvGrpSpPr>
            <p:grpSpPr bwMode="auto">
              <a:xfrm>
                <a:off x="938" y="2619"/>
                <a:ext cx="119" cy="200"/>
                <a:chOff x="938" y="2619"/>
                <a:chExt cx="119" cy="200"/>
              </a:xfrm>
            </p:grpSpPr>
            <p:sp>
              <p:nvSpPr>
                <p:cNvPr id="28726" name="Freeform 167"/>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8727" name="Freeform 168"/>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28706" name="Freeform 169"/>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grpSp>
            <p:nvGrpSpPr>
              <p:cNvPr id="28707" name="Group 170"/>
              <p:cNvGrpSpPr>
                <a:grpSpLocks/>
              </p:cNvGrpSpPr>
              <p:nvPr/>
            </p:nvGrpSpPr>
            <p:grpSpPr bwMode="auto">
              <a:xfrm>
                <a:off x="1285" y="2365"/>
                <a:ext cx="149" cy="67"/>
                <a:chOff x="1285" y="2365"/>
                <a:chExt cx="149" cy="67"/>
              </a:xfrm>
            </p:grpSpPr>
            <p:sp>
              <p:nvSpPr>
                <p:cNvPr id="28724" name="Freeform 171"/>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8725" name="Freeform 172"/>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28708" name="Freeform 173"/>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8709" name="Freeform 174"/>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8710" name="Freeform 175"/>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8711" name="Freeform 176"/>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8712" name="Freeform 177"/>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8713" name="Freeform 178"/>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8714" name="Freeform 179"/>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sp>
            <p:nvSpPr>
              <p:cNvPr id="28715" name="Freeform 180"/>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8716" name="Freeform 181"/>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8717" name="Freeform 182"/>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8718" name="Freeform 183"/>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p>
            </p:txBody>
          </p:sp>
          <p:sp>
            <p:nvSpPr>
              <p:cNvPr id="28719" name="Freeform 184"/>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8720" name="Freeform 185"/>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8721" name="Freeform 186"/>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p>
            </p:txBody>
          </p:sp>
          <p:sp>
            <p:nvSpPr>
              <p:cNvPr id="28722" name="Freeform 187"/>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8723" name="Freeform 188"/>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grpSp>
        <p:pic>
          <p:nvPicPr>
            <p:cNvPr id="28700" name="Picture 189" descr="MCj04316310000[1]"/>
            <p:cNvPicPr>
              <a:picLocks noChangeAspect="1" noChangeArrowheads="1"/>
            </p:cNvPicPr>
            <p:nvPr/>
          </p:nvPicPr>
          <p:blipFill>
            <a:blip r:embed="rId3" cstate="print"/>
            <a:srcRect/>
            <a:stretch>
              <a:fillRect/>
            </a:stretch>
          </p:blipFill>
          <p:spPr bwMode="auto">
            <a:xfrm>
              <a:off x="4128" y="2304"/>
              <a:ext cx="549" cy="535"/>
            </a:xfrm>
            <a:prstGeom prst="rect">
              <a:avLst/>
            </a:prstGeom>
            <a:noFill/>
            <a:ln w="9525">
              <a:noFill/>
              <a:miter lim="800000"/>
              <a:headEnd/>
              <a:tailEnd/>
            </a:ln>
          </p:spPr>
        </p:pic>
      </p:grpSp>
      <p:sp>
        <p:nvSpPr>
          <p:cNvPr id="28678" name="AutoShape 190"/>
          <p:cNvSpPr>
            <a:spLocks noChangeArrowheads="1"/>
          </p:cNvSpPr>
          <p:nvPr/>
        </p:nvSpPr>
        <p:spPr bwMode="auto">
          <a:xfrm>
            <a:off x="4267200" y="3505200"/>
            <a:ext cx="1752600" cy="838200"/>
          </a:xfrm>
          <a:prstGeom prst="bevel">
            <a:avLst>
              <a:gd name="adj" fmla="val 12500"/>
            </a:avLst>
          </a:prstGeom>
          <a:solidFill>
            <a:srgbClr val="FFFF99"/>
          </a:solidFill>
          <a:ln w="12700">
            <a:solidFill>
              <a:schemeClr val="tx1"/>
            </a:solidFill>
            <a:miter lim="800000"/>
            <a:headEnd/>
            <a:tailEnd/>
          </a:ln>
        </p:spPr>
        <p:txBody>
          <a:bodyPr wrap="none" anchor="ctr"/>
          <a:lstStyle/>
          <a:p>
            <a:pPr algn="ctr"/>
            <a:r>
              <a:rPr lang="en-US" sz="1000"/>
              <a:t>Product Cost Planning</a:t>
            </a:r>
          </a:p>
        </p:txBody>
      </p:sp>
      <p:pic>
        <p:nvPicPr>
          <p:cNvPr id="28679" name="Picture 228" descr="j0285750"/>
          <p:cNvPicPr>
            <a:picLocks noChangeAspect="1" noChangeArrowheads="1"/>
          </p:cNvPicPr>
          <p:nvPr/>
        </p:nvPicPr>
        <p:blipFill>
          <a:blip r:embed="rId4" cstate="print"/>
          <a:srcRect/>
          <a:stretch>
            <a:fillRect/>
          </a:stretch>
        </p:blipFill>
        <p:spPr bwMode="auto">
          <a:xfrm>
            <a:off x="2590800" y="2362200"/>
            <a:ext cx="1366838" cy="1120775"/>
          </a:xfrm>
          <a:prstGeom prst="rect">
            <a:avLst/>
          </a:prstGeom>
          <a:noFill/>
          <a:ln w="9525">
            <a:noFill/>
            <a:miter lim="800000"/>
            <a:headEnd/>
            <a:tailEnd/>
          </a:ln>
        </p:spPr>
      </p:pic>
      <p:pic>
        <p:nvPicPr>
          <p:cNvPr id="28680" name="Picture 229" descr="j0195384"/>
          <p:cNvPicPr>
            <a:picLocks noChangeAspect="1" noChangeArrowheads="1"/>
          </p:cNvPicPr>
          <p:nvPr/>
        </p:nvPicPr>
        <p:blipFill>
          <a:blip r:embed="rId5" cstate="print"/>
          <a:srcRect/>
          <a:stretch>
            <a:fillRect/>
          </a:stretch>
        </p:blipFill>
        <p:spPr bwMode="auto">
          <a:xfrm>
            <a:off x="1905000" y="4038600"/>
            <a:ext cx="1295400" cy="1143000"/>
          </a:xfrm>
          <a:prstGeom prst="rect">
            <a:avLst/>
          </a:prstGeom>
          <a:noFill/>
          <a:ln w="9525">
            <a:noFill/>
            <a:miter lim="800000"/>
            <a:headEnd/>
            <a:tailEnd/>
          </a:ln>
        </p:spPr>
      </p:pic>
      <p:sp>
        <p:nvSpPr>
          <p:cNvPr id="28681" name="AutoShape 230"/>
          <p:cNvSpPr>
            <a:spLocks noChangeArrowheads="1"/>
          </p:cNvSpPr>
          <p:nvPr/>
        </p:nvSpPr>
        <p:spPr bwMode="auto">
          <a:xfrm>
            <a:off x="762000" y="2514600"/>
            <a:ext cx="990600" cy="685800"/>
          </a:xfrm>
          <a:prstGeom prst="can">
            <a:avLst>
              <a:gd name="adj" fmla="val 25000"/>
            </a:avLst>
          </a:prstGeom>
          <a:solidFill>
            <a:srgbClr val="00FF00"/>
          </a:solidFill>
          <a:ln w="12700">
            <a:solidFill>
              <a:schemeClr val="tx1"/>
            </a:solidFill>
            <a:round/>
            <a:headEnd/>
            <a:tailEnd/>
          </a:ln>
        </p:spPr>
        <p:txBody>
          <a:bodyPr wrap="none" anchor="ctr"/>
          <a:lstStyle/>
          <a:p>
            <a:pPr algn="ctr"/>
            <a:r>
              <a:rPr lang="en-US" sz="1000">
                <a:solidFill>
                  <a:srgbClr val="990033"/>
                </a:solidFill>
              </a:rPr>
              <a:t>Logistics Data</a:t>
            </a:r>
          </a:p>
        </p:txBody>
      </p:sp>
      <p:sp>
        <p:nvSpPr>
          <p:cNvPr id="28682" name="Text Box 231"/>
          <p:cNvSpPr txBox="1">
            <a:spLocks noChangeArrowheads="1"/>
          </p:cNvSpPr>
          <p:nvPr/>
        </p:nvSpPr>
        <p:spPr bwMode="auto">
          <a:xfrm>
            <a:off x="762000" y="5181600"/>
            <a:ext cx="1447800" cy="396875"/>
          </a:xfrm>
          <a:prstGeom prst="rect">
            <a:avLst/>
          </a:prstGeom>
          <a:solidFill>
            <a:srgbClr val="FFCC99">
              <a:alpha val="69019"/>
            </a:srgbClr>
          </a:solidFill>
          <a:ln w="12700">
            <a:noFill/>
            <a:miter lim="800000"/>
            <a:headEnd/>
            <a:tailEnd/>
          </a:ln>
        </p:spPr>
        <p:txBody>
          <a:bodyPr>
            <a:spAutoFit/>
          </a:bodyPr>
          <a:lstStyle/>
          <a:p>
            <a:pPr>
              <a:spcBef>
                <a:spcPct val="50000"/>
              </a:spcBef>
            </a:pPr>
            <a:r>
              <a:rPr lang="en-US" sz="1000" b="1"/>
              <a:t>Manual entry of cost items</a:t>
            </a:r>
          </a:p>
        </p:txBody>
      </p:sp>
      <p:sp>
        <p:nvSpPr>
          <p:cNvPr id="28683" name="Line 232"/>
          <p:cNvSpPr>
            <a:spLocks noChangeShapeType="1"/>
          </p:cNvSpPr>
          <p:nvPr/>
        </p:nvSpPr>
        <p:spPr bwMode="auto">
          <a:xfrm>
            <a:off x="1981200" y="2819400"/>
            <a:ext cx="381000" cy="0"/>
          </a:xfrm>
          <a:prstGeom prst="line">
            <a:avLst/>
          </a:prstGeom>
          <a:noFill/>
          <a:ln w="34925">
            <a:solidFill>
              <a:schemeClr val="accent2"/>
            </a:solidFill>
            <a:round/>
            <a:headEnd/>
            <a:tailEnd type="triangle" w="med" len="med"/>
          </a:ln>
        </p:spPr>
        <p:txBody>
          <a:bodyPr anchor="ctr"/>
          <a:lstStyle/>
          <a:p>
            <a:endParaRPr lang="en-US"/>
          </a:p>
        </p:txBody>
      </p:sp>
      <p:sp>
        <p:nvSpPr>
          <p:cNvPr id="28684" name="AutoShape 235"/>
          <p:cNvSpPr>
            <a:spLocks noChangeArrowheads="1"/>
          </p:cNvSpPr>
          <p:nvPr/>
        </p:nvSpPr>
        <p:spPr bwMode="auto">
          <a:xfrm rot="10800000">
            <a:off x="5181600" y="4419600"/>
            <a:ext cx="381000" cy="533400"/>
          </a:xfrm>
          <a:prstGeom prst="downArrow">
            <a:avLst>
              <a:gd name="adj1" fmla="val 50000"/>
              <a:gd name="adj2" fmla="val 35000"/>
            </a:avLst>
          </a:prstGeom>
          <a:solidFill>
            <a:schemeClr val="accent2"/>
          </a:solidFill>
          <a:ln w="12700">
            <a:solidFill>
              <a:schemeClr val="tx1"/>
            </a:solidFill>
            <a:miter lim="800000"/>
            <a:headEnd/>
            <a:tailEnd/>
          </a:ln>
        </p:spPr>
        <p:txBody>
          <a:bodyPr wrap="none" anchor="ctr"/>
          <a:lstStyle/>
          <a:p>
            <a:endParaRPr lang="en-US"/>
          </a:p>
        </p:txBody>
      </p:sp>
      <p:sp>
        <p:nvSpPr>
          <p:cNvPr id="28685" name="AutoShape 236"/>
          <p:cNvSpPr>
            <a:spLocks noChangeArrowheads="1"/>
          </p:cNvSpPr>
          <p:nvPr/>
        </p:nvSpPr>
        <p:spPr bwMode="auto">
          <a:xfrm>
            <a:off x="3581400" y="3810000"/>
            <a:ext cx="685800" cy="381000"/>
          </a:xfrm>
          <a:prstGeom prst="rightArrow">
            <a:avLst>
              <a:gd name="adj1" fmla="val 50000"/>
              <a:gd name="adj2" fmla="val 45000"/>
            </a:avLst>
          </a:prstGeom>
          <a:solidFill>
            <a:schemeClr val="accent2"/>
          </a:solidFill>
          <a:ln w="12700">
            <a:solidFill>
              <a:schemeClr val="tx1"/>
            </a:solidFill>
            <a:miter lim="800000"/>
            <a:headEnd/>
            <a:tailEnd/>
          </a:ln>
        </p:spPr>
        <p:txBody>
          <a:bodyPr wrap="none" anchor="ctr"/>
          <a:lstStyle/>
          <a:p>
            <a:endParaRPr lang="en-US"/>
          </a:p>
        </p:txBody>
      </p:sp>
      <p:sp>
        <p:nvSpPr>
          <p:cNvPr id="28686" name="Text Box 237"/>
          <p:cNvSpPr txBox="1">
            <a:spLocks noChangeArrowheads="1"/>
          </p:cNvSpPr>
          <p:nvPr/>
        </p:nvSpPr>
        <p:spPr bwMode="auto">
          <a:xfrm>
            <a:off x="3581400" y="3429000"/>
            <a:ext cx="1066800" cy="396875"/>
          </a:xfrm>
          <a:prstGeom prst="rect">
            <a:avLst/>
          </a:prstGeom>
          <a:noFill/>
          <a:ln w="12700">
            <a:noFill/>
            <a:miter lim="800000"/>
            <a:headEnd/>
            <a:tailEnd/>
          </a:ln>
        </p:spPr>
        <p:txBody>
          <a:bodyPr>
            <a:spAutoFit/>
          </a:bodyPr>
          <a:lstStyle/>
          <a:p>
            <a:pPr>
              <a:spcBef>
                <a:spcPct val="50000"/>
              </a:spcBef>
            </a:pPr>
            <a:r>
              <a:rPr lang="en-US" sz="1000"/>
              <a:t>Quantity structure</a:t>
            </a:r>
          </a:p>
        </p:txBody>
      </p:sp>
      <p:sp>
        <p:nvSpPr>
          <p:cNvPr id="28687" name="Puzzle3"/>
          <p:cNvSpPr>
            <a:spLocks noEditPoints="1" noChangeArrowheads="1"/>
          </p:cNvSpPr>
          <p:nvPr/>
        </p:nvSpPr>
        <p:spPr bwMode="auto">
          <a:xfrm>
            <a:off x="5105400" y="5181600"/>
            <a:ext cx="673100" cy="6477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42034260 h 21600"/>
              <a:gd name="T10" fmla="*/ 652539052 w 21600"/>
              <a:gd name="T11" fmla="*/ 2147483647 h 21600"/>
              <a:gd name="T12" fmla="*/ 2147483647 w 21600"/>
              <a:gd name="T13" fmla="*/ 2147483647 h 21600"/>
              <a:gd name="T14" fmla="*/ 652539052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273 w 21600"/>
              <a:gd name="T25" fmla="*/ 7719 h 21600"/>
              <a:gd name="T26" fmla="*/ 19149 w 21600"/>
              <a:gd name="T27" fmla="*/ 202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en-US"/>
          </a:p>
        </p:txBody>
      </p:sp>
      <p:pic>
        <p:nvPicPr>
          <p:cNvPr id="28688" name="Picture 245" descr="Cost com"/>
          <p:cNvPicPr>
            <a:picLocks noChangeAspect="1" noChangeArrowheads="1"/>
          </p:cNvPicPr>
          <p:nvPr/>
        </p:nvPicPr>
        <p:blipFill>
          <a:blip r:embed="rId6" cstate="print"/>
          <a:srcRect/>
          <a:stretch>
            <a:fillRect/>
          </a:stretch>
        </p:blipFill>
        <p:spPr bwMode="auto">
          <a:xfrm>
            <a:off x="6705600" y="3886200"/>
            <a:ext cx="2222500" cy="838200"/>
          </a:xfrm>
          <a:prstGeom prst="rect">
            <a:avLst/>
          </a:prstGeom>
          <a:noFill/>
          <a:ln w="9525">
            <a:noFill/>
            <a:miter lim="800000"/>
            <a:headEnd/>
            <a:tailEnd/>
          </a:ln>
        </p:spPr>
      </p:pic>
      <p:sp>
        <p:nvSpPr>
          <p:cNvPr id="28689" name="Text Box 247"/>
          <p:cNvSpPr txBox="1">
            <a:spLocks noChangeArrowheads="1"/>
          </p:cNvSpPr>
          <p:nvPr/>
        </p:nvSpPr>
        <p:spPr bwMode="auto">
          <a:xfrm>
            <a:off x="4038600" y="4724400"/>
            <a:ext cx="1295400" cy="274638"/>
          </a:xfrm>
          <a:prstGeom prst="rect">
            <a:avLst/>
          </a:prstGeom>
          <a:noFill/>
          <a:ln w="12700">
            <a:noFill/>
            <a:miter lim="800000"/>
            <a:headEnd/>
            <a:tailEnd/>
          </a:ln>
        </p:spPr>
        <p:txBody>
          <a:bodyPr>
            <a:spAutoFit/>
          </a:bodyPr>
          <a:lstStyle/>
          <a:p>
            <a:pPr>
              <a:spcBef>
                <a:spcPct val="50000"/>
              </a:spcBef>
            </a:pPr>
            <a:r>
              <a:rPr lang="en-US" sz="1200"/>
              <a:t>Valuation data</a:t>
            </a:r>
          </a:p>
        </p:txBody>
      </p:sp>
      <p:sp>
        <p:nvSpPr>
          <p:cNvPr id="28690" name="Text Box 248"/>
          <p:cNvSpPr txBox="1">
            <a:spLocks noChangeArrowheads="1"/>
          </p:cNvSpPr>
          <p:nvPr/>
        </p:nvSpPr>
        <p:spPr bwMode="auto">
          <a:xfrm>
            <a:off x="6858000" y="4800600"/>
            <a:ext cx="2286000" cy="396875"/>
          </a:xfrm>
          <a:prstGeom prst="rect">
            <a:avLst/>
          </a:prstGeom>
          <a:noFill/>
          <a:ln w="12700">
            <a:noFill/>
            <a:miter lim="800000"/>
            <a:headEnd/>
            <a:tailEnd/>
          </a:ln>
        </p:spPr>
        <p:txBody>
          <a:bodyPr>
            <a:spAutoFit/>
          </a:bodyPr>
          <a:lstStyle/>
          <a:p>
            <a:pPr>
              <a:spcBef>
                <a:spcPct val="50000"/>
              </a:spcBef>
            </a:pPr>
            <a:r>
              <a:rPr lang="en-US" sz="2000"/>
              <a:t>Costing result</a:t>
            </a:r>
          </a:p>
        </p:txBody>
      </p:sp>
      <p:sp>
        <p:nvSpPr>
          <p:cNvPr id="28691" name="AutoShape 249"/>
          <p:cNvSpPr>
            <a:spLocks noChangeArrowheads="1"/>
          </p:cNvSpPr>
          <p:nvPr/>
        </p:nvSpPr>
        <p:spPr bwMode="auto">
          <a:xfrm>
            <a:off x="6172200" y="3962400"/>
            <a:ext cx="304800" cy="304800"/>
          </a:xfrm>
          <a:prstGeom prst="rightArrow">
            <a:avLst>
              <a:gd name="adj1" fmla="val 50000"/>
              <a:gd name="adj2" fmla="val 25000"/>
            </a:avLst>
          </a:prstGeom>
          <a:solidFill>
            <a:schemeClr val="accent2"/>
          </a:solidFill>
          <a:ln w="12700">
            <a:solidFill>
              <a:schemeClr val="tx1"/>
            </a:solidFill>
            <a:miter lim="800000"/>
            <a:headEnd/>
            <a:tailEnd/>
          </a:ln>
        </p:spPr>
        <p:txBody>
          <a:bodyPr wrap="none" anchor="ctr"/>
          <a:lstStyle/>
          <a:p>
            <a:endParaRPr lang="en-US"/>
          </a:p>
        </p:txBody>
      </p:sp>
      <p:grpSp>
        <p:nvGrpSpPr>
          <p:cNvPr id="28692" name="Group 250"/>
          <p:cNvGrpSpPr>
            <a:grpSpLocks/>
          </p:cNvGrpSpPr>
          <p:nvPr/>
        </p:nvGrpSpPr>
        <p:grpSpPr bwMode="auto">
          <a:xfrm>
            <a:off x="4191000" y="5334000"/>
            <a:ext cx="2667000" cy="1066800"/>
            <a:chOff x="2880" y="816"/>
            <a:chExt cx="1680" cy="672"/>
          </a:xfrm>
        </p:grpSpPr>
        <p:sp>
          <p:nvSpPr>
            <p:cNvPr id="28695" name="Puzzle2"/>
            <p:cNvSpPr>
              <a:spLocks noEditPoints="1" noChangeArrowheads="1"/>
            </p:cNvSpPr>
            <p:nvPr/>
          </p:nvSpPr>
          <p:spPr bwMode="auto">
            <a:xfrm>
              <a:off x="3330" y="1017"/>
              <a:ext cx="678" cy="3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84 w 21600"/>
                <a:gd name="T25" fmla="*/ 6735 h 21600"/>
                <a:gd name="T26" fmla="*/ 16184 w 21600"/>
                <a:gd name="T27" fmla="*/ 20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en-US"/>
            </a:p>
          </p:txBody>
        </p:sp>
        <p:sp>
          <p:nvSpPr>
            <p:cNvPr id="28696" name="Puzzle4"/>
            <p:cNvSpPr>
              <a:spLocks noEditPoints="1" noChangeArrowheads="1"/>
            </p:cNvSpPr>
            <p:nvPr/>
          </p:nvSpPr>
          <p:spPr bwMode="auto">
            <a:xfrm>
              <a:off x="3068" y="1013"/>
              <a:ext cx="409" cy="4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60 w 21600"/>
                <a:gd name="T25" fmla="*/ 5684 h 21600"/>
                <a:gd name="T26" fmla="*/ 20227 w 21600"/>
                <a:gd name="T27" fmla="*/ 1596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en-US"/>
            </a:p>
          </p:txBody>
        </p:sp>
        <p:sp>
          <p:nvSpPr>
            <p:cNvPr id="28697" name="Puzzle1"/>
            <p:cNvSpPr>
              <a:spLocks noEditPoints="1" noChangeArrowheads="1"/>
            </p:cNvSpPr>
            <p:nvPr/>
          </p:nvSpPr>
          <p:spPr bwMode="auto">
            <a:xfrm>
              <a:off x="2880" y="816"/>
              <a:ext cx="686" cy="2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77 w 21600"/>
                <a:gd name="T25" fmla="*/ 2586 h 21600"/>
                <a:gd name="T26" fmla="*/ 16121 w 21600"/>
                <a:gd name="T27" fmla="*/ 1954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en-US"/>
            </a:p>
          </p:txBody>
        </p:sp>
        <p:sp>
          <p:nvSpPr>
            <p:cNvPr id="28698" name="Text Box 254"/>
            <p:cNvSpPr txBox="1">
              <a:spLocks noChangeArrowheads="1"/>
            </p:cNvSpPr>
            <p:nvPr/>
          </p:nvSpPr>
          <p:spPr bwMode="auto">
            <a:xfrm>
              <a:off x="3840" y="960"/>
              <a:ext cx="720" cy="250"/>
            </a:xfrm>
            <a:prstGeom prst="rect">
              <a:avLst/>
            </a:prstGeom>
            <a:solidFill>
              <a:srgbClr val="CCFFCC"/>
            </a:solidFill>
            <a:ln w="12700">
              <a:noFill/>
              <a:miter lim="800000"/>
              <a:headEnd/>
              <a:tailEnd/>
            </a:ln>
          </p:spPr>
          <p:txBody>
            <a:bodyPr>
              <a:spAutoFit/>
            </a:bodyPr>
            <a:lstStyle/>
            <a:p>
              <a:pPr>
                <a:spcBef>
                  <a:spcPct val="50000"/>
                </a:spcBef>
              </a:pPr>
              <a:r>
                <a:rPr lang="en-US" sz="1000"/>
                <a:t>Other SAP components</a:t>
              </a:r>
            </a:p>
          </p:txBody>
        </p:sp>
      </p:grpSp>
      <p:sp>
        <p:nvSpPr>
          <p:cNvPr id="28693" name="Rectangle 258"/>
          <p:cNvSpPr>
            <a:spLocks noChangeArrowheads="1"/>
          </p:cNvSpPr>
          <p:nvPr/>
        </p:nvSpPr>
        <p:spPr bwMode="auto">
          <a:xfrm>
            <a:off x="6629400" y="1905000"/>
            <a:ext cx="2209800" cy="1676400"/>
          </a:xfrm>
          <a:prstGeom prst="rect">
            <a:avLst/>
          </a:prstGeom>
          <a:solidFill>
            <a:srgbClr val="F8F2D0"/>
          </a:solidFill>
          <a:ln w="12700">
            <a:solidFill>
              <a:schemeClr val="tx1"/>
            </a:solidFill>
            <a:miter lim="800000"/>
            <a:headEnd/>
            <a:tailEnd/>
          </a:ln>
        </p:spPr>
        <p:txBody>
          <a:bodyPr/>
          <a:lstStyle/>
          <a:p>
            <a:pPr>
              <a:buFontTx/>
              <a:buChar char="•"/>
            </a:pPr>
            <a:r>
              <a:rPr lang="en-US" sz="1200"/>
              <a:t>Material Valuation.</a:t>
            </a:r>
          </a:p>
          <a:p>
            <a:pPr>
              <a:buFontTx/>
              <a:buChar char="•"/>
            </a:pPr>
            <a:endParaRPr lang="en-US" sz="1200"/>
          </a:p>
          <a:p>
            <a:pPr>
              <a:buFontTx/>
              <a:buChar char="•"/>
            </a:pPr>
            <a:r>
              <a:rPr lang="en-US" sz="1200"/>
              <a:t>Pricing.</a:t>
            </a:r>
          </a:p>
          <a:p>
            <a:pPr>
              <a:buFontTx/>
              <a:buChar char="•"/>
            </a:pPr>
            <a:endParaRPr lang="en-US" sz="1200"/>
          </a:p>
          <a:p>
            <a:pPr>
              <a:buFontTx/>
              <a:buChar char="•"/>
            </a:pPr>
            <a:r>
              <a:rPr lang="en-US" sz="1200"/>
              <a:t>Contribution margin analysis.</a:t>
            </a:r>
          </a:p>
          <a:p>
            <a:pPr>
              <a:buFontTx/>
              <a:buChar char="•"/>
            </a:pPr>
            <a:endParaRPr lang="en-US" sz="1200"/>
          </a:p>
          <a:p>
            <a:pPr>
              <a:buFontTx/>
              <a:buChar char="•"/>
            </a:pPr>
            <a:r>
              <a:rPr lang="en-US" sz="1200"/>
              <a:t>Production efficiency</a:t>
            </a:r>
          </a:p>
        </p:txBody>
      </p:sp>
      <p:sp>
        <p:nvSpPr>
          <p:cNvPr id="28694" name="Line 259"/>
          <p:cNvSpPr>
            <a:spLocks noChangeShapeType="1"/>
          </p:cNvSpPr>
          <p:nvPr/>
        </p:nvSpPr>
        <p:spPr bwMode="auto">
          <a:xfrm flipV="1">
            <a:off x="7848600" y="3505200"/>
            <a:ext cx="0" cy="304800"/>
          </a:xfrm>
          <a:prstGeom prst="line">
            <a:avLst/>
          </a:prstGeom>
          <a:noFill/>
          <a:ln w="25400">
            <a:solidFill>
              <a:srgbClr val="FF0000"/>
            </a:solidFill>
            <a:round/>
            <a:headEnd/>
            <a:tailEnd type="triangle" w="med" len="med"/>
          </a:ln>
        </p:spPr>
        <p:txBody>
          <a:bodyPr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0" y="319088"/>
            <a:ext cx="9601200" cy="671512"/>
          </a:xfrm>
          <a:prstGeom prst="rect">
            <a:avLst/>
          </a:prstGeom>
          <a:noFill/>
          <a:ln w="12700">
            <a:noFill/>
            <a:miter lim="800000"/>
            <a:headEnd/>
            <a:tailEnd/>
          </a:ln>
          <a:effectLst/>
        </p:spPr>
        <p:txBody>
          <a:bodyPr lIns="0" tIns="0" rIns="0" bIns="0"/>
          <a:lstStyle/>
          <a:p>
            <a:pPr>
              <a:defRPr/>
            </a:pPr>
            <a:r>
              <a:rPr lang="en-US" sz="2800" b="1">
                <a:effectLst>
                  <a:outerShdw blurRad="38100" dist="38100" dir="2700000" algn="tl">
                    <a:srgbClr val="C0C0C0"/>
                  </a:outerShdw>
                </a:effectLst>
              </a:rPr>
              <a:t>Product Cost Controlling: Product Cost Planning</a:t>
            </a:r>
          </a:p>
        </p:txBody>
      </p:sp>
      <p:sp>
        <p:nvSpPr>
          <p:cNvPr id="29699" name="Rectangle 3"/>
          <p:cNvSpPr>
            <a:spLocks noChangeArrowheads="1"/>
          </p:cNvSpPr>
          <p:nvPr/>
        </p:nvSpPr>
        <p:spPr bwMode="auto">
          <a:xfrm>
            <a:off x="304800" y="838200"/>
            <a:ext cx="74676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1800" b="1"/>
              <a:t>What would be the best way to manufacture the product?</a:t>
            </a:r>
          </a:p>
        </p:txBody>
      </p:sp>
      <p:sp>
        <p:nvSpPr>
          <p:cNvPr id="29700" name="Rectangle 4"/>
          <p:cNvSpPr>
            <a:spLocks noChangeArrowheads="1"/>
          </p:cNvSpPr>
          <p:nvPr/>
        </p:nvSpPr>
        <p:spPr bwMode="auto">
          <a:xfrm>
            <a:off x="228600" y="1371600"/>
            <a:ext cx="8229600" cy="5334000"/>
          </a:xfrm>
          <a:prstGeom prst="rect">
            <a:avLst/>
          </a:prstGeom>
          <a:noFill/>
          <a:ln w="12700">
            <a:noFill/>
            <a:miter lim="800000"/>
            <a:headEnd/>
            <a:tailEnd/>
          </a:ln>
        </p:spPr>
        <p:txBody>
          <a:bodyPr/>
          <a:lstStyle/>
          <a:p>
            <a:pPr>
              <a:buFontTx/>
              <a:buChar char="•"/>
            </a:pPr>
            <a:r>
              <a:rPr lang="en-US" sz="1400"/>
              <a:t>Product cost planning is used to develop the cost estimates of materials and other cost accounting objects without reference to orders.  </a:t>
            </a:r>
          </a:p>
          <a:p>
            <a:pPr>
              <a:buFontTx/>
              <a:buChar char="•"/>
            </a:pPr>
            <a:endParaRPr lang="en-US" sz="1400"/>
          </a:p>
          <a:p>
            <a:pPr algn="just">
              <a:buFontTx/>
              <a:buChar char="•"/>
            </a:pPr>
            <a:r>
              <a:rPr lang="en-US" sz="1400"/>
              <a:t>The cost estimates helps in determination of right method of production, setting the price, value added at each stage of production process by providing the detailed breakdown of costs. </a:t>
            </a:r>
          </a:p>
          <a:p>
            <a:pPr lvl="1" algn="just"/>
            <a:endParaRPr lang="en-US" sz="1400"/>
          </a:p>
          <a:p>
            <a:pPr>
              <a:buFontTx/>
              <a:buChar char="•"/>
            </a:pPr>
            <a:r>
              <a:rPr lang="en-US" sz="1400"/>
              <a:t>The cost estimates can be developed automatically by the system by accessing the data from logistics and other components or it can be entered manually by means of unit costing or can be transferred automatically from non-SAP system using batch input. </a:t>
            </a:r>
          </a:p>
          <a:p>
            <a:pPr>
              <a:buFontTx/>
              <a:buChar char="•"/>
            </a:pPr>
            <a:endParaRPr lang="en-US" sz="1400"/>
          </a:p>
          <a:p>
            <a:pPr>
              <a:buFontTx/>
              <a:buChar char="•"/>
            </a:pPr>
            <a:r>
              <a:rPr lang="en-US" sz="1400"/>
              <a:t>The cost estimates developed can be utilized by other components like material management for material valuation, profitability analysis for contribution margin analysis, sales and distribution for pricing, cost object controlling for variance analysis.</a:t>
            </a:r>
          </a:p>
          <a:p>
            <a:pPr>
              <a:buFontTx/>
              <a:buChar char="•"/>
            </a:pPr>
            <a:endParaRPr lang="en-US" sz="1400"/>
          </a:p>
          <a:p>
            <a:pPr>
              <a:buFontTx/>
              <a:buChar char="•"/>
            </a:pPr>
            <a:r>
              <a:rPr lang="en-US" sz="1400"/>
              <a:t>Advanced reporting features are available to adapt individual requirements. The reports enable comparison of cost estimates, effect of changed cost on material valuation, profitability etc. The reports provides sorting, totaling, filter, download, sent as email and other advanced features.</a:t>
            </a:r>
          </a:p>
          <a:p>
            <a:pPr>
              <a:buFontTx/>
              <a:buChar char="•"/>
            </a:pPr>
            <a:endParaRPr lang="en-US" sz="1400"/>
          </a:p>
          <a:p>
            <a:pPr>
              <a:buFontTx/>
              <a:buChar char="•"/>
            </a:pPr>
            <a:r>
              <a:rPr lang="en-US" sz="1400"/>
              <a:t>For details refer “CO1004 : Product Cost Planning” courseware.</a:t>
            </a:r>
          </a:p>
          <a:p>
            <a:pPr>
              <a:buFontTx/>
              <a:buChar char="•"/>
            </a:pPr>
            <a:endParaRPr lang="en-US" sz="1400"/>
          </a:p>
        </p:txBody>
      </p:sp>
      <p:grpSp>
        <p:nvGrpSpPr>
          <p:cNvPr id="29701" name="Group 8"/>
          <p:cNvGrpSpPr>
            <a:grpSpLocks/>
          </p:cNvGrpSpPr>
          <p:nvPr/>
        </p:nvGrpSpPr>
        <p:grpSpPr bwMode="auto">
          <a:xfrm>
            <a:off x="7924800" y="762000"/>
            <a:ext cx="673100" cy="554038"/>
            <a:chOff x="938" y="2365"/>
            <a:chExt cx="519" cy="481"/>
          </a:xfrm>
        </p:grpSpPr>
        <p:sp>
          <p:nvSpPr>
            <p:cNvPr id="29703" name="Freeform 9"/>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04" name="Freeform 10"/>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nvGrpSpPr>
            <p:cNvPr id="29705" name="Group 11"/>
            <p:cNvGrpSpPr>
              <a:grpSpLocks/>
            </p:cNvGrpSpPr>
            <p:nvPr/>
          </p:nvGrpSpPr>
          <p:grpSpPr bwMode="auto">
            <a:xfrm>
              <a:off x="1053" y="2414"/>
              <a:ext cx="165" cy="344"/>
              <a:chOff x="1053" y="2414"/>
              <a:chExt cx="165" cy="344"/>
            </a:xfrm>
          </p:grpSpPr>
          <p:sp>
            <p:nvSpPr>
              <p:cNvPr id="29732" name="Freeform 12"/>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33" name="Freeform 13"/>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29706" name="Group 14"/>
            <p:cNvGrpSpPr>
              <a:grpSpLocks/>
            </p:cNvGrpSpPr>
            <p:nvPr/>
          </p:nvGrpSpPr>
          <p:grpSpPr bwMode="auto">
            <a:xfrm>
              <a:off x="991" y="2536"/>
              <a:ext cx="155" cy="260"/>
              <a:chOff x="991" y="2536"/>
              <a:chExt cx="155" cy="260"/>
            </a:xfrm>
          </p:grpSpPr>
          <p:sp>
            <p:nvSpPr>
              <p:cNvPr id="29730" name="Freeform 15"/>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31" name="Freeform 16"/>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29707" name="Group 17"/>
            <p:cNvGrpSpPr>
              <a:grpSpLocks/>
            </p:cNvGrpSpPr>
            <p:nvPr/>
          </p:nvGrpSpPr>
          <p:grpSpPr bwMode="auto">
            <a:xfrm>
              <a:off x="938" y="2619"/>
              <a:ext cx="119" cy="200"/>
              <a:chOff x="938" y="2619"/>
              <a:chExt cx="119" cy="200"/>
            </a:xfrm>
          </p:grpSpPr>
          <p:sp>
            <p:nvSpPr>
              <p:cNvPr id="29728" name="Freeform 18"/>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29" name="Freeform 19"/>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29708" name="Freeform 20"/>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grpSp>
          <p:nvGrpSpPr>
            <p:cNvPr id="29709" name="Group 21"/>
            <p:cNvGrpSpPr>
              <a:grpSpLocks/>
            </p:cNvGrpSpPr>
            <p:nvPr/>
          </p:nvGrpSpPr>
          <p:grpSpPr bwMode="auto">
            <a:xfrm>
              <a:off x="1285" y="2365"/>
              <a:ext cx="149" cy="67"/>
              <a:chOff x="1285" y="2365"/>
              <a:chExt cx="149" cy="67"/>
            </a:xfrm>
          </p:grpSpPr>
          <p:sp>
            <p:nvSpPr>
              <p:cNvPr id="29726" name="Freeform 22"/>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27" name="Freeform 23"/>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29710" name="Freeform 24"/>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11" name="Freeform 25"/>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9712" name="Freeform 26"/>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13" name="Freeform 27"/>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9714" name="Freeform 28"/>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9715" name="Freeform 29"/>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16" name="Freeform 30"/>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sp>
          <p:nvSpPr>
            <p:cNvPr id="29717" name="Freeform 31"/>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18" name="Freeform 32"/>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9719" name="Freeform 33"/>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20" name="Freeform 34"/>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p>
          </p:txBody>
        </p:sp>
        <p:sp>
          <p:nvSpPr>
            <p:cNvPr id="29721" name="Freeform 35"/>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9722" name="Freeform 36"/>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23" name="Freeform 37"/>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p>
          </p:txBody>
        </p:sp>
        <p:sp>
          <p:nvSpPr>
            <p:cNvPr id="29724" name="Freeform 38"/>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25" name="Freeform 39"/>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grpSp>
      <p:pic>
        <p:nvPicPr>
          <p:cNvPr id="29702" name="Picture 40" descr="MCj04316310000[1]"/>
          <p:cNvPicPr>
            <a:picLocks noChangeAspect="1" noChangeArrowheads="1"/>
          </p:cNvPicPr>
          <p:nvPr/>
        </p:nvPicPr>
        <p:blipFill>
          <a:blip r:embed="rId3" cstate="print"/>
          <a:srcRect/>
          <a:stretch>
            <a:fillRect/>
          </a:stretch>
        </p:blipFill>
        <p:spPr bwMode="auto">
          <a:xfrm>
            <a:off x="8386763" y="762000"/>
            <a:ext cx="528637" cy="6858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0" y="319088"/>
            <a:ext cx="9601200" cy="671512"/>
          </a:xfrm>
          <a:prstGeom prst="rect">
            <a:avLst/>
          </a:prstGeom>
          <a:noFill/>
          <a:ln w="12700">
            <a:noFill/>
            <a:miter lim="800000"/>
            <a:headEnd/>
            <a:tailEnd/>
          </a:ln>
          <a:effectLst/>
        </p:spPr>
        <p:txBody>
          <a:bodyPr lIns="0" tIns="0" rIns="0" bIns="0"/>
          <a:lstStyle/>
          <a:p>
            <a:pPr>
              <a:defRPr/>
            </a:pPr>
            <a:r>
              <a:rPr lang="en-US" sz="2800" b="1">
                <a:effectLst>
                  <a:outerShdw blurRad="38100" dist="38100" dir="2700000" algn="tl">
                    <a:srgbClr val="C0C0C0"/>
                  </a:outerShdw>
                </a:effectLst>
              </a:rPr>
              <a:t>Product Cost Controlling: Cost Object Controlling</a:t>
            </a:r>
          </a:p>
        </p:txBody>
      </p:sp>
      <p:sp>
        <p:nvSpPr>
          <p:cNvPr id="30723" name="Rectangle 3"/>
          <p:cNvSpPr>
            <a:spLocks noChangeArrowheads="1"/>
          </p:cNvSpPr>
          <p:nvPr/>
        </p:nvSpPr>
        <p:spPr bwMode="auto">
          <a:xfrm>
            <a:off x="152400" y="838200"/>
            <a:ext cx="79248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1800" b="1"/>
              <a:t>What is my production efficiency?</a:t>
            </a:r>
          </a:p>
        </p:txBody>
      </p:sp>
      <p:pic>
        <p:nvPicPr>
          <p:cNvPr id="30724" name="Picture 5" descr="j0300840"/>
          <p:cNvPicPr>
            <a:picLocks noChangeAspect="1" noChangeArrowheads="1"/>
          </p:cNvPicPr>
          <p:nvPr/>
        </p:nvPicPr>
        <p:blipFill>
          <a:blip r:embed="rId3" cstate="print"/>
          <a:srcRect/>
          <a:stretch>
            <a:fillRect/>
          </a:stretch>
        </p:blipFill>
        <p:spPr bwMode="auto">
          <a:xfrm>
            <a:off x="8153400" y="762000"/>
            <a:ext cx="830263" cy="609600"/>
          </a:xfrm>
          <a:prstGeom prst="rect">
            <a:avLst/>
          </a:prstGeom>
          <a:noFill/>
          <a:ln w="9525">
            <a:noFill/>
            <a:miter lim="800000"/>
            <a:headEnd/>
            <a:tailEnd/>
          </a:ln>
        </p:spPr>
      </p:pic>
      <p:sp>
        <p:nvSpPr>
          <p:cNvPr id="30725" name="Rectangle 7"/>
          <p:cNvSpPr>
            <a:spLocks noChangeArrowheads="1"/>
          </p:cNvSpPr>
          <p:nvPr/>
        </p:nvSpPr>
        <p:spPr bwMode="auto">
          <a:xfrm>
            <a:off x="1066800" y="2362200"/>
            <a:ext cx="3429000" cy="533400"/>
          </a:xfrm>
          <a:prstGeom prst="rect">
            <a:avLst/>
          </a:prstGeom>
          <a:solidFill>
            <a:srgbClr val="CC99FF">
              <a:alpha val="83136"/>
            </a:srgbClr>
          </a:solidFill>
          <a:ln w="12700">
            <a:solidFill>
              <a:schemeClr val="tx1"/>
            </a:solidFill>
            <a:miter lim="800000"/>
            <a:headEnd/>
            <a:tailEnd/>
          </a:ln>
        </p:spPr>
        <p:txBody>
          <a:bodyPr wrap="none" anchor="ctr"/>
          <a:lstStyle/>
          <a:p>
            <a:pPr algn="ctr"/>
            <a:r>
              <a:rPr lang="en-US" sz="1800"/>
              <a:t>Product cost by order</a:t>
            </a:r>
          </a:p>
        </p:txBody>
      </p:sp>
      <p:sp>
        <p:nvSpPr>
          <p:cNvPr id="30726" name="Rectangle 8"/>
          <p:cNvSpPr>
            <a:spLocks noChangeArrowheads="1"/>
          </p:cNvSpPr>
          <p:nvPr/>
        </p:nvSpPr>
        <p:spPr bwMode="auto">
          <a:xfrm>
            <a:off x="990600" y="3886200"/>
            <a:ext cx="3429000" cy="533400"/>
          </a:xfrm>
          <a:prstGeom prst="rect">
            <a:avLst/>
          </a:prstGeom>
          <a:solidFill>
            <a:srgbClr val="CC99FF">
              <a:alpha val="83136"/>
            </a:srgbClr>
          </a:solidFill>
          <a:ln w="12700" algn="ctr">
            <a:solidFill>
              <a:schemeClr val="tx1"/>
            </a:solidFill>
            <a:miter lim="800000"/>
            <a:headEnd/>
            <a:tailEnd/>
          </a:ln>
        </p:spPr>
        <p:txBody>
          <a:bodyPr wrap="none" anchor="ctr"/>
          <a:lstStyle/>
          <a:p>
            <a:pPr algn="ctr"/>
            <a:r>
              <a:rPr lang="en-US" sz="1800"/>
              <a:t>Product cost by Period</a:t>
            </a:r>
          </a:p>
        </p:txBody>
      </p:sp>
      <p:sp>
        <p:nvSpPr>
          <p:cNvPr id="30727" name="Rectangle 9"/>
          <p:cNvSpPr>
            <a:spLocks noChangeArrowheads="1"/>
          </p:cNvSpPr>
          <p:nvPr/>
        </p:nvSpPr>
        <p:spPr bwMode="auto">
          <a:xfrm>
            <a:off x="1066800" y="5486400"/>
            <a:ext cx="3429000" cy="533400"/>
          </a:xfrm>
          <a:prstGeom prst="rect">
            <a:avLst/>
          </a:prstGeom>
          <a:solidFill>
            <a:srgbClr val="CC99FF">
              <a:alpha val="83136"/>
            </a:srgbClr>
          </a:solidFill>
          <a:ln w="12700" algn="ctr">
            <a:solidFill>
              <a:schemeClr val="tx1"/>
            </a:solidFill>
            <a:miter lim="800000"/>
            <a:headEnd/>
            <a:tailEnd/>
          </a:ln>
        </p:spPr>
        <p:txBody>
          <a:bodyPr wrap="none" anchor="ctr"/>
          <a:lstStyle/>
          <a:p>
            <a:pPr algn="ctr"/>
            <a:r>
              <a:rPr lang="en-US" sz="1800"/>
              <a:t>Product cost by sales order</a:t>
            </a:r>
          </a:p>
        </p:txBody>
      </p:sp>
      <p:sp>
        <p:nvSpPr>
          <p:cNvPr id="30728" name="AutoShape 10"/>
          <p:cNvSpPr>
            <a:spLocks noChangeArrowheads="1"/>
          </p:cNvSpPr>
          <p:nvPr/>
        </p:nvSpPr>
        <p:spPr bwMode="auto">
          <a:xfrm>
            <a:off x="4953000" y="3352800"/>
            <a:ext cx="2895600" cy="1447800"/>
          </a:xfrm>
          <a:prstGeom prst="foldedCorner">
            <a:avLst>
              <a:gd name="adj" fmla="val 12500"/>
            </a:avLst>
          </a:prstGeom>
          <a:solidFill>
            <a:srgbClr val="CCFFFF">
              <a:alpha val="63136"/>
            </a:srgbClr>
          </a:solidFill>
          <a:ln w="12700">
            <a:solidFill>
              <a:schemeClr val="tx1"/>
            </a:solidFill>
            <a:round/>
            <a:headEnd/>
            <a:tailEnd/>
          </a:ln>
        </p:spPr>
        <p:txBody>
          <a:bodyPr/>
          <a:lstStyle/>
          <a:p>
            <a:pPr>
              <a:buFontTx/>
              <a:buChar char="•"/>
            </a:pPr>
            <a:r>
              <a:rPr lang="en-US" sz="1200"/>
              <a:t>High Volume production</a:t>
            </a:r>
          </a:p>
          <a:p>
            <a:pPr>
              <a:buFontTx/>
              <a:buChar char="•"/>
            </a:pPr>
            <a:endParaRPr lang="en-US" sz="1200"/>
          </a:p>
          <a:p>
            <a:pPr>
              <a:buFontTx/>
              <a:buChar char="•"/>
            </a:pPr>
            <a:r>
              <a:rPr lang="en-US" sz="1200"/>
              <a:t>Stable manufacturing environment.</a:t>
            </a:r>
          </a:p>
          <a:p>
            <a:pPr>
              <a:buFontTx/>
              <a:buChar char="•"/>
            </a:pPr>
            <a:endParaRPr lang="en-US" sz="1200"/>
          </a:p>
          <a:p>
            <a:pPr>
              <a:buFontTx/>
              <a:buChar char="•"/>
            </a:pPr>
            <a:r>
              <a:rPr lang="en-US" sz="1200"/>
              <a:t>Product cost collector as a cost object</a:t>
            </a:r>
          </a:p>
          <a:p>
            <a:pPr>
              <a:buFontTx/>
              <a:buChar char="•"/>
            </a:pPr>
            <a:endParaRPr lang="en-US" sz="1200"/>
          </a:p>
          <a:p>
            <a:pPr>
              <a:buFontTx/>
              <a:buChar char="•"/>
            </a:pPr>
            <a:r>
              <a:rPr lang="en-US" sz="1200"/>
              <a:t>Repetitive manufacturing</a:t>
            </a:r>
          </a:p>
        </p:txBody>
      </p:sp>
      <p:sp>
        <p:nvSpPr>
          <p:cNvPr id="30729" name="AutoShape 11"/>
          <p:cNvSpPr>
            <a:spLocks noChangeArrowheads="1"/>
          </p:cNvSpPr>
          <p:nvPr/>
        </p:nvSpPr>
        <p:spPr bwMode="auto">
          <a:xfrm>
            <a:off x="4953000" y="1828800"/>
            <a:ext cx="2895600" cy="1447800"/>
          </a:xfrm>
          <a:prstGeom prst="foldedCorner">
            <a:avLst>
              <a:gd name="adj" fmla="val 12500"/>
            </a:avLst>
          </a:prstGeom>
          <a:solidFill>
            <a:srgbClr val="CCFFFF">
              <a:alpha val="63136"/>
            </a:srgbClr>
          </a:solidFill>
          <a:ln w="12700">
            <a:solidFill>
              <a:schemeClr val="tx1"/>
            </a:solidFill>
            <a:round/>
            <a:headEnd/>
            <a:tailEnd/>
          </a:ln>
        </p:spPr>
        <p:txBody>
          <a:bodyPr/>
          <a:lstStyle/>
          <a:p>
            <a:pPr>
              <a:buFontTx/>
              <a:buChar char="•"/>
            </a:pPr>
            <a:r>
              <a:rPr lang="en-US" sz="1200"/>
              <a:t>Flexible production environment. Frequent changes in production process.</a:t>
            </a:r>
          </a:p>
          <a:p>
            <a:pPr>
              <a:buFontTx/>
              <a:buChar char="•"/>
            </a:pPr>
            <a:endParaRPr lang="en-US" sz="1200"/>
          </a:p>
          <a:p>
            <a:pPr>
              <a:buFontTx/>
              <a:buChar char="•"/>
            </a:pPr>
            <a:r>
              <a:rPr lang="en-US" sz="1200"/>
              <a:t>High set up cost.</a:t>
            </a:r>
          </a:p>
          <a:p>
            <a:pPr>
              <a:buFontTx/>
              <a:buChar char="•"/>
            </a:pPr>
            <a:endParaRPr lang="en-US" sz="1200"/>
          </a:p>
          <a:p>
            <a:pPr>
              <a:buFontTx/>
              <a:buChar char="•"/>
            </a:pPr>
            <a:r>
              <a:rPr lang="en-US" sz="1200"/>
              <a:t>Production order acts as a cost object</a:t>
            </a:r>
          </a:p>
          <a:p>
            <a:endParaRPr lang="en-US" sz="1200"/>
          </a:p>
          <a:p>
            <a:pPr>
              <a:buFontTx/>
              <a:buChar char="•"/>
            </a:pPr>
            <a:endParaRPr lang="en-US" sz="1200"/>
          </a:p>
        </p:txBody>
      </p:sp>
      <p:sp>
        <p:nvSpPr>
          <p:cNvPr id="30730" name="AutoShape 12"/>
          <p:cNvSpPr>
            <a:spLocks noChangeArrowheads="1"/>
          </p:cNvSpPr>
          <p:nvPr/>
        </p:nvSpPr>
        <p:spPr bwMode="auto">
          <a:xfrm>
            <a:off x="4876800" y="4953000"/>
            <a:ext cx="2895600" cy="1447800"/>
          </a:xfrm>
          <a:prstGeom prst="foldedCorner">
            <a:avLst>
              <a:gd name="adj" fmla="val 12500"/>
            </a:avLst>
          </a:prstGeom>
          <a:solidFill>
            <a:srgbClr val="CCFFFF">
              <a:alpha val="63136"/>
            </a:srgbClr>
          </a:solidFill>
          <a:ln w="12700">
            <a:solidFill>
              <a:schemeClr val="tx1"/>
            </a:solidFill>
            <a:round/>
            <a:headEnd/>
            <a:tailEnd/>
          </a:ln>
        </p:spPr>
        <p:txBody>
          <a:bodyPr/>
          <a:lstStyle/>
          <a:p>
            <a:pPr>
              <a:buFontTx/>
              <a:buChar char="•"/>
            </a:pPr>
            <a:r>
              <a:rPr lang="en-US" sz="1200"/>
              <a:t>Complex make to order environment.</a:t>
            </a:r>
          </a:p>
          <a:p>
            <a:pPr>
              <a:buFontTx/>
              <a:buChar char="•"/>
            </a:pPr>
            <a:endParaRPr lang="en-US" sz="1200"/>
          </a:p>
          <a:p>
            <a:pPr>
              <a:buFontTx/>
              <a:buChar char="•"/>
            </a:pPr>
            <a:r>
              <a:rPr lang="en-US" sz="1200"/>
              <a:t>Track special direct costs of sales on a sales order.</a:t>
            </a:r>
          </a:p>
          <a:p>
            <a:pPr>
              <a:buFontTx/>
              <a:buChar char="•"/>
            </a:pPr>
            <a:endParaRPr lang="en-US" sz="1200"/>
          </a:p>
          <a:p>
            <a:pPr>
              <a:buFontTx/>
              <a:buChar char="•"/>
            </a:pPr>
            <a:r>
              <a:rPr lang="en-US" sz="1200"/>
              <a:t>Calculate value of goods in transit</a:t>
            </a:r>
          </a:p>
          <a:p>
            <a:endParaRPr 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0" y="319088"/>
            <a:ext cx="9601200" cy="671512"/>
          </a:xfrm>
          <a:prstGeom prst="rect">
            <a:avLst/>
          </a:prstGeom>
          <a:noFill/>
          <a:ln w="12700">
            <a:noFill/>
            <a:miter lim="800000"/>
            <a:headEnd/>
            <a:tailEnd/>
          </a:ln>
          <a:effectLst/>
        </p:spPr>
        <p:txBody>
          <a:bodyPr lIns="0" tIns="0" rIns="0" bIns="0"/>
          <a:lstStyle/>
          <a:p>
            <a:pPr>
              <a:defRPr/>
            </a:pPr>
            <a:r>
              <a:rPr lang="en-US" sz="2800" b="1">
                <a:effectLst>
                  <a:outerShdw blurRad="38100" dist="38100" dir="2700000" algn="tl">
                    <a:srgbClr val="C0C0C0"/>
                  </a:outerShdw>
                </a:effectLst>
              </a:rPr>
              <a:t>Product Cost Controlling: Cost Object Controlling</a:t>
            </a:r>
          </a:p>
        </p:txBody>
      </p:sp>
      <p:sp>
        <p:nvSpPr>
          <p:cNvPr id="31747" name="Rectangle 3"/>
          <p:cNvSpPr>
            <a:spLocks noChangeArrowheads="1"/>
          </p:cNvSpPr>
          <p:nvPr/>
        </p:nvSpPr>
        <p:spPr bwMode="auto">
          <a:xfrm>
            <a:off x="228600" y="838200"/>
            <a:ext cx="78486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1800" b="1"/>
              <a:t>What was my production efficiency for a production lot or in a period?</a:t>
            </a:r>
          </a:p>
        </p:txBody>
      </p:sp>
      <p:sp>
        <p:nvSpPr>
          <p:cNvPr id="31748" name="Rectangle 4"/>
          <p:cNvSpPr>
            <a:spLocks noChangeArrowheads="1"/>
          </p:cNvSpPr>
          <p:nvPr/>
        </p:nvSpPr>
        <p:spPr bwMode="auto">
          <a:xfrm>
            <a:off x="228600" y="1371600"/>
            <a:ext cx="8229600" cy="5334000"/>
          </a:xfrm>
          <a:prstGeom prst="rect">
            <a:avLst/>
          </a:prstGeom>
          <a:noFill/>
          <a:ln w="12700">
            <a:noFill/>
            <a:miter lim="800000"/>
            <a:headEnd/>
            <a:tailEnd/>
          </a:ln>
        </p:spPr>
        <p:txBody>
          <a:bodyPr/>
          <a:lstStyle/>
          <a:p>
            <a:pPr>
              <a:buFontTx/>
              <a:buChar char="•"/>
            </a:pPr>
            <a:r>
              <a:rPr lang="en-US" sz="1400"/>
              <a:t>Cost Object controlling is used to track the actual cost of production for a production order or sales or for a particular product during the period.   </a:t>
            </a:r>
          </a:p>
          <a:p>
            <a:pPr>
              <a:buFontTx/>
              <a:buChar char="•"/>
            </a:pPr>
            <a:endParaRPr lang="en-US" sz="1400"/>
          </a:p>
          <a:p>
            <a:pPr algn="just">
              <a:buFontTx/>
              <a:buChar char="•"/>
            </a:pPr>
            <a:r>
              <a:rPr lang="en-US" sz="1400"/>
              <a:t>Product cost by Order is used if you want to analyze the cost for a particular lot and lot based controlling is required. Product cost by period is used if you want to analyze the cost over a period and period based controlling is required. Product cost by sales order is Make to Order scenario when cost analysis and controlling is on the basis of sales order.  </a:t>
            </a:r>
          </a:p>
          <a:p>
            <a:pPr lvl="1" algn="just"/>
            <a:endParaRPr lang="en-US" sz="1400"/>
          </a:p>
          <a:p>
            <a:pPr>
              <a:buFontTx/>
              <a:buChar char="•"/>
            </a:pPr>
            <a:r>
              <a:rPr lang="en-US" sz="1400"/>
              <a:t>Actual production cost are collected in form of raw material cost through goods issue, activity confirmations, direct posting from FI, MM etc. The actual cost collected can be compared with planned cost at any stage of the production process. </a:t>
            </a:r>
          </a:p>
          <a:p>
            <a:pPr>
              <a:buFontTx/>
              <a:buChar char="•"/>
            </a:pPr>
            <a:endParaRPr lang="en-US" sz="1400"/>
          </a:p>
          <a:p>
            <a:pPr>
              <a:buFontTx/>
              <a:buChar char="•"/>
            </a:pPr>
            <a:r>
              <a:rPr lang="en-US" sz="1400"/>
              <a:t>At period end, overhead costs are applied, work in process is calculated and posted, variances between standard cost and actual cost are calculated and posted to FI, CO-PA and Profit center accounting. </a:t>
            </a:r>
          </a:p>
          <a:p>
            <a:pPr>
              <a:buFontTx/>
              <a:buChar char="•"/>
            </a:pPr>
            <a:endParaRPr lang="en-US" sz="1400"/>
          </a:p>
          <a:p>
            <a:pPr>
              <a:buFontTx/>
              <a:buChar char="•"/>
            </a:pPr>
            <a:r>
              <a:rPr lang="en-US" sz="1400"/>
              <a:t>The price of resource and overhead cost on cost object are based on estimation, planning and configuration settings. Hence the cost collected on cost object is actually </a:t>
            </a:r>
            <a:r>
              <a:rPr lang="en-US" sz="1400" b="1">
                <a:solidFill>
                  <a:srgbClr val="FF0000"/>
                </a:solidFill>
              </a:rPr>
              <a:t>not</a:t>
            </a:r>
            <a:r>
              <a:rPr lang="en-US" sz="1400"/>
              <a:t> an “Actual Cost” but best estimate of the actual cost.</a:t>
            </a:r>
          </a:p>
          <a:p>
            <a:pPr>
              <a:buFontTx/>
              <a:buChar char="•"/>
            </a:pPr>
            <a:endParaRPr lang="en-US" sz="1400"/>
          </a:p>
          <a:p>
            <a:pPr>
              <a:buFontTx/>
              <a:buChar char="•"/>
            </a:pPr>
            <a:r>
              <a:rPr lang="en-US" sz="1400"/>
              <a:t>For details refer “CO1005 : Cost Object Controlling” courseware.</a:t>
            </a:r>
          </a:p>
          <a:p>
            <a:pPr>
              <a:buFontTx/>
              <a:buChar char="•"/>
            </a:pPr>
            <a:endParaRPr lang="en-US" sz="1400"/>
          </a:p>
        </p:txBody>
      </p:sp>
      <p:pic>
        <p:nvPicPr>
          <p:cNvPr id="31749" name="Picture 39" descr="j0300840"/>
          <p:cNvPicPr>
            <a:picLocks noChangeAspect="1" noChangeArrowheads="1"/>
          </p:cNvPicPr>
          <p:nvPr/>
        </p:nvPicPr>
        <p:blipFill>
          <a:blip r:embed="rId3" cstate="print"/>
          <a:srcRect/>
          <a:stretch>
            <a:fillRect/>
          </a:stretch>
        </p:blipFill>
        <p:spPr bwMode="auto">
          <a:xfrm>
            <a:off x="8153400" y="762000"/>
            <a:ext cx="830263" cy="6318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0" y="319088"/>
            <a:ext cx="9601200" cy="671512"/>
          </a:xfrm>
          <a:prstGeom prst="rect">
            <a:avLst/>
          </a:prstGeom>
          <a:noFill/>
          <a:ln w="12700">
            <a:noFill/>
            <a:miter lim="800000"/>
            <a:headEnd/>
            <a:tailEnd/>
          </a:ln>
          <a:effectLst/>
        </p:spPr>
        <p:txBody>
          <a:bodyPr lIns="0" tIns="0" rIns="0" bIns="0"/>
          <a:lstStyle/>
          <a:p>
            <a:pPr>
              <a:defRPr/>
            </a:pPr>
            <a:r>
              <a:rPr lang="en-US" b="1">
                <a:effectLst>
                  <a:outerShdw blurRad="38100" dist="38100" dir="2700000" algn="tl">
                    <a:srgbClr val="C0C0C0"/>
                  </a:outerShdw>
                </a:effectLst>
              </a:rPr>
              <a:t>Product Cost Controlling: Actual Costing/Material Ledger</a:t>
            </a:r>
          </a:p>
        </p:txBody>
      </p:sp>
      <p:sp>
        <p:nvSpPr>
          <p:cNvPr id="32771" name="Rectangle 3"/>
          <p:cNvSpPr>
            <a:spLocks noChangeArrowheads="1"/>
          </p:cNvSpPr>
          <p:nvPr/>
        </p:nvSpPr>
        <p:spPr bwMode="auto">
          <a:xfrm>
            <a:off x="228600" y="838200"/>
            <a:ext cx="78486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1400" b="1"/>
              <a:t>What is my actual cost of the material? Can I maintain material stock in many currencies ?</a:t>
            </a:r>
          </a:p>
        </p:txBody>
      </p:sp>
      <p:sp>
        <p:nvSpPr>
          <p:cNvPr id="32772" name="Rectangle 4"/>
          <p:cNvSpPr>
            <a:spLocks noChangeArrowheads="1"/>
          </p:cNvSpPr>
          <p:nvPr/>
        </p:nvSpPr>
        <p:spPr bwMode="auto">
          <a:xfrm>
            <a:off x="228600" y="1371600"/>
            <a:ext cx="8229600" cy="4343400"/>
          </a:xfrm>
          <a:prstGeom prst="rect">
            <a:avLst/>
          </a:prstGeom>
          <a:noFill/>
          <a:ln w="12700">
            <a:noFill/>
            <a:miter lim="800000"/>
            <a:headEnd/>
            <a:tailEnd/>
          </a:ln>
        </p:spPr>
        <p:txBody>
          <a:bodyPr/>
          <a:lstStyle/>
          <a:p>
            <a:pPr>
              <a:buFontTx/>
              <a:buChar char="•"/>
            </a:pPr>
            <a:r>
              <a:rPr lang="en-US" sz="1400"/>
              <a:t>Material Ledger is used to valuate the stock in up to three currencies and with different valuation strategies. </a:t>
            </a:r>
          </a:p>
          <a:p>
            <a:pPr>
              <a:buFontTx/>
              <a:buChar char="•"/>
            </a:pPr>
            <a:endParaRPr lang="en-US" sz="1400"/>
          </a:p>
          <a:p>
            <a:pPr algn="just">
              <a:buFontTx/>
              <a:buChar char="•"/>
            </a:pPr>
            <a:r>
              <a:rPr lang="en-US" sz="1400"/>
              <a:t>Material ledger is also used to provide actual cost of the material at period end. Each material movement is recorded in material ledger together with the preliminary valuation and any variance</a:t>
            </a:r>
          </a:p>
          <a:p>
            <a:pPr algn="just"/>
            <a:r>
              <a:rPr lang="en-US" sz="1400"/>
              <a:t>(from invoice or order settlement). These variances are transferred to the material at the period close. </a:t>
            </a:r>
          </a:p>
          <a:p>
            <a:pPr lvl="1" algn="just"/>
            <a:endParaRPr lang="en-US" sz="1400"/>
          </a:p>
          <a:p>
            <a:pPr>
              <a:buFontTx/>
              <a:buChar char="•"/>
            </a:pPr>
            <a:r>
              <a:rPr lang="en-US" sz="1400"/>
              <a:t>Both single level and multi level settlement facility is available. In multilevel settlement, variances of the raw material is passed onto the semi finished product which in turn is passed on to finished product as a follow up costs. </a:t>
            </a:r>
          </a:p>
          <a:p>
            <a:pPr>
              <a:buFontTx/>
              <a:buChar char="•"/>
            </a:pPr>
            <a:endParaRPr lang="en-US" sz="1400"/>
          </a:p>
          <a:p>
            <a:pPr>
              <a:buFontTx/>
              <a:buChar char="•"/>
            </a:pPr>
            <a:r>
              <a:rPr lang="en-US" sz="1400"/>
              <a:t>The actual price is then updated in the material master for the closed period. However, this is optional.</a:t>
            </a:r>
          </a:p>
          <a:p>
            <a:pPr>
              <a:buFontTx/>
              <a:buChar char="•"/>
            </a:pPr>
            <a:endParaRPr lang="en-US" sz="1400"/>
          </a:p>
          <a:p>
            <a:endParaRPr lang="en-US" sz="1400"/>
          </a:p>
          <a:p>
            <a:pPr>
              <a:buFontTx/>
              <a:buChar char="•"/>
            </a:pPr>
            <a:r>
              <a:rPr lang="en-US" sz="1400"/>
              <a:t>For details refer “CO2002: Actual Costing/Material Ledger course”.</a:t>
            </a:r>
          </a:p>
          <a:p>
            <a:pPr>
              <a:buFontTx/>
              <a:buChar char="•"/>
            </a:pPr>
            <a:endParaRPr lang="en-US" sz="1400"/>
          </a:p>
        </p:txBody>
      </p:sp>
      <p:grpSp>
        <p:nvGrpSpPr>
          <p:cNvPr id="32773" name="Group 41"/>
          <p:cNvGrpSpPr>
            <a:grpSpLocks/>
          </p:cNvGrpSpPr>
          <p:nvPr/>
        </p:nvGrpSpPr>
        <p:grpSpPr bwMode="auto">
          <a:xfrm>
            <a:off x="8305800" y="685800"/>
            <a:ext cx="838200" cy="914400"/>
            <a:chOff x="5184" y="336"/>
            <a:chExt cx="576" cy="864"/>
          </a:xfrm>
        </p:grpSpPr>
        <p:pic>
          <p:nvPicPr>
            <p:cNvPr id="32774" name="Picture 6" descr="j0222015"/>
            <p:cNvPicPr>
              <a:picLocks noChangeAspect="1" noChangeArrowheads="1"/>
            </p:cNvPicPr>
            <p:nvPr/>
          </p:nvPicPr>
          <p:blipFill>
            <a:blip r:embed="rId3" cstate="print"/>
            <a:srcRect l="61462" t="23712" r="12846" b="37923"/>
            <a:stretch>
              <a:fillRect/>
            </a:stretch>
          </p:blipFill>
          <p:spPr bwMode="auto">
            <a:xfrm>
              <a:off x="5184" y="336"/>
              <a:ext cx="288" cy="432"/>
            </a:xfrm>
            <a:prstGeom prst="rect">
              <a:avLst/>
            </a:prstGeom>
            <a:noFill/>
            <a:ln w="9525">
              <a:noFill/>
              <a:miter lim="800000"/>
              <a:headEnd/>
              <a:tailEnd/>
            </a:ln>
          </p:spPr>
        </p:pic>
        <p:pic>
          <p:nvPicPr>
            <p:cNvPr id="32775" name="Picture 7" descr="j0222017"/>
            <p:cNvPicPr>
              <a:picLocks noChangeAspect="1" noChangeArrowheads="1"/>
            </p:cNvPicPr>
            <p:nvPr/>
          </p:nvPicPr>
          <p:blipFill>
            <a:blip r:embed="rId4" cstate="print"/>
            <a:srcRect l="57680" t="21483" r="10268" b="35844"/>
            <a:stretch>
              <a:fillRect/>
            </a:stretch>
          </p:blipFill>
          <p:spPr bwMode="auto">
            <a:xfrm>
              <a:off x="5472" y="384"/>
              <a:ext cx="288" cy="384"/>
            </a:xfrm>
            <a:prstGeom prst="rect">
              <a:avLst/>
            </a:prstGeom>
            <a:noFill/>
            <a:ln w="9525">
              <a:noFill/>
              <a:miter lim="800000"/>
              <a:headEnd/>
              <a:tailEnd/>
            </a:ln>
          </p:spPr>
        </p:pic>
        <p:pic>
          <p:nvPicPr>
            <p:cNvPr id="32776" name="Picture 8" descr="j0222019"/>
            <p:cNvPicPr>
              <a:picLocks noChangeAspect="1" noChangeArrowheads="1"/>
            </p:cNvPicPr>
            <p:nvPr/>
          </p:nvPicPr>
          <p:blipFill>
            <a:blip r:embed="rId5" cstate="print"/>
            <a:srcRect l="52852" t="21581" r="12923" b="35789"/>
            <a:stretch>
              <a:fillRect/>
            </a:stretch>
          </p:blipFill>
          <p:spPr bwMode="auto">
            <a:xfrm>
              <a:off x="5280" y="720"/>
              <a:ext cx="384" cy="480"/>
            </a:xfrm>
            <a:prstGeom prst="rect">
              <a:avLst/>
            </a:prstGeom>
            <a:noFill/>
            <a:ln w="9525">
              <a:noFill/>
              <a:miter lim="800000"/>
              <a:headEnd/>
              <a:tailEnd/>
            </a:ln>
          </p:spPr>
        </p:pic>
        <p:grpSp>
          <p:nvGrpSpPr>
            <p:cNvPr id="32777" name="Group 9"/>
            <p:cNvGrpSpPr>
              <a:grpSpLocks/>
            </p:cNvGrpSpPr>
            <p:nvPr/>
          </p:nvGrpSpPr>
          <p:grpSpPr bwMode="auto">
            <a:xfrm>
              <a:off x="5184" y="576"/>
              <a:ext cx="424" cy="349"/>
              <a:chOff x="938" y="2365"/>
              <a:chExt cx="519" cy="481"/>
            </a:xfrm>
          </p:grpSpPr>
          <p:sp>
            <p:nvSpPr>
              <p:cNvPr id="32778" name="Freeform 10"/>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79" name="Freeform 11"/>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nvGrpSpPr>
              <p:cNvPr id="32780" name="Group 12"/>
              <p:cNvGrpSpPr>
                <a:grpSpLocks/>
              </p:cNvGrpSpPr>
              <p:nvPr/>
            </p:nvGrpSpPr>
            <p:grpSpPr bwMode="auto">
              <a:xfrm>
                <a:off x="1053" y="2414"/>
                <a:ext cx="165" cy="344"/>
                <a:chOff x="1053" y="2414"/>
                <a:chExt cx="165" cy="344"/>
              </a:xfrm>
            </p:grpSpPr>
            <p:sp>
              <p:nvSpPr>
                <p:cNvPr id="32807" name="Freeform 13"/>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808" name="Freeform 14"/>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32781" name="Group 15"/>
              <p:cNvGrpSpPr>
                <a:grpSpLocks/>
              </p:cNvGrpSpPr>
              <p:nvPr/>
            </p:nvGrpSpPr>
            <p:grpSpPr bwMode="auto">
              <a:xfrm>
                <a:off x="991" y="2536"/>
                <a:ext cx="155" cy="260"/>
                <a:chOff x="991" y="2536"/>
                <a:chExt cx="155" cy="260"/>
              </a:xfrm>
            </p:grpSpPr>
            <p:sp>
              <p:nvSpPr>
                <p:cNvPr id="32805" name="Freeform 16"/>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806" name="Freeform 17"/>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32782" name="Group 18"/>
              <p:cNvGrpSpPr>
                <a:grpSpLocks/>
              </p:cNvGrpSpPr>
              <p:nvPr/>
            </p:nvGrpSpPr>
            <p:grpSpPr bwMode="auto">
              <a:xfrm>
                <a:off x="938" y="2619"/>
                <a:ext cx="119" cy="200"/>
                <a:chOff x="938" y="2619"/>
                <a:chExt cx="119" cy="200"/>
              </a:xfrm>
            </p:grpSpPr>
            <p:sp>
              <p:nvSpPr>
                <p:cNvPr id="32803" name="Freeform 19"/>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804" name="Freeform 20"/>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32783" name="Freeform 21"/>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grpSp>
            <p:nvGrpSpPr>
              <p:cNvPr id="32784" name="Group 22"/>
              <p:cNvGrpSpPr>
                <a:grpSpLocks/>
              </p:cNvGrpSpPr>
              <p:nvPr/>
            </p:nvGrpSpPr>
            <p:grpSpPr bwMode="auto">
              <a:xfrm>
                <a:off x="1285" y="2365"/>
                <a:ext cx="149" cy="67"/>
                <a:chOff x="1285" y="2365"/>
                <a:chExt cx="149" cy="67"/>
              </a:xfrm>
            </p:grpSpPr>
            <p:sp>
              <p:nvSpPr>
                <p:cNvPr id="32801" name="Freeform 23"/>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802" name="Freeform 24"/>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32785" name="Freeform 25"/>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86" name="Freeform 26"/>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32787" name="Freeform 27"/>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88" name="Freeform 28"/>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32789" name="Freeform 29"/>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32790" name="Freeform 30"/>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91" name="Freeform 31"/>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sp>
            <p:nvSpPr>
              <p:cNvPr id="32792" name="Freeform 32"/>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93" name="Freeform 33"/>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32794" name="Freeform 34"/>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95" name="Freeform 35"/>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p>
            </p:txBody>
          </p:sp>
          <p:sp>
            <p:nvSpPr>
              <p:cNvPr id="32796" name="Freeform 36"/>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32797" name="Freeform 37"/>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98" name="Freeform 38"/>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p>
            </p:txBody>
          </p:sp>
          <p:sp>
            <p:nvSpPr>
              <p:cNvPr id="32799" name="Freeform 39"/>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800" name="Freeform 40"/>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83" name="Rectangle 11"/>
          <p:cNvSpPr>
            <a:spLocks noChangeArrowheads="1"/>
          </p:cNvSpPr>
          <p:nvPr/>
        </p:nvSpPr>
        <p:spPr bwMode="auto">
          <a:xfrm>
            <a:off x="381000" y="381000"/>
            <a:ext cx="9601200" cy="671513"/>
          </a:xfrm>
          <a:prstGeom prst="rect">
            <a:avLst/>
          </a:prstGeom>
          <a:noFill/>
          <a:ln w="12700">
            <a:noFill/>
            <a:miter lim="800000"/>
            <a:headEnd/>
            <a:tailEnd/>
          </a:ln>
          <a:effectLst/>
        </p:spPr>
        <p:txBody>
          <a:bodyPr lIns="0" tIns="0" rIns="0" bIns="0"/>
          <a:lstStyle/>
          <a:p>
            <a:pPr>
              <a:defRPr/>
            </a:pPr>
            <a:r>
              <a:rPr lang="en-US" sz="2800" b="1">
                <a:effectLst>
                  <a:outerShdw blurRad="38100" dist="38100" dir="2700000" algn="tl">
                    <a:srgbClr val="C0C0C0"/>
                  </a:outerShdw>
                </a:effectLst>
              </a:rPr>
              <a:t>Profitability Management : Profitability Analysis</a:t>
            </a:r>
          </a:p>
        </p:txBody>
      </p:sp>
      <p:sp>
        <p:nvSpPr>
          <p:cNvPr id="33795" name="Rectangle 12"/>
          <p:cNvSpPr>
            <a:spLocks noChangeArrowheads="1"/>
          </p:cNvSpPr>
          <p:nvPr/>
        </p:nvSpPr>
        <p:spPr bwMode="auto">
          <a:xfrm>
            <a:off x="152400" y="914400"/>
            <a:ext cx="7696200" cy="3810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2000" b="1"/>
              <a:t>What is the profitability of my various market segments ?</a:t>
            </a:r>
          </a:p>
        </p:txBody>
      </p:sp>
      <p:pic>
        <p:nvPicPr>
          <p:cNvPr id="33796" name="Picture 13" descr="j0283209"/>
          <p:cNvPicPr>
            <a:picLocks noChangeAspect="1" noChangeArrowheads="1" noCrop="1"/>
          </p:cNvPicPr>
          <p:nvPr/>
        </p:nvPicPr>
        <p:blipFill>
          <a:blip r:embed="rId3" cstate="print"/>
          <a:srcRect/>
          <a:stretch>
            <a:fillRect/>
          </a:stretch>
        </p:blipFill>
        <p:spPr bwMode="auto">
          <a:xfrm>
            <a:off x="8153400" y="762000"/>
            <a:ext cx="838200" cy="742950"/>
          </a:xfrm>
          <a:prstGeom prst="rect">
            <a:avLst/>
          </a:prstGeom>
          <a:noFill/>
          <a:ln w="9525">
            <a:noFill/>
            <a:miter lim="800000"/>
            <a:headEnd/>
            <a:tailEnd/>
          </a:ln>
        </p:spPr>
      </p:pic>
      <p:grpSp>
        <p:nvGrpSpPr>
          <p:cNvPr id="33797" name="Group 14"/>
          <p:cNvGrpSpPr>
            <a:grpSpLocks/>
          </p:cNvGrpSpPr>
          <p:nvPr/>
        </p:nvGrpSpPr>
        <p:grpSpPr bwMode="auto">
          <a:xfrm>
            <a:off x="6553200" y="1752600"/>
            <a:ext cx="1565275" cy="1336675"/>
            <a:chOff x="3366" y="2507"/>
            <a:chExt cx="1082" cy="1082"/>
          </a:xfrm>
        </p:grpSpPr>
        <p:sp>
          <p:nvSpPr>
            <p:cNvPr id="33814" name="Freeform 15"/>
            <p:cNvSpPr>
              <a:spLocks/>
            </p:cNvSpPr>
            <p:nvPr/>
          </p:nvSpPr>
          <p:spPr bwMode="auto">
            <a:xfrm>
              <a:off x="3892" y="2803"/>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33815" name="Freeform 16"/>
            <p:cNvSpPr>
              <a:spLocks/>
            </p:cNvSpPr>
            <p:nvPr/>
          </p:nvSpPr>
          <p:spPr bwMode="auto">
            <a:xfrm>
              <a:off x="3892" y="2803"/>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33816" name="Rectangle 17"/>
            <p:cNvSpPr>
              <a:spLocks noChangeArrowheads="1"/>
            </p:cNvSpPr>
            <p:nvPr/>
          </p:nvSpPr>
          <p:spPr bwMode="auto">
            <a:xfrm>
              <a:off x="3920" y="2834"/>
              <a:ext cx="202" cy="197"/>
            </a:xfrm>
            <a:prstGeom prst="rect">
              <a:avLst/>
            </a:prstGeom>
            <a:solidFill>
              <a:srgbClr val="C1CEFF"/>
            </a:solidFill>
            <a:ln w="9525">
              <a:noFill/>
              <a:miter lim="800000"/>
              <a:headEnd/>
              <a:tailEnd/>
            </a:ln>
          </p:spPr>
          <p:txBody>
            <a:bodyPr wrap="none" anchor="ctr"/>
            <a:lstStyle/>
            <a:p>
              <a:endParaRPr lang="en-US"/>
            </a:p>
          </p:txBody>
        </p:sp>
        <p:sp>
          <p:nvSpPr>
            <p:cNvPr id="33817" name="Freeform 18"/>
            <p:cNvSpPr>
              <a:spLocks/>
            </p:cNvSpPr>
            <p:nvPr/>
          </p:nvSpPr>
          <p:spPr bwMode="auto">
            <a:xfrm>
              <a:off x="3630" y="2803"/>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33818" name="Freeform 19"/>
            <p:cNvSpPr>
              <a:spLocks/>
            </p:cNvSpPr>
            <p:nvPr/>
          </p:nvSpPr>
          <p:spPr bwMode="auto">
            <a:xfrm>
              <a:off x="3630" y="2803"/>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33819" name="Rectangle 20"/>
            <p:cNvSpPr>
              <a:spLocks noChangeArrowheads="1"/>
            </p:cNvSpPr>
            <p:nvPr/>
          </p:nvSpPr>
          <p:spPr bwMode="auto">
            <a:xfrm>
              <a:off x="3657" y="2834"/>
              <a:ext cx="202" cy="197"/>
            </a:xfrm>
            <a:prstGeom prst="rect">
              <a:avLst/>
            </a:prstGeom>
            <a:solidFill>
              <a:srgbClr val="C1CEFF"/>
            </a:solidFill>
            <a:ln w="9525">
              <a:noFill/>
              <a:miter lim="800000"/>
              <a:headEnd/>
              <a:tailEnd/>
            </a:ln>
          </p:spPr>
          <p:txBody>
            <a:bodyPr wrap="none" anchor="ctr"/>
            <a:lstStyle/>
            <a:p>
              <a:endParaRPr lang="en-US"/>
            </a:p>
          </p:txBody>
        </p:sp>
        <p:sp>
          <p:nvSpPr>
            <p:cNvPr id="33820" name="Freeform 21"/>
            <p:cNvSpPr>
              <a:spLocks/>
            </p:cNvSpPr>
            <p:nvPr/>
          </p:nvSpPr>
          <p:spPr bwMode="auto">
            <a:xfrm>
              <a:off x="3366" y="2803"/>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33821" name="Freeform 22"/>
            <p:cNvSpPr>
              <a:spLocks/>
            </p:cNvSpPr>
            <p:nvPr/>
          </p:nvSpPr>
          <p:spPr bwMode="auto">
            <a:xfrm>
              <a:off x="3366" y="2803"/>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33822" name="Rectangle 23"/>
            <p:cNvSpPr>
              <a:spLocks noChangeArrowheads="1"/>
            </p:cNvSpPr>
            <p:nvPr/>
          </p:nvSpPr>
          <p:spPr bwMode="auto">
            <a:xfrm>
              <a:off x="3399" y="2834"/>
              <a:ext cx="197" cy="197"/>
            </a:xfrm>
            <a:prstGeom prst="rect">
              <a:avLst/>
            </a:prstGeom>
            <a:solidFill>
              <a:srgbClr val="C1CEFF"/>
            </a:solidFill>
            <a:ln w="9525">
              <a:noFill/>
              <a:miter lim="800000"/>
              <a:headEnd/>
              <a:tailEnd/>
            </a:ln>
          </p:spPr>
          <p:txBody>
            <a:bodyPr wrap="none" anchor="ctr"/>
            <a:lstStyle/>
            <a:p>
              <a:endParaRPr lang="en-US"/>
            </a:p>
          </p:txBody>
        </p:sp>
        <p:sp>
          <p:nvSpPr>
            <p:cNvPr id="33823" name="Freeform 24"/>
            <p:cNvSpPr>
              <a:spLocks/>
            </p:cNvSpPr>
            <p:nvPr/>
          </p:nvSpPr>
          <p:spPr bwMode="auto">
            <a:xfrm>
              <a:off x="3892" y="3064"/>
              <a:ext cx="264" cy="264"/>
            </a:xfrm>
            <a:custGeom>
              <a:avLst/>
              <a:gdLst>
                <a:gd name="T0" fmla="*/ 263 w 264"/>
                <a:gd name="T1" fmla="*/ 0 h 264"/>
                <a:gd name="T2" fmla="*/ 0 w 264"/>
                <a:gd name="T3" fmla="*/ 263 h 264"/>
                <a:gd name="T4" fmla="*/ 263 w 264"/>
                <a:gd name="T5" fmla="*/ 263 h 264"/>
                <a:gd name="T6" fmla="*/ 263 w 264"/>
                <a:gd name="T7" fmla="*/ 0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263" y="0"/>
                  </a:moveTo>
                  <a:lnTo>
                    <a:pt x="0" y="263"/>
                  </a:lnTo>
                  <a:lnTo>
                    <a:pt x="263" y="263"/>
                  </a:lnTo>
                  <a:lnTo>
                    <a:pt x="263" y="0"/>
                  </a:lnTo>
                </a:path>
              </a:pathLst>
            </a:custGeom>
            <a:solidFill>
              <a:schemeClr val="accent2"/>
            </a:solidFill>
            <a:ln w="9525" cap="rnd">
              <a:noFill/>
              <a:round/>
              <a:headEnd/>
              <a:tailEnd/>
            </a:ln>
          </p:spPr>
          <p:txBody>
            <a:bodyPr/>
            <a:lstStyle/>
            <a:p>
              <a:endParaRPr lang="en-US"/>
            </a:p>
          </p:txBody>
        </p:sp>
        <p:sp>
          <p:nvSpPr>
            <p:cNvPr id="33824" name="Freeform 25"/>
            <p:cNvSpPr>
              <a:spLocks/>
            </p:cNvSpPr>
            <p:nvPr/>
          </p:nvSpPr>
          <p:spPr bwMode="auto">
            <a:xfrm>
              <a:off x="3892" y="3064"/>
              <a:ext cx="264" cy="264"/>
            </a:xfrm>
            <a:custGeom>
              <a:avLst/>
              <a:gdLst>
                <a:gd name="T0" fmla="*/ 0 w 264"/>
                <a:gd name="T1" fmla="*/ 263 h 264"/>
                <a:gd name="T2" fmla="*/ 263 w 264"/>
                <a:gd name="T3" fmla="*/ 0 h 264"/>
                <a:gd name="T4" fmla="*/ 0 w 264"/>
                <a:gd name="T5" fmla="*/ 0 h 264"/>
                <a:gd name="T6" fmla="*/ 0 w 264"/>
                <a:gd name="T7" fmla="*/ 263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0" y="263"/>
                  </a:moveTo>
                  <a:lnTo>
                    <a:pt x="263" y="0"/>
                  </a:lnTo>
                  <a:lnTo>
                    <a:pt x="0" y="0"/>
                  </a:lnTo>
                  <a:lnTo>
                    <a:pt x="0" y="263"/>
                  </a:lnTo>
                </a:path>
              </a:pathLst>
            </a:custGeom>
            <a:solidFill>
              <a:schemeClr val="tx2"/>
            </a:solidFill>
            <a:ln w="9525" cap="rnd">
              <a:noFill/>
              <a:round/>
              <a:headEnd/>
              <a:tailEnd/>
            </a:ln>
          </p:spPr>
          <p:txBody>
            <a:bodyPr/>
            <a:lstStyle/>
            <a:p>
              <a:endParaRPr lang="en-US"/>
            </a:p>
          </p:txBody>
        </p:sp>
        <p:sp>
          <p:nvSpPr>
            <p:cNvPr id="33825" name="Rectangle 26"/>
            <p:cNvSpPr>
              <a:spLocks noChangeArrowheads="1"/>
            </p:cNvSpPr>
            <p:nvPr/>
          </p:nvSpPr>
          <p:spPr bwMode="auto">
            <a:xfrm>
              <a:off x="3920" y="3095"/>
              <a:ext cx="202" cy="197"/>
            </a:xfrm>
            <a:prstGeom prst="rect">
              <a:avLst/>
            </a:prstGeom>
            <a:solidFill>
              <a:srgbClr val="C1CEFF"/>
            </a:solidFill>
            <a:ln w="9525">
              <a:noFill/>
              <a:miter lim="800000"/>
              <a:headEnd/>
              <a:tailEnd/>
            </a:ln>
          </p:spPr>
          <p:txBody>
            <a:bodyPr wrap="none" anchor="ctr"/>
            <a:lstStyle/>
            <a:p>
              <a:endParaRPr lang="en-US"/>
            </a:p>
          </p:txBody>
        </p:sp>
        <p:sp>
          <p:nvSpPr>
            <p:cNvPr id="33826" name="Freeform 27"/>
            <p:cNvSpPr>
              <a:spLocks/>
            </p:cNvSpPr>
            <p:nvPr/>
          </p:nvSpPr>
          <p:spPr bwMode="auto">
            <a:xfrm>
              <a:off x="3630" y="3064"/>
              <a:ext cx="263" cy="264"/>
            </a:xfrm>
            <a:custGeom>
              <a:avLst/>
              <a:gdLst>
                <a:gd name="T0" fmla="*/ 262 w 263"/>
                <a:gd name="T1" fmla="*/ 0 h 264"/>
                <a:gd name="T2" fmla="*/ 0 w 263"/>
                <a:gd name="T3" fmla="*/ 263 h 264"/>
                <a:gd name="T4" fmla="*/ 262 w 263"/>
                <a:gd name="T5" fmla="*/ 263 h 264"/>
                <a:gd name="T6" fmla="*/ 262 w 263"/>
                <a:gd name="T7" fmla="*/ 0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262" y="0"/>
                  </a:moveTo>
                  <a:lnTo>
                    <a:pt x="0" y="263"/>
                  </a:lnTo>
                  <a:lnTo>
                    <a:pt x="262" y="263"/>
                  </a:lnTo>
                  <a:lnTo>
                    <a:pt x="262" y="0"/>
                  </a:lnTo>
                </a:path>
              </a:pathLst>
            </a:custGeom>
            <a:solidFill>
              <a:schemeClr val="accent2"/>
            </a:solidFill>
            <a:ln w="9525" cap="rnd">
              <a:noFill/>
              <a:round/>
              <a:headEnd/>
              <a:tailEnd/>
            </a:ln>
          </p:spPr>
          <p:txBody>
            <a:bodyPr/>
            <a:lstStyle/>
            <a:p>
              <a:endParaRPr lang="en-US"/>
            </a:p>
          </p:txBody>
        </p:sp>
        <p:sp>
          <p:nvSpPr>
            <p:cNvPr id="33827" name="Freeform 28"/>
            <p:cNvSpPr>
              <a:spLocks/>
            </p:cNvSpPr>
            <p:nvPr/>
          </p:nvSpPr>
          <p:spPr bwMode="auto">
            <a:xfrm>
              <a:off x="3630" y="3064"/>
              <a:ext cx="263" cy="264"/>
            </a:xfrm>
            <a:custGeom>
              <a:avLst/>
              <a:gdLst>
                <a:gd name="T0" fmla="*/ 0 w 263"/>
                <a:gd name="T1" fmla="*/ 263 h 264"/>
                <a:gd name="T2" fmla="*/ 262 w 263"/>
                <a:gd name="T3" fmla="*/ 0 h 264"/>
                <a:gd name="T4" fmla="*/ 0 w 263"/>
                <a:gd name="T5" fmla="*/ 0 h 264"/>
                <a:gd name="T6" fmla="*/ 0 w 263"/>
                <a:gd name="T7" fmla="*/ 263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0" y="263"/>
                  </a:moveTo>
                  <a:lnTo>
                    <a:pt x="262" y="0"/>
                  </a:lnTo>
                  <a:lnTo>
                    <a:pt x="0" y="0"/>
                  </a:lnTo>
                  <a:lnTo>
                    <a:pt x="0" y="263"/>
                  </a:lnTo>
                </a:path>
              </a:pathLst>
            </a:custGeom>
            <a:solidFill>
              <a:schemeClr val="tx2"/>
            </a:solidFill>
            <a:ln w="9525" cap="rnd">
              <a:noFill/>
              <a:round/>
              <a:headEnd/>
              <a:tailEnd/>
            </a:ln>
          </p:spPr>
          <p:txBody>
            <a:bodyPr/>
            <a:lstStyle/>
            <a:p>
              <a:endParaRPr lang="en-US"/>
            </a:p>
          </p:txBody>
        </p:sp>
        <p:sp>
          <p:nvSpPr>
            <p:cNvPr id="33828" name="Rectangle 29"/>
            <p:cNvSpPr>
              <a:spLocks noChangeArrowheads="1"/>
            </p:cNvSpPr>
            <p:nvPr/>
          </p:nvSpPr>
          <p:spPr bwMode="auto">
            <a:xfrm>
              <a:off x="3657" y="3095"/>
              <a:ext cx="202" cy="197"/>
            </a:xfrm>
            <a:prstGeom prst="rect">
              <a:avLst/>
            </a:prstGeom>
            <a:solidFill>
              <a:srgbClr val="C1CEFF"/>
            </a:solidFill>
            <a:ln w="9525">
              <a:noFill/>
              <a:miter lim="800000"/>
              <a:headEnd/>
              <a:tailEnd/>
            </a:ln>
          </p:spPr>
          <p:txBody>
            <a:bodyPr wrap="none" anchor="ctr"/>
            <a:lstStyle/>
            <a:p>
              <a:endParaRPr lang="en-US"/>
            </a:p>
          </p:txBody>
        </p:sp>
        <p:sp>
          <p:nvSpPr>
            <p:cNvPr id="33829" name="Freeform 30"/>
            <p:cNvSpPr>
              <a:spLocks/>
            </p:cNvSpPr>
            <p:nvPr/>
          </p:nvSpPr>
          <p:spPr bwMode="auto">
            <a:xfrm>
              <a:off x="3366" y="3064"/>
              <a:ext cx="265" cy="264"/>
            </a:xfrm>
            <a:custGeom>
              <a:avLst/>
              <a:gdLst>
                <a:gd name="T0" fmla="*/ 264 w 265"/>
                <a:gd name="T1" fmla="*/ 0 h 264"/>
                <a:gd name="T2" fmla="*/ 0 w 265"/>
                <a:gd name="T3" fmla="*/ 263 h 264"/>
                <a:gd name="T4" fmla="*/ 264 w 265"/>
                <a:gd name="T5" fmla="*/ 263 h 264"/>
                <a:gd name="T6" fmla="*/ 264 w 265"/>
                <a:gd name="T7" fmla="*/ 0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264" y="0"/>
                  </a:moveTo>
                  <a:lnTo>
                    <a:pt x="0" y="263"/>
                  </a:lnTo>
                  <a:lnTo>
                    <a:pt x="264" y="263"/>
                  </a:lnTo>
                  <a:lnTo>
                    <a:pt x="264" y="0"/>
                  </a:lnTo>
                </a:path>
              </a:pathLst>
            </a:custGeom>
            <a:solidFill>
              <a:schemeClr val="accent2"/>
            </a:solidFill>
            <a:ln w="9525" cap="rnd">
              <a:noFill/>
              <a:round/>
              <a:headEnd/>
              <a:tailEnd/>
            </a:ln>
          </p:spPr>
          <p:txBody>
            <a:bodyPr/>
            <a:lstStyle/>
            <a:p>
              <a:endParaRPr lang="en-US"/>
            </a:p>
          </p:txBody>
        </p:sp>
        <p:sp>
          <p:nvSpPr>
            <p:cNvPr id="33830" name="Freeform 31"/>
            <p:cNvSpPr>
              <a:spLocks/>
            </p:cNvSpPr>
            <p:nvPr/>
          </p:nvSpPr>
          <p:spPr bwMode="auto">
            <a:xfrm>
              <a:off x="3366" y="3064"/>
              <a:ext cx="265" cy="264"/>
            </a:xfrm>
            <a:custGeom>
              <a:avLst/>
              <a:gdLst>
                <a:gd name="T0" fmla="*/ 0 w 265"/>
                <a:gd name="T1" fmla="*/ 263 h 264"/>
                <a:gd name="T2" fmla="*/ 264 w 265"/>
                <a:gd name="T3" fmla="*/ 0 h 264"/>
                <a:gd name="T4" fmla="*/ 0 w 265"/>
                <a:gd name="T5" fmla="*/ 0 h 264"/>
                <a:gd name="T6" fmla="*/ 0 w 265"/>
                <a:gd name="T7" fmla="*/ 263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0" y="263"/>
                  </a:moveTo>
                  <a:lnTo>
                    <a:pt x="264" y="0"/>
                  </a:lnTo>
                  <a:lnTo>
                    <a:pt x="0" y="0"/>
                  </a:lnTo>
                  <a:lnTo>
                    <a:pt x="0" y="263"/>
                  </a:lnTo>
                </a:path>
              </a:pathLst>
            </a:custGeom>
            <a:solidFill>
              <a:schemeClr val="tx2"/>
            </a:solidFill>
            <a:ln w="9525" cap="rnd">
              <a:noFill/>
              <a:round/>
              <a:headEnd/>
              <a:tailEnd/>
            </a:ln>
          </p:spPr>
          <p:txBody>
            <a:bodyPr/>
            <a:lstStyle/>
            <a:p>
              <a:endParaRPr lang="en-US"/>
            </a:p>
          </p:txBody>
        </p:sp>
        <p:sp>
          <p:nvSpPr>
            <p:cNvPr id="33831" name="Rectangle 32"/>
            <p:cNvSpPr>
              <a:spLocks noChangeArrowheads="1"/>
            </p:cNvSpPr>
            <p:nvPr/>
          </p:nvSpPr>
          <p:spPr bwMode="auto">
            <a:xfrm>
              <a:off x="3399" y="3095"/>
              <a:ext cx="197" cy="197"/>
            </a:xfrm>
            <a:prstGeom prst="rect">
              <a:avLst/>
            </a:prstGeom>
            <a:solidFill>
              <a:srgbClr val="C1CEFF"/>
            </a:solidFill>
            <a:ln w="9525">
              <a:noFill/>
              <a:miter lim="800000"/>
              <a:headEnd/>
              <a:tailEnd/>
            </a:ln>
          </p:spPr>
          <p:txBody>
            <a:bodyPr wrap="none" anchor="ctr"/>
            <a:lstStyle/>
            <a:p>
              <a:endParaRPr lang="en-US"/>
            </a:p>
          </p:txBody>
        </p:sp>
        <p:sp>
          <p:nvSpPr>
            <p:cNvPr id="33832" name="Freeform 33"/>
            <p:cNvSpPr>
              <a:spLocks/>
            </p:cNvSpPr>
            <p:nvPr/>
          </p:nvSpPr>
          <p:spPr bwMode="auto">
            <a:xfrm>
              <a:off x="3892" y="3327"/>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33833" name="Freeform 34"/>
            <p:cNvSpPr>
              <a:spLocks/>
            </p:cNvSpPr>
            <p:nvPr/>
          </p:nvSpPr>
          <p:spPr bwMode="auto">
            <a:xfrm>
              <a:off x="3892" y="3327"/>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33834" name="Rectangle 35"/>
            <p:cNvSpPr>
              <a:spLocks noChangeArrowheads="1"/>
            </p:cNvSpPr>
            <p:nvPr/>
          </p:nvSpPr>
          <p:spPr bwMode="auto">
            <a:xfrm>
              <a:off x="3920" y="3358"/>
              <a:ext cx="202" cy="200"/>
            </a:xfrm>
            <a:prstGeom prst="rect">
              <a:avLst/>
            </a:prstGeom>
            <a:solidFill>
              <a:srgbClr val="C1CEFF"/>
            </a:solidFill>
            <a:ln w="9525">
              <a:noFill/>
              <a:miter lim="800000"/>
              <a:headEnd/>
              <a:tailEnd/>
            </a:ln>
          </p:spPr>
          <p:txBody>
            <a:bodyPr wrap="none" anchor="ctr"/>
            <a:lstStyle/>
            <a:p>
              <a:endParaRPr lang="en-US"/>
            </a:p>
          </p:txBody>
        </p:sp>
        <p:sp>
          <p:nvSpPr>
            <p:cNvPr id="33835" name="Freeform 36"/>
            <p:cNvSpPr>
              <a:spLocks/>
            </p:cNvSpPr>
            <p:nvPr/>
          </p:nvSpPr>
          <p:spPr bwMode="auto">
            <a:xfrm>
              <a:off x="3630" y="3327"/>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33836" name="Freeform 37"/>
            <p:cNvSpPr>
              <a:spLocks/>
            </p:cNvSpPr>
            <p:nvPr/>
          </p:nvSpPr>
          <p:spPr bwMode="auto">
            <a:xfrm>
              <a:off x="3630" y="3327"/>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33837" name="Rectangle 38"/>
            <p:cNvSpPr>
              <a:spLocks noChangeArrowheads="1"/>
            </p:cNvSpPr>
            <p:nvPr/>
          </p:nvSpPr>
          <p:spPr bwMode="auto">
            <a:xfrm>
              <a:off x="3657" y="3358"/>
              <a:ext cx="202" cy="200"/>
            </a:xfrm>
            <a:prstGeom prst="rect">
              <a:avLst/>
            </a:prstGeom>
            <a:solidFill>
              <a:srgbClr val="C1CEFF"/>
            </a:solidFill>
            <a:ln w="9525">
              <a:noFill/>
              <a:miter lim="800000"/>
              <a:headEnd/>
              <a:tailEnd/>
            </a:ln>
          </p:spPr>
          <p:txBody>
            <a:bodyPr wrap="none" anchor="ctr"/>
            <a:lstStyle/>
            <a:p>
              <a:endParaRPr lang="en-US"/>
            </a:p>
          </p:txBody>
        </p:sp>
        <p:sp>
          <p:nvSpPr>
            <p:cNvPr id="33838" name="Freeform 39"/>
            <p:cNvSpPr>
              <a:spLocks/>
            </p:cNvSpPr>
            <p:nvPr/>
          </p:nvSpPr>
          <p:spPr bwMode="auto">
            <a:xfrm>
              <a:off x="3366" y="3327"/>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33839" name="Freeform 40"/>
            <p:cNvSpPr>
              <a:spLocks/>
            </p:cNvSpPr>
            <p:nvPr/>
          </p:nvSpPr>
          <p:spPr bwMode="auto">
            <a:xfrm>
              <a:off x="3366" y="3327"/>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33840" name="Rectangle 41"/>
            <p:cNvSpPr>
              <a:spLocks noChangeArrowheads="1"/>
            </p:cNvSpPr>
            <p:nvPr/>
          </p:nvSpPr>
          <p:spPr bwMode="auto">
            <a:xfrm>
              <a:off x="3399" y="3358"/>
              <a:ext cx="197" cy="200"/>
            </a:xfrm>
            <a:prstGeom prst="rect">
              <a:avLst/>
            </a:prstGeom>
            <a:solidFill>
              <a:srgbClr val="C1CEFF"/>
            </a:solidFill>
            <a:ln w="9525">
              <a:noFill/>
              <a:miter lim="800000"/>
              <a:headEnd/>
              <a:tailEnd/>
            </a:ln>
          </p:spPr>
          <p:txBody>
            <a:bodyPr wrap="none" anchor="ctr"/>
            <a:lstStyle/>
            <a:p>
              <a:endParaRPr lang="en-US"/>
            </a:p>
          </p:txBody>
        </p:sp>
        <p:sp>
          <p:nvSpPr>
            <p:cNvPr id="33841" name="Freeform 42"/>
            <p:cNvSpPr>
              <a:spLocks/>
            </p:cNvSpPr>
            <p:nvPr/>
          </p:nvSpPr>
          <p:spPr bwMode="auto">
            <a:xfrm>
              <a:off x="4155" y="29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33842" name="Freeform 43"/>
            <p:cNvSpPr>
              <a:spLocks/>
            </p:cNvSpPr>
            <p:nvPr/>
          </p:nvSpPr>
          <p:spPr bwMode="auto">
            <a:xfrm>
              <a:off x="4185" y="2753"/>
              <a:ext cx="67" cy="261"/>
            </a:xfrm>
            <a:custGeom>
              <a:avLst/>
              <a:gdLst>
                <a:gd name="T0" fmla="*/ 0 w 67"/>
                <a:gd name="T1" fmla="*/ 260 h 261"/>
                <a:gd name="T2" fmla="*/ 0 w 67"/>
                <a:gd name="T3" fmla="*/ 65 h 261"/>
                <a:gd name="T4" fmla="*/ 66 w 67"/>
                <a:gd name="T5" fmla="*/ 0 h 261"/>
                <a:gd name="T6" fmla="*/ 66 w 67"/>
                <a:gd name="T7" fmla="*/ 195 h 261"/>
                <a:gd name="T8" fmla="*/ 0 w 67"/>
                <a:gd name="T9" fmla="*/ 260 h 261"/>
                <a:gd name="T10" fmla="*/ 0 60000 65536"/>
                <a:gd name="T11" fmla="*/ 0 60000 65536"/>
                <a:gd name="T12" fmla="*/ 0 60000 65536"/>
                <a:gd name="T13" fmla="*/ 0 60000 65536"/>
                <a:gd name="T14" fmla="*/ 0 60000 65536"/>
                <a:gd name="T15" fmla="*/ 0 w 67"/>
                <a:gd name="T16" fmla="*/ 0 h 261"/>
                <a:gd name="T17" fmla="*/ 67 w 67"/>
                <a:gd name="T18" fmla="*/ 261 h 261"/>
              </a:gdLst>
              <a:ahLst/>
              <a:cxnLst>
                <a:cxn ang="T10">
                  <a:pos x="T0" y="T1"/>
                </a:cxn>
                <a:cxn ang="T11">
                  <a:pos x="T2" y="T3"/>
                </a:cxn>
                <a:cxn ang="T12">
                  <a:pos x="T4" y="T5"/>
                </a:cxn>
                <a:cxn ang="T13">
                  <a:pos x="T6" y="T7"/>
                </a:cxn>
                <a:cxn ang="T14">
                  <a:pos x="T8" y="T9"/>
                </a:cxn>
              </a:cxnLst>
              <a:rect l="T15" t="T16" r="T17" b="T18"/>
              <a:pathLst>
                <a:path w="67" h="261">
                  <a:moveTo>
                    <a:pt x="0" y="260"/>
                  </a:moveTo>
                  <a:lnTo>
                    <a:pt x="0" y="65"/>
                  </a:lnTo>
                  <a:lnTo>
                    <a:pt x="66" y="0"/>
                  </a:lnTo>
                  <a:lnTo>
                    <a:pt x="66" y="195"/>
                  </a:lnTo>
                  <a:lnTo>
                    <a:pt x="0" y="260"/>
                  </a:lnTo>
                </a:path>
              </a:pathLst>
            </a:custGeom>
            <a:solidFill>
              <a:schemeClr val="accent2"/>
            </a:solidFill>
            <a:ln w="9525" cap="rnd">
              <a:noFill/>
              <a:round/>
              <a:headEnd/>
              <a:tailEnd/>
            </a:ln>
          </p:spPr>
          <p:txBody>
            <a:bodyPr/>
            <a:lstStyle/>
            <a:p>
              <a:endParaRPr lang="en-US"/>
            </a:p>
          </p:txBody>
        </p:sp>
        <p:sp>
          <p:nvSpPr>
            <p:cNvPr id="33843" name="Freeform 44"/>
            <p:cNvSpPr>
              <a:spLocks/>
            </p:cNvSpPr>
            <p:nvPr/>
          </p:nvSpPr>
          <p:spPr bwMode="auto">
            <a:xfrm>
              <a:off x="4155" y="2803"/>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33844" name="Freeform 45"/>
            <p:cNvSpPr>
              <a:spLocks/>
            </p:cNvSpPr>
            <p:nvPr/>
          </p:nvSpPr>
          <p:spPr bwMode="auto">
            <a:xfrm>
              <a:off x="4155" y="2703"/>
              <a:ext cx="97" cy="117"/>
            </a:xfrm>
            <a:custGeom>
              <a:avLst/>
              <a:gdLst>
                <a:gd name="T0" fmla="*/ 0 w 97"/>
                <a:gd name="T1" fmla="*/ 99 h 117"/>
                <a:gd name="T2" fmla="*/ 96 w 97"/>
                <a:gd name="T3" fmla="*/ 0 h 117"/>
                <a:gd name="T4" fmla="*/ 96 w 97"/>
                <a:gd name="T5" fmla="*/ 50 h 117"/>
                <a:gd name="T6" fmla="*/ 32 w 97"/>
                <a:gd name="T7" fmla="*/ 116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96" y="0"/>
                  </a:lnTo>
                  <a:lnTo>
                    <a:pt x="96" y="50"/>
                  </a:lnTo>
                  <a:lnTo>
                    <a:pt x="32" y="116"/>
                  </a:lnTo>
                  <a:lnTo>
                    <a:pt x="0" y="99"/>
                  </a:lnTo>
                </a:path>
              </a:pathLst>
            </a:custGeom>
            <a:solidFill>
              <a:schemeClr val="tx2"/>
            </a:solidFill>
            <a:ln w="9525" cap="rnd">
              <a:noFill/>
              <a:round/>
              <a:headEnd/>
              <a:tailEnd/>
            </a:ln>
          </p:spPr>
          <p:txBody>
            <a:bodyPr/>
            <a:lstStyle/>
            <a:p>
              <a:endParaRPr lang="en-US"/>
            </a:p>
          </p:txBody>
        </p:sp>
        <p:sp>
          <p:nvSpPr>
            <p:cNvPr id="33845" name="Freeform 46"/>
            <p:cNvSpPr>
              <a:spLocks/>
            </p:cNvSpPr>
            <p:nvPr/>
          </p:nvSpPr>
          <p:spPr bwMode="auto">
            <a:xfrm>
              <a:off x="3942" y="2703"/>
              <a:ext cx="262" cy="67"/>
            </a:xfrm>
            <a:custGeom>
              <a:avLst/>
              <a:gdLst>
                <a:gd name="T0" fmla="*/ 0 w 262"/>
                <a:gd name="T1" fmla="*/ 66 h 67"/>
                <a:gd name="T2" fmla="*/ 196 w 262"/>
                <a:gd name="T3" fmla="*/ 66 h 67"/>
                <a:gd name="T4" fmla="*/ 261 w 262"/>
                <a:gd name="T5" fmla="*/ 0 h 67"/>
                <a:gd name="T6" fmla="*/ 65 w 262"/>
                <a:gd name="T7" fmla="*/ 0 h 67"/>
                <a:gd name="T8" fmla="*/ 0 w 262"/>
                <a:gd name="T9" fmla="*/ 66 h 67"/>
                <a:gd name="T10" fmla="*/ 0 60000 65536"/>
                <a:gd name="T11" fmla="*/ 0 60000 65536"/>
                <a:gd name="T12" fmla="*/ 0 60000 65536"/>
                <a:gd name="T13" fmla="*/ 0 60000 65536"/>
                <a:gd name="T14" fmla="*/ 0 60000 65536"/>
                <a:gd name="T15" fmla="*/ 0 w 262"/>
                <a:gd name="T16" fmla="*/ 0 h 67"/>
                <a:gd name="T17" fmla="*/ 262 w 262"/>
                <a:gd name="T18" fmla="*/ 67 h 67"/>
              </a:gdLst>
              <a:ahLst/>
              <a:cxnLst>
                <a:cxn ang="T10">
                  <a:pos x="T0" y="T1"/>
                </a:cxn>
                <a:cxn ang="T11">
                  <a:pos x="T2" y="T3"/>
                </a:cxn>
                <a:cxn ang="T12">
                  <a:pos x="T4" y="T5"/>
                </a:cxn>
                <a:cxn ang="T13">
                  <a:pos x="T6" y="T7"/>
                </a:cxn>
                <a:cxn ang="T14">
                  <a:pos x="T8" y="T9"/>
                </a:cxn>
              </a:cxnLst>
              <a:rect l="T15" t="T16" r="T17" b="T18"/>
              <a:pathLst>
                <a:path w="262" h="67">
                  <a:moveTo>
                    <a:pt x="0" y="66"/>
                  </a:moveTo>
                  <a:lnTo>
                    <a:pt x="196" y="66"/>
                  </a:lnTo>
                  <a:lnTo>
                    <a:pt x="261" y="0"/>
                  </a:lnTo>
                  <a:lnTo>
                    <a:pt x="65" y="0"/>
                  </a:lnTo>
                  <a:lnTo>
                    <a:pt x="0" y="66"/>
                  </a:lnTo>
                </a:path>
              </a:pathLst>
            </a:custGeom>
            <a:solidFill>
              <a:schemeClr val="accent2"/>
            </a:solidFill>
            <a:ln w="9525" cap="rnd">
              <a:noFill/>
              <a:round/>
              <a:headEnd/>
              <a:tailEnd/>
            </a:ln>
          </p:spPr>
          <p:txBody>
            <a:bodyPr/>
            <a:lstStyle/>
            <a:p>
              <a:endParaRPr lang="en-US"/>
            </a:p>
          </p:txBody>
        </p:sp>
        <p:sp>
          <p:nvSpPr>
            <p:cNvPr id="33846" name="Freeform 47"/>
            <p:cNvSpPr>
              <a:spLocks/>
            </p:cNvSpPr>
            <p:nvPr/>
          </p:nvSpPr>
          <p:spPr bwMode="auto">
            <a:xfrm>
              <a:off x="3892" y="2703"/>
              <a:ext cx="112" cy="101"/>
            </a:xfrm>
            <a:custGeom>
              <a:avLst/>
              <a:gdLst>
                <a:gd name="T0" fmla="*/ 0 w 112"/>
                <a:gd name="T1" fmla="*/ 100 h 101"/>
                <a:gd name="T2" fmla="*/ 48 w 112"/>
                <a:gd name="T3" fmla="*/ 67 h 101"/>
                <a:gd name="T4" fmla="*/ 111 w 112"/>
                <a:gd name="T5" fmla="*/ 0 h 101"/>
                <a:gd name="T6" fmla="*/ 95 w 112"/>
                <a:gd name="T7" fmla="*/ 0 h 101"/>
                <a:gd name="T8" fmla="*/ 0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0" y="100"/>
                  </a:moveTo>
                  <a:lnTo>
                    <a:pt x="48" y="67"/>
                  </a:lnTo>
                  <a:lnTo>
                    <a:pt x="111" y="0"/>
                  </a:lnTo>
                  <a:lnTo>
                    <a:pt x="95" y="0"/>
                  </a:lnTo>
                  <a:lnTo>
                    <a:pt x="0" y="100"/>
                  </a:lnTo>
                </a:path>
              </a:pathLst>
            </a:custGeom>
            <a:solidFill>
              <a:schemeClr val="tx1"/>
            </a:solidFill>
            <a:ln w="9525" cap="rnd">
              <a:noFill/>
              <a:round/>
              <a:headEnd/>
              <a:tailEnd/>
            </a:ln>
          </p:spPr>
          <p:txBody>
            <a:bodyPr/>
            <a:lstStyle/>
            <a:p>
              <a:endParaRPr lang="en-US"/>
            </a:p>
          </p:txBody>
        </p:sp>
        <p:sp>
          <p:nvSpPr>
            <p:cNvPr id="33847" name="Freeform 48"/>
            <p:cNvSpPr>
              <a:spLocks/>
            </p:cNvSpPr>
            <p:nvPr/>
          </p:nvSpPr>
          <p:spPr bwMode="auto">
            <a:xfrm>
              <a:off x="4135"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33848" name="Freeform 49"/>
            <p:cNvSpPr>
              <a:spLocks/>
            </p:cNvSpPr>
            <p:nvPr/>
          </p:nvSpPr>
          <p:spPr bwMode="auto">
            <a:xfrm>
              <a:off x="3892" y="2769"/>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33849" name="Freeform 50"/>
            <p:cNvSpPr>
              <a:spLocks/>
            </p:cNvSpPr>
            <p:nvPr/>
          </p:nvSpPr>
          <p:spPr bwMode="auto">
            <a:xfrm>
              <a:off x="4155" y="3212"/>
              <a:ext cx="97" cy="116"/>
            </a:xfrm>
            <a:custGeom>
              <a:avLst/>
              <a:gdLst>
                <a:gd name="T0" fmla="*/ 0 w 97"/>
                <a:gd name="T1" fmla="*/ 99 h 116"/>
                <a:gd name="T2" fmla="*/ 0 w 97"/>
                <a:gd name="T3" fmla="*/ 115 h 116"/>
                <a:gd name="T4" fmla="*/ 96 w 97"/>
                <a:gd name="T5" fmla="*/ 16 h 116"/>
                <a:gd name="T6" fmla="*/ 96 w 97"/>
                <a:gd name="T7" fmla="*/ 0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0" y="115"/>
                  </a:lnTo>
                  <a:lnTo>
                    <a:pt x="96" y="16"/>
                  </a:lnTo>
                  <a:lnTo>
                    <a:pt x="96" y="0"/>
                  </a:lnTo>
                  <a:lnTo>
                    <a:pt x="0" y="99"/>
                  </a:lnTo>
                </a:path>
              </a:pathLst>
            </a:custGeom>
            <a:solidFill>
              <a:schemeClr val="bg1"/>
            </a:solidFill>
            <a:ln w="9525" cap="rnd">
              <a:noFill/>
              <a:round/>
              <a:headEnd/>
              <a:tailEnd/>
            </a:ln>
          </p:spPr>
          <p:txBody>
            <a:bodyPr/>
            <a:lstStyle/>
            <a:p>
              <a:endParaRPr lang="en-US"/>
            </a:p>
          </p:txBody>
        </p:sp>
        <p:sp>
          <p:nvSpPr>
            <p:cNvPr id="33850" name="Freeform 51"/>
            <p:cNvSpPr>
              <a:spLocks/>
            </p:cNvSpPr>
            <p:nvPr/>
          </p:nvSpPr>
          <p:spPr bwMode="auto">
            <a:xfrm>
              <a:off x="4185" y="3013"/>
              <a:ext cx="67" cy="265"/>
            </a:xfrm>
            <a:custGeom>
              <a:avLst/>
              <a:gdLst>
                <a:gd name="T0" fmla="*/ 0 w 67"/>
                <a:gd name="T1" fmla="*/ 264 h 265"/>
                <a:gd name="T2" fmla="*/ 0 w 67"/>
                <a:gd name="T3" fmla="*/ 66 h 265"/>
                <a:gd name="T4" fmla="*/ 66 w 67"/>
                <a:gd name="T5" fmla="*/ 0 h 265"/>
                <a:gd name="T6" fmla="*/ 66 w 67"/>
                <a:gd name="T7" fmla="*/ 198 h 265"/>
                <a:gd name="T8" fmla="*/ 0 w 67"/>
                <a:gd name="T9" fmla="*/ 264 h 265"/>
                <a:gd name="T10" fmla="*/ 0 60000 65536"/>
                <a:gd name="T11" fmla="*/ 0 60000 65536"/>
                <a:gd name="T12" fmla="*/ 0 60000 65536"/>
                <a:gd name="T13" fmla="*/ 0 60000 65536"/>
                <a:gd name="T14" fmla="*/ 0 60000 65536"/>
                <a:gd name="T15" fmla="*/ 0 w 67"/>
                <a:gd name="T16" fmla="*/ 0 h 265"/>
                <a:gd name="T17" fmla="*/ 67 w 67"/>
                <a:gd name="T18" fmla="*/ 265 h 265"/>
              </a:gdLst>
              <a:ahLst/>
              <a:cxnLst>
                <a:cxn ang="T10">
                  <a:pos x="T0" y="T1"/>
                </a:cxn>
                <a:cxn ang="T11">
                  <a:pos x="T2" y="T3"/>
                </a:cxn>
                <a:cxn ang="T12">
                  <a:pos x="T4" y="T5"/>
                </a:cxn>
                <a:cxn ang="T13">
                  <a:pos x="T6" y="T7"/>
                </a:cxn>
                <a:cxn ang="T14">
                  <a:pos x="T8" y="T9"/>
                </a:cxn>
              </a:cxnLst>
              <a:rect l="T15" t="T16" r="T17" b="T18"/>
              <a:pathLst>
                <a:path w="67" h="265">
                  <a:moveTo>
                    <a:pt x="0" y="264"/>
                  </a:moveTo>
                  <a:lnTo>
                    <a:pt x="0" y="66"/>
                  </a:lnTo>
                  <a:lnTo>
                    <a:pt x="66" y="0"/>
                  </a:lnTo>
                  <a:lnTo>
                    <a:pt x="66" y="198"/>
                  </a:lnTo>
                  <a:lnTo>
                    <a:pt x="0" y="264"/>
                  </a:lnTo>
                </a:path>
              </a:pathLst>
            </a:custGeom>
            <a:solidFill>
              <a:schemeClr val="accent2"/>
            </a:solidFill>
            <a:ln w="9525" cap="rnd">
              <a:noFill/>
              <a:round/>
              <a:headEnd/>
              <a:tailEnd/>
            </a:ln>
          </p:spPr>
          <p:txBody>
            <a:bodyPr/>
            <a:lstStyle/>
            <a:p>
              <a:endParaRPr lang="en-US"/>
            </a:p>
          </p:txBody>
        </p:sp>
        <p:sp>
          <p:nvSpPr>
            <p:cNvPr id="33851" name="Freeform 52"/>
            <p:cNvSpPr>
              <a:spLocks/>
            </p:cNvSpPr>
            <p:nvPr/>
          </p:nvSpPr>
          <p:spPr bwMode="auto">
            <a:xfrm>
              <a:off x="4155" y="3064"/>
              <a:ext cx="31" cy="264"/>
            </a:xfrm>
            <a:custGeom>
              <a:avLst/>
              <a:gdLst>
                <a:gd name="T0" fmla="*/ 0 w 31"/>
                <a:gd name="T1" fmla="*/ 0 h 264"/>
                <a:gd name="T2" fmla="*/ 0 w 31"/>
                <a:gd name="T3" fmla="*/ 263 h 264"/>
                <a:gd name="T4" fmla="*/ 30 w 31"/>
                <a:gd name="T5" fmla="*/ 214 h 264"/>
                <a:gd name="T6" fmla="*/ 30 w 31"/>
                <a:gd name="T7" fmla="*/ 16 h 264"/>
                <a:gd name="T8" fmla="*/ 0 w 31"/>
                <a:gd name="T9" fmla="*/ 0 h 264"/>
                <a:gd name="T10" fmla="*/ 0 60000 65536"/>
                <a:gd name="T11" fmla="*/ 0 60000 65536"/>
                <a:gd name="T12" fmla="*/ 0 60000 65536"/>
                <a:gd name="T13" fmla="*/ 0 60000 65536"/>
                <a:gd name="T14" fmla="*/ 0 60000 65536"/>
                <a:gd name="T15" fmla="*/ 0 w 31"/>
                <a:gd name="T16" fmla="*/ 0 h 264"/>
                <a:gd name="T17" fmla="*/ 31 w 31"/>
                <a:gd name="T18" fmla="*/ 264 h 264"/>
              </a:gdLst>
              <a:ahLst/>
              <a:cxnLst>
                <a:cxn ang="T10">
                  <a:pos x="T0" y="T1"/>
                </a:cxn>
                <a:cxn ang="T11">
                  <a:pos x="T2" y="T3"/>
                </a:cxn>
                <a:cxn ang="T12">
                  <a:pos x="T4" y="T5"/>
                </a:cxn>
                <a:cxn ang="T13">
                  <a:pos x="T6" y="T7"/>
                </a:cxn>
                <a:cxn ang="T14">
                  <a:pos x="T8" y="T9"/>
                </a:cxn>
              </a:cxnLst>
              <a:rect l="T15" t="T16" r="T17" b="T18"/>
              <a:pathLst>
                <a:path w="31" h="264">
                  <a:moveTo>
                    <a:pt x="0" y="0"/>
                  </a:moveTo>
                  <a:lnTo>
                    <a:pt x="0" y="263"/>
                  </a:lnTo>
                  <a:lnTo>
                    <a:pt x="30" y="214"/>
                  </a:lnTo>
                  <a:lnTo>
                    <a:pt x="30" y="16"/>
                  </a:lnTo>
                  <a:lnTo>
                    <a:pt x="0" y="0"/>
                  </a:lnTo>
                </a:path>
              </a:pathLst>
            </a:custGeom>
            <a:solidFill>
              <a:srgbClr val="C1CEFF"/>
            </a:solidFill>
            <a:ln w="9525" cap="rnd">
              <a:noFill/>
              <a:round/>
              <a:headEnd/>
              <a:tailEnd/>
            </a:ln>
          </p:spPr>
          <p:txBody>
            <a:bodyPr/>
            <a:lstStyle/>
            <a:p>
              <a:endParaRPr lang="en-US"/>
            </a:p>
          </p:txBody>
        </p:sp>
        <p:sp>
          <p:nvSpPr>
            <p:cNvPr id="33852" name="Freeform 53"/>
            <p:cNvSpPr>
              <a:spLocks/>
            </p:cNvSpPr>
            <p:nvPr/>
          </p:nvSpPr>
          <p:spPr bwMode="auto">
            <a:xfrm>
              <a:off x="4155" y="2964"/>
              <a:ext cx="97" cy="120"/>
            </a:xfrm>
            <a:custGeom>
              <a:avLst/>
              <a:gdLst>
                <a:gd name="T0" fmla="*/ 0 w 97"/>
                <a:gd name="T1" fmla="*/ 102 h 120"/>
                <a:gd name="T2" fmla="*/ 96 w 97"/>
                <a:gd name="T3" fmla="*/ 0 h 120"/>
                <a:gd name="T4" fmla="*/ 96 w 97"/>
                <a:gd name="T5" fmla="*/ 51 h 120"/>
                <a:gd name="T6" fmla="*/ 32 w 97"/>
                <a:gd name="T7" fmla="*/ 119 h 120"/>
                <a:gd name="T8" fmla="*/ 0 w 97"/>
                <a:gd name="T9" fmla="*/ 102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02"/>
                  </a:moveTo>
                  <a:lnTo>
                    <a:pt x="96" y="0"/>
                  </a:lnTo>
                  <a:lnTo>
                    <a:pt x="96" y="51"/>
                  </a:lnTo>
                  <a:lnTo>
                    <a:pt x="32" y="119"/>
                  </a:lnTo>
                  <a:lnTo>
                    <a:pt x="0" y="102"/>
                  </a:lnTo>
                </a:path>
              </a:pathLst>
            </a:custGeom>
            <a:solidFill>
              <a:schemeClr val="tx2"/>
            </a:solidFill>
            <a:ln w="9525" cap="rnd">
              <a:noFill/>
              <a:round/>
              <a:headEnd/>
              <a:tailEnd/>
            </a:ln>
          </p:spPr>
          <p:txBody>
            <a:bodyPr/>
            <a:lstStyle/>
            <a:p>
              <a:endParaRPr lang="en-US"/>
            </a:p>
          </p:txBody>
        </p:sp>
        <p:sp>
          <p:nvSpPr>
            <p:cNvPr id="33853" name="Freeform 54"/>
            <p:cNvSpPr>
              <a:spLocks/>
            </p:cNvSpPr>
            <p:nvPr/>
          </p:nvSpPr>
          <p:spPr bwMode="auto">
            <a:xfrm>
              <a:off x="4155" y="3476"/>
              <a:ext cx="97" cy="113"/>
            </a:xfrm>
            <a:custGeom>
              <a:avLst/>
              <a:gdLst>
                <a:gd name="T0" fmla="*/ 0 w 97"/>
                <a:gd name="T1" fmla="*/ 96 h 113"/>
                <a:gd name="T2" fmla="*/ 0 w 97"/>
                <a:gd name="T3" fmla="*/ 112 h 113"/>
                <a:gd name="T4" fmla="*/ 96 w 97"/>
                <a:gd name="T5" fmla="*/ 16 h 113"/>
                <a:gd name="T6" fmla="*/ 96 w 97"/>
                <a:gd name="T7" fmla="*/ 0 h 113"/>
                <a:gd name="T8" fmla="*/ 0 w 97"/>
                <a:gd name="T9" fmla="*/ 96 h 113"/>
                <a:gd name="T10" fmla="*/ 0 60000 65536"/>
                <a:gd name="T11" fmla="*/ 0 60000 65536"/>
                <a:gd name="T12" fmla="*/ 0 60000 65536"/>
                <a:gd name="T13" fmla="*/ 0 60000 65536"/>
                <a:gd name="T14" fmla="*/ 0 60000 65536"/>
                <a:gd name="T15" fmla="*/ 0 w 97"/>
                <a:gd name="T16" fmla="*/ 0 h 113"/>
                <a:gd name="T17" fmla="*/ 97 w 97"/>
                <a:gd name="T18" fmla="*/ 113 h 113"/>
              </a:gdLst>
              <a:ahLst/>
              <a:cxnLst>
                <a:cxn ang="T10">
                  <a:pos x="T0" y="T1"/>
                </a:cxn>
                <a:cxn ang="T11">
                  <a:pos x="T2" y="T3"/>
                </a:cxn>
                <a:cxn ang="T12">
                  <a:pos x="T4" y="T5"/>
                </a:cxn>
                <a:cxn ang="T13">
                  <a:pos x="T6" y="T7"/>
                </a:cxn>
                <a:cxn ang="T14">
                  <a:pos x="T8" y="T9"/>
                </a:cxn>
              </a:cxnLst>
              <a:rect l="T15" t="T16" r="T17" b="T18"/>
              <a:pathLst>
                <a:path w="97" h="113">
                  <a:moveTo>
                    <a:pt x="0" y="96"/>
                  </a:moveTo>
                  <a:lnTo>
                    <a:pt x="0" y="112"/>
                  </a:lnTo>
                  <a:lnTo>
                    <a:pt x="96" y="16"/>
                  </a:lnTo>
                  <a:lnTo>
                    <a:pt x="96" y="0"/>
                  </a:lnTo>
                  <a:lnTo>
                    <a:pt x="0" y="96"/>
                  </a:lnTo>
                </a:path>
              </a:pathLst>
            </a:custGeom>
            <a:solidFill>
              <a:schemeClr val="bg1"/>
            </a:solidFill>
            <a:ln w="9525" cap="rnd">
              <a:noFill/>
              <a:round/>
              <a:headEnd/>
              <a:tailEnd/>
            </a:ln>
          </p:spPr>
          <p:txBody>
            <a:bodyPr/>
            <a:lstStyle/>
            <a:p>
              <a:endParaRPr lang="en-US"/>
            </a:p>
          </p:txBody>
        </p:sp>
        <p:sp>
          <p:nvSpPr>
            <p:cNvPr id="33854" name="Freeform 55"/>
            <p:cNvSpPr>
              <a:spLocks/>
            </p:cNvSpPr>
            <p:nvPr/>
          </p:nvSpPr>
          <p:spPr bwMode="auto">
            <a:xfrm>
              <a:off x="4185" y="3277"/>
              <a:ext cx="67" cy="262"/>
            </a:xfrm>
            <a:custGeom>
              <a:avLst/>
              <a:gdLst>
                <a:gd name="T0" fmla="*/ 0 w 67"/>
                <a:gd name="T1" fmla="*/ 261 h 262"/>
                <a:gd name="T2" fmla="*/ 0 w 67"/>
                <a:gd name="T3" fmla="*/ 65 h 262"/>
                <a:gd name="T4" fmla="*/ 66 w 67"/>
                <a:gd name="T5" fmla="*/ 0 h 262"/>
                <a:gd name="T6" fmla="*/ 66 w 67"/>
                <a:gd name="T7" fmla="*/ 196 h 262"/>
                <a:gd name="T8" fmla="*/ 0 w 67"/>
                <a:gd name="T9" fmla="*/ 261 h 262"/>
                <a:gd name="T10" fmla="*/ 0 60000 65536"/>
                <a:gd name="T11" fmla="*/ 0 60000 65536"/>
                <a:gd name="T12" fmla="*/ 0 60000 65536"/>
                <a:gd name="T13" fmla="*/ 0 60000 65536"/>
                <a:gd name="T14" fmla="*/ 0 60000 65536"/>
                <a:gd name="T15" fmla="*/ 0 w 67"/>
                <a:gd name="T16" fmla="*/ 0 h 262"/>
                <a:gd name="T17" fmla="*/ 67 w 67"/>
                <a:gd name="T18" fmla="*/ 262 h 262"/>
              </a:gdLst>
              <a:ahLst/>
              <a:cxnLst>
                <a:cxn ang="T10">
                  <a:pos x="T0" y="T1"/>
                </a:cxn>
                <a:cxn ang="T11">
                  <a:pos x="T2" y="T3"/>
                </a:cxn>
                <a:cxn ang="T12">
                  <a:pos x="T4" y="T5"/>
                </a:cxn>
                <a:cxn ang="T13">
                  <a:pos x="T6" y="T7"/>
                </a:cxn>
                <a:cxn ang="T14">
                  <a:pos x="T8" y="T9"/>
                </a:cxn>
              </a:cxnLst>
              <a:rect l="T15" t="T16" r="T17" b="T18"/>
              <a:pathLst>
                <a:path w="67" h="262">
                  <a:moveTo>
                    <a:pt x="0" y="261"/>
                  </a:moveTo>
                  <a:lnTo>
                    <a:pt x="0" y="65"/>
                  </a:lnTo>
                  <a:lnTo>
                    <a:pt x="66" y="0"/>
                  </a:lnTo>
                  <a:lnTo>
                    <a:pt x="66" y="196"/>
                  </a:lnTo>
                  <a:lnTo>
                    <a:pt x="0" y="261"/>
                  </a:lnTo>
                </a:path>
              </a:pathLst>
            </a:custGeom>
            <a:solidFill>
              <a:schemeClr val="accent2"/>
            </a:solidFill>
            <a:ln w="9525" cap="rnd">
              <a:noFill/>
              <a:round/>
              <a:headEnd/>
              <a:tailEnd/>
            </a:ln>
          </p:spPr>
          <p:txBody>
            <a:bodyPr/>
            <a:lstStyle/>
            <a:p>
              <a:endParaRPr lang="en-US"/>
            </a:p>
          </p:txBody>
        </p:sp>
        <p:sp>
          <p:nvSpPr>
            <p:cNvPr id="33855" name="Freeform 56"/>
            <p:cNvSpPr>
              <a:spLocks/>
            </p:cNvSpPr>
            <p:nvPr/>
          </p:nvSpPr>
          <p:spPr bwMode="auto">
            <a:xfrm>
              <a:off x="4155" y="3327"/>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33856" name="Freeform 57"/>
            <p:cNvSpPr>
              <a:spLocks/>
            </p:cNvSpPr>
            <p:nvPr/>
          </p:nvSpPr>
          <p:spPr bwMode="auto">
            <a:xfrm>
              <a:off x="4155" y="322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33857" name="Freeform 58"/>
            <p:cNvSpPr>
              <a:spLocks/>
            </p:cNvSpPr>
            <p:nvPr/>
          </p:nvSpPr>
          <p:spPr bwMode="auto">
            <a:xfrm>
              <a:off x="4251" y="28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33858" name="Freeform 59"/>
            <p:cNvSpPr>
              <a:spLocks/>
            </p:cNvSpPr>
            <p:nvPr/>
          </p:nvSpPr>
          <p:spPr bwMode="auto">
            <a:xfrm>
              <a:off x="4284" y="2655"/>
              <a:ext cx="64" cy="264"/>
            </a:xfrm>
            <a:custGeom>
              <a:avLst/>
              <a:gdLst>
                <a:gd name="T0" fmla="*/ 0 w 64"/>
                <a:gd name="T1" fmla="*/ 263 h 264"/>
                <a:gd name="T2" fmla="*/ 0 w 64"/>
                <a:gd name="T3" fmla="*/ 66 h 264"/>
                <a:gd name="T4" fmla="*/ 63 w 64"/>
                <a:gd name="T5" fmla="*/ 0 h 264"/>
                <a:gd name="T6" fmla="*/ 63 w 64"/>
                <a:gd name="T7" fmla="*/ 197 h 264"/>
                <a:gd name="T8" fmla="*/ 0 w 64"/>
                <a:gd name="T9" fmla="*/ 263 h 264"/>
                <a:gd name="T10" fmla="*/ 0 60000 65536"/>
                <a:gd name="T11" fmla="*/ 0 60000 65536"/>
                <a:gd name="T12" fmla="*/ 0 60000 65536"/>
                <a:gd name="T13" fmla="*/ 0 60000 65536"/>
                <a:gd name="T14" fmla="*/ 0 60000 65536"/>
                <a:gd name="T15" fmla="*/ 0 w 64"/>
                <a:gd name="T16" fmla="*/ 0 h 264"/>
                <a:gd name="T17" fmla="*/ 64 w 64"/>
                <a:gd name="T18" fmla="*/ 264 h 264"/>
              </a:gdLst>
              <a:ahLst/>
              <a:cxnLst>
                <a:cxn ang="T10">
                  <a:pos x="T0" y="T1"/>
                </a:cxn>
                <a:cxn ang="T11">
                  <a:pos x="T2" y="T3"/>
                </a:cxn>
                <a:cxn ang="T12">
                  <a:pos x="T4" y="T5"/>
                </a:cxn>
                <a:cxn ang="T13">
                  <a:pos x="T6" y="T7"/>
                </a:cxn>
                <a:cxn ang="T14">
                  <a:pos x="T8" y="T9"/>
                </a:cxn>
              </a:cxnLst>
              <a:rect l="T15" t="T16" r="T17" b="T18"/>
              <a:pathLst>
                <a:path w="64" h="264">
                  <a:moveTo>
                    <a:pt x="0" y="263"/>
                  </a:moveTo>
                  <a:lnTo>
                    <a:pt x="0" y="66"/>
                  </a:lnTo>
                  <a:lnTo>
                    <a:pt x="63" y="0"/>
                  </a:lnTo>
                  <a:lnTo>
                    <a:pt x="63" y="197"/>
                  </a:lnTo>
                  <a:lnTo>
                    <a:pt x="0" y="263"/>
                  </a:lnTo>
                </a:path>
              </a:pathLst>
            </a:custGeom>
            <a:solidFill>
              <a:schemeClr val="accent2"/>
            </a:solidFill>
            <a:ln w="9525" cap="rnd">
              <a:noFill/>
              <a:round/>
              <a:headEnd/>
              <a:tailEnd/>
            </a:ln>
          </p:spPr>
          <p:txBody>
            <a:bodyPr/>
            <a:lstStyle/>
            <a:p>
              <a:endParaRPr lang="en-US"/>
            </a:p>
          </p:txBody>
        </p:sp>
        <p:sp>
          <p:nvSpPr>
            <p:cNvPr id="33859" name="Freeform 60"/>
            <p:cNvSpPr>
              <a:spLocks/>
            </p:cNvSpPr>
            <p:nvPr/>
          </p:nvSpPr>
          <p:spPr bwMode="auto">
            <a:xfrm>
              <a:off x="4251" y="2703"/>
              <a:ext cx="34" cy="262"/>
            </a:xfrm>
            <a:custGeom>
              <a:avLst/>
              <a:gdLst>
                <a:gd name="T0" fmla="*/ 0 w 34"/>
                <a:gd name="T1" fmla="*/ 0 h 262"/>
                <a:gd name="T2" fmla="*/ 0 w 34"/>
                <a:gd name="T3" fmla="*/ 261 h 262"/>
                <a:gd name="T4" fmla="*/ 33 w 34"/>
                <a:gd name="T5" fmla="*/ 212 h 262"/>
                <a:gd name="T6" fmla="*/ 33 w 34"/>
                <a:gd name="T7" fmla="*/ 16 h 262"/>
                <a:gd name="T8" fmla="*/ 0 w 34"/>
                <a:gd name="T9" fmla="*/ 0 h 262"/>
                <a:gd name="T10" fmla="*/ 0 60000 65536"/>
                <a:gd name="T11" fmla="*/ 0 60000 65536"/>
                <a:gd name="T12" fmla="*/ 0 60000 65536"/>
                <a:gd name="T13" fmla="*/ 0 60000 65536"/>
                <a:gd name="T14" fmla="*/ 0 60000 65536"/>
                <a:gd name="T15" fmla="*/ 0 w 34"/>
                <a:gd name="T16" fmla="*/ 0 h 262"/>
                <a:gd name="T17" fmla="*/ 34 w 34"/>
                <a:gd name="T18" fmla="*/ 262 h 262"/>
              </a:gdLst>
              <a:ahLst/>
              <a:cxnLst>
                <a:cxn ang="T10">
                  <a:pos x="T0" y="T1"/>
                </a:cxn>
                <a:cxn ang="T11">
                  <a:pos x="T2" y="T3"/>
                </a:cxn>
                <a:cxn ang="T12">
                  <a:pos x="T4" y="T5"/>
                </a:cxn>
                <a:cxn ang="T13">
                  <a:pos x="T6" y="T7"/>
                </a:cxn>
                <a:cxn ang="T14">
                  <a:pos x="T8" y="T9"/>
                </a:cxn>
              </a:cxnLst>
              <a:rect l="T15" t="T16" r="T17" b="T18"/>
              <a:pathLst>
                <a:path w="34" h="262">
                  <a:moveTo>
                    <a:pt x="0" y="0"/>
                  </a:moveTo>
                  <a:lnTo>
                    <a:pt x="0" y="261"/>
                  </a:lnTo>
                  <a:lnTo>
                    <a:pt x="33" y="212"/>
                  </a:lnTo>
                  <a:lnTo>
                    <a:pt x="33" y="16"/>
                  </a:lnTo>
                  <a:lnTo>
                    <a:pt x="0" y="0"/>
                  </a:lnTo>
                </a:path>
              </a:pathLst>
            </a:custGeom>
            <a:solidFill>
              <a:srgbClr val="C1CEFF"/>
            </a:solidFill>
            <a:ln w="9525" cap="rnd">
              <a:noFill/>
              <a:round/>
              <a:headEnd/>
              <a:tailEnd/>
            </a:ln>
          </p:spPr>
          <p:txBody>
            <a:bodyPr/>
            <a:lstStyle/>
            <a:p>
              <a:endParaRPr lang="en-US"/>
            </a:p>
          </p:txBody>
        </p:sp>
        <p:sp>
          <p:nvSpPr>
            <p:cNvPr id="33860" name="Freeform 61"/>
            <p:cNvSpPr>
              <a:spLocks/>
            </p:cNvSpPr>
            <p:nvPr/>
          </p:nvSpPr>
          <p:spPr bwMode="auto">
            <a:xfrm>
              <a:off x="4251" y="2607"/>
              <a:ext cx="97" cy="114"/>
            </a:xfrm>
            <a:custGeom>
              <a:avLst/>
              <a:gdLst>
                <a:gd name="T0" fmla="*/ 0 w 97"/>
                <a:gd name="T1" fmla="*/ 97 h 114"/>
                <a:gd name="T2" fmla="*/ 96 w 97"/>
                <a:gd name="T3" fmla="*/ 0 h 114"/>
                <a:gd name="T4" fmla="*/ 96 w 97"/>
                <a:gd name="T5" fmla="*/ 48 h 114"/>
                <a:gd name="T6" fmla="*/ 32 w 97"/>
                <a:gd name="T7" fmla="*/ 113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96" y="0"/>
                  </a:lnTo>
                  <a:lnTo>
                    <a:pt x="96" y="48"/>
                  </a:lnTo>
                  <a:lnTo>
                    <a:pt x="32" y="113"/>
                  </a:lnTo>
                  <a:lnTo>
                    <a:pt x="0" y="97"/>
                  </a:lnTo>
                </a:path>
              </a:pathLst>
            </a:custGeom>
            <a:solidFill>
              <a:schemeClr val="tx2"/>
            </a:solidFill>
            <a:ln w="9525" cap="rnd">
              <a:noFill/>
              <a:round/>
              <a:headEnd/>
              <a:tailEnd/>
            </a:ln>
          </p:spPr>
          <p:txBody>
            <a:bodyPr/>
            <a:lstStyle/>
            <a:p>
              <a:endParaRPr lang="en-US"/>
            </a:p>
          </p:txBody>
        </p:sp>
        <p:sp>
          <p:nvSpPr>
            <p:cNvPr id="33861" name="Freeform 62"/>
            <p:cNvSpPr>
              <a:spLocks/>
            </p:cNvSpPr>
            <p:nvPr/>
          </p:nvSpPr>
          <p:spPr bwMode="auto">
            <a:xfrm>
              <a:off x="4251" y="3115"/>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33862" name="Freeform 63"/>
            <p:cNvSpPr>
              <a:spLocks/>
            </p:cNvSpPr>
            <p:nvPr/>
          </p:nvSpPr>
          <p:spPr bwMode="auto">
            <a:xfrm>
              <a:off x="4284" y="2918"/>
              <a:ext cx="64" cy="261"/>
            </a:xfrm>
            <a:custGeom>
              <a:avLst/>
              <a:gdLst>
                <a:gd name="T0" fmla="*/ 0 w 64"/>
                <a:gd name="T1" fmla="*/ 260 h 261"/>
                <a:gd name="T2" fmla="*/ 0 w 64"/>
                <a:gd name="T3" fmla="*/ 65 h 261"/>
                <a:gd name="T4" fmla="*/ 63 w 64"/>
                <a:gd name="T5" fmla="*/ 0 h 261"/>
                <a:gd name="T6" fmla="*/ 63 w 64"/>
                <a:gd name="T7" fmla="*/ 195 h 261"/>
                <a:gd name="T8" fmla="*/ 0 w 64"/>
                <a:gd name="T9" fmla="*/ 260 h 261"/>
                <a:gd name="T10" fmla="*/ 0 60000 65536"/>
                <a:gd name="T11" fmla="*/ 0 60000 65536"/>
                <a:gd name="T12" fmla="*/ 0 60000 65536"/>
                <a:gd name="T13" fmla="*/ 0 60000 65536"/>
                <a:gd name="T14" fmla="*/ 0 60000 65536"/>
                <a:gd name="T15" fmla="*/ 0 w 64"/>
                <a:gd name="T16" fmla="*/ 0 h 261"/>
                <a:gd name="T17" fmla="*/ 64 w 64"/>
                <a:gd name="T18" fmla="*/ 261 h 261"/>
              </a:gdLst>
              <a:ahLst/>
              <a:cxnLst>
                <a:cxn ang="T10">
                  <a:pos x="T0" y="T1"/>
                </a:cxn>
                <a:cxn ang="T11">
                  <a:pos x="T2" y="T3"/>
                </a:cxn>
                <a:cxn ang="T12">
                  <a:pos x="T4" y="T5"/>
                </a:cxn>
                <a:cxn ang="T13">
                  <a:pos x="T6" y="T7"/>
                </a:cxn>
                <a:cxn ang="T14">
                  <a:pos x="T8" y="T9"/>
                </a:cxn>
              </a:cxnLst>
              <a:rect l="T15" t="T16" r="T17" b="T18"/>
              <a:pathLst>
                <a:path w="64" h="261">
                  <a:moveTo>
                    <a:pt x="0" y="260"/>
                  </a:moveTo>
                  <a:lnTo>
                    <a:pt x="0" y="65"/>
                  </a:lnTo>
                  <a:lnTo>
                    <a:pt x="63" y="0"/>
                  </a:lnTo>
                  <a:lnTo>
                    <a:pt x="63" y="195"/>
                  </a:lnTo>
                  <a:lnTo>
                    <a:pt x="0" y="260"/>
                  </a:lnTo>
                </a:path>
              </a:pathLst>
            </a:custGeom>
            <a:solidFill>
              <a:schemeClr val="accent2"/>
            </a:solidFill>
            <a:ln w="9525" cap="rnd">
              <a:noFill/>
              <a:round/>
              <a:headEnd/>
              <a:tailEnd/>
            </a:ln>
          </p:spPr>
          <p:txBody>
            <a:bodyPr/>
            <a:lstStyle/>
            <a:p>
              <a:endParaRPr lang="en-US"/>
            </a:p>
          </p:txBody>
        </p:sp>
        <p:sp>
          <p:nvSpPr>
            <p:cNvPr id="33863" name="Freeform 64"/>
            <p:cNvSpPr>
              <a:spLocks/>
            </p:cNvSpPr>
            <p:nvPr/>
          </p:nvSpPr>
          <p:spPr bwMode="auto">
            <a:xfrm>
              <a:off x="4251" y="2964"/>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33864" name="Freeform 65"/>
            <p:cNvSpPr>
              <a:spLocks/>
            </p:cNvSpPr>
            <p:nvPr/>
          </p:nvSpPr>
          <p:spPr bwMode="auto">
            <a:xfrm>
              <a:off x="4251" y="286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33865" name="Freeform 66"/>
            <p:cNvSpPr>
              <a:spLocks/>
            </p:cNvSpPr>
            <p:nvPr/>
          </p:nvSpPr>
          <p:spPr bwMode="auto">
            <a:xfrm>
              <a:off x="4251" y="3376"/>
              <a:ext cx="97" cy="117"/>
            </a:xfrm>
            <a:custGeom>
              <a:avLst/>
              <a:gdLst>
                <a:gd name="T0" fmla="*/ 0 w 97"/>
                <a:gd name="T1" fmla="*/ 99 h 117"/>
                <a:gd name="T2" fmla="*/ 0 w 97"/>
                <a:gd name="T3" fmla="*/ 116 h 117"/>
                <a:gd name="T4" fmla="*/ 96 w 97"/>
                <a:gd name="T5" fmla="*/ 17 h 117"/>
                <a:gd name="T6" fmla="*/ 96 w 97"/>
                <a:gd name="T7" fmla="*/ 0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0" y="116"/>
                  </a:lnTo>
                  <a:lnTo>
                    <a:pt x="96" y="17"/>
                  </a:lnTo>
                  <a:lnTo>
                    <a:pt x="96" y="0"/>
                  </a:lnTo>
                  <a:lnTo>
                    <a:pt x="0" y="99"/>
                  </a:lnTo>
                </a:path>
              </a:pathLst>
            </a:custGeom>
            <a:solidFill>
              <a:schemeClr val="bg1"/>
            </a:solidFill>
            <a:ln w="9525" cap="rnd">
              <a:noFill/>
              <a:round/>
              <a:headEnd/>
              <a:tailEnd/>
            </a:ln>
          </p:spPr>
          <p:txBody>
            <a:bodyPr/>
            <a:lstStyle/>
            <a:p>
              <a:endParaRPr lang="en-US"/>
            </a:p>
          </p:txBody>
        </p:sp>
        <p:sp>
          <p:nvSpPr>
            <p:cNvPr id="33866" name="Freeform 67"/>
            <p:cNvSpPr>
              <a:spLocks/>
            </p:cNvSpPr>
            <p:nvPr/>
          </p:nvSpPr>
          <p:spPr bwMode="auto">
            <a:xfrm>
              <a:off x="4284" y="3178"/>
              <a:ext cx="64" cy="265"/>
            </a:xfrm>
            <a:custGeom>
              <a:avLst/>
              <a:gdLst>
                <a:gd name="T0" fmla="*/ 0 w 64"/>
                <a:gd name="T1" fmla="*/ 264 h 265"/>
                <a:gd name="T2" fmla="*/ 0 w 64"/>
                <a:gd name="T3" fmla="*/ 66 h 265"/>
                <a:gd name="T4" fmla="*/ 63 w 64"/>
                <a:gd name="T5" fmla="*/ 0 h 265"/>
                <a:gd name="T6" fmla="*/ 63 w 64"/>
                <a:gd name="T7" fmla="*/ 198 h 265"/>
                <a:gd name="T8" fmla="*/ 0 w 64"/>
                <a:gd name="T9" fmla="*/ 264 h 265"/>
                <a:gd name="T10" fmla="*/ 0 60000 65536"/>
                <a:gd name="T11" fmla="*/ 0 60000 65536"/>
                <a:gd name="T12" fmla="*/ 0 60000 65536"/>
                <a:gd name="T13" fmla="*/ 0 60000 65536"/>
                <a:gd name="T14" fmla="*/ 0 60000 65536"/>
                <a:gd name="T15" fmla="*/ 0 w 64"/>
                <a:gd name="T16" fmla="*/ 0 h 265"/>
                <a:gd name="T17" fmla="*/ 64 w 64"/>
                <a:gd name="T18" fmla="*/ 265 h 265"/>
              </a:gdLst>
              <a:ahLst/>
              <a:cxnLst>
                <a:cxn ang="T10">
                  <a:pos x="T0" y="T1"/>
                </a:cxn>
                <a:cxn ang="T11">
                  <a:pos x="T2" y="T3"/>
                </a:cxn>
                <a:cxn ang="T12">
                  <a:pos x="T4" y="T5"/>
                </a:cxn>
                <a:cxn ang="T13">
                  <a:pos x="T6" y="T7"/>
                </a:cxn>
                <a:cxn ang="T14">
                  <a:pos x="T8" y="T9"/>
                </a:cxn>
              </a:cxnLst>
              <a:rect l="T15" t="T16" r="T17" b="T18"/>
              <a:pathLst>
                <a:path w="64" h="265">
                  <a:moveTo>
                    <a:pt x="0" y="264"/>
                  </a:moveTo>
                  <a:lnTo>
                    <a:pt x="0" y="66"/>
                  </a:lnTo>
                  <a:lnTo>
                    <a:pt x="63" y="0"/>
                  </a:lnTo>
                  <a:lnTo>
                    <a:pt x="63" y="198"/>
                  </a:lnTo>
                  <a:lnTo>
                    <a:pt x="0" y="264"/>
                  </a:lnTo>
                </a:path>
              </a:pathLst>
            </a:custGeom>
            <a:solidFill>
              <a:schemeClr val="accent2"/>
            </a:solidFill>
            <a:ln w="9525" cap="rnd">
              <a:noFill/>
              <a:round/>
              <a:headEnd/>
              <a:tailEnd/>
            </a:ln>
          </p:spPr>
          <p:txBody>
            <a:bodyPr/>
            <a:lstStyle/>
            <a:p>
              <a:endParaRPr lang="en-US"/>
            </a:p>
          </p:txBody>
        </p:sp>
        <p:sp>
          <p:nvSpPr>
            <p:cNvPr id="33867" name="Freeform 68"/>
            <p:cNvSpPr>
              <a:spLocks/>
            </p:cNvSpPr>
            <p:nvPr/>
          </p:nvSpPr>
          <p:spPr bwMode="auto">
            <a:xfrm>
              <a:off x="4251" y="3228"/>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33868" name="Freeform 69"/>
            <p:cNvSpPr>
              <a:spLocks/>
            </p:cNvSpPr>
            <p:nvPr/>
          </p:nvSpPr>
          <p:spPr bwMode="auto">
            <a:xfrm>
              <a:off x="4251" y="3131"/>
              <a:ext cx="97" cy="115"/>
            </a:xfrm>
            <a:custGeom>
              <a:avLst/>
              <a:gdLst>
                <a:gd name="T0" fmla="*/ 0 w 97"/>
                <a:gd name="T1" fmla="*/ 98 h 115"/>
                <a:gd name="T2" fmla="*/ 96 w 97"/>
                <a:gd name="T3" fmla="*/ 0 h 115"/>
                <a:gd name="T4" fmla="*/ 96 w 97"/>
                <a:gd name="T5" fmla="*/ 49 h 115"/>
                <a:gd name="T6" fmla="*/ 32 w 97"/>
                <a:gd name="T7" fmla="*/ 114 h 115"/>
                <a:gd name="T8" fmla="*/ 0 w 97"/>
                <a:gd name="T9" fmla="*/ 98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98"/>
                  </a:moveTo>
                  <a:lnTo>
                    <a:pt x="96" y="0"/>
                  </a:lnTo>
                  <a:lnTo>
                    <a:pt x="96" y="49"/>
                  </a:lnTo>
                  <a:lnTo>
                    <a:pt x="32" y="114"/>
                  </a:lnTo>
                  <a:lnTo>
                    <a:pt x="0" y="98"/>
                  </a:lnTo>
                </a:path>
              </a:pathLst>
            </a:custGeom>
            <a:solidFill>
              <a:schemeClr val="tx2"/>
            </a:solidFill>
            <a:ln w="9525" cap="rnd">
              <a:noFill/>
              <a:round/>
              <a:headEnd/>
              <a:tailEnd/>
            </a:ln>
          </p:spPr>
          <p:txBody>
            <a:bodyPr/>
            <a:lstStyle/>
            <a:p>
              <a:endParaRPr lang="en-US"/>
            </a:p>
          </p:txBody>
        </p:sp>
        <p:sp>
          <p:nvSpPr>
            <p:cNvPr id="33869" name="Freeform 70"/>
            <p:cNvSpPr>
              <a:spLocks/>
            </p:cNvSpPr>
            <p:nvPr/>
          </p:nvSpPr>
          <p:spPr bwMode="auto">
            <a:xfrm>
              <a:off x="4347" y="2753"/>
              <a:ext cx="101" cy="116"/>
            </a:xfrm>
            <a:custGeom>
              <a:avLst/>
              <a:gdLst>
                <a:gd name="T0" fmla="*/ 0 w 101"/>
                <a:gd name="T1" fmla="*/ 99 h 116"/>
                <a:gd name="T2" fmla="*/ 0 w 101"/>
                <a:gd name="T3" fmla="*/ 115 h 116"/>
                <a:gd name="T4" fmla="*/ 100 w 101"/>
                <a:gd name="T5" fmla="*/ 16 h 116"/>
                <a:gd name="T6" fmla="*/ 100 w 101"/>
                <a:gd name="T7" fmla="*/ 0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0" y="115"/>
                  </a:lnTo>
                  <a:lnTo>
                    <a:pt x="100" y="16"/>
                  </a:lnTo>
                  <a:lnTo>
                    <a:pt x="100" y="0"/>
                  </a:lnTo>
                  <a:lnTo>
                    <a:pt x="0" y="99"/>
                  </a:lnTo>
                </a:path>
              </a:pathLst>
            </a:custGeom>
            <a:solidFill>
              <a:schemeClr val="bg1"/>
            </a:solidFill>
            <a:ln w="9525" cap="rnd">
              <a:noFill/>
              <a:round/>
              <a:headEnd/>
              <a:tailEnd/>
            </a:ln>
          </p:spPr>
          <p:txBody>
            <a:bodyPr/>
            <a:lstStyle/>
            <a:p>
              <a:endParaRPr lang="en-US"/>
            </a:p>
          </p:txBody>
        </p:sp>
        <p:sp>
          <p:nvSpPr>
            <p:cNvPr id="33870" name="Freeform 71"/>
            <p:cNvSpPr>
              <a:spLocks/>
            </p:cNvSpPr>
            <p:nvPr/>
          </p:nvSpPr>
          <p:spPr bwMode="auto">
            <a:xfrm>
              <a:off x="4382" y="2558"/>
              <a:ext cx="66" cy="262"/>
            </a:xfrm>
            <a:custGeom>
              <a:avLst/>
              <a:gdLst>
                <a:gd name="T0" fmla="*/ 0 w 66"/>
                <a:gd name="T1" fmla="*/ 261 h 262"/>
                <a:gd name="T2" fmla="*/ 0 w 66"/>
                <a:gd name="T3" fmla="*/ 65 h 262"/>
                <a:gd name="T4" fmla="*/ 65 w 66"/>
                <a:gd name="T5" fmla="*/ 0 h 262"/>
                <a:gd name="T6" fmla="*/ 65 w 66"/>
                <a:gd name="T7" fmla="*/ 196 h 262"/>
                <a:gd name="T8" fmla="*/ 0 w 66"/>
                <a:gd name="T9" fmla="*/ 261 h 262"/>
                <a:gd name="T10" fmla="*/ 0 60000 65536"/>
                <a:gd name="T11" fmla="*/ 0 60000 65536"/>
                <a:gd name="T12" fmla="*/ 0 60000 65536"/>
                <a:gd name="T13" fmla="*/ 0 60000 65536"/>
                <a:gd name="T14" fmla="*/ 0 60000 65536"/>
                <a:gd name="T15" fmla="*/ 0 w 66"/>
                <a:gd name="T16" fmla="*/ 0 h 262"/>
                <a:gd name="T17" fmla="*/ 66 w 66"/>
                <a:gd name="T18" fmla="*/ 262 h 262"/>
              </a:gdLst>
              <a:ahLst/>
              <a:cxnLst>
                <a:cxn ang="T10">
                  <a:pos x="T0" y="T1"/>
                </a:cxn>
                <a:cxn ang="T11">
                  <a:pos x="T2" y="T3"/>
                </a:cxn>
                <a:cxn ang="T12">
                  <a:pos x="T4" y="T5"/>
                </a:cxn>
                <a:cxn ang="T13">
                  <a:pos x="T6" y="T7"/>
                </a:cxn>
                <a:cxn ang="T14">
                  <a:pos x="T8" y="T9"/>
                </a:cxn>
              </a:cxnLst>
              <a:rect l="T15" t="T16" r="T17" b="T18"/>
              <a:pathLst>
                <a:path w="66" h="262">
                  <a:moveTo>
                    <a:pt x="0" y="261"/>
                  </a:moveTo>
                  <a:lnTo>
                    <a:pt x="0" y="65"/>
                  </a:lnTo>
                  <a:lnTo>
                    <a:pt x="65" y="0"/>
                  </a:lnTo>
                  <a:lnTo>
                    <a:pt x="65" y="196"/>
                  </a:lnTo>
                  <a:lnTo>
                    <a:pt x="0" y="261"/>
                  </a:lnTo>
                </a:path>
              </a:pathLst>
            </a:custGeom>
            <a:solidFill>
              <a:schemeClr val="accent2"/>
            </a:solidFill>
            <a:ln w="9525" cap="rnd">
              <a:noFill/>
              <a:round/>
              <a:headEnd/>
              <a:tailEnd/>
            </a:ln>
          </p:spPr>
          <p:txBody>
            <a:bodyPr/>
            <a:lstStyle/>
            <a:p>
              <a:endParaRPr lang="en-US"/>
            </a:p>
          </p:txBody>
        </p:sp>
        <p:sp>
          <p:nvSpPr>
            <p:cNvPr id="33871" name="Freeform 72"/>
            <p:cNvSpPr>
              <a:spLocks/>
            </p:cNvSpPr>
            <p:nvPr/>
          </p:nvSpPr>
          <p:spPr bwMode="auto">
            <a:xfrm>
              <a:off x="4347" y="2607"/>
              <a:ext cx="36" cy="262"/>
            </a:xfrm>
            <a:custGeom>
              <a:avLst/>
              <a:gdLst>
                <a:gd name="T0" fmla="*/ 0 w 36"/>
                <a:gd name="T1" fmla="*/ 0 h 262"/>
                <a:gd name="T2" fmla="*/ 0 w 36"/>
                <a:gd name="T3" fmla="*/ 261 h 262"/>
                <a:gd name="T4" fmla="*/ 35 w 36"/>
                <a:gd name="T5" fmla="*/ 212 h 262"/>
                <a:gd name="T6" fmla="*/ 35 w 36"/>
                <a:gd name="T7" fmla="*/ 16 h 262"/>
                <a:gd name="T8" fmla="*/ 0 w 36"/>
                <a:gd name="T9" fmla="*/ 0 h 262"/>
                <a:gd name="T10" fmla="*/ 0 60000 65536"/>
                <a:gd name="T11" fmla="*/ 0 60000 65536"/>
                <a:gd name="T12" fmla="*/ 0 60000 65536"/>
                <a:gd name="T13" fmla="*/ 0 60000 65536"/>
                <a:gd name="T14" fmla="*/ 0 60000 65536"/>
                <a:gd name="T15" fmla="*/ 0 w 36"/>
                <a:gd name="T16" fmla="*/ 0 h 262"/>
                <a:gd name="T17" fmla="*/ 36 w 36"/>
                <a:gd name="T18" fmla="*/ 262 h 262"/>
              </a:gdLst>
              <a:ahLst/>
              <a:cxnLst>
                <a:cxn ang="T10">
                  <a:pos x="T0" y="T1"/>
                </a:cxn>
                <a:cxn ang="T11">
                  <a:pos x="T2" y="T3"/>
                </a:cxn>
                <a:cxn ang="T12">
                  <a:pos x="T4" y="T5"/>
                </a:cxn>
                <a:cxn ang="T13">
                  <a:pos x="T6" y="T7"/>
                </a:cxn>
                <a:cxn ang="T14">
                  <a:pos x="T8" y="T9"/>
                </a:cxn>
              </a:cxnLst>
              <a:rect l="T15" t="T16" r="T17" b="T18"/>
              <a:pathLst>
                <a:path w="36" h="262">
                  <a:moveTo>
                    <a:pt x="0" y="0"/>
                  </a:moveTo>
                  <a:lnTo>
                    <a:pt x="0" y="261"/>
                  </a:lnTo>
                  <a:lnTo>
                    <a:pt x="35" y="212"/>
                  </a:lnTo>
                  <a:lnTo>
                    <a:pt x="35" y="16"/>
                  </a:lnTo>
                  <a:lnTo>
                    <a:pt x="0" y="0"/>
                  </a:lnTo>
                </a:path>
              </a:pathLst>
            </a:custGeom>
            <a:solidFill>
              <a:srgbClr val="C1CEFF"/>
            </a:solidFill>
            <a:ln w="9525" cap="rnd">
              <a:noFill/>
              <a:round/>
              <a:headEnd/>
              <a:tailEnd/>
            </a:ln>
          </p:spPr>
          <p:txBody>
            <a:bodyPr/>
            <a:lstStyle/>
            <a:p>
              <a:endParaRPr lang="en-US"/>
            </a:p>
          </p:txBody>
        </p:sp>
        <p:sp>
          <p:nvSpPr>
            <p:cNvPr id="33872" name="Freeform 73"/>
            <p:cNvSpPr>
              <a:spLocks/>
            </p:cNvSpPr>
            <p:nvPr/>
          </p:nvSpPr>
          <p:spPr bwMode="auto">
            <a:xfrm>
              <a:off x="4347" y="2507"/>
              <a:ext cx="101" cy="114"/>
            </a:xfrm>
            <a:custGeom>
              <a:avLst/>
              <a:gdLst>
                <a:gd name="T0" fmla="*/ 0 w 101"/>
                <a:gd name="T1" fmla="*/ 97 h 114"/>
                <a:gd name="T2" fmla="*/ 100 w 101"/>
                <a:gd name="T3" fmla="*/ 0 h 114"/>
                <a:gd name="T4" fmla="*/ 100 w 101"/>
                <a:gd name="T5" fmla="*/ 48 h 114"/>
                <a:gd name="T6" fmla="*/ 33 w 101"/>
                <a:gd name="T7" fmla="*/ 113 h 114"/>
                <a:gd name="T8" fmla="*/ 0 w 101"/>
                <a:gd name="T9" fmla="*/ 97 h 114"/>
                <a:gd name="T10" fmla="*/ 0 60000 65536"/>
                <a:gd name="T11" fmla="*/ 0 60000 65536"/>
                <a:gd name="T12" fmla="*/ 0 60000 65536"/>
                <a:gd name="T13" fmla="*/ 0 60000 65536"/>
                <a:gd name="T14" fmla="*/ 0 60000 65536"/>
                <a:gd name="T15" fmla="*/ 0 w 101"/>
                <a:gd name="T16" fmla="*/ 0 h 114"/>
                <a:gd name="T17" fmla="*/ 101 w 101"/>
                <a:gd name="T18" fmla="*/ 114 h 114"/>
              </a:gdLst>
              <a:ahLst/>
              <a:cxnLst>
                <a:cxn ang="T10">
                  <a:pos x="T0" y="T1"/>
                </a:cxn>
                <a:cxn ang="T11">
                  <a:pos x="T2" y="T3"/>
                </a:cxn>
                <a:cxn ang="T12">
                  <a:pos x="T4" y="T5"/>
                </a:cxn>
                <a:cxn ang="T13">
                  <a:pos x="T6" y="T7"/>
                </a:cxn>
                <a:cxn ang="T14">
                  <a:pos x="T8" y="T9"/>
                </a:cxn>
              </a:cxnLst>
              <a:rect l="T15" t="T16" r="T17" b="T18"/>
              <a:pathLst>
                <a:path w="101" h="114">
                  <a:moveTo>
                    <a:pt x="0" y="97"/>
                  </a:moveTo>
                  <a:lnTo>
                    <a:pt x="100" y="0"/>
                  </a:lnTo>
                  <a:lnTo>
                    <a:pt x="100" y="48"/>
                  </a:lnTo>
                  <a:lnTo>
                    <a:pt x="33" y="113"/>
                  </a:lnTo>
                  <a:lnTo>
                    <a:pt x="0" y="97"/>
                  </a:lnTo>
                </a:path>
              </a:pathLst>
            </a:custGeom>
            <a:solidFill>
              <a:schemeClr val="tx2"/>
            </a:solidFill>
            <a:ln w="9525" cap="rnd">
              <a:noFill/>
              <a:round/>
              <a:headEnd/>
              <a:tailEnd/>
            </a:ln>
          </p:spPr>
          <p:txBody>
            <a:bodyPr/>
            <a:lstStyle/>
            <a:p>
              <a:endParaRPr lang="en-US"/>
            </a:p>
          </p:txBody>
        </p:sp>
        <p:sp>
          <p:nvSpPr>
            <p:cNvPr id="33873" name="Freeform 74"/>
            <p:cNvSpPr>
              <a:spLocks/>
            </p:cNvSpPr>
            <p:nvPr/>
          </p:nvSpPr>
          <p:spPr bwMode="auto">
            <a:xfrm>
              <a:off x="4347" y="3013"/>
              <a:ext cx="101" cy="119"/>
            </a:xfrm>
            <a:custGeom>
              <a:avLst/>
              <a:gdLst>
                <a:gd name="T0" fmla="*/ 0 w 101"/>
                <a:gd name="T1" fmla="*/ 101 h 119"/>
                <a:gd name="T2" fmla="*/ 0 w 101"/>
                <a:gd name="T3" fmla="*/ 118 h 119"/>
                <a:gd name="T4" fmla="*/ 100 w 101"/>
                <a:gd name="T5" fmla="*/ 17 h 119"/>
                <a:gd name="T6" fmla="*/ 100 w 101"/>
                <a:gd name="T7" fmla="*/ 0 h 119"/>
                <a:gd name="T8" fmla="*/ 0 w 101"/>
                <a:gd name="T9" fmla="*/ 101 h 119"/>
                <a:gd name="T10" fmla="*/ 0 60000 65536"/>
                <a:gd name="T11" fmla="*/ 0 60000 65536"/>
                <a:gd name="T12" fmla="*/ 0 60000 65536"/>
                <a:gd name="T13" fmla="*/ 0 60000 65536"/>
                <a:gd name="T14" fmla="*/ 0 60000 65536"/>
                <a:gd name="T15" fmla="*/ 0 w 101"/>
                <a:gd name="T16" fmla="*/ 0 h 119"/>
                <a:gd name="T17" fmla="*/ 101 w 101"/>
                <a:gd name="T18" fmla="*/ 119 h 119"/>
              </a:gdLst>
              <a:ahLst/>
              <a:cxnLst>
                <a:cxn ang="T10">
                  <a:pos x="T0" y="T1"/>
                </a:cxn>
                <a:cxn ang="T11">
                  <a:pos x="T2" y="T3"/>
                </a:cxn>
                <a:cxn ang="T12">
                  <a:pos x="T4" y="T5"/>
                </a:cxn>
                <a:cxn ang="T13">
                  <a:pos x="T6" y="T7"/>
                </a:cxn>
                <a:cxn ang="T14">
                  <a:pos x="T8" y="T9"/>
                </a:cxn>
              </a:cxnLst>
              <a:rect l="T15" t="T16" r="T17" b="T18"/>
              <a:pathLst>
                <a:path w="101" h="119">
                  <a:moveTo>
                    <a:pt x="0" y="101"/>
                  </a:moveTo>
                  <a:lnTo>
                    <a:pt x="0" y="118"/>
                  </a:lnTo>
                  <a:lnTo>
                    <a:pt x="100" y="17"/>
                  </a:lnTo>
                  <a:lnTo>
                    <a:pt x="100" y="0"/>
                  </a:lnTo>
                  <a:lnTo>
                    <a:pt x="0" y="101"/>
                  </a:lnTo>
                </a:path>
              </a:pathLst>
            </a:custGeom>
            <a:solidFill>
              <a:schemeClr val="bg1"/>
            </a:solidFill>
            <a:ln w="9525" cap="rnd">
              <a:noFill/>
              <a:round/>
              <a:headEnd/>
              <a:tailEnd/>
            </a:ln>
          </p:spPr>
          <p:txBody>
            <a:bodyPr/>
            <a:lstStyle/>
            <a:p>
              <a:endParaRPr lang="en-US"/>
            </a:p>
          </p:txBody>
        </p:sp>
        <p:sp>
          <p:nvSpPr>
            <p:cNvPr id="33874" name="Freeform 75"/>
            <p:cNvSpPr>
              <a:spLocks/>
            </p:cNvSpPr>
            <p:nvPr/>
          </p:nvSpPr>
          <p:spPr bwMode="auto">
            <a:xfrm>
              <a:off x="4382" y="2819"/>
              <a:ext cx="66" cy="265"/>
            </a:xfrm>
            <a:custGeom>
              <a:avLst/>
              <a:gdLst>
                <a:gd name="T0" fmla="*/ 0 w 66"/>
                <a:gd name="T1" fmla="*/ 264 h 265"/>
                <a:gd name="T2" fmla="*/ 0 w 66"/>
                <a:gd name="T3" fmla="*/ 66 h 265"/>
                <a:gd name="T4" fmla="*/ 65 w 66"/>
                <a:gd name="T5" fmla="*/ 0 h 265"/>
                <a:gd name="T6" fmla="*/ 65 w 66"/>
                <a:gd name="T7" fmla="*/ 198 h 265"/>
                <a:gd name="T8" fmla="*/ 0 w 66"/>
                <a:gd name="T9" fmla="*/ 264 h 265"/>
                <a:gd name="T10" fmla="*/ 0 60000 65536"/>
                <a:gd name="T11" fmla="*/ 0 60000 65536"/>
                <a:gd name="T12" fmla="*/ 0 60000 65536"/>
                <a:gd name="T13" fmla="*/ 0 60000 65536"/>
                <a:gd name="T14" fmla="*/ 0 60000 65536"/>
                <a:gd name="T15" fmla="*/ 0 w 66"/>
                <a:gd name="T16" fmla="*/ 0 h 265"/>
                <a:gd name="T17" fmla="*/ 66 w 66"/>
                <a:gd name="T18" fmla="*/ 265 h 265"/>
              </a:gdLst>
              <a:ahLst/>
              <a:cxnLst>
                <a:cxn ang="T10">
                  <a:pos x="T0" y="T1"/>
                </a:cxn>
                <a:cxn ang="T11">
                  <a:pos x="T2" y="T3"/>
                </a:cxn>
                <a:cxn ang="T12">
                  <a:pos x="T4" y="T5"/>
                </a:cxn>
                <a:cxn ang="T13">
                  <a:pos x="T6" y="T7"/>
                </a:cxn>
                <a:cxn ang="T14">
                  <a:pos x="T8" y="T9"/>
                </a:cxn>
              </a:cxnLst>
              <a:rect l="T15" t="T16" r="T17" b="T18"/>
              <a:pathLst>
                <a:path w="66" h="265">
                  <a:moveTo>
                    <a:pt x="0" y="264"/>
                  </a:moveTo>
                  <a:lnTo>
                    <a:pt x="0" y="66"/>
                  </a:lnTo>
                  <a:lnTo>
                    <a:pt x="65" y="0"/>
                  </a:lnTo>
                  <a:lnTo>
                    <a:pt x="65" y="198"/>
                  </a:lnTo>
                  <a:lnTo>
                    <a:pt x="0" y="264"/>
                  </a:lnTo>
                </a:path>
              </a:pathLst>
            </a:custGeom>
            <a:solidFill>
              <a:schemeClr val="accent2"/>
            </a:solidFill>
            <a:ln w="9525" cap="rnd">
              <a:noFill/>
              <a:round/>
              <a:headEnd/>
              <a:tailEnd/>
            </a:ln>
          </p:spPr>
          <p:txBody>
            <a:bodyPr/>
            <a:lstStyle/>
            <a:p>
              <a:endParaRPr lang="en-US"/>
            </a:p>
          </p:txBody>
        </p:sp>
        <p:sp>
          <p:nvSpPr>
            <p:cNvPr id="33875" name="Freeform 76"/>
            <p:cNvSpPr>
              <a:spLocks/>
            </p:cNvSpPr>
            <p:nvPr/>
          </p:nvSpPr>
          <p:spPr bwMode="auto">
            <a:xfrm>
              <a:off x="4347" y="2868"/>
              <a:ext cx="36" cy="264"/>
            </a:xfrm>
            <a:custGeom>
              <a:avLst/>
              <a:gdLst>
                <a:gd name="T0" fmla="*/ 0 w 36"/>
                <a:gd name="T1" fmla="*/ 0 h 264"/>
                <a:gd name="T2" fmla="*/ 0 w 36"/>
                <a:gd name="T3" fmla="*/ 263 h 264"/>
                <a:gd name="T4" fmla="*/ 35 w 36"/>
                <a:gd name="T5" fmla="*/ 214 h 264"/>
                <a:gd name="T6" fmla="*/ 35 w 36"/>
                <a:gd name="T7" fmla="*/ 16 h 264"/>
                <a:gd name="T8" fmla="*/ 0 w 36"/>
                <a:gd name="T9" fmla="*/ 0 h 264"/>
                <a:gd name="T10" fmla="*/ 0 60000 65536"/>
                <a:gd name="T11" fmla="*/ 0 60000 65536"/>
                <a:gd name="T12" fmla="*/ 0 60000 65536"/>
                <a:gd name="T13" fmla="*/ 0 60000 65536"/>
                <a:gd name="T14" fmla="*/ 0 60000 65536"/>
                <a:gd name="T15" fmla="*/ 0 w 36"/>
                <a:gd name="T16" fmla="*/ 0 h 264"/>
                <a:gd name="T17" fmla="*/ 36 w 36"/>
                <a:gd name="T18" fmla="*/ 264 h 264"/>
              </a:gdLst>
              <a:ahLst/>
              <a:cxnLst>
                <a:cxn ang="T10">
                  <a:pos x="T0" y="T1"/>
                </a:cxn>
                <a:cxn ang="T11">
                  <a:pos x="T2" y="T3"/>
                </a:cxn>
                <a:cxn ang="T12">
                  <a:pos x="T4" y="T5"/>
                </a:cxn>
                <a:cxn ang="T13">
                  <a:pos x="T6" y="T7"/>
                </a:cxn>
                <a:cxn ang="T14">
                  <a:pos x="T8" y="T9"/>
                </a:cxn>
              </a:cxnLst>
              <a:rect l="T15" t="T16" r="T17" b="T18"/>
              <a:pathLst>
                <a:path w="36" h="264">
                  <a:moveTo>
                    <a:pt x="0" y="0"/>
                  </a:moveTo>
                  <a:lnTo>
                    <a:pt x="0" y="263"/>
                  </a:lnTo>
                  <a:lnTo>
                    <a:pt x="35" y="214"/>
                  </a:lnTo>
                  <a:lnTo>
                    <a:pt x="35" y="16"/>
                  </a:lnTo>
                  <a:lnTo>
                    <a:pt x="0" y="0"/>
                  </a:lnTo>
                </a:path>
              </a:pathLst>
            </a:custGeom>
            <a:solidFill>
              <a:srgbClr val="C1CEFF"/>
            </a:solidFill>
            <a:ln w="9525" cap="rnd">
              <a:noFill/>
              <a:round/>
              <a:headEnd/>
              <a:tailEnd/>
            </a:ln>
          </p:spPr>
          <p:txBody>
            <a:bodyPr/>
            <a:lstStyle/>
            <a:p>
              <a:endParaRPr lang="en-US"/>
            </a:p>
          </p:txBody>
        </p:sp>
        <p:sp>
          <p:nvSpPr>
            <p:cNvPr id="33876" name="Freeform 77"/>
            <p:cNvSpPr>
              <a:spLocks/>
            </p:cNvSpPr>
            <p:nvPr/>
          </p:nvSpPr>
          <p:spPr bwMode="auto">
            <a:xfrm>
              <a:off x="4347" y="2769"/>
              <a:ext cx="101" cy="116"/>
            </a:xfrm>
            <a:custGeom>
              <a:avLst/>
              <a:gdLst>
                <a:gd name="T0" fmla="*/ 0 w 101"/>
                <a:gd name="T1" fmla="*/ 99 h 116"/>
                <a:gd name="T2" fmla="*/ 100 w 101"/>
                <a:gd name="T3" fmla="*/ 0 h 116"/>
                <a:gd name="T4" fmla="*/ 100 w 101"/>
                <a:gd name="T5" fmla="*/ 49 h 116"/>
                <a:gd name="T6" fmla="*/ 33 w 101"/>
                <a:gd name="T7" fmla="*/ 115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100" y="0"/>
                  </a:lnTo>
                  <a:lnTo>
                    <a:pt x="100" y="49"/>
                  </a:lnTo>
                  <a:lnTo>
                    <a:pt x="33" y="115"/>
                  </a:lnTo>
                  <a:lnTo>
                    <a:pt x="0" y="99"/>
                  </a:lnTo>
                </a:path>
              </a:pathLst>
            </a:custGeom>
            <a:solidFill>
              <a:schemeClr val="tx2"/>
            </a:solidFill>
            <a:ln w="9525" cap="rnd">
              <a:noFill/>
              <a:round/>
              <a:headEnd/>
              <a:tailEnd/>
            </a:ln>
          </p:spPr>
          <p:txBody>
            <a:bodyPr/>
            <a:lstStyle/>
            <a:p>
              <a:endParaRPr lang="en-US"/>
            </a:p>
          </p:txBody>
        </p:sp>
        <p:sp>
          <p:nvSpPr>
            <p:cNvPr id="33877" name="Freeform 78"/>
            <p:cNvSpPr>
              <a:spLocks/>
            </p:cNvSpPr>
            <p:nvPr/>
          </p:nvSpPr>
          <p:spPr bwMode="auto">
            <a:xfrm>
              <a:off x="4347" y="3277"/>
              <a:ext cx="101" cy="117"/>
            </a:xfrm>
            <a:custGeom>
              <a:avLst/>
              <a:gdLst>
                <a:gd name="T0" fmla="*/ 0 w 101"/>
                <a:gd name="T1" fmla="*/ 99 h 117"/>
                <a:gd name="T2" fmla="*/ 0 w 101"/>
                <a:gd name="T3" fmla="*/ 116 h 117"/>
                <a:gd name="T4" fmla="*/ 100 w 101"/>
                <a:gd name="T5" fmla="*/ 17 h 117"/>
                <a:gd name="T6" fmla="*/ 100 w 101"/>
                <a:gd name="T7" fmla="*/ 0 h 117"/>
                <a:gd name="T8" fmla="*/ 0 w 101"/>
                <a:gd name="T9" fmla="*/ 99 h 117"/>
                <a:gd name="T10" fmla="*/ 0 60000 65536"/>
                <a:gd name="T11" fmla="*/ 0 60000 65536"/>
                <a:gd name="T12" fmla="*/ 0 60000 65536"/>
                <a:gd name="T13" fmla="*/ 0 60000 65536"/>
                <a:gd name="T14" fmla="*/ 0 60000 65536"/>
                <a:gd name="T15" fmla="*/ 0 w 101"/>
                <a:gd name="T16" fmla="*/ 0 h 117"/>
                <a:gd name="T17" fmla="*/ 101 w 101"/>
                <a:gd name="T18" fmla="*/ 117 h 117"/>
              </a:gdLst>
              <a:ahLst/>
              <a:cxnLst>
                <a:cxn ang="T10">
                  <a:pos x="T0" y="T1"/>
                </a:cxn>
                <a:cxn ang="T11">
                  <a:pos x="T2" y="T3"/>
                </a:cxn>
                <a:cxn ang="T12">
                  <a:pos x="T4" y="T5"/>
                </a:cxn>
                <a:cxn ang="T13">
                  <a:pos x="T6" y="T7"/>
                </a:cxn>
                <a:cxn ang="T14">
                  <a:pos x="T8" y="T9"/>
                </a:cxn>
              </a:cxnLst>
              <a:rect l="T15" t="T16" r="T17" b="T18"/>
              <a:pathLst>
                <a:path w="101" h="117">
                  <a:moveTo>
                    <a:pt x="0" y="99"/>
                  </a:moveTo>
                  <a:lnTo>
                    <a:pt x="0" y="116"/>
                  </a:lnTo>
                  <a:lnTo>
                    <a:pt x="100" y="17"/>
                  </a:lnTo>
                  <a:lnTo>
                    <a:pt x="100" y="0"/>
                  </a:lnTo>
                  <a:lnTo>
                    <a:pt x="0" y="99"/>
                  </a:lnTo>
                </a:path>
              </a:pathLst>
            </a:custGeom>
            <a:solidFill>
              <a:schemeClr val="bg1"/>
            </a:solidFill>
            <a:ln w="9525" cap="rnd">
              <a:noFill/>
              <a:round/>
              <a:headEnd/>
              <a:tailEnd/>
            </a:ln>
          </p:spPr>
          <p:txBody>
            <a:bodyPr/>
            <a:lstStyle/>
            <a:p>
              <a:endParaRPr lang="en-US"/>
            </a:p>
          </p:txBody>
        </p:sp>
        <p:sp>
          <p:nvSpPr>
            <p:cNvPr id="33878" name="Freeform 79"/>
            <p:cNvSpPr>
              <a:spLocks/>
            </p:cNvSpPr>
            <p:nvPr/>
          </p:nvSpPr>
          <p:spPr bwMode="auto">
            <a:xfrm>
              <a:off x="4382" y="3083"/>
              <a:ext cx="66" cy="261"/>
            </a:xfrm>
            <a:custGeom>
              <a:avLst/>
              <a:gdLst>
                <a:gd name="T0" fmla="*/ 0 w 66"/>
                <a:gd name="T1" fmla="*/ 260 h 261"/>
                <a:gd name="T2" fmla="*/ 0 w 66"/>
                <a:gd name="T3" fmla="*/ 65 h 261"/>
                <a:gd name="T4" fmla="*/ 65 w 66"/>
                <a:gd name="T5" fmla="*/ 0 h 261"/>
                <a:gd name="T6" fmla="*/ 65 w 66"/>
                <a:gd name="T7" fmla="*/ 195 h 261"/>
                <a:gd name="T8" fmla="*/ 0 w 66"/>
                <a:gd name="T9" fmla="*/ 260 h 261"/>
                <a:gd name="T10" fmla="*/ 0 60000 65536"/>
                <a:gd name="T11" fmla="*/ 0 60000 65536"/>
                <a:gd name="T12" fmla="*/ 0 60000 65536"/>
                <a:gd name="T13" fmla="*/ 0 60000 65536"/>
                <a:gd name="T14" fmla="*/ 0 60000 65536"/>
                <a:gd name="T15" fmla="*/ 0 w 66"/>
                <a:gd name="T16" fmla="*/ 0 h 261"/>
                <a:gd name="T17" fmla="*/ 66 w 66"/>
                <a:gd name="T18" fmla="*/ 261 h 261"/>
              </a:gdLst>
              <a:ahLst/>
              <a:cxnLst>
                <a:cxn ang="T10">
                  <a:pos x="T0" y="T1"/>
                </a:cxn>
                <a:cxn ang="T11">
                  <a:pos x="T2" y="T3"/>
                </a:cxn>
                <a:cxn ang="T12">
                  <a:pos x="T4" y="T5"/>
                </a:cxn>
                <a:cxn ang="T13">
                  <a:pos x="T6" y="T7"/>
                </a:cxn>
                <a:cxn ang="T14">
                  <a:pos x="T8" y="T9"/>
                </a:cxn>
              </a:cxnLst>
              <a:rect l="T15" t="T16" r="T17" b="T18"/>
              <a:pathLst>
                <a:path w="66" h="261">
                  <a:moveTo>
                    <a:pt x="0" y="260"/>
                  </a:moveTo>
                  <a:lnTo>
                    <a:pt x="0" y="65"/>
                  </a:lnTo>
                  <a:lnTo>
                    <a:pt x="65" y="0"/>
                  </a:lnTo>
                  <a:lnTo>
                    <a:pt x="65" y="195"/>
                  </a:lnTo>
                  <a:lnTo>
                    <a:pt x="0" y="260"/>
                  </a:lnTo>
                </a:path>
              </a:pathLst>
            </a:custGeom>
            <a:solidFill>
              <a:schemeClr val="accent2"/>
            </a:solidFill>
            <a:ln w="9525" cap="rnd">
              <a:noFill/>
              <a:round/>
              <a:headEnd/>
              <a:tailEnd/>
            </a:ln>
          </p:spPr>
          <p:txBody>
            <a:bodyPr/>
            <a:lstStyle/>
            <a:p>
              <a:endParaRPr lang="en-US"/>
            </a:p>
          </p:txBody>
        </p:sp>
        <p:sp>
          <p:nvSpPr>
            <p:cNvPr id="33879" name="Freeform 80"/>
            <p:cNvSpPr>
              <a:spLocks/>
            </p:cNvSpPr>
            <p:nvPr/>
          </p:nvSpPr>
          <p:spPr bwMode="auto">
            <a:xfrm>
              <a:off x="4347" y="3131"/>
              <a:ext cx="36" cy="263"/>
            </a:xfrm>
            <a:custGeom>
              <a:avLst/>
              <a:gdLst>
                <a:gd name="T0" fmla="*/ 0 w 36"/>
                <a:gd name="T1" fmla="*/ 0 h 263"/>
                <a:gd name="T2" fmla="*/ 0 w 36"/>
                <a:gd name="T3" fmla="*/ 262 h 263"/>
                <a:gd name="T4" fmla="*/ 35 w 36"/>
                <a:gd name="T5" fmla="*/ 213 h 263"/>
                <a:gd name="T6" fmla="*/ 35 w 36"/>
                <a:gd name="T7" fmla="*/ 16 h 263"/>
                <a:gd name="T8" fmla="*/ 0 w 36"/>
                <a:gd name="T9" fmla="*/ 0 h 263"/>
                <a:gd name="T10" fmla="*/ 0 60000 65536"/>
                <a:gd name="T11" fmla="*/ 0 60000 65536"/>
                <a:gd name="T12" fmla="*/ 0 60000 65536"/>
                <a:gd name="T13" fmla="*/ 0 60000 65536"/>
                <a:gd name="T14" fmla="*/ 0 60000 65536"/>
                <a:gd name="T15" fmla="*/ 0 w 36"/>
                <a:gd name="T16" fmla="*/ 0 h 263"/>
                <a:gd name="T17" fmla="*/ 36 w 36"/>
                <a:gd name="T18" fmla="*/ 263 h 263"/>
              </a:gdLst>
              <a:ahLst/>
              <a:cxnLst>
                <a:cxn ang="T10">
                  <a:pos x="T0" y="T1"/>
                </a:cxn>
                <a:cxn ang="T11">
                  <a:pos x="T2" y="T3"/>
                </a:cxn>
                <a:cxn ang="T12">
                  <a:pos x="T4" y="T5"/>
                </a:cxn>
                <a:cxn ang="T13">
                  <a:pos x="T6" y="T7"/>
                </a:cxn>
                <a:cxn ang="T14">
                  <a:pos x="T8" y="T9"/>
                </a:cxn>
              </a:cxnLst>
              <a:rect l="T15" t="T16" r="T17" b="T18"/>
              <a:pathLst>
                <a:path w="36" h="263">
                  <a:moveTo>
                    <a:pt x="0" y="0"/>
                  </a:moveTo>
                  <a:lnTo>
                    <a:pt x="0" y="262"/>
                  </a:lnTo>
                  <a:lnTo>
                    <a:pt x="35" y="213"/>
                  </a:lnTo>
                  <a:lnTo>
                    <a:pt x="35" y="16"/>
                  </a:lnTo>
                  <a:lnTo>
                    <a:pt x="0" y="0"/>
                  </a:lnTo>
                </a:path>
              </a:pathLst>
            </a:custGeom>
            <a:solidFill>
              <a:srgbClr val="C1CEFF"/>
            </a:solidFill>
            <a:ln w="9525" cap="rnd">
              <a:noFill/>
              <a:round/>
              <a:headEnd/>
              <a:tailEnd/>
            </a:ln>
          </p:spPr>
          <p:txBody>
            <a:bodyPr/>
            <a:lstStyle/>
            <a:p>
              <a:endParaRPr lang="en-US"/>
            </a:p>
          </p:txBody>
        </p:sp>
        <p:sp>
          <p:nvSpPr>
            <p:cNvPr id="33880" name="Freeform 81"/>
            <p:cNvSpPr>
              <a:spLocks/>
            </p:cNvSpPr>
            <p:nvPr/>
          </p:nvSpPr>
          <p:spPr bwMode="auto">
            <a:xfrm>
              <a:off x="4347" y="3031"/>
              <a:ext cx="101" cy="115"/>
            </a:xfrm>
            <a:custGeom>
              <a:avLst/>
              <a:gdLst>
                <a:gd name="T0" fmla="*/ 0 w 101"/>
                <a:gd name="T1" fmla="*/ 98 h 115"/>
                <a:gd name="T2" fmla="*/ 100 w 101"/>
                <a:gd name="T3" fmla="*/ 0 h 115"/>
                <a:gd name="T4" fmla="*/ 100 w 101"/>
                <a:gd name="T5" fmla="*/ 49 h 115"/>
                <a:gd name="T6" fmla="*/ 33 w 101"/>
                <a:gd name="T7" fmla="*/ 114 h 115"/>
                <a:gd name="T8" fmla="*/ 0 w 101"/>
                <a:gd name="T9" fmla="*/ 98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98"/>
                  </a:moveTo>
                  <a:lnTo>
                    <a:pt x="100" y="0"/>
                  </a:lnTo>
                  <a:lnTo>
                    <a:pt x="100" y="49"/>
                  </a:lnTo>
                  <a:lnTo>
                    <a:pt x="33" y="114"/>
                  </a:lnTo>
                  <a:lnTo>
                    <a:pt x="0" y="98"/>
                  </a:lnTo>
                </a:path>
              </a:pathLst>
            </a:custGeom>
            <a:solidFill>
              <a:schemeClr val="tx2"/>
            </a:solidFill>
            <a:ln w="9525" cap="rnd">
              <a:noFill/>
              <a:round/>
              <a:headEnd/>
              <a:tailEnd/>
            </a:ln>
          </p:spPr>
          <p:txBody>
            <a:bodyPr/>
            <a:lstStyle/>
            <a:p>
              <a:endParaRPr lang="en-US"/>
            </a:p>
          </p:txBody>
        </p:sp>
        <p:sp>
          <p:nvSpPr>
            <p:cNvPr id="33881" name="Freeform 82"/>
            <p:cNvSpPr>
              <a:spLocks/>
            </p:cNvSpPr>
            <p:nvPr/>
          </p:nvSpPr>
          <p:spPr bwMode="auto">
            <a:xfrm>
              <a:off x="3679"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33882" name="Freeform 83"/>
            <p:cNvSpPr>
              <a:spLocks/>
            </p:cNvSpPr>
            <p:nvPr/>
          </p:nvSpPr>
          <p:spPr bwMode="auto">
            <a:xfrm>
              <a:off x="3630" y="2703"/>
              <a:ext cx="110" cy="101"/>
            </a:xfrm>
            <a:custGeom>
              <a:avLst/>
              <a:gdLst>
                <a:gd name="T0" fmla="*/ 0 w 110"/>
                <a:gd name="T1" fmla="*/ 100 h 101"/>
                <a:gd name="T2" fmla="*/ 47 w 110"/>
                <a:gd name="T3" fmla="*/ 67 h 101"/>
                <a:gd name="T4" fmla="*/ 109 w 110"/>
                <a:gd name="T5" fmla="*/ 0 h 101"/>
                <a:gd name="T6" fmla="*/ 93 w 110"/>
                <a:gd name="T7" fmla="*/ 0 h 101"/>
                <a:gd name="T8" fmla="*/ 0 w 110"/>
                <a:gd name="T9" fmla="*/ 100 h 101"/>
                <a:gd name="T10" fmla="*/ 0 60000 65536"/>
                <a:gd name="T11" fmla="*/ 0 60000 65536"/>
                <a:gd name="T12" fmla="*/ 0 60000 65536"/>
                <a:gd name="T13" fmla="*/ 0 60000 65536"/>
                <a:gd name="T14" fmla="*/ 0 60000 65536"/>
                <a:gd name="T15" fmla="*/ 0 w 110"/>
                <a:gd name="T16" fmla="*/ 0 h 101"/>
                <a:gd name="T17" fmla="*/ 110 w 110"/>
                <a:gd name="T18" fmla="*/ 101 h 101"/>
              </a:gdLst>
              <a:ahLst/>
              <a:cxnLst>
                <a:cxn ang="T10">
                  <a:pos x="T0" y="T1"/>
                </a:cxn>
                <a:cxn ang="T11">
                  <a:pos x="T2" y="T3"/>
                </a:cxn>
                <a:cxn ang="T12">
                  <a:pos x="T4" y="T5"/>
                </a:cxn>
                <a:cxn ang="T13">
                  <a:pos x="T6" y="T7"/>
                </a:cxn>
                <a:cxn ang="T14">
                  <a:pos x="T8" y="T9"/>
                </a:cxn>
              </a:cxnLst>
              <a:rect l="T15" t="T16" r="T17" b="T18"/>
              <a:pathLst>
                <a:path w="110" h="101">
                  <a:moveTo>
                    <a:pt x="0" y="100"/>
                  </a:moveTo>
                  <a:lnTo>
                    <a:pt x="47" y="67"/>
                  </a:lnTo>
                  <a:lnTo>
                    <a:pt x="109" y="0"/>
                  </a:lnTo>
                  <a:lnTo>
                    <a:pt x="93" y="0"/>
                  </a:lnTo>
                  <a:lnTo>
                    <a:pt x="0" y="100"/>
                  </a:lnTo>
                </a:path>
              </a:pathLst>
            </a:custGeom>
            <a:solidFill>
              <a:schemeClr val="tx1"/>
            </a:solidFill>
            <a:ln w="9525" cap="rnd">
              <a:noFill/>
              <a:round/>
              <a:headEnd/>
              <a:tailEnd/>
            </a:ln>
          </p:spPr>
          <p:txBody>
            <a:bodyPr/>
            <a:lstStyle/>
            <a:p>
              <a:endParaRPr lang="en-US"/>
            </a:p>
          </p:txBody>
        </p:sp>
        <p:sp>
          <p:nvSpPr>
            <p:cNvPr id="33883" name="Freeform 84"/>
            <p:cNvSpPr>
              <a:spLocks/>
            </p:cNvSpPr>
            <p:nvPr/>
          </p:nvSpPr>
          <p:spPr bwMode="auto">
            <a:xfrm>
              <a:off x="3871" y="2703"/>
              <a:ext cx="120" cy="101"/>
            </a:xfrm>
            <a:custGeom>
              <a:avLst/>
              <a:gdLst>
                <a:gd name="T0" fmla="*/ 17 w 120"/>
                <a:gd name="T1" fmla="*/ 100 h 101"/>
                <a:gd name="T2" fmla="*/ 0 w 120"/>
                <a:gd name="T3" fmla="*/ 67 h 101"/>
                <a:gd name="T4" fmla="*/ 68 w 120"/>
                <a:gd name="T5" fmla="*/ 0 h 101"/>
                <a:gd name="T6" fmla="*/ 119 w 120"/>
                <a:gd name="T7" fmla="*/ 0 h 101"/>
                <a:gd name="T8" fmla="*/ 17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17" y="100"/>
                  </a:moveTo>
                  <a:lnTo>
                    <a:pt x="0" y="67"/>
                  </a:lnTo>
                  <a:lnTo>
                    <a:pt x="68" y="0"/>
                  </a:lnTo>
                  <a:lnTo>
                    <a:pt x="119" y="0"/>
                  </a:lnTo>
                  <a:lnTo>
                    <a:pt x="17" y="100"/>
                  </a:lnTo>
                </a:path>
              </a:pathLst>
            </a:custGeom>
            <a:solidFill>
              <a:schemeClr val="bg1"/>
            </a:solidFill>
            <a:ln w="9525" cap="rnd">
              <a:noFill/>
              <a:round/>
              <a:headEnd/>
              <a:tailEnd/>
            </a:ln>
          </p:spPr>
          <p:txBody>
            <a:bodyPr/>
            <a:lstStyle/>
            <a:p>
              <a:endParaRPr lang="en-US"/>
            </a:p>
          </p:txBody>
        </p:sp>
        <p:sp>
          <p:nvSpPr>
            <p:cNvPr id="33884" name="Freeform 85"/>
            <p:cNvSpPr>
              <a:spLocks/>
            </p:cNvSpPr>
            <p:nvPr/>
          </p:nvSpPr>
          <p:spPr bwMode="auto">
            <a:xfrm>
              <a:off x="3630" y="2769"/>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sp>
          <p:nvSpPr>
            <p:cNvPr id="33885" name="Freeform 86"/>
            <p:cNvSpPr>
              <a:spLocks/>
            </p:cNvSpPr>
            <p:nvPr/>
          </p:nvSpPr>
          <p:spPr bwMode="auto">
            <a:xfrm>
              <a:off x="3416"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33886" name="Freeform 87"/>
            <p:cNvSpPr>
              <a:spLocks/>
            </p:cNvSpPr>
            <p:nvPr/>
          </p:nvSpPr>
          <p:spPr bwMode="auto">
            <a:xfrm>
              <a:off x="3366" y="2703"/>
              <a:ext cx="114" cy="101"/>
            </a:xfrm>
            <a:custGeom>
              <a:avLst/>
              <a:gdLst>
                <a:gd name="T0" fmla="*/ 0 w 114"/>
                <a:gd name="T1" fmla="*/ 100 h 101"/>
                <a:gd name="T2" fmla="*/ 48 w 114"/>
                <a:gd name="T3" fmla="*/ 67 h 101"/>
                <a:gd name="T4" fmla="*/ 113 w 114"/>
                <a:gd name="T5" fmla="*/ 0 h 101"/>
                <a:gd name="T6" fmla="*/ 97 w 114"/>
                <a:gd name="T7" fmla="*/ 0 h 101"/>
                <a:gd name="T8" fmla="*/ 0 w 114"/>
                <a:gd name="T9" fmla="*/ 100 h 101"/>
                <a:gd name="T10" fmla="*/ 0 60000 65536"/>
                <a:gd name="T11" fmla="*/ 0 60000 65536"/>
                <a:gd name="T12" fmla="*/ 0 60000 65536"/>
                <a:gd name="T13" fmla="*/ 0 60000 65536"/>
                <a:gd name="T14" fmla="*/ 0 60000 65536"/>
                <a:gd name="T15" fmla="*/ 0 w 114"/>
                <a:gd name="T16" fmla="*/ 0 h 101"/>
                <a:gd name="T17" fmla="*/ 114 w 114"/>
                <a:gd name="T18" fmla="*/ 101 h 101"/>
              </a:gdLst>
              <a:ahLst/>
              <a:cxnLst>
                <a:cxn ang="T10">
                  <a:pos x="T0" y="T1"/>
                </a:cxn>
                <a:cxn ang="T11">
                  <a:pos x="T2" y="T3"/>
                </a:cxn>
                <a:cxn ang="T12">
                  <a:pos x="T4" y="T5"/>
                </a:cxn>
                <a:cxn ang="T13">
                  <a:pos x="T6" y="T7"/>
                </a:cxn>
                <a:cxn ang="T14">
                  <a:pos x="T8" y="T9"/>
                </a:cxn>
              </a:cxnLst>
              <a:rect l="T15" t="T16" r="T17" b="T18"/>
              <a:pathLst>
                <a:path w="114" h="101">
                  <a:moveTo>
                    <a:pt x="0" y="100"/>
                  </a:moveTo>
                  <a:lnTo>
                    <a:pt x="48" y="67"/>
                  </a:lnTo>
                  <a:lnTo>
                    <a:pt x="113" y="0"/>
                  </a:lnTo>
                  <a:lnTo>
                    <a:pt x="97" y="0"/>
                  </a:lnTo>
                  <a:lnTo>
                    <a:pt x="0" y="100"/>
                  </a:lnTo>
                </a:path>
              </a:pathLst>
            </a:custGeom>
            <a:solidFill>
              <a:schemeClr val="tx1"/>
            </a:solidFill>
            <a:ln w="9525" cap="rnd">
              <a:noFill/>
              <a:round/>
              <a:headEnd/>
              <a:tailEnd/>
            </a:ln>
          </p:spPr>
          <p:txBody>
            <a:bodyPr/>
            <a:lstStyle/>
            <a:p>
              <a:endParaRPr lang="en-US"/>
            </a:p>
          </p:txBody>
        </p:sp>
        <p:sp>
          <p:nvSpPr>
            <p:cNvPr id="33887" name="Freeform 88"/>
            <p:cNvSpPr>
              <a:spLocks/>
            </p:cNvSpPr>
            <p:nvPr/>
          </p:nvSpPr>
          <p:spPr bwMode="auto">
            <a:xfrm>
              <a:off x="3611"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33888" name="Freeform 89"/>
            <p:cNvSpPr>
              <a:spLocks/>
            </p:cNvSpPr>
            <p:nvPr/>
          </p:nvSpPr>
          <p:spPr bwMode="auto">
            <a:xfrm>
              <a:off x="3366" y="2769"/>
              <a:ext cx="265" cy="35"/>
            </a:xfrm>
            <a:custGeom>
              <a:avLst/>
              <a:gdLst>
                <a:gd name="T0" fmla="*/ 0 w 265"/>
                <a:gd name="T1" fmla="*/ 34 h 35"/>
                <a:gd name="T2" fmla="*/ 50 w 265"/>
                <a:gd name="T3" fmla="*/ 0 h 35"/>
                <a:gd name="T4" fmla="*/ 248 w 265"/>
                <a:gd name="T5" fmla="*/ 0 h 35"/>
                <a:gd name="T6" fmla="*/ 264 w 265"/>
                <a:gd name="T7" fmla="*/ 34 h 35"/>
                <a:gd name="T8" fmla="*/ 0 w 265"/>
                <a:gd name="T9" fmla="*/ 34 h 35"/>
                <a:gd name="T10" fmla="*/ 0 60000 65536"/>
                <a:gd name="T11" fmla="*/ 0 60000 65536"/>
                <a:gd name="T12" fmla="*/ 0 60000 65536"/>
                <a:gd name="T13" fmla="*/ 0 60000 65536"/>
                <a:gd name="T14" fmla="*/ 0 60000 65536"/>
                <a:gd name="T15" fmla="*/ 0 w 265"/>
                <a:gd name="T16" fmla="*/ 0 h 35"/>
                <a:gd name="T17" fmla="*/ 265 w 265"/>
                <a:gd name="T18" fmla="*/ 35 h 35"/>
              </a:gdLst>
              <a:ahLst/>
              <a:cxnLst>
                <a:cxn ang="T10">
                  <a:pos x="T0" y="T1"/>
                </a:cxn>
                <a:cxn ang="T11">
                  <a:pos x="T2" y="T3"/>
                </a:cxn>
                <a:cxn ang="T12">
                  <a:pos x="T4" y="T5"/>
                </a:cxn>
                <a:cxn ang="T13">
                  <a:pos x="T6" y="T7"/>
                </a:cxn>
                <a:cxn ang="T14">
                  <a:pos x="T8" y="T9"/>
                </a:cxn>
              </a:cxnLst>
              <a:rect l="T15" t="T16" r="T17" b="T18"/>
              <a:pathLst>
                <a:path w="265" h="35">
                  <a:moveTo>
                    <a:pt x="0" y="34"/>
                  </a:moveTo>
                  <a:lnTo>
                    <a:pt x="50" y="0"/>
                  </a:lnTo>
                  <a:lnTo>
                    <a:pt x="248" y="0"/>
                  </a:lnTo>
                  <a:lnTo>
                    <a:pt x="264" y="34"/>
                  </a:lnTo>
                  <a:lnTo>
                    <a:pt x="0" y="34"/>
                  </a:lnTo>
                </a:path>
              </a:pathLst>
            </a:custGeom>
            <a:solidFill>
              <a:srgbClr val="C1CEFF"/>
            </a:solidFill>
            <a:ln w="9525" cap="rnd">
              <a:noFill/>
              <a:round/>
              <a:headEnd/>
              <a:tailEnd/>
            </a:ln>
          </p:spPr>
          <p:txBody>
            <a:bodyPr/>
            <a:lstStyle/>
            <a:p>
              <a:endParaRPr lang="en-US"/>
            </a:p>
          </p:txBody>
        </p:sp>
        <p:sp>
          <p:nvSpPr>
            <p:cNvPr id="33889" name="Freeform 90"/>
            <p:cNvSpPr>
              <a:spLocks/>
            </p:cNvSpPr>
            <p:nvPr/>
          </p:nvSpPr>
          <p:spPr bwMode="auto">
            <a:xfrm>
              <a:off x="4036" y="2607"/>
              <a:ext cx="265" cy="64"/>
            </a:xfrm>
            <a:custGeom>
              <a:avLst/>
              <a:gdLst>
                <a:gd name="T0" fmla="*/ 0 w 265"/>
                <a:gd name="T1" fmla="*/ 63 h 64"/>
                <a:gd name="T2" fmla="*/ 198 w 265"/>
                <a:gd name="T3" fmla="*/ 63 h 64"/>
                <a:gd name="T4" fmla="*/ 264 w 265"/>
                <a:gd name="T5" fmla="*/ 0 h 64"/>
                <a:gd name="T6" fmla="*/ 66 w 265"/>
                <a:gd name="T7" fmla="*/ 0 h 64"/>
                <a:gd name="T8" fmla="*/ 0 w 265"/>
                <a:gd name="T9" fmla="*/ 63 h 64"/>
                <a:gd name="T10" fmla="*/ 0 60000 65536"/>
                <a:gd name="T11" fmla="*/ 0 60000 65536"/>
                <a:gd name="T12" fmla="*/ 0 60000 65536"/>
                <a:gd name="T13" fmla="*/ 0 60000 65536"/>
                <a:gd name="T14" fmla="*/ 0 60000 65536"/>
                <a:gd name="T15" fmla="*/ 0 w 265"/>
                <a:gd name="T16" fmla="*/ 0 h 64"/>
                <a:gd name="T17" fmla="*/ 265 w 265"/>
                <a:gd name="T18" fmla="*/ 64 h 64"/>
              </a:gdLst>
              <a:ahLst/>
              <a:cxnLst>
                <a:cxn ang="T10">
                  <a:pos x="T0" y="T1"/>
                </a:cxn>
                <a:cxn ang="T11">
                  <a:pos x="T2" y="T3"/>
                </a:cxn>
                <a:cxn ang="T12">
                  <a:pos x="T4" y="T5"/>
                </a:cxn>
                <a:cxn ang="T13">
                  <a:pos x="T6" y="T7"/>
                </a:cxn>
                <a:cxn ang="T14">
                  <a:pos x="T8" y="T9"/>
                </a:cxn>
              </a:cxnLst>
              <a:rect l="T15" t="T16" r="T17" b="T18"/>
              <a:pathLst>
                <a:path w="265" h="64">
                  <a:moveTo>
                    <a:pt x="0" y="63"/>
                  </a:moveTo>
                  <a:lnTo>
                    <a:pt x="198" y="63"/>
                  </a:lnTo>
                  <a:lnTo>
                    <a:pt x="264" y="0"/>
                  </a:lnTo>
                  <a:lnTo>
                    <a:pt x="66" y="0"/>
                  </a:lnTo>
                  <a:lnTo>
                    <a:pt x="0" y="63"/>
                  </a:lnTo>
                </a:path>
              </a:pathLst>
            </a:custGeom>
            <a:solidFill>
              <a:schemeClr val="accent2"/>
            </a:solidFill>
            <a:ln w="9525" cap="rnd">
              <a:noFill/>
              <a:round/>
              <a:headEnd/>
              <a:tailEnd/>
            </a:ln>
          </p:spPr>
          <p:txBody>
            <a:bodyPr/>
            <a:lstStyle/>
            <a:p>
              <a:endParaRPr lang="en-US"/>
            </a:p>
          </p:txBody>
        </p:sp>
        <p:sp>
          <p:nvSpPr>
            <p:cNvPr id="33890" name="Freeform 91"/>
            <p:cNvSpPr>
              <a:spLocks/>
            </p:cNvSpPr>
            <p:nvPr/>
          </p:nvSpPr>
          <p:spPr bwMode="auto">
            <a:xfrm>
              <a:off x="3990"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33891" name="Freeform 92"/>
            <p:cNvSpPr>
              <a:spLocks/>
            </p:cNvSpPr>
            <p:nvPr/>
          </p:nvSpPr>
          <p:spPr bwMode="auto">
            <a:xfrm>
              <a:off x="4234"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33892" name="Freeform 93"/>
            <p:cNvSpPr>
              <a:spLocks/>
            </p:cNvSpPr>
            <p:nvPr/>
          </p:nvSpPr>
          <p:spPr bwMode="auto">
            <a:xfrm>
              <a:off x="3990"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33893" name="Freeform 94"/>
            <p:cNvSpPr>
              <a:spLocks/>
            </p:cNvSpPr>
            <p:nvPr/>
          </p:nvSpPr>
          <p:spPr bwMode="auto">
            <a:xfrm>
              <a:off x="3776" y="2607"/>
              <a:ext cx="261" cy="64"/>
            </a:xfrm>
            <a:custGeom>
              <a:avLst/>
              <a:gdLst>
                <a:gd name="T0" fmla="*/ 0 w 261"/>
                <a:gd name="T1" fmla="*/ 63 h 64"/>
                <a:gd name="T2" fmla="*/ 195 w 261"/>
                <a:gd name="T3" fmla="*/ 63 h 64"/>
                <a:gd name="T4" fmla="*/ 260 w 261"/>
                <a:gd name="T5" fmla="*/ 0 h 64"/>
                <a:gd name="T6" fmla="*/ 65 w 261"/>
                <a:gd name="T7" fmla="*/ 0 h 64"/>
                <a:gd name="T8" fmla="*/ 0 w 261"/>
                <a:gd name="T9" fmla="*/ 63 h 64"/>
                <a:gd name="T10" fmla="*/ 0 60000 65536"/>
                <a:gd name="T11" fmla="*/ 0 60000 65536"/>
                <a:gd name="T12" fmla="*/ 0 60000 65536"/>
                <a:gd name="T13" fmla="*/ 0 60000 65536"/>
                <a:gd name="T14" fmla="*/ 0 60000 65536"/>
                <a:gd name="T15" fmla="*/ 0 w 261"/>
                <a:gd name="T16" fmla="*/ 0 h 64"/>
                <a:gd name="T17" fmla="*/ 261 w 261"/>
                <a:gd name="T18" fmla="*/ 64 h 64"/>
              </a:gdLst>
              <a:ahLst/>
              <a:cxnLst>
                <a:cxn ang="T10">
                  <a:pos x="T0" y="T1"/>
                </a:cxn>
                <a:cxn ang="T11">
                  <a:pos x="T2" y="T3"/>
                </a:cxn>
                <a:cxn ang="T12">
                  <a:pos x="T4" y="T5"/>
                </a:cxn>
                <a:cxn ang="T13">
                  <a:pos x="T6" y="T7"/>
                </a:cxn>
                <a:cxn ang="T14">
                  <a:pos x="T8" y="T9"/>
                </a:cxn>
              </a:cxnLst>
              <a:rect l="T15" t="T16" r="T17" b="T18"/>
              <a:pathLst>
                <a:path w="261" h="64">
                  <a:moveTo>
                    <a:pt x="0" y="63"/>
                  </a:moveTo>
                  <a:lnTo>
                    <a:pt x="195" y="63"/>
                  </a:lnTo>
                  <a:lnTo>
                    <a:pt x="260" y="0"/>
                  </a:lnTo>
                  <a:lnTo>
                    <a:pt x="65" y="0"/>
                  </a:lnTo>
                  <a:lnTo>
                    <a:pt x="0" y="63"/>
                  </a:lnTo>
                </a:path>
              </a:pathLst>
            </a:custGeom>
            <a:solidFill>
              <a:schemeClr val="accent2"/>
            </a:solidFill>
            <a:ln w="9525" cap="rnd">
              <a:noFill/>
              <a:round/>
              <a:headEnd/>
              <a:tailEnd/>
            </a:ln>
          </p:spPr>
          <p:txBody>
            <a:bodyPr/>
            <a:lstStyle/>
            <a:p>
              <a:endParaRPr lang="en-US"/>
            </a:p>
          </p:txBody>
        </p:sp>
        <p:sp>
          <p:nvSpPr>
            <p:cNvPr id="33894" name="Freeform 95"/>
            <p:cNvSpPr>
              <a:spLocks/>
            </p:cNvSpPr>
            <p:nvPr/>
          </p:nvSpPr>
          <p:spPr bwMode="auto">
            <a:xfrm>
              <a:off x="3727" y="2607"/>
              <a:ext cx="113" cy="97"/>
            </a:xfrm>
            <a:custGeom>
              <a:avLst/>
              <a:gdLst>
                <a:gd name="T0" fmla="*/ 0 w 113"/>
                <a:gd name="T1" fmla="*/ 96 h 97"/>
                <a:gd name="T2" fmla="*/ 48 w 113"/>
                <a:gd name="T3" fmla="*/ 64 h 97"/>
                <a:gd name="T4" fmla="*/ 112 w 113"/>
                <a:gd name="T5" fmla="*/ 0 h 97"/>
                <a:gd name="T6" fmla="*/ 96 w 113"/>
                <a:gd name="T7" fmla="*/ 0 h 97"/>
                <a:gd name="T8" fmla="*/ 0 w 113"/>
                <a:gd name="T9" fmla="*/ 96 h 97"/>
                <a:gd name="T10" fmla="*/ 0 60000 65536"/>
                <a:gd name="T11" fmla="*/ 0 60000 65536"/>
                <a:gd name="T12" fmla="*/ 0 60000 65536"/>
                <a:gd name="T13" fmla="*/ 0 60000 65536"/>
                <a:gd name="T14" fmla="*/ 0 60000 65536"/>
                <a:gd name="T15" fmla="*/ 0 w 113"/>
                <a:gd name="T16" fmla="*/ 0 h 97"/>
                <a:gd name="T17" fmla="*/ 113 w 113"/>
                <a:gd name="T18" fmla="*/ 97 h 97"/>
              </a:gdLst>
              <a:ahLst/>
              <a:cxnLst>
                <a:cxn ang="T10">
                  <a:pos x="T0" y="T1"/>
                </a:cxn>
                <a:cxn ang="T11">
                  <a:pos x="T2" y="T3"/>
                </a:cxn>
                <a:cxn ang="T12">
                  <a:pos x="T4" y="T5"/>
                </a:cxn>
                <a:cxn ang="T13">
                  <a:pos x="T6" y="T7"/>
                </a:cxn>
                <a:cxn ang="T14">
                  <a:pos x="T8" y="T9"/>
                </a:cxn>
              </a:cxnLst>
              <a:rect l="T15" t="T16" r="T17" b="T18"/>
              <a:pathLst>
                <a:path w="113" h="97">
                  <a:moveTo>
                    <a:pt x="0" y="96"/>
                  </a:moveTo>
                  <a:lnTo>
                    <a:pt x="48" y="64"/>
                  </a:lnTo>
                  <a:lnTo>
                    <a:pt x="112" y="0"/>
                  </a:lnTo>
                  <a:lnTo>
                    <a:pt x="96" y="0"/>
                  </a:lnTo>
                  <a:lnTo>
                    <a:pt x="0" y="96"/>
                  </a:lnTo>
                </a:path>
              </a:pathLst>
            </a:custGeom>
            <a:solidFill>
              <a:schemeClr val="tx1"/>
            </a:solidFill>
            <a:ln w="9525" cap="rnd">
              <a:noFill/>
              <a:round/>
              <a:headEnd/>
              <a:tailEnd/>
            </a:ln>
          </p:spPr>
          <p:txBody>
            <a:bodyPr/>
            <a:lstStyle/>
            <a:p>
              <a:endParaRPr lang="en-US"/>
            </a:p>
          </p:txBody>
        </p:sp>
        <p:sp>
          <p:nvSpPr>
            <p:cNvPr id="33895" name="Freeform 96"/>
            <p:cNvSpPr>
              <a:spLocks/>
            </p:cNvSpPr>
            <p:nvPr/>
          </p:nvSpPr>
          <p:spPr bwMode="auto">
            <a:xfrm>
              <a:off x="3973"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33896" name="Freeform 97"/>
            <p:cNvSpPr>
              <a:spLocks/>
            </p:cNvSpPr>
            <p:nvPr/>
          </p:nvSpPr>
          <p:spPr bwMode="auto">
            <a:xfrm>
              <a:off x="3727" y="2670"/>
              <a:ext cx="264" cy="34"/>
            </a:xfrm>
            <a:custGeom>
              <a:avLst/>
              <a:gdLst>
                <a:gd name="T0" fmla="*/ 0 w 264"/>
                <a:gd name="T1" fmla="*/ 33 h 34"/>
                <a:gd name="T2" fmla="*/ 49 w 264"/>
                <a:gd name="T3" fmla="*/ 0 h 34"/>
                <a:gd name="T4" fmla="*/ 247 w 264"/>
                <a:gd name="T5" fmla="*/ 0 h 34"/>
                <a:gd name="T6" fmla="*/ 263 w 264"/>
                <a:gd name="T7" fmla="*/ 33 h 34"/>
                <a:gd name="T8" fmla="*/ 0 w 264"/>
                <a:gd name="T9" fmla="*/ 33 h 34"/>
                <a:gd name="T10" fmla="*/ 0 60000 65536"/>
                <a:gd name="T11" fmla="*/ 0 60000 65536"/>
                <a:gd name="T12" fmla="*/ 0 60000 65536"/>
                <a:gd name="T13" fmla="*/ 0 60000 65536"/>
                <a:gd name="T14" fmla="*/ 0 60000 65536"/>
                <a:gd name="T15" fmla="*/ 0 w 264"/>
                <a:gd name="T16" fmla="*/ 0 h 34"/>
                <a:gd name="T17" fmla="*/ 264 w 264"/>
                <a:gd name="T18" fmla="*/ 34 h 34"/>
              </a:gdLst>
              <a:ahLst/>
              <a:cxnLst>
                <a:cxn ang="T10">
                  <a:pos x="T0" y="T1"/>
                </a:cxn>
                <a:cxn ang="T11">
                  <a:pos x="T2" y="T3"/>
                </a:cxn>
                <a:cxn ang="T12">
                  <a:pos x="T4" y="T5"/>
                </a:cxn>
                <a:cxn ang="T13">
                  <a:pos x="T6" y="T7"/>
                </a:cxn>
                <a:cxn ang="T14">
                  <a:pos x="T8" y="T9"/>
                </a:cxn>
              </a:cxnLst>
              <a:rect l="T15" t="T16" r="T17" b="T18"/>
              <a:pathLst>
                <a:path w="264" h="34">
                  <a:moveTo>
                    <a:pt x="0" y="33"/>
                  </a:moveTo>
                  <a:lnTo>
                    <a:pt x="49" y="0"/>
                  </a:lnTo>
                  <a:lnTo>
                    <a:pt x="247" y="0"/>
                  </a:lnTo>
                  <a:lnTo>
                    <a:pt x="263" y="33"/>
                  </a:lnTo>
                  <a:lnTo>
                    <a:pt x="0" y="33"/>
                  </a:lnTo>
                </a:path>
              </a:pathLst>
            </a:custGeom>
            <a:solidFill>
              <a:srgbClr val="C1CEFF"/>
            </a:solidFill>
            <a:ln w="9525" cap="rnd">
              <a:noFill/>
              <a:round/>
              <a:headEnd/>
              <a:tailEnd/>
            </a:ln>
          </p:spPr>
          <p:txBody>
            <a:bodyPr/>
            <a:lstStyle/>
            <a:p>
              <a:endParaRPr lang="en-US"/>
            </a:p>
          </p:txBody>
        </p:sp>
        <p:sp>
          <p:nvSpPr>
            <p:cNvPr id="33897" name="Freeform 98"/>
            <p:cNvSpPr>
              <a:spLocks/>
            </p:cNvSpPr>
            <p:nvPr/>
          </p:nvSpPr>
          <p:spPr bwMode="auto">
            <a:xfrm>
              <a:off x="3514" y="2607"/>
              <a:ext cx="263" cy="64"/>
            </a:xfrm>
            <a:custGeom>
              <a:avLst/>
              <a:gdLst>
                <a:gd name="T0" fmla="*/ 0 w 263"/>
                <a:gd name="T1" fmla="*/ 63 h 64"/>
                <a:gd name="T2" fmla="*/ 197 w 263"/>
                <a:gd name="T3" fmla="*/ 63 h 64"/>
                <a:gd name="T4" fmla="*/ 262 w 263"/>
                <a:gd name="T5" fmla="*/ 0 h 64"/>
                <a:gd name="T6" fmla="*/ 66 w 263"/>
                <a:gd name="T7" fmla="*/ 0 h 64"/>
                <a:gd name="T8" fmla="*/ 0 w 263"/>
                <a:gd name="T9" fmla="*/ 63 h 64"/>
                <a:gd name="T10" fmla="*/ 0 60000 65536"/>
                <a:gd name="T11" fmla="*/ 0 60000 65536"/>
                <a:gd name="T12" fmla="*/ 0 60000 65536"/>
                <a:gd name="T13" fmla="*/ 0 60000 65536"/>
                <a:gd name="T14" fmla="*/ 0 60000 65536"/>
                <a:gd name="T15" fmla="*/ 0 w 263"/>
                <a:gd name="T16" fmla="*/ 0 h 64"/>
                <a:gd name="T17" fmla="*/ 263 w 263"/>
                <a:gd name="T18" fmla="*/ 64 h 64"/>
              </a:gdLst>
              <a:ahLst/>
              <a:cxnLst>
                <a:cxn ang="T10">
                  <a:pos x="T0" y="T1"/>
                </a:cxn>
                <a:cxn ang="T11">
                  <a:pos x="T2" y="T3"/>
                </a:cxn>
                <a:cxn ang="T12">
                  <a:pos x="T4" y="T5"/>
                </a:cxn>
                <a:cxn ang="T13">
                  <a:pos x="T6" y="T7"/>
                </a:cxn>
                <a:cxn ang="T14">
                  <a:pos x="T8" y="T9"/>
                </a:cxn>
              </a:cxnLst>
              <a:rect l="T15" t="T16" r="T17" b="T18"/>
              <a:pathLst>
                <a:path w="263" h="64">
                  <a:moveTo>
                    <a:pt x="0" y="63"/>
                  </a:moveTo>
                  <a:lnTo>
                    <a:pt x="197" y="63"/>
                  </a:lnTo>
                  <a:lnTo>
                    <a:pt x="262" y="0"/>
                  </a:lnTo>
                  <a:lnTo>
                    <a:pt x="66" y="0"/>
                  </a:lnTo>
                  <a:lnTo>
                    <a:pt x="0" y="63"/>
                  </a:lnTo>
                </a:path>
              </a:pathLst>
            </a:custGeom>
            <a:solidFill>
              <a:schemeClr val="accent2"/>
            </a:solidFill>
            <a:ln w="9525" cap="rnd">
              <a:noFill/>
              <a:round/>
              <a:headEnd/>
              <a:tailEnd/>
            </a:ln>
          </p:spPr>
          <p:txBody>
            <a:bodyPr/>
            <a:lstStyle/>
            <a:p>
              <a:endParaRPr lang="en-US"/>
            </a:p>
          </p:txBody>
        </p:sp>
        <p:sp>
          <p:nvSpPr>
            <p:cNvPr id="33898" name="Freeform 99"/>
            <p:cNvSpPr>
              <a:spLocks/>
            </p:cNvSpPr>
            <p:nvPr/>
          </p:nvSpPr>
          <p:spPr bwMode="auto">
            <a:xfrm>
              <a:off x="3466"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33899" name="Freeform 100"/>
            <p:cNvSpPr>
              <a:spLocks/>
            </p:cNvSpPr>
            <p:nvPr/>
          </p:nvSpPr>
          <p:spPr bwMode="auto">
            <a:xfrm>
              <a:off x="3712" y="2607"/>
              <a:ext cx="112" cy="97"/>
            </a:xfrm>
            <a:custGeom>
              <a:avLst/>
              <a:gdLst>
                <a:gd name="T0" fmla="*/ 16 w 112"/>
                <a:gd name="T1" fmla="*/ 96 h 97"/>
                <a:gd name="T2" fmla="*/ 0 w 112"/>
                <a:gd name="T3" fmla="*/ 64 h 97"/>
                <a:gd name="T4" fmla="*/ 63 w 112"/>
                <a:gd name="T5" fmla="*/ 0 h 97"/>
                <a:gd name="T6" fmla="*/ 111 w 112"/>
                <a:gd name="T7" fmla="*/ 0 h 97"/>
                <a:gd name="T8" fmla="*/ 16 w 112"/>
                <a:gd name="T9" fmla="*/ 96 h 97"/>
                <a:gd name="T10" fmla="*/ 0 60000 65536"/>
                <a:gd name="T11" fmla="*/ 0 60000 65536"/>
                <a:gd name="T12" fmla="*/ 0 60000 65536"/>
                <a:gd name="T13" fmla="*/ 0 60000 65536"/>
                <a:gd name="T14" fmla="*/ 0 60000 65536"/>
                <a:gd name="T15" fmla="*/ 0 w 112"/>
                <a:gd name="T16" fmla="*/ 0 h 97"/>
                <a:gd name="T17" fmla="*/ 112 w 112"/>
                <a:gd name="T18" fmla="*/ 97 h 97"/>
              </a:gdLst>
              <a:ahLst/>
              <a:cxnLst>
                <a:cxn ang="T10">
                  <a:pos x="T0" y="T1"/>
                </a:cxn>
                <a:cxn ang="T11">
                  <a:pos x="T2" y="T3"/>
                </a:cxn>
                <a:cxn ang="T12">
                  <a:pos x="T4" y="T5"/>
                </a:cxn>
                <a:cxn ang="T13">
                  <a:pos x="T6" y="T7"/>
                </a:cxn>
                <a:cxn ang="T14">
                  <a:pos x="T8" y="T9"/>
                </a:cxn>
              </a:cxnLst>
              <a:rect l="T15" t="T16" r="T17" b="T18"/>
              <a:pathLst>
                <a:path w="112" h="97">
                  <a:moveTo>
                    <a:pt x="16" y="96"/>
                  </a:moveTo>
                  <a:lnTo>
                    <a:pt x="0" y="64"/>
                  </a:lnTo>
                  <a:lnTo>
                    <a:pt x="63" y="0"/>
                  </a:lnTo>
                  <a:lnTo>
                    <a:pt x="111" y="0"/>
                  </a:lnTo>
                  <a:lnTo>
                    <a:pt x="16" y="96"/>
                  </a:lnTo>
                </a:path>
              </a:pathLst>
            </a:custGeom>
            <a:solidFill>
              <a:schemeClr val="bg1"/>
            </a:solidFill>
            <a:ln w="9525" cap="rnd">
              <a:noFill/>
              <a:round/>
              <a:headEnd/>
              <a:tailEnd/>
            </a:ln>
          </p:spPr>
          <p:txBody>
            <a:bodyPr/>
            <a:lstStyle/>
            <a:p>
              <a:endParaRPr lang="en-US"/>
            </a:p>
          </p:txBody>
        </p:sp>
        <p:sp>
          <p:nvSpPr>
            <p:cNvPr id="33900" name="Freeform 101"/>
            <p:cNvSpPr>
              <a:spLocks/>
            </p:cNvSpPr>
            <p:nvPr/>
          </p:nvSpPr>
          <p:spPr bwMode="auto">
            <a:xfrm>
              <a:off x="3466"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33901" name="Freeform 102"/>
            <p:cNvSpPr>
              <a:spLocks/>
            </p:cNvSpPr>
            <p:nvPr/>
          </p:nvSpPr>
          <p:spPr bwMode="auto">
            <a:xfrm>
              <a:off x="4135" y="2507"/>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33902" name="Freeform 103"/>
            <p:cNvSpPr>
              <a:spLocks/>
            </p:cNvSpPr>
            <p:nvPr/>
          </p:nvSpPr>
          <p:spPr bwMode="auto">
            <a:xfrm>
              <a:off x="4086" y="2507"/>
              <a:ext cx="118" cy="101"/>
            </a:xfrm>
            <a:custGeom>
              <a:avLst/>
              <a:gdLst>
                <a:gd name="T0" fmla="*/ 0 w 118"/>
                <a:gd name="T1" fmla="*/ 100 h 101"/>
                <a:gd name="T2" fmla="*/ 50 w 118"/>
                <a:gd name="T3" fmla="*/ 67 h 101"/>
                <a:gd name="T4" fmla="*/ 117 w 118"/>
                <a:gd name="T5" fmla="*/ 0 h 101"/>
                <a:gd name="T6" fmla="*/ 100 w 118"/>
                <a:gd name="T7" fmla="*/ 0 h 101"/>
                <a:gd name="T8" fmla="*/ 0 w 118"/>
                <a:gd name="T9" fmla="*/ 100 h 101"/>
                <a:gd name="T10" fmla="*/ 0 60000 65536"/>
                <a:gd name="T11" fmla="*/ 0 60000 65536"/>
                <a:gd name="T12" fmla="*/ 0 60000 65536"/>
                <a:gd name="T13" fmla="*/ 0 60000 65536"/>
                <a:gd name="T14" fmla="*/ 0 60000 65536"/>
                <a:gd name="T15" fmla="*/ 0 w 118"/>
                <a:gd name="T16" fmla="*/ 0 h 101"/>
                <a:gd name="T17" fmla="*/ 118 w 118"/>
                <a:gd name="T18" fmla="*/ 101 h 101"/>
              </a:gdLst>
              <a:ahLst/>
              <a:cxnLst>
                <a:cxn ang="T10">
                  <a:pos x="T0" y="T1"/>
                </a:cxn>
                <a:cxn ang="T11">
                  <a:pos x="T2" y="T3"/>
                </a:cxn>
                <a:cxn ang="T12">
                  <a:pos x="T4" y="T5"/>
                </a:cxn>
                <a:cxn ang="T13">
                  <a:pos x="T6" y="T7"/>
                </a:cxn>
                <a:cxn ang="T14">
                  <a:pos x="T8" y="T9"/>
                </a:cxn>
              </a:cxnLst>
              <a:rect l="T15" t="T16" r="T17" b="T18"/>
              <a:pathLst>
                <a:path w="118" h="101">
                  <a:moveTo>
                    <a:pt x="0" y="100"/>
                  </a:moveTo>
                  <a:lnTo>
                    <a:pt x="50" y="67"/>
                  </a:lnTo>
                  <a:lnTo>
                    <a:pt x="117" y="0"/>
                  </a:lnTo>
                  <a:lnTo>
                    <a:pt x="100" y="0"/>
                  </a:lnTo>
                  <a:lnTo>
                    <a:pt x="0" y="100"/>
                  </a:lnTo>
                </a:path>
              </a:pathLst>
            </a:custGeom>
            <a:solidFill>
              <a:schemeClr val="tx1"/>
            </a:solidFill>
            <a:ln w="9525" cap="rnd">
              <a:noFill/>
              <a:round/>
              <a:headEnd/>
              <a:tailEnd/>
            </a:ln>
          </p:spPr>
          <p:txBody>
            <a:bodyPr/>
            <a:lstStyle/>
            <a:p>
              <a:endParaRPr lang="en-US"/>
            </a:p>
          </p:txBody>
        </p:sp>
        <p:sp>
          <p:nvSpPr>
            <p:cNvPr id="33903" name="Freeform 104"/>
            <p:cNvSpPr>
              <a:spLocks/>
            </p:cNvSpPr>
            <p:nvPr/>
          </p:nvSpPr>
          <p:spPr bwMode="auto">
            <a:xfrm>
              <a:off x="4333" y="2507"/>
              <a:ext cx="115" cy="101"/>
            </a:xfrm>
            <a:custGeom>
              <a:avLst/>
              <a:gdLst>
                <a:gd name="T0" fmla="*/ 16 w 115"/>
                <a:gd name="T1" fmla="*/ 100 h 101"/>
                <a:gd name="T2" fmla="*/ 0 w 115"/>
                <a:gd name="T3" fmla="*/ 67 h 101"/>
                <a:gd name="T4" fmla="*/ 65 w 115"/>
                <a:gd name="T5" fmla="*/ 0 h 101"/>
                <a:gd name="T6" fmla="*/ 114 w 115"/>
                <a:gd name="T7" fmla="*/ 0 h 101"/>
                <a:gd name="T8" fmla="*/ 16 w 115"/>
                <a:gd name="T9" fmla="*/ 100 h 101"/>
                <a:gd name="T10" fmla="*/ 0 60000 65536"/>
                <a:gd name="T11" fmla="*/ 0 60000 65536"/>
                <a:gd name="T12" fmla="*/ 0 60000 65536"/>
                <a:gd name="T13" fmla="*/ 0 60000 65536"/>
                <a:gd name="T14" fmla="*/ 0 60000 65536"/>
                <a:gd name="T15" fmla="*/ 0 w 115"/>
                <a:gd name="T16" fmla="*/ 0 h 101"/>
                <a:gd name="T17" fmla="*/ 115 w 115"/>
                <a:gd name="T18" fmla="*/ 101 h 101"/>
              </a:gdLst>
              <a:ahLst/>
              <a:cxnLst>
                <a:cxn ang="T10">
                  <a:pos x="T0" y="T1"/>
                </a:cxn>
                <a:cxn ang="T11">
                  <a:pos x="T2" y="T3"/>
                </a:cxn>
                <a:cxn ang="T12">
                  <a:pos x="T4" y="T5"/>
                </a:cxn>
                <a:cxn ang="T13">
                  <a:pos x="T6" y="T7"/>
                </a:cxn>
                <a:cxn ang="T14">
                  <a:pos x="T8" y="T9"/>
                </a:cxn>
              </a:cxnLst>
              <a:rect l="T15" t="T16" r="T17" b="T18"/>
              <a:pathLst>
                <a:path w="115" h="101">
                  <a:moveTo>
                    <a:pt x="16" y="100"/>
                  </a:moveTo>
                  <a:lnTo>
                    <a:pt x="0" y="67"/>
                  </a:lnTo>
                  <a:lnTo>
                    <a:pt x="65" y="0"/>
                  </a:lnTo>
                  <a:lnTo>
                    <a:pt x="114" y="0"/>
                  </a:lnTo>
                  <a:lnTo>
                    <a:pt x="16" y="100"/>
                  </a:lnTo>
                </a:path>
              </a:pathLst>
            </a:custGeom>
            <a:solidFill>
              <a:schemeClr val="bg1"/>
            </a:solidFill>
            <a:ln w="9525" cap="rnd">
              <a:noFill/>
              <a:round/>
              <a:headEnd/>
              <a:tailEnd/>
            </a:ln>
          </p:spPr>
          <p:txBody>
            <a:bodyPr/>
            <a:lstStyle/>
            <a:p>
              <a:endParaRPr lang="en-US"/>
            </a:p>
          </p:txBody>
        </p:sp>
        <p:sp>
          <p:nvSpPr>
            <p:cNvPr id="33904" name="Freeform 105"/>
            <p:cNvSpPr>
              <a:spLocks/>
            </p:cNvSpPr>
            <p:nvPr/>
          </p:nvSpPr>
          <p:spPr bwMode="auto">
            <a:xfrm>
              <a:off x="4086" y="2573"/>
              <a:ext cx="262" cy="35"/>
            </a:xfrm>
            <a:custGeom>
              <a:avLst/>
              <a:gdLst>
                <a:gd name="T0" fmla="*/ 0 w 262"/>
                <a:gd name="T1" fmla="*/ 34 h 35"/>
                <a:gd name="T2" fmla="*/ 49 w 262"/>
                <a:gd name="T3" fmla="*/ 0 h 35"/>
                <a:gd name="T4" fmla="*/ 245 w 262"/>
                <a:gd name="T5" fmla="*/ 0 h 35"/>
                <a:gd name="T6" fmla="*/ 261 w 262"/>
                <a:gd name="T7" fmla="*/ 34 h 35"/>
                <a:gd name="T8" fmla="*/ 0 w 262"/>
                <a:gd name="T9" fmla="*/ 34 h 35"/>
                <a:gd name="T10" fmla="*/ 0 60000 65536"/>
                <a:gd name="T11" fmla="*/ 0 60000 65536"/>
                <a:gd name="T12" fmla="*/ 0 60000 65536"/>
                <a:gd name="T13" fmla="*/ 0 60000 65536"/>
                <a:gd name="T14" fmla="*/ 0 60000 65536"/>
                <a:gd name="T15" fmla="*/ 0 w 262"/>
                <a:gd name="T16" fmla="*/ 0 h 35"/>
                <a:gd name="T17" fmla="*/ 262 w 262"/>
                <a:gd name="T18" fmla="*/ 35 h 35"/>
              </a:gdLst>
              <a:ahLst/>
              <a:cxnLst>
                <a:cxn ang="T10">
                  <a:pos x="T0" y="T1"/>
                </a:cxn>
                <a:cxn ang="T11">
                  <a:pos x="T2" y="T3"/>
                </a:cxn>
                <a:cxn ang="T12">
                  <a:pos x="T4" y="T5"/>
                </a:cxn>
                <a:cxn ang="T13">
                  <a:pos x="T6" y="T7"/>
                </a:cxn>
                <a:cxn ang="T14">
                  <a:pos x="T8" y="T9"/>
                </a:cxn>
              </a:cxnLst>
              <a:rect l="T15" t="T16" r="T17" b="T18"/>
              <a:pathLst>
                <a:path w="262" h="35">
                  <a:moveTo>
                    <a:pt x="0" y="34"/>
                  </a:moveTo>
                  <a:lnTo>
                    <a:pt x="49" y="0"/>
                  </a:lnTo>
                  <a:lnTo>
                    <a:pt x="245" y="0"/>
                  </a:lnTo>
                  <a:lnTo>
                    <a:pt x="261" y="34"/>
                  </a:lnTo>
                  <a:lnTo>
                    <a:pt x="0" y="34"/>
                  </a:lnTo>
                </a:path>
              </a:pathLst>
            </a:custGeom>
            <a:solidFill>
              <a:srgbClr val="C1CEFF"/>
            </a:solidFill>
            <a:ln w="9525" cap="rnd">
              <a:noFill/>
              <a:round/>
              <a:headEnd/>
              <a:tailEnd/>
            </a:ln>
          </p:spPr>
          <p:txBody>
            <a:bodyPr/>
            <a:lstStyle/>
            <a:p>
              <a:endParaRPr lang="en-US"/>
            </a:p>
          </p:txBody>
        </p:sp>
        <p:sp>
          <p:nvSpPr>
            <p:cNvPr id="33905" name="Freeform 106"/>
            <p:cNvSpPr>
              <a:spLocks/>
            </p:cNvSpPr>
            <p:nvPr/>
          </p:nvSpPr>
          <p:spPr bwMode="auto">
            <a:xfrm>
              <a:off x="3871" y="2507"/>
              <a:ext cx="265" cy="67"/>
            </a:xfrm>
            <a:custGeom>
              <a:avLst/>
              <a:gdLst>
                <a:gd name="T0" fmla="*/ 0 w 265"/>
                <a:gd name="T1" fmla="*/ 66 h 67"/>
                <a:gd name="T2" fmla="*/ 198 w 265"/>
                <a:gd name="T3" fmla="*/ 66 h 67"/>
                <a:gd name="T4" fmla="*/ 264 w 265"/>
                <a:gd name="T5" fmla="*/ 0 h 67"/>
                <a:gd name="T6" fmla="*/ 66 w 265"/>
                <a:gd name="T7" fmla="*/ 0 h 67"/>
                <a:gd name="T8" fmla="*/ 0 w 265"/>
                <a:gd name="T9" fmla="*/ 66 h 67"/>
                <a:gd name="T10" fmla="*/ 0 60000 65536"/>
                <a:gd name="T11" fmla="*/ 0 60000 65536"/>
                <a:gd name="T12" fmla="*/ 0 60000 65536"/>
                <a:gd name="T13" fmla="*/ 0 60000 65536"/>
                <a:gd name="T14" fmla="*/ 0 60000 65536"/>
                <a:gd name="T15" fmla="*/ 0 w 265"/>
                <a:gd name="T16" fmla="*/ 0 h 67"/>
                <a:gd name="T17" fmla="*/ 265 w 265"/>
                <a:gd name="T18" fmla="*/ 67 h 67"/>
              </a:gdLst>
              <a:ahLst/>
              <a:cxnLst>
                <a:cxn ang="T10">
                  <a:pos x="T0" y="T1"/>
                </a:cxn>
                <a:cxn ang="T11">
                  <a:pos x="T2" y="T3"/>
                </a:cxn>
                <a:cxn ang="T12">
                  <a:pos x="T4" y="T5"/>
                </a:cxn>
                <a:cxn ang="T13">
                  <a:pos x="T6" y="T7"/>
                </a:cxn>
                <a:cxn ang="T14">
                  <a:pos x="T8" y="T9"/>
                </a:cxn>
              </a:cxnLst>
              <a:rect l="T15" t="T16" r="T17" b="T18"/>
              <a:pathLst>
                <a:path w="265" h="67">
                  <a:moveTo>
                    <a:pt x="0" y="66"/>
                  </a:moveTo>
                  <a:lnTo>
                    <a:pt x="198" y="66"/>
                  </a:lnTo>
                  <a:lnTo>
                    <a:pt x="264" y="0"/>
                  </a:lnTo>
                  <a:lnTo>
                    <a:pt x="66" y="0"/>
                  </a:lnTo>
                  <a:lnTo>
                    <a:pt x="0" y="66"/>
                  </a:lnTo>
                </a:path>
              </a:pathLst>
            </a:custGeom>
            <a:solidFill>
              <a:schemeClr val="accent2"/>
            </a:solidFill>
            <a:ln w="9525" cap="rnd">
              <a:noFill/>
              <a:round/>
              <a:headEnd/>
              <a:tailEnd/>
            </a:ln>
          </p:spPr>
          <p:txBody>
            <a:bodyPr/>
            <a:lstStyle/>
            <a:p>
              <a:endParaRPr lang="en-US"/>
            </a:p>
          </p:txBody>
        </p:sp>
        <p:sp>
          <p:nvSpPr>
            <p:cNvPr id="33906" name="Freeform 107"/>
            <p:cNvSpPr>
              <a:spLocks/>
            </p:cNvSpPr>
            <p:nvPr/>
          </p:nvSpPr>
          <p:spPr bwMode="auto">
            <a:xfrm>
              <a:off x="3823" y="2507"/>
              <a:ext cx="120" cy="101"/>
            </a:xfrm>
            <a:custGeom>
              <a:avLst/>
              <a:gdLst>
                <a:gd name="T0" fmla="*/ 0 w 120"/>
                <a:gd name="T1" fmla="*/ 100 h 101"/>
                <a:gd name="T2" fmla="*/ 51 w 120"/>
                <a:gd name="T3" fmla="*/ 67 h 101"/>
                <a:gd name="T4" fmla="*/ 119 w 120"/>
                <a:gd name="T5" fmla="*/ 0 h 101"/>
                <a:gd name="T6" fmla="*/ 102 w 120"/>
                <a:gd name="T7" fmla="*/ 0 h 101"/>
                <a:gd name="T8" fmla="*/ 0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0" y="100"/>
                  </a:moveTo>
                  <a:lnTo>
                    <a:pt x="51" y="67"/>
                  </a:lnTo>
                  <a:lnTo>
                    <a:pt x="119" y="0"/>
                  </a:lnTo>
                  <a:lnTo>
                    <a:pt x="102" y="0"/>
                  </a:lnTo>
                  <a:lnTo>
                    <a:pt x="0" y="100"/>
                  </a:lnTo>
                </a:path>
              </a:pathLst>
            </a:custGeom>
            <a:solidFill>
              <a:schemeClr val="tx1"/>
            </a:solidFill>
            <a:ln w="9525" cap="rnd">
              <a:noFill/>
              <a:round/>
              <a:headEnd/>
              <a:tailEnd/>
            </a:ln>
          </p:spPr>
          <p:txBody>
            <a:bodyPr/>
            <a:lstStyle/>
            <a:p>
              <a:endParaRPr lang="en-US"/>
            </a:p>
          </p:txBody>
        </p:sp>
        <p:sp>
          <p:nvSpPr>
            <p:cNvPr id="33907" name="Freeform 108"/>
            <p:cNvSpPr>
              <a:spLocks/>
            </p:cNvSpPr>
            <p:nvPr/>
          </p:nvSpPr>
          <p:spPr bwMode="auto">
            <a:xfrm>
              <a:off x="4073" y="2507"/>
              <a:ext cx="113" cy="101"/>
            </a:xfrm>
            <a:custGeom>
              <a:avLst/>
              <a:gdLst>
                <a:gd name="T0" fmla="*/ 16 w 113"/>
                <a:gd name="T1" fmla="*/ 100 h 101"/>
                <a:gd name="T2" fmla="*/ 0 w 113"/>
                <a:gd name="T3" fmla="*/ 67 h 101"/>
                <a:gd name="T4" fmla="*/ 64 w 113"/>
                <a:gd name="T5" fmla="*/ 0 h 101"/>
                <a:gd name="T6" fmla="*/ 112 w 113"/>
                <a:gd name="T7" fmla="*/ 0 h 101"/>
                <a:gd name="T8" fmla="*/ 16 w 113"/>
                <a:gd name="T9" fmla="*/ 100 h 101"/>
                <a:gd name="T10" fmla="*/ 0 60000 65536"/>
                <a:gd name="T11" fmla="*/ 0 60000 65536"/>
                <a:gd name="T12" fmla="*/ 0 60000 65536"/>
                <a:gd name="T13" fmla="*/ 0 60000 65536"/>
                <a:gd name="T14" fmla="*/ 0 60000 65536"/>
                <a:gd name="T15" fmla="*/ 0 w 113"/>
                <a:gd name="T16" fmla="*/ 0 h 101"/>
                <a:gd name="T17" fmla="*/ 113 w 113"/>
                <a:gd name="T18" fmla="*/ 101 h 101"/>
              </a:gdLst>
              <a:ahLst/>
              <a:cxnLst>
                <a:cxn ang="T10">
                  <a:pos x="T0" y="T1"/>
                </a:cxn>
                <a:cxn ang="T11">
                  <a:pos x="T2" y="T3"/>
                </a:cxn>
                <a:cxn ang="T12">
                  <a:pos x="T4" y="T5"/>
                </a:cxn>
                <a:cxn ang="T13">
                  <a:pos x="T6" y="T7"/>
                </a:cxn>
                <a:cxn ang="T14">
                  <a:pos x="T8" y="T9"/>
                </a:cxn>
              </a:cxnLst>
              <a:rect l="T15" t="T16" r="T17" b="T18"/>
              <a:pathLst>
                <a:path w="113" h="101">
                  <a:moveTo>
                    <a:pt x="16" y="100"/>
                  </a:moveTo>
                  <a:lnTo>
                    <a:pt x="0" y="67"/>
                  </a:lnTo>
                  <a:lnTo>
                    <a:pt x="64" y="0"/>
                  </a:lnTo>
                  <a:lnTo>
                    <a:pt x="112" y="0"/>
                  </a:lnTo>
                  <a:lnTo>
                    <a:pt x="16" y="100"/>
                  </a:lnTo>
                </a:path>
              </a:pathLst>
            </a:custGeom>
            <a:solidFill>
              <a:schemeClr val="bg1"/>
            </a:solidFill>
            <a:ln w="9525" cap="rnd">
              <a:noFill/>
              <a:round/>
              <a:headEnd/>
              <a:tailEnd/>
            </a:ln>
          </p:spPr>
          <p:txBody>
            <a:bodyPr/>
            <a:lstStyle/>
            <a:p>
              <a:endParaRPr lang="en-US"/>
            </a:p>
          </p:txBody>
        </p:sp>
        <p:sp>
          <p:nvSpPr>
            <p:cNvPr id="33908" name="Freeform 109"/>
            <p:cNvSpPr>
              <a:spLocks/>
            </p:cNvSpPr>
            <p:nvPr/>
          </p:nvSpPr>
          <p:spPr bwMode="auto">
            <a:xfrm>
              <a:off x="3823" y="2573"/>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33909" name="Freeform 110"/>
            <p:cNvSpPr>
              <a:spLocks/>
            </p:cNvSpPr>
            <p:nvPr/>
          </p:nvSpPr>
          <p:spPr bwMode="auto">
            <a:xfrm>
              <a:off x="3611" y="2507"/>
              <a:ext cx="261" cy="67"/>
            </a:xfrm>
            <a:custGeom>
              <a:avLst/>
              <a:gdLst>
                <a:gd name="T0" fmla="*/ 0 w 261"/>
                <a:gd name="T1" fmla="*/ 66 h 67"/>
                <a:gd name="T2" fmla="*/ 195 w 261"/>
                <a:gd name="T3" fmla="*/ 66 h 67"/>
                <a:gd name="T4" fmla="*/ 260 w 261"/>
                <a:gd name="T5" fmla="*/ 0 h 67"/>
                <a:gd name="T6" fmla="*/ 65 w 261"/>
                <a:gd name="T7" fmla="*/ 0 h 67"/>
                <a:gd name="T8" fmla="*/ 0 w 261"/>
                <a:gd name="T9" fmla="*/ 66 h 67"/>
                <a:gd name="T10" fmla="*/ 0 60000 65536"/>
                <a:gd name="T11" fmla="*/ 0 60000 65536"/>
                <a:gd name="T12" fmla="*/ 0 60000 65536"/>
                <a:gd name="T13" fmla="*/ 0 60000 65536"/>
                <a:gd name="T14" fmla="*/ 0 60000 65536"/>
                <a:gd name="T15" fmla="*/ 0 w 261"/>
                <a:gd name="T16" fmla="*/ 0 h 67"/>
                <a:gd name="T17" fmla="*/ 261 w 261"/>
                <a:gd name="T18" fmla="*/ 67 h 67"/>
              </a:gdLst>
              <a:ahLst/>
              <a:cxnLst>
                <a:cxn ang="T10">
                  <a:pos x="T0" y="T1"/>
                </a:cxn>
                <a:cxn ang="T11">
                  <a:pos x="T2" y="T3"/>
                </a:cxn>
                <a:cxn ang="T12">
                  <a:pos x="T4" y="T5"/>
                </a:cxn>
                <a:cxn ang="T13">
                  <a:pos x="T6" y="T7"/>
                </a:cxn>
                <a:cxn ang="T14">
                  <a:pos x="T8" y="T9"/>
                </a:cxn>
              </a:cxnLst>
              <a:rect l="T15" t="T16" r="T17" b="T18"/>
              <a:pathLst>
                <a:path w="261" h="67">
                  <a:moveTo>
                    <a:pt x="0" y="66"/>
                  </a:moveTo>
                  <a:lnTo>
                    <a:pt x="195" y="66"/>
                  </a:lnTo>
                  <a:lnTo>
                    <a:pt x="260" y="0"/>
                  </a:lnTo>
                  <a:lnTo>
                    <a:pt x="65" y="0"/>
                  </a:lnTo>
                  <a:lnTo>
                    <a:pt x="0" y="66"/>
                  </a:lnTo>
                </a:path>
              </a:pathLst>
            </a:custGeom>
            <a:solidFill>
              <a:schemeClr val="accent2"/>
            </a:solidFill>
            <a:ln w="9525" cap="rnd">
              <a:noFill/>
              <a:round/>
              <a:headEnd/>
              <a:tailEnd/>
            </a:ln>
          </p:spPr>
          <p:txBody>
            <a:bodyPr/>
            <a:lstStyle/>
            <a:p>
              <a:endParaRPr lang="en-US"/>
            </a:p>
          </p:txBody>
        </p:sp>
        <p:sp>
          <p:nvSpPr>
            <p:cNvPr id="33910" name="Freeform 111"/>
            <p:cNvSpPr>
              <a:spLocks/>
            </p:cNvSpPr>
            <p:nvPr/>
          </p:nvSpPr>
          <p:spPr bwMode="auto">
            <a:xfrm>
              <a:off x="3561" y="2507"/>
              <a:ext cx="119" cy="101"/>
            </a:xfrm>
            <a:custGeom>
              <a:avLst/>
              <a:gdLst>
                <a:gd name="T0" fmla="*/ 0 w 119"/>
                <a:gd name="T1" fmla="*/ 100 h 101"/>
                <a:gd name="T2" fmla="*/ 51 w 119"/>
                <a:gd name="T3" fmla="*/ 67 h 101"/>
                <a:gd name="T4" fmla="*/ 118 w 119"/>
                <a:gd name="T5" fmla="*/ 0 h 101"/>
                <a:gd name="T6" fmla="*/ 101 w 119"/>
                <a:gd name="T7" fmla="*/ 0 h 101"/>
                <a:gd name="T8" fmla="*/ 0 w 119"/>
                <a:gd name="T9" fmla="*/ 100 h 101"/>
                <a:gd name="T10" fmla="*/ 0 60000 65536"/>
                <a:gd name="T11" fmla="*/ 0 60000 65536"/>
                <a:gd name="T12" fmla="*/ 0 60000 65536"/>
                <a:gd name="T13" fmla="*/ 0 60000 65536"/>
                <a:gd name="T14" fmla="*/ 0 60000 65536"/>
                <a:gd name="T15" fmla="*/ 0 w 119"/>
                <a:gd name="T16" fmla="*/ 0 h 101"/>
                <a:gd name="T17" fmla="*/ 119 w 119"/>
                <a:gd name="T18" fmla="*/ 101 h 101"/>
              </a:gdLst>
              <a:ahLst/>
              <a:cxnLst>
                <a:cxn ang="T10">
                  <a:pos x="T0" y="T1"/>
                </a:cxn>
                <a:cxn ang="T11">
                  <a:pos x="T2" y="T3"/>
                </a:cxn>
                <a:cxn ang="T12">
                  <a:pos x="T4" y="T5"/>
                </a:cxn>
                <a:cxn ang="T13">
                  <a:pos x="T6" y="T7"/>
                </a:cxn>
                <a:cxn ang="T14">
                  <a:pos x="T8" y="T9"/>
                </a:cxn>
              </a:cxnLst>
              <a:rect l="T15" t="T16" r="T17" b="T18"/>
              <a:pathLst>
                <a:path w="119" h="101">
                  <a:moveTo>
                    <a:pt x="0" y="100"/>
                  </a:moveTo>
                  <a:lnTo>
                    <a:pt x="51" y="67"/>
                  </a:lnTo>
                  <a:lnTo>
                    <a:pt x="118" y="0"/>
                  </a:lnTo>
                  <a:lnTo>
                    <a:pt x="101" y="0"/>
                  </a:lnTo>
                  <a:lnTo>
                    <a:pt x="0" y="100"/>
                  </a:lnTo>
                </a:path>
              </a:pathLst>
            </a:custGeom>
            <a:solidFill>
              <a:schemeClr val="tx1"/>
            </a:solidFill>
            <a:ln w="9525" cap="rnd">
              <a:noFill/>
              <a:round/>
              <a:headEnd/>
              <a:tailEnd/>
            </a:ln>
          </p:spPr>
          <p:txBody>
            <a:bodyPr/>
            <a:lstStyle/>
            <a:p>
              <a:endParaRPr lang="en-US"/>
            </a:p>
          </p:txBody>
        </p:sp>
        <p:sp>
          <p:nvSpPr>
            <p:cNvPr id="33911" name="Freeform 112"/>
            <p:cNvSpPr>
              <a:spLocks/>
            </p:cNvSpPr>
            <p:nvPr/>
          </p:nvSpPr>
          <p:spPr bwMode="auto">
            <a:xfrm>
              <a:off x="3809" y="2507"/>
              <a:ext cx="112" cy="101"/>
            </a:xfrm>
            <a:custGeom>
              <a:avLst/>
              <a:gdLst>
                <a:gd name="T0" fmla="*/ 16 w 112"/>
                <a:gd name="T1" fmla="*/ 100 h 101"/>
                <a:gd name="T2" fmla="*/ 0 w 112"/>
                <a:gd name="T3" fmla="*/ 67 h 101"/>
                <a:gd name="T4" fmla="*/ 63 w 112"/>
                <a:gd name="T5" fmla="*/ 0 h 101"/>
                <a:gd name="T6" fmla="*/ 111 w 112"/>
                <a:gd name="T7" fmla="*/ 0 h 101"/>
                <a:gd name="T8" fmla="*/ 16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16" y="100"/>
                  </a:moveTo>
                  <a:lnTo>
                    <a:pt x="0" y="67"/>
                  </a:lnTo>
                  <a:lnTo>
                    <a:pt x="63" y="0"/>
                  </a:lnTo>
                  <a:lnTo>
                    <a:pt x="111" y="0"/>
                  </a:lnTo>
                  <a:lnTo>
                    <a:pt x="16" y="100"/>
                  </a:lnTo>
                </a:path>
              </a:pathLst>
            </a:custGeom>
            <a:solidFill>
              <a:schemeClr val="bg1"/>
            </a:solidFill>
            <a:ln w="9525" cap="rnd">
              <a:noFill/>
              <a:round/>
              <a:headEnd/>
              <a:tailEnd/>
            </a:ln>
          </p:spPr>
          <p:txBody>
            <a:bodyPr/>
            <a:lstStyle/>
            <a:p>
              <a:endParaRPr lang="en-US"/>
            </a:p>
          </p:txBody>
        </p:sp>
        <p:sp>
          <p:nvSpPr>
            <p:cNvPr id="33912" name="Freeform 113"/>
            <p:cNvSpPr>
              <a:spLocks/>
            </p:cNvSpPr>
            <p:nvPr/>
          </p:nvSpPr>
          <p:spPr bwMode="auto">
            <a:xfrm>
              <a:off x="3561" y="2573"/>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grpSp>
      <p:sp>
        <p:nvSpPr>
          <p:cNvPr id="33798" name="Line 114"/>
          <p:cNvSpPr>
            <a:spLocks noChangeShapeType="1"/>
          </p:cNvSpPr>
          <p:nvPr/>
        </p:nvSpPr>
        <p:spPr bwMode="auto">
          <a:xfrm flipV="1">
            <a:off x="6553200" y="1600200"/>
            <a:ext cx="0" cy="609600"/>
          </a:xfrm>
          <a:prstGeom prst="line">
            <a:avLst/>
          </a:prstGeom>
          <a:noFill/>
          <a:ln w="12700">
            <a:solidFill>
              <a:schemeClr val="tx1"/>
            </a:solidFill>
            <a:round/>
            <a:headEnd/>
            <a:tailEnd type="triangle" w="med" len="med"/>
          </a:ln>
        </p:spPr>
        <p:txBody>
          <a:bodyPr anchor="ctr"/>
          <a:lstStyle/>
          <a:p>
            <a:endParaRPr lang="en-US"/>
          </a:p>
        </p:txBody>
      </p:sp>
      <p:sp>
        <p:nvSpPr>
          <p:cNvPr id="33799" name="Line 115"/>
          <p:cNvSpPr>
            <a:spLocks noChangeShapeType="1"/>
          </p:cNvSpPr>
          <p:nvPr/>
        </p:nvSpPr>
        <p:spPr bwMode="auto">
          <a:xfrm>
            <a:off x="7620000" y="3048000"/>
            <a:ext cx="685800" cy="0"/>
          </a:xfrm>
          <a:prstGeom prst="line">
            <a:avLst/>
          </a:prstGeom>
          <a:noFill/>
          <a:ln w="12700">
            <a:solidFill>
              <a:schemeClr val="tx1"/>
            </a:solidFill>
            <a:round/>
            <a:headEnd/>
            <a:tailEnd type="triangle" w="med" len="med"/>
          </a:ln>
        </p:spPr>
        <p:txBody>
          <a:bodyPr anchor="ctr"/>
          <a:lstStyle/>
          <a:p>
            <a:endParaRPr lang="en-US"/>
          </a:p>
        </p:txBody>
      </p:sp>
      <p:sp>
        <p:nvSpPr>
          <p:cNvPr id="33800" name="Line 116"/>
          <p:cNvSpPr>
            <a:spLocks noChangeShapeType="1"/>
          </p:cNvSpPr>
          <p:nvPr/>
        </p:nvSpPr>
        <p:spPr bwMode="auto">
          <a:xfrm flipV="1">
            <a:off x="8077200" y="2362200"/>
            <a:ext cx="381000" cy="381000"/>
          </a:xfrm>
          <a:prstGeom prst="line">
            <a:avLst/>
          </a:prstGeom>
          <a:noFill/>
          <a:ln w="12700">
            <a:solidFill>
              <a:schemeClr val="tx1"/>
            </a:solidFill>
            <a:round/>
            <a:headEnd/>
            <a:tailEnd type="triangle" w="med" len="med"/>
          </a:ln>
        </p:spPr>
        <p:txBody>
          <a:bodyPr anchor="ctr"/>
          <a:lstStyle/>
          <a:p>
            <a:endParaRPr lang="en-US"/>
          </a:p>
        </p:txBody>
      </p:sp>
      <p:sp>
        <p:nvSpPr>
          <p:cNvPr id="33801" name="Text Box 117"/>
          <p:cNvSpPr txBox="1">
            <a:spLocks noChangeArrowheads="1"/>
          </p:cNvSpPr>
          <p:nvPr/>
        </p:nvSpPr>
        <p:spPr bwMode="auto">
          <a:xfrm>
            <a:off x="7086600" y="2971800"/>
            <a:ext cx="990600" cy="274638"/>
          </a:xfrm>
          <a:prstGeom prst="rect">
            <a:avLst/>
          </a:prstGeom>
          <a:solidFill>
            <a:srgbClr val="CCFFFF"/>
          </a:solidFill>
          <a:ln w="12700">
            <a:noFill/>
            <a:miter lim="800000"/>
            <a:headEnd/>
            <a:tailEnd/>
          </a:ln>
        </p:spPr>
        <p:txBody>
          <a:bodyPr>
            <a:spAutoFit/>
          </a:bodyPr>
          <a:lstStyle/>
          <a:p>
            <a:pPr>
              <a:spcBef>
                <a:spcPct val="50000"/>
              </a:spcBef>
            </a:pPr>
            <a:r>
              <a:rPr lang="en-US" sz="1200"/>
              <a:t>Customer</a:t>
            </a:r>
          </a:p>
        </p:txBody>
      </p:sp>
      <p:sp>
        <p:nvSpPr>
          <p:cNvPr id="33802" name="Text Box 118"/>
          <p:cNvSpPr txBox="1">
            <a:spLocks noChangeArrowheads="1"/>
          </p:cNvSpPr>
          <p:nvPr/>
        </p:nvSpPr>
        <p:spPr bwMode="auto">
          <a:xfrm>
            <a:off x="6019800" y="1752600"/>
            <a:ext cx="990600" cy="274638"/>
          </a:xfrm>
          <a:prstGeom prst="rect">
            <a:avLst/>
          </a:prstGeom>
          <a:solidFill>
            <a:srgbClr val="CCFFFF"/>
          </a:solidFill>
          <a:ln w="12700">
            <a:noFill/>
            <a:miter lim="800000"/>
            <a:headEnd/>
            <a:tailEnd/>
          </a:ln>
        </p:spPr>
        <p:txBody>
          <a:bodyPr>
            <a:spAutoFit/>
          </a:bodyPr>
          <a:lstStyle/>
          <a:p>
            <a:pPr>
              <a:spcBef>
                <a:spcPct val="50000"/>
              </a:spcBef>
            </a:pPr>
            <a:r>
              <a:rPr lang="en-US" sz="1200"/>
              <a:t>Product</a:t>
            </a:r>
          </a:p>
        </p:txBody>
      </p:sp>
      <p:sp>
        <p:nvSpPr>
          <p:cNvPr id="33803" name="Text Box 119"/>
          <p:cNvSpPr txBox="1">
            <a:spLocks noChangeArrowheads="1"/>
          </p:cNvSpPr>
          <p:nvPr/>
        </p:nvSpPr>
        <p:spPr bwMode="auto">
          <a:xfrm>
            <a:off x="7924800" y="2362200"/>
            <a:ext cx="990600" cy="274638"/>
          </a:xfrm>
          <a:prstGeom prst="rect">
            <a:avLst/>
          </a:prstGeom>
          <a:solidFill>
            <a:srgbClr val="CCFFFF"/>
          </a:solidFill>
          <a:ln w="12700">
            <a:noFill/>
            <a:miter lim="800000"/>
            <a:headEnd/>
            <a:tailEnd/>
          </a:ln>
        </p:spPr>
        <p:txBody>
          <a:bodyPr>
            <a:spAutoFit/>
          </a:bodyPr>
          <a:lstStyle/>
          <a:p>
            <a:pPr>
              <a:spcBef>
                <a:spcPct val="50000"/>
              </a:spcBef>
            </a:pPr>
            <a:r>
              <a:rPr lang="en-US" sz="1200"/>
              <a:t>Region</a:t>
            </a:r>
          </a:p>
        </p:txBody>
      </p:sp>
      <p:sp>
        <p:nvSpPr>
          <p:cNvPr id="33804" name="Rectangle 120"/>
          <p:cNvSpPr>
            <a:spLocks noChangeArrowheads="1"/>
          </p:cNvSpPr>
          <p:nvPr/>
        </p:nvSpPr>
        <p:spPr bwMode="auto">
          <a:xfrm>
            <a:off x="457200" y="2057400"/>
            <a:ext cx="5638800" cy="914400"/>
          </a:xfrm>
          <a:prstGeom prst="rect">
            <a:avLst/>
          </a:prstGeom>
          <a:solidFill>
            <a:srgbClr val="FFFF99">
              <a:alpha val="23921"/>
            </a:srgbClr>
          </a:solidFill>
          <a:ln w="12700">
            <a:solidFill>
              <a:schemeClr val="tx1"/>
            </a:solidFill>
            <a:miter lim="800000"/>
            <a:headEnd/>
            <a:tailEnd/>
          </a:ln>
        </p:spPr>
        <p:txBody>
          <a:bodyPr wrap="none" anchor="ctr"/>
          <a:lstStyle/>
          <a:p>
            <a:endParaRPr lang="en-US"/>
          </a:p>
        </p:txBody>
      </p:sp>
      <p:sp>
        <p:nvSpPr>
          <p:cNvPr id="33805" name="Text Box 121"/>
          <p:cNvSpPr txBox="1">
            <a:spLocks noChangeArrowheads="1"/>
          </p:cNvSpPr>
          <p:nvPr/>
        </p:nvSpPr>
        <p:spPr bwMode="auto">
          <a:xfrm>
            <a:off x="990600" y="2209800"/>
            <a:ext cx="990600" cy="274638"/>
          </a:xfrm>
          <a:prstGeom prst="rect">
            <a:avLst/>
          </a:prstGeom>
          <a:solidFill>
            <a:srgbClr val="CCFFFF"/>
          </a:solidFill>
          <a:ln w="12700">
            <a:noFill/>
            <a:miter lim="800000"/>
            <a:headEnd/>
            <a:tailEnd/>
          </a:ln>
        </p:spPr>
        <p:txBody>
          <a:bodyPr>
            <a:spAutoFit/>
          </a:bodyPr>
          <a:lstStyle/>
          <a:p>
            <a:pPr>
              <a:spcBef>
                <a:spcPct val="50000"/>
              </a:spcBef>
            </a:pPr>
            <a:r>
              <a:rPr lang="en-US" sz="1200"/>
              <a:t>Sales office</a:t>
            </a:r>
          </a:p>
        </p:txBody>
      </p:sp>
      <p:sp>
        <p:nvSpPr>
          <p:cNvPr id="33806" name="Text Box 122"/>
          <p:cNvSpPr txBox="1">
            <a:spLocks noChangeArrowheads="1"/>
          </p:cNvSpPr>
          <p:nvPr/>
        </p:nvSpPr>
        <p:spPr bwMode="auto">
          <a:xfrm>
            <a:off x="1828800" y="2590800"/>
            <a:ext cx="990600" cy="274638"/>
          </a:xfrm>
          <a:prstGeom prst="rect">
            <a:avLst/>
          </a:prstGeom>
          <a:solidFill>
            <a:srgbClr val="CCFFFF"/>
          </a:solidFill>
          <a:ln w="12700">
            <a:noFill/>
            <a:miter lim="800000"/>
            <a:headEnd/>
            <a:tailEnd/>
          </a:ln>
        </p:spPr>
        <p:txBody>
          <a:bodyPr>
            <a:spAutoFit/>
          </a:bodyPr>
          <a:lstStyle/>
          <a:p>
            <a:pPr>
              <a:spcBef>
                <a:spcPct val="50000"/>
              </a:spcBef>
            </a:pPr>
            <a:r>
              <a:rPr lang="en-US" sz="1200"/>
              <a:t>Division</a:t>
            </a:r>
          </a:p>
        </p:txBody>
      </p:sp>
      <p:sp>
        <p:nvSpPr>
          <p:cNvPr id="33807" name="Text Box 123"/>
          <p:cNvSpPr txBox="1">
            <a:spLocks noChangeArrowheads="1"/>
          </p:cNvSpPr>
          <p:nvPr/>
        </p:nvSpPr>
        <p:spPr bwMode="auto">
          <a:xfrm>
            <a:off x="2743200" y="2209800"/>
            <a:ext cx="1219200" cy="274638"/>
          </a:xfrm>
          <a:prstGeom prst="rect">
            <a:avLst/>
          </a:prstGeom>
          <a:solidFill>
            <a:srgbClr val="CCFFFF"/>
          </a:solidFill>
          <a:ln w="12700">
            <a:noFill/>
            <a:miter lim="800000"/>
            <a:headEnd/>
            <a:tailEnd/>
          </a:ln>
        </p:spPr>
        <p:txBody>
          <a:bodyPr>
            <a:spAutoFit/>
          </a:bodyPr>
          <a:lstStyle/>
          <a:p>
            <a:pPr>
              <a:spcBef>
                <a:spcPct val="50000"/>
              </a:spcBef>
            </a:pPr>
            <a:r>
              <a:rPr lang="en-US" sz="1200"/>
              <a:t>Business unit</a:t>
            </a:r>
          </a:p>
        </p:txBody>
      </p:sp>
      <p:sp>
        <p:nvSpPr>
          <p:cNvPr id="33808" name="Text Box 124"/>
          <p:cNvSpPr txBox="1">
            <a:spLocks noChangeArrowheads="1"/>
          </p:cNvSpPr>
          <p:nvPr/>
        </p:nvSpPr>
        <p:spPr bwMode="auto">
          <a:xfrm>
            <a:off x="3505200" y="2590800"/>
            <a:ext cx="1905000" cy="274638"/>
          </a:xfrm>
          <a:prstGeom prst="rect">
            <a:avLst/>
          </a:prstGeom>
          <a:solidFill>
            <a:srgbClr val="CCFFFF"/>
          </a:solidFill>
          <a:ln w="12700">
            <a:noFill/>
            <a:miter lim="800000"/>
            <a:headEnd/>
            <a:tailEnd/>
          </a:ln>
        </p:spPr>
        <p:txBody>
          <a:bodyPr>
            <a:spAutoFit/>
          </a:bodyPr>
          <a:lstStyle/>
          <a:p>
            <a:pPr>
              <a:spcBef>
                <a:spcPct val="50000"/>
              </a:spcBef>
            </a:pPr>
            <a:r>
              <a:rPr lang="en-US" sz="1200"/>
              <a:t>Sales representative</a:t>
            </a:r>
          </a:p>
        </p:txBody>
      </p:sp>
      <p:sp>
        <p:nvSpPr>
          <p:cNvPr id="33809" name="Text Box 125"/>
          <p:cNvSpPr txBox="1">
            <a:spLocks noChangeArrowheads="1"/>
          </p:cNvSpPr>
          <p:nvPr/>
        </p:nvSpPr>
        <p:spPr bwMode="auto">
          <a:xfrm>
            <a:off x="4114800" y="2209800"/>
            <a:ext cx="990600" cy="274638"/>
          </a:xfrm>
          <a:prstGeom prst="rect">
            <a:avLst/>
          </a:prstGeom>
          <a:solidFill>
            <a:srgbClr val="CCFFFF"/>
          </a:solidFill>
          <a:ln w="12700">
            <a:noFill/>
            <a:miter lim="800000"/>
            <a:headEnd/>
            <a:tailEnd/>
          </a:ln>
        </p:spPr>
        <p:txBody>
          <a:bodyPr>
            <a:spAutoFit/>
          </a:bodyPr>
          <a:lstStyle/>
          <a:p>
            <a:pPr>
              <a:spcBef>
                <a:spcPct val="50000"/>
              </a:spcBef>
            </a:pPr>
            <a:r>
              <a:rPr lang="en-US" sz="1200"/>
              <a:t>Country</a:t>
            </a:r>
          </a:p>
        </p:txBody>
      </p:sp>
      <p:sp>
        <p:nvSpPr>
          <p:cNvPr id="33810" name="Text Box 127"/>
          <p:cNvSpPr txBox="1">
            <a:spLocks noChangeArrowheads="1"/>
          </p:cNvSpPr>
          <p:nvPr/>
        </p:nvSpPr>
        <p:spPr bwMode="auto">
          <a:xfrm>
            <a:off x="457200" y="1676400"/>
            <a:ext cx="5486400" cy="366713"/>
          </a:xfrm>
          <a:prstGeom prst="rect">
            <a:avLst/>
          </a:prstGeom>
          <a:solidFill>
            <a:srgbClr val="99CCFF">
              <a:alpha val="38823"/>
            </a:srgbClr>
          </a:solidFill>
          <a:ln w="12700">
            <a:noFill/>
            <a:miter lim="800000"/>
            <a:headEnd/>
            <a:tailEnd/>
          </a:ln>
        </p:spPr>
        <p:txBody>
          <a:bodyPr>
            <a:spAutoFit/>
          </a:bodyPr>
          <a:lstStyle/>
          <a:p>
            <a:pPr algn="ctr">
              <a:spcBef>
                <a:spcPct val="50000"/>
              </a:spcBef>
            </a:pPr>
            <a:r>
              <a:rPr lang="en-US" sz="1800"/>
              <a:t>Characteristics</a:t>
            </a:r>
          </a:p>
        </p:txBody>
      </p:sp>
      <p:sp>
        <p:nvSpPr>
          <p:cNvPr id="33811" name="Rectangle 128"/>
          <p:cNvSpPr>
            <a:spLocks noChangeArrowheads="1"/>
          </p:cNvSpPr>
          <p:nvPr/>
        </p:nvSpPr>
        <p:spPr bwMode="auto">
          <a:xfrm>
            <a:off x="533400" y="3124200"/>
            <a:ext cx="2971800" cy="3276600"/>
          </a:xfrm>
          <a:prstGeom prst="rect">
            <a:avLst/>
          </a:prstGeom>
          <a:solidFill>
            <a:srgbClr val="FFCC99">
              <a:alpha val="38039"/>
            </a:srgbClr>
          </a:solidFill>
          <a:ln w="12700">
            <a:noFill/>
            <a:miter lim="800000"/>
            <a:headEnd/>
            <a:tailEnd/>
          </a:ln>
        </p:spPr>
        <p:txBody>
          <a:bodyPr/>
          <a:lstStyle/>
          <a:p>
            <a:pPr>
              <a:buFontTx/>
              <a:buChar char="•"/>
            </a:pPr>
            <a:r>
              <a:rPr lang="en-US" sz="1400"/>
              <a:t>Sales Quantity</a:t>
            </a:r>
          </a:p>
          <a:p>
            <a:pPr>
              <a:buFontTx/>
              <a:buChar char="•"/>
            </a:pPr>
            <a:r>
              <a:rPr lang="en-US" sz="1400"/>
              <a:t>Sales Revenue</a:t>
            </a:r>
          </a:p>
          <a:p>
            <a:pPr>
              <a:buFontTx/>
              <a:buChar char="•"/>
            </a:pPr>
            <a:r>
              <a:rPr lang="en-US" sz="1400"/>
              <a:t>Trade Discount</a:t>
            </a:r>
          </a:p>
          <a:p>
            <a:pPr>
              <a:buFontTx/>
              <a:buChar char="•"/>
            </a:pPr>
            <a:r>
              <a:rPr lang="en-US" sz="1400"/>
              <a:t>Cash Discount</a:t>
            </a:r>
          </a:p>
          <a:p>
            <a:pPr>
              <a:buFontTx/>
              <a:buChar char="•"/>
            </a:pPr>
            <a:r>
              <a:rPr lang="en-US" sz="1400" b="1">
                <a:solidFill>
                  <a:srgbClr val="CC0000"/>
                </a:solidFill>
              </a:rPr>
              <a:t>Net Revenue</a:t>
            </a:r>
          </a:p>
          <a:p>
            <a:pPr>
              <a:buFontTx/>
              <a:buChar char="•"/>
            </a:pPr>
            <a:r>
              <a:rPr lang="en-US" sz="1400"/>
              <a:t>Material Cost</a:t>
            </a:r>
          </a:p>
          <a:p>
            <a:pPr>
              <a:buFontTx/>
              <a:buChar char="•"/>
            </a:pPr>
            <a:r>
              <a:rPr lang="en-US" sz="1400"/>
              <a:t>Variable production costs</a:t>
            </a:r>
          </a:p>
          <a:p>
            <a:pPr>
              <a:buFontTx/>
              <a:buChar char="•"/>
            </a:pPr>
            <a:r>
              <a:rPr lang="en-US" sz="1400" b="1">
                <a:solidFill>
                  <a:srgbClr val="CC0000"/>
                </a:solidFill>
              </a:rPr>
              <a:t>Contribution margin</a:t>
            </a:r>
          </a:p>
          <a:p>
            <a:pPr>
              <a:buFontTx/>
              <a:buChar char="•"/>
            </a:pPr>
            <a:r>
              <a:rPr lang="en-US" sz="1400"/>
              <a:t>Material Overhead</a:t>
            </a:r>
          </a:p>
          <a:p>
            <a:pPr>
              <a:buFontTx/>
              <a:buChar char="•"/>
            </a:pPr>
            <a:r>
              <a:rPr lang="en-US" sz="1400"/>
              <a:t>Fixed Production costs</a:t>
            </a:r>
          </a:p>
          <a:p>
            <a:pPr>
              <a:buFontTx/>
              <a:buChar char="•"/>
            </a:pPr>
            <a:r>
              <a:rPr lang="en-US" sz="1400" b="1">
                <a:solidFill>
                  <a:srgbClr val="CC0000"/>
                </a:solidFill>
              </a:rPr>
              <a:t>Contribution margin II</a:t>
            </a:r>
          </a:p>
          <a:p>
            <a:pPr>
              <a:buFontTx/>
              <a:buChar char="•"/>
            </a:pPr>
            <a:r>
              <a:rPr lang="en-US" sz="1400"/>
              <a:t>Variances</a:t>
            </a:r>
          </a:p>
          <a:p>
            <a:pPr>
              <a:buFontTx/>
              <a:buChar char="•"/>
            </a:pPr>
            <a:r>
              <a:rPr lang="en-US" sz="1400" b="1">
                <a:solidFill>
                  <a:srgbClr val="CC0000"/>
                </a:solidFill>
              </a:rPr>
              <a:t>Contribution margin III</a:t>
            </a:r>
          </a:p>
          <a:p>
            <a:pPr>
              <a:buFontTx/>
              <a:buChar char="•"/>
            </a:pPr>
            <a:r>
              <a:rPr lang="en-US" sz="1400"/>
              <a:t>Overhead Costs</a:t>
            </a:r>
          </a:p>
          <a:p>
            <a:pPr>
              <a:buFontTx/>
              <a:buChar char="•"/>
            </a:pPr>
            <a:r>
              <a:rPr lang="en-US" sz="1400" b="1">
                <a:solidFill>
                  <a:srgbClr val="CC0000"/>
                </a:solidFill>
              </a:rPr>
              <a:t>Operating profit</a:t>
            </a:r>
          </a:p>
        </p:txBody>
      </p:sp>
      <p:sp>
        <p:nvSpPr>
          <p:cNvPr id="33812" name="Text Box 129"/>
          <p:cNvSpPr txBox="1">
            <a:spLocks noChangeArrowheads="1"/>
          </p:cNvSpPr>
          <p:nvPr/>
        </p:nvSpPr>
        <p:spPr bwMode="auto">
          <a:xfrm>
            <a:off x="3581400" y="5562600"/>
            <a:ext cx="2971800" cy="457200"/>
          </a:xfrm>
          <a:prstGeom prst="rect">
            <a:avLst/>
          </a:prstGeom>
          <a:solidFill>
            <a:srgbClr val="339966">
              <a:alpha val="70195"/>
            </a:srgbClr>
          </a:solidFill>
          <a:ln w="12700">
            <a:noFill/>
            <a:miter lim="800000"/>
            <a:headEnd/>
            <a:tailEnd/>
          </a:ln>
        </p:spPr>
        <p:txBody>
          <a:bodyPr>
            <a:spAutoFit/>
          </a:bodyPr>
          <a:lstStyle/>
          <a:p>
            <a:pPr>
              <a:spcBef>
                <a:spcPct val="50000"/>
              </a:spcBef>
            </a:pPr>
            <a:r>
              <a:rPr lang="en-US"/>
              <a:t>Value Fields</a:t>
            </a:r>
          </a:p>
        </p:txBody>
      </p:sp>
      <p:sp>
        <p:nvSpPr>
          <p:cNvPr id="33813" name="AutoShape 130"/>
          <p:cNvSpPr>
            <a:spLocks noChangeArrowheads="1"/>
          </p:cNvSpPr>
          <p:nvPr/>
        </p:nvSpPr>
        <p:spPr bwMode="auto">
          <a:xfrm rot="-1154807">
            <a:off x="4827588" y="3970338"/>
            <a:ext cx="2743200" cy="533400"/>
          </a:xfrm>
          <a:prstGeom prst="curvedUpArrow">
            <a:avLst>
              <a:gd name="adj1" fmla="val 102857"/>
              <a:gd name="adj2" fmla="val 205714"/>
              <a:gd name="adj3" fmla="val 33333"/>
            </a:avLst>
          </a:prstGeom>
          <a:solidFill>
            <a:schemeClr val="accent2"/>
          </a:solidFill>
          <a:ln w="12700">
            <a:solidFill>
              <a:schemeClr val="tx1"/>
            </a:solidFill>
            <a:miter lim="800000"/>
            <a:headEnd/>
            <a:tailEnd/>
          </a:ln>
        </p:spPr>
        <p:txBody>
          <a:bodyPr wrap="none" anchor="ct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381000" y="381000"/>
            <a:ext cx="9601200" cy="671513"/>
          </a:xfrm>
          <a:prstGeom prst="rect">
            <a:avLst/>
          </a:prstGeom>
          <a:noFill/>
          <a:ln w="12700">
            <a:noFill/>
            <a:miter lim="800000"/>
            <a:headEnd/>
            <a:tailEnd/>
          </a:ln>
          <a:effectLst/>
        </p:spPr>
        <p:txBody>
          <a:bodyPr lIns="0" tIns="0" rIns="0" bIns="0"/>
          <a:lstStyle/>
          <a:p>
            <a:pPr>
              <a:defRPr/>
            </a:pPr>
            <a:r>
              <a:rPr lang="en-US" sz="2800" b="1">
                <a:effectLst>
                  <a:outerShdw blurRad="38100" dist="38100" dir="2700000" algn="tl">
                    <a:srgbClr val="C0C0C0"/>
                  </a:outerShdw>
                </a:effectLst>
              </a:rPr>
              <a:t>Profitability Management : Profitability Analysis</a:t>
            </a:r>
          </a:p>
        </p:txBody>
      </p:sp>
      <p:sp>
        <p:nvSpPr>
          <p:cNvPr id="34819" name="Rectangle 3"/>
          <p:cNvSpPr>
            <a:spLocks noChangeArrowheads="1"/>
          </p:cNvSpPr>
          <p:nvPr/>
        </p:nvSpPr>
        <p:spPr bwMode="auto">
          <a:xfrm>
            <a:off x="152400" y="914400"/>
            <a:ext cx="7696200" cy="3810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2000" b="1"/>
              <a:t>What is the profitability of my various market segments ?</a:t>
            </a:r>
          </a:p>
        </p:txBody>
      </p:sp>
      <p:sp>
        <p:nvSpPr>
          <p:cNvPr id="34820" name="Rectangle 4"/>
          <p:cNvSpPr>
            <a:spLocks noChangeArrowheads="1"/>
          </p:cNvSpPr>
          <p:nvPr/>
        </p:nvSpPr>
        <p:spPr bwMode="auto">
          <a:xfrm>
            <a:off x="228600" y="1676400"/>
            <a:ext cx="8229600" cy="4648200"/>
          </a:xfrm>
          <a:prstGeom prst="rect">
            <a:avLst/>
          </a:prstGeom>
          <a:noFill/>
          <a:ln w="12700">
            <a:noFill/>
            <a:miter lim="800000"/>
            <a:headEnd/>
            <a:tailEnd/>
          </a:ln>
        </p:spPr>
        <p:txBody>
          <a:bodyPr/>
          <a:lstStyle/>
          <a:p>
            <a:pPr>
              <a:buFontTx/>
              <a:buChar char="•"/>
            </a:pPr>
            <a:r>
              <a:rPr lang="en-US" sz="1400"/>
              <a:t>Profitability analysis is used to analyze the profitability of segments of external market. The segments for which profitability is to be determined are user defined and can be according to product, customers, geographical areas, internal organizational units etc.  </a:t>
            </a:r>
          </a:p>
          <a:p>
            <a:pPr>
              <a:buFontTx/>
              <a:buChar char="•"/>
            </a:pPr>
            <a:endParaRPr lang="en-US" sz="1400"/>
          </a:p>
          <a:p>
            <a:pPr algn="just">
              <a:buFontTx/>
              <a:buChar char="•"/>
            </a:pPr>
            <a:r>
              <a:rPr lang="en-US" sz="1400"/>
              <a:t>The market segments are defined in form of combination of characteristics values. Characteristics are the dimensions on which reporting is required. </a:t>
            </a:r>
          </a:p>
          <a:p>
            <a:pPr lvl="1" algn="just"/>
            <a:endParaRPr lang="en-US" sz="1400"/>
          </a:p>
          <a:p>
            <a:pPr>
              <a:buFontTx/>
              <a:buChar char="•"/>
            </a:pPr>
            <a:r>
              <a:rPr lang="en-US" sz="1400"/>
              <a:t>The reporting key figures which are to be analyzed for the market segments can be GL account or it can be user defined. If the reporting key figures are GL accounts, then it is called account based profitability analysis. In account based profitability analysis, both costs and revenues are posted to Financial accounting and profitability analysis at same time and same valuation method.</a:t>
            </a:r>
          </a:p>
          <a:p>
            <a:pPr>
              <a:buFontTx/>
              <a:buChar char="•"/>
            </a:pPr>
            <a:endParaRPr lang="en-US" sz="1400"/>
          </a:p>
          <a:p>
            <a:pPr>
              <a:buFontTx/>
              <a:buChar char="•"/>
            </a:pPr>
            <a:r>
              <a:rPr lang="en-US" sz="1400"/>
              <a:t>In costing based profitability analysis, reporting key figures are value fields, which can be grouping or breakdown of cost or revenue elements and which are user defined. Secondly, automatic calculation of anticipated cost is possible in costing based profitability analysis. </a:t>
            </a:r>
          </a:p>
          <a:p>
            <a:pPr>
              <a:buFontTx/>
              <a:buChar char="•"/>
            </a:pPr>
            <a:endParaRPr lang="en-US" sz="1400"/>
          </a:p>
          <a:p>
            <a:pPr>
              <a:buFontTx/>
              <a:buChar char="•"/>
            </a:pPr>
            <a:r>
              <a:rPr lang="en-US" sz="1400"/>
              <a:t>CO-PA provides multi dimensional reporting tool that can be used to design reports that analyze data for any selected market segments and any defined measures of profitability. </a:t>
            </a:r>
          </a:p>
          <a:p>
            <a:pPr>
              <a:buFontTx/>
              <a:buChar char="•"/>
            </a:pPr>
            <a:endParaRPr lang="en-US" sz="1400"/>
          </a:p>
          <a:p>
            <a:endParaRPr lang="en-US" sz="1400"/>
          </a:p>
          <a:p>
            <a:pPr>
              <a:buFontTx/>
              <a:buChar char="•"/>
            </a:pPr>
            <a:r>
              <a:rPr lang="en-US" sz="1400"/>
              <a:t>For details refer “CO1007: Profitability Analysis”.</a:t>
            </a:r>
          </a:p>
          <a:p>
            <a:pPr>
              <a:buFontTx/>
              <a:buChar char="•"/>
            </a:pPr>
            <a:endParaRPr lang="en-US" sz="1400"/>
          </a:p>
        </p:txBody>
      </p:sp>
      <p:pic>
        <p:nvPicPr>
          <p:cNvPr id="34821" name="Picture 8" descr="j0283209"/>
          <p:cNvPicPr>
            <a:picLocks noChangeAspect="1" noChangeArrowheads="1" noCrop="1"/>
          </p:cNvPicPr>
          <p:nvPr/>
        </p:nvPicPr>
        <p:blipFill>
          <a:blip r:embed="rId3" cstate="print"/>
          <a:srcRect/>
          <a:stretch>
            <a:fillRect/>
          </a:stretch>
        </p:blipFill>
        <p:spPr bwMode="auto">
          <a:xfrm>
            <a:off x="8153400" y="762000"/>
            <a:ext cx="838200" cy="7429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413"/>
          <p:cNvSpPr>
            <a:spLocks noChangeArrowheads="1"/>
          </p:cNvSpPr>
          <p:nvPr/>
        </p:nvSpPr>
        <p:spPr bwMode="auto">
          <a:xfrm>
            <a:off x="990600" y="4800600"/>
            <a:ext cx="4724400" cy="1600200"/>
          </a:xfrm>
          <a:prstGeom prst="rect">
            <a:avLst/>
          </a:prstGeom>
          <a:solidFill>
            <a:srgbClr val="FF99CC">
              <a:alpha val="27058"/>
            </a:srgbClr>
          </a:solidFill>
          <a:ln w="12700">
            <a:solidFill>
              <a:schemeClr val="tx1"/>
            </a:solidFill>
            <a:miter lim="800000"/>
            <a:headEnd/>
            <a:tailEnd/>
          </a:ln>
        </p:spPr>
        <p:txBody>
          <a:bodyPr wrap="none" anchor="ctr"/>
          <a:lstStyle/>
          <a:p>
            <a:endParaRPr lang="en-US"/>
          </a:p>
        </p:txBody>
      </p:sp>
      <p:sp>
        <p:nvSpPr>
          <p:cNvPr id="263289" name="Rectangle 121"/>
          <p:cNvSpPr>
            <a:spLocks noChangeArrowheads="1"/>
          </p:cNvSpPr>
          <p:nvPr/>
        </p:nvSpPr>
        <p:spPr bwMode="auto">
          <a:xfrm>
            <a:off x="228600" y="304800"/>
            <a:ext cx="9601200" cy="671513"/>
          </a:xfrm>
          <a:prstGeom prst="rect">
            <a:avLst/>
          </a:prstGeom>
          <a:noFill/>
          <a:ln w="12700">
            <a:noFill/>
            <a:miter lim="800000"/>
            <a:headEnd/>
            <a:tailEnd/>
          </a:ln>
          <a:effectLst/>
        </p:spPr>
        <p:txBody>
          <a:bodyPr lIns="0" tIns="0" rIns="0" bIns="0"/>
          <a:lstStyle/>
          <a:p>
            <a:pPr>
              <a:defRPr/>
            </a:pPr>
            <a:r>
              <a:rPr lang="en-US" b="1" dirty="0">
                <a:effectLst>
                  <a:outerShdw blurRad="38100" dist="38100" dir="2700000" algn="tl">
                    <a:srgbClr val="C0C0C0"/>
                  </a:outerShdw>
                </a:effectLst>
              </a:rPr>
              <a:t>Profitability Management : Profit Center Accounting</a:t>
            </a:r>
          </a:p>
        </p:txBody>
      </p:sp>
      <p:sp>
        <p:nvSpPr>
          <p:cNvPr id="35844" name="Rectangle 122"/>
          <p:cNvSpPr>
            <a:spLocks noChangeArrowheads="1"/>
          </p:cNvSpPr>
          <p:nvPr/>
        </p:nvSpPr>
        <p:spPr bwMode="auto">
          <a:xfrm>
            <a:off x="152400" y="914400"/>
            <a:ext cx="7696200" cy="3810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2000" b="1"/>
              <a:t>What is the profitability of my responsibility areas ?</a:t>
            </a:r>
          </a:p>
        </p:txBody>
      </p:sp>
      <p:pic>
        <p:nvPicPr>
          <p:cNvPr id="35845" name="Picture 123" descr="j0283209"/>
          <p:cNvPicPr>
            <a:picLocks noChangeAspect="1" noChangeArrowheads="1" noCrop="1"/>
          </p:cNvPicPr>
          <p:nvPr/>
        </p:nvPicPr>
        <p:blipFill>
          <a:blip r:embed="rId3" cstate="print"/>
          <a:srcRect/>
          <a:stretch>
            <a:fillRect/>
          </a:stretch>
        </p:blipFill>
        <p:spPr bwMode="auto">
          <a:xfrm>
            <a:off x="8153400" y="762000"/>
            <a:ext cx="838200" cy="742950"/>
          </a:xfrm>
          <a:prstGeom prst="rect">
            <a:avLst/>
          </a:prstGeom>
          <a:noFill/>
          <a:ln w="9525">
            <a:noFill/>
            <a:miter lim="800000"/>
            <a:headEnd/>
            <a:tailEnd/>
          </a:ln>
        </p:spPr>
      </p:pic>
      <p:sp>
        <p:nvSpPr>
          <p:cNvPr id="35846" name="AutoShape 124"/>
          <p:cNvSpPr>
            <a:spLocks noChangeArrowheads="1"/>
          </p:cNvSpPr>
          <p:nvPr/>
        </p:nvSpPr>
        <p:spPr bwMode="auto">
          <a:xfrm>
            <a:off x="3200400" y="2743200"/>
            <a:ext cx="1828800" cy="762000"/>
          </a:xfrm>
          <a:prstGeom prst="bevel">
            <a:avLst>
              <a:gd name="adj" fmla="val 12500"/>
            </a:avLst>
          </a:prstGeom>
          <a:solidFill>
            <a:srgbClr val="800000"/>
          </a:solidFill>
          <a:ln w="12700">
            <a:solidFill>
              <a:schemeClr val="tx1"/>
            </a:solidFill>
            <a:miter lim="800000"/>
            <a:headEnd/>
            <a:tailEnd/>
          </a:ln>
        </p:spPr>
        <p:txBody>
          <a:bodyPr wrap="none" anchor="ctr"/>
          <a:lstStyle/>
          <a:p>
            <a:pPr algn="ctr"/>
            <a:r>
              <a:rPr lang="en-US" sz="1800" b="1">
                <a:solidFill>
                  <a:srgbClr val="F2FFEB"/>
                </a:solidFill>
              </a:rPr>
              <a:t>Profit Center</a:t>
            </a:r>
          </a:p>
        </p:txBody>
      </p:sp>
      <p:sp>
        <p:nvSpPr>
          <p:cNvPr id="35847" name="Rectangle 125"/>
          <p:cNvSpPr>
            <a:spLocks noChangeArrowheads="1"/>
          </p:cNvSpPr>
          <p:nvPr/>
        </p:nvSpPr>
        <p:spPr bwMode="auto">
          <a:xfrm>
            <a:off x="685800" y="1905000"/>
            <a:ext cx="1219200" cy="609600"/>
          </a:xfrm>
          <a:prstGeom prst="rect">
            <a:avLst/>
          </a:prstGeom>
          <a:solidFill>
            <a:srgbClr val="FFFF99"/>
          </a:solidFill>
          <a:ln w="12700">
            <a:solidFill>
              <a:schemeClr val="tx1"/>
            </a:solidFill>
            <a:miter lim="800000"/>
            <a:headEnd/>
            <a:tailEnd/>
          </a:ln>
        </p:spPr>
        <p:txBody>
          <a:bodyPr wrap="none" anchor="ctr"/>
          <a:lstStyle/>
          <a:p>
            <a:pPr algn="ctr"/>
            <a:r>
              <a:rPr lang="en-US" sz="1600"/>
              <a:t>Cost Center</a:t>
            </a:r>
          </a:p>
        </p:txBody>
      </p:sp>
      <p:pic>
        <p:nvPicPr>
          <p:cNvPr id="35848" name="Picture 126" descr="MCj03391500000[1]"/>
          <p:cNvPicPr>
            <a:picLocks noChangeAspect="1" noChangeArrowheads="1"/>
          </p:cNvPicPr>
          <p:nvPr/>
        </p:nvPicPr>
        <p:blipFill>
          <a:blip r:embed="rId4" cstate="print"/>
          <a:srcRect/>
          <a:stretch>
            <a:fillRect/>
          </a:stretch>
        </p:blipFill>
        <p:spPr bwMode="auto">
          <a:xfrm>
            <a:off x="1905000" y="1905000"/>
            <a:ext cx="695325" cy="609600"/>
          </a:xfrm>
          <a:prstGeom prst="rect">
            <a:avLst/>
          </a:prstGeom>
          <a:noFill/>
          <a:ln w="9525">
            <a:noFill/>
            <a:miter lim="800000"/>
            <a:headEnd/>
            <a:tailEnd/>
          </a:ln>
        </p:spPr>
      </p:pic>
      <p:grpSp>
        <p:nvGrpSpPr>
          <p:cNvPr id="35849" name="Group 457"/>
          <p:cNvGrpSpPr>
            <a:grpSpLocks/>
          </p:cNvGrpSpPr>
          <p:nvPr/>
        </p:nvGrpSpPr>
        <p:grpSpPr bwMode="auto">
          <a:xfrm>
            <a:off x="685800" y="2895600"/>
            <a:ext cx="1371600" cy="730250"/>
            <a:chOff x="432" y="1824"/>
            <a:chExt cx="864" cy="460"/>
          </a:xfrm>
        </p:grpSpPr>
        <p:sp>
          <p:nvSpPr>
            <p:cNvPr id="36058" name="Freeform 127"/>
            <p:cNvSpPr>
              <a:spLocks/>
            </p:cNvSpPr>
            <p:nvPr/>
          </p:nvSpPr>
          <p:spPr bwMode="auto">
            <a:xfrm>
              <a:off x="432" y="1824"/>
              <a:ext cx="864" cy="460"/>
            </a:xfrm>
            <a:custGeom>
              <a:avLst/>
              <a:gdLst>
                <a:gd name="T0" fmla="*/ 0 w 2328"/>
                <a:gd name="T1" fmla="*/ 0 h 2204"/>
                <a:gd name="T2" fmla="*/ 0 w 2328"/>
                <a:gd name="T3" fmla="*/ 18 h 2204"/>
                <a:gd name="T4" fmla="*/ 3 w 2328"/>
                <a:gd name="T5" fmla="*/ 17 h 2204"/>
                <a:gd name="T6" fmla="*/ 5 w 2328"/>
                <a:gd name="T7" fmla="*/ 17 h 2204"/>
                <a:gd name="T8" fmla="*/ 8 w 2328"/>
                <a:gd name="T9" fmla="*/ 17 h 2204"/>
                <a:gd name="T10" fmla="*/ 11 w 2328"/>
                <a:gd name="T11" fmla="*/ 16 h 2204"/>
                <a:gd name="T12" fmla="*/ 14 w 2328"/>
                <a:gd name="T13" fmla="*/ 16 h 2204"/>
                <a:gd name="T14" fmla="*/ 17 w 2328"/>
                <a:gd name="T15" fmla="*/ 16 h 2204"/>
                <a:gd name="T16" fmla="*/ 20 w 2328"/>
                <a:gd name="T17" fmla="*/ 16 h 2204"/>
                <a:gd name="T18" fmla="*/ 23 w 2328"/>
                <a:gd name="T19" fmla="*/ 16 h 2204"/>
                <a:gd name="T20" fmla="*/ 26 w 2328"/>
                <a:gd name="T21" fmla="*/ 16 h 2204"/>
                <a:gd name="T22" fmla="*/ 29 w 2328"/>
                <a:gd name="T23" fmla="*/ 16 h 2204"/>
                <a:gd name="T24" fmla="*/ 32 w 2328"/>
                <a:gd name="T25" fmla="*/ 16 h 2204"/>
                <a:gd name="T26" fmla="*/ 35 w 2328"/>
                <a:gd name="T27" fmla="*/ 16 h 2204"/>
                <a:gd name="T28" fmla="*/ 38 w 2328"/>
                <a:gd name="T29" fmla="*/ 16 h 2204"/>
                <a:gd name="T30" fmla="*/ 41 w 2328"/>
                <a:gd name="T31" fmla="*/ 16 h 2204"/>
                <a:gd name="T32" fmla="*/ 44 w 2328"/>
                <a:gd name="T33" fmla="*/ 17 h 2204"/>
                <a:gd name="T34" fmla="*/ 47 w 2328"/>
                <a:gd name="T35" fmla="*/ 17 h 2204"/>
                <a:gd name="T36" fmla="*/ 71 w 2328"/>
                <a:gd name="T37" fmla="*/ 19 h 2204"/>
                <a:gd name="T38" fmla="*/ 74 w 2328"/>
                <a:gd name="T39" fmla="*/ 19 h 2204"/>
                <a:gd name="T40" fmla="*/ 76 w 2328"/>
                <a:gd name="T41" fmla="*/ 20 h 2204"/>
                <a:gd name="T42" fmla="*/ 80 w 2328"/>
                <a:gd name="T43" fmla="*/ 20 h 2204"/>
                <a:gd name="T44" fmla="*/ 83 w 2328"/>
                <a:gd name="T45" fmla="*/ 20 h 2204"/>
                <a:gd name="T46" fmla="*/ 86 w 2328"/>
                <a:gd name="T47" fmla="*/ 20 h 2204"/>
                <a:gd name="T48" fmla="*/ 89 w 2328"/>
                <a:gd name="T49" fmla="*/ 20 h 2204"/>
                <a:gd name="T50" fmla="*/ 93 w 2328"/>
                <a:gd name="T51" fmla="*/ 20 h 2204"/>
                <a:gd name="T52" fmla="*/ 96 w 2328"/>
                <a:gd name="T53" fmla="*/ 20 h 2204"/>
                <a:gd name="T54" fmla="*/ 99 w 2328"/>
                <a:gd name="T55" fmla="*/ 20 h 2204"/>
                <a:gd name="T56" fmla="*/ 102 w 2328"/>
                <a:gd name="T57" fmla="*/ 20 h 2204"/>
                <a:gd name="T58" fmla="*/ 106 w 2328"/>
                <a:gd name="T59" fmla="*/ 20 h 2204"/>
                <a:gd name="T60" fmla="*/ 108 w 2328"/>
                <a:gd name="T61" fmla="*/ 20 h 2204"/>
                <a:gd name="T62" fmla="*/ 112 w 2328"/>
                <a:gd name="T63" fmla="*/ 19 h 2204"/>
                <a:gd name="T64" fmla="*/ 114 w 2328"/>
                <a:gd name="T65" fmla="*/ 19 h 2204"/>
                <a:gd name="T66" fmla="*/ 117 w 2328"/>
                <a:gd name="T67" fmla="*/ 19 h 2204"/>
                <a:gd name="T68" fmla="*/ 119 w 2328"/>
                <a:gd name="T69" fmla="*/ 18 h 2204"/>
                <a:gd name="T70" fmla="*/ 119 w 2328"/>
                <a:gd name="T71" fmla="*/ 0 h 2204"/>
                <a:gd name="T72" fmla="*/ 0 w 2328"/>
                <a:gd name="T73" fmla="*/ 0 h 2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8"/>
                <a:gd name="T112" fmla="*/ 0 h 2204"/>
                <a:gd name="T113" fmla="*/ 2328 w 2328"/>
                <a:gd name="T114" fmla="*/ 2204 h 22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8" h="2204">
                  <a:moveTo>
                    <a:pt x="0" y="0"/>
                  </a:moveTo>
                  <a:lnTo>
                    <a:pt x="0" y="1952"/>
                  </a:lnTo>
                  <a:lnTo>
                    <a:pt x="50" y="1914"/>
                  </a:lnTo>
                  <a:lnTo>
                    <a:pt x="101" y="1876"/>
                  </a:lnTo>
                  <a:lnTo>
                    <a:pt x="158" y="1850"/>
                  </a:lnTo>
                  <a:lnTo>
                    <a:pt x="209" y="1819"/>
                  </a:lnTo>
                  <a:lnTo>
                    <a:pt x="272" y="1806"/>
                  </a:lnTo>
                  <a:lnTo>
                    <a:pt x="322" y="1787"/>
                  </a:lnTo>
                  <a:lnTo>
                    <a:pt x="386" y="1781"/>
                  </a:lnTo>
                  <a:lnTo>
                    <a:pt x="443" y="1775"/>
                  </a:lnTo>
                  <a:lnTo>
                    <a:pt x="500" y="1775"/>
                  </a:lnTo>
                  <a:lnTo>
                    <a:pt x="563" y="1775"/>
                  </a:lnTo>
                  <a:lnTo>
                    <a:pt x="620" y="1781"/>
                  </a:lnTo>
                  <a:lnTo>
                    <a:pt x="683" y="1794"/>
                  </a:lnTo>
                  <a:lnTo>
                    <a:pt x="746" y="1806"/>
                  </a:lnTo>
                  <a:lnTo>
                    <a:pt x="803" y="1819"/>
                  </a:lnTo>
                  <a:lnTo>
                    <a:pt x="860" y="1838"/>
                  </a:lnTo>
                  <a:lnTo>
                    <a:pt x="917" y="1857"/>
                  </a:lnTo>
                  <a:lnTo>
                    <a:pt x="1391" y="2109"/>
                  </a:lnTo>
                  <a:lnTo>
                    <a:pt x="1448" y="2135"/>
                  </a:lnTo>
                  <a:lnTo>
                    <a:pt x="1499" y="2160"/>
                  </a:lnTo>
                  <a:lnTo>
                    <a:pt x="1562" y="2173"/>
                  </a:lnTo>
                  <a:lnTo>
                    <a:pt x="1626" y="2191"/>
                  </a:lnTo>
                  <a:lnTo>
                    <a:pt x="1689" y="2204"/>
                  </a:lnTo>
                  <a:lnTo>
                    <a:pt x="1746" y="2204"/>
                  </a:lnTo>
                  <a:lnTo>
                    <a:pt x="1815" y="2204"/>
                  </a:lnTo>
                  <a:lnTo>
                    <a:pt x="1879" y="2204"/>
                  </a:lnTo>
                  <a:lnTo>
                    <a:pt x="1936" y="2204"/>
                  </a:lnTo>
                  <a:lnTo>
                    <a:pt x="2005" y="2191"/>
                  </a:lnTo>
                  <a:lnTo>
                    <a:pt x="2068" y="2173"/>
                  </a:lnTo>
                  <a:lnTo>
                    <a:pt x="2119" y="2147"/>
                  </a:lnTo>
                  <a:lnTo>
                    <a:pt x="2182" y="2122"/>
                  </a:lnTo>
                  <a:lnTo>
                    <a:pt x="2233" y="2084"/>
                  </a:lnTo>
                  <a:lnTo>
                    <a:pt x="2283" y="2040"/>
                  </a:lnTo>
                  <a:lnTo>
                    <a:pt x="2328" y="1996"/>
                  </a:lnTo>
                  <a:lnTo>
                    <a:pt x="2328" y="0"/>
                  </a:lnTo>
                  <a:lnTo>
                    <a:pt x="0" y="0"/>
                  </a:lnTo>
                  <a:close/>
                </a:path>
              </a:pathLst>
            </a:custGeom>
            <a:solidFill>
              <a:srgbClr val="77B3EF"/>
            </a:solidFill>
            <a:ln w="9525">
              <a:noFill/>
              <a:round/>
              <a:headEnd/>
              <a:tailEnd/>
            </a:ln>
          </p:spPr>
          <p:txBody>
            <a:bodyPr/>
            <a:lstStyle/>
            <a:p>
              <a:endParaRPr lang="en-US"/>
            </a:p>
          </p:txBody>
        </p:sp>
        <p:sp>
          <p:nvSpPr>
            <p:cNvPr id="36059" name="Text Box 129"/>
            <p:cNvSpPr txBox="1">
              <a:spLocks noChangeArrowheads="1"/>
            </p:cNvSpPr>
            <p:nvPr/>
          </p:nvSpPr>
          <p:spPr bwMode="auto">
            <a:xfrm>
              <a:off x="480" y="1872"/>
              <a:ext cx="816" cy="192"/>
            </a:xfrm>
            <a:prstGeom prst="rect">
              <a:avLst/>
            </a:prstGeom>
            <a:noFill/>
            <a:ln w="12700">
              <a:noFill/>
              <a:miter lim="800000"/>
              <a:headEnd/>
              <a:tailEnd/>
            </a:ln>
          </p:spPr>
          <p:txBody>
            <a:bodyPr>
              <a:spAutoFit/>
            </a:bodyPr>
            <a:lstStyle/>
            <a:p>
              <a:pPr>
                <a:spcBef>
                  <a:spcPct val="50000"/>
                </a:spcBef>
              </a:pPr>
              <a:r>
                <a:rPr lang="en-US" sz="1400"/>
                <a:t>Internal Order</a:t>
              </a:r>
            </a:p>
          </p:txBody>
        </p:sp>
      </p:grpSp>
      <p:sp>
        <p:nvSpPr>
          <p:cNvPr id="35850" name="AutoShape 130"/>
          <p:cNvSpPr>
            <a:spLocks noChangeArrowheads="1"/>
          </p:cNvSpPr>
          <p:nvPr/>
        </p:nvSpPr>
        <p:spPr bwMode="auto">
          <a:xfrm>
            <a:off x="533400" y="4038600"/>
            <a:ext cx="1905000" cy="457200"/>
          </a:xfrm>
          <a:prstGeom prst="chevron">
            <a:avLst>
              <a:gd name="adj" fmla="val 104167"/>
            </a:avLst>
          </a:prstGeom>
          <a:solidFill>
            <a:srgbClr val="993366">
              <a:alpha val="34901"/>
            </a:srgbClr>
          </a:solidFill>
          <a:ln w="12700">
            <a:solidFill>
              <a:schemeClr val="tx1"/>
            </a:solidFill>
            <a:miter lim="800000"/>
            <a:headEnd/>
            <a:tailEnd/>
          </a:ln>
        </p:spPr>
        <p:txBody>
          <a:bodyPr wrap="none" anchor="ctr"/>
          <a:lstStyle/>
          <a:p>
            <a:pPr algn="ctr"/>
            <a:r>
              <a:rPr lang="en-US" sz="1200"/>
              <a:t>             Business Process</a:t>
            </a:r>
          </a:p>
        </p:txBody>
      </p:sp>
      <p:sp>
        <p:nvSpPr>
          <p:cNvPr id="35851" name="AutoShape 131"/>
          <p:cNvSpPr>
            <a:spLocks noChangeArrowheads="1"/>
          </p:cNvSpPr>
          <p:nvPr/>
        </p:nvSpPr>
        <p:spPr bwMode="auto">
          <a:xfrm>
            <a:off x="4038600" y="4038600"/>
            <a:ext cx="1600200" cy="685800"/>
          </a:xfrm>
          <a:prstGeom prst="can">
            <a:avLst>
              <a:gd name="adj" fmla="val 25000"/>
            </a:avLst>
          </a:prstGeom>
          <a:solidFill>
            <a:srgbClr val="00FF00"/>
          </a:solidFill>
          <a:ln w="12700">
            <a:solidFill>
              <a:schemeClr val="tx1"/>
            </a:solidFill>
            <a:round/>
            <a:headEnd/>
            <a:tailEnd/>
          </a:ln>
        </p:spPr>
        <p:txBody>
          <a:bodyPr wrap="none" anchor="ctr"/>
          <a:lstStyle/>
          <a:p>
            <a:pPr algn="ctr"/>
            <a:r>
              <a:rPr lang="en-US" sz="1600"/>
              <a:t>Material</a:t>
            </a:r>
          </a:p>
        </p:txBody>
      </p:sp>
      <p:grpSp>
        <p:nvGrpSpPr>
          <p:cNvPr id="35852" name="Group 132"/>
          <p:cNvGrpSpPr>
            <a:grpSpLocks/>
          </p:cNvGrpSpPr>
          <p:nvPr/>
        </p:nvGrpSpPr>
        <p:grpSpPr bwMode="auto">
          <a:xfrm>
            <a:off x="4572000" y="1524000"/>
            <a:ext cx="990600" cy="838200"/>
            <a:chOff x="3366" y="2507"/>
            <a:chExt cx="1082" cy="1082"/>
          </a:xfrm>
        </p:grpSpPr>
        <p:sp>
          <p:nvSpPr>
            <p:cNvPr id="35959" name="Freeform 133"/>
            <p:cNvSpPr>
              <a:spLocks/>
            </p:cNvSpPr>
            <p:nvPr/>
          </p:nvSpPr>
          <p:spPr bwMode="auto">
            <a:xfrm>
              <a:off x="3892" y="2803"/>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35960" name="Freeform 134"/>
            <p:cNvSpPr>
              <a:spLocks/>
            </p:cNvSpPr>
            <p:nvPr/>
          </p:nvSpPr>
          <p:spPr bwMode="auto">
            <a:xfrm>
              <a:off x="3892" y="2803"/>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35961" name="Rectangle 135"/>
            <p:cNvSpPr>
              <a:spLocks noChangeArrowheads="1"/>
            </p:cNvSpPr>
            <p:nvPr/>
          </p:nvSpPr>
          <p:spPr bwMode="auto">
            <a:xfrm>
              <a:off x="3920" y="2834"/>
              <a:ext cx="202" cy="197"/>
            </a:xfrm>
            <a:prstGeom prst="rect">
              <a:avLst/>
            </a:prstGeom>
            <a:solidFill>
              <a:srgbClr val="C1CEFF"/>
            </a:solidFill>
            <a:ln w="9525">
              <a:noFill/>
              <a:miter lim="800000"/>
              <a:headEnd/>
              <a:tailEnd/>
            </a:ln>
          </p:spPr>
          <p:txBody>
            <a:bodyPr wrap="none" anchor="ctr"/>
            <a:lstStyle/>
            <a:p>
              <a:endParaRPr lang="en-US"/>
            </a:p>
          </p:txBody>
        </p:sp>
        <p:sp>
          <p:nvSpPr>
            <p:cNvPr id="35962" name="Freeform 136"/>
            <p:cNvSpPr>
              <a:spLocks/>
            </p:cNvSpPr>
            <p:nvPr/>
          </p:nvSpPr>
          <p:spPr bwMode="auto">
            <a:xfrm>
              <a:off x="3630" y="2803"/>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35963" name="Freeform 137"/>
            <p:cNvSpPr>
              <a:spLocks/>
            </p:cNvSpPr>
            <p:nvPr/>
          </p:nvSpPr>
          <p:spPr bwMode="auto">
            <a:xfrm>
              <a:off x="3630" y="2803"/>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35964" name="Rectangle 138"/>
            <p:cNvSpPr>
              <a:spLocks noChangeArrowheads="1"/>
            </p:cNvSpPr>
            <p:nvPr/>
          </p:nvSpPr>
          <p:spPr bwMode="auto">
            <a:xfrm>
              <a:off x="3657" y="2834"/>
              <a:ext cx="202" cy="197"/>
            </a:xfrm>
            <a:prstGeom prst="rect">
              <a:avLst/>
            </a:prstGeom>
            <a:solidFill>
              <a:srgbClr val="C1CEFF"/>
            </a:solidFill>
            <a:ln w="9525">
              <a:noFill/>
              <a:miter lim="800000"/>
              <a:headEnd/>
              <a:tailEnd/>
            </a:ln>
          </p:spPr>
          <p:txBody>
            <a:bodyPr wrap="none" anchor="ctr"/>
            <a:lstStyle/>
            <a:p>
              <a:endParaRPr lang="en-US"/>
            </a:p>
          </p:txBody>
        </p:sp>
        <p:sp>
          <p:nvSpPr>
            <p:cNvPr id="35965" name="Freeform 139"/>
            <p:cNvSpPr>
              <a:spLocks/>
            </p:cNvSpPr>
            <p:nvPr/>
          </p:nvSpPr>
          <p:spPr bwMode="auto">
            <a:xfrm>
              <a:off x="3366" y="2803"/>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35966" name="Freeform 140"/>
            <p:cNvSpPr>
              <a:spLocks/>
            </p:cNvSpPr>
            <p:nvPr/>
          </p:nvSpPr>
          <p:spPr bwMode="auto">
            <a:xfrm>
              <a:off x="3366" y="2803"/>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35967" name="Rectangle 141"/>
            <p:cNvSpPr>
              <a:spLocks noChangeArrowheads="1"/>
            </p:cNvSpPr>
            <p:nvPr/>
          </p:nvSpPr>
          <p:spPr bwMode="auto">
            <a:xfrm>
              <a:off x="3399" y="2834"/>
              <a:ext cx="197" cy="197"/>
            </a:xfrm>
            <a:prstGeom prst="rect">
              <a:avLst/>
            </a:prstGeom>
            <a:solidFill>
              <a:srgbClr val="C1CEFF"/>
            </a:solidFill>
            <a:ln w="9525">
              <a:noFill/>
              <a:miter lim="800000"/>
              <a:headEnd/>
              <a:tailEnd/>
            </a:ln>
          </p:spPr>
          <p:txBody>
            <a:bodyPr wrap="none" anchor="ctr"/>
            <a:lstStyle/>
            <a:p>
              <a:endParaRPr lang="en-US"/>
            </a:p>
          </p:txBody>
        </p:sp>
        <p:sp>
          <p:nvSpPr>
            <p:cNvPr id="35968" name="Freeform 142"/>
            <p:cNvSpPr>
              <a:spLocks/>
            </p:cNvSpPr>
            <p:nvPr/>
          </p:nvSpPr>
          <p:spPr bwMode="auto">
            <a:xfrm>
              <a:off x="3892" y="3064"/>
              <a:ext cx="264" cy="264"/>
            </a:xfrm>
            <a:custGeom>
              <a:avLst/>
              <a:gdLst>
                <a:gd name="T0" fmla="*/ 263 w 264"/>
                <a:gd name="T1" fmla="*/ 0 h 264"/>
                <a:gd name="T2" fmla="*/ 0 w 264"/>
                <a:gd name="T3" fmla="*/ 263 h 264"/>
                <a:gd name="T4" fmla="*/ 263 w 264"/>
                <a:gd name="T5" fmla="*/ 263 h 264"/>
                <a:gd name="T6" fmla="*/ 263 w 264"/>
                <a:gd name="T7" fmla="*/ 0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263" y="0"/>
                  </a:moveTo>
                  <a:lnTo>
                    <a:pt x="0" y="263"/>
                  </a:lnTo>
                  <a:lnTo>
                    <a:pt x="263" y="263"/>
                  </a:lnTo>
                  <a:lnTo>
                    <a:pt x="263" y="0"/>
                  </a:lnTo>
                </a:path>
              </a:pathLst>
            </a:custGeom>
            <a:solidFill>
              <a:schemeClr val="accent2"/>
            </a:solidFill>
            <a:ln w="9525" cap="rnd">
              <a:noFill/>
              <a:round/>
              <a:headEnd/>
              <a:tailEnd/>
            </a:ln>
          </p:spPr>
          <p:txBody>
            <a:bodyPr/>
            <a:lstStyle/>
            <a:p>
              <a:endParaRPr lang="en-US"/>
            </a:p>
          </p:txBody>
        </p:sp>
        <p:sp>
          <p:nvSpPr>
            <p:cNvPr id="35969" name="Freeform 143"/>
            <p:cNvSpPr>
              <a:spLocks/>
            </p:cNvSpPr>
            <p:nvPr/>
          </p:nvSpPr>
          <p:spPr bwMode="auto">
            <a:xfrm>
              <a:off x="3892" y="3064"/>
              <a:ext cx="264" cy="264"/>
            </a:xfrm>
            <a:custGeom>
              <a:avLst/>
              <a:gdLst>
                <a:gd name="T0" fmla="*/ 0 w 264"/>
                <a:gd name="T1" fmla="*/ 263 h 264"/>
                <a:gd name="T2" fmla="*/ 263 w 264"/>
                <a:gd name="T3" fmla="*/ 0 h 264"/>
                <a:gd name="T4" fmla="*/ 0 w 264"/>
                <a:gd name="T5" fmla="*/ 0 h 264"/>
                <a:gd name="T6" fmla="*/ 0 w 264"/>
                <a:gd name="T7" fmla="*/ 263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0" y="263"/>
                  </a:moveTo>
                  <a:lnTo>
                    <a:pt x="263" y="0"/>
                  </a:lnTo>
                  <a:lnTo>
                    <a:pt x="0" y="0"/>
                  </a:lnTo>
                  <a:lnTo>
                    <a:pt x="0" y="263"/>
                  </a:lnTo>
                </a:path>
              </a:pathLst>
            </a:custGeom>
            <a:solidFill>
              <a:schemeClr val="tx2"/>
            </a:solidFill>
            <a:ln w="9525" cap="rnd">
              <a:noFill/>
              <a:round/>
              <a:headEnd/>
              <a:tailEnd/>
            </a:ln>
          </p:spPr>
          <p:txBody>
            <a:bodyPr/>
            <a:lstStyle/>
            <a:p>
              <a:endParaRPr lang="en-US"/>
            </a:p>
          </p:txBody>
        </p:sp>
        <p:sp>
          <p:nvSpPr>
            <p:cNvPr id="35970" name="Rectangle 144"/>
            <p:cNvSpPr>
              <a:spLocks noChangeArrowheads="1"/>
            </p:cNvSpPr>
            <p:nvPr/>
          </p:nvSpPr>
          <p:spPr bwMode="auto">
            <a:xfrm>
              <a:off x="3920" y="3095"/>
              <a:ext cx="202" cy="197"/>
            </a:xfrm>
            <a:prstGeom prst="rect">
              <a:avLst/>
            </a:prstGeom>
            <a:solidFill>
              <a:srgbClr val="C1CEFF"/>
            </a:solidFill>
            <a:ln w="9525">
              <a:noFill/>
              <a:miter lim="800000"/>
              <a:headEnd/>
              <a:tailEnd/>
            </a:ln>
          </p:spPr>
          <p:txBody>
            <a:bodyPr wrap="none" anchor="ctr"/>
            <a:lstStyle/>
            <a:p>
              <a:endParaRPr lang="en-US"/>
            </a:p>
          </p:txBody>
        </p:sp>
        <p:sp>
          <p:nvSpPr>
            <p:cNvPr id="35971" name="Freeform 145"/>
            <p:cNvSpPr>
              <a:spLocks/>
            </p:cNvSpPr>
            <p:nvPr/>
          </p:nvSpPr>
          <p:spPr bwMode="auto">
            <a:xfrm>
              <a:off x="3630" y="3064"/>
              <a:ext cx="263" cy="264"/>
            </a:xfrm>
            <a:custGeom>
              <a:avLst/>
              <a:gdLst>
                <a:gd name="T0" fmla="*/ 262 w 263"/>
                <a:gd name="T1" fmla="*/ 0 h 264"/>
                <a:gd name="T2" fmla="*/ 0 w 263"/>
                <a:gd name="T3" fmla="*/ 263 h 264"/>
                <a:gd name="T4" fmla="*/ 262 w 263"/>
                <a:gd name="T5" fmla="*/ 263 h 264"/>
                <a:gd name="T6" fmla="*/ 262 w 263"/>
                <a:gd name="T7" fmla="*/ 0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262" y="0"/>
                  </a:moveTo>
                  <a:lnTo>
                    <a:pt x="0" y="263"/>
                  </a:lnTo>
                  <a:lnTo>
                    <a:pt x="262" y="263"/>
                  </a:lnTo>
                  <a:lnTo>
                    <a:pt x="262" y="0"/>
                  </a:lnTo>
                </a:path>
              </a:pathLst>
            </a:custGeom>
            <a:solidFill>
              <a:schemeClr val="accent2"/>
            </a:solidFill>
            <a:ln w="9525" cap="rnd">
              <a:noFill/>
              <a:round/>
              <a:headEnd/>
              <a:tailEnd/>
            </a:ln>
          </p:spPr>
          <p:txBody>
            <a:bodyPr/>
            <a:lstStyle/>
            <a:p>
              <a:endParaRPr lang="en-US"/>
            </a:p>
          </p:txBody>
        </p:sp>
        <p:sp>
          <p:nvSpPr>
            <p:cNvPr id="35972" name="Freeform 146"/>
            <p:cNvSpPr>
              <a:spLocks/>
            </p:cNvSpPr>
            <p:nvPr/>
          </p:nvSpPr>
          <p:spPr bwMode="auto">
            <a:xfrm>
              <a:off x="3630" y="3064"/>
              <a:ext cx="263" cy="264"/>
            </a:xfrm>
            <a:custGeom>
              <a:avLst/>
              <a:gdLst>
                <a:gd name="T0" fmla="*/ 0 w 263"/>
                <a:gd name="T1" fmla="*/ 263 h 264"/>
                <a:gd name="T2" fmla="*/ 262 w 263"/>
                <a:gd name="T3" fmla="*/ 0 h 264"/>
                <a:gd name="T4" fmla="*/ 0 w 263"/>
                <a:gd name="T5" fmla="*/ 0 h 264"/>
                <a:gd name="T6" fmla="*/ 0 w 263"/>
                <a:gd name="T7" fmla="*/ 263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0" y="263"/>
                  </a:moveTo>
                  <a:lnTo>
                    <a:pt x="262" y="0"/>
                  </a:lnTo>
                  <a:lnTo>
                    <a:pt x="0" y="0"/>
                  </a:lnTo>
                  <a:lnTo>
                    <a:pt x="0" y="263"/>
                  </a:lnTo>
                </a:path>
              </a:pathLst>
            </a:custGeom>
            <a:solidFill>
              <a:schemeClr val="tx2"/>
            </a:solidFill>
            <a:ln w="9525" cap="rnd">
              <a:noFill/>
              <a:round/>
              <a:headEnd/>
              <a:tailEnd/>
            </a:ln>
          </p:spPr>
          <p:txBody>
            <a:bodyPr/>
            <a:lstStyle/>
            <a:p>
              <a:endParaRPr lang="en-US"/>
            </a:p>
          </p:txBody>
        </p:sp>
        <p:sp>
          <p:nvSpPr>
            <p:cNvPr id="35973" name="Rectangle 147"/>
            <p:cNvSpPr>
              <a:spLocks noChangeArrowheads="1"/>
            </p:cNvSpPr>
            <p:nvPr/>
          </p:nvSpPr>
          <p:spPr bwMode="auto">
            <a:xfrm>
              <a:off x="3657" y="3095"/>
              <a:ext cx="202" cy="197"/>
            </a:xfrm>
            <a:prstGeom prst="rect">
              <a:avLst/>
            </a:prstGeom>
            <a:solidFill>
              <a:srgbClr val="C1CEFF"/>
            </a:solidFill>
            <a:ln w="9525">
              <a:noFill/>
              <a:miter lim="800000"/>
              <a:headEnd/>
              <a:tailEnd/>
            </a:ln>
          </p:spPr>
          <p:txBody>
            <a:bodyPr wrap="none" anchor="ctr"/>
            <a:lstStyle/>
            <a:p>
              <a:endParaRPr lang="en-US"/>
            </a:p>
          </p:txBody>
        </p:sp>
        <p:sp>
          <p:nvSpPr>
            <p:cNvPr id="35974" name="Freeform 148"/>
            <p:cNvSpPr>
              <a:spLocks/>
            </p:cNvSpPr>
            <p:nvPr/>
          </p:nvSpPr>
          <p:spPr bwMode="auto">
            <a:xfrm>
              <a:off x="3366" y="3064"/>
              <a:ext cx="265" cy="264"/>
            </a:xfrm>
            <a:custGeom>
              <a:avLst/>
              <a:gdLst>
                <a:gd name="T0" fmla="*/ 264 w 265"/>
                <a:gd name="T1" fmla="*/ 0 h 264"/>
                <a:gd name="T2" fmla="*/ 0 w 265"/>
                <a:gd name="T3" fmla="*/ 263 h 264"/>
                <a:gd name="T4" fmla="*/ 264 w 265"/>
                <a:gd name="T5" fmla="*/ 263 h 264"/>
                <a:gd name="T6" fmla="*/ 264 w 265"/>
                <a:gd name="T7" fmla="*/ 0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264" y="0"/>
                  </a:moveTo>
                  <a:lnTo>
                    <a:pt x="0" y="263"/>
                  </a:lnTo>
                  <a:lnTo>
                    <a:pt x="264" y="263"/>
                  </a:lnTo>
                  <a:lnTo>
                    <a:pt x="264" y="0"/>
                  </a:lnTo>
                </a:path>
              </a:pathLst>
            </a:custGeom>
            <a:solidFill>
              <a:schemeClr val="accent2"/>
            </a:solidFill>
            <a:ln w="9525" cap="rnd">
              <a:noFill/>
              <a:round/>
              <a:headEnd/>
              <a:tailEnd/>
            </a:ln>
          </p:spPr>
          <p:txBody>
            <a:bodyPr/>
            <a:lstStyle/>
            <a:p>
              <a:endParaRPr lang="en-US"/>
            </a:p>
          </p:txBody>
        </p:sp>
        <p:sp>
          <p:nvSpPr>
            <p:cNvPr id="35975" name="Freeform 149"/>
            <p:cNvSpPr>
              <a:spLocks/>
            </p:cNvSpPr>
            <p:nvPr/>
          </p:nvSpPr>
          <p:spPr bwMode="auto">
            <a:xfrm>
              <a:off x="3366" y="3064"/>
              <a:ext cx="265" cy="264"/>
            </a:xfrm>
            <a:custGeom>
              <a:avLst/>
              <a:gdLst>
                <a:gd name="T0" fmla="*/ 0 w 265"/>
                <a:gd name="T1" fmla="*/ 263 h 264"/>
                <a:gd name="T2" fmla="*/ 264 w 265"/>
                <a:gd name="T3" fmla="*/ 0 h 264"/>
                <a:gd name="T4" fmla="*/ 0 w 265"/>
                <a:gd name="T5" fmla="*/ 0 h 264"/>
                <a:gd name="T6" fmla="*/ 0 w 265"/>
                <a:gd name="T7" fmla="*/ 263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0" y="263"/>
                  </a:moveTo>
                  <a:lnTo>
                    <a:pt x="264" y="0"/>
                  </a:lnTo>
                  <a:lnTo>
                    <a:pt x="0" y="0"/>
                  </a:lnTo>
                  <a:lnTo>
                    <a:pt x="0" y="263"/>
                  </a:lnTo>
                </a:path>
              </a:pathLst>
            </a:custGeom>
            <a:solidFill>
              <a:schemeClr val="tx2"/>
            </a:solidFill>
            <a:ln w="9525" cap="rnd">
              <a:noFill/>
              <a:round/>
              <a:headEnd/>
              <a:tailEnd/>
            </a:ln>
          </p:spPr>
          <p:txBody>
            <a:bodyPr/>
            <a:lstStyle/>
            <a:p>
              <a:endParaRPr lang="en-US"/>
            </a:p>
          </p:txBody>
        </p:sp>
        <p:sp>
          <p:nvSpPr>
            <p:cNvPr id="35976" name="Rectangle 150"/>
            <p:cNvSpPr>
              <a:spLocks noChangeArrowheads="1"/>
            </p:cNvSpPr>
            <p:nvPr/>
          </p:nvSpPr>
          <p:spPr bwMode="auto">
            <a:xfrm>
              <a:off x="3399" y="3095"/>
              <a:ext cx="197" cy="197"/>
            </a:xfrm>
            <a:prstGeom prst="rect">
              <a:avLst/>
            </a:prstGeom>
            <a:solidFill>
              <a:srgbClr val="C1CEFF"/>
            </a:solidFill>
            <a:ln w="9525">
              <a:noFill/>
              <a:miter lim="800000"/>
              <a:headEnd/>
              <a:tailEnd/>
            </a:ln>
          </p:spPr>
          <p:txBody>
            <a:bodyPr wrap="none" anchor="ctr"/>
            <a:lstStyle/>
            <a:p>
              <a:endParaRPr lang="en-US"/>
            </a:p>
          </p:txBody>
        </p:sp>
        <p:sp>
          <p:nvSpPr>
            <p:cNvPr id="35977" name="Freeform 151"/>
            <p:cNvSpPr>
              <a:spLocks/>
            </p:cNvSpPr>
            <p:nvPr/>
          </p:nvSpPr>
          <p:spPr bwMode="auto">
            <a:xfrm>
              <a:off x="3892" y="3327"/>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35978" name="Freeform 152"/>
            <p:cNvSpPr>
              <a:spLocks/>
            </p:cNvSpPr>
            <p:nvPr/>
          </p:nvSpPr>
          <p:spPr bwMode="auto">
            <a:xfrm>
              <a:off x="3892" y="3327"/>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35979" name="Rectangle 153"/>
            <p:cNvSpPr>
              <a:spLocks noChangeArrowheads="1"/>
            </p:cNvSpPr>
            <p:nvPr/>
          </p:nvSpPr>
          <p:spPr bwMode="auto">
            <a:xfrm>
              <a:off x="3920" y="3358"/>
              <a:ext cx="202" cy="200"/>
            </a:xfrm>
            <a:prstGeom prst="rect">
              <a:avLst/>
            </a:prstGeom>
            <a:solidFill>
              <a:srgbClr val="C1CEFF"/>
            </a:solidFill>
            <a:ln w="9525">
              <a:noFill/>
              <a:miter lim="800000"/>
              <a:headEnd/>
              <a:tailEnd/>
            </a:ln>
          </p:spPr>
          <p:txBody>
            <a:bodyPr wrap="none" anchor="ctr"/>
            <a:lstStyle/>
            <a:p>
              <a:endParaRPr lang="en-US"/>
            </a:p>
          </p:txBody>
        </p:sp>
        <p:sp>
          <p:nvSpPr>
            <p:cNvPr id="35980" name="Freeform 154"/>
            <p:cNvSpPr>
              <a:spLocks/>
            </p:cNvSpPr>
            <p:nvPr/>
          </p:nvSpPr>
          <p:spPr bwMode="auto">
            <a:xfrm>
              <a:off x="3630" y="3327"/>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35981" name="Freeform 155"/>
            <p:cNvSpPr>
              <a:spLocks/>
            </p:cNvSpPr>
            <p:nvPr/>
          </p:nvSpPr>
          <p:spPr bwMode="auto">
            <a:xfrm>
              <a:off x="3630" y="3327"/>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35982" name="Rectangle 156"/>
            <p:cNvSpPr>
              <a:spLocks noChangeArrowheads="1"/>
            </p:cNvSpPr>
            <p:nvPr/>
          </p:nvSpPr>
          <p:spPr bwMode="auto">
            <a:xfrm>
              <a:off x="3657" y="3358"/>
              <a:ext cx="202" cy="200"/>
            </a:xfrm>
            <a:prstGeom prst="rect">
              <a:avLst/>
            </a:prstGeom>
            <a:solidFill>
              <a:srgbClr val="C1CEFF"/>
            </a:solidFill>
            <a:ln w="9525">
              <a:noFill/>
              <a:miter lim="800000"/>
              <a:headEnd/>
              <a:tailEnd/>
            </a:ln>
          </p:spPr>
          <p:txBody>
            <a:bodyPr wrap="none" anchor="ctr"/>
            <a:lstStyle/>
            <a:p>
              <a:endParaRPr lang="en-US"/>
            </a:p>
          </p:txBody>
        </p:sp>
        <p:sp>
          <p:nvSpPr>
            <p:cNvPr id="35983" name="Freeform 157"/>
            <p:cNvSpPr>
              <a:spLocks/>
            </p:cNvSpPr>
            <p:nvPr/>
          </p:nvSpPr>
          <p:spPr bwMode="auto">
            <a:xfrm>
              <a:off x="3366" y="3327"/>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35984" name="Freeform 158"/>
            <p:cNvSpPr>
              <a:spLocks/>
            </p:cNvSpPr>
            <p:nvPr/>
          </p:nvSpPr>
          <p:spPr bwMode="auto">
            <a:xfrm>
              <a:off x="3366" y="3327"/>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35985" name="Rectangle 159"/>
            <p:cNvSpPr>
              <a:spLocks noChangeArrowheads="1"/>
            </p:cNvSpPr>
            <p:nvPr/>
          </p:nvSpPr>
          <p:spPr bwMode="auto">
            <a:xfrm>
              <a:off x="3399" y="3358"/>
              <a:ext cx="197" cy="200"/>
            </a:xfrm>
            <a:prstGeom prst="rect">
              <a:avLst/>
            </a:prstGeom>
            <a:solidFill>
              <a:srgbClr val="C1CEFF"/>
            </a:solidFill>
            <a:ln w="9525">
              <a:noFill/>
              <a:miter lim="800000"/>
              <a:headEnd/>
              <a:tailEnd/>
            </a:ln>
          </p:spPr>
          <p:txBody>
            <a:bodyPr wrap="none" anchor="ctr"/>
            <a:lstStyle/>
            <a:p>
              <a:endParaRPr lang="en-US"/>
            </a:p>
          </p:txBody>
        </p:sp>
        <p:sp>
          <p:nvSpPr>
            <p:cNvPr id="35986" name="Freeform 160"/>
            <p:cNvSpPr>
              <a:spLocks/>
            </p:cNvSpPr>
            <p:nvPr/>
          </p:nvSpPr>
          <p:spPr bwMode="auto">
            <a:xfrm>
              <a:off x="4155" y="29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35987" name="Freeform 161"/>
            <p:cNvSpPr>
              <a:spLocks/>
            </p:cNvSpPr>
            <p:nvPr/>
          </p:nvSpPr>
          <p:spPr bwMode="auto">
            <a:xfrm>
              <a:off x="4185" y="2753"/>
              <a:ext cx="67" cy="261"/>
            </a:xfrm>
            <a:custGeom>
              <a:avLst/>
              <a:gdLst>
                <a:gd name="T0" fmla="*/ 0 w 67"/>
                <a:gd name="T1" fmla="*/ 260 h 261"/>
                <a:gd name="T2" fmla="*/ 0 w 67"/>
                <a:gd name="T3" fmla="*/ 65 h 261"/>
                <a:gd name="T4" fmla="*/ 66 w 67"/>
                <a:gd name="T5" fmla="*/ 0 h 261"/>
                <a:gd name="T6" fmla="*/ 66 w 67"/>
                <a:gd name="T7" fmla="*/ 195 h 261"/>
                <a:gd name="T8" fmla="*/ 0 w 67"/>
                <a:gd name="T9" fmla="*/ 260 h 261"/>
                <a:gd name="T10" fmla="*/ 0 60000 65536"/>
                <a:gd name="T11" fmla="*/ 0 60000 65536"/>
                <a:gd name="T12" fmla="*/ 0 60000 65536"/>
                <a:gd name="T13" fmla="*/ 0 60000 65536"/>
                <a:gd name="T14" fmla="*/ 0 60000 65536"/>
                <a:gd name="T15" fmla="*/ 0 w 67"/>
                <a:gd name="T16" fmla="*/ 0 h 261"/>
                <a:gd name="T17" fmla="*/ 67 w 67"/>
                <a:gd name="T18" fmla="*/ 261 h 261"/>
              </a:gdLst>
              <a:ahLst/>
              <a:cxnLst>
                <a:cxn ang="T10">
                  <a:pos x="T0" y="T1"/>
                </a:cxn>
                <a:cxn ang="T11">
                  <a:pos x="T2" y="T3"/>
                </a:cxn>
                <a:cxn ang="T12">
                  <a:pos x="T4" y="T5"/>
                </a:cxn>
                <a:cxn ang="T13">
                  <a:pos x="T6" y="T7"/>
                </a:cxn>
                <a:cxn ang="T14">
                  <a:pos x="T8" y="T9"/>
                </a:cxn>
              </a:cxnLst>
              <a:rect l="T15" t="T16" r="T17" b="T18"/>
              <a:pathLst>
                <a:path w="67" h="261">
                  <a:moveTo>
                    <a:pt x="0" y="260"/>
                  </a:moveTo>
                  <a:lnTo>
                    <a:pt x="0" y="65"/>
                  </a:lnTo>
                  <a:lnTo>
                    <a:pt x="66" y="0"/>
                  </a:lnTo>
                  <a:lnTo>
                    <a:pt x="66" y="195"/>
                  </a:lnTo>
                  <a:lnTo>
                    <a:pt x="0" y="260"/>
                  </a:lnTo>
                </a:path>
              </a:pathLst>
            </a:custGeom>
            <a:solidFill>
              <a:schemeClr val="accent2"/>
            </a:solidFill>
            <a:ln w="9525" cap="rnd">
              <a:noFill/>
              <a:round/>
              <a:headEnd/>
              <a:tailEnd/>
            </a:ln>
          </p:spPr>
          <p:txBody>
            <a:bodyPr/>
            <a:lstStyle/>
            <a:p>
              <a:endParaRPr lang="en-US"/>
            </a:p>
          </p:txBody>
        </p:sp>
        <p:sp>
          <p:nvSpPr>
            <p:cNvPr id="35988" name="Freeform 162"/>
            <p:cNvSpPr>
              <a:spLocks/>
            </p:cNvSpPr>
            <p:nvPr/>
          </p:nvSpPr>
          <p:spPr bwMode="auto">
            <a:xfrm>
              <a:off x="4155" y="2803"/>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35989" name="Freeform 163"/>
            <p:cNvSpPr>
              <a:spLocks/>
            </p:cNvSpPr>
            <p:nvPr/>
          </p:nvSpPr>
          <p:spPr bwMode="auto">
            <a:xfrm>
              <a:off x="4155" y="2703"/>
              <a:ext cx="97" cy="117"/>
            </a:xfrm>
            <a:custGeom>
              <a:avLst/>
              <a:gdLst>
                <a:gd name="T0" fmla="*/ 0 w 97"/>
                <a:gd name="T1" fmla="*/ 99 h 117"/>
                <a:gd name="T2" fmla="*/ 96 w 97"/>
                <a:gd name="T3" fmla="*/ 0 h 117"/>
                <a:gd name="T4" fmla="*/ 96 w 97"/>
                <a:gd name="T5" fmla="*/ 50 h 117"/>
                <a:gd name="T6" fmla="*/ 32 w 97"/>
                <a:gd name="T7" fmla="*/ 116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96" y="0"/>
                  </a:lnTo>
                  <a:lnTo>
                    <a:pt x="96" y="50"/>
                  </a:lnTo>
                  <a:lnTo>
                    <a:pt x="32" y="116"/>
                  </a:lnTo>
                  <a:lnTo>
                    <a:pt x="0" y="99"/>
                  </a:lnTo>
                </a:path>
              </a:pathLst>
            </a:custGeom>
            <a:solidFill>
              <a:schemeClr val="tx2"/>
            </a:solidFill>
            <a:ln w="9525" cap="rnd">
              <a:noFill/>
              <a:round/>
              <a:headEnd/>
              <a:tailEnd/>
            </a:ln>
          </p:spPr>
          <p:txBody>
            <a:bodyPr/>
            <a:lstStyle/>
            <a:p>
              <a:endParaRPr lang="en-US"/>
            </a:p>
          </p:txBody>
        </p:sp>
        <p:sp>
          <p:nvSpPr>
            <p:cNvPr id="35990" name="Freeform 164"/>
            <p:cNvSpPr>
              <a:spLocks/>
            </p:cNvSpPr>
            <p:nvPr/>
          </p:nvSpPr>
          <p:spPr bwMode="auto">
            <a:xfrm>
              <a:off x="3942" y="2703"/>
              <a:ext cx="262" cy="67"/>
            </a:xfrm>
            <a:custGeom>
              <a:avLst/>
              <a:gdLst>
                <a:gd name="T0" fmla="*/ 0 w 262"/>
                <a:gd name="T1" fmla="*/ 66 h 67"/>
                <a:gd name="T2" fmla="*/ 196 w 262"/>
                <a:gd name="T3" fmla="*/ 66 h 67"/>
                <a:gd name="T4" fmla="*/ 261 w 262"/>
                <a:gd name="T5" fmla="*/ 0 h 67"/>
                <a:gd name="T6" fmla="*/ 65 w 262"/>
                <a:gd name="T7" fmla="*/ 0 h 67"/>
                <a:gd name="T8" fmla="*/ 0 w 262"/>
                <a:gd name="T9" fmla="*/ 66 h 67"/>
                <a:gd name="T10" fmla="*/ 0 60000 65536"/>
                <a:gd name="T11" fmla="*/ 0 60000 65536"/>
                <a:gd name="T12" fmla="*/ 0 60000 65536"/>
                <a:gd name="T13" fmla="*/ 0 60000 65536"/>
                <a:gd name="T14" fmla="*/ 0 60000 65536"/>
                <a:gd name="T15" fmla="*/ 0 w 262"/>
                <a:gd name="T16" fmla="*/ 0 h 67"/>
                <a:gd name="T17" fmla="*/ 262 w 262"/>
                <a:gd name="T18" fmla="*/ 67 h 67"/>
              </a:gdLst>
              <a:ahLst/>
              <a:cxnLst>
                <a:cxn ang="T10">
                  <a:pos x="T0" y="T1"/>
                </a:cxn>
                <a:cxn ang="T11">
                  <a:pos x="T2" y="T3"/>
                </a:cxn>
                <a:cxn ang="T12">
                  <a:pos x="T4" y="T5"/>
                </a:cxn>
                <a:cxn ang="T13">
                  <a:pos x="T6" y="T7"/>
                </a:cxn>
                <a:cxn ang="T14">
                  <a:pos x="T8" y="T9"/>
                </a:cxn>
              </a:cxnLst>
              <a:rect l="T15" t="T16" r="T17" b="T18"/>
              <a:pathLst>
                <a:path w="262" h="67">
                  <a:moveTo>
                    <a:pt x="0" y="66"/>
                  </a:moveTo>
                  <a:lnTo>
                    <a:pt x="196" y="66"/>
                  </a:lnTo>
                  <a:lnTo>
                    <a:pt x="261" y="0"/>
                  </a:lnTo>
                  <a:lnTo>
                    <a:pt x="65" y="0"/>
                  </a:lnTo>
                  <a:lnTo>
                    <a:pt x="0" y="66"/>
                  </a:lnTo>
                </a:path>
              </a:pathLst>
            </a:custGeom>
            <a:solidFill>
              <a:schemeClr val="accent2"/>
            </a:solidFill>
            <a:ln w="9525" cap="rnd">
              <a:noFill/>
              <a:round/>
              <a:headEnd/>
              <a:tailEnd/>
            </a:ln>
          </p:spPr>
          <p:txBody>
            <a:bodyPr/>
            <a:lstStyle/>
            <a:p>
              <a:endParaRPr lang="en-US"/>
            </a:p>
          </p:txBody>
        </p:sp>
        <p:sp>
          <p:nvSpPr>
            <p:cNvPr id="35991" name="Freeform 165"/>
            <p:cNvSpPr>
              <a:spLocks/>
            </p:cNvSpPr>
            <p:nvPr/>
          </p:nvSpPr>
          <p:spPr bwMode="auto">
            <a:xfrm>
              <a:off x="3892" y="2703"/>
              <a:ext cx="112" cy="101"/>
            </a:xfrm>
            <a:custGeom>
              <a:avLst/>
              <a:gdLst>
                <a:gd name="T0" fmla="*/ 0 w 112"/>
                <a:gd name="T1" fmla="*/ 100 h 101"/>
                <a:gd name="T2" fmla="*/ 48 w 112"/>
                <a:gd name="T3" fmla="*/ 67 h 101"/>
                <a:gd name="T4" fmla="*/ 111 w 112"/>
                <a:gd name="T5" fmla="*/ 0 h 101"/>
                <a:gd name="T6" fmla="*/ 95 w 112"/>
                <a:gd name="T7" fmla="*/ 0 h 101"/>
                <a:gd name="T8" fmla="*/ 0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0" y="100"/>
                  </a:moveTo>
                  <a:lnTo>
                    <a:pt x="48" y="67"/>
                  </a:lnTo>
                  <a:lnTo>
                    <a:pt x="111" y="0"/>
                  </a:lnTo>
                  <a:lnTo>
                    <a:pt x="95" y="0"/>
                  </a:lnTo>
                  <a:lnTo>
                    <a:pt x="0" y="100"/>
                  </a:lnTo>
                </a:path>
              </a:pathLst>
            </a:custGeom>
            <a:solidFill>
              <a:schemeClr val="tx1"/>
            </a:solidFill>
            <a:ln w="9525" cap="rnd">
              <a:noFill/>
              <a:round/>
              <a:headEnd/>
              <a:tailEnd/>
            </a:ln>
          </p:spPr>
          <p:txBody>
            <a:bodyPr/>
            <a:lstStyle/>
            <a:p>
              <a:endParaRPr lang="en-US"/>
            </a:p>
          </p:txBody>
        </p:sp>
        <p:sp>
          <p:nvSpPr>
            <p:cNvPr id="35992" name="Freeform 166"/>
            <p:cNvSpPr>
              <a:spLocks/>
            </p:cNvSpPr>
            <p:nvPr/>
          </p:nvSpPr>
          <p:spPr bwMode="auto">
            <a:xfrm>
              <a:off x="4135"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35993" name="Freeform 167"/>
            <p:cNvSpPr>
              <a:spLocks/>
            </p:cNvSpPr>
            <p:nvPr/>
          </p:nvSpPr>
          <p:spPr bwMode="auto">
            <a:xfrm>
              <a:off x="3892" y="2769"/>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35994" name="Freeform 168"/>
            <p:cNvSpPr>
              <a:spLocks/>
            </p:cNvSpPr>
            <p:nvPr/>
          </p:nvSpPr>
          <p:spPr bwMode="auto">
            <a:xfrm>
              <a:off x="4155" y="3212"/>
              <a:ext cx="97" cy="116"/>
            </a:xfrm>
            <a:custGeom>
              <a:avLst/>
              <a:gdLst>
                <a:gd name="T0" fmla="*/ 0 w 97"/>
                <a:gd name="T1" fmla="*/ 99 h 116"/>
                <a:gd name="T2" fmla="*/ 0 w 97"/>
                <a:gd name="T3" fmla="*/ 115 h 116"/>
                <a:gd name="T4" fmla="*/ 96 w 97"/>
                <a:gd name="T5" fmla="*/ 16 h 116"/>
                <a:gd name="T6" fmla="*/ 96 w 97"/>
                <a:gd name="T7" fmla="*/ 0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0" y="115"/>
                  </a:lnTo>
                  <a:lnTo>
                    <a:pt x="96" y="16"/>
                  </a:lnTo>
                  <a:lnTo>
                    <a:pt x="96" y="0"/>
                  </a:lnTo>
                  <a:lnTo>
                    <a:pt x="0" y="99"/>
                  </a:lnTo>
                </a:path>
              </a:pathLst>
            </a:custGeom>
            <a:solidFill>
              <a:schemeClr val="bg1"/>
            </a:solidFill>
            <a:ln w="9525" cap="rnd">
              <a:noFill/>
              <a:round/>
              <a:headEnd/>
              <a:tailEnd/>
            </a:ln>
          </p:spPr>
          <p:txBody>
            <a:bodyPr/>
            <a:lstStyle/>
            <a:p>
              <a:endParaRPr lang="en-US"/>
            </a:p>
          </p:txBody>
        </p:sp>
        <p:sp>
          <p:nvSpPr>
            <p:cNvPr id="35995" name="Freeform 169"/>
            <p:cNvSpPr>
              <a:spLocks/>
            </p:cNvSpPr>
            <p:nvPr/>
          </p:nvSpPr>
          <p:spPr bwMode="auto">
            <a:xfrm>
              <a:off x="4185" y="3013"/>
              <a:ext cx="67" cy="265"/>
            </a:xfrm>
            <a:custGeom>
              <a:avLst/>
              <a:gdLst>
                <a:gd name="T0" fmla="*/ 0 w 67"/>
                <a:gd name="T1" fmla="*/ 264 h 265"/>
                <a:gd name="T2" fmla="*/ 0 w 67"/>
                <a:gd name="T3" fmla="*/ 66 h 265"/>
                <a:gd name="T4" fmla="*/ 66 w 67"/>
                <a:gd name="T5" fmla="*/ 0 h 265"/>
                <a:gd name="T6" fmla="*/ 66 w 67"/>
                <a:gd name="T7" fmla="*/ 198 h 265"/>
                <a:gd name="T8" fmla="*/ 0 w 67"/>
                <a:gd name="T9" fmla="*/ 264 h 265"/>
                <a:gd name="T10" fmla="*/ 0 60000 65536"/>
                <a:gd name="T11" fmla="*/ 0 60000 65536"/>
                <a:gd name="T12" fmla="*/ 0 60000 65536"/>
                <a:gd name="T13" fmla="*/ 0 60000 65536"/>
                <a:gd name="T14" fmla="*/ 0 60000 65536"/>
                <a:gd name="T15" fmla="*/ 0 w 67"/>
                <a:gd name="T16" fmla="*/ 0 h 265"/>
                <a:gd name="T17" fmla="*/ 67 w 67"/>
                <a:gd name="T18" fmla="*/ 265 h 265"/>
              </a:gdLst>
              <a:ahLst/>
              <a:cxnLst>
                <a:cxn ang="T10">
                  <a:pos x="T0" y="T1"/>
                </a:cxn>
                <a:cxn ang="T11">
                  <a:pos x="T2" y="T3"/>
                </a:cxn>
                <a:cxn ang="T12">
                  <a:pos x="T4" y="T5"/>
                </a:cxn>
                <a:cxn ang="T13">
                  <a:pos x="T6" y="T7"/>
                </a:cxn>
                <a:cxn ang="T14">
                  <a:pos x="T8" y="T9"/>
                </a:cxn>
              </a:cxnLst>
              <a:rect l="T15" t="T16" r="T17" b="T18"/>
              <a:pathLst>
                <a:path w="67" h="265">
                  <a:moveTo>
                    <a:pt x="0" y="264"/>
                  </a:moveTo>
                  <a:lnTo>
                    <a:pt x="0" y="66"/>
                  </a:lnTo>
                  <a:lnTo>
                    <a:pt x="66" y="0"/>
                  </a:lnTo>
                  <a:lnTo>
                    <a:pt x="66" y="198"/>
                  </a:lnTo>
                  <a:lnTo>
                    <a:pt x="0" y="264"/>
                  </a:lnTo>
                </a:path>
              </a:pathLst>
            </a:custGeom>
            <a:solidFill>
              <a:schemeClr val="accent2"/>
            </a:solidFill>
            <a:ln w="9525" cap="rnd">
              <a:noFill/>
              <a:round/>
              <a:headEnd/>
              <a:tailEnd/>
            </a:ln>
          </p:spPr>
          <p:txBody>
            <a:bodyPr/>
            <a:lstStyle/>
            <a:p>
              <a:endParaRPr lang="en-US"/>
            </a:p>
          </p:txBody>
        </p:sp>
        <p:sp>
          <p:nvSpPr>
            <p:cNvPr id="35996" name="Freeform 170"/>
            <p:cNvSpPr>
              <a:spLocks/>
            </p:cNvSpPr>
            <p:nvPr/>
          </p:nvSpPr>
          <p:spPr bwMode="auto">
            <a:xfrm>
              <a:off x="4155" y="3064"/>
              <a:ext cx="31" cy="264"/>
            </a:xfrm>
            <a:custGeom>
              <a:avLst/>
              <a:gdLst>
                <a:gd name="T0" fmla="*/ 0 w 31"/>
                <a:gd name="T1" fmla="*/ 0 h 264"/>
                <a:gd name="T2" fmla="*/ 0 w 31"/>
                <a:gd name="T3" fmla="*/ 263 h 264"/>
                <a:gd name="T4" fmla="*/ 30 w 31"/>
                <a:gd name="T5" fmla="*/ 214 h 264"/>
                <a:gd name="T6" fmla="*/ 30 w 31"/>
                <a:gd name="T7" fmla="*/ 16 h 264"/>
                <a:gd name="T8" fmla="*/ 0 w 31"/>
                <a:gd name="T9" fmla="*/ 0 h 264"/>
                <a:gd name="T10" fmla="*/ 0 60000 65536"/>
                <a:gd name="T11" fmla="*/ 0 60000 65536"/>
                <a:gd name="T12" fmla="*/ 0 60000 65536"/>
                <a:gd name="T13" fmla="*/ 0 60000 65536"/>
                <a:gd name="T14" fmla="*/ 0 60000 65536"/>
                <a:gd name="T15" fmla="*/ 0 w 31"/>
                <a:gd name="T16" fmla="*/ 0 h 264"/>
                <a:gd name="T17" fmla="*/ 31 w 31"/>
                <a:gd name="T18" fmla="*/ 264 h 264"/>
              </a:gdLst>
              <a:ahLst/>
              <a:cxnLst>
                <a:cxn ang="T10">
                  <a:pos x="T0" y="T1"/>
                </a:cxn>
                <a:cxn ang="T11">
                  <a:pos x="T2" y="T3"/>
                </a:cxn>
                <a:cxn ang="T12">
                  <a:pos x="T4" y="T5"/>
                </a:cxn>
                <a:cxn ang="T13">
                  <a:pos x="T6" y="T7"/>
                </a:cxn>
                <a:cxn ang="T14">
                  <a:pos x="T8" y="T9"/>
                </a:cxn>
              </a:cxnLst>
              <a:rect l="T15" t="T16" r="T17" b="T18"/>
              <a:pathLst>
                <a:path w="31" h="264">
                  <a:moveTo>
                    <a:pt x="0" y="0"/>
                  </a:moveTo>
                  <a:lnTo>
                    <a:pt x="0" y="263"/>
                  </a:lnTo>
                  <a:lnTo>
                    <a:pt x="30" y="214"/>
                  </a:lnTo>
                  <a:lnTo>
                    <a:pt x="30" y="16"/>
                  </a:lnTo>
                  <a:lnTo>
                    <a:pt x="0" y="0"/>
                  </a:lnTo>
                </a:path>
              </a:pathLst>
            </a:custGeom>
            <a:solidFill>
              <a:srgbClr val="C1CEFF"/>
            </a:solidFill>
            <a:ln w="9525" cap="rnd">
              <a:noFill/>
              <a:round/>
              <a:headEnd/>
              <a:tailEnd/>
            </a:ln>
          </p:spPr>
          <p:txBody>
            <a:bodyPr/>
            <a:lstStyle/>
            <a:p>
              <a:endParaRPr lang="en-US"/>
            </a:p>
          </p:txBody>
        </p:sp>
        <p:sp>
          <p:nvSpPr>
            <p:cNvPr id="35997" name="Freeform 171"/>
            <p:cNvSpPr>
              <a:spLocks/>
            </p:cNvSpPr>
            <p:nvPr/>
          </p:nvSpPr>
          <p:spPr bwMode="auto">
            <a:xfrm>
              <a:off x="4155" y="2964"/>
              <a:ext cx="97" cy="120"/>
            </a:xfrm>
            <a:custGeom>
              <a:avLst/>
              <a:gdLst>
                <a:gd name="T0" fmla="*/ 0 w 97"/>
                <a:gd name="T1" fmla="*/ 102 h 120"/>
                <a:gd name="T2" fmla="*/ 96 w 97"/>
                <a:gd name="T3" fmla="*/ 0 h 120"/>
                <a:gd name="T4" fmla="*/ 96 w 97"/>
                <a:gd name="T5" fmla="*/ 51 h 120"/>
                <a:gd name="T6" fmla="*/ 32 w 97"/>
                <a:gd name="T7" fmla="*/ 119 h 120"/>
                <a:gd name="T8" fmla="*/ 0 w 97"/>
                <a:gd name="T9" fmla="*/ 102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02"/>
                  </a:moveTo>
                  <a:lnTo>
                    <a:pt x="96" y="0"/>
                  </a:lnTo>
                  <a:lnTo>
                    <a:pt x="96" y="51"/>
                  </a:lnTo>
                  <a:lnTo>
                    <a:pt x="32" y="119"/>
                  </a:lnTo>
                  <a:lnTo>
                    <a:pt x="0" y="102"/>
                  </a:lnTo>
                </a:path>
              </a:pathLst>
            </a:custGeom>
            <a:solidFill>
              <a:schemeClr val="tx2"/>
            </a:solidFill>
            <a:ln w="9525" cap="rnd">
              <a:noFill/>
              <a:round/>
              <a:headEnd/>
              <a:tailEnd/>
            </a:ln>
          </p:spPr>
          <p:txBody>
            <a:bodyPr/>
            <a:lstStyle/>
            <a:p>
              <a:endParaRPr lang="en-US"/>
            </a:p>
          </p:txBody>
        </p:sp>
        <p:sp>
          <p:nvSpPr>
            <p:cNvPr id="35998" name="Freeform 172"/>
            <p:cNvSpPr>
              <a:spLocks/>
            </p:cNvSpPr>
            <p:nvPr/>
          </p:nvSpPr>
          <p:spPr bwMode="auto">
            <a:xfrm>
              <a:off x="4155" y="3476"/>
              <a:ext cx="97" cy="113"/>
            </a:xfrm>
            <a:custGeom>
              <a:avLst/>
              <a:gdLst>
                <a:gd name="T0" fmla="*/ 0 w 97"/>
                <a:gd name="T1" fmla="*/ 96 h 113"/>
                <a:gd name="T2" fmla="*/ 0 w 97"/>
                <a:gd name="T3" fmla="*/ 112 h 113"/>
                <a:gd name="T4" fmla="*/ 96 w 97"/>
                <a:gd name="T5" fmla="*/ 16 h 113"/>
                <a:gd name="T6" fmla="*/ 96 w 97"/>
                <a:gd name="T7" fmla="*/ 0 h 113"/>
                <a:gd name="T8" fmla="*/ 0 w 97"/>
                <a:gd name="T9" fmla="*/ 96 h 113"/>
                <a:gd name="T10" fmla="*/ 0 60000 65536"/>
                <a:gd name="T11" fmla="*/ 0 60000 65536"/>
                <a:gd name="T12" fmla="*/ 0 60000 65536"/>
                <a:gd name="T13" fmla="*/ 0 60000 65536"/>
                <a:gd name="T14" fmla="*/ 0 60000 65536"/>
                <a:gd name="T15" fmla="*/ 0 w 97"/>
                <a:gd name="T16" fmla="*/ 0 h 113"/>
                <a:gd name="T17" fmla="*/ 97 w 97"/>
                <a:gd name="T18" fmla="*/ 113 h 113"/>
              </a:gdLst>
              <a:ahLst/>
              <a:cxnLst>
                <a:cxn ang="T10">
                  <a:pos x="T0" y="T1"/>
                </a:cxn>
                <a:cxn ang="T11">
                  <a:pos x="T2" y="T3"/>
                </a:cxn>
                <a:cxn ang="T12">
                  <a:pos x="T4" y="T5"/>
                </a:cxn>
                <a:cxn ang="T13">
                  <a:pos x="T6" y="T7"/>
                </a:cxn>
                <a:cxn ang="T14">
                  <a:pos x="T8" y="T9"/>
                </a:cxn>
              </a:cxnLst>
              <a:rect l="T15" t="T16" r="T17" b="T18"/>
              <a:pathLst>
                <a:path w="97" h="113">
                  <a:moveTo>
                    <a:pt x="0" y="96"/>
                  </a:moveTo>
                  <a:lnTo>
                    <a:pt x="0" y="112"/>
                  </a:lnTo>
                  <a:lnTo>
                    <a:pt x="96" y="16"/>
                  </a:lnTo>
                  <a:lnTo>
                    <a:pt x="96" y="0"/>
                  </a:lnTo>
                  <a:lnTo>
                    <a:pt x="0" y="96"/>
                  </a:lnTo>
                </a:path>
              </a:pathLst>
            </a:custGeom>
            <a:solidFill>
              <a:schemeClr val="bg1"/>
            </a:solidFill>
            <a:ln w="9525" cap="rnd">
              <a:noFill/>
              <a:round/>
              <a:headEnd/>
              <a:tailEnd/>
            </a:ln>
          </p:spPr>
          <p:txBody>
            <a:bodyPr/>
            <a:lstStyle/>
            <a:p>
              <a:endParaRPr lang="en-US"/>
            </a:p>
          </p:txBody>
        </p:sp>
        <p:sp>
          <p:nvSpPr>
            <p:cNvPr id="35999" name="Freeform 173"/>
            <p:cNvSpPr>
              <a:spLocks/>
            </p:cNvSpPr>
            <p:nvPr/>
          </p:nvSpPr>
          <p:spPr bwMode="auto">
            <a:xfrm>
              <a:off x="4185" y="3277"/>
              <a:ext cx="67" cy="262"/>
            </a:xfrm>
            <a:custGeom>
              <a:avLst/>
              <a:gdLst>
                <a:gd name="T0" fmla="*/ 0 w 67"/>
                <a:gd name="T1" fmla="*/ 261 h 262"/>
                <a:gd name="T2" fmla="*/ 0 w 67"/>
                <a:gd name="T3" fmla="*/ 65 h 262"/>
                <a:gd name="T4" fmla="*/ 66 w 67"/>
                <a:gd name="T5" fmla="*/ 0 h 262"/>
                <a:gd name="T6" fmla="*/ 66 w 67"/>
                <a:gd name="T7" fmla="*/ 196 h 262"/>
                <a:gd name="T8" fmla="*/ 0 w 67"/>
                <a:gd name="T9" fmla="*/ 261 h 262"/>
                <a:gd name="T10" fmla="*/ 0 60000 65536"/>
                <a:gd name="T11" fmla="*/ 0 60000 65536"/>
                <a:gd name="T12" fmla="*/ 0 60000 65536"/>
                <a:gd name="T13" fmla="*/ 0 60000 65536"/>
                <a:gd name="T14" fmla="*/ 0 60000 65536"/>
                <a:gd name="T15" fmla="*/ 0 w 67"/>
                <a:gd name="T16" fmla="*/ 0 h 262"/>
                <a:gd name="T17" fmla="*/ 67 w 67"/>
                <a:gd name="T18" fmla="*/ 262 h 262"/>
              </a:gdLst>
              <a:ahLst/>
              <a:cxnLst>
                <a:cxn ang="T10">
                  <a:pos x="T0" y="T1"/>
                </a:cxn>
                <a:cxn ang="T11">
                  <a:pos x="T2" y="T3"/>
                </a:cxn>
                <a:cxn ang="T12">
                  <a:pos x="T4" y="T5"/>
                </a:cxn>
                <a:cxn ang="T13">
                  <a:pos x="T6" y="T7"/>
                </a:cxn>
                <a:cxn ang="T14">
                  <a:pos x="T8" y="T9"/>
                </a:cxn>
              </a:cxnLst>
              <a:rect l="T15" t="T16" r="T17" b="T18"/>
              <a:pathLst>
                <a:path w="67" h="262">
                  <a:moveTo>
                    <a:pt x="0" y="261"/>
                  </a:moveTo>
                  <a:lnTo>
                    <a:pt x="0" y="65"/>
                  </a:lnTo>
                  <a:lnTo>
                    <a:pt x="66" y="0"/>
                  </a:lnTo>
                  <a:lnTo>
                    <a:pt x="66" y="196"/>
                  </a:lnTo>
                  <a:lnTo>
                    <a:pt x="0" y="261"/>
                  </a:lnTo>
                </a:path>
              </a:pathLst>
            </a:custGeom>
            <a:solidFill>
              <a:schemeClr val="accent2"/>
            </a:solidFill>
            <a:ln w="9525" cap="rnd">
              <a:noFill/>
              <a:round/>
              <a:headEnd/>
              <a:tailEnd/>
            </a:ln>
          </p:spPr>
          <p:txBody>
            <a:bodyPr/>
            <a:lstStyle/>
            <a:p>
              <a:endParaRPr lang="en-US"/>
            </a:p>
          </p:txBody>
        </p:sp>
        <p:sp>
          <p:nvSpPr>
            <p:cNvPr id="36000" name="Freeform 174"/>
            <p:cNvSpPr>
              <a:spLocks/>
            </p:cNvSpPr>
            <p:nvPr/>
          </p:nvSpPr>
          <p:spPr bwMode="auto">
            <a:xfrm>
              <a:off x="4155" y="3327"/>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36001" name="Freeform 175"/>
            <p:cNvSpPr>
              <a:spLocks/>
            </p:cNvSpPr>
            <p:nvPr/>
          </p:nvSpPr>
          <p:spPr bwMode="auto">
            <a:xfrm>
              <a:off x="4155" y="322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36002" name="Freeform 176"/>
            <p:cNvSpPr>
              <a:spLocks/>
            </p:cNvSpPr>
            <p:nvPr/>
          </p:nvSpPr>
          <p:spPr bwMode="auto">
            <a:xfrm>
              <a:off x="4251" y="28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36003" name="Freeform 177"/>
            <p:cNvSpPr>
              <a:spLocks/>
            </p:cNvSpPr>
            <p:nvPr/>
          </p:nvSpPr>
          <p:spPr bwMode="auto">
            <a:xfrm>
              <a:off x="4284" y="2655"/>
              <a:ext cx="64" cy="264"/>
            </a:xfrm>
            <a:custGeom>
              <a:avLst/>
              <a:gdLst>
                <a:gd name="T0" fmla="*/ 0 w 64"/>
                <a:gd name="T1" fmla="*/ 263 h 264"/>
                <a:gd name="T2" fmla="*/ 0 w 64"/>
                <a:gd name="T3" fmla="*/ 66 h 264"/>
                <a:gd name="T4" fmla="*/ 63 w 64"/>
                <a:gd name="T5" fmla="*/ 0 h 264"/>
                <a:gd name="T6" fmla="*/ 63 w 64"/>
                <a:gd name="T7" fmla="*/ 197 h 264"/>
                <a:gd name="T8" fmla="*/ 0 w 64"/>
                <a:gd name="T9" fmla="*/ 263 h 264"/>
                <a:gd name="T10" fmla="*/ 0 60000 65536"/>
                <a:gd name="T11" fmla="*/ 0 60000 65536"/>
                <a:gd name="T12" fmla="*/ 0 60000 65536"/>
                <a:gd name="T13" fmla="*/ 0 60000 65536"/>
                <a:gd name="T14" fmla="*/ 0 60000 65536"/>
                <a:gd name="T15" fmla="*/ 0 w 64"/>
                <a:gd name="T16" fmla="*/ 0 h 264"/>
                <a:gd name="T17" fmla="*/ 64 w 64"/>
                <a:gd name="T18" fmla="*/ 264 h 264"/>
              </a:gdLst>
              <a:ahLst/>
              <a:cxnLst>
                <a:cxn ang="T10">
                  <a:pos x="T0" y="T1"/>
                </a:cxn>
                <a:cxn ang="T11">
                  <a:pos x="T2" y="T3"/>
                </a:cxn>
                <a:cxn ang="T12">
                  <a:pos x="T4" y="T5"/>
                </a:cxn>
                <a:cxn ang="T13">
                  <a:pos x="T6" y="T7"/>
                </a:cxn>
                <a:cxn ang="T14">
                  <a:pos x="T8" y="T9"/>
                </a:cxn>
              </a:cxnLst>
              <a:rect l="T15" t="T16" r="T17" b="T18"/>
              <a:pathLst>
                <a:path w="64" h="264">
                  <a:moveTo>
                    <a:pt x="0" y="263"/>
                  </a:moveTo>
                  <a:lnTo>
                    <a:pt x="0" y="66"/>
                  </a:lnTo>
                  <a:lnTo>
                    <a:pt x="63" y="0"/>
                  </a:lnTo>
                  <a:lnTo>
                    <a:pt x="63" y="197"/>
                  </a:lnTo>
                  <a:lnTo>
                    <a:pt x="0" y="263"/>
                  </a:lnTo>
                </a:path>
              </a:pathLst>
            </a:custGeom>
            <a:solidFill>
              <a:schemeClr val="accent2"/>
            </a:solidFill>
            <a:ln w="9525" cap="rnd">
              <a:noFill/>
              <a:round/>
              <a:headEnd/>
              <a:tailEnd/>
            </a:ln>
          </p:spPr>
          <p:txBody>
            <a:bodyPr/>
            <a:lstStyle/>
            <a:p>
              <a:endParaRPr lang="en-US"/>
            </a:p>
          </p:txBody>
        </p:sp>
        <p:sp>
          <p:nvSpPr>
            <p:cNvPr id="36004" name="Freeform 178"/>
            <p:cNvSpPr>
              <a:spLocks/>
            </p:cNvSpPr>
            <p:nvPr/>
          </p:nvSpPr>
          <p:spPr bwMode="auto">
            <a:xfrm>
              <a:off x="4251" y="2703"/>
              <a:ext cx="34" cy="262"/>
            </a:xfrm>
            <a:custGeom>
              <a:avLst/>
              <a:gdLst>
                <a:gd name="T0" fmla="*/ 0 w 34"/>
                <a:gd name="T1" fmla="*/ 0 h 262"/>
                <a:gd name="T2" fmla="*/ 0 w 34"/>
                <a:gd name="T3" fmla="*/ 261 h 262"/>
                <a:gd name="T4" fmla="*/ 33 w 34"/>
                <a:gd name="T5" fmla="*/ 212 h 262"/>
                <a:gd name="T6" fmla="*/ 33 w 34"/>
                <a:gd name="T7" fmla="*/ 16 h 262"/>
                <a:gd name="T8" fmla="*/ 0 w 34"/>
                <a:gd name="T9" fmla="*/ 0 h 262"/>
                <a:gd name="T10" fmla="*/ 0 60000 65536"/>
                <a:gd name="T11" fmla="*/ 0 60000 65536"/>
                <a:gd name="T12" fmla="*/ 0 60000 65536"/>
                <a:gd name="T13" fmla="*/ 0 60000 65536"/>
                <a:gd name="T14" fmla="*/ 0 60000 65536"/>
                <a:gd name="T15" fmla="*/ 0 w 34"/>
                <a:gd name="T16" fmla="*/ 0 h 262"/>
                <a:gd name="T17" fmla="*/ 34 w 34"/>
                <a:gd name="T18" fmla="*/ 262 h 262"/>
              </a:gdLst>
              <a:ahLst/>
              <a:cxnLst>
                <a:cxn ang="T10">
                  <a:pos x="T0" y="T1"/>
                </a:cxn>
                <a:cxn ang="T11">
                  <a:pos x="T2" y="T3"/>
                </a:cxn>
                <a:cxn ang="T12">
                  <a:pos x="T4" y="T5"/>
                </a:cxn>
                <a:cxn ang="T13">
                  <a:pos x="T6" y="T7"/>
                </a:cxn>
                <a:cxn ang="T14">
                  <a:pos x="T8" y="T9"/>
                </a:cxn>
              </a:cxnLst>
              <a:rect l="T15" t="T16" r="T17" b="T18"/>
              <a:pathLst>
                <a:path w="34" h="262">
                  <a:moveTo>
                    <a:pt x="0" y="0"/>
                  </a:moveTo>
                  <a:lnTo>
                    <a:pt x="0" y="261"/>
                  </a:lnTo>
                  <a:lnTo>
                    <a:pt x="33" y="212"/>
                  </a:lnTo>
                  <a:lnTo>
                    <a:pt x="33" y="16"/>
                  </a:lnTo>
                  <a:lnTo>
                    <a:pt x="0" y="0"/>
                  </a:lnTo>
                </a:path>
              </a:pathLst>
            </a:custGeom>
            <a:solidFill>
              <a:srgbClr val="C1CEFF"/>
            </a:solidFill>
            <a:ln w="9525" cap="rnd">
              <a:noFill/>
              <a:round/>
              <a:headEnd/>
              <a:tailEnd/>
            </a:ln>
          </p:spPr>
          <p:txBody>
            <a:bodyPr/>
            <a:lstStyle/>
            <a:p>
              <a:endParaRPr lang="en-US"/>
            </a:p>
          </p:txBody>
        </p:sp>
        <p:sp>
          <p:nvSpPr>
            <p:cNvPr id="36005" name="Freeform 179"/>
            <p:cNvSpPr>
              <a:spLocks/>
            </p:cNvSpPr>
            <p:nvPr/>
          </p:nvSpPr>
          <p:spPr bwMode="auto">
            <a:xfrm>
              <a:off x="4251" y="2607"/>
              <a:ext cx="97" cy="114"/>
            </a:xfrm>
            <a:custGeom>
              <a:avLst/>
              <a:gdLst>
                <a:gd name="T0" fmla="*/ 0 w 97"/>
                <a:gd name="T1" fmla="*/ 97 h 114"/>
                <a:gd name="T2" fmla="*/ 96 w 97"/>
                <a:gd name="T3" fmla="*/ 0 h 114"/>
                <a:gd name="T4" fmla="*/ 96 w 97"/>
                <a:gd name="T5" fmla="*/ 48 h 114"/>
                <a:gd name="T6" fmla="*/ 32 w 97"/>
                <a:gd name="T7" fmla="*/ 113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96" y="0"/>
                  </a:lnTo>
                  <a:lnTo>
                    <a:pt x="96" y="48"/>
                  </a:lnTo>
                  <a:lnTo>
                    <a:pt x="32" y="113"/>
                  </a:lnTo>
                  <a:lnTo>
                    <a:pt x="0" y="97"/>
                  </a:lnTo>
                </a:path>
              </a:pathLst>
            </a:custGeom>
            <a:solidFill>
              <a:schemeClr val="tx2"/>
            </a:solidFill>
            <a:ln w="9525" cap="rnd">
              <a:noFill/>
              <a:round/>
              <a:headEnd/>
              <a:tailEnd/>
            </a:ln>
          </p:spPr>
          <p:txBody>
            <a:bodyPr/>
            <a:lstStyle/>
            <a:p>
              <a:endParaRPr lang="en-US"/>
            </a:p>
          </p:txBody>
        </p:sp>
        <p:sp>
          <p:nvSpPr>
            <p:cNvPr id="36006" name="Freeform 180"/>
            <p:cNvSpPr>
              <a:spLocks/>
            </p:cNvSpPr>
            <p:nvPr/>
          </p:nvSpPr>
          <p:spPr bwMode="auto">
            <a:xfrm>
              <a:off x="4251" y="3115"/>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36007" name="Freeform 181"/>
            <p:cNvSpPr>
              <a:spLocks/>
            </p:cNvSpPr>
            <p:nvPr/>
          </p:nvSpPr>
          <p:spPr bwMode="auto">
            <a:xfrm>
              <a:off x="4284" y="2918"/>
              <a:ext cx="64" cy="261"/>
            </a:xfrm>
            <a:custGeom>
              <a:avLst/>
              <a:gdLst>
                <a:gd name="T0" fmla="*/ 0 w 64"/>
                <a:gd name="T1" fmla="*/ 260 h 261"/>
                <a:gd name="T2" fmla="*/ 0 w 64"/>
                <a:gd name="T3" fmla="*/ 65 h 261"/>
                <a:gd name="T4" fmla="*/ 63 w 64"/>
                <a:gd name="T5" fmla="*/ 0 h 261"/>
                <a:gd name="T6" fmla="*/ 63 w 64"/>
                <a:gd name="T7" fmla="*/ 195 h 261"/>
                <a:gd name="T8" fmla="*/ 0 w 64"/>
                <a:gd name="T9" fmla="*/ 260 h 261"/>
                <a:gd name="T10" fmla="*/ 0 60000 65536"/>
                <a:gd name="T11" fmla="*/ 0 60000 65536"/>
                <a:gd name="T12" fmla="*/ 0 60000 65536"/>
                <a:gd name="T13" fmla="*/ 0 60000 65536"/>
                <a:gd name="T14" fmla="*/ 0 60000 65536"/>
                <a:gd name="T15" fmla="*/ 0 w 64"/>
                <a:gd name="T16" fmla="*/ 0 h 261"/>
                <a:gd name="T17" fmla="*/ 64 w 64"/>
                <a:gd name="T18" fmla="*/ 261 h 261"/>
              </a:gdLst>
              <a:ahLst/>
              <a:cxnLst>
                <a:cxn ang="T10">
                  <a:pos x="T0" y="T1"/>
                </a:cxn>
                <a:cxn ang="T11">
                  <a:pos x="T2" y="T3"/>
                </a:cxn>
                <a:cxn ang="T12">
                  <a:pos x="T4" y="T5"/>
                </a:cxn>
                <a:cxn ang="T13">
                  <a:pos x="T6" y="T7"/>
                </a:cxn>
                <a:cxn ang="T14">
                  <a:pos x="T8" y="T9"/>
                </a:cxn>
              </a:cxnLst>
              <a:rect l="T15" t="T16" r="T17" b="T18"/>
              <a:pathLst>
                <a:path w="64" h="261">
                  <a:moveTo>
                    <a:pt x="0" y="260"/>
                  </a:moveTo>
                  <a:lnTo>
                    <a:pt x="0" y="65"/>
                  </a:lnTo>
                  <a:lnTo>
                    <a:pt x="63" y="0"/>
                  </a:lnTo>
                  <a:lnTo>
                    <a:pt x="63" y="195"/>
                  </a:lnTo>
                  <a:lnTo>
                    <a:pt x="0" y="260"/>
                  </a:lnTo>
                </a:path>
              </a:pathLst>
            </a:custGeom>
            <a:solidFill>
              <a:schemeClr val="accent2"/>
            </a:solidFill>
            <a:ln w="9525" cap="rnd">
              <a:noFill/>
              <a:round/>
              <a:headEnd/>
              <a:tailEnd/>
            </a:ln>
          </p:spPr>
          <p:txBody>
            <a:bodyPr/>
            <a:lstStyle/>
            <a:p>
              <a:endParaRPr lang="en-US"/>
            </a:p>
          </p:txBody>
        </p:sp>
        <p:sp>
          <p:nvSpPr>
            <p:cNvPr id="36008" name="Freeform 182"/>
            <p:cNvSpPr>
              <a:spLocks/>
            </p:cNvSpPr>
            <p:nvPr/>
          </p:nvSpPr>
          <p:spPr bwMode="auto">
            <a:xfrm>
              <a:off x="4251" y="2964"/>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36009" name="Freeform 183"/>
            <p:cNvSpPr>
              <a:spLocks/>
            </p:cNvSpPr>
            <p:nvPr/>
          </p:nvSpPr>
          <p:spPr bwMode="auto">
            <a:xfrm>
              <a:off x="4251" y="286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36010" name="Freeform 184"/>
            <p:cNvSpPr>
              <a:spLocks/>
            </p:cNvSpPr>
            <p:nvPr/>
          </p:nvSpPr>
          <p:spPr bwMode="auto">
            <a:xfrm>
              <a:off x="4251" y="3376"/>
              <a:ext cx="97" cy="117"/>
            </a:xfrm>
            <a:custGeom>
              <a:avLst/>
              <a:gdLst>
                <a:gd name="T0" fmla="*/ 0 w 97"/>
                <a:gd name="T1" fmla="*/ 99 h 117"/>
                <a:gd name="T2" fmla="*/ 0 w 97"/>
                <a:gd name="T3" fmla="*/ 116 h 117"/>
                <a:gd name="T4" fmla="*/ 96 w 97"/>
                <a:gd name="T5" fmla="*/ 17 h 117"/>
                <a:gd name="T6" fmla="*/ 96 w 97"/>
                <a:gd name="T7" fmla="*/ 0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0" y="116"/>
                  </a:lnTo>
                  <a:lnTo>
                    <a:pt x="96" y="17"/>
                  </a:lnTo>
                  <a:lnTo>
                    <a:pt x="96" y="0"/>
                  </a:lnTo>
                  <a:lnTo>
                    <a:pt x="0" y="99"/>
                  </a:lnTo>
                </a:path>
              </a:pathLst>
            </a:custGeom>
            <a:solidFill>
              <a:schemeClr val="bg1"/>
            </a:solidFill>
            <a:ln w="9525" cap="rnd">
              <a:noFill/>
              <a:round/>
              <a:headEnd/>
              <a:tailEnd/>
            </a:ln>
          </p:spPr>
          <p:txBody>
            <a:bodyPr/>
            <a:lstStyle/>
            <a:p>
              <a:endParaRPr lang="en-US"/>
            </a:p>
          </p:txBody>
        </p:sp>
        <p:sp>
          <p:nvSpPr>
            <p:cNvPr id="36011" name="Freeform 185"/>
            <p:cNvSpPr>
              <a:spLocks/>
            </p:cNvSpPr>
            <p:nvPr/>
          </p:nvSpPr>
          <p:spPr bwMode="auto">
            <a:xfrm>
              <a:off x="4284" y="3178"/>
              <a:ext cx="64" cy="265"/>
            </a:xfrm>
            <a:custGeom>
              <a:avLst/>
              <a:gdLst>
                <a:gd name="T0" fmla="*/ 0 w 64"/>
                <a:gd name="T1" fmla="*/ 264 h 265"/>
                <a:gd name="T2" fmla="*/ 0 w 64"/>
                <a:gd name="T3" fmla="*/ 66 h 265"/>
                <a:gd name="T4" fmla="*/ 63 w 64"/>
                <a:gd name="T5" fmla="*/ 0 h 265"/>
                <a:gd name="T6" fmla="*/ 63 w 64"/>
                <a:gd name="T7" fmla="*/ 198 h 265"/>
                <a:gd name="T8" fmla="*/ 0 w 64"/>
                <a:gd name="T9" fmla="*/ 264 h 265"/>
                <a:gd name="T10" fmla="*/ 0 60000 65536"/>
                <a:gd name="T11" fmla="*/ 0 60000 65536"/>
                <a:gd name="T12" fmla="*/ 0 60000 65536"/>
                <a:gd name="T13" fmla="*/ 0 60000 65536"/>
                <a:gd name="T14" fmla="*/ 0 60000 65536"/>
                <a:gd name="T15" fmla="*/ 0 w 64"/>
                <a:gd name="T16" fmla="*/ 0 h 265"/>
                <a:gd name="T17" fmla="*/ 64 w 64"/>
                <a:gd name="T18" fmla="*/ 265 h 265"/>
              </a:gdLst>
              <a:ahLst/>
              <a:cxnLst>
                <a:cxn ang="T10">
                  <a:pos x="T0" y="T1"/>
                </a:cxn>
                <a:cxn ang="T11">
                  <a:pos x="T2" y="T3"/>
                </a:cxn>
                <a:cxn ang="T12">
                  <a:pos x="T4" y="T5"/>
                </a:cxn>
                <a:cxn ang="T13">
                  <a:pos x="T6" y="T7"/>
                </a:cxn>
                <a:cxn ang="T14">
                  <a:pos x="T8" y="T9"/>
                </a:cxn>
              </a:cxnLst>
              <a:rect l="T15" t="T16" r="T17" b="T18"/>
              <a:pathLst>
                <a:path w="64" h="265">
                  <a:moveTo>
                    <a:pt x="0" y="264"/>
                  </a:moveTo>
                  <a:lnTo>
                    <a:pt x="0" y="66"/>
                  </a:lnTo>
                  <a:lnTo>
                    <a:pt x="63" y="0"/>
                  </a:lnTo>
                  <a:lnTo>
                    <a:pt x="63" y="198"/>
                  </a:lnTo>
                  <a:lnTo>
                    <a:pt x="0" y="264"/>
                  </a:lnTo>
                </a:path>
              </a:pathLst>
            </a:custGeom>
            <a:solidFill>
              <a:schemeClr val="accent2"/>
            </a:solidFill>
            <a:ln w="9525" cap="rnd">
              <a:noFill/>
              <a:round/>
              <a:headEnd/>
              <a:tailEnd/>
            </a:ln>
          </p:spPr>
          <p:txBody>
            <a:bodyPr/>
            <a:lstStyle/>
            <a:p>
              <a:endParaRPr lang="en-US"/>
            </a:p>
          </p:txBody>
        </p:sp>
        <p:sp>
          <p:nvSpPr>
            <p:cNvPr id="36012" name="Freeform 186"/>
            <p:cNvSpPr>
              <a:spLocks/>
            </p:cNvSpPr>
            <p:nvPr/>
          </p:nvSpPr>
          <p:spPr bwMode="auto">
            <a:xfrm>
              <a:off x="4251" y="3228"/>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36013" name="Freeform 187"/>
            <p:cNvSpPr>
              <a:spLocks/>
            </p:cNvSpPr>
            <p:nvPr/>
          </p:nvSpPr>
          <p:spPr bwMode="auto">
            <a:xfrm>
              <a:off x="4251" y="3131"/>
              <a:ext cx="97" cy="115"/>
            </a:xfrm>
            <a:custGeom>
              <a:avLst/>
              <a:gdLst>
                <a:gd name="T0" fmla="*/ 0 w 97"/>
                <a:gd name="T1" fmla="*/ 98 h 115"/>
                <a:gd name="T2" fmla="*/ 96 w 97"/>
                <a:gd name="T3" fmla="*/ 0 h 115"/>
                <a:gd name="T4" fmla="*/ 96 w 97"/>
                <a:gd name="T5" fmla="*/ 49 h 115"/>
                <a:gd name="T6" fmla="*/ 32 w 97"/>
                <a:gd name="T7" fmla="*/ 114 h 115"/>
                <a:gd name="T8" fmla="*/ 0 w 97"/>
                <a:gd name="T9" fmla="*/ 98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98"/>
                  </a:moveTo>
                  <a:lnTo>
                    <a:pt x="96" y="0"/>
                  </a:lnTo>
                  <a:lnTo>
                    <a:pt x="96" y="49"/>
                  </a:lnTo>
                  <a:lnTo>
                    <a:pt x="32" y="114"/>
                  </a:lnTo>
                  <a:lnTo>
                    <a:pt x="0" y="98"/>
                  </a:lnTo>
                </a:path>
              </a:pathLst>
            </a:custGeom>
            <a:solidFill>
              <a:schemeClr val="tx2"/>
            </a:solidFill>
            <a:ln w="9525" cap="rnd">
              <a:noFill/>
              <a:round/>
              <a:headEnd/>
              <a:tailEnd/>
            </a:ln>
          </p:spPr>
          <p:txBody>
            <a:bodyPr/>
            <a:lstStyle/>
            <a:p>
              <a:endParaRPr lang="en-US"/>
            </a:p>
          </p:txBody>
        </p:sp>
        <p:sp>
          <p:nvSpPr>
            <p:cNvPr id="36014" name="Freeform 188"/>
            <p:cNvSpPr>
              <a:spLocks/>
            </p:cNvSpPr>
            <p:nvPr/>
          </p:nvSpPr>
          <p:spPr bwMode="auto">
            <a:xfrm>
              <a:off x="4347" y="2753"/>
              <a:ext cx="101" cy="116"/>
            </a:xfrm>
            <a:custGeom>
              <a:avLst/>
              <a:gdLst>
                <a:gd name="T0" fmla="*/ 0 w 101"/>
                <a:gd name="T1" fmla="*/ 99 h 116"/>
                <a:gd name="T2" fmla="*/ 0 w 101"/>
                <a:gd name="T3" fmla="*/ 115 h 116"/>
                <a:gd name="T4" fmla="*/ 100 w 101"/>
                <a:gd name="T5" fmla="*/ 16 h 116"/>
                <a:gd name="T6" fmla="*/ 100 w 101"/>
                <a:gd name="T7" fmla="*/ 0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0" y="115"/>
                  </a:lnTo>
                  <a:lnTo>
                    <a:pt x="100" y="16"/>
                  </a:lnTo>
                  <a:lnTo>
                    <a:pt x="100" y="0"/>
                  </a:lnTo>
                  <a:lnTo>
                    <a:pt x="0" y="99"/>
                  </a:lnTo>
                </a:path>
              </a:pathLst>
            </a:custGeom>
            <a:solidFill>
              <a:schemeClr val="bg1"/>
            </a:solidFill>
            <a:ln w="9525" cap="rnd">
              <a:noFill/>
              <a:round/>
              <a:headEnd/>
              <a:tailEnd/>
            </a:ln>
          </p:spPr>
          <p:txBody>
            <a:bodyPr/>
            <a:lstStyle/>
            <a:p>
              <a:endParaRPr lang="en-US"/>
            </a:p>
          </p:txBody>
        </p:sp>
        <p:sp>
          <p:nvSpPr>
            <p:cNvPr id="36015" name="Freeform 189"/>
            <p:cNvSpPr>
              <a:spLocks/>
            </p:cNvSpPr>
            <p:nvPr/>
          </p:nvSpPr>
          <p:spPr bwMode="auto">
            <a:xfrm>
              <a:off x="4382" y="2558"/>
              <a:ext cx="66" cy="262"/>
            </a:xfrm>
            <a:custGeom>
              <a:avLst/>
              <a:gdLst>
                <a:gd name="T0" fmla="*/ 0 w 66"/>
                <a:gd name="T1" fmla="*/ 261 h 262"/>
                <a:gd name="T2" fmla="*/ 0 w 66"/>
                <a:gd name="T3" fmla="*/ 65 h 262"/>
                <a:gd name="T4" fmla="*/ 65 w 66"/>
                <a:gd name="T5" fmla="*/ 0 h 262"/>
                <a:gd name="T6" fmla="*/ 65 w 66"/>
                <a:gd name="T7" fmla="*/ 196 h 262"/>
                <a:gd name="T8" fmla="*/ 0 w 66"/>
                <a:gd name="T9" fmla="*/ 261 h 262"/>
                <a:gd name="T10" fmla="*/ 0 60000 65536"/>
                <a:gd name="T11" fmla="*/ 0 60000 65536"/>
                <a:gd name="T12" fmla="*/ 0 60000 65536"/>
                <a:gd name="T13" fmla="*/ 0 60000 65536"/>
                <a:gd name="T14" fmla="*/ 0 60000 65536"/>
                <a:gd name="T15" fmla="*/ 0 w 66"/>
                <a:gd name="T16" fmla="*/ 0 h 262"/>
                <a:gd name="T17" fmla="*/ 66 w 66"/>
                <a:gd name="T18" fmla="*/ 262 h 262"/>
              </a:gdLst>
              <a:ahLst/>
              <a:cxnLst>
                <a:cxn ang="T10">
                  <a:pos x="T0" y="T1"/>
                </a:cxn>
                <a:cxn ang="T11">
                  <a:pos x="T2" y="T3"/>
                </a:cxn>
                <a:cxn ang="T12">
                  <a:pos x="T4" y="T5"/>
                </a:cxn>
                <a:cxn ang="T13">
                  <a:pos x="T6" y="T7"/>
                </a:cxn>
                <a:cxn ang="T14">
                  <a:pos x="T8" y="T9"/>
                </a:cxn>
              </a:cxnLst>
              <a:rect l="T15" t="T16" r="T17" b="T18"/>
              <a:pathLst>
                <a:path w="66" h="262">
                  <a:moveTo>
                    <a:pt x="0" y="261"/>
                  </a:moveTo>
                  <a:lnTo>
                    <a:pt x="0" y="65"/>
                  </a:lnTo>
                  <a:lnTo>
                    <a:pt x="65" y="0"/>
                  </a:lnTo>
                  <a:lnTo>
                    <a:pt x="65" y="196"/>
                  </a:lnTo>
                  <a:lnTo>
                    <a:pt x="0" y="261"/>
                  </a:lnTo>
                </a:path>
              </a:pathLst>
            </a:custGeom>
            <a:solidFill>
              <a:schemeClr val="accent2"/>
            </a:solidFill>
            <a:ln w="9525" cap="rnd">
              <a:noFill/>
              <a:round/>
              <a:headEnd/>
              <a:tailEnd/>
            </a:ln>
          </p:spPr>
          <p:txBody>
            <a:bodyPr/>
            <a:lstStyle/>
            <a:p>
              <a:endParaRPr lang="en-US"/>
            </a:p>
          </p:txBody>
        </p:sp>
        <p:sp>
          <p:nvSpPr>
            <p:cNvPr id="36016" name="Freeform 190"/>
            <p:cNvSpPr>
              <a:spLocks/>
            </p:cNvSpPr>
            <p:nvPr/>
          </p:nvSpPr>
          <p:spPr bwMode="auto">
            <a:xfrm>
              <a:off x="4347" y="2607"/>
              <a:ext cx="36" cy="262"/>
            </a:xfrm>
            <a:custGeom>
              <a:avLst/>
              <a:gdLst>
                <a:gd name="T0" fmla="*/ 0 w 36"/>
                <a:gd name="T1" fmla="*/ 0 h 262"/>
                <a:gd name="T2" fmla="*/ 0 w 36"/>
                <a:gd name="T3" fmla="*/ 261 h 262"/>
                <a:gd name="T4" fmla="*/ 35 w 36"/>
                <a:gd name="T5" fmla="*/ 212 h 262"/>
                <a:gd name="T6" fmla="*/ 35 w 36"/>
                <a:gd name="T7" fmla="*/ 16 h 262"/>
                <a:gd name="T8" fmla="*/ 0 w 36"/>
                <a:gd name="T9" fmla="*/ 0 h 262"/>
                <a:gd name="T10" fmla="*/ 0 60000 65536"/>
                <a:gd name="T11" fmla="*/ 0 60000 65536"/>
                <a:gd name="T12" fmla="*/ 0 60000 65536"/>
                <a:gd name="T13" fmla="*/ 0 60000 65536"/>
                <a:gd name="T14" fmla="*/ 0 60000 65536"/>
                <a:gd name="T15" fmla="*/ 0 w 36"/>
                <a:gd name="T16" fmla="*/ 0 h 262"/>
                <a:gd name="T17" fmla="*/ 36 w 36"/>
                <a:gd name="T18" fmla="*/ 262 h 262"/>
              </a:gdLst>
              <a:ahLst/>
              <a:cxnLst>
                <a:cxn ang="T10">
                  <a:pos x="T0" y="T1"/>
                </a:cxn>
                <a:cxn ang="T11">
                  <a:pos x="T2" y="T3"/>
                </a:cxn>
                <a:cxn ang="T12">
                  <a:pos x="T4" y="T5"/>
                </a:cxn>
                <a:cxn ang="T13">
                  <a:pos x="T6" y="T7"/>
                </a:cxn>
                <a:cxn ang="T14">
                  <a:pos x="T8" y="T9"/>
                </a:cxn>
              </a:cxnLst>
              <a:rect l="T15" t="T16" r="T17" b="T18"/>
              <a:pathLst>
                <a:path w="36" h="262">
                  <a:moveTo>
                    <a:pt x="0" y="0"/>
                  </a:moveTo>
                  <a:lnTo>
                    <a:pt x="0" y="261"/>
                  </a:lnTo>
                  <a:lnTo>
                    <a:pt x="35" y="212"/>
                  </a:lnTo>
                  <a:lnTo>
                    <a:pt x="35" y="16"/>
                  </a:lnTo>
                  <a:lnTo>
                    <a:pt x="0" y="0"/>
                  </a:lnTo>
                </a:path>
              </a:pathLst>
            </a:custGeom>
            <a:solidFill>
              <a:srgbClr val="C1CEFF"/>
            </a:solidFill>
            <a:ln w="9525" cap="rnd">
              <a:noFill/>
              <a:round/>
              <a:headEnd/>
              <a:tailEnd/>
            </a:ln>
          </p:spPr>
          <p:txBody>
            <a:bodyPr/>
            <a:lstStyle/>
            <a:p>
              <a:endParaRPr lang="en-US"/>
            </a:p>
          </p:txBody>
        </p:sp>
        <p:sp>
          <p:nvSpPr>
            <p:cNvPr id="36017" name="Freeform 191"/>
            <p:cNvSpPr>
              <a:spLocks/>
            </p:cNvSpPr>
            <p:nvPr/>
          </p:nvSpPr>
          <p:spPr bwMode="auto">
            <a:xfrm>
              <a:off x="4347" y="2507"/>
              <a:ext cx="101" cy="114"/>
            </a:xfrm>
            <a:custGeom>
              <a:avLst/>
              <a:gdLst>
                <a:gd name="T0" fmla="*/ 0 w 101"/>
                <a:gd name="T1" fmla="*/ 97 h 114"/>
                <a:gd name="T2" fmla="*/ 100 w 101"/>
                <a:gd name="T3" fmla="*/ 0 h 114"/>
                <a:gd name="T4" fmla="*/ 100 w 101"/>
                <a:gd name="T5" fmla="*/ 48 h 114"/>
                <a:gd name="T6" fmla="*/ 33 w 101"/>
                <a:gd name="T7" fmla="*/ 113 h 114"/>
                <a:gd name="T8" fmla="*/ 0 w 101"/>
                <a:gd name="T9" fmla="*/ 97 h 114"/>
                <a:gd name="T10" fmla="*/ 0 60000 65536"/>
                <a:gd name="T11" fmla="*/ 0 60000 65536"/>
                <a:gd name="T12" fmla="*/ 0 60000 65536"/>
                <a:gd name="T13" fmla="*/ 0 60000 65536"/>
                <a:gd name="T14" fmla="*/ 0 60000 65536"/>
                <a:gd name="T15" fmla="*/ 0 w 101"/>
                <a:gd name="T16" fmla="*/ 0 h 114"/>
                <a:gd name="T17" fmla="*/ 101 w 101"/>
                <a:gd name="T18" fmla="*/ 114 h 114"/>
              </a:gdLst>
              <a:ahLst/>
              <a:cxnLst>
                <a:cxn ang="T10">
                  <a:pos x="T0" y="T1"/>
                </a:cxn>
                <a:cxn ang="T11">
                  <a:pos x="T2" y="T3"/>
                </a:cxn>
                <a:cxn ang="T12">
                  <a:pos x="T4" y="T5"/>
                </a:cxn>
                <a:cxn ang="T13">
                  <a:pos x="T6" y="T7"/>
                </a:cxn>
                <a:cxn ang="T14">
                  <a:pos x="T8" y="T9"/>
                </a:cxn>
              </a:cxnLst>
              <a:rect l="T15" t="T16" r="T17" b="T18"/>
              <a:pathLst>
                <a:path w="101" h="114">
                  <a:moveTo>
                    <a:pt x="0" y="97"/>
                  </a:moveTo>
                  <a:lnTo>
                    <a:pt x="100" y="0"/>
                  </a:lnTo>
                  <a:lnTo>
                    <a:pt x="100" y="48"/>
                  </a:lnTo>
                  <a:lnTo>
                    <a:pt x="33" y="113"/>
                  </a:lnTo>
                  <a:lnTo>
                    <a:pt x="0" y="97"/>
                  </a:lnTo>
                </a:path>
              </a:pathLst>
            </a:custGeom>
            <a:solidFill>
              <a:schemeClr val="tx2"/>
            </a:solidFill>
            <a:ln w="9525" cap="rnd">
              <a:noFill/>
              <a:round/>
              <a:headEnd/>
              <a:tailEnd/>
            </a:ln>
          </p:spPr>
          <p:txBody>
            <a:bodyPr/>
            <a:lstStyle/>
            <a:p>
              <a:endParaRPr lang="en-US"/>
            </a:p>
          </p:txBody>
        </p:sp>
        <p:sp>
          <p:nvSpPr>
            <p:cNvPr id="36018" name="Freeform 192"/>
            <p:cNvSpPr>
              <a:spLocks/>
            </p:cNvSpPr>
            <p:nvPr/>
          </p:nvSpPr>
          <p:spPr bwMode="auto">
            <a:xfrm>
              <a:off x="4347" y="3013"/>
              <a:ext cx="101" cy="119"/>
            </a:xfrm>
            <a:custGeom>
              <a:avLst/>
              <a:gdLst>
                <a:gd name="T0" fmla="*/ 0 w 101"/>
                <a:gd name="T1" fmla="*/ 101 h 119"/>
                <a:gd name="T2" fmla="*/ 0 w 101"/>
                <a:gd name="T3" fmla="*/ 118 h 119"/>
                <a:gd name="T4" fmla="*/ 100 w 101"/>
                <a:gd name="T5" fmla="*/ 17 h 119"/>
                <a:gd name="T6" fmla="*/ 100 w 101"/>
                <a:gd name="T7" fmla="*/ 0 h 119"/>
                <a:gd name="T8" fmla="*/ 0 w 101"/>
                <a:gd name="T9" fmla="*/ 101 h 119"/>
                <a:gd name="T10" fmla="*/ 0 60000 65536"/>
                <a:gd name="T11" fmla="*/ 0 60000 65536"/>
                <a:gd name="T12" fmla="*/ 0 60000 65536"/>
                <a:gd name="T13" fmla="*/ 0 60000 65536"/>
                <a:gd name="T14" fmla="*/ 0 60000 65536"/>
                <a:gd name="T15" fmla="*/ 0 w 101"/>
                <a:gd name="T16" fmla="*/ 0 h 119"/>
                <a:gd name="T17" fmla="*/ 101 w 101"/>
                <a:gd name="T18" fmla="*/ 119 h 119"/>
              </a:gdLst>
              <a:ahLst/>
              <a:cxnLst>
                <a:cxn ang="T10">
                  <a:pos x="T0" y="T1"/>
                </a:cxn>
                <a:cxn ang="T11">
                  <a:pos x="T2" y="T3"/>
                </a:cxn>
                <a:cxn ang="T12">
                  <a:pos x="T4" y="T5"/>
                </a:cxn>
                <a:cxn ang="T13">
                  <a:pos x="T6" y="T7"/>
                </a:cxn>
                <a:cxn ang="T14">
                  <a:pos x="T8" y="T9"/>
                </a:cxn>
              </a:cxnLst>
              <a:rect l="T15" t="T16" r="T17" b="T18"/>
              <a:pathLst>
                <a:path w="101" h="119">
                  <a:moveTo>
                    <a:pt x="0" y="101"/>
                  </a:moveTo>
                  <a:lnTo>
                    <a:pt x="0" y="118"/>
                  </a:lnTo>
                  <a:lnTo>
                    <a:pt x="100" y="17"/>
                  </a:lnTo>
                  <a:lnTo>
                    <a:pt x="100" y="0"/>
                  </a:lnTo>
                  <a:lnTo>
                    <a:pt x="0" y="101"/>
                  </a:lnTo>
                </a:path>
              </a:pathLst>
            </a:custGeom>
            <a:solidFill>
              <a:schemeClr val="bg1"/>
            </a:solidFill>
            <a:ln w="9525" cap="rnd">
              <a:noFill/>
              <a:round/>
              <a:headEnd/>
              <a:tailEnd/>
            </a:ln>
          </p:spPr>
          <p:txBody>
            <a:bodyPr/>
            <a:lstStyle/>
            <a:p>
              <a:endParaRPr lang="en-US"/>
            </a:p>
          </p:txBody>
        </p:sp>
        <p:sp>
          <p:nvSpPr>
            <p:cNvPr id="36019" name="Freeform 193"/>
            <p:cNvSpPr>
              <a:spLocks/>
            </p:cNvSpPr>
            <p:nvPr/>
          </p:nvSpPr>
          <p:spPr bwMode="auto">
            <a:xfrm>
              <a:off x="4382" y="2819"/>
              <a:ext cx="66" cy="265"/>
            </a:xfrm>
            <a:custGeom>
              <a:avLst/>
              <a:gdLst>
                <a:gd name="T0" fmla="*/ 0 w 66"/>
                <a:gd name="T1" fmla="*/ 264 h 265"/>
                <a:gd name="T2" fmla="*/ 0 w 66"/>
                <a:gd name="T3" fmla="*/ 66 h 265"/>
                <a:gd name="T4" fmla="*/ 65 w 66"/>
                <a:gd name="T5" fmla="*/ 0 h 265"/>
                <a:gd name="T6" fmla="*/ 65 w 66"/>
                <a:gd name="T7" fmla="*/ 198 h 265"/>
                <a:gd name="T8" fmla="*/ 0 w 66"/>
                <a:gd name="T9" fmla="*/ 264 h 265"/>
                <a:gd name="T10" fmla="*/ 0 60000 65536"/>
                <a:gd name="T11" fmla="*/ 0 60000 65536"/>
                <a:gd name="T12" fmla="*/ 0 60000 65536"/>
                <a:gd name="T13" fmla="*/ 0 60000 65536"/>
                <a:gd name="T14" fmla="*/ 0 60000 65536"/>
                <a:gd name="T15" fmla="*/ 0 w 66"/>
                <a:gd name="T16" fmla="*/ 0 h 265"/>
                <a:gd name="T17" fmla="*/ 66 w 66"/>
                <a:gd name="T18" fmla="*/ 265 h 265"/>
              </a:gdLst>
              <a:ahLst/>
              <a:cxnLst>
                <a:cxn ang="T10">
                  <a:pos x="T0" y="T1"/>
                </a:cxn>
                <a:cxn ang="T11">
                  <a:pos x="T2" y="T3"/>
                </a:cxn>
                <a:cxn ang="T12">
                  <a:pos x="T4" y="T5"/>
                </a:cxn>
                <a:cxn ang="T13">
                  <a:pos x="T6" y="T7"/>
                </a:cxn>
                <a:cxn ang="T14">
                  <a:pos x="T8" y="T9"/>
                </a:cxn>
              </a:cxnLst>
              <a:rect l="T15" t="T16" r="T17" b="T18"/>
              <a:pathLst>
                <a:path w="66" h="265">
                  <a:moveTo>
                    <a:pt x="0" y="264"/>
                  </a:moveTo>
                  <a:lnTo>
                    <a:pt x="0" y="66"/>
                  </a:lnTo>
                  <a:lnTo>
                    <a:pt x="65" y="0"/>
                  </a:lnTo>
                  <a:lnTo>
                    <a:pt x="65" y="198"/>
                  </a:lnTo>
                  <a:lnTo>
                    <a:pt x="0" y="264"/>
                  </a:lnTo>
                </a:path>
              </a:pathLst>
            </a:custGeom>
            <a:solidFill>
              <a:schemeClr val="accent2"/>
            </a:solidFill>
            <a:ln w="9525" cap="rnd">
              <a:noFill/>
              <a:round/>
              <a:headEnd/>
              <a:tailEnd/>
            </a:ln>
          </p:spPr>
          <p:txBody>
            <a:bodyPr/>
            <a:lstStyle/>
            <a:p>
              <a:endParaRPr lang="en-US"/>
            </a:p>
          </p:txBody>
        </p:sp>
        <p:sp>
          <p:nvSpPr>
            <p:cNvPr id="36020" name="Freeform 194"/>
            <p:cNvSpPr>
              <a:spLocks/>
            </p:cNvSpPr>
            <p:nvPr/>
          </p:nvSpPr>
          <p:spPr bwMode="auto">
            <a:xfrm>
              <a:off x="4347" y="2868"/>
              <a:ext cx="36" cy="264"/>
            </a:xfrm>
            <a:custGeom>
              <a:avLst/>
              <a:gdLst>
                <a:gd name="T0" fmla="*/ 0 w 36"/>
                <a:gd name="T1" fmla="*/ 0 h 264"/>
                <a:gd name="T2" fmla="*/ 0 w 36"/>
                <a:gd name="T3" fmla="*/ 263 h 264"/>
                <a:gd name="T4" fmla="*/ 35 w 36"/>
                <a:gd name="T5" fmla="*/ 214 h 264"/>
                <a:gd name="T6" fmla="*/ 35 w 36"/>
                <a:gd name="T7" fmla="*/ 16 h 264"/>
                <a:gd name="T8" fmla="*/ 0 w 36"/>
                <a:gd name="T9" fmla="*/ 0 h 264"/>
                <a:gd name="T10" fmla="*/ 0 60000 65536"/>
                <a:gd name="T11" fmla="*/ 0 60000 65536"/>
                <a:gd name="T12" fmla="*/ 0 60000 65536"/>
                <a:gd name="T13" fmla="*/ 0 60000 65536"/>
                <a:gd name="T14" fmla="*/ 0 60000 65536"/>
                <a:gd name="T15" fmla="*/ 0 w 36"/>
                <a:gd name="T16" fmla="*/ 0 h 264"/>
                <a:gd name="T17" fmla="*/ 36 w 36"/>
                <a:gd name="T18" fmla="*/ 264 h 264"/>
              </a:gdLst>
              <a:ahLst/>
              <a:cxnLst>
                <a:cxn ang="T10">
                  <a:pos x="T0" y="T1"/>
                </a:cxn>
                <a:cxn ang="T11">
                  <a:pos x="T2" y="T3"/>
                </a:cxn>
                <a:cxn ang="T12">
                  <a:pos x="T4" y="T5"/>
                </a:cxn>
                <a:cxn ang="T13">
                  <a:pos x="T6" y="T7"/>
                </a:cxn>
                <a:cxn ang="T14">
                  <a:pos x="T8" y="T9"/>
                </a:cxn>
              </a:cxnLst>
              <a:rect l="T15" t="T16" r="T17" b="T18"/>
              <a:pathLst>
                <a:path w="36" h="264">
                  <a:moveTo>
                    <a:pt x="0" y="0"/>
                  </a:moveTo>
                  <a:lnTo>
                    <a:pt x="0" y="263"/>
                  </a:lnTo>
                  <a:lnTo>
                    <a:pt x="35" y="214"/>
                  </a:lnTo>
                  <a:lnTo>
                    <a:pt x="35" y="16"/>
                  </a:lnTo>
                  <a:lnTo>
                    <a:pt x="0" y="0"/>
                  </a:lnTo>
                </a:path>
              </a:pathLst>
            </a:custGeom>
            <a:solidFill>
              <a:srgbClr val="C1CEFF"/>
            </a:solidFill>
            <a:ln w="9525" cap="rnd">
              <a:noFill/>
              <a:round/>
              <a:headEnd/>
              <a:tailEnd/>
            </a:ln>
          </p:spPr>
          <p:txBody>
            <a:bodyPr/>
            <a:lstStyle/>
            <a:p>
              <a:endParaRPr lang="en-US"/>
            </a:p>
          </p:txBody>
        </p:sp>
        <p:sp>
          <p:nvSpPr>
            <p:cNvPr id="36021" name="Freeform 195"/>
            <p:cNvSpPr>
              <a:spLocks/>
            </p:cNvSpPr>
            <p:nvPr/>
          </p:nvSpPr>
          <p:spPr bwMode="auto">
            <a:xfrm>
              <a:off x="4347" y="2769"/>
              <a:ext cx="101" cy="116"/>
            </a:xfrm>
            <a:custGeom>
              <a:avLst/>
              <a:gdLst>
                <a:gd name="T0" fmla="*/ 0 w 101"/>
                <a:gd name="T1" fmla="*/ 99 h 116"/>
                <a:gd name="T2" fmla="*/ 100 w 101"/>
                <a:gd name="T3" fmla="*/ 0 h 116"/>
                <a:gd name="T4" fmla="*/ 100 w 101"/>
                <a:gd name="T5" fmla="*/ 49 h 116"/>
                <a:gd name="T6" fmla="*/ 33 w 101"/>
                <a:gd name="T7" fmla="*/ 115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100" y="0"/>
                  </a:lnTo>
                  <a:lnTo>
                    <a:pt x="100" y="49"/>
                  </a:lnTo>
                  <a:lnTo>
                    <a:pt x="33" y="115"/>
                  </a:lnTo>
                  <a:lnTo>
                    <a:pt x="0" y="99"/>
                  </a:lnTo>
                </a:path>
              </a:pathLst>
            </a:custGeom>
            <a:solidFill>
              <a:schemeClr val="tx2"/>
            </a:solidFill>
            <a:ln w="9525" cap="rnd">
              <a:noFill/>
              <a:round/>
              <a:headEnd/>
              <a:tailEnd/>
            </a:ln>
          </p:spPr>
          <p:txBody>
            <a:bodyPr/>
            <a:lstStyle/>
            <a:p>
              <a:endParaRPr lang="en-US"/>
            </a:p>
          </p:txBody>
        </p:sp>
        <p:sp>
          <p:nvSpPr>
            <p:cNvPr id="36022" name="Freeform 196"/>
            <p:cNvSpPr>
              <a:spLocks/>
            </p:cNvSpPr>
            <p:nvPr/>
          </p:nvSpPr>
          <p:spPr bwMode="auto">
            <a:xfrm>
              <a:off x="4347" y="3277"/>
              <a:ext cx="101" cy="117"/>
            </a:xfrm>
            <a:custGeom>
              <a:avLst/>
              <a:gdLst>
                <a:gd name="T0" fmla="*/ 0 w 101"/>
                <a:gd name="T1" fmla="*/ 99 h 117"/>
                <a:gd name="T2" fmla="*/ 0 w 101"/>
                <a:gd name="T3" fmla="*/ 116 h 117"/>
                <a:gd name="T4" fmla="*/ 100 w 101"/>
                <a:gd name="T5" fmla="*/ 17 h 117"/>
                <a:gd name="T6" fmla="*/ 100 w 101"/>
                <a:gd name="T7" fmla="*/ 0 h 117"/>
                <a:gd name="T8" fmla="*/ 0 w 101"/>
                <a:gd name="T9" fmla="*/ 99 h 117"/>
                <a:gd name="T10" fmla="*/ 0 60000 65536"/>
                <a:gd name="T11" fmla="*/ 0 60000 65536"/>
                <a:gd name="T12" fmla="*/ 0 60000 65536"/>
                <a:gd name="T13" fmla="*/ 0 60000 65536"/>
                <a:gd name="T14" fmla="*/ 0 60000 65536"/>
                <a:gd name="T15" fmla="*/ 0 w 101"/>
                <a:gd name="T16" fmla="*/ 0 h 117"/>
                <a:gd name="T17" fmla="*/ 101 w 101"/>
                <a:gd name="T18" fmla="*/ 117 h 117"/>
              </a:gdLst>
              <a:ahLst/>
              <a:cxnLst>
                <a:cxn ang="T10">
                  <a:pos x="T0" y="T1"/>
                </a:cxn>
                <a:cxn ang="T11">
                  <a:pos x="T2" y="T3"/>
                </a:cxn>
                <a:cxn ang="T12">
                  <a:pos x="T4" y="T5"/>
                </a:cxn>
                <a:cxn ang="T13">
                  <a:pos x="T6" y="T7"/>
                </a:cxn>
                <a:cxn ang="T14">
                  <a:pos x="T8" y="T9"/>
                </a:cxn>
              </a:cxnLst>
              <a:rect l="T15" t="T16" r="T17" b="T18"/>
              <a:pathLst>
                <a:path w="101" h="117">
                  <a:moveTo>
                    <a:pt x="0" y="99"/>
                  </a:moveTo>
                  <a:lnTo>
                    <a:pt x="0" y="116"/>
                  </a:lnTo>
                  <a:lnTo>
                    <a:pt x="100" y="17"/>
                  </a:lnTo>
                  <a:lnTo>
                    <a:pt x="100" y="0"/>
                  </a:lnTo>
                  <a:lnTo>
                    <a:pt x="0" y="99"/>
                  </a:lnTo>
                </a:path>
              </a:pathLst>
            </a:custGeom>
            <a:solidFill>
              <a:schemeClr val="bg1"/>
            </a:solidFill>
            <a:ln w="9525" cap="rnd">
              <a:noFill/>
              <a:round/>
              <a:headEnd/>
              <a:tailEnd/>
            </a:ln>
          </p:spPr>
          <p:txBody>
            <a:bodyPr/>
            <a:lstStyle/>
            <a:p>
              <a:endParaRPr lang="en-US"/>
            </a:p>
          </p:txBody>
        </p:sp>
        <p:sp>
          <p:nvSpPr>
            <p:cNvPr id="36023" name="Freeform 197"/>
            <p:cNvSpPr>
              <a:spLocks/>
            </p:cNvSpPr>
            <p:nvPr/>
          </p:nvSpPr>
          <p:spPr bwMode="auto">
            <a:xfrm>
              <a:off x="4382" y="3083"/>
              <a:ext cx="66" cy="261"/>
            </a:xfrm>
            <a:custGeom>
              <a:avLst/>
              <a:gdLst>
                <a:gd name="T0" fmla="*/ 0 w 66"/>
                <a:gd name="T1" fmla="*/ 260 h 261"/>
                <a:gd name="T2" fmla="*/ 0 w 66"/>
                <a:gd name="T3" fmla="*/ 65 h 261"/>
                <a:gd name="T4" fmla="*/ 65 w 66"/>
                <a:gd name="T5" fmla="*/ 0 h 261"/>
                <a:gd name="T6" fmla="*/ 65 w 66"/>
                <a:gd name="T7" fmla="*/ 195 h 261"/>
                <a:gd name="T8" fmla="*/ 0 w 66"/>
                <a:gd name="T9" fmla="*/ 260 h 261"/>
                <a:gd name="T10" fmla="*/ 0 60000 65536"/>
                <a:gd name="T11" fmla="*/ 0 60000 65536"/>
                <a:gd name="T12" fmla="*/ 0 60000 65536"/>
                <a:gd name="T13" fmla="*/ 0 60000 65536"/>
                <a:gd name="T14" fmla="*/ 0 60000 65536"/>
                <a:gd name="T15" fmla="*/ 0 w 66"/>
                <a:gd name="T16" fmla="*/ 0 h 261"/>
                <a:gd name="T17" fmla="*/ 66 w 66"/>
                <a:gd name="T18" fmla="*/ 261 h 261"/>
              </a:gdLst>
              <a:ahLst/>
              <a:cxnLst>
                <a:cxn ang="T10">
                  <a:pos x="T0" y="T1"/>
                </a:cxn>
                <a:cxn ang="T11">
                  <a:pos x="T2" y="T3"/>
                </a:cxn>
                <a:cxn ang="T12">
                  <a:pos x="T4" y="T5"/>
                </a:cxn>
                <a:cxn ang="T13">
                  <a:pos x="T6" y="T7"/>
                </a:cxn>
                <a:cxn ang="T14">
                  <a:pos x="T8" y="T9"/>
                </a:cxn>
              </a:cxnLst>
              <a:rect l="T15" t="T16" r="T17" b="T18"/>
              <a:pathLst>
                <a:path w="66" h="261">
                  <a:moveTo>
                    <a:pt x="0" y="260"/>
                  </a:moveTo>
                  <a:lnTo>
                    <a:pt x="0" y="65"/>
                  </a:lnTo>
                  <a:lnTo>
                    <a:pt x="65" y="0"/>
                  </a:lnTo>
                  <a:lnTo>
                    <a:pt x="65" y="195"/>
                  </a:lnTo>
                  <a:lnTo>
                    <a:pt x="0" y="260"/>
                  </a:lnTo>
                </a:path>
              </a:pathLst>
            </a:custGeom>
            <a:solidFill>
              <a:schemeClr val="accent2"/>
            </a:solidFill>
            <a:ln w="9525" cap="rnd">
              <a:noFill/>
              <a:round/>
              <a:headEnd/>
              <a:tailEnd/>
            </a:ln>
          </p:spPr>
          <p:txBody>
            <a:bodyPr/>
            <a:lstStyle/>
            <a:p>
              <a:endParaRPr lang="en-US"/>
            </a:p>
          </p:txBody>
        </p:sp>
        <p:sp>
          <p:nvSpPr>
            <p:cNvPr id="36024" name="Freeform 198"/>
            <p:cNvSpPr>
              <a:spLocks/>
            </p:cNvSpPr>
            <p:nvPr/>
          </p:nvSpPr>
          <p:spPr bwMode="auto">
            <a:xfrm>
              <a:off x="4347" y="3131"/>
              <a:ext cx="36" cy="263"/>
            </a:xfrm>
            <a:custGeom>
              <a:avLst/>
              <a:gdLst>
                <a:gd name="T0" fmla="*/ 0 w 36"/>
                <a:gd name="T1" fmla="*/ 0 h 263"/>
                <a:gd name="T2" fmla="*/ 0 w 36"/>
                <a:gd name="T3" fmla="*/ 262 h 263"/>
                <a:gd name="T4" fmla="*/ 35 w 36"/>
                <a:gd name="T5" fmla="*/ 213 h 263"/>
                <a:gd name="T6" fmla="*/ 35 w 36"/>
                <a:gd name="T7" fmla="*/ 16 h 263"/>
                <a:gd name="T8" fmla="*/ 0 w 36"/>
                <a:gd name="T9" fmla="*/ 0 h 263"/>
                <a:gd name="T10" fmla="*/ 0 60000 65536"/>
                <a:gd name="T11" fmla="*/ 0 60000 65536"/>
                <a:gd name="T12" fmla="*/ 0 60000 65536"/>
                <a:gd name="T13" fmla="*/ 0 60000 65536"/>
                <a:gd name="T14" fmla="*/ 0 60000 65536"/>
                <a:gd name="T15" fmla="*/ 0 w 36"/>
                <a:gd name="T16" fmla="*/ 0 h 263"/>
                <a:gd name="T17" fmla="*/ 36 w 36"/>
                <a:gd name="T18" fmla="*/ 263 h 263"/>
              </a:gdLst>
              <a:ahLst/>
              <a:cxnLst>
                <a:cxn ang="T10">
                  <a:pos x="T0" y="T1"/>
                </a:cxn>
                <a:cxn ang="T11">
                  <a:pos x="T2" y="T3"/>
                </a:cxn>
                <a:cxn ang="T12">
                  <a:pos x="T4" y="T5"/>
                </a:cxn>
                <a:cxn ang="T13">
                  <a:pos x="T6" y="T7"/>
                </a:cxn>
                <a:cxn ang="T14">
                  <a:pos x="T8" y="T9"/>
                </a:cxn>
              </a:cxnLst>
              <a:rect l="T15" t="T16" r="T17" b="T18"/>
              <a:pathLst>
                <a:path w="36" h="263">
                  <a:moveTo>
                    <a:pt x="0" y="0"/>
                  </a:moveTo>
                  <a:lnTo>
                    <a:pt x="0" y="262"/>
                  </a:lnTo>
                  <a:lnTo>
                    <a:pt x="35" y="213"/>
                  </a:lnTo>
                  <a:lnTo>
                    <a:pt x="35" y="16"/>
                  </a:lnTo>
                  <a:lnTo>
                    <a:pt x="0" y="0"/>
                  </a:lnTo>
                </a:path>
              </a:pathLst>
            </a:custGeom>
            <a:solidFill>
              <a:srgbClr val="C1CEFF"/>
            </a:solidFill>
            <a:ln w="9525" cap="rnd">
              <a:noFill/>
              <a:round/>
              <a:headEnd/>
              <a:tailEnd/>
            </a:ln>
          </p:spPr>
          <p:txBody>
            <a:bodyPr/>
            <a:lstStyle/>
            <a:p>
              <a:endParaRPr lang="en-US"/>
            </a:p>
          </p:txBody>
        </p:sp>
        <p:sp>
          <p:nvSpPr>
            <p:cNvPr id="36025" name="Freeform 199"/>
            <p:cNvSpPr>
              <a:spLocks/>
            </p:cNvSpPr>
            <p:nvPr/>
          </p:nvSpPr>
          <p:spPr bwMode="auto">
            <a:xfrm>
              <a:off x="4347" y="3031"/>
              <a:ext cx="101" cy="115"/>
            </a:xfrm>
            <a:custGeom>
              <a:avLst/>
              <a:gdLst>
                <a:gd name="T0" fmla="*/ 0 w 101"/>
                <a:gd name="T1" fmla="*/ 98 h 115"/>
                <a:gd name="T2" fmla="*/ 100 w 101"/>
                <a:gd name="T3" fmla="*/ 0 h 115"/>
                <a:gd name="T4" fmla="*/ 100 w 101"/>
                <a:gd name="T5" fmla="*/ 49 h 115"/>
                <a:gd name="T6" fmla="*/ 33 w 101"/>
                <a:gd name="T7" fmla="*/ 114 h 115"/>
                <a:gd name="T8" fmla="*/ 0 w 101"/>
                <a:gd name="T9" fmla="*/ 98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98"/>
                  </a:moveTo>
                  <a:lnTo>
                    <a:pt x="100" y="0"/>
                  </a:lnTo>
                  <a:lnTo>
                    <a:pt x="100" y="49"/>
                  </a:lnTo>
                  <a:lnTo>
                    <a:pt x="33" y="114"/>
                  </a:lnTo>
                  <a:lnTo>
                    <a:pt x="0" y="98"/>
                  </a:lnTo>
                </a:path>
              </a:pathLst>
            </a:custGeom>
            <a:solidFill>
              <a:schemeClr val="tx2"/>
            </a:solidFill>
            <a:ln w="9525" cap="rnd">
              <a:noFill/>
              <a:round/>
              <a:headEnd/>
              <a:tailEnd/>
            </a:ln>
          </p:spPr>
          <p:txBody>
            <a:bodyPr/>
            <a:lstStyle/>
            <a:p>
              <a:endParaRPr lang="en-US"/>
            </a:p>
          </p:txBody>
        </p:sp>
        <p:sp>
          <p:nvSpPr>
            <p:cNvPr id="36026" name="Freeform 200"/>
            <p:cNvSpPr>
              <a:spLocks/>
            </p:cNvSpPr>
            <p:nvPr/>
          </p:nvSpPr>
          <p:spPr bwMode="auto">
            <a:xfrm>
              <a:off x="3679"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36027" name="Freeform 201"/>
            <p:cNvSpPr>
              <a:spLocks/>
            </p:cNvSpPr>
            <p:nvPr/>
          </p:nvSpPr>
          <p:spPr bwMode="auto">
            <a:xfrm>
              <a:off x="3630" y="2703"/>
              <a:ext cx="110" cy="101"/>
            </a:xfrm>
            <a:custGeom>
              <a:avLst/>
              <a:gdLst>
                <a:gd name="T0" fmla="*/ 0 w 110"/>
                <a:gd name="T1" fmla="*/ 100 h 101"/>
                <a:gd name="T2" fmla="*/ 47 w 110"/>
                <a:gd name="T3" fmla="*/ 67 h 101"/>
                <a:gd name="T4" fmla="*/ 109 w 110"/>
                <a:gd name="T5" fmla="*/ 0 h 101"/>
                <a:gd name="T6" fmla="*/ 93 w 110"/>
                <a:gd name="T7" fmla="*/ 0 h 101"/>
                <a:gd name="T8" fmla="*/ 0 w 110"/>
                <a:gd name="T9" fmla="*/ 100 h 101"/>
                <a:gd name="T10" fmla="*/ 0 60000 65536"/>
                <a:gd name="T11" fmla="*/ 0 60000 65536"/>
                <a:gd name="T12" fmla="*/ 0 60000 65536"/>
                <a:gd name="T13" fmla="*/ 0 60000 65536"/>
                <a:gd name="T14" fmla="*/ 0 60000 65536"/>
                <a:gd name="T15" fmla="*/ 0 w 110"/>
                <a:gd name="T16" fmla="*/ 0 h 101"/>
                <a:gd name="T17" fmla="*/ 110 w 110"/>
                <a:gd name="T18" fmla="*/ 101 h 101"/>
              </a:gdLst>
              <a:ahLst/>
              <a:cxnLst>
                <a:cxn ang="T10">
                  <a:pos x="T0" y="T1"/>
                </a:cxn>
                <a:cxn ang="T11">
                  <a:pos x="T2" y="T3"/>
                </a:cxn>
                <a:cxn ang="T12">
                  <a:pos x="T4" y="T5"/>
                </a:cxn>
                <a:cxn ang="T13">
                  <a:pos x="T6" y="T7"/>
                </a:cxn>
                <a:cxn ang="T14">
                  <a:pos x="T8" y="T9"/>
                </a:cxn>
              </a:cxnLst>
              <a:rect l="T15" t="T16" r="T17" b="T18"/>
              <a:pathLst>
                <a:path w="110" h="101">
                  <a:moveTo>
                    <a:pt x="0" y="100"/>
                  </a:moveTo>
                  <a:lnTo>
                    <a:pt x="47" y="67"/>
                  </a:lnTo>
                  <a:lnTo>
                    <a:pt x="109" y="0"/>
                  </a:lnTo>
                  <a:lnTo>
                    <a:pt x="93" y="0"/>
                  </a:lnTo>
                  <a:lnTo>
                    <a:pt x="0" y="100"/>
                  </a:lnTo>
                </a:path>
              </a:pathLst>
            </a:custGeom>
            <a:solidFill>
              <a:schemeClr val="tx1"/>
            </a:solidFill>
            <a:ln w="9525" cap="rnd">
              <a:noFill/>
              <a:round/>
              <a:headEnd/>
              <a:tailEnd/>
            </a:ln>
          </p:spPr>
          <p:txBody>
            <a:bodyPr/>
            <a:lstStyle/>
            <a:p>
              <a:endParaRPr lang="en-US"/>
            </a:p>
          </p:txBody>
        </p:sp>
        <p:sp>
          <p:nvSpPr>
            <p:cNvPr id="36028" name="Freeform 202"/>
            <p:cNvSpPr>
              <a:spLocks/>
            </p:cNvSpPr>
            <p:nvPr/>
          </p:nvSpPr>
          <p:spPr bwMode="auto">
            <a:xfrm>
              <a:off x="3871" y="2703"/>
              <a:ext cx="120" cy="101"/>
            </a:xfrm>
            <a:custGeom>
              <a:avLst/>
              <a:gdLst>
                <a:gd name="T0" fmla="*/ 17 w 120"/>
                <a:gd name="T1" fmla="*/ 100 h 101"/>
                <a:gd name="T2" fmla="*/ 0 w 120"/>
                <a:gd name="T3" fmla="*/ 67 h 101"/>
                <a:gd name="T4" fmla="*/ 68 w 120"/>
                <a:gd name="T5" fmla="*/ 0 h 101"/>
                <a:gd name="T6" fmla="*/ 119 w 120"/>
                <a:gd name="T7" fmla="*/ 0 h 101"/>
                <a:gd name="T8" fmla="*/ 17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17" y="100"/>
                  </a:moveTo>
                  <a:lnTo>
                    <a:pt x="0" y="67"/>
                  </a:lnTo>
                  <a:lnTo>
                    <a:pt x="68" y="0"/>
                  </a:lnTo>
                  <a:lnTo>
                    <a:pt x="119" y="0"/>
                  </a:lnTo>
                  <a:lnTo>
                    <a:pt x="17" y="100"/>
                  </a:lnTo>
                </a:path>
              </a:pathLst>
            </a:custGeom>
            <a:solidFill>
              <a:schemeClr val="bg1"/>
            </a:solidFill>
            <a:ln w="9525" cap="rnd">
              <a:noFill/>
              <a:round/>
              <a:headEnd/>
              <a:tailEnd/>
            </a:ln>
          </p:spPr>
          <p:txBody>
            <a:bodyPr/>
            <a:lstStyle/>
            <a:p>
              <a:endParaRPr lang="en-US"/>
            </a:p>
          </p:txBody>
        </p:sp>
        <p:sp>
          <p:nvSpPr>
            <p:cNvPr id="36029" name="Freeform 203"/>
            <p:cNvSpPr>
              <a:spLocks/>
            </p:cNvSpPr>
            <p:nvPr/>
          </p:nvSpPr>
          <p:spPr bwMode="auto">
            <a:xfrm>
              <a:off x="3630" y="2769"/>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sp>
          <p:nvSpPr>
            <p:cNvPr id="36030" name="Freeform 204"/>
            <p:cNvSpPr>
              <a:spLocks/>
            </p:cNvSpPr>
            <p:nvPr/>
          </p:nvSpPr>
          <p:spPr bwMode="auto">
            <a:xfrm>
              <a:off x="3416"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36031" name="Freeform 205"/>
            <p:cNvSpPr>
              <a:spLocks/>
            </p:cNvSpPr>
            <p:nvPr/>
          </p:nvSpPr>
          <p:spPr bwMode="auto">
            <a:xfrm>
              <a:off x="3366" y="2703"/>
              <a:ext cx="114" cy="101"/>
            </a:xfrm>
            <a:custGeom>
              <a:avLst/>
              <a:gdLst>
                <a:gd name="T0" fmla="*/ 0 w 114"/>
                <a:gd name="T1" fmla="*/ 100 h 101"/>
                <a:gd name="T2" fmla="*/ 48 w 114"/>
                <a:gd name="T3" fmla="*/ 67 h 101"/>
                <a:gd name="T4" fmla="*/ 113 w 114"/>
                <a:gd name="T5" fmla="*/ 0 h 101"/>
                <a:gd name="T6" fmla="*/ 97 w 114"/>
                <a:gd name="T7" fmla="*/ 0 h 101"/>
                <a:gd name="T8" fmla="*/ 0 w 114"/>
                <a:gd name="T9" fmla="*/ 100 h 101"/>
                <a:gd name="T10" fmla="*/ 0 60000 65536"/>
                <a:gd name="T11" fmla="*/ 0 60000 65536"/>
                <a:gd name="T12" fmla="*/ 0 60000 65536"/>
                <a:gd name="T13" fmla="*/ 0 60000 65536"/>
                <a:gd name="T14" fmla="*/ 0 60000 65536"/>
                <a:gd name="T15" fmla="*/ 0 w 114"/>
                <a:gd name="T16" fmla="*/ 0 h 101"/>
                <a:gd name="T17" fmla="*/ 114 w 114"/>
                <a:gd name="T18" fmla="*/ 101 h 101"/>
              </a:gdLst>
              <a:ahLst/>
              <a:cxnLst>
                <a:cxn ang="T10">
                  <a:pos x="T0" y="T1"/>
                </a:cxn>
                <a:cxn ang="T11">
                  <a:pos x="T2" y="T3"/>
                </a:cxn>
                <a:cxn ang="T12">
                  <a:pos x="T4" y="T5"/>
                </a:cxn>
                <a:cxn ang="T13">
                  <a:pos x="T6" y="T7"/>
                </a:cxn>
                <a:cxn ang="T14">
                  <a:pos x="T8" y="T9"/>
                </a:cxn>
              </a:cxnLst>
              <a:rect l="T15" t="T16" r="T17" b="T18"/>
              <a:pathLst>
                <a:path w="114" h="101">
                  <a:moveTo>
                    <a:pt x="0" y="100"/>
                  </a:moveTo>
                  <a:lnTo>
                    <a:pt x="48" y="67"/>
                  </a:lnTo>
                  <a:lnTo>
                    <a:pt x="113" y="0"/>
                  </a:lnTo>
                  <a:lnTo>
                    <a:pt x="97" y="0"/>
                  </a:lnTo>
                  <a:lnTo>
                    <a:pt x="0" y="100"/>
                  </a:lnTo>
                </a:path>
              </a:pathLst>
            </a:custGeom>
            <a:solidFill>
              <a:schemeClr val="tx1"/>
            </a:solidFill>
            <a:ln w="9525" cap="rnd">
              <a:noFill/>
              <a:round/>
              <a:headEnd/>
              <a:tailEnd/>
            </a:ln>
          </p:spPr>
          <p:txBody>
            <a:bodyPr/>
            <a:lstStyle/>
            <a:p>
              <a:endParaRPr lang="en-US"/>
            </a:p>
          </p:txBody>
        </p:sp>
        <p:sp>
          <p:nvSpPr>
            <p:cNvPr id="36032" name="Freeform 206"/>
            <p:cNvSpPr>
              <a:spLocks/>
            </p:cNvSpPr>
            <p:nvPr/>
          </p:nvSpPr>
          <p:spPr bwMode="auto">
            <a:xfrm>
              <a:off x="3611"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36033" name="Freeform 207"/>
            <p:cNvSpPr>
              <a:spLocks/>
            </p:cNvSpPr>
            <p:nvPr/>
          </p:nvSpPr>
          <p:spPr bwMode="auto">
            <a:xfrm>
              <a:off x="3366" y="2769"/>
              <a:ext cx="265" cy="35"/>
            </a:xfrm>
            <a:custGeom>
              <a:avLst/>
              <a:gdLst>
                <a:gd name="T0" fmla="*/ 0 w 265"/>
                <a:gd name="T1" fmla="*/ 34 h 35"/>
                <a:gd name="T2" fmla="*/ 50 w 265"/>
                <a:gd name="T3" fmla="*/ 0 h 35"/>
                <a:gd name="T4" fmla="*/ 248 w 265"/>
                <a:gd name="T5" fmla="*/ 0 h 35"/>
                <a:gd name="T6" fmla="*/ 264 w 265"/>
                <a:gd name="T7" fmla="*/ 34 h 35"/>
                <a:gd name="T8" fmla="*/ 0 w 265"/>
                <a:gd name="T9" fmla="*/ 34 h 35"/>
                <a:gd name="T10" fmla="*/ 0 60000 65536"/>
                <a:gd name="T11" fmla="*/ 0 60000 65536"/>
                <a:gd name="T12" fmla="*/ 0 60000 65536"/>
                <a:gd name="T13" fmla="*/ 0 60000 65536"/>
                <a:gd name="T14" fmla="*/ 0 60000 65536"/>
                <a:gd name="T15" fmla="*/ 0 w 265"/>
                <a:gd name="T16" fmla="*/ 0 h 35"/>
                <a:gd name="T17" fmla="*/ 265 w 265"/>
                <a:gd name="T18" fmla="*/ 35 h 35"/>
              </a:gdLst>
              <a:ahLst/>
              <a:cxnLst>
                <a:cxn ang="T10">
                  <a:pos x="T0" y="T1"/>
                </a:cxn>
                <a:cxn ang="T11">
                  <a:pos x="T2" y="T3"/>
                </a:cxn>
                <a:cxn ang="T12">
                  <a:pos x="T4" y="T5"/>
                </a:cxn>
                <a:cxn ang="T13">
                  <a:pos x="T6" y="T7"/>
                </a:cxn>
                <a:cxn ang="T14">
                  <a:pos x="T8" y="T9"/>
                </a:cxn>
              </a:cxnLst>
              <a:rect l="T15" t="T16" r="T17" b="T18"/>
              <a:pathLst>
                <a:path w="265" h="35">
                  <a:moveTo>
                    <a:pt x="0" y="34"/>
                  </a:moveTo>
                  <a:lnTo>
                    <a:pt x="50" y="0"/>
                  </a:lnTo>
                  <a:lnTo>
                    <a:pt x="248" y="0"/>
                  </a:lnTo>
                  <a:lnTo>
                    <a:pt x="264" y="34"/>
                  </a:lnTo>
                  <a:lnTo>
                    <a:pt x="0" y="34"/>
                  </a:lnTo>
                </a:path>
              </a:pathLst>
            </a:custGeom>
            <a:solidFill>
              <a:srgbClr val="C1CEFF"/>
            </a:solidFill>
            <a:ln w="9525" cap="rnd">
              <a:noFill/>
              <a:round/>
              <a:headEnd/>
              <a:tailEnd/>
            </a:ln>
          </p:spPr>
          <p:txBody>
            <a:bodyPr/>
            <a:lstStyle/>
            <a:p>
              <a:endParaRPr lang="en-US"/>
            </a:p>
          </p:txBody>
        </p:sp>
        <p:sp>
          <p:nvSpPr>
            <p:cNvPr id="36034" name="Freeform 208"/>
            <p:cNvSpPr>
              <a:spLocks/>
            </p:cNvSpPr>
            <p:nvPr/>
          </p:nvSpPr>
          <p:spPr bwMode="auto">
            <a:xfrm>
              <a:off x="4036" y="2607"/>
              <a:ext cx="265" cy="64"/>
            </a:xfrm>
            <a:custGeom>
              <a:avLst/>
              <a:gdLst>
                <a:gd name="T0" fmla="*/ 0 w 265"/>
                <a:gd name="T1" fmla="*/ 63 h 64"/>
                <a:gd name="T2" fmla="*/ 198 w 265"/>
                <a:gd name="T3" fmla="*/ 63 h 64"/>
                <a:gd name="T4" fmla="*/ 264 w 265"/>
                <a:gd name="T5" fmla="*/ 0 h 64"/>
                <a:gd name="T6" fmla="*/ 66 w 265"/>
                <a:gd name="T7" fmla="*/ 0 h 64"/>
                <a:gd name="T8" fmla="*/ 0 w 265"/>
                <a:gd name="T9" fmla="*/ 63 h 64"/>
                <a:gd name="T10" fmla="*/ 0 60000 65536"/>
                <a:gd name="T11" fmla="*/ 0 60000 65536"/>
                <a:gd name="T12" fmla="*/ 0 60000 65536"/>
                <a:gd name="T13" fmla="*/ 0 60000 65536"/>
                <a:gd name="T14" fmla="*/ 0 60000 65536"/>
                <a:gd name="T15" fmla="*/ 0 w 265"/>
                <a:gd name="T16" fmla="*/ 0 h 64"/>
                <a:gd name="T17" fmla="*/ 265 w 265"/>
                <a:gd name="T18" fmla="*/ 64 h 64"/>
              </a:gdLst>
              <a:ahLst/>
              <a:cxnLst>
                <a:cxn ang="T10">
                  <a:pos x="T0" y="T1"/>
                </a:cxn>
                <a:cxn ang="T11">
                  <a:pos x="T2" y="T3"/>
                </a:cxn>
                <a:cxn ang="T12">
                  <a:pos x="T4" y="T5"/>
                </a:cxn>
                <a:cxn ang="T13">
                  <a:pos x="T6" y="T7"/>
                </a:cxn>
                <a:cxn ang="T14">
                  <a:pos x="T8" y="T9"/>
                </a:cxn>
              </a:cxnLst>
              <a:rect l="T15" t="T16" r="T17" b="T18"/>
              <a:pathLst>
                <a:path w="265" h="64">
                  <a:moveTo>
                    <a:pt x="0" y="63"/>
                  </a:moveTo>
                  <a:lnTo>
                    <a:pt x="198" y="63"/>
                  </a:lnTo>
                  <a:lnTo>
                    <a:pt x="264" y="0"/>
                  </a:lnTo>
                  <a:lnTo>
                    <a:pt x="66" y="0"/>
                  </a:lnTo>
                  <a:lnTo>
                    <a:pt x="0" y="63"/>
                  </a:lnTo>
                </a:path>
              </a:pathLst>
            </a:custGeom>
            <a:solidFill>
              <a:schemeClr val="accent2"/>
            </a:solidFill>
            <a:ln w="9525" cap="rnd">
              <a:noFill/>
              <a:round/>
              <a:headEnd/>
              <a:tailEnd/>
            </a:ln>
          </p:spPr>
          <p:txBody>
            <a:bodyPr/>
            <a:lstStyle/>
            <a:p>
              <a:endParaRPr lang="en-US"/>
            </a:p>
          </p:txBody>
        </p:sp>
        <p:sp>
          <p:nvSpPr>
            <p:cNvPr id="36035" name="Freeform 209"/>
            <p:cNvSpPr>
              <a:spLocks/>
            </p:cNvSpPr>
            <p:nvPr/>
          </p:nvSpPr>
          <p:spPr bwMode="auto">
            <a:xfrm>
              <a:off x="3990"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36036" name="Freeform 210"/>
            <p:cNvSpPr>
              <a:spLocks/>
            </p:cNvSpPr>
            <p:nvPr/>
          </p:nvSpPr>
          <p:spPr bwMode="auto">
            <a:xfrm>
              <a:off x="4234"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36037" name="Freeform 211"/>
            <p:cNvSpPr>
              <a:spLocks/>
            </p:cNvSpPr>
            <p:nvPr/>
          </p:nvSpPr>
          <p:spPr bwMode="auto">
            <a:xfrm>
              <a:off x="3990"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36038" name="Freeform 212"/>
            <p:cNvSpPr>
              <a:spLocks/>
            </p:cNvSpPr>
            <p:nvPr/>
          </p:nvSpPr>
          <p:spPr bwMode="auto">
            <a:xfrm>
              <a:off x="3776" y="2607"/>
              <a:ext cx="261" cy="64"/>
            </a:xfrm>
            <a:custGeom>
              <a:avLst/>
              <a:gdLst>
                <a:gd name="T0" fmla="*/ 0 w 261"/>
                <a:gd name="T1" fmla="*/ 63 h 64"/>
                <a:gd name="T2" fmla="*/ 195 w 261"/>
                <a:gd name="T3" fmla="*/ 63 h 64"/>
                <a:gd name="T4" fmla="*/ 260 w 261"/>
                <a:gd name="T5" fmla="*/ 0 h 64"/>
                <a:gd name="T6" fmla="*/ 65 w 261"/>
                <a:gd name="T7" fmla="*/ 0 h 64"/>
                <a:gd name="T8" fmla="*/ 0 w 261"/>
                <a:gd name="T9" fmla="*/ 63 h 64"/>
                <a:gd name="T10" fmla="*/ 0 60000 65536"/>
                <a:gd name="T11" fmla="*/ 0 60000 65536"/>
                <a:gd name="T12" fmla="*/ 0 60000 65536"/>
                <a:gd name="T13" fmla="*/ 0 60000 65536"/>
                <a:gd name="T14" fmla="*/ 0 60000 65536"/>
                <a:gd name="T15" fmla="*/ 0 w 261"/>
                <a:gd name="T16" fmla="*/ 0 h 64"/>
                <a:gd name="T17" fmla="*/ 261 w 261"/>
                <a:gd name="T18" fmla="*/ 64 h 64"/>
              </a:gdLst>
              <a:ahLst/>
              <a:cxnLst>
                <a:cxn ang="T10">
                  <a:pos x="T0" y="T1"/>
                </a:cxn>
                <a:cxn ang="T11">
                  <a:pos x="T2" y="T3"/>
                </a:cxn>
                <a:cxn ang="T12">
                  <a:pos x="T4" y="T5"/>
                </a:cxn>
                <a:cxn ang="T13">
                  <a:pos x="T6" y="T7"/>
                </a:cxn>
                <a:cxn ang="T14">
                  <a:pos x="T8" y="T9"/>
                </a:cxn>
              </a:cxnLst>
              <a:rect l="T15" t="T16" r="T17" b="T18"/>
              <a:pathLst>
                <a:path w="261" h="64">
                  <a:moveTo>
                    <a:pt x="0" y="63"/>
                  </a:moveTo>
                  <a:lnTo>
                    <a:pt x="195" y="63"/>
                  </a:lnTo>
                  <a:lnTo>
                    <a:pt x="260" y="0"/>
                  </a:lnTo>
                  <a:lnTo>
                    <a:pt x="65" y="0"/>
                  </a:lnTo>
                  <a:lnTo>
                    <a:pt x="0" y="63"/>
                  </a:lnTo>
                </a:path>
              </a:pathLst>
            </a:custGeom>
            <a:solidFill>
              <a:schemeClr val="accent2"/>
            </a:solidFill>
            <a:ln w="9525" cap="rnd">
              <a:noFill/>
              <a:round/>
              <a:headEnd/>
              <a:tailEnd/>
            </a:ln>
          </p:spPr>
          <p:txBody>
            <a:bodyPr/>
            <a:lstStyle/>
            <a:p>
              <a:endParaRPr lang="en-US"/>
            </a:p>
          </p:txBody>
        </p:sp>
        <p:sp>
          <p:nvSpPr>
            <p:cNvPr id="36039" name="Freeform 213"/>
            <p:cNvSpPr>
              <a:spLocks/>
            </p:cNvSpPr>
            <p:nvPr/>
          </p:nvSpPr>
          <p:spPr bwMode="auto">
            <a:xfrm>
              <a:off x="3727" y="2607"/>
              <a:ext cx="113" cy="97"/>
            </a:xfrm>
            <a:custGeom>
              <a:avLst/>
              <a:gdLst>
                <a:gd name="T0" fmla="*/ 0 w 113"/>
                <a:gd name="T1" fmla="*/ 96 h 97"/>
                <a:gd name="T2" fmla="*/ 48 w 113"/>
                <a:gd name="T3" fmla="*/ 64 h 97"/>
                <a:gd name="T4" fmla="*/ 112 w 113"/>
                <a:gd name="T5" fmla="*/ 0 h 97"/>
                <a:gd name="T6" fmla="*/ 96 w 113"/>
                <a:gd name="T7" fmla="*/ 0 h 97"/>
                <a:gd name="T8" fmla="*/ 0 w 113"/>
                <a:gd name="T9" fmla="*/ 96 h 97"/>
                <a:gd name="T10" fmla="*/ 0 60000 65536"/>
                <a:gd name="T11" fmla="*/ 0 60000 65536"/>
                <a:gd name="T12" fmla="*/ 0 60000 65536"/>
                <a:gd name="T13" fmla="*/ 0 60000 65536"/>
                <a:gd name="T14" fmla="*/ 0 60000 65536"/>
                <a:gd name="T15" fmla="*/ 0 w 113"/>
                <a:gd name="T16" fmla="*/ 0 h 97"/>
                <a:gd name="T17" fmla="*/ 113 w 113"/>
                <a:gd name="T18" fmla="*/ 97 h 97"/>
              </a:gdLst>
              <a:ahLst/>
              <a:cxnLst>
                <a:cxn ang="T10">
                  <a:pos x="T0" y="T1"/>
                </a:cxn>
                <a:cxn ang="T11">
                  <a:pos x="T2" y="T3"/>
                </a:cxn>
                <a:cxn ang="T12">
                  <a:pos x="T4" y="T5"/>
                </a:cxn>
                <a:cxn ang="T13">
                  <a:pos x="T6" y="T7"/>
                </a:cxn>
                <a:cxn ang="T14">
                  <a:pos x="T8" y="T9"/>
                </a:cxn>
              </a:cxnLst>
              <a:rect l="T15" t="T16" r="T17" b="T18"/>
              <a:pathLst>
                <a:path w="113" h="97">
                  <a:moveTo>
                    <a:pt x="0" y="96"/>
                  </a:moveTo>
                  <a:lnTo>
                    <a:pt x="48" y="64"/>
                  </a:lnTo>
                  <a:lnTo>
                    <a:pt x="112" y="0"/>
                  </a:lnTo>
                  <a:lnTo>
                    <a:pt x="96" y="0"/>
                  </a:lnTo>
                  <a:lnTo>
                    <a:pt x="0" y="96"/>
                  </a:lnTo>
                </a:path>
              </a:pathLst>
            </a:custGeom>
            <a:solidFill>
              <a:schemeClr val="tx1"/>
            </a:solidFill>
            <a:ln w="9525" cap="rnd">
              <a:noFill/>
              <a:round/>
              <a:headEnd/>
              <a:tailEnd/>
            </a:ln>
          </p:spPr>
          <p:txBody>
            <a:bodyPr/>
            <a:lstStyle/>
            <a:p>
              <a:endParaRPr lang="en-US"/>
            </a:p>
          </p:txBody>
        </p:sp>
        <p:sp>
          <p:nvSpPr>
            <p:cNvPr id="36040" name="Freeform 214"/>
            <p:cNvSpPr>
              <a:spLocks/>
            </p:cNvSpPr>
            <p:nvPr/>
          </p:nvSpPr>
          <p:spPr bwMode="auto">
            <a:xfrm>
              <a:off x="3973"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36041" name="Freeform 215"/>
            <p:cNvSpPr>
              <a:spLocks/>
            </p:cNvSpPr>
            <p:nvPr/>
          </p:nvSpPr>
          <p:spPr bwMode="auto">
            <a:xfrm>
              <a:off x="3727" y="2670"/>
              <a:ext cx="264" cy="34"/>
            </a:xfrm>
            <a:custGeom>
              <a:avLst/>
              <a:gdLst>
                <a:gd name="T0" fmla="*/ 0 w 264"/>
                <a:gd name="T1" fmla="*/ 33 h 34"/>
                <a:gd name="T2" fmla="*/ 49 w 264"/>
                <a:gd name="T3" fmla="*/ 0 h 34"/>
                <a:gd name="T4" fmla="*/ 247 w 264"/>
                <a:gd name="T5" fmla="*/ 0 h 34"/>
                <a:gd name="T6" fmla="*/ 263 w 264"/>
                <a:gd name="T7" fmla="*/ 33 h 34"/>
                <a:gd name="T8" fmla="*/ 0 w 264"/>
                <a:gd name="T9" fmla="*/ 33 h 34"/>
                <a:gd name="T10" fmla="*/ 0 60000 65536"/>
                <a:gd name="T11" fmla="*/ 0 60000 65536"/>
                <a:gd name="T12" fmla="*/ 0 60000 65536"/>
                <a:gd name="T13" fmla="*/ 0 60000 65536"/>
                <a:gd name="T14" fmla="*/ 0 60000 65536"/>
                <a:gd name="T15" fmla="*/ 0 w 264"/>
                <a:gd name="T16" fmla="*/ 0 h 34"/>
                <a:gd name="T17" fmla="*/ 264 w 264"/>
                <a:gd name="T18" fmla="*/ 34 h 34"/>
              </a:gdLst>
              <a:ahLst/>
              <a:cxnLst>
                <a:cxn ang="T10">
                  <a:pos x="T0" y="T1"/>
                </a:cxn>
                <a:cxn ang="T11">
                  <a:pos x="T2" y="T3"/>
                </a:cxn>
                <a:cxn ang="T12">
                  <a:pos x="T4" y="T5"/>
                </a:cxn>
                <a:cxn ang="T13">
                  <a:pos x="T6" y="T7"/>
                </a:cxn>
                <a:cxn ang="T14">
                  <a:pos x="T8" y="T9"/>
                </a:cxn>
              </a:cxnLst>
              <a:rect l="T15" t="T16" r="T17" b="T18"/>
              <a:pathLst>
                <a:path w="264" h="34">
                  <a:moveTo>
                    <a:pt x="0" y="33"/>
                  </a:moveTo>
                  <a:lnTo>
                    <a:pt x="49" y="0"/>
                  </a:lnTo>
                  <a:lnTo>
                    <a:pt x="247" y="0"/>
                  </a:lnTo>
                  <a:lnTo>
                    <a:pt x="263" y="33"/>
                  </a:lnTo>
                  <a:lnTo>
                    <a:pt x="0" y="33"/>
                  </a:lnTo>
                </a:path>
              </a:pathLst>
            </a:custGeom>
            <a:solidFill>
              <a:srgbClr val="C1CEFF"/>
            </a:solidFill>
            <a:ln w="9525" cap="rnd">
              <a:noFill/>
              <a:round/>
              <a:headEnd/>
              <a:tailEnd/>
            </a:ln>
          </p:spPr>
          <p:txBody>
            <a:bodyPr/>
            <a:lstStyle/>
            <a:p>
              <a:endParaRPr lang="en-US"/>
            </a:p>
          </p:txBody>
        </p:sp>
        <p:sp>
          <p:nvSpPr>
            <p:cNvPr id="36042" name="Freeform 216"/>
            <p:cNvSpPr>
              <a:spLocks/>
            </p:cNvSpPr>
            <p:nvPr/>
          </p:nvSpPr>
          <p:spPr bwMode="auto">
            <a:xfrm>
              <a:off x="3514" y="2607"/>
              <a:ext cx="263" cy="64"/>
            </a:xfrm>
            <a:custGeom>
              <a:avLst/>
              <a:gdLst>
                <a:gd name="T0" fmla="*/ 0 w 263"/>
                <a:gd name="T1" fmla="*/ 63 h 64"/>
                <a:gd name="T2" fmla="*/ 197 w 263"/>
                <a:gd name="T3" fmla="*/ 63 h 64"/>
                <a:gd name="T4" fmla="*/ 262 w 263"/>
                <a:gd name="T5" fmla="*/ 0 h 64"/>
                <a:gd name="T6" fmla="*/ 66 w 263"/>
                <a:gd name="T7" fmla="*/ 0 h 64"/>
                <a:gd name="T8" fmla="*/ 0 w 263"/>
                <a:gd name="T9" fmla="*/ 63 h 64"/>
                <a:gd name="T10" fmla="*/ 0 60000 65536"/>
                <a:gd name="T11" fmla="*/ 0 60000 65536"/>
                <a:gd name="T12" fmla="*/ 0 60000 65536"/>
                <a:gd name="T13" fmla="*/ 0 60000 65536"/>
                <a:gd name="T14" fmla="*/ 0 60000 65536"/>
                <a:gd name="T15" fmla="*/ 0 w 263"/>
                <a:gd name="T16" fmla="*/ 0 h 64"/>
                <a:gd name="T17" fmla="*/ 263 w 263"/>
                <a:gd name="T18" fmla="*/ 64 h 64"/>
              </a:gdLst>
              <a:ahLst/>
              <a:cxnLst>
                <a:cxn ang="T10">
                  <a:pos x="T0" y="T1"/>
                </a:cxn>
                <a:cxn ang="T11">
                  <a:pos x="T2" y="T3"/>
                </a:cxn>
                <a:cxn ang="T12">
                  <a:pos x="T4" y="T5"/>
                </a:cxn>
                <a:cxn ang="T13">
                  <a:pos x="T6" y="T7"/>
                </a:cxn>
                <a:cxn ang="T14">
                  <a:pos x="T8" y="T9"/>
                </a:cxn>
              </a:cxnLst>
              <a:rect l="T15" t="T16" r="T17" b="T18"/>
              <a:pathLst>
                <a:path w="263" h="64">
                  <a:moveTo>
                    <a:pt x="0" y="63"/>
                  </a:moveTo>
                  <a:lnTo>
                    <a:pt x="197" y="63"/>
                  </a:lnTo>
                  <a:lnTo>
                    <a:pt x="262" y="0"/>
                  </a:lnTo>
                  <a:lnTo>
                    <a:pt x="66" y="0"/>
                  </a:lnTo>
                  <a:lnTo>
                    <a:pt x="0" y="63"/>
                  </a:lnTo>
                </a:path>
              </a:pathLst>
            </a:custGeom>
            <a:solidFill>
              <a:schemeClr val="accent2"/>
            </a:solidFill>
            <a:ln w="9525" cap="rnd">
              <a:noFill/>
              <a:round/>
              <a:headEnd/>
              <a:tailEnd/>
            </a:ln>
          </p:spPr>
          <p:txBody>
            <a:bodyPr/>
            <a:lstStyle/>
            <a:p>
              <a:endParaRPr lang="en-US"/>
            </a:p>
          </p:txBody>
        </p:sp>
        <p:sp>
          <p:nvSpPr>
            <p:cNvPr id="36043" name="Freeform 217"/>
            <p:cNvSpPr>
              <a:spLocks/>
            </p:cNvSpPr>
            <p:nvPr/>
          </p:nvSpPr>
          <p:spPr bwMode="auto">
            <a:xfrm>
              <a:off x="3466"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36044" name="Freeform 218"/>
            <p:cNvSpPr>
              <a:spLocks/>
            </p:cNvSpPr>
            <p:nvPr/>
          </p:nvSpPr>
          <p:spPr bwMode="auto">
            <a:xfrm>
              <a:off x="3712" y="2607"/>
              <a:ext cx="112" cy="97"/>
            </a:xfrm>
            <a:custGeom>
              <a:avLst/>
              <a:gdLst>
                <a:gd name="T0" fmla="*/ 16 w 112"/>
                <a:gd name="T1" fmla="*/ 96 h 97"/>
                <a:gd name="T2" fmla="*/ 0 w 112"/>
                <a:gd name="T3" fmla="*/ 64 h 97"/>
                <a:gd name="T4" fmla="*/ 63 w 112"/>
                <a:gd name="T5" fmla="*/ 0 h 97"/>
                <a:gd name="T6" fmla="*/ 111 w 112"/>
                <a:gd name="T7" fmla="*/ 0 h 97"/>
                <a:gd name="T8" fmla="*/ 16 w 112"/>
                <a:gd name="T9" fmla="*/ 96 h 97"/>
                <a:gd name="T10" fmla="*/ 0 60000 65536"/>
                <a:gd name="T11" fmla="*/ 0 60000 65536"/>
                <a:gd name="T12" fmla="*/ 0 60000 65536"/>
                <a:gd name="T13" fmla="*/ 0 60000 65536"/>
                <a:gd name="T14" fmla="*/ 0 60000 65536"/>
                <a:gd name="T15" fmla="*/ 0 w 112"/>
                <a:gd name="T16" fmla="*/ 0 h 97"/>
                <a:gd name="T17" fmla="*/ 112 w 112"/>
                <a:gd name="T18" fmla="*/ 97 h 97"/>
              </a:gdLst>
              <a:ahLst/>
              <a:cxnLst>
                <a:cxn ang="T10">
                  <a:pos x="T0" y="T1"/>
                </a:cxn>
                <a:cxn ang="T11">
                  <a:pos x="T2" y="T3"/>
                </a:cxn>
                <a:cxn ang="T12">
                  <a:pos x="T4" y="T5"/>
                </a:cxn>
                <a:cxn ang="T13">
                  <a:pos x="T6" y="T7"/>
                </a:cxn>
                <a:cxn ang="T14">
                  <a:pos x="T8" y="T9"/>
                </a:cxn>
              </a:cxnLst>
              <a:rect l="T15" t="T16" r="T17" b="T18"/>
              <a:pathLst>
                <a:path w="112" h="97">
                  <a:moveTo>
                    <a:pt x="16" y="96"/>
                  </a:moveTo>
                  <a:lnTo>
                    <a:pt x="0" y="64"/>
                  </a:lnTo>
                  <a:lnTo>
                    <a:pt x="63" y="0"/>
                  </a:lnTo>
                  <a:lnTo>
                    <a:pt x="111" y="0"/>
                  </a:lnTo>
                  <a:lnTo>
                    <a:pt x="16" y="96"/>
                  </a:lnTo>
                </a:path>
              </a:pathLst>
            </a:custGeom>
            <a:solidFill>
              <a:schemeClr val="bg1"/>
            </a:solidFill>
            <a:ln w="9525" cap="rnd">
              <a:noFill/>
              <a:round/>
              <a:headEnd/>
              <a:tailEnd/>
            </a:ln>
          </p:spPr>
          <p:txBody>
            <a:bodyPr/>
            <a:lstStyle/>
            <a:p>
              <a:endParaRPr lang="en-US"/>
            </a:p>
          </p:txBody>
        </p:sp>
        <p:sp>
          <p:nvSpPr>
            <p:cNvPr id="36045" name="Freeform 219"/>
            <p:cNvSpPr>
              <a:spLocks/>
            </p:cNvSpPr>
            <p:nvPr/>
          </p:nvSpPr>
          <p:spPr bwMode="auto">
            <a:xfrm>
              <a:off x="3466"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36046" name="Freeform 220"/>
            <p:cNvSpPr>
              <a:spLocks/>
            </p:cNvSpPr>
            <p:nvPr/>
          </p:nvSpPr>
          <p:spPr bwMode="auto">
            <a:xfrm>
              <a:off x="4135" y="2507"/>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36047" name="Freeform 221"/>
            <p:cNvSpPr>
              <a:spLocks/>
            </p:cNvSpPr>
            <p:nvPr/>
          </p:nvSpPr>
          <p:spPr bwMode="auto">
            <a:xfrm>
              <a:off x="4086" y="2507"/>
              <a:ext cx="118" cy="101"/>
            </a:xfrm>
            <a:custGeom>
              <a:avLst/>
              <a:gdLst>
                <a:gd name="T0" fmla="*/ 0 w 118"/>
                <a:gd name="T1" fmla="*/ 100 h 101"/>
                <a:gd name="T2" fmla="*/ 50 w 118"/>
                <a:gd name="T3" fmla="*/ 67 h 101"/>
                <a:gd name="T4" fmla="*/ 117 w 118"/>
                <a:gd name="T5" fmla="*/ 0 h 101"/>
                <a:gd name="T6" fmla="*/ 100 w 118"/>
                <a:gd name="T7" fmla="*/ 0 h 101"/>
                <a:gd name="T8" fmla="*/ 0 w 118"/>
                <a:gd name="T9" fmla="*/ 100 h 101"/>
                <a:gd name="T10" fmla="*/ 0 60000 65536"/>
                <a:gd name="T11" fmla="*/ 0 60000 65536"/>
                <a:gd name="T12" fmla="*/ 0 60000 65536"/>
                <a:gd name="T13" fmla="*/ 0 60000 65536"/>
                <a:gd name="T14" fmla="*/ 0 60000 65536"/>
                <a:gd name="T15" fmla="*/ 0 w 118"/>
                <a:gd name="T16" fmla="*/ 0 h 101"/>
                <a:gd name="T17" fmla="*/ 118 w 118"/>
                <a:gd name="T18" fmla="*/ 101 h 101"/>
              </a:gdLst>
              <a:ahLst/>
              <a:cxnLst>
                <a:cxn ang="T10">
                  <a:pos x="T0" y="T1"/>
                </a:cxn>
                <a:cxn ang="T11">
                  <a:pos x="T2" y="T3"/>
                </a:cxn>
                <a:cxn ang="T12">
                  <a:pos x="T4" y="T5"/>
                </a:cxn>
                <a:cxn ang="T13">
                  <a:pos x="T6" y="T7"/>
                </a:cxn>
                <a:cxn ang="T14">
                  <a:pos x="T8" y="T9"/>
                </a:cxn>
              </a:cxnLst>
              <a:rect l="T15" t="T16" r="T17" b="T18"/>
              <a:pathLst>
                <a:path w="118" h="101">
                  <a:moveTo>
                    <a:pt x="0" y="100"/>
                  </a:moveTo>
                  <a:lnTo>
                    <a:pt x="50" y="67"/>
                  </a:lnTo>
                  <a:lnTo>
                    <a:pt x="117" y="0"/>
                  </a:lnTo>
                  <a:lnTo>
                    <a:pt x="100" y="0"/>
                  </a:lnTo>
                  <a:lnTo>
                    <a:pt x="0" y="100"/>
                  </a:lnTo>
                </a:path>
              </a:pathLst>
            </a:custGeom>
            <a:solidFill>
              <a:schemeClr val="tx1"/>
            </a:solidFill>
            <a:ln w="9525" cap="rnd">
              <a:noFill/>
              <a:round/>
              <a:headEnd/>
              <a:tailEnd/>
            </a:ln>
          </p:spPr>
          <p:txBody>
            <a:bodyPr/>
            <a:lstStyle/>
            <a:p>
              <a:endParaRPr lang="en-US"/>
            </a:p>
          </p:txBody>
        </p:sp>
        <p:sp>
          <p:nvSpPr>
            <p:cNvPr id="36048" name="Freeform 222"/>
            <p:cNvSpPr>
              <a:spLocks/>
            </p:cNvSpPr>
            <p:nvPr/>
          </p:nvSpPr>
          <p:spPr bwMode="auto">
            <a:xfrm>
              <a:off x="4333" y="2507"/>
              <a:ext cx="115" cy="101"/>
            </a:xfrm>
            <a:custGeom>
              <a:avLst/>
              <a:gdLst>
                <a:gd name="T0" fmla="*/ 16 w 115"/>
                <a:gd name="T1" fmla="*/ 100 h 101"/>
                <a:gd name="T2" fmla="*/ 0 w 115"/>
                <a:gd name="T3" fmla="*/ 67 h 101"/>
                <a:gd name="T4" fmla="*/ 65 w 115"/>
                <a:gd name="T5" fmla="*/ 0 h 101"/>
                <a:gd name="T6" fmla="*/ 114 w 115"/>
                <a:gd name="T7" fmla="*/ 0 h 101"/>
                <a:gd name="T8" fmla="*/ 16 w 115"/>
                <a:gd name="T9" fmla="*/ 100 h 101"/>
                <a:gd name="T10" fmla="*/ 0 60000 65536"/>
                <a:gd name="T11" fmla="*/ 0 60000 65536"/>
                <a:gd name="T12" fmla="*/ 0 60000 65536"/>
                <a:gd name="T13" fmla="*/ 0 60000 65536"/>
                <a:gd name="T14" fmla="*/ 0 60000 65536"/>
                <a:gd name="T15" fmla="*/ 0 w 115"/>
                <a:gd name="T16" fmla="*/ 0 h 101"/>
                <a:gd name="T17" fmla="*/ 115 w 115"/>
                <a:gd name="T18" fmla="*/ 101 h 101"/>
              </a:gdLst>
              <a:ahLst/>
              <a:cxnLst>
                <a:cxn ang="T10">
                  <a:pos x="T0" y="T1"/>
                </a:cxn>
                <a:cxn ang="T11">
                  <a:pos x="T2" y="T3"/>
                </a:cxn>
                <a:cxn ang="T12">
                  <a:pos x="T4" y="T5"/>
                </a:cxn>
                <a:cxn ang="T13">
                  <a:pos x="T6" y="T7"/>
                </a:cxn>
                <a:cxn ang="T14">
                  <a:pos x="T8" y="T9"/>
                </a:cxn>
              </a:cxnLst>
              <a:rect l="T15" t="T16" r="T17" b="T18"/>
              <a:pathLst>
                <a:path w="115" h="101">
                  <a:moveTo>
                    <a:pt x="16" y="100"/>
                  </a:moveTo>
                  <a:lnTo>
                    <a:pt x="0" y="67"/>
                  </a:lnTo>
                  <a:lnTo>
                    <a:pt x="65" y="0"/>
                  </a:lnTo>
                  <a:lnTo>
                    <a:pt x="114" y="0"/>
                  </a:lnTo>
                  <a:lnTo>
                    <a:pt x="16" y="100"/>
                  </a:lnTo>
                </a:path>
              </a:pathLst>
            </a:custGeom>
            <a:solidFill>
              <a:schemeClr val="bg1"/>
            </a:solidFill>
            <a:ln w="9525" cap="rnd">
              <a:noFill/>
              <a:round/>
              <a:headEnd/>
              <a:tailEnd/>
            </a:ln>
          </p:spPr>
          <p:txBody>
            <a:bodyPr/>
            <a:lstStyle/>
            <a:p>
              <a:endParaRPr lang="en-US"/>
            </a:p>
          </p:txBody>
        </p:sp>
        <p:sp>
          <p:nvSpPr>
            <p:cNvPr id="36049" name="Freeform 223"/>
            <p:cNvSpPr>
              <a:spLocks/>
            </p:cNvSpPr>
            <p:nvPr/>
          </p:nvSpPr>
          <p:spPr bwMode="auto">
            <a:xfrm>
              <a:off x="4086" y="2573"/>
              <a:ext cx="262" cy="35"/>
            </a:xfrm>
            <a:custGeom>
              <a:avLst/>
              <a:gdLst>
                <a:gd name="T0" fmla="*/ 0 w 262"/>
                <a:gd name="T1" fmla="*/ 34 h 35"/>
                <a:gd name="T2" fmla="*/ 49 w 262"/>
                <a:gd name="T3" fmla="*/ 0 h 35"/>
                <a:gd name="T4" fmla="*/ 245 w 262"/>
                <a:gd name="T5" fmla="*/ 0 h 35"/>
                <a:gd name="T6" fmla="*/ 261 w 262"/>
                <a:gd name="T7" fmla="*/ 34 h 35"/>
                <a:gd name="T8" fmla="*/ 0 w 262"/>
                <a:gd name="T9" fmla="*/ 34 h 35"/>
                <a:gd name="T10" fmla="*/ 0 60000 65536"/>
                <a:gd name="T11" fmla="*/ 0 60000 65536"/>
                <a:gd name="T12" fmla="*/ 0 60000 65536"/>
                <a:gd name="T13" fmla="*/ 0 60000 65536"/>
                <a:gd name="T14" fmla="*/ 0 60000 65536"/>
                <a:gd name="T15" fmla="*/ 0 w 262"/>
                <a:gd name="T16" fmla="*/ 0 h 35"/>
                <a:gd name="T17" fmla="*/ 262 w 262"/>
                <a:gd name="T18" fmla="*/ 35 h 35"/>
              </a:gdLst>
              <a:ahLst/>
              <a:cxnLst>
                <a:cxn ang="T10">
                  <a:pos x="T0" y="T1"/>
                </a:cxn>
                <a:cxn ang="T11">
                  <a:pos x="T2" y="T3"/>
                </a:cxn>
                <a:cxn ang="T12">
                  <a:pos x="T4" y="T5"/>
                </a:cxn>
                <a:cxn ang="T13">
                  <a:pos x="T6" y="T7"/>
                </a:cxn>
                <a:cxn ang="T14">
                  <a:pos x="T8" y="T9"/>
                </a:cxn>
              </a:cxnLst>
              <a:rect l="T15" t="T16" r="T17" b="T18"/>
              <a:pathLst>
                <a:path w="262" h="35">
                  <a:moveTo>
                    <a:pt x="0" y="34"/>
                  </a:moveTo>
                  <a:lnTo>
                    <a:pt x="49" y="0"/>
                  </a:lnTo>
                  <a:lnTo>
                    <a:pt x="245" y="0"/>
                  </a:lnTo>
                  <a:lnTo>
                    <a:pt x="261" y="34"/>
                  </a:lnTo>
                  <a:lnTo>
                    <a:pt x="0" y="34"/>
                  </a:lnTo>
                </a:path>
              </a:pathLst>
            </a:custGeom>
            <a:solidFill>
              <a:srgbClr val="C1CEFF"/>
            </a:solidFill>
            <a:ln w="9525" cap="rnd">
              <a:noFill/>
              <a:round/>
              <a:headEnd/>
              <a:tailEnd/>
            </a:ln>
          </p:spPr>
          <p:txBody>
            <a:bodyPr/>
            <a:lstStyle/>
            <a:p>
              <a:endParaRPr lang="en-US"/>
            </a:p>
          </p:txBody>
        </p:sp>
        <p:sp>
          <p:nvSpPr>
            <p:cNvPr id="36050" name="Freeform 224"/>
            <p:cNvSpPr>
              <a:spLocks/>
            </p:cNvSpPr>
            <p:nvPr/>
          </p:nvSpPr>
          <p:spPr bwMode="auto">
            <a:xfrm>
              <a:off x="3871" y="2507"/>
              <a:ext cx="265" cy="67"/>
            </a:xfrm>
            <a:custGeom>
              <a:avLst/>
              <a:gdLst>
                <a:gd name="T0" fmla="*/ 0 w 265"/>
                <a:gd name="T1" fmla="*/ 66 h 67"/>
                <a:gd name="T2" fmla="*/ 198 w 265"/>
                <a:gd name="T3" fmla="*/ 66 h 67"/>
                <a:gd name="T4" fmla="*/ 264 w 265"/>
                <a:gd name="T5" fmla="*/ 0 h 67"/>
                <a:gd name="T6" fmla="*/ 66 w 265"/>
                <a:gd name="T7" fmla="*/ 0 h 67"/>
                <a:gd name="T8" fmla="*/ 0 w 265"/>
                <a:gd name="T9" fmla="*/ 66 h 67"/>
                <a:gd name="T10" fmla="*/ 0 60000 65536"/>
                <a:gd name="T11" fmla="*/ 0 60000 65536"/>
                <a:gd name="T12" fmla="*/ 0 60000 65536"/>
                <a:gd name="T13" fmla="*/ 0 60000 65536"/>
                <a:gd name="T14" fmla="*/ 0 60000 65536"/>
                <a:gd name="T15" fmla="*/ 0 w 265"/>
                <a:gd name="T16" fmla="*/ 0 h 67"/>
                <a:gd name="T17" fmla="*/ 265 w 265"/>
                <a:gd name="T18" fmla="*/ 67 h 67"/>
              </a:gdLst>
              <a:ahLst/>
              <a:cxnLst>
                <a:cxn ang="T10">
                  <a:pos x="T0" y="T1"/>
                </a:cxn>
                <a:cxn ang="T11">
                  <a:pos x="T2" y="T3"/>
                </a:cxn>
                <a:cxn ang="T12">
                  <a:pos x="T4" y="T5"/>
                </a:cxn>
                <a:cxn ang="T13">
                  <a:pos x="T6" y="T7"/>
                </a:cxn>
                <a:cxn ang="T14">
                  <a:pos x="T8" y="T9"/>
                </a:cxn>
              </a:cxnLst>
              <a:rect l="T15" t="T16" r="T17" b="T18"/>
              <a:pathLst>
                <a:path w="265" h="67">
                  <a:moveTo>
                    <a:pt x="0" y="66"/>
                  </a:moveTo>
                  <a:lnTo>
                    <a:pt x="198" y="66"/>
                  </a:lnTo>
                  <a:lnTo>
                    <a:pt x="264" y="0"/>
                  </a:lnTo>
                  <a:lnTo>
                    <a:pt x="66" y="0"/>
                  </a:lnTo>
                  <a:lnTo>
                    <a:pt x="0" y="66"/>
                  </a:lnTo>
                </a:path>
              </a:pathLst>
            </a:custGeom>
            <a:solidFill>
              <a:schemeClr val="accent2"/>
            </a:solidFill>
            <a:ln w="9525" cap="rnd">
              <a:noFill/>
              <a:round/>
              <a:headEnd/>
              <a:tailEnd/>
            </a:ln>
          </p:spPr>
          <p:txBody>
            <a:bodyPr/>
            <a:lstStyle/>
            <a:p>
              <a:endParaRPr lang="en-US"/>
            </a:p>
          </p:txBody>
        </p:sp>
        <p:sp>
          <p:nvSpPr>
            <p:cNvPr id="36051" name="Freeform 225"/>
            <p:cNvSpPr>
              <a:spLocks/>
            </p:cNvSpPr>
            <p:nvPr/>
          </p:nvSpPr>
          <p:spPr bwMode="auto">
            <a:xfrm>
              <a:off x="3823" y="2507"/>
              <a:ext cx="120" cy="101"/>
            </a:xfrm>
            <a:custGeom>
              <a:avLst/>
              <a:gdLst>
                <a:gd name="T0" fmla="*/ 0 w 120"/>
                <a:gd name="T1" fmla="*/ 100 h 101"/>
                <a:gd name="T2" fmla="*/ 51 w 120"/>
                <a:gd name="T3" fmla="*/ 67 h 101"/>
                <a:gd name="T4" fmla="*/ 119 w 120"/>
                <a:gd name="T5" fmla="*/ 0 h 101"/>
                <a:gd name="T6" fmla="*/ 102 w 120"/>
                <a:gd name="T7" fmla="*/ 0 h 101"/>
                <a:gd name="T8" fmla="*/ 0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0" y="100"/>
                  </a:moveTo>
                  <a:lnTo>
                    <a:pt x="51" y="67"/>
                  </a:lnTo>
                  <a:lnTo>
                    <a:pt x="119" y="0"/>
                  </a:lnTo>
                  <a:lnTo>
                    <a:pt x="102" y="0"/>
                  </a:lnTo>
                  <a:lnTo>
                    <a:pt x="0" y="100"/>
                  </a:lnTo>
                </a:path>
              </a:pathLst>
            </a:custGeom>
            <a:solidFill>
              <a:schemeClr val="tx1"/>
            </a:solidFill>
            <a:ln w="9525" cap="rnd">
              <a:noFill/>
              <a:round/>
              <a:headEnd/>
              <a:tailEnd/>
            </a:ln>
          </p:spPr>
          <p:txBody>
            <a:bodyPr/>
            <a:lstStyle/>
            <a:p>
              <a:endParaRPr lang="en-US"/>
            </a:p>
          </p:txBody>
        </p:sp>
        <p:sp>
          <p:nvSpPr>
            <p:cNvPr id="36052" name="Freeform 226"/>
            <p:cNvSpPr>
              <a:spLocks/>
            </p:cNvSpPr>
            <p:nvPr/>
          </p:nvSpPr>
          <p:spPr bwMode="auto">
            <a:xfrm>
              <a:off x="4073" y="2507"/>
              <a:ext cx="113" cy="101"/>
            </a:xfrm>
            <a:custGeom>
              <a:avLst/>
              <a:gdLst>
                <a:gd name="T0" fmla="*/ 16 w 113"/>
                <a:gd name="T1" fmla="*/ 100 h 101"/>
                <a:gd name="T2" fmla="*/ 0 w 113"/>
                <a:gd name="T3" fmla="*/ 67 h 101"/>
                <a:gd name="T4" fmla="*/ 64 w 113"/>
                <a:gd name="T5" fmla="*/ 0 h 101"/>
                <a:gd name="T6" fmla="*/ 112 w 113"/>
                <a:gd name="T7" fmla="*/ 0 h 101"/>
                <a:gd name="T8" fmla="*/ 16 w 113"/>
                <a:gd name="T9" fmla="*/ 100 h 101"/>
                <a:gd name="T10" fmla="*/ 0 60000 65536"/>
                <a:gd name="T11" fmla="*/ 0 60000 65536"/>
                <a:gd name="T12" fmla="*/ 0 60000 65536"/>
                <a:gd name="T13" fmla="*/ 0 60000 65536"/>
                <a:gd name="T14" fmla="*/ 0 60000 65536"/>
                <a:gd name="T15" fmla="*/ 0 w 113"/>
                <a:gd name="T16" fmla="*/ 0 h 101"/>
                <a:gd name="T17" fmla="*/ 113 w 113"/>
                <a:gd name="T18" fmla="*/ 101 h 101"/>
              </a:gdLst>
              <a:ahLst/>
              <a:cxnLst>
                <a:cxn ang="T10">
                  <a:pos x="T0" y="T1"/>
                </a:cxn>
                <a:cxn ang="T11">
                  <a:pos x="T2" y="T3"/>
                </a:cxn>
                <a:cxn ang="T12">
                  <a:pos x="T4" y="T5"/>
                </a:cxn>
                <a:cxn ang="T13">
                  <a:pos x="T6" y="T7"/>
                </a:cxn>
                <a:cxn ang="T14">
                  <a:pos x="T8" y="T9"/>
                </a:cxn>
              </a:cxnLst>
              <a:rect l="T15" t="T16" r="T17" b="T18"/>
              <a:pathLst>
                <a:path w="113" h="101">
                  <a:moveTo>
                    <a:pt x="16" y="100"/>
                  </a:moveTo>
                  <a:lnTo>
                    <a:pt x="0" y="67"/>
                  </a:lnTo>
                  <a:lnTo>
                    <a:pt x="64" y="0"/>
                  </a:lnTo>
                  <a:lnTo>
                    <a:pt x="112" y="0"/>
                  </a:lnTo>
                  <a:lnTo>
                    <a:pt x="16" y="100"/>
                  </a:lnTo>
                </a:path>
              </a:pathLst>
            </a:custGeom>
            <a:solidFill>
              <a:schemeClr val="bg1"/>
            </a:solidFill>
            <a:ln w="9525" cap="rnd">
              <a:noFill/>
              <a:round/>
              <a:headEnd/>
              <a:tailEnd/>
            </a:ln>
          </p:spPr>
          <p:txBody>
            <a:bodyPr/>
            <a:lstStyle/>
            <a:p>
              <a:endParaRPr lang="en-US"/>
            </a:p>
          </p:txBody>
        </p:sp>
        <p:sp>
          <p:nvSpPr>
            <p:cNvPr id="36053" name="Freeform 227"/>
            <p:cNvSpPr>
              <a:spLocks/>
            </p:cNvSpPr>
            <p:nvPr/>
          </p:nvSpPr>
          <p:spPr bwMode="auto">
            <a:xfrm>
              <a:off x="3823" y="2573"/>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36054" name="Freeform 228"/>
            <p:cNvSpPr>
              <a:spLocks/>
            </p:cNvSpPr>
            <p:nvPr/>
          </p:nvSpPr>
          <p:spPr bwMode="auto">
            <a:xfrm>
              <a:off x="3611" y="2507"/>
              <a:ext cx="261" cy="67"/>
            </a:xfrm>
            <a:custGeom>
              <a:avLst/>
              <a:gdLst>
                <a:gd name="T0" fmla="*/ 0 w 261"/>
                <a:gd name="T1" fmla="*/ 66 h 67"/>
                <a:gd name="T2" fmla="*/ 195 w 261"/>
                <a:gd name="T3" fmla="*/ 66 h 67"/>
                <a:gd name="T4" fmla="*/ 260 w 261"/>
                <a:gd name="T5" fmla="*/ 0 h 67"/>
                <a:gd name="T6" fmla="*/ 65 w 261"/>
                <a:gd name="T7" fmla="*/ 0 h 67"/>
                <a:gd name="T8" fmla="*/ 0 w 261"/>
                <a:gd name="T9" fmla="*/ 66 h 67"/>
                <a:gd name="T10" fmla="*/ 0 60000 65536"/>
                <a:gd name="T11" fmla="*/ 0 60000 65536"/>
                <a:gd name="T12" fmla="*/ 0 60000 65536"/>
                <a:gd name="T13" fmla="*/ 0 60000 65536"/>
                <a:gd name="T14" fmla="*/ 0 60000 65536"/>
                <a:gd name="T15" fmla="*/ 0 w 261"/>
                <a:gd name="T16" fmla="*/ 0 h 67"/>
                <a:gd name="T17" fmla="*/ 261 w 261"/>
                <a:gd name="T18" fmla="*/ 67 h 67"/>
              </a:gdLst>
              <a:ahLst/>
              <a:cxnLst>
                <a:cxn ang="T10">
                  <a:pos x="T0" y="T1"/>
                </a:cxn>
                <a:cxn ang="T11">
                  <a:pos x="T2" y="T3"/>
                </a:cxn>
                <a:cxn ang="T12">
                  <a:pos x="T4" y="T5"/>
                </a:cxn>
                <a:cxn ang="T13">
                  <a:pos x="T6" y="T7"/>
                </a:cxn>
                <a:cxn ang="T14">
                  <a:pos x="T8" y="T9"/>
                </a:cxn>
              </a:cxnLst>
              <a:rect l="T15" t="T16" r="T17" b="T18"/>
              <a:pathLst>
                <a:path w="261" h="67">
                  <a:moveTo>
                    <a:pt x="0" y="66"/>
                  </a:moveTo>
                  <a:lnTo>
                    <a:pt x="195" y="66"/>
                  </a:lnTo>
                  <a:lnTo>
                    <a:pt x="260" y="0"/>
                  </a:lnTo>
                  <a:lnTo>
                    <a:pt x="65" y="0"/>
                  </a:lnTo>
                  <a:lnTo>
                    <a:pt x="0" y="66"/>
                  </a:lnTo>
                </a:path>
              </a:pathLst>
            </a:custGeom>
            <a:solidFill>
              <a:schemeClr val="accent2"/>
            </a:solidFill>
            <a:ln w="9525" cap="rnd">
              <a:noFill/>
              <a:round/>
              <a:headEnd/>
              <a:tailEnd/>
            </a:ln>
          </p:spPr>
          <p:txBody>
            <a:bodyPr/>
            <a:lstStyle/>
            <a:p>
              <a:endParaRPr lang="en-US"/>
            </a:p>
          </p:txBody>
        </p:sp>
        <p:sp>
          <p:nvSpPr>
            <p:cNvPr id="36055" name="Freeform 229"/>
            <p:cNvSpPr>
              <a:spLocks/>
            </p:cNvSpPr>
            <p:nvPr/>
          </p:nvSpPr>
          <p:spPr bwMode="auto">
            <a:xfrm>
              <a:off x="3561" y="2507"/>
              <a:ext cx="119" cy="101"/>
            </a:xfrm>
            <a:custGeom>
              <a:avLst/>
              <a:gdLst>
                <a:gd name="T0" fmla="*/ 0 w 119"/>
                <a:gd name="T1" fmla="*/ 100 h 101"/>
                <a:gd name="T2" fmla="*/ 51 w 119"/>
                <a:gd name="T3" fmla="*/ 67 h 101"/>
                <a:gd name="T4" fmla="*/ 118 w 119"/>
                <a:gd name="T5" fmla="*/ 0 h 101"/>
                <a:gd name="T6" fmla="*/ 101 w 119"/>
                <a:gd name="T7" fmla="*/ 0 h 101"/>
                <a:gd name="T8" fmla="*/ 0 w 119"/>
                <a:gd name="T9" fmla="*/ 100 h 101"/>
                <a:gd name="T10" fmla="*/ 0 60000 65536"/>
                <a:gd name="T11" fmla="*/ 0 60000 65536"/>
                <a:gd name="T12" fmla="*/ 0 60000 65536"/>
                <a:gd name="T13" fmla="*/ 0 60000 65536"/>
                <a:gd name="T14" fmla="*/ 0 60000 65536"/>
                <a:gd name="T15" fmla="*/ 0 w 119"/>
                <a:gd name="T16" fmla="*/ 0 h 101"/>
                <a:gd name="T17" fmla="*/ 119 w 119"/>
                <a:gd name="T18" fmla="*/ 101 h 101"/>
              </a:gdLst>
              <a:ahLst/>
              <a:cxnLst>
                <a:cxn ang="T10">
                  <a:pos x="T0" y="T1"/>
                </a:cxn>
                <a:cxn ang="T11">
                  <a:pos x="T2" y="T3"/>
                </a:cxn>
                <a:cxn ang="T12">
                  <a:pos x="T4" y="T5"/>
                </a:cxn>
                <a:cxn ang="T13">
                  <a:pos x="T6" y="T7"/>
                </a:cxn>
                <a:cxn ang="T14">
                  <a:pos x="T8" y="T9"/>
                </a:cxn>
              </a:cxnLst>
              <a:rect l="T15" t="T16" r="T17" b="T18"/>
              <a:pathLst>
                <a:path w="119" h="101">
                  <a:moveTo>
                    <a:pt x="0" y="100"/>
                  </a:moveTo>
                  <a:lnTo>
                    <a:pt x="51" y="67"/>
                  </a:lnTo>
                  <a:lnTo>
                    <a:pt x="118" y="0"/>
                  </a:lnTo>
                  <a:lnTo>
                    <a:pt x="101" y="0"/>
                  </a:lnTo>
                  <a:lnTo>
                    <a:pt x="0" y="100"/>
                  </a:lnTo>
                </a:path>
              </a:pathLst>
            </a:custGeom>
            <a:solidFill>
              <a:schemeClr val="tx1"/>
            </a:solidFill>
            <a:ln w="9525" cap="rnd">
              <a:noFill/>
              <a:round/>
              <a:headEnd/>
              <a:tailEnd/>
            </a:ln>
          </p:spPr>
          <p:txBody>
            <a:bodyPr/>
            <a:lstStyle/>
            <a:p>
              <a:endParaRPr lang="en-US"/>
            </a:p>
          </p:txBody>
        </p:sp>
        <p:sp>
          <p:nvSpPr>
            <p:cNvPr id="36056" name="Freeform 230"/>
            <p:cNvSpPr>
              <a:spLocks/>
            </p:cNvSpPr>
            <p:nvPr/>
          </p:nvSpPr>
          <p:spPr bwMode="auto">
            <a:xfrm>
              <a:off x="3809" y="2507"/>
              <a:ext cx="112" cy="101"/>
            </a:xfrm>
            <a:custGeom>
              <a:avLst/>
              <a:gdLst>
                <a:gd name="T0" fmla="*/ 16 w 112"/>
                <a:gd name="T1" fmla="*/ 100 h 101"/>
                <a:gd name="T2" fmla="*/ 0 w 112"/>
                <a:gd name="T3" fmla="*/ 67 h 101"/>
                <a:gd name="T4" fmla="*/ 63 w 112"/>
                <a:gd name="T5" fmla="*/ 0 h 101"/>
                <a:gd name="T6" fmla="*/ 111 w 112"/>
                <a:gd name="T7" fmla="*/ 0 h 101"/>
                <a:gd name="T8" fmla="*/ 16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16" y="100"/>
                  </a:moveTo>
                  <a:lnTo>
                    <a:pt x="0" y="67"/>
                  </a:lnTo>
                  <a:lnTo>
                    <a:pt x="63" y="0"/>
                  </a:lnTo>
                  <a:lnTo>
                    <a:pt x="111" y="0"/>
                  </a:lnTo>
                  <a:lnTo>
                    <a:pt x="16" y="100"/>
                  </a:lnTo>
                </a:path>
              </a:pathLst>
            </a:custGeom>
            <a:solidFill>
              <a:schemeClr val="bg1"/>
            </a:solidFill>
            <a:ln w="9525" cap="rnd">
              <a:noFill/>
              <a:round/>
              <a:headEnd/>
              <a:tailEnd/>
            </a:ln>
          </p:spPr>
          <p:txBody>
            <a:bodyPr/>
            <a:lstStyle/>
            <a:p>
              <a:endParaRPr lang="en-US"/>
            </a:p>
          </p:txBody>
        </p:sp>
        <p:sp>
          <p:nvSpPr>
            <p:cNvPr id="36057" name="Freeform 231"/>
            <p:cNvSpPr>
              <a:spLocks/>
            </p:cNvSpPr>
            <p:nvPr/>
          </p:nvSpPr>
          <p:spPr bwMode="auto">
            <a:xfrm>
              <a:off x="3561" y="2573"/>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grpSp>
      <p:sp>
        <p:nvSpPr>
          <p:cNvPr id="35853" name="Text Box 233"/>
          <p:cNvSpPr txBox="1">
            <a:spLocks noChangeArrowheads="1"/>
          </p:cNvSpPr>
          <p:nvPr/>
        </p:nvSpPr>
        <p:spPr bwMode="auto">
          <a:xfrm>
            <a:off x="4800600" y="1905000"/>
            <a:ext cx="1066800" cy="274638"/>
          </a:xfrm>
          <a:prstGeom prst="rect">
            <a:avLst/>
          </a:prstGeom>
          <a:solidFill>
            <a:srgbClr val="DBFFC9"/>
          </a:solidFill>
          <a:ln w="12700">
            <a:noFill/>
            <a:miter lim="800000"/>
            <a:headEnd/>
            <a:tailEnd/>
          </a:ln>
        </p:spPr>
        <p:txBody>
          <a:bodyPr>
            <a:spAutoFit/>
          </a:bodyPr>
          <a:lstStyle/>
          <a:p>
            <a:pPr>
              <a:spcBef>
                <a:spcPct val="50000"/>
              </a:spcBef>
            </a:pPr>
            <a:r>
              <a:rPr lang="en-US" sz="1200"/>
              <a:t>Segments</a:t>
            </a:r>
          </a:p>
        </p:txBody>
      </p:sp>
      <p:grpSp>
        <p:nvGrpSpPr>
          <p:cNvPr id="35854" name="Group 244"/>
          <p:cNvGrpSpPr>
            <a:grpSpLocks/>
          </p:cNvGrpSpPr>
          <p:nvPr/>
        </p:nvGrpSpPr>
        <p:grpSpPr bwMode="auto">
          <a:xfrm>
            <a:off x="6437313" y="1676400"/>
            <a:ext cx="2055812" cy="685800"/>
            <a:chOff x="3888" y="1392"/>
            <a:chExt cx="1295" cy="432"/>
          </a:xfrm>
        </p:grpSpPr>
        <p:pic>
          <p:nvPicPr>
            <p:cNvPr id="35957" name="Picture 235" descr="MCj02522170000[1]"/>
            <p:cNvPicPr>
              <a:picLocks noChangeAspect="1" noChangeArrowheads="1"/>
            </p:cNvPicPr>
            <p:nvPr/>
          </p:nvPicPr>
          <p:blipFill>
            <a:blip r:embed="rId5" cstate="print"/>
            <a:srcRect/>
            <a:stretch>
              <a:fillRect/>
            </a:stretch>
          </p:blipFill>
          <p:spPr bwMode="auto">
            <a:xfrm>
              <a:off x="4608" y="1392"/>
              <a:ext cx="575" cy="432"/>
            </a:xfrm>
            <a:prstGeom prst="rect">
              <a:avLst/>
            </a:prstGeom>
            <a:noFill/>
            <a:ln w="9525">
              <a:noFill/>
              <a:miter lim="800000"/>
              <a:headEnd/>
              <a:tailEnd/>
            </a:ln>
          </p:spPr>
        </p:pic>
        <p:sp>
          <p:nvSpPr>
            <p:cNvPr id="35958" name="Rectangle 237"/>
            <p:cNvSpPr>
              <a:spLocks noChangeArrowheads="1"/>
            </p:cNvSpPr>
            <p:nvPr/>
          </p:nvSpPr>
          <p:spPr bwMode="auto">
            <a:xfrm>
              <a:off x="3888" y="1488"/>
              <a:ext cx="768" cy="192"/>
            </a:xfrm>
            <a:prstGeom prst="rect">
              <a:avLst/>
            </a:prstGeom>
            <a:solidFill>
              <a:srgbClr val="FF99CC">
                <a:alpha val="45097"/>
              </a:srgbClr>
            </a:solidFill>
            <a:ln w="12700">
              <a:solidFill>
                <a:schemeClr val="tx1"/>
              </a:solidFill>
              <a:miter lim="800000"/>
              <a:headEnd/>
              <a:tailEnd/>
            </a:ln>
          </p:spPr>
          <p:txBody>
            <a:bodyPr wrap="none" anchor="ctr"/>
            <a:lstStyle/>
            <a:p>
              <a:pPr algn="ctr"/>
              <a:r>
                <a:rPr lang="en-US" sz="1600"/>
                <a:t>Asset</a:t>
              </a:r>
            </a:p>
          </p:txBody>
        </p:sp>
      </p:grpSp>
      <p:pic>
        <p:nvPicPr>
          <p:cNvPr id="35855" name="Picture 234" descr="MCj02317620000[1]"/>
          <p:cNvPicPr>
            <a:picLocks noChangeAspect="1" noChangeArrowheads="1"/>
          </p:cNvPicPr>
          <p:nvPr/>
        </p:nvPicPr>
        <p:blipFill>
          <a:blip r:embed="rId6" cstate="print"/>
          <a:srcRect/>
          <a:stretch>
            <a:fillRect/>
          </a:stretch>
        </p:blipFill>
        <p:spPr bwMode="auto">
          <a:xfrm>
            <a:off x="7772400" y="2895600"/>
            <a:ext cx="757238" cy="609600"/>
          </a:xfrm>
          <a:prstGeom prst="rect">
            <a:avLst/>
          </a:prstGeom>
          <a:noFill/>
          <a:ln w="9525">
            <a:noFill/>
            <a:miter lim="800000"/>
            <a:headEnd/>
            <a:tailEnd/>
          </a:ln>
        </p:spPr>
      </p:pic>
      <p:sp>
        <p:nvSpPr>
          <p:cNvPr id="35856" name="AutoShape 238"/>
          <p:cNvSpPr>
            <a:spLocks noChangeArrowheads="1"/>
          </p:cNvSpPr>
          <p:nvPr/>
        </p:nvSpPr>
        <p:spPr bwMode="auto">
          <a:xfrm>
            <a:off x="6629400" y="2743200"/>
            <a:ext cx="990600" cy="990600"/>
          </a:xfrm>
          <a:prstGeom prst="foldedCorner">
            <a:avLst>
              <a:gd name="adj" fmla="val 12500"/>
            </a:avLst>
          </a:prstGeom>
          <a:solidFill>
            <a:srgbClr val="C0C0C0">
              <a:alpha val="67842"/>
            </a:srgbClr>
          </a:solidFill>
          <a:ln w="12700">
            <a:solidFill>
              <a:schemeClr val="tx1"/>
            </a:solidFill>
            <a:round/>
            <a:headEnd/>
            <a:tailEnd/>
          </a:ln>
        </p:spPr>
        <p:txBody>
          <a:bodyPr wrap="none" anchor="ctr"/>
          <a:lstStyle/>
          <a:p>
            <a:endParaRPr lang="en-US"/>
          </a:p>
        </p:txBody>
      </p:sp>
      <p:sp>
        <p:nvSpPr>
          <p:cNvPr id="35857" name="Text Box 239"/>
          <p:cNvSpPr txBox="1">
            <a:spLocks noChangeArrowheads="1"/>
          </p:cNvSpPr>
          <p:nvPr/>
        </p:nvSpPr>
        <p:spPr bwMode="auto">
          <a:xfrm>
            <a:off x="6400800" y="3048000"/>
            <a:ext cx="1371600" cy="274638"/>
          </a:xfrm>
          <a:prstGeom prst="rect">
            <a:avLst/>
          </a:prstGeom>
          <a:solidFill>
            <a:srgbClr val="DBFFC9"/>
          </a:solidFill>
          <a:ln w="12700">
            <a:noFill/>
            <a:miter lim="800000"/>
            <a:headEnd/>
            <a:tailEnd/>
          </a:ln>
        </p:spPr>
        <p:txBody>
          <a:bodyPr>
            <a:spAutoFit/>
          </a:bodyPr>
          <a:lstStyle/>
          <a:p>
            <a:pPr>
              <a:spcBef>
                <a:spcPct val="50000"/>
              </a:spcBef>
            </a:pPr>
            <a:r>
              <a:rPr lang="en-US" sz="1200"/>
              <a:t>Production order</a:t>
            </a:r>
          </a:p>
        </p:txBody>
      </p:sp>
      <p:pic>
        <p:nvPicPr>
          <p:cNvPr id="35858" name="Picture 240" descr="MCBS00608_0000[1]"/>
          <p:cNvPicPr>
            <a:picLocks noChangeAspect="1" noChangeArrowheads="1"/>
          </p:cNvPicPr>
          <p:nvPr/>
        </p:nvPicPr>
        <p:blipFill>
          <a:blip r:embed="rId7" cstate="print"/>
          <a:srcRect/>
          <a:stretch>
            <a:fillRect/>
          </a:stretch>
        </p:blipFill>
        <p:spPr bwMode="auto">
          <a:xfrm>
            <a:off x="7724775" y="4114800"/>
            <a:ext cx="852488" cy="685800"/>
          </a:xfrm>
          <a:prstGeom prst="rect">
            <a:avLst/>
          </a:prstGeom>
          <a:noFill/>
          <a:ln w="9525">
            <a:noFill/>
            <a:miter lim="800000"/>
            <a:headEnd/>
            <a:tailEnd/>
          </a:ln>
        </p:spPr>
      </p:pic>
      <p:sp>
        <p:nvSpPr>
          <p:cNvPr id="35859" name="AutoShape 241"/>
          <p:cNvSpPr>
            <a:spLocks noChangeArrowheads="1"/>
          </p:cNvSpPr>
          <p:nvPr/>
        </p:nvSpPr>
        <p:spPr bwMode="auto">
          <a:xfrm>
            <a:off x="6581775" y="4038600"/>
            <a:ext cx="990600" cy="990600"/>
          </a:xfrm>
          <a:prstGeom prst="foldedCorner">
            <a:avLst>
              <a:gd name="adj" fmla="val 12500"/>
            </a:avLst>
          </a:prstGeom>
          <a:solidFill>
            <a:srgbClr val="FF9900">
              <a:alpha val="49019"/>
            </a:srgbClr>
          </a:solidFill>
          <a:ln w="12700">
            <a:solidFill>
              <a:schemeClr val="tx1"/>
            </a:solidFill>
            <a:round/>
            <a:headEnd/>
            <a:tailEnd/>
          </a:ln>
        </p:spPr>
        <p:txBody>
          <a:bodyPr wrap="none" anchor="ctr"/>
          <a:lstStyle/>
          <a:p>
            <a:endParaRPr lang="en-US"/>
          </a:p>
        </p:txBody>
      </p:sp>
      <p:sp>
        <p:nvSpPr>
          <p:cNvPr id="35860" name="Text Box 242"/>
          <p:cNvSpPr txBox="1">
            <a:spLocks noChangeArrowheads="1"/>
          </p:cNvSpPr>
          <p:nvPr/>
        </p:nvSpPr>
        <p:spPr bwMode="auto">
          <a:xfrm>
            <a:off x="6353175" y="4343400"/>
            <a:ext cx="1371600" cy="274638"/>
          </a:xfrm>
          <a:prstGeom prst="rect">
            <a:avLst/>
          </a:prstGeom>
          <a:solidFill>
            <a:srgbClr val="DBFFC9"/>
          </a:solidFill>
          <a:ln w="12700">
            <a:noFill/>
            <a:miter lim="800000"/>
            <a:headEnd/>
            <a:tailEnd/>
          </a:ln>
        </p:spPr>
        <p:txBody>
          <a:bodyPr>
            <a:spAutoFit/>
          </a:bodyPr>
          <a:lstStyle/>
          <a:p>
            <a:pPr>
              <a:spcBef>
                <a:spcPct val="50000"/>
              </a:spcBef>
            </a:pPr>
            <a:r>
              <a:rPr lang="en-US" sz="1200"/>
              <a:t>      Sales order</a:t>
            </a:r>
          </a:p>
        </p:txBody>
      </p:sp>
      <p:grpSp>
        <p:nvGrpSpPr>
          <p:cNvPr id="35861" name="Group 414"/>
          <p:cNvGrpSpPr>
            <a:grpSpLocks/>
          </p:cNvGrpSpPr>
          <p:nvPr/>
        </p:nvGrpSpPr>
        <p:grpSpPr bwMode="auto">
          <a:xfrm>
            <a:off x="1295400" y="5029200"/>
            <a:ext cx="1600200" cy="1027113"/>
            <a:chOff x="1152" y="3216"/>
            <a:chExt cx="1008" cy="647"/>
          </a:xfrm>
        </p:grpSpPr>
        <p:grpSp>
          <p:nvGrpSpPr>
            <p:cNvPr id="35895" name="Group 248"/>
            <p:cNvGrpSpPr>
              <a:grpSpLocks/>
            </p:cNvGrpSpPr>
            <p:nvPr/>
          </p:nvGrpSpPr>
          <p:grpSpPr bwMode="auto">
            <a:xfrm>
              <a:off x="1152" y="3216"/>
              <a:ext cx="821" cy="647"/>
              <a:chOff x="1853" y="3142"/>
              <a:chExt cx="821" cy="647"/>
            </a:xfrm>
          </p:grpSpPr>
          <p:grpSp>
            <p:nvGrpSpPr>
              <p:cNvPr id="35897" name="Group 249"/>
              <p:cNvGrpSpPr>
                <a:grpSpLocks/>
              </p:cNvGrpSpPr>
              <p:nvPr/>
            </p:nvGrpSpPr>
            <p:grpSpPr bwMode="auto">
              <a:xfrm>
                <a:off x="1853" y="3142"/>
                <a:ext cx="821" cy="646"/>
                <a:chOff x="1853" y="3142"/>
                <a:chExt cx="821" cy="646"/>
              </a:xfrm>
            </p:grpSpPr>
            <p:sp>
              <p:nvSpPr>
                <p:cNvPr id="35955" name="Freeform 250"/>
                <p:cNvSpPr>
                  <a:spLocks/>
                </p:cNvSpPr>
                <p:nvPr/>
              </p:nvSpPr>
              <p:spPr bwMode="auto">
                <a:xfrm>
                  <a:off x="1861" y="3142"/>
                  <a:ext cx="813" cy="646"/>
                </a:xfrm>
                <a:custGeom>
                  <a:avLst/>
                  <a:gdLst>
                    <a:gd name="T0" fmla="*/ 0 w 813"/>
                    <a:gd name="T1" fmla="*/ 319 h 646"/>
                    <a:gd name="T2" fmla="*/ 407 w 813"/>
                    <a:gd name="T3" fmla="*/ 0 h 646"/>
                    <a:gd name="T4" fmla="*/ 407 w 813"/>
                    <a:gd name="T5" fmla="*/ 2 h 646"/>
                    <a:gd name="T6" fmla="*/ 417 w 813"/>
                    <a:gd name="T7" fmla="*/ 5 h 646"/>
                    <a:gd name="T8" fmla="*/ 425 w 813"/>
                    <a:gd name="T9" fmla="*/ 4 h 646"/>
                    <a:gd name="T10" fmla="*/ 795 w 813"/>
                    <a:gd name="T11" fmla="*/ 86 h 646"/>
                    <a:gd name="T12" fmla="*/ 797 w 813"/>
                    <a:gd name="T13" fmla="*/ 94 h 646"/>
                    <a:gd name="T14" fmla="*/ 778 w 813"/>
                    <a:gd name="T15" fmla="*/ 112 h 646"/>
                    <a:gd name="T16" fmla="*/ 778 w 813"/>
                    <a:gd name="T17" fmla="*/ 117 h 646"/>
                    <a:gd name="T18" fmla="*/ 778 w 813"/>
                    <a:gd name="T19" fmla="*/ 127 h 646"/>
                    <a:gd name="T20" fmla="*/ 780 w 813"/>
                    <a:gd name="T21" fmla="*/ 141 h 646"/>
                    <a:gd name="T22" fmla="*/ 780 w 813"/>
                    <a:gd name="T23" fmla="*/ 155 h 646"/>
                    <a:gd name="T24" fmla="*/ 780 w 813"/>
                    <a:gd name="T25" fmla="*/ 168 h 646"/>
                    <a:gd name="T26" fmla="*/ 782 w 813"/>
                    <a:gd name="T27" fmla="*/ 178 h 646"/>
                    <a:gd name="T28" fmla="*/ 782 w 813"/>
                    <a:gd name="T29" fmla="*/ 187 h 646"/>
                    <a:gd name="T30" fmla="*/ 784 w 813"/>
                    <a:gd name="T31" fmla="*/ 195 h 646"/>
                    <a:gd name="T32" fmla="*/ 784 w 813"/>
                    <a:gd name="T33" fmla="*/ 201 h 646"/>
                    <a:gd name="T34" fmla="*/ 784 w 813"/>
                    <a:gd name="T35" fmla="*/ 208 h 646"/>
                    <a:gd name="T36" fmla="*/ 786 w 813"/>
                    <a:gd name="T37" fmla="*/ 215 h 646"/>
                    <a:gd name="T38" fmla="*/ 786 w 813"/>
                    <a:gd name="T39" fmla="*/ 222 h 646"/>
                    <a:gd name="T40" fmla="*/ 788 w 813"/>
                    <a:gd name="T41" fmla="*/ 229 h 646"/>
                    <a:gd name="T42" fmla="*/ 813 w 813"/>
                    <a:gd name="T43" fmla="*/ 234 h 646"/>
                    <a:gd name="T44" fmla="*/ 813 w 813"/>
                    <a:gd name="T45" fmla="*/ 239 h 646"/>
                    <a:gd name="T46" fmla="*/ 428 w 813"/>
                    <a:gd name="T47" fmla="*/ 646 h 646"/>
                    <a:gd name="T48" fmla="*/ 44 w 813"/>
                    <a:gd name="T49" fmla="*/ 492 h 646"/>
                    <a:gd name="T50" fmla="*/ 35 w 813"/>
                    <a:gd name="T51" fmla="*/ 485 h 646"/>
                    <a:gd name="T52" fmla="*/ 23 w 813"/>
                    <a:gd name="T53" fmla="*/ 489 h 646"/>
                    <a:gd name="T54" fmla="*/ 0 w 813"/>
                    <a:gd name="T55" fmla="*/ 319 h 6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13"/>
                    <a:gd name="T85" fmla="*/ 0 h 646"/>
                    <a:gd name="T86" fmla="*/ 813 w 813"/>
                    <a:gd name="T87" fmla="*/ 646 h 6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13" h="646">
                      <a:moveTo>
                        <a:pt x="0" y="319"/>
                      </a:moveTo>
                      <a:lnTo>
                        <a:pt x="407" y="0"/>
                      </a:lnTo>
                      <a:lnTo>
                        <a:pt x="407" y="2"/>
                      </a:lnTo>
                      <a:lnTo>
                        <a:pt x="417" y="5"/>
                      </a:lnTo>
                      <a:lnTo>
                        <a:pt x="425" y="4"/>
                      </a:lnTo>
                      <a:lnTo>
                        <a:pt x="795" y="86"/>
                      </a:lnTo>
                      <a:lnTo>
                        <a:pt x="797" y="94"/>
                      </a:lnTo>
                      <a:lnTo>
                        <a:pt x="778" y="112"/>
                      </a:lnTo>
                      <a:lnTo>
                        <a:pt x="778" y="117"/>
                      </a:lnTo>
                      <a:lnTo>
                        <a:pt x="778" y="127"/>
                      </a:lnTo>
                      <a:lnTo>
                        <a:pt x="780" y="141"/>
                      </a:lnTo>
                      <a:lnTo>
                        <a:pt x="780" y="155"/>
                      </a:lnTo>
                      <a:lnTo>
                        <a:pt x="780" y="168"/>
                      </a:lnTo>
                      <a:lnTo>
                        <a:pt x="782" y="178"/>
                      </a:lnTo>
                      <a:lnTo>
                        <a:pt x="782" y="187"/>
                      </a:lnTo>
                      <a:lnTo>
                        <a:pt x="784" y="195"/>
                      </a:lnTo>
                      <a:lnTo>
                        <a:pt x="784" y="201"/>
                      </a:lnTo>
                      <a:lnTo>
                        <a:pt x="784" y="208"/>
                      </a:lnTo>
                      <a:lnTo>
                        <a:pt x="786" y="215"/>
                      </a:lnTo>
                      <a:lnTo>
                        <a:pt x="786" y="222"/>
                      </a:lnTo>
                      <a:lnTo>
                        <a:pt x="788" y="229"/>
                      </a:lnTo>
                      <a:lnTo>
                        <a:pt x="813" y="234"/>
                      </a:lnTo>
                      <a:lnTo>
                        <a:pt x="813" y="239"/>
                      </a:lnTo>
                      <a:lnTo>
                        <a:pt x="428" y="646"/>
                      </a:lnTo>
                      <a:lnTo>
                        <a:pt x="44" y="492"/>
                      </a:lnTo>
                      <a:lnTo>
                        <a:pt x="35" y="485"/>
                      </a:lnTo>
                      <a:lnTo>
                        <a:pt x="23" y="489"/>
                      </a:lnTo>
                      <a:lnTo>
                        <a:pt x="0" y="319"/>
                      </a:lnTo>
                      <a:close/>
                    </a:path>
                  </a:pathLst>
                </a:custGeom>
                <a:solidFill>
                  <a:srgbClr val="800000"/>
                </a:solidFill>
                <a:ln w="9525">
                  <a:noFill/>
                  <a:round/>
                  <a:headEnd/>
                  <a:tailEnd/>
                </a:ln>
              </p:spPr>
              <p:txBody>
                <a:bodyPr/>
                <a:lstStyle/>
                <a:p>
                  <a:endParaRPr lang="en-US"/>
                </a:p>
              </p:txBody>
            </p:sp>
            <p:sp>
              <p:nvSpPr>
                <p:cNvPr id="35956" name="Freeform 251"/>
                <p:cNvSpPr>
                  <a:spLocks/>
                </p:cNvSpPr>
                <p:nvPr/>
              </p:nvSpPr>
              <p:spPr bwMode="auto">
                <a:xfrm>
                  <a:off x="1853" y="3463"/>
                  <a:ext cx="37" cy="166"/>
                </a:xfrm>
                <a:custGeom>
                  <a:avLst/>
                  <a:gdLst>
                    <a:gd name="T0" fmla="*/ 2 w 37"/>
                    <a:gd name="T1" fmla="*/ 0 h 166"/>
                    <a:gd name="T2" fmla="*/ 0 w 37"/>
                    <a:gd name="T3" fmla="*/ 2 h 166"/>
                    <a:gd name="T4" fmla="*/ 0 w 37"/>
                    <a:gd name="T5" fmla="*/ 7 h 166"/>
                    <a:gd name="T6" fmla="*/ 0 w 37"/>
                    <a:gd name="T7" fmla="*/ 16 h 166"/>
                    <a:gd name="T8" fmla="*/ 0 w 37"/>
                    <a:gd name="T9" fmla="*/ 26 h 166"/>
                    <a:gd name="T10" fmla="*/ 2 w 37"/>
                    <a:gd name="T11" fmla="*/ 38 h 166"/>
                    <a:gd name="T12" fmla="*/ 4 w 37"/>
                    <a:gd name="T13" fmla="*/ 52 h 166"/>
                    <a:gd name="T14" fmla="*/ 10 w 37"/>
                    <a:gd name="T15" fmla="*/ 86 h 166"/>
                    <a:gd name="T16" fmla="*/ 15 w 37"/>
                    <a:gd name="T17" fmla="*/ 117 h 166"/>
                    <a:gd name="T18" fmla="*/ 19 w 37"/>
                    <a:gd name="T19" fmla="*/ 131 h 166"/>
                    <a:gd name="T20" fmla="*/ 23 w 37"/>
                    <a:gd name="T21" fmla="*/ 143 h 166"/>
                    <a:gd name="T22" fmla="*/ 27 w 37"/>
                    <a:gd name="T23" fmla="*/ 154 h 166"/>
                    <a:gd name="T24" fmla="*/ 29 w 37"/>
                    <a:gd name="T25" fmla="*/ 161 h 166"/>
                    <a:gd name="T26" fmla="*/ 33 w 37"/>
                    <a:gd name="T27" fmla="*/ 164 h 166"/>
                    <a:gd name="T28" fmla="*/ 35 w 37"/>
                    <a:gd name="T29" fmla="*/ 166 h 166"/>
                    <a:gd name="T30" fmla="*/ 37 w 37"/>
                    <a:gd name="T31" fmla="*/ 164 h 166"/>
                    <a:gd name="T32" fmla="*/ 37 w 37"/>
                    <a:gd name="T33" fmla="*/ 159 h 166"/>
                    <a:gd name="T34" fmla="*/ 37 w 37"/>
                    <a:gd name="T35" fmla="*/ 152 h 166"/>
                    <a:gd name="T36" fmla="*/ 37 w 37"/>
                    <a:gd name="T37" fmla="*/ 141 h 166"/>
                    <a:gd name="T38" fmla="*/ 35 w 37"/>
                    <a:gd name="T39" fmla="*/ 129 h 166"/>
                    <a:gd name="T40" fmla="*/ 33 w 37"/>
                    <a:gd name="T41" fmla="*/ 115 h 166"/>
                    <a:gd name="T42" fmla="*/ 27 w 37"/>
                    <a:gd name="T43" fmla="*/ 82 h 166"/>
                    <a:gd name="T44" fmla="*/ 19 w 37"/>
                    <a:gd name="T45" fmla="*/ 51 h 166"/>
                    <a:gd name="T46" fmla="*/ 15 w 37"/>
                    <a:gd name="T47" fmla="*/ 37 h 166"/>
                    <a:gd name="T48" fmla="*/ 12 w 37"/>
                    <a:gd name="T49" fmla="*/ 24 h 166"/>
                    <a:gd name="T50" fmla="*/ 10 w 37"/>
                    <a:gd name="T51" fmla="*/ 14 h 166"/>
                    <a:gd name="T52" fmla="*/ 6 w 37"/>
                    <a:gd name="T53" fmla="*/ 7 h 166"/>
                    <a:gd name="T54" fmla="*/ 4 w 37"/>
                    <a:gd name="T55" fmla="*/ 2 h 166"/>
                    <a:gd name="T56" fmla="*/ 2 w 37"/>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166"/>
                    <a:gd name="T89" fmla="*/ 37 w 37"/>
                    <a:gd name="T90" fmla="*/ 166 h 1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166">
                      <a:moveTo>
                        <a:pt x="2" y="0"/>
                      </a:moveTo>
                      <a:lnTo>
                        <a:pt x="0" y="2"/>
                      </a:lnTo>
                      <a:lnTo>
                        <a:pt x="0" y="7"/>
                      </a:lnTo>
                      <a:lnTo>
                        <a:pt x="0" y="16"/>
                      </a:lnTo>
                      <a:lnTo>
                        <a:pt x="0" y="26"/>
                      </a:lnTo>
                      <a:lnTo>
                        <a:pt x="2" y="38"/>
                      </a:lnTo>
                      <a:lnTo>
                        <a:pt x="4" y="52"/>
                      </a:lnTo>
                      <a:lnTo>
                        <a:pt x="10" y="86"/>
                      </a:lnTo>
                      <a:lnTo>
                        <a:pt x="15" y="117"/>
                      </a:lnTo>
                      <a:lnTo>
                        <a:pt x="19" y="131"/>
                      </a:lnTo>
                      <a:lnTo>
                        <a:pt x="23" y="143"/>
                      </a:lnTo>
                      <a:lnTo>
                        <a:pt x="27" y="154"/>
                      </a:lnTo>
                      <a:lnTo>
                        <a:pt x="29" y="161"/>
                      </a:lnTo>
                      <a:lnTo>
                        <a:pt x="33" y="164"/>
                      </a:lnTo>
                      <a:lnTo>
                        <a:pt x="35" y="166"/>
                      </a:lnTo>
                      <a:lnTo>
                        <a:pt x="37" y="164"/>
                      </a:lnTo>
                      <a:lnTo>
                        <a:pt x="37" y="159"/>
                      </a:lnTo>
                      <a:lnTo>
                        <a:pt x="37" y="152"/>
                      </a:lnTo>
                      <a:lnTo>
                        <a:pt x="37" y="141"/>
                      </a:lnTo>
                      <a:lnTo>
                        <a:pt x="35" y="129"/>
                      </a:lnTo>
                      <a:lnTo>
                        <a:pt x="33" y="115"/>
                      </a:lnTo>
                      <a:lnTo>
                        <a:pt x="27" y="82"/>
                      </a:lnTo>
                      <a:lnTo>
                        <a:pt x="19" y="51"/>
                      </a:lnTo>
                      <a:lnTo>
                        <a:pt x="15" y="37"/>
                      </a:lnTo>
                      <a:lnTo>
                        <a:pt x="12" y="24"/>
                      </a:lnTo>
                      <a:lnTo>
                        <a:pt x="10" y="14"/>
                      </a:lnTo>
                      <a:lnTo>
                        <a:pt x="6" y="7"/>
                      </a:lnTo>
                      <a:lnTo>
                        <a:pt x="4" y="2"/>
                      </a:lnTo>
                      <a:lnTo>
                        <a:pt x="2" y="0"/>
                      </a:lnTo>
                      <a:close/>
                    </a:path>
                  </a:pathLst>
                </a:custGeom>
                <a:solidFill>
                  <a:srgbClr val="800000"/>
                </a:solidFill>
                <a:ln w="9525">
                  <a:noFill/>
                  <a:round/>
                  <a:headEnd/>
                  <a:tailEnd/>
                </a:ln>
              </p:spPr>
              <p:txBody>
                <a:bodyPr/>
                <a:lstStyle/>
                <a:p>
                  <a:endParaRPr lang="en-US"/>
                </a:p>
              </p:txBody>
            </p:sp>
          </p:grpSp>
          <p:sp>
            <p:nvSpPr>
              <p:cNvPr id="35898" name="Freeform 252"/>
              <p:cNvSpPr>
                <a:spLocks/>
              </p:cNvSpPr>
              <p:nvPr/>
            </p:nvSpPr>
            <p:spPr bwMode="auto">
              <a:xfrm>
                <a:off x="1896" y="3313"/>
                <a:ext cx="778" cy="469"/>
              </a:xfrm>
              <a:custGeom>
                <a:avLst/>
                <a:gdLst>
                  <a:gd name="T0" fmla="*/ 0 w 778"/>
                  <a:gd name="T1" fmla="*/ 312 h 469"/>
                  <a:gd name="T2" fmla="*/ 9 w 778"/>
                  <a:gd name="T3" fmla="*/ 293 h 469"/>
                  <a:gd name="T4" fmla="*/ 347 w 778"/>
                  <a:gd name="T5" fmla="*/ 0 h 469"/>
                  <a:gd name="T6" fmla="*/ 778 w 778"/>
                  <a:gd name="T7" fmla="*/ 63 h 469"/>
                  <a:gd name="T8" fmla="*/ 393 w 778"/>
                  <a:gd name="T9" fmla="*/ 469 h 469"/>
                  <a:gd name="T10" fmla="*/ 0 w 778"/>
                  <a:gd name="T11" fmla="*/ 312 h 469"/>
                  <a:gd name="T12" fmla="*/ 0 60000 65536"/>
                  <a:gd name="T13" fmla="*/ 0 60000 65536"/>
                  <a:gd name="T14" fmla="*/ 0 60000 65536"/>
                  <a:gd name="T15" fmla="*/ 0 60000 65536"/>
                  <a:gd name="T16" fmla="*/ 0 60000 65536"/>
                  <a:gd name="T17" fmla="*/ 0 60000 65536"/>
                  <a:gd name="T18" fmla="*/ 0 w 778"/>
                  <a:gd name="T19" fmla="*/ 0 h 469"/>
                  <a:gd name="T20" fmla="*/ 778 w 778"/>
                  <a:gd name="T21" fmla="*/ 469 h 469"/>
                </a:gdLst>
                <a:ahLst/>
                <a:cxnLst>
                  <a:cxn ang="T12">
                    <a:pos x="T0" y="T1"/>
                  </a:cxn>
                  <a:cxn ang="T13">
                    <a:pos x="T2" y="T3"/>
                  </a:cxn>
                  <a:cxn ang="T14">
                    <a:pos x="T4" y="T5"/>
                  </a:cxn>
                  <a:cxn ang="T15">
                    <a:pos x="T6" y="T7"/>
                  </a:cxn>
                  <a:cxn ang="T16">
                    <a:pos x="T8" y="T9"/>
                  </a:cxn>
                  <a:cxn ang="T17">
                    <a:pos x="T10" y="T11"/>
                  </a:cxn>
                </a:cxnLst>
                <a:rect l="T18" t="T19" r="T20" b="T21"/>
                <a:pathLst>
                  <a:path w="778" h="469">
                    <a:moveTo>
                      <a:pt x="0" y="312"/>
                    </a:moveTo>
                    <a:lnTo>
                      <a:pt x="9" y="293"/>
                    </a:lnTo>
                    <a:lnTo>
                      <a:pt x="347" y="0"/>
                    </a:lnTo>
                    <a:lnTo>
                      <a:pt x="778" y="63"/>
                    </a:lnTo>
                    <a:lnTo>
                      <a:pt x="393" y="469"/>
                    </a:lnTo>
                    <a:lnTo>
                      <a:pt x="0" y="312"/>
                    </a:lnTo>
                    <a:close/>
                  </a:path>
                </a:pathLst>
              </a:custGeom>
              <a:solidFill>
                <a:srgbClr val="FF0000"/>
              </a:solidFill>
              <a:ln w="9525">
                <a:noFill/>
                <a:round/>
                <a:headEnd/>
                <a:tailEnd/>
              </a:ln>
            </p:spPr>
            <p:txBody>
              <a:bodyPr/>
              <a:lstStyle/>
              <a:p>
                <a:endParaRPr lang="en-US"/>
              </a:p>
            </p:txBody>
          </p:sp>
          <p:grpSp>
            <p:nvGrpSpPr>
              <p:cNvPr id="35899" name="Group 253"/>
              <p:cNvGrpSpPr>
                <a:grpSpLocks/>
              </p:cNvGrpSpPr>
              <p:nvPr/>
            </p:nvGrpSpPr>
            <p:grpSpPr bwMode="auto">
              <a:xfrm>
                <a:off x="2262" y="3252"/>
                <a:ext cx="391" cy="516"/>
                <a:chOff x="2262" y="3252"/>
                <a:chExt cx="391" cy="516"/>
              </a:xfrm>
            </p:grpSpPr>
            <p:sp>
              <p:nvSpPr>
                <p:cNvPr id="35953" name="Freeform 254"/>
                <p:cNvSpPr>
                  <a:spLocks/>
                </p:cNvSpPr>
                <p:nvPr/>
              </p:nvSpPr>
              <p:spPr bwMode="auto">
                <a:xfrm>
                  <a:off x="2264" y="3252"/>
                  <a:ext cx="389" cy="515"/>
                </a:xfrm>
                <a:custGeom>
                  <a:avLst/>
                  <a:gdLst>
                    <a:gd name="T0" fmla="*/ 0 w 389"/>
                    <a:gd name="T1" fmla="*/ 373 h 515"/>
                    <a:gd name="T2" fmla="*/ 24 w 389"/>
                    <a:gd name="T3" fmla="*/ 515 h 515"/>
                    <a:gd name="T4" fmla="*/ 389 w 389"/>
                    <a:gd name="T5" fmla="*/ 127 h 515"/>
                    <a:gd name="T6" fmla="*/ 383 w 389"/>
                    <a:gd name="T7" fmla="*/ 106 h 515"/>
                    <a:gd name="T8" fmla="*/ 383 w 389"/>
                    <a:gd name="T9" fmla="*/ 94 h 515"/>
                    <a:gd name="T10" fmla="*/ 381 w 389"/>
                    <a:gd name="T11" fmla="*/ 78 h 515"/>
                    <a:gd name="T12" fmla="*/ 379 w 389"/>
                    <a:gd name="T13" fmla="*/ 66 h 515"/>
                    <a:gd name="T14" fmla="*/ 379 w 389"/>
                    <a:gd name="T15" fmla="*/ 51 h 515"/>
                    <a:gd name="T16" fmla="*/ 377 w 389"/>
                    <a:gd name="T17" fmla="*/ 33 h 515"/>
                    <a:gd name="T18" fmla="*/ 377 w 389"/>
                    <a:gd name="T19" fmla="*/ 24 h 515"/>
                    <a:gd name="T20" fmla="*/ 377 w 389"/>
                    <a:gd name="T21" fmla="*/ 9 h 515"/>
                    <a:gd name="T22" fmla="*/ 377 w 389"/>
                    <a:gd name="T23" fmla="*/ 0 h 515"/>
                    <a:gd name="T24" fmla="*/ 0 w 389"/>
                    <a:gd name="T25" fmla="*/ 373 h 5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9"/>
                    <a:gd name="T40" fmla="*/ 0 h 515"/>
                    <a:gd name="T41" fmla="*/ 389 w 389"/>
                    <a:gd name="T42" fmla="*/ 515 h 5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9" h="515">
                      <a:moveTo>
                        <a:pt x="0" y="373"/>
                      </a:moveTo>
                      <a:lnTo>
                        <a:pt x="24" y="515"/>
                      </a:lnTo>
                      <a:lnTo>
                        <a:pt x="389" y="127"/>
                      </a:lnTo>
                      <a:lnTo>
                        <a:pt x="383" y="106"/>
                      </a:lnTo>
                      <a:lnTo>
                        <a:pt x="383" y="94"/>
                      </a:lnTo>
                      <a:lnTo>
                        <a:pt x="381" y="78"/>
                      </a:lnTo>
                      <a:lnTo>
                        <a:pt x="379" y="66"/>
                      </a:lnTo>
                      <a:lnTo>
                        <a:pt x="379" y="51"/>
                      </a:lnTo>
                      <a:lnTo>
                        <a:pt x="377" y="33"/>
                      </a:lnTo>
                      <a:lnTo>
                        <a:pt x="377" y="24"/>
                      </a:lnTo>
                      <a:lnTo>
                        <a:pt x="377" y="9"/>
                      </a:lnTo>
                      <a:lnTo>
                        <a:pt x="377" y="0"/>
                      </a:lnTo>
                      <a:lnTo>
                        <a:pt x="0" y="373"/>
                      </a:lnTo>
                      <a:close/>
                    </a:path>
                  </a:pathLst>
                </a:custGeom>
                <a:solidFill>
                  <a:srgbClr val="C0C0C0"/>
                </a:solidFill>
                <a:ln w="9525">
                  <a:noFill/>
                  <a:round/>
                  <a:headEnd/>
                  <a:tailEnd/>
                </a:ln>
              </p:spPr>
              <p:txBody>
                <a:bodyPr/>
                <a:lstStyle/>
                <a:p>
                  <a:endParaRPr lang="en-US"/>
                </a:p>
              </p:txBody>
            </p:sp>
            <p:sp>
              <p:nvSpPr>
                <p:cNvPr id="35954" name="Freeform 255"/>
                <p:cNvSpPr>
                  <a:spLocks/>
                </p:cNvSpPr>
                <p:nvPr/>
              </p:nvSpPr>
              <p:spPr bwMode="auto">
                <a:xfrm>
                  <a:off x="2262" y="3631"/>
                  <a:ext cx="29" cy="137"/>
                </a:xfrm>
                <a:custGeom>
                  <a:avLst/>
                  <a:gdLst>
                    <a:gd name="T0" fmla="*/ 29 w 29"/>
                    <a:gd name="T1" fmla="*/ 137 h 137"/>
                    <a:gd name="T2" fmla="*/ 24 w 29"/>
                    <a:gd name="T3" fmla="*/ 127 h 137"/>
                    <a:gd name="T4" fmla="*/ 18 w 29"/>
                    <a:gd name="T5" fmla="*/ 109 h 137"/>
                    <a:gd name="T6" fmla="*/ 12 w 29"/>
                    <a:gd name="T7" fmla="*/ 90 h 137"/>
                    <a:gd name="T8" fmla="*/ 6 w 29"/>
                    <a:gd name="T9" fmla="*/ 66 h 137"/>
                    <a:gd name="T10" fmla="*/ 2 w 29"/>
                    <a:gd name="T11" fmla="*/ 47 h 137"/>
                    <a:gd name="T12" fmla="*/ 0 w 29"/>
                    <a:gd name="T13" fmla="*/ 27 h 137"/>
                    <a:gd name="T14" fmla="*/ 0 w 29"/>
                    <a:gd name="T15" fmla="*/ 12 h 137"/>
                    <a:gd name="T16" fmla="*/ 0 w 29"/>
                    <a:gd name="T17" fmla="*/ 0 h 137"/>
                    <a:gd name="T18" fmla="*/ 20 w 29"/>
                    <a:gd name="T19" fmla="*/ 64 h 137"/>
                    <a:gd name="T20" fmla="*/ 29 w 29"/>
                    <a:gd name="T21" fmla="*/ 13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137"/>
                    <a:gd name="T35" fmla="*/ 29 w 29"/>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137">
                      <a:moveTo>
                        <a:pt x="29" y="137"/>
                      </a:moveTo>
                      <a:lnTo>
                        <a:pt x="24" y="127"/>
                      </a:lnTo>
                      <a:lnTo>
                        <a:pt x="18" y="109"/>
                      </a:lnTo>
                      <a:lnTo>
                        <a:pt x="12" y="90"/>
                      </a:lnTo>
                      <a:lnTo>
                        <a:pt x="6" y="66"/>
                      </a:lnTo>
                      <a:lnTo>
                        <a:pt x="2" y="47"/>
                      </a:lnTo>
                      <a:lnTo>
                        <a:pt x="0" y="27"/>
                      </a:lnTo>
                      <a:lnTo>
                        <a:pt x="0" y="12"/>
                      </a:lnTo>
                      <a:lnTo>
                        <a:pt x="0" y="0"/>
                      </a:lnTo>
                      <a:lnTo>
                        <a:pt x="20" y="64"/>
                      </a:lnTo>
                      <a:lnTo>
                        <a:pt x="29" y="137"/>
                      </a:lnTo>
                      <a:close/>
                    </a:path>
                  </a:pathLst>
                </a:custGeom>
                <a:solidFill>
                  <a:srgbClr val="C0C0C0"/>
                </a:solidFill>
                <a:ln w="9525">
                  <a:noFill/>
                  <a:round/>
                  <a:headEnd/>
                  <a:tailEnd/>
                </a:ln>
              </p:spPr>
              <p:txBody>
                <a:bodyPr/>
                <a:lstStyle/>
                <a:p>
                  <a:endParaRPr lang="en-US"/>
                </a:p>
              </p:txBody>
            </p:sp>
          </p:grpSp>
          <p:sp>
            <p:nvSpPr>
              <p:cNvPr id="35900" name="Freeform 256"/>
              <p:cNvSpPr>
                <a:spLocks/>
              </p:cNvSpPr>
              <p:nvPr/>
            </p:nvSpPr>
            <p:spPr bwMode="auto">
              <a:xfrm>
                <a:off x="2264" y="3252"/>
                <a:ext cx="390" cy="464"/>
              </a:xfrm>
              <a:custGeom>
                <a:avLst/>
                <a:gdLst>
                  <a:gd name="T0" fmla="*/ 0 w 390"/>
                  <a:gd name="T1" fmla="*/ 372 h 464"/>
                  <a:gd name="T2" fmla="*/ 0 w 390"/>
                  <a:gd name="T3" fmla="*/ 387 h 464"/>
                  <a:gd name="T4" fmla="*/ 20 w 390"/>
                  <a:gd name="T5" fmla="*/ 401 h 464"/>
                  <a:gd name="T6" fmla="*/ 12 w 390"/>
                  <a:gd name="T7" fmla="*/ 412 h 464"/>
                  <a:gd name="T8" fmla="*/ 22 w 390"/>
                  <a:gd name="T9" fmla="*/ 403 h 464"/>
                  <a:gd name="T10" fmla="*/ 43 w 390"/>
                  <a:gd name="T11" fmla="*/ 417 h 464"/>
                  <a:gd name="T12" fmla="*/ 18 w 390"/>
                  <a:gd name="T13" fmla="*/ 443 h 464"/>
                  <a:gd name="T14" fmla="*/ 45 w 390"/>
                  <a:gd name="T15" fmla="*/ 420 h 464"/>
                  <a:gd name="T16" fmla="*/ 72 w 390"/>
                  <a:gd name="T17" fmla="*/ 438 h 464"/>
                  <a:gd name="T18" fmla="*/ 80 w 390"/>
                  <a:gd name="T19" fmla="*/ 443 h 464"/>
                  <a:gd name="T20" fmla="*/ 60 w 390"/>
                  <a:gd name="T21" fmla="*/ 464 h 464"/>
                  <a:gd name="T22" fmla="*/ 81 w 390"/>
                  <a:gd name="T23" fmla="*/ 445 h 464"/>
                  <a:gd name="T24" fmla="*/ 87 w 390"/>
                  <a:gd name="T25" fmla="*/ 450 h 464"/>
                  <a:gd name="T26" fmla="*/ 390 w 390"/>
                  <a:gd name="T27" fmla="*/ 127 h 464"/>
                  <a:gd name="T28" fmla="*/ 389 w 390"/>
                  <a:gd name="T29" fmla="*/ 126 h 464"/>
                  <a:gd name="T30" fmla="*/ 385 w 390"/>
                  <a:gd name="T31" fmla="*/ 117 h 464"/>
                  <a:gd name="T32" fmla="*/ 383 w 390"/>
                  <a:gd name="T33" fmla="*/ 108 h 464"/>
                  <a:gd name="T34" fmla="*/ 383 w 390"/>
                  <a:gd name="T35" fmla="*/ 92 h 464"/>
                  <a:gd name="T36" fmla="*/ 379 w 390"/>
                  <a:gd name="T37" fmla="*/ 56 h 464"/>
                  <a:gd name="T38" fmla="*/ 377 w 390"/>
                  <a:gd name="T39" fmla="*/ 40 h 464"/>
                  <a:gd name="T40" fmla="*/ 377 w 390"/>
                  <a:gd name="T41" fmla="*/ 24 h 464"/>
                  <a:gd name="T42" fmla="*/ 377 w 390"/>
                  <a:gd name="T43" fmla="*/ 10 h 464"/>
                  <a:gd name="T44" fmla="*/ 377 w 390"/>
                  <a:gd name="T45" fmla="*/ 0 h 464"/>
                  <a:gd name="T46" fmla="*/ 0 w 390"/>
                  <a:gd name="T47" fmla="*/ 372 h 4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0"/>
                  <a:gd name="T73" fmla="*/ 0 h 464"/>
                  <a:gd name="T74" fmla="*/ 390 w 390"/>
                  <a:gd name="T75" fmla="*/ 464 h 4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0" h="464">
                    <a:moveTo>
                      <a:pt x="0" y="372"/>
                    </a:moveTo>
                    <a:lnTo>
                      <a:pt x="0" y="387"/>
                    </a:lnTo>
                    <a:lnTo>
                      <a:pt x="20" y="401"/>
                    </a:lnTo>
                    <a:lnTo>
                      <a:pt x="12" y="412"/>
                    </a:lnTo>
                    <a:lnTo>
                      <a:pt x="22" y="403"/>
                    </a:lnTo>
                    <a:lnTo>
                      <a:pt x="43" y="417"/>
                    </a:lnTo>
                    <a:lnTo>
                      <a:pt x="18" y="443"/>
                    </a:lnTo>
                    <a:lnTo>
                      <a:pt x="45" y="420"/>
                    </a:lnTo>
                    <a:lnTo>
                      <a:pt x="72" y="438"/>
                    </a:lnTo>
                    <a:lnTo>
                      <a:pt x="80" y="443"/>
                    </a:lnTo>
                    <a:lnTo>
                      <a:pt x="60" y="464"/>
                    </a:lnTo>
                    <a:lnTo>
                      <a:pt x="81" y="445"/>
                    </a:lnTo>
                    <a:lnTo>
                      <a:pt x="87" y="450"/>
                    </a:lnTo>
                    <a:lnTo>
                      <a:pt x="390" y="127"/>
                    </a:lnTo>
                    <a:lnTo>
                      <a:pt x="389" y="126"/>
                    </a:lnTo>
                    <a:lnTo>
                      <a:pt x="385" y="117"/>
                    </a:lnTo>
                    <a:lnTo>
                      <a:pt x="383" y="108"/>
                    </a:lnTo>
                    <a:lnTo>
                      <a:pt x="383" y="92"/>
                    </a:lnTo>
                    <a:lnTo>
                      <a:pt x="379" y="56"/>
                    </a:lnTo>
                    <a:lnTo>
                      <a:pt x="377" y="40"/>
                    </a:lnTo>
                    <a:lnTo>
                      <a:pt x="377" y="24"/>
                    </a:lnTo>
                    <a:lnTo>
                      <a:pt x="377" y="10"/>
                    </a:lnTo>
                    <a:lnTo>
                      <a:pt x="377" y="0"/>
                    </a:lnTo>
                    <a:lnTo>
                      <a:pt x="0" y="372"/>
                    </a:lnTo>
                    <a:close/>
                  </a:path>
                </a:pathLst>
              </a:custGeom>
              <a:solidFill>
                <a:srgbClr val="9F9F9F"/>
              </a:solidFill>
              <a:ln w="9525">
                <a:noFill/>
                <a:round/>
                <a:headEnd/>
                <a:tailEnd/>
              </a:ln>
            </p:spPr>
            <p:txBody>
              <a:bodyPr/>
              <a:lstStyle/>
              <a:p>
                <a:endParaRPr lang="en-US"/>
              </a:p>
            </p:txBody>
          </p:sp>
          <p:sp>
            <p:nvSpPr>
              <p:cNvPr id="35901" name="Freeform 257"/>
              <p:cNvSpPr>
                <a:spLocks/>
              </p:cNvSpPr>
              <p:nvPr/>
            </p:nvSpPr>
            <p:spPr bwMode="auto">
              <a:xfrm>
                <a:off x="1865" y="3472"/>
                <a:ext cx="419" cy="298"/>
              </a:xfrm>
              <a:custGeom>
                <a:avLst/>
                <a:gdLst>
                  <a:gd name="T0" fmla="*/ 0 w 419"/>
                  <a:gd name="T1" fmla="*/ 0 h 298"/>
                  <a:gd name="T2" fmla="*/ 9 w 419"/>
                  <a:gd name="T3" fmla="*/ 7 h 298"/>
                  <a:gd name="T4" fmla="*/ 15 w 419"/>
                  <a:gd name="T5" fmla="*/ 7 h 298"/>
                  <a:gd name="T6" fmla="*/ 395 w 419"/>
                  <a:gd name="T7" fmla="*/ 155 h 298"/>
                  <a:gd name="T8" fmla="*/ 395 w 419"/>
                  <a:gd name="T9" fmla="*/ 171 h 298"/>
                  <a:gd name="T10" fmla="*/ 395 w 419"/>
                  <a:gd name="T11" fmla="*/ 190 h 298"/>
                  <a:gd name="T12" fmla="*/ 399 w 419"/>
                  <a:gd name="T13" fmla="*/ 221 h 298"/>
                  <a:gd name="T14" fmla="*/ 403 w 419"/>
                  <a:gd name="T15" fmla="*/ 246 h 298"/>
                  <a:gd name="T16" fmla="*/ 409 w 419"/>
                  <a:gd name="T17" fmla="*/ 270 h 298"/>
                  <a:gd name="T18" fmla="*/ 417 w 419"/>
                  <a:gd name="T19" fmla="*/ 291 h 298"/>
                  <a:gd name="T20" fmla="*/ 419 w 419"/>
                  <a:gd name="T21" fmla="*/ 298 h 298"/>
                  <a:gd name="T22" fmla="*/ 235 w 419"/>
                  <a:gd name="T23" fmla="*/ 227 h 298"/>
                  <a:gd name="T24" fmla="*/ 40 w 419"/>
                  <a:gd name="T25" fmla="*/ 152 h 298"/>
                  <a:gd name="T26" fmla="*/ 34 w 419"/>
                  <a:gd name="T27" fmla="*/ 146 h 298"/>
                  <a:gd name="T28" fmla="*/ 25 w 419"/>
                  <a:gd name="T29" fmla="*/ 152 h 298"/>
                  <a:gd name="T30" fmla="*/ 23 w 419"/>
                  <a:gd name="T31" fmla="*/ 146 h 298"/>
                  <a:gd name="T32" fmla="*/ 21 w 419"/>
                  <a:gd name="T33" fmla="*/ 141 h 298"/>
                  <a:gd name="T34" fmla="*/ 19 w 419"/>
                  <a:gd name="T35" fmla="*/ 134 h 298"/>
                  <a:gd name="T36" fmla="*/ 15 w 419"/>
                  <a:gd name="T37" fmla="*/ 127 h 298"/>
                  <a:gd name="T38" fmla="*/ 15 w 419"/>
                  <a:gd name="T39" fmla="*/ 122 h 298"/>
                  <a:gd name="T40" fmla="*/ 13 w 419"/>
                  <a:gd name="T41" fmla="*/ 115 h 298"/>
                  <a:gd name="T42" fmla="*/ 11 w 419"/>
                  <a:gd name="T43" fmla="*/ 108 h 298"/>
                  <a:gd name="T44" fmla="*/ 9 w 419"/>
                  <a:gd name="T45" fmla="*/ 99 h 298"/>
                  <a:gd name="T46" fmla="*/ 7 w 419"/>
                  <a:gd name="T47" fmla="*/ 92 h 298"/>
                  <a:gd name="T48" fmla="*/ 5 w 419"/>
                  <a:gd name="T49" fmla="*/ 82 h 298"/>
                  <a:gd name="T50" fmla="*/ 5 w 419"/>
                  <a:gd name="T51" fmla="*/ 75 h 298"/>
                  <a:gd name="T52" fmla="*/ 3 w 419"/>
                  <a:gd name="T53" fmla="*/ 70 h 298"/>
                  <a:gd name="T54" fmla="*/ 3 w 419"/>
                  <a:gd name="T55" fmla="*/ 61 h 298"/>
                  <a:gd name="T56" fmla="*/ 2 w 419"/>
                  <a:gd name="T57" fmla="*/ 54 h 298"/>
                  <a:gd name="T58" fmla="*/ 2 w 419"/>
                  <a:gd name="T59" fmla="*/ 47 h 298"/>
                  <a:gd name="T60" fmla="*/ 0 w 419"/>
                  <a:gd name="T61" fmla="*/ 40 h 298"/>
                  <a:gd name="T62" fmla="*/ 0 w 419"/>
                  <a:gd name="T63" fmla="*/ 33 h 298"/>
                  <a:gd name="T64" fmla="*/ 0 w 419"/>
                  <a:gd name="T65" fmla="*/ 24 h 298"/>
                  <a:gd name="T66" fmla="*/ 0 w 419"/>
                  <a:gd name="T67" fmla="*/ 19 h 298"/>
                  <a:gd name="T68" fmla="*/ 0 w 419"/>
                  <a:gd name="T69" fmla="*/ 12 h 298"/>
                  <a:gd name="T70" fmla="*/ 0 w 419"/>
                  <a:gd name="T71" fmla="*/ 5 h 298"/>
                  <a:gd name="T72" fmla="*/ 0 w 41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9"/>
                  <a:gd name="T112" fmla="*/ 0 h 298"/>
                  <a:gd name="T113" fmla="*/ 419 w 41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9" h="298">
                    <a:moveTo>
                      <a:pt x="0" y="0"/>
                    </a:moveTo>
                    <a:lnTo>
                      <a:pt x="9" y="7"/>
                    </a:lnTo>
                    <a:lnTo>
                      <a:pt x="15" y="7"/>
                    </a:lnTo>
                    <a:lnTo>
                      <a:pt x="395" y="155"/>
                    </a:lnTo>
                    <a:lnTo>
                      <a:pt x="395" y="171"/>
                    </a:lnTo>
                    <a:lnTo>
                      <a:pt x="395" y="190"/>
                    </a:lnTo>
                    <a:lnTo>
                      <a:pt x="399" y="221"/>
                    </a:lnTo>
                    <a:lnTo>
                      <a:pt x="403" y="246"/>
                    </a:lnTo>
                    <a:lnTo>
                      <a:pt x="409" y="270"/>
                    </a:lnTo>
                    <a:lnTo>
                      <a:pt x="417" y="291"/>
                    </a:lnTo>
                    <a:lnTo>
                      <a:pt x="419" y="298"/>
                    </a:lnTo>
                    <a:lnTo>
                      <a:pt x="235" y="227"/>
                    </a:lnTo>
                    <a:lnTo>
                      <a:pt x="40" y="152"/>
                    </a:lnTo>
                    <a:lnTo>
                      <a:pt x="34" y="146"/>
                    </a:lnTo>
                    <a:lnTo>
                      <a:pt x="25" y="152"/>
                    </a:lnTo>
                    <a:lnTo>
                      <a:pt x="23" y="146"/>
                    </a:lnTo>
                    <a:lnTo>
                      <a:pt x="21" y="141"/>
                    </a:lnTo>
                    <a:lnTo>
                      <a:pt x="19" y="134"/>
                    </a:lnTo>
                    <a:lnTo>
                      <a:pt x="15" y="127"/>
                    </a:lnTo>
                    <a:lnTo>
                      <a:pt x="15" y="122"/>
                    </a:lnTo>
                    <a:lnTo>
                      <a:pt x="13" y="115"/>
                    </a:lnTo>
                    <a:lnTo>
                      <a:pt x="11" y="108"/>
                    </a:lnTo>
                    <a:lnTo>
                      <a:pt x="9" y="99"/>
                    </a:lnTo>
                    <a:lnTo>
                      <a:pt x="7" y="92"/>
                    </a:lnTo>
                    <a:lnTo>
                      <a:pt x="5" y="82"/>
                    </a:lnTo>
                    <a:lnTo>
                      <a:pt x="5" y="75"/>
                    </a:lnTo>
                    <a:lnTo>
                      <a:pt x="3" y="70"/>
                    </a:lnTo>
                    <a:lnTo>
                      <a:pt x="3" y="61"/>
                    </a:lnTo>
                    <a:lnTo>
                      <a:pt x="2" y="54"/>
                    </a:lnTo>
                    <a:lnTo>
                      <a:pt x="2" y="47"/>
                    </a:lnTo>
                    <a:lnTo>
                      <a:pt x="0" y="40"/>
                    </a:lnTo>
                    <a:lnTo>
                      <a:pt x="0" y="33"/>
                    </a:lnTo>
                    <a:lnTo>
                      <a:pt x="0" y="24"/>
                    </a:lnTo>
                    <a:lnTo>
                      <a:pt x="0" y="19"/>
                    </a:lnTo>
                    <a:lnTo>
                      <a:pt x="0" y="12"/>
                    </a:lnTo>
                    <a:lnTo>
                      <a:pt x="0" y="5"/>
                    </a:lnTo>
                    <a:lnTo>
                      <a:pt x="0" y="0"/>
                    </a:lnTo>
                    <a:close/>
                  </a:path>
                </a:pathLst>
              </a:custGeom>
              <a:solidFill>
                <a:srgbClr val="FFFFFF"/>
              </a:solidFill>
              <a:ln w="9525">
                <a:noFill/>
                <a:round/>
                <a:headEnd/>
                <a:tailEnd/>
              </a:ln>
            </p:spPr>
            <p:txBody>
              <a:bodyPr/>
              <a:lstStyle/>
              <a:p>
                <a:endParaRPr lang="en-US"/>
              </a:p>
            </p:txBody>
          </p:sp>
          <p:grpSp>
            <p:nvGrpSpPr>
              <p:cNvPr id="35902" name="Group 258"/>
              <p:cNvGrpSpPr>
                <a:grpSpLocks/>
              </p:cNvGrpSpPr>
              <p:nvPr/>
            </p:nvGrpSpPr>
            <p:grpSpPr bwMode="auto">
              <a:xfrm>
                <a:off x="1874" y="3479"/>
                <a:ext cx="402" cy="272"/>
                <a:chOff x="1874" y="3479"/>
                <a:chExt cx="402" cy="272"/>
              </a:xfrm>
            </p:grpSpPr>
            <p:sp>
              <p:nvSpPr>
                <p:cNvPr id="35947" name="Freeform 259"/>
                <p:cNvSpPr>
                  <a:spLocks/>
                </p:cNvSpPr>
                <p:nvPr/>
              </p:nvSpPr>
              <p:spPr bwMode="auto">
                <a:xfrm>
                  <a:off x="1874" y="3479"/>
                  <a:ext cx="385" cy="162"/>
                </a:xfrm>
                <a:custGeom>
                  <a:avLst/>
                  <a:gdLst>
                    <a:gd name="T0" fmla="*/ 2 w 385"/>
                    <a:gd name="T1" fmla="*/ 1 h 162"/>
                    <a:gd name="T2" fmla="*/ 0 w 385"/>
                    <a:gd name="T3" fmla="*/ 0 h 162"/>
                    <a:gd name="T4" fmla="*/ 6 w 385"/>
                    <a:gd name="T5" fmla="*/ 0 h 162"/>
                    <a:gd name="T6" fmla="*/ 385 w 385"/>
                    <a:gd name="T7" fmla="*/ 145 h 162"/>
                    <a:gd name="T8" fmla="*/ 385 w 385"/>
                    <a:gd name="T9" fmla="*/ 162 h 162"/>
                    <a:gd name="T10" fmla="*/ 303 w 385"/>
                    <a:gd name="T11" fmla="*/ 127 h 162"/>
                    <a:gd name="T12" fmla="*/ 230 w 385"/>
                    <a:gd name="T13" fmla="*/ 96 h 162"/>
                    <a:gd name="T14" fmla="*/ 161 w 385"/>
                    <a:gd name="T15" fmla="*/ 68 h 162"/>
                    <a:gd name="T16" fmla="*/ 101 w 385"/>
                    <a:gd name="T17" fmla="*/ 42 h 162"/>
                    <a:gd name="T18" fmla="*/ 2 w 385"/>
                    <a:gd name="T19" fmla="*/ 1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62"/>
                    <a:gd name="T32" fmla="*/ 385 w 385"/>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62">
                      <a:moveTo>
                        <a:pt x="2" y="1"/>
                      </a:moveTo>
                      <a:lnTo>
                        <a:pt x="0" y="0"/>
                      </a:lnTo>
                      <a:lnTo>
                        <a:pt x="6" y="0"/>
                      </a:lnTo>
                      <a:lnTo>
                        <a:pt x="385" y="145"/>
                      </a:lnTo>
                      <a:lnTo>
                        <a:pt x="385" y="162"/>
                      </a:lnTo>
                      <a:lnTo>
                        <a:pt x="303" y="127"/>
                      </a:lnTo>
                      <a:lnTo>
                        <a:pt x="230" y="96"/>
                      </a:lnTo>
                      <a:lnTo>
                        <a:pt x="161" y="68"/>
                      </a:lnTo>
                      <a:lnTo>
                        <a:pt x="101" y="42"/>
                      </a:lnTo>
                      <a:lnTo>
                        <a:pt x="2" y="1"/>
                      </a:lnTo>
                      <a:close/>
                    </a:path>
                  </a:pathLst>
                </a:custGeom>
                <a:solidFill>
                  <a:srgbClr val="C0C0C0"/>
                </a:solidFill>
                <a:ln w="9525">
                  <a:noFill/>
                  <a:round/>
                  <a:headEnd/>
                  <a:tailEnd/>
                </a:ln>
              </p:spPr>
              <p:txBody>
                <a:bodyPr/>
                <a:lstStyle/>
                <a:p>
                  <a:endParaRPr lang="en-US"/>
                </a:p>
              </p:txBody>
            </p:sp>
            <p:sp>
              <p:nvSpPr>
                <p:cNvPr id="35948" name="Freeform 260"/>
                <p:cNvSpPr>
                  <a:spLocks/>
                </p:cNvSpPr>
                <p:nvPr/>
              </p:nvSpPr>
              <p:spPr bwMode="auto">
                <a:xfrm>
                  <a:off x="2160" y="3615"/>
                  <a:ext cx="99" cy="35"/>
                </a:xfrm>
                <a:custGeom>
                  <a:avLst/>
                  <a:gdLst>
                    <a:gd name="T0" fmla="*/ 0 w 99"/>
                    <a:gd name="T1" fmla="*/ 0 h 35"/>
                    <a:gd name="T2" fmla="*/ 43 w 99"/>
                    <a:gd name="T3" fmla="*/ 14 h 35"/>
                    <a:gd name="T4" fmla="*/ 56 w 99"/>
                    <a:gd name="T5" fmla="*/ 19 h 35"/>
                    <a:gd name="T6" fmla="*/ 70 w 99"/>
                    <a:gd name="T7" fmla="*/ 24 h 35"/>
                    <a:gd name="T8" fmla="*/ 99 w 99"/>
                    <a:gd name="T9" fmla="*/ 35 h 35"/>
                    <a:gd name="T10" fmla="*/ 64 w 99"/>
                    <a:gd name="T11" fmla="*/ 23 h 35"/>
                    <a:gd name="T12" fmla="*/ 39 w 99"/>
                    <a:gd name="T13" fmla="*/ 14 h 35"/>
                    <a:gd name="T14" fmla="*/ 0 w 99"/>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a:moveTo>
                        <a:pt x="0" y="0"/>
                      </a:moveTo>
                      <a:lnTo>
                        <a:pt x="43" y="14"/>
                      </a:lnTo>
                      <a:lnTo>
                        <a:pt x="56" y="19"/>
                      </a:lnTo>
                      <a:lnTo>
                        <a:pt x="70" y="24"/>
                      </a:lnTo>
                      <a:lnTo>
                        <a:pt x="99" y="35"/>
                      </a:lnTo>
                      <a:lnTo>
                        <a:pt x="64" y="23"/>
                      </a:lnTo>
                      <a:lnTo>
                        <a:pt x="39" y="14"/>
                      </a:lnTo>
                      <a:lnTo>
                        <a:pt x="0" y="0"/>
                      </a:lnTo>
                      <a:close/>
                    </a:path>
                  </a:pathLst>
                </a:custGeom>
                <a:solidFill>
                  <a:srgbClr val="C0C0C0"/>
                </a:solidFill>
                <a:ln w="9525">
                  <a:noFill/>
                  <a:round/>
                  <a:headEnd/>
                  <a:tailEnd/>
                </a:ln>
              </p:spPr>
              <p:txBody>
                <a:bodyPr/>
                <a:lstStyle/>
                <a:p>
                  <a:endParaRPr lang="en-US"/>
                </a:p>
              </p:txBody>
            </p:sp>
            <p:sp>
              <p:nvSpPr>
                <p:cNvPr id="35949" name="Freeform 261"/>
                <p:cNvSpPr>
                  <a:spLocks/>
                </p:cNvSpPr>
                <p:nvPr/>
              </p:nvSpPr>
              <p:spPr bwMode="auto">
                <a:xfrm>
                  <a:off x="2208" y="3667"/>
                  <a:ext cx="54" cy="18"/>
                </a:xfrm>
                <a:custGeom>
                  <a:avLst/>
                  <a:gdLst>
                    <a:gd name="T0" fmla="*/ 0 w 54"/>
                    <a:gd name="T1" fmla="*/ 0 h 18"/>
                    <a:gd name="T2" fmla="*/ 25 w 54"/>
                    <a:gd name="T3" fmla="*/ 5 h 18"/>
                    <a:gd name="T4" fmla="*/ 35 w 54"/>
                    <a:gd name="T5" fmla="*/ 11 h 18"/>
                    <a:gd name="T6" fmla="*/ 54 w 54"/>
                    <a:gd name="T7" fmla="*/ 16 h 18"/>
                    <a:gd name="T8" fmla="*/ 54 w 54"/>
                    <a:gd name="T9" fmla="*/ 18 h 18"/>
                    <a:gd name="T10" fmla="*/ 29 w 54"/>
                    <a:gd name="T11" fmla="*/ 11 h 18"/>
                    <a:gd name="T12" fmla="*/ 0 w 54"/>
                    <a:gd name="T13" fmla="*/ 0 h 18"/>
                    <a:gd name="T14" fmla="*/ 0 60000 65536"/>
                    <a:gd name="T15" fmla="*/ 0 60000 65536"/>
                    <a:gd name="T16" fmla="*/ 0 60000 65536"/>
                    <a:gd name="T17" fmla="*/ 0 60000 65536"/>
                    <a:gd name="T18" fmla="*/ 0 60000 65536"/>
                    <a:gd name="T19" fmla="*/ 0 60000 65536"/>
                    <a:gd name="T20" fmla="*/ 0 60000 65536"/>
                    <a:gd name="T21" fmla="*/ 0 w 54"/>
                    <a:gd name="T22" fmla="*/ 0 h 18"/>
                    <a:gd name="T23" fmla="*/ 54 w 5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
                      <a:moveTo>
                        <a:pt x="0" y="0"/>
                      </a:moveTo>
                      <a:lnTo>
                        <a:pt x="25" y="5"/>
                      </a:lnTo>
                      <a:lnTo>
                        <a:pt x="35" y="11"/>
                      </a:lnTo>
                      <a:lnTo>
                        <a:pt x="54" y="16"/>
                      </a:lnTo>
                      <a:lnTo>
                        <a:pt x="54" y="18"/>
                      </a:lnTo>
                      <a:lnTo>
                        <a:pt x="29" y="11"/>
                      </a:lnTo>
                      <a:lnTo>
                        <a:pt x="0" y="0"/>
                      </a:lnTo>
                      <a:close/>
                    </a:path>
                  </a:pathLst>
                </a:custGeom>
                <a:solidFill>
                  <a:srgbClr val="C0C0C0"/>
                </a:solidFill>
                <a:ln w="9525">
                  <a:noFill/>
                  <a:round/>
                  <a:headEnd/>
                  <a:tailEnd/>
                </a:ln>
              </p:spPr>
              <p:txBody>
                <a:bodyPr/>
                <a:lstStyle/>
                <a:p>
                  <a:endParaRPr lang="en-US"/>
                </a:p>
              </p:txBody>
            </p:sp>
            <p:sp>
              <p:nvSpPr>
                <p:cNvPr id="35950" name="Freeform 262"/>
                <p:cNvSpPr>
                  <a:spLocks/>
                </p:cNvSpPr>
                <p:nvPr/>
              </p:nvSpPr>
              <p:spPr bwMode="auto">
                <a:xfrm>
                  <a:off x="2120" y="3665"/>
                  <a:ext cx="150" cy="60"/>
                </a:xfrm>
                <a:custGeom>
                  <a:avLst/>
                  <a:gdLst>
                    <a:gd name="T0" fmla="*/ 0 w 150"/>
                    <a:gd name="T1" fmla="*/ 0 h 60"/>
                    <a:gd name="T2" fmla="*/ 73 w 150"/>
                    <a:gd name="T3" fmla="*/ 28 h 60"/>
                    <a:gd name="T4" fmla="*/ 115 w 150"/>
                    <a:gd name="T5" fmla="*/ 44 h 60"/>
                    <a:gd name="T6" fmla="*/ 148 w 150"/>
                    <a:gd name="T7" fmla="*/ 56 h 60"/>
                    <a:gd name="T8" fmla="*/ 150 w 150"/>
                    <a:gd name="T9" fmla="*/ 60 h 60"/>
                    <a:gd name="T10" fmla="*/ 84 w 150"/>
                    <a:gd name="T11" fmla="*/ 34 h 60"/>
                    <a:gd name="T12" fmla="*/ 30 w 150"/>
                    <a:gd name="T13" fmla="*/ 13 h 60"/>
                    <a:gd name="T14" fmla="*/ 0 w 150"/>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60"/>
                    <a:gd name="T26" fmla="*/ 150 w 150"/>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60">
                      <a:moveTo>
                        <a:pt x="0" y="0"/>
                      </a:moveTo>
                      <a:lnTo>
                        <a:pt x="73" y="28"/>
                      </a:lnTo>
                      <a:lnTo>
                        <a:pt x="115" y="44"/>
                      </a:lnTo>
                      <a:lnTo>
                        <a:pt x="148" y="56"/>
                      </a:lnTo>
                      <a:lnTo>
                        <a:pt x="150" y="60"/>
                      </a:lnTo>
                      <a:lnTo>
                        <a:pt x="84" y="34"/>
                      </a:lnTo>
                      <a:lnTo>
                        <a:pt x="30" y="13"/>
                      </a:lnTo>
                      <a:lnTo>
                        <a:pt x="0" y="0"/>
                      </a:lnTo>
                      <a:close/>
                    </a:path>
                  </a:pathLst>
                </a:custGeom>
                <a:solidFill>
                  <a:srgbClr val="C0C0C0"/>
                </a:solidFill>
                <a:ln w="9525">
                  <a:noFill/>
                  <a:round/>
                  <a:headEnd/>
                  <a:tailEnd/>
                </a:ln>
              </p:spPr>
              <p:txBody>
                <a:bodyPr/>
                <a:lstStyle/>
                <a:p>
                  <a:endParaRPr lang="en-US"/>
                </a:p>
              </p:txBody>
            </p:sp>
            <p:sp>
              <p:nvSpPr>
                <p:cNvPr id="35951" name="Freeform 263"/>
                <p:cNvSpPr>
                  <a:spLocks/>
                </p:cNvSpPr>
                <p:nvPr/>
              </p:nvSpPr>
              <p:spPr bwMode="auto">
                <a:xfrm>
                  <a:off x="2218" y="3681"/>
                  <a:ext cx="46" cy="18"/>
                </a:xfrm>
                <a:custGeom>
                  <a:avLst/>
                  <a:gdLst>
                    <a:gd name="T0" fmla="*/ 0 w 46"/>
                    <a:gd name="T1" fmla="*/ 0 h 18"/>
                    <a:gd name="T2" fmla="*/ 44 w 46"/>
                    <a:gd name="T3" fmla="*/ 14 h 18"/>
                    <a:gd name="T4" fmla="*/ 46 w 46"/>
                    <a:gd name="T5" fmla="*/ 18 h 18"/>
                    <a:gd name="T6" fmla="*/ 29 w 46"/>
                    <a:gd name="T7" fmla="*/ 11 h 18"/>
                    <a:gd name="T8" fmla="*/ 0 w 46"/>
                    <a:gd name="T9" fmla="*/ 0 h 18"/>
                    <a:gd name="T10" fmla="*/ 0 60000 65536"/>
                    <a:gd name="T11" fmla="*/ 0 60000 65536"/>
                    <a:gd name="T12" fmla="*/ 0 60000 65536"/>
                    <a:gd name="T13" fmla="*/ 0 60000 65536"/>
                    <a:gd name="T14" fmla="*/ 0 60000 65536"/>
                    <a:gd name="T15" fmla="*/ 0 w 46"/>
                    <a:gd name="T16" fmla="*/ 0 h 18"/>
                    <a:gd name="T17" fmla="*/ 46 w 46"/>
                    <a:gd name="T18" fmla="*/ 18 h 18"/>
                  </a:gdLst>
                  <a:ahLst/>
                  <a:cxnLst>
                    <a:cxn ang="T10">
                      <a:pos x="T0" y="T1"/>
                    </a:cxn>
                    <a:cxn ang="T11">
                      <a:pos x="T2" y="T3"/>
                    </a:cxn>
                    <a:cxn ang="T12">
                      <a:pos x="T4" y="T5"/>
                    </a:cxn>
                    <a:cxn ang="T13">
                      <a:pos x="T6" y="T7"/>
                    </a:cxn>
                    <a:cxn ang="T14">
                      <a:pos x="T8" y="T9"/>
                    </a:cxn>
                  </a:cxnLst>
                  <a:rect l="T15" t="T16" r="T17" b="T18"/>
                  <a:pathLst>
                    <a:path w="46" h="18">
                      <a:moveTo>
                        <a:pt x="0" y="0"/>
                      </a:moveTo>
                      <a:lnTo>
                        <a:pt x="44" y="14"/>
                      </a:lnTo>
                      <a:lnTo>
                        <a:pt x="46" y="18"/>
                      </a:lnTo>
                      <a:lnTo>
                        <a:pt x="29" y="11"/>
                      </a:lnTo>
                      <a:lnTo>
                        <a:pt x="0" y="0"/>
                      </a:lnTo>
                      <a:close/>
                    </a:path>
                  </a:pathLst>
                </a:custGeom>
                <a:solidFill>
                  <a:srgbClr val="C0C0C0"/>
                </a:solidFill>
                <a:ln w="9525">
                  <a:noFill/>
                  <a:round/>
                  <a:headEnd/>
                  <a:tailEnd/>
                </a:ln>
              </p:spPr>
              <p:txBody>
                <a:bodyPr/>
                <a:lstStyle/>
                <a:p>
                  <a:endParaRPr lang="en-US"/>
                </a:p>
              </p:txBody>
            </p:sp>
            <p:sp>
              <p:nvSpPr>
                <p:cNvPr id="35952" name="Freeform 264"/>
                <p:cNvSpPr>
                  <a:spLocks/>
                </p:cNvSpPr>
                <p:nvPr/>
              </p:nvSpPr>
              <p:spPr bwMode="auto">
                <a:xfrm>
                  <a:off x="2230" y="3732"/>
                  <a:ext cx="46" cy="19"/>
                </a:xfrm>
                <a:custGeom>
                  <a:avLst/>
                  <a:gdLst>
                    <a:gd name="T0" fmla="*/ 0 w 46"/>
                    <a:gd name="T1" fmla="*/ 0 h 19"/>
                    <a:gd name="T2" fmla="*/ 34 w 46"/>
                    <a:gd name="T3" fmla="*/ 12 h 19"/>
                    <a:gd name="T4" fmla="*/ 46 w 46"/>
                    <a:gd name="T5" fmla="*/ 17 h 19"/>
                    <a:gd name="T6" fmla="*/ 46 w 46"/>
                    <a:gd name="T7" fmla="*/ 19 h 19"/>
                    <a:gd name="T8" fmla="*/ 32 w 46"/>
                    <a:gd name="T9" fmla="*/ 15 h 19"/>
                    <a:gd name="T10" fmla="*/ 5 w 46"/>
                    <a:gd name="T11" fmla="*/ 3 h 19"/>
                    <a:gd name="T12" fmla="*/ 0 w 46"/>
                    <a:gd name="T13" fmla="*/ 0 h 19"/>
                    <a:gd name="T14" fmla="*/ 0 60000 65536"/>
                    <a:gd name="T15" fmla="*/ 0 60000 65536"/>
                    <a:gd name="T16" fmla="*/ 0 60000 65536"/>
                    <a:gd name="T17" fmla="*/ 0 60000 65536"/>
                    <a:gd name="T18" fmla="*/ 0 60000 65536"/>
                    <a:gd name="T19" fmla="*/ 0 60000 65536"/>
                    <a:gd name="T20" fmla="*/ 0 60000 65536"/>
                    <a:gd name="T21" fmla="*/ 0 w 46"/>
                    <a:gd name="T22" fmla="*/ 0 h 19"/>
                    <a:gd name="T23" fmla="*/ 46 w 4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9">
                      <a:moveTo>
                        <a:pt x="0" y="0"/>
                      </a:moveTo>
                      <a:lnTo>
                        <a:pt x="34" y="12"/>
                      </a:lnTo>
                      <a:lnTo>
                        <a:pt x="46" y="17"/>
                      </a:lnTo>
                      <a:lnTo>
                        <a:pt x="46" y="19"/>
                      </a:lnTo>
                      <a:lnTo>
                        <a:pt x="32" y="15"/>
                      </a:lnTo>
                      <a:lnTo>
                        <a:pt x="5" y="3"/>
                      </a:lnTo>
                      <a:lnTo>
                        <a:pt x="0" y="0"/>
                      </a:lnTo>
                      <a:close/>
                    </a:path>
                  </a:pathLst>
                </a:custGeom>
                <a:solidFill>
                  <a:srgbClr val="C0C0C0"/>
                </a:solidFill>
                <a:ln w="9525">
                  <a:noFill/>
                  <a:round/>
                  <a:headEnd/>
                  <a:tailEnd/>
                </a:ln>
              </p:spPr>
              <p:txBody>
                <a:bodyPr/>
                <a:lstStyle/>
                <a:p>
                  <a:endParaRPr lang="en-US"/>
                </a:p>
              </p:txBody>
            </p:sp>
          </p:grpSp>
          <p:grpSp>
            <p:nvGrpSpPr>
              <p:cNvPr id="35903" name="Group 265"/>
              <p:cNvGrpSpPr>
                <a:grpSpLocks/>
              </p:cNvGrpSpPr>
              <p:nvPr/>
            </p:nvGrpSpPr>
            <p:grpSpPr bwMode="auto">
              <a:xfrm>
                <a:off x="2299" y="3262"/>
                <a:ext cx="332" cy="466"/>
                <a:chOff x="2299" y="3262"/>
                <a:chExt cx="332" cy="466"/>
              </a:xfrm>
            </p:grpSpPr>
            <p:grpSp>
              <p:nvGrpSpPr>
                <p:cNvPr id="35914" name="Group 266"/>
                <p:cNvGrpSpPr>
                  <a:grpSpLocks/>
                </p:cNvGrpSpPr>
                <p:nvPr/>
              </p:nvGrpSpPr>
              <p:grpSpPr bwMode="auto">
                <a:xfrm>
                  <a:off x="2512" y="3388"/>
                  <a:ext cx="30" cy="44"/>
                  <a:chOff x="2512" y="3388"/>
                  <a:chExt cx="30" cy="44"/>
                </a:xfrm>
              </p:grpSpPr>
              <p:sp>
                <p:nvSpPr>
                  <p:cNvPr id="35945" name="Freeform 267"/>
                  <p:cNvSpPr>
                    <a:spLocks/>
                  </p:cNvSpPr>
                  <p:nvPr/>
                </p:nvSpPr>
                <p:spPr bwMode="auto">
                  <a:xfrm>
                    <a:off x="2512" y="3388"/>
                    <a:ext cx="30" cy="44"/>
                  </a:xfrm>
                  <a:custGeom>
                    <a:avLst/>
                    <a:gdLst>
                      <a:gd name="T0" fmla="*/ 3 w 30"/>
                      <a:gd name="T1" fmla="*/ 44 h 44"/>
                      <a:gd name="T2" fmla="*/ 3 w 30"/>
                      <a:gd name="T3" fmla="*/ 40 h 44"/>
                      <a:gd name="T4" fmla="*/ 1 w 30"/>
                      <a:gd name="T5" fmla="*/ 35 h 44"/>
                      <a:gd name="T6" fmla="*/ 0 w 30"/>
                      <a:gd name="T7" fmla="*/ 23 h 44"/>
                      <a:gd name="T8" fmla="*/ 1 w 30"/>
                      <a:gd name="T9" fmla="*/ 12 h 44"/>
                      <a:gd name="T10" fmla="*/ 5 w 30"/>
                      <a:gd name="T11" fmla="*/ 4 h 44"/>
                      <a:gd name="T12" fmla="*/ 11 w 30"/>
                      <a:gd name="T13" fmla="*/ 0 h 44"/>
                      <a:gd name="T14" fmla="*/ 17 w 30"/>
                      <a:gd name="T15" fmla="*/ 2 h 44"/>
                      <a:gd name="T16" fmla="*/ 21 w 30"/>
                      <a:gd name="T17" fmla="*/ 4 h 44"/>
                      <a:gd name="T18" fmla="*/ 27 w 30"/>
                      <a:gd name="T19" fmla="*/ 9 h 44"/>
                      <a:gd name="T20" fmla="*/ 30 w 30"/>
                      <a:gd name="T21" fmla="*/ 16 h 44"/>
                      <a:gd name="T22" fmla="*/ 19 w 30"/>
                      <a:gd name="T23" fmla="*/ 31 h 44"/>
                      <a:gd name="T24" fmla="*/ 3 w 30"/>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4"/>
                      <a:gd name="T41" fmla="*/ 30 w 3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4">
                        <a:moveTo>
                          <a:pt x="3" y="44"/>
                        </a:moveTo>
                        <a:lnTo>
                          <a:pt x="3" y="40"/>
                        </a:lnTo>
                        <a:lnTo>
                          <a:pt x="1" y="35"/>
                        </a:lnTo>
                        <a:lnTo>
                          <a:pt x="0" y="23"/>
                        </a:lnTo>
                        <a:lnTo>
                          <a:pt x="1" y="12"/>
                        </a:lnTo>
                        <a:lnTo>
                          <a:pt x="5" y="4"/>
                        </a:lnTo>
                        <a:lnTo>
                          <a:pt x="11" y="0"/>
                        </a:lnTo>
                        <a:lnTo>
                          <a:pt x="17" y="2"/>
                        </a:lnTo>
                        <a:lnTo>
                          <a:pt x="21" y="4"/>
                        </a:lnTo>
                        <a:lnTo>
                          <a:pt x="27" y="9"/>
                        </a:lnTo>
                        <a:lnTo>
                          <a:pt x="30" y="16"/>
                        </a:lnTo>
                        <a:lnTo>
                          <a:pt x="19" y="31"/>
                        </a:lnTo>
                        <a:lnTo>
                          <a:pt x="3" y="44"/>
                        </a:lnTo>
                        <a:close/>
                      </a:path>
                    </a:pathLst>
                  </a:custGeom>
                  <a:solidFill>
                    <a:srgbClr val="808080"/>
                  </a:solidFill>
                  <a:ln w="9525">
                    <a:noFill/>
                    <a:round/>
                    <a:headEnd/>
                    <a:tailEnd/>
                  </a:ln>
                </p:spPr>
                <p:txBody>
                  <a:bodyPr/>
                  <a:lstStyle/>
                  <a:p>
                    <a:endParaRPr lang="en-US"/>
                  </a:p>
                </p:txBody>
              </p:sp>
              <p:sp>
                <p:nvSpPr>
                  <p:cNvPr id="35946" name="Freeform 268"/>
                  <p:cNvSpPr>
                    <a:spLocks/>
                  </p:cNvSpPr>
                  <p:nvPr/>
                </p:nvSpPr>
                <p:spPr bwMode="auto">
                  <a:xfrm>
                    <a:off x="2512" y="3400"/>
                    <a:ext cx="29" cy="32"/>
                  </a:xfrm>
                  <a:custGeom>
                    <a:avLst/>
                    <a:gdLst>
                      <a:gd name="T0" fmla="*/ 5 w 29"/>
                      <a:gd name="T1" fmla="*/ 32 h 32"/>
                      <a:gd name="T2" fmla="*/ 0 w 29"/>
                      <a:gd name="T3" fmla="*/ 21 h 32"/>
                      <a:gd name="T4" fmla="*/ 0 w 29"/>
                      <a:gd name="T5" fmla="*/ 14 h 32"/>
                      <a:gd name="T6" fmla="*/ 3 w 29"/>
                      <a:gd name="T7" fmla="*/ 9 h 32"/>
                      <a:gd name="T8" fmla="*/ 9 w 29"/>
                      <a:gd name="T9" fmla="*/ 4 h 32"/>
                      <a:gd name="T10" fmla="*/ 15 w 29"/>
                      <a:gd name="T11" fmla="*/ 0 h 32"/>
                      <a:gd name="T12" fmla="*/ 23 w 29"/>
                      <a:gd name="T13" fmla="*/ 2 h 32"/>
                      <a:gd name="T14" fmla="*/ 29 w 29"/>
                      <a:gd name="T15" fmla="*/ 4 h 32"/>
                      <a:gd name="T16" fmla="*/ 19 w 29"/>
                      <a:gd name="T17" fmla="*/ 19 h 32"/>
                      <a:gd name="T18" fmla="*/ 5 w 29"/>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2"/>
                      <a:gd name="T32" fmla="*/ 29 w 29"/>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2">
                        <a:moveTo>
                          <a:pt x="5" y="32"/>
                        </a:moveTo>
                        <a:lnTo>
                          <a:pt x="0" y="21"/>
                        </a:lnTo>
                        <a:lnTo>
                          <a:pt x="0" y="14"/>
                        </a:lnTo>
                        <a:lnTo>
                          <a:pt x="3" y="9"/>
                        </a:lnTo>
                        <a:lnTo>
                          <a:pt x="9" y="4"/>
                        </a:lnTo>
                        <a:lnTo>
                          <a:pt x="15" y="0"/>
                        </a:lnTo>
                        <a:lnTo>
                          <a:pt x="23" y="2"/>
                        </a:lnTo>
                        <a:lnTo>
                          <a:pt x="29" y="4"/>
                        </a:lnTo>
                        <a:lnTo>
                          <a:pt x="19" y="19"/>
                        </a:lnTo>
                        <a:lnTo>
                          <a:pt x="5" y="32"/>
                        </a:lnTo>
                        <a:close/>
                      </a:path>
                    </a:pathLst>
                  </a:custGeom>
                  <a:solidFill>
                    <a:srgbClr val="000000"/>
                  </a:solidFill>
                  <a:ln w="9525">
                    <a:noFill/>
                    <a:round/>
                    <a:headEnd/>
                    <a:tailEnd/>
                  </a:ln>
                </p:spPr>
                <p:txBody>
                  <a:bodyPr/>
                  <a:lstStyle/>
                  <a:p>
                    <a:endParaRPr lang="en-US"/>
                  </a:p>
                </p:txBody>
              </p:sp>
            </p:grpSp>
            <p:grpSp>
              <p:nvGrpSpPr>
                <p:cNvPr id="35915" name="Group 269"/>
                <p:cNvGrpSpPr>
                  <a:grpSpLocks/>
                </p:cNvGrpSpPr>
                <p:nvPr/>
              </p:nvGrpSpPr>
              <p:grpSpPr bwMode="auto">
                <a:xfrm>
                  <a:off x="2481" y="3432"/>
                  <a:ext cx="31" cy="43"/>
                  <a:chOff x="2481" y="3432"/>
                  <a:chExt cx="31" cy="43"/>
                </a:xfrm>
              </p:grpSpPr>
              <p:sp>
                <p:nvSpPr>
                  <p:cNvPr id="35943" name="Freeform 270"/>
                  <p:cNvSpPr>
                    <a:spLocks/>
                  </p:cNvSpPr>
                  <p:nvPr/>
                </p:nvSpPr>
                <p:spPr bwMode="auto">
                  <a:xfrm>
                    <a:off x="2481" y="3432"/>
                    <a:ext cx="31" cy="43"/>
                  </a:xfrm>
                  <a:custGeom>
                    <a:avLst/>
                    <a:gdLst>
                      <a:gd name="T0" fmla="*/ 5 w 31"/>
                      <a:gd name="T1" fmla="*/ 43 h 43"/>
                      <a:gd name="T2" fmla="*/ 4 w 31"/>
                      <a:gd name="T3" fmla="*/ 38 h 43"/>
                      <a:gd name="T4" fmla="*/ 2 w 31"/>
                      <a:gd name="T5" fmla="*/ 33 h 43"/>
                      <a:gd name="T6" fmla="*/ 0 w 31"/>
                      <a:gd name="T7" fmla="*/ 21 h 43"/>
                      <a:gd name="T8" fmla="*/ 2 w 31"/>
                      <a:gd name="T9" fmla="*/ 10 h 43"/>
                      <a:gd name="T10" fmla="*/ 7 w 31"/>
                      <a:gd name="T11" fmla="*/ 3 h 43"/>
                      <a:gd name="T12" fmla="*/ 13 w 31"/>
                      <a:gd name="T13" fmla="*/ 0 h 43"/>
                      <a:gd name="T14" fmla="*/ 17 w 31"/>
                      <a:gd name="T15" fmla="*/ 0 h 43"/>
                      <a:gd name="T16" fmla="*/ 23 w 31"/>
                      <a:gd name="T17" fmla="*/ 1 h 43"/>
                      <a:gd name="T18" fmla="*/ 27 w 31"/>
                      <a:gd name="T19" fmla="*/ 7 h 43"/>
                      <a:gd name="T20" fmla="*/ 31 w 31"/>
                      <a:gd name="T21" fmla="*/ 14 h 43"/>
                      <a:gd name="T22" fmla="*/ 19 w 31"/>
                      <a:gd name="T23" fmla="*/ 31 h 43"/>
                      <a:gd name="T24" fmla="*/ 5 w 31"/>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3"/>
                      <a:gd name="T41" fmla="*/ 31 w 3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3">
                        <a:moveTo>
                          <a:pt x="5" y="43"/>
                        </a:moveTo>
                        <a:lnTo>
                          <a:pt x="4" y="38"/>
                        </a:lnTo>
                        <a:lnTo>
                          <a:pt x="2" y="33"/>
                        </a:lnTo>
                        <a:lnTo>
                          <a:pt x="0" y="21"/>
                        </a:lnTo>
                        <a:lnTo>
                          <a:pt x="2" y="10"/>
                        </a:lnTo>
                        <a:lnTo>
                          <a:pt x="7" y="3"/>
                        </a:lnTo>
                        <a:lnTo>
                          <a:pt x="13" y="0"/>
                        </a:lnTo>
                        <a:lnTo>
                          <a:pt x="17" y="0"/>
                        </a:lnTo>
                        <a:lnTo>
                          <a:pt x="23" y="1"/>
                        </a:lnTo>
                        <a:lnTo>
                          <a:pt x="27" y="7"/>
                        </a:lnTo>
                        <a:lnTo>
                          <a:pt x="31" y="14"/>
                        </a:lnTo>
                        <a:lnTo>
                          <a:pt x="19" y="31"/>
                        </a:lnTo>
                        <a:lnTo>
                          <a:pt x="5" y="43"/>
                        </a:lnTo>
                        <a:close/>
                      </a:path>
                    </a:pathLst>
                  </a:custGeom>
                  <a:solidFill>
                    <a:srgbClr val="808080"/>
                  </a:solidFill>
                  <a:ln w="9525">
                    <a:noFill/>
                    <a:round/>
                    <a:headEnd/>
                    <a:tailEnd/>
                  </a:ln>
                </p:spPr>
                <p:txBody>
                  <a:bodyPr/>
                  <a:lstStyle/>
                  <a:p>
                    <a:endParaRPr lang="en-US"/>
                  </a:p>
                </p:txBody>
              </p:sp>
              <p:sp>
                <p:nvSpPr>
                  <p:cNvPr id="35944" name="Freeform 271"/>
                  <p:cNvSpPr>
                    <a:spLocks/>
                  </p:cNvSpPr>
                  <p:nvPr/>
                </p:nvSpPr>
                <p:spPr bwMode="auto">
                  <a:xfrm>
                    <a:off x="2483" y="3444"/>
                    <a:ext cx="29" cy="31"/>
                  </a:xfrm>
                  <a:custGeom>
                    <a:avLst/>
                    <a:gdLst>
                      <a:gd name="T0" fmla="*/ 3 w 29"/>
                      <a:gd name="T1" fmla="*/ 31 h 31"/>
                      <a:gd name="T2" fmla="*/ 2 w 29"/>
                      <a:gd name="T3" fmla="*/ 26 h 31"/>
                      <a:gd name="T4" fmla="*/ 0 w 29"/>
                      <a:gd name="T5" fmla="*/ 21 h 31"/>
                      <a:gd name="T6" fmla="*/ 0 w 29"/>
                      <a:gd name="T7" fmla="*/ 14 h 31"/>
                      <a:gd name="T8" fmla="*/ 2 w 29"/>
                      <a:gd name="T9" fmla="*/ 7 h 31"/>
                      <a:gd name="T10" fmla="*/ 7 w 29"/>
                      <a:gd name="T11" fmla="*/ 2 h 31"/>
                      <a:gd name="T12" fmla="*/ 13 w 29"/>
                      <a:gd name="T13" fmla="*/ 0 h 31"/>
                      <a:gd name="T14" fmla="*/ 21 w 29"/>
                      <a:gd name="T15" fmla="*/ 0 h 31"/>
                      <a:gd name="T16" fmla="*/ 29 w 29"/>
                      <a:gd name="T17" fmla="*/ 3 h 31"/>
                      <a:gd name="T18" fmla="*/ 17 w 29"/>
                      <a:gd name="T19" fmla="*/ 17 h 31"/>
                      <a:gd name="T20" fmla="*/ 3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3" y="31"/>
                        </a:moveTo>
                        <a:lnTo>
                          <a:pt x="2" y="26"/>
                        </a:lnTo>
                        <a:lnTo>
                          <a:pt x="0" y="21"/>
                        </a:lnTo>
                        <a:lnTo>
                          <a:pt x="0" y="14"/>
                        </a:lnTo>
                        <a:lnTo>
                          <a:pt x="2" y="7"/>
                        </a:lnTo>
                        <a:lnTo>
                          <a:pt x="7" y="2"/>
                        </a:lnTo>
                        <a:lnTo>
                          <a:pt x="13" y="0"/>
                        </a:lnTo>
                        <a:lnTo>
                          <a:pt x="21" y="0"/>
                        </a:lnTo>
                        <a:lnTo>
                          <a:pt x="29" y="3"/>
                        </a:lnTo>
                        <a:lnTo>
                          <a:pt x="17" y="17"/>
                        </a:lnTo>
                        <a:lnTo>
                          <a:pt x="3" y="31"/>
                        </a:lnTo>
                        <a:close/>
                      </a:path>
                    </a:pathLst>
                  </a:custGeom>
                  <a:solidFill>
                    <a:srgbClr val="000000"/>
                  </a:solidFill>
                  <a:ln w="9525">
                    <a:noFill/>
                    <a:round/>
                    <a:headEnd/>
                    <a:tailEnd/>
                  </a:ln>
                </p:spPr>
                <p:txBody>
                  <a:bodyPr/>
                  <a:lstStyle/>
                  <a:p>
                    <a:endParaRPr lang="en-US"/>
                  </a:p>
                </p:txBody>
              </p:sp>
            </p:grpSp>
            <p:grpSp>
              <p:nvGrpSpPr>
                <p:cNvPr id="35916" name="Group 272"/>
                <p:cNvGrpSpPr>
                  <a:grpSpLocks/>
                </p:cNvGrpSpPr>
                <p:nvPr/>
              </p:nvGrpSpPr>
              <p:grpSpPr bwMode="auto">
                <a:xfrm>
                  <a:off x="2452" y="3474"/>
                  <a:ext cx="29" cy="43"/>
                  <a:chOff x="2452" y="3474"/>
                  <a:chExt cx="29" cy="43"/>
                </a:xfrm>
              </p:grpSpPr>
              <p:sp>
                <p:nvSpPr>
                  <p:cNvPr id="35941" name="Freeform 273"/>
                  <p:cNvSpPr>
                    <a:spLocks/>
                  </p:cNvSpPr>
                  <p:nvPr/>
                </p:nvSpPr>
                <p:spPr bwMode="auto">
                  <a:xfrm>
                    <a:off x="2452" y="3474"/>
                    <a:ext cx="29" cy="43"/>
                  </a:xfrm>
                  <a:custGeom>
                    <a:avLst/>
                    <a:gdLst>
                      <a:gd name="T0" fmla="*/ 4 w 29"/>
                      <a:gd name="T1" fmla="*/ 43 h 43"/>
                      <a:gd name="T2" fmla="*/ 4 w 29"/>
                      <a:gd name="T3" fmla="*/ 38 h 43"/>
                      <a:gd name="T4" fmla="*/ 2 w 29"/>
                      <a:gd name="T5" fmla="*/ 34 h 43"/>
                      <a:gd name="T6" fmla="*/ 0 w 29"/>
                      <a:gd name="T7" fmla="*/ 22 h 43"/>
                      <a:gd name="T8" fmla="*/ 2 w 29"/>
                      <a:gd name="T9" fmla="*/ 12 h 43"/>
                      <a:gd name="T10" fmla="*/ 5 w 29"/>
                      <a:gd name="T11" fmla="*/ 3 h 43"/>
                      <a:gd name="T12" fmla="*/ 11 w 29"/>
                      <a:gd name="T13" fmla="*/ 0 h 43"/>
                      <a:gd name="T14" fmla="*/ 15 w 29"/>
                      <a:gd name="T15" fmla="*/ 1 h 43"/>
                      <a:gd name="T16" fmla="*/ 21 w 29"/>
                      <a:gd name="T17" fmla="*/ 3 h 43"/>
                      <a:gd name="T18" fmla="*/ 29 w 29"/>
                      <a:gd name="T19" fmla="*/ 13 h 43"/>
                      <a:gd name="T20" fmla="*/ 17 w 29"/>
                      <a:gd name="T21" fmla="*/ 31 h 43"/>
                      <a:gd name="T22" fmla="*/ 4 w 29"/>
                      <a:gd name="T23" fmla="*/ 43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43"/>
                      <a:gd name="T38" fmla="*/ 29 w 29"/>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43">
                        <a:moveTo>
                          <a:pt x="4" y="43"/>
                        </a:moveTo>
                        <a:lnTo>
                          <a:pt x="4" y="38"/>
                        </a:lnTo>
                        <a:lnTo>
                          <a:pt x="2" y="34"/>
                        </a:lnTo>
                        <a:lnTo>
                          <a:pt x="0" y="22"/>
                        </a:lnTo>
                        <a:lnTo>
                          <a:pt x="2" y="12"/>
                        </a:lnTo>
                        <a:lnTo>
                          <a:pt x="5" y="3"/>
                        </a:lnTo>
                        <a:lnTo>
                          <a:pt x="11" y="0"/>
                        </a:lnTo>
                        <a:lnTo>
                          <a:pt x="15" y="1"/>
                        </a:lnTo>
                        <a:lnTo>
                          <a:pt x="21" y="3"/>
                        </a:lnTo>
                        <a:lnTo>
                          <a:pt x="29" y="13"/>
                        </a:lnTo>
                        <a:lnTo>
                          <a:pt x="17" y="31"/>
                        </a:lnTo>
                        <a:lnTo>
                          <a:pt x="4" y="43"/>
                        </a:lnTo>
                        <a:close/>
                      </a:path>
                    </a:pathLst>
                  </a:custGeom>
                  <a:solidFill>
                    <a:srgbClr val="808080"/>
                  </a:solidFill>
                  <a:ln w="9525">
                    <a:noFill/>
                    <a:round/>
                    <a:headEnd/>
                    <a:tailEnd/>
                  </a:ln>
                </p:spPr>
                <p:txBody>
                  <a:bodyPr/>
                  <a:lstStyle/>
                  <a:p>
                    <a:endParaRPr lang="en-US"/>
                  </a:p>
                </p:txBody>
              </p:sp>
              <p:sp>
                <p:nvSpPr>
                  <p:cNvPr id="35942" name="Freeform 274"/>
                  <p:cNvSpPr>
                    <a:spLocks/>
                  </p:cNvSpPr>
                  <p:nvPr/>
                </p:nvSpPr>
                <p:spPr bwMode="auto">
                  <a:xfrm>
                    <a:off x="2452" y="3486"/>
                    <a:ext cx="29" cy="31"/>
                  </a:xfrm>
                  <a:custGeom>
                    <a:avLst/>
                    <a:gdLst>
                      <a:gd name="T0" fmla="*/ 4 w 29"/>
                      <a:gd name="T1" fmla="*/ 31 h 31"/>
                      <a:gd name="T2" fmla="*/ 2 w 29"/>
                      <a:gd name="T3" fmla="*/ 26 h 31"/>
                      <a:gd name="T4" fmla="*/ 0 w 29"/>
                      <a:gd name="T5" fmla="*/ 21 h 31"/>
                      <a:gd name="T6" fmla="*/ 0 w 29"/>
                      <a:gd name="T7" fmla="*/ 14 h 31"/>
                      <a:gd name="T8" fmla="*/ 2 w 29"/>
                      <a:gd name="T9" fmla="*/ 8 h 31"/>
                      <a:gd name="T10" fmla="*/ 7 w 29"/>
                      <a:gd name="T11" fmla="*/ 3 h 31"/>
                      <a:gd name="T12" fmla="*/ 13 w 29"/>
                      <a:gd name="T13" fmla="*/ 0 h 31"/>
                      <a:gd name="T14" fmla="*/ 21 w 29"/>
                      <a:gd name="T15" fmla="*/ 1 h 31"/>
                      <a:gd name="T16" fmla="*/ 29 w 29"/>
                      <a:gd name="T17" fmla="*/ 3 h 31"/>
                      <a:gd name="T18" fmla="*/ 17 w 29"/>
                      <a:gd name="T19" fmla="*/ 17 h 31"/>
                      <a:gd name="T20" fmla="*/ 4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4" y="31"/>
                        </a:moveTo>
                        <a:lnTo>
                          <a:pt x="2" y="26"/>
                        </a:lnTo>
                        <a:lnTo>
                          <a:pt x="0" y="21"/>
                        </a:lnTo>
                        <a:lnTo>
                          <a:pt x="0" y="14"/>
                        </a:lnTo>
                        <a:lnTo>
                          <a:pt x="2" y="8"/>
                        </a:lnTo>
                        <a:lnTo>
                          <a:pt x="7" y="3"/>
                        </a:lnTo>
                        <a:lnTo>
                          <a:pt x="13" y="0"/>
                        </a:lnTo>
                        <a:lnTo>
                          <a:pt x="21" y="1"/>
                        </a:lnTo>
                        <a:lnTo>
                          <a:pt x="29" y="3"/>
                        </a:lnTo>
                        <a:lnTo>
                          <a:pt x="17" y="17"/>
                        </a:lnTo>
                        <a:lnTo>
                          <a:pt x="4" y="31"/>
                        </a:lnTo>
                        <a:close/>
                      </a:path>
                    </a:pathLst>
                  </a:custGeom>
                  <a:solidFill>
                    <a:srgbClr val="000000"/>
                  </a:solidFill>
                  <a:ln w="9525">
                    <a:noFill/>
                    <a:round/>
                    <a:headEnd/>
                    <a:tailEnd/>
                  </a:ln>
                </p:spPr>
                <p:txBody>
                  <a:bodyPr/>
                  <a:lstStyle/>
                  <a:p>
                    <a:endParaRPr lang="en-US"/>
                  </a:p>
                </p:txBody>
              </p:sp>
            </p:grpSp>
            <p:grpSp>
              <p:nvGrpSpPr>
                <p:cNvPr id="35917" name="Group 275"/>
                <p:cNvGrpSpPr>
                  <a:grpSpLocks/>
                </p:cNvGrpSpPr>
                <p:nvPr/>
              </p:nvGrpSpPr>
              <p:grpSpPr bwMode="auto">
                <a:xfrm>
                  <a:off x="2419" y="3514"/>
                  <a:ext cx="35" cy="43"/>
                  <a:chOff x="2419" y="3514"/>
                  <a:chExt cx="35" cy="43"/>
                </a:xfrm>
              </p:grpSpPr>
              <p:sp>
                <p:nvSpPr>
                  <p:cNvPr id="35939" name="Freeform 276"/>
                  <p:cNvSpPr>
                    <a:spLocks/>
                  </p:cNvSpPr>
                  <p:nvPr/>
                </p:nvSpPr>
                <p:spPr bwMode="auto">
                  <a:xfrm>
                    <a:off x="2419" y="3514"/>
                    <a:ext cx="35" cy="43"/>
                  </a:xfrm>
                  <a:custGeom>
                    <a:avLst/>
                    <a:gdLst>
                      <a:gd name="T0" fmla="*/ 6 w 35"/>
                      <a:gd name="T1" fmla="*/ 43 h 43"/>
                      <a:gd name="T2" fmla="*/ 4 w 35"/>
                      <a:gd name="T3" fmla="*/ 40 h 43"/>
                      <a:gd name="T4" fmla="*/ 2 w 35"/>
                      <a:gd name="T5" fmla="*/ 35 h 43"/>
                      <a:gd name="T6" fmla="*/ 0 w 35"/>
                      <a:gd name="T7" fmla="*/ 22 h 43"/>
                      <a:gd name="T8" fmla="*/ 2 w 35"/>
                      <a:gd name="T9" fmla="*/ 12 h 43"/>
                      <a:gd name="T10" fmla="*/ 8 w 35"/>
                      <a:gd name="T11" fmla="*/ 3 h 43"/>
                      <a:gd name="T12" fmla="*/ 13 w 35"/>
                      <a:gd name="T13" fmla="*/ 0 h 43"/>
                      <a:gd name="T14" fmla="*/ 19 w 35"/>
                      <a:gd name="T15" fmla="*/ 0 h 43"/>
                      <a:gd name="T16" fmla="*/ 25 w 35"/>
                      <a:gd name="T17" fmla="*/ 3 h 43"/>
                      <a:gd name="T18" fmla="*/ 31 w 35"/>
                      <a:gd name="T19" fmla="*/ 8 h 43"/>
                      <a:gd name="T20" fmla="*/ 35 w 35"/>
                      <a:gd name="T21" fmla="*/ 15 h 43"/>
                      <a:gd name="T22" fmla="*/ 21 w 35"/>
                      <a:gd name="T23" fmla="*/ 31 h 43"/>
                      <a:gd name="T24" fmla="*/ 6 w 35"/>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43"/>
                      <a:gd name="T41" fmla="*/ 35 w 35"/>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43">
                        <a:moveTo>
                          <a:pt x="6" y="43"/>
                        </a:moveTo>
                        <a:lnTo>
                          <a:pt x="4" y="40"/>
                        </a:lnTo>
                        <a:lnTo>
                          <a:pt x="2" y="35"/>
                        </a:lnTo>
                        <a:lnTo>
                          <a:pt x="0" y="22"/>
                        </a:lnTo>
                        <a:lnTo>
                          <a:pt x="2" y="12"/>
                        </a:lnTo>
                        <a:lnTo>
                          <a:pt x="8" y="3"/>
                        </a:lnTo>
                        <a:lnTo>
                          <a:pt x="13" y="0"/>
                        </a:lnTo>
                        <a:lnTo>
                          <a:pt x="19" y="0"/>
                        </a:lnTo>
                        <a:lnTo>
                          <a:pt x="25" y="3"/>
                        </a:lnTo>
                        <a:lnTo>
                          <a:pt x="31" y="8"/>
                        </a:lnTo>
                        <a:lnTo>
                          <a:pt x="35" y="15"/>
                        </a:lnTo>
                        <a:lnTo>
                          <a:pt x="21" y="31"/>
                        </a:lnTo>
                        <a:lnTo>
                          <a:pt x="6" y="43"/>
                        </a:lnTo>
                        <a:close/>
                      </a:path>
                    </a:pathLst>
                  </a:custGeom>
                  <a:solidFill>
                    <a:srgbClr val="808080"/>
                  </a:solidFill>
                  <a:ln w="9525">
                    <a:noFill/>
                    <a:round/>
                    <a:headEnd/>
                    <a:tailEnd/>
                  </a:ln>
                </p:spPr>
                <p:txBody>
                  <a:bodyPr/>
                  <a:lstStyle/>
                  <a:p>
                    <a:endParaRPr lang="en-US"/>
                  </a:p>
                </p:txBody>
              </p:sp>
              <p:sp>
                <p:nvSpPr>
                  <p:cNvPr id="35940" name="Freeform 277"/>
                  <p:cNvSpPr>
                    <a:spLocks/>
                  </p:cNvSpPr>
                  <p:nvPr/>
                </p:nvSpPr>
                <p:spPr bwMode="auto">
                  <a:xfrm>
                    <a:off x="2419" y="3526"/>
                    <a:ext cx="33" cy="31"/>
                  </a:xfrm>
                  <a:custGeom>
                    <a:avLst/>
                    <a:gdLst>
                      <a:gd name="T0" fmla="*/ 6 w 33"/>
                      <a:gd name="T1" fmla="*/ 31 h 31"/>
                      <a:gd name="T2" fmla="*/ 2 w 33"/>
                      <a:gd name="T3" fmla="*/ 28 h 31"/>
                      <a:gd name="T4" fmla="*/ 0 w 33"/>
                      <a:gd name="T5" fmla="*/ 23 h 31"/>
                      <a:gd name="T6" fmla="*/ 0 w 33"/>
                      <a:gd name="T7" fmla="*/ 16 h 31"/>
                      <a:gd name="T8" fmla="*/ 4 w 33"/>
                      <a:gd name="T9" fmla="*/ 9 h 31"/>
                      <a:gd name="T10" fmla="*/ 10 w 33"/>
                      <a:gd name="T11" fmla="*/ 3 h 31"/>
                      <a:gd name="T12" fmla="*/ 17 w 33"/>
                      <a:gd name="T13" fmla="*/ 0 h 31"/>
                      <a:gd name="T14" fmla="*/ 25 w 33"/>
                      <a:gd name="T15" fmla="*/ 2 h 31"/>
                      <a:gd name="T16" fmla="*/ 33 w 33"/>
                      <a:gd name="T17" fmla="*/ 5 h 31"/>
                      <a:gd name="T18" fmla="*/ 19 w 33"/>
                      <a:gd name="T19" fmla="*/ 19 h 31"/>
                      <a:gd name="T20" fmla="*/ 6 w 33"/>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6" y="31"/>
                        </a:moveTo>
                        <a:lnTo>
                          <a:pt x="2" y="28"/>
                        </a:lnTo>
                        <a:lnTo>
                          <a:pt x="0" y="23"/>
                        </a:lnTo>
                        <a:lnTo>
                          <a:pt x="0" y="16"/>
                        </a:lnTo>
                        <a:lnTo>
                          <a:pt x="4" y="9"/>
                        </a:lnTo>
                        <a:lnTo>
                          <a:pt x="10" y="3"/>
                        </a:lnTo>
                        <a:lnTo>
                          <a:pt x="17" y="0"/>
                        </a:lnTo>
                        <a:lnTo>
                          <a:pt x="25" y="2"/>
                        </a:lnTo>
                        <a:lnTo>
                          <a:pt x="33" y="5"/>
                        </a:lnTo>
                        <a:lnTo>
                          <a:pt x="19" y="19"/>
                        </a:lnTo>
                        <a:lnTo>
                          <a:pt x="6" y="31"/>
                        </a:lnTo>
                        <a:close/>
                      </a:path>
                    </a:pathLst>
                  </a:custGeom>
                  <a:solidFill>
                    <a:srgbClr val="000000"/>
                  </a:solidFill>
                  <a:ln w="9525">
                    <a:noFill/>
                    <a:round/>
                    <a:headEnd/>
                    <a:tailEnd/>
                  </a:ln>
                </p:spPr>
                <p:txBody>
                  <a:bodyPr/>
                  <a:lstStyle/>
                  <a:p>
                    <a:endParaRPr lang="en-US"/>
                  </a:p>
                </p:txBody>
              </p:sp>
            </p:grpSp>
            <p:grpSp>
              <p:nvGrpSpPr>
                <p:cNvPr id="35918" name="Group 278"/>
                <p:cNvGrpSpPr>
                  <a:grpSpLocks/>
                </p:cNvGrpSpPr>
                <p:nvPr/>
              </p:nvGrpSpPr>
              <p:grpSpPr bwMode="auto">
                <a:xfrm>
                  <a:off x="2390" y="3557"/>
                  <a:ext cx="33" cy="44"/>
                  <a:chOff x="2390" y="3557"/>
                  <a:chExt cx="33" cy="44"/>
                </a:xfrm>
              </p:grpSpPr>
              <p:sp>
                <p:nvSpPr>
                  <p:cNvPr id="35937" name="Freeform 279"/>
                  <p:cNvSpPr>
                    <a:spLocks/>
                  </p:cNvSpPr>
                  <p:nvPr/>
                </p:nvSpPr>
                <p:spPr bwMode="auto">
                  <a:xfrm>
                    <a:off x="2390" y="3557"/>
                    <a:ext cx="33" cy="44"/>
                  </a:xfrm>
                  <a:custGeom>
                    <a:avLst/>
                    <a:gdLst>
                      <a:gd name="T0" fmla="*/ 4 w 33"/>
                      <a:gd name="T1" fmla="*/ 44 h 44"/>
                      <a:gd name="T2" fmla="*/ 4 w 33"/>
                      <a:gd name="T3" fmla="*/ 39 h 44"/>
                      <a:gd name="T4" fmla="*/ 2 w 33"/>
                      <a:gd name="T5" fmla="*/ 33 h 44"/>
                      <a:gd name="T6" fmla="*/ 0 w 33"/>
                      <a:gd name="T7" fmla="*/ 21 h 44"/>
                      <a:gd name="T8" fmla="*/ 2 w 33"/>
                      <a:gd name="T9" fmla="*/ 11 h 44"/>
                      <a:gd name="T10" fmla="*/ 8 w 33"/>
                      <a:gd name="T11" fmla="*/ 4 h 44"/>
                      <a:gd name="T12" fmla="*/ 13 w 33"/>
                      <a:gd name="T13" fmla="*/ 0 h 44"/>
                      <a:gd name="T14" fmla="*/ 17 w 33"/>
                      <a:gd name="T15" fmla="*/ 0 h 44"/>
                      <a:gd name="T16" fmla="*/ 23 w 33"/>
                      <a:gd name="T17" fmla="*/ 2 h 44"/>
                      <a:gd name="T18" fmla="*/ 29 w 33"/>
                      <a:gd name="T19" fmla="*/ 7 h 44"/>
                      <a:gd name="T20" fmla="*/ 33 w 33"/>
                      <a:gd name="T21" fmla="*/ 14 h 44"/>
                      <a:gd name="T22" fmla="*/ 19 w 33"/>
                      <a:gd name="T23" fmla="*/ 32 h 44"/>
                      <a:gd name="T24" fmla="*/ 4 w 33"/>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4"/>
                      <a:gd name="T41" fmla="*/ 33 w 33"/>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4">
                        <a:moveTo>
                          <a:pt x="4" y="44"/>
                        </a:moveTo>
                        <a:lnTo>
                          <a:pt x="4" y="39"/>
                        </a:lnTo>
                        <a:lnTo>
                          <a:pt x="2" y="33"/>
                        </a:lnTo>
                        <a:lnTo>
                          <a:pt x="0" y="21"/>
                        </a:lnTo>
                        <a:lnTo>
                          <a:pt x="2" y="11"/>
                        </a:lnTo>
                        <a:lnTo>
                          <a:pt x="8" y="4"/>
                        </a:lnTo>
                        <a:lnTo>
                          <a:pt x="13" y="0"/>
                        </a:lnTo>
                        <a:lnTo>
                          <a:pt x="17" y="0"/>
                        </a:lnTo>
                        <a:lnTo>
                          <a:pt x="23" y="2"/>
                        </a:lnTo>
                        <a:lnTo>
                          <a:pt x="29" y="7"/>
                        </a:lnTo>
                        <a:lnTo>
                          <a:pt x="33" y="14"/>
                        </a:lnTo>
                        <a:lnTo>
                          <a:pt x="19" y="32"/>
                        </a:lnTo>
                        <a:lnTo>
                          <a:pt x="4" y="44"/>
                        </a:lnTo>
                        <a:close/>
                      </a:path>
                    </a:pathLst>
                  </a:custGeom>
                  <a:solidFill>
                    <a:srgbClr val="808080"/>
                  </a:solidFill>
                  <a:ln w="9525">
                    <a:noFill/>
                    <a:round/>
                    <a:headEnd/>
                    <a:tailEnd/>
                  </a:ln>
                </p:spPr>
                <p:txBody>
                  <a:bodyPr/>
                  <a:lstStyle/>
                  <a:p>
                    <a:endParaRPr lang="en-US"/>
                  </a:p>
                </p:txBody>
              </p:sp>
              <p:sp>
                <p:nvSpPr>
                  <p:cNvPr id="35938" name="Freeform 280"/>
                  <p:cNvSpPr>
                    <a:spLocks/>
                  </p:cNvSpPr>
                  <p:nvPr/>
                </p:nvSpPr>
                <p:spPr bwMode="auto">
                  <a:xfrm>
                    <a:off x="2392" y="3569"/>
                    <a:ext cx="31" cy="30"/>
                  </a:xfrm>
                  <a:custGeom>
                    <a:avLst/>
                    <a:gdLst>
                      <a:gd name="T0" fmla="*/ 4 w 31"/>
                      <a:gd name="T1" fmla="*/ 30 h 30"/>
                      <a:gd name="T2" fmla="*/ 2 w 31"/>
                      <a:gd name="T3" fmla="*/ 27 h 30"/>
                      <a:gd name="T4" fmla="*/ 0 w 31"/>
                      <a:gd name="T5" fmla="*/ 21 h 30"/>
                      <a:gd name="T6" fmla="*/ 0 w 31"/>
                      <a:gd name="T7" fmla="*/ 14 h 30"/>
                      <a:gd name="T8" fmla="*/ 2 w 31"/>
                      <a:gd name="T9" fmla="*/ 7 h 30"/>
                      <a:gd name="T10" fmla="*/ 8 w 31"/>
                      <a:gd name="T11" fmla="*/ 2 h 30"/>
                      <a:gd name="T12" fmla="*/ 15 w 31"/>
                      <a:gd name="T13" fmla="*/ 0 h 30"/>
                      <a:gd name="T14" fmla="*/ 23 w 31"/>
                      <a:gd name="T15" fmla="*/ 0 h 30"/>
                      <a:gd name="T16" fmla="*/ 31 w 31"/>
                      <a:gd name="T17" fmla="*/ 4 h 30"/>
                      <a:gd name="T18" fmla="*/ 19 w 31"/>
                      <a:gd name="T19" fmla="*/ 18 h 30"/>
                      <a:gd name="T20" fmla="*/ 4 w 31"/>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0"/>
                      <a:gd name="T35" fmla="*/ 31 w 31"/>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0">
                        <a:moveTo>
                          <a:pt x="4" y="30"/>
                        </a:moveTo>
                        <a:lnTo>
                          <a:pt x="2" y="27"/>
                        </a:lnTo>
                        <a:lnTo>
                          <a:pt x="0" y="21"/>
                        </a:lnTo>
                        <a:lnTo>
                          <a:pt x="0" y="14"/>
                        </a:lnTo>
                        <a:lnTo>
                          <a:pt x="2" y="7"/>
                        </a:lnTo>
                        <a:lnTo>
                          <a:pt x="8" y="2"/>
                        </a:lnTo>
                        <a:lnTo>
                          <a:pt x="15" y="0"/>
                        </a:lnTo>
                        <a:lnTo>
                          <a:pt x="23" y="0"/>
                        </a:lnTo>
                        <a:lnTo>
                          <a:pt x="31" y="4"/>
                        </a:lnTo>
                        <a:lnTo>
                          <a:pt x="19" y="18"/>
                        </a:lnTo>
                        <a:lnTo>
                          <a:pt x="4" y="30"/>
                        </a:lnTo>
                        <a:close/>
                      </a:path>
                    </a:pathLst>
                  </a:custGeom>
                  <a:solidFill>
                    <a:srgbClr val="000000"/>
                  </a:solidFill>
                  <a:ln w="9525">
                    <a:noFill/>
                    <a:round/>
                    <a:headEnd/>
                    <a:tailEnd/>
                  </a:ln>
                </p:spPr>
                <p:txBody>
                  <a:bodyPr/>
                  <a:lstStyle/>
                  <a:p>
                    <a:endParaRPr lang="en-US"/>
                  </a:p>
                </p:txBody>
              </p:sp>
            </p:grpSp>
            <p:grpSp>
              <p:nvGrpSpPr>
                <p:cNvPr id="35919" name="Group 281"/>
                <p:cNvGrpSpPr>
                  <a:grpSpLocks/>
                </p:cNvGrpSpPr>
                <p:nvPr/>
              </p:nvGrpSpPr>
              <p:grpSpPr bwMode="auto">
                <a:xfrm>
                  <a:off x="2359" y="3597"/>
                  <a:ext cx="37" cy="47"/>
                  <a:chOff x="2359" y="3597"/>
                  <a:chExt cx="37" cy="47"/>
                </a:xfrm>
              </p:grpSpPr>
              <p:sp>
                <p:nvSpPr>
                  <p:cNvPr id="35935" name="Freeform 282"/>
                  <p:cNvSpPr>
                    <a:spLocks/>
                  </p:cNvSpPr>
                  <p:nvPr/>
                </p:nvSpPr>
                <p:spPr bwMode="auto">
                  <a:xfrm>
                    <a:off x="2359" y="3597"/>
                    <a:ext cx="37" cy="47"/>
                  </a:xfrm>
                  <a:custGeom>
                    <a:avLst/>
                    <a:gdLst>
                      <a:gd name="T0" fmla="*/ 4 w 37"/>
                      <a:gd name="T1" fmla="*/ 47 h 47"/>
                      <a:gd name="T2" fmla="*/ 4 w 37"/>
                      <a:gd name="T3" fmla="*/ 42 h 47"/>
                      <a:gd name="T4" fmla="*/ 2 w 37"/>
                      <a:gd name="T5" fmla="*/ 37 h 47"/>
                      <a:gd name="T6" fmla="*/ 0 w 37"/>
                      <a:gd name="T7" fmla="*/ 23 h 47"/>
                      <a:gd name="T8" fmla="*/ 2 w 37"/>
                      <a:gd name="T9" fmla="*/ 13 h 47"/>
                      <a:gd name="T10" fmla="*/ 8 w 37"/>
                      <a:gd name="T11" fmla="*/ 4 h 47"/>
                      <a:gd name="T12" fmla="*/ 13 w 37"/>
                      <a:gd name="T13" fmla="*/ 0 h 47"/>
                      <a:gd name="T14" fmla="*/ 19 w 37"/>
                      <a:gd name="T15" fmla="*/ 0 h 47"/>
                      <a:gd name="T16" fmla="*/ 25 w 37"/>
                      <a:gd name="T17" fmla="*/ 4 h 47"/>
                      <a:gd name="T18" fmla="*/ 31 w 37"/>
                      <a:gd name="T19" fmla="*/ 9 h 47"/>
                      <a:gd name="T20" fmla="*/ 37 w 37"/>
                      <a:gd name="T21" fmla="*/ 16 h 47"/>
                      <a:gd name="T22" fmla="*/ 21 w 37"/>
                      <a:gd name="T23" fmla="*/ 34 h 47"/>
                      <a:gd name="T24" fmla="*/ 4 w 37"/>
                      <a:gd name="T25" fmla="*/ 47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47"/>
                      <a:gd name="T41" fmla="*/ 37 w 37"/>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47">
                        <a:moveTo>
                          <a:pt x="4" y="47"/>
                        </a:moveTo>
                        <a:lnTo>
                          <a:pt x="4" y="42"/>
                        </a:lnTo>
                        <a:lnTo>
                          <a:pt x="2" y="37"/>
                        </a:lnTo>
                        <a:lnTo>
                          <a:pt x="0" y="23"/>
                        </a:lnTo>
                        <a:lnTo>
                          <a:pt x="2" y="13"/>
                        </a:lnTo>
                        <a:lnTo>
                          <a:pt x="8" y="4"/>
                        </a:lnTo>
                        <a:lnTo>
                          <a:pt x="13" y="0"/>
                        </a:lnTo>
                        <a:lnTo>
                          <a:pt x="19" y="0"/>
                        </a:lnTo>
                        <a:lnTo>
                          <a:pt x="25" y="4"/>
                        </a:lnTo>
                        <a:lnTo>
                          <a:pt x="31" y="9"/>
                        </a:lnTo>
                        <a:lnTo>
                          <a:pt x="37" y="16"/>
                        </a:lnTo>
                        <a:lnTo>
                          <a:pt x="21" y="34"/>
                        </a:lnTo>
                        <a:lnTo>
                          <a:pt x="4" y="47"/>
                        </a:lnTo>
                        <a:close/>
                      </a:path>
                    </a:pathLst>
                  </a:custGeom>
                  <a:solidFill>
                    <a:srgbClr val="808080"/>
                  </a:solidFill>
                  <a:ln w="9525">
                    <a:noFill/>
                    <a:round/>
                    <a:headEnd/>
                    <a:tailEnd/>
                  </a:ln>
                </p:spPr>
                <p:txBody>
                  <a:bodyPr/>
                  <a:lstStyle/>
                  <a:p>
                    <a:endParaRPr lang="en-US"/>
                  </a:p>
                </p:txBody>
              </p:sp>
              <p:sp>
                <p:nvSpPr>
                  <p:cNvPr id="35936" name="Freeform 283"/>
                  <p:cNvSpPr>
                    <a:spLocks/>
                  </p:cNvSpPr>
                  <p:nvPr/>
                </p:nvSpPr>
                <p:spPr bwMode="auto">
                  <a:xfrm>
                    <a:off x="2359" y="3610"/>
                    <a:ext cx="33" cy="33"/>
                  </a:xfrm>
                  <a:custGeom>
                    <a:avLst/>
                    <a:gdLst>
                      <a:gd name="T0" fmla="*/ 6 w 33"/>
                      <a:gd name="T1" fmla="*/ 33 h 33"/>
                      <a:gd name="T2" fmla="*/ 2 w 33"/>
                      <a:gd name="T3" fmla="*/ 28 h 33"/>
                      <a:gd name="T4" fmla="*/ 0 w 33"/>
                      <a:gd name="T5" fmla="*/ 22 h 33"/>
                      <a:gd name="T6" fmla="*/ 0 w 33"/>
                      <a:gd name="T7" fmla="*/ 15 h 33"/>
                      <a:gd name="T8" fmla="*/ 4 w 33"/>
                      <a:gd name="T9" fmla="*/ 8 h 33"/>
                      <a:gd name="T10" fmla="*/ 10 w 33"/>
                      <a:gd name="T11" fmla="*/ 3 h 33"/>
                      <a:gd name="T12" fmla="*/ 17 w 33"/>
                      <a:gd name="T13" fmla="*/ 0 h 33"/>
                      <a:gd name="T14" fmla="*/ 25 w 33"/>
                      <a:gd name="T15" fmla="*/ 0 h 33"/>
                      <a:gd name="T16" fmla="*/ 33 w 33"/>
                      <a:gd name="T17" fmla="*/ 3 h 33"/>
                      <a:gd name="T18" fmla="*/ 21 w 33"/>
                      <a:gd name="T19" fmla="*/ 19 h 33"/>
                      <a:gd name="T20" fmla="*/ 6 w 33"/>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3"/>
                      <a:gd name="T35" fmla="*/ 33 w 3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3">
                        <a:moveTo>
                          <a:pt x="6" y="33"/>
                        </a:moveTo>
                        <a:lnTo>
                          <a:pt x="2" y="28"/>
                        </a:lnTo>
                        <a:lnTo>
                          <a:pt x="0" y="22"/>
                        </a:lnTo>
                        <a:lnTo>
                          <a:pt x="0" y="15"/>
                        </a:lnTo>
                        <a:lnTo>
                          <a:pt x="4" y="8"/>
                        </a:lnTo>
                        <a:lnTo>
                          <a:pt x="10" y="3"/>
                        </a:lnTo>
                        <a:lnTo>
                          <a:pt x="17" y="0"/>
                        </a:lnTo>
                        <a:lnTo>
                          <a:pt x="25" y="0"/>
                        </a:lnTo>
                        <a:lnTo>
                          <a:pt x="33" y="3"/>
                        </a:lnTo>
                        <a:lnTo>
                          <a:pt x="21" y="19"/>
                        </a:lnTo>
                        <a:lnTo>
                          <a:pt x="6" y="33"/>
                        </a:lnTo>
                        <a:close/>
                      </a:path>
                    </a:pathLst>
                  </a:custGeom>
                  <a:solidFill>
                    <a:srgbClr val="000000"/>
                  </a:solidFill>
                  <a:ln w="9525">
                    <a:noFill/>
                    <a:round/>
                    <a:headEnd/>
                    <a:tailEnd/>
                  </a:ln>
                </p:spPr>
                <p:txBody>
                  <a:bodyPr/>
                  <a:lstStyle/>
                  <a:p>
                    <a:endParaRPr lang="en-US"/>
                  </a:p>
                </p:txBody>
              </p:sp>
            </p:grpSp>
            <p:grpSp>
              <p:nvGrpSpPr>
                <p:cNvPr id="35920" name="Group 284"/>
                <p:cNvGrpSpPr>
                  <a:grpSpLocks/>
                </p:cNvGrpSpPr>
                <p:nvPr/>
              </p:nvGrpSpPr>
              <p:grpSpPr bwMode="auto">
                <a:xfrm>
                  <a:off x="2330" y="3638"/>
                  <a:ext cx="35" cy="52"/>
                  <a:chOff x="2330" y="3638"/>
                  <a:chExt cx="35" cy="52"/>
                </a:xfrm>
              </p:grpSpPr>
              <p:sp>
                <p:nvSpPr>
                  <p:cNvPr id="35933" name="Freeform 285"/>
                  <p:cNvSpPr>
                    <a:spLocks/>
                  </p:cNvSpPr>
                  <p:nvPr/>
                </p:nvSpPr>
                <p:spPr bwMode="auto">
                  <a:xfrm>
                    <a:off x="2330" y="3638"/>
                    <a:ext cx="35" cy="52"/>
                  </a:xfrm>
                  <a:custGeom>
                    <a:avLst/>
                    <a:gdLst>
                      <a:gd name="T0" fmla="*/ 6 w 35"/>
                      <a:gd name="T1" fmla="*/ 52 h 52"/>
                      <a:gd name="T2" fmla="*/ 4 w 35"/>
                      <a:gd name="T3" fmla="*/ 47 h 52"/>
                      <a:gd name="T4" fmla="*/ 2 w 35"/>
                      <a:gd name="T5" fmla="*/ 40 h 52"/>
                      <a:gd name="T6" fmla="*/ 0 w 35"/>
                      <a:gd name="T7" fmla="*/ 26 h 52"/>
                      <a:gd name="T8" fmla="*/ 2 w 35"/>
                      <a:gd name="T9" fmla="*/ 12 h 52"/>
                      <a:gd name="T10" fmla="*/ 6 w 35"/>
                      <a:gd name="T11" fmla="*/ 3 h 52"/>
                      <a:gd name="T12" fmla="*/ 14 w 35"/>
                      <a:gd name="T13" fmla="*/ 0 h 52"/>
                      <a:gd name="T14" fmla="*/ 19 w 35"/>
                      <a:gd name="T15" fmla="*/ 0 h 52"/>
                      <a:gd name="T16" fmla="*/ 25 w 35"/>
                      <a:gd name="T17" fmla="*/ 5 h 52"/>
                      <a:gd name="T18" fmla="*/ 29 w 35"/>
                      <a:gd name="T19" fmla="*/ 10 h 52"/>
                      <a:gd name="T20" fmla="*/ 35 w 35"/>
                      <a:gd name="T21" fmla="*/ 19 h 52"/>
                      <a:gd name="T22" fmla="*/ 19 w 35"/>
                      <a:gd name="T23" fmla="*/ 36 h 52"/>
                      <a:gd name="T24" fmla="*/ 6 w 35"/>
                      <a:gd name="T25" fmla="*/ 5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52"/>
                      <a:gd name="T41" fmla="*/ 35 w 35"/>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52">
                        <a:moveTo>
                          <a:pt x="6" y="52"/>
                        </a:moveTo>
                        <a:lnTo>
                          <a:pt x="4" y="47"/>
                        </a:lnTo>
                        <a:lnTo>
                          <a:pt x="2" y="40"/>
                        </a:lnTo>
                        <a:lnTo>
                          <a:pt x="0" y="26"/>
                        </a:lnTo>
                        <a:lnTo>
                          <a:pt x="2" y="12"/>
                        </a:lnTo>
                        <a:lnTo>
                          <a:pt x="6" y="3"/>
                        </a:lnTo>
                        <a:lnTo>
                          <a:pt x="14" y="0"/>
                        </a:lnTo>
                        <a:lnTo>
                          <a:pt x="19" y="0"/>
                        </a:lnTo>
                        <a:lnTo>
                          <a:pt x="25" y="5"/>
                        </a:lnTo>
                        <a:lnTo>
                          <a:pt x="29" y="10"/>
                        </a:lnTo>
                        <a:lnTo>
                          <a:pt x="35" y="19"/>
                        </a:lnTo>
                        <a:lnTo>
                          <a:pt x="19" y="36"/>
                        </a:lnTo>
                        <a:lnTo>
                          <a:pt x="6" y="52"/>
                        </a:lnTo>
                        <a:close/>
                      </a:path>
                    </a:pathLst>
                  </a:custGeom>
                  <a:solidFill>
                    <a:srgbClr val="808080"/>
                  </a:solidFill>
                  <a:ln w="9525">
                    <a:noFill/>
                    <a:round/>
                    <a:headEnd/>
                    <a:tailEnd/>
                  </a:ln>
                </p:spPr>
                <p:txBody>
                  <a:bodyPr/>
                  <a:lstStyle/>
                  <a:p>
                    <a:endParaRPr lang="en-US"/>
                  </a:p>
                </p:txBody>
              </p:sp>
              <p:sp>
                <p:nvSpPr>
                  <p:cNvPr id="35934" name="Freeform 286"/>
                  <p:cNvSpPr>
                    <a:spLocks/>
                  </p:cNvSpPr>
                  <p:nvPr/>
                </p:nvSpPr>
                <p:spPr bwMode="auto">
                  <a:xfrm>
                    <a:off x="2332" y="3651"/>
                    <a:ext cx="31" cy="37"/>
                  </a:xfrm>
                  <a:custGeom>
                    <a:avLst/>
                    <a:gdLst>
                      <a:gd name="T0" fmla="*/ 6 w 31"/>
                      <a:gd name="T1" fmla="*/ 37 h 37"/>
                      <a:gd name="T2" fmla="*/ 2 w 31"/>
                      <a:gd name="T3" fmla="*/ 32 h 37"/>
                      <a:gd name="T4" fmla="*/ 0 w 31"/>
                      <a:gd name="T5" fmla="*/ 25 h 37"/>
                      <a:gd name="T6" fmla="*/ 0 w 31"/>
                      <a:gd name="T7" fmla="*/ 16 h 37"/>
                      <a:gd name="T8" fmla="*/ 2 w 31"/>
                      <a:gd name="T9" fmla="*/ 9 h 37"/>
                      <a:gd name="T10" fmla="*/ 8 w 31"/>
                      <a:gd name="T11" fmla="*/ 4 h 37"/>
                      <a:gd name="T12" fmla="*/ 15 w 31"/>
                      <a:gd name="T13" fmla="*/ 0 h 37"/>
                      <a:gd name="T14" fmla="*/ 23 w 31"/>
                      <a:gd name="T15" fmla="*/ 2 h 37"/>
                      <a:gd name="T16" fmla="*/ 31 w 31"/>
                      <a:gd name="T17" fmla="*/ 6 h 37"/>
                      <a:gd name="T18" fmla="*/ 19 w 31"/>
                      <a:gd name="T19" fmla="*/ 21 h 37"/>
                      <a:gd name="T20" fmla="*/ 6 w 31"/>
                      <a:gd name="T21" fmla="*/ 37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7"/>
                      <a:gd name="T35" fmla="*/ 31 w 31"/>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7">
                        <a:moveTo>
                          <a:pt x="6" y="37"/>
                        </a:moveTo>
                        <a:lnTo>
                          <a:pt x="2" y="32"/>
                        </a:lnTo>
                        <a:lnTo>
                          <a:pt x="0" y="25"/>
                        </a:lnTo>
                        <a:lnTo>
                          <a:pt x="0" y="16"/>
                        </a:lnTo>
                        <a:lnTo>
                          <a:pt x="2" y="9"/>
                        </a:lnTo>
                        <a:lnTo>
                          <a:pt x="8" y="4"/>
                        </a:lnTo>
                        <a:lnTo>
                          <a:pt x="15" y="0"/>
                        </a:lnTo>
                        <a:lnTo>
                          <a:pt x="23" y="2"/>
                        </a:lnTo>
                        <a:lnTo>
                          <a:pt x="31" y="6"/>
                        </a:lnTo>
                        <a:lnTo>
                          <a:pt x="19" y="21"/>
                        </a:lnTo>
                        <a:lnTo>
                          <a:pt x="6" y="37"/>
                        </a:lnTo>
                        <a:close/>
                      </a:path>
                    </a:pathLst>
                  </a:custGeom>
                  <a:solidFill>
                    <a:srgbClr val="000000"/>
                  </a:solidFill>
                  <a:ln w="9525">
                    <a:noFill/>
                    <a:round/>
                    <a:headEnd/>
                    <a:tailEnd/>
                  </a:ln>
                </p:spPr>
                <p:txBody>
                  <a:bodyPr/>
                  <a:lstStyle/>
                  <a:p>
                    <a:endParaRPr lang="en-US"/>
                  </a:p>
                </p:txBody>
              </p:sp>
            </p:grpSp>
            <p:grpSp>
              <p:nvGrpSpPr>
                <p:cNvPr id="35921" name="Group 287"/>
                <p:cNvGrpSpPr>
                  <a:grpSpLocks/>
                </p:cNvGrpSpPr>
                <p:nvPr/>
              </p:nvGrpSpPr>
              <p:grpSpPr bwMode="auto">
                <a:xfrm>
                  <a:off x="2299" y="3679"/>
                  <a:ext cx="33" cy="49"/>
                  <a:chOff x="2299" y="3679"/>
                  <a:chExt cx="33" cy="49"/>
                </a:xfrm>
              </p:grpSpPr>
              <p:sp>
                <p:nvSpPr>
                  <p:cNvPr id="35931" name="Freeform 288"/>
                  <p:cNvSpPr>
                    <a:spLocks/>
                  </p:cNvSpPr>
                  <p:nvPr/>
                </p:nvSpPr>
                <p:spPr bwMode="auto">
                  <a:xfrm>
                    <a:off x="2299" y="3679"/>
                    <a:ext cx="33" cy="49"/>
                  </a:xfrm>
                  <a:custGeom>
                    <a:avLst/>
                    <a:gdLst>
                      <a:gd name="T0" fmla="*/ 6 w 33"/>
                      <a:gd name="T1" fmla="*/ 49 h 49"/>
                      <a:gd name="T2" fmla="*/ 4 w 33"/>
                      <a:gd name="T3" fmla="*/ 44 h 49"/>
                      <a:gd name="T4" fmla="*/ 2 w 33"/>
                      <a:gd name="T5" fmla="*/ 39 h 49"/>
                      <a:gd name="T6" fmla="*/ 0 w 33"/>
                      <a:gd name="T7" fmla="*/ 25 h 49"/>
                      <a:gd name="T8" fmla="*/ 2 w 33"/>
                      <a:gd name="T9" fmla="*/ 13 h 49"/>
                      <a:gd name="T10" fmla="*/ 8 w 33"/>
                      <a:gd name="T11" fmla="*/ 4 h 49"/>
                      <a:gd name="T12" fmla="*/ 14 w 33"/>
                      <a:gd name="T13" fmla="*/ 0 h 49"/>
                      <a:gd name="T14" fmla="*/ 19 w 33"/>
                      <a:gd name="T15" fmla="*/ 0 h 49"/>
                      <a:gd name="T16" fmla="*/ 25 w 33"/>
                      <a:gd name="T17" fmla="*/ 4 h 49"/>
                      <a:gd name="T18" fmla="*/ 29 w 33"/>
                      <a:gd name="T19" fmla="*/ 9 h 49"/>
                      <a:gd name="T20" fmla="*/ 33 w 33"/>
                      <a:gd name="T21" fmla="*/ 18 h 49"/>
                      <a:gd name="T22" fmla="*/ 19 w 33"/>
                      <a:gd name="T23" fmla="*/ 35 h 49"/>
                      <a:gd name="T24" fmla="*/ 6 w 33"/>
                      <a:gd name="T25" fmla="*/ 49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9"/>
                      <a:gd name="T41" fmla="*/ 33 w 33"/>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9">
                        <a:moveTo>
                          <a:pt x="6" y="49"/>
                        </a:moveTo>
                        <a:lnTo>
                          <a:pt x="4" y="44"/>
                        </a:lnTo>
                        <a:lnTo>
                          <a:pt x="2" y="39"/>
                        </a:lnTo>
                        <a:lnTo>
                          <a:pt x="0" y="25"/>
                        </a:lnTo>
                        <a:lnTo>
                          <a:pt x="2" y="13"/>
                        </a:lnTo>
                        <a:lnTo>
                          <a:pt x="8" y="4"/>
                        </a:lnTo>
                        <a:lnTo>
                          <a:pt x="14" y="0"/>
                        </a:lnTo>
                        <a:lnTo>
                          <a:pt x="19" y="0"/>
                        </a:lnTo>
                        <a:lnTo>
                          <a:pt x="25" y="4"/>
                        </a:lnTo>
                        <a:lnTo>
                          <a:pt x="29" y="9"/>
                        </a:lnTo>
                        <a:lnTo>
                          <a:pt x="33" y="18"/>
                        </a:lnTo>
                        <a:lnTo>
                          <a:pt x="19" y="35"/>
                        </a:lnTo>
                        <a:lnTo>
                          <a:pt x="6" y="49"/>
                        </a:lnTo>
                        <a:close/>
                      </a:path>
                    </a:pathLst>
                  </a:custGeom>
                  <a:solidFill>
                    <a:srgbClr val="808080"/>
                  </a:solidFill>
                  <a:ln w="9525">
                    <a:noFill/>
                    <a:round/>
                    <a:headEnd/>
                    <a:tailEnd/>
                  </a:ln>
                </p:spPr>
                <p:txBody>
                  <a:bodyPr/>
                  <a:lstStyle/>
                  <a:p>
                    <a:endParaRPr lang="en-US"/>
                  </a:p>
                </p:txBody>
              </p:sp>
              <p:sp>
                <p:nvSpPr>
                  <p:cNvPr id="35932" name="Freeform 289"/>
                  <p:cNvSpPr>
                    <a:spLocks/>
                  </p:cNvSpPr>
                  <p:nvPr/>
                </p:nvSpPr>
                <p:spPr bwMode="auto">
                  <a:xfrm>
                    <a:off x="2299" y="3693"/>
                    <a:ext cx="31" cy="35"/>
                  </a:xfrm>
                  <a:custGeom>
                    <a:avLst/>
                    <a:gdLst>
                      <a:gd name="T0" fmla="*/ 6 w 31"/>
                      <a:gd name="T1" fmla="*/ 35 h 35"/>
                      <a:gd name="T2" fmla="*/ 2 w 31"/>
                      <a:gd name="T3" fmla="*/ 30 h 35"/>
                      <a:gd name="T4" fmla="*/ 0 w 31"/>
                      <a:gd name="T5" fmla="*/ 23 h 35"/>
                      <a:gd name="T6" fmla="*/ 0 w 31"/>
                      <a:gd name="T7" fmla="*/ 16 h 35"/>
                      <a:gd name="T8" fmla="*/ 4 w 31"/>
                      <a:gd name="T9" fmla="*/ 9 h 35"/>
                      <a:gd name="T10" fmla="*/ 10 w 31"/>
                      <a:gd name="T11" fmla="*/ 4 h 35"/>
                      <a:gd name="T12" fmla="*/ 16 w 31"/>
                      <a:gd name="T13" fmla="*/ 0 h 35"/>
                      <a:gd name="T14" fmla="*/ 23 w 31"/>
                      <a:gd name="T15" fmla="*/ 2 h 35"/>
                      <a:gd name="T16" fmla="*/ 31 w 31"/>
                      <a:gd name="T17" fmla="*/ 4 h 35"/>
                      <a:gd name="T18" fmla="*/ 19 w 31"/>
                      <a:gd name="T19" fmla="*/ 21 h 35"/>
                      <a:gd name="T20" fmla="*/ 6 w 31"/>
                      <a:gd name="T21" fmla="*/ 35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5"/>
                      <a:gd name="T35" fmla="*/ 31 w 31"/>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5">
                        <a:moveTo>
                          <a:pt x="6" y="35"/>
                        </a:moveTo>
                        <a:lnTo>
                          <a:pt x="2" y="30"/>
                        </a:lnTo>
                        <a:lnTo>
                          <a:pt x="0" y="23"/>
                        </a:lnTo>
                        <a:lnTo>
                          <a:pt x="0" y="16"/>
                        </a:lnTo>
                        <a:lnTo>
                          <a:pt x="4" y="9"/>
                        </a:lnTo>
                        <a:lnTo>
                          <a:pt x="10" y="4"/>
                        </a:lnTo>
                        <a:lnTo>
                          <a:pt x="16" y="0"/>
                        </a:lnTo>
                        <a:lnTo>
                          <a:pt x="23" y="2"/>
                        </a:lnTo>
                        <a:lnTo>
                          <a:pt x="31" y="4"/>
                        </a:lnTo>
                        <a:lnTo>
                          <a:pt x="19" y="21"/>
                        </a:lnTo>
                        <a:lnTo>
                          <a:pt x="6" y="35"/>
                        </a:lnTo>
                        <a:close/>
                      </a:path>
                    </a:pathLst>
                  </a:custGeom>
                  <a:solidFill>
                    <a:srgbClr val="000000"/>
                  </a:solidFill>
                  <a:ln w="9525">
                    <a:noFill/>
                    <a:round/>
                    <a:headEnd/>
                    <a:tailEnd/>
                  </a:ln>
                </p:spPr>
                <p:txBody>
                  <a:bodyPr/>
                  <a:lstStyle/>
                  <a:p>
                    <a:endParaRPr lang="en-US"/>
                  </a:p>
                </p:txBody>
              </p:sp>
            </p:grpSp>
            <p:grpSp>
              <p:nvGrpSpPr>
                <p:cNvPr id="35922" name="Group 290"/>
                <p:cNvGrpSpPr>
                  <a:grpSpLocks/>
                </p:cNvGrpSpPr>
                <p:nvPr/>
              </p:nvGrpSpPr>
              <p:grpSpPr bwMode="auto">
                <a:xfrm>
                  <a:off x="2541" y="3346"/>
                  <a:ext cx="30" cy="46"/>
                  <a:chOff x="2541" y="3346"/>
                  <a:chExt cx="30" cy="46"/>
                </a:xfrm>
              </p:grpSpPr>
              <p:sp>
                <p:nvSpPr>
                  <p:cNvPr id="35929" name="Freeform 291"/>
                  <p:cNvSpPr>
                    <a:spLocks/>
                  </p:cNvSpPr>
                  <p:nvPr/>
                </p:nvSpPr>
                <p:spPr bwMode="auto">
                  <a:xfrm>
                    <a:off x="2541" y="3346"/>
                    <a:ext cx="30" cy="46"/>
                  </a:xfrm>
                  <a:custGeom>
                    <a:avLst/>
                    <a:gdLst>
                      <a:gd name="T0" fmla="*/ 5 w 30"/>
                      <a:gd name="T1" fmla="*/ 46 h 46"/>
                      <a:gd name="T2" fmla="*/ 3 w 30"/>
                      <a:gd name="T3" fmla="*/ 40 h 46"/>
                      <a:gd name="T4" fmla="*/ 1 w 30"/>
                      <a:gd name="T5" fmla="*/ 35 h 46"/>
                      <a:gd name="T6" fmla="*/ 0 w 30"/>
                      <a:gd name="T7" fmla="*/ 23 h 46"/>
                      <a:gd name="T8" fmla="*/ 1 w 30"/>
                      <a:gd name="T9" fmla="*/ 12 h 46"/>
                      <a:gd name="T10" fmla="*/ 7 w 30"/>
                      <a:gd name="T11" fmla="*/ 4 h 46"/>
                      <a:gd name="T12" fmla="*/ 13 w 30"/>
                      <a:gd name="T13" fmla="*/ 0 h 46"/>
                      <a:gd name="T14" fmla="*/ 17 w 30"/>
                      <a:gd name="T15" fmla="*/ 2 h 46"/>
                      <a:gd name="T16" fmla="*/ 23 w 30"/>
                      <a:gd name="T17" fmla="*/ 4 h 46"/>
                      <a:gd name="T18" fmla="*/ 27 w 30"/>
                      <a:gd name="T19" fmla="*/ 9 h 46"/>
                      <a:gd name="T20" fmla="*/ 30 w 30"/>
                      <a:gd name="T21" fmla="*/ 16 h 46"/>
                      <a:gd name="T22" fmla="*/ 19 w 30"/>
                      <a:gd name="T23" fmla="*/ 32 h 46"/>
                      <a:gd name="T24" fmla="*/ 5 w 30"/>
                      <a:gd name="T25" fmla="*/ 46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6"/>
                      <a:gd name="T41" fmla="*/ 30 w 30"/>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6">
                        <a:moveTo>
                          <a:pt x="5" y="46"/>
                        </a:moveTo>
                        <a:lnTo>
                          <a:pt x="3" y="40"/>
                        </a:lnTo>
                        <a:lnTo>
                          <a:pt x="1" y="35"/>
                        </a:lnTo>
                        <a:lnTo>
                          <a:pt x="0" y="23"/>
                        </a:lnTo>
                        <a:lnTo>
                          <a:pt x="1" y="12"/>
                        </a:lnTo>
                        <a:lnTo>
                          <a:pt x="7" y="4"/>
                        </a:lnTo>
                        <a:lnTo>
                          <a:pt x="13" y="0"/>
                        </a:lnTo>
                        <a:lnTo>
                          <a:pt x="17" y="2"/>
                        </a:lnTo>
                        <a:lnTo>
                          <a:pt x="23" y="4"/>
                        </a:lnTo>
                        <a:lnTo>
                          <a:pt x="27" y="9"/>
                        </a:lnTo>
                        <a:lnTo>
                          <a:pt x="30" y="16"/>
                        </a:lnTo>
                        <a:lnTo>
                          <a:pt x="19" y="32"/>
                        </a:lnTo>
                        <a:lnTo>
                          <a:pt x="5" y="46"/>
                        </a:lnTo>
                        <a:close/>
                      </a:path>
                    </a:pathLst>
                  </a:custGeom>
                  <a:solidFill>
                    <a:srgbClr val="808080"/>
                  </a:solidFill>
                  <a:ln w="9525">
                    <a:noFill/>
                    <a:round/>
                    <a:headEnd/>
                    <a:tailEnd/>
                  </a:ln>
                </p:spPr>
                <p:txBody>
                  <a:bodyPr/>
                  <a:lstStyle/>
                  <a:p>
                    <a:endParaRPr lang="en-US"/>
                  </a:p>
                </p:txBody>
              </p:sp>
              <p:sp>
                <p:nvSpPr>
                  <p:cNvPr id="35930" name="Freeform 292"/>
                  <p:cNvSpPr>
                    <a:spLocks/>
                  </p:cNvSpPr>
                  <p:nvPr/>
                </p:nvSpPr>
                <p:spPr bwMode="auto">
                  <a:xfrm>
                    <a:off x="2542" y="3358"/>
                    <a:ext cx="27" cy="32"/>
                  </a:xfrm>
                  <a:custGeom>
                    <a:avLst/>
                    <a:gdLst>
                      <a:gd name="T0" fmla="*/ 4 w 27"/>
                      <a:gd name="T1" fmla="*/ 32 h 32"/>
                      <a:gd name="T2" fmla="*/ 2 w 27"/>
                      <a:gd name="T3" fmla="*/ 27 h 32"/>
                      <a:gd name="T4" fmla="*/ 0 w 27"/>
                      <a:gd name="T5" fmla="*/ 21 h 32"/>
                      <a:gd name="T6" fmla="*/ 0 w 27"/>
                      <a:gd name="T7" fmla="*/ 14 h 32"/>
                      <a:gd name="T8" fmla="*/ 2 w 27"/>
                      <a:gd name="T9" fmla="*/ 9 h 32"/>
                      <a:gd name="T10" fmla="*/ 8 w 27"/>
                      <a:gd name="T11" fmla="*/ 4 h 32"/>
                      <a:gd name="T12" fmla="*/ 14 w 27"/>
                      <a:gd name="T13" fmla="*/ 0 h 32"/>
                      <a:gd name="T14" fmla="*/ 22 w 27"/>
                      <a:gd name="T15" fmla="*/ 2 h 32"/>
                      <a:gd name="T16" fmla="*/ 27 w 27"/>
                      <a:gd name="T17" fmla="*/ 4 h 32"/>
                      <a:gd name="T18" fmla="*/ 18 w 27"/>
                      <a:gd name="T19" fmla="*/ 20 h 32"/>
                      <a:gd name="T20" fmla="*/ 4 w 27"/>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2"/>
                      <a:gd name="T35" fmla="*/ 27 w 27"/>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2">
                        <a:moveTo>
                          <a:pt x="4" y="32"/>
                        </a:moveTo>
                        <a:lnTo>
                          <a:pt x="2" y="27"/>
                        </a:lnTo>
                        <a:lnTo>
                          <a:pt x="0" y="21"/>
                        </a:lnTo>
                        <a:lnTo>
                          <a:pt x="0" y="14"/>
                        </a:lnTo>
                        <a:lnTo>
                          <a:pt x="2" y="9"/>
                        </a:lnTo>
                        <a:lnTo>
                          <a:pt x="8" y="4"/>
                        </a:lnTo>
                        <a:lnTo>
                          <a:pt x="14" y="0"/>
                        </a:lnTo>
                        <a:lnTo>
                          <a:pt x="22" y="2"/>
                        </a:lnTo>
                        <a:lnTo>
                          <a:pt x="27" y="4"/>
                        </a:lnTo>
                        <a:lnTo>
                          <a:pt x="18" y="20"/>
                        </a:lnTo>
                        <a:lnTo>
                          <a:pt x="4" y="32"/>
                        </a:lnTo>
                        <a:close/>
                      </a:path>
                    </a:pathLst>
                  </a:custGeom>
                  <a:solidFill>
                    <a:srgbClr val="000000"/>
                  </a:solidFill>
                  <a:ln w="9525">
                    <a:noFill/>
                    <a:round/>
                    <a:headEnd/>
                    <a:tailEnd/>
                  </a:ln>
                </p:spPr>
                <p:txBody>
                  <a:bodyPr/>
                  <a:lstStyle/>
                  <a:p>
                    <a:endParaRPr lang="en-US"/>
                  </a:p>
                </p:txBody>
              </p:sp>
            </p:grpSp>
            <p:grpSp>
              <p:nvGrpSpPr>
                <p:cNvPr id="35923" name="Group 293"/>
                <p:cNvGrpSpPr>
                  <a:grpSpLocks/>
                </p:cNvGrpSpPr>
                <p:nvPr/>
              </p:nvGrpSpPr>
              <p:grpSpPr bwMode="auto">
                <a:xfrm>
                  <a:off x="2571" y="3306"/>
                  <a:ext cx="31" cy="44"/>
                  <a:chOff x="2571" y="3306"/>
                  <a:chExt cx="31" cy="44"/>
                </a:xfrm>
              </p:grpSpPr>
              <p:sp>
                <p:nvSpPr>
                  <p:cNvPr id="35927" name="Freeform 294"/>
                  <p:cNvSpPr>
                    <a:spLocks/>
                  </p:cNvSpPr>
                  <p:nvPr/>
                </p:nvSpPr>
                <p:spPr bwMode="auto">
                  <a:xfrm>
                    <a:off x="2571" y="3306"/>
                    <a:ext cx="31" cy="44"/>
                  </a:xfrm>
                  <a:custGeom>
                    <a:avLst/>
                    <a:gdLst>
                      <a:gd name="T0" fmla="*/ 4 w 31"/>
                      <a:gd name="T1" fmla="*/ 44 h 44"/>
                      <a:gd name="T2" fmla="*/ 4 w 31"/>
                      <a:gd name="T3" fmla="*/ 38 h 44"/>
                      <a:gd name="T4" fmla="*/ 2 w 31"/>
                      <a:gd name="T5" fmla="*/ 33 h 44"/>
                      <a:gd name="T6" fmla="*/ 0 w 31"/>
                      <a:gd name="T7" fmla="*/ 21 h 44"/>
                      <a:gd name="T8" fmla="*/ 2 w 31"/>
                      <a:gd name="T9" fmla="*/ 10 h 44"/>
                      <a:gd name="T10" fmla="*/ 6 w 31"/>
                      <a:gd name="T11" fmla="*/ 4 h 44"/>
                      <a:gd name="T12" fmla="*/ 12 w 31"/>
                      <a:gd name="T13" fmla="*/ 0 h 44"/>
                      <a:gd name="T14" fmla="*/ 18 w 31"/>
                      <a:gd name="T15" fmla="*/ 0 h 44"/>
                      <a:gd name="T16" fmla="*/ 22 w 31"/>
                      <a:gd name="T17" fmla="*/ 2 h 44"/>
                      <a:gd name="T18" fmla="*/ 27 w 31"/>
                      <a:gd name="T19" fmla="*/ 7 h 44"/>
                      <a:gd name="T20" fmla="*/ 31 w 31"/>
                      <a:gd name="T21" fmla="*/ 14 h 44"/>
                      <a:gd name="T22" fmla="*/ 20 w 31"/>
                      <a:gd name="T23" fmla="*/ 31 h 44"/>
                      <a:gd name="T24" fmla="*/ 4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4" y="44"/>
                        </a:moveTo>
                        <a:lnTo>
                          <a:pt x="4" y="38"/>
                        </a:lnTo>
                        <a:lnTo>
                          <a:pt x="2" y="33"/>
                        </a:lnTo>
                        <a:lnTo>
                          <a:pt x="0" y="21"/>
                        </a:lnTo>
                        <a:lnTo>
                          <a:pt x="2" y="10"/>
                        </a:lnTo>
                        <a:lnTo>
                          <a:pt x="6" y="4"/>
                        </a:lnTo>
                        <a:lnTo>
                          <a:pt x="12" y="0"/>
                        </a:lnTo>
                        <a:lnTo>
                          <a:pt x="18" y="0"/>
                        </a:lnTo>
                        <a:lnTo>
                          <a:pt x="22" y="2"/>
                        </a:lnTo>
                        <a:lnTo>
                          <a:pt x="27" y="7"/>
                        </a:lnTo>
                        <a:lnTo>
                          <a:pt x="31" y="14"/>
                        </a:lnTo>
                        <a:lnTo>
                          <a:pt x="20" y="31"/>
                        </a:lnTo>
                        <a:lnTo>
                          <a:pt x="4" y="44"/>
                        </a:lnTo>
                        <a:close/>
                      </a:path>
                    </a:pathLst>
                  </a:custGeom>
                  <a:solidFill>
                    <a:srgbClr val="808080"/>
                  </a:solidFill>
                  <a:ln w="9525">
                    <a:noFill/>
                    <a:round/>
                    <a:headEnd/>
                    <a:tailEnd/>
                  </a:ln>
                </p:spPr>
                <p:txBody>
                  <a:bodyPr/>
                  <a:lstStyle/>
                  <a:p>
                    <a:endParaRPr lang="en-US"/>
                  </a:p>
                </p:txBody>
              </p:sp>
              <p:sp>
                <p:nvSpPr>
                  <p:cNvPr id="35928" name="Freeform 295"/>
                  <p:cNvSpPr>
                    <a:spLocks/>
                  </p:cNvSpPr>
                  <p:nvPr/>
                </p:nvSpPr>
                <p:spPr bwMode="auto">
                  <a:xfrm>
                    <a:off x="2573" y="3316"/>
                    <a:ext cx="29" cy="32"/>
                  </a:xfrm>
                  <a:custGeom>
                    <a:avLst/>
                    <a:gdLst>
                      <a:gd name="T0" fmla="*/ 4 w 29"/>
                      <a:gd name="T1" fmla="*/ 32 h 32"/>
                      <a:gd name="T2" fmla="*/ 2 w 29"/>
                      <a:gd name="T3" fmla="*/ 27 h 32"/>
                      <a:gd name="T4" fmla="*/ 0 w 29"/>
                      <a:gd name="T5" fmla="*/ 21 h 32"/>
                      <a:gd name="T6" fmla="*/ 0 w 29"/>
                      <a:gd name="T7" fmla="*/ 14 h 32"/>
                      <a:gd name="T8" fmla="*/ 2 w 29"/>
                      <a:gd name="T9" fmla="*/ 9 h 32"/>
                      <a:gd name="T10" fmla="*/ 8 w 29"/>
                      <a:gd name="T11" fmla="*/ 4 h 32"/>
                      <a:gd name="T12" fmla="*/ 14 w 29"/>
                      <a:gd name="T13" fmla="*/ 0 h 32"/>
                      <a:gd name="T14" fmla="*/ 22 w 29"/>
                      <a:gd name="T15" fmla="*/ 2 h 32"/>
                      <a:gd name="T16" fmla="*/ 29 w 29"/>
                      <a:gd name="T17" fmla="*/ 4 h 32"/>
                      <a:gd name="T18" fmla="*/ 18 w 29"/>
                      <a:gd name="T19" fmla="*/ 20 h 32"/>
                      <a:gd name="T20" fmla="*/ 4 w 29"/>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2"/>
                      <a:gd name="T35" fmla="*/ 29 w 29"/>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2">
                        <a:moveTo>
                          <a:pt x="4" y="32"/>
                        </a:moveTo>
                        <a:lnTo>
                          <a:pt x="2" y="27"/>
                        </a:lnTo>
                        <a:lnTo>
                          <a:pt x="0" y="21"/>
                        </a:lnTo>
                        <a:lnTo>
                          <a:pt x="0" y="14"/>
                        </a:lnTo>
                        <a:lnTo>
                          <a:pt x="2" y="9"/>
                        </a:lnTo>
                        <a:lnTo>
                          <a:pt x="8" y="4"/>
                        </a:lnTo>
                        <a:lnTo>
                          <a:pt x="14" y="0"/>
                        </a:lnTo>
                        <a:lnTo>
                          <a:pt x="22" y="2"/>
                        </a:lnTo>
                        <a:lnTo>
                          <a:pt x="29" y="4"/>
                        </a:lnTo>
                        <a:lnTo>
                          <a:pt x="18" y="20"/>
                        </a:lnTo>
                        <a:lnTo>
                          <a:pt x="4" y="32"/>
                        </a:lnTo>
                        <a:close/>
                      </a:path>
                    </a:pathLst>
                  </a:custGeom>
                  <a:solidFill>
                    <a:srgbClr val="000000"/>
                  </a:solidFill>
                  <a:ln w="9525">
                    <a:noFill/>
                    <a:round/>
                    <a:headEnd/>
                    <a:tailEnd/>
                  </a:ln>
                </p:spPr>
                <p:txBody>
                  <a:bodyPr/>
                  <a:lstStyle/>
                  <a:p>
                    <a:endParaRPr lang="en-US"/>
                  </a:p>
                </p:txBody>
              </p:sp>
            </p:grpSp>
            <p:grpSp>
              <p:nvGrpSpPr>
                <p:cNvPr id="35924" name="Group 296"/>
                <p:cNvGrpSpPr>
                  <a:grpSpLocks/>
                </p:cNvGrpSpPr>
                <p:nvPr/>
              </p:nvGrpSpPr>
              <p:grpSpPr bwMode="auto">
                <a:xfrm>
                  <a:off x="2600" y="3262"/>
                  <a:ext cx="31" cy="44"/>
                  <a:chOff x="2600" y="3262"/>
                  <a:chExt cx="31" cy="44"/>
                </a:xfrm>
              </p:grpSpPr>
              <p:sp>
                <p:nvSpPr>
                  <p:cNvPr id="35925" name="Freeform 297"/>
                  <p:cNvSpPr>
                    <a:spLocks/>
                  </p:cNvSpPr>
                  <p:nvPr/>
                </p:nvSpPr>
                <p:spPr bwMode="auto">
                  <a:xfrm>
                    <a:off x="2600" y="3262"/>
                    <a:ext cx="31" cy="44"/>
                  </a:xfrm>
                  <a:custGeom>
                    <a:avLst/>
                    <a:gdLst>
                      <a:gd name="T0" fmla="*/ 6 w 31"/>
                      <a:gd name="T1" fmla="*/ 44 h 44"/>
                      <a:gd name="T2" fmla="*/ 4 w 31"/>
                      <a:gd name="T3" fmla="*/ 39 h 44"/>
                      <a:gd name="T4" fmla="*/ 2 w 31"/>
                      <a:gd name="T5" fmla="*/ 34 h 44"/>
                      <a:gd name="T6" fmla="*/ 0 w 31"/>
                      <a:gd name="T7" fmla="*/ 21 h 44"/>
                      <a:gd name="T8" fmla="*/ 2 w 31"/>
                      <a:gd name="T9" fmla="*/ 11 h 44"/>
                      <a:gd name="T10" fmla="*/ 8 w 31"/>
                      <a:gd name="T11" fmla="*/ 4 h 44"/>
                      <a:gd name="T12" fmla="*/ 14 w 31"/>
                      <a:gd name="T13" fmla="*/ 0 h 44"/>
                      <a:gd name="T14" fmla="*/ 18 w 31"/>
                      <a:gd name="T15" fmla="*/ 0 h 44"/>
                      <a:gd name="T16" fmla="*/ 24 w 31"/>
                      <a:gd name="T17" fmla="*/ 2 h 44"/>
                      <a:gd name="T18" fmla="*/ 27 w 31"/>
                      <a:gd name="T19" fmla="*/ 7 h 44"/>
                      <a:gd name="T20" fmla="*/ 31 w 31"/>
                      <a:gd name="T21" fmla="*/ 14 h 44"/>
                      <a:gd name="T22" fmla="*/ 20 w 31"/>
                      <a:gd name="T23" fmla="*/ 32 h 44"/>
                      <a:gd name="T24" fmla="*/ 6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6" y="44"/>
                        </a:moveTo>
                        <a:lnTo>
                          <a:pt x="4" y="39"/>
                        </a:lnTo>
                        <a:lnTo>
                          <a:pt x="2" y="34"/>
                        </a:lnTo>
                        <a:lnTo>
                          <a:pt x="0" y="21"/>
                        </a:lnTo>
                        <a:lnTo>
                          <a:pt x="2" y="11"/>
                        </a:lnTo>
                        <a:lnTo>
                          <a:pt x="8" y="4"/>
                        </a:lnTo>
                        <a:lnTo>
                          <a:pt x="14" y="0"/>
                        </a:lnTo>
                        <a:lnTo>
                          <a:pt x="18" y="0"/>
                        </a:lnTo>
                        <a:lnTo>
                          <a:pt x="24" y="2"/>
                        </a:lnTo>
                        <a:lnTo>
                          <a:pt x="27" y="7"/>
                        </a:lnTo>
                        <a:lnTo>
                          <a:pt x="31" y="14"/>
                        </a:lnTo>
                        <a:lnTo>
                          <a:pt x="20" y="32"/>
                        </a:lnTo>
                        <a:lnTo>
                          <a:pt x="6" y="44"/>
                        </a:lnTo>
                        <a:close/>
                      </a:path>
                    </a:pathLst>
                  </a:custGeom>
                  <a:solidFill>
                    <a:srgbClr val="808080"/>
                  </a:solidFill>
                  <a:ln w="9525">
                    <a:noFill/>
                    <a:round/>
                    <a:headEnd/>
                    <a:tailEnd/>
                  </a:ln>
                </p:spPr>
                <p:txBody>
                  <a:bodyPr/>
                  <a:lstStyle/>
                  <a:p>
                    <a:endParaRPr lang="en-US"/>
                  </a:p>
                </p:txBody>
              </p:sp>
              <p:sp>
                <p:nvSpPr>
                  <p:cNvPr id="35926" name="Freeform 298"/>
                  <p:cNvSpPr>
                    <a:spLocks/>
                  </p:cNvSpPr>
                  <p:nvPr/>
                </p:nvSpPr>
                <p:spPr bwMode="auto">
                  <a:xfrm>
                    <a:off x="2600" y="3275"/>
                    <a:ext cx="29" cy="29"/>
                  </a:xfrm>
                  <a:custGeom>
                    <a:avLst/>
                    <a:gdLst>
                      <a:gd name="T0" fmla="*/ 6 w 29"/>
                      <a:gd name="T1" fmla="*/ 29 h 29"/>
                      <a:gd name="T2" fmla="*/ 4 w 29"/>
                      <a:gd name="T3" fmla="*/ 26 h 29"/>
                      <a:gd name="T4" fmla="*/ 0 w 29"/>
                      <a:gd name="T5" fmla="*/ 21 h 29"/>
                      <a:gd name="T6" fmla="*/ 0 w 29"/>
                      <a:gd name="T7" fmla="*/ 14 h 29"/>
                      <a:gd name="T8" fmla="*/ 4 w 29"/>
                      <a:gd name="T9" fmla="*/ 7 h 29"/>
                      <a:gd name="T10" fmla="*/ 10 w 29"/>
                      <a:gd name="T11" fmla="*/ 1 h 29"/>
                      <a:gd name="T12" fmla="*/ 16 w 29"/>
                      <a:gd name="T13" fmla="*/ 0 h 29"/>
                      <a:gd name="T14" fmla="*/ 24 w 29"/>
                      <a:gd name="T15" fmla="*/ 0 h 29"/>
                      <a:gd name="T16" fmla="*/ 29 w 29"/>
                      <a:gd name="T17" fmla="*/ 3 h 29"/>
                      <a:gd name="T18" fmla="*/ 20 w 29"/>
                      <a:gd name="T19" fmla="*/ 17 h 29"/>
                      <a:gd name="T20" fmla="*/ 6 w 29"/>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9"/>
                      <a:gd name="T35" fmla="*/ 29 w 29"/>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9">
                        <a:moveTo>
                          <a:pt x="6" y="29"/>
                        </a:moveTo>
                        <a:lnTo>
                          <a:pt x="4" y="26"/>
                        </a:lnTo>
                        <a:lnTo>
                          <a:pt x="0" y="21"/>
                        </a:lnTo>
                        <a:lnTo>
                          <a:pt x="0" y="14"/>
                        </a:lnTo>
                        <a:lnTo>
                          <a:pt x="4" y="7"/>
                        </a:lnTo>
                        <a:lnTo>
                          <a:pt x="10" y="1"/>
                        </a:lnTo>
                        <a:lnTo>
                          <a:pt x="16" y="0"/>
                        </a:lnTo>
                        <a:lnTo>
                          <a:pt x="24" y="0"/>
                        </a:lnTo>
                        <a:lnTo>
                          <a:pt x="29" y="3"/>
                        </a:lnTo>
                        <a:lnTo>
                          <a:pt x="20" y="17"/>
                        </a:lnTo>
                        <a:lnTo>
                          <a:pt x="6" y="29"/>
                        </a:lnTo>
                        <a:close/>
                      </a:path>
                    </a:pathLst>
                  </a:custGeom>
                  <a:solidFill>
                    <a:srgbClr val="000000"/>
                  </a:solidFill>
                  <a:ln w="9525">
                    <a:noFill/>
                    <a:round/>
                    <a:headEnd/>
                    <a:tailEnd/>
                  </a:ln>
                </p:spPr>
                <p:txBody>
                  <a:bodyPr/>
                  <a:lstStyle/>
                  <a:p>
                    <a:endParaRPr lang="en-US"/>
                  </a:p>
                </p:txBody>
              </p:sp>
            </p:grpSp>
          </p:grpSp>
          <p:sp>
            <p:nvSpPr>
              <p:cNvPr id="35904" name="Freeform 299"/>
              <p:cNvSpPr>
                <a:spLocks/>
              </p:cNvSpPr>
              <p:nvPr/>
            </p:nvSpPr>
            <p:spPr bwMode="auto">
              <a:xfrm>
                <a:off x="2268" y="3231"/>
                <a:ext cx="390" cy="394"/>
              </a:xfrm>
              <a:custGeom>
                <a:avLst/>
                <a:gdLst>
                  <a:gd name="T0" fmla="*/ 0 w 390"/>
                  <a:gd name="T1" fmla="*/ 387 h 394"/>
                  <a:gd name="T2" fmla="*/ 0 w 390"/>
                  <a:gd name="T3" fmla="*/ 394 h 394"/>
                  <a:gd name="T4" fmla="*/ 390 w 390"/>
                  <a:gd name="T5" fmla="*/ 7 h 394"/>
                  <a:gd name="T6" fmla="*/ 388 w 390"/>
                  <a:gd name="T7" fmla="*/ 0 h 394"/>
                  <a:gd name="T8" fmla="*/ 0 w 390"/>
                  <a:gd name="T9" fmla="*/ 387 h 394"/>
                  <a:gd name="T10" fmla="*/ 0 60000 65536"/>
                  <a:gd name="T11" fmla="*/ 0 60000 65536"/>
                  <a:gd name="T12" fmla="*/ 0 60000 65536"/>
                  <a:gd name="T13" fmla="*/ 0 60000 65536"/>
                  <a:gd name="T14" fmla="*/ 0 60000 65536"/>
                  <a:gd name="T15" fmla="*/ 0 w 390"/>
                  <a:gd name="T16" fmla="*/ 0 h 394"/>
                  <a:gd name="T17" fmla="*/ 390 w 390"/>
                  <a:gd name="T18" fmla="*/ 394 h 394"/>
                </a:gdLst>
                <a:ahLst/>
                <a:cxnLst>
                  <a:cxn ang="T10">
                    <a:pos x="T0" y="T1"/>
                  </a:cxn>
                  <a:cxn ang="T11">
                    <a:pos x="T2" y="T3"/>
                  </a:cxn>
                  <a:cxn ang="T12">
                    <a:pos x="T4" y="T5"/>
                  </a:cxn>
                  <a:cxn ang="T13">
                    <a:pos x="T6" y="T7"/>
                  </a:cxn>
                  <a:cxn ang="T14">
                    <a:pos x="T8" y="T9"/>
                  </a:cxn>
                </a:cxnLst>
                <a:rect l="T15" t="T16" r="T17" b="T18"/>
                <a:pathLst>
                  <a:path w="390" h="394">
                    <a:moveTo>
                      <a:pt x="0" y="387"/>
                    </a:moveTo>
                    <a:lnTo>
                      <a:pt x="0" y="394"/>
                    </a:lnTo>
                    <a:lnTo>
                      <a:pt x="390" y="7"/>
                    </a:lnTo>
                    <a:lnTo>
                      <a:pt x="388" y="0"/>
                    </a:lnTo>
                    <a:lnTo>
                      <a:pt x="0" y="387"/>
                    </a:lnTo>
                    <a:close/>
                  </a:path>
                </a:pathLst>
              </a:custGeom>
              <a:solidFill>
                <a:srgbClr val="800000"/>
              </a:solidFill>
              <a:ln w="9525">
                <a:noFill/>
                <a:round/>
                <a:headEnd/>
                <a:tailEnd/>
              </a:ln>
            </p:spPr>
            <p:txBody>
              <a:bodyPr/>
              <a:lstStyle/>
              <a:p>
                <a:endParaRPr lang="en-US"/>
              </a:p>
            </p:txBody>
          </p:sp>
          <p:sp>
            <p:nvSpPr>
              <p:cNvPr id="35905" name="Freeform 300"/>
              <p:cNvSpPr>
                <a:spLocks/>
              </p:cNvSpPr>
              <p:nvPr/>
            </p:nvSpPr>
            <p:spPr bwMode="auto">
              <a:xfrm>
                <a:off x="1880" y="3146"/>
                <a:ext cx="776" cy="472"/>
              </a:xfrm>
              <a:custGeom>
                <a:avLst/>
                <a:gdLst>
                  <a:gd name="T0" fmla="*/ 0 w 776"/>
                  <a:gd name="T1" fmla="*/ 322 h 472"/>
                  <a:gd name="T2" fmla="*/ 406 w 776"/>
                  <a:gd name="T3" fmla="*/ 0 h 472"/>
                  <a:gd name="T4" fmla="*/ 776 w 776"/>
                  <a:gd name="T5" fmla="*/ 82 h 472"/>
                  <a:gd name="T6" fmla="*/ 386 w 776"/>
                  <a:gd name="T7" fmla="*/ 472 h 472"/>
                  <a:gd name="T8" fmla="*/ 0 w 776"/>
                  <a:gd name="T9" fmla="*/ 322 h 472"/>
                  <a:gd name="T10" fmla="*/ 0 60000 65536"/>
                  <a:gd name="T11" fmla="*/ 0 60000 65536"/>
                  <a:gd name="T12" fmla="*/ 0 60000 65536"/>
                  <a:gd name="T13" fmla="*/ 0 60000 65536"/>
                  <a:gd name="T14" fmla="*/ 0 60000 65536"/>
                  <a:gd name="T15" fmla="*/ 0 w 776"/>
                  <a:gd name="T16" fmla="*/ 0 h 472"/>
                  <a:gd name="T17" fmla="*/ 776 w 776"/>
                  <a:gd name="T18" fmla="*/ 472 h 472"/>
                </a:gdLst>
                <a:ahLst/>
                <a:cxnLst>
                  <a:cxn ang="T10">
                    <a:pos x="T0" y="T1"/>
                  </a:cxn>
                  <a:cxn ang="T11">
                    <a:pos x="T2" y="T3"/>
                  </a:cxn>
                  <a:cxn ang="T12">
                    <a:pos x="T4" y="T5"/>
                  </a:cxn>
                  <a:cxn ang="T13">
                    <a:pos x="T6" y="T7"/>
                  </a:cxn>
                  <a:cxn ang="T14">
                    <a:pos x="T8" y="T9"/>
                  </a:cxn>
                </a:cxnLst>
                <a:rect l="T15" t="T16" r="T17" b="T18"/>
                <a:pathLst>
                  <a:path w="776" h="472">
                    <a:moveTo>
                      <a:pt x="0" y="322"/>
                    </a:moveTo>
                    <a:lnTo>
                      <a:pt x="406" y="0"/>
                    </a:lnTo>
                    <a:lnTo>
                      <a:pt x="776" y="82"/>
                    </a:lnTo>
                    <a:lnTo>
                      <a:pt x="386" y="472"/>
                    </a:lnTo>
                    <a:lnTo>
                      <a:pt x="0" y="322"/>
                    </a:lnTo>
                    <a:close/>
                  </a:path>
                </a:pathLst>
              </a:custGeom>
              <a:solidFill>
                <a:srgbClr val="FF0000"/>
              </a:solidFill>
              <a:ln w="9525">
                <a:noFill/>
                <a:round/>
                <a:headEnd/>
                <a:tailEnd/>
              </a:ln>
            </p:spPr>
            <p:txBody>
              <a:bodyPr/>
              <a:lstStyle/>
              <a:p>
                <a:endParaRPr lang="en-US"/>
              </a:p>
            </p:txBody>
          </p:sp>
          <p:sp>
            <p:nvSpPr>
              <p:cNvPr id="35906" name="Freeform 301"/>
              <p:cNvSpPr>
                <a:spLocks/>
              </p:cNvSpPr>
              <p:nvPr/>
            </p:nvSpPr>
            <p:spPr bwMode="auto">
              <a:xfrm>
                <a:off x="1861" y="3463"/>
                <a:ext cx="403" cy="164"/>
              </a:xfrm>
              <a:custGeom>
                <a:avLst/>
                <a:gdLst>
                  <a:gd name="T0" fmla="*/ 13 w 403"/>
                  <a:gd name="T1" fmla="*/ 14 h 164"/>
                  <a:gd name="T2" fmla="*/ 0 w 403"/>
                  <a:gd name="T3" fmla="*/ 2 h 164"/>
                  <a:gd name="T4" fmla="*/ 0 w 403"/>
                  <a:gd name="T5" fmla="*/ 0 h 164"/>
                  <a:gd name="T6" fmla="*/ 13 w 403"/>
                  <a:gd name="T7" fmla="*/ 12 h 164"/>
                  <a:gd name="T8" fmla="*/ 19 w 403"/>
                  <a:gd name="T9" fmla="*/ 9 h 164"/>
                  <a:gd name="T10" fmla="*/ 403 w 403"/>
                  <a:gd name="T11" fmla="*/ 157 h 164"/>
                  <a:gd name="T12" fmla="*/ 403 w 403"/>
                  <a:gd name="T13" fmla="*/ 164 h 164"/>
                  <a:gd name="T14" fmla="*/ 19 w 403"/>
                  <a:gd name="T15" fmla="*/ 14 h 164"/>
                  <a:gd name="T16" fmla="*/ 13 w 403"/>
                  <a:gd name="T17" fmla="*/ 14 h 1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3"/>
                  <a:gd name="T28" fmla="*/ 0 h 164"/>
                  <a:gd name="T29" fmla="*/ 403 w 403"/>
                  <a:gd name="T30" fmla="*/ 164 h 1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3" h="164">
                    <a:moveTo>
                      <a:pt x="13" y="14"/>
                    </a:moveTo>
                    <a:lnTo>
                      <a:pt x="0" y="2"/>
                    </a:lnTo>
                    <a:lnTo>
                      <a:pt x="0" y="0"/>
                    </a:lnTo>
                    <a:lnTo>
                      <a:pt x="13" y="12"/>
                    </a:lnTo>
                    <a:lnTo>
                      <a:pt x="19" y="9"/>
                    </a:lnTo>
                    <a:lnTo>
                      <a:pt x="403" y="157"/>
                    </a:lnTo>
                    <a:lnTo>
                      <a:pt x="403" y="164"/>
                    </a:lnTo>
                    <a:lnTo>
                      <a:pt x="19" y="14"/>
                    </a:lnTo>
                    <a:lnTo>
                      <a:pt x="13" y="14"/>
                    </a:lnTo>
                    <a:close/>
                  </a:path>
                </a:pathLst>
              </a:custGeom>
              <a:solidFill>
                <a:srgbClr val="800000"/>
              </a:solidFill>
              <a:ln w="9525">
                <a:noFill/>
                <a:round/>
                <a:headEnd/>
                <a:tailEnd/>
              </a:ln>
            </p:spPr>
            <p:txBody>
              <a:bodyPr/>
              <a:lstStyle/>
              <a:p>
                <a:endParaRPr lang="en-US"/>
              </a:p>
            </p:txBody>
          </p:sp>
          <p:sp>
            <p:nvSpPr>
              <p:cNvPr id="35907" name="Freeform 302"/>
              <p:cNvSpPr>
                <a:spLocks/>
              </p:cNvSpPr>
              <p:nvPr/>
            </p:nvSpPr>
            <p:spPr bwMode="auto">
              <a:xfrm>
                <a:off x="2291" y="3379"/>
                <a:ext cx="383" cy="409"/>
              </a:xfrm>
              <a:custGeom>
                <a:avLst/>
                <a:gdLst>
                  <a:gd name="T0" fmla="*/ 383 w 383"/>
                  <a:gd name="T1" fmla="*/ 0 h 409"/>
                  <a:gd name="T2" fmla="*/ 383 w 383"/>
                  <a:gd name="T3" fmla="*/ 4 h 409"/>
                  <a:gd name="T4" fmla="*/ 0 w 383"/>
                  <a:gd name="T5" fmla="*/ 409 h 409"/>
                  <a:gd name="T6" fmla="*/ 0 w 383"/>
                  <a:gd name="T7" fmla="*/ 402 h 409"/>
                  <a:gd name="T8" fmla="*/ 383 w 383"/>
                  <a:gd name="T9" fmla="*/ 0 h 409"/>
                  <a:gd name="T10" fmla="*/ 0 60000 65536"/>
                  <a:gd name="T11" fmla="*/ 0 60000 65536"/>
                  <a:gd name="T12" fmla="*/ 0 60000 65536"/>
                  <a:gd name="T13" fmla="*/ 0 60000 65536"/>
                  <a:gd name="T14" fmla="*/ 0 60000 65536"/>
                  <a:gd name="T15" fmla="*/ 0 w 383"/>
                  <a:gd name="T16" fmla="*/ 0 h 409"/>
                  <a:gd name="T17" fmla="*/ 383 w 383"/>
                  <a:gd name="T18" fmla="*/ 409 h 409"/>
                </a:gdLst>
                <a:ahLst/>
                <a:cxnLst>
                  <a:cxn ang="T10">
                    <a:pos x="T0" y="T1"/>
                  </a:cxn>
                  <a:cxn ang="T11">
                    <a:pos x="T2" y="T3"/>
                  </a:cxn>
                  <a:cxn ang="T12">
                    <a:pos x="T4" y="T5"/>
                  </a:cxn>
                  <a:cxn ang="T13">
                    <a:pos x="T6" y="T7"/>
                  </a:cxn>
                  <a:cxn ang="T14">
                    <a:pos x="T8" y="T9"/>
                  </a:cxn>
                </a:cxnLst>
                <a:rect l="T15" t="T16" r="T17" b="T18"/>
                <a:pathLst>
                  <a:path w="383" h="409">
                    <a:moveTo>
                      <a:pt x="383" y="0"/>
                    </a:moveTo>
                    <a:lnTo>
                      <a:pt x="383" y="4"/>
                    </a:lnTo>
                    <a:lnTo>
                      <a:pt x="0" y="409"/>
                    </a:lnTo>
                    <a:lnTo>
                      <a:pt x="0" y="402"/>
                    </a:lnTo>
                    <a:lnTo>
                      <a:pt x="383" y="0"/>
                    </a:lnTo>
                    <a:close/>
                  </a:path>
                </a:pathLst>
              </a:custGeom>
              <a:solidFill>
                <a:srgbClr val="800000"/>
              </a:solidFill>
              <a:ln w="9525">
                <a:noFill/>
                <a:round/>
                <a:headEnd/>
                <a:tailEnd/>
              </a:ln>
            </p:spPr>
            <p:txBody>
              <a:bodyPr/>
              <a:lstStyle/>
              <a:p>
                <a:endParaRPr lang="en-US"/>
              </a:p>
            </p:txBody>
          </p:sp>
          <p:sp>
            <p:nvSpPr>
              <p:cNvPr id="35908" name="Freeform 303"/>
              <p:cNvSpPr>
                <a:spLocks/>
              </p:cNvSpPr>
              <p:nvPr/>
            </p:nvSpPr>
            <p:spPr bwMode="auto">
              <a:xfrm>
                <a:off x="1886" y="3629"/>
                <a:ext cx="402" cy="160"/>
              </a:xfrm>
              <a:custGeom>
                <a:avLst/>
                <a:gdLst>
                  <a:gd name="T0" fmla="*/ 10 w 402"/>
                  <a:gd name="T1" fmla="*/ 0 h 160"/>
                  <a:gd name="T2" fmla="*/ 0 w 402"/>
                  <a:gd name="T3" fmla="*/ 2 h 160"/>
                  <a:gd name="T4" fmla="*/ 0 w 402"/>
                  <a:gd name="T5" fmla="*/ 5 h 160"/>
                  <a:gd name="T6" fmla="*/ 10 w 402"/>
                  <a:gd name="T7" fmla="*/ 2 h 160"/>
                  <a:gd name="T8" fmla="*/ 17 w 402"/>
                  <a:gd name="T9" fmla="*/ 9 h 160"/>
                  <a:gd name="T10" fmla="*/ 402 w 402"/>
                  <a:gd name="T11" fmla="*/ 160 h 160"/>
                  <a:gd name="T12" fmla="*/ 402 w 402"/>
                  <a:gd name="T13" fmla="*/ 153 h 160"/>
                  <a:gd name="T14" fmla="*/ 10 w 402"/>
                  <a:gd name="T15" fmla="*/ 0 h 160"/>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160"/>
                  <a:gd name="T26" fmla="*/ 402 w 402"/>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160">
                    <a:moveTo>
                      <a:pt x="10" y="0"/>
                    </a:moveTo>
                    <a:lnTo>
                      <a:pt x="0" y="2"/>
                    </a:lnTo>
                    <a:lnTo>
                      <a:pt x="0" y="5"/>
                    </a:lnTo>
                    <a:lnTo>
                      <a:pt x="10" y="2"/>
                    </a:lnTo>
                    <a:lnTo>
                      <a:pt x="17" y="9"/>
                    </a:lnTo>
                    <a:lnTo>
                      <a:pt x="402" y="160"/>
                    </a:lnTo>
                    <a:lnTo>
                      <a:pt x="402" y="153"/>
                    </a:lnTo>
                    <a:lnTo>
                      <a:pt x="10" y="0"/>
                    </a:lnTo>
                    <a:close/>
                  </a:path>
                </a:pathLst>
              </a:custGeom>
              <a:solidFill>
                <a:srgbClr val="800000"/>
              </a:solidFill>
              <a:ln w="9525">
                <a:noFill/>
                <a:round/>
                <a:headEnd/>
                <a:tailEnd/>
              </a:ln>
            </p:spPr>
            <p:txBody>
              <a:bodyPr/>
              <a:lstStyle/>
              <a:p>
                <a:endParaRPr lang="en-US"/>
              </a:p>
            </p:txBody>
          </p:sp>
          <p:grpSp>
            <p:nvGrpSpPr>
              <p:cNvPr id="35909" name="Group 304"/>
              <p:cNvGrpSpPr>
                <a:grpSpLocks/>
              </p:cNvGrpSpPr>
              <p:nvPr/>
            </p:nvGrpSpPr>
            <p:grpSpPr bwMode="auto">
              <a:xfrm>
                <a:off x="2498" y="3289"/>
                <a:ext cx="153" cy="225"/>
                <a:chOff x="2498" y="3289"/>
                <a:chExt cx="153" cy="225"/>
              </a:xfrm>
            </p:grpSpPr>
            <p:sp>
              <p:nvSpPr>
                <p:cNvPr id="35911" name="Freeform 305"/>
                <p:cNvSpPr>
                  <a:spLocks/>
                </p:cNvSpPr>
                <p:nvPr/>
              </p:nvSpPr>
              <p:spPr bwMode="auto">
                <a:xfrm>
                  <a:off x="2498" y="3357"/>
                  <a:ext cx="149" cy="157"/>
                </a:xfrm>
                <a:custGeom>
                  <a:avLst/>
                  <a:gdLst>
                    <a:gd name="T0" fmla="*/ 149 w 149"/>
                    <a:gd name="T1" fmla="*/ 0 h 157"/>
                    <a:gd name="T2" fmla="*/ 0 w 149"/>
                    <a:gd name="T3" fmla="*/ 157 h 157"/>
                    <a:gd name="T4" fmla="*/ 149 w 149"/>
                    <a:gd name="T5" fmla="*/ 1 h 157"/>
                    <a:gd name="T6" fmla="*/ 149 w 149"/>
                    <a:gd name="T7" fmla="*/ 0 h 157"/>
                    <a:gd name="T8" fmla="*/ 0 60000 65536"/>
                    <a:gd name="T9" fmla="*/ 0 60000 65536"/>
                    <a:gd name="T10" fmla="*/ 0 60000 65536"/>
                    <a:gd name="T11" fmla="*/ 0 60000 65536"/>
                    <a:gd name="T12" fmla="*/ 0 w 149"/>
                    <a:gd name="T13" fmla="*/ 0 h 157"/>
                    <a:gd name="T14" fmla="*/ 149 w 149"/>
                    <a:gd name="T15" fmla="*/ 157 h 157"/>
                  </a:gdLst>
                  <a:ahLst/>
                  <a:cxnLst>
                    <a:cxn ang="T8">
                      <a:pos x="T0" y="T1"/>
                    </a:cxn>
                    <a:cxn ang="T9">
                      <a:pos x="T2" y="T3"/>
                    </a:cxn>
                    <a:cxn ang="T10">
                      <a:pos x="T4" y="T5"/>
                    </a:cxn>
                    <a:cxn ang="T11">
                      <a:pos x="T6" y="T7"/>
                    </a:cxn>
                  </a:cxnLst>
                  <a:rect l="T12" t="T13" r="T14" b="T15"/>
                  <a:pathLst>
                    <a:path w="149" h="157">
                      <a:moveTo>
                        <a:pt x="149" y="0"/>
                      </a:moveTo>
                      <a:lnTo>
                        <a:pt x="0" y="157"/>
                      </a:lnTo>
                      <a:lnTo>
                        <a:pt x="149" y="1"/>
                      </a:lnTo>
                      <a:lnTo>
                        <a:pt x="149" y="0"/>
                      </a:lnTo>
                      <a:close/>
                    </a:path>
                  </a:pathLst>
                </a:custGeom>
                <a:solidFill>
                  <a:srgbClr val="3F3F3F"/>
                </a:solidFill>
                <a:ln w="9525">
                  <a:noFill/>
                  <a:round/>
                  <a:headEnd/>
                  <a:tailEnd/>
                </a:ln>
              </p:spPr>
              <p:txBody>
                <a:bodyPr/>
                <a:lstStyle/>
                <a:p>
                  <a:endParaRPr lang="en-US"/>
                </a:p>
              </p:txBody>
            </p:sp>
            <p:sp>
              <p:nvSpPr>
                <p:cNvPr id="35912" name="Freeform 306"/>
                <p:cNvSpPr>
                  <a:spLocks/>
                </p:cNvSpPr>
                <p:nvPr/>
              </p:nvSpPr>
              <p:spPr bwMode="auto">
                <a:xfrm>
                  <a:off x="2573" y="3369"/>
                  <a:ext cx="78" cy="78"/>
                </a:xfrm>
                <a:custGeom>
                  <a:avLst/>
                  <a:gdLst>
                    <a:gd name="T0" fmla="*/ 0 w 78"/>
                    <a:gd name="T1" fmla="*/ 78 h 78"/>
                    <a:gd name="T2" fmla="*/ 76 w 78"/>
                    <a:gd name="T3" fmla="*/ 0 h 78"/>
                    <a:gd name="T4" fmla="*/ 78 w 78"/>
                    <a:gd name="T5" fmla="*/ 2 h 78"/>
                    <a:gd name="T6" fmla="*/ 0 w 78"/>
                    <a:gd name="T7" fmla="*/ 78 h 78"/>
                    <a:gd name="T8" fmla="*/ 0 60000 65536"/>
                    <a:gd name="T9" fmla="*/ 0 60000 65536"/>
                    <a:gd name="T10" fmla="*/ 0 60000 65536"/>
                    <a:gd name="T11" fmla="*/ 0 60000 65536"/>
                    <a:gd name="T12" fmla="*/ 0 w 78"/>
                    <a:gd name="T13" fmla="*/ 0 h 78"/>
                    <a:gd name="T14" fmla="*/ 78 w 78"/>
                    <a:gd name="T15" fmla="*/ 78 h 78"/>
                  </a:gdLst>
                  <a:ahLst/>
                  <a:cxnLst>
                    <a:cxn ang="T8">
                      <a:pos x="T0" y="T1"/>
                    </a:cxn>
                    <a:cxn ang="T9">
                      <a:pos x="T2" y="T3"/>
                    </a:cxn>
                    <a:cxn ang="T10">
                      <a:pos x="T4" y="T5"/>
                    </a:cxn>
                    <a:cxn ang="T11">
                      <a:pos x="T6" y="T7"/>
                    </a:cxn>
                  </a:cxnLst>
                  <a:rect l="T12" t="T13" r="T14" b="T15"/>
                  <a:pathLst>
                    <a:path w="78" h="78">
                      <a:moveTo>
                        <a:pt x="0" y="78"/>
                      </a:moveTo>
                      <a:lnTo>
                        <a:pt x="76" y="0"/>
                      </a:lnTo>
                      <a:lnTo>
                        <a:pt x="78" y="2"/>
                      </a:lnTo>
                      <a:lnTo>
                        <a:pt x="0" y="78"/>
                      </a:lnTo>
                      <a:close/>
                    </a:path>
                  </a:pathLst>
                </a:custGeom>
                <a:solidFill>
                  <a:srgbClr val="3F3F3F"/>
                </a:solidFill>
                <a:ln w="9525">
                  <a:noFill/>
                  <a:round/>
                  <a:headEnd/>
                  <a:tailEnd/>
                </a:ln>
              </p:spPr>
              <p:txBody>
                <a:bodyPr/>
                <a:lstStyle/>
                <a:p>
                  <a:endParaRPr lang="en-US"/>
                </a:p>
              </p:txBody>
            </p:sp>
            <p:sp>
              <p:nvSpPr>
                <p:cNvPr id="35913" name="Freeform 307"/>
                <p:cNvSpPr>
                  <a:spLocks/>
                </p:cNvSpPr>
                <p:nvPr/>
              </p:nvSpPr>
              <p:spPr bwMode="auto">
                <a:xfrm>
                  <a:off x="2568" y="3289"/>
                  <a:ext cx="73" cy="73"/>
                </a:xfrm>
                <a:custGeom>
                  <a:avLst/>
                  <a:gdLst>
                    <a:gd name="T0" fmla="*/ 0 w 73"/>
                    <a:gd name="T1" fmla="*/ 73 h 73"/>
                    <a:gd name="T2" fmla="*/ 73 w 73"/>
                    <a:gd name="T3" fmla="*/ 0 h 73"/>
                    <a:gd name="T4" fmla="*/ 73 w 73"/>
                    <a:gd name="T5" fmla="*/ 1 h 73"/>
                    <a:gd name="T6" fmla="*/ 0 w 73"/>
                    <a:gd name="T7" fmla="*/ 73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3"/>
                      </a:moveTo>
                      <a:lnTo>
                        <a:pt x="73" y="0"/>
                      </a:lnTo>
                      <a:lnTo>
                        <a:pt x="73" y="1"/>
                      </a:lnTo>
                      <a:lnTo>
                        <a:pt x="0" y="73"/>
                      </a:lnTo>
                      <a:close/>
                    </a:path>
                  </a:pathLst>
                </a:custGeom>
                <a:solidFill>
                  <a:srgbClr val="3F3F3F"/>
                </a:solidFill>
                <a:ln w="9525">
                  <a:noFill/>
                  <a:round/>
                  <a:headEnd/>
                  <a:tailEnd/>
                </a:ln>
              </p:spPr>
              <p:txBody>
                <a:bodyPr/>
                <a:lstStyle/>
                <a:p>
                  <a:endParaRPr lang="en-US"/>
                </a:p>
              </p:txBody>
            </p:sp>
          </p:grpSp>
          <p:sp>
            <p:nvSpPr>
              <p:cNvPr id="35910" name="Freeform 308"/>
              <p:cNvSpPr>
                <a:spLocks/>
              </p:cNvSpPr>
              <p:nvPr/>
            </p:nvSpPr>
            <p:spPr bwMode="auto">
              <a:xfrm>
                <a:off x="1867" y="3144"/>
                <a:ext cx="409" cy="324"/>
              </a:xfrm>
              <a:custGeom>
                <a:avLst/>
                <a:gdLst>
                  <a:gd name="T0" fmla="*/ 0 w 409"/>
                  <a:gd name="T1" fmla="*/ 316 h 324"/>
                  <a:gd name="T2" fmla="*/ 401 w 409"/>
                  <a:gd name="T3" fmla="*/ 0 h 324"/>
                  <a:gd name="T4" fmla="*/ 409 w 409"/>
                  <a:gd name="T5" fmla="*/ 3 h 324"/>
                  <a:gd name="T6" fmla="*/ 9 w 409"/>
                  <a:gd name="T7" fmla="*/ 324 h 324"/>
                  <a:gd name="T8" fmla="*/ 0 w 409"/>
                  <a:gd name="T9" fmla="*/ 316 h 324"/>
                  <a:gd name="T10" fmla="*/ 0 60000 65536"/>
                  <a:gd name="T11" fmla="*/ 0 60000 65536"/>
                  <a:gd name="T12" fmla="*/ 0 60000 65536"/>
                  <a:gd name="T13" fmla="*/ 0 60000 65536"/>
                  <a:gd name="T14" fmla="*/ 0 60000 65536"/>
                  <a:gd name="T15" fmla="*/ 0 w 409"/>
                  <a:gd name="T16" fmla="*/ 0 h 324"/>
                  <a:gd name="T17" fmla="*/ 409 w 409"/>
                  <a:gd name="T18" fmla="*/ 324 h 324"/>
                </a:gdLst>
                <a:ahLst/>
                <a:cxnLst>
                  <a:cxn ang="T10">
                    <a:pos x="T0" y="T1"/>
                  </a:cxn>
                  <a:cxn ang="T11">
                    <a:pos x="T2" y="T3"/>
                  </a:cxn>
                  <a:cxn ang="T12">
                    <a:pos x="T4" y="T5"/>
                  </a:cxn>
                  <a:cxn ang="T13">
                    <a:pos x="T6" y="T7"/>
                  </a:cxn>
                  <a:cxn ang="T14">
                    <a:pos x="T8" y="T9"/>
                  </a:cxn>
                </a:cxnLst>
                <a:rect l="T15" t="T16" r="T17" b="T18"/>
                <a:pathLst>
                  <a:path w="409" h="324">
                    <a:moveTo>
                      <a:pt x="0" y="316"/>
                    </a:moveTo>
                    <a:lnTo>
                      <a:pt x="401" y="0"/>
                    </a:lnTo>
                    <a:lnTo>
                      <a:pt x="409" y="3"/>
                    </a:lnTo>
                    <a:lnTo>
                      <a:pt x="9" y="324"/>
                    </a:lnTo>
                    <a:lnTo>
                      <a:pt x="0" y="316"/>
                    </a:lnTo>
                    <a:close/>
                  </a:path>
                </a:pathLst>
              </a:custGeom>
              <a:solidFill>
                <a:srgbClr val="FF0000"/>
              </a:solidFill>
              <a:ln w="9525">
                <a:noFill/>
                <a:round/>
                <a:headEnd/>
                <a:tailEnd/>
              </a:ln>
            </p:spPr>
            <p:txBody>
              <a:bodyPr/>
              <a:lstStyle/>
              <a:p>
                <a:endParaRPr lang="en-US"/>
              </a:p>
            </p:txBody>
          </p:sp>
        </p:grpSp>
        <p:sp>
          <p:nvSpPr>
            <p:cNvPr id="35896" name="Text Box 412"/>
            <p:cNvSpPr txBox="1">
              <a:spLocks noChangeArrowheads="1"/>
            </p:cNvSpPr>
            <p:nvPr/>
          </p:nvSpPr>
          <p:spPr bwMode="auto">
            <a:xfrm>
              <a:off x="1440" y="3408"/>
              <a:ext cx="720" cy="173"/>
            </a:xfrm>
            <a:prstGeom prst="rect">
              <a:avLst/>
            </a:prstGeom>
            <a:solidFill>
              <a:srgbClr val="CCFFCC"/>
            </a:solidFill>
            <a:ln w="12700">
              <a:noFill/>
              <a:miter lim="800000"/>
              <a:headEnd/>
              <a:tailEnd/>
            </a:ln>
          </p:spPr>
          <p:txBody>
            <a:bodyPr>
              <a:spAutoFit/>
            </a:bodyPr>
            <a:lstStyle/>
            <a:p>
              <a:pPr>
                <a:spcBef>
                  <a:spcPct val="50000"/>
                </a:spcBef>
              </a:pPr>
              <a:r>
                <a:rPr lang="en-US" sz="1200"/>
                <a:t>Trail Balance</a:t>
              </a:r>
            </a:p>
          </p:txBody>
        </p:sp>
      </p:grpSp>
      <p:grpSp>
        <p:nvGrpSpPr>
          <p:cNvPr id="35862" name="Group 415"/>
          <p:cNvGrpSpPr>
            <a:grpSpLocks/>
          </p:cNvGrpSpPr>
          <p:nvPr/>
        </p:nvGrpSpPr>
        <p:grpSpPr bwMode="auto">
          <a:xfrm>
            <a:off x="3352800" y="5105400"/>
            <a:ext cx="892175" cy="947738"/>
            <a:chOff x="3185" y="3129"/>
            <a:chExt cx="562" cy="597"/>
          </a:xfrm>
        </p:grpSpPr>
        <p:grpSp>
          <p:nvGrpSpPr>
            <p:cNvPr id="35865" name="Group 416"/>
            <p:cNvGrpSpPr>
              <a:grpSpLocks/>
            </p:cNvGrpSpPr>
            <p:nvPr/>
          </p:nvGrpSpPr>
          <p:grpSpPr bwMode="auto">
            <a:xfrm>
              <a:off x="3185" y="3129"/>
              <a:ext cx="562" cy="597"/>
              <a:chOff x="3185" y="3129"/>
              <a:chExt cx="562" cy="597"/>
            </a:xfrm>
          </p:grpSpPr>
          <p:grpSp>
            <p:nvGrpSpPr>
              <p:cNvPr id="35869" name="Group 417"/>
              <p:cNvGrpSpPr>
                <a:grpSpLocks/>
              </p:cNvGrpSpPr>
              <p:nvPr/>
            </p:nvGrpSpPr>
            <p:grpSpPr bwMode="auto">
              <a:xfrm>
                <a:off x="3208" y="3150"/>
                <a:ext cx="539" cy="576"/>
                <a:chOff x="3208" y="3150"/>
                <a:chExt cx="539" cy="576"/>
              </a:xfrm>
            </p:grpSpPr>
            <p:grpSp>
              <p:nvGrpSpPr>
                <p:cNvPr id="35883" name="Group 418"/>
                <p:cNvGrpSpPr>
                  <a:grpSpLocks/>
                </p:cNvGrpSpPr>
                <p:nvPr/>
              </p:nvGrpSpPr>
              <p:grpSpPr bwMode="auto">
                <a:xfrm>
                  <a:off x="3208" y="3150"/>
                  <a:ext cx="539" cy="536"/>
                  <a:chOff x="3208" y="3150"/>
                  <a:chExt cx="539" cy="536"/>
                </a:xfrm>
              </p:grpSpPr>
              <p:sp>
                <p:nvSpPr>
                  <p:cNvPr id="35890" name="Freeform 419"/>
                  <p:cNvSpPr>
                    <a:spLocks/>
                  </p:cNvSpPr>
                  <p:nvPr/>
                </p:nvSpPr>
                <p:spPr bwMode="auto">
                  <a:xfrm>
                    <a:off x="3251" y="3633"/>
                    <a:ext cx="96" cy="53"/>
                  </a:xfrm>
                  <a:custGeom>
                    <a:avLst/>
                    <a:gdLst>
                      <a:gd name="T0" fmla="*/ 4 w 384"/>
                      <a:gd name="T1" fmla="*/ 0 h 262"/>
                      <a:gd name="T2" fmla="*/ 1 w 384"/>
                      <a:gd name="T3" fmla="*/ 0 h 262"/>
                      <a:gd name="T4" fmla="*/ 1 w 384"/>
                      <a:gd name="T5" fmla="*/ 0 h 262"/>
                      <a:gd name="T6" fmla="*/ 0 w 384"/>
                      <a:gd name="T7" fmla="*/ 0 h 262"/>
                      <a:gd name="T8" fmla="*/ 0 w 384"/>
                      <a:gd name="T9" fmla="*/ 1 h 262"/>
                      <a:gd name="T10" fmla="*/ 0 w 384"/>
                      <a:gd name="T11" fmla="*/ 1 h 262"/>
                      <a:gd name="T12" fmla="*/ 0 w 384"/>
                      <a:gd name="T13" fmla="*/ 1 h 262"/>
                      <a:gd name="T14" fmla="*/ 0 w 384"/>
                      <a:gd name="T15" fmla="*/ 1 h 262"/>
                      <a:gd name="T16" fmla="*/ 0 w 384"/>
                      <a:gd name="T17" fmla="*/ 2 h 262"/>
                      <a:gd name="T18" fmla="*/ 1 w 384"/>
                      <a:gd name="T19" fmla="*/ 2 h 262"/>
                      <a:gd name="T20" fmla="*/ 1 w 384"/>
                      <a:gd name="T21" fmla="*/ 2 h 262"/>
                      <a:gd name="T22" fmla="*/ 2 w 384"/>
                      <a:gd name="T23" fmla="*/ 2 h 262"/>
                      <a:gd name="T24" fmla="*/ 2 w 384"/>
                      <a:gd name="T25" fmla="*/ 2 h 262"/>
                      <a:gd name="T26" fmla="*/ 2 w 384"/>
                      <a:gd name="T27" fmla="*/ 2 h 262"/>
                      <a:gd name="T28" fmla="*/ 2 w 384"/>
                      <a:gd name="T29" fmla="*/ 2 h 262"/>
                      <a:gd name="T30" fmla="*/ 5 w 384"/>
                      <a:gd name="T31" fmla="*/ 2 h 262"/>
                      <a:gd name="T32" fmla="*/ 6 w 384"/>
                      <a:gd name="T33" fmla="*/ 0 h 262"/>
                      <a:gd name="T34" fmla="*/ 4 w 384"/>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2"/>
                      <a:gd name="T56" fmla="*/ 384 w 384"/>
                      <a:gd name="T57" fmla="*/ 262 h 2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2">
                        <a:moveTo>
                          <a:pt x="246" y="0"/>
                        </a:moveTo>
                        <a:lnTo>
                          <a:pt x="50" y="23"/>
                        </a:lnTo>
                        <a:lnTo>
                          <a:pt x="30" y="40"/>
                        </a:lnTo>
                        <a:lnTo>
                          <a:pt x="18" y="60"/>
                        </a:lnTo>
                        <a:lnTo>
                          <a:pt x="7" y="82"/>
                        </a:lnTo>
                        <a:lnTo>
                          <a:pt x="0" y="119"/>
                        </a:lnTo>
                        <a:lnTo>
                          <a:pt x="1" y="160"/>
                        </a:lnTo>
                        <a:lnTo>
                          <a:pt x="7" y="182"/>
                        </a:lnTo>
                        <a:lnTo>
                          <a:pt x="18" y="206"/>
                        </a:lnTo>
                        <a:lnTo>
                          <a:pt x="39" y="227"/>
                        </a:lnTo>
                        <a:lnTo>
                          <a:pt x="63" y="245"/>
                        </a:lnTo>
                        <a:lnTo>
                          <a:pt x="88" y="255"/>
                        </a:lnTo>
                        <a:lnTo>
                          <a:pt x="108" y="260"/>
                        </a:lnTo>
                        <a:lnTo>
                          <a:pt x="137" y="262"/>
                        </a:lnTo>
                        <a:lnTo>
                          <a:pt x="135" y="260"/>
                        </a:lnTo>
                        <a:lnTo>
                          <a:pt x="287" y="242"/>
                        </a:lnTo>
                        <a:lnTo>
                          <a:pt x="384" y="0"/>
                        </a:lnTo>
                        <a:lnTo>
                          <a:pt x="246" y="0"/>
                        </a:lnTo>
                        <a:close/>
                      </a:path>
                    </a:pathLst>
                  </a:custGeom>
                  <a:solidFill>
                    <a:srgbClr val="CECECE"/>
                  </a:solidFill>
                  <a:ln w="6350">
                    <a:solidFill>
                      <a:srgbClr val="CECECE"/>
                    </a:solidFill>
                    <a:prstDash val="solid"/>
                    <a:round/>
                    <a:headEnd/>
                    <a:tailEnd/>
                  </a:ln>
                </p:spPr>
                <p:txBody>
                  <a:bodyPr/>
                  <a:lstStyle/>
                  <a:p>
                    <a:endParaRPr lang="en-US"/>
                  </a:p>
                </p:txBody>
              </p:sp>
              <p:sp>
                <p:nvSpPr>
                  <p:cNvPr id="35891" name="Freeform 420"/>
                  <p:cNvSpPr>
                    <a:spLocks/>
                  </p:cNvSpPr>
                  <p:nvPr/>
                </p:nvSpPr>
                <p:spPr bwMode="auto">
                  <a:xfrm>
                    <a:off x="3208" y="3150"/>
                    <a:ext cx="539" cy="535"/>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9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7" y="46"/>
                        </a:lnTo>
                        <a:lnTo>
                          <a:pt x="46" y="81"/>
                        </a:lnTo>
                        <a:lnTo>
                          <a:pt x="23" y="120"/>
                        </a:lnTo>
                        <a:lnTo>
                          <a:pt x="10" y="160"/>
                        </a:lnTo>
                        <a:lnTo>
                          <a:pt x="4" y="196"/>
                        </a:lnTo>
                        <a:lnTo>
                          <a:pt x="0" y="243"/>
                        </a:lnTo>
                        <a:lnTo>
                          <a:pt x="0" y="289"/>
                        </a:lnTo>
                        <a:lnTo>
                          <a:pt x="5" y="327"/>
                        </a:lnTo>
                        <a:lnTo>
                          <a:pt x="10" y="367"/>
                        </a:lnTo>
                        <a:lnTo>
                          <a:pt x="16" y="401"/>
                        </a:lnTo>
                        <a:lnTo>
                          <a:pt x="38" y="492"/>
                        </a:lnTo>
                        <a:lnTo>
                          <a:pt x="68" y="594"/>
                        </a:lnTo>
                        <a:lnTo>
                          <a:pt x="114" y="705"/>
                        </a:lnTo>
                        <a:lnTo>
                          <a:pt x="160" y="832"/>
                        </a:lnTo>
                        <a:lnTo>
                          <a:pt x="206" y="943"/>
                        </a:lnTo>
                        <a:lnTo>
                          <a:pt x="245" y="1054"/>
                        </a:lnTo>
                        <a:lnTo>
                          <a:pt x="291" y="1187"/>
                        </a:lnTo>
                        <a:lnTo>
                          <a:pt x="330" y="1357"/>
                        </a:lnTo>
                        <a:lnTo>
                          <a:pt x="356" y="1505"/>
                        </a:lnTo>
                        <a:lnTo>
                          <a:pt x="382" y="1691"/>
                        </a:lnTo>
                        <a:lnTo>
                          <a:pt x="395" y="1890"/>
                        </a:lnTo>
                        <a:lnTo>
                          <a:pt x="415" y="2068"/>
                        </a:lnTo>
                        <a:lnTo>
                          <a:pt x="415" y="2166"/>
                        </a:lnTo>
                        <a:lnTo>
                          <a:pt x="415" y="2292"/>
                        </a:lnTo>
                        <a:lnTo>
                          <a:pt x="415" y="2373"/>
                        </a:lnTo>
                        <a:lnTo>
                          <a:pt x="409" y="2449"/>
                        </a:lnTo>
                        <a:lnTo>
                          <a:pt x="389" y="2528"/>
                        </a:lnTo>
                        <a:lnTo>
                          <a:pt x="374" y="2575"/>
                        </a:lnTo>
                        <a:lnTo>
                          <a:pt x="356" y="2617"/>
                        </a:lnTo>
                        <a:lnTo>
                          <a:pt x="337" y="2644"/>
                        </a:lnTo>
                        <a:lnTo>
                          <a:pt x="324" y="2660"/>
                        </a:lnTo>
                        <a:lnTo>
                          <a:pt x="310" y="2677"/>
                        </a:lnTo>
                        <a:lnTo>
                          <a:pt x="502" y="2653"/>
                        </a:lnTo>
                        <a:lnTo>
                          <a:pt x="873" y="2595"/>
                        </a:lnTo>
                        <a:lnTo>
                          <a:pt x="1180" y="2551"/>
                        </a:lnTo>
                        <a:lnTo>
                          <a:pt x="1533" y="2506"/>
                        </a:lnTo>
                        <a:lnTo>
                          <a:pt x="1795" y="2491"/>
                        </a:lnTo>
                        <a:lnTo>
                          <a:pt x="1998" y="2499"/>
                        </a:lnTo>
                        <a:lnTo>
                          <a:pt x="2050" y="2499"/>
                        </a:lnTo>
                        <a:lnTo>
                          <a:pt x="2083" y="2491"/>
                        </a:lnTo>
                        <a:lnTo>
                          <a:pt x="2102" y="2454"/>
                        </a:lnTo>
                        <a:lnTo>
                          <a:pt x="2122" y="2414"/>
                        </a:lnTo>
                        <a:lnTo>
                          <a:pt x="2138" y="2353"/>
                        </a:lnTo>
                        <a:lnTo>
                          <a:pt x="2148" y="2280"/>
                        </a:lnTo>
                        <a:lnTo>
                          <a:pt x="2155" y="2210"/>
                        </a:lnTo>
                        <a:lnTo>
                          <a:pt x="2155" y="2108"/>
                        </a:lnTo>
                        <a:lnTo>
                          <a:pt x="2151" y="2027"/>
                        </a:lnTo>
                        <a:lnTo>
                          <a:pt x="2148" y="1898"/>
                        </a:lnTo>
                        <a:lnTo>
                          <a:pt x="2129" y="1757"/>
                        </a:lnTo>
                        <a:lnTo>
                          <a:pt x="2096" y="1576"/>
                        </a:lnTo>
                        <a:lnTo>
                          <a:pt x="2057" y="1409"/>
                        </a:lnTo>
                        <a:lnTo>
                          <a:pt x="2024" y="1261"/>
                        </a:lnTo>
                        <a:lnTo>
                          <a:pt x="1972" y="1098"/>
                        </a:lnTo>
                        <a:lnTo>
                          <a:pt x="1919" y="950"/>
                        </a:lnTo>
                        <a:lnTo>
                          <a:pt x="1874" y="810"/>
                        </a:lnTo>
                        <a:lnTo>
                          <a:pt x="1802" y="608"/>
                        </a:lnTo>
                        <a:lnTo>
                          <a:pt x="1763" y="490"/>
                        </a:lnTo>
                        <a:lnTo>
                          <a:pt x="1739" y="411"/>
                        </a:lnTo>
                        <a:lnTo>
                          <a:pt x="1726" y="349"/>
                        </a:lnTo>
                        <a:lnTo>
                          <a:pt x="1720" y="291"/>
                        </a:lnTo>
                        <a:lnTo>
                          <a:pt x="1720" y="241"/>
                        </a:lnTo>
                        <a:lnTo>
                          <a:pt x="1750" y="60"/>
                        </a:lnTo>
                        <a:lnTo>
                          <a:pt x="1763" y="23"/>
                        </a:lnTo>
                        <a:lnTo>
                          <a:pt x="157" y="0"/>
                        </a:lnTo>
                        <a:lnTo>
                          <a:pt x="136" y="5"/>
                        </a:lnTo>
                        <a:close/>
                      </a:path>
                    </a:pathLst>
                  </a:custGeom>
                  <a:solidFill>
                    <a:srgbClr val="CECECE"/>
                  </a:solidFill>
                  <a:ln w="6350">
                    <a:solidFill>
                      <a:srgbClr val="CECECE"/>
                    </a:solidFill>
                    <a:prstDash val="solid"/>
                    <a:round/>
                    <a:headEnd/>
                    <a:tailEnd/>
                  </a:ln>
                </p:spPr>
                <p:txBody>
                  <a:bodyPr/>
                  <a:lstStyle/>
                  <a:p>
                    <a:endParaRPr lang="en-US"/>
                  </a:p>
                </p:txBody>
              </p:sp>
              <p:sp>
                <p:nvSpPr>
                  <p:cNvPr id="35892" name="Freeform 421"/>
                  <p:cNvSpPr>
                    <a:spLocks/>
                  </p:cNvSpPr>
                  <p:nvPr/>
                </p:nvSpPr>
                <p:spPr bwMode="auto">
                  <a:xfrm>
                    <a:off x="3237" y="317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3"/>
                        </a:moveTo>
                        <a:lnTo>
                          <a:pt x="132" y="161"/>
                        </a:lnTo>
                        <a:lnTo>
                          <a:pt x="86" y="175"/>
                        </a:lnTo>
                        <a:lnTo>
                          <a:pt x="63" y="173"/>
                        </a:lnTo>
                        <a:lnTo>
                          <a:pt x="40" y="163"/>
                        </a:lnTo>
                        <a:lnTo>
                          <a:pt x="23" y="146"/>
                        </a:lnTo>
                        <a:lnTo>
                          <a:pt x="11" y="129"/>
                        </a:lnTo>
                        <a:lnTo>
                          <a:pt x="3" y="106"/>
                        </a:lnTo>
                        <a:lnTo>
                          <a:pt x="0" y="87"/>
                        </a:lnTo>
                        <a:lnTo>
                          <a:pt x="1" y="61"/>
                        </a:lnTo>
                        <a:lnTo>
                          <a:pt x="8" y="42"/>
                        </a:lnTo>
                        <a:lnTo>
                          <a:pt x="21" y="27"/>
                        </a:lnTo>
                        <a:lnTo>
                          <a:pt x="37" y="15"/>
                        </a:lnTo>
                        <a:lnTo>
                          <a:pt x="57" y="9"/>
                        </a:lnTo>
                        <a:lnTo>
                          <a:pt x="73" y="5"/>
                        </a:lnTo>
                        <a:lnTo>
                          <a:pt x="91" y="1"/>
                        </a:lnTo>
                        <a:lnTo>
                          <a:pt x="106" y="1"/>
                        </a:lnTo>
                        <a:lnTo>
                          <a:pt x="124" y="0"/>
                        </a:lnTo>
                        <a:lnTo>
                          <a:pt x="178" y="13"/>
                        </a:lnTo>
                        <a:close/>
                      </a:path>
                    </a:pathLst>
                  </a:custGeom>
                  <a:solidFill>
                    <a:srgbClr val="CECECE"/>
                  </a:solidFill>
                  <a:ln w="6350">
                    <a:solidFill>
                      <a:srgbClr val="CECECE"/>
                    </a:solidFill>
                    <a:prstDash val="solid"/>
                    <a:round/>
                    <a:headEnd/>
                    <a:tailEnd/>
                  </a:ln>
                </p:spPr>
                <p:txBody>
                  <a:bodyPr/>
                  <a:lstStyle/>
                  <a:p>
                    <a:endParaRPr lang="en-US"/>
                  </a:p>
                </p:txBody>
              </p:sp>
              <p:sp>
                <p:nvSpPr>
                  <p:cNvPr id="35893" name="Freeform 422"/>
                  <p:cNvSpPr>
                    <a:spLocks/>
                  </p:cNvSpPr>
                  <p:nvPr/>
                </p:nvSpPr>
                <p:spPr bwMode="auto">
                  <a:xfrm>
                    <a:off x="3254" y="3172"/>
                    <a:ext cx="31" cy="29"/>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8"/>
                        </a:moveTo>
                        <a:lnTo>
                          <a:pt x="22" y="36"/>
                        </a:lnTo>
                        <a:lnTo>
                          <a:pt x="33" y="55"/>
                        </a:lnTo>
                        <a:lnTo>
                          <a:pt x="39" y="73"/>
                        </a:lnTo>
                        <a:lnTo>
                          <a:pt x="40" y="100"/>
                        </a:lnTo>
                        <a:lnTo>
                          <a:pt x="36" y="122"/>
                        </a:lnTo>
                        <a:lnTo>
                          <a:pt x="22" y="143"/>
                        </a:lnTo>
                        <a:lnTo>
                          <a:pt x="124" y="119"/>
                        </a:lnTo>
                        <a:lnTo>
                          <a:pt x="115" y="0"/>
                        </a:lnTo>
                        <a:lnTo>
                          <a:pt x="0" y="18"/>
                        </a:lnTo>
                        <a:close/>
                      </a:path>
                    </a:pathLst>
                  </a:custGeom>
                  <a:solidFill>
                    <a:srgbClr val="CECECE"/>
                  </a:solidFill>
                  <a:ln w="6350">
                    <a:solidFill>
                      <a:srgbClr val="CECECE"/>
                    </a:solidFill>
                    <a:prstDash val="solid"/>
                    <a:round/>
                    <a:headEnd/>
                    <a:tailEnd/>
                  </a:ln>
                </p:spPr>
                <p:txBody>
                  <a:bodyPr/>
                  <a:lstStyle/>
                  <a:p>
                    <a:endParaRPr lang="en-US"/>
                  </a:p>
                </p:txBody>
              </p:sp>
              <p:sp>
                <p:nvSpPr>
                  <p:cNvPr id="35894" name="Freeform 423"/>
                  <p:cNvSpPr>
                    <a:spLocks/>
                  </p:cNvSpPr>
                  <p:nvPr/>
                </p:nvSpPr>
                <p:spPr bwMode="auto">
                  <a:xfrm>
                    <a:off x="3245" y="315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7" y="22"/>
                        </a:moveTo>
                        <a:lnTo>
                          <a:pt x="0" y="0"/>
                        </a:lnTo>
                        <a:lnTo>
                          <a:pt x="48" y="9"/>
                        </a:lnTo>
                        <a:lnTo>
                          <a:pt x="65" y="15"/>
                        </a:lnTo>
                        <a:lnTo>
                          <a:pt x="84" y="24"/>
                        </a:lnTo>
                        <a:lnTo>
                          <a:pt x="96" y="37"/>
                        </a:lnTo>
                        <a:lnTo>
                          <a:pt x="110" y="57"/>
                        </a:lnTo>
                        <a:lnTo>
                          <a:pt x="116" y="80"/>
                        </a:lnTo>
                        <a:lnTo>
                          <a:pt x="121" y="105"/>
                        </a:lnTo>
                        <a:lnTo>
                          <a:pt x="123" y="130"/>
                        </a:lnTo>
                        <a:lnTo>
                          <a:pt x="124" y="151"/>
                        </a:lnTo>
                        <a:lnTo>
                          <a:pt x="121" y="182"/>
                        </a:lnTo>
                        <a:lnTo>
                          <a:pt x="116" y="211"/>
                        </a:lnTo>
                        <a:lnTo>
                          <a:pt x="104" y="237"/>
                        </a:lnTo>
                        <a:lnTo>
                          <a:pt x="86" y="263"/>
                        </a:lnTo>
                        <a:lnTo>
                          <a:pt x="63" y="280"/>
                        </a:lnTo>
                        <a:lnTo>
                          <a:pt x="44" y="296"/>
                        </a:lnTo>
                        <a:lnTo>
                          <a:pt x="157" y="282"/>
                        </a:lnTo>
                        <a:lnTo>
                          <a:pt x="281" y="259"/>
                        </a:lnTo>
                        <a:lnTo>
                          <a:pt x="478" y="245"/>
                        </a:lnTo>
                        <a:lnTo>
                          <a:pt x="641" y="230"/>
                        </a:lnTo>
                        <a:lnTo>
                          <a:pt x="837" y="230"/>
                        </a:lnTo>
                        <a:lnTo>
                          <a:pt x="1053" y="237"/>
                        </a:lnTo>
                        <a:lnTo>
                          <a:pt x="1321" y="245"/>
                        </a:lnTo>
                        <a:lnTo>
                          <a:pt x="1576" y="267"/>
                        </a:lnTo>
                        <a:lnTo>
                          <a:pt x="1681" y="289"/>
                        </a:lnTo>
                        <a:lnTo>
                          <a:pt x="1710" y="294"/>
                        </a:lnTo>
                        <a:lnTo>
                          <a:pt x="1743" y="295"/>
                        </a:lnTo>
                        <a:lnTo>
                          <a:pt x="1766" y="289"/>
                        </a:lnTo>
                        <a:lnTo>
                          <a:pt x="1786" y="267"/>
                        </a:lnTo>
                        <a:lnTo>
                          <a:pt x="1796" y="240"/>
                        </a:lnTo>
                        <a:lnTo>
                          <a:pt x="1802" y="216"/>
                        </a:lnTo>
                        <a:lnTo>
                          <a:pt x="1804" y="190"/>
                        </a:lnTo>
                        <a:lnTo>
                          <a:pt x="1800" y="143"/>
                        </a:lnTo>
                        <a:lnTo>
                          <a:pt x="1791" y="114"/>
                        </a:lnTo>
                        <a:lnTo>
                          <a:pt x="1778" y="83"/>
                        </a:lnTo>
                        <a:lnTo>
                          <a:pt x="1766" y="63"/>
                        </a:lnTo>
                        <a:lnTo>
                          <a:pt x="1752" y="47"/>
                        </a:lnTo>
                        <a:lnTo>
                          <a:pt x="1731" y="31"/>
                        </a:lnTo>
                        <a:lnTo>
                          <a:pt x="1707" y="22"/>
                        </a:lnTo>
                        <a:close/>
                      </a:path>
                    </a:pathLst>
                  </a:custGeom>
                  <a:solidFill>
                    <a:srgbClr val="CECECE"/>
                  </a:solidFill>
                  <a:ln w="6350">
                    <a:solidFill>
                      <a:srgbClr val="CECECE"/>
                    </a:solidFill>
                    <a:prstDash val="solid"/>
                    <a:round/>
                    <a:headEnd/>
                    <a:tailEnd/>
                  </a:ln>
                </p:spPr>
                <p:txBody>
                  <a:bodyPr/>
                  <a:lstStyle/>
                  <a:p>
                    <a:endParaRPr lang="en-US"/>
                  </a:p>
                </p:txBody>
              </p:sp>
            </p:grpSp>
            <p:grpSp>
              <p:nvGrpSpPr>
                <p:cNvPr id="35884" name="Group 424"/>
                <p:cNvGrpSpPr>
                  <a:grpSpLocks/>
                </p:cNvGrpSpPr>
                <p:nvPr/>
              </p:nvGrpSpPr>
              <p:grpSpPr bwMode="auto">
                <a:xfrm>
                  <a:off x="3588" y="3530"/>
                  <a:ext cx="144" cy="196"/>
                  <a:chOff x="3588" y="3530"/>
                  <a:chExt cx="144" cy="196"/>
                </a:xfrm>
              </p:grpSpPr>
              <p:sp>
                <p:nvSpPr>
                  <p:cNvPr id="35885" name="Freeform 425"/>
                  <p:cNvSpPr>
                    <a:spLocks/>
                  </p:cNvSpPr>
                  <p:nvPr/>
                </p:nvSpPr>
                <p:spPr bwMode="auto">
                  <a:xfrm>
                    <a:off x="3588" y="3581"/>
                    <a:ext cx="144" cy="145"/>
                  </a:xfrm>
                  <a:custGeom>
                    <a:avLst/>
                    <a:gdLst>
                      <a:gd name="T0" fmla="*/ 3 w 578"/>
                      <a:gd name="T1" fmla="*/ 0 h 724"/>
                      <a:gd name="T2" fmla="*/ 2 w 578"/>
                      <a:gd name="T3" fmla="*/ 2 h 724"/>
                      <a:gd name="T4" fmla="*/ 1 w 578"/>
                      <a:gd name="T5" fmla="*/ 4 h 724"/>
                      <a:gd name="T6" fmla="*/ 0 w 578"/>
                      <a:gd name="T7" fmla="*/ 6 h 724"/>
                      <a:gd name="T8" fmla="*/ 1 w 578"/>
                      <a:gd name="T9" fmla="*/ 5 h 724"/>
                      <a:gd name="T10" fmla="*/ 2 w 578"/>
                      <a:gd name="T11" fmla="*/ 5 h 724"/>
                      <a:gd name="T12" fmla="*/ 3 w 578"/>
                      <a:gd name="T13" fmla="*/ 5 h 724"/>
                      <a:gd name="T14" fmla="*/ 3 w 578"/>
                      <a:gd name="T15" fmla="*/ 5 h 724"/>
                      <a:gd name="T16" fmla="*/ 4 w 578"/>
                      <a:gd name="T17" fmla="*/ 5 h 724"/>
                      <a:gd name="T18" fmla="*/ 4 w 578"/>
                      <a:gd name="T19" fmla="*/ 5 h 724"/>
                      <a:gd name="T20" fmla="*/ 5 w 578"/>
                      <a:gd name="T21" fmla="*/ 4 h 724"/>
                      <a:gd name="T22" fmla="*/ 4 w 578"/>
                      <a:gd name="T23" fmla="*/ 4 h 724"/>
                      <a:gd name="T24" fmla="*/ 5 w 578"/>
                      <a:gd name="T25" fmla="*/ 4 h 724"/>
                      <a:gd name="T26" fmla="*/ 5 w 578"/>
                      <a:gd name="T27" fmla="*/ 4 h 724"/>
                      <a:gd name="T28" fmla="*/ 6 w 578"/>
                      <a:gd name="T29" fmla="*/ 4 h 724"/>
                      <a:gd name="T30" fmla="*/ 7 w 578"/>
                      <a:gd name="T31" fmla="*/ 4 h 724"/>
                      <a:gd name="T32" fmla="*/ 7 w 578"/>
                      <a:gd name="T33" fmla="*/ 4 h 724"/>
                      <a:gd name="T34" fmla="*/ 7 w 578"/>
                      <a:gd name="T35" fmla="*/ 5 h 724"/>
                      <a:gd name="T36" fmla="*/ 8 w 578"/>
                      <a:gd name="T37" fmla="*/ 5 h 724"/>
                      <a:gd name="T38" fmla="*/ 9 w 578"/>
                      <a:gd name="T39" fmla="*/ 5 h 724"/>
                      <a:gd name="T40" fmla="*/ 9 w 578"/>
                      <a:gd name="T41" fmla="*/ 4 h 724"/>
                      <a:gd name="T42" fmla="*/ 8 w 578"/>
                      <a:gd name="T43" fmla="*/ 3 h 724"/>
                      <a:gd name="T44" fmla="*/ 8 w 578"/>
                      <a:gd name="T45" fmla="*/ 2 h 724"/>
                      <a:gd name="T46" fmla="*/ 7 w 578"/>
                      <a:gd name="T47" fmla="*/ 1 h 724"/>
                      <a:gd name="T48" fmla="*/ 7 w 578"/>
                      <a:gd name="T49" fmla="*/ 0 h 724"/>
                      <a:gd name="T50" fmla="*/ 7 w 578"/>
                      <a:gd name="T51" fmla="*/ 0 h 724"/>
                      <a:gd name="T52" fmla="*/ 3 w 578"/>
                      <a:gd name="T53" fmla="*/ 0 h 7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4"/>
                      <a:gd name="T83" fmla="*/ 578 w 578"/>
                      <a:gd name="T84" fmla="*/ 724 h 7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4">
                        <a:moveTo>
                          <a:pt x="199" y="37"/>
                        </a:moveTo>
                        <a:lnTo>
                          <a:pt x="142" y="280"/>
                        </a:lnTo>
                        <a:lnTo>
                          <a:pt x="76" y="487"/>
                        </a:lnTo>
                        <a:lnTo>
                          <a:pt x="0" y="724"/>
                        </a:lnTo>
                        <a:lnTo>
                          <a:pt x="64" y="677"/>
                        </a:lnTo>
                        <a:lnTo>
                          <a:pt x="138" y="624"/>
                        </a:lnTo>
                        <a:lnTo>
                          <a:pt x="179" y="600"/>
                        </a:lnTo>
                        <a:lnTo>
                          <a:pt x="212" y="584"/>
                        </a:lnTo>
                        <a:lnTo>
                          <a:pt x="245" y="575"/>
                        </a:lnTo>
                        <a:lnTo>
                          <a:pt x="275" y="571"/>
                        </a:lnTo>
                        <a:lnTo>
                          <a:pt x="318" y="561"/>
                        </a:lnTo>
                        <a:lnTo>
                          <a:pt x="291" y="483"/>
                        </a:lnTo>
                        <a:lnTo>
                          <a:pt x="324" y="478"/>
                        </a:lnTo>
                        <a:lnTo>
                          <a:pt x="363" y="487"/>
                        </a:lnTo>
                        <a:lnTo>
                          <a:pt x="402" y="510"/>
                        </a:lnTo>
                        <a:lnTo>
                          <a:pt x="433" y="531"/>
                        </a:lnTo>
                        <a:lnTo>
                          <a:pt x="459" y="555"/>
                        </a:lnTo>
                        <a:lnTo>
                          <a:pt x="486" y="580"/>
                        </a:lnTo>
                        <a:lnTo>
                          <a:pt x="529" y="624"/>
                        </a:lnTo>
                        <a:lnTo>
                          <a:pt x="578" y="668"/>
                        </a:lnTo>
                        <a:lnTo>
                          <a:pt x="567" y="513"/>
                        </a:lnTo>
                        <a:lnTo>
                          <a:pt x="541" y="390"/>
                        </a:lnTo>
                        <a:lnTo>
                          <a:pt x="514" y="247"/>
                        </a:lnTo>
                        <a:lnTo>
                          <a:pt x="491" y="142"/>
                        </a:lnTo>
                        <a:lnTo>
                          <a:pt x="475" y="59"/>
                        </a:lnTo>
                        <a:lnTo>
                          <a:pt x="469" y="0"/>
                        </a:lnTo>
                        <a:lnTo>
                          <a:pt x="199" y="37"/>
                        </a:lnTo>
                        <a:close/>
                      </a:path>
                    </a:pathLst>
                  </a:custGeom>
                  <a:solidFill>
                    <a:srgbClr val="CECECE"/>
                  </a:solidFill>
                  <a:ln w="3175">
                    <a:solidFill>
                      <a:srgbClr val="CECECE"/>
                    </a:solidFill>
                    <a:prstDash val="solid"/>
                    <a:round/>
                    <a:headEnd/>
                    <a:tailEnd/>
                  </a:ln>
                </p:spPr>
                <p:txBody>
                  <a:bodyPr/>
                  <a:lstStyle/>
                  <a:p>
                    <a:endParaRPr lang="en-US"/>
                  </a:p>
                </p:txBody>
              </p:sp>
              <p:sp>
                <p:nvSpPr>
                  <p:cNvPr id="35886" name="Oval 426"/>
                  <p:cNvSpPr>
                    <a:spLocks noChangeArrowheads="1"/>
                  </p:cNvSpPr>
                  <p:nvPr/>
                </p:nvSpPr>
                <p:spPr bwMode="auto">
                  <a:xfrm>
                    <a:off x="3626" y="3530"/>
                    <a:ext cx="88" cy="76"/>
                  </a:xfrm>
                  <a:prstGeom prst="ellipse">
                    <a:avLst/>
                  </a:prstGeom>
                  <a:solidFill>
                    <a:srgbClr val="CECECE"/>
                  </a:solidFill>
                  <a:ln w="3175">
                    <a:solidFill>
                      <a:srgbClr val="CECECE"/>
                    </a:solidFill>
                    <a:round/>
                    <a:headEnd/>
                    <a:tailEnd/>
                  </a:ln>
                </p:spPr>
                <p:txBody>
                  <a:bodyPr/>
                  <a:lstStyle/>
                  <a:p>
                    <a:endParaRPr lang="en-US"/>
                  </a:p>
                </p:txBody>
              </p:sp>
              <p:sp>
                <p:nvSpPr>
                  <p:cNvPr id="35887" name="Freeform 427"/>
                  <p:cNvSpPr>
                    <a:spLocks/>
                  </p:cNvSpPr>
                  <p:nvPr/>
                </p:nvSpPr>
                <p:spPr bwMode="auto">
                  <a:xfrm>
                    <a:off x="3627" y="3532"/>
                    <a:ext cx="85"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2 w 336"/>
                      <a:gd name="T11" fmla="*/ 1 h 369"/>
                      <a:gd name="T12" fmla="*/ 1 w 336"/>
                      <a:gd name="T13" fmla="*/ 0 h 369"/>
                      <a:gd name="T14" fmla="*/ 1 w 336"/>
                      <a:gd name="T15" fmla="*/ 1 h 369"/>
                      <a:gd name="T16" fmla="*/ 1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2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4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6 w 336"/>
                      <a:gd name="T73" fmla="*/ 1 h 369"/>
                      <a:gd name="T74" fmla="*/ 5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4 w 336"/>
                      <a:gd name="T91" fmla="*/ 1 h 369"/>
                      <a:gd name="T92" fmla="*/ 4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5" y="0"/>
                        </a:moveTo>
                        <a:lnTo>
                          <a:pt x="153" y="68"/>
                        </a:lnTo>
                        <a:lnTo>
                          <a:pt x="118" y="9"/>
                        </a:lnTo>
                        <a:lnTo>
                          <a:pt x="126" y="74"/>
                        </a:lnTo>
                        <a:lnTo>
                          <a:pt x="83" y="25"/>
                        </a:lnTo>
                        <a:lnTo>
                          <a:pt x="100" y="90"/>
                        </a:lnTo>
                        <a:lnTo>
                          <a:pt x="54" y="51"/>
                        </a:lnTo>
                        <a:lnTo>
                          <a:pt x="80" y="112"/>
                        </a:lnTo>
                        <a:lnTo>
                          <a:pt x="24" y="89"/>
                        </a:lnTo>
                        <a:lnTo>
                          <a:pt x="64" y="139"/>
                        </a:lnTo>
                        <a:lnTo>
                          <a:pt x="5" y="132"/>
                        </a:lnTo>
                        <a:lnTo>
                          <a:pt x="61" y="165"/>
                        </a:lnTo>
                        <a:lnTo>
                          <a:pt x="0" y="183"/>
                        </a:lnTo>
                        <a:lnTo>
                          <a:pt x="61" y="199"/>
                        </a:lnTo>
                        <a:lnTo>
                          <a:pt x="5" y="228"/>
                        </a:lnTo>
                        <a:lnTo>
                          <a:pt x="65" y="230"/>
                        </a:lnTo>
                        <a:lnTo>
                          <a:pt x="21" y="276"/>
                        </a:lnTo>
                        <a:lnTo>
                          <a:pt x="79" y="257"/>
                        </a:lnTo>
                        <a:lnTo>
                          <a:pt x="47" y="313"/>
                        </a:lnTo>
                        <a:lnTo>
                          <a:pt x="100" y="280"/>
                        </a:lnTo>
                        <a:lnTo>
                          <a:pt x="83" y="343"/>
                        </a:lnTo>
                        <a:lnTo>
                          <a:pt x="120" y="297"/>
                        </a:lnTo>
                        <a:lnTo>
                          <a:pt x="119" y="363"/>
                        </a:lnTo>
                        <a:lnTo>
                          <a:pt x="147" y="302"/>
                        </a:lnTo>
                        <a:lnTo>
                          <a:pt x="165" y="369"/>
                        </a:lnTo>
                        <a:lnTo>
                          <a:pt x="179" y="305"/>
                        </a:lnTo>
                        <a:lnTo>
                          <a:pt x="198" y="365"/>
                        </a:lnTo>
                        <a:lnTo>
                          <a:pt x="209" y="299"/>
                        </a:lnTo>
                        <a:lnTo>
                          <a:pt x="239" y="350"/>
                        </a:lnTo>
                        <a:lnTo>
                          <a:pt x="231" y="284"/>
                        </a:lnTo>
                        <a:lnTo>
                          <a:pt x="274" y="322"/>
                        </a:lnTo>
                        <a:lnTo>
                          <a:pt x="253" y="260"/>
                        </a:lnTo>
                        <a:lnTo>
                          <a:pt x="308" y="283"/>
                        </a:lnTo>
                        <a:lnTo>
                          <a:pt x="271" y="234"/>
                        </a:lnTo>
                        <a:lnTo>
                          <a:pt x="328" y="233"/>
                        </a:lnTo>
                        <a:lnTo>
                          <a:pt x="277" y="206"/>
                        </a:lnTo>
                        <a:lnTo>
                          <a:pt x="336" y="183"/>
                        </a:lnTo>
                        <a:lnTo>
                          <a:pt x="275" y="167"/>
                        </a:lnTo>
                        <a:lnTo>
                          <a:pt x="332" y="141"/>
                        </a:lnTo>
                        <a:lnTo>
                          <a:pt x="269" y="137"/>
                        </a:lnTo>
                        <a:lnTo>
                          <a:pt x="319" y="100"/>
                        </a:lnTo>
                        <a:lnTo>
                          <a:pt x="259" y="110"/>
                        </a:lnTo>
                        <a:lnTo>
                          <a:pt x="295" y="60"/>
                        </a:lnTo>
                        <a:lnTo>
                          <a:pt x="240" y="89"/>
                        </a:lnTo>
                        <a:lnTo>
                          <a:pt x="261" y="33"/>
                        </a:lnTo>
                        <a:lnTo>
                          <a:pt x="216" y="74"/>
                        </a:lnTo>
                        <a:lnTo>
                          <a:pt x="224" y="11"/>
                        </a:lnTo>
                        <a:lnTo>
                          <a:pt x="188" y="64"/>
                        </a:lnTo>
                        <a:lnTo>
                          <a:pt x="165" y="0"/>
                        </a:lnTo>
                        <a:close/>
                      </a:path>
                    </a:pathLst>
                  </a:custGeom>
                  <a:solidFill>
                    <a:srgbClr val="CECECE"/>
                  </a:solidFill>
                  <a:ln w="3175">
                    <a:solidFill>
                      <a:srgbClr val="CECECE"/>
                    </a:solidFill>
                    <a:prstDash val="solid"/>
                    <a:round/>
                    <a:headEnd/>
                    <a:tailEnd/>
                  </a:ln>
                </p:spPr>
                <p:txBody>
                  <a:bodyPr/>
                  <a:lstStyle/>
                  <a:p>
                    <a:endParaRPr lang="en-US"/>
                  </a:p>
                </p:txBody>
              </p:sp>
              <p:sp>
                <p:nvSpPr>
                  <p:cNvPr id="35888" name="Oval 428"/>
                  <p:cNvSpPr>
                    <a:spLocks noChangeArrowheads="1"/>
                  </p:cNvSpPr>
                  <p:nvPr/>
                </p:nvSpPr>
                <p:spPr bwMode="auto">
                  <a:xfrm>
                    <a:off x="3642" y="3542"/>
                    <a:ext cx="56" cy="52"/>
                  </a:xfrm>
                  <a:prstGeom prst="ellipse">
                    <a:avLst/>
                  </a:prstGeom>
                  <a:solidFill>
                    <a:srgbClr val="CECECE"/>
                  </a:solidFill>
                  <a:ln w="6350">
                    <a:solidFill>
                      <a:srgbClr val="CECECE"/>
                    </a:solidFill>
                    <a:round/>
                    <a:headEnd/>
                    <a:tailEnd/>
                  </a:ln>
                </p:spPr>
                <p:txBody>
                  <a:bodyPr/>
                  <a:lstStyle/>
                  <a:p>
                    <a:endParaRPr lang="en-US"/>
                  </a:p>
                </p:txBody>
              </p:sp>
              <p:sp>
                <p:nvSpPr>
                  <p:cNvPr id="35889" name="Freeform 429"/>
                  <p:cNvSpPr>
                    <a:spLocks/>
                  </p:cNvSpPr>
                  <p:nvPr/>
                </p:nvSpPr>
                <p:spPr bwMode="auto">
                  <a:xfrm>
                    <a:off x="3648" y="3604"/>
                    <a:ext cx="13" cy="80"/>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CECECE"/>
                    </a:solidFill>
                    <a:prstDash val="solid"/>
                    <a:round/>
                    <a:headEnd/>
                    <a:tailEnd/>
                  </a:ln>
                </p:spPr>
                <p:txBody>
                  <a:bodyPr/>
                  <a:lstStyle/>
                  <a:p>
                    <a:endParaRPr lang="en-US"/>
                  </a:p>
                </p:txBody>
              </p:sp>
            </p:grpSp>
          </p:grpSp>
          <p:grpSp>
            <p:nvGrpSpPr>
              <p:cNvPr id="35870" name="Group 430"/>
              <p:cNvGrpSpPr>
                <a:grpSpLocks/>
              </p:cNvGrpSpPr>
              <p:nvPr/>
            </p:nvGrpSpPr>
            <p:grpSpPr bwMode="auto">
              <a:xfrm>
                <a:off x="3185" y="3129"/>
                <a:ext cx="539" cy="577"/>
                <a:chOff x="3185" y="3129"/>
                <a:chExt cx="539" cy="577"/>
              </a:xfrm>
            </p:grpSpPr>
            <p:grpSp>
              <p:nvGrpSpPr>
                <p:cNvPr id="35871" name="Group 431"/>
                <p:cNvGrpSpPr>
                  <a:grpSpLocks/>
                </p:cNvGrpSpPr>
                <p:nvPr/>
              </p:nvGrpSpPr>
              <p:grpSpPr bwMode="auto">
                <a:xfrm>
                  <a:off x="3185" y="3129"/>
                  <a:ext cx="539" cy="536"/>
                  <a:chOff x="3185" y="3129"/>
                  <a:chExt cx="539" cy="536"/>
                </a:xfrm>
              </p:grpSpPr>
              <p:sp>
                <p:nvSpPr>
                  <p:cNvPr id="35878" name="Freeform 432"/>
                  <p:cNvSpPr>
                    <a:spLocks/>
                  </p:cNvSpPr>
                  <p:nvPr/>
                </p:nvSpPr>
                <p:spPr bwMode="auto">
                  <a:xfrm>
                    <a:off x="3228" y="3613"/>
                    <a:ext cx="96" cy="52"/>
                  </a:xfrm>
                  <a:custGeom>
                    <a:avLst/>
                    <a:gdLst>
                      <a:gd name="T0" fmla="*/ 4 w 384"/>
                      <a:gd name="T1" fmla="*/ 0 h 261"/>
                      <a:gd name="T2" fmla="*/ 1 w 384"/>
                      <a:gd name="T3" fmla="*/ 0 h 261"/>
                      <a:gd name="T4" fmla="*/ 1 w 384"/>
                      <a:gd name="T5" fmla="*/ 0 h 261"/>
                      <a:gd name="T6" fmla="*/ 0 w 384"/>
                      <a:gd name="T7" fmla="*/ 0 h 261"/>
                      <a:gd name="T8" fmla="*/ 0 w 384"/>
                      <a:gd name="T9" fmla="*/ 1 h 261"/>
                      <a:gd name="T10" fmla="*/ 0 w 384"/>
                      <a:gd name="T11" fmla="*/ 1 h 261"/>
                      <a:gd name="T12" fmla="*/ 0 w 384"/>
                      <a:gd name="T13" fmla="*/ 1 h 261"/>
                      <a:gd name="T14" fmla="*/ 0 w 384"/>
                      <a:gd name="T15" fmla="*/ 1 h 261"/>
                      <a:gd name="T16" fmla="*/ 0 w 384"/>
                      <a:gd name="T17" fmla="*/ 2 h 261"/>
                      <a:gd name="T18" fmla="*/ 1 w 384"/>
                      <a:gd name="T19" fmla="*/ 2 h 261"/>
                      <a:gd name="T20" fmla="*/ 1 w 384"/>
                      <a:gd name="T21" fmla="*/ 2 h 261"/>
                      <a:gd name="T22" fmla="*/ 2 w 384"/>
                      <a:gd name="T23" fmla="*/ 2 h 261"/>
                      <a:gd name="T24" fmla="*/ 2 w 384"/>
                      <a:gd name="T25" fmla="*/ 2 h 261"/>
                      <a:gd name="T26" fmla="*/ 2 w 384"/>
                      <a:gd name="T27" fmla="*/ 2 h 261"/>
                      <a:gd name="T28" fmla="*/ 2 w 384"/>
                      <a:gd name="T29" fmla="*/ 2 h 261"/>
                      <a:gd name="T30" fmla="*/ 5 w 384"/>
                      <a:gd name="T31" fmla="*/ 2 h 261"/>
                      <a:gd name="T32" fmla="*/ 6 w 384"/>
                      <a:gd name="T33" fmla="*/ 0 h 261"/>
                      <a:gd name="T34" fmla="*/ 4 w 384"/>
                      <a:gd name="T35" fmla="*/ 0 h 2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1"/>
                      <a:gd name="T56" fmla="*/ 384 w 384"/>
                      <a:gd name="T57" fmla="*/ 261 h 2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1">
                        <a:moveTo>
                          <a:pt x="246" y="0"/>
                        </a:moveTo>
                        <a:lnTo>
                          <a:pt x="50" y="22"/>
                        </a:lnTo>
                        <a:lnTo>
                          <a:pt x="30" y="39"/>
                        </a:lnTo>
                        <a:lnTo>
                          <a:pt x="19" y="59"/>
                        </a:lnTo>
                        <a:lnTo>
                          <a:pt x="8" y="81"/>
                        </a:lnTo>
                        <a:lnTo>
                          <a:pt x="0" y="118"/>
                        </a:lnTo>
                        <a:lnTo>
                          <a:pt x="1" y="159"/>
                        </a:lnTo>
                        <a:lnTo>
                          <a:pt x="8" y="181"/>
                        </a:lnTo>
                        <a:lnTo>
                          <a:pt x="19" y="206"/>
                        </a:lnTo>
                        <a:lnTo>
                          <a:pt x="39" y="227"/>
                        </a:lnTo>
                        <a:lnTo>
                          <a:pt x="63" y="244"/>
                        </a:lnTo>
                        <a:lnTo>
                          <a:pt x="88" y="254"/>
                        </a:lnTo>
                        <a:lnTo>
                          <a:pt x="109" y="259"/>
                        </a:lnTo>
                        <a:lnTo>
                          <a:pt x="137" y="261"/>
                        </a:lnTo>
                        <a:lnTo>
                          <a:pt x="135" y="259"/>
                        </a:lnTo>
                        <a:lnTo>
                          <a:pt x="287" y="242"/>
                        </a:lnTo>
                        <a:lnTo>
                          <a:pt x="384" y="0"/>
                        </a:lnTo>
                        <a:lnTo>
                          <a:pt x="246" y="0"/>
                        </a:lnTo>
                        <a:close/>
                      </a:path>
                    </a:pathLst>
                  </a:custGeom>
                  <a:solidFill>
                    <a:srgbClr val="808080"/>
                  </a:solidFill>
                  <a:ln w="6350">
                    <a:solidFill>
                      <a:srgbClr val="000000"/>
                    </a:solidFill>
                    <a:prstDash val="solid"/>
                    <a:round/>
                    <a:headEnd/>
                    <a:tailEnd/>
                  </a:ln>
                </p:spPr>
                <p:txBody>
                  <a:bodyPr/>
                  <a:lstStyle/>
                  <a:p>
                    <a:endParaRPr lang="en-US"/>
                  </a:p>
                </p:txBody>
              </p:sp>
              <p:sp>
                <p:nvSpPr>
                  <p:cNvPr id="35879" name="Freeform 433"/>
                  <p:cNvSpPr>
                    <a:spLocks/>
                  </p:cNvSpPr>
                  <p:nvPr/>
                </p:nvSpPr>
                <p:spPr bwMode="auto">
                  <a:xfrm>
                    <a:off x="3185" y="3129"/>
                    <a:ext cx="539" cy="536"/>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10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8" y="46"/>
                        </a:lnTo>
                        <a:lnTo>
                          <a:pt x="46" y="82"/>
                        </a:lnTo>
                        <a:lnTo>
                          <a:pt x="23" y="120"/>
                        </a:lnTo>
                        <a:lnTo>
                          <a:pt x="10" y="161"/>
                        </a:lnTo>
                        <a:lnTo>
                          <a:pt x="5" y="197"/>
                        </a:lnTo>
                        <a:lnTo>
                          <a:pt x="0" y="243"/>
                        </a:lnTo>
                        <a:lnTo>
                          <a:pt x="0" y="289"/>
                        </a:lnTo>
                        <a:lnTo>
                          <a:pt x="6" y="327"/>
                        </a:lnTo>
                        <a:lnTo>
                          <a:pt x="10" y="367"/>
                        </a:lnTo>
                        <a:lnTo>
                          <a:pt x="17" y="401"/>
                        </a:lnTo>
                        <a:lnTo>
                          <a:pt x="38" y="493"/>
                        </a:lnTo>
                        <a:lnTo>
                          <a:pt x="69" y="594"/>
                        </a:lnTo>
                        <a:lnTo>
                          <a:pt x="115" y="705"/>
                        </a:lnTo>
                        <a:lnTo>
                          <a:pt x="160" y="832"/>
                        </a:lnTo>
                        <a:lnTo>
                          <a:pt x="206" y="943"/>
                        </a:lnTo>
                        <a:lnTo>
                          <a:pt x="245" y="1054"/>
                        </a:lnTo>
                        <a:lnTo>
                          <a:pt x="291" y="1187"/>
                        </a:lnTo>
                        <a:lnTo>
                          <a:pt x="330" y="1358"/>
                        </a:lnTo>
                        <a:lnTo>
                          <a:pt x="356" y="1506"/>
                        </a:lnTo>
                        <a:lnTo>
                          <a:pt x="382" y="1691"/>
                        </a:lnTo>
                        <a:lnTo>
                          <a:pt x="395" y="1891"/>
                        </a:lnTo>
                        <a:lnTo>
                          <a:pt x="415" y="2069"/>
                        </a:lnTo>
                        <a:lnTo>
                          <a:pt x="415" y="2166"/>
                        </a:lnTo>
                        <a:lnTo>
                          <a:pt x="415" y="2292"/>
                        </a:lnTo>
                        <a:lnTo>
                          <a:pt x="415" y="2373"/>
                        </a:lnTo>
                        <a:lnTo>
                          <a:pt x="410" y="2450"/>
                        </a:lnTo>
                        <a:lnTo>
                          <a:pt x="389" y="2529"/>
                        </a:lnTo>
                        <a:lnTo>
                          <a:pt x="375" y="2576"/>
                        </a:lnTo>
                        <a:lnTo>
                          <a:pt x="356" y="2618"/>
                        </a:lnTo>
                        <a:lnTo>
                          <a:pt x="338" y="2645"/>
                        </a:lnTo>
                        <a:lnTo>
                          <a:pt x="325" y="2661"/>
                        </a:lnTo>
                        <a:lnTo>
                          <a:pt x="311" y="2677"/>
                        </a:lnTo>
                        <a:lnTo>
                          <a:pt x="502" y="2653"/>
                        </a:lnTo>
                        <a:lnTo>
                          <a:pt x="874" y="2595"/>
                        </a:lnTo>
                        <a:lnTo>
                          <a:pt x="1181" y="2551"/>
                        </a:lnTo>
                        <a:lnTo>
                          <a:pt x="1533" y="2507"/>
                        </a:lnTo>
                        <a:lnTo>
                          <a:pt x="1796" y="2492"/>
                        </a:lnTo>
                        <a:lnTo>
                          <a:pt x="1998" y="2499"/>
                        </a:lnTo>
                        <a:lnTo>
                          <a:pt x="2051" y="2499"/>
                        </a:lnTo>
                        <a:lnTo>
                          <a:pt x="2083" y="2492"/>
                        </a:lnTo>
                        <a:lnTo>
                          <a:pt x="2103" y="2455"/>
                        </a:lnTo>
                        <a:lnTo>
                          <a:pt x="2122" y="2414"/>
                        </a:lnTo>
                        <a:lnTo>
                          <a:pt x="2139" y="2354"/>
                        </a:lnTo>
                        <a:lnTo>
                          <a:pt x="2149" y="2281"/>
                        </a:lnTo>
                        <a:lnTo>
                          <a:pt x="2155" y="2210"/>
                        </a:lnTo>
                        <a:lnTo>
                          <a:pt x="2155" y="2108"/>
                        </a:lnTo>
                        <a:lnTo>
                          <a:pt x="2152" y="2028"/>
                        </a:lnTo>
                        <a:lnTo>
                          <a:pt x="2149" y="1898"/>
                        </a:lnTo>
                        <a:lnTo>
                          <a:pt x="2129" y="1758"/>
                        </a:lnTo>
                        <a:lnTo>
                          <a:pt x="2096" y="1576"/>
                        </a:lnTo>
                        <a:lnTo>
                          <a:pt x="2057" y="1410"/>
                        </a:lnTo>
                        <a:lnTo>
                          <a:pt x="2024" y="1261"/>
                        </a:lnTo>
                        <a:lnTo>
                          <a:pt x="1972" y="1099"/>
                        </a:lnTo>
                        <a:lnTo>
                          <a:pt x="1920" y="951"/>
                        </a:lnTo>
                        <a:lnTo>
                          <a:pt x="1874" y="810"/>
                        </a:lnTo>
                        <a:lnTo>
                          <a:pt x="1802" y="609"/>
                        </a:lnTo>
                        <a:lnTo>
                          <a:pt x="1763" y="490"/>
                        </a:lnTo>
                        <a:lnTo>
                          <a:pt x="1739" y="411"/>
                        </a:lnTo>
                        <a:lnTo>
                          <a:pt x="1726" y="350"/>
                        </a:lnTo>
                        <a:lnTo>
                          <a:pt x="1721" y="292"/>
                        </a:lnTo>
                        <a:lnTo>
                          <a:pt x="1721" y="241"/>
                        </a:lnTo>
                        <a:lnTo>
                          <a:pt x="1750" y="61"/>
                        </a:lnTo>
                        <a:lnTo>
                          <a:pt x="1763" y="24"/>
                        </a:lnTo>
                        <a:lnTo>
                          <a:pt x="157" y="0"/>
                        </a:lnTo>
                        <a:lnTo>
                          <a:pt x="136" y="5"/>
                        </a:lnTo>
                        <a:close/>
                      </a:path>
                    </a:pathLst>
                  </a:custGeom>
                  <a:solidFill>
                    <a:srgbClr val="FFFFFF"/>
                  </a:solidFill>
                  <a:ln w="6350">
                    <a:solidFill>
                      <a:srgbClr val="000000"/>
                    </a:solidFill>
                    <a:prstDash val="solid"/>
                    <a:round/>
                    <a:headEnd/>
                    <a:tailEnd/>
                  </a:ln>
                </p:spPr>
                <p:txBody>
                  <a:bodyPr/>
                  <a:lstStyle/>
                  <a:p>
                    <a:endParaRPr lang="en-US"/>
                  </a:p>
                </p:txBody>
              </p:sp>
              <p:sp>
                <p:nvSpPr>
                  <p:cNvPr id="35880" name="Freeform 434"/>
                  <p:cNvSpPr>
                    <a:spLocks/>
                  </p:cNvSpPr>
                  <p:nvPr/>
                </p:nvSpPr>
                <p:spPr bwMode="auto">
                  <a:xfrm>
                    <a:off x="3214" y="315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2"/>
                        </a:moveTo>
                        <a:lnTo>
                          <a:pt x="132" y="160"/>
                        </a:lnTo>
                        <a:lnTo>
                          <a:pt x="86" y="175"/>
                        </a:lnTo>
                        <a:lnTo>
                          <a:pt x="64" y="172"/>
                        </a:lnTo>
                        <a:lnTo>
                          <a:pt x="41" y="162"/>
                        </a:lnTo>
                        <a:lnTo>
                          <a:pt x="23" y="145"/>
                        </a:lnTo>
                        <a:lnTo>
                          <a:pt x="11" y="128"/>
                        </a:lnTo>
                        <a:lnTo>
                          <a:pt x="4" y="106"/>
                        </a:lnTo>
                        <a:lnTo>
                          <a:pt x="0" y="86"/>
                        </a:lnTo>
                        <a:lnTo>
                          <a:pt x="2" y="60"/>
                        </a:lnTo>
                        <a:lnTo>
                          <a:pt x="8" y="41"/>
                        </a:lnTo>
                        <a:lnTo>
                          <a:pt x="21" y="27"/>
                        </a:lnTo>
                        <a:lnTo>
                          <a:pt x="37" y="14"/>
                        </a:lnTo>
                        <a:lnTo>
                          <a:pt x="57" y="8"/>
                        </a:lnTo>
                        <a:lnTo>
                          <a:pt x="73" y="4"/>
                        </a:lnTo>
                        <a:lnTo>
                          <a:pt x="92" y="1"/>
                        </a:lnTo>
                        <a:lnTo>
                          <a:pt x="106" y="1"/>
                        </a:lnTo>
                        <a:lnTo>
                          <a:pt x="125" y="0"/>
                        </a:lnTo>
                        <a:lnTo>
                          <a:pt x="178" y="12"/>
                        </a:lnTo>
                        <a:close/>
                      </a:path>
                    </a:pathLst>
                  </a:custGeom>
                  <a:solidFill>
                    <a:srgbClr val="808080"/>
                  </a:solidFill>
                  <a:ln w="6350">
                    <a:solidFill>
                      <a:srgbClr val="000000"/>
                    </a:solidFill>
                    <a:prstDash val="solid"/>
                    <a:round/>
                    <a:headEnd/>
                    <a:tailEnd/>
                  </a:ln>
                </p:spPr>
                <p:txBody>
                  <a:bodyPr/>
                  <a:lstStyle/>
                  <a:p>
                    <a:endParaRPr lang="en-US"/>
                  </a:p>
                </p:txBody>
              </p:sp>
              <p:sp>
                <p:nvSpPr>
                  <p:cNvPr id="35881" name="Freeform 435"/>
                  <p:cNvSpPr>
                    <a:spLocks/>
                  </p:cNvSpPr>
                  <p:nvPr/>
                </p:nvSpPr>
                <p:spPr bwMode="auto">
                  <a:xfrm>
                    <a:off x="3231" y="3152"/>
                    <a:ext cx="31" cy="28"/>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7"/>
                        </a:moveTo>
                        <a:lnTo>
                          <a:pt x="23" y="35"/>
                        </a:lnTo>
                        <a:lnTo>
                          <a:pt x="34" y="54"/>
                        </a:lnTo>
                        <a:lnTo>
                          <a:pt x="39" y="72"/>
                        </a:lnTo>
                        <a:lnTo>
                          <a:pt x="40" y="100"/>
                        </a:lnTo>
                        <a:lnTo>
                          <a:pt x="36" y="122"/>
                        </a:lnTo>
                        <a:lnTo>
                          <a:pt x="23" y="143"/>
                        </a:lnTo>
                        <a:lnTo>
                          <a:pt x="124" y="118"/>
                        </a:lnTo>
                        <a:lnTo>
                          <a:pt x="115" y="0"/>
                        </a:lnTo>
                        <a:lnTo>
                          <a:pt x="0" y="17"/>
                        </a:lnTo>
                        <a:close/>
                      </a:path>
                    </a:pathLst>
                  </a:custGeom>
                  <a:solidFill>
                    <a:srgbClr val="000000"/>
                  </a:solidFill>
                  <a:ln w="6350">
                    <a:solidFill>
                      <a:srgbClr val="000000"/>
                    </a:solidFill>
                    <a:prstDash val="solid"/>
                    <a:round/>
                    <a:headEnd/>
                    <a:tailEnd/>
                  </a:ln>
                </p:spPr>
                <p:txBody>
                  <a:bodyPr/>
                  <a:lstStyle/>
                  <a:p>
                    <a:endParaRPr lang="en-US"/>
                  </a:p>
                </p:txBody>
              </p:sp>
              <p:sp>
                <p:nvSpPr>
                  <p:cNvPr id="35882" name="Freeform 436"/>
                  <p:cNvSpPr>
                    <a:spLocks/>
                  </p:cNvSpPr>
                  <p:nvPr/>
                </p:nvSpPr>
                <p:spPr bwMode="auto">
                  <a:xfrm>
                    <a:off x="3222" y="313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8" y="22"/>
                        </a:moveTo>
                        <a:lnTo>
                          <a:pt x="0" y="0"/>
                        </a:lnTo>
                        <a:lnTo>
                          <a:pt x="48" y="8"/>
                        </a:lnTo>
                        <a:lnTo>
                          <a:pt x="66" y="14"/>
                        </a:lnTo>
                        <a:lnTo>
                          <a:pt x="84" y="23"/>
                        </a:lnTo>
                        <a:lnTo>
                          <a:pt x="96" y="37"/>
                        </a:lnTo>
                        <a:lnTo>
                          <a:pt x="110" y="56"/>
                        </a:lnTo>
                        <a:lnTo>
                          <a:pt x="117" y="80"/>
                        </a:lnTo>
                        <a:lnTo>
                          <a:pt x="121" y="104"/>
                        </a:lnTo>
                        <a:lnTo>
                          <a:pt x="123" y="129"/>
                        </a:lnTo>
                        <a:lnTo>
                          <a:pt x="124" y="150"/>
                        </a:lnTo>
                        <a:lnTo>
                          <a:pt x="121" y="181"/>
                        </a:lnTo>
                        <a:lnTo>
                          <a:pt x="117" y="211"/>
                        </a:lnTo>
                        <a:lnTo>
                          <a:pt x="105" y="237"/>
                        </a:lnTo>
                        <a:lnTo>
                          <a:pt x="86" y="262"/>
                        </a:lnTo>
                        <a:lnTo>
                          <a:pt x="63" y="280"/>
                        </a:lnTo>
                        <a:lnTo>
                          <a:pt x="45" y="296"/>
                        </a:lnTo>
                        <a:lnTo>
                          <a:pt x="157" y="281"/>
                        </a:lnTo>
                        <a:lnTo>
                          <a:pt x="281" y="259"/>
                        </a:lnTo>
                        <a:lnTo>
                          <a:pt x="478" y="244"/>
                        </a:lnTo>
                        <a:lnTo>
                          <a:pt x="642" y="229"/>
                        </a:lnTo>
                        <a:lnTo>
                          <a:pt x="838" y="229"/>
                        </a:lnTo>
                        <a:lnTo>
                          <a:pt x="1053" y="237"/>
                        </a:lnTo>
                        <a:lnTo>
                          <a:pt x="1321" y="244"/>
                        </a:lnTo>
                        <a:lnTo>
                          <a:pt x="1577" y="266"/>
                        </a:lnTo>
                        <a:lnTo>
                          <a:pt x="1681" y="288"/>
                        </a:lnTo>
                        <a:lnTo>
                          <a:pt x="1711" y="293"/>
                        </a:lnTo>
                        <a:lnTo>
                          <a:pt x="1744" y="295"/>
                        </a:lnTo>
                        <a:lnTo>
                          <a:pt x="1766" y="288"/>
                        </a:lnTo>
                        <a:lnTo>
                          <a:pt x="1786" y="266"/>
                        </a:lnTo>
                        <a:lnTo>
                          <a:pt x="1797" y="239"/>
                        </a:lnTo>
                        <a:lnTo>
                          <a:pt x="1802" y="216"/>
                        </a:lnTo>
                        <a:lnTo>
                          <a:pt x="1804" y="190"/>
                        </a:lnTo>
                        <a:lnTo>
                          <a:pt x="1800" y="143"/>
                        </a:lnTo>
                        <a:lnTo>
                          <a:pt x="1791" y="113"/>
                        </a:lnTo>
                        <a:lnTo>
                          <a:pt x="1778" y="82"/>
                        </a:lnTo>
                        <a:lnTo>
                          <a:pt x="1766" y="63"/>
                        </a:lnTo>
                        <a:lnTo>
                          <a:pt x="1752" y="46"/>
                        </a:lnTo>
                        <a:lnTo>
                          <a:pt x="1732" y="30"/>
                        </a:lnTo>
                        <a:lnTo>
                          <a:pt x="1708" y="22"/>
                        </a:lnTo>
                        <a:close/>
                      </a:path>
                    </a:pathLst>
                  </a:custGeom>
                  <a:solidFill>
                    <a:srgbClr val="FFFFFF"/>
                  </a:solidFill>
                  <a:ln w="6350">
                    <a:solidFill>
                      <a:srgbClr val="000000"/>
                    </a:solidFill>
                    <a:prstDash val="solid"/>
                    <a:round/>
                    <a:headEnd/>
                    <a:tailEnd/>
                  </a:ln>
                </p:spPr>
                <p:txBody>
                  <a:bodyPr/>
                  <a:lstStyle/>
                  <a:p>
                    <a:endParaRPr lang="en-US"/>
                  </a:p>
                </p:txBody>
              </p:sp>
            </p:grpSp>
            <p:grpSp>
              <p:nvGrpSpPr>
                <p:cNvPr id="35872" name="Group 437"/>
                <p:cNvGrpSpPr>
                  <a:grpSpLocks/>
                </p:cNvGrpSpPr>
                <p:nvPr/>
              </p:nvGrpSpPr>
              <p:grpSpPr bwMode="auto">
                <a:xfrm>
                  <a:off x="3565" y="3509"/>
                  <a:ext cx="144" cy="197"/>
                  <a:chOff x="3565" y="3509"/>
                  <a:chExt cx="144" cy="197"/>
                </a:xfrm>
              </p:grpSpPr>
              <p:sp>
                <p:nvSpPr>
                  <p:cNvPr id="35873" name="Freeform 438"/>
                  <p:cNvSpPr>
                    <a:spLocks/>
                  </p:cNvSpPr>
                  <p:nvPr/>
                </p:nvSpPr>
                <p:spPr bwMode="auto">
                  <a:xfrm>
                    <a:off x="3565" y="3561"/>
                    <a:ext cx="144" cy="145"/>
                  </a:xfrm>
                  <a:custGeom>
                    <a:avLst/>
                    <a:gdLst>
                      <a:gd name="T0" fmla="*/ 3 w 578"/>
                      <a:gd name="T1" fmla="*/ 0 h 725"/>
                      <a:gd name="T2" fmla="*/ 2 w 578"/>
                      <a:gd name="T3" fmla="*/ 2 h 725"/>
                      <a:gd name="T4" fmla="*/ 1 w 578"/>
                      <a:gd name="T5" fmla="*/ 4 h 725"/>
                      <a:gd name="T6" fmla="*/ 0 w 578"/>
                      <a:gd name="T7" fmla="*/ 6 h 725"/>
                      <a:gd name="T8" fmla="*/ 1 w 578"/>
                      <a:gd name="T9" fmla="*/ 5 h 725"/>
                      <a:gd name="T10" fmla="*/ 2 w 578"/>
                      <a:gd name="T11" fmla="*/ 5 h 725"/>
                      <a:gd name="T12" fmla="*/ 3 w 578"/>
                      <a:gd name="T13" fmla="*/ 5 h 725"/>
                      <a:gd name="T14" fmla="*/ 3 w 578"/>
                      <a:gd name="T15" fmla="*/ 5 h 725"/>
                      <a:gd name="T16" fmla="*/ 4 w 578"/>
                      <a:gd name="T17" fmla="*/ 5 h 725"/>
                      <a:gd name="T18" fmla="*/ 4 w 578"/>
                      <a:gd name="T19" fmla="*/ 5 h 725"/>
                      <a:gd name="T20" fmla="*/ 5 w 578"/>
                      <a:gd name="T21" fmla="*/ 4 h 725"/>
                      <a:gd name="T22" fmla="*/ 4 w 578"/>
                      <a:gd name="T23" fmla="*/ 4 h 725"/>
                      <a:gd name="T24" fmla="*/ 5 w 578"/>
                      <a:gd name="T25" fmla="*/ 4 h 725"/>
                      <a:gd name="T26" fmla="*/ 6 w 578"/>
                      <a:gd name="T27" fmla="*/ 4 h 725"/>
                      <a:gd name="T28" fmla="*/ 6 w 578"/>
                      <a:gd name="T29" fmla="*/ 4 h 725"/>
                      <a:gd name="T30" fmla="*/ 7 w 578"/>
                      <a:gd name="T31" fmla="*/ 4 h 725"/>
                      <a:gd name="T32" fmla="*/ 7 w 578"/>
                      <a:gd name="T33" fmla="*/ 4 h 725"/>
                      <a:gd name="T34" fmla="*/ 7 w 578"/>
                      <a:gd name="T35" fmla="*/ 5 h 725"/>
                      <a:gd name="T36" fmla="*/ 8 w 578"/>
                      <a:gd name="T37" fmla="*/ 5 h 725"/>
                      <a:gd name="T38" fmla="*/ 9 w 578"/>
                      <a:gd name="T39" fmla="*/ 5 h 725"/>
                      <a:gd name="T40" fmla="*/ 9 w 578"/>
                      <a:gd name="T41" fmla="*/ 4 h 725"/>
                      <a:gd name="T42" fmla="*/ 8 w 578"/>
                      <a:gd name="T43" fmla="*/ 3 h 725"/>
                      <a:gd name="T44" fmla="*/ 8 w 578"/>
                      <a:gd name="T45" fmla="*/ 2 h 725"/>
                      <a:gd name="T46" fmla="*/ 7 w 578"/>
                      <a:gd name="T47" fmla="*/ 1 h 725"/>
                      <a:gd name="T48" fmla="*/ 7 w 578"/>
                      <a:gd name="T49" fmla="*/ 0 h 725"/>
                      <a:gd name="T50" fmla="*/ 7 w 578"/>
                      <a:gd name="T51" fmla="*/ 0 h 725"/>
                      <a:gd name="T52" fmla="*/ 3 w 578"/>
                      <a:gd name="T53" fmla="*/ 0 h 7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5"/>
                      <a:gd name="T83" fmla="*/ 578 w 578"/>
                      <a:gd name="T84" fmla="*/ 725 h 7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5">
                        <a:moveTo>
                          <a:pt x="199" y="37"/>
                        </a:moveTo>
                        <a:lnTo>
                          <a:pt x="143" y="280"/>
                        </a:lnTo>
                        <a:lnTo>
                          <a:pt x="76" y="488"/>
                        </a:lnTo>
                        <a:lnTo>
                          <a:pt x="0" y="725"/>
                        </a:lnTo>
                        <a:lnTo>
                          <a:pt x="64" y="678"/>
                        </a:lnTo>
                        <a:lnTo>
                          <a:pt x="138" y="625"/>
                        </a:lnTo>
                        <a:lnTo>
                          <a:pt x="180" y="600"/>
                        </a:lnTo>
                        <a:lnTo>
                          <a:pt x="212" y="584"/>
                        </a:lnTo>
                        <a:lnTo>
                          <a:pt x="245" y="575"/>
                        </a:lnTo>
                        <a:lnTo>
                          <a:pt x="276" y="572"/>
                        </a:lnTo>
                        <a:lnTo>
                          <a:pt x="318" y="562"/>
                        </a:lnTo>
                        <a:lnTo>
                          <a:pt x="292" y="483"/>
                        </a:lnTo>
                        <a:lnTo>
                          <a:pt x="325" y="478"/>
                        </a:lnTo>
                        <a:lnTo>
                          <a:pt x="364" y="488"/>
                        </a:lnTo>
                        <a:lnTo>
                          <a:pt x="403" y="510"/>
                        </a:lnTo>
                        <a:lnTo>
                          <a:pt x="433" y="531"/>
                        </a:lnTo>
                        <a:lnTo>
                          <a:pt x="460" y="556"/>
                        </a:lnTo>
                        <a:lnTo>
                          <a:pt x="487" y="580"/>
                        </a:lnTo>
                        <a:lnTo>
                          <a:pt x="529" y="625"/>
                        </a:lnTo>
                        <a:lnTo>
                          <a:pt x="578" y="668"/>
                        </a:lnTo>
                        <a:lnTo>
                          <a:pt x="567" y="514"/>
                        </a:lnTo>
                        <a:lnTo>
                          <a:pt x="541" y="390"/>
                        </a:lnTo>
                        <a:lnTo>
                          <a:pt x="514" y="247"/>
                        </a:lnTo>
                        <a:lnTo>
                          <a:pt x="491" y="142"/>
                        </a:lnTo>
                        <a:lnTo>
                          <a:pt x="476" y="60"/>
                        </a:lnTo>
                        <a:lnTo>
                          <a:pt x="469" y="0"/>
                        </a:lnTo>
                        <a:lnTo>
                          <a:pt x="199" y="37"/>
                        </a:lnTo>
                        <a:close/>
                      </a:path>
                    </a:pathLst>
                  </a:custGeom>
                  <a:solidFill>
                    <a:srgbClr val="FF0000"/>
                  </a:solidFill>
                  <a:ln w="3175">
                    <a:solidFill>
                      <a:srgbClr val="000000"/>
                    </a:solidFill>
                    <a:prstDash val="solid"/>
                    <a:round/>
                    <a:headEnd/>
                    <a:tailEnd/>
                  </a:ln>
                </p:spPr>
                <p:txBody>
                  <a:bodyPr/>
                  <a:lstStyle/>
                  <a:p>
                    <a:endParaRPr lang="en-US"/>
                  </a:p>
                </p:txBody>
              </p:sp>
              <p:sp>
                <p:nvSpPr>
                  <p:cNvPr id="35874" name="Oval 439"/>
                  <p:cNvSpPr>
                    <a:spLocks noChangeArrowheads="1"/>
                  </p:cNvSpPr>
                  <p:nvPr/>
                </p:nvSpPr>
                <p:spPr bwMode="auto">
                  <a:xfrm>
                    <a:off x="3603" y="3509"/>
                    <a:ext cx="88" cy="76"/>
                  </a:xfrm>
                  <a:prstGeom prst="ellipse">
                    <a:avLst/>
                  </a:prstGeom>
                  <a:solidFill>
                    <a:srgbClr val="FFFF00"/>
                  </a:solidFill>
                  <a:ln w="3175">
                    <a:solidFill>
                      <a:srgbClr val="000000"/>
                    </a:solidFill>
                    <a:round/>
                    <a:headEnd/>
                    <a:tailEnd/>
                  </a:ln>
                </p:spPr>
                <p:txBody>
                  <a:bodyPr/>
                  <a:lstStyle/>
                  <a:p>
                    <a:endParaRPr lang="en-US"/>
                  </a:p>
                </p:txBody>
              </p:sp>
              <p:sp>
                <p:nvSpPr>
                  <p:cNvPr id="35875" name="Freeform 440"/>
                  <p:cNvSpPr>
                    <a:spLocks/>
                  </p:cNvSpPr>
                  <p:nvPr/>
                </p:nvSpPr>
                <p:spPr bwMode="auto">
                  <a:xfrm>
                    <a:off x="3604" y="3511"/>
                    <a:ext cx="84"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1 w 336"/>
                      <a:gd name="T11" fmla="*/ 1 h 369"/>
                      <a:gd name="T12" fmla="*/ 1 w 336"/>
                      <a:gd name="T13" fmla="*/ 0 h 369"/>
                      <a:gd name="T14" fmla="*/ 1 w 336"/>
                      <a:gd name="T15" fmla="*/ 1 h 369"/>
                      <a:gd name="T16" fmla="*/ 0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1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3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5 w 336"/>
                      <a:gd name="T73" fmla="*/ 1 h 369"/>
                      <a:gd name="T74" fmla="*/ 4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3 w 336"/>
                      <a:gd name="T91" fmla="*/ 1 h 369"/>
                      <a:gd name="T92" fmla="*/ 3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6" y="0"/>
                        </a:moveTo>
                        <a:lnTo>
                          <a:pt x="154" y="68"/>
                        </a:lnTo>
                        <a:lnTo>
                          <a:pt x="119" y="9"/>
                        </a:lnTo>
                        <a:lnTo>
                          <a:pt x="126" y="74"/>
                        </a:lnTo>
                        <a:lnTo>
                          <a:pt x="84" y="25"/>
                        </a:lnTo>
                        <a:lnTo>
                          <a:pt x="100" y="90"/>
                        </a:lnTo>
                        <a:lnTo>
                          <a:pt x="54" y="51"/>
                        </a:lnTo>
                        <a:lnTo>
                          <a:pt x="81" y="113"/>
                        </a:lnTo>
                        <a:lnTo>
                          <a:pt x="24" y="89"/>
                        </a:lnTo>
                        <a:lnTo>
                          <a:pt x="64" y="140"/>
                        </a:lnTo>
                        <a:lnTo>
                          <a:pt x="5" y="132"/>
                        </a:lnTo>
                        <a:lnTo>
                          <a:pt x="61" y="166"/>
                        </a:lnTo>
                        <a:lnTo>
                          <a:pt x="0" y="183"/>
                        </a:lnTo>
                        <a:lnTo>
                          <a:pt x="61" y="199"/>
                        </a:lnTo>
                        <a:lnTo>
                          <a:pt x="5" y="229"/>
                        </a:lnTo>
                        <a:lnTo>
                          <a:pt x="65" y="230"/>
                        </a:lnTo>
                        <a:lnTo>
                          <a:pt x="22" y="277"/>
                        </a:lnTo>
                        <a:lnTo>
                          <a:pt x="79" y="257"/>
                        </a:lnTo>
                        <a:lnTo>
                          <a:pt x="48" y="314"/>
                        </a:lnTo>
                        <a:lnTo>
                          <a:pt x="100" y="280"/>
                        </a:lnTo>
                        <a:lnTo>
                          <a:pt x="84" y="343"/>
                        </a:lnTo>
                        <a:lnTo>
                          <a:pt x="121" y="298"/>
                        </a:lnTo>
                        <a:lnTo>
                          <a:pt x="120" y="363"/>
                        </a:lnTo>
                        <a:lnTo>
                          <a:pt x="147" y="303"/>
                        </a:lnTo>
                        <a:lnTo>
                          <a:pt x="166" y="369"/>
                        </a:lnTo>
                        <a:lnTo>
                          <a:pt x="180" y="305"/>
                        </a:lnTo>
                        <a:lnTo>
                          <a:pt x="198" y="366"/>
                        </a:lnTo>
                        <a:lnTo>
                          <a:pt x="209" y="299"/>
                        </a:lnTo>
                        <a:lnTo>
                          <a:pt x="240" y="351"/>
                        </a:lnTo>
                        <a:lnTo>
                          <a:pt x="232" y="284"/>
                        </a:lnTo>
                        <a:lnTo>
                          <a:pt x="274" y="322"/>
                        </a:lnTo>
                        <a:lnTo>
                          <a:pt x="254" y="261"/>
                        </a:lnTo>
                        <a:lnTo>
                          <a:pt x="308" y="283"/>
                        </a:lnTo>
                        <a:lnTo>
                          <a:pt x="271" y="235"/>
                        </a:lnTo>
                        <a:lnTo>
                          <a:pt x="329" y="234"/>
                        </a:lnTo>
                        <a:lnTo>
                          <a:pt x="278" y="206"/>
                        </a:lnTo>
                        <a:lnTo>
                          <a:pt x="336" y="183"/>
                        </a:lnTo>
                        <a:lnTo>
                          <a:pt x="275" y="167"/>
                        </a:lnTo>
                        <a:lnTo>
                          <a:pt x="332" y="141"/>
                        </a:lnTo>
                        <a:lnTo>
                          <a:pt x="269" y="137"/>
                        </a:lnTo>
                        <a:lnTo>
                          <a:pt x="319" y="100"/>
                        </a:lnTo>
                        <a:lnTo>
                          <a:pt x="259" y="110"/>
                        </a:lnTo>
                        <a:lnTo>
                          <a:pt x="295" y="61"/>
                        </a:lnTo>
                        <a:lnTo>
                          <a:pt x="241" y="89"/>
                        </a:lnTo>
                        <a:lnTo>
                          <a:pt x="261" y="34"/>
                        </a:lnTo>
                        <a:lnTo>
                          <a:pt x="217" y="74"/>
                        </a:lnTo>
                        <a:lnTo>
                          <a:pt x="224" y="11"/>
                        </a:lnTo>
                        <a:lnTo>
                          <a:pt x="188" y="65"/>
                        </a:lnTo>
                        <a:lnTo>
                          <a:pt x="166" y="0"/>
                        </a:lnTo>
                        <a:close/>
                      </a:path>
                    </a:pathLst>
                  </a:custGeom>
                  <a:solidFill>
                    <a:srgbClr val="808000"/>
                  </a:solidFill>
                  <a:ln w="3175">
                    <a:solidFill>
                      <a:srgbClr val="000000"/>
                    </a:solidFill>
                    <a:prstDash val="solid"/>
                    <a:round/>
                    <a:headEnd/>
                    <a:tailEnd/>
                  </a:ln>
                </p:spPr>
                <p:txBody>
                  <a:bodyPr/>
                  <a:lstStyle/>
                  <a:p>
                    <a:endParaRPr lang="en-US"/>
                  </a:p>
                </p:txBody>
              </p:sp>
              <p:sp>
                <p:nvSpPr>
                  <p:cNvPr id="35876" name="Oval 441"/>
                  <p:cNvSpPr>
                    <a:spLocks noChangeArrowheads="1"/>
                  </p:cNvSpPr>
                  <p:nvPr/>
                </p:nvSpPr>
                <p:spPr bwMode="auto">
                  <a:xfrm>
                    <a:off x="3619" y="3521"/>
                    <a:ext cx="56" cy="52"/>
                  </a:xfrm>
                  <a:prstGeom prst="ellipse">
                    <a:avLst/>
                  </a:prstGeom>
                  <a:solidFill>
                    <a:srgbClr val="FFFF00"/>
                  </a:solidFill>
                  <a:ln w="6350">
                    <a:solidFill>
                      <a:srgbClr val="808000"/>
                    </a:solidFill>
                    <a:round/>
                    <a:headEnd/>
                    <a:tailEnd/>
                  </a:ln>
                </p:spPr>
                <p:txBody>
                  <a:bodyPr/>
                  <a:lstStyle/>
                  <a:p>
                    <a:endParaRPr lang="en-US"/>
                  </a:p>
                </p:txBody>
              </p:sp>
              <p:sp>
                <p:nvSpPr>
                  <p:cNvPr id="35877" name="Freeform 442"/>
                  <p:cNvSpPr>
                    <a:spLocks/>
                  </p:cNvSpPr>
                  <p:nvPr/>
                </p:nvSpPr>
                <p:spPr bwMode="auto">
                  <a:xfrm>
                    <a:off x="3625" y="3584"/>
                    <a:ext cx="13" cy="79"/>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000000"/>
                    </a:solidFill>
                    <a:prstDash val="solid"/>
                    <a:round/>
                    <a:headEnd/>
                    <a:tailEnd/>
                  </a:ln>
                </p:spPr>
                <p:txBody>
                  <a:bodyPr/>
                  <a:lstStyle/>
                  <a:p>
                    <a:endParaRPr lang="en-US"/>
                  </a:p>
                </p:txBody>
              </p:sp>
            </p:grpSp>
          </p:grpSp>
        </p:grpSp>
        <p:sp>
          <p:nvSpPr>
            <p:cNvPr id="35866" name="Rectangle 443"/>
            <p:cNvSpPr>
              <a:spLocks noChangeArrowheads="1"/>
            </p:cNvSpPr>
            <p:nvPr/>
          </p:nvSpPr>
          <p:spPr bwMode="auto">
            <a:xfrm>
              <a:off x="3288" y="3222"/>
              <a:ext cx="413" cy="353"/>
            </a:xfrm>
            <a:prstGeom prst="rect">
              <a:avLst/>
            </a:prstGeom>
            <a:noFill/>
            <a:ln w="9525">
              <a:noFill/>
              <a:miter lim="800000"/>
              <a:headEnd/>
              <a:tailEnd/>
            </a:ln>
          </p:spPr>
          <p:txBody>
            <a:bodyPr/>
            <a:lstStyle/>
            <a:p>
              <a:endParaRPr lang="en-US"/>
            </a:p>
          </p:txBody>
        </p:sp>
        <p:sp>
          <p:nvSpPr>
            <p:cNvPr id="35867" name="Rectangle 444"/>
            <p:cNvSpPr>
              <a:spLocks noChangeArrowheads="1"/>
            </p:cNvSpPr>
            <p:nvPr/>
          </p:nvSpPr>
          <p:spPr bwMode="auto">
            <a:xfrm>
              <a:off x="3364" y="3256"/>
              <a:ext cx="256" cy="154"/>
            </a:xfrm>
            <a:prstGeom prst="rect">
              <a:avLst/>
            </a:prstGeom>
            <a:noFill/>
            <a:ln w="9525">
              <a:noFill/>
              <a:miter lim="800000"/>
              <a:headEnd/>
              <a:tailEnd/>
            </a:ln>
          </p:spPr>
          <p:txBody>
            <a:bodyPr wrap="none" lIns="0" tIns="0" rIns="0" bIns="0">
              <a:spAutoFit/>
            </a:bodyPr>
            <a:lstStyle/>
            <a:p>
              <a:pPr algn="ctr"/>
              <a:r>
                <a:rPr lang="en-US" sz="1600" i="1">
                  <a:solidFill>
                    <a:srgbClr val="676767"/>
                  </a:solidFill>
                </a:rPr>
                <a:t>Key </a:t>
              </a:r>
              <a:endParaRPr lang="en-US" sz="1400" b="1"/>
            </a:p>
          </p:txBody>
        </p:sp>
        <p:sp>
          <p:nvSpPr>
            <p:cNvPr id="35868" name="Rectangle 445"/>
            <p:cNvSpPr>
              <a:spLocks noChangeArrowheads="1"/>
            </p:cNvSpPr>
            <p:nvPr/>
          </p:nvSpPr>
          <p:spPr bwMode="auto">
            <a:xfrm>
              <a:off x="3315" y="3408"/>
              <a:ext cx="426" cy="154"/>
            </a:xfrm>
            <a:prstGeom prst="rect">
              <a:avLst/>
            </a:prstGeom>
            <a:noFill/>
            <a:ln w="9525">
              <a:noFill/>
              <a:miter lim="800000"/>
              <a:headEnd/>
              <a:tailEnd/>
            </a:ln>
          </p:spPr>
          <p:txBody>
            <a:bodyPr wrap="none" lIns="0" tIns="0" rIns="0" bIns="0">
              <a:spAutoFit/>
            </a:bodyPr>
            <a:lstStyle/>
            <a:p>
              <a:pPr algn="ctr"/>
              <a:r>
                <a:rPr lang="en-US" sz="1600" i="1">
                  <a:solidFill>
                    <a:srgbClr val="676767"/>
                  </a:solidFill>
                </a:rPr>
                <a:t>Figures</a:t>
              </a:r>
              <a:endParaRPr lang="en-US" sz="1400" b="1"/>
            </a:p>
          </p:txBody>
        </p:sp>
      </p:grpSp>
      <p:sp>
        <p:nvSpPr>
          <p:cNvPr id="35863" name="Line 446"/>
          <p:cNvSpPr>
            <a:spLocks noChangeShapeType="1"/>
          </p:cNvSpPr>
          <p:nvPr/>
        </p:nvSpPr>
        <p:spPr bwMode="auto">
          <a:xfrm>
            <a:off x="3581400" y="3581400"/>
            <a:ext cx="0" cy="1066800"/>
          </a:xfrm>
          <a:prstGeom prst="line">
            <a:avLst/>
          </a:prstGeom>
          <a:noFill/>
          <a:ln w="41275">
            <a:solidFill>
              <a:schemeClr val="accent2"/>
            </a:solidFill>
            <a:round/>
            <a:headEnd/>
            <a:tailEnd type="triangle" w="med" len="med"/>
          </a:ln>
        </p:spPr>
        <p:txBody>
          <a:bodyPr anchor="ctr"/>
          <a:lstStyle/>
          <a:p>
            <a:endParaRPr lang="en-US"/>
          </a:p>
        </p:txBody>
      </p:sp>
      <p:sp>
        <p:nvSpPr>
          <p:cNvPr id="35864" name="AutoShape 456"/>
          <p:cNvSpPr>
            <a:spLocks noChangeArrowheads="1"/>
          </p:cNvSpPr>
          <p:nvPr/>
        </p:nvSpPr>
        <p:spPr bwMode="auto">
          <a:xfrm>
            <a:off x="4572000" y="5181600"/>
            <a:ext cx="838200" cy="762000"/>
          </a:xfrm>
          <a:prstGeom prst="foldedCorner">
            <a:avLst>
              <a:gd name="adj" fmla="val 12500"/>
            </a:avLst>
          </a:prstGeom>
          <a:solidFill>
            <a:srgbClr val="CCFFFF"/>
          </a:solidFill>
          <a:ln w="12700">
            <a:solidFill>
              <a:schemeClr val="tx1"/>
            </a:solidFill>
            <a:round/>
            <a:headEnd/>
            <a:tailEnd/>
          </a:ln>
        </p:spPr>
        <p:txBody>
          <a:bodyPr wrap="none" anchor="ctr"/>
          <a:lstStyle/>
          <a:p>
            <a:pPr algn="ctr"/>
            <a:r>
              <a:rPr lang="en-US" sz="1200"/>
              <a:t>Other</a:t>
            </a:r>
          </a:p>
          <a:p>
            <a:pPr algn="ctr"/>
            <a:r>
              <a:rPr lang="en-US" sz="1200"/>
              <a:t>Reports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ChangeArrowheads="1"/>
          </p:cNvSpPr>
          <p:nvPr/>
        </p:nvSpPr>
        <p:spPr bwMode="auto">
          <a:xfrm>
            <a:off x="257175" y="242888"/>
            <a:ext cx="8734425" cy="671512"/>
          </a:xfrm>
          <a:prstGeom prst="rect">
            <a:avLst/>
          </a:prstGeom>
          <a:noFill/>
          <a:ln w="12700">
            <a:noFill/>
            <a:miter lim="800000"/>
            <a:headEnd/>
            <a:tailEnd/>
          </a:ln>
          <a:effectLst/>
        </p:spPr>
        <p:txBody>
          <a:bodyPr lIns="0" tIns="0" rIns="0" bIns="0"/>
          <a:lstStyle/>
          <a:p>
            <a:pPr>
              <a:defRPr/>
            </a:pPr>
            <a:r>
              <a:rPr lang="en-US" sz="3200" b="1">
                <a:effectLst>
                  <a:outerShdw blurRad="38100" dist="38100" dir="2700000" algn="tl">
                    <a:srgbClr val="C0C0C0"/>
                  </a:outerShdw>
                </a:effectLst>
              </a:rPr>
              <a:t>Purpose</a:t>
            </a:r>
          </a:p>
        </p:txBody>
      </p:sp>
      <p:sp>
        <p:nvSpPr>
          <p:cNvPr id="217091" name="Rectangle 3"/>
          <p:cNvSpPr>
            <a:spLocks noChangeArrowheads="1"/>
          </p:cNvSpPr>
          <p:nvPr/>
        </p:nvSpPr>
        <p:spPr bwMode="auto">
          <a:xfrm>
            <a:off x="304800" y="1295400"/>
            <a:ext cx="8686800" cy="4648200"/>
          </a:xfrm>
          <a:prstGeom prst="rect">
            <a:avLst/>
          </a:prstGeom>
          <a:solidFill>
            <a:srgbClr val="FFFF99">
              <a:alpha val="48000"/>
            </a:srgbClr>
          </a:solidFill>
          <a:ln w="12700">
            <a:noFill/>
            <a:miter lim="800000"/>
            <a:headEnd/>
            <a:tailEnd/>
          </a:ln>
          <a:effectLst/>
        </p:spPr>
        <p:txBody>
          <a:bodyPr/>
          <a:lstStyle/>
          <a:p>
            <a:pPr>
              <a:buFontTx/>
              <a:buChar char="•"/>
              <a:defRPr/>
            </a:pPr>
            <a:r>
              <a:rPr lang="en-US" sz="1800" b="1" dirty="0">
                <a:effectLst>
                  <a:outerShdw blurRad="38100" dist="38100" dir="2700000" algn="tl">
                    <a:srgbClr val="FFFFFF"/>
                  </a:outerShdw>
                </a:effectLst>
              </a:rPr>
              <a:t>Controlling Component provides different tools which can used by managers for getting information to respond to different situations.</a:t>
            </a:r>
          </a:p>
          <a:p>
            <a:pPr>
              <a:defRPr/>
            </a:pPr>
            <a:endParaRPr lang="en-US" sz="1050" b="1" dirty="0">
              <a:effectLst>
                <a:outerShdw blurRad="38100" dist="38100" dir="2700000" algn="tl">
                  <a:srgbClr val="FFFFFF"/>
                </a:outerShdw>
              </a:effectLst>
            </a:endParaRPr>
          </a:p>
          <a:p>
            <a:pPr>
              <a:buFontTx/>
              <a:buChar char="•"/>
              <a:defRPr/>
            </a:pPr>
            <a:r>
              <a:rPr lang="en-US" sz="1800" b="1" dirty="0">
                <a:effectLst>
                  <a:outerShdw blurRad="38100" dist="38100" dir="2700000" algn="tl">
                    <a:srgbClr val="FFFFFF"/>
                  </a:outerShdw>
                </a:effectLst>
              </a:rPr>
              <a:t>Controlling components help in planning and recording of cost and consumption of resources within the organization. </a:t>
            </a:r>
          </a:p>
          <a:p>
            <a:pPr>
              <a:buFontTx/>
              <a:buChar char="•"/>
              <a:defRPr/>
            </a:pPr>
            <a:endParaRPr lang="en-US" sz="900" b="1" dirty="0">
              <a:effectLst>
                <a:outerShdw blurRad="38100" dist="38100" dir="2700000" algn="tl">
                  <a:srgbClr val="FFFFFF"/>
                </a:outerShdw>
              </a:effectLst>
            </a:endParaRPr>
          </a:p>
          <a:p>
            <a:pPr>
              <a:buFontTx/>
              <a:buChar char="•"/>
              <a:defRPr/>
            </a:pPr>
            <a:r>
              <a:rPr lang="en-US" sz="1800" b="1" dirty="0">
                <a:effectLst>
                  <a:outerShdw blurRad="38100" dist="38100" dir="2700000" algn="tl">
                    <a:srgbClr val="FFFFFF"/>
                  </a:outerShdw>
                </a:effectLst>
              </a:rPr>
              <a:t>Comparison of plan data with the actual data helps in judging the efficiency of the individual areas of the organization.</a:t>
            </a:r>
          </a:p>
          <a:p>
            <a:pPr>
              <a:buFontTx/>
              <a:buChar char="•"/>
              <a:defRPr/>
            </a:pPr>
            <a:endParaRPr lang="en-US" sz="1100" b="1" dirty="0">
              <a:effectLst>
                <a:outerShdw blurRad="38100" dist="38100" dir="2700000" algn="tl">
                  <a:srgbClr val="FFFFFF"/>
                </a:outerShdw>
              </a:effectLst>
            </a:endParaRPr>
          </a:p>
          <a:p>
            <a:pPr>
              <a:buFontTx/>
              <a:buChar char="•"/>
              <a:defRPr/>
            </a:pPr>
            <a:r>
              <a:rPr lang="en-US" sz="1800" b="1" dirty="0">
                <a:effectLst>
                  <a:outerShdw blurRad="38100" dist="38100" dir="2700000" algn="tl">
                    <a:srgbClr val="FFFFFF"/>
                  </a:outerShdw>
                </a:effectLst>
              </a:rPr>
              <a:t>Controlling components have reporting capabilities which enables the managers for decision making. The reports are developed taking into need the requirements for management decision making and are much more in detail than reports required for legal purpose.</a:t>
            </a:r>
          </a:p>
          <a:p>
            <a:pPr>
              <a:buFontTx/>
              <a:buChar char="•"/>
              <a:defRPr/>
            </a:pPr>
            <a:endParaRPr lang="en-US" sz="1200" b="1" dirty="0">
              <a:effectLst>
                <a:outerShdw blurRad="38100" dist="38100" dir="2700000" algn="tl">
                  <a:srgbClr val="FFFFFF"/>
                </a:outerShdw>
              </a:effectLst>
            </a:endParaRPr>
          </a:p>
          <a:p>
            <a:pPr>
              <a:buFontTx/>
              <a:buChar char="•"/>
              <a:defRPr/>
            </a:pPr>
            <a:r>
              <a:rPr lang="en-US" sz="1800" b="1" dirty="0">
                <a:effectLst>
                  <a:outerShdw blurRad="38100" dist="38100" dir="2700000" algn="tl">
                    <a:srgbClr val="FFFFFF"/>
                  </a:outerShdw>
                </a:effectLst>
              </a:rPr>
              <a:t>Controlling reports can not only be used by cost accountants but by other operational managers also.</a:t>
            </a:r>
          </a:p>
          <a:p>
            <a:pPr>
              <a:buFontTx/>
              <a:buChar char="•"/>
              <a:defRPr/>
            </a:pPr>
            <a:endParaRPr lang="en-US" sz="800" b="1" dirty="0">
              <a:effectLst>
                <a:outerShdw blurRad="38100" dist="38100" dir="2700000" algn="tl">
                  <a:srgbClr val="FFFFFF"/>
                </a:outerShdw>
              </a:effectLst>
            </a:endParaRPr>
          </a:p>
          <a:p>
            <a:pPr>
              <a:buFontTx/>
              <a:buChar char="•"/>
              <a:defRPr/>
            </a:pPr>
            <a:r>
              <a:rPr lang="en-US" sz="1800" b="1" dirty="0">
                <a:effectLst>
                  <a:outerShdw blurRad="38100" dist="38100" dir="2700000" algn="tl">
                    <a:srgbClr val="FFFFFF"/>
                  </a:outerShdw>
                </a:effectLst>
              </a:rPr>
              <a:t>Operational managers can have optimum utilization of resources by utilizing the resources for key products and market segments.</a:t>
            </a:r>
          </a:p>
          <a:p>
            <a:pPr>
              <a:buFontTx/>
              <a:buChar char="•"/>
              <a:defRPr/>
            </a:pPr>
            <a:endParaRPr lang="en-US" sz="1800" b="1" dirty="0">
              <a:effectLst>
                <a:outerShdw blurRad="38100" dist="38100" dir="2700000" algn="tl">
                  <a:srgbClr val="FFFFFF"/>
                </a:outerShdw>
              </a:effectLst>
            </a:endParaRPr>
          </a:p>
          <a:p>
            <a:pPr>
              <a:buFontTx/>
              <a:buChar char="•"/>
              <a:defRPr/>
            </a:pPr>
            <a:endParaRPr lang="en-US" sz="1800" b="1" dirty="0">
              <a:effectLst>
                <a:outerShdw blurRad="38100" dist="38100" dir="2700000" algn="tl">
                  <a:srgbClr val="FFFFFF"/>
                </a:outerShdw>
              </a:effectLst>
            </a:endParaRPr>
          </a:p>
          <a:p>
            <a:pPr>
              <a:buFontTx/>
              <a:buChar char="•"/>
              <a:defRPr/>
            </a:pPr>
            <a:endParaRPr lang="en-US" sz="1800" b="1" dirty="0">
              <a:effectLst>
                <a:outerShdw blurRad="38100" dist="38100" dir="2700000" algn="tl">
                  <a:srgbClr val="FFFFFF"/>
                </a:outerShdw>
              </a:effectLst>
            </a:endParaRPr>
          </a:p>
          <a:p>
            <a:pPr>
              <a:defRPr/>
            </a:pPr>
            <a:endParaRPr lang="en-US" sz="1800" dirty="0"/>
          </a:p>
        </p:txBody>
      </p:sp>
      <p:sp>
        <p:nvSpPr>
          <p:cNvPr id="7172" name="Rectangle 4"/>
          <p:cNvSpPr>
            <a:spLocks noChangeArrowheads="1"/>
          </p:cNvSpPr>
          <p:nvPr/>
        </p:nvSpPr>
        <p:spPr bwMode="auto">
          <a:xfrm>
            <a:off x="304800" y="762000"/>
            <a:ext cx="6934200" cy="457200"/>
          </a:xfrm>
          <a:prstGeom prst="rect">
            <a:avLst/>
          </a:prstGeom>
          <a:gradFill rotWithShape="1">
            <a:gsLst>
              <a:gs pos="0">
                <a:srgbClr val="FFCC99"/>
              </a:gs>
              <a:gs pos="100000">
                <a:srgbClr val="765E47"/>
              </a:gs>
            </a:gsLst>
            <a:lin ang="5400000" scaled="1"/>
          </a:gradFill>
          <a:ln w="12700" algn="ctr">
            <a:solidFill>
              <a:schemeClr val="tx1"/>
            </a:solidFill>
            <a:miter lim="800000"/>
            <a:headEnd/>
            <a:tailEnd/>
          </a:ln>
        </p:spPr>
        <p:txBody>
          <a:bodyPr wrap="none" anchor="ctr"/>
          <a:lstStyle/>
          <a:p>
            <a:pPr algn="ctr"/>
            <a:r>
              <a:rPr lang="en-US" b="1"/>
              <a:t>Management Reporting &amp; Decision Making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381000" y="381000"/>
            <a:ext cx="9601200" cy="671513"/>
          </a:xfrm>
          <a:prstGeom prst="rect">
            <a:avLst/>
          </a:prstGeom>
          <a:noFill/>
          <a:ln w="12700">
            <a:noFill/>
            <a:miter lim="800000"/>
            <a:headEnd/>
            <a:tailEnd/>
          </a:ln>
          <a:effectLst/>
        </p:spPr>
        <p:txBody>
          <a:bodyPr lIns="0" tIns="0" rIns="0" bIns="0"/>
          <a:lstStyle/>
          <a:p>
            <a:pPr>
              <a:defRPr/>
            </a:pPr>
            <a:r>
              <a:rPr lang="en-US" b="1" dirty="0">
                <a:effectLst>
                  <a:outerShdw blurRad="38100" dist="38100" dir="2700000" algn="tl">
                    <a:srgbClr val="C0C0C0"/>
                  </a:outerShdw>
                </a:effectLst>
              </a:rPr>
              <a:t>Profitability Management : Profit Center Accounting</a:t>
            </a:r>
          </a:p>
        </p:txBody>
      </p:sp>
      <p:sp>
        <p:nvSpPr>
          <p:cNvPr id="36867" name="Rectangle 3"/>
          <p:cNvSpPr>
            <a:spLocks noChangeArrowheads="1"/>
          </p:cNvSpPr>
          <p:nvPr/>
        </p:nvSpPr>
        <p:spPr bwMode="auto">
          <a:xfrm>
            <a:off x="152400" y="914400"/>
            <a:ext cx="7696200" cy="3810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2000" b="1"/>
              <a:t>What is the profitability of my responsibility areas ?</a:t>
            </a:r>
          </a:p>
        </p:txBody>
      </p:sp>
      <p:sp>
        <p:nvSpPr>
          <p:cNvPr id="36868" name="Rectangle 4"/>
          <p:cNvSpPr>
            <a:spLocks noChangeArrowheads="1"/>
          </p:cNvSpPr>
          <p:nvPr/>
        </p:nvSpPr>
        <p:spPr bwMode="auto">
          <a:xfrm>
            <a:off x="228600" y="1676400"/>
            <a:ext cx="8229600" cy="4648200"/>
          </a:xfrm>
          <a:prstGeom prst="rect">
            <a:avLst/>
          </a:prstGeom>
          <a:noFill/>
          <a:ln w="12700">
            <a:noFill/>
            <a:miter lim="800000"/>
            <a:headEnd/>
            <a:tailEnd/>
          </a:ln>
        </p:spPr>
        <p:txBody>
          <a:bodyPr/>
          <a:lstStyle/>
          <a:p>
            <a:pPr>
              <a:buFontTx/>
              <a:buChar char="•"/>
            </a:pPr>
            <a:r>
              <a:rPr lang="en-US" sz="1400"/>
              <a:t>Profit Center accounting is used to analyze the profitability of internal organizational units. Profit Center is a management oriented organizational unit created according to areas of responsibility and are treated as “ Companies within the Company”. </a:t>
            </a:r>
          </a:p>
          <a:p>
            <a:pPr>
              <a:buFontTx/>
              <a:buChar char="•"/>
            </a:pPr>
            <a:endParaRPr lang="en-US" sz="1400"/>
          </a:p>
          <a:p>
            <a:pPr algn="just">
              <a:buFontTx/>
              <a:buChar char="•"/>
            </a:pPr>
            <a:r>
              <a:rPr lang="en-US" sz="1400"/>
              <a:t>Profit Center can be set according to product (product lines, divisions), geographical areas (regions, offices or production sites) or function. </a:t>
            </a:r>
          </a:p>
          <a:p>
            <a:pPr lvl="1" algn="just"/>
            <a:endParaRPr lang="en-US" sz="1400"/>
          </a:p>
          <a:p>
            <a:pPr>
              <a:buFontTx/>
              <a:buChar char="•"/>
            </a:pPr>
            <a:r>
              <a:rPr lang="en-US" sz="1400"/>
              <a:t>In profit center accounting, each object which incur costs or revenues are assigned to the profit center. This assignment allows the data, both plan and actual,  to be posted to profit center when it is posted to the original object. </a:t>
            </a:r>
          </a:p>
          <a:p>
            <a:pPr>
              <a:buFontTx/>
              <a:buChar char="•"/>
            </a:pPr>
            <a:endParaRPr lang="en-US" sz="1400"/>
          </a:p>
          <a:p>
            <a:pPr>
              <a:buFontTx/>
              <a:buChar char="•"/>
            </a:pPr>
            <a:r>
              <a:rPr lang="en-US" sz="1400"/>
              <a:t>Revenue postings are transferred to profit center accounting by identifying profit center from material or sales order item in SD. The cost of goods Is transferred when delivery note is created. The overhead cost is transferred to profit center accounting when cost is posted to profit center assigned cost objects.</a:t>
            </a:r>
          </a:p>
          <a:p>
            <a:endParaRPr lang="en-US" sz="1400"/>
          </a:p>
          <a:p>
            <a:pPr>
              <a:buFontTx/>
              <a:buChar char="•"/>
            </a:pPr>
            <a:r>
              <a:rPr lang="en-US" sz="1400"/>
              <a:t>After release 4.7,balance sheet items are transferred to profit center accounting real time and it is possible to get trial balance at profit center level.</a:t>
            </a:r>
          </a:p>
          <a:p>
            <a:pPr>
              <a:buFontTx/>
              <a:buChar char="•"/>
            </a:pPr>
            <a:endParaRPr lang="en-US" sz="1400"/>
          </a:p>
          <a:p>
            <a:endParaRPr lang="en-US" sz="1400"/>
          </a:p>
          <a:p>
            <a:pPr>
              <a:buFontTx/>
              <a:buChar char="•"/>
            </a:pPr>
            <a:r>
              <a:rPr lang="en-US" sz="1400"/>
              <a:t>For details refer “CO1005: Profit Center Accounting”.</a:t>
            </a:r>
          </a:p>
        </p:txBody>
      </p:sp>
      <p:pic>
        <p:nvPicPr>
          <p:cNvPr id="36869" name="Picture 5" descr="j0283209"/>
          <p:cNvPicPr>
            <a:picLocks noChangeAspect="1" noChangeArrowheads="1" noCrop="1"/>
          </p:cNvPicPr>
          <p:nvPr/>
        </p:nvPicPr>
        <p:blipFill>
          <a:blip r:embed="rId3" cstate="print"/>
          <a:srcRect/>
          <a:stretch>
            <a:fillRect/>
          </a:stretch>
        </p:blipFill>
        <p:spPr bwMode="auto">
          <a:xfrm>
            <a:off x="8153400" y="762000"/>
            <a:ext cx="838200" cy="7429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7" name="Rectangle 3"/>
          <p:cNvSpPr>
            <a:spLocks noChangeArrowheads="1"/>
          </p:cNvSpPr>
          <p:nvPr/>
        </p:nvSpPr>
        <p:spPr bwMode="auto">
          <a:xfrm>
            <a:off x="349250" y="609600"/>
            <a:ext cx="8489950" cy="459100"/>
          </a:xfrm>
          <a:prstGeom prst="rect">
            <a:avLst/>
          </a:prstGeom>
          <a:noFill/>
          <a:ln w="12700">
            <a:noFill/>
            <a:miter lim="800000"/>
            <a:headEnd/>
            <a:tailEnd/>
          </a:ln>
          <a:effectLst/>
        </p:spPr>
        <p:txBody>
          <a:bodyPr lIns="90488" tIns="44450" rIns="90488" bIns="44450">
            <a:spAutoFit/>
          </a:bodyPr>
          <a:lstStyle/>
          <a:p>
            <a:pPr>
              <a:defRPr/>
            </a:pPr>
            <a:r>
              <a:rPr lang="en-US" b="1" i="1" dirty="0">
                <a:solidFill>
                  <a:schemeClr val="accent2"/>
                </a:solidFill>
                <a:effectLst>
                  <a:outerShdw blurRad="38100" dist="38100" dir="2700000" algn="tl">
                    <a:srgbClr val="C0C0C0"/>
                  </a:outerShdw>
                </a:effectLst>
              </a:rPr>
              <a:t>Controlling Overview and General Customizing</a:t>
            </a:r>
          </a:p>
        </p:txBody>
      </p:sp>
      <p:sp>
        <p:nvSpPr>
          <p:cNvPr id="37892" name="Rectangle 4"/>
          <p:cNvSpPr>
            <a:spLocks noChangeArrowheads="1"/>
          </p:cNvSpPr>
          <p:nvPr/>
        </p:nvSpPr>
        <p:spPr bwMode="auto">
          <a:xfrm>
            <a:off x="787400" y="1765300"/>
            <a:ext cx="304800" cy="4572000"/>
          </a:xfrm>
          <a:prstGeom prst="rect">
            <a:avLst/>
          </a:prstGeom>
          <a:solidFill>
            <a:srgbClr val="000080"/>
          </a:solidFill>
          <a:ln w="12700" algn="ctr">
            <a:noFill/>
            <a:miter lim="800000"/>
            <a:headEnd/>
            <a:tailEnd/>
          </a:ln>
        </p:spPr>
        <p:txBody>
          <a:bodyPr wrap="none" anchor="ctr"/>
          <a:lstStyle/>
          <a:p>
            <a:endParaRPr lang="en-US"/>
          </a:p>
        </p:txBody>
      </p:sp>
      <p:sp>
        <p:nvSpPr>
          <p:cNvPr id="37893" name="Rectangle 5"/>
          <p:cNvSpPr>
            <a:spLocks noChangeArrowheads="1"/>
          </p:cNvSpPr>
          <p:nvPr/>
        </p:nvSpPr>
        <p:spPr bwMode="auto">
          <a:xfrm>
            <a:off x="457200" y="21844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t>      Organization Structure</a:t>
            </a:r>
          </a:p>
        </p:txBody>
      </p:sp>
      <p:sp>
        <p:nvSpPr>
          <p:cNvPr id="37894" name="Rectangle 6"/>
          <p:cNvSpPr>
            <a:spLocks noChangeArrowheads="1"/>
          </p:cNvSpPr>
          <p:nvPr/>
        </p:nvSpPr>
        <p:spPr bwMode="auto">
          <a:xfrm>
            <a:off x="469900" y="29210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t>      Controlling Components</a:t>
            </a:r>
          </a:p>
        </p:txBody>
      </p:sp>
      <p:sp>
        <p:nvSpPr>
          <p:cNvPr id="37895" name="Rectangle 7"/>
          <p:cNvSpPr>
            <a:spLocks noChangeArrowheads="1"/>
          </p:cNvSpPr>
          <p:nvPr/>
        </p:nvSpPr>
        <p:spPr bwMode="auto">
          <a:xfrm>
            <a:off x="469900" y="3657600"/>
            <a:ext cx="5715000" cy="4572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r>
              <a:rPr lang="en-US" sz="3000"/>
              <a:t>      Currencies in Controlling</a:t>
            </a:r>
          </a:p>
        </p:txBody>
      </p:sp>
      <p:sp>
        <p:nvSpPr>
          <p:cNvPr id="37896" name="Rectangle 8"/>
          <p:cNvSpPr>
            <a:spLocks noChangeArrowheads="1"/>
          </p:cNvSpPr>
          <p:nvPr/>
        </p:nvSpPr>
        <p:spPr bwMode="auto">
          <a:xfrm>
            <a:off x="457200" y="4419600"/>
            <a:ext cx="57912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t>      CO integration</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0" name="Rectangle 2"/>
          <p:cNvSpPr>
            <a:spLocks noChangeArrowheads="1"/>
          </p:cNvSpPr>
          <p:nvPr/>
        </p:nvSpPr>
        <p:spPr bwMode="auto">
          <a:xfrm>
            <a:off x="381000" y="371475"/>
            <a:ext cx="8115300" cy="619125"/>
          </a:xfrm>
          <a:prstGeom prst="rect">
            <a:avLst/>
          </a:prstGeom>
          <a:noFill/>
          <a:ln w="12700" algn="ctr">
            <a:noFill/>
            <a:miter lim="800000"/>
            <a:headEnd/>
            <a:tailEnd/>
          </a:ln>
          <a:effectLst/>
        </p:spPr>
        <p:txBody>
          <a:bodyPr lIns="0" tIns="0" rIns="0" bIns="0"/>
          <a:lstStyle/>
          <a:p>
            <a:pPr>
              <a:defRPr/>
            </a:pPr>
            <a:r>
              <a:rPr lang="en-US" sz="3200" b="1">
                <a:effectLst>
                  <a:outerShdw blurRad="38100" dist="38100" dir="2700000" algn="tl">
                    <a:srgbClr val="C0C0C0"/>
                  </a:outerShdw>
                </a:effectLst>
              </a:rPr>
              <a:t>Currencies in Controlling</a:t>
            </a:r>
          </a:p>
        </p:txBody>
      </p:sp>
      <p:sp>
        <p:nvSpPr>
          <p:cNvPr id="38915" name="Rectangle 3"/>
          <p:cNvSpPr>
            <a:spLocks noChangeArrowheads="1"/>
          </p:cNvSpPr>
          <p:nvPr/>
        </p:nvSpPr>
        <p:spPr bwMode="auto">
          <a:xfrm>
            <a:off x="228600" y="990600"/>
            <a:ext cx="8229600" cy="5486400"/>
          </a:xfrm>
          <a:prstGeom prst="rect">
            <a:avLst/>
          </a:prstGeom>
          <a:noFill/>
          <a:ln w="12700">
            <a:noFill/>
            <a:miter lim="800000"/>
            <a:headEnd/>
            <a:tailEnd/>
          </a:ln>
        </p:spPr>
        <p:txBody>
          <a:bodyPr/>
          <a:lstStyle/>
          <a:p>
            <a:pPr marL="342900" indent="-342900">
              <a:buFontTx/>
              <a:buChar char="•"/>
            </a:pPr>
            <a:r>
              <a:rPr lang="en-US" sz="1400" b="1" dirty="0">
                <a:solidFill>
                  <a:srgbClr val="800000"/>
                </a:solidFill>
              </a:rPr>
              <a:t>Controlling Area Currency</a:t>
            </a:r>
            <a:r>
              <a:rPr lang="en-US" sz="1400" dirty="0"/>
              <a:t> : Currency used for cost accounting. It depends on whether assignment of company code to controlling area and currency type in the controlling area. If there is 1:1 relationship between controlling area and company code, then controlling area currency corresponds to company code currency. If there is 1:n relationship between controlling area and company code then currency type determines controlling area currency. </a:t>
            </a:r>
          </a:p>
          <a:p>
            <a:pPr marL="342900" indent="-342900">
              <a:buFontTx/>
              <a:buChar char="•"/>
            </a:pPr>
            <a:endParaRPr lang="en-US" sz="1400" dirty="0"/>
          </a:p>
          <a:p>
            <a:pPr marL="342900" indent="-342900">
              <a:buFontTx/>
              <a:buChar char="•"/>
            </a:pPr>
            <a:endParaRPr lang="en-US" sz="1400" dirty="0"/>
          </a:p>
          <a:p>
            <a:pPr marL="342900" indent="-342900">
              <a:buFontTx/>
              <a:buChar char="•"/>
            </a:pPr>
            <a:endParaRPr lang="en-US" sz="1400" dirty="0"/>
          </a:p>
          <a:p>
            <a:pPr marL="342900" indent="-342900">
              <a:buFontTx/>
              <a:buChar char="•"/>
            </a:pPr>
            <a:endParaRPr lang="en-US" sz="1400" dirty="0"/>
          </a:p>
          <a:p>
            <a:pPr marL="342900" indent="-342900">
              <a:buFontTx/>
              <a:buChar char="•"/>
            </a:pPr>
            <a:endParaRPr lang="en-US" sz="1400" dirty="0"/>
          </a:p>
          <a:p>
            <a:pPr marL="342900" indent="-342900">
              <a:buFontTx/>
              <a:buChar char="•"/>
            </a:pPr>
            <a:endParaRPr lang="en-US" sz="1400" dirty="0"/>
          </a:p>
          <a:p>
            <a:pPr marL="342900" indent="-342900">
              <a:buFontTx/>
              <a:buChar char="•"/>
            </a:pPr>
            <a:endParaRPr lang="en-US" sz="1400" dirty="0"/>
          </a:p>
          <a:p>
            <a:pPr marL="342900" indent="-342900">
              <a:buFontTx/>
              <a:buChar char="•"/>
            </a:pPr>
            <a:endParaRPr lang="en-US" sz="1400" dirty="0"/>
          </a:p>
          <a:p>
            <a:pPr marL="342900" indent="-342900">
              <a:buFontTx/>
              <a:buChar char="•"/>
            </a:pPr>
            <a:endParaRPr lang="en-US" sz="1400" dirty="0"/>
          </a:p>
          <a:p>
            <a:pPr marL="342900" indent="-342900">
              <a:buFontTx/>
              <a:buChar char="•"/>
            </a:pPr>
            <a:endParaRPr lang="en-US" sz="1400" dirty="0"/>
          </a:p>
          <a:p>
            <a:pPr marL="342900" indent="-342900">
              <a:buFontTx/>
              <a:buChar char="•"/>
            </a:pPr>
            <a:endParaRPr lang="en-US" sz="1400" dirty="0"/>
          </a:p>
          <a:p>
            <a:pPr marL="342900" indent="-342900">
              <a:buFontTx/>
              <a:buChar char="•"/>
            </a:pPr>
            <a:endParaRPr lang="en-US" sz="1400" dirty="0"/>
          </a:p>
          <a:p>
            <a:pPr marL="342900" indent="-342900">
              <a:buFontTx/>
              <a:buChar char="•"/>
            </a:pPr>
            <a:r>
              <a:rPr lang="en-US" sz="1400" b="1" dirty="0">
                <a:solidFill>
                  <a:srgbClr val="800000"/>
                </a:solidFill>
              </a:rPr>
              <a:t>Object currency</a:t>
            </a:r>
            <a:r>
              <a:rPr lang="en-US" sz="1400" dirty="0"/>
              <a:t> : Currency defined in master record of each controlling object. The controlling area currency is defaulted as object currency. A separate object currency can be used only if controlling area currency is same as company code currency.</a:t>
            </a:r>
          </a:p>
          <a:p>
            <a:pPr marL="342900" indent="-342900">
              <a:buFontTx/>
              <a:buChar char="•"/>
            </a:pPr>
            <a:endParaRPr lang="en-US" sz="1400" dirty="0"/>
          </a:p>
          <a:p>
            <a:pPr marL="342900" indent="-342900">
              <a:buFontTx/>
              <a:buChar char="•"/>
            </a:pPr>
            <a:r>
              <a:rPr lang="en-US" sz="1400" b="1" dirty="0">
                <a:solidFill>
                  <a:srgbClr val="800000"/>
                </a:solidFill>
              </a:rPr>
              <a:t>Transaction currency</a:t>
            </a:r>
            <a:r>
              <a:rPr lang="en-US" sz="1400" dirty="0"/>
              <a:t> : The currency in which individual documents are posted. The transaction currency can differ from controlling area currency and object currency. The system automatically converts the values in controlling area currency and object currency at the exchange rate specified in controlling are version settings.</a:t>
            </a:r>
          </a:p>
        </p:txBody>
      </p:sp>
      <p:graphicFrame>
        <p:nvGraphicFramePr>
          <p:cNvPr id="283652" name="Group 4"/>
          <p:cNvGraphicFramePr>
            <a:graphicFrameLocks noGrp="1"/>
          </p:cNvGraphicFramePr>
          <p:nvPr/>
        </p:nvGraphicFramePr>
        <p:xfrm>
          <a:off x="838200" y="2286000"/>
          <a:ext cx="7086600" cy="2317115"/>
        </p:xfrm>
        <a:graphic>
          <a:graphicData uri="http://schemas.openxmlformats.org/drawingml/2006/table">
            <a:tbl>
              <a:tblPr/>
              <a:tblGrid>
                <a:gridCol w="7620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4572000">
                  <a:extLst>
                    <a:ext uri="{9D8B030D-6E8A-4147-A177-3AD203B41FA5}">
                      <a16:colId xmlns:a16="http://schemas.microsoft.com/office/drawing/2014/main" xmlns="" val="20002"/>
                    </a:ext>
                  </a:extLst>
                </a:gridCol>
              </a:tblGrid>
              <a:tr h="20478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1" i="0" u="none" strike="noStrike" cap="none" normalizeH="0" baseline="0">
                          <a:ln>
                            <a:noFill/>
                          </a:ln>
                          <a:solidFill>
                            <a:schemeClr val="tx1"/>
                          </a:solidFill>
                          <a:effectLst>
                            <a:outerShdw blurRad="38100" dist="38100" dir="2700000" algn="tl">
                              <a:srgbClr val="FFFFFF"/>
                            </a:outerShdw>
                          </a:effectLst>
                          <a:latin typeface="Arial" charset="0"/>
                        </a:rPr>
                        <a:t>Curr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FC9"/>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1" i="0" u="none" strike="noStrike" cap="none" normalizeH="0" baseline="0">
                          <a:ln>
                            <a:noFill/>
                          </a:ln>
                          <a:solidFill>
                            <a:schemeClr val="tx1"/>
                          </a:solidFill>
                          <a:effectLst>
                            <a:outerShdw blurRad="38100" dist="38100" dir="2700000" algn="tl">
                              <a:srgbClr val="FFFFFF"/>
                            </a:outerShdw>
                          </a:effectLst>
                          <a:latin typeface="Arial"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FC9"/>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1" i="0" u="none" strike="noStrike" cap="none" normalizeH="0" baseline="0">
                          <a:ln>
                            <a:noFill/>
                          </a:ln>
                          <a:solidFill>
                            <a:schemeClr val="tx1"/>
                          </a:solidFill>
                          <a:effectLst>
                            <a:outerShdw blurRad="38100" dist="38100" dir="2700000" algn="tl">
                              <a:srgbClr val="FFFFFF"/>
                            </a:outerShdw>
                          </a:effectLst>
                          <a:latin typeface="Arial" charset="0"/>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FC9"/>
                    </a:solidFill>
                  </a:tcPr>
                </a:tc>
                <a:extLst>
                  <a:ext uri="{0D108BD9-81ED-4DB2-BD59-A6C34878D82A}">
                    <a16:rowId xmlns:a16="http://schemas.microsoft.com/office/drawing/2014/main" xmlns="" val="10000"/>
                  </a:ext>
                </a:extLst>
              </a:tr>
              <a:tr h="29051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Company code currency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Used if all the company codes assigned to controlling area uses the same currency.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032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Controlling area currency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Use any currency defined in customizing.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447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Group currency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All the company codes uses the same group currency as parallel currency.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9051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Hard currency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All the company code has same hard currency and it is used as parallel currency.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8892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Index based currency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All the company code has same index based currency and it is used as a parallel currency.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9051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Global company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000" b="0" i="0" u="none" strike="noStrike" cap="none" normalizeH="0" baseline="0">
                          <a:ln>
                            <a:noFill/>
                          </a:ln>
                          <a:solidFill>
                            <a:schemeClr val="tx1"/>
                          </a:solidFill>
                          <a:effectLst>
                            <a:outerShdw blurRad="38100" dist="38100" dir="2700000" algn="tl">
                              <a:srgbClr val="C0C0C0"/>
                            </a:outerShdw>
                          </a:effectLst>
                          <a:latin typeface="Arial" charset="0"/>
                        </a:rPr>
                        <a:t>All the company codes belong to same company and uses the company currency as a parallel currency.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083" name="Rectangle 3"/>
          <p:cNvSpPr>
            <a:spLocks noChangeArrowheads="1"/>
          </p:cNvSpPr>
          <p:nvPr/>
        </p:nvSpPr>
        <p:spPr bwMode="auto">
          <a:xfrm>
            <a:off x="349250" y="698545"/>
            <a:ext cx="8489950" cy="520655"/>
          </a:xfrm>
          <a:prstGeom prst="rect">
            <a:avLst/>
          </a:prstGeom>
          <a:noFill/>
          <a:ln w="12700">
            <a:noFill/>
            <a:miter lim="800000"/>
            <a:headEnd/>
            <a:tailEnd/>
          </a:ln>
          <a:effectLst/>
        </p:spPr>
        <p:txBody>
          <a:bodyPr lIns="90488" tIns="44450" rIns="90488" bIns="44450">
            <a:spAutoFit/>
          </a:bodyPr>
          <a:lstStyle/>
          <a:p>
            <a:pPr>
              <a:defRPr/>
            </a:pPr>
            <a:r>
              <a:rPr lang="en-US" sz="2800" b="1" i="1" dirty="0">
                <a:solidFill>
                  <a:schemeClr val="accent2"/>
                </a:solidFill>
                <a:effectLst>
                  <a:outerShdw blurRad="38100" dist="38100" dir="2700000" algn="tl">
                    <a:srgbClr val="C0C0C0"/>
                  </a:outerShdw>
                </a:effectLst>
              </a:rPr>
              <a:t>Controlling Overview and General Customizing</a:t>
            </a:r>
          </a:p>
        </p:txBody>
      </p:sp>
      <p:sp>
        <p:nvSpPr>
          <p:cNvPr id="39940" name="Rectangle 4"/>
          <p:cNvSpPr>
            <a:spLocks noChangeArrowheads="1"/>
          </p:cNvSpPr>
          <p:nvPr/>
        </p:nvSpPr>
        <p:spPr bwMode="auto">
          <a:xfrm>
            <a:off x="787400" y="1765300"/>
            <a:ext cx="304800" cy="4572000"/>
          </a:xfrm>
          <a:prstGeom prst="rect">
            <a:avLst/>
          </a:prstGeom>
          <a:solidFill>
            <a:srgbClr val="000080"/>
          </a:solidFill>
          <a:ln w="12700" algn="ctr">
            <a:noFill/>
            <a:miter lim="800000"/>
            <a:headEnd/>
            <a:tailEnd/>
          </a:ln>
        </p:spPr>
        <p:txBody>
          <a:bodyPr wrap="none" anchor="ctr"/>
          <a:lstStyle/>
          <a:p>
            <a:endParaRPr lang="en-US"/>
          </a:p>
        </p:txBody>
      </p:sp>
      <p:sp>
        <p:nvSpPr>
          <p:cNvPr id="39941" name="Rectangle 5"/>
          <p:cNvSpPr>
            <a:spLocks noChangeArrowheads="1"/>
          </p:cNvSpPr>
          <p:nvPr/>
        </p:nvSpPr>
        <p:spPr bwMode="auto">
          <a:xfrm>
            <a:off x="457200" y="21844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t>      Organization Structure</a:t>
            </a:r>
          </a:p>
        </p:txBody>
      </p:sp>
      <p:sp>
        <p:nvSpPr>
          <p:cNvPr id="39942" name="Rectangle 6"/>
          <p:cNvSpPr>
            <a:spLocks noChangeArrowheads="1"/>
          </p:cNvSpPr>
          <p:nvPr/>
        </p:nvSpPr>
        <p:spPr bwMode="auto">
          <a:xfrm>
            <a:off x="469900" y="29210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t>      Controlling Components</a:t>
            </a:r>
          </a:p>
        </p:txBody>
      </p:sp>
      <p:sp>
        <p:nvSpPr>
          <p:cNvPr id="39943" name="Rectangle 7"/>
          <p:cNvSpPr>
            <a:spLocks noChangeArrowheads="1"/>
          </p:cNvSpPr>
          <p:nvPr/>
        </p:nvSpPr>
        <p:spPr bwMode="auto">
          <a:xfrm>
            <a:off x="469900" y="36576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t>      Currencies in Controlling</a:t>
            </a:r>
          </a:p>
        </p:txBody>
      </p:sp>
      <p:sp>
        <p:nvSpPr>
          <p:cNvPr id="39944" name="Rectangle 8"/>
          <p:cNvSpPr>
            <a:spLocks noChangeArrowheads="1"/>
          </p:cNvSpPr>
          <p:nvPr/>
        </p:nvSpPr>
        <p:spPr bwMode="auto">
          <a:xfrm>
            <a:off x="457200" y="4419600"/>
            <a:ext cx="5791200" cy="4572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r>
              <a:rPr lang="en-US" sz="3000"/>
              <a:t>      CO integration</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971800" y="1630362"/>
            <a:ext cx="3429000" cy="822325"/>
          </a:xfrm>
          <a:prstGeom prst="rect">
            <a:avLst/>
          </a:prstGeom>
          <a:noFill/>
          <a:ln w="28575">
            <a:noFill/>
            <a:miter lim="800000"/>
            <a:headEnd/>
            <a:tailEnd/>
          </a:ln>
        </p:spPr>
        <p:txBody>
          <a:bodyPr>
            <a:spAutoFit/>
          </a:bodyPr>
          <a:lstStyle/>
          <a:p>
            <a:pPr>
              <a:spcBef>
                <a:spcPct val="50000"/>
              </a:spcBef>
            </a:pPr>
            <a:r>
              <a:rPr lang="en-US"/>
              <a:t>Overhead cost controlling</a:t>
            </a:r>
          </a:p>
        </p:txBody>
      </p:sp>
      <p:sp>
        <p:nvSpPr>
          <p:cNvPr id="40963" name="Rectangle 3"/>
          <p:cNvSpPr>
            <a:spLocks noChangeArrowheads="1"/>
          </p:cNvSpPr>
          <p:nvPr/>
        </p:nvSpPr>
        <p:spPr bwMode="auto">
          <a:xfrm>
            <a:off x="2286000" y="1096962"/>
            <a:ext cx="4038600" cy="1676400"/>
          </a:xfrm>
          <a:prstGeom prst="rect">
            <a:avLst/>
          </a:prstGeom>
          <a:gradFill rotWithShape="1">
            <a:gsLst>
              <a:gs pos="0">
                <a:schemeClr val="hlink"/>
              </a:gs>
              <a:gs pos="100000">
                <a:srgbClr val="FFFFFF"/>
              </a:gs>
            </a:gsLst>
            <a:lin ang="5400000" scaled="1"/>
          </a:gradFill>
          <a:ln w="12700">
            <a:solidFill>
              <a:schemeClr val="tx1"/>
            </a:solidFill>
            <a:miter lim="800000"/>
            <a:headEnd/>
            <a:tailEnd/>
          </a:ln>
        </p:spPr>
        <p:txBody>
          <a:bodyPr wrap="none" anchor="ctr"/>
          <a:lstStyle/>
          <a:p>
            <a:endParaRPr lang="en-US"/>
          </a:p>
        </p:txBody>
      </p:sp>
      <p:sp>
        <p:nvSpPr>
          <p:cNvPr id="316420" name="Rectangle 4"/>
          <p:cNvSpPr>
            <a:spLocks noGrp="1" noChangeArrowheads="1"/>
          </p:cNvSpPr>
          <p:nvPr>
            <p:ph type="title"/>
          </p:nvPr>
        </p:nvSpPr>
        <p:spPr>
          <a:xfrm>
            <a:off x="352425" y="0"/>
            <a:ext cx="8734425" cy="548724"/>
          </a:xfrm>
        </p:spPr>
        <p:txBody>
          <a:bodyPr/>
          <a:lstStyle/>
          <a:p>
            <a:pPr>
              <a:defRPr/>
            </a:pPr>
            <a:r>
              <a:rPr lang="en-US" dirty="0"/>
              <a:t>Controlling components</a:t>
            </a:r>
          </a:p>
        </p:txBody>
      </p:sp>
      <p:sp>
        <p:nvSpPr>
          <p:cNvPr id="40965" name="Rectangle 5" descr="Bouquet"/>
          <p:cNvSpPr>
            <a:spLocks noChangeArrowheads="1"/>
          </p:cNvSpPr>
          <p:nvPr/>
        </p:nvSpPr>
        <p:spPr bwMode="auto">
          <a:xfrm>
            <a:off x="762000" y="1020762"/>
            <a:ext cx="609600" cy="5105400"/>
          </a:xfrm>
          <a:prstGeom prst="rect">
            <a:avLst/>
          </a:prstGeom>
          <a:blipFill dpi="0" rotWithShape="0">
            <a:blip r:embed="rId3" cstate="print"/>
            <a:srcRect/>
            <a:tile tx="0" ty="0" sx="100000" sy="100000" flip="none" algn="tl"/>
          </a:blipFill>
          <a:ln w="12700">
            <a:noFill/>
            <a:miter lim="800000"/>
            <a:headEnd/>
            <a:tailEnd/>
          </a:ln>
        </p:spPr>
        <p:txBody>
          <a:bodyPr wrap="none" anchor="ctr"/>
          <a:lstStyle/>
          <a:p>
            <a:pPr algn="ctr"/>
            <a:r>
              <a:rPr lang="en-US" sz="1600"/>
              <a:t>F</a:t>
            </a:r>
          </a:p>
          <a:p>
            <a:pPr algn="ctr"/>
            <a:r>
              <a:rPr lang="en-US" sz="1600"/>
              <a:t>I</a:t>
            </a:r>
          </a:p>
          <a:p>
            <a:pPr algn="ctr"/>
            <a:r>
              <a:rPr lang="en-US" sz="1600"/>
              <a:t>N</a:t>
            </a:r>
          </a:p>
          <a:p>
            <a:pPr algn="ctr"/>
            <a:r>
              <a:rPr lang="en-US" sz="1600"/>
              <a:t>A</a:t>
            </a:r>
          </a:p>
          <a:p>
            <a:pPr algn="ctr"/>
            <a:r>
              <a:rPr lang="en-US" sz="1600"/>
              <a:t>N</a:t>
            </a:r>
          </a:p>
          <a:p>
            <a:pPr algn="ctr"/>
            <a:r>
              <a:rPr lang="en-US" sz="1600"/>
              <a:t>C</a:t>
            </a:r>
          </a:p>
          <a:p>
            <a:pPr algn="ctr"/>
            <a:r>
              <a:rPr lang="en-US" sz="1600"/>
              <a:t>I</a:t>
            </a:r>
          </a:p>
          <a:p>
            <a:pPr algn="ctr"/>
            <a:r>
              <a:rPr lang="en-US" sz="1600"/>
              <a:t>A</a:t>
            </a:r>
          </a:p>
          <a:p>
            <a:pPr algn="ctr"/>
            <a:r>
              <a:rPr lang="en-US" sz="1600"/>
              <a:t>L</a:t>
            </a:r>
          </a:p>
          <a:p>
            <a:pPr algn="ctr"/>
            <a:endParaRPr lang="en-US" sz="1600"/>
          </a:p>
          <a:p>
            <a:pPr algn="ctr"/>
            <a:r>
              <a:rPr lang="en-US" sz="1600"/>
              <a:t>A</a:t>
            </a:r>
          </a:p>
          <a:p>
            <a:pPr algn="ctr"/>
            <a:r>
              <a:rPr lang="en-US" sz="1600"/>
              <a:t>C</a:t>
            </a:r>
          </a:p>
          <a:p>
            <a:pPr algn="ctr"/>
            <a:r>
              <a:rPr lang="en-US" sz="1600"/>
              <a:t>C</a:t>
            </a:r>
          </a:p>
          <a:p>
            <a:pPr algn="ctr"/>
            <a:r>
              <a:rPr lang="en-US" sz="1600"/>
              <a:t>O</a:t>
            </a:r>
          </a:p>
          <a:p>
            <a:pPr algn="ctr"/>
            <a:r>
              <a:rPr lang="en-US" sz="1600"/>
              <a:t>U</a:t>
            </a:r>
          </a:p>
          <a:p>
            <a:pPr algn="ctr"/>
            <a:r>
              <a:rPr lang="en-US" sz="1600"/>
              <a:t>N</a:t>
            </a:r>
          </a:p>
          <a:p>
            <a:pPr algn="ctr"/>
            <a:r>
              <a:rPr lang="en-US" sz="1600"/>
              <a:t>T</a:t>
            </a:r>
          </a:p>
          <a:p>
            <a:pPr algn="ctr"/>
            <a:r>
              <a:rPr lang="en-US" sz="1600"/>
              <a:t>I</a:t>
            </a:r>
          </a:p>
          <a:p>
            <a:pPr algn="ctr"/>
            <a:r>
              <a:rPr lang="en-US" sz="1600"/>
              <a:t>N</a:t>
            </a:r>
          </a:p>
          <a:p>
            <a:pPr algn="ctr"/>
            <a:r>
              <a:rPr lang="en-US" sz="1600"/>
              <a:t>G</a:t>
            </a:r>
          </a:p>
        </p:txBody>
      </p:sp>
      <p:sp>
        <p:nvSpPr>
          <p:cNvPr id="40966" name="Rectangle 6" descr="Woven mat"/>
          <p:cNvSpPr>
            <a:spLocks noChangeArrowheads="1"/>
          </p:cNvSpPr>
          <p:nvPr/>
        </p:nvSpPr>
        <p:spPr bwMode="auto">
          <a:xfrm>
            <a:off x="1524000" y="1020762"/>
            <a:ext cx="533400" cy="4953000"/>
          </a:xfrm>
          <a:prstGeom prst="rect">
            <a:avLst/>
          </a:prstGeom>
          <a:blipFill dpi="0" rotWithShape="1">
            <a:blip r:embed="rId4" cstate="print">
              <a:alphaModFix amt="41000"/>
            </a:blip>
            <a:srcRect/>
            <a:tile tx="0" ty="0" sx="100000" sy="100000" flip="none" algn="tl"/>
          </a:blipFill>
          <a:ln w="12700">
            <a:noFill/>
            <a:miter lim="800000"/>
            <a:headEnd/>
            <a:tailEnd/>
          </a:ln>
        </p:spPr>
        <p:txBody>
          <a:bodyPr wrap="none" anchor="ctr"/>
          <a:lstStyle/>
          <a:p>
            <a:pPr algn="ctr"/>
            <a:r>
              <a:rPr lang="en-US" sz="1600"/>
              <a:t>C</a:t>
            </a:r>
          </a:p>
          <a:p>
            <a:pPr algn="ctr"/>
            <a:r>
              <a:rPr lang="en-US" sz="1600"/>
              <a:t>O</a:t>
            </a:r>
          </a:p>
          <a:p>
            <a:pPr algn="ctr"/>
            <a:r>
              <a:rPr lang="en-US" sz="1600"/>
              <a:t>S</a:t>
            </a:r>
          </a:p>
          <a:p>
            <a:pPr algn="ctr"/>
            <a:r>
              <a:rPr lang="en-US" sz="1600"/>
              <a:t>T</a:t>
            </a:r>
          </a:p>
          <a:p>
            <a:pPr algn="ctr"/>
            <a:r>
              <a:rPr lang="en-US" sz="1600"/>
              <a:t>&amp;</a:t>
            </a:r>
          </a:p>
          <a:p>
            <a:pPr algn="ctr"/>
            <a:r>
              <a:rPr lang="en-US" sz="1600"/>
              <a:t>R</a:t>
            </a:r>
          </a:p>
          <a:p>
            <a:pPr algn="ctr"/>
            <a:r>
              <a:rPr lang="en-US" sz="1600"/>
              <a:t>E</a:t>
            </a:r>
          </a:p>
          <a:p>
            <a:pPr algn="ctr"/>
            <a:r>
              <a:rPr lang="en-US" sz="1600"/>
              <a:t>V</a:t>
            </a:r>
          </a:p>
          <a:p>
            <a:pPr algn="ctr"/>
            <a:r>
              <a:rPr lang="en-US" sz="1600"/>
              <a:t>E</a:t>
            </a:r>
          </a:p>
          <a:p>
            <a:pPr algn="ctr"/>
            <a:r>
              <a:rPr lang="en-US" sz="1600"/>
              <a:t>N</a:t>
            </a:r>
          </a:p>
          <a:p>
            <a:pPr algn="ctr"/>
            <a:r>
              <a:rPr lang="en-US" sz="1600"/>
              <a:t>U</a:t>
            </a:r>
          </a:p>
          <a:p>
            <a:pPr algn="ctr"/>
            <a:r>
              <a:rPr lang="en-US" sz="1600"/>
              <a:t>E</a:t>
            </a:r>
          </a:p>
          <a:p>
            <a:pPr algn="ctr"/>
            <a:endParaRPr lang="en-US" sz="1600"/>
          </a:p>
          <a:p>
            <a:pPr algn="ctr"/>
            <a:r>
              <a:rPr lang="en-US" sz="1600"/>
              <a:t>E</a:t>
            </a:r>
          </a:p>
          <a:p>
            <a:pPr algn="ctr"/>
            <a:r>
              <a:rPr lang="en-US" sz="1600"/>
              <a:t>L</a:t>
            </a:r>
          </a:p>
          <a:p>
            <a:pPr algn="ctr"/>
            <a:r>
              <a:rPr lang="en-US" sz="1600"/>
              <a:t>E</a:t>
            </a:r>
          </a:p>
          <a:p>
            <a:pPr algn="ctr"/>
            <a:r>
              <a:rPr lang="en-US" sz="1600"/>
              <a:t>M</a:t>
            </a:r>
          </a:p>
          <a:p>
            <a:pPr algn="ctr"/>
            <a:r>
              <a:rPr lang="en-US" sz="1600"/>
              <a:t>E</a:t>
            </a:r>
          </a:p>
          <a:p>
            <a:pPr algn="ctr"/>
            <a:r>
              <a:rPr lang="en-US" sz="1600"/>
              <a:t>N</a:t>
            </a:r>
          </a:p>
          <a:p>
            <a:pPr algn="ctr"/>
            <a:r>
              <a:rPr lang="en-US" sz="1600"/>
              <a:t>T</a:t>
            </a:r>
          </a:p>
        </p:txBody>
      </p:sp>
      <p:sp>
        <p:nvSpPr>
          <p:cNvPr id="40967" name="AutoShape 7"/>
          <p:cNvSpPr>
            <a:spLocks noChangeArrowheads="1"/>
          </p:cNvSpPr>
          <p:nvPr/>
        </p:nvSpPr>
        <p:spPr bwMode="auto">
          <a:xfrm>
            <a:off x="2590800" y="1279525"/>
            <a:ext cx="1219200" cy="533400"/>
          </a:xfrm>
          <a:prstGeom prst="bevel">
            <a:avLst>
              <a:gd name="adj" fmla="val 12500"/>
            </a:avLst>
          </a:prstGeom>
          <a:solidFill>
            <a:srgbClr val="33CCCC"/>
          </a:solidFill>
          <a:ln w="12700">
            <a:solidFill>
              <a:schemeClr val="tx1"/>
            </a:solidFill>
            <a:miter lim="800000"/>
            <a:headEnd/>
            <a:tailEnd/>
          </a:ln>
        </p:spPr>
        <p:txBody>
          <a:bodyPr wrap="none" anchor="ctr"/>
          <a:lstStyle/>
          <a:p>
            <a:pPr algn="ctr"/>
            <a:r>
              <a:rPr lang="en-US" sz="1200"/>
              <a:t>Cost</a:t>
            </a:r>
          </a:p>
          <a:p>
            <a:pPr algn="ctr"/>
            <a:r>
              <a:rPr lang="en-US" sz="1200"/>
              <a:t> Center</a:t>
            </a:r>
          </a:p>
        </p:txBody>
      </p:sp>
      <p:grpSp>
        <p:nvGrpSpPr>
          <p:cNvPr id="40968" name="Group 8"/>
          <p:cNvGrpSpPr>
            <a:grpSpLocks/>
          </p:cNvGrpSpPr>
          <p:nvPr/>
        </p:nvGrpSpPr>
        <p:grpSpPr bwMode="auto">
          <a:xfrm>
            <a:off x="4572000" y="1279525"/>
            <a:ext cx="1371600" cy="730250"/>
            <a:chOff x="432" y="1824"/>
            <a:chExt cx="864" cy="460"/>
          </a:xfrm>
        </p:grpSpPr>
        <p:sp>
          <p:nvSpPr>
            <p:cNvPr id="41133" name="Freeform 9"/>
            <p:cNvSpPr>
              <a:spLocks/>
            </p:cNvSpPr>
            <p:nvPr/>
          </p:nvSpPr>
          <p:spPr bwMode="auto">
            <a:xfrm>
              <a:off x="432" y="1824"/>
              <a:ext cx="864" cy="460"/>
            </a:xfrm>
            <a:custGeom>
              <a:avLst/>
              <a:gdLst>
                <a:gd name="T0" fmla="*/ 0 w 2328"/>
                <a:gd name="T1" fmla="*/ 0 h 2204"/>
                <a:gd name="T2" fmla="*/ 0 w 2328"/>
                <a:gd name="T3" fmla="*/ 18 h 2204"/>
                <a:gd name="T4" fmla="*/ 3 w 2328"/>
                <a:gd name="T5" fmla="*/ 17 h 2204"/>
                <a:gd name="T6" fmla="*/ 5 w 2328"/>
                <a:gd name="T7" fmla="*/ 17 h 2204"/>
                <a:gd name="T8" fmla="*/ 8 w 2328"/>
                <a:gd name="T9" fmla="*/ 17 h 2204"/>
                <a:gd name="T10" fmla="*/ 11 w 2328"/>
                <a:gd name="T11" fmla="*/ 16 h 2204"/>
                <a:gd name="T12" fmla="*/ 14 w 2328"/>
                <a:gd name="T13" fmla="*/ 16 h 2204"/>
                <a:gd name="T14" fmla="*/ 17 w 2328"/>
                <a:gd name="T15" fmla="*/ 16 h 2204"/>
                <a:gd name="T16" fmla="*/ 20 w 2328"/>
                <a:gd name="T17" fmla="*/ 16 h 2204"/>
                <a:gd name="T18" fmla="*/ 23 w 2328"/>
                <a:gd name="T19" fmla="*/ 16 h 2204"/>
                <a:gd name="T20" fmla="*/ 26 w 2328"/>
                <a:gd name="T21" fmla="*/ 16 h 2204"/>
                <a:gd name="T22" fmla="*/ 29 w 2328"/>
                <a:gd name="T23" fmla="*/ 16 h 2204"/>
                <a:gd name="T24" fmla="*/ 32 w 2328"/>
                <a:gd name="T25" fmla="*/ 16 h 2204"/>
                <a:gd name="T26" fmla="*/ 35 w 2328"/>
                <a:gd name="T27" fmla="*/ 16 h 2204"/>
                <a:gd name="T28" fmla="*/ 38 w 2328"/>
                <a:gd name="T29" fmla="*/ 16 h 2204"/>
                <a:gd name="T30" fmla="*/ 41 w 2328"/>
                <a:gd name="T31" fmla="*/ 16 h 2204"/>
                <a:gd name="T32" fmla="*/ 44 w 2328"/>
                <a:gd name="T33" fmla="*/ 17 h 2204"/>
                <a:gd name="T34" fmla="*/ 47 w 2328"/>
                <a:gd name="T35" fmla="*/ 17 h 2204"/>
                <a:gd name="T36" fmla="*/ 71 w 2328"/>
                <a:gd name="T37" fmla="*/ 19 h 2204"/>
                <a:gd name="T38" fmla="*/ 74 w 2328"/>
                <a:gd name="T39" fmla="*/ 19 h 2204"/>
                <a:gd name="T40" fmla="*/ 76 w 2328"/>
                <a:gd name="T41" fmla="*/ 20 h 2204"/>
                <a:gd name="T42" fmla="*/ 80 w 2328"/>
                <a:gd name="T43" fmla="*/ 20 h 2204"/>
                <a:gd name="T44" fmla="*/ 83 w 2328"/>
                <a:gd name="T45" fmla="*/ 20 h 2204"/>
                <a:gd name="T46" fmla="*/ 86 w 2328"/>
                <a:gd name="T47" fmla="*/ 20 h 2204"/>
                <a:gd name="T48" fmla="*/ 89 w 2328"/>
                <a:gd name="T49" fmla="*/ 20 h 2204"/>
                <a:gd name="T50" fmla="*/ 93 w 2328"/>
                <a:gd name="T51" fmla="*/ 20 h 2204"/>
                <a:gd name="T52" fmla="*/ 96 w 2328"/>
                <a:gd name="T53" fmla="*/ 20 h 2204"/>
                <a:gd name="T54" fmla="*/ 99 w 2328"/>
                <a:gd name="T55" fmla="*/ 20 h 2204"/>
                <a:gd name="T56" fmla="*/ 102 w 2328"/>
                <a:gd name="T57" fmla="*/ 20 h 2204"/>
                <a:gd name="T58" fmla="*/ 106 w 2328"/>
                <a:gd name="T59" fmla="*/ 20 h 2204"/>
                <a:gd name="T60" fmla="*/ 108 w 2328"/>
                <a:gd name="T61" fmla="*/ 20 h 2204"/>
                <a:gd name="T62" fmla="*/ 112 w 2328"/>
                <a:gd name="T63" fmla="*/ 19 h 2204"/>
                <a:gd name="T64" fmla="*/ 114 w 2328"/>
                <a:gd name="T65" fmla="*/ 19 h 2204"/>
                <a:gd name="T66" fmla="*/ 117 w 2328"/>
                <a:gd name="T67" fmla="*/ 19 h 2204"/>
                <a:gd name="T68" fmla="*/ 119 w 2328"/>
                <a:gd name="T69" fmla="*/ 18 h 2204"/>
                <a:gd name="T70" fmla="*/ 119 w 2328"/>
                <a:gd name="T71" fmla="*/ 0 h 2204"/>
                <a:gd name="T72" fmla="*/ 0 w 2328"/>
                <a:gd name="T73" fmla="*/ 0 h 2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8"/>
                <a:gd name="T112" fmla="*/ 0 h 2204"/>
                <a:gd name="T113" fmla="*/ 2328 w 2328"/>
                <a:gd name="T114" fmla="*/ 2204 h 22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8" h="2204">
                  <a:moveTo>
                    <a:pt x="0" y="0"/>
                  </a:moveTo>
                  <a:lnTo>
                    <a:pt x="0" y="1952"/>
                  </a:lnTo>
                  <a:lnTo>
                    <a:pt x="50" y="1914"/>
                  </a:lnTo>
                  <a:lnTo>
                    <a:pt x="101" y="1876"/>
                  </a:lnTo>
                  <a:lnTo>
                    <a:pt x="158" y="1850"/>
                  </a:lnTo>
                  <a:lnTo>
                    <a:pt x="209" y="1819"/>
                  </a:lnTo>
                  <a:lnTo>
                    <a:pt x="272" y="1806"/>
                  </a:lnTo>
                  <a:lnTo>
                    <a:pt x="322" y="1787"/>
                  </a:lnTo>
                  <a:lnTo>
                    <a:pt x="386" y="1781"/>
                  </a:lnTo>
                  <a:lnTo>
                    <a:pt x="443" y="1775"/>
                  </a:lnTo>
                  <a:lnTo>
                    <a:pt x="500" y="1775"/>
                  </a:lnTo>
                  <a:lnTo>
                    <a:pt x="563" y="1775"/>
                  </a:lnTo>
                  <a:lnTo>
                    <a:pt x="620" y="1781"/>
                  </a:lnTo>
                  <a:lnTo>
                    <a:pt x="683" y="1794"/>
                  </a:lnTo>
                  <a:lnTo>
                    <a:pt x="746" y="1806"/>
                  </a:lnTo>
                  <a:lnTo>
                    <a:pt x="803" y="1819"/>
                  </a:lnTo>
                  <a:lnTo>
                    <a:pt x="860" y="1838"/>
                  </a:lnTo>
                  <a:lnTo>
                    <a:pt x="917" y="1857"/>
                  </a:lnTo>
                  <a:lnTo>
                    <a:pt x="1391" y="2109"/>
                  </a:lnTo>
                  <a:lnTo>
                    <a:pt x="1448" y="2135"/>
                  </a:lnTo>
                  <a:lnTo>
                    <a:pt x="1499" y="2160"/>
                  </a:lnTo>
                  <a:lnTo>
                    <a:pt x="1562" y="2173"/>
                  </a:lnTo>
                  <a:lnTo>
                    <a:pt x="1626" y="2191"/>
                  </a:lnTo>
                  <a:lnTo>
                    <a:pt x="1689" y="2204"/>
                  </a:lnTo>
                  <a:lnTo>
                    <a:pt x="1746" y="2204"/>
                  </a:lnTo>
                  <a:lnTo>
                    <a:pt x="1815" y="2204"/>
                  </a:lnTo>
                  <a:lnTo>
                    <a:pt x="1879" y="2204"/>
                  </a:lnTo>
                  <a:lnTo>
                    <a:pt x="1936" y="2204"/>
                  </a:lnTo>
                  <a:lnTo>
                    <a:pt x="2005" y="2191"/>
                  </a:lnTo>
                  <a:lnTo>
                    <a:pt x="2068" y="2173"/>
                  </a:lnTo>
                  <a:lnTo>
                    <a:pt x="2119" y="2147"/>
                  </a:lnTo>
                  <a:lnTo>
                    <a:pt x="2182" y="2122"/>
                  </a:lnTo>
                  <a:lnTo>
                    <a:pt x="2233" y="2084"/>
                  </a:lnTo>
                  <a:lnTo>
                    <a:pt x="2283" y="2040"/>
                  </a:lnTo>
                  <a:lnTo>
                    <a:pt x="2328" y="1996"/>
                  </a:lnTo>
                  <a:lnTo>
                    <a:pt x="2328" y="0"/>
                  </a:lnTo>
                  <a:lnTo>
                    <a:pt x="0" y="0"/>
                  </a:lnTo>
                  <a:close/>
                </a:path>
              </a:pathLst>
            </a:custGeom>
            <a:solidFill>
              <a:srgbClr val="77B3EF"/>
            </a:solidFill>
            <a:ln w="9525">
              <a:noFill/>
              <a:round/>
              <a:headEnd/>
              <a:tailEnd/>
            </a:ln>
          </p:spPr>
          <p:txBody>
            <a:bodyPr/>
            <a:lstStyle/>
            <a:p>
              <a:endParaRPr lang="en-US"/>
            </a:p>
          </p:txBody>
        </p:sp>
        <p:sp>
          <p:nvSpPr>
            <p:cNvPr id="41134" name="Text Box 10"/>
            <p:cNvSpPr txBox="1">
              <a:spLocks noChangeArrowheads="1"/>
            </p:cNvSpPr>
            <p:nvPr/>
          </p:nvSpPr>
          <p:spPr bwMode="auto">
            <a:xfrm>
              <a:off x="480" y="1872"/>
              <a:ext cx="816" cy="192"/>
            </a:xfrm>
            <a:prstGeom prst="rect">
              <a:avLst/>
            </a:prstGeom>
            <a:noFill/>
            <a:ln w="12700">
              <a:noFill/>
              <a:miter lim="800000"/>
              <a:headEnd/>
              <a:tailEnd/>
            </a:ln>
          </p:spPr>
          <p:txBody>
            <a:bodyPr>
              <a:spAutoFit/>
            </a:bodyPr>
            <a:lstStyle/>
            <a:p>
              <a:pPr>
                <a:spcBef>
                  <a:spcPct val="50000"/>
                </a:spcBef>
              </a:pPr>
              <a:r>
                <a:rPr lang="en-US" sz="1400"/>
                <a:t>Internal Order</a:t>
              </a:r>
            </a:p>
          </p:txBody>
        </p:sp>
      </p:grpSp>
      <p:sp>
        <p:nvSpPr>
          <p:cNvPr id="40969" name="AutoShape 11"/>
          <p:cNvSpPr>
            <a:spLocks noChangeArrowheads="1"/>
          </p:cNvSpPr>
          <p:nvPr/>
        </p:nvSpPr>
        <p:spPr bwMode="auto">
          <a:xfrm>
            <a:off x="2819400" y="2041525"/>
            <a:ext cx="1905000" cy="457200"/>
          </a:xfrm>
          <a:prstGeom prst="chevron">
            <a:avLst>
              <a:gd name="adj" fmla="val 104167"/>
            </a:avLst>
          </a:prstGeom>
          <a:solidFill>
            <a:srgbClr val="993366">
              <a:alpha val="34901"/>
            </a:srgbClr>
          </a:solidFill>
          <a:ln w="12700">
            <a:solidFill>
              <a:schemeClr val="tx1"/>
            </a:solidFill>
            <a:miter lim="800000"/>
            <a:headEnd/>
            <a:tailEnd/>
          </a:ln>
        </p:spPr>
        <p:txBody>
          <a:bodyPr wrap="none" anchor="ctr"/>
          <a:lstStyle/>
          <a:p>
            <a:pPr algn="ctr"/>
            <a:r>
              <a:rPr lang="en-US" sz="1200"/>
              <a:t>             Business Process</a:t>
            </a:r>
          </a:p>
        </p:txBody>
      </p:sp>
      <p:sp>
        <p:nvSpPr>
          <p:cNvPr id="40970" name="Rectangle 12" descr="Trellis"/>
          <p:cNvSpPr>
            <a:spLocks noChangeArrowheads="1"/>
          </p:cNvSpPr>
          <p:nvPr/>
        </p:nvSpPr>
        <p:spPr bwMode="auto">
          <a:xfrm>
            <a:off x="2286000" y="3687762"/>
            <a:ext cx="4038600" cy="2133600"/>
          </a:xfrm>
          <a:prstGeom prst="rect">
            <a:avLst/>
          </a:prstGeom>
          <a:pattFill prst="trellis">
            <a:fgClr>
              <a:srgbClr val="99FF33">
                <a:alpha val="36862"/>
              </a:srgbClr>
            </a:fgClr>
            <a:bgClr>
              <a:schemeClr val="bg1">
                <a:alpha val="36862"/>
              </a:schemeClr>
            </a:bgClr>
          </a:pattFill>
          <a:ln w="12700">
            <a:noFill/>
            <a:miter lim="800000"/>
            <a:headEnd/>
            <a:tailEnd/>
          </a:ln>
        </p:spPr>
        <p:txBody>
          <a:bodyPr wrap="none" anchor="ctr"/>
          <a:lstStyle/>
          <a:p>
            <a:endParaRPr lang="en-US"/>
          </a:p>
        </p:txBody>
      </p:sp>
      <p:sp>
        <p:nvSpPr>
          <p:cNvPr id="40971" name="Rectangle 13"/>
          <p:cNvSpPr>
            <a:spLocks noChangeArrowheads="1"/>
          </p:cNvSpPr>
          <p:nvPr/>
        </p:nvSpPr>
        <p:spPr bwMode="auto">
          <a:xfrm>
            <a:off x="2438400" y="4022725"/>
            <a:ext cx="3657600" cy="457200"/>
          </a:xfrm>
          <a:prstGeom prst="rect">
            <a:avLst/>
          </a:prstGeom>
          <a:solidFill>
            <a:srgbClr val="00FFFF"/>
          </a:solidFill>
          <a:ln w="12700">
            <a:solidFill>
              <a:schemeClr val="tx1"/>
            </a:solidFill>
            <a:miter lim="800000"/>
            <a:headEnd/>
            <a:tailEnd/>
          </a:ln>
        </p:spPr>
        <p:txBody>
          <a:bodyPr wrap="none" anchor="ctr"/>
          <a:lstStyle/>
          <a:p>
            <a:pPr algn="ctr"/>
            <a:r>
              <a:rPr lang="en-US" sz="1000"/>
              <a:t>Product cost planning </a:t>
            </a:r>
          </a:p>
          <a:p>
            <a:pPr algn="ctr"/>
            <a:r>
              <a:rPr lang="en-US" sz="1000"/>
              <a:t>– Standard cost estimate</a:t>
            </a:r>
          </a:p>
        </p:txBody>
      </p:sp>
      <p:sp>
        <p:nvSpPr>
          <p:cNvPr id="40972" name="AutoShape 14"/>
          <p:cNvSpPr>
            <a:spLocks noChangeArrowheads="1"/>
          </p:cNvSpPr>
          <p:nvPr/>
        </p:nvSpPr>
        <p:spPr bwMode="auto">
          <a:xfrm>
            <a:off x="2438400" y="4708525"/>
            <a:ext cx="1066800" cy="990600"/>
          </a:xfrm>
          <a:prstGeom prst="foldedCorner">
            <a:avLst>
              <a:gd name="adj" fmla="val 12500"/>
            </a:avLst>
          </a:prstGeom>
          <a:solidFill>
            <a:srgbClr val="C0C0C0">
              <a:alpha val="67842"/>
            </a:srgbClr>
          </a:solidFill>
          <a:ln w="12700">
            <a:solidFill>
              <a:schemeClr val="tx1"/>
            </a:solidFill>
            <a:round/>
            <a:headEnd/>
            <a:tailEnd/>
          </a:ln>
        </p:spPr>
        <p:txBody>
          <a:bodyPr wrap="none" anchor="ctr"/>
          <a:lstStyle/>
          <a:p>
            <a:pPr algn="ctr"/>
            <a:endParaRPr lang="en-US" sz="1200"/>
          </a:p>
          <a:p>
            <a:pPr algn="ctr"/>
            <a:endParaRPr lang="en-US" sz="1200"/>
          </a:p>
          <a:p>
            <a:pPr algn="ctr"/>
            <a:r>
              <a:rPr lang="en-US" sz="1200"/>
              <a:t>Production</a:t>
            </a:r>
          </a:p>
          <a:p>
            <a:pPr algn="ctr"/>
            <a:r>
              <a:rPr lang="en-US" sz="1200"/>
              <a:t>order</a:t>
            </a:r>
          </a:p>
        </p:txBody>
      </p:sp>
      <p:sp>
        <p:nvSpPr>
          <p:cNvPr id="40973" name="AutoShape 15"/>
          <p:cNvSpPr>
            <a:spLocks noChangeArrowheads="1"/>
          </p:cNvSpPr>
          <p:nvPr/>
        </p:nvSpPr>
        <p:spPr bwMode="auto">
          <a:xfrm rot="10800000">
            <a:off x="3810000" y="5089525"/>
            <a:ext cx="990600" cy="609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339966"/>
          </a:solidFill>
          <a:ln w="12700">
            <a:solidFill>
              <a:schemeClr val="tx1"/>
            </a:solidFill>
            <a:miter lim="800000"/>
            <a:headEnd/>
            <a:tailEnd/>
          </a:ln>
        </p:spPr>
        <p:txBody>
          <a:bodyPr wrap="none" anchor="ctr"/>
          <a:lstStyle/>
          <a:p>
            <a:endParaRPr lang="en-US"/>
          </a:p>
        </p:txBody>
      </p:sp>
      <p:pic>
        <p:nvPicPr>
          <p:cNvPr id="40974" name="Picture 16" descr="MCj04316310000[1]"/>
          <p:cNvPicPr>
            <a:picLocks noChangeAspect="1" noChangeArrowheads="1"/>
          </p:cNvPicPr>
          <p:nvPr/>
        </p:nvPicPr>
        <p:blipFill>
          <a:blip r:embed="rId5" cstate="print"/>
          <a:srcRect/>
          <a:stretch>
            <a:fillRect/>
          </a:stretch>
        </p:blipFill>
        <p:spPr bwMode="auto">
          <a:xfrm>
            <a:off x="4038600" y="5089525"/>
            <a:ext cx="528638" cy="533400"/>
          </a:xfrm>
          <a:prstGeom prst="rect">
            <a:avLst/>
          </a:prstGeom>
          <a:noFill/>
          <a:ln w="9525">
            <a:noFill/>
            <a:miter lim="800000"/>
            <a:headEnd/>
            <a:tailEnd/>
          </a:ln>
        </p:spPr>
      </p:pic>
      <p:sp>
        <p:nvSpPr>
          <p:cNvPr id="40975" name="Text Box 17"/>
          <p:cNvSpPr txBox="1">
            <a:spLocks noChangeArrowheads="1"/>
          </p:cNvSpPr>
          <p:nvPr/>
        </p:nvSpPr>
        <p:spPr bwMode="auto">
          <a:xfrm>
            <a:off x="3657600" y="4784725"/>
            <a:ext cx="1219200" cy="457200"/>
          </a:xfrm>
          <a:prstGeom prst="rect">
            <a:avLst/>
          </a:prstGeom>
          <a:solidFill>
            <a:srgbClr val="DBFFC9"/>
          </a:solidFill>
          <a:ln w="12700">
            <a:noFill/>
            <a:miter lim="800000"/>
            <a:headEnd/>
            <a:tailEnd/>
          </a:ln>
        </p:spPr>
        <p:txBody>
          <a:bodyPr>
            <a:spAutoFit/>
          </a:bodyPr>
          <a:lstStyle/>
          <a:p>
            <a:pPr>
              <a:spcBef>
                <a:spcPct val="50000"/>
              </a:spcBef>
            </a:pPr>
            <a:r>
              <a:rPr lang="en-US" sz="1200"/>
              <a:t>Product cost collector</a:t>
            </a:r>
          </a:p>
        </p:txBody>
      </p:sp>
      <p:sp>
        <p:nvSpPr>
          <p:cNvPr id="40976" name="AutoShape 18"/>
          <p:cNvSpPr>
            <a:spLocks noChangeArrowheads="1"/>
          </p:cNvSpPr>
          <p:nvPr/>
        </p:nvSpPr>
        <p:spPr bwMode="auto">
          <a:xfrm>
            <a:off x="5105400" y="4708525"/>
            <a:ext cx="990600" cy="990600"/>
          </a:xfrm>
          <a:prstGeom prst="foldedCorner">
            <a:avLst>
              <a:gd name="adj" fmla="val 12500"/>
            </a:avLst>
          </a:prstGeom>
          <a:solidFill>
            <a:srgbClr val="FF9900">
              <a:alpha val="49019"/>
            </a:srgbClr>
          </a:solidFill>
          <a:ln w="12700">
            <a:solidFill>
              <a:schemeClr val="tx1"/>
            </a:solidFill>
            <a:round/>
            <a:headEnd/>
            <a:tailEnd/>
          </a:ln>
        </p:spPr>
        <p:txBody>
          <a:bodyPr wrap="none" anchor="ctr"/>
          <a:lstStyle/>
          <a:p>
            <a:pPr algn="ctr"/>
            <a:endParaRPr lang="en-US" sz="1400"/>
          </a:p>
          <a:p>
            <a:pPr algn="ctr"/>
            <a:endParaRPr lang="en-US" sz="1400"/>
          </a:p>
          <a:p>
            <a:pPr algn="ctr"/>
            <a:r>
              <a:rPr lang="en-US" sz="1400"/>
              <a:t>Sales</a:t>
            </a:r>
          </a:p>
          <a:p>
            <a:pPr algn="ctr"/>
            <a:r>
              <a:rPr lang="en-US" sz="1400"/>
              <a:t>order</a:t>
            </a:r>
          </a:p>
        </p:txBody>
      </p:sp>
      <p:pic>
        <p:nvPicPr>
          <p:cNvPr id="40977" name="Picture 19" descr="MCBS00608_0000[1]"/>
          <p:cNvPicPr>
            <a:picLocks noChangeAspect="1" noChangeArrowheads="1"/>
          </p:cNvPicPr>
          <p:nvPr/>
        </p:nvPicPr>
        <p:blipFill>
          <a:blip r:embed="rId6" cstate="print"/>
          <a:srcRect/>
          <a:stretch>
            <a:fillRect/>
          </a:stretch>
        </p:blipFill>
        <p:spPr bwMode="auto">
          <a:xfrm>
            <a:off x="5257800" y="4556125"/>
            <a:ext cx="700088" cy="457200"/>
          </a:xfrm>
          <a:prstGeom prst="rect">
            <a:avLst/>
          </a:prstGeom>
          <a:noFill/>
          <a:ln w="9525">
            <a:noFill/>
            <a:miter lim="800000"/>
            <a:headEnd/>
            <a:tailEnd/>
          </a:ln>
        </p:spPr>
      </p:pic>
      <p:pic>
        <p:nvPicPr>
          <p:cNvPr id="40978" name="Picture 20" descr="MCj02317620000[1]"/>
          <p:cNvPicPr>
            <a:picLocks noChangeAspect="1" noChangeArrowheads="1"/>
          </p:cNvPicPr>
          <p:nvPr/>
        </p:nvPicPr>
        <p:blipFill>
          <a:blip r:embed="rId7" cstate="print"/>
          <a:srcRect/>
          <a:stretch>
            <a:fillRect/>
          </a:stretch>
        </p:blipFill>
        <p:spPr bwMode="auto">
          <a:xfrm>
            <a:off x="2667000" y="4556125"/>
            <a:ext cx="528638" cy="533400"/>
          </a:xfrm>
          <a:prstGeom prst="rect">
            <a:avLst/>
          </a:prstGeom>
          <a:noFill/>
          <a:ln w="9525">
            <a:noFill/>
            <a:miter lim="800000"/>
            <a:headEnd/>
            <a:tailEnd/>
          </a:ln>
        </p:spPr>
      </p:pic>
      <p:grpSp>
        <p:nvGrpSpPr>
          <p:cNvPr id="40979" name="Group 21"/>
          <p:cNvGrpSpPr>
            <a:grpSpLocks/>
          </p:cNvGrpSpPr>
          <p:nvPr/>
        </p:nvGrpSpPr>
        <p:grpSpPr bwMode="auto">
          <a:xfrm>
            <a:off x="5181600" y="4022725"/>
            <a:ext cx="762000" cy="533400"/>
            <a:chOff x="3648" y="2304"/>
            <a:chExt cx="1029" cy="535"/>
          </a:xfrm>
        </p:grpSpPr>
        <p:grpSp>
          <p:nvGrpSpPr>
            <p:cNvPr id="41100" name="Group 22"/>
            <p:cNvGrpSpPr>
              <a:grpSpLocks/>
            </p:cNvGrpSpPr>
            <p:nvPr/>
          </p:nvGrpSpPr>
          <p:grpSpPr bwMode="auto">
            <a:xfrm>
              <a:off x="3648" y="2304"/>
              <a:ext cx="699" cy="432"/>
              <a:chOff x="938" y="2365"/>
              <a:chExt cx="519" cy="481"/>
            </a:xfrm>
          </p:grpSpPr>
          <p:sp>
            <p:nvSpPr>
              <p:cNvPr id="41102" name="Freeform 23"/>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41103" name="Freeform 24"/>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nvGrpSpPr>
              <p:cNvPr id="41104" name="Group 25"/>
              <p:cNvGrpSpPr>
                <a:grpSpLocks/>
              </p:cNvGrpSpPr>
              <p:nvPr/>
            </p:nvGrpSpPr>
            <p:grpSpPr bwMode="auto">
              <a:xfrm>
                <a:off x="1053" y="2414"/>
                <a:ext cx="165" cy="344"/>
                <a:chOff x="1053" y="2414"/>
                <a:chExt cx="165" cy="344"/>
              </a:xfrm>
            </p:grpSpPr>
            <p:sp>
              <p:nvSpPr>
                <p:cNvPr id="41131" name="Freeform 26"/>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41132" name="Freeform 27"/>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41105" name="Group 28"/>
              <p:cNvGrpSpPr>
                <a:grpSpLocks/>
              </p:cNvGrpSpPr>
              <p:nvPr/>
            </p:nvGrpSpPr>
            <p:grpSpPr bwMode="auto">
              <a:xfrm>
                <a:off x="991" y="2536"/>
                <a:ext cx="155" cy="260"/>
                <a:chOff x="991" y="2536"/>
                <a:chExt cx="155" cy="260"/>
              </a:xfrm>
            </p:grpSpPr>
            <p:sp>
              <p:nvSpPr>
                <p:cNvPr id="41129" name="Freeform 29"/>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41130" name="Freeform 30"/>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41106" name="Group 31"/>
              <p:cNvGrpSpPr>
                <a:grpSpLocks/>
              </p:cNvGrpSpPr>
              <p:nvPr/>
            </p:nvGrpSpPr>
            <p:grpSpPr bwMode="auto">
              <a:xfrm>
                <a:off x="938" y="2619"/>
                <a:ext cx="119" cy="200"/>
                <a:chOff x="938" y="2619"/>
                <a:chExt cx="119" cy="200"/>
              </a:xfrm>
            </p:grpSpPr>
            <p:sp>
              <p:nvSpPr>
                <p:cNvPr id="41127" name="Freeform 32"/>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41128" name="Freeform 33"/>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41107" name="Freeform 34"/>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grpSp>
            <p:nvGrpSpPr>
              <p:cNvPr id="41108" name="Group 35"/>
              <p:cNvGrpSpPr>
                <a:grpSpLocks/>
              </p:cNvGrpSpPr>
              <p:nvPr/>
            </p:nvGrpSpPr>
            <p:grpSpPr bwMode="auto">
              <a:xfrm>
                <a:off x="1285" y="2365"/>
                <a:ext cx="149" cy="67"/>
                <a:chOff x="1285" y="2365"/>
                <a:chExt cx="149" cy="67"/>
              </a:xfrm>
            </p:grpSpPr>
            <p:sp>
              <p:nvSpPr>
                <p:cNvPr id="41125" name="Freeform 36"/>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41126" name="Freeform 37"/>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41109" name="Freeform 38"/>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41110" name="Freeform 39"/>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41111" name="Freeform 40"/>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41112" name="Freeform 41"/>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41113" name="Freeform 42"/>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41114" name="Freeform 43"/>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41115" name="Freeform 44"/>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sp>
            <p:nvSpPr>
              <p:cNvPr id="41116" name="Freeform 45"/>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41117" name="Freeform 46"/>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41118" name="Freeform 47"/>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41119" name="Freeform 48"/>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p>
            </p:txBody>
          </p:sp>
          <p:sp>
            <p:nvSpPr>
              <p:cNvPr id="41120" name="Freeform 49"/>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41121" name="Freeform 50"/>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41122" name="Freeform 51"/>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p>
            </p:txBody>
          </p:sp>
          <p:sp>
            <p:nvSpPr>
              <p:cNvPr id="41123" name="Freeform 52"/>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41124" name="Freeform 53"/>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grpSp>
        <p:pic>
          <p:nvPicPr>
            <p:cNvPr id="41101" name="Picture 54" descr="MCj04316310000[1]"/>
            <p:cNvPicPr>
              <a:picLocks noChangeAspect="1" noChangeArrowheads="1"/>
            </p:cNvPicPr>
            <p:nvPr/>
          </p:nvPicPr>
          <p:blipFill>
            <a:blip r:embed="rId8" cstate="print"/>
            <a:srcRect/>
            <a:stretch>
              <a:fillRect/>
            </a:stretch>
          </p:blipFill>
          <p:spPr bwMode="auto">
            <a:xfrm>
              <a:off x="4128" y="2304"/>
              <a:ext cx="549" cy="535"/>
            </a:xfrm>
            <a:prstGeom prst="rect">
              <a:avLst/>
            </a:prstGeom>
            <a:noFill/>
            <a:ln w="9525">
              <a:noFill/>
              <a:miter lim="800000"/>
              <a:headEnd/>
              <a:tailEnd/>
            </a:ln>
          </p:spPr>
        </p:pic>
      </p:grpSp>
      <p:sp>
        <p:nvSpPr>
          <p:cNvPr id="40980" name="AutoShape 55"/>
          <p:cNvSpPr>
            <a:spLocks noChangeArrowheads="1"/>
          </p:cNvSpPr>
          <p:nvPr/>
        </p:nvSpPr>
        <p:spPr bwMode="auto">
          <a:xfrm>
            <a:off x="3429000" y="2574925"/>
            <a:ext cx="304800" cy="1295400"/>
          </a:xfrm>
          <a:prstGeom prst="downArrow">
            <a:avLst>
              <a:gd name="adj1" fmla="val 50000"/>
              <a:gd name="adj2" fmla="val 106250"/>
            </a:avLst>
          </a:prstGeom>
          <a:solidFill>
            <a:schemeClr val="accent2"/>
          </a:solidFill>
          <a:ln w="12700">
            <a:solidFill>
              <a:schemeClr val="tx1"/>
            </a:solidFill>
            <a:miter lim="800000"/>
            <a:headEnd/>
            <a:tailEnd/>
          </a:ln>
        </p:spPr>
        <p:txBody>
          <a:bodyPr wrap="none" anchor="ctr"/>
          <a:lstStyle/>
          <a:p>
            <a:endParaRPr lang="en-US"/>
          </a:p>
        </p:txBody>
      </p:sp>
      <p:sp>
        <p:nvSpPr>
          <p:cNvPr id="40981" name="AutoShape 56"/>
          <p:cNvSpPr>
            <a:spLocks noChangeArrowheads="1"/>
          </p:cNvSpPr>
          <p:nvPr/>
        </p:nvSpPr>
        <p:spPr bwMode="auto">
          <a:xfrm>
            <a:off x="4495800" y="2574925"/>
            <a:ext cx="304800" cy="1219200"/>
          </a:xfrm>
          <a:prstGeom prst="downArrow">
            <a:avLst>
              <a:gd name="adj1" fmla="val 50000"/>
              <a:gd name="adj2" fmla="val 100000"/>
            </a:avLst>
          </a:prstGeom>
          <a:solidFill>
            <a:schemeClr val="accent2"/>
          </a:solidFill>
          <a:ln w="12700">
            <a:solidFill>
              <a:schemeClr val="tx1"/>
            </a:solidFill>
            <a:miter lim="800000"/>
            <a:headEnd/>
            <a:tailEnd/>
          </a:ln>
        </p:spPr>
        <p:txBody>
          <a:bodyPr wrap="none" anchor="ctr"/>
          <a:lstStyle/>
          <a:p>
            <a:endParaRPr lang="en-US"/>
          </a:p>
        </p:txBody>
      </p:sp>
      <p:sp>
        <p:nvSpPr>
          <p:cNvPr id="40982" name="Rectangle 57" descr="Recycled paper"/>
          <p:cNvSpPr>
            <a:spLocks noChangeArrowheads="1"/>
          </p:cNvSpPr>
          <p:nvPr/>
        </p:nvSpPr>
        <p:spPr bwMode="auto">
          <a:xfrm>
            <a:off x="6629400" y="1050925"/>
            <a:ext cx="1295400" cy="4724400"/>
          </a:xfrm>
          <a:prstGeom prst="rect">
            <a:avLst/>
          </a:prstGeom>
          <a:blipFill dpi="0" rotWithShape="1">
            <a:blip r:embed="rId9" cstate="print"/>
            <a:srcRect/>
            <a:tile tx="0" ty="0" sx="100000" sy="100000" flip="none" algn="tl"/>
          </a:blipFill>
          <a:ln w="12700">
            <a:noFill/>
            <a:miter lim="800000"/>
            <a:headEnd/>
            <a:tailEnd/>
          </a:ln>
        </p:spPr>
        <p:txBody>
          <a:bodyPr wrap="none" anchor="ctr"/>
          <a:lstStyle/>
          <a:p>
            <a:pPr algn="ctr"/>
            <a:r>
              <a:rPr lang="en-US" sz="2000"/>
              <a:t>Profitability</a:t>
            </a:r>
          </a:p>
          <a:p>
            <a:pPr algn="ctr"/>
            <a:r>
              <a:rPr lang="en-US" sz="2000"/>
              <a:t>Analysis</a:t>
            </a:r>
          </a:p>
        </p:txBody>
      </p:sp>
      <p:grpSp>
        <p:nvGrpSpPr>
          <p:cNvPr id="40983" name="Group 58"/>
          <p:cNvGrpSpPr>
            <a:grpSpLocks/>
          </p:cNvGrpSpPr>
          <p:nvPr/>
        </p:nvGrpSpPr>
        <p:grpSpPr bwMode="auto">
          <a:xfrm>
            <a:off x="6781800" y="1355725"/>
            <a:ext cx="990600" cy="838200"/>
            <a:chOff x="3366" y="2507"/>
            <a:chExt cx="1082" cy="1082"/>
          </a:xfrm>
        </p:grpSpPr>
        <p:sp>
          <p:nvSpPr>
            <p:cNvPr id="41001" name="Freeform 59"/>
            <p:cNvSpPr>
              <a:spLocks/>
            </p:cNvSpPr>
            <p:nvPr/>
          </p:nvSpPr>
          <p:spPr bwMode="auto">
            <a:xfrm>
              <a:off x="3892" y="2803"/>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41002" name="Freeform 60"/>
            <p:cNvSpPr>
              <a:spLocks/>
            </p:cNvSpPr>
            <p:nvPr/>
          </p:nvSpPr>
          <p:spPr bwMode="auto">
            <a:xfrm>
              <a:off x="3892" y="2803"/>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41003" name="Rectangle 61"/>
            <p:cNvSpPr>
              <a:spLocks noChangeArrowheads="1"/>
            </p:cNvSpPr>
            <p:nvPr/>
          </p:nvSpPr>
          <p:spPr bwMode="auto">
            <a:xfrm>
              <a:off x="3920" y="2834"/>
              <a:ext cx="202" cy="197"/>
            </a:xfrm>
            <a:prstGeom prst="rect">
              <a:avLst/>
            </a:prstGeom>
            <a:solidFill>
              <a:srgbClr val="C1CEFF"/>
            </a:solidFill>
            <a:ln w="9525">
              <a:noFill/>
              <a:miter lim="800000"/>
              <a:headEnd/>
              <a:tailEnd/>
            </a:ln>
          </p:spPr>
          <p:txBody>
            <a:bodyPr wrap="none" anchor="ctr"/>
            <a:lstStyle/>
            <a:p>
              <a:endParaRPr lang="en-US"/>
            </a:p>
          </p:txBody>
        </p:sp>
        <p:sp>
          <p:nvSpPr>
            <p:cNvPr id="41004" name="Freeform 62"/>
            <p:cNvSpPr>
              <a:spLocks/>
            </p:cNvSpPr>
            <p:nvPr/>
          </p:nvSpPr>
          <p:spPr bwMode="auto">
            <a:xfrm>
              <a:off x="3630" y="2803"/>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41005" name="Freeform 63"/>
            <p:cNvSpPr>
              <a:spLocks/>
            </p:cNvSpPr>
            <p:nvPr/>
          </p:nvSpPr>
          <p:spPr bwMode="auto">
            <a:xfrm>
              <a:off x="3630" y="2803"/>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41006" name="Rectangle 64"/>
            <p:cNvSpPr>
              <a:spLocks noChangeArrowheads="1"/>
            </p:cNvSpPr>
            <p:nvPr/>
          </p:nvSpPr>
          <p:spPr bwMode="auto">
            <a:xfrm>
              <a:off x="3657" y="2834"/>
              <a:ext cx="202" cy="197"/>
            </a:xfrm>
            <a:prstGeom prst="rect">
              <a:avLst/>
            </a:prstGeom>
            <a:solidFill>
              <a:srgbClr val="C1CEFF"/>
            </a:solidFill>
            <a:ln w="9525">
              <a:noFill/>
              <a:miter lim="800000"/>
              <a:headEnd/>
              <a:tailEnd/>
            </a:ln>
          </p:spPr>
          <p:txBody>
            <a:bodyPr wrap="none" anchor="ctr"/>
            <a:lstStyle/>
            <a:p>
              <a:endParaRPr lang="en-US"/>
            </a:p>
          </p:txBody>
        </p:sp>
        <p:sp>
          <p:nvSpPr>
            <p:cNvPr id="41007" name="Freeform 65"/>
            <p:cNvSpPr>
              <a:spLocks/>
            </p:cNvSpPr>
            <p:nvPr/>
          </p:nvSpPr>
          <p:spPr bwMode="auto">
            <a:xfrm>
              <a:off x="3366" y="2803"/>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41008" name="Freeform 66"/>
            <p:cNvSpPr>
              <a:spLocks/>
            </p:cNvSpPr>
            <p:nvPr/>
          </p:nvSpPr>
          <p:spPr bwMode="auto">
            <a:xfrm>
              <a:off x="3366" y="2803"/>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41009" name="Rectangle 67"/>
            <p:cNvSpPr>
              <a:spLocks noChangeArrowheads="1"/>
            </p:cNvSpPr>
            <p:nvPr/>
          </p:nvSpPr>
          <p:spPr bwMode="auto">
            <a:xfrm>
              <a:off x="3399" y="2834"/>
              <a:ext cx="197" cy="197"/>
            </a:xfrm>
            <a:prstGeom prst="rect">
              <a:avLst/>
            </a:prstGeom>
            <a:solidFill>
              <a:srgbClr val="C1CEFF"/>
            </a:solidFill>
            <a:ln w="9525">
              <a:noFill/>
              <a:miter lim="800000"/>
              <a:headEnd/>
              <a:tailEnd/>
            </a:ln>
          </p:spPr>
          <p:txBody>
            <a:bodyPr wrap="none" anchor="ctr"/>
            <a:lstStyle/>
            <a:p>
              <a:endParaRPr lang="en-US"/>
            </a:p>
          </p:txBody>
        </p:sp>
        <p:sp>
          <p:nvSpPr>
            <p:cNvPr id="41010" name="Freeform 68"/>
            <p:cNvSpPr>
              <a:spLocks/>
            </p:cNvSpPr>
            <p:nvPr/>
          </p:nvSpPr>
          <p:spPr bwMode="auto">
            <a:xfrm>
              <a:off x="3892" y="3064"/>
              <a:ext cx="264" cy="264"/>
            </a:xfrm>
            <a:custGeom>
              <a:avLst/>
              <a:gdLst>
                <a:gd name="T0" fmla="*/ 263 w 264"/>
                <a:gd name="T1" fmla="*/ 0 h 264"/>
                <a:gd name="T2" fmla="*/ 0 w 264"/>
                <a:gd name="T3" fmla="*/ 263 h 264"/>
                <a:gd name="T4" fmla="*/ 263 w 264"/>
                <a:gd name="T5" fmla="*/ 263 h 264"/>
                <a:gd name="T6" fmla="*/ 263 w 264"/>
                <a:gd name="T7" fmla="*/ 0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263" y="0"/>
                  </a:moveTo>
                  <a:lnTo>
                    <a:pt x="0" y="263"/>
                  </a:lnTo>
                  <a:lnTo>
                    <a:pt x="263" y="263"/>
                  </a:lnTo>
                  <a:lnTo>
                    <a:pt x="263" y="0"/>
                  </a:lnTo>
                </a:path>
              </a:pathLst>
            </a:custGeom>
            <a:solidFill>
              <a:schemeClr val="accent2"/>
            </a:solidFill>
            <a:ln w="9525" cap="rnd">
              <a:noFill/>
              <a:round/>
              <a:headEnd/>
              <a:tailEnd/>
            </a:ln>
          </p:spPr>
          <p:txBody>
            <a:bodyPr/>
            <a:lstStyle/>
            <a:p>
              <a:endParaRPr lang="en-US"/>
            </a:p>
          </p:txBody>
        </p:sp>
        <p:sp>
          <p:nvSpPr>
            <p:cNvPr id="41011" name="Freeform 69"/>
            <p:cNvSpPr>
              <a:spLocks/>
            </p:cNvSpPr>
            <p:nvPr/>
          </p:nvSpPr>
          <p:spPr bwMode="auto">
            <a:xfrm>
              <a:off x="3892" y="3064"/>
              <a:ext cx="264" cy="264"/>
            </a:xfrm>
            <a:custGeom>
              <a:avLst/>
              <a:gdLst>
                <a:gd name="T0" fmla="*/ 0 w 264"/>
                <a:gd name="T1" fmla="*/ 263 h 264"/>
                <a:gd name="T2" fmla="*/ 263 w 264"/>
                <a:gd name="T3" fmla="*/ 0 h 264"/>
                <a:gd name="T4" fmla="*/ 0 w 264"/>
                <a:gd name="T5" fmla="*/ 0 h 264"/>
                <a:gd name="T6" fmla="*/ 0 w 264"/>
                <a:gd name="T7" fmla="*/ 263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0" y="263"/>
                  </a:moveTo>
                  <a:lnTo>
                    <a:pt x="263" y="0"/>
                  </a:lnTo>
                  <a:lnTo>
                    <a:pt x="0" y="0"/>
                  </a:lnTo>
                  <a:lnTo>
                    <a:pt x="0" y="263"/>
                  </a:lnTo>
                </a:path>
              </a:pathLst>
            </a:custGeom>
            <a:solidFill>
              <a:schemeClr val="tx2"/>
            </a:solidFill>
            <a:ln w="9525" cap="rnd">
              <a:noFill/>
              <a:round/>
              <a:headEnd/>
              <a:tailEnd/>
            </a:ln>
          </p:spPr>
          <p:txBody>
            <a:bodyPr/>
            <a:lstStyle/>
            <a:p>
              <a:endParaRPr lang="en-US"/>
            </a:p>
          </p:txBody>
        </p:sp>
        <p:sp>
          <p:nvSpPr>
            <p:cNvPr id="41012" name="Rectangle 70"/>
            <p:cNvSpPr>
              <a:spLocks noChangeArrowheads="1"/>
            </p:cNvSpPr>
            <p:nvPr/>
          </p:nvSpPr>
          <p:spPr bwMode="auto">
            <a:xfrm>
              <a:off x="3920" y="3095"/>
              <a:ext cx="202" cy="197"/>
            </a:xfrm>
            <a:prstGeom prst="rect">
              <a:avLst/>
            </a:prstGeom>
            <a:solidFill>
              <a:srgbClr val="C1CEFF"/>
            </a:solidFill>
            <a:ln w="9525">
              <a:noFill/>
              <a:miter lim="800000"/>
              <a:headEnd/>
              <a:tailEnd/>
            </a:ln>
          </p:spPr>
          <p:txBody>
            <a:bodyPr wrap="none" anchor="ctr"/>
            <a:lstStyle/>
            <a:p>
              <a:endParaRPr lang="en-US"/>
            </a:p>
          </p:txBody>
        </p:sp>
        <p:sp>
          <p:nvSpPr>
            <p:cNvPr id="41013" name="Freeform 71"/>
            <p:cNvSpPr>
              <a:spLocks/>
            </p:cNvSpPr>
            <p:nvPr/>
          </p:nvSpPr>
          <p:spPr bwMode="auto">
            <a:xfrm>
              <a:off x="3630" y="3064"/>
              <a:ext cx="263" cy="264"/>
            </a:xfrm>
            <a:custGeom>
              <a:avLst/>
              <a:gdLst>
                <a:gd name="T0" fmla="*/ 262 w 263"/>
                <a:gd name="T1" fmla="*/ 0 h 264"/>
                <a:gd name="T2" fmla="*/ 0 w 263"/>
                <a:gd name="T3" fmla="*/ 263 h 264"/>
                <a:gd name="T4" fmla="*/ 262 w 263"/>
                <a:gd name="T5" fmla="*/ 263 h 264"/>
                <a:gd name="T6" fmla="*/ 262 w 263"/>
                <a:gd name="T7" fmla="*/ 0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262" y="0"/>
                  </a:moveTo>
                  <a:lnTo>
                    <a:pt x="0" y="263"/>
                  </a:lnTo>
                  <a:lnTo>
                    <a:pt x="262" y="263"/>
                  </a:lnTo>
                  <a:lnTo>
                    <a:pt x="262" y="0"/>
                  </a:lnTo>
                </a:path>
              </a:pathLst>
            </a:custGeom>
            <a:solidFill>
              <a:schemeClr val="accent2"/>
            </a:solidFill>
            <a:ln w="9525" cap="rnd">
              <a:noFill/>
              <a:round/>
              <a:headEnd/>
              <a:tailEnd/>
            </a:ln>
          </p:spPr>
          <p:txBody>
            <a:bodyPr/>
            <a:lstStyle/>
            <a:p>
              <a:endParaRPr lang="en-US"/>
            </a:p>
          </p:txBody>
        </p:sp>
        <p:sp>
          <p:nvSpPr>
            <p:cNvPr id="41014" name="Freeform 72"/>
            <p:cNvSpPr>
              <a:spLocks/>
            </p:cNvSpPr>
            <p:nvPr/>
          </p:nvSpPr>
          <p:spPr bwMode="auto">
            <a:xfrm>
              <a:off x="3630" y="3064"/>
              <a:ext cx="263" cy="264"/>
            </a:xfrm>
            <a:custGeom>
              <a:avLst/>
              <a:gdLst>
                <a:gd name="T0" fmla="*/ 0 w 263"/>
                <a:gd name="T1" fmla="*/ 263 h 264"/>
                <a:gd name="T2" fmla="*/ 262 w 263"/>
                <a:gd name="T3" fmla="*/ 0 h 264"/>
                <a:gd name="T4" fmla="*/ 0 w 263"/>
                <a:gd name="T5" fmla="*/ 0 h 264"/>
                <a:gd name="T6" fmla="*/ 0 w 263"/>
                <a:gd name="T7" fmla="*/ 263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0" y="263"/>
                  </a:moveTo>
                  <a:lnTo>
                    <a:pt x="262" y="0"/>
                  </a:lnTo>
                  <a:lnTo>
                    <a:pt x="0" y="0"/>
                  </a:lnTo>
                  <a:lnTo>
                    <a:pt x="0" y="263"/>
                  </a:lnTo>
                </a:path>
              </a:pathLst>
            </a:custGeom>
            <a:solidFill>
              <a:schemeClr val="tx2"/>
            </a:solidFill>
            <a:ln w="9525" cap="rnd">
              <a:noFill/>
              <a:round/>
              <a:headEnd/>
              <a:tailEnd/>
            </a:ln>
          </p:spPr>
          <p:txBody>
            <a:bodyPr/>
            <a:lstStyle/>
            <a:p>
              <a:endParaRPr lang="en-US"/>
            </a:p>
          </p:txBody>
        </p:sp>
        <p:sp>
          <p:nvSpPr>
            <p:cNvPr id="41015" name="Rectangle 73"/>
            <p:cNvSpPr>
              <a:spLocks noChangeArrowheads="1"/>
            </p:cNvSpPr>
            <p:nvPr/>
          </p:nvSpPr>
          <p:spPr bwMode="auto">
            <a:xfrm>
              <a:off x="3657" y="3095"/>
              <a:ext cx="202" cy="197"/>
            </a:xfrm>
            <a:prstGeom prst="rect">
              <a:avLst/>
            </a:prstGeom>
            <a:solidFill>
              <a:srgbClr val="C1CEFF"/>
            </a:solidFill>
            <a:ln w="9525">
              <a:noFill/>
              <a:miter lim="800000"/>
              <a:headEnd/>
              <a:tailEnd/>
            </a:ln>
          </p:spPr>
          <p:txBody>
            <a:bodyPr wrap="none" anchor="ctr"/>
            <a:lstStyle/>
            <a:p>
              <a:endParaRPr lang="en-US"/>
            </a:p>
          </p:txBody>
        </p:sp>
        <p:sp>
          <p:nvSpPr>
            <p:cNvPr id="41016" name="Freeform 74"/>
            <p:cNvSpPr>
              <a:spLocks/>
            </p:cNvSpPr>
            <p:nvPr/>
          </p:nvSpPr>
          <p:spPr bwMode="auto">
            <a:xfrm>
              <a:off x="3366" y="3064"/>
              <a:ext cx="265" cy="264"/>
            </a:xfrm>
            <a:custGeom>
              <a:avLst/>
              <a:gdLst>
                <a:gd name="T0" fmla="*/ 264 w 265"/>
                <a:gd name="T1" fmla="*/ 0 h 264"/>
                <a:gd name="T2" fmla="*/ 0 w 265"/>
                <a:gd name="T3" fmla="*/ 263 h 264"/>
                <a:gd name="T4" fmla="*/ 264 w 265"/>
                <a:gd name="T5" fmla="*/ 263 h 264"/>
                <a:gd name="T6" fmla="*/ 264 w 265"/>
                <a:gd name="T7" fmla="*/ 0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264" y="0"/>
                  </a:moveTo>
                  <a:lnTo>
                    <a:pt x="0" y="263"/>
                  </a:lnTo>
                  <a:lnTo>
                    <a:pt x="264" y="263"/>
                  </a:lnTo>
                  <a:lnTo>
                    <a:pt x="264" y="0"/>
                  </a:lnTo>
                </a:path>
              </a:pathLst>
            </a:custGeom>
            <a:solidFill>
              <a:schemeClr val="accent2"/>
            </a:solidFill>
            <a:ln w="9525" cap="rnd">
              <a:noFill/>
              <a:round/>
              <a:headEnd/>
              <a:tailEnd/>
            </a:ln>
          </p:spPr>
          <p:txBody>
            <a:bodyPr/>
            <a:lstStyle/>
            <a:p>
              <a:endParaRPr lang="en-US"/>
            </a:p>
          </p:txBody>
        </p:sp>
        <p:sp>
          <p:nvSpPr>
            <p:cNvPr id="41017" name="Freeform 75"/>
            <p:cNvSpPr>
              <a:spLocks/>
            </p:cNvSpPr>
            <p:nvPr/>
          </p:nvSpPr>
          <p:spPr bwMode="auto">
            <a:xfrm>
              <a:off x="3366" y="3064"/>
              <a:ext cx="265" cy="264"/>
            </a:xfrm>
            <a:custGeom>
              <a:avLst/>
              <a:gdLst>
                <a:gd name="T0" fmla="*/ 0 w 265"/>
                <a:gd name="T1" fmla="*/ 263 h 264"/>
                <a:gd name="T2" fmla="*/ 264 w 265"/>
                <a:gd name="T3" fmla="*/ 0 h 264"/>
                <a:gd name="T4" fmla="*/ 0 w 265"/>
                <a:gd name="T5" fmla="*/ 0 h 264"/>
                <a:gd name="T6" fmla="*/ 0 w 265"/>
                <a:gd name="T7" fmla="*/ 263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0" y="263"/>
                  </a:moveTo>
                  <a:lnTo>
                    <a:pt x="264" y="0"/>
                  </a:lnTo>
                  <a:lnTo>
                    <a:pt x="0" y="0"/>
                  </a:lnTo>
                  <a:lnTo>
                    <a:pt x="0" y="263"/>
                  </a:lnTo>
                </a:path>
              </a:pathLst>
            </a:custGeom>
            <a:solidFill>
              <a:schemeClr val="tx2"/>
            </a:solidFill>
            <a:ln w="9525" cap="rnd">
              <a:noFill/>
              <a:round/>
              <a:headEnd/>
              <a:tailEnd/>
            </a:ln>
          </p:spPr>
          <p:txBody>
            <a:bodyPr/>
            <a:lstStyle/>
            <a:p>
              <a:endParaRPr lang="en-US"/>
            </a:p>
          </p:txBody>
        </p:sp>
        <p:sp>
          <p:nvSpPr>
            <p:cNvPr id="41018" name="Rectangle 76"/>
            <p:cNvSpPr>
              <a:spLocks noChangeArrowheads="1"/>
            </p:cNvSpPr>
            <p:nvPr/>
          </p:nvSpPr>
          <p:spPr bwMode="auto">
            <a:xfrm>
              <a:off x="3399" y="3095"/>
              <a:ext cx="197" cy="197"/>
            </a:xfrm>
            <a:prstGeom prst="rect">
              <a:avLst/>
            </a:prstGeom>
            <a:solidFill>
              <a:srgbClr val="C1CEFF"/>
            </a:solidFill>
            <a:ln w="9525">
              <a:noFill/>
              <a:miter lim="800000"/>
              <a:headEnd/>
              <a:tailEnd/>
            </a:ln>
          </p:spPr>
          <p:txBody>
            <a:bodyPr wrap="none" anchor="ctr"/>
            <a:lstStyle/>
            <a:p>
              <a:endParaRPr lang="en-US"/>
            </a:p>
          </p:txBody>
        </p:sp>
        <p:sp>
          <p:nvSpPr>
            <p:cNvPr id="41019" name="Freeform 77"/>
            <p:cNvSpPr>
              <a:spLocks/>
            </p:cNvSpPr>
            <p:nvPr/>
          </p:nvSpPr>
          <p:spPr bwMode="auto">
            <a:xfrm>
              <a:off x="3892" y="3327"/>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41020" name="Freeform 78"/>
            <p:cNvSpPr>
              <a:spLocks/>
            </p:cNvSpPr>
            <p:nvPr/>
          </p:nvSpPr>
          <p:spPr bwMode="auto">
            <a:xfrm>
              <a:off x="3892" y="3327"/>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41021" name="Rectangle 79"/>
            <p:cNvSpPr>
              <a:spLocks noChangeArrowheads="1"/>
            </p:cNvSpPr>
            <p:nvPr/>
          </p:nvSpPr>
          <p:spPr bwMode="auto">
            <a:xfrm>
              <a:off x="3920" y="3358"/>
              <a:ext cx="202" cy="200"/>
            </a:xfrm>
            <a:prstGeom prst="rect">
              <a:avLst/>
            </a:prstGeom>
            <a:solidFill>
              <a:srgbClr val="C1CEFF"/>
            </a:solidFill>
            <a:ln w="9525">
              <a:noFill/>
              <a:miter lim="800000"/>
              <a:headEnd/>
              <a:tailEnd/>
            </a:ln>
          </p:spPr>
          <p:txBody>
            <a:bodyPr wrap="none" anchor="ctr"/>
            <a:lstStyle/>
            <a:p>
              <a:endParaRPr lang="en-US"/>
            </a:p>
          </p:txBody>
        </p:sp>
        <p:sp>
          <p:nvSpPr>
            <p:cNvPr id="41022" name="Freeform 80"/>
            <p:cNvSpPr>
              <a:spLocks/>
            </p:cNvSpPr>
            <p:nvPr/>
          </p:nvSpPr>
          <p:spPr bwMode="auto">
            <a:xfrm>
              <a:off x="3630" y="3327"/>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41023" name="Freeform 81"/>
            <p:cNvSpPr>
              <a:spLocks/>
            </p:cNvSpPr>
            <p:nvPr/>
          </p:nvSpPr>
          <p:spPr bwMode="auto">
            <a:xfrm>
              <a:off x="3630" y="3327"/>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41024" name="Rectangle 82"/>
            <p:cNvSpPr>
              <a:spLocks noChangeArrowheads="1"/>
            </p:cNvSpPr>
            <p:nvPr/>
          </p:nvSpPr>
          <p:spPr bwMode="auto">
            <a:xfrm>
              <a:off x="3657" y="3358"/>
              <a:ext cx="202" cy="200"/>
            </a:xfrm>
            <a:prstGeom prst="rect">
              <a:avLst/>
            </a:prstGeom>
            <a:solidFill>
              <a:srgbClr val="C1CEFF"/>
            </a:solidFill>
            <a:ln w="9525">
              <a:noFill/>
              <a:miter lim="800000"/>
              <a:headEnd/>
              <a:tailEnd/>
            </a:ln>
          </p:spPr>
          <p:txBody>
            <a:bodyPr wrap="none" anchor="ctr"/>
            <a:lstStyle/>
            <a:p>
              <a:endParaRPr lang="en-US"/>
            </a:p>
          </p:txBody>
        </p:sp>
        <p:sp>
          <p:nvSpPr>
            <p:cNvPr id="41025" name="Freeform 83"/>
            <p:cNvSpPr>
              <a:spLocks/>
            </p:cNvSpPr>
            <p:nvPr/>
          </p:nvSpPr>
          <p:spPr bwMode="auto">
            <a:xfrm>
              <a:off x="3366" y="3327"/>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41026" name="Freeform 84"/>
            <p:cNvSpPr>
              <a:spLocks/>
            </p:cNvSpPr>
            <p:nvPr/>
          </p:nvSpPr>
          <p:spPr bwMode="auto">
            <a:xfrm>
              <a:off x="3366" y="3327"/>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41027" name="Rectangle 85"/>
            <p:cNvSpPr>
              <a:spLocks noChangeArrowheads="1"/>
            </p:cNvSpPr>
            <p:nvPr/>
          </p:nvSpPr>
          <p:spPr bwMode="auto">
            <a:xfrm>
              <a:off x="3399" y="3358"/>
              <a:ext cx="197" cy="200"/>
            </a:xfrm>
            <a:prstGeom prst="rect">
              <a:avLst/>
            </a:prstGeom>
            <a:solidFill>
              <a:srgbClr val="C1CEFF"/>
            </a:solidFill>
            <a:ln w="9525">
              <a:noFill/>
              <a:miter lim="800000"/>
              <a:headEnd/>
              <a:tailEnd/>
            </a:ln>
          </p:spPr>
          <p:txBody>
            <a:bodyPr wrap="none" anchor="ctr"/>
            <a:lstStyle/>
            <a:p>
              <a:endParaRPr lang="en-US"/>
            </a:p>
          </p:txBody>
        </p:sp>
        <p:sp>
          <p:nvSpPr>
            <p:cNvPr id="41028" name="Freeform 86"/>
            <p:cNvSpPr>
              <a:spLocks/>
            </p:cNvSpPr>
            <p:nvPr/>
          </p:nvSpPr>
          <p:spPr bwMode="auto">
            <a:xfrm>
              <a:off x="4155" y="29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41029" name="Freeform 87"/>
            <p:cNvSpPr>
              <a:spLocks/>
            </p:cNvSpPr>
            <p:nvPr/>
          </p:nvSpPr>
          <p:spPr bwMode="auto">
            <a:xfrm>
              <a:off x="4185" y="2753"/>
              <a:ext cx="67" cy="261"/>
            </a:xfrm>
            <a:custGeom>
              <a:avLst/>
              <a:gdLst>
                <a:gd name="T0" fmla="*/ 0 w 67"/>
                <a:gd name="T1" fmla="*/ 260 h 261"/>
                <a:gd name="T2" fmla="*/ 0 w 67"/>
                <a:gd name="T3" fmla="*/ 65 h 261"/>
                <a:gd name="T4" fmla="*/ 66 w 67"/>
                <a:gd name="T5" fmla="*/ 0 h 261"/>
                <a:gd name="T6" fmla="*/ 66 w 67"/>
                <a:gd name="T7" fmla="*/ 195 h 261"/>
                <a:gd name="T8" fmla="*/ 0 w 67"/>
                <a:gd name="T9" fmla="*/ 260 h 261"/>
                <a:gd name="T10" fmla="*/ 0 60000 65536"/>
                <a:gd name="T11" fmla="*/ 0 60000 65536"/>
                <a:gd name="T12" fmla="*/ 0 60000 65536"/>
                <a:gd name="T13" fmla="*/ 0 60000 65536"/>
                <a:gd name="T14" fmla="*/ 0 60000 65536"/>
                <a:gd name="T15" fmla="*/ 0 w 67"/>
                <a:gd name="T16" fmla="*/ 0 h 261"/>
                <a:gd name="T17" fmla="*/ 67 w 67"/>
                <a:gd name="T18" fmla="*/ 261 h 261"/>
              </a:gdLst>
              <a:ahLst/>
              <a:cxnLst>
                <a:cxn ang="T10">
                  <a:pos x="T0" y="T1"/>
                </a:cxn>
                <a:cxn ang="T11">
                  <a:pos x="T2" y="T3"/>
                </a:cxn>
                <a:cxn ang="T12">
                  <a:pos x="T4" y="T5"/>
                </a:cxn>
                <a:cxn ang="T13">
                  <a:pos x="T6" y="T7"/>
                </a:cxn>
                <a:cxn ang="T14">
                  <a:pos x="T8" y="T9"/>
                </a:cxn>
              </a:cxnLst>
              <a:rect l="T15" t="T16" r="T17" b="T18"/>
              <a:pathLst>
                <a:path w="67" h="261">
                  <a:moveTo>
                    <a:pt x="0" y="260"/>
                  </a:moveTo>
                  <a:lnTo>
                    <a:pt x="0" y="65"/>
                  </a:lnTo>
                  <a:lnTo>
                    <a:pt x="66" y="0"/>
                  </a:lnTo>
                  <a:lnTo>
                    <a:pt x="66" y="195"/>
                  </a:lnTo>
                  <a:lnTo>
                    <a:pt x="0" y="260"/>
                  </a:lnTo>
                </a:path>
              </a:pathLst>
            </a:custGeom>
            <a:solidFill>
              <a:schemeClr val="accent2"/>
            </a:solidFill>
            <a:ln w="9525" cap="rnd">
              <a:noFill/>
              <a:round/>
              <a:headEnd/>
              <a:tailEnd/>
            </a:ln>
          </p:spPr>
          <p:txBody>
            <a:bodyPr/>
            <a:lstStyle/>
            <a:p>
              <a:endParaRPr lang="en-US"/>
            </a:p>
          </p:txBody>
        </p:sp>
        <p:sp>
          <p:nvSpPr>
            <p:cNvPr id="41030" name="Freeform 88"/>
            <p:cNvSpPr>
              <a:spLocks/>
            </p:cNvSpPr>
            <p:nvPr/>
          </p:nvSpPr>
          <p:spPr bwMode="auto">
            <a:xfrm>
              <a:off x="4155" y="2803"/>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41031" name="Freeform 89"/>
            <p:cNvSpPr>
              <a:spLocks/>
            </p:cNvSpPr>
            <p:nvPr/>
          </p:nvSpPr>
          <p:spPr bwMode="auto">
            <a:xfrm>
              <a:off x="4155" y="2703"/>
              <a:ext cx="97" cy="117"/>
            </a:xfrm>
            <a:custGeom>
              <a:avLst/>
              <a:gdLst>
                <a:gd name="T0" fmla="*/ 0 w 97"/>
                <a:gd name="T1" fmla="*/ 99 h 117"/>
                <a:gd name="T2" fmla="*/ 96 w 97"/>
                <a:gd name="T3" fmla="*/ 0 h 117"/>
                <a:gd name="T4" fmla="*/ 96 w 97"/>
                <a:gd name="T5" fmla="*/ 50 h 117"/>
                <a:gd name="T6" fmla="*/ 32 w 97"/>
                <a:gd name="T7" fmla="*/ 116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96" y="0"/>
                  </a:lnTo>
                  <a:lnTo>
                    <a:pt x="96" y="50"/>
                  </a:lnTo>
                  <a:lnTo>
                    <a:pt x="32" y="116"/>
                  </a:lnTo>
                  <a:lnTo>
                    <a:pt x="0" y="99"/>
                  </a:lnTo>
                </a:path>
              </a:pathLst>
            </a:custGeom>
            <a:solidFill>
              <a:schemeClr val="tx2"/>
            </a:solidFill>
            <a:ln w="9525" cap="rnd">
              <a:noFill/>
              <a:round/>
              <a:headEnd/>
              <a:tailEnd/>
            </a:ln>
          </p:spPr>
          <p:txBody>
            <a:bodyPr/>
            <a:lstStyle/>
            <a:p>
              <a:endParaRPr lang="en-US"/>
            </a:p>
          </p:txBody>
        </p:sp>
        <p:sp>
          <p:nvSpPr>
            <p:cNvPr id="41032" name="Freeform 90"/>
            <p:cNvSpPr>
              <a:spLocks/>
            </p:cNvSpPr>
            <p:nvPr/>
          </p:nvSpPr>
          <p:spPr bwMode="auto">
            <a:xfrm>
              <a:off x="3942" y="2703"/>
              <a:ext cx="262" cy="67"/>
            </a:xfrm>
            <a:custGeom>
              <a:avLst/>
              <a:gdLst>
                <a:gd name="T0" fmla="*/ 0 w 262"/>
                <a:gd name="T1" fmla="*/ 66 h 67"/>
                <a:gd name="T2" fmla="*/ 196 w 262"/>
                <a:gd name="T3" fmla="*/ 66 h 67"/>
                <a:gd name="T4" fmla="*/ 261 w 262"/>
                <a:gd name="T5" fmla="*/ 0 h 67"/>
                <a:gd name="T6" fmla="*/ 65 w 262"/>
                <a:gd name="T7" fmla="*/ 0 h 67"/>
                <a:gd name="T8" fmla="*/ 0 w 262"/>
                <a:gd name="T9" fmla="*/ 66 h 67"/>
                <a:gd name="T10" fmla="*/ 0 60000 65536"/>
                <a:gd name="T11" fmla="*/ 0 60000 65536"/>
                <a:gd name="T12" fmla="*/ 0 60000 65536"/>
                <a:gd name="T13" fmla="*/ 0 60000 65536"/>
                <a:gd name="T14" fmla="*/ 0 60000 65536"/>
                <a:gd name="T15" fmla="*/ 0 w 262"/>
                <a:gd name="T16" fmla="*/ 0 h 67"/>
                <a:gd name="T17" fmla="*/ 262 w 262"/>
                <a:gd name="T18" fmla="*/ 67 h 67"/>
              </a:gdLst>
              <a:ahLst/>
              <a:cxnLst>
                <a:cxn ang="T10">
                  <a:pos x="T0" y="T1"/>
                </a:cxn>
                <a:cxn ang="T11">
                  <a:pos x="T2" y="T3"/>
                </a:cxn>
                <a:cxn ang="T12">
                  <a:pos x="T4" y="T5"/>
                </a:cxn>
                <a:cxn ang="T13">
                  <a:pos x="T6" y="T7"/>
                </a:cxn>
                <a:cxn ang="T14">
                  <a:pos x="T8" y="T9"/>
                </a:cxn>
              </a:cxnLst>
              <a:rect l="T15" t="T16" r="T17" b="T18"/>
              <a:pathLst>
                <a:path w="262" h="67">
                  <a:moveTo>
                    <a:pt x="0" y="66"/>
                  </a:moveTo>
                  <a:lnTo>
                    <a:pt x="196" y="66"/>
                  </a:lnTo>
                  <a:lnTo>
                    <a:pt x="261" y="0"/>
                  </a:lnTo>
                  <a:lnTo>
                    <a:pt x="65" y="0"/>
                  </a:lnTo>
                  <a:lnTo>
                    <a:pt x="0" y="66"/>
                  </a:lnTo>
                </a:path>
              </a:pathLst>
            </a:custGeom>
            <a:solidFill>
              <a:schemeClr val="accent2"/>
            </a:solidFill>
            <a:ln w="9525" cap="rnd">
              <a:noFill/>
              <a:round/>
              <a:headEnd/>
              <a:tailEnd/>
            </a:ln>
          </p:spPr>
          <p:txBody>
            <a:bodyPr/>
            <a:lstStyle/>
            <a:p>
              <a:endParaRPr lang="en-US"/>
            </a:p>
          </p:txBody>
        </p:sp>
        <p:sp>
          <p:nvSpPr>
            <p:cNvPr id="41033" name="Freeform 91"/>
            <p:cNvSpPr>
              <a:spLocks/>
            </p:cNvSpPr>
            <p:nvPr/>
          </p:nvSpPr>
          <p:spPr bwMode="auto">
            <a:xfrm>
              <a:off x="3892" y="2703"/>
              <a:ext cx="112" cy="101"/>
            </a:xfrm>
            <a:custGeom>
              <a:avLst/>
              <a:gdLst>
                <a:gd name="T0" fmla="*/ 0 w 112"/>
                <a:gd name="T1" fmla="*/ 100 h 101"/>
                <a:gd name="T2" fmla="*/ 48 w 112"/>
                <a:gd name="T3" fmla="*/ 67 h 101"/>
                <a:gd name="T4" fmla="*/ 111 w 112"/>
                <a:gd name="T5" fmla="*/ 0 h 101"/>
                <a:gd name="T6" fmla="*/ 95 w 112"/>
                <a:gd name="T7" fmla="*/ 0 h 101"/>
                <a:gd name="T8" fmla="*/ 0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0" y="100"/>
                  </a:moveTo>
                  <a:lnTo>
                    <a:pt x="48" y="67"/>
                  </a:lnTo>
                  <a:lnTo>
                    <a:pt x="111" y="0"/>
                  </a:lnTo>
                  <a:lnTo>
                    <a:pt x="95" y="0"/>
                  </a:lnTo>
                  <a:lnTo>
                    <a:pt x="0" y="100"/>
                  </a:lnTo>
                </a:path>
              </a:pathLst>
            </a:custGeom>
            <a:solidFill>
              <a:schemeClr val="tx1"/>
            </a:solidFill>
            <a:ln w="9525" cap="rnd">
              <a:noFill/>
              <a:round/>
              <a:headEnd/>
              <a:tailEnd/>
            </a:ln>
          </p:spPr>
          <p:txBody>
            <a:bodyPr/>
            <a:lstStyle/>
            <a:p>
              <a:endParaRPr lang="en-US"/>
            </a:p>
          </p:txBody>
        </p:sp>
        <p:sp>
          <p:nvSpPr>
            <p:cNvPr id="41034" name="Freeform 92"/>
            <p:cNvSpPr>
              <a:spLocks/>
            </p:cNvSpPr>
            <p:nvPr/>
          </p:nvSpPr>
          <p:spPr bwMode="auto">
            <a:xfrm>
              <a:off x="4135"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41035" name="Freeform 93"/>
            <p:cNvSpPr>
              <a:spLocks/>
            </p:cNvSpPr>
            <p:nvPr/>
          </p:nvSpPr>
          <p:spPr bwMode="auto">
            <a:xfrm>
              <a:off x="3892" y="2769"/>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41036" name="Freeform 94"/>
            <p:cNvSpPr>
              <a:spLocks/>
            </p:cNvSpPr>
            <p:nvPr/>
          </p:nvSpPr>
          <p:spPr bwMode="auto">
            <a:xfrm>
              <a:off x="4155" y="3212"/>
              <a:ext cx="97" cy="116"/>
            </a:xfrm>
            <a:custGeom>
              <a:avLst/>
              <a:gdLst>
                <a:gd name="T0" fmla="*/ 0 w 97"/>
                <a:gd name="T1" fmla="*/ 99 h 116"/>
                <a:gd name="T2" fmla="*/ 0 w 97"/>
                <a:gd name="T3" fmla="*/ 115 h 116"/>
                <a:gd name="T4" fmla="*/ 96 w 97"/>
                <a:gd name="T5" fmla="*/ 16 h 116"/>
                <a:gd name="T6" fmla="*/ 96 w 97"/>
                <a:gd name="T7" fmla="*/ 0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0" y="115"/>
                  </a:lnTo>
                  <a:lnTo>
                    <a:pt x="96" y="16"/>
                  </a:lnTo>
                  <a:lnTo>
                    <a:pt x="96" y="0"/>
                  </a:lnTo>
                  <a:lnTo>
                    <a:pt x="0" y="99"/>
                  </a:lnTo>
                </a:path>
              </a:pathLst>
            </a:custGeom>
            <a:solidFill>
              <a:schemeClr val="bg1"/>
            </a:solidFill>
            <a:ln w="9525" cap="rnd">
              <a:noFill/>
              <a:round/>
              <a:headEnd/>
              <a:tailEnd/>
            </a:ln>
          </p:spPr>
          <p:txBody>
            <a:bodyPr/>
            <a:lstStyle/>
            <a:p>
              <a:endParaRPr lang="en-US"/>
            </a:p>
          </p:txBody>
        </p:sp>
        <p:sp>
          <p:nvSpPr>
            <p:cNvPr id="41037" name="Freeform 95"/>
            <p:cNvSpPr>
              <a:spLocks/>
            </p:cNvSpPr>
            <p:nvPr/>
          </p:nvSpPr>
          <p:spPr bwMode="auto">
            <a:xfrm>
              <a:off x="4185" y="3013"/>
              <a:ext cx="67" cy="265"/>
            </a:xfrm>
            <a:custGeom>
              <a:avLst/>
              <a:gdLst>
                <a:gd name="T0" fmla="*/ 0 w 67"/>
                <a:gd name="T1" fmla="*/ 264 h 265"/>
                <a:gd name="T2" fmla="*/ 0 w 67"/>
                <a:gd name="T3" fmla="*/ 66 h 265"/>
                <a:gd name="T4" fmla="*/ 66 w 67"/>
                <a:gd name="T5" fmla="*/ 0 h 265"/>
                <a:gd name="T6" fmla="*/ 66 w 67"/>
                <a:gd name="T7" fmla="*/ 198 h 265"/>
                <a:gd name="T8" fmla="*/ 0 w 67"/>
                <a:gd name="T9" fmla="*/ 264 h 265"/>
                <a:gd name="T10" fmla="*/ 0 60000 65536"/>
                <a:gd name="T11" fmla="*/ 0 60000 65536"/>
                <a:gd name="T12" fmla="*/ 0 60000 65536"/>
                <a:gd name="T13" fmla="*/ 0 60000 65536"/>
                <a:gd name="T14" fmla="*/ 0 60000 65536"/>
                <a:gd name="T15" fmla="*/ 0 w 67"/>
                <a:gd name="T16" fmla="*/ 0 h 265"/>
                <a:gd name="T17" fmla="*/ 67 w 67"/>
                <a:gd name="T18" fmla="*/ 265 h 265"/>
              </a:gdLst>
              <a:ahLst/>
              <a:cxnLst>
                <a:cxn ang="T10">
                  <a:pos x="T0" y="T1"/>
                </a:cxn>
                <a:cxn ang="T11">
                  <a:pos x="T2" y="T3"/>
                </a:cxn>
                <a:cxn ang="T12">
                  <a:pos x="T4" y="T5"/>
                </a:cxn>
                <a:cxn ang="T13">
                  <a:pos x="T6" y="T7"/>
                </a:cxn>
                <a:cxn ang="T14">
                  <a:pos x="T8" y="T9"/>
                </a:cxn>
              </a:cxnLst>
              <a:rect l="T15" t="T16" r="T17" b="T18"/>
              <a:pathLst>
                <a:path w="67" h="265">
                  <a:moveTo>
                    <a:pt x="0" y="264"/>
                  </a:moveTo>
                  <a:lnTo>
                    <a:pt x="0" y="66"/>
                  </a:lnTo>
                  <a:lnTo>
                    <a:pt x="66" y="0"/>
                  </a:lnTo>
                  <a:lnTo>
                    <a:pt x="66" y="198"/>
                  </a:lnTo>
                  <a:lnTo>
                    <a:pt x="0" y="264"/>
                  </a:lnTo>
                </a:path>
              </a:pathLst>
            </a:custGeom>
            <a:solidFill>
              <a:schemeClr val="accent2"/>
            </a:solidFill>
            <a:ln w="9525" cap="rnd">
              <a:noFill/>
              <a:round/>
              <a:headEnd/>
              <a:tailEnd/>
            </a:ln>
          </p:spPr>
          <p:txBody>
            <a:bodyPr/>
            <a:lstStyle/>
            <a:p>
              <a:endParaRPr lang="en-US"/>
            </a:p>
          </p:txBody>
        </p:sp>
        <p:sp>
          <p:nvSpPr>
            <p:cNvPr id="41038" name="Freeform 96"/>
            <p:cNvSpPr>
              <a:spLocks/>
            </p:cNvSpPr>
            <p:nvPr/>
          </p:nvSpPr>
          <p:spPr bwMode="auto">
            <a:xfrm>
              <a:off x="4155" y="3064"/>
              <a:ext cx="31" cy="264"/>
            </a:xfrm>
            <a:custGeom>
              <a:avLst/>
              <a:gdLst>
                <a:gd name="T0" fmla="*/ 0 w 31"/>
                <a:gd name="T1" fmla="*/ 0 h 264"/>
                <a:gd name="T2" fmla="*/ 0 w 31"/>
                <a:gd name="T3" fmla="*/ 263 h 264"/>
                <a:gd name="T4" fmla="*/ 30 w 31"/>
                <a:gd name="T5" fmla="*/ 214 h 264"/>
                <a:gd name="T6" fmla="*/ 30 w 31"/>
                <a:gd name="T7" fmla="*/ 16 h 264"/>
                <a:gd name="T8" fmla="*/ 0 w 31"/>
                <a:gd name="T9" fmla="*/ 0 h 264"/>
                <a:gd name="T10" fmla="*/ 0 60000 65536"/>
                <a:gd name="T11" fmla="*/ 0 60000 65536"/>
                <a:gd name="T12" fmla="*/ 0 60000 65536"/>
                <a:gd name="T13" fmla="*/ 0 60000 65536"/>
                <a:gd name="T14" fmla="*/ 0 60000 65536"/>
                <a:gd name="T15" fmla="*/ 0 w 31"/>
                <a:gd name="T16" fmla="*/ 0 h 264"/>
                <a:gd name="T17" fmla="*/ 31 w 31"/>
                <a:gd name="T18" fmla="*/ 264 h 264"/>
              </a:gdLst>
              <a:ahLst/>
              <a:cxnLst>
                <a:cxn ang="T10">
                  <a:pos x="T0" y="T1"/>
                </a:cxn>
                <a:cxn ang="T11">
                  <a:pos x="T2" y="T3"/>
                </a:cxn>
                <a:cxn ang="T12">
                  <a:pos x="T4" y="T5"/>
                </a:cxn>
                <a:cxn ang="T13">
                  <a:pos x="T6" y="T7"/>
                </a:cxn>
                <a:cxn ang="T14">
                  <a:pos x="T8" y="T9"/>
                </a:cxn>
              </a:cxnLst>
              <a:rect l="T15" t="T16" r="T17" b="T18"/>
              <a:pathLst>
                <a:path w="31" h="264">
                  <a:moveTo>
                    <a:pt x="0" y="0"/>
                  </a:moveTo>
                  <a:lnTo>
                    <a:pt x="0" y="263"/>
                  </a:lnTo>
                  <a:lnTo>
                    <a:pt x="30" y="214"/>
                  </a:lnTo>
                  <a:lnTo>
                    <a:pt x="30" y="16"/>
                  </a:lnTo>
                  <a:lnTo>
                    <a:pt x="0" y="0"/>
                  </a:lnTo>
                </a:path>
              </a:pathLst>
            </a:custGeom>
            <a:solidFill>
              <a:srgbClr val="C1CEFF"/>
            </a:solidFill>
            <a:ln w="9525" cap="rnd">
              <a:noFill/>
              <a:round/>
              <a:headEnd/>
              <a:tailEnd/>
            </a:ln>
          </p:spPr>
          <p:txBody>
            <a:bodyPr/>
            <a:lstStyle/>
            <a:p>
              <a:endParaRPr lang="en-US"/>
            </a:p>
          </p:txBody>
        </p:sp>
        <p:sp>
          <p:nvSpPr>
            <p:cNvPr id="41039" name="Freeform 97"/>
            <p:cNvSpPr>
              <a:spLocks/>
            </p:cNvSpPr>
            <p:nvPr/>
          </p:nvSpPr>
          <p:spPr bwMode="auto">
            <a:xfrm>
              <a:off x="4155" y="2964"/>
              <a:ext cx="97" cy="120"/>
            </a:xfrm>
            <a:custGeom>
              <a:avLst/>
              <a:gdLst>
                <a:gd name="T0" fmla="*/ 0 w 97"/>
                <a:gd name="T1" fmla="*/ 102 h 120"/>
                <a:gd name="T2" fmla="*/ 96 w 97"/>
                <a:gd name="T3" fmla="*/ 0 h 120"/>
                <a:gd name="T4" fmla="*/ 96 w 97"/>
                <a:gd name="T5" fmla="*/ 51 h 120"/>
                <a:gd name="T6" fmla="*/ 32 w 97"/>
                <a:gd name="T7" fmla="*/ 119 h 120"/>
                <a:gd name="T8" fmla="*/ 0 w 97"/>
                <a:gd name="T9" fmla="*/ 102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02"/>
                  </a:moveTo>
                  <a:lnTo>
                    <a:pt x="96" y="0"/>
                  </a:lnTo>
                  <a:lnTo>
                    <a:pt x="96" y="51"/>
                  </a:lnTo>
                  <a:lnTo>
                    <a:pt x="32" y="119"/>
                  </a:lnTo>
                  <a:lnTo>
                    <a:pt x="0" y="102"/>
                  </a:lnTo>
                </a:path>
              </a:pathLst>
            </a:custGeom>
            <a:solidFill>
              <a:schemeClr val="tx2"/>
            </a:solidFill>
            <a:ln w="9525" cap="rnd">
              <a:noFill/>
              <a:round/>
              <a:headEnd/>
              <a:tailEnd/>
            </a:ln>
          </p:spPr>
          <p:txBody>
            <a:bodyPr/>
            <a:lstStyle/>
            <a:p>
              <a:endParaRPr lang="en-US"/>
            </a:p>
          </p:txBody>
        </p:sp>
        <p:sp>
          <p:nvSpPr>
            <p:cNvPr id="41040" name="Freeform 98"/>
            <p:cNvSpPr>
              <a:spLocks/>
            </p:cNvSpPr>
            <p:nvPr/>
          </p:nvSpPr>
          <p:spPr bwMode="auto">
            <a:xfrm>
              <a:off x="4155" y="3476"/>
              <a:ext cx="97" cy="113"/>
            </a:xfrm>
            <a:custGeom>
              <a:avLst/>
              <a:gdLst>
                <a:gd name="T0" fmla="*/ 0 w 97"/>
                <a:gd name="T1" fmla="*/ 96 h 113"/>
                <a:gd name="T2" fmla="*/ 0 w 97"/>
                <a:gd name="T3" fmla="*/ 112 h 113"/>
                <a:gd name="T4" fmla="*/ 96 w 97"/>
                <a:gd name="T5" fmla="*/ 16 h 113"/>
                <a:gd name="T6" fmla="*/ 96 w 97"/>
                <a:gd name="T7" fmla="*/ 0 h 113"/>
                <a:gd name="T8" fmla="*/ 0 w 97"/>
                <a:gd name="T9" fmla="*/ 96 h 113"/>
                <a:gd name="T10" fmla="*/ 0 60000 65536"/>
                <a:gd name="T11" fmla="*/ 0 60000 65536"/>
                <a:gd name="T12" fmla="*/ 0 60000 65536"/>
                <a:gd name="T13" fmla="*/ 0 60000 65536"/>
                <a:gd name="T14" fmla="*/ 0 60000 65536"/>
                <a:gd name="T15" fmla="*/ 0 w 97"/>
                <a:gd name="T16" fmla="*/ 0 h 113"/>
                <a:gd name="T17" fmla="*/ 97 w 97"/>
                <a:gd name="T18" fmla="*/ 113 h 113"/>
              </a:gdLst>
              <a:ahLst/>
              <a:cxnLst>
                <a:cxn ang="T10">
                  <a:pos x="T0" y="T1"/>
                </a:cxn>
                <a:cxn ang="T11">
                  <a:pos x="T2" y="T3"/>
                </a:cxn>
                <a:cxn ang="T12">
                  <a:pos x="T4" y="T5"/>
                </a:cxn>
                <a:cxn ang="T13">
                  <a:pos x="T6" y="T7"/>
                </a:cxn>
                <a:cxn ang="T14">
                  <a:pos x="T8" y="T9"/>
                </a:cxn>
              </a:cxnLst>
              <a:rect l="T15" t="T16" r="T17" b="T18"/>
              <a:pathLst>
                <a:path w="97" h="113">
                  <a:moveTo>
                    <a:pt x="0" y="96"/>
                  </a:moveTo>
                  <a:lnTo>
                    <a:pt x="0" y="112"/>
                  </a:lnTo>
                  <a:lnTo>
                    <a:pt x="96" y="16"/>
                  </a:lnTo>
                  <a:lnTo>
                    <a:pt x="96" y="0"/>
                  </a:lnTo>
                  <a:lnTo>
                    <a:pt x="0" y="96"/>
                  </a:lnTo>
                </a:path>
              </a:pathLst>
            </a:custGeom>
            <a:solidFill>
              <a:schemeClr val="bg1"/>
            </a:solidFill>
            <a:ln w="9525" cap="rnd">
              <a:noFill/>
              <a:round/>
              <a:headEnd/>
              <a:tailEnd/>
            </a:ln>
          </p:spPr>
          <p:txBody>
            <a:bodyPr/>
            <a:lstStyle/>
            <a:p>
              <a:endParaRPr lang="en-US"/>
            </a:p>
          </p:txBody>
        </p:sp>
        <p:sp>
          <p:nvSpPr>
            <p:cNvPr id="41041" name="Freeform 99"/>
            <p:cNvSpPr>
              <a:spLocks/>
            </p:cNvSpPr>
            <p:nvPr/>
          </p:nvSpPr>
          <p:spPr bwMode="auto">
            <a:xfrm>
              <a:off x="4185" y="3277"/>
              <a:ext cx="67" cy="262"/>
            </a:xfrm>
            <a:custGeom>
              <a:avLst/>
              <a:gdLst>
                <a:gd name="T0" fmla="*/ 0 w 67"/>
                <a:gd name="T1" fmla="*/ 261 h 262"/>
                <a:gd name="T2" fmla="*/ 0 w 67"/>
                <a:gd name="T3" fmla="*/ 65 h 262"/>
                <a:gd name="T4" fmla="*/ 66 w 67"/>
                <a:gd name="T5" fmla="*/ 0 h 262"/>
                <a:gd name="T6" fmla="*/ 66 w 67"/>
                <a:gd name="T7" fmla="*/ 196 h 262"/>
                <a:gd name="T8" fmla="*/ 0 w 67"/>
                <a:gd name="T9" fmla="*/ 261 h 262"/>
                <a:gd name="T10" fmla="*/ 0 60000 65536"/>
                <a:gd name="T11" fmla="*/ 0 60000 65536"/>
                <a:gd name="T12" fmla="*/ 0 60000 65536"/>
                <a:gd name="T13" fmla="*/ 0 60000 65536"/>
                <a:gd name="T14" fmla="*/ 0 60000 65536"/>
                <a:gd name="T15" fmla="*/ 0 w 67"/>
                <a:gd name="T16" fmla="*/ 0 h 262"/>
                <a:gd name="T17" fmla="*/ 67 w 67"/>
                <a:gd name="T18" fmla="*/ 262 h 262"/>
              </a:gdLst>
              <a:ahLst/>
              <a:cxnLst>
                <a:cxn ang="T10">
                  <a:pos x="T0" y="T1"/>
                </a:cxn>
                <a:cxn ang="T11">
                  <a:pos x="T2" y="T3"/>
                </a:cxn>
                <a:cxn ang="T12">
                  <a:pos x="T4" y="T5"/>
                </a:cxn>
                <a:cxn ang="T13">
                  <a:pos x="T6" y="T7"/>
                </a:cxn>
                <a:cxn ang="T14">
                  <a:pos x="T8" y="T9"/>
                </a:cxn>
              </a:cxnLst>
              <a:rect l="T15" t="T16" r="T17" b="T18"/>
              <a:pathLst>
                <a:path w="67" h="262">
                  <a:moveTo>
                    <a:pt x="0" y="261"/>
                  </a:moveTo>
                  <a:lnTo>
                    <a:pt x="0" y="65"/>
                  </a:lnTo>
                  <a:lnTo>
                    <a:pt x="66" y="0"/>
                  </a:lnTo>
                  <a:lnTo>
                    <a:pt x="66" y="196"/>
                  </a:lnTo>
                  <a:lnTo>
                    <a:pt x="0" y="261"/>
                  </a:lnTo>
                </a:path>
              </a:pathLst>
            </a:custGeom>
            <a:solidFill>
              <a:schemeClr val="accent2"/>
            </a:solidFill>
            <a:ln w="9525" cap="rnd">
              <a:noFill/>
              <a:round/>
              <a:headEnd/>
              <a:tailEnd/>
            </a:ln>
          </p:spPr>
          <p:txBody>
            <a:bodyPr/>
            <a:lstStyle/>
            <a:p>
              <a:endParaRPr lang="en-US"/>
            </a:p>
          </p:txBody>
        </p:sp>
        <p:sp>
          <p:nvSpPr>
            <p:cNvPr id="41042" name="Freeform 100"/>
            <p:cNvSpPr>
              <a:spLocks/>
            </p:cNvSpPr>
            <p:nvPr/>
          </p:nvSpPr>
          <p:spPr bwMode="auto">
            <a:xfrm>
              <a:off x="4155" y="3327"/>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41043" name="Freeform 101"/>
            <p:cNvSpPr>
              <a:spLocks/>
            </p:cNvSpPr>
            <p:nvPr/>
          </p:nvSpPr>
          <p:spPr bwMode="auto">
            <a:xfrm>
              <a:off x="4155" y="322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41044" name="Freeform 102"/>
            <p:cNvSpPr>
              <a:spLocks/>
            </p:cNvSpPr>
            <p:nvPr/>
          </p:nvSpPr>
          <p:spPr bwMode="auto">
            <a:xfrm>
              <a:off x="4251" y="28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41045" name="Freeform 103"/>
            <p:cNvSpPr>
              <a:spLocks/>
            </p:cNvSpPr>
            <p:nvPr/>
          </p:nvSpPr>
          <p:spPr bwMode="auto">
            <a:xfrm>
              <a:off x="4284" y="2655"/>
              <a:ext cx="64" cy="264"/>
            </a:xfrm>
            <a:custGeom>
              <a:avLst/>
              <a:gdLst>
                <a:gd name="T0" fmla="*/ 0 w 64"/>
                <a:gd name="T1" fmla="*/ 263 h 264"/>
                <a:gd name="T2" fmla="*/ 0 w 64"/>
                <a:gd name="T3" fmla="*/ 66 h 264"/>
                <a:gd name="T4" fmla="*/ 63 w 64"/>
                <a:gd name="T5" fmla="*/ 0 h 264"/>
                <a:gd name="T6" fmla="*/ 63 w 64"/>
                <a:gd name="T7" fmla="*/ 197 h 264"/>
                <a:gd name="T8" fmla="*/ 0 w 64"/>
                <a:gd name="T9" fmla="*/ 263 h 264"/>
                <a:gd name="T10" fmla="*/ 0 60000 65536"/>
                <a:gd name="T11" fmla="*/ 0 60000 65536"/>
                <a:gd name="T12" fmla="*/ 0 60000 65536"/>
                <a:gd name="T13" fmla="*/ 0 60000 65536"/>
                <a:gd name="T14" fmla="*/ 0 60000 65536"/>
                <a:gd name="T15" fmla="*/ 0 w 64"/>
                <a:gd name="T16" fmla="*/ 0 h 264"/>
                <a:gd name="T17" fmla="*/ 64 w 64"/>
                <a:gd name="T18" fmla="*/ 264 h 264"/>
              </a:gdLst>
              <a:ahLst/>
              <a:cxnLst>
                <a:cxn ang="T10">
                  <a:pos x="T0" y="T1"/>
                </a:cxn>
                <a:cxn ang="T11">
                  <a:pos x="T2" y="T3"/>
                </a:cxn>
                <a:cxn ang="T12">
                  <a:pos x="T4" y="T5"/>
                </a:cxn>
                <a:cxn ang="T13">
                  <a:pos x="T6" y="T7"/>
                </a:cxn>
                <a:cxn ang="T14">
                  <a:pos x="T8" y="T9"/>
                </a:cxn>
              </a:cxnLst>
              <a:rect l="T15" t="T16" r="T17" b="T18"/>
              <a:pathLst>
                <a:path w="64" h="264">
                  <a:moveTo>
                    <a:pt x="0" y="263"/>
                  </a:moveTo>
                  <a:lnTo>
                    <a:pt x="0" y="66"/>
                  </a:lnTo>
                  <a:lnTo>
                    <a:pt x="63" y="0"/>
                  </a:lnTo>
                  <a:lnTo>
                    <a:pt x="63" y="197"/>
                  </a:lnTo>
                  <a:lnTo>
                    <a:pt x="0" y="263"/>
                  </a:lnTo>
                </a:path>
              </a:pathLst>
            </a:custGeom>
            <a:solidFill>
              <a:schemeClr val="accent2"/>
            </a:solidFill>
            <a:ln w="9525" cap="rnd">
              <a:noFill/>
              <a:round/>
              <a:headEnd/>
              <a:tailEnd/>
            </a:ln>
          </p:spPr>
          <p:txBody>
            <a:bodyPr/>
            <a:lstStyle/>
            <a:p>
              <a:endParaRPr lang="en-US"/>
            </a:p>
          </p:txBody>
        </p:sp>
        <p:sp>
          <p:nvSpPr>
            <p:cNvPr id="41046" name="Freeform 104"/>
            <p:cNvSpPr>
              <a:spLocks/>
            </p:cNvSpPr>
            <p:nvPr/>
          </p:nvSpPr>
          <p:spPr bwMode="auto">
            <a:xfrm>
              <a:off x="4251" y="2703"/>
              <a:ext cx="34" cy="262"/>
            </a:xfrm>
            <a:custGeom>
              <a:avLst/>
              <a:gdLst>
                <a:gd name="T0" fmla="*/ 0 w 34"/>
                <a:gd name="T1" fmla="*/ 0 h 262"/>
                <a:gd name="T2" fmla="*/ 0 w 34"/>
                <a:gd name="T3" fmla="*/ 261 h 262"/>
                <a:gd name="T4" fmla="*/ 33 w 34"/>
                <a:gd name="T5" fmla="*/ 212 h 262"/>
                <a:gd name="T6" fmla="*/ 33 w 34"/>
                <a:gd name="T7" fmla="*/ 16 h 262"/>
                <a:gd name="T8" fmla="*/ 0 w 34"/>
                <a:gd name="T9" fmla="*/ 0 h 262"/>
                <a:gd name="T10" fmla="*/ 0 60000 65536"/>
                <a:gd name="T11" fmla="*/ 0 60000 65536"/>
                <a:gd name="T12" fmla="*/ 0 60000 65536"/>
                <a:gd name="T13" fmla="*/ 0 60000 65536"/>
                <a:gd name="T14" fmla="*/ 0 60000 65536"/>
                <a:gd name="T15" fmla="*/ 0 w 34"/>
                <a:gd name="T16" fmla="*/ 0 h 262"/>
                <a:gd name="T17" fmla="*/ 34 w 34"/>
                <a:gd name="T18" fmla="*/ 262 h 262"/>
              </a:gdLst>
              <a:ahLst/>
              <a:cxnLst>
                <a:cxn ang="T10">
                  <a:pos x="T0" y="T1"/>
                </a:cxn>
                <a:cxn ang="T11">
                  <a:pos x="T2" y="T3"/>
                </a:cxn>
                <a:cxn ang="T12">
                  <a:pos x="T4" y="T5"/>
                </a:cxn>
                <a:cxn ang="T13">
                  <a:pos x="T6" y="T7"/>
                </a:cxn>
                <a:cxn ang="T14">
                  <a:pos x="T8" y="T9"/>
                </a:cxn>
              </a:cxnLst>
              <a:rect l="T15" t="T16" r="T17" b="T18"/>
              <a:pathLst>
                <a:path w="34" h="262">
                  <a:moveTo>
                    <a:pt x="0" y="0"/>
                  </a:moveTo>
                  <a:lnTo>
                    <a:pt x="0" y="261"/>
                  </a:lnTo>
                  <a:lnTo>
                    <a:pt x="33" y="212"/>
                  </a:lnTo>
                  <a:lnTo>
                    <a:pt x="33" y="16"/>
                  </a:lnTo>
                  <a:lnTo>
                    <a:pt x="0" y="0"/>
                  </a:lnTo>
                </a:path>
              </a:pathLst>
            </a:custGeom>
            <a:solidFill>
              <a:srgbClr val="C1CEFF"/>
            </a:solidFill>
            <a:ln w="9525" cap="rnd">
              <a:noFill/>
              <a:round/>
              <a:headEnd/>
              <a:tailEnd/>
            </a:ln>
          </p:spPr>
          <p:txBody>
            <a:bodyPr/>
            <a:lstStyle/>
            <a:p>
              <a:endParaRPr lang="en-US"/>
            </a:p>
          </p:txBody>
        </p:sp>
        <p:sp>
          <p:nvSpPr>
            <p:cNvPr id="41047" name="Freeform 105"/>
            <p:cNvSpPr>
              <a:spLocks/>
            </p:cNvSpPr>
            <p:nvPr/>
          </p:nvSpPr>
          <p:spPr bwMode="auto">
            <a:xfrm>
              <a:off x="4251" y="2607"/>
              <a:ext cx="97" cy="114"/>
            </a:xfrm>
            <a:custGeom>
              <a:avLst/>
              <a:gdLst>
                <a:gd name="T0" fmla="*/ 0 w 97"/>
                <a:gd name="T1" fmla="*/ 97 h 114"/>
                <a:gd name="T2" fmla="*/ 96 w 97"/>
                <a:gd name="T3" fmla="*/ 0 h 114"/>
                <a:gd name="T4" fmla="*/ 96 w 97"/>
                <a:gd name="T5" fmla="*/ 48 h 114"/>
                <a:gd name="T6" fmla="*/ 32 w 97"/>
                <a:gd name="T7" fmla="*/ 113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96" y="0"/>
                  </a:lnTo>
                  <a:lnTo>
                    <a:pt x="96" y="48"/>
                  </a:lnTo>
                  <a:lnTo>
                    <a:pt x="32" y="113"/>
                  </a:lnTo>
                  <a:lnTo>
                    <a:pt x="0" y="97"/>
                  </a:lnTo>
                </a:path>
              </a:pathLst>
            </a:custGeom>
            <a:solidFill>
              <a:schemeClr val="tx2"/>
            </a:solidFill>
            <a:ln w="9525" cap="rnd">
              <a:noFill/>
              <a:round/>
              <a:headEnd/>
              <a:tailEnd/>
            </a:ln>
          </p:spPr>
          <p:txBody>
            <a:bodyPr/>
            <a:lstStyle/>
            <a:p>
              <a:endParaRPr lang="en-US"/>
            </a:p>
          </p:txBody>
        </p:sp>
        <p:sp>
          <p:nvSpPr>
            <p:cNvPr id="41048" name="Freeform 106"/>
            <p:cNvSpPr>
              <a:spLocks/>
            </p:cNvSpPr>
            <p:nvPr/>
          </p:nvSpPr>
          <p:spPr bwMode="auto">
            <a:xfrm>
              <a:off x="4251" y="3115"/>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41049" name="Freeform 107"/>
            <p:cNvSpPr>
              <a:spLocks/>
            </p:cNvSpPr>
            <p:nvPr/>
          </p:nvSpPr>
          <p:spPr bwMode="auto">
            <a:xfrm>
              <a:off x="4284" y="2918"/>
              <a:ext cx="64" cy="261"/>
            </a:xfrm>
            <a:custGeom>
              <a:avLst/>
              <a:gdLst>
                <a:gd name="T0" fmla="*/ 0 w 64"/>
                <a:gd name="T1" fmla="*/ 260 h 261"/>
                <a:gd name="T2" fmla="*/ 0 w 64"/>
                <a:gd name="T3" fmla="*/ 65 h 261"/>
                <a:gd name="T4" fmla="*/ 63 w 64"/>
                <a:gd name="T5" fmla="*/ 0 h 261"/>
                <a:gd name="T6" fmla="*/ 63 w 64"/>
                <a:gd name="T7" fmla="*/ 195 h 261"/>
                <a:gd name="T8" fmla="*/ 0 w 64"/>
                <a:gd name="T9" fmla="*/ 260 h 261"/>
                <a:gd name="T10" fmla="*/ 0 60000 65536"/>
                <a:gd name="T11" fmla="*/ 0 60000 65536"/>
                <a:gd name="T12" fmla="*/ 0 60000 65536"/>
                <a:gd name="T13" fmla="*/ 0 60000 65536"/>
                <a:gd name="T14" fmla="*/ 0 60000 65536"/>
                <a:gd name="T15" fmla="*/ 0 w 64"/>
                <a:gd name="T16" fmla="*/ 0 h 261"/>
                <a:gd name="T17" fmla="*/ 64 w 64"/>
                <a:gd name="T18" fmla="*/ 261 h 261"/>
              </a:gdLst>
              <a:ahLst/>
              <a:cxnLst>
                <a:cxn ang="T10">
                  <a:pos x="T0" y="T1"/>
                </a:cxn>
                <a:cxn ang="T11">
                  <a:pos x="T2" y="T3"/>
                </a:cxn>
                <a:cxn ang="T12">
                  <a:pos x="T4" y="T5"/>
                </a:cxn>
                <a:cxn ang="T13">
                  <a:pos x="T6" y="T7"/>
                </a:cxn>
                <a:cxn ang="T14">
                  <a:pos x="T8" y="T9"/>
                </a:cxn>
              </a:cxnLst>
              <a:rect l="T15" t="T16" r="T17" b="T18"/>
              <a:pathLst>
                <a:path w="64" h="261">
                  <a:moveTo>
                    <a:pt x="0" y="260"/>
                  </a:moveTo>
                  <a:lnTo>
                    <a:pt x="0" y="65"/>
                  </a:lnTo>
                  <a:lnTo>
                    <a:pt x="63" y="0"/>
                  </a:lnTo>
                  <a:lnTo>
                    <a:pt x="63" y="195"/>
                  </a:lnTo>
                  <a:lnTo>
                    <a:pt x="0" y="260"/>
                  </a:lnTo>
                </a:path>
              </a:pathLst>
            </a:custGeom>
            <a:solidFill>
              <a:schemeClr val="accent2"/>
            </a:solidFill>
            <a:ln w="9525" cap="rnd">
              <a:noFill/>
              <a:round/>
              <a:headEnd/>
              <a:tailEnd/>
            </a:ln>
          </p:spPr>
          <p:txBody>
            <a:bodyPr/>
            <a:lstStyle/>
            <a:p>
              <a:endParaRPr lang="en-US"/>
            </a:p>
          </p:txBody>
        </p:sp>
        <p:sp>
          <p:nvSpPr>
            <p:cNvPr id="41050" name="Freeform 108"/>
            <p:cNvSpPr>
              <a:spLocks/>
            </p:cNvSpPr>
            <p:nvPr/>
          </p:nvSpPr>
          <p:spPr bwMode="auto">
            <a:xfrm>
              <a:off x="4251" y="2964"/>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41051" name="Freeform 109"/>
            <p:cNvSpPr>
              <a:spLocks/>
            </p:cNvSpPr>
            <p:nvPr/>
          </p:nvSpPr>
          <p:spPr bwMode="auto">
            <a:xfrm>
              <a:off x="4251" y="286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41052" name="Freeform 110"/>
            <p:cNvSpPr>
              <a:spLocks/>
            </p:cNvSpPr>
            <p:nvPr/>
          </p:nvSpPr>
          <p:spPr bwMode="auto">
            <a:xfrm>
              <a:off x="4251" y="3376"/>
              <a:ext cx="97" cy="117"/>
            </a:xfrm>
            <a:custGeom>
              <a:avLst/>
              <a:gdLst>
                <a:gd name="T0" fmla="*/ 0 w 97"/>
                <a:gd name="T1" fmla="*/ 99 h 117"/>
                <a:gd name="T2" fmla="*/ 0 w 97"/>
                <a:gd name="T3" fmla="*/ 116 h 117"/>
                <a:gd name="T4" fmla="*/ 96 w 97"/>
                <a:gd name="T5" fmla="*/ 17 h 117"/>
                <a:gd name="T6" fmla="*/ 96 w 97"/>
                <a:gd name="T7" fmla="*/ 0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0" y="116"/>
                  </a:lnTo>
                  <a:lnTo>
                    <a:pt x="96" y="17"/>
                  </a:lnTo>
                  <a:lnTo>
                    <a:pt x="96" y="0"/>
                  </a:lnTo>
                  <a:lnTo>
                    <a:pt x="0" y="99"/>
                  </a:lnTo>
                </a:path>
              </a:pathLst>
            </a:custGeom>
            <a:solidFill>
              <a:schemeClr val="bg1"/>
            </a:solidFill>
            <a:ln w="9525" cap="rnd">
              <a:noFill/>
              <a:round/>
              <a:headEnd/>
              <a:tailEnd/>
            </a:ln>
          </p:spPr>
          <p:txBody>
            <a:bodyPr/>
            <a:lstStyle/>
            <a:p>
              <a:endParaRPr lang="en-US"/>
            </a:p>
          </p:txBody>
        </p:sp>
        <p:sp>
          <p:nvSpPr>
            <p:cNvPr id="41053" name="Freeform 111"/>
            <p:cNvSpPr>
              <a:spLocks/>
            </p:cNvSpPr>
            <p:nvPr/>
          </p:nvSpPr>
          <p:spPr bwMode="auto">
            <a:xfrm>
              <a:off x="4284" y="3178"/>
              <a:ext cx="64" cy="265"/>
            </a:xfrm>
            <a:custGeom>
              <a:avLst/>
              <a:gdLst>
                <a:gd name="T0" fmla="*/ 0 w 64"/>
                <a:gd name="T1" fmla="*/ 264 h 265"/>
                <a:gd name="T2" fmla="*/ 0 w 64"/>
                <a:gd name="T3" fmla="*/ 66 h 265"/>
                <a:gd name="T4" fmla="*/ 63 w 64"/>
                <a:gd name="T5" fmla="*/ 0 h 265"/>
                <a:gd name="T6" fmla="*/ 63 w 64"/>
                <a:gd name="T7" fmla="*/ 198 h 265"/>
                <a:gd name="T8" fmla="*/ 0 w 64"/>
                <a:gd name="T9" fmla="*/ 264 h 265"/>
                <a:gd name="T10" fmla="*/ 0 60000 65536"/>
                <a:gd name="T11" fmla="*/ 0 60000 65536"/>
                <a:gd name="T12" fmla="*/ 0 60000 65536"/>
                <a:gd name="T13" fmla="*/ 0 60000 65536"/>
                <a:gd name="T14" fmla="*/ 0 60000 65536"/>
                <a:gd name="T15" fmla="*/ 0 w 64"/>
                <a:gd name="T16" fmla="*/ 0 h 265"/>
                <a:gd name="T17" fmla="*/ 64 w 64"/>
                <a:gd name="T18" fmla="*/ 265 h 265"/>
              </a:gdLst>
              <a:ahLst/>
              <a:cxnLst>
                <a:cxn ang="T10">
                  <a:pos x="T0" y="T1"/>
                </a:cxn>
                <a:cxn ang="T11">
                  <a:pos x="T2" y="T3"/>
                </a:cxn>
                <a:cxn ang="T12">
                  <a:pos x="T4" y="T5"/>
                </a:cxn>
                <a:cxn ang="T13">
                  <a:pos x="T6" y="T7"/>
                </a:cxn>
                <a:cxn ang="T14">
                  <a:pos x="T8" y="T9"/>
                </a:cxn>
              </a:cxnLst>
              <a:rect l="T15" t="T16" r="T17" b="T18"/>
              <a:pathLst>
                <a:path w="64" h="265">
                  <a:moveTo>
                    <a:pt x="0" y="264"/>
                  </a:moveTo>
                  <a:lnTo>
                    <a:pt x="0" y="66"/>
                  </a:lnTo>
                  <a:lnTo>
                    <a:pt x="63" y="0"/>
                  </a:lnTo>
                  <a:lnTo>
                    <a:pt x="63" y="198"/>
                  </a:lnTo>
                  <a:lnTo>
                    <a:pt x="0" y="264"/>
                  </a:lnTo>
                </a:path>
              </a:pathLst>
            </a:custGeom>
            <a:solidFill>
              <a:schemeClr val="accent2"/>
            </a:solidFill>
            <a:ln w="9525" cap="rnd">
              <a:noFill/>
              <a:round/>
              <a:headEnd/>
              <a:tailEnd/>
            </a:ln>
          </p:spPr>
          <p:txBody>
            <a:bodyPr/>
            <a:lstStyle/>
            <a:p>
              <a:endParaRPr lang="en-US"/>
            </a:p>
          </p:txBody>
        </p:sp>
        <p:sp>
          <p:nvSpPr>
            <p:cNvPr id="41054" name="Freeform 112"/>
            <p:cNvSpPr>
              <a:spLocks/>
            </p:cNvSpPr>
            <p:nvPr/>
          </p:nvSpPr>
          <p:spPr bwMode="auto">
            <a:xfrm>
              <a:off x="4251" y="3228"/>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41055" name="Freeform 113"/>
            <p:cNvSpPr>
              <a:spLocks/>
            </p:cNvSpPr>
            <p:nvPr/>
          </p:nvSpPr>
          <p:spPr bwMode="auto">
            <a:xfrm>
              <a:off x="4251" y="3131"/>
              <a:ext cx="97" cy="115"/>
            </a:xfrm>
            <a:custGeom>
              <a:avLst/>
              <a:gdLst>
                <a:gd name="T0" fmla="*/ 0 w 97"/>
                <a:gd name="T1" fmla="*/ 98 h 115"/>
                <a:gd name="T2" fmla="*/ 96 w 97"/>
                <a:gd name="T3" fmla="*/ 0 h 115"/>
                <a:gd name="T4" fmla="*/ 96 w 97"/>
                <a:gd name="T5" fmla="*/ 49 h 115"/>
                <a:gd name="T6" fmla="*/ 32 w 97"/>
                <a:gd name="T7" fmla="*/ 114 h 115"/>
                <a:gd name="T8" fmla="*/ 0 w 97"/>
                <a:gd name="T9" fmla="*/ 98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98"/>
                  </a:moveTo>
                  <a:lnTo>
                    <a:pt x="96" y="0"/>
                  </a:lnTo>
                  <a:lnTo>
                    <a:pt x="96" y="49"/>
                  </a:lnTo>
                  <a:lnTo>
                    <a:pt x="32" y="114"/>
                  </a:lnTo>
                  <a:lnTo>
                    <a:pt x="0" y="98"/>
                  </a:lnTo>
                </a:path>
              </a:pathLst>
            </a:custGeom>
            <a:solidFill>
              <a:schemeClr val="tx2"/>
            </a:solidFill>
            <a:ln w="9525" cap="rnd">
              <a:noFill/>
              <a:round/>
              <a:headEnd/>
              <a:tailEnd/>
            </a:ln>
          </p:spPr>
          <p:txBody>
            <a:bodyPr/>
            <a:lstStyle/>
            <a:p>
              <a:endParaRPr lang="en-US"/>
            </a:p>
          </p:txBody>
        </p:sp>
        <p:sp>
          <p:nvSpPr>
            <p:cNvPr id="41056" name="Freeform 114"/>
            <p:cNvSpPr>
              <a:spLocks/>
            </p:cNvSpPr>
            <p:nvPr/>
          </p:nvSpPr>
          <p:spPr bwMode="auto">
            <a:xfrm>
              <a:off x="4347" y="2753"/>
              <a:ext cx="101" cy="116"/>
            </a:xfrm>
            <a:custGeom>
              <a:avLst/>
              <a:gdLst>
                <a:gd name="T0" fmla="*/ 0 w 101"/>
                <a:gd name="T1" fmla="*/ 99 h 116"/>
                <a:gd name="T2" fmla="*/ 0 w 101"/>
                <a:gd name="T3" fmla="*/ 115 h 116"/>
                <a:gd name="T4" fmla="*/ 100 w 101"/>
                <a:gd name="T5" fmla="*/ 16 h 116"/>
                <a:gd name="T6" fmla="*/ 100 w 101"/>
                <a:gd name="T7" fmla="*/ 0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0" y="115"/>
                  </a:lnTo>
                  <a:lnTo>
                    <a:pt x="100" y="16"/>
                  </a:lnTo>
                  <a:lnTo>
                    <a:pt x="100" y="0"/>
                  </a:lnTo>
                  <a:lnTo>
                    <a:pt x="0" y="99"/>
                  </a:lnTo>
                </a:path>
              </a:pathLst>
            </a:custGeom>
            <a:solidFill>
              <a:schemeClr val="bg1"/>
            </a:solidFill>
            <a:ln w="9525" cap="rnd">
              <a:noFill/>
              <a:round/>
              <a:headEnd/>
              <a:tailEnd/>
            </a:ln>
          </p:spPr>
          <p:txBody>
            <a:bodyPr/>
            <a:lstStyle/>
            <a:p>
              <a:endParaRPr lang="en-US"/>
            </a:p>
          </p:txBody>
        </p:sp>
        <p:sp>
          <p:nvSpPr>
            <p:cNvPr id="41057" name="Freeform 115"/>
            <p:cNvSpPr>
              <a:spLocks/>
            </p:cNvSpPr>
            <p:nvPr/>
          </p:nvSpPr>
          <p:spPr bwMode="auto">
            <a:xfrm>
              <a:off x="4382" y="2558"/>
              <a:ext cx="66" cy="262"/>
            </a:xfrm>
            <a:custGeom>
              <a:avLst/>
              <a:gdLst>
                <a:gd name="T0" fmla="*/ 0 w 66"/>
                <a:gd name="T1" fmla="*/ 261 h 262"/>
                <a:gd name="T2" fmla="*/ 0 w 66"/>
                <a:gd name="T3" fmla="*/ 65 h 262"/>
                <a:gd name="T4" fmla="*/ 65 w 66"/>
                <a:gd name="T5" fmla="*/ 0 h 262"/>
                <a:gd name="T6" fmla="*/ 65 w 66"/>
                <a:gd name="T7" fmla="*/ 196 h 262"/>
                <a:gd name="T8" fmla="*/ 0 w 66"/>
                <a:gd name="T9" fmla="*/ 261 h 262"/>
                <a:gd name="T10" fmla="*/ 0 60000 65536"/>
                <a:gd name="T11" fmla="*/ 0 60000 65536"/>
                <a:gd name="T12" fmla="*/ 0 60000 65536"/>
                <a:gd name="T13" fmla="*/ 0 60000 65536"/>
                <a:gd name="T14" fmla="*/ 0 60000 65536"/>
                <a:gd name="T15" fmla="*/ 0 w 66"/>
                <a:gd name="T16" fmla="*/ 0 h 262"/>
                <a:gd name="T17" fmla="*/ 66 w 66"/>
                <a:gd name="T18" fmla="*/ 262 h 262"/>
              </a:gdLst>
              <a:ahLst/>
              <a:cxnLst>
                <a:cxn ang="T10">
                  <a:pos x="T0" y="T1"/>
                </a:cxn>
                <a:cxn ang="T11">
                  <a:pos x="T2" y="T3"/>
                </a:cxn>
                <a:cxn ang="T12">
                  <a:pos x="T4" y="T5"/>
                </a:cxn>
                <a:cxn ang="T13">
                  <a:pos x="T6" y="T7"/>
                </a:cxn>
                <a:cxn ang="T14">
                  <a:pos x="T8" y="T9"/>
                </a:cxn>
              </a:cxnLst>
              <a:rect l="T15" t="T16" r="T17" b="T18"/>
              <a:pathLst>
                <a:path w="66" h="262">
                  <a:moveTo>
                    <a:pt x="0" y="261"/>
                  </a:moveTo>
                  <a:lnTo>
                    <a:pt x="0" y="65"/>
                  </a:lnTo>
                  <a:lnTo>
                    <a:pt x="65" y="0"/>
                  </a:lnTo>
                  <a:lnTo>
                    <a:pt x="65" y="196"/>
                  </a:lnTo>
                  <a:lnTo>
                    <a:pt x="0" y="261"/>
                  </a:lnTo>
                </a:path>
              </a:pathLst>
            </a:custGeom>
            <a:solidFill>
              <a:schemeClr val="accent2"/>
            </a:solidFill>
            <a:ln w="9525" cap="rnd">
              <a:noFill/>
              <a:round/>
              <a:headEnd/>
              <a:tailEnd/>
            </a:ln>
          </p:spPr>
          <p:txBody>
            <a:bodyPr/>
            <a:lstStyle/>
            <a:p>
              <a:endParaRPr lang="en-US"/>
            </a:p>
          </p:txBody>
        </p:sp>
        <p:sp>
          <p:nvSpPr>
            <p:cNvPr id="41058" name="Freeform 116"/>
            <p:cNvSpPr>
              <a:spLocks/>
            </p:cNvSpPr>
            <p:nvPr/>
          </p:nvSpPr>
          <p:spPr bwMode="auto">
            <a:xfrm>
              <a:off x="4347" y="2607"/>
              <a:ext cx="36" cy="262"/>
            </a:xfrm>
            <a:custGeom>
              <a:avLst/>
              <a:gdLst>
                <a:gd name="T0" fmla="*/ 0 w 36"/>
                <a:gd name="T1" fmla="*/ 0 h 262"/>
                <a:gd name="T2" fmla="*/ 0 w 36"/>
                <a:gd name="T3" fmla="*/ 261 h 262"/>
                <a:gd name="T4" fmla="*/ 35 w 36"/>
                <a:gd name="T5" fmla="*/ 212 h 262"/>
                <a:gd name="T6" fmla="*/ 35 w 36"/>
                <a:gd name="T7" fmla="*/ 16 h 262"/>
                <a:gd name="T8" fmla="*/ 0 w 36"/>
                <a:gd name="T9" fmla="*/ 0 h 262"/>
                <a:gd name="T10" fmla="*/ 0 60000 65536"/>
                <a:gd name="T11" fmla="*/ 0 60000 65536"/>
                <a:gd name="T12" fmla="*/ 0 60000 65536"/>
                <a:gd name="T13" fmla="*/ 0 60000 65536"/>
                <a:gd name="T14" fmla="*/ 0 60000 65536"/>
                <a:gd name="T15" fmla="*/ 0 w 36"/>
                <a:gd name="T16" fmla="*/ 0 h 262"/>
                <a:gd name="T17" fmla="*/ 36 w 36"/>
                <a:gd name="T18" fmla="*/ 262 h 262"/>
              </a:gdLst>
              <a:ahLst/>
              <a:cxnLst>
                <a:cxn ang="T10">
                  <a:pos x="T0" y="T1"/>
                </a:cxn>
                <a:cxn ang="T11">
                  <a:pos x="T2" y="T3"/>
                </a:cxn>
                <a:cxn ang="T12">
                  <a:pos x="T4" y="T5"/>
                </a:cxn>
                <a:cxn ang="T13">
                  <a:pos x="T6" y="T7"/>
                </a:cxn>
                <a:cxn ang="T14">
                  <a:pos x="T8" y="T9"/>
                </a:cxn>
              </a:cxnLst>
              <a:rect l="T15" t="T16" r="T17" b="T18"/>
              <a:pathLst>
                <a:path w="36" h="262">
                  <a:moveTo>
                    <a:pt x="0" y="0"/>
                  </a:moveTo>
                  <a:lnTo>
                    <a:pt x="0" y="261"/>
                  </a:lnTo>
                  <a:lnTo>
                    <a:pt x="35" y="212"/>
                  </a:lnTo>
                  <a:lnTo>
                    <a:pt x="35" y="16"/>
                  </a:lnTo>
                  <a:lnTo>
                    <a:pt x="0" y="0"/>
                  </a:lnTo>
                </a:path>
              </a:pathLst>
            </a:custGeom>
            <a:solidFill>
              <a:srgbClr val="C1CEFF"/>
            </a:solidFill>
            <a:ln w="9525" cap="rnd">
              <a:noFill/>
              <a:round/>
              <a:headEnd/>
              <a:tailEnd/>
            </a:ln>
          </p:spPr>
          <p:txBody>
            <a:bodyPr/>
            <a:lstStyle/>
            <a:p>
              <a:endParaRPr lang="en-US"/>
            </a:p>
          </p:txBody>
        </p:sp>
        <p:sp>
          <p:nvSpPr>
            <p:cNvPr id="41059" name="Freeform 117"/>
            <p:cNvSpPr>
              <a:spLocks/>
            </p:cNvSpPr>
            <p:nvPr/>
          </p:nvSpPr>
          <p:spPr bwMode="auto">
            <a:xfrm>
              <a:off x="4347" y="2507"/>
              <a:ext cx="101" cy="114"/>
            </a:xfrm>
            <a:custGeom>
              <a:avLst/>
              <a:gdLst>
                <a:gd name="T0" fmla="*/ 0 w 101"/>
                <a:gd name="T1" fmla="*/ 97 h 114"/>
                <a:gd name="T2" fmla="*/ 100 w 101"/>
                <a:gd name="T3" fmla="*/ 0 h 114"/>
                <a:gd name="T4" fmla="*/ 100 w 101"/>
                <a:gd name="T5" fmla="*/ 48 h 114"/>
                <a:gd name="T6" fmla="*/ 33 w 101"/>
                <a:gd name="T7" fmla="*/ 113 h 114"/>
                <a:gd name="T8" fmla="*/ 0 w 101"/>
                <a:gd name="T9" fmla="*/ 97 h 114"/>
                <a:gd name="T10" fmla="*/ 0 60000 65536"/>
                <a:gd name="T11" fmla="*/ 0 60000 65536"/>
                <a:gd name="T12" fmla="*/ 0 60000 65536"/>
                <a:gd name="T13" fmla="*/ 0 60000 65536"/>
                <a:gd name="T14" fmla="*/ 0 60000 65536"/>
                <a:gd name="T15" fmla="*/ 0 w 101"/>
                <a:gd name="T16" fmla="*/ 0 h 114"/>
                <a:gd name="T17" fmla="*/ 101 w 101"/>
                <a:gd name="T18" fmla="*/ 114 h 114"/>
              </a:gdLst>
              <a:ahLst/>
              <a:cxnLst>
                <a:cxn ang="T10">
                  <a:pos x="T0" y="T1"/>
                </a:cxn>
                <a:cxn ang="T11">
                  <a:pos x="T2" y="T3"/>
                </a:cxn>
                <a:cxn ang="T12">
                  <a:pos x="T4" y="T5"/>
                </a:cxn>
                <a:cxn ang="T13">
                  <a:pos x="T6" y="T7"/>
                </a:cxn>
                <a:cxn ang="T14">
                  <a:pos x="T8" y="T9"/>
                </a:cxn>
              </a:cxnLst>
              <a:rect l="T15" t="T16" r="T17" b="T18"/>
              <a:pathLst>
                <a:path w="101" h="114">
                  <a:moveTo>
                    <a:pt x="0" y="97"/>
                  </a:moveTo>
                  <a:lnTo>
                    <a:pt x="100" y="0"/>
                  </a:lnTo>
                  <a:lnTo>
                    <a:pt x="100" y="48"/>
                  </a:lnTo>
                  <a:lnTo>
                    <a:pt x="33" y="113"/>
                  </a:lnTo>
                  <a:lnTo>
                    <a:pt x="0" y="97"/>
                  </a:lnTo>
                </a:path>
              </a:pathLst>
            </a:custGeom>
            <a:solidFill>
              <a:schemeClr val="tx2"/>
            </a:solidFill>
            <a:ln w="9525" cap="rnd">
              <a:noFill/>
              <a:round/>
              <a:headEnd/>
              <a:tailEnd/>
            </a:ln>
          </p:spPr>
          <p:txBody>
            <a:bodyPr/>
            <a:lstStyle/>
            <a:p>
              <a:endParaRPr lang="en-US"/>
            </a:p>
          </p:txBody>
        </p:sp>
        <p:sp>
          <p:nvSpPr>
            <p:cNvPr id="41060" name="Freeform 118"/>
            <p:cNvSpPr>
              <a:spLocks/>
            </p:cNvSpPr>
            <p:nvPr/>
          </p:nvSpPr>
          <p:spPr bwMode="auto">
            <a:xfrm>
              <a:off x="4347" y="3013"/>
              <a:ext cx="101" cy="119"/>
            </a:xfrm>
            <a:custGeom>
              <a:avLst/>
              <a:gdLst>
                <a:gd name="T0" fmla="*/ 0 w 101"/>
                <a:gd name="T1" fmla="*/ 101 h 119"/>
                <a:gd name="T2" fmla="*/ 0 w 101"/>
                <a:gd name="T3" fmla="*/ 118 h 119"/>
                <a:gd name="T4" fmla="*/ 100 w 101"/>
                <a:gd name="T5" fmla="*/ 17 h 119"/>
                <a:gd name="T6" fmla="*/ 100 w 101"/>
                <a:gd name="T7" fmla="*/ 0 h 119"/>
                <a:gd name="T8" fmla="*/ 0 w 101"/>
                <a:gd name="T9" fmla="*/ 101 h 119"/>
                <a:gd name="T10" fmla="*/ 0 60000 65536"/>
                <a:gd name="T11" fmla="*/ 0 60000 65536"/>
                <a:gd name="T12" fmla="*/ 0 60000 65536"/>
                <a:gd name="T13" fmla="*/ 0 60000 65536"/>
                <a:gd name="T14" fmla="*/ 0 60000 65536"/>
                <a:gd name="T15" fmla="*/ 0 w 101"/>
                <a:gd name="T16" fmla="*/ 0 h 119"/>
                <a:gd name="T17" fmla="*/ 101 w 101"/>
                <a:gd name="T18" fmla="*/ 119 h 119"/>
              </a:gdLst>
              <a:ahLst/>
              <a:cxnLst>
                <a:cxn ang="T10">
                  <a:pos x="T0" y="T1"/>
                </a:cxn>
                <a:cxn ang="T11">
                  <a:pos x="T2" y="T3"/>
                </a:cxn>
                <a:cxn ang="T12">
                  <a:pos x="T4" y="T5"/>
                </a:cxn>
                <a:cxn ang="T13">
                  <a:pos x="T6" y="T7"/>
                </a:cxn>
                <a:cxn ang="T14">
                  <a:pos x="T8" y="T9"/>
                </a:cxn>
              </a:cxnLst>
              <a:rect l="T15" t="T16" r="T17" b="T18"/>
              <a:pathLst>
                <a:path w="101" h="119">
                  <a:moveTo>
                    <a:pt x="0" y="101"/>
                  </a:moveTo>
                  <a:lnTo>
                    <a:pt x="0" y="118"/>
                  </a:lnTo>
                  <a:lnTo>
                    <a:pt x="100" y="17"/>
                  </a:lnTo>
                  <a:lnTo>
                    <a:pt x="100" y="0"/>
                  </a:lnTo>
                  <a:lnTo>
                    <a:pt x="0" y="101"/>
                  </a:lnTo>
                </a:path>
              </a:pathLst>
            </a:custGeom>
            <a:solidFill>
              <a:schemeClr val="bg1"/>
            </a:solidFill>
            <a:ln w="9525" cap="rnd">
              <a:noFill/>
              <a:round/>
              <a:headEnd/>
              <a:tailEnd/>
            </a:ln>
          </p:spPr>
          <p:txBody>
            <a:bodyPr/>
            <a:lstStyle/>
            <a:p>
              <a:endParaRPr lang="en-US"/>
            </a:p>
          </p:txBody>
        </p:sp>
        <p:sp>
          <p:nvSpPr>
            <p:cNvPr id="41061" name="Freeform 119"/>
            <p:cNvSpPr>
              <a:spLocks/>
            </p:cNvSpPr>
            <p:nvPr/>
          </p:nvSpPr>
          <p:spPr bwMode="auto">
            <a:xfrm>
              <a:off x="4382" y="2819"/>
              <a:ext cx="66" cy="265"/>
            </a:xfrm>
            <a:custGeom>
              <a:avLst/>
              <a:gdLst>
                <a:gd name="T0" fmla="*/ 0 w 66"/>
                <a:gd name="T1" fmla="*/ 264 h 265"/>
                <a:gd name="T2" fmla="*/ 0 w 66"/>
                <a:gd name="T3" fmla="*/ 66 h 265"/>
                <a:gd name="T4" fmla="*/ 65 w 66"/>
                <a:gd name="T5" fmla="*/ 0 h 265"/>
                <a:gd name="T6" fmla="*/ 65 w 66"/>
                <a:gd name="T7" fmla="*/ 198 h 265"/>
                <a:gd name="T8" fmla="*/ 0 w 66"/>
                <a:gd name="T9" fmla="*/ 264 h 265"/>
                <a:gd name="T10" fmla="*/ 0 60000 65536"/>
                <a:gd name="T11" fmla="*/ 0 60000 65536"/>
                <a:gd name="T12" fmla="*/ 0 60000 65536"/>
                <a:gd name="T13" fmla="*/ 0 60000 65536"/>
                <a:gd name="T14" fmla="*/ 0 60000 65536"/>
                <a:gd name="T15" fmla="*/ 0 w 66"/>
                <a:gd name="T16" fmla="*/ 0 h 265"/>
                <a:gd name="T17" fmla="*/ 66 w 66"/>
                <a:gd name="T18" fmla="*/ 265 h 265"/>
              </a:gdLst>
              <a:ahLst/>
              <a:cxnLst>
                <a:cxn ang="T10">
                  <a:pos x="T0" y="T1"/>
                </a:cxn>
                <a:cxn ang="T11">
                  <a:pos x="T2" y="T3"/>
                </a:cxn>
                <a:cxn ang="T12">
                  <a:pos x="T4" y="T5"/>
                </a:cxn>
                <a:cxn ang="T13">
                  <a:pos x="T6" y="T7"/>
                </a:cxn>
                <a:cxn ang="T14">
                  <a:pos x="T8" y="T9"/>
                </a:cxn>
              </a:cxnLst>
              <a:rect l="T15" t="T16" r="T17" b="T18"/>
              <a:pathLst>
                <a:path w="66" h="265">
                  <a:moveTo>
                    <a:pt x="0" y="264"/>
                  </a:moveTo>
                  <a:lnTo>
                    <a:pt x="0" y="66"/>
                  </a:lnTo>
                  <a:lnTo>
                    <a:pt x="65" y="0"/>
                  </a:lnTo>
                  <a:lnTo>
                    <a:pt x="65" y="198"/>
                  </a:lnTo>
                  <a:lnTo>
                    <a:pt x="0" y="264"/>
                  </a:lnTo>
                </a:path>
              </a:pathLst>
            </a:custGeom>
            <a:solidFill>
              <a:schemeClr val="accent2"/>
            </a:solidFill>
            <a:ln w="9525" cap="rnd">
              <a:noFill/>
              <a:round/>
              <a:headEnd/>
              <a:tailEnd/>
            </a:ln>
          </p:spPr>
          <p:txBody>
            <a:bodyPr/>
            <a:lstStyle/>
            <a:p>
              <a:endParaRPr lang="en-US"/>
            </a:p>
          </p:txBody>
        </p:sp>
        <p:sp>
          <p:nvSpPr>
            <p:cNvPr id="41062" name="Freeform 120"/>
            <p:cNvSpPr>
              <a:spLocks/>
            </p:cNvSpPr>
            <p:nvPr/>
          </p:nvSpPr>
          <p:spPr bwMode="auto">
            <a:xfrm>
              <a:off x="4347" y="2868"/>
              <a:ext cx="36" cy="264"/>
            </a:xfrm>
            <a:custGeom>
              <a:avLst/>
              <a:gdLst>
                <a:gd name="T0" fmla="*/ 0 w 36"/>
                <a:gd name="T1" fmla="*/ 0 h 264"/>
                <a:gd name="T2" fmla="*/ 0 w 36"/>
                <a:gd name="T3" fmla="*/ 263 h 264"/>
                <a:gd name="T4" fmla="*/ 35 w 36"/>
                <a:gd name="T5" fmla="*/ 214 h 264"/>
                <a:gd name="T6" fmla="*/ 35 w 36"/>
                <a:gd name="T7" fmla="*/ 16 h 264"/>
                <a:gd name="T8" fmla="*/ 0 w 36"/>
                <a:gd name="T9" fmla="*/ 0 h 264"/>
                <a:gd name="T10" fmla="*/ 0 60000 65536"/>
                <a:gd name="T11" fmla="*/ 0 60000 65536"/>
                <a:gd name="T12" fmla="*/ 0 60000 65536"/>
                <a:gd name="T13" fmla="*/ 0 60000 65536"/>
                <a:gd name="T14" fmla="*/ 0 60000 65536"/>
                <a:gd name="T15" fmla="*/ 0 w 36"/>
                <a:gd name="T16" fmla="*/ 0 h 264"/>
                <a:gd name="T17" fmla="*/ 36 w 36"/>
                <a:gd name="T18" fmla="*/ 264 h 264"/>
              </a:gdLst>
              <a:ahLst/>
              <a:cxnLst>
                <a:cxn ang="T10">
                  <a:pos x="T0" y="T1"/>
                </a:cxn>
                <a:cxn ang="T11">
                  <a:pos x="T2" y="T3"/>
                </a:cxn>
                <a:cxn ang="T12">
                  <a:pos x="T4" y="T5"/>
                </a:cxn>
                <a:cxn ang="T13">
                  <a:pos x="T6" y="T7"/>
                </a:cxn>
                <a:cxn ang="T14">
                  <a:pos x="T8" y="T9"/>
                </a:cxn>
              </a:cxnLst>
              <a:rect l="T15" t="T16" r="T17" b="T18"/>
              <a:pathLst>
                <a:path w="36" h="264">
                  <a:moveTo>
                    <a:pt x="0" y="0"/>
                  </a:moveTo>
                  <a:lnTo>
                    <a:pt x="0" y="263"/>
                  </a:lnTo>
                  <a:lnTo>
                    <a:pt x="35" y="214"/>
                  </a:lnTo>
                  <a:lnTo>
                    <a:pt x="35" y="16"/>
                  </a:lnTo>
                  <a:lnTo>
                    <a:pt x="0" y="0"/>
                  </a:lnTo>
                </a:path>
              </a:pathLst>
            </a:custGeom>
            <a:solidFill>
              <a:srgbClr val="C1CEFF"/>
            </a:solidFill>
            <a:ln w="9525" cap="rnd">
              <a:noFill/>
              <a:round/>
              <a:headEnd/>
              <a:tailEnd/>
            </a:ln>
          </p:spPr>
          <p:txBody>
            <a:bodyPr/>
            <a:lstStyle/>
            <a:p>
              <a:endParaRPr lang="en-US"/>
            </a:p>
          </p:txBody>
        </p:sp>
        <p:sp>
          <p:nvSpPr>
            <p:cNvPr id="41063" name="Freeform 121"/>
            <p:cNvSpPr>
              <a:spLocks/>
            </p:cNvSpPr>
            <p:nvPr/>
          </p:nvSpPr>
          <p:spPr bwMode="auto">
            <a:xfrm>
              <a:off x="4347" y="2769"/>
              <a:ext cx="101" cy="116"/>
            </a:xfrm>
            <a:custGeom>
              <a:avLst/>
              <a:gdLst>
                <a:gd name="T0" fmla="*/ 0 w 101"/>
                <a:gd name="T1" fmla="*/ 99 h 116"/>
                <a:gd name="T2" fmla="*/ 100 w 101"/>
                <a:gd name="T3" fmla="*/ 0 h 116"/>
                <a:gd name="T4" fmla="*/ 100 w 101"/>
                <a:gd name="T5" fmla="*/ 49 h 116"/>
                <a:gd name="T6" fmla="*/ 33 w 101"/>
                <a:gd name="T7" fmla="*/ 115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100" y="0"/>
                  </a:lnTo>
                  <a:lnTo>
                    <a:pt x="100" y="49"/>
                  </a:lnTo>
                  <a:lnTo>
                    <a:pt x="33" y="115"/>
                  </a:lnTo>
                  <a:lnTo>
                    <a:pt x="0" y="99"/>
                  </a:lnTo>
                </a:path>
              </a:pathLst>
            </a:custGeom>
            <a:solidFill>
              <a:schemeClr val="tx2"/>
            </a:solidFill>
            <a:ln w="9525" cap="rnd">
              <a:noFill/>
              <a:round/>
              <a:headEnd/>
              <a:tailEnd/>
            </a:ln>
          </p:spPr>
          <p:txBody>
            <a:bodyPr/>
            <a:lstStyle/>
            <a:p>
              <a:endParaRPr lang="en-US"/>
            </a:p>
          </p:txBody>
        </p:sp>
        <p:sp>
          <p:nvSpPr>
            <p:cNvPr id="41064" name="Freeform 122"/>
            <p:cNvSpPr>
              <a:spLocks/>
            </p:cNvSpPr>
            <p:nvPr/>
          </p:nvSpPr>
          <p:spPr bwMode="auto">
            <a:xfrm>
              <a:off x="4347" y="3277"/>
              <a:ext cx="101" cy="117"/>
            </a:xfrm>
            <a:custGeom>
              <a:avLst/>
              <a:gdLst>
                <a:gd name="T0" fmla="*/ 0 w 101"/>
                <a:gd name="T1" fmla="*/ 99 h 117"/>
                <a:gd name="T2" fmla="*/ 0 w 101"/>
                <a:gd name="T3" fmla="*/ 116 h 117"/>
                <a:gd name="T4" fmla="*/ 100 w 101"/>
                <a:gd name="T5" fmla="*/ 17 h 117"/>
                <a:gd name="T6" fmla="*/ 100 w 101"/>
                <a:gd name="T7" fmla="*/ 0 h 117"/>
                <a:gd name="T8" fmla="*/ 0 w 101"/>
                <a:gd name="T9" fmla="*/ 99 h 117"/>
                <a:gd name="T10" fmla="*/ 0 60000 65536"/>
                <a:gd name="T11" fmla="*/ 0 60000 65536"/>
                <a:gd name="T12" fmla="*/ 0 60000 65536"/>
                <a:gd name="T13" fmla="*/ 0 60000 65536"/>
                <a:gd name="T14" fmla="*/ 0 60000 65536"/>
                <a:gd name="T15" fmla="*/ 0 w 101"/>
                <a:gd name="T16" fmla="*/ 0 h 117"/>
                <a:gd name="T17" fmla="*/ 101 w 101"/>
                <a:gd name="T18" fmla="*/ 117 h 117"/>
              </a:gdLst>
              <a:ahLst/>
              <a:cxnLst>
                <a:cxn ang="T10">
                  <a:pos x="T0" y="T1"/>
                </a:cxn>
                <a:cxn ang="T11">
                  <a:pos x="T2" y="T3"/>
                </a:cxn>
                <a:cxn ang="T12">
                  <a:pos x="T4" y="T5"/>
                </a:cxn>
                <a:cxn ang="T13">
                  <a:pos x="T6" y="T7"/>
                </a:cxn>
                <a:cxn ang="T14">
                  <a:pos x="T8" y="T9"/>
                </a:cxn>
              </a:cxnLst>
              <a:rect l="T15" t="T16" r="T17" b="T18"/>
              <a:pathLst>
                <a:path w="101" h="117">
                  <a:moveTo>
                    <a:pt x="0" y="99"/>
                  </a:moveTo>
                  <a:lnTo>
                    <a:pt x="0" y="116"/>
                  </a:lnTo>
                  <a:lnTo>
                    <a:pt x="100" y="17"/>
                  </a:lnTo>
                  <a:lnTo>
                    <a:pt x="100" y="0"/>
                  </a:lnTo>
                  <a:lnTo>
                    <a:pt x="0" y="99"/>
                  </a:lnTo>
                </a:path>
              </a:pathLst>
            </a:custGeom>
            <a:solidFill>
              <a:schemeClr val="bg1"/>
            </a:solidFill>
            <a:ln w="9525" cap="rnd">
              <a:noFill/>
              <a:round/>
              <a:headEnd/>
              <a:tailEnd/>
            </a:ln>
          </p:spPr>
          <p:txBody>
            <a:bodyPr/>
            <a:lstStyle/>
            <a:p>
              <a:endParaRPr lang="en-US"/>
            </a:p>
          </p:txBody>
        </p:sp>
        <p:sp>
          <p:nvSpPr>
            <p:cNvPr id="41065" name="Freeform 123"/>
            <p:cNvSpPr>
              <a:spLocks/>
            </p:cNvSpPr>
            <p:nvPr/>
          </p:nvSpPr>
          <p:spPr bwMode="auto">
            <a:xfrm>
              <a:off x="4382" y="3083"/>
              <a:ext cx="66" cy="261"/>
            </a:xfrm>
            <a:custGeom>
              <a:avLst/>
              <a:gdLst>
                <a:gd name="T0" fmla="*/ 0 w 66"/>
                <a:gd name="T1" fmla="*/ 260 h 261"/>
                <a:gd name="T2" fmla="*/ 0 w 66"/>
                <a:gd name="T3" fmla="*/ 65 h 261"/>
                <a:gd name="T4" fmla="*/ 65 w 66"/>
                <a:gd name="T5" fmla="*/ 0 h 261"/>
                <a:gd name="T6" fmla="*/ 65 w 66"/>
                <a:gd name="T7" fmla="*/ 195 h 261"/>
                <a:gd name="T8" fmla="*/ 0 w 66"/>
                <a:gd name="T9" fmla="*/ 260 h 261"/>
                <a:gd name="T10" fmla="*/ 0 60000 65536"/>
                <a:gd name="T11" fmla="*/ 0 60000 65536"/>
                <a:gd name="T12" fmla="*/ 0 60000 65536"/>
                <a:gd name="T13" fmla="*/ 0 60000 65536"/>
                <a:gd name="T14" fmla="*/ 0 60000 65536"/>
                <a:gd name="T15" fmla="*/ 0 w 66"/>
                <a:gd name="T16" fmla="*/ 0 h 261"/>
                <a:gd name="T17" fmla="*/ 66 w 66"/>
                <a:gd name="T18" fmla="*/ 261 h 261"/>
              </a:gdLst>
              <a:ahLst/>
              <a:cxnLst>
                <a:cxn ang="T10">
                  <a:pos x="T0" y="T1"/>
                </a:cxn>
                <a:cxn ang="T11">
                  <a:pos x="T2" y="T3"/>
                </a:cxn>
                <a:cxn ang="T12">
                  <a:pos x="T4" y="T5"/>
                </a:cxn>
                <a:cxn ang="T13">
                  <a:pos x="T6" y="T7"/>
                </a:cxn>
                <a:cxn ang="T14">
                  <a:pos x="T8" y="T9"/>
                </a:cxn>
              </a:cxnLst>
              <a:rect l="T15" t="T16" r="T17" b="T18"/>
              <a:pathLst>
                <a:path w="66" h="261">
                  <a:moveTo>
                    <a:pt x="0" y="260"/>
                  </a:moveTo>
                  <a:lnTo>
                    <a:pt x="0" y="65"/>
                  </a:lnTo>
                  <a:lnTo>
                    <a:pt x="65" y="0"/>
                  </a:lnTo>
                  <a:lnTo>
                    <a:pt x="65" y="195"/>
                  </a:lnTo>
                  <a:lnTo>
                    <a:pt x="0" y="260"/>
                  </a:lnTo>
                </a:path>
              </a:pathLst>
            </a:custGeom>
            <a:solidFill>
              <a:schemeClr val="accent2"/>
            </a:solidFill>
            <a:ln w="9525" cap="rnd">
              <a:noFill/>
              <a:round/>
              <a:headEnd/>
              <a:tailEnd/>
            </a:ln>
          </p:spPr>
          <p:txBody>
            <a:bodyPr/>
            <a:lstStyle/>
            <a:p>
              <a:endParaRPr lang="en-US"/>
            </a:p>
          </p:txBody>
        </p:sp>
        <p:sp>
          <p:nvSpPr>
            <p:cNvPr id="41066" name="Freeform 124"/>
            <p:cNvSpPr>
              <a:spLocks/>
            </p:cNvSpPr>
            <p:nvPr/>
          </p:nvSpPr>
          <p:spPr bwMode="auto">
            <a:xfrm>
              <a:off x="4347" y="3131"/>
              <a:ext cx="36" cy="263"/>
            </a:xfrm>
            <a:custGeom>
              <a:avLst/>
              <a:gdLst>
                <a:gd name="T0" fmla="*/ 0 w 36"/>
                <a:gd name="T1" fmla="*/ 0 h 263"/>
                <a:gd name="T2" fmla="*/ 0 w 36"/>
                <a:gd name="T3" fmla="*/ 262 h 263"/>
                <a:gd name="T4" fmla="*/ 35 w 36"/>
                <a:gd name="T5" fmla="*/ 213 h 263"/>
                <a:gd name="T6" fmla="*/ 35 w 36"/>
                <a:gd name="T7" fmla="*/ 16 h 263"/>
                <a:gd name="T8" fmla="*/ 0 w 36"/>
                <a:gd name="T9" fmla="*/ 0 h 263"/>
                <a:gd name="T10" fmla="*/ 0 60000 65536"/>
                <a:gd name="T11" fmla="*/ 0 60000 65536"/>
                <a:gd name="T12" fmla="*/ 0 60000 65536"/>
                <a:gd name="T13" fmla="*/ 0 60000 65536"/>
                <a:gd name="T14" fmla="*/ 0 60000 65536"/>
                <a:gd name="T15" fmla="*/ 0 w 36"/>
                <a:gd name="T16" fmla="*/ 0 h 263"/>
                <a:gd name="T17" fmla="*/ 36 w 36"/>
                <a:gd name="T18" fmla="*/ 263 h 263"/>
              </a:gdLst>
              <a:ahLst/>
              <a:cxnLst>
                <a:cxn ang="T10">
                  <a:pos x="T0" y="T1"/>
                </a:cxn>
                <a:cxn ang="T11">
                  <a:pos x="T2" y="T3"/>
                </a:cxn>
                <a:cxn ang="T12">
                  <a:pos x="T4" y="T5"/>
                </a:cxn>
                <a:cxn ang="T13">
                  <a:pos x="T6" y="T7"/>
                </a:cxn>
                <a:cxn ang="T14">
                  <a:pos x="T8" y="T9"/>
                </a:cxn>
              </a:cxnLst>
              <a:rect l="T15" t="T16" r="T17" b="T18"/>
              <a:pathLst>
                <a:path w="36" h="263">
                  <a:moveTo>
                    <a:pt x="0" y="0"/>
                  </a:moveTo>
                  <a:lnTo>
                    <a:pt x="0" y="262"/>
                  </a:lnTo>
                  <a:lnTo>
                    <a:pt x="35" y="213"/>
                  </a:lnTo>
                  <a:lnTo>
                    <a:pt x="35" y="16"/>
                  </a:lnTo>
                  <a:lnTo>
                    <a:pt x="0" y="0"/>
                  </a:lnTo>
                </a:path>
              </a:pathLst>
            </a:custGeom>
            <a:solidFill>
              <a:srgbClr val="C1CEFF"/>
            </a:solidFill>
            <a:ln w="9525" cap="rnd">
              <a:noFill/>
              <a:round/>
              <a:headEnd/>
              <a:tailEnd/>
            </a:ln>
          </p:spPr>
          <p:txBody>
            <a:bodyPr/>
            <a:lstStyle/>
            <a:p>
              <a:endParaRPr lang="en-US"/>
            </a:p>
          </p:txBody>
        </p:sp>
        <p:sp>
          <p:nvSpPr>
            <p:cNvPr id="41067" name="Freeform 125"/>
            <p:cNvSpPr>
              <a:spLocks/>
            </p:cNvSpPr>
            <p:nvPr/>
          </p:nvSpPr>
          <p:spPr bwMode="auto">
            <a:xfrm>
              <a:off x="4347" y="3031"/>
              <a:ext cx="101" cy="115"/>
            </a:xfrm>
            <a:custGeom>
              <a:avLst/>
              <a:gdLst>
                <a:gd name="T0" fmla="*/ 0 w 101"/>
                <a:gd name="T1" fmla="*/ 98 h 115"/>
                <a:gd name="T2" fmla="*/ 100 w 101"/>
                <a:gd name="T3" fmla="*/ 0 h 115"/>
                <a:gd name="T4" fmla="*/ 100 w 101"/>
                <a:gd name="T5" fmla="*/ 49 h 115"/>
                <a:gd name="T6" fmla="*/ 33 w 101"/>
                <a:gd name="T7" fmla="*/ 114 h 115"/>
                <a:gd name="T8" fmla="*/ 0 w 101"/>
                <a:gd name="T9" fmla="*/ 98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98"/>
                  </a:moveTo>
                  <a:lnTo>
                    <a:pt x="100" y="0"/>
                  </a:lnTo>
                  <a:lnTo>
                    <a:pt x="100" y="49"/>
                  </a:lnTo>
                  <a:lnTo>
                    <a:pt x="33" y="114"/>
                  </a:lnTo>
                  <a:lnTo>
                    <a:pt x="0" y="98"/>
                  </a:lnTo>
                </a:path>
              </a:pathLst>
            </a:custGeom>
            <a:solidFill>
              <a:schemeClr val="tx2"/>
            </a:solidFill>
            <a:ln w="9525" cap="rnd">
              <a:noFill/>
              <a:round/>
              <a:headEnd/>
              <a:tailEnd/>
            </a:ln>
          </p:spPr>
          <p:txBody>
            <a:bodyPr/>
            <a:lstStyle/>
            <a:p>
              <a:endParaRPr lang="en-US"/>
            </a:p>
          </p:txBody>
        </p:sp>
        <p:sp>
          <p:nvSpPr>
            <p:cNvPr id="41068" name="Freeform 126"/>
            <p:cNvSpPr>
              <a:spLocks/>
            </p:cNvSpPr>
            <p:nvPr/>
          </p:nvSpPr>
          <p:spPr bwMode="auto">
            <a:xfrm>
              <a:off x="3679"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41069" name="Freeform 127"/>
            <p:cNvSpPr>
              <a:spLocks/>
            </p:cNvSpPr>
            <p:nvPr/>
          </p:nvSpPr>
          <p:spPr bwMode="auto">
            <a:xfrm>
              <a:off x="3630" y="2703"/>
              <a:ext cx="110" cy="101"/>
            </a:xfrm>
            <a:custGeom>
              <a:avLst/>
              <a:gdLst>
                <a:gd name="T0" fmla="*/ 0 w 110"/>
                <a:gd name="T1" fmla="*/ 100 h 101"/>
                <a:gd name="T2" fmla="*/ 47 w 110"/>
                <a:gd name="T3" fmla="*/ 67 h 101"/>
                <a:gd name="T4" fmla="*/ 109 w 110"/>
                <a:gd name="T5" fmla="*/ 0 h 101"/>
                <a:gd name="T6" fmla="*/ 93 w 110"/>
                <a:gd name="T7" fmla="*/ 0 h 101"/>
                <a:gd name="T8" fmla="*/ 0 w 110"/>
                <a:gd name="T9" fmla="*/ 100 h 101"/>
                <a:gd name="T10" fmla="*/ 0 60000 65536"/>
                <a:gd name="T11" fmla="*/ 0 60000 65536"/>
                <a:gd name="T12" fmla="*/ 0 60000 65536"/>
                <a:gd name="T13" fmla="*/ 0 60000 65536"/>
                <a:gd name="T14" fmla="*/ 0 60000 65536"/>
                <a:gd name="T15" fmla="*/ 0 w 110"/>
                <a:gd name="T16" fmla="*/ 0 h 101"/>
                <a:gd name="T17" fmla="*/ 110 w 110"/>
                <a:gd name="T18" fmla="*/ 101 h 101"/>
              </a:gdLst>
              <a:ahLst/>
              <a:cxnLst>
                <a:cxn ang="T10">
                  <a:pos x="T0" y="T1"/>
                </a:cxn>
                <a:cxn ang="T11">
                  <a:pos x="T2" y="T3"/>
                </a:cxn>
                <a:cxn ang="T12">
                  <a:pos x="T4" y="T5"/>
                </a:cxn>
                <a:cxn ang="T13">
                  <a:pos x="T6" y="T7"/>
                </a:cxn>
                <a:cxn ang="T14">
                  <a:pos x="T8" y="T9"/>
                </a:cxn>
              </a:cxnLst>
              <a:rect l="T15" t="T16" r="T17" b="T18"/>
              <a:pathLst>
                <a:path w="110" h="101">
                  <a:moveTo>
                    <a:pt x="0" y="100"/>
                  </a:moveTo>
                  <a:lnTo>
                    <a:pt x="47" y="67"/>
                  </a:lnTo>
                  <a:lnTo>
                    <a:pt x="109" y="0"/>
                  </a:lnTo>
                  <a:lnTo>
                    <a:pt x="93" y="0"/>
                  </a:lnTo>
                  <a:lnTo>
                    <a:pt x="0" y="100"/>
                  </a:lnTo>
                </a:path>
              </a:pathLst>
            </a:custGeom>
            <a:solidFill>
              <a:schemeClr val="tx1"/>
            </a:solidFill>
            <a:ln w="9525" cap="rnd">
              <a:noFill/>
              <a:round/>
              <a:headEnd/>
              <a:tailEnd/>
            </a:ln>
          </p:spPr>
          <p:txBody>
            <a:bodyPr/>
            <a:lstStyle/>
            <a:p>
              <a:endParaRPr lang="en-US"/>
            </a:p>
          </p:txBody>
        </p:sp>
        <p:sp>
          <p:nvSpPr>
            <p:cNvPr id="41070" name="Freeform 128"/>
            <p:cNvSpPr>
              <a:spLocks/>
            </p:cNvSpPr>
            <p:nvPr/>
          </p:nvSpPr>
          <p:spPr bwMode="auto">
            <a:xfrm>
              <a:off x="3871" y="2703"/>
              <a:ext cx="120" cy="101"/>
            </a:xfrm>
            <a:custGeom>
              <a:avLst/>
              <a:gdLst>
                <a:gd name="T0" fmla="*/ 17 w 120"/>
                <a:gd name="T1" fmla="*/ 100 h 101"/>
                <a:gd name="T2" fmla="*/ 0 w 120"/>
                <a:gd name="T3" fmla="*/ 67 h 101"/>
                <a:gd name="T4" fmla="*/ 68 w 120"/>
                <a:gd name="T5" fmla="*/ 0 h 101"/>
                <a:gd name="T6" fmla="*/ 119 w 120"/>
                <a:gd name="T7" fmla="*/ 0 h 101"/>
                <a:gd name="T8" fmla="*/ 17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17" y="100"/>
                  </a:moveTo>
                  <a:lnTo>
                    <a:pt x="0" y="67"/>
                  </a:lnTo>
                  <a:lnTo>
                    <a:pt x="68" y="0"/>
                  </a:lnTo>
                  <a:lnTo>
                    <a:pt x="119" y="0"/>
                  </a:lnTo>
                  <a:lnTo>
                    <a:pt x="17" y="100"/>
                  </a:lnTo>
                </a:path>
              </a:pathLst>
            </a:custGeom>
            <a:solidFill>
              <a:schemeClr val="bg1"/>
            </a:solidFill>
            <a:ln w="9525" cap="rnd">
              <a:noFill/>
              <a:round/>
              <a:headEnd/>
              <a:tailEnd/>
            </a:ln>
          </p:spPr>
          <p:txBody>
            <a:bodyPr/>
            <a:lstStyle/>
            <a:p>
              <a:endParaRPr lang="en-US"/>
            </a:p>
          </p:txBody>
        </p:sp>
        <p:sp>
          <p:nvSpPr>
            <p:cNvPr id="41071" name="Freeform 129"/>
            <p:cNvSpPr>
              <a:spLocks/>
            </p:cNvSpPr>
            <p:nvPr/>
          </p:nvSpPr>
          <p:spPr bwMode="auto">
            <a:xfrm>
              <a:off x="3630" y="2769"/>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sp>
          <p:nvSpPr>
            <p:cNvPr id="41072" name="Freeform 130"/>
            <p:cNvSpPr>
              <a:spLocks/>
            </p:cNvSpPr>
            <p:nvPr/>
          </p:nvSpPr>
          <p:spPr bwMode="auto">
            <a:xfrm>
              <a:off x="3416"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41073" name="Freeform 131"/>
            <p:cNvSpPr>
              <a:spLocks/>
            </p:cNvSpPr>
            <p:nvPr/>
          </p:nvSpPr>
          <p:spPr bwMode="auto">
            <a:xfrm>
              <a:off x="3366" y="2703"/>
              <a:ext cx="114" cy="101"/>
            </a:xfrm>
            <a:custGeom>
              <a:avLst/>
              <a:gdLst>
                <a:gd name="T0" fmla="*/ 0 w 114"/>
                <a:gd name="T1" fmla="*/ 100 h 101"/>
                <a:gd name="T2" fmla="*/ 48 w 114"/>
                <a:gd name="T3" fmla="*/ 67 h 101"/>
                <a:gd name="T4" fmla="*/ 113 w 114"/>
                <a:gd name="T5" fmla="*/ 0 h 101"/>
                <a:gd name="T6" fmla="*/ 97 w 114"/>
                <a:gd name="T7" fmla="*/ 0 h 101"/>
                <a:gd name="T8" fmla="*/ 0 w 114"/>
                <a:gd name="T9" fmla="*/ 100 h 101"/>
                <a:gd name="T10" fmla="*/ 0 60000 65536"/>
                <a:gd name="T11" fmla="*/ 0 60000 65536"/>
                <a:gd name="T12" fmla="*/ 0 60000 65536"/>
                <a:gd name="T13" fmla="*/ 0 60000 65536"/>
                <a:gd name="T14" fmla="*/ 0 60000 65536"/>
                <a:gd name="T15" fmla="*/ 0 w 114"/>
                <a:gd name="T16" fmla="*/ 0 h 101"/>
                <a:gd name="T17" fmla="*/ 114 w 114"/>
                <a:gd name="T18" fmla="*/ 101 h 101"/>
              </a:gdLst>
              <a:ahLst/>
              <a:cxnLst>
                <a:cxn ang="T10">
                  <a:pos x="T0" y="T1"/>
                </a:cxn>
                <a:cxn ang="T11">
                  <a:pos x="T2" y="T3"/>
                </a:cxn>
                <a:cxn ang="T12">
                  <a:pos x="T4" y="T5"/>
                </a:cxn>
                <a:cxn ang="T13">
                  <a:pos x="T6" y="T7"/>
                </a:cxn>
                <a:cxn ang="T14">
                  <a:pos x="T8" y="T9"/>
                </a:cxn>
              </a:cxnLst>
              <a:rect l="T15" t="T16" r="T17" b="T18"/>
              <a:pathLst>
                <a:path w="114" h="101">
                  <a:moveTo>
                    <a:pt x="0" y="100"/>
                  </a:moveTo>
                  <a:lnTo>
                    <a:pt x="48" y="67"/>
                  </a:lnTo>
                  <a:lnTo>
                    <a:pt x="113" y="0"/>
                  </a:lnTo>
                  <a:lnTo>
                    <a:pt x="97" y="0"/>
                  </a:lnTo>
                  <a:lnTo>
                    <a:pt x="0" y="100"/>
                  </a:lnTo>
                </a:path>
              </a:pathLst>
            </a:custGeom>
            <a:solidFill>
              <a:schemeClr val="tx1"/>
            </a:solidFill>
            <a:ln w="9525" cap="rnd">
              <a:noFill/>
              <a:round/>
              <a:headEnd/>
              <a:tailEnd/>
            </a:ln>
          </p:spPr>
          <p:txBody>
            <a:bodyPr/>
            <a:lstStyle/>
            <a:p>
              <a:endParaRPr lang="en-US"/>
            </a:p>
          </p:txBody>
        </p:sp>
        <p:sp>
          <p:nvSpPr>
            <p:cNvPr id="41074" name="Freeform 132"/>
            <p:cNvSpPr>
              <a:spLocks/>
            </p:cNvSpPr>
            <p:nvPr/>
          </p:nvSpPr>
          <p:spPr bwMode="auto">
            <a:xfrm>
              <a:off x="3611"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41075" name="Freeform 133"/>
            <p:cNvSpPr>
              <a:spLocks/>
            </p:cNvSpPr>
            <p:nvPr/>
          </p:nvSpPr>
          <p:spPr bwMode="auto">
            <a:xfrm>
              <a:off x="3366" y="2769"/>
              <a:ext cx="265" cy="35"/>
            </a:xfrm>
            <a:custGeom>
              <a:avLst/>
              <a:gdLst>
                <a:gd name="T0" fmla="*/ 0 w 265"/>
                <a:gd name="T1" fmla="*/ 34 h 35"/>
                <a:gd name="T2" fmla="*/ 50 w 265"/>
                <a:gd name="T3" fmla="*/ 0 h 35"/>
                <a:gd name="T4" fmla="*/ 248 w 265"/>
                <a:gd name="T5" fmla="*/ 0 h 35"/>
                <a:gd name="T6" fmla="*/ 264 w 265"/>
                <a:gd name="T7" fmla="*/ 34 h 35"/>
                <a:gd name="T8" fmla="*/ 0 w 265"/>
                <a:gd name="T9" fmla="*/ 34 h 35"/>
                <a:gd name="T10" fmla="*/ 0 60000 65536"/>
                <a:gd name="T11" fmla="*/ 0 60000 65536"/>
                <a:gd name="T12" fmla="*/ 0 60000 65536"/>
                <a:gd name="T13" fmla="*/ 0 60000 65536"/>
                <a:gd name="T14" fmla="*/ 0 60000 65536"/>
                <a:gd name="T15" fmla="*/ 0 w 265"/>
                <a:gd name="T16" fmla="*/ 0 h 35"/>
                <a:gd name="T17" fmla="*/ 265 w 265"/>
                <a:gd name="T18" fmla="*/ 35 h 35"/>
              </a:gdLst>
              <a:ahLst/>
              <a:cxnLst>
                <a:cxn ang="T10">
                  <a:pos x="T0" y="T1"/>
                </a:cxn>
                <a:cxn ang="T11">
                  <a:pos x="T2" y="T3"/>
                </a:cxn>
                <a:cxn ang="T12">
                  <a:pos x="T4" y="T5"/>
                </a:cxn>
                <a:cxn ang="T13">
                  <a:pos x="T6" y="T7"/>
                </a:cxn>
                <a:cxn ang="T14">
                  <a:pos x="T8" y="T9"/>
                </a:cxn>
              </a:cxnLst>
              <a:rect l="T15" t="T16" r="T17" b="T18"/>
              <a:pathLst>
                <a:path w="265" h="35">
                  <a:moveTo>
                    <a:pt x="0" y="34"/>
                  </a:moveTo>
                  <a:lnTo>
                    <a:pt x="50" y="0"/>
                  </a:lnTo>
                  <a:lnTo>
                    <a:pt x="248" y="0"/>
                  </a:lnTo>
                  <a:lnTo>
                    <a:pt x="264" y="34"/>
                  </a:lnTo>
                  <a:lnTo>
                    <a:pt x="0" y="34"/>
                  </a:lnTo>
                </a:path>
              </a:pathLst>
            </a:custGeom>
            <a:solidFill>
              <a:srgbClr val="C1CEFF"/>
            </a:solidFill>
            <a:ln w="9525" cap="rnd">
              <a:noFill/>
              <a:round/>
              <a:headEnd/>
              <a:tailEnd/>
            </a:ln>
          </p:spPr>
          <p:txBody>
            <a:bodyPr/>
            <a:lstStyle/>
            <a:p>
              <a:endParaRPr lang="en-US"/>
            </a:p>
          </p:txBody>
        </p:sp>
        <p:sp>
          <p:nvSpPr>
            <p:cNvPr id="41076" name="Freeform 134"/>
            <p:cNvSpPr>
              <a:spLocks/>
            </p:cNvSpPr>
            <p:nvPr/>
          </p:nvSpPr>
          <p:spPr bwMode="auto">
            <a:xfrm>
              <a:off x="4036" y="2607"/>
              <a:ext cx="265" cy="64"/>
            </a:xfrm>
            <a:custGeom>
              <a:avLst/>
              <a:gdLst>
                <a:gd name="T0" fmla="*/ 0 w 265"/>
                <a:gd name="T1" fmla="*/ 63 h 64"/>
                <a:gd name="T2" fmla="*/ 198 w 265"/>
                <a:gd name="T3" fmla="*/ 63 h 64"/>
                <a:gd name="T4" fmla="*/ 264 w 265"/>
                <a:gd name="T5" fmla="*/ 0 h 64"/>
                <a:gd name="T6" fmla="*/ 66 w 265"/>
                <a:gd name="T7" fmla="*/ 0 h 64"/>
                <a:gd name="T8" fmla="*/ 0 w 265"/>
                <a:gd name="T9" fmla="*/ 63 h 64"/>
                <a:gd name="T10" fmla="*/ 0 60000 65536"/>
                <a:gd name="T11" fmla="*/ 0 60000 65536"/>
                <a:gd name="T12" fmla="*/ 0 60000 65536"/>
                <a:gd name="T13" fmla="*/ 0 60000 65536"/>
                <a:gd name="T14" fmla="*/ 0 60000 65536"/>
                <a:gd name="T15" fmla="*/ 0 w 265"/>
                <a:gd name="T16" fmla="*/ 0 h 64"/>
                <a:gd name="T17" fmla="*/ 265 w 265"/>
                <a:gd name="T18" fmla="*/ 64 h 64"/>
              </a:gdLst>
              <a:ahLst/>
              <a:cxnLst>
                <a:cxn ang="T10">
                  <a:pos x="T0" y="T1"/>
                </a:cxn>
                <a:cxn ang="T11">
                  <a:pos x="T2" y="T3"/>
                </a:cxn>
                <a:cxn ang="T12">
                  <a:pos x="T4" y="T5"/>
                </a:cxn>
                <a:cxn ang="T13">
                  <a:pos x="T6" y="T7"/>
                </a:cxn>
                <a:cxn ang="T14">
                  <a:pos x="T8" y="T9"/>
                </a:cxn>
              </a:cxnLst>
              <a:rect l="T15" t="T16" r="T17" b="T18"/>
              <a:pathLst>
                <a:path w="265" h="64">
                  <a:moveTo>
                    <a:pt x="0" y="63"/>
                  </a:moveTo>
                  <a:lnTo>
                    <a:pt x="198" y="63"/>
                  </a:lnTo>
                  <a:lnTo>
                    <a:pt x="264" y="0"/>
                  </a:lnTo>
                  <a:lnTo>
                    <a:pt x="66" y="0"/>
                  </a:lnTo>
                  <a:lnTo>
                    <a:pt x="0" y="63"/>
                  </a:lnTo>
                </a:path>
              </a:pathLst>
            </a:custGeom>
            <a:solidFill>
              <a:schemeClr val="accent2"/>
            </a:solidFill>
            <a:ln w="9525" cap="rnd">
              <a:noFill/>
              <a:round/>
              <a:headEnd/>
              <a:tailEnd/>
            </a:ln>
          </p:spPr>
          <p:txBody>
            <a:bodyPr/>
            <a:lstStyle/>
            <a:p>
              <a:endParaRPr lang="en-US"/>
            </a:p>
          </p:txBody>
        </p:sp>
        <p:sp>
          <p:nvSpPr>
            <p:cNvPr id="41077" name="Freeform 135"/>
            <p:cNvSpPr>
              <a:spLocks/>
            </p:cNvSpPr>
            <p:nvPr/>
          </p:nvSpPr>
          <p:spPr bwMode="auto">
            <a:xfrm>
              <a:off x="3990"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41078" name="Freeform 136"/>
            <p:cNvSpPr>
              <a:spLocks/>
            </p:cNvSpPr>
            <p:nvPr/>
          </p:nvSpPr>
          <p:spPr bwMode="auto">
            <a:xfrm>
              <a:off x="4234"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41079" name="Freeform 137"/>
            <p:cNvSpPr>
              <a:spLocks/>
            </p:cNvSpPr>
            <p:nvPr/>
          </p:nvSpPr>
          <p:spPr bwMode="auto">
            <a:xfrm>
              <a:off x="3990"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41080" name="Freeform 138"/>
            <p:cNvSpPr>
              <a:spLocks/>
            </p:cNvSpPr>
            <p:nvPr/>
          </p:nvSpPr>
          <p:spPr bwMode="auto">
            <a:xfrm>
              <a:off x="3776" y="2607"/>
              <a:ext cx="261" cy="64"/>
            </a:xfrm>
            <a:custGeom>
              <a:avLst/>
              <a:gdLst>
                <a:gd name="T0" fmla="*/ 0 w 261"/>
                <a:gd name="T1" fmla="*/ 63 h 64"/>
                <a:gd name="T2" fmla="*/ 195 w 261"/>
                <a:gd name="T3" fmla="*/ 63 h 64"/>
                <a:gd name="T4" fmla="*/ 260 w 261"/>
                <a:gd name="T5" fmla="*/ 0 h 64"/>
                <a:gd name="T6" fmla="*/ 65 w 261"/>
                <a:gd name="T7" fmla="*/ 0 h 64"/>
                <a:gd name="T8" fmla="*/ 0 w 261"/>
                <a:gd name="T9" fmla="*/ 63 h 64"/>
                <a:gd name="T10" fmla="*/ 0 60000 65536"/>
                <a:gd name="T11" fmla="*/ 0 60000 65536"/>
                <a:gd name="T12" fmla="*/ 0 60000 65536"/>
                <a:gd name="T13" fmla="*/ 0 60000 65536"/>
                <a:gd name="T14" fmla="*/ 0 60000 65536"/>
                <a:gd name="T15" fmla="*/ 0 w 261"/>
                <a:gd name="T16" fmla="*/ 0 h 64"/>
                <a:gd name="T17" fmla="*/ 261 w 261"/>
                <a:gd name="T18" fmla="*/ 64 h 64"/>
              </a:gdLst>
              <a:ahLst/>
              <a:cxnLst>
                <a:cxn ang="T10">
                  <a:pos x="T0" y="T1"/>
                </a:cxn>
                <a:cxn ang="T11">
                  <a:pos x="T2" y="T3"/>
                </a:cxn>
                <a:cxn ang="T12">
                  <a:pos x="T4" y="T5"/>
                </a:cxn>
                <a:cxn ang="T13">
                  <a:pos x="T6" y="T7"/>
                </a:cxn>
                <a:cxn ang="T14">
                  <a:pos x="T8" y="T9"/>
                </a:cxn>
              </a:cxnLst>
              <a:rect l="T15" t="T16" r="T17" b="T18"/>
              <a:pathLst>
                <a:path w="261" h="64">
                  <a:moveTo>
                    <a:pt x="0" y="63"/>
                  </a:moveTo>
                  <a:lnTo>
                    <a:pt x="195" y="63"/>
                  </a:lnTo>
                  <a:lnTo>
                    <a:pt x="260" y="0"/>
                  </a:lnTo>
                  <a:lnTo>
                    <a:pt x="65" y="0"/>
                  </a:lnTo>
                  <a:lnTo>
                    <a:pt x="0" y="63"/>
                  </a:lnTo>
                </a:path>
              </a:pathLst>
            </a:custGeom>
            <a:solidFill>
              <a:schemeClr val="accent2"/>
            </a:solidFill>
            <a:ln w="9525" cap="rnd">
              <a:noFill/>
              <a:round/>
              <a:headEnd/>
              <a:tailEnd/>
            </a:ln>
          </p:spPr>
          <p:txBody>
            <a:bodyPr/>
            <a:lstStyle/>
            <a:p>
              <a:endParaRPr lang="en-US"/>
            </a:p>
          </p:txBody>
        </p:sp>
        <p:sp>
          <p:nvSpPr>
            <p:cNvPr id="41081" name="Freeform 139"/>
            <p:cNvSpPr>
              <a:spLocks/>
            </p:cNvSpPr>
            <p:nvPr/>
          </p:nvSpPr>
          <p:spPr bwMode="auto">
            <a:xfrm>
              <a:off x="3727" y="2607"/>
              <a:ext cx="113" cy="97"/>
            </a:xfrm>
            <a:custGeom>
              <a:avLst/>
              <a:gdLst>
                <a:gd name="T0" fmla="*/ 0 w 113"/>
                <a:gd name="T1" fmla="*/ 96 h 97"/>
                <a:gd name="T2" fmla="*/ 48 w 113"/>
                <a:gd name="T3" fmla="*/ 64 h 97"/>
                <a:gd name="T4" fmla="*/ 112 w 113"/>
                <a:gd name="T5" fmla="*/ 0 h 97"/>
                <a:gd name="T6" fmla="*/ 96 w 113"/>
                <a:gd name="T7" fmla="*/ 0 h 97"/>
                <a:gd name="T8" fmla="*/ 0 w 113"/>
                <a:gd name="T9" fmla="*/ 96 h 97"/>
                <a:gd name="T10" fmla="*/ 0 60000 65536"/>
                <a:gd name="T11" fmla="*/ 0 60000 65536"/>
                <a:gd name="T12" fmla="*/ 0 60000 65536"/>
                <a:gd name="T13" fmla="*/ 0 60000 65536"/>
                <a:gd name="T14" fmla="*/ 0 60000 65536"/>
                <a:gd name="T15" fmla="*/ 0 w 113"/>
                <a:gd name="T16" fmla="*/ 0 h 97"/>
                <a:gd name="T17" fmla="*/ 113 w 113"/>
                <a:gd name="T18" fmla="*/ 97 h 97"/>
              </a:gdLst>
              <a:ahLst/>
              <a:cxnLst>
                <a:cxn ang="T10">
                  <a:pos x="T0" y="T1"/>
                </a:cxn>
                <a:cxn ang="T11">
                  <a:pos x="T2" y="T3"/>
                </a:cxn>
                <a:cxn ang="T12">
                  <a:pos x="T4" y="T5"/>
                </a:cxn>
                <a:cxn ang="T13">
                  <a:pos x="T6" y="T7"/>
                </a:cxn>
                <a:cxn ang="T14">
                  <a:pos x="T8" y="T9"/>
                </a:cxn>
              </a:cxnLst>
              <a:rect l="T15" t="T16" r="T17" b="T18"/>
              <a:pathLst>
                <a:path w="113" h="97">
                  <a:moveTo>
                    <a:pt x="0" y="96"/>
                  </a:moveTo>
                  <a:lnTo>
                    <a:pt x="48" y="64"/>
                  </a:lnTo>
                  <a:lnTo>
                    <a:pt x="112" y="0"/>
                  </a:lnTo>
                  <a:lnTo>
                    <a:pt x="96" y="0"/>
                  </a:lnTo>
                  <a:lnTo>
                    <a:pt x="0" y="96"/>
                  </a:lnTo>
                </a:path>
              </a:pathLst>
            </a:custGeom>
            <a:solidFill>
              <a:schemeClr val="tx1"/>
            </a:solidFill>
            <a:ln w="9525" cap="rnd">
              <a:noFill/>
              <a:round/>
              <a:headEnd/>
              <a:tailEnd/>
            </a:ln>
          </p:spPr>
          <p:txBody>
            <a:bodyPr/>
            <a:lstStyle/>
            <a:p>
              <a:endParaRPr lang="en-US"/>
            </a:p>
          </p:txBody>
        </p:sp>
        <p:sp>
          <p:nvSpPr>
            <p:cNvPr id="41082" name="Freeform 140"/>
            <p:cNvSpPr>
              <a:spLocks/>
            </p:cNvSpPr>
            <p:nvPr/>
          </p:nvSpPr>
          <p:spPr bwMode="auto">
            <a:xfrm>
              <a:off x="3973"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41083" name="Freeform 141"/>
            <p:cNvSpPr>
              <a:spLocks/>
            </p:cNvSpPr>
            <p:nvPr/>
          </p:nvSpPr>
          <p:spPr bwMode="auto">
            <a:xfrm>
              <a:off x="3727" y="2670"/>
              <a:ext cx="264" cy="34"/>
            </a:xfrm>
            <a:custGeom>
              <a:avLst/>
              <a:gdLst>
                <a:gd name="T0" fmla="*/ 0 w 264"/>
                <a:gd name="T1" fmla="*/ 33 h 34"/>
                <a:gd name="T2" fmla="*/ 49 w 264"/>
                <a:gd name="T3" fmla="*/ 0 h 34"/>
                <a:gd name="T4" fmla="*/ 247 w 264"/>
                <a:gd name="T5" fmla="*/ 0 h 34"/>
                <a:gd name="T6" fmla="*/ 263 w 264"/>
                <a:gd name="T7" fmla="*/ 33 h 34"/>
                <a:gd name="T8" fmla="*/ 0 w 264"/>
                <a:gd name="T9" fmla="*/ 33 h 34"/>
                <a:gd name="T10" fmla="*/ 0 60000 65536"/>
                <a:gd name="T11" fmla="*/ 0 60000 65536"/>
                <a:gd name="T12" fmla="*/ 0 60000 65536"/>
                <a:gd name="T13" fmla="*/ 0 60000 65536"/>
                <a:gd name="T14" fmla="*/ 0 60000 65536"/>
                <a:gd name="T15" fmla="*/ 0 w 264"/>
                <a:gd name="T16" fmla="*/ 0 h 34"/>
                <a:gd name="T17" fmla="*/ 264 w 264"/>
                <a:gd name="T18" fmla="*/ 34 h 34"/>
              </a:gdLst>
              <a:ahLst/>
              <a:cxnLst>
                <a:cxn ang="T10">
                  <a:pos x="T0" y="T1"/>
                </a:cxn>
                <a:cxn ang="T11">
                  <a:pos x="T2" y="T3"/>
                </a:cxn>
                <a:cxn ang="T12">
                  <a:pos x="T4" y="T5"/>
                </a:cxn>
                <a:cxn ang="T13">
                  <a:pos x="T6" y="T7"/>
                </a:cxn>
                <a:cxn ang="T14">
                  <a:pos x="T8" y="T9"/>
                </a:cxn>
              </a:cxnLst>
              <a:rect l="T15" t="T16" r="T17" b="T18"/>
              <a:pathLst>
                <a:path w="264" h="34">
                  <a:moveTo>
                    <a:pt x="0" y="33"/>
                  </a:moveTo>
                  <a:lnTo>
                    <a:pt x="49" y="0"/>
                  </a:lnTo>
                  <a:lnTo>
                    <a:pt x="247" y="0"/>
                  </a:lnTo>
                  <a:lnTo>
                    <a:pt x="263" y="33"/>
                  </a:lnTo>
                  <a:lnTo>
                    <a:pt x="0" y="33"/>
                  </a:lnTo>
                </a:path>
              </a:pathLst>
            </a:custGeom>
            <a:solidFill>
              <a:srgbClr val="C1CEFF"/>
            </a:solidFill>
            <a:ln w="9525" cap="rnd">
              <a:noFill/>
              <a:round/>
              <a:headEnd/>
              <a:tailEnd/>
            </a:ln>
          </p:spPr>
          <p:txBody>
            <a:bodyPr/>
            <a:lstStyle/>
            <a:p>
              <a:endParaRPr lang="en-US"/>
            </a:p>
          </p:txBody>
        </p:sp>
        <p:sp>
          <p:nvSpPr>
            <p:cNvPr id="41084" name="Freeform 142"/>
            <p:cNvSpPr>
              <a:spLocks/>
            </p:cNvSpPr>
            <p:nvPr/>
          </p:nvSpPr>
          <p:spPr bwMode="auto">
            <a:xfrm>
              <a:off x="3514" y="2607"/>
              <a:ext cx="263" cy="64"/>
            </a:xfrm>
            <a:custGeom>
              <a:avLst/>
              <a:gdLst>
                <a:gd name="T0" fmla="*/ 0 w 263"/>
                <a:gd name="T1" fmla="*/ 63 h 64"/>
                <a:gd name="T2" fmla="*/ 197 w 263"/>
                <a:gd name="T3" fmla="*/ 63 h 64"/>
                <a:gd name="T4" fmla="*/ 262 w 263"/>
                <a:gd name="T5" fmla="*/ 0 h 64"/>
                <a:gd name="T6" fmla="*/ 66 w 263"/>
                <a:gd name="T7" fmla="*/ 0 h 64"/>
                <a:gd name="T8" fmla="*/ 0 w 263"/>
                <a:gd name="T9" fmla="*/ 63 h 64"/>
                <a:gd name="T10" fmla="*/ 0 60000 65536"/>
                <a:gd name="T11" fmla="*/ 0 60000 65536"/>
                <a:gd name="T12" fmla="*/ 0 60000 65536"/>
                <a:gd name="T13" fmla="*/ 0 60000 65536"/>
                <a:gd name="T14" fmla="*/ 0 60000 65536"/>
                <a:gd name="T15" fmla="*/ 0 w 263"/>
                <a:gd name="T16" fmla="*/ 0 h 64"/>
                <a:gd name="T17" fmla="*/ 263 w 263"/>
                <a:gd name="T18" fmla="*/ 64 h 64"/>
              </a:gdLst>
              <a:ahLst/>
              <a:cxnLst>
                <a:cxn ang="T10">
                  <a:pos x="T0" y="T1"/>
                </a:cxn>
                <a:cxn ang="T11">
                  <a:pos x="T2" y="T3"/>
                </a:cxn>
                <a:cxn ang="T12">
                  <a:pos x="T4" y="T5"/>
                </a:cxn>
                <a:cxn ang="T13">
                  <a:pos x="T6" y="T7"/>
                </a:cxn>
                <a:cxn ang="T14">
                  <a:pos x="T8" y="T9"/>
                </a:cxn>
              </a:cxnLst>
              <a:rect l="T15" t="T16" r="T17" b="T18"/>
              <a:pathLst>
                <a:path w="263" h="64">
                  <a:moveTo>
                    <a:pt x="0" y="63"/>
                  </a:moveTo>
                  <a:lnTo>
                    <a:pt x="197" y="63"/>
                  </a:lnTo>
                  <a:lnTo>
                    <a:pt x="262" y="0"/>
                  </a:lnTo>
                  <a:lnTo>
                    <a:pt x="66" y="0"/>
                  </a:lnTo>
                  <a:lnTo>
                    <a:pt x="0" y="63"/>
                  </a:lnTo>
                </a:path>
              </a:pathLst>
            </a:custGeom>
            <a:solidFill>
              <a:schemeClr val="accent2"/>
            </a:solidFill>
            <a:ln w="9525" cap="rnd">
              <a:noFill/>
              <a:round/>
              <a:headEnd/>
              <a:tailEnd/>
            </a:ln>
          </p:spPr>
          <p:txBody>
            <a:bodyPr/>
            <a:lstStyle/>
            <a:p>
              <a:endParaRPr lang="en-US"/>
            </a:p>
          </p:txBody>
        </p:sp>
        <p:sp>
          <p:nvSpPr>
            <p:cNvPr id="41085" name="Freeform 143"/>
            <p:cNvSpPr>
              <a:spLocks/>
            </p:cNvSpPr>
            <p:nvPr/>
          </p:nvSpPr>
          <p:spPr bwMode="auto">
            <a:xfrm>
              <a:off x="3466"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41086" name="Freeform 144"/>
            <p:cNvSpPr>
              <a:spLocks/>
            </p:cNvSpPr>
            <p:nvPr/>
          </p:nvSpPr>
          <p:spPr bwMode="auto">
            <a:xfrm>
              <a:off x="3712" y="2607"/>
              <a:ext cx="112" cy="97"/>
            </a:xfrm>
            <a:custGeom>
              <a:avLst/>
              <a:gdLst>
                <a:gd name="T0" fmla="*/ 16 w 112"/>
                <a:gd name="T1" fmla="*/ 96 h 97"/>
                <a:gd name="T2" fmla="*/ 0 w 112"/>
                <a:gd name="T3" fmla="*/ 64 h 97"/>
                <a:gd name="T4" fmla="*/ 63 w 112"/>
                <a:gd name="T5" fmla="*/ 0 h 97"/>
                <a:gd name="T6" fmla="*/ 111 w 112"/>
                <a:gd name="T7" fmla="*/ 0 h 97"/>
                <a:gd name="T8" fmla="*/ 16 w 112"/>
                <a:gd name="T9" fmla="*/ 96 h 97"/>
                <a:gd name="T10" fmla="*/ 0 60000 65536"/>
                <a:gd name="T11" fmla="*/ 0 60000 65536"/>
                <a:gd name="T12" fmla="*/ 0 60000 65536"/>
                <a:gd name="T13" fmla="*/ 0 60000 65536"/>
                <a:gd name="T14" fmla="*/ 0 60000 65536"/>
                <a:gd name="T15" fmla="*/ 0 w 112"/>
                <a:gd name="T16" fmla="*/ 0 h 97"/>
                <a:gd name="T17" fmla="*/ 112 w 112"/>
                <a:gd name="T18" fmla="*/ 97 h 97"/>
              </a:gdLst>
              <a:ahLst/>
              <a:cxnLst>
                <a:cxn ang="T10">
                  <a:pos x="T0" y="T1"/>
                </a:cxn>
                <a:cxn ang="T11">
                  <a:pos x="T2" y="T3"/>
                </a:cxn>
                <a:cxn ang="T12">
                  <a:pos x="T4" y="T5"/>
                </a:cxn>
                <a:cxn ang="T13">
                  <a:pos x="T6" y="T7"/>
                </a:cxn>
                <a:cxn ang="T14">
                  <a:pos x="T8" y="T9"/>
                </a:cxn>
              </a:cxnLst>
              <a:rect l="T15" t="T16" r="T17" b="T18"/>
              <a:pathLst>
                <a:path w="112" h="97">
                  <a:moveTo>
                    <a:pt x="16" y="96"/>
                  </a:moveTo>
                  <a:lnTo>
                    <a:pt x="0" y="64"/>
                  </a:lnTo>
                  <a:lnTo>
                    <a:pt x="63" y="0"/>
                  </a:lnTo>
                  <a:lnTo>
                    <a:pt x="111" y="0"/>
                  </a:lnTo>
                  <a:lnTo>
                    <a:pt x="16" y="96"/>
                  </a:lnTo>
                </a:path>
              </a:pathLst>
            </a:custGeom>
            <a:solidFill>
              <a:schemeClr val="bg1"/>
            </a:solidFill>
            <a:ln w="9525" cap="rnd">
              <a:noFill/>
              <a:round/>
              <a:headEnd/>
              <a:tailEnd/>
            </a:ln>
          </p:spPr>
          <p:txBody>
            <a:bodyPr/>
            <a:lstStyle/>
            <a:p>
              <a:endParaRPr lang="en-US"/>
            </a:p>
          </p:txBody>
        </p:sp>
        <p:sp>
          <p:nvSpPr>
            <p:cNvPr id="41087" name="Freeform 145"/>
            <p:cNvSpPr>
              <a:spLocks/>
            </p:cNvSpPr>
            <p:nvPr/>
          </p:nvSpPr>
          <p:spPr bwMode="auto">
            <a:xfrm>
              <a:off x="3466"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41088" name="Freeform 146"/>
            <p:cNvSpPr>
              <a:spLocks/>
            </p:cNvSpPr>
            <p:nvPr/>
          </p:nvSpPr>
          <p:spPr bwMode="auto">
            <a:xfrm>
              <a:off x="4135" y="2507"/>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41089" name="Freeform 147"/>
            <p:cNvSpPr>
              <a:spLocks/>
            </p:cNvSpPr>
            <p:nvPr/>
          </p:nvSpPr>
          <p:spPr bwMode="auto">
            <a:xfrm>
              <a:off x="4086" y="2507"/>
              <a:ext cx="118" cy="101"/>
            </a:xfrm>
            <a:custGeom>
              <a:avLst/>
              <a:gdLst>
                <a:gd name="T0" fmla="*/ 0 w 118"/>
                <a:gd name="T1" fmla="*/ 100 h 101"/>
                <a:gd name="T2" fmla="*/ 50 w 118"/>
                <a:gd name="T3" fmla="*/ 67 h 101"/>
                <a:gd name="T4" fmla="*/ 117 w 118"/>
                <a:gd name="T5" fmla="*/ 0 h 101"/>
                <a:gd name="T6" fmla="*/ 100 w 118"/>
                <a:gd name="T7" fmla="*/ 0 h 101"/>
                <a:gd name="T8" fmla="*/ 0 w 118"/>
                <a:gd name="T9" fmla="*/ 100 h 101"/>
                <a:gd name="T10" fmla="*/ 0 60000 65536"/>
                <a:gd name="T11" fmla="*/ 0 60000 65536"/>
                <a:gd name="T12" fmla="*/ 0 60000 65536"/>
                <a:gd name="T13" fmla="*/ 0 60000 65536"/>
                <a:gd name="T14" fmla="*/ 0 60000 65536"/>
                <a:gd name="T15" fmla="*/ 0 w 118"/>
                <a:gd name="T16" fmla="*/ 0 h 101"/>
                <a:gd name="T17" fmla="*/ 118 w 118"/>
                <a:gd name="T18" fmla="*/ 101 h 101"/>
              </a:gdLst>
              <a:ahLst/>
              <a:cxnLst>
                <a:cxn ang="T10">
                  <a:pos x="T0" y="T1"/>
                </a:cxn>
                <a:cxn ang="T11">
                  <a:pos x="T2" y="T3"/>
                </a:cxn>
                <a:cxn ang="T12">
                  <a:pos x="T4" y="T5"/>
                </a:cxn>
                <a:cxn ang="T13">
                  <a:pos x="T6" y="T7"/>
                </a:cxn>
                <a:cxn ang="T14">
                  <a:pos x="T8" y="T9"/>
                </a:cxn>
              </a:cxnLst>
              <a:rect l="T15" t="T16" r="T17" b="T18"/>
              <a:pathLst>
                <a:path w="118" h="101">
                  <a:moveTo>
                    <a:pt x="0" y="100"/>
                  </a:moveTo>
                  <a:lnTo>
                    <a:pt x="50" y="67"/>
                  </a:lnTo>
                  <a:lnTo>
                    <a:pt x="117" y="0"/>
                  </a:lnTo>
                  <a:lnTo>
                    <a:pt x="100" y="0"/>
                  </a:lnTo>
                  <a:lnTo>
                    <a:pt x="0" y="100"/>
                  </a:lnTo>
                </a:path>
              </a:pathLst>
            </a:custGeom>
            <a:solidFill>
              <a:schemeClr val="tx1"/>
            </a:solidFill>
            <a:ln w="9525" cap="rnd">
              <a:noFill/>
              <a:round/>
              <a:headEnd/>
              <a:tailEnd/>
            </a:ln>
          </p:spPr>
          <p:txBody>
            <a:bodyPr/>
            <a:lstStyle/>
            <a:p>
              <a:endParaRPr lang="en-US"/>
            </a:p>
          </p:txBody>
        </p:sp>
        <p:sp>
          <p:nvSpPr>
            <p:cNvPr id="41090" name="Freeform 148"/>
            <p:cNvSpPr>
              <a:spLocks/>
            </p:cNvSpPr>
            <p:nvPr/>
          </p:nvSpPr>
          <p:spPr bwMode="auto">
            <a:xfrm>
              <a:off x="4333" y="2507"/>
              <a:ext cx="115" cy="101"/>
            </a:xfrm>
            <a:custGeom>
              <a:avLst/>
              <a:gdLst>
                <a:gd name="T0" fmla="*/ 16 w 115"/>
                <a:gd name="T1" fmla="*/ 100 h 101"/>
                <a:gd name="T2" fmla="*/ 0 w 115"/>
                <a:gd name="T3" fmla="*/ 67 h 101"/>
                <a:gd name="T4" fmla="*/ 65 w 115"/>
                <a:gd name="T5" fmla="*/ 0 h 101"/>
                <a:gd name="T6" fmla="*/ 114 w 115"/>
                <a:gd name="T7" fmla="*/ 0 h 101"/>
                <a:gd name="T8" fmla="*/ 16 w 115"/>
                <a:gd name="T9" fmla="*/ 100 h 101"/>
                <a:gd name="T10" fmla="*/ 0 60000 65536"/>
                <a:gd name="T11" fmla="*/ 0 60000 65536"/>
                <a:gd name="T12" fmla="*/ 0 60000 65536"/>
                <a:gd name="T13" fmla="*/ 0 60000 65536"/>
                <a:gd name="T14" fmla="*/ 0 60000 65536"/>
                <a:gd name="T15" fmla="*/ 0 w 115"/>
                <a:gd name="T16" fmla="*/ 0 h 101"/>
                <a:gd name="T17" fmla="*/ 115 w 115"/>
                <a:gd name="T18" fmla="*/ 101 h 101"/>
              </a:gdLst>
              <a:ahLst/>
              <a:cxnLst>
                <a:cxn ang="T10">
                  <a:pos x="T0" y="T1"/>
                </a:cxn>
                <a:cxn ang="T11">
                  <a:pos x="T2" y="T3"/>
                </a:cxn>
                <a:cxn ang="T12">
                  <a:pos x="T4" y="T5"/>
                </a:cxn>
                <a:cxn ang="T13">
                  <a:pos x="T6" y="T7"/>
                </a:cxn>
                <a:cxn ang="T14">
                  <a:pos x="T8" y="T9"/>
                </a:cxn>
              </a:cxnLst>
              <a:rect l="T15" t="T16" r="T17" b="T18"/>
              <a:pathLst>
                <a:path w="115" h="101">
                  <a:moveTo>
                    <a:pt x="16" y="100"/>
                  </a:moveTo>
                  <a:lnTo>
                    <a:pt x="0" y="67"/>
                  </a:lnTo>
                  <a:lnTo>
                    <a:pt x="65" y="0"/>
                  </a:lnTo>
                  <a:lnTo>
                    <a:pt x="114" y="0"/>
                  </a:lnTo>
                  <a:lnTo>
                    <a:pt x="16" y="100"/>
                  </a:lnTo>
                </a:path>
              </a:pathLst>
            </a:custGeom>
            <a:solidFill>
              <a:schemeClr val="bg1"/>
            </a:solidFill>
            <a:ln w="9525" cap="rnd">
              <a:noFill/>
              <a:round/>
              <a:headEnd/>
              <a:tailEnd/>
            </a:ln>
          </p:spPr>
          <p:txBody>
            <a:bodyPr/>
            <a:lstStyle/>
            <a:p>
              <a:endParaRPr lang="en-US"/>
            </a:p>
          </p:txBody>
        </p:sp>
        <p:sp>
          <p:nvSpPr>
            <p:cNvPr id="41091" name="Freeform 149"/>
            <p:cNvSpPr>
              <a:spLocks/>
            </p:cNvSpPr>
            <p:nvPr/>
          </p:nvSpPr>
          <p:spPr bwMode="auto">
            <a:xfrm>
              <a:off x="4086" y="2573"/>
              <a:ext cx="262" cy="35"/>
            </a:xfrm>
            <a:custGeom>
              <a:avLst/>
              <a:gdLst>
                <a:gd name="T0" fmla="*/ 0 w 262"/>
                <a:gd name="T1" fmla="*/ 34 h 35"/>
                <a:gd name="T2" fmla="*/ 49 w 262"/>
                <a:gd name="T3" fmla="*/ 0 h 35"/>
                <a:gd name="T4" fmla="*/ 245 w 262"/>
                <a:gd name="T5" fmla="*/ 0 h 35"/>
                <a:gd name="T6" fmla="*/ 261 w 262"/>
                <a:gd name="T7" fmla="*/ 34 h 35"/>
                <a:gd name="T8" fmla="*/ 0 w 262"/>
                <a:gd name="T9" fmla="*/ 34 h 35"/>
                <a:gd name="T10" fmla="*/ 0 60000 65536"/>
                <a:gd name="T11" fmla="*/ 0 60000 65536"/>
                <a:gd name="T12" fmla="*/ 0 60000 65536"/>
                <a:gd name="T13" fmla="*/ 0 60000 65536"/>
                <a:gd name="T14" fmla="*/ 0 60000 65536"/>
                <a:gd name="T15" fmla="*/ 0 w 262"/>
                <a:gd name="T16" fmla="*/ 0 h 35"/>
                <a:gd name="T17" fmla="*/ 262 w 262"/>
                <a:gd name="T18" fmla="*/ 35 h 35"/>
              </a:gdLst>
              <a:ahLst/>
              <a:cxnLst>
                <a:cxn ang="T10">
                  <a:pos x="T0" y="T1"/>
                </a:cxn>
                <a:cxn ang="T11">
                  <a:pos x="T2" y="T3"/>
                </a:cxn>
                <a:cxn ang="T12">
                  <a:pos x="T4" y="T5"/>
                </a:cxn>
                <a:cxn ang="T13">
                  <a:pos x="T6" y="T7"/>
                </a:cxn>
                <a:cxn ang="T14">
                  <a:pos x="T8" y="T9"/>
                </a:cxn>
              </a:cxnLst>
              <a:rect l="T15" t="T16" r="T17" b="T18"/>
              <a:pathLst>
                <a:path w="262" h="35">
                  <a:moveTo>
                    <a:pt x="0" y="34"/>
                  </a:moveTo>
                  <a:lnTo>
                    <a:pt x="49" y="0"/>
                  </a:lnTo>
                  <a:lnTo>
                    <a:pt x="245" y="0"/>
                  </a:lnTo>
                  <a:lnTo>
                    <a:pt x="261" y="34"/>
                  </a:lnTo>
                  <a:lnTo>
                    <a:pt x="0" y="34"/>
                  </a:lnTo>
                </a:path>
              </a:pathLst>
            </a:custGeom>
            <a:solidFill>
              <a:srgbClr val="C1CEFF"/>
            </a:solidFill>
            <a:ln w="9525" cap="rnd">
              <a:noFill/>
              <a:round/>
              <a:headEnd/>
              <a:tailEnd/>
            </a:ln>
          </p:spPr>
          <p:txBody>
            <a:bodyPr/>
            <a:lstStyle/>
            <a:p>
              <a:endParaRPr lang="en-US"/>
            </a:p>
          </p:txBody>
        </p:sp>
        <p:sp>
          <p:nvSpPr>
            <p:cNvPr id="41092" name="Freeform 150"/>
            <p:cNvSpPr>
              <a:spLocks/>
            </p:cNvSpPr>
            <p:nvPr/>
          </p:nvSpPr>
          <p:spPr bwMode="auto">
            <a:xfrm>
              <a:off x="3871" y="2507"/>
              <a:ext cx="265" cy="67"/>
            </a:xfrm>
            <a:custGeom>
              <a:avLst/>
              <a:gdLst>
                <a:gd name="T0" fmla="*/ 0 w 265"/>
                <a:gd name="T1" fmla="*/ 66 h 67"/>
                <a:gd name="T2" fmla="*/ 198 w 265"/>
                <a:gd name="T3" fmla="*/ 66 h 67"/>
                <a:gd name="T4" fmla="*/ 264 w 265"/>
                <a:gd name="T5" fmla="*/ 0 h 67"/>
                <a:gd name="T6" fmla="*/ 66 w 265"/>
                <a:gd name="T7" fmla="*/ 0 h 67"/>
                <a:gd name="T8" fmla="*/ 0 w 265"/>
                <a:gd name="T9" fmla="*/ 66 h 67"/>
                <a:gd name="T10" fmla="*/ 0 60000 65536"/>
                <a:gd name="T11" fmla="*/ 0 60000 65536"/>
                <a:gd name="T12" fmla="*/ 0 60000 65536"/>
                <a:gd name="T13" fmla="*/ 0 60000 65536"/>
                <a:gd name="T14" fmla="*/ 0 60000 65536"/>
                <a:gd name="T15" fmla="*/ 0 w 265"/>
                <a:gd name="T16" fmla="*/ 0 h 67"/>
                <a:gd name="T17" fmla="*/ 265 w 265"/>
                <a:gd name="T18" fmla="*/ 67 h 67"/>
              </a:gdLst>
              <a:ahLst/>
              <a:cxnLst>
                <a:cxn ang="T10">
                  <a:pos x="T0" y="T1"/>
                </a:cxn>
                <a:cxn ang="T11">
                  <a:pos x="T2" y="T3"/>
                </a:cxn>
                <a:cxn ang="T12">
                  <a:pos x="T4" y="T5"/>
                </a:cxn>
                <a:cxn ang="T13">
                  <a:pos x="T6" y="T7"/>
                </a:cxn>
                <a:cxn ang="T14">
                  <a:pos x="T8" y="T9"/>
                </a:cxn>
              </a:cxnLst>
              <a:rect l="T15" t="T16" r="T17" b="T18"/>
              <a:pathLst>
                <a:path w="265" h="67">
                  <a:moveTo>
                    <a:pt x="0" y="66"/>
                  </a:moveTo>
                  <a:lnTo>
                    <a:pt x="198" y="66"/>
                  </a:lnTo>
                  <a:lnTo>
                    <a:pt x="264" y="0"/>
                  </a:lnTo>
                  <a:lnTo>
                    <a:pt x="66" y="0"/>
                  </a:lnTo>
                  <a:lnTo>
                    <a:pt x="0" y="66"/>
                  </a:lnTo>
                </a:path>
              </a:pathLst>
            </a:custGeom>
            <a:solidFill>
              <a:schemeClr val="accent2"/>
            </a:solidFill>
            <a:ln w="9525" cap="rnd">
              <a:noFill/>
              <a:round/>
              <a:headEnd/>
              <a:tailEnd/>
            </a:ln>
          </p:spPr>
          <p:txBody>
            <a:bodyPr/>
            <a:lstStyle/>
            <a:p>
              <a:endParaRPr lang="en-US"/>
            </a:p>
          </p:txBody>
        </p:sp>
        <p:sp>
          <p:nvSpPr>
            <p:cNvPr id="41093" name="Freeform 151"/>
            <p:cNvSpPr>
              <a:spLocks/>
            </p:cNvSpPr>
            <p:nvPr/>
          </p:nvSpPr>
          <p:spPr bwMode="auto">
            <a:xfrm>
              <a:off x="3823" y="2507"/>
              <a:ext cx="120" cy="101"/>
            </a:xfrm>
            <a:custGeom>
              <a:avLst/>
              <a:gdLst>
                <a:gd name="T0" fmla="*/ 0 w 120"/>
                <a:gd name="T1" fmla="*/ 100 h 101"/>
                <a:gd name="T2" fmla="*/ 51 w 120"/>
                <a:gd name="T3" fmla="*/ 67 h 101"/>
                <a:gd name="T4" fmla="*/ 119 w 120"/>
                <a:gd name="T5" fmla="*/ 0 h 101"/>
                <a:gd name="T6" fmla="*/ 102 w 120"/>
                <a:gd name="T7" fmla="*/ 0 h 101"/>
                <a:gd name="T8" fmla="*/ 0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0" y="100"/>
                  </a:moveTo>
                  <a:lnTo>
                    <a:pt x="51" y="67"/>
                  </a:lnTo>
                  <a:lnTo>
                    <a:pt x="119" y="0"/>
                  </a:lnTo>
                  <a:lnTo>
                    <a:pt x="102" y="0"/>
                  </a:lnTo>
                  <a:lnTo>
                    <a:pt x="0" y="100"/>
                  </a:lnTo>
                </a:path>
              </a:pathLst>
            </a:custGeom>
            <a:solidFill>
              <a:schemeClr val="tx1"/>
            </a:solidFill>
            <a:ln w="9525" cap="rnd">
              <a:noFill/>
              <a:round/>
              <a:headEnd/>
              <a:tailEnd/>
            </a:ln>
          </p:spPr>
          <p:txBody>
            <a:bodyPr/>
            <a:lstStyle/>
            <a:p>
              <a:endParaRPr lang="en-US"/>
            </a:p>
          </p:txBody>
        </p:sp>
        <p:sp>
          <p:nvSpPr>
            <p:cNvPr id="41094" name="Freeform 152"/>
            <p:cNvSpPr>
              <a:spLocks/>
            </p:cNvSpPr>
            <p:nvPr/>
          </p:nvSpPr>
          <p:spPr bwMode="auto">
            <a:xfrm>
              <a:off x="4073" y="2507"/>
              <a:ext cx="113" cy="101"/>
            </a:xfrm>
            <a:custGeom>
              <a:avLst/>
              <a:gdLst>
                <a:gd name="T0" fmla="*/ 16 w 113"/>
                <a:gd name="T1" fmla="*/ 100 h 101"/>
                <a:gd name="T2" fmla="*/ 0 w 113"/>
                <a:gd name="T3" fmla="*/ 67 h 101"/>
                <a:gd name="T4" fmla="*/ 64 w 113"/>
                <a:gd name="T5" fmla="*/ 0 h 101"/>
                <a:gd name="T6" fmla="*/ 112 w 113"/>
                <a:gd name="T7" fmla="*/ 0 h 101"/>
                <a:gd name="T8" fmla="*/ 16 w 113"/>
                <a:gd name="T9" fmla="*/ 100 h 101"/>
                <a:gd name="T10" fmla="*/ 0 60000 65536"/>
                <a:gd name="T11" fmla="*/ 0 60000 65536"/>
                <a:gd name="T12" fmla="*/ 0 60000 65536"/>
                <a:gd name="T13" fmla="*/ 0 60000 65536"/>
                <a:gd name="T14" fmla="*/ 0 60000 65536"/>
                <a:gd name="T15" fmla="*/ 0 w 113"/>
                <a:gd name="T16" fmla="*/ 0 h 101"/>
                <a:gd name="T17" fmla="*/ 113 w 113"/>
                <a:gd name="T18" fmla="*/ 101 h 101"/>
              </a:gdLst>
              <a:ahLst/>
              <a:cxnLst>
                <a:cxn ang="T10">
                  <a:pos x="T0" y="T1"/>
                </a:cxn>
                <a:cxn ang="T11">
                  <a:pos x="T2" y="T3"/>
                </a:cxn>
                <a:cxn ang="T12">
                  <a:pos x="T4" y="T5"/>
                </a:cxn>
                <a:cxn ang="T13">
                  <a:pos x="T6" y="T7"/>
                </a:cxn>
                <a:cxn ang="T14">
                  <a:pos x="T8" y="T9"/>
                </a:cxn>
              </a:cxnLst>
              <a:rect l="T15" t="T16" r="T17" b="T18"/>
              <a:pathLst>
                <a:path w="113" h="101">
                  <a:moveTo>
                    <a:pt x="16" y="100"/>
                  </a:moveTo>
                  <a:lnTo>
                    <a:pt x="0" y="67"/>
                  </a:lnTo>
                  <a:lnTo>
                    <a:pt x="64" y="0"/>
                  </a:lnTo>
                  <a:lnTo>
                    <a:pt x="112" y="0"/>
                  </a:lnTo>
                  <a:lnTo>
                    <a:pt x="16" y="100"/>
                  </a:lnTo>
                </a:path>
              </a:pathLst>
            </a:custGeom>
            <a:solidFill>
              <a:schemeClr val="bg1"/>
            </a:solidFill>
            <a:ln w="9525" cap="rnd">
              <a:noFill/>
              <a:round/>
              <a:headEnd/>
              <a:tailEnd/>
            </a:ln>
          </p:spPr>
          <p:txBody>
            <a:bodyPr/>
            <a:lstStyle/>
            <a:p>
              <a:endParaRPr lang="en-US"/>
            </a:p>
          </p:txBody>
        </p:sp>
        <p:sp>
          <p:nvSpPr>
            <p:cNvPr id="41095" name="Freeform 153"/>
            <p:cNvSpPr>
              <a:spLocks/>
            </p:cNvSpPr>
            <p:nvPr/>
          </p:nvSpPr>
          <p:spPr bwMode="auto">
            <a:xfrm>
              <a:off x="3823" y="2573"/>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41096" name="Freeform 154"/>
            <p:cNvSpPr>
              <a:spLocks/>
            </p:cNvSpPr>
            <p:nvPr/>
          </p:nvSpPr>
          <p:spPr bwMode="auto">
            <a:xfrm>
              <a:off x="3611" y="2507"/>
              <a:ext cx="261" cy="67"/>
            </a:xfrm>
            <a:custGeom>
              <a:avLst/>
              <a:gdLst>
                <a:gd name="T0" fmla="*/ 0 w 261"/>
                <a:gd name="T1" fmla="*/ 66 h 67"/>
                <a:gd name="T2" fmla="*/ 195 w 261"/>
                <a:gd name="T3" fmla="*/ 66 h 67"/>
                <a:gd name="T4" fmla="*/ 260 w 261"/>
                <a:gd name="T5" fmla="*/ 0 h 67"/>
                <a:gd name="T6" fmla="*/ 65 w 261"/>
                <a:gd name="T7" fmla="*/ 0 h 67"/>
                <a:gd name="T8" fmla="*/ 0 w 261"/>
                <a:gd name="T9" fmla="*/ 66 h 67"/>
                <a:gd name="T10" fmla="*/ 0 60000 65536"/>
                <a:gd name="T11" fmla="*/ 0 60000 65536"/>
                <a:gd name="T12" fmla="*/ 0 60000 65536"/>
                <a:gd name="T13" fmla="*/ 0 60000 65536"/>
                <a:gd name="T14" fmla="*/ 0 60000 65536"/>
                <a:gd name="T15" fmla="*/ 0 w 261"/>
                <a:gd name="T16" fmla="*/ 0 h 67"/>
                <a:gd name="T17" fmla="*/ 261 w 261"/>
                <a:gd name="T18" fmla="*/ 67 h 67"/>
              </a:gdLst>
              <a:ahLst/>
              <a:cxnLst>
                <a:cxn ang="T10">
                  <a:pos x="T0" y="T1"/>
                </a:cxn>
                <a:cxn ang="T11">
                  <a:pos x="T2" y="T3"/>
                </a:cxn>
                <a:cxn ang="T12">
                  <a:pos x="T4" y="T5"/>
                </a:cxn>
                <a:cxn ang="T13">
                  <a:pos x="T6" y="T7"/>
                </a:cxn>
                <a:cxn ang="T14">
                  <a:pos x="T8" y="T9"/>
                </a:cxn>
              </a:cxnLst>
              <a:rect l="T15" t="T16" r="T17" b="T18"/>
              <a:pathLst>
                <a:path w="261" h="67">
                  <a:moveTo>
                    <a:pt x="0" y="66"/>
                  </a:moveTo>
                  <a:lnTo>
                    <a:pt x="195" y="66"/>
                  </a:lnTo>
                  <a:lnTo>
                    <a:pt x="260" y="0"/>
                  </a:lnTo>
                  <a:lnTo>
                    <a:pt x="65" y="0"/>
                  </a:lnTo>
                  <a:lnTo>
                    <a:pt x="0" y="66"/>
                  </a:lnTo>
                </a:path>
              </a:pathLst>
            </a:custGeom>
            <a:solidFill>
              <a:schemeClr val="accent2"/>
            </a:solidFill>
            <a:ln w="9525" cap="rnd">
              <a:noFill/>
              <a:round/>
              <a:headEnd/>
              <a:tailEnd/>
            </a:ln>
          </p:spPr>
          <p:txBody>
            <a:bodyPr/>
            <a:lstStyle/>
            <a:p>
              <a:endParaRPr lang="en-US"/>
            </a:p>
          </p:txBody>
        </p:sp>
        <p:sp>
          <p:nvSpPr>
            <p:cNvPr id="41097" name="Freeform 155"/>
            <p:cNvSpPr>
              <a:spLocks/>
            </p:cNvSpPr>
            <p:nvPr/>
          </p:nvSpPr>
          <p:spPr bwMode="auto">
            <a:xfrm>
              <a:off x="3561" y="2507"/>
              <a:ext cx="119" cy="101"/>
            </a:xfrm>
            <a:custGeom>
              <a:avLst/>
              <a:gdLst>
                <a:gd name="T0" fmla="*/ 0 w 119"/>
                <a:gd name="T1" fmla="*/ 100 h 101"/>
                <a:gd name="T2" fmla="*/ 51 w 119"/>
                <a:gd name="T3" fmla="*/ 67 h 101"/>
                <a:gd name="T4" fmla="*/ 118 w 119"/>
                <a:gd name="T5" fmla="*/ 0 h 101"/>
                <a:gd name="T6" fmla="*/ 101 w 119"/>
                <a:gd name="T7" fmla="*/ 0 h 101"/>
                <a:gd name="T8" fmla="*/ 0 w 119"/>
                <a:gd name="T9" fmla="*/ 100 h 101"/>
                <a:gd name="T10" fmla="*/ 0 60000 65536"/>
                <a:gd name="T11" fmla="*/ 0 60000 65536"/>
                <a:gd name="T12" fmla="*/ 0 60000 65536"/>
                <a:gd name="T13" fmla="*/ 0 60000 65536"/>
                <a:gd name="T14" fmla="*/ 0 60000 65536"/>
                <a:gd name="T15" fmla="*/ 0 w 119"/>
                <a:gd name="T16" fmla="*/ 0 h 101"/>
                <a:gd name="T17" fmla="*/ 119 w 119"/>
                <a:gd name="T18" fmla="*/ 101 h 101"/>
              </a:gdLst>
              <a:ahLst/>
              <a:cxnLst>
                <a:cxn ang="T10">
                  <a:pos x="T0" y="T1"/>
                </a:cxn>
                <a:cxn ang="T11">
                  <a:pos x="T2" y="T3"/>
                </a:cxn>
                <a:cxn ang="T12">
                  <a:pos x="T4" y="T5"/>
                </a:cxn>
                <a:cxn ang="T13">
                  <a:pos x="T6" y="T7"/>
                </a:cxn>
                <a:cxn ang="T14">
                  <a:pos x="T8" y="T9"/>
                </a:cxn>
              </a:cxnLst>
              <a:rect l="T15" t="T16" r="T17" b="T18"/>
              <a:pathLst>
                <a:path w="119" h="101">
                  <a:moveTo>
                    <a:pt x="0" y="100"/>
                  </a:moveTo>
                  <a:lnTo>
                    <a:pt x="51" y="67"/>
                  </a:lnTo>
                  <a:lnTo>
                    <a:pt x="118" y="0"/>
                  </a:lnTo>
                  <a:lnTo>
                    <a:pt x="101" y="0"/>
                  </a:lnTo>
                  <a:lnTo>
                    <a:pt x="0" y="100"/>
                  </a:lnTo>
                </a:path>
              </a:pathLst>
            </a:custGeom>
            <a:solidFill>
              <a:schemeClr val="tx1"/>
            </a:solidFill>
            <a:ln w="9525" cap="rnd">
              <a:noFill/>
              <a:round/>
              <a:headEnd/>
              <a:tailEnd/>
            </a:ln>
          </p:spPr>
          <p:txBody>
            <a:bodyPr/>
            <a:lstStyle/>
            <a:p>
              <a:endParaRPr lang="en-US"/>
            </a:p>
          </p:txBody>
        </p:sp>
        <p:sp>
          <p:nvSpPr>
            <p:cNvPr id="41098" name="Freeform 156"/>
            <p:cNvSpPr>
              <a:spLocks/>
            </p:cNvSpPr>
            <p:nvPr/>
          </p:nvSpPr>
          <p:spPr bwMode="auto">
            <a:xfrm>
              <a:off x="3809" y="2507"/>
              <a:ext cx="112" cy="101"/>
            </a:xfrm>
            <a:custGeom>
              <a:avLst/>
              <a:gdLst>
                <a:gd name="T0" fmla="*/ 16 w 112"/>
                <a:gd name="T1" fmla="*/ 100 h 101"/>
                <a:gd name="T2" fmla="*/ 0 w 112"/>
                <a:gd name="T3" fmla="*/ 67 h 101"/>
                <a:gd name="T4" fmla="*/ 63 w 112"/>
                <a:gd name="T5" fmla="*/ 0 h 101"/>
                <a:gd name="T6" fmla="*/ 111 w 112"/>
                <a:gd name="T7" fmla="*/ 0 h 101"/>
                <a:gd name="T8" fmla="*/ 16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16" y="100"/>
                  </a:moveTo>
                  <a:lnTo>
                    <a:pt x="0" y="67"/>
                  </a:lnTo>
                  <a:lnTo>
                    <a:pt x="63" y="0"/>
                  </a:lnTo>
                  <a:lnTo>
                    <a:pt x="111" y="0"/>
                  </a:lnTo>
                  <a:lnTo>
                    <a:pt x="16" y="100"/>
                  </a:lnTo>
                </a:path>
              </a:pathLst>
            </a:custGeom>
            <a:solidFill>
              <a:schemeClr val="bg1"/>
            </a:solidFill>
            <a:ln w="9525" cap="rnd">
              <a:noFill/>
              <a:round/>
              <a:headEnd/>
              <a:tailEnd/>
            </a:ln>
          </p:spPr>
          <p:txBody>
            <a:bodyPr/>
            <a:lstStyle/>
            <a:p>
              <a:endParaRPr lang="en-US"/>
            </a:p>
          </p:txBody>
        </p:sp>
        <p:sp>
          <p:nvSpPr>
            <p:cNvPr id="41099" name="Freeform 157"/>
            <p:cNvSpPr>
              <a:spLocks/>
            </p:cNvSpPr>
            <p:nvPr/>
          </p:nvSpPr>
          <p:spPr bwMode="auto">
            <a:xfrm>
              <a:off x="3561" y="2573"/>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grpSp>
      <p:sp>
        <p:nvSpPr>
          <p:cNvPr id="40984" name="AutoShape 158"/>
          <p:cNvSpPr>
            <a:spLocks noChangeArrowheads="1"/>
          </p:cNvSpPr>
          <p:nvPr/>
        </p:nvSpPr>
        <p:spPr bwMode="auto">
          <a:xfrm>
            <a:off x="6321425" y="1579562"/>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p>
        </p:txBody>
      </p:sp>
      <p:sp>
        <p:nvSpPr>
          <p:cNvPr id="40985" name="AutoShape 159"/>
          <p:cNvSpPr>
            <a:spLocks noChangeArrowheads="1"/>
          </p:cNvSpPr>
          <p:nvPr/>
        </p:nvSpPr>
        <p:spPr bwMode="auto">
          <a:xfrm>
            <a:off x="6324600" y="2117725"/>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p>
        </p:txBody>
      </p:sp>
      <p:sp>
        <p:nvSpPr>
          <p:cNvPr id="40986" name="AutoShape 160"/>
          <p:cNvSpPr>
            <a:spLocks noChangeArrowheads="1"/>
          </p:cNvSpPr>
          <p:nvPr/>
        </p:nvSpPr>
        <p:spPr bwMode="auto">
          <a:xfrm>
            <a:off x="6248400" y="4175125"/>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p>
        </p:txBody>
      </p:sp>
      <p:sp>
        <p:nvSpPr>
          <p:cNvPr id="40987" name="AutoShape 161"/>
          <p:cNvSpPr>
            <a:spLocks noChangeArrowheads="1"/>
          </p:cNvSpPr>
          <p:nvPr/>
        </p:nvSpPr>
        <p:spPr bwMode="auto">
          <a:xfrm>
            <a:off x="6248400" y="5089525"/>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p>
        </p:txBody>
      </p:sp>
      <p:sp>
        <p:nvSpPr>
          <p:cNvPr id="40988" name="Text Box 162"/>
          <p:cNvSpPr txBox="1">
            <a:spLocks noChangeArrowheads="1"/>
          </p:cNvSpPr>
          <p:nvPr/>
        </p:nvSpPr>
        <p:spPr bwMode="auto">
          <a:xfrm>
            <a:off x="3352800" y="2940050"/>
            <a:ext cx="1905000" cy="396875"/>
          </a:xfrm>
          <a:prstGeom prst="rect">
            <a:avLst/>
          </a:prstGeom>
          <a:solidFill>
            <a:srgbClr val="CCFFFF"/>
          </a:solidFill>
          <a:ln w="12700">
            <a:noFill/>
            <a:miter lim="800000"/>
            <a:headEnd/>
            <a:tailEnd/>
          </a:ln>
        </p:spPr>
        <p:txBody>
          <a:bodyPr>
            <a:spAutoFit/>
          </a:bodyPr>
          <a:lstStyle/>
          <a:p>
            <a:pPr>
              <a:spcBef>
                <a:spcPct val="50000"/>
              </a:spcBef>
            </a:pPr>
            <a:r>
              <a:rPr lang="en-US" sz="1000"/>
              <a:t>Overhead, activity and business process cost</a:t>
            </a:r>
          </a:p>
        </p:txBody>
      </p:sp>
      <p:sp>
        <p:nvSpPr>
          <p:cNvPr id="40989" name="Text Box 163"/>
          <p:cNvSpPr txBox="1">
            <a:spLocks noChangeArrowheads="1"/>
          </p:cNvSpPr>
          <p:nvPr/>
        </p:nvSpPr>
        <p:spPr bwMode="auto">
          <a:xfrm>
            <a:off x="5486400" y="2422525"/>
            <a:ext cx="1905000" cy="396875"/>
          </a:xfrm>
          <a:prstGeom prst="rect">
            <a:avLst/>
          </a:prstGeom>
          <a:solidFill>
            <a:srgbClr val="CCFFFF"/>
          </a:solidFill>
          <a:ln w="12700">
            <a:noFill/>
            <a:miter lim="800000"/>
            <a:headEnd/>
            <a:tailEnd/>
          </a:ln>
        </p:spPr>
        <p:txBody>
          <a:bodyPr>
            <a:spAutoFit/>
          </a:bodyPr>
          <a:lstStyle/>
          <a:p>
            <a:pPr>
              <a:spcBef>
                <a:spcPct val="50000"/>
              </a:spcBef>
            </a:pPr>
            <a:r>
              <a:rPr lang="en-US" sz="1000"/>
              <a:t>Cost Center and internal order balances</a:t>
            </a:r>
          </a:p>
        </p:txBody>
      </p:sp>
      <p:sp>
        <p:nvSpPr>
          <p:cNvPr id="40990" name="Text Box 164"/>
          <p:cNvSpPr txBox="1">
            <a:spLocks noChangeArrowheads="1"/>
          </p:cNvSpPr>
          <p:nvPr/>
        </p:nvSpPr>
        <p:spPr bwMode="auto">
          <a:xfrm>
            <a:off x="6019800" y="3717925"/>
            <a:ext cx="1447800" cy="244475"/>
          </a:xfrm>
          <a:prstGeom prst="rect">
            <a:avLst/>
          </a:prstGeom>
          <a:solidFill>
            <a:srgbClr val="CCFFFF"/>
          </a:solidFill>
          <a:ln w="12700">
            <a:noFill/>
            <a:miter lim="800000"/>
            <a:headEnd/>
            <a:tailEnd/>
          </a:ln>
        </p:spPr>
        <p:txBody>
          <a:bodyPr>
            <a:spAutoFit/>
          </a:bodyPr>
          <a:lstStyle/>
          <a:p>
            <a:pPr>
              <a:spcBef>
                <a:spcPct val="50000"/>
              </a:spcBef>
            </a:pPr>
            <a:r>
              <a:rPr lang="en-US" sz="1000"/>
              <a:t>Cost components</a:t>
            </a:r>
          </a:p>
        </p:txBody>
      </p:sp>
      <p:sp>
        <p:nvSpPr>
          <p:cNvPr id="40991" name="Text Box 165"/>
          <p:cNvSpPr txBox="1">
            <a:spLocks noChangeArrowheads="1"/>
          </p:cNvSpPr>
          <p:nvPr/>
        </p:nvSpPr>
        <p:spPr bwMode="auto">
          <a:xfrm>
            <a:off x="6172200" y="4784725"/>
            <a:ext cx="1447800" cy="244475"/>
          </a:xfrm>
          <a:prstGeom prst="rect">
            <a:avLst/>
          </a:prstGeom>
          <a:solidFill>
            <a:srgbClr val="CCFFFF"/>
          </a:solidFill>
          <a:ln w="12700">
            <a:noFill/>
            <a:miter lim="800000"/>
            <a:headEnd/>
            <a:tailEnd/>
          </a:ln>
        </p:spPr>
        <p:txBody>
          <a:bodyPr>
            <a:spAutoFit/>
          </a:bodyPr>
          <a:lstStyle/>
          <a:p>
            <a:pPr>
              <a:spcBef>
                <a:spcPct val="50000"/>
              </a:spcBef>
            </a:pPr>
            <a:r>
              <a:rPr lang="en-US" sz="1000"/>
              <a:t>Variances</a:t>
            </a:r>
          </a:p>
        </p:txBody>
      </p:sp>
      <p:cxnSp>
        <p:nvCxnSpPr>
          <p:cNvPr id="40992" name="AutoShape 166"/>
          <p:cNvCxnSpPr>
            <a:cxnSpLocks noChangeShapeType="1"/>
            <a:stCxn id="40966" idx="2"/>
            <a:endCxn id="40982" idx="2"/>
          </p:cNvCxnSpPr>
          <p:nvPr/>
        </p:nvCxnSpPr>
        <p:spPr bwMode="auto">
          <a:xfrm rot="5400000" flipH="1" flipV="1">
            <a:off x="4434681" y="3131344"/>
            <a:ext cx="198437" cy="5486400"/>
          </a:xfrm>
          <a:prstGeom prst="bentConnector3">
            <a:avLst>
              <a:gd name="adj1" fmla="val -115199"/>
            </a:avLst>
          </a:prstGeom>
          <a:noFill/>
          <a:ln w="28575">
            <a:solidFill>
              <a:schemeClr val="accent2"/>
            </a:solidFill>
            <a:miter lim="800000"/>
            <a:headEnd/>
            <a:tailEnd type="triangle" w="med" len="med"/>
          </a:ln>
        </p:spPr>
      </p:cxnSp>
      <p:sp>
        <p:nvSpPr>
          <p:cNvPr id="40993" name="Text Box 167"/>
          <p:cNvSpPr txBox="1">
            <a:spLocks noChangeArrowheads="1"/>
          </p:cNvSpPr>
          <p:nvPr/>
        </p:nvSpPr>
        <p:spPr bwMode="auto">
          <a:xfrm>
            <a:off x="3429000" y="6049962"/>
            <a:ext cx="1981200" cy="274638"/>
          </a:xfrm>
          <a:prstGeom prst="rect">
            <a:avLst/>
          </a:prstGeom>
          <a:solidFill>
            <a:srgbClr val="CCFFFF"/>
          </a:solidFill>
          <a:ln w="12700">
            <a:noFill/>
            <a:miter lim="800000"/>
            <a:headEnd/>
            <a:tailEnd/>
          </a:ln>
        </p:spPr>
        <p:txBody>
          <a:bodyPr>
            <a:spAutoFit/>
          </a:bodyPr>
          <a:lstStyle/>
          <a:p>
            <a:pPr>
              <a:spcBef>
                <a:spcPct val="50000"/>
              </a:spcBef>
            </a:pPr>
            <a:r>
              <a:rPr lang="en-US" sz="1200"/>
              <a:t>Revenues</a:t>
            </a:r>
          </a:p>
        </p:txBody>
      </p:sp>
      <p:sp>
        <p:nvSpPr>
          <p:cNvPr id="40994" name="Line 168"/>
          <p:cNvSpPr>
            <a:spLocks noChangeShapeType="1"/>
          </p:cNvSpPr>
          <p:nvPr/>
        </p:nvSpPr>
        <p:spPr bwMode="auto">
          <a:xfrm flipV="1">
            <a:off x="5562600" y="5622925"/>
            <a:ext cx="0" cy="579437"/>
          </a:xfrm>
          <a:prstGeom prst="line">
            <a:avLst/>
          </a:prstGeom>
          <a:noFill/>
          <a:ln w="28575">
            <a:solidFill>
              <a:schemeClr val="accent2"/>
            </a:solidFill>
            <a:round/>
            <a:headEnd/>
            <a:tailEnd type="triangle" w="med" len="med"/>
          </a:ln>
        </p:spPr>
        <p:txBody>
          <a:bodyPr anchor="ctr"/>
          <a:lstStyle/>
          <a:p>
            <a:endParaRPr lang="en-US"/>
          </a:p>
        </p:txBody>
      </p:sp>
      <p:sp>
        <p:nvSpPr>
          <p:cNvPr id="40995" name="Rectangle 169"/>
          <p:cNvSpPr>
            <a:spLocks noChangeArrowheads="1"/>
          </p:cNvSpPr>
          <p:nvPr/>
        </p:nvSpPr>
        <p:spPr bwMode="auto">
          <a:xfrm>
            <a:off x="762000" y="639762"/>
            <a:ext cx="7239000" cy="304800"/>
          </a:xfrm>
          <a:prstGeom prst="rect">
            <a:avLst/>
          </a:prstGeom>
          <a:solidFill>
            <a:srgbClr val="CC99FF">
              <a:alpha val="52940"/>
            </a:srgbClr>
          </a:solidFill>
          <a:ln w="12700">
            <a:noFill/>
            <a:miter lim="800000"/>
            <a:headEnd/>
            <a:tailEnd/>
          </a:ln>
        </p:spPr>
        <p:txBody>
          <a:bodyPr wrap="none" anchor="ctr"/>
          <a:lstStyle/>
          <a:p>
            <a:pPr algn="ctr"/>
            <a:r>
              <a:rPr lang="en-US" sz="1600"/>
              <a:t>Profit Center accounting</a:t>
            </a:r>
          </a:p>
        </p:txBody>
      </p:sp>
      <p:sp>
        <p:nvSpPr>
          <p:cNvPr id="40996" name="AutoShape 170"/>
          <p:cNvSpPr>
            <a:spLocks noChangeArrowheads="1"/>
          </p:cNvSpPr>
          <p:nvPr/>
        </p:nvSpPr>
        <p:spPr bwMode="auto">
          <a:xfrm>
            <a:off x="1066800" y="7921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p>
        </p:txBody>
      </p:sp>
      <p:sp>
        <p:nvSpPr>
          <p:cNvPr id="40997" name="AutoShape 171"/>
          <p:cNvSpPr>
            <a:spLocks noChangeArrowheads="1"/>
          </p:cNvSpPr>
          <p:nvPr/>
        </p:nvSpPr>
        <p:spPr bwMode="auto">
          <a:xfrm>
            <a:off x="1752600" y="7921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p>
        </p:txBody>
      </p:sp>
      <p:sp>
        <p:nvSpPr>
          <p:cNvPr id="40998" name="AutoShape 172"/>
          <p:cNvSpPr>
            <a:spLocks noChangeArrowheads="1"/>
          </p:cNvSpPr>
          <p:nvPr/>
        </p:nvSpPr>
        <p:spPr bwMode="auto">
          <a:xfrm>
            <a:off x="2971800" y="7921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p>
        </p:txBody>
      </p:sp>
      <p:sp>
        <p:nvSpPr>
          <p:cNvPr id="40999" name="AutoShape 173"/>
          <p:cNvSpPr>
            <a:spLocks noChangeArrowheads="1"/>
          </p:cNvSpPr>
          <p:nvPr/>
        </p:nvSpPr>
        <p:spPr bwMode="auto">
          <a:xfrm>
            <a:off x="5410200" y="8683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p>
        </p:txBody>
      </p:sp>
      <p:sp>
        <p:nvSpPr>
          <p:cNvPr id="41000" name="AutoShape 174"/>
          <p:cNvSpPr>
            <a:spLocks noChangeArrowheads="1"/>
          </p:cNvSpPr>
          <p:nvPr/>
        </p:nvSpPr>
        <p:spPr bwMode="auto">
          <a:xfrm>
            <a:off x="7239000" y="8683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0" name="Rectangle 2"/>
          <p:cNvSpPr>
            <a:spLocks noChangeArrowheads="1"/>
          </p:cNvSpPr>
          <p:nvPr/>
        </p:nvSpPr>
        <p:spPr bwMode="auto">
          <a:xfrm>
            <a:off x="381000" y="371475"/>
            <a:ext cx="8115300" cy="619125"/>
          </a:xfrm>
          <a:prstGeom prst="rect">
            <a:avLst/>
          </a:prstGeom>
          <a:noFill/>
          <a:ln w="12700" algn="ctr">
            <a:noFill/>
            <a:miter lim="800000"/>
            <a:headEnd/>
            <a:tailEnd/>
          </a:ln>
          <a:effectLst/>
        </p:spPr>
        <p:txBody>
          <a:bodyPr lIns="0" tIns="0" rIns="0" bIns="0"/>
          <a:lstStyle/>
          <a:p>
            <a:pPr>
              <a:defRPr/>
            </a:pPr>
            <a:r>
              <a:rPr lang="en-US" sz="3200" b="1">
                <a:effectLst>
                  <a:outerShdw blurRad="38100" dist="38100" dir="2700000" algn="tl">
                    <a:srgbClr val="C0C0C0"/>
                  </a:outerShdw>
                </a:effectLst>
              </a:rPr>
              <a:t>CO integration with other modules</a:t>
            </a:r>
          </a:p>
        </p:txBody>
      </p:sp>
      <p:sp>
        <p:nvSpPr>
          <p:cNvPr id="41987" name="AutoShape 53"/>
          <p:cNvSpPr>
            <a:spLocks noEditPoints="1" noChangeArrowheads="1"/>
          </p:cNvSpPr>
          <p:nvPr/>
        </p:nvSpPr>
        <p:spPr bwMode="auto">
          <a:xfrm>
            <a:off x="228600" y="1152525"/>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alpha val="54901"/>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r>
              <a:rPr lang="en-US" b="1">
                <a:solidFill>
                  <a:schemeClr val="bg1"/>
                </a:solidFill>
              </a:rPr>
              <a:t> CO</a:t>
            </a:r>
          </a:p>
        </p:txBody>
      </p:sp>
      <p:sp>
        <p:nvSpPr>
          <p:cNvPr id="41988" name="AutoShape 54"/>
          <p:cNvSpPr>
            <a:spLocks noEditPoints="1" noChangeArrowheads="1"/>
          </p:cNvSpPr>
          <p:nvPr/>
        </p:nvSpPr>
        <p:spPr bwMode="auto">
          <a:xfrm>
            <a:off x="1143000" y="1103313"/>
            <a:ext cx="1262063" cy="649287"/>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00">
              <a:alpha val="52156"/>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00"/>
            </a:extrusionClr>
          </a:sp3d>
        </p:spPr>
        <p:txBody>
          <a:bodyPr>
            <a:flatTx/>
          </a:bodyPr>
          <a:lstStyle/>
          <a:p>
            <a:r>
              <a:rPr lang="en-US" b="1">
                <a:solidFill>
                  <a:schemeClr val="bg1"/>
                </a:solidFill>
              </a:rPr>
              <a:t> FI</a:t>
            </a:r>
          </a:p>
        </p:txBody>
      </p:sp>
      <p:sp>
        <p:nvSpPr>
          <p:cNvPr id="41989" name="Text Box 55"/>
          <p:cNvSpPr txBox="1">
            <a:spLocks noChangeArrowheads="1"/>
          </p:cNvSpPr>
          <p:nvPr/>
        </p:nvSpPr>
        <p:spPr bwMode="auto">
          <a:xfrm>
            <a:off x="2819400" y="1143000"/>
            <a:ext cx="5943600" cy="336550"/>
          </a:xfrm>
          <a:prstGeom prst="rect">
            <a:avLst/>
          </a:prstGeom>
          <a:noFill/>
          <a:ln w="28575">
            <a:noFill/>
            <a:miter lim="800000"/>
            <a:headEnd/>
            <a:tailEnd/>
          </a:ln>
        </p:spPr>
        <p:txBody>
          <a:bodyPr>
            <a:spAutoFit/>
          </a:bodyPr>
          <a:lstStyle/>
          <a:p>
            <a:pPr>
              <a:spcBef>
                <a:spcPct val="50000"/>
              </a:spcBef>
            </a:pPr>
            <a:endParaRPr lang="en-US" sz="1600"/>
          </a:p>
        </p:txBody>
      </p:sp>
      <p:sp>
        <p:nvSpPr>
          <p:cNvPr id="41990" name="Text Box 56"/>
          <p:cNvSpPr txBox="1">
            <a:spLocks noChangeArrowheads="1"/>
          </p:cNvSpPr>
          <p:nvPr/>
        </p:nvSpPr>
        <p:spPr bwMode="auto">
          <a:xfrm>
            <a:off x="2819400" y="1235075"/>
            <a:ext cx="5867400" cy="517525"/>
          </a:xfrm>
          <a:prstGeom prst="rect">
            <a:avLst/>
          </a:prstGeom>
          <a:solidFill>
            <a:srgbClr val="CCFFCC">
              <a:alpha val="61960"/>
            </a:srgbClr>
          </a:solidFill>
          <a:ln w="12700">
            <a:noFill/>
            <a:miter lim="800000"/>
            <a:headEnd/>
            <a:tailEnd/>
          </a:ln>
        </p:spPr>
        <p:txBody>
          <a:bodyPr>
            <a:spAutoFit/>
          </a:bodyPr>
          <a:lstStyle/>
          <a:p>
            <a:pPr>
              <a:spcBef>
                <a:spcPct val="50000"/>
              </a:spcBef>
            </a:pPr>
            <a:r>
              <a:rPr lang="en-US" sz="1400"/>
              <a:t>Each Revenue and expense posting whose GL account is created as cost element has a corresponding posting in CO</a:t>
            </a:r>
          </a:p>
        </p:txBody>
      </p:sp>
      <p:grpSp>
        <p:nvGrpSpPr>
          <p:cNvPr id="41991" name="Group 62"/>
          <p:cNvGrpSpPr>
            <a:grpSpLocks/>
          </p:cNvGrpSpPr>
          <p:nvPr/>
        </p:nvGrpSpPr>
        <p:grpSpPr bwMode="auto">
          <a:xfrm>
            <a:off x="228600" y="2057400"/>
            <a:ext cx="2176463" cy="1143000"/>
            <a:chOff x="144" y="1296"/>
            <a:chExt cx="1371" cy="720"/>
          </a:xfrm>
        </p:grpSpPr>
        <p:sp>
          <p:nvSpPr>
            <p:cNvPr id="42006" name="AutoShape 57"/>
            <p:cNvSpPr>
              <a:spLocks noEditPoints="1" noChangeArrowheads="1"/>
            </p:cNvSpPr>
            <p:nvPr/>
          </p:nvSpPr>
          <p:spPr bwMode="auto">
            <a:xfrm>
              <a:off x="144" y="1638"/>
              <a:ext cx="716" cy="3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91 h 21600"/>
                <a:gd name="T14" fmla="*/ 17829 w 21600"/>
                <a:gd name="T15" fmla="*/ 1760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alpha val="54901"/>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r>
                <a:rPr lang="en-US" b="1">
                  <a:solidFill>
                    <a:schemeClr val="bg1"/>
                  </a:solidFill>
                </a:rPr>
                <a:t> CO</a:t>
              </a:r>
            </a:p>
          </p:txBody>
        </p:sp>
        <p:sp>
          <p:nvSpPr>
            <p:cNvPr id="42007" name="AutoShape 58"/>
            <p:cNvSpPr>
              <a:spLocks noEditPoints="1" noChangeArrowheads="1"/>
            </p:cNvSpPr>
            <p:nvPr/>
          </p:nvSpPr>
          <p:spPr bwMode="auto">
            <a:xfrm>
              <a:off x="720" y="1607"/>
              <a:ext cx="795" cy="4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61 h 21600"/>
                <a:gd name="T14" fmla="*/ 17851 w 21600"/>
                <a:gd name="T15" fmla="*/ 1763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00">
                <a:alpha val="52156"/>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00"/>
              </a:extrusionClr>
            </a:sp3d>
          </p:spPr>
          <p:txBody>
            <a:bodyPr>
              <a:flatTx/>
            </a:bodyPr>
            <a:lstStyle/>
            <a:p>
              <a:r>
                <a:rPr lang="en-US" b="1">
                  <a:solidFill>
                    <a:schemeClr val="bg1"/>
                  </a:solidFill>
                </a:rPr>
                <a:t> FI</a:t>
              </a:r>
            </a:p>
          </p:txBody>
        </p:sp>
        <p:sp>
          <p:nvSpPr>
            <p:cNvPr id="42008" name="AutoShape 59"/>
            <p:cNvSpPr>
              <a:spLocks noEditPoints="1" noChangeArrowheads="1"/>
            </p:cNvSpPr>
            <p:nvPr/>
          </p:nvSpPr>
          <p:spPr bwMode="auto">
            <a:xfrm>
              <a:off x="528" y="1296"/>
              <a:ext cx="716" cy="3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91 h 21600"/>
                <a:gd name="T14" fmla="*/ 17829 w 21600"/>
                <a:gd name="T15" fmla="*/ 1760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FF"/>
              </a:extrusionClr>
            </a:sp3d>
          </p:spPr>
          <p:txBody>
            <a:bodyPr>
              <a:flatTx/>
            </a:bodyPr>
            <a:lstStyle/>
            <a:p>
              <a:r>
                <a:rPr lang="en-US" b="1">
                  <a:solidFill>
                    <a:schemeClr val="bg1"/>
                  </a:solidFill>
                </a:rPr>
                <a:t>MM</a:t>
              </a:r>
            </a:p>
          </p:txBody>
        </p:sp>
      </p:grpSp>
      <p:sp>
        <p:nvSpPr>
          <p:cNvPr id="41992" name="Text Box 60"/>
          <p:cNvSpPr txBox="1">
            <a:spLocks noChangeArrowheads="1"/>
          </p:cNvSpPr>
          <p:nvPr/>
        </p:nvSpPr>
        <p:spPr bwMode="auto">
          <a:xfrm>
            <a:off x="2819400" y="2362200"/>
            <a:ext cx="5867400" cy="304800"/>
          </a:xfrm>
          <a:prstGeom prst="rect">
            <a:avLst/>
          </a:prstGeom>
          <a:solidFill>
            <a:srgbClr val="FFFF99">
              <a:alpha val="72156"/>
            </a:srgbClr>
          </a:solidFill>
          <a:ln w="12700">
            <a:noFill/>
            <a:miter lim="800000"/>
            <a:headEnd/>
            <a:tailEnd/>
          </a:ln>
        </p:spPr>
        <p:txBody>
          <a:bodyPr>
            <a:spAutoFit/>
          </a:bodyPr>
          <a:lstStyle/>
          <a:p>
            <a:pPr>
              <a:spcBef>
                <a:spcPct val="50000"/>
              </a:spcBef>
            </a:pPr>
            <a:r>
              <a:rPr lang="en-US" sz="1400"/>
              <a:t>Purchase commitments can be tracked in CO</a:t>
            </a:r>
          </a:p>
        </p:txBody>
      </p:sp>
      <p:sp>
        <p:nvSpPr>
          <p:cNvPr id="41993" name="Text Box 61"/>
          <p:cNvSpPr txBox="1">
            <a:spLocks noChangeArrowheads="1"/>
          </p:cNvSpPr>
          <p:nvPr/>
        </p:nvSpPr>
        <p:spPr bwMode="auto">
          <a:xfrm>
            <a:off x="2819400" y="2743200"/>
            <a:ext cx="5867400" cy="517525"/>
          </a:xfrm>
          <a:prstGeom prst="rect">
            <a:avLst/>
          </a:prstGeom>
          <a:solidFill>
            <a:srgbClr val="FFFF99">
              <a:alpha val="72156"/>
            </a:srgbClr>
          </a:solidFill>
          <a:ln w="12700" algn="ctr">
            <a:noFill/>
            <a:miter lim="800000"/>
            <a:headEnd/>
            <a:tailEnd/>
          </a:ln>
        </p:spPr>
        <p:txBody>
          <a:bodyPr>
            <a:spAutoFit/>
          </a:bodyPr>
          <a:lstStyle/>
          <a:p>
            <a:pPr>
              <a:spcBef>
                <a:spcPct val="50000"/>
              </a:spcBef>
            </a:pPr>
            <a:r>
              <a:rPr lang="en-US" sz="1400"/>
              <a:t>Cost related to material consumption / purchases are automatically reflected to the correct cost object</a:t>
            </a:r>
          </a:p>
        </p:txBody>
      </p:sp>
      <p:sp>
        <p:nvSpPr>
          <p:cNvPr id="41994" name="AutoShape 64"/>
          <p:cNvSpPr>
            <a:spLocks noEditPoints="1" noChangeArrowheads="1"/>
          </p:cNvSpPr>
          <p:nvPr/>
        </p:nvSpPr>
        <p:spPr bwMode="auto">
          <a:xfrm>
            <a:off x="109538" y="4048125"/>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alpha val="54901"/>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r>
              <a:rPr lang="en-US" b="1">
                <a:solidFill>
                  <a:schemeClr val="bg1"/>
                </a:solidFill>
              </a:rPr>
              <a:t> CO</a:t>
            </a:r>
          </a:p>
        </p:txBody>
      </p:sp>
      <p:sp>
        <p:nvSpPr>
          <p:cNvPr id="41995" name="AutoShape 65"/>
          <p:cNvSpPr>
            <a:spLocks noEditPoints="1" noChangeArrowheads="1"/>
          </p:cNvSpPr>
          <p:nvPr/>
        </p:nvSpPr>
        <p:spPr bwMode="auto">
          <a:xfrm>
            <a:off x="1023938" y="3998913"/>
            <a:ext cx="1262062" cy="649287"/>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00">
              <a:alpha val="52156"/>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00"/>
            </a:extrusionClr>
          </a:sp3d>
        </p:spPr>
        <p:txBody>
          <a:bodyPr>
            <a:flatTx/>
          </a:bodyPr>
          <a:lstStyle/>
          <a:p>
            <a:r>
              <a:rPr lang="en-US" b="1">
                <a:solidFill>
                  <a:schemeClr val="bg1"/>
                </a:solidFill>
              </a:rPr>
              <a:t> FI</a:t>
            </a:r>
          </a:p>
        </p:txBody>
      </p:sp>
      <p:sp>
        <p:nvSpPr>
          <p:cNvPr id="41996" name="AutoShape 66"/>
          <p:cNvSpPr>
            <a:spLocks noEditPoints="1" noChangeArrowheads="1"/>
          </p:cNvSpPr>
          <p:nvPr/>
        </p:nvSpPr>
        <p:spPr bwMode="auto">
          <a:xfrm>
            <a:off x="228600" y="3454400"/>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FF"/>
            </a:extrusionClr>
          </a:sp3d>
        </p:spPr>
        <p:txBody>
          <a:bodyPr>
            <a:flatTx/>
          </a:bodyPr>
          <a:lstStyle/>
          <a:p>
            <a:r>
              <a:rPr lang="en-US" b="1">
                <a:solidFill>
                  <a:schemeClr val="bg1"/>
                </a:solidFill>
              </a:rPr>
              <a:t>MM</a:t>
            </a:r>
          </a:p>
        </p:txBody>
      </p:sp>
      <p:sp>
        <p:nvSpPr>
          <p:cNvPr id="41997" name="AutoShape 67"/>
          <p:cNvSpPr>
            <a:spLocks noEditPoints="1" noChangeArrowheads="1"/>
          </p:cNvSpPr>
          <p:nvPr/>
        </p:nvSpPr>
        <p:spPr bwMode="auto">
          <a:xfrm>
            <a:off x="1219200" y="3429000"/>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r>
              <a:rPr lang="en-US" b="1">
                <a:solidFill>
                  <a:schemeClr val="bg1"/>
                </a:solidFill>
              </a:rPr>
              <a:t>PP</a:t>
            </a:r>
          </a:p>
        </p:txBody>
      </p:sp>
      <p:sp>
        <p:nvSpPr>
          <p:cNvPr id="41998" name="Text Box 68"/>
          <p:cNvSpPr txBox="1">
            <a:spLocks noChangeArrowheads="1"/>
          </p:cNvSpPr>
          <p:nvPr/>
        </p:nvSpPr>
        <p:spPr bwMode="auto">
          <a:xfrm>
            <a:off x="2819400" y="3581400"/>
            <a:ext cx="5867400" cy="517525"/>
          </a:xfrm>
          <a:prstGeom prst="rect">
            <a:avLst/>
          </a:prstGeom>
          <a:solidFill>
            <a:srgbClr val="99CC00">
              <a:alpha val="27843"/>
            </a:srgbClr>
          </a:solidFill>
          <a:ln w="12700">
            <a:noFill/>
            <a:miter lim="800000"/>
            <a:headEnd/>
            <a:tailEnd/>
          </a:ln>
        </p:spPr>
        <p:txBody>
          <a:bodyPr>
            <a:spAutoFit/>
          </a:bodyPr>
          <a:lstStyle/>
          <a:p>
            <a:pPr>
              <a:spcBef>
                <a:spcPct val="50000"/>
              </a:spcBef>
            </a:pPr>
            <a:r>
              <a:rPr lang="en-US" sz="1400"/>
              <a:t>Production order and product cost collector collect all material and other manufacturing expenses related to production.</a:t>
            </a:r>
          </a:p>
        </p:txBody>
      </p:sp>
      <p:sp>
        <p:nvSpPr>
          <p:cNvPr id="41999" name="Text Box 69"/>
          <p:cNvSpPr txBox="1">
            <a:spLocks noChangeArrowheads="1"/>
          </p:cNvSpPr>
          <p:nvPr/>
        </p:nvSpPr>
        <p:spPr bwMode="auto">
          <a:xfrm>
            <a:off x="2819400" y="4191000"/>
            <a:ext cx="5867400" cy="517525"/>
          </a:xfrm>
          <a:prstGeom prst="rect">
            <a:avLst/>
          </a:prstGeom>
          <a:solidFill>
            <a:srgbClr val="99CC00">
              <a:alpha val="27843"/>
            </a:srgbClr>
          </a:solidFill>
          <a:ln w="12700" algn="ctr">
            <a:noFill/>
            <a:miter lim="800000"/>
            <a:headEnd/>
            <a:tailEnd/>
          </a:ln>
        </p:spPr>
        <p:txBody>
          <a:bodyPr>
            <a:spAutoFit/>
          </a:bodyPr>
          <a:lstStyle/>
          <a:p>
            <a:pPr>
              <a:spcBef>
                <a:spcPct val="50000"/>
              </a:spcBef>
            </a:pPr>
            <a:r>
              <a:rPr lang="en-US" sz="1400"/>
              <a:t>Variances in production are transferred to Financial accounting , profit center accounting and profitability analysis.</a:t>
            </a:r>
          </a:p>
        </p:txBody>
      </p:sp>
      <p:grpSp>
        <p:nvGrpSpPr>
          <p:cNvPr id="42000" name="Group 75"/>
          <p:cNvGrpSpPr>
            <a:grpSpLocks/>
          </p:cNvGrpSpPr>
          <p:nvPr/>
        </p:nvGrpSpPr>
        <p:grpSpPr bwMode="auto">
          <a:xfrm>
            <a:off x="0" y="4876800"/>
            <a:ext cx="2176463" cy="1143000"/>
            <a:chOff x="144" y="1296"/>
            <a:chExt cx="1371" cy="720"/>
          </a:xfrm>
        </p:grpSpPr>
        <p:sp>
          <p:nvSpPr>
            <p:cNvPr id="42003" name="AutoShape 76"/>
            <p:cNvSpPr>
              <a:spLocks noEditPoints="1" noChangeArrowheads="1"/>
            </p:cNvSpPr>
            <p:nvPr/>
          </p:nvSpPr>
          <p:spPr bwMode="auto">
            <a:xfrm>
              <a:off x="144" y="1638"/>
              <a:ext cx="716" cy="3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91 h 21600"/>
                <a:gd name="T14" fmla="*/ 17829 w 21600"/>
                <a:gd name="T15" fmla="*/ 1760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alpha val="54901"/>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r>
                <a:rPr lang="en-US" b="1">
                  <a:solidFill>
                    <a:schemeClr val="bg1"/>
                  </a:solidFill>
                </a:rPr>
                <a:t> CO</a:t>
              </a:r>
            </a:p>
          </p:txBody>
        </p:sp>
        <p:sp>
          <p:nvSpPr>
            <p:cNvPr id="42004" name="AutoShape 77"/>
            <p:cNvSpPr>
              <a:spLocks noEditPoints="1" noChangeArrowheads="1"/>
            </p:cNvSpPr>
            <p:nvPr/>
          </p:nvSpPr>
          <p:spPr bwMode="auto">
            <a:xfrm>
              <a:off x="720" y="1607"/>
              <a:ext cx="795" cy="4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61 h 21600"/>
                <a:gd name="T14" fmla="*/ 17851 w 21600"/>
                <a:gd name="T15" fmla="*/ 1763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00">
                <a:alpha val="52156"/>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00"/>
              </a:extrusionClr>
            </a:sp3d>
          </p:spPr>
          <p:txBody>
            <a:bodyPr>
              <a:flatTx/>
            </a:bodyPr>
            <a:lstStyle/>
            <a:p>
              <a:r>
                <a:rPr lang="en-US" b="1">
                  <a:solidFill>
                    <a:schemeClr val="bg1"/>
                  </a:solidFill>
                </a:rPr>
                <a:t> FI</a:t>
              </a:r>
            </a:p>
          </p:txBody>
        </p:sp>
        <p:sp>
          <p:nvSpPr>
            <p:cNvPr id="42005" name="AutoShape 78"/>
            <p:cNvSpPr>
              <a:spLocks noEditPoints="1" noChangeArrowheads="1"/>
            </p:cNvSpPr>
            <p:nvPr/>
          </p:nvSpPr>
          <p:spPr bwMode="auto">
            <a:xfrm>
              <a:off x="528" y="1296"/>
              <a:ext cx="716" cy="3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91 h 21600"/>
                <a:gd name="T14" fmla="*/ 17829 w 21600"/>
                <a:gd name="T15" fmla="*/ 1760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FF"/>
              </a:extrusionClr>
            </a:sp3d>
          </p:spPr>
          <p:txBody>
            <a:bodyPr>
              <a:flatTx/>
            </a:bodyPr>
            <a:lstStyle/>
            <a:p>
              <a:r>
                <a:rPr lang="en-US" b="1">
                  <a:solidFill>
                    <a:schemeClr val="bg1"/>
                  </a:solidFill>
                </a:rPr>
                <a:t>SD</a:t>
              </a:r>
            </a:p>
          </p:txBody>
        </p:sp>
      </p:grpSp>
      <p:sp>
        <p:nvSpPr>
          <p:cNvPr id="42001" name="Text Box 83"/>
          <p:cNvSpPr txBox="1">
            <a:spLocks noChangeArrowheads="1"/>
          </p:cNvSpPr>
          <p:nvPr/>
        </p:nvSpPr>
        <p:spPr bwMode="auto">
          <a:xfrm>
            <a:off x="2819400" y="5029200"/>
            <a:ext cx="5867400" cy="304800"/>
          </a:xfrm>
          <a:prstGeom prst="rect">
            <a:avLst/>
          </a:prstGeom>
          <a:solidFill>
            <a:srgbClr val="00FFFF">
              <a:alpha val="43921"/>
            </a:srgbClr>
          </a:solidFill>
          <a:ln w="12700">
            <a:noFill/>
            <a:miter lim="800000"/>
            <a:headEnd/>
            <a:tailEnd/>
          </a:ln>
        </p:spPr>
        <p:txBody>
          <a:bodyPr>
            <a:spAutoFit/>
          </a:bodyPr>
          <a:lstStyle/>
          <a:p>
            <a:pPr>
              <a:spcBef>
                <a:spcPct val="50000"/>
              </a:spcBef>
            </a:pPr>
            <a:r>
              <a:rPr lang="en-US" sz="1400"/>
              <a:t>Sales orders can be transferred to profitability analysis</a:t>
            </a:r>
          </a:p>
        </p:txBody>
      </p:sp>
      <p:sp>
        <p:nvSpPr>
          <p:cNvPr id="42002" name="Text Box 84"/>
          <p:cNvSpPr txBox="1">
            <a:spLocks noChangeArrowheads="1"/>
          </p:cNvSpPr>
          <p:nvPr/>
        </p:nvSpPr>
        <p:spPr bwMode="auto">
          <a:xfrm>
            <a:off x="2819400" y="5562600"/>
            <a:ext cx="5867400" cy="523875"/>
          </a:xfrm>
          <a:prstGeom prst="rect">
            <a:avLst/>
          </a:prstGeom>
          <a:solidFill>
            <a:srgbClr val="00FFFF">
              <a:alpha val="43921"/>
            </a:srgbClr>
          </a:solidFill>
          <a:ln w="12700" algn="ctr">
            <a:noFill/>
            <a:miter lim="800000"/>
            <a:headEnd/>
            <a:tailEnd/>
          </a:ln>
        </p:spPr>
        <p:txBody>
          <a:bodyPr>
            <a:spAutoFit/>
          </a:bodyPr>
          <a:lstStyle/>
          <a:p>
            <a:pPr>
              <a:spcBef>
                <a:spcPct val="50000"/>
              </a:spcBef>
            </a:pPr>
            <a:r>
              <a:rPr lang="en-US" sz="1400"/>
              <a:t>Revenues from Sales Order can be transferred to profit center accounting and profitability analysis.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6178" name="Rectangle 2"/>
          <p:cNvSpPr>
            <a:spLocks noChangeArrowheads="1"/>
          </p:cNvSpPr>
          <p:nvPr/>
        </p:nvSpPr>
        <p:spPr bwMode="auto">
          <a:xfrm>
            <a:off x="381000" y="371475"/>
            <a:ext cx="8115300" cy="619125"/>
          </a:xfrm>
          <a:prstGeom prst="rect">
            <a:avLst/>
          </a:prstGeom>
          <a:noFill/>
          <a:ln w="12700" algn="ctr">
            <a:noFill/>
            <a:miter lim="800000"/>
            <a:headEnd/>
            <a:tailEnd/>
          </a:ln>
          <a:effectLst/>
        </p:spPr>
        <p:txBody>
          <a:bodyPr lIns="0" tIns="0" rIns="0" bIns="0"/>
          <a:lstStyle/>
          <a:p>
            <a:pPr>
              <a:defRPr/>
            </a:pPr>
            <a:r>
              <a:rPr lang="en-US" sz="3200" b="1">
                <a:effectLst>
                  <a:outerShdw blurRad="38100" dist="38100" dir="2700000" algn="tl">
                    <a:srgbClr val="C0C0C0"/>
                  </a:outerShdw>
                </a:effectLst>
              </a:rPr>
              <a:t>CO integration with other modules</a:t>
            </a:r>
          </a:p>
        </p:txBody>
      </p:sp>
      <p:sp>
        <p:nvSpPr>
          <p:cNvPr id="43011" name="AutoShape 13"/>
          <p:cNvSpPr>
            <a:spLocks noEditPoints="1" noChangeArrowheads="1"/>
          </p:cNvSpPr>
          <p:nvPr/>
        </p:nvSpPr>
        <p:spPr bwMode="auto">
          <a:xfrm>
            <a:off x="261938" y="1762125"/>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alpha val="54901"/>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r>
              <a:rPr lang="en-US" b="1">
                <a:solidFill>
                  <a:schemeClr val="bg1"/>
                </a:solidFill>
              </a:rPr>
              <a:t> CO</a:t>
            </a:r>
          </a:p>
        </p:txBody>
      </p:sp>
      <p:sp>
        <p:nvSpPr>
          <p:cNvPr id="43012" name="AutoShape 14"/>
          <p:cNvSpPr>
            <a:spLocks noEditPoints="1" noChangeArrowheads="1"/>
          </p:cNvSpPr>
          <p:nvPr/>
        </p:nvSpPr>
        <p:spPr bwMode="auto">
          <a:xfrm>
            <a:off x="1176338" y="1712913"/>
            <a:ext cx="1262062" cy="649287"/>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00">
              <a:alpha val="52156"/>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00"/>
            </a:extrusionClr>
          </a:sp3d>
        </p:spPr>
        <p:txBody>
          <a:bodyPr>
            <a:flatTx/>
          </a:bodyPr>
          <a:lstStyle/>
          <a:p>
            <a:r>
              <a:rPr lang="en-US" b="1">
                <a:solidFill>
                  <a:schemeClr val="bg1"/>
                </a:solidFill>
              </a:rPr>
              <a:t> FI</a:t>
            </a:r>
          </a:p>
        </p:txBody>
      </p:sp>
      <p:sp>
        <p:nvSpPr>
          <p:cNvPr id="43013" name="AutoShape 15"/>
          <p:cNvSpPr>
            <a:spLocks noEditPoints="1" noChangeArrowheads="1"/>
          </p:cNvSpPr>
          <p:nvPr/>
        </p:nvSpPr>
        <p:spPr bwMode="auto">
          <a:xfrm>
            <a:off x="381000" y="1168400"/>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FF"/>
            </a:extrusionClr>
          </a:sp3d>
        </p:spPr>
        <p:txBody>
          <a:bodyPr>
            <a:flatTx/>
          </a:bodyPr>
          <a:lstStyle/>
          <a:p>
            <a:r>
              <a:rPr lang="en-US" b="1">
                <a:solidFill>
                  <a:schemeClr val="bg1"/>
                </a:solidFill>
              </a:rPr>
              <a:t>MM</a:t>
            </a:r>
          </a:p>
        </p:txBody>
      </p:sp>
      <p:sp>
        <p:nvSpPr>
          <p:cNvPr id="43014" name="AutoShape 16"/>
          <p:cNvSpPr>
            <a:spLocks noEditPoints="1" noChangeArrowheads="1"/>
          </p:cNvSpPr>
          <p:nvPr/>
        </p:nvSpPr>
        <p:spPr bwMode="auto">
          <a:xfrm>
            <a:off x="1371600" y="1143000"/>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r>
              <a:rPr lang="en-US" b="1">
                <a:solidFill>
                  <a:schemeClr val="bg1"/>
                </a:solidFill>
              </a:rPr>
              <a:t>PM</a:t>
            </a:r>
          </a:p>
        </p:txBody>
      </p:sp>
      <p:sp>
        <p:nvSpPr>
          <p:cNvPr id="43015" name="Text Box 17"/>
          <p:cNvSpPr txBox="1">
            <a:spLocks noChangeArrowheads="1"/>
          </p:cNvSpPr>
          <p:nvPr/>
        </p:nvSpPr>
        <p:spPr bwMode="auto">
          <a:xfrm>
            <a:off x="2971800" y="1295400"/>
            <a:ext cx="5867400" cy="304800"/>
          </a:xfrm>
          <a:prstGeom prst="rect">
            <a:avLst/>
          </a:prstGeom>
          <a:solidFill>
            <a:srgbClr val="99CC00">
              <a:alpha val="27843"/>
            </a:srgbClr>
          </a:solidFill>
          <a:ln w="12700">
            <a:noFill/>
            <a:miter lim="800000"/>
            <a:headEnd/>
            <a:tailEnd/>
          </a:ln>
        </p:spPr>
        <p:txBody>
          <a:bodyPr>
            <a:spAutoFit/>
          </a:bodyPr>
          <a:lstStyle/>
          <a:p>
            <a:pPr>
              <a:spcBef>
                <a:spcPct val="50000"/>
              </a:spcBef>
            </a:pPr>
            <a:r>
              <a:rPr lang="en-US" sz="1400"/>
              <a:t>PM Work orders collect all material and labor expenses.</a:t>
            </a:r>
          </a:p>
        </p:txBody>
      </p:sp>
      <p:sp>
        <p:nvSpPr>
          <p:cNvPr id="43016" name="Text Box 18"/>
          <p:cNvSpPr txBox="1">
            <a:spLocks noChangeArrowheads="1"/>
          </p:cNvSpPr>
          <p:nvPr/>
        </p:nvSpPr>
        <p:spPr bwMode="auto">
          <a:xfrm>
            <a:off x="2971800" y="1752600"/>
            <a:ext cx="5867400" cy="304800"/>
          </a:xfrm>
          <a:prstGeom prst="rect">
            <a:avLst/>
          </a:prstGeom>
          <a:solidFill>
            <a:srgbClr val="99CC00">
              <a:alpha val="27843"/>
            </a:srgbClr>
          </a:solidFill>
          <a:ln w="12700" algn="ctr">
            <a:noFill/>
            <a:miter lim="800000"/>
            <a:headEnd/>
            <a:tailEnd/>
          </a:ln>
        </p:spPr>
        <p:txBody>
          <a:bodyPr>
            <a:spAutoFit/>
          </a:bodyPr>
          <a:lstStyle/>
          <a:p>
            <a:pPr>
              <a:spcBef>
                <a:spcPct val="50000"/>
              </a:spcBef>
            </a:pPr>
            <a:r>
              <a:rPr lang="en-US" sz="1400"/>
              <a:t>Cost Variances Actuals v/s Plan can be analyzed</a:t>
            </a:r>
          </a:p>
        </p:txBody>
      </p:sp>
      <p:grpSp>
        <p:nvGrpSpPr>
          <p:cNvPr id="43017" name="Group 19"/>
          <p:cNvGrpSpPr>
            <a:grpSpLocks/>
          </p:cNvGrpSpPr>
          <p:nvPr/>
        </p:nvGrpSpPr>
        <p:grpSpPr bwMode="auto">
          <a:xfrm>
            <a:off x="76200" y="2667000"/>
            <a:ext cx="2176463" cy="1143000"/>
            <a:chOff x="144" y="1296"/>
            <a:chExt cx="1371" cy="720"/>
          </a:xfrm>
        </p:grpSpPr>
        <p:sp>
          <p:nvSpPr>
            <p:cNvPr id="43020" name="AutoShape 20"/>
            <p:cNvSpPr>
              <a:spLocks noEditPoints="1" noChangeArrowheads="1"/>
            </p:cNvSpPr>
            <p:nvPr/>
          </p:nvSpPr>
          <p:spPr bwMode="auto">
            <a:xfrm>
              <a:off x="144" y="1638"/>
              <a:ext cx="716" cy="3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91 h 21600"/>
                <a:gd name="T14" fmla="*/ 17829 w 21600"/>
                <a:gd name="T15" fmla="*/ 1760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alpha val="54901"/>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r>
                <a:rPr lang="en-US" b="1">
                  <a:solidFill>
                    <a:schemeClr val="bg1"/>
                  </a:solidFill>
                </a:rPr>
                <a:t> CO</a:t>
              </a:r>
            </a:p>
          </p:txBody>
        </p:sp>
        <p:sp>
          <p:nvSpPr>
            <p:cNvPr id="43021" name="AutoShape 21"/>
            <p:cNvSpPr>
              <a:spLocks noEditPoints="1" noChangeArrowheads="1"/>
            </p:cNvSpPr>
            <p:nvPr/>
          </p:nvSpPr>
          <p:spPr bwMode="auto">
            <a:xfrm>
              <a:off x="720" y="1607"/>
              <a:ext cx="795" cy="4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61 h 21600"/>
                <a:gd name="T14" fmla="*/ 17851 w 21600"/>
                <a:gd name="T15" fmla="*/ 1763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00">
                <a:alpha val="52156"/>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00"/>
              </a:extrusionClr>
            </a:sp3d>
          </p:spPr>
          <p:txBody>
            <a:bodyPr>
              <a:flatTx/>
            </a:bodyPr>
            <a:lstStyle/>
            <a:p>
              <a:r>
                <a:rPr lang="en-US" b="1">
                  <a:solidFill>
                    <a:schemeClr val="bg1"/>
                  </a:solidFill>
                </a:rPr>
                <a:t> FI</a:t>
              </a:r>
            </a:p>
          </p:txBody>
        </p:sp>
        <p:sp>
          <p:nvSpPr>
            <p:cNvPr id="43022" name="AutoShape 22"/>
            <p:cNvSpPr>
              <a:spLocks noEditPoints="1" noChangeArrowheads="1"/>
            </p:cNvSpPr>
            <p:nvPr/>
          </p:nvSpPr>
          <p:spPr bwMode="auto">
            <a:xfrm>
              <a:off x="528" y="1296"/>
              <a:ext cx="716" cy="3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91 h 21600"/>
                <a:gd name="T14" fmla="*/ 17829 w 21600"/>
                <a:gd name="T15" fmla="*/ 1760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FF"/>
              </a:extrusionClr>
            </a:sp3d>
          </p:spPr>
          <p:txBody>
            <a:bodyPr>
              <a:flatTx/>
            </a:bodyPr>
            <a:lstStyle/>
            <a:p>
              <a:r>
                <a:rPr lang="en-US" b="1">
                  <a:solidFill>
                    <a:schemeClr val="bg1"/>
                  </a:solidFill>
                </a:rPr>
                <a:t>AM</a:t>
              </a:r>
            </a:p>
          </p:txBody>
        </p:sp>
      </p:grpSp>
      <p:sp>
        <p:nvSpPr>
          <p:cNvPr id="43018" name="Text Box 23"/>
          <p:cNvSpPr txBox="1">
            <a:spLocks noChangeArrowheads="1"/>
          </p:cNvSpPr>
          <p:nvPr/>
        </p:nvSpPr>
        <p:spPr bwMode="auto">
          <a:xfrm>
            <a:off x="2895600" y="2819400"/>
            <a:ext cx="5867400" cy="307975"/>
          </a:xfrm>
          <a:prstGeom prst="rect">
            <a:avLst/>
          </a:prstGeom>
          <a:solidFill>
            <a:srgbClr val="00FFFF">
              <a:alpha val="43921"/>
            </a:srgbClr>
          </a:solidFill>
          <a:ln w="12700">
            <a:noFill/>
            <a:miter lim="800000"/>
            <a:headEnd/>
            <a:tailEnd/>
          </a:ln>
        </p:spPr>
        <p:txBody>
          <a:bodyPr>
            <a:spAutoFit/>
          </a:bodyPr>
          <a:lstStyle/>
          <a:p>
            <a:pPr>
              <a:spcBef>
                <a:spcPct val="50000"/>
              </a:spcBef>
            </a:pPr>
            <a:r>
              <a:rPr lang="en-US" sz="1400"/>
              <a:t>Assets are linked via assignment in Master Data to Cost Centers</a:t>
            </a:r>
          </a:p>
        </p:txBody>
      </p:sp>
      <p:sp>
        <p:nvSpPr>
          <p:cNvPr id="43019" name="Text Box 24"/>
          <p:cNvSpPr txBox="1">
            <a:spLocks noChangeArrowheads="1"/>
          </p:cNvSpPr>
          <p:nvPr/>
        </p:nvSpPr>
        <p:spPr bwMode="auto">
          <a:xfrm>
            <a:off x="2895600" y="3352800"/>
            <a:ext cx="5867400" cy="307975"/>
          </a:xfrm>
          <a:prstGeom prst="rect">
            <a:avLst/>
          </a:prstGeom>
          <a:solidFill>
            <a:srgbClr val="00FFFF">
              <a:alpha val="43921"/>
            </a:srgbClr>
          </a:solidFill>
          <a:ln w="12700" algn="ctr">
            <a:noFill/>
            <a:miter lim="800000"/>
            <a:headEnd/>
            <a:tailEnd/>
          </a:ln>
        </p:spPr>
        <p:txBody>
          <a:bodyPr>
            <a:spAutoFit/>
          </a:bodyPr>
          <a:lstStyle/>
          <a:p>
            <a:pPr>
              <a:spcBef>
                <a:spcPct val="50000"/>
              </a:spcBef>
            </a:pPr>
            <a:r>
              <a:rPr lang="en-US" sz="1400"/>
              <a:t>Depreciation is posted to those assigned Cost Centers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365125" y="-295275"/>
            <a:ext cx="7559675" cy="1143000"/>
          </a:xfrm>
        </p:spPr>
        <p:txBody>
          <a:bodyPr/>
          <a:lstStyle/>
          <a:p>
            <a:pPr>
              <a:defRPr/>
            </a:pPr>
            <a:r>
              <a:rPr lang="en-US" sz="3600"/>
              <a:t/>
            </a:r>
            <a:br>
              <a:rPr lang="en-US" sz="3600"/>
            </a:br>
            <a:r>
              <a:rPr lang="en-US" sz="3600"/>
              <a:t>Controlling Area: Settings</a:t>
            </a:r>
          </a:p>
        </p:txBody>
      </p:sp>
      <p:pic>
        <p:nvPicPr>
          <p:cNvPr id="45059" name="Picture 3"/>
          <p:cNvPicPr>
            <a:picLocks noChangeAspect="1" noChangeArrowheads="1"/>
          </p:cNvPicPr>
          <p:nvPr/>
        </p:nvPicPr>
        <p:blipFill>
          <a:blip r:embed="rId3" cstate="print"/>
          <a:srcRect/>
          <a:stretch>
            <a:fillRect/>
          </a:stretch>
        </p:blipFill>
        <p:spPr bwMode="auto">
          <a:xfrm>
            <a:off x="228600" y="914400"/>
            <a:ext cx="8077200" cy="4419600"/>
          </a:xfrm>
          <a:prstGeom prst="rect">
            <a:avLst/>
          </a:prstGeom>
          <a:noFill/>
          <a:ln w="28575" algn="ctr">
            <a:solidFill>
              <a:schemeClr val="tx1"/>
            </a:solidFill>
            <a:miter lim="800000"/>
            <a:headEnd type="none" w="sm" len="sm"/>
            <a:tailEnd type="none" w="sm" len="sm"/>
          </a:ln>
        </p:spPr>
      </p:pic>
      <p:sp>
        <p:nvSpPr>
          <p:cNvPr id="45060" name="AutoShape 4"/>
          <p:cNvSpPr>
            <a:spLocks noChangeArrowheads="1"/>
          </p:cNvSpPr>
          <p:nvPr/>
        </p:nvSpPr>
        <p:spPr bwMode="auto">
          <a:xfrm>
            <a:off x="6934200" y="1752600"/>
            <a:ext cx="1981200" cy="685800"/>
          </a:xfrm>
          <a:prstGeom prst="wedgeRectCallout">
            <a:avLst>
              <a:gd name="adj1" fmla="val -148639"/>
              <a:gd name="adj2" fmla="val 16898"/>
            </a:avLst>
          </a:prstGeom>
          <a:solidFill>
            <a:srgbClr val="FFFFCC"/>
          </a:solidFill>
          <a:ln w="3175" algn="ctr">
            <a:solidFill>
              <a:schemeClr val="tx1"/>
            </a:solidFill>
            <a:miter lim="800000"/>
            <a:headEnd/>
            <a:tailEnd/>
          </a:ln>
        </p:spPr>
        <p:txBody>
          <a:bodyPr anchor="ctr"/>
          <a:lstStyle/>
          <a:p>
            <a:pPr algn="ctr"/>
            <a:r>
              <a:rPr lang="en-US" sz="1200"/>
              <a:t>Controlling methodology.</a:t>
            </a:r>
          </a:p>
          <a:p>
            <a:pPr algn="ctr"/>
            <a:r>
              <a:rPr lang="en-US" sz="1200"/>
              <a:t>Single co code or cross </a:t>
            </a:r>
          </a:p>
          <a:p>
            <a:pPr algn="ctr"/>
            <a:r>
              <a:rPr lang="en-US" sz="1200"/>
              <a:t>Company code</a:t>
            </a:r>
          </a:p>
        </p:txBody>
      </p:sp>
      <p:sp>
        <p:nvSpPr>
          <p:cNvPr id="45061" name="AutoShape 5"/>
          <p:cNvSpPr>
            <a:spLocks noChangeArrowheads="1"/>
          </p:cNvSpPr>
          <p:nvPr/>
        </p:nvSpPr>
        <p:spPr bwMode="auto">
          <a:xfrm>
            <a:off x="6705600" y="2590800"/>
            <a:ext cx="2209800" cy="304800"/>
          </a:xfrm>
          <a:prstGeom prst="wedgeRectCallout">
            <a:avLst>
              <a:gd name="adj1" fmla="val -122343"/>
              <a:gd name="adj2" fmla="val -11977"/>
            </a:avLst>
          </a:prstGeom>
          <a:solidFill>
            <a:srgbClr val="FFFFCC"/>
          </a:solidFill>
          <a:ln w="3175" algn="ctr">
            <a:solidFill>
              <a:schemeClr val="tx1"/>
            </a:solidFill>
            <a:miter lim="800000"/>
            <a:headEnd/>
            <a:tailEnd/>
          </a:ln>
        </p:spPr>
        <p:txBody>
          <a:bodyPr anchor="ctr"/>
          <a:lstStyle/>
          <a:p>
            <a:pPr algn="ctr"/>
            <a:r>
              <a:rPr lang="en-US" sz="1200"/>
              <a:t>Controlling area currency</a:t>
            </a:r>
          </a:p>
        </p:txBody>
      </p:sp>
      <p:sp>
        <p:nvSpPr>
          <p:cNvPr id="45062" name="AutoShape 6"/>
          <p:cNvSpPr>
            <a:spLocks noChangeArrowheads="1"/>
          </p:cNvSpPr>
          <p:nvPr/>
        </p:nvSpPr>
        <p:spPr bwMode="auto">
          <a:xfrm>
            <a:off x="5943600" y="2971800"/>
            <a:ext cx="2514600" cy="533400"/>
          </a:xfrm>
          <a:prstGeom prst="wedgeRectCallout">
            <a:avLst>
              <a:gd name="adj1" fmla="val -94884"/>
              <a:gd name="adj2" fmla="val 31250"/>
            </a:avLst>
          </a:prstGeom>
          <a:solidFill>
            <a:srgbClr val="FFFFCC"/>
          </a:solidFill>
          <a:ln w="3175" algn="ctr">
            <a:solidFill>
              <a:schemeClr val="tx1"/>
            </a:solidFill>
            <a:miter lim="800000"/>
            <a:headEnd/>
            <a:tailEnd/>
          </a:ln>
        </p:spPr>
        <p:txBody>
          <a:bodyPr anchor="ctr"/>
          <a:lstStyle/>
          <a:p>
            <a:pPr algn="ctr"/>
            <a:endParaRPr lang="en-US" sz="1200"/>
          </a:p>
          <a:p>
            <a:pPr algn="ctr"/>
            <a:r>
              <a:rPr lang="en-US" sz="1200"/>
              <a:t>Chart of Accounts &amp; Fiscal year variant assignment</a:t>
            </a:r>
          </a:p>
          <a:p>
            <a:pPr algn="ctr"/>
            <a:endParaRPr lang="en-US" sz="1200"/>
          </a:p>
        </p:txBody>
      </p:sp>
      <p:sp>
        <p:nvSpPr>
          <p:cNvPr id="45063" name="AutoShape 7"/>
          <p:cNvSpPr>
            <a:spLocks noChangeArrowheads="1"/>
          </p:cNvSpPr>
          <p:nvPr/>
        </p:nvSpPr>
        <p:spPr bwMode="auto">
          <a:xfrm>
            <a:off x="6172200" y="3581400"/>
            <a:ext cx="2514600" cy="533400"/>
          </a:xfrm>
          <a:prstGeom prst="wedgeRectCallout">
            <a:avLst>
              <a:gd name="adj1" fmla="val -98926"/>
              <a:gd name="adj2" fmla="val -37796"/>
            </a:avLst>
          </a:prstGeom>
          <a:solidFill>
            <a:srgbClr val="FFFFCC"/>
          </a:solidFill>
          <a:ln w="3175" algn="ctr">
            <a:solidFill>
              <a:schemeClr val="tx1"/>
            </a:solidFill>
            <a:miter lim="800000"/>
            <a:headEnd/>
            <a:tailEnd/>
          </a:ln>
        </p:spPr>
        <p:txBody>
          <a:bodyPr anchor="ctr"/>
          <a:lstStyle/>
          <a:p>
            <a:pPr algn="ctr"/>
            <a:endParaRPr lang="en-US" sz="1200"/>
          </a:p>
          <a:p>
            <a:pPr algn="ctr"/>
            <a:r>
              <a:rPr lang="en-US" sz="1200"/>
              <a:t>Cost Center standard hierarchy</a:t>
            </a:r>
          </a:p>
          <a:p>
            <a:pPr algn="ctr"/>
            <a:endParaRPr lang="en-US" sz="1200"/>
          </a:p>
        </p:txBody>
      </p:sp>
      <p:sp>
        <p:nvSpPr>
          <p:cNvPr id="45064" name="Text Box 9"/>
          <p:cNvSpPr txBox="1">
            <a:spLocks noChangeArrowheads="1"/>
          </p:cNvSpPr>
          <p:nvPr/>
        </p:nvSpPr>
        <p:spPr bwMode="auto">
          <a:xfrm>
            <a:off x="0" y="5486400"/>
            <a:ext cx="9144000" cy="366713"/>
          </a:xfrm>
          <a:prstGeom prst="rect">
            <a:avLst/>
          </a:prstGeom>
          <a:noFill/>
          <a:ln w="28575">
            <a:noFill/>
            <a:miter lim="800000"/>
            <a:headEnd/>
            <a:tailEnd/>
          </a:ln>
        </p:spPr>
        <p:txBody>
          <a:bodyPr>
            <a:spAutoFit/>
          </a:bodyPr>
          <a:lstStyle/>
          <a:p>
            <a:pPr>
              <a:spcBef>
                <a:spcPct val="50000"/>
              </a:spcBef>
            </a:pPr>
            <a:r>
              <a:rPr lang="en-US" sz="1800"/>
              <a:t>IMG</a:t>
            </a:r>
            <a:r>
              <a:rPr lang="en-US" sz="1800">
                <a:sym typeface="Wingdings" pitchFamily="2" charset="2"/>
              </a:rPr>
              <a:t> Controlling General Controlling  Organization Maintain Controlling Area</a:t>
            </a:r>
            <a:endParaRPr lang="en-US" sz="180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304800" y="-228600"/>
            <a:ext cx="7559675" cy="1143000"/>
          </a:xfrm>
        </p:spPr>
        <p:txBody>
          <a:bodyPr/>
          <a:lstStyle/>
          <a:p>
            <a:pPr>
              <a:defRPr/>
            </a:pPr>
            <a:r>
              <a:rPr lang="en-US" sz="3600"/>
              <a:t/>
            </a:r>
            <a:br>
              <a:rPr lang="en-US" sz="3600"/>
            </a:br>
            <a:r>
              <a:rPr lang="en-US" sz="3600"/>
              <a:t>Controlling Area: Settings</a:t>
            </a:r>
          </a:p>
        </p:txBody>
      </p:sp>
      <p:pic>
        <p:nvPicPr>
          <p:cNvPr id="46083" name="Picture 4"/>
          <p:cNvPicPr>
            <a:picLocks noChangeAspect="1" noChangeArrowheads="1"/>
          </p:cNvPicPr>
          <p:nvPr/>
        </p:nvPicPr>
        <p:blipFill>
          <a:blip r:embed="rId3" cstate="print"/>
          <a:srcRect/>
          <a:stretch>
            <a:fillRect/>
          </a:stretch>
        </p:blipFill>
        <p:spPr bwMode="auto">
          <a:xfrm>
            <a:off x="381000" y="914400"/>
            <a:ext cx="4800600" cy="4724400"/>
          </a:xfrm>
          <a:prstGeom prst="rect">
            <a:avLst/>
          </a:prstGeom>
          <a:noFill/>
          <a:ln w="28575" algn="ctr">
            <a:solidFill>
              <a:schemeClr val="tx1"/>
            </a:solidFill>
            <a:miter lim="800000"/>
            <a:headEnd/>
            <a:tailEnd/>
          </a:ln>
        </p:spPr>
      </p:pic>
      <p:sp>
        <p:nvSpPr>
          <p:cNvPr id="46084" name="AutoShape 5"/>
          <p:cNvSpPr>
            <a:spLocks noChangeArrowheads="1"/>
          </p:cNvSpPr>
          <p:nvPr/>
        </p:nvSpPr>
        <p:spPr bwMode="auto">
          <a:xfrm>
            <a:off x="2667000" y="1981200"/>
            <a:ext cx="1981200" cy="685800"/>
          </a:xfrm>
          <a:prstGeom prst="wedgeRectCallout">
            <a:avLst>
              <a:gd name="adj1" fmla="val -58894"/>
              <a:gd name="adj2" fmla="val 109491"/>
            </a:avLst>
          </a:prstGeom>
          <a:solidFill>
            <a:srgbClr val="FFFFCC"/>
          </a:solidFill>
          <a:ln w="3175" algn="ctr">
            <a:solidFill>
              <a:schemeClr val="tx1"/>
            </a:solidFill>
            <a:miter lim="800000"/>
            <a:headEnd/>
            <a:tailEnd/>
          </a:ln>
        </p:spPr>
        <p:txBody>
          <a:bodyPr anchor="ctr"/>
          <a:lstStyle/>
          <a:p>
            <a:pPr algn="ctr"/>
            <a:r>
              <a:rPr lang="en-US" sz="1200"/>
              <a:t>Activation of controlling components</a:t>
            </a:r>
          </a:p>
        </p:txBody>
      </p:sp>
      <p:sp>
        <p:nvSpPr>
          <p:cNvPr id="46085" name="AutoShape 6"/>
          <p:cNvSpPr>
            <a:spLocks noChangeArrowheads="1"/>
          </p:cNvSpPr>
          <p:nvPr/>
        </p:nvSpPr>
        <p:spPr bwMode="auto">
          <a:xfrm>
            <a:off x="2971800" y="3657600"/>
            <a:ext cx="1981200" cy="685800"/>
          </a:xfrm>
          <a:prstGeom prst="wedgeRectCallout">
            <a:avLst>
              <a:gd name="adj1" fmla="val -121954"/>
              <a:gd name="adj2" fmla="val 151389"/>
            </a:avLst>
          </a:prstGeom>
          <a:solidFill>
            <a:srgbClr val="FFFFCC"/>
          </a:solidFill>
          <a:ln w="3175" algn="ctr">
            <a:solidFill>
              <a:schemeClr val="tx1"/>
            </a:solidFill>
            <a:miter lim="800000"/>
            <a:headEnd/>
            <a:tailEnd/>
          </a:ln>
        </p:spPr>
        <p:txBody>
          <a:bodyPr anchor="ctr"/>
          <a:lstStyle/>
          <a:p>
            <a:pPr algn="ctr"/>
            <a:r>
              <a:rPr lang="en-US" sz="1200"/>
              <a:t>Indicator that values are updated in all currencies</a:t>
            </a:r>
          </a:p>
        </p:txBody>
      </p:sp>
      <p:sp>
        <p:nvSpPr>
          <p:cNvPr id="46086" name="AutoShape 7"/>
          <p:cNvSpPr>
            <a:spLocks noChangeArrowheads="1"/>
          </p:cNvSpPr>
          <p:nvPr/>
        </p:nvSpPr>
        <p:spPr bwMode="auto">
          <a:xfrm>
            <a:off x="2667000" y="4724400"/>
            <a:ext cx="2286000" cy="457200"/>
          </a:xfrm>
          <a:prstGeom prst="wedgeRectCallout">
            <a:avLst>
              <a:gd name="adj1" fmla="val -66806"/>
              <a:gd name="adj2" fmla="val 107639"/>
            </a:avLst>
          </a:prstGeom>
          <a:solidFill>
            <a:srgbClr val="FFFFCC"/>
          </a:solidFill>
          <a:ln w="3175" algn="ctr">
            <a:solidFill>
              <a:schemeClr val="tx1"/>
            </a:solidFill>
            <a:miter lim="800000"/>
            <a:headEnd/>
            <a:tailEnd/>
          </a:ln>
        </p:spPr>
        <p:txBody>
          <a:bodyPr anchor="ctr"/>
          <a:lstStyle/>
          <a:p>
            <a:pPr algn="ctr"/>
            <a:r>
              <a:rPr lang="en-US" sz="1200"/>
              <a:t>Co code validation with the cost object</a:t>
            </a:r>
          </a:p>
        </p:txBody>
      </p:sp>
      <p:sp>
        <p:nvSpPr>
          <p:cNvPr id="46087" name="Text Box 8"/>
          <p:cNvSpPr txBox="1">
            <a:spLocks noChangeArrowheads="1"/>
          </p:cNvSpPr>
          <p:nvPr/>
        </p:nvSpPr>
        <p:spPr bwMode="auto">
          <a:xfrm>
            <a:off x="0" y="5791200"/>
            <a:ext cx="9144000" cy="366713"/>
          </a:xfrm>
          <a:prstGeom prst="rect">
            <a:avLst/>
          </a:prstGeom>
          <a:noFill/>
          <a:ln w="28575">
            <a:noFill/>
            <a:miter lim="800000"/>
            <a:headEnd/>
            <a:tailEnd/>
          </a:ln>
        </p:spPr>
        <p:txBody>
          <a:bodyPr>
            <a:spAutoFit/>
          </a:bodyPr>
          <a:lstStyle/>
          <a:p>
            <a:pPr>
              <a:spcBef>
                <a:spcPct val="50000"/>
              </a:spcBef>
            </a:pPr>
            <a:r>
              <a:rPr lang="en-US" sz="1800"/>
              <a:t>IMG</a:t>
            </a:r>
            <a:r>
              <a:rPr lang="en-US" sz="1800">
                <a:sym typeface="Wingdings" pitchFamily="2" charset="2"/>
              </a:rPr>
              <a:t> Controlling General Controlling  Organization Maintain Controlling Area</a:t>
            </a:r>
            <a:endParaRPr lang="en-US" sz="1800"/>
          </a:p>
        </p:txBody>
      </p:sp>
      <p:pic>
        <p:nvPicPr>
          <p:cNvPr id="46088" name="Picture 9"/>
          <p:cNvPicPr>
            <a:picLocks noChangeAspect="1" noChangeArrowheads="1"/>
          </p:cNvPicPr>
          <p:nvPr/>
        </p:nvPicPr>
        <p:blipFill>
          <a:blip r:embed="rId4" cstate="print"/>
          <a:srcRect/>
          <a:stretch>
            <a:fillRect/>
          </a:stretch>
        </p:blipFill>
        <p:spPr bwMode="auto">
          <a:xfrm>
            <a:off x="5334000" y="838200"/>
            <a:ext cx="3429000" cy="4800600"/>
          </a:xfrm>
          <a:prstGeom prst="rect">
            <a:avLst/>
          </a:prstGeom>
          <a:noFill/>
          <a:ln w="28575" algn="ctr">
            <a:solidFill>
              <a:schemeClr val="tx1"/>
            </a:solidFill>
            <a:miter lim="800000"/>
            <a:headEnd/>
            <a:tailEnd/>
          </a:ln>
        </p:spPr>
      </p:pic>
      <p:sp>
        <p:nvSpPr>
          <p:cNvPr id="46089" name="AutoShape 10"/>
          <p:cNvSpPr>
            <a:spLocks noChangeArrowheads="1"/>
          </p:cNvSpPr>
          <p:nvPr/>
        </p:nvSpPr>
        <p:spPr bwMode="auto">
          <a:xfrm>
            <a:off x="5791200" y="4495800"/>
            <a:ext cx="2286000" cy="457200"/>
          </a:xfrm>
          <a:prstGeom prst="wedgeRectCallout">
            <a:avLst>
              <a:gd name="adj1" fmla="val -19028"/>
              <a:gd name="adj2" fmla="val -359028"/>
            </a:avLst>
          </a:prstGeom>
          <a:solidFill>
            <a:srgbClr val="FFFFCC"/>
          </a:solidFill>
          <a:ln w="3175" algn="ctr">
            <a:solidFill>
              <a:schemeClr val="tx1"/>
            </a:solidFill>
            <a:miter lim="800000"/>
            <a:headEnd/>
            <a:tailEnd/>
          </a:ln>
        </p:spPr>
        <p:txBody>
          <a:bodyPr anchor="ctr"/>
          <a:lstStyle/>
          <a:p>
            <a:pPr algn="ctr"/>
            <a:r>
              <a:rPr lang="en-US" sz="1200"/>
              <a:t>Assignment of company codes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defRPr/>
            </a:pPr>
            <a:r>
              <a:rPr lang="en-US"/>
              <a:t>Number range groups</a:t>
            </a:r>
          </a:p>
        </p:txBody>
      </p:sp>
      <p:pic>
        <p:nvPicPr>
          <p:cNvPr id="47107" name="Picture 6"/>
          <p:cNvPicPr>
            <a:picLocks noChangeAspect="1" noChangeArrowheads="1"/>
          </p:cNvPicPr>
          <p:nvPr/>
        </p:nvPicPr>
        <p:blipFill>
          <a:blip r:embed="rId3" cstate="print"/>
          <a:srcRect/>
          <a:stretch>
            <a:fillRect/>
          </a:stretch>
        </p:blipFill>
        <p:spPr bwMode="auto">
          <a:xfrm>
            <a:off x="304800" y="1143000"/>
            <a:ext cx="4095750" cy="4724400"/>
          </a:xfrm>
          <a:prstGeom prst="rect">
            <a:avLst/>
          </a:prstGeom>
          <a:noFill/>
          <a:ln w="28575" algn="ctr">
            <a:solidFill>
              <a:schemeClr val="tx1"/>
            </a:solidFill>
            <a:miter lim="800000"/>
            <a:headEnd/>
            <a:tailEnd/>
          </a:ln>
        </p:spPr>
      </p:pic>
      <p:pic>
        <p:nvPicPr>
          <p:cNvPr id="47108" name="Picture 7"/>
          <p:cNvPicPr>
            <a:picLocks noChangeAspect="1" noChangeArrowheads="1"/>
          </p:cNvPicPr>
          <p:nvPr/>
        </p:nvPicPr>
        <p:blipFill>
          <a:blip r:embed="rId4" cstate="print"/>
          <a:srcRect/>
          <a:stretch>
            <a:fillRect/>
          </a:stretch>
        </p:blipFill>
        <p:spPr bwMode="auto">
          <a:xfrm>
            <a:off x="4648200" y="1143000"/>
            <a:ext cx="4191000" cy="4724400"/>
          </a:xfrm>
          <a:prstGeom prst="rect">
            <a:avLst/>
          </a:prstGeom>
          <a:noFill/>
          <a:ln w="28575" algn="ctr">
            <a:solidFill>
              <a:schemeClr val="tx1"/>
            </a:solidFill>
            <a:miter lim="800000"/>
            <a:headEnd/>
            <a:tailEnd/>
          </a:ln>
        </p:spPr>
      </p:pic>
      <p:sp>
        <p:nvSpPr>
          <p:cNvPr id="47109" name="AutoShape 8"/>
          <p:cNvSpPr>
            <a:spLocks noChangeArrowheads="1"/>
          </p:cNvSpPr>
          <p:nvPr/>
        </p:nvSpPr>
        <p:spPr bwMode="auto">
          <a:xfrm>
            <a:off x="2133600" y="2057400"/>
            <a:ext cx="1981200" cy="457200"/>
          </a:xfrm>
          <a:prstGeom prst="wedgeRectCallout">
            <a:avLst>
              <a:gd name="adj1" fmla="val -104407"/>
              <a:gd name="adj2" fmla="val 39236"/>
            </a:avLst>
          </a:prstGeom>
          <a:solidFill>
            <a:srgbClr val="FFFFCC"/>
          </a:solidFill>
          <a:ln w="3175" algn="ctr">
            <a:solidFill>
              <a:schemeClr val="tx1"/>
            </a:solidFill>
            <a:miter lim="800000"/>
            <a:headEnd/>
            <a:tailEnd/>
          </a:ln>
        </p:spPr>
        <p:txBody>
          <a:bodyPr anchor="ctr"/>
          <a:lstStyle/>
          <a:p>
            <a:pPr algn="ctr"/>
            <a:r>
              <a:rPr lang="en-US" sz="1200"/>
              <a:t>Number Range Groups</a:t>
            </a:r>
          </a:p>
        </p:txBody>
      </p:sp>
      <p:sp>
        <p:nvSpPr>
          <p:cNvPr id="47110" name="AutoShape 9"/>
          <p:cNvSpPr>
            <a:spLocks noChangeArrowheads="1"/>
          </p:cNvSpPr>
          <p:nvPr/>
        </p:nvSpPr>
        <p:spPr bwMode="auto">
          <a:xfrm>
            <a:off x="6781800" y="2438400"/>
            <a:ext cx="2362200" cy="533400"/>
          </a:xfrm>
          <a:prstGeom prst="wedgeRectCallout">
            <a:avLst>
              <a:gd name="adj1" fmla="val -89718"/>
              <a:gd name="adj2" fmla="val 245537"/>
            </a:avLst>
          </a:prstGeom>
          <a:solidFill>
            <a:srgbClr val="FFFFCC"/>
          </a:solidFill>
          <a:ln w="3175" algn="ctr">
            <a:solidFill>
              <a:schemeClr val="tx1"/>
            </a:solidFill>
            <a:miter lim="800000"/>
            <a:headEnd/>
            <a:tailEnd/>
          </a:ln>
        </p:spPr>
        <p:txBody>
          <a:bodyPr anchor="ctr"/>
          <a:lstStyle/>
          <a:p>
            <a:pPr algn="ctr"/>
            <a:r>
              <a:rPr lang="en-US" sz="1200"/>
              <a:t>Assignment of number intervals to number range groups</a:t>
            </a:r>
          </a:p>
        </p:txBody>
      </p:sp>
      <p:sp>
        <p:nvSpPr>
          <p:cNvPr id="47111" name="AutoShape 10"/>
          <p:cNvSpPr>
            <a:spLocks noChangeArrowheads="1"/>
          </p:cNvSpPr>
          <p:nvPr/>
        </p:nvSpPr>
        <p:spPr bwMode="auto">
          <a:xfrm>
            <a:off x="1981200" y="3810000"/>
            <a:ext cx="2133600" cy="762000"/>
          </a:xfrm>
          <a:prstGeom prst="wedgeRectCallout">
            <a:avLst>
              <a:gd name="adj1" fmla="val -95759"/>
              <a:gd name="adj2" fmla="val -109792"/>
            </a:avLst>
          </a:prstGeom>
          <a:solidFill>
            <a:srgbClr val="FFFFCC"/>
          </a:solidFill>
          <a:ln w="3175" algn="ctr">
            <a:solidFill>
              <a:schemeClr val="tx1"/>
            </a:solidFill>
            <a:miter lim="800000"/>
            <a:headEnd/>
            <a:tailEnd/>
          </a:ln>
        </p:spPr>
        <p:txBody>
          <a:bodyPr anchor="ctr"/>
          <a:lstStyle/>
          <a:p>
            <a:pPr algn="ctr"/>
            <a:r>
              <a:rPr lang="en-US" sz="1200"/>
              <a:t>Assignment of business transactions to number range groups</a:t>
            </a:r>
          </a:p>
        </p:txBody>
      </p:sp>
      <p:sp>
        <p:nvSpPr>
          <p:cNvPr id="47112" name="Text Box 11"/>
          <p:cNvSpPr txBox="1">
            <a:spLocks noChangeArrowheads="1"/>
          </p:cNvSpPr>
          <p:nvPr/>
        </p:nvSpPr>
        <p:spPr bwMode="auto">
          <a:xfrm>
            <a:off x="0" y="5943600"/>
            <a:ext cx="9144000" cy="517525"/>
          </a:xfrm>
          <a:prstGeom prst="rect">
            <a:avLst/>
          </a:prstGeom>
          <a:noFill/>
          <a:ln w="28575">
            <a:noFill/>
            <a:miter lim="800000"/>
            <a:headEnd/>
            <a:tailEnd/>
          </a:ln>
        </p:spPr>
        <p:txBody>
          <a:bodyPr>
            <a:spAutoFit/>
          </a:bodyPr>
          <a:lstStyle/>
          <a:p>
            <a:pPr>
              <a:spcBef>
                <a:spcPct val="50000"/>
              </a:spcBef>
            </a:pPr>
            <a:r>
              <a:rPr lang="en-US" sz="1400" b="1"/>
              <a:t>IMG</a:t>
            </a:r>
            <a:r>
              <a:rPr lang="en-US" sz="1400" b="1">
                <a:sym typeface="Wingdings" pitchFamily="2" charset="2"/>
              </a:rPr>
              <a:t> Controlling General Controlling  Organization Maintain Number ranges for controlling documents</a:t>
            </a:r>
            <a:endParaRPr lang="en-US" sz="1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defRPr/>
            </a:pPr>
            <a:r>
              <a:rPr lang="en-US" sz="3200">
                <a:solidFill>
                  <a:srgbClr val="003399"/>
                </a:solidFill>
              </a:rPr>
              <a:t>Challenges</a:t>
            </a:r>
          </a:p>
        </p:txBody>
      </p:sp>
      <p:sp>
        <p:nvSpPr>
          <p:cNvPr id="67587" name="Rectangle 3"/>
          <p:cNvSpPr>
            <a:spLocks noGrp="1" noChangeArrowheads="1"/>
          </p:cNvSpPr>
          <p:nvPr>
            <p:ph type="body" idx="1"/>
          </p:nvPr>
        </p:nvSpPr>
        <p:spPr>
          <a:xfrm>
            <a:off x="381000" y="990600"/>
            <a:ext cx="7800975" cy="5181600"/>
          </a:xfrm>
        </p:spPr>
        <p:txBody>
          <a:bodyPr/>
          <a:lstStyle/>
          <a:p>
            <a:pPr marL="49213" indent="-49213" algn="ctr">
              <a:buFontTx/>
              <a:buNone/>
              <a:defRPr/>
            </a:pPr>
            <a:endParaRPr lang="en-US" sz="2800">
              <a:solidFill>
                <a:srgbClr val="003399"/>
              </a:solidFill>
            </a:endParaRPr>
          </a:p>
          <a:p>
            <a:pPr marL="49213" indent="-49213" algn="just">
              <a:defRPr/>
            </a:pPr>
            <a:r>
              <a:rPr lang="en-US" sz="1800">
                <a:effectLst/>
              </a:rPr>
              <a:t>To understand the clients reporting requirements and organizational structure, which is very dynamic in nature.</a:t>
            </a:r>
          </a:p>
          <a:p>
            <a:pPr marL="49213" indent="-49213" algn="just">
              <a:defRPr/>
            </a:pPr>
            <a:endParaRPr lang="en-US" sz="1800">
              <a:effectLst/>
            </a:endParaRPr>
          </a:p>
          <a:p>
            <a:pPr marL="49213" indent="-49213" algn="just">
              <a:defRPr/>
            </a:pPr>
            <a:r>
              <a:rPr lang="en-US" sz="1800">
                <a:effectLst/>
              </a:rPr>
              <a:t>Every client has a unique method of management reporting. There are no standards available for the preparation of reports. Hence to understand such reporting requirements and mapping it with the controlling reports available is a challenge for consultant.</a:t>
            </a:r>
          </a:p>
          <a:p>
            <a:pPr marL="49213" indent="-49213" algn="just">
              <a:defRPr/>
            </a:pPr>
            <a:endParaRPr lang="en-US" sz="1800">
              <a:effectLst/>
            </a:endParaRPr>
          </a:p>
          <a:p>
            <a:pPr marL="49213" indent="-49213" algn="just">
              <a:defRPr/>
            </a:pPr>
            <a:r>
              <a:rPr lang="en-US" sz="1800">
                <a:effectLst/>
              </a:rPr>
              <a:t>There is a tendency to reconcile figures from controlling with Financial accounting. This is not the objective of controlling and communicating and get alignment on this topic is a challenge.</a:t>
            </a:r>
          </a:p>
          <a:p>
            <a:pPr marL="49213" indent="-49213" algn="just">
              <a:defRPr/>
            </a:pPr>
            <a:endParaRPr lang="en-US" sz="1800">
              <a:effectLst/>
            </a:endParaRPr>
          </a:p>
          <a:p>
            <a:pPr marL="49213" indent="-49213" algn="just">
              <a:defRPr/>
            </a:pPr>
            <a:r>
              <a:rPr lang="en-US" sz="1800">
                <a:effectLst/>
              </a:rPr>
              <a:t>The controlling reports shows all the costs of the organizational unit. These costs may be controllable costs and uncontrollable costs. The operational manager would not like to see uncontrollable costs/ allocated costs.</a:t>
            </a:r>
          </a:p>
          <a:p>
            <a:pPr marL="49213" indent="-49213" algn="ctr">
              <a:buFontTx/>
              <a:buNone/>
              <a:defRPr/>
            </a:pPr>
            <a:endParaRPr lang="en-US" sz="2800">
              <a:solidFill>
                <a:srgbClr val="003399"/>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defRPr/>
            </a:pPr>
            <a:r>
              <a:rPr lang="en-US" dirty="0"/>
              <a:t>Versions in Controlling</a:t>
            </a:r>
          </a:p>
        </p:txBody>
      </p:sp>
      <p:sp>
        <p:nvSpPr>
          <p:cNvPr id="48131" name="AutoShape 5"/>
          <p:cNvSpPr>
            <a:spLocks noChangeArrowheads="1"/>
          </p:cNvSpPr>
          <p:nvPr/>
        </p:nvSpPr>
        <p:spPr bwMode="auto">
          <a:xfrm>
            <a:off x="2133600" y="2057400"/>
            <a:ext cx="1981200" cy="457200"/>
          </a:xfrm>
          <a:prstGeom prst="wedgeRectCallout">
            <a:avLst>
              <a:gd name="adj1" fmla="val -104407"/>
              <a:gd name="adj2" fmla="val 39236"/>
            </a:avLst>
          </a:prstGeom>
          <a:solidFill>
            <a:srgbClr val="FFFFCC"/>
          </a:solidFill>
          <a:ln w="3175" algn="ctr">
            <a:solidFill>
              <a:schemeClr val="tx1"/>
            </a:solidFill>
            <a:miter lim="800000"/>
            <a:headEnd/>
            <a:tailEnd/>
          </a:ln>
        </p:spPr>
        <p:txBody>
          <a:bodyPr anchor="ctr"/>
          <a:lstStyle/>
          <a:p>
            <a:pPr algn="ctr"/>
            <a:r>
              <a:rPr lang="en-US" sz="1200"/>
              <a:t>Number Range Groups</a:t>
            </a:r>
          </a:p>
        </p:txBody>
      </p:sp>
      <p:sp>
        <p:nvSpPr>
          <p:cNvPr id="48132" name="AutoShape 7"/>
          <p:cNvSpPr>
            <a:spLocks noChangeArrowheads="1"/>
          </p:cNvSpPr>
          <p:nvPr/>
        </p:nvSpPr>
        <p:spPr bwMode="auto">
          <a:xfrm>
            <a:off x="1981200" y="3810000"/>
            <a:ext cx="2133600" cy="762000"/>
          </a:xfrm>
          <a:prstGeom prst="wedgeRectCallout">
            <a:avLst>
              <a:gd name="adj1" fmla="val -95759"/>
              <a:gd name="adj2" fmla="val -109792"/>
            </a:avLst>
          </a:prstGeom>
          <a:solidFill>
            <a:srgbClr val="FFFFCC"/>
          </a:solidFill>
          <a:ln w="3175" algn="ctr">
            <a:solidFill>
              <a:schemeClr val="tx1"/>
            </a:solidFill>
            <a:miter lim="800000"/>
            <a:headEnd/>
            <a:tailEnd/>
          </a:ln>
        </p:spPr>
        <p:txBody>
          <a:bodyPr anchor="ctr"/>
          <a:lstStyle/>
          <a:p>
            <a:pPr algn="ctr"/>
            <a:r>
              <a:rPr lang="en-US" sz="1200"/>
              <a:t>Assignment of business transactions to number range groups</a:t>
            </a:r>
          </a:p>
        </p:txBody>
      </p:sp>
      <p:sp>
        <p:nvSpPr>
          <p:cNvPr id="48133" name="Text Box 8"/>
          <p:cNvSpPr txBox="1">
            <a:spLocks noChangeArrowheads="1"/>
          </p:cNvSpPr>
          <p:nvPr/>
        </p:nvSpPr>
        <p:spPr bwMode="auto">
          <a:xfrm>
            <a:off x="0" y="5943600"/>
            <a:ext cx="9144000" cy="304800"/>
          </a:xfrm>
          <a:prstGeom prst="rect">
            <a:avLst/>
          </a:prstGeom>
          <a:noFill/>
          <a:ln w="28575">
            <a:noFill/>
            <a:miter lim="800000"/>
            <a:headEnd/>
            <a:tailEnd/>
          </a:ln>
        </p:spPr>
        <p:txBody>
          <a:bodyPr>
            <a:spAutoFit/>
          </a:bodyPr>
          <a:lstStyle/>
          <a:p>
            <a:pPr>
              <a:spcBef>
                <a:spcPct val="50000"/>
              </a:spcBef>
            </a:pPr>
            <a:r>
              <a:rPr lang="en-US" sz="1400" b="1"/>
              <a:t>IMG</a:t>
            </a:r>
            <a:r>
              <a:rPr lang="en-US" sz="1400" b="1">
                <a:sym typeface="Wingdings" pitchFamily="2" charset="2"/>
              </a:rPr>
              <a:t> Controlling General Controlling  Organization Maintain Versions</a:t>
            </a:r>
            <a:endParaRPr lang="en-US" sz="1400" b="1"/>
          </a:p>
        </p:txBody>
      </p:sp>
      <p:pic>
        <p:nvPicPr>
          <p:cNvPr id="48134" name="Picture 9"/>
          <p:cNvPicPr>
            <a:picLocks noChangeAspect="1" noChangeArrowheads="1"/>
          </p:cNvPicPr>
          <p:nvPr/>
        </p:nvPicPr>
        <p:blipFill>
          <a:blip r:embed="rId3" cstate="print"/>
          <a:srcRect/>
          <a:stretch>
            <a:fillRect/>
          </a:stretch>
        </p:blipFill>
        <p:spPr bwMode="auto">
          <a:xfrm>
            <a:off x="228600" y="1143000"/>
            <a:ext cx="4419600" cy="4724400"/>
          </a:xfrm>
          <a:prstGeom prst="rect">
            <a:avLst/>
          </a:prstGeom>
          <a:noFill/>
          <a:ln w="28575" algn="ctr">
            <a:solidFill>
              <a:schemeClr val="tx1"/>
            </a:solidFill>
            <a:miter lim="800000"/>
            <a:headEnd/>
            <a:tailEnd/>
          </a:ln>
        </p:spPr>
      </p:pic>
      <p:pic>
        <p:nvPicPr>
          <p:cNvPr id="48135" name="Picture 10"/>
          <p:cNvPicPr>
            <a:picLocks noChangeAspect="1" noChangeArrowheads="1"/>
          </p:cNvPicPr>
          <p:nvPr/>
        </p:nvPicPr>
        <p:blipFill>
          <a:blip r:embed="rId4" cstate="print"/>
          <a:srcRect/>
          <a:stretch>
            <a:fillRect/>
          </a:stretch>
        </p:blipFill>
        <p:spPr bwMode="auto">
          <a:xfrm>
            <a:off x="4800600" y="1143000"/>
            <a:ext cx="4114800" cy="4724400"/>
          </a:xfrm>
          <a:prstGeom prst="rect">
            <a:avLst/>
          </a:prstGeom>
          <a:noFill/>
          <a:ln w="28575" algn="ctr">
            <a:solidFill>
              <a:schemeClr val="tx1"/>
            </a:solidFill>
            <a:miter lim="800000"/>
            <a:headEnd/>
            <a:tailEnd/>
          </a:ln>
        </p:spPr>
      </p:pic>
      <p:sp>
        <p:nvSpPr>
          <p:cNvPr id="48136" name="AutoShape 11"/>
          <p:cNvSpPr>
            <a:spLocks noChangeArrowheads="1"/>
          </p:cNvSpPr>
          <p:nvPr/>
        </p:nvSpPr>
        <p:spPr bwMode="auto">
          <a:xfrm>
            <a:off x="2743200" y="3276600"/>
            <a:ext cx="1981200" cy="685800"/>
          </a:xfrm>
          <a:prstGeom prst="wedgeRectCallout">
            <a:avLst>
              <a:gd name="adj1" fmla="val -87097"/>
              <a:gd name="adj2" fmla="val -81250"/>
            </a:avLst>
          </a:prstGeom>
          <a:solidFill>
            <a:srgbClr val="FFFFCC"/>
          </a:solidFill>
          <a:ln w="3175" algn="ctr">
            <a:solidFill>
              <a:schemeClr val="tx1"/>
            </a:solidFill>
            <a:miter lim="800000"/>
            <a:headEnd/>
            <a:tailEnd/>
          </a:ln>
        </p:spPr>
        <p:txBody>
          <a:bodyPr anchor="ctr"/>
          <a:lstStyle/>
          <a:p>
            <a:pPr algn="ctr"/>
            <a:r>
              <a:rPr lang="en-US" sz="1200"/>
              <a:t>Settings for planning for various controlling components</a:t>
            </a:r>
          </a:p>
        </p:txBody>
      </p:sp>
      <p:sp>
        <p:nvSpPr>
          <p:cNvPr id="48137" name="AutoShape 12"/>
          <p:cNvSpPr>
            <a:spLocks noChangeArrowheads="1"/>
          </p:cNvSpPr>
          <p:nvPr/>
        </p:nvSpPr>
        <p:spPr bwMode="auto">
          <a:xfrm>
            <a:off x="6934200" y="3048000"/>
            <a:ext cx="1981200" cy="685800"/>
          </a:xfrm>
          <a:prstGeom prst="wedgeRectCallout">
            <a:avLst>
              <a:gd name="adj1" fmla="val -39023"/>
              <a:gd name="adj2" fmla="val -131250"/>
            </a:avLst>
          </a:prstGeom>
          <a:solidFill>
            <a:srgbClr val="FFFFCC"/>
          </a:solidFill>
          <a:ln w="3175" algn="ctr">
            <a:solidFill>
              <a:schemeClr val="tx1"/>
            </a:solidFill>
            <a:miter lim="800000"/>
            <a:headEnd/>
            <a:tailEnd/>
          </a:ln>
        </p:spPr>
        <p:txBody>
          <a:bodyPr anchor="ctr"/>
          <a:lstStyle/>
          <a:p>
            <a:pPr algn="ctr"/>
            <a:r>
              <a:rPr lang="en-US" sz="1200"/>
              <a:t>Settings for activity price calculation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0514" name="Rectangle 2"/>
          <p:cNvSpPr>
            <a:spLocks noChangeArrowheads="1"/>
          </p:cNvSpPr>
          <p:nvPr/>
        </p:nvSpPr>
        <p:spPr bwMode="auto">
          <a:xfrm>
            <a:off x="381000" y="381000"/>
            <a:ext cx="9601200" cy="671513"/>
          </a:xfrm>
          <a:prstGeom prst="rect">
            <a:avLst/>
          </a:prstGeom>
          <a:noFill/>
          <a:ln w="12700">
            <a:noFill/>
            <a:miter lim="800000"/>
            <a:headEnd/>
            <a:tailEnd/>
          </a:ln>
          <a:effectLst/>
        </p:spPr>
        <p:txBody>
          <a:bodyPr lIns="0" tIns="0" rIns="0" bIns="0"/>
          <a:lstStyle/>
          <a:p>
            <a:pPr>
              <a:defRPr/>
            </a:pPr>
            <a:r>
              <a:rPr lang="en-US" sz="2800" b="1" dirty="0">
                <a:effectLst>
                  <a:outerShdw blurRad="38100" dist="38100" dir="2700000" algn="tl">
                    <a:srgbClr val="C0C0C0"/>
                  </a:outerShdw>
                </a:effectLst>
              </a:rPr>
              <a:t>Versions in Controlling</a:t>
            </a:r>
          </a:p>
        </p:txBody>
      </p:sp>
      <p:sp>
        <p:nvSpPr>
          <p:cNvPr id="49155" name="Rectangle 4"/>
          <p:cNvSpPr>
            <a:spLocks noChangeArrowheads="1"/>
          </p:cNvSpPr>
          <p:nvPr/>
        </p:nvSpPr>
        <p:spPr bwMode="auto">
          <a:xfrm>
            <a:off x="304800" y="1143000"/>
            <a:ext cx="8229600" cy="3505200"/>
          </a:xfrm>
          <a:prstGeom prst="rect">
            <a:avLst/>
          </a:prstGeom>
          <a:noFill/>
          <a:ln w="12700">
            <a:noFill/>
            <a:miter lim="800000"/>
            <a:headEnd/>
            <a:tailEnd/>
          </a:ln>
        </p:spPr>
        <p:txBody>
          <a:bodyPr/>
          <a:lstStyle/>
          <a:p>
            <a:pPr>
              <a:buFontTx/>
              <a:buChar char="•"/>
            </a:pPr>
            <a:r>
              <a:rPr lang="en-US" sz="1400"/>
              <a:t>Versions are created in controlling to have different sets of data for different planning scenarios.</a:t>
            </a:r>
          </a:p>
          <a:p>
            <a:pPr algn="just">
              <a:buFontTx/>
              <a:buChar char="•"/>
            </a:pPr>
            <a:endParaRPr lang="en-US" sz="1400"/>
          </a:p>
          <a:p>
            <a:pPr algn="just">
              <a:buFontTx/>
              <a:buChar char="•"/>
            </a:pPr>
            <a:r>
              <a:rPr lang="en-US" sz="1400"/>
              <a:t>Most like plan scenario and actuals are collected in version 0. The plan and actual data in version 0 can be used in plan / actual comparisons and variance analysis. </a:t>
            </a:r>
          </a:p>
          <a:p>
            <a:pPr lvl="1" algn="just"/>
            <a:endParaRPr lang="en-US" sz="1400"/>
          </a:p>
          <a:p>
            <a:pPr>
              <a:buFontTx/>
              <a:buChar char="•"/>
            </a:pPr>
            <a:r>
              <a:rPr lang="en-US" sz="1400"/>
              <a:t>When controlling area is created, the system automatically creates version 0 for the five fiscal year. For different planning scenarios, new versions can be created by copying it from version 0. </a:t>
            </a:r>
          </a:p>
          <a:p>
            <a:pPr>
              <a:buFontTx/>
              <a:buChar char="•"/>
            </a:pPr>
            <a:endParaRPr lang="en-US" sz="1400"/>
          </a:p>
          <a:p>
            <a:pPr>
              <a:buFontTx/>
              <a:buChar char="•"/>
            </a:pPr>
            <a:r>
              <a:rPr lang="en-US" sz="1400"/>
              <a:t>For each version and fiscal year, controlling area settings for planning determines, whether version is allowed for planning, integrated planning is allowed, copying of planned data is allowed, valuation variant for resource planning etc.</a:t>
            </a:r>
          </a:p>
          <a:p>
            <a:endParaRPr lang="en-US" sz="1400"/>
          </a:p>
          <a:p>
            <a:pPr>
              <a:buFontTx/>
              <a:buChar char="•"/>
            </a:pPr>
            <a:r>
              <a:rPr lang="en-US" sz="1400"/>
              <a:t>For each version and fiscal year, controlling area settings are also done to determine how the price calculation for activity take place for both planning and actuals.</a:t>
            </a:r>
          </a:p>
          <a:p>
            <a:endParaRPr lang="en-US" sz="1400"/>
          </a:p>
          <a:p>
            <a:endParaRPr 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Periods Changing / Display in Controlling</a:t>
            </a:r>
          </a:p>
        </p:txBody>
      </p:sp>
      <p:sp>
        <p:nvSpPr>
          <p:cNvPr id="3" name="Content Placeholder 2"/>
          <p:cNvSpPr>
            <a:spLocks noGrp="1"/>
          </p:cNvSpPr>
          <p:nvPr>
            <p:ph idx="1"/>
          </p:nvPr>
        </p:nvSpPr>
        <p:spPr/>
        <p:txBody>
          <a:bodyPr/>
          <a:lstStyle/>
          <a:p>
            <a:pPr>
              <a:buFontTx/>
              <a:buNone/>
              <a:defRPr/>
            </a:pPr>
            <a:r>
              <a:rPr lang="en-US" sz="1800" u="sng" dirty="0"/>
              <a:t>Functionality</a:t>
            </a:r>
            <a:r>
              <a:rPr lang="en-US" u="sng" dirty="0"/>
              <a:t/>
            </a:r>
            <a:br>
              <a:rPr lang="en-US" u="sng" dirty="0"/>
            </a:br>
            <a:r>
              <a:rPr lang="en-US" b="0" dirty="0"/>
              <a:t>.</a:t>
            </a:r>
            <a:r>
              <a:rPr lang="en-US" sz="1600" b="0" dirty="0">
                <a:cs typeface="Arial" pitchFamily="34" charset="0"/>
              </a:rPr>
              <a:t>Use the period lock to lock plan and actual business transactions for a combination of controlling area, fiscal year, and version to prevent further postings.</a:t>
            </a:r>
          </a:p>
          <a:p>
            <a:pPr>
              <a:buFontTx/>
              <a:buNone/>
              <a:defRPr/>
            </a:pPr>
            <a:r>
              <a:rPr lang="en-US" sz="1400" b="0" dirty="0">
                <a:cs typeface="Arial" pitchFamily="34" charset="0"/>
              </a:rPr>
              <a:t>	</a:t>
            </a:r>
          </a:p>
          <a:p>
            <a:pPr>
              <a:buFontTx/>
              <a:buNone/>
              <a:defRPr/>
            </a:pPr>
            <a:r>
              <a:rPr lang="en-US" b="0" dirty="0"/>
              <a:t>	</a:t>
            </a:r>
            <a:r>
              <a:rPr lang="en-US" sz="1600" b="0" dirty="0"/>
              <a:t>For changing the periods – OKP1</a:t>
            </a:r>
          </a:p>
          <a:p>
            <a:pPr>
              <a:buFontTx/>
              <a:buNone/>
              <a:defRPr/>
            </a:pPr>
            <a:r>
              <a:rPr lang="en-US" sz="1600" b="0" dirty="0"/>
              <a:t>	</a:t>
            </a:r>
          </a:p>
          <a:p>
            <a:pPr>
              <a:buFontTx/>
              <a:buNone/>
              <a:defRPr/>
            </a:pPr>
            <a:r>
              <a:rPr lang="en-US" sz="1600" b="0" dirty="0"/>
              <a:t>	Menu </a:t>
            </a:r>
            <a:r>
              <a:rPr lang="en-US" sz="1600" b="0" dirty="0" err="1"/>
              <a:t>path:Accounting</a:t>
            </a:r>
            <a:r>
              <a:rPr lang="en-US" sz="1600" b="0" dirty="0"/>
              <a:t> </a:t>
            </a:r>
            <a:r>
              <a:rPr lang="en-US" sz="1600" b="0" dirty="0">
                <a:sym typeface="Symbol"/>
              </a:rPr>
              <a:t></a:t>
            </a:r>
            <a:r>
              <a:rPr lang="en-US" sz="1600" b="0" dirty="0"/>
              <a:t> Controlling </a:t>
            </a:r>
            <a:r>
              <a:rPr lang="en-US" sz="1600" b="0" dirty="0">
                <a:sym typeface="Symbol"/>
              </a:rPr>
              <a:t></a:t>
            </a:r>
            <a:r>
              <a:rPr lang="en-US" sz="1600" b="0" dirty="0"/>
              <a:t> Cost Center Accounting </a:t>
            </a:r>
            <a:r>
              <a:rPr lang="en-US" sz="1600" b="0" dirty="0">
                <a:sym typeface="Symbol"/>
              </a:rPr>
              <a:t></a:t>
            </a:r>
            <a:r>
              <a:rPr lang="en-US" sz="1600" b="0" dirty="0"/>
              <a:t> Environment </a:t>
            </a:r>
            <a:r>
              <a:rPr lang="en-US" sz="1600" b="0" dirty="0">
                <a:sym typeface="Symbol"/>
              </a:rPr>
              <a:t></a:t>
            </a:r>
            <a:r>
              <a:rPr lang="en-US" sz="1600" b="0" dirty="0"/>
              <a:t> Period Lock </a:t>
            </a:r>
            <a:r>
              <a:rPr lang="en-US" sz="1600" b="0" dirty="0">
                <a:sym typeface="Symbol"/>
              </a:rPr>
              <a:t></a:t>
            </a:r>
            <a:r>
              <a:rPr lang="en-US" sz="1600" b="0" dirty="0"/>
              <a:t> OKP1 – Change.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Periods Changing in Controlling</a:t>
            </a:r>
          </a:p>
        </p:txBody>
      </p:sp>
      <p:pic>
        <p:nvPicPr>
          <p:cNvPr id="51203" name="Picture 2"/>
          <p:cNvPicPr>
            <a:picLocks noGrp="1" noChangeAspect="1" noChangeArrowheads="1"/>
          </p:cNvPicPr>
          <p:nvPr>
            <p:ph idx="1"/>
          </p:nvPr>
        </p:nvPicPr>
        <p:blipFill>
          <a:blip r:embed="rId3" cstate="print"/>
          <a:srcRect/>
          <a:stretch>
            <a:fillRect/>
          </a:stretch>
        </p:blipFill>
        <p:spPr>
          <a:xfrm>
            <a:off x="4876800" y="1066800"/>
            <a:ext cx="4114800" cy="4876800"/>
          </a:xfrm>
          <a:noFill/>
        </p:spPr>
      </p:pic>
      <p:pic>
        <p:nvPicPr>
          <p:cNvPr id="51204" name="Picture 3"/>
          <p:cNvPicPr>
            <a:picLocks noChangeAspect="1" noChangeArrowheads="1"/>
          </p:cNvPicPr>
          <p:nvPr/>
        </p:nvPicPr>
        <p:blipFill>
          <a:blip r:embed="rId4" cstate="print"/>
          <a:srcRect/>
          <a:stretch>
            <a:fillRect/>
          </a:stretch>
        </p:blipFill>
        <p:spPr bwMode="auto">
          <a:xfrm>
            <a:off x="609600" y="1752600"/>
            <a:ext cx="4114800" cy="2590800"/>
          </a:xfrm>
          <a:prstGeom prst="rect">
            <a:avLst/>
          </a:prstGeom>
          <a:noFill/>
          <a:ln w="2857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Display of period in Controlling.</a:t>
            </a:r>
          </a:p>
        </p:txBody>
      </p:sp>
      <p:sp>
        <p:nvSpPr>
          <p:cNvPr id="3" name="Content Placeholder 2"/>
          <p:cNvSpPr>
            <a:spLocks noGrp="1"/>
          </p:cNvSpPr>
          <p:nvPr>
            <p:ph idx="1"/>
          </p:nvPr>
        </p:nvSpPr>
        <p:spPr/>
        <p:txBody>
          <a:bodyPr/>
          <a:lstStyle/>
          <a:p>
            <a:pPr>
              <a:defRPr/>
            </a:pPr>
            <a:endParaRPr lang="en-US" b="0" dirty="0"/>
          </a:p>
          <a:p>
            <a:pPr>
              <a:defRPr/>
            </a:pPr>
            <a:r>
              <a:rPr lang="en-US" sz="1600" b="0" dirty="0"/>
              <a:t>For Display of the period – OKP2.</a:t>
            </a:r>
          </a:p>
          <a:p>
            <a:pPr>
              <a:defRPr/>
            </a:pPr>
            <a:endParaRPr lang="en-US" sz="1600" b="0" dirty="0"/>
          </a:p>
          <a:p>
            <a:pPr>
              <a:defRPr/>
            </a:pPr>
            <a:endParaRPr lang="en-US" sz="1600" b="0" dirty="0"/>
          </a:p>
          <a:p>
            <a:pPr>
              <a:defRPr/>
            </a:pPr>
            <a:r>
              <a:rPr lang="en-US" sz="1600" b="0" dirty="0"/>
              <a:t>Menu path: Accounting </a:t>
            </a:r>
            <a:r>
              <a:rPr lang="en-US" sz="1600" b="0" dirty="0">
                <a:sym typeface="Symbol"/>
              </a:rPr>
              <a:t></a:t>
            </a:r>
            <a:r>
              <a:rPr lang="en-US" sz="1600" b="0" dirty="0"/>
              <a:t> Controlling </a:t>
            </a:r>
            <a:r>
              <a:rPr lang="en-US" sz="1600" b="0" dirty="0">
                <a:sym typeface="Symbol"/>
              </a:rPr>
              <a:t></a:t>
            </a:r>
            <a:r>
              <a:rPr lang="en-US" sz="1600" b="0" dirty="0"/>
              <a:t> Cost Center Accounting </a:t>
            </a:r>
            <a:r>
              <a:rPr lang="en-US" sz="1600" b="0" dirty="0">
                <a:sym typeface="Symbol"/>
              </a:rPr>
              <a:t></a:t>
            </a:r>
            <a:r>
              <a:rPr lang="en-US" sz="1600" b="0" dirty="0"/>
              <a:t> Environment </a:t>
            </a:r>
            <a:r>
              <a:rPr lang="en-US" sz="1600" b="0" dirty="0">
                <a:sym typeface="Symbol"/>
              </a:rPr>
              <a:t></a:t>
            </a:r>
            <a:r>
              <a:rPr lang="en-US" sz="1600" b="0" dirty="0"/>
              <a:t> Period Lock </a:t>
            </a:r>
            <a:r>
              <a:rPr lang="en-US" sz="1600" b="0" dirty="0">
                <a:sym typeface="Symbol"/>
              </a:rPr>
              <a:t></a:t>
            </a:r>
            <a:r>
              <a:rPr lang="en-US" sz="1600" b="0" dirty="0"/>
              <a:t> OKP1 – Display. </a:t>
            </a:r>
          </a:p>
          <a:p>
            <a:pPr>
              <a:defRPr/>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Periods Display in Controlling.</a:t>
            </a:r>
          </a:p>
        </p:txBody>
      </p:sp>
      <p:pic>
        <p:nvPicPr>
          <p:cNvPr id="53251" name="Picture 3"/>
          <p:cNvPicPr>
            <a:picLocks noChangeAspect="1" noChangeArrowheads="1"/>
          </p:cNvPicPr>
          <p:nvPr/>
        </p:nvPicPr>
        <p:blipFill>
          <a:blip r:embed="rId3" cstate="print"/>
          <a:srcRect/>
          <a:stretch>
            <a:fillRect/>
          </a:stretch>
        </p:blipFill>
        <p:spPr bwMode="auto">
          <a:xfrm>
            <a:off x="3810000" y="1447800"/>
            <a:ext cx="5181600" cy="4662488"/>
          </a:xfrm>
          <a:prstGeom prst="rect">
            <a:avLst/>
          </a:prstGeom>
          <a:noFill/>
          <a:ln w="28575">
            <a:noFill/>
            <a:miter lim="800000"/>
            <a:headEnd/>
            <a:tailEnd/>
          </a:ln>
        </p:spPr>
      </p:pic>
      <p:pic>
        <p:nvPicPr>
          <p:cNvPr id="53252" name="Picture 5"/>
          <p:cNvPicPr>
            <a:picLocks noGrp="1" noChangeAspect="1" noChangeArrowheads="1"/>
          </p:cNvPicPr>
          <p:nvPr>
            <p:ph idx="1"/>
          </p:nvPr>
        </p:nvPicPr>
        <p:blipFill>
          <a:blip r:embed="rId4" cstate="print"/>
          <a:srcRect/>
          <a:stretch>
            <a:fillRect/>
          </a:stretch>
        </p:blipFill>
        <p:spPr>
          <a:xfrm>
            <a:off x="385763" y="1917700"/>
            <a:ext cx="3143250" cy="318770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a:defRPr/>
            </a:pPr>
            <a:r>
              <a:rPr lang="en-US" sz="3600" b="0"/>
              <a:t>Financial (FI) vs. </a:t>
            </a:r>
            <a:r>
              <a:rPr lang="en-US" sz="3600" b="0">
                <a:solidFill>
                  <a:schemeClr val="accent2"/>
                </a:solidFill>
              </a:rPr>
              <a:t>Controlling</a:t>
            </a:r>
            <a:r>
              <a:rPr lang="en-US" sz="3600" b="0"/>
              <a:t> </a:t>
            </a:r>
            <a:r>
              <a:rPr lang="en-US" sz="3600" b="0">
                <a:solidFill>
                  <a:schemeClr val="accent2"/>
                </a:solidFill>
              </a:rPr>
              <a:t>(CO)</a:t>
            </a:r>
          </a:p>
        </p:txBody>
      </p:sp>
      <p:sp>
        <p:nvSpPr>
          <p:cNvPr id="8195" name="Rectangle 3"/>
          <p:cNvSpPr>
            <a:spLocks noChangeArrowheads="1"/>
          </p:cNvSpPr>
          <p:nvPr/>
        </p:nvSpPr>
        <p:spPr bwMode="auto">
          <a:xfrm>
            <a:off x="266700" y="2249488"/>
            <a:ext cx="8226425" cy="457200"/>
          </a:xfrm>
          <a:prstGeom prst="rect">
            <a:avLst/>
          </a:prstGeom>
          <a:solidFill>
            <a:srgbClr val="EAEC5E"/>
          </a:solidFill>
          <a:ln w="12700" algn="ctr">
            <a:solidFill>
              <a:schemeClr val="bg2"/>
            </a:solidFill>
            <a:miter lim="800000"/>
            <a:headEnd/>
            <a:tailEnd/>
          </a:ln>
        </p:spPr>
        <p:txBody>
          <a:bodyPr lIns="92075" tIns="46038" rIns="92075" bIns="46038"/>
          <a:lstStyle/>
          <a:p>
            <a:pPr>
              <a:buClr>
                <a:schemeClr val="accent2"/>
              </a:buClr>
              <a:buFont typeface="Wingdings" pitchFamily="2" charset="2"/>
              <a:buNone/>
            </a:pPr>
            <a:r>
              <a:rPr lang="en-US" sz="2000" b="1"/>
              <a:t>External Reporting		</a:t>
            </a:r>
            <a:r>
              <a:rPr lang="en-US" sz="2000" b="1">
                <a:solidFill>
                  <a:schemeClr val="accent2"/>
                </a:solidFill>
              </a:rPr>
              <a:t>Internal Reporting</a:t>
            </a:r>
          </a:p>
        </p:txBody>
      </p:sp>
      <p:sp>
        <p:nvSpPr>
          <p:cNvPr id="8196" name="Rectangle 4"/>
          <p:cNvSpPr>
            <a:spLocks noChangeArrowheads="1"/>
          </p:cNvSpPr>
          <p:nvPr/>
        </p:nvSpPr>
        <p:spPr bwMode="auto">
          <a:xfrm>
            <a:off x="266700" y="3163888"/>
            <a:ext cx="8226425" cy="457200"/>
          </a:xfrm>
          <a:prstGeom prst="rect">
            <a:avLst/>
          </a:prstGeom>
          <a:solidFill>
            <a:srgbClr val="EAEC5E"/>
          </a:solidFill>
          <a:ln w="12700">
            <a:solidFill>
              <a:schemeClr val="bg2"/>
            </a:solidFill>
            <a:miter lim="800000"/>
            <a:headEnd/>
            <a:tailEnd/>
          </a:ln>
        </p:spPr>
        <p:txBody>
          <a:bodyPr lIns="92075" tIns="46038" rIns="92075" bIns="46038"/>
          <a:lstStyle/>
          <a:p>
            <a:pPr>
              <a:buClr>
                <a:schemeClr val="accent2"/>
              </a:buClr>
              <a:buFont typeface="Wingdings" pitchFamily="2" charset="2"/>
              <a:buNone/>
            </a:pPr>
            <a:r>
              <a:rPr lang="en-US" sz="2000" b="1"/>
              <a:t>Regulatory Compliance	</a:t>
            </a:r>
            <a:r>
              <a:rPr lang="en-US" sz="2000" b="1">
                <a:solidFill>
                  <a:schemeClr val="accent2"/>
                </a:solidFill>
              </a:rPr>
              <a:t>Ad Hoc</a:t>
            </a:r>
            <a:endParaRPr lang="en-US" sz="2000" b="1"/>
          </a:p>
        </p:txBody>
      </p:sp>
      <p:sp>
        <p:nvSpPr>
          <p:cNvPr id="8197" name="Rectangle 5"/>
          <p:cNvSpPr>
            <a:spLocks noChangeArrowheads="1"/>
          </p:cNvSpPr>
          <p:nvPr/>
        </p:nvSpPr>
        <p:spPr bwMode="auto">
          <a:xfrm>
            <a:off x="266700" y="3962400"/>
            <a:ext cx="8226425" cy="457200"/>
          </a:xfrm>
          <a:prstGeom prst="rect">
            <a:avLst/>
          </a:prstGeom>
          <a:solidFill>
            <a:srgbClr val="EAEC5E"/>
          </a:solidFill>
          <a:ln w="12700">
            <a:solidFill>
              <a:schemeClr val="bg2"/>
            </a:solidFill>
            <a:miter lim="800000"/>
            <a:headEnd/>
            <a:tailEnd/>
          </a:ln>
        </p:spPr>
        <p:txBody>
          <a:bodyPr lIns="92075" tIns="46038" rIns="92075" bIns="46038"/>
          <a:lstStyle/>
          <a:p>
            <a:pPr>
              <a:buClr>
                <a:schemeClr val="accent2"/>
              </a:buClr>
              <a:buFont typeface="Wingdings" pitchFamily="2" charset="2"/>
              <a:buNone/>
            </a:pPr>
            <a:r>
              <a:rPr lang="en-US" sz="2000" b="1"/>
              <a:t>Chartered accountants	</a:t>
            </a:r>
            <a:r>
              <a:rPr lang="en-US" sz="2000" b="1">
                <a:solidFill>
                  <a:schemeClr val="accent2"/>
                </a:solidFill>
              </a:rPr>
              <a:t>Cost &amp; Management accountants</a:t>
            </a:r>
            <a:r>
              <a:rPr lang="en-US" sz="2000" b="1"/>
              <a:t>				</a:t>
            </a:r>
          </a:p>
        </p:txBody>
      </p:sp>
      <p:sp>
        <p:nvSpPr>
          <p:cNvPr id="8198" name="Rectangle 6"/>
          <p:cNvSpPr>
            <a:spLocks noChangeArrowheads="1"/>
          </p:cNvSpPr>
          <p:nvPr/>
        </p:nvSpPr>
        <p:spPr bwMode="auto">
          <a:xfrm>
            <a:off x="266700" y="4916488"/>
            <a:ext cx="8226425" cy="457200"/>
          </a:xfrm>
          <a:prstGeom prst="rect">
            <a:avLst/>
          </a:prstGeom>
          <a:solidFill>
            <a:srgbClr val="EAEC5E"/>
          </a:solidFill>
          <a:ln w="12700">
            <a:solidFill>
              <a:schemeClr val="bg2"/>
            </a:solidFill>
            <a:miter lim="800000"/>
            <a:headEnd/>
            <a:tailEnd/>
          </a:ln>
        </p:spPr>
        <p:txBody>
          <a:bodyPr lIns="92075" tIns="46038" rIns="92075" bIns="46038"/>
          <a:lstStyle/>
          <a:p>
            <a:pPr>
              <a:buClr>
                <a:schemeClr val="accent2"/>
              </a:buClr>
              <a:buFont typeface="Wingdings" pitchFamily="2" charset="2"/>
              <a:buNone/>
            </a:pPr>
            <a:r>
              <a:rPr lang="en-US" sz="2000" b="1"/>
              <a:t>Stockholders			</a:t>
            </a:r>
            <a:r>
              <a:rPr lang="en-US" sz="2000" b="1">
                <a:solidFill>
                  <a:schemeClr val="accent2"/>
                </a:solidFill>
              </a:rPr>
              <a:t>Internal Management</a:t>
            </a:r>
            <a:endParaRPr lang="en-US" sz="2000" b="1"/>
          </a:p>
        </p:txBody>
      </p:sp>
      <p:sp>
        <p:nvSpPr>
          <p:cNvPr id="8199" name="Rectangle 7"/>
          <p:cNvSpPr>
            <a:spLocks noChangeArrowheads="1"/>
          </p:cNvSpPr>
          <p:nvPr/>
        </p:nvSpPr>
        <p:spPr bwMode="auto">
          <a:xfrm>
            <a:off x="266700" y="5754688"/>
            <a:ext cx="8226425" cy="457200"/>
          </a:xfrm>
          <a:prstGeom prst="rect">
            <a:avLst/>
          </a:prstGeom>
          <a:solidFill>
            <a:srgbClr val="EAEC5E"/>
          </a:solidFill>
          <a:ln w="12700">
            <a:solidFill>
              <a:schemeClr val="bg2"/>
            </a:solidFill>
            <a:miter lim="800000"/>
            <a:headEnd/>
            <a:tailEnd/>
          </a:ln>
        </p:spPr>
        <p:txBody>
          <a:bodyPr lIns="92075" tIns="46038" rIns="92075" bIns="46038"/>
          <a:lstStyle/>
          <a:p>
            <a:pPr>
              <a:buClr>
                <a:schemeClr val="accent2"/>
              </a:buClr>
              <a:buFont typeface="Wingdings" pitchFamily="2" charset="2"/>
              <a:buNone/>
            </a:pPr>
            <a:r>
              <a:rPr lang="en-US" sz="2000" b="1"/>
              <a:t>Historical			</a:t>
            </a:r>
            <a:r>
              <a:rPr lang="en-US" sz="2000" b="1">
                <a:solidFill>
                  <a:schemeClr val="accent2"/>
                </a:solidFill>
              </a:rPr>
              <a:t>Forecasting</a:t>
            </a:r>
          </a:p>
        </p:txBody>
      </p:sp>
      <p:sp>
        <p:nvSpPr>
          <p:cNvPr id="8200" name="Line 8"/>
          <p:cNvSpPr>
            <a:spLocks noChangeShapeType="1"/>
          </p:cNvSpPr>
          <p:nvPr/>
        </p:nvSpPr>
        <p:spPr bwMode="auto">
          <a:xfrm>
            <a:off x="3873500" y="1651000"/>
            <a:ext cx="7938" cy="4572000"/>
          </a:xfrm>
          <a:prstGeom prst="line">
            <a:avLst/>
          </a:prstGeom>
          <a:noFill/>
          <a:ln w="9525">
            <a:solidFill>
              <a:schemeClr val="tx1"/>
            </a:solidFill>
            <a:round/>
            <a:headEnd/>
            <a:tailEnd/>
          </a:ln>
        </p:spPr>
        <p:txBody>
          <a:bodyPr>
            <a:spAutoFit/>
          </a:bodyPr>
          <a:lstStyle/>
          <a:p>
            <a:endParaRPr lang="en-US"/>
          </a:p>
        </p:txBody>
      </p:sp>
      <p:sp>
        <p:nvSpPr>
          <p:cNvPr id="8201" name="Rectangle 9"/>
          <p:cNvSpPr>
            <a:spLocks noChangeArrowheads="1"/>
          </p:cNvSpPr>
          <p:nvPr/>
        </p:nvSpPr>
        <p:spPr bwMode="auto">
          <a:xfrm>
            <a:off x="1524000" y="1371600"/>
            <a:ext cx="914400" cy="641350"/>
          </a:xfrm>
          <a:prstGeom prst="rect">
            <a:avLst/>
          </a:prstGeom>
          <a:gradFill rotWithShape="1">
            <a:gsLst>
              <a:gs pos="0">
                <a:srgbClr val="D1D1D1"/>
              </a:gs>
              <a:gs pos="100000">
                <a:srgbClr val="C0C0C0"/>
              </a:gs>
            </a:gsLst>
            <a:lin ang="5400000" scaled="1"/>
          </a:gradFill>
          <a:ln w="9525">
            <a:noFill/>
            <a:miter lim="800000"/>
            <a:headEnd/>
            <a:tailEnd/>
          </a:ln>
        </p:spPr>
        <p:txBody>
          <a:bodyPr lIns="92075" tIns="46038" rIns="92075" bIns="46038">
            <a:spAutoFit/>
          </a:bodyPr>
          <a:lstStyle/>
          <a:p>
            <a:pPr>
              <a:spcBef>
                <a:spcPct val="50000"/>
              </a:spcBef>
            </a:pPr>
            <a:r>
              <a:rPr lang="en-US" sz="3600" b="1">
                <a:solidFill>
                  <a:schemeClr val="tx2"/>
                </a:solidFill>
              </a:rPr>
              <a:t>FI</a:t>
            </a:r>
          </a:p>
        </p:txBody>
      </p:sp>
      <p:sp>
        <p:nvSpPr>
          <p:cNvPr id="8202" name="Rectangle 10"/>
          <p:cNvSpPr>
            <a:spLocks noChangeArrowheads="1"/>
          </p:cNvSpPr>
          <p:nvPr/>
        </p:nvSpPr>
        <p:spPr bwMode="auto">
          <a:xfrm>
            <a:off x="5791200" y="1371600"/>
            <a:ext cx="914400" cy="641350"/>
          </a:xfrm>
          <a:prstGeom prst="rect">
            <a:avLst/>
          </a:prstGeom>
          <a:gradFill rotWithShape="1">
            <a:gsLst>
              <a:gs pos="0">
                <a:srgbClr val="D1D1D1"/>
              </a:gs>
              <a:gs pos="100000">
                <a:srgbClr val="C0C0C0"/>
              </a:gs>
            </a:gsLst>
            <a:lin ang="5400000" scaled="1"/>
          </a:gradFill>
          <a:ln w="9525" algn="ctr">
            <a:noFill/>
            <a:miter lim="800000"/>
            <a:headEnd/>
            <a:tailEnd/>
          </a:ln>
        </p:spPr>
        <p:txBody>
          <a:bodyPr lIns="92075" tIns="46038" rIns="92075" bIns="46038">
            <a:spAutoFit/>
          </a:bodyPr>
          <a:lstStyle/>
          <a:p>
            <a:pPr>
              <a:spcBef>
                <a:spcPct val="50000"/>
              </a:spcBef>
            </a:pPr>
            <a:r>
              <a:rPr lang="en-US" sz="3600" b="1">
                <a:solidFill>
                  <a:schemeClr val="tx2"/>
                </a:solidFill>
              </a:rPr>
              <a:t>CO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defRPr/>
            </a:pPr>
            <a:r>
              <a:rPr lang="en-US"/>
              <a:t>Components of CO</a:t>
            </a:r>
          </a:p>
        </p:txBody>
      </p:sp>
      <p:sp>
        <p:nvSpPr>
          <p:cNvPr id="10243" name="Rectangle 4"/>
          <p:cNvSpPr>
            <a:spLocks noChangeArrowheads="1"/>
          </p:cNvSpPr>
          <p:nvPr/>
        </p:nvSpPr>
        <p:spPr bwMode="auto">
          <a:xfrm>
            <a:off x="228600" y="1143000"/>
            <a:ext cx="8001000" cy="4610100"/>
          </a:xfrm>
          <a:prstGeom prst="rect">
            <a:avLst/>
          </a:prstGeom>
          <a:solidFill>
            <a:srgbClr val="FFFF99">
              <a:alpha val="47842"/>
            </a:srgbClr>
          </a:solidFill>
          <a:ln w="12700">
            <a:noFill/>
            <a:miter lim="800000"/>
            <a:headEnd/>
            <a:tailEnd/>
          </a:ln>
        </p:spPr>
        <p:txBody>
          <a:bodyPr/>
          <a:lstStyle/>
          <a:p>
            <a:pPr algn="just"/>
            <a:endParaRPr lang="en-US" sz="2000" b="1">
              <a:solidFill>
                <a:srgbClr val="CC6600"/>
              </a:solidFill>
            </a:endParaRPr>
          </a:p>
          <a:p>
            <a:pPr algn="just">
              <a:buFontTx/>
              <a:buChar char="•"/>
            </a:pPr>
            <a:r>
              <a:rPr lang="en-US" b="1">
                <a:solidFill>
                  <a:srgbClr val="CC6600"/>
                </a:solidFill>
              </a:rPr>
              <a:t>Overhead Cost Controlling</a:t>
            </a:r>
          </a:p>
          <a:p>
            <a:pPr lvl="1" algn="just">
              <a:buFont typeface="Wingdings" pitchFamily="2" charset="2"/>
              <a:buChar char="§"/>
            </a:pPr>
            <a:r>
              <a:rPr lang="en-US" sz="2000"/>
              <a:t>Cost Center Accounting.</a:t>
            </a:r>
          </a:p>
          <a:p>
            <a:pPr lvl="1" algn="just">
              <a:buFont typeface="Wingdings" pitchFamily="2" charset="2"/>
              <a:buChar char="§"/>
            </a:pPr>
            <a:r>
              <a:rPr lang="en-US" sz="2000"/>
              <a:t>Internal Orders.</a:t>
            </a:r>
          </a:p>
          <a:p>
            <a:pPr lvl="1" algn="just">
              <a:buFont typeface="Wingdings" pitchFamily="2" charset="2"/>
              <a:buChar char="§"/>
            </a:pPr>
            <a:r>
              <a:rPr lang="en-US" sz="2000"/>
              <a:t>Activity based Costing.</a:t>
            </a:r>
          </a:p>
          <a:p>
            <a:pPr lvl="1" algn="just">
              <a:buFont typeface="Wingdings" pitchFamily="2" charset="2"/>
              <a:buChar char="§"/>
            </a:pPr>
            <a:endParaRPr lang="en-US" sz="2000"/>
          </a:p>
          <a:p>
            <a:pPr algn="just">
              <a:buFontTx/>
              <a:buChar char="•"/>
            </a:pPr>
            <a:r>
              <a:rPr lang="en-US" b="1">
                <a:solidFill>
                  <a:srgbClr val="CC6600"/>
                </a:solidFill>
              </a:rPr>
              <a:t>Product Cost Controlling</a:t>
            </a:r>
          </a:p>
          <a:p>
            <a:pPr lvl="1" algn="just">
              <a:buFont typeface="Wingdings" pitchFamily="2" charset="2"/>
              <a:buChar char="§"/>
            </a:pPr>
            <a:r>
              <a:rPr lang="en-US" sz="2000"/>
              <a:t>Product Cost Planning.</a:t>
            </a:r>
          </a:p>
          <a:p>
            <a:pPr lvl="1" algn="just">
              <a:buFont typeface="Wingdings" pitchFamily="2" charset="2"/>
              <a:buChar char="§"/>
            </a:pPr>
            <a:r>
              <a:rPr lang="en-US" sz="2000"/>
              <a:t>Cost Object Controlling.</a:t>
            </a:r>
          </a:p>
          <a:p>
            <a:pPr lvl="1" algn="just">
              <a:buFont typeface="Wingdings" pitchFamily="2" charset="2"/>
              <a:buChar char="§"/>
            </a:pPr>
            <a:r>
              <a:rPr lang="en-US" sz="2000"/>
              <a:t>Actual Costing/Material Ledger</a:t>
            </a:r>
          </a:p>
          <a:p>
            <a:pPr lvl="1" algn="just">
              <a:buFont typeface="Wingdings" pitchFamily="2" charset="2"/>
              <a:buChar char="§"/>
            </a:pPr>
            <a:endParaRPr lang="en-US" sz="2000"/>
          </a:p>
          <a:p>
            <a:pPr algn="just">
              <a:buFontTx/>
              <a:buChar char="•"/>
            </a:pPr>
            <a:r>
              <a:rPr lang="en-US" b="1">
                <a:solidFill>
                  <a:srgbClr val="CC6600"/>
                </a:solidFill>
              </a:rPr>
              <a:t>Profitability Management</a:t>
            </a:r>
          </a:p>
          <a:p>
            <a:pPr lvl="1" algn="just">
              <a:buFontTx/>
              <a:buChar char="•"/>
            </a:pPr>
            <a:r>
              <a:rPr lang="en-US" sz="2000"/>
              <a:t>Profitability Analysis.</a:t>
            </a:r>
          </a:p>
          <a:p>
            <a:pPr lvl="1" algn="just">
              <a:buFontTx/>
              <a:buChar char="•"/>
            </a:pPr>
            <a:r>
              <a:rPr lang="en-US" sz="2000"/>
              <a:t>Profit Center Accounting.</a:t>
            </a:r>
          </a:p>
        </p:txBody>
      </p:sp>
      <p:pic>
        <p:nvPicPr>
          <p:cNvPr id="10244" name="Picture 5" descr="MCj04042730000[1]"/>
          <p:cNvPicPr>
            <a:picLocks noChangeAspect="1" noChangeArrowheads="1"/>
          </p:cNvPicPr>
          <p:nvPr/>
        </p:nvPicPr>
        <p:blipFill>
          <a:blip r:embed="rId3" cstate="print"/>
          <a:srcRect/>
          <a:stretch>
            <a:fillRect/>
          </a:stretch>
        </p:blipFill>
        <p:spPr bwMode="auto">
          <a:xfrm>
            <a:off x="6019800" y="1447800"/>
            <a:ext cx="957263" cy="1066800"/>
          </a:xfrm>
          <a:prstGeom prst="rect">
            <a:avLst/>
          </a:prstGeom>
          <a:noFill/>
          <a:ln w="9525">
            <a:noFill/>
            <a:miter lim="800000"/>
            <a:headEnd/>
            <a:tailEnd/>
          </a:ln>
        </p:spPr>
      </p:pic>
      <p:grpSp>
        <p:nvGrpSpPr>
          <p:cNvPr id="10245" name="Group 7"/>
          <p:cNvGrpSpPr>
            <a:grpSpLocks/>
          </p:cNvGrpSpPr>
          <p:nvPr/>
        </p:nvGrpSpPr>
        <p:grpSpPr bwMode="auto">
          <a:xfrm>
            <a:off x="5791200" y="3124200"/>
            <a:ext cx="1109663" cy="685800"/>
            <a:chOff x="938" y="2365"/>
            <a:chExt cx="519" cy="481"/>
          </a:xfrm>
        </p:grpSpPr>
        <p:sp>
          <p:nvSpPr>
            <p:cNvPr id="10249" name="Freeform 8"/>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50" name="Freeform 9"/>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nvGrpSpPr>
            <p:cNvPr id="10251" name="Group 10"/>
            <p:cNvGrpSpPr>
              <a:grpSpLocks/>
            </p:cNvGrpSpPr>
            <p:nvPr/>
          </p:nvGrpSpPr>
          <p:grpSpPr bwMode="auto">
            <a:xfrm>
              <a:off x="1053" y="2414"/>
              <a:ext cx="165" cy="344"/>
              <a:chOff x="1053" y="2414"/>
              <a:chExt cx="165" cy="344"/>
            </a:xfrm>
          </p:grpSpPr>
          <p:sp>
            <p:nvSpPr>
              <p:cNvPr id="10278" name="Freeform 11"/>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79" name="Freeform 12"/>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10252" name="Group 13"/>
            <p:cNvGrpSpPr>
              <a:grpSpLocks/>
            </p:cNvGrpSpPr>
            <p:nvPr/>
          </p:nvGrpSpPr>
          <p:grpSpPr bwMode="auto">
            <a:xfrm>
              <a:off x="991" y="2536"/>
              <a:ext cx="155" cy="260"/>
              <a:chOff x="991" y="2536"/>
              <a:chExt cx="155" cy="260"/>
            </a:xfrm>
          </p:grpSpPr>
          <p:sp>
            <p:nvSpPr>
              <p:cNvPr id="10276" name="Freeform 14"/>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77" name="Freeform 15"/>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10253" name="Group 16"/>
            <p:cNvGrpSpPr>
              <a:grpSpLocks/>
            </p:cNvGrpSpPr>
            <p:nvPr/>
          </p:nvGrpSpPr>
          <p:grpSpPr bwMode="auto">
            <a:xfrm>
              <a:off x="938" y="2619"/>
              <a:ext cx="119" cy="200"/>
              <a:chOff x="938" y="2619"/>
              <a:chExt cx="119" cy="200"/>
            </a:xfrm>
          </p:grpSpPr>
          <p:sp>
            <p:nvSpPr>
              <p:cNvPr id="10274" name="Freeform 17"/>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75" name="Freeform 18"/>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10254" name="Freeform 19"/>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grpSp>
          <p:nvGrpSpPr>
            <p:cNvPr id="10255" name="Group 20"/>
            <p:cNvGrpSpPr>
              <a:grpSpLocks/>
            </p:cNvGrpSpPr>
            <p:nvPr/>
          </p:nvGrpSpPr>
          <p:grpSpPr bwMode="auto">
            <a:xfrm>
              <a:off x="1285" y="2365"/>
              <a:ext cx="149" cy="67"/>
              <a:chOff x="1285" y="2365"/>
              <a:chExt cx="149" cy="67"/>
            </a:xfrm>
          </p:grpSpPr>
          <p:sp>
            <p:nvSpPr>
              <p:cNvPr id="10272" name="Freeform 21"/>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73" name="Freeform 22"/>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10256" name="Freeform 23"/>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57" name="Freeform 24"/>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0258" name="Freeform 25"/>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59" name="Freeform 26"/>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0260" name="Freeform 27"/>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0261" name="Freeform 28"/>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62" name="Freeform 29"/>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sp>
          <p:nvSpPr>
            <p:cNvPr id="10263" name="Freeform 30"/>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64" name="Freeform 31"/>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0265" name="Freeform 32"/>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66" name="Freeform 33"/>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p>
          </p:txBody>
        </p:sp>
        <p:sp>
          <p:nvSpPr>
            <p:cNvPr id="10267" name="Freeform 34"/>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0268" name="Freeform 35"/>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69" name="Freeform 36"/>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p>
          </p:txBody>
        </p:sp>
        <p:sp>
          <p:nvSpPr>
            <p:cNvPr id="10270" name="Freeform 37"/>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71" name="Freeform 38"/>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grpSp>
      <p:pic>
        <p:nvPicPr>
          <p:cNvPr id="10246" name="Picture 39" descr="MCj04316310000[1]"/>
          <p:cNvPicPr>
            <a:picLocks noChangeAspect="1" noChangeArrowheads="1"/>
          </p:cNvPicPr>
          <p:nvPr/>
        </p:nvPicPr>
        <p:blipFill>
          <a:blip r:embed="rId4" cstate="print"/>
          <a:srcRect/>
          <a:stretch>
            <a:fillRect/>
          </a:stretch>
        </p:blipFill>
        <p:spPr bwMode="auto">
          <a:xfrm>
            <a:off x="6553200" y="3352800"/>
            <a:ext cx="871538" cy="849313"/>
          </a:xfrm>
          <a:prstGeom prst="rect">
            <a:avLst/>
          </a:prstGeom>
          <a:noFill/>
          <a:ln w="9525">
            <a:noFill/>
            <a:miter lim="800000"/>
            <a:headEnd/>
            <a:tailEnd/>
          </a:ln>
        </p:spPr>
      </p:pic>
      <p:pic>
        <p:nvPicPr>
          <p:cNvPr id="10247" name="Picture 40" descr="j0283209"/>
          <p:cNvPicPr>
            <a:picLocks noChangeAspect="1" noChangeArrowheads="1" noCrop="1"/>
          </p:cNvPicPr>
          <p:nvPr/>
        </p:nvPicPr>
        <p:blipFill>
          <a:blip r:embed="rId5" cstate="print"/>
          <a:srcRect/>
          <a:stretch>
            <a:fillRect/>
          </a:stretch>
        </p:blipFill>
        <p:spPr bwMode="auto">
          <a:xfrm>
            <a:off x="5943600" y="4648200"/>
            <a:ext cx="990600" cy="876300"/>
          </a:xfrm>
          <a:prstGeom prst="rect">
            <a:avLst/>
          </a:prstGeom>
          <a:noFill/>
          <a:ln w="9525">
            <a:noFill/>
            <a:miter lim="800000"/>
            <a:headEnd/>
            <a:tailEnd/>
          </a:ln>
        </p:spPr>
      </p:pic>
      <p:sp>
        <p:nvSpPr>
          <p:cNvPr id="10248" name="Rectangle 42"/>
          <p:cNvSpPr>
            <a:spLocks noChangeArrowheads="1"/>
          </p:cNvSpPr>
          <p:nvPr/>
        </p:nvSpPr>
        <p:spPr bwMode="auto">
          <a:xfrm>
            <a:off x="228600" y="5715000"/>
            <a:ext cx="8458200" cy="381000"/>
          </a:xfrm>
          <a:prstGeom prst="rect">
            <a:avLst/>
          </a:prstGeom>
          <a:gradFill rotWithShape="1">
            <a:gsLst>
              <a:gs pos="0">
                <a:srgbClr val="FFCC99"/>
              </a:gs>
              <a:gs pos="100000">
                <a:srgbClr val="765E47"/>
              </a:gs>
            </a:gsLst>
            <a:lin ang="5400000" scaled="1"/>
          </a:gradFill>
          <a:ln w="12700" algn="ctr">
            <a:solidFill>
              <a:schemeClr val="tx1"/>
            </a:solidFill>
            <a:miter lim="800000"/>
            <a:headEnd/>
            <a:tailEnd/>
          </a:ln>
        </p:spPr>
        <p:txBody>
          <a:bodyPr wrap="none" anchor="ctr"/>
          <a:lstStyle/>
          <a:p>
            <a:pPr algn="ctr"/>
            <a:r>
              <a:rPr lang="en-US" sz="1800" b="1" dirty="0"/>
              <a:t>Brief overview of each of these components is available in next section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604" name="Rectangle 4"/>
          <p:cNvSpPr>
            <a:spLocks noGrp="1" noChangeArrowheads="1"/>
          </p:cNvSpPr>
          <p:nvPr>
            <p:ph type="title"/>
          </p:nvPr>
        </p:nvSpPr>
        <p:spPr>
          <a:xfrm>
            <a:off x="352425" y="76200"/>
            <a:ext cx="8734425" cy="663927"/>
          </a:xfrm>
        </p:spPr>
        <p:txBody>
          <a:bodyPr/>
          <a:lstStyle/>
          <a:p>
            <a:pPr>
              <a:defRPr/>
            </a:pPr>
            <a:r>
              <a:rPr lang="en-US" dirty="0"/>
              <a:t>Controlling components</a:t>
            </a:r>
          </a:p>
        </p:txBody>
      </p:sp>
      <p:grpSp>
        <p:nvGrpSpPr>
          <p:cNvPr id="3" name="Group 2">
            <a:extLst>
              <a:ext uri="{FF2B5EF4-FFF2-40B4-BE49-F238E27FC236}">
                <a16:creationId xmlns:a16="http://schemas.microsoft.com/office/drawing/2014/main" xmlns="" id="{3CC57FC9-4DC2-444D-8C6C-FCD2C9749FAA}"/>
              </a:ext>
            </a:extLst>
          </p:cNvPr>
          <p:cNvGrpSpPr/>
          <p:nvPr/>
        </p:nvGrpSpPr>
        <p:grpSpPr>
          <a:xfrm>
            <a:off x="609600" y="792162"/>
            <a:ext cx="7391400" cy="5608638"/>
            <a:chOff x="609600" y="792162"/>
            <a:chExt cx="7391400" cy="5608638"/>
          </a:xfrm>
        </p:grpSpPr>
        <p:sp>
          <p:nvSpPr>
            <p:cNvPr id="11266" name="Text Box 2"/>
            <p:cNvSpPr txBox="1">
              <a:spLocks noChangeArrowheads="1"/>
            </p:cNvSpPr>
            <p:nvPr/>
          </p:nvSpPr>
          <p:spPr bwMode="auto">
            <a:xfrm>
              <a:off x="2971800" y="1782762"/>
              <a:ext cx="3429000" cy="822325"/>
            </a:xfrm>
            <a:prstGeom prst="rect">
              <a:avLst/>
            </a:prstGeom>
            <a:noFill/>
            <a:ln w="28575">
              <a:noFill/>
              <a:miter lim="800000"/>
              <a:headEnd/>
              <a:tailEnd/>
            </a:ln>
          </p:spPr>
          <p:txBody>
            <a:bodyPr>
              <a:spAutoFit/>
            </a:bodyPr>
            <a:lstStyle/>
            <a:p>
              <a:pPr>
                <a:spcBef>
                  <a:spcPct val="50000"/>
                </a:spcBef>
              </a:pPr>
              <a:r>
                <a:rPr lang="en-US"/>
                <a:t>Overhead cost controlling</a:t>
              </a:r>
            </a:p>
          </p:txBody>
        </p:sp>
        <p:sp>
          <p:nvSpPr>
            <p:cNvPr id="11267" name="Rectangle 3"/>
            <p:cNvSpPr>
              <a:spLocks noChangeArrowheads="1"/>
            </p:cNvSpPr>
            <p:nvPr/>
          </p:nvSpPr>
          <p:spPr bwMode="auto">
            <a:xfrm>
              <a:off x="2286000" y="1249362"/>
              <a:ext cx="4038600" cy="1676400"/>
            </a:xfrm>
            <a:prstGeom prst="rect">
              <a:avLst/>
            </a:prstGeom>
            <a:gradFill rotWithShape="1">
              <a:gsLst>
                <a:gs pos="0">
                  <a:schemeClr val="hlink"/>
                </a:gs>
                <a:gs pos="100000">
                  <a:srgbClr val="FFFFFF"/>
                </a:gs>
              </a:gsLst>
              <a:lin ang="5400000" scaled="1"/>
            </a:gradFill>
            <a:ln w="12700">
              <a:solidFill>
                <a:schemeClr val="tx1"/>
              </a:solidFill>
              <a:miter lim="800000"/>
              <a:headEnd/>
              <a:tailEnd/>
            </a:ln>
          </p:spPr>
          <p:txBody>
            <a:bodyPr wrap="none" anchor="ctr"/>
            <a:lstStyle/>
            <a:p>
              <a:pPr algn="ctr"/>
              <a:endParaRPr lang="en-US"/>
            </a:p>
          </p:txBody>
        </p:sp>
        <p:sp>
          <p:nvSpPr>
            <p:cNvPr id="11269" name="Rectangle 5" descr="Bouquet"/>
            <p:cNvSpPr>
              <a:spLocks noChangeArrowheads="1"/>
            </p:cNvSpPr>
            <p:nvPr/>
          </p:nvSpPr>
          <p:spPr bwMode="auto">
            <a:xfrm>
              <a:off x="609600" y="1173162"/>
              <a:ext cx="762000" cy="5105400"/>
            </a:xfrm>
            <a:prstGeom prst="rect">
              <a:avLst/>
            </a:prstGeom>
            <a:blipFill dpi="0" rotWithShape="0">
              <a:blip r:embed="rId3" cstate="print"/>
              <a:srcRect/>
              <a:tile tx="0" ty="0" sx="100000" sy="100000" flip="none" algn="tl"/>
            </a:blipFill>
            <a:ln w="12700">
              <a:noFill/>
              <a:miter lim="800000"/>
              <a:headEnd/>
              <a:tailEnd/>
            </a:ln>
          </p:spPr>
          <p:txBody>
            <a:bodyPr wrap="none" anchor="ctr"/>
            <a:lstStyle/>
            <a:p>
              <a:pPr algn="ctr"/>
              <a:r>
                <a:rPr lang="en-US" sz="1600"/>
                <a:t>F</a:t>
              </a:r>
            </a:p>
            <a:p>
              <a:pPr algn="ctr"/>
              <a:r>
                <a:rPr lang="en-US" sz="1600"/>
                <a:t>I</a:t>
              </a:r>
            </a:p>
            <a:p>
              <a:pPr algn="ctr"/>
              <a:r>
                <a:rPr lang="en-US" sz="1600"/>
                <a:t>N</a:t>
              </a:r>
            </a:p>
            <a:p>
              <a:pPr algn="ctr"/>
              <a:r>
                <a:rPr lang="en-US" sz="1600"/>
                <a:t>A</a:t>
              </a:r>
            </a:p>
            <a:p>
              <a:pPr algn="ctr"/>
              <a:r>
                <a:rPr lang="en-US" sz="1600"/>
                <a:t>N</a:t>
              </a:r>
            </a:p>
            <a:p>
              <a:pPr algn="ctr"/>
              <a:r>
                <a:rPr lang="en-US" sz="1600"/>
                <a:t>C</a:t>
              </a:r>
            </a:p>
            <a:p>
              <a:pPr algn="ctr"/>
              <a:r>
                <a:rPr lang="en-US" sz="1600"/>
                <a:t>I</a:t>
              </a:r>
            </a:p>
            <a:p>
              <a:pPr algn="ctr"/>
              <a:r>
                <a:rPr lang="en-US" sz="1600"/>
                <a:t>A</a:t>
              </a:r>
            </a:p>
            <a:p>
              <a:pPr algn="ctr"/>
              <a:r>
                <a:rPr lang="en-US" sz="1600"/>
                <a:t>L</a:t>
              </a:r>
            </a:p>
            <a:p>
              <a:pPr algn="ctr"/>
              <a:endParaRPr lang="en-US" sz="1600"/>
            </a:p>
            <a:p>
              <a:pPr algn="ctr"/>
              <a:r>
                <a:rPr lang="en-US" sz="1600"/>
                <a:t>A</a:t>
              </a:r>
            </a:p>
            <a:p>
              <a:pPr algn="ctr"/>
              <a:r>
                <a:rPr lang="en-US" sz="1600"/>
                <a:t>C</a:t>
              </a:r>
            </a:p>
            <a:p>
              <a:pPr algn="ctr"/>
              <a:r>
                <a:rPr lang="en-US" sz="1600"/>
                <a:t>C</a:t>
              </a:r>
            </a:p>
            <a:p>
              <a:pPr algn="ctr"/>
              <a:r>
                <a:rPr lang="en-US" sz="1600"/>
                <a:t>O</a:t>
              </a:r>
            </a:p>
            <a:p>
              <a:pPr algn="ctr"/>
              <a:r>
                <a:rPr lang="en-US" sz="1600"/>
                <a:t>U</a:t>
              </a:r>
            </a:p>
            <a:p>
              <a:pPr algn="ctr"/>
              <a:r>
                <a:rPr lang="en-US" sz="1600"/>
                <a:t>N</a:t>
              </a:r>
            </a:p>
            <a:p>
              <a:pPr algn="ctr"/>
              <a:r>
                <a:rPr lang="en-US" sz="1600"/>
                <a:t>T</a:t>
              </a:r>
            </a:p>
            <a:p>
              <a:pPr algn="ctr"/>
              <a:r>
                <a:rPr lang="en-US" sz="1600"/>
                <a:t>I</a:t>
              </a:r>
            </a:p>
            <a:p>
              <a:pPr algn="ctr"/>
              <a:r>
                <a:rPr lang="en-US" sz="1600"/>
                <a:t>N</a:t>
              </a:r>
            </a:p>
            <a:p>
              <a:pPr algn="ctr"/>
              <a:r>
                <a:rPr lang="en-US" sz="1600"/>
                <a:t>G</a:t>
              </a:r>
            </a:p>
          </p:txBody>
        </p:sp>
        <p:sp>
          <p:nvSpPr>
            <p:cNvPr id="11270" name="Rectangle 6" descr="Woven mat"/>
            <p:cNvSpPr>
              <a:spLocks noChangeArrowheads="1"/>
            </p:cNvSpPr>
            <p:nvPr/>
          </p:nvSpPr>
          <p:spPr bwMode="auto">
            <a:xfrm>
              <a:off x="1524000" y="1173162"/>
              <a:ext cx="533400" cy="4953000"/>
            </a:xfrm>
            <a:prstGeom prst="rect">
              <a:avLst/>
            </a:prstGeom>
            <a:blipFill dpi="0" rotWithShape="1">
              <a:blip r:embed="rId4" cstate="print">
                <a:alphaModFix amt="41000"/>
              </a:blip>
              <a:srcRect/>
              <a:tile tx="0" ty="0" sx="100000" sy="100000" flip="none" algn="tl"/>
            </a:blipFill>
            <a:ln w="12700">
              <a:noFill/>
              <a:miter lim="800000"/>
              <a:headEnd/>
              <a:tailEnd/>
            </a:ln>
          </p:spPr>
          <p:txBody>
            <a:bodyPr wrap="none" anchor="ctr"/>
            <a:lstStyle/>
            <a:p>
              <a:pPr algn="ctr"/>
              <a:r>
                <a:rPr lang="en-US" sz="1600"/>
                <a:t>C</a:t>
              </a:r>
            </a:p>
            <a:p>
              <a:pPr algn="ctr"/>
              <a:r>
                <a:rPr lang="en-US" sz="1600"/>
                <a:t>O</a:t>
              </a:r>
            </a:p>
            <a:p>
              <a:pPr algn="ctr"/>
              <a:r>
                <a:rPr lang="en-US" sz="1600"/>
                <a:t>S</a:t>
              </a:r>
            </a:p>
            <a:p>
              <a:pPr algn="ctr"/>
              <a:r>
                <a:rPr lang="en-US" sz="1600"/>
                <a:t>T</a:t>
              </a:r>
            </a:p>
            <a:p>
              <a:pPr algn="ctr"/>
              <a:r>
                <a:rPr lang="en-US" sz="1600"/>
                <a:t>&amp;</a:t>
              </a:r>
            </a:p>
            <a:p>
              <a:pPr algn="ctr"/>
              <a:r>
                <a:rPr lang="en-US" sz="1600"/>
                <a:t>R</a:t>
              </a:r>
            </a:p>
            <a:p>
              <a:pPr algn="ctr"/>
              <a:r>
                <a:rPr lang="en-US" sz="1600"/>
                <a:t>E</a:t>
              </a:r>
            </a:p>
            <a:p>
              <a:pPr algn="ctr"/>
              <a:r>
                <a:rPr lang="en-US" sz="1600"/>
                <a:t>V</a:t>
              </a:r>
            </a:p>
            <a:p>
              <a:pPr algn="ctr"/>
              <a:r>
                <a:rPr lang="en-US" sz="1600"/>
                <a:t>E</a:t>
              </a:r>
            </a:p>
            <a:p>
              <a:pPr algn="ctr"/>
              <a:r>
                <a:rPr lang="en-US" sz="1600"/>
                <a:t>N</a:t>
              </a:r>
            </a:p>
            <a:p>
              <a:pPr algn="ctr"/>
              <a:r>
                <a:rPr lang="en-US" sz="1600"/>
                <a:t>U</a:t>
              </a:r>
            </a:p>
            <a:p>
              <a:pPr algn="ctr"/>
              <a:r>
                <a:rPr lang="en-US" sz="1600"/>
                <a:t>E</a:t>
              </a:r>
            </a:p>
            <a:p>
              <a:pPr algn="ctr"/>
              <a:endParaRPr lang="en-US" sz="1600"/>
            </a:p>
            <a:p>
              <a:pPr algn="ctr"/>
              <a:r>
                <a:rPr lang="en-US" sz="1600"/>
                <a:t>E</a:t>
              </a:r>
            </a:p>
            <a:p>
              <a:pPr algn="ctr"/>
              <a:r>
                <a:rPr lang="en-US" sz="1600"/>
                <a:t>L</a:t>
              </a:r>
            </a:p>
            <a:p>
              <a:pPr algn="ctr"/>
              <a:r>
                <a:rPr lang="en-US" sz="1600"/>
                <a:t>E</a:t>
              </a:r>
            </a:p>
            <a:p>
              <a:pPr algn="ctr"/>
              <a:r>
                <a:rPr lang="en-US" sz="1600"/>
                <a:t>M</a:t>
              </a:r>
            </a:p>
            <a:p>
              <a:pPr algn="ctr"/>
              <a:r>
                <a:rPr lang="en-US" sz="1600"/>
                <a:t>E</a:t>
              </a:r>
            </a:p>
            <a:p>
              <a:pPr algn="ctr"/>
              <a:r>
                <a:rPr lang="en-US" sz="1600"/>
                <a:t>N</a:t>
              </a:r>
            </a:p>
            <a:p>
              <a:pPr algn="ctr"/>
              <a:r>
                <a:rPr lang="en-US" sz="1600"/>
                <a:t>T</a:t>
              </a:r>
            </a:p>
          </p:txBody>
        </p:sp>
        <p:sp>
          <p:nvSpPr>
            <p:cNvPr id="11271" name="AutoShape 7"/>
            <p:cNvSpPr>
              <a:spLocks noChangeArrowheads="1"/>
            </p:cNvSpPr>
            <p:nvPr/>
          </p:nvSpPr>
          <p:spPr bwMode="auto">
            <a:xfrm>
              <a:off x="2590800" y="1431925"/>
              <a:ext cx="1219200" cy="533400"/>
            </a:xfrm>
            <a:prstGeom prst="bevel">
              <a:avLst>
                <a:gd name="adj" fmla="val 12500"/>
              </a:avLst>
            </a:prstGeom>
            <a:solidFill>
              <a:srgbClr val="33CCCC"/>
            </a:solidFill>
            <a:ln w="12700">
              <a:solidFill>
                <a:schemeClr val="tx1"/>
              </a:solidFill>
              <a:miter lim="800000"/>
              <a:headEnd/>
              <a:tailEnd/>
            </a:ln>
          </p:spPr>
          <p:txBody>
            <a:bodyPr wrap="none" anchor="ctr"/>
            <a:lstStyle/>
            <a:p>
              <a:pPr algn="ctr"/>
              <a:r>
                <a:rPr lang="en-US" sz="1200"/>
                <a:t>Cost</a:t>
              </a:r>
            </a:p>
            <a:p>
              <a:pPr algn="ctr"/>
              <a:r>
                <a:rPr lang="en-US" sz="1200"/>
                <a:t> Center</a:t>
              </a:r>
            </a:p>
          </p:txBody>
        </p:sp>
        <p:grpSp>
          <p:nvGrpSpPr>
            <p:cNvPr id="11272" name="Group 8"/>
            <p:cNvGrpSpPr>
              <a:grpSpLocks/>
            </p:cNvGrpSpPr>
            <p:nvPr/>
          </p:nvGrpSpPr>
          <p:grpSpPr bwMode="auto">
            <a:xfrm>
              <a:off x="4572000" y="1431925"/>
              <a:ext cx="1371600" cy="730250"/>
              <a:chOff x="432" y="1824"/>
              <a:chExt cx="864" cy="460"/>
            </a:xfrm>
          </p:grpSpPr>
          <p:sp>
            <p:nvSpPr>
              <p:cNvPr id="11439" name="Freeform 9"/>
              <p:cNvSpPr>
                <a:spLocks/>
              </p:cNvSpPr>
              <p:nvPr/>
            </p:nvSpPr>
            <p:spPr bwMode="auto">
              <a:xfrm>
                <a:off x="432" y="1824"/>
                <a:ext cx="864" cy="460"/>
              </a:xfrm>
              <a:custGeom>
                <a:avLst/>
                <a:gdLst>
                  <a:gd name="T0" fmla="*/ 0 w 2328"/>
                  <a:gd name="T1" fmla="*/ 0 h 2204"/>
                  <a:gd name="T2" fmla="*/ 0 w 2328"/>
                  <a:gd name="T3" fmla="*/ 18 h 2204"/>
                  <a:gd name="T4" fmla="*/ 3 w 2328"/>
                  <a:gd name="T5" fmla="*/ 17 h 2204"/>
                  <a:gd name="T6" fmla="*/ 5 w 2328"/>
                  <a:gd name="T7" fmla="*/ 17 h 2204"/>
                  <a:gd name="T8" fmla="*/ 8 w 2328"/>
                  <a:gd name="T9" fmla="*/ 17 h 2204"/>
                  <a:gd name="T10" fmla="*/ 11 w 2328"/>
                  <a:gd name="T11" fmla="*/ 16 h 2204"/>
                  <a:gd name="T12" fmla="*/ 14 w 2328"/>
                  <a:gd name="T13" fmla="*/ 16 h 2204"/>
                  <a:gd name="T14" fmla="*/ 17 w 2328"/>
                  <a:gd name="T15" fmla="*/ 16 h 2204"/>
                  <a:gd name="T16" fmla="*/ 20 w 2328"/>
                  <a:gd name="T17" fmla="*/ 16 h 2204"/>
                  <a:gd name="T18" fmla="*/ 23 w 2328"/>
                  <a:gd name="T19" fmla="*/ 16 h 2204"/>
                  <a:gd name="T20" fmla="*/ 26 w 2328"/>
                  <a:gd name="T21" fmla="*/ 16 h 2204"/>
                  <a:gd name="T22" fmla="*/ 29 w 2328"/>
                  <a:gd name="T23" fmla="*/ 16 h 2204"/>
                  <a:gd name="T24" fmla="*/ 32 w 2328"/>
                  <a:gd name="T25" fmla="*/ 16 h 2204"/>
                  <a:gd name="T26" fmla="*/ 35 w 2328"/>
                  <a:gd name="T27" fmla="*/ 16 h 2204"/>
                  <a:gd name="T28" fmla="*/ 38 w 2328"/>
                  <a:gd name="T29" fmla="*/ 16 h 2204"/>
                  <a:gd name="T30" fmla="*/ 41 w 2328"/>
                  <a:gd name="T31" fmla="*/ 16 h 2204"/>
                  <a:gd name="T32" fmla="*/ 44 w 2328"/>
                  <a:gd name="T33" fmla="*/ 17 h 2204"/>
                  <a:gd name="T34" fmla="*/ 47 w 2328"/>
                  <a:gd name="T35" fmla="*/ 17 h 2204"/>
                  <a:gd name="T36" fmla="*/ 71 w 2328"/>
                  <a:gd name="T37" fmla="*/ 19 h 2204"/>
                  <a:gd name="T38" fmla="*/ 74 w 2328"/>
                  <a:gd name="T39" fmla="*/ 19 h 2204"/>
                  <a:gd name="T40" fmla="*/ 76 w 2328"/>
                  <a:gd name="T41" fmla="*/ 20 h 2204"/>
                  <a:gd name="T42" fmla="*/ 80 w 2328"/>
                  <a:gd name="T43" fmla="*/ 20 h 2204"/>
                  <a:gd name="T44" fmla="*/ 83 w 2328"/>
                  <a:gd name="T45" fmla="*/ 20 h 2204"/>
                  <a:gd name="T46" fmla="*/ 86 w 2328"/>
                  <a:gd name="T47" fmla="*/ 20 h 2204"/>
                  <a:gd name="T48" fmla="*/ 89 w 2328"/>
                  <a:gd name="T49" fmla="*/ 20 h 2204"/>
                  <a:gd name="T50" fmla="*/ 93 w 2328"/>
                  <a:gd name="T51" fmla="*/ 20 h 2204"/>
                  <a:gd name="T52" fmla="*/ 96 w 2328"/>
                  <a:gd name="T53" fmla="*/ 20 h 2204"/>
                  <a:gd name="T54" fmla="*/ 99 w 2328"/>
                  <a:gd name="T55" fmla="*/ 20 h 2204"/>
                  <a:gd name="T56" fmla="*/ 102 w 2328"/>
                  <a:gd name="T57" fmla="*/ 20 h 2204"/>
                  <a:gd name="T58" fmla="*/ 106 w 2328"/>
                  <a:gd name="T59" fmla="*/ 20 h 2204"/>
                  <a:gd name="T60" fmla="*/ 108 w 2328"/>
                  <a:gd name="T61" fmla="*/ 20 h 2204"/>
                  <a:gd name="T62" fmla="*/ 112 w 2328"/>
                  <a:gd name="T63" fmla="*/ 19 h 2204"/>
                  <a:gd name="T64" fmla="*/ 114 w 2328"/>
                  <a:gd name="T65" fmla="*/ 19 h 2204"/>
                  <a:gd name="T66" fmla="*/ 117 w 2328"/>
                  <a:gd name="T67" fmla="*/ 19 h 2204"/>
                  <a:gd name="T68" fmla="*/ 119 w 2328"/>
                  <a:gd name="T69" fmla="*/ 18 h 2204"/>
                  <a:gd name="T70" fmla="*/ 119 w 2328"/>
                  <a:gd name="T71" fmla="*/ 0 h 2204"/>
                  <a:gd name="T72" fmla="*/ 0 w 2328"/>
                  <a:gd name="T73" fmla="*/ 0 h 2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8"/>
                  <a:gd name="T112" fmla="*/ 0 h 2204"/>
                  <a:gd name="T113" fmla="*/ 2328 w 2328"/>
                  <a:gd name="T114" fmla="*/ 2204 h 22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8" h="2204">
                    <a:moveTo>
                      <a:pt x="0" y="0"/>
                    </a:moveTo>
                    <a:lnTo>
                      <a:pt x="0" y="1952"/>
                    </a:lnTo>
                    <a:lnTo>
                      <a:pt x="50" y="1914"/>
                    </a:lnTo>
                    <a:lnTo>
                      <a:pt x="101" y="1876"/>
                    </a:lnTo>
                    <a:lnTo>
                      <a:pt x="158" y="1850"/>
                    </a:lnTo>
                    <a:lnTo>
                      <a:pt x="209" y="1819"/>
                    </a:lnTo>
                    <a:lnTo>
                      <a:pt x="272" y="1806"/>
                    </a:lnTo>
                    <a:lnTo>
                      <a:pt x="322" y="1787"/>
                    </a:lnTo>
                    <a:lnTo>
                      <a:pt x="386" y="1781"/>
                    </a:lnTo>
                    <a:lnTo>
                      <a:pt x="443" y="1775"/>
                    </a:lnTo>
                    <a:lnTo>
                      <a:pt x="500" y="1775"/>
                    </a:lnTo>
                    <a:lnTo>
                      <a:pt x="563" y="1775"/>
                    </a:lnTo>
                    <a:lnTo>
                      <a:pt x="620" y="1781"/>
                    </a:lnTo>
                    <a:lnTo>
                      <a:pt x="683" y="1794"/>
                    </a:lnTo>
                    <a:lnTo>
                      <a:pt x="746" y="1806"/>
                    </a:lnTo>
                    <a:lnTo>
                      <a:pt x="803" y="1819"/>
                    </a:lnTo>
                    <a:lnTo>
                      <a:pt x="860" y="1838"/>
                    </a:lnTo>
                    <a:lnTo>
                      <a:pt x="917" y="1857"/>
                    </a:lnTo>
                    <a:lnTo>
                      <a:pt x="1391" y="2109"/>
                    </a:lnTo>
                    <a:lnTo>
                      <a:pt x="1448" y="2135"/>
                    </a:lnTo>
                    <a:lnTo>
                      <a:pt x="1499" y="2160"/>
                    </a:lnTo>
                    <a:lnTo>
                      <a:pt x="1562" y="2173"/>
                    </a:lnTo>
                    <a:lnTo>
                      <a:pt x="1626" y="2191"/>
                    </a:lnTo>
                    <a:lnTo>
                      <a:pt x="1689" y="2204"/>
                    </a:lnTo>
                    <a:lnTo>
                      <a:pt x="1746" y="2204"/>
                    </a:lnTo>
                    <a:lnTo>
                      <a:pt x="1815" y="2204"/>
                    </a:lnTo>
                    <a:lnTo>
                      <a:pt x="1879" y="2204"/>
                    </a:lnTo>
                    <a:lnTo>
                      <a:pt x="1936" y="2204"/>
                    </a:lnTo>
                    <a:lnTo>
                      <a:pt x="2005" y="2191"/>
                    </a:lnTo>
                    <a:lnTo>
                      <a:pt x="2068" y="2173"/>
                    </a:lnTo>
                    <a:lnTo>
                      <a:pt x="2119" y="2147"/>
                    </a:lnTo>
                    <a:lnTo>
                      <a:pt x="2182" y="2122"/>
                    </a:lnTo>
                    <a:lnTo>
                      <a:pt x="2233" y="2084"/>
                    </a:lnTo>
                    <a:lnTo>
                      <a:pt x="2283" y="2040"/>
                    </a:lnTo>
                    <a:lnTo>
                      <a:pt x="2328" y="1996"/>
                    </a:lnTo>
                    <a:lnTo>
                      <a:pt x="2328" y="0"/>
                    </a:lnTo>
                    <a:lnTo>
                      <a:pt x="0" y="0"/>
                    </a:lnTo>
                    <a:close/>
                  </a:path>
                </a:pathLst>
              </a:custGeom>
              <a:solidFill>
                <a:srgbClr val="77B3EF"/>
              </a:solidFill>
              <a:ln w="9525">
                <a:noFill/>
                <a:round/>
                <a:headEnd/>
                <a:tailEnd/>
              </a:ln>
            </p:spPr>
            <p:txBody>
              <a:bodyPr/>
              <a:lstStyle/>
              <a:p>
                <a:endParaRPr lang="en-US"/>
              </a:p>
            </p:txBody>
          </p:sp>
          <p:sp>
            <p:nvSpPr>
              <p:cNvPr id="11440" name="Text Box 10"/>
              <p:cNvSpPr txBox="1">
                <a:spLocks noChangeArrowheads="1"/>
              </p:cNvSpPr>
              <p:nvPr/>
            </p:nvSpPr>
            <p:spPr bwMode="auto">
              <a:xfrm>
                <a:off x="480" y="1872"/>
                <a:ext cx="816" cy="192"/>
              </a:xfrm>
              <a:prstGeom prst="rect">
                <a:avLst/>
              </a:prstGeom>
              <a:noFill/>
              <a:ln w="12700">
                <a:noFill/>
                <a:miter lim="800000"/>
                <a:headEnd/>
                <a:tailEnd/>
              </a:ln>
            </p:spPr>
            <p:txBody>
              <a:bodyPr>
                <a:spAutoFit/>
              </a:bodyPr>
              <a:lstStyle/>
              <a:p>
                <a:pPr>
                  <a:spcBef>
                    <a:spcPct val="50000"/>
                  </a:spcBef>
                </a:pPr>
                <a:r>
                  <a:rPr lang="en-US" sz="1400"/>
                  <a:t>Internal Order</a:t>
                </a:r>
              </a:p>
            </p:txBody>
          </p:sp>
        </p:grpSp>
        <p:sp>
          <p:nvSpPr>
            <p:cNvPr id="11273" name="AutoShape 11"/>
            <p:cNvSpPr>
              <a:spLocks noChangeArrowheads="1"/>
            </p:cNvSpPr>
            <p:nvPr/>
          </p:nvSpPr>
          <p:spPr bwMode="auto">
            <a:xfrm>
              <a:off x="2819400" y="2193925"/>
              <a:ext cx="1905000" cy="457200"/>
            </a:xfrm>
            <a:prstGeom prst="chevron">
              <a:avLst>
                <a:gd name="adj" fmla="val 104167"/>
              </a:avLst>
            </a:prstGeom>
            <a:solidFill>
              <a:srgbClr val="993366">
                <a:alpha val="34901"/>
              </a:srgbClr>
            </a:solidFill>
            <a:ln w="12700">
              <a:solidFill>
                <a:schemeClr val="tx1"/>
              </a:solidFill>
              <a:miter lim="800000"/>
              <a:headEnd/>
              <a:tailEnd/>
            </a:ln>
          </p:spPr>
          <p:txBody>
            <a:bodyPr wrap="none" anchor="ctr"/>
            <a:lstStyle/>
            <a:p>
              <a:pPr algn="ctr"/>
              <a:r>
                <a:rPr lang="en-US" sz="1200"/>
                <a:t>             Business Process</a:t>
              </a:r>
            </a:p>
          </p:txBody>
        </p:sp>
        <p:sp>
          <p:nvSpPr>
            <p:cNvPr id="11274" name="Rectangle 12" descr="Trellis"/>
            <p:cNvSpPr>
              <a:spLocks noChangeArrowheads="1"/>
            </p:cNvSpPr>
            <p:nvPr/>
          </p:nvSpPr>
          <p:spPr bwMode="auto">
            <a:xfrm>
              <a:off x="2286000" y="3840162"/>
              <a:ext cx="4038600" cy="2133600"/>
            </a:xfrm>
            <a:prstGeom prst="rect">
              <a:avLst/>
            </a:prstGeom>
            <a:pattFill prst="trellis">
              <a:fgClr>
                <a:srgbClr val="99FF33">
                  <a:alpha val="36862"/>
                </a:srgbClr>
              </a:fgClr>
              <a:bgClr>
                <a:schemeClr val="bg1">
                  <a:alpha val="36862"/>
                </a:schemeClr>
              </a:bgClr>
            </a:pattFill>
            <a:ln w="12700">
              <a:noFill/>
              <a:miter lim="800000"/>
              <a:headEnd/>
              <a:tailEnd/>
            </a:ln>
          </p:spPr>
          <p:txBody>
            <a:bodyPr wrap="none" anchor="ctr"/>
            <a:lstStyle/>
            <a:p>
              <a:endParaRPr lang="en-US"/>
            </a:p>
          </p:txBody>
        </p:sp>
        <p:sp>
          <p:nvSpPr>
            <p:cNvPr id="11275" name="Rectangle 13"/>
            <p:cNvSpPr>
              <a:spLocks noChangeArrowheads="1"/>
            </p:cNvSpPr>
            <p:nvPr/>
          </p:nvSpPr>
          <p:spPr bwMode="auto">
            <a:xfrm>
              <a:off x="2438400" y="4175125"/>
              <a:ext cx="3657600" cy="457200"/>
            </a:xfrm>
            <a:prstGeom prst="rect">
              <a:avLst/>
            </a:prstGeom>
            <a:solidFill>
              <a:srgbClr val="00FFFF"/>
            </a:solidFill>
            <a:ln w="12700">
              <a:solidFill>
                <a:schemeClr val="tx1"/>
              </a:solidFill>
              <a:miter lim="800000"/>
              <a:headEnd/>
              <a:tailEnd/>
            </a:ln>
          </p:spPr>
          <p:txBody>
            <a:bodyPr wrap="none" anchor="ctr"/>
            <a:lstStyle/>
            <a:p>
              <a:pPr algn="ctr"/>
              <a:r>
                <a:rPr lang="en-US" sz="1000"/>
                <a:t>Product cost planning </a:t>
              </a:r>
            </a:p>
            <a:p>
              <a:pPr algn="ctr"/>
              <a:r>
                <a:rPr lang="en-US" sz="1000"/>
                <a:t>– Standard cost estimate</a:t>
              </a:r>
            </a:p>
          </p:txBody>
        </p:sp>
        <p:sp>
          <p:nvSpPr>
            <p:cNvPr id="11276" name="AutoShape 14"/>
            <p:cNvSpPr>
              <a:spLocks noChangeArrowheads="1"/>
            </p:cNvSpPr>
            <p:nvPr/>
          </p:nvSpPr>
          <p:spPr bwMode="auto">
            <a:xfrm>
              <a:off x="2438400" y="4860925"/>
              <a:ext cx="1066800" cy="990600"/>
            </a:xfrm>
            <a:prstGeom prst="foldedCorner">
              <a:avLst>
                <a:gd name="adj" fmla="val 12500"/>
              </a:avLst>
            </a:prstGeom>
            <a:solidFill>
              <a:srgbClr val="C0C0C0">
                <a:alpha val="67842"/>
              </a:srgbClr>
            </a:solidFill>
            <a:ln w="12700">
              <a:solidFill>
                <a:schemeClr val="tx1"/>
              </a:solidFill>
              <a:round/>
              <a:headEnd/>
              <a:tailEnd/>
            </a:ln>
          </p:spPr>
          <p:txBody>
            <a:bodyPr wrap="none" anchor="ctr"/>
            <a:lstStyle/>
            <a:p>
              <a:pPr algn="ctr"/>
              <a:endParaRPr lang="en-US" sz="1200"/>
            </a:p>
            <a:p>
              <a:pPr algn="ctr"/>
              <a:endParaRPr lang="en-US" sz="1200"/>
            </a:p>
            <a:p>
              <a:pPr algn="ctr"/>
              <a:r>
                <a:rPr lang="en-US" sz="1200"/>
                <a:t>Production</a:t>
              </a:r>
            </a:p>
            <a:p>
              <a:pPr algn="ctr"/>
              <a:r>
                <a:rPr lang="en-US" sz="1200"/>
                <a:t>order</a:t>
              </a:r>
            </a:p>
          </p:txBody>
        </p:sp>
        <p:sp>
          <p:nvSpPr>
            <p:cNvPr id="11277" name="AutoShape 15"/>
            <p:cNvSpPr>
              <a:spLocks noChangeArrowheads="1"/>
            </p:cNvSpPr>
            <p:nvPr/>
          </p:nvSpPr>
          <p:spPr bwMode="auto">
            <a:xfrm rot="10800000">
              <a:off x="3810000" y="5241925"/>
              <a:ext cx="990600" cy="609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339966"/>
            </a:solidFill>
            <a:ln w="12700">
              <a:solidFill>
                <a:schemeClr val="tx1"/>
              </a:solidFill>
              <a:miter lim="800000"/>
              <a:headEnd/>
              <a:tailEnd/>
            </a:ln>
          </p:spPr>
          <p:txBody>
            <a:bodyPr wrap="none" anchor="ctr"/>
            <a:lstStyle/>
            <a:p>
              <a:endParaRPr lang="en-US"/>
            </a:p>
          </p:txBody>
        </p:sp>
        <p:pic>
          <p:nvPicPr>
            <p:cNvPr id="11278" name="Picture 16" descr="MCj04316310000[1]"/>
            <p:cNvPicPr>
              <a:picLocks noChangeAspect="1" noChangeArrowheads="1"/>
            </p:cNvPicPr>
            <p:nvPr/>
          </p:nvPicPr>
          <p:blipFill>
            <a:blip r:embed="rId5" cstate="print"/>
            <a:srcRect/>
            <a:stretch>
              <a:fillRect/>
            </a:stretch>
          </p:blipFill>
          <p:spPr bwMode="auto">
            <a:xfrm>
              <a:off x="4038600" y="5241925"/>
              <a:ext cx="528638" cy="533400"/>
            </a:xfrm>
            <a:prstGeom prst="rect">
              <a:avLst/>
            </a:prstGeom>
            <a:noFill/>
            <a:ln w="9525">
              <a:noFill/>
              <a:miter lim="800000"/>
              <a:headEnd/>
              <a:tailEnd/>
            </a:ln>
          </p:spPr>
        </p:pic>
        <p:sp>
          <p:nvSpPr>
            <p:cNvPr id="11279" name="Text Box 17"/>
            <p:cNvSpPr txBox="1">
              <a:spLocks noChangeArrowheads="1"/>
            </p:cNvSpPr>
            <p:nvPr/>
          </p:nvSpPr>
          <p:spPr bwMode="auto">
            <a:xfrm>
              <a:off x="3657600" y="4937125"/>
              <a:ext cx="1219200" cy="457200"/>
            </a:xfrm>
            <a:prstGeom prst="rect">
              <a:avLst/>
            </a:prstGeom>
            <a:solidFill>
              <a:srgbClr val="DBFFC9"/>
            </a:solidFill>
            <a:ln w="12700">
              <a:noFill/>
              <a:miter lim="800000"/>
              <a:headEnd/>
              <a:tailEnd/>
            </a:ln>
          </p:spPr>
          <p:txBody>
            <a:bodyPr>
              <a:spAutoFit/>
            </a:bodyPr>
            <a:lstStyle/>
            <a:p>
              <a:pPr>
                <a:spcBef>
                  <a:spcPct val="50000"/>
                </a:spcBef>
              </a:pPr>
              <a:r>
                <a:rPr lang="en-US" sz="1200"/>
                <a:t>Product cost collector</a:t>
              </a:r>
            </a:p>
          </p:txBody>
        </p:sp>
        <p:sp>
          <p:nvSpPr>
            <p:cNvPr id="11280" name="AutoShape 18"/>
            <p:cNvSpPr>
              <a:spLocks noChangeArrowheads="1"/>
            </p:cNvSpPr>
            <p:nvPr/>
          </p:nvSpPr>
          <p:spPr bwMode="auto">
            <a:xfrm>
              <a:off x="5105400" y="4860925"/>
              <a:ext cx="990600" cy="990600"/>
            </a:xfrm>
            <a:prstGeom prst="foldedCorner">
              <a:avLst>
                <a:gd name="adj" fmla="val 12500"/>
              </a:avLst>
            </a:prstGeom>
            <a:solidFill>
              <a:srgbClr val="FF9900">
                <a:alpha val="49019"/>
              </a:srgbClr>
            </a:solidFill>
            <a:ln w="12700">
              <a:solidFill>
                <a:schemeClr val="tx1"/>
              </a:solidFill>
              <a:round/>
              <a:headEnd/>
              <a:tailEnd/>
            </a:ln>
          </p:spPr>
          <p:txBody>
            <a:bodyPr wrap="none" anchor="ctr"/>
            <a:lstStyle/>
            <a:p>
              <a:pPr algn="ctr"/>
              <a:endParaRPr lang="en-US" sz="1400"/>
            </a:p>
            <a:p>
              <a:pPr algn="ctr"/>
              <a:endParaRPr lang="en-US" sz="1400"/>
            </a:p>
            <a:p>
              <a:pPr algn="ctr"/>
              <a:r>
                <a:rPr lang="en-US" sz="1400"/>
                <a:t>Sales</a:t>
              </a:r>
            </a:p>
            <a:p>
              <a:pPr algn="ctr"/>
              <a:r>
                <a:rPr lang="en-US" sz="1400"/>
                <a:t>order</a:t>
              </a:r>
            </a:p>
          </p:txBody>
        </p:sp>
        <p:pic>
          <p:nvPicPr>
            <p:cNvPr id="11281" name="Picture 19" descr="MCBS00608_0000[1]"/>
            <p:cNvPicPr>
              <a:picLocks noChangeAspect="1" noChangeArrowheads="1"/>
            </p:cNvPicPr>
            <p:nvPr/>
          </p:nvPicPr>
          <p:blipFill>
            <a:blip r:embed="rId6" cstate="print"/>
            <a:srcRect/>
            <a:stretch>
              <a:fillRect/>
            </a:stretch>
          </p:blipFill>
          <p:spPr bwMode="auto">
            <a:xfrm>
              <a:off x="5257800" y="4708525"/>
              <a:ext cx="700088" cy="457200"/>
            </a:xfrm>
            <a:prstGeom prst="rect">
              <a:avLst/>
            </a:prstGeom>
            <a:noFill/>
            <a:ln w="9525">
              <a:noFill/>
              <a:miter lim="800000"/>
              <a:headEnd/>
              <a:tailEnd/>
            </a:ln>
          </p:spPr>
        </p:pic>
        <p:pic>
          <p:nvPicPr>
            <p:cNvPr id="11282" name="Picture 20" descr="MCj02317620000[1]"/>
            <p:cNvPicPr>
              <a:picLocks noChangeAspect="1" noChangeArrowheads="1"/>
            </p:cNvPicPr>
            <p:nvPr/>
          </p:nvPicPr>
          <p:blipFill>
            <a:blip r:embed="rId7" cstate="print"/>
            <a:srcRect/>
            <a:stretch>
              <a:fillRect/>
            </a:stretch>
          </p:blipFill>
          <p:spPr bwMode="auto">
            <a:xfrm>
              <a:off x="2667000" y="4708525"/>
              <a:ext cx="528638" cy="533400"/>
            </a:xfrm>
            <a:prstGeom prst="rect">
              <a:avLst/>
            </a:prstGeom>
            <a:noFill/>
            <a:ln w="9525">
              <a:noFill/>
              <a:miter lim="800000"/>
              <a:headEnd/>
              <a:tailEnd/>
            </a:ln>
          </p:spPr>
        </p:pic>
        <p:grpSp>
          <p:nvGrpSpPr>
            <p:cNvPr id="11283" name="Group 21"/>
            <p:cNvGrpSpPr>
              <a:grpSpLocks/>
            </p:cNvGrpSpPr>
            <p:nvPr/>
          </p:nvGrpSpPr>
          <p:grpSpPr bwMode="auto">
            <a:xfrm>
              <a:off x="5181600" y="4175125"/>
              <a:ext cx="762000" cy="533400"/>
              <a:chOff x="3648" y="2304"/>
              <a:chExt cx="1029" cy="535"/>
            </a:xfrm>
          </p:grpSpPr>
          <p:grpSp>
            <p:nvGrpSpPr>
              <p:cNvPr id="11406" name="Group 22"/>
              <p:cNvGrpSpPr>
                <a:grpSpLocks/>
              </p:cNvGrpSpPr>
              <p:nvPr/>
            </p:nvGrpSpPr>
            <p:grpSpPr bwMode="auto">
              <a:xfrm>
                <a:off x="3648" y="2304"/>
                <a:ext cx="699" cy="432"/>
                <a:chOff x="938" y="2365"/>
                <a:chExt cx="519" cy="481"/>
              </a:xfrm>
            </p:grpSpPr>
            <p:sp>
              <p:nvSpPr>
                <p:cNvPr id="11408" name="Freeform 23"/>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1409" name="Freeform 24"/>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nvGrpSpPr>
                <p:cNvPr id="11410" name="Group 25"/>
                <p:cNvGrpSpPr>
                  <a:grpSpLocks/>
                </p:cNvGrpSpPr>
                <p:nvPr/>
              </p:nvGrpSpPr>
              <p:grpSpPr bwMode="auto">
                <a:xfrm>
                  <a:off x="1053" y="2414"/>
                  <a:ext cx="165" cy="344"/>
                  <a:chOff x="1053" y="2414"/>
                  <a:chExt cx="165" cy="344"/>
                </a:xfrm>
              </p:grpSpPr>
              <p:sp>
                <p:nvSpPr>
                  <p:cNvPr id="11437" name="Freeform 26"/>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1438" name="Freeform 27"/>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11411" name="Group 28"/>
                <p:cNvGrpSpPr>
                  <a:grpSpLocks/>
                </p:cNvGrpSpPr>
                <p:nvPr/>
              </p:nvGrpSpPr>
              <p:grpSpPr bwMode="auto">
                <a:xfrm>
                  <a:off x="991" y="2536"/>
                  <a:ext cx="155" cy="260"/>
                  <a:chOff x="991" y="2536"/>
                  <a:chExt cx="155" cy="260"/>
                </a:xfrm>
              </p:grpSpPr>
              <p:sp>
                <p:nvSpPr>
                  <p:cNvPr id="11435" name="Freeform 29"/>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1436" name="Freeform 30"/>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11412" name="Group 31"/>
                <p:cNvGrpSpPr>
                  <a:grpSpLocks/>
                </p:cNvGrpSpPr>
                <p:nvPr/>
              </p:nvGrpSpPr>
              <p:grpSpPr bwMode="auto">
                <a:xfrm>
                  <a:off x="938" y="2619"/>
                  <a:ext cx="119" cy="200"/>
                  <a:chOff x="938" y="2619"/>
                  <a:chExt cx="119" cy="200"/>
                </a:xfrm>
              </p:grpSpPr>
              <p:sp>
                <p:nvSpPr>
                  <p:cNvPr id="11433" name="Freeform 32"/>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1434" name="Freeform 33"/>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11413" name="Freeform 34"/>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grpSp>
              <p:nvGrpSpPr>
                <p:cNvPr id="11414" name="Group 35"/>
                <p:cNvGrpSpPr>
                  <a:grpSpLocks/>
                </p:cNvGrpSpPr>
                <p:nvPr/>
              </p:nvGrpSpPr>
              <p:grpSpPr bwMode="auto">
                <a:xfrm>
                  <a:off x="1285" y="2365"/>
                  <a:ext cx="149" cy="67"/>
                  <a:chOff x="1285" y="2365"/>
                  <a:chExt cx="149" cy="67"/>
                </a:xfrm>
              </p:grpSpPr>
              <p:sp>
                <p:nvSpPr>
                  <p:cNvPr id="11431" name="Freeform 36"/>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1432" name="Freeform 37"/>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11415" name="Freeform 38"/>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1416" name="Freeform 39"/>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1417" name="Freeform 40"/>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1418" name="Freeform 41"/>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1419" name="Freeform 42"/>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1420" name="Freeform 43"/>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1421" name="Freeform 44"/>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sp>
              <p:nvSpPr>
                <p:cNvPr id="11422" name="Freeform 45"/>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1423" name="Freeform 46"/>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1424" name="Freeform 47"/>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1425" name="Freeform 48"/>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p>
              </p:txBody>
            </p:sp>
            <p:sp>
              <p:nvSpPr>
                <p:cNvPr id="11426" name="Freeform 49"/>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1427" name="Freeform 50"/>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1428" name="Freeform 51"/>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p>
              </p:txBody>
            </p:sp>
            <p:sp>
              <p:nvSpPr>
                <p:cNvPr id="11429" name="Freeform 52"/>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1430" name="Freeform 53"/>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grpSp>
          <p:pic>
            <p:nvPicPr>
              <p:cNvPr id="11407" name="Picture 54" descr="MCj04316310000[1]"/>
              <p:cNvPicPr>
                <a:picLocks noChangeAspect="1" noChangeArrowheads="1"/>
              </p:cNvPicPr>
              <p:nvPr/>
            </p:nvPicPr>
            <p:blipFill>
              <a:blip r:embed="rId8" cstate="print"/>
              <a:srcRect/>
              <a:stretch>
                <a:fillRect/>
              </a:stretch>
            </p:blipFill>
            <p:spPr bwMode="auto">
              <a:xfrm>
                <a:off x="4128" y="2304"/>
                <a:ext cx="549" cy="535"/>
              </a:xfrm>
              <a:prstGeom prst="rect">
                <a:avLst/>
              </a:prstGeom>
              <a:noFill/>
              <a:ln w="9525">
                <a:noFill/>
                <a:miter lim="800000"/>
                <a:headEnd/>
                <a:tailEnd/>
              </a:ln>
            </p:spPr>
          </p:pic>
        </p:grpSp>
        <p:sp>
          <p:nvSpPr>
            <p:cNvPr id="11284" name="AutoShape 55"/>
            <p:cNvSpPr>
              <a:spLocks noChangeArrowheads="1"/>
            </p:cNvSpPr>
            <p:nvPr/>
          </p:nvSpPr>
          <p:spPr bwMode="auto">
            <a:xfrm>
              <a:off x="3429000" y="2727325"/>
              <a:ext cx="304800" cy="1295400"/>
            </a:xfrm>
            <a:prstGeom prst="downArrow">
              <a:avLst>
                <a:gd name="adj1" fmla="val 50000"/>
                <a:gd name="adj2" fmla="val 106250"/>
              </a:avLst>
            </a:prstGeom>
            <a:solidFill>
              <a:schemeClr val="accent2"/>
            </a:solidFill>
            <a:ln w="12700">
              <a:solidFill>
                <a:schemeClr val="tx1"/>
              </a:solidFill>
              <a:miter lim="800000"/>
              <a:headEnd/>
              <a:tailEnd/>
            </a:ln>
          </p:spPr>
          <p:txBody>
            <a:bodyPr wrap="none" anchor="ctr"/>
            <a:lstStyle/>
            <a:p>
              <a:endParaRPr lang="en-US"/>
            </a:p>
          </p:txBody>
        </p:sp>
        <p:sp>
          <p:nvSpPr>
            <p:cNvPr id="11285" name="AutoShape 56"/>
            <p:cNvSpPr>
              <a:spLocks noChangeArrowheads="1"/>
            </p:cNvSpPr>
            <p:nvPr/>
          </p:nvSpPr>
          <p:spPr bwMode="auto">
            <a:xfrm>
              <a:off x="4495800" y="2727325"/>
              <a:ext cx="304800" cy="1219200"/>
            </a:xfrm>
            <a:prstGeom prst="downArrow">
              <a:avLst>
                <a:gd name="adj1" fmla="val 50000"/>
                <a:gd name="adj2" fmla="val 100000"/>
              </a:avLst>
            </a:prstGeom>
            <a:solidFill>
              <a:schemeClr val="accent2"/>
            </a:solidFill>
            <a:ln w="12700">
              <a:solidFill>
                <a:schemeClr val="tx1"/>
              </a:solidFill>
              <a:miter lim="800000"/>
              <a:headEnd/>
              <a:tailEnd/>
            </a:ln>
          </p:spPr>
          <p:txBody>
            <a:bodyPr wrap="none" anchor="ctr"/>
            <a:lstStyle/>
            <a:p>
              <a:endParaRPr lang="en-US"/>
            </a:p>
          </p:txBody>
        </p:sp>
        <p:sp>
          <p:nvSpPr>
            <p:cNvPr id="11286" name="Rectangle 57" descr="Recycled paper"/>
            <p:cNvSpPr>
              <a:spLocks noChangeArrowheads="1"/>
            </p:cNvSpPr>
            <p:nvPr/>
          </p:nvSpPr>
          <p:spPr bwMode="auto">
            <a:xfrm>
              <a:off x="6629400" y="1203325"/>
              <a:ext cx="1295400" cy="4724400"/>
            </a:xfrm>
            <a:prstGeom prst="rect">
              <a:avLst/>
            </a:prstGeom>
            <a:blipFill dpi="0" rotWithShape="1">
              <a:blip r:embed="rId9" cstate="print"/>
              <a:srcRect/>
              <a:tile tx="0" ty="0" sx="100000" sy="100000" flip="none" algn="tl"/>
            </a:blipFill>
            <a:ln w="12700">
              <a:noFill/>
              <a:miter lim="800000"/>
              <a:headEnd/>
              <a:tailEnd/>
            </a:ln>
          </p:spPr>
          <p:txBody>
            <a:bodyPr wrap="none" anchor="ctr"/>
            <a:lstStyle/>
            <a:p>
              <a:pPr algn="ctr"/>
              <a:r>
                <a:rPr lang="en-US" sz="2000"/>
                <a:t>Profitability</a:t>
              </a:r>
            </a:p>
            <a:p>
              <a:pPr algn="ctr"/>
              <a:r>
                <a:rPr lang="en-US" sz="2000"/>
                <a:t>Analysis</a:t>
              </a:r>
            </a:p>
          </p:txBody>
        </p:sp>
        <p:grpSp>
          <p:nvGrpSpPr>
            <p:cNvPr id="11287" name="Group 58"/>
            <p:cNvGrpSpPr>
              <a:grpSpLocks/>
            </p:cNvGrpSpPr>
            <p:nvPr/>
          </p:nvGrpSpPr>
          <p:grpSpPr bwMode="auto">
            <a:xfrm>
              <a:off x="6781800" y="1508125"/>
              <a:ext cx="990600" cy="838200"/>
              <a:chOff x="3366" y="2507"/>
              <a:chExt cx="1082" cy="1082"/>
            </a:xfrm>
          </p:grpSpPr>
          <p:sp>
            <p:nvSpPr>
              <p:cNvPr id="11307" name="Freeform 59"/>
              <p:cNvSpPr>
                <a:spLocks/>
              </p:cNvSpPr>
              <p:nvPr/>
            </p:nvSpPr>
            <p:spPr bwMode="auto">
              <a:xfrm>
                <a:off x="3892" y="2803"/>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11308" name="Freeform 60"/>
              <p:cNvSpPr>
                <a:spLocks/>
              </p:cNvSpPr>
              <p:nvPr/>
            </p:nvSpPr>
            <p:spPr bwMode="auto">
              <a:xfrm>
                <a:off x="3892" y="2803"/>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11309" name="Rectangle 61"/>
              <p:cNvSpPr>
                <a:spLocks noChangeArrowheads="1"/>
              </p:cNvSpPr>
              <p:nvPr/>
            </p:nvSpPr>
            <p:spPr bwMode="auto">
              <a:xfrm>
                <a:off x="3920" y="2834"/>
                <a:ext cx="202" cy="197"/>
              </a:xfrm>
              <a:prstGeom prst="rect">
                <a:avLst/>
              </a:prstGeom>
              <a:solidFill>
                <a:srgbClr val="C1CEFF"/>
              </a:solidFill>
              <a:ln w="9525">
                <a:noFill/>
                <a:miter lim="800000"/>
                <a:headEnd/>
                <a:tailEnd/>
              </a:ln>
            </p:spPr>
            <p:txBody>
              <a:bodyPr wrap="none" anchor="ctr"/>
              <a:lstStyle/>
              <a:p>
                <a:endParaRPr lang="en-US"/>
              </a:p>
            </p:txBody>
          </p:sp>
          <p:sp>
            <p:nvSpPr>
              <p:cNvPr id="11310" name="Freeform 62"/>
              <p:cNvSpPr>
                <a:spLocks/>
              </p:cNvSpPr>
              <p:nvPr/>
            </p:nvSpPr>
            <p:spPr bwMode="auto">
              <a:xfrm>
                <a:off x="3630" y="2803"/>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11311" name="Freeform 63"/>
              <p:cNvSpPr>
                <a:spLocks/>
              </p:cNvSpPr>
              <p:nvPr/>
            </p:nvSpPr>
            <p:spPr bwMode="auto">
              <a:xfrm>
                <a:off x="3630" y="2803"/>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11312" name="Rectangle 64"/>
              <p:cNvSpPr>
                <a:spLocks noChangeArrowheads="1"/>
              </p:cNvSpPr>
              <p:nvPr/>
            </p:nvSpPr>
            <p:spPr bwMode="auto">
              <a:xfrm>
                <a:off x="3657" y="2834"/>
                <a:ext cx="202" cy="197"/>
              </a:xfrm>
              <a:prstGeom prst="rect">
                <a:avLst/>
              </a:prstGeom>
              <a:solidFill>
                <a:srgbClr val="C1CEFF"/>
              </a:solidFill>
              <a:ln w="9525">
                <a:noFill/>
                <a:miter lim="800000"/>
                <a:headEnd/>
                <a:tailEnd/>
              </a:ln>
            </p:spPr>
            <p:txBody>
              <a:bodyPr wrap="none" anchor="ctr"/>
              <a:lstStyle/>
              <a:p>
                <a:endParaRPr lang="en-US"/>
              </a:p>
            </p:txBody>
          </p:sp>
          <p:sp>
            <p:nvSpPr>
              <p:cNvPr id="11313" name="Freeform 65"/>
              <p:cNvSpPr>
                <a:spLocks/>
              </p:cNvSpPr>
              <p:nvPr/>
            </p:nvSpPr>
            <p:spPr bwMode="auto">
              <a:xfrm>
                <a:off x="3366" y="2803"/>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11314" name="Freeform 66"/>
              <p:cNvSpPr>
                <a:spLocks/>
              </p:cNvSpPr>
              <p:nvPr/>
            </p:nvSpPr>
            <p:spPr bwMode="auto">
              <a:xfrm>
                <a:off x="3366" y="2803"/>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11315" name="Rectangle 67"/>
              <p:cNvSpPr>
                <a:spLocks noChangeArrowheads="1"/>
              </p:cNvSpPr>
              <p:nvPr/>
            </p:nvSpPr>
            <p:spPr bwMode="auto">
              <a:xfrm>
                <a:off x="3399" y="2834"/>
                <a:ext cx="197" cy="197"/>
              </a:xfrm>
              <a:prstGeom prst="rect">
                <a:avLst/>
              </a:prstGeom>
              <a:solidFill>
                <a:srgbClr val="C1CEFF"/>
              </a:solidFill>
              <a:ln w="9525">
                <a:noFill/>
                <a:miter lim="800000"/>
                <a:headEnd/>
                <a:tailEnd/>
              </a:ln>
            </p:spPr>
            <p:txBody>
              <a:bodyPr wrap="none" anchor="ctr"/>
              <a:lstStyle/>
              <a:p>
                <a:endParaRPr lang="en-US"/>
              </a:p>
            </p:txBody>
          </p:sp>
          <p:sp>
            <p:nvSpPr>
              <p:cNvPr id="11316" name="Freeform 68"/>
              <p:cNvSpPr>
                <a:spLocks/>
              </p:cNvSpPr>
              <p:nvPr/>
            </p:nvSpPr>
            <p:spPr bwMode="auto">
              <a:xfrm>
                <a:off x="3892" y="3064"/>
                <a:ext cx="264" cy="264"/>
              </a:xfrm>
              <a:custGeom>
                <a:avLst/>
                <a:gdLst>
                  <a:gd name="T0" fmla="*/ 263 w 264"/>
                  <a:gd name="T1" fmla="*/ 0 h 264"/>
                  <a:gd name="T2" fmla="*/ 0 w 264"/>
                  <a:gd name="T3" fmla="*/ 263 h 264"/>
                  <a:gd name="T4" fmla="*/ 263 w 264"/>
                  <a:gd name="T5" fmla="*/ 263 h 264"/>
                  <a:gd name="T6" fmla="*/ 263 w 264"/>
                  <a:gd name="T7" fmla="*/ 0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263" y="0"/>
                    </a:moveTo>
                    <a:lnTo>
                      <a:pt x="0" y="263"/>
                    </a:lnTo>
                    <a:lnTo>
                      <a:pt x="263" y="263"/>
                    </a:lnTo>
                    <a:lnTo>
                      <a:pt x="263" y="0"/>
                    </a:lnTo>
                  </a:path>
                </a:pathLst>
              </a:custGeom>
              <a:solidFill>
                <a:schemeClr val="accent2"/>
              </a:solidFill>
              <a:ln w="9525" cap="rnd">
                <a:noFill/>
                <a:round/>
                <a:headEnd/>
                <a:tailEnd/>
              </a:ln>
            </p:spPr>
            <p:txBody>
              <a:bodyPr/>
              <a:lstStyle/>
              <a:p>
                <a:endParaRPr lang="en-US"/>
              </a:p>
            </p:txBody>
          </p:sp>
          <p:sp>
            <p:nvSpPr>
              <p:cNvPr id="11317" name="Freeform 69"/>
              <p:cNvSpPr>
                <a:spLocks/>
              </p:cNvSpPr>
              <p:nvPr/>
            </p:nvSpPr>
            <p:spPr bwMode="auto">
              <a:xfrm>
                <a:off x="3892" y="3064"/>
                <a:ext cx="264" cy="264"/>
              </a:xfrm>
              <a:custGeom>
                <a:avLst/>
                <a:gdLst>
                  <a:gd name="T0" fmla="*/ 0 w 264"/>
                  <a:gd name="T1" fmla="*/ 263 h 264"/>
                  <a:gd name="T2" fmla="*/ 263 w 264"/>
                  <a:gd name="T3" fmla="*/ 0 h 264"/>
                  <a:gd name="T4" fmla="*/ 0 w 264"/>
                  <a:gd name="T5" fmla="*/ 0 h 264"/>
                  <a:gd name="T6" fmla="*/ 0 w 264"/>
                  <a:gd name="T7" fmla="*/ 263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0" y="263"/>
                    </a:moveTo>
                    <a:lnTo>
                      <a:pt x="263" y="0"/>
                    </a:lnTo>
                    <a:lnTo>
                      <a:pt x="0" y="0"/>
                    </a:lnTo>
                    <a:lnTo>
                      <a:pt x="0" y="263"/>
                    </a:lnTo>
                  </a:path>
                </a:pathLst>
              </a:custGeom>
              <a:solidFill>
                <a:schemeClr val="tx2"/>
              </a:solidFill>
              <a:ln w="9525" cap="rnd">
                <a:noFill/>
                <a:round/>
                <a:headEnd/>
                <a:tailEnd/>
              </a:ln>
            </p:spPr>
            <p:txBody>
              <a:bodyPr/>
              <a:lstStyle/>
              <a:p>
                <a:endParaRPr lang="en-US"/>
              </a:p>
            </p:txBody>
          </p:sp>
          <p:sp>
            <p:nvSpPr>
              <p:cNvPr id="11318" name="Rectangle 70"/>
              <p:cNvSpPr>
                <a:spLocks noChangeArrowheads="1"/>
              </p:cNvSpPr>
              <p:nvPr/>
            </p:nvSpPr>
            <p:spPr bwMode="auto">
              <a:xfrm>
                <a:off x="3920" y="3095"/>
                <a:ext cx="202" cy="197"/>
              </a:xfrm>
              <a:prstGeom prst="rect">
                <a:avLst/>
              </a:prstGeom>
              <a:solidFill>
                <a:srgbClr val="C1CEFF"/>
              </a:solidFill>
              <a:ln w="9525">
                <a:noFill/>
                <a:miter lim="800000"/>
                <a:headEnd/>
                <a:tailEnd/>
              </a:ln>
            </p:spPr>
            <p:txBody>
              <a:bodyPr wrap="none" anchor="ctr"/>
              <a:lstStyle/>
              <a:p>
                <a:endParaRPr lang="en-US"/>
              </a:p>
            </p:txBody>
          </p:sp>
          <p:sp>
            <p:nvSpPr>
              <p:cNvPr id="11319" name="Freeform 71"/>
              <p:cNvSpPr>
                <a:spLocks/>
              </p:cNvSpPr>
              <p:nvPr/>
            </p:nvSpPr>
            <p:spPr bwMode="auto">
              <a:xfrm>
                <a:off x="3630" y="3064"/>
                <a:ext cx="263" cy="264"/>
              </a:xfrm>
              <a:custGeom>
                <a:avLst/>
                <a:gdLst>
                  <a:gd name="T0" fmla="*/ 262 w 263"/>
                  <a:gd name="T1" fmla="*/ 0 h 264"/>
                  <a:gd name="T2" fmla="*/ 0 w 263"/>
                  <a:gd name="T3" fmla="*/ 263 h 264"/>
                  <a:gd name="T4" fmla="*/ 262 w 263"/>
                  <a:gd name="T5" fmla="*/ 263 h 264"/>
                  <a:gd name="T6" fmla="*/ 262 w 263"/>
                  <a:gd name="T7" fmla="*/ 0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262" y="0"/>
                    </a:moveTo>
                    <a:lnTo>
                      <a:pt x="0" y="263"/>
                    </a:lnTo>
                    <a:lnTo>
                      <a:pt x="262" y="263"/>
                    </a:lnTo>
                    <a:lnTo>
                      <a:pt x="262" y="0"/>
                    </a:lnTo>
                  </a:path>
                </a:pathLst>
              </a:custGeom>
              <a:solidFill>
                <a:schemeClr val="accent2"/>
              </a:solidFill>
              <a:ln w="9525" cap="rnd">
                <a:noFill/>
                <a:round/>
                <a:headEnd/>
                <a:tailEnd/>
              </a:ln>
            </p:spPr>
            <p:txBody>
              <a:bodyPr/>
              <a:lstStyle/>
              <a:p>
                <a:endParaRPr lang="en-US"/>
              </a:p>
            </p:txBody>
          </p:sp>
          <p:sp>
            <p:nvSpPr>
              <p:cNvPr id="11320" name="Freeform 72"/>
              <p:cNvSpPr>
                <a:spLocks/>
              </p:cNvSpPr>
              <p:nvPr/>
            </p:nvSpPr>
            <p:spPr bwMode="auto">
              <a:xfrm>
                <a:off x="3630" y="3064"/>
                <a:ext cx="263" cy="264"/>
              </a:xfrm>
              <a:custGeom>
                <a:avLst/>
                <a:gdLst>
                  <a:gd name="T0" fmla="*/ 0 w 263"/>
                  <a:gd name="T1" fmla="*/ 263 h 264"/>
                  <a:gd name="T2" fmla="*/ 262 w 263"/>
                  <a:gd name="T3" fmla="*/ 0 h 264"/>
                  <a:gd name="T4" fmla="*/ 0 w 263"/>
                  <a:gd name="T5" fmla="*/ 0 h 264"/>
                  <a:gd name="T6" fmla="*/ 0 w 263"/>
                  <a:gd name="T7" fmla="*/ 263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0" y="263"/>
                    </a:moveTo>
                    <a:lnTo>
                      <a:pt x="262" y="0"/>
                    </a:lnTo>
                    <a:lnTo>
                      <a:pt x="0" y="0"/>
                    </a:lnTo>
                    <a:lnTo>
                      <a:pt x="0" y="263"/>
                    </a:lnTo>
                  </a:path>
                </a:pathLst>
              </a:custGeom>
              <a:solidFill>
                <a:schemeClr val="tx2"/>
              </a:solidFill>
              <a:ln w="9525" cap="rnd">
                <a:noFill/>
                <a:round/>
                <a:headEnd/>
                <a:tailEnd/>
              </a:ln>
            </p:spPr>
            <p:txBody>
              <a:bodyPr/>
              <a:lstStyle/>
              <a:p>
                <a:endParaRPr lang="en-US"/>
              </a:p>
            </p:txBody>
          </p:sp>
          <p:sp>
            <p:nvSpPr>
              <p:cNvPr id="11321" name="Rectangle 73"/>
              <p:cNvSpPr>
                <a:spLocks noChangeArrowheads="1"/>
              </p:cNvSpPr>
              <p:nvPr/>
            </p:nvSpPr>
            <p:spPr bwMode="auto">
              <a:xfrm>
                <a:off x="3657" y="3095"/>
                <a:ext cx="202" cy="197"/>
              </a:xfrm>
              <a:prstGeom prst="rect">
                <a:avLst/>
              </a:prstGeom>
              <a:solidFill>
                <a:srgbClr val="C1CEFF"/>
              </a:solidFill>
              <a:ln w="9525">
                <a:noFill/>
                <a:miter lim="800000"/>
                <a:headEnd/>
                <a:tailEnd/>
              </a:ln>
            </p:spPr>
            <p:txBody>
              <a:bodyPr wrap="none" anchor="ctr"/>
              <a:lstStyle/>
              <a:p>
                <a:endParaRPr lang="en-US"/>
              </a:p>
            </p:txBody>
          </p:sp>
          <p:sp>
            <p:nvSpPr>
              <p:cNvPr id="11322" name="Freeform 74"/>
              <p:cNvSpPr>
                <a:spLocks/>
              </p:cNvSpPr>
              <p:nvPr/>
            </p:nvSpPr>
            <p:spPr bwMode="auto">
              <a:xfrm>
                <a:off x="3366" y="3064"/>
                <a:ext cx="265" cy="264"/>
              </a:xfrm>
              <a:custGeom>
                <a:avLst/>
                <a:gdLst>
                  <a:gd name="T0" fmla="*/ 264 w 265"/>
                  <a:gd name="T1" fmla="*/ 0 h 264"/>
                  <a:gd name="T2" fmla="*/ 0 w 265"/>
                  <a:gd name="T3" fmla="*/ 263 h 264"/>
                  <a:gd name="T4" fmla="*/ 264 w 265"/>
                  <a:gd name="T5" fmla="*/ 263 h 264"/>
                  <a:gd name="T6" fmla="*/ 264 w 265"/>
                  <a:gd name="T7" fmla="*/ 0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264" y="0"/>
                    </a:moveTo>
                    <a:lnTo>
                      <a:pt x="0" y="263"/>
                    </a:lnTo>
                    <a:lnTo>
                      <a:pt x="264" y="263"/>
                    </a:lnTo>
                    <a:lnTo>
                      <a:pt x="264" y="0"/>
                    </a:lnTo>
                  </a:path>
                </a:pathLst>
              </a:custGeom>
              <a:solidFill>
                <a:schemeClr val="accent2"/>
              </a:solidFill>
              <a:ln w="9525" cap="rnd">
                <a:noFill/>
                <a:round/>
                <a:headEnd/>
                <a:tailEnd/>
              </a:ln>
            </p:spPr>
            <p:txBody>
              <a:bodyPr/>
              <a:lstStyle/>
              <a:p>
                <a:endParaRPr lang="en-US"/>
              </a:p>
            </p:txBody>
          </p:sp>
          <p:sp>
            <p:nvSpPr>
              <p:cNvPr id="11323" name="Freeform 75"/>
              <p:cNvSpPr>
                <a:spLocks/>
              </p:cNvSpPr>
              <p:nvPr/>
            </p:nvSpPr>
            <p:spPr bwMode="auto">
              <a:xfrm>
                <a:off x="3366" y="3064"/>
                <a:ext cx="265" cy="264"/>
              </a:xfrm>
              <a:custGeom>
                <a:avLst/>
                <a:gdLst>
                  <a:gd name="T0" fmla="*/ 0 w 265"/>
                  <a:gd name="T1" fmla="*/ 263 h 264"/>
                  <a:gd name="T2" fmla="*/ 264 w 265"/>
                  <a:gd name="T3" fmla="*/ 0 h 264"/>
                  <a:gd name="T4" fmla="*/ 0 w 265"/>
                  <a:gd name="T5" fmla="*/ 0 h 264"/>
                  <a:gd name="T6" fmla="*/ 0 w 265"/>
                  <a:gd name="T7" fmla="*/ 263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0" y="263"/>
                    </a:moveTo>
                    <a:lnTo>
                      <a:pt x="264" y="0"/>
                    </a:lnTo>
                    <a:lnTo>
                      <a:pt x="0" y="0"/>
                    </a:lnTo>
                    <a:lnTo>
                      <a:pt x="0" y="263"/>
                    </a:lnTo>
                  </a:path>
                </a:pathLst>
              </a:custGeom>
              <a:solidFill>
                <a:schemeClr val="tx2"/>
              </a:solidFill>
              <a:ln w="9525" cap="rnd">
                <a:noFill/>
                <a:round/>
                <a:headEnd/>
                <a:tailEnd/>
              </a:ln>
            </p:spPr>
            <p:txBody>
              <a:bodyPr/>
              <a:lstStyle/>
              <a:p>
                <a:endParaRPr lang="en-US"/>
              </a:p>
            </p:txBody>
          </p:sp>
          <p:sp>
            <p:nvSpPr>
              <p:cNvPr id="11324" name="Rectangle 76"/>
              <p:cNvSpPr>
                <a:spLocks noChangeArrowheads="1"/>
              </p:cNvSpPr>
              <p:nvPr/>
            </p:nvSpPr>
            <p:spPr bwMode="auto">
              <a:xfrm>
                <a:off x="3399" y="3095"/>
                <a:ext cx="197" cy="197"/>
              </a:xfrm>
              <a:prstGeom prst="rect">
                <a:avLst/>
              </a:prstGeom>
              <a:solidFill>
                <a:srgbClr val="C1CEFF"/>
              </a:solidFill>
              <a:ln w="9525">
                <a:noFill/>
                <a:miter lim="800000"/>
                <a:headEnd/>
                <a:tailEnd/>
              </a:ln>
            </p:spPr>
            <p:txBody>
              <a:bodyPr wrap="none" anchor="ctr"/>
              <a:lstStyle/>
              <a:p>
                <a:endParaRPr lang="en-US"/>
              </a:p>
            </p:txBody>
          </p:sp>
          <p:sp>
            <p:nvSpPr>
              <p:cNvPr id="11325" name="Freeform 77"/>
              <p:cNvSpPr>
                <a:spLocks/>
              </p:cNvSpPr>
              <p:nvPr/>
            </p:nvSpPr>
            <p:spPr bwMode="auto">
              <a:xfrm>
                <a:off x="3892" y="3327"/>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11326" name="Freeform 78"/>
              <p:cNvSpPr>
                <a:spLocks/>
              </p:cNvSpPr>
              <p:nvPr/>
            </p:nvSpPr>
            <p:spPr bwMode="auto">
              <a:xfrm>
                <a:off x="3892" y="3327"/>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11327" name="Rectangle 79"/>
              <p:cNvSpPr>
                <a:spLocks noChangeArrowheads="1"/>
              </p:cNvSpPr>
              <p:nvPr/>
            </p:nvSpPr>
            <p:spPr bwMode="auto">
              <a:xfrm>
                <a:off x="3920" y="3358"/>
                <a:ext cx="202" cy="200"/>
              </a:xfrm>
              <a:prstGeom prst="rect">
                <a:avLst/>
              </a:prstGeom>
              <a:solidFill>
                <a:srgbClr val="C1CEFF"/>
              </a:solidFill>
              <a:ln w="9525">
                <a:noFill/>
                <a:miter lim="800000"/>
                <a:headEnd/>
                <a:tailEnd/>
              </a:ln>
            </p:spPr>
            <p:txBody>
              <a:bodyPr wrap="none" anchor="ctr"/>
              <a:lstStyle/>
              <a:p>
                <a:endParaRPr lang="en-US"/>
              </a:p>
            </p:txBody>
          </p:sp>
          <p:sp>
            <p:nvSpPr>
              <p:cNvPr id="11328" name="Freeform 80"/>
              <p:cNvSpPr>
                <a:spLocks/>
              </p:cNvSpPr>
              <p:nvPr/>
            </p:nvSpPr>
            <p:spPr bwMode="auto">
              <a:xfrm>
                <a:off x="3630" y="3327"/>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11329" name="Freeform 81"/>
              <p:cNvSpPr>
                <a:spLocks/>
              </p:cNvSpPr>
              <p:nvPr/>
            </p:nvSpPr>
            <p:spPr bwMode="auto">
              <a:xfrm>
                <a:off x="3630" y="3327"/>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11330" name="Rectangle 82"/>
              <p:cNvSpPr>
                <a:spLocks noChangeArrowheads="1"/>
              </p:cNvSpPr>
              <p:nvPr/>
            </p:nvSpPr>
            <p:spPr bwMode="auto">
              <a:xfrm>
                <a:off x="3657" y="3358"/>
                <a:ext cx="202" cy="200"/>
              </a:xfrm>
              <a:prstGeom prst="rect">
                <a:avLst/>
              </a:prstGeom>
              <a:solidFill>
                <a:srgbClr val="C1CEFF"/>
              </a:solidFill>
              <a:ln w="9525">
                <a:noFill/>
                <a:miter lim="800000"/>
                <a:headEnd/>
                <a:tailEnd/>
              </a:ln>
            </p:spPr>
            <p:txBody>
              <a:bodyPr wrap="none" anchor="ctr"/>
              <a:lstStyle/>
              <a:p>
                <a:endParaRPr lang="en-US"/>
              </a:p>
            </p:txBody>
          </p:sp>
          <p:sp>
            <p:nvSpPr>
              <p:cNvPr id="11331" name="Freeform 83"/>
              <p:cNvSpPr>
                <a:spLocks/>
              </p:cNvSpPr>
              <p:nvPr/>
            </p:nvSpPr>
            <p:spPr bwMode="auto">
              <a:xfrm>
                <a:off x="3366" y="3327"/>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11332" name="Freeform 84"/>
              <p:cNvSpPr>
                <a:spLocks/>
              </p:cNvSpPr>
              <p:nvPr/>
            </p:nvSpPr>
            <p:spPr bwMode="auto">
              <a:xfrm>
                <a:off x="3366" y="3327"/>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11333" name="Rectangle 85"/>
              <p:cNvSpPr>
                <a:spLocks noChangeArrowheads="1"/>
              </p:cNvSpPr>
              <p:nvPr/>
            </p:nvSpPr>
            <p:spPr bwMode="auto">
              <a:xfrm>
                <a:off x="3399" y="3358"/>
                <a:ext cx="197" cy="200"/>
              </a:xfrm>
              <a:prstGeom prst="rect">
                <a:avLst/>
              </a:prstGeom>
              <a:solidFill>
                <a:srgbClr val="C1CEFF"/>
              </a:solidFill>
              <a:ln w="9525">
                <a:noFill/>
                <a:miter lim="800000"/>
                <a:headEnd/>
                <a:tailEnd/>
              </a:ln>
            </p:spPr>
            <p:txBody>
              <a:bodyPr wrap="none" anchor="ctr"/>
              <a:lstStyle/>
              <a:p>
                <a:endParaRPr lang="en-US"/>
              </a:p>
            </p:txBody>
          </p:sp>
          <p:sp>
            <p:nvSpPr>
              <p:cNvPr id="11334" name="Freeform 86"/>
              <p:cNvSpPr>
                <a:spLocks/>
              </p:cNvSpPr>
              <p:nvPr/>
            </p:nvSpPr>
            <p:spPr bwMode="auto">
              <a:xfrm>
                <a:off x="4155" y="29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11335" name="Freeform 87"/>
              <p:cNvSpPr>
                <a:spLocks/>
              </p:cNvSpPr>
              <p:nvPr/>
            </p:nvSpPr>
            <p:spPr bwMode="auto">
              <a:xfrm>
                <a:off x="4185" y="2753"/>
                <a:ext cx="67" cy="261"/>
              </a:xfrm>
              <a:custGeom>
                <a:avLst/>
                <a:gdLst>
                  <a:gd name="T0" fmla="*/ 0 w 67"/>
                  <a:gd name="T1" fmla="*/ 260 h 261"/>
                  <a:gd name="T2" fmla="*/ 0 w 67"/>
                  <a:gd name="T3" fmla="*/ 65 h 261"/>
                  <a:gd name="T4" fmla="*/ 66 w 67"/>
                  <a:gd name="T5" fmla="*/ 0 h 261"/>
                  <a:gd name="T6" fmla="*/ 66 w 67"/>
                  <a:gd name="T7" fmla="*/ 195 h 261"/>
                  <a:gd name="T8" fmla="*/ 0 w 67"/>
                  <a:gd name="T9" fmla="*/ 260 h 261"/>
                  <a:gd name="T10" fmla="*/ 0 60000 65536"/>
                  <a:gd name="T11" fmla="*/ 0 60000 65536"/>
                  <a:gd name="T12" fmla="*/ 0 60000 65536"/>
                  <a:gd name="T13" fmla="*/ 0 60000 65536"/>
                  <a:gd name="T14" fmla="*/ 0 60000 65536"/>
                  <a:gd name="T15" fmla="*/ 0 w 67"/>
                  <a:gd name="T16" fmla="*/ 0 h 261"/>
                  <a:gd name="T17" fmla="*/ 67 w 67"/>
                  <a:gd name="T18" fmla="*/ 261 h 261"/>
                </a:gdLst>
                <a:ahLst/>
                <a:cxnLst>
                  <a:cxn ang="T10">
                    <a:pos x="T0" y="T1"/>
                  </a:cxn>
                  <a:cxn ang="T11">
                    <a:pos x="T2" y="T3"/>
                  </a:cxn>
                  <a:cxn ang="T12">
                    <a:pos x="T4" y="T5"/>
                  </a:cxn>
                  <a:cxn ang="T13">
                    <a:pos x="T6" y="T7"/>
                  </a:cxn>
                  <a:cxn ang="T14">
                    <a:pos x="T8" y="T9"/>
                  </a:cxn>
                </a:cxnLst>
                <a:rect l="T15" t="T16" r="T17" b="T18"/>
                <a:pathLst>
                  <a:path w="67" h="261">
                    <a:moveTo>
                      <a:pt x="0" y="260"/>
                    </a:moveTo>
                    <a:lnTo>
                      <a:pt x="0" y="65"/>
                    </a:lnTo>
                    <a:lnTo>
                      <a:pt x="66" y="0"/>
                    </a:lnTo>
                    <a:lnTo>
                      <a:pt x="66" y="195"/>
                    </a:lnTo>
                    <a:lnTo>
                      <a:pt x="0" y="260"/>
                    </a:lnTo>
                  </a:path>
                </a:pathLst>
              </a:custGeom>
              <a:solidFill>
                <a:schemeClr val="accent2"/>
              </a:solidFill>
              <a:ln w="9525" cap="rnd">
                <a:noFill/>
                <a:round/>
                <a:headEnd/>
                <a:tailEnd/>
              </a:ln>
            </p:spPr>
            <p:txBody>
              <a:bodyPr/>
              <a:lstStyle/>
              <a:p>
                <a:endParaRPr lang="en-US"/>
              </a:p>
            </p:txBody>
          </p:sp>
          <p:sp>
            <p:nvSpPr>
              <p:cNvPr id="11336" name="Freeform 88"/>
              <p:cNvSpPr>
                <a:spLocks/>
              </p:cNvSpPr>
              <p:nvPr/>
            </p:nvSpPr>
            <p:spPr bwMode="auto">
              <a:xfrm>
                <a:off x="4155" y="2803"/>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11337" name="Freeform 89"/>
              <p:cNvSpPr>
                <a:spLocks/>
              </p:cNvSpPr>
              <p:nvPr/>
            </p:nvSpPr>
            <p:spPr bwMode="auto">
              <a:xfrm>
                <a:off x="4155" y="2703"/>
                <a:ext cx="97" cy="117"/>
              </a:xfrm>
              <a:custGeom>
                <a:avLst/>
                <a:gdLst>
                  <a:gd name="T0" fmla="*/ 0 w 97"/>
                  <a:gd name="T1" fmla="*/ 99 h 117"/>
                  <a:gd name="T2" fmla="*/ 96 w 97"/>
                  <a:gd name="T3" fmla="*/ 0 h 117"/>
                  <a:gd name="T4" fmla="*/ 96 w 97"/>
                  <a:gd name="T5" fmla="*/ 50 h 117"/>
                  <a:gd name="T6" fmla="*/ 32 w 97"/>
                  <a:gd name="T7" fmla="*/ 116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96" y="0"/>
                    </a:lnTo>
                    <a:lnTo>
                      <a:pt x="96" y="50"/>
                    </a:lnTo>
                    <a:lnTo>
                      <a:pt x="32" y="116"/>
                    </a:lnTo>
                    <a:lnTo>
                      <a:pt x="0" y="99"/>
                    </a:lnTo>
                  </a:path>
                </a:pathLst>
              </a:custGeom>
              <a:solidFill>
                <a:schemeClr val="tx2"/>
              </a:solidFill>
              <a:ln w="9525" cap="rnd">
                <a:noFill/>
                <a:round/>
                <a:headEnd/>
                <a:tailEnd/>
              </a:ln>
            </p:spPr>
            <p:txBody>
              <a:bodyPr/>
              <a:lstStyle/>
              <a:p>
                <a:endParaRPr lang="en-US"/>
              </a:p>
            </p:txBody>
          </p:sp>
          <p:sp>
            <p:nvSpPr>
              <p:cNvPr id="11338" name="Freeform 90"/>
              <p:cNvSpPr>
                <a:spLocks/>
              </p:cNvSpPr>
              <p:nvPr/>
            </p:nvSpPr>
            <p:spPr bwMode="auto">
              <a:xfrm>
                <a:off x="3942" y="2703"/>
                <a:ext cx="262" cy="67"/>
              </a:xfrm>
              <a:custGeom>
                <a:avLst/>
                <a:gdLst>
                  <a:gd name="T0" fmla="*/ 0 w 262"/>
                  <a:gd name="T1" fmla="*/ 66 h 67"/>
                  <a:gd name="T2" fmla="*/ 196 w 262"/>
                  <a:gd name="T3" fmla="*/ 66 h 67"/>
                  <a:gd name="T4" fmla="*/ 261 w 262"/>
                  <a:gd name="T5" fmla="*/ 0 h 67"/>
                  <a:gd name="T6" fmla="*/ 65 w 262"/>
                  <a:gd name="T7" fmla="*/ 0 h 67"/>
                  <a:gd name="T8" fmla="*/ 0 w 262"/>
                  <a:gd name="T9" fmla="*/ 66 h 67"/>
                  <a:gd name="T10" fmla="*/ 0 60000 65536"/>
                  <a:gd name="T11" fmla="*/ 0 60000 65536"/>
                  <a:gd name="T12" fmla="*/ 0 60000 65536"/>
                  <a:gd name="T13" fmla="*/ 0 60000 65536"/>
                  <a:gd name="T14" fmla="*/ 0 60000 65536"/>
                  <a:gd name="T15" fmla="*/ 0 w 262"/>
                  <a:gd name="T16" fmla="*/ 0 h 67"/>
                  <a:gd name="T17" fmla="*/ 262 w 262"/>
                  <a:gd name="T18" fmla="*/ 67 h 67"/>
                </a:gdLst>
                <a:ahLst/>
                <a:cxnLst>
                  <a:cxn ang="T10">
                    <a:pos x="T0" y="T1"/>
                  </a:cxn>
                  <a:cxn ang="T11">
                    <a:pos x="T2" y="T3"/>
                  </a:cxn>
                  <a:cxn ang="T12">
                    <a:pos x="T4" y="T5"/>
                  </a:cxn>
                  <a:cxn ang="T13">
                    <a:pos x="T6" y="T7"/>
                  </a:cxn>
                  <a:cxn ang="T14">
                    <a:pos x="T8" y="T9"/>
                  </a:cxn>
                </a:cxnLst>
                <a:rect l="T15" t="T16" r="T17" b="T18"/>
                <a:pathLst>
                  <a:path w="262" h="67">
                    <a:moveTo>
                      <a:pt x="0" y="66"/>
                    </a:moveTo>
                    <a:lnTo>
                      <a:pt x="196" y="66"/>
                    </a:lnTo>
                    <a:lnTo>
                      <a:pt x="261" y="0"/>
                    </a:lnTo>
                    <a:lnTo>
                      <a:pt x="65" y="0"/>
                    </a:lnTo>
                    <a:lnTo>
                      <a:pt x="0" y="66"/>
                    </a:lnTo>
                  </a:path>
                </a:pathLst>
              </a:custGeom>
              <a:solidFill>
                <a:schemeClr val="accent2"/>
              </a:solidFill>
              <a:ln w="9525" cap="rnd">
                <a:noFill/>
                <a:round/>
                <a:headEnd/>
                <a:tailEnd/>
              </a:ln>
            </p:spPr>
            <p:txBody>
              <a:bodyPr/>
              <a:lstStyle/>
              <a:p>
                <a:endParaRPr lang="en-US"/>
              </a:p>
            </p:txBody>
          </p:sp>
          <p:sp>
            <p:nvSpPr>
              <p:cNvPr id="11339" name="Freeform 91"/>
              <p:cNvSpPr>
                <a:spLocks/>
              </p:cNvSpPr>
              <p:nvPr/>
            </p:nvSpPr>
            <p:spPr bwMode="auto">
              <a:xfrm>
                <a:off x="3892" y="2703"/>
                <a:ext cx="112" cy="101"/>
              </a:xfrm>
              <a:custGeom>
                <a:avLst/>
                <a:gdLst>
                  <a:gd name="T0" fmla="*/ 0 w 112"/>
                  <a:gd name="T1" fmla="*/ 100 h 101"/>
                  <a:gd name="T2" fmla="*/ 48 w 112"/>
                  <a:gd name="T3" fmla="*/ 67 h 101"/>
                  <a:gd name="T4" fmla="*/ 111 w 112"/>
                  <a:gd name="T5" fmla="*/ 0 h 101"/>
                  <a:gd name="T6" fmla="*/ 95 w 112"/>
                  <a:gd name="T7" fmla="*/ 0 h 101"/>
                  <a:gd name="T8" fmla="*/ 0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0" y="100"/>
                    </a:moveTo>
                    <a:lnTo>
                      <a:pt x="48" y="67"/>
                    </a:lnTo>
                    <a:lnTo>
                      <a:pt x="111" y="0"/>
                    </a:lnTo>
                    <a:lnTo>
                      <a:pt x="95" y="0"/>
                    </a:lnTo>
                    <a:lnTo>
                      <a:pt x="0" y="100"/>
                    </a:lnTo>
                  </a:path>
                </a:pathLst>
              </a:custGeom>
              <a:solidFill>
                <a:schemeClr val="tx1"/>
              </a:solidFill>
              <a:ln w="9525" cap="rnd">
                <a:noFill/>
                <a:round/>
                <a:headEnd/>
                <a:tailEnd/>
              </a:ln>
            </p:spPr>
            <p:txBody>
              <a:bodyPr/>
              <a:lstStyle/>
              <a:p>
                <a:endParaRPr lang="en-US"/>
              </a:p>
            </p:txBody>
          </p:sp>
          <p:sp>
            <p:nvSpPr>
              <p:cNvPr id="11340" name="Freeform 92"/>
              <p:cNvSpPr>
                <a:spLocks/>
              </p:cNvSpPr>
              <p:nvPr/>
            </p:nvSpPr>
            <p:spPr bwMode="auto">
              <a:xfrm>
                <a:off x="4135"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11341" name="Freeform 93"/>
              <p:cNvSpPr>
                <a:spLocks/>
              </p:cNvSpPr>
              <p:nvPr/>
            </p:nvSpPr>
            <p:spPr bwMode="auto">
              <a:xfrm>
                <a:off x="3892" y="2769"/>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11342" name="Freeform 94"/>
              <p:cNvSpPr>
                <a:spLocks/>
              </p:cNvSpPr>
              <p:nvPr/>
            </p:nvSpPr>
            <p:spPr bwMode="auto">
              <a:xfrm>
                <a:off x="4155" y="3212"/>
                <a:ext cx="97" cy="116"/>
              </a:xfrm>
              <a:custGeom>
                <a:avLst/>
                <a:gdLst>
                  <a:gd name="T0" fmla="*/ 0 w 97"/>
                  <a:gd name="T1" fmla="*/ 99 h 116"/>
                  <a:gd name="T2" fmla="*/ 0 w 97"/>
                  <a:gd name="T3" fmla="*/ 115 h 116"/>
                  <a:gd name="T4" fmla="*/ 96 w 97"/>
                  <a:gd name="T5" fmla="*/ 16 h 116"/>
                  <a:gd name="T6" fmla="*/ 96 w 97"/>
                  <a:gd name="T7" fmla="*/ 0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0" y="115"/>
                    </a:lnTo>
                    <a:lnTo>
                      <a:pt x="96" y="16"/>
                    </a:lnTo>
                    <a:lnTo>
                      <a:pt x="96" y="0"/>
                    </a:lnTo>
                    <a:lnTo>
                      <a:pt x="0" y="99"/>
                    </a:lnTo>
                  </a:path>
                </a:pathLst>
              </a:custGeom>
              <a:solidFill>
                <a:schemeClr val="bg1"/>
              </a:solidFill>
              <a:ln w="9525" cap="rnd">
                <a:noFill/>
                <a:round/>
                <a:headEnd/>
                <a:tailEnd/>
              </a:ln>
            </p:spPr>
            <p:txBody>
              <a:bodyPr/>
              <a:lstStyle/>
              <a:p>
                <a:endParaRPr lang="en-US"/>
              </a:p>
            </p:txBody>
          </p:sp>
          <p:sp>
            <p:nvSpPr>
              <p:cNvPr id="11343" name="Freeform 95"/>
              <p:cNvSpPr>
                <a:spLocks/>
              </p:cNvSpPr>
              <p:nvPr/>
            </p:nvSpPr>
            <p:spPr bwMode="auto">
              <a:xfrm>
                <a:off x="4185" y="3013"/>
                <a:ext cx="67" cy="265"/>
              </a:xfrm>
              <a:custGeom>
                <a:avLst/>
                <a:gdLst>
                  <a:gd name="T0" fmla="*/ 0 w 67"/>
                  <a:gd name="T1" fmla="*/ 264 h 265"/>
                  <a:gd name="T2" fmla="*/ 0 w 67"/>
                  <a:gd name="T3" fmla="*/ 66 h 265"/>
                  <a:gd name="T4" fmla="*/ 66 w 67"/>
                  <a:gd name="T5" fmla="*/ 0 h 265"/>
                  <a:gd name="T6" fmla="*/ 66 w 67"/>
                  <a:gd name="T7" fmla="*/ 198 h 265"/>
                  <a:gd name="T8" fmla="*/ 0 w 67"/>
                  <a:gd name="T9" fmla="*/ 264 h 265"/>
                  <a:gd name="T10" fmla="*/ 0 60000 65536"/>
                  <a:gd name="T11" fmla="*/ 0 60000 65536"/>
                  <a:gd name="T12" fmla="*/ 0 60000 65536"/>
                  <a:gd name="T13" fmla="*/ 0 60000 65536"/>
                  <a:gd name="T14" fmla="*/ 0 60000 65536"/>
                  <a:gd name="T15" fmla="*/ 0 w 67"/>
                  <a:gd name="T16" fmla="*/ 0 h 265"/>
                  <a:gd name="T17" fmla="*/ 67 w 67"/>
                  <a:gd name="T18" fmla="*/ 265 h 265"/>
                </a:gdLst>
                <a:ahLst/>
                <a:cxnLst>
                  <a:cxn ang="T10">
                    <a:pos x="T0" y="T1"/>
                  </a:cxn>
                  <a:cxn ang="T11">
                    <a:pos x="T2" y="T3"/>
                  </a:cxn>
                  <a:cxn ang="T12">
                    <a:pos x="T4" y="T5"/>
                  </a:cxn>
                  <a:cxn ang="T13">
                    <a:pos x="T6" y="T7"/>
                  </a:cxn>
                  <a:cxn ang="T14">
                    <a:pos x="T8" y="T9"/>
                  </a:cxn>
                </a:cxnLst>
                <a:rect l="T15" t="T16" r="T17" b="T18"/>
                <a:pathLst>
                  <a:path w="67" h="265">
                    <a:moveTo>
                      <a:pt x="0" y="264"/>
                    </a:moveTo>
                    <a:lnTo>
                      <a:pt x="0" y="66"/>
                    </a:lnTo>
                    <a:lnTo>
                      <a:pt x="66" y="0"/>
                    </a:lnTo>
                    <a:lnTo>
                      <a:pt x="66" y="198"/>
                    </a:lnTo>
                    <a:lnTo>
                      <a:pt x="0" y="264"/>
                    </a:lnTo>
                  </a:path>
                </a:pathLst>
              </a:custGeom>
              <a:solidFill>
                <a:schemeClr val="accent2"/>
              </a:solidFill>
              <a:ln w="9525" cap="rnd">
                <a:noFill/>
                <a:round/>
                <a:headEnd/>
                <a:tailEnd/>
              </a:ln>
            </p:spPr>
            <p:txBody>
              <a:bodyPr/>
              <a:lstStyle/>
              <a:p>
                <a:endParaRPr lang="en-US"/>
              </a:p>
            </p:txBody>
          </p:sp>
          <p:sp>
            <p:nvSpPr>
              <p:cNvPr id="11344" name="Freeform 96"/>
              <p:cNvSpPr>
                <a:spLocks/>
              </p:cNvSpPr>
              <p:nvPr/>
            </p:nvSpPr>
            <p:spPr bwMode="auto">
              <a:xfrm>
                <a:off x="4155" y="3064"/>
                <a:ext cx="31" cy="264"/>
              </a:xfrm>
              <a:custGeom>
                <a:avLst/>
                <a:gdLst>
                  <a:gd name="T0" fmla="*/ 0 w 31"/>
                  <a:gd name="T1" fmla="*/ 0 h 264"/>
                  <a:gd name="T2" fmla="*/ 0 w 31"/>
                  <a:gd name="T3" fmla="*/ 263 h 264"/>
                  <a:gd name="T4" fmla="*/ 30 w 31"/>
                  <a:gd name="T5" fmla="*/ 214 h 264"/>
                  <a:gd name="T6" fmla="*/ 30 w 31"/>
                  <a:gd name="T7" fmla="*/ 16 h 264"/>
                  <a:gd name="T8" fmla="*/ 0 w 31"/>
                  <a:gd name="T9" fmla="*/ 0 h 264"/>
                  <a:gd name="T10" fmla="*/ 0 60000 65536"/>
                  <a:gd name="T11" fmla="*/ 0 60000 65536"/>
                  <a:gd name="T12" fmla="*/ 0 60000 65536"/>
                  <a:gd name="T13" fmla="*/ 0 60000 65536"/>
                  <a:gd name="T14" fmla="*/ 0 60000 65536"/>
                  <a:gd name="T15" fmla="*/ 0 w 31"/>
                  <a:gd name="T16" fmla="*/ 0 h 264"/>
                  <a:gd name="T17" fmla="*/ 31 w 31"/>
                  <a:gd name="T18" fmla="*/ 264 h 264"/>
                </a:gdLst>
                <a:ahLst/>
                <a:cxnLst>
                  <a:cxn ang="T10">
                    <a:pos x="T0" y="T1"/>
                  </a:cxn>
                  <a:cxn ang="T11">
                    <a:pos x="T2" y="T3"/>
                  </a:cxn>
                  <a:cxn ang="T12">
                    <a:pos x="T4" y="T5"/>
                  </a:cxn>
                  <a:cxn ang="T13">
                    <a:pos x="T6" y="T7"/>
                  </a:cxn>
                  <a:cxn ang="T14">
                    <a:pos x="T8" y="T9"/>
                  </a:cxn>
                </a:cxnLst>
                <a:rect l="T15" t="T16" r="T17" b="T18"/>
                <a:pathLst>
                  <a:path w="31" h="264">
                    <a:moveTo>
                      <a:pt x="0" y="0"/>
                    </a:moveTo>
                    <a:lnTo>
                      <a:pt x="0" y="263"/>
                    </a:lnTo>
                    <a:lnTo>
                      <a:pt x="30" y="214"/>
                    </a:lnTo>
                    <a:lnTo>
                      <a:pt x="30" y="16"/>
                    </a:lnTo>
                    <a:lnTo>
                      <a:pt x="0" y="0"/>
                    </a:lnTo>
                  </a:path>
                </a:pathLst>
              </a:custGeom>
              <a:solidFill>
                <a:srgbClr val="C1CEFF"/>
              </a:solidFill>
              <a:ln w="9525" cap="rnd">
                <a:noFill/>
                <a:round/>
                <a:headEnd/>
                <a:tailEnd/>
              </a:ln>
            </p:spPr>
            <p:txBody>
              <a:bodyPr/>
              <a:lstStyle/>
              <a:p>
                <a:endParaRPr lang="en-US"/>
              </a:p>
            </p:txBody>
          </p:sp>
          <p:sp>
            <p:nvSpPr>
              <p:cNvPr id="11345" name="Freeform 97"/>
              <p:cNvSpPr>
                <a:spLocks/>
              </p:cNvSpPr>
              <p:nvPr/>
            </p:nvSpPr>
            <p:spPr bwMode="auto">
              <a:xfrm>
                <a:off x="4155" y="2964"/>
                <a:ext cx="97" cy="120"/>
              </a:xfrm>
              <a:custGeom>
                <a:avLst/>
                <a:gdLst>
                  <a:gd name="T0" fmla="*/ 0 w 97"/>
                  <a:gd name="T1" fmla="*/ 102 h 120"/>
                  <a:gd name="T2" fmla="*/ 96 w 97"/>
                  <a:gd name="T3" fmla="*/ 0 h 120"/>
                  <a:gd name="T4" fmla="*/ 96 w 97"/>
                  <a:gd name="T5" fmla="*/ 51 h 120"/>
                  <a:gd name="T6" fmla="*/ 32 w 97"/>
                  <a:gd name="T7" fmla="*/ 119 h 120"/>
                  <a:gd name="T8" fmla="*/ 0 w 97"/>
                  <a:gd name="T9" fmla="*/ 102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02"/>
                    </a:moveTo>
                    <a:lnTo>
                      <a:pt x="96" y="0"/>
                    </a:lnTo>
                    <a:lnTo>
                      <a:pt x="96" y="51"/>
                    </a:lnTo>
                    <a:lnTo>
                      <a:pt x="32" y="119"/>
                    </a:lnTo>
                    <a:lnTo>
                      <a:pt x="0" y="102"/>
                    </a:lnTo>
                  </a:path>
                </a:pathLst>
              </a:custGeom>
              <a:solidFill>
                <a:schemeClr val="tx2"/>
              </a:solidFill>
              <a:ln w="9525" cap="rnd">
                <a:noFill/>
                <a:round/>
                <a:headEnd/>
                <a:tailEnd/>
              </a:ln>
            </p:spPr>
            <p:txBody>
              <a:bodyPr/>
              <a:lstStyle/>
              <a:p>
                <a:endParaRPr lang="en-US"/>
              </a:p>
            </p:txBody>
          </p:sp>
          <p:sp>
            <p:nvSpPr>
              <p:cNvPr id="11346" name="Freeform 98"/>
              <p:cNvSpPr>
                <a:spLocks/>
              </p:cNvSpPr>
              <p:nvPr/>
            </p:nvSpPr>
            <p:spPr bwMode="auto">
              <a:xfrm>
                <a:off x="4155" y="3476"/>
                <a:ext cx="97" cy="113"/>
              </a:xfrm>
              <a:custGeom>
                <a:avLst/>
                <a:gdLst>
                  <a:gd name="T0" fmla="*/ 0 w 97"/>
                  <a:gd name="T1" fmla="*/ 96 h 113"/>
                  <a:gd name="T2" fmla="*/ 0 w 97"/>
                  <a:gd name="T3" fmla="*/ 112 h 113"/>
                  <a:gd name="T4" fmla="*/ 96 w 97"/>
                  <a:gd name="T5" fmla="*/ 16 h 113"/>
                  <a:gd name="T6" fmla="*/ 96 w 97"/>
                  <a:gd name="T7" fmla="*/ 0 h 113"/>
                  <a:gd name="T8" fmla="*/ 0 w 97"/>
                  <a:gd name="T9" fmla="*/ 96 h 113"/>
                  <a:gd name="T10" fmla="*/ 0 60000 65536"/>
                  <a:gd name="T11" fmla="*/ 0 60000 65536"/>
                  <a:gd name="T12" fmla="*/ 0 60000 65536"/>
                  <a:gd name="T13" fmla="*/ 0 60000 65536"/>
                  <a:gd name="T14" fmla="*/ 0 60000 65536"/>
                  <a:gd name="T15" fmla="*/ 0 w 97"/>
                  <a:gd name="T16" fmla="*/ 0 h 113"/>
                  <a:gd name="T17" fmla="*/ 97 w 97"/>
                  <a:gd name="T18" fmla="*/ 113 h 113"/>
                </a:gdLst>
                <a:ahLst/>
                <a:cxnLst>
                  <a:cxn ang="T10">
                    <a:pos x="T0" y="T1"/>
                  </a:cxn>
                  <a:cxn ang="T11">
                    <a:pos x="T2" y="T3"/>
                  </a:cxn>
                  <a:cxn ang="T12">
                    <a:pos x="T4" y="T5"/>
                  </a:cxn>
                  <a:cxn ang="T13">
                    <a:pos x="T6" y="T7"/>
                  </a:cxn>
                  <a:cxn ang="T14">
                    <a:pos x="T8" y="T9"/>
                  </a:cxn>
                </a:cxnLst>
                <a:rect l="T15" t="T16" r="T17" b="T18"/>
                <a:pathLst>
                  <a:path w="97" h="113">
                    <a:moveTo>
                      <a:pt x="0" y="96"/>
                    </a:moveTo>
                    <a:lnTo>
                      <a:pt x="0" y="112"/>
                    </a:lnTo>
                    <a:lnTo>
                      <a:pt x="96" y="16"/>
                    </a:lnTo>
                    <a:lnTo>
                      <a:pt x="96" y="0"/>
                    </a:lnTo>
                    <a:lnTo>
                      <a:pt x="0" y="96"/>
                    </a:lnTo>
                  </a:path>
                </a:pathLst>
              </a:custGeom>
              <a:solidFill>
                <a:schemeClr val="bg1"/>
              </a:solidFill>
              <a:ln w="9525" cap="rnd">
                <a:noFill/>
                <a:round/>
                <a:headEnd/>
                <a:tailEnd/>
              </a:ln>
            </p:spPr>
            <p:txBody>
              <a:bodyPr/>
              <a:lstStyle/>
              <a:p>
                <a:endParaRPr lang="en-US"/>
              </a:p>
            </p:txBody>
          </p:sp>
          <p:sp>
            <p:nvSpPr>
              <p:cNvPr id="11347" name="Freeform 99"/>
              <p:cNvSpPr>
                <a:spLocks/>
              </p:cNvSpPr>
              <p:nvPr/>
            </p:nvSpPr>
            <p:spPr bwMode="auto">
              <a:xfrm>
                <a:off x="4185" y="3277"/>
                <a:ext cx="67" cy="262"/>
              </a:xfrm>
              <a:custGeom>
                <a:avLst/>
                <a:gdLst>
                  <a:gd name="T0" fmla="*/ 0 w 67"/>
                  <a:gd name="T1" fmla="*/ 261 h 262"/>
                  <a:gd name="T2" fmla="*/ 0 w 67"/>
                  <a:gd name="T3" fmla="*/ 65 h 262"/>
                  <a:gd name="T4" fmla="*/ 66 w 67"/>
                  <a:gd name="T5" fmla="*/ 0 h 262"/>
                  <a:gd name="T6" fmla="*/ 66 w 67"/>
                  <a:gd name="T7" fmla="*/ 196 h 262"/>
                  <a:gd name="T8" fmla="*/ 0 w 67"/>
                  <a:gd name="T9" fmla="*/ 261 h 262"/>
                  <a:gd name="T10" fmla="*/ 0 60000 65536"/>
                  <a:gd name="T11" fmla="*/ 0 60000 65536"/>
                  <a:gd name="T12" fmla="*/ 0 60000 65536"/>
                  <a:gd name="T13" fmla="*/ 0 60000 65536"/>
                  <a:gd name="T14" fmla="*/ 0 60000 65536"/>
                  <a:gd name="T15" fmla="*/ 0 w 67"/>
                  <a:gd name="T16" fmla="*/ 0 h 262"/>
                  <a:gd name="T17" fmla="*/ 67 w 67"/>
                  <a:gd name="T18" fmla="*/ 262 h 262"/>
                </a:gdLst>
                <a:ahLst/>
                <a:cxnLst>
                  <a:cxn ang="T10">
                    <a:pos x="T0" y="T1"/>
                  </a:cxn>
                  <a:cxn ang="T11">
                    <a:pos x="T2" y="T3"/>
                  </a:cxn>
                  <a:cxn ang="T12">
                    <a:pos x="T4" y="T5"/>
                  </a:cxn>
                  <a:cxn ang="T13">
                    <a:pos x="T6" y="T7"/>
                  </a:cxn>
                  <a:cxn ang="T14">
                    <a:pos x="T8" y="T9"/>
                  </a:cxn>
                </a:cxnLst>
                <a:rect l="T15" t="T16" r="T17" b="T18"/>
                <a:pathLst>
                  <a:path w="67" h="262">
                    <a:moveTo>
                      <a:pt x="0" y="261"/>
                    </a:moveTo>
                    <a:lnTo>
                      <a:pt x="0" y="65"/>
                    </a:lnTo>
                    <a:lnTo>
                      <a:pt x="66" y="0"/>
                    </a:lnTo>
                    <a:lnTo>
                      <a:pt x="66" y="196"/>
                    </a:lnTo>
                    <a:lnTo>
                      <a:pt x="0" y="261"/>
                    </a:lnTo>
                  </a:path>
                </a:pathLst>
              </a:custGeom>
              <a:solidFill>
                <a:schemeClr val="accent2"/>
              </a:solidFill>
              <a:ln w="9525" cap="rnd">
                <a:noFill/>
                <a:round/>
                <a:headEnd/>
                <a:tailEnd/>
              </a:ln>
            </p:spPr>
            <p:txBody>
              <a:bodyPr/>
              <a:lstStyle/>
              <a:p>
                <a:endParaRPr lang="en-US"/>
              </a:p>
            </p:txBody>
          </p:sp>
          <p:sp>
            <p:nvSpPr>
              <p:cNvPr id="11348" name="Freeform 100"/>
              <p:cNvSpPr>
                <a:spLocks/>
              </p:cNvSpPr>
              <p:nvPr/>
            </p:nvSpPr>
            <p:spPr bwMode="auto">
              <a:xfrm>
                <a:off x="4155" y="3327"/>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11349" name="Freeform 101"/>
              <p:cNvSpPr>
                <a:spLocks/>
              </p:cNvSpPr>
              <p:nvPr/>
            </p:nvSpPr>
            <p:spPr bwMode="auto">
              <a:xfrm>
                <a:off x="4155" y="322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11350" name="Freeform 102"/>
              <p:cNvSpPr>
                <a:spLocks/>
              </p:cNvSpPr>
              <p:nvPr/>
            </p:nvSpPr>
            <p:spPr bwMode="auto">
              <a:xfrm>
                <a:off x="4251" y="28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11351" name="Freeform 103"/>
              <p:cNvSpPr>
                <a:spLocks/>
              </p:cNvSpPr>
              <p:nvPr/>
            </p:nvSpPr>
            <p:spPr bwMode="auto">
              <a:xfrm>
                <a:off x="4284" y="2655"/>
                <a:ext cx="64" cy="264"/>
              </a:xfrm>
              <a:custGeom>
                <a:avLst/>
                <a:gdLst>
                  <a:gd name="T0" fmla="*/ 0 w 64"/>
                  <a:gd name="T1" fmla="*/ 263 h 264"/>
                  <a:gd name="T2" fmla="*/ 0 w 64"/>
                  <a:gd name="T3" fmla="*/ 66 h 264"/>
                  <a:gd name="T4" fmla="*/ 63 w 64"/>
                  <a:gd name="T5" fmla="*/ 0 h 264"/>
                  <a:gd name="T6" fmla="*/ 63 w 64"/>
                  <a:gd name="T7" fmla="*/ 197 h 264"/>
                  <a:gd name="T8" fmla="*/ 0 w 64"/>
                  <a:gd name="T9" fmla="*/ 263 h 264"/>
                  <a:gd name="T10" fmla="*/ 0 60000 65536"/>
                  <a:gd name="T11" fmla="*/ 0 60000 65536"/>
                  <a:gd name="T12" fmla="*/ 0 60000 65536"/>
                  <a:gd name="T13" fmla="*/ 0 60000 65536"/>
                  <a:gd name="T14" fmla="*/ 0 60000 65536"/>
                  <a:gd name="T15" fmla="*/ 0 w 64"/>
                  <a:gd name="T16" fmla="*/ 0 h 264"/>
                  <a:gd name="T17" fmla="*/ 64 w 64"/>
                  <a:gd name="T18" fmla="*/ 264 h 264"/>
                </a:gdLst>
                <a:ahLst/>
                <a:cxnLst>
                  <a:cxn ang="T10">
                    <a:pos x="T0" y="T1"/>
                  </a:cxn>
                  <a:cxn ang="T11">
                    <a:pos x="T2" y="T3"/>
                  </a:cxn>
                  <a:cxn ang="T12">
                    <a:pos x="T4" y="T5"/>
                  </a:cxn>
                  <a:cxn ang="T13">
                    <a:pos x="T6" y="T7"/>
                  </a:cxn>
                  <a:cxn ang="T14">
                    <a:pos x="T8" y="T9"/>
                  </a:cxn>
                </a:cxnLst>
                <a:rect l="T15" t="T16" r="T17" b="T18"/>
                <a:pathLst>
                  <a:path w="64" h="264">
                    <a:moveTo>
                      <a:pt x="0" y="263"/>
                    </a:moveTo>
                    <a:lnTo>
                      <a:pt x="0" y="66"/>
                    </a:lnTo>
                    <a:lnTo>
                      <a:pt x="63" y="0"/>
                    </a:lnTo>
                    <a:lnTo>
                      <a:pt x="63" y="197"/>
                    </a:lnTo>
                    <a:lnTo>
                      <a:pt x="0" y="263"/>
                    </a:lnTo>
                  </a:path>
                </a:pathLst>
              </a:custGeom>
              <a:solidFill>
                <a:schemeClr val="accent2"/>
              </a:solidFill>
              <a:ln w="9525" cap="rnd">
                <a:noFill/>
                <a:round/>
                <a:headEnd/>
                <a:tailEnd/>
              </a:ln>
            </p:spPr>
            <p:txBody>
              <a:bodyPr/>
              <a:lstStyle/>
              <a:p>
                <a:endParaRPr lang="en-US"/>
              </a:p>
            </p:txBody>
          </p:sp>
          <p:sp>
            <p:nvSpPr>
              <p:cNvPr id="11352" name="Freeform 104"/>
              <p:cNvSpPr>
                <a:spLocks/>
              </p:cNvSpPr>
              <p:nvPr/>
            </p:nvSpPr>
            <p:spPr bwMode="auto">
              <a:xfrm>
                <a:off x="4251" y="2703"/>
                <a:ext cx="34" cy="262"/>
              </a:xfrm>
              <a:custGeom>
                <a:avLst/>
                <a:gdLst>
                  <a:gd name="T0" fmla="*/ 0 w 34"/>
                  <a:gd name="T1" fmla="*/ 0 h 262"/>
                  <a:gd name="T2" fmla="*/ 0 w 34"/>
                  <a:gd name="T3" fmla="*/ 261 h 262"/>
                  <a:gd name="T4" fmla="*/ 33 w 34"/>
                  <a:gd name="T5" fmla="*/ 212 h 262"/>
                  <a:gd name="T6" fmla="*/ 33 w 34"/>
                  <a:gd name="T7" fmla="*/ 16 h 262"/>
                  <a:gd name="T8" fmla="*/ 0 w 34"/>
                  <a:gd name="T9" fmla="*/ 0 h 262"/>
                  <a:gd name="T10" fmla="*/ 0 60000 65536"/>
                  <a:gd name="T11" fmla="*/ 0 60000 65536"/>
                  <a:gd name="T12" fmla="*/ 0 60000 65536"/>
                  <a:gd name="T13" fmla="*/ 0 60000 65536"/>
                  <a:gd name="T14" fmla="*/ 0 60000 65536"/>
                  <a:gd name="T15" fmla="*/ 0 w 34"/>
                  <a:gd name="T16" fmla="*/ 0 h 262"/>
                  <a:gd name="T17" fmla="*/ 34 w 34"/>
                  <a:gd name="T18" fmla="*/ 262 h 262"/>
                </a:gdLst>
                <a:ahLst/>
                <a:cxnLst>
                  <a:cxn ang="T10">
                    <a:pos x="T0" y="T1"/>
                  </a:cxn>
                  <a:cxn ang="T11">
                    <a:pos x="T2" y="T3"/>
                  </a:cxn>
                  <a:cxn ang="T12">
                    <a:pos x="T4" y="T5"/>
                  </a:cxn>
                  <a:cxn ang="T13">
                    <a:pos x="T6" y="T7"/>
                  </a:cxn>
                  <a:cxn ang="T14">
                    <a:pos x="T8" y="T9"/>
                  </a:cxn>
                </a:cxnLst>
                <a:rect l="T15" t="T16" r="T17" b="T18"/>
                <a:pathLst>
                  <a:path w="34" h="262">
                    <a:moveTo>
                      <a:pt x="0" y="0"/>
                    </a:moveTo>
                    <a:lnTo>
                      <a:pt x="0" y="261"/>
                    </a:lnTo>
                    <a:lnTo>
                      <a:pt x="33" y="212"/>
                    </a:lnTo>
                    <a:lnTo>
                      <a:pt x="33" y="16"/>
                    </a:lnTo>
                    <a:lnTo>
                      <a:pt x="0" y="0"/>
                    </a:lnTo>
                  </a:path>
                </a:pathLst>
              </a:custGeom>
              <a:solidFill>
                <a:srgbClr val="C1CEFF"/>
              </a:solidFill>
              <a:ln w="9525" cap="rnd">
                <a:noFill/>
                <a:round/>
                <a:headEnd/>
                <a:tailEnd/>
              </a:ln>
            </p:spPr>
            <p:txBody>
              <a:bodyPr/>
              <a:lstStyle/>
              <a:p>
                <a:endParaRPr lang="en-US"/>
              </a:p>
            </p:txBody>
          </p:sp>
          <p:sp>
            <p:nvSpPr>
              <p:cNvPr id="11353" name="Freeform 105"/>
              <p:cNvSpPr>
                <a:spLocks/>
              </p:cNvSpPr>
              <p:nvPr/>
            </p:nvSpPr>
            <p:spPr bwMode="auto">
              <a:xfrm>
                <a:off x="4251" y="2607"/>
                <a:ext cx="97" cy="114"/>
              </a:xfrm>
              <a:custGeom>
                <a:avLst/>
                <a:gdLst>
                  <a:gd name="T0" fmla="*/ 0 w 97"/>
                  <a:gd name="T1" fmla="*/ 97 h 114"/>
                  <a:gd name="T2" fmla="*/ 96 w 97"/>
                  <a:gd name="T3" fmla="*/ 0 h 114"/>
                  <a:gd name="T4" fmla="*/ 96 w 97"/>
                  <a:gd name="T5" fmla="*/ 48 h 114"/>
                  <a:gd name="T6" fmla="*/ 32 w 97"/>
                  <a:gd name="T7" fmla="*/ 113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96" y="0"/>
                    </a:lnTo>
                    <a:lnTo>
                      <a:pt x="96" y="48"/>
                    </a:lnTo>
                    <a:lnTo>
                      <a:pt x="32" y="113"/>
                    </a:lnTo>
                    <a:lnTo>
                      <a:pt x="0" y="97"/>
                    </a:lnTo>
                  </a:path>
                </a:pathLst>
              </a:custGeom>
              <a:solidFill>
                <a:schemeClr val="tx2"/>
              </a:solidFill>
              <a:ln w="9525" cap="rnd">
                <a:noFill/>
                <a:round/>
                <a:headEnd/>
                <a:tailEnd/>
              </a:ln>
            </p:spPr>
            <p:txBody>
              <a:bodyPr/>
              <a:lstStyle/>
              <a:p>
                <a:endParaRPr lang="en-US"/>
              </a:p>
            </p:txBody>
          </p:sp>
          <p:sp>
            <p:nvSpPr>
              <p:cNvPr id="11354" name="Freeform 106"/>
              <p:cNvSpPr>
                <a:spLocks/>
              </p:cNvSpPr>
              <p:nvPr/>
            </p:nvSpPr>
            <p:spPr bwMode="auto">
              <a:xfrm>
                <a:off x="4251" y="3115"/>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11355" name="Freeform 107"/>
              <p:cNvSpPr>
                <a:spLocks/>
              </p:cNvSpPr>
              <p:nvPr/>
            </p:nvSpPr>
            <p:spPr bwMode="auto">
              <a:xfrm>
                <a:off x="4284" y="2918"/>
                <a:ext cx="64" cy="261"/>
              </a:xfrm>
              <a:custGeom>
                <a:avLst/>
                <a:gdLst>
                  <a:gd name="T0" fmla="*/ 0 w 64"/>
                  <a:gd name="T1" fmla="*/ 260 h 261"/>
                  <a:gd name="T2" fmla="*/ 0 w 64"/>
                  <a:gd name="T3" fmla="*/ 65 h 261"/>
                  <a:gd name="T4" fmla="*/ 63 w 64"/>
                  <a:gd name="T5" fmla="*/ 0 h 261"/>
                  <a:gd name="T6" fmla="*/ 63 w 64"/>
                  <a:gd name="T7" fmla="*/ 195 h 261"/>
                  <a:gd name="T8" fmla="*/ 0 w 64"/>
                  <a:gd name="T9" fmla="*/ 260 h 261"/>
                  <a:gd name="T10" fmla="*/ 0 60000 65536"/>
                  <a:gd name="T11" fmla="*/ 0 60000 65536"/>
                  <a:gd name="T12" fmla="*/ 0 60000 65536"/>
                  <a:gd name="T13" fmla="*/ 0 60000 65536"/>
                  <a:gd name="T14" fmla="*/ 0 60000 65536"/>
                  <a:gd name="T15" fmla="*/ 0 w 64"/>
                  <a:gd name="T16" fmla="*/ 0 h 261"/>
                  <a:gd name="T17" fmla="*/ 64 w 64"/>
                  <a:gd name="T18" fmla="*/ 261 h 261"/>
                </a:gdLst>
                <a:ahLst/>
                <a:cxnLst>
                  <a:cxn ang="T10">
                    <a:pos x="T0" y="T1"/>
                  </a:cxn>
                  <a:cxn ang="T11">
                    <a:pos x="T2" y="T3"/>
                  </a:cxn>
                  <a:cxn ang="T12">
                    <a:pos x="T4" y="T5"/>
                  </a:cxn>
                  <a:cxn ang="T13">
                    <a:pos x="T6" y="T7"/>
                  </a:cxn>
                  <a:cxn ang="T14">
                    <a:pos x="T8" y="T9"/>
                  </a:cxn>
                </a:cxnLst>
                <a:rect l="T15" t="T16" r="T17" b="T18"/>
                <a:pathLst>
                  <a:path w="64" h="261">
                    <a:moveTo>
                      <a:pt x="0" y="260"/>
                    </a:moveTo>
                    <a:lnTo>
                      <a:pt x="0" y="65"/>
                    </a:lnTo>
                    <a:lnTo>
                      <a:pt x="63" y="0"/>
                    </a:lnTo>
                    <a:lnTo>
                      <a:pt x="63" y="195"/>
                    </a:lnTo>
                    <a:lnTo>
                      <a:pt x="0" y="260"/>
                    </a:lnTo>
                  </a:path>
                </a:pathLst>
              </a:custGeom>
              <a:solidFill>
                <a:schemeClr val="accent2"/>
              </a:solidFill>
              <a:ln w="9525" cap="rnd">
                <a:noFill/>
                <a:round/>
                <a:headEnd/>
                <a:tailEnd/>
              </a:ln>
            </p:spPr>
            <p:txBody>
              <a:bodyPr/>
              <a:lstStyle/>
              <a:p>
                <a:endParaRPr lang="en-US"/>
              </a:p>
            </p:txBody>
          </p:sp>
          <p:sp>
            <p:nvSpPr>
              <p:cNvPr id="11356" name="Freeform 108"/>
              <p:cNvSpPr>
                <a:spLocks/>
              </p:cNvSpPr>
              <p:nvPr/>
            </p:nvSpPr>
            <p:spPr bwMode="auto">
              <a:xfrm>
                <a:off x="4251" y="2964"/>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11357" name="Freeform 109"/>
              <p:cNvSpPr>
                <a:spLocks/>
              </p:cNvSpPr>
              <p:nvPr/>
            </p:nvSpPr>
            <p:spPr bwMode="auto">
              <a:xfrm>
                <a:off x="4251" y="286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11358" name="Freeform 110"/>
              <p:cNvSpPr>
                <a:spLocks/>
              </p:cNvSpPr>
              <p:nvPr/>
            </p:nvSpPr>
            <p:spPr bwMode="auto">
              <a:xfrm>
                <a:off x="4251" y="3376"/>
                <a:ext cx="97" cy="117"/>
              </a:xfrm>
              <a:custGeom>
                <a:avLst/>
                <a:gdLst>
                  <a:gd name="T0" fmla="*/ 0 w 97"/>
                  <a:gd name="T1" fmla="*/ 99 h 117"/>
                  <a:gd name="T2" fmla="*/ 0 w 97"/>
                  <a:gd name="T3" fmla="*/ 116 h 117"/>
                  <a:gd name="T4" fmla="*/ 96 w 97"/>
                  <a:gd name="T5" fmla="*/ 17 h 117"/>
                  <a:gd name="T6" fmla="*/ 96 w 97"/>
                  <a:gd name="T7" fmla="*/ 0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0" y="116"/>
                    </a:lnTo>
                    <a:lnTo>
                      <a:pt x="96" y="17"/>
                    </a:lnTo>
                    <a:lnTo>
                      <a:pt x="96" y="0"/>
                    </a:lnTo>
                    <a:lnTo>
                      <a:pt x="0" y="99"/>
                    </a:lnTo>
                  </a:path>
                </a:pathLst>
              </a:custGeom>
              <a:solidFill>
                <a:schemeClr val="bg1"/>
              </a:solidFill>
              <a:ln w="9525" cap="rnd">
                <a:noFill/>
                <a:round/>
                <a:headEnd/>
                <a:tailEnd/>
              </a:ln>
            </p:spPr>
            <p:txBody>
              <a:bodyPr/>
              <a:lstStyle/>
              <a:p>
                <a:endParaRPr lang="en-US"/>
              </a:p>
            </p:txBody>
          </p:sp>
          <p:sp>
            <p:nvSpPr>
              <p:cNvPr id="11359" name="Freeform 111"/>
              <p:cNvSpPr>
                <a:spLocks/>
              </p:cNvSpPr>
              <p:nvPr/>
            </p:nvSpPr>
            <p:spPr bwMode="auto">
              <a:xfrm>
                <a:off x="4284" y="3178"/>
                <a:ext cx="64" cy="265"/>
              </a:xfrm>
              <a:custGeom>
                <a:avLst/>
                <a:gdLst>
                  <a:gd name="T0" fmla="*/ 0 w 64"/>
                  <a:gd name="T1" fmla="*/ 264 h 265"/>
                  <a:gd name="T2" fmla="*/ 0 w 64"/>
                  <a:gd name="T3" fmla="*/ 66 h 265"/>
                  <a:gd name="T4" fmla="*/ 63 w 64"/>
                  <a:gd name="T5" fmla="*/ 0 h 265"/>
                  <a:gd name="T6" fmla="*/ 63 w 64"/>
                  <a:gd name="T7" fmla="*/ 198 h 265"/>
                  <a:gd name="T8" fmla="*/ 0 w 64"/>
                  <a:gd name="T9" fmla="*/ 264 h 265"/>
                  <a:gd name="T10" fmla="*/ 0 60000 65536"/>
                  <a:gd name="T11" fmla="*/ 0 60000 65536"/>
                  <a:gd name="T12" fmla="*/ 0 60000 65536"/>
                  <a:gd name="T13" fmla="*/ 0 60000 65536"/>
                  <a:gd name="T14" fmla="*/ 0 60000 65536"/>
                  <a:gd name="T15" fmla="*/ 0 w 64"/>
                  <a:gd name="T16" fmla="*/ 0 h 265"/>
                  <a:gd name="T17" fmla="*/ 64 w 64"/>
                  <a:gd name="T18" fmla="*/ 265 h 265"/>
                </a:gdLst>
                <a:ahLst/>
                <a:cxnLst>
                  <a:cxn ang="T10">
                    <a:pos x="T0" y="T1"/>
                  </a:cxn>
                  <a:cxn ang="T11">
                    <a:pos x="T2" y="T3"/>
                  </a:cxn>
                  <a:cxn ang="T12">
                    <a:pos x="T4" y="T5"/>
                  </a:cxn>
                  <a:cxn ang="T13">
                    <a:pos x="T6" y="T7"/>
                  </a:cxn>
                  <a:cxn ang="T14">
                    <a:pos x="T8" y="T9"/>
                  </a:cxn>
                </a:cxnLst>
                <a:rect l="T15" t="T16" r="T17" b="T18"/>
                <a:pathLst>
                  <a:path w="64" h="265">
                    <a:moveTo>
                      <a:pt x="0" y="264"/>
                    </a:moveTo>
                    <a:lnTo>
                      <a:pt x="0" y="66"/>
                    </a:lnTo>
                    <a:lnTo>
                      <a:pt x="63" y="0"/>
                    </a:lnTo>
                    <a:lnTo>
                      <a:pt x="63" y="198"/>
                    </a:lnTo>
                    <a:lnTo>
                      <a:pt x="0" y="264"/>
                    </a:lnTo>
                  </a:path>
                </a:pathLst>
              </a:custGeom>
              <a:solidFill>
                <a:schemeClr val="accent2"/>
              </a:solidFill>
              <a:ln w="9525" cap="rnd">
                <a:noFill/>
                <a:round/>
                <a:headEnd/>
                <a:tailEnd/>
              </a:ln>
            </p:spPr>
            <p:txBody>
              <a:bodyPr/>
              <a:lstStyle/>
              <a:p>
                <a:endParaRPr lang="en-US"/>
              </a:p>
            </p:txBody>
          </p:sp>
          <p:sp>
            <p:nvSpPr>
              <p:cNvPr id="11360" name="Freeform 112"/>
              <p:cNvSpPr>
                <a:spLocks/>
              </p:cNvSpPr>
              <p:nvPr/>
            </p:nvSpPr>
            <p:spPr bwMode="auto">
              <a:xfrm>
                <a:off x="4251" y="3228"/>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11361" name="Freeform 113"/>
              <p:cNvSpPr>
                <a:spLocks/>
              </p:cNvSpPr>
              <p:nvPr/>
            </p:nvSpPr>
            <p:spPr bwMode="auto">
              <a:xfrm>
                <a:off x="4251" y="3131"/>
                <a:ext cx="97" cy="115"/>
              </a:xfrm>
              <a:custGeom>
                <a:avLst/>
                <a:gdLst>
                  <a:gd name="T0" fmla="*/ 0 w 97"/>
                  <a:gd name="T1" fmla="*/ 98 h 115"/>
                  <a:gd name="T2" fmla="*/ 96 w 97"/>
                  <a:gd name="T3" fmla="*/ 0 h 115"/>
                  <a:gd name="T4" fmla="*/ 96 w 97"/>
                  <a:gd name="T5" fmla="*/ 49 h 115"/>
                  <a:gd name="T6" fmla="*/ 32 w 97"/>
                  <a:gd name="T7" fmla="*/ 114 h 115"/>
                  <a:gd name="T8" fmla="*/ 0 w 97"/>
                  <a:gd name="T9" fmla="*/ 98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98"/>
                    </a:moveTo>
                    <a:lnTo>
                      <a:pt x="96" y="0"/>
                    </a:lnTo>
                    <a:lnTo>
                      <a:pt x="96" y="49"/>
                    </a:lnTo>
                    <a:lnTo>
                      <a:pt x="32" y="114"/>
                    </a:lnTo>
                    <a:lnTo>
                      <a:pt x="0" y="98"/>
                    </a:lnTo>
                  </a:path>
                </a:pathLst>
              </a:custGeom>
              <a:solidFill>
                <a:schemeClr val="tx2"/>
              </a:solidFill>
              <a:ln w="9525" cap="rnd">
                <a:noFill/>
                <a:round/>
                <a:headEnd/>
                <a:tailEnd/>
              </a:ln>
            </p:spPr>
            <p:txBody>
              <a:bodyPr/>
              <a:lstStyle/>
              <a:p>
                <a:endParaRPr lang="en-US"/>
              </a:p>
            </p:txBody>
          </p:sp>
          <p:sp>
            <p:nvSpPr>
              <p:cNvPr id="11362" name="Freeform 114"/>
              <p:cNvSpPr>
                <a:spLocks/>
              </p:cNvSpPr>
              <p:nvPr/>
            </p:nvSpPr>
            <p:spPr bwMode="auto">
              <a:xfrm>
                <a:off x="4347" y="2753"/>
                <a:ext cx="101" cy="116"/>
              </a:xfrm>
              <a:custGeom>
                <a:avLst/>
                <a:gdLst>
                  <a:gd name="T0" fmla="*/ 0 w 101"/>
                  <a:gd name="T1" fmla="*/ 99 h 116"/>
                  <a:gd name="T2" fmla="*/ 0 w 101"/>
                  <a:gd name="T3" fmla="*/ 115 h 116"/>
                  <a:gd name="T4" fmla="*/ 100 w 101"/>
                  <a:gd name="T5" fmla="*/ 16 h 116"/>
                  <a:gd name="T6" fmla="*/ 100 w 101"/>
                  <a:gd name="T7" fmla="*/ 0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0" y="115"/>
                    </a:lnTo>
                    <a:lnTo>
                      <a:pt x="100" y="16"/>
                    </a:lnTo>
                    <a:lnTo>
                      <a:pt x="100" y="0"/>
                    </a:lnTo>
                    <a:lnTo>
                      <a:pt x="0" y="99"/>
                    </a:lnTo>
                  </a:path>
                </a:pathLst>
              </a:custGeom>
              <a:solidFill>
                <a:schemeClr val="bg1"/>
              </a:solidFill>
              <a:ln w="9525" cap="rnd">
                <a:noFill/>
                <a:round/>
                <a:headEnd/>
                <a:tailEnd/>
              </a:ln>
            </p:spPr>
            <p:txBody>
              <a:bodyPr/>
              <a:lstStyle/>
              <a:p>
                <a:endParaRPr lang="en-US"/>
              </a:p>
            </p:txBody>
          </p:sp>
          <p:sp>
            <p:nvSpPr>
              <p:cNvPr id="11363" name="Freeform 115"/>
              <p:cNvSpPr>
                <a:spLocks/>
              </p:cNvSpPr>
              <p:nvPr/>
            </p:nvSpPr>
            <p:spPr bwMode="auto">
              <a:xfrm>
                <a:off x="4382" y="2558"/>
                <a:ext cx="66" cy="262"/>
              </a:xfrm>
              <a:custGeom>
                <a:avLst/>
                <a:gdLst>
                  <a:gd name="T0" fmla="*/ 0 w 66"/>
                  <a:gd name="T1" fmla="*/ 261 h 262"/>
                  <a:gd name="T2" fmla="*/ 0 w 66"/>
                  <a:gd name="T3" fmla="*/ 65 h 262"/>
                  <a:gd name="T4" fmla="*/ 65 w 66"/>
                  <a:gd name="T5" fmla="*/ 0 h 262"/>
                  <a:gd name="T6" fmla="*/ 65 w 66"/>
                  <a:gd name="T7" fmla="*/ 196 h 262"/>
                  <a:gd name="T8" fmla="*/ 0 w 66"/>
                  <a:gd name="T9" fmla="*/ 261 h 262"/>
                  <a:gd name="T10" fmla="*/ 0 60000 65536"/>
                  <a:gd name="T11" fmla="*/ 0 60000 65536"/>
                  <a:gd name="T12" fmla="*/ 0 60000 65536"/>
                  <a:gd name="T13" fmla="*/ 0 60000 65536"/>
                  <a:gd name="T14" fmla="*/ 0 60000 65536"/>
                  <a:gd name="T15" fmla="*/ 0 w 66"/>
                  <a:gd name="T16" fmla="*/ 0 h 262"/>
                  <a:gd name="T17" fmla="*/ 66 w 66"/>
                  <a:gd name="T18" fmla="*/ 262 h 262"/>
                </a:gdLst>
                <a:ahLst/>
                <a:cxnLst>
                  <a:cxn ang="T10">
                    <a:pos x="T0" y="T1"/>
                  </a:cxn>
                  <a:cxn ang="T11">
                    <a:pos x="T2" y="T3"/>
                  </a:cxn>
                  <a:cxn ang="T12">
                    <a:pos x="T4" y="T5"/>
                  </a:cxn>
                  <a:cxn ang="T13">
                    <a:pos x="T6" y="T7"/>
                  </a:cxn>
                  <a:cxn ang="T14">
                    <a:pos x="T8" y="T9"/>
                  </a:cxn>
                </a:cxnLst>
                <a:rect l="T15" t="T16" r="T17" b="T18"/>
                <a:pathLst>
                  <a:path w="66" h="262">
                    <a:moveTo>
                      <a:pt x="0" y="261"/>
                    </a:moveTo>
                    <a:lnTo>
                      <a:pt x="0" y="65"/>
                    </a:lnTo>
                    <a:lnTo>
                      <a:pt x="65" y="0"/>
                    </a:lnTo>
                    <a:lnTo>
                      <a:pt x="65" y="196"/>
                    </a:lnTo>
                    <a:lnTo>
                      <a:pt x="0" y="261"/>
                    </a:lnTo>
                  </a:path>
                </a:pathLst>
              </a:custGeom>
              <a:solidFill>
                <a:schemeClr val="accent2"/>
              </a:solidFill>
              <a:ln w="9525" cap="rnd">
                <a:noFill/>
                <a:round/>
                <a:headEnd/>
                <a:tailEnd/>
              </a:ln>
            </p:spPr>
            <p:txBody>
              <a:bodyPr/>
              <a:lstStyle/>
              <a:p>
                <a:endParaRPr lang="en-US"/>
              </a:p>
            </p:txBody>
          </p:sp>
          <p:sp>
            <p:nvSpPr>
              <p:cNvPr id="11364" name="Freeform 116"/>
              <p:cNvSpPr>
                <a:spLocks/>
              </p:cNvSpPr>
              <p:nvPr/>
            </p:nvSpPr>
            <p:spPr bwMode="auto">
              <a:xfrm>
                <a:off x="4347" y="2607"/>
                <a:ext cx="36" cy="262"/>
              </a:xfrm>
              <a:custGeom>
                <a:avLst/>
                <a:gdLst>
                  <a:gd name="T0" fmla="*/ 0 w 36"/>
                  <a:gd name="T1" fmla="*/ 0 h 262"/>
                  <a:gd name="T2" fmla="*/ 0 w 36"/>
                  <a:gd name="T3" fmla="*/ 261 h 262"/>
                  <a:gd name="T4" fmla="*/ 35 w 36"/>
                  <a:gd name="T5" fmla="*/ 212 h 262"/>
                  <a:gd name="T6" fmla="*/ 35 w 36"/>
                  <a:gd name="T7" fmla="*/ 16 h 262"/>
                  <a:gd name="T8" fmla="*/ 0 w 36"/>
                  <a:gd name="T9" fmla="*/ 0 h 262"/>
                  <a:gd name="T10" fmla="*/ 0 60000 65536"/>
                  <a:gd name="T11" fmla="*/ 0 60000 65536"/>
                  <a:gd name="T12" fmla="*/ 0 60000 65536"/>
                  <a:gd name="T13" fmla="*/ 0 60000 65536"/>
                  <a:gd name="T14" fmla="*/ 0 60000 65536"/>
                  <a:gd name="T15" fmla="*/ 0 w 36"/>
                  <a:gd name="T16" fmla="*/ 0 h 262"/>
                  <a:gd name="T17" fmla="*/ 36 w 36"/>
                  <a:gd name="T18" fmla="*/ 262 h 262"/>
                </a:gdLst>
                <a:ahLst/>
                <a:cxnLst>
                  <a:cxn ang="T10">
                    <a:pos x="T0" y="T1"/>
                  </a:cxn>
                  <a:cxn ang="T11">
                    <a:pos x="T2" y="T3"/>
                  </a:cxn>
                  <a:cxn ang="T12">
                    <a:pos x="T4" y="T5"/>
                  </a:cxn>
                  <a:cxn ang="T13">
                    <a:pos x="T6" y="T7"/>
                  </a:cxn>
                  <a:cxn ang="T14">
                    <a:pos x="T8" y="T9"/>
                  </a:cxn>
                </a:cxnLst>
                <a:rect l="T15" t="T16" r="T17" b="T18"/>
                <a:pathLst>
                  <a:path w="36" h="262">
                    <a:moveTo>
                      <a:pt x="0" y="0"/>
                    </a:moveTo>
                    <a:lnTo>
                      <a:pt x="0" y="261"/>
                    </a:lnTo>
                    <a:lnTo>
                      <a:pt x="35" y="212"/>
                    </a:lnTo>
                    <a:lnTo>
                      <a:pt x="35" y="16"/>
                    </a:lnTo>
                    <a:lnTo>
                      <a:pt x="0" y="0"/>
                    </a:lnTo>
                  </a:path>
                </a:pathLst>
              </a:custGeom>
              <a:solidFill>
                <a:srgbClr val="C1CEFF"/>
              </a:solidFill>
              <a:ln w="9525" cap="rnd">
                <a:noFill/>
                <a:round/>
                <a:headEnd/>
                <a:tailEnd/>
              </a:ln>
            </p:spPr>
            <p:txBody>
              <a:bodyPr/>
              <a:lstStyle/>
              <a:p>
                <a:endParaRPr lang="en-US"/>
              </a:p>
            </p:txBody>
          </p:sp>
          <p:sp>
            <p:nvSpPr>
              <p:cNvPr id="11365" name="Freeform 117"/>
              <p:cNvSpPr>
                <a:spLocks/>
              </p:cNvSpPr>
              <p:nvPr/>
            </p:nvSpPr>
            <p:spPr bwMode="auto">
              <a:xfrm>
                <a:off x="4347" y="2507"/>
                <a:ext cx="101" cy="114"/>
              </a:xfrm>
              <a:custGeom>
                <a:avLst/>
                <a:gdLst>
                  <a:gd name="T0" fmla="*/ 0 w 101"/>
                  <a:gd name="T1" fmla="*/ 97 h 114"/>
                  <a:gd name="T2" fmla="*/ 100 w 101"/>
                  <a:gd name="T3" fmla="*/ 0 h 114"/>
                  <a:gd name="T4" fmla="*/ 100 w 101"/>
                  <a:gd name="T5" fmla="*/ 48 h 114"/>
                  <a:gd name="T6" fmla="*/ 33 w 101"/>
                  <a:gd name="T7" fmla="*/ 113 h 114"/>
                  <a:gd name="T8" fmla="*/ 0 w 101"/>
                  <a:gd name="T9" fmla="*/ 97 h 114"/>
                  <a:gd name="T10" fmla="*/ 0 60000 65536"/>
                  <a:gd name="T11" fmla="*/ 0 60000 65536"/>
                  <a:gd name="T12" fmla="*/ 0 60000 65536"/>
                  <a:gd name="T13" fmla="*/ 0 60000 65536"/>
                  <a:gd name="T14" fmla="*/ 0 60000 65536"/>
                  <a:gd name="T15" fmla="*/ 0 w 101"/>
                  <a:gd name="T16" fmla="*/ 0 h 114"/>
                  <a:gd name="T17" fmla="*/ 101 w 101"/>
                  <a:gd name="T18" fmla="*/ 114 h 114"/>
                </a:gdLst>
                <a:ahLst/>
                <a:cxnLst>
                  <a:cxn ang="T10">
                    <a:pos x="T0" y="T1"/>
                  </a:cxn>
                  <a:cxn ang="T11">
                    <a:pos x="T2" y="T3"/>
                  </a:cxn>
                  <a:cxn ang="T12">
                    <a:pos x="T4" y="T5"/>
                  </a:cxn>
                  <a:cxn ang="T13">
                    <a:pos x="T6" y="T7"/>
                  </a:cxn>
                  <a:cxn ang="T14">
                    <a:pos x="T8" y="T9"/>
                  </a:cxn>
                </a:cxnLst>
                <a:rect l="T15" t="T16" r="T17" b="T18"/>
                <a:pathLst>
                  <a:path w="101" h="114">
                    <a:moveTo>
                      <a:pt x="0" y="97"/>
                    </a:moveTo>
                    <a:lnTo>
                      <a:pt x="100" y="0"/>
                    </a:lnTo>
                    <a:lnTo>
                      <a:pt x="100" y="48"/>
                    </a:lnTo>
                    <a:lnTo>
                      <a:pt x="33" y="113"/>
                    </a:lnTo>
                    <a:lnTo>
                      <a:pt x="0" y="97"/>
                    </a:lnTo>
                  </a:path>
                </a:pathLst>
              </a:custGeom>
              <a:solidFill>
                <a:schemeClr val="tx2"/>
              </a:solidFill>
              <a:ln w="9525" cap="rnd">
                <a:noFill/>
                <a:round/>
                <a:headEnd/>
                <a:tailEnd/>
              </a:ln>
            </p:spPr>
            <p:txBody>
              <a:bodyPr/>
              <a:lstStyle/>
              <a:p>
                <a:endParaRPr lang="en-US"/>
              </a:p>
            </p:txBody>
          </p:sp>
          <p:sp>
            <p:nvSpPr>
              <p:cNvPr id="11366" name="Freeform 118"/>
              <p:cNvSpPr>
                <a:spLocks/>
              </p:cNvSpPr>
              <p:nvPr/>
            </p:nvSpPr>
            <p:spPr bwMode="auto">
              <a:xfrm>
                <a:off x="4347" y="3013"/>
                <a:ext cx="101" cy="119"/>
              </a:xfrm>
              <a:custGeom>
                <a:avLst/>
                <a:gdLst>
                  <a:gd name="T0" fmla="*/ 0 w 101"/>
                  <a:gd name="T1" fmla="*/ 101 h 119"/>
                  <a:gd name="T2" fmla="*/ 0 w 101"/>
                  <a:gd name="T3" fmla="*/ 118 h 119"/>
                  <a:gd name="T4" fmla="*/ 100 w 101"/>
                  <a:gd name="T5" fmla="*/ 17 h 119"/>
                  <a:gd name="T6" fmla="*/ 100 w 101"/>
                  <a:gd name="T7" fmla="*/ 0 h 119"/>
                  <a:gd name="T8" fmla="*/ 0 w 101"/>
                  <a:gd name="T9" fmla="*/ 101 h 119"/>
                  <a:gd name="T10" fmla="*/ 0 60000 65536"/>
                  <a:gd name="T11" fmla="*/ 0 60000 65536"/>
                  <a:gd name="T12" fmla="*/ 0 60000 65536"/>
                  <a:gd name="T13" fmla="*/ 0 60000 65536"/>
                  <a:gd name="T14" fmla="*/ 0 60000 65536"/>
                  <a:gd name="T15" fmla="*/ 0 w 101"/>
                  <a:gd name="T16" fmla="*/ 0 h 119"/>
                  <a:gd name="T17" fmla="*/ 101 w 101"/>
                  <a:gd name="T18" fmla="*/ 119 h 119"/>
                </a:gdLst>
                <a:ahLst/>
                <a:cxnLst>
                  <a:cxn ang="T10">
                    <a:pos x="T0" y="T1"/>
                  </a:cxn>
                  <a:cxn ang="T11">
                    <a:pos x="T2" y="T3"/>
                  </a:cxn>
                  <a:cxn ang="T12">
                    <a:pos x="T4" y="T5"/>
                  </a:cxn>
                  <a:cxn ang="T13">
                    <a:pos x="T6" y="T7"/>
                  </a:cxn>
                  <a:cxn ang="T14">
                    <a:pos x="T8" y="T9"/>
                  </a:cxn>
                </a:cxnLst>
                <a:rect l="T15" t="T16" r="T17" b="T18"/>
                <a:pathLst>
                  <a:path w="101" h="119">
                    <a:moveTo>
                      <a:pt x="0" y="101"/>
                    </a:moveTo>
                    <a:lnTo>
                      <a:pt x="0" y="118"/>
                    </a:lnTo>
                    <a:lnTo>
                      <a:pt x="100" y="17"/>
                    </a:lnTo>
                    <a:lnTo>
                      <a:pt x="100" y="0"/>
                    </a:lnTo>
                    <a:lnTo>
                      <a:pt x="0" y="101"/>
                    </a:lnTo>
                  </a:path>
                </a:pathLst>
              </a:custGeom>
              <a:solidFill>
                <a:schemeClr val="bg1"/>
              </a:solidFill>
              <a:ln w="9525" cap="rnd">
                <a:noFill/>
                <a:round/>
                <a:headEnd/>
                <a:tailEnd/>
              </a:ln>
            </p:spPr>
            <p:txBody>
              <a:bodyPr/>
              <a:lstStyle/>
              <a:p>
                <a:endParaRPr lang="en-US"/>
              </a:p>
            </p:txBody>
          </p:sp>
          <p:sp>
            <p:nvSpPr>
              <p:cNvPr id="11367" name="Freeform 119"/>
              <p:cNvSpPr>
                <a:spLocks/>
              </p:cNvSpPr>
              <p:nvPr/>
            </p:nvSpPr>
            <p:spPr bwMode="auto">
              <a:xfrm>
                <a:off x="4382" y="2819"/>
                <a:ext cx="66" cy="265"/>
              </a:xfrm>
              <a:custGeom>
                <a:avLst/>
                <a:gdLst>
                  <a:gd name="T0" fmla="*/ 0 w 66"/>
                  <a:gd name="T1" fmla="*/ 264 h 265"/>
                  <a:gd name="T2" fmla="*/ 0 w 66"/>
                  <a:gd name="T3" fmla="*/ 66 h 265"/>
                  <a:gd name="T4" fmla="*/ 65 w 66"/>
                  <a:gd name="T5" fmla="*/ 0 h 265"/>
                  <a:gd name="T6" fmla="*/ 65 w 66"/>
                  <a:gd name="T7" fmla="*/ 198 h 265"/>
                  <a:gd name="T8" fmla="*/ 0 w 66"/>
                  <a:gd name="T9" fmla="*/ 264 h 265"/>
                  <a:gd name="T10" fmla="*/ 0 60000 65536"/>
                  <a:gd name="T11" fmla="*/ 0 60000 65536"/>
                  <a:gd name="T12" fmla="*/ 0 60000 65536"/>
                  <a:gd name="T13" fmla="*/ 0 60000 65536"/>
                  <a:gd name="T14" fmla="*/ 0 60000 65536"/>
                  <a:gd name="T15" fmla="*/ 0 w 66"/>
                  <a:gd name="T16" fmla="*/ 0 h 265"/>
                  <a:gd name="T17" fmla="*/ 66 w 66"/>
                  <a:gd name="T18" fmla="*/ 265 h 265"/>
                </a:gdLst>
                <a:ahLst/>
                <a:cxnLst>
                  <a:cxn ang="T10">
                    <a:pos x="T0" y="T1"/>
                  </a:cxn>
                  <a:cxn ang="T11">
                    <a:pos x="T2" y="T3"/>
                  </a:cxn>
                  <a:cxn ang="T12">
                    <a:pos x="T4" y="T5"/>
                  </a:cxn>
                  <a:cxn ang="T13">
                    <a:pos x="T6" y="T7"/>
                  </a:cxn>
                  <a:cxn ang="T14">
                    <a:pos x="T8" y="T9"/>
                  </a:cxn>
                </a:cxnLst>
                <a:rect l="T15" t="T16" r="T17" b="T18"/>
                <a:pathLst>
                  <a:path w="66" h="265">
                    <a:moveTo>
                      <a:pt x="0" y="264"/>
                    </a:moveTo>
                    <a:lnTo>
                      <a:pt x="0" y="66"/>
                    </a:lnTo>
                    <a:lnTo>
                      <a:pt x="65" y="0"/>
                    </a:lnTo>
                    <a:lnTo>
                      <a:pt x="65" y="198"/>
                    </a:lnTo>
                    <a:lnTo>
                      <a:pt x="0" y="264"/>
                    </a:lnTo>
                  </a:path>
                </a:pathLst>
              </a:custGeom>
              <a:solidFill>
                <a:schemeClr val="accent2"/>
              </a:solidFill>
              <a:ln w="9525" cap="rnd">
                <a:noFill/>
                <a:round/>
                <a:headEnd/>
                <a:tailEnd/>
              </a:ln>
            </p:spPr>
            <p:txBody>
              <a:bodyPr/>
              <a:lstStyle/>
              <a:p>
                <a:endParaRPr lang="en-US"/>
              </a:p>
            </p:txBody>
          </p:sp>
          <p:sp>
            <p:nvSpPr>
              <p:cNvPr id="11368" name="Freeform 120"/>
              <p:cNvSpPr>
                <a:spLocks/>
              </p:cNvSpPr>
              <p:nvPr/>
            </p:nvSpPr>
            <p:spPr bwMode="auto">
              <a:xfrm>
                <a:off x="4347" y="2868"/>
                <a:ext cx="36" cy="264"/>
              </a:xfrm>
              <a:custGeom>
                <a:avLst/>
                <a:gdLst>
                  <a:gd name="T0" fmla="*/ 0 w 36"/>
                  <a:gd name="T1" fmla="*/ 0 h 264"/>
                  <a:gd name="T2" fmla="*/ 0 w 36"/>
                  <a:gd name="T3" fmla="*/ 263 h 264"/>
                  <a:gd name="T4" fmla="*/ 35 w 36"/>
                  <a:gd name="T5" fmla="*/ 214 h 264"/>
                  <a:gd name="T6" fmla="*/ 35 w 36"/>
                  <a:gd name="T7" fmla="*/ 16 h 264"/>
                  <a:gd name="T8" fmla="*/ 0 w 36"/>
                  <a:gd name="T9" fmla="*/ 0 h 264"/>
                  <a:gd name="T10" fmla="*/ 0 60000 65536"/>
                  <a:gd name="T11" fmla="*/ 0 60000 65536"/>
                  <a:gd name="T12" fmla="*/ 0 60000 65536"/>
                  <a:gd name="T13" fmla="*/ 0 60000 65536"/>
                  <a:gd name="T14" fmla="*/ 0 60000 65536"/>
                  <a:gd name="T15" fmla="*/ 0 w 36"/>
                  <a:gd name="T16" fmla="*/ 0 h 264"/>
                  <a:gd name="T17" fmla="*/ 36 w 36"/>
                  <a:gd name="T18" fmla="*/ 264 h 264"/>
                </a:gdLst>
                <a:ahLst/>
                <a:cxnLst>
                  <a:cxn ang="T10">
                    <a:pos x="T0" y="T1"/>
                  </a:cxn>
                  <a:cxn ang="T11">
                    <a:pos x="T2" y="T3"/>
                  </a:cxn>
                  <a:cxn ang="T12">
                    <a:pos x="T4" y="T5"/>
                  </a:cxn>
                  <a:cxn ang="T13">
                    <a:pos x="T6" y="T7"/>
                  </a:cxn>
                  <a:cxn ang="T14">
                    <a:pos x="T8" y="T9"/>
                  </a:cxn>
                </a:cxnLst>
                <a:rect l="T15" t="T16" r="T17" b="T18"/>
                <a:pathLst>
                  <a:path w="36" h="264">
                    <a:moveTo>
                      <a:pt x="0" y="0"/>
                    </a:moveTo>
                    <a:lnTo>
                      <a:pt x="0" y="263"/>
                    </a:lnTo>
                    <a:lnTo>
                      <a:pt x="35" y="214"/>
                    </a:lnTo>
                    <a:lnTo>
                      <a:pt x="35" y="16"/>
                    </a:lnTo>
                    <a:lnTo>
                      <a:pt x="0" y="0"/>
                    </a:lnTo>
                  </a:path>
                </a:pathLst>
              </a:custGeom>
              <a:solidFill>
                <a:srgbClr val="C1CEFF"/>
              </a:solidFill>
              <a:ln w="9525" cap="rnd">
                <a:noFill/>
                <a:round/>
                <a:headEnd/>
                <a:tailEnd/>
              </a:ln>
            </p:spPr>
            <p:txBody>
              <a:bodyPr/>
              <a:lstStyle/>
              <a:p>
                <a:endParaRPr lang="en-US"/>
              </a:p>
            </p:txBody>
          </p:sp>
          <p:sp>
            <p:nvSpPr>
              <p:cNvPr id="11369" name="Freeform 121"/>
              <p:cNvSpPr>
                <a:spLocks/>
              </p:cNvSpPr>
              <p:nvPr/>
            </p:nvSpPr>
            <p:spPr bwMode="auto">
              <a:xfrm>
                <a:off x="4347" y="2769"/>
                <a:ext cx="101" cy="116"/>
              </a:xfrm>
              <a:custGeom>
                <a:avLst/>
                <a:gdLst>
                  <a:gd name="T0" fmla="*/ 0 w 101"/>
                  <a:gd name="T1" fmla="*/ 99 h 116"/>
                  <a:gd name="T2" fmla="*/ 100 w 101"/>
                  <a:gd name="T3" fmla="*/ 0 h 116"/>
                  <a:gd name="T4" fmla="*/ 100 w 101"/>
                  <a:gd name="T5" fmla="*/ 49 h 116"/>
                  <a:gd name="T6" fmla="*/ 33 w 101"/>
                  <a:gd name="T7" fmla="*/ 115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100" y="0"/>
                    </a:lnTo>
                    <a:lnTo>
                      <a:pt x="100" y="49"/>
                    </a:lnTo>
                    <a:lnTo>
                      <a:pt x="33" y="115"/>
                    </a:lnTo>
                    <a:lnTo>
                      <a:pt x="0" y="99"/>
                    </a:lnTo>
                  </a:path>
                </a:pathLst>
              </a:custGeom>
              <a:solidFill>
                <a:schemeClr val="tx2"/>
              </a:solidFill>
              <a:ln w="9525" cap="rnd">
                <a:noFill/>
                <a:round/>
                <a:headEnd/>
                <a:tailEnd/>
              </a:ln>
            </p:spPr>
            <p:txBody>
              <a:bodyPr/>
              <a:lstStyle/>
              <a:p>
                <a:endParaRPr lang="en-US"/>
              </a:p>
            </p:txBody>
          </p:sp>
          <p:sp>
            <p:nvSpPr>
              <p:cNvPr id="11370" name="Freeform 122"/>
              <p:cNvSpPr>
                <a:spLocks/>
              </p:cNvSpPr>
              <p:nvPr/>
            </p:nvSpPr>
            <p:spPr bwMode="auto">
              <a:xfrm>
                <a:off x="4347" y="3277"/>
                <a:ext cx="101" cy="117"/>
              </a:xfrm>
              <a:custGeom>
                <a:avLst/>
                <a:gdLst>
                  <a:gd name="T0" fmla="*/ 0 w 101"/>
                  <a:gd name="T1" fmla="*/ 99 h 117"/>
                  <a:gd name="T2" fmla="*/ 0 w 101"/>
                  <a:gd name="T3" fmla="*/ 116 h 117"/>
                  <a:gd name="T4" fmla="*/ 100 w 101"/>
                  <a:gd name="T5" fmla="*/ 17 h 117"/>
                  <a:gd name="T6" fmla="*/ 100 w 101"/>
                  <a:gd name="T7" fmla="*/ 0 h 117"/>
                  <a:gd name="T8" fmla="*/ 0 w 101"/>
                  <a:gd name="T9" fmla="*/ 99 h 117"/>
                  <a:gd name="T10" fmla="*/ 0 60000 65536"/>
                  <a:gd name="T11" fmla="*/ 0 60000 65536"/>
                  <a:gd name="T12" fmla="*/ 0 60000 65536"/>
                  <a:gd name="T13" fmla="*/ 0 60000 65536"/>
                  <a:gd name="T14" fmla="*/ 0 60000 65536"/>
                  <a:gd name="T15" fmla="*/ 0 w 101"/>
                  <a:gd name="T16" fmla="*/ 0 h 117"/>
                  <a:gd name="T17" fmla="*/ 101 w 101"/>
                  <a:gd name="T18" fmla="*/ 117 h 117"/>
                </a:gdLst>
                <a:ahLst/>
                <a:cxnLst>
                  <a:cxn ang="T10">
                    <a:pos x="T0" y="T1"/>
                  </a:cxn>
                  <a:cxn ang="T11">
                    <a:pos x="T2" y="T3"/>
                  </a:cxn>
                  <a:cxn ang="T12">
                    <a:pos x="T4" y="T5"/>
                  </a:cxn>
                  <a:cxn ang="T13">
                    <a:pos x="T6" y="T7"/>
                  </a:cxn>
                  <a:cxn ang="T14">
                    <a:pos x="T8" y="T9"/>
                  </a:cxn>
                </a:cxnLst>
                <a:rect l="T15" t="T16" r="T17" b="T18"/>
                <a:pathLst>
                  <a:path w="101" h="117">
                    <a:moveTo>
                      <a:pt x="0" y="99"/>
                    </a:moveTo>
                    <a:lnTo>
                      <a:pt x="0" y="116"/>
                    </a:lnTo>
                    <a:lnTo>
                      <a:pt x="100" y="17"/>
                    </a:lnTo>
                    <a:lnTo>
                      <a:pt x="100" y="0"/>
                    </a:lnTo>
                    <a:lnTo>
                      <a:pt x="0" y="99"/>
                    </a:lnTo>
                  </a:path>
                </a:pathLst>
              </a:custGeom>
              <a:solidFill>
                <a:schemeClr val="bg1"/>
              </a:solidFill>
              <a:ln w="9525" cap="rnd">
                <a:noFill/>
                <a:round/>
                <a:headEnd/>
                <a:tailEnd/>
              </a:ln>
            </p:spPr>
            <p:txBody>
              <a:bodyPr/>
              <a:lstStyle/>
              <a:p>
                <a:endParaRPr lang="en-US"/>
              </a:p>
            </p:txBody>
          </p:sp>
          <p:sp>
            <p:nvSpPr>
              <p:cNvPr id="11371" name="Freeform 123"/>
              <p:cNvSpPr>
                <a:spLocks/>
              </p:cNvSpPr>
              <p:nvPr/>
            </p:nvSpPr>
            <p:spPr bwMode="auto">
              <a:xfrm>
                <a:off x="4382" y="3083"/>
                <a:ext cx="66" cy="261"/>
              </a:xfrm>
              <a:custGeom>
                <a:avLst/>
                <a:gdLst>
                  <a:gd name="T0" fmla="*/ 0 w 66"/>
                  <a:gd name="T1" fmla="*/ 260 h 261"/>
                  <a:gd name="T2" fmla="*/ 0 w 66"/>
                  <a:gd name="T3" fmla="*/ 65 h 261"/>
                  <a:gd name="T4" fmla="*/ 65 w 66"/>
                  <a:gd name="T5" fmla="*/ 0 h 261"/>
                  <a:gd name="T6" fmla="*/ 65 w 66"/>
                  <a:gd name="T7" fmla="*/ 195 h 261"/>
                  <a:gd name="T8" fmla="*/ 0 w 66"/>
                  <a:gd name="T9" fmla="*/ 260 h 261"/>
                  <a:gd name="T10" fmla="*/ 0 60000 65536"/>
                  <a:gd name="T11" fmla="*/ 0 60000 65536"/>
                  <a:gd name="T12" fmla="*/ 0 60000 65536"/>
                  <a:gd name="T13" fmla="*/ 0 60000 65536"/>
                  <a:gd name="T14" fmla="*/ 0 60000 65536"/>
                  <a:gd name="T15" fmla="*/ 0 w 66"/>
                  <a:gd name="T16" fmla="*/ 0 h 261"/>
                  <a:gd name="T17" fmla="*/ 66 w 66"/>
                  <a:gd name="T18" fmla="*/ 261 h 261"/>
                </a:gdLst>
                <a:ahLst/>
                <a:cxnLst>
                  <a:cxn ang="T10">
                    <a:pos x="T0" y="T1"/>
                  </a:cxn>
                  <a:cxn ang="T11">
                    <a:pos x="T2" y="T3"/>
                  </a:cxn>
                  <a:cxn ang="T12">
                    <a:pos x="T4" y="T5"/>
                  </a:cxn>
                  <a:cxn ang="T13">
                    <a:pos x="T6" y="T7"/>
                  </a:cxn>
                  <a:cxn ang="T14">
                    <a:pos x="T8" y="T9"/>
                  </a:cxn>
                </a:cxnLst>
                <a:rect l="T15" t="T16" r="T17" b="T18"/>
                <a:pathLst>
                  <a:path w="66" h="261">
                    <a:moveTo>
                      <a:pt x="0" y="260"/>
                    </a:moveTo>
                    <a:lnTo>
                      <a:pt x="0" y="65"/>
                    </a:lnTo>
                    <a:lnTo>
                      <a:pt x="65" y="0"/>
                    </a:lnTo>
                    <a:lnTo>
                      <a:pt x="65" y="195"/>
                    </a:lnTo>
                    <a:lnTo>
                      <a:pt x="0" y="260"/>
                    </a:lnTo>
                  </a:path>
                </a:pathLst>
              </a:custGeom>
              <a:solidFill>
                <a:schemeClr val="accent2"/>
              </a:solidFill>
              <a:ln w="9525" cap="rnd">
                <a:noFill/>
                <a:round/>
                <a:headEnd/>
                <a:tailEnd/>
              </a:ln>
            </p:spPr>
            <p:txBody>
              <a:bodyPr/>
              <a:lstStyle/>
              <a:p>
                <a:endParaRPr lang="en-US"/>
              </a:p>
            </p:txBody>
          </p:sp>
          <p:sp>
            <p:nvSpPr>
              <p:cNvPr id="11372" name="Freeform 124"/>
              <p:cNvSpPr>
                <a:spLocks/>
              </p:cNvSpPr>
              <p:nvPr/>
            </p:nvSpPr>
            <p:spPr bwMode="auto">
              <a:xfrm>
                <a:off x="4347" y="3131"/>
                <a:ext cx="36" cy="263"/>
              </a:xfrm>
              <a:custGeom>
                <a:avLst/>
                <a:gdLst>
                  <a:gd name="T0" fmla="*/ 0 w 36"/>
                  <a:gd name="T1" fmla="*/ 0 h 263"/>
                  <a:gd name="T2" fmla="*/ 0 w 36"/>
                  <a:gd name="T3" fmla="*/ 262 h 263"/>
                  <a:gd name="T4" fmla="*/ 35 w 36"/>
                  <a:gd name="T5" fmla="*/ 213 h 263"/>
                  <a:gd name="T6" fmla="*/ 35 w 36"/>
                  <a:gd name="T7" fmla="*/ 16 h 263"/>
                  <a:gd name="T8" fmla="*/ 0 w 36"/>
                  <a:gd name="T9" fmla="*/ 0 h 263"/>
                  <a:gd name="T10" fmla="*/ 0 60000 65536"/>
                  <a:gd name="T11" fmla="*/ 0 60000 65536"/>
                  <a:gd name="T12" fmla="*/ 0 60000 65536"/>
                  <a:gd name="T13" fmla="*/ 0 60000 65536"/>
                  <a:gd name="T14" fmla="*/ 0 60000 65536"/>
                  <a:gd name="T15" fmla="*/ 0 w 36"/>
                  <a:gd name="T16" fmla="*/ 0 h 263"/>
                  <a:gd name="T17" fmla="*/ 36 w 36"/>
                  <a:gd name="T18" fmla="*/ 263 h 263"/>
                </a:gdLst>
                <a:ahLst/>
                <a:cxnLst>
                  <a:cxn ang="T10">
                    <a:pos x="T0" y="T1"/>
                  </a:cxn>
                  <a:cxn ang="T11">
                    <a:pos x="T2" y="T3"/>
                  </a:cxn>
                  <a:cxn ang="T12">
                    <a:pos x="T4" y="T5"/>
                  </a:cxn>
                  <a:cxn ang="T13">
                    <a:pos x="T6" y="T7"/>
                  </a:cxn>
                  <a:cxn ang="T14">
                    <a:pos x="T8" y="T9"/>
                  </a:cxn>
                </a:cxnLst>
                <a:rect l="T15" t="T16" r="T17" b="T18"/>
                <a:pathLst>
                  <a:path w="36" h="263">
                    <a:moveTo>
                      <a:pt x="0" y="0"/>
                    </a:moveTo>
                    <a:lnTo>
                      <a:pt x="0" y="262"/>
                    </a:lnTo>
                    <a:lnTo>
                      <a:pt x="35" y="213"/>
                    </a:lnTo>
                    <a:lnTo>
                      <a:pt x="35" y="16"/>
                    </a:lnTo>
                    <a:lnTo>
                      <a:pt x="0" y="0"/>
                    </a:lnTo>
                  </a:path>
                </a:pathLst>
              </a:custGeom>
              <a:solidFill>
                <a:srgbClr val="C1CEFF"/>
              </a:solidFill>
              <a:ln w="9525" cap="rnd">
                <a:noFill/>
                <a:round/>
                <a:headEnd/>
                <a:tailEnd/>
              </a:ln>
            </p:spPr>
            <p:txBody>
              <a:bodyPr/>
              <a:lstStyle/>
              <a:p>
                <a:endParaRPr lang="en-US"/>
              </a:p>
            </p:txBody>
          </p:sp>
          <p:sp>
            <p:nvSpPr>
              <p:cNvPr id="11373" name="Freeform 125"/>
              <p:cNvSpPr>
                <a:spLocks/>
              </p:cNvSpPr>
              <p:nvPr/>
            </p:nvSpPr>
            <p:spPr bwMode="auto">
              <a:xfrm>
                <a:off x="4347" y="3031"/>
                <a:ext cx="101" cy="115"/>
              </a:xfrm>
              <a:custGeom>
                <a:avLst/>
                <a:gdLst>
                  <a:gd name="T0" fmla="*/ 0 w 101"/>
                  <a:gd name="T1" fmla="*/ 98 h 115"/>
                  <a:gd name="T2" fmla="*/ 100 w 101"/>
                  <a:gd name="T3" fmla="*/ 0 h 115"/>
                  <a:gd name="T4" fmla="*/ 100 w 101"/>
                  <a:gd name="T5" fmla="*/ 49 h 115"/>
                  <a:gd name="T6" fmla="*/ 33 w 101"/>
                  <a:gd name="T7" fmla="*/ 114 h 115"/>
                  <a:gd name="T8" fmla="*/ 0 w 101"/>
                  <a:gd name="T9" fmla="*/ 98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98"/>
                    </a:moveTo>
                    <a:lnTo>
                      <a:pt x="100" y="0"/>
                    </a:lnTo>
                    <a:lnTo>
                      <a:pt x="100" y="49"/>
                    </a:lnTo>
                    <a:lnTo>
                      <a:pt x="33" y="114"/>
                    </a:lnTo>
                    <a:lnTo>
                      <a:pt x="0" y="98"/>
                    </a:lnTo>
                  </a:path>
                </a:pathLst>
              </a:custGeom>
              <a:solidFill>
                <a:schemeClr val="tx2"/>
              </a:solidFill>
              <a:ln w="9525" cap="rnd">
                <a:noFill/>
                <a:round/>
                <a:headEnd/>
                <a:tailEnd/>
              </a:ln>
            </p:spPr>
            <p:txBody>
              <a:bodyPr/>
              <a:lstStyle/>
              <a:p>
                <a:endParaRPr lang="en-US"/>
              </a:p>
            </p:txBody>
          </p:sp>
          <p:sp>
            <p:nvSpPr>
              <p:cNvPr id="11374" name="Freeform 126"/>
              <p:cNvSpPr>
                <a:spLocks/>
              </p:cNvSpPr>
              <p:nvPr/>
            </p:nvSpPr>
            <p:spPr bwMode="auto">
              <a:xfrm>
                <a:off x="3679"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11375" name="Freeform 127"/>
              <p:cNvSpPr>
                <a:spLocks/>
              </p:cNvSpPr>
              <p:nvPr/>
            </p:nvSpPr>
            <p:spPr bwMode="auto">
              <a:xfrm>
                <a:off x="3630" y="2703"/>
                <a:ext cx="110" cy="101"/>
              </a:xfrm>
              <a:custGeom>
                <a:avLst/>
                <a:gdLst>
                  <a:gd name="T0" fmla="*/ 0 w 110"/>
                  <a:gd name="T1" fmla="*/ 100 h 101"/>
                  <a:gd name="T2" fmla="*/ 47 w 110"/>
                  <a:gd name="T3" fmla="*/ 67 h 101"/>
                  <a:gd name="T4" fmla="*/ 109 w 110"/>
                  <a:gd name="T5" fmla="*/ 0 h 101"/>
                  <a:gd name="T6" fmla="*/ 93 w 110"/>
                  <a:gd name="T7" fmla="*/ 0 h 101"/>
                  <a:gd name="T8" fmla="*/ 0 w 110"/>
                  <a:gd name="T9" fmla="*/ 100 h 101"/>
                  <a:gd name="T10" fmla="*/ 0 60000 65536"/>
                  <a:gd name="T11" fmla="*/ 0 60000 65536"/>
                  <a:gd name="T12" fmla="*/ 0 60000 65536"/>
                  <a:gd name="T13" fmla="*/ 0 60000 65536"/>
                  <a:gd name="T14" fmla="*/ 0 60000 65536"/>
                  <a:gd name="T15" fmla="*/ 0 w 110"/>
                  <a:gd name="T16" fmla="*/ 0 h 101"/>
                  <a:gd name="T17" fmla="*/ 110 w 110"/>
                  <a:gd name="T18" fmla="*/ 101 h 101"/>
                </a:gdLst>
                <a:ahLst/>
                <a:cxnLst>
                  <a:cxn ang="T10">
                    <a:pos x="T0" y="T1"/>
                  </a:cxn>
                  <a:cxn ang="T11">
                    <a:pos x="T2" y="T3"/>
                  </a:cxn>
                  <a:cxn ang="T12">
                    <a:pos x="T4" y="T5"/>
                  </a:cxn>
                  <a:cxn ang="T13">
                    <a:pos x="T6" y="T7"/>
                  </a:cxn>
                  <a:cxn ang="T14">
                    <a:pos x="T8" y="T9"/>
                  </a:cxn>
                </a:cxnLst>
                <a:rect l="T15" t="T16" r="T17" b="T18"/>
                <a:pathLst>
                  <a:path w="110" h="101">
                    <a:moveTo>
                      <a:pt x="0" y="100"/>
                    </a:moveTo>
                    <a:lnTo>
                      <a:pt x="47" y="67"/>
                    </a:lnTo>
                    <a:lnTo>
                      <a:pt x="109" y="0"/>
                    </a:lnTo>
                    <a:lnTo>
                      <a:pt x="93" y="0"/>
                    </a:lnTo>
                    <a:lnTo>
                      <a:pt x="0" y="100"/>
                    </a:lnTo>
                  </a:path>
                </a:pathLst>
              </a:custGeom>
              <a:solidFill>
                <a:schemeClr val="tx1"/>
              </a:solidFill>
              <a:ln w="9525" cap="rnd">
                <a:noFill/>
                <a:round/>
                <a:headEnd/>
                <a:tailEnd/>
              </a:ln>
            </p:spPr>
            <p:txBody>
              <a:bodyPr/>
              <a:lstStyle/>
              <a:p>
                <a:endParaRPr lang="en-US"/>
              </a:p>
            </p:txBody>
          </p:sp>
          <p:sp>
            <p:nvSpPr>
              <p:cNvPr id="11376" name="Freeform 128"/>
              <p:cNvSpPr>
                <a:spLocks/>
              </p:cNvSpPr>
              <p:nvPr/>
            </p:nvSpPr>
            <p:spPr bwMode="auto">
              <a:xfrm>
                <a:off x="3871" y="2703"/>
                <a:ext cx="120" cy="101"/>
              </a:xfrm>
              <a:custGeom>
                <a:avLst/>
                <a:gdLst>
                  <a:gd name="T0" fmla="*/ 17 w 120"/>
                  <a:gd name="T1" fmla="*/ 100 h 101"/>
                  <a:gd name="T2" fmla="*/ 0 w 120"/>
                  <a:gd name="T3" fmla="*/ 67 h 101"/>
                  <a:gd name="T4" fmla="*/ 68 w 120"/>
                  <a:gd name="T5" fmla="*/ 0 h 101"/>
                  <a:gd name="T6" fmla="*/ 119 w 120"/>
                  <a:gd name="T7" fmla="*/ 0 h 101"/>
                  <a:gd name="T8" fmla="*/ 17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17" y="100"/>
                    </a:moveTo>
                    <a:lnTo>
                      <a:pt x="0" y="67"/>
                    </a:lnTo>
                    <a:lnTo>
                      <a:pt x="68" y="0"/>
                    </a:lnTo>
                    <a:lnTo>
                      <a:pt x="119" y="0"/>
                    </a:lnTo>
                    <a:lnTo>
                      <a:pt x="17" y="100"/>
                    </a:lnTo>
                  </a:path>
                </a:pathLst>
              </a:custGeom>
              <a:solidFill>
                <a:schemeClr val="bg1"/>
              </a:solidFill>
              <a:ln w="9525" cap="rnd">
                <a:noFill/>
                <a:round/>
                <a:headEnd/>
                <a:tailEnd/>
              </a:ln>
            </p:spPr>
            <p:txBody>
              <a:bodyPr/>
              <a:lstStyle/>
              <a:p>
                <a:endParaRPr lang="en-US"/>
              </a:p>
            </p:txBody>
          </p:sp>
          <p:sp>
            <p:nvSpPr>
              <p:cNvPr id="11377" name="Freeform 129"/>
              <p:cNvSpPr>
                <a:spLocks/>
              </p:cNvSpPr>
              <p:nvPr/>
            </p:nvSpPr>
            <p:spPr bwMode="auto">
              <a:xfrm>
                <a:off x="3630" y="2769"/>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sp>
            <p:nvSpPr>
              <p:cNvPr id="11378" name="Freeform 130"/>
              <p:cNvSpPr>
                <a:spLocks/>
              </p:cNvSpPr>
              <p:nvPr/>
            </p:nvSpPr>
            <p:spPr bwMode="auto">
              <a:xfrm>
                <a:off x="3416"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11379" name="Freeform 131"/>
              <p:cNvSpPr>
                <a:spLocks/>
              </p:cNvSpPr>
              <p:nvPr/>
            </p:nvSpPr>
            <p:spPr bwMode="auto">
              <a:xfrm>
                <a:off x="3366" y="2703"/>
                <a:ext cx="114" cy="101"/>
              </a:xfrm>
              <a:custGeom>
                <a:avLst/>
                <a:gdLst>
                  <a:gd name="T0" fmla="*/ 0 w 114"/>
                  <a:gd name="T1" fmla="*/ 100 h 101"/>
                  <a:gd name="T2" fmla="*/ 48 w 114"/>
                  <a:gd name="T3" fmla="*/ 67 h 101"/>
                  <a:gd name="T4" fmla="*/ 113 w 114"/>
                  <a:gd name="T5" fmla="*/ 0 h 101"/>
                  <a:gd name="T6" fmla="*/ 97 w 114"/>
                  <a:gd name="T7" fmla="*/ 0 h 101"/>
                  <a:gd name="T8" fmla="*/ 0 w 114"/>
                  <a:gd name="T9" fmla="*/ 100 h 101"/>
                  <a:gd name="T10" fmla="*/ 0 60000 65536"/>
                  <a:gd name="T11" fmla="*/ 0 60000 65536"/>
                  <a:gd name="T12" fmla="*/ 0 60000 65536"/>
                  <a:gd name="T13" fmla="*/ 0 60000 65536"/>
                  <a:gd name="T14" fmla="*/ 0 60000 65536"/>
                  <a:gd name="T15" fmla="*/ 0 w 114"/>
                  <a:gd name="T16" fmla="*/ 0 h 101"/>
                  <a:gd name="T17" fmla="*/ 114 w 114"/>
                  <a:gd name="T18" fmla="*/ 101 h 101"/>
                </a:gdLst>
                <a:ahLst/>
                <a:cxnLst>
                  <a:cxn ang="T10">
                    <a:pos x="T0" y="T1"/>
                  </a:cxn>
                  <a:cxn ang="T11">
                    <a:pos x="T2" y="T3"/>
                  </a:cxn>
                  <a:cxn ang="T12">
                    <a:pos x="T4" y="T5"/>
                  </a:cxn>
                  <a:cxn ang="T13">
                    <a:pos x="T6" y="T7"/>
                  </a:cxn>
                  <a:cxn ang="T14">
                    <a:pos x="T8" y="T9"/>
                  </a:cxn>
                </a:cxnLst>
                <a:rect l="T15" t="T16" r="T17" b="T18"/>
                <a:pathLst>
                  <a:path w="114" h="101">
                    <a:moveTo>
                      <a:pt x="0" y="100"/>
                    </a:moveTo>
                    <a:lnTo>
                      <a:pt x="48" y="67"/>
                    </a:lnTo>
                    <a:lnTo>
                      <a:pt x="113" y="0"/>
                    </a:lnTo>
                    <a:lnTo>
                      <a:pt x="97" y="0"/>
                    </a:lnTo>
                    <a:lnTo>
                      <a:pt x="0" y="100"/>
                    </a:lnTo>
                  </a:path>
                </a:pathLst>
              </a:custGeom>
              <a:solidFill>
                <a:schemeClr val="tx1"/>
              </a:solidFill>
              <a:ln w="9525" cap="rnd">
                <a:noFill/>
                <a:round/>
                <a:headEnd/>
                <a:tailEnd/>
              </a:ln>
            </p:spPr>
            <p:txBody>
              <a:bodyPr/>
              <a:lstStyle/>
              <a:p>
                <a:endParaRPr lang="en-US"/>
              </a:p>
            </p:txBody>
          </p:sp>
          <p:sp>
            <p:nvSpPr>
              <p:cNvPr id="11380" name="Freeform 132"/>
              <p:cNvSpPr>
                <a:spLocks/>
              </p:cNvSpPr>
              <p:nvPr/>
            </p:nvSpPr>
            <p:spPr bwMode="auto">
              <a:xfrm>
                <a:off x="3611"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11381" name="Freeform 133"/>
              <p:cNvSpPr>
                <a:spLocks/>
              </p:cNvSpPr>
              <p:nvPr/>
            </p:nvSpPr>
            <p:spPr bwMode="auto">
              <a:xfrm>
                <a:off x="3366" y="2769"/>
                <a:ext cx="265" cy="35"/>
              </a:xfrm>
              <a:custGeom>
                <a:avLst/>
                <a:gdLst>
                  <a:gd name="T0" fmla="*/ 0 w 265"/>
                  <a:gd name="T1" fmla="*/ 34 h 35"/>
                  <a:gd name="T2" fmla="*/ 50 w 265"/>
                  <a:gd name="T3" fmla="*/ 0 h 35"/>
                  <a:gd name="T4" fmla="*/ 248 w 265"/>
                  <a:gd name="T5" fmla="*/ 0 h 35"/>
                  <a:gd name="T6" fmla="*/ 264 w 265"/>
                  <a:gd name="T7" fmla="*/ 34 h 35"/>
                  <a:gd name="T8" fmla="*/ 0 w 265"/>
                  <a:gd name="T9" fmla="*/ 34 h 35"/>
                  <a:gd name="T10" fmla="*/ 0 60000 65536"/>
                  <a:gd name="T11" fmla="*/ 0 60000 65536"/>
                  <a:gd name="T12" fmla="*/ 0 60000 65536"/>
                  <a:gd name="T13" fmla="*/ 0 60000 65536"/>
                  <a:gd name="T14" fmla="*/ 0 60000 65536"/>
                  <a:gd name="T15" fmla="*/ 0 w 265"/>
                  <a:gd name="T16" fmla="*/ 0 h 35"/>
                  <a:gd name="T17" fmla="*/ 265 w 265"/>
                  <a:gd name="T18" fmla="*/ 35 h 35"/>
                </a:gdLst>
                <a:ahLst/>
                <a:cxnLst>
                  <a:cxn ang="T10">
                    <a:pos x="T0" y="T1"/>
                  </a:cxn>
                  <a:cxn ang="T11">
                    <a:pos x="T2" y="T3"/>
                  </a:cxn>
                  <a:cxn ang="T12">
                    <a:pos x="T4" y="T5"/>
                  </a:cxn>
                  <a:cxn ang="T13">
                    <a:pos x="T6" y="T7"/>
                  </a:cxn>
                  <a:cxn ang="T14">
                    <a:pos x="T8" y="T9"/>
                  </a:cxn>
                </a:cxnLst>
                <a:rect l="T15" t="T16" r="T17" b="T18"/>
                <a:pathLst>
                  <a:path w="265" h="35">
                    <a:moveTo>
                      <a:pt x="0" y="34"/>
                    </a:moveTo>
                    <a:lnTo>
                      <a:pt x="50" y="0"/>
                    </a:lnTo>
                    <a:lnTo>
                      <a:pt x="248" y="0"/>
                    </a:lnTo>
                    <a:lnTo>
                      <a:pt x="264" y="34"/>
                    </a:lnTo>
                    <a:lnTo>
                      <a:pt x="0" y="34"/>
                    </a:lnTo>
                  </a:path>
                </a:pathLst>
              </a:custGeom>
              <a:solidFill>
                <a:srgbClr val="C1CEFF"/>
              </a:solidFill>
              <a:ln w="9525" cap="rnd">
                <a:noFill/>
                <a:round/>
                <a:headEnd/>
                <a:tailEnd/>
              </a:ln>
            </p:spPr>
            <p:txBody>
              <a:bodyPr/>
              <a:lstStyle/>
              <a:p>
                <a:endParaRPr lang="en-US"/>
              </a:p>
            </p:txBody>
          </p:sp>
          <p:sp>
            <p:nvSpPr>
              <p:cNvPr id="11382" name="Freeform 134"/>
              <p:cNvSpPr>
                <a:spLocks/>
              </p:cNvSpPr>
              <p:nvPr/>
            </p:nvSpPr>
            <p:spPr bwMode="auto">
              <a:xfrm>
                <a:off x="4036" y="2607"/>
                <a:ext cx="265" cy="64"/>
              </a:xfrm>
              <a:custGeom>
                <a:avLst/>
                <a:gdLst>
                  <a:gd name="T0" fmla="*/ 0 w 265"/>
                  <a:gd name="T1" fmla="*/ 63 h 64"/>
                  <a:gd name="T2" fmla="*/ 198 w 265"/>
                  <a:gd name="T3" fmla="*/ 63 h 64"/>
                  <a:gd name="T4" fmla="*/ 264 w 265"/>
                  <a:gd name="T5" fmla="*/ 0 h 64"/>
                  <a:gd name="T6" fmla="*/ 66 w 265"/>
                  <a:gd name="T7" fmla="*/ 0 h 64"/>
                  <a:gd name="T8" fmla="*/ 0 w 265"/>
                  <a:gd name="T9" fmla="*/ 63 h 64"/>
                  <a:gd name="T10" fmla="*/ 0 60000 65536"/>
                  <a:gd name="T11" fmla="*/ 0 60000 65536"/>
                  <a:gd name="T12" fmla="*/ 0 60000 65536"/>
                  <a:gd name="T13" fmla="*/ 0 60000 65536"/>
                  <a:gd name="T14" fmla="*/ 0 60000 65536"/>
                  <a:gd name="T15" fmla="*/ 0 w 265"/>
                  <a:gd name="T16" fmla="*/ 0 h 64"/>
                  <a:gd name="T17" fmla="*/ 265 w 265"/>
                  <a:gd name="T18" fmla="*/ 64 h 64"/>
                </a:gdLst>
                <a:ahLst/>
                <a:cxnLst>
                  <a:cxn ang="T10">
                    <a:pos x="T0" y="T1"/>
                  </a:cxn>
                  <a:cxn ang="T11">
                    <a:pos x="T2" y="T3"/>
                  </a:cxn>
                  <a:cxn ang="T12">
                    <a:pos x="T4" y="T5"/>
                  </a:cxn>
                  <a:cxn ang="T13">
                    <a:pos x="T6" y="T7"/>
                  </a:cxn>
                  <a:cxn ang="T14">
                    <a:pos x="T8" y="T9"/>
                  </a:cxn>
                </a:cxnLst>
                <a:rect l="T15" t="T16" r="T17" b="T18"/>
                <a:pathLst>
                  <a:path w="265" h="64">
                    <a:moveTo>
                      <a:pt x="0" y="63"/>
                    </a:moveTo>
                    <a:lnTo>
                      <a:pt x="198" y="63"/>
                    </a:lnTo>
                    <a:lnTo>
                      <a:pt x="264" y="0"/>
                    </a:lnTo>
                    <a:lnTo>
                      <a:pt x="66" y="0"/>
                    </a:lnTo>
                    <a:lnTo>
                      <a:pt x="0" y="63"/>
                    </a:lnTo>
                  </a:path>
                </a:pathLst>
              </a:custGeom>
              <a:solidFill>
                <a:schemeClr val="accent2"/>
              </a:solidFill>
              <a:ln w="9525" cap="rnd">
                <a:noFill/>
                <a:round/>
                <a:headEnd/>
                <a:tailEnd/>
              </a:ln>
            </p:spPr>
            <p:txBody>
              <a:bodyPr/>
              <a:lstStyle/>
              <a:p>
                <a:endParaRPr lang="en-US"/>
              </a:p>
            </p:txBody>
          </p:sp>
          <p:sp>
            <p:nvSpPr>
              <p:cNvPr id="11383" name="Freeform 135"/>
              <p:cNvSpPr>
                <a:spLocks/>
              </p:cNvSpPr>
              <p:nvPr/>
            </p:nvSpPr>
            <p:spPr bwMode="auto">
              <a:xfrm>
                <a:off x="3990"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11384" name="Freeform 136"/>
              <p:cNvSpPr>
                <a:spLocks/>
              </p:cNvSpPr>
              <p:nvPr/>
            </p:nvSpPr>
            <p:spPr bwMode="auto">
              <a:xfrm>
                <a:off x="4234"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11385" name="Freeform 137"/>
              <p:cNvSpPr>
                <a:spLocks/>
              </p:cNvSpPr>
              <p:nvPr/>
            </p:nvSpPr>
            <p:spPr bwMode="auto">
              <a:xfrm>
                <a:off x="3990"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11386" name="Freeform 138"/>
              <p:cNvSpPr>
                <a:spLocks/>
              </p:cNvSpPr>
              <p:nvPr/>
            </p:nvSpPr>
            <p:spPr bwMode="auto">
              <a:xfrm>
                <a:off x="3776" y="2607"/>
                <a:ext cx="261" cy="64"/>
              </a:xfrm>
              <a:custGeom>
                <a:avLst/>
                <a:gdLst>
                  <a:gd name="T0" fmla="*/ 0 w 261"/>
                  <a:gd name="T1" fmla="*/ 63 h 64"/>
                  <a:gd name="T2" fmla="*/ 195 w 261"/>
                  <a:gd name="T3" fmla="*/ 63 h 64"/>
                  <a:gd name="T4" fmla="*/ 260 w 261"/>
                  <a:gd name="T5" fmla="*/ 0 h 64"/>
                  <a:gd name="T6" fmla="*/ 65 w 261"/>
                  <a:gd name="T7" fmla="*/ 0 h 64"/>
                  <a:gd name="T8" fmla="*/ 0 w 261"/>
                  <a:gd name="T9" fmla="*/ 63 h 64"/>
                  <a:gd name="T10" fmla="*/ 0 60000 65536"/>
                  <a:gd name="T11" fmla="*/ 0 60000 65536"/>
                  <a:gd name="T12" fmla="*/ 0 60000 65536"/>
                  <a:gd name="T13" fmla="*/ 0 60000 65536"/>
                  <a:gd name="T14" fmla="*/ 0 60000 65536"/>
                  <a:gd name="T15" fmla="*/ 0 w 261"/>
                  <a:gd name="T16" fmla="*/ 0 h 64"/>
                  <a:gd name="T17" fmla="*/ 261 w 261"/>
                  <a:gd name="T18" fmla="*/ 64 h 64"/>
                </a:gdLst>
                <a:ahLst/>
                <a:cxnLst>
                  <a:cxn ang="T10">
                    <a:pos x="T0" y="T1"/>
                  </a:cxn>
                  <a:cxn ang="T11">
                    <a:pos x="T2" y="T3"/>
                  </a:cxn>
                  <a:cxn ang="T12">
                    <a:pos x="T4" y="T5"/>
                  </a:cxn>
                  <a:cxn ang="T13">
                    <a:pos x="T6" y="T7"/>
                  </a:cxn>
                  <a:cxn ang="T14">
                    <a:pos x="T8" y="T9"/>
                  </a:cxn>
                </a:cxnLst>
                <a:rect l="T15" t="T16" r="T17" b="T18"/>
                <a:pathLst>
                  <a:path w="261" h="64">
                    <a:moveTo>
                      <a:pt x="0" y="63"/>
                    </a:moveTo>
                    <a:lnTo>
                      <a:pt x="195" y="63"/>
                    </a:lnTo>
                    <a:lnTo>
                      <a:pt x="260" y="0"/>
                    </a:lnTo>
                    <a:lnTo>
                      <a:pt x="65" y="0"/>
                    </a:lnTo>
                    <a:lnTo>
                      <a:pt x="0" y="63"/>
                    </a:lnTo>
                  </a:path>
                </a:pathLst>
              </a:custGeom>
              <a:solidFill>
                <a:schemeClr val="accent2"/>
              </a:solidFill>
              <a:ln w="9525" cap="rnd">
                <a:noFill/>
                <a:round/>
                <a:headEnd/>
                <a:tailEnd/>
              </a:ln>
            </p:spPr>
            <p:txBody>
              <a:bodyPr/>
              <a:lstStyle/>
              <a:p>
                <a:endParaRPr lang="en-US"/>
              </a:p>
            </p:txBody>
          </p:sp>
          <p:sp>
            <p:nvSpPr>
              <p:cNvPr id="11387" name="Freeform 139"/>
              <p:cNvSpPr>
                <a:spLocks/>
              </p:cNvSpPr>
              <p:nvPr/>
            </p:nvSpPr>
            <p:spPr bwMode="auto">
              <a:xfrm>
                <a:off x="3727" y="2607"/>
                <a:ext cx="113" cy="97"/>
              </a:xfrm>
              <a:custGeom>
                <a:avLst/>
                <a:gdLst>
                  <a:gd name="T0" fmla="*/ 0 w 113"/>
                  <a:gd name="T1" fmla="*/ 96 h 97"/>
                  <a:gd name="T2" fmla="*/ 48 w 113"/>
                  <a:gd name="T3" fmla="*/ 64 h 97"/>
                  <a:gd name="T4" fmla="*/ 112 w 113"/>
                  <a:gd name="T5" fmla="*/ 0 h 97"/>
                  <a:gd name="T6" fmla="*/ 96 w 113"/>
                  <a:gd name="T7" fmla="*/ 0 h 97"/>
                  <a:gd name="T8" fmla="*/ 0 w 113"/>
                  <a:gd name="T9" fmla="*/ 96 h 97"/>
                  <a:gd name="T10" fmla="*/ 0 60000 65536"/>
                  <a:gd name="T11" fmla="*/ 0 60000 65536"/>
                  <a:gd name="T12" fmla="*/ 0 60000 65536"/>
                  <a:gd name="T13" fmla="*/ 0 60000 65536"/>
                  <a:gd name="T14" fmla="*/ 0 60000 65536"/>
                  <a:gd name="T15" fmla="*/ 0 w 113"/>
                  <a:gd name="T16" fmla="*/ 0 h 97"/>
                  <a:gd name="T17" fmla="*/ 113 w 113"/>
                  <a:gd name="T18" fmla="*/ 97 h 97"/>
                </a:gdLst>
                <a:ahLst/>
                <a:cxnLst>
                  <a:cxn ang="T10">
                    <a:pos x="T0" y="T1"/>
                  </a:cxn>
                  <a:cxn ang="T11">
                    <a:pos x="T2" y="T3"/>
                  </a:cxn>
                  <a:cxn ang="T12">
                    <a:pos x="T4" y="T5"/>
                  </a:cxn>
                  <a:cxn ang="T13">
                    <a:pos x="T6" y="T7"/>
                  </a:cxn>
                  <a:cxn ang="T14">
                    <a:pos x="T8" y="T9"/>
                  </a:cxn>
                </a:cxnLst>
                <a:rect l="T15" t="T16" r="T17" b="T18"/>
                <a:pathLst>
                  <a:path w="113" h="97">
                    <a:moveTo>
                      <a:pt x="0" y="96"/>
                    </a:moveTo>
                    <a:lnTo>
                      <a:pt x="48" y="64"/>
                    </a:lnTo>
                    <a:lnTo>
                      <a:pt x="112" y="0"/>
                    </a:lnTo>
                    <a:lnTo>
                      <a:pt x="96" y="0"/>
                    </a:lnTo>
                    <a:lnTo>
                      <a:pt x="0" y="96"/>
                    </a:lnTo>
                  </a:path>
                </a:pathLst>
              </a:custGeom>
              <a:solidFill>
                <a:schemeClr val="tx1"/>
              </a:solidFill>
              <a:ln w="9525" cap="rnd">
                <a:noFill/>
                <a:round/>
                <a:headEnd/>
                <a:tailEnd/>
              </a:ln>
            </p:spPr>
            <p:txBody>
              <a:bodyPr/>
              <a:lstStyle/>
              <a:p>
                <a:endParaRPr lang="en-US"/>
              </a:p>
            </p:txBody>
          </p:sp>
          <p:sp>
            <p:nvSpPr>
              <p:cNvPr id="11388" name="Freeform 140"/>
              <p:cNvSpPr>
                <a:spLocks/>
              </p:cNvSpPr>
              <p:nvPr/>
            </p:nvSpPr>
            <p:spPr bwMode="auto">
              <a:xfrm>
                <a:off x="3973"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11389" name="Freeform 141"/>
              <p:cNvSpPr>
                <a:spLocks/>
              </p:cNvSpPr>
              <p:nvPr/>
            </p:nvSpPr>
            <p:spPr bwMode="auto">
              <a:xfrm>
                <a:off x="3727" y="2670"/>
                <a:ext cx="264" cy="34"/>
              </a:xfrm>
              <a:custGeom>
                <a:avLst/>
                <a:gdLst>
                  <a:gd name="T0" fmla="*/ 0 w 264"/>
                  <a:gd name="T1" fmla="*/ 33 h 34"/>
                  <a:gd name="T2" fmla="*/ 49 w 264"/>
                  <a:gd name="T3" fmla="*/ 0 h 34"/>
                  <a:gd name="T4" fmla="*/ 247 w 264"/>
                  <a:gd name="T5" fmla="*/ 0 h 34"/>
                  <a:gd name="T6" fmla="*/ 263 w 264"/>
                  <a:gd name="T7" fmla="*/ 33 h 34"/>
                  <a:gd name="T8" fmla="*/ 0 w 264"/>
                  <a:gd name="T9" fmla="*/ 33 h 34"/>
                  <a:gd name="T10" fmla="*/ 0 60000 65536"/>
                  <a:gd name="T11" fmla="*/ 0 60000 65536"/>
                  <a:gd name="T12" fmla="*/ 0 60000 65536"/>
                  <a:gd name="T13" fmla="*/ 0 60000 65536"/>
                  <a:gd name="T14" fmla="*/ 0 60000 65536"/>
                  <a:gd name="T15" fmla="*/ 0 w 264"/>
                  <a:gd name="T16" fmla="*/ 0 h 34"/>
                  <a:gd name="T17" fmla="*/ 264 w 264"/>
                  <a:gd name="T18" fmla="*/ 34 h 34"/>
                </a:gdLst>
                <a:ahLst/>
                <a:cxnLst>
                  <a:cxn ang="T10">
                    <a:pos x="T0" y="T1"/>
                  </a:cxn>
                  <a:cxn ang="T11">
                    <a:pos x="T2" y="T3"/>
                  </a:cxn>
                  <a:cxn ang="T12">
                    <a:pos x="T4" y="T5"/>
                  </a:cxn>
                  <a:cxn ang="T13">
                    <a:pos x="T6" y="T7"/>
                  </a:cxn>
                  <a:cxn ang="T14">
                    <a:pos x="T8" y="T9"/>
                  </a:cxn>
                </a:cxnLst>
                <a:rect l="T15" t="T16" r="T17" b="T18"/>
                <a:pathLst>
                  <a:path w="264" h="34">
                    <a:moveTo>
                      <a:pt x="0" y="33"/>
                    </a:moveTo>
                    <a:lnTo>
                      <a:pt x="49" y="0"/>
                    </a:lnTo>
                    <a:lnTo>
                      <a:pt x="247" y="0"/>
                    </a:lnTo>
                    <a:lnTo>
                      <a:pt x="263" y="33"/>
                    </a:lnTo>
                    <a:lnTo>
                      <a:pt x="0" y="33"/>
                    </a:lnTo>
                  </a:path>
                </a:pathLst>
              </a:custGeom>
              <a:solidFill>
                <a:srgbClr val="C1CEFF"/>
              </a:solidFill>
              <a:ln w="9525" cap="rnd">
                <a:noFill/>
                <a:round/>
                <a:headEnd/>
                <a:tailEnd/>
              </a:ln>
            </p:spPr>
            <p:txBody>
              <a:bodyPr/>
              <a:lstStyle/>
              <a:p>
                <a:endParaRPr lang="en-US"/>
              </a:p>
            </p:txBody>
          </p:sp>
          <p:sp>
            <p:nvSpPr>
              <p:cNvPr id="11390" name="Freeform 142"/>
              <p:cNvSpPr>
                <a:spLocks/>
              </p:cNvSpPr>
              <p:nvPr/>
            </p:nvSpPr>
            <p:spPr bwMode="auto">
              <a:xfrm>
                <a:off x="3514" y="2607"/>
                <a:ext cx="263" cy="64"/>
              </a:xfrm>
              <a:custGeom>
                <a:avLst/>
                <a:gdLst>
                  <a:gd name="T0" fmla="*/ 0 w 263"/>
                  <a:gd name="T1" fmla="*/ 63 h 64"/>
                  <a:gd name="T2" fmla="*/ 197 w 263"/>
                  <a:gd name="T3" fmla="*/ 63 h 64"/>
                  <a:gd name="T4" fmla="*/ 262 w 263"/>
                  <a:gd name="T5" fmla="*/ 0 h 64"/>
                  <a:gd name="T6" fmla="*/ 66 w 263"/>
                  <a:gd name="T7" fmla="*/ 0 h 64"/>
                  <a:gd name="T8" fmla="*/ 0 w 263"/>
                  <a:gd name="T9" fmla="*/ 63 h 64"/>
                  <a:gd name="T10" fmla="*/ 0 60000 65536"/>
                  <a:gd name="T11" fmla="*/ 0 60000 65536"/>
                  <a:gd name="T12" fmla="*/ 0 60000 65536"/>
                  <a:gd name="T13" fmla="*/ 0 60000 65536"/>
                  <a:gd name="T14" fmla="*/ 0 60000 65536"/>
                  <a:gd name="T15" fmla="*/ 0 w 263"/>
                  <a:gd name="T16" fmla="*/ 0 h 64"/>
                  <a:gd name="T17" fmla="*/ 263 w 263"/>
                  <a:gd name="T18" fmla="*/ 64 h 64"/>
                </a:gdLst>
                <a:ahLst/>
                <a:cxnLst>
                  <a:cxn ang="T10">
                    <a:pos x="T0" y="T1"/>
                  </a:cxn>
                  <a:cxn ang="T11">
                    <a:pos x="T2" y="T3"/>
                  </a:cxn>
                  <a:cxn ang="T12">
                    <a:pos x="T4" y="T5"/>
                  </a:cxn>
                  <a:cxn ang="T13">
                    <a:pos x="T6" y="T7"/>
                  </a:cxn>
                  <a:cxn ang="T14">
                    <a:pos x="T8" y="T9"/>
                  </a:cxn>
                </a:cxnLst>
                <a:rect l="T15" t="T16" r="T17" b="T18"/>
                <a:pathLst>
                  <a:path w="263" h="64">
                    <a:moveTo>
                      <a:pt x="0" y="63"/>
                    </a:moveTo>
                    <a:lnTo>
                      <a:pt x="197" y="63"/>
                    </a:lnTo>
                    <a:lnTo>
                      <a:pt x="262" y="0"/>
                    </a:lnTo>
                    <a:lnTo>
                      <a:pt x="66" y="0"/>
                    </a:lnTo>
                    <a:lnTo>
                      <a:pt x="0" y="63"/>
                    </a:lnTo>
                  </a:path>
                </a:pathLst>
              </a:custGeom>
              <a:solidFill>
                <a:schemeClr val="accent2"/>
              </a:solidFill>
              <a:ln w="9525" cap="rnd">
                <a:noFill/>
                <a:round/>
                <a:headEnd/>
                <a:tailEnd/>
              </a:ln>
            </p:spPr>
            <p:txBody>
              <a:bodyPr/>
              <a:lstStyle/>
              <a:p>
                <a:endParaRPr lang="en-US"/>
              </a:p>
            </p:txBody>
          </p:sp>
          <p:sp>
            <p:nvSpPr>
              <p:cNvPr id="11391" name="Freeform 143"/>
              <p:cNvSpPr>
                <a:spLocks/>
              </p:cNvSpPr>
              <p:nvPr/>
            </p:nvSpPr>
            <p:spPr bwMode="auto">
              <a:xfrm>
                <a:off x="3466"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11392" name="Freeform 144"/>
              <p:cNvSpPr>
                <a:spLocks/>
              </p:cNvSpPr>
              <p:nvPr/>
            </p:nvSpPr>
            <p:spPr bwMode="auto">
              <a:xfrm>
                <a:off x="3712" y="2607"/>
                <a:ext cx="112" cy="97"/>
              </a:xfrm>
              <a:custGeom>
                <a:avLst/>
                <a:gdLst>
                  <a:gd name="T0" fmla="*/ 16 w 112"/>
                  <a:gd name="T1" fmla="*/ 96 h 97"/>
                  <a:gd name="T2" fmla="*/ 0 w 112"/>
                  <a:gd name="T3" fmla="*/ 64 h 97"/>
                  <a:gd name="T4" fmla="*/ 63 w 112"/>
                  <a:gd name="T5" fmla="*/ 0 h 97"/>
                  <a:gd name="T6" fmla="*/ 111 w 112"/>
                  <a:gd name="T7" fmla="*/ 0 h 97"/>
                  <a:gd name="T8" fmla="*/ 16 w 112"/>
                  <a:gd name="T9" fmla="*/ 96 h 97"/>
                  <a:gd name="T10" fmla="*/ 0 60000 65536"/>
                  <a:gd name="T11" fmla="*/ 0 60000 65536"/>
                  <a:gd name="T12" fmla="*/ 0 60000 65536"/>
                  <a:gd name="T13" fmla="*/ 0 60000 65536"/>
                  <a:gd name="T14" fmla="*/ 0 60000 65536"/>
                  <a:gd name="T15" fmla="*/ 0 w 112"/>
                  <a:gd name="T16" fmla="*/ 0 h 97"/>
                  <a:gd name="T17" fmla="*/ 112 w 112"/>
                  <a:gd name="T18" fmla="*/ 97 h 97"/>
                </a:gdLst>
                <a:ahLst/>
                <a:cxnLst>
                  <a:cxn ang="T10">
                    <a:pos x="T0" y="T1"/>
                  </a:cxn>
                  <a:cxn ang="T11">
                    <a:pos x="T2" y="T3"/>
                  </a:cxn>
                  <a:cxn ang="T12">
                    <a:pos x="T4" y="T5"/>
                  </a:cxn>
                  <a:cxn ang="T13">
                    <a:pos x="T6" y="T7"/>
                  </a:cxn>
                  <a:cxn ang="T14">
                    <a:pos x="T8" y="T9"/>
                  </a:cxn>
                </a:cxnLst>
                <a:rect l="T15" t="T16" r="T17" b="T18"/>
                <a:pathLst>
                  <a:path w="112" h="97">
                    <a:moveTo>
                      <a:pt x="16" y="96"/>
                    </a:moveTo>
                    <a:lnTo>
                      <a:pt x="0" y="64"/>
                    </a:lnTo>
                    <a:lnTo>
                      <a:pt x="63" y="0"/>
                    </a:lnTo>
                    <a:lnTo>
                      <a:pt x="111" y="0"/>
                    </a:lnTo>
                    <a:lnTo>
                      <a:pt x="16" y="96"/>
                    </a:lnTo>
                  </a:path>
                </a:pathLst>
              </a:custGeom>
              <a:solidFill>
                <a:schemeClr val="bg1"/>
              </a:solidFill>
              <a:ln w="9525" cap="rnd">
                <a:noFill/>
                <a:round/>
                <a:headEnd/>
                <a:tailEnd/>
              </a:ln>
            </p:spPr>
            <p:txBody>
              <a:bodyPr/>
              <a:lstStyle/>
              <a:p>
                <a:endParaRPr lang="en-US"/>
              </a:p>
            </p:txBody>
          </p:sp>
          <p:sp>
            <p:nvSpPr>
              <p:cNvPr id="11393" name="Freeform 145"/>
              <p:cNvSpPr>
                <a:spLocks/>
              </p:cNvSpPr>
              <p:nvPr/>
            </p:nvSpPr>
            <p:spPr bwMode="auto">
              <a:xfrm>
                <a:off x="3466"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11394" name="Freeform 146"/>
              <p:cNvSpPr>
                <a:spLocks/>
              </p:cNvSpPr>
              <p:nvPr/>
            </p:nvSpPr>
            <p:spPr bwMode="auto">
              <a:xfrm>
                <a:off x="4135" y="2507"/>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11395" name="Freeform 147"/>
              <p:cNvSpPr>
                <a:spLocks/>
              </p:cNvSpPr>
              <p:nvPr/>
            </p:nvSpPr>
            <p:spPr bwMode="auto">
              <a:xfrm>
                <a:off x="4086" y="2507"/>
                <a:ext cx="118" cy="101"/>
              </a:xfrm>
              <a:custGeom>
                <a:avLst/>
                <a:gdLst>
                  <a:gd name="T0" fmla="*/ 0 w 118"/>
                  <a:gd name="T1" fmla="*/ 100 h 101"/>
                  <a:gd name="T2" fmla="*/ 50 w 118"/>
                  <a:gd name="T3" fmla="*/ 67 h 101"/>
                  <a:gd name="T4" fmla="*/ 117 w 118"/>
                  <a:gd name="T5" fmla="*/ 0 h 101"/>
                  <a:gd name="T6" fmla="*/ 100 w 118"/>
                  <a:gd name="T7" fmla="*/ 0 h 101"/>
                  <a:gd name="T8" fmla="*/ 0 w 118"/>
                  <a:gd name="T9" fmla="*/ 100 h 101"/>
                  <a:gd name="T10" fmla="*/ 0 60000 65536"/>
                  <a:gd name="T11" fmla="*/ 0 60000 65536"/>
                  <a:gd name="T12" fmla="*/ 0 60000 65536"/>
                  <a:gd name="T13" fmla="*/ 0 60000 65536"/>
                  <a:gd name="T14" fmla="*/ 0 60000 65536"/>
                  <a:gd name="T15" fmla="*/ 0 w 118"/>
                  <a:gd name="T16" fmla="*/ 0 h 101"/>
                  <a:gd name="T17" fmla="*/ 118 w 118"/>
                  <a:gd name="T18" fmla="*/ 101 h 101"/>
                </a:gdLst>
                <a:ahLst/>
                <a:cxnLst>
                  <a:cxn ang="T10">
                    <a:pos x="T0" y="T1"/>
                  </a:cxn>
                  <a:cxn ang="T11">
                    <a:pos x="T2" y="T3"/>
                  </a:cxn>
                  <a:cxn ang="T12">
                    <a:pos x="T4" y="T5"/>
                  </a:cxn>
                  <a:cxn ang="T13">
                    <a:pos x="T6" y="T7"/>
                  </a:cxn>
                  <a:cxn ang="T14">
                    <a:pos x="T8" y="T9"/>
                  </a:cxn>
                </a:cxnLst>
                <a:rect l="T15" t="T16" r="T17" b="T18"/>
                <a:pathLst>
                  <a:path w="118" h="101">
                    <a:moveTo>
                      <a:pt x="0" y="100"/>
                    </a:moveTo>
                    <a:lnTo>
                      <a:pt x="50" y="67"/>
                    </a:lnTo>
                    <a:lnTo>
                      <a:pt x="117" y="0"/>
                    </a:lnTo>
                    <a:lnTo>
                      <a:pt x="100" y="0"/>
                    </a:lnTo>
                    <a:lnTo>
                      <a:pt x="0" y="100"/>
                    </a:lnTo>
                  </a:path>
                </a:pathLst>
              </a:custGeom>
              <a:solidFill>
                <a:schemeClr val="tx1"/>
              </a:solidFill>
              <a:ln w="9525" cap="rnd">
                <a:noFill/>
                <a:round/>
                <a:headEnd/>
                <a:tailEnd/>
              </a:ln>
            </p:spPr>
            <p:txBody>
              <a:bodyPr/>
              <a:lstStyle/>
              <a:p>
                <a:endParaRPr lang="en-US"/>
              </a:p>
            </p:txBody>
          </p:sp>
          <p:sp>
            <p:nvSpPr>
              <p:cNvPr id="11396" name="Freeform 148"/>
              <p:cNvSpPr>
                <a:spLocks/>
              </p:cNvSpPr>
              <p:nvPr/>
            </p:nvSpPr>
            <p:spPr bwMode="auto">
              <a:xfrm>
                <a:off x="4333" y="2507"/>
                <a:ext cx="115" cy="101"/>
              </a:xfrm>
              <a:custGeom>
                <a:avLst/>
                <a:gdLst>
                  <a:gd name="T0" fmla="*/ 16 w 115"/>
                  <a:gd name="T1" fmla="*/ 100 h 101"/>
                  <a:gd name="T2" fmla="*/ 0 w 115"/>
                  <a:gd name="T3" fmla="*/ 67 h 101"/>
                  <a:gd name="T4" fmla="*/ 65 w 115"/>
                  <a:gd name="T5" fmla="*/ 0 h 101"/>
                  <a:gd name="T6" fmla="*/ 114 w 115"/>
                  <a:gd name="T7" fmla="*/ 0 h 101"/>
                  <a:gd name="T8" fmla="*/ 16 w 115"/>
                  <a:gd name="T9" fmla="*/ 100 h 101"/>
                  <a:gd name="T10" fmla="*/ 0 60000 65536"/>
                  <a:gd name="T11" fmla="*/ 0 60000 65536"/>
                  <a:gd name="T12" fmla="*/ 0 60000 65536"/>
                  <a:gd name="T13" fmla="*/ 0 60000 65536"/>
                  <a:gd name="T14" fmla="*/ 0 60000 65536"/>
                  <a:gd name="T15" fmla="*/ 0 w 115"/>
                  <a:gd name="T16" fmla="*/ 0 h 101"/>
                  <a:gd name="T17" fmla="*/ 115 w 115"/>
                  <a:gd name="T18" fmla="*/ 101 h 101"/>
                </a:gdLst>
                <a:ahLst/>
                <a:cxnLst>
                  <a:cxn ang="T10">
                    <a:pos x="T0" y="T1"/>
                  </a:cxn>
                  <a:cxn ang="T11">
                    <a:pos x="T2" y="T3"/>
                  </a:cxn>
                  <a:cxn ang="T12">
                    <a:pos x="T4" y="T5"/>
                  </a:cxn>
                  <a:cxn ang="T13">
                    <a:pos x="T6" y="T7"/>
                  </a:cxn>
                  <a:cxn ang="T14">
                    <a:pos x="T8" y="T9"/>
                  </a:cxn>
                </a:cxnLst>
                <a:rect l="T15" t="T16" r="T17" b="T18"/>
                <a:pathLst>
                  <a:path w="115" h="101">
                    <a:moveTo>
                      <a:pt x="16" y="100"/>
                    </a:moveTo>
                    <a:lnTo>
                      <a:pt x="0" y="67"/>
                    </a:lnTo>
                    <a:lnTo>
                      <a:pt x="65" y="0"/>
                    </a:lnTo>
                    <a:lnTo>
                      <a:pt x="114" y="0"/>
                    </a:lnTo>
                    <a:lnTo>
                      <a:pt x="16" y="100"/>
                    </a:lnTo>
                  </a:path>
                </a:pathLst>
              </a:custGeom>
              <a:solidFill>
                <a:schemeClr val="bg1"/>
              </a:solidFill>
              <a:ln w="9525" cap="rnd">
                <a:noFill/>
                <a:round/>
                <a:headEnd/>
                <a:tailEnd/>
              </a:ln>
            </p:spPr>
            <p:txBody>
              <a:bodyPr/>
              <a:lstStyle/>
              <a:p>
                <a:endParaRPr lang="en-US"/>
              </a:p>
            </p:txBody>
          </p:sp>
          <p:sp>
            <p:nvSpPr>
              <p:cNvPr id="11397" name="Freeform 149"/>
              <p:cNvSpPr>
                <a:spLocks/>
              </p:cNvSpPr>
              <p:nvPr/>
            </p:nvSpPr>
            <p:spPr bwMode="auto">
              <a:xfrm>
                <a:off x="4086" y="2573"/>
                <a:ext cx="262" cy="35"/>
              </a:xfrm>
              <a:custGeom>
                <a:avLst/>
                <a:gdLst>
                  <a:gd name="T0" fmla="*/ 0 w 262"/>
                  <a:gd name="T1" fmla="*/ 34 h 35"/>
                  <a:gd name="T2" fmla="*/ 49 w 262"/>
                  <a:gd name="T3" fmla="*/ 0 h 35"/>
                  <a:gd name="T4" fmla="*/ 245 w 262"/>
                  <a:gd name="T5" fmla="*/ 0 h 35"/>
                  <a:gd name="T6" fmla="*/ 261 w 262"/>
                  <a:gd name="T7" fmla="*/ 34 h 35"/>
                  <a:gd name="T8" fmla="*/ 0 w 262"/>
                  <a:gd name="T9" fmla="*/ 34 h 35"/>
                  <a:gd name="T10" fmla="*/ 0 60000 65536"/>
                  <a:gd name="T11" fmla="*/ 0 60000 65536"/>
                  <a:gd name="T12" fmla="*/ 0 60000 65536"/>
                  <a:gd name="T13" fmla="*/ 0 60000 65536"/>
                  <a:gd name="T14" fmla="*/ 0 60000 65536"/>
                  <a:gd name="T15" fmla="*/ 0 w 262"/>
                  <a:gd name="T16" fmla="*/ 0 h 35"/>
                  <a:gd name="T17" fmla="*/ 262 w 262"/>
                  <a:gd name="T18" fmla="*/ 35 h 35"/>
                </a:gdLst>
                <a:ahLst/>
                <a:cxnLst>
                  <a:cxn ang="T10">
                    <a:pos x="T0" y="T1"/>
                  </a:cxn>
                  <a:cxn ang="T11">
                    <a:pos x="T2" y="T3"/>
                  </a:cxn>
                  <a:cxn ang="T12">
                    <a:pos x="T4" y="T5"/>
                  </a:cxn>
                  <a:cxn ang="T13">
                    <a:pos x="T6" y="T7"/>
                  </a:cxn>
                  <a:cxn ang="T14">
                    <a:pos x="T8" y="T9"/>
                  </a:cxn>
                </a:cxnLst>
                <a:rect l="T15" t="T16" r="T17" b="T18"/>
                <a:pathLst>
                  <a:path w="262" h="35">
                    <a:moveTo>
                      <a:pt x="0" y="34"/>
                    </a:moveTo>
                    <a:lnTo>
                      <a:pt x="49" y="0"/>
                    </a:lnTo>
                    <a:lnTo>
                      <a:pt x="245" y="0"/>
                    </a:lnTo>
                    <a:lnTo>
                      <a:pt x="261" y="34"/>
                    </a:lnTo>
                    <a:lnTo>
                      <a:pt x="0" y="34"/>
                    </a:lnTo>
                  </a:path>
                </a:pathLst>
              </a:custGeom>
              <a:solidFill>
                <a:srgbClr val="C1CEFF"/>
              </a:solidFill>
              <a:ln w="9525" cap="rnd">
                <a:noFill/>
                <a:round/>
                <a:headEnd/>
                <a:tailEnd/>
              </a:ln>
            </p:spPr>
            <p:txBody>
              <a:bodyPr/>
              <a:lstStyle/>
              <a:p>
                <a:endParaRPr lang="en-US"/>
              </a:p>
            </p:txBody>
          </p:sp>
          <p:sp>
            <p:nvSpPr>
              <p:cNvPr id="11398" name="Freeform 150"/>
              <p:cNvSpPr>
                <a:spLocks/>
              </p:cNvSpPr>
              <p:nvPr/>
            </p:nvSpPr>
            <p:spPr bwMode="auto">
              <a:xfrm>
                <a:off x="3871" y="2507"/>
                <a:ext cx="265" cy="67"/>
              </a:xfrm>
              <a:custGeom>
                <a:avLst/>
                <a:gdLst>
                  <a:gd name="T0" fmla="*/ 0 w 265"/>
                  <a:gd name="T1" fmla="*/ 66 h 67"/>
                  <a:gd name="T2" fmla="*/ 198 w 265"/>
                  <a:gd name="T3" fmla="*/ 66 h 67"/>
                  <a:gd name="T4" fmla="*/ 264 w 265"/>
                  <a:gd name="T5" fmla="*/ 0 h 67"/>
                  <a:gd name="T6" fmla="*/ 66 w 265"/>
                  <a:gd name="T7" fmla="*/ 0 h 67"/>
                  <a:gd name="T8" fmla="*/ 0 w 265"/>
                  <a:gd name="T9" fmla="*/ 66 h 67"/>
                  <a:gd name="T10" fmla="*/ 0 60000 65536"/>
                  <a:gd name="T11" fmla="*/ 0 60000 65536"/>
                  <a:gd name="T12" fmla="*/ 0 60000 65536"/>
                  <a:gd name="T13" fmla="*/ 0 60000 65536"/>
                  <a:gd name="T14" fmla="*/ 0 60000 65536"/>
                  <a:gd name="T15" fmla="*/ 0 w 265"/>
                  <a:gd name="T16" fmla="*/ 0 h 67"/>
                  <a:gd name="T17" fmla="*/ 265 w 265"/>
                  <a:gd name="T18" fmla="*/ 67 h 67"/>
                </a:gdLst>
                <a:ahLst/>
                <a:cxnLst>
                  <a:cxn ang="T10">
                    <a:pos x="T0" y="T1"/>
                  </a:cxn>
                  <a:cxn ang="T11">
                    <a:pos x="T2" y="T3"/>
                  </a:cxn>
                  <a:cxn ang="T12">
                    <a:pos x="T4" y="T5"/>
                  </a:cxn>
                  <a:cxn ang="T13">
                    <a:pos x="T6" y="T7"/>
                  </a:cxn>
                  <a:cxn ang="T14">
                    <a:pos x="T8" y="T9"/>
                  </a:cxn>
                </a:cxnLst>
                <a:rect l="T15" t="T16" r="T17" b="T18"/>
                <a:pathLst>
                  <a:path w="265" h="67">
                    <a:moveTo>
                      <a:pt x="0" y="66"/>
                    </a:moveTo>
                    <a:lnTo>
                      <a:pt x="198" y="66"/>
                    </a:lnTo>
                    <a:lnTo>
                      <a:pt x="264" y="0"/>
                    </a:lnTo>
                    <a:lnTo>
                      <a:pt x="66" y="0"/>
                    </a:lnTo>
                    <a:lnTo>
                      <a:pt x="0" y="66"/>
                    </a:lnTo>
                  </a:path>
                </a:pathLst>
              </a:custGeom>
              <a:solidFill>
                <a:schemeClr val="accent2"/>
              </a:solidFill>
              <a:ln w="9525" cap="rnd">
                <a:noFill/>
                <a:round/>
                <a:headEnd/>
                <a:tailEnd/>
              </a:ln>
            </p:spPr>
            <p:txBody>
              <a:bodyPr/>
              <a:lstStyle/>
              <a:p>
                <a:endParaRPr lang="en-US"/>
              </a:p>
            </p:txBody>
          </p:sp>
          <p:sp>
            <p:nvSpPr>
              <p:cNvPr id="11399" name="Freeform 151"/>
              <p:cNvSpPr>
                <a:spLocks/>
              </p:cNvSpPr>
              <p:nvPr/>
            </p:nvSpPr>
            <p:spPr bwMode="auto">
              <a:xfrm>
                <a:off x="3823" y="2507"/>
                <a:ext cx="120" cy="101"/>
              </a:xfrm>
              <a:custGeom>
                <a:avLst/>
                <a:gdLst>
                  <a:gd name="T0" fmla="*/ 0 w 120"/>
                  <a:gd name="T1" fmla="*/ 100 h 101"/>
                  <a:gd name="T2" fmla="*/ 51 w 120"/>
                  <a:gd name="T3" fmla="*/ 67 h 101"/>
                  <a:gd name="T4" fmla="*/ 119 w 120"/>
                  <a:gd name="T5" fmla="*/ 0 h 101"/>
                  <a:gd name="T6" fmla="*/ 102 w 120"/>
                  <a:gd name="T7" fmla="*/ 0 h 101"/>
                  <a:gd name="T8" fmla="*/ 0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0" y="100"/>
                    </a:moveTo>
                    <a:lnTo>
                      <a:pt x="51" y="67"/>
                    </a:lnTo>
                    <a:lnTo>
                      <a:pt x="119" y="0"/>
                    </a:lnTo>
                    <a:lnTo>
                      <a:pt x="102" y="0"/>
                    </a:lnTo>
                    <a:lnTo>
                      <a:pt x="0" y="100"/>
                    </a:lnTo>
                  </a:path>
                </a:pathLst>
              </a:custGeom>
              <a:solidFill>
                <a:schemeClr val="tx1"/>
              </a:solidFill>
              <a:ln w="9525" cap="rnd">
                <a:noFill/>
                <a:round/>
                <a:headEnd/>
                <a:tailEnd/>
              </a:ln>
            </p:spPr>
            <p:txBody>
              <a:bodyPr/>
              <a:lstStyle/>
              <a:p>
                <a:endParaRPr lang="en-US"/>
              </a:p>
            </p:txBody>
          </p:sp>
          <p:sp>
            <p:nvSpPr>
              <p:cNvPr id="11400" name="Freeform 152"/>
              <p:cNvSpPr>
                <a:spLocks/>
              </p:cNvSpPr>
              <p:nvPr/>
            </p:nvSpPr>
            <p:spPr bwMode="auto">
              <a:xfrm>
                <a:off x="4073" y="2507"/>
                <a:ext cx="113" cy="101"/>
              </a:xfrm>
              <a:custGeom>
                <a:avLst/>
                <a:gdLst>
                  <a:gd name="T0" fmla="*/ 16 w 113"/>
                  <a:gd name="T1" fmla="*/ 100 h 101"/>
                  <a:gd name="T2" fmla="*/ 0 w 113"/>
                  <a:gd name="T3" fmla="*/ 67 h 101"/>
                  <a:gd name="T4" fmla="*/ 64 w 113"/>
                  <a:gd name="T5" fmla="*/ 0 h 101"/>
                  <a:gd name="T6" fmla="*/ 112 w 113"/>
                  <a:gd name="T7" fmla="*/ 0 h 101"/>
                  <a:gd name="T8" fmla="*/ 16 w 113"/>
                  <a:gd name="T9" fmla="*/ 100 h 101"/>
                  <a:gd name="T10" fmla="*/ 0 60000 65536"/>
                  <a:gd name="T11" fmla="*/ 0 60000 65536"/>
                  <a:gd name="T12" fmla="*/ 0 60000 65536"/>
                  <a:gd name="T13" fmla="*/ 0 60000 65536"/>
                  <a:gd name="T14" fmla="*/ 0 60000 65536"/>
                  <a:gd name="T15" fmla="*/ 0 w 113"/>
                  <a:gd name="T16" fmla="*/ 0 h 101"/>
                  <a:gd name="T17" fmla="*/ 113 w 113"/>
                  <a:gd name="T18" fmla="*/ 101 h 101"/>
                </a:gdLst>
                <a:ahLst/>
                <a:cxnLst>
                  <a:cxn ang="T10">
                    <a:pos x="T0" y="T1"/>
                  </a:cxn>
                  <a:cxn ang="T11">
                    <a:pos x="T2" y="T3"/>
                  </a:cxn>
                  <a:cxn ang="T12">
                    <a:pos x="T4" y="T5"/>
                  </a:cxn>
                  <a:cxn ang="T13">
                    <a:pos x="T6" y="T7"/>
                  </a:cxn>
                  <a:cxn ang="T14">
                    <a:pos x="T8" y="T9"/>
                  </a:cxn>
                </a:cxnLst>
                <a:rect l="T15" t="T16" r="T17" b="T18"/>
                <a:pathLst>
                  <a:path w="113" h="101">
                    <a:moveTo>
                      <a:pt x="16" y="100"/>
                    </a:moveTo>
                    <a:lnTo>
                      <a:pt x="0" y="67"/>
                    </a:lnTo>
                    <a:lnTo>
                      <a:pt x="64" y="0"/>
                    </a:lnTo>
                    <a:lnTo>
                      <a:pt x="112" y="0"/>
                    </a:lnTo>
                    <a:lnTo>
                      <a:pt x="16" y="100"/>
                    </a:lnTo>
                  </a:path>
                </a:pathLst>
              </a:custGeom>
              <a:solidFill>
                <a:schemeClr val="bg1"/>
              </a:solidFill>
              <a:ln w="9525" cap="rnd">
                <a:noFill/>
                <a:round/>
                <a:headEnd/>
                <a:tailEnd/>
              </a:ln>
            </p:spPr>
            <p:txBody>
              <a:bodyPr/>
              <a:lstStyle/>
              <a:p>
                <a:endParaRPr lang="en-US"/>
              </a:p>
            </p:txBody>
          </p:sp>
          <p:sp>
            <p:nvSpPr>
              <p:cNvPr id="11401" name="Freeform 153"/>
              <p:cNvSpPr>
                <a:spLocks/>
              </p:cNvSpPr>
              <p:nvPr/>
            </p:nvSpPr>
            <p:spPr bwMode="auto">
              <a:xfrm>
                <a:off x="3823" y="2573"/>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11402" name="Freeform 154"/>
              <p:cNvSpPr>
                <a:spLocks/>
              </p:cNvSpPr>
              <p:nvPr/>
            </p:nvSpPr>
            <p:spPr bwMode="auto">
              <a:xfrm>
                <a:off x="3611" y="2507"/>
                <a:ext cx="261" cy="67"/>
              </a:xfrm>
              <a:custGeom>
                <a:avLst/>
                <a:gdLst>
                  <a:gd name="T0" fmla="*/ 0 w 261"/>
                  <a:gd name="T1" fmla="*/ 66 h 67"/>
                  <a:gd name="T2" fmla="*/ 195 w 261"/>
                  <a:gd name="T3" fmla="*/ 66 h 67"/>
                  <a:gd name="T4" fmla="*/ 260 w 261"/>
                  <a:gd name="T5" fmla="*/ 0 h 67"/>
                  <a:gd name="T6" fmla="*/ 65 w 261"/>
                  <a:gd name="T7" fmla="*/ 0 h 67"/>
                  <a:gd name="T8" fmla="*/ 0 w 261"/>
                  <a:gd name="T9" fmla="*/ 66 h 67"/>
                  <a:gd name="T10" fmla="*/ 0 60000 65536"/>
                  <a:gd name="T11" fmla="*/ 0 60000 65536"/>
                  <a:gd name="T12" fmla="*/ 0 60000 65536"/>
                  <a:gd name="T13" fmla="*/ 0 60000 65536"/>
                  <a:gd name="T14" fmla="*/ 0 60000 65536"/>
                  <a:gd name="T15" fmla="*/ 0 w 261"/>
                  <a:gd name="T16" fmla="*/ 0 h 67"/>
                  <a:gd name="T17" fmla="*/ 261 w 261"/>
                  <a:gd name="T18" fmla="*/ 67 h 67"/>
                </a:gdLst>
                <a:ahLst/>
                <a:cxnLst>
                  <a:cxn ang="T10">
                    <a:pos x="T0" y="T1"/>
                  </a:cxn>
                  <a:cxn ang="T11">
                    <a:pos x="T2" y="T3"/>
                  </a:cxn>
                  <a:cxn ang="T12">
                    <a:pos x="T4" y="T5"/>
                  </a:cxn>
                  <a:cxn ang="T13">
                    <a:pos x="T6" y="T7"/>
                  </a:cxn>
                  <a:cxn ang="T14">
                    <a:pos x="T8" y="T9"/>
                  </a:cxn>
                </a:cxnLst>
                <a:rect l="T15" t="T16" r="T17" b="T18"/>
                <a:pathLst>
                  <a:path w="261" h="67">
                    <a:moveTo>
                      <a:pt x="0" y="66"/>
                    </a:moveTo>
                    <a:lnTo>
                      <a:pt x="195" y="66"/>
                    </a:lnTo>
                    <a:lnTo>
                      <a:pt x="260" y="0"/>
                    </a:lnTo>
                    <a:lnTo>
                      <a:pt x="65" y="0"/>
                    </a:lnTo>
                    <a:lnTo>
                      <a:pt x="0" y="66"/>
                    </a:lnTo>
                  </a:path>
                </a:pathLst>
              </a:custGeom>
              <a:solidFill>
                <a:schemeClr val="accent2"/>
              </a:solidFill>
              <a:ln w="9525" cap="rnd">
                <a:noFill/>
                <a:round/>
                <a:headEnd/>
                <a:tailEnd/>
              </a:ln>
            </p:spPr>
            <p:txBody>
              <a:bodyPr/>
              <a:lstStyle/>
              <a:p>
                <a:endParaRPr lang="en-US"/>
              </a:p>
            </p:txBody>
          </p:sp>
          <p:sp>
            <p:nvSpPr>
              <p:cNvPr id="11403" name="Freeform 155"/>
              <p:cNvSpPr>
                <a:spLocks/>
              </p:cNvSpPr>
              <p:nvPr/>
            </p:nvSpPr>
            <p:spPr bwMode="auto">
              <a:xfrm>
                <a:off x="3561" y="2507"/>
                <a:ext cx="119" cy="101"/>
              </a:xfrm>
              <a:custGeom>
                <a:avLst/>
                <a:gdLst>
                  <a:gd name="T0" fmla="*/ 0 w 119"/>
                  <a:gd name="T1" fmla="*/ 100 h 101"/>
                  <a:gd name="T2" fmla="*/ 51 w 119"/>
                  <a:gd name="T3" fmla="*/ 67 h 101"/>
                  <a:gd name="T4" fmla="*/ 118 w 119"/>
                  <a:gd name="T5" fmla="*/ 0 h 101"/>
                  <a:gd name="T6" fmla="*/ 101 w 119"/>
                  <a:gd name="T7" fmla="*/ 0 h 101"/>
                  <a:gd name="T8" fmla="*/ 0 w 119"/>
                  <a:gd name="T9" fmla="*/ 100 h 101"/>
                  <a:gd name="T10" fmla="*/ 0 60000 65536"/>
                  <a:gd name="T11" fmla="*/ 0 60000 65536"/>
                  <a:gd name="T12" fmla="*/ 0 60000 65536"/>
                  <a:gd name="T13" fmla="*/ 0 60000 65536"/>
                  <a:gd name="T14" fmla="*/ 0 60000 65536"/>
                  <a:gd name="T15" fmla="*/ 0 w 119"/>
                  <a:gd name="T16" fmla="*/ 0 h 101"/>
                  <a:gd name="T17" fmla="*/ 119 w 119"/>
                  <a:gd name="T18" fmla="*/ 101 h 101"/>
                </a:gdLst>
                <a:ahLst/>
                <a:cxnLst>
                  <a:cxn ang="T10">
                    <a:pos x="T0" y="T1"/>
                  </a:cxn>
                  <a:cxn ang="T11">
                    <a:pos x="T2" y="T3"/>
                  </a:cxn>
                  <a:cxn ang="T12">
                    <a:pos x="T4" y="T5"/>
                  </a:cxn>
                  <a:cxn ang="T13">
                    <a:pos x="T6" y="T7"/>
                  </a:cxn>
                  <a:cxn ang="T14">
                    <a:pos x="T8" y="T9"/>
                  </a:cxn>
                </a:cxnLst>
                <a:rect l="T15" t="T16" r="T17" b="T18"/>
                <a:pathLst>
                  <a:path w="119" h="101">
                    <a:moveTo>
                      <a:pt x="0" y="100"/>
                    </a:moveTo>
                    <a:lnTo>
                      <a:pt x="51" y="67"/>
                    </a:lnTo>
                    <a:lnTo>
                      <a:pt x="118" y="0"/>
                    </a:lnTo>
                    <a:lnTo>
                      <a:pt x="101" y="0"/>
                    </a:lnTo>
                    <a:lnTo>
                      <a:pt x="0" y="100"/>
                    </a:lnTo>
                  </a:path>
                </a:pathLst>
              </a:custGeom>
              <a:solidFill>
                <a:schemeClr val="tx1"/>
              </a:solidFill>
              <a:ln w="9525" cap="rnd">
                <a:noFill/>
                <a:round/>
                <a:headEnd/>
                <a:tailEnd/>
              </a:ln>
            </p:spPr>
            <p:txBody>
              <a:bodyPr/>
              <a:lstStyle/>
              <a:p>
                <a:endParaRPr lang="en-US"/>
              </a:p>
            </p:txBody>
          </p:sp>
          <p:sp>
            <p:nvSpPr>
              <p:cNvPr id="11404" name="Freeform 156"/>
              <p:cNvSpPr>
                <a:spLocks/>
              </p:cNvSpPr>
              <p:nvPr/>
            </p:nvSpPr>
            <p:spPr bwMode="auto">
              <a:xfrm>
                <a:off x="3809" y="2507"/>
                <a:ext cx="112" cy="101"/>
              </a:xfrm>
              <a:custGeom>
                <a:avLst/>
                <a:gdLst>
                  <a:gd name="T0" fmla="*/ 16 w 112"/>
                  <a:gd name="T1" fmla="*/ 100 h 101"/>
                  <a:gd name="T2" fmla="*/ 0 w 112"/>
                  <a:gd name="T3" fmla="*/ 67 h 101"/>
                  <a:gd name="T4" fmla="*/ 63 w 112"/>
                  <a:gd name="T5" fmla="*/ 0 h 101"/>
                  <a:gd name="T6" fmla="*/ 111 w 112"/>
                  <a:gd name="T7" fmla="*/ 0 h 101"/>
                  <a:gd name="T8" fmla="*/ 16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16" y="100"/>
                    </a:moveTo>
                    <a:lnTo>
                      <a:pt x="0" y="67"/>
                    </a:lnTo>
                    <a:lnTo>
                      <a:pt x="63" y="0"/>
                    </a:lnTo>
                    <a:lnTo>
                      <a:pt x="111" y="0"/>
                    </a:lnTo>
                    <a:lnTo>
                      <a:pt x="16" y="100"/>
                    </a:lnTo>
                  </a:path>
                </a:pathLst>
              </a:custGeom>
              <a:solidFill>
                <a:schemeClr val="bg1"/>
              </a:solidFill>
              <a:ln w="9525" cap="rnd">
                <a:noFill/>
                <a:round/>
                <a:headEnd/>
                <a:tailEnd/>
              </a:ln>
            </p:spPr>
            <p:txBody>
              <a:bodyPr/>
              <a:lstStyle/>
              <a:p>
                <a:endParaRPr lang="en-US"/>
              </a:p>
            </p:txBody>
          </p:sp>
          <p:sp>
            <p:nvSpPr>
              <p:cNvPr id="11405" name="Freeform 157"/>
              <p:cNvSpPr>
                <a:spLocks/>
              </p:cNvSpPr>
              <p:nvPr/>
            </p:nvSpPr>
            <p:spPr bwMode="auto">
              <a:xfrm>
                <a:off x="3561" y="2573"/>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grpSp>
        <p:sp>
          <p:nvSpPr>
            <p:cNvPr id="11288" name="AutoShape 158"/>
            <p:cNvSpPr>
              <a:spLocks noChangeArrowheads="1"/>
            </p:cNvSpPr>
            <p:nvPr/>
          </p:nvSpPr>
          <p:spPr bwMode="auto">
            <a:xfrm>
              <a:off x="6321425" y="1731962"/>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p>
          </p:txBody>
        </p:sp>
        <p:sp>
          <p:nvSpPr>
            <p:cNvPr id="11289" name="AutoShape 159"/>
            <p:cNvSpPr>
              <a:spLocks noChangeArrowheads="1"/>
            </p:cNvSpPr>
            <p:nvPr/>
          </p:nvSpPr>
          <p:spPr bwMode="auto">
            <a:xfrm>
              <a:off x="6324600" y="2270125"/>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p>
          </p:txBody>
        </p:sp>
        <p:sp>
          <p:nvSpPr>
            <p:cNvPr id="11290" name="AutoShape 160"/>
            <p:cNvSpPr>
              <a:spLocks noChangeArrowheads="1"/>
            </p:cNvSpPr>
            <p:nvPr/>
          </p:nvSpPr>
          <p:spPr bwMode="auto">
            <a:xfrm>
              <a:off x="6248400" y="4327525"/>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p>
          </p:txBody>
        </p:sp>
        <p:sp>
          <p:nvSpPr>
            <p:cNvPr id="11291" name="AutoShape 161"/>
            <p:cNvSpPr>
              <a:spLocks noChangeArrowheads="1"/>
            </p:cNvSpPr>
            <p:nvPr/>
          </p:nvSpPr>
          <p:spPr bwMode="auto">
            <a:xfrm>
              <a:off x="6248400" y="5241925"/>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p>
          </p:txBody>
        </p:sp>
        <p:sp>
          <p:nvSpPr>
            <p:cNvPr id="11292" name="Text Box 162"/>
            <p:cNvSpPr txBox="1">
              <a:spLocks noChangeArrowheads="1"/>
            </p:cNvSpPr>
            <p:nvPr/>
          </p:nvSpPr>
          <p:spPr bwMode="auto">
            <a:xfrm>
              <a:off x="3352800" y="3092450"/>
              <a:ext cx="1905000" cy="396875"/>
            </a:xfrm>
            <a:prstGeom prst="rect">
              <a:avLst/>
            </a:prstGeom>
            <a:solidFill>
              <a:srgbClr val="CCFFFF"/>
            </a:solidFill>
            <a:ln w="12700">
              <a:noFill/>
              <a:miter lim="800000"/>
              <a:headEnd/>
              <a:tailEnd/>
            </a:ln>
          </p:spPr>
          <p:txBody>
            <a:bodyPr>
              <a:spAutoFit/>
            </a:bodyPr>
            <a:lstStyle/>
            <a:p>
              <a:pPr>
                <a:spcBef>
                  <a:spcPct val="50000"/>
                </a:spcBef>
              </a:pPr>
              <a:r>
                <a:rPr lang="en-US" sz="1000"/>
                <a:t>Overhead, activity and business process cost</a:t>
              </a:r>
            </a:p>
          </p:txBody>
        </p:sp>
        <p:sp>
          <p:nvSpPr>
            <p:cNvPr id="11293" name="Text Box 163"/>
            <p:cNvSpPr txBox="1">
              <a:spLocks noChangeArrowheads="1"/>
            </p:cNvSpPr>
            <p:nvPr/>
          </p:nvSpPr>
          <p:spPr bwMode="auto">
            <a:xfrm>
              <a:off x="5486400" y="2574925"/>
              <a:ext cx="1905000" cy="396875"/>
            </a:xfrm>
            <a:prstGeom prst="rect">
              <a:avLst/>
            </a:prstGeom>
            <a:solidFill>
              <a:srgbClr val="CCFFFF"/>
            </a:solidFill>
            <a:ln w="12700">
              <a:noFill/>
              <a:miter lim="800000"/>
              <a:headEnd/>
              <a:tailEnd/>
            </a:ln>
          </p:spPr>
          <p:txBody>
            <a:bodyPr>
              <a:spAutoFit/>
            </a:bodyPr>
            <a:lstStyle/>
            <a:p>
              <a:pPr>
                <a:spcBef>
                  <a:spcPct val="50000"/>
                </a:spcBef>
              </a:pPr>
              <a:r>
                <a:rPr lang="en-US" sz="1000"/>
                <a:t>Cost Center and internal order balances</a:t>
              </a:r>
            </a:p>
          </p:txBody>
        </p:sp>
        <p:sp>
          <p:nvSpPr>
            <p:cNvPr id="11294" name="Text Box 164"/>
            <p:cNvSpPr txBox="1">
              <a:spLocks noChangeArrowheads="1"/>
            </p:cNvSpPr>
            <p:nvPr/>
          </p:nvSpPr>
          <p:spPr bwMode="auto">
            <a:xfrm>
              <a:off x="6019800" y="3870325"/>
              <a:ext cx="1447800" cy="244475"/>
            </a:xfrm>
            <a:prstGeom prst="rect">
              <a:avLst/>
            </a:prstGeom>
            <a:solidFill>
              <a:srgbClr val="CCFFFF"/>
            </a:solidFill>
            <a:ln w="12700">
              <a:noFill/>
              <a:miter lim="800000"/>
              <a:headEnd/>
              <a:tailEnd/>
            </a:ln>
          </p:spPr>
          <p:txBody>
            <a:bodyPr>
              <a:spAutoFit/>
            </a:bodyPr>
            <a:lstStyle/>
            <a:p>
              <a:pPr>
                <a:spcBef>
                  <a:spcPct val="50000"/>
                </a:spcBef>
              </a:pPr>
              <a:r>
                <a:rPr lang="en-US" sz="1000"/>
                <a:t>Cost components</a:t>
              </a:r>
            </a:p>
          </p:txBody>
        </p:sp>
        <p:sp>
          <p:nvSpPr>
            <p:cNvPr id="11295" name="Text Box 165"/>
            <p:cNvSpPr txBox="1">
              <a:spLocks noChangeArrowheads="1"/>
            </p:cNvSpPr>
            <p:nvPr/>
          </p:nvSpPr>
          <p:spPr bwMode="auto">
            <a:xfrm>
              <a:off x="6172200" y="4937125"/>
              <a:ext cx="1447800" cy="244475"/>
            </a:xfrm>
            <a:prstGeom prst="rect">
              <a:avLst/>
            </a:prstGeom>
            <a:solidFill>
              <a:srgbClr val="CCFFFF"/>
            </a:solidFill>
            <a:ln w="12700">
              <a:noFill/>
              <a:miter lim="800000"/>
              <a:headEnd/>
              <a:tailEnd/>
            </a:ln>
          </p:spPr>
          <p:txBody>
            <a:bodyPr>
              <a:spAutoFit/>
            </a:bodyPr>
            <a:lstStyle/>
            <a:p>
              <a:pPr>
                <a:spcBef>
                  <a:spcPct val="50000"/>
                </a:spcBef>
              </a:pPr>
              <a:r>
                <a:rPr lang="en-US" sz="1000"/>
                <a:t>Variances</a:t>
              </a:r>
            </a:p>
          </p:txBody>
        </p:sp>
        <p:cxnSp>
          <p:nvCxnSpPr>
            <p:cNvPr id="11296" name="AutoShape 166"/>
            <p:cNvCxnSpPr>
              <a:cxnSpLocks noChangeShapeType="1"/>
              <a:stCxn id="11270" idx="2"/>
              <a:endCxn id="11286" idx="2"/>
            </p:cNvCxnSpPr>
            <p:nvPr/>
          </p:nvCxnSpPr>
          <p:spPr bwMode="auto">
            <a:xfrm rot="5400000" flipH="1" flipV="1">
              <a:off x="4434681" y="3283744"/>
              <a:ext cx="198437" cy="5486400"/>
            </a:xfrm>
            <a:prstGeom prst="bentConnector3">
              <a:avLst>
                <a:gd name="adj1" fmla="val -58485"/>
              </a:avLst>
            </a:prstGeom>
            <a:noFill/>
            <a:ln w="28575">
              <a:solidFill>
                <a:schemeClr val="accent2"/>
              </a:solidFill>
              <a:miter lim="800000"/>
              <a:headEnd/>
              <a:tailEnd type="triangle" w="med" len="med"/>
            </a:ln>
          </p:spPr>
        </p:cxnSp>
        <p:sp>
          <p:nvSpPr>
            <p:cNvPr id="11297" name="Text Box 167"/>
            <p:cNvSpPr txBox="1">
              <a:spLocks noChangeArrowheads="1"/>
            </p:cNvSpPr>
            <p:nvPr/>
          </p:nvSpPr>
          <p:spPr bwMode="auto">
            <a:xfrm>
              <a:off x="3429000" y="6126162"/>
              <a:ext cx="1981200" cy="274638"/>
            </a:xfrm>
            <a:prstGeom prst="rect">
              <a:avLst/>
            </a:prstGeom>
            <a:solidFill>
              <a:srgbClr val="CCFFFF"/>
            </a:solidFill>
            <a:ln w="12700">
              <a:noFill/>
              <a:miter lim="800000"/>
              <a:headEnd/>
              <a:tailEnd/>
            </a:ln>
          </p:spPr>
          <p:txBody>
            <a:bodyPr>
              <a:spAutoFit/>
            </a:bodyPr>
            <a:lstStyle/>
            <a:p>
              <a:pPr>
                <a:spcBef>
                  <a:spcPct val="50000"/>
                </a:spcBef>
              </a:pPr>
              <a:r>
                <a:rPr lang="en-US" sz="1200"/>
                <a:t>Revenues</a:t>
              </a:r>
            </a:p>
          </p:txBody>
        </p:sp>
        <p:sp>
          <p:nvSpPr>
            <p:cNvPr id="11298" name="Line 168"/>
            <p:cNvSpPr>
              <a:spLocks noChangeShapeType="1"/>
            </p:cNvSpPr>
            <p:nvPr/>
          </p:nvSpPr>
          <p:spPr bwMode="auto">
            <a:xfrm flipH="1" flipV="1">
              <a:off x="5562598" y="5715000"/>
              <a:ext cx="14951" cy="487362"/>
            </a:xfrm>
            <a:prstGeom prst="line">
              <a:avLst/>
            </a:prstGeom>
            <a:noFill/>
            <a:ln w="28575">
              <a:solidFill>
                <a:schemeClr val="accent2"/>
              </a:solidFill>
              <a:round/>
              <a:headEnd/>
              <a:tailEnd type="triangle" w="med" len="med"/>
            </a:ln>
          </p:spPr>
          <p:txBody>
            <a:bodyPr anchor="ctr"/>
            <a:lstStyle/>
            <a:p>
              <a:endParaRPr lang="en-US"/>
            </a:p>
          </p:txBody>
        </p:sp>
        <p:sp>
          <p:nvSpPr>
            <p:cNvPr id="11299" name="Rectangle 169"/>
            <p:cNvSpPr>
              <a:spLocks noChangeArrowheads="1"/>
            </p:cNvSpPr>
            <p:nvPr/>
          </p:nvSpPr>
          <p:spPr bwMode="auto">
            <a:xfrm>
              <a:off x="609600" y="792162"/>
              <a:ext cx="7391400" cy="304800"/>
            </a:xfrm>
            <a:prstGeom prst="rect">
              <a:avLst/>
            </a:prstGeom>
            <a:solidFill>
              <a:srgbClr val="CC99FF">
                <a:alpha val="52940"/>
              </a:srgbClr>
            </a:solidFill>
            <a:ln w="12700">
              <a:noFill/>
              <a:miter lim="800000"/>
              <a:headEnd/>
              <a:tailEnd/>
            </a:ln>
          </p:spPr>
          <p:txBody>
            <a:bodyPr wrap="none" anchor="ctr"/>
            <a:lstStyle/>
            <a:p>
              <a:pPr algn="ctr"/>
              <a:r>
                <a:rPr lang="en-US" sz="1600"/>
                <a:t>Profit Center accounting</a:t>
              </a:r>
            </a:p>
          </p:txBody>
        </p:sp>
        <p:sp>
          <p:nvSpPr>
            <p:cNvPr id="11300" name="AutoShape 170"/>
            <p:cNvSpPr>
              <a:spLocks noChangeArrowheads="1"/>
            </p:cNvSpPr>
            <p:nvPr/>
          </p:nvSpPr>
          <p:spPr bwMode="auto">
            <a:xfrm>
              <a:off x="1066800" y="9445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p>
          </p:txBody>
        </p:sp>
        <p:sp>
          <p:nvSpPr>
            <p:cNvPr id="11301" name="AutoShape 171"/>
            <p:cNvSpPr>
              <a:spLocks noChangeArrowheads="1"/>
            </p:cNvSpPr>
            <p:nvPr/>
          </p:nvSpPr>
          <p:spPr bwMode="auto">
            <a:xfrm>
              <a:off x="1752600" y="9445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p>
          </p:txBody>
        </p:sp>
        <p:sp>
          <p:nvSpPr>
            <p:cNvPr id="11302" name="AutoShape 172"/>
            <p:cNvSpPr>
              <a:spLocks noChangeArrowheads="1"/>
            </p:cNvSpPr>
            <p:nvPr/>
          </p:nvSpPr>
          <p:spPr bwMode="auto">
            <a:xfrm>
              <a:off x="2971800" y="9445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p>
          </p:txBody>
        </p:sp>
        <p:sp>
          <p:nvSpPr>
            <p:cNvPr id="11303" name="AutoShape 173"/>
            <p:cNvSpPr>
              <a:spLocks noChangeArrowheads="1"/>
            </p:cNvSpPr>
            <p:nvPr/>
          </p:nvSpPr>
          <p:spPr bwMode="auto">
            <a:xfrm>
              <a:off x="5410200" y="10207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p>
          </p:txBody>
        </p:sp>
        <p:sp>
          <p:nvSpPr>
            <p:cNvPr id="281775" name="Text Box 175"/>
            <p:cNvSpPr txBox="1">
              <a:spLocks noChangeArrowheads="1"/>
            </p:cNvSpPr>
            <p:nvPr/>
          </p:nvSpPr>
          <p:spPr bwMode="auto">
            <a:xfrm>
              <a:off x="2667000" y="1782762"/>
              <a:ext cx="3276600" cy="336550"/>
            </a:xfrm>
            <a:prstGeom prst="rect">
              <a:avLst/>
            </a:prstGeom>
            <a:noFill/>
            <a:ln w="28575">
              <a:noFill/>
              <a:miter lim="800000"/>
              <a:headEnd/>
              <a:tailEnd/>
            </a:ln>
            <a:effectLst/>
          </p:spPr>
          <p:txBody>
            <a:bodyPr>
              <a:spAutoFit/>
            </a:bodyPr>
            <a:lstStyle/>
            <a:p>
              <a:pPr algn="ctr">
                <a:spcBef>
                  <a:spcPct val="50000"/>
                </a:spcBef>
                <a:defRPr/>
              </a:pPr>
              <a:r>
                <a:rPr lang="en-US" baseline="-34000">
                  <a:solidFill>
                    <a:srgbClr val="993366"/>
                  </a:solidFill>
                  <a:effectLst>
                    <a:outerShdw blurRad="38100" dist="38100" dir="2700000" algn="tl">
                      <a:srgbClr val="C0C0C0"/>
                    </a:outerShdw>
                  </a:effectLst>
                </a:rPr>
                <a:t>Overhead Cost Controlling</a:t>
              </a:r>
            </a:p>
          </p:txBody>
        </p:sp>
        <p:sp>
          <p:nvSpPr>
            <p:cNvPr id="11305" name="AutoShape 174"/>
            <p:cNvSpPr>
              <a:spLocks noChangeArrowheads="1"/>
            </p:cNvSpPr>
            <p:nvPr/>
          </p:nvSpPr>
          <p:spPr bwMode="auto">
            <a:xfrm>
              <a:off x="7239000" y="10207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p>
          </p:txBody>
        </p:sp>
        <p:sp>
          <p:nvSpPr>
            <p:cNvPr id="281776" name="Text Box 176"/>
            <p:cNvSpPr txBox="1">
              <a:spLocks noChangeArrowheads="1"/>
            </p:cNvSpPr>
            <p:nvPr/>
          </p:nvSpPr>
          <p:spPr bwMode="auto">
            <a:xfrm>
              <a:off x="2743200" y="3687762"/>
              <a:ext cx="3276600" cy="336550"/>
            </a:xfrm>
            <a:prstGeom prst="rect">
              <a:avLst/>
            </a:prstGeom>
            <a:noFill/>
            <a:ln w="28575">
              <a:noFill/>
              <a:miter lim="800000"/>
              <a:headEnd/>
              <a:tailEnd/>
            </a:ln>
            <a:effectLst/>
          </p:spPr>
          <p:txBody>
            <a:bodyPr>
              <a:spAutoFit/>
            </a:bodyPr>
            <a:lstStyle/>
            <a:p>
              <a:pPr algn="ctr">
                <a:spcBef>
                  <a:spcPct val="50000"/>
                </a:spcBef>
                <a:defRPr/>
              </a:pPr>
              <a:r>
                <a:rPr lang="en-US" baseline="-34000" dirty="0">
                  <a:solidFill>
                    <a:srgbClr val="993366"/>
                  </a:solidFill>
                  <a:effectLst>
                    <a:outerShdw blurRad="38100" dist="38100" dir="2700000" algn="tl">
                      <a:srgbClr val="C0C0C0"/>
                    </a:outerShdw>
                  </a:effectLst>
                </a:rPr>
                <a:t>Product Cost Controlling</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a:defRPr/>
            </a:pPr>
            <a:r>
              <a:rPr lang="en-US"/>
              <a:t>Components of CO</a:t>
            </a:r>
          </a:p>
        </p:txBody>
      </p:sp>
      <p:graphicFrame>
        <p:nvGraphicFramePr>
          <p:cNvPr id="250048" name="Group 192"/>
          <p:cNvGraphicFramePr>
            <a:graphicFrameLocks noGrp="1"/>
          </p:cNvGraphicFramePr>
          <p:nvPr>
            <p:ph idx="1"/>
          </p:nvPr>
        </p:nvGraphicFramePr>
        <p:xfrm>
          <a:off x="457200" y="1371600"/>
          <a:ext cx="6934200" cy="4654552"/>
        </p:xfrm>
        <a:graphic>
          <a:graphicData uri="http://schemas.openxmlformats.org/drawingml/2006/table">
            <a:tbl>
              <a:tblPr/>
              <a:tblGrid>
                <a:gridCol w="1851025">
                  <a:extLst>
                    <a:ext uri="{9D8B030D-6E8A-4147-A177-3AD203B41FA5}">
                      <a16:colId xmlns:a16="http://schemas.microsoft.com/office/drawing/2014/main" xmlns="" val="20000"/>
                    </a:ext>
                  </a:extLst>
                </a:gridCol>
                <a:gridCol w="5083175">
                  <a:extLst>
                    <a:ext uri="{9D8B030D-6E8A-4147-A177-3AD203B41FA5}">
                      <a16:colId xmlns:a16="http://schemas.microsoft.com/office/drawing/2014/main" xmlns="" val="20001"/>
                    </a:ext>
                  </a:extLst>
                </a:gridCol>
              </a:tblGrid>
              <a:tr h="3873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Courseware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Description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0"/>
                  </a:ext>
                </a:extLst>
              </a:tr>
              <a:tr h="3873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CO0001</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Controlling Overview</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1"/>
                  </a:ext>
                </a:extLst>
              </a:tr>
              <a:tr h="3889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CO1001</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Cost center/Cost Element accounting </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2"/>
                  </a:ext>
                </a:extLst>
              </a:tr>
              <a:tr h="3873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CO1002</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Internal orders </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3"/>
                  </a:ext>
                </a:extLst>
              </a:tr>
              <a:tr h="3873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CO1003</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Product costing : Planning </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4"/>
                  </a:ext>
                </a:extLst>
              </a:tr>
              <a:tr h="3889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CO1004</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Product costing : Actual</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5"/>
                  </a:ext>
                </a:extLst>
              </a:tr>
              <a:tr h="3873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CO1005</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Profit center accounting - Basic</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6"/>
                  </a:ext>
                </a:extLst>
              </a:tr>
              <a:tr h="3889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CO1006</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Profit center accounting:  Transfer prices</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7"/>
                  </a:ext>
                </a:extLst>
              </a:tr>
              <a:tr h="3873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CO1007</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Profitability analysis</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8"/>
                  </a:ext>
                </a:extLst>
              </a:tr>
              <a:tr h="3873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CO2001</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Activity based costing</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9"/>
                  </a:ext>
                </a:extLst>
              </a:tr>
              <a:tr h="3889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CO2002</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Actual Costing - Material Ledger</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10"/>
                  </a:ext>
                </a:extLst>
              </a:tr>
              <a:tr h="3873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CO2003</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CO integration with PM/PS/SD/CS</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1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275" name="Rectangle 3"/>
          <p:cNvSpPr>
            <a:spLocks noChangeArrowheads="1"/>
          </p:cNvSpPr>
          <p:nvPr/>
        </p:nvSpPr>
        <p:spPr bwMode="auto">
          <a:xfrm>
            <a:off x="349250" y="550862"/>
            <a:ext cx="8489950" cy="459100"/>
          </a:xfrm>
          <a:prstGeom prst="rect">
            <a:avLst/>
          </a:prstGeom>
          <a:noFill/>
          <a:ln w="12700">
            <a:noFill/>
            <a:miter lim="800000"/>
            <a:headEnd/>
            <a:tailEnd/>
          </a:ln>
          <a:effectLst/>
        </p:spPr>
        <p:txBody>
          <a:bodyPr lIns="90488" tIns="44450" rIns="90488" bIns="44450">
            <a:spAutoFit/>
          </a:bodyPr>
          <a:lstStyle/>
          <a:p>
            <a:pPr>
              <a:defRPr/>
            </a:pPr>
            <a:r>
              <a:rPr lang="en-US" b="1" i="1" dirty="0">
                <a:solidFill>
                  <a:schemeClr val="accent2"/>
                </a:solidFill>
                <a:effectLst>
                  <a:outerShdw blurRad="38100" dist="38100" dir="2700000" algn="tl">
                    <a:srgbClr val="C0C0C0"/>
                  </a:outerShdw>
                </a:effectLst>
              </a:rPr>
              <a:t>Controlling Overview and General Customizing</a:t>
            </a:r>
          </a:p>
        </p:txBody>
      </p:sp>
      <p:sp>
        <p:nvSpPr>
          <p:cNvPr id="15364" name="Rectangle 4"/>
          <p:cNvSpPr>
            <a:spLocks noChangeArrowheads="1"/>
          </p:cNvSpPr>
          <p:nvPr/>
        </p:nvSpPr>
        <p:spPr bwMode="auto">
          <a:xfrm>
            <a:off x="787400" y="1765300"/>
            <a:ext cx="304800" cy="4572000"/>
          </a:xfrm>
          <a:prstGeom prst="rect">
            <a:avLst/>
          </a:prstGeom>
          <a:solidFill>
            <a:srgbClr val="000080"/>
          </a:solidFill>
          <a:ln w="12700" algn="ctr">
            <a:noFill/>
            <a:miter lim="800000"/>
            <a:headEnd/>
            <a:tailEnd/>
          </a:ln>
        </p:spPr>
        <p:txBody>
          <a:bodyPr wrap="none" anchor="ctr"/>
          <a:lstStyle/>
          <a:p>
            <a:endParaRPr lang="en-US"/>
          </a:p>
        </p:txBody>
      </p:sp>
      <p:sp>
        <p:nvSpPr>
          <p:cNvPr id="15365" name="Rectangle 5"/>
          <p:cNvSpPr>
            <a:spLocks noChangeArrowheads="1"/>
          </p:cNvSpPr>
          <p:nvPr/>
        </p:nvSpPr>
        <p:spPr bwMode="auto">
          <a:xfrm>
            <a:off x="457200" y="2184400"/>
            <a:ext cx="5715000" cy="4572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r>
              <a:rPr lang="en-US" sz="3000" dirty="0"/>
              <a:t>      Organization Structure</a:t>
            </a:r>
          </a:p>
        </p:txBody>
      </p:sp>
      <p:sp>
        <p:nvSpPr>
          <p:cNvPr id="15366" name="Rectangle 6"/>
          <p:cNvSpPr>
            <a:spLocks noChangeArrowheads="1"/>
          </p:cNvSpPr>
          <p:nvPr/>
        </p:nvSpPr>
        <p:spPr bwMode="auto">
          <a:xfrm>
            <a:off x="469900" y="29210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t>      Controlling Components</a:t>
            </a:r>
          </a:p>
        </p:txBody>
      </p:sp>
      <p:sp>
        <p:nvSpPr>
          <p:cNvPr id="15367" name="Rectangle 7"/>
          <p:cNvSpPr>
            <a:spLocks noChangeArrowheads="1"/>
          </p:cNvSpPr>
          <p:nvPr/>
        </p:nvSpPr>
        <p:spPr bwMode="auto">
          <a:xfrm>
            <a:off x="469900" y="36576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t>      Currencies in Controlling</a:t>
            </a:r>
          </a:p>
        </p:txBody>
      </p:sp>
      <p:sp>
        <p:nvSpPr>
          <p:cNvPr id="15368" name="Rectangle 8"/>
          <p:cNvSpPr>
            <a:spLocks noChangeArrowheads="1"/>
          </p:cNvSpPr>
          <p:nvPr/>
        </p:nvSpPr>
        <p:spPr bwMode="auto">
          <a:xfrm>
            <a:off x="457200" y="4419600"/>
            <a:ext cx="57912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t>      CO integration</a:t>
            </a:r>
          </a:p>
        </p:txBody>
      </p:sp>
    </p:spTree>
  </p:cSld>
  <p:clrMapOvr>
    <a:masterClrMapping/>
  </p:clrMapOvr>
  <p:transition spd="slow"/>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28575" cap="flat" cmpd="sng" algn="ctr">
          <a:solidFill>
            <a:schemeClr val="accent2"/>
          </a:solidFill>
          <a:prstDash val="solid"/>
          <a:round/>
          <a:headEnd type="none" w="med" len="med"/>
          <a:tailEnd type="triangl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28575" cap="flat" cmpd="sng" algn="ctr">
          <a:solidFill>
            <a:schemeClr val="accent2"/>
          </a:solidFill>
          <a:prstDash val="solid"/>
          <a:round/>
          <a:headEnd type="none" w="med" len="med"/>
          <a:tailEnd type="triangl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940159531F9840AD110D230F87C98E" ma:contentTypeVersion="0" ma:contentTypeDescription="Create a new document." ma:contentTypeScope="" ma:versionID="0f60984163e91ec47d50b5e84dfa986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DECD4CE-6042-4DAA-A09A-08182ED5D5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BDD091A-ADCF-4BC3-AF27-5BD3AEF09879}">
  <ds:schemaRefs>
    <ds:schemaRef ds:uri="http://schemas.microsoft.com/sharepoint/v3/contenttype/forms"/>
  </ds:schemaRefs>
</ds:datastoreItem>
</file>

<file path=customXml/itemProps3.xml><?xml version="1.0" encoding="utf-8"?>
<ds:datastoreItem xmlns:ds="http://schemas.openxmlformats.org/officeDocument/2006/customXml" ds:itemID="{9E450639-616D-4450-94EE-F627B023A638}">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2965</TotalTime>
  <Words>4962</Words>
  <Application>Microsoft Office PowerPoint</Application>
  <PresentationFormat>On-screen Show (4:3)</PresentationFormat>
  <Paragraphs>706</Paragraphs>
  <Slides>45</Slides>
  <Notes>43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Default Design</vt:lpstr>
      <vt:lpstr>Controlling </vt:lpstr>
      <vt:lpstr>Slide 2</vt:lpstr>
      <vt:lpstr>Slide 3</vt:lpstr>
      <vt:lpstr>Challenges</vt:lpstr>
      <vt:lpstr>Financial (FI) vs. Controlling (CO)</vt:lpstr>
      <vt:lpstr>Components of CO</vt:lpstr>
      <vt:lpstr>Controlling components</vt:lpstr>
      <vt:lpstr>Components of CO</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Controlling components</vt:lpstr>
      <vt:lpstr>Slide 35</vt:lpstr>
      <vt:lpstr>Slide 36</vt:lpstr>
      <vt:lpstr> Controlling Area: Settings</vt:lpstr>
      <vt:lpstr> Controlling Area: Settings</vt:lpstr>
      <vt:lpstr>Number range groups</vt:lpstr>
      <vt:lpstr>Versions in Controlling</vt:lpstr>
      <vt:lpstr>Slide 41</vt:lpstr>
      <vt:lpstr>Periods Changing / Display in Controlling</vt:lpstr>
      <vt:lpstr>Periods Changing in Controlling</vt:lpstr>
      <vt:lpstr>Display of period in Controlling.</vt:lpstr>
      <vt:lpstr>Periods Display in Controlling.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SAP CoE</dc:title>
  <dc:subject>Training User Manual</dc:subject>
  <dc:creator>Anand Rajagopalan</dc:creator>
  <cp:lastModifiedBy>mogani</cp:lastModifiedBy>
  <cp:revision>210</cp:revision>
  <cp:lastPrinted>1998-05-07T19:57:38Z</cp:lastPrinted>
  <dcterms:created xsi:type="dcterms:W3CDTF">1998-04-30T19:10:22Z</dcterms:created>
  <dcterms:modified xsi:type="dcterms:W3CDTF">2018-02-28T10:12:03Z</dcterms:modified>
</cp:coreProperties>
</file>