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57" r:id="rId5"/>
    <p:sldId id="258" r:id="rId6"/>
    <p:sldId id="259" r:id="rId7"/>
    <p:sldId id="260" r:id="rId8"/>
    <p:sldId id="269" r:id="rId9"/>
    <p:sldId id="270" r:id="rId10"/>
    <p:sldId id="271" r:id="rId11"/>
    <p:sldId id="272" r:id="rId12"/>
    <p:sldId id="273" r:id="rId13"/>
    <p:sldId id="274" r:id="rId14"/>
    <p:sldId id="261" r:id="rId15"/>
    <p:sldId id="276" r:id="rId16"/>
    <p:sldId id="262" r:id="rId17"/>
    <p:sldId id="263" r:id="rId18"/>
    <p:sldId id="264" r:id="rId19"/>
    <p:sldId id="265" r:id="rId20"/>
    <p:sldId id="266" r:id="rId21"/>
    <p:sldId id="267" r:id="rId22"/>
    <p:sldId id="268" r:id="rId23"/>
    <p:sldId id="275"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3F3FF"/>
    <a:srgbClr val="EBEBFF"/>
    <a:srgbClr val="F2FFEB"/>
    <a:srgbClr val="DBFFC9"/>
    <a:srgbClr val="993366"/>
    <a:srgbClr val="CC0000"/>
    <a:srgbClr val="99FF33"/>
    <a:srgbClr val="A5002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5" autoAdjust="0"/>
    <p:restoredTop sz="94243" autoAdjust="0"/>
  </p:normalViewPr>
  <p:slideViewPr>
    <p:cSldViewPr>
      <p:cViewPr varScale="1">
        <p:scale>
          <a:sx n="83" d="100"/>
          <a:sy n="83" d="100"/>
        </p:scale>
        <p:origin x="-1536" y="-7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3" d="100"/>
          <a:sy n="53" d="100"/>
        </p:scale>
        <p:origin x="-183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50938" y="692150"/>
            <a:ext cx="4556125" cy="3416300"/>
          </a:xfrm>
          <a:ln cap="flat"/>
        </p:spPr>
      </p:sp>
      <p:sp>
        <p:nvSpPr>
          <p:cNvPr id="55299" name="Rectangle 3"/>
          <p:cNvSpPr>
            <a:spLocks noGrp="1" noChangeArrowheads="1"/>
          </p:cNvSpPr>
          <p:nvPr>
            <p:ph type="body" idx="1"/>
          </p:nvPr>
        </p:nvSpPr>
        <p:spPr>
          <a:noFill/>
          <a:ln w="9525"/>
        </p:spPr>
        <p:txBody>
          <a:bodyPr/>
          <a:lstStyle/>
          <a:p>
            <a:r>
              <a:rPr lang="en-US" dirty="0"/>
              <a:t>This Inhouse course was developed to meet the needs of SAP R/3 Consultants working at Capgemini. This course is designed to present a high level view of Controlling and to provide the Consultants with basic information about how to use this Functionality.</a:t>
            </a:r>
          </a:p>
          <a:p>
            <a:endParaRPr lang="en-US" dirty="0"/>
          </a:p>
          <a:p>
            <a:r>
              <a:rPr lang="en-US" dirty="0"/>
              <a:t>More </a:t>
            </a:r>
            <a:r>
              <a:rPr lang="en-US" dirty="0" err="1"/>
              <a:t>indepth</a:t>
            </a:r>
            <a:r>
              <a:rPr lang="en-US" dirty="0"/>
              <a:t> courses have been developed to train Consultants in specific areas discussed during this course.</a:t>
            </a:r>
          </a:p>
          <a:p>
            <a:endParaRPr lang="en-US" dirty="0"/>
          </a:p>
          <a:p>
            <a:r>
              <a:rPr lang="en-US" dirty="0"/>
              <a:t>Your comments at the conclusion of this training session are appreciated and will help us better tailor future courses to meet your training needs.</a:t>
            </a:r>
          </a:p>
          <a:p>
            <a:r>
              <a:rPr lang="en-US" dirty="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436563"/>
            <a:ext cx="2182812" cy="5507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436563"/>
            <a:ext cx="6399213" cy="5507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Table Placeholder 2"/>
          <p:cNvSpPr>
            <a:spLocks noGrp="1"/>
          </p:cNvSpPr>
          <p:nvPr>
            <p:ph type="tbl" idx="1"/>
          </p:nvPr>
        </p:nvSpPr>
        <p:spPr>
          <a:xfrm>
            <a:off x="647700" y="1962150"/>
            <a:ext cx="7800975" cy="398145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96215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4388" y="196215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47700" y="196215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Text (Arial 22)</a:t>
            </a:r>
          </a:p>
          <a:p>
            <a:pPr lvl="1"/>
            <a:r>
              <a:rPr lang="en-US"/>
              <a:t>2nd level text (Arial 18)</a:t>
            </a:r>
          </a:p>
          <a:p>
            <a:pPr lvl="2"/>
            <a:r>
              <a:rPr lang="en-US"/>
              <a:t>3rd level text (Arial 18)</a:t>
            </a:r>
          </a:p>
          <a:p>
            <a:pPr lvl="3"/>
            <a:r>
              <a:rPr lang="en-US"/>
              <a:t>4th level text (Arial 16)</a:t>
            </a:r>
          </a:p>
          <a:p>
            <a:pPr lvl="4"/>
            <a:r>
              <a:rPr lang="en-US"/>
              <a:t>5th level text (Arial 14 smallest size)</a:t>
            </a:r>
          </a:p>
        </p:txBody>
      </p:sp>
      <p:sp>
        <p:nvSpPr>
          <p:cNvPr id="1033" name="Rectangle 9"/>
          <p:cNvSpPr>
            <a:spLocks noChangeArrowheads="1"/>
          </p:cNvSpPr>
          <p:nvPr userDrawn="1"/>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a:lnSpc>
                <a:spcPct val="90000"/>
              </a:lnSpc>
              <a:buSzPct val="120000"/>
              <a:buFont typeface="Symbol" pitchFamily="18" charset="2"/>
              <a:buChar char="ã"/>
              <a:defRPr/>
            </a:pPr>
            <a:r>
              <a:rPr lang="en-US" sz="1000" dirty="0"/>
              <a:t>India SAP </a:t>
            </a:r>
            <a:r>
              <a:rPr lang="en-US" sz="1000" dirty="0" err="1"/>
              <a:t>CoE</a:t>
            </a:r>
            <a:r>
              <a:rPr lang="en-US" sz="1000" dirty="0"/>
              <a:t>, Slide </a:t>
            </a:r>
            <a:fld id="{E65BE6DC-1777-4FD6-973C-89192624A216}" type="slidenum">
              <a:rPr lang="en-US" sz="1000"/>
              <a:pPr marL="95250" indent="-95250" defTabSz="762000">
                <a:lnSpc>
                  <a:spcPct val="90000"/>
                </a:lnSpc>
                <a:buSzPct val="120000"/>
                <a:buFont typeface="Symbol" pitchFamily="18" charset="2"/>
                <a:buChar char="ã"/>
                <a:defRPr/>
              </a:pPr>
              <a:t>‹#›</a:t>
            </a:fld>
            <a:endParaRPr lang="en-US" sz="1000" dirty="0"/>
          </a:p>
        </p:txBody>
      </p:sp>
      <p:sp>
        <p:nvSpPr>
          <p:cNvPr id="1034" name="Freeform 10"/>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1044" name="Rectangle 20"/>
          <p:cNvSpPr>
            <a:spLocks noGrp="1" noChangeArrowheads="1"/>
          </p:cNvSpPr>
          <p:nvPr>
            <p:ph type="title"/>
          </p:nvPr>
        </p:nvSpPr>
        <p:spPr bwMode="auto">
          <a:xfrm>
            <a:off x="352425" y="436563"/>
            <a:ext cx="8734425" cy="671512"/>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SAP Basics Class</a:t>
            </a:r>
          </a:p>
        </p:txBody>
      </p:sp>
      <p:pic>
        <p:nvPicPr>
          <p:cNvPr id="1030" name="Picture 21" descr="Capgemini"/>
          <p:cNvPicPr>
            <a:picLocks noChangeAspect="1" noChangeArrowheads="1"/>
          </p:cNvPicPr>
          <p:nvPr userDrawn="1"/>
        </p:nvPicPr>
        <p:blipFill>
          <a:blip r:embed="rId15"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sz="4400" b="1">
          <a:solidFill>
            <a:schemeClr val="tx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52425" y="588963"/>
            <a:ext cx="8734425" cy="1163637"/>
          </a:xfrm>
        </p:spPr>
        <p:txBody>
          <a:bodyPr/>
          <a:lstStyle/>
          <a:p>
            <a:pPr>
              <a:defRPr/>
            </a:pPr>
            <a:r>
              <a:rPr lang="en-US" sz="4000" dirty="0"/>
              <a:t>Controlling: Cost element and Cost  center accounting</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FC164F-21E5-42ED-94DD-7481704E75A3}"/>
              </a:ext>
            </a:extLst>
          </p:cNvPr>
          <p:cNvSpPr>
            <a:spLocks noGrp="1"/>
          </p:cNvSpPr>
          <p:nvPr>
            <p:ph type="title"/>
          </p:nvPr>
        </p:nvSpPr>
        <p:spPr>
          <a:xfrm>
            <a:off x="352425" y="436562"/>
            <a:ext cx="8734425" cy="858837"/>
          </a:xfrm>
        </p:spPr>
        <p:txBody>
          <a:bodyPr/>
          <a:lstStyle/>
          <a:p>
            <a:r>
              <a:rPr lang="en-US" sz="2400" dirty="0"/>
              <a:t>Creation of primary and secondary cost elements (Automatic Creation)</a:t>
            </a:r>
          </a:p>
        </p:txBody>
      </p:sp>
      <p:sp>
        <p:nvSpPr>
          <p:cNvPr id="3" name="Content Placeholder 2">
            <a:extLst>
              <a:ext uri="{FF2B5EF4-FFF2-40B4-BE49-F238E27FC236}">
                <a16:creationId xmlns:a16="http://schemas.microsoft.com/office/drawing/2014/main" xmlns="" id="{C89B20DB-EE41-4FF3-A763-741A4C3A437E}"/>
              </a:ext>
            </a:extLst>
          </p:cNvPr>
          <p:cNvSpPr>
            <a:spLocks noGrp="1"/>
          </p:cNvSpPr>
          <p:nvPr>
            <p:ph idx="1"/>
          </p:nvPr>
        </p:nvSpPr>
        <p:spPr>
          <a:xfrm>
            <a:off x="647700" y="1295399"/>
            <a:ext cx="7800975" cy="4800601"/>
          </a:xfrm>
        </p:spPr>
        <p:txBody>
          <a:bodyPr/>
          <a:lstStyle/>
          <a:p>
            <a:r>
              <a:rPr lang="en-US" sz="2000" b="0" dirty="0">
                <a:effectLst/>
              </a:rPr>
              <a:t>The session has been executed and below window will display here just click on “Exit Batch Input” button</a:t>
            </a:r>
          </a:p>
          <a:p>
            <a:r>
              <a:rPr lang="en-US" sz="2000" b="0" dirty="0">
                <a:effectLst/>
              </a:rPr>
              <a:t>By this cost elements are created automatically</a:t>
            </a:r>
          </a:p>
          <a:p>
            <a:endParaRPr lang="en-US" sz="2000" b="0" dirty="0"/>
          </a:p>
          <a:p>
            <a:endParaRPr lang="en-US" sz="2000" b="0" dirty="0"/>
          </a:p>
          <a:p>
            <a:endParaRPr lang="en-US" sz="2000" b="0" dirty="0"/>
          </a:p>
          <a:p>
            <a:endParaRPr lang="en-US" sz="2000" b="0" dirty="0"/>
          </a:p>
          <a:p>
            <a:endParaRPr lang="en-US" sz="1400" b="0" dirty="0"/>
          </a:p>
          <a:p>
            <a:endParaRPr lang="en-US" sz="2000" b="0" dirty="0"/>
          </a:p>
          <a:p>
            <a:endParaRPr lang="en-US" sz="2000" b="0" dirty="0"/>
          </a:p>
          <a:p>
            <a:r>
              <a:rPr lang="en-US" sz="2000" i="1" u="sng" dirty="0">
                <a:effectLst/>
              </a:rPr>
              <a:t>NOTE: TO CREATE INDIVIDUAL PRIMARY COST ELEMENT TRANSACTION CODE IS KA01</a:t>
            </a:r>
          </a:p>
          <a:p>
            <a:r>
              <a:rPr lang="en-US" sz="2000" i="1" u="sng" dirty="0">
                <a:effectLst/>
              </a:rPr>
              <a:t>TO CREATE INDIVIDUAL SECONDARY COST ELEMENT TRANSACTION CODE IS KA06</a:t>
            </a:r>
          </a:p>
        </p:txBody>
      </p:sp>
      <p:pic>
        <p:nvPicPr>
          <p:cNvPr id="4" name="Picture 3">
            <a:extLst>
              <a:ext uri="{FF2B5EF4-FFF2-40B4-BE49-F238E27FC236}">
                <a16:creationId xmlns:a16="http://schemas.microsoft.com/office/drawing/2014/main" xmlns="" id="{A9F281BC-2BEE-43B5-8A0E-CB2A313B92B8}"/>
              </a:ext>
            </a:extLst>
          </p:cNvPr>
          <p:cNvPicPr>
            <a:picLocks noChangeAspect="1"/>
          </p:cNvPicPr>
          <p:nvPr/>
        </p:nvPicPr>
        <p:blipFill>
          <a:blip r:embed="rId2" cstate="print"/>
          <a:stretch>
            <a:fillRect/>
          </a:stretch>
        </p:blipFill>
        <p:spPr>
          <a:xfrm>
            <a:off x="1676400" y="2570632"/>
            <a:ext cx="5181600" cy="1848968"/>
          </a:xfrm>
          <a:prstGeom prst="rect">
            <a:avLst/>
          </a:prstGeom>
        </p:spPr>
      </p:pic>
    </p:spTree>
    <p:extLst>
      <p:ext uri="{BB962C8B-B14F-4D97-AF65-F5344CB8AC3E}">
        <p14:creationId xmlns:p14="http://schemas.microsoft.com/office/powerpoint/2010/main" xmlns="" val="110409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B98BF7-52B0-4570-86D3-B7D0E4D76F24}"/>
              </a:ext>
            </a:extLst>
          </p:cNvPr>
          <p:cNvSpPr>
            <a:spLocks noGrp="1"/>
          </p:cNvSpPr>
          <p:nvPr>
            <p:ph type="title"/>
          </p:nvPr>
        </p:nvSpPr>
        <p:spPr/>
        <p:txBody>
          <a:bodyPr/>
          <a:lstStyle/>
          <a:p>
            <a:r>
              <a:rPr lang="en-US" sz="3200" dirty="0"/>
              <a:t>Display Cost Element Information</a:t>
            </a:r>
          </a:p>
        </p:txBody>
      </p:sp>
      <p:sp>
        <p:nvSpPr>
          <p:cNvPr id="3" name="Content Placeholder 2">
            <a:extLst>
              <a:ext uri="{FF2B5EF4-FFF2-40B4-BE49-F238E27FC236}">
                <a16:creationId xmlns:a16="http://schemas.microsoft.com/office/drawing/2014/main" xmlns="" id="{F93B1935-70A7-4150-A9CF-15EAD4E3219A}"/>
              </a:ext>
            </a:extLst>
          </p:cNvPr>
          <p:cNvSpPr>
            <a:spLocks noGrp="1"/>
          </p:cNvSpPr>
          <p:nvPr>
            <p:ph idx="1"/>
          </p:nvPr>
        </p:nvSpPr>
        <p:spPr>
          <a:xfrm>
            <a:off x="352425" y="1108075"/>
            <a:ext cx="8486775" cy="4987925"/>
          </a:xfrm>
        </p:spPr>
        <p:txBody>
          <a:bodyPr/>
          <a:lstStyle/>
          <a:p>
            <a:pPr marL="0" indent="0">
              <a:buNone/>
            </a:pPr>
            <a:r>
              <a:rPr lang="en-US" sz="2000" b="0" dirty="0">
                <a:effectLst/>
              </a:rPr>
              <a:t>Path: Accounting &gt; Controlling &gt; Cost Element Accounting&gt;Information System &gt; Reports for Cost and Revenue Element Accounting (New) &gt; Master Data Indexes &gt; KA23  Cost Elements: Master Data Report</a:t>
            </a:r>
          </a:p>
          <a:p>
            <a:pPr marL="0" indent="0">
              <a:buNone/>
            </a:pPr>
            <a:endParaRPr lang="en-US" sz="600" b="0" dirty="0">
              <a:effectLst/>
            </a:endParaRPr>
          </a:p>
          <a:p>
            <a:pPr marL="0" indent="0">
              <a:buNone/>
            </a:pPr>
            <a:r>
              <a:rPr lang="en-US" sz="2000" b="0" dirty="0">
                <a:effectLst/>
              </a:rPr>
              <a:t>Transaction code: KA23</a:t>
            </a:r>
          </a:p>
          <a:p>
            <a:pPr marL="0" indent="0">
              <a:buNone/>
            </a:pPr>
            <a:endParaRPr lang="en-US" sz="2000" b="0" dirty="0">
              <a:effectLst/>
            </a:endParaRPr>
          </a:p>
          <a:p>
            <a:pPr marL="0" indent="0">
              <a:buNone/>
            </a:pPr>
            <a:endParaRPr lang="en-US" sz="2000" b="0" dirty="0">
              <a:effectLst/>
            </a:endParaRPr>
          </a:p>
        </p:txBody>
      </p:sp>
      <p:pic>
        <p:nvPicPr>
          <p:cNvPr id="5" name="Picture 4">
            <a:extLst>
              <a:ext uri="{FF2B5EF4-FFF2-40B4-BE49-F238E27FC236}">
                <a16:creationId xmlns:a16="http://schemas.microsoft.com/office/drawing/2014/main" xmlns="" id="{66508329-7048-4C01-A85C-37F19F9C8261}"/>
              </a:ext>
            </a:extLst>
          </p:cNvPr>
          <p:cNvPicPr>
            <a:picLocks noChangeAspect="1"/>
          </p:cNvPicPr>
          <p:nvPr/>
        </p:nvPicPr>
        <p:blipFill>
          <a:blip r:embed="rId2" cstate="print"/>
          <a:stretch>
            <a:fillRect/>
          </a:stretch>
        </p:blipFill>
        <p:spPr>
          <a:xfrm>
            <a:off x="405838" y="2601345"/>
            <a:ext cx="8379948" cy="3494655"/>
          </a:xfrm>
          <a:prstGeom prst="rect">
            <a:avLst/>
          </a:prstGeom>
        </p:spPr>
      </p:pic>
    </p:spTree>
    <p:extLst>
      <p:ext uri="{BB962C8B-B14F-4D97-AF65-F5344CB8AC3E}">
        <p14:creationId xmlns:p14="http://schemas.microsoft.com/office/powerpoint/2010/main" xmlns="" val="263050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573055-D7B7-4BB3-9AFE-D5644D51A218}"/>
              </a:ext>
            </a:extLst>
          </p:cNvPr>
          <p:cNvSpPr>
            <a:spLocks noGrp="1"/>
          </p:cNvSpPr>
          <p:nvPr>
            <p:ph type="title"/>
          </p:nvPr>
        </p:nvSpPr>
        <p:spPr/>
        <p:txBody>
          <a:bodyPr/>
          <a:lstStyle/>
          <a:p>
            <a:r>
              <a:rPr lang="en-US" sz="2400" dirty="0"/>
              <a:t>Report output</a:t>
            </a:r>
          </a:p>
        </p:txBody>
      </p:sp>
      <p:pic>
        <p:nvPicPr>
          <p:cNvPr id="4" name="Content Placeholder 3">
            <a:extLst>
              <a:ext uri="{FF2B5EF4-FFF2-40B4-BE49-F238E27FC236}">
                <a16:creationId xmlns:a16="http://schemas.microsoft.com/office/drawing/2014/main" xmlns="" id="{4F7802D0-A7EF-45EC-BF64-08F39E59E554}"/>
              </a:ext>
            </a:extLst>
          </p:cNvPr>
          <p:cNvPicPr>
            <a:picLocks noGrp="1" noChangeAspect="1"/>
          </p:cNvPicPr>
          <p:nvPr>
            <p:ph idx="1"/>
          </p:nvPr>
        </p:nvPicPr>
        <p:blipFill>
          <a:blip r:embed="rId2" cstate="print"/>
          <a:stretch>
            <a:fillRect/>
          </a:stretch>
        </p:blipFill>
        <p:spPr>
          <a:xfrm>
            <a:off x="647700" y="1328160"/>
            <a:ext cx="7800975" cy="4395354"/>
          </a:xfrm>
          <a:prstGeom prst="rect">
            <a:avLst/>
          </a:prstGeom>
        </p:spPr>
      </p:pic>
    </p:spTree>
    <p:extLst>
      <p:ext uri="{BB962C8B-B14F-4D97-AF65-F5344CB8AC3E}">
        <p14:creationId xmlns:p14="http://schemas.microsoft.com/office/powerpoint/2010/main" xmlns="" val="320061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5AC471-E50D-41EC-97A7-11A59E7CE8B6}"/>
              </a:ext>
            </a:extLst>
          </p:cNvPr>
          <p:cNvSpPr>
            <a:spLocks noGrp="1"/>
          </p:cNvSpPr>
          <p:nvPr>
            <p:ph type="title"/>
          </p:nvPr>
        </p:nvSpPr>
        <p:spPr/>
        <p:txBody>
          <a:bodyPr/>
          <a:lstStyle/>
          <a:p>
            <a:r>
              <a:rPr lang="en-US" sz="3200" dirty="0"/>
              <a:t>Cost Element Group</a:t>
            </a:r>
          </a:p>
        </p:txBody>
      </p:sp>
      <p:sp>
        <p:nvSpPr>
          <p:cNvPr id="3" name="Content Placeholder 2">
            <a:extLst>
              <a:ext uri="{FF2B5EF4-FFF2-40B4-BE49-F238E27FC236}">
                <a16:creationId xmlns:a16="http://schemas.microsoft.com/office/drawing/2014/main" xmlns="" id="{44363BBC-42B3-4EC4-B228-A9B509B6C427}"/>
              </a:ext>
            </a:extLst>
          </p:cNvPr>
          <p:cNvSpPr>
            <a:spLocks noGrp="1"/>
          </p:cNvSpPr>
          <p:nvPr>
            <p:ph idx="1"/>
          </p:nvPr>
        </p:nvSpPr>
        <p:spPr>
          <a:xfrm>
            <a:off x="647700" y="1108075"/>
            <a:ext cx="7800975" cy="4835525"/>
          </a:xfrm>
        </p:spPr>
        <p:txBody>
          <a:bodyPr/>
          <a:lstStyle/>
          <a:p>
            <a:r>
              <a:rPr lang="en-US" sz="2400" b="0" dirty="0"/>
              <a:t>You can collect cost elements with similar characteristics in cost element groups.</a:t>
            </a:r>
          </a:p>
          <a:p>
            <a:r>
              <a:rPr lang="en-US" sz="2400" b="0" dirty="0"/>
              <a:t>The following graphic shows an example of a cost element group.</a:t>
            </a:r>
            <a:endParaRPr lang="en-US" sz="2400" dirty="0"/>
          </a:p>
        </p:txBody>
      </p:sp>
      <p:pic>
        <p:nvPicPr>
          <p:cNvPr id="5" name="Picture 4">
            <a:extLst>
              <a:ext uri="{FF2B5EF4-FFF2-40B4-BE49-F238E27FC236}">
                <a16:creationId xmlns:a16="http://schemas.microsoft.com/office/drawing/2014/main" xmlns="" id="{886F5175-25E6-449F-8E70-EABA7F25A959}"/>
              </a:ext>
            </a:extLst>
          </p:cNvPr>
          <p:cNvPicPr>
            <a:picLocks noChangeAspect="1"/>
          </p:cNvPicPr>
          <p:nvPr/>
        </p:nvPicPr>
        <p:blipFill>
          <a:blip r:embed="rId2" cstate="print"/>
          <a:stretch>
            <a:fillRect/>
          </a:stretch>
        </p:blipFill>
        <p:spPr>
          <a:xfrm>
            <a:off x="685800" y="2716432"/>
            <a:ext cx="7379216" cy="3303368"/>
          </a:xfrm>
          <a:prstGeom prst="rect">
            <a:avLst/>
          </a:prstGeom>
        </p:spPr>
      </p:pic>
    </p:spTree>
    <p:extLst>
      <p:ext uri="{BB962C8B-B14F-4D97-AF65-F5344CB8AC3E}">
        <p14:creationId xmlns:p14="http://schemas.microsoft.com/office/powerpoint/2010/main" xmlns="" val="220007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569C0-BD8F-42F9-B95F-503D98C4947C}"/>
              </a:ext>
            </a:extLst>
          </p:cNvPr>
          <p:cNvSpPr>
            <a:spLocks noGrp="1"/>
          </p:cNvSpPr>
          <p:nvPr>
            <p:ph type="title"/>
          </p:nvPr>
        </p:nvSpPr>
        <p:spPr>
          <a:xfrm>
            <a:off x="352425" y="436563"/>
            <a:ext cx="8734425" cy="671512"/>
          </a:xfrm>
        </p:spPr>
        <p:txBody>
          <a:bodyPr/>
          <a:lstStyle/>
          <a:p>
            <a:r>
              <a:rPr lang="en-US"/>
              <a:t>Cost Element Group</a:t>
            </a:r>
            <a:endParaRPr lang="en-US" dirty="0"/>
          </a:p>
        </p:txBody>
      </p:sp>
      <p:sp>
        <p:nvSpPr>
          <p:cNvPr id="3" name="Content Placeholder 2">
            <a:extLst>
              <a:ext uri="{FF2B5EF4-FFF2-40B4-BE49-F238E27FC236}">
                <a16:creationId xmlns:a16="http://schemas.microsoft.com/office/drawing/2014/main" xmlns="" id="{1928247A-4628-43C6-8A09-57EB9BECD541}"/>
              </a:ext>
            </a:extLst>
          </p:cNvPr>
          <p:cNvSpPr>
            <a:spLocks noGrp="1"/>
          </p:cNvSpPr>
          <p:nvPr>
            <p:ph idx="1"/>
          </p:nvPr>
        </p:nvSpPr>
        <p:spPr>
          <a:xfrm>
            <a:off x="647700" y="1828800"/>
            <a:ext cx="7800975" cy="4114800"/>
          </a:xfrm>
        </p:spPr>
        <p:txBody>
          <a:bodyPr/>
          <a:lstStyle/>
          <a:p>
            <a:r>
              <a:rPr lang="en-US" sz="2400" b="0" dirty="0">
                <a:effectLst/>
              </a:rPr>
              <a:t>We can use cost element groups in the information system, for example. You can use the cost element group structure to</a:t>
            </a:r>
          </a:p>
          <a:p>
            <a:r>
              <a:rPr lang="en-US" sz="2400" b="0" dirty="0">
                <a:effectLst/>
              </a:rPr>
              <a:t>define the row structure of your reports. Totals are calculated in the report for each node.</a:t>
            </a:r>
          </a:p>
          <a:p>
            <a:r>
              <a:rPr lang="en-US" sz="2400" b="0" dirty="0">
                <a:effectLst/>
              </a:rPr>
              <a:t>we can also use cost element groups whenever you want to process several cost elements in one transaction. For example,</a:t>
            </a:r>
          </a:p>
          <a:p>
            <a:r>
              <a:rPr lang="en-US" sz="2400" b="0" dirty="0">
                <a:effectLst/>
              </a:rPr>
              <a:t>in cost center planning, distribution or assessment.</a:t>
            </a:r>
            <a:endParaRPr lang="en-US" sz="2400" dirty="0">
              <a:effectLst/>
            </a:endParaRPr>
          </a:p>
        </p:txBody>
      </p:sp>
    </p:spTree>
    <p:extLst>
      <p:ext uri="{BB962C8B-B14F-4D97-AF65-F5344CB8AC3E}">
        <p14:creationId xmlns:p14="http://schemas.microsoft.com/office/powerpoint/2010/main" xmlns="" val="826414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69A91-BDD0-4AA1-97CF-AD3CB6479A44}"/>
              </a:ext>
            </a:extLst>
          </p:cNvPr>
          <p:cNvSpPr>
            <a:spLocks noGrp="1"/>
          </p:cNvSpPr>
          <p:nvPr>
            <p:ph type="title"/>
          </p:nvPr>
        </p:nvSpPr>
        <p:spPr/>
        <p:txBody>
          <a:bodyPr/>
          <a:lstStyle/>
          <a:p>
            <a:r>
              <a:rPr lang="en-US" sz="3200" dirty="0"/>
              <a:t>Cost Element Group Creation</a:t>
            </a:r>
          </a:p>
        </p:txBody>
      </p:sp>
      <p:sp>
        <p:nvSpPr>
          <p:cNvPr id="3" name="Content Placeholder 2">
            <a:extLst>
              <a:ext uri="{FF2B5EF4-FFF2-40B4-BE49-F238E27FC236}">
                <a16:creationId xmlns:a16="http://schemas.microsoft.com/office/drawing/2014/main" xmlns="" id="{966AAD0A-DB38-4592-B695-4F59CBB36925}"/>
              </a:ext>
            </a:extLst>
          </p:cNvPr>
          <p:cNvSpPr>
            <a:spLocks noGrp="1"/>
          </p:cNvSpPr>
          <p:nvPr>
            <p:ph idx="1"/>
          </p:nvPr>
        </p:nvSpPr>
        <p:spPr>
          <a:xfrm>
            <a:off x="352425" y="1143000"/>
            <a:ext cx="8410575" cy="4635305"/>
          </a:xfrm>
        </p:spPr>
        <p:txBody>
          <a:bodyPr/>
          <a:lstStyle/>
          <a:p>
            <a:r>
              <a:rPr lang="en-US" sz="2400" dirty="0">
                <a:effectLst/>
              </a:rPr>
              <a:t>Path: </a:t>
            </a:r>
            <a:r>
              <a:rPr lang="en-US" sz="2400" b="0" dirty="0">
                <a:effectLst/>
              </a:rPr>
              <a:t>Accounting &gt; Controlling &gt; Cost Element Accounting &gt; Master Data&gt; Cost Element Group&gt; KAH1-Create.</a:t>
            </a:r>
          </a:p>
          <a:p>
            <a:r>
              <a:rPr lang="en-US" sz="2400" b="0" dirty="0">
                <a:effectLst/>
              </a:rPr>
              <a:t>The following screen will display</a:t>
            </a:r>
          </a:p>
          <a:p>
            <a:r>
              <a:rPr lang="en-US" sz="2400" b="0" dirty="0">
                <a:effectLst/>
              </a:rPr>
              <a:t>Enter Cost Element Group press enter or click on Hierarchy button</a:t>
            </a:r>
          </a:p>
          <a:p>
            <a:pPr marL="0" indent="0">
              <a:buNone/>
            </a:pPr>
            <a:endParaRPr lang="en-US" sz="2000" b="0" dirty="0"/>
          </a:p>
        </p:txBody>
      </p:sp>
      <p:pic>
        <p:nvPicPr>
          <p:cNvPr id="5" name="Picture 4">
            <a:extLst>
              <a:ext uri="{FF2B5EF4-FFF2-40B4-BE49-F238E27FC236}">
                <a16:creationId xmlns:a16="http://schemas.microsoft.com/office/drawing/2014/main" xmlns="" id="{C4068342-F908-46F5-B681-46929A585A81}"/>
              </a:ext>
            </a:extLst>
          </p:cNvPr>
          <p:cNvPicPr>
            <a:picLocks noChangeAspect="1"/>
          </p:cNvPicPr>
          <p:nvPr/>
        </p:nvPicPr>
        <p:blipFill>
          <a:blip r:embed="rId2" cstate="print"/>
          <a:stretch>
            <a:fillRect/>
          </a:stretch>
        </p:blipFill>
        <p:spPr>
          <a:xfrm>
            <a:off x="1447800" y="3295650"/>
            <a:ext cx="5972175" cy="2876550"/>
          </a:xfrm>
          <a:prstGeom prst="rect">
            <a:avLst/>
          </a:prstGeom>
        </p:spPr>
      </p:pic>
      <p:pic>
        <p:nvPicPr>
          <p:cNvPr id="6" name="Picture 5">
            <a:extLst>
              <a:ext uri="{FF2B5EF4-FFF2-40B4-BE49-F238E27FC236}">
                <a16:creationId xmlns:a16="http://schemas.microsoft.com/office/drawing/2014/main" xmlns="" id="{D26D8C1C-A270-4F99-A0D8-4137042AF3D4}"/>
              </a:ext>
            </a:extLst>
          </p:cNvPr>
          <p:cNvPicPr>
            <a:picLocks noChangeAspect="1"/>
          </p:cNvPicPr>
          <p:nvPr/>
        </p:nvPicPr>
        <p:blipFill>
          <a:blip r:embed="rId3" cstate="print"/>
          <a:stretch>
            <a:fillRect/>
          </a:stretch>
        </p:blipFill>
        <p:spPr>
          <a:xfrm>
            <a:off x="1676400" y="2876550"/>
            <a:ext cx="342900" cy="381000"/>
          </a:xfrm>
          <a:prstGeom prst="rect">
            <a:avLst/>
          </a:prstGeom>
        </p:spPr>
      </p:pic>
    </p:spTree>
    <p:extLst>
      <p:ext uri="{BB962C8B-B14F-4D97-AF65-F5344CB8AC3E}">
        <p14:creationId xmlns:p14="http://schemas.microsoft.com/office/powerpoint/2010/main" xmlns="" val="261456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03E9A-37CC-494B-9D29-54994EBD2ED4}"/>
              </a:ext>
            </a:extLst>
          </p:cNvPr>
          <p:cNvSpPr>
            <a:spLocks noGrp="1"/>
          </p:cNvSpPr>
          <p:nvPr>
            <p:ph type="title"/>
          </p:nvPr>
        </p:nvSpPr>
        <p:spPr>
          <a:xfrm>
            <a:off x="352425" y="436563"/>
            <a:ext cx="8734425" cy="671512"/>
          </a:xfrm>
        </p:spPr>
        <p:txBody>
          <a:bodyPr/>
          <a:lstStyle/>
          <a:p>
            <a:r>
              <a:rPr lang="en-US" sz="3600" dirty="0"/>
              <a:t>Cost Element Group Creation</a:t>
            </a:r>
          </a:p>
        </p:txBody>
      </p:sp>
      <p:sp>
        <p:nvSpPr>
          <p:cNvPr id="3" name="Content Placeholder 2">
            <a:extLst>
              <a:ext uri="{FF2B5EF4-FFF2-40B4-BE49-F238E27FC236}">
                <a16:creationId xmlns:a16="http://schemas.microsoft.com/office/drawing/2014/main" xmlns="" id="{5049303C-9E40-49E7-974D-9A23771AAF46}"/>
              </a:ext>
            </a:extLst>
          </p:cNvPr>
          <p:cNvSpPr>
            <a:spLocks noGrp="1"/>
          </p:cNvSpPr>
          <p:nvPr>
            <p:ph idx="1"/>
          </p:nvPr>
        </p:nvSpPr>
        <p:spPr>
          <a:xfrm>
            <a:off x="647700" y="1371600"/>
            <a:ext cx="7800975" cy="4572000"/>
          </a:xfrm>
        </p:spPr>
        <p:txBody>
          <a:bodyPr/>
          <a:lstStyle/>
          <a:p>
            <a:r>
              <a:rPr lang="en-US" sz="2400" b="0" dirty="0"/>
              <a:t>It will take you to following screen</a:t>
            </a:r>
          </a:p>
          <a:p>
            <a:r>
              <a:rPr lang="en-US" sz="2400" b="0" dirty="0"/>
              <a:t>Enter the details and click on Lower level button</a:t>
            </a:r>
          </a:p>
          <a:p>
            <a:endParaRPr lang="en-US" sz="2000" b="0" dirty="0"/>
          </a:p>
          <a:p>
            <a:endParaRPr lang="en-US" sz="2000" b="0" dirty="0"/>
          </a:p>
          <a:p>
            <a:endParaRPr lang="en-US" sz="2000" b="0" dirty="0"/>
          </a:p>
          <a:p>
            <a:endParaRPr lang="en-US" sz="2000" b="0" dirty="0"/>
          </a:p>
          <a:p>
            <a:endParaRPr lang="en-US" sz="2000" b="0" dirty="0"/>
          </a:p>
          <a:p>
            <a:endParaRPr lang="en-US" sz="2000" b="0" dirty="0"/>
          </a:p>
          <a:p>
            <a:endParaRPr lang="en-US" sz="2000" b="0" dirty="0"/>
          </a:p>
          <a:p>
            <a:endParaRPr lang="en-US" dirty="0"/>
          </a:p>
        </p:txBody>
      </p:sp>
      <p:pic>
        <p:nvPicPr>
          <p:cNvPr id="5" name="Picture 4">
            <a:extLst>
              <a:ext uri="{FF2B5EF4-FFF2-40B4-BE49-F238E27FC236}">
                <a16:creationId xmlns:a16="http://schemas.microsoft.com/office/drawing/2014/main" xmlns="" id="{05F7DEEA-0EB2-4C54-8724-6C131DB5D94A}"/>
              </a:ext>
            </a:extLst>
          </p:cNvPr>
          <p:cNvPicPr>
            <a:picLocks noChangeAspect="1"/>
          </p:cNvPicPr>
          <p:nvPr/>
        </p:nvPicPr>
        <p:blipFill>
          <a:blip r:embed="rId2" cstate="print"/>
          <a:stretch>
            <a:fillRect/>
          </a:stretch>
        </p:blipFill>
        <p:spPr>
          <a:xfrm>
            <a:off x="822849" y="2790825"/>
            <a:ext cx="7450676" cy="2162175"/>
          </a:xfrm>
          <a:prstGeom prst="rect">
            <a:avLst/>
          </a:prstGeom>
        </p:spPr>
      </p:pic>
    </p:spTree>
    <p:extLst>
      <p:ext uri="{BB962C8B-B14F-4D97-AF65-F5344CB8AC3E}">
        <p14:creationId xmlns:p14="http://schemas.microsoft.com/office/powerpoint/2010/main" xmlns="" val="196505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E62F10-CBE4-4268-BBBF-843F2C24BB16}"/>
              </a:ext>
            </a:extLst>
          </p:cNvPr>
          <p:cNvSpPr>
            <a:spLocks noGrp="1"/>
          </p:cNvSpPr>
          <p:nvPr>
            <p:ph type="title"/>
          </p:nvPr>
        </p:nvSpPr>
        <p:spPr/>
        <p:txBody>
          <a:bodyPr/>
          <a:lstStyle/>
          <a:p>
            <a:r>
              <a:rPr lang="en-US" sz="3600" dirty="0"/>
              <a:t>Cost Element Group Creation</a:t>
            </a:r>
          </a:p>
        </p:txBody>
      </p:sp>
      <p:sp>
        <p:nvSpPr>
          <p:cNvPr id="3" name="Content Placeholder 2">
            <a:extLst>
              <a:ext uri="{FF2B5EF4-FFF2-40B4-BE49-F238E27FC236}">
                <a16:creationId xmlns:a16="http://schemas.microsoft.com/office/drawing/2014/main" xmlns="" id="{4325E340-D33B-4E15-9288-7D35387A71C1}"/>
              </a:ext>
            </a:extLst>
          </p:cNvPr>
          <p:cNvSpPr>
            <a:spLocks noGrp="1"/>
          </p:cNvSpPr>
          <p:nvPr>
            <p:ph idx="1"/>
          </p:nvPr>
        </p:nvSpPr>
        <p:spPr>
          <a:xfrm>
            <a:off x="647700" y="1447800"/>
            <a:ext cx="7800975" cy="4495800"/>
          </a:xfrm>
        </p:spPr>
        <p:txBody>
          <a:bodyPr/>
          <a:lstStyle/>
          <a:p>
            <a:r>
              <a:rPr lang="en-US" sz="2400" b="0" dirty="0"/>
              <a:t>it will display another level under this structure as follow:</a:t>
            </a:r>
          </a:p>
          <a:p>
            <a:r>
              <a:rPr lang="en-US" sz="2400" b="0" dirty="0"/>
              <a:t>Enter the required details.</a:t>
            </a:r>
          </a:p>
          <a:p>
            <a:endParaRPr lang="en-US" b="0" dirty="0"/>
          </a:p>
          <a:p>
            <a:endParaRPr lang="en-US" b="0" dirty="0"/>
          </a:p>
          <a:p>
            <a:endParaRPr lang="en-US" b="0" dirty="0"/>
          </a:p>
          <a:p>
            <a:endParaRPr lang="en-US" dirty="0"/>
          </a:p>
        </p:txBody>
      </p:sp>
      <p:pic>
        <p:nvPicPr>
          <p:cNvPr id="4" name="Picture 3">
            <a:extLst>
              <a:ext uri="{FF2B5EF4-FFF2-40B4-BE49-F238E27FC236}">
                <a16:creationId xmlns:a16="http://schemas.microsoft.com/office/drawing/2014/main" xmlns="" id="{CEFF62D7-8660-4F5F-8594-C7CB645B60F3}"/>
              </a:ext>
            </a:extLst>
          </p:cNvPr>
          <p:cNvPicPr>
            <a:picLocks noChangeAspect="1"/>
          </p:cNvPicPr>
          <p:nvPr/>
        </p:nvPicPr>
        <p:blipFill>
          <a:blip r:embed="rId2" cstate="print"/>
          <a:stretch>
            <a:fillRect/>
          </a:stretch>
        </p:blipFill>
        <p:spPr>
          <a:xfrm>
            <a:off x="304800" y="2971800"/>
            <a:ext cx="8705850" cy="2714625"/>
          </a:xfrm>
          <a:prstGeom prst="rect">
            <a:avLst/>
          </a:prstGeom>
        </p:spPr>
      </p:pic>
    </p:spTree>
    <p:extLst>
      <p:ext uri="{BB962C8B-B14F-4D97-AF65-F5344CB8AC3E}">
        <p14:creationId xmlns:p14="http://schemas.microsoft.com/office/powerpoint/2010/main" xmlns="" val="2071233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4EBCBD-B535-46AB-A250-531E335BF91E}"/>
              </a:ext>
            </a:extLst>
          </p:cNvPr>
          <p:cNvSpPr>
            <a:spLocks noGrp="1"/>
          </p:cNvSpPr>
          <p:nvPr>
            <p:ph type="title"/>
          </p:nvPr>
        </p:nvSpPr>
        <p:spPr/>
        <p:txBody>
          <a:bodyPr/>
          <a:lstStyle/>
          <a:p>
            <a:r>
              <a:rPr lang="en-US" sz="3600" dirty="0"/>
              <a:t>Cost Element Group Creation</a:t>
            </a:r>
          </a:p>
        </p:txBody>
      </p:sp>
      <p:sp>
        <p:nvSpPr>
          <p:cNvPr id="3" name="Content Placeholder 2">
            <a:extLst>
              <a:ext uri="{FF2B5EF4-FFF2-40B4-BE49-F238E27FC236}">
                <a16:creationId xmlns:a16="http://schemas.microsoft.com/office/drawing/2014/main" xmlns="" id="{602E5C37-2DAF-4295-B9D9-43B9AE918459}"/>
              </a:ext>
            </a:extLst>
          </p:cNvPr>
          <p:cNvSpPr>
            <a:spLocks noGrp="1"/>
          </p:cNvSpPr>
          <p:nvPr>
            <p:ph idx="1"/>
          </p:nvPr>
        </p:nvSpPr>
        <p:spPr>
          <a:xfrm>
            <a:off x="381000" y="1359877"/>
            <a:ext cx="7800975" cy="3974123"/>
          </a:xfrm>
        </p:spPr>
        <p:txBody>
          <a:bodyPr/>
          <a:lstStyle/>
          <a:p>
            <a:r>
              <a:rPr lang="en-US" sz="2400" b="0" dirty="0"/>
              <a:t>To assign Cost Elements to each group place the curser on “1000” and click on “Cost Element” Button.</a:t>
            </a:r>
          </a:p>
          <a:p>
            <a:endParaRPr lang="en-US" sz="2400" dirty="0"/>
          </a:p>
        </p:txBody>
      </p:sp>
      <p:pic>
        <p:nvPicPr>
          <p:cNvPr id="4" name="Picture 3">
            <a:extLst>
              <a:ext uri="{FF2B5EF4-FFF2-40B4-BE49-F238E27FC236}">
                <a16:creationId xmlns:a16="http://schemas.microsoft.com/office/drawing/2014/main" xmlns="" id="{962C78E7-74E8-4FE0-B372-4C6FF4038FC6}"/>
              </a:ext>
            </a:extLst>
          </p:cNvPr>
          <p:cNvPicPr>
            <a:picLocks noChangeAspect="1"/>
          </p:cNvPicPr>
          <p:nvPr/>
        </p:nvPicPr>
        <p:blipFill rotWithShape="1">
          <a:blip r:embed="rId2" cstate="print"/>
          <a:srcRect b="10424"/>
          <a:stretch/>
        </p:blipFill>
        <p:spPr>
          <a:xfrm>
            <a:off x="388767" y="2286000"/>
            <a:ext cx="7800975" cy="3888019"/>
          </a:xfrm>
          <a:prstGeom prst="rect">
            <a:avLst/>
          </a:prstGeom>
        </p:spPr>
      </p:pic>
    </p:spTree>
    <p:extLst>
      <p:ext uri="{BB962C8B-B14F-4D97-AF65-F5344CB8AC3E}">
        <p14:creationId xmlns:p14="http://schemas.microsoft.com/office/powerpoint/2010/main" xmlns="" val="3754868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08728A-4674-48F6-A4C9-E699466CE9C6}"/>
              </a:ext>
            </a:extLst>
          </p:cNvPr>
          <p:cNvSpPr>
            <a:spLocks noGrp="1"/>
          </p:cNvSpPr>
          <p:nvPr>
            <p:ph type="title"/>
          </p:nvPr>
        </p:nvSpPr>
        <p:spPr/>
        <p:txBody>
          <a:bodyPr/>
          <a:lstStyle/>
          <a:p>
            <a:r>
              <a:rPr lang="en-US" sz="3600" dirty="0"/>
              <a:t>Cost Element Group Creation</a:t>
            </a:r>
          </a:p>
        </p:txBody>
      </p:sp>
      <p:sp>
        <p:nvSpPr>
          <p:cNvPr id="3" name="Content Placeholder 2">
            <a:extLst>
              <a:ext uri="{FF2B5EF4-FFF2-40B4-BE49-F238E27FC236}">
                <a16:creationId xmlns:a16="http://schemas.microsoft.com/office/drawing/2014/main" xmlns="" id="{9B0C1B15-F184-426D-A26A-6C877779023F}"/>
              </a:ext>
            </a:extLst>
          </p:cNvPr>
          <p:cNvSpPr>
            <a:spLocks noGrp="1"/>
          </p:cNvSpPr>
          <p:nvPr>
            <p:ph idx="1"/>
          </p:nvPr>
        </p:nvSpPr>
        <p:spPr>
          <a:xfrm>
            <a:off x="647700" y="1447800"/>
            <a:ext cx="7800975" cy="4495800"/>
          </a:xfrm>
        </p:spPr>
        <p:txBody>
          <a:bodyPr/>
          <a:lstStyle/>
          <a:p>
            <a:r>
              <a:rPr lang="en-US" sz="2400" b="0" dirty="0">
                <a:effectLst/>
              </a:rPr>
              <a:t>Select the cost elements which needs to be assigned to the group and save.</a:t>
            </a:r>
          </a:p>
          <a:p>
            <a:r>
              <a:rPr lang="en-US" sz="2400" b="0" dirty="0">
                <a:effectLst/>
              </a:rPr>
              <a:t>This will complete the creation of cost element hierarchy</a:t>
            </a:r>
          </a:p>
          <a:p>
            <a:endParaRPr lang="en-US" sz="2400" b="0" dirty="0">
              <a:effectLst/>
            </a:endParaRPr>
          </a:p>
          <a:p>
            <a:pPr marL="0" indent="0">
              <a:buNone/>
            </a:pPr>
            <a:endParaRPr lang="en-US" sz="2400" b="0" dirty="0">
              <a:effectLst/>
            </a:endParaRPr>
          </a:p>
          <a:p>
            <a:endParaRPr lang="en-US" dirty="0"/>
          </a:p>
        </p:txBody>
      </p:sp>
      <p:pic>
        <p:nvPicPr>
          <p:cNvPr id="4" name="Picture 3">
            <a:extLst>
              <a:ext uri="{FF2B5EF4-FFF2-40B4-BE49-F238E27FC236}">
                <a16:creationId xmlns:a16="http://schemas.microsoft.com/office/drawing/2014/main" xmlns="" id="{B4829825-4655-43B5-B1F6-EBBE9753CDB9}"/>
              </a:ext>
            </a:extLst>
          </p:cNvPr>
          <p:cNvPicPr>
            <a:picLocks noChangeAspect="1"/>
          </p:cNvPicPr>
          <p:nvPr/>
        </p:nvPicPr>
        <p:blipFill>
          <a:blip r:embed="rId2" cstate="print"/>
          <a:stretch>
            <a:fillRect/>
          </a:stretch>
        </p:blipFill>
        <p:spPr>
          <a:xfrm>
            <a:off x="620737" y="3259138"/>
            <a:ext cx="8281987" cy="2760662"/>
          </a:xfrm>
          <a:prstGeom prst="rect">
            <a:avLst/>
          </a:prstGeom>
        </p:spPr>
      </p:pic>
    </p:spTree>
    <p:extLst>
      <p:ext uri="{BB962C8B-B14F-4D97-AF65-F5344CB8AC3E}">
        <p14:creationId xmlns:p14="http://schemas.microsoft.com/office/powerpoint/2010/main" xmlns="" val="93694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1497D3A-F969-4527-A588-581F097993B3}"/>
              </a:ext>
            </a:extLst>
          </p:cNvPr>
          <p:cNvSpPr/>
          <p:nvPr/>
        </p:nvSpPr>
        <p:spPr>
          <a:xfrm>
            <a:off x="228600" y="1371600"/>
            <a:ext cx="8382000" cy="4154984"/>
          </a:xfrm>
          <a:prstGeom prst="rect">
            <a:avLst/>
          </a:prstGeom>
        </p:spPr>
        <p:txBody>
          <a:bodyPr wrap="square">
            <a:spAutoFit/>
          </a:bodyPr>
          <a:lstStyle/>
          <a:p>
            <a:r>
              <a:rPr lang="en-US" dirty="0">
                <a:latin typeface="Arial (body)"/>
              </a:rPr>
              <a:t>Cost Element Accounting component provides information which includes the costs and revenue for an organization. These postings are automatically updated from FI (Financial Accounting) to CO (Controlling). The cost elements are the basis for cost accounting and enable the user to display costs for each of the accounts that have been assigned to the cost element. </a:t>
            </a:r>
          </a:p>
          <a:p>
            <a:endParaRPr lang="en-US" dirty="0">
              <a:latin typeface="Arial (body)"/>
            </a:endParaRPr>
          </a:p>
          <a:p>
            <a:r>
              <a:rPr lang="en-US" dirty="0">
                <a:latin typeface="Arial (body)"/>
              </a:rPr>
              <a:t>There are two types of Cost elements</a:t>
            </a:r>
          </a:p>
          <a:p>
            <a:pPr marL="342900" indent="-342900">
              <a:buFont typeface="Arial" panose="020B0604020202020204" pitchFamily="34" charset="0"/>
              <a:buChar char="•"/>
            </a:pPr>
            <a:r>
              <a:rPr lang="en-US" dirty="0">
                <a:latin typeface="Arial (body)"/>
              </a:rPr>
              <a:t>Primary cost elements</a:t>
            </a:r>
          </a:p>
          <a:p>
            <a:pPr marL="342900" indent="-342900">
              <a:buFont typeface="Arial" panose="020B0604020202020204" pitchFamily="34" charset="0"/>
              <a:buChar char="•"/>
            </a:pPr>
            <a:r>
              <a:rPr lang="en-US" dirty="0">
                <a:latin typeface="Arial (body)"/>
              </a:rPr>
              <a:t>Secondary cost elements</a:t>
            </a:r>
          </a:p>
        </p:txBody>
      </p:sp>
      <p:sp>
        <p:nvSpPr>
          <p:cNvPr id="5" name="Title 4">
            <a:extLst>
              <a:ext uri="{FF2B5EF4-FFF2-40B4-BE49-F238E27FC236}">
                <a16:creationId xmlns:a16="http://schemas.microsoft.com/office/drawing/2014/main" xmlns="" id="{A7763D91-444F-4261-8148-8FE5177F5B6E}"/>
              </a:ext>
            </a:extLst>
          </p:cNvPr>
          <p:cNvSpPr>
            <a:spLocks noGrp="1"/>
          </p:cNvSpPr>
          <p:nvPr>
            <p:ph type="title"/>
          </p:nvPr>
        </p:nvSpPr>
        <p:spPr/>
        <p:txBody>
          <a:bodyPr/>
          <a:lstStyle/>
          <a:p>
            <a:r>
              <a:rPr lang="en-US" sz="3600" dirty="0"/>
              <a:t>Cost Element Accounting</a:t>
            </a:r>
          </a:p>
        </p:txBody>
      </p:sp>
    </p:spTree>
    <p:extLst>
      <p:ext uri="{BB962C8B-B14F-4D97-AF65-F5344CB8AC3E}">
        <p14:creationId xmlns:p14="http://schemas.microsoft.com/office/powerpoint/2010/main" xmlns="" val="313802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F8A2B-A9D8-4575-835A-A99A20EFEF5B}"/>
              </a:ext>
            </a:extLst>
          </p:cNvPr>
          <p:cNvSpPr>
            <a:spLocks noGrp="1"/>
          </p:cNvSpPr>
          <p:nvPr>
            <p:ph type="title"/>
          </p:nvPr>
        </p:nvSpPr>
        <p:spPr/>
        <p:txBody>
          <a:bodyPr/>
          <a:lstStyle/>
          <a:p>
            <a:r>
              <a:rPr lang="en-US" dirty="0"/>
              <a:t>Cost Center Accounting</a:t>
            </a:r>
          </a:p>
        </p:txBody>
      </p:sp>
      <p:sp>
        <p:nvSpPr>
          <p:cNvPr id="3" name="Content Placeholder 2">
            <a:extLst>
              <a:ext uri="{FF2B5EF4-FFF2-40B4-BE49-F238E27FC236}">
                <a16:creationId xmlns:a16="http://schemas.microsoft.com/office/drawing/2014/main" xmlns="" id="{613AF4AE-5E75-4A7C-A362-3ACF2469B1BC}"/>
              </a:ext>
            </a:extLst>
          </p:cNvPr>
          <p:cNvSpPr>
            <a:spLocks noGrp="1"/>
          </p:cNvSpPr>
          <p:nvPr>
            <p:ph idx="1"/>
          </p:nvPr>
        </p:nvSpPr>
        <p:spPr>
          <a:xfrm>
            <a:off x="647700" y="1295400"/>
            <a:ext cx="7800975" cy="4648200"/>
          </a:xfrm>
        </p:spPr>
        <p:txBody>
          <a:bodyPr/>
          <a:lstStyle/>
          <a:p>
            <a:r>
              <a:rPr lang="en-US" sz="2000" b="0" dirty="0"/>
              <a:t>You use Cost Center Accounting for controlling purposes within your organization. The costs incurred by your organization should be transparent. This enables you to check the profitability of individual functional areas and provide decision-making data for management. This requires that all costs be assigned according to their source. However, source-related assignment is especially difficult for overhead costs. Cost Center Accounting lets you analyze the overhead costs according to where they were incurred with in the organization.</a:t>
            </a:r>
          </a:p>
          <a:p>
            <a:pPr marL="0" indent="0">
              <a:buNone/>
            </a:pPr>
            <a:endParaRPr lang="en-US" sz="2000" dirty="0"/>
          </a:p>
        </p:txBody>
      </p:sp>
    </p:spTree>
    <p:extLst>
      <p:ext uri="{BB962C8B-B14F-4D97-AF65-F5344CB8AC3E}">
        <p14:creationId xmlns:p14="http://schemas.microsoft.com/office/powerpoint/2010/main" xmlns="" val="347536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1A266E-1158-4E74-80B3-8E2262C78020}"/>
              </a:ext>
            </a:extLst>
          </p:cNvPr>
          <p:cNvSpPr>
            <a:spLocks noGrp="1"/>
          </p:cNvSpPr>
          <p:nvPr>
            <p:ph type="title"/>
          </p:nvPr>
        </p:nvSpPr>
        <p:spPr/>
        <p:txBody>
          <a:bodyPr/>
          <a:lstStyle/>
          <a:p>
            <a:r>
              <a:rPr lang="en-US" sz="3200" dirty="0"/>
              <a:t>Cost Center Accounting</a:t>
            </a:r>
          </a:p>
        </p:txBody>
      </p:sp>
      <p:sp>
        <p:nvSpPr>
          <p:cNvPr id="3" name="Content Placeholder 2">
            <a:extLst>
              <a:ext uri="{FF2B5EF4-FFF2-40B4-BE49-F238E27FC236}">
                <a16:creationId xmlns:a16="http://schemas.microsoft.com/office/drawing/2014/main" xmlns="" id="{89911D43-DB08-4616-A879-693AE7F03B1E}"/>
              </a:ext>
            </a:extLst>
          </p:cNvPr>
          <p:cNvSpPr>
            <a:spLocks noGrp="1"/>
          </p:cNvSpPr>
          <p:nvPr>
            <p:ph idx="1"/>
          </p:nvPr>
        </p:nvSpPr>
        <p:spPr>
          <a:xfrm>
            <a:off x="647700" y="1371600"/>
            <a:ext cx="7800975" cy="4572000"/>
          </a:xfrm>
        </p:spPr>
        <p:txBody>
          <a:bodyPr/>
          <a:lstStyle/>
          <a:p>
            <a:r>
              <a:rPr lang="en-US" sz="2000" b="0" dirty="0"/>
              <a:t>Depending on the level of decision-making powers assigned to the manager of an organizational unit, you can distinguish</a:t>
            </a:r>
          </a:p>
          <a:p>
            <a:r>
              <a:rPr lang="en-US" sz="2000" b="0" dirty="0"/>
              <a:t>between various types of responsibility areas within an organization:</a:t>
            </a:r>
          </a:p>
          <a:p>
            <a:endParaRPr lang="en-US" sz="2000" dirty="0"/>
          </a:p>
        </p:txBody>
      </p:sp>
      <p:graphicFrame>
        <p:nvGraphicFramePr>
          <p:cNvPr id="4" name="Table 3">
            <a:extLst>
              <a:ext uri="{FF2B5EF4-FFF2-40B4-BE49-F238E27FC236}">
                <a16:creationId xmlns:a16="http://schemas.microsoft.com/office/drawing/2014/main" xmlns="" id="{1BF5700E-6CD2-461D-908E-8900B175D0D5}"/>
              </a:ext>
            </a:extLst>
          </p:cNvPr>
          <p:cNvGraphicFramePr>
            <a:graphicFrameLocks noGrp="1"/>
          </p:cNvGraphicFramePr>
          <p:nvPr>
            <p:extLst>
              <p:ext uri="{D42A27DB-BD31-4B8C-83A1-F6EECF244321}">
                <p14:modId xmlns:p14="http://schemas.microsoft.com/office/powerpoint/2010/main" xmlns="" val="2586779857"/>
              </p:ext>
            </p:extLst>
          </p:nvPr>
        </p:nvGraphicFramePr>
        <p:xfrm>
          <a:off x="914399" y="2971800"/>
          <a:ext cx="7610476" cy="2468880"/>
        </p:xfrm>
        <a:graphic>
          <a:graphicData uri="http://schemas.openxmlformats.org/drawingml/2006/table">
            <a:tbl>
              <a:tblPr firstRow="1" bandRow="1">
                <a:tableStyleId>{5C22544A-7EE6-4342-B048-85BDC9FD1C3A}</a:tableStyleId>
              </a:tblPr>
              <a:tblGrid>
                <a:gridCol w="2667001">
                  <a:extLst>
                    <a:ext uri="{9D8B030D-6E8A-4147-A177-3AD203B41FA5}">
                      <a16:colId xmlns:a16="http://schemas.microsoft.com/office/drawing/2014/main" xmlns="" val="2514647818"/>
                    </a:ext>
                  </a:extLst>
                </a:gridCol>
                <a:gridCol w="4943475">
                  <a:extLst>
                    <a:ext uri="{9D8B030D-6E8A-4147-A177-3AD203B41FA5}">
                      <a16:colId xmlns:a16="http://schemas.microsoft.com/office/drawing/2014/main" xmlns="" val="2805772710"/>
                    </a:ext>
                  </a:extLst>
                </a:gridCol>
              </a:tblGrid>
              <a:tr h="349362">
                <a:tc>
                  <a:txBody>
                    <a:bodyPr/>
                    <a:lstStyle/>
                    <a:p>
                      <a:r>
                        <a:rPr lang="en-US" sz="1800" b="0" i="0" u="none" strike="noStrike" kern="1200" baseline="0" dirty="0">
                          <a:solidFill>
                            <a:schemeClr val="tx1"/>
                          </a:solidFill>
                          <a:latin typeface="+mn-lt"/>
                          <a:ea typeface="+mn-ea"/>
                          <a:cs typeface="+mn-cs"/>
                        </a:rPr>
                        <a:t>Cost center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tx1"/>
                          </a:solidFill>
                          <a:latin typeface="+mn-lt"/>
                          <a:ea typeface="+mn-ea"/>
                          <a:cs typeface="+mn-cs"/>
                        </a:rPr>
                        <a:t>Recording costs with reference to plan values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91866806"/>
                  </a:ext>
                </a:extLst>
              </a:tr>
              <a:tr h="340470">
                <a:tc>
                  <a:txBody>
                    <a:bodyPr/>
                    <a:lstStyle/>
                    <a:p>
                      <a:r>
                        <a:rPr lang="en-US" sz="1800" b="0" i="0" u="none" strike="noStrike" kern="1200" baseline="0" dirty="0">
                          <a:solidFill>
                            <a:schemeClr val="dk1"/>
                          </a:solidFill>
                          <a:latin typeface="+mn-lt"/>
                          <a:ea typeface="+mn-ea"/>
                          <a:cs typeface="+mn-cs"/>
                        </a:rPr>
                        <a:t>Profit centers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dk1"/>
                          </a:solidFill>
                          <a:latin typeface="+mn-lt"/>
                          <a:ea typeface="+mn-ea"/>
                          <a:cs typeface="+mn-cs"/>
                        </a:rPr>
                        <a:t>Calculating operating results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80277829"/>
                  </a:ext>
                </a:extLst>
              </a:tr>
              <a:tr h="1361880">
                <a:tc>
                  <a:txBody>
                    <a:bodyPr/>
                    <a:lstStyle/>
                    <a:p>
                      <a:r>
                        <a:rPr lang="en-US" sz="1800" b="0" i="0" u="none" strike="noStrike" kern="1200" baseline="0" dirty="0">
                          <a:solidFill>
                            <a:schemeClr val="dk1"/>
                          </a:solidFill>
                          <a:latin typeface="+mn-lt"/>
                          <a:ea typeface="+mn-ea"/>
                          <a:cs typeface="+mn-cs"/>
                        </a:rPr>
                        <a:t>Investment centers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dk1"/>
                          </a:solidFill>
                          <a:latin typeface="+mn-lt"/>
                          <a:ea typeface="+mn-ea"/>
                          <a:cs typeface="+mn-cs"/>
                        </a:rPr>
                        <a:t>Calculating </a:t>
                      </a:r>
                      <a:r>
                        <a:rPr lang="en-US" sz="1800" b="0" i="1" u="none" strike="noStrike" kern="1200" baseline="0" dirty="0">
                          <a:solidFill>
                            <a:schemeClr val="dk1"/>
                          </a:solidFill>
                          <a:latin typeface="+mn-lt"/>
                          <a:ea typeface="+mn-ea"/>
                          <a:cs typeface="+mn-cs"/>
                        </a:rPr>
                        <a:t>Return On Investment</a:t>
                      </a:r>
                    </a:p>
                    <a:p>
                      <a:r>
                        <a:rPr lang="en-US" sz="1800" b="0" i="0" u="none" strike="noStrike" kern="1200" baseline="0" dirty="0">
                          <a:solidFill>
                            <a:schemeClr val="dk1"/>
                          </a:solidFill>
                          <a:latin typeface="+mn-lt"/>
                          <a:ea typeface="+mn-ea"/>
                          <a:cs typeface="+mn-cs"/>
                        </a:rPr>
                        <a:t>In the SAP system you can create an investment center in the Profit Center Accounting component (EC-PCA). You do this by assigning balance sheet items to a profit center.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178504379"/>
                  </a:ext>
                </a:extLst>
              </a:tr>
            </a:tbl>
          </a:graphicData>
        </a:graphic>
      </p:graphicFrame>
    </p:spTree>
    <p:extLst>
      <p:ext uri="{BB962C8B-B14F-4D97-AF65-F5344CB8AC3E}">
        <p14:creationId xmlns:p14="http://schemas.microsoft.com/office/powerpoint/2010/main" xmlns="" val="3837652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63664-E0DF-4D86-A4CD-A7140F730C81}"/>
              </a:ext>
            </a:extLst>
          </p:cNvPr>
          <p:cNvSpPr>
            <a:spLocks noGrp="1"/>
          </p:cNvSpPr>
          <p:nvPr>
            <p:ph type="title"/>
          </p:nvPr>
        </p:nvSpPr>
        <p:spPr>
          <a:xfrm>
            <a:off x="352425" y="304800"/>
            <a:ext cx="8734425" cy="401637"/>
          </a:xfrm>
        </p:spPr>
        <p:txBody>
          <a:bodyPr/>
          <a:lstStyle/>
          <a:p>
            <a:r>
              <a:rPr lang="en-US" sz="3200" dirty="0"/>
              <a:t>Features:</a:t>
            </a:r>
            <a:endParaRPr lang="en-US" sz="2000" dirty="0"/>
          </a:p>
        </p:txBody>
      </p:sp>
      <p:sp>
        <p:nvSpPr>
          <p:cNvPr id="3" name="Content Placeholder 2">
            <a:extLst>
              <a:ext uri="{FF2B5EF4-FFF2-40B4-BE49-F238E27FC236}">
                <a16:creationId xmlns:a16="http://schemas.microsoft.com/office/drawing/2014/main" xmlns="" id="{37791F68-9073-4858-A67F-A2E48F979DDB}"/>
              </a:ext>
            </a:extLst>
          </p:cNvPr>
          <p:cNvSpPr>
            <a:spLocks noGrp="1"/>
          </p:cNvSpPr>
          <p:nvPr>
            <p:ph idx="1"/>
          </p:nvPr>
        </p:nvSpPr>
        <p:spPr>
          <a:xfrm>
            <a:off x="352425" y="1066800"/>
            <a:ext cx="8562975" cy="5105400"/>
          </a:xfrm>
        </p:spPr>
        <p:txBody>
          <a:bodyPr/>
          <a:lstStyle/>
          <a:p>
            <a:r>
              <a:rPr lang="en-US" sz="2000" i="1" dirty="0">
                <a:effectLst/>
              </a:rPr>
              <a:t>Entering actual costs: </a:t>
            </a:r>
            <a:r>
              <a:rPr lang="en-US" sz="2000" b="0" dirty="0">
                <a:effectLst/>
              </a:rPr>
              <a:t>Primary costs can be transferred to Cost Accounting from other components, for example, Materials Management (MM), Asset Accounting (AA), Payroll Accounting (PY). Additional costs and outlay costs are recorded using the accrual method.</a:t>
            </a:r>
          </a:p>
          <a:p>
            <a:r>
              <a:rPr lang="en-US" sz="2000" dirty="0">
                <a:effectLst/>
              </a:rPr>
              <a:t>Allocating actual costs: </a:t>
            </a:r>
            <a:r>
              <a:rPr lang="en-US" sz="2000" b="0" dirty="0">
                <a:effectLst/>
              </a:rPr>
              <a:t>You can use various methods to further allocate the actual costs you have recorded, according to their source. The system distinguishes between transaction-based allocations, which occur within one period, and period based allocations, which occur at period end.</a:t>
            </a:r>
          </a:p>
          <a:p>
            <a:r>
              <a:rPr lang="en-US" sz="2000" dirty="0">
                <a:effectLst/>
              </a:rPr>
              <a:t>Planning activities and costs: </a:t>
            </a:r>
            <a:r>
              <a:rPr lang="en-US" sz="2000" b="0" dirty="0">
                <a:effectLst/>
              </a:rPr>
              <a:t>You can use planning to define organizational targets and carry out regular cost effectiveness checks. Variances can be calculated by comparing the actual costs and activities with the plan values. These variances serve as a control signal, which helps you to correct business processes, when required. You can plan costs and activities to determine allocation (activity) prices.</a:t>
            </a:r>
            <a:endParaRPr lang="en-US" sz="2000" dirty="0">
              <a:effectLst/>
            </a:endParaRPr>
          </a:p>
        </p:txBody>
      </p:sp>
    </p:spTree>
    <p:extLst>
      <p:ext uri="{BB962C8B-B14F-4D97-AF65-F5344CB8AC3E}">
        <p14:creationId xmlns:p14="http://schemas.microsoft.com/office/powerpoint/2010/main" xmlns="" val="2347258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C10E6D-0384-4F63-BD6B-C62F150EF3EC}"/>
              </a:ext>
            </a:extLst>
          </p:cNvPr>
          <p:cNvSpPr>
            <a:spLocks noGrp="1"/>
          </p:cNvSpPr>
          <p:nvPr>
            <p:ph type="title"/>
          </p:nvPr>
        </p:nvSpPr>
        <p:spPr>
          <a:xfrm>
            <a:off x="352425" y="152400"/>
            <a:ext cx="8734425" cy="477837"/>
          </a:xfrm>
        </p:spPr>
        <p:txBody>
          <a:bodyPr/>
          <a:lstStyle/>
          <a:p>
            <a:r>
              <a:rPr lang="en-US" sz="3200" dirty="0"/>
              <a:t>Features</a:t>
            </a:r>
            <a:r>
              <a:rPr lang="en-US" sz="3200" dirty="0">
                <a:sym typeface="Wingdings" panose="05000000000000000000" pitchFamily="2" charset="2"/>
              </a:rPr>
              <a:t> (Cont..)</a:t>
            </a:r>
            <a:endParaRPr lang="en-US" sz="3200" dirty="0"/>
          </a:p>
        </p:txBody>
      </p:sp>
      <p:sp>
        <p:nvSpPr>
          <p:cNvPr id="3" name="Content Placeholder 2">
            <a:extLst>
              <a:ext uri="{FF2B5EF4-FFF2-40B4-BE49-F238E27FC236}">
                <a16:creationId xmlns:a16="http://schemas.microsoft.com/office/drawing/2014/main" xmlns="" id="{AECE5E4F-4435-4267-B09C-DD8A61C2F719}"/>
              </a:ext>
            </a:extLst>
          </p:cNvPr>
          <p:cNvSpPr>
            <a:spLocks noGrp="1"/>
          </p:cNvSpPr>
          <p:nvPr>
            <p:ph idx="1"/>
          </p:nvPr>
        </p:nvSpPr>
        <p:spPr>
          <a:xfrm>
            <a:off x="352425" y="762000"/>
            <a:ext cx="8562975" cy="5638800"/>
          </a:xfrm>
        </p:spPr>
        <p:txBody>
          <a:bodyPr/>
          <a:lstStyle/>
          <a:p>
            <a:r>
              <a:rPr lang="en-US" sz="2000" dirty="0">
                <a:effectLst/>
              </a:rPr>
              <a:t>Allocating plan costs: </a:t>
            </a:r>
            <a:r>
              <a:rPr lang="en-US" sz="2000" b="0" dirty="0">
                <a:effectLst/>
              </a:rPr>
              <a:t>All actual allocations that occur for cost centers can also be planned (for example, distribution, assessment, indirect activity allocation).</a:t>
            </a:r>
          </a:p>
          <a:p>
            <a:r>
              <a:rPr lang="en-US" sz="2000" dirty="0">
                <a:effectLst/>
              </a:rPr>
              <a:t>Entering plan and actual statistical key figures: </a:t>
            </a:r>
            <a:r>
              <a:rPr lang="en-US" sz="2000" b="0" dirty="0">
                <a:effectLst/>
              </a:rPr>
              <a:t>Statistical key figures are used as the basis for the indirect allocation methods, as well as for evaluations in the information system (for example, employees, telephones).</a:t>
            </a:r>
          </a:p>
          <a:p>
            <a:r>
              <a:rPr lang="en-US" sz="2000" dirty="0">
                <a:effectLst/>
              </a:rPr>
              <a:t>Activity Accounting: </a:t>
            </a:r>
            <a:r>
              <a:rPr lang="en-US" sz="2000" b="0" dirty="0">
                <a:effectLst/>
              </a:rPr>
              <a:t>Activity Accounting uses the activity produced by a cost center as the tracing factor for the costs. You can use activities to measure the operating rate or the rate of capacity utilization for a cost center. The target costs of the cost center refer to the activity output.    Depending on the source of the costs, the activities of a cost center are     divided into various activity types (for example, for the Work center cost center: Repair hours or Assembly hours.)</a:t>
            </a:r>
          </a:p>
          <a:p>
            <a:r>
              <a:rPr lang="en-US" sz="2000" dirty="0">
                <a:effectLst/>
              </a:rPr>
              <a:t>Information system: </a:t>
            </a:r>
            <a:r>
              <a:rPr lang="en-US" sz="2000" b="0" dirty="0">
                <a:effectLst/>
              </a:rPr>
              <a:t>The information system provides tools with which you can analyze the cost flows that have occurred in your organization. You can carry out standard recurring evaluations; and create special reports for unique tasks or situations.</a:t>
            </a:r>
          </a:p>
          <a:p>
            <a:endParaRPr lang="en-US" sz="2000" dirty="0">
              <a:effectLst/>
            </a:endParaRPr>
          </a:p>
        </p:txBody>
      </p:sp>
    </p:spTree>
    <p:extLst>
      <p:ext uri="{BB962C8B-B14F-4D97-AF65-F5344CB8AC3E}">
        <p14:creationId xmlns:p14="http://schemas.microsoft.com/office/powerpoint/2010/main" xmlns="" val="2057864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7BA1F-FE5B-4520-B53E-6C273EE1999E}"/>
              </a:ext>
            </a:extLst>
          </p:cNvPr>
          <p:cNvSpPr>
            <a:spLocks noGrp="1"/>
          </p:cNvSpPr>
          <p:nvPr>
            <p:ph type="title"/>
          </p:nvPr>
        </p:nvSpPr>
        <p:spPr/>
        <p:txBody>
          <a:bodyPr/>
          <a:lstStyle/>
          <a:p>
            <a:r>
              <a:rPr lang="en-US" dirty="0"/>
              <a:t>Cost Center Categories</a:t>
            </a:r>
          </a:p>
        </p:txBody>
      </p:sp>
      <p:sp>
        <p:nvSpPr>
          <p:cNvPr id="3" name="Content Placeholder 2">
            <a:extLst>
              <a:ext uri="{FF2B5EF4-FFF2-40B4-BE49-F238E27FC236}">
                <a16:creationId xmlns:a16="http://schemas.microsoft.com/office/drawing/2014/main" xmlns="" id="{A581D2D9-447B-4C5A-BE59-33F4535EAB36}"/>
              </a:ext>
            </a:extLst>
          </p:cNvPr>
          <p:cNvSpPr>
            <a:spLocks noGrp="1"/>
          </p:cNvSpPr>
          <p:nvPr>
            <p:ph idx="1"/>
          </p:nvPr>
        </p:nvSpPr>
        <p:spPr>
          <a:xfrm>
            <a:off x="647700" y="1524000"/>
            <a:ext cx="7800975" cy="4419600"/>
          </a:xfrm>
        </p:spPr>
        <p:txBody>
          <a:bodyPr/>
          <a:lstStyle/>
          <a:p>
            <a:pPr marL="0" indent="0">
              <a:buNone/>
            </a:pPr>
            <a:r>
              <a:rPr lang="en-US" sz="1800" b="0" dirty="0"/>
              <a:t>To classify and specify the types of cost center and to control the data flow to the cost centers by cost center</a:t>
            </a:r>
          </a:p>
          <a:p>
            <a:pPr marL="0" indent="0">
              <a:buNone/>
            </a:pPr>
            <a:r>
              <a:rPr lang="en-US" sz="1800" b="0" dirty="0"/>
              <a:t>category you can maintain the following types of data to cost centers:</a:t>
            </a:r>
          </a:p>
          <a:p>
            <a:pPr marL="0" indent="0">
              <a:buNone/>
            </a:pPr>
            <a:endParaRPr lang="en-US" sz="1800" b="0" dirty="0"/>
          </a:p>
          <a:p>
            <a:r>
              <a:rPr lang="en-US" sz="1800" b="0" dirty="0"/>
              <a:t>1. Planed Primary cost</a:t>
            </a:r>
          </a:p>
          <a:p>
            <a:r>
              <a:rPr lang="en-US" sz="1800" b="0" dirty="0"/>
              <a:t>2. Planed Secondary Cost</a:t>
            </a:r>
          </a:p>
          <a:p>
            <a:r>
              <a:rPr lang="en-US" sz="1800" b="0" dirty="0"/>
              <a:t>3. Planed Revenues</a:t>
            </a:r>
          </a:p>
          <a:p>
            <a:r>
              <a:rPr lang="en-US" sz="1800" b="0" dirty="0"/>
              <a:t>4. Actual Primary Cost</a:t>
            </a:r>
          </a:p>
          <a:p>
            <a:r>
              <a:rPr lang="en-US" sz="1800" b="0" dirty="0"/>
              <a:t>5. Actual Secondary Cost</a:t>
            </a:r>
          </a:p>
          <a:p>
            <a:r>
              <a:rPr lang="en-US" sz="1800" b="0" dirty="0"/>
              <a:t>6. Actual revenue</a:t>
            </a:r>
          </a:p>
          <a:p>
            <a:r>
              <a:rPr lang="en-US" sz="1800" b="0" dirty="0"/>
              <a:t>7. Commitment Items</a:t>
            </a:r>
          </a:p>
          <a:p>
            <a:r>
              <a:rPr lang="en-US" sz="1800" b="0" dirty="0"/>
              <a:t>8. Functional Area in Formation</a:t>
            </a:r>
          </a:p>
          <a:p>
            <a:r>
              <a:rPr lang="en-US" sz="1800" b="0" dirty="0"/>
              <a:t>9. Quantitative Information</a:t>
            </a:r>
            <a:endParaRPr lang="en-US" sz="1800" dirty="0"/>
          </a:p>
        </p:txBody>
      </p:sp>
    </p:spTree>
    <p:extLst>
      <p:ext uri="{BB962C8B-B14F-4D97-AF65-F5344CB8AC3E}">
        <p14:creationId xmlns:p14="http://schemas.microsoft.com/office/powerpoint/2010/main" xmlns="" val="3234682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37EA3F-3AE6-4DEA-BD76-B9CA12409737}"/>
              </a:ext>
            </a:extLst>
          </p:cNvPr>
          <p:cNvSpPr>
            <a:spLocks noGrp="1"/>
          </p:cNvSpPr>
          <p:nvPr>
            <p:ph type="title"/>
          </p:nvPr>
        </p:nvSpPr>
        <p:spPr>
          <a:xfrm>
            <a:off x="352425" y="152400"/>
            <a:ext cx="8734425" cy="477837"/>
          </a:xfrm>
        </p:spPr>
        <p:txBody>
          <a:bodyPr/>
          <a:lstStyle/>
          <a:p>
            <a:r>
              <a:rPr lang="en-US" sz="3200" dirty="0"/>
              <a:t>Define Cost Center Categories</a:t>
            </a:r>
          </a:p>
        </p:txBody>
      </p:sp>
      <p:sp>
        <p:nvSpPr>
          <p:cNvPr id="3" name="Content Placeholder 2">
            <a:extLst>
              <a:ext uri="{FF2B5EF4-FFF2-40B4-BE49-F238E27FC236}">
                <a16:creationId xmlns:a16="http://schemas.microsoft.com/office/drawing/2014/main" xmlns="" id="{8443BD1A-9CF4-4907-A60E-7E4D643D423A}"/>
              </a:ext>
            </a:extLst>
          </p:cNvPr>
          <p:cNvSpPr>
            <a:spLocks noGrp="1"/>
          </p:cNvSpPr>
          <p:nvPr>
            <p:ph idx="1"/>
          </p:nvPr>
        </p:nvSpPr>
        <p:spPr>
          <a:xfrm>
            <a:off x="304800" y="762000"/>
            <a:ext cx="8267700" cy="4572000"/>
          </a:xfrm>
        </p:spPr>
        <p:txBody>
          <a:bodyPr/>
          <a:lstStyle/>
          <a:p>
            <a:r>
              <a:rPr lang="en-US" sz="2000" b="0" dirty="0">
                <a:effectLst/>
              </a:rPr>
              <a:t>Path: SPRO-&gt; Controlling-&gt; Cost Center Accounting-&gt; Master Data-&gt; Cost Centers-&gt; Define Cost Center Categories</a:t>
            </a:r>
          </a:p>
          <a:p>
            <a:r>
              <a:rPr lang="en-US" sz="2000" b="0" dirty="0">
                <a:effectLst/>
              </a:rPr>
              <a:t>Transaction code: OKA2</a:t>
            </a:r>
          </a:p>
          <a:p>
            <a:r>
              <a:rPr lang="en-US" sz="2000" b="0" dirty="0">
                <a:effectLst/>
              </a:rPr>
              <a:t>SAP provided all types of Cost Centers Categories as we shown below. If you want to create any new click on                   and specify Cost Center Category (CCTC), name and all other parameters and save.</a:t>
            </a:r>
          </a:p>
          <a:p>
            <a:endParaRPr lang="en-US" sz="2000" b="0" dirty="0">
              <a:effectLst/>
            </a:endParaRPr>
          </a:p>
        </p:txBody>
      </p:sp>
      <p:pic>
        <p:nvPicPr>
          <p:cNvPr id="4" name="Picture 3">
            <a:extLst>
              <a:ext uri="{FF2B5EF4-FFF2-40B4-BE49-F238E27FC236}">
                <a16:creationId xmlns:a16="http://schemas.microsoft.com/office/drawing/2014/main" xmlns="" id="{8DAA36E1-02F1-4593-B7F3-5989C159A065}"/>
              </a:ext>
            </a:extLst>
          </p:cNvPr>
          <p:cNvPicPr>
            <a:picLocks noChangeAspect="1"/>
          </p:cNvPicPr>
          <p:nvPr/>
        </p:nvPicPr>
        <p:blipFill>
          <a:blip r:embed="rId2" cstate="print"/>
          <a:stretch>
            <a:fillRect/>
          </a:stretch>
        </p:blipFill>
        <p:spPr>
          <a:xfrm>
            <a:off x="5715000" y="2133600"/>
            <a:ext cx="1133475" cy="333375"/>
          </a:xfrm>
          <a:prstGeom prst="rect">
            <a:avLst/>
          </a:prstGeom>
        </p:spPr>
      </p:pic>
      <p:pic>
        <p:nvPicPr>
          <p:cNvPr id="5" name="Picture 4">
            <a:extLst>
              <a:ext uri="{FF2B5EF4-FFF2-40B4-BE49-F238E27FC236}">
                <a16:creationId xmlns:a16="http://schemas.microsoft.com/office/drawing/2014/main" xmlns="" id="{A7B2584E-840E-4CE5-A325-019C102F725E}"/>
              </a:ext>
            </a:extLst>
          </p:cNvPr>
          <p:cNvPicPr>
            <a:picLocks noChangeAspect="1"/>
          </p:cNvPicPr>
          <p:nvPr/>
        </p:nvPicPr>
        <p:blipFill rotWithShape="1">
          <a:blip r:embed="rId3" cstate="print"/>
          <a:srcRect b="21116"/>
          <a:stretch/>
        </p:blipFill>
        <p:spPr>
          <a:xfrm>
            <a:off x="1533525" y="2977809"/>
            <a:ext cx="5810250" cy="3118192"/>
          </a:xfrm>
          <a:prstGeom prst="rect">
            <a:avLst/>
          </a:prstGeom>
        </p:spPr>
      </p:pic>
    </p:spTree>
    <p:extLst>
      <p:ext uri="{BB962C8B-B14F-4D97-AF65-F5344CB8AC3E}">
        <p14:creationId xmlns:p14="http://schemas.microsoft.com/office/powerpoint/2010/main" xmlns="" val="1020728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8F8F3-E529-4217-954D-2E2C1F671411}"/>
              </a:ext>
            </a:extLst>
          </p:cNvPr>
          <p:cNvSpPr>
            <a:spLocks noGrp="1"/>
          </p:cNvSpPr>
          <p:nvPr>
            <p:ph type="title"/>
          </p:nvPr>
        </p:nvSpPr>
        <p:spPr>
          <a:xfrm>
            <a:off x="352425" y="547688"/>
            <a:ext cx="8734425" cy="671512"/>
          </a:xfrm>
        </p:spPr>
        <p:txBody>
          <a:bodyPr/>
          <a:lstStyle/>
          <a:p>
            <a:r>
              <a:rPr lang="en-US" sz="3200" dirty="0"/>
              <a:t>Cost Center Group</a:t>
            </a:r>
          </a:p>
        </p:txBody>
      </p:sp>
      <p:sp>
        <p:nvSpPr>
          <p:cNvPr id="3" name="Content Placeholder 2">
            <a:extLst>
              <a:ext uri="{FF2B5EF4-FFF2-40B4-BE49-F238E27FC236}">
                <a16:creationId xmlns:a16="http://schemas.microsoft.com/office/drawing/2014/main" xmlns="" id="{2E169179-33EB-47BE-AB05-E306FAAEAC93}"/>
              </a:ext>
            </a:extLst>
          </p:cNvPr>
          <p:cNvSpPr>
            <a:spLocks noGrp="1"/>
          </p:cNvSpPr>
          <p:nvPr>
            <p:ph idx="1"/>
          </p:nvPr>
        </p:nvSpPr>
        <p:spPr>
          <a:xfrm>
            <a:off x="533399" y="1371600"/>
            <a:ext cx="7620001" cy="4648200"/>
          </a:xfrm>
        </p:spPr>
        <p:txBody>
          <a:bodyPr/>
          <a:lstStyle/>
          <a:p>
            <a:r>
              <a:rPr lang="en-US" sz="2000" b="0" dirty="0">
                <a:effectLst/>
              </a:rPr>
              <a:t>You can collect cost centers according to various criteria into groups. This enables you to use cost centers to depict the structure of the organization in the SAP System.</a:t>
            </a:r>
          </a:p>
          <a:p>
            <a:pPr marL="0" indent="0">
              <a:buNone/>
            </a:pPr>
            <a:endParaRPr lang="en-US" sz="2000" b="0" dirty="0">
              <a:effectLst/>
            </a:endParaRPr>
          </a:p>
          <a:p>
            <a:r>
              <a:rPr lang="en-US" sz="2000" b="0" dirty="0">
                <a:effectLst/>
              </a:rPr>
              <a:t>You can use the groups to build cost center hierarchies, which summarize the decision-making, responsibility, and control areas according to the particular requirements of the organization. The individual cost centers form the lowest hierarchical level.</a:t>
            </a:r>
          </a:p>
          <a:p>
            <a:pPr marL="0" indent="0">
              <a:buNone/>
            </a:pPr>
            <a:endParaRPr lang="en-US" sz="2000" b="0" dirty="0">
              <a:effectLst/>
            </a:endParaRPr>
          </a:p>
          <a:p>
            <a:r>
              <a:rPr lang="en-US" sz="2000" b="0" dirty="0">
                <a:effectLst/>
              </a:rPr>
              <a:t>There must be at least one group that contains all cost centers and represents the entire business organization. This cost center group is described as the standard hierarchy. You can assign more cost center groups to the standard hierarchy.</a:t>
            </a:r>
          </a:p>
        </p:txBody>
      </p:sp>
    </p:spTree>
    <p:extLst>
      <p:ext uri="{BB962C8B-B14F-4D97-AF65-F5344CB8AC3E}">
        <p14:creationId xmlns:p14="http://schemas.microsoft.com/office/powerpoint/2010/main" xmlns="" val="2390467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A53CA0-1EE9-4C3C-8B47-42EEC272F72A}"/>
              </a:ext>
            </a:extLst>
          </p:cNvPr>
          <p:cNvSpPr>
            <a:spLocks noGrp="1"/>
          </p:cNvSpPr>
          <p:nvPr>
            <p:ph type="title"/>
          </p:nvPr>
        </p:nvSpPr>
        <p:spPr/>
        <p:txBody>
          <a:bodyPr/>
          <a:lstStyle/>
          <a:p>
            <a:r>
              <a:rPr lang="en-US" sz="3200" dirty="0"/>
              <a:t>Cost Center Group (Cont.…)</a:t>
            </a:r>
          </a:p>
        </p:txBody>
      </p:sp>
      <p:sp>
        <p:nvSpPr>
          <p:cNvPr id="3" name="Content Placeholder 2">
            <a:extLst>
              <a:ext uri="{FF2B5EF4-FFF2-40B4-BE49-F238E27FC236}">
                <a16:creationId xmlns:a16="http://schemas.microsoft.com/office/drawing/2014/main" xmlns="" id="{C4DFEAAB-F27F-4478-8EF6-0D41E2814958}"/>
              </a:ext>
            </a:extLst>
          </p:cNvPr>
          <p:cNvSpPr>
            <a:spLocks noGrp="1"/>
          </p:cNvSpPr>
          <p:nvPr>
            <p:ph idx="1"/>
          </p:nvPr>
        </p:nvSpPr>
        <p:spPr>
          <a:xfrm>
            <a:off x="647700" y="1752600"/>
            <a:ext cx="7810500" cy="4191000"/>
          </a:xfrm>
        </p:spPr>
        <p:txBody>
          <a:bodyPr/>
          <a:lstStyle/>
          <a:p>
            <a:r>
              <a:rPr lang="en-US" sz="2000" b="0" dirty="0">
                <a:effectLst/>
              </a:rPr>
              <a:t>You can also create any number of alternative groups. You can structure these, for example, according to organizational and/or functional viewpoints. Cost center groups enable you to perform evaluations for each decision-making, responsibility, or control area. They also support the processes during planning and internal allocations.</a:t>
            </a:r>
          </a:p>
          <a:p>
            <a:endParaRPr lang="en-US" sz="2000" b="0" dirty="0">
              <a:effectLst/>
            </a:endParaRPr>
          </a:p>
          <a:p>
            <a:r>
              <a:rPr lang="en-US" sz="2000" b="0" dirty="0">
                <a:effectLst/>
              </a:rPr>
              <a:t>You can assign each cost center to only one group in the standard hierarchy, but to as many alternative groups as you require.</a:t>
            </a:r>
          </a:p>
          <a:p>
            <a:endParaRPr lang="en-US" dirty="0"/>
          </a:p>
        </p:txBody>
      </p:sp>
    </p:spTree>
    <p:extLst>
      <p:ext uri="{BB962C8B-B14F-4D97-AF65-F5344CB8AC3E}">
        <p14:creationId xmlns:p14="http://schemas.microsoft.com/office/powerpoint/2010/main" xmlns="" val="179177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2DFB6-FD48-43B5-9491-08C98D440B3E}"/>
              </a:ext>
            </a:extLst>
          </p:cNvPr>
          <p:cNvSpPr>
            <a:spLocks noGrp="1"/>
          </p:cNvSpPr>
          <p:nvPr>
            <p:ph type="title"/>
          </p:nvPr>
        </p:nvSpPr>
        <p:spPr>
          <a:xfrm>
            <a:off x="352425" y="304800"/>
            <a:ext cx="8734425" cy="477837"/>
          </a:xfrm>
        </p:spPr>
        <p:txBody>
          <a:bodyPr/>
          <a:lstStyle/>
          <a:p>
            <a:r>
              <a:rPr lang="en-US" sz="3200" dirty="0"/>
              <a:t>Creation of Cost Center Group</a:t>
            </a:r>
          </a:p>
        </p:txBody>
      </p:sp>
      <p:sp>
        <p:nvSpPr>
          <p:cNvPr id="3" name="Content Placeholder 2">
            <a:extLst>
              <a:ext uri="{FF2B5EF4-FFF2-40B4-BE49-F238E27FC236}">
                <a16:creationId xmlns:a16="http://schemas.microsoft.com/office/drawing/2014/main" xmlns="" id="{21216792-8601-468C-8D6F-493826CA03E6}"/>
              </a:ext>
            </a:extLst>
          </p:cNvPr>
          <p:cNvSpPr>
            <a:spLocks noGrp="1"/>
          </p:cNvSpPr>
          <p:nvPr>
            <p:ph idx="1"/>
          </p:nvPr>
        </p:nvSpPr>
        <p:spPr>
          <a:xfrm>
            <a:off x="647700" y="990601"/>
            <a:ext cx="7962900" cy="4953000"/>
          </a:xfrm>
        </p:spPr>
        <p:txBody>
          <a:bodyPr/>
          <a:lstStyle/>
          <a:p>
            <a:r>
              <a:rPr lang="en-US" sz="2000" b="0" dirty="0">
                <a:effectLst/>
              </a:rPr>
              <a:t>Path: Accounting-&gt; Controlling-&gt; Cost Center Accounting-&gt; Master Data-&gt; Cost Center Group-&gt; KSH1 – Create</a:t>
            </a:r>
          </a:p>
          <a:p>
            <a:r>
              <a:rPr lang="en-US" sz="2000" dirty="0">
                <a:effectLst/>
              </a:rPr>
              <a:t>Transaction Code: </a:t>
            </a:r>
            <a:r>
              <a:rPr lang="en-US" sz="2000" b="0" dirty="0">
                <a:effectLst/>
              </a:rPr>
              <a:t>KSH1</a:t>
            </a:r>
          </a:p>
          <a:p>
            <a:r>
              <a:rPr lang="en-US" sz="2000" b="0" dirty="0">
                <a:effectLst/>
              </a:rPr>
              <a:t>In above screen Cost Center Group name will display automatically and just click on Hierarchy button </a:t>
            </a:r>
          </a:p>
        </p:txBody>
      </p:sp>
      <p:pic>
        <p:nvPicPr>
          <p:cNvPr id="4" name="Picture 3">
            <a:extLst>
              <a:ext uri="{FF2B5EF4-FFF2-40B4-BE49-F238E27FC236}">
                <a16:creationId xmlns:a16="http://schemas.microsoft.com/office/drawing/2014/main" xmlns="" id="{83713CA0-AC00-4052-9870-C0B3A30BBF03}"/>
              </a:ext>
            </a:extLst>
          </p:cNvPr>
          <p:cNvPicPr>
            <a:picLocks noChangeAspect="1"/>
          </p:cNvPicPr>
          <p:nvPr/>
        </p:nvPicPr>
        <p:blipFill>
          <a:blip r:embed="rId2" cstate="print"/>
          <a:stretch>
            <a:fillRect/>
          </a:stretch>
        </p:blipFill>
        <p:spPr>
          <a:xfrm>
            <a:off x="4876800" y="2286000"/>
            <a:ext cx="314325" cy="371475"/>
          </a:xfrm>
          <a:prstGeom prst="rect">
            <a:avLst/>
          </a:prstGeom>
        </p:spPr>
      </p:pic>
      <p:pic>
        <p:nvPicPr>
          <p:cNvPr id="5" name="Picture 4">
            <a:extLst>
              <a:ext uri="{FF2B5EF4-FFF2-40B4-BE49-F238E27FC236}">
                <a16:creationId xmlns:a16="http://schemas.microsoft.com/office/drawing/2014/main" xmlns="" id="{369FBCF6-C229-4E57-A465-E36BC39673D6}"/>
              </a:ext>
            </a:extLst>
          </p:cNvPr>
          <p:cNvPicPr>
            <a:picLocks noChangeAspect="1"/>
          </p:cNvPicPr>
          <p:nvPr/>
        </p:nvPicPr>
        <p:blipFill>
          <a:blip r:embed="rId3" cstate="print"/>
          <a:stretch>
            <a:fillRect/>
          </a:stretch>
        </p:blipFill>
        <p:spPr>
          <a:xfrm>
            <a:off x="603738" y="2720373"/>
            <a:ext cx="8353425" cy="3431192"/>
          </a:xfrm>
          <a:prstGeom prst="rect">
            <a:avLst/>
          </a:prstGeom>
        </p:spPr>
      </p:pic>
    </p:spTree>
    <p:extLst>
      <p:ext uri="{BB962C8B-B14F-4D97-AF65-F5344CB8AC3E}">
        <p14:creationId xmlns:p14="http://schemas.microsoft.com/office/powerpoint/2010/main" xmlns="" val="440768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6916E9-05EB-4DBB-8CF2-05B5480F4675}"/>
              </a:ext>
            </a:extLst>
          </p:cNvPr>
          <p:cNvSpPr>
            <a:spLocks noGrp="1"/>
          </p:cNvSpPr>
          <p:nvPr>
            <p:ph type="title"/>
          </p:nvPr>
        </p:nvSpPr>
        <p:spPr>
          <a:xfrm>
            <a:off x="352425" y="76200"/>
            <a:ext cx="8734425" cy="477837"/>
          </a:xfrm>
        </p:spPr>
        <p:txBody>
          <a:bodyPr/>
          <a:lstStyle/>
          <a:p>
            <a:r>
              <a:rPr lang="en-US" sz="3200" dirty="0"/>
              <a:t>Creation of Cost Center Group</a:t>
            </a:r>
          </a:p>
        </p:txBody>
      </p:sp>
      <p:sp>
        <p:nvSpPr>
          <p:cNvPr id="3" name="Content Placeholder 2">
            <a:extLst>
              <a:ext uri="{FF2B5EF4-FFF2-40B4-BE49-F238E27FC236}">
                <a16:creationId xmlns:a16="http://schemas.microsoft.com/office/drawing/2014/main" xmlns="" id="{6C7A74ED-4382-4101-A3AE-716386ECEBC6}"/>
              </a:ext>
            </a:extLst>
          </p:cNvPr>
          <p:cNvSpPr>
            <a:spLocks noGrp="1"/>
          </p:cNvSpPr>
          <p:nvPr>
            <p:ph idx="1"/>
          </p:nvPr>
        </p:nvSpPr>
        <p:spPr>
          <a:xfrm>
            <a:off x="647700" y="533400"/>
            <a:ext cx="7800975" cy="5105400"/>
          </a:xfrm>
        </p:spPr>
        <p:txBody>
          <a:bodyPr/>
          <a:lstStyle/>
          <a:p>
            <a:r>
              <a:rPr lang="en-US" sz="2000" b="0" dirty="0"/>
              <a:t>In the below screen type the description and place the curser on the same window and click on Lower Level button</a:t>
            </a:r>
          </a:p>
          <a:p>
            <a:r>
              <a:rPr lang="en-US" sz="2000" b="0" dirty="0"/>
              <a:t>so it will display Lower Level Group. Enter the details of the groups that needs to be created.</a:t>
            </a:r>
          </a:p>
          <a:p>
            <a:r>
              <a:rPr lang="en-US" sz="2000" b="0" dirty="0"/>
              <a:t>In case if you want to create a group in the same level. Click same level button.</a:t>
            </a:r>
          </a:p>
        </p:txBody>
      </p:sp>
      <p:pic>
        <p:nvPicPr>
          <p:cNvPr id="4" name="Picture 3">
            <a:extLst>
              <a:ext uri="{FF2B5EF4-FFF2-40B4-BE49-F238E27FC236}">
                <a16:creationId xmlns:a16="http://schemas.microsoft.com/office/drawing/2014/main" xmlns="" id="{E3CD9358-DD29-4B15-8BE6-3CFCB7B4705B}"/>
              </a:ext>
            </a:extLst>
          </p:cNvPr>
          <p:cNvPicPr>
            <a:picLocks noChangeAspect="1"/>
          </p:cNvPicPr>
          <p:nvPr/>
        </p:nvPicPr>
        <p:blipFill>
          <a:blip r:embed="rId2" cstate="print"/>
          <a:stretch>
            <a:fillRect/>
          </a:stretch>
        </p:blipFill>
        <p:spPr>
          <a:xfrm>
            <a:off x="969571" y="2599688"/>
            <a:ext cx="7204857" cy="3648712"/>
          </a:xfrm>
          <a:prstGeom prst="rect">
            <a:avLst/>
          </a:prstGeom>
        </p:spPr>
      </p:pic>
    </p:spTree>
    <p:extLst>
      <p:ext uri="{BB962C8B-B14F-4D97-AF65-F5344CB8AC3E}">
        <p14:creationId xmlns:p14="http://schemas.microsoft.com/office/powerpoint/2010/main" xmlns="" val="144386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9DFDB-79D2-49DC-8C02-6A7020E1D6AE}"/>
              </a:ext>
            </a:extLst>
          </p:cNvPr>
          <p:cNvSpPr>
            <a:spLocks noGrp="1"/>
          </p:cNvSpPr>
          <p:nvPr>
            <p:ph type="title"/>
          </p:nvPr>
        </p:nvSpPr>
        <p:spPr>
          <a:xfrm>
            <a:off x="352425" y="471488"/>
            <a:ext cx="8734425" cy="671512"/>
          </a:xfrm>
        </p:spPr>
        <p:txBody>
          <a:bodyPr/>
          <a:lstStyle/>
          <a:p>
            <a:r>
              <a:rPr lang="en-US" sz="3600" dirty="0"/>
              <a:t>Primary cost elements</a:t>
            </a:r>
          </a:p>
        </p:txBody>
      </p:sp>
      <p:sp>
        <p:nvSpPr>
          <p:cNvPr id="3" name="Content Placeholder 2">
            <a:extLst>
              <a:ext uri="{FF2B5EF4-FFF2-40B4-BE49-F238E27FC236}">
                <a16:creationId xmlns:a16="http://schemas.microsoft.com/office/drawing/2014/main" xmlns="" id="{B42A86B3-A027-4908-9D9C-9C39B7484426}"/>
              </a:ext>
            </a:extLst>
          </p:cNvPr>
          <p:cNvSpPr>
            <a:spLocks noGrp="1"/>
          </p:cNvSpPr>
          <p:nvPr>
            <p:ph idx="1"/>
          </p:nvPr>
        </p:nvSpPr>
        <p:spPr>
          <a:xfrm>
            <a:off x="647700" y="1143000"/>
            <a:ext cx="7962900" cy="4800600"/>
          </a:xfrm>
        </p:spPr>
        <p:txBody>
          <a:bodyPr/>
          <a:lstStyle/>
          <a:p>
            <a:pPr marL="0" indent="0">
              <a:buNone/>
            </a:pPr>
            <a:r>
              <a:rPr lang="en-US" sz="2400" dirty="0">
                <a:effectLst/>
              </a:rPr>
              <a:t>Primary Cost or Revenue Element: </a:t>
            </a:r>
            <a:r>
              <a:rPr lang="en-US" sz="2400" b="0" dirty="0">
                <a:effectLst/>
              </a:rPr>
              <a:t>A primary cost or revenue element is a cost or revenue relevant item in the chart of accounts, for which a corresponding general ledger (G/L) account exists in Financial Accounting (FI). You can only create the cost or revenue element if you have first defined it as a G/L account in the chart of accounts and created it as an account in Financial Accounting. The SAP System checks whether a corresponding account exists in Financial Accounting.</a:t>
            </a:r>
          </a:p>
          <a:p>
            <a:pPr marL="0" indent="0">
              <a:buNone/>
            </a:pPr>
            <a:endParaRPr lang="en-US" sz="2400" b="0" dirty="0"/>
          </a:p>
          <a:p>
            <a:pPr marL="0" indent="0">
              <a:buNone/>
            </a:pPr>
            <a:r>
              <a:rPr lang="en-US" sz="2400" u="sng" dirty="0">
                <a:effectLst/>
              </a:rPr>
              <a:t>Examples of primary cost elements include:</a:t>
            </a:r>
          </a:p>
          <a:p>
            <a:r>
              <a:rPr lang="en-US" sz="2400" b="0" dirty="0">
                <a:effectLst/>
              </a:rPr>
              <a:t>Material costs</a:t>
            </a:r>
          </a:p>
          <a:p>
            <a:r>
              <a:rPr lang="en-US" sz="2400" b="0" dirty="0">
                <a:effectLst/>
              </a:rPr>
              <a:t>Personnel costs</a:t>
            </a:r>
          </a:p>
          <a:p>
            <a:r>
              <a:rPr lang="en-US" sz="2400" b="0" dirty="0">
                <a:effectLst/>
              </a:rPr>
              <a:t>Energy costs</a:t>
            </a:r>
          </a:p>
        </p:txBody>
      </p:sp>
    </p:spTree>
    <p:extLst>
      <p:ext uri="{BB962C8B-B14F-4D97-AF65-F5344CB8AC3E}">
        <p14:creationId xmlns:p14="http://schemas.microsoft.com/office/powerpoint/2010/main" xmlns="" val="3163426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5B82C-D295-40BE-9D9B-97902A9B5970}"/>
              </a:ext>
            </a:extLst>
          </p:cNvPr>
          <p:cNvSpPr>
            <a:spLocks noGrp="1"/>
          </p:cNvSpPr>
          <p:nvPr>
            <p:ph type="title"/>
          </p:nvPr>
        </p:nvSpPr>
        <p:spPr>
          <a:xfrm>
            <a:off x="304800" y="76200"/>
            <a:ext cx="8734425" cy="671512"/>
          </a:xfrm>
        </p:spPr>
        <p:txBody>
          <a:bodyPr/>
          <a:lstStyle/>
          <a:p>
            <a:r>
              <a:rPr lang="en-US" sz="3200" dirty="0"/>
              <a:t>Creation of Cost Centers</a:t>
            </a:r>
          </a:p>
        </p:txBody>
      </p:sp>
      <p:sp>
        <p:nvSpPr>
          <p:cNvPr id="3" name="Content Placeholder 2">
            <a:extLst>
              <a:ext uri="{FF2B5EF4-FFF2-40B4-BE49-F238E27FC236}">
                <a16:creationId xmlns:a16="http://schemas.microsoft.com/office/drawing/2014/main" xmlns="" id="{434BECFB-8A5C-4E4B-AC02-F1023716A358}"/>
              </a:ext>
            </a:extLst>
          </p:cNvPr>
          <p:cNvSpPr>
            <a:spLocks noGrp="1"/>
          </p:cNvSpPr>
          <p:nvPr>
            <p:ph idx="1"/>
          </p:nvPr>
        </p:nvSpPr>
        <p:spPr>
          <a:xfrm>
            <a:off x="304800" y="609600"/>
            <a:ext cx="8534400" cy="5334000"/>
          </a:xfrm>
        </p:spPr>
        <p:txBody>
          <a:bodyPr/>
          <a:lstStyle/>
          <a:p>
            <a:r>
              <a:rPr lang="en-US" sz="2000" b="0" dirty="0">
                <a:effectLst/>
              </a:rPr>
              <a:t>Path: Accounting-&gt; Controlling-&gt; Cost Center Accounting-&gt; Master Data-&gt; Cost Center-&gt; Individual Processing -&gt;KS01 – Create</a:t>
            </a:r>
          </a:p>
          <a:p>
            <a:r>
              <a:rPr lang="en-US" sz="2000" b="0" dirty="0">
                <a:effectLst/>
              </a:rPr>
              <a:t>Transaction Code: KS01</a:t>
            </a:r>
          </a:p>
          <a:p>
            <a:r>
              <a:rPr lang="en-US" sz="2000" b="0" dirty="0">
                <a:effectLst/>
              </a:rPr>
              <a:t>In the below window enter the details:</a:t>
            </a:r>
          </a:p>
          <a:p>
            <a:pPr marL="0" indent="0">
              <a:buNone/>
            </a:pPr>
            <a:r>
              <a:rPr lang="en-US" sz="2000" b="0" dirty="0">
                <a:effectLst/>
              </a:rPr>
              <a:t>	1) Cost Center number</a:t>
            </a:r>
          </a:p>
          <a:p>
            <a:pPr marL="457200" lvl="1" indent="0">
              <a:buNone/>
            </a:pPr>
            <a:r>
              <a:rPr lang="en-US" sz="2000" b="0" dirty="0">
                <a:effectLst/>
                <a:ea typeface="+mn-ea"/>
                <a:cs typeface="+mn-cs"/>
              </a:rPr>
              <a:t>	2) Valid From</a:t>
            </a:r>
          </a:p>
          <a:p>
            <a:pPr marL="457200" lvl="1" indent="0">
              <a:buNone/>
            </a:pPr>
            <a:r>
              <a:rPr lang="en-US" sz="2000" b="0" dirty="0">
                <a:effectLst/>
                <a:ea typeface="+mn-ea"/>
                <a:cs typeface="+mn-cs"/>
              </a:rPr>
              <a:t>	3) To</a:t>
            </a:r>
          </a:p>
          <a:p>
            <a:pPr marL="457200" lvl="1" indent="0">
              <a:buNone/>
            </a:pPr>
            <a:endParaRPr lang="en-US" sz="2000" b="0" dirty="0">
              <a:effectLst/>
              <a:ea typeface="+mn-ea"/>
              <a:cs typeface="+mn-cs"/>
            </a:endParaRPr>
          </a:p>
        </p:txBody>
      </p:sp>
      <p:pic>
        <p:nvPicPr>
          <p:cNvPr id="4" name="Picture 3">
            <a:extLst>
              <a:ext uri="{FF2B5EF4-FFF2-40B4-BE49-F238E27FC236}">
                <a16:creationId xmlns:a16="http://schemas.microsoft.com/office/drawing/2014/main" xmlns="" id="{83F80AC1-CF57-4939-8226-B8F16B727404}"/>
              </a:ext>
            </a:extLst>
          </p:cNvPr>
          <p:cNvPicPr>
            <a:picLocks noChangeAspect="1"/>
          </p:cNvPicPr>
          <p:nvPr/>
        </p:nvPicPr>
        <p:blipFill>
          <a:blip r:embed="rId2" cstate="print"/>
          <a:stretch>
            <a:fillRect/>
          </a:stretch>
        </p:blipFill>
        <p:spPr>
          <a:xfrm>
            <a:off x="2124075" y="2807177"/>
            <a:ext cx="6562725" cy="3365023"/>
          </a:xfrm>
          <a:prstGeom prst="rect">
            <a:avLst/>
          </a:prstGeom>
        </p:spPr>
      </p:pic>
    </p:spTree>
    <p:extLst>
      <p:ext uri="{BB962C8B-B14F-4D97-AF65-F5344CB8AC3E}">
        <p14:creationId xmlns:p14="http://schemas.microsoft.com/office/powerpoint/2010/main" xmlns="" val="1137136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5F3EB-1AD3-4513-9563-2C8A1996C1C8}"/>
              </a:ext>
            </a:extLst>
          </p:cNvPr>
          <p:cNvSpPr>
            <a:spLocks noGrp="1"/>
          </p:cNvSpPr>
          <p:nvPr>
            <p:ph type="title"/>
          </p:nvPr>
        </p:nvSpPr>
        <p:spPr>
          <a:xfrm>
            <a:off x="352425" y="436563"/>
            <a:ext cx="8734425" cy="477837"/>
          </a:xfrm>
        </p:spPr>
        <p:txBody>
          <a:bodyPr/>
          <a:lstStyle/>
          <a:p>
            <a:r>
              <a:rPr lang="en-US" sz="3200" dirty="0"/>
              <a:t>Creation of Cost Centers</a:t>
            </a:r>
          </a:p>
        </p:txBody>
      </p:sp>
      <p:sp>
        <p:nvSpPr>
          <p:cNvPr id="3" name="Content Placeholder 2">
            <a:extLst>
              <a:ext uri="{FF2B5EF4-FFF2-40B4-BE49-F238E27FC236}">
                <a16:creationId xmlns:a16="http://schemas.microsoft.com/office/drawing/2014/main" xmlns="" id="{156952FD-C73C-48F7-88BB-0E86CBC124A1}"/>
              </a:ext>
            </a:extLst>
          </p:cNvPr>
          <p:cNvSpPr>
            <a:spLocks noGrp="1"/>
          </p:cNvSpPr>
          <p:nvPr>
            <p:ph idx="1"/>
          </p:nvPr>
        </p:nvSpPr>
        <p:spPr>
          <a:xfrm>
            <a:off x="647700" y="1143000"/>
            <a:ext cx="7800975" cy="4800600"/>
          </a:xfrm>
        </p:spPr>
        <p:txBody>
          <a:bodyPr/>
          <a:lstStyle/>
          <a:p>
            <a:r>
              <a:rPr lang="en-US" sz="2000" b="0" dirty="0"/>
              <a:t>Enter above parameters and click on save button to save the activity.</a:t>
            </a:r>
          </a:p>
          <a:p>
            <a:r>
              <a:rPr lang="en-US" sz="2000" b="0" dirty="0"/>
              <a:t>Immediately after you click on save button it will save and take you to previous screen. So you can change the Cost Center number and create another one.</a:t>
            </a:r>
            <a:endParaRPr lang="en-US" sz="2000" dirty="0"/>
          </a:p>
        </p:txBody>
      </p:sp>
    </p:spTree>
    <p:extLst>
      <p:ext uri="{BB962C8B-B14F-4D97-AF65-F5344CB8AC3E}">
        <p14:creationId xmlns:p14="http://schemas.microsoft.com/office/powerpoint/2010/main" xmlns="" val="3464601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EA70E-384D-406A-82CF-DC0038FCE5EE}"/>
              </a:ext>
            </a:extLst>
          </p:cNvPr>
          <p:cNvSpPr>
            <a:spLocks noGrp="1"/>
          </p:cNvSpPr>
          <p:nvPr>
            <p:ph type="title"/>
          </p:nvPr>
        </p:nvSpPr>
        <p:spPr/>
        <p:txBody>
          <a:bodyPr/>
          <a:lstStyle/>
          <a:p>
            <a:r>
              <a:rPr lang="en-US" sz="3200" dirty="0"/>
              <a:t>Creation of Cost Centers</a:t>
            </a:r>
          </a:p>
        </p:txBody>
      </p:sp>
      <p:pic>
        <p:nvPicPr>
          <p:cNvPr id="4" name="Content Placeholder 3">
            <a:extLst>
              <a:ext uri="{FF2B5EF4-FFF2-40B4-BE49-F238E27FC236}">
                <a16:creationId xmlns:a16="http://schemas.microsoft.com/office/drawing/2014/main" xmlns="" id="{17B11F31-CA2A-4A98-AC2F-C55DAB8FD48F}"/>
              </a:ext>
            </a:extLst>
          </p:cNvPr>
          <p:cNvPicPr>
            <a:picLocks noGrp="1" noChangeAspect="1"/>
          </p:cNvPicPr>
          <p:nvPr>
            <p:ph idx="1"/>
          </p:nvPr>
        </p:nvPicPr>
        <p:blipFill>
          <a:blip r:embed="rId2" cstate="print"/>
          <a:stretch>
            <a:fillRect/>
          </a:stretch>
        </p:blipFill>
        <p:spPr>
          <a:xfrm>
            <a:off x="1371600" y="1393695"/>
            <a:ext cx="5647579" cy="4549905"/>
          </a:xfrm>
          <a:prstGeom prst="rect">
            <a:avLst/>
          </a:prstGeom>
        </p:spPr>
      </p:pic>
    </p:spTree>
    <p:extLst>
      <p:ext uri="{BB962C8B-B14F-4D97-AF65-F5344CB8AC3E}">
        <p14:creationId xmlns:p14="http://schemas.microsoft.com/office/powerpoint/2010/main" xmlns="" val="2134480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27AAC-8ECD-413B-8A6D-3EF186FEFCF0}"/>
              </a:ext>
            </a:extLst>
          </p:cNvPr>
          <p:cNvSpPr>
            <a:spLocks noGrp="1"/>
          </p:cNvSpPr>
          <p:nvPr>
            <p:ph type="title"/>
          </p:nvPr>
        </p:nvSpPr>
        <p:spPr/>
        <p:txBody>
          <a:bodyPr/>
          <a:lstStyle/>
          <a:p>
            <a:r>
              <a:rPr lang="en-US" sz="3200" dirty="0"/>
              <a:t>To print Cost Center Information</a:t>
            </a:r>
          </a:p>
        </p:txBody>
      </p:sp>
      <p:sp>
        <p:nvSpPr>
          <p:cNvPr id="3" name="Content Placeholder 2">
            <a:extLst>
              <a:ext uri="{FF2B5EF4-FFF2-40B4-BE49-F238E27FC236}">
                <a16:creationId xmlns:a16="http://schemas.microsoft.com/office/drawing/2014/main" xmlns="" id="{CC32EBFC-B2FF-4AE1-9613-976E4A5A547E}"/>
              </a:ext>
            </a:extLst>
          </p:cNvPr>
          <p:cNvSpPr>
            <a:spLocks noGrp="1"/>
          </p:cNvSpPr>
          <p:nvPr>
            <p:ph idx="1"/>
          </p:nvPr>
        </p:nvSpPr>
        <p:spPr>
          <a:xfrm>
            <a:off x="647700" y="1108075"/>
            <a:ext cx="7800975" cy="4835525"/>
          </a:xfrm>
        </p:spPr>
        <p:txBody>
          <a:bodyPr/>
          <a:lstStyle/>
          <a:p>
            <a:r>
              <a:rPr lang="en-US" sz="2000" b="0" dirty="0">
                <a:effectLst/>
              </a:rPr>
              <a:t>Path: Accounting-&gt; Controlling-&gt; Cost Center Accounting-&gt; Information System -&gt; Reports for Cost Center Accounting -&gt; Master Data Indexes-&gt; KS13 - Cost Centers: Master Data Report</a:t>
            </a:r>
          </a:p>
          <a:p>
            <a:r>
              <a:rPr lang="en-US" sz="2000" b="0" dirty="0">
                <a:effectLst/>
              </a:rPr>
              <a:t>Select “All Cost Centers” and click      on button</a:t>
            </a:r>
          </a:p>
        </p:txBody>
      </p:sp>
      <p:pic>
        <p:nvPicPr>
          <p:cNvPr id="4" name="Picture 3">
            <a:extLst>
              <a:ext uri="{FF2B5EF4-FFF2-40B4-BE49-F238E27FC236}">
                <a16:creationId xmlns:a16="http://schemas.microsoft.com/office/drawing/2014/main" xmlns="" id="{9A2F6DB5-83BB-4DFB-8D73-C80DF6EF9FBA}"/>
              </a:ext>
            </a:extLst>
          </p:cNvPr>
          <p:cNvPicPr>
            <a:picLocks noChangeAspect="1"/>
          </p:cNvPicPr>
          <p:nvPr/>
        </p:nvPicPr>
        <p:blipFill>
          <a:blip r:embed="rId2" cstate="print"/>
          <a:stretch>
            <a:fillRect/>
          </a:stretch>
        </p:blipFill>
        <p:spPr>
          <a:xfrm>
            <a:off x="4914900" y="2162175"/>
            <a:ext cx="266700" cy="276225"/>
          </a:xfrm>
          <a:prstGeom prst="rect">
            <a:avLst/>
          </a:prstGeom>
        </p:spPr>
      </p:pic>
      <p:pic>
        <p:nvPicPr>
          <p:cNvPr id="5" name="Picture 4">
            <a:extLst>
              <a:ext uri="{FF2B5EF4-FFF2-40B4-BE49-F238E27FC236}">
                <a16:creationId xmlns:a16="http://schemas.microsoft.com/office/drawing/2014/main" xmlns="" id="{5F7B407F-F3A7-40CC-8D26-43CC537C4432}"/>
              </a:ext>
            </a:extLst>
          </p:cNvPr>
          <p:cNvPicPr>
            <a:picLocks noChangeAspect="1"/>
          </p:cNvPicPr>
          <p:nvPr/>
        </p:nvPicPr>
        <p:blipFill>
          <a:blip r:embed="rId3" cstate="print"/>
          <a:stretch>
            <a:fillRect/>
          </a:stretch>
        </p:blipFill>
        <p:spPr>
          <a:xfrm>
            <a:off x="257175" y="2743200"/>
            <a:ext cx="8734425" cy="2902489"/>
          </a:xfrm>
          <a:prstGeom prst="rect">
            <a:avLst/>
          </a:prstGeom>
        </p:spPr>
      </p:pic>
    </p:spTree>
    <p:extLst>
      <p:ext uri="{BB962C8B-B14F-4D97-AF65-F5344CB8AC3E}">
        <p14:creationId xmlns:p14="http://schemas.microsoft.com/office/powerpoint/2010/main" xmlns="" val="319482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E624B-5947-4073-97BA-92F85205912B}"/>
              </a:ext>
            </a:extLst>
          </p:cNvPr>
          <p:cNvSpPr>
            <a:spLocks noGrp="1"/>
          </p:cNvSpPr>
          <p:nvPr>
            <p:ph type="title"/>
          </p:nvPr>
        </p:nvSpPr>
        <p:spPr/>
        <p:txBody>
          <a:bodyPr/>
          <a:lstStyle/>
          <a:p>
            <a:r>
              <a:rPr lang="en-US" sz="3600" dirty="0"/>
              <a:t>Secondary</a:t>
            </a:r>
            <a:r>
              <a:rPr lang="en-US" dirty="0"/>
              <a:t> Cost Elements:</a:t>
            </a:r>
          </a:p>
        </p:txBody>
      </p:sp>
      <p:sp>
        <p:nvSpPr>
          <p:cNvPr id="3" name="Content Placeholder 2">
            <a:extLst>
              <a:ext uri="{FF2B5EF4-FFF2-40B4-BE49-F238E27FC236}">
                <a16:creationId xmlns:a16="http://schemas.microsoft.com/office/drawing/2014/main" xmlns="" id="{CDC3E26F-AECC-41EE-A657-00DC6BED853E}"/>
              </a:ext>
            </a:extLst>
          </p:cNvPr>
          <p:cNvSpPr>
            <a:spLocks noGrp="1"/>
          </p:cNvSpPr>
          <p:nvPr>
            <p:ph idx="1"/>
          </p:nvPr>
        </p:nvSpPr>
        <p:spPr>
          <a:xfrm>
            <a:off x="352425" y="1371600"/>
            <a:ext cx="8334375" cy="4876800"/>
          </a:xfrm>
        </p:spPr>
        <p:txBody>
          <a:bodyPr/>
          <a:lstStyle/>
          <a:p>
            <a:pPr marL="0" indent="0">
              <a:buNone/>
            </a:pPr>
            <a:r>
              <a:rPr lang="en-US" sz="2400" b="0" dirty="0">
                <a:effectLst/>
              </a:rPr>
              <a:t>Secondary cost elements can only be created and administrated in cost accounting (CO). They portray internal value flows, such as those found in internal activity allocation, overhead calculations and</a:t>
            </a:r>
          </a:p>
          <a:p>
            <a:pPr marL="0" indent="0">
              <a:buNone/>
            </a:pPr>
            <a:r>
              <a:rPr lang="en-US" sz="2400" b="0" dirty="0">
                <a:effectLst/>
              </a:rPr>
              <a:t>settlement transactions.</a:t>
            </a:r>
          </a:p>
          <a:p>
            <a:pPr marL="0" indent="0">
              <a:buNone/>
            </a:pPr>
            <a:r>
              <a:rPr lang="en-US" sz="2400" b="0" dirty="0">
                <a:effectLst/>
              </a:rPr>
              <a:t>When you create a secondary cost element, the SAP System checks whether a corresponding account already exists in Financial Accounting. If one exists, you can not create the secondary cost element in cost accounting.</a:t>
            </a:r>
          </a:p>
          <a:p>
            <a:pPr marL="0" indent="0">
              <a:buNone/>
            </a:pPr>
            <a:r>
              <a:rPr lang="en-US" sz="2400" u="sng" dirty="0">
                <a:effectLst/>
              </a:rPr>
              <a:t>Examples of secondary cost elements include:</a:t>
            </a:r>
          </a:p>
          <a:p>
            <a:r>
              <a:rPr lang="en-US" sz="2400" b="0" dirty="0">
                <a:effectLst/>
              </a:rPr>
              <a:t>Assessment cost elements</a:t>
            </a:r>
          </a:p>
          <a:p>
            <a:r>
              <a:rPr lang="en-US" sz="2400" b="0" dirty="0">
                <a:effectLst/>
              </a:rPr>
              <a:t>Cost elements for Internal Activity Allocation</a:t>
            </a:r>
          </a:p>
          <a:p>
            <a:r>
              <a:rPr lang="en-US" sz="2400" b="0" dirty="0">
                <a:effectLst/>
              </a:rPr>
              <a:t>Cost elements for Order Settlement</a:t>
            </a:r>
          </a:p>
        </p:txBody>
      </p:sp>
    </p:spTree>
    <p:extLst>
      <p:ext uri="{BB962C8B-B14F-4D97-AF65-F5344CB8AC3E}">
        <p14:creationId xmlns:p14="http://schemas.microsoft.com/office/powerpoint/2010/main" xmlns="" val="62309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785279-838A-44E0-A30D-3804AD3DF4EF}"/>
              </a:ext>
            </a:extLst>
          </p:cNvPr>
          <p:cNvSpPr>
            <a:spLocks noGrp="1"/>
          </p:cNvSpPr>
          <p:nvPr>
            <p:ph type="title"/>
          </p:nvPr>
        </p:nvSpPr>
        <p:spPr>
          <a:xfrm>
            <a:off x="352425" y="436563"/>
            <a:ext cx="8734425" cy="782638"/>
          </a:xfrm>
        </p:spPr>
        <p:txBody>
          <a:bodyPr/>
          <a:lstStyle/>
          <a:p>
            <a:r>
              <a:rPr lang="en-US" sz="2400" dirty="0"/>
              <a:t>Creation of primary and secondary cost elements (Automatic Creation)</a:t>
            </a:r>
          </a:p>
        </p:txBody>
      </p:sp>
      <p:sp>
        <p:nvSpPr>
          <p:cNvPr id="3" name="Content Placeholder 2">
            <a:extLst>
              <a:ext uri="{FF2B5EF4-FFF2-40B4-BE49-F238E27FC236}">
                <a16:creationId xmlns:a16="http://schemas.microsoft.com/office/drawing/2014/main" xmlns="" id="{A9C52510-D2B9-43B3-A826-A7658CF86B9E}"/>
              </a:ext>
            </a:extLst>
          </p:cNvPr>
          <p:cNvSpPr>
            <a:spLocks noGrp="1"/>
          </p:cNvSpPr>
          <p:nvPr>
            <p:ph idx="1"/>
          </p:nvPr>
        </p:nvSpPr>
        <p:spPr>
          <a:xfrm>
            <a:off x="647700" y="1447799"/>
            <a:ext cx="7800975" cy="4495801"/>
          </a:xfrm>
        </p:spPr>
        <p:txBody>
          <a:bodyPr/>
          <a:lstStyle/>
          <a:p>
            <a:r>
              <a:rPr lang="en-US" sz="2400" u="sng" dirty="0">
                <a:effectLst/>
              </a:rPr>
              <a:t>Step 1:Make Default Settings</a:t>
            </a:r>
          </a:p>
          <a:p>
            <a:r>
              <a:rPr lang="en-US" sz="2000" b="0" dirty="0">
                <a:effectLst/>
              </a:rPr>
              <a:t>Path: SPRO-&gt;Controlling-&gt;Cost Element Accounting-&gt;Master Data-&gt;Cost Elements-&gt;Automatic Creation of Primary and Secondary Cost Elements-&gt;Make Default Settings.</a:t>
            </a:r>
          </a:p>
          <a:p>
            <a:r>
              <a:rPr lang="en-US" sz="2000" b="0" dirty="0">
                <a:effectLst/>
              </a:rPr>
              <a:t>Enter your chart of account and press enter key or click on continue button.</a:t>
            </a:r>
          </a:p>
          <a:p>
            <a:endParaRPr lang="en-US" sz="2000" b="0" dirty="0">
              <a:effectLst/>
            </a:endParaRPr>
          </a:p>
        </p:txBody>
      </p:sp>
      <p:pic>
        <p:nvPicPr>
          <p:cNvPr id="4" name="Picture 3">
            <a:extLst>
              <a:ext uri="{FF2B5EF4-FFF2-40B4-BE49-F238E27FC236}">
                <a16:creationId xmlns:a16="http://schemas.microsoft.com/office/drawing/2014/main" xmlns="" id="{51281E5A-4A4B-4253-B1B4-6C5A6632CA60}"/>
              </a:ext>
            </a:extLst>
          </p:cNvPr>
          <p:cNvPicPr>
            <a:picLocks noChangeAspect="1"/>
          </p:cNvPicPr>
          <p:nvPr/>
        </p:nvPicPr>
        <p:blipFill>
          <a:blip r:embed="rId2" cstate="print"/>
          <a:stretch>
            <a:fillRect/>
          </a:stretch>
        </p:blipFill>
        <p:spPr>
          <a:xfrm>
            <a:off x="1447800" y="3872133"/>
            <a:ext cx="5324475" cy="1524000"/>
          </a:xfrm>
          <a:prstGeom prst="rect">
            <a:avLst/>
          </a:prstGeom>
        </p:spPr>
      </p:pic>
    </p:spTree>
    <p:extLst>
      <p:ext uri="{BB962C8B-B14F-4D97-AF65-F5344CB8AC3E}">
        <p14:creationId xmlns:p14="http://schemas.microsoft.com/office/powerpoint/2010/main" xmlns="" val="205705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A84865-4650-4B12-AA4D-820464B3CDCC}"/>
              </a:ext>
            </a:extLst>
          </p:cNvPr>
          <p:cNvSpPr>
            <a:spLocks noGrp="1"/>
          </p:cNvSpPr>
          <p:nvPr>
            <p:ph type="title"/>
          </p:nvPr>
        </p:nvSpPr>
        <p:spPr/>
        <p:txBody>
          <a:bodyPr/>
          <a:lstStyle/>
          <a:p>
            <a:r>
              <a:rPr lang="en-US" sz="2400" dirty="0"/>
              <a:t>Creation of primary and secondary cost elements (Automatic Creation)</a:t>
            </a:r>
          </a:p>
        </p:txBody>
      </p:sp>
      <p:sp>
        <p:nvSpPr>
          <p:cNvPr id="3" name="Content Placeholder 2">
            <a:extLst>
              <a:ext uri="{FF2B5EF4-FFF2-40B4-BE49-F238E27FC236}">
                <a16:creationId xmlns:a16="http://schemas.microsoft.com/office/drawing/2014/main" xmlns="" id="{A953AA24-B30F-4BB1-BF41-60473FD24F2E}"/>
              </a:ext>
            </a:extLst>
          </p:cNvPr>
          <p:cNvSpPr>
            <a:spLocks noGrp="1"/>
          </p:cNvSpPr>
          <p:nvPr>
            <p:ph idx="1"/>
          </p:nvPr>
        </p:nvSpPr>
        <p:spPr>
          <a:xfrm>
            <a:off x="647700" y="1219200"/>
            <a:ext cx="7800975" cy="4724400"/>
          </a:xfrm>
        </p:spPr>
        <p:txBody>
          <a:bodyPr/>
          <a:lstStyle/>
          <a:p>
            <a:r>
              <a:rPr lang="en-US" sz="2400" b="0" dirty="0"/>
              <a:t>In the next screen click on                button</a:t>
            </a:r>
          </a:p>
          <a:p>
            <a:r>
              <a:rPr lang="en-US" sz="2400" b="0" dirty="0"/>
              <a:t>Click on save button </a:t>
            </a:r>
            <a:endParaRPr lang="en-US" sz="2400" dirty="0"/>
          </a:p>
        </p:txBody>
      </p:sp>
      <p:pic>
        <p:nvPicPr>
          <p:cNvPr id="5" name="Picture 4">
            <a:extLst>
              <a:ext uri="{FF2B5EF4-FFF2-40B4-BE49-F238E27FC236}">
                <a16:creationId xmlns:a16="http://schemas.microsoft.com/office/drawing/2014/main" xmlns="" id="{88176D3C-1A64-4C23-8C01-E080CA84B2BA}"/>
              </a:ext>
            </a:extLst>
          </p:cNvPr>
          <p:cNvPicPr>
            <a:picLocks noChangeAspect="1"/>
          </p:cNvPicPr>
          <p:nvPr/>
        </p:nvPicPr>
        <p:blipFill>
          <a:blip r:embed="rId2" cstate="print"/>
          <a:stretch>
            <a:fillRect/>
          </a:stretch>
        </p:blipFill>
        <p:spPr>
          <a:xfrm>
            <a:off x="4572000" y="1201615"/>
            <a:ext cx="1219200" cy="371475"/>
          </a:xfrm>
          <a:prstGeom prst="rect">
            <a:avLst/>
          </a:prstGeom>
        </p:spPr>
      </p:pic>
      <p:pic>
        <p:nvPicPr>
          <p:cNvPr id="6" name="Picture 5">
            <a:extLst>
              <a:ext uri="{FF2B5EF4-FFF2-40B4-BE49-F238E27FC236}">
                <a16:creationId xmlns:a16="http://schemas.microsoft.com/office/drawing/2014/main" xmlns="" id="{081B73D9-9386-440B-884B-4D2217621C5B}"/>
              </a:ext>
            </a:extLst>
          </p:cNvPr>
          <p:cNvPicPr>
            <a:picLocks noChangeAspect="1"/>
          </p:cNvPicPr>
          <p:nvPr/>
        </p:nvPicPr>
        <p:blipFill>
          <a:blip r:embed="rId3" cstate="print"/>
          <a:stretch>
            <a:fillRect/>
          </a:stretch>
        </p:blipFill>
        <p:spPr>
          <a:xfrm>
            <a:off x="838200" y="2043187"/>
            <a:ext cx="6650535" cy="4205213"/>
          </a:xfrm>
          <a:prstGeom prst="rect">
            <a:avLst/>
          </a:prstGeom>
        </p:spPr>
      </p:pic>
      <p:pic>
        <p:nvPicPr>
          <p:cNvPr id="7" name="Picture 6">
            <a:extLst>
              <a:ext uri="{FF2B5EF4-FFF2-40B4-BE49-F238E27FC236}">
                <a16:creationId xmlns:a16="http://schemas.microsoft.com/office/drawing/2014/main" xmlns="" id="{43155741-13F0-4033-8436-85EF842241E8}"/>
              </a:ext>
            </a:extLst>
          </p:cNvPr>
          <p:cNvPicPr>
            <a:picLocks noChangeAspect="1"/>
          </p:cNvPicPr>
          <p:nvPr/>
        </p:nvPicPr>
        <p:blipFill>
          <a:blip r:embed="rId4" cstate="print"/>
          <a:stretch>
            <a:fillRect/>
          </a:stretch>
        </p:blipFill>
        <p:spPr>
          <a:xfrm>
            <a:off x="3869950" y="1735310"/>
            <a:ext cx="257175" cy="276225"/>
          </a:xfrm>
          <a:prstGeom prst="rect">
            <a:avLst/>
          </a:prstGeom>
        </p:spPr>
      </p:pic>
    </p:spTree>
    <p:extLst>
      <p:ext uri="{BB962C8B-B14F-4D97-AF65-F5344CB8AC3E}">
        <p14:creationId xmlns:p14="http://schemas.microsoft.com/office/powerpoint/2010/main" xmlns="" val="4006718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B9941-DD49-426B-AE62-286E8C4143C0}"/>
              </a:ext>
            </a:extLst>
          </p:cNvPr>
          <p:cNvSpPr>
            <a:spLocks noGrp="1"/>
          </p:cNvSpPr>
          <p:nvPr>
            <p:ph type="title"/>
          </p:nvPr>
        </p:nvSpPr>
        <p:spPr/>
        <p:txBody>
          <a:bodyPr/>
          <a:lstStyle/>
          <a:p>
            <a:r>
              <a:rPr lang="en-US" sz="2400" dirty="0"/>
              <a:t>Creation of primary and secondary cost elements (Automatic Creation)</a:t>
            </a:r>
          </a:p>
        </p:txBody>
      </p:sp>
      <p:sp>
        <p:nvSpPr>
          <p:cNvPr id="3" name="Content Placeholder 2">
            <a:extLst>
              <a:ext uri="{FF2B5EF4-FFF2-40B4-BE49-F238E27FC236}">
                <a16:creationId xmlns:a16="http://schemas.microsoft.com/office/drawing/2014/main" xmlns="" id="{5C26B799-8186-472C-ACBB-EAD0A80C0508}"/>
              </a:ext>
            </a:extLst>
          </p:cNvPr>
          <p:cNvSpPr>
            <a:spLocks noGrp="1"/>
          </p:cNvSpPr>
          <p:nvPr>
            <p:ph idx="1"/>
          </p:nvPr>
        </p:nvSpPr>
        <p:spPr>
          <a:xfrm>
            <a:off x="352426" y="1371600"/>
            <a:ext cx="8629650" cy="4572000"/>
          </a:xfrm>
        </p:spPr>
        <p:txBody>
          <a:bodyPr/>
          <a:lstStyle/>
          <a:p>
            <a:r>
              <a:rPr lang="en-US" sz="2000" u="sng" dirty="0">
                <a:effectLst/>
              </a:rPr>
              <a:t>Step 2: Create Batch Input Session</a:t>
            </a:r>
          </a:p>
          <a:p>
            <a:r>
              <a:rPr lang="en-US" sz="2000" b="0" dirty="0">
                <a:effectLst/>
              </a:rPr>
              <a:t>Path: SPRO-&gt;Controlling-&gt;Cost Element Accounting-&gt;Master Data-&gt;Cost Elements-&gt;Automatic Creation of Primary and Secondary Cost Elements-&gt; Create Batch Input Session.</a:t>
            </a:r>
          </a:p>
          <a:p>
            <a:r>
              <a:rPr lang="en-US" sz="2000" b="0" dirty="0"/>
              <a:t>In the below window enter all parameters and click on execute button</a:t>
            </a:r>
            <a:endParaRPr lang="en-US" sz="1400" b="0" dirty="0">
              <a:effectLst/>
            </a:endParaRPr>
          </a:p>
          <a:p>
            <a:endParaRPr lang="en-US" sz="2000" b="0" dirty="0">
              <a:effectLst/>
            </a:endParaRPr>
          </a:p>
          <a:p>
            <a:endParaRPr lang="en-US" sz="2000" b="0" dirty="0">
              <a:effectLst/>
            </a:endParaRPr>
          </a:p>
        </p:txBody>
      </p:sp>
      <p:pic>
        <p:nvPicPr>
          <p:cNvPr id="4" name="Picture 3">
            <a:extLst>
              <a:ext uri="{FF2B5EF4-FFF2-40B4-BE49-F238E27FC236}">
                <a16:creationId xmlns:a16="http://schemas.microsoft.com/office/drawing/2014/main" xmlns="" id="{09F18C5D-0891-4AF9-8C7A-E130BA1452DC}"/>
              </a:ext>
            </a:extLst>
          </p:cNvPr>
          <p:cNvPicPr>
            <a:picLocks noChangeAspect="1"/>
          </p:cNvPicPr>
          <p:nvPr/>
        </p:nvPicPr>
        <p:blipFill>
          <a:blip r:embed="rId2" cstate="print"/>
          <a:stretch>
            <a:fillRect/>
          </a:stretch>
        </p:blipFill>
        <p:spPr>
          <a:xfrm>
            <a:off x="609599" y="3124200"/>
            <a:ext cx="8372475" cy="3074127"/>
          </a:xfrm>
          <a:prstGeom prst="rect">
            <a:avLst/>
          </a:prstGeom>
        </p:spPr>
      </p:pic>
      <p:pic>
        <p:nvPicPr>
          <p:cNvPr id="5" name="Picture 4">
            <a:extLst>
              <a:ext uri="{FF2B5EF4-FFF2-40B4-BE49-F238E27FC236}">
                <a16:creationId xmlns:a16="http://schemas.microsoft.com/office/drawing/2014/main" xmlns="" id="{05CD1C4C-D781-4319-A05D-AE90071131FD}"/>
              </a:ext>
            </a:extLst>
          </p:cNvPr>
          <p:cNvPicPr>
            <a:picLocks noChangeAspect="1"/>
          </p:cNvPicPr>
          <p:nvPr/>
        </p:nvPicPr>
        <p:blipFill>
          <a:blip r:embed="rId3" cstate="print"/>
          <a:stretch>
            <a:fillRect/>
          </a:stretch>
        </p:blipFill>
        <p:spPr>
          <a:xfrm>
            <a:off x="8515350" y="2731360"/>
            <a:ext cx="323850" cy="276225"/>
          </a:xfrm>
          <a:prstGeom prst="rect">
            <a:avLst/>
          </a:prstGeom>
        </p:spPr>
      </p:pic>
    </p:spTree>
    <p:extLst>
      <p:ext uri="{BB962C8B-B14F-4D97-AF65-F5344CB8AC3E}">
        <p14:creationId xmlns:p14="http://schemas.microsoft.com/office/powerpoint/2010/main" xmlns="" val="192494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F8FBAA-B8E2-4C4D-A2B8-B40AB5F62F7A}"/>
              </a:ext>
            </a:extLst>
          </p:cNvPr>
          <p:cNvSpPr>
            <a:spLocks noGrp="1"/>
          </p:cNvSpPr>
          <p:nvPr>
            <p:ph type="title"/>
          </p:nvPr>
        </p:nvSpPr>
        <p:spPr>
          <a:xfrm>
            <a:off x="352425" y="228600"/>
            <a:ext cx="8734425" cy="671512"/>
          </a:xfrm>
        </p:spPr>
        <p:txBody>
          <a:bodyPr/>
          <a:lstStyle/>
          <a:p>
            <a:r>
              <a:rPr lang="en-US" sz="2400" dirty="0"/>
              <a:t>Creation of primary and secondary cost elements (Automatic Creation)</a:t>
            </a:r>
          </a:p>
        </p:txBody>
      </p:sp>
      <p:sp>
        <p:nvSpPr>
          <p:cNvPr id="3" name="Content Placeholder 2">
            <a:extLst>
              <a:ext uri="{FF2B5EF4-FFF2-40B4-BE49-F238E27FC236}">
                <a16:creationId xmlns:a16="http://schemas.microsoft.com/office/drawing/2014/main" xmlns="" id="{546DA528-25D3-47D4-A1D1-0448D7F9B057}"/>
              </a:ext>
            </a:extLst>
          </p:cNvPr>
          <p:cNvSpPr>
            <a:spLocks noGrp="1"/>
          </p:cNvSpPr>
          <p:nvPr>
            <p:ph idx="1"/>
          </p:nvPr>
        </p:nvSpPr>
        <p:spPr>
          <a:xfrm>
            <a:off x="647700" y="1143000"/>
            <a:ext cx="7800975" cy="4800600"/>
          </a:xfrm>
        </p:spPr>
        <p:txBody>
          <a:bodyPr/>
          <a:lstStyle/>
          <a:p>
            <a:r>
              <a:rPr lang="en-US" sz="2400" b="0" dirty="0"/>
              <a:t>Step 3: Execute Batch Input Session</a:t>
            </a:r>
          </a:p>
          <a:p>
            <a:r>
              <a:rPr lang="en-US" sz="2000" b="0" dirty="0">
                <a:effectLst/>
              </a:rPr>
              <a:t>Path: SPRO-&gt;Controlling-&gt;Cost Element Accounting-&gt;Master Data-&gt;Cost Elements-&gt;Automatic Creation of Primary and Secondary Cost Elements-&gt; Execute Batch Input Session.</a:t>
            </a:r>
          </a:p>
          <a:p>
            <a:r>
              <a:rPr lang="en-US" sz="2000" b="0" dirty="0">
                <a:effectLst/>
              </a:rPr>
              <a:t>Select the session and click on Process button.</a:t>
            </a:r>
          </a:p>
          <a:p>
            <a:endParaRPr lang="en-US" sz="2000" b="0" dirty="0">
              <a:effectLst/>
            </a:endParaRPr>
          </a:p>
        </p:txBody>
      </p:sp>
      <p:pic>
        <p:nvPicPr>
          <p:cNvPr id="4" name="Picture 3">
            <a:extLst>
              <a:ext uri="{FF2B5EF4-FFF2-40B4-BE49-F238E27FC236}">
                <a16:creationId xmlns:a16="http://schemas.microsoft.com/office/drawing/2014/main" xmlns="" id="{CB844AF3-0C4F-493A-8A37-5E2BD6E6C981}"/>
              </a:ext>
            </a:extLst>
          </p:cNvPr>
          <p:cNvPicPr>
            <a:picLocks noChangeAspect="1"/>
          </p:cNvPicPr>
          <p:nvPr/>
        </p:nvPicPr>
        <p:blipFill>
          <a:blip r:embed="rId2" cstate="print"/>
          <a:stretch>
            <a:fillRect/>
          </a:stretch>
        </p:blipFill>
        <p:spPr>
          <a:xfrm>
            <a:off x="762000" y="2971800"/>
            <a:ext cx="7620000" cy="3038475"/>
          </a:xfrm>
          <a:prstGeom prst="rect">
            <a:avLst/>
          </a:prstGeom>
        </p:spPr>
      </p:pic>
    </p:spTree>
    <p:extLst>
      <p:ext uri="{BB962C8B-B14F-4D97-AF65-F5344CB8AC3E}">
        <p14:creationId xmlns:p14="http://schemas.microsoft.com/office/powerpoint/2010/main" xmlns="" val="195040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E89E60-6357-4D3E-A4AF-92C03E4A3A1E}"/>
              </a:ext>
            </a:extLst>
          </p:cNvPr>
          <p:cNvSpPr>
            <a:spLocks noGrp="1"/>
          </p:cNvSpPr>
          <p:nvPr>
            <p:ph type="title"/>
          </p:nvPr>
        </p:nvSpPr>
        <p:spPr>
          <a:xfrm>
            <a:off x="352425" y="152400"/>
            <a:ext cx="8734425" cy="671512"/>
          </a:xfrm>
        </p:spPr>
        <p:txBody>
          <a:bodyPr/>
          <a:lstStyle/>
          <a:p>
            <a:r>
              <a:rPr lang="en-US" sz="2400" dirty="0"/>
              <a:t>Creation of primary and secondary cost elements (Automatic Creation)</a:t>
            </a:r>
          </a:p>
        </p:txBody>
      </p:sp>
      <p:sp>
        <p:nvSpPr>
          <p:cNvPr id="3" name="Content Placeholder 2">
            <a:extLst>
              <a:ext uri="{FF2B5EF4-FFF2-40B4-BE49-F238E27FC236}">
                <a16:creationId xmlns:a16="http://schemas.microsoft.com/office/drawing/2014/main" xmlns="" id="{681310CB-5DB7-4463-B430-4610E1134CF8}"/>
              </a:ext>
            </a:extLst>
          </p:cNvPr>
          <p:cNvSpPr>
            <a:spLocks noGrp="1"/>
          </p:cNvSpPr>
          <p:nvPr>
            <p:ph idx="1"/>
          </p:nvPr>
        </p:nvSpPr>
        <p:spPr>
          <a:xfrm>
            <a:off x="914400" y="1371600"/>
            <a:ext cx="7162800" cy="4572000"/>
          </a:xfrm>
        </p:spPr>
        <p:txBody>
          <a:bodyPr/>
          <a:lstStyle/>
          <a:p>
            <a:r>
              <a:rPr lang="en-US" sz="2000" b="0" dirty="0"/>
              <a:t>In the above window select “Display errors only” radio button and click on Process button.</a:t>
            </a:r>
          </a:p>
          <a:p>
            <a:endParaRPr lang="en-US" sz="2000" b="0" dirty="0"/>
          </a:p>
          <a:p>
            <a:endParaRPr lang="en-US" sz="2000" b="0" dirty="0"/>
          </a:p>
          <a:p>
            <a:endParaRPr lang="en-US" sz="2000" b="0" dirty="0"/>
          </a:p>
          <a:p>
            <a:endParaRPr lang="en-US" sz="2000" b="0" dirty="0"/>
          </a:p>
          <a:p>
            <a:endParaRPr lang="en-US" sz="2000" b="0" dirty="0"/>
          </a:p>
          <a:p>
            <a:endParaRPr lang="en-US" sz="2000" b="0" dirty="0"/>
          </a:p>
          <a:p>
            <a:endParaRPr lang="en-US" sz="2000" dirty="0"/>
          </a:p>
        </p:txBody>
      </p:sp>
      <p:pic>
        <p:nvPicPr>
          <p:cNvPr id="4" name="Picture 3">
            <a:extLst>
              <a:ext uri="{FF2B5EF4-FFF2-40B4-BE49-F238E27FC236}">
                <a16:creationId xmlns:a16="http://schemas.microsoft.com/office/drawing/2014/main" xmlns="" id="{5C2FA13D-FD9E-42BD-81BC-2EFDFC2ADBB9}"/>
              </a:ext>
            </a:extLst>
          </p:cNvPr>
          <p:cNvPicPr>
            <a:picLocks noChangeAspect="1"/>
          </p:cNvPicPr>
          <p:nvPr/>
        </p:nvPicPr>
        <p:blipFill>
          <a:blip r:embed="rId2" cstate="print"/>
          <a:stretch>
            <a:fillRect/>
          </a:stretch>
        </p:blipFill>
        <p:spPr>
          <a:xfrm>
            <a:off x="1767949" y="2270394"/>
            <a:ext cx="6123589" cy="2530205"/>
          </a:xfrm>
          <a:prstGeom prst="rect">
            <a:avLst/>
          </a:prstGeom>
        </p:spPr>
      </p:pic>
    </p:spTree>
    <p:extLst>
      <p:ext uri="{BB962C8B-B14F-4D97-AF65-F5344CB8AC3E}">
        <p14:creationId xmlns:p14="http://schemas.microsoft.com/office/powerpoint/2010/main" xmlns="" val="3838179075"/>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28575" cap="flat" cmpd="sng" algn="ctr">
          <a:solidFill>
            <a:schemeClr val="accent2"/>
          </a:solidFill>
          <a:prstDash val="solid"/>
          <a:round/>
          <a:headEnd type="none" w="med" len="med"/>
          <a:tailEnd type="triangl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28575" cap="flat" cmpd="sng" algn="ctr">
          <a:solidFill>
            <a:schemeClr val="accent2"/>
          </a:solidFill>
          <a:prstDash val="solid"/>
          <a:round/>
          <a:headEnd type="none" w="med" len="med"/>
          <a:tailEnd type="triangl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940159531F9840AD110D230F87C98E" ma:contentTypeVersion="0" ma:contentTypeDescription="Create a new document." ma:contentTypeScope="" ma:versionID="0f60984163e91ec47d50b5e84dfa986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450639-616D-4450-94EE-F627B023A638}">
  <ds:schemaRefs>
    <ds:schemaRef ds:uri="http://schemas.microsoft.com/office/2006/metadata/properties"/>
  </ds:schemaRefs>
</ds:datastoreItem>
</file>

<file path=customXml/itemProps2.xml><?xml version="1.0" encoding="utf-8"?>
<ds:datastoreItem xmlns:ds="http://schemas.openxmlformats.org/officeDocument/2006/customXml" ds:itemID="{8DECD4CE-6042-4DAA-A09A-08182ED5D5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BDD091A-ADCF-4BC3-AF27-5BD3AEF098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3218</TotalTime>
  <Words>2075</Words>
  <Application>Microsoft Office PowerPoint</Application>
  <PresentationFormat>On-screen Show (4:3)</PresentationFormat>
  <Paragraphs>169</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Default Design</vt:lpstr>
      <vt:lpstr>Controlling: Cost element and Cost  center accounting</vt:lpstr>
      <vt:lpstr>Cost Element Accounting</vt:lpstr>
      <vt:lpstr>Primary cost elements</vt:lpstr>
      <vt:lpstr>Secondary Cost Elements:</vt:lpstr>
      <vt:lpstr>Creation of primary and secondary cost elements (Automatic Creation)</vt:lpstr>
      <vt:lpstr>Creation of primary and secondary cost elements (Automatic Creation)</vt:lpstr>
      <vt:lpstr>Creation of primary and secondary cost elements (Automatic Creation)</vt:lpstr>
      <vt:lpstr>Creation of primary and secondary cost elements (Automatic Creation)</vt:lpstr>
      <vt:lpstr>Creation of primary and secondary cost elements (Automatic Creation)</vt:lpstr>
      <vt:lpstr>Creation of primary and secondary cost elements (Automatic Creation)</vt:lpstr>
      <vt:lpstr>Display Cost Element Information</vt:lpstr>
      <vt:lpstr>Report output</vt:lpstr>
      <vt:lpstr>Cost Element Group</vt:lpstr>
      <vt:lpstr>Cost Element Group</vt:lpstr>
      <vt:lpstr>Cost Element Group Creation</vt:lpstr>
      <vt:lpstr>Cost Element Group Creation</vt:lpstr>
      <vt:lpstr>Cost Element Group Creation</vt:lpstr>
      <vt:lpstr>Cost Element Group Creation</vt:lpstr>
      <vt:lpstr>Cost Element Group Creation</vt:lpstr>
      <vt:lpstr>Cost Center Accounting</vt:lpstr>
      <vt:lpstr>Cost Center Accounting</vt:lpstr>
      <vt:lpstr>Features:</vt:lpstr>
      <vt:lpstr>Features (Cont..)</vt:lpstr>
      <vt:lpstr>Cost Center Categories</vt:lpstr>
      <vt:lpstr>Define Cost Center Categories</vt:lpstr>
      <vt:lpstr>Cost Center Group</vt:lpstr>
      <vt:lpstr>Cost Center Group (Cont.…)</vt:lpstr>
      <vt:lpstr>Creation of Cost Center Group</vt:lpstr>
      <vt:lpstr>Creation of Cost Center Group</vt:lpstr>
      <vt:lpstr>Creation of Cost Centers</vt:lpstr>
      <vt:lpstr>Creation of Cost Centers</vt:lpstr>
      <vt:lpstr>Creation of Cost Centers</vt:lpstr>
      <vt:lpstr>To print Cost Center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SAP CoE</dc:title>
  <dc:subject>Training User Manual</dc:subject>
  <dc:creator>Anand Rajagopalan</dc:creator>
  <cp:lastModifiedBy>mogani</cp:lastModifiedBy>
  <cp:revision>249</cp:revision>
  <cp:lastPrinted>1998-05-07T19:57:38Z</cp:lastPrinted>
  <dcterms:created xsi:type="dcterms:W3CDTF">1998-04-30T19:10:22Z</dcterms:created>
  <dcterms:modified xsi:type="dcterms:W3CDTF">2018-02-28T10:13:33Z</dcterms:modified>
</cp:coreProperties>
</file>