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38"/>
  </p:notesMasterIdLst>
  <p:handoutMasterIdLst>
    <p:handoutMasterId r:id="rId39"/>
  </p:handoutMasterIdLst>
  <p:sldIdLst>
    <p:sldId id="296" r:id="rId5"/>
    <p:sldId id="351" r:id="rId6"/>
    <p:sldId id="428" r:id="rId7"/>
    <p:sldId id="429" r:id="rId8"/>
    <p:sldId id="492" r:id="rId9"/>
    <p:sldId id="430" r:id="rId10"/>
    <p:sldId id="481" r:id="rId11"/>
    <p:sldId id="483" r:id="rId12"/>
    <p:sldId id="484" r:id="rId13"/>
    <p:sldId id="504" r:id="rId14"/>
    <p:sldId id="486" r:id="rId15"/>
    <p:sldId id="487" r:id="rId16"/>
    <p:sldId id="488" r:id="rId17"/>
    <p:sldId id="491" r:id="rId18"/>
    <p:sldId id="431" r:id="rId19"/>
    <p:sldId id="475" r:id="rId20"/>
    <p:sldId id="478" r:id="rId21"/>
    <p:sldId id="503" r:id="rId22"/>
    <p:sldId id="433" r:id="rId23"/>
    <p:sldId id="435" r:id="rId24"/>
    <p:sldId id="497" r:id="rId25"/>
    <p:sldId id="436" r:id="rId26"/>
    <p:sldId id="442" r:id="rId27"/>
    <p:sldId id="443" r:id="rId28"/>
    <p:sldId id="444" r:id="rId29"/>
    <p:sldId id="446" r:id="rId30"/>
    <p:sldId id="480" r:id="rId31"/>
    <p:sldId id="269" r:id="rId32"/>
    <p:sldId id="494" r:id="rId33"/>
    <p:sldId id="495" r:id="rId34"/>
    <p:sldId id="496" r:id="rId35"/>
    <p:sldId id="502" r:id="rId36"/>
    <p:sldId id="273" r:id="rId37"/>
  </p:sldIdLst>
  <p:sldSz cx="12192000" cy="6858000"/>
  <p:notesSz cx="6858000" cy="9144000"/>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51"/>
            <p14:sldId id="428"/>
            <p14:sldId id="429"/>
            <p14:sldId id="492"/>
            <p14:sldId id="430"/>
            <p14:sldId id="481"/>
            <p14:sldId id="483"/>
            <p14:sldId id="484"/>
            <p14:sldId id="504"/>
            <p14:sldId id="486"/>
            <p14:sldId id="487"/>
            <p14:sldId id="488"/>
            <p14:sldId id="491"/>
            <p14:sldId id="431"/>
            <p14:sldId id="475"/>
            <p14:sldId id="478"/>
            <p14:sldId id="503"/>
            <p14:sldId id="433"/>
            <p14:sldId id="435"/>
            <p14:sldId id="497"/>
            <p14:sldId id="436"/>
            <p14:sldId id="442"/>
            <p14:sldId id="443"/>
            <p14:sldId id="444"/>
            <p14:sldId id="446"/>
            <p14:sldId id="480"/>
            <p14:sldId id="269"/>
            <p14:sldId id="494"/>
            <p14:sldId id="495"/>
            <p14:sldId id="496"/>
            <p14:sldId id="502"/>
            <p14:sldId id="273"/>
          </p14:sldIdLst>
        </p14:section>
      </p14:sectionLst>
    </p:ext>
    <p:ext uri="{EFAFB233-063F-42B5-8137-9DF3F51BA10A}">
      <p15:sldGuideLst xmlns:p15="http://schemas.microsoft.com/office/powerpoint/2012/main">
        <p15:guide id="5" orient="horz" pos="1706"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62" autoAdjust="0"/>
  </p:normalViewPr>
  <p:slideViewPr>
    <p:cSldViewPr>
      <p:cViewPr varScale="1">
        <p:scale>
          <a:sx n="67" d="100"/>
          <a:sy n="67" d="100"/>
        </p:scale>
        <p:origin x="644" y="44"/>
      </p:cViewPr>
      <p:guideLst>
        <p:guide orient="horz" pos="1706"/>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00283930-0299-4F6A-9E17-BF5A65D2C978}"/>
    <pc:docChg chg="delSld modSld modSection">
      <pc:chgData name="Chaurasia, Surabhi" userId="a448cc7b-a78b-41a6-a920-d976d776446c" providerId="ADAL" clId="{00283930-0299-4F6A-9E17-BF5A65D2C978}" dt="2022-07-07T05:12:43.918" v="1" actId="20577"/>
      <pc:docMkLst>
        <pc:docMk/>
      </pc:docMkLst>
      <pc:sldChg chg="modSp mod">
        <pc:chgData name="Chaurasia, Surabhi" userId="a448cc7b-a78b-41a6-a920-d976d776446c" providerId="ADAL" clId="{00283930-0299-4F6A-9E17-BF5A65D2C978}" dt="2022-07-07T05:12:43.918" v="1" actId="20577"/>
        <pc:sldMkLst>
          <pc:docMk/>
          <pc:sldMk cId="1296465234" sldId="431"/>
        </pc:sldMkLst>
        <pc:spChg chg="mod">
          <ac:chgData name="Chaurasia, Surabhi" userId="a448cc7b-a78b-41a6-a920-d976d776446c" providerId="ADAL" clId="{00283930-0299-4F6A-9E17-BF5A65D2C978}" dt="2022-07-07T05:12:43.918" v="1" actId="20577"/>
          <ac:spMkLst>
            <pc:docMk/>
            <pc:sldMk cId="1296465234" sldId="431"/>
            <ac:spMk id="3" creationId="{8794877A-C683-4717-A20E-CCC68B09DA32}"/>
          </ac:spMkLst>
        </pc:spChg>
      </pc:sldChg>
      <pc:sldChg chg="del">
        <pc:chgData name="Chaurasia, Surabhi" userId="a448cc7b-a78b-41a6-a920-d976d776446c" providerId="ADAL" clId="{00283930-0299-4F6A-9E17-BF5A65D2C978}" dt="2022-07-06T10:30:21.631" v="0" actId="47"/>
        <pc:sldMkLst>
          <pc:docMk/>
          <pc:sldMk cId="1298541745" sldId="4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6395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344532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6096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2103678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6096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266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93700" y="692150"/>
            <a:ext cx="6070600" cy="3416300"/>
          </a:xfrm>
          <a:ln cap="flat"/>
        </p:spPr>
      </p:sp>
      <p:sp>
        <p:nvSpPr>
          <p:cNvPr id="39939"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93700" y="692150"/>
            <a:ext cx="6070600" cy="3416300"/>
          </a:xfrm>
          <a:ln cap="flat"/>
        </p:spPr>
      </p:sp>
      <p:sp>
        <p:nvSpPr>
          <p:cNvPr id="40963"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3700" y="692150"/>
            <a:ext cx="6070600" cy="3416300"/>
          </a:xfrm>
          <a:ln cap="flat"/>
        </p:spPr>
      </p:sp>
      <p:sp>
        <p:nvSpPr>
          <p:cNvPr id="41987"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653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338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977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75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0270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The above applications are called the functional areas, or application areas, or at times the functional modules of R/3. All of these terms are synonymous with each other. </a:t>
            </a:r>
          </a:p>
          <a:p>
            <a:endParaRPr lang="en-US" dirty="0"/>
          </a:p>
        </p:txBody>
      </p:sp>
    </p:spTree>
    <p:extLst>
      <p:ext uri="{BB962C8B-B14F-4D97-AF65-F5344CB8AC3E}">
        <p14:creationId xmlns:p14="http://schemas.microsoft.com/office/powerpoint/2010/main" val="18323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6096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33388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7/7/2022</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7FD5-994D-498E-99D5-E3FBBCC06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904AD-AC33-4499-BB86-6C8AF3EB9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2B76F-8682-4054-8DCB-BCFC99DEE170}"/>
              </a:ext>
            </a:extLst>
          </p:cNvPr>
          <p:cNvSpPr>
            <a:spLocks noGrp="1"/>
          </p:cNvSpPr>
          <p:nvPr>
            <p:ph type="dt" sz="half" idx="10"/>
          </p:nvPr>
        </p:nvSpPr>
        <p:spPr/>
        <p:txBody>
          <a:bodyPr/>
          <a:lstStyle/>
          <a:p>
            <a:fld id="{540276A1-5A31-40C0-B086-AA9090B40AA0}" type="datetimeFigureOut">
              <a:rPr lang="en-US" smtClean="0"/>
              <a:t>7/7/2022</a:t>
            </a:fld>
            <a:endParaRPr lang="en-US"/>
          </a:p>
        </p:txBody>
      </p:sp>
      <p:sp>
        <p:nvSpPr>
          <p:cNvPr id="5" name="Footer Placeholder 4">
            <a:extLst>
              <a:ext uri="{FF2B5EF4-FFF2-40B4-BE49-F238E27FC236}">
                <a16:creationId xmlns:a16="http://schemas.microsoft.com/office/drawing/2014/main" id="{02469FA8-9E24-41C6-B8FC-6CBF8EF2D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98057-F68E-4C7A-88E0-1F8BC20BF5E1}"/>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319700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1" r:id="rId8"/>
    <p:sldLayoutId id="2147483892"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lient-server_architecture" TargetMode="External"/><Relationship Id="rId2" Type="http://schemas.openxmlformats.org/officeDocument/2006/relationships/hyperlink" Target="https://en.wikipedia.org/wiki/Mainframe_computer" TargetMode="External"/><Relationship Id="rId1" Type="http://schemas.openxmlformats.org/officeDocument/2006/relationships/slideLayout" Target="../slideLayouts/slideLayout6.xml"/><Relationship Id="rId5" Type="http://schemas.openxmlformats.org/officeDocument/2006/relationships/hyperlink" Target="https://en.wikipedia.org/wiki/SAP_S/4HANA" TargetMode="External"/><Relationship Id="rId4" Type="http://schemas.openxmlformats.org/officeDocument/2006/relationships/hyperlink" Target="https://en.wikipedia.org/wiki/SAP_HANA"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7" Type="http://schemas.openxmlformats.org/officeDocument/2006/relationships/hyperlink" Target="https://en.wikipedia.org/wiki/Artificial_intelligence" TargetMode="External"/><Relationship Id="rId2" Type="http://schemas.openxmlformats.org/officeDocument/2006/relationships/hyperlink" Target="https://en.wikipedia.org/wiki/SAP_HANA" TargetMode="External"/><Relationship Id="rId1" Type="http://schemas.openxmlformats.org/officeDocument/2006/relationships/slideLayout" Target="../slideLayouts/slideLayout6.xml"/><Relationship Id="rId6" Type="http://schemas.openxmlformats.org/officeDocument/2006/relationships/hyperlink" Target="https://en.wikipedia.org/wiki/Internet_of_Things"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Quantum_computi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oracle.com/index.html" TargetMode="External"/><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www.sap.com/index.epx"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microsoft.com/dynamics/default.mspx" TargetMode="External"/><Relationship Id="rId4" Type="http://schemas.openxmlformats.org/officeDocument/2006/relationships/hyperlink" Target="http://www.siebel.com/" TargetMode="Externa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Introduction to SAP &amp; S/4HANA R2R</a:t>
            </a:r>
          </a:p>
        </p:txBody>
      </p:sp>
      <p:sp>
        <p:nvSpPr>
          <p:cNvPr id="3" name="Subtitle 2">
            <a:extLst>
              <a:ext uri="{FF2B5EF4-FFF2-40B4-BE49-F238E27FC236}">
                <a16:creationId xmlns:a16="http://schemas.microsoft.com/office/drawing/2014/main" id="{29A3E64B-23F8-4094-88BF-2C1A78FAF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ERP Functional Systems   </a:t>
            </a:r>
          </a:p>
        </p:txBody>
      </p:sp>
      <p:sp>
        <p:nvSpPr>
          <p:cNvPr id="4" name="Rectangle 3">
            <a:extLst>
              <a:ext uri="{FF2B5EF4-FFF2-40B4-BE49-F238E27FC236}">
                <a16:creationId xmlns:a16="http://schemas.microsoft.com/office/drawing/2014/main" id="{7C7E5DC1-6EB1-4CA9-AE53-F26377167BF7}"/>
              </a:ext>
            </a:extLst>
          </p:cNvPr>
          <p:cNvSpPr/>
          <p:nvPr/>
        </p:nvSpPr>
        <p:spPr>
          <a:xfrm>
            <a:off x="237899" y="991614"/>
            <a:ext cx="5858101" cy="4154984"/>
          </a:xfrm>
          <a:prstGeom prst="rect">
            <a:avLst/>
          </a:prstGeom>
        </p:spPr>
        <p:txBody>
          <a:bodyPr wrap="square">
            <a:spAutoFit/>
          </a:bodyPr>
          <a:lstStyle/>
          <a:p>
            <a:pPr marL="0" lvl="1">
              <a:spcBef>
                <a:spcPts val="1800"/>
              </a:spcBef>
              <a:buClr>
                <a:schemeClr val="accent1"/>
              </a:buClr>
              <a:defRPr/>
            </a:pPr>
            <a:r>
              <a:rPr lang="en-US" altLang="en-US" sz="1600" b="1" dirty="0"/>
              <a:t>Sales and marketing System:</a:t>
            </a:r>
          </a:p>
          <a:p>
            <a:pPr marL="285750" lvl="1" indent="-285750">
              <a:spcBef>
                <a:spcPts val="1800"/>
              </a:spcBef>
              <a:buClr>
                <a:schemeClr val="accent1"/>
              </a:buClr>
              <a:buFont typeface="Wingdings" panose="05000000000000000000" pitchFamily="2" charset="2"/>
              <a:buChar char="§"/>
              <a:defRPr/>
            </a:pPr>
            <a:r>
              <a:rPr lang="en-US" altLang="en-US" sz="1600" dirty="0"/>
              <a:t>Lead tracking</a:t>
            </a:r>
          </a:p>
          <a:p>
            <a:pPr marL="285750" lvl="1" indent="-285750">
              <a:spcBef>
                <a:spcPts val="1800"/>
              </a:spcBef>
              <a:buClr>
                <a:schemeClr val="accent1"/>
              </a:buClr>
              <a:buFont typeface="Wingdings" panose="05000000000000000000" pitchFamily="2" charset="2"/>
              <a:buChar char="§"/>
              <a:defRPr/>
            </a:pPr>
            <a:r>
              <a:rPr lang="en-US" altLang="en-US" sz="1600" dirty="0"/>
              <a:t>Sales forecasting</a:t>
            </a:r>
          </a:p>
          <a:p>
            <a:pPr marL="285750" lvl="1" indent="-285750">
              <a:spcBef>
                <a:spcPts val="1800"/>
              </a:spcBef>
              <a:buClr>
                <a:schemeClr val="accent1"/>
              </a:buClr>
              <a:buFont typeface="Wingdings" panose="05000000000000000000" pitchFamily="2" charset="2"/>
              <a:buChar char="§"/>
              <a:defRPr/>
            </a:pPr>
            <a:r>
              <a:rPr lang="en-US" altLang="en-US" sz="1600" dirty="0"/>
              <a:t>Customer management</a:t>
            </a:r>
          </a:p>
          <a:p>
            <a:pPr marL="285750" lvl="1" indent="-285750">
              <a:spcBef>
                <a:spcPts val="1800"/>
              </a:spcBef>
              <a:buClr>
                <a:schemeClr val="accent1"/>
              </a:buClr>
              <a:buFont typeface="Wingdings" panose="05000000000000000000" pitchFamily="2" charset="2"/>
              <a:buChar char="§"/>
              <a:defRPr/>
            </a:pPr>
            <a:endParaRPr lang="en-US" altLang="en-US" sz="1600" dirty="0"/>
          </a:p>
          <a:p>
            <a:pPr marL="0" lvl="1">
              <a:spcBef>
                <a:spcPts val="1800"/>
              </a:spcBef>
              <a:buClr>
                <a:schemeClr val="accent1"/>
              </a:buClr>
              <a:defRPr/>
            </a:pPr>
            <a:r>
              <a:rPr lang="en-US" altLang="en-US" sz="1600" b="1" dirty="0"/>
              <a:t>Operations management System:</a:t>
            </a:r>
          </a:p>
          <a:p>
            <a:pPr marL="285750" lvl="1" indent="-285750">
              <a:spcBef>
                <a:spcPts val="1800"/>
              </a:spcBef>
              <a:buClr>
                <a:schemeClr val="accent1"/>
              </a:buClr>
              <a:buFont typeface="Wingdings" panose="05000000000000000000" pitchFamily="2" charset="2"/>
              <a:buChar char="§"/>
              <a:defRPr/>
            </a:pPr>
            <a:r>
              <a:rPr lang="en-US" altLang="en-US" sz="1600" dirty="0"/>
              <a:t>Order management</a:t>
            </a:r>
          </a:p>
          <a:p>
            <a:pPr marL="285750" lvl="1" indent="-285750">
              <a:spcBef>
                <a:spcPts val="1800"/>
              </a:spcBef>
              <a:buClr>
                <a:schemeClr val="accent1"/>
              </a:buClr>
              <a:buFont typeface="Wingdings" panose="05000000000000000000" pitchFamily="2" charset="2"/>
              <a:buChar char="§"/>
              <a:defRPr/>
            </a:pPr>
            <a:r>
              <a:rPr lang="en-US" altLang="en-US" sz="1600" dirty="0"/>
              <a:t>Inventory management</a:t>
            </a:r>
          </a:p>
          <a:p>
            <a:pPr marL="285750" lvl="1" indent="-285750">
              <a:spcBef>
                <a:spcPts val="1800"/>
              </a:spcBef>
              <a:buClr>
                <a:schemeClr val="accent1"/>
              </a:buClr>
              <a:buFont typeface="Wingdings" panose="05000000000000000000" pitchFamily="2" charset="2"/>
              <a:buChar char="§"/>
              <a:defRPr/>
            </a:pPr>
            <a:r>
              <a:rPr lang="en-US" altLang="en-US" sz="1600" dirty="0"/>
              <a:t>Customer service</a:t>
            </a:r>
          </a:p>
        </p:txBody>
      </p:sp>
      <p:sp>
        <p:nvSpPr>
          <p:cNvPr id="7" name="Rectangle 6">
            <a:extLst>
              <a:ext uri="{FF2B5EF4-FFF2-40B4-BE49-F238E27FC236}">
                <a16:creationId xmlns:a16="http://schemas.microsoft.com/office/drawing/2014/main" id="{817A6E74-68AB-476E-8AE7-EF0CF60156D6}"/>
              </a:ext>
            </a:extLst>
          </p:cNvPr>
          <p:cNvSpPr/>
          <p:nvPr/>
        </p:nvSpPr>
        <p:spPr>
          <a:xfrm>
            <a:off x="6096000" y="991614"/>
            <a:ext cx="5858101" cy="1292662"/>
          </a:xfrm>
          <a:prstGeom prst="rect">
            <a:avLst/>
          </a:prstGeom>
        </p:spPr>
        <p:txBody>
          <a:bodyPr wrap="square">
            <a:spAutoFit/>
          </a:bodyPr>
          <a:lstStyle/>
          <a:p>
            <a:pPr marL="0" lvl="1">
              <a:spcBef>
                <a:spcPts val="1800"/>
              </a:spcBef>
              <a:buClr>
                <a:schemeClr val="accent1"/>
              </a:buClr>
              <a:defRPr/>
            </a:pPr>
            <a:r>
              <a:rPr lang="en-US" altLang="en-US" sz="1600" b="1" dirty="0"/>
              <a:t>Manufacturing Systems:</a:t>
            </a:r>
          </a:p>
          <a:p>
            <a:pPr marL="285750" lvl="1" indent="-285750">
              <a:spcBef>
                <a:spcPts val="1800"/>
              </a:spcBef>
              <a:buClr>
                <a:schemeClr val="accent1"/>
              </a:buClr>
              <a:buFont typeface="Wingdings" panose="05000000000000000000" pitchFamily="2" charset="2"/>
              <a:buChar char="§"/>
              <a:defRPr/>
            </a:pPr>
            <a:r>
              <a:rPr lang="en-US" altLang="en-US" sz="1600" dirty="0"/>
              <a:t>Inventory</a:t>
            </a:r>
          </a:p>
          <a:p>
            <a:pPr marL="285750" lvl="1" indent="-285750">
              <a:spcBef>
                <a:spcPts val="1800"/>
              </a:spcBef>
              <a:buClr>
                <a:schemeClr val="accent1"/>
              </a:buClr>
              <a:buFont typeface="Wingdings" panose="05000000000000000000" pitchFamily="2" charset="2"/>
              <a:buChar char="§"/>
              <a:defRPr/>
            </a:pPr>
            <a:r>
              <a:rPr lang="en-US" altLang="en-US" sz="1600" dirty="0"/>
              <a:t>Planning</a:t>
            </a:r>
          </a:p>
        </p:txBody>
      </p:sp>
    </p:spTree>
    <p:extLst>
      <p:ext uri="{BB962C8B-B14F-4D97-AF65-F5344CB8AC3E}">
        <p14:creationId xmlns:p14="http://schemas.microsoft.com/office/powerpoint/2010/main" val="351542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ERP Functional Systems</a:t>
            </a:r>
          </a:p>
        </p:txBody>
      </p:sp>
      <p:pic>
        <p:nvPicPr>
          <p:cNvPr id="8" name="Picture 2">
            <a:extLst>
              <a:ext uri="{FF2B5EF4-FFF2-40B4-BE49-F238E27FC236}">
                <a16:creationId xmlns:a16="http://schemas.microsoft.com/office/drawing/2014/main" id="{1A231123-4BF1-46D1-8DBD-EFCCDC1770CB}"/>
              </a:ext>
            </a:extLst>
          </p:cNvPr>
          <p:cNvPicPr>
            <a:picLocks noGrp="1" noChangeAspect="1" noChangeArrowheads="1"/>
          </p:cNvPicPr>
          <p:nvPr>
            <p:ph idx="4294967295"/>
          </p:nvPr>
        </p:nvPicPr>
        <p:blipFill>
          <a:blip r:embed="rId3" cstate="print"/>
          <a:stretch>
            <a:fillRect/>
          </a:stretch>
        </p:blipFill>
        <p:spPr bwMode="auto">
          <a:xfrm>
            <a:off x="1576388" y="1196752"/>
            <a:ext cx="9039225" cy="4038600"/>
          </a:xfrm>
          <a:prstGeom prst="rect">
            <a:avLst/>
          </a:prstGeom>
        </p:spPr>
      </p:pic>
      <p:sp>
        <p:nvSpPr>
          <p:cNvPr id="4" name="Rectangle 3">
            <a:extLst>
              <a:ext uri="{FF2B5EF4-FFF2-40B4-BE49-F238E27FC236}">
                <a16:creationId xmlns:a16="http://schemas.microsoft.com/office/drawing/2014/main" id="{358CA70A-B9F0-43EE-8653-23DE3451D926}"/>
              </a:ext>
            </a:extLst>
          </p:cNvPr>
          <p:cNvSpPr/>
          <p:nvPr/>
        </p:nvSpPr>
        <p:spPr>
          <a:xfrm>
            <a:off x="1415480" y="5302949"/>
            <a:ext cx="9361040" cy="369332"/>
          </a:xfrm>
          <a:prstGeom prst="rect">
            <a:avLst/>
          </a:prstGeom>
        </p:spPr>
        <p:txBody>
          <a:bodyPr wrap="square">
            <a:spAutoFit/>
          </a:bodyPr>
          <a:lstStyle/>
          <a:p>
            <a:r>
              <a:rPr lang="en-US" altLang="en-US" b="1" u="sng" dirty="0"/>
              <a:t>Problems</a:t>
            </a:r>
            <a:r>
              <a:rPr lang="en-US" altLang="en-US" b="1" dirty="0"/>
              <a:t>: </a:t>
            </a:r>
            <a:r>
              <a:rPr lang="en-US" altLang="en-US" sz="1600" dirty="0"/>
              <a:t>Delays, Lost orders, Keying into different computer systems invites errors</a:t>
            </a:r>
            <a:endParaRPr lang="en-US" dirty="0"/>
          </a:p>
        </p:txBody>
      </p:sp>
    </p:spTree>
    <p:extLst>
      <p:ext uri="{BB962C8B-B14F-4D97-AF65-F5344CB8AC3E}">
        <p14:creationId xmlns:p14="http://schemas.microsoft.com/office/powerpoint/2010/main" val="80281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Problems with function based application</a:t>
            </a:r>
            <a:endParaRPr lang="en-US" dirty="0"/>
          </a:p>
        </p:txBody>
      </p:sp>
      <p:sp>
        <p:nvSpPr>
          <p:cNvPr id="7" name="Rectangle 6">
            <a:extLst>
              <a:ext uri="{FF2B5EF4-FFF2-40B4-BE49-F238E27FC236}">
                <a16:creationId xmlns:a16="http://schemas.microsoft.com/office/drawing/2014/main" id="{6B45AD66-31A0-4CC7-B3C6-E8ACA54AD628}"/>
              </a:ext>
            </a:extLst>
          </p:cNvPr>
          <p:cNvSpPr/>
          <p:nvPr/>
        </p:nvSpPr>
        <p:spPr>
          <a:xfrm>
            <a:off x="227013" y="1000115"/>
            <a:ext cx="11688761" cy="3416320"/>
          </a:xfrm>
          <a:prstGeom prst="rect">
            <a:avLst/>
          </a:prstGeom>
        </p:spPr>
        <p:txBody>
          <a:bodyPr wrap="square">
            <a:spAutoFit/>
          </a:bodyPr>
          <a:lstStyle/>
          <a:p>
            <a:pPr marL="358775" lvl="1" indent="-358775">
              <a:spcBef>
                <a:spcPts val="1800"/>
              </a:spcBef>
              <a:buClr>
                <a:schemeClr val="accent1"/>
              </a:buClr>
              <a:buFont typeface="Wingdings" panose="05000000000000000000" pitchFamily="2" charset="2"/>
              <a:buChar char="§"/>
              <a:defRPr/>
            </a:pPr>
            <a:r>
              <a:rPr lang="en-US" altLang="en-US" dirty="0"/>
              <a:t>Sharing of data between systems</a:t>
            </a:r>
          </a:p>
          <a:p>
            <a:pPr marL="358775" lvl="1" indent="-358775">
              <a:spcBef>
                <a:spcPts val="1800"/>
              </a:spcBef>
              <a:buClr>
                <a:schemeClr val="accent1"/>
              </a:buClr>
              <a:buFont typeface="Wingdings" panose="05000000000000000000" pitchFamily="2" charset="2"/>
              <a:buChar char="§"/>
              <a:defRPr/>
            </a:pPr>
            <a:r>
              <a:rPr lang="en-US" altLang="en-US" dirty="0"/>
              <a:t>Data duplication</a:t>
            </a:r>
          </a:p>
          <a:p>
            <a:pPr marL="358775" lvl="1" indent="-358775">
              <a:spcBef>
                <a:spcPts val="1800"/>
              </a:spcBef>
              <a:buClr>
                <a:schemeClr val="accent1"/>
              </a:buClr>
              <a:buFont typeface="Wingdings" panose="05000000000000000000" pitchFamily="2" charset="2"/>
              <a:buChar char="§"/>
              <a:defRPr/>
            </a:pPr>
            <a:r>
              <a:rPr lang="en-US" altLang="en-US" dirty="0"/>
              <a:t>Data inconsistency</a:t>
            </a:r>
          </a:p>
          <a:p>
            <a:pPr marL="358775" lvl="1" indent="-358775">
              <a:spcBef>
                <a:spcPts val="1800"/>
              </a:spcBef>
              <a:buClr>
                <a:schemeClr val="accent1"/>
              </a:buClr>
              <a:buFont typeface="Wingdings" panose="05000000000000000000" pitchFamily="2" charset="2"/>
              <a:buChar char="§"/>
              <a:defRPr/>
            </a:pPr>
            <a:r>
              <a:rPr lang="en-US" altLang="en-US" dirty="0"/>
              <a:t>Applications that don’t talk to one another</a:t>
            </a:r>
          </a:p>
          <a:p>
            <a:pPr marL="358775" lvl="1" indent="-358775">
              <a:spcBef>
                <a:spcPts val="1800"/>
              </a:spcBef>
              <a:buClr>
                <a:schemeClr val="accent1"/>
              </a:buClr>
              <a:buFont typeface="Wingdings" panose="05000000000000000000" pitchFamily="2" charset="2"/>
              <a:buChar char="§"/>
              <a:defRPr/>
            </a:pPr>
            <a:r>
              <a:rPr lang="en-US" altLang="en-US" dirty="0"/>
              <a:t>Limited or lack of integrated information</a:t>
            </a:r>
          </a:p>
          <a:p>
            <a:pPr marL="358775" lvl="1" indent="-358775">
              <a:spcBef>
                <a:spcPts val="1800"/>
              </a:spcBef>
              <a:buClr>
                <a:schemeClr val="accent1"/>
              </a:buClr>
              <a:buFont typeface="Wingdings" panose="05000000000000000000" pitchFamily="2" charset="2"/>
              <a:buChar char="§"/>
              <a:defRPr/>
            </a:pPr>
            <a:r>
              <a:rPr lang="en-US" altLang="en-US" dirty="0"/>
              <a:t>Isolated decisions lead to overall inefficiencies</a:t>
            </a:r>
          </a:p>
          <a:p>
            <a:pPr marL="358775" lvl="1" indent="-358775">
              <a:spcBef>
                <a:spcPts val="1800"/>
              </a:spcBef>
              <a:buClr>
                <a:schemeClr val="accent1"/>
              </a:buClr>
              <a:buFont typeface="Wingdings" panose="05000000000000000000" pitchFamily="2" charset="2"/>
              <a:buChar char="§"/>
              <a:defRPr/>
            </a:pPr>
            <a:r>
              <a:rPr lang="en-US" altLang="en-US" dirty="0"/>
              <a:t>Increased expenses</a:t>
            </a:r>
          </a:p>
        </p:txBody>
      </p:sp>
    </p:spTree>
    <p:extLst>
      <p:ext uri="{BB962C8B-B14F-4D97-AF65-F5344CB8AC3E}">
        <p14:creationId xmlns:p14="http://schemas.microsoft.com/office/powerpoint/2010/main" val="340435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Order fulfillment with ERP</a:t>
            </a:r>
            <a:endParaRPr lang="en-US" dirty="0"/>
          </a:p>
        </p:txBody>
      </p:sp>
      <p:sp>
        <p:nvSpPr>
          <p:cNvPr id="7" name="Rectangle 6">
            <a:extLst>
              <a:ext uri="{FF2B5EF4-FFF2-40B4-BE49-F238E27FC236}">
                <a16:creationId xmlns:a16="http://schemas.microsoft.com/office/drawing/2014/main" id="{6B45AD66-31A0-4CC7-B3C6-E8ACA54AD628}"/>
              </a:ext>
            </a:extLst>
          </p:cNvPr>
          <p:cNvSpPr/>
          <p:nvPr/>
        </p:nvSpPr>
        <p:spPr>
          <a:xfrm>
            <a:off x="249457" y="981075"/>
            <a:ext cx="11666317" cy="5563061"/>
          </a:xfrm>
          <a:prstGeom prst="rect">
            <a:avLst/>
          </a:prstGeom>
        </p:spPr>
        <p:txBody>
          <a:bodyPr wrap="square">
            <a:spAutoFit/>
          </a:bodyPr>
          <a:lstStyle/>
          <a:p>
            <a:pPr marL="358775" lvl="1" indent="-358775">
              <a:spcBef>
                <a:spcPts val="900"/>
              </a:spcBef>
              <a:buClr>
                <a:schemeClr val="accent1"/>
              </a:buClr>
              <a:buFont typeface="Wingdings" panose="05000000000000000000" pitchFamily="2" charset="2"/>
              <a:buChar char="§"/>
              <a:defRPr/>
            </a:pPr>
            <a:r>
              <a:rPr lang="en-US" altLang="en-US" sz="1600" dirty="0"/>
              <a:t>Helps integrate management, staff, and equipment, combining all aspects of the business into one system</a:t>
            </a:r>
          </a:p>
          <a:p>
            <a:pPr marL="358775" lvl="1" indent="-358775">
              <a:spcBef>
                <a:spcPts val="900"/>
              </a:spcBef>
              <a:buClr>
                <a:schemeClr val="accent1"/>
              </a:buClr>
              <a:buFont typeface="Wingdings" panose="05000000000000000000" pitchFamily="2" charset="2"/>
              <a:buChar char="§"/>
              <a:defRPr/>
            </a:pPr>
            <a:r>
              <a:rPr lang="en-US" altLang="en-US" sz="1600" dirty="0"/>
              <a:t>Facilitates every element of the manufacturing process</a:t>
            </a:r>
          </a:p>
          <a:p>
            <a:pPr marL="358775" lvl="1" indent="-358775">
              <a:spcBef>
                <a:spcPts val="900"/>
              </a:spcBef>
              <a:buClr>
                <a:schemeClr val="accent1"/>
              </a:buClr>
              <a:buFont typeface="Wingdings" panose="05000000000000000000" pitchFamily="2" charset="2"/>
              <a:buChar char="§"/>
              <a:defRPr/>
            </a:pPr>
            <a:r>
              <a:rPr lang="en-US" altLang="en-US" sz="1600" dirty="0"/>
              <a:t>Groups traditional company and management functions (such as accounting, human resources [HR], manufacturing management, and customer relationship management [CRM]) into a coherent whole</a:t>
            </a:r>
          </a:p>
          <a:p>
            <a:pPr marL="358775" lvl="1" indent="-358775">
              <a:spcBef>
                <a:spcPts val="900"/>
              </a:spcBef>
              <a:buClr>
                <a:schemeClr val="accent1"/>
              </a:buClr>
              <a:buFont typeface="Wingdings" panose="05000000000000000000" pitchFamily="2" charset="2"/>
              <a:buChar char="§"/>
              <a:defRPr/>
            </a:pPr>
            <a:r>
              <a:rPr lang="en-US" altLang="en-US" sz="1600" dirty="0"/>
              <a:t>Manufacturing management also includes inventory, purchasing, and quality and sales management</a:t>
            </a:r>
          </a:p>
          <a:p>
            <a:pPr marL="358775" lvl="1" indent="-358775">
              <a:spcBef>
                <a:spcPts val="900"/>
              </a:spcBef>
              <a:buClr>
                <a:schemeClr val="accent1"/>
              </a:buClr>
              <a:buFont typeface="Wingdings" panose="05000000000000000000" pitchFamily="2" charset="2"/>
              <a:buChar char="§"/>
              <a:defRPr/>
            </a:pPr>
            <a:r>
              <a:rPr lang="en-US" altLang="en-US" sz="1600" dirty="0"/>
              <a:t>Today’s leading ERP systems group all traditional company management functions (finance, sales, manufacturing, and human resources)</a:t>
            </a:r>
          </a:p>
          <a:p>
            <a:pPr marL="358775" lvl="1" indent="-358775">
              <a:spcBef>
                <a:spcPts val="900"/>
              </a:spcBef>
              <a:buClr>
                <a:schemeClr val="accent1"/>
              </a:buClr>
              <a:buFont typeface="Wingdings" panose="05000000000000000000" pitchFamily="2" charset="2"/>
              <a:buChar char="§"/>
              <a:defRPr/>
            </a:pPr>
            <a:r>
              <a:rPr lang="en-US" altLang="en-US" sz="1600" dirty="0"/>
              <a:t>Many systems include with varying degrees of acceptance and skill, solutions that were formerly considered peripheral product data management (PDM), warehouse management, manufacturing execution system (MES), and reporting</a:t>
            </a:r>
          </a:p>
          <a:p>
            <a:pPr marL="358775" lvl="1" indent="-358775">
              <a:spcBef>
                <a:spcPts val="900"/>
              </a:spcBef>
              <a:buClr>
                <a:schemeClr val="accent1"/>
              </a:buClr>
              <a:buFont typeface="Wingdings" panose="05000000000000000000" pitchFamily="2" charset="2"/>
              <a:buChar char="§"/>
              <a:defRPr/>
            </a:pPr>
            <a:r>
              <a:rPr lang="en-US" altLang="en-US" sz="1600" dirty="0"/>
              <a:t>During the last few years the functional perimeter of ERP systems began an expansion into its adjacent markets</a:t>
            </a:r>
          </a:p>
          <a:p>
            <a:pPr marL="358775" lvl="1" indent="-358775">
              <a:spcBef>
                <a:spcPts val="900"/>
              </a:spcBef>
              <a:buClr>
                <a:schemeClr val="accent1"/>
              </a:buClr>
              <a:buFont typeface="Wingdings" panose="05000000000000000000" pitchFamily="2" charset="2"/>
              <a:buChar char="§"/>
              <a:defRPr/>
            </a:pPr>
            <a:r>
              <a:rPr lang="en-US" altLang="en-US" sz="1600" dirty="0"/>
              <a:t>For example, supply chain management (SCM), customer relationship management (CRM), business intelligence/data warehousing, and e-business</a:t>
            </a:r>
          </a:p>
          <a:p>
            <a:pPr marL="358775" lvl="1" indent="-358775">
              <a:spcBef>
                <a:spcPts val="900"/>
              </a:spcBef>
              <a:buClr>
                <a:schemeClr val="accent1"/>
              </a:buClr>
              <a:buFont typeface="Wingdings" panose="05000000000000000000" pitchFamily="2" charset="2"/>
              <a:buChar char="§"/>
              <a:defRPr/>
            </a:pPr>
            <a:r>
              <a:rPr lang="en-US" altLang="en-US" sz="1600" dirty="0"/>
              <a:t>The focus of this knowledge base is mainly on the traditional ERP realms of finance, materials planning, and human resources</a:t>
            </a:r>
          </a:p>
          <a:p>
            <a:pPr marL="358775" lvl="1" indent="-358775">
              <a:spcBef>
                <a:spcPts val="900"/>
              </a:spcBef>
              <a:buClr>
                <a:schemeClr val="accent1"/>
              </a:buClr>
              <a:buFont typeface="Wingdings" panose="05000000000000000000" pitchFamily="2" charset="2"/>
              <a:buChar char="§"/>
              <a:defRPr/>
            </a:pPr>
            <a:r>
              <a:rPr lang="en-US" altLang="en-US" sz="1600" dirty="0"/>
              <a:t>The foundation of any ERP implementation must be a proper exercise of aligning customers'' IT technology with their business strategies, and subsequent software selection</a:t>
            </a:r>
          </a:p>
        </p:txBody>
      </p:sp>
    </p:spTree>
    <p:extLst>
      <p:ext uri="{BB962C8B-B14F-4D97-AF65-F5344CB8AC3E}">
        <p14:creationId xmlns:p14="http://schemas.microsoft.com/office/powerpoint/2010/main" val="360698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An Example: Order Fulfillment</a:t>
            </a:r>
            <a:endParaRPr lang="en-US" dirty="0"/>
          </a:p>
        </p:txBody>
      </p:sp>
      <p:pic>
        <p:nvPicPr>
          <p:cNvPr id="8" name="Picture 2">
            <a:extLst>
              <a:ext uri="{FF2B5EF4-FFF2-40B4-BE49-F238E27FC236}">
                <a16:creationId xmlns:a16="http://schemas.microsoft.com/office/drawing/2014/main" id="{880C142D-30C5-4AD5-A50F-F0140BD6F6A6}"/>
              </a:ext>
            </a:extLst>
          </p:cNvPr>
          <p:cNvPicPr>
            <a:picLocks noChangeAspect="1" noChangeArrowheads="1"/>
          </p:cNvPicPr>
          <p:nvPr/>
        </p:nvPicPr>
        <p:blipFill>
          <a:blip r:embed="rId3" cstate="print"/>
          <a:stretch>
            <a:fillRect/>
          </a:stretch>
        </p:blipFill>
        <p:spPr bwMode="auto">
          <a:xfrm>
            <a:off x="1643063" y="1249263"/>
            <a:ext cx="8905875" cy="4772025"/>
          </a:xfrm>
          <a:prstGeom prst="rect">
            <a:avLst/>
          </a:prstGeom>
        </p:spPr>
      </p:pic>
    </p:spTree>
    <p:extLst>
      <p:ext uri="{BB962C8B-B14F-4D97-AF65-F5344CB8AC3E}">
        <p14:creationId xmlns:p14="http://schemas.microsoft.com/office/powerpoint/2010/main" val="107081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3" name="Rectangle 2">
            <a:extLst>
              <a:ext uri="{FF2B5EF4-FFF2-40B4-BE49-F238E27FC236}">
                <a16:creationId xmlns:a16="http://schemas.microsoft.com/office/drawing/2014/main" id="{8794877A-C683-4717-A20E-CCC68B09DA32}"/>
              </a:ext>
            </a:extLst>
          </p:cNvPr>
          <p:cNvSpPr/>
          <p:nvPr/>
        </p:nvSpPr>
        <p:spPr>
          <a:xfrm>
            <a:off x="227349" y="980728"/>
            <a:ext cx="11688426" cy="5216813"/>
          </a:xfrm>
          <a:prstGeom prst="rect">
            <a:avLst/>
          </a:prstGeom>
        </p:spPr>
        <p:txBody>
          <a:bodyPr wrap="square">
            <a:spAutoFit/>
          </a:bodyPr>
          <a:lstStyle/>
          <a:p>
            <a:pPr>
              <a:spcBef>
                <a:spcPts val="1800"/>
              </a:spcBef>
            </a:pPr>
            <a:r>
              <a:rPr lang="en-US" b="1" u="sng" dirty="0"/>
              <a:t>About  SAP:</a:t>
            </a:r>
            <a:endParaRPr lang="en-US" sz="1600" b="1" u="sng" dirty="0"/>
          </a:p>
          <a:p>
            <a:pPr marL="358775" indent="-358775">
              <a:spcBef>
                <a:spcPts val="1800"/>
              </a:spcBef>
              <a:buClr>
                <a:schemeClr val="accent1"/>
              </a:buClr>
              <a:buFont typeface="Wingdings" panose="05000000000000000000" pitchFamily="2" charset="2"/>
              <a:buChar char="§"/>
            </a:pPr>
            <a:r>
              <a:rPr lang="en-US" sz="1600" dirty="0"/>
              <a:t>In 1972, five former IBM employees -- </a:t>
            </a:r>
            <a:r>
              <a:rPr lang="en-US" sz="1600" b="1" dirty="0"/>
              <a:t>Dietmar </a:t>
            </a:r>
            <a:r>
              <a:rPr lang="en-US" sz="1600" b="1" dirty="0" err="1"/>
              <a:t>Hopp</a:t>
            </a:r>
            <a:r>
              <a:rPr lang="en-US" sz="1600" dirty="0"/>
              <a:t>, </a:t>
            </a:r>
            <a:r>
              <a:rPr lang="en-US" sz="1600" b="1" dirty="0"/>
              <a:t>Hans-Werner Hector</a:t>
            </a:r>
            <a:r>
              <a:rPr lang="en-US" sz="1600" dirty="0"/>
              <a:t>, </a:t>
            </a:r>
            <a:r>
              <a:rPr lang="en-US" sz="1600" b="1" dirty="0" err="1"/>
              <a:t>Hasso</a:t>
            </a:r>
            <a:r>
              <a:rPr lang="en-US" sz="1600" b="1" dirty="0"/>
              <a:t> Plattner</a:t>
            </a:r>
            <a:r>
              <a:rPr lang="en-US" sz="1600" dirty="0"/>
              <a:t>, </a:t>
            </a:r>
            <a:r>
              <a:rPr lang="en-US" sz="1600" b="1" dirty="0"/>
              <a:t>Klaus </a:t>
            </a:r>
            <a:r>
              <a:rPr lang="en-US" sz="1600" b="1" dirty="0" err="1"/>
              <a:t>Tschira</a:t>
            </a:r>
            <a:r>
              <a:rPr lang="en-US" sz="1600" dirty="0"/>
              <a:t>, and </a:t>
            </a:r>
            <a:r>
              <a:rPr lang="en-US" sz="1600" b="1" dirty="0"/>
              <a:t>Claus </a:t>
            </a:r>
            <a:r>
              <a:rPr lang="en-US" sz="1600" b="1" dirty="0" err="1"/>
              <a:t>Wellenreuther</a:t>
            </a:r>
            <a:r>
              <a:rPr lang="en-US" sz="1600" b="1" dirty="0"/>
              <a:t> </a:t>
            </a:r>
            <a:r>
              <a:rPr lang="en-US" sz="1600" dirty="0"/>
              <a:t>-- launch a company called </a:t>
            </a:r>
            <a:r>
              <a:rPr lang="en-US" sz="1600" b="1" dirty="0"/>
              <a:t>Systems, Applications, and Products </a:t>
            </a:r>
            <a:r>
              <a:rPr lang="en-US" sz="1600" dirty="0"/>
              <a:t>in Data Processing in Mannheim, Germany. Their vision: to develop standard application software for real-time business processing</a:t>
            </a:r>
          </a:p>
          <a:p>
            <a:pPr marL="358775" indent="-358775">
              <a:spcBef>
                <a:spcPts val="1800"/>
              </a:spcBef>
              <a:buClr>
                <a:schemeClr val="accent1"/>
              </a:buClr>
              <a:buFont typeface="Wingdings" panose="05000000000000000000" pitchFamily="2" charset="2"/>
              <a:buChar char="§"/>
            </a:pPr>
            <a:r>
              <a:rPr lang="en-US" sz="1600" dirty="0"/>
              <a:t>The original name for SAP was German: </a:t>
            </a:r>
            <a:r>
              <a:rPr lang="en-US" sz="1600" dirty="0" err="1"/>
              <a:t>Systeme</a:t>
            </a:r>
            <a:r>
              <a:rPr lang="en-US" sz="1600" dirty="0"/>
              <a:t>, </a:t>
            </a:r>
            <a:r>
              <a:rPr lang="en-US" sz="1600" dirty="0" err="1"/>
              <a:t>Anwendungen</a:t>
            </a:r>
            <a:r>
              <a:rPr lang="en-US" sz="1600" dirty="0"/>
              <a:t>, </a:t>
            </a:r>
            <a:r>
              <a:rPr lang="en-US" sz="1600" dirty="0" err="1"/>
              <a:t>Produkte</a:t>
            </a:r>
            <a:r>
              <a:rPr lang="en-US" sz="1600" dirty="0"/>
              <a:t>, and German for "</a:t>
            </a:r>
            <a:r>
              <a:rPr lang="en-US" sz="1600" b="1" dirty="0"/>
              <a:t>Systems Applications and Products</a:t>
            </a:r>
            <a:r>
              <a:rPr lang="en-US" sz="1600" dirty="0"/>
              <a:t>." The original SAP idea was to provide customers with the ability to interact with a common corporate database for a comprehensive range of applications. Gradually, the applications have been assembled and today many corporations, including IBM and Microsoft, are using SAP products to run their own businesses</a:t>
            </a:r>
          </a:p>
          <a:p>
            <a:pPr marL="358775" indent="-358775">
              <a:spcBef>
                <a:spcPts val="1800"/>
              </a:spcBef>
              <a:buClr>
                <a:schemeClr val="accent1"/>
              </a:buClr>
              <a:buFont typeface="Wingdings" panose="05000000000000000000" pitchFamily="2" charset="2"/>
              <a:buChar char="§"/>
            </a:pPr>
            <a:r>
              <a:rPr lang="en-US" sz="1600" dirty="0"/>
              <a:t>SAP developed and released several versions of R/3 through 1995. By the mid-1990s, SAP followed the trend from </a:t>
            </a:r>
            <a:r>
              <a:rPr lang="en-US" sz="1600" dirty="0">
                <a:hlinkClick r:id="rId2" tooltip="Mainframe computer">
                  <a:extLst>
                    <a:ext uri="{A12FA001-AC4F-418D-AE19-62706E023703}">
                      <ahyp:hlinkClr xmlns:ahyp="http://schemas.microsoft.com/office/drawing/2018/hyperlinkcolor" val="tx"/>
                    </a:ext>
                  </a:extLst>
                </a:hlinkClick>
              </a:rPr>
              <a:t>mainframe</a:t>
            </a:r>
            <a:r>
              <a:rPr lang="en-US" sz="1600" dirty="0"/>
              <a:t> computing to </a:t>
            </a:r>
            <a:r>
              <a:rPr lang="en-US" sz="1600" dirty="0">
                <a:hlinkClick r:id="rId3" tooltip="Client-server architecture">
                  <a:extLst>
                    <a:ext uri="{A12FA001-AC4F-418D-AE19-62706E023703}">
                      <ahyp:hlinkClr xmlns:ahyp="http://schemas.microsoft.com/office/drawing/2018/hyperlinkcolor" val="tx"/>
                    </a:ext>
                  </a:extLst>
                </a:hlinkClick>
              </a:rPr>
              <a:t>client/server architectures</a:t>
            </a:r>
            <a:endParaRPr lang="en-US" sz="1600" dirty="0"/>
          </a:p>
          <a:p>
            <a:pPr marL="358775" indent="-358775">
              <a:spcBef>
                <a:spcPts val="1800"/>
              </a:spcBef>
              <a:buClr>
                <a:schemeClr val="accent1"/>
              </a:buClr>
              <a:buFont typeface="Wingdings" panose="05000000000000000000" pitchFamily="2" charset="2"/>
              <a:buChar char="§"/>
            </a:pPr>
            <a:r>
              <a:rPr lang="en-US" sz="1600" dirty="0"/>
              <a:t>In 2015, the company launched the newest generation of the SAP Business Suite. It was written natively for the </a:t>
            </a:r>
            <a:r>
              <a:rPr lang="en-US" sz="1600" dirty="0">
                <a:hlinkClick r:id="rId4" tooltip="SAP HANA">
                  <a:extLst>
                    <a:ext uri="{A12FA001-AC4F-418D-AE19-62706E023703}">
                      <ahyp:hlinkClr xmlns:ahyp="http://schemas.microsoft.com/office/drawing/2018/hyperlinkcolor" val="tx"/>
                    </a:ext>
                  </a:extLst>
                </a:hlinkClick>
              </a:rPr>
              <a:t>SAP HANA</a:t>
            </a:r>
            <a:r>
              <a:rPr lang="en-US" sz="1600" dirty="0"/>
              <a:t> platform</a:t>
            </a:r>
          </a:p>
          <a:p>
            <a:pPr marL="358775" indent="-358775">
              <a:spcBef>
                <a:spcPts val="1800"/>
              </a:spcBef>
              <a:buClr>
                <a:schemeClr val="accent1"/>
              </a:buClr>
              <a:buFont typeface="Wingdings" panose="05000000000000000000" pitchFamily="2" charset="2"/>
              <a:buChar char="§"/>
            </a:pPr>
            <a:r>
              <a:rPr lang="en-US" sz="1600" dirty="0"/>
              <a:t>The most recent SAP Enhancement Package for SAP ERP 6.0 was EhP8, which was released in 2016. EhP8 delivers innovations and serves as a foundation to transition to SAP’s new business suite: </a:t>
            </a:r>
            <a:r>
              <a:rPr lang="en-US" sz="1600" dirty="0">
                <a:hlinkClick r:id="rId5" tooltip="SAP S/4HANA">
                  <a:extLst>
                    <a:ext uri="{A12FA001-AC4F-418D-AE19-62706E023703}">
                      <ahyp:hlinkClr xmlns:ahyp="http://schemas.microsoft.com/office/drawing/2018/hyperlinkcolor" val="tx"/>
                    </a:ext>
                  </a:extLst>
                </a:hlinkClick>
              </a:rPr>
              <a:t>SAP S/4HANA</a:t>
            </a:r>
            <a:endParaRPr lang="en-US" sz="1600" dirty="0"/>
          </a:p>
        </p:txBody>
      </p:sp>
    </p:spTree>
    <p:extLst>
      <p:ext uri="{BB962C8B-B14F-4D97-AF65-F5344CB8AC3E}">
        <p14:creationId xmlns:p14="http://schemas.microsoft.com/office/powerpoint/2010/main" val="129646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2" name="Rectangle 1">
            <a:extLst>
              <a:ext uri="{FF2B5EF4-FFF2-40B4-BE49-F238E27FC236}">
                <a16:creationId xmlns:a16="http://schemas.microsoft.com/office/drawing/2014/main" id="{77F5F43D-5E71-452A-BE8F-B4E08C3E7CB0}"/>
              </a:ext>
            </a:extLst>
          </p:cNvPr>
          <p:cNvSpPr/>
          <p:nvPr/>
        </p:nvSpPr>
        <p:spPr>
          <a:xfrm>
            <a:off x="227013" y="980728"/>
            <a:ext cx="11688762" cy="5447645"/>
          </a:xfrm>
          <a:prstGeom prst="rect">
            <a:avLst/>
          </a:prstGeom>
        </p:spPr>
        <p:txBody>
          <a:bodyPr wrap="square">
            <a:spAutoFit/>
          </a:bodyPr>
          <a:lstStyle/>
          <a:p>
            <a:pPr>
              <a:spcBef>
                <a:spcPts val="1800"/>
              </a:spcBef>
            </a:pPr>
            <a:r>
              <a:rPr lang="en-US" b="1" dirty="0"/>
              <a:t>The 1980s: Rapid Growth</a:t>
            </a:r>
          </a:p>
          <a:p>
            <a:pPr marL="358775" indent="-358775">
              <a:spcBef>
                <a:spcPts val="1800"/>
              </a:spcBef>
              <a:buClr>
                <a:schemeClr val="accent1"/>
              </a:buClr>
              <a:buFont typeface="Wingdings" panose="05000000000000000000" pitchFamily="2" charset="2"/>
              <a:buChar char="§"/>
            </a:pPr>
            <a:r>
              <a:rPr lang="en-US" sz="1600" dirty="0"/>
              <a:t>SAP moves into the company's first building on Max-Planck-Strasse in an industrial park in Walldorf, near Heidelberg. Our software development area and its 50 terminals are all now under one roof. Fifty of the 100 largest German industrial firms are already SAP customers</a:t>
            </a:r>
          </a:p>
          <a:p>
            <a:pPr marL="358775" indent="-358775">
              <a:spcBef>
                <a:spcPts val="1800"/>
              </a:spcBef>
              <a:buClr>
                <a:schemeClr val="accent1"/>
              </a:buClr>
              <a:buFont typeface="Wingdings" panose="05000000000000000000" pitchFamily="2" charset="2"/>
              <a:buChar char="§"/>
            </a:pPr>
            <a:r>
              <a:rPr lang="en-US" sz="1600" dirty="0"/>
              <a:t>The SAP R/2 system attains the high level of stability of the previous generation of programs. Keeping in mind its multinational customers, SAP designs SAP R/2 to handle different languages and currencies. With this and other innovations in SAP R/2, SAP sees rapid growth</a:t>
            </a:r>
          </a:p>
          <a:p>
            <a:pPr marL="358775" indent="-358775">
              <a:spcBef>
                <a:spcPts val="1800"/>
              </a:spcBef>
              <a:buClr>
                <a:schemeClr val="accent1"/>
              </a:buClr>
              <a:buFont typeface="Wingdings" panose="05000000000000000000" pitchFamily="2" charset="2"/>
              <a:buChar char="§"/>
            </a:pPr>
            <a:r>
              <a:rPr lang="en-US" sz="1600" dirty="0"/>
              <a:t>By the middle of the decade, SAP founds its first sales organization outside Germany, in Austria. The company makes its first appearance at the CeBIT computer fair in Hanover, Germany. Revenues reach DM 100 million (around $52 million), earlier than expected</a:t>
            </a:r>
          </a:p>
          <a:p>
            <a:pPr marL="358775" indent="-358775">
              <a:spcBef>
                <a:spcPts val="1800"/>
              </a:spcBef>
              <a:buClr>
                <a:schemeClr val="accent1"/>
              </a:buClr>
              <a:buFont typeface="Wingdings" panose="05000000000000000000" pitchFamily="2" charset="2"/>
              <a:buChar char="§"/>
            </a:pPr>
            <a:r>
              <a:rPr lang="en-US" sz="1600" dirty="0"/>
              <a:t>In August 1988, SAP GmbH becomes SAP AG. Starting on November 4, 1.2 million shares are listed on the Frankfurt and Stuttgart stock exchanges</a:t>
            </a:r>
          </a:p>
          <a:p>
            <a:pPr marL="358775" indent="-358775">
              <a:spcBef>
                <a:spcPts val="1800"/>
              </a:spcBef>
              <a:buClr>
                <a:schemeClr val="accent1"/>
              </a:buClr>
              <a:buFont typeface="Wingdings" panose="05000000000000000000" pitchFamily="2" charset="2"/>
              <a:buChar char="§"/>
            </a:pPr>
            <a:r>
              <a:rPr lang="en-US" sz="1600" dirty="0"/>
              <a:t>Germany's renowned business journal, manager magazine, names SAP its Company of the Year -- a distinction we would receive twice more in the next few years</a:t>
            </a:r>
          </a:p>
          <a:p>
            <a:pPr marL="358775" indent="-358775">
              <a:spcBef>
                <a:spcPts val="1800"/>
              </a:spcBef>
              <a:buClr>
                <a:schemeClr val="accent1"/>
              </a:buClr>
              <a:buFont typeface="Wingdings" panose="05000000000000000000" pitchFamily="2" charset="2"/>
              <a:buChar char="§"/>
            </a:pPr>
            <a:r>
              <a:rPr lang="en-US" sz="1600" dirty="0"/>
              <a:t>With the founding of subsidiaries in Denmark, Sweden, Italy, and the United States, SAP's international expansion takes a leap forward</a:t>
            </a:r>
          </a:p>
        </p:txBody>
      </p:sp>
    </p:spTree>
    <p:extLst>
      <p:ext uri="{BB962C8B-B14F-4D97-AF65-F5344CB8AC3E}">
        <p14:creationId xmlns:p14="http://schemas.microsoft.com/office/powerpoint/2010/main" val="266520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2" name="Rectangle 1">
            <a:extLst>
              <a:ext uri="{FF2B5EF4-FFF2-40B4-BE49-F238E27FC236}">
                <a16:creationId xmlns:a16="http://schemas.microsoft.com/office/drawing/2014/main" id="{83A90765-21AF-4E87-8C53-58BBE005E893}"/>
              </a:ext>
            </a:extLst>
          </p:cNvPr>
          <p:cNvSpPr/>
          <p:nvPr/>
        </p:nvSpPr>
        <p:spPr>
          <a:xfrm>
            <a:off x="227349" y="995238"/>
            <a:ext cx="11688426" cy="5078313"/>
          </a:xfrm>
          <a:prstGeom prst="rect">
            <a:avLst/>
          </a:prstGeom>
        </p:spPr>
        <p:txBody>
          <a:bodyPr wrap="square">
            <a:spAutoFit/>
          </a:bodyPr>
          <a:lstStyle/>
          <a:p>
            <a:pPr>
              <a:lnSpc>
                <a:spcPct val="100000"/>
              </a:lnSpc>
              <a:spcBef>
                <a:spcPts val="1200"/>
              </a:spcBef>
            </a:pPr>
            <a:r>
              <a:rPr lang="en-US" sz="1600" b="1" dirty="0"/>
              <a:t>The 2000s: Innovation for the New Millennium</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With the Internet, the user becomes the focus of software applications. SAP develops SAP Workplace and paves the way for the idea of an enterprise portal and role-specific access to information.</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Currently, more than 12 million users work each day with SAP solutions. There are now 121,000 installations worldwide, more than 1,500 SAP partners, over 25 industry-specific business solutions, and more than 41,200 customers in 120 countries. SAP is the world's third-largest independent software vendor.</a:t>
            </a:r>
          </a:p>
          <a:p>
            <a:pPr>
              <a:lnSpc>
                <a:spcPct val="100000"/>
              </a:lnSpc>
              <a:spcBef>
                <a:spcPts val="1200"/>
              </a:spcBef>
            </a:pPr>
            <a:r>
              <a:rPr lang="en-US" sz="1600" i="1" u="sng" dirty="0"/>
              <a:t>SAP are categorized into 3 core functional areas:</a:t>
            </a:r>
          </a:p>
          <a:p>
            <a:pPr>
              <a:lnSpc>
                <a:spcPct val="100000"/>
              </a:lnSpc>
              <a:spcBef>
                <a:spcPts val="1200"/>
              </a:spcBef>
            </a:pPr>
            <a:r>
              <a:rPr lang="en-US" sz="1600" b="1" dirty="0"/>
              <a:t>Logistics :</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Sales and Distribution (SD)</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Material Management (MM)</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Warehouse Management (WM)</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Production Planning (PP)</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General Logistics (LO)</a:t>
            </a:r>
          </a:p>
          <a:p>
            <a:pPr marL="285750" lvl="1" indent="-285750">
              <a:lnSpc>
                <a:spcPct val="100000"/>
              </a:lnSpc>
              <a:spcBef>
                <a:spcPts val="1200"/>
              </a:spcBef>
              <a:buClr>
                <a:schemeClr val="accent1"/>
              </a:buClr>
              <a:buFont typeface="Wingdings" panose="05000000000000000000" pitchFamily="2" charset="2"/>
              <a:buChar char="§"/>
              <a:defRPr/>
            </a:pPr>
            <a:r>
              <a:rPr lang="en-US" sz="1600" dirty="0"/>
              <a:t>Quality Management (QM)</a:t>
            </a:r>
          </a:p>
        </p:txBody>
      </p:sp>
    </p:spTree>
    <p:extLst>
      <p:ext uri="{BB962C8B-B14F-4D97-AF65-F5344CB8AC3E}">
        <p14:creationId xmlns:p14="http://schemas.microsoft.com/office/powerpoint/2010/main" val="949041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3BF3-51E9-47F3-8870-B48AE106A2F1}"/>
              </a:ext>
            </a:extLst>
          </p:cNvPr>
          <p:cNvSpPr>
            <a:spLocks noGrp="1"/>
          </p:cNvSpPr>
          <p:nvPr>
            <p:ph type="title"/>
          </p:nvPr>
        </p:nvSpPr>
        <p:spPr/>
        <p:txBody>
          <a:bodyPr/>
          <a:lstStyle/>
          <a:p>
            <a:r>
              <a:rPr lang="en-US" dirty="0"/>
              <a:t>Introduction to SAP </a:t>
            </a:r>
          </a:p>
        </p:txBody>
      </p:sp>
      <p:sp>
        <p:nvSpPr>
          <p:cNvPr id="4" name="Rectangle 3">
            <a:extLst>
              <a:ext uri="{FF2B5EF4-FFF2-40B4-BE49-F238E27FC236}">
                <a16:creationId xmlns:a16="http://schemas.microsoft.com/office/drawing/2014/main" id="{3EB962E9-E185-427B-AA55-73F067215A21}"/>
              </a:ext>
            </a:extLst>
          </p:cNvPr>
          <p:cNvSpPr/>
          <p:nvPr/>
        </p:nvSpPr>
        <p:spPr>
          <a:xfrm>
            <a:off x="227349" y="976660"/>
            <a:ext cx="11688426" cy="2769989"/>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2015, the company launched the newest generation of the SAP Business Suite. It was written natively for the </a:t>
            </a:r>
            <a:r>
              <a:rPr lang="en-US" sz="1600" dirty="0">
                <a:hlinkClick r:id="rId2" tooltip="SAP HANA"/>
              </a:rPr>
              <a:t>SAP HANA</a:t>
            </a:r>
            <a:r>
              <a:rPr lang="en-US" sz="1600" dirty="0"/>
              <a:t> platform. It offers cloud, on-premises and hybrid deployment options to customers, with its benefits including a smaller data footprint, higher throughput, faster analytics and faster access to data. It also allows existing SAP Business Suite customers to upgrade to this product from SAP Business Suite</a:t>
            </a:r>
          </a:p>
          <a:p>
            <a:pPr marL="285750" indent="-285750">
              <a:spcBef>
                <a:spcPts val="1800"/>
              </a:spcBef>
              <a:buClr>
                <a:schemeClr val="accent1"/>
              </a:buClr>
              <a:buFont typeface="Wingdings" panose="05000000000000000000" pitchFamily="2" charset="2"/>
              <a:buChar char="§"/>
            </a:pPr>
            <a:r>
              <a:rPr lang="en-US" sz="1600" dirty="0"/>
              <a:t>In 2016, SAP introduced SAP HANA, Express Edition which is meant to run on personal computers or on cloud computing platforms for students and other small-scale developers</a:t>
            </a:r>
          </a:p>
          <a:p>
            <a:pPr marL="285750" indent="-285750">
              <a:spcBef>
                <a:spcPts val="1800"/>
              </a:spcBef>
              <a:buClr>
                <a:schemeClr val="accent1"/>
              </a:buClr>
              <a:buFont typeface="Wingdings" panose="05000000000000000000" pitchFamily="2" charset="2"/>
              <a:buChar char="§"/>
            </a:pPr>
            <a:r>
              <a:rPr lang="en-US" sz="1600" dirty="0"/>
              <a:t>On January 29, 2019, SAP announced plans to cut approximately 4,000 positions at the company in a strategic plan to shift to more modern cloud-based technologies such as </a:t>
            </a:r>
            <a:r>
              <a:rPr lang="en-US" sz="1600" dirty="0">
                <a:hlinkClick r:id="rId3" tooltip="Blockchain"/>
              </a:rPr>
              <a:t>blockchain</a:t>
            </a:r>
            <a:r>
              <a:rPr lang="en-US" sz="1600" dirty="0"/>
              <a:t>, </a:t>
            </a:r>
            <a:r>
              <a:rPr lang="en-US" sz="1600" dirty="0">
                <a:hlinkClick r:id="rId4" tooltip="Quantum computing"/>
              </a:rPr>
              <a:t>quantum computing</a:t>
            </a:r>
            <a:r>
              <a:rPr lang="en-US" sz="1600" dirty="0"/>
              <a:t>, </a:t>
            </a:r>
            <a:r>
              <a:rPr lang="en-US" sz="1600" dirty="0">
                <a:hlinkClick r:id="rId5" tooltip="Machine learning"/>
              </a:rPr>
              <a:t>machine learning</a:t>
            </a:r>
            <a:r>
              <a:rPr lang="en-US" sz="1600" dirty="0"/>
              <a:t>, </a:t>
            </a:r>
            <a:r>
              <a:rPr lang="en-US" sz="1600" dirty="0">
                <a:hlinkClick r:id="rId6" tooltip="Internet of Things"/>
              </a:rPr>
              <a:t>Internet of Things</a:t>
            </a:r>
            <a:r>
              <a:rPr lang="en-US" sz="1600" dirty="0"/>
              <a:t>, and </a:t>
            </a:r>
            <a:r>
              <a:rPr lang="en-US" sz="1600" dirty="0">
                <a:hlinkClick r:id="rId7" tooltip="Artificial intelligence"/>
              </a:rPr>
              <a:t>artificial intelligence</a:t>
            </a:r>
            <a:endParaRPr lang="en-US" sz="1600" dirty="0"/>
          </a:p>
        </p:txBody>
      </p:sp>
    </p:spTree>
    <p:extLst>
      <p:ext uri="{BB962C8B-B14F-4D97-AF65-F5344CB8AC3E}">
        <p14:creationId xmlns:p14="http://schemas.microsoft.com/office/powerpoint/2010/main" val="57720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Landscape</a:t>
            </a:r>
          </a:p>
        </p:txBody>
      </p:sp>
      <p:pic>
        <p:nvPicPr>
          <p:cNvPr id="3" name="Picture 2">
            <a:extLst>
              <a:ext uri="{FF2B5EF4-FFF2-40B4-BE49-F238E27FC236}">
                <a16:creationId xmlns:a16="http://schemas.microsoft.com/office/drawing/2014/main" id="{778D56B7-AC1D-4421-A85F-953E708B3B56}"/>
              </a:ext>
            </a:extLst>
          </p:cNvPr>
          <p:cNvPicPr>
            <a:picLocks noChangeAspect="1"/>
          </p:cNvPicPr>
          <p:nvPr/>
        </p:nvPicPr>
        <p:blipFill>
          <a:blip r:embed="rId2"/>
          <a:stretch>
            <a:fillRect/>
          </a:stretch>
        </p:blipFill>
        <p:spPr>
          <a:xfrm>
            <a:off x="1556658" y="1138374"/>
            <a:ext cx="9078684" cy="5170946"/>
          </a:xfrm>
          <a:prstGeom prst="rect">
            <a:avLst/>
          </a:prstGeom>
        </p:spPr>
      </p:pic>
    </p:spTree>
    <p:extLst>
      <p:ext uri="{BB962C8B-B14F-4D97-AF65-F5344CB8AC3E}">
        <p14:creationId xmlns:p14="http://schemas.microsoft.com/office/powerpoint/2010/main" val="292143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Lesson Objectives</a:t>
            </a:r>
          </a:p>
        </p:txBody>
      </p:sp>
      <p:sp>
        <p:nvSpPr>
          <p:cNvPr id="4" name="Text Placeholder 5">
            <a:extLst>
              <a:ext uri="{FF2B5EF4-FFF2-40B4-BE49-F238E27FC236}">
                <a16:creationId xmlns:a16="http://schemas.microsoft.com/office/drawing/2014/main" id="{AEDAA7D3-F619-4E47-92D5-ADCD39F2B561}"/>
              </a:ext>
            </a:extLst>
          </p:cNvPr>
          <p:cNvSpPr txBox="1">
            <a:spLocks/>
          </p:cNvSpPr>
          <p:nvPr/>
        </p:nvSpPr>
        <p:spPr>
          <a:xfrm>
            <a:off x="7320136" y="1051426"/>
            <a:ext cx="4608512" cy="4201150"/>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buClr>
                <a:schemeClr val="accent1"/>
              </a:buClr>
            </a:pPr>
            <a:r>
              <a:rPr lang="en-US" sz="1800" dirty="0"/>
              <a:t>After completing this lesson, participants will be able to -</a:t>
            </a:r>
          </a:p>
          <a:p>
            <a:pPr marL="342900" indent="-342900">
              <a:lnSpc>
                <a:spcPct val="100000"/>
              </a:lnSpc>
              <a:spcBef>
                <a:spcPts val="1800"/>
              </a:spcBef>
              <a:buClr>
                <a:schemeClr val="accent1"/>
              </a:buClr>
              <a:buFont typeface="Wingdings" panose="05000000000000000000" pitchFamily="2" charset="2"/>
              <a:buChar char="§"/>
            </a:pPr>
            <a:r>
              <a:rPr lang="en-US" sz="1800" dirty="0"/>
              <a:t>Know the meaning of ERP</a:t>
            </a:r>
          </a:p>
          <a:p>
            <a:pPr marL="342900" indent="-342900">
              <a:lnSpc>
                <a:spcPct val="100000"/>
              </a:lnSpc>
              <a:spcBef>
                <a:spcPts val="1800"/>
              </a:spcBef>
              <a:buClr>
                <a:schemeClr val="accent1"/>
              </a:buClr>
              <a:buFont typeface="Wingdings" panose="05000000000000000000" pitchFamily="2" charset="2"/>
              <a:buChar char="§"/>
            </a:pPr>
            <a:r>
              <a:rPr lang="en-US" sz="1800" dirty="0"/>
              <a:t>Introduction to SAP</a:t>
            </a:r>
          </a:p>
          <a:p>
            <a:pPr marL="342900" indent="-342900">
              <a:lnSpc>
                <a:spcPct val="100000"/>
              </a:lnSpc>
              <a:spcBef>
                <a:spcPts val="1800"/>
              </a:spcBef>
              <a:buClr>
                <a:schemeClr val="accent1"/>
              </a:buClr>
              <a:buFont typeface="Wingdings" panose="05000000000000000000" pitchFamily="2" charset="2"/>
              <a:buChar char="§"/>
            </a:pPr>
            <a:r>
              <a:rPr lang="en-US" sz="1800" dirty="0"/>
              <a:t>SAP Landscape</a:t>
            </a:r>
          </a:p>
          <a:p>
            <a:pPr marL="342900" indent="-342900">
              <a:lnSpc>
                <a:spcPct val="100000"/>
              </a:lnSpc>
              <a:spcBef>
                <a:spcPts val="1800"/>
              </a:spcBef>
              <a:buClr>
                <a:schemeClr val="accent1"/>
              </a:buClr>
              <a:buFont typeface="Wingdings" panose="05000000000000000000" pitchFamily="2" charset="2"/>
              <a:buChar char="§"/>
            </a:pPr>
            <a:r>
              <a:rPr lang="en-US" sz="1800" dirty="0"/>
              <a:t>Understand the S/4 Hana system</a:t>
            </a:r>
          </a:p>
          <a:p>
            <a:pPr marL="342900" indent="-342900">
              <a:lnSpc>
                <a:spcPct val="100000"/>
              </a:lnSpc>
              <a:spcBef>
                <a:spcPts val="1800"/>
              </a:spcBef>
              <a:buClr>
                <a:schemeClr val="accent1"/>
              </a:buClr>
              <a:buFont typeface="Wingdings" panose="05000000000000000000" pitchFamily="2" charset="2"/>
              <a:buChar char="§"/>
            </a:pPr>
            <a:r>
              <a:rPr lang="en-US" sz="1800" dirty="0"/>
              <a:t>Understand the Basics of SAP</a:t>
            </a:r>
          </a:p>
          <a:p>
            <a:pPr marL="342900" indent="-342900">
              <a:lnSpc>
                <a:spcPct val="100000"/>
              </a:lnSpc>
              <a:spcBef>
                <a:spcPts val="1800"/>
              </a:spcBef>
              <a:buClr>
                <a:schemeClr val="accent1"/>
              </a:buClr>
              <a:buFont typeface="Wingdings" panose="05000000000000000000" pitchFamily="2" charset="2"/>
              <a:buChar char="§"/>
            </a:pPr>
            <a:r>
              <a:rPr lang="en-US" sz="1800" dirty="0"/>
              <a:t>Overview of  S/4 Hana R2R Module</a:t>
            </a:r>
          </a:p>
          <a:p>
            <a:pPr marL="342900" indent="-342900">
              <a:lnSpc>
                <a:spcPct val="100000"/>
              </a:lnSpc>
              <a:spcBef>
                <a:spcPts val="1800"/>
              </a:spcBef>
              <a:buClr>
                <a:schemeClr val="accent1"/>
              </a:buClr>
              <a:buFont typeface="Wingdings" panose="05000000000000000000" pitchFamily="2" charset="2"/>
              <a:buChar char="§"/>
            </a:pPr>
            <a:r>
              <a:rPr lang="en-US" sz="1800" dirty="0"/>
              <a:t>Sub-Modules of SAP R2R</a:t>
            </a:r>
          </a:p>
        </p:txBody>
      </p:sp>
    </p:spTree>
    <p:extLst>
      <p:ext uri="{BB962C8B-B14F-4D97-AF65-F5344CB8AC3E}">
        <p14:creationId xmlns:p14="http://schemas.microsoft.com/office/powerpoint/2010/main" val="296698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S/4 HANA</a:t>
            </a:r>
          </a:p>
        </p:txBody>
      </p:sp>
      <p:sp>
        <p:nvSpPr>
          <p:cNvPr id="5" name="Rectangle 4">
            <a:extLst>
              <a:ext uri="{FF2B5EF4-FFF2-40B4-BE49-F238E27FC236}">
                <a16:creationId xmlns:a16="http://schemas.microsoft.com/office/drawing/2014/main" id="{6435AD89-05DA-4FFB-A563-58496DC6F67D}"/>
              </a:ext>
            </a:extLst>
          </p:cNvPr>
          <p:cNvSpPr/>
          <p:nvPr/>
        </p:nvSpPr>
        <p:spPr>
          <a:xfrm>
            <a:off x="227013" y="980728"/>
            <a:ext cx="11688762" cy="830997"/>
          </a:xfrm>
          <a:prstGeom prst="rect">
            <a:avLst/>
          </a:prstGeom>
        </p:spPr>
        <p:txBody>
          <a:bodyPr wrap="square" numCol="1">
            <a:spAutoFit/>
          </a:bodyPr>
          <a:lstStyle/>
          <a:p>
            <a:pPr>
              <a:spcBef>
                <a:spcPts val="1200"/>
              </a:spcBef>
            </a:pPr>
            <a:r>
              <a:rPr lang="en-US" sz="1600" dirty="0"/>
              <a:t>S/4 HANA is SAP’s latest version of its Enterprise Resource Planning (ERP) system, running on its advanced in-memory database HANA and providing the most modern user experience, SAP Fiori. The standard set of applications delivered with each S/4 HANA system are the following: </a:t>
            </a:r>
          </a:p>
        </p:txBody>
      </p:sp>
      <p:sp>
        <p:nvSpPr>
          <p:cNvPr id="6" name="Rectangle 5">
            <a:extLst>
              <a:ext uri="{FF2B5EF4-FFF2-40B4-BE49-F238E27FC236}">
                <a16:creationId xmlns:a16="http://schemas.microsoft.com/office/drawing/2014/main" id="{3E3A2DDE-E430-4EA3-BECE-D2D086820FCE}"/>
              </a:ext>
            </a:extLst>
          </p:cNvPr>
          <p:cNvSpPr/>
          <p:nvPr/>
        </p:nvSpPr>
        <p:spPr>
          <a:xfrm>
            <a:off x="227013" y="1988840"/>
            <a:ext cx="5857875" cy="3939540"/>
          </a:xfrm>
          <a:prstGeom prst="rect">
            <a:avLst/>
          </a:prstGeom>
        </p:spPr>
        <p:txBody>
          <a:bodyPr wrap="square">
            <a:spAutoFit/>
          </a:bodyPr>
          <a:lstStyle/>
          <a:p>
            <a:pPr marL="358775" lvl="1" indent="-358775">
              <a:spcBef>
                <a:spcPts val="1200"/>
              </a:spcBef>
              <a:buClr>
                <a:schemeClr val="accent1"/>
              </a:buClr>
              <a:buFont typeface="Wingdings" panose="05000000000000000000" pitchFamily="2" charset="2"/>
              <a:buChar char="§"/>
              <a:defRPr/>
            </a:pPr>
            <a:r>
              <a:rPr lang="en-US" sz="1600" dirty="0"/>
              <a:t>PP (Production Planning) </a:t>
            </a:r>
          </a:p>
          <a:p>
            <a:pPr marL="358775" lvl="1" indent="-358775">
              <a:spcBef>
                <a:spcPts val="1200"/>
              </a:spcBef>
              <a:buClr>
                <a:schemeClr val="accent1"/>
              </a:buClr>
              <a:buFont typeface="Wingdings" panose="05000000000000000000" pitchFamily="2" charset="2"/>
              <a:buChar char="§"/>
              <a:defRPr/>
            </a:pPr>
            <a:r>
              <a:rPr lang="en-US" sz="1600" dirty="0"/>
              <a:t>MM (Materials Management) </a:t>
            </a:r>
          </a:p>
          <a:p>
            <a:pPr marL="358775" lvl="1" indent="-358775">
              <a:spcBef>
                <a:spcPts val="1200"/>
              </a:spcBef>
              <a:buClr>
                <a:schemeClr val="accent1"/>
              </a:buClr>
              <a:buFont typeface="Wingdings" panose="05000000000000000000" pitchFamily="2" charset="2"/>
              <a:buChar char="§"/>
              <a:defRPr/>
            </a:pPr>
            <a:r>
              <a:rPr lang="en-US" sz="1600" dirty="0"/>
              <a:t>SD (Sales and Distribution) </a:t>
            </a:r>
          </a:p>
          <a:p>
            <a:pPr marL="358775" lvl="1" indent="-358775">
              <a:spcBef>
                <a:spcPts val="1200"/>
              </a:spcBef>
              <a:buClr>
                <a:schemeClr val="accent1"/>
              </a:buClr>
              <a:buFont typeface="Wingdings" panose="05000000000000000000" pitchFamily="2" charset="2"/>
              <a:buChar char="§"/>
              <a:defRPr/>
            </a:pPr>
            <a:r>
              <a:rPr lang="en-US" sz="1600" dirty="0"/>
              <a:t>FI (Financial Accounting New) </a:t>
            </a:r>
          </a:p>
          <a:p>
            <a:pPr marL="358775" lvl="1" indent="-358775">
              <a:spcBef>
                <a:spcPts val="1200"/>
              </a:spcBef>
              <a:buClr>
                <a:schemeClr val="accent1"/>
              </a:buClr>
              <a:buFont typeface="Wingdings" panose="05000000000000000000" pitchFamily="2" charset="2"/>
              <a:buChar char="§"/>
              <a:defRPr/>
            </a:pPr>
            <a:r>
              <a:rPr lang="en-US" sz="1600" dirty="0"/>
              <a:t>CO (Controlling) </a:t>
            </a:r>
          </a:p>
          <a:p>
            <a:pPr marL="358775" lvl="1" indent="-358775">
              <a:spcBef>
                <a:spcPts val="1200"/>
              </a:spcBef>
              <a:buClr>
                <a:schemeClr val="accent1"/>
              </a:buClr>
              <a:buFont typeface="Wingdings" panose="05000000000000000000" pitchFamily="2" charset="2"/>
              <a:buChar char="§"/>
              <a:defRPr/>
            </a:pPr>
            <a:r>
              <a:rPr lang="en-US" sz="1600" dirty="0"/>
              <a:t>AM (Fixed Assets Management) </a:t>
            </a:r>
          </a:p>
          <a:p>
            <a:pPr marL="358775" lvl="1" indent="-358775">
              <a:spcBef>
                <a:spcPts val="1200"/>
              </a:spcBef>
              <a:buClr>
                <a:schemeClr val="accent1"/>
              </a:buClr>
              <a:buFont typeface="Wingdings" panose="05000000000000000000" pitchFamily="2" charset="2"/>
              <a:buChar char="§"/>
              <a:defRPr/>
            </a:pPr>
            <a:r>
              <a:rPr lang="en-US" sz="1600" dirty="0"/>
              <a:t>PS (Project System) </a:t>
            </a:r>
          </a:p>
          <a:p>
            <a:pPr marL="358775" lvl="1" indent="-358775">
              <a:spcBef>
                <a:spcPts val="1200"/>
              </a:spcBef>
              <a:buClr>
                <a:schemeClr val="accent1"/>
              </a:buClr>
              <a:buFont typeface="Wingdings" panose="05000000000000000000" pitchFamily="2" charset="2"/>
              <a:buChar char="§"/>
              <a:defRPr/>
            </a:pPr>
            <a:r>
              <a:rPr lang="en-US" sz="1600" dirty="0"/>
              <a:t>WF (Workflow) </a:t>
            </a:r>
          </a:p>
          <a:p>
            <a:pPr marL="358775" lvl="1" indent="-358775">
              <a:spcBef>
                <a:spcPts val="1200"/>
              </a:spcBef>
              <a:buClr>
                <a:schemeClr val="accent1"/>
              </a:buClr>
              <a:buFont typeface="Wingdings" panose="05000000000000000000" pitchFamily="2" charset="2"/>
              <a:buChar char="§"/>
              <a:defRPr/>
            </a:pPr>
            <a:r>
              <a:rPr lang="en-US" sz="1600" dirty="0"/>
              <a:t>IS (Industry Solutions) </a:t>
            </a:r>
          </a:p>
          <a:p>
            <a:pPr marL="358775" lvl="1" indent="-358775">
              <a:spcBef>
                <a:spcPts val="1200"/>
              </a:spcBef>
              <a:buClr>
                <a:schemeClr val="accent1"/>
              </a:buClr>
              <a:buFont typeface="Wingdings" panose="05000000000000000000" pitchFamily="2" charset="2"/>
              <a:buChar char="§"/>
              <a:defRPr/>
            </a:pPr>
            <a:r>
              <a:rPr lang="en-US" sz="1600" dirty="0"/>
              <a:t>Product Life Cycle Management (PLM)</a:t>
            </a:r>
          </a:p>
        </p:txBody>
      </p:sp>
      <p:sp>
        <p:nvSpPr>
          <p:cNvPr id="7" name="Rectangle 6">
            <a:extLst>
              <a:ext uri="{FF2B5EF4-FFF2-40B4-BE49-F238E27FC236}">
                <a16:creationId xmlns:a16="http://schemas.microsoft.com/office/drawing/2014/main" id="{0171D657-E1DD-4B86-B329-C0E3EBBF7564}"/>
              </a:ext>
            </a:extLst>
          </p:cNvPr>
          <p:cNvSpPr/>
          <p:nvPr/>
        </p:nvSpPr>
        <p:spPr>
          <a:xfrm>
            <a:off x="6107113" y="1988840"/>
            <a:ext cx="6096000" cy="3939540"/>
          </a:xfrm>
          <a:prstGeom prst="rect">
            <a:avLst/>
          </a:prstGeom>
        </p:spPr>
        <p:txBody>
          <a:bodyPr>
            <a:spAutoFit/>
          </a:bodyPr>
          <a:lstStyle/>
          <a:p>
            <a:pPr marL="358775" lvl="1" indent="-358775">
              <a:spcBef>
                <a:spcPts val="1200"/>
              </a:spcBef>
              <a:buClr>
                <a:schemeClr val="accent1"/>
              </a:buClr>
              <a:buFont typeface="Wingdings" panose="05000000000000000000" pitchFamily="2" charset="2"/>
              <a:buChar char="§"/>
              <a:defRPr/>
            </a:pPr>
            <a:r>
              <a:rPr lang="en-US" sz="1600" dirty="0"/>
              <a:t>Human Capital Management (HCM)</a:t>
            </a:r>
          </a:p>
          <a:p>
            <a:pPr marL="358775" lvl="1" indent="-358775">
              <a:spcBef>
                <a:spcPts val="1200"/>
              </a:spcBef>
              <a:buClr>
                <a:schemeClr val="accent1"/>
              </a:buClr>
              <a:buFont typeface="Wingdings" panose="05000000000000000000" pitchFamily="2" charset="2"/>
              <a:buChar char="§"/>
              <a:defRPr/>
            </a:pPr>
            <a:r>
              <a:rPr lang="en-US" sz="1600" dirty="0"/>
              <a:t>PM (Plant Maintenance) </a:t>
            </a:r>
          </a:p>
          <a:p>
            <a:pPr marL="358775" lvl="1" indent="-358775">
              <a:spcBef>
                <a:spcPts val="1200"/>
              </a:spcBef>
              <a:buClr>
                <a:schemeClr val="accent1"/>
              </a:buClr>
              <a:buFont typeface="Wingdings" panose="05000000000000000000" pitchFamily="2" charset="2"/>
              <a:buChar char="§"/>
              <a:defRPr/>
            </a:pPr>
            <a:r>
              <a:rPr lang="en-US" sz="1600" dirty="0"/>
              <a:t>QM (Quality Management) </a:t>
            </a:r>
          </a:p>
          <a:p>
            <a:pPr marL="358775" lvl="1" indent="-358775">
              <a:spcBef>
                <a:spcPts val="1200"/>
              </a:spcBef>
              <a:buClr>
                <a:schemeClr val="accent1"/>
              </a:buClr>
              <a:buFont typeface="Wingdings" panose="05000000000000000000" pitchFamily="2" charset="2"/>
              <a:buChar char="§"/>
              <a:defRPr/>
            </a:pPr>
            <a:r>
              <a:rPr lang="en-US" sz="1600" dirty="0"/>
              <a:t>Investment Management (IM)</a:t>
            </a:r>
          </a:p>
          <a:p>
            <a:pPr marL="358775" lvl="1" indent="-358775">
              <a:spcBef>
                <a:spcPts val="1200"/>
              </a:spcBef>
              <a:buClr>
                <a:schemeClr val="accent1"/>
              </a:buClr>
              <a:buFont typeface="Wingdings" panose="05000000000000000000" pitchFamily="2" charset="2"/>
              <a:buChar char="§"/>
              <a:defRPr/>
            </a:pPr>
            <a:r>
              <a:rPr lang="en-US" sz="1600" dirty="0"/>
              <a:t>Strategic Enterprise Management (SEM)</a:t>
            </a:r>
          </a:p>
          <a:p>
            <a:pPr marL="358775" lvl="1" indent="-358775">
              <a:spcBef>
                <a:spcPts val="1200"/>
              </a:spcBef>
              <a:buClr>
                <a:schemeClr val="accent1"/>
              </a:buClr>
              <a:buFont typeface="Wingdings" panose="05000000000000000000" pitchFamily="2" charset="2"/>
              <a:buChar char="§"/>
              <a:defRPr/>
            </a:pPr>
            <a:r>
              <a:rPr lang="en-US" sz="1600" dirty="0"/>
              <a:t>Customer Relationship Management (CRM)</a:t>
            </a:r>
          </a:p>
          <a:p>
            <a:pPr marL="358775" lvl="1" indent="-358775">
              <a:spcBef>
                <a:spcPts val="1200"/>
              </a:spcBef>
              <a:buClr>
                <a:schemeClr val="accent1"/>
              </a:buClr>
              <a:buFont typeface="Wingdings" panose="05000000000000000000" pitchFamily="2" charset="2"/>
              <a:buChar char="§"/>
              <a:defRPr/>
            </a:pPr>
            <a:r>
              <a:rPr lang="en-US" sz="1600" dirty="0"/>
              <a:t>Logistics Information Systems (LIS)</a:t>
            </a:r>
          </a:p>
          <a:p>
            <a:pPr marL="358775" lvl="1" indent="-358775">
              <a:spcBef>
                <a:spcPts val="1200"/>
              </a:spcBef>
              <a:buClr>
                <a:schemeClr val="accent1"/>
              </a:buClr>
              <a:buFont typeface="Wingdings" panose="05000000000000000000" pitchFamily="2" charset="2"/>
              <a:buChar char="§"/>
              <a:defRPr/>
            </a:pPr>
            <a:r>
              <a:rPr lang="en-US" sz="1600" dirty="0"/>
              <a:t>Supply Chain Management (SCM)</a:t>
            </a:r>
          </a:p>
          <a:p>
            <a:pPr marL="358775" lvl="1" indent="-358775">
              <a:spcBef>
                <a:spcPts val="1200"/>
              </a:spcBef>
              <a:buClr>
                <a:schemeClr val="accent1"/>
              </a:buClr>
              <a:buFont typeface="Wingdings" panose="05000000000000000000" pitchFamily="2" charset="2"/>
              <a:buChar char="§"/>
              <a:defRPr/>
            </a:pPr>
            <a:r>
              <a:rPr lang="en-US" sz="1600" dirty="0"/>
              <a:t>Treasury</a:t>
            </a:r>
          </a:p>
          <a:p>
            <a:pPr marL="358775" lvl="1" indent="-358775">
              <a:spcBef>
                <a:spcPts val="1200"/>
              </a:spcBef>
              <a:buClr>
                <a:schemeClr val="accent1"/>
              </a:buClr>
              <a:buFont typeface="Wingdings" panose="05000000000000000000" pitchFamily="2" charset="2"/>
              <a:buChar char="§"/>
              <a:defRPr/>
            </a:pPr>
            <a:r>
              <a:rPr lang="en-US" sz="1600" dirty="0"/>
              <a:t>NetWeaver</a:t>
            </a:r>
            <a:endParaRPr lang="en-US" sz="2000" dirty="0"/>
          </a:p>
        </p:txBody>
      </p:sp>
    </p:spTree>
    <p:extLst>
      <p:ext uri="{BB962C8B-B14F-4D97-AF65-F5344CB8AC3E}">
        <p14:creationId xmlns:p14="http://schemas.microsoft.com/office/powerpoint/2010/main" val="210824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SAP Core Modules</a:t>
            </a:r>
          </a:p>
        </p:txBody>
      </p:sp>
      <p:pic>
        <p:nvPicPr>
          <p:cNvPr id="2" name="Picture 1">
            <a:extLst>
              <a:ext uri="{FF2B5EF4-FFF2-40B4-BE49-F238E27FC236}">
                <a16:creationId xmlns:a16="http://schemas.microsoft.com/office/drawing/2014/main" id="{CB7B8576-C601-408A-AAF1-35CB8481B50B}"/>
              </a:ext>
            </a:extLst>
          </p:cNvPr>
          <p:cNvPicPr>
            <a:picLocks noChangeAspect="1"/>
          </p:cNvPicPr>
          <p:nvPr/>
        </p:nvPicPr>
        <p:blipFill>
          <a:blip r:embed="rId2"/>
          <a:stretch>
            <a:fillRect/>
          </a:stretch>
        </p:blipFill>
        <p:spPr>
          <a:xfrm>
            <a:off x="328347" y="1077687"/>
            <a:ext cx="11535308" cy="520510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S/4 HANA </a:t>
            </a:r>
          </a:p>
        </p:txBody>
      </p:sp>
      <p:sp>
        <p:nvSpPr>
          <p:cNvPr id="5" name="Rectangle 4">
            <a:extLst>
              <a:ext uri="{FF2B5EF4-FFF2-40B4-BE49-F238E27FC236}">
                <a16:creationId xmlns:a16="http://schemas.microsoft.com/office/drawing/2014/main" id="{F7C7C490-53E3-444D-9C31-B02EB1EF7C29}"/>
              </a:ext>
            </a:extLst>
          </p:cNvPr>
          <p:cNvSpPr/>
          <p:nvPr/>
        </p:nvSpPr>
        <p:spPr>
          <a:xfrm>
            <a:off x="227013" y="991614"/>
            <a:ext cx="11737974" cy="1785104"/>
          </a:xfrm>
          <a:prstGeom prst="rect">
            <a:avLst/>
          </a:prstGeom>
        </p:spPr>
        <p:txBody>
          <a:bodyPr wrap="square">
            <a:spAutoFit/>
          </a:bodyPr>
          <a:lstStyle/>
          <a:p>
            <a:pPr marL="285750" lvl="1" indent="-285750">
              <a:spcBef>
                <a:spcPts val="1800"/>
              </a:spcBef>
              <a:buClr>
                <a:schemeClr val="accent1"/>
              </a:buClr>
              <a:buFont typeface="Wingdings" panose="05000000000000000000" pitchFamily="2" charset="2"/>
              <a:buChar char="§"/>
              <a:defRPr/>
            </a:pPr>
            <a:r>
              <a:rPr lang="en-US" sz="1600" dirty="0"/>
              <a:t>SAP S/4HANA is the short form for SAP Business Suite 4 SAP HANA</a:t>
            </a:r>
          </a:p>
          <a:p>
            <a:pPr marL="285750" lvl="1" indent="-285750">
              <a:spcBef>
                <a:spcPts val="1800"/>
              </a:spcBef>
              <a:buClr>
                <a:schemeClr val="accent1"/>
              </a:buClr>
              <a:buFont typeface="Wingdings" panose="05000000000000000000" pitchFamily="2" charset="2"/>
              <a:buChar char="§"/>
              <a:defRPr/>
            </a:pPr>
            <a:r>
              <a:rPr lang="en-US" sz="1600" dirty="0"/>
              <a:t>It brings the next big wave of SAP innovation to our customers, similar to the transition from SAP R/2 to </a:t>
            </a:r>
            <a:br>
              <a:rPr lang="en-US" sz="1600" dirty="0"/>
            </a:br>
            <a:r>
              <a:rPr lang="en-US" sz="1600" dirty="0"/>
              <a:t>SAP R/3</a:t>
            </a:r>
          </a:p>
          <a:p>
            <a:pPr marL="285750" lvl="1" indent="-285750">
              <a:spcBef>
                <a:spcPts val="1800"/>
              </a:spcBef>
              <a:buClr>
                <a:schemeClr val="accent1"/>
              </a:buClr>
              <a:buFont typeface="Wingdings" panose="05000000000000000000" pitchFamily="2" charset="2"/>
              <a:buChar char="§"/>
              <a:defRPr/>
            </a:pPr>
            <a:r>
              <a:rPr lang="en-US" sz="1600" dirty="0"/>
              <a:t>It is a new product fully built on the most advanced in-memory platform today – SAP HANA – and modern design principles with the SAP Fiori user experience (UX)R/3 </a:t>
            </a:r>
          </a:p>
        </p:txBody>
      </p:sp>
    </p:spTree>
    <p:extLst>
      <p:ext uri="{BB962C8B-B14F-4D97-AF65-F5344CB8AC3E}">
        <p14:creationId xmlns:p14="http://schemas.microsoft.com/office/powerpoint/2010/main" val="246488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539B64-868E-4ACD-AF8D-EFCFE792521B}"/>
              </a:ext>
            </a:extLst>
          </p:cNvPr>
          <p:cNvSpPr>
            <a:spLocks noGrp="1"/>
          </p:cNvSpPr>
          <p:nvPr>
            <p:ph type="body" sz="quarter" idx="11"/>
          </p:nvPr>
        </p:nvSpPr>
        <p:spPr/>
        <p:txBody>
          <a:bodyPr/>
          <a:lstStyle/>
          <a:p>
            <a:r>
              <a:rPr lang="en-US" dirty="0"/>
              <a:t>SAP R/3 Architecture </a:t>
            </a:r>
          </a:p>
        </p:txBody>
      </p:sp>
    </p:spTree>
    <p:extLst>
      <p:ext uri="{BB962C8B-B14F-4D97-AF65-F5344CB8AC3E}">
        <p14:creationId xmlns:p14="http://schemas.microsoft.com/office/powerpoint/2010/main" val="3843652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ltLang="en-US"/>
              <a:t>Application Server Architecture</a:t>
            </a:r>
          </a:p>
        </p:txBody>
      </p:sp>
      <p:pic>
        <p:nvPicPr>
          <p:cNvPr id="2" name="Picture 1">
            <a:extLst>
              <a:ext uri="{FF2B5EF4-FFF2-40B4-BE49-F238E27FC236}">
                <a16:creationId xmlns:a16="http://schemas.microsoft.com/office/drawing/2014/main" id="{6025C9D0-6EC9-4D7E-B4A2-ED4C19911F51}"/>
              </a:ext>
            </a:extLst>
          </p:cNvPr>
          <p:cNvPicPr>
            <a:picLocks noChangeAspect="1"/>
          </p:cNvPicPr>
          <p:nvPr/>
        </p:nvPicPr>
        <p:blipFill>
          <a:blip r:embed="rId3" cstate="print"/>
          <a:stretch>
            <a:fillRect/>
          </a:stretch>
        </p:blipFill>
        <p:spPr>
          <a:xfrm>
            <a:off x="2895170" y="1917654"/>
            <a:ext cx="6441190" cy="4319658"/>
          </a:xfrm>
          <a:prstGeom prst="rect">
            <a:avLst/>
          </a:prstGeom>
        </p:spPr>
      </p:pic>
      <p:sp>
        <p:nvSpPr>
          <p:cNvPr id="5" name="Rectangle 4">
            <a:extLst>
              <a:ext uri="{FF2B5EF4-FFF2-40B4-BE49-F238E27FC236}">
                <a16:creationId xmlns:a16="http://schemas.microsoft.com/office/drawing/2014/main" id="{98B0E419-8D5B-4FAB-A429-1B4327D4931D}"/>
              </a:ext>
            </a:extLst>
          </p:cNvPr>
          <p:cNvSpPr/>
          <p:nvPr/>
        </p:nvSpPr>
        <p:spPr>
          <a:xfrm>
            <a:off x="227686" y="964374"/>
            <a:ext cx="11668143" cy="584775"/>
          </a:xfrm>
          <a:prstGeom prst="rect">
            <a:avLst/>
          </a:prstGeom>
        </p:spPr>
        <p:txBody>
          <a:bodyPr wrap="square">
            <a:spAutoFit/>
          </a:bodyPr>
          <a:lstStyle/>
          <a:p>
            <a:pPr marL="285750" lvl="1" indent="-285750">
              <a:spcBef>
                <a:spcPts val="1200"/>
              </a:spcBef>
              <a:buClr>
                <a:schemeClr val="accent1"/>
              </a:buClr>
              <a:buFont typeface="Wingdings" panose="05000000000000000000" pitchFamily="2" charset="2"/>
              <a:buChar char="§"/>
              <a:defRPr/>
            </a:pPr>
            <a:r>
              <a:rPr lang="en-US" sz="1600" dirty="0"/>
              <a:t>The components of an application server are shown in the figure below. It consists of a dispatcher and multiple work processes</a:t>
            </a:r>
          </a:p>
        </p:txBody>
      </p:sp>
    </p:spTree>
    <p:extLst>
      <p:ext uri="{BB962C8B-B14F-4D97-AF65-F5344CB8AC3E}">
        <p14:creationId xmlns:p14="http://schemas.microsoft.com/office/powerpoint/2010/main" val="300619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a:lstStyle/>
          <a:p>
            <a:pPr eaLnBrk="1" hangingPunct="1"/>
            <a:r>
              <a:rPr lang="en-US" altLang="en-US" dirty="0"/>
              <a:t>Application Server Architecture</a:t>
            </a:r>
          </a:p>
        </p:txBody>
      </p:sp>
      <p:sp>
        <p:nvSpPr>
          <p:cNvPr id="4" name="Rectangle 3">
            <a:extLst>
              <a:ext uri="{FF2B5EF4-FFF2-40B4-BE49-F238E27FC236}">
                <a16:creationId xmlns:a16="http://schemas.microsoft.com/office/drawing/2014/main" id="{81DB9E81-0004-4523-AA37-9375112EF304}"/>
              </a:ext>
            </a:extLst>
          </p:cNvPr>
          <p:cNvSpPr/>
          <p:nvPr/>
        </p:nvSpPr>
        <p:spPr>
          <a:xfrm>
            <a:off x="227686" y="964374"/>
            <a:ext cx="11668143" cy="3231654"/>
          </a:xfrm>
          <a:prstGeom prst="rect">
            <a:avLst/>
          </a:prstGeom>
        </p:spPr>
        <p:txBody>
          <a:bodyPr wrap="square">
            <a:spAutoFit/>
          </a:bodyPr>
          <a:lstStyle/>
          <a:p>
            <a:pPr marL="285750" lvl="1" indent="-285750">
              <a:spcBef>
                <a:spcPts val="1200"/>
              </a:spcBef>
              <a:buClr>
                <a:schemeClr val="accent1"/>
              </a:buClr>
              <a:buFont typeface="Wingdings" panose="05000000000000000000" pitchFamily="2" charset="2"/>
              <a:buChar char="§"/>
              <a:defRPr/>
            </a:pPr>
            <a:r>
              <a:rPr lang="en-US" sz="1600" dirty="0"/>
              <a:t>All requests that come in from presentation servers are directed first to dispatcher</a:t>
            </a:r>
          </a:p>
          <a:p>
            <a:pPr marL="285750" lvl="1" indent="-285750">
              <a:spcBef>
                <a:spcPts val="1200"/>
              </a:spcBef>
              <a:buClr>
                <a:schemeClr val="accent1"/>
              </a:buClr>
              <a:buFont typeface="Wingdings" panose="05000000000000000000" pitchFamily="2" charset="2"/>
              <a:buChar char="§"/>
              <a:defRPr/>
            </a:pPr>
            <a:r>
              <a:rPr lang="en-US" sz="1600" dirty="0"/>
              <a:t>The dispatcher writes them first to the dispatcher queue</a:t>
            </a:r>
          </a:p>
          <a:p>
            <a:pPr marL="285750" lvl="1" indent="-285750">
              <a:spcBef>
                <a:spcPts val="1200"/>
              </a:spcBef>
              <a:buClr>
                <a:schemeClr val="accent1"/>
              </a:buClr>
              <a:buFont typeface="Wingdings" panose="05000000000000000000" pitchFamily="2" charset="2"/>
              <a:buChar char="§"/>
              <a:defRPr/>
            </a:pPr>
            <a:r>
              <a:rPr lang="en-US" sz="1600" dirty="0"/>
              <a:t>The dispatcher pulls the requests from the queue on a first-in, first-out basis</a:t>
            </a:r>
          </a:p>
          <a:p>
            <a:pPr marL="285750" lvl="1" indent="-285750">
              <a:spcBef>
                <a:spcPts val="1200"/>
              </a:spcBef>
              <a:buClr>
                <a:schemeClr val="accent1"/>
              </a:buClr>
              <a:buFont typeface="Wingdings" panose="05000000000000000000" pitchFamily="2" charset="2"/>
              <a:buChar char="§"/>
              <a:defRPr/>
            </a:pPr>
            <a:r>
              <a:rPr lang="en-US" sz="1600" dirty="0"/>
              <a:t>Each request is then allocated to the first available work process</a:t>
            </a:r>
          </a:p>
          <a:p>
            <a:pPr marL="285750" lvl="1" indent="-285750">
              <a:spcBef>
                <a:spcPts val="1200"/>
              </a:spcBef>
              <a:buClr>
                <a:schemeClr val="accent1"/>
              </a:buClr>
              <a:buFont typeface="Wingdings" panose="05000000000000000000" pitchFamily="2" charset="2"/>
              <a:buChar char="§"/>
              <a:defRPr/>
            </a:pPr>
            <a:r>
              <a:rPr lang="en-US" sz="1600" dirty="0"/>
              <a:t>A work process handles one request at a time</a:t>
            </a:r>
          </a:p>
          <a:p>
            <a:pPr marL="285750" lvl="1" indent="-285750">
              <a:spcBef>
                <a:spcPts val="1200"/>
              </a:spcBef>
              <a:buClr>
                <a:schemeClr val="accent1"/>
              </a:buClr>
              <a:buFont typeface="Wingdings" panose="05000000000000000000" pitchFamily="2" charset="2"/>
              <a:buChar char="§"/>
              <a:defRPr/>
            </a:pPr>
            <a:r>
              <a:rPr lang="en-US" sz="1600" dirty="0"/>
              <a:t>To perform any processing for a user’s request, a work process needs to address two special memory areas: the user context and the program roll area</a:t>
            </a:r>
          </a:p>
          <a:p>
            <a:pPr marL="285750" lvl="1" indent="-285750">
              <a:spcBef>
                <a:spcPts val="1200"/>
              </a:spcBef>
              <a:buClr>
                <a:schemeClr val="accent1"/>
              </a:buClr>
              <a:buFont typeface="Wingdings" panose="05000000000000000000" pitchFamily="2" charset="2"/>
              <a:buChar char="§"/>
              <a:defRPr/>
            </a:pPr>
            <a:r>
              <a:rPr lang="en-US" sz="1600" dirty="0"/>
              <a:t>The user context is a memory area that contains information about the user, and the roll area is a memory area that contains information about the programs execution</a:t>
            </a:r>
          </a:p>
        </p:txBody>
      </p:sp>
    </p:spTree>
    <p:extLst>
      <p:ext uri="{BB962C8B-B14F-4D97-AF65-F5344CB8AC3E}">
        <p14:creationId xmlns:p14="http://schemas.microsoft.com/office/powerpoint/2010/main" val="3691703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LOGIN IN TO SAP</a:t>
            </a:r>
            <a:endParaRPr lang="en-US" altLang="en-US" dirty="0"/>
          </a:p>
        </p:txBody>
      </p:sp>
      <p:pic>
        <p:nvPicPr>
          <p:cNvPr id="2" name="Picture 1">
            <a:extLst>
              <a:ext uri="{FF2B5EF4-FFF2-40B4-BE49-F238E27FC236}">
                <a16:creationId xmlns:a16="http://schemas.microsoft.com/office/drawing/2014/main" id="{A7EB56F0-CDC0-4AB5-A5AF-902896FAF98C}"/>
              </a:ext>
            </a:extLst>
          </p:cNvPr>
          <p:cNvPicPr>
            <a:picLocks noChangeAspect="1"/>
          </p:cNvPicPr>
          <p:nvPr/>
        </p:nvPicPr>
        <p:blipFill>
          <a:blip r:embed="rId3" cstate="print"/>
          <a:stretch>
            <a:fillRect/>
          </a:stretch>
        </p:blipFill>
        <p:spPr>
          <a:xfrm>
            <a:off x="234246" y="981075"/>
            <a:ext cx="5246602" cy="5472262"/>
          </a:xfrm>
          <a:prstGeom prst="rect">
            <a:avLst/>
          </a:prstGeom>
        </p:spPr>
      </p:pic>
      <p:sp>
        <p:nvSpPr>
          <p:cNvPr id="3" name="Rectangle 2">
            <a:extLst>
              <a:ext uri="{FF2B5EF4-FFF2-40B4-BE49-F238E27FC236}">
                <a16:creationId xmlns:a16="http://schemas.microsoft.com/office/drawing/2014/main" id="{4F09E6FE-749B-4BDB-96DE-FB385E7F5953}"/>
              </a:ext>
            </a:extLst>
          </p:cNvPr>
          <p:cNvSpPr/>
          <p:nvPr/>
        </p:nvSpPr>
        <p:spPr>
          <a:xfrm>
            <a:off x="6096000" y="1340768"/>
            <a:ext cx="5638800" cy="1077218"/>
          </a:xfrm>
          <a:prstGeom prst="rect">
            <a:avLst/>
          </a:prstGeom>
        </p:spPr>
        <p:txBody>
          <a:bodyPr wrap="square">
            <a:spAutoFit/>
          </a:bodyPr>
          <a:lstStyle/>
          <a:p>
            <a:r>
              <a:rPr lang="en-US" sz="1600" dirty="0"/>
              <a:t>On the Screen of your desktop. This   Icon is GUI(Graphical User Interface) which helps you to login to or to enter into the SAP. When You double Click on this it will display the following Screen.</a:t>
            </a:r>
          </a:p>
        </p:txBody>
      </p:sp>
    </p:spTree>
    <p:extLst>
      <p:ext uri="{BB962C8B-B14F-4D97-AF65-F5344CB8AC3E}">
        <p14:creationId xmlns:p14="http://schemas.microsoft.com/office/powerpoint/2010/main" val="412710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LOGIN IN TO SAP</a:t>
            </a:r>
            <a:endParaRPr lang="en-US" altLang="en-US" dirty="0"/>
          </a:p>
        </p:txBody>
      </p:sp>
      <p:pic>
        <p:nvPicPr>
          <p:cNvPr id="2" name="Picture 1">
            <a:extLst>
              <a:ext uri="{FF2B5EF4-FFF2-40B4-BE49-F238E27FC236}">
                <a16:creationId xmlns:a16="http://schemas.microsoft.com/office/drawing/2014/main" id="{F4D091CE-25F5-4F09-AB60-B202E9620B0A}"/>
              </a:ext>
            </a:extLst>
          </p:cNvPr>
          <p:cNvPicPr>
            <a:picLocks noChangeAspect="1"/>
          </p:cNvPicPr>
          <p:nvPr/>
        </p:nvPicPr>
        <p:blipFill>
          <a:blip r:embed="rId3"/>
          <a:stretch>
            <a:fillRect/>
          </a:stretch>
        </p:blipFill>
        <p:spPr>
          <a:xfrm>
            <a:off x="949056" y="981075"/>
            <a:ext cx="4138832" cy="2015877"/>
          </a:xfrm>
          <a:prstGeom prst="rect">
            <a:avLst/>
          </a:prstGeom>
        </p:spPr>
      </p:pic>
      <p:sp>
        <p:nvSpPr>
          <p:cNvPr id="3" name="Rectangle 2">
            <a:extLst>
              <a:ext uri="{FF2B5EF4-FFF2-40B4-BE49-F238E27FC236}">
                <a16:creationId xmlns:a16="http://schemas.microsoft.com/office/drawing/2014/main" id="{180DAC2D-5997-44B3-BF09-964BCBA1792D}"/>
              </a:ext>
            </a:extLst>
          </p:cNvPr>
          <p:cNvSpPr/>
          <p:nvPr/>
        </p:nvSpPr>
        <p:spPr>
          <a:xfrm>
            <a:off x="6096000" y="1573515"/>
            <a:ext cx="5819775" cy="830997"/>
          </a:xfrm>
          <a:prstGeom prst="rect">
            <a:avLst/>
          </a:prstGeom>
        </p:spPr>
        <p:txBody>
          <a:bodyPr wrap="square">
            <a:spAutoFit/>
          </a:bodyPr>
          <a:lstStyle/>
          <a:p>
            <a:r>
              <a:rPr lang="en-US" sz="1600" dirty="0"/>
              <a:t>Now, Select the system as displayed on screen and click on “Log On”  button which will take you to the login screen on SAP as below. </a:t>
            </a:r>
          </a:p>
        </p:txBody>
      </p:sp>
      <p:pic>
        <p:nvPicPr>
          <p:cNvPr id="4" name="Picture 3">
            <a:extLst>
              <a:ext uri="{FF2B5EF4-FFF2-40B4-BE49-F238E27FC236}">
                <a16:creationId xmlns:a16="http://schemas.microsoft.com/office/drawing/2014/main" id="{6634B6A8-B97D-4CA7-A96B-F47A99A421B7}"/>
              </a:ext>
            </a:extLst>
          </p:cNvPr>
          <p:cNvPicPr>
            <a:picLocks noChangeAspect="1"/>
          </p:cNvPicPr>
          <p:nvPr/>
        </p:nvPicPr>
        <p:blipFill>
          <a:blip r:embed="rId4"/>
          <a:stretch>
            <a:fillRect/>
          </a:stretch>
        </p:blipFill>
        <p:spPr>
          <a:xfrm>
            <a:off x="1707527" y="3514725"/>
            <a:ext cx="3381375" cy="3009900"/>
          </a:xfrm>
          <a:prstGeom prst="rect">
            <a:avLst/>
          </a:prstGeom>
        </p:spPr>
      </p:pic>
      <p:sp>
        <p:nvSpPr>
          <p:cNvPr id="5" name="Rectangle 4">
            <a:extLst>
              <a:ext uri="{FF2B5EF4-FFF2-40B4-BE49-F238E27FC236}">
                <a16:creationId xmlns:a16="http://schemas.microsoft.com/office/drawing/2014/main" id="{2F7A3F9B-1961-48F2-BF7E-4C5E5F73D8C2}"/>
              </a:ext>
            </a:extLst>
          </p:cNvPr>
          <p:cNvSpPr/>
          <p:nvPr/>
        </p:nvSpPr>
        <p:spPr>
          <a:xfrm>
            <a:off x="6010275" y="4727288"/>
            <a:ext cx="5438776" cy="584775"/>
          </a:xfrm>
          <a:prstGeom prst="rect">
            <a:avLst/>
          </a:prstGeom>
        </p:spPr>
        <p:txBody>
          <a:bodyPr wrap="square">
            <a:spAutoFit/>
          </a:bodyPr>
          <a:lstStyle/>
          <a:p>
            <a:r>
              <a:rPr lang="en-US" sz="1600" dirty="0"/>
              <a:t>Enter the Provided User name and password, Press Enter key and you will be now into SAP Screen</a:t>
            </a:r>
          </a:p>
        </p:txBody>
      </p:sp>
    </p:spTree>
    <p:extLst>
      <p:ext uri="{BB962C8B-B14F-4D97-AF65-F5344CB8AC3E}">
        <p14:creationId xmlns:p14="http://schemas.microsoft.com/office/powerpoint/2010/main" val="2934153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SAP FI Overview</a:t>
            </a:r>
            <a:endParaRPr lang="en-GB" dirty="0"/>
          </a:p>
        </p:txBody>
      </p:sp>
      <p:sp>
        <p:nvSpPr>
          <p:cNvPr id="3" name="Text Placeholder 2">
            <a:extLst>
              <a:ext uri="{FF2B5EF4-FFF2-40B4-BE49-F238E27FC236}">
                <a16:creationId xmlns:a16="http://schemas.microsoft.com/office/drawing/2014/main" id="{7C001884-54D2-4122-8451-CB29FA13E140}"/>
              </a:ext>
            </a:extLst>
          </p:cNvPr>
          <p:cNvSpPr txBox="1">
            <a:spLocks/>
          </p:cNvSpPr>
          <p:nvPr/>
        </p:nvSpPr>
        <p:spPr>
          <a:xfrm>
            <a:off x="227013" y="2348880"/>
            <a:ext cx="5868987" cy="1477328"/>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Clr>
                <a:schemeClr val="accent1"/>
              </a:buClr>
              <a:buFont typeface="Wingdings" panose="05000000000000000000" pitchFamily="2" charset="2"/>
              <a:buChar char="§"/>
            </a:pPr>
            <a:r>
              <a:rPr lang="en-US" dirty="0"/>
              <a:t>Purpose </a:t>
            </a:r>
          </a:p>
          <a:p>
            <a:pPr marL="342900" indent="-342900">
              <a:lnSpc>
                <a:spcPct val="100000"/>
              </a:lnSpc>
              <a:spcBef>
                <a:spcPts val="1800"/>
              </a:spcBef>
              <a:buClr>
                <a:schemeClr val="accent1"/>
              </a:buClr>
              <a:buFont typeface="Wingdings" panose="05000000000000000000" pitchFamily="2" charset="2"/>
              <a:buChar char="§"/>
            </a:pPr>
            <a:r>
              <a:rPr lang="en-US" dirty="0"/>
              <a:t>Use </a:t>
            </a:r>
          </a:p>
          <a:p>
            <a:pPr marL="342900" indent="-342900">
              <a:lnSpc>
                <a:spcPct val="100000"/>
              </a:lnSpc>
              <a:spcBef>
                <a:spcPts val="1800"/>
              </a:spcBef>
              <a:buClr>
                <a:schemeClr val="accent1"/>
              </a:buClr>
              <a:buFont typeface="Wingdings" panose="05000000000000000000" pitchFamily="2" charset="2"/>
              <a:buChar char="§"/>
            </a:pPr>
            <a:r>
              <a:rPr lang="en-US" dirty="0"/>
              <a:t>Challenges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Purpose</a:t>
            </a:r>
          </a:p>
        </p:txBody>
      </p:sp>
      <p:pic>
        <p:nvPicPr>
          <p:cNvPr id="8195" name="Picture 7" descr="Image128"/>
          <p:cNvPicPr>
            <a:picLocks noChangeAspect="1" noChangeArrowheads="1"/>
          </p:cNvPicPr>
          <p:nvPr/>
        </p:nvPicPr>
        <p:blipFill rotWithShape="1">
          <a:blip r:embed="rId3" cstate="print"/>
          <a:srcRect r="4505"/>
          <a:stretch/>
        </p:blipFill>
        <p:spPr bwMode="auto">
          <a:xfrm>
            <a:off x="6170987" y="1316606"/>
            <a:ext cx="5912158" cy="4898570"/>
          </a:xfrm>
          <a:prstGeom prst="rect">
            <a:avLst/>
          </a:prstGeom>
        </p:spPr>
      </p:pic>
      <p:sp>
        <p:nvSpPr>
          <p:cNvPr id="2" name="Rectangle 1">
            <a:extLst>
              <a:ext uri="{FF2B5EF4-FFF2-40B4-BE49-F238E27FC236}">
                <a16:creationId xmlns:a16="http://schemas.microsoft.com/office/drawing/2014/main" id="{1E4B22D2-364F-4931-AA28-FE982FE68351}"/>
              </a:ext>
            </a:extLst>
          </p:cNvPr>
          <p:cNvSpPr/>
          <p:nvPr/>
        </p:nvSpPr>
        <p:spPr>
          <a:xfrm>
            <a:off x="227349" y="1288290"/>
            <a:ext cx="5858981" cy="4955203"/>
          </a:xfrm>
          <a:prstGeom prst="rect">
            <a:avLst/>
          </a:prstGeom>
          <a:solidFill>
            <a:schemeClr val="accent5">
              <a:lumMod val="20000"/>
              <a:lumOff val="80000"/>
            </a:schemeClr>
          </a:solidFill>
          <a:ln>
            <a:solidFill>
              <a:schemeClr val="bg1">
                <a:lumMod val="95000"/>
              </a:schemeClr>
            </a:solidFill>
          </a:ln>
        </p:spPr>
        <p:txBody>
          <a:bodyPr wrap="square">
            <a:spAutoFit/>
          </a:bodyPr>
          <a:lstStyle/>
          <a:p>
            <a:pPr marL="285750" lvl="1" indent="-285750">
              <a:spcBef>
                <a:spcPts val="1200"/>
              </a:spcBef>
              <a:buClr>
                <a:schemeClr val="accent1"/>
              </a:buClr>
              <a:buFont typeface="Wingdings" panose="05000000000000000000" pitchFamily="2" charset="2"/>
              <a:buChar char="§"/>
              <a:defRPr/>
            </a:pPr>
            <a:r>
              <a:rPr lang="en-US" sz="1400" dirty="0"/>
              <a:t>Financial Accounting (FI) is the key building block to an organization on which most other modules depend on</a:t>
            </a:r>
          </a:p>
          <a:p>
            <a:pPr marL="285750" lvl="1" indent="-285750">
              <a:spcBef>
                <a:spcPts val="1200"/>
              </a:spcBef>
              <a:buClr>
                <a:schemeClr val="accent1"/>
              </a:buClr>
              <a:buFont typeface="Wingdings" panose="05000000000000000000" pitchFamily="2" charset="2"/>
              <a:buChar char="§"/>
              <a:defRPr/>
            </a:pPr>
            <a:r>
              <a:rPr lang="en-US" sz="1400" dirty="0"/>
              <a:t>FI Organization Elements ensure that other modules work in sync with business requirements</a:t>
            </a:r>
          </a:p>
          <a:p>
            <a:pPr marL="285750" lvl="1" indent="-285750">
              <a:spcBef>
                <a:spcPts val="1200"/>
              </a:spcBef>
              <a:buClr>
                <a:schemeClr val="accent1"/>
              </a:buClr>
              <a:buFont typeface="Wingdings" panose="05000000000000000000" pitchFamily="2" charset="2"/>
              <a:buChar char="§"/>
              <a:defRPr/>
            </a:pPr>
            <a:r>
              <a:rPr lang="en-US" sz="1400" dirty="0"/>
              <a:t>FI Organization Elements enable a thorough analysis of current business operations and enable planning scenarios</a:t>
            </a:r>
          </a:p>
          <a:p>
            <a:pPr marL="285750" lvl="1" indent="-285750">
              <a:spcBef>
                <a:spcPts val="1200"/>
              </a:spcBef>
              <a:buClr>
                <a:schemeClr val="accent1"/>
              </a:buClr>
              <a:buFont typeface="Wingdings" panose="05000000000000000000" pitchFamily="2" charset="2"/>
              <a:buChar char="§"/>
              <a:defRPr/>
            </a:pPr>
            <a:r>
              <a:rPr lang="en-US" sz="1400" dirty="0"/>
              <a:t>FI Organization Elements are assigned to Organization Elements from other modules viz. Sales Organization in SD, Purchasing Organization in MM, Plant in Logistics, this ensures the real time integration of FI with all other modules</a:t>
            </a:r>
          </a:p>
          <a:p>
            <a:pPr marL="285750" lvl="1" indent="-285750">
              <a:spcBef>
                <a:spcPts val="1200"/>
              </a:spcBef>
              <a:buClr>
                <a:schemeClr val="accent1"/>
              </a:buClr>
              <a:buFont typeface="Wingdings" panose="05000000000000000000" pitchFamily="2" charset="2"/>
              <a:buChar char="§"/>
              <a:defRPr/>
            </a:pPr>
            <a:r>
              <a:rPr lang="en-US" sz="1400" dirty="0"/>
              <a:t>The central task of G/L accounting is to provide a comprehensive picture for external accounting and accounts</a:t>
            </a:r>
          </a:p>
          <a:p>
            <a:pPr marL="285750" lvl="1" indent="-285750">
              <a:spcBef>
                <a:spcPts val="1200"/>
              </a:spcBef>
              <a:buClr>
                <a:schemeClr val="accent1"/>
              </a:buClr>
              <a:buFont typeface="Wingdings" panose="05000000000000000000" pitchFamily="2" charset="2"/>
              <a:buChar char="§"/>
              <a:defRPr/>
            </a:pPr>
            <a:r>
              <a:rPr lang="en-US" sz="1400" dirty="0"/>
              <a:t> Recording all business transactions (primary postings as well as settlements from internal accounting) in a software system that is fully integrated with all the other operational areas of a company ensures that the accounting data is always complete and accurate</a:t>
            </a:r>
            <a:endParaRPr lang="en-US" sz="16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ERP </a:t>
            </a:r>
          </a:p>
        </p:txBody>
      </p:sp>
      <p:sp>
        <p:nvSpPr>
          <p:cNvPr id="4" name="Rectangle 3">
            <a:extLst>
              <a:ext uri="{FF2B5EF4-FFF2-40B4-BE49-F238E27FC236}">
                <a16:creationId xmlns:a16="http://schemas.microsoft.com/office/drawing/2014/main" id="{1C520195-56D6-4312-AC16-72455133D1CE}"/>
              </a:ext>
            </a:extLst>
          </p:cNvPr>
          <p:cNvSpPr/>
          <p:nvPr/>
        </p:nvSpPr>
        <p:spPr>
          <a:xfrm>
            <a:off x="227349" y="1340768"/>
            <a:ext cx="11737302" cy="3416320"/>
          </a:xfrm>
          <a:prstGeom prst="rect">
            <a:avLst/>
          </a:prstGeom>
        </p:spPr>
        <p:txBody>
          <a:bodyPr wrap="square">
            <a:spAutoFit/>
          </a:bodyPr>
          <a:lstStyle/>
          <a:p>
            <a:pPr>
              <a:spcBef>
                <a:spcPts val="1800"/>
              </a:spcBef>
              <a:buClr>
                <a:schemeClr val="accent1"/>
              </a:buClr>
            </a:pPr>
            <a:r>
              <a:rPr lang="en-US" b="1" dirty="0"/>
              <a:t>What is ERP? </a:t>
            </a:r>
          </a:p>
          <a:p>
            <a:pPr marL="0" lvl="1">
              <a:spcBef>
                <a:spcPts val="1800"/>
              </a:spcBef>
            </a:pPr>
            <a:r>
              <a:rPr lang="en-US" dirty="0"/>
              <a:t>E – Enterprise R – Resource P – Planning </a:t>
            </a:r>
          </a:p>
          <a:p>
            <a:pPr>
              <a:spcBef>
                <a:spcPts val="1800"/>
              </a:spcBef>
            </a:pPr>
            <a:r>
              <a:rPr lang="en-US" b="1" dirty="0"/>
              <a:t>Definition: </a:t>
            </a:r>
          </a:p>
          <a:p>
            <a:pPr marL="285750" lvl="1" indent="-285750">
              <a:spcBef>
                <a:spcPts val="1800"/>
              </a:spcBef>
              <a:buClr>
                <a:schemeClr val="accent1"/>
              </a:buClr>
              <a:buFont typeface="Wingdings" panose="05000000000000000000" pitchFamily="2" charset="2"/>
              <a:buChar char="§"/>
            </a:pPr>
            <a:r>
              <a:rPr lang="en-US" dirty="0"/>
              <a:t>An integrated information system that serves all departments within an enterprise</a:t>
            </a:r>
          </a:p>
          <a:p>
            <a:pPr marL="285750" lvl="1" indent="-285750">
              <a:spcBef>
                <a:spcPts val="1800"/>
              </a:spcBef>
              <a:buClr>
                <a:schemeClr val="accent1"/>
              </a:buClr>
              <a:buFont typeface="Wingdings" panose="05000000000000000000" pitchFamily="2" charset="2"/>
              <a:buChar char="§"/>
            </a:pPr>
            <a:r>
              <a:rPr lang="en-US" dirty="0"/>
              <a:t>ERP is a way to integrate the data and processes of an Organization into one single system</a:t>
            </a:r>
          </a:p>
          <a:p>
            <a:pPr marL="285750" lvl="1" indent="-285750">
              <a:spcBef>
                <a:spcPts val="1800"/>
              </a:spcBef>
              <a:buClr>
                <a:schemeClr val="accent1"/>
              </a:buClr>
              <a:buFont typeface="Wingdings" panose="05000000000000000000" pitchFamily="2" charset="2"/>
              <a:buChar char="§"/>
            </a:pPr>
            <a:r>
              <a:rPr lang="en-US" dirty="0"/>
              <a:t>Software solution that addresses the enterprise needs taking the process </a:t>
            </a:r>
          </a:p>
          <a:p>
            <a:pPr marL="285750" lvl="1" indent="-285750">
              <a:spcBef>
                <a:spcPts val="1800"/>
              </a:spcBef>
              <a:buClr>
                <a:schemeClr val="accent1"/>
              </a:buClr>
              <a:buFont typeface="Wingdings" panose="05000000000000000000" pitchFamily="2" charset="2"/>
              <a:buChar char="§"/>
            </a:pPr>
            <a:r>
              <a:rPr lang="en-US" dirty="0"/>
              <a:t>View of an organizational goals tightly integrating all functions of an enterprise </a:t>
            </a:r>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Use</a:t>
            </a:r>
          </a:p>
        </p:txBody>
      </p:sp>
      <p:sp>
        <p:nvSpPr>
          <p:cNvPr id="3" name="Rectangle 2">
            <a:extLst>
              <a:ext uri="{FF2B5EF4-FFF2-40B4-BE49-F238E27FC236}">
                <a16:creationId xmlns:a16="http://schemas.microsoft.com/office/drawing/2014/main" id="{BE49535C-F779-486E-B0C2-8E0FCEE28125}"/>
              </a:ext>
            </a:extLst>
          </p:cNvPr>
          <p:cNvSpPr/>
          <p:nvPr/>
        </p:nvSpPr>
        <p:spPr>
          <a:xfrm>
            <a:off x="227349" y="786135"/>
            <a:ext cx="11688425" cy="535531"/>
          </a:xfrm>
          <a:prstGeom prst="rect">
            <a:avLst/>
          </a:prstGeom>
        </p:spPr>
        <p:txBody>
          <a:bodyPr wrap="square">
            <a:spAutoFit/>
          </a:bodyPr>
          <a:lstStyle/>
          <a:p>
            <a:pPr>
              <a:lnSpc>
                <a:spcPct val="80000"/>
              </a:lnSpc>
              <a:buNone/>
            </a:pPr>
            <a:r>
              <a:rPr lang="en-US" i="1" dirty="0">
                <a:solidFill>
                  <a:schemeClr val="accent2"/>
                </a:solidFill>
              </a:rPr>
              <a:t>FI Organization Elements involve defining and configuring the elements which will enable an organization to:</a:t>
            </a:r>
          </a:p>
        </p:txBody>
      </p:sp>
      <p:sp>
        <p:nvSpPr>
          <p:cNvPr id="4" name="Rectangle 3">
            <a:extLst>
              <a:ext uri="{FF2B5EF4-FFF2-40B4-BE49-F238E27FC236}">
                <a16:creationId xmlns:a16="http://schemas.microsoft.com/office/drawing/2014/main" id="{38013E7A-48D9-415F-8219-CF2F2351839E}"/>
              </a:ext>
            </a:extLst>
          </p:cNvPr>
          <p:cNvSpPr/>
          <p:nvPr/>
        </p:nvSpPr>
        <p:spPr>
          <a:xfrm>
            <a:off x="227013" y="1610041"/>
            <a:ext cx="11688762" cy="3447098"/>
          </a:xfrm>
          <a:prstGeom prst="rect">
            <a:avLst/>
          </a:prstGeom>
        </p:spPr>
        <p:txBody>
          <a:bodyPr wrap="square">
            <a:spAutoFit/>
          </a:bodyPr>
          <a:lstStyle/>
          <a:p>
            <a:pPr marL="285750" lvl="1" indent="-285750">
              <a:spcBef>
                <a:spcPts val="1800"/>
              </a:spcBef>
              <a:buClr>
                <a:schemeClr val="accent1"/>
              </a:buClr>
              <a:buFont typeface="Wingdings" panose="05000000000000000000" pitchFamily="2" charset="2"/>
              <a:buChar char="§"/>
              <a:defRPr/>
            </a:pPr>
            <a:r>
              <a:rPr lang="en-US" sz="1600" dirty="0"/>
              <a:t>Purchase materials from vendors (Payables Accounting)</a:t>
            </a:r>
          </a:p>
          <a:p>
            <a:pPr marL="285750" lvl="1" indent="-285750">
              <a:spcBef>
                <a:spcPts val="1800"/>
              </a:spcBef>
              <a:buClr>
                <a:schemeClr val="accent1"/>
              </a:buClr>
              <a:buFont typeface="Wingdings" panose="05000000000000000000" pitchFamily="2" charset="2"/>
              <a:buChar char="§"/>
              <a:defRPr/>
            </a:pPr>
            <a:r>
              <a:rPr lang="en-US" sz="1600" dirty="0"/>
              <a:t>Make sales to customers (Receivables Accounting)</a:t>
            </a:r>
          </a:p>
          <a:p>
            <a:pPr marL="285750" lvl="1" indent="-285750">
              <a:spcBef>
                <a:spcPts val="1800"/>
              </a:spcBef>
              <a:buClr>
                <a:schemeClr val="accent1"/>
              </a:buClr>
              <a:buFont typeface="Wingdings" panose="05000000000000000000" pitchFamily="2" charset="2"/>
              <a:buChar char="§"/>
              <a:defRPr/>
            </a:pPr>
            <a:r>
              <a:rPr lang="en-US" sz="1600" dirty="0"/>
              <a:t>Internal and External reporting of financials  to stakeholders (Balance Sheet, Profit &amp; Loss Account, Cash Flow etc.)</a:t>
            </a:r>
          </a:p>
          <a:p>
            <a:pPr marL="285750" lvl="1" indent="-285750">
              <a:spcBef>
                <a:spcPts val="1800"/>
              </a:spcBef>
              <a:buClr>
                <a:schemeClr val="accent1"/>
              </a:buClr>
              <a:buFont typeface="Wingdings" panose="05000000000000000000" pitchFamily="2" charset="2"/>
              <a:buChar char="§"/>
              <a:defRPr/>
            </a:pPr>
            <a:r>
              <a:rPr lang="en-US" sz="1600" dirty="0"/>
              <a:t>Accounting &amp; Control of Fixed Assets -Capitalize and depreciate (Asset management)</a:t>
            </a:r>
          </a:p>
          <a:p>
            <a:pPr marL="285750" lvl="1" indent="-285750">
              <a:spcBef>
                <a:spcPts val="1800"/>
              </a:spcBef>
              <a:buClr>
                <a:schemeClr val="accent1"/>
              </a:buClr>
              <a:buFont typeface="Wingdings" panose="05000000000000000000" pitchFamily="2" charset="2"/>
              <a:buChar char="§"/>
              <a:defRPr/>
            </a:pPr>
            <a:r>
              <a:rPr lang="en-US" sz="1600" dirty="0"/>
              <a:t>Make and receive payments (Treasury Management)</a:t>
            </a:r>
          </a:p>
          <a:p>
            <a:pPr marL="285750" lvl="1" indent="-285750">
              <a:spcBef>
                <a:spcPts val="1800"/>
              </a:spcBef>
              <a:buClr>
                <a:schemeClr val="accent1"/>
              </a:buClr>
              <a:buFont typeface="Wingdings" panose="05000000000000000000" pitchFamily="2" charset="2"/>
              <a:buChar char="§"/>
              <a:defRPr/>
            </a:pPr>
            <a:r>
              <a:rPr lang="en-US" sz="1600" dirty="0"/>
              <a:t>Enable planning for future projects (Investment management)</a:t>
            </a:r>
          </a:p>
          <a:p>
            <a:pPr marL="285750" lvl="1" indent="-285750">
              <a:spcBef>
                <a:spcPts val="1800"/>
              </a:spcBef>
              <a:buClr>
                <a:schemeClr val="accent1"/>
              </a:buClr>
              <a:buFont typeface="Wingdings" panose="05000000000000000000" pitchFamily="2" charset="2"/>
              <a:buChar char="§"/>
              <a:defRPr/>
            </a:pPr>
            <a:r>
              <a:rPr lang="en-US" sz="1600" dirty="0"/>
              <a:t>Profitability &amp; other MIS Analysis for various products, segments, cost objects (Controlling)</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Challenges</a:t>
            </a:r>
          </a:p>
        </p:txBody>
      </p:sp>
      <p:sp>
        <p:nvSpPr>
          <p:cNvPr id="3" name="Scroll: Horizontal 2">
            <a:extLst>
              <a:ext uri="{FF2B5EF4-FFF2-40B4-BE49-F238E27FC236}">
                <a16:creationId xmlns:a16="http://schemas.microsoft.com/office/drawing/2014/main" id="{8518C142-B655-4D98-94B1-803DF7155177}"/>
              </a:ext>
            </a:extLst>
          </p:cNvPr>
          <p:cNvSpPr/>
          <p:nvPr/>
        </p:nvSpPr>
        <p:spPr>
          <a:xfrm>
            <a:off x="983432" y="1916833"/>
            <a:ext cx="10225136" cy="2588032"/>
          </a:xfrm>
          <a:prstGeom prst="horizontalScroll">
            <a:avLst/>
          </a:prstGeom>
          <a:solidFill>
            <a:schemeClr val="accent5">
              <a:lumMod val="20000"/>
              <a:lumOff val="80000"/>
            </a:schemeClr>
          </a:solidFill>
          <a:ln>
            <a:solidFill>
              <a:schemeClr val="bg1">
                <a:lumMod val="85000"/>
              </a:schemeClr>
            </a:solidFill>
          </a:ln>
        </p:spPr>
        <p:txBody>
          <a:bodyPr wrap="square" anchor="ctr" anchorCtr="0">
            <a:noAutofit/>
          </a:bodyPr>
          <a:lstStyle/>
          <a:p>
            <a:pPr algn="ctr">
              <a:spcBef>
                <a:spcPts val="1200"/>
              </a:spcBef>
              <a:buSzPct val="100000"/>
            </a:pPr>
            <a:r>
              <a:rPr lang="en-US" b="1" dirty="0"/>
              <a:t>It is the most critical decision to define the FI Organization Structure and its elements based on business process since all other modules or business functions are linked to FI and information is gathered and consolidated in FI for  various reporting purposes.</a:t>
            </a:r>
            <a:endParaRPr 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Modules in FI/CO</a:t>
            </a:r>
          </a:p>
        </p:txBody>
      </p:sp>
      <p:sp>
        <p:nvSpPr>
          <p:cNvPr id="5" name="Rectangle 4">
            <a:extLst>
              <a:ext uri="{FF2B5EF4-FFF2-40B4-BE49-F238E27FC236}">
                <a16:creationId xmlns:a16="http://schemas.microsoft.com/office/drawing/2014/main" id="{F9F93A38-6891-4292-B808-E9EC60E71A2C}"/>
              </a:ext>
            </a:extLst>
          </p:cNvPr>
          <p:cNvSpPr/>
          <p:nvPr/>
        </p:nvSpPr>
        <p:spPr>
          <a:xfrm>
            <a:off x="237796" y="991614"/>
            <a:ext cx="5714188" cy="4739759"/>
          </a:xfrm>
          <a:prstGeom prst="rect">
            <a:avLst/>
          </a:prstGeom>
        </p:spPr>
        <p:txBody>
          <a:bodyPr wrap="square">
            <a:spAutoFit/>
          </a:bodyPr>
          <a:lstStyle/>
          <a:p>
            <a:pPr>
              <a:spcBef>
                <a:spcPts val="1200"/>
              </a:spcBef>
              <a:buClr>
                <a:srgbClr val="FAFD00"/>
              </a:buClr>
              <a:defRPr/>
            </a:pPr>
            <a:r>
              <a:rPr lang="en-US" sz="1600" b="1" dirty="0">
                <a:latin typeface="+mj-lt"/>
              </a:rPr>
              <a:t>FINANCIAL ACCOUNTING</a:t>
            </a:r>
          </a:p>
          <a:p>
            <a:pPr>
              <a:spcBef>
                <a:spcPts val="1200"/>
              </a:spcBef>
              <a:buClr>
                <a:srgbClr val="FAFD00"/>
              </a:buClr>
              <a:defRPr/>
            </a:pPr>
            <a:r>
              <a:rPr lang="en-US" sz="1600" dirty="0">
                <a:latin typeface="+mj-lt"/>
              </a:rPr>
              <a:t>FI-GL  General Ledger Accounting</a:t>
            </a:r>
          </a:p>
          <a:p>
            <a:pPr>
              <a:spcBef>
                <a:spcPts val="1200"/>
              </a:spcBef>
              <a:buClr>
                <a:srgbClr val="FAFD00"/>
              </a:buClr>
              <a:defRPr/>
            </a:pPr>
            <a:r>
              <a:rPr lang="en-US" sz="1600" dirty="0">
                <a:latin typeface="+mj-lt"/>
              </a:rPr>
              <a:t>FI-AR  Accounts Receivable</a:t>
            </a:r>
          </a:p>
          <a:p>
            <a:pPr>
              <a:spcBef>
                <a:spcPts val="1200"/>
              </a:spcBef>
              <a:buClr>
                <a:srgbClr val="FAFD00"/>
              </a:buClr>
              <a:defRPr/>
            </a:pPr>
            <a:r>
              <a:rPr lang="en-US" sz="1600" dirty="0">
                <a:latin typeface="+mj-lt"/>
              </a:rPr>
              <a:t>FI-AP  Accounts Payable</a:t>
            </a:r>
          </a:p>
          <a:p>
            <a:pPr>
              <a:spcBef>
                <a:spcPts val="1200"/>
              </a:spcBef>
              <a:buClr>
                <a:srgbClr val="FAFD00"/>
              </a:buClr>
              <a:defRPr/>
            </a:pPr>
            <a:r>
              <a:rPr lang="en-US" sz="1600" dirty="0">
                <a:latin typeface="+mj-lt"/>
              </a:rPr>
              <a:t>FI-LC  Legal Consolidation</a:t>
            </a:r>
          </a:p>
          <a:p>
            <a:pPr>
              <a:spcBef>
                <a:spcPts val="1200"/>
              </a:spcBef>
              <a:buClr>
                <a:srgbClr val="FAFD00"/>
              </a:buClr>
              <a:defRPr/>
            </a:pPr>
            <a:r>
              <a:rPr lang="en-US" sz="1600" dirty="0">
                <a:latin typeface="+mj-lt"/>
              </a:rPr>
              <a:t>FI-SL  Special Purpose Ledger</a:t>
            </a:r>
          </a:p>
          <a:p>
            <a:pPr>
              <a:spcBef>
                <a:spcPts val="1200"/>
              </a:spcBef>
              <a:buClr>
                <a:srgbClr val="FAFD00"/>
              </a:buClr>
              <a:defRPr/>
            </a:pPr>
            <a:r>
              <a:rPr lang="en-US" sz="1600" dirty="0">
                <a:latin typeface="+mj-lt"/>
              </a:rPr>
              <a:t>FI-AA Asset Accounting</a:t>
            </a:r>
          </a:p>
          <a:p>
            <a:pPr>
              <a:spcBef>
                <a:spcPts val="1200"/>
              </a:spcBef>
              <a:buClr>
                <a:srgbClr val="FAFD00"/>
              </a:buClr>
              <a:defRPr/>
            </a:pPr>
            <a:endParaRPr lang="en-US" sz="1600" dirty="0">
              <a:latin typeface="+mj-lt"/>
            </a:endParaRPr>
          </a:p>
          <a:p>
            <a:pPr>
              <a:spcBef>
                <a:spcPts val="1200"/>
              </a:spcBef>
              <a:buClr>
                <a:srgbClr val="FAFD00"/>
              </a:buClr>
              <a:defRPr/>
            </a:pPr>
            <a:r>
              <a:rPr lang="en-US" sz="1600" b="1" dirty="0">
                <a:latin typeface="+mj-lt"/>
              </a:rPr>
              <a:t>TR – Treasury</a:t>
            </a:r>
          </a:p>
          <a:p>
            <a:pPr>
              <a:spcBef>
                <a:spcPts val="1200"/>
              </a:spcBef>
              <a:buClr>
                <a:srgbClr val="FAFD00"/>
              </a:buClr>
              <a:defRPr/>
            </a:pPr>
            <a:r>
              <a:rPr lang="en-US" sz="1600" dirty="0">
                <a:latin typeface="+mj-lt"/>
              </a:rPr>
              <a:t>TR-CM  Cash Management</a:t>
            </a:r>
          </a:p>
          <a:p>
            <a:pPr>
              <a:spcBef>
                <a:spcPts val="1200"/>
              </a:spcBef>
              <a:buClr>
                <a:srgbClr val="FAFD00"/>
              </a:buClr>
              <a:defRPr/>
            </a:pPr>
            <a:r>
              <a:rPr lang="en-US" sz="1600" dirty="0">
                <a:latin typeface="+mj-lt"/>
              </a:rPr>
              <a:t>TR-FM  Funds Management </a:t>
            </a:r>
          </a:p>
          <a:p>
            <a:pPr>
              <a:spcBef>
                <a:spcPts val="1200"/>
              </a:spcBef>
              <a:buClr>
                <a:srgbClr val="FAFD00"/>
              </a:buClr>
              <a:defRPr/>
            </a:pPr>
            <a:r>
              <a:rPr lang="en-US" sz="1600" dirty="0">
                <a:latin typeface="+mj-lt"/>
              </a:rPr>
              <a:t>TR-TM  Treasury Management</a:t>
            </a:r>
          </a:p>
        </p:txBody>
      </p:sp>
      <p:sp>
        <p:nvSpPr>
          <p:cNvPr id="12" name="Rectangle 11">
            <a:extLst>
              <a:ext uri="{FF2B5EF4-FFF2-40B4-BE49-F238E27FC236}">
                <a16:creationId xmlns:a16="http://schemas.microsoft.com/office/drawing/2014/main" id="{661112CE-1D33-4B1D-B49C-38DBD9AA7A11}"/>
              </a:ext>
            </a:extLst>
          </p:cNvPr>
          <p:cNvSpPr/>
          <p:nvPr/>
        </p:nvSpPr>
        <p:spPr>
          <a:xfrm>
            <a:off x="6096231" y="991614"/>
            <a:ext cx="5819544" cy="5139869"/>
          </a:xfrm>
          <a:prstGeom prst="rect">
            <a:avLst/>
          </a:prstGeom>
        </p:spPr>
        <p:txBody>
          <a:bodyPr wrap="square">
            <a:spAutoFit/>
          </a:bodyPr>
          <a:lstStyle/>
          <a:p>
            <a:pPr>
              <a:spcBef>
                <a:spcPts val="1200"/>
              </a:spcBef>
              <a:buClr>
                <a:srgbClr val="FAFD00"/>
              </a:buClr>
              <a:defRPr/>
            </a:pPr>
            <a:r>
              <a:rPr lang="en-US" sz="1600" b="1" dirty="0">
                <a:latin typeface="+mj-lt"/>
              </a:rPr>
              <a:t>CONTROLLING </a:t>
            </a:r>
          </a:p>
          <a:p>
            <a:pPr>
              <a:spcBef>
                <a:spcPts val="1200"/>
              </a:spcBef>
              <a:buClr>
                <a:srgbClr val="FAFD00"/>
              </a:buClr>
              <a:defRPr/>
            </a:pPr>
            <a:r>
              <a:rPr lang="en-US" sz="1600" dirty="0">
                <a:latin typeface="+mj-lt"/>
              </a:rPr>
              <a:t>CO-OM  Overhead Cost Controlling</a:t>
            </a:r>
          </a:p>
          <a:p>
            <a:pPr>
              <a:spcBef>
                <a:spcPts val="1200"/>
              </a:spcBef>
              <a:buClr>
                <a:srgbClr val="FAFD00"/>
              </a:buClr>
              <a:defRPr/>
            </a:pPr>
            <a:r>
              <a:rPr lang="en-US" sz="1600" dirty="0">
                <a:latin typeface="+mj-lt"/>
              </a:rPr>
              <a:t>CO-PC  Product Cost Controlling</a:t>
            </a:r>
          </a:p>
          <a:p>
            <a:pPr>
              <a:spcBef>
                <a:spcPts val="1200"/>
              </a:spcBef>
              <a:buClr>
                <a:srgbClr val="FAFD00"/>
              </a:buClr>
              <a:defRPr/>
            </a:pPr>
            <a:r>
              <a:rPr lang="en-US" sz="1600" dirty="0">
                <a:latin typeface="+mj-lt"/>
              </a:rPr>
              <a:t>CO-PA  Sales &amp; Profitability Analysis</a:t>
            </a:r>
          </a:p>
          <a:p>
            <a:pPr>
              <a:spcBef>
                <a:spcPts val="1200"/>
              </a:spcBef>
              <a:buClr>
                <a:srgbClr val="FAFD00"/>
              </a:buClr>
              <a:defRPr/>
            </a:pPr>
            <a:r>
              <a:rPr lang="en-US" sz="1600" dirty="0">
                <a:latin typeface="+mj-lt"/>
              </a:rPr>
              <a:t>CO-ABC  Activity Based Costing </a:t>
            </a:r>
          </a:p>
          <a:p>
            <a:pPr>
              <a:spcBef>
                <a:spcPts val="1200"/>
              </a:spcBef>
              <a:buClr>
                <a:srgbClr val="FAFD00"/>
              </a:buClr>
              <a:defRPr/>
            </a:pPr>
            <a:endParaRPr lang="en-US" sz="1600" dirty="0">
              <a:latin typeface="+mj-lt"/>
            </a:endParaRPr>
          </a:p>
          <a:p>
            <a:pPr>
              <a:spcBef>
                <a:spcPts val="1200"/>
              </a:spcBef>
              <a:buClr>
                <a:srgbClr val="FAFD00"/>
              </a:buClr>
              <a:defRPr/>
            </a:pPr>
            <a:r>
              <a:rPr lang="en-US" sz="1600" b="1" dirty="0">
                <a:effectLst>
                  <a:outerShdw blurRad="38100" dist="38100" dir="2700000" algn="tl">
                    <a:srgbClr val="C0C0C0"/>
                  </a:outerShdw>
                </a:effectLst>
                <a:latin typeface="+mj-lt"/>
              </a:rPr>
              <a:t>EC - Enterprise Controlling</a:t>
            </a:r>
          </a:p>
          <a:p>
            <a:pPr>
              <a:spcBef>
                <a:spcPts val="1200"/>
              </a:spcBef>
              <a:buClr>
                <a:srgbClr val="FAFD00"/>
              </a:buClr>
              <a:defRPr/>
            </a:pPr>
            <a:r>
              <a:rPr lang="en-US" sz="1600" dirty="0">
                <a:latin typeface="+mj-lt"/>
              </a:rPr>
              <a:t>EC-PCA  Profit Center Accounting</a:t>
            </a:r>
          </a:p>
          <a:p>
            <a:pPr>
              <a:spcBef>
                <a:spcPts val="1200"/>
              </a:spcBef>
              <a:buClr>
                <a:srgbClr val="FAFD00"/>
              </a:buClr>
              <a:defRPr/>
            </a:pPr>
            <a:r>
              <a:rPr lang="en-US" sz="1600" dirty="0">
                <a:latin typeface="+mj-lt"/>
              </a:rPr>
              <a:t>EC-EIS  Executive Information System</a:t>
            </a:r>
          </a:p>
          <a:p>
            <a:pPr>
              <a:spcBef>
                <a:spcPts val="1200"/>
              </a:spcBef>
              <a:buClr>
                <a:srgbClr val="FAFD00"/>
              </a:buClr>
              <a:defRPr/>
            </a:pPr>
            <a:endParaRPr lang="en-US" sz="1600" dirty="0">
              <a:latin typeface="+mj-lt"/>
            </a:endParaRPr>
          </a:p>
          <a:p>
            <a:pPr>
              <a:spcBef>
                <a:spcPts val="1200"/>
              </a:spcBef>
              <a:buClr>
                <a:srgbClr val="FAFD00"/>
              </a:buClr>
              <a:defRPr/>
            </a:pPr>
            <a:r>
              <a:rPr lang="en-US" sz="1600" dirty="0">
                <a:latin typeface="+mj-lt"/>
              </a:rPr>
              <a:t>IM - Investment Management</a:t>
            </a:r>
          </a:p>
          <a:p>
            <a:pPr>
              <a:spcBef>
                <a:spcPts val="1200"/>
              </a:spcBef>
              <a:buClr>
                <a:srgbClr val="FAFD00"/>
              </a:buClr>
              <a:defRPr/>
            </a:pPr>
            <a:r>
              <a:rPr lang="en-US" sz="1600" dirty="0">
                <a:latin typeface="+mj-lt"/>
              </a:rPr>
              <a:t>FM-Funds Management</a:t>
            </a:r>
          </a:p>
          <a:p>
            <a:pPr>
              <a:spcBef>
                <a:spcPts val="1200"/>
              </a:spcBef>
              <a:buClr>
                <a:srgbClr val="FAFD00"/>
              </a:buClr>
              <a:defRPr/>
            </a:pPr>
            <a:r>
              <a:rPr lang="en-US" sz="1600" b="1" dirty="0">
                <a:latin typeface="+mj-lt"/>
              </a:rPr>
              <a:t>IM- FA – Tangible Fixed Assets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ERP </a:t>
            </a:r>
          </a:p>
        </p:txBody>
      </p:sp>
      <p:pic>
        <p:nvPicPr>
          <p:cNvPr id="4" name="Content Placeholder 3"/>
          <p:cNvPicPr>
            <a:picLocks noGrp="1" noChangeAspect="1"/>
          </p:cNvPicPr>
          <p:nvPr>
            <p:ph idx="4294967295"/>
          </p:nvPr>
        </p:nvPicPr>
        <p:blipFill>
          <a:blip r:embed="rId2" cstate="print"/>
          <a:stretch>
            <a:fillRect/>
          </a:stretch>
        </p:blipFill>
        <p:spPr>
          <a:xfrm>
            <a:off x="1850572" y="980728"/>
            <a:ext cx="8490858" cy="5276170"/>
          </a:xfrm>
          <a:prstGeom prst="rect">
            <a:avLst/>
          </a:prstGeom>
        </p:spPr>
      </p:pic>
    </p:spTree>
    <p:extLst>
      <p:ext uri="{BB962C8B-B14F-4D97-AF65-F5344CB8AC3E}">
        <p14:creationId xmlns:p14="http://schemas.microsoft.com/office/powerpoint/2010/main" val="61550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ERP Vendors</a:t>
            </a:r>
          </a:p>
        </p:txBody>
      </p:sp>
      <p:grpSp>
        <p:nvGrpSpPr>
          <p:cNvPr id="5" name="Group 4">
            <a:extLst>
              <a:ext uri="{FF2B5EF4-FFF2-40B4-BE49-F238E27FC236}">
                <a16:creationId xmlns:a16="http://schemas.microsoft.com/office/drawing/2014/main" id="{BA64F1EB-9DBC-4474-AA7A-F3CDA8509186}"/>
              </a:ext>
            </a:extLst>
          </p:cNvPr>
          <p:cNvGrpSpPr/>
          <p:nvPr/>
        </p:nvGrpSpPr>
        <p:grpSpPr>
          <a:xfrm>
            <a:off x="1329312" y="1643744"/>
            <a:ext cx="9533377" cy="4234539"/>
            <a:chOff x="767407" y="1643744"/>
            <a:chExt cx="9533377" cy="4234539"/>
          </a:xfrm>
        </p:grpSpPr>
        <p:pic>
          <p:nvPicPr>
            <p:cNvPr id="33796" name="Picture 4"/>
            <p:cNvPicPr>
              <a:picLocks noChangeAspect="1" noChangeArrowheads="1"/>
            </p:cNvPicPr>
            <p:nvPr/>
          </p:nvPicPr>
          <p:blipFill>
            <a:blip r:embed="rId3" cstate="print"/>
            <a:stretch>
              <a:fillRect/>
            </a:stretch>
          </p:blipFill>
          <p:spPr bwMode="auto">
            <a:xfrm>
              <a:off x="5780329" y="2690944"/>
              <a:ext cx="1940152" cy="1582754"/>
            </a:xfrm>
            <a:prstGeom prst="rect">
              <a:avLst/>
            </a:prstGeom>
          </p:spPr>
        </p:pic>
        <p:pic>
          <p:nvPicPr>
            <p:cNvPr id="33797" name="Picture 5">
              <a:hlinkClick r:id="rId4"/>
            </p:cNvPr>
            <p:cNvPicPr>
              <a:picLocks noChangeAspect="1" noChangeArrowheads="1"/>
            </p:cNvPicPr>
            <p:nvPr/>
          </p:nvPicPr>
          <p:blipFill>
            <a:blip r:embed="rId5" cstate="print"/>
            <a:stretch>
              <a:fillRect/>
            </a:stretch>
          </p:blipFill>
          <p:spPr bwMode="auto">
            <a:xfrm>
              <a:off x="767407" y="2744787"/>
              <a:ext cx="2933333" cy="1714739"/>
            </a:xfrm>
            <a:prstGeom prst="rect">
              <a:avLst/>
            </a:prstGeom>
          </p:spPr>
        </p:pic>
        <p:pic>
          <p:nvPicPr>
            <p:cNvPr id="33798" name="Picture 6">
              <a:hlinkClick r:id="rId6"/>
            </p:cNvPr>
            <p:cNvPicPr>
              <a:picLocks noChangeAspect="1" noChangeArrowheads="1"/>
            </p:cNvPicPr>
            <p:nvPr/>
          </p:nvPicPr>
          <p:blipFill>
            <a:blip r:embed="rId7" cstate="print"/>
            <a:stretch>
              <a:fillRect/>
            </a:stretch>
          </p:blipFill>
          <p:spPr bwMode="auto">
            <a:xfrm>
              <a:off x="1222425" y="1643744"/>
              <a:ext cx="2122370" cy="1047200"/>
            </a:xfrm>
            <a:prstGeom prst="rect">
              <a:avLst/>
            </a:prstGeom>
          </p:spPr>
        </p:pic>
        <p:pic>
          <p:nvPicPr>
            <p:cNvPr id="33799" name="Picture 7">
              <a:hlinkClick r:id="rId8"/>
            </p:cNvPr>
            <p:cNvPicPr>
              <a:picLocks noChangeAspect="1" noChangeArrowheads="1"/>
            </p:cNvPicPr>
            <p:nvPr/>
          </p:nvPicPr>
          <p:blipFill>
            <a:blip r:embed="rId9" cstate="print"/>
            <a:stretch>
              <a:fillRect/>
            </a:stretch>
          </p:blipFill>
          <p:spPr bwMode="auto">
            <a:xfrm>
              <a:off x="6750405" y="1691551"/>
              <a:ext cx="2497254" cy="308266"/>
            </a:xfrm>
            <a:prstGeom prst="rect">
              <a:avLst/>
            </a:prstGeom>
          </p:spPr>
        </p:pic>
        <p:pic>
          <p:nvPicPr>
            <p:cNvPr id="33800" name="Picture 8">
              <a:hlinkClick r:id="rId10"/>
            </p:cNvPr>
            <p:cNvPicPr>
              <a:picLocks noChangeAspect="1" noChangeArrowheads="1"/>
            </p:cNvPicPr>
            <p:nvPr/>
          </p:nvPicPr>
          <p:blipFill>
            <a:blip r:embed="rId11" cstate="print"/>
            <a:stretch>
              <a:fillRect/>
            </a:stretch>
          </p:blipFill>
          <p:spPr bwMode="auto">
            <a:xfrm>
              <a:off x="4367148" y="4855029"/>
              <a:ext cx="3974966" cy="741994"/>
            </a:xfrm>
            <a:prstGeom prst="rect">
              <a:avLst/>
            </a:prstGeom>
          </p:spPr>
        </p:pic>
        <p:pic>
          <p:nvPicPr>
            <p:cNvPr id="33801" name="Picture 9"/>
            <p:cNvPicPr>
              <a:picLocks noChangeAspect="1" noChangeArrowheads="1"/>
            </p:cNvPicPr>
            <p:nvPr/>
          </p:nvPicPr>
          <p:blipFill>
            <a:blip r:embed="rId12" cstate="print"/>
            <a:stretch>
              <a:fillRect/>
            </a:stretch>
          </p:blipFill>
          <p:spPr bwMode="auto">
            <a:xfrm>
              <a:off x="1381484" y="4550229"/>
              <a:ext cx="1992608" cy="1328054"/>
            </a:xfrm>
            <a:prstGeom prst="rect">
              <a:avLst/>
            </a:prstGeom>
          </p:spPr>
        </p:pic>
        <p:pic>
          <p:nvPicPr>
            <p:cNvPr id="33802" name="Picture 10"/>
            <p:cNvPicPr>
              <a:picLocks noChangeAspect="1" noChangeArrowheads="1"/>
            </p:cNvPicPr>
            <p:nvPr/>
          </p:nvPicPr>
          <p:blipFill>
            <a:blip r:embed="rId13" cstate="print"/>
            <a:stretch>
              <a:fillRect/>
            </a:stretch>
          </p:blipFill>
          <p:spPr bwMode="auto">
            <a:xfrm>
              <a:off x="8997526" y="3011445"/>
              <a:ext cx="1303258" cy="1303258"/>
            </a:xfrm>
            <a:prstGeom prst="rect">
              <a:avLst/>
            </a:prstGeom>
          </p:spPr>
        </p:pic>
      </p:grpSp>
    </p:spTree>
    <p:extLst>
      <p:ext uri="{BB962C8B-B14F-4D97-AF65-F5344CB8AC3E}">
        <p14:creationId xmlns:p14="http://schemas.microsoft.com/office/powerpoint/2010/main" val="275979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ERP </a:t>
            </a:r>
          </a:p>
        </p:txBody>
      </p:sp>
      <p:pic>
        <p:nvPicPr>
          <p:cNvPr id="5" name="Content Placeholder 4"/>
          <p:cNvPicPr>
            <a:picLocks noGrp="1" noChangeAspect="1"/>
          </p:cNvPicPr>
          <p:nvPr>
            <p:ph idx="4294967295"/>
          </p:nvPr>
        </p:nvPicPr>
        <p:blipFill>
          <a:blip r:embed="rId2" cstate="print"/>
          <a:stretch>
            <a:fillRect/>
          </a:stretch>
        </p:blipFill>
        <p:spPr>
          <a:xfrm>
            <a:off x="1930326" y="956466"/>
            <a:ext cx="8331348" cy="5496869"/>
          </a:xfrm>
          <a:prstGeom prst="rect">
            <a:avLst/>
          </a:prstGeom>
        </p:spPr>
      </p:pic>
    </p:spTree>
    <p:extLst>
      <p:ext uri="{BB962C8B-B14F-4D97-AF65-F5344CB8AC3E}">
        <p14:creationId xmlns:p14="http://schemas.microsoft.com/office/powerpoint/2010/main" val="114384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ERP Overview </a:t>
            </a:r>
          </a:p>
        </p:txBody>
      </p:sp>
      <p:sp>
        <p:nvSpPr>
          <p:cNvPr id="4" name="Rectangle 3">
            <a:extLst>
              <a:ext uri="{FF2B5EF4-FFF2-40B4-BE49-F238E27FC236}">
                <a16:creationId xmlns:a16="http://schemas.microsoft.com/office/drawing/2014/main" id="{18DBD957-3CFA-4A32-9F6D-3B2D21EACC62}"/>
              </a:ext>
            </a:extLst>
          </p:cNvPr>
          <p:cNvSpPr/>
          <p:nvPr/>
        </p:nvSpPr>
        <p:spPr>
          <a:xfrm>
            <a:off x="227013" y="991614"/>
            <a:ext cx="11688762" cy="4016484"/>
          </a:xfrm>
          <a:prstGeom prst="rect">
            <a:avLst/>
          </a:prstGeom>
        </p:spPr>
        <p:txBody>
          <a:bodyPr wrap="square">
            <a:spAutoFit/>
          </a:bodyPr>
          <a:lstStyle/>
          <a:p>
            <a:pPr marL="285750" lvl="1" indent="-285750">
              <a:spcBef>
                <a:spcPts val="1800"/>
              </a:spcBef>
              <a:buClr>
                <a:schemeClr val="accent1"/>
              </a:buClr>
              <a:buFont typeface="Wingdings" panose="05000000000000000000" pitchFamily="2" charset="2"/>
              <a:buChar char="§"/>
            </a:pPr>
            <a:r>
              <a:rPr lang="en-US" altLang="en-US" dirty="0"/>
              <a:t>Is a high-end sophisticated software solution that  reduces the pressure and workload of the managers</a:t>
            </a:r>
          </a:p>
          <a:p>
            <a:pPr marL="285750" lvl="1" indent="-285750">
              <a:spcBef>
                <a:spcPts val="1800"/>
              </a:spcBef>
              <a:buClr>
                <a:schemeClr val="accent1"/>
              </a:buClr>
              <a:buFont typeface="Wingdings" panose="05000000000000000000" pitchFamily="2" charset="2"/>
              <a:buChar char="§"/>
            </a:pPr>
            <a:r>
              <a:rPr lang="en-US" altLang="en-US" dirty="0"/>
              <a:t>Provides accurate, timely information for taking appropriate business decisions. </a:t>
            </a:r>
          </a:p>
          <a:p>
            <a:pPr marL="285750" lvl="1" indent="-285750">
              <a:spcBef>
                <a:spcPts val="1800"/>
              </a:spcBef>
              <a:buClr>
                <a:schemeClr val="accent1"/>
              </a:buClr>
              <a:buFont typeface="Wingdings" panose="05000000000000000000" pitchFamily="2" charset="2"/>
              <a:buChar char="§"/>
            </a:pPr>
            <a:r>
              <a:rPr lang="en-US" altLang="en-US" dirty="0"/>
              <a:t>Managers with knowledge of ERP will be able to achieve their  targets and goals by proper implementation of ERP system in their organization</a:t>
            </a:r>
          </a:p>
          <a:p>
            <a:pPr marL="285750" lvl="1" indent="-285750">
              <a:spcBef>
                <a:spcPts val="1800"/>
              </a:spcBef>
              <a:buClr>
                <a:schemeClr val="accent1"/>
              </a:buClr>
              <a:buFont typeface="Wingdings" panose="05000000000000000000" pitchFamily="2" charset="2"/>
              <a:buChar char="§"/>
            </a:pPr>
            <a:r>
              <a:rPr lang="en-US" altLang="en-US" dirty="0"/>
              <a:t>In fact managers are expected to translate the business rules and requirements for mapping them into ERP software</a:t>
            </a:r>
          </a:p>
          <a:p>
            <a:pPr marL="285750" lvl="1" indent="-285750">
              <a:spcBef>
                <a:spcPts val="1800"/>
              </a:spcBef>
              <a:buClr>
                <a:schemeClr val="accent1"/>
              </a:buClr>
              <a:buFont typeface="Wingdings" panose="05000000000000000000" pitchFamily="2" charset="2"/>
              <a:buChar char="§"/>
            </a:pPr>
            <a:r>
              <a:rPr lang="en-US" altLang="en-US" dirty="0"/>
              <a:t>Implementation of ERP solutions is one of the largest drivers of growth in the consultancy business</a:t>
            </a:r>
          </a:p>
          <a:p>
            <a:pPr marL="285750" lvl="1" indent="-285750">
              <a:spcBef>
                <a:spcPts val="1800"/>
              </a:spcBef>
              <a:buClr>
                <a:schemeClr val="accent1"/>
              </a:buClr>
              <a:buFont typeface="Wingdings" panose="05000000000000000000" pitchFamily="2" charset="2"/>
              <a:buChar char="§"/>
            </a:pPr>
            <a:r>
              <a:rPr lang="en-US" altLang="en-US" dirty="0"/>
              <a:t>ERP automates the tasks involved in performing a business process</a:t>
            </a:r>
          </a:p>
        </p:txBody>
      </p:sp>
    </p:spTree>
    <p:extLst>
      <p:ext uri="{BB962C8B-B14F-4D97-AF65-F5344CB8AC3E}">
        <p14:creationId xmlns:p14="http://schemas.microsoft.com/office/powerpoint/2010/main" val="411121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ERP Extension  </a:t>
            </a:r>
          </a:p>
        </p:txBody>
      </p:sp>
      <p:sp>
        <p:nvSpPr>
          <p:cNvPr id="2" name="Rectangle 1">
            <a:extLst>
              <a:ext uri="{FF2B5EF4-FFF2-40B4-BE49-F238E27FC236}">
                <a16:creationId xmlns:a16="http://schemas.microsoft.com/office/drawing/2014/main" id="{B52D6A47-256B-4587-9441-CD6ACAC73BC2}"/>
              </a:ext>
            </a:extLst>
          </p:cNvPr>
          <p:cNvSpPr/>
          <p:nvPr/>
        </p:nvSpPr>
        <p:spPr>
          <a:xfrm>
            <a:off x="248375" y="999897"/>
            <a:ext cx="11656513" cy="4329775"/>
          </a:xfrm>
          <a:prstGeom prst="rect">
            <a:avLst/>
          </a:prstGeom>
        </p:spPr>
        <p:txBody>
          <a:bodyPr wrap="square">
            <a:spAutoFit/>
          </a:bodyPr>
          <a:lstStyle/>
          <a:p>
            <a:pPr marL="285750" lvl="1" indent="-285750">
              <a:lnSpc>
                <a:spcPct val="150000"/>
              </a:lnSpc>
              <a:spcBef>
                <a:spcPts val="1800"/>
              </a:spcBef>
              <a:buClr>
                <a:schemeClr val="accent1"/>
              </a:buClr>
              <a:buFont typeface="Wingdings" panose="05000000000000000000" pitchFamily="2" charset="2"/>
              <a:buChar char="§"/>
            </a:pPr>
            <a:r>
              <a:rPr lang="en-US" altLang="en-US" dirty="0"/>
              <a:t>Web Enable</a:t>
            </a:r>
          </a:p>
          <a:p>
            <a:pPr marL="285750" lvl="1" indent="-285750">
              <a:lnSpc>
                <a:spcPct val="150000"/>
              </a:lnSpc>
              <a:spcBef>
                <a:spcPts val="1800"/>
              </a:spcBef>
              <a:buClr>
                <a:schemeClr val="accent1"/>
              </a:buClr>
              <a:buFont typeface="Wingdings" panose="05000000000000000000" pitchFamily="2" charset="2"/>
              <a:buChar char="§"/>
            </a:pPr>
            <a:r>
              <a:rPr lang="en-US" altLang="en-US" dirty="0"/>
              <a:t>Customer Relationship Management (CRM)</a:t>
            </a:r>
          </a:p>
          <a:p>
            <a:pPr marL="285750" lvl="1" indent="-285750">
              <a:lnSpc>
                <a:spcPct val="150000"/>
              </a:lnSpc>
              <a:spcBef>
                <a:spcPts val="1800"/>
              </a:spcBef>
              <a:buClr>
                <a:schemeClr val="accent1"/>
              </a:buClr>
              <a:buFont typeface="Wingdings" panose="05000000000000000000" pitchFamily="2" charset="2"/>
              <a:buChar char="§"/>
            </a:pPr>
            <a:r>
              <a:rPr lang="en-US" altLang="en-US" dirty="0"/>
              <a:t>Supply Chain Management (SCM)</a:t>
            </a:r>
          </a:p>
          <a:p>
            <a:pPr marL="285750" lvl="1" indent="-285750">
              <a:lnSpc>
                <a:spcPct val="150000"/>
              </a:lnSpc>
              <a:spcBef>
                <a:spcPts val="1800"/>
              </a:spcBef>
              <a:buClr>
                <a:schemeClr val="accent1"/>
              </a:buClr>
              <a:buFont typeface="Wingdings" panose="05000000000000000000" pitchFamily="2" charset="2"/>
              <a:buChar char="§"/>
            </a:pPr>
            <a:r>
              <a:rPr lang="en-US" altLang="en-US" dirty="0"/>
              <a:t>Strategic Enterprise Management (SEM)</a:t>
            </a:r>
          </a:p>
          <a:p>
            <a:pPr marL="285750" lvl="1" indent="-285750">
              <a:lnSpc>
                <a:spcPct val="150000"/>
              </a:lnSpc>
              <a:spcBef>
                <a:spcPts val="1800"/>
              </a:spcBef>
              <a:buClr>
                <a:schemeClr val="accent1"/>
              </a:buClr>
              <a:buFont typeface="Wingdings" panose="05000000000000000000" pitchFamily="2" charset="2"/>
              <a:buChar char="§"/>
            </a:pPr>
            <a:r>
              <a:rPr lang="en-US" altLang="en-US" dirty="0"/>
              <a:t>Business Information Warehouse (BIW)</a:t>
            </a:r>
          </a:p>
          <a:p>
            <a:pPr marL="285750" lvl="1" indent="-285750">
              <a:lnSpc>
                <a:spcPct val="150000"/>
              </a:lnSpc>
              <a:spcBef>
                <a:spcPts val="1800"/>
              </a:spcBef>
              <a:buClr>
                <a:schemeClr val="accent1"/>
              </a:buClr>
              <a:buFont typeface="Wingdings" panose="05000000000000000000" pitchFamily="2" charset="2"/>
              <a:buChar char="§"/>
            </a:pPr>
            <a:r>
              <a:rPr lang="en-US" altLang="en-US" dirty="0"/>
              <a:t>Knowledge Management (KM)</a:t>
            </a:r>
          </a:p>
          <a:p>
            <a:pPr marL="285750" lvl="1" indent="-285750">
              <a:lnSpc>
                <a:spcPct val="150000"/>
              </a:lnSpc>
              <a:spcBef>
                <a:spcPts val="1800"/>
              </a:spcBef>
              <a:buClr>
                <a:schemeClr val="accent1"/>
              </a:buClr>
              <a:buFont typeface="Wingdings" panose="05000000000000000000" pitchFamily="2" charset="2"/>
              <a:buChar char="§"/>
            </a:pPr>
            <a:r>
              <a:rPr lang="en-US" altLang="en-US" dirty="0"/>
              <a:t>So on … </a:t>
            </a:r>
          </a:p>
        </p:txBody>
      </p:sp>
    </p:spTree>
    <p:extLst>
      <p:ext uri="{BB962C8B-B14F-4D97-AF65-F5344CB8AC3E}">
        <p14:creationId xmlns:p14="http://schemas.microsoft.com/office/powerpoint/2010/main" val="28126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ERP Functional Systems   </a:t>
            </a:r>
          </a:p>
        </p:txBody>
      </p:sp>
      <p:sp>
        <p:nvSpPr>
          <p:cNvPr id="4" name="Rectangle 3">
            <a:extLst>
              <a:ext uri="{FF2B5EF4-FFF2-40B4-BE49-F238E27FC236}">
                <a16:creationId xmlns:a16="http://schemas.microsoft.com/office/drawing/2014/main" id="{7C7E5DC1-6EB1-4CA9-AE53-F26377167BF7}"/>
              </a:ext>
            </a:extLst>
          </p:cNvPr>
          <p:cNvSpPr/>
          <p:nvPr/>
        </p:nvSpPr>
        <p:spPr>
          <a:xfrm>
            <a:off x="237899" y="991614"/>
            <a:ext cx="5858101" cy="1769715"/>
          </a:xfrm>
          <a:prstGeom prst="rect">
            <a:avLst/>
          </a:prstGeom>
        </p:spPr>
        <p:txBody>
          <a:bodyPr wrap="square">
            <a:spAutoFit/>
          </a:bodyPr>
          <a:lstStyle/>
          <a:p>
            <a:pPr marL="285750" lvl="1" indent="-285750">
              <a:spcBef>
                <a:spcPts val="1800"/>
              </a:spcBef>
              <a:buClr>
                <a:schemeClr val="accent1"/>
              </a:buClr>
              <a:buFont typeface="Wingdings" panose="05000000000000000000" pitchFamily="2" charset="2"/>
              <a:buChar char="§"/>
              <a:defRPr/>
            </a:pPr>
            <a:r>
              <a:rPr lang="en-US" altLang="en-US" sz="1600" dirty="0"/>
              <a:t>Typically contained within a department</a:t>
            </a:r>
          </a:p>
          <a:p>
            <a:pPr marL="285750" lvl="1" indent="-285750">
              <a:spcBef>
                <a:spcPts val="1800"/>
              </a:spcBef>
              <a:buClr>
                <a:schemeClr val="accent1"/>
              </a:buClr>
              <a:buFont typeface="Wingdings" panose="05000000000000000000" pitchFamily="2" charset="2"/>
              <a:buChar char="§"/>
              <a:defRPr/>
            </a:pPr>
            <a:r>
              <a:rPr lang="en-US" altLang="en-US" sz="1600" dirty="0"/>
              <a:t>Islands of automation</a:t>
            </a:r>
          </a:p>
          <a:p>
            <a:pPr marL="285750" lvl="1" indent="-285750">
              <a:spcBef>
                <a:spcPts val="1800"/>
              </a:spcBef>
              <a:buClr>
                <a:schemeClr val="accent1"/>
              </a:buClr>
              <a:buFont typeface="Wingdings" panose="05000000000000000000" pitchFamily="2" charset="2"/>
              <a:buChar char="§"/>
              <a:defRPr/>
            </a:pPr>
            <a:r>
              <a:rPr lang="en-US" altLang="en-US" sz="1600" dirty="0"/>
              <a:t>Applications independently developed and deployed</a:t>
            </a:r>
          </a:p>
          <a:p>
            <a:pPr marL="285750" lvl="1" indent="-285750">
              <a:spcBef>
                <a:spcPts val="1800"/>
              </a:spcBef>
              <a:buClr>
                <a:schemeClr val="accent1"/>
              </a:buClr>
              <a:buFont typeface="Wingdings" panose="05000000000000000000" pitchFamily="2" charset="2"/>
              <a:buChar char="§"/>
              <a:defRPr/>
            </a:pPr>
            <a:r>
              <a:rPr lang="en-US" altLang="en-US" sz="1600" dirty="0"/>
              <a:t>Driving force: Availability of mini-computers</a:t>
            </a:r>
          </a:p>
        </p:txBody>
      </p:sp>
      <p:sp>
        <p:nvSpPr>
          <p:cNvPr id="5" name="Rectangle 4">
            <a:extLst>
              <a:ext uri="{FF2B5EF4-FFF2-40B4-BE49-F238E27FC236}">
                <a16:creationId xmlns:a16="http://schemas.microsoft.com/office/drawing/2014/main" id="{78531D4C-7723-4FDE-9A8B-8BDC35F9298A}"/>
              </a:ext>
            </a:extLst>
          </p:cNvPr>
          <p:cNvSpPr/>
          <p:nvPr/>
        </p:nvSpPr>
        <p:spPr>
          <a:xfrm>
            <a:off x="6096000" y="969977"/>
            <a:ext cx="5819775" cy="2339102"/>
          </a:xfrm>
          <a:prstGeom prst="rect">
            <a:avLst/>
          </a:prstGeom>
        </p:spPr>
        <p:txBody>
          <a:bodyPr wrap="square">
            <a:spAutoFit/>
          </a:bodyPr>
          <a:lstStyle/>
          <a:p>
            <a:pPr marL="0" lvl="1">
              <a:spcBef>
                <a:spcPts val="1200"/>
              </a:spcBef>
              <a:buClr>
                <a:schemeClr val="accent1"/>
              </a:buClr>
              <a:defRPr/>
            </a:pPr>
            <a:r>
              <a:rPr lang="en-US" altLang="en-US" sz="1600" b="1" dirty="0"/>
              <a:t>Human resources System:</a:t>
            </a:r>
          </a:p>
          <a:p>
            <a:pPr marL="285750" lvl="1" indent="-285750">
              <a:spcBef>
                <a:spcPts val="1200"/>
              </a:spcBef>
              <a:buClr>
                <a:schemeClr val="accent1"/>
              </a:buClr>
              <a:buFont typeface="Wingdings" panose="05000000000000000000" pitchFamily="2" charset="2"/>
              <a:buChar char="§"/>
              <a:defRPr/>
            </a:pPr>
            <a:r>
              <a:rPr lang="en-US" altLang="en-US" sz="1600" dirty="0"/>
              <a:t>Recruiting</a:t>
            </a:r>
          </a:p>
          <a:p>
            <a:pPr marL="285750" lvl="1" indent="-285750">
              <a:spcBef>
                <a:spcPts val="1200"/>
              </a:spcBef>
              <a:buClr>
                <a:schemeClr val="accent1"/>
              </a:buClr>
              <a:buFont typeface="Wingdings" panose="05000000000000000000" pitchFamily="2" charset="2"/>
              <a:buChar char="§"/>
              <a:defRPr/>
            </a:pPr>
            <a:r>
              <a:rPr lang="en-US" altLang="en-US" sz="1600" dirty="0"/>
              <a:t>Compensation</a:t>
            </a:r>
          </a:p>
          <a:p>
            <a:pPr marL="285750" lvl="1" indent="-285750">
              <a:spcBef>
                <a:spcPts val="1200"/>
              </a:spcBef>
              <a:buClr>
                <a:schemeClr val="accent1"/>
              </a:buClr>
              <a:buFont typeface="Wingdings" panose="05000000000000000000" pitchFamily="2" charset="2"/>
              <a:buChar char="§"/>
              <a:defRPr/>
            </a:pPr>
            <a:r>
              <a:rPr lang="en-US" altLang="en-US" sz="1600" dirty="0"/>
              <a:t>Assessment</a:t>
            </a:r>
          </a:p>
          <a:p>
            <a:pPr marL="285750" lvl="1" indent="-285750">
              <a:spcBef>
                <a:spcPts val="1200"/>
              </a:spcBef>
              <a:buClr>
                <a:schemeClr val="accent1"/>
              </a:buClr>
              <a:buFont typeface="Wingdings" panose="05000000000000000000" pitchFamily="2" charset="2"/>
              <a:buChar char="§"/>
              <a:defRPr/>
            </a:pPr>
            <a:r>
              <a:rPr lang="en-US" altLang="en-US" sz="1600" dirty="0"/>
              <a:t>Development and Training</a:t>
            </a:r>
          </a:p>
          <a:p>
            <a:pPr marL="285750" lvl="1" indent="-285750">
              <a:spcBef>
                <a:spcPts val="1200"/>
              </a:spcBef>
              <a:buClr>
                <a:schemeClr val="accent1"/>
              </a:buClr>
              <a:buFont typeface="Wingdings" panose="05000000000000000000" pitchFamily="2" charset="2"/>
              <a:buChar char="§"/>
              <a:defRPr/>
            </a:pPr>
            <a:r>
              <a:rPr lang="en-US" altLang="en-US" sz="1600" dirty="0"/>
              <a:t>Planning</a:t>
            </a:r>
            <a:endParaRPr lang="en-US" altLang="en-US" sz="1600" b="1" dirty="0"/>
          </a:p>
        </p:txBody>
      </p:sp>
      <p:sp>
        <p:nvSpPr>
          <p:cNvPr id="6" name="Rectangle 5">
            <a:extLst>
              <a:ext uri="{FF2B5EF4-FFF2-40B4-BE49-F238E27FC236}">
                <a16:creationId xmlns:a16="http://schemas.microsoft.com/office/drawing/2014/main" id="{88C0C192-604C-4998-8C45-D49DCD6186AF}"/>
              </a:ext>
            </a:extLst>
          </p:cNvPr>
          <p:cNvSpPr/>
          <p:nvPr/>
        </p:nvSpPr>
        <p:spPr>
          <a:xfrm>
            <a:off x="237899" y="3717032"/>
            <a:ext cx="5858101" cy="2339102"/>
          </a:xfrm>
          <a:prstGeom prst="rect">
            <a:avLst/>
          </a:prstGeom>
        </p:spPr>
        <p:txBody>
          <a:bodyPr wrap="square">
            <a:spAutoFit/>
          </a:bodyPr>
          <a:lstStyle/>
          <a:p>
            <a:pPr marL="0" lvl="1">
              <a:spcBef>
                <a:spcPts val="1200"/>
              </a:spcBef>
              <a:buClr>
                <a:schemeClr val="accent1"/>
              </a:buClr>
              <a:defRPr/>
            </a:pPr>
            <a:r>
              <a:rPr lang="en-US" altLang="en-US" sz="1600" b="1" dirty="0"/>
              <a:t>Applications:</a:t>
            </a:r>
          </a:p>
          <a:p>
            <a:pPr marL="285750" lvl="1" indent="-285750">
              <a:spcBef>
                <a:spcPts val="1200"/>
              </a:spcBef>
              <a:buClr>
                <a:schemeClr val="accent1"/>
              </a:buClr>
              <a:buFont typeface="Wingdings" panose="05000000000000000000" pitchFamily="2" charset="2"/>
              <a:buChar char="§"/>
              <a:defRPr/>
            </a:pPr>
            <a:r>
              <a:rPr lang="en-US" altLang="en-US" sz="1600" dirty="0"/>
              <a:t>Human resources System</a:t>
            </a:r>
          </a:p>
          <a:p>
            <a:pPr marL="285750" lvl="1" indent="-285750">
              <a:spcBef>
                <a:spcPts val="1200"/>
              </a:spcBef>
              <a:buClr>
                <a:schemeClr val="accent1"/>
              </a:buClr>
              <a:buFont typeface="Wingdings" panose="05000000000000000000" pitchFamily="2" charset="2"/>
              <a:buChar char="§"/>
              <a:defRPr/>
            </a:pPr>
            <a:r>
              <a:rPr lang="en-US" altLang="en-US" sz="1600" dirty="0"/>
              <a:t>Accounting and finance systems</a:t>
            </a:r>
          </a:p>
          <a:p>
            <a:pPr marL="285750" lvl="1" indent="-285750">
              <a:spcBef>
                <a:spcPts val="1200"/>
              </a:spcBef>
              <a:buClr>
                <a:schemeClr val="accent1"/>
              </a:buClr>
              <a:buFont typeface="Wingdings" panose="05000000000000000000" pitchFamily="2" charset="2"/>
              <a:buChar char="§"/>
              <a:defRPr/>
            </a:pPr>
            <a:r>
              <a:rPr lang="en-US" altLang="en-US" sz="1600" dirty="0"/>
              <a:t>Sales and marketing System</a:t>
            </a:r>
          </a:p>
          <a:p>
            <a:pPr marL="285750" lvl="1" indent="-285750">
              <a:spcBef>
                <a:spcPts val="1200"/>
              </a:spcBef>
              <a:buClr>
                <a:schemeClr val="accent1"/>
              </a:buClr>
              <a:buFont typeface="Wingdings" panose="05000000000000000000" pitchFamily="2" charset="2"/>
              <a:buChar char="§"/>
              <a:defRPr/>
            </a:pPr>
            <a:r>
              <a:rPr lang="en-US" altLang="en-US" sz="1600" dirty="0"/>
              <a:t>Operations management System</a:t>
            </a:r>
          </a:p>
          <a:p>
            <a:pPr marL="285750" lvl="1" indent="-285750">
              <a:spcBef>
                <a:spcPts val="1200"/>
              </a:spcBef>
              <a:buClr>
                <a:schemeClr val="accent1"/>
              </a:buClr>
              <a:buFont typeface="Wingdings" panose="05000000000000000000" pitchFamily="2" charset="2"/>
              <a:buChar char="§"/>
              <a:defRPr/>
            </a:pPr>
            <a:r>
              <a:rPr lang="en-US" altLang="en-US" sz="1600" dirty="0"/>
              <a:t>Manufacturing Systems</a:t>
            </a:r>
            <a:endParaRPr lang="en-US" dirty="0"/>
          </a:p>
        </p:txBody>
      </p:sp>
      <p:sp>
        <p:nvSpPr>
          <p:cNvPr id="8" name="Rectangle 7">
            <a:extLst>
              <a:ext uri="{FF2B5EF4-FFF2-40B4-BE49-F238E27FC236}">
                <a16:creationId xmlns:a16="http://schemas.microsoft.com/office/drawing/2014/main" id="{39817224-689B-495F-B54D-0BD8ED40F1A5}"/>
              </a:ext>
            </a:extLst>
          </p:cNvPr>
          <p:cNvSpPr/>
          <p:nvPr/>
        </p:nvSpPr>
        <p:spPr>
          <a:xfrm>
            <a:off x="6096000" y="3717032"/>
            <a:ext cx="5819775" cy="2739211"/>
          </a:xfrm>
          <a:prstGeom prst="rect">
            <a:avLst/>
          </a:prstGeom>
        </p:spPr>
        <p:txBody>
          <a:bodyPr wrap="square">
            <a:spAutoFit/>
          </a:bodyPr>
          <a:lstStyle/>
          <a:p>
            <a:pPr marL="0" lvl="1">
              <a:spcBef>
                <a:spcPts val="1200"/>
              </a:spcBef>
              <a:buClr>
                <a:schemeClr val="accent1"/>
              </a:buClr>
              <a:defRPr/>
            </a:pPr>
            <a:r>
              <a:rPr lang="en-US" altLang="en-US" sz="1600" b="1" dirty="0"/>
              <a:t>Accounting and finance systems:</a:t>
            </a:r>
          </a:p>
          <a:p>
            <a:pPr marL="285750" lvl="1" indent="-285750">
              <a:spcBef>
                <a:spcPts val="1200"/>
              </a:spcBef>
              <a:buClr>
                <a:schemeClr val="accent1"/>
              </a:buClr>
              <a:buFont typeface="Wingdings" panose="05000000000000000000" pitchFamily="2" charset="2"/>
              <a:buChar char="§"/>
              <a:defRPr/>
            </a:pPr>
            <a:r>
              <a:rPr lang="en-US" altLang="en-US" sz="1600" dirty="0"/>
              <a:t>General Ledger</a:t>
            </a:r>
          </a:p>
          <a:p>
            <a:pPr marL="285750" lvl="1" indent="-285750">
              <a:spcBef>
                <a:spcPts val="1200"/>
              </a:spcBef>
              <a:buClr>
                <a:schemeClr val="accent1"/>
              </a:buClr>
              <a:buFont typeface="Wingdings" panose="05000000000000000000" pitchFamily="2" charset="2"/>
              <a:buChar char="§"/>
              <a:defRPr/>
            </a:pPr>
            <a:r>
              <a:rPr lang="en-US" altLang="en-US" sz="1600" dirty="0"/>
              <a:t>Financial Reporting</a:t>
            </a:r>
          </a:p>
          <a:p>
            <a:pPr marL="285750" lvl="1" indent="-285750">
              <a:spcBef>
                <a:spcPts val="1200"/>
              </a:spcBef>
              <a:buClr>
                <a:schemeClr val="accent1"/>
              </a:buClr>
              <a:buFont typeface="Wingdings" panose="05000000000000000000" pitchFamily="2" charset="2"/>
              <a:buChar char="§"/>
              <a:defRPr/>
            </a:pPr>
            <a:r>
              <a:rPr lang="en-US" altLang="en-US" sz="1600" dirty="0"/>
              <a:t>Costing</a:t>
            </a:r>
          </a:p>
          <a:p>
            <a:pPr marL="285750" lvl="1" indent="-285750">
              <a:spcBef>
                <a:spcPts val="1200"/>
              </a:spcBef>
              <a:buClr>
                <a:schemeClr val="accent1"/>
              </a:buClr>
              <a:buFont typeface="Wingdings" panose="05000000000000000000" pitchFamily="2" charset="2"/>
              <a:buChar char="§"/>
              <a:defRPr/>
            </a:pPr>
            <a:r>
              <a:rPr lang="en-US" altLang="en-US" sz="1600" dirty="0"/>
              <a:t>Budgeting</a:t>
            </a:r>
          </a:p>
          <a:p>
            <a:pPr marL="285750" lvl="1" indent="-285750">
              <a:spcBef>
                <a:spcPts val="1200"/>
              </a:spcBef>
              <a:buClr>
                <a:schemeClr val="accent1"/>
              </a:buClr>
              <a:buFont typeface="Wingdings" panose="05000000000000000000" pitchFamily="2" charset="2"/>
              <a:buChar char="§"/>
              <a:defRPr/>
            </a:pPr>
            <a:r>
              <a:rPr lang="en-US" altLang="en-US" sz="1600" dirty="0"/>
              <a:t>Accounts Payable</a:t>
            </a:r>
          </a:p>
          <a:p>
            <a:pPr marL="285750" lvl="1" indent="-285750">
              <a:spcBef>
                <a:spcPts val="1200"/>
              </a:spcBef>
              <a:buClr>
                <a:schemeClr val="accent1"/>
              </a:buClr>
              <a:buFont typeface="Wingdings" panose="05000000000000000000" pitchFamily="2" charset="2"/>
              <a:buChar char="§"/>
              <a:defRPr/>
            </a:pPr>
            <a:r>
              <a:rPr lang="en-US" altLang="en-US" sz="1600" dirty="0"/>
              <a:t>Accounts receivables</a:t>
            </a:r>
          </a:p>
        </p:txBody>
      </p:sp>
    </p:spTree>
    <p:extLst>
      <p:ext uri="{BB962C8B-B14F-4D97-AF65-F5344CB8AC3E}">
        <p14:creationId xmlns:p14="http://schemas.microsoft.com/office/powerpoint/2010/main" val="3335867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00DAB5-AC66-4651-AE19-7E5477BB0E9E}">
  <ds:schemaRefs>
    <ds:schemaRef ds:uri="http://schemas.microsoft.com/sharepoint/v3/contenttype/forms"/>
  </ds:schemaRefs>
</ds:datastoreItem>
</file>

<file path=customXml/itemProps2.xml><?xml version="1.0" encoding="utf-8"?>
<ds:datastoreItem xmlns:ds="http://schemas.openxmlformats.org/officeDocument/2006/customXml" ds:itemID="{0C500F49-CEC6-4E7C-B99B-EC23FBF318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1015CA8-F09B-4758-92FF-B2EE43D973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237</TotalTime>
  <Words>2288</Words>
  <Application>Microsoft Office PowerPoint</Application>
  <PresentationFormat>Widescreen</PresentationFormat>
  <Paragraphs>219</Paragraphs>
  <Slides>33</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Verdana</vt:lpstr>
      <vt:lpstr>Wingdings</vt:lpstr>
      <vt:lpstr>Capgemini Master</vt:lpstr>
      <vt:lpstr>think-cell Slide</vt:lpstr>
      <vt:lpstr>PowerPoint Presentation</vt:lpstr>
      <vt:lpstr>PowerPoint Presentation</vt:lpstr>
      <vt:lpstr>Introduction to ERP </vt:lpstr>
      <vt:lpstr>Introduction to ERP </vt:lpstr>
      <vt:lpstr>ERP Vendors</vt:lpstr>
      <vt:lpstr>Introduction to ERP </vt:lpstr>
      <vt:lpstr>ERP Overview </vt:lpstr>
      <vt:lpstr>ERP Extension  </vt:lpstr>
      <vt:lpstr>ERP Functional Systems   </vt:lpstr>
      <vt:lpstr>ERP Functional Systems   </vt:lpstr>
      <vt:lpstr>ERP Functional Systems</vt:lpstr>
      <vt:lpstr>Problems with function based application</vt:lpstr>
      <vt:lpstr>Order fulfillment with ERP</vt:lpstr>
      <vt:lpstr>An Example: Order Fulfillment</vt:lpstr>
      <vt:lpstr>Introduction to SAP </vt:lpstr>
      <vt:lpstr>Introduction to SAP </vt:lpstr>
      <vt:lpstr>Introduction to SAP </vt:lpstr>
      <vt:lpstr>Introduction to SAP </vt:lpstr>
      <vt:lpstr>SAP Landscape</vt:lpstr>
      <vt:lpstr>Why S/4 HANA</vt:lpstr>
      <vt:lpstr>SAP Core Modules</vt:lpstr>
      <vt:lpstr>Defining S/4 HANA </vt:lpstr>
      <vt:lpstr>PowerPoint Presentation</vt:lpstr>
      <vt:lpstr>Application Server Architecture</vt:lpstr>
      <vt:lpstr>Application Server Architecture</vt:lpstr>
      <vt:lpstr>LOGIN IN TO SAP</vt:lpstr>
      <vt:lpstr>LOGIN IN TO SAP</vt:lpstr>
      <vt:lpstr>PowerPoint Presentation</vt:lpstr>
      <vt:lpstr>Purpose</vt:lpstr>
      <vt:lpstr>Use</vt:lpstr>
      <vt:lpstr>Challenges</vt:lpstr>
      <vt:lpstr>Sub Modules in FI/CO</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34</cp:revision>
  <dcterms:created xsi:type="dcterms:W3CDTF">2019-11-18T03:14:39Z</dcterms:created>
  <dcterms:modified xsi:type="dcterms:W3CDTF">2022-07-07T05:12:54Z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