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48"/>
  </p:notesMasterIdLst>
  <p:handoutMasterIdLst>
    <p:handoutMasterId r:id="rId49"/>
  </p:handoutMasterIdLst>
  <p:sldIdLst>
    <p:sldId id="296" r:id="rId5"/>
    <p:sldId id="351" r:id="rId6"/>
    <p:sldId id="505" r:id="rId7"/>
    <p:sldId id="396" r:id="rId8"/>
    <p:sldId id="405" r:id="rId9"/>
    <p:sldId id="406" r:id="rId10"/>
    <p:sldId id="407" r:id="rId11"/>
    <p:sldId id="408" r:id="rId12"/>
    <p:sldId id="409" r:id="rId13"/>
    <p:sldId id="411" r:id="rId14"/>
    <p:sldId id="410" r:id="rId15"/>
    <p:sldId id="412" r:id="rId16"/>
    <p:sldId id="413" r:id="rId17"/>
    <p:sldId id="414" r:id="rId18"/>
    <p:sldId id="415" r:id="rId19"/>
    <p:sldId id="416" r:id="rId20"/>
    <p:sldId id="418" r:id="rId21"/>
    <p:sldId id="417" r:id="rId22"/>
    <p:sldId id="420" r:id="rId23"/>
    <p:sldId id="419" r:id="rId24"/>
    <p:sldId id="421" r:id="rId25"/>
    <p:sldId id="422" r:id="rId26"/>
    <p:sldId id="423" r:id="rId27"/>
    <p:sldId id="424" r:id="rId28"/>
    <p:sldId id="425" r:id="rId29"/>
    <p:sldId id="426" r:id="rId30"/>
    <p:sldId id="507" r:id="rId31"/>
    <p:sldId id="432" r:id="rId32"/>
    <p:sldId id="508" r:id="rId33"/>
    <p:sldId id="434" r:id="rId34"/>
    <p:sldId id="509" r:id="rId35"/>
    <p:sldId id="510" r:id="rId36"/>
    <p:sldId id="437" r:id="rId37"/>
    <p:sldId id="438" r:id="rId38"/>
    <p:sldId id="439" r:id="rId39"/>
    <p:sldId id="440" r:id="rId40"/>
    <p:sldId id="441" r:id="rId41"/>
    <p:sldId id="511" r:id="rId42"/>
    <p:sldId id="427" r:id="rId43"/>
    <p:sldId id="512" r:id="rId44"/>
    <p:sldId id="513" r:id="rId45"/>
    <p:sldId id="389" r:id="rId46"/>
    <p:sldId id="273" r:id="rId47"/>
  </p:sldIdLst>
  <p:sldSz cx="12192000" cy="6858000"/>
  <p:notesSz cx="6858000" cy="9144000"/>
  <p:custDataLst>
    <p:tags r:id="rId5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51"/>
            <p14:sldId id="505"/>
            <p14:sldId id="396"/>
            <p14:sldId id="405"/>
            <p14:sldId id="406"/>
            <p14:sldId id="407"/>
            <p14:sldId id="408"/>
            <p14:sldId id="409"/>
            <p14:sldId id="411"/>
            <p14:sldId id="410"/>
            <p14:sldId id="412"/>
            <p14:sldId id="413"/>
            <p14:sldId id="414"/>
            <p14:sldId id="415"/>
            <p14:sldId id="416"/>
            <p14:sldId id="418"/>
            <p14:sldId id="417"/>
            <p14:sldId id="420"/>
            <p14:sldId id="419"/>
            <p14:sldId id="421"/>
            <p14:sldId id="422"/>
            <p14:sldId id="423"/>
            <p14:sldId id="424"/>
            <p14:sldId id="425"/>
            <p14:sldId id="426"/>
            <p14:sldId id="507"/>
            <p14:sldId id="432"/>
            <p14:sldId id="508"/>
            <p14:sldId id="434"/>
            <p14:sldId id="509"/>
            <p14:sldId id="510"/>
            <p14:sldId id="437"/>
            <p14:sldId id="438"/>
            <p14:sldId id="439"/>
            <p14:sldId id="440"/>
            <p14:sldId id="441"/>
            <p14:sldId id="511"/>
            <p14:sldId id="427"/>
            <p14:sldId id="512"/>
            <p14:sldId id="513"/>
            <p14:sldId id="389"/>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62" autoAdjust="0"/>
  </p:normalViewPr>
  <p:slideViewPr>
    <p:cSldViewPr>
      <p:cViewPr varScale="1">
        <p:scale>
          <a:sx n="80" d="100"/>
          <a:sy n="80" d="100"/>
        </p:scale>
        <p:origin x="136" y="44"/>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EDAD523D-5344-4E5B-8943-E4B9EF861C3C}"/>
    <pc:docChg chg="modSld">
      <pc:chgData name="Chaurasia, Surabhi" userId="a448cc7b-a78b-41a6-a920-d976d776446c" providerId="ADAL" clId="{EDAD523D-5344-4E5B-8943-E4B9EF861C3C}" dt="2022-08-24T07:13:15.017" v="3" actId="20577"/>
      <pc:docMkLst>
        <pc:docMk/>
      </pc:docMkLst>
      <pc:sldChg chg="modSp mod">
        <pc:chgData name="Chaurasia, Surabhi" userId="a448cc7b-a78b-41a6-a920-d976d776446c" providerId="ADAL" clId="{EDAD523D-5344-4E5B-8943-E4B9EF861C3C}" dt="2022-08-24T07:13:15.017" v="3" actId="20577"/>
        <pc:sldMkLst>
          <pc:docMk/>
          <pc:sldMk cId="2673710102" sldId="509"/>
        </pc:sldMkLst>
        <pc:spChg chg="mod">
          <ac:chgData name="Chaurasia, Surabhi" userId="a448cc7b-a78b-41a6-a920-d976d776446c" providerId="ADAL" clId="{EDAD523D-5344-4E5B-8943-E4B9EF861C3C}" dt="2022-08-24T07:13:15.017" v="3" actId="20577"/>
          <ac:spMkLst>
            <pc:docMk/>
            <pc:sldMk cId="2673710102" sldId="509"/>
            <ac:spMk id="4" creationId="{666D6AD7-C106-4D27-9B1D-A127C01E5B3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8/24/2022</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7FD5-994D-498E-99D5-E3FBBCC06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904AD-AC33-4499-BB86-6C8AF3EB9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2B76F-8682-4054-8DCB-BCFC99DEE170}"/>
              </a:ext>
            </a:extLst>
          </p:cNvPr>
          <p:cNvSpPr>
            <a:spLocks noGrp="1"/>
          </p:cNvSpPr>
          <p:nvPr>
            <p:ph type="dt" sz="half" idx="10"/>
          </p:nvPr>
        </p:nvSpPr>
        <p:spPr/>
        <p:txBody>
          <a:bodyPr/>
          <a:lstStyle/>
          <a:p>
            <a:fld id="{540276A1-5A31-40C0-B086-AA9090B40AA0}" type="datetimeFigureOut">
              <a:rPr lang="en-US" smtClean="0"/>
              <a:t>8/24/2022</a:t>
            </a:fld>
            <a:endParaRPr lang="en-US"/>
          </a:p>
        </p:txBody>
      </p:sp>
      <p:sp>
        <p:nvSpPr>
          <p:cNvPr id="5" name="Footer Placeholder 4">
            <a:extLst>
              <a:ext uri="{FF2B5EF4-FFF2-40B4-BE49-F238E27FC236}">
                <a16:creationId xmlns:a16="http://schemas.microsoft.com/office/drawing/2014/main" id="{02469FA8-9E24-41C6-B8FC-6CBF8EF2D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8057-F68E-4C7A-88E0-1F8BC20BF5E1}"/>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319700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1" r:id="rId8"/>
    <p:sldLayoutId id="2147483892"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6.emf"/><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9.emf"/><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7.emf"/><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9.emf"/><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6.xml"/><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websmp209.sap-ag.de/" TargetMode="External"/><Relationship Id="rId2" Type="http://schemas.openxmlformats.org/officeDocument/2006/relationships/hyperlink" Target="http://help.sap.com/saphelp_47x200/helpdata/en/e1/8e51341a06084de10000009b38f83b/frameset.htm/" TargetMode="External"/><Relationship Id="rId1" Type="http://schemas.openxmlformats.org/officeDocument/2006/relationships/slideLayout" Target="../slideLayouts/slideLayout6.xml"/><Relationship Id="rId5" Type="http://schemas.openxmlformats.org/officeDocument/2006/relationships/hyperlink" Target="http://www.sapfans.com/" TargetMode="External"/><Relationship Id="rId4" Type="http://schemas.openxmlformats.org/officeDocument/2006/relationships/hyperlink" Target="http://erpgeni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a:xfrm>
            <a:off x="5592000" y="549001"/>
            <a:ext cx="5904600" cy="2058654"/>
          </a:xfrm>
        </p:spPr>
        <p:txBody>
          <a:bodyPr>
            <a:normAutofit/>
          </a:bodyPr>
          <a:lstStyle/>
          <a:p>
            <a:r>
              <a:rPr lang="en-US" dirty="0"/>
              <a:t>Organizational Elements &amp; </a:t>
            </a:r>
            <a:br>
              <a:rPr lang="en-US" dirty="0"/>
            </a:br>
            <a:r>
              <a:rPr lang="en-US" dirty="0"/>
              <a:t>Enterprise Structure </a:t>
            </a:r>
          </a:p>
        </p:txBody>
      </p:sp>
      <p:sp>
        <p:nvSpPr>
          <p:cNvPr id="3" name="Subtitle 2">
            <a:extLst>
              <a:ext uri="{FF2B5EF4-FFF2-40B4-BE49-F238E27FC236}">
                <a16:creationId xmlns:a16="http://schemas.microsoft.com/office/drawing/2014/main" id="{29A3E64B-23F8-4094-88BF-2C1A78FAF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2" name="Picture 1">
            <a:extLst>
              <a:ext uri="{FF2B5EF4-FFF2-40B4-BE49-F238E27FC236}">
                <a16:creationId xmlns:a16="http://schemas.microsoft.com/office/drawing/2014/main" id="{FC122BB9-4863-4907-B160-7968353ECBB1}"/>
              </a:ext>
            </a:extLst>
          </p:cNvPr>
          <p:cNvPicPr>
            <a:picLocks noChangeAspect="1"/>
          </p:cNvPicPr>
          <p:nvPr/>
        </p:nvPicPr>
        <p:blipFill>
          <a:blip r:embed="rId2" cstate="print"/>
          <a:stretch>
            <a:fillRect/>
          </a:stretch>
        </p:blipFill>
        <p:spPr>
          <a:xfrm>
            <a:off x="407368" y="2115802"/>
            <a:ext cx="4352042" cy="1097174"/>
          </a:xfrm>
          <a:prstGeom prst="rect">
            <a:avLst/>
          </a:prstGeom>
        </p:spPr>
      </p:pic>
      <p:sp>
        <p:nvSpPr>
          <p:cNvPr id="3" name="Rectangle 2">
            <a:extLst>
              <a:ext uri="{FF2B5EF4-FFF2-40B4-BE49-F238E27FC236}">
                <a16:creationId xmlns:a16="http://schemas.microsoft.com/office/drawing/2014/main" id="{0EB868C8-70F1-4983-9275-9495C62CF2D2}"/>
              </a:ext>
            </a:extLst>
          </p:cNvPr>
          <p:cNvSpPr/>
          <p:nvPr/>
        </p:nvSpPr>
        <p:spPr>
          <a:xfrm>
            <a:off x="227348" y="3396342"/>
            <a:ext cx="11688425" cy="584775"/>
          </a:xfrm>
          <a:prstGeom prst="rect">
            <a:avLst/>
          </a:prstGeom>
        </p:spPr>
        <p:txBody>
          <a:bodyPr wrap="square">
            <a:spAutoFit/>
          </a:bodyPr>
          <a:lstStyle/>
          <a:p>
            <a:r>
              <a:rPr lang="en-US" sz="1600" dirty="0">
                <a:latin typeface="+mj-lt"/>
              </a:rPr>
              <a:t>Now double click in “Edit Company Code Data” or select this line and click on chose button               , so it will take to another window now click on New Entries                  in displayed window so it gives following window.</a:t>
            </a:r>
          </a:p>
        </p:txBody>
      </p:sp>
      <p:pic>
        <p:nvPicPr>
          <p:cNvPr id="4" name="Picture 3">
            <a:extLst>
              <a:ext uri="{FF2B5EF4-FFF2-40B4-BE49-F238E27FC236}">
                <a16:creationId xmlns:a16="http://schemas.microsoft.com/office/drawing/2014/main" id="{F2D11943-2BC5-4344-9F6C-847AD3F421BA}"/>
              </a:ext>
            </a:extLst>
          </p:cNvPr>
          <p:cNvPicPr>
            <a:picLocks noChangeAspect="1"/>
          </p:cNvPicPr>
          <p:nvPr/>
        </p:nvPicPr>
        <p:blipFill>
          <a:blip r:embed="rId3" cstate="print"/>
          <a:stretch>
            <a:fillRect/>
          </a:stretch>
        </p:blipFill>
        <p:spPr>
          <a:xfrm>
            <a:off x="9764485" y="3473215"/>
            <a:ext cx="650850" cy="179177"/>
          </a:xfrm>
          <a:prstGeom prst="rect">
            <a:avLst/>
          </a:prstGeom>
        </p:spPr>
      </p:pic>
      <p:pic>
        <p:nvPicPr>
          <p:cNvPr id="5" name="Picture 4">
            <a:extLst>
              <a:ext uri="{FF2B5EF4-FFF2-40B4-BE49-F238E27FC236}">
                <a16:creationId xmlns:a16="http://schemas.microsoft.com/office/drawing/2014/main" id="{167E6FC1-7C38-4C1A-8DE3-41CAA7657017}"/>
              </a:ext>
            </a:extLst>
          </p:cNvPr>
          <p:cNvPicPr>
            <a:picLocks noChangeAspect="1"/>
          </p:cNvPicPr>
          <p:nvPr/>
        </p:nvPicPr>
        <p:blipFill>
          <a:blip r:embed="rId4" cstate="print"/>
          <a:stretch>
            <a:fillRect/>
          </a:stretch>
        </p:blipFill>
        <p:spPr>
          <a:xfrm>
            <a:off x="5562810" y="3734152"/>
            <a:ext cx="674025" cy="207026"/>
          </a:xfrm>
          <a:prstGeom prst="rect">
            <a:avLst/>
          </a:prstGeom>
        </p:spPr>
      </p:pic>
      <p:pic>
        <p:nvPicPr>
          <p:cNvPr id="6" name="Picture 5">
            <a:extLst>
              <a:ext uri="{FF2B5EF4-FFF2-40B4-BE49-F238E27FC236}">
                <a16:creationId xmlns:a16="http://schemas.microsoft.com/office/drawing/2014/main" id="{D4AE5C55-B3A8-4047-94C1-704BDA6A04FA}"/>
              </a:ext>
            </a:extLst>
          </p:cNvPr>
          <p:cNvPicPr>
            <a:picLocks noChangeAspect="1"/>
          </p:cNvPicPr>
          <p:nvPr/>
        </p:nvPicPr>
        <p:blipFill>
          <a:blip r:embed="rId5" cstate="print"/>
          <a:stretch>
            <a:fillRect/>
          </a:stretch>
        </p:blipFill>
        <p:spPr>
          <a:xfrm>
            <a:off x="407368" y="4045486"/>
            <a:ext cx="3800700" cy="2156733"/>
          </a:xfrm>
          <a:prstGeom prst="rect">
            <a:avLst/>
          </a:prstGeom>
        </p:spPr>
      </p:pic>
      <p:sp>
        <p:nvSpPr>
          <p:cNvPr id="7" name="Rectangle 6">
            <a:extLst>
              <a:ext uri="{FF2B5EF4-FFF2-40B4-BE49-F238E27FC236}">
                <a16:creationId xmlns:a16="http://schemas.microsoft.com/office/drawing/2014/main" id="{C0EBF3F8-C1FC-4805-99D8-6F52BB29B9DA}"/>
              </a:ext>
            </a:extLst>
          </p:cNvPr>
          <p:cNvSpPr/>
          <p:nvPr/>
        </p:nvSpPr>
        <p:spPr>
          <a:xfrm>
            <a:off x="4439816" y="5863665"/>
            <a:ext cx="6065891" cy="338554"/>
          </a:xfrm>
          <a:prstGeom prst="rect">
            <a:avLst/>
          </a:prstGeom>
        </p:spPr>
        <p:txBody>
          <a:bodyPr wrap="square">
            <a:spAutoFit/>
          </a:bodyPr>
          <a:lstStyle/>
          <a:p>
            <a:r>
              <a:rPr lang="en-US" sz="1600" dirty="0">
                <a:latin typeface="+mj-lt"/>
              </a:rPr>
              <a:t>Now click save button so it will address window as follow</a:t>
            </a:r>
          </a:p>
        </p:txBody>
      </p:sp>
      <p:sp>
        <p:nvSpPr>
          <p:cNvPr id="9" name="Rectangle 8">
            <a:extLst>
              <a:ext uri="{FF2B5EF4-FFF2-40B4-BE49-F238E27FC236}">
                <a16:creationId xmlns:a16="http://schemas.microsoft.com/office/drawing/2014/main" id="{3924B525-7064-485D-8D1C-53BCE477D87B}"/>
              </a:ext>
            </a:extLst>
          </p:cNvPr>
          <p:cNvSpPr/>
          <p:nvPr/>
        </p:nvSpPr>
        <p:spPr>
          <a:xfrm>
            <a:off x="227349" y="980728"/>
            <a:ext cx="11688426" cy="984885"/>
          </a:xfrm>
          <a:prstGeom prst="rect">
            <a:avLst/>
          </a:prstGeom>
        </p:spPr>
        <p:txBody>
          <a:bodyPr wrap="square">
            <a:spAutoFit/>
          </a:bodyPr>
          <a:lstStyle/>
          <a:p>
            <a:pPr>
              <a:spcBef>
                <a:spcPts val="1200"/>
              </a:spcBef>
            </a:pPr>
            <a:r>
              <a:rPr lang="en-US" sz="1600" b="1" dirty="0"/>
              <a:t>PATH: SPRO-&gt;Enterprise Structure-&gt;Definition-&gt;financial Accounting-&gt; Edit, Copy, Delete, Check Company Code. </a:t>
            </a:r>
          </a:p>
          <a:p>
            <a:pPr>
              <a:spcBef>
                <a:spcPts val="1200"/>
              </a:spcBef>
            </a:pPr>
            <a:r>
              <a:rPr lang="en-US" sz="1600" dirty="0"/>
              <a:t>Click on IMG activity and display following window.</a:t>
            </a:r>
          </a:p>
        </p:txBody>
      </p:sp>
    </p:spTree>
    <p:extLst>
      <p:ext uri="{BB962C8B-B14F-4D97-AF65-F5344CB8AC3E}">
        <p14:creationId xmlns:p14="http://schemas.microsoft.com/office/powerpoint/2010/main" val="117574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10" name="Picture 9">
            <a:extLst>
              <a:ext uri="{FF2B5EF4-FFF2-40B4-BE49-F238E27FC236}">
                <a16:creationId xmlns:a16="http://schemas.microsoft.com/office/drawing/2014/main" id="{79A61FC2-B994-4EC6-85CD-4FC0F5E7F016}"/>
              </a:ext>
            </a:extLst>
          </p:cNvPr>
          <p:cNvPicPr>
            <a:picLocks noChangeAspect="1"/>
          </p:cNvPicPr>
          <p:nvPr/>
        </p:nvPicPr>
        <p:blipFill>
          <a:blip r:embed="rId2" cstate="print"/>
          <a:stretch>
            <a:fillRect/>
          </a:stretch>
        </p:blipFill>
        <p:spPr>
          <a:xfrm>
            <a:off x="3791744" y="954368"/>
            <a:ext cx="4608512" cy="4313574"/>
          </a:xfrm>
          <a:prstGeom prst="rect">
            <a:avLst/>
          </a:prstGeom>
        </p:spPr>
      </p:pic>
      <p:sp>
        <p:nvSpPr>
          <p:cNvPr id="11" name="Rectangle 10">
            <a:extLst>
              <a:ext uri="{FF2B5EF4-FFF2-40B4-BE49-F238E27FC236}">
                <a16:creationId xmlns:a16="http://schemas.microsoft.com/office/drawing/2014/main" id="{0A09B598-2D8F-44F6-A157-E81D3751E61F}"/>
              </a:ext>
            </a:extLst>
          </p:cNvPr>
          <p:cNvSpPr/>
          <p:nvPr/>
        </p:nvSpPr>
        <p:spPr>
          <a:xfrm>
            <a:off x="2566304" y="5478323"/>
            <a:ext cx="6986080" cy="830997"/>
          </a:xfrm>
          <a:prstGeom prst="rect">
            <a:avLst/>
          </a:prstGeom>
        </p:spPr>
        <p:txBody>
          <a:bodyPr wrap="square">
            <a:spAutoFit/>
          </a:bodyPr>
          <a:lstStyle/>
          <a:p>
            <a:pPr algn="ctr"/>
            <a:r>
              <a:rPr lang="en-US" sz="1600" dirty="0">
                <a:latin typeface="+mj-lt"/>
              </a:rPr>
              <a:t>Once you filled all above required just click on continue button so it will save all the settings and to go back click on back button to go back to SPRO screen.</a:t>
            </a:r>
          </a:p>
        </p:txBody>
      </p:sp>
    </p:spTree>
    <p:extLst>
      <p:ext uri="{BB962C8B-B14F-4D97-AF65-F5344CB8AC3E}">
        <p14:creationId xmlns:p14="http://schemas.microsoft.com/office/powerpoint/2010/main" val="102818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3" name="Rectangle 2">
            <a:extLst>
              <a:ext uri="{FF2B5EF4-FFF2-40B4-BE49-F238E27FC236}">
                <a16:creationId xmlns:a16="http://schemas.microsoft.com/office/drawing/2014/main" id="{B0DA9DA6-4AF6-4872-A880-1F1A0DFEB649}"/>
              </a:ext>
            </a:extLst>
          </p:cNvPr>
          <p:cNvSpPr/>
          <p:nvPr/>
        </p:nvSpPr>
        <p:spPr>
          <a:xfrm>
            <a:off x="215518" y="3842183"/>
            <a:ext cx="11700257" cy="338554"/>
          </a:xfrm>
          <a:prstGeom prst="rect">
            <a:avLst/>
          </a:prstGeom>
        </p:spPr>
        <p:txBody>
          <a:bodyPr wrap="square">
            <a:spAutoFit/>
          </a:bodyPr>
          <a:lstStyle/>
          <a:p>
            <a:r>
              <a:rPr lang="en-US" sz="1600" b="1" dirty="0">
                <a:latin typeface="+mj-lt"/>
              </a:rPr>
              <a:t>PATH: SPRO-&gt;Enterprise Structure-&gt;Definition-&gt;financial Accounting-&gt;Define Business Area.</a:t>
            </a:r>
          </a:p>
        </p:txBody>
      </p:sp>
      <p:pic>
        <p:nvPicPr>
          <p:cNvPr id="4" name="Picture 3">
            <a:extLst>
              <a:ext uri="{FF2B5EF4-FFF2-40B4-BE49-F238E27FC236}">
                <a16:creationId xmlns:a16="http://schemas.microsoft.com/office/drawing/2014/main" id="{058C17DF-09A5-4CD9-9E15-15D8234F3B33}"/>
              </a:ext>
            </a:extLst>
          </p:cNvPr>
          <p:cNvPicPr>
            <a:picLocks noChangeAspect="1"/>
          </p:cNvPicPr>
          <p:nvPr/>
        </p:nvPicPr>
        <p:blipFill>
          <a:blip r:embed="rId2" cstate="print"/>
          <a:stretch>
            <a:fillRect/>
          </a:stretch>
        </p:blipFill>
        <p:spPr>
          <a:xfrm>
            <a:off x="3835895" y="4234220"/>
            <a:ext cx="4520211" cy="1625474"/>
          </a:xfrm>
          <a:prstGeom prst="rect">
            <a:avLst/>
          </a:prstGeom>
        </p:spPr>
      </p:pic>
      <p:sp>
        <p:nvSpPr>
          <p:cNvPr id="5" name="Rectangle 4">
            <a:extLst>
              <a:ext uri="{FF2B5EF4-FFF2-40B4-BE49-F238E27FC236}">
                <a16:creationId xmlns:a16="http://schemas.microsoft.com/office/drawing/2014/main" id="{38D4DA3E-3A38-4467-8258-C0A373DC21BF}"/>
              </a:ext>
            </a:extLst>
          </p:cNvPr>
          <p:cNvSpPr/>
          <p:nvPr/>
        </p:nvSpPr>
        <p:spPr>
          <a:xfrm rot="10800000" flipV="1">
            <a:off x="1814513" y="5980057"/>
            <a:ext cx="8562975" cy="523220"/>
          </a:xfrm>
          <a:prstGeom prst="rect">
            <a:avLst/>
          </a:prstGeom>
        </p:spPr>
        <p:txBody>
          <a:bodyPr wrap="square">
            <a:spAutoFit/>
          </a:bodyPr>
          <a:lstStyle/>
          <a:p>
            <a:pPr algn="ctr"/>
            <a:r>
              <a:rPr lang="en-US" sz="1400" dirty="0">
                <a:latin typeface="+mj-lt"/>
              </a:rPr>
              <a:t>Like above any number of business area’s you can create.</a:t>
            </a:r>
          </a:p>
          <a:p>
            <a:pPr algn="ctr"/>
            <a:r>
              <a:rPr lang="en-US" sz="1400" dirty="0">
                <a:latin typeface="+mj-lt"/>
              </a:rPr>
              <a:t>Now click save button and click on back button to go back to SPRO screen. </a:t>
            </a:r>
          </a:p>
        </p:txBody>
      </p:sp>
      <p:sp>
        <p:nvSpPr>
          <p:cNvPr id="7" name="Rectangle 6">
            <a:extLst>
              <a:ext uri="{FF2B5EF4-FFF2-40B4-BE49-F238E27FC236}">
                <a16:creationId xmlns:a16="http://schemas.microsoft.com/office/drawing/2014/main" id="{DA7E6780-9DE7-4D19-8456-4FE97B413853}"/>
              </a:ext>
            </a:extLst>
          </p:cNvPr>
          <p:cNvSpPr/>
          <p:nvPr/>
        </p:nvSpPr>
        <p:spPr>
          <a:xfrm>
            <a:off x="227013" y="980728"/>
            <a:ext cx="11688762" cy="2854628"/>
          </a:xfrm>
          <a:prstGeom prst="rect">
            <a:avLst/>
          </a:prstGeom>
        </p:spPr>
        <p:txBody>
          <a:bodyPr wrap="square">
            <a:spAutoFit/>
          </a:bodyPr>
          <a:lstStyle/>
          <a:p>
            <a:pPr>
              <a:spcBef>
                <a:spcPts val="900"/>
              </a:spcBef>
            </a:pPr>
            <a:r>
              <a:rPr lang="en-US" sz="1600" b="1" dirty="0">
                <a:latin typeface="+mj-lt"/>
              </a:rPr>
              <a:t>Define Business Area:</a:t>
            </a:r>
          </a:p>
          <a:p>
            <a:pPr marL="285750" indent="-285750">
              <a:spcBef>
                <a:spcPts val="900"/>
              </a:spcBef>
              <a:buClr>
                <a:schemeClr val="accent1"/>
              </a:buClr>
              <a:buFont typeface="Wingdings" panose="05000000000000000000" pitchFamily="2" charset="2"/>
              <a:buChar char="§"/>
            </a:pPr>
            <a:r>
              <a:rPr lang="en-US" sz="1400" dirty="0">
                <a:latin typeface="+mj-lt"/>
              </a:rPr>
              <a:t>Organizational unit of external accounting that corresponds to a specific business segment or area of responsibility in a company. Movements in value entered in Financial Accounting are assigned to business areas.</a:t>
            </a:r>
          </a:p>
          <a:p>
            <a:pPr marL="285750" indent="-285750">
              <a:spcBef>
                <a:spcPts val="900"/>
              </a:spcBef>
              <a:buClr>
                <a:schemeClr val="accent1"/>
              </a:buClr>
              <a:buFont typeface="Wingdings" panose="05000000000000000000" pitchFamily="2" charset="2"/>
              <a:buChar char="§"/>
            </a:pPr>
            <a:r>
              <a:rPr lang="en-US" sz="1400" dirty="0">
                <a:latin typeface="+mj-lt"/>
              </a:rPr>
              <a:t>Financial statements can be created for business areas for </a:t>
            </a:r>
            <a:r>
              <a:rPr lang="en-US" sz="1400" b="1" dirty="0">
                <a:latin typeface="+mj-lt"/>
              </a:rPr>
              <a:t>internal purposes</a:t>
            </a:r>
            <a:r>
              <a:rPr lang="en-US" sz="1400" dirty="0">
                <a:latin typeface="+mj-lt"/>
              </a:rPr>
              <a:t>.</a:t>
            </a:r>
          </a:p>
          <a:p>
            <a:pPr marL="285750" indent="-285750">
              <a:spcBef>
                <a:spcPts val="900"/>
              </a:spcBef>
              <a:buClr>
                <a:schemeClr val="accent1"/>
              </a:buClr>
              <a:buFont typeface="Wingdings" panose="05000000000000000000" pitchFamily="2" charset="2"/>
              <a:buChar char="§"/>
            </a:pPr>
            <a:r>
              <a:rPr lang="en-US" sz="1400" dirty="0">
                <a:latin typeface="+mj-lt"/>
              </a:rPr>
              <a:t>The definition of the </a:t>
            </a:r>
            <a:r>
              <a:rPr lang="en-US" sz="1400" i="1" dirty="0">
                <a:latin typeface="+mj-lt"/>
              </a:rPr>
              <a:t>business area </a:t>
            </a:r>
            <a:r>
              <a:rPr lang="en-US" sz="1400" dirty="0">
                <a:latin typeface="+mj-lt"/>
              </a:rPr>
              <a:t>organizational unit is </a:t>
            </a:r>
            <a:r>
              <a:rPr lang="en-US" sz="1400" b="1" dirty="0">
                <a:latin typeface="+mj-lt"/>
              </a:rPr>
              <a:t>optional</a:t>
            </a:r>
            <a:r>
              <a:rPr lang="en-US" sz="1400" dirty="0">
                <a:latin typeface="+mj-lt"/>
              </a:rPr>
              <a:t>.</a:t>
            </a:r>
          </a:p>
          <a:p>
            <a:pPr marL="285750" indent="-285750">
              <a:spcBef>
                <a:spcPts val="900"/>
              </a:spcBef>
              <a:buClr>
                <a:schemeClr val="accent1"/>
              </a:buClr>
              <a:buFont typeface="Wingdings" panose="05000000000000000000" pitchFamily="2" charset="2"/>
              <a:buChar char="§"/>
            </a:pPr>
            <a:r>
              <a:rPr lang="en-US" sz="1400" dirty="0">
                <a:latin typeface="+mj-lt"/>
              </a:rPr>
              <a:t>Business areas are used in external segment reporting (over and above company codes), based on the significant areas of operation of a company (for example, product lines, branches).</a:t>
            </a:r>
          </a:p>
          <a:p>
            <a:pPr marL="285750" indent="-285750">
              <a:spcBef>
                <a:spcPts val="900"/>
              </a:spcBef>
              <a:buClr>
                <a:schemeClr val="accent1"/>
              </a:buClr>
              <a:buFont typeface="Wingdings" panose="05000000000000000000" pitchFamily="2" charset="2"/>
              <a:buChar char="§"/>
            </a:pPr>
            <a:r>
              <a:rPr lang="en-US" sz="1400" dirty="0">
                <a:latin typeface="+mj-lt"/>
              </a:rPr>
              <a:t>To post items in a business area, enter the business area when you enter the business transaction. However, the business area can also be derived from other account assignments, such as the cost center. To enable the system to do this, you must define the business area in the cost center master record.</a:t>
            </a:r>
          </a:p>
        </p:txBody>
      </p:sp>
    </p:spTree>
    <p:extLst>
      <p:ext uri="{BB962C8B-B14F-4D97-AF65-F5344CB8AC3E}">
        <p14:creationId xmlns:p14="http://schemas.microsoft.com/office/powerpoint/2010/main" val="130320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4" name="Rectangle 3">
            <a:extLst>
              <a:ext uri="{FF2B5EF4-FFF2-40B4-BE49-F238E27FC236}">
                <a16:creationId xmlns:a16="http://schemas.microsoft.com/office/drawing/2014/main" id="{8C19E70E-BAFA-4FE8-B1AE-45B1B5C66D06}"/>
              </a:ext>
            </a:extLst>
          </p:cNvPr>
          <p:cNvSpPr/>
          <p:nvPr/>
        </p:nvSpPr>
        <p:spPr>
          <a:xfrm>
            <a:off x="227349" y="836712"/>
            <a:ext cx="11688426" cy="1769715"/>
          </a:xfrm>
          <a:prstGeom prst="rect">
            <a:avLst/>
          </a:prstGeom>
        </p:spPr>
        <p:txBody>
          <a:bodyPr wrap="square">
            <a:spAutoFit/>
          </a:bodyPr>
          <a:lstStyle/>
          <a:p>
            <a:pPr>
              <a:spcBef>
                <a:spcPts val="600"/>
              </a:spcBef>
            </a:pPr>
            <a:r>
              <a:rPr lang="en-US" sz="1400" b="1" dirty="0">
                <a:latin typeface="+mj-lt"/>
              </a:rPr>
              <a:t>Define Functional Area:</a:t>
            </a:r>
          </a:p>
          <a:p>
            <a:pPr>
              <a:spcBef>
                <a:spcPts val="600"/>
              </a:spcBef>
            </a:pPr>
            <a:r>
              <a:rPr lang="en-US" sz="1400" dirty="0">
                <a:latin typeface="+mj-lt"/>
              </a:rPr>
              <a:t>Account assignment characteristic that sorts operating expenses according to functions, for example:</a:t>
            </a:r>
          </a:p>
          <a:p>
            <a:pPr marL="342900" indent="-342900">
              <a:spcBef>
                <a:spcPts val="600"/>
              </a:spcBef>
              <a:buClr>
                <a:schemeClr val="accent1"/>
              </a:buClr>
              <a:buFont typeface="+mj-lt"/>
              <a:buAutoNum type="arabicPeriod"/>
            </a:pPr>
            <a:r>
              <a:rPr lang="en-US" sz="1400" dirty="0">
                <a:latin typeface="+mj-lt"/>
              </a:rPr>
              <a:t>Production</a:t>
            </a:r>
          </a:p>
          <a:p>
            <a:pPr marL="342900" indent="-342900">
              <a:spcBef>
                <a:spcPts val="600"/>
              </a:spcBef>
              <a:buClr>
                <a:schemeClr val="accent1"/>
              </a:buClr>
              <a:buFont typeface="+mj-lt"/>
              <a:buAutoNum type="arabicPeriod"/>
            </a:pPr>
            <a:r>
              <a:rPr lang="en-US" sz="1400" dirty="0">
                <a:latin typeface="+mj-lt"/>
              </a:rPr>
              <a:t>Administration</a:t>
            </a:r>
          </a:p>
          <a:p>
            <a:pPr marL="342900" indent="-342900">
              <a:spcBef>
                <a:spcPts val="600"/>
              </a:spcBef>
              <a:buClr>
                <a:schemeClr val="accent1"/>
              </a:buClr>
              <a:buFont typeface="+mj-lt"/>
              <a:buAutoNum type="arabicPeriod"/>
            </a:pPr>
            <a:r>
              <a:rPr lang="en-US" sz="1400" dirty="0">
                <a:latin typeface="+mj-lt"/>
              </a:rPr>
              <a:t>Sales</a:t>
            </a:r>
          </a:p>
          <a:p>
            <a:pPr marL="342900" indent="-342900">
              <a:spcBef>
                <a:spcPts val="600"/>
              </a:spcBef>
              <a:buClr>
                <a:schemeClr val="accent1"/>
              </a:buClr>
              <a:buFont typeface="+mj-lt"/>
              <a:buAutoNum type="arabicPeriod"/>
            </a:pPr>
            <a:r>
              <a:rPr lang="en-US" sz="1400" dirty="0">
                <a:latin typeface="+mj-lt"/>
              </a:rPr>
              <a:t>Research and development</a:t>
            </a:r>
          </a:p>
        </p:txBody>
      </p:sp>
      <p:sp>
        <p:nvSpPr>
          <p:cNvPr id="6" name="Rectangle 5">
            <a:extLst>
              <a:ext uri="{FF2B5EF4-FFF2-40B4-BE49-F238E27FC236}">
                <a16:creationId xmlns:a16="http://schemas.microsoft.com/office/drawing/2014/main" id="{58E32AE0-A1CD-4A1E-BF7A-58A5B2DA28CD}"/>
              </a:ext>
            </a:extLst>
          </p:cNvPr>
          <p:cNvSpPr/>
          <p:nvPr/>
        </p:nvSpPr>
        <p:spPr>
          <a:xfrm>
            <a:off x="227013" y="2708920"/>
            <a:ext cx="11688426" cy="3744415"/>
          </a:xfrm>
          <a:prstGeom prst="rect">
            <a:avLst/>
          </a:prstGeom>
        </p:spPr>
        <p:txBody>
          <a:bodyPr wrap="square" numCol="2">
            <a:noAutofit/>
          </a:bodyPr>
          <a:lstStyle/>
          <a:p>
            <a:pPr>
              <a:spcBef>
                <a:spcPts val="600"/>
              </a:spcBef>
            </a:pPr>
            <a:r>
              <a:rPr lang="en-US" sz="1400" dirty="0">
                <a:latin typeface="+mj-lt"/>
              </a:rPr>
              <a:t>You can enter the functional area in the master data of the following objects:</a:t>
            </a:r>
          </a:p>
          <a:p>
            <a:pPr marL="342900" indent="-342900">
              <a:spcBef>
                <a:spcPts val="600"/>
              </a:spcBef>
              <a:buClr>
                <a:schemeClr val="accent1"/>
              </a:buClr>
              <a:buFont typeface="+mj-lt"/>
              <a:buAutoNum type="arabicPeriod"/>
            </a:pPr>
            <a:r>
              <a:rPr lang="en-US" sz="1400" dirty="0">
                <a:latin typeface="+mj-lt"/>
              </a:rPr>
              <a:t>G/L account</a:t>
            </a:r>
          </a:p>
          <a:p>
            <a:pPr marL="342900" indent="-342900">
              <a:spcBef>
                <a:spcPts val="600"/>
              </a:spcBef>
              <a:buClr>
                <a:schemeClr val="accent1"/>
              </a:buClr>
              <a:buFont typeface="+mj-lt"/>
              <a:buAutoNum type="arabicPeriod"/>
            </a:pPr>
            <a:r>
              <a:rPr lang="en-US" sz="1400" dirty="0">
                <a:latin typeface="+mj-lt"/>
              </a:rPr>
              <a:t>Cost element</a:t>
            </a:r>
          </a:p>
          <a:p>
            <a:pPr marL="342900" indent="-342900">
              <a:spcBef>
                <a:spcPts val="600"/>
              </a:spcBef>
              <a:buClr>
                <a:schemeClr val="accent1"/>
              </a:buClr>
              <a:buFont typeface="+mj-lt"/>
              <a:buAutoNum type="arabicPeriod"/>
            </a:pPr>
            <a:r>
              <a:rPr lang="en-US" sz="1400" dirty="0">
                <a:latin typeface="+mj-lt"/>
              </a:rPr>
              <a:t>Cost center</a:t>
            </a:r>
          </a:p>
          <a:p>
            <a:pPr marL="342900" indent="-342900">
              <a:spcBef>
                <a:spcPts val="600"/>
              </a:spcBef>
              <a:buClr>
                <a:schemeClr val="accent1"/>
              </a:buClr>
              <a:buFont typeface="+mj-lt"/>
              <a:buAutoNum type="arabicPeriod"/>
            </a:pPr>
            <a:r>
              <a:rPr lang="en-US" sz="1400" dirty="0">
                <a:latin typeface="+mj-lt"/>
              </a:rPr>
              <a:t>Orders</a:t>
            </a:r>
          </a:p>
          <a:p>
            <a:pPr marL="631825" indent="-285750">
              <a:spcBef>
                <a:spcPts val="600"/>
              </a:spcBef>
              <a:buClr>
                <a:schemeClr val="accent1"/>
              </a:buClr>
              <a:buFont typeface="Wingdings" panose="05000000000000000000" pitchFamily="2" charset="2"/>
              <a:buChar char="§"/>
            </a:pPr>
            <a:r>
              <a:rPr lang="en-US" sz="1400" dirty="0">
                <a:latin typeface="+mj-lt"/>
              </a:rPr>
              <a:t>Order type</a:t>
            </a:r>
          </a:p>
          <a:p>
            <a:pPr marL="631825" indent="-285750">
              <a:spcBef>
                <a:spcPts val="600"/>
              </a:spcBef>
              <a:buClr>
                <a:schemeClr val="accent1"/>
              </a:buClr>
              <a:buFont typeface="Wingdings" panose="05000000000000000000" pitchFamily="2" charset="2"/>
              <a:buChar char="§"/>
            </a:pPr>
            <a:r>
              <a:rPr lang="en-US" sz="1400" dirty="0">
                <a:latin typeface="+mj-lt"/>
              </a:rPr>
              <a:t>Internal orders</a:t>
            </a:r>
          </a:p>
          <a:p>
            <a:pPr marL="631825" indent="-285750">
              <a:spcBef>
                <a:spcPts val="600"/>
              </a:spcBef>
              <a:buClr>
                <a:schemeClr val="accent1"/>
              </a:buClr>
              <a:buFont typeface="Wingdings" panose="05000000000000000000" pitchFamily="2" charset="2"/>
              <a:buChar char="§"/>
            </a:pPr>
            <a:r>
              <a:rPr lang="en-US" sz="1400" dirty="0">
                <a:latin typeface="+mj-lt"/>
              </a:rPr>
              <a:t>Sales order for make-to-order production and requirements class</a:t>
            </a:r>
          </a:p>
          <a:p>
            <a:pPr marL="631825" indent="-285750">
              <a:spcBef>
                <a:spcPts val="600"/>
              </a:spcBef>
              <a:buClr>
                <a:schemeClr val="accent1"/>
              </a:buClr>
              <a:buFont typeface="Wingdings" panose="05000000000000000000" pitchFamily="2" charset="2"/>
              <a:buChar char="§"/>
            </a:pPr>
            <a:r>
              <a:rPr lang="en-US" sz="1400" dirty="0">
                <a:latin typeface="+mj-lt"/>
              </a:rPr>
              <a:t>Maintenance, service, and QM order</a:t>
            </a:r>
          </a:p>
          <a:p>
            <a:pPr marL="631825" indent="-285750">
              <a:spcBef>
                <a:spcPts val="600"/>
              </a:spcBef>
              <a:buClr>
                <a:schemeClr val="accent1"/>
              </a:buClr>
              <a:buFont typeface="Wingdings" panose="05000000000000000000" pitchFamily="2" charset="2"/>
              <a:buChar char="§"/>
            </a:pPr>
            <a:r>
              <a:rPr lang="en-US" sz="1400" dirty="0">
                <a:latin typeface="+mj-lt"/>
              </a:rPr>
              <a:t>Production order, product cost controller, and cost object hierarchy</a:t>
            </a:r>
          </a:p>
          <a:p>
            <a:pPr marL="631825" indent="-285750">
              <a:spcBef>
                <a:spcPts val="600"/>
              </a:spcBef>
              <a:buClr>
                <a:schemeClr val="accent1"/>
              </a:buClr>
              <a:buFont typeface="Wingdings" panose="05000000000000000000" pitchFamily="2" charset="2"/>
              <a:buChar char="§"/>
            </a:pPr>
            <a:endParaRPr lang="en-US" sz="1400" dirty="0">
              <a:latin typeface="+mj-lt"/>
            </a:endParaRPr>
          </a:p>
          <a:p>
            <a:pPr marL="631825" indent="-285750">
              <a:spcBef>
                <a:spcPts val="600"/>
              </a:spcBef>
              <a:buClr>
                <a:schemeClr val="accent1"/>
              </a:buClr>
              <a:buFont typeface="Wingdings" panose="05000000000000000000" pitchFamily="2" charset="2"/>
              <a:buChar char="§"/>
            </a:pPr>
            <a:endParaRPr lang="en-US" sz="1400" dirty="0">
              <a:latin typeface="+mj-lt"/>
            </a:endParaRPr>
          </a:p>
          <a:p>
            <a:pPr marL="342900" indent="-342900">
              <a:spcBef>
                <a:spcPts val="600"/>
              </a:spcBef>
              <a:buClr>
                <a:schemeClr val="accent1"/>
              </a:buClr>
              <a:buFont typeface="+mj-lt"/>
              <a:buAutoNum type="arabicPeriod" startAt="5"/>
            </a:pPr>
            <a:r>
              <a:rPr lang="en-US" sz="1400" dirty="0">
                <a:latin typeface="+mj-lt"/>
              </a:rPr>
              <a:t>WBS elements</a:t>
            </a:r>
          </a:p>
          <a:p>
            <a:pPr marL="631825" indent="-285750">
              <a:spcBef>
                <a:spcPts val="600"/>
              </a:spcBef>
              <a:buClr>
                <a:schemeClr val="accent1"/>
              </a:buClr>
              <a:buFont typeface="Wingdings" panose="05000000000000000000" pitchFamily="2" charset="2"/>
              <a:buChar char="§"/>
            </a:pPr>
            <a:r>
              <a:rPr lang="en-US" sz="1400" dirty="0">
                <a:latin typeface="+mj-lt"/>
              </a:rPr>
              <a:t>Project profile and project definition</a:t>
            </a:r>
          </a:p>
          <a:p>
            <a:pPr marL="631825" indent="-285750">
              <a:spcBef>
                <a:spcPts val="600"/>
              </a:spcBef>
              <a:buClr>
                <a:schemeClr val="accent1"/>
              </a:buClr>
              <a:buFont typeface="Wingdings" panose="05000000000000000000" pitchFamily="2" charset="2"/>
              <a:buChar char="§"/>
            </a:pPr>
            <a:r>
              <a:rPr lang="en-US" sz="1400" dirty="0">
                <a:latin typeface="+mj-lt"/>
              </a:rPr>
              <a:t>WBS element</a:t>
            </a:r>
          </a:p>
          <a:p>
            <a:pPr marL="342900" indent="-342900">
              <a:spcBef>
                <a:spcPts val="600"/>
              </a:spcBef>
              <a:buClr>
                <a:schemeClr val="accent1"/>
              </a:buClr>
              <a:buFont typeface="+mj-lt"/>
              <a:buAutoNum type="arabicPeriod" startAt="6"/>
            </a:pPr>
            <a:r>
              <a:rPr lang="en-US" sz="1400" dirty="0">
                <a:latin typeface="+mj-lt"/>
              </a:rPr>
              <a:t>Networks</a:t>
            </a:r>
          </a:p>
          <a:p>
            <a:pPr marL="631825" indent="-285750">
              <a:spcBef>
                <a:spcPts val="600"/>
              </a:spcBef>
              <a:buClr>
                <a:schemeClr val="accent1"/>
              </a:buClr>
              <a:buFont typeface="Wingdings" panose="05000000000000000000" pitchFamily="2" charset="2"/>
              <a:buChar char="§"/>
            </a:pPr>
            <a:r>
              <a:rPr lang="en-US" sz="1400" dirty="0">
                <a:latin typeface="+mj-lt"/>
              </a:rPr>
              <a:t>Network type</a:t>
            </a:r>
          </a:p>
          <a:p>
            <a:pPr marL="631825" indent="-285750">
              <a:spcBef>
                <a:spcPts val="600"/>
              </a:spcBef>
              <a:buClr>
                <a:schemeClr val="accent1"/>
              </a:buClr>
              <a:buFont typeface="Wingdings" panose="05000000000000000000" pitchFamily="2" charset="2"/>
              <a:buChar char="§"/>
            </a:pPr>
            <a:r>
              <a:rPr lang="en-US" sz="1400" dirty="0">
                <a:latin typeface="+mj-lt"/>
              </a:rPr>
              <a:t>Network header</a:t>
            </a:r>
          </a:p>
          <a:p>
            <a:pPr marL="631825" indent="-285750">
              <a:spcBef>
                <a:spcPts val="600"/>
              </a:spcBef>
              <a:buClr>
                <a:schemeClr val="accent1"/>
              </a:buClr>
              <a:buFont typeface="Wingdings" panose="05000000000000000000" pitchFamily="2" charset="2"/>
              <a:buChar char="§"/>
            </a:pPr>
            <a:r>
              <a:rPr lang="en-US" sz="1400" dirty="0">
                <a:latin typeface="+mj-lt"/>
              </a:rPr>
              <a:t>Network activity</a:t>
            </a:r>
          </a:p>
        </p:txBody>
      </p:sp>
    </p:spTree>
    <p:extLst>
      <p:ext uri="{BB962C8B-B14F-4D97-AF65-F5344CB8AC3E}">
        <p14:creationId xmlns:p14="http://schemas.microsoft.com/office/powerpoint/2010/main" val="423645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6" name="Rectangle 5">
            <a:extLst>
              <a:ext uri="{FF2B5EF4-FFF2-40B4-BE49-F238E27FC236}">
                <a16:creationId xmlns:a16="http://schemas.microsoft.com/office/drawing/2014/main" id="{D430FAF4-9873-4A15-9479-746374D4051A}"/>
              </a:ext>
            </a:extLst>
          </p:cNvPr>
          <p:cNvSpPr/>
          <p:nvPr/>
        </p:nvSpPr>
        <p:spPr>
          <a:xfrm>
            <a:off x="227349" y="985799"/>
            <a:ext cx="11688426" cy="5478423"/>
          </a:xfrm>
          <a:prstGeom prst="rect">
            <a:avLst/>
          </a:prstGeom>
        </p:spPr>
        <p:txBody>
          <a:bodyPr wrap="square">
            <a:spAutoFit/>
          </a:bodyPr>
          <a:lstStyle/>
          <a:p>
            <a:pPr>
              <a:spcBef>
                <a:spcPts val="600"/>
              </a:spcBef>
            </a:pPr>
            <a:r>
              <a:rPr lang="en-US" sz="1400" dirty="0">
                <a:latin typeface="+mj-lt"/>
              </a:rPr>
              <a:t>During posting, the system derives the functional area from the master data of the assigned objects.</a:t>
            </a:r>
          </a:p>
          <a:p>
            <a:pPr>
              <a:spcBef>
                <a:spcPts val="600"/>
              </a:spcBef>
            </a:pPr>
            <a:r>
              <a:rPr lang="en-US" sz="1400" dirty="0">
                <a:latin typeface="+mj-lt"/>
              </a:rPr>
              <a:t>In order that expenses can be sorted according to corporate functions, the system derives the functional</a:t>
            </a:r>
          </a:p>
          <a:p>
            <a:pPr>
              <a:spcBef>
                <a:spcPts val="600"/>
              </a:spcBef>
            </a:pPr>
            <a:r>
              <a:rPr lang="en-US" sz="1400" dirty="0">
                <a:latin typeface="+mj-lt"/>
              </a:rPr>
              <a:t>area for the following postings</a:t>
            </a:r>
          </a:p>
          <a:p>
            <a:pPr marL="285750" indent="-285750">
              <a:spcBef>
                <a:spcPts val="600"/>
              </a:spcBef>
              <a:buClr>
                <a:schemeClr val="accent1"/>
              </a:buClr>
              <a:buFont typeface="Wingdings" panose="05000000000000000000" pitchFamily="2" charset="2"/>
              <a:buChar char="§"/>
            </a:pPr>
            <a:r>
              <a:rPr lang="en-US" sz="1400" dirty="0">
                <a:latin typeface="+mj-lt"/>
              </a:rPr>
              <a:t>Primary postings (postings in Financial Accounting) to a profit and loss account</a:t>
            </a:r>
          </a:p>
          <a:p>
            <a:pPr marL="285750" indent="-285750">
              <a:spcBef>
                <a:spcPts val="600"/>
              </a:spcBef>
              <a:buClr>
                <a:schemeClr val="accent1"/>
              </a:buClr>
              <a:buFont typeface="Wingdings" panose="05000000000000000000" pitchFamily="2" charset="2"/>
              <a:buChar char="§"/>
            </a:pPr>
            <a:r>
              <a:rPr lang="en-US" sz="1400" dirty="0">
                <a:latin typeface="+mj-lt"/>
              </a:rPr>
              <a:t>Secondary postings (allocations in Controlling)</a:t>
            </a:r>
          </a:p>
          <a:p>
            <a:pPr>
              <a:spcBef>
                <a:spcPts val="600"/>
              </a:spcBef>
            </a:pPr>
            <a:r>
              <a:rPr lang="en-US" sz="1400" dirty="0">
                <a:solidFill>
                  <a:srgbClr val="000000"/>
                </a:solidFill>
                <a:latin typeface="+mj-lt"/>
              </a:rPr>
              <a:t>The functional area is derived for both objects involved in the allocation.</a:t>
            </a:r>
          </a:p>
          <a:p>
            <a:pPr>
              <a:spcBef>
                <a:spcPts val="600"/>
              </a:spcBef>
            </a:pPr>
            <a:r>
              <a:rPr lang="en-US" sz="1400" dirty="0">
                <a:solidFill>
                  <a:srgbClr val="000000"/>
                </a:solidFill>
                <a:latin typeface="+mj-lt"/>
              </a:rPr>
              <a:t>No functional area is derived in the following cases:</a:t>
            </a:r>
          </a:p>
          <a:p>
            <a:pPr marL="285750" indent="-285750">
              <a:spcBef>
                <a:spcPts val="600"/>
              </a:spcBef>
              <a:buClr>
                <a:schemeClr val="accent1"/>
              </a:buClr>
              <a:buFont typeface="Wingdings" panose="05000000000000000000" pitchFamily="2" charset="2"/>
              <a:buChar char="§"/>
            </a:pPr>
            <a:r>
              <a:rPr lang="en-US" sz="1400" dirty="0">
                <a:latin typeface="+mj-lt"/>
              </a:rPr>
              <a:t>Postings to balance sheet accounts</a:t>
            </a:r>
          </a:p>
          <a:p>
            <a:pPr marL="285750" indent="-285750">
              <a:spcBef>
                <a:spcPts val="600"/>
              </a:spcBef>
              <a:buClr>
                <a:schemeClr val="accent1"/>
              </a:buClr>
              <a:buFont typeface="Wingdings" panose="05000000000000000000" pitchFamily="2" charset="2"/>
              <a:buChar char="§"/>
            </a:pPr>
            <a:r>
              <a:rPr lang="en-US" sz="1400" dirty="0">
                <a:latin typeface="+mj-lt"/>
              </a:rPr>
              <a:t>When creating statistical key figures in Controlling</a:t>
            </a:r>
          </a:p>
          <a:p>
            <a:pPr>
              <a:spcBef>
                <a:spcPts val="600"/>
              </a:spcBef>
            </a:pPr>
            <a:r>
              <a:rPr lang="en-US" sz="1400" dirty="0">
                <a:solidFill>
                  <a:srgbClr val="000000"/>
                </a:solidFill>
                <a:latin typeface="+mj-lt"/>
              </a:rPr>
              <a:t>The system derives the functional area after saving. The derived functional area is thus first available in the document created and not on the entry screen.</a:t>
            </a:r>
          </a:p>
          <a:p>
            <a:pPr>
              <a:spcBef>
                <a:spcPts val="600"/>
              </a:spcBef>
            </a:pPr>
            <a:r>
              <a:rPr lang="en-US" sz="1400" dirty="0">
                <a:solidFill>
                  <a:srgbClr val="000000"/>
                </a:solidFill>
                <a:latin typeface="+mj-lt"/>
              </a:rPr>
              <a:t>The system derives the functional area according to the following logic:</a:t>
            </a:r>
            <a:r>
              <a:rPr lang="en-US" sz="1400" dirty="0">
                <a:solidFill>
                  <a:srgbClr val="FFFFFF"/>
                </a:solidFill>
                <a:latin typeface="+mj-lt"/>
              </a:rPr>
              <a:t>...</a:t>
            </a:r>
          </a:p>
          <a:p>
            <a:pPr marL="285750" indent="-285750">
              <a:spcBef>
                <a:spcPts val="600"/>
              </a:spcBef>
              <a:buClr>
                <a:schemeClr val="accent1"/>
              </a:buClr>
              <a:buFont typeface="Wingdings" panose="05000000000000000000" pitchFamily="2" charset="2"/>
              <a:buChar char="§"/>
            </a:pPr>
            <a:r>
              <a:rPr lang="en-US" sz="1400" dirty="0">
                <a:solidFill>
                  <a:srgbClr val="000000"/>
                </a:solidFill>
                <a:latin typeface="+mj-lt"/>
              </a:rPr>
              <a:t>The system derives the functional area from the master data of the assigned objects. If an object is assigned during a posting, the system checks whether a functional area has been entered in the master record of the object. The system retains this functional area. However, it may be overwritten by subsequent checks</a:t>
            </a:r>
          </a:p>
          <a:p>
            <a:pPr marL="285750" indent="-285750">
              <a:spcBef>
                <a:spcPts val="600"/>
              </a:spcBef>
              <a:buClr>
                <a:schemeClr val="accent1"/>
              </a:buClr>
              <a:buFont typeface="Wingdings" panose="05000000000000000000" pitchFamily="2" charset="2"/>
              <a:buChar char="§"/>
            </a:pPr>
            <a:r>
              <a:rPr lang="en-US" sz="1400" dirty="0">
                <a:solidFill>
                  <a:srgbClr val="000000"/>
                </a:solidFill>
                <a:latin typeface="+mj-lt"/>
              </a:rPr>
              <a:t>The system derives the functional area from the master record of the G/L account or the cost element.</a:t>
            </a:r>
          </a:p>
          <a:p>
            <a:pPr marL="285750" indent="-285750">
              <a:spcBef>
                <a:spcPts val="600"/>
              </a:spcBef>
              <a:buClr>
                <a:schemeClr val="accent1"/>
              </a:buClr>
              <a:buFont typeface="Wingdings" panose="05000000000000000000" pitchFamily="2" charset="2"/>
              <a:buChar char="§"/>
            </a:pPr>
            <a:r>
              <a:rPr lang="en-US" sz="1400" dirty="0">
                <a:solidFill>
                  <a:srgbClr val="000000"/>
                </a:solidFill>
                <a:latin typeface="+mj-lt"/>
              </a:rPr>
              <a:t>The system checks whether a functional area is entered in the master record of the cost element or the P&amp;L account. This functional area overwrites the functional area derived from the assigned object</a:t>
            </a:r>
          </a:p>
          <a:p>
            <a:pPr marL="285750" indent="-285750">
              <a:spcBef>
                <a:spcPts val="600"/>
              </a:spcBef>
              <a:buClr>
                <a:schemeClr val="accent1"/>
              </a:buClr>
              <a:buFont typeface="Wingdings" panose="05000000000000000000" pitchFamily="2" charset="2"/>
              <a:buChar char="§"/>
            </a:pPr>
            <a:r>
              <a:rPr lang="en-US" sz="1400" dirty="0">
                <a:solidFill>
                  <a:srgbClr val="000000"/>
                </a:solidFill>
                <a:latin typeface="+mj-lt"/>
              </a:rPr>
              <a:t>The system derives the functional area via substitution for the component </a:t>
            </a:r>
            <a:r>
              <a:rPr lang="en-US" sz="1400" i="1" dirty="0">
                <a:solidFill>
                  <a:srgbClr val="000000"/>
                </a:solidFill>
                <a:latin typeface="+mj-lt"/>
              </a:rPr>
              <a:t>Financial Accounting, Event 0005</a:t>
            </a:r>
            <a:r>
              <a:rPr lang="en-US" sz="1400" dirty="0">
                <a:solidFill>
                  <a:srgbClr val="000000"/>
                </a:solidFill>
                <a:latin typeface="+mj-lt"/>
              </a:rPr>
              <a:t>. If a functional area has already been defined, this is overwritten with the functional area obtained via substitution</a:t>
            </a:r>
            <a:endParaRPr lang="en-US" sz="1400" dirty="0">
              <a:latin typeface="+mj-lt"/>
            </a:endParaRPr>
          </a:p>
        </p:txBody>
      </p:sp>
    </p:spTree>
    <p:extLst>
      <p:ext uri="{BB962C8B-B14F-4D97-AF65-F5344CB8AC3E}">
        <p14:creationId xmlns:p14="http://schemas.microsoft.com/office/powerpoint/2010/main" val="38129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2" name="Rectangle 1">
            <a:extLst>
              <a:ext uri="{FF2B5EF4-FFF2-40B4-BE49-F238E27FC236}">
                <a16:creationId xmlns:a16="http://schemas.microsoft.com/office/drawing/2014/main" id="{DDD4BDA2-F167-4320-BD6C-B2CBBE7A58A1}"/>
              </a:ext>
            </a:extLst>
          </p:cNvPr>
          <p:cNvSpPr/>
          <p:nvPr/>
        </p:nvSpPr>
        <p:spPr>
          <a:xfrm>
            <a:off x="227013" y="977458"/>
            <a:ext cx="11688762" cy="338554"/>
          </a:xfrm>
          <a:prstGeom prst="rect">
            <a:avLst/>
          </a:prstGeom>
        </p:spPr>
        <p:txBody>
          <a:bodyPr wrap="square">
            <a:spAutoFit/>
          </a:bodyPr>
          <a:lstStyle/>
          <a:p>
            <a:r>
              <a:rPr lang="en-US" sz="1600" b="1" dirty="0"/>
              <a:t>PATH: SPRO-&gt;Enterprise Structure-&gt;Definition-&gt;financial Accounting-&gt; Define Functional Area</a:t>
            </a:r>
          </a:p>
        </p:txBody>
      </p:sp>
      <p:sp>
        <p:nvSpPr>
          <p:cNvPr id="4" name="Rectangle 3">
            <a:extLst>
              <a:ext uri="{FF2B5EF4-FFF2-40B4-BE49-F238E27FC236}">
                <a16:creationId xmlns:a16="http://schemas.microsoft.com/office/drawing/2014/main" id="{E16F4708-98DF-4437-91A1-9C4214293446}"/>
              </a:ext>
            </a:extLst>
          </p:cNvPr>
          <p:cNvSpPr/>
          <p:nvPr/>
        </p:nvSpPr>
        <p:spPr>
          <a:xfrm>
            <a:off x="227013" y="1412776"/>
            <a:ext cx="11688762" cy="338554"/>
          </a:xfrm>
          <a:prstGeom prst="rect">
            <a:avLst/>
          </a:prstGeom>
        </p:spPr>
        <p:txBody>
          <a:bodyPr wrap="square">
            <a:spAutoFit/>
          </a:bodyPr>
          <a:lstStyle/>
          <a:p>
            <a:r>
              <a:rPr lang="en-US" sz="1600" dirty="0"/>
              <a:t>Click on IMG activity and click on New Entries                   in displayed window so it give following window.</a:t>
            </a:r>
          </a:p>
        </p:txBody>
      </p:sp>
      <p:pic>
        <p:nvPicPr>
          <p:cNvPr id="5" name="Picture 4">
            <a:extLst>
              <a:ext uri="{FF2B5EF4-FFF2-40B4-BE49-F238E27FC236}">
                <a16:creationId xmlns:a16="http://schemas.microsoft.com/office/drawing/2014/main" id="{06823E0C-73DE-45A3-A9C6-F49D5CBE18D9}"/>
              </a:ext>
            </a:extLst>
          </p:cNvPr>
          <p:cNvPicPr>
            <a:picLocks noChangeAspect="1"/>
          </p:cNvPicPr>
          <p:nvPr/>
        </p:nvPicPr>
        <p:blipFill>
          <a:blip r:embed="rId2" cstate="print"/>
          <a:stretch>
            <a:fillRect/>
          </a:stretch>
        </p:blipFill>
        <p:spPr>
          <a:xfrm>
            <a:off x="479376" y="2006281"/>
            <a:ext cx="5391920" cy="1566735"/>
          </a:xfrm>
          <a:prstGeom prst="rect">
            <a:avLst/>
          </a:prstGeom>
        </p:spPr>
      </p:pic>
      <p:pic>
        <p:nvPicPr>
          <p:cNvPr id="6" name="Picture 5">
            <a:extLst>
              <a:ext uri="{FF2B5EF4-FFF2-40B4-BE49-F238E27FC236}">
                <a16:creationId xmlns:a16="http://schemas.microsoft.com/office/drawing/2014/main" id="{333EC41E-5ECD-4C4E-A01B-F4F68C56727B}"/>
              </a:ext>
            </a:extLst>
          </p:cNvPr>
          <p:cNvPicPr>
            <a:picLocks noChangeAspect="1"/>
          </p:cNvPicPr>
          <p:nvPr/>
        </p:nvPicPr>
        <p:blipFill>
          <a:blip r:embed="rId3" cstate="print"/>
          <a:stretch>
            <a:fillRect/>
          </a:stretch>
        </p:blipFill>
        <p:spPr>
          <a:xfrm>
            <a:off x="5336570" y="1458675"/>
            <a:ext cx="788325" cy="242133"/>
          </a:xfrm>
          <a:prstGeom prst="rect">
            <a:avLst/>
          </a:prstGeom>
        </p:spPr>
      </p:pic>
      <p:sp>
        <p:nvSpPr>
          <p:cNvPr id="7" name="Rectangle 6">
            <a:extLst>
              <a:ext uri="{FF2B5EF4-FFF2-40B4-BE49-F238E27FC236}">
                <a16:creationId xmlns:a16="http://schemas.microsoft.com/office/drawing/2014/main" id="{3C01F86D-85EC-4382-B61C-41C4572CB496}"/>
              </a:ext>
            </a:extLst>
          </p:cNvPr>
          <p:cNvSpPr/>
          <p:nvPr/>
        </p:nvSpPr>
        <p:spPr>
          <a:xfrm>
            <a:off x="6120144" y="2497261"/>
            <a:ext cx="5992439" cy="584775"/>
          </a:xfrm>
          <a:prstGeom prst="rect">
            <a:avLst/>
          </a:prstGeom>
        </p:spPr>
        <p:txBody>
          <a:bodyPr wrap="square">
            <a:spAutoFit/>
          </a:bodyPr>
          <a:lstStyle/>
          <a:p>
            <a:r>
              <a:rPr lang="en-US" sz="1600" dirty="0">
                <a:latin typeface="+mj-lt"/>
              </a:rPr>
              <a:t>Now click save button and click on back button to go back to SPRO screen.</a:t>
            </a:r>
          </a:p>
        </p:txBody>
      </p:sp>
      <p:sp>
        <p:nvSpPr>
          <p:cNvPr id="8" name="Rectangle 7">
            <a:extLst>
              <a:ext uri="{FF2B5EF4-FFF2-40B4-BE49-F238E27FC236}">
                <a16:creationId xmlns:a16="http://schemas.microsoft.com/office/drawing/2014/main" id="{24C1E451-B6DC-412A-BDBE-1CF65030ADA4}"/>
              </a:ext>
            </a:extLst>
          </p:cNvPr>
          <p:cNvSpPr/>
          <p:nvPr/>
        </p:nvSpPr>
        <p:spPr>
          <a:xfrm>
            <a:off x="227013" y="3789040"/>
            <a:ext cx="11688762" cy="738664"/>
          </a:xfrm>
          <a:prstGeom prst="rect">
            <a:avLst/>
          </a:prstGeom>
        </p:spPr>
        <p:txBody>
          <a:bodyPr wrap="square">
            <a:spAutoFit/>
          </a:bodyPr>
          <a:lstStyle/>
          <a:p>
            <a:pPr>
              <a:spcBef>
                <a:spcPts val="1200"/>
              </a:spcBef>
            </a:pPr>
            <a:r>
              <a:rPr lang="en-US" sz="1600" b="1" dirty="0">
                <a:latin typeface="+mj-lt"/>
              </a:rPr>
              <a:t>Define Location:</a:t>
            </a:r>
          </a:p>
          <a:p>
            <a:pPr>
              <a:spcBef>
                <a:spcPts val="1200"/>
              </a:spcBef>
            </a:pPr>
            <a:r>
              <a:rPr lang="en-US" sz="1600" b="1" dirty="0">
                <a:latin typeface="+mj-lt"/>
              </a:rPr>
              <a:t>PATH: SPRO-&gt;Enterprise Structure-&gt;Definition-&gt; Logistics - General-&gt; Define Location</a:t>
            </a:r>
          </a:p>
        </p:txBody>
      </p:sp>
      <p:pic>
        <p:nvPicPr>
          <p:cNvPr id="9" name="Picture 8">
            <a:extLst>
              <a:ext uri="{FF2B5EF4-FFF2-40B4-BE49-F238E27FC236}">
                <a16:creationId xmlns:a16="http://schemas.microsoft.com/office/drawing/2014/main" id="{5BC14377-1295-4843-B0E6-5A79C61C8C00}"/>
              </a:ext>
            </a:extLst>
          </p:cNvPr>
          <p:cNvPicPr>
            <a:picLocks noChangeAspect="1"/>
          </p:cNvPicPr>
          <p:nvPr/>
        </p:nvPicPr>
        <p:blipFill>
          <a:blip r:embed="rId4" cstate="print"/>
          <a:stretch>
            <a:fillRect/>
          </a:stretch>
        </p:blipFill>
        <p:spPr>
          <a:xfrm>
            <a:off x="479375" y="4578412"/>
            <a:ext cx="5197933" cy="1936046"/>
          </a:xfrm>
          <a:prstGeom prst="rect">
            <a:avLst/>
          </a:prstGeom>
        </p:spPr>
      </p:pic>
      <p:sp>
        <p:nvSpPr>
          <p:cNvPr id="10" name="Rectangle 9">
            <a:extLst>
              <a:ext uri="{FF2B5EF4-FFF2-40B4-BE49-F238E27FC236}">
                <a16:creationId xmlns:a16="http://schemas.microsoft.com/office/drawing/2014/main" id="{30108F7C-BA4C-4D09-84D5-235F8EDD6BD0}"/>
              </a:ext>
            </a:extLst>
          </p:cNvPr>
          <p:cNvSpPr/>
          <p:nvPr/>
        </p:nvSpPr>
        <p:spPr>
          <a:xfrm>
            <a:off x="6120144" y="5254048"/>
            <a:ext cx="5792453" cy="584775"/>
          </a:xfrm>
          <a:prstGeom prst="rect">
            <a:avLst/>
          </a:prstGeom>
        </p:spPr>
        <p:txBody>
          <a:bodyPr wrap="square">
            <a:spAutoFit/>
          </a:bodyPr>
          <a:lstStyle/>
          <a:p>
            <a:r>
              <a:rPr lang="en-US" sz="1600" dirty="0">
                <a:latin typeface="+mj-lt"/>
              </a:rPr>
              <a:t>Now click on save button so it will display address window as follow.</a:t>
            </a:r>
          </a:p>
        </p:txBody>
      </p:sp>
    </p:spTree>
    <p:extLst>
      <p:ext uri="{BB962C8B-B14F-4D97-AF65-F5344CB8AC3E}">
        <p14:creationId xmlns:p14="http://schemas.microsoft.com/office/powerpoint/2010/main" val="419672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3" name="Picture 2">
            <a:extLst>
              <a:ext uri="{FF2B5EF4-FFF2-40B4-BE49-F238E27FC236}">
                <a16:creationId xmlns:a16="http://schemas.microsoft.com/office/drawing/2014/main" id="{154432F3-E679-4A05-B5D4-D0E394BD9A0E}"/>
              </a:ext>
            </a:extLst>
          </p:cNvPr>
          <p:cNvPicPr>
            <a:picLocks noChangeAspect="1"/>
          </p:cNvPicPr>
          <p:nvPr/>
        </p:nvPicPr>
        <p:blipFill>
          <a:blip r:embed="rId2" cstate="print"/>
          <a:stretch>
            <a:fillRect/>
          </a:stretch>
        </p:blipFill>
        <p:spPr>
          <a:xfrm>
            <a:off x="3867786" y="1196752"/>
            <a:ext cx="4456428" cy="4206423"/>
          </a:xfrm>
          <a:prstGeom prst="rect">
            <a:avLst/>
          </a:prstGeom>
        </p:spPr>
      </p:pic>
      <p:sp>
        <p:nvSpPr>
          <p:cNvPr id="11" name="Rectangle 10">
            <a:extLst>
              <a:ext uri="{FF2B5EF4-FFF2-40B4-BE49-F238E27FC236}">
                <a16:creationId xmlns:a16="http://schemas.microsoft.com/office/drawing/2014/main" id="{14699ED0-D6D1-4493-9288-D880333C038F}"/>
              </a:ext>
            </a:extLst>
          </p:cNvPr>
          <p:cNvSpPr/>
          <p:nvPr/>
        </p:nvSpPr>
        <p:spPr>
          <a:xfrm>
            <a:off x="2981175" y="5652537"/>
            <a:ext cx="6229650" cy="584775"/>
          </a:xfrm>
          <a:prstGeom prst="rect">
            <a:avLst/>
          </a:prstGeom>
        </p:spPr>
        <p:txBody>
          <a:bodyPr wrap="square">
            <a:spAutoFit/>
          </a:bodyPr>
          <a:lstStyle/>
          <a:p>
            <a:pPr algn="ctr"/>
            <a:r>
              <a:rPr lang="en-US" sz="1600" dirty="0">
                <a:latin typeface="+mj-lt"/>
              </a:rPr>
              <a:t>Click on enter button or click on continue button so it will save, click on back button to go back to SPRO screen</a:t>
            </a:r>
          </a:p>
        </p:txBody>
      </p:sp>
    </p:spTree>
    <p:extLst>
      <p:ext uri="{BB962C8B-B14F-4D97-AF65-F5344CB8AC3E}">
        <p14:creationId xmlns:p14="http://schemas.microsoft.com/office/powerpoint/2010/main" val="279711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2" name="Rectangle 1">
            <a:extLst>
              <a:ext uri="{FF2B5EF4-FFF2-40B4-BE49-F238E27FC236}">
                <a16:creationId xmlns:a16="http://schemas.microsoft.com/office/drawing/2014/main" id="{AF20AB45-50AC-4E66-8CF7-C97B85E9D9B4}"/>
              </a:ext>
            </a:extLst>
          </p:cNvPr>
          <p:cNvSpPr/>
          <p:nvPr/>
        </p:nvSpPr>
        <p:spPr>
          <a:xfrm>
            <a:off x="227349" y="981075"/>
            <a:ext cx="11688426" cy="907941"/>
          </a:xfrm>
          <a:prstGeom prst="rect">
            <a:avLst/>
          </a:prstGeom>
        </p:spPr>
        <p:txBody>
          <a:bodyPr wrap="square">
            <a:spAutoFit/>
          </a:bodyPr>
          <a:lstStyle/>
          <a:p>
            <a:pPr>
              <a:spcBef>
                <a:spcPts val="600"/>
              </a:spcBef>
            </a:pPr>
            <a:r>
              <a:rPr lang="en-US" sz="1600" b="1" dirty="0">
                <a:latin typeface="+mj-lt"/>
              </a:rPr>
              <a:t>Define, copy, delete, check plant:</a:t>
            </a:r>
          </a:p>
          <a:p>
            <a:pPr>
              <a:spcBef>
                <a:spcPts val="600"/>
              </a:spcBef>
            </a:pPr>
            <a:r>
              <a:rPr lang="en-US" sz="1600" b="1" dirty="0">
                <a:latin typeface="+mj-lt"/>
              </a:rPr>
              <a:t>PATH: SPRO-&gt;Enterprise Structure-&gt;Definition-&gt; Logistics - General-&gt; Define, copy, delete, check plant</a:t>
            </a:r>
          </a:p>
        </p:txBody>
      </p:sp>
      <p:pic>
        <p:nvPicPr>
          <p:cNvPr id="4" name="Picture 3">
            <a:extLst>
              <a:ext uri="{FF2B5EF4-FFF2-40B4-BE49-F238E27FC236}">
                <a16:creationId xmlns:a16="http://schemas.microsoft.com/office/drawing/2014/main" id="{33BE2562-DF04-4F51-9F5A-E04C27D0B0A4}"/>
              </a:ext>
            </a:extLst>
          </p:cNvPr>
          <p:cNvPicPr>
            <a:picLocks noChangeAspect="1"/>
          </p:cNvPicPr>
          <p:nvPr/>
        </p:nvPicPr>
        <p:blipFill>
          <a:blip r:embed="rId2" cstate="print"/>
          <a:stretch>
            <a:fillRect/>
          </a:stretch>
        </p:blipFill>
        <p:spPr>
          <a:xfrm>
            <a:off x="507750" y="2142864"/>
            <a:ext cx="4292106" cy="1317676"/>
          </a:xfrm>
          <a:prstGeom prst="rect">
            <a:avLst/>
          </a:prstGeom>
        </p:spPr>
      </p:pic>
      <p:sp>
        <p:nvSpPr>
          <p:cNvPr id="5" name="Rectangle 4">
            <a:extLst>
              <a:ext uri="{FF2B5EF4-FFF2-40B4-BE49-F238E27FC236}">
                <a16:creationId xmlns:a16="http://schemas.microsoft.com/office/drawing/2014/main" id="{522B4446-FA38-4B5C-B6EC-721936194CC2}"/>
              </a:ext>
            </a:extLst>
          </p:cNvPr>
          <p:cNvSpPr/>
          <p:nvPr/>
        </p:nvSpPr>
        <p:spPr>
          <a:xfrm>
            <a:off x="4943872" y="2389377"/>
            <a:ext cx="6971903" cy="584775"/>
          </a:xfrm>
          <a:prstGeom prst="rect">
            <a:avLst/>
          </a:prstGeom>
        </p:spPr>
        <p:txBody>
          <a:bodyPr wrap="square">
            <a:spAutoFit/>
          </a:bodyPr>
          <a:lstStyle/>
          <a:p>
            <a:r>
              <a:rPr lang="en-US" sz="1600" dirty="0">
                <a:latin typeface="+mj-lt"/>
              </a:rPr>
              <a:t>Now click on New Entries                  in displayed window so it give following window.</a:t>
            </a:r>
          </a:p>
        </p:txBody>
      </p:sp>
      <p:pic>
        <p:nvPicPr>
          <p:cNvPr id="6" name="Picture 5">
            <a:extLst>
              <a:ext uri="{FF2B5EF4-FFF2-40B4-BE49-F238E27FC236}">
                <a16:creationId xmlns:a16="http://schemas.microsoft.com/office/drawing/2014/main" id="{74B7DD8D-52F3-41B6-8142-29B54C265249}"/>
              </a:ext>
            </a:extLst>
          </p:cNvPr>
          <p:cNvPicPr>
            <a:picLocks noChangeAspect="1"/>
          </p:cNvPicPr>
          <p:nvPr/>
        </p:nvPicPr>
        <p:blipFill>
          <a:blip r:embed="rId3" cstate="print"/>
          <a:stretch>
            <a:fillRect/>
          </a:stretch>
        </p:blipFill>
        <p:spPr>
          <a:xfrm>
            <a:off x="7848601" y="2412697"/>
            <a:ext cx="864525" cy="265538"/>
          </a:xfrm>
          <a:prstGeom prst="rect">
            <a:avLst/>
          </a:prstGeom>
        </p:spPr>
      </p:pic>
      <p:pic>
        <p:nvPicPr>
          <p:cNvPr id="7" name="Picture 6">
            <a:extLst>
              <a:ext uri="{FF2B5EF4-FFF2-40B4-BE49-F238E27FC236}">
                <a16:creationId xmlns:a16="http://schemas.microsoft.com/office/drawing/2014/main" id="{E51140AB-9303-4CD1-9BCA-09F6E14C0BCA}"/>
              </a:ext>
            </a:extLst>
          </p:cNvPr>
          <p:cNvPicPr>
            <a:picLocks noChangeAspect="1"/>
          </p:cNvPicPr>
          <p:nvPr/>
        </p:nvPicPr>
        <p:blipFill>
          <a:blip r:embed="rId4" cstate="print"/>
          <a:stretch>
            <a:fillRect/>
          </a:stretch>
        </p:blipFill>
        <p:spPr>
          <a:xfrm>
            <a:off x="695400" y="3631360"/>
            <a:ext cx="3615300" cy="2842967"/>
          </a:xfrm>
          <a:prstGeom prst="rect">
            <a:avLst/>
          </a:prstGeom>
        </p:spPr>
      </p:pic>
      <p:sp>
        <p:nvSpPr>
          <p:cNvPr id="3" name="Rectangle 2">
            <a:extLst>
              <a:ext uri="{FF2B5EF4-FFF2-40B4-BE49-F238E27FC236}">
                <a16:creationId xmlns:a16="http://schemas.microsoft.com/office/drawing/2014/main" id="{3A8AE158-C5FB-45C6-822F-065708B891B7}"/>
              </a:ext>
            </a:extLst>
          </p:cNvPr>
          <p:cNvSpPr/>
          <p:nvPr/>
        </p:nvSpPr>
        <p:spPr>
          <a:xfrm>
            <a:off x="4904598" y="4760456"/>
            <a:ext cx="7011177" cy="584775"/>
          </a:xfrm>
          <a:prstGeom prst="rect">
            <a:avLst/>
          </a:prstGeom>
        </p:spPr>
        <p:txBody>
          <a:bodyPr wrap="square">
            <a:spAutoFit/>
          </a:bodyPr>
          <a:lstStyle/>
          <a:p>
            <a:r>
              <a:rPr lang="en-US" sz="1600" dirty="0">
                <a:latin typeface="+mj-lt"/>
              </a:rPr>
              <a:t>Now click on save button so it will display address window as follow.</a:t>
            </a:r>
          </a:p>
        </p:txBody>
      </p:sp>
    </p:spTree>
    <p:extLst>
      <p:ext uri="{BB962C8B-B14F-4D97-AF65-F5344CB8AC3E}">
        <p14:creationId xmlns:p14="http://schemas.microsoft.com/office/powerpoint/2010/main" val="232002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522B4446-FA38-4B5C-B6EC-721936194CC2}"/>
              </a:ext>
            </a:extLst>
          </p:cNvPr>
          <p:cNvSpPr/>
          <p:nvPr/>
        </p:nvSpPr>
        <p:spPr>
          <a:xfrm>
            <a:off x="6051482" y="2318449"/>
            <a:ext cx="5864294" cy="584775"/>
          </a:xfrm>
          <a:prstGeom prst="rect">
            <a:avLst/>
          </a:prstGeom>
        </p:spPr>
        <p:txBody>
          <a:bodyPr wrap="square">
            <a:spAutoFit/>
          </a:bodyPr>
          <a:lstStyle/>
          <a:p>
            <a:r>
              <a:rPr lang="en-US" sz="1600" dirty="0">
                <a:latin typeface="+mj-lt"/>
              </a:rPr>
              <a:t>Now click on New Entries                     in displayed window so it give following window.</a:t>
            </a:r>
          </a:p>
        </p:txBody>
      </p:sp>
      <p:pic>
        <p:nvPicPr>
          <p:cNvPr id="6" name="Picture 5">
            <a:extLst>
              <a:ext uri="{FF2B5EF4-FFF2-40B4-BE49-F238E27FC236}">
                <a16:creationId xmlns:a16="http://schemas.microsoft.com/office/drawing/2014/main" id="{74B7DD8D-52F3-41B6-8142-29B54C265249}"/>
              </a:ext>
            </a:extLst>
          </p:cNvPr>
          <p:cNvPicPr>
            <a:picLocks noChangeAspect="1"/>
          </p:cNvPicPr>
          <p:nvPr/>
        </p:nvPicPr>
        <p:blipFill>
          <a:blip r:embed="rId2" cstate="print"/>
          <a:stretch>
            <a:fillRect/>
          </a:stretch>
        </p:blipFill>
        <p:spPr>
          <a:xfrm>
            <a:off x="8937172" y="2358269"/>
            <a:ext cx="864525" cy="265538"/>
          </a:xfrm>
          <a:prstGeom prst="rect">
            <a:avLst/>
          </a:prstGeom>
        </p:spPr>
      </p:pic>
      <p:sp>
        <p:nvSpPr>
          <p:cNvPr id="8" name="Rectangle 7">
            <a:extLst>
              <a:ext uri="{FF2B5EF4-FFF2-40B4-BE49-F238E27FC236}">
                <a16:creationId xmlns:a16="http://schemas.microsoft.com/office/drawing/2014/main" id="{0BC72A6A-3726-4E92-ABEA-E66BF9C90663}"/>
              </a:ext>
            </a:extLst>
          </p:cNvPr>
          <p:cNvSpPr/>
          <p:nvPr/>
        </p:nvSpPr>
        <p:spPr>
          <a:xfrm>
            <a:off x="227349" y="991614"/>
            <a:ext cx="11688426" cy="907941"/>
          </a:xfrm>
          <a:prstGeom prst="rect">
            <a:avLst/>
          </a:prstGeom>
        </p:spPr>
        <p:txBody>
          <a:bodyPr wrap="square">
            <a:spAutoFit/>
          </a:bodyPr>
          <a:lstStyle/>
          <a:p>
            <a:pPr>
              <a:spcBef>
                <a:spcPts val="600"/>
              </a:spcBef>
            </a:pPr>
            <a:r>
              <a:rPr lang="it-IT" sz="1600" b="1" dirty="0">
                <a:latin typeface="+mj-lt"/>
              </a:rPr>
              <a:t>Define, copy, delete, check division:</a:t>
            </a:r>
          </a:p>
          <a:p>
            <a:pPr>
              <a:spcBef>
                <a:spcPts val="600"/>
              </a:spcBef>
            </a:pPr>
            <a:r>
              <a:rPr lang="en-US" sz="1600" b="1" dirty="0">
                <a:latin typeface="+mj-lt"/>
              </a:rPr>
              <a:t>PATH: SPRO-&gt;Enterprise Structure-&gt;Definition-&gt; Logistics - General-&gt; Define, copy, delete, check division</a:t>
            </a:r>
          </a:p>
        </p:txBody>
      </p:sp>
      <p:pic>
        <p:nvPicPr>
          <p:cNvPr id="9" name="Picture 8">
            <a:extLst>
              <a:ext uri="{FF2B5EF4-FFF2-40B4-BE49-F238E27FC236}">
                <a16:creationId xmlns:a16="http://schemas.microsoft.com/office/drawing/2014/main" id="{616DAD0D-15E9-4F23-A806-790893C17D9B}"/>
              </a:ext>
            </a:extLst>
          </p:cNvPr>
          <p:cNvPicPr>
            <a:picLocks noChangeAspect="1"/>
          </p:cNvPicPr>
          <p:nvPr/>
        </p:nvPicPr>
        <p:blipFill>
          <a:blip r:embed="rId3" cstate="print"/>
          <a:stretch>
            <a:fillRect/>
          </a:stretch>
        </p:blipFill>
        <p:spPr>
          <a:xfrm>
            <a:off x="479375" y="1945431"/>
            <a:ext cx="5385472" cy="1592426"/>
          </a:xfrm>
          <a:prstGeom prst="rect">
            <a:avLst/>
          </a:prstGeom>
        </p:spPr>
      </p:pic>
      <p:pic>
        <p:nvPicPr>
          <p:cNvPr id="10" name="Picture 9">
            <a:extLst>
              <a:ext uri="{FF2B5EF4-FFF2-40B4-BE49-F238E27FC236}">
                <a16:creationId xmlns:a16="http://schemas.microsoft.com/office/drawing/2014/main" id="{983780C9-E3C1-4CA5-A87E-4B41A340511C}"/>
              </a:ext>
            </a:extLst>
          </p:cNvPr>
          <p:cNvPicPr>
            <a:picLocks noChangeAspect="1"/>
          </p:cNvPicPr>
          <p:nvPr/>
        </p:nvPicPr>
        <p:blipFill>
          <a:blip r:embed="rId4" cstate="print"/>
          <a:stretch>
            <a:fillRect/>
          </a:stretch>
        </p:blipFill>
        <p:spPr>
          <a:xfrm>
            <a:off x="551384" y="3764845"/>
            <a:ext cx="5359918" cy="1873955"/>
          </a:xfrm>
          <a:prstGeom prst="rect">
            <a:avLst/>
          </a:prstGeom>
        </p:spPr>
      </p:pic>
      <p:sp>
        <p:nvSpPr>
          <p:cNvPr id="12" name="Rectangle 11">
            <a:extLst>
              <a:ext uri="{FF2B5EF4-FFF2-40B4-BE49-F238E27FC236}">
                <a16:creationId xmlns:a16="http://schemas.microsoft.com/office/drawing/2014/main" id="{C9F5AEEC-F265-4F1E-B7C2-49D28D9F4968}"/>
              </a:ext>
            </a:extLst>
          </p:cNvPr>
          <p:cNvSpPr/>
          <p:nvPr/>
        </p:nvSpPr>
        <p:spPr>
          <a:xfrm>
            <a:off x="6051482" y="4409435"/>
            <a:ext cx="5733150" cy="584775"/>
          </a:xfrm>
          <a:prstGeom prst="rect">
            <a:avLst/>
          </a:prstGeom>
        </p:spPr>
        <p:txBody>
          <a:bodyPr wrap="square">
            <a:spAutoFit/>
          </a:bodyPr>
          <a:lstStyle/>
          <a:p>
            <a:r>
              <a:rPr lang="en-US" sz="1600" dirty="0">
                <a:latin typeface="+mj-lt"/>
              </a:rPr>
              <a:t>Now click on save button and click on back button to go back to SPRO screen.</a:t>
            </a:r>
          </a:p>
        </p:txBody>
      </p:sp>
    </p:spTree>
    <p:extLst>
      <p:ext uri="{BB962C8B-B14F-4D97-AF65-F5344CB8AC3E}">
        <p14:creationId xmlns:p14="http://schemas.microsoft.com/office/powerpoint/2010/main" val="4333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522B4446-FA38-4B5C-B6EC-721936194CC2}"/>
              </a:ext>
            </a:extLst>
          </p:cNvPr>
          <p:cNvSpPr/>
          <p:nvPr/>
        </p:nvSpPr>
        <p:spPr>
          <a:xfrm>
            <a:off x="6096000" y="2419273"/>
            <a:ext cx="5830661" cy="584775"/>
          </a:xfrm>
          <a:prstGeom prst="rect">
            <a:avLst/>
          </a:prstGeom>
        </p:spPr>
        <p:txBody>
          <a:bodyPr wrap="square">
            <a:spAutoFit/>
          </a:bodyPr>
          <a:lstStyle/>
          <a:p>
            <a:r>
              <a:rPr lang="en-US" sz="1600" dirty="0">
                <a:latin typeface="+mj-lt"/>
              </a:rPr>
              <a:t>Now click on New Entries                     in displayed window so it give following window.</a:t>
            </a:r>
          </a:p>
        </p:txBody>
      </p:sp>
      <p:pic>
        <p:nvPicPr>
          <p:cNvPr id="6" name="Picture 5">
            <a:extLst>
              <a:ext uri="{FF2B5EF4-FFF2-40B4-BE49-F238E27FC236}">
                <a16:creationId xmlns:a16="http://schemas.microsoft.com/office/drawing/2014/main" id="{74B7DD8D-52F3-41B6-8142-29B54C265249}"/>
              </a:ext>
            </a:extLst>
          </p:cNvPr>
          <p:cNvPicPr>
            <a:picLocks noChangeAspect="1"/>
          </p:cNvPicPr>
          <p:nvPr/>
        </p:nvPicPr>
        <p:blipFill>
          <a:blip r:embed="rId2" cstate="print"/>
          <a:stretch>
            <a:fillRect/>
          </a:stretch>
        </p:blipFill>
        <p:spPr>
          <a:xfrm>
            <a:off x="8938538" y="2443561"/>
            <a:ext cx="864525" cy="265538"/>
          </a:xfrm>
          <a:prstGeom prst="rect">
            <a:avLst/>
          </a:prstGeom>
        </p:spPr>
      </p:pic>
      <p:sp>
        <p:nvSpPr>
          <p:cNvPr id="12" name="Rectangle 11">
            <a:extLst>
              <a:ext uri="{FF2B5EF4-FFF2-40B4-BE49-F238E27FC236}">
                <a16:creationId xmlns:a16="http://schemas.microsoft.com/office/drawing/2014/main" id="{C9F5AEEC-F265-4F1E-B7C2-49D28D9F4968}"/>
              </a:ext>
            </a:extLst>
          </p:cNvPr>
          <p:cNvSpPr/>
          <p:nvPr/>
        </p:nvSpPr>
        <p:spPr>
          <a:xfrm>
            <a:off x="6240016" y="4400276"/>
            <a:ext cx="5675759" cy="584775"/>
          </a:xfrm>
          <a:prstGeom prst="rect">
            <a:avLst/>
          </a:prstGeom>
        </p:spPr>
        <p:txBody>
          <a:bodyPr wrap="square">
            <a:spAutoFit/>
          </a:bodyPr>
          <a:lstStyle/>
          <a:p>
            <a:r>
              <a:rPr lang="en-US" sz="1600" dirty="0">
                <a:latin typeface="+mj-lt"/>
              </a:rPr>
              <a:t>Now click on save button and click on back button to go back to SPRO screen.</a:t>
            </a:r>
          </a:p>
        </p:txBody>
      </p:sp>
      <p:sp>
        <p:nvSpPr>
          <p:cNvPr id="2" name="Rectangle 1">
            <a:extLst>
              <a:ext uri="{FF2B5EF4-FFF2-40B4-BE49-F238E27FC236}">
                <a16:creationId xmlns:a16="http://schemas.microsoft.com/office/drawing/2014/main" id="{C73C0837-D746-44B0-A66F-249B1F90815A}"/>
              </a:ext>
            </a:extLst>
          </p:cNvPr>
          <p:cNvSpPr/>
          <p:nvPr/>
        </p:nvSpPr>
        <p:spPr>
          <a:xfrm>
            <a:off x="238235" y="980728"/>
            <a:ext cx="11688426" cy="907941"/>
          </a:xfrm>
          <a:prstGeom prst="rect">
            <a:avLst/>
          </a:prstGeom>
        </p:spPr>
        <p:txBody>
          <a:bodyPr wrap="square">
            <a:spAutoFit/>
          </a:bodyPr>
          <a:lstStyle/>
          <a:p>
            <a:pPr>
              <a:spcBef>
                <a:spcPts val="600"/>
              </a:spcBef>
            </a:pPr>
            <a:r>
              <a:rPr lang="en-US" sz="1600" b="1" dirty="0">
                <a:latin typeface="+mj-lt"/>
              </a:rPr>
              <a:t>Define, copy, delete, check distribution channel:</a:t>
            </a:r>
          </a:p>
          <a:p>
            <a:pPr>
              <a:spcBef>
                <a:spcPts val="600"/>
              </a:spcBef>
            </a:pPr>
            <a:r>
              <a:rPr lang="en-US" sz="1600" b="1" dirty="0">
                <a:latin typeface="+mj-lt"/>
              </a:rPr>
              <a:t>PATH: SPRO-&gt;Enterprise Structure-&gt;Definition-&gt; Sales and Distribution-&gt; Define, copy, delete, check distribution channel</a:t>
            </a:r>
          </a:p>
        </p:txBody>
      </p:sp>
      <p:pic>
        <p:nvPicPr>
          <p:cNvPr id="3" name="Picture 2">
            <a:extLst>
              <a:ext uri="{FF2B5EF4-FFF2-40B4-BE49-F238E27FC236}">
                <a16:creationId xmlns:a16="http://schemas.microsoft.com/office/drawing/2014/main" id="{1AA6DD90-774F-485A-876D-BFA30CDE00AB}"/>
              </a:ext>
            </a:extLst>
          </p:cNvPr>
          <p:cNvPicPr>
            <a:picLocks noChangeAspect="1"/>
          </p:cNvPicPr>
          <p:nvPr/>
        </p:nvPicPr>
        <p:blipFill>
          <a:blip r:embed="rId3" cstate="print"/>
          <a:stretch>
            <a:fillRect/>
          </a:stretch>
        </p:blipFill>
        <p:spPr>
          <a:xfrm>
            <a:off x="407368" y="2141561"/>
            <a:ext cx="5193178" cy="1140199"/>
          </a:xfrm>
          <a:prstGeom prst="rect">
            <a:avLst/>
          </a:prstGeom>
        </p:spPr>
      </p:pic>
      <p:pic>
        <p:nvPicPr>
          <p:cNvPr id="4" name="Picture 3">
            <a:extLst>
              <a:ext uri="{FF2B5EF4-FFF2-40B4-BE49-F238E27FC236}">
                <a16:creationId xmlns:a16="http://schemas.microsoft.com/office/drawing/2014/main" id="{F794A3F0-DA5B-4276-B66E-CF61A39CD49A}"/>
              </a:ext>
            </a:extLst>
          </p:cNvPr>
          <p:cNvPicPr>
            <a:picLocks noChangeAspect="1"/>
          </p:cNvPicPr>
          <p:nvPr/>
        </p:nvPicPr>
        <p:blipFill>
          <a:blip r:embed="rId4" cstate="print"/>
          <a:stretch>
            <a:fillRect/>
          </a:stretch>
        </p:blipFill>
        <p:spPr>
          <a:xfrm>
            <a:off x="426029" y="3652070"/>
            <a:ext cx="5174517" cy="2081186"/>
          </a:xfrm>
          <a:prstGeom prst="rect">
            <a:avLst/>
          </a:prstGeom>
        </p:spPr>
      </p:pic>
    </p:spTree>
    <p:extLst>
      <p:ext uri="{BB962C8B-B14F-4D97-AF65-F5344CB8AC3E}">
        <p14:creationId xmlns:p14="http://schemas.microsoft.com/office/powerpoint/2010/main" val="254634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AEDAA7D3-F619-4E47-92D5-ADCD39F2B561}"/>
              </a:ext>
            </a:extLst>
          </p:cNvPr>
          <p:cNvSpPr txBox="1">
            <a:spLocks/>
          </p:cNvSpPr>
          <p:nvPr/>
        </p:nvSpPr>
        <p:spPr>
          <a:xfrm>
            <a:off x="232692" y="1032118"/>
            <a:ext cx="6079331" cy="1892826"/>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Clr>
                <a:schemeClr val="accent1"/>
              </a:buClr>
              <a:buFont typeface="Wingdings" panose="05000000000000000000" pitchFamily="2" charset="2"/>
              <a:buChar char="§"/>
            </a:pPr>
            <a:r>
              <a:rPr lang="en-US" sz="1800" dirty="0"/>
              <a:t>Organization Elements</a:t>
            </a:r>
          </a:p>
          <a:p>
            <a:pPr marL="342900" indent="-342900">
              <a:lnSpc>
                <a:spcPct val="100000"/>
              </a:lnSpc>
              <a:spcBef>
                <a:spcPts val="1800"/>
              </a:spcBef>
              <a:buClr>
                <a:schemeClr val="accent1"/>
              </a:buClr>
              <a:buFont typeface="Wingdings" panose="05000000000000000000" pitchFamily="2" charset="2"/>
              <a:buChar char="§"/>
            </a:pPr>
            <a:r>
              <a:rPr lang="en-US" sz="1800" dirty="0"/>
              <a:t>SAP Enterprise Structure</a:t>
            </a:r>
          </a:p>
          <a:p>
            <a:pPr marL="342900" indent="-342900">
              <a:lnSpc>
                <a:spcPct val="100000"/>
              </a:lnSpc>
              <a:spcBef>
                <a:spcPts val="1800"/>
              </a:spcBef>
              <a:buClr>
                <a:schemeClr val="accent1"/>
              </a:buClr>
              <a:buFont typeface="Wingdings" panose="05000000000000000000" pitchFamily="2" charset="2"/>
              <a:buChar char="§"/>
            </a:pPr>
            <a:r>
              <a:rPr lang="en-US" sz="1800" dirty="0"/>
              <a:t>Variant Principle</a:t>
            </a:r>
          </a:p>
          <a:p>
            <a:pPr marL="342900" indent="-342900">
              <a:lnSpc>
                <a:spcPct val="100000"/>
              </a:lnSpc>
              <a:spcBef>
                <a:spcPts val="1800"/>
              </a:spcBef>
              <a:buClr>
                <a:schemeClr val="accent1"/>
              </a:buClr>
              <a:buFont typeface="Wingdings" panose="05000000000000000000" pitchFamily="2" charset="2"/>
              <a:buChar char="§"/>
            </a:pPr>
            <a:r>
              <a:rPr lang="en-US" sz="1800" dirty="0"/>
              <a:t>Make to Order (MTO) and Make to Stock (MTS)</a:t>
            </a:r>
          </a:p>
        </p:txBody>
      </p:sp>
      <p:sp>
        <p:nvSpPr>
          <p:cNvPr id="6" name="Text Placeholder 5">
            <a:extLst>
              <a:ext uri="{FF2B5EF4-FFF2-40B4-BE49-F238E27FC236}">
                <a16:creationId xmlns:a16="http://schemas.microsoft.com/office/drawing/2014/main" id="{F31D137B-327B-4282-9EF2-D024F5DE8EB7}"/>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296698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522B4446-FA38-4B5C-B6EC-721936194CC2}"/>
              </a:ext>
            </a:extLst>
          </p:cNvPr>
          <p:cNvSpPr/>
          <p:nvPr/>
        </p:nvSpPr>
        <p:spPr>
          <a:xfrm>
            <a:off x="6305556" y="2276872"/>
            <a:ext cx="5610220" cy="584775"/>
          </a:xfrm>
          <a:prstGeom prst="rect">
            <a:avLst/>
          </a:prstGeom>
        </p:spPr>
        <p:txBody>
          <a:bodyPr wrap="square">
            <a:spAutoFit/>
          </a:bodyPr>
          <a:lstStyle/>
          <a:p>
            <a:r>
              <a:rPr lang="en-US" sz="1600" dirty="0">
                <a:latin typeface="+mj-lt"/>
              </a:rPr>
              <a:t>Now click on New Entries                     in displayed window so it give following window.</a:t>
            </a:r>
          </a:p>
        </p:txBody>
      </p:sp>
      <p:pic>
        <p:nvPicPr>
          <p:cNvPr id="6" name="Picture 5">
            <a:extLst>
              <a:ext uri="{FF2B5EF4-FFF2-40B4-BE49-F238E27FC236}">
                <a16:creationId xmlns:a16="http://schemas.microsoft.com/office/drawing/2014/main" id="{74B7DD8D-52F3-41B6-8142-29B54C265249}"/>
              </a:ext>
            </a:extLst>
          </p:cNvPr>
          <p:cNvPicPr>
            <a:picLocks noChangeAspect="1"/>
          </p:cNvPicPr>
          <p:nvPr/>
        </p:nvPicPr>
        <p:blipFill>
          <a:blip r:embed="rId2" cstate="print"/>
          <a:stretch>
            <a:fillRect/>
          </a:stretch>
        </p:blipFill>
        <p:spPr>
          <a:xfrm>
            <a:off x="9248036" y="2253067"/>
            <a:ext cx="864525" cy="265538"/>
          </a:xfrm>
          <a:prstGeom prst="rect">
            <a:avLst/>
          </a:prstGeom>
        </p:spPr>
      </p:pic>
      <p:sp>
        <p:nvSpPr>
          <p:cNvPr id="2" name="Rectangle 1">
            <a:extLst>
              <a:ext uri="{FF2B5EF4-FFF2-40B4-BE49-F238E27FC236}">
                <a16:creationId xmlns:a16="http://schemas.microsoft.com/office/drawing/2014/main" id="{91253503-B37D-4932-B689-A58D5DFDB28C}"/>
              </a:ext>
            </a:extLst>
          </p:cNvPr>
          <p:cNvSpPr/>
          <p:nvPr/>
        </p:nvSpPr>
        <p:spPr>
          <a:xfrm>
            <a:off x="227013" y="983630"/>
            <a:ext cx="11688762" cy="907941"/>
          </a:xfrm>
          <a:prstGeom prst="rect">
            <a:avLst/>
          </a:prstGeom>
        </p:spPr>
        <p:txBody>
          <a:bodyPr wrap="square">
            <a:spAutoFit/>
          </a:bodyPr>
          <a:lstStyle/>
          <a:p>
            <a:pPr>
              <a:spcBef>
                <a:spcPts val="600"/>
              </a:spcBef>
            </a:pPr>
            <a:r>
              <a:rPr lang="en-US" sz="1600" b="1" dirty="0">
                <a:latin typeface="+mj-lt"/>
              </a:rPr>
              <a:t>Define, copy, delete, check sales organization:</a:t>
            </a:r>
          </a:p>
          <a:p>
            <a:pPr>
              <a:spcBef>
                <a:spcPts val="600"/>
              </a:spcBef>
            </a:pPr>
            <a:r>
              <a:rPr lang="en-US" sz="1600" b="1" dirty="0">
                <a:latin typeface="+mj-lt"/>
              </a:rPr>
              <a:t>PATH: SPRO-&gt;Enterprise Structure-&gt;Definition-&gt; Sales and Distribution-&gt; Define, copy, delete, check sales organization</a:t>
            </a:r>
          </a:p>
        </p:txBody>
      </p:sp>
      <p:pic>
        <p:nvPicPr>
          <p:cNvPr id="3" name="Picture 2">
            <a:extLst>
              <a:ext uri="{FF2B5EF4-FFF2-40B4-BE49-F238E27FC236}">
                <a16:creationId xmlns:a16="http://schemas.microsoft.com/office/drawing/2014/main" id="{B153E8F7-5318-49F6-BCF5-DA3914AA1FF8}"/>
              </a:ext>
            </a:extLst>
          </p:cNvPr>
          <p:cNvPicPr>
            <a:picLocks noChangeAspect="1"/>
          </p:cNvPicPr>
          <p:nvPr/>
        </p:nvPicPr>
        <p:blipFill>
          <a:blip r:embed="rId3" cstate="print"/>
          <a:stretch>
            <a:fillRect/>
          </a:stretch>
        </p:blipFill>
        <p:spPr>
          <a:xfrm>
            <a:off x="637238" y="2048124"/>
            <a:ext cx="5249209" cy="1272019"/>
          </a:xfrm>
          <a:prstGeom prst="rect">
            <a:avLst/>
          </a:prstGeom>
        </p:spPr>
      </p:pic>
      <p:pic>
        <p:nvPicPr>
          <p:cNvPr id="4" name="Picture 3">
            <a:extLst>
              <a:ext uri="{FF2B5EF4-FFF2-40B4-BE49-F238E27FC236}">
                <a16:creationId xmlns:a16="http://schemas.microsoft.com/office/drawing/2014/main" id="{19B954E7-EC19-4504-B305-07A7ACF1B637}"/>
              </a:ext>
            </a:extLst>
          </p:cNvPr>
          <p:cNvPicPr>
            <a:picLocks noChangeAspect="1"/>
          </p:cNvPicPr>
          <p:nvPr/>
        </p:nvPicPr>
        <p:blipFill>
          <a:blip r:embed="rId4" cstate="print"/>
          <a:stretch>
            <a:fillRect/>
          </a:stretch>
        </p:blipFill>
        <p:spPr>
          <a:xfrm>
            <a:off x="1271464" y="3421360"/>
            <a:ext cx="3615300" cy="3056333"/>
          </a:xfrm>
          <a:prstGeom prst="rect">
            <a:avLst/>
          </a:prstGeom>
        </p:spPr>
      </p:pic>
    </p:spTree>
    <p:extLst>
      <p:ext uri="{BB962C8B-B14F-4D97-AF65-F5344CB8AC3E}">
        <p14:creationId xmlns:p14="http://schemas.microsoft.com/office/powerpoint/2010/main" val="708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EA5A8E-4AF8-4BD9-9746-4888D7AB62AB}"/>
              </a:ext>
            </a:extLst>
          </p:cNvPr>
          <p:cNvPicPr>
            <a:picLocks noChangeAspect="1"/>
          </p:cNvPicPr>
          <p:nvPr/>
        </p:nvPicPr>
        <p:blipFill>
          <a:blip r:embed="rId2" cstate="print"/>
          <a:stretch>
            <a:fillRect/>
          </a:stretch>
        </p:blipFill>
        <p:spPr>
          <a:xfrm>
            <a:off x="444868" y="1788166"/>
            <a:ext cx="5291092" cy="1741296"/>
          </a:xfrm>
          <a:prstGeom prst="rect">
            <a:avLst/>
          </a:prstGeom>
        </p:spPr>
      </p:pic>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522B4446-FA38-4B5C-B6EC-721936194CC2}"/>
              </a:ext>
            </a:extLst>
          </p:cNvPr>
          <p:cNvSpPr/>
          <p:nvPr/>
        </p:nvSpPr>
        <p:spPr>
          <a:xfrm>
            <a:off x="6121086" y="2275137"/>
            <a:ext cx="5794690" cy="584775"/>
          </a:xfrm>
          <a:prstGeom prst="rect">
            <a:avLst/>
          </a:prstGeom>
        </p:spPr>
        <p:txBody>
          <a:bodyPr wrap="square">
            <a:spAutoFit/>
          </a:bodyPr>
          <a:lstStyle/>
          <a:p>
            <a:r>
              <a:rPr lang="en-US" sz="1600" dirty="0">
                <a:latin typeface="+mj-lt"/>
              </a:rPr>
              <a:t>Now click on New Entries                     in displayed window so it give following window.</a:t>
            </a:r>
          </a:p>
        </p:txBody>
      </p:sp>
      <p:pic>
        <p:nvPicPr>
          <p:cNvPr id="6" name="Picture 5">
            <a:extLst>
              <a:ext uri="{FF2B5EF4-FFF2-40B4-BE49-F238E27FC236}">
                <a16:creationId xmlns:a16="http://schemas.microsoft.com/office/drawing/2014/main" id="{74B7DD8D-52F3-41B6-8142-29B54C265249}"/>
              </a:ext>
            </a:extLst>
          </p:cNvPr>
          <p:cNvPicPr>
            <a:picLocks noChangeAspect="1"/>
          </p:cNvPicPr>
          <p:nvPr/>
        </p:nvPicPr>
        <p:blipFill>
          <a:blip r:embed="rId3" cstate="print"/>
          <a:stretch>
            <a:fillRect/>
          </a:stretch>
        </p:blipFill>
        <p:spPr>
          <a:xfrm>
            <a:off x="9060399" y="2223224"/>
            <a:ext cx="864525" cy="265538"/>
          </a:xfrm>
          <a:prstGeom prst="rect">
            <a:avLst/>
          </a:prstGeom>
        </p:spPr>
      </p:pic>
      <p:sp>
        <p:nvSpPr>
          <p:cNvPr id="7" name="Rectangle 6">
            <a:extLst>
              <a:ext uri="{FF2B5EF4-FFF2-40B4-BE49-F238E27FC236}">
                <a16:creationId xmlns:a16="http://schemas.microsoft.com/office/drawing/2014/main" id="{106ACCA2-A0F7-453A-BF3F-1C30C56A1BC2}"/>
              </a:ext>
            </a:extLst>
          </p:cNvPr>
          <p:cNvSpPr/>
          <p:nvPr/>
        </p:nvSpPr>
        <p:spPr>
          <a:xfrm>
            <a:off x="227013" y="996783"/>
            <a:ext cx="11688762" cy="661720"/>
          </a:xfrm>
          <a:prstGeom prst="rect">
            <a:avLst/>
          </a:prstGeom>
        </p:spPr>
        <p:txBody>
          <a:bodyPr wrap="square">
            <a:spAutoFit/>
          </a:bodyPr>
          <a:lstStyle/>
          <a:p>
            <a:pPr>
              <a:spcBef>
                <a:spcPts val="600"/>
              </a:spcBef>
            </a:pPr>
            <a:r>
              <a:rPr lang="en-US" sz="1600" b="1" dirty="0">
                <a:latin typeface="+mj-lt"/>
              </a:rPr>
              <a:t>Maintain sales </a:t>
            </a:r>
            <a:r>
              <a:rPr lang="en-US" sz="1600" b="1">
                <a:latin typeface="+mj-lt"/>
              </a:rPr>
              <a:t>group:</a:t>
            </a:r>
            <a:endParaRPr lang="en-US" sz="1600" b="1" dirty="0">
              <a:latin typeface="+mj-lt"/>
            </a:endParaRPr>
          </a:p>
          <a:p>
            <a:pPr>
              <a:spcBef>
                <a:spcPts val="600"/>
              </a:spcBef>
            </a:pPr>
            <a:r>
              <a:rPr lang="en-US" sz="1600" b="1" dirty="0">
                <a:latin typeface="+mj-lt"/>
              </a:rPr>
              <a:t>PATH: SPRO-&gt;Enterprise Structure-&gt;Definition-&gt; Sales and Distribution-&gt; Maintain sales group</a:t>
            </a:r>
          </a:p>
        </p:txBody>
      </p:sp>
      <p:sp>
        <p:nvSpPr>
          <p:cNvPr id="9" name="Rectangle 8">
            <a:extLst>
              <a:ext uri="{FF2B5EF4-FFF2-40B4-BE49-F238E27FC236}">
                <a16:creationId xmlns:a16="http://schemas.microsoft.com/office/drawing/2014/main" id="{E61DD150-2648-4BC2-865C-E2E40335C55C}"/>
              </a:ext>
            </a:extLst>
          </p:cNvPr>
          <p:cNvSpPr/>
          <p:nvPr/>
        </p:nvSpPr>
        <p:spPr>
          <a:xfrm>
            <a:off x="227013" y="3853537"/>
            <a:ext cx="11688761" cy="830997"/>
          </a:xfrm>
          <a:prstGeom prst="rect">
            <a:avLst/>
          </a:prstGeom>
        </p:spPr>
        <p:txBody>
          <a:bodyPr wrap="square">
            <a:spAutoFit/>
          </a:bodyPr>
          <a:lstStyle/>
          <a:p>
            <a:r>
              <a:rPr lang="en-US" sz="1600" b="1" dirty="0">
                <a:latin typeface="+mj-lt"/>
              </a:rPr>
              <a:t>Maintain storage location</a:t>
            </a:r>
          </a:p>
          <a:p>
            <a:r>
              <a:rPr lang="en-US" sz="1600" b="1" dirty="0">
                <a:latin typeface="+mj-lt"/>
              </a:rPr>
              <a:t>PATH: SPRO-&gt;Enterprise Structure-&gt;Definition-&gt; Materials Management-&gt; Maintain storage location.</a:t>
            </a:r>
          </a:p>
        </p:txBody>
      </p:sp>
      <p:pic>
        <p:nvPicPr>
          <p:cNvPr id="10" name="Picture 9">
            <a:extLst>
              <a:ext uri="{FF2B5EF4-FFF2-40B4-BE49-F238E27FC236}">
                <a16:creationId xmlns:a16="http://schemas.microsoft.com/office/drawing/2014/main" id="{57FC8C27-62B0-4DF6-BECC-44E9C5099A10}"/>
              </a:ext>
            </a:extLst>
          </p:cNvPr>
          <p:cNvPicPr>
            <a:picLocks noChangeAspect="1"/>
          </p:cNvPicPr>
          <p:nvPr/>
        </p:nvPicPr>
        <p:blipFill>
          <a:blip r:embed="rId4" cstate="print"/>
          <a:stretch>
            <a:fillRect/>
          </a:stretch>
        </p:blipFill>
        <p:spPr>
          <a:xfrm>
            <a:off x="444868" y="4744021"/>
            <a:ext cx="3931439" cy="1637307"/>
          </a:xfrm>
          <a:prstGeom prst="rect">
            <a:avLst/>
          </a:prstGeom>
        </p:spPr>
      </p:pic>
      <p:sp>
        <p:nvSpPr>
          <p:cNvPr id="11" name="Rectangle 10">
            <a:extLst>
              <a:ext uri="{FF2B5EF4-FFF2-40B4-BE49-F238E27FC236}">
                <a16:creationId xmlns:a16="http://schemas.microsoft.com/office/drawing/2014/main" id="{FD096BF6-B181-4BDE-9CE3-6225CBA05983}"/>
              </a:ext>
            </a:extLst>
          </p:cNvPr>
          <p:cNvSpPr/>
          <p:nvPr/>
        </p:nvSpPr>
        <p:spPr>
          <a:xfrm>
            <a:off x="4727848" y="4870093"/>
            <a:ext cx="7128792" cy="1077218"/>
          </a:xfrm>
          <a:prstGeom prst="rect">
            <a:avLst/>
          </a:prstGeom>
        </p:spPr>
        <p:txBody>
          <a:bodyPr wrap="square">
            <a:spAutoFit/>
          </a:bodyPr>
          <a:lstStyle/>
          <a:p>
            <a:r>
              <a:rPr lang="en-US" sz="1600" dirty="0">
                <a:latin typeface="+mj-lt"/>
              </a:rPr>
              <a:t>Enter plant and click enter or continue button .</a:t>
            </a:r>
          </a:p>
          <a:p>
            <a:endParaRPr lang="en-US" sz="1600" dirty="0">
              <a:latin typeface="+mj-lt"/>
            </a:endParaRPr>
          </a:p>
          <a:p>
            <a:r>
              <a:rPr lang="en-US" sz="1600" dirty="0">
                <a:latin typeface="+mj-lt"/>
              </a:rPr>
              <a:t>Now click on New Entries                 in displayed window so it give following window </a:t>
            </a:r>
          </a:p>
        </p:txBody>
      </p:sp>
      <p:pic>
        <p:nvPicPr>
          <p:cNvPr id="13" name="Picture 12">
            <a:extLst>
              <a:ext uri="{FF2B5EF4-FFF2-40B4-BE49-F238E27FC236}">
                <a16:creationId xmlns:a16="http://schemas.microsoft.com/office/drawing/2014/main" id="{9BB32BC4-E33B-4F29-9C57-7E30DB501715}"/>
              </a:ext>
            </a:extLst>
          </p:cNvPr>
          <p:cNvPicPr>
            <a:picLocks noChangeAspect="1"/>
          </p:cNvPicPr>
          <p:nvPr/>
        </p:nvPicPr>
        <p:blipFill>
          <a:blip r:embed="rId3" cstate="print"/>
          <a:stretch>
            <a:fillRect/>
          </a:stretch>
        </p:blipFill>
        <p:spPr>
          <a:xfrm>
            <a:off x="7608168" y="5386930"/>
            <a:ext cx="864525" cy="265538"/>
          </a:xfrm>
          <a:prstGeom prst="rect">
            <a:avLst/>
          </a:prstGeom>
        </p:spPr>
      </p:pic>
    </p:spTree>
    <p:extLst>
      <p:ext uri="{BB962C8B-B14F-4D97-AF65-F5344CB8AC3E}">
        <p14:creationId xmlns:p14="http://schemas.microsoft.com/office/powerpoint/2010/main" val="287551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522B4446-FA38-4B5C-B6EC-721936194CC2}"/>
              </a:ext>
            </a:extLst>
          </p:cNvPr>
          <p:cNvSpPr/>
          <p:nvPr/>
        </p:nvSpPr>
        <p:spPr>
          <a:xfrm>
            <a:off x="6096000" y="1613070"/>
            <a:ext cx="5819775" cy="338554"/>
          </a:xfrm>
          <a:prstGeom prst="rect">
            <a:avLst/>
          </a:prstGeom>
        </p:spPr>
        <p:txBody>
          <a:bodyPr wrap="square">
            <a:spAutoFit/>
          </a:bodyPr>
          <a:lstStyle/>
          <a:p>
            <a:r>
              <a:rPr lang="en-US" sz="1600" dirty="0">
                <a:latin typeface="+mj-lt"/>
              </a:rPr>
              <a:t>Enter the storage location and description and save it.</a:t>
            </a:r>
          </a:p>
        </p:txBody>
      </p:sp>
      <p:pic>
        <p:nvPicPr>
          <p:cNvPr id="3" name="Picture 2">
            <a:extLst>
              <a:ext uri="{FF2B5EF4-FFF2-40B4-BE49-F238E27FC236}">
                <a16:creationId xmlns:a16="http://schemas.microsoft.com/office/drawing/2014/main" id="{B8DBE381-55E9-4329-A3C3-BD2946A49F22}"/>
              </a:ext>
            </a:extLst>
          </p:cNvPr>
          <p:cNvPicPr>
            <a:picLocks noChangeAspect="1"/>
          </p:cNvPicPr>
          <p:nvPr/>
        </p:nvPicPr>
        <p:blipFill>
          <a:blip r:embed="rId2" cstate="print"/>
          <a:stretch>
            <a:fillRect/>
          </a:stretch>
        </p:blipFill>
        <p:spPr>
          <a:xfrm>
            <a:off x="479376" y="1029478"/>
            <a:ext cx="5097513" cy="2217742"/>
          </a:xfrm>
          <a:prstGeom prst="rect">
            <a:avLst/>
          </a:prstGeom>
        </p:spPr>
      </p:pic>
      <p:sp>
        <p:nvSpPr>
          <p:cNvPr id="4" name="Rectangle 3">
            <a:extLst>
              <a:ext uri="{FF2B5EF4-FFF2-40B4-BE49-F238E27FC236}">
                <a16:creationId xmlns:a16="http://schemas.microsoft.com/office/drawing/2014/main" id="{1CC645C1-0325-4D5C-B61F-2674D44E0F1D}"/>
              </a:ext>
            </a:extLst>
          </p:cNvPr>
          <p:cNvSpPr/>
          <p:nvPr/>
        </p:nvSpPr>
        <p:spPr>
          <a:xfrm>
            <a:off x="227012" y="3645024"/>
            <a:ext cx="11688763" cy="907941"/>
          </a:xfrm>
          <a:prstGeom prst="rect">
            <a:avLst/>
          </a:prstGeom>
        </p:spPr>
        <p:txBody>
          <a:bodyPr wrap="square">
            <a:spAutoFit/>
          </a:bodyPr>
          <a:lstStyle/>
          <a:p>
            <a:pPr>
              <a:spcBef>
                <a:spcPts val="600"/>
              </a:spcBef>
            </a:pPr>
            <a:r>
              <a:rPr lang="en-US" sz="1600" b="1" dirty="0">
                <a:latin typeface="+mj-lt"/>
              </a:rPr>
              <a:t>Maintain purchasing organization</a:t>
            </a:r>
          </a:p>
          <a:p>
            <a:pPr>
              <a:spcBef>
                <a:spcPts val="600"/>
              </a:spcBef>
            </a:pPr>
            <a:r>
              <a:rPr lang="en-US" sz="1600" b="1" dirty="0">
                <a:latin typeface="+mj-lt"/>
              </a:rPr>
              <a:t>PATH: SPRO-&gt;Enterprise Structure-&gt;Definition-&gt; Materials Management-&gt; Maintain purchasing organization.</a:t>
            </a:r>
          </a:p>
        </p:txBody>
      </p:sp>
      <p:sp>
        <p:nvSpPr>
          <p:cNvPr id="12" name="Rectangle 11">
            <a:extLst>
              <a:ext uri="{FF2B5EF4-FFF2-40B4-BE49-F238E27FC236}">
                <a16:creationId xmlns:a16="http://schemas.microsoft.com/office/drawing/2014/main" id="{A8DBB361-A188-4490-AAFB-339EA751674C}"/>
              </a:ext>
            </a:extLst>
          </p:cNvPr>
          <p:cNvSpPr/>
          <p:nvPr/>
        </p:nvSpPr>
        <p:spPr>
          <a:xfrm>
            <a:off x="6337536" y="5288314"/>
            <a:ext cx="5578239" cy="584775"/>
          </a:xfrm>
          <a:prstGeom prst="rect">
            <a:avLst/>
          </a:prstGeom>
        </p:spPr>
        <p:txBody>
          <a:bodyPr wrap="square">
            <a:spAutoFit/>
          </a:bodyPr>
          <a:lstStyle/>
          <a:p>
            <a:r>
              <a:rPr lang="en-US" sz="1600" dirty="0">
                <a:latin typeface="+mj-lt"/>
              </a:rPr>
              <a:t>Click on IMG activity it will display following window on this click on New Entries</a:t>
            </a:r>
          </a:p>
        </p:txBody>
      </p:sp>
      <p:pic>
        <p:nvPicPr>
          <p:cNvPr id="14" name="Picture 13">
            <a:extLst>
              <a:ext uri="{FF2B5EF4-FFF2-40B4-BE49-F238E27FC236}">
                <a16:creationId xmlns:a16="http://schemas.microsoft.com/office/drawing/2014/main" id="{2DD1925E-DA63-43D7-857D-2DA9A3096C17}"/>
              </a:ext>
            </a:extLst>
          </p:cNvPr>
          <p:cNvPicPr>
            <a:picLocks noChangeAspect="1"/>
          </p:cNvPicPr>
          <p:nvPr/>
        </p:nvPicPr>
        <p:blipFill>
          <a:blip r:embed="rId3" cstate="print"/>
          <a:stretch>
            <a:fillRect/>
          </a:stretch>
        </p:blipFill>
        <p:spPr>
          <a:xfrm>
            <a:off x="9328547" y="5604853"/>
            <a:ext cx="795431" cy="244316"/>
          </a:xfrm>
          <a:prstGeom prst="rect">
            <a:avLst/>
          </a:prstGeom>
        </p:spPr>
      </p:pic>
      <p:pic>
        <p:nvPicPr>
          <p:cNvPr id="15" name="Picture 14">
            <a:extLst>
              <a:ext uri="{FF2B5EF4-FFF2-40B4-BE49-F238E27FC236}">
                <a16:creationId xmlns:a16="http://schemas.microsoft.com/office/drawing/2014/main" id="{B4E5C53D-2237-46E1-A5DC-F9D4ADC63F2F}"/>
              </a:ext>
            </a:extLst>
          </p:cNvPr>
          <p:cNvPicPr>
            <a:picLocks noChangeAspect="1"/>
          </p:cNvPicPr>
          <p:nvPr/>
        </p:nvPicPr>
        <p:blipFill>
          <a:blip r:embed="rId4" cstate="print"/>
          <a:stretch>
            <a:fillRect/>
          </a:stretch>
        </p:blipFill>
        <p:spPr>
          <a:xfrm>
            <a:off x="479376" y="4708067"/>
            <a:ext cx="5023442" cy="1745269"/>
          </a:xfrm>
          <a:prstGeom prst="rect">
            <a:avLst/>
          </a:prstGeom>
        </p:spPr>
      </p:pic>
    </p:spTree>
    <p:extLst>
      <p:ext uri="{BB962C8B-B14F-4D97-AF65-F5344CB8AC3E}">
        <p14:creationId xmlns:p14="http://schemas.microsoft.com/office/powerpoint/2010/main" val="290186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14" name="Picture 13">
            <a:extLst>
              <a:ext uri="{FF2B5EF4-FFF2-40B4-BE49-F238E27FC236}">
                <a16:creationId xmlns:a16="http://schemas.microsoft.com/office/drawing/2014/main" id="{2DD1925E-DA63-43D7-857D-2DA9A3096C17}"/>
              </a:ext>
            </a:extLst>
          </p:cNvPr>
          <p:cNvPicPr>
            <a:picLocks noChangeAspect="1"/>
          </p:cNvPicPr>
          <p:nvPr/>
        </p:nvPicPr>
        <p:blipFill>
          <a:blip r:embed="rId2" cstate="print"/>
          <a:stretch>
            <a:fillRect/>
          </a:stretch>
        </p:blipFill>
        <p:spPr>
          <a:xfrm>
            <a:off x="8400256" y="4612857"/>
            <a:ext cx="795431" cy="244316"/>
          </a:xfrm>
          <a:prstGeom prst="rect">
            <a:avLst/>
          </a:prstGeom>
        </p:spPr>
      </p:pic>
      <p:sp>
        <p:nvSpPr>
          <p:cNvPr id="2" name="Rectangle 1">
            <a:extLst>
              <a:ext uri="{FF2B5EF4-FFF2-40B4-BE49-F238E27FC236}">
                <a16:creationId xmlns:a16="http://schemas.microsoft.com/office/drawing/2014/main" id="{EE3CC2A5-7E82-47DA-867F-E14A6D7BEA06}"/>
              </a:ext>
            </a:extLst>
          </p:cNvPr>
          <p:cNvSpPr/>
          <p:nvPr/>
        </p:nvSpPr>
        <p:spPr>
          <a:xfrm>
            <a:off x="227014" y="989704"/>
            <a:ext cx="11688762" cy="907941"/>
          </a:xfrm>
          <a:prstGeom prst="rect">
            <a:avLst/>
          </a:prstGeom>
        </p:spPr>
        <p:txBody>
          <a:bodyPr wrap="square">
            <a:spAutoFit/>
          </a:bodyPr>
          <a:lstStyle/>
          <a:p>
            <a:pPr>
              <a:spcBef>
                <a:spcPts val="600"/>
              </a:spcBef>
            </a:pPr>
            <a:r>
              <a:rPr lang="en-US" sz="1600" b="1" dirty="0">
                <a:latin typeface="+mj-lt"/>
              </a:rPr>
              <a:t>Define, copy, delete, check shipping point:</a:t>
            </a:r>
          </a:p>
          <a:p>
            <a:pPr>
              <a:spcBef>
                <a:spcPts val="600"/>
              </a:spcBef>
            </a:pPr>
            <a:r>
              <a:rPr lang="en-US" sz="1600" b="1" dirty="0">
                <a:latin typeface="+mj-lt"/>
              </a:rPr>
              <a:t>PATH: SPRO-&gt;Enterprise Structure-&gt;Definition-&gt; Logistics Execution -&gt; Define, copy, delete, check shipping point.</a:t>
            </a:r>
          </a:p>
        </p:txBody>
      </p:sp>
      <p:sp>
        <p:nvSpPr>
          <p:cNvPr id="6" name="Rectangle 5">
            <a:extLst>
              <a:ext uri="{FF2B5EF4-FFF2-40B4-BE49-F238E27FC236}">
                <a16:creationId xmlns:a16="http://schemas.microsoft.com/office/drawing/2014/main" id="{1CA3F135-12E2-4E95-B89B-9E54E011FB00}"/>
              </a:ext>
            </a:extLst>
          </p:cNvPr>
          <p:cNvSpPr/>
          <p:nvPr/>
        </p:nvSpPr>
        <p:spPr>
          <a:xfrm>
            <a:off x="6096000" y="2372471"/>
            <a:ext cx="5819775" cy="584775"/>
          </a:xfrm>
          <a:prstGeom prst="rect">
            <a:avLst/>
          </a:prstGeom>
        </p:spPr>
        <p:txBody>
          <a:bodyPr wrap="square">
            <a:spAutoFit/>
          </a:bodyPr>
          <a:lstStyle/>
          <a:p>
            <a:r>
              <a:rPr lang="en-US" sz="1600" dirty="0">
                <a:latin typeface="+mj-lt"/>
              </a:rPr>
              <a:t>Click on IMG activity it will display following window on this click on Define Shipping Point.</a:t>
            </a:r>
          </a:p>
        </p:txBody>
      </p:sp>
      <p:pic>
        <p:nvPicPr>
          <p:cNvPr id="7" name="Picture 6">
            <a:extLst>
              <a:ext uri="{FF2B5EF4-FFF2-40B4-BE49-F238E27FC236}">
                <a16:creationId xmlns:a16="http://schemas.microsoft.com/office/drawing/2014/main" id="{DE9D877B-4C7F-417B-A6F4-5395CE49C0BA}"/>
              </a:ext>
            </a:extLst>
          </p:cNvPr>
          <p:cNvPicPr>
            <a:picLocks noChangeAspect="1"/>
          </p:cNvPicPr>
          <p:nvPr/>
        </p:nvPicPr>
        <p:blipFill>
          <a:blip r:embed="rId3" cstate="print"/>
          <a:stretch>
            <a:fillRect/>
          </a:stretch>
        </p:blipFill>
        <p:spPr>
          <a:xfrm>
            <a:off x="407368" y="1960183"/>
            <a:ext cx="5220322" cy="1409351"/>
          </a:xfrm>
          <a:prstGeom prst="rect">
            <a:avLst/>
          </a:prstGeom>
        </p:spPr>
      </p:pic>
      <p:sp>
        <p:nvSpPr>
          <p:cNvPr id="8" name="Rectangle 7">
            <a:extLst>
              <a:ext uri="{FF2B5EF4-FFF2-40B4-BE49-F238E27FC236}">
                <a16:creationId xmlns:a16="http://schemas.microsoft.com/office/drawing/2014/main" id="{FF85C1C0-1DDD-4526-B419-726A1E3EC8B4}"/>
              </a:ext>
            </a:extLst>
          </p:cNvPr>
          <p:cNvSpPr/>
          <p:nvPr/>
        </p:nvSpPr>
        <p:spPr>
          <a:xfrm>
            <a:off x="6096000" y="4581128"/>
            <a:ext cx="5558012" cy="584775"/>
          </a:xfrm>
          <a:prstGeom prst="rect">
            <a:avLst/>
          </a:prstGeom>
        </p:spPr>
        <p:txBody>
          <a:bodyPr wrap="square">
            <a:spAutoFit/>
          </a:bodyPr>
          <a:lstStyle/>
          <a:p>
            <a:r>
              <a:rPr lang="en-US" sz="1600" dirty="0">
                <a:latin typeface="+mj-lt"/>
              </a:rPr>
              <a:t>click on New Entries               And fill the required fields as follow</a:t>
            </a:r>
          </a:p>
        </p:txBody>
      </p:sp>
      <p:pic>
        <p:nvPicPr>
          <p:cNvPr id="9" name="Picture 8">
            <a:extLst>
              <a:ext uri="{FF2B5EF4-FFF2-40B4-BE49-F238E27FC236}">
                <a16:creationId xmlns:a16="http://schemas.microsoft.com/office/drawing/2014/main" id="{904BFEB7-3EA9-4027-AA7D-14B578C9EDBD}"/>
              </a:ext>
            </a:extLst>
          </p:cNvPr>
          <p:cNvPicPr>
            <a:picLocks noChangeAspect="1"/>
          </p:cNvPicPr>
          <p:nvPr/>
        </p:nvPicPr>
        <p:blipFill>
          <a:blip r:embed="rId4" cstate="print"/>
          <a:stretch>
            <a:fillRect/>
          </a:stretch>
        </p:blipFill>
        <p:spPr>
          <a:xfrm>
            <a:off x="1421286" y="3557920"/>
            <a:ext cx="3192487" cy="2966706"/>
          </a:xfrm>
          <a:prstGeom prst="rect">
            <a:avLst/>
          </a:prstGeom>
        </p:spPr>
      </p:pic>
    </p:spTree>
    <p:extLst>
      <p:ext uri="{BB962C8B-B14F-4D97-AF65-F5344CB8AC3E}">
        <p14:creationId xmlns:p14="http://schemas.microsoft.com/office/powerpoint/2010/main" val="291430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14" name="Picture 13">
            <a:extLst>
              <a:ext uri="{FF2B5EF4-FFF2-40B4-BE49-F238E27FC236}">
                <a16:creationId xmlns:a16="http://schemas.microsoft.com/office/drawing/2014/main" id="{2DD1925E-DA63-43D7-857D-2DA9A3096C17}"/>
              </a:ext>
            </a:extLst>
          </p:cNvPr>
          <p:cNvPicPr>
            <a:picLocks noChangeAspect="1"/>
          </p:cNvPicPr>
          <p:nvPr/>
        </p:nvPicPr>
        <p:blipFill>
          <a:blip r:embed="rId2" cstate="print"/>
          <a:stretch>
            <a:fillRect/>
          </a:stretch>
        </p:blipFill>
        <p:spPr>
          <a:xfrm>
            <a:off x="8458201" y="4452518"/>
            <a:ext cx="795431" cy="244316"/>
          </a:xfrm>
          <a:prstGeom prst="rect">
            <a:avLst/>
          </a:prstGeom>
        </p:spPr>
      </p:pic>
      <p:sp>
        <p:nvSpPr>
          <p:cNvPr id="6" name="Rectangle 5">
            <a:extLst>
              <a:ext uri="{FF2B5EF4-FFF2-40B4-BE49-F238E27FC236}">
                <a16:creationId xmlns:a16="http://schemas.microsoft.com/office/drawing/2014/main" id="{1CA3F135-12E2-4E95-B89B-9E54E011FB00}"/>
              </a:ext>
            </a:extLst>
          </p:cNvPr>
          <p:cNvSpPr/>
          <p:nvPr/>
        </p:nvSpPr>
        <p:spPr>
          <a:xfrm>
            <a:off x="227349" y="1000128"/>
            <a:ext cx="11688426" cy="338554"/>
          </a:xfrm>
          <a:prstGeom prst="rect">
            <a:avLst/>
          </a:prstGeom>
        </p:spPr>
        <p:txBody>
          <a:bodyPr wrap="square">
            <a:spAutoFit/>
          </a:bodyPr>
          <a:lstStyle/>
          <a:p>
            <a:r>
              <a:rPr lang="en-US" sz="1600" dirty="0">
                <a:latin typeface="+mj-lt"/>
              </a:rPr>
              <a:t>Click on IMG activity it will display following window on this click on Define Shipping Point.</a:t>
            </a:r>
          </a:p>
        </p:txBody>
      </p:sp>
      <p:pic>
        <p:nvPicPr>
          <p:cNvPr id="7" name="Picture 6">
            <a:extLst>
              <a:ext uri="{FF2B5EF4-FFF2-40B4-BE49-F238E27FC236}">
                <a16:creationId xmlns:a16="http://schemas.microsoft.com/office/drawing/2014/main" id="{DE9D877B-4C7F-417B-A6F4-5395CE49C0BA}"/>
              </a:ext>
            </a:extLst>
          </p:cNvPr>
          <p:cNvPicPr>
            <a:picLocks noChangeAspect="1"/>
          </p:cNvPicPr>
          <p:nvPr/>
        </p:nvPicPr>
        <p:blipFill>
          <a:blip r:embed="rId3" cstate="print"/>
          <a:stretch>
            <a:fillRect/>
          </a:stretch>
        </p:blipFill>
        <p:spPr>
          <a:xfrm>
            <a:off x="479376" y="1405646"/>
            <a:ext cx="5627572" cy="1519298"/>
          </a:xfrm>
          <a:prstGeom prst="rect">
            <a:avLst/>
          </a:prstGeom>
        </p:spPr>
      </p:pic>
      <p:sp>
        <p:nvSpPr>
          <p:cNvPr id="8" name="Rectangle 7">
            <a:extLst>
              <a:ext uri="{FF2B5EF4-FFF2-40B4-BE49-F238E27FC236}">
                <a16:creationId xmlns:a16="http://schemas.microsoft.com/office/drawing/2014/main" id="{FF85C1C0-1DDD-4526-B419-726A1E3EC8B4}"/>
              </a:ext>
            </a:extLst>
          </p:cNvPr>
          <p:cNvSpPr/>
          <p:nvPr/>
        </p:nvSpPr>
        <p:spPr>
          <a:xfrm>
            <a:off x="6060165" y="4425246"/>
            <a:ext cx="5558012" cy="584775"/>
          </a:xfrm>
          <a:prstGeom prst="rect">
            <a:avLst/>
          </a:prstGeom>
        </p:spPr>
        <p:txBody>
          <a:bodyPr wrap="square">
            <a:spAutoFit/>
          </a:bodyPr>
          <a:lstStyle/>
          <a:p>
            <a:r>
              <a:rPr lang="en-US" sz="1600" dirty="0">
                <a:latin typeface="+mj-lt"/>
              </a:rPr>
              <a:t>click on New Entries                   And fill the required fields as follow</a:t>
            </a:r>
          </a:p>
        </p:txBody>
      </p:sp>
      <p:pic>
        <p:nvPicPr>
          <p:cNvPr id="9" name="Picture 8">
            <a:extLst>
              <a:ext uri="{FF2B5EF4-FFF2-40B4-BE49-F238E27FC236}">
                <a16:creationId xmlns:a16="http://schemas.microsoft.com/office/drawing/2014/main" id="{904BFEB7-3EA9-4027-AA7D-14B578C9EDBD}"/>
              </a:ext>
            </a:extLst>
          </p:cNvPr>
          <p:cNvPicPr>
            <a:picLocks noChangeAspect="1"/>
          </p:cNvPicPr>
          <p:nvPr/>
        </p:nvPicPr>
        <p:blipFill>
          <a:blip r:embed="rId4" cstate="print"/>
          <a:stretch>
            <a:fillRect/>
          </a:stretch>
        </p:blipFill>
        <p:spPr>
          <a:xfrm>
            <a:off x="1549679" y="3140969"/>
            <a:ext cx="3486967" cy="3240360"/>
          </a:xfrm>
          <a:prstGeom prst="rect">
            <a:avLst/>
          </a:prstGeom>
        </p:spPr>
      </p:pic>
    </p:spTree>
    <p:extLst>
      <p:ext uri="{BB962C8B-B14F-4D97-AF65-F5344CB8AC3E}">
        <p14:creationId xmlns:p14="http://schemas.microsoft.com/office/powerpoint/2010/main" val="189600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3" name="Rectangle 2">
            <a:extLst>
              <a:ext uri="{FF2B5EF4-FFF2-40B4-BE49-F238E27FC236}">
                <a16:creationId xmlns:a16="http://schemas.microsoft.com/office/drawing/2014/main" id="{440E945B-CE1D-4DD0-9AD8-720C6F2B9AA1}"/>
              </a:ext>
            </a:extLst>
          </p:cNvPr>
          <p:cNvSpPr/>
          <p:nvPr/>
        </p:nvSpPr>
        <p:spPr>
          <a:xfrm>
            <a:off x="227349" y="995530"/>
            <a:ext cx="11688426" cy="1231106"/>
          </a:xfrm>
          <a:prstGeom prst="rect">
            <a:avLst/>
          </a:prstGeom>
        </p:spPr>
        <p:txBody>
          <a:bodyPr wrap="square">
            <a:spAutoFit/>
          </a:bodyPr>
          <a:lstStyle/>
          <a:p>
            <a:pPr>
              <a:spcBef>
                <a:spcPts val="600"/>
              </a:spcBef>
            </a:pPr>
            <a:r>
              <a:rPr lang="en-US" sz="1600" b="1" dirty="0">
                <a:latin typeface="+mj-lt"/>
              </a:rPr>
              <a:t>ASSIGNMENT</a:t>
            </a:r>
          </a:p>
          <a:p>
            <a:pPr>
              <a:spcBef>
                <a:spcPts val="600"/>
              </a:spcBef>
            </a:pPr>
            <a:r>
              <a:rPr lang="en-US" sz="1600" b="1" dirty="0">
                <a:latin typeface="+mj-lt"/>
              </a:rPr>
              <a:t>Assign company code to company:</a:t>
            </a:r>
          </a:p>
          <a:p>
            <a:pPr>
              <a:spcBef>
                <a:spcPts val="600"/>
              </a:spcBef>
            </a:pPr>
            <a:r>
              <a:rPr lang="en-US" sz="1600" b="1" dirty="0">
                <a:latin typeface="+mj-lt"/>
              </a:rPr>
              <a:t>PATH: SPRO-&gt;Enterprise Structure-&gt; Assignment -&gt; Financial Accounting -&gt; Assign company code to company.</a:t>
            </a:r>
          </a:p>
        </p:txBody>
      </p:sp>
      <p:sp>
        <p:nvSpPr>
          <p:cNvPr id="4" name="Rectangle 3">
            <a:extLst>
              <a:ext uri="{FF2B5EF4-FFF2-40B4-BE49-F238E27FC236}">
                <a16:creationId xmlns:a16="http://schemas.microsoft.com/office/drawing/2014/main" id="{D6643698-44AF-4BD8-8665-EF0B390C29ED}"/>
              </a:ext>
            </a:extLst>
          </p:cNvPr>
          <p:cNvSpPr/>
          <p:nvPr/>
        </p:nvSpPr>
        <p:spPr>
          <a:xfrm>
            <a:off x="6127776" y="4982836"/>
            <a:ext cx="5872880" cy="830997"/>
          </a:xfrm>
          <a:prstGeom prst="rect">
            <a:avLst/>
          </a:prstGeom>
        </p:spPr>
        <p:txBody>
          <a:bodyPr wrap="square">
            <a:spAutoFit/>
          </a:bodyPr>
          <a:lstStyle/>
          <a:p>
            <a:r>
              <a:rPr lang="en-US" sz="1600" dirty="0">
                <a:latin typeface="+mj-lt"/>
              </a:rPr>
              <a:t>On this entry your company code and press enter or click on continue button. So it will display your company code at the top of window as follow.</a:t>
            </a:r>
          </a:p>
        </p:txBody>
      </p:sp>
      <p:pic>
        <p:nvPicPr>
          <p:cNvPr id="5" name="Picture 4">
            <a:extLst>
              <a:ext uri="{FF2B5EF4-FFF2-40B4-BE49-F238E27FC236}">
                <a16:creationId xmlns:a16="http://schemas.microsoft.com/office/drawing/2014/main" id="{55A3C47C-3C57-42E9-8996-F8BBB252CEBA}"/>
              </a:ext>
            </a:extLst>
          </p:cNvPr>
          <p:cNvPicPr>
            <a:picLocks noChangeAspect="1"/>
          </p:cNvPicPr>
          <p:nvPr/>
        </p:nvPicPr>
        <p:blipFill>
          <a:blip r:embed="rId2" cstate="print"/>
          <a:stretch>
            <a:fillRect/>
          </a:stretch>
        </p:blipFill>
        <p:spPr>
          <a:xfrm>
            <a:off x="1271465" y="2406833"/>
            <a:ext cx="4104456" cy="1742247"/>
          </a:xfrm>
          <a:prstGeom prst="rect">
            <a:avLst/>
          </a:prstGeom>
        </p:spPr>
      </p:pic>
      <p:pic>
        <p:nvPicPr>
          <p:cNvPr id="10" name="Picture 9">
            <a:extLst>
              <a:ext uri="{FF2B5EF4-FFF2-40B4-BE49-F238E27FC236}">
                <a16:creationId xmlns:a16="http://schemas.microsoft.com/office/drawing/2014/main" id="{1AAD53A3-3651-4B7F-A309-229DC4822EE0}"/>
              </a:ext>
            </a:extLst>
          </p:cNvPr>
          <p:cNvPicPr>
            <a:picLocks noChangeAspect="1"/>
          </p:cNvPicPr>
          <p:nvPr/>
        </p:nvPicPr>
        <p:blipFill>
          <a:blip r:embed="rId3" cstate="print"/>
          <a:stretch>
            <a:fillRect/>
          </a:stretch>
        </p:blipFill>
        <p:spPr>
          <a:xfrm>
            <a:off x="555078" y="4365104"/>
            <a:ext cx="5424737" cy="2016223"/>
          </a:xfrm>
          <a:prstGeom prst="rect">
            <a:avLst/>
          </a:prstGeom>
        </p:spPr>
      </p:pic>
      <p:sp>
        <p:nvSpPr>
          <p:cNvPr id="6" name="Rectangle 5">
            <a:extLst>
              <a:ext uri="{FF2B5EF4-FFF2-40B4-BE49-F238E27FC236}">
                <a16:creationId xmlns:a16="http://schemas.microsoft.com/office/drawing/2014/main" id="{4AA98327-36BA-404F-B226-C155A0C90318}"/>
              </a:ext>
            </a:extLst>
          </p:cNvPr>
          <p:cNvSpPr/>
          <p:nvPr/>
        </p:nvSpPr>
        <p:spPr>
          <a:xfrm>
            <a:off x="6127776" y="2862458"/>
            <a:ext cx="5819775" cy="830997"/>
          </a:xfrm>
          <a:prstGeom prst="rect">
            <a:avLst/>
          </a:prstGeom>
        </p:spPr>
        <p:txBody>
          <a:bodyPr wrap="square">
            <a:spAutoFit/>
          </a:bodyPr>
          <a:lstStyle/>
          <a:p>
            <a:r>
              <a:rPr lang="en-US" sz="1600" dirty="0"/>
              <a:t>Click on IMG activity it will display following window, click on position button so it will display the following small window:</a:t>
            </a:r>
          </a:p>
        </p:txBody>
      </p:sp>
    </p:spTree>
    <p:extLst>
      <p:ext uri="{BB962C8B-B14F-4D97-AF65-F5344CB8AC3E}">
        <p14:creationId xmlns:p14="http://schemas.microsoft.com/office/powerpoint/2010/main" val="341086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4" name="Rectangle 3">
            <a:extLst>
              <a:ext uri="{FF2B5EF4-FFF2-40B4-BE49-F238E27FC236}">
                <a16:creationId xmlns:a16="http://schemas.microsoft.com/office/drawing/2014/main" id="{0AD849B9-BE73-45EA-AC63-E76AF174E840}"/>
              </a:ext>
            </a:extLst>
          </p:cNvPr>
          <p:cNvSpPr/>
          <p:nvPr/>
        </p:nvSpPr>
        <p:spPr>
          <a:xfrm>
            <a:off x="227349" y="1166843"/>
            <a:ext cx="11737302" cy="4739759"/>
          </a:xfrm>
          <a:prstGeom prst="rect">
            <a:avLst/>
          </a:prstGeom>
        </p:spPr>
        <p:txBody>
          <a:bodyPr wrap="square">
            <a:spAutoFit/>
          </a:bodyPr>
          <a:lstStyle/>
          <a:p>
            <a:pPr>
              <a:spcBef>
                <a:spcPts val="1200"/>
              </a:spcBef>
            </a:pPr>
            <a:r>
              <a:rPr lang="en-US" sz="1600" dirty="0">
                <a:cs typeface="Arial" panose="020B0604020202020204" pitchFamily="34" charset="0"/>
              </a:rPr>
              <a:t>Similarly other organizational elements needs to be assigned as per below </a:t>
            </a:r>
          </a:p>
          <a:p>
            <a:pPr indent="-285750">
              <a:spcBef>
                <a:spcPts val="1200"/>
              </a:spcBef>
              <a:buClr>
                <a:schemeClr val="accent1"/>
              </a:buClr>
              <a:buFont typeface="Wingdings" panose="05000000000000000000" pitchFamily="2" charset="2"/>
              <a:buChar char="§"/>
            </a:pPr>
            <a:r>
              <a:rPr lang="en-US" sz="1600" dirty="0">
                <a:latin typeface="+mj-lt"/>
              </a:rPr>
              <a:t>Assign company code to credit control area</a:t>
            </a:r>
          </a:p>
          <a:p>
            <a:pPr indent="-285750">
              <a:spcBef>
                <a:spcPts val="1200"/>
              </a:spcBef>
              <a:buClr>
                <a:schemeClr val="accent1"/>
              </a:buClr>
              <a:buFont typeface="Wingdings" panose="05000000000000000000" pitchFamily="2" charset="2"/>
              <a:buChar char="§"/>
            </a:pPr>
            <a:r>
              <a:rPr lang="en-US" sz="1600" dirty="0">
                <a:latin typeface="+mj-lt"/>
              </a:rPr>
              <a:t>Assign company code to financial management area</a:t>
            </a:r>
          </a:p>
          <a:p>
            <a:pPr indent="-285750">
              <a:spcBef>
                <a:spcPts val="1200"/>
              </a:spcBef>
              <a:buClr>
                <a:schemeClr val="accent1"/>
              </a:buClr>
              <a:buFont typeface="Wingdings" panose="05000000000000000000" pitchFamily="2" charset="2"/>
              <a:buChar char="§"/>
            </a:pPr>
            <a:r>
              <a:rPr lang="en-US" sz="1600" dirty="0">
                <a:latin typeface="+mj-lt"/>
              </a:rPr>
              <a:t>Assign plant to company code</a:t>
            </a:r>
          </a:p>
          <a:p>
            <a:pPr indent="-285750">
              <a:spcBef>
                <a:spcPts val="1200"/>
              </a:spcBef>
              <a:buClr>
                <a:schemeClr val="accent1"/>
              </a:buClr>
              <a:buFont typeface="Wingdings" panose="05000000000000000000" pitchFamily="2" charset="2"/>
              <a:buChar char="§"/>
            </a:pPr>
            <a:r>
              <a:rPr lang="en-US" sz="1600" dirty="0">
                <a:latin typeface="+mj-lt"/>
              </a:rPr>
              <a:t>Assign sales organization to company code:</a:t>
            </a:r>
          </a:p>
          <a:p>
            <a:pPr indent="-285750">
              <a:spcBef>
                <a:spcPts val="1200"/>
              </a:spcBef>
              <a:buClr>
                <a:schemeClr val="accent1"/>
              </a:buClr>
              <a:buFont typeface="Wingdings" panose="05000000000000000000" pitchFamily="2" charset="2"/>
              <a:buChar char="§"/>
            </a:pPr>
            <a:r>
              <a:rPr lang="en-US" sz="1600" dirty="0">
                <a:latin typeface="+mj-lt"/>
              </a:rPr>
              <a:t>Assign Business Area to Plant/Valuation Area and Division</a:t>
            </a:r>
          </a:p>
          <a:p>
            <a:pPr indent="-285750">
              <a:spcBef>
                <a:spcPts val="1200"/>
              </a:spcBef>
              <a:buClr>
                <a:schemeClr val="accent1"/>
              </a:buClr>
              <a:buFont typeface="Wingdings" panose="05000000000000000000" pitchFamily="2" charset="2"/>
              <a:buChar char="§"/>
            </a:pPr>
            <a:r>
              <a:rPr lang="en-US" sz="1600" dirty="0">
                <a:latin typeface="+mj-lt"/>
              </a:rPr>
              <a:t>Assign distribution channel to sales organization</a:t>
            </a:r>
          </a:p>
          <a:p>
            <a:pPr indent="-285750">
              <a:spcBef>
                <a:spcPts val="1200"/>
              </a:spcBef>
              <a:buClr>
                <a:schemeClr val="accent1"/>
              </a:buClr>
              <a:buFont typeface="Wingdings" panose="05000000000000000000" pitchFamily="2" charset="2"/>
              <a:buChar char="§"/>
            </a:pPr>
            <a:r>
              <a:rPr lang="en-US" sz="1600" dirty="0">
                <a:latin typeface="+mj-lt"/>
              </a:rPr>
              <a:t>Assign division to sales organization</a:t>
            </a:r>
          </a:p>
          <a:p>
            <a:pPr indent="-285750">
              <a:spcBef>
                <a:spcPts val="1200"/>
              </a:spcBef>
              <a:buClr>
                <a:schemeClr val="accent1"/>
              </a:buClr>
              <a:buFont typeface="Wingdings" panose="05000000000000000000" pitchFamily="2" charset="2"/>
              <a:buChar char="§"/>
            </a:pPr>
            <a:r>
              <a:rPr lang="en-US" sz="1600" dirty="0">
                <a:latin typeface="+mj-lt"/>
              </a:rPr>
              <a:t>Assign sales organization - distribution channel – plant</a:t>
            </a:r>
          </a:p>
          <a:p>
            <a:pPr indent="-285750">
              <a:spcBef>
                <a:spcPts val="1200"/>
              </a:spcBef>
              <a:buClr>
                <a:schemeClr val="accent1"/>
              </a:buClr>
              <a:buFont typeface="Wingdings" panose="05000000000000000000" pitchFamily="2" charset="2"/>
              <a:buChar char="§"/>
            </a:pPr>
            <a:r>
              <a:rPr lang="en-US" sz="1600" dirty="0">
                <a:latin typeface="+mj-lt"/>
              </a:rPr>
              <a:t>Assign sales area to credit control area</a:t>
            </a:r>
          </a:p>
          <a:p>
            <a:pPr indent="-285750">
              <a:spcBef>
                <a:spcPts val="1200"/>
              </a:spcBef>
              <a:buClr>
                <a:schemeClr val="accent1"/>
              </a:buClr>
              <a:buFont typeface="Wingdings" panose="05000000000000000000" pitchFamily="2" charset="2"/>
              <a:buChar char="§"/>
            </a:pPr>
            <a:r>
              <a:rPr lang="en-US" sz="1600" dirty="0">
                <a:latin typeface="+mj-lt"/>
              </a:rPr>
              <a:t>Assign purchasing organization to company code</a:t>
            </a:r>
          </a:p>
          <a:p>
            <a:pPr indent="-285750">
              <a:spcBef>
                <a:spcPts val="1200"/>
              </a:spcBef>
              <a:buClr>
                <a:schemeClr val="accent1"/>
              </a:buClr>
              <a:buFont typeface="Wingdings" panose="05000000000000000000" pitchFamily="2" charset="2"/>
              <a:buChar char="§"/>
            </a:pPr>
            <a:r>
              <a:rPr lang="en-US" sz="1600" dirty="0">
                <a:latin typeface="+mj-lt"/>
              </a:rPr>
              <a:t>Assign purchasing organization to plant</a:t>
            </a:r>
          </a:p>
        </p:txBody>
      </p:sp>
    </p:spTree>
    <p:extLst>
      <p:ext uri="{BB962C8B-B14F-4D97-AF65-F5344CB8AC3E}">
        <p14:creationId xmlns:p14="http://schemas.microsoft.com/office/powerpoint/2010/main" val="385302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a:t>
            </a:r>
          </a:p>
        </p:txBody>
      </p:sp>
      <p:sp>
        <p:nvSpPr>
          <p:cNvPr id="4" name="Rectangle 3">
            <a:extLst>
              <a:ext uri="{FF2B5EF4-FFF2-40B4-BE49-F238E27FC236}">
                <a16:creationId xmlns:a16="http://schemas.microsoft.com/office/drawing/2014/main" id="{E87C15CE-C9F9-4C5A-AD07-DABB4813E2D7}"/>
              </a:ext>
            </a:extLst>
          </p:cNvPr>
          <p:cNvSpPr/>
          <p:nvPr/>
        </p:nvSpPr>
        <p:spPr>
          <a:xfrm>
            <a:off x="227349" y="999013"/>
            <a:ext cx="11688426" cy="5301451"/>
          </a:xfrm>
          <a:prstGeom prst="rect">
            <a:avLst/>
          </a:prstGeom>
        </p:spPr>
        <p:txBody>
          <a:bodyPr wrap="square">
            <a:spAutoFit/>
          </a:bodyPr>
          <a:lstStyle/>
          <a:p>
            <a:pPr>
              <a:spcBef>
                <a:spcPts val="900"/>
              </a:spcBef>
            </a:pPr>
            <a:r>
              <a:rPr lang="en-US" sz="1600" dirty="0"/>
              <a:t>The </a:t>
            </a:r>
            <a:r>
              <a:rPr lang="en-US" sz="1600" b="1" dirty="0"/>
              <a:t>variant principle</a:t>
            </a:r>
            <a:r>
              <a:rPr lang="en-US" sz="1600" dirty="0"/>
              <a:t> there is 3 variants. They are </a:t>
            </a:r>
          </a:p>
          <a:p>
            <a:pPr marL="342900" indent="-342900">
              <a:spcBef>
                <a:spcPts val="900"/>
              </a:spcBef>
              <a:buClr>
                <a:schemeClr val="accent1"/>
              </a:buClr>
              <a:buFont typeface="+mj-lt"/>
              <a:buAutoNum type="arabicPeriod"/>
            </a:pPr>
            <a:r>
              <a:rPr lang="en-US" sz="1600" dirty="0"/>
              <a:t>Fiscal year variant</a:t>
            </a:r>
          </a:p>
          <a:p>
            <a:pPr marL="342900" indent="-342900">
              <a:spcBef>
                <a:spcPts val="900"/>
              </a:spcBef>
              <a:buClr>
                <a:schemeClr val="accent1"/>
              </a:buClr>
              <a:buFont typeface="+mj-lt"/>
              <a:buAutoNum type="arabicPeriod"/>
            </a:pPr>
            <a:r>
              <a:rPr lang="en-US" sz="1600" dirty="0"/>
              <a:t>Posting period variant</a:t>
            </a:r>
          </a:p>
          <a:p>
            <a:pPr marL="342900" indent="-342900">
              <a:spcBef>
                <a:spcPts val="900"/>
              </a:spcBef>
              <a:buClr>
                <a:schemeClr val="accent1"/>
              </a:buClr>
              <a:buFont typeface="+mj-lt"/>
              <a:buAutoNum type="arabicPeriod"/>
            </a:pPr>
            <a:r>
              <a:rPr lang="en-US" sz="1600" dirty="0"/>
              <a:t>Field status variant. </a:t>
            </a:r>
          </a:p>
          <a:p>
            <a:pPr>
              <a:spcBef>
                <a:spcPts val="900"/>
              </a:spcBef>
            </a:pPr>
            <a:r>
              <a:rPr lang="en-US" sz="1600" dirty="0"/>
              <a:t>The first customization is Fiscal Year Variant. The variants defined under variant principle are at client level.</a:t>
            </a:r>
          </a:p>
          <a:p>
            <a:pPr>
              <a:spcBef>
                <a:spcPts val="900"/>
              </a:spcBef>
            </a:pPr>
            <a:r>
              <a:rPr lang="en-US" sz="1600" b="1" dirty="0"/>
              <a:t>What is Fiscal Year Variant:</a:t>
            </a:r>
            <a:r>
              <a:rPr lang="en-US" sz="1600" dirty="0"/>
              <a:t> The fiscal year means a general year in common. No company can maintain the books for indefinite period. They have to close the books for certain period. That depends on the company and the country’s policy. Suppose in India all the companies have to close their books on 31st march every year. But other countries may follow the different approach for Variant Principle in SAP.</a:t>
            </a:r>
          </a:p>
          <a:p>
            <a:pPr>
              <a:spcBef>
                <a:spcPts val="900"/>
              </a:spcBef>
            </a:pPr>
            <a:r>
              <a:rPr lang="en-US" sz="1600" dirty="0"/>
              <a:t>The fiscal year is classified as</a:t>
            </a:r>
          </a:p>
          <a:p>
            <a:pPr marL="342900" indent="-342900">
              <a:spcBef>
                <a:spcPts val="900"/>
              </a:spcBef>
              <a:buClr>
                <a:schemeClr val="accent1"/>
              </a:buClr>
              <a:buFont typeface="+mj-lt"/>
              <a:buAutoNum type="arabicPeriod"/>
            </a:pPr>
            <a:r>
              <a:rPr lang="en-US" sz="1600" b="1" dirty="0"/>
              <a:t>Calendar year</a:t>
            </a:r>
          </a:p>
          <a:p>
            <a:pPr marL="342900" indent="-342900">
              <a:spcBef>
                <a:spcPts val="900"/>
              </a:spcBef>
              <a:buClr>
                <a:schemeClr val="accent1"/>
              </a:buClr>
              <a:buFont typeface="+mj-lt"/>
              <a:buAutoNum type="arabicPeriod"/>
            </a:pPr>
            <a:r>
              <a:rPr lang="en-US" sz="1600" b="1" dirty="0"/>
              <a:t>Non calendar year</a:t>
            </a:r>
          </a:p>
          <a:p>
            <a:pPr>
              <a:spcBef>
                <a:spcPts val="900"/>
              </a:spcBef>
            </a:pPr>
            <a:r>
              <a:rPr lang="en-US" sz="1600" dirty="0"/>
              <a:t>As far as customization is concerned definition of calendar is so simple.</a:t>
            </a:r>
          </a:p>
          <a:p>
            <a:pPr>
              <a:spcBef>
                <a:spcPts val="900"/>
              </a:spcBef>
            </a:pPr>
            <a:r>
              <a:rPr lang="en-US" sz="1600" dirty="0"/>
              <a:t>We have to select one check box. For non calendar year definition we have to define the open and close the fiscal year and also the end days of the periods.</a:t>
            </a:r>
          </a:p>
          <a:p>
            <a:pPr>
              <a:spcBef>
                <a:spcPts val="900"/>
              </a:spcBef>
            </a:pPr>
            <a:r>
              <a:rPr lang="en-US" sz="1600" b="1" dirty="0"/>
              <a:t>Period: </a:t>
            </a:r>
            <a:r>
              <a:rPr lang="en-US" sz="1600" dirty="0"/>
              <a:t>Is generally is called a month. The fiscal year variant screen appears as under</a:t>
            </a:r>
            <a:endParaRPr lang="en-US" sz="1600" dirty="0">
              <a:latin typeface="TimesNewRomanPSMT"/>
            </a:endParaRPr>
          </a:p>
        </p:txBody>
      </p:sp>
    </p:spTree>
    <p:extLst>
      <p:ext uri="{BB962C8B-B14F-4D97-AF65-F5344CB8AC3E}">
        <p14:creationId xmlns:p14="http://schemas.microsoft.com/office/powerpoint/2010/main" val="2383467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4" name="Rectangle 3">
            <a:extLst>
              <a:ext uri="{FF2B5EF4-FFF2-40B4-BE49-F238E27FC236}">
                <a16:creationId xmlns:a16="http://schemas.microsoft.com/office/drawing/2014/main" id="{5CEA95A0-E012-4600-A4CE-D8E7171B9083}"/>
              </a:ext>
            </a:extLst>
          </p:cNvPr>
          <p:cNvSpPr/>
          <p:nvPr/>
        </p:nvSpPr>
        <p:spPr>
          <a:xfrm>
            <a:off x="227013" y="980728"/>
            <a:ext cx="11688762" cy="5445080"/>
          </a:xfrm>
          <a:prstGeom prst="rect">
            <a:avLst/>
          </a:prstGeom>
        </p:spPr>
        <p:txBody>
          <a:bodyPr wrap="square">
            <a:spAutoFit/>
          </a:bodyPr>
          <a:lstStyle/>
          <a:p>
            <a:pPr>
              <a:spcBef>
                <a:spcPts val="700"/>
              </a:spcBef>
            </a:pPr>
            <a:r>
              <a:rPr lang="en-US" sz="1600" b="1" dirty="0"/>
              <a:t>Fiscal year same as calendar year</a:t>
            </a:r>
          </a:p>
          <a:p>
            <a:pPr>
              <a:spcBef>
                <a:spcPts val="700"/>
              </a:spcBef>
            </a:pPr>
            <a:r>
              <a:rPr lang="en-US" sz="1600" dirty="0"/>
              <a:t>Fiscal year differs from calendar year (non-calendar fiscal year). The posting periods can also be different to the calendar months.</a:t>
            </a:r>
          </a:p>
          <a:p>
            <a:pPr>
              <a:spcBef>
                <a:spcPts val="700"/>
              </a:spcBef>
            </a:pPr>
            <a:r>
              <a:rPr lang="en-US" sz="1600" b="1" dirty="0"/>
              <a:t>Your fiscal year is year-dependent</a:t>
            </a:r>
          </a:p>
          <a:p>
            <a:pPr>
              <a:spcBef>
                <a:spcPts val="700"/>
              </a:spcBef>
            </a:pPr>
            <a:r>
              <a:rPr lang="en-US" sz="1600" dirty="0"/>
              <a:t>This means that the fiscal year only applies to a specific calendar year.</a:t>
            </a:r>
          </a:p>
          <a:p>
            <a:pPr>
              <a:spcBef>
                <a:spcPts val="700"/>
              </a:spcBef>
            </a:pPr>
            <a:r>
              <a:rPr lang="en-US" sz="1600" b="1" dirty="0"/>
              <a:t>Fiscal Year Same as Calendar Year</a:t>
            </a:r>
          </a:p>
          <a:p>
            <a:pPr>
              <a:spcBef>
                <a:spcPts val="700"/>
              </a:spcBef>
            </a:pPr>
            <a:r>
              <a:rPr lang="en-US" sz="1600" dirty="0"/>
              <a:t>If your fiscal year is the same as the calendar year, the following specifications apply:</a:t>
            </a:r>
          </a:p>
          <a:p>
            <a:pPr indent="-285750">
              <a:spcBef>
                <a:spcPts val="700"/>
              </a:spcBef>
              <a:buClr>
                <a:schemeClr val="accent1"/>
              </a:buClr>
              <a:buFont typeface="Wingdings" panose="05000000000000000000" pitchFamily="2" charset="2"/>
              <a:buChar char="§"/>
            </a:pPr>
            <a:r>
              <a:rPr lang="en-US" sz="1600" dirty="0">
                <a:latin typeface="+mj-lt"/>
              </a:rPr>
              <a:t>The fiscal year begins on January 1</a:t>
            </a:r>
          </a:p>
          <a:p>
            <a:pPr indent="-285750">
              <a:spcBef>
                <a:spcPts val="700"/>
              </a:spcBef>
              <a:buClr>
                <a:schemeClr val="accent1"/>
              </a:buClr>
              <a:buFont typeface="Wingdings" panose="05000000000000000000" pitchFamily="2" charset="2"/>
              <a:buChar char="§"/>
            </a:pPr>
            <a:r>
              <a:rPr lang="en-US" sz="1600" dirty="0">
                <a:latin typeface="+mj-lt"/>
              </a:rPr>
              <a:t>Twelve posting periods are available</a:t>
            </a:r>
          </a:p>
          <a:p>
            <a:pPr indent="-285750">
              <a:spcBef>
                <a:spcPts val="700"/>
              </a:spcBef>
              <a:buClr>
                <a:schemeClr val="accent1"/>
              </a:buClr>
              <a:buFont typeface="Wingdings" panose="05000000000000000000" pitchFamily="2" charset="2"/>
              <a:buChar char="§"/>
            </a:pPr>
            <a:r>
              <a:rPr lang="en-US" sz="1600" dirty="0">
                <a:latin typeface="+mj-lt"/>
              </a:rPr>
              <a:t>The periods correspond to calendar months. You do not have to define the individual periods. The system automatically uses the calendar months</a:t>
            </a:r>
          </a:p>
          <a:p>
            <a:pPr>
              <a:spcBef>
                <a:spcPts val="700"/>
              </a:spcBef>
            </a:pPr>
            <a:r>
              <a:rPr lang="en-US" sz="1600" b="1" dirty="0"/>
              <a:t>Non-Calendar Fiscal Year</a:t>
            </a:r>
          </a:p>
          <a:p>
            <a:pPr>
              <a:spcBef>
                <a:spcPts val="700"/>
              </a:spcBef>
            </a:pPr>
            <a:r>
              <a:rPr lang="en-US" sz="1600" dirty="0"/>
              <a:t>If your fiscal year differs from the calendar year, you must specify:</a:t>
            </a:r>
          </a:p>
          <a:p>
            <a:pPr indent="-285750">
              <a:spcBef>
                <a:spcPts val="700"/>
              </a:spcBef>
              <a:buClr>
                <a:schemeClr val="accent1"/>
              </a:buClr>
              <a:buFont typeface="Wingdings" panose="05000000000000000000" pitchFamily="2" charset="2"/>
              <a:buChar char="§"/>
            </a:pPr>
            <a:r>
              <a:rPr lang="en-US" sz="1600" dirty="0">
                <a:latin typeface="+mj-lt"/>
              </a:rPr>
              <a:t>How many posting periods you require</a:t>
            </a:r>
          </a:p>
          <a:p>
            <a:pPr indent="-285750">
              <a:spcBef>
                <a:spcPts val="700"/>
              </a:spcBef>
              <a:buClr>
                <a:schemeClr val="accent1"/>
              </a:buClr>
              <a:buFont typeface="Wingdings" panose="05000000000000000000" pitchFamily="2" charset="2"/>
              <a:buChar char="§"/>
            </a:pPr>
            <a:r>
              <a:rPr lang="en-US" sz="1600" dirty="0">
                <a:latin typeface="+mj-lt"/>
              </a:rPr>
              <a:t>How the system should determine the posting period and fiscal year from the posting date during posting:</a:t>
            </a:r>
          </a:p>
          <a:p>
            <a:pPr marL="285750" indent="-285750">
              <a:spcBef>
                <a:spcPts val="700"/>
              </a:spcBef>
              <a:buClr>
                <a:schemeClr val="accent1"/>
              </a:buClr>
              <a:buFont typeface="Wingdings" panose="05000000000000000000" pitchFamily="2" charset="2"/>
              <a:buChar char="§"/>
            </a:pPr>
            <a:r>
              <a:rPr lang="en-US" sz="1600" dirty="0">
                <a:latin typeface="+mj-lt"/>
              </a:rPr>
              <a:t>To enable the system to determine the posting period, specify month and day limits for the end of each period</a:t>
            </a:r>
          </a:p>
        </p:txBody>
      </p:sp>
    </p:spTree>
    <p:extLst>
      <p:ext uri="{BB962C8B-B14F-4D97-AF65-F5344CB8AC3E}">
        <p14:creationId xmlns:p14="http://schemas.microsoft.com/office/powerpoint/2010/main" val="79960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pic>
        <p:nvPicPr>
          <p:cNvPr id="3" name="Picture 2">
            <a:extLst>
              <a:ext uri="{FF2B5EF4-FFF2-40B4-BE49-F238E27FC236}">
                <a16:creationId xmlns:a16="http://schemas.microsoft.com/office/drawing/2014/main" id="{BD736D98-D770-4000-AAB6-1141293C86D4}"/>
              </a:ext>
            </a:extLst>
          </p:cNvPr>
          <p:cNvPicPr>
            <a:picLocks noChangeAspect="1"/>
          </p:cNvPicPr>
          <p:nvPr/>
        </p:nvPicPr>
        <p:blipFill>
          <a:blip r:embed="rId2" cstate="print"/>
          <a:stretch>
            <a:fillRect/>
          </a:stretch>
        </p:blipFill>
        <p:spPr>
          <a:xfrm>
            <a:off x="3186113" y="3574302"/>
            <a:ext cx="5819775" cy="2927538"/>
          </a:xfrm>
          <a:prstGeom prst="rect">
            <a:avLst/>
          </a:prstGeom>
        </p:spPr>
      </p:pic>
      <p:sp>
        <p:nvSpPr>
          <p:cNvPr id="5" name="Rectangle 4">
            <a:extLst>
              <a:ext uri="{FF2B5EF4-FFF2-40B4-BE49-F238E27FC236}">
                <a16:creationId xmlns:a16="http://schemas.microsoft.com/office/drawing/2014/main" id="{51F98E71-FFFF-43F0-8C83-10DC5E68EF92}"/>
              </a:ext>
            </a:extLst>
          </p:cNvPr>
          <p:cNvSpPr/>
          <p:nvPr/>
        </p:nvSpPr>
        <p:spPr>
          <a:xfrm>
            <a:off x="227013" y="981075"/>
            <a:ext cx="11688762" cy="2523768"/>
          </a:xfrm>
          <a:prstGeom prst="rect">
            <a:avLst/>
          </a:prstGeom>
        </p:spPr>
        <p:txBody>
          <a:bodyPr wrap="square">
            <a:spAutoFit/>
          </a:bodyPr>
          <a:lstStyle/>
          <a:p>
            <a:pPr>
              <a:spcBef>
                <a:spcPts val="1200"/>
              </a:spcBef>
            </a:pPr>
            <a:r>
              <a:rPr lang="en-US" sz="1600" b="1" dirty="0">
                <a:latin typeface="+mj-lt"/>
              </a:rPr>
              <a:t>Fiscal Year</a:t>
            </a:r>
          </a:p>
          <a:p>
            <a:pPr marL="285750" indent="-285750">
              <a:spcBef>
                <a:spcPts val="1200"/>
              </a:spcBef>
              <a:buClr>
                <a:schemeClr val="accent1"/>
              </a:buClr>
              <a:buFont typeface="Wingdings" panose="05000000000000000000" pitchFamily="2" charset="2"/>
              <a:buChar char="§"/>
            </a:pPr>
            <a:r>
              <a:rPr lang="en-US" sz="1600" dirty="0">
                <a:latin typeface="+mj-lt"/>
              </a:rPr>
              <a:t>Since your fiscal year is not the same as the calendar year, you have to specify the year displacement for each posting period. You can use the entries -1, 0, and +1 for this</a:t>
            </a:r>
          </a:p>
          <a:p>
            <a:pPr marL="285750" indent="-285750">
              <a:spcBef>
                <a:spcPts val="1200"/>
              </a:spcBef>
              <a:buClr>
                <a:schemeClr val="accent1"/>
              </a:buClr>
              <a:buFont typeface="Wingdings" panose="05000000000000000000" pitchFamily="2" charset="2"/>
              <a:buChar char="§"/>
            </a:pPr>
            <a:r>
              <a:rPr lang="en-US" sz="1600" dirty="0">
                <a:latin typeface="+mj-lt"/>
              </a:rPr>
              <a:t>In the illustration that follows, your fiscal year begins on April 1 and ends on March 31. The period limits correspond to the beginning and end of the calendar months</a:t>
            </a:r>
          </a:p>
          <a:p>
            <a:pPr marL="285750" indent="-285750">
              <a:spcBef>
                <a:spcPts val="1200"/>
              </a:spcBef>
              <a:buClr>
                <a:schemeClr val="accent1"/>
              </a:buClr>
              <a:buFont typeface="Wingdings" panose="05000000000000000000" pitchFamily="2" charset="2"/>
              <a:buChar char="§"/>
            </a:pPr>
            <a:r>
              <a:rPr lang="en-US" sz="1600" dirty="0">
                <a:latin typeface="+mj-lt"/>
              </a:rPr>
              <a:t>Since the fiscal year does not correspond to the calendar year, you specify how the fiscal year is to be determined by entering the year displacement. If you post with a posting date of 02/03/99, the system uses your definition of the fiscal year variant to determine that posting period 11 is in fiscal year 1998</a:t>
            </a:r>
          </a:p>
        </p:txBody>
      </p:sp>
    </p:spTree>
    <p:extLst>
      <p:ext uri="{BB962C8B-B14F-4D97-AF65-F5344CB8AC3E}">
        <p14:creationId xmlns:p14="http://schemas.microsoft.com/office/powerpoint/2010/main" val="378256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AEDAA7D3-F619-4E47-92D5-ADCD39F2B561}"/>
              </a:ext>
            </a:extLst>
          </p:cNvPr>
          <p:cNvSpPr txBox="1">
            <a:spLocks/>
          </p:cNvSpPr>
          <p:nvPr/>
        </p:nvSpPr>
        <p:spPr>
          <a:xfrm>
            <a:off x="7320136" y="1615733"/>
            <a:ext cx="4608512" cy="877163"/>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Clr>
                <a:schemeClr val="accent1"/>
              </a:buClr>
              <a:buFont typeface="Wingdings" panose="05000000000000000000" pitchFamily="2" charset="2"/>
              <a:buChar char="§"/>
            </a:pPr>
            <a:r>
              <a:rPr lang="en-US" sz="1800" dirty="0"/>
              <a:t>Overview of organization structure</a:t>
            </a:r>
          </a:p>
          <a:p>
            <a:pPr marL="342900" indent="-342900">
              <a:lnSpc>
                <a:spcPct val="100000"/>
              </a:lnSpc>
              <a:spcBef>
                <a:spcPts val="1800"/>
              </a:spcBef>
              <a:buClr>
                <a:schemeClr val="accent1"/>
              </a:buClr>
              <a:buFont typeface="Wingdings" panose="05000000000000000000" pitchFamily="2" charset="2"/>
              <a:buChar char="§"/>
            </a:pPr>
            <a:r>
              <a:rPr lang="en-US" sz="1800" dirty="0"/>
              <a:t>Organization elements </a:t>
            </a:r>
          </a:p>
        </p:txBody>
      </p:sp>
      <p:sp>
        <p:nvSpPr>
          <p:cNvPr id="5" name="Text Placeholder 4">
            <a:extLst>
              <a:ext uri="{FF2B5EF4-FFF2-40B4-BE49-F238E27FC236}">
                <a16:creationId xmlns:a16="http://schemas.microsoft.com/office/drawing/2014/main" id="{1CBB7D24-3D20-4ABF-9E04-2CCB498B0A10}"/>
              </a:ext>
            </a:extLst>
          </p:cNvPr>
          <p:cNvSpPr>
            <a:spLocks noGrp="1"/>
          </p:cNvSpPr>
          <p:nvPr>
            <p:ph type="body" sz="quarter" idx="11"/>
          </p:nvPr>
        </p:nvSpPr>
        <p:spPr/>
        <p:txBody>
          <a:bodyPr/>
          <a:lstStyle/>
          <a:p>
            <a:r>
              <a:rPr lang="en-US" dirty="0"/>
              <a:t>Organization Elements</a:t>
            </a:r>
          </a:p>
        </p:txBody>
      </p:sp>
    </p:spTree>
    <p:extLst>
      <p:ext uri="{BB962C8B-B14F-4D97-AF65-F5344CB8AC3E}">
        <p14:creationId xmlns:p14="http://schemas.microsoft.com/office/powerpoint/2010/main" val="880269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pic>
        <p:nvPicPr>
          <p:cNvPr id="4" name="Picture 3">
            <a:extLst>
              <a:ext uri="{FF2B5EF4-FFF2-40B4-BE49-F238E27FC236}">
                <a16:creationId xmlns:a16="http://schemas.microsoft.com/office/drawing/2014/main" id="{C260E8FA-B63D-4964-8AC3-2075BC252D8D}"/>
              </a:ext>
            </a:extLst>
          </p:cNvPr>
          <p:cNvPicPr>
            <a:picLocks noChangeAspect="1"/>
          </p:cNvPicPr>
          <p:nvPr/>
        </p:nvPicPr>
        <p:blipFill>
          <a:blip r:embed="rId2" cstate="print"/>
          <a:stretch>
            <a:fillRect/>
          </a:stretch>
        </p:blipFill>
        <p:spPr>
          <a:xfrm>
            <a:off x="2905149" y="3429000"/>
            <a:ext cx="6381703" cy="3198458"/>
          </a:xfrm>
          <a:prstGeom prst="rect">
            <a:avLst/>
          </a:prstGeom>
        </p:spPr>
      </p:pic>
      <p:sp>
        <p:nvSpPr>
          <p:cNvPr id="5" name="Rectangle 4">
            <a:extLst>
              <a:ext uri="{FF2B5EF4-FFF2-40B4-BE49-F238E27FC236}">
                <a16:creationId xmlns:a16="http://schemas.microsoft.com/office/drawing/2014/main" id="{30EC2EEB-6866-4F60-8210-789B8EDCDF49}"/>
              </a:ext>
            </a:extLst>
          </p:cNvPr>
          <p:cNvSpPr/>
          <p:nvPr/>
        </p:nvSpPr>
        <p:spPr>
          <a:xfrm>
            <a:off x="227013" y="980728"/>
            <a:ext cx="11688762" cy="2369880"/>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latin typeface="+mj-lt"/>
              </a:rPr>
              <a:t>Posting Periods Do Not Correspond To Calendar Months. If you are using a non-calendar fiscal year, and your posting periods do not correspond to the calendar months, define the difference by specifying the day of the period end</a:t>
            </a:r>
          </a:p>
          <a:p>
            <a:pPr marL="285750" indent="-285750">
              <a:spcBef>
                <a:spcPts val="1200"/>
              </a:spcBef>
              <a:buClr>
                <a:schemeClr val="accent1"/>
              </a:buClr>
              <a:buFont typeface="Wingdings" panose="05000000000000000000" pitchFamily="2" charset="2"/>
              <a:buChar char="§"/>
            </a:pPr>
            <a:r>
              <a:rPr lang="en-US" sz="1600" dirty="0">
                <a:latin typeface="+mj-lt"/>
              </a:rPr>
              <a:t>Your fiscal year begins on April 16 and ends on April 15. The start and end of your posting periods do not correspond to the start and end of a calendar month</a:t>
            </a:r>
          </a:p>
          <a:p>
            <a:pPr marL="285750" indent="-285750">
              <a:spcBef>
                <a:spcPts val="1200"/>
              </a:spcBef>
              <a:buClr>
                <a:schemeClr val="accent1"/>
              </a:buClr>
              <a:buFont typeface="Wingdings" panose="05000000000000000000" pitchFamily="2" charset="2"/>
              <a:buChar char="§"/>
            </a:pPr>
            <a:r>
              <a:rPr lang="en-US" sz="1600" dirty="0">
                <a:latin typeface="+mj-lt"/>
              </a:rPr>
              <a:t>You must split the period 12/16 to 01/15 in two posting periods, since you require different specifications for the year displacement. This means that for posting period 9, you have to define two posting periods (with year displacements 0 and -1)</a:t>
            </a:r>
          </a:p>
        </p:txBody>
      </p:sp>
    </p:spTree>
    <p:extLst>
      <p:ext uri="{BB962C8B-B14F-4D97-AF65-F5344CB8AC3E}">
        <p14:creationId xmlns:p14="http://schemas.microsoft.com/office/powerpoint/2010/main" val="218720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4" name="Rectangle 3">
            <a:extLst>
              <a:ext uri="{FF2B5EF4-FFF2-40B4-BE49-F238E27FC236}">
                <a16:creationId xmlns:a16="http://schemas.microsoft.com/office/drawing/2014/main" id="{666D6AD7-C106-4D27-9B1D-A127C01E5B31}"/>
              </a:ext>
            </a:extLst>
          </p:cNvPr>
          <p:cNvSpPr/>
          <p:nvPr/>
        </p:nvSpPr>
        <p:spPr>
          <a:xfrm>
            <a:off x="227349" y="974333"/>
            <a:ext cx="11688426" cy="5262979"/>
          </a:xfrm>
          <a:prstGeom prst="rect">
            <a:avLst/>
          </a:prstGeom>
        </p:spPr>
        <p:txBody>
          <a:bodyPr wrap="square">
            <a:spAutoFit/>
          </a:bodyPr>
          <a:lstStyle/>
          <a:p>
            <a:r>
              <a:rPr lang="en-US" sz="1600" dirty="0"/>
              <a:t>In the example given, the system would determine the following posting periods and fiscal years from the posting dates given:</a:t>
            </a:r>
          </a:p>
          <a:p>
            <a:endParaRPr lang="en-US" sz="1600" dirty="0"/>
          </a:p>
          <a:p>
            <a:r>
              <a:rPr lang="en-US" sz="1600" dirty="0"/>
              <a:t>Posting Date 		Year Displacement  		Period 		Fiscal Year</a:t>
            </a:r>
          </a:p>
          <a:p>
            <a:r>
              <a:rPr lang="en-US" sz="1600" dirty="0"/>
              <a:t>20.12.1998 			 0 			   9 		    1998</a:t>
            </a:r>
          </a:p>
          <a:p>
            <a:r>
              <a:rPr lang="en-US" sz="1600" dirty="0"/>
              <a:t>13.01.1999			-1 			</a:t>
            </a:r>
            <a:r>
              <a:rPr lang="en-US" sz="1600"/>
              <a:t>   10</a:t>
            </a:r>
            <a:r>
              <a:rPr lang="en-US" sz="1600" dirty="0"/>
              <a:t>		    1998</a:t>
            </a:r>
          </a:p>
          <a:p>
            <a:endParaRPr lang="en-US" sz="1600" b="1" dirty="0"/>
          </a:p>
          <a:p>
            <a:r>
              <a:rPr lang="en-US" sz="1600" b="1" dirty="0"/>
              <a:t>Year-Dependent Fiscal Year Variants</a:t>
            </a:r>
          </a:p>
          <a:p>
            <a:r>
              <a:rPr lang="en-US" sz="1600" dirty="0"/>
              <a:t>You can define a year-dependent fiscal year variant. This is a fiscal year variant that only applies to a specific calendar year.</a:t>
            </a:r>
          </a:p>
          <a:p>
            <a:endParaRPr lang="en-US" sz="1600" dirty="0"/>
          </a:p>
          <a:p>
            <a:r>
              <a:rPr lang="en-US" sz="1600" dirty="0"/>
              <a:t>To do this, select the field Year-dependent when you define your fiscal year variants. You then have to enter the period ends, defined by month and day limits, for each calendar year.</a:t>
            </a:r>
          </a:p>
          <a:p>
            <a:r>
              <a:rPr lang="en-US" sz="1600" dirty="0"/>
              <a:t>In this case, the year displacement specifications refer to the calendar year for which you have defined posting periods. The year is displayed when you maintain the period ends.</a:t>
            </a:r>
            <a:r>
              <a:rPr lang="en-US" sz="1600" b="1" dirty="0"/>
              <a:t> </a:t>
            </a:r>
          </a:p>
          <a:p>
            <a:endParaRPr lang="en-US" sz="1600" b="1" dirty="0"/>
          </a:p>
          <a:p>
            <a:r>
              <a:rPr lang="en-US" sz="1600" b="1" dirty="0"/>
              <a:t>Special Periods</a:t>
            </a:r>
          </a:p>
          <a:p>
            <a:r>
              <a:rPr lang="en-US" sz="1600" dirty="0"/>
              <a:t>Special posting periods that subdivide the last regular posting period for closing operations.</a:t>
            </a:r>
          </a:p>
          <a:p>
            <a:r>
              <a:rPr lang="en-US" sz="1600" dirty="0"/>
              <a:t>Irrespective of how you have defined your fiscal year, you can also use special periods. Special periods subdivide the year-end closing period. They therefore merely divide the last posting period into several closing periods. This enables you to create several supplementary financial statements.</a:t>
            </a:r>
          </a:p>
        </p:txBody>
      </p:sp>
    </p:spTree>
    <p:extLst>
      <p:ext uri="{BB962C8B-B14F-4D97-AF65-F5344CB8AC3E}">
        <p14:creationId xmlns:p14="http://schemas.microsoft.com/office/powerpoint/2010/main" val="267371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3" name="Picture 2">
            <a:extLst>
              <a:ext uri="{FF2B5EF4-FFF2-40B4-BE49-F238E27FC236}">
                <a16:creationId xmlns:a16="http://schemas.microsoft.com/office/drawing/2014/main" id="{7111DEBB-39C6-4A65-B135-D5F9FD4E1C4C}"/>
              </a:ext>
            </a:extLst>
          </p:cNvPr>
          <p:cNvPicPr>
            <a:picLocks noChangeAspect="1"/>
          </p:cNvPicPr>
          <p:nvPr/>
        </p:nvPicPr>
        <p:blipFill>
          <a:blip r:embed="rId2" cstate="print"/>
          <a:stretch>
            <a:fillRect/>
          </a:stretch>
        </p:blipFill>
        <p:spPr>
          <a:xfrm>
            <a:off x="3245583" y="1006112"/>
            <a:ext cx="5700836" cy="1763930"/>
          </a:xfrm>
          <a:prstGeom prst="rect">
            <a:avLst/>
          </a:prstGeom>
        </p:spPr>
      </p:pic>
      <p:sp>
        <p:nvSpPr>
          <p:cNvPr id="6" name="Rectangle 5">
            <a:extLst>
              <a:ext uri="{FF2B5EF4-FFF2-40B4-BE49-F238E27FC236}">
                <a16:creationId xmlns:a16="http://schemas.microsoft.com/office/drawing/2014/main" id="{8457D139-AEAA-4FF9-9AF5-2C3FFA3D8A22}"/>
              </a:ext>
            </a:extLst>
          </p:cNvPr>
          <p:cNvSpPr/>
          <p:nvPr/>
        </p:nvSpPr>
        <p:spPr>
          <a:xfrm>
            <a:off x="227013" y="2924944"/>
            <a:ext cx="11688762" cy="3570208"/>
          </a:xfrm>
          <a:prstGeom prst="rect">
            <a:avLst/>
          </a:prstGeom>
        </p:spPr>
        <p:txBody>
          <a:bodyPr wrap="square">
            <a:spAutoFit/>
          </a:bodyPr>
          <a:lstStyle/>
          <a:p>
            <a:pPr>
              <a:spcBef>
                <a:spcPts val="1200"/>
              </a:spcBef>
            </a:pPr>
            <a:r>
              <a:rPr lang="en-US" sz="1600" dirty="0"/>
              <a:t>A fiscal year usually has 12 posting periods. In </a:t>
            </a:r>
            <a:r>
              <a:rPr lang="en-US" sz="1600" i="1" dirty="0"/>
              <a:t>General Ledger Accounting</a:t>
            </a:r>
            <a:r>
              <a:rPr lang="en-US" sz="1600" dirty="0"/>
              <a:t>, you can define up to four special periods. If you do not need 12 posting periods, you can use the posting periods that are not required as special periods. If you use these additional closing periods, you must specify the number you require in the field </a:t>
            </a:r>
            <a:r>
              <a:rPr lang="en-US" sz="1600" i="1" dirty="0"/>
              <a:t>No. special periods</a:t>
            </a:r>
            <a:r>
              <a:rPr lang="en-US" sz="1600" dirty="0"/>
              <a:t>. When defining the fiscal year variants. You cannot exceed a maximum of 16 periods.</a:t>
            </a:r>
          </a:p>
          <a:p>
            <a:pPr>
              <a:spcBef>
                <a:spcPts val="1200"/>
              </a:spcBef>
            </a:pPr>
            <a:r>
              <a:rPr lang="en-US" sz="1600" b="1" dirty="0"/>
              <a:t>When posting to special periods, you must take the following into consideration:</a:t>
            </a:r>
          </a:p>
          <a:p>
            <a:pPr marL="285750" indent="-285750">
              <a:spcBef>
                <a:spcPts val="1200"/>
              </a:spcBef>
              <a:buClr>
                <a:schemeClr val="accent1"/>
              </a:buClr>
              <a:buFont typeface="Wingdings" panose="05000000000000000000" pitchFamily="2" charset="2"/>
              <a:buChar char="§"/>
            </a:pPr>
            <a:r>
              <a:rPr lang="en-US" sz="1600" dirty="0">
                <a:latin typeface="+mj-lt"/>
              </a:rPr>
              <a:t>The posting date must fall within the last regular posting period</a:t>
            </a:r>
          </a:p>
          <a:p>
            <a:pPr marL="285750" indent="-285750">
              <a:spcBef>
                <a:spcPts val="1200"/>
              </a:spcBef>
              <a:buClr>
                <a:schemeClr val="accent1"/>
              </a:buClr>
              <a:buFont typeface="Wingdings" panose="05000000000000000000" pitchFamily="2" charset="2"/>
              <a:buChar char="§"/>
            </a:pPr>
            <a:r>
              <a:rPr lang="en-US" sz="1600" dirty="0">
                <a:latin typeface="+mj-lt"/>
              </a:rPr>
              <a:t>You have to enter the special periods in the document header in the Period field, since the special periods cannot be determined automatically by the system</a:t>
            </a:r>
          </a:p>
          <a:p>
            <a:pPr>
              <a:spcBef>
                <a:spcPts val="1200"/>
              </a:spcBef>
            </a:pPr>
            <a:r>
              <a:rPr lang="en-US" sz="1600" b="1" dirty="0"/>
              <a:t>Maintain Fiscal Year Variant (Maintain Shortened </a:t>
            </a:r>
            <a:r>
              <a:rPr lang="en-US" sz="1600" b="1" dirty="0" err="1"/>
              <a:t>Fisc</a:t>
            </a:r>
            <a:r>
              <a:rPr lang="en-US" sz="1600" b="1" dirty="0"/>
              <a:t>. Year)</a:t>
            </a:r>
          </a:p>
          <a:p>
            <a:pPr>
              <a:spcBef>
                <a:spcPts val="1200"/>
              </a:spcBef>
            </a:pPr>
            <a:r>
              <a:rPr lang="en-US" sz="1600" b="1" dirty="0"/>
              <a:t>PATH: </a:t>
            </a:r>
            <a:r>
              <a:rPr lang="en-US" sz="1600" dirty="0"/>
              <a:t>SPRO - Financial Accounting (New) - Financial Accounting Global Settings (New) -  Ledgers -Fiscal Year and Posting Periods - Maintain Fiscal Year Variant (Maintain Shortened </a:t>
            </a:r>
            <a:r>
              <a:rPr lang="en-US" sz="1600" dirty="0" err="1"/>
              <a:t>Fisc</a:t>
            </a:r>
            <a:r>
              <a:rPr lang="en-US" sz="1600" dirty="0"/>
              <a:t>. Year).</a:t>
            </a:r>
          </a:p>
        </p:txBody>
      </p:sp>
    </p:spTree>
    <p:extLst>
      <p:ext uri="{BB962C8B-B14F-4D97-AF65-F5344CB8AC3E}">
        <p14:creationId xmlns:p14="http://schemas.microsoft.com/office/powerpoint/2010/main" val="104480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5" name="Rectangle 4">
            <a:extLst>
              <a:ext uri="{FF2B5EF4-FFF2-40B4-BE49-F238E27FC236}">
                <a16:creationId xmlns:a16="http://schemas.microsoft.com/office/drawing/2014/main" id="{F29AFAE4-17F8-49BE-9791-F51CAD96532B}"/>
              </a:ext>
            </a:extLst>
          </p:cNvPr>
          <p:cNvSpPr/>
          <p:nvPr/>
        </p:nvSpPr>
        <p:spPr>
          <a:xfrm>
            <a:off x="227349" y="998727"/>
            <a:ext cx="8383251" cy="338554"/>
          </a:xfrm>
          <a:prstGeom prst="rect">
            <a:avLst/>
          </a:prstGeom>
        </p:spPr>
        <p:txBody>
          <a:bodyPr wrap="square">
            <a:spAutoFit/>
          </a:bodyPr>
          <a:lstStyle/>
          <a:p>
            <a:r>
              <a:rPr lang="en-US" sz="1600" dirty="0">
                <a:latin typeface="+mj-lt"/>
              </a:rPr>
              <a:t>Click on (IMG Activity), it will take to another screen. Here press on </a:t>
            </a:r>
          </a:p>
        </p:txBody>
      </p:sp>
      <p:pic>
        <p:nvPicPr>
          <p:cNvPr id="6" name="Picture 5">
            <a:extLst>
              <a:ext uri="{FF2B5EF4-FFF2-40B4-BE49-F238E27FC236}">
                <a16:creationId xmlns:a16="http://schemas.microsoft.com/office/drawing/2014/main" id="{742380C2-A1D2-4C0A-B20E-A044D0CCDE02}"/>
              </a:ext>
            </a:extLst>
          </p:cNvPr>
          <p:cNvPicPr>
            <a:picLocks noChangeAspect="1"/>
          </p:cNvPicPr>
          <p:nvPr/>
        </p:nvPicPr>
        <p:blipFill>
          <a:blip r:embed="rId2" cstate="print"/>
          <a:stretch>
            <a:fillRect/>
          </a:stretch>
        </p:blipFill>
        <p:spPr>
          <a:xfrm>
            <a:off x="7443826" y="1035987"/>
            <a:ext cx="1450950" cy="399442"/>
          </a:xfrm>
          <a:prstGeom prst="rect">
            <a:avLst/>
          </a:prstGeom>
        </p:spPr>
      </p:pic>
      <p:pic>
        <p:nvPicPr>
          <p:cNvPr id="7" name="Picture 6">
            <a:extLst>
              <a:ext uri="{FF2B5EF4-FFF2-40B4-BE49-F238E27FC236}">
                <a16:creationId xmlns:a16="http://schemas.microsoft.com/office/drawing/2014/main" id="{FAD243F5-5609-4CDB-AFAB-82EA42C34D68}"/>
              </a:ext>
            </a:extLst>
          </p:cNvPr>
          <p:cNvPicPr>
            <a:picLocks noChangeAspect="1"/>
          </p:cNvPicPr>
          <p:nvPr/>
        </p:nvPicPr>
        <p:blipFill>
          <a:blip r:embed="rId3" cstate="print"/>
          <a:stretch>
            <a:fillRect/>
          </a:stretch>
        </p:blipFill>
        <p:spPr>
          <a:xfrm>
            <a:off x="434248" y="1677074"/>
            <a:ext cx="5798439" cy="1679918"/>
          </a:xfrm>
          <a:prstGeom prst="rect">
            <a:avLst/>
          </a:prstGeom>
        </p:spPr>
      </p:pic>
      <p:sp>
        <p:nvSpPr>
          <p:cNvPr id="8" name="Rectangle 7">
            <a:extLst>
              <a:ext uri="{FF2B5EF4-FFF2-40B4-BE49-F238E27FC236}">
                <a16:creationId xmlns:a16="http://schemas.microsoft.com/office/drawing/2014/main" id="{77D67B38-D72C-4333-82B7-0D9F6DBD92AE}"/>
              </a:ext>
            </a:extLst>
          </p:cNvPr>
          <p:cNvSpPr/>
          <p:nvPr/>
        </p:nvSpPr>
        <p:spPr>
          <a:xfrm>
            <a:off x="6528048" y="1711680"/>
            <a:ext cx="5387727" cy="1600438"/>
          </a:xfrm>
          <a:prstGeom prst="rect">
            <a:avLst/>
          </a:prstGeom>
        </p:spPr>
        <p:txBody>
          <a:bodyPr wrap="square">
            <a:spAutoFit/>
          </a:bodyPr>
          <a:lstStyle/>
          <a:p>
            <a:r>
              <a:rPr lang="en-US" sz="1400" dirty="0">
                <a:latin typeface="+mj-lt"/>
              </a:rPr>
              <a:t>Click on save button to save the activity and go back to SPRO screen.</a:t>
            </a:r>
          </a:p>
          <a:p>
            <a:endParaRPr lang="en-US" sz="1400" dirty="0">
              <a:latin typeface="+mj-lt"/>
            </a:endParaRPr>
          </a:p>
          <a:p>
            <a:r>
              <a:rPr lang="en-US" sz="1400" dirty="0">
                <a:latin typeface="+mj-lt"/>
              </a:rPr>
              <a:t>NOTE: If your Fiscal Year is Non-Calendar year (with 12 months) the following way is to perform the activity.</a:t>
            </a:r>
          </a:p>
          <a:p>
            <a:r>
              <a:rPr lang="en-US" sz="1400" dirty="0">
                <a:latin typeface="+mj-lt"/>
              </a:rPr>
              <a:t>Click on (IMG Activity), it will take to another screen. Here press on</a:t>
            </a:r>
          </a:p>
        </p:txBody>
      </p:sp>
      <p:pic>
        <p:nvPicPr>
          <p:cNvPr id="10" name="Picture 9">
            <a:extLst>
              <a:ext uri="{FF2B5EF4-FFF2-40B4-BE49-F238E27FC236}">
                <a16:creationId xmlns:a16="http://schemas.microsoft.com/office/drawing/2014/main" id="{BFCDCD42-661B-4509-AE13-3B5F82B2FE14}"/>
              </a:ext>
            </a:extLst>
          </p:cNvPr>
          <p:cNvPicPr>
            <a:picLocks noChangeAspect="1"/>
          </p:cNvPicPr>
          <p:nvPr/>
        </p:nvPicPr>
        <p:blipFill>
          <a:blip r:embed="rId2" cstate="print"/>
          <a:stretch>
            <a:fillRect/>
          </a:stretch>
        </p:blipFill>
        <p:spPr>
          <a:xfrm>
            <a:off x="8002522" y="3076049"/>
            <a:ext cx="1450950" cy="265233"/>
          </a:xfrm>
          <a:prstGeom prst="rect">
            <a:avLst/>
          </a:prstGeom>
        </p:spPr>
      </p:pic>
      <p:grpSp>
        <p:nvGrpSpPr>
          <p:cNvPr id="14" name="Group 13">
            <a:extLst>
              <a:ext uri="{FF2B5EF4-FFF2-40B4-BE49-F238E27FC236}">
                <a16:creationId xmlns:a16="http://schemas.microsoft.com/office/drawing/2014/main" id="{DEC4F60C-18CE-41F8-B2C5-02A7A5D80258}"/>
              </a:ext>
            </a:extLst>
          </p:cNvPr>
          <p:cNvGrpSpPr/>
          <p:nvPr/>
        </p:nvGrpSpPr>
        <p:grpSpPr>
          <a:xfrm>
            <a:off x="434248" y="3838164"/>
            <a:ext cx="6524497" cy="2255132"/>
            <a:chOff x="434248" y="3341672"/>
            <a:chExt cx="6524497" cy="2255132"/>
          </a:xfrm>
        </p:grpSpPr>
        <p:pic>
          <p:nvPicPr>
            <p:cNvPr id="9" name="Picture 8">
              <a:extLst>
                <a:ext uri="{FF2B5EF4-FFF2-40B4-BE49-F238E27FC236}">
                  <a16:creationId xmlns:a16="http://schemas.microsoft.com/office/drawing/2014/main" id="{AA1920DA-0A01-4444-A07B-B1F71432FBAF}"/>
                </a:ext>
              </a:extLst>
            </p:cNvPr>
            <p:cNvPicPr>
              <a:picLocks noChangeAspect="1"/>
            </p:cNvPicPr>
            <p:nvPr/>
          </p:nvPicPr>
          <p:blipFill>
            <a:blip r:embed="rId4" cstate="print"/>
            <a:stretch>
              <a:fillRect/>
            </a:stretch>
          </p:blipFill>
          <p:spPr>
            <a:xfrm>
              <a:off x="434248" y="3916886"/>
              <a:ext cx="5790808" cy="1679918"/>
            </a:xfrm>
            <a:prstGeom prst="rect">
              <a:avLst/>
            </a:prstGeom>
          </p:spPr>
        </p:pic>
        <p:cxnSp>
          <p:nvCxnSpPr>
            <p:cNvPr id="12" name="Straight Arrow Connector 11">
              <a:extLst>
                <a:ext uri="{FF2B5EF4-FFF2-40B4-BE49-F238E27FC236}">
                  <a16:creationId xmlns:a16="http://schemas.microsoft.com/office/drawing/2014/main" id="{C0B7B215-2847-48B8-A6BC-310C442A1E57}"/>
                </a:ext>
              </a:extLst>
            </p:cNvPr>
            <p:cNvCxnSpPr>
              <a:cxnSpLocks/>
            </p:cNvCxnSpPr>
            <p:nvPr/>
          </p:nvCxnSpPr>
          <p:spPr bwMode="auto">
            <a:xfrm flipV="1">
              <a:off x="1882852" y="3775711"/>
              <a:ext cx="3636205" cy="1404873"/>
            </a:xfrm>
            <a:prstGeom prst="straightConnector1">
              <a:avLst/>
            </a:prstGeom>
            <a:solidFill>
              <a:srgbClr val="CCFFFF">
                <a:alpha val="50000"/>
              </a:srgbClr>
            </a:solidFill>
            <a:ln w="12700" cap="flat" cmpd="sng" algn="ctr">
              <a:solidFill>
                <a:schemeClr val="tx1"/>
              </a:solidFill>
              <a:prstDash val="solid"/>
              <a:round/>
              <a:headEnd type="none" w="med" len="med"/>
              <a:tailEnd type="triangle"/>
            </a:ln>
            <a:effectLst/>
          </p:spPr>
        </p:cxnSp>
        <p:sp>
          <p:nvSpPr>
            <p:cNvPr id="13" name="Rectangle 12">
              <a:extLst>
                <a:ext uri="{FF2B5EF4-FFF2-40B4-BE49-F238E27FC236}">
                  <a16:creationId xmlns:a16="http://schemas.microsoft.com/office/drawing/2014/main" id="{8B9EF01B-F1ED-4116-A901-AB65426D6BDA}"/>
                </a:ext>
              </a:extLst>
            </p:cNvPr>
            <p:cNvSpPr/>
            <p:nvPr/>
          </p:nvSpPr>
          <p:spPr bwMode="auto">
            <a:xfrm>
              <a:off x="5507795" y="3395328"/>
              <a:ext cx="1450950" cy="523220"/>
            </a:xfrm>
            <a:prstGeom prst="rect">
              <a:avLst/>
            </a:prstGeom>
            <a:solidFill>
              <a:srgbClr val="CCFFFF">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en-US" sz="1400" b="1" dirty="0">
                  <a:latin typeface="+mj-lt"/>
                </a:rPr>
                <a:t>Select this line </a:t>
              </a:r>
            </a:p>
          </p:txBody>
        </p:sp>
        <p:cxnSp>
          <p:nvCxnSpPr>
            <p:cNvPr id="15" name="Straight Arrow Connector 14">
              <a:extLst>
                <a:ext uri="{FF2B5EF4-FFF2-40B4-BE49-F238E27FC236}">
                  <a16:creationId xmlns:a16="http://schemas.microsoft.com/office/drawing/2014/main" id="{2A1A641E-5485-41E4-9081-73A6658DD010}"/>
                </a:ext>
              </a:extLst>
            </p:cNvPr>
            <p:cNvCxnSpPr>
              <a:cxnSpLocks/>
            </p:cNvCxnSpPr>
            <p:nvPr/>
          </p:nvCxnSpPr>
          <p:spPr bwMode="auto">
            <a:xfrm flipV="1">
              <a:off x="1254869" y="3622974"/>
              <a:ext cx="1405311" cy="1390202"/>
            </a:xfrm>
            <a:prstGeom prst="straightConnector1">
              <a:avLst/>
            </a:prstGeom>
            <a:solidFill>
              <a:srgbClr val="CCFFFF">
                <a:alpha val="50000"/>
              </a:srgbClr>
            </a:solidFill>
            <a:ln w="12700" cap="flat" cmpd="sng" algn="ctr">
              <a:solidFill>
                <a:schemeClr val="tx1"/>
              </a:solidFill>
              <a:prstDash val="solid"/>
              <a:round/>
              <a:headEnd type="none" w="med" len="med"/>
              <a:tailEnd type="triangle"/>
            </a:ln>
            <a:effectLst/>
          </p:spPr>
        </p:cxnSp>
        <p:sp>
          <p:nvSpPr>
            <p:cNvPr id="20" name="Rectangle 19">
              <a:extLst>
                <a:ext uri="{FF2B5EF4-FFF2-40B4-BE49-F238E27FC236}">
                  <a16:creationId xmlns:a16="http://schemas.microsoft.com/office/drawing/2014/main" id="{D32C8739-6151-4D89-89F5-97311591418C}"/>
                </a:ext>
              </a:extLst>
            </p:cNvPr>
            <p:cNvSpPr/>
            <p:nvPr/>
          </p:nvSpPr>
          <p:spPr bwMode="auto">
            <a:xfrm>
              <a:off x="2630815" y="3341672"/>
              <a:ext cx="1778813" cy="523220"/>
            </a:xfrm>
            <a:prstGeom prst="rect">
              <a:avLst/>
            </a:prstGeom>
            <a:solidFill>
              <a:srgbClr val="CCFFFF">
                <a:alpha val="50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en-US" sz="1400" b="1" dirty="0">
                  <a:latin typeface="+mj-lt"/>
                </a:rPr>
                <a:t>Double click on this structure  </a:t>
              </a:r>
            </a:p>
          </p:txBody>
        </p:sp>
      </p:grpSp>
      <p:sp>
        <p:nvSpPr>
          <p:cNvPr id="19" name="Rectangle 18">
            <a:extLst>
              <a:ext uri="{FF2B5EF4-FFF2-40B4-BE49-F238E27FC236}">
                <a16:creationId xmlns:a16="http://schemas.microsoft.com/office/drawing/2014/main" id="{70B40883-18CC-438C-8141-8D9043C948DD}"/>
              </a:ext>
            </a:extLst>
          </p:cNvPr>
          <p:cNvSpPr/>
          <p:nvPr/>
        </p:nvSpPr>
        <p:spPr>
          <a:xfrm>
            <a:off x="6528048" y="4779149"/>
            <a:ext cx="5387727" cy="954107"/>
          </a:xfrm>
          <a:prstGeom prst="rect">
            <a:avLst/>
          </a:prstGeom>
        </p:spPr>
        <p:txBody>
          <a:bodyPr wrap="square">
            <a:spAutoFit/>
          </a:bodyPr>
          <a:lstStyle/>
          <a:p>
            <a:r>
              <a:rPr lang="en-US" sz="1400" dirty="0">
                <a:latin typeface="+mj-lt"/>
              </a:rPr>
              <a:t>Click on save button to save the activity and select the line which you just enter and double click on periods option under dialog structure, so it will take to another screen as follows.</a:t>
            </a:r>
          </a:p>
        </p:txBody>
      </p:sp>
    </p:spTree>
    <p:extLst>
      <p:ext uri="{BB962C8B-B14F-4D97-AF65-F5344CB8AC3E}">
        <p14:creationId xmlns:p14="http://schemas.microsoft.com/office/powerpoint/2010/main" val="3351427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pic>
        <p:nvPicPr>
          <p:cNvPr id="5" name="Picture 4">
            <a:extLst>
              <a:ext uri="{FF2B5EF4-FFF2-40B4-BE49-F238E27FC236}">
                <a16:creationId xmlns:a16="http://schemas.microsoft.com/office/drawing/2014/main" id="{E4742F74-619D-4DF6-B06F-98B509027C9B}"/>
              </a:ext>
            </a:extLst>
          </p:cNvPr>
          <p:cNvPicPr>
            <a:picLocks noChangeAspect="1"/>
          </p:cNvPicPr>
          <p:nvPr/>
        </p:nvPicPr>
        <p:blipFill>
          <a:blip r:embed="rId2" cstate="print"/>
          <a:stretch>
            <a:fillRect/>
          </a:stretch>
        </p:blipFill>
        <p:spPr>
          <a:xfrm>
            <a:off x="3444533" y="976312"/>
            <a:ext cx="5302935" cy="3943784"/>
          </a:xfrm>
          <a:prstGeom prst="rect">
            <a:avLst/>
          </a:prstGeom>
        </p:spPr>
      </p:pic>
      <p:sp>
        <p:nvSpPr>
          <p:cNvPr id="6" name="Rectangle 5">
            <a:extLst>
              <a:ext uri="{FF2B5EF4-FFF2-40B4-BE49-F238E27FC236}">
                <a16:creationId xmlns:a16="http://schemas.microsoft.com/office/drawing/2014/main" id="{46DEF566-A5DC-49E1-B2EE-12ABB0263A08}"/>
              </a:ext>
            </a:extLst>
          </p:cNvPr>
          <p:cNvSpPr/>
          <p:nvPr/>
        </p:nvSpPr>
        <p:spPr>
          <a:xfrm>
            <a:off x="227349" y="4986461"/>
            <a:ext cx="11737302" cy="1538883"/>
          </a:xfrm>
          <a:prstGeom prst="rect">
            <a:avLst/>
          </a:prstGeom>
        </p:spPr>
        <p:txBody>
          <a:bodyPr wrap="square">
            <a:spAutoFit/>
          </a:bodyPr>
          <a:lstStyle/>
          <a:p>
            <a:pPr>
              <a:spcBef>
                <a:spcPts val="1200"/>
              </a:spcBef>
            </a:pPr>
            <a:r>
              <a:rPr lang="en-US" sz="1600" dirty="0">
                <a:latin typeface="+mj-lt"/>
              </a:rPr>
              <a:t>Click on save button to save the activity and go back to SPRO screen.</a:t>
            </a:r>
          </a:p>
          <a:p>
            <a:pPr>
              <a:spcBef>
                <a:spcPts val="1200"/>
              </a:spcBef>
            </a:pPr>
            <a:r>
              <a:rPr lang="en-US" sz="1600" dirty="0">
                <a:latin typeface="+mj-lt"/>
              </a:rPr>
              <a:t>NOTE: If your Fiscal Year is Non-Calendar year with 24 months the following way is to perform the activity.</a:t>
            </a:r>
          </a:p>
          <a:p>
            <a:pPr marL="342900" indent="-342900">
              <a:spcBef>
                <a:spcPts val="1200"/>
              </a:spcBef>
              <a:buClr>
                <a:schemeClr val="accent1"/>
              </a:buClr>
              <a:buFont typeface="+mj-lt"/>
              <a:buAutoNum type="arabicPeriod"/>
            </a:pPr>
            <a:r>
              <a:rPr lang="en-US" sz="1600" dirty="0">
                <a:latin typeface="+mj-lt"/>
              </a:rPr>
              <a:t>Select this line</a:t>
            </a:r>
          </a:p>
          <a:p>
            <a:pPr marL="342900" indent="-342900">
              <a:spcBef>
                <a:spcPts val="1200"/>
              </a:spcBef>
              <a:buClr>
                <a:schemeClr val="accent1"/>
              </a:buClr>
              <a:buFont typeface="+mj-lt"/>
              <a:buAutoNum type="arabicPeriod"/>
            </a:pPr>
            <a:r>
              <a:rPr lang="en-US" sz="1600" dirty="0">
                <a:latin typeface="+mj-lt"/>
              </a:rPr>
              <a:t>Double click on this structure</a:t>
            </a:r>
          </a:p>
        </p:txBody>
      </p:sp>
    </p:spTree>
    <p:extLst>
      <p:ext uri="{BB962C8B-B14F-4D97-AF65-F5344CB8AC3E}">
        <p14:creationId xmlns:p14="http://schemas.microsoft.com/office/powerpoint/2010/main" val="817813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742F74-619D-4DF6-B06F-98B509027C9B}"/>
              </a:ext>
            </a:extLst>
          </p:cNvPr>
          <p:cNvPicPr>
            <a:picLocks noChangeAspect="1"/>
          </p:cNvPicPr>
          <p:nvPr/>
        </p:nvPicPr>
        <p:blipFill>
          <a:blip r:embed="rId2" cstate="print"/>
          <a:stretch>
            <a:fillRect/>
          </a:stretch>
        </p:blipFill>
        <p:spPr>
          <a:xfrm>
            <a:off x="258926" y="981075"/>
            <a:ext cx="4125150" cy="3067867"/>
          </a:xfrm>
          <a:prstGeom prst="rect">
            <a:avLst/>
          </a:prstGeom>
        </p:spPr>
      </p:pic>
      <p:pic>
        <p:nvPicPr>
          <p:cNvPr id="3" name="Picture 2">
            <a:extLst>
              <a:ext uri="{FF2B5EF4-FFF2-40B4-BE49-F238E27FC236}">
                <a16:creationId xmlns:a16="http://schemas.microsoft.com/office/drawing/2014/main" id="{916C4C3D-F9CE-42B0-B764-221D1BD49B31}"/>
              </a:ext>
            </a:extLst>
          </p:cNvPr>
          <p:cNvPicPr>
            <a:picLocks noChangeAspect="1"/>
          </p:cNvPicPr>
          <p:nvPr/>
        </p:nvPicPr>
        <p:blipFill>
          <a:blip r:embed="rId3" cstate="print"/>
          <a:stretch>
            <a:fillRect/>
          </a:stretch>
        </p:blipFill>
        <p:spPr>
          <a:xfrm>
            <a:off x="277831" y="4236627"/>
            <a:ext cx="7159722" cy="2287998"/>
          </a:xfrm>
          <a:prstGeom prst="rect">
            <a:avLst/>
          </a:prstGeom>
        </p:spPr>
      </p:pic>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6" name="Rectangle 5">
            <a:extLst>
              <a:ext uri="{FF2B5EF4-FFF2-40B4-BE49-F238E27FC236}">
                <a16:creationId xmlns:a16="http://schemas.microsoft.com/office/drawing/2014/main" id="{46DEF566-A5DC-49E1-B2EE-12ABB0263A08}"/>
              </a:ext>
            </a:extLst>
          </p:cNvPr>
          <p:cNvSpPr/>
          <p:nvPr/>
        </p:nvSpPr>
        <p:spPr>
          <a:xfrm>
            <a:off x="4524697" y="2132856"/>
            <a:ext cx="7331943" cy="1354217"/>
          </a:xfrm>
          <a:prstGeom prst="rect">
            <a:avLst/>
          </a:prstGeom>
        </p:spPr>
        <p:txBody>
          <a:bodyPr wrap="square">
            <a:spAutoFit/>
          </a:bodyPr>
          <a:lstStyle/>
          <a:p>
            <a:r>
              <a:rPr lang="en-US" sz="1600" dirty="0">
                <a:latin typeface="+mj-lt"/>
              </a:rPr>
              <a:t>Click on save button to save the activity and go back to SPRO screen.</a:t>
            </a:r>
          </a:p>
          <a:p>
            <a:endParaRPr lang="en-US" sz="1600" dirty="0">
              <a:latin typeface="+mj-lt"/>
            </a:endParaRPr>
          </a:p>
          <a:p>
            <a:r>
              <a:rPr lang="en-US" sz="1600" dirty="0">
                <a:latin typeface="+mj-lt"/>
              </a:rPr>
              <a:t>NOTE: If your Fiscal Year is Non-Calendar year with 24 months the following way is to perform the activity.</a:t>
            </a:r>
          </a:p>
          <a:p>
            <a:endParaRPr lang="en-US" sz="1600" dirty="0">
              <a:latin typeface="+mj-lt"/>
            </a:endParaRPr>
          </a:p>
        </p:txBody>
      </p:sp>
    </p:spTree>
    <p:extLst>
      <p:ext uri="{BB962C8B-B14F-4D97-AF65-F5344CB8AC3E}">
        <p14:creationId xmlns:p14="http://schemas.microsoft.com/office/powerpoint/2010/main" val="428092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4" name="Rectangle 3">
            <a:extLst>
              <a:ext uri="{FF2B5EF4-FFF2-40B4-BE49-F238E27FC236}">
                <a16:creationId xmlns:a16="http://schemas.microsoft.com/office/drawing/2014/main" id="{7FAB9D2C-43E0-45E4-B96C-E4521FFE6E15}"/>
              </a:ext>
            </a:extLst>
          </p:cNvPr>
          <p:cNvSpPr/>
          <p:nvPr/>
        </p:nvSpPr>
        <p:spPr>
          <a:xfrm>
            <a:off x="227013" y="971926"/>
            <a:ext cx="11688762" cy="1231106"/>
          </a:xfrm>
          <a:prstGeom prst="rect">
            <a:avLst/>
          </a:prstGeom>
        </p:spPr>
        <p:txBody>
          <a:bodyPr wrap="square">
            <a:spAutoFit/>
          </a:bodyPr>
          <a:lstStyle/>
          <a:p>
            <a:pPr>
              <a:spcBef>
                <a:spcPts val="600"/>
              </a:spcBef>
            </a:pPr>
            <a:r>
              <a:rPr lang="en-US" sz="1600" b="1" dirty="0">
                <a:latin typeface="+mj-lt"/>
              </a:rPr>
              <a:t>Assign Company Code to a Fiscal Year Variant</a:t>
            </a:r>
          </a:p>
          <a:p>
            <a:pPr>
              <a:spcBef>
                <a:spcPts val="600"/>
              </a:spcBef>
            </a:pPr>
            <a:r>
              <a:rPr lang="en-US" sz="1600" b="1" dirty="0">
                <a:latin typeface="+mj-lt"/>
              </a:rPr>
              <a:t>PATH: SPRO - Financial Accounting (New) - Financial Accounting Global Settings (New) – Ledgers - Fiscal Year and Posting Periods - assign Company Code to a Fiscal Year Variant.</a:t>
            </a:r>
          </a:p>
          <a:p>
            <a:pPr>
              <a:spcBef>
                <a:spcPts val="600"/>
              </a:spcBef>
            </a:pPr>
            <a:r>
              <a:rPr lang="en-US" sz="1600" dirty="0">
                <a:latin typeface="+mj-lt"/>
              </a:rPr>
              <a:t>Click on (IMG Activity), in this screen click on button, so it will display an small window: </a:t>
            </a:r>
          </a:p>
        </p:txBody>
      </p:sp>
      <p:pic>
        <p:nvPicPr>
          <p:cNvPr id="7" name="Picture 6">
            <a:extLst>
              <a:ext uri="{FF2B5EF4-FFF2-40B4-BE49-F238E27FC236}">
                <a16:creationId xmlns:a16="http://schemas.microsoft.com/office/drawing/2014/main" id="{D2C347C1-242E-4ED5-8B56-D4CB2C5D6B11}"/>
              </a:ext>
            </a:extLst>
          </p:cNvPr>
          <p:cNvPicPr>
            <a:picLocks noChangeAspect="1"/>
          </p:cNvPicPr>
          <p:nvPr/>
        </p:nvPicPr>
        <p:blipFill>
          <a:blip r:embed="rId2" cstate="print"/>
          <a:stretch>
            <a:fillRect/>
          </a:stretch>
        </p:blipFill>
        <p:spPr>
          <a:xfrm>
            <a:off x="479376" y="2343330"/>
            <a:ext cx="2592288" cy="1071908"/>
          </a:xfrm>
          <a:prstGeom prst="rect">
            <a:avLst/>
          </a:prstGeom>
        </p:spPr>
      </p:pic>
      <p:sp>
        <p:nvSpPr>
          <p:cNvPr id="8" name="Rectangle 7">
            <a:extLst>
              <a:ext uri="{FF2B5EF4-FFF2-40B4-BE49-F238E27FC236}">
                <a16:creationId xmlns:a16="http://schemas.microsoft.com/office/drawing/2014/main" id="{E8C47E6A-7B9F-43AA-A9BF-F6F5D2F49D0C}"/>
              </a:ext>
            </a:extLst>
          </p:cNvPr>
          <p:cNvSpPr/>
          <p:nvPr/>
        </p:nvSpPr>
        <p:spPr>
          <a:xfrm>
            <a:off x="3503712" y="2488541"/>
            <a:ext cx="7924800" cy="584775"/>
          </a:xfrm>
          <a:prstGeom prst="rect">
            <a:avLst/>
          </a:prstGeom>
        </p:spPr>
        <p:txBody>
          <a:bodyPr wrap="square">
            <a:spAutoFit/>
          </a:bodyPr>
          <a:lstStyle/>
          <a:p>
            <a:r>
              <a:rPr lang="en-US" sz="1600" dirty="0">
                <a:latin typeface="+mj-lt"/>
              </a:rPr>
              <a:t>Enter your company code and press enter button or click on continue button. Your company code will display on the top of the screen as follow.</a:t>
            </a:r>
          </a:p>
        </p:txBody>
      </p:sp>
      <p:pic>
        <p:nvPicPr>
          <p:cNvPr id="9" name="Picture 8">
            <a:extLst>
              <a:ext uri="{FF2B5EF4-FFF2-40B4-BE49-F238E27FC236}">
                <a16:creationId xmlns:a16="http://schemas.microsoft.com/office/drawing/2014/main" id="{EFC0BDDD-284E-4292-BF09-20B3D000EE0D}"/>
              </a:ext>
            </a:extLst>
          </p:cNvPr>
          <p:cNvPicPr>
            <a:picLocks noChangeAspect="1"/>
          </p:cNvPicPr>
          <p:nvPr/>
        </p:nvPicPr>
        <p:blipFill>
          <a:blip r:embed="rId3" cstate="print"/>
          <a:stretch>
            <a:fillRect/>
          </a:stretch>
        </p:blipFill>
        <p:spPr>
          <a:xfrm>
            <a:off x="479376" y="3765477"/>
            <a:ext cx="7161348" cy="2182647"/>
          </a:xfrm>
          <a:prstGeom prst="rect">
            <a:avLst/>
          </a:prstGeom>
        </p:spPr>
      </p:pic>
      <p:sp>
        <p:nvSpPr>
          <p:cNvPr id="10" name="Rectangle 9">
            <a:extLst>
              <a:ext uri="{FF2B5EF4-FFF2-40B4-BE49-F238E27FC236}">
                <a16:creationId xmlns:a16="http://schemas.microsoft.com/office/drawing/2014/main" id="{C516D9B1-93B0-4EEB-84ED-91A44BE8E2D0}"/>
              </a:ext>
            </a:extLst>
          </p:cNvPr>
          <p:cNvSpPr/>
          <p:nvPr/>
        </p:nvSpPr>
        <p:spPr>
          <a:xfrm>
            <a:off x="7896200" y="4441301"/>
            <a:ext cx="4019575" cy="830997"/>
          </a:xfrm>
          <a:prstGeom prst="rect">
            <a:avLst/>
          </a:prstGeom>
        </p:spPr>
        <p:txBody>
          <a:bodyPr wrap="square">
            <a:spAutoFit/>
          </a:bodyPr>
          <a:lstStyle/>
          <a:p>
            <a:r>
              <a:rPr lang="en-US" sz="1600" dirty="0">
                <a:latin typeface="+mj-lt"/>
              </a:rPr>
              <a:t>Now enter your Fiscal Year Variant.</a:t>
            </a:r>
          </a:p>
          <a:p>
            <a:r>
              <a:rPr lang="en-US" sz="1600" dirty="0">
                <a:latin typeface="+mj-lt"/>
              </a:rPr>
              <a:t>Click on save button to save the activity and go back to SPRO screen.</a:t>
            </a:r>
          </a:p>
        </p:txBody>
      </p:sp>
    </p:spTree>
    <p:extLst>
      <p:ext uri="{BB962C8B-B14F-4D97-AF65-F5344CB8AC3E}">
        <p14:creationId xmlns:p14="http://schemas.microsoft.com/office/powerpoint/2010/main" val="2594706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3" name="Rectangle 2">
            <a:extLst>
              <a:ext uri="{FF2B5EF4-FFF2-40B4-BE49-F238E27FC236}">
                <a16:creationId xmlns:a16="http://schemas.microsoft.com/office/drawing/2014/main" id="{243CBF75-E546-4F31-B487-E0AF6D4B7544}"/>
              </a:ext>
            </a:extLst>
          </p:cNvPr>
          <p:cNvSpPr/>
          <p:nvPr/>
        </p:nvSpPr>
        <p:spPr>
          <a:xfrm>
            <a:off x="227013" y="976312"/>
            <a:ext cx="11688762" cy="2923877"/>
          </a:xfrm>
          <a:prstGeom prst="rect">
            <a:avLst/>
          </a:prstGeom>
        </p:spPr>
        <p:txBody>
          <a:bodyPr wrap="square">
            <a:spAutoFit/>
          </a:bodyPr>
          <a:lstStyle/>
          <a:p>
            <a:pPr>
              <a:spcBef>
                <a:spcPts val="600"/>
              </a:spcBef>
            </a:pPr>
            <a:r>
              <a:rPr lang="en-US" sz="1600" b="1" u="sng" dirty="0">
                <a:latin typeface="+mj-lt"/>
              </a:rPr>
              <a:t>POSTING PERIODS</a:t>
            </a:r>
          </a:p>
          <a:p>
            <a:pPr>
              <a:spcBef>
                <a:spcPts val="1200"/>
              </a:spcBef>
              <a:buClr>
                <a:schemeClr val="accent1"/>
              </a:buClr>
            </a:pPr>
            <a:r>
              <a:rPr lang="en-US" sz="1600" dirty="0">
                <a:latin typeface="+mj-lt"/>
              </a:rPr>
              <a:t>When you record a document, you enter the posting date. When you post the document, the system uses the posting date specified to automatically determine the posting period. The posting period consists of a month and a fiscal year. These are both displayed in the document overview. The posting period determined is entered in the document and the transaction figures for this period are updated.</a:t>
            </a:r>
          </a:p>
          <a:p>
            <a:pPr>
              <a:spcBef>
                <a:spcPts val="1200"/>
              </a:spcBef>
              <a:buClr>
                <a:schemeClr val="accent1"/>
              </a:buClr>
            </a:pPr>
            <a:r>
              <a:rPr lang="en-US" sz="1600" dirty="0">
                <a:latin typeface="+mj-lt"/>
              </a:rPr>
              <a:t>For postings to the previous fiscal year, the system carries out the following adjustments:</a:t>
            </a:r>
          </a:p>
          <a:p>
            <a:pPr marL="285750" indent="-285750">
              <a:spcBef>
                <a:spcPts val="1200"/>
              </a:spcBef>
              <a:buClr>
                <a:schemeClr val="accent1"/>
              </a:buClr>
              <a:buFont typeface="Wingdings" panose="05000000000000000000" pitchFamily="2" charset="2"/>
              <a:buChar char="§"/>
            </a:pPr>
            <a:r>
              <a:rPr lang="en-US" sz="1600" dirty="0">
                <a:latin typeface="+mj-lt"/>
              </a:rPr>
              <a:t>For balance sheet accounts, the system adjusts the carry forward balance of the accounts concerned in the current fiscal year</a:t>
            </a:r>
          </a:p>
          <a:p>
            <a:pPr marL="285750" indent="-285750">
              <a:spcBef>
                <a:spcPts val="1200"/>
              </a:spcBef>
              <a:buClr>
                <a:schemeClr val="accent1"/>
              </a:buClr>
              <a:buFont typeface="Wingdings" panose="05000000000000000000" pitchFamily="2" charset="2"/>
              <a:buChar char="§"/>
            </a:pPr>
            <a:r>
              <a:rPr lang="en-US" sz="1600" dirty="0">
                <a:latin typeface="+mj-lt"/>
              </a:rPr>
              <a:t>For profit and loss accounts, the profit or loss carried forward to the retained earnings account is adjusted</a:t>
            </a:r>
          </a:p>
        </p:txBody>
      </p:sp>
      <p:sp>
        <p:nvSpPr>
          <p:cNvPr id="5" name="Rectangle 4">
            <a:extLst>
              <a:ext uri="{FF2B5EF4-FFF2-40B4-BE49-F238E27FC236}">
                <a16:creationId xmlns:a16="http://schemas.microsoft.com/office/drawing/2014/main" id="{3FB11202-A1F8-4584-AC2A-FE63890494FD}"/>
              </a:ext>
            </a:extLst>
          </p:cNvPr>
          <p:cNvSpPr/>
          <p:nvPr/>
        </p:nvSpPr>
        <p:spPr>
          <a:xfrm>
            <a:off x="241211" y="3937398"/>
            <a:ext cx="11674563" cy="1231106"/>
          </a:xfrm>
          <a:prstGeom prst="rect">
            <a:avLst/>
          </a:prstGeom>
        </p:spPr>
        <p:txBody>
          <a:bodyPr wrap="square">
            <a:spAutoFit/>
          </a:bodyPr>
          <a:lstStyle/>
          <a:p>
            <a:pPr>
              <a:spcBef>
                <a:spcPts val="600"/>
              </a:spcBef>
            </a:pPr>
            <a:r>
              <a:rPr lang="nn-NO" sz="1600" b="1" dirty="0">
                <a:latin typeface="+mj-lt"/>
              </a:rPr>
              <a:t>Define Variants for Open Posting Periods</a:t>
            </a:r>
            <a:endParaRPr lang="en-US" sz="1600" b="1" dirty="0">
              <a:latin typeface="+mj-lt"/>
            </a:endParaRPr>
          </a:p>
          <a:p>
            <a:pPr>
              <a:spcBef>
                <a:spcPts val="600"/>
              </a:spcBef>
            </a:pPr>
            <a:r>
              <a:rPr lang="en-US" sz="1600" b="1" dirty="0">
                <a:latin typeface="+mj-lt"/>
              </a:rPr>
              <a:t>PATH: SPRO - Financial Accounting (New) - Financial Accounting Global Settings (New) – Ledgers - Fiscal Year and Posting Periods -Posting Periods - Define Variants for Open Posting Periods.</a:t>
            </a:r>
          </a:p>
          <a:p>
            <a:pPr>
              <a:spcBef>
                <a:spcPts val="600"/>
              </a:spcBef>
            </a:pPr>
            <a:endParaRPr lang="en-US" sz="1600" b="1" dirty="0">
              <a:latin typeface="+mj-lt"/>
            </a:endParaRPr>
          </a:p>
        </p:txBody>
      </p:sp>
      <p:sp>
        <p:nvSpPr>
          <p:cNvPr id="6" name="Rectangle 5">
            <a:extLst>
              <a:ext uri="{FF2B5EF4-FFF2-40B4-BE49-F238E27FC236}">
                <a16:creationId xmlns:a16="http://schemas.microsoft.com/office/drawing/2014/main" id="{7700FB9C-C34D-48AE-9AA9-3C2524041E2F}"/>
              </a:ext>
            </a:extLst>
          </p:cNvPr>
          <p:cNvSpPr/>
          <p:nvPr/>
        </p:nvSpPr>
        <p:spPr>
          <a:xfrm>
            <a:off x="5650036" y="5423452"/>
            <a:ext cx="6062588" cy="584775"/>
          </a:xfrm>
          <a:prstGeom prst="rect">
            <a:avLst/>
          </a:prstGeom>
        </p:spPr>
        <p:txBody>
          <a:bodyPr wrap="square">
            <a:spAutoFit/>
          </a:bodyPr>
          <a:lstStyle/>
          <a:p>
            <a:r>
              <a:rPr lang="en-US" sz="1600" dirty="0">
                <a:latin typeface="+mj-lt"/>
              </a:rPr>
              <a:t>Click on (IMG Activity), it will take to another screen. Here press on</a:t>
            </a:r>
          </a:p>
        </p:txBody>
      </p:sp>
      <p:pic>
        <p:nvPicPr>
          <p:cNvPr id="12" name="Picture 11">
            <a:extLst>
              <a:ext uri="{FF2B5EF4-FFF2-40B4-BE49-F238E27FC236}">
                <a16:creationId xmlns:a16="http://schemas.microsoft.com/office/drawing/2014/main" id="{57693176-2CCC-4843-AC72-9A7879D70961}"/>
              </a:ext>
            </a:extLst>
          </p:cNvPr>
          <p:cNvPicPr>
            <a:picLocks noChangeAspect="1"/>
          </p:cNvPicPr>
          <p:nvPr/>
        </p:nvPicPr>
        <p:blipFill>
          <a:blip r:embed="rId2" cstate="print"/>
          <a:stretch>
            <a:fillRect/>
          </a:stretch>
        </p:blipFill>
        <p:spPr>
          <a:xfrm>
            <a:off x="7315817" y="5747649"/>
            <a:ext cx="940423" cy="258896"/>
          </a:xfrm>
          <a:prstGeom prst="rect">
            <a:avLst/>
          </a:prstGeom>
        </p:spPr>
      </p:pic>
      <p:pic>
        <p:nvPicPr>
          <p:cNvPr id="11" name="Picture 10">
            <a:extLst>
              <a:ext uri="{FF2B5EF4-FFF2-40B4-BE49-F238E27FC236}">
                <a16:creationId xmlns:a16="http://schemas.microsoft.com/office/drawing/2014/main" id="{51A8C87F-7FC9-4674-9421-7271E0EBE5A7}"/>
              </a:ext>
            </a:extLst>
          </p:cNvPr>
          <p:cNvPicPr>
            <a:picLocks noChangeAspect="1"/>
          </p:cNvPicPr>
          <p:nvPr/>
        </p:nvPicPr>
        <p:blipFill>
          <a:blip r:embed="rId3" cstate="print"/>
          <a:stretch>
            <a:fillRect/>
          </a:stretch>
        </p:blipFill>
        <p:spPr>
          <a:xfrm>
            <a:off x="407368" y="4989327"/>
            <a:ext cx="4752528" cy="1470832"/>
          </a:xfrm>
          <a:prstGeom prst="rect">
            <a:avLst/>
          </a:prstGeom>
        </p:spPr>
      </p:pic>
    </p:spTree>
    <p:extLst>
      <p:ext uri="{BB962C8B-B14F-4D97-AF65-F5344CB8AC3E}">
        <p14:creationId xmlns:p14="http://schemas.microsoft.com/office/powerpoint/2010/main" val="2800239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Variant Principles contd..</a:t>
            </a:r>
          </a:p>
        </p:txBody>
      </p:sp>
      <p:sp>
        <p:nvSpPr>
          <p:cNvPr id="2" name="Rectangle 1">
            <a:extLst>
              <a:ext uri="{FF2B5EF4-FFF2-40B4-BE49-F238E27FC236}">
                <a16:creationId xmlns:a16="http://schemas.microsoft.com/office/drawing/2014/main" id="{6D0E515D-D2A4-47F0-B795-3B9483D67D5B}"/>
              </a:ext>
            </a:extLst>
          </p:cNvPr>
          <p:cNvSpPr/>
          <p:nvPr/>
        </p:nvSpPr>
        <p:spPr>
          <a:xfrm>
            <a:off x="1905000" y="1143001"/>
            <a:ext cx="8382000" cy="1200329"/>
          </a:xfrm>
          <a:prstGeom prst="rect">
            <a:avLst/>
          </a:prstGeom>
        </p:spPr>
        <p:txBody>
          <a:bodyPr wrap="square">
            <a:spAutoFit/>
          </a:bodyPr>
          <a:lstStyle/>
          <a:p>
            <a:endParaRPr lang="en-US" dirty="0">
              <a:latin typeface="TimesNewRomanPSMT"/>
            </a:endParaRPr>
          </a:p>
          <a:p>
            <a:endParaRPr lang="en-US" dirty="0">
              <a:latin typeface="TimesNewRomanPSMT"/>
            </a:endParaRPr>
          </a:p>
          <a:p>
            <a:endParaRPr lang="en-US" dirty="0">
              <a:latin typeface="TimesNewRomanPSMT"/>
            </a:endParaRPr>
          </a:p>
          <a:p>
            <a:endParaRPr lang="en-US" dirty="0"/>
          </a:p>
        </p:txBody>
      </p:sp>
      <p:sp>
        <p:nvSpPr>
          <p:cNvPr id="3" name="Rectangle 2">
            <a:extLst>
              <a:ext uri="{FF2B5EF4-FFF2-40B4-BE49-F238E27FC236}">
                <a16:creationId xmlns:a16="http://schemas.microsoft.com/office/drawing/2014/main" id="{243CBF75-E546-4F31-B487-E0AF6D4B7544}"/>
              </a:ext>
            </a:extLst>
          </p:cNvPr>
          <p:cNvSpPr/>
          <p:nvPr/>
        </p:nvSpPr>
        <p:spPr>
          <a:xfrm>
            <a:off x="227013" y="976312"/>
            <a:ext cx="11688762" cy="661720"/>
          </a:xfrm>
          <a:prstGeom prst="rect">
            <a:avLst/>
          </a:prstGeom>
        </p:spPr>
        <p:txBody>
          <a:bodyPr wrap="square">
            <a:spAutoFit/>
          </a:bodyPr>
          <a:lstStyle/>
          <a:p>
            <a:pPr>
              <a:spcBef>
                <a:spcPts val="600"/>
              </a:spcBef>
            </a:pPr>
            <a:r>
              <a:rPr lang="en-US" sz="1600" b="1" u="sng" dirty="0">
                <a:latin typeface="+mj-lt"/>
              </a:rPr>
              <a:t>POSTING PERIOD VARIANT </a:t>
            </a:r>
          </a:p>
          <a:p>
            <a:pPr>
              <a:spcBef>
                <a:spcPts val="600"/>
              </a:spcBef>
            </a:pPr>
            <a:r>
              <a:rPr lang="en-US" sz="1600" b="1" dirty="0">
                <a:latin typeface="+mj-lt"/>
              </a:rPr>
              <a:t>Assign posting period Variants to Company Code</a:t>
            </a:r>
            <a:endParaRPr lang="en-US" sz="1600" dirty="0">
              <a:latin typeface="+mj-lt"/>
            </a:endParaRPr>
          </a:p>
        </p:txBody>
      </p:sp>
      <p:sp>
        <p:nvSpPr>
          <p:cNvPr id="4" name="Rectangle 3">
            <a:extLst>
              <a:ext uri="{FF2B5EF4-FFF2-40B4-BE49-F238E27FC236}">
                <a16:creationId xmlns:a16="http://schemas.microsoft.com/office/drawing/2014/main" id="{E6C96752-F043-4108-A511-CBE90C2FD71D}"/>
              </a:ext>
            </a:extLst>
          </p:cNvPr>
          <p:cNvSpPr/>
          <p:nvPr/>
        </p:nvSpPr>
        <p:spPr>
          <a:xfrm>
            <a:off x="227013" y="1700808"/>
            <a:ext cx="11688762" cy="584775"/>
          </a:xfrm>
          <a:prstGeom prst="rect">
            <a:avLst/>
          </a:prstGeom>
        </p:spPr>
        <p:txBody>
          <a:bodyPr wrap="square">
            <a:spAutoFit/>
          </a:bodyPr>
          <a:lstStyle/>
          <a:p>
            <a:r>
              <a:rPr lang="en-US" sz="1600" b="1" dirty="0">
                <a:latin typeface="+mj-lt"/>
              </a:rPr>
              <a:t>PATH: SPRO - Financial Accounting (New) - Financial Accounting Global Settings (New) – Ledgers - Fiscal Year and Posting Periods - Posting Periods - Assign Variants to Company Code. </a:t>
            </a:r>
          </a:p>
        </p:txBody>
      </p:sp>
      <p:pic>
        <p:nvPicPr>
          <p:cNvPr id="7" name="Picture 6">
            <a:extLst>
              <a:ext uri="{FF2B5EF4-FFF2-40B4-BE49-F238E27FC236}">
                <a16:creationId xmlns:a16="http://schemas.microsoft.com/office/drawing/2014/main" id="{A81AA1C0-6632-4415-B455-84099E2153F7}"/>
              </a:ext>
            </a:extLst>
          </p:cNvPr>
          <p:cNvPicPr>
            <a:picLocks noChangeAspect="1"/>
          </p:cNvPicPr>
          <p:nvPr/>
        </p:nvPicPr>
        <p:blipFill>
          <a:blip r:embed="rId2" cstate="print"/>
          <a:stretch>
            <a:fillRect/>
          </a:stretch>
        </p:blipFill>
        <p:spPr>
          <a:xfrm>
            <a:off x="329100" y="2476747"/>
            <a:ext cx="2382524" cy="985171"/>
          </a:xfrm>
          <a:prstGeom prst="rect">
            <a:avLst/>
          </a:prstGeom>
        </p:spPr>
      </p:pic>
      <p:sp>
        <p:nvSpPr>
          <p:cNvPr id="8" name="Rectangle 7">
            <a:extLst>
              <a:ext uri="{FF2B5EF4-FFF2-40B4-BE49-F238E27FC236}">
                <a16:creationId xmlns:a16="http://schemas.microsoft.com/office/drawing/2014/main" id="{BD027DC7-D164-433C-BAFC-109BA93FB5C2}"/>
              </a:ext>
            </a:extLst>
          </p:cNvPr>
          <p:cNvSpPr/>
          <p:nvPr/>
        </p:nvSpPr>
        <p:spPr>
          <a:xfrm>
            <a:off x="2999656" y="2676945"/>
            <a:ext cx="8105775" cy="584775"/>
          </a:xfrm>
          <a:prstGeom prst="rect">
            <a:avLst/>
          </a:prstGeom>
        </p:spPr>
        <p:txBody>
          <a:bodyPr wrap="square">
            <a:spAutoFit/>
          </a:bodyPr>
          <a:lstStyle/>
          <a:p>
            <a:r>
              <a:rPr lang="en-US" sz="1600" dirty="0">
                <a:latin typeface="+mj-lt"/>
              </a:rPr>
              <a:t>Enter your company code and press enter button or click on continue button. Your company code will display on the top of the screen as follow.</a:t>
            </a:r>
          </a:p>
        </p:txBody>
      </p:sp>
      <p:pic>
        <p:nvPicPr>
          <p:cNvPr id="9" name="Picture 8">
            <a:extLst>
              <a:ext uri="{FF2B5EF4-FFF2-40B4-BE49-F238E27FC236}">
                <a16:creationId xmlns:a16="http://schemas.microsoft.com/office/drawing/2014/main" id="{F47C3984-7246-4B2C-8A01-053115520364}"/>
              </a:ext>
            </a:extLst>
          </p:cNvPr>
          <p:cNvPicPr>
            <a:picLocks noChangeAspect="1"/>
          </p:cNvPicPr>
          <p:nvPr/>
        </p:nvPicPr>
        <p:blipFill>
          <a:blip r:embed="rId3" cstate="print"/>
          <a:stretch>
            <a:fillRect/>
          </a:stretch>
        </p:blipFill>
        <p:spPr>
          <a:xfrm>
            <a:off x="329100" y="3653082"/>
            <a:ext cx="5766900" cy="2122839"/>
          </a:xfrm>
          <a:prstGeom prst="rect">
            <a:avLst/>
          </a:prstGeom>
        </p:spPr>
      </p:pic>
      <p:sp>
        <p:nvSpPr>
          <p:cNvPr id="10" name="Rectangle 9">
            <a:extLst>
              <a:ext uri="{FF2B5EF4-FFF2-40B4-BE49-F238E27FC236}">
                <a16:creationId xmlns:a16="http://schemas.microsoft.com/office/drawing/2014/main" id="{F504120F-F346-44DD-AF99-74781A7B31B8}"/>
              </a:ext>
            </a:extLst>
          </p:cNvPr>
          <p:cNvSpPr/>
          <p:nvPr/>
        </p:nvSpPr>
        <p:spPr>
          <a:xfrm>
            <a:off x="6312025" y="4052782"/>
            <a:ext cx="5550876" cy="1323439"/>
          </a:xfrm>
          <a:prstGeom prst="rect">
            <a:avLst/>
          </a:prstGeom>
        </p:spPr>
        <p:txBody>
          <a:bodyPr wrap="square">
            <a:spAutoFit/>
          </a:bodyPr>
          <a:lstStyle/>
          <a:p>
            <a:r>
              <a:rPr lang="en-US" sz="1600" dirty="0">
                <a:latin typeface="+mj-lt"/>
              </a:rPr>
              <a:t>In this screen assign your posting periods variant (which you created in above step) to your company code.</a:t>
            </a:r>
          </a:p>
          <a:p>
            <a:r>
              <a:rPr lang="en-US" sz="1600" dirty="0">
                <a:latin typeface="+mj-lt"/>
              </a:rPr>
              <a:t>Click on save button to save the activity and go back to SPRO screen.</a:t>
            </a:r>
          </a:p>
        </p:txBody>
      </p:sp>
    </p:spTree>
    <p:extLst>
      <p:ext uri="{BB962C8B-B14F-4D97-AF65-F5344CB8AC3E}">
        <p14:creationId xmlns:p14="http://schemas.microsoft.com/office/powerpoint/2010/main" val="322137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Make to Order and  Make to Stock </a:t>
            </a:r>
          </a:p>
        </p:txBody>
      </p:sp>
      <p:sp>
        <p:nvSpPr>
          <p:cNvPr id="3" name="Rectangle 2">
            <a:extLst>
              <a:ext uri="{FF2B5EF4-FFF2-40B4-BE49-F238E27FC236}">
                <a16:creationId xmlns:a16="http://schemas.microsoft.com/office/drawing/2014/main" id="{037ED5BA-4912-4CF4-8A12-25FC511CD03E}"/>
              </a:ext>
            </a:extLst>
          </p:cNvPr>
          <p:cNvSpPr/>
          <p:nvPr/>
        </p:nvSpPr>
        <p:spPr>
          <a:xfrm>
            <a:off x="227349" y="980728"/>
            <a:ext cx="11688425" cy="4308872"/>
          </a:xfrm>
          <a:prstGeom prst="rect">
            <a:avLst/>
          </a:prstGeom>
        </p:spPr>
        <p:txBody>
          <a:bodyPr wrap="square">
            <a:spAutoFit/>
          </a:bodyPr>
          <a:lstStyle/>
          <a:p>
            <a:pPr>
              <a:spcBef>
                <a:spcPts val="1200"/>
              </a:spcBef>
            </a:pPr>
            <a:r>
              <a:rPr lang="en-US" sz="1600" b="1" dirty="0">
                <a:solidFill>
                  <a:srgbClr val="333333"/>
                </a:solidFill>
                <a:latin typeface="+mj-lt"/>
                <a:cs typeface="Arial" panose="020B0604020202020204" pitchFamily="34" charset="0"/>
              </a:rPr>
              <a:t>MTO--&gt; Make to Order</a:t>
            </a:r>
          </a:p>
          <a:p>
            <a:pPr>
              <a:spcBef>
                <a:spcPts val="1200"/>
              </a:spcBef>
            </a:pPr>
            <a:r>
              <a:rPr lang="en-US" sz="1600" dirty="0">
                <a:latin typeface="+mj-lt"/>
              </a:rPr>
              <a:t>MTO is a manufacturing process in which manufacturing starts only after a customer's order is received. ... Manufacturing after receiving customer's orders means to start a pull-type supply chain operation because manufacturing is performed when demand is confirmed, i.e. being pulled by demand.</a:t>
            </a:r>
          </a:p>
          <a:p>
            <a:pPr>
              <a:spcBef>
                <a:spcPts val="1200"/>
              </a:spcBef>
            </a:pPr>
            <a:r>
              <a:rPr lang="en-US" sz="1600" b="1" dirty="0">
                <a:solidFill>
                  <a:srgbClr val="333333"/>
                </a:solidFill>
                <a:latin typeface="+mj-lt"/>
                <a:cs typeface="Arial" panose="020B0604020202020204" pitchFamily="34" charset="0"/>
              </a:rPr>
              <a:t>MTS--&gt; Make to Stock</a:t>
            </a:r>
            <a:endParaRPr lang="en-US" sz="1600" dirty="0">
              <a:solidFill>
                <a:srgbClr val="333333"/>
              </a:solidFill>
              <a:latin typeface="+mj-lt"/>
              <a:cs typeface="Arial" panose="020B0604020202020204" pitchFamily="34" charset="0"/>
            </a:endParaRPr>
          </a:p>
          <a:p>
            <a:pPr>
              <a:spcBef>
                <a:spcPts val="1200"/>
              </a:spcBef>
              <a:buClr>
                <a:schemeClr val="accent1"/>
              </a:buClr>
            </a:pPr>
            <a:r>
              <a:rPr lang="en-US" sz="1600" dirty="0">
                <a:solidFill>
                  <a:srgbClr val="333333"/>
                </a:solidFill>
                <a:latin typeface="+mj-lt"/>
                <a:cs typeface="Arial" panose="020B0604020202020204" pitchFamily="34" charset="0"/>
              </a:rPr>
              <a:t>MTS scenario can be accomplished by the following settings</a:t>
            </a:r>
            <a:br>
              <a:rPr lang="en-US" sz="1600" dirty="0">
                <a:solidFill>
                  <a:srgbClr val="333333"/>
                </a:solidFill>
                <a:latin typeface="+mj-lt"/>
                <a:cs typeface="Arial" panose="020B0604020202020204" pitchFamily="34" charset="0"/>
              </a:rPr>
            </a:br>
            <a:r>
              <a:rPr lang="en-US" sz="1600" dirty="0">
                <a:latin typeface="+mj-lt"/>
              </a:rPr>
              <a:t>Need to use strategy group 20 in material master MRP view-Strategy group 20 is assigned to strategy 20 </a:t>
            </a:r>
          </a:p>
          <a:p>
            <a:pPr marL="285750" indent="-285750">
              <a:spcBef>
                <a:spcPts val="1200"/>
              </a:spcBef>
              <a:buClr>
                <a:schemeClr val="accent1"/>
              </a:buClr>
              <a:buFont typeface="Wingdings" panose="05000000000000000000" pitchFamily="2" charset="2"/>
              <a:buChar char="§"/>
            </a:pPr>
            <a:r>
              <a:rPr lang="en-US" sz="1600" dirty="0">
                <a:latin typeface="+mj-lt"/>
              </a:rPr>
              <a:t>Strategy 20 is assigned to Requirement type KE (Individual customer requirement)</a:t>
            </a:r>
            <a:br>
              <a:rPr lang="en-US" sz="1600" dirty="0">
                <a:latin typeface="+mj-lt"/>
              </a:rPr>
            </a:br>
            <a:r>
              <a:rPr lang="en-US" sz="1600" dirty="0">
                <a:latin typeface="+mj-lt"/>
              </a:rPr>
              <a:t>Requirement type KE is assigned to requirement class 040 (</a:t>
            </a:r>
            <a:r>
              <a:rPr lang="en-US" sz="1600" dirty="0" err="1">
                <a:latin typeface="+mj-lt"/>
              </a:rPr>
              <a:t>Indiv.cust.w</a:t>
            </a:r>
            <a:r>
              <a:rPr lang="en-US" sz="1600" dirty="0">
                <a:latin typeface="+mj-lt"/>
              </a:rPr>
              <a:t>/o cons.)</a:t>
            </a:r>
            <a:br>
              <a:rPr lang="en-US" sz="1600" dirty="0">
                <a:latin typeface="+mj-lt"/>
              </a:rPr>
            </a:br>
            <a:r>
              <a:rPr lang="en-US" sz="1600" dirty="0">
                <a:latin typeface="+mj-lt"/>
              </a:rPr>
              <a:t>Requirement class has all the parameters where we can define Production order type that will be used to create the prod order. The above link needs to be established</a:t>
            </a:r>
          </a:p>
          <a:p>
            <a:pPr marL="285750" indent="-285750">
              <a:spcBef>
                <a:spcPts val="1200"/>
              </a:spcBef>
              <a:buClr>
                <a:schemeClr val="accent1"/>
              </a:buClr>
              <a:buFont typeface="Wingdings" panose="05000000000000000000" pitchFamily="2" charset="2"/>
              <a:buChar char="§"/>
            </a:pPr>
            <a:r>
              <a:rPr lang="en-US" sz="1600" dirty="0">
                <a:latin typeface="+mj-lt"/>
              </a:rPr>
              <a:t>Also the MTS can be achieved using Sales Order schedule line category which will be assigned to Requirement type/class. Item category is assigned to </a:t>
            </a:r>
            <a:r>
              <a:rPr lang="en-US" sz="1600" dirty="0" err="1">
                <a:latin typeface="+mj-lt"/>
              </a:rPr>
              <a:t>Reqtype</a:t>
            </a:r>
            <a:r>
              <a:rPr lang="en-US" sz="1600" dirty="0">
                <a:latin typeface="+mj-lt"/>
              </a:rPr>
              <a:t>/class and the Item category is maintained in the material master</a:t>
            </a:r>
          </a:p>
        </p:txBody>
      </p:sp>
    </p:spTree>
    <p:extLst>
      <p:ext uri="{BB962C8B-B14F-4D97-AF65-F5344CB8AC3E}">
        <p14:creationId xmlns:p14="http://schemas.microsoft.com/office/powerpoint/2010/main" val="41087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CD890FE-D81A-4D20-8754-FEC3379401C5}"/>
              </a:ext>
            </a:extLst>
          </p:cNvPr>
          <p:cNvGrpSpPr/>
          <p:nvPr/>
        </p:nvGrpSpPr>
        <p:grpSpPr>
          <a:xfrm>
            <a:off x="1182714" y="1106448"/>
            <a:ext cx="9826573" cy="5202318"/>
            <a:chOff x="1182714" y="1106448"/>
            <a:chExt cx="9826573" cy="5202318"/>
          </a:xfrm>
        </p:grpSpPr>
        <p:sp>
          <p:nvSpPr>
            <p:cNvPr id="21506" name="AutoShape 6"/>
            <p:cNvSpPr>
              <a:spLocks noChangeArrowheads="1"/>
            </p:cNvSpPr>
            <p:nvPr/>
          </p:nvSpPr>
          <p:spPr bwMode="auto">
            <a:xfrm>
              <a:off x="1328497" y="1106448"/>
              <a:ext cx="4482814" cy="2283075"/>
            </a:xfrm>
            <a:prstGeom prst="roundRect">
              <a:avLst>
                <a:gd name="adj" fmla="val 5500"/>
              </a:avLst>
            </a:prstGeom>
            <a:solidFill>
              <a:srgbClr val="FFFF99"/>
            </a:solidFill>
            <a:ln w="19050">
              <a:solidFill>
                <a:srgbClr val="FF6600"/>
              </a:solidFill>
              <a:round/>
              <a:headEnd/>
              <a:tailEnd type="none" w="sm" len="sm"/>
            </a:ln>
          </p:spPr>
          <p:txBody>
            <a:bodyPr wrap="none" anchor="ctr"/>
            <a:lstStyle/>
            <a:p>
              <a:pPr algn="ctr"/>
              <a:endParaRPr lang="en-US">
                <a:latin typeface="+mj-lt"/>
              </a:endParaRPr>
            </a:p>
          </p:txBody>
        </p:sp>
        <p:grpSp>
          <p:nvGrpSpPr>
            <p:cNvPr id="21507" name="Group 22"/>
            <p:cNvGrpSpPr>
              <a:grpSpLocks/>
            </p:cNvGrpSpPr>
            <p:nvPr/>
          </p:nvGrpSpPr>
          <p:grpSpPr bwMode="auto">
            <a:xfrm>
              <a:off x="1437833" y="2723626"/>
              <a:ext cx="4264140" cy="570769"/>
              <a:chOff x="3840" y="960"/>
              <a:chExt cx="816" cy="432"/>
            </a:xfrm>
          </p:grpSpPr>
          <p:sp>
            <p:nvSpPr>
              <p:cNvPr id="21556" name="AutoShape 23"/>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sz="1200">
                  <a:latin typeface="+mj-lt"/>
                </a:endParaRPr>
              </a:p>
            </p:txBody>
          </p:sp>
          <p:sp>
            <p:nvSpPr>
              <p:cNvPr id="913432" name="Text Box 24"/>
              <p:cNvSpPr txBox="1">
                <a:spLocks noChangeArrowheads="1"/>
              </p:cNvSpPr>
              <p:nvPr/>
            </p:nvSpPr>
            <p:spPr bwMode="auto">
              <a:xfrm>
                <a:off x="3869" y="1061"/>
                <a:ext cx="758" cy="233"/>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400" b="1" dirty="0">
                    <a:latin typeface="+mj-lt"/>
                  </a:rPr>
                  <a:t>Purchasing Organization – 1000</a:t>
                </a:r>
              </a:p>
            </p:txBody>
          </p:sp>
        </p:grpSp>
        <p:grpSp>
          <p:nvGrpSpPr>
            <p:cNvPr id="21508" name="Group 25"/>
            <p:cNvGrpSpPr>
              <a:grpSpLocks/>
            </p:cNvGrpSpPr>
            <p:nvPr/>
          </p:nvGrpSpPr>
          <p:grpSpPr bwMode="auto">
            <a:xfrm>
              <a:off x="1437833" y="1201576"/>
              <a:ext cx="4264140" cy="570769"/>
              <a:chOff x="3840" y="960"/>
              <a:chExt cx="816" cy="432"/>
            </a:xfrm>
          </p:grpSpPr>
          <p:sp>
            <p:nvSpPr>
              <p:cNvPr id="21554" name="AutoShape 26"/>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435" name="Text Box 27"/>
              <p:cNvSpPr txBox="1">
                <a:spLocks noChangeArrowheads="1"/>
              </p:cNvSpPr>
              <p:nvPr/>
            </p:nvSpPr>
            <p:spPr bwMode="auto">
              <a:xfrm>
                <a:off x="3869" y="1053"/>
                <a:ext cx="758" cy="233"/>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400" b="1" dirty="0">
                    <a:latin typeface="+mj-lt"/>
                  </a:rPr>
                  <a:t>Chart of Accounts – 1000</a:t>
                </a:r>
              </a:p>
            </p:txBody>
          </p:sp>
        </p:grpSp>
        <p:grpSp>
          <p:nvGrpSpPr>
            <p:cNvPr id="21509" name="Group 28"/>
            <p:cNvGrpSpPr>
              <a:grpSpLocks/>
            </p:cNvGrpSpPr>
            <p:nvPr/>
          </p:nvGrpSpPr>
          <p:grpSpPr bwMode="auto">
            <a:xfrm>
              <a:off x="1437833" y="1962601"/>
              <a:ext cx="4264140" cy="570769"/>
              <a:chOff x="3840" y="960"/>
              <a:chExt cx="816" cy="432"/>
            </a:xfrm>
          </p:grpSpPr>
          <p:sp>
            <p:nvSpPr>
              <p:cNvPr id="21552" name="AutoShape 29"/>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438" name="Text Box 30"/>
              <p:cNvSpPr txBox="1">
                <a:spLocks noChangeArrowheads="1"/>
              </p:cNvSpPr>
              <p:nvPr/>
            </p:nvSpPr>
            <p:spPr bwMode="auto">
              <a:xfrm>
                <a:off x="3869" y="1053"/>
                <a:ext cx="758" cy="233"/>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400" b="1" dirty="0">
                    <a:latin typeface="+mj-lt"/>
                  </a:rPr>
                  <a:t>Controlling Area – 1000</a:t>
                </a:r>
              </a:p>
            </p:txBody>
          </p:sp>
        </p:grpSp>
        <p:cxnSp>
          <p:nvCxnSpPr>
            <p:cNvPr id="21510" name="AutoShape 31"/>
            <p:cNvCxnSpPr>
              <a:cxnSpLocks noChangeShapeType="1"/>
              <a:stCxn id="21554" idx="2"/>
              <a:endCxn id="21552" idx="6"/>
            </p:cNvCxnSpPr>
            <p:nvPr/>
          </p:nvCxnSpPr>
          <p:spPr bwMode="auto">
            <a:xfrm rot="5400000">
              <a:off x="3474775" y="1867473"/>
              <a:ext cx="190256" cy="0"/>
            </a:xfrm>
            <a:prstGeom prst="straightConnector1">
              <a:avLst/>
            </a:prstGeom>
            <a:noFill/>
            <a:ln w="12700">
              <a:solidFill>
                <a:srgbClr val="000080"/>
              </a:solidFill>
              <a:round/>
              <a:headEnd/>
              <a:tailEnd type="triangle" w="sm" len="sm"/>
            </a:ln>
          </p:spPr>
        </p:cxnSp>
        <p:cxnSp>
          <p:nvCxnSpPr>
            <p:cNvPr id="21511" name="AutoShape 32"/>
            <p:cNvCxnSpPr>
              <a:cxnSpLocks noChangeShapeType="1"/>
              <a:stCxn id="21552" idx="2"/>
              <a:endCxn id="21556" idx="6"/>
            </p:cNvCxnSpPr>
            <p:nvPr/>
          </p:nvCxnSpPr>
          <p:spPr bwMode="auto">
            <a:xfrm rot="5400000">
              <a:off x="3474775" y="2628498"/>
              <a:ext cx="190256" cy="0"/>
            </a:xfrm>
            <a:prstGeom prst="straightConnector1">
              <a:avLst/>
            </a:prstGeom>
            <a:noFill/>
            <a:ln w="12700">
              <a:solidFill>
                <a:srgbClr val="000080"/>
              </a:solidFill>
              <a:round/>
              <a:headEnd/>
              <a:tailEnd type="triangle" w="sm" len="sm"/>
            </a:ln>
          </p:spPr>
        </p:cxnSp>
        <p:cxnSp>
          <p:nvCxnSpPr>
            <p:cNvPr id="21512" name="AutoShape 33"/>
            <p:cNvCxnSpPr>
              <a:cxnSpLocks noChangeShapeType="1"/>
              <a:stCxn id="21556" idx="2"/>
              <a:endCxn id="21550" idx="6"/>
            </p:cNvCxnSpPr>
            <p:nvPr/>
          </p:nvCxnSpPr>
          <p:spPr bwMode="auto">
            <a:xfrm rot="5400000">
              <a:off x="3380639" y="3483660"/>
              <a:ext cx="378530" cy="0"/>
            </a:xfrm>
            <a:prstGeom prst="straightConnector1">
              <a:avLst/>
            </a:prstGeom>
            <a:noFill/>
            <a:ln w="28575">
              <a:solidFill>
                <a:srgbClr val="FF0066"/>
              </a:solidFill>
              <a:prstDash val="sysDot"/>
              <a:round/>
              <a:headEnd/>
              <a:tailEnd type="triangle" w="sm" len="sm"/>
            </a:ln>
          </p:spPr>
        </p:cxnSp>
        <p:grpSp>
          <p:nvGrpSpPr>
            <p:cNvPr id="21513" name="Group 39"/>
            <p:cNvGrpSpPr>
              <a:grpSpLocks/>
            </p:cNvGrpSpPr>
            <p:nvPr/>
          </p:nvGrpSpPr>
          <p:grpSpPr bwMode="auto">
            <a:xfrm>
              <a:off x="2533483" y="3672926"/>
              <a:ext cx="2070567" cy="632206"/>
              <a:chOff x="3840" y="960"/>
              <a:chExt cx="816" cy="432"/>
            </a:xfrm>
          </p:grpSpPr>
          <p:sp>
            <p:nvSpPr>
              <p:cNvPr id="21550" name="AutoShape 40"/>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449" name="Text Box 41"/>
              <p:cNvSpPr txBox="1">
                <a:spLocks noChangeArrowheads="1"/>
              </p:cNvSpPr>
              <p:nvPr/>
            </p:nvSpPr>
            <p:spPr bwMode="auto">
              <a:xfrm>
                <a:off x="3869" y="1110"/>
                <a:ext cx="759" cy="168"/>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000" dirty="0">
                    <a:effectLst>
                      <a:outerShdw blurRad="38100" dist="38100" dir="2700000" algn="tl">
                        <a:srgbClr val="000000"/>
                      </a:outerShdw>
                    </a:effectLst>
                    <a:latin typeface="+mj-lt"/>
                  </a:rPr>
                  <a:t>Company Code – 1000</a:t>
                </a:r>
              </a:p>
            </p:txBody>
          </p:sp>
        </p:grpSp>
        <p:grpSp>
          <p:nvGrpSpPr>
            <p:cNvPr id="21514" name="Group 70"/>
            <p:cNvGrpSpPr>
              <a:grpSpLocks/>
            </p:cNvGrpSpPr>
            <p:nvPr/>
          </p:nvGrpSpPr>
          <p:grpSpPr bwMode="auto">
            <a:xfrm>
              <a:off x="6333454" y="3752198"/>
              <a:ext cx="1202706" cy="475641"/>
              <a:chOff x="2736" y="1104"/>
              <a:chExt cx="480" cy="240"/>
            </a:xfrm>
          </p:grpSpPr>
          <p:sp>
            <p:nvSpPr>
              <p:cNvPr id="21548" name="AutoShape 71"/>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pPr algn="ctr"/>
                <a:endParaRPr lang="en-US">
                  <a:latin typeface="+mj-lt"/>
                </a:endParaRPr>
              </a:p>
            </p:txBody>
          </p:sp>
          <p:sp>
            <p:nvSpPr>
              <p:cNvPr id="21549" name="Text Box 72"/>
              <p:cNvSpPr txBox="1">
                <a:spLocks noChangeArrowheads="1"/>
              </p:cNvSpPr>
              <p:nvPr/>
            </p:nvSpPr>
            <p:spPr bwMode="auto">
              <a:xfrm>
                <a:off x="2736" y="1155"/>
                <a:ext cx="432" cy="140"/>
              </a:xfrm>
              <a:prstGeom prst="rect">
                <a:avLst/>
              </a:prstGeom>
              <a:noFill/>
              <a:ln w="12700">
                <a:noFill/>
                <a:miter lim="800000"/>
                <a:headEnd/>
                <a:tailEnd type="none" w="sm" len="sm"/>
              </a:ln>
            </p:spPr>
            <p:txBody>
              <a:bodyPr anchor="ctr">
                <a:spAutoFit/>
              </a:bodyPr>
              <a:lstStyle/>
              <a:p>
                <a:pPr algn="ctr" eaLnBrk="1" hangingPunct="1">
                  <a:spcBef>
                    <a:spcPct val="50000"/>
                  </a:spcBef>
                </a:pPr>
                <a:r>
                  <a:rPr lang="en-US" sz="1200">
                    <a:solidFill>
                      <a:srgbClr val="FFFF00"/>
                    </a:solidFill>
                    <a:latin typeface="+mj-lt"/>
                  </a:rPr>
                  <a:t>FI/MM</a:t>
                </a:r>
              </a:p>
            </p:txBody>
          </p:sp>
        </p:grpSp>
        <p:grpSp>
          <p:nvGrpSpPr>
            <p:cNvPr id="21515" name="Group 73"/>
            <p:cNvGrpSpPr>
              <a:grpSpLocks/>
            </p:cNvGrpSpPr>
            <p:nvPr/>
          </p:nvGrpSpPr>
          <p:grpSpPr bwMode="auto">
            <a:xfrm>
              <a:off x="6333454" y="2818754"/>
              <a:ext cx="1202706" cy="475641"/>
              <a:chOff x="2736" y="1104"/>
              <a:chExt cx="480" cy="240"/>
            </a:xfrm>
          </p:grpSpPr>
          <p:sp>
            <p:nvSpPr>
              <p:cNvPr id="21546" name="AutoShape 74"/>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pPr algn="ctr"/>
                <a:endParaRPr lang="en-US">
                  <a:latin typeface="+mj-lt"/>
                </a:endParaRPr>
              </a:p>
            </p:txBody>
          </p:sp>
          <p:sp>
            <p:nvSpPr>
              <p:cNvPr id="21547" name="Text Box 75"/>
              <p:cNvSpPr txBox="1">
                <a:spLocks noChangeArrowheads="1"/>
              </p:cNvSpPr>
              <p:nvPr/>
            </p:nvSpPr>
            <p:spPr bwMode="auto">
              <a:xfrm>
                <a:off x="2736" y="1155"/>
                <a:ext cx="432" cy="140"/>
              </a:xfrm>
              <a:prstGeom prst="rect">
                <a:avLst/>
              </a:prstGeom>
              <a:noFill/>
              <a:ln w="12700">
                <a:noFill/>
                <a:miter lim="800000"/>
                <a:headEnd/>
                <a:tailEnd type="none" w="sm" len="sm"/>
              </a:ln>
            </p:spPr>
            <p:txBody>
              <a:bodyPr anchor="ctr">
                <a:spAutoFit/>
              </a:bodyPr>
              <a:lstStyle/>
              <a:p>
                <a:pPr algn="ctr" eaLnBrk="1" hangingPunct="1">
                  <a:spcBef>
                    <a:spcPct val="50000"/>
                  </a:spcBef>
                </a:pPr>
                <a:r>
                  <a:rPr lang="en-US" sz="1200">
                    <a:solidFill>
                      <a:srgbClr val="FFFF00"/>
                    </a:solidFill>
                    <a:latin typeface="+mj-lt"/>
                  </a:rPr>
                  <a:t>MM</a:t>
                </a:r>
              </a:p>
            </p:txBody>
          </p:sp>
        </p:grpSp>
        <p:grpSp>
          <p:nvGrpSpPr>
            <p:cNvPr id="21516" name="Group 76"/>
            <p:cNvGrpSpPr>
              <a:grpSpLocks/>
            </p:cNvGrpSpPr>
            <p:nvPr/>
          </p:nvGrpSpPr>
          <p:grpSpPr bwMode="auto">
            <a:xfrm>
              <a:off x="6333454" y="2057729"/>
              <a:ext cx="1202706" cy="475641"/>
              <a:chOff x="2736" y="1104"/>
              <a:chExt cx="480" cy="240"/>
            </a:xfrm>
          </p:grpSpPr>
          <p:sp>
            <p:nvSpPr>
              <p:cNvPr id="21544" name="AutoShape 77"/>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pPr algn="ctr"/>
                <a:endParaRPr lang="en-US">
                  <a:latin typeface="+mj-lt"/>
                </a:endParaRPr>
              </a:p>
            </p:txBody>
          </p:sp>
          <p:sp>
            <p:nvSpPr>
              <p:cNvPr id="21545" name="Text Box 78"/>
              <p:cNvSpPr txBox="1">
                <a:spLocks noChangeArrowheads="1"/>
              </p:cNvSpPr>
              <p:nvPr/>
            </p:nvSpPr>
            <p:spPr bwMode="auto">
              <a:xfrm>
                <a:off x="2736" y="1155"/>
                <a:ext cx="432" cy="140"/>
              </a:xfrm>
              <a:prstGeom prst="rect">
                <a:avLst/>
              </a:prstGeom>
              <a:noFill/>
              <a:ln w="12700">
                <a:noFill/>
                <a:miter lim="800000"/>
                <a:headEnd/>
                <a:tailEnd type="none" w="sm" len="sm"/>
              </a:ln>
            </p:spPr>
            <p:txBody>
              <a:bodyPr anchor="ctr">
                <a:spAutoFit/>
              </a:bodyPr>
              <a:lstStyle/>
              <a:p>
                <a:pPr algn="ctr" eaLnBrk="1" hangingPunct="1">
                  <a:spcBef>
                    <a:spcPct val="50000"/>
                  </a:spcBef>
                </a:pPr>
                <a:r>
                  <a:rPr lang="en-US" sz="1200">
                    <a:solidFill>
                      <a:srgbClr val="FFFF00"/>
                    </a:solidFill>
                    <a:latin typeface="+mj-lt"/>
                  </a:rPr>
                  <a:t>CO</a:t>
                </a:r>
              </a:p>
            </p:txBody>
          </p:sp>
        </p:grpSp>
        <p:grpSp>
          <p:nvGrpSpPr>
            <p:cNvPr id="21517" name="Group 79"/>
            <p:cNvGrpSpPr>
              <a:grpSpLocks/>
            </p:cNvGrpSpPr>
            <p:nvPr/>
          </p:nvGrpSpPr>
          <p:grpSpPr bwMode="auto">
            <a:xfrm>
              <a:off x="6333454" y="1296704"/>
              <a:ext cx="1202706" cy="475641"/>
              <a:chOff x="2736" y="1104"/>
              <a:chExt cx="480" cy="240"/>
            </a:xfrm>
          </p:grpSpPr>
          <p:sp>
            <p:nvSpPr>
              <p:cNvPr id="21542" name="AutoShape 80"/>
              <p:cNvSpPr>
                <a:spLocks noChangeArrowheads="1"/>
              </p:cNvSpPr>
              <p:nvPr/>
            </p:nvSpPr>
            <p:spPr bwMode="auto">
              <a:xfrm>
                <a:off x="2784"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pPr algn="ctr"/>
                <a:endParaRPr lang="en-US">
                  <a:latin typeface="+mj-lt"/>
                </a:endParaRPr>
              </a:p>
            </p:txBody>
          </p:sp>
          <p:sp>
            <p:nvSpPr>
              <p:cNvPr id="21543" name="Text Box 81"/>
              <p:cNvSpPr txBox="1">
                <a:spLocks noChangeArrowheads="1"/>
              </p:cNvSpPr>
              <p:nvPr/>
            </p:nvSpPr>
            <p:spPr bwMode="auto">
              <a:xfrm>
                <a:off x="2736" y="1155"/>
                <a:ext cx="432" cy="140"/>
              </a:xfrm>
              <a:prstGeom prst="rect">
                <a:avLst/>
              </a:prstGeom>
              <a:noFill/>
              <a:ln w="12700">
                <a:noFill/>
                <a:miter lim="800000"/>
                <a:headEnd/>
                <a:tailEnd type="none" w="sm" len="sm"/>
              </a:ln>
            </p:spPr>
            <p:txBody>
              <a:bodyPr anchor="ctr">
                <a:spAutoFit/>
              </a:bodyPr>
              <a:lstStyle/>
              <a:p>
                <a:pPr algn="ctr" eaLnBrk="1" hangingPunct="1">
                  <a:spcBef>
                    <a:spcPct val="50000"/>
                  </a:spcBef>
                </a:pPr>
                <a:r>
                  <a:rPr lang="en-US" sz="1200">
                    <a:solidFill>
                      <a:srgbClr val="FFFF00"/>
                    </a:solidFill>
                    <a:latin typeface="+mj-lt"/>
                  </a:rPr>
                  <a:t>FI</a:t>
                </a:r>
              </a:p>
            </p:txBody>
          </p:sp>
        </p:grpSp>
        <p:sp>
          <p:nvSpPr>
            <p:cNvPr id="913490" name="Text Box 82"/>
            <p:cNvSpPr txBox="1">
              <a:spLocks noChangeArrowheads="1"/>
            </p:cNvSpPr>
            <p:nvPr/>
          </p:nvSpPr>
          <p:spPr bwMode="auto">
            <a:xfrm>
              <a:off x="7627414" y="1304474"/>
              <a:ext cx="3381873" cy="2754601"/>
            </a:xfrm>
            <a:prstGeom prst="rect">
              <a:avLst/>
            </a:prstGeom>
            <a:noFill/>
            <a:ln w="9525">
              <a:noFill/>
              <a:miter lim="800000"/>
              <a:headEnd/>
              <a:tailEnd/>
            </a:ln>
            <a:effectLst/>
          </p:spPr>
          <p:txBody>
            <a:bodyPr wrap="square" anchor="ctr">
              <a:spAutoFit/>
            </a:bodyPr>
            <a:lstStyle/>
            <a:p>
              <a:pPr marL="285750" lvl="1" indent="-285750">
                <a:spcBef>
                  <a:spcPts val="3000"/>
                </a:spcBef>
                <a:buClr>
                  <a:schemeClr val="accent1"/>
                </a:buClr>
                <a:buFont typeface="Wingdings" panose="05000000000000000000" pitchFamily="2" charset="2"/>
                <a:buChar char="§"/>
                <a:defRPr/>
              </a:pPr>
              <a:r>
                <a:rPr lang="en-US" sz="1400" dirty="0"/>
                <a:t>For all (AP, AR, GL, AA) process settings</a:t>
              </a:r>
            </a:p>
            <a:p>
              <a:pPr marL="285750" lvl="1" indent="-285750">
                <a:spcBef>
                  <a:spcPts val="3000"/>
                </a:spcBef>
                <a:buClr>
                  <a:schemeClr val="accent1"/>
                </a:buClr>
                <a:buFont typeface="Wingdings" panose="05000000000000000000" pitchFamily="2" charset="2"/>
                <a:buChar char="§"/>
                <a:defRPr/>
              </a:pPr>
              <a:r>
                <a:rPr lang="en-US" sz="1400" dirty="0"/>
                <a:t>For management reporting module settings</a:t>
              </a:r>
            </a:p>
            <a:p>
              <a:pPr marL="285750" lvl="1" indent="-285750">
                <a:spcBef>
                  <a:spcPts val="3000"/>
                </a:spcBef>
                <a:buClr>
                  <a:schemeClr val="accent1"/>
                </a:buClr>
                <a:buFont typeface="Wingdings" panose="05000000000000000000" pitchFamily="2" charset="2"/>
                <a:buChar char="§"/>
                <a:defRPr/>
              </a:pPr>
              <a:r>
                <a:rPr lang="en-US" sz="1400" dirty="0"/>
                <a:t>For all Purchasing settings</a:t>
              </a:r>
            </a:p>
            <a:p>
              <a:pPr marL="285750" lvl="1" indent="-285750">
                <a:spcBef>
                  <a:spcPts val="3000"/>
                </a:spcBef>
                <a:buClr>
                  <a:schemeClr val="accent1"/>
                </a:buClr>
                <a:buFont typeface="Wingdings" panose="05000000000000000000" pitchFamily="2" charset="2"/>
                <a:buChar char="§"/>
                <a:defRPr/>
              </a:pPr>
              <a:r>
                <a:rPr lang="en-US" sz="1400" dirty="0"/>
                <a:t>Basic  entity in SAP for a legal   entity</a:t>
              </a:r>
            </a:p>
          </p:txBody>
        </p:sp>
        <p:grpSp>
          <p:nvGrpSpPr>
            <p:cNvPr id="21520" name="Group 95"/>
            <p:cNvGrpSpPr>
              <a:grpSpLocks/>
            </p:cNvGrpSpPr>
            <p:nvPr/>
          </p:nvGrpSpPr>
          <p:grpSpPr bwMode="auto">
            <a:xfrm>
              <a:off x="4004976" y="5732052"/>
              <a:ext cx="2070567" cy="570769"/>
              <a:chOff x="3840" y="960"/>
              <a:chExt cx="816" cy="432"/>
            </a:xfrm>
          </p:grpSpPr>
          <p:sp>
            <p:nvSpPr>
              <p:cNvPr id="21540" name="AutoShape 96"/>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505" name="Text Box 97"/>
              <p:cNvSpPr txBox="1">
                <a:spLocks noChangeArrowheads="1"/>
              </p:cNvSpPr>
              <p:nvPr/>
            </p:nvSpPr>
            <p:spPr bwMode="auto">
              <a:xfrm>
                <a:off x="3869" y="1044"/>
                <a:ext cx="759" cy="186"/>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000" dirty="0">
                    <a:effectLst>
                      <a:outerShdw blurRad="38100" dist="38100" dir="2700000" algn="tl">
                        <a:srgbClr val="000000"/>
                      </a:outerShdw>
                    </a:effectLst>
                    <a:latin typeface="+mj-lt"/>
                  </a:rPr>
                  <a:t>Plant - 1004</a:t>
                </a:r>
              </a:p>
            </p:txBody>
          </p:sp>
        </p:grpSp>
        <p:grpSp>
          <p:nvGrpSpPr>
            <p:cNvPr id="21521" name="Group 98"/>
            <p:cNvGrpSpPr>
              <a:grpSpLocks/>
            </p:cNvGrpSpPr>
            <p:nvPr/>
          </p:nvGrpSpPr>
          <p:grpSpPr bwMode="auto">
            <a:xfrm>
              <a:off x="1182714" y="5737997"/>
              <a:ext cx="2070569" cy="570769"/>
              <a:chOff x="3840" y="960"/>
              <a:chExt cx="816" cy="432"/>
            </a:xfrm>
          </p:grpSpPr>
          <p:sp>
            <p:nvSpPr>
              <p:cNvPr id="21538" name="AutoShape 99"/>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508" name="Text Box 100"/>
              <p:cNvSpPr txBox="1">
                <a:spLocks noChangeArrowheads="1"/>
              </p:cNvSpPr>
              <p:nvPr/>
            </p:nvSpPr>
            <p:spPr bwMode="auto">
              <a:xfrm>
                <a:off x="3869" y="1045"/>
                <a:ext cx="759" cy="186"/>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000" dirty="0">
                    <a:effectLst>
                      <a:outerShdw blurRad="38100" dist="38100" dir="2700000" algn="tl">
                        <a:srgbClr val="000000"/>
                      </a:outerShdw>
                    </a:effectLst>
                    <a:latin typeface="+mj-lt"/>
                  </a:rPr>
                  <a:t>Plant – 1003</a:t>
                </a:r>
              </a:p>
            </p:txBody>
          </p:sp>
        </p:grpSp>
        <p:grpSp>
          <p:nvGrpSpPr>
            <p:cNvPr id="21522" name="Group 101"/>
            <p:cNvGrpSpPr>
              <a:grpSpLocks/>
            </p:cNvGrpSpPr>
            <p:nvPr/>
          </p:nvGrpSpPr>
          <p:grpSpPr bwMode="auto">
            <a:xfrm>
              <a:off x="4004976" y="4846171"/>
              <a:ext cx="2070567" cy="570769"/>
              <a:chOff x="3840" y="960"/>
              <a:chExt cx="816" cy="432"/>
            </a:xfrm>
          </p:grpSpPr>
          <p:sp>
            <p:nvSpPr>
              <p:cNvPr id="21536" name="AutoShape 102"/>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511" name="Text Box 103"/>
              <p:cNvSpPr txBox="1">
                <a:spLocks noChangeArrowheads="1"/>
              </p:cNvSpPr>
              <p:nvPr/>
            </p:nvSpPr>
            <p:spPr bwMode="auto">
              <a:xfrm>
                <a:off x="3869" y="1045"/>
                <a:ext cx="759" cy="186"/>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000" dirty="0">
                    <a:effectLst>
                      <a:outerShdw blurRad="38100" dist="38100" dir="2700000" algn="tl">
                        <a:srgbClr val="000000"/>
                      </a:outerShdw>
                    </a:effectLst>
                    <a:latin typeface="+mj-lt"/>
                  </a:rPr>
                  <a:t>Plant - 1002</a:t>
                </a:r>
              </a:p>
            </p:txBody>
          </p:sp>
        </p:grpSp>
        <p:grpSp>
          <p:nvGrpSpPr>
            <p:cNvPr id="21523" name="Group 104"/>
            <p:cNvGrpSpPr>
              <a:grpSpLocks/>
            </p:cNvGrpSpPr>
            <p:nvPr/>
          </p:nvGrpSpPr>
          <p:grpSpPr bwMode="auto">
            <a:xfrm>
              <a:off x="1182714" y="4846171"/>
              <a:ext cx="2070569" cy="570769"/>
              <a:chOff x="3840" y="960"/>
              <a:chExt cx="816" cy="432"/>
            </a:xfrm>
          </p:grpSpPr>
          <p:sp>
            <p:nvSpPr>
              <p:cNvPr id="21534" name="AutoShape 105"/>
              <p:cNvSpPr>
                <a:spLocks noChangeArrowheads="1"/>
              </p:cNvSpPr>
              <p:nvPr/>
            </p:nvSpPr>
            <p:spPr bwMode="auto">
              <a:xfrm>
                <a:off x="3840" y="960"/>
                <a:ext cx="816" cy="432"/>
              </a:xfrm>
              <a:prstGeom prst="bevel">
                <a:avLst>
                  <a:gd name="adj" fmla="val 12500"/>
                </a:avLst>
              </a:prstGeom>
              <a:solidFill>
                <a:srgbClr val="6699FF"/>
              </a:solidFill>
              <a:ln w="9525">
                <a:solidFill>
                  <a:schemeClr val="tx1"/>
                </a:solidFill>
                <a:miter lim="800000"/>
                <a:headEnd/>
                <a:tailEnd/>
              </a:ln>
            </p:spPr>
            <p:txBody>
              <a:bodyPr wrap="none" anchor="ctr"/>
              <a:lstStyle/>
              <a:p>
                <a:pPr algn="ctr"/>
                <a:endParaRPr lang="en-US">
                  <a:latin typeface="+mj-lt"/>
                </a:endParaRPr>
              </a:p>
            </p:txBody>
          </p:sp>
          <p:sp>
            <p:nvSpPr>
              <p:cNvPr id="913514" name="Text Box 106"/>
              <p:cNvSpPr txBox="1">
                <a:spLocks noChangeArrowheads="1"/>
              </p:cNvSpPr>
              <p:nvPr/>
            </p:nvSpPr>
            <p:spPr bwMode="auto">
              <a:xfrm>
                <a:off x="3869" y="1045"/>
                <a:ext cx="759" cy="186"/>
              </a:xfrm>
              <a:prstGeom prst="rect">
                <a:avLst/>
              </a:prstGeom>
              <a:noFill/>
              <a:ln w="9525">
                <a:noFill/>
                <a:miter lim="800000"/>
                <a:headEnd/>
                <a:tailEnd/>
              </a:ln>
              <a:effectLst/>
            </p:spPr>
            <p:txBody>
              <a:bodyPr anchor="ctr">
                <a:spAutoFit/>
              </a:bodyPr>
              <a:lstStyle/>
              <a:p>
                <a:pPr algn="ctr" eaLnBrk="1" hangingPunct="1">
                  <a:spcBef>
                    <a:spcPct val="50000"/>
                  </a:spcBef>
                  <a:defRPr/>
                </a:pPr>
                <a:r>
                  <a:rPr lang="en-US" sz="1000" dirty="0">
                    <a:effectLst>
                      <a:outerShdw blurRad="38100" dist="38100" dir="2700000" algn="tl">
                        <a:srgbClr val="000000"/>
                      </a:outerShdw>
                    </a:effectLst>
                    <a:latin typeface="+mj-lt"/>
                  </a:rPr>
                  <a:t>Plant – 1001</a:t>
                </a:r>
              </a:p>
            </p:txBody>
          </p:sp>
        </p:grpSp>
        <p:cxnSp>
          <p:nvCxnSpPr>
            <p:cNvPr id="21524" name="AutoShape 107"/>
            <p:cNvCxnSpPr>
              <a:cxnSpLocks noChangeShapeType="1"/>
            </p:cNvCxnSpPr>
            <p:nvPr/>
          </p:nvCxnSpPr>
          <p:spPr bwMode="auto">
            <a:xfrm rot="5400000">
              <a:off x="2650629" y="5196957"/>
              <a:ext cx="1843107" cy="0"/>
            </a:xfrm>
            <a:prstGeom prst="straightConnector1">
              <a:avLst/>
            </a:prstGeom>
            <a:noFill/>
            <a:ln w="28575">
              <a:solidFill>
                <a:srgbClr val="FF0066"/>
              </a:solidFill>
              <a:prstDash val="sysDot"/>
              <a:round/>
              <a:headEnd/>
              <a:tailEnd type="triangle" w="sm" len="sm"/>
            </a:ln>
          </p:spPr>
        </p:cxnSp>
        <p:grpSp>
          <p:nvGrpSpPr>
            <p:cNvPr id="21525" name="Group 108"/>
            <p:cNvGrpSpPr>
              <a:grpSpLocks/>
            </p:cNvGrpSpPr>
            <p:nvPr/>
          </p:nvGrpSpPr>
          <p:grpSpPr bwMode="auto">
            <a:xfrm>
              <a:off x="6392337" y="5232630"/>
              <a:ext cx="1084941" cy="475641"/>
              <a:chOff x="2719" y="1104"/>
              <a:chExt cx="433" cy="240"/>
            </a:xfrm>
          </p:grpSpPr>
          <p:sp>
            <p:nvSpPr>
              <p:cNvPr id="21532" name="AutoShape 109"/>
              <p:cNvSpPr>
                <a:spLocks noChangeArrowheads="1"/>
              </p:cNvSpPr>
              <p:nvPr/>
            </p:nvSpPr>
            <p:spPr bwMode="auto">
              <a:xfrm>
                <a:off x="2719" y="1104"/>
                <a:ext cx="432" cy="240"/>
              </a:xfrm>
              <a:prstGeom prst="rightArrow">
                <a:avLst>
                  <a:gd name="adj1" fmla="val 50000"/>
                  <a:gd name="adj2" fmla="val 70125"/>
                </a:avLst>
              </a:prstGeom>
              <a:solidFill>
                <a:srgbClr val="6666FF"/>
              </a:solidFill>
              <a:ln w="12700">
                <a:solidFill>
                  <a:srgbClr val="000080"/>
                </a:solidFill>
                <a:miter lim="800000"/>
                <a:headEnd/>
                <a:tailEnd type="none" w="sm" len="sm"/>
              </a:ln>
            </p:spPr>
            <p:txBody>
              <a:bodyPr wrap="none" anchor="ctr"/>
              <a:lstStyle/>
              <a:p>
                <a:pPr algn="ctr"/>
                <a:endParaRPr lang="en-US">
                  <a:latin typeface="+mj-lt"/>
                </a:endParaRPr>
              </a:p>
            </p:txBody>
          </p:sp>
          <p:sp>
            <p:nvSpPr>
              <p:cNvPr id="21533" name="Text Box 110"/>
              <p:cNvSpPr txBox="1">
                <a:spLocks noChangeArrowheads="1"/>
              </p:cNvSpPr>
              <p:nvPr/>
            </p:nvSpPr>
            <p:spPr bwMode="auto">
              <a:xfrm>
                <a:off x="2720" y="1155"/>
                <a:ext cx="432" cy="140"/>
              </a:xfrm>
              <a:prstGeom prst="rect">
                <a:avLst/>
              </a:prstGeom>
              <a:noFill/>
              <a:ln w="12700">
                <a:noFill/>
                <a:miter lim="800000"/>
                <a:headEnd/>
                <a:tailEnd type="none" w="sm" len="sm"/>
              </a:ln>
            </p:spPr>
            <p:txBody>
              <a:bodyPr anchor="ctr">
                <a:spAutoFit/>
              </a:bodyPr>
              <a:lstStyle/>
              <a:p>
                <a:pPr algn="ctr" eaLnBrk="1" hangingPunct="1">
                  <a:spcBef>
                    <a:spcPct val="50000"/>
                  </a:spcBef>
                </a:pPr>
                <a:r>
                  <a:rPr lang="en-US" sz="1200" dirty="0">
                    <a:solidFill>
                      <a:srgbClr val="FFFF00"/>
                    </a:solidFill>
                    <a:latin typeface="+mj-lt"/>
                  </a:rPr>
                  <a:t>MM</a:t>
                </a:r>
              </a:p>
            </p:txBody>
          </p:sp>
        </p:grpSp>
        <p:sp>
          <p:nvSpPr>
            <p:cNvPr id="913519" name="Text Box 111"/>
            <p:cNvSpPr txBox="1">
              <a:spLocks noChangeArrowheads="1"/>
            </p:cNvSpPr>
            <p:nvPr/>
          </p:nvSpPr>
          <p:spPr bwMode="auto">
            <a:xfrm>
              <a:off x="7627414" y="5251644"/>
              <a:ext cx="3346165" cy="307777"/>
            </a:xfrm>
            <a:prstGeom prst="rect">
              <a:avLst/>
            </a:prstGeom>
            <a:noFill/>
            <a:ln w="9525">
              <a:noFill/>
              <a:miter lim="800000"/>
              <a:headEnd/>
              <a:tailEnd/>
            </a:ln>
            <a:effectLst/>
          </p:spPr>
          <p:txBody>
            <a:bodyPr anchor="ctr">
              <a:spAutoFit/>
            </a:bodyPr>
            <a:lstStyle/>
            <a:p>
              <a:pPr marL="285750" lvl="1" indent="-285750">
                <a:spcBef>
                  <a:spcPts val="3000"/>
                </a:spcBef>
                <a:buClr>
                  <a:schemeClr val="accent1"/>
                </a:buClr>
                <a:buFont typeface="Wingdings" panose="05000000000000000000" pitchFamily="2" charset="2"/>
                <a:buChar char="§"/>
                <a:defRPr/>
              </a:pPr>
              <a:r>
                <a:rPr lang="en-US" sz="1400" dirty="0"/>
                <a:t>For all Logistics settings</a:t>
              </a:r>
            </a:p>
          </p:txBody>
        </p:sp>
        <p:sp>
          <p:nvSpPr>
            <p:cNvPr id="21527" name="Line 112"/>
            <p:cNvSpPr>
              <a:spLocks noChangeShapeType="1"/>
            </p:cNvSpPr>
            <p:nvPr/>
          </p:nvSpPr>
          <p:spPr bwMode="auto">
            <a:xfrm flipH="1">
              <a:off x="3253283" y="5194974"/>
              <a:ext cx="316621" cy="0"/>
            </a:xfrm>
            <a:prstGeom prst="line">
              <a:avLst/>
            </a:prstGeom>
            <a:noFill/>
            <a:ln w="28575">
              <a:solidFill>
                <a:srgbClr val="FF3300"/>
              </a:solidFill>
              <a:prstDash val="sysDot"/>
              <a:round/>
              <a:headEnd/>
              <a:tailEnd/>
            </a:ln>
          </p:spPr>
          <p:txBody>
            <a:bodyPr anchor="ctr">
              <a:spAutoFit/>
            </a:bodyPr>
            <a:lstStyle/>
            <a:p>
              <a:pPr algn="ctr"/>
              <a:endParaRPr lang="en-US">
                <a:latin typeface="+mj-lt"/>
              </a:endParaRPr>
            </a:p>
          </p:txBody>
        </p:sp>
        <p:sp>
          <p:nvSpPr>
            <p:cNvPr id="21528" name="Line 113"/>
            <p:cNvSpPr>
              <a:spLocks noChangeShapeType="1"/>
            </p:cNvSpPr>
            <p:nvPr/>
          </p:nvSpPr>
          <p:spPr bwMode="auto">
            <a:xfrm flipH="1">
              <a:off x="3608628" y="5187047"/>
              <a:ext cx="316621" cy="0"/>
            </a:xfrm>
            <a:prstGeom prst="line">
              <a:avLst/>
            </a:prstGeom>
            <a:noFill/>
            <a:ln w="28575">
              <a:solidFill>
                <a:srgbClr val="FF3300"/>
              </a:solidFill>
              <a:prstDash val="sysDot"/>
              <a:round/>
              <a:headEnd/>
              <a:tailEnd/>
            </a:ln>
          </p:spPr>
          <p:txBody>
            <a:bodyPr anchor="ctr">
              <a:spAutoFit/>
            </a:bodyPr>
            <a:lstStyle/>
            <a:p>
              <a:pPr algn="ctr"/>
              <a:endParaRPr lang="en-US">
                <a:latin typeface="+mj-lt"/>
              </a:endParaRPr>
            </a:p>
          </p:txBody>
        </p:sp>
        <p:sp>
          <p:nvSpPr>
            <p:cNvPr id="21529" name="Line 114"/>
            <p:cNvSpPr>
              <a:spLocks noChangeShapeType="1"/>
            </p:cNvSpPr>
            <p:nvPr/>
          </p:nvSpPr>
          <p:spPr bwMode="auto">
            <a:xfrm flipH="1">
              <a:off x="3622295" y="5987709"/>
              <a:ext cx="316621" cy="0"/>
            </a:xfrm>
            <a:prstGeom prst="line">
              <a:avLst/>
            </a:prstGeom>
            <a:noFill/>
            <a:ln w="28575">
              <a:solidFill>
                <a:srgbClr val="FF3300"/>
              </a:solidFill>
              <a:prstDash val="sysDot"/>
              <a:round/>
              <a:headEnd/>
              <a:tailEnd/>
            </a:ln>
          </p:spPr>
          <p:txBody>
            <a:bodyPr anchor="ctr">
              <a:spAutoFit/>
            </a:bodyPr>
            <a:lstStyle/>
            <a:p>
              <a:pPr algn="ctr"/>
              <a:endParaRPr lang="en-US">
                <a:latin typeface="+mj-lt"/>
              </a:endParaRPr>
            </a:p>
          </p:txBody>
        </p:sp>
        <p:sp>
          <p:nvSpPr>
            <p:cNvPr id="21530" name="Line 115"/>
            <p:cNvSpPr>
              <a:spLocks noChangeShapeType="1"/>
            </p:cNvSpPr>
            <p:nvPr/>
          </p:nvSpPr>
          <p:spPr bwMode="auto">
            <a:xfrm flipH="1">
              <a:off x="3180391" y="5991672"/>
              <a:ext cx="316621" cy="0"/>
            </a:xfrm>
            <a:prstGeom prst="line">
              <a:avLst/>
            </a:prstGeom>
            <a:noFill/>
            <a:ln w="28575">
              <a:solidFill>
                <a:srgbClr val="FF3300"/>
              </a:solidFill>
              <a:prstDash val="sysDot"/>
              <a:round/>
              <a:headEnd/>
              <a:tailEnd/>
            </a:ln>
          </p:spPr>
          <p:txBody>
            <a:bodyPr anchor="ctr">
              <a:spAutoFit/>
            </a:bodyPr>
            <a:lstStyle/>
            <a:p>
              <a:pPr algn="ctr"/>
              <a:endParaRPr lang="en-US">
                <a:latin typeface="+mj-lt"/>
              </a:endParaRPr>
            </a:p>
          </p:txBody>
        </p:sp>
      </p:grpSp>
      <p:sp>
        <p:nvSpPr>
          <p:cNvPr id="54" name="Rectangle 2"/>
          <p:cNvSpPr>
            <a:spLocks noGrp="1" noChangeArrowheads="1"/>
          </p:cNvSpPr>
          <p:nvPr>
            <p:ph type="title"/>
          </p:nvPr>
        </p:nvSpPr>
        <p:spPr/>
        <p:txBody>
          <a:bodyPr/>
          <a:lstStyle/>
          <a:p>
            <a:r>
              <a:rPr lang="en-US" dirty="0"/>
              <a:t>Overview of Organization Structure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Make to Order and  Make to Stock </a:t>
            </a:r>
            <a:r>
              <a:rPr lang="en-US" dirty="0" err="1"/>
              <a:t>contd</a:t>
            </a:r>
            <a:r>
              <a:rPr lang="en-US" dirty="0"/>
              <a:t>… </a:t>
            </a:r>
          </a:p>
        </p:txBody>
      </p:sp>
      <p:sp>
        <p:nvSpPr>
          <p:cNvPr id="3" name="Rectangle 2">
            <a:extLst>
              <a:ext uri="{FF2B5EF4-FFF2-40B4-BE49-F238E27FC236}">
                <a16:creationId xmlns:a16="http://schemas.microsoft.com/office/drawing/2014/main" id="{037ED5BA-4912-4CF4-8A12-25FC511CD03E}"/>
              </a:ext>
            </a:extLst>
          </p:cNvPr>
          <p:cNvSpPr/>
          <p:nvPr/>
        </p:nvSpPr>
        <p:spPr>
          <a:xfrm>
            <a:off x="227013" y="999013"/>
            <a:ext cx="11688762" cy="5416868"/>
          </a:xfrm>
          <a:prstGeom prst="rect">
            <a:avLst/>
          </a:prstGeom>
        </p:spPr>
        <p:txBody>
          <a:bodyPr wrap="square">
            <a:spAutoFit/>
          </a:bodyPr>
          <a:lstStyle/>
          <a:p>
            <a:pPr>
              <a:spcBef>
                <a:spcPts val="600"/>
              </a:spcBef>
            </a:pPr>
            <a:r>
              <a:rPr lang="en-US" sz="1200" dirty="0">
                <a:solidFill>
                  <a:srgbClr val="333333"/>
                </a:solidFill>
                <a:latin typeface="+mj-lt"/>
                <a:cs typeface="Arial" panose="020B0604020202020204" pitchFamily="34" charset="0"/>
              </a:rPr>
              <a:t>You can use any of the above config settings.</a:t>
            </a:r>
          </a:p>
          <a:p>
            <a:pPr>
              <a:spcBef>
                <a:spcPts val="600"/>
              </a:spcBef>
            </a:pPr>
            <a:r>
              <a:rPr lang="en-US" sz="1200" dirty="0">
                <a:solidFill>
                  <a:srgbClr val="333333"/>
                </a:solidFill>
                <a:latin typeface="+mj-lt"/>
                <a:cs typeface="Arial" panose="020B0604020202020204" pitchFamily="34" charset="0"/>
              </a:rPr>
              <a:t>For MTO --&gt; you just need to have all PP cycle settings in place nothing special needed as it is a plain PP cycle.</a:t>
            </a:r>
          </a:p>
          <a:p>
            <a:pPr marL="342900" indent="-342900">
              <a:spcBef>
                <a:spcPts val="600"/>
              </a:spcBef>
              <a:buClr>
                <a:schemeClr val="accent1"/>
              </a:buClr>
              <a:buFont typeface="+mj-lt"/>
              <a:buAutoNum type="arabicPeriod"/>
            </a:pPr>
            <a:r>
              <a:rPr lang="en-US" sz="1200" dirty="0">
                <a:solidFill>
                  <a:srgbClr val="333333"/>
                </a:solidFill>
                <a:latin typeface="+mj-lt"/>
                <a:cs typeface="Arial" panose="020B0604020202020204" pitchFamily="34" charset="0"/>
              </a:rPr>
              <a:t>Make-to-order production is a process in which a product is individually manufactured for a particular customer. In contrast to mass production for an unspecified market where a material is manufactured many times, in make-to-order production a material is created only once though the same or a similar production process might be repeated at a later time.</a:t>
            </a:r>
          </a:p>
          <a:p>
            <a:pPr marL="342900" indent="-342900">
              <a:spcBef>
                <a:spcPts val="600"/>
              </a:spcBef>
              <a:buClr>
                <a:schemeClr val="accent1"/>
              </a:buClr>
              <a:buFont typeface="+mj-lt"/>
              <a:buAutoNum type="arabicPeriod"/>
            </a:pPr>
            <a:r>
              <a:rPr lang="en-US" sz="1200" dirty="0">
                <a:solidFill>
                  <a:srgbClr val="333333"/>
                </a:solidFill>
                <a:latin typeface="+mj-lt"/>
                <a:cs typeface="Arial" panose="020B0604020202020204" pitchFamily="34" charset="0"/>
              </a:rPr>
              <a:t>You can use make-to-order production in two scenarios –</a:t>
            </a:r>
          </a:p>
          <a:p>
            <a:pPr marL="719138" indent="-342900">
              <a:spcBef>
                <a:spcPts val="600"/>
              </a:spcBef>
              <a:buClr>
                <a:schemeClr val="accent1"/>
              </a:buClr>
              <a:buFont typeface="+mj-lt"/>
              <a:buAutoNum type="alphaLcPeriod"/>
            </a:pPr>
            <a:r>
              <a:rPr lang="en-US" sz="1200" dirty="0">
                <a:solidFill>
                  <a:srgbClr val="333333"/>
                </a:solidFill>
                <a:latin typeface="+mj-lt"/>
                <a:cs typeface="Arial" panose="020B0604020202020204" pitchFamily="34" charset="0"/>
              </a:rPr>
              <a:t>For branches of industry or products where a small quantity of products with a large number of different characteristics are manufactured (Variant Configuration)</a:t>
            </a:r>
          </a:p>
          <a:p>
            <a:pPr marL="719138" indent="-342900">
              <a:spcBef>
                <a:spcPts val="600"/>
              </a:spcBef>
              <a:buClr>
                <a:schemeClr val="accent1"/>
              </a:buClr>
              <a:buFont typeface="+mj-lt"/>
              <a:buAutoNum type="alphaLcPeriod"/>
            </a:pPr>
            <a:r>
              <a:rPr lang="en-US" sz="1200" dirty="0">
                <a:solidFill>
                  <a:srgbClr val="333333"/>
                </a:solidFill>
                <a:latin typeface="+mj-lt"/>
                <a:cs typeface="Arial" panose="020B0604020202020204" pitchFamily="34" charset="0"/>
              </a:rPr>
              <a:t>When a product has to be assembled particularly for a sales order (Individual Customer Requirement).</a:t>
            </a:r>
            <a:endParaRPr lang="en-US" sz="1200" dirty="0">
              <a:latin typeface="+mj-lt"/>
            </a:endParaRPr>
          </a:p>
          <a:p>
            <a:pPr marL="342900" indent="-342900">
              <a:spcBef>
                <a:spcPts val="600"/>
              </a:spcBef>
              <a:buClr>
                <a:schemeClr val="accent1"/>
              </a:buClr>
              <a:buFont typeface="+mj-lt"/>
              <a:buAutoNum type="arabicPeriod" startAt="3"/>
            </a:pPr>
            <a:r>
              <a:rPr lang="en-US" sz="1200" dirty="0">
                <a:solidFill>
                  <a:srgbClr val="333333"/>
                </a:solidFill>
                <a:latin typeface="+mj-lt"/>
                <a:cs typeface="Arial" panose="020B0604020202020204" pitchFamily="34" charset="0"/>
              </a:rPr>
              <a:t>Stock keeping is not usually carried out for products that are made to order. In companies using make-to-order production, the demand program only determines the production area, in which various variant types are produced. Depending on how you track the costs associated with make-to-order production, there are two ways to process make-to-order items during sales order processing</a:t>
            </a:r>
          </a:p>
          <a:p>
            <a:pPr marL="719138" indent="-342900">
              <a:spcBef>
                <a:spcPts val="600"/>
              </a:spcBef>
              <a:buClr>
                <a:schemeClr val="accent1"/>
              </a:buClr>
              <a:buFont typeface="+mj-lt"/>
              <a:buAutoNum type="alphaLcPeriod"/>
            </a:pPr>
            <a:r>
              <a:rPr lang="en-US" sz="1200" dirty="0">
                <a:solidFill>
                  <a:srgbClr val="333333"/>
                </a:solidFill>
                <a:latin typeface="+mj-lt"/>
                <a:cs typeface="Arial" panose="020B0604020202020204" pitchFamily="34" charset="0"/>
              </a:rPr>
              <a:t>Make to order using sales order</a:t>
            </a:r>
          </a:p>
          <a:p>
            <a:pPr marL="719138" indent="-342900">
              <a:spcBef>
                <a:spcPts val="600"/>
              </a:spcBef>
              <a:buClr>
                <a:schemeClr val="accent1"/>
              </a:buClr>
              <a:buFont typeface="+mj-lt"/>
              <a:buAutoNum type="alphaLcPeriod"/>
            </a:pPr>
            <a:r>
              <a:rPr lang="en-US" sz="1200" dirty="0">
                <a:solidFill>
                  <a:srgbClr val="333333"/>
                </a:solidFill>
                <a:latin typeface="+mj-lt"/>
                <a:cs typeface="Arial" panose="020B0604020202020204" pitchFamily="34" charset="0"/>
              </a:rPr>
              <a:t>Make to order using project system (not relevant for SD application)</a:t>
            </a:r>
          </a:p>
          <a:p>
            <a:pPr marL="342900" indent="-342900">
              <a:spcBef>
                <a:spcPts val="600"/>
              </a:spcBef>
              <a:buClr>
                <a:schemeClr val="accent1"/>
              </a:buClr>
              <a:buFont typeface="+mj-lt"/>
              <a:buAutoNum type="arabicPeriod" startAt="4"/>
            </a:pPr>
            <a:r>
              <a:rPr lang="en-US" sz="1200" dirty="0">
                <a:solidFill>
                  <a:srgbClr val="333333"/>
                </a:solidFill>
                <a:latin typeface="+mj-lt"/>
                <a:cs typeface="Arial" panose="020B0604020202020204" pitchFamily="34" charset="0"/>
              </a:rPr>
              <a:t>For make to order production using the sales order, all costs and revenues involved for an order item are held collectively at that item. A particular rule is used that can be changed manually to transfer costs to profitability analysis.</a:t>
            </a:r>
          </a:p>
          <a:p>
            <a:pPr marL="342900" indent="-342900">
              <a:spcBef>
                <a:spcPts val="600"/>
              </a:spcBef>
              <a:buClr>
                <a:schemeClr val="accent1"/>
              </a:buClr>
              <a:buFont typeface="+mj-lt"/>
              <a:buAutoNum type="arabicPeriod" startAt="4"/>
            </a:pPr>
            <a:r>
              <a:rPr lang="en-US" sz="1200" dirty="0">
                <a:solidFill>
                  <a:srgbClr val="333333"/>
                </a:solidFill>
                <a:latin typeface="+mj-lt"/>
                <a:cs typeface="Arial" panose="020B0604020202020204" pitchFamily="34" charset="0"/>
              </a:rPr>
              <a:t>Make to order production is largely a production planning configuration. It is also controlled by the requirements type, which is determined by three things</a:t>
            </a:r>
          </a:p>
          <a:p>
            <a:pPr marL="631825" indent="-285750">
              <a:spcBef>
                <a:spcPts val="600"/>
              </a:spcBef>
              <a:buClr>
                <a:schemeClr val="accent1"/>
              </a:buClr>
              <a:buFont typeface="Wingdings" panose="05000000000000000000" pitchFamily="2" charset="2"/>
              <a:buChar char="§"/>
            </a:pPr>
            <a:r>
              <a:rPr lang="en-US" sz="1200" dirty="0">
                <a:latin typeface="+mj-lt"/>
              </a:rPr>
              <a:t>the strategy group (MRP 3) in MMR</a:t>
            </a:r>
          </a:p>
          <a:p>
            <a:pPr marL="631825" indent="-285750">
              <a:spcBef>
                <a:spcPts val="600"/>
              </a:spcBef>
              <a:buClr>
                <a:schemeClr val="accent1"/>
              </a:buClr>
              <a:buFont typeface="Wingdings" panose="05000000000000000000" pitchFamily="2" charset="2"/>
              <a:buChar char="§"/>
            </a:pPr>
            <a:r>
              <a:rPr lang="en-US" sz="1200" dirty="0">
                <a:latin typeface="+mj-lt"/>
              </a:rPr>
              <a:t>the MRP group (MRP1) in MMR</a:t>
            </a:r>
          </a:p>
          <a:p>
            <a:pPr marL="631825" indent="-285750">
              <a:spcBef>
                <a:spcPts val="600"/>
              </a:spcBef>
              <a:buClr>
                <a:schemeClr val="accent1"/>
              </a:buClr>
              <a:buFont typeface="Wingdings" panose="05000000000000000000" pitchFamily="2" charset="2"/>
              <a:buChar char="§"/>
            </a:pPr>
            <a:r>
              <a:rPr lang="en-US" sz="1200" dirty="0">
                <a:latin typeface="+mj-lt"/>
              </a:rPr>
              <a:t>the item category and MRP type (MRP 1)</a:t>
            </a:r>
          </a:p>
          <a:p>
            <a:pPr marL="342900" indent="-342900">
              <a:spcBef>
                <a:spcPts val="600"/>
              </a:spcBef>
              <a:buClr>
                <a:schemeClr val="accent1"/>
              </a:buClr>
              <a:buFont typeface="+mj-lt"/>
              <a:buAutoNum type="arabicPeriod" startAt="6"/>
            </a:pPr>
            <a:r>
              <a:rPr lang="en-US" sz="1200" dirty="0">
                <a:solidFill>
                  <a:srgbClr val="333333"/>
                </a:solidFill>
                <a:latin typeface="+mj-lt"/>
                <a:cs typeface="Arial" panose="020B0604020202020204" pitchFamily="34" charset="0"/>
              </a:rPr>
              <a:t>Make-to-order production is controlled by the requirements type. The requirements type is determined on the basis of the MRP group (MRP1) and the strategy group (MRP3) in the material master record. In addition, a plant must be assigned for make-to-order items in the sales order</a:t>
            </a:r>
          </a:p>
        </p:txBody>
      </p:sp>
    </p:spTree>
    <p:extLst>
      <p:ext uri="{BB962C8B-B14F-4D97-AF65-F5344CB8AC3E}">
        <p14:creationId xmlns:p14="http://schemas.microsoft.com/office/powerpoint/2010/main" val="103832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Make to Order and  Make to Stock </a:t>
            </a:r>
            <a:r>
              <a:rPr lang="en-US" dirty="0" err="1"/>
              <a:t>contd</a:t>
            </a:r>
            <a:r>
              <a:rPr lang="en-US" dirty="0"/>
              <a:t>… </a:t>
            </a:r>
            <a:br>
              <a:rPr lang="en-US" dirty="0"/>
            </a:br>
            <a:endParaRPr lang="en-US" dirty="0"/>
          </a:p>
        </p:txBody>
      </p:sp>
      <p:sp>
        <p:nvSpPr>
          <p:cNvPr id="5" name="Rectangle 4">
            <a:extLst>
              <a:ext uri="{FF2B5EF4-FFF2-40B4-BE49-F238E27FC236}">
                <a16:creationId xmlns:a16="http://schemas.microsoft.com/office/drawing/2014/main" id="{F3E31C2C-81C8-446C-95AA-C744A9F6B9A6}"/>
              </a:ext>
            </a:extLst>
          </p:cNvPr>
          <p:cNvSpPr/>
          <p:nvPr/>
        </p:nvSpPr>
        <p:spPr>
          <a:xfrm>
            <a:off x="227348" y="980728"/>
            <a:ext cx="11845315" cy="5750292"/>
          </a:xfrm>
          <a:prstGeom prst="rect">
            <a:avLst/>
          </a:prstGeom>
        </p:spPr>
        <p:txBody>
          <a:bodyPr wrap="square">
            <a:spAutoFit/>
          </a:bodyPr>
          <a:lstStyle/>
          <a:p>
            <a:pPr marL="0" lvl="1">
              <a:spcBef>
                <a:spcPts val="200"/>
              </a:spcBef>
              <a:buClr>
                <a:schemeClr val="accent1"/>
              </a:buClr>
            </a:pPr>
            <a:r>
              <a:rPr lang="en-US" sz="1400" dirty="0"/>
              <a:t>Make to order (MTO ) scenarios are widely used in Garment /apparel industry etc. i.e. Make - to -order -Variant configuration  in Standard SAP </a:t>
            </a:r>
            <a:br>
              <a:rPr lang="en-US" sz="1400" dirty="0"/>
            </a:br>
            <a:r>
              <a:rPr lang="en-US" sz="1400" b="1" dirty="0"/>
              <a:t>Steps in SAP:</a:t>
            </a:r>
          </a:p>
          <a:p>
            <a:pPr marL="285750" lvl="1" indent="-285750">
              <a:spcBef>
                <a:spcPts val="200"/>
              </a:spcBef>
              <a:buClr>
                <a:schemeClr val="accent1"/>
              </a:buClr>
              <a:buFont typeface="Wingdings" panose="05000000000000000000" pitchFamily="2" charset="2"/>
              <a:buChar char="§"/>
            </a:pPr>
            <a:r>
              <a:rPr lang="en-US" sz="1400" dirty="0"/>
              <a:t>Create materials with required views - MM01</a:t>
            </a:r>
          </a:p>
          <a:p>
            <a:pPr marL="285750" lvl="1" indent="-285750">
              <a:spcBef>
                <a:spcPts val="200"/>
              </a:spcBef>
              <a:buClr>
                <a:schemeClr val="accent1"/>
              </a:buClr>
              <a:buFont typeface="Wingdings" panose="05000000000000000000" pitchFamily="2" charset="2"/>
              <a:buChar char="§"/>
            </a:pPr>
            <a:r>
              <a:rPr lang="en-US" sz="1400" dirty="0"/>
              <a:t>Create Bill of Materials (BOM) - CS01 </a:t>
            </a:r>
          </a:p>
          <a:p>
            <a:pPr marL="285750" lvl="1" indent="-285750">
              <a:spcBef>
                <a:spcPts val="200"/>
              </a:spcBef>
              <a:buClr>
                <a:schemeClr val="accent1"/>
              </a:buClr>
              <a:buFont typeface="Wingdings" panose="05000000000000000000" pitchFamily="2" charset="2"/>
              <a:buChar char="§"/>
            </a:pPr>
            <a:r>
              <a:rPr lang="en-US" sz="1400" dirty="0"/>
              <a:t>Create Routing to Finished material - CA01 </a:t>
            </a:r>
          </a:p>
          <a:p>
            <a:pPr marL="285750" lvl="1" indent="-285750">
              <a:spcBef>
                <a:spcPts val="200"/>
              </a:spcBef>
              <a:buClr>
                <a:schemeClr val="accent1"/>
              </a:buClr>
              <a:buFont typeface="Wingdings" panose="05000000000000000000" pitchFamily="2" charset="2"/>
              <a:buChar char="§"/>
            </a:pPr>
            <a:r>
              <a:rPr lang="en-US" sz="1400" dirty="0"/>
              <a:t>Create sale order - VA01 </a:t>
            </a:r>
          </a:p>
          <a:p>
            <a:pPr marL="285750" lvl="1" indent="-285750">
              <a:spcBef>
                <a:spcPts val="200"/>
              </a:spcBef>
              <a:buClr>
                <a:schemeClr val="accent1"/>
              </a:buClr>
              <a:buFont typeface="Wingdings" panose="05000000000000000000" pitchFamily="2" charset="2"/>
              <a:buChar char="§"/>
            </a:pPr>
            <a:r>
              <a:rPr lang="en-US" sz="1400" dirty="0"/>
              <a:t>Run MRP - MD50 </a:t>
            </a:r>
          </a:p>
          <a:p>
            <a:pPr marL="285750" lvl="1" indent="-285750">
              <a:spcBef>
                <a:spcPts val="200"/>
              </a:spcBef>
              <a:buClr>
                <a:schemeClr val="accent1"/>
              </a:buClr>
              <a:buFont typeface="Wingdings" panose="05000000000000000000" pitchFamily="2" charset="2"/>
              <a:buChar char="§"/>
            </a:pPr>
            <a:r>
              <a:rPr lang="en-US" sz="1400" dirty="0"/>
              <a:t>View the planned orders created - MD04 </a:t>
            </a:r>
          </a:p>
          <a:p>
            <a:pPr marL="285750" lvl="1" indent="-285750">
              <a:spcBef>
                <a:spcPts val="200"/>
              </a:spcBef>
              <a:buClr>
                <a:schemeClr val="accent1"/>
              </a:buClr>
              <a:buFont typeface="Wingdings" panose="05000000000000000000" pitchFamily="2" charset="2"/>
              <a:buChar char="§"/>
            </a:pPr>
            <a:r>
              <a:rPr lang="en-US" sz="1400" dirty="0"/>
              <a:t>Convert component planned order to PR (PR will show a/c </a:t>
            </a:r>
            <a:r>
              <a:rPr lang="en-US" sz="1400" dirty="0" err="1"/>
              <a:t>assgn</a:t>
            </a:r>
            <a:r>
              <a:rPr lang="en-US" sz="1400" dirty="0"/>
              <a:t> cat as M) </a:t>
            </a:r>
          </a:p>
          <a:p>
            <a:pPr marL="285750" lvl="1" indent="-285750">
              <a:spcBef>
                <a:spcPts val="200"/>
              </a:spcBef>
              <a:buClr>
                <a:schemeClr val="accent1"/>
              </a:buClr>
              <a:buFont typeface="Wingdings" panose="05000000000000000000" pitchFamily="2" charset="2"/>
              <a:buChar char="§"/>
            </a:pPr>
            <a:r>
              <a:rPr lang="en-US" sz="1400" dirty="0"/>
              <a:t>MD04Convert semi finished planned order to PR (PR will show a/c </a:t>
            </a:r>
            <a:r>
              <a:rPr lang="en-US" sz="1400" dirty="0" err="1"/>
              <a:t>assgt</a:t>
            </a:r>
            <a:r>
              <a:rPr lang="en-US" sz="1400" dirty="0"/>
              <a:t> category M &amp; item </a:t>
            </a:r>
            <a:r>
              <a:rPr lang="en-US" sz="1400" dirty="0" err="1"/>
              <a:t>cat."L</a:t>
            </a:r>
            <a:r>
              <a:rPr lang="en-US" sz="1400" dirty="0"/>
              <a:t>") </a:t>
            </a:r>
            <a:endParaRPr lang="en-US" sz="1400" dirty="0">
              <a:solidFill>
                <a:srgbClr val="333333"/>
              </a:solidFill>
              <a:cs typeface="Arial" panose="020B0604020202020204" pitchFamily="34" charset="0"/>
            </a:endParaRPr>
          </a:p>
          <a:p>
            <a:pPr marL="285750" lvl="1" indent="-285750">
              <a:spcBef>
                <a:spcPts val="200"/>
              </a:spcBef>
              <a:buClr>
                <a:schemeClr val="accent1"/>
              </a:buClr>
              <a:buFont typeface="Wingdings" panose="05000000000000000000" pitchFamily="2" charset="2"/>
              <a:buChar char="§"/>
            </a:pPr>
            <a:r>
              <a:rPr lang="en-US" sz="1400" dirty="0"/>
              <a:t>MD04-Convert component PR into PO for external procurement - ME21 </a:t>
            </a:r>
          </a:p>
          <a:p>
            <a:pPr marL="285750" lvl="1" indent="-285750">
              <a:spcBef>
                <a:spcPts val="200"/>
              </a:spcBef>
              <a:buClr>
                <a:schemeClr val="accent1"/>
              </a:buClr>
              <a:buFont typeface="Wingdings" panose="05000000000000000000" pitchFamily="2" charset="2"/>
              <a:buChar char="§"/>
            </a:pPr>
            <a:r>
              <a:rPr lang="en-US" sz="1400" dirty="0"/>
              <a:t>Goods receipt with reference to sale order - MIGO </a:t>
            </a:r>
          </a:p>
          <a:p>
            <a:pPr marL="285750" lvl="1" indent="-285750">
              <a:spcBef>
                <a:spcPts val="200"/>
              </a:spcBef>
              <a:buClr>
                <a:schemeClr val="accent1"/>
              </a:buClr>
              <a:buFont typeface="Wingdings" panose="05000000000000000000" pitchFamily="2" charset="2"/>
              <a:buChar char="§"/>
            </a:pPr>
            <a:r>
              <a:rPr lang="en-US" sz="1400" dirty="0"/>
              <a:t>View the stock (sale order stock) - MMBE </a:t>
            </a:r>
          </a:p>
          <a:p>
            <a:pPr marL="285750" lvl="1" indent="-285750">
              <a:spcBef>
                <a:spcPts val="200"/>
              </a:spcBef>
              <a:buClr>
                <a:schemeClr val="accent1"/>
              </a:buClr>
              <a:buFont typeface="Wingdings" panose="05000000000000000000" pitchFamily="2" charset="2"/>
              <a:buChar char="§"/>
            </a:pPr>
            <a:r>
              <a:rPr lang="en-US" sz="1400" dirty="0"/>
              <a:t>Create subcontract PO with reference to semi finished PR - ME21N </a:t>
            </a:r>
          </a:p>
          <a:p>
            <a:pPr marL="285750" lvl="1" indent="-285750">
              <a:spcBef>
                <a:spcPts val="200"/>
              </a:spcBef>
              <a:buClr>
                <a:schemeClr val="accent1"/>
              </a:buClr>
              <a:buFont typeface="Wingdings" panose="05000000000000000000" pitchFamily="2" charset="2"/>
              <a:buChar char="§"/>
            </a:pPr>
            <a:r>
              <a:rPr lang="en-US" sz="1400" dirty="0"/>
              <a:t>Maintain storage location to the subcontractor - SPRO </a:t>
            </a:r>
          </a:p>
          <a:p>
            <a:pPr marL="285750" lvl="1" indent="-285750">
              <a:spcBef>
                <a:spcPts val="200"/>
              </a:spcBef>
              <a:buClr>
                <a:schemeClr val="accent1"/>
              </a:buClr>
              <a:buFont typeface="Wingdings" panose="05000000000000000000" pitchFamily="2" charset="2"/>
              <a:buChar char="§"/>
            </a:pPr>
            <a:r>
              <a:rPr lang="en-US" sz="1400" dirty="0"/>
              <a:t>Transfer goods to Subcontractor (movement type 311 +E) - MB1B / MIGO Stock will be updated </a:t>
            </a:r>
          </a:p>
          <a:p>
            <a:pPr marL="285750" lvl="1" indent="-285750">
              <a:spcBef>
                <a:spcPts val="200"/>
              </a:spcBef>
              <a:buClr>
                <a:schemeClr val="accent1"/>
              </a:buClr>
              <a:buFont typeface="Wingdings" panose="05000000000000000000" pitchFamily="2" charset="2"/>
              <a:buChar char="§"/>
            </a:pPr>
            <a:r>
              <a:rPr lang="en-US" sz="1400" dirty="0"/>
              <a:t>Receive goods from Subcontractor with </a:t>
            </a:r>
            <a:r>
              <a:rPr lang="en-US" sz="1400" dirty="0" err="1"/>
              <a:t>movt</a:t>
            </a:r>
            <a:r>
              <a:rPr lang="en-US" sz="1400" dirty="0"/>
              <a:t> type 101 (543 will be taken to the component &amp;subcontractor storage location to be entered) – MIGO Reconciliation of challan </a:t>
            </a:r>
          </a:p>
          <a:p>
            <a:pPr marL="285750" lvl="1" indent="-285750">
              <a:spcBef>
                <a:spcPts val="200"/>
              </a:spcBef>
              <a:buClr>
                <a:schemeClr val="accent1"/>
              </a:buClr>
              <a:buFont typeface="Wingdings" panose="05000000000000000000" pitchFamily="2" charset="2"/>
              <a:buChar char="§"/>
            </a:pPr>
            <a:r>
              <a:rPr lang="en-US" sz="1400" dirty="0"/>
              <a:t>Goods issue to the production with movement type 261 - MB1A / MIGO </a:t>
            </a:r>
          </a:p>
          <a:p>
            <a:pPr marL="285750" lvl="1" indent="-285750">
              <a:spcBef>
                <a:spcPts val="200"/>
              </a:spcBef>
              <a:buClr>
                <a:schemeClr val="accent1"/>
              </a:buClr>
              <a:buFont typeface="Wingdings" panose="05000000000000000000" pitchFamily="2" charset="2"/>
              <a:buChar char="§"/>
            </a:pPr>
            <a:r>
              <a:rPr lang="en-US" sz="1400" dirty="0"/>
              <a:t>Confirmation of Production order - CO15 </a:t>
            </a:r>
          </a:p>
          <a:p>
            <a:pPr marL="285750" lvl="1" indent="-285750">
              <a:spcBef>
                <a:spcPts val="200"/>
              </a:spcBef>
              <a:buClr>
                <a:schemeClr val="accent1"/>
              </a:buClr>
              <a:buFont typeface="Wingdings" panose="05000000000000000000" pitchFamily="2" charset="2"/>
              <a:buChar char="§"/>
            </a:pPr>
            <a:r>
              <a:rPr lang="en-US" sz="1400" dirty="0"/>
              <a:t>Goods receipt against Production order with movement type 101 - MB31/MIGO Order settlement for Production order - KO88 </a:t>
            </a:r>
          </a:p>
          <a:p>
            <a:pPr marL="285750" lvl="1" indent="-285750">
              <a:spcBef>
                <a:spcPts val="200"/>
              </a:spcBef>
              <a:buClr>
                <a:schemeClr val="accent1"/>
              </a:buClr>
              <a:buFont typeface="Wingdings" panose="05000000000000000000" pitchFamily="2" charset="2"/>
              <a:buChar char="§"/>
            </a:pPr>
            <a:r>
              <a:rPr lang="en-US" sz="1400" dirty="0"/>
              <a:t>Delivery of Finished products - VL01N</a:t>
            </a:r>
            <a:endParaRPr lang="en-US" dirty="0"/>
          </a:p>
        </p:txBody>
      </p:sp>
    </p:spTree>
    <p:extLst>
      <p:ext uri="{BB962C8B-B14F-4D97-AF65-F5344CB8AC3E}">
        <p14:creationId xmlns:p14="http://schemas.microsoft.com/office/powerpoint/2010/main" val="3980968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Help me</a:t>
            </a:r>
          </a:p>
        </p:txBody>
      </p:sp>
      <p:sp>
        <p:nvSpPr>
          <p:cNvPr id="3" name="Rectangle 2">
            <a:extLst>
              <a:ext uri="{FF2B5EF4-FFF2-40B4-BE49-F238E27FC236}">
                <a16:creationId xmlns:a16="http://schemas.microsoft.com/office/drawing/2014/main" id="{555E0908-BEBB-4165-91BE-8FF9C7B9899E}"/>
              </a:ext>
            </a:extLst>
          </p:cNvPr>
          <p:cNvSpPr/>
          <p:nvPr/>
        </p:nvSpPr>
        <p:spPr>
          <a:xfrm>
            <a:off x="5028240" y="764704"/>
            <a:ext cx="2135521" cy="369332"/>
          </a:xfrm>
          <a:prstGeom prst="rect">
            <a:avLst/>
          </a:prstGeom>
        </p:spPr>
        <p:txBody>
          <a:bodyPr wrap="none">
            <a:spAutoFit/>
          </a:bodyPr>
          <a:lstStyle/>
          <a:p>
            <a:pPr indent="-231775" algn="ctr"/>
            <a:r>
              <a:rPr lang="en-US" b="1" dirty="0"/>
              <a:t>Tips and Tricks</a:t>
            </a:r>
          </a:p>
        </p:txBody>
      </p:sp>
      <p:sp>
        <p:nvSpPr>
          <p:cNvPr id="4" name="Rectangle 3">
            <a:extLst>
              <a:ext uri="{FF2B5EF4-FFF2-40B4-BE49-F238E27FC236}">
                <a16:creationId xmlns:a16="http://schemas.microsoft.com/office/drawing/2014/main" id="{D8DBC68C-F00F-4527-A9E5-46885F9EFDFC}"/>
              </a:ext>
            </a:extLst>
          </p:cNvPr>
          <p:cNvSpPr/>
          <p:nvPr/>
        </p:nvSpPr>
        <p:spPr>
          <a:xfrm>
            <a:off x="227013" y="1420758"/>
            <a:ext cx="11688762" cy="4431983"/>
          </a:xfrm>
          <a:prstGeom prst="rect">
            <a:avLst/>
          </a:prstGeom>
        </p:spPr>
        <p:txBody>
          <a:bodyPr wrap="square">
            <a:spAutoFit/>
          </a:bodyPr>
          <a:lstStyle/>
          <a:p>
            <a:pPr indent="-231775">
              <a:lnSpc>
                <a:spcPct val="100000"/>
              </a:lnSpc>
              <a:spcBef>
                <a:spcPts val="3600"/>
              </a:spcBef>
            </a:pPr>
            <a:r>
              <a:rPr lang="en-US" dirty="0"/>
              <a:t>List of sites where SAP functional &amp; help documentation is available:</a:t>
            </a:r>
          </a:p>
          <a:p>
            <a:pPr marL="406400" indent="-406400">
              <a:lnSpc>
                <a:spcPct val="100000"/>
              </a:lnSpc>
              <a:spcBef>
                <a:spcPts val="3600"/>
              </a:spcBef>
              <a:buClr>
                <a:schemeClr val="accent1"/>
              </a:buClr>
              <a:buFont typeface="Wingdings" panose="05000000000000000000" pitchFamily="2" charset="2"/>
              <a:buChar char="§"/>
            </a:pPr>
            <a:r>
              <a:rPr lang="en-US" dirty="0">
                <a:hlinkClick r:id="rId2"/>
              </a:rPr>
              <a:t>http://help.sap.com/saphelp_47x200/helpdata/en/e1/8e51341a06084de10000009b38f83b/frameset.htm/</a:t>
            </a:r>
            <a:r>
              <a:rPr lang="en-US" dirty="0"/>
              <a:t> provides detailed help on R/3 core modules</a:t>
            </a:r>
          </a:p>
          <a:p>
            <a:pPr marL="406400" indent="-406400">
              <a:lnSpc>
                <a:spcPct val="100000"/>
              </a:lnSpc>
              <a:spcBef>
                <a:spcPts val="3600"/>
              </a:spcBef>
              <a:buClr>
                <a:schemeClr val="accent1"/>
              </a:buClr>
              <a:buFont typeface="Wingdings" panose="05000000000000000000" pitchFamily="2" charset="2"/>
              <a:buChar char="§"/>
            </a:pPr>
            <a:r>
              <a:rPr lang="en-US" dirty="0"/>
              <a:t>SAP releases notes and updates on various functionalities which are available at </a:t>
            </a:r>
            <a:r>
              <a:rPr lang="en-US" dirty="0">
                <a:hlinkClick r:id="rId3"/>
              </a:rPr>
              <a:t>https://websmp209.sap-ag.de/</a:t>
            </a:r>
            <a:r>
              <a:rPr lang="en-US" dirty="0"/>
              <a:t> (sap market place) site of SAP</a:t>
            </a:r>
          </a:p>
          <a:p>
            <a:pPr marL="406400" indent="-406400">
              <a:lnSpc>
                <a:spcPct val="100000"/>
              </a:lnSpc>
              <a:spcBef>
                <a:spcPts val="3600"/>
              </a:spcBef>
              <a:buClr>
                <a:schemeClr val="accent1"/>
              </a:buClr>
              <a:buFont typeface="Wingdings" panose="05000000000000000000" pitchFamily="2" charset="2"/>
              <a:buChar char="§"/>
            </a:pPr>
            <a:r>
              <a:rPr lang="en-US" dirty="0"/>
              <a:t>OSS login: Each SAP corporate client is provided with login for support and maintenance to </a:t>
            </a:r>
            <a:r>
              <a:rPr lang="en-US" dirty="0">
                <a:hlinkClick r:id="rId3"/>
              </a:rPr>
              <a:t>https://websmp209.sap-ag.de/</a:t>
            </a:r>
            <a:r>
              <a:rPr lang="en-US" dirty="0"/>
              <a:t> sap service marketplace site by SAP. Any critical issues with respect to specific application can be discussed with SAP itself through OSS login</a:t>
            </a:r>
          </a:p>
          <a:p>
            <a:pPr marL="406400" indent="-406400">
              <a:lnSpc>
                <a:spcPct val="100000"/>
              </a:lnSpc>
              <a:spcBef>
                <a:spcPts val="3600"/>
              </a:spcBef>
              <a:buClr>
                <a:schemeClr val="accent1"/>
              </a:buClr>
              <a:buFont typeface="Wingdings" panose="05000000000000000000" pitchFamily="2" charset="2"/>
              <a:buChar char="§"/>
            </a:pPr>
            <a:r>
              <a:rPr lang="en-US" dirty="0"/>
              <a:t>Various other sites storing SAP information are </a:t>
            </a:r>
            <a:r>
              <a:rPr lang="en-US" dirty="0">
                <a:hlinkClick r:id="rId4"/>
              </a:rPr>
              <a:t>http://erpgenie.com/</a:t>
            </a:r>
            <a:r>
              <a:rPr lang="en-US" dirty="0"/>
              <a:t>; </a:t>
            </a:r>
            <a:r>
              <a:rPr lang="en-US" dirty="0">
                <a:hlinkClick r:id="rId5"/>
              </a:rPr>
              <a:t>http://www.sapfans.com/</a:t>
            </a:r>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dirty="0"/>
              <a:t>Organizational Elements</a:t>
            </a:r>
          </a:p>
        </p:txBody>
      </p:sp>
      <p:sp>
        <p:nvSpPr>
          <p:cNvPr id="4" name="Rectangle 3">
            <a:extLst>
              <a:ext uri="{FF2B5EF4-FFF2-40B4-BE49-F238E27FC236}">
                <a16:creationId xmlns:a16="http://schemas.microsoft.com/office/drawing/2014/main" id="{18200937-9D8E-4303-A1DA-D45DE871A38D}"/>
              </a:ext>
            </a:extLst>
          </p:cNvPr>
          <p:cNvSpPr/>
          <p:nvPr/>
        </p:nvSpPr>
        <p:spPr>
          <a:xfrm>
            <a:off x="227349" y="991614"/>
            <a:ext cx="11688426" cy="3631763"/>
          </a:xfrm>
          <a:prstGeom prst="rect">
            <a:avLst/>
          </a:prstGeom>
        </p:spPr>
        <p:txBody>
          <a:bodyPr wrap="square">
            <a:spAutoFit/>
          </a:bodyPr>
          <a:lstStyle/>
          <a:p>
            <a:pPr marL="0" lvl="1">
              <a:spcBef>
                <a:spcPts val="4200"/>
              </a:spcBef>
              <a:defRPr/>
            </a:pPr>
            <a:r>
              <a:rPr lang="en-US" sz="1600" b="1" dirty="0">
                <a:cs typeface="Arial" pitchFamily="34" charset="0"/>
              </a:rPr>
              <a:t>Company Code – </a:t>
            </a:r>
            <a:r>
              <a:rPr lang="en-US" dirty="0">
                <a:cs typeface="Arial" pitchFamily="34" charset="0"/>
              </a:rPr>
              <a:t>Organization unit where individual financial statements are created</a:t>
            </a:r>
          </a:p>
          <a:p>
            <a:pPr marL="0" lvl="1">
              <a:spcBef>
                <a:spcPts val="4200"/>
              </a:spcBef>
              <a:defRPr/>
            </a:pPr>
            <a:r>
              <a:rPr lang="en-US" sz="1600" b="1" dirty="0">
                <a:cs typeface="Arial" pitchFamily="34" charset="0"/>
              </a:rPr>
              <a:t>Controlling Area – </a:t>
            </a:r>
            <a:r>
              <a:rPr lang="en-US" dirty="0">
                <a:cs typeface="Arial" pitchFamily="34" charset="0"/>
              </a:rPr>
              <a:t>Organization unit where management of costs and revenues is performed</a:t>
            </a:r>
          </a:p>
          <a:p>
            <a:pPr marL="0" lvl="1">
              <a:spcBef>
                <a:spcPts val="4200"/>
              </a:spcBef>
              <a:defRPr/>
            </a:pPr>
            <a:r>
              <a:rPr lang="en-US" sz="1600" b="1" dirty="0">
                <a:cs typeface="Arial" pitchFamily="34" charset="0"/>
              </a:rPr>
              <a:t>Purchasing Organization – </a:t>
            </a:r>
            <a:r>
              <a:rPr lang="en-US" dirty="0">
                <a:cs typeface="Arial" pitchFamily="34" charset="0"/>
              </a:rPr>
              <a:t>Organizational unit that procures materials or services</a:t>
            </a:r>
          </a:p>
          <a:p>
            <a:pPr marL="0" lvl="1">
              <a:spcBef>
                <a:spcPts val="4200"/>
              </a:spcBef>
              <a:defRPr/>
            </a:pPr>
            <a:r>
              <a:rPr lang="en-US" sz="1600" b="1" dirty="0">
                <a:cs typeface="Arial" pitchFamily="34" charset="0"/>
              </a:rPr>
              <a:t>Chart of Accounts – </a:t>
            </a:r>
            <a:r>
              <a:rPr lang="en-US" dirty="0">
                <a:cs typeface="Arial" pitchFamily="34" charset="0"/>
              </a:rPr>
              <a:t>List of all General Ledger (GL) accounts used</a:t>
            </a:r>
          </a:p>
          <a:p>
            <a:pPr marL="0" lvl="1">
              <a:spcBef>
                <a:spcPts val="4200"/>
              </a:spcBef>
              <a:defRPr/>
            </a:pPr>
            <a:r>
              <a:rPr lang="en-US" sz="1600" b="1" dirty="0">
                <a:cs typeface="Arial" pitchFamily="34" charset="0"/>
              </a:rPr>
              <a:t>Plants - </a:t>
            </a:r>
            <a:r>
              <a:rPr lang="en-US" dirty="0">
                <a:cs typeface="Arial" pitchFamily="34" charset="0"/>
              </a:rPr>
              <a:t>Organizational unit for Manufacturing &amp; Storing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p>
        </p:txBody>
      </p:sp>
      <p:sp>
        <p:nvSpPr>
          <p:cNvPr id="4" name="Rectangle 3">
            <a:extLst>
              <a:ext uri="{FF2B5EF4-FFF2-40B4-BE49-F238E27FC236}">
                <a16:creationId xmlns:a16="http://schemas.microsoft.com/office/drawing/2014/main" id="{B83BDEAA-849E-4C02-A34C-4CA105B21419}"/>
              </a:ext>
            </a:extLst>
          </p:cNvPr>
          <p:cNvSpPr/>
          <p:nvPr/>
        </p:nvSpPr>
        <p:spPr>
          <a:xfrm>
            <a:off x="227013" y="1166843"/>
            <a:ext cx="11688762" cy="2769989"/>
          </a:xfrm>
          <a:prstGeom prst="rect">
            <a:avLst/>
          </a:prstGeom>
        </p:spPr>
        <p:txBody>
          <a:bodyPr wrap="square">
            <a:spAutoFit/>
          </a:bodyPr>
          <a:lstStyle/>
          <a:p>
            <a:r>
              <a:rPr lang="en-US" b="1" dirty="0"/>
              <a:t>Creating Top Company:</a:t>
            </a:r>
          </a:p>
          <a:p>
            <a:pPr marL="285750" lvl="1" indent="-285750">
              <a:spcBef>
                <a:spcPts val="1800"/>
              </a:spcBef>
              <a:buClr>
                <a:schemeClr val="accent1"/>
              </a:buClr>
              <a:buFont typeface="Wingdings" panose="05000000000000000000" pitchFamily="2" charset="2"/>
              <a:buChar char="§"/>
              <a:defRPr/>
            </a:pPr>
            <a:r>
              <a:rPr lang="en-US" sz="1600" dirty="0"/>
              <a:t>The smallest organizational unit for which individual financial statements are created according to the relevant legal requirements. A company can include one or more company codes</a:t>
            </a:r>
          </a:p>
          <a:p>
            <a:pPr marL="285750" lvl="1" indent="-285750">
              <a:spcBef>
                <a:spcPts val="1800"/>
              </a:spcBef>
              <a:buClr>
                <a:schemeClr val="accent1"/>
              </a:buClr>
              <a:buFont typeface="Wingdings" panose="05000000000000000000" pitchFamily="2" charset="2"/>
              <a:buChar char="§"/>
              <a:defRPr/>
            </a:pPr>
            <a:r>
              <a:rPr lang="en-US" sz="1600" dirty="0"/>
              <a:t>The definition of the company organizational unit is </a:t>
            </a:r>
            <a:r>
              <a:rPr lang="en-US" sz="1600" b="1" dirty="0"/>
              <a:t>optional</a:t>
            </a:r>
          </a:p>
          <a:p>
            <a:pPr marL="285750" lvl="1" indent="-285750">
              <a:spcBef>
                <a:spcPts val="1800"/>
              </a:spcBef>
              <a:buClr>
                <a:schemeClr val="accent1"/>
              </a:buClr>
              <a:buFont typeface="Wingdings" panose="05000000000000000000" pitchFamily="2" charset="2"/>
              <a:buChar char="§"/>
              <a:defRPr/>
            </a:pPr>
            <a:r>
              <a:rPr lang="en-US" sz="1600" dirty="0"/>
              <a:t>A company’s financial statements also form the basis of consolidated financial statements</a:t>
            </a:r>
          </a:p>
          <a:p>
            <a:pPr marL="285750" lvl="1" indent="-285750">
              <a:spcBef>
                <a:spcPts val="1800"/>
              </a:spcBef>
              <a:buClr>
                <a:schemeClr val="accent1"/>
              </a:buClr>
              <a:buFont typeface="Wingdings" panose="05000000000000000000" pitchFamily="2" charset="2"/>
              <a:buChar char="§"/>
              <a:defRPr/>
            </a:pPr>
            <a:r>
              <a:rPr lang="en-US" sz="1600" dirty="0"/>
              <a:t>All of the company codes within a company must use the same chart of accounts and fiscal year. However, each company code can have a different local currency</a:t>
            </a:r>
          </a:p>
        </p:txBody>
      </p:sp>
    </p:spTree>
    <p:extLst>
      <p:ext uri="{BB962C8B-B14F-4D97-AF65-F5344CB8AC3E}">
        <p14:creationId xmlns:p14="http://schemas.microsoft.com/office/powerpoint/2010/main" val="137808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pic>
        <p:nvPicPr>
          <p:cNvPr id="2" name="Picture 1">
            <a:extLst>
              <a:ext uri="{FF2B5EF4-FFF2-40B4-BE49-F238E27FC236}">
                <a16:creationId xmlns:a16="http://schemas.microsoft.com/office/drawing/2014/main" id="{BCFD9A81-6396-4149-8142-0DD4EEFD1AEF}"/>
              </a:ext>
            </a:extLst>
          </p:cNvPr>
          <p:cNvPicPr>
            <a:picLocks noChangeAspect="1"/>
          </p:cNvPicPr>
          <p:nvPr/>
        </p:nvPicPr>
        <p:blipFill>
          <a:blip r:embed="rId2" cstate="print"/>
          <a:stretch>
            <a:fillRect/>
          </a:stretch>
        </p:blipFill>
        <p:spPr>
          <a:xfrm>
            <a:off x="5375920" y="1436913"/>
            <a:ext cx="685800" cy="383100"/>
          </a:xfrm>
          <a:prstGeom prst="rect">
            <a:avLst/>
          </a:prstGeom>
        </p:spPr>
      </p:pic>
      <p:pic>
        <p:nvPicPr>
          <p:cNvPr id="3" name="Picture 2">
            <a:extLst>
              <a:ext uri="{FF2B5EF4-FFF2-40B4-BE49-F238E27FC236}">
                <a16:creationId xmlns:a16="http://schemas.microsoft.com/office/drawing/2014/main" id="{C7BFC541-40D9-4EE3-B360-FA6C133FF9BA}"/>
              </a:ext>
            </a:extLst>
          </p:cNvPr>
          <p:cNvPicPr>
            <a:picLocks noChangeAspect="1"/>
          </p:cNvPicPr>
          <p:nvPr/>
        </p:nvPicPr>
        <p:blipFill>
          <a:blip r:embed="rId3" cstate="print"/>
          <a:stretch>
            <a:fillRect/>
          </a:stretch>
        </p:blipFill>
        <p:spPr>
          <a:xfrm>
            <a:off x="3268824" y="2174056"/>
            <a:ext cx="5654352" cy="3487192"/>
          </a:xfrm>
          <a:prstGeom prst="rect">
            <a:avLst/>
          </a:prstGeom>
        </p:spPr>
      </p:pic>
      <p:sp>
        <p:nvSpPr>
          <p:cNvPr id="7" name="Rectangle 6">
            <a:extLst>
              <a:ext uri="{FF2B5EF4-FFF2-40B4-BE49-F238E27FC236}">
                <a16:creationId xmlns:a16="http://schemas.microsoft.com/office/drawing/2014/main" id="{C6D9F2AC-3BE3-448C-AE32-19BEF51EF686}"/>
              </a:ext>
            </a:extLst>
          </p:cNvPr>
          <p:cNvSpPr/>
          <p:nvPr/>
        </p:nvSpPr>
        <p:spPr>
          <a:xfrm>
            <a:off x="227013" y="980728"/>
            <a:ext cx="11688762" cy="830997"/>
          </a:xfrm>
          <a:prstGeom prst="rect">
            <a:avLst/>
          </a:prstGeom>
        </p:spPr>
        <p:txBody>
          <a:bodyPr wrap="square">
            <a:spAutoFit/>
          </a:bodyPr>
          <a:lstStyle/>
          <a:p>
            <a:r>
              <a:rPr lang="en-US" sz="1600" b="1" dirty="0"/>
              <a:t>PATH: SPRO-&gt;Enterprise Structure-&gt;Definition-&gt;financial Accounting-&gt;Define Company. </a:t>
            </a:r>
          </a:p>
          <a:p>
            <a:endParaRPr lang="en-US" sz="1600" b="1" dirty="0"/>
          </a:p>
          <a:p>
            <a:r>
              <a:rPr lang="en-US" sz="1600" dirty="0"/>
              <a:t>Click on IMG activity and click on New Entries                 in displayed window so it give following window.</a:t>
            </a:r>
          </a:p>
        </p:txBody>
      </p:sp>
      <p:sp>
        <p:nvSpPr>
          <p:cNvPr id="8" name="Rectangle 7">
            <a:extLst>
              <a:ext uri="{FF2B5EF4-FFF2-40B4-BE49-F238E27FC236}">
                <a16:creationId xmlns:a16="http://schemas.microsoft.com/office/drawing/2014/main" id="{2CF716D4-336E-40C6-86F6-235A42979756}"/>
              </a:ext>
            </a:extLst>
          </p:cNvPr>
          <p:cNvSpPr/>
          <p:nvPr/>
        </p:nvSpPr>
        <p:spPr>
          <a:xfrm>
            <a:off x="2567608" y="5825017"/>
            <a:ext cx="7018408" cy="584775"/>
          </a:xfrm>
          <a:prstGeom prst="rect">
            <a:avLst/>
          </a:prstGeom>
        </p:spPr>
        <p:txBody>
          <a:bodyPr wrap="square">
            <a:spAutoFit/>
          </a:bodyPr>
          <a:lstStyle/>
          <a:p>
            <a:pPr algn="ctr"/>
            <a:r>
              <a:rPr lang="en-US" sz="1600" dirty="0">
                <a:latin typeface="+mj-lt"/>
              </a:rPr>
              <a:t>Give the required details as above screen shows. Now click save button and click on back button to go back to SPRO screen.</a:t>
            </a:r>
          </a:p>
        </p:txBody>
      </p:sp>
    </p:spTree>
    <p:extLst>
      <p:ext uri="{BB962C8B-B14F-4D97-AF65-F5344CB8AC3E}">
        <p14:creationId xmlns:p14="http://schemas.microsoft.com/office/powerpoint/2010/main" val="224915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5" name="Rectangle 4">
            <a:extLst>
              <a:ext uri="{FF2B5EF4-FFF2-40B4-BE49-F238E27FC236}">
                <a16:creationId xmlns:a16="http://schemas.microsoft.com/office/drawing/2014/main" id="{F540E136-982D-4B6E-BDBC-92A227DBC92D}"/>
              </a:ext>
            </a:extLst>
          </p:cNvPr>
          <p:cNvSpPr/>
          <p:nvPr/>
        </p:nvSpPr>
        <p:spPr>
          <a:xfrm>
            <a:off x="227348" y="1870685"/>
            <a:ext cx="11688425" cy="338554"/>
          </a:xfrm>
          <a:prstGeom prst="rect">
            <a:avLst/>
          </a:prstGeom>
        </p:spPr>
        <p:txBody>
          <a:bodyPr wrap="square">
            <a:spAutoFit/>
          </a:bodyPr>
          <a:lstStyle/>
          <a:p>
            <a:r>
              <a:rPr lang="en-US" sz="1600" dirty="0"/>
              <a:t>Click on IMG activity and click on New Entries                 in displayed window so it give following window.</a:t>
            </a:r>
          </a:p>
        </p:txBody>
      </p:sp>
      <p:pic>
        <p:nvPicPr>
          <p:cNvPr id="6" name="Picture 5">
            <a:extLst>
              <a:ext uri="{FF2B5EF4-FFF2-40B4-BE49-F238E27FC236}">
                <a16:creationId xmlns:a16="http://schemas.microsoft.com/office/drawing/2014/main" id="{E9683AB0-BF9F-4059-BF25-2161755B6D54}"/>
              </a:ext>
            </a:extLst>
          </p:cNvPr>
          <p:cNvPicPr>
            <a:picLocks noChangeAspect="1"/>
          </p:cNvPicPr>
          <p:nvPr/>
        </p:nvPicPr>
        <p:blipFill>
          <a:blip r:embed="rId2" cstate="print"/>
          <a:stretch>
            <a:fillRect/>
          </a:stretch>
        </p:blipFill>
        <p:spPr>
          <a:xfrm>
            <a:off x="5159829" y="1962239"/>
            <a:ext cx="770552" cy="236674"/>
          </a:xfrm>
          <a:prstGeom prst="rect">
            <a:avLst/>
          </a:prstGeom>
        </p:spPr>
      </p:pic>
      <p:pic>
        <p:nvPicPr>
          <p:cNvPr id="7" name="Picture 6">
            <a:extLst>
              <a:ext uri="{FF2B5EF4-FFF2-40B4-BE49-F238E27FC236}">
                <a16:creationId xmlns:a16="http://schemas.microsoft.com/office/drawing/2014/main" id="{828CB829-CB65-452D-82F6-7B566583FBAF}"/>
              </a:ext>
            </a:extLst>
          </p:cNvPr>
          <p:cNvPicPr>
            <a:picLocks noChangeAspect="1"/>
          </p:cNvPicPr>
          <p:nvPr/>
        </p:nvPicPr>
        <p:blipFill>
          <a:blip r:embed="rId3" cstate="print"/>
          <a:stretch>
            <a:fillRect/>
          </a:stretch>
        </p:blipFill>
        <p:spPr>
          <a:xfrm>
            <a:off x="4011048" y="2420887"/>
            <a:ext cx="4169905" cy="3403337"/>
          </a:xfrm>
          <a:prstGeom prst="rect">
            <a:avLst/>
          </a:prstGeom>
        </p:spPr>
      </p:pic>
      <p:sp>
        <p:nvSpPr>
          <p:cNvPr id="3" name="Rectangle 2">
            <a:extLst>
              <a:ext uri="{FF2B5EF4-FFF2-40B4-BE49-F238E27FC236}">
                <a16:creationId xmlns:a16="http://schemas.microsoft.com/office/drawing/2014/main" id="{FF6CEBB4-CF8D-457C-98DA-C89415976844}"/>
              </a:ext>
            </a:extLst>
          </p:cNvPr>
          <p:cNvSpPr/>
          <p:nvPr/>
        </p:nvSpPr>
        <p:spPr>
          <a:xfrm>
            <a:off x="227349" y="998187"/>
            <a:ext cx="11688426" cy="738664"/>
          </a:xfrm>
          <a:prstGeom prst="rect">
            <a:avLst/>
          </a:prstGeom>
        </p:spPr>
        <p:txBody>
          <a:bodyPr wrap="square">
            <a:spAutoFit/>
          </a:bodyPr>
          <a:lstStyle/>
          <a:p>
            <a:pPr>
              <a:spcBef>
                <a:spcPts val="1200"/>
              </a:spcBef>
            </a:pPr>
            <a:r>
              <a:rPr lang="en-US" sz="1600" b="1" dirty="0"/>
              <a:t>Define Credit Control Area:</a:t>
            </a:r>
          </a:p>
          <a:p>
            <a:pPr>
              <a:spcBef>
                <a:spcPts val="1200"/>
              </a:spcBef>
            </a:pPr>
            <a:r>
              <a:rPr lang="en-US" sz="1600" b="1" dirty="0"/>
              <a:t>PATH: SPRO-&gt;Enterprise Structure-&gt;Definition-&gt;financial Accounting-&gt; Define Credit Control Area..</a:t>
            </a:r>
          </a:p>
        </p:txBody>
      </p:sp>
      <p:sp>
        <p:nvSpPr>
          <p:cNvPr id="11" name="Rectangle 10">
            <a:extLst>
              <a:ext uri="{FF2B5EF4-FFF2-40B4-BE49-F238E27FC236}">
                <a16:creationId xmlns:a16="http://schemas.microsoft.com/office/drawing/2014/main" id="{75443C64-421E-4EEB-82B8-2CEA5D163958}"/>
              </a:ext>
            </a:extLst>
          </p:cNvPr>
          <p:cNvSpPr/>
          <p:nvPr/>
        </p:nvSpPr>
        <p:spPr>
          <a:xfrm>
            <a:off x="2567608" y="5825017"/>
            <a:ext cx="7018408" cy="584775"/>
          </a:xfrm>
          <a:prstGeom prst="rect">
            <a:avLst/>
          </a:prstGeom>
        </p:spPr>
        <p:txBody>
          <a:bodyPr wrap="square">
            <a:spAutoFit/>
          </a:bodyPr>
          <a:lstStyle/>
          <a:p>
            <a:pPr algn="ctr"/>
            <a:r>
              <a:rPr lang="en-US" sz="1600" dirty="0">
                <a:latin typeface="+mj-lt"/>
              </a:rPr>
              <a:t>Give the required details as above screen shows. Now click save button and click on back button to go back to SPRO screen.</a:t>
            </a:r>
          </a:p>
        </p:txBody>
      </p:sp>
    </p:spTree>
    <p:extLst>
      <p:ext uri="{BB962C8B-B14F-4D97-AF65-F5344CB8AC3E}">
        <p14:creationId xmlns:p14="http://schemas.microsoft.com/office/powerpoint/2010/main" val="12579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dirty="0"/>
              <a:t>Enterprise Structure </a:t>
            </a:r>
            <a:r>
              <a:rPr lang="en-US" dirty="0" err="1"/>
              <a:t>contd</a:t>
            </a:r>
            <a:r>
              <a:rPr lang="en-US" dirty="0"/>
              <a:t>… </a:t>
            </a:r>
          </a:p>
        </p:txBody>
      </p:sp>
      <p:sp>
        <p:nvSpPr>
          <p:cNvPr id="3" name="Rectangle 2">
            <a:extLst>
              <a:ext uri="{FF2B5EF4-FFF2-40B4-BE49-F238E27FC236}">
                <a16:creationId xmlns:a16="http://schemas.microsoft.com/office/drawing/2014/main" id="{FD519926-F968-4365-8AF1-E061BFB32459}"/>
              </a:ext>
            </a:extLst>
          </p:cNvPr>
          <p:cNvSpPr/>
          <p:nvPr/>
        </p:nvSpPr>
        <p:spPr>
          <a:xfrm>
            <a:off x="227349" y="991614"/>
            <a:ext cx="11688426" cy="5293757"/>
          </a:xfrm>
          <a:prstGeom prst="rect">
            <a:avLst/>
          </a:prstGeom>
        </p:spPr>
        <p:txBody>
          <a:bodyPr wrap="square">
            <a:spAutoFit/>
          </a:bodyPr>
          <a:lstStyle/>
          <a:p>
            <a:pPr>
              <a:spcBef>
                <a:spcPts val="1200"/>
              </a:spcBef>
            </a:pPr>
            <a:r>
              <a:rPr lang="en-US" sz="1600" b="1" dirty="0">
                <a:latin typeface="+mj-lt"/>
              </a:rPr>
              <a:t>Edit, Copy, Delete, Check Company Code:</a:t>
            </a:r>
          </a:p>
          <a:p>
            <a:pPr marL="285750" indent="-285750">
              <a:spcBef>
                <a:spcPts val="1200"/>
              </a:spcBef>
              <a:buClr>
                <a:schemeClr val="accent1"/>
              </a:buClr>
              <a:buFont typeface="Wingdings" panose="05000000000000000000" pitchFamily="2" charset="2"/>
              <a:buChar char="§"/>
            </a:pPr>
            <a:r>
              <a:rPr lang="en-US" sz="1600" dirty="0">
                <a:latin typeface="+mj-lt"/>
              </a:rPr>
              <a:t>Smallest organizational unit of external accounting for which a complete, self-contained set of accounts can be created. This includes the entry of all transactions that must be posted and the creation of all items for legal individual financial statements, such as the balance sheet and the profit and loss statement</a:t>
            </a:r>
          </a:p>
          <a:p>
            <a:pPr marL="285750" indent="-285750">
              <a:spcBef>
                <a:spcPts val="1200"/>
              </a:spcBef>
              <a:buClr>
                <a:schemeClr val="accent1"/>
              </a:buClr>
              <a:buFont typeface="Wingdings" panose="05000000000000000000" pitchFamily="2" charset="2"/>
              <a:buChar char="§"/>
            </a:pPr>
            <a:r>
              <a:rPr lang="en-US" sz="1600" dirty="0">
                <a:latin typeface="+mj-lt"/>
              </a:rPr>
              <a:t>The definition of the company code organizational unit is obligatory</a:t>
            </a:r>
          </a:p>
          <a:p>
            <a:pPr marL="285750" indent="-285750">
              <a:spcBef>
                <a:spcPts val="1200"/>
              </a:spcBef>
              <a:buClr>
                <a:schemeClr val="accent1"/>
              </a:buClr>
              <a:buFont typeface="Wingdings" panose="05000000000000000000" pitchFamily="2" charset="2"/>
              <a:buChar char="§"/>
            </a:pPr>
            <a:r>
              <a:rPr lang="en-US" sz="1600" dirty="0">
                <a:latin typeface="+mj-lt"/>
              </a:rPr>
              <a:t>The company code is the central organizational unit of external accounting within the SAP System. You must define at least one company code before implementing the Financial Accounting component. The business transactions relevant for Financial Accounting are entered, saved, and evaluated at company code level. You usually create a legally independent company in the SAP System with one company code. However, you can also define a company code according to other criteria. A company code could also be a separate, but not independent, commercial place of work. This is necessary for example, if the place of work is actually situated in a different country and evaluations therefore have to be carried out in the appropriate national currency and in accordance with other tax and legal specifications</a:t>
            </a:r>
          </a:p>
          <a:p>
            <a:pPr marL="285750" indent="-285750">
              <a:spcBef>
                <a:spcPts val="1200"/>
              </a:spcBef>
              <a:buClr>
                <a:schemeClr val="accent1"/>
              </a:buClr>
              <a:buFont typeface="Wingdings" panose="05000000000000000000" pitchFamily="2" charset="2"/>
              <a:buChar char="§"/>
            </a:pPr>
            <a:r>
              <a:rPr lang="en-US" sz="1600" dirty="0">
                <a:latin typeface="+mj-lt"/>
              </a:rPr>
              <a:t>If you want to manage the accounting for several independent companies simultaneously, you can set up several company codes in one client. You must set up at least one company code in each client</a:t>
            </a:r>
          </a:p>
          <a:p>
            <a:pPr marL="285750" indent="-285750">
              <a:spcBef>
                <a:spcPts val="1200"/>
              </a:spcBef>
              <a:buClr>
                <a:schemeClr val="accent1"/>
              </a:buClr>
              <a:buFont typeface="Wingdings" panose="05000000000000000000" pitchFamily="2" charset="2"/>
              <a:buChar char="§"/>
            </a:pPr>
            <a:r>
              <a:rPr lang="en-US" sz="1600" dirty="0">
                <a:latin typeface="+mj-lt"/>
              </a:rPr>
              <a:t>If you use other components of the SAP System, you have to make assignments between the company code as the central organizational unit of Financial Accounting, and the organizational units of the other components. This is necessary to ensure that data can be transferred between the components</a:t>
            </a:r>
          </a:p>
        </p:txBody>
      </p:sp>
    </p:spTree>
    <p:extLst>
      <p:ext uri="{BB962C8B-B14F-4D97-AF65-F5344CB8AC3E}">
        <p14:creationId xmlns:p14="http://schemas.microsoft.com/office/powerpoint/2010/main" val="13717546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28170-7664-4A1E-AD1A-C68B1E9146B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1E8C4CC-33EE-48B6-AE60-E1F5B9651D98}">
  <ds:schemaRefs>
    <ds:schemaRef ds:uri="http://schemas.microsoft.com/sharepoint/v3/contenttype/forms"/>
  </ds:schemaRefs>
</ds:datastoreItem>
</file>

<file path=customXml/itemProps3.xml><?xml version="1.0" encoding="utf-8"?>
<ds:datastoreItem xmlns:ds="http://schemas.openxmlformats.org/officeDocument/2006/customXml" ds:itemID="{65F7569A-47F7-4375-B02D-6D801090C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600</TotalTime>
  <Words>4817</Words>
  <Application>Microsoft Office PowerPoint</Application>
  <PresentationFormat>Widescreen</PresentationFormat>
  <Paragraphs>351</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TimesNewRomanPSMT</vt:lpstr>
      <vt:lpstr>Verdana</vt:lpstr>
      <vt:lpstr>Wingdings</vt:lpstr>
      <vt:lpstr>Capgemini Master</vt:lpstr>
      <vt:lpstr>think-cell Slide</vt:lpstr>
      <vt:lpstr>PowerPoint Presentation</vt:lpstr>
      <vt:lpstr>PowerPoint Presentation</vt:lpstr>
      <vt:lpstr>PowerPoint Presentation</vt:lpstr>
      <vt:lpstr>Overview of Organization Structure</vt:lpstr>
      <vt:lpstr>Organizational Elements</vt:lpstr>
      <vt:lpstr>Enterprise Structure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Enterprise Structure contd… </vt:lpstr>
      <vt:lpstr>Variant Principles</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Variant Principles contd..</vt:lpstr>
      <vt:lpstr>Make to Order and  Make to Stock </vt:lpstr>
      <vt:lpstr>Make to Order and  Make to Stock contd… </vt:lpstr>
      <vt:lpstr>Make to Order and  Make to Stock contd…  </vt:lpstr>
      <vt:lpstr>Help 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51</cp:revision>
  <dcterms:created xsi:type="dcterms:W3CDTF">2019-11-18T03:14:39Z</dcterms:created>
  <dcterms:modified xsi:type="dcterms:W3CDTF">2022-08-24T07:13:24Z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