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notesSlides/notesSlide20.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39"/>
  </p:notesMasterIdLst>
  <p:handoutMasterIdLst>
    <p:handoutMasterId r:id="rId40"/>
  </p:handoutMasterIdLst>
  <p:sldIdLst>
    <p:sldId id="296" r:id="rId2"/>
    <p:sldId id="395" r:id="rId3"/>
    <p:sldId id="515" r:id="rId4"/>
    <p:sldId id="399" r:id="rId5"/>
    <p:sldId id="401" r:id="rId6"/>
    <p:sldId id="403" r:id="rId7"/>
    <p:sldId id="516" r:id="rId8"/>
    <p:sldId id="429" r:id="rId9"/>
    <p:sldId id="431" r:id="rId10"/>
    <p:sldId id="433" r:id="rId11"/>
    <p:sldId id="871" r:id="rId12"/>
    <p:sldId id="435" r:id="rId13"/>
    <p:sldId id="872" r:id="rId14"/>
    <p:sldId id="873" r:id="rId15"/>
    <p:sldId id="874" r:id="rId16"/>
    <p:sldId id="875" r:id="rId17"/>
    <p:sldId id="876" r:id="rId18"/>
    <p:sldId id="877" r:id="rId19"/>
    <p:sldId id="878" r:id="rId20"/>
    <p:sldId id="459" r:id="rId21"/>
    <p:sldId id="460" r:id="rId22"/>
    <p:sldId id="461" r:id="rId23"/>
    <p:sldId id="462" r:id="rId24"/>
    <p:sldId id="879" r:id="rId25"/>
    <p:sldId id="443" r:id="rId26"/>
    <p:sldId id="463" r:id="rId27"/>
    <p:sldId id="464" r:id="rId28"/>
    <p:sldId id="868" r:id="rId29"/>
    <p:sldId id="869" r:id="rId30"/>
    <p:sldId id="870" r:id="rId31"/>
    <p:sldId id="456" r:id="rId32"/>
    <p:sldId id="457" r:id="rId33"/>
    <p:sldId id="458" r:id="rId34"/>
    <p:sldId id="450" r:id="rId35"/>
    <p:sldId id="452" r:id="rId36"/>
    <p:sldId id="389" r:id="rId37"/>
    <p:sldId id="273" r:id="rId38"/>
  </p:sldIdLst>
  <p:sldSz cx="12192000" cy="6858000"/>
  <p:notesSz cx="6858000" cy="9144000"/>
  <p:custDataLst>
    <p:tags r:id="rId4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95"/>
            <p14:sldId id="515"/>
            <p14:sldId id="399"/>
            <p14:sldId id="401"/>
            <p14:sldId id="403"/>
            <p14:sldId id="516"/>
            <p14:sldId id="429"/>
            <p14:sldId id="431"/>
            <p14:sldId id="433"/>
            <p14:sldId id="871"/>
            <p14:sldId id="435"/>
            <p14:sldId id="872"/>
            <p14:sldId id="873"/>
            <p14:sldId id="874"/>
            <p14:sldId id="875"/>
            <p14:sldId id="876"/>
            <p14:sldId id="877"/>
            <p14:sldId id="878"/>
            <p14:sldId id="459"/>
            <p14:sldId id="460"/>
            <p14:sldId id="461"/>
            <p14:sldId id="462"/>
            <p14:sldId id="879"/>
            <p14:sldId id="443"/>
            <p14:sldId id="463"/>
            <p14:sldId id="464"/>
            <p14:sldId id="868"/>
            <p14:sldId id="869"/>
            <p14:sldId id="870"/>
            <p14:sldId id="456"/>
            <p14:sldId id="457"/>
            <p14:sldId id="458"/>
            <p14:sldId id="450"/>
            <p14:sldId id="452"/>
            <p14:sldId id="389"/>
            <p14:sldId id="273"/>
          </p14:sldIdLst>
        </p14:section>
      </p14:sectionLst>
    </p:ext>
    <p:ext uri="{EFAFB233-063F-42B5-8137-9DF3F51BA10A}">
      <p15:sldGuideLst xmlns:p15="http://schemas.microsoft.com/office/powerpoint/2012/main">
        <p15:guide id="5" orient="horz" pos="1706"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62" autoAdjust="0"/>
  </p:normalViewPr>
  <p:slideViewPr>
    <p:cSldViewPr>
      <p:cViewPr varScale="1">
        <p:scale>
          <a:sx n="59" d="100"/>
          <a:sy n="59" d="100"/>
        </p:scale>
        <p:origin x="892" y="56"/>
      </p:cViewPr>
      <p:guideLst>
        <p:guide orient="horz" pos="1706"/>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25/02/2020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SAPEVENT:DOCU_LINK\GL:currenc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SAPEVENT:DOCU_LINK\GL:currenc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93700" y="692150"/>
            <a:ext cx="6070600" cy="3416300"/>
          </a:xfrm>
          <a:ln/>
        </p:spPr>
      </p:sp>
      <p:sp>
        <p:nvSpPr>
          <p:cNvPr id="6451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p:spPr>
      </p:sp>
      <p:sp>
        <p:nvSpPr>
          <p:cNvPr id="79875" name="Rectangle 3"/>
          <p:cNvSpPr>
            <a:spLocks noGrp="1" noChangeArrowheads="1"/>
          </p:cNvSpPr>
          <p:nvPr>
            <p:ph type="body" idx="1"/>
          </p:nvPr>
        </p:nvSpPr>
        <p:spPr>
          <a:noFill/>
          <a:ln w="9525"/>
        </p:spPr>
        <p:txBody>
          <a:bodyPr/>
          <a:lstStyle/>
          <a:p>
            <a:r>
              <a:rPr lang="en-US"/>
              <a:t>The GL account master record is divided into two segments: A chart of accounts segment and a company code segment.</a:t>
            </a:r>
          </a:p>
          <a:p>
            <a:r>
              <a:rPr lang="en-US"/>
              <a:t>The chart of accounts area contains the data that is valid for all company codes, such as the account number.</a:t>
            </a:r>
          </a:p>
          <a:p>
            <a:r>
              <a:rPr lang="en-US"/>
              <a:t>The company code specific area contains data that may vary from one company code to another, such as the currency in which the account may be posted.</a:t>
            </a:r>
          </a:p>
          <a:p>
            <a:r>
              <a:rPr lang="en-GB"/>
              <a:t>The result is that individual company codes can control their business processing requirements, yet the common chart of accounts provides reporting capabilities across company codes.</a:t>
            </a:r>
            <a:endParaRPr lang="en-US"/>
          </a:p>
          <a:p>
            <a:r>
              <a:rPr lang="en-US"/>
              <a:t>There are available three different transactions to create a new GL account: </a:t>
            </a:r>
          </a:p>
          <a:p>
            <a:pPr lvl="1"/>
            <a:r>
              <a:rPr lang="en-US"/>
              <a:t>FS00: centrally</a:t>
            </a:r>
          </a:p>
          <a:p>
            <a:pPr lvl="1"/>
            <a:r>
              <a:rPr lang="en-US"/>
              <a:t>FSP0: in chart of accounts (only)</a:t>
            </a:r>
          </a:p>
          <a:p>
            <a:pPr lvl="1"/>
            <a:r>
              <a:rPr lang="en-US"/>
              <a:t>FSS0: in company code</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93700" y="692150"/>
            <a:ext cx="6070600" cy="3416300"/>
          </a:xfrm>
          <a:ln/>
        </p:spPr>
      </p:sp>
      <p:sp>
        <p:nvSpPr>
          <p:cNvPr id="808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r>
              <a:rPr lang="en-US" b="1"/>
              <a:t>Example-Exchange Rate Difference</a:t>
            </a:r>
          </a:p>
          <a:p>
            <a:r>
              <a:rPr lang="en-US"/>
              <a:t>You could have valuation differences posted to the same P&amp;L account for all balance sheet accounts or to different accounts based on the </a:t>
            </a:r>
            <a:r>
              <a:rPr lang="en-US" b="1">
                <a:hlinkClick r:id="rId3"/>
              </a:rPr>
              <a:t>currency</a:t>
            </a:r>
            <a:r>
              <a:rPr 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93700" y="692150"/>
            <a:ext cx="6070600" cy="3416300"/>
          </a:xfrm>
          <a:ln/>
        </p:spPr>
      </p:sp>
      <p:sp>
        <p:nvSpPr>
          <p:cNvPr id="8294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93700" y="692150"/>
            <a:ext cx="6070600" cy="3416300"/>
          </a:xfrm>
          <a:ln/>
        </p:spPr>
      </p:sp>
      <p:sp>
        <p:nvSpPr>
          <p:cNvPr id="8397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p:spPr>
      </p:sp>
      <p:sp>
        <p:nvSpPr>
          <p:cNvPr id="79875" name="Rectangle 3"/>
          <p:cNvSpPr>
            <a:spLocks noGrp="1" noChangeArrowheads="1"/>
          </p:cNvSpPr>
          <p:nvPr>
            <p:ph type="body" idx="1"/>
          </p:nvPr>
        </p:nvSpPr>
        <p:spPr>
          <a:noFill/>
          <a:ln w="9525"/>
        </p:spPr>
        <p:txBody>
          <a:bodyPr/>
          <a:lstStyle/>
          <a:p>
            <a:r>
              <a:rPr lang="en-US"/>
              <a:t>The GL account master record is divided into two segments: A chart of accounts segment and a company code segment.</a:t>
            </a:r>
          </a:p>
          <a:p>
            <a:r>
              <a:rPr lang="en-US"/>
              <a:t>The chart of accounts area contains the data that is valid for all company codes, such as the account number.</a:t>
            </a:r>
          </a:p>
          <a:p>
            <a:r>
              <a:rPr lang="en-US"/>
              <a:t>The company code specific area contains data that may vary from one company code to another, such as the currency in which the account may be posted.</a:t>
            </a:r>
          </a:p>
          <a:p>
            <a:r>
              <a:rPr lang="en-GB"/>
              <a:t>The result is that individual company codes can control their business processing requirements, yet the common chart of accounts provides reporting capabilities across company codes.</a:t>
            </a:r>
            <a:endParaRPr lang="en-US"/>
          </a:p>
          <a:p>
            <a:r>
              <a:rPr lang="en-US"/>
              <a:t>There are available three different transactions to create a new GL account: </a:t>
            </a:r>
          </a:p>
          <a:p>
            <a:pPr lvl="1"/>
            <a:r>
              <a:rPr lang="en-US"/>
              <a:t>FS00: centrally</a:t>
            </a:r>
          </a:p>
          <a:p>
            <a:pPr lvl="1"/>
            <a:r>
              <a:rPr lang="en-US"/>
              <a:t>FSP0: in chart of accounts (only)</a:t>
            </a:r>
          </a:p>
          <a:p>
            <a:pPr lvl="1"/>
            <a:r>
              <a:rPr lang="en-US"/>
              <a:t>FSS0: in company code</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93700" y="692150"/>
            <a:ext cx="6070600" cy="3416300"/>
          </a:xfrm>
          <a:ln/>
        </p:spPr>
      </p:sp>
      <p:sp>
        <p:nvSpPr>
          <p:cNvPr id="808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r>
              <a:rPr lang="en-US" b="1"/>
              <a:t>Example-Exchange Rate Difference</a:t>
            </a:r>
          </a:p>
          <a:p>
            <a:r>
              <a:rPr lang="en-US"/>
              <a:t>You could have valuation differences posted to the same P&amp;L account for all balance sheet accounts or to different accounts based on the </a:t>
            </a:r>
            <a:r>
              <a:rPr lang="en-US" b="1">
                <a:hlinkClick r:id="rId3"/>
              </a:rPr>
              <a:t>currency</a:t>
            </a:r>
            <a:r>
              <a:rPr lang="en-US"/>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07D6A-F8C0-4598-804B-34F77FFA652B}" type="slidenum">
              <a:rPr lang="en-US"/>
              <a:pPr/>
              <a:t>28</a:t>
            </a:fld>
            <a:endParaRPr lang="en-US" dirty="0"/>
          </a:p>
        </p:txBody>
      </p:sp>
      <p:sp>
        <p:nvSpPr>
          <p:cNvPr id="940034" name="Rectangle 2"/>
          <p:cNvSpPr>
            <a:spLocks noGrp="1" noRot="1" noChangeAspect="1" noChangeArrowheads="1" noTextEdit="1"/>
          </p:cNvSpPr>
          <p:nvPr>
            <p:ph type="sldImg"/>
          </p:nvPr>
        </p:nvSpPr>
        <p:spPr>
          <a:xfrm>
            <a:off x="381000" y="703263"/>
            <a:ext cx="6248400" cy="3514725"/>
          </a:xfrm>
          <a:ln/>
        </p:spPr>
      </p:sp>
      <p:sp>
        <p:nvSpPr>
          <p:cNvPr id="940035" name="Rectangle 3"/>
          <p:cNvSpPr>
            <a:spLocks noGrp="1" noChangeArrowheads="1"/>
          </p:cNvSpPr>
          <p:nvPr>
            <p:ph type="body" idx="1"/>
          </p:nvPr>
        </p:nvSpPr>
        <p:spPr>
          <a:xfrm>
            <a:off x="935252" y="4451985"/>
            <a:ext cx="5139898" cy="4217670"/>
          </a:xfrm>
        </p:spPr>
        <p:txBody>
          <a:bodyPr/>
          <a:lstStyle/>
          <a:p>
            <a:endParaRPr lang="en-US" dirty="0"/>
          </a:p>
        </p:txBody>
      </p:sp>
    </p:spTree>
    <p:extLst>
      <p:ext uri="{BB962C8B-B14F-4D97-AF65-F5344CB8AC3E}">
        <p14:creationId xmlns:p14="http://schemas.microsoft.com/office/powerpoint/2010/main" val="99397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93700" y="692150"/>
            <a:ext cx="6070600" cy="3416300"/>
          </a:xfrm>
          <a:ln/>
        </p:spPr>
      </p:sp>
      <p:sp>
        <p:nvSpPr>
          <p:cNvPr id="65539" name="Rectangle 3"/>
          <p:cNvSpPr>
            <a:spLocks noGrp="1" noChangeArrowheads="1"/>
          </p:cNvSpPr>
          <p:nvPr>
            <p:ph type="body" idx="1"/>
          </p:nvPr>
        </p:nvSpPr>
        <p:spPr>
          <a:noFill/>
          <a:ln w="9525"/>
        </p:spPr>
        <p:txBody>
          <a:bodyPr/>
          <a:lstStyle/>
          <a:p>
            <a:r>
              <a:rPr lang="en-US"/>
              <a:t>The </a:t>
            </a:r>
            <a:r>
              <a:rPr lang="en-US" b="1"/>
              <a:t>maintenance language </a:t>
            </a:r>
            <a:r>
              <a:rPr lang="en-US"/>
              <a:t>is the language in which account descriptions are maintained.</a:t>
            </a:r>
          </a:p>
          <a:p>
            <a:pPr lvl="1"/>
            <a:r>
              <a:rPr lang="en-US"/>
              <a:t>The </a:t>
            </a:r>
            <a:r>
              <a:rPr lang="en-US" b="1"/>
              <a:t>length of the G/L account number </a:t>
            </a:r>
            <a:r>
              <a:rPr lang="en-US"/>
              <a:t>can be from 1 to 10 digits.</a:t>
            </a:r>
          </a:p>
          <a:p>
            <a:pPr lvl="1"/>
            <a:r>
              <a:rPr lang="en-US"/>
              <a:t>Using the type of integration between G/L accounts and cost elements, you can control how the cost element master data is maintained when maintaining the master records of G/L accounts. You can manually maintain the cost elements, but it is also possible to have the cost elements automatically be created when creating G/L accounts. However, this is only possible if a default value has been entered for the cost element type, since the system assume that no cost element needs to be created if no default value exists.</a:t>
            </a:r>
          </a:p>
          <a:p>
            <a:r>
              <a:rPr lang="en-US"/>
              <a:t>A group account number can be entered into a G/L-account. This group account number is used for reporting across company codes which use different charts of accounts. If a </a:t>
            </a:r>
            <a:r>
              <a:rPr lang="en-US" b="1"/>
              <a:t>group chart of accounts </a:t>
            </a:r>
            <a:r>
              <a:rPr lang="en-US"/>
              <a:t>is entered into the chart of accounts, the system makes this field a required entry in the G/L master account and verifies that the group account number entered exists in the group chart of accounts.</a:t>
            </a:r>
          </a:p>
          <a:p>
            <a:r>
              <a:rPr lang="en-US"/>
              <a:t>A chart of accounts which is not yet completed can </a:t>
            </a:r>
            <a:r>
              <a:rPr lang="en-US" b="1"/>
              <a:t>be blocked </a:t>
            </a:r>
            <a:r>
              <a:rPr lang="en-US"/>
              <a:t>so that no company code can use it until ready.</a:t>
            </a:r>
          </a:p>
          <a:p>
            <a:r>
              <a:rPr lang="en-US"/>
              <a:t>You can create a directory of G/L accounts in your chart of accounts for information or</a:t>
            </a:r>
          </a:p>
          <a:p>
            <a:r>
              <a:rPr lang="en-US"/>
              <a:t>documentation purposes using the program </a:t>
            </a:r>
            <a:r>
              <a:rPr lang="en-US" b="1"/>
              <a:t>RFSKPL00</a:t>
            </a:r>
            <a:r>
              <a:rPr lang="en-US"/>
              <a:t>. The G/L chart of accounts is used to</a:t>
            </a:r>
          </a:p>
          <a:p>
            <a:r>
              <a:rPr lang="en-US"/>
              <a:t>display G/L account master records and for printing G/L account lists</a:t>
            </a:r>
          </a:p>
          <a:p>
            <a:endParaRPr lang="en-US"/>
          </a:p>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07D6A-F8C0-4598-804B-34F77FFA652B}" type="slidenum">
              <a:rPr lang="en-US"/>
              <a:pPr/>
              <a:t>29</a:t>
            </a:fld>
            <a:endParaRPr lang="en-US" dirty="0"/>
          </a:p>
        </p:txBody>
      </p:sp>
      <p:sp>
        <p:nvSpPr>
          <p:cNvPr id="940034" name="Rectangle 2"/>
          <p:cNvSpPr>
            <a:spLocks noGrp="1" noRot="1" noChangeAspect="1" noChangeArrowheads="1" noTextEdit="1"/>
          </p:cNvSpPr>
          <p:nvPr>
            <p:ph type="sldImg"/>
          </p:nvPr>
        </p:nvSpPr>
        <p:spPr>
          <a:xfrm>
            <a:off x="381000" y="703263"/>
            <a:ext cx="6248400" cy="3514725"/>
          </a:xfrm>
          <a:ln/>
        </p:spPr>
      </p:sp>
      <p:sp>
        <p:nvSpPr>
          <p:cNvPr id="940035" name="Rectangle 3"/>
          <p:cNvSpPr>
            <a:spLocks noGrp="1" noChangeArrowheads="1"/>
          </p:cNvSpPr>
          <p:nvPr>
            <p:ph type="body" idx="1"/>
          </p:nvPr>
        </p:nvSpPr>
        <p:spPr>
          <a:xfrm>
            <a:off x="935252" y="4451985"/>
            <a:ext cx="5139898" cy="4217670"/>
          </a:xfrm>
        </p:spPr>
        <p:txBody>
          <a:bodyPr/>
          <a:lstStyle/>
          <a:p>
            <a:endParaRPr lang="en-US" dirty="0"/>
          </a:p>
        </p:txBody>
      </p:sp>
    </p:spTree>
    <p:extLst>
      <p:ext uri="{BB962C8B-B14F-4D97-AF65-F5344CB8AC3E}">
        <p14:creationId xmlns:p14="http://schemas.microsoft.com/office/powerpoint/2010/main" val="3694699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07D6A-F8C0-4598-804B-34F77FFA652B}" type="slidenum">
              <a:rPr lang="en-US"/>
              <a:pPr/>
              <a:t>30</a:t>
            </a:fld>
            <a:endParaRPr lang="en-US" dirty="0"/>
          </a:p>
        </p:txBody>
      </p:sp>
      <p:sp>
        <p:nvSpPr>
          <p:cNvPr id="940034" name="Rectangle 2"/>
          <p:cNvSpPr>
            <a:spLocks noGrp="1" noRot="1" noChangeAspect="1" noChangeArrowheads="1" noTextEdit="1"/>
          </p:cNvSpPr>
          <p:nvPr>
            <p:ph type="sldImg"/>
          </p:nvPr>
        </p:nvSpPr>
        <p:spPr>
          <a:xfrm>
            <a:off x="381000" y="703263"/>
            <a:ext cx="6248400" cy="3514725"/>
          </a:xfrm>
          <a:ln/>
        </p:spPr>
      </p:sp>
      <p:sp>
        <p:nvSpPr>
          <p:cNvPr id="940035" name="Rectangle 3"/>
          <p:cNvSpPr>
            <a:spLocks noGrp="1" noChangeArrowheads="1"/>
          </p:cNvSpPr>
          <p:nvPr>
            <p:ph type="body" idx="1"/>
          </p:nvPr>
        </p:nvSpPr>
        <p:spPr>
          <a:xfrm>
            <a:off x="935252" y="4451985"/>
            <a:ext cx="5139898" cy="4217670"/>
          </a:xfrm>
        </p:spPr>
        <p:txBody>
          <a:bodyPr/>
          <a:lstStyle/>
          <a:p>
            <a:endParaRPr lang="en-US" dirty="0"/>
          </a:p>
        </p:txBody>
      </p:sp>
    </p:spTree>
    <p:extLst>
      <p:ext uri="{BB962C8B-B14F-4D97-AF65-F5344CB8AC3E}">
        <p14:creationId xmlns:p14="http://schemas.microsoft.com/office/powerpoint/2010/main" val="709162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27196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6531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383693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234523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37036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93700" y="692150"/>
            <a:ext cx="6070600" cy="3416300"/>
          </a:xfrm>
          <a:ln/>
        </p:spPr>
      </p:sp>
      <p:sp>
        <p:nvSpPr>
          <p:cNvPr id="6656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93700" y="692150"/>
            <a:ext cx="6070600" cy="3416300"/>
          </a:xfrm>
          <a:ln/>
        </p:spPr>
      </p:sp>
      <p:sp>
        <p:nvSpPr>
          <p:cNvPr id="6758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93700" y="692150"/>
            <a:ext cx="6070600" cy="3416300"/>
          </a:xfrm>
          <a:ln/>
        </p:spPr>
      </p:sp>
      <p:sp>
        <p:nvSpPr>
          <p:cNvPr id="75779" name="Rectangle 3"/>
          <p:cNvSpPr>
            <a:spLocks noGrp="1" noChangeArrowheads="1"/>
          </p:cNvSpPr>
          <p:nvPr>
            <p:ph type="body" idx="1"/>
          </p:nvPr>
        </p:nvSpPr>
        <p:spPr>
          <a:noFill/>
          <a:ln w="9525"/>
        </p:spPr>
        <p:txBody>
          <a:bodyPr/>
          <a:lstStyle/>
          <a:p>
            <a:r>
              <a:rPr lang="en-US"/>
              <a:t>The GL account master record is divided into two segments: A chart of accounts segment and a company code segment.</a:t>
            </a:r>
          </a:p>
          <a:p>
            <a:r>
              <a:rPr lang="en-US"/>
              <a:t>The chart of accounts area contains the data that is valid for all company codes, such as the account number.</a:t>
            </a:r>
          </a:p>
          <a:p>
            <a:r>
              <a:rPr lang="en-US"/>
              <a:t>The company code specific area contains data that may vary from one company code to another, such as the currency in which the account may be posted.</a:t>
            </a:r>
          </a:p>
          <a:p>
            <a:r>
              <a:rPr lang="en-GB"/>
              <a:t>The result is that individual company codes can control their business processing requirements, yet the common chart of accounts provides reporting capabilities across company codes.</a:t>
            </a:r>
            <a:endParaRPr lang="en-US"/>
          </a:p>
          <a:p>
            <a:r>
              <a:rPr lang="en-US"/>
              <a:t>There are available three different transactions to create a new GL account: </a:t>
            </a:r>
          </a:p>
          <a:p>
            <a:pPr lvl="1"/>
            <a:r>
              <a:rPr lang="en-US"/>
              <a:t>FS00: centrally</a:t>
            </a:r>
          </a:p>
          <a:p>
            <a:pPr lvl="1"/>
            <a:r>
              <a:rPr lang="en-US"/>
              <a:t>FSP0: in chart of accounts (only)</a:t>
            </a:r>
          </a:p>
          <a:p>
            <a:pPr lvl="1"/>
            <a:r>
              <a:rPr lang="en-US"/>
              <a:t>FSS0: in company code</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93700" y="692150"/>
            <a:ext cx="6070600" cy="3416300"/>
          </a:xfrm>
          <a:ln/>
        </p:spPr>
      </p:sp>
      <p:sp>
        <p:nvSpPr>
          <p:cNvPr id="768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93700" y="692150"/>
            <a:ext cx="6070600" cy="3416300"/>
          </a:xfrm>
          <a:ln/>
        </p:spPr>
      </p:sp>
      <p:sp>
        <p:nvSpPr>
          <p:cNvPr id="77827" name="Rectangle 3"/>
          <p:cNvSpPr>
            <a:spLocks noGrp="1" noChangeArrowheads="1"/>
          </p:cNvSpPr>
          <p:nvPr>
            <p:ph type="body" idx="1"/>
          </p:nvPr>
        </p:nvSpPr>
        <p:spPr>
          <a:noFill/>
          <a:ln w="9525"/>
        </p:spPr>
        <p:txBody>
          <a:bodyPr/>
          <a:lstStyle/>
          <a:p>
            <a:r>
              <a:rPr lang="en-US"/>
              <a:t>Different types of accounts can be bundled into different “account groups”. Usually one account group bundles accounts with the same tasks within the general ledger</a:t>
            </a:r>
          </a:p>
          <a:p>
            <a:r>
              <a:rPr lang="en-US"/>
              <a:t> By assigning a number range to an account group, you can ensure that accounts of the same type are within the same number range. Number intervals for G/L account master records can overlap.  </a:t>
            </a:r>
          </a:p>
          <a:p>
            <a:endParaRPr lang="en-US"/>
          </a:p>
          <a:p>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93700" y="692150"/>
            <a:ext cx="6070600" cy="3416300"/>
          </a:xfrm>
          <a:ln/>
        </p:spPr>
      </p:sp>
      <p:sp>
        <p:nvSpPr>
          <p:cNvPr id="788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93700" y="692150"/>
            <a:ext cx="6070600" cy="3416300"/>
          </a:xfrm>
          <a:ln/>
        </p:spPr>
      </p:sp>
      <p:sp>
        <p:nvSpPr>
          <p:cNvPr id="788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4474-C16C-439E-9CE9-0879825DA8E3}"/>
              </a:ext>
            </a:extLst>
          </p:cNvPr>
          <p:cNvSpPr>
            <a:spLocks noGrp="1"/>
          </p:cNvSpPr>
          <p:nvPr>
            <p:ph type="dt" sz="half" idx="10"/>
          </p:nvPr>
        </p:nvSpPr>
        <p:spPr/>
        <p:txBody>
          <a:bodyPr/>
          <a:lstStyle/>
          <a:p>
            <a:fld id="{8DAF90A0-F2C1-4CDB-B9DA-CF06F228E82A}" type="datetimeFigureOut">
              <a:rPr lang="en-US" smtClean="0"/>
              <a:t>2/25/2020</a:t>
            </a:fld>
            <a:endParaRPr lang="en-US"/>
          </a:p>
        </p:txBody>
      </p:sp>
      <p:sp>
        <p:nvSpPr>
          <p:cNvPr id="3" name="Footer Placeholder 2">
            <a:extLst>
              <a:ext uri="{FF2B5EF4-FFF2-40B4-BE49-F238E27FC236}">
                <a16:creationId xmlns:a16="http://schemas.microsoft.com/office/drawing/2014/main" id="{F6D3E856-2D3A-488E-AFA5-9D5459EA8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35F95-5B06-486E-8A15-6525BF2F9970}"/>
              </a:ext>
            </a:extLst>
          </p:cNvPr>
          <p:cNvSpPr>
            <a:spLocks noGrp="1"/>
          </p:cNvSpPr>
          <p:nvPr>
            <p:ph type="sldNum" sz="quarter" idx="12"/>
          </p:nvPr>
        </p:nvSpPr>
        <p:spPr/>
        <p:txBody>
          <a:bodyPr/>
          <a:lstStyle/>
          <a:p>
            <a:fld id="{5AF05FCE-C73A-4035-8BA4-ECBFC9E9EA5D}" type="slidenum">
              <a:rPr lang="en-US" smtClean="0"/>
              <a:t>‹#›</a:t>
            </a:fld>
            <a:endParaRPr lang="en-US"/>
          </a:p>
        </p:txBody>
      </p:sp>
    </p:spTree>
    <p:extLst>
      <p:ext uri="{BB962C8B-B14F-4D97-AF65-F5344CB8AC3E}">
        <p14:creationId xmlns:p14="http://schemas.microsoft.com/office/powerpoint/2010/main" val="108178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77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825"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spid="_x0000_s8093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2/25/2020</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7FD5-994D-498E-99D5-E3FBBCC06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904AD-AC33-4499-BB86-6C8AF3EB9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2B76F-8682-4054-8DCB-BCFC99DEE170}"/>
              </a:ext>
            </a:extLst>
          </p:cNvPr>
          <p:cNvSpPr>
            <a:spLocks noGrp="1"/>
          </p:cNvSpPr>
          <p:nvPr>
            <p:ph type="dt" sz="half" idx="10"/>
          </p:nvPr>
        </p:nvSpPr>
        <p:spPr/>
        <p:txBody>
          <a:bodyPr/>
          <a:lstStyle/>
          <a:p>
            <a:fld id="{540276A1-5A31-40C0-B086-AA9090B40AA0}" type="datetimeFigureOut">
              <a:rPr lang="en-US" smtClean="0"/>
              <a:t>2/25/2020</a:t>
            </a:fld>
            <a:endParaRPr lang="en-US"/>
          </a:p>
        </p:txBody>
      </p:sp>
      <p:sp>
        <p:nvSpPr>
          <p:cNvPr id="5" name="Footer Placeholder 4">
            <a:extLst>
              <a:ext uri="{FF2B5EF4-FFF2-40B4-BE49-F238E27FC236}">
                <a16:creationId xmlns:a16="http://schemas.microsoft.com/office/drawing/2014/main" id="{02469FA8-9E24-41C6-B8FC-6CBF8EF2D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8057-F68E-4C7A-88E0-1F8BC20BF5E1}"/>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319700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9"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14"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1" r:id="rId8"/>
    <p:sldLayoutId id="2147483892" r:id="rId9"/>
    <p:sldLayoutId id="2147483893"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4.emf"/><Relationship Id="rId4"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hyperlink" Target="https://websmp209.sap-ag.de/" TargetMode="External"/><Relationship Id="rId2" Type="http://schemas.openxmlformats.org/officeDocument/2006/relationships/hyperlink" Target="http://help.sap.com/saphelp_47x200/helpdata/en/e1/8e51341a06084de10000009b38f83b/frameset.htm/" TargetMode="External"/><Relationship Id="rId1" Type="http://schemas.openxmlformats.org/officeDocument/2006/relationships/slideLayout" Target="../slideLayouts/slideLayout6.xml"/><Relationship Id="rId5" Type="http://schemas.openxmlformats.org/officeDocument/2006/relationships/hyperlink" Target="http://www.sapfans.com/" TargetMode="External"/><Relationship Id="rId4" Type="http://schemas.openxmlformats.org/officeDocument/2006/relationships/hyperlink" Target="http://erpgeni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General Ledger Master Data</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r>
              <a:rPr lang="en-US"/>
              <a:t>GL Account Groups</a:t>
            </a:r>
          </a:p>
        </p:txBody>
      </p:sp>
      <p:grpSp>
        <p:nvGrpSpPr>
          <p:cNvPr id="3" name="Group 2">
            <a:extLst>
              <a:ext uri="{FF2B5EF4-FFF2-40B4-BE49-F238E27FC236}">
                <a16:creationId xmlns:a16="http://schemas.microsoft.com/office/drawing/2014/main" id="{5908D97F-921A-4828-B9FB-BE252DD70428}"/>
              </a:ext>
            </a:extLst>
          </p:cNvPr>
          <p:cNvGrpSpPr/>
          <p:nvPr/>
        </p:nvGrpSpPr>
        <p:grpSpPr>
          <a:xfrm>
            <a:off x="2819400" y="1124744"/>
            <a:ext cx="6660976" cy="4852092"/>
            <a:chOff x="2819400" y="1386991"/>
            <a:chExt cx="6660976" cy="4852092"/>
          </a:xfrm>
        </p:grpSpPr>
        <p:graphicFrame>
          <p:nvGraphicFramePr>
            <p:cNvPr id="1026" name="Object 2"/>
            <p:cNvGraphicFramePr>
              <a:graphicFrameLocks noChangeAspect="1"/>
            </p:cNvGraphicFramePr>
            <p:nvPr>
              <p:extLst>
                <p:ext uri="{D42A27DB-BD31-4B8C-83A1-F6EECF244321}">
                  <p14:modId xmlns:p14="http://schemas.microsoft.com/office/powerpoint/2010/main" val="83048921"/>
                </p:ext>
              </p:extLst>
            </p:nvPr>
          </p:nvGraphicFramePr>
          <p:xfrm>
            <a:off x="2819400" y="2438400"/>
            <a:ext cx="6515100" cy="2717800"/>
          </p:xfrm>
          <a:graphic>
            <a:graphicData uri="http://schemas.openxmlformats.org/presentationml/2006/ole">
              <mc:AlternateContent xmlns:mc="http://schemas.openxmlformats.org/markup-compatibility/2006">
                <mc:Choice xmlns:v="urn:schemas-microsoft-com:vml" Requires="v">
                  <p:oleObj spid="_x0000_s82964" name="Worksheet" r:id="rId4" imgW="4791185" imgH="2000329" progId="">
                    <p:embed/>
                  </p:oleObj>
                </mc:Choice>
                <mc:Fallback>
                  <p:oleObj name="Worksheet" r:id="rId4" imgW="4791185" imgH="2000329" progId="">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38400"/>
                          <a:ext cx="651510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4"/>
            <p:cNvSpPr>
              <a:spLocks noChangeArrowheads="1"/>
            </p:cNvSpPr>
            <p:nvPr/>
          </p:nvSpPr>
          <p:spPr bwMode="auto">
            <a:xfrm>
              <a:off x="3048001" y="1386991"/>
              <a:ext cx="2774775" cy="338554"/>
            </a:xfrm>
            <a:prstGeom prst="rect">
              <a:avLst/>
            </a:prstGeom>
            <a:solidFill>
              <a:srgbClr val="0066CC"/>
            </a:solidFill>
            <a:ln w="12700">
              <a:solidFill>
                <a:srgbClr val="0066CC"/>
              </a:solidFill>
              <a:miter lim="800000"/>
              <a:headEnd/>
              <a:tailEnd/>
            </a:ln>
          </p:spPr>
          <p:txBody>
            <a:bodyPr wrap="square" anchor="ctr">
              <a:spAutoFit/>
            </a:bodyPr>
            <a:lstStyle/>
            <a:p>
              <a:pPr algn="ctr"/>
              <a:r>
                <a:rPr lang="en-US" sz="1600" b="1" dirty="0">
                  <a:solidFill>
                    <a:schemeClr val="bg1"/>
                  </a:solidFill>
                  <a:cs typeface="Times New Roman (Arabic)" charset="-78"/>
                </a:rPr>
                <a:t>A Grp COA</a:t>
              </a:r>
            </a:p>
          </p:txBody>
        </p:sp>
        <p:sp>
          <p:nvSpPr>
            <p:cNvPr id="1029" name="Rectangle 5"/>
            <p:cNvSpPr>
              <a:spLocks noChangeArrowheads="1"/>
            </p:cNvSpPr>
            <p:nvPr/>
          </p:nvSpPr>
          <p:spPr bwMode="auto">
            <a:xfrm>
              <a:off x="4572001" y="5900529"/>
              <a:ext cx="2282825" cy="338554"/>
            </a:xfrm>
            <a:prstGeom prst="rect">
              <a:avLst/>
            </a:prstGeom>
            <a:solidFill>
              <a:srgbClr val="0066CC"/>
            </a:solidFill>
            <a:ln w="38100">
              <a:solidFill>
                <a:srgbClr val="0000FF"/>
              </a:solidFill>
              <a:miter lim="800000"/>
              <a:headEnd/>
              <a:tailEnd/>
            </a:ln>
          </p:spPr>
          <p:txBody>
            <a:bodyPr anchor="ctr">
              <a:spAutoFit/>
            </a:bodyPr>
            <a:lstStyle/>
            <a:p>
              <a:pPr algn="ctr"/>
              <a:r>
                <a:rPr lang="en-US" sz="1600" b="1" dirty="0">
                  <a:solidFill>
                    <a:schemeClr val="bg1"/>
                  </a:solidFill>
                  <a:cs typeface="Times New Roman (Arabic)" charset="-78"/>
                </a:rPr>
                <a:t>Account Groups</a:t>
              </a:r>
            </a:p>
          </p:txBody>
        </p:sp>
        <p:sp>
          <p:nvSpPr>
            <p:cNvPr id="1030" name="Rectangle 6"/>
            <p:cNvSpPr>
              <a:spLocks noChangeArrowheads="1"/>
            </p:cNvSpPr>
            <p:nvPr/>
          </p:nvSpPr>
          <p:spPr bwMode="auto">
            <a:xfrm>
              <a:off x="6705601" y="1392030"/>
              <a:ext cx="2774775" cy="338554"/>
            </a:xfrm>
            <a:prstGeom prst="rect">
              <a:avLst/>
            </a:prstGeom>
            <a:solidFill>
              <a:srgbClr val="0066CC"/>
            </a:solidFill>
            <a:ln w="12700">
              <a:solidFill>
                <a:srgbClr val="0066CC"/>
              </a:solidFill>
              <a:miter lim="800000"/>
              <a:headEnd/>
              <a:tailEnd/>
            </a:ln>
          </p:spPr>
          <p:txBody>
            <a:bodyPr wrap="square" anchor="ctr">
              <a:spAutoFit/>
            </a:bodyPr>
            <a:lstStyle/>
            <a:p>
              <a:pPr algn="ctr"/>
              <a:r>
                <a:rPr lang="en-US" sz="1600" b="1" dirty="0">
                  <a:solidFill>
                    <a:schemeClr val="bg1"/>
                  </a:solidFill>
                  <a:cs typeface="Times New Roman (Arabic)" charset="-78"/>
                </a:rPr>
                <a:t>Number Interval</a:t>
              </a:r>
            </a:p>
          </p:txBody>
        </p:sp>
        <p:cxnSp>
          <p:nvCxnSpPr>
            <p:cNvPr id="1031" name="AutoShape 7"/>
            <p:cNvCxnSpPr>
              <a:cxnSpLocks noChangeShapeType="1"/>
              <a:stCxn id="1028" idx="1"/>
              <a:endCxn id="1026" idx="1"/>
            </p:cNvCxnSpPr>
            <p:nvPr/>
          </p:nvCxnSpPr>
          <p:spPr bwMode="auto">
            <a:xfrm rot="10800000" flipV="1">
              <a:off x="2819401" y="1556268"/>
              <a:ext cx="228601" cy="2241032"/>
            </a:xfrm>
            <a:prstGeom prst="bentConnector3">
              <a:avLst>
                <a:gd name="adj1" fmla="val 200000"/>
              </a:avLst>
            </a:prstGeom>
            <a:noFill/>
            <a:ln w="38100">
              <a:solidFill>
                <a:srgbClr val="0000FF"/>
              </a:solidFill>
              <a:miter lim="800000"/>
              <a:headEnd/>
              <a:tailEnd type="triangle" w="med" len="med"/>
            </a:ln>
          </p:spPr>
        </p:cxnSp>
        <p:cxnSp>
          <p:nvCxnSpPr>
            <p:cNvPr id="1032" name="AutoShape 8"/>
            <p:cNvCxnSpPr>
              <a:cxnSpLocks noChangeShapeType="1"/>
              <a:stCxn id="1030" idx="2"/>
              <a:endCxn id="1026" idx="0"/>
            </p:cNvCxnSpPr>
            <p:nvPr/>
          </p:nvCxnSpPr>
          <p:spPr bwMode="auto">
            <a:xfrm rot="5400000">
              <a:off x="6731062" y="1076473"/>
              <a:ext cx="707816" cy="2016039"/>
            </a:xfrm>
            <a:prstGeom prst="bentConnector3">
              <a:avLst>
                <a:gd name="adj1" fmla="val 50000"/>
              </a:avLst>
            </a:prstGeom>
            <a:noFill/>
            <a:ln w="38100">
              <a:solidFill>
                <a:srgbClr val="0000FF"/>
              </a:solidFill>
              <a:miter lim="800000"/>
              <a:headEnd/>
              <a:tailEnd type="triangle" w="med" len="med"/>
            </a:ln>
          </p:spPr>
        </p:cxnSp>
        <p:cxnSp>
          <p:nvCxnSpPr>
            <p:cNvPr id="1033" name="AutoShape 9"/>
            <p:cNvCxnSpPr>
              <a:cxnSpLocks noChangeShapeType="1"/>
              <a:stCxn id="1029" idx="1"/>
            </p:cNvCxnSpPr>
            <p:nvPr/>
          </p:nvCxnSpPr>
          <p:spPr bwMode="auto">
            <a:xfrm rot="10800000">
              <a:off x="3887789" y="4572000"/>
              <a:ext cx="684213" cy="1497806"/>
            </a:xfrm>
            <a:prstGeom prst="bentConnector2">
              <a:avLst/>
            </a:prstGeom>
            <a:noFill/>
            <a:ln w="38100">
              <a:solidFill>
                <a:srgbClr val="0000FF"/>
              </a:solidFill>
              <a:miter lim="800000"/>
              <a:headEnd/>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dirty="0"/>
              <a:t>FI-SL: Assignment of GL accounts to Group Accounts -Transaction Code FS00</a:t>
            </a:r>
          </a:p>
        </p:txBody>
      </p:sp>
      <p:pic>
        <p:nvPicPr>
          <p:cNvPr id="32771" name="Picture 3"/>
          <p:cNvPicPr>
            <a:picLocks noChangeAspect="1" noChangeArrowheads="1"/>
          </p:cNvPicPr>
          <p:nvPr/>
        </p:nvPicPr>
        <p:blipFill>
          <a:blip r:embed="rId3" cstate="print"/>
          <a:stretch>
            <a:fillRect/>
          </a:stretch>
        </p:blipFill>
        <p:spPr bwMode="auto">
          <a:xfrm>
            <a:off x="2318658" y="1158574"/>
            <a:ext cx="7554686" cy="54387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dirty="0"/>
              <a:t>FI-SL: Assignment of GL accounts to Group Accounts -Transaction Code FS00</a:t>
            </a:r>
          </a:p>
        </p:txBody>
      </p:sp>
      <p:pic>
        <p:nvPicPr>
          <p:cNvPr id="2" name="Picture 1">
            <a:extLst>
              <a:ext uri="{FF2B5EF4-FFF2-40B4-BE49-F238E27FC236}">
                <a16:creationId xmlns:a16="http://schemas.microsoft.com/office/drawing/2014/main" id="{8AB6029C-956D-430A-B4EA-048A13DBC229}"/>
              </a:ext>
            </a:extLst>
          </p:cNvPr>
          <p:cNvPicPr>
            <a:picLocks noChangeAspect="1"/>
          </p:cNvPicPr>
          <p:nvPr/>
        </p:nvPicPr>
        <p:blipFill>
          <a:blip r:embed="rId3"/>
          <a:stretch>
            <a:fillRect/>
          </a:stretch>
        </p:blipFill>
        <p:spPr>
          <a:xfrm>
            <a:off x="1579377" y="1300360"/>
            <a:ext cx="9033246" cy="49369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dirty="0"/>
              <a:t>GL Account Master Record</a:t>
            </a:r>
          </a:p>
        </p:txBody>
      </p:sp>
      <p:grpSp>
        <p:nvGrpSpPr>
          <p:cNvPr id="3" name="Group 2">
            <a:extLst>
              <a:ext uri="{FF2B5EF4-FFF2-40B4-BE49-F238E27FC236}">
                <a16:creationId xmlns:a16="http://schemas.microsoft.com/office/drawing/2014/main" id="{98AAF56A-0FF8-4947-84F4-9BD81F34F7CF}"/>
              </a:ext>
            </a:extLst>
          </p:cNvPr>
          <p:cNvGrpSpPr/>
          <p:nvPr/>
        </p:nvGrpSpPr>
        <p:grpSpPr>
          <a:xfrm>
            <a:off x="858295" y="1012514"/>
            <a:ext cx="10475411" cy="5080621"/>
            <a:chOff x="1752601" y="1295400"/>
            <a:chExt cx="9308883" cy="4514850"/>
          </a:xfrm>
        </p:grpSpPr>
        <p:sp>
          <p:nvSpPr>
            <p:cNvPr id="799747" name="AutoShape 3"/>
            <p:cNvSpPr>
              <a:spLocks noChangeArrowheads="1"/>
            </p:cNvSpPr>
            <p:nvPr/>
          </p:nvSpPr>
          <p:spPr bwMode="gray">
            <a:xfrm rot="10782750" flipH="1">
              <a:off x="1752601" y="1905000"/>
              <a:ext cx="1660525" cy="1493838"/>
            </a:xfrm>
            <a:prstGeom prst="rightArrow">
              <a:avLst>
                <a:gd name="adj1" fmla="val 75000"/>
                <a:gd name="adj2" fmla="val 41479"/>
              </a:avLst>
            </a:prstGeom>
            <a:solidFill>
              <a:srgbClr val="E7FA86"/>
            </a:solidFill>
            <a:ln w="12700">
              <a:solidFill>
                <a:schemeClr val="bg1">
                  <a:lumMod val="85000"/>
                </a:schemeClr>
              </a:solidFill>
              <a:miter lim="800000"/>
              <a:headEnd/>
              <a:tailEnd/>
            </a:ln>
            <a:effectLst>
              <a:outerShdw dist="53882" dir="2700000" algn="ctr" rotWithShape="0">
                <a:schemeClr val="bg2"/>
              </a:outerShdw>
            </a:effectLst>
          </p:spPr>
          <p:txBody>
            <a:bodyPr wrap="none" anchor="ctr"/>
            <a:lstStyle/>
            <a:p>
              <a:pPr>
                <a:defRPr/>
              </a:pPr>
              <a:endParaRPr lang="en-US" sz="1400"/>
            </a:p>
          </p:txBody>
        </p:sp>
        <p:sp>
          <p:nvSpPr>
            <p:cNvPr id="799748" name="AutoShape 4"/>
            <p:cNvSpPr>
              <a:spLocks noChangeArrowheads="1"/>
            </p:cNvSpPr>
            <p:nvPr/>
          </p:nvSpPr>
          <p:spPr bwMode="gray">
            <a:xfrm>
              <a:off x="3124200" y="2819400"/>
              <a:ext cx="5257800" cy="2990850"/>
            </a:xfrm>
            <a:prstGeom prst="cube">
              <a:avLst>
                <a:gd name="adj" fmla="val 47671"/>
              </a:avLst>
            </a:prstGeom>
            <a:solidFill>
              <a:srgbClr val="94BCD2"/>
            </a:solidFill>
            <a:ln w="12700">
              <a:solidFill>
                <a:schemeClr val="tx1"/>
              </a:solidFill>
              <a:miter lim="800000"/>
              <a:headEnd/>
              <a:tailEnd/>
            </a:ln>
            <a:effectLst>
              <a:outerShdw dist="53882" dir="2700000" algn="ctr" rotWithShape="0">
                <a:schemeClr val="bg2"/>
              </a:outerShdw>
            </a:effectLst>
          </p:spPr>
          <p:txBody>
            <a:bodyPr wrap="none" anchor="ctr"/>
            <a:lstStyle/>
            <a:p>
              <a:pPr>
                <a:defRPr/>
              </a:pPr>
              <a:endParaRPr lang="en-US" sz="1400"/>
            </a:p>
          </p:txBody>
        </p:sp>
        <p:sp>
          <p:nvSpPr>
            <p:cNvPr id="2054" name="AutoShape 5"/>
            <p:cNvSpPr>
              <a:spLocks noChangeArrowheads="1"/>
            </p:cNvSpPr>
            <p:nvPr/>
          </p:nvSpPr>
          <p:spPr bwMode="gray">
            <a:xfrm>
              <a:off x="3276600" y="2057400"/>
              <a:ext cx="5105400" cy="1676400"/>
            </a:xfrm>
            <a:prstGeom prst="cube">
              <a:avLst>
                <a:gd name="adj" fmla="val 66083"/>
              </a:avLst>
            </a:prstGeom>
            <a:solidFill>
              <a:srgbClr val="618FFD"/>
            </a:solidFill>
            <a:ln w="12700">
              <a:solidFill>
                <a:schemeClr val="bg2"/>
              </a:solidFill>
              <a:miter lim="800000"/>
              <a:headEnd/>
              <a:tailEnd/>
            </a:ln>
          </p:spPr>
          <p:txBody>
            <a:bodyPr wrap="none" anchor="ctr"/>
            <a:lstStyle/>
            <a:p>
              <a:endParaRPr lang="en-US" sz="1400"/>
            </a:p>
          </p:txBody>
        </p:sp>
        <p:sp>
          <p:nvSpPr>
            <p:cNvPr id="2055" name="Line 6"/>
            <p:cNvSpPr>
              <a:spLocks noChangeShapeType="1"/>
            </p:cNvSpPr>
            <p:nvPr/>
          </p:nvSpPr>
          <p:spPr bwMode="gray">
            <a:xfrm>
              <a:off x="3657600" y="4495800"/>
              <a:ext cx="2819400" cy="0"/>
            </a:xfrm>
            <a:prstGeom prst="line">
              <a:avLst/>
            </a:prstGeom>
            <a:noFill/>
            <a:ln w="76200">
              <a:solidFill>
                <a:schemeClr val="tx1"/>
              </a:solidFill>
              <a:round/>
              <a:headEnd/>
              <a:tailEnd/>
            </a:ln>
          </p:spPr>
          <p:txBody>
            <a:bodyPr wrap="none" anchor="ctr"/>
            <a:lstStyle/>
            <a:p>
              <a:endParaRPr lang="en-US" sz="1400"/>
            </a:p>
          </p:txBody>
        </p:sp>
        <p:sp>
          <p:nvSpPr>
            <p:cNvPr id="2056" name="Line 7"/>
            <p:cNvSpPr>
              <a:spLocks noChangeShapeType="1"/>
            </p:cNvSpPr>
            <p:nvPr/>
          </p:nvSpPr>
          <p:spPr bwMode="gray">
            <a:xfrm>
              <a:off x="4800600" y="4495800"/>
              <a:ext cx="0" cy="838200"/>
            </a:xfrm>
            <a:prstGeom prst="line">
              <a:avLst/>
            </a:prstGeom>
            <a:noFill/>
            <a:ln w="76200">
              <a:solidFill>
                <a:schemeClr val="tx1"/>
              </a:solidFill>
              <a:round/>
              <a:headEnd/>
              <a:tailEnd/>
            </a:ln>
          </p:spPr>
          <p:txBody>
            <a:bodyPr wrap="none" anchor="ctr"/>
            <a:lstStyle/>
            <a:p>
              <a:endParaRPr lang="en-US" sz="1400"/>
            </a:p>
          </p:txBody>
        </p:sp>
        <p:sp>
          <p:nvSpPr>
            <p:cNvPr id="799752" name="AutoShape 8"/>
            <p:cNvSpPr>
              <a:spLocks noChangeArrowheads="1"/>
            </p:cNvSpPr>
            <p:nvPr/>
          </p:nvSpPr>
          <p:spPr bwMode="gray">
            <a:xfrm>
              <a:off x="8534399" y="1295400"/>
              <a:ext cx="2527085" cy="1752600"/>
            </a:xfrm>
            <a:prstGeom prst="wedgeRoundRectCallout">
              <a:avLst>
                <a:gd name="adj1" fmla="val -99250"/>
                <a:gd name="adj2" fmla="val 7426"/>
                <a:gd name="adj3" fmla="val 16667"/>
              </a:avLst>
            </a:prstGeom>
            <a:gradFill rotWithShape="0">
              <a:gsLst>
                <a:gs pos="0">
                  <a:schemeClr val="accent1"/>
                </a:gs>
                <a:gs pos="50000">
                  <a:srgbClr val="3350AD"/>
                </a:gs>
                <a:gs pos="100000">
                  <a:schemeClr val="accent1"/>
                </a:gs>
              </a:gsLst>
              <a:lin ang="18900000" scaled="1"/>
            </a:gradFill>
            <a:ln w="12700">
              <a:solidFill>
                <a:schemeClr val="bg1">
                  <a:lumMod val="85000"/>
                </a:schemeClr>
              </a:solidFill>
              <a:miter lim="800000"/>
              <a:headEnd/>
              <a:tailEnd/>
            </a:ln>
            <a:effectLst/>
          </p:spPr>
          <p:txBody>
            <a:bodyPr wrap="none" anchor="ctr"/>
            <a:lstStyle/>
            <a:p>
              <a:pPr>
                <a:defRPr/>
              </a:pPr>
              <a:endParaRPr lang="en-US" sz="1400" b="1">
                <a:solidFill>
                  <a:schemeClr val="bg1"/>
                </a:solidFill>
                <a:cs typeface="Times New Roman (Arabic)" charset="-78"/>
              </a:endParaRPr>
            </a:p>
          </p:txBody>
        </p:sp>
        <p:sp>
          <p:nvSpPr>
            <p:cNvPr id="2058" name="Rectangle 9"/>
            <p:cNvSpPr>
              <a:spLocks noChangeArrowheads="1"/>
            </p:cNvSpPr>
            <p:nvPr/>
          </p:nvSpPr>
          <p:spPr bwMode="gray">
            <a:xfrm>
              <a:off x="4833855" y="4705351"/>
              <a:ext cx="1940162" cy="442734"/>
            </a:xfrm>
            <a:prstGeom prst="rect">
              <a:avLst/>
            </a:prstGeom>
            <a:noFill/>
            <a:ln w="12700">
              <a:noFill/>
              <a:miter lim="800000"/>
              <a:headEnd/>
              <a:tailEnd/>
            </a:ln>
          </p:spPr>
          <p:txBody>
            <a:bodyPr wrap="none" lIns="66675" tIns="33338" rIns="66675" bIns="33338">
              <a:spAutoFit/>
            </a:bodyPr>
            <a:lstStyle/>
            <a:p>
              <a:pPr marL="174625" indent="-174625" defTabSz="484188">
                <a:buClr>
                  <a:schemeClr val="accent1"/>
                </a:buClr>
                <a:buSzPct val="100000"/>
                <a:buFont typeface="Wingdings" panose="05000000000000000000" pitchFamily="2" charset="2"/>
                <a:buChar char="§"/>
              </a:pPr>
              <a:r>
                <a:rPr lang="en-US" sz="1400" b="1" dirty="0">
                  <a:solidFill>
                    <a:schemeClr val="bg1"/>
                  </a:solidFill>
                  <a:cs typeface="Times New Roman (Arabic)" charset="-78"/>
                </a:rPr>
                <a:t>Item management</a:t>
              </a:r>
            </a:p>
            <a:p>
              <a:pPr marL="174625" indent="-174625" defTabSz="484188">
                <a:buClr>
                  <a:schemeClr val="accent1"/>
                </a:buClr>
                <a:buSzPct val="100000"/>
                <a:buFont typeface="Wingdings" panose="05000000000000000000" pitchFamily="2" charset="2"/>
                <a:buChar char="§"/>
              </a:pPr>
              <a:r>
                <a:rPr lang="en-US" sz="1400" b="1" dirty="0">
                  <a:solidFill>
                    <a:schemeClr val="bg1"/>
                  </a:solidFill>
                  <a:cs typeface="Times New Roman (Arabic)" charset="-78"/>
                </a:rPr>
                <a:t>Posting control...</a:t>
              </a:r>
            </a:p>
          </p:txBody>
        </p:sp>
        <p:sp>
          <p:nvSpPr>
            <p:cNvPr id="2059" name="Rectangle 10"/>
            <p:cNvSpPr>
              <a:spLocks noChangeArrowheads="1"/>
            </p:cNvSpPr>
            <p:nvPr/>
          </p:nvSpPr>
          <p:spPr bwMode="gray">
            <a:xfrm>
              <a:off x="3373438" y="4697414"/>
              <a:ext cx="1310535" cy="442734"/>
            </a:xfrm>
            <a:prstGeom prst="rect">
              <a:avLst/>
            </a:prstGeom>
            <a:noFill/>
            <a:ln w="12700">
              <a:noFill/>
              <a:miter lim="800000"/>
              <a:headEnd/>
              <a:tailEnd/>
            </a:ln>
          </p:spPr>
          <p:txBody>
            <a:bodyPr wrap="none" lIns="66675" tIns="33338" rIns="66675" bIns="33338">
              <a:spAutoFit/>
            </a:bodyPr>
            <a:lstStyle/>
            <a:p>
              <a:pPr marL="174625" indent="-174625" defTabSz="484188">
                <a:buClr>
                  <a:schemeClr val="accent1"/>
                </a:buClr>
                <a:buSzPct val="100000"/>
                <a:buFont typeface="Wingdings" panose="05000000000000000000" pitchFamily="2" charset="2"/>
                <a:buChar char="§"/>
              </a:pPr>
              <a:r>
                <a:rPr lang="en-US" sz="1400" b="1" dirty="0">
                  <a:solidFill>
                    <a:schemeClr val="bg1"/>
                  </a:solidFill>
                  <a:cs typeface="Times New Roman (Arabic)" charset="-78"/>
                </a:rPr>
                <a:t>Currency</a:t>
              </a:r>
            </a:p>
            <a:p>
              <a:pPr marL="174625" indent="-174625" defTabSz="484188">
                <a:buClr>
                  <a:schemeClr val="accent1"/>
                </a:buClr>
                <a:buSzPct val="100000"/>
                <a:buFont typeface="Wingdings" panose="05000000000000000000" pitchFamily="2" charset="2"/>
                <a:buChar char="§"/>
              </a:pPr>
              <a:r>
                <a:rPr lang="en-US" sz="1400" b="1" dirty="0">
                  <a:solidFill>
                    <a:schemeClr val="bg1"/>
                  </a:solidFill>
                  <a:cs typeface="Times New Roman (Arabic)" charset="-78"/>
                </a:rPr>
                <a:t>Tax-related</a:t>
              </a:r>
              <a:endParaRPr lang="en-US" sz="1000" b="1" dirty="0">
                <a:solidFill>
                  <a:schemeClr val="bg1"/>
                </a:solidFill>
                <a:cs typeface="Times New Roman (Arabic)" charset="-78"/>
              </a:endParaRPr>
            </a:p>
          </p:txBody>
        </p:sp>
        <p:sp>
          <p:nvSpPr>
            <p:cNvPr id="799755" name="Rectangle 11"/>
            <p:cNvSpPr>
              <a:spLocks noChangeArrowheads="1"/>
            </p:cNvSpPr>
            <p:nvPr/>
          </p:nvSpPr>
          <p:spPr bwMode="gray">
            <a:xfrm>
              <a:off x="4581526" y="2209801"/>
              <a:ext cx="3007233" cy="344326"/>
            </a:xfrm>
            <a:prstGeom prst="rect">
              <a:avLst/>
            </a:prstGeom>
            <a:noFill/>
            <a:ln w="12700">
              <a:noFill/>
              <a:miter lim="800000"/>
              <a:headEnd/>
              <a:tailEnd/>
            </a:ln>
            <a:effectLst/>
          </p:spPr>
          <p:txBody>
            <a:bodyPr wrap="none" lIns="66675" tIns="33338" rIns="66675" bIns="33338">
              <a:spAutoFit/>
            </a:bodyPr>
            <a:lstStyle/>
            <a:p>
              <a:pPr defTabSz="484188">
                <a:defRPr/>
              </a:pPr>
              <a:r>
                <a:rPr lang="en-US" b="1">
                  <a:solidFill>
                    <a:schemeClr val="bg1"/>
                  </a:solidFill>
                  <a:effectLst>
                    <a:outerShdw blurRad="38100" dist="38100" dir="2700000" algn="tl">
                      <a:srgbClr val="C0C0C0"/>
                    </a:outerShdw>
                  </a:effectLst>
                  <a:cs typeface="Times New Roman (Arabic)" charset="-78"/>
                </a:rPr>
                <a:t>Acct number: 119430 </a:t>
              </a:r>
            </a:p>
          </p:txBody>
        </p:sp>
        <p:sp>
          <p:nvSpPr>
            <p:cNvPr id="799756" name="Rectangle 12"/>
            <p:cNvSpPr>
              <a:spLocks noChangeArrowheads="1"/>
            </p:cNvSpPr>
            <p:nvPr/>
          </p:nvSpPr>
          <p:spPr bwMode="gray">
            <a:xfrm>
              <a:off x="4097339" y="2667000"/>
              <a:ext cx="3295774" cy="313548"/>
            </a:xfrm>
            <a:prstGeom prst="rect">
              <a:avLst/>
            </a:prstGeom>
            <a:noFill/>
            <a:ln w="12700">
              <a:noFill/>
              <a:miter lim="800000"/>
              <a:headEnd/>
              <a:tailEnd/>
            </a:ln>
            <a:effectLst/>
          </p:spPr>
          <p:txBody>
            <a:bodyPr wrap="none" lIns="66675" tIns="33338" rIns="66675" bIns="33338">
              <a:spAutoFit/>
            </a:bodyPr>
            <a:lstStyle/>
            <a:p>
              <a:pPr defTabSz="484188">
                <a:defRPr/>
              </a:pPr>
              <a:r>
                <a:rPr lang="en-US" sz="1600" b="1" i="1" dirty="0">
                  <a:solidFill>
                    <a:schemeClr val="bg1"/>
                  </a:solidFill>
                  <a:effectLst>
                    <a:outerShdw blurRad="38100" dist="38100" dir="2700000" algn="tl">
                      <a:srgbClr val="C0C0C0"/>
                    </a:outerShdw>
                  </a:effectLst>
                  <a:cs typeface="Times New Roman (Arabic)" charset="-78"/>
                </a:rPr>
                <a:t>Inventory – Finished goods</a:t>
              </a:r>
            </a:p>
          </p:txBody>
        </p:sp>
        <p:sp>
          <p:nvSpPr>
            <p:cNvPr id="799757" name="Rectangle 13"/>
            <p:cNvSpPr>
              <a:spLocks noChangeArrowheads="1"/>
            </p:cNvSpPr>
            <p:nvPr/>
          </p:nvSpPr>
          <p:spPr bwMode="gray">
            <a:xfrm>
              <a:off x="3538538" y="3200400"/>
              <a:ext cx="1676741" cy="282771"/>
            </a:xfrm>
            <a:prstGeom prst="rect">
              <a:avLst/>
            </a:prstGeom>
            <a:noFill/>
            <a:ln w="12700">
              <a:noFill/>
              <a:miter lim="800000"/>
              <a:headEnd/>
              <a:tailEnd/>
            </a:ln>
            <a:effectLst/>
          </p:spPr>
          <p:txBody>
            <a:bodyPr wrap="none" lIns="66675" tIns="33338" rIns="66675" bIns="33338">
              <a:spAutoFit/>
            </a:bodyPr>
            <a:lstStyle/>
            <a:p>
              <a:pPr defTabSz="484188">
                <a:defRPr/>
              </a:pPr>
              <a:r>
                <a:rPr lang="en-US" sz="1400" b="1">
                  <a:solidFill>
                    <a:schemeClr val="bg1"/>
                  </a:solidFill>
                  <a:effectLst>
                    <a:outerShdw blurRad="38100" dist="38100" dir="2700000" algn="tl">
                      <a:srgbClr val="C0C0C0"/>
                    </a:outerShdw>
                  </a:effectLst>
                  <a:cs typeface="Times New Roman (Arabic)" charset="-78"/>
                </a:rPr>
                <a:t>Bal. sheet acct:</a:t>
              </a:r>
              <a:endParaRPr lang="en-US" sz="1000" b="1">
                <a:solidFill>
                  <a:schemeClr val="bg1"/>
                </a:solidFill>
                <a:effectLst>
                  <a:outerShdw blurRad="38100" dist="38100" dir="2700000" algn="tl">
                    <a:srgbClr val="C0C0C0"/>
                  </a:outerShdw>
                </a:effectLst>
                <a:cs typeface="Times New Roman (Arabic)" charset="-78"/>
              </a:endParaRPr>
            </a:p>
          </p:txBody>
        </p:sp>
        <p:sp>
          <p:nvSpPr>
            <p:cNvPr id="799758" name="Rectangle 14"/>
            <p:cNvSpPr>
              <a:spLocks noChangeArrowheads="1"/>
            </p:cNvSpPr>
            <p:nvPr/>
          </p:nvSpPr>
          <p:spPr bwMode="gray">
            <a:xfrm>
              <a:off x="3505200" y="3429000"/>
              <a:ext cx="1901161" cy="282771"/>
            </a:xfrm>
            <a:prstGeom prst="rect">
              <a:avLst/>
            </a:prstGeom>
            <a:noFill/>
            <a:ln w="12700">
              <a:noFill/>
              <a:miter lim="800000"/>
              <a:headEnd/>
              <a:tailEnd/>
            </a:ln>
            <a:effectLst/>
          </p:spPr>
          <p:txBody>
            <a:bodyPr wrap="none" lIns="66675" tIns="33338" rIns="66675" bIns="33338">
              <a:spAutoFit/>
            </a:bodyPr>
            <a:lstStyle/>
            <a:p>
              <a:pPr defTabSz="484188">
                <a:defRPr/>
              </a:pPr>
              <a:r>
                <a:rPr lang="en-US" sz="1400" b="1">
                  <a:solidFill>
                    <a:schemeClr val="bg1"/>
                  </a:solidFill>
                  <a:effectLst>
                    <a:outerShdw blurRad="38100" dist="38100" dir="2700000" algn="tl">
                      <a:srgbClr val="C0C0C0"/>
                    </a:outerShdw>
                  </a:effectLst>
                  <a:cs typeface="Times New Roman (Arabic)" charset="-78"/>
                </a:rPr>
                <a:t>Inc. statem. acct:</a:t>
              </a:r>
            </a:p>
          </p:txBody>
        </p:sp>
        <p:graphicFrame>
          <p:nvGraphicFramePr>
            <p:cNvPr id="2050" name="Object 2">
              <a:hlinkClick r:id="" action="ppaction://ole?verb=0"/>
            </p:cNvPr>
            <p:cNvGraphicFramePr>
              <a:graphicFrameLocks/>
            </p:cNvGraphicFramePr>
            <p:nvPr>
              <p:extLst>
                <p:ext uri="{D42A27DB-BD31-4B8C-83A1-F6EECF244321}">
                  <p14:modId xmlns:p14="http://schemas.microsoft.com/office/powerpoint/2010/main" val="3951283358"/>
                </p:ext>
              </p:extLst>
            </p:nvPr>
          </p:nvGraphicFramePr>
          <p:xfrm>
            <a:off x="5334000" y="3282950"/>
            <a:ext cx="228600" cy="198438"/>
          </p:xfrm>
          <a:graphic>
            <a:graphicData uri="http://schemas.openxmlformats.org/presentationml/2006/ole">
              <mc:AlternateContent xmlns:mc="http://schemas.openxmlformats.org/markup-compatibility/2006">
                <mc:Choice xmlns:v="urn:schemas-microsoft-com:vml" Requires="v">
                  <p:oleObj spid="_x0000_s83988" name="Microsoft ClipArt Gallery" r:id="rId4" imgW="10334625" imgH="8791575" progId="">
                    <p:embed/>
                  </p:oleObj>
                </mc:Choice>
                <mc:Fallback>
                  <p:oleObj name="Microsoft ClipArt Gallery" r:id="rId4" imgW="10334625" imgH="8791575" progId="">
                    <p:embed/>
                    <p:pic>
                      <p:nvPicPr>
                        <p:cNvPr id="2050" name="Object 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282950"/>
                          <a:ext cx="228600" cy="198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4" name="Freeform 16"/>
            <p:cNvSpPr>
              <a:spLocks/>
            </p:cNvSpPr>
            <p:nvPr/>
          </p:nvSpPr>
          <p:spPr bwMode="gray">
            <a:xfrm>
              <a:off x="5376864" y="3505201"/>
              <a:ext cx="185737" cy="188913"/>
            </a:xfrm>
            <a:custGeom>
              <a:avLst/>
              <a:gdLst>
                <a:gd name="T0" fmla="*/ 184150 w 117"/>
                <a:gd name="T1" fmla="*/ 187325 h 119"/>
                <a:gd name="T2" fmla="*/ 184150 w 117"/>
                <a:gd name="T3" fmla="*/ 0 h 119"/>
                <a:gd name="T4" fmla="*/ 0 w 117"/>
                <a:gd name="T5" fmla="*/ 0 h 119"/>
                <a:gd name="T6" fmla="*/ 0 w 117"/>
                <a:gd name="T7" fmla="*/ 187325 h 119"/>
                <a:gd name="T8" fmla="*/ 184150 w 117"/>
                <a:gd name="T9" fmla="*/ 187325 h 119"/>
                <a:gd name="T10" fmla="*/ 0 60000 65536"/>
                <a:gd name="T11" fmla="*/ 0 60000 65536"/>
                <a:gd name="T12" fmla="*/ 0 60000 65536"/>
                <a:gd name="T13" fmla="*/ 0 60000 65536"/>
                <a:gd name="T14" fmla="*/ 0 60000 65536"/>
                <a:gd name="T15" fmla="*/ 0 w 117"/>
                <a:gd name="T16" fmla="*/ 0 h 119"/>
                <a:gd name="T17" fmla="*/ 117 w 117"/>
                <a:gd name="T18" fmla="*/ 119 h 119"/>
              </a:gdLst>
              <a:ahLst/>
              <a:cxnLst>
                <a:cxn ang="T10">
                  <a:pos x="T0" y="T1"/>
                </a:cxn>
                <a:cxn ang="T11">
                  <a:pos x="T2" y="T3"/>
                </a:cxn>
                <a:cxn ang="T12">
                  <a:pos x="T4" y="T5"/>
                </a:cxn>
                <a:cxn ang="T13">
                  <a:pos x="T6" y="T7"/>
                </a:cxn>
                <a:cxn ang="T14">
                  <a:pos x="T8" y="T9"/>
                </a:cxn>
              </a:cxnLst>
              <a:rect l="T15" t="T16" r="T17" b="T18"/>
              <a:pathLst>
                <a:path w="117" h="119">
                  <a:moveTo>
                    <a:pt x="116" y="118"/>
                  </a:moveTo>
                  <a:lnTo>
                    <a:pt x="116" y="0"/>
                  </a:lnTo>
                  <a:lnTo>
                    <a:pt x="0" y="0"/>
                  </a:lnTo>
                  <a:lnTo>
                    <a:pt x="0" y="118"/>
                  </a:lnTo>
                  <a:lnTo>
                    <a:pt x="116" y="118"/>
                  </a:lnTo>
                </a:path>
              </a:pathLst>
            </a:custGeom>
            <a:solidFill>
              <a:srgbClr val="000000"/>
            </a:solidFill>
            <a:ln w="12700" cap="rnd" cmpd="sng">
              <a:solidFill>
                <a:schemeClr val="tx1"/>
              </a:solidFill>
              <a:prstDash val="solid"/>
              <a:round/>
              <a:headEnd type="none" w="med" len="med"/>
              <a:tailEnd type="none" w="med" len="med"/>
            </a:ln>
          </p:spPr>
          <p:txBody>
            <a:bodyPr/>
            <a:lstStyle/>
            <a:p>
              <a:endParaRPr lang="en-US" sz="1400"/>
            </a:p>
          </p:txBody>
        </p:sp>
        <p:sp>
          <p:nvSpPr>
            <p:cNvPr id="799761" name="Rectangle 17"/>
            <p:cNvSpPr>
              <a:spLocks noChangeArrowheads="1"/>
            </p:cNvSpPr>
            <p:nvPr/>
          </p:nvSpPr>
          <p:spPr bwMode="gray">
            <a:xfrm>
              <a:off x="1774826" y="2248924"/>
              <a:ext cx="1425575" cy="716237"/>
            </a:xfrm>
            <a:prstGeom prst="rect">
              <a:avLst/>
            </a:prstGeom>
            <a:noFill/>
            <a:ln w="12700">
              <a:noFill/>
              <a:miter lim="800000"/>
              <a:headEnd/>
              <a:tailEnd/>
            </a:ln>
            <a:effectLst/>
          </p:spPr>
          <p:txBody>
            <a:bodyPr lIns="66675" tIns="33338" rIns="66675" bIns="33338">
              <a:spAutoFit/>
            </a:bodyPr>
            <a:lstStyle/>
            <a:p>
              <a:pPr algn="ctr" defTabSz="484188">
                <a:defRPr/>
              </a:pPr>
              <a:r>
                <a:rPr lang="en-US" sz="1600" b="1" dirty="0">
                  <a:effectLst>
                    <a:outerShdw blurRad="38100" dist="38100" dir="2700000" algn="tl">
                      <a:srgbClr val="C0C0C0"/>
                    </a:outerShdw>
                  </a:effectLst>
                  <a:cs typeface="Times New Roman (Arabic)" charset="-78"/>
                </a:rPr>
                <a:t>Chart of Accounts Segment</a:t>
              </a:r>
              <a:endParaRPr lang="en-US" sz="1100" b="1" dirty="0">
                <a:effectLst>
                  <a:outerShdw blurRad="38100" dist="38100" dir="2700000" algn="tl">
                    <a:srgbClr val="C0C0C0"/>
                  </a:outerShdw>
                </a:effectLst>
                <a:cs typeface="Times New Roman (Arabic)" charset="-78"/>
              </a:endParaRPr>
            </a:p>
          </p:txBody>
        </p:sp>
        <p:sp>
          <p:nvSpPr>
            <p:cNvPr id="799762" name="AutoShape 18"/>
            <p:cNvSpPr>
              <a:spLocks noChangeArrowheads="1"/>
            </p:cNvSpPr>
            <p:nvPr/>
          </p:nvSpPr>
          <p:spPr bwMode="gray">
            <a:xfrm flipH="1">
              <a:off x="8458201" y="3962400"/>
              <a:ext cx="1660525" cy="1493838"/>
            </a:xfrm>
            <a:prstGeom prst="rightArrow">
              <a:avLst>
                <a:gd name="adj1" fmla="val 75000"/>
                <a:gd name="adj2" fmla="val 41479"/>
              </a:avLst>
            </a:prstGeom>
            <a:solidFill>
              <a:srgbClr val="FF9999"/>
            </a:solidFill>
            <a:ln w="12700">
              <a:solidFill>
                <a:schemeClr val="bg1">
                  <a:lumMod val="85000"/>
                </a:schemeClr>
              </a:solidFill>
              <a:miter lim="800000"/>
              <a:headEnd/>
              <a:tailEnd/>
            </a:ln>
            <a:effectLst>
              <a:outerShdw dist="53882" dir="2700000" algn="ctr" rotWithShape="0">
                <a:schemeClr val="bg2"/>
              </a:outerShdw>
            </a:effectLst>
          </p:spPr>
          <p:txBody>
            <a:bodyPr wrap="none" anchor="ctr"/>
            <a:lstStyle/>
            <a:p>
              <a:pPr>
                <a:defRPr/>
              </a:pPr>
              <a:endParaRPr lang="en-US" sz="1400"/>
            </a:p>
          </p:txBody>
        </p:sp>
        <p:sp>
          <p:nvSpPr>
            <p:cNvPr id="2067" name="Rectangle 19"/>
            <p:cNvSpPr>
              <a:spLocks noChangeArrowheads="1"/>
            </p:cNvSpPr>
            <p:nvPr/>
          </p:nvSpPr>
          <p:spPr bwMode="gray">
            <a:xfrm>
              <a:off x="8748713" y="4326285"/>
              <a:ext cx="1350962" cy="716237"/>
            </a:xfrm>
            <a:prstGeom prst="rect">
              <a:avLst/>
            </a:prstGeom>
            <a:noFill/>
            <a:ln w="12700">
              <a:noFill/>
              <a:miter lim="800000"/>
              <a:headEnd/>
              <a:tailEnd/>
            </a:ln>
          </p:spPr>
          <p:txBody>
            <a:bodyPr lIns="66675" tIns="33338" rIns="66675" bIns="33338">
              <a:spAutoFit/>
            </a:bodyPr>
            <a:lstStyle/>
            <a:p>
              <a:pPr algn="ctr" defTabSz="484188"/>
              <a:r>
                <a:rPr lang="en-US" sz="1600" b="1" dirty="0">
                  <a:solidFill>
                    <a:schemeClr val="bg1"/>
                  </a:solidFill>
                  <a:cs typeface="Times New Roman (Arabic)" charset="-78"/>
                </a:rPr>
                <a:t>Company Code Segment</a:t>
              </a:r>
              <a:endParaRPr lang="en-US" sz="1100" b="1" dirty="0">
                <a:solidFill>
                  <a:schemeClr val="bg1"/>
                </a:solidFill>
                <a:cs typeface="Times New Roman (Arabic)" charset="-78"/>
              </a:endParaRPr>
            </a:p>
          </p:txBody>
        </p:sp>
        <p:sp>
          <p:nvSpPr>
            <p:cNvPr id="799764" name="Rectangle 20"/>
            <p:cNvSpPr>
              <a:spLocks noChangeArrowheads="1"/>
            </p:cNvSpPr>
            <p:nvPr/>
          </p:nvSpPr>
          <p:spPr bwMode="gray">
            <a:xfrm>
              <a:off x="5110164" y="2462213"/>
              <a:ext cx="1356140" cy="282771"/>
            </a:xfrm>
            <a:prstGeom prst="rect">
              <a:avLst/>
            </a:prstGeom>
            <a:noFill/>
            <a:ln w="12700">
              <a:noFill/>
              <a:miter lim="800000"/>
              <a:headEnd/>
              <a:tailEnd/>
            </a:ln>
            <a:effectLst/>
          </p:spPr>
          <p:txBody>
            <a:bodyPr wrap="none" lIns="66675" tIns="33338" rIns="66675" bIns="33338">
              <a:spAutoFit/>
            </a:bodyPr>
            <a:lstStyle/>
            <a:p>
              <a:pPr defTabSz="484188">
                <a:defRPr/>
              </a:pPr>
              <a:r>
                <a:rPr lang="en-US" sz="1400" b="1">
                  <a:solidFill>
                    <a:schemeClr val="bg1"/>
                  </a:solidFill>
                  <a:effectLst>
                    <a:outerShdw blurRad="38100" dist="38100" dir="2700000" algn="tl">
                      <a:srgbClr val="C0C0C0"/>
                    </a:outerShdw>
                  </a:effectLst>
                  <a:cs typeface="Times New Roman (Arabic)" charset="-78"/>
                </a:rPr>
                <a:t>Description:</a:t>
              </a:r>
            </a:p>
          </p:txBody>
        </p:sp>
        <p:sp>
          <p:nvSpPr>
            <p:cNvPr id="799765" name="Rectangle 21"/>
            <p:cNvSpPr>
              <a:spLocks noChangeArrowheads="1"/>
            </p:cNvSpPr>
            <p:nvPr/>
          </p:nvSpPr>
          <p:spPr bwMode="gray">
            <a:xfrm>
              <a:off x="5667422" y="3276600"/>
              <a:ext cx="1588311" cy="251282"/>
            </a:xfrm>
            <a:prstGeom prst="rect">
              <a:avLst/>
            </a:prstGeom>
            <a:noFill/>
            <a:ln w="12700">
              <a:noFill/>
              <a:miter lim="800000"/>
              <a:headEnd/>
              <a:tailEnd/>
            </a:ln>
            <a:effectLst/>
          </p:spPr>
          <p:txBody>
            <a:bodyPr wrap="none" lIns="66675" tIns="33338" rIns="66675" bIns="33338">
              <a:spAutoFit/>
            </a:bodyPr>
            <a:lstStyle/>
            <a:p>
              <a:pPr algn="ctr" defTabSz="484188">
                <a:defRPr/>
              </a:pPr>
              <a:r>
                <a:rPr lang="en-US" sz="1400" b="1" dirty="0">
                  <a:solidFill>
                    <a:schemeClr val="bg1"/>
                  </a:solidFill>
                  <a:effectLst>
                    <a:outerShdw blurRad="38100" dist="38100" dir="2700000" algn="tl">
                      <a:srgbClr val="C0C0C0"/>
                    </a:outerShdw>
                  </a:effectLst>
                  <a:cs typeface="Times New Roman (Arabic)" charset="-78"/>
                </a:rPr>
                <a:t>(Balance c/</a:t>
              </a:r>
              <a:r>
                <a:rPr lang="en-US" sz="1400" b="1" dirty="0" err="1">
                  <a:solidFill>
                    <a:schemeClr val="bg1"/>
                  </a:solidFill>
                  <a:effectLst>
                    <a:outerShdw blurRad="38100" dist="38100" dir="2700000" algn="tl">
                      <a:srgbClr val="C0C0C0"/>
                    </a:outerShdw>
                  </a:effectLst>
                  <a:cs typeface="Times New Roman (Arabic)" charset="-78"/>
                </a:rPr>
                <a:t>fwd</a:t>
              </a:r>
              <a:r>
                <a:rPr lang="en-US" sz="1400" b="1" dirty="0">
                  <a:solidFill>
                    <a:schemeClr val="bg1"/>
                  </a:solidFill>
                  <a:effectLst>
                    <a:outerShdw blurRad="38100" dist="38100" dir="2700000" algn="tl">
                      <a:srgbClr val="C0C0C0"/>
                    </a:outerShdw>
                  </a:effectLst>
                  <a:cs typeface="Times New Roman (Arabic)" charset="-78"/>
                </a:rPr>
                <a:t>)</a:t>
              </a:r>
            </a:p>
          </p:txBody>
        </p:sp>
        <p:sp>
          <p:nvSpPr>
            <p:cNvPr id="2070" name="Rectangle 22"/>
            <p:cNvSpPr>
              <a:spLocks noChangeArrowheads="1"/>
            </p:cNvSpPr>
            <p:nvPr/>
          </p:nvSpPr>
          <p:spPr bwMode="gray">
            <a:xfrm>
              <a:off x="8818952" y="1379865"/>
              <a:ext cx="1525635" cy="271224"/>
            </a:xfrm>
            <a:prstGeom prst="rect">
              <a:avLst/>
            </a:prstGeom>
            <a:noFill/>
            <a:ln w="12700">
              <a:noFill/>
              <a:miter lim="800000"/>
              <a:headEnd/>
              <a:tailEnd/>
            </a:ln>
          </p:spPr>
          <p:txBody>
            <a:bodyPr wrap="none" lIns="90488" tIns="44450" rIns="90488" bIns="44450">
              <a:spAutoFit/>
            </a:bodyPr>
            <a:lstStyle/>
            <a:p>
              <a:r>
                <a:rPr lang="en-US" sz="1400" b="1" dirty="0">
                  <a:solidFill>
                    <a:schemeClr val="bg1"/>
                  </a:solidFill>
                  <a:cs typeface="Times New Roman (Arabic)" charset="-78"/>
                </a:rPr>
                <a:t>General Ledger</a:t>
              </a:r>
              <a:endParaRPr lang="en-US" sz="600" b="1" dirty="0">
                <a:solidFill>
                  <a:schemeClr val="bg1"/>
                </a:solidFill>
                <a:cs typeface="Times New Roman (Arabic)" charset="-78"/>
              </a:endParaRPr>
            </a:p>
          </p:txBody>
        </p:sp>
        <p:sp>
          <p:nvSpPr>
            <p:cNvPr id="2071" name="Line 23"/>
            <p:cNvSpPr>
              <a:spLocks noChangeShapeType="1"/>
            </p:cNvSpPr>
            <p:nvPr/>
          </p:nvSpPr>
          <p:spPr bwMode="gray">
            <a:xfrm>
              <a:off x="9599614" y="1670050"/>
              <a:ext cx="1587" cy="1149350"/>
            </a:xfrm>
            <a:prstGeom prst="line">
              <a:avLst/>
            </a:prstGeom>
            <a:noFill/>
            <a:ln w="12700">
              <a:solidFill>
                <a:schemeClr val="tx1"/>
              </a:solidFill>
              <a:round/>
              <a:headEnd/>
              <a:tailEnd/>
            </a:ln>
          </p:spPr>
          <p:txBody>
            <a:bodyPr wrap="none" anchor="ctr"/>
            <a:lstStyle/>
            <a:p>
              <a:endParaRPr lang="en-US" sz="1400"/>
            </a:p>
          </p:txBody>
        </p:sp>
        <p:sp>
          <p:nvSpPr>
            <p:cNvPr id="799768" name="Rectangle 24"/>
            <p:cNvSpPr>
              <a:spLocks noChangeArrowheads="1"/>
            </p:cNvSpPr>
            <p:nvPr/>
          </p:nvSpPr>
          <p:spPr bwMode="gray">
            <a:xfrm>
              <a:off x="8610600" y="1670051"/>
              <a:ext cx="1658938" cy="1158875"/>
            </a:xfrm>
            <a:prstGeom prst="rect">
              <a:avLst/>
            </a:prstGeom>
            <a:solidFill>
              <a:srgbClr val="D0E7FF"/>
            </a:solidFill>
            <a:ln w="12700">
              <a:solidFill>
                <a:schemeClr val="tx1"/>
              </a:solidFill>
              <a:miter lim="800000"/>
              <a:headEnd/>
              <a:tailEnd/>
            </a:ln>
            <a:effectLst>
              <a:outerShdw dist="71842" dir="2700000" algn="ctr" rotWithShape="0">
                <a:schemeClr val="bg2"/>
              </a:outerShdw>
            </a:effectLst>
          </p:spPr>
          <p:txBody>
            <a:bodyPr wrap="none" anchor="ctr"/>
            <a:lstStyle/>
            <a:p>
              <a:pPr>
                <a:defRPr/>
              </a:pPr>
              <a:endParaRPr lang="en-US" sz="1400"/>
            </a:p>
          </p:txBody>
        </p:sp>
        <p:sp>
          <p:nvSpPr>
            <p:cNvPr id="799769" name="Rectangle 25"/>
            <p:cNvSpPr>
              <a:spLocks noChangeArrowheads="1"/>
            </p:cNvSpPr>
            <p:nvPr/>
          </p:nvSpPr>
          <p:spPr bwMode="gray">
            <a:xfrm>
              <a:off x="8744856" y="1701360"/>
              <a:ext cx="1383185" cy="845580"/>
            </a:xfrm>
            <a:prstGeom prst="rect">
              <a:avLst/>
            </a:prstGeom>
            <a:noFill/>
            <a:ln w="12700">
              <a:noFill/>
              <a:miter lim="800000"/>
              <a:headEnd/>
              <a:tailEnd/>
            </a:ln>
            <a:effectLst/>
          </p:spPr>
          <p:txBody>
            <a:bodyPr wrap="none" lIns="90488" tIns="44450" rIns="90488" bIns="44450">
              <a:spAutoFit/>
            </a:bodyPr>
            <a:lstStyle/>
            <a:p>
              <a:pPr>
                <a:defRPr/>
              </a:pPr>
              <a:r>
                <a:rPr lang="en-US" sz="1400" b="1" dirty="0">
                  <a:effectLst>
                    <a:outerShdw blurRad="38100" dist="38100" dir="2700000" algn="tl">
                      <a:srgbClr val="C0C0C0"/>
                    </a:outerShdw>
                  </a:effectLst>
                  <a:cs typeface="Times New Roman (Arabic)" charset="-78"/>
                </a:rPr>
                <a:t>Balance   P&amp;L</a:t>
              </a:r>
            </a:p>
            <a:p>
              <a:pPr>
                <a:defRPr/>
              </a:pPr>
              <a:r>
                <a:rPr lang="en-US" sz="1400" b="1" dirty="0">
                  <a:effectLst>
                    <a:outerShdw blurRad="38100" dist="38100" dir="2700000" algn="tl">
                      <a:srgbClr val="C0C0C0"/>
                    </a:outerShdw>
                  </a:effectLst>
                  <a:cs typeface="Times New Roman (Arabic)" charset="-78"/>
                </a:rPr>
                <a:t>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T  </a:t>
              </a:r>
              <a:r>
                <a:rPr lang="en-US" sz="1400" b="1" dirty="0" err="1">
                  <a:effectLst>
                    <a:outerShdw blurRad="38100" dist="38100" dir="2700000" algn="tl">
                      <a:srgbClr val="C0C0C0"/>
                    </a:outerShdw>
                  </a:effectLst>
                  <a:cs typeface="Times New Roman (Arabic)" charset="-78"/>
                </a:rPr>
                <a:t>T</a:t>
              </a:r>
              <a:endParaRPr lang="en-US" sz="1400" b="1" dirty="0">
                <a:effectLst>
                  <a:outerShdw blurRad="38100" dist="38100" dir="2700000" algn="tl">
                    <a:srgbClr val="C0C0C0"/>
                  </a:outerShdw>
                </a:effectLst>
                <a:cs typeface="Times New Roman (Arabic)" charset="-78"/>
              </a:endParaRPr>
            </a:p>
            <a:p>
              <a:pPr>
                <a:defRPr/>
              </a:pPr>
              <a:r>
                <a:rPr lang="en-US" sz="1400" b="1" dirty="0">
                  <a:effectLst>
                    <a:outerShdw blurRad="38100" dist="38100" dir="2700000" algn="tl">
                      <a:srgbClr val="C0C0C0"/>
                    </a:outerShdw>
                  </a:effectLst>
                  <a:cs typeface="Times New Roman (Arabic)" charset="-78"/>
                </a:rPr>
                <a:t>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T  </a:t>
              </a:r>
              <a:r>
                <a:rPr lang="en-US" sz="1400" b="1" dirty="0" err="1">
                  <a:effectLst>
                    <a:outerShdw blurRad="38100" dist="38100" dir="2700000" algn="tl">
                      <a:srgbClr val="C0C0C0"/>
                    </a:outerShdw>
                  </a:effectLst>
                  <a:cs typeface="Times New Roman (Arabic)" charset="-78"/>
                </a:rPr>
                <a:t>T</a:t>
              </a:r>
              <a:endParaRPr lang="en-US" sz="1400" b="1" dirty="0">
                <a:effectLst>
                  <a:outerShdw blurRad="38100" dist="38100" dir="2700000" algn="tl">
                    <a:srgbClr val="C0C0C0"/>
                  </a:outerShdw>
                </a:effectLst>
                <a:cs typeface="Times New Roman (Arabic)" charset="-78"/>
              </a:endParaRPr>
            </a:p>
            <a:p>
              <a:pPr>
                <a:defRPr/>
              </a:pPr>
              <a:r>
                <a:rPr lang="en-US" sz="1400" b="1" dirty="0">
                  <a:effectLst>
                    <a:outerShdw blurRad="38100" dist="38100" dir="2700000" algn="tl">
                      <a:srgbClr val="C0C0C0"/>
                    </a:outerShdw>
                  </a:effectLst>
                  <a:cs typeface="Times New Roman (Arabic)" charset="-78"/>
                </a:rPr>
                <a:t>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a:t>
              </a:r>
              <a:r>
                <a:rPr lang="en-US" sz="1400" b="1" dirty="0" err="1">
                  <a:effectLst>
                    <a:outerShdw blurRad="38100" dist="38100" dir="2700000" algn="tl">
                      <a:srgbClr val="C0C0C0"/>
                    </a:outerShdw>
                  </a:effectLst>
                  <a:cs typeface="Times New Roman (Arabic)" charset="-78"/>
                </a:rPr>
                <a:t>T</a:t>
              </a:r>
              <a:r>
                <a:rPr lang="en-US" sz="1400" b="1" dirty="0">
                  <a:effectLst>
                    <a:outerShdw blurRad="38100" dist="38100" dir="2700000" algn="tl">
                      <a:srgbClr val="C0C0C0"/>
                    </a:outerShdw>
                  </a:effectLst>
                  <a:cs typeface="Times New Roman (Arabic)" charset="-78"/>
                </a:rPr>
                <a:t>	T  </a:t>
              </a:r>
              <a:r>
                <a:rPr lang="en-US" sz="1400" b="1" dirty="0" err="1">
                  <a:effectLst>
                    <a:outerShdw blurRad="38100" dist="38100" dir="2700000" algn="tl">
                      <a:srgbClr val="C0C0C0"/>
                    </a:outerShdw>
                  </a:effectLst>
                  <a:cs typeface="Times New Roman (Arabic)" charset="-78"/>
                </a:rPr>
                <a:t>T</a:t>
              </a:r>
              <a:endParaRPr lang="en-US" sz="1400" b="1" dirty="0">
                <a:effectLst>
                  <a:outerShdw blurRad="38100" dist="38100" dir="2700000" algn="tl">
                    <a:srgbClr val="C0C0C0"/>
                  </a:outerShdw>
                </a:effectLst>
                <a:cs typeface="Times New Roman (Arabic)" charset="-78"/>
              </a:endParaRPr>
            </a:p>
          </p:txBody>
        </p:sp>
        <p:sp>
          <p:nvSpPr>
            <p:cNvPr id="2074" name="Line 26"/>
            <p:cNvSpPr>
              <a:spLocks noChangeShapeType="1"/>
            </p:cNvSpPr>
            <p:nvPr/>
          </p:nvSpPr>
          <p:spPr bwMode="gray">
            <a:xfrm>
              <a:off x="9590089" y="1670050"/>
              <a:ext cx="1587" cy="1149350"/>
            </a:xfrm>
            <a:prstGeom prst="line">
              <a:avLst/>
            </a:prstGeom>
            <a:noFill/>
            <a:ln w="12700">
              <a:solidFill>
                <a:schemeClr val="tx1"/>
              </a:solidFill>
              <a:round/>
              <a:headEnd/>
              <a:tailEnd/>
            </a:ln>
          </p:spPr>
          <p:txBody>
            <a:bodyPr wrap="none" anchor="ctr"/>
            <a:lstStyle/>
            <a:p>
              <a:endParaRPr lang="en-US" sz="1400"/>
            </a:p>
          </p:txBody>
        </p:sp>
        <p:sp>
          <p:nvSpPr>
            <p:cNvPr id="2075" name="Text Box 27"/>
            <p:cNvSpPr txBox="1">
              <a:spLocks noChangeArrowheads="1"/>
            </p:cNvSpPr>
            <p:nvPr/>
          </p:nvSpPr>
          <p:spPr bwMode="gray">
            <a:xfrm rot="18897903">
              <a:off x="7163588" y="2677773"/>
              <a:ext cx="1333613" cy="410255"/>
            </a:xfrm>
            <a:prstGeom prst="rect">
              <a:avLst/>
            </a:prstGeom>
            <a:noFill/>
            <a:ln w="12700">
              <a:noFill/>
              <a:miter lim="800000"/>
              <a:headEnd/>
              <a:tailEnd/>
            </a:ln>
          </p:spPr>
          <p:txBody>
            <a:bodyPr wrap="none">
              <a:spAutoFit/>
            </a:bodyPr>
            <a:lstStyle/>
            <a:p>
              <a:r>
                <a:rPr lang="en-US" sz="1200" b="1">
                  <a:solidFill>
                    <a:schemeClr val="bg1"/>
                  </a:solidFill>
                  <a:cs typeface="Times New Roman (Arabic)" charset="-78"/>
                </a:rPr>
                <a:t>Account group:</a:t>
              </a:r>
            </a:p>
            <a:p>
              <a:r>
                <a:rPr lang="en-US" sz="1200" b="1" dirty="0">
                  <a:solidFill>
                    <a:schemeClr val="bg1"/>
                  </a:solidFill>
                  <a:cs typeface="Times New Roman (Arabic)" charset="-78"/>
                </a:rPr>
                <a:t>Material </a:t>
              </a:r>
              <a:r>
                <a:rPr lang="en-US" sz="1200" b="1" dirty="0" err="1">
                  <a:solidFill>
                    <a:schemeClr val="bg1"/>
                  </a:solidFill>
                  <a:cs typeface="Times New Roman (Arabic)" charset="-78"/>
                </a:rPr>
                <a:t>Mgmt</a:t>
              </a:r>
              <a:endParaRPr lang="en-US" sz="1200" b="1" dirty="0">
                <a:solidFill>
                  <a:schemeClr val="bg1"/>
                </a:solidFill>
                <a:cs typeface="Times New Roman (Arabic)" charset="-78"/>
              </a:endParaRPr>
            </a:p>
          </p:txBody>
        </p:sp>
        <p:sp>
          <p:nvSpPr>
            <p:cNvPr id="2076" name="Text Box 28"/>
            <p:cNvSpPr txBox="1">
              <a:spLocks noChangeArrowheads="1"/>
            </p:cNvSpPr>
            <p:nvPr/>
          </p:nvSpPr>
          <p:spPr bwMode="gray">
            <a:xfrm rot="18852458">
              <a:off x="6781444" y="3935571"/>
              <a:ext cx="1836458" cy="574356"/>
            </a:xfrm>
            <a:prstGeom prst="rect">
              <a:avLst/>
            </a:prstGeom>
            <a:noFill/>
            <a:ln w="12700">
              <a:noFill/>
              <a:miter lim="800000"/>
              <a:headEnd/>
              <a:tailEnd/>
            </a:ln>
          </p:spPr>
          <p:txBody>
            <a:bodyPr wrap="none">
              <a:spAutoFit/>
            </a:bodyPr>
            <a:lstStyle/>
            <a:p>
              <a:r>
                <a:rPr lang="en-US" sz="1200" b="1" dirty="0">
                  <a:solidFill>
                    <a:schemeClr val="bg1"/>
                  </a:solidFill>
                  <a:cs typeface="Times New Roman (Arabic)" charset="-78"/>
                </a:rPr>
                <a:t>Bank account number</a:t>
              </a:r>
            </a:p>
            <a:p>
              <a:r>
                <a:rPr lang="en-US" sz="1200" b="1" dirty="0" err="1">
                  <a:solidFill>
                    <a:schemeClr val="bg1"/>
                  </a:solidFill>
                  <a:cs typeface="Times New Roman (Arabic)" charset="-78"/>
                </a:rPr>
                <a:t>Aut</a:t>
              </a:r>
              <a:r>
                <a:rPr lang="en-US" sz="1200" b="1" dirty="0">
                  <a:solidFill>
                    <a:schemeClr val="bg1"/>
                  </a:solidFill>
                  <a:cs typeface="Times New Roman (Arabic)" charset="-78"/>
                </a:rPr>
                <a:t>. Posting control</a:t>
              </a:r>
            </a:p>
            <a:p>
              <a:r>
                <a:rPr lang="en-US" sz="1200" b="1" dirty="0">
                  <a:solidFill>
                    <a:schemeClr val="bg1"/>
                  </a:solidFill>
                  <a:cs typeface="Times New Roman (Arabic)" charset="-78"/>
                </a:rPr>
                <a:t>Other reference data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More Information On General Ledger - Master Data</a:t>
            </a:r>
            <a:br>
              <a:rPr lang="en-US" dirty="0"/>
            </a:br>
            <a:endParaRPr lang="en-US" dirty="0"/>
          </a:p>
        </p:txBody>
      </p:sp>
      <p:sp>
        <p:nvSpPr>
          <p:cNvPr id="3" name="Rectangle 2">
            <a:extLst>
              <a:ext uri="{FF2B5EF4-FFF2-40B4-BE49-F238E27FC236}">
                <a16:creationId xmlns:a16="http://schemas.microsoft.com/office/drawing/2014/main" id="{6001F5AE-028C-46DE-8672-F94ED3515B4D}"/>
              </a:ext>
            </a:extLst>
          </p:cNvPr>
          <p:cNvSpPr/>
          <p:nvPr/>
        </p:nvSpPr>
        <p:spPr>
          <a:xfrm>
            <a:off x="227349" y="980728"/>
            <a:ext cx="11688426" cy="4693593"/>
          </a:xfrm>
          <a:prstGeom prst="rect">
            <a:avLst/>
          </a:prstGeom>
        </p:spPr>
        <p:txBody>
          <a:bodyPr wrap="square">
            <a:spAutoFit/>
          </a:bodyPr>
          <a:lstStyle/>
          <a:p>
            <a:pPr>
              <a:spcBef>
                <a:spcPts val="3000"/>
              </a:spcBef>
            </a:pPr>
            <a:r>
              <a:rPr lang="en-US" sz="1600" b="1" dirty="0"/>
              <a:t>Line item</a:t>
            </a:r>
            <a:br>
              <a:rPr lang="en-US" sz="1600" b="1" dirty="0"/>
            </a:br>
            <a:r>
              <a:rPr lang="en-US" sz="1600" dirty="0"/>
              <a:t>The part of a document containing information on a single item. It always includes an amount, an account number, the assignment to debits or credits and further specifications which depend on the business transactions to be posted.</a:t>
            </a:r>
          </a:p>
          <a:p>
            <a:pPr>
              <a:spcBef>
                <a:spcPts val="3000"/>
              </a:spcBef>
            </a:pPr>
            <a:r>
              <a:rPr lang="en-US" sz="1600" b="1" dirty="0"/>
              <a:t>Line item display</a:t>
            </a:r>
            <a:br>
              <a:rPr lang="en-US" sz="1600" b="1" dirty="0"/>
            </a:br>
            <a:r>
              <a:rPr lang="en-US" sz="1600" dirty="0" err="1"/>
              <a:t>Display</a:t>
            </a:r>
            <a:r>
              <a:rPr lang="en-US" sz="1600" dirty="0"/>
              <a:t> of line items from one or more accounts. The prerequisite for this is that accounts are managed with line item display. This is preset for customer and vendor accounts; for G/L accounts, it must be set in the master record of the account.</a:t>
            </a:r>
          </a:p>
          <a:p>
            <a:pPr>
              <a:spcBef>
                <a:spcPts val="3000"/>
              </a:spcBef>
            </a:pPr>
            <a:r>
              <a:rPr lang="en-US" sz="1600" b="1" dirty="0"/>
              <a:t>Open item management</a:t>
            </a:r>
            <a:br>
              <a:rPr lang="en-US" sz="1600" b="1" dirty="0"/>
            </a:br>
            <a:r>
              <a:rPr lang="en-US" sz="1600" dirty="0"/>
              <a:t>Specification that the items in an account must be cleared by other items in the account. The sum of items involved in the clearing procedure must be zero. The account balance is therefore always equal to the sum of the open items. This will be ticked for all clearing accounts or where the client wants clearing of line items.</a:t>
            </a:r>
          </a:p>
          <a:p>
            <a:pPr>
              <a:spcBef>
                <a:spcPts val="3000"/>
              </a:spcBef>
            </a:pPr>
            <a:r>
              <a:rPr lang="en-US" sz="1600" b="1" dirty="0"/>
              <a:t>Sort Key</a:t>
            </a:r>
            <a:br>
              <a:rPr lang="en-US" sz="1600" b="1" dirty="0"/>
            </a:br>
            <a:r>
              <a:rPr lang="en-US" sz="1600" dirty="0"/>
              <a:t>Indicates the layout rule for the Allocation field in the document line item.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More Information On General Ledger - Master Data</a:t>
            </a:r>
            <a:br>
              <a:rPr lang="en-US" dirty="0"/>
            </a:br>
            <a:endParaRPr lang="en-US" dirty="0"/>
          </a:p>
        </p:txBody>
      </p:sp>
      <p:sp>
        <p:nvSpPr>
          <p:cNvPr id="3" name="Rectangle 2">
            <a:extLst>
              <a:ext uri="{FF2B5EF4-FFF2-40B4-BE49-F238E27FC236}">
                <a16:creationId xmlns:a16="http://schemas.microsoft.com/office/drawing/2014/main" id="{B47B3FD3-D576-47F5-860E-EC1CB40EB5AB}"/>
              </a:ext>
            </a:extLst>
          </p:cNvPr>
          <p:cNvSpPr/>
          <p:nvPr/>
        </p:nvSpPr>
        <p:spPr>
          <a:xfrm>
            <a:off x="251787" y="991614"/>
            <a:ext cx="11688426" cy="4970591"/>
          </a:xfrm>
          <a:prstGeom prst="rect">
            <a:avLst/>
          </a:prstGeom>
        </p:spPr>
        <p:txBody>
          <a:bodyPr wrap="square">
            <a:spAutoFit/>
          </a:bodyPr>
          <a:lstStyle/>
          <a:p>
            <a:pPr>
              <a:spcBef>
                <a:spcPts val="1800"/>
              </a:spcBef>
            </a:pPr>
            <a:r>
              <a:rPr lang="en-US" sz="1600" b="1" dirty="0"/>
              <a:t>Key for Exchange Rate Differences in Foreign Currency Accts</a:t>
            </a:r>
            <a:r>
              <a:rPr lang="en-US" sz="1600" dirty="0"/>
              <a:t> </a:t>
            </a:r>
            <a:br>
              <a:rPr lang="en-US" sz="1600" dirty="0"/>
            </a:br>
            <a:r>
              <a:rPr lang="en-US" sz="1600" dirty="0"/>
              <a:t>For the </a:t>
            </a:r>
            <a:r>
              <a:rPr lang="en-US" sz="1600" b="1" dirty="0"/>
              <a:t>valuation</a:t>
            </a:r>
            <a:r>
              <a:rPr lang="en-US" sz="1600" dirty="0"/>
              <a:t> of foreign currency balances, the system uses this key to find the accounts for gains and losses from the valuation. You specify which accounts valuation differences are to be posted to under the exchange rate difference key in the system.</a:t>
            </a:r>
          </a:p>
          <a:p>
            <a:pPr>
              <a:spcBef>
                <a:spcPts val="1800"/>
              </a:spcBef>
            </a:pPr>
            <a:r>
              <a:rPr lang="en-US" sz="1600" b="1" dirty="0"/>
              <a:t>Valuation Group</a:t>
            </a:r>
            <a:br>
              <a:rPr lang="en-US" sz="1600" b="1" dirty="0"/>
            </a:br>
            <a:r>
              <a:rPr lang="en-US" sz="1600" dirty="0"/>
              <a:t>A valuation group can include a number of different G/L accounts. The exchange rate type is determined from the foreign currency total when the valuation is carried out. The valuation groups can therefore be seen as an equivalent to the corporate group concept, except for customers and vendors.</a:t>
            </a:r>
            <a:br>
              <a:rPr lang="en-US" sz="1600" dirty="0"/>
            </a:br>
            <a:r>
              <a:rPr lang="en-US" sz="1600" dirty="0"/>
              <a:t>Valuation groups are freely definable, e.g. "Accounts at Citibank" "CITIB".</a:t>
            </a:r>
          </a:p>
          <a:p>
            <a:pPr>
              <a:spcBef>
                <a:spcPts val="1800"/>
              </a:spcBef>
            </a:pPr>
            <a:r>
              <a:rPr lang="en-US" sz="1600" b="1" dirty="0"/>
              <a:t>Posting without Tax </a:t>
            </a:r>
            <a:br>
              <a:rPr lang="en-US" sz="1600" b="1" dirty="0"/>
            </a:br>
            <a:r>
              <a:rPr lang="en-US" sz="1600" dirty="0"/>
              <a:t>Indicates that the account can still be posted to even if a tax code has not been entered. If you do enter a tax code when posting to this account, the system checks the entry against the tax category</a:t>
            </a:r>
          </a:p>
          <a:p>
            <a:pPr>
              <a:spcBef>
                <a:spcPts val="1800"/>
              </a:spcBef>
            </a:pPr>
            <a:r>
              <a:rPr lang="en-US" sz="1600" b="1" dirty="0"/>
              <a:t>Tax Category in Account Master Record</a:t>
            </a:r>
            <a:br>
              <a:rPr lang="en-US" sz="1600" b="1" dirty="0"/>
            </a:br>
            <a:r>
              <a:rPr lang="en-US" sz="1600" dirty="0"/>
              <a:t>Determines whether the following apply to the G/L account</a:t>
            </a:r>
            <a:br>
              <a:rPr lang="en-US" sz="1600" dirty="0"/>
            </a:br>
            <a:r>
              <a:rPr lang="en-US" sz="1600" dirty="0"/>
              <a:t>Is it tax-relevant?</a:t>
            </a:r>
            <a:br>
              <a:rPr lang="en-US" sz="1600" dirty="0"/>
            </a:br>
            <a:r>
              <a:rPr lang="en-US" sz="1600" dirty="0"/>
              <a:t>Is it a tax account?</a:t>
            </a:r>
            <a:br>
              <a:rPr lang="en-US" sz="1600" dirty="0"/>
            </a:br>
            <a:r>
              <a:rPr lang="en-US" sz="1600" dirty="0"/>
              <a:t>Is it a tax-relevant G/L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Accounts in the General Ledger</a:t>
            </a:r>
          </a:p>
        </p:txBody>
      </p:sp>
      <p:sp>
        <p:nvSpPr>
          <p:cNvPr id="35843" name="Rectangle 3"/>
          <p:cNvSpPr>
            <a:spLocks noGrp="1" noChangeArrowheads="1"/>
          </p:cNvSpPr>
          <p:nvPr>
            <p:ph type="body" idx="4294967295"/>
          </p:nvPr>
        </p:nvSpPr>
        <p:spPr>
          <a:xfrm>
            <a:off x="0" y="1219200"/>
            <a:ext cx="8382000" cy="4876800"/>
          </a:xfrm>
        </p:spPr>
        <p:txBody>
          <a:bodyPr/>
          <a:lstStyle/>
          <a:p>
            <a:endParaRPr lang="en-US">
              <a:effectLst/>
            </a:endParaRPr>
          </a:p>
          <a:p>
            <a:endParaRPr lang="en-US">
              <a:effectLst/>
            </a:endParaRPr>
          </a:p>
        </p:txBody>
      </p:sp>
      <p:sp>
        <p:nvSpPr>
          <p:cNvPr id="35844" name="Rectangle 7"/>
          <p:cNvSpPr>
            <a:spLocks noChangeArrowheads="1"/>
          </p:cNvSpPr>
          <p:nvPr/>
        </p:nvSpPr>
        <p:spPr bwMode="auto">
          <a:xfrm>
            <a:off x="5028240" y="960550"/>
            <a:ext cx="2135520" cy="369332"/>
          </a:xfrm>
          <a:prstGeom prst="rect">
            <a:avLst/>
          </a:prstGeom>
          <a:noFill/>
          <a:ln w="12700" algn="ctr">
            <a:noFill/>
            <a:miter lim="800000"/>
            <a:headEnd/>
            <a:tailEnd/>
          </a:ln>
        </p:spPr>
        <p:txBody>
          <a:bodyPr wrap="none">
            <a:spAutoFit/>
          </a:bodyPr>
          <a:lstStyle/>
          <a:p>
            <a:pPr algn="ctr" eaLnBrk="1" hangingPunct="1"/>
            <a:r>
              <a:rPr lang="en-US" b="1" dirty="0"/>
              <a:t>Tips and Tricks</a:t>
            </a:r>
          </a:p>
        </p:txBody>
      </p:sp>
      <p:sp>
        <p:nvSpPr>
          <p:cNvPr id="35845" name="Rectangle 8"/>
          <p:cNvSpPr>
            <a:spLocks noChangeArrowheads="1"/>
          </p:cNvSpPr>
          <p:nvPr/>
        </p:nvSpPr>
        <p:spPr bwMode="auto">
          <a:xfrm>
            <a:off x="228430" y="1757134"/>
            <a:ext cx="9179938" cy="1569660"/>
          </a:xfrm>
          <a:prstGeom prst="rect">
            <a:avLst/>
          </a:prstGeom>
          <a:noFill/>
          <a:ln w="12700" algn="ctr">
            <a:noFill/>
            <a:miter lim="800000"/>
            <a:headEnd/>
            <a:tailEnd/>
          </a:ln>
        </p:spPr>
        <p:txBody>
          <a:bodyPr wrap="square">
            <a:spAutoFit/>
          </a:bodyPr>
          <a:lstStyle/>
          <a:p>
            <a:pPr>
              <a:spcBef>
                <a:spcPct val="50000"/>
              </a:spcBef>
              <a:buClr>
                <a:schemeClr val="accent1"/>
              </a:buClr>
            </a:pPr>
            <a:r>
              <a:rPr lang="en-US" sz="1600" dirty="0"/>
              <a:t>In order to create similar accounts quickly, click on the “Create with Reference” button.</a:t>
            </a:r>
            <a:br>
              <a:rPr lang="en-US" sz="1600" dirty="0"/>
            </a:br>
            <a:br>
              <a:rPr lang="en-US" sz="1600" dirty="0"/>
            </a:br>
            <a:r>
              <a:rPr lang="en-US" sz="1600" b="1" dirty="0"/>
              <a:t>For example:</a:t>
            </a:r>
            <a:r>
              <a:rPr lang="en-US" sz="1600" dirty="0"/>
              <a:t> if you are setting up multiple expense accounts, then reference a similar expense account. This will copy all of the attributes of the reference account. The user then has the option to change only the fields that are different from the reference account before saving.</a:t>
            </a:r>
          </a:p>
        </p:txBody>
      </p:sp>
      <p:pic>
        <p:nvPicPr>
          <p:cNvPr id="35846" name="Picture 9" descr="bd04957_"/>
          <p:cNvPicPr>
            <a:picLocks noChangeAspect="1" noChangeArrowheads="1"/>
          </p:cNvPicPr>
          <p:nvPr/>
        </p:nvPicPr>
        <p:blipFill>
          <a:blip r:embed="rId3" cstate="print"/>
          <a:stretch>
            <a:fillRect/>
          </a:stretch>
        </p:blipFill>
        <p:spPr bwMode="auto">
          <a:xfrm>
            <a:off x="9586687" y="1340768"/>
            <a:ext cx="2329088" cy="324663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406060-A7F8-4B45-93E7-1B1D968FFD40}"/>
              </a:ext>
            </a:extLst>
          </p:cNvPr>
          <p:cNvPicPr>
            <a:picLocks noChangeAspect="1"/>
          </p:cNvPicPr>
          <p:nvPr/>
        </p:nvPicPr>
        <p:blipFill>
          <a:blip r:embed="rId3"/>
          <a:stretch>
            <a:fillRect/>
          </a:stretch>
        </p:blipFill>
        <p:spPr>
          <a:xfrm>
            <a:off x="6336122" y="1981200"/>
            <a:ext cx="5553552" cy="4149339"/>
          </a:xfrm>
          <a:prstGeom prst="rect">
            <a:avLst/>
          </a:prstGeom>
        </p:spPr>
      </p:pic>
      <p:sp>
        <p:nvSpPr>
          <p:cNvPr id="36866" name="Rectangle 2"/>
          <p:cNvSpPr>
            <a:spLocks noGrp="1" noChangeArrowheads="1"/>
          </p:cNvSpPr>
          <p:nvPr>
            <p:ph type="title"/>
          </p:nvPr>
        </p:nvSpPr>
        <p:spPr/>
        <p:txBody>
          <a:bodyPr/>
          <a:lstStyle/>
          <a:p>
            <a:r>
              <a:rPr lang="en-US"/>
              <a:t>Accounts in the General Ledger…Contd</a:t>
            </a:r>
          </a:p>
        </p:txBody>
      </p:sp>
      <p:sp>
        <p:nvSpPr>
          <p:cNvPr id="36867" name="Rectangle 3"/>
          <p:cNvSpPr>
            <a:spLocks noGrp="1" noChangeArrowheads="1"/>
          </p:cNvSpPr>
          <p:nvPr>
            <p:ph type="body" idx="4294967295"/>
          </p:nvPr>
        </p:nvSpPr>
        <p:spPr>
          <a:xfrm>
            <a:off x="0" y="1219200"/>
            <a:ext cx="8382000" cy="4876800"/>
          </a:xfrm>
        </p:spPr>
        <p:txBody>
          <a:bodyPr/>
          <a:lstStyle/>
          <a:p>
            <a:endParaRPr lang="en-US">
              <a:effectLst/>
            </a:endParaRPr>
          </a:p>
          <a:p>
            <a:endParaRPr lang="en-US">
              <a:effectLst/>
            </a:endParaRPr>
          </a:p>
        </p:txBody>
      </p:sp>
      <p:sp>
        <p:nvSpPr>
          <p:cNvPr id="36869" name="Rectangle 6"/>
          <p:cNvSpPr>
            <a:spLocks noChangeArrowheads="1"/>
          </p:cNvSpPr>
          <p:nvPr/>
        </p:nvSpPr>
        <p:spPr bwMode="auto">
          <a:xfrm>
            <a:off x="227349" y="1981200"/>
            <a:ext cx="5411451" cy="1785104"/>
          </a:xfrm>
          <a:prstGeom prst="rect">
            <a:avLst/>
          </a:prstGeom>
          <a:noFill/>
          <a:ln w="12700" algn="ctr">
            <a:noFill/>
            <a:miter lim="800000"/>
            <a:headEnd/>
            <a:tailEnd/>
          </a:ln>
        </p:spPr>
        <p:txBody>
          <a:bodyPr wrap="square">
            <a:spAutoFit/>
          </a:bodyPr>
          <a:lstStyle/>
          <a:p>
            <a:r>
              <a:rPr lang="en-US" sz="1600" dirty="0"/>
              <a:t>To change data in the G/L account:</a:t>
            </a:r>
          </a:p>
          <a:p>
            <a:pPr marL="358775" lvl="1" indent="-358775">
              <a:spcBef>
                <a:spcPts val="1800"/>
              </a:spcBef>
              <a:buClr>
                <a:schemeClr val="accent1"/>
              </a:buClr>
              <a:buFont typeface="Wingdings" panose="05000000000000000000" pitchFamily="2" charset="2"/>
              <a:buChar char="§"/>
            </a:pPr>
            <a:r>
              <a:rPr lang="en-US" sz="1600" dirty="0"/>
              <a:t>Enter the Account #</a:t>
            </a:r>
          </a:p>
          <a:p>
            <a:pPr marL="358775" lvl="1" indent="-358775">
              <a:spcBef>
                <a:spcPts val="1800"/>
              </a:spcBef>
              <a:buClr>
                <a:schemeClr val="accent1"/>
              </a:buClr>
              <a:buFont typeface="Wingdings" panose="05000000000000000000" pitchFamily="2" charset="2"/>
              <a:buChar char="§"/>
            </a:pPr>
            <a:r>
              <a:rPr lang="en-US" sz="1600" dirty="0"/>
              <a:t>Click on the “pencil” icon </a:t>
            </a:r>
            <a:br>
              <a:rPr lang="en-US" sz="1600" dirty="0"/>
            </a:br>
            <a:r>
              <a:rPr lang="en-US" sz="1600" dirty="0"/>
              <a:t>on the initial screen.</a:t>
            </a:r>
            <a:br>
              <a:rPr lang="en-US" sz="1600" dirty="0"/>
            </a:br>
            <a:endParaRPr lang="en-US" sz="1600" dirty="0"/>
          </a:p>
        </p:txBody>
      </p:sp>
      <p:sp>
        <p:nvSpPr>
          <p:cNvPr id="36871" name="Line 8"/>
          <p:cNvSpPr>
            <a:spLocks noChangeShapeType="1"/>
          </p:cNvSpPr>
          <p:nvPr/>
        </p:nvSpPr>
        <p:spPr bwMode="auto">
          <a:xfrm flipV="1">
            <a:off x="3863751" y="2870199"/>
            <a:ext cx="4447129" cy="270767"/>
          </a:xfrm>
          <a:prstGeom prst="line">
            <a:avLst/>
          </a:prstGeom>
          <a:noFill/>
          <a:ln w="28575">
            <a:solidFill>
              <a:schemeClr val="tx1"/>
            </a:solidFill>
            <a:round/>
            <a:headEnd/>
            <a:tailEnd type="triangle" w="med" len="med"/>
          </a:ln>
        </p:spPr>
        <p:txBody>
          <a:bodyPr/>
          <a:lstStyle/>
          <a:p>
            <a:endParaRPr lang="en-US"/>
          </a:p>
        </p:txBody>
      </p:sp>
      <p:sp>
        <p:nvSpPr>
          <p:cNvPr id="10" name="Rectangle 7">
            <a:extLst>
              <a:ext uri="{FF2B5EF4-FFF2-40B4-BE49-F238E27FC236}">
                <a16:creationId xmlns:a16="http://schemas.microsoft.com/office/drawing/2014/main" id="{B782633A-2B06-4F57-9D27-93B8C29ADC3B}"/>
              </a:ext>
            </a:extLst>
          </p:cNvPr>
          <p:cNvSpPr>
            <a:spLocks noChangeArrowheads="1"/>
          </p:cNvSpPr>
          <p:nvPr/>
        </p:nvSpPr>
        <p:spPr bwMode="auto">
          <a:xfrm>
            <a:off x="4429518" y="960550"/>
            <a:ext cx="3332965" cy="369332"/>
          </a:xfrm>
          <a:prstGeom prst="rect">
            <a:avLst/>
          </a:prstGeom>
          <a:noFill/>
          <a:ln w="12700" algn="ctr">
            <a:noFill/>
            <a:miter lim="800000"/>
            <a:headEnd/>
            <a:tailEnd/>
          </a:ln>
        </p:spPr>
        <p:txBody>
          <a:bodyPr wrap="none">
            <a:spAutoFit/>
          </a:bodyPr>
          <a:lstStyle/>
          <a:p>
            <a:pPr algn="ctr"/>
            <a:r>
              <a:rPr lang="en-US" b="1" dirty="0"/>
              <a:t>Changing a G/L Account</a:t>
            </a:r>
          </a:p>
        </p:txBody>
      </p:sp>
      <p:pic>
        <p:nvPicPr>
          <p:cNvPr id="13" name="Picture 10">
            <a:extLst>
              <a:ext uri="{FF2B5EF4-FFF2-40B4-BE49-F238E27FC236}">
                <a16:creationId xmlns:a16="http://schemas.microsoft.com/office/drawing/2014/main" id="{461AFCF9-F334-46C8-8B97-04236F943F7E}"/>
              </a:ext>
            </a:extLst>
          </p:cNvPr>
          <p:cNvPicPr>
            <a:picLocks noChangeAspect="1" noChangeArrowheads="1"/>
          </p:cNvPicPr>
          <p:nvPr/>
        </p:nvPicPr>
        <p:blipFill>
          <a:blip r:embed="rId4" cstate="print"/>
          <a:srcRect/>
          <a:stretch>
            <a:fillRect/>
          </a:stretch>
        </p:blipFill>
        <p:spPr bwMode="auto">
          <a:xfrm>
            <a:off x="3380683" y="2911910"/>
            <a:ext cx="373063" cy="4032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Accounts in the General Ledger…Contd</a:t>
            </a:r>
          </a:p>
        </p:txBody>
      </p:sp>
      <p:sp>
        <p:nvSpPr>
          <p:cNvPr id="37891" name="Rectangle 3"/>
          <p:cNvSpPr>
            <a:spLocks noGrp="1" noChangeArrowheads="1"/>
          </p:cNvSpPr>
          <p:nvPr>
            <p:ph type="body" idx="4294967295"/>
          </p:nvPr>
        </p:nvSpPr>
        <p:spPr>
          <a:xfrm>
            <a:off x="0" y="1219200"/>
            <a:ext cx="8382000" cy="4876800"/>
          </a:xfrm>
        </p:spPr>
        <p:txBody>
          <a:bodyPr/>
          <a:lstStyle/>
          <a:p>
            <a:endParaRPr lang="en-US">
              <a:effectLst/>
            </a:endParaRPr>
          </a:p>
          <a:p>
            <a:endParaRPr lang="en-US">
              <a:effectLst/>
            </a:endParaRPr>
          </a:p>
        </p:txBody>
      </p:sp>
      <p:pic>
        <p:nvPicPr>
          <p:cNvPr id="37895" name="Picture 8"/>
          <p:cNvPicPr>
            <a:picLocks noChangeAspect="1" noChangeArrowheads="1"/>
          </p:cNvPicPr>
          <p:nvPr/>
        </p:nvPicPr>
        <p:blipFill>
          <a:blip r:embed="rId3" cstate="print"/>
          <a:srcRect/>
          <a:stretch>
            <a:fillRect/>
          </a:stretch>
        </p:blipFill>
        <p:spPr bwMode="auto">
          <a:xfrm>
            <a:off x="3935760" y="2965584"/>
            <a:ext cx="238125" cy="247650"/>
          </a:xfrm>
          <a:prstGeom prst="rect">
            <a:avLst/>
          </a:prstGeom>
          <a:noFill/>
          <a:ln w="9525">
            <a:noFill/>
            <a:miter lim="800000"/>
            <a:headEnd/>
            <a:tailEnd/>
          </a:ln>
        </p:spPr>
      </p:pic>
      <p:sp>
        <p:nvSpPr>
          <p:cNvPr id="10" name="Rectangle 6">
            <a:extLst>
              <a:ext uri="{FF2B5EF4-FFF2-40B4-BE49-F238E27FC236}">
                <a16:creationId xmlns:a16="http://schemas.microsoft.com/office/drawing/2014/main" id="{3E41ECC5-78C0-493E-9B2D-2B9E007EF5A5}"/>
              </a:ext>
            </a:extLst>
          </p:cNvPr>
          <p:cNvSpPr>
            <a:spLocks noChangeArrowheads="1"/>
          </p:cNvSpPr>
          <p:nvPr/>
        </p:nvSpPr>
        <p:spPr bwMode="auto">
          <a:xfrm>
            <a:off x="227349" y="1981200"/>
            <a:ext cx="5411451" cy="1538883"/>
          </a:xfrm>
          <a:prstGeom prst="rect">
            <a:avLst/>
          </a:prstGeom>
          <a:noFill/>
          <a:ln w="12700" algn="ctr">
            <a:noFill/>
            <a:miter lim="800000"/>
            <a:headEnd/>
            <a:tailEnd/>
          </a:ln>
        </p:spPr>
        <p:txBody>
          <a:bodyPr wrap="square">
            <a:spAutoFit/>
          </a:bodyPr>
          <a:lstStyle/>
          <a:p>
            <a:r>
              <a:rPr lang="en-US" sz="1600" dirty="0"/>
              <a:t>To display data in the G/L account:</a:t>
            </a:r>
          </a:p>
          <a:p>
            <a:pPr marL="358775" lvl="1" indent="-358775">
              <a:spcBef>
                <a:spcPts val="1800"/>
              </a:spcBef>
              <a:buClr>
                <a:schemeClr val="accent1"/>
              </a:buClr>
              <a:buFont typeface="Wingdings" panose="05000000000000000000" pitchFamily="2" charset="2"/>
              <a:buChar char="§"/>
            </a:pPr>
            <a:r>
              <a:rPr lang="en-US" sz="1600" dirty="0"/>
              <a:t>Enter the Account #</a:t>
            </a:r>
          </a:p>
          <a:p>
            <a:pPr marL="358775" lvl="1" indent="-358775">
              <a:spcBef>
                <a:spcPts val="1800"/>
              </a:spcBef>
              <a:buClr>
                <a:schemeClr val="accent1"/>
              </a:buClr>
              <a:buFont typeface="Wingdings" panose="05000000000000000000" pitchFamily="2" charset="2"/>
              <a:buChar char="§"/>
            </a:pPr>
            <a:r>
              <a:rPr lang="en-US" sz="1600" dirty="0"/>
              <a:t>Click on the “eye glasses” icon </a:t>
            </a:r>
            <a:br>
              <a:rPr lang="en-US" sz="1600" dirty="0"/>
            </a:br>
            <a:r>
              <a:rPr lang="en-US" sz="1600" dirty="0"/>
              <a:t>on the initial screen</a:t>
            </a:r>
          </a:p>
        </p:txBody>
      </p:sp>
      <p:sp>
        <p:nvSpPr>
          <p:cNvPr id="11" name="Rectangle 7">
            <a:extLst>
              <a:ext uri="{FF2B5EF4-FFF2-40B4-BE49-F238E27FC236}">
                <a16:creationId xmlns:a16="http://schemas.microsoft.com/office/drawing/2014/main" id="{4ED1EDF0-F652-4219-BD98-54E455B1C8F0}"/>
              </a:ext>
            </a:extLst>
          </p:cNvPr>
          <p:cNvSpPr>
            <a:spLocks noChangeArrowheads="1"/>
          </p:cNvSpPr>
          <p:nvPr/>
        </p:nvSpPr>
        <p:spPr bwMode="auto">
          <a:xfrm>
            <a:off x="4359788" y="960550"/>
            <a:ext cx="3472425" cy="369332"/>
          </a:xfrm>
          <a:prstGeom prst="rect">
            <a:avLst/>
          </a:prstGeom>
          <a:noFill/>
          <a:ln w="12700" algn="ctr">
            <a:noFill/>
            <a:miter lim="800000"/>
            <a:headEnd/>
            <a:tailEnd/>
          </a:ln>
        </p:spPr>
        <p:txBody>
          <a:bodyPr wrap="none">
            <a:spAutoFit/>
          </a:bodyPr>
          <a:lstStyle/>
          <a:p>
            <a:pPr algn="ctr"/>
            <a:r>
              <a:rPr lang="en-US" b="1" dirty="0"/>
              <a:t>Displaying a G/L Account</a:t>
            </a:r>
          </a:p>
        </p:txBody>
      </p:sp>
      <p:pic>
        <p:nvPicPr>
          <p:cNvPr id="3" name="Picture 2">
            <a:extLst>
              <a:ext uri="{FF2B5EF4-FFF2-40B4-BE49-F238E27FC236}">
                <a16:creationId xmlns:a16="http://schemas.microsoft.com/office/drawing/2014/main" id="{E511E6D1-D369-411C-9900-EFA3F02A3355}"/>
              </a:ext>
            </a:extLst>
          </p:cNvPr>
          <p:cNvPicPr>
            <a:picLocks noChangeAspect="1"/>
          </p:cNvPicPr>
          <p:nvPr/>
        </p:nvPicPr>
        <p:blipFill>
          <a:blip r:embed="rId4"/>
          <a:stretch>
            <a:fillRect/>
          </a:stretch>
        </p:blipFill>
        <p:spPr>
          <a:xfrm>
            <a:off x="6336122" y="1981200"/>
            <a:ext cx="5579653" cy="4168840"/>
          </a:xfrm>
          <a:prstGeom prst="rect">
            <a:avLst/>
          </a:prstGeom>
        </p:spPr>
      </p:pic>
      <p:sp>
        <p:nvSpPr>
          <p:cNvPr id="37896" name="Line 9"/>
          <p:cNvSpPr>
            <a:spLocks noChangeShapeType="1"/>
          </p:cNvSpPr>
          <p:nvPr/>
        </p:nvSpPr>
        <p:spPr bwMode="auto">
          <a:xfrm flipV="1">
            <a:off x="4159250" y="2873828"/>
            <a:ext cx="3983264" cy="218621"/>
          </a:xfrm>
          <a:prstGeom prst="line">
            <a:avLst/>
          </a:prstGeom>
          <a:noFill/>
          <a:ln w="28575">
            <a:solidFill>
              <a:schemeClr val="tx1"/>
            </a:solidFill>
            <a:round/>
            <a:headEnd/>
            <a:tailEnd type="triangle" w="med" len="med"/>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lstStyle/>
          <a:p>
            <a:r>
              <a:rPr lang="en-US" dirty="0"/>
              <a:t>GL Account Master Record</a:t>
            </a:r>
          </a:p>
        </p:txBody>
      </p:sp>
      <p:sp>
        <p:nvSpPr>
          <p:cNvPr id="2" name="Rectangle 1">
            <a:extLst>
              <a:ext uri="{FF2B5EF4-FFF2-40B4-BE49-F238E27FC236}">
                <a16:creationId xmlns:a16="http://schemas.microsoft.com/office/drawing/2014/main" id="{484E4B64-837A-4EFF-A0F4-0DC434A27AC0}"/>
              </a:ext>
            </a:extLst>
          </p:cNvPr>
          <p:cNvSpPr/>
          <p:nvPr/>
        </p:nvSpPr>
        <p:spPr>
          <a:xfrm>
            <a:off x="227349" y="991614"/>
            <a:ext cx="11688426" cy="5124480"/>
          </a:xfrm>
          <a:prstGeom prst="rect">
            <a:avLst/>
          </a:prstGeom>
        </p:spPr>
        <p:txBody>
          <a:bodyPr wrap="square">
            <a:spAutoFit/>
          </a:bodyPr>
          <a:lstStyle/>
          <a:p>
            <a:pPr>
              <a:spcBef>
                <a:spcPts val="1800"/>
              </a:spcBef>
            </a:pPr>
            <a:r>
              <a:rPr lang="en-US" sz="1600" dirty="0">
                <a:solidFill>
                  <a:srgbClr val="333333"/>
                </a:solidFill>
                <a:latin typeface="+mj-lt"/>
              </a:rPr>
              <a:t>New field ‘</a:t>
            </a:r>
            <a:r>
              <a:rPr lang="en-US" sz="1600" b="1" dirty="0">
                <a:solidFill>
                  <a:srgbClr val="333333"/>
                </a:solidFill>
                <a:latin typeface="+mj-lt"/>
              </a:rPr>
              <a:t>G/L Account Type’</a:t>
            </a:r>
            <a:r>
              <a:rPr lang="en-US" sz="1600" dirty="0">
                <a:solidFill>
                  <a:srgbClr val="333333"/>
                </a:solidFill>
                <a:latin typeface="+mj-lt"/>
              </a:rPr>
              <a:t> is added in G/L Master data in Chart of Account Segment. The general ledger account type determines how the general ledger account can be used in financial accounting (FI) and controlling (CO).</a:t>
            </a:r>
          </a:p>
          <a:p>
            <a:pPr>
              <a:spcBef>
                <a:spcPts val="1800"/>
              </a:spcBef>
            </a:pPr>
            <a:r>
              <a:rPr lang="en-US" sz="1600" b="1" dirty="0">
                <a:solidFill>
                  <a:srgbClr val="333333"/>
                </a:solidFill>
                <a:latin typeface="+mj-lt"/>
              </a:rPr>
              <a:t>GL Master Data can be classified under the below options:</a:t>
            </a:r>
            <a:endParaRPr lang="en-US" sz="1600" dirty="0">
              <a:solidFill>
                <a:srgbClr val="333333"/>
              </a:solidFill>
              <a:latin typeface="+mj-lt"/>
            </a:endParaRPr>
          </a:p>
          <a:p>
            <a:pPr>
              <a:spcBef>
                <a:spcPts val="1800"/>
              </a:spcBef>
            </a:pPr>
            <a:r>
              <a:rPr lang="en-US" sz="1600" b="1" dirty="0">
                <a:solidFill>
                  <a:srgbClr val="333333"/>
                </a:solidFill>
                <a:latin typeface="+mj-lt"/>
              </a:rPr>
              <a:t>X – Balance Sheet Account</a:t>
            </a:r>
            <a:endParaRPr lang="en-US" sz="1600" dirty="0">
              <a:solidFill>
                <a:srgbClr val="333333"/>
              </a:solidFill>
              <a:latin typeface="+mj-lt"/>
            </a:endParaRPr>
          </a:p>
          <a:p>
            <a:pPr marL="804863" lvl="1" indent="-358775">
              <a:spcBef>
                <a:spcPts val="1800"/>
              </a:spcBef>
              <a:buClr>
                <a:schemeClr val="accent1"/>
              </a:buClr>
              <a:buFont typeface="Wingdings" panose="05000000000000000000" pitchFamily="2" charset="2"/>
              <a:buChar char="§"/>
            </a:pPr>
            <a:r>
              <a:rPr lang="en-US" sz="1600" dirty="0">
                <a:latin typeface="+mj-lt"/>
              </a:rPr>
              <a:t>Balance Sheet Accounts</a:t>
            </a:r>
          </a:p>
          <a:p>
            <a:pPr>
              <a:spcBef>
                <a:spcPts val="1800"/>
              </a:spcBef>
            </a:pPr>
            <a:r>
              <a:rPr lang="en-US" sz="1600" b="1" dirty="0">
                <a:solidFill>
                  <a:srgbClr val="333333"/>
                </a:solidFill>
                <a:latin typeface="+mj-lt"/>
              </a:rPr>
              <a:t>N- Non-operating Expenses or Income</a:t>
            </a:r>
            <a:endParaRPr lang="en-US" sz="1600" dirty="0">
              <a:solidFill>
                <a:srgbClr val="333333"/>
              </a:solidFill>
              <a:latin typeface="+mj-lt"/>
            </a:endParaRPr>
          </a:p>
          <a:p>
            <a:pPr marL="804863" lvl="1" indent="-358775">
              <a:spcBef>
                <a:spcPts val="1800"/>
              </a:spcBef>
              <a:buClr>
                <a:schemeClr val="accent1"/>
              </a:buClr>
              <a:buFont typeface="Wingdings" panose="05000000000000000000" pitchFamily="2" charset="2"/>
              <a:buChar char="§"/>
            </a:pPr>
            <a:r>
              <a:rPr lang="en-US" sz="1600" dirty="0">
                <a:latin typeface="+mj-lt"/>
              </a:rPr>
              <a:t>Profit &amp; Loss account used only in FI</a:t>
            </a:r>
          </a:p>
          <a:p>
            <a:pPr>
              <a:spcBef>
                <a:spcPts val="1800"/>
              </a:spcBef>
            </a:pPr>
            <a:r>
              <a:rPr lang="en-US" sz="1600" b="1" dirty="0">
                <a:solidFill>
                  <a:srgbClr val="333333"/>
                </a:solidFill>
                <a:latin typeface="+mj-lt"/>
              </a:rPr>
              <a:t>P- Primary Costs or Revenue</a:t>
            </a:r>
            <a:endParaRPr lang="en-US" sz="1600" dirty="0">
              <a:solidFill>
                <a:srgbClr val="333333"/>
              </a:solidFill>
              <a:latin typeface="+mj-lt"/>
            </a:endParaRPr>
          </a:p>
          <a:p>
            <a:pPr marL="804863" lvl="1" indent="-358775">
              <a:spcBef>
                <a:spcPts val="1800"/>
              </a:spcBef>
              <a:buClr>
                <a:schemeClr val="accent1"/>
              </a:buClr>
              <a:buFont typeface="Wingdings" panose="05000000000000000000" pitchFamily="2" charset="2"/>
              <a:buChar char="§"/>
            </a:pPr>
            <a:r>
              <a:rPr lang="en-US" sz="1600" dirty="0">
                <a:latin typeface="+mj-lt"/>
              </a:rPr>
              <a:t>Profit &amp; Loss account used both in FI &amp; CO</a:t>
            </a:r>
          </a:p>
          <a:p>
            <a:pPr>
              <a:spcBef>
                <a:spcPts val="1800"/>
              </a:spcBef>
            </a:pPr>
            <a:r>
              <a:rPr lang="en-US" sz="1600" b="1" dirty="0">
                <a:solidFill>
                  <a:srgbClr val="333333"/>
                </a:solidFill>
                <a:latin typeface="+mj-lt"/>
              </a:rPr>
              <a:t>S- Secondary Costs</a:t>
            </a:r>
            <a:endParaRPr lang="en-US" sz="1600" dirty="0">
              <a:solidFill>
                <a:srgbClr val="333333"/>
              </a:solidFill>
              <a:latin typeface="+mj-lt"/>
            </a:endParaRPr>
          </a:p>
          <a:p>
            <a:pPr marL="804863" lvl="1" indent="-358775">
              <a:spcBef>
                <a:spcPts val="1800"/>
              </a:spcBef>
              <a:buClr>
                <a:schemeClr val="accent1"/>
              </a:buClr>
              <a:buFont typeface="Wingdings" panose="05000000000000000000" pitchFamily="2" charset="2"/>
              <a:buChar char="§"/>
            </a:pPr>
            <a:r>
              <a:rPr lang="en-US" sz="1600" dirty="0">
                <a:latin typeface="+mj-lt"/>
              </a:rPr>
              <a:t>Profit &amp; Loss account used only in CO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US" dirty="0"/>
              <a:t>Overview </a:t>
            </a:r>
          </a:p>
        </p:txBody>
      </p:sp>
      <p:sp>
        <p:nvSpPr>
          <p:cNvPr id="5" name="Rectangle 4">
            <a:extLst>
              <a:ext uri="{FF2B5EF4-FFF2-40B4-BE49-F238E27FC236}">
                <a16:creationId xmlns:a16="http://schemas.microsoft.com/office/drawing/2014/main" id="{5986D66D-029E-45D9-ADAD-4308AFCDEF08}"/>
              </a:ext>
            </a:extLst>
          </p:cNvPr>
          <p:cNvSpPr/>
          <p:nvPr/>
        </p:nvSpPr>
        <p:spPr>
          <a:xfrm>
            <a:off x="7176120" y="1340768"/>
            <a:ext cx="4739655" cy="3554819"/>
          </a:xfrm>
          <a:prstGeom prst="rect">
            <a:avLst/>
          </a:prstGeom>
        </p:spPr>
        <p:txBody>
          <a:bodyPr wrap="square">
            <a:spAutoFit/>
          </a:bodyPr>
          <a:lstStyle/>
          <a:p>
            <a:pPr marL="342900" indent="-342900">
              <a:spcBef>
                <a:spcPts val="1800"/>
              </a:spcBef>
              <a:buClr>
                <a:schemeClr val="accent1"/>
              </a:buClr>
              <a:buFont typeface="Wingdings" panose="05000000000000000000" pitchFamily="2" charset="2"/>
              <a:buChar char="§"/>
              <a:defRPr/>
            </a:pPr>
            <a:r>
              <a:rPr lang="en-US" dirty="0">
                <a:latin typeface="+mj-lt"/>
              </a:rPr>
              <a:t>The Master record contains data that controls how business transactions are recorded and processed by the system. </a:t>
            </a:r>
            <a:br>
              <a:rPr lang="en-US" dirty="0">
                <a:latin typeface="+mj-lt"/>
              </a:rPr>
            </a:br>
            <a:r>
              <a:rPr lang="en-US" dirty="0">
                <a:latin typeface="+mj-lt"/>
              </a:rPr>
              <a:t>(Chart of Accounts)</a:t>
            </a:r>
          </a:p>
          <a:p>
            <a:pPr marL="342900" indent="-342900">
              <a:spcBef>
                <a:spcPts val="1800"/>
              </a:spcBef>
              <a:buClr>
                <a:schemeClr val="accent1"/>
              </a:buClr>
              <a:buFont typeface="Wingdings" panose="05000000000000000000" pitchFamily="2" charset="2"/>
              <a:buChar char="§"/>
              <a:defRPr/>
            </a:pPr>
            <a:r>
              <a:rPr lang="en-US" dirty="0">
                <a:latin typeface="+mj-lt"/>
              </a:rPr>
              <a:t>General ledger Master data</a:t>
            </a:r>
          </a:p>
          <a:p>
            <a:pPr marL="342900" indent="-342900">
              <a:spcBef>
                <a:spcPts val="1800"/>
              </a:spcBef>
              <a:buClr>
                <a:schemeClr val="accent1"/>
              </a:buClr>
              <a:buFont typeface="Wingdings" panose="05000000000000000000" pitchFamily="2" charset="2"/>
              <a:buChar char="§"/>
              <a:defRPr/>
            </a:pPr>
            <a:r>
              <a:rPr lang="en-US" dirty="0">
                <a:latin typeface="+mj-lt"/>
              </a:rPr>
              <a:t>Purpose of master data creation to post the transactions using the master data</a:t>
            </a:r>
          </a:p>
          <a:p>
            <a:pPr marL="342900" indent="-342900">
              <a:spcBef>
                <a:spcPts val="1800"/>
              </a:spcBef>
              <a:buClr>
                <a:schemeClr val="accent1"/>
              </a:buClr>
              <a:buFont typeface="Wingdings" panose="05000000000000000000" pitchFamily="2" charset="2"/>
              <a:buChar char="§"/>
              <a:defRPr/>
            </a:pPr>
            <a:r>
              <a:rPr lang="en-US" dirty="0">
                <a:latin typeface="+mj-lt"/>
              </a:rPr>
              <a:t>Profit Center and Segments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CDA9-5E56-40D0-92F6-261AA7F4821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C1E56B4-1A23-4E5E-B0BC-6AADE13A4A5F}"/>
              </a:ext>
            </a:extLst>
          </p:cNvPr>
          <p:cNvPicPr>
            <a:picLocks noGrp="1" noChangeAspect="1"/>
          </p:cNvPicPr>
          <p:nvPr>
            <p:ph idx="4294967295"/>
          </p:nvPr>
        </p:nvPicPr>
        <p:blipFill>
          <a:blip r:embed="rId2"/>
          <a:stretch>
            <a:fillRect/>
          </a:stretch>
        </p:blipFill>
        <p:spPr>
          <a:xfrm>
            <a:off x="1715218" y="1074986"/>
            <a:ext cx="8761565" cy="5369442"/>
          </a:xfrm>
          <a:prstGeom prst="rect">
            <a:avLst/>
          </a:prstGeom>
        </p:spPr>
      </p:pic>
    </p:spTree>
    <p:extLst>
      <p:ext uri="{BB962C8B-B14F-4D97-AF65-F5344CB8AC3E}">
        <p14:creationId xmlns:p14="http://schemas.microsoft.com/office/powerpoint/2010/main" val="400478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0EAC49-40C9-43F0-9A24-357B22BEFE39}"/>
              </a:ext>
            </a:extLst>
          </p:cNvPr>
          <p:cNvSpPr>
            <a:spLocks noGrp="1"/>
          </p:cNvSpPr>
          <p:nvPr>
            <p:ph type="title"/>
          </p:nvPr>
        </p:nvSpPr>
        <p:spPr/>
        <p:txBody>
          <a:bodyPr/>
          <a:lstStyle/>
          <a:p>
            <a:r>
              <a:rPr lang="en-US" dirty="0"/>
              <a:t>More Information On General Ledger Master Data</a:t>
            </a:r>
          </a:p>
        </p:txBody>
      </p:sp>
      <p:graphicFrame>
        <p:nvGraphicFramePr>
          <p:cNvPr id="7" name="Table 6">
            <a:extLst>
              <a:ext uri="{FF2B5EF4-FFF2-40B4-BE49-F238E27FC236}">
                <a16:creationId xmlns:a16="http://schemas.microsoft.com/office/drawing/2014/main" id="{6281AB9D-5544-4F1E-980A-6470D1833B2B}"/>
              </a:ext>
            </a:extLst>
          </p:cNvPr>
          <p:cNvGraphicFramePr>
            <a:graphicFrameLocks noGrp="1"/>
          </p:cNvGraphicFramePr>
          <p:nvPr>
            <p:extLst>
              <p:ext uri="{D42A27DB-BD31-4B8C-83A1-F6EECF244321}">
                <p14:modId xmlns:p14="http://schemas.microsoft.com/office/powerpoint/2010/main" val="1555043335"/>
              </p:ext>
            </p:extLst>
          </p:nvPr>
        </p:nvGraphicFramePr>
        <p:xfrm>
          <a:off x="2783632" y="2686184"/>
          <a:ext cx="6624736" cy="2759040"/>
        </p:xfrm>
        <a:graphic>
          <a:graphicData uri="http://schemas.openxmlformats.org/drawingml/2006/table">
            <a:tbl>
              <a:tblPr>
                <a:tableStyleId>{5DA37D80-6434-44D0-A028-1B22A696006F}</a:tableStyleId>
              </a:tblPr>
              <a:tblGrid>
                <a:gridCol w="1957851">
                  <a:extLst>
                    <a:ext uri="{9D8B030D-6E8A-4147-A177-3AD203B41FA5}">
                      <a16:colId xmlns:a16="http://schemas.microsoft.com/office/drawing/2014/main" val="1485753432"/>
                    </a:ext>
                  </a:extLst>
                </a:gridCol>
                <a:gridCol w="4666885">
                  <a:extLst>
                    <a:ext uri="{9D8B030D-6E8A-4147-A177-3AD203B41FA5}">
                      <a16:colId xmlns:a16="http://schemas.microsoft.com/office/drawing/2014/main" val="2121288574"/>
                    </a:ext>
                  </a:extLst>
                </a:gridCol>
              </a:tblGrid>
              <a:tr h="0">
                <a:tc>
                  <a:txBody>
                    <a:bodyPr/>
                    <a:lstStyle/>
                    <a:p>
                      <a:pPr algn="ctr" fontAlgn="t"/>
                      <a:r>
                        <a:rPr lang="en-US" sz="1600" b="1" dirty="0">
                          <a:effectLst/>
                        </a:rPr>
                        <a:t>1</a:t>
                      </a:r>
                    </a:p>
                  </a:txBody>
                  <a:tcPr marL="72000" marR="72000" marT="108000" marB="108000" anchor="ctr"/>
                </a:tc>
                <a:tc>
                  <a:txBody>
                    <a:bodyPr/>
                    <a:lstStyle/>
                    <a:p>
                      <a:pPr algn="l" fontAlgn="t"/>
                      <a:r>
                        <a:rPr lang="en-US" sz="1600">
                          <a:effectLst/>
                        </a:rPr>
                        <a:t>Primary costs/cost-reducing revenues</a:t>
                      </a:r>
                      <a:endParaRPr lang="en-US" sz="1600" b="0">
                        <a:effectLst/>
                      </a:endParaRPr>
                    </a:p>
                  </a:txBody>
                  <a:tcPr marL="72000" marR="72000" marT="108000" marB="108000" anchor="ctr"/>
                </a:tc>
                <a:extLst>
                  <a:ext uri="{0D108BD9-81ED-4DB2-BD59-A6C34878D82A}">
                    <a16:rowId xmlns:a16="http://schemas.microsoft.com/office/drawing/2014/main" val="588253707"/>
                  </a:ext>
                </a:extLst>
              </a:tr>
              <a:tr h="0">
                <a:tc>
                  <a:txBody>
                    <a:bodyPr/>
                    <a:lstStyle/>
                    <a:p>
                      <a:pPr algn="ctr" fontAlgn="t"/>
                      <a:r>
                        <a:rPr lang="en-US" sz="1600" b="1" dirty="0">
                          <a:effectLst/>
                        </a:rPr>
                        <a:t>3</a:t>
                      </a:r>
                    </a:p>
                  </a:txBody>
                  <a:tcPr marL="72000" marR="72000" marT="108000" marB="108000" anchor="ctr"/>
                </a:tc>
                <a:tc>
                  <a:txBody>
                    <a:bodyPr/>
                    <a:lstStyle/>
                    <a:p>
                      <a:pPr algn="l" fontAlgn="t"/>
                      <a:r>
                        <a:rPr lang="en-US" sz="1600">
                          <a:effectLst/>
                        </a:rPr>
                        <a:t>Accrual/deferral per surcharge</a:t>
                      </a:r>
                      <a:endParaRPr lang="en-US" sz="1600" b="0">
                        <a:effectLst/>
                      </a:endParaRPr>
                    </a:p>
                  </a:txBody>
                  <a:tcPr marL="72000" marR="72000" marT="108000" marB="108000" anchor="ctr"/>
                </a:tc>
                <a:extLst>
                  <a:ext uri="{0D108BD9-81ED-4DB2-BD59-A6C34878D82A}">
                    <a16:rowId xmlns:a16="http://schemas.microsoft.com/office/drawing/2014/main" val="510012792"/>
                  </a:ext>
                </a:extLst>
              </a:tr>
              <a:tr h="0">
                <a:tc>
                  <a:txBody>
                    <a:bodyPr/>
                    <a:lstStyle/>
                    <a:p>
                      <a:pPr algn="ctr" fontAlgn="t"/>
                      <a:r>
                        <a:rPr lang="en-US" sz="1600" b="1" dirty="0">
                          <a:effectLst/>
                        </a:rPr>
                        <a:t>4</a:t>
                      </a:r>
                    </a:p>
                  </a:txBody>
                  <a:tcPr marL="72000" marR="72000" marT="108000" marB="108000" anchor="ctr"/>
                </a:tc>
                <a:tc>
                  <a:txBody>
                    <a:bodyPr/>
                    <a:lstStyle/>
                    <a:p>
                      <a:pPr algn="l" fontAlgn="t"/>
                      <a:r>
                        <a:rPr lang="en-US" sz="1600">
                          <a:effectLst/>
                        </a:rPr>
                        <a:t>Accrual/deferral per debit = actual</a:t>
                      </a:r>
                      <a:endParaRPr lang="en-US" sz="1600" b="0">
                        <a:effectLst/>
                      </a:endParaRPr>
                    </a:p>
                  </a:txBody>
                  <a:tcPr marL="72000" marR="72000" marT="108000" marB="108000" anchor="ctr"/>
                </a:tc>
                <a:extLst>
                  <a:ext uri="{0D108BD9-81ED-4DB2-BD59-A6C34878D82A}">
                    <a16:rowId xmlns:a16="http://schemas.microsoft.com/office/drawing/2014/main" val="595599015"/>
                  </a:ext>
                </a:extLst>
              </a:tr>
              <a:tr h="0">
                <a:tc>
                  <a:txBody>
                    <a:bodyPr/>
                    <a:lstStyle/>
                    <a:p>
                      <a:pPr algn="ctr" fontAlgn="t"/>
                      <a:r>
                        <a:rPr lang="en-US" sz="1600" b="1" dirty="0">
                          <a:effectLst/>
                        </a:rPr>
                        <a:t>11</a:t>
                      </a:r>
                    </a:p>
                  </a:txBody>
                  <a:tcPr marL="72000" marR="72000" marT="108000" marB="108000" anchor="ctr"/>
                </a:tc>
                <a:tc>
                  <a:txBody>
                    <a:bodyPr/>
                    <a:lstStyle/>
                    <a:p>
                      <a:pPr algn="l" fontAlgn="t"/>
                      <a:r>
                        <a:rPr lang="en-US" sz="1600" dirty="0">
                          <a:effectLst/>
                        </a:rPr>
                        <a:t>Revenues</a:t>
                      </a:r>
                      <a:endParaRPr lang="en-US" sz="1600" b="0" dirty="0">
                        <a:effectLst/>
                      </a:endParaRPr>
                    </a:p>
                  </a:txBody>
                  <a:tcPr marL="72000" marR="72000" marT="108000" marB="108000" anchor="ctr"/>
                </a:tc>
                <a:extLst>
                  <a:ext uri="{0D108BD9-81ED-4DB2-BD59-A6C34878D82A}">
                    <a16:rowId xmlns:a16="http://schemas.microsoft.com/office/drawing/2014/main" val="1825437869"/>
                  </a:ext>
                </a:extLst>
              </a:tr>
              <a:tr h="0">
                <a:tc>
                  <a:txBody>
                    <a:bodyPr/>
                    <a:lstStyle/>
                    <a:p>
                      <a:pPr algn="ctr" fontAlgn="t"/>
                      <a:r>
                        <a:rPr lang="en-US" sz="1600" b="1" dirty="0">
                          <a:effectLst/>
                        </a:rPr>
                        <a:t>12</a:t>
                      </a:r>
                    </a:p>
                  </a:txBody>
                  <a:tcPr marL="72000" marR="72000" marT="108000" marB="108000" anchor="ctr"/>
                </a:tc>
                <a:tc>
                  <a:txBody>
                    <a:bodyPr/>
                    <a:lstStyle/>
                    <a:p>
                      <a:pPr algn="l" fontAlgn="t"/>
                      <a:r>
                        <a:rPr lang="en-US" sz="1600" dirty="0">
                          <a:effectLst/>
                        </a:rPr>
                        <a:t>Sales deduction</a:t>
                      </a:r>
                      <a:endParaRPr lang="en-US" sz="1600" b="0" dirty="0">
                        <a:effectLst/>
                      </a:endParaRPr>
                    </a:p>
                  </a:txBody>
                  <a:tcPr marL="72000" marR="72000" marT="108000" marB="108000" anchor="ctr"/>
                </a:tc>
                <a:extLst>
                  <a:ext uri="{0D108BD9-81ED-4DB2-BD59-A6C34878D82A}">
                    <a16:rowId xmlns:a16="http://schemas.microsoft.com/office/drawing/2014/main" val="1727846191"/>
                  </a:ext>
                </a:extLst>
              </a:tr>
              <a:tr h="0">
                <a:tc>
                  <a:txBody>
                    <a:bodyPr/>
                    <a:lstStyle/>
                    <a:p>
                      <a:pPr algn="ctr" fontAlgn="t"/>
                      <a:r>
                        <a:rPr lang="en-US" sz="1600" b="1" dirty="0">
                          <a:effectLst/>
                        </a:rPr>
                        <a:t>22</a:t>
                      </a:r>
                    </a:p>
                  </a:txBody>
                  <a:tcPr marL="72000" marR="72000" marT="108000" marB="108000" anchor="ctr"/>
                </a:tc>
                <a:tc>
                  <a:txBody>
                    <a:bodyPr/>
                    <a:lstStyle/>
                    <a:p>
                      <a:pPr algn="l" fontAlgn="t"/>
                      <a:r>
                        <a:rPr lang="en-US" sz="1600" dirty="0">
                          <a:effectLst/>
                        </a:rPr>
                        <a:t>External settlement</a:t>
                      </a:r>
                      <a:endParaRPr lang="en-US" sz="1600" b="0" dirty="0">
                        <a:effectLst/>
                      </a:endParaRPr>
                    </a:p>
                  </a:txBody>
                  <a:tcPr marL="72000" marR="72000" marT="108000" marB="108000" anchor="ctr"/>
                </a:tc>
                <a:extLst>
                  <a:ext uri="{0D108BD9-81ED-4DB2-BD59-A6C34878D82A}">
                    <a16:rowId xmlns:a16="http://schemas.microsoft.com/office/drawing/2014/main" val="1854594837"/>
                  </a:ext>
                </a:extLst>
              </a:tr>
            </a:tbl>
          </a:graphicData>
        </a:graphic>
      </p:graphicFrame>
      <p:sp>
        <p:nvSpPr>
          <p:cNvPr id="4" name="Rectangle 3">
            <a:extLst>
              <a:ext uri="{FF2B5EF4-FFF2-40B4-BE49-F238E27FC236}">
                <a16:creationId xmlns:a16="http://schemas.microsoft.com/office/drawing/2014/main" id="{A89DBA54-8786-4340-BE1D-2D4A05DA2E7A}"/>
              </a:ext>
            </a:extLst>
          </p:cNvPr>
          <p:cNvSpPr/>
          <p:nvPr/>
        </p:nvSpPr>
        <p:spPr>
          <a:xfrm>
            <a:off x="227013" y="991614"/>
            <a:ext cx="11688762" cy="1061829"/>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New Field ‘</a:t>
            </a:r>
            <a:r>
              <a:rPr lang="en-US" sz="1600" b="1" dirty="0"/>
              <a:t>Cost Element Category</a:t>
            </a:r>
            <a:r>
              <a:rPr lang="en-US" sz="1600" dirty="0"/>
              <a:t>’ under Control Data updates account settings for the Controlling Area</a:t>
            </a:r>
          </a:p>
          <a:p>
            <a:pPr marL="285750" indent="-285750">
              <a:spcBef>
                <a:spcPts val="1800"/>
              </a:spcBef>
              <a:buClr>
                <a:schemeClr val="accent1"/>
              </a:buClr>
              <a:buFont typeface="Wingdings" panose="05000000000000000000" pitchFamily="2" charset="2"/>
              <a:buChar char="§"/>
            </a:pPr>
            <a:r>
              <a:rPr lang="en-US" sz="1600" dirty="0"/>
              <a:t>The following cost element categories are available when G/L account type P – Primary Cost or Revenue is selected</a:t>
            </a:r>
          </a:p>
        </p:txBody>
      </p:sp>
    </p:spTree>
    <p:extLst>
      <p:ext uri="{BB962C8B-B14F-4D97-AF65-F5344CB8AC3E}">
        <p14:creationId xmlns:p14="http://schemas.microsoft.com/office/powerpoint/2010/main" val="178386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2C3ED5-884A-4033-AE85-C5B6975B1048}"/>
              </a:ext>
            </a:extLst>
          </p:cNvPr>
          <p:cNvPicPr>
            <a:picLocks noChangeAspect="1"/>
          </p:cNvPicPr>
          <p:nvPr/>
        </p:nvPicPr>
        <p:blipFill>
          <a:blip r:embed="rId2"/>
          <a:stretch>
            <a:fillRect/>
          </a:stretch>
        </p:blipFill>
        <p:spPr>
          <a:xfrm>
            <a:off x="2047250" y="1004689"/>
            <a:ext cx="8097501" cy="5450241"/>
          </a:xfrm>
          <a:prstGeom prst="rect">
            <a:avLst/>
          </a:prstGeom>
        </p:spPr>
      </p:pic>
      <p:sp>
        <p:nvSpPr>
          <p:cNvPr id="3" name="Title 2">
            <a:extLst>
              <a:ext uri="{FF2B5EF4-FFF2-40B4-BE49-F238E27FC236}">
                <a16:creationId xmlns:a16="http://schemas.microsoft.com/office/drawing/2014/main" id="{4DEAE8DC-4E33-45D0-85FE-8BBF41FE42E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29209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ECA34B-EBB4-4B6F-A15D-E7A68F1B08E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DADC12D-5FEB-4E11-8E57-A807618EEDF3}"/>
              </a:ext>
            </a:extLst>
          </p:cNvPr>
          <p:cNvPicPr>
            <a:picLocks noChangeAspect="1"/>
          </p:cNvPicPr>
          <p:nvPr/>
        </p:nvPicPr>
        <p:blipFill>
          <a:blip r:embed="rId2"/>
          <a:stretch>
            <a:fillRect/>
          </a:stretch>
        </p:blipFill>
        <p:spPr>
          <a:xfrm>
            <a:off x="2271695" y="1562011"/>
            <a:ext cx="7648611" cy="4819317"/>
          </a:xfrm>
          <a:prstGeom prst="rect">
            <a:avLst/>
          </a:prstGeom>
        </p:spPr>
      </p:pic>
      <p:sp>
        <p:nvSpPr>
          <p:cNvPr id="7" name="Rectangle 6">
            <a:extLst>
              <a:ext uri="{FF2B5EF4-FFF2-40B4-BE49-F238E27FC236}">
                <a16:creationId xmlns:a16="http://schemas.microsoft.com/office/drawing/2014/main" id="{B4CE5C63-791A-49DF-B6DA-70AE21EC758D}"/>
              </a:ext>
            </a:extLst>
          </p:cNvPr>
          <p:cNvSpPr/>
          <p:nvPr/>
        </p:nvSpPr>
        <p:spPr>
          <a:xfrm>
            <a:off x="227349" y="991328"/>
            <a:ext cx="11688426" cy="307777"/>
          </a:xfrm>
          <a:prstGeom prst="rect">
            <a:avLst/>
          </a:prstGeom>
        </p:spPr>
        <p:txBody>
          <a:bodyPr wrap="square">
            <a:spAutoFit/>
          </a:bodyPr>
          <a:lstStyle/>
          <a:p>
            <a:pPr algn="ctr"/>
            <a:r>
              <a:rPr lang="en-US" sz="1400" b="1" dirty="0">
                <a:solidFill>
                  <a:srgbClr val="333333"/>
                </a:solidFill>
                <a:latin typeface="+mj-lt"/>
              </a:rPr>
              <a:t>The following cost element categories are available when G/L account type S – Secondary Costs is selected.</a:t>
            </a:r>
          </a:p>
        </p:txBody>
      </p:sp>
    </p:spTree>
    <p:extLst>
      <p:ext uri="{BB962C8B-B14F-4D97-AF65-F5344CB8AC3E}">
        <p14:creationId xmlns:p14="http://schemas.microsoft.com/office/powerpoint/2010/main" val="341370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More Information On General Ledger Master Data</a:t>
            </a:r>
            <a:br>
              <a:rPr lang="en-US" dirty="0"/>
            </a:br>
            <a:endParaRPr lang="en-US" dirty="0"/>
          </a:p>
        </p:txBody>
      </p:sp>
      <p:sp>
        <p:nvSpPr>
          <p:cNvPr id="33795" name="Rectangle 7"/>
          <p:cNvSpPr>
            <a:spLocks noChangeArrowheads="1"/>
          </p:cNvSpPr>
          <p:nvPr/>
        </p:nvSpPr>
        <p:spPr bwMode="auto">
          <a:xfrm>
            <a:off x="227349" y="980728"/>
            <a:ext cx="11688426" cy="2262158"/>
          </a:xfrm>
          <a:prstGeom prst="rect">
            <a:avLst/>
          </a:prstGeom>
          <a:noFill/>
          <a:ln w="12700" algn="ctr">
            <a:noFill/>
            <a:miter lim="800000"/>
            <a:headEnd/>
            <a:tailEnd/>
          </a:ln>
        </p:spPr>
        <p:txBody>
          <a:bodyPr wrap="square">
            <a:spAutoFit/>
          </a:bodyPr>
          <a:lstStyle/>
          <a:p>
            <a:pPr algn="just">
              <a:spcBef>
                <a:spcPts val="1800"/>
              </a:spcBef>
            </a:pPr>
            <a:r>
              <a:rPr lang="en-US" sz="1600" b="1" dirty="0"/>
              <a:t>Open Item Management</a:t>
            </a:r>
          </a:p>
          <a:p>
            <a:pPr marL="285750" indent="-285750">
              <a:spcBef>
                <a:spcPts val="1800"/>
              </a:spcBef>
              <a:buClr>
                <a:schemeClr val="accent1"/>
              </a:buClr>
              <a:buFont typeface="Wingdings" panose="05000000000000000000" pitchFamily="2" charset="2"/>
              <a:buChar char="§"/>
            </a:pPr>
            <a:r>
              <a:rPr lang="en-US" sz="1600" dirty="0"/>
              <a:t>Specification that the items in an account must be cleared by other items in the account. The sum of items involved in the clearing procedure must be zero. The account balance is therefore always equal to the sum of the open items. This will be ticked for all clearing accounts or where the client wants clearing of line items</a:t>
            </a:r>
          </a:p>
          <a:p>
            <a:pPr algn="just">
              <a:spcBef>
                <a:spcPts val="1800"/>
              </a:spcBef>
            </a:pPr>
            <a:r>
              <a:rPr lang="en-US" sz="1600" b="1" dirty="0"/>
              <a:t>Sort Key</a:t>
            </a:r>
          </a:p>
          <a:p>
            <a:pPr marL="285750" indent="-285750">
              <a:spcBef>
                <a:spcPts val="1800"/>
              </a:spcBef>
              <a:buClr>
                <a:schemeClr val="accent1"/>
              </a:buClr>
              <a:buFont typeface="Wingdings" panose="05000000000000000000" pitchFamily="2" charset="2"/>
              <a:buChar char="§"/>
            </a:pPr>
            <a:r>
              <a:rPr lang="en-US" sz="1600" dirty="0"/>
              <a:t>Indicates the layout rule for the Allocation field in the document line item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More Information On General Ledger Master Data</a:t>
            </a:r>
            <a:br>
              <a:rPr lang="en-US" dirty="0"/>
            </a:br>
            <a:endParaRPr lang="en-US" dirty="0"/>
          </a:p>
        </p:txBody>
      </p:sp>
      <p:sp>
        <p:nvSpPr>
          <p:cNvPr id="5" name="Rectangle 4">
            <a:extLst>
              <a:ext uri="{FF2B5EF4-FFF2-40B4-BE49-F238E27FC236}">
                <a16:creationId xmlns:a16="http://schemas.microsoft.com/office/drawing/2014/main" id="{145048FA-03ED-4770-804C-96BB1544E76B}"/>
              </a:ext>
            </a:extLst>
          </p:cNvPr>
          <p:cNvSpPr/>
          <p:nvPr/>
        </p:nvSpPr>
        <p:spPr>
          <a:xfrm>
            <a:off x="251787" y="991614"/>
            <a:ext cx="11688426" cy="4970591"/>
          </a:xfrm>
          <a:prstGeom prst="rect">
            <a:avLst/>
          </a:prstGeom>
        </p:spPr>
        <p:txBody>
          <a:bodyPr wrap="square">
            <a:spAutoFit/>
          </a:bodyPr>
          <a:lstStyle/>
          <a:p>
            <a:pPr>
              <a:spcBef>
                <a:spcPts val="1800"/>
              </a:spcBef>
            </a:pPr>
            <a:r>
              <a:rPr lang="en-US" sz="1600" b="1" dirty="0"/>
              <a:t>Key for Exchange Rate Differences in Foreign Currency Accts</a:t>
            </a:r>
            <a:r>
              <a:rPr lang="en-US" sz="1600" dirty="0"/>
              <a:t> </a:t>
            </a:r>
            <a:br>
              <a:rPr lang="en-US" sz="1600" dirty="0"/>
            </a:br>
            <a:r>
              <a:rPr lang="en-US" sz="1600" dirty="0"/>
              <a:t>For the </a:t>
            </a:r>
            <a:r>
              <a:rPr lang="en-US" sz="1600" b="1" dirty="0"/>
              <a:t>valuation</a:t>
            </a:r>
            <a:r>
              <a:rPr lang="en-US" sz="1600" dirty="0"/>
              <a:t> of foreign currency balances, the system uses this key to find the accounts for gains and losses from the valuation. You specify which accounts valuation differences are to be posted to under the exchange rate difference key in the system.</a:t>
            </a:r>
          </a:p>
          <a:p>
            <a:pPr>
              <a:spcBef>
                <a:spcPts val="1800"/>
              </a:spcBef>
            </a:pPr>
            <a:r>
              <a:rPr lang="en-US" sz="1600" b="1" dirty="0"/>
              <a:t>Valuation Group</a:t>
            </a:r>
            <a:br>
              <a:rPr lang="en-US" sz="1600" b="1" dirty="0"/>
            </a:br>
            <a:r>
              <a:rPr lang="en-US" sz="1600" dirty="0"/>
              <a:t>A valuation group can include a number of different G/L accounts. The exchange rate type is determined from the foreign currency total when the valuation is carried out. The valuation groups can therefore be seen as an equivalent to the corporate group concept, except for customers and vendors.</a:t>
            </a:r>
            <a:br>
              <a:rPr lang="en-US" sz="1600" dirty="0"/>
            </a:br>
            <a:r>
              <a:rPr lang="en-US" sz="1600" dirty="0"/>
              <a:t>Valuation groups are freely definable, e.g. "Accounts at Citibank" "CITIB".</a:t>
            </a:r>
          </a:p>
          <a:p>
            <a:pPr>
              <a:spcBef>
                <a:spcPts val="1800"/>
              </a:spcBef>
            </a:pPr>
            <a:r>
              <a:rPr lang="en-US" sz="1600" b="1" dirty="0"/>
              <a:t>Posting without Tax </a:t>
            </a:r>
            <a:br>
              <a:rPr lang="en-US" sz="1600" b="1" dirty="0"/>
            </a:br>
            <a:r>
              <a:rPr lang="en-US" sz="1600" dirty="0"/>
              <a:t>Indicates that the account can still be posted to even if a tax code has not been entered. If you do enter a tax code when posting to this account, the system checks the entry against the tax category</a:t>
            </a:r>
          </a:p>
          <a:p>
            <a:pPr>
              <a:spcBef>
                <a:spcPts val="1800"/>
              </a:spcBef>
            </a:pPr>
            <a:r>
              <a:rPr lang="en-US" sz="1600" b="1" dirty="0"/>
              <a:t>Tax Category in Account Master Record</a:t>
            </a:r>
            <a:br>
              <a:rPr lang="en-US" sz="1600" b="1" dirty="0"/>
            </a:br>
            <a:r>
              <a:rPr lang="en-US" sz="1600" dirty="0"/>
              <a:t>Determines whether the following apply to the G/L account</a:t>
            </a:r>
            <a:br>
              <a:rPr lang="en-US" sz="1600" dirty="0"/>
            </a:br>
            <a:r>
              <a:rPr lang="en-US" sz="1600" dirty="0"/>
              <a:t>Is it tax-relevant?</a:t>
            </a:r>
            <a:br>
              <a:rPr lang="en-US" sz="1600" dirty="0"/>
            </a:br>
            <a:r>
              <a:rPr lang="en-US" sz="1600" dirty="0"/>
              <a:t>Is it a tax account?</a:t>
            </a:r>
            <a:br>
              <a:rPr lang="en-US" sz="1600" dirty="0"/>
            </a:br>
            <a:r>
              <a:rPr lang="en-US" sz="1600" dirty="0"/>
              <a:t>Is it a tax-relevant G/L account?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6758-5D67-4E12-8436-B969D3192286}"/>
              </a:ext>
            </a:extLst>
          </p:cNvPr>
          <p:cNvSpPr>
            <a:spLocks noGrp="1"/>
          </p:cNvSpPr>
          <p:nvPr>
            <p:ph type="title"/>
          </p:nvPr>
        </p:nvSpPr>
        <p:spPr/>
        <p:txBody>
          <a:bodyPr/>
          <a:lstStyle/>
          <a:p>
            <a:r>
              <a:rPr lang="en-US" dirty="0"/>
              <a:t>Default Account Assignment in Cost Element Master Data</a:t>
            </a:r>
          </a:p>
        </p:txBody>
      </p:sp>
      <p:sp>
        <p:nvSpPr>
          <p:cNvPr id="5" name="Rectangle 4">
            <a:extLst>
              <a:ext uri="{FF2B5EF4-FFF2-40B4-BE49-F238E27FC236}">
                <a16:creationId xmlns:a16="http://schemas.microsoft.com/office/drawing/2014/main" id="{BFDCD050-F7A2-42B2-8A31-31DBA6BE8E2C}"/>
              </a:ext>
            </a:extLst>
          </p:cNvPr>
          <p:cNvSpPr/>
          <p:nvPr/>
        </p:nvSpPr>
        <p:spPr>
          <a:xfrm>
            <a:off x="227013" y="991614"/>
            <a:ext cx="11688762" cy="1785104"/>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Default Account Assignment is NO longer available at Master data level in SAP S/4 HANA Finance</a:t>
            </a:r>
          </a:p>
          <a:p>
            <a:pPr marL="285750" indent="-285750">
              <a:spcBef>
                <a:spcPts val="1800"/>
              </a:spcBef>
              <a:buClr>
                <a:schemeClr val="accent1"/>
              </a:buClr>
              <a:buFont typeface="Wingdings" panose="05000000000000000000" pitchFamily="2" charset="2"/>
              <a:buChar char="§"/>
            </a:pPr>
            <a:r>
              <a:rPr lang="en-US" sz="1600" dirty="0"/>
              <a:t>Default account assignment can be defined in Automatic account assignment (OKB9) or through substitution rules only</a:t>
            </a:r>
          </a:p>
          <a:p>
            <a:pPr marL="285750" indent="-285750">
              <a:spcBef>
                <a:spcPts val="1800"/>
              </a:spcBef>
              <a:buClr>
                <a:schemeClr val="accent1"/>
              </a:buClr>
              <a:buFont typeface="Wingdings" panose="05000000000000000000" pitchFamily="2" charset="2"/>
              <a:buChar char="§"/>
            </a:pPr>
            <a:r>
              <a:rPr lang="en-US" sz="1600" dirty="0"/>
              <a:t>Default account assignments maintained in former cost element master data are migrated to OKB9 as a part of migration process</a:t>
            </a:r>
          </a:p>
        </p:txBody>
      </p:sp>
    </p:spTree>
    <p:extLst>
      <p:ext uri="{BB962C8B-B14F-4D97-AF65-F5344CB8AC3E}">
        <p14:creationId xmlns:p14="http://schemas.microsoft.com/office/powerpoint/2010/main" val="354393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604E-4F1E-44A2-81C5-D6B5B8EDD4D2}"/>
              </a:ext>
            </a:extLst>
          </p:cNvPr>
          <p:cNvSpPr>
            <a:spLocks noGrp="1"/>
          </p:cNvSpPr>
          <p:nvPr>
            <p:ph type="title"/>
          </p:nvPr>
        </p:nvSpPr>
        <p:spPr/>
        <p:txBody>
          <a:bodyPr/>
          <a:lstStyle/>
          <a:p>
            <a:r>
              <a:rPr lang="en-US" dirty="0"/>
              <a:t>Statistical Cost Element for Balance Sheet accounts</a:t>
            </a:r>
          </a:p>
        </p:txBody>
      </p:sp>
      <p:pic>
        <p:nvPicPr>
          <p:cNvPr id="7" name="Picture 6">
            <a:extLst>
              <a:ext uri="{FF2B5EF4-FFF2-40B4-BE49-F238E27FC236}">
                <a16:creationId xmlns:a16="http://schemas.microsoft.com/office/drawing/2014/main" id="{FCFEEBAB-CE43-424D-9B5F-EB08FEDE6FAC}"/>
              </a:ext>
            </a:extLst>
          </p:cNvPr>
          <p:cNvPicPr>
            <a:picLocks noChangeAspect="1"/>
          </p:cNvPicPr>
          <p:nvPr/>
        </p:nvPicPr>
        <p:blipFill>
          <a:blip r:embed="rId2"/>
          <a:stretch>
            <a:fillRect/>
          </a:stretch>
        </p:blipFill>
        <p:spPr>
          <a:xfrm>
            <a:off x="1457120" y="4494882"/>
            <a:ext cx="9277761" cy="1958454"/>
          </a:xfrm>
          <a:prstGeom prst="rect">
            <a:avLst/>
          </a:prstGeom>
        </p:spPr>
      </p:pic>
      <p:sp>
        <p:nvSpPr>
          <p:cNvPr id="4" name="Rectangle 3">
            <a:extLst>
              <a:ext uri="{FF2B5EF4-FFF2-40B4-BE49-F238E27FC236}">
                <a16:creationId xmlns:a16="http://schemas.microsoft.com/office/drawing/2014/main" id="{B171A568-898D-4A6A-AF4D-5A63A97F5B15}"/>
              </a:ext>
            </a:extLst>
          </p:cNvPr>
          <p:cNvSpPr/>
          <p:nvPr/>
        </p:nvSpPr>
        <p:spPr>
          <a:xfrm>
            <a:off x="227349" y="991614"/>
            <a:ext cx="11688426" cy="3231654"/>
          </a:xfrm>
          <a:prstGeom prst="rect">
            <a:avLst/>
          </a:prstGeom>
        </p:spPr>
        <p:txBody>
          <a:bodyPr wrap="square">
            <a:spAutoFit/>
          </a:bodyPr>
          <a:lstStyle/>
          <a:p>
            <a:pPr marL="285750" indent="-285750">
              <a:spcBef>
                <a:spcPts val="1200"/>
              </a:spcBef>
              <a:buClr>
                <a:schemeClr val="accent1"/>
              </a:buClr>
              <a:buFont typeface="Wingdings" panose="05000000000000000000" pitchFamily="2" charset="2"/>
              <a:buChar char="§"/>
            </a:pPr>
            <a:r>
              <a:rPr lang="en-US" sz="1600" dirty="0"/>
              <a:t>Account which is used for planning capital expenditure on costing objects needs to define as statistical cost element (Cost element category – 90) </a:t>
            </a:r>
          </a:p>
          <a:p>
            <a:pPr marL="285750" indent="-285750">
              <a:spcBef>
                <a:spcPts val="1200"/>
              </a:spcBef>
              <a:buClr>
                <a:schemeClr val="accent1"/>
              </a:buClr>
              <a:buFont typeface="Wingdings" panose="05000000000000000000" pitchFamily="2" charset="2"/>
              <a:buChar char="§"/>
            </a:pPr>
            <a:r>
              <a:rPr lang="en-US" sz="1600" dirty="0"/>
              <a:t>The following process to be followed for creating statistical cost elements in SAP S/4 HANA Finance</a:t>
            </a:r>
          </a:p>
          <a:p>
            <a:pPr marL="631825" lvl="1" indent="-285750">
              <a:spcBef>
                <a:spcPts val="1200"/>
              </a:spcBef>
              <a:buClr>
                <a:schemeClr val="accent2"/>
              </a:buClr>
              <a:buFont typeface="Arial" panose="020B0604020202020204" pitchFamily="34" charset="0"/>
              <a:buChar char="•"/>
            </a:pPr>
            <a:r>
              <a:rPr lang="en-US" sz="1600" dirty="0"/>
              <a:t>Account is created as G/L account type – Balance Sheet account</a:t>
            </a:r>
          </a:p>
          <a:p>
            <a:pPr marL="631825" lvl="1" indent="-285750">
              <a:spcBef>
                <a:spcPts val="1200"/>
              </a:spcBef>
              <a:buClr>
                <a:schemeClr val="accent2"/>
              </a:buClr>
              <a:buFont typeface="Arial" panose="020B0604020202020204" pitchFamily="34" charset="0"/>
              <a:buChar char="•"/>
            </a:pPr>
            <a:r>
              <a:rPr lang="en-US" sz="1600" dirty="0"/>
              <a:t>Account Group to be either Fixed Assets or Material Accounts</a:t>
            </a:r>
          </a:p>
          <a:p>
            <a:pPr marL="631825" lvl="1" indent="-285750">
              <a:spcBef>
                <a:spcPts val="1200"/>
              </a:spcBef>
              <a:buClr>
                <a:schemeClr val="accent2"/>
              </a:buClr>
              <a:buFont typeface="Arial" panose="020B0604020202020204" pitchFamily="34" charset="0"/>
              <a:buChar char="•"/>
            </a:pPr>
            <a:r>
              <a:rPr lang="en-US" sz="1600" dirty="0"/>
              <a:t>Account is a reconciliation account or material account</a:t>
            </a:r>
          </a:p>
          <a:p>
            <a:pPr marL="631825" lvl="1" indent="-285750">
              <a:spcBef>
                <a:spcPts val="1200"/>
              </a:spcBef>
              <a:buClr>
                <a:schemeClr val="accent2"/>
              </a:buClr>
              <a:buFont typeface="Arial" panose="020B0604020202020204" pitchFamily="34" charset="0"/>
              <a:buChar char="•"/>
            </a:pPr>
            <a:r>
              <a:rPr lang="en-US" sz="1600" dirty="0"/>
              <a:t>Accounts have been set up in Asset or Material management account assignment</a:t>
            </a:r>
          </a:p>
          <a:p>
            <a:pPr marL="631825" lvl="1" indent="-285750">
              <a:spcBef>
                <a:spcPts val="1200"/>
              </a:spcBef>
              <a:buClr>
                <a:schemeClr val="accent2"/>
              </a:buClr>
              <a:buFont typeface="Arial" panose="020B0604020202020204" pitchFamily="34" charset="0"/>
              <a:buChar char="•"/>
            </a:pPr>
            <a:r>
              <a:rPr lang="en-US" sz="1600" dirty="0"/>
              <a:t>Select ‘Apply Acct Assignments Statistically in Fixed Asset Acct/Material Acct’ checkbox in G/L account Master data as mentioned in below screenshot</a:t>
            </a:r>
          </a:p>
        </p:txBody>
      </p:sp>
    </p:spTree>
    <p:extLst>
      <p:ext uri="{BB962C8B-B14F-4D97-AF65-F5344CB8AC3E}">
        <p14:creationId xmlns:p14="http://schemas.microsoft.com/office/powerpoint/2010/main" val="933245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G/L Account</a:t>
            </a:r>
          </a:p>
        </p:txBody>
      </p:sp>
      <p:grpSp>
        <p:nvGrpSpPr>
          <p:cNvPr id="4" name="Group 3"/>
          <p:cNvGrpSpPr/>
          <p:nvPr/>
        </p:nvGrpSpPr>
        <p:grpSpPr>
          <a:xfrm>
            <a:off x="1418755" y="1211016"/>
            <a:ext cx="9285757" cy="5004447"/>
            <a:chOff x="317240" y="1052999"/>
            <a:chExt cx="8549422" cy="5387471"/>
          </a:xfrm>
        </p:grpSpPr>
        <p:pic>
          <p:nvPicPr>
            <p:cNvPr id="2" name="Picture 1">
              <a:extLst>
                <a:ext uri="{FF2B5EF4-FFF2-40B4-BE49-F238E27FC236}">
                  <a16:creationId xmlns:a16="http://schemas.microsoft.com/office/drawing/2014/main" id="{5FFB799C-1580-4B26-B495-3A1A1B0F1AD7}"/>
                </a:ext>
              </a:extLst>
            </p:cNvPr>
            <p:cNvPicPr>
              <a:picLocks noChangeAspect="1"/>
            </p:cNvPicPr>
            <p:nvPr/>
          </p:nvPicPr>
          <p:blipFill rotWithShape="1">
            <a:blip r:embed="rId3"/>
            <a:srcRect l="489" t="17804" r="42730" b="18584"/>
            <a:stretch/>
          </p:blipFill>
          <p:spPr>
            <a:xfrm>
              <a:off x="317240" y="1052999"/>
              <a:ext cx="8549422" cy="5387471"/>
            </a:xfrm>
            <a:prstGeom prst="rect">
              <a:avLst/>
            </a:prstGeom>
            <a:ln>
              <a:noFill/>
            </a:ln>
          </p:spPr>
        </p:pic>
        <p:pic>
          <p:nvPicPr>
            <p:cNvPr id="939009" name="Picture 939008">
              <a:extLst>
                <a:ext uri="{FF2B5EF4-FFF2-40B4-BE49-F238E27FC236}">
                  <a16:creationId xmlns:a16="http://schemas.microsoft.com/office/drawing/2014/main" id="{7A6F4647-4135-4BD0-AA43-86A91080409D}"/>
                </a:ext>
              </a:extLst>
            </p:cNvPr>
            <p:cNvPicPr>
              <a:picLocks noChangeAspect="1"/>
            </p:cNvPicPr>
            <p:nvPr/>
          </p:nvPicPr>
          <p:blipFill>
            <a:blip r:embed="rId4"/>
            <a:stretch>
              <a:fillRect/>
            </a:stretch>
          </p:blipFill>
          <p:spPr>
            <a:xfrm>
              <a:off x="7955142" y="2570985"/>
              <a:ext cx="216599" cy="165299"/>
            </a:xfrm>
            <a:prstGeom prst="rect">
              <a:avLst/>
            </a:prstGeom>
            <a:solidFill>
              <a:srgbClr val="FFC000"/>
            </a:solidFill>
          </p:spPr>
        </p:pic>
      </p:grpSp>
      <p:sp>
        <p:nvSpPr>
          <p:cNvPr id="29" name="Rectangle 28">
            <a:extLst>
              <a:ext uri="{FF2B5EF4-FFF2-40B4-BE49-F238E27FC236}">
                <a16:creationId xmlns:a16="http://schemas.microsoft.com/office/drawing/2014/main" id="{5708BBDA-3865-43C1-8829-CDE90FFB05D8}"/>
              </a:ext>
            </a:extLst>
          </p:cNvPr>
          <p:cNvSpPr/>
          <p:nvPr/>
        </p:nvSpPr>
        <p:spPr>
          <a:xfrm>
            <a:off x="1919536" y="2172801"/>
            <a:ext cx="1345730" cy="176079"/>
          </a:xfrm>
          <a:prstGeom prst="rect">
            <a:avLst/>
          </a:prstGeom>
          <a:noFill/>
          <a:ln w="19050">
            <a:solidFill>
              <a:srgbClr val="FF66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5BFF109-0BBD-45A1-87C4-0F74454B1C81}"/>
              </a:ext>
            </a:extLst>
          </p:cNvPr>
          <p:cNvSpPr txBox="1"/>
          <p:nvPr/>
        </p:nvSpPr>
        <p:spPr>
          <a:xfrm>
            <a:off x="4132375" y="990275"/>
            <a:ext cx="1461298" cy="484155"/>
          </a:xfrm>
          <a:prstGeom prst="wedgeEllipseCallout">
            <a:avLst>
              <a:gd name="adj1" fmla="val -86115"/>
              <a:gd name="adj2" fmla="val 160870"/>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1: Enter G/L Account Number </a:t>
            </a:r>
          </a:p>
        </p:txBody>
      </p:sp>
      <p:sp>
        <p:nvSpPr>
          <p:cNvPr id="51" name="TextBox 50">
            <a:extLst>
              <a:ext uri="{FF2B5EF4-FFF2-40B4-BE49-F238E27FC236}">
                <a16:creationId xmlns:a16="http://schemas.microsoft.com/office/drawing/2014/main" id="{C8D9C536-F76C-49EC-B321-2905676F4DA3}"/>
              </a:ext>
            </a:extLst>
          </p:cNvPr>
          <p:cNvSpPr txBox="1"/>
          <p:nvPr/>
        </p:nvSpPr>
        <p:spPr>
          <a:xfrm>
            <a:off x="5958379" y="980728"/>
            <a:ext cx="1584000" cy="503251"/>
          </a:xfrm>
          <a:prstGeom prst="wedgeEllipseCallout">
            <a:avLst>
              <a:gd name="adj1" fmla="val -221973"/>
              <a:gd name="adj2" fmla="val 214238"/>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2: Enter Company Code</a:t>
            </a:r>
          </a:p>
        </p:txBody>
      </p:sp>
      <p:sp>
        <p:nvSpPr>
          <p:cNvPr id="53" name="TextBox 52">
            <a:extLst>
              <a:ext uri="{FF2B5EF4-FFF2-40B4-BE49-F238E27FC236}">
                <a16:creationId xmlns:a16="http://schemas.microsoft.com/office/drawing/2014/main" id="{476D3A6B-6FB5-46A0-803D-5D6905C15B23}"/>
              </a:ext>
            </a:extLst>
          </p:cNvPr>
          <p:cNvSpPr txBox="1"/>
          <p:nvPr/>
        </p:nvSpPr>
        <p:spPr>
          <a:xfrm>
            <a:off x="7757807" y="2774625"/>
            <a:ext cx="2634557" cy="1061829"/>
          </a:xfrm>
          <a:prstGeom prst="wedgeEllipseCallout">
            <a:avLst>
              <a:gd name="adj1" fmla="val -101533"/>
              <a:gd name="adj2" fmla="val -9556"/>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lIns="36000" rIns="36000" rtlCol="0" anchor="ctr" anchorCtr="0">
            <a:noAutofit/>
          </a:bodyPr>
          <a:lstStyle/>
          <a:p>
            <a:pPr algn="ctr"/>
            <a:r>
              <a:rPr lang="en-US" sz="900" b="1" dirty="0">
                <a:solidFill>
                  <a:schemeClr val="tx1"/>
                </a:solidFill>
                <a:latin typeface="+mj-lt"/>
              </a:rPr>
              <a:t>Step 3:Select G/L Account Type</a:t>
            </a:r>
            <a:r>
              <a:rPr lang="en-US" sz="900" b="1" i="1" dirty="0">
                <a:solidFill>
                  <a:schemeClr val="tx1"/>
                </a:solidFill>
                <a:latin typeface="+mj-lt"/>
              </a:rPr>
              <a:t> Balance Sheet Account/Nonoperating Expense or Income/P - Primary Costs or Revenue/Secondary</a:t>
            </a:r>
            <a:endParaRPr lang="en-US" sz="900" b="1" dirty="0">
              <a:solidFill>
                <a:schemeClr val="tx1"/>
              </a:solidFill>
              <a:latin typeface="+mj-lt"/>
            </a:endParaRPr>
          </a:p>
        </p:txBody>
      </p:sp>
      <p:sp>
        <p:nvSpPr>
          <p:cNvPr id="54" name="TextBox 53">
            <a:extLst>
              <a:ext uri="{FF2B5EF4-FFF2-40B4-BE49-F238E27FC236}">
                <a16:creationId xmlns:a16="http://schemas.microsoft.com/office/drawing/2014/main" id="{6B313BBF-7343-42FC-8A8E-B27B3E2FE46E}"/>
              </a:ext>
            </a:extLst>
          </p:cNvPr>
          <p:cNvSpPr txBox="1"/>
          <p:nvPr/>
        </p:nvSpPr>
        <p:spPr>
          <a:xfrm>
            <a:off x="7018985" y="3819762"/>
            <a:ext cx="1584000" cy="369332"/>
          </a:xfrm>
          <a:prstGeom prst="wedgeEllipseCallout">
            <a:avLst>
              <a:gd name="adj1" fmla="val -108602"/>
              <a:gd name="adj2" fmla="val -147187"/>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r>
              <a:rPr lang="en-US" sz="900" b="1" dirty="0">
                <a:solidFill>
                  <a:schemeClr val="tx1"/>
                </a:solidFill>
                <a:latin typeface="+mj-lt"/>
              </a:rPr>
              <a:t>Step 4: Select Account group</a:t>
            </a:r>
          </a:p>
        </p:txBody>
      </p:sp>
      <p:sp>
        <p:nvSpPr>
          <p:cNvPr id="56" name="TextBox 55">
            <a:extLst>
              <a:ext uri="{FF2B5EF4-FFF2-40B4-BE49-F238E27FC236}">
                <a16:creationId xmlns:a16="http://schemas.microsoft.com/office/drawing/2014/main" id="{42E473A8-366C-40DA-93FA-1E37A032A6AA}"/>
              </a:ext>
            </a:extLst>
          </p:cNvPr>
          <p:cNvSpPr txBox="1"/>
          <p:nvPr/>
        </p:nvSpPr>
        <p:spPr>
          <a:xfrm>
            <a:off x="7357737" y="4665985"/>
            <a:ext cx="1584000" cy="536293"/>
          </a:xfrm>
          <a:prstGeom prst="wedgeEllipseCallout">
            <a:avLst>
              <a:gd name="adj1" fmla="val -178699"/>
              <a:gd name="adj2" fmla="val -153432"/>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5: Enter Short text for this Account </a:t>
            </a:r>
          </a:p>
        </p:txBody>
      </p:sp>
      <p:sp>
        <p:nvSpPr>
          <p:cNvPr id="57" name="TextBox 56">
            <a:extLst>
              <a:ext uri="{FF2B5EF4-FFF2-40B4-BE49-F238E27FC236}">
                <a16:creationId xmlns:a16="http://schemas.microsoft.com/office/drawing/2014/main" id="{84A72666-66AE-4934-8782-90D1FC97EA45}"/>
              </a:ext>
            </a:extLst>
          </p:cNvPr>
          <p:cNvSpPr txBox="1"/>
          <p:nvPr/>
        </p:nvSpPr>
        <p:spPr>
          <a:xfrm>
            <a:off x="9075086" y="3956226"/>
            <a:ext cx="1584000" cy="757764"/>
          </a:xfrm>
          <a:prstGeom prst="wedgeEllipseCallout">
            <a:avLst>
              <a:gd name="adj1" fmla="val -118027"/>
              <a:gd name="adj2" fmla="val 4394"/>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r>
              <a:rPr lang="en-US" sz="900" b="1" dirty="0">
                <a:solidFill>
                  <a:schemeClr val="tx1"/>
                </a:solidFill>
                <a:latin typeface="+mj-lt"/>
              </a:rPr>
              <a:t>Step 6: Enter Long text for this account</a:t>
            </a:r>
          </a:p>
        </p:txBody>
      </p:sp>
      <p:sp>
        <p:nvSpPr>
          <p:cNvPr id="58" name="TextBox 57">
            <a:extLst>
              <a:ext uri="{FF2B5EF4-FFF2-40B4-BE49-F238E27FC236}">
                <a16:creationId xmlns:a16="http://schemas.microsoft.com/office/drawing/2014/main" id="{D39C2F5E-9B12-4C4C-B3D2-E4F6FC9DF600}"/>
              </a:ext>
            </a:extLst>
          </p:cNvPr>
          <p:cNvSpPr txBox="1"/>
          <p:nvPr/>
        </p:nvSpPr>
        <p:spPr>
          <a:xfrm>
            <a:off x="8276242" y="1591222"/>
            <a:ext cx="1673504" cy="670323"/>
          </a:xfrm>
          <a:prstGeom prst="wedgeEllipseCallout">
            <a:avLst>
              <a:gd name="adj1" fmla="val 40497"/>
              <a:gd name="adj2" fmla="val 105651"/>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spcBef>
                <a:spcPct val="50000"/>
              </a:spcBef>
            </a:pPr>
            <a:r>
              <a:rPr lang="en-US" sz="900" b="1" dirty="0">
                <a:solidFill>
                  <a:schemeClr val="tx1"/>
                </a:solidFill>
                <a:latin typeface="+mj-lt"/>
              </a:rPr>
              <a:t>Action(A1): Click on the Create icon</a:t>
            </a:r>
          </a:p>
        </p:txBody>
      </p:sp>
    </p:spTree>
    <p:extLst>
      <p:ext uri="{BB962C8B-B14F-4D97-AF65-F5344CB8AC3E}">
        <p14:creationId xmlns:p14="http://schemas.microsoft.com/office/powerpoint/2010/main" val="203773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1000" fill="hold"/>
                                        <p:tgtEl>
                                          <p:spTgt spid="29"/>
                                        </p:tgtEl>
                                        <p:attrNameLst>
                                          <p:attrName>ppt_w</p:attrName>
                                        </p:attrNameLst>
                                      </p:cBhvr>
                                      <p:tavLst>
                                        <p:tav tm="0">
                                          <p:val>
                                            <p:fltVal val="0"/>
                                          </p:val>
                                        </p:tav>
                                        <p:tav tm="100000">
                                          <p:val>
                                            <p:strVal val="#ppt_w"/>
                                          </p:val>
                                        </p:tav>
                                      </p:tavLst>
                                    </p:anim>
                                    <p:anim calcmode="lin" valueType="num">
                                      <p:cBhvr>
                                        <p:cTn id="22" dur="1000" fill="hold"/>
                                        <p:tgtEl>
                                          <p:spTgt spid="29"/>
                                        </p:tgtEl>
                                        <p:attrNameLst>
                                          <p:attrName>ppt_h</p:attrName>
                                        </p:attrNameLst>
                                      </p:cBhvr>
                                      <p:tavLst>
                                        <p:tav tm="0">
                                          <p:val>
                                            <p:fltVal val="0"/>
                                          </p:val>
                                        </p:tav>
                                        <p:tav tm="100000">
                                          <p:val>
                                            <p:strVal val="#ppt_h"/>
                                          </p:val>
                                        </p:tav>
                                      </p:tavLst>
                                    </p:anim>
                                    <p:animEffect transition="in" filter="fade">
                                      <p:cBhvr>
                                        <p:cTn id="23" dur="10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1000"/>
                                        <p:tgtEl>
                                          <p:spTgt spid="53"/>
                                        </p:tgtEl>
                                      </p:cBhvr>
                                    </p:animEffect>
                                    <p:anim calcmode="lin" valueType="num">
                                      <p:cBhvr>
                                        <p:cTn id="43" dur="1000" fill="hold"/>
                                        <p:tgtEl>
                                          <p:spTgt spid="53"/>
                                        </p:tgtEl>
                                        <p:attrNameLst>
                                          <p:attrName>ppt_x</p:attrName>
                                        </p:attrNameLst>
                                      </p:cBhvr>
                                      <p:tavLst>
                                        <p:tav tm="0">
                                          <p:val>
                                            <p:strVal val="#ppt_x"/>
                                          </p:val>
                                        </p:tav>
                                        <p:tav tm="100000">
                                          <p:val>
                                            <p:strVal val="#ppt_x"/>
                                          </p:val>
                                        </p:tav>
                                      </p:tavLst>
                                    </p:anim>
                                    <p:anim calcmode="lin" valueType="num">
                                      <p:cBhvr>
                                        <p:cTn id="4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1000"/>
                                        <p:tgtEl>
                                          <p:spTgt spid="56"/>
                                        </p:tgtEl>
                                      </p:cBhvr>
                                    </p:animEffect>
                                    <p:anim calcmode="lin" valueType="num">
                                      <p:cBhvr>
                                        <p:cTn id="57" dur="1000" fill="hold"/>
                                        <p:tgtEl>
                                          <p:spTgt spid="56"/>
                                        </p:tgtEl>
                                        <p:attrNameLst>
                                          <p:attrName>ppt_x</p:attrName>
                                        </p:attrNameLst>
                                      </p:cBhvr>
                                      <p:tavLst>
                                        <p:tav tm="0">
                                          <p:val>
                                            <p:strVal val="#ppt_x"/>
                                          </p:val>
                                        </p:tav>
                                        <p:tav tm="100000">
                                          <p:val>
                                            <p:strVal val="#ppt_x"/>
                                          </p:val>
                                        </p:tav>
                                      </p:tavLst>
                                    </p:anim>
                                    <p:anim calcmode="lin" valueType="num">
                                      <p:cBhvr>
                                        <p:cTn id="5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1000"/>
                                        <p:tgtEl>
                                          <p:spTgt spid="57"/>
                                        </p:tgtEl>
                                      </p:cBhvr>
                                    </p:animEffect>
                                    <p:anim calcmode="lin" valueType="num">
                                      <p:cBhvr>
                                        <p:cTn id="64" dur="1000" fill="hold"/>
                                        <p:tgtEl>
                                          <p:spTgt spid="57"/>
                                        </p:tgtEl>
                                        <p:attrNameLst>
                                          <p:attrName>ppt_x</p:attrName>
                                        </p:attrNameLst>
                                      </p:cBhvr>
                                      <p:tavLst>
                                        <p:tav tm="0">
                                          <p:val>
                                            <p:strVal val="#ppt_x"/>
                                          </p:val>
                                        </p:tav>
                                        <p:tav tm="100000">
                                          <p:val>
                                            <p:strVal val="#ppt_x"/>
                                          </p:val>
                                        </p:tav>
                                      </p:tavLst>
                                    </p:anim>
                                    <p:anim calcmode="lin" valueType="num">
                                      <p:cBhvr>
                                        <p:cTn id="6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51" grpId="0" animBg="1"/>
      <p:bldP spid="53" grpId="0" animBg="1"/>
      <p:bldP spid="54" grpId="0" animBg="1"/>
      <p:bldP spid="56" grpId="0" animBg="1"/>
      <p:bldP spid="57"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BF355C-155C-4D39-8A4F-4FE1E79C1F98}"/>
              </a:ext>
            </a:extLst>
          </p:cNvPr>
          <p:cNvPicPr>
            <a:picLocks noChangeAspect="1"/>
          </p:cNvPicPr>
          <p:nvPr/>
        </p:nvPicPr>
        <p:blipFill rotWithShape="1">
          <a:blip r:embed="rId3"/>
          <a:srcRect r="4653" b="5441"/>
          <a:stretch/>
        </p:blipFill>
        <p:spPr>
          <a:xfrm>
            <a:off x="1913954" y="1125000"/>
            <a:ext cx="8718550" cy="4889378"/>
          </a:xfrm>
          <a:prstGeom prst="rect">
            <a:avLst/>
          </a:prstGeom>
        </p:spPr>
      </p:pic>
      <p:sp>
        <p:nvSpPr>
          <p:cNvPr id="3" name="Title 2"/>
          <p:cNvSpPr>
            <a:spLocks noGrp="1"/>
          </p:cNvSpPr>
          <p:nvPr>
            <p:ph type="title"/>
          </p:nvPr>
        </p:nvSpPr>
        <p:spPr/>
        <p:txBody>
          <a:bodyPr/>
          <a:lstStyle/>
          <a:p>
            <a:r>
              <a:rPr lang="en-US" dirty="0"/>
              <a:t>Create G/L Account</a:t>
            </a:r>
          </a:p>
        </p:txBody>
      </p:sp>
      <p:grpSp>
        <p:nvGrpSpPr>
          <p:cNvPr id="11" name="Group 10"/>
          <p:cNvGrpSpPr/>
          <p:nvPr/>
        </p:nvGrpSpPr>
        <p:grpSpPr>
          <a:xfrm>
            <a:off x="4188840" y="2073745"/>
            <a:ext cx="3294326" cy="1724587"/>
            <a:chOff x="2484000" y="2133000"/>
            <a:chExt cx="3294326" cy="1724587"/>
          </a:xfrm>
        </p:grpSpPr>
        <p:cxnSp>
          <p:nvCxnSpPr>
            <p:cNvPr id="12" name="Straight Connector 11">
              <a:extLst>
                <a:ext uri="{FF2B5EF4-FFF2-40B4-BE49-F238E27FC236}">
                  <a16:creationId xmlns:a16="http://schemas.microsoft.com/office/drawing/2014/main" id="{368CB3E2-68B6-4FA1-BB6F-6DEB0FFFA06B}"/>
                </a:ext>
              </a:extLst>
            </p:cNvPr>
            <p:cNvCxnSpPr>
              <a:cxnSpLocks/>
              <a:endCxn id="6" idx="1"/>
            </p:cNvCxnSpPr>
            <p:nvPr/>
          </p:nvCxnSpPr>
          <p:spPr>
            <a:xfrm>
              <a:off x="2484000" y="2975912"/>
              <a:ext cx="864000" cy="19382"/>
            </a:xfrm>
            <a:prstGeom prst="line">
              <a:avLst/>
            </a:prstGeom>
            <a:ln>
              <a:solidFill>
                <a:srgbClr val="FF9900"/>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8F6282D-2F1D-4C4B-A8D5-7B39D046A2B9}"/>
                </a:ext>
              </a:extLst>
            </p:cNvPr>
            <p:cNvPicPr>
              <a:picLocks noChangeAspect="1"/>
            </p:cNvPicPr>
            <p:nvPr/>
          </p:nvPicPr>
          <p:blipFill>
            <a:blip r:embed="rId4"/>
            <a:stretch>
              <a:fillRect/>
            </a:stretch>
          </p:blipFill>
          <p:spPr>
            <a:xfrm>
              <a:off x="3348000" y="2133000"/>
              <a:ext cx="2430326" cy="1724587"/>
            </a:xfrm>
            <a:prstGeom prst="rect">
              <a:avLst/>
            </a:prstGeom>
            <a:effectLst>
              <a:outerShdw blurRad="50800" dist="38100" dir="2700000" algn="tl" rotWithShape="0">
                <a:prstClr val="black">
                  <a:alpha val="40000"/>
                </a:prstClr>
              </a:outerShdw>
            </a:effectLst>
          </p:spPr>
        </p:pic>
      </p:grpSp>
      <p:grpSp>
        <p:nvGrpSpPr>
          <p:cNvPr id="50" name="Group 49"/>
          <p:cNvGrpSpPr/>
          <p:nvPr/>
        </p:nvGrpSpPr>
        <p:grpSpPr>
          <a:xfrm>
            <a:off x="4281076" y="4198776"/>
            <a:ext cx="5309119" cy="2288087"/>
            <a:chOff x="2612571" y="4198775"/>
            <a:chExt cx="5309119" cy="2288087"/>
          </a:xfrm>
        </p:grpSpPr>
        <p:pic>
          <p:nvPicPr>
            <p:cNvPr id="10" name="Picture 9">
              <a:extLst>
                <a:ext uri="{FF2B5EF4-FFF2-40B4-BE49-F238E27FC236}">
                  <a16:creationId xmlns:a16="http://schemas.microsoft.com/office/drawing/2014/main" id="{20DBE3B6-7E7F-42FD-B546-D26BA872393F}"/>
                </a:ext>
              </a:extLst>
            </p:cNvPr>
            <p:cNvPicPr>
              <a:picLocks noChangeAspect="1"/>
            </p:cNvPicPr>
            <p:nvPr/>
          </p:nvPicPr>
          <p:blipFill>
            <a:blip r:embed="rId5"/>
            <a:stretch>
              <a:fillRect/>
            </a:stretch>
          </p:blipFill>
          <p:spPr>
            <a:xfrm>
              <a:off x="6155639" y="4198775"/>
              <a:ext cx="1766051" cy="2288087"/>
            </a:xfrm>
            <a:prstGeom prst="rect">
              <a:avLst/>
            </a:prstGeom>
            <a:effectLst>
              <a:outerShdw blurRad="50800" dist="38100" dir="2700000" algn="tl" rotWithShape="0">
                <a:prstClr val="black">
                  <a:alpha val="40000"/>
                </a:prstClr>
              </a:outerShdw>
            </a:effectLst>
          </p:spPr>
        </p:pic>
        <p:cxnSp>
          <p:nvCxnSpPr>
            <p:cNvPr id="32" name="Straight Connector 31">
              <a:extLst>
                <a:ext uri="{FF2B5EF4-FFF2-40B4-BE49-F238E27FC236}">
                  <a16:creationId xmlns:a16="http://schemas.microsoft.com/office/drawing/2014/main" id="{2EC6D180-2A25-4879-9EE8-C467AD197637}"/>
                </a:ext>
              </a:extLst>
            </p:cNvPr>
            <p:cNvCxnSpPr>
              <a:cxnSpLocks/>
            </p:cNvCxnSpPr>
            <p:nvPr/>
          </p:nvCxnSpPr>
          <p:spPr>
            <a:xfrm>
              <a:off x="2612571" y="4320073"/>
              <a:ext cx="3543068" cy="305811"/>
            </a:xfrm>
            <a:prstGeom prst="line">
              <a:avLst/>
            </a:prstGeom>
            <a:ln>
              <a:solidFill>
                <a:srgbClr val="FF9900"/>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4206432" y="4853835"/>
            <a:ext cx="3538949" cy="1633029"/>
            <a:chOff x="2537927" y="4853834"/>
            <a:chExt cx="3538949" cy="1633029"/>
          </a:xfrm>
        </p:grpSpPr>
        <p:cxnSp>
          <p:nvCxnSpPr>
            <p:cNvPr id="44" name="Straight Connector 43">
              <a:extLst>
                <a:ext uri="{FF2B5EF4-FFF2-40B4-BE49-F238E27FC236}">
                  <a16:creationId xmlns:a16="http://schemas.microsoft.com/office/drawing/2014/main" id="{CC1FA091-0EA4-4DF7-8A13-8E5ACDE91DF8}"/>
                </a:ext>
              </a:extLst>
            </p:cNvPr>
            <p:cNvCxnSpPr>
              <a:cxnSpLocks/>
              <a:endCxn id="16" idx="1"/>
            </p:cNvCxnSpPr>
            <p:nvPr/>
          </p:nvCxnSpPr>
          <p:spPr>
            <a:xfrm>
              <a:off x="2537927" y="5159829"/>
              <a:ext cx="1564520" cy="51052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2D20123-13FE-47AE-AABE-4F5009A8A47E}"/>
                </a:ext>
              </a:extLst>
            </p:cNvPr>
            <p:cNvPicPr>
              <a:picLocks noChangeAspect="1"/>
            </p:cNvPicPr>
            <p:nvPr/>
          </p:nvPicPr>
          <p:blipFill>
            <a:blip r:embed="rId6"/>
            <a:stretch>
              <a:fillRect/>
            </a:stretch>
          </p:blipFill>
          <p:spPr>
            <a:xfrm>
              <a:off x="4102447" y="4853834"/>
              <a:ext cx="1974429" cy="1633029"/>
            </a:xfrm>
            <a:prstGeom prst="rect">
              <a:avLst/>
            </a:prstGeom>
            <a:effectLst>
              <a:outerShdw blurRad="50800" dist="38100" dir="2700000" algn="tl" rotWithShape="0">
                <a:prstClr val="black">
                  <a:alpha val="40000"/>
                </a:prstClr>
              </a:outerShdw>
            </a:effectLst>
          </p:spPr>
        </p:pic>
      </p:grpSp>
      <p:sp>
        <p:nvSpPr>
          <p:cNvPr id="30" name="Rectangle 29">
            <a:extLst>
              <a:ext uri="{FF2B5EF4-FFF2-40B4-BE49-F238E27FC236}">
                <a16:creationId xmlns:a16="http://schemas.microsoft.com/office/drawing/2014/main" id="{D82782B5-CB68-42EB-B836-600AD805A6F4}"/>
              </a:ext>
            </a:extLst>
          </p:cNvPr>
          <p:cNvSpPr/>
          <p:nvPr/>
        </p:nvSpPr>
        <p:spPr>
          <a:xfrm>
            <a:off x="3144504" y="1934620"/>
            <a:ext cx="792000" cy="198381"/>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55BFF109-0BBD-45A1-87C4-0F74454B1C81}"/>
              </a:ext>
            </a:extLst>
          </p:cNvPr>
          <p:cNvSpPr txBox="1"/>
          <p:nvPr/>
        </p:nvSpPr>
        <p:spPr>
          <a:xfrm>
            <a:off x="3977941" y="746986"/>
            <a:ext cx="1584000" cy="908864"/>
          </a:xfrm>
          <a:prstGeom prst="wedgeEllipseCallout">
            <a:avLst>
              <a:gd name="adj1" fmla="val -30258"/>
              <a:gd name="adj2" fmla="val 139496"/>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7: Select Account Currency from the list</a:t>
            </a:r>
          </a:p>
        </p:txBody>
      </p:sp>
      <p:sp>
        <p:nvSpPr>
          <p:cNvPr id="51" name="TextBox 50">
            <a:extLst>
              <a:ext uri="{FF2B5EF4-FFF2-40B4-BE49-F238E27FC236}">
                <a16:creationId xmlns:a16="http://schemas.microsoft.com/office/drawing/2014/main" id="{C8D9C536-F76C-49EC-B321-2905676F4DA3}"/>
              </a:ext>
            </a:extLst>
          </p:cNvPr>
          <p:cNvSpPr txBox="1"/>
          <p:nvPr/>
        </p:nvSpPr>
        <p:spPr>
          <a:xfrm>
            <a:off x="5788079" y="838003"/>
            <a:ext cx="1584000" cy="714107"/>
          </a:xfrm>
          <a:prstGeom prst="wedgeEllipseCallout">
            <a:avLst>
              <a:gd name="adj1" fmla="val -152781"/>
              <a:gd name="adj2" fmla="val 244119"/>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8:Select Tax category from the  list</a:t>
            </a:r>
          </a:p>
        </p:txBody>
      </p:sp>
      <p:sp>
        <p:nvSpPr>
          <p:cNvPr id="54" name="TextBox 53">
            <a:extLst>
              <a:ext uri="{FF2B5EF4-FFF2-40B4-BE49-F238E27FC236}">
                <a16:creationId xmlns:a16="http://schemas.microsoft.com/office/drawing/2014/main" id="{6B313BBF-7343-42FC-8A8E-B27B3E2FE46E}"/>
              </a:ext>
            </a:extLst>
          </p:cNvPr>
          <p:cNvSpPr txBox="1"/>
          <p:nvPr/>
        </p:nvSpPr>
        <p:spPr>
          <a:xfrm>
            <a:off x="8330561" y="1586204"/>
            <a:ext cx="2258008" cy="979714"/>
          </a:xfrm>
          <a:prstGeom prst="wedgeEllipseCallout">
            <a:avLst>
              <a:gd name="adj1" fmla="val -237303"/>
              <a:gd name="adj2" fmla="val 114881"/>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9:Check box, indicates that the account can still be posted to even if a tax code has not been entered</a:t>
            </a:r>
          </a:p>
        </p:txBody>
      </p:sp>
      <p:sp>
        <p:nvSpPr>
          <p:cNvPr id="56" name="TextBox 55">
            <a:extLst>
              <a:ext uri="{FF2B5EF4-FFF2-40B4-BE49-F238E27FC236}">
                <a16:creationId xmlns:a16="http://schemas.microsoft.com/office/drawing/2014/main" id="{42E473A8-366C-40DA-93FA-1E37A032A6AA}"/>
              </a:ext>
            </a:extLst>
          </p:cNvPr>
          <p:cNvSpPr txBox="1"/>
          <p:nvPr/>
        </p:nvSpPr>
        <p:spPr>
          <a:xfrm>
            <a:off x="8405206" y="2901820"/>
            <a:ext cx="2099388" cy="1091286"/>
          </a:xfrm>
          <a:prstGeom prst="wedgeEllipseCallout">
            <a:avLst>
              <a:gd name="adj1" fmla="val -249974"/>
              <a:gd name="adj2" fmla="val 72403"/>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10:Select Sort Key. Indicates the layout rule for the allocation field in the document line item</a:t>
            </a:r>
          </a:p>
        </p:txBody>
      </p:sp>
      <p:sp>
        <p:nvSpPr>
          <p:cNvPr id="57" name="TextBox 56">
            <a:extLst>
              <a:ext uri="{FF2B5EF4-FFF2-40B4-BE49-F238E27FC236}">
                <a16:creationId xmlns:a16="http://schemas.microsoft.com/office/drawing/2014/main" id="{84A72666-66AE-4934-8782-90D1FC97EA45}"/>
              </a:ext>
            </a:extLst>
          </p:cNvPr>
          <p:cNvSpPr txBox="1"/>
          <p:nvPr/>
        </p:nvSpPr>
        <p:spPr>
          <a:xfrm>
            <a:off x="3926512" y="5831633"/>
            <a:ext cx="1791478" cy="690466"/>
          </a:xfrm>
          <a:prstGeom prst="wedgeEllipseCallout">
            <a:avLst>
              <a:gd name="adj1" fmla="val -36873"/>
              <a:gd name="adj2" fmla="val -141344"/>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nchor="ctr" anchorCtr="0">
            <a:noAutofit/>
          </a:bodyPr>
          <a:lstStyle/>
          <a:p>
            <a:pPr algn="ctr"/>
            <a:r>
              <a:rPr lang="en-US" sz="900" b="1" dirty="0">
                <a:solidFill>
                  <a:schemeClr val="tx1"/>
                </a:solidFill>
                <a:latin typeface="+mj-lt"/>
              </a:rPr>
              <a:t>Step 11: Select Cost Element Category for the G/L account</a:t>
            </a:r>
          </a:p>
        </p:txBody>
      </p:sp>
    </p:spTree>
    <p:extLst>
      <p:ext uri="{BB962C8B-B14F-4D97-AF65-F5344CB8AC3E}">
        <p14:creationId xmlns:p14="http://schemas.microsoft.com/office/powerpoint/2010/main" val="256611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1000" fill="hold"/>
                                        <p:tgtEl>
                                          <p:spTgt spid="30"/>
                                        </p:tgtEl>
                                        <p:attrNameLst>
                                          <p:attrName>ppt_w</p:attrName>
                                        </p:attrNameLst>
                                      </p:cBhvr>
                                      <p:tavLst>
                                        <p:tav tm="0">
                                          <p:val>
                                            <p:fltVal val="0"/>
                                          </p:val>
                                        </p:tav>
                                        <p:tav tm="100000">
                                          <p:val>
                                            <p:strVal val="#ppt_w"/>
                                          </p:val>
                                        </p:tav>
                                      </p:tavLst>
                                    </p:anim>
                                    <p:anim calcmode="lin" valueType="num">
                                      <p:cBhvr>
                                        <p:cTn id="15" dur="1000" fill="hold"/>
                                        <p:tgtEl>
                                          <p:spTgt spid="30"/>
                                        </p:tgtEl>
                                        <p:attrNameLst>
                                          <p:attrName>ppt_h</p:attrName>
                                        </p:attrNameLst>
                                      </p:cBhvr>
                                      <p:tavLst>
                                        <p:tav tm="0">
                                          <p:val>
                                            <p:fltVal val="0"/>
                                          </p:val>
                                        </p:tav>
                                        <p:tav tm="100000">
                                          <p:val>
                                            <p:strVal val="#ppt_h"/>
                                          </p:val>
                                        </p:tav>
                                      </p:tavLst>
                                    </p:anim>
                                    <p:animEffect transition="in" filter="fad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1000"/>
                                        <p:tgtEl>
                                          <p:spTgt spid="54"/>
                                        </p:tgtEl>
                                      </p:cBhvr>
                                    </p:animEffect>
                                    <p:anim calcmode="lin" valueType="num">
                                      <p:cBhvr>
                                        <p:cTn id="41" dur="1000" fill="hold"/>
                                        <p:tgtEl>
                                          <p:spTgt spid="54"/>
                                        </p:tgtEl>
                                        <p:attrNameLst>
                                          <p:attrName>ppt_x</p:attrName>
                                        </p:attrNameLst>
                                      </p:cBhvr>
                                      <p:tavLst>
                                        <p:tav tm="0">
                                          <p:val>
                                            <p:strVal val="#ppt_x"/>
                                          </p:val>
                                        </p:tav>
                                        <p:tav tm="100000">
                                          <p:val>
                                            <p:strVal val="#ppt_x"/>
                                          </p:val>
                                        </p:tav>
                                      </p:tavLst>
                                    </p:anim>
                                    <p:anim calcmode="lin" valueType="num">
                                      <p:cBhvr>
                                        <p:cTn id="4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1000"/>
                                        <p:tgtEl>
                                          <p:spTgt spid="57"/>
                                        </p:tgtEl>
                                      </p:cBhvr>
                                    </p:animEffect>
                                    <p:anim calcmode="lin" valueType="num">
                                      <p:cBhvr>
                                        <p:cTn id="60" dur="1000" fill="hold"/>
                                        <p:tgtEl>
                                          <p:spTgt spid="57"/>
                                        </p:tgtEl>
                                        <p:attrNameLst>
                                          <p:attrName>ppt_x</p:attrName>
                                        </p:attrNameLst>
                                      </p:cBhvr>
                                      <p:tavLst>
                                        <p:tav tm="0">
                                          <p:val>
                                            <p:strVal val="#ppt_x"/>
                                          </p:val>
                                        </p:tav>
                                        <p:tav tm="100000">
                                          <p:val>
                                            <p:strVal val="#ppt_x"/>
                                          </p:val>
                                        </p:tav>
                                      </p:tavLst>
                                    </p:anim>
                                    <p:anim calcmode="lin" valueType="num">
                                      <p:cBhvr>
                                        <p:cTn id="61" dur="1000" fill="hold"/>
                                        <p:tgtEl>
                                          <p:spTgt spid="5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3" grpId="0" animBg="1"/>
      <p:bldP spid="51" grpId="0" animBg="1"/>
      <p:bldP spid="54" grpId="0" animBg="1"/>
      <p:bldP spid="56"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16D6C8-D4C2-42F2-A3A6-BBC2440C42D4}"/>
              </a:ext>
            </a:extLst>
          </p:cNvPr>
          <p:cNvSpPr>
            <a:spLocks noGrp="1"/>
          </p:cNvSpPr>
          <p:nvPr>
            <p:ph type="body" sz="quarter" idx="11"/>
          </p:nvPr>
        </p:nvSpPr>
        <p:spPr/>
        <p:txBody>
          <a:bodyPr/>
          <a:lstStyle/>
          <a:p>
            <a:r>
              <a:rPr lang="en-US" dirty="0"/>
              <a:t>Use</a:t>
            </a:r>
          </a:p>
        </p:txBody>
      </p:sp>
      <p:sp>
        <p:nvSpPr>
          <p:cNvPr id="5" name="Rectangle 4">
            <a:extLst>
              <a:ext uri="{FF2B5EF4-FFF2-40B4-BE49-F238E27FC236}">
                <a16:creationId xmlns:a16="http://schemas.microsoft.com/office/drawing/2014/main" id="{5AA28192-5A92-4285-9584-18B32BB11D49}"/>
              </a:ext>
            </a:extLst>
          </p:cNvPr>
          <p:cNvSpPr/>
          <p:nvPr/>
        </p:nvSpPr>
        <p:spPr>
          <a:xfrm>
            <a:off x="226471" y="1207199"/>
            <a:ext cx="4573385" cy="3877985"/>
          </a:xfrm>
          <a:prstGeom prst="rect">
            <a:avLst/>
          </a:prstGeom>
        </p:spPr>
        <p:txBody>
          <a:bodyPr wrap="square">
            <a:spAutoFit/>
          </a:bodyPr>
          <a:lstStyle/>
          <a:p>
            <a:pPr marL="342900" indent="-342900">
              <a:spcBef>
                <a:spcPts val="1800"/>
              </a:spcBef>
              <a:buClr>
                <a:schemeClr val="accent1"/>
              </a:buClr>
              <a:buFont typeface="Wingdings" panose="05000000000000000000" pitchFamily="2" charset="2"/>
              <a:buChar char="§"/>
              <a:defRPr/>
            </a:pPr>
            <a:r>
              <a:rPr lang="en-US" dirty="0">
                <a:latin typeface="+mj-lt"/>
              </a:rPr>
              <a:t>Business transactions are posted and managed in the general ledger via accounts. Each master record contains settings that control the flow of financial transactions</a:t>
            </a:r>
          </a:p>
          <a:p>
            <a:pPr marL="342900" indent="-342900">
              <a:spcBef>
                <a:spcPts val="1800"/>
              </a:spcBef>
              <a:buClr>
                <a:schemeClr val="accent1"/>
              </a:buClr>
              <a:buFont typeface="Wingdings" panose="05000000000000000000" pitchFamily="2" charset="2"/>
              <a:buChar char="§"/>
              <a:defRPr/>
            </a:pPr>
            <a:r>
              <a:rPr lang="en-US" dirty="0">
                <a:latin typeface="+mj-lt"/>
              </a:rPr>
              <a:t>The G/L accounts record the business transactions in line item and totals form</a:t>
            </a:r>
          </a:p>
          <a:p>
            <a:pPr marL="342900" indent="-342900">
              <a:spcBef>
                <a:spcPts val="1800"/>
              </a:spcBef>
              <a:buClr>
                <a:schemeClr val="accent1"/>
              </a:buClr>
              <a:buFont typeface="Wingdings" panose="05000000000000000000" pitchFamily="2" charset="2"/>
              <a:buChar char="§"/>
              <a:defRPr/>
            </a:pPr>
            <a:r>
              <a:rPr lang="en-US" dirty="0">
                <a:latin typeface="+mj-lt"/>
              </a:rPr>
              <a:t>In the standard system, all business transactions, which are posted to G/L accounts, are updated in the general ledger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2AC-6AC5-40BF-ACB1-E5041EB49FBA}"/>
              </a:ext>
            </a:extLst>
          </p:cNvPr>
          <p:cNvPicPr>
            <a:picLocks noChangeAspect="1"/>
          </p:cNvPicPr>
          <p:nvPr/>
        </p:nvPicPr>
        <p:blipFill rotWithShape="1">
          <a:blip r:embed="rId3"/>
          <a:srcRect r="5512"/>
          <a:stretch/>
        </p:blipFill>
        <p:spPr>
          <a:xfrm>
            <a:off x="1776000" y="1053000"/>
            <a:ext cx="8640000" cy="3306086"/>
          </a:xfrm>
          <a:prstGeom prst="rect">
            <a:avLst/>
          </a:prstGeom>
        </p:spPr>
      </p:pic>
      <p:sp>
        <p:nvSpPr>
          <p:cNvPr id="3" name="Title 2"/>
          <p:cNvSpPr>
            <a:spLocks noGrp="1"/>
          </p:cNvSpPr>
          <p:nvPr>
            <p:ph type="title"/>
          </p:nvPr>
        </p:nvSpPr>
        <p:spPr/>
        <p:txBody>
          <a:bodyPr/>
          <a:lstStyle/>
          <a:p>
            <a:r>
              <a:rPr lang="en-US" dirty="0"/>
              <a:t>Create G/L Account</a:t>
            </a:r>
          </a:p>
        </p:txBody>
      </p:sp>
      <p:sp>
        <p:nvSpPr>
          <p:cNvPr id="23" name="TextBox 22">
            <a:extLst>
              <a:ext uri="{FF2B5EF4-FFF2-40B4-BE49-F238E27FC236}">
                <a16:creationId xmlns:a16="http://schemas.microsoft.com/office/drawing/2014/main" id="{55BFF109-0BBD-45A1-87C4-0F74454B1C81}"/>
              </a:ext>
            </a:extLst>
          </p:cNvPr>
          <p:cNvSpPr txBox="1"/>
          <p:nvPr/>
        </p:nvSpPr>
        <p:spPr>
          <a:xfrm>
            <a:off x="6287976" y="877078"/>
            <a:ext cx="1824025" cy="1016173"/>
          </a:xfrm>
          <a:prstGeom prst="wedgeEllipseCallout">
            <a:avLst>
              <a:gd name="adj1" fmla="val -152890"/>
              <a:gd name="adj2" fmla="val 120291"/>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lIns="36000" rIns="36000" rtlCol="0" anchor="ctr" anchorCtr="0">
            <a:noAutofit/>
          </a:bodyPr>
          <a:lstStyle/>
          <a:p>
            <a:pPr algn="ctr"/>
            <a:r>
              <a:rPr lang="en-US" sz="900" b="1" dirty="0">
                <a:solidFill>
                  <a:schemeClr val="tx1"/>
                </a:solidFill>
                <a:latin typeface="+mj-lt"/>
              </a:rPr>
              <a:t>Step 12: Select Field Status group from the list. This determines screen layout</a:t>
            </a:r>
          </a:p>
        </p:txBody>
      </p:sp>
      <p:sp>
        <p:nvSpPr>
          <p:cNvPr id="54" name="TextBox 53">
            <a:extLst>
              <a:ext uri="{FF2B5EF4-FFF2-40B4-BE49-F238E27FC236}">
                <a16:creationId xmlns:a16="http://schemas.microsoft.com/office/drawing/2014/main" id="{6B313BBF-7343-42FC-8A8E-B27B3E2FE46E}"/>
              </a:ext>
            </a:extLst>
          </p:cNvPr>
          <p:cNvSpPr txBox="1"/>
          <p:nvPr/>
        </p:nvSpPr>
        <p:spPr>
          <a:xfrm>
            <a:off x="4267202" y="4226768"/>
            <a:ext cx="2010122" cy="979715"/>
          </a:xfrm>
          <a:prstGeom prst="wedgeEllipseCallout">
            <a:avLst>
              <a:gd name="adj1" fmla="val -53649"/>
              <a:gd name="adj2" fmla="val -195505"/>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lIns="36000" rIns="36000" rtlCol="0" anchor="ctr" anchorCtr="0">
            <a:noAutofit/>
          </a:bodyPr>
          <a:lstStyle/>
          <a:p>
            <a:pPr algn="ctr"/>
            <a:r>
              <a:rPr lang="en-US" sz="900" b="1" dirty="0">
                <a:solidFill>
                  <a:schemeClr val="tx1"/>
                </a:solidFill>
                <a:latin typeface="+mj-lt"/>
              </a:rPr>
              <a:t>Step 13: Check box, indicates that the account can be posted automatically only</a:t>
            </a:r>
          </a:p>
        </p:txBody>
      </p:sp>
      <p:cxnSp>
        <p:nvCxnSpPr>
          <p:cNvPr id="33" name="Straight Connector 32">
            <a:extLst>
              <a:ext uri="{FF2B5EF4-FFF2-40B4-BE49-F238E27FC236}">
                <a16:creationId xmlns:a16="http://schemas.microsoft.com/office/drawing/2014/main" id="{AACCD76F-3534-4DCE-981E-C830E74D7575}"/>
              </a:ext>
            </a:extLst>
          </p:cNvPr>
          <p:cNvCxnSpPr>
            <a:cxnSpLocks/>
          </p:cNvCxnSpPr>
          <p:nvPr/>
        </p:nvCxnSpPr>
        <p:spPr>
          <a:xfrm>
            <a:off x="4416490" y="2575250"/>
            <a:ext cx="2263364" cy="925751"/>
          </a:xfrm>
          <a:prstGeom prst="line">
            <a:avLst/>
          </a:prstGeom>
          <a:ln w="12700">
            <a:solidFill>
              <a:srgbClr val="FF9900"/>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A1FE2106-4033-43D7-BF43-9E7BA83B9A94}"/>
              </a:ext>
            </a:extLst>
          </p:cNvPr>
          <p:cNvPicPr>
            <a:picLocks noChangeAspect="1"/>
          </p:cNvPicPr>
          <p:nvPr/>
        </p:nvPicPr>
        <p:blipFill>
          <a:blip r:embed="rId4"/>
          <a:stretch>
            <a:fillRect/>
          </a:stretch>
        </p:blipFill>
        <p:spPr>
          <a:xfrm>
            <a:off x="1776000" y="5626796"/>
            <a:ext cx="8466550" cy="394205"/>
          </a:xfrm>
          <a:prstGeom prst="rect">
            <a:avLst/>
          </a:prstGeom>
        </p:spPr>
      </p:pic>
      <p:pic>
        <p:nvPicPr>
          <p:cNvPr id="14" name="Picture 13">
            <a:extLst>
              <a:ext uri="{FF2B5EF4-FFF2-40B4-BE49-F238E27FC236}">
                <a16:creationId xmlns:a16="http://schemas.microsoft.com/office/drawing/2014/main" id="{7EC15D6E-99A7-4991-85AF-1FF7EBD90CED}"/>
              </a:ext>
            </a:extLst>
          </p:cNvPr>
          <p:cNvPicPr>
            <a:picLocks noChangeAspect="1"/>
          </p:cNvPicPr>
          <p:nvPr/>
        </p:nvPicPr>
        <p:blipFill>
          <a:blip r:embed="rId5"/>
          <a:stretch>
            <a:fillRect/>
          </a:stretch>
        </p:blipFill>
        <p:spPr>
          <a:xfrm>
            <a:off x="6679855" y="2236131"/>
            <a:ext cx="2274259" cy="3402388"/>
          </a:xfrm>
          <a:prstGeom prst="rect">
            <a:avLst/>
          </a:prstGeom>
        </p:spPr>
      </p:pic>
      <p:sp>
        <p:nvSpPr>
          <p:cNvPr id="21" name="Rectangle 20">
            <a:extLst>
              <a:ext uri="{FF2B5EF4-FFF2-40B4-BE49-F238E27FC236}">
                <a16:creationId xmlns:a16="http://schemas.microsoft.com/office/drawing/2014/main" id="{8EE577CE-0C3C-4FAE-B939-F4CAAEC8375D}"/>
              </a:ext>
            </a:extLst>
          </p:cNvPr>
          <p:cNvSpPr/>
          <p:nvPr/>
        </p:nvSpPr>
        <p:spPr>
          <a:xfrm>
            <a:off x="4176654" y="1917001"/>
            <a:ext cx="1199347" cy="216000"/>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EDE8E5A2-6368-4BB7-A3FA-CC4F7B57248D}"/>
              </a:ext>
            </a:extLst>
          </p:cNvPr>
          <p:cNvSpPr txBox="1"/>
          <p:nvPr/>
        </p:nvSpPr>
        <p:spPr>
          <a:xfrm>
            <a:off x="5448734" y="5561046"/>
            <a:ext cx="1729617" cy="739956"/>
          </a:xfrm>
          <a:prstGeom prst="wedgeEllipseCallout">
            <a:avLst>
              <a:gd name="adj1" fmla="val 138848"/>
              <a:gd name="adj2" fmla="val -18202"/>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lIns="36000" rIns="36000" rtlCol="0" anchor="ctr" anchorCtr="0">
            <a:noAutofit/>
          </a:bodyPr>
          <a:lstStyle/>
          <a:p>
            <a:pPr algn="ctr"/>
            <a:r>
              <a:rPr lang="en-US" sz="900" b="1" dirty="0">
                <a:solidFill>
                  <a:schemeClr val="tx1"/>
                </a:solidFill>
                <a:latin typeface="+mj-lt"/>
              </a:rPr>
              <a:t>Step 14:Click on the Save  to create GL account</a:t>
            </a:r>
          </a:p>
        </p:txBody>
      </p:sp>
    </p:spTree>
    <p:extLst>
      <p:ext uri="{BB962C8B-B14F-4D97-AF65-F5344CB8AC3E}">
        <p14:creationId xmlns:p14="http://schemas.microsoft.com/office/powerpoint/2010/main" val="22857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1000" fill="hold"/>
                                        <p:tgtEl>
                                          <p:spTgt spid="21"/>
                                        </p:tgtEl>
                                        <p:attrNameLst>
                                          <p:attrName>ppt_w</p:attrName>
                                        </p:attrNameLst>
                                      </p:cBhvr>
                                      <p:tavLst>
                                        <p:tav tm="0">
                                          <p:val>
                                            <p:fltVal val="0"/>
                                          </p:val>
                                        </p:tav>
                                        <p:tav tm="100000">
                                          <p:val>
                                            <p:strVal val="#ppt_w"/>
                                          </p:val>
                                        </p:tav>
                                      </p:tavLst>
                                    </p:anim>
                                    <p:anim calcmode="lin" valueType="num">
                                      <p:cBhvr>
                                        <p:cTn id="15" dur="1000" fill="hold"/>
                                        <p:tgtEl>
                                          <p:spTgt spid="21"/>
                                        </p:tgtEl>
                                        <p:attrNameLst>
                                          <p:attrName>ppt_h</p:attrName>
                                        </p:attrNameLst>
                                      </p:cBhvr>
                                      <p:tavLst>
                                        <p:tav tm="0">
                                          <p:val>
                                            <p:fltVal val="0"/>
                                          </p:val>
                                        </p:tav>
                                        <p:tav tm="100000">
                                          <p:val>
                                            <p:strVal val="#ppt_h"/>
                                          </p:val>
                                        </p:tav>
                                      </p:tavLst>
                                    </p:anim>
                                    <p:animEffect transition="in" filter="fade">
                                      <p:cBhvr>
                                        <p:cTn id="16" dur="10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1000"/>
                                        <p:tgtEl>
                                          <p:spTgt spid="54"/>
                                        </p:tgtEl>
                                      </p:cBhvr>
                                    </p:animEffect>
                                    <p:anim calcmode="lin" valueType="num">
                                      <p:cBhvr>
                                        <p:cTn id="39" dur="1000" fill="hold"/>
                                        <p:tgtEl>
                                          <p:spTgt spid="54"/>
                                        </p:tgtEl>
                                        <p:attrNameLst>
                                          <p:attrName>ppt_x</p:attrName>
                                        </p:attrNameLst>
                                      </p:cBhvr>
                                      <p:tavLst>
                                        <p:tav tm="0">
                                          <p:val>
                                            <p:strVal val="#ppt_x"/>
                                          </p:val>
                                        </p:tav>
                                        <p:tav tm="100000">
                                          <p:val>
                                            <p:strVal val="#ppt_x"/>
                                          </p:val>
                                        </p:tav>
                                      </p:tavLst>
                                    </p:anim>
                                    <p:anim calcmode="lin" valueType="num">
                                      <p:cBhvr>
                                        <p:cTn id="40"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1000" fill="hold"/>
                                        <p:tgtEl>
                                          <p:spTgt spid="10"/>
                                        </p:tgtEl>
                                        <p:attrNameLst>
                                          <p:attrName>ppt_w</p:attrName>
                                        </p:attrNameLst>
                                      </p:cBhvr>
                                      <p:tavLst>
                                        <p:tav tm="0">
                                          <p:val>
                                            <p:fltVal val="0"/>
                                          </p:val>
                                        </p:tav>
                                        <p:tav tm="100000">
                                          <p:val>
                                            <p:strVal val="#ppt_w"/>
                                          </p:val>
                                        </p:tav>
                                      </p:tavLst>
                                    </p:anim>
                                    <p:anim calcmode="lin" valueType="num">
                                      <p:cBhvr>
                                        <p:cTn id="46" dur="1000" fill="hold"/>
                                        <p:tgtEl>
                                          <p:spTgt spid="10"/>
                                        </p:tgtEl>
                                        <p:attrNameLst>
                                          <p:attrName>ppt_h</p:attrName>
                                        </p:attrNameLst>
                                      </p:cBhvr>
                                      <p:tavLst>
                                        <p:tav tm="0">
                                          <p:val>
                                            <p:fltVal val="0"/>
                                          </p:val>
                                        </p:tav>
                                        <p:tav tm="100000">
                                          <p:val>
                                            <p:strVal val="#ppt_h"/>
                                          </p:val>
                                        </p:tav>
                                      </p:tavLst>
                                    </p:anim>
                                    <p:animEffect transition="in" filter="fade">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4" grpId="0" animBg="1"/>
      <p:bldP spid="21"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PROFIT CENTER:</a:t>
            </a:r>
          </a:p>
        </p:txBody>
      </p:sp>
      <p:sp>
        <p:nvSpPr>
          <p:cNvPr id="37891" name="Rectangle 3"/>
          <p:cNvSpPr>
            <a:spLocks noGrp="1" noChangeArrowheads="1"/>
          </p:cNvSpPr>
          <p:nvPr>
            <p:ph type="body" idx="4294967295"/>
          </p:nvPr>
        </p:nvSpPr>
        <p:spPr>
          <a:xfrm>
            <a:off x="0" y="1219200"/>
            <a:ext cx="8382000" cy="4876800"/>
          </a:xfrm>
        </p:spPr>
        <p:txBody>
          <a:bodyPr/>
          <a:lstStyle/>
          <a:p>
            <a:endParaRPr lang="en-US" dirty="0">
              <a:effectLst/>
            </a:endParaRPr>
          </a:p>
          <a:p>
            <a:endParaRPr lang="en-US" sz="1800" dirty="0">
              <a:latin typeface="Arial" charset="0"/>
            </a:endParaRPr>
          </a:p>
          <a:p>
            <a:endParaRPr lang="en-US" sz="1800" dirty="0">
              <a:latin typeface="Arial" charset="0"/>
            </a:endParaRPr>
          </a:p>
          <a:p>
            <a:endParaRPr lang="en-US" sz="1800" dirty="0">
              <a:latin typeface="Arial" charset="0"/>
            </a:endParaRPr>
          </a:p>
          <a:p>
            <a:endParaRPr lang="en-US" sz="1800" dirty="0">
              <a:latin typeface="Arial" charset="0"/>
            </a:endParaRPr>
          </a:p>
        </p:txBody>
      </p:sp>
      <p:sp>
        <p:nvSpPr>
          <p:cNvPr id="2" name="Rectangle 1">
            <a:extLst>
              <a:ext uri="{FF2B5EF4-FFF2-40B4-BE49-F238E27FC236}">
                <a16:creationId xmlns:a16="http://schemas.microsoft.com/office/drawing/2014/main" id="{107BB200-041D-4A03-8E5B-DC5EA2627620}"/>
              </a:ext>
            </a:extLst>
          </p:cNvPr>
          <p:cNvSpPr/>
          <p:nvPr/>
        </p:nvSpPr>
        <p:spPr>
          <a:xfrm>
            <a:off x="227349" y="991614"/>
            <a:ext cx="11688426" cy="4939814"/>
          </a:xfrm>
          <a:prstGeom prst="rect">
            <a:avLst/>
          </a:prstGeom>
        </p:spPr>
        <p:txBody>
          <a:bodyPr wrap="square">
            <a:spAutoFit/>
          </a:bodyPr>
          <a:lstStyle/>
          <a:p>
            <a:pPr marL="285750" indent="-285750">
              <a:spcBef>
                <a:spcPts val="1800"/>
              </a:spcBef>
              <a:buClr>
                <a:schemeClr val="accent1"/>
              </a:buClr>
              <a:buFont typeface="Wingdings" panose="05000000000000000000" pitchFamily="2" charset="2"/>
              <a:buChar char="§"/>
            </a:pPr>
            <a:r>
              <a:rPr lang="en-US" sz="1600" dirty="0"/>
              <a:t>A profit center is an organizational unit in accounting that reflects a management-oriented structure of the organization for the purpose of internal control</a:t>
            </a:r>
          </a:p>
          <a:p>
            <a:pPr marL="285750" indent="-285750">
              <a:spcBef>
                <a:spcPts val="1800"/>
              </a:spcBef>
              <a:buClr>
                <a:schemeClr val="accent1"/>
              </a:buClr>
              <a:buFont typeface="Wingdings" panose="05000000000000000000" pitchFamily="2" charset="2"/>
              <a:buChar char="§"/>
            </a:pPr>
            <a:r>
              <a:rPr lang="en-US" sz="1600" dirty="0"/>
              <a:t>You can analyze operating results for profit centers using either the cost-of-sales or the period accounting approach. By calculating the fixed capital as well, you can use your profit centers as investment centers</a:t>
            </a:r>
          </a:p>
          <a:p>
            <a:pPr marL="285750" indent="-285750">
              <a:spcBef>
                <a:spcPts val="1800"/>
              </a:spcBef>
              <a:buClr>
                <a:schemeClr val="accent1"/>
              </a:buClr>
              <a:buFont typeface="Wingdings" panose="05000000000000000000" pitchFamily="2" charset="2"/>
              <a:buChar char="§"/>
            </a:pPr>
            <a:r>
              <a:rPr lang="en-US" sz="1600" dirty="0"/>
              <a:t>Profit center Accounting at the profit center level is based on costs and revenues. These are assigned statistically by multiple parallel updating to all logistical activities and other allocations of relevance for a profit center</a:t>
            </a:r>
          </a:p>
          <a:p>
            <a:pPr marL="285750" indent="-285750">
              <a:spcBef>
                <a:spcPts val="1800"/>
              </a:spcBef>
              <a:buClr>
                <a:schemeClr val="accent1"/>
              </a:buClr>
              <a:buFont typeface="Wingdings" panose="05000000000000000000" pitchFamily="2" charset="2"/>
              <a:buChar char="§"/>
            </a:pPr>
            <a:r>
              <a:rPr lang="en-US" sz="1600" dirty="0"/>
              <a:t>The exchange of goods and services between profit centers can be valuated using the same valuation approach as financial accounting or another approach</a:t>
            </a:r>
          </a:p>
          <a:p>
            <a:pPr marL="285750" indent="-285750">
              <a:spcBef>
                <a:spcPts val="1800"/>
              </a:spcBef>
              <a:buClr>
                <a:schemeClr val="accent1"/>
              </a:buClr>
              <a:buFont typeface="Wingdings" panose="05000000000000000000" pitchFamily="2" charset="2"/>
              <a:buChar char="§"/>
            </a:pPr>
            <a:r>
              <a:rPr lang="en-US" sz="1600" dirty="0"/>
              <a:t>The master data of a profit center includes the name of the profit center, the controlling area it is assigned to, and the profit center’s period of validity, as well as information about the person responsible for the profit center, the profit center’s assignment to a node of the standard hierarchy, and data required for communication (address, telephone number and so on)</a:t>
            </a:r>
          </a:p>
          <a:p>
            <a:pPr marL="285750" indent="-285750">
              <a:spcBef>
                <a:spcPts val="1800"/>
              </a:spcBef>
              <a:buClr>
                <a:schemeClr val="accent1"/>
              </a:buClr>
              <a:buFont typeface="Wingdings" panose="05000000000000000000" pitchFamily="2" charset="2"/>
              <a:buChar char="§"/>
            </a:pPr>
            <a:r>
              <a:rPr lang="en-US" sz="1600" dirty="0"/>
              <a:t>Every profit center is assigned to the organizational unit controlling area. This assignment is necessary because Profit Center Accounting displays values in G/L accounts</a:t>
            </a:r>
          </a:p>
        </p:txBody>
      </p:sp>
    </p:spTree>
    <p:extLst>
      <p:ext uri="{BB962C8B-B14F-4D97-AF65-F5344CB8AC3E}">
        <p14:creationId xmlns:p14="http://schemas.microsoft.com/office/powerpoint/2010/main" val="3198436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F9D7A-A200-4D57-A868-9BAC0E7D975C}"/>
              </a:ext>
            </a:extLst>
          </p:cNvPr>
          <p:cNvPicPr>
            <a:picLocks noChangeAspect="1"/>
          </p:cNvPicPr>
          <p:nvPr/>
        </p:nvPicPr>
        <p:blipFill>
          <a:blip r:embed="rId3"/>
          <a:stretch>
            <a:fillRect/>
          </a:stretch>
        </p:blipFill>
        <p:spPr>
          <a:xfrm>
            <a:off x="3755571" y="4077875"/>
            <a:ext cx="4680858" cy="2442936"/>
          </a:xfrm>
          <a:prstGeom prst="rect">
            <a:avLst/>
          </a:prstGeom>
        </p:spPr>
      </p:pic>
      <p:sp>
        <p:nvSpPr>
          <p:cNvPr id="37890" name="Rectangle 2"/>
          <p:cNvSpPr>
            <a:spLocks noGrp="1" noChangeArrowheads="1"/>
          </p:cNvSpPr>
          <p:nvPr>
            <p:ph type="title"/>
          </p:nvPr>
        </p:nvSpPr>
        <p:spPr/>
        <p:txBody>
          <a:bodyPr/>
          <a:lstStyle/>
          <a:p>
            <a:r>
              <a:rPr lang="en-US" dirty="0"/>
              <a:t>PROFIT CENTER Cont..</a:t>
            </a:r>
          </a:p>
        </p:txBody>
      </p:sp>
      <p:sp>
        <p:nvSpPr>
          <p:cNvPr id="37891" name="Rectangle 3"/>
          <p:cNvSpPr>
            <a:spLocks noGrp="1" noChangeArrowheads="1"/>
          </p:cNvSpPr>
          <p:nvPr>
            <p:ph type="body" idx="4294967295"/>
          </p:nvPr>
        </p:nvSpPr>
        <p:spPr>
          <a:xfrm>
            <a:off x="0" y="1219200"/>
            <a:ext cx="8382000" cy="4876800"/>
          </a:xfrm>
        </p:spPr>
        <p:txBody>
          <a:bodyPr/>
          <a:lstStyle/>
          <a:p>
            <a:endParaRPr lang="en-US" dirty="0">
              <a:effectLst/>
            </a:endParaRPr>
          </a:p>
          <a:p>
            <a:endParaRPr lang="en-US" sz="1800" dirty="0">
              <a:latin typeface="Arial" charset="0"/>
            </a:endParaRPr>
          </a:p>
          <a:p>
            <a:endParaRPr lang="en-US" sz="1800" dirty="0">
              <a:latin typeface="Arial" charset="0"/>
            </a:endParaRPr>
          </a:p>
          <a:p>
            <a:endParaRPr lang="en-US" sz="1800" dirty="0">
              <a:latin typeface="Arial" charset="0"/>
            </a:endParaRPr>
          </a:p>
          <a:p>
            <a:endParaRPr lang="en-US" sz="1800" dirty="0">
              <a:latin typeface="Arial" charset="0"/>
            </a:endParaRPr>
          </a:p>
        </p:txBody>
      </p:sp>
      <p:pic>
        <p:nvPicPr>
          <p:cNvPr id="2" name="Picture 1">
            <a:extLst>
              <a:ext uri="{FF2B5EF4-FFF2-40B4-BE49-F238E27FC236}">
                <a16:creationId xmlns:a16="http://schemas.microsoft.com/office/drawing/2014/main" id="{075A2431-8098-48CE-AD11-E5593DBD34F3}"/>
              </a:ext>
            </a:extLst>
          </p:cNvPr>
          <p:cNvPicPr>
            <a:picLocks noChangeAspect="1"/>
          </p:cNvPicPr>
          <p:nvPr/>
        </p:nvPicPr>
        <p:blipFill>
          <a:blip r:embed="rId4"/>
          <a:stretch>
            <a:fillRect/>
          </a:stretch>
        </p:blipFill>
        <p:spPr>
          <a:xfrm>
            <a:off x="3278639" y="2280513"/>
            <a:ext cx="5634723" cy="1568133"/>
          </a:xfrm>
          <a:prstGeom prst="rect">
            <a:avLst/>
          </a:prstGeom>
        </p:spPr>
      </p:pic>
      <p:pic>
        <p:nvPicPr>
          <p:cNvPr id="4" name="Picture 3">
            <a:extLst>
              <a:ext uri="{FF2B5EF4-FFF2-40B4-BE49-F238E27FC236}">
                <a16:creationId xmlns:a16="http://schemas.microsoft.com/office/drawing/2014/main" id="{A6A2C385-0E79-457B-ABF1-5D7D27847257}"/>
              </a:ext>
            </a:extLst>
          </p:cNvPr>
          <p:cNvPicPr>
            <a:picLocks noChangeAspect="1"/>
          </p:cNvPicPr>
          <p:nvPr/>
        </p:nvPicPr>
        <p:blipFill>
          <a:blip r:embed="rId5"/>
          <a:stretch>
            <a:fillRect/>
          </a:stretch>
        </p:blipFill>
        <p:spPr>
          <a:xfrm>
            <a:off x="9511072" y="5380984"/>
            <a:ext cx="609600" cy="228601"/>
          </a:xfrm>
          <a:prstGeom prst="rect">
            <a:avLst/>
          </a:prstGeom>
        </p:spPr>
      </p:pic>
      <p:sp>
        <p:nvSpPr>
          <p:cNvPr id="6" name="Rectangle 5">
            <a:extLst>
              <a:ext uri="{FF2B5EF4-FFF2-40B4-BE49-F238E27FC236}">
                <a16:creationId xmlns:a16="http://schemas.microsoft.com/office/drawing/2014/main" id="{10F5C337-58A8-44B8-9801-BDCDDCB6C7D4}"/>
              </a:ext>
            </a:extLst>
          </p:cNvPr>
          <p:cNvSpPr/>
          <p:nvPr/>
        </p:nvSpPr>
        <p:spPr>
          <a:xfrm>
            <a:off x="227013" y="980728"/>
            <a:ext cx="11688762" cy="907941"/>
          </a:xfrm>
          <a:prstGeom prst="rect">
            <a:avLst/>
          </a:prstGeom>
        </p:spPr>
        <p:txBody>
          <a:bodyPr wrap="square">
            <a:spAutoFit/>
          </a:bodyPr>
          <a:lstStyle/>
          <a:p>
            <a:pPr>
              <a:spcBef>
                <a:spcPts val="600"/>
              </a:spcBef>
            </a:pPr>
            <a:r>
              <a:rPr lang="en-US" sz="1600" b="1" dirty="0"/>
              <a:t>Define Profit Center</a:t>
            </a:r>
          </a:p>
          <a:p>
            <a:pPr>
              <a:spcBef>
                <a:spcPts val="600"/>
              </a:spcBef>
            </a:pPr>
            <a:r>
              <a:rPr lang="en-US" sz="1600" b="1" dirty="0"/>
              <a:t>PATH: </a:t>
            </a:r>
            <a:r>
              <a:rPr lang="en-US" sz="1600" dirty="0"/>
              <a:t>SPRO -  Controlling  -  Profit Center Accounting  - Master Data - Profit Center -  Define Profit Center </a:t>
            </a:r>
            <a:r>
              <a:rPr lang="en-US" sz="1600" b="1" dirty="0"/>
              <a:t>Transaction Code: </a:t>
            </a:r>
            <a:r>
              <a:rPr lang="en-US" sz="1600" dirty="0"/>
              <a:t>KE51</a:t>
            </a:r>
          </a:p>
        </p:txBody>
      </p:sp>
      <p:sp>
        <p:nvSpPr>
          <p:cNvPr id="7" name="Rectangle 6">
            <a:extLst>
              <a:ext uri="{FF2B5EF4-FFF2-40B4-BE49-F238E27FC236}">
                <a16:creationId xmlns:a16="http://schemas.microsoft.com/office/drawing/2014/main" id="{83B09FCB-5112-42BB-9226-15B96DA6AA50}"/>
              </a:ext>
            </a:extLst>
          </p:cNvPr>
          <p:cNvSpPr/>
          <p:nvPr/>
        </p:nvSpPr>
        <p:spPr>
          <a:xfrm>
            <a:off x="3278639" y="1844824"/>
            <a:ext cx="5634723" cy="338554"/>
          </a:xfrm>
          <a:prstGeom prst="rect">
            <a:avLst/>
          </a:prstGeom>
        </p:spPr>
        <p:txBody>
          <a:bodyPr wrap="square">
            <a:spAutoFit/>
          </a:bodyPr>
          <a:lstStyle/>
          <a:p>
            <a:r>
              <a:rPr lang="en-US" sz="1600" dirty="0"/>
              <a:t>Click on “Execute”, the following window will display:</a:t>
            </a:r>
          </a:p>
        </p:txBody>
      </p:sp>
      <p:sp>
        <p:nvSpPr>
          <p:cNvPr id="8" name="Rectangle 7">
            <a:extLst>
              <a:ext uri="{FF2B5EF4-FFF2-40B4-BE49-F238E27FC236}">
                <a16:creationId xmlns:a16="http://schemas.microsoft.com/office/drawing/2014/main" id="{16216E62-589C-417E-AFA5-33C6311BB0DF}"/>
              </a:ext>
            </a:extLst>
          </p:cNvPr>
          <p:cNvSpPr/>
          <p:nvPr/>
        </p:nvSpPr>
        <p:spPr>
          <a:xfrm>
            <a:off x="8616280" y="4892654"/>
            <a:ext cx="3299495" cy="738664"/>
          </a:xfrm>
          <a:prstGeom prst="rect">
            <a:avLst/>
          </a:prstGeom>
        </p:spPr>
        <p:txBody>
          <a:bodyPr wrap="square">
            <a:spAutoFit/>
          </a:bodyPr>
          <a:lstStyle/>
          <a:p>
            <a:r>
              <a:rPr lang="en-US" sz="1400" dirty="0"/>
              <a:t>Double click on “EC-PCA: Create Profit Center” or select that and click on              button</a:t>
            </a:r>
          </a:p>
        </p:txBody>
      </p:sp>
    </p:spTree>
    <p:extLst>
      <p:ext uri="{BB962C8B-B14F-4D97-AF65-F5344CB8AC3E}">
        <p14:creationId xmlns:p14="http://schemas.microsoft.com/office/powerpoint/2010/main" val="270129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415AD7-0774-40A1-8120-E17B9D23C49A}"/>
              </a:ext>
            </a:extLst>
          </p:cNvPr>
          <p:cNvSpPr/>
          <p:nvPr/>
        </p:nvSpPr>
        <p:spPr>
          <a:xfrm>
            <a:off x="6096745" y="2207940"/>
            <a:ext cx="4319736" cy="1538883"/>
          </a:xfrm>
          <a:prstGeom prst="rect">
            <a:avLst/>
          </a:prstGeom>
        </p:spPr>
        <p:txBody>
          <a:bodyPr wrap="square">
            <a:spAutoFit/>
          </a:bodyPr>
          <a:lstStyle/>
          <a:p>
            <a:pPr>
              <a:spcBef>
                <a:spcPts val="1200"/>
              </a:spcBef>
            </a:pPr>
            <a:r>
              <a:rPr lang="en-US" sz="1600" dirty="0">
                <a:latin typeface="+mj-lt"/>
              </a:rPr>
              <a:t>After maintaining above all parameters </a:t>
            </a:r>
          </a:p>
          <a:p>
            <a:pPr>
              <a:spcBef>
                <a:spcPts val="1200"/>
              </a:spcBef>
            </a:pPr>
            <a:r>
              <a:rPr lang="en-US" sz="1600" dirty="0">
                <a:latin typeface="+mj-lt"/>
              </a:rPr>
              <a:t>click on Active Button.         </a:t>
            </a:r>
          </a:p>
          <a:p>
            <a:pPr>
              <a:spcBef>
                <a:spcPts val="1200"/>
              </a:spcBef>
            </a:pPr>
            <a:endParaRPr lang="en-US" sz="1600" dirty="0">
              <a:latin typeface="+mj-lt"/>
            </a:endParaRPr>
          </a:p>
          <a:p>
            <a:pPr>
              <a:spcBef>
                <a:spcPts val="1200"/>
              </a:spcBef>
            </a:pPr>
            <a:r>
              <a:rPr lang="en-US" sz="1600" dirty="0">
                <a:latin typeface="+mj-lt"/>
              </a:rPr>
              <a:t>So it will save automatically.</a:t>
            </a:r>
          </a:p>
        </p:txBody>
      </p:sp>
      <p:sp>
        <p:nvSpPr>
          <p:cNvPr id="37890" name="Rectangle 2"/>
          <p:cNvSpPr>
            <a:spLocks noGrp="1" noChangeArrowheads="1"/>
          </p:cNvSpPr>
          <p:nvPr>
            <p:ph type="title"/>
          </p:nvPr>
        </p:nvSpPr>
        <p:spPr/>
        <p:txBody>
          <a:bodyPr/>
          <a:lstStyle/>
          <a:p>
            <a:r>
              <a:rPr lang="en-US" dirty="0"/>
              <a:t>PROFIT CENTER Cont..</a:t>
            </a:r>
          </a:p>
        </p:txBody>
      </p:sp>
      <p:sp>
        <p:nvSpPr>
          <p:cNvPr id="37891" name="Rectangle 3"/>
          <p:cNvSpPr>
            <a:spLocks noGrp="1" noChangeArrowheads="1"/>
          </p:cNvSpPr>
          <p:nvPr>
            <p:ph type="body" idx="4294967295"/>
          </p:nvPr>
        </p:nvSpPr>
        <p:spPr>
          <a:xfrm>
            <a:off x="0" y="1219200"/>
            <a:ext cx="8382000" cy="4876800"/>
          </a:xfrm>
        </p:spPr>
        <p:txBody>
          <a:bodyPr/>
          <a:lstStyle/>
          <a:p>
            <a:endParaRPr lang="en-US" dirty="0">
              <a:effectLst/>
            </a:endParaRPr>
          </a:p>
          <a:p>
            <a:endParaRPr lang="en-US" sz="1800" dirty="0">
              <a:latin typeface="Arial" charset="0"/>
            </a:endParaRPr>
          </a:p>
          <a:p>
            <a:endParaRPr lang="en-US" sz="1800" dirty="0">
              <a:latin typeface="Arial" charset="0"/>
            </a:endParaRPr>
          </a:p>
          <a:p>
            <a:endParaRPr lang="en-US" sz="1800" dirty="0">
              <a:latin typeface="Arial" charset="0"/>
            </a:endParaRPr>
          </a:p>
          <a:p>
            <a:endParaRPr lang="en-US" sz="1800" dirty="0">
              <a:latin typeface="Arial" charset="0"/>
            </a:endParaRPr>
          </a:p>
        </p:txBody>
      </p:sp>
      <p:pic>
        <p:nvPicPr>
          <p:cNvPr id="6" name="Picture 5">
            <a:extLst>
              <a:ext uri="{FF2B5EF4-FFF2-40B4-BE49-F238E27FC236}">
                <a16:creationId xmlns:a16="http://schemas.microsoft.com/office/drawing/2014/main" id="{2ECA8B00-FD47-4574-88D3-2713101C356C}"/>
              </a:ext>
            </a:extLst>
          </p:cNvPr>
          <p:cNvPicPr>
            <a:picLocks noChangeAspect="1"/>
          </p:cNvPicPr>
          <p:nvPr/>
        </p:nvPicPr>
        <p:blipFill>
          <a:blip r:embed="rId3"/>
          <a:stretch>
            <a:fillRect/>
          </a:stretch>
        </p:blipFill>
        <p:spPr>
          <a:xfrm>
            <a:off x="250776" y="1557754"/>
            <a:ext cx="5616624" cy="4268096"/>
          </a:xfrm>
          <a:prstGeom prst="rect">
            <a:avLst/>
          </a:prstGeom>
        </p:spPr>
      </p:pic>
      <p:sp>
        <p:nvSpPr>
          <p:cNvPr id="7" name="Rectangle 6">
            <a:extLst>
              <a:ext uri="{FF2B5EF4-FFF2-40B4-BE49-F238E27FC236}">
                <a16:creationId xmlns:a16="http://schemas.microsoft.com/office/drawing/2014/main" id="{454F5AAE-68B6-4ADA-BF89-EC9B0323540A}"/>
              </a:ext>
            </a:extLst>
          </p:cNvPr>
          <p:cNvSpPr/>
          <p:nvPr/>
        </p:nvSpPr>
        <p:spPr>
          <a:xfrm>
            <a:off x="263352" y="6021288"/>
            <a:ext cx="11521280" cy="338554"/>
          </a:xfrm>
          <a:prstGeom prst="rect">
            <a:avLst/>
          </a:prstGeom>
        </p:spPr>
        <p:txBody>
          <a:bodyPr wrap="square">
            <a:spAutoFit/>
          </a:bodyPr>
          <a:lstStyle/>
          <a:p>
            <a:r>
              <a:rPr lang="en-US" sz="1600" b="1" dirty="0">
                <a:latin typeface="+mj-lt"/>
              </a:rPr>
              <a:t>Note: </a:t>
            </a:r>
            <a:r>
              <a:rPr lang="en-US" sz="1600" dirty="0">
                <a:latin typeface="+mj-lt"/>
              </a:rPr>
              <a:t>Like above process you can create any number of profit centers as per client or project requirement.</a:t>
            </a:r>
          </a:p>
        </p:txBody>
      </p:sp>
      <p:pic>
        <p:nvPicPr>
          <p:cNvPr id="8" name="Picture 7">
            <a:extLst>
              <a:ext uri="{FF2B5EF4-FFF2-40B4-BE49-F238E27FC236}">
                <a16:creationId xmlns:a16="http://schemas.microsoft.com/office/drawing/2014/main" id="{7B7AE3E3-3625-48B3-B2FD-E1D1AD8955CD}"/>
              </a:ext>
            </a:extLst>
          </p:cNvPr>
          <p:cNvPicPr>
            <a:picLocks noChangeAspect="1"/>
          </p:cNvPicPr>
          <p:nvPr/>
        </p:nvPicPr>
        <p:blipFill>
          <a:blip r:embed="rId4"/>
          <a:stretch>
            <a:fillRect/>
          </a:stretch>
        </p:blipFill>
        <p:spPr>
          <a:xfrm flipH="1" flipV="1">
            <a:off x="8588695" y="2465919"/>
            <a:ext cx="228600" cy="719820"/>
          </a:xfrm>
          <a:prstGeom prst="rect">
            <a:avLst/>
          </a:prstGeom>
        </p:spPr>
      </p:pic>
      <p:sp>
        <p:nvSpPr>
          <p:cNvPr id="2" name="Rectangle 1">
            <a:extLst>
              <a:ext uri="{FF2B5EF4-FFF2-40B4-BE49-F238E27FC236}">
                <a16:creationId xmlns:a16="http://schemas.microsoft.com/office/drawing/2014/main" id="{64249C4C-A851-4536-867E-ED65B7897756}"/>
              </a:ext>
            </a:extLst>
          </p:cNvPr>
          <p:cNvSpPr/>
          <p:nvPr/>
        </p:nvSpPr>
        <p:spPr>
          <a:xfrm>
            <a:off x="227349" y="991614"/>
            <a:ext cx="11688426" cy="338554"/>
          </a:xfrm>
          <a:prstGeom prst="rect">
            <a:avLst/>
          </a:prstGeom>
        </p:spPr>
        <p:txBody>
          <a:bodyPr wrap="square">
            <a:spAutoFit/>
          </a:bodyPr>
          <a:lstStyle/>
          <a:p>
            <a:r>
              <a:rPr lang="en-US" sz="1600" dirty="0"/>
              <a:t>In Profit center field any number and click on Master Data button, it will take to following screen:</a:t>
            </a:r>
            <a:endParaRPr lang="en-US" sz="1400" dirty="0"/>
          </a:p>
        </p:txBody>
      </p:sp>
    </p:spTree>
    <p:extLst>
      <p:ext uri="{BB962C8B-B14F-4D97-AF65-F5344CB8AC3E}">
        <p14:creationId xmlns:p14="http://schemas.microsoft.com/office/powerpoint/2010/main" val="1113398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Segments</a:t>
            </a:r>
          </a:p>
        </p:txBody>
      </p:sp>
      <p:sp>
        <p:nvSpPr>
          <p:cNvPr id="37891" name="Rectangle 3"/>
          <p:cNvSpPr>
            <a:spLocks noGrp="1" noChangeArrowheads="1"/>
          </p:cNvSpPr>
          <p:nvPr>
            <p:ph type="body" idx="4294967295"/>
          </p:nvPr>
        </p:nvSpPr>
        <p:spPr>
          <a:xfrm>
            <a:off x="0" y="1219200"/>
            <a:ext cx="8382000" cy="4876800"/>
          </a:xfrm>
        </p:spPr>
        <p:txBody>
          <a:bodyPr/>
          <a:lstStyle/>
          <a:p>
            <a:endParaRPr lang="en-US" dirty="0">
              <a:effectLst/>
            </a:endParaRPr>
          </a:p>
          <a:p>
            <a:endParaRPr lang="en-US" sz="1800" dirty="0">
              <a:latin typeface="Arial" charset="0"/>
            </a:endParaRPr>
          </a:p>
        </p:txBody>
      </p:sp>
      <p:sp>
        <p:nvSpPr>
          <p:cNvPr id="3" name="Rectangle 2">
            <a:extLst>
              <a:ext uri="{FF2B5EF4-FFF2-40B4-BE49-F238E27FC236}">
                <a16:creationId xmlns:a16="http://schemas.microsoft.com/office/drawing/2014/main" id="{281AF606-7914-48B8-B444-82BDEB3C87DB}"/>
              </a:ext>
            </a:extLst>
          </p:cNvPr>
          <p:cNvSpPr/>
          <p:nvPr/>
        </p:nvSpPr>
        <p:spPr>
          <a:xfrm>
            <a:off x="227349" y="991614"/>
            <a:ext cx="11688426" cy="5232202"/>
          </a:xfrm>
          <a:prstGeom prst="rect">
            <a:avLst/>
          </a:prstGeom>
        </p:spPr>
        <p:txBody>
          <a:bodyPr wrap="square">
            <a:spAutoFit/>
          </a:bodyPr>
          <a:lstStyle/>
          <a:p>
            <a:pPr>
              <a:spcBef>
                <a:spcPts val="600"/>
              </a:spcBef>
            </a:pPr>
            <a:r>
              <a:rPr lang="en-US" sz="1600" b="1" dirty="0"/>
              <a:t>Define Segment:</a:t>
            </a:r>
          </a:p>
          <a:p>
            <a:pPr marL="285750" indent="-285750">
              <a:spcBef>
                <a:spcPts val="600"/>
              </a:spcBef>
              <a:buClr>
                <a:schemeClr val="accent1"/>
              </a:buClr>
              <a:buFont typeface="Wingdings" panose="05000000000000000000" pitchFamily="2" charset="2"/>
              <a:buChar char="§"/>
            </a:pPr>
            <a:r>
              <a:rPr lang="en-US" sz="1600" dirty="0"/>
              <a:t>Division of a company for which you can create financial statements for external reporting</a:t>
            </a:r>
          </a:p>
          <a:p>
            <a:pPr marL="285750" indent="-285750">
              <a:spcBef>
                <a:spcPts val="600"/>
              </a:spcBef>
              <a:buClr>
                <a:schemeClr val="accent1"/>
              </a:buClr>
              <a:buFont typeface="Wingdings" panose="05000000000000000000" pitchFamily="2" charset="2"/>
              <a:buChar char="§"/>
            </a:pPr>
            <a:r>
              <a:rPr lang="en-US" sz="1600" dirty="0"/>
              <a:t>You can enter a segment in the master record of a profit center. The characteristic Segment is only released in combination with the characteristic Profit Center. If no segment is specified manually during posting (only possible for transactions in Financial Accounting), the segment is determined from the master record of the profit center. This profit center can also be assigned manually or derived. If you want to apply different rules to derive the segment during posting, you can define your own rules for this</a:t>
            </a:r>
          </a:p>
          <a:p>
            <a:pPr marL="285750" indent="-285750">
              <a:spcBef>
                <a:spcPts val="600"/>
              </a:spcBef>
              <a:buClr>
                <a:schemeClr val="accent1"/>
              </a:buClr>
              <a:buFont typeface="Wingdings" panose="05000000000000000000" pitchFamily="2" charset="2"/>
              <a:buChar char="§"/>
            </a:pPr>
            <a:r>
              <a:rPr lang="en-US" sz="1600" dirty="0"/>
              <a:t>IAS requires for segment reporting primary and secondary segmentation, which have different reporting depth. A distinction is made between the following types of segment:</a:t>
            </a:r>
          </a:p>
          <a:p>
            <a:pPr marL="271463">
              <a:spcBef>
                <a:spcPts val="600"/>
              </a:spcBef>
              <a:buClr>
                <a:schemeClr val="accent1"/>
              </a:buClr>
            </a:pPr>
            <a:r>
              <a:rPr lang="en-US" sz="1600" b="1" dirty="0"/>
              <a:t>Business segment: </a:t>
            </a:r>
            <a:r>
              <a:rPr lang="en-US" sz="1600" dirty="0"/>
              <a:t>A business segment is a distinguishable sub activity of a company that relates to the manufacture of a product or the provision of a service and that has risks and revenues that differ from those in other business segments</a:t>
            </a:r>
          </a:p>
          <a:p>
            <a:pPr marL="271463">
              <a:spcBef>
                <a:spcPts val="600"/>
              </a:spcBef>
              <a:buClr>
                <a:schemeClr val="accent1"/>
              </a:buClr>
            </a:pPr>
            <a:r>
              <a:rPr lang="en-US" sz="1600" b="1" dirty="0"/>
              <a:t>Geographical segment: </a:t>
            </a:r>
            <a:r>
              <a:rPr lang="en-US" sz="1600" dirty="0"/>
              <a:t>A geographical segment is a distinguishable sub activity of a company that relates to the manufacture of a product or the provision of a service within a specific field of business. The risks and revenues of a geographical segment differ from the sub activities in other fields of business</a:t>
            </a:r>
          </a:p>
          <a:p>
            <a:pPr marL="285750" indent="-285750">
              <a:spcBef>
                <a:spcPts val="600"/>
              </a:spcBef>
              <a:buClr>
                <a:schemeClr val="accent1"/>
              </a:buClr>
              <a:buFont typeface="Wingdings" panose="05000000000000000000" pitchFamily="2" charset="2"/>
              <a:buChar char="§"/>
            </a:pPr>
            <a:r>
              <a:rPr lang="en-US" sz="1600" dirty="0"/>
              <a:t>You can choose which segment type you want to have as the primary or the secondary segmentation. You can use the Segment dimension for the primary segmentation. You can represent the secondary segmentation in your system. You can do this by including a user-defined field Region in your general ledger accounting, for example</a:t>
            </a:r>
          </a:p>
        </p:txBody>
      </p:sp>
    </p:spTree>
    <p:extLst>
      <p:ext uri="{BB962C8B-B14F-4D97-AF65-F5344CB8AC3E}">
        <p14:creationId xmlns:p14="http://schemas.microsoft.com/office/powerpoint/2010/main" val="1861056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Segments  cont..</a:t>
            </a:r>
          </a:p>
        </p:txBody>
      </p:sp>
      <p:sp>
        <p:nvSpPr>
          <p:cNvPr id="2" name="Rectangle 1">
            <a:extLst>
              <a:ext uri="{FF2B5EF4-FFF2-40B4-BE49-F238E27FC236}">
                <a16:creationId xmlns:a16="http://schemas.microsoft.com/office/drawing/2014/main" id="{2FD47EE7-1FD3-4A6A-8F42-CB6EFD0306E3}"/>
              </a:ext>
            </a:extLst>
          </p:cNvPr>
          <p:cNvSpPr/>
          <p:nvPr/>
        </p:nvSpPr>
        <p:spPr>
          <a:xfrm>
            <a:off x="1905000" y="1447800"/>
            <a:ext cx="8305800" cy="369332"/>
          </a:xfrm>
          <a:prstGeom prst="rect">
            <a:avLst/>
          </a:prstGeom>
        </p:spPr>
        <p:txBody>
          <a:bodyPr wrap="square">
            <a:spAutoFit/>
          </a:bodyPr>
          <a:lstStyle/>
          <a:p>
            <a:endParaRPr lang="en-US" dirty="0"/>
          </a:p>
        </p:txBody>
      </p:sp>
      <p:pic>
        <p:nvPicPr>
          <p:cNvPr id="3" name="Picture 2">
            <a:extLst>
              <a:ext uri="{FF2B5EF4-FFF2-40B4-BE49-F238E27FC236}">
                <a16:creationId xmlns:a16="http://schemas.microsoft.com/office/drawing/2014/main" id="{5FDE960D-1EA9-4CE2-9368-CF681FAADF30}"/>
              </a:ext>
            </a:extLst>
          </p:cNvPr>
          <p:cNvPicPr>
            <a:picLocks noChangeAspect="1"/>
          </p:cNvPicPr>
          <p:nvPr/>
        </p:nvPicPr>
        <p:blipFill>
          <a:blip r:embed="rId3" cstate="print"/>
          <a:stretch>
            <a:fillRect/>
          </a:stretch>
        </p:blipFill>
        <p:spPr>
          <a:xfrm>
            <a:off x="5072366" y="1430867"/>
            <a:ext cx="850510" cy="259732"/>
          </a:xfrm>
          <a:prstGeom prst="rect">
            <a:avLst/>
          </a:prstGeom>
        </p:spPr>
      </p:pic>
      <p:pic>
        <p:nvPicPr>
          <p:cNvPr id="4" name="Picture 3">
            <a:extLst>
              <a:ext uri="{FF2B5EF4-FFF2-40B4-BE49-F238E27FC236}">
                <a16:creationId xmlns:a16="http://schemas.microsoft.com/office/drawing/2014/main" id="{D5B37CEC-B667-4038-82CD-62F54FDB874E}"/>
              </a:ext>
            </a:extLst>
          </p:cNvPr>
          <p:cNvPicPr>
            <a:picLocks noChangeAspect="1"/>
          </p:cNvPicPr>
          <p:nvPr/>
        </p:nvPicPr>
        <p:blipFill>
          <a:blip r:embed="rId4" cstate="print"/>
          <a:stretch>
            <a:fillRect/>
          </a:stretch>
        </p:blipFill>
        <p:spPr>
          <a:xfrm>
            <a:off x="2144486" y="2129398"/>
            <a:ext cx="7903030" cy="3171810"/>
          </a:xfrm>
          <a:prstGeom prst="rect">
            <a:avLst/>
          </a:prstGeom>
        </p:spPr>
      </p:pic>
      <p:sp>
        <p:nvSpPr>
          <p:cNvPr id="5" name="Rectangle 4">
            <a:extLst>
              <a:ext uri="{FF2B5EF4-FFF2-40B4-BE49-F238E27FC236}">
                <a16:creationId xmlns:a16="http://schemas.microsoft.com/office/drawing/2014/main" id="{36374656-A338-4D5C-9653-EEE263FC7631}"/>
              </a:ext>
            </a:extLst>
          </p:cNvPr>
          <p:cNvSpPr/>
          <p:nvPr/>
        </p:nvSpPr>
        <p:spPr>
          <a:xfrm>
            <a:off x="1703513" y="5733256"/>
            <a:ext cx="8784976" cy="338554"/>
          </a:xfrm>
          <a:prstGeom prst="rect">
            <a:avLst/>
          </a:prstGeom>
        </p:spPr>
        <p:txBody>
          <a:bodyPr wrap="square">
            <a:spAutoFit/>
          </a:bodyPr>
          <a:lstStyle/>
          <a:p>
            <a:pPr algn="ctr"/>
            <a:r>
              <a:rPr lang="en-US" sz="1600" dirty="0">
                <a:latin typeface="+mj-lt"/>
              </a:rPr>
              <a:t>Now click save button and click on back button to go back to SPRO screen.</a:t>
            </a:r>
          </a:p>
        </p:txBody>
      </p:sp>
      <p:sp>
        <p:nvSpPr>
          <p:cNvPr id="6" name="Rectangle 5">
            <a:extLst>
              <a:ext uri="{FF2B5EF4-FFF2-40B4-BE49-F238E27FC236}">
                <a16:creationId xmlns:a16="http://schemas.microsoft.com/office/drawing/2014/main" id="{B7687BC6-2A3C-4B8B-9FEC-82FB3223E0DE}"/>
              </a:ext>
            </a:extLst>
          </p:cNvPr>
          <p:cNvSpPr/>
          <p:nvPr/>
        </p:nvSpPr>
        <p:spPr>
          <a:xfrm>
            <a:off x="227349" y="990611"/>
            <a:ext cx="11688426" cy="738664"/>
          </a:xfrm>
          <a:prstGeom prst="rect">
            <a:avLst/>
          </a:prstGeom>
        </p:spPr>
        <p:txBody>
          <a:bodyPr wrap="square">
            <a:spAutoFit/>
          </a:bodyPr>
          <a:lstStyle/>
          <a:p>
            <a:pPr>
              <a:spcBef>
                <a:spcPts val="1200"/>
              </a:spcBef>
            </a:pPr>
            <a:r>
              <a:rPr lang="en-US" sz="1600" b="1" dirty="0">
                <a:latin typeface="+mj-lt"/>
              </a:rPr>
              <a:t>PATH: SPRO-&gt;Enterprise Structure-&gt;Definition-&gt;financial Accounting-&gt; Define Segment</a:t>
            </a:r>
          </a:p>
          <a:p>
            <a:pPr>
              <a:spcBef>
                <a:spcPts val="1200"/>
              </a:spcBef>
            </a:pPr>
            <a:r>
              <a:rPr lang="en-US" sz="1600" dirty="0">
                <a:latin typeface="+mj-lt"/>
              </a:rPr>
              <a:t>Click on IMG activity and click on New Entries              in displayed window so it give following window.</a:t>
            </a:r>
          </a:p>
        </p:txBody>
      </p:sp>
    </p:spTree>
    <p:extLst>
      <p:ext uri="{BB962C8B-B14F-4D97-AF65-F5344CB8AC3E}">
        <p14:creationId xmlns:p14="http://schemas.microsoft.com/office/powerpoint/2010/main" val="1418198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Help me</a:t>
            </a:r>
          </a:p>
        </p:txBody>
      </p:sp>
      <p:sp>
        <p:nvSpPr>
          <p:cNvPr id="3" name="Rectangle 2">
            <a:extLst>
              <a:ext uri="{FF2B5EF4-FFF2-40B4-BE49-F238E27FC236}">
                <a16:creationId xmlns:a16="http://schemas.microsoft.com/office/drawing/2014/main" id="{555E0908-BEBB-4165-91BE-8FF9C7B9899E}"/>
              </a:ext>
            </a:extLst>
          </p:cNvPr>
          <p:cNvSpPr/>
          <p:nvPr/>
        </p:nvSpPr>
        <p:spPr>
          <a:xfrm>
            <a:off x="5028240" y="764704"/>
            <a:ext cx="2135521" cy="369332"/>
          </a:xfrm>
          <a:prstGeom prst="rect">
            <a:avLst/>
          </a:prstGeom>
        </p:spPr>
        <p:txBody>
          <a:bodyPr wrap="none">
            <a:spAutoFit/>
          </a:bodyPr>
          <a:lstStyle/>
          <a:p>
            <a:pPr indent="-231775" algn="ctr"/>
            <a:r>
              <a:rPr lang="en-US" b="1" dirty="0"/>
              <a:t>Tips and Tricks</a:t>
            </a:r>
          </a:p>
        </p:txBody>
      </p:sp>
      <p:sp>
        <p:nvSpPr>
          <p:cNvPr id="4" name="Rectangle 3">
            <a:extLst>
              <a:ext uri="{FF2B5EF4-FFF2-40B4-BE49-F238E27FC236}">
                <a16:creationId xmlns:a16="http://schemas.microsoft.com/office/drawing/2014/main" id="{D8DBC68C-F00F-4527-A9E5-46885F9EFDFC}"/>
              </a:ext>
            </a:extLst>
          </p:cNvPr>
          <p:cNvSpPr/>
          <p:nvPr/>
        </p:nvSpPr>
        <p:spPr>
          <a:xfrm>
            <a:off x="227013" y="1420758"/>
            <a:ext cx="11688762" cy="4431983"/>
          </a:xfrm>
          <a:prstGeom prst="rect">
            <a:avLst/>
          </a:prstGeom>
        </p:spPr>
        <p:txBody>
          <a:bodyPr wrap="square">
            <a:spAutoFit/>
          </a:bodyPr>
          <a:lstStyle/>
          <a:p>
            <a:pPr indent="-231775">
              <a:lnSpc>
                <a:spcPct val="100000"/>
              </a:lnSpc>
              <a:spcBef>
                <a:spcPts val="3600"/>
              </a:spcBef>
            </a:pPr>
            <a:r>
              <a:rPr lang="en-US" dirty="0"/>
              <a:t>List of sites where SAP functional &amp; help documentation is available:</a:t>
            </a:r>
          </a:p>
          <a:p>
            <a:pPr marL="406400" indent="-406400">
              <a:lnSpc>
                <a:spcPct val="100000"/>
              </a:lnSpc>
              <a:spcBef>
                <a:spcPts val="3600"/>
              </a:spcBef>
              <a:buClr>
                <a:schemeClr val="accent1"/>
              </a:buClr>
              <a:buFont typeface="Wingdings" panose="05000000000000000000" pitchFamily="2" charset="2"/>
              <a:buChar char="§"/>
            </a:pPr>
            <a:r>
              <a:rPr lang="en-US" dirty="0">
                <a:hlinkClick r:id="rId2"/>
              </a:rPr>
              <a:t>http://help.sap.com/saphelp_47x200/helpdata/en/e1/8e51341a06084de10000009b38f83b/frameset.htm/</a:t>
            </a:r>
            <a:r>
              <a:rPr lang="en-US" dirty="0"/>
              <a:t> provides detailed help on R/3 core modules</a:t>
            </a:r>
          </a:p>
          <a:p>
            <a:pPr marL="406400" indent="-406400">
              <a:lnSpc>
                <a:spcPct val="100000"/>
              </a:lnSpc>
              <a:spcBef>
                <a:spcPts val="3600"/>
              </a:spcBef>
              <a:buClr>
                <a:schemeClr val="accent1"/>
              </a:buClr>
              <a:buFont typeface="Wingdings" panose="05000000000000000000" pitchFamily="2" charset="2"/>
              <a:buChar char="§"/>
            </a:pPr>
            <a:r>
              <a:rPr lang="en-US" dirty="0"/>
              <a:t>SAP releases notes and updates on various functionalities which are available at </a:t>
            </a:r>
            <a:r>
              <a:rPr lang="en-US" dirty="0">
                <a:hlinkClick r:id="rId3"/>
              </a:rPr>
              <a:t>https://websmp209.sap-ag.de/</a:t>
            </a:r>
            <a:r>
              <a:rPr lang="en-US" dirty="0"/>
              <a:t> (sap market place) site of SAP</a:t>
            </a:r>
          </a:p>
          <a:p>
            <a:pPr marL="406400" indent="-406400">
              <a:lnSpc>
                <a:spcPct val="100000"/>
              </a:lnSpc>
              <a:spcBef>
                <a:spcPts val="3600"/>
              </a:spcBef>
              <a:buClr>
                <a:schemeClr val="accent1"/>
              </a:buClr>
              <a:buFont typeface="Wingdings" panose="05000000000000000000" pitchFamily="2" charset="2"/>
              <a:buChar char="§"/>
            </a:pPr>
            <a:r>
              <a:rPr lang="en-US" dirty="0"/>
              <a:t>OSS login: Each SAP corporate client is provided with login for support and maintenance to </a:t>
            </a:r>
            <a:r>
              <a:rPr lang="en-US" dirty="0">
                <a:hlinkClick r:id="rId3"/>
              </a:rPr>
              <a:t>https://websmp209.sap-ag.de/</a:t>
            </a:r>
            <a:r>
              <a:rPr lang="en-US" dirty="0"/>
              <a:t> sap service marketplace site by SAP. Any critical issues with respect to specific application can be discussed with SAP itself through OSS login</a:t>
            </a:r>
          </a:p>
          <a:p>
            <a:pPr marL="406400" indent="-406400">
              <a:lnSpc>
                <a:spcPct val="100000"/>
              </a:lnSpc>
              <a:spcBef>
                <a:spcPts val="3600"/>
              </a:spcBef>
              <a:buClr>
                <a:schemeClr val="accent1"/>
              </a:buClr>
              <a:buFont typeface="Wingdings" panose="05000000000000000000" pitchFamily="2" charset="2"/>
              <a:buChar char="§"/>
            </a:pPr>
            <a:r>
              <a:rPr lang="en-US" dirty="0"/>
              <a:t>Various other sites storing SAP information are </a:t>
            </a:r>
            <a:r>
              <a:rPr lang="en-US" dirty="0">
                <a:hlinkClick r:id="rId4"/>
              </a:rPr>
              <a:t>http://erpgenie.com/</a:t>
            </a:r>
            <a:r>
              <a:rPr lang="en-US" dirty="0"/>
              <a:t>; </a:t>
            </a:r>
            <a:r>
              <a:rPr lang="en-US" dirty="0">
                <a:hlinkClick r:id="rId5"/>
              </a:rPr>
              <a:t>http://www.sapfans.com/</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dirty="0"/>
              <a:t>Chart of Accounts</a:t>
            </a:r>
          </a:p>
        </p:txBody>
      </p:sp>
      <p:pic>
        <p:nvPicPr>
          <p:cNvPr id="15364" name="Picture 5"/>
          <p:cNvPicPr>
            <a:picLocks noChangeAspect="1" noChangeArrowheads="1"/>
          </p:cNvPicPr>
          <p:nvPr/>
        </p:nvPicPr>
        <p:blipFill>
          <a:blip r:embed="rId3" cstate="print"/>
          <a:stretch>
            <a:fillRect/>
          </a:stretch>
        </p:blipFill>
        <p:spPr bwMode="auto">
          <a:xfrm>
            <a:off x="227013" y="2431071"/>
            <a:ext cx="6582694" cy="1905266"/>
          </a:xfrm>
          <a:prstGeom prst="rect">
            <a:avLst/>
          </a:prstGeom>
        </p:spPr>
      </p:pic>
      <p:sp>
        <p:nvSpPr>
          <p:cNvPr id="15365" name="Rectangle 6"/>
          <p:cNvSpPr>
            <a:spLocks noChangeArrowheads="1"/>
          </p:cNvSpPr>
          <p:nvPr/>
        </p:nvSpPr>
        <p:spPr bwMode="auto">
          <a:xfrm>
            <a:off x="227013" y="980728"/>
            <a:ext cx="11433174" cy="1308050"/>
          </a:xfrm>
          <a:prstGeom prst="rect">
            <a:avLst/>
          </a:prstGeom>
          <a:noFill/>
          <a:ln w="12700" algn="ctr">
            <a:noFill/>
            <a:miter lim="800000"/>
            <a:headEnd/>
            <a:tailEnd/>
          </a:ln>
        </p:spPr>
        <p:txBody>
          <a:bodyPr wrap="square">
            <a:spAutoFit/>
          </a:bodyPr>
          <a:lstStyle/>
          <a:p>
            <a:pPr>
              <a:spcBef>
                <a:spcPts val="600"/>
              </a:spcBef>
            </a:pPr>
            <a:r>
              <a:rPr lang="en-US" sz="1600" dirty="0"/>
              <a:t>The three steps to create and use a chart of accounts :</a:t>
            </a:r>
          </a:p>
          <a:p>
            <a:pPr marL="285750" indent="-285750">
              <a:spcBef>
                <a:spcPts val="600"/>
              </a:spcBef>
              <a:buClr>
                <a:schemeClr val="accent1"/>
              </a:buClr>
              <a:buFont typeface="Wingdings" panose="05000000000000000000" pitchFamily="2" charset="2"/>
              <a:buChar char="§"/>
            </a:pPr>
            <a:r>
              <a:rPr lang="en-US" sz="1600" dirty="0"/>
              <a:t>Define the chart of accounts</a:t>
            </a:r>
          </a:p>
          <a:p>
            <a:pPr marL="285750" indent="-285750">
              <a:spcBef>
                <a:spcPts val="600"/>
              </a:spcBef>
              <a:buClr>
                <a:schemeClr val="accent1"/>
              </a:buClr>
              <a:buFont typeface="Wingdings" panose="05000000000000000000" pitchFamily="2" charset="2"/>
              <a:buChar char="§"/>
            </a:pPr>
            <a:r>
              <a:rPr lang="en-US" sz="1600" dirty="0"/>
              <a:t>Define the properties of the chart of accounts</a:t>
            </a:r>
          </a:p>
          <a:p>
            <a:pPr marL="285750" indent="-285750">
              <a:spcBef>
                <a:spcPts val="600"/>
              </a:spcBef>
              <a:buClr>
                <a:schemeClr val="accent1"/>
              </a:buClr>
              <a:buFont typeface="Wingdings" panose="05000000000000000000" pitchFamily="2" charset="2"/>
              <a:buChar char="§"/>
            </a:pPr>
            <a:r>
              <a:rPr lang="en-US" sz="1600" dirty="0"/>
              <a:t>Assign the chart of accounts to company codes</a:t>
            </a:r>
          </a:p>
        </p:txBody>
      </p:sp>
      <p:sp>
        <p:nvSpPr>
          <p:cNvPr id="15366" name="Rectangle 7"/>
          <p:cNvSpPr>
            <a:spLocks noChangeArrowheads="1"/>
          </p:cNvSpPr>
          <p:nvPr/>
        </p:nvSpPr>
        <p:spPr bwMode="auto">
          <a:xfrm>
            <a:off x="227013" y="4478630"/>
            <a:ext cx="11585574" cy="2046714"/>
          </a:xfrm>
          <a:prstGeom prst="rect">
            <a:avLst/>
          </a:prstGeom>
          <a:noFill/>
          <a:ln w="12700" algn="ctr">
            <a:noFill/>
            <a:miter lim="800000"/>
            <a:headEnd/>
            <a:tailEnd/>
          </a:ln>
        </p:spPr>
        <p:txBody>
          <a:bodyPr wrap="square">
            <a:spAutoFit/>
          </a:bodyPr>
          <a:lstStyle/>
          <a:p>
            <a:pPr marL="342900" indent="-342900" algn="just">
              <a:spcBef>
                <a:spcPts val="600"/>
              </a:spcBef>
              <a:buClr>
                <a:schemeClr val="accent1"/>
              </a:buClr>
              <a:buFont typeface="Wingdings" panose="05000000000000000000" pitchFamily="2" charset="2"/>
              <a:buChar char="§"/>
            </a:pPr>
            <a:r>
              <a:rPr lang="en-US" sz="1600" dirty="0"/>
              <a:t>The </a:t>
            </a:r>
            <a:r>
              <a:rPr lang="en-US" sz="1600" b="1" dirty="0"/>
              <a:t>chart of accounts </a:t>
            </a:r>
            <a:r>
              <a:rPr lang="en-US" sz="1600" dirty="0"/>
              <a:t>is a variant which contains the structure and the basic information about general ledger accounts</a:t>
            </a:r>
          </a:p>
          <a:p>
            <a:pPr marL="342900" indent="-342900" algn="just">
              <a:spcBef>
                <a:spcPts val="600"/>
              </a:spcBef>
              <a:buClr>
                <a:schemeClr val="accent1"/>
              </a:buClr>
              <a:buFont typeface="Wingdings" panose="05000000000000000000" pitchFamily="2" charset="2"/>
              <a:buChar char="§"/>
            </a:pPr>
            <a:r>
              <a:rPr lang="en-US" sz="1600" dirty="0"/>
              <a:t>You define the chart of accounts with a 4 character identifier</a:t>
            </a:r>
          </a:p>
          <a:p>
            <a:pPr marL="342900" indent="-342900" algn="just">
              <a:spcBef>
                <a:spcPts val="600"/>
              </a:spcBef>
              <a:buClr>
                <a:schemeClr val="accent1"/>
              </a:buClr>
              <a:buFont typeface="Wingdings" panose="05000000000000000000" pitchFamily="2" charset="2"/>
              <a:buChar char="§"/>
            </a:pPr>
            <a:r>
              <a:rPr lang="en-US" sz="1600" dirty="0"/>
              <a:t>You define the components of the chart of account, e.g. language, length of the G/L account number, group chart of accounts, status</a:t>
            </a:r>
          </a:p>
          <a:p>
            <a:pPr marL="342900" indent="-342900" algn="just">
              <a:spcBef>
                <a:spcPts val="600"/>
              </a:spcBef>
              <a:buClr>
                <a:schemeClr val="accent1"/>
              </a:buClr>
              <a:buFont typeface="Wingdings" panose="05000000000000000000" pitchFamily="2" charset="2"/>
              <a:buChar char="§"/>
            </a:pPr>
            <a:r>
              <a:rPr lang="en-US" sz="1600" dirty="0"/>
              <a:t>The chart of accounts has to be assigned to every company code which would like to create accounts based on the defined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dirty="0"/>
              <a:t>Define Chart of Accounts - Transaction Code – OB13</a:t>
            </a:r>
          </a:p>
        </p:txBody>
      </p:sp>
      <p:sp>
        <p:nvSpPr>
          <p:cNvPr id="16387" name="Rectangle 3"/>
          <p:cNvSpPr>
            <a:spLocks noGrp="1" noChangeArrowheads="1"/>
          </p:cNvSpPr>
          <p:nvPr>
            <p:ph type="body" idx="4294967295"/>
          </p:nvPr>
        </p:nvSpPr>
        <p:spPr>
          <a:xfrm>
            <a:off x="0" y="1219200"/>
            <a:ext cx="8229600" cy="3810000"/>
          </a:xfrm>
        </p:spPr>
        <p:txBody>
          <a:bodyPr/>
          <a:lstStyle/>
          <a:p>
            <a:pPr>
              <a:buFontTx/>
              <a:buNone/>
            </a:pPr>
            <a:endParaRPr lang="en-US">
              <a:effectLst/>
            </a:endParaRPr>
          </a:p>
          <a:p>
            <a:endParaRPr lang="en-US">
              <a:effectLst/>
            </a:endParaRPr>
          </a:p>
        </p:txBody>
      </p:sp>
      <p:pic>
        <p:nvPicPr>
          <p:cNvPr id="16389" name="Picture 5"/>
          <p:cNvPicPr>
            <a:picLocks noChangeAspect="1" noChangeArrowheads="1"/>
          </p:cNvPicPr>
          <p:nvPr/>
        </p:nvPicPr>
        <p:blipFill>
          <a:blip r:embed="rId3" cstate="print"/>
          <a:srcRect/>
          <a:stretch>
            <a:fillRect/>
          </a:stretch>
        </p:blipFill>
        <p:spPr bwMode="auto">
          <a:xfrm>
            <a:off x="7848601" y="1932743"/>
            <a:ext cx="2428875" cy="2857500"/>
          </a:xfrm>
          <a:prstGeom prst="rect">
            <a:avLst/>
          </a:prstGeom>
          <a:noFill/>
          <a:ln w="12700" algn="ctr">
            <a:noFill/>
            <a:miter lim="800000"/>
            <a:headEnd/>
            <a:tailEnd/>
          </a:ln>
        </p:spPr>
      </p:pic>
      <p:sp>
        <p:nvSpPr>
          <p:cNvPr id="3" name="Rectangle 2">
            <a:extLst>
              <a:ext uri="{FF2B5EF4-FFF2-40B4-BE49-F238E27FC236}">
                <a16:creationId xmlns:a16="http://schemas.microsoft.com/office/drawing/2014/main" id="{B55691FB-7A83-4BD0-976A-2F735B62CF26}"/>
              </a:ext>
            </a:extLst>
          </p:cNvPr>
          <p:cNvSpPr/>
          <p:nvPr/>
        </p:nvSpPr>
        <p:spPr>
          <a:xfrm>
            <a:off x="227349" y="991614"/>
            <a:ext cx="11688426" cy="4739759"/>
          </a:xfrm>
          <a:prstGeom prst="rect">
            <a:avLst/>
          </a:prstGeom>
        </p:spPr>
        <p:txBody>
          <a:bodyPr wrap="square">
            <a:spAutoFit/>
          </a:bodyPr>
          <a:lstStyle/>
          <a:p>
            <a:pPr>
              <a:spcBef>
                <a:spcPts val="1200"/>
              </a:spcBef>
            </a:pPr>
            <a:r>
              <a:rPr lang="en-US" sz="1600" dirty="0"/>
              <a:t>The definition of a chart of accounts contains:</a:t>
            </a:r>
          </a:p>
          <a:p>
            <a:pPr marL="285750" lvl="1" indent="-285750">
              <a:spcBef>
                <a:spcPts val="1200"/>
              </a:spcBef>
              <a:buClr>
                <a:schemeClr val="accent1"/>
              </a:buClr>
              <a:buFont typeface="Wingdings" panose="05000000000000000000" pitchFamily="2" charset="2"/>
              <a:buChar char="§"/>
            </a:pPr>
            <a:r>
              <a:rPr lang="en-US" sz="1600" dirty="0"/>
              <a:t>Chart of accounts key</a:t>
            </a:r>
          </a:p>
          <a:p>
            <a:pPr marL="285750" lvl="1" indent="-285750">
              <a:spcBef>
                <a:spcPts val="1200"/>
              </a:spcBef>
              <a:buClr>
                <a:schemeClr val="accent1"/>
              </a:buClr>
              <a:buFont typeface="Wingdings" panose="05000000000000000000" pitchFamily="2" charset="2"/>
              <a:buChar char="§"/>
            </a:pPr>
            <a:r>
              <a:rPr lang="en-US" sz="1600" dirty="0"/>
              <a:t>Description</a:t>
            </a:r>
          </a:p>
          <a:p>
            <a:pPr>
              <a:spcBef>
                <a:spcPts val="1200"/>
              </a:spcBef>
              <a:buClr>
                <a:schemeClr val="accent1"/>
              </a:buClr>
            </a:pPr>
            <a:r>
              <a:rPr lang="en-US" sz="1600" b="1" dirty="0"/>
              <a:t>General Information</a:t>
            </a:r>
          </a:p>
          <a:p>
            <a:pPr marL="285750" lvl="1" indent="-285750">
              <a:spcBef>
                <a:spcPts val="1200"/>
              </a:spcBef>
              <a:buClr>
                <a:schemeClr val="accent1"/>
              </a:buClr>
              <a:buFont typeface="Wingdings" panose="05000000000000000000" pitchFamily="2" charset="2"/>
              <a:buChar char="§"/>
            </a:pPr>
            <a:r>
              <a:rPr lang="en-US" sz="1600" dirty="0"/>
              <a:t>Maintenance language</a:t>
            </a:r>
          </a:p>
          <a:p>
            <a:pPr marL="285750" lvl="1" indent="-285750">
              <a:spcBef>
                <a:spcPts val="1200"/>
              </a:spcBef>
              <a:buClr>
                <a:schemeClr val="accent1"/>
              </a:buClr>
              <a:buFont typeface="Wingdings" panose="05000000000000000000" pitchFamily="2" charset="2"/>
              <a:buChar char="§"/>
            </a:pPr>
            <a:r>
              <a:rPr lang="en-US" sz="1600" dirty="0"/>
              <a:t>Length of the G/L account number</a:t>
            </a:r>
          </a:p>
          <a:p>
            <a:pPr>
              <a:spcBef>
                <a:spcPts val="1200"/>
              </a:spcBef>
              <a:buClr>
                <a:schemeClr val="accent1"/>
              </a:buClr>
            </a:pPr>
            <a:r>
              <a:rPr lang="en-US" sz="1600" b="1" dirty="0"/>
              <a:t>Controlling Integration</a:t>
            </a:r>
          </a:p>
          <a:p>
            <a:pPr marL="285750" lvl="1" indent="-285750">
              <a:spcBef>
                <a:spcPts val="1200"/>
              </a:spcBef>
              <a:buClr>
                <a:schemeClr val="accent1"/>
              </a:buClr>
              <a:buFont typeface="Wingdings" panose="05000000000000000000" pitchFamily="2" charset="2"/>
              <a:buChar char="§"/>
            </a:pPr>
            <a:r>
              <a:rPr lang="en-US" sz="1600" dirty="0"/>
              <a:t>Manual or automatic creation of cost elements</a:t>
            </a:r>
          </a:p>
          <a:p>
            <a:pPr>
              <a:spcBef>
                <a:spcPts val="1200"/>
              </a:spcBef>
              <a:buClr>
                <a:schemeClr val="accent1"/>
              </a:buClr>
            </a:pPr>
            <a:r>
              <a:rPr lang="en-US" sz="1600" b="1" dirty="0"/>
              <a:t>Consolidation</a:t>
            </a:r>
          </a:p>
          <a:p>
            <a:pPr marL="285750" lvl="1" indent="-285750">
              <a:spcBef>
                <a:spcPts val="1200"/>
              </a:spcBef>
              <a:buClr>
                <a:schemeClr val="accent1"/>
              </a:buClr>
              <a:buFont typeface="Wingdings" panose="05000000000000000000" pitchFamily="2" charset="2"/>
              <a:buChar char="§"/>
            </a:pPr>
            <a:r>
              <a:rPr lang="en-US" sz="1600" dirty="0"/>
              <a:t>Group chart of accounts</a:t>
            </a:r>
          </a:p>
          <a:p>
            <a:pPr>
              <a:spcBef>
                <a:spcPts val="1200"/>
              </a:spcBef>
              <a:buClr>
                <a:schemeClr val="accent1"/>
              </a:buClr>
            </a:pPr>
            <a:r>
              <a:rPr lang="en-US" sz="1600" b="1" dirty="0"/>
              <a:t>Status</a:t>
            </a:r>
          </a:p>
          <a:p>
            <a:pPr marL="285750" lvl="1" indent="-285750">
              <a:spcBef>
                <a:spcPts val="1200"/>
              </a:spcBef>
              <a:buClr>
                <a:schemeClr val="accent1"/>
              </a:buClr>
              <a:buFont typeface="Wingdings" panose="05000000000000000000" pitchFamily="2" charset="2"/>
              <a:buChar char="§"/>
            </a:pPr>
            <a:r>
              <a:rPr lang="en-US" sz="1600" dirty="0"/>
              <a:t>“Blocked” indicator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CAD2DF-5B43-4DD2-AEA8-73E1074F5369}"/>
              </a:ext>
            </a:extLst>
          </p:cNvPr>
          <p:cNvSpPr/>
          <p:nvPr/>
        </p:nvSpPr>
        <p:spPr>
          <a:xfrm>
            <a:off x="227349" y="991614"/>
            <a:ext cx="11688426" cy="2492990"/>
          </a:xfrm>
          <a:prstGeom prst="rect">
            <a:avLst/>
          </a:prstGeom>
        </p:spPr>
        <p:txBody>
          <a:bodyPr wrap="square">
            <a:spAutoFit/>
          </a:bodyPr>
          <a:lstStyle/>
          <a:p>
            <a:pPr marL="0" lvl="1">
              <a:spcBef>
                <a:spcPts val="1800"/>
              </a:spcBef>
              <a:buClr>
                <a:schemeClr val="accent1"/>
              </a:buClr>
            </a:pPr>
            <a:r>
              <a:rPr lang="en-US" sz="1600" dirty="0"/>
              <a:t>You can define an unlimited number of charts of accounts. Many country-specific charts of accounts are included in the standard system.</a:t>
            </a:r>
          </a:p>
          <a:p>
            <a:pPr marL="0" lvl="1">
              <a:spcBef>
                <a:spcPts val="1800"/>
              </a:spcBef>
              <a:buClr>
                <a:schemeClr val="accent1"/>
              </a:buClr>
            </a:pPr>
            <a:r>
              <a:rPr lang="en-US" sz="1600" b="1" dirty="0"/>
              <a:t>Chart of Accounts are of three types: </a:t>
            </a:r>
          </a:p>
          <a:p>
            <a:pPr marL="285750" lvl="1" indent="-285750">
              <a:spcBef>
                <a:spcPts val="1800"/>
              </a:spcBef>
              <a:buClr>
                <a:schemeClr val="accent1"/>
              </a:buClr>
              <a:buFont typeface="Wingdings" panose="05000000000000000000" pitchFamily="2" charset="2"/>
              <a:buChar char="§"/>
            </a:pPr>
            <a:r>
              <a:rPr lang="en-US" sz="1600" dirty="0"/>
              <a:t>Operating Chart of Accounts</a:t>
            </a:r>
          </a:p>
          <a:p>
            <a:pPr marL="285750" lvl="1" indent="-285750">
              <a:spcBef>
                <a:spcPts val="1800"/>
              </a:spcBef>
              <a:buClr>
                <a:schemeClr val="accent1"/>
              </a:buClr>
              <a:buFont typeface="Wingdings" panose="05000000000000000000" pitchFamily="2" charset="2"/>
              <a:buChar char="§"/>
            </a:pPr>
            <a:r>
              <a:rPr lang="en-US" sz="1600" dirty="0"/>
              <a:t>Country Specific Chart of Accounts</a:t>
            </a:r>
          </a:p>
          <a:p>
            <a:pPr marL="285750" lvl="1" indent="-285750">
              <a:spcBef>
                <a:spcPts val="1800"/>
              </a:spcBef>
              <a:buClr>
                <a:schemeClr val="accent1"/>
              </a:buClr>
              <a:buFont typeface="Wingdings" panose="05000000000000000000" pitchFamily="2" charset="2"/>
              <a:buChar char="§"/>
            </a:pPr>
            <a:r>
              <a:rPr lang="en-US" sz="1600" dirty="0"/>
              <a:t>Group Chart of Accounts</a:t>
            </a:r>
          </a:p>
        </p:txBody>
      </p:sp>
      <p:sp>
        <p:nvSpPr>
          <p:cNvPr id="581634" name="Rectangle 2"/>
          <p:cNvSpPr>
            <a:spLocks noGrp="1" noChangeArrowheads="1"/>
          </p:cNvSpPr>
          <p:nvPr>
            <p:ph type="title"/>
          </p:nvPr>
        </p:nvSpPr>
        <p:spPr/>
        <p:txBody>
          <a:bodyPr/>
          <a:lstStyle/>
          <a:p>
            <a:r>
              <a:rPr lang="en-US" dirty="0"/>
              <a:t>Chart of Accounts…</a:t>
            </a:r>
            <a:r>
              <a:rPr lang="en-US" dirty="0" err="1"/>
              <a:t>Contd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dirty="0"/>
              <a:t>General Ledger Account Groups</a:t>
            </a:r>
          </a:p>
        </p:txBody>
      </p:sp>
      <p:sp>
        <p:nvSpPr>
          <p:cNvPr id="18435" name="Rectangle 3"/>
          <p:cNvSpPr>
            <a:spLocks noGrp="1" noChangeArrowheads="1"/>
          </p:cNvSpPr>
          <p:nvPr>
            <p:ph type="body" idx="4294967295"/>
          </p:nvPr>
        </p:nvSpPr>
        <p:spPr>
          <a:xfrm>
            <a:off x="0" y="1219200"/>
            <a:ext cx="8382000" cy="4876800"/>
          </a:xfrm>
        </p:spPr>
        <p:txBody>
          <a:bodyPr/>
          <a:lstStyle/>
          <a:p>
            <a:endParaRPr lang="en-US">
              <a:effectLst/>
            </a:endParaRPr>
          </a:p>
          <a:p>
            <a:endParaRPr lang="en-US">
              <a:effectLst/>
            </a:endParaRPr>
          </a:p>
        </p:txBody>
      </p:sp>
      <p:pic>
        <p:nvPicPr>
          <p:cNvPr id="18436" name="Picture 4"/>
          <p:cNvPicPr>
            <a:picLocks noChangeAspect="1" noChangeArrowheads="1"/>
          </p:cNvPicPr>
          <p:nvPr/>
        </p:nvPicPr>
        <p:blipFill>
          <a:blip r:embed="rId3" cstate="print"/>
          <a:stretch>
            <a:fillRect/>
          </a:stretch>
        </p:blipFill>
        <p:spPr bwMode="auto">
          <a:xfrm>
            <a:off x="5951984" y="1124744"/>
            <a:ext cx="5881834" cy="3851104"/>
          </a:xfrm>
          <a:prstGeom prst="rect">
            <a:avLst/>
          </a:prstGeom>
        </p:spPr>
      </p:pic>
      <p:sp>
        <p:nvSpPr>
          <p:cNvPr id="18437" name="Rectangle 5"/>
          <p:cNvSpPr>
            <a:spLocks noChangeArrowheads="1"/>
          </p:cNvSpPr>
          <p:nvPr/>
        </p:nvSpPr>
        <p:spPr bwMode="auto">
          <a:xfrm>
            <a:off x="227349" y="1780718"/>
            <a:ext cx="5364595" cy="2539157"/>
          </a:xfrm>
          <a:prstGeom prst="rect">
            <a:avLst/>
          </a:prstGeom>
          <a:noFill/>
          <a:ln w="12700" algn="ctr">
            <a:noFill/>
            <a:miter lim="800000"/>
            <a:headEnd/>
            <a:tailEnd/>
          </a:ln>
        </p:spPr>
        <p:txBody>
          <a:bodyPr wrap="square">
            <a:spAutoFit/>
          </a:bodyPr>
          <a:lstStyle/>
          <a:p>
            <a:pPr marL="285750" indent="-285750" algn="just">
              <a:spcBef>
                <a:spcPts val="1800"/>
              </a:spcBef>
              <a:buClr>
                <a:schemeClr val="accent1"/>
              </a:buClr>
              <a:buFont typeface="Wingdings" panose="05000000000000000000" pitchFamily="2" charset="2"/>
              <a:buChar char="§"/>
            </a:pPr>
            <a:r>
              <a:rPr lang="en-US" sz="1600" dirty="0"/>
              <a:t>In order to organize and manage a large number of G/L accounts better, they are arranged in </a:t>
            </a:r>
            <a:r>
              <a:rPr lang="en-US" sz="1600" b="1" dirty="0"/>
              <a:t>account groups</a:t>
            </a:r>
            <a:endParaRPr lang="en-US" sz="1600" dirty="0"/>
          </a:p>
          <a:p>
            <a:pPr marL="285750" indent="-285750" algn="just">
              <a:spcBef>
                <a:spcPts val="1800"/>
              </a:spcBef>
              <a:buClr>
                <a:schemeClr val="accent1"/>
              </a:buClr>
              <a:buFont typeface="Wingdings" panose="05000000000000000000" pitchFamily="2" charset="2"/>
              <a:buChar char="§"/>
            </a:pPr>
            <a:r>
              <a:rPr lang="en-US" sz="1600" dirty="0"/>
              <a:t>The accounts of an account group normally have similar business functions. You could, for example, have an account group for cash accounts, one for expense accounts, one for revenue accounts, and one for other balance sheet accounts,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GL Master Data</a:t>
            </a:r>
          </a:p>
        </p:txBody>
      </p:sp>
      <p:grpSp>
        <p:nvGrpSpPr>
          <p:cNvPr id="3" name="Group 2">
            <a:extLst>
              <a:ext uri="{FF2B5EF4-FFF2-40B4-BE49-F238E27FC236}">
                <a16:creationId xmlns:a16="http://schemas.microsoft.com/office/drawing/2014/main" id="{6B54D5DF-DDCE-47D2-B7A7-27BFE9FD5A7A}"/>
              </a:ext>
            </a:extLst>
          </p:cNvPr>
          <p:cNvGrpSpPr/>
          <p:nvPr/>
        </p:nvGrpSpPr>
        <p:grpSpPr>
          <a:xfrm>
            <a:off x="309264" y="1295400"/>
            <a:ext cx="11594069" cy="4676776"/>
            <a:chOff x="1828800" y="1295400"/>
            <a:chExt cx="8324850" cy="4676776"/>
          </a:xfrm>
        </p:grpSpPr>
        <p:sp>
          <p:nvSpPr>
            <p:cNvPr id="540677" name="Rectangle 5"/>
            <p:cNvSpPr>
              <a:spLocks noChangeArrowheads="1"/>
            </p:cNvSpPr>
            <p:nvPr/>
          </p:nvSpPr>
          <p:spPr bwMode="auto">
            <a:xfrm>
              <a:off x="1828800" y="2057401"/>
              <a:ext cx="8324850" cy="3914775"/>
            </a:xfrm>
            <a:prstGeom prst="rect">
              <a:avLst/>
            </a:prstGeom>
            <a:gradFill rotWithShape="0">
              <a:gsLst>
                <a:gs pos="0">
                  <a:srgbClr val="F6BF69">
                    <a:gamma/>
                    <a:shade val="89804"/>
                    <a:invGamma/>
                  </a:srgbClr>
                </a:gs>
                <a:gs pos="100000">
                  <a:srgbClr val="F6BF69"/>
                </a:gs>
              </a:gsLst>
              <a:lin ang="5400000" scaled="1"/>
            </a:gradFill>
            <a:ln w="127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endParaRPr lang="en-US" sz="1600"/>
            </a:p>
          </p:txBody>
        </p:sp>
        <p:grpSp>
          <p:nvGrpSpPr>
            <p:cNvPr id="30725" name="Group 8"/>
            <p:cNvGrpSpPr>
              <a:grpSpLocks/>
            </p:cNvGrpSpPr>
            <p:nvPr/>
          </p:nvGrpSpPr>
          <p:grpSpPr bwMode="auto">
            <a:xfrm>
              <a:off x="5334001" y="1295400"/>
              <a:ext cx="1363663" cy="490538"/>
              <a:chOff x="2227" y="919"/>
              <a:chExt cx="859" cy="309"/>
            </a:xfrm>
          </p:grpSpPr>
          <p:sp>
            <p:nvSpPr>
              <p:cNvPr id="30787" name="Freeform 9"/>
              <p:cNvSpPr>
                <a:spLocks/>
              </p:cNvSpPr>
              <p:nvPr/>
            </p:nvSpPr>
            <p:spPr bwMode="auto">
              <a:xfrm>
                <a:off x="2227" y="919"/>
                <a:ext cx="859" cy="309"/>
              </a:xfrm>
              <a:custGeom>
                <a:avLst/>
                <a:gdLst>
                  <a:gd name="T0" fmla="*/ 0 w 859"/>
                  <a:gd name="T1" fmla="*/ 0 h 309"/>
                  <a:gd name="T2" fmla="*/ 858 w 859"/>
                  <a:gd name="T3" fmla="*/ 0 h 309"/>
                  <a:gd name="T4" fmla="*/ 858 w 859"/>
                  <a:gd name="T5" fmla="*/ 308 h 309"/>
                  <a:gd name="T6" fmla="*/ 0 w 859"/>
                  <a:gd name="T7" fmla="*/ 308 h 309"/>
                  <a:gd name="T8" fmla="*/ 0 w 859"/>
                  <a:gd name="T9" fmla="*/ 0 h 309"/>
                  <a:gd name="T10" fmla="*/ 0 60000 65536"/>
                  <a:gd name="T11" fmla="*/ 0 60000 65536"/>
                  <a:gd name="T12" fmla="*/ 0 60000 65536"/>
                  <a:gd name="T13" fmla="*/ 0 60000 65536"/>
                  <a:gd name="T14" fmla="*/ 0 60000 65536"/>
                  <a:gd name="T15" fmla="*/ 0 w 859"/>
                  <a:gd name="T16" fmla="*/ 0 h 309"/>
                  <a:gd name="T17" fmla="*/ 859 w 859"/>
                  <a:gd name="T18" fmla="*/ 309 h 309"/>
                </a:gdLst>
                <a:ahLst/>
                <a:cxnLst>
                  <a:cxn ang="T10">
                    <a:pos x="T0" y="T1"/>
                  </a:cxn>
                  <a:cxn ang="T11">
                    <a:pos x="T2" y="T3"/>
                  </a:cxn>
                  <a:cxn ang="T12">
                    <a:pos x="T4" y="T5"/>
                  </a:cxn>
                  <a:cxn ang="T13">
                    <a:pos x="T6" y="T7"/>
                  </a:cxn>
                  <a:cxn ang="T14">
                    <a:pos x="T8" y="T9"/>
                  </a:cxn>
                </a:cxnLst>
                <a:rect l="T15" t="T16" r="T17" b="T18"/>
                <a:pathLst>
                  <a:path w="859" h="309">
                    <a:moveTo>
                      <a:pt x="0" y="0"/>
                    </a:moveTo>
                    <a:lnTo>
                      <a:pt x="858" y="0"/>
                    </a:lnTo>
                    <a:lnTo>
                      <a:pt x="858" y="308"/>
                    </a:lnTo>
                    <a:lnTo>
                      <a:pt x="0" y="308"/>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88" name="Freeform 10"/>
              <p:cNvSpPr>
                <a:spLocks/>
              </p:cNvSpPr>
              <p:nvPr/>
            </p:nvSpPr>
            <p:spPr bwMode="auto">
              <a:xfrm>
                <a:off x="2227" y="919"/>
                <a:ext cx="859" cy="309"/>
              </a:xfrm>
              <a:custGeom>
                <a:avLst/>
                <a:gdLst>
                  <a:gd name="T0" fmla="*/ 0 w 859"/>
                  <a:gd name="T1" fmla="*/ 0 h 309"/>
                  <a:gd name="T2" fmla="*/ 858 w 859"/>
                  <a:gd name="T3" fmla="*/ 0 h 309"/>
                  <a:gd name="T4" fmla="*/ 858 w 859"/>
                  <a:gd name="T5" fmla="*/ 308 h 309"/>
                  <a:gd name="T6" fmla="*/ 0 w 859"/>
                  <a:gd name="T7" fmla="*/ 308 h 309"/>
                  <a:gd name="T8" fmla="*/ 0 w 859"/>
                  <a:gd name="T9" fmla="*/ 0 h 309"/>
                  <a:gd name="T10" fmla="*/ 0 60000 65536"/>
                  <a:gd name="T11" fmla="*/ 0 60000 65536"/>
                  <a:gd name="T12" fmla="*/ 0 60000 65536"/>
                  <a:gd name="T13" fmla="*/ 0 60000 65536"/>
                  <a:gd name="T14" fmla="*/ 0 60000 65536"/>
                  <a:gd name="T15" fmla="*/ 0 w 859"/>
                  <a:gd name="T16" fmla="*/ 0 h 309"/>
                  <a:gd name="T17" fmla="*/ 859 w 859"/>
                  <a:gd name="T18" fmla="*/ 309 h 309"/>
                </a:gdLst>
                <a:ahLst/>
                <a:cxnLst>
                  <a:cxn ang="T10">
                    <a:pos x="T0" y="T1"/>
                  </a:cxn>
                  <a:cxn ang="T11">
                    <a:pos x="T2" y="T3"/>
                  </a:cxn>
                  <a:cxn ang="T12">
                    <a:pos x="T4" y="T5"/>
                  </a:cxn>
                  <a:cxn ang="T13">
                    <a:pos x="T6" y="T7"/>
                  </a:cxn>
                  <a:cxn ang="T14">
                    <a:pos x="T8" y="T9"/>
                  </a:cxn>
                </a:cxnLst>
                <a:rect l="T15" t="T16" r="T17" b="T18"/>
                <a:pathLst>
                  <a:path w="859" h="309">
                    <a:moveTo>
                      <a:pt x="0" y="0"/>
                    </a:moveTo>
                    <a:lnTo>
                      <a:pt x="858" y="0"/>
                    </a:lnTo>
                    <a:lnTo>
                      <a:pt x="858" y="308"/>
                    </a:lnTo>
                    <a:lnTo>
                      <a:pt x="0" y="308"/>
                    </a:lnTo>
                    <a:lnTo>
                      <a:pt x="0" y="0"/>
                    </a:lnTo>
                  </a:path>
                </a:pathLst>
              </a:custGeom>
              <a:solidFill>
                <a:schemeClr val="accent2"/>
              </a:solidFill>
              <a:ln w="9525" cap="rnd">
                <a:noFill/>
                <a:round/>
                <a:headEnd/>
                <a:tailEnd/>
              </a:ln>
            </p:spPr>
            <p:txBody>
              <a:bodyPr/>
              <a:lstStyle/>
              <a:p>
                <a:pPr algn="ctr"/>
                <a:endParaRPr lang="en-US" sz="1600"/>
              </a:p>
            </p:txBody>
          </p:sp>
          <p:sp>
            <p:nvSpPr>
              <p:cNvPr id="30789" name="Freeform 11"/>
              <p:cNvSpPr>
                <a:spLocks/>
              </p:cNvSpPr>
              <p:nvPr/>
            </p:nvSpPr>
            <p:spPr bwMode="auto">
              <a:xfrm>
                <a:off x="2227" y="919"/>
                <a:ext cx="859" cy="309"/>
              </a:xfrm>
              <a:custGeom>
                <a:avLst/>
                <a:gdLst>
                  <a:gd name="T0" fmla="*/ 0 w 859"/>
                  <a:gd name="T1" fmla="*/ 308 h 309"/>
                  <a:gd name="T2" fmla="*/ 0 w 859"/>
                  <a:gd name="T3" fmla="*/ 0 h 309"/>
                  <a:gd name="T4" fmla="*/ 858 w 859"/>
                  <a:gd name="T5" fmla="*/ 0 h 309"/>
                  <a:gd name="T6" fmla="*/ 0 60000 65536"/>
                  <a:gd name="T7" fmla="*/ 0 60000 65536"/>
                  <a:gd name="T8" fmla="*/ 0 60000 65536"/>
                  <a:gd name="T9" fmla="*/ 0 w 859"/>
                  <a:gd name="T10" fmla="*/ 0 h 309"/>
                  <a:gd name="T11" fmla="*/ 859 w 859"/>
                  <a:gd name="T12" fmla="*/ 309 h 309"/>
                </a:gdLst>
                <a:ahLst/>
                <a:cxnLst>
                  <a:cxn ang="T6">
                    <a:pos x="T0" y="T1"/>
                  </a:cxn>
                  <a:cxn ang="T7">
                    <a:pos x="T2" y="T3"/>
                  </a:cxn>
                  <a:cxn ang="T8">
                    <a:pos x="T4" y="T5"/>
                  </a:cxn>
                </a:cxnLst>
                <a:rect l="T9" t="T10" r="T11" b="T12"/>
                <a:pathLst>
                  <a:path w="859" h="309">
                    <a:moveTo>
                      <a:pt x="0" y="308"/>
                    </a:moveTo>
                    <a:lnTo>
                      <a:pt x="0" y="0"/>
                    </a:lnTo>
                    <a:lnTo>
                      <a:pt x="858"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90" name="Freeform 12"/>
              <p:cNvSpPr>
                <a:spLocks/>
              </p:cNvSpPr>
              <p:nvPr/>
            </p:nvSpPr>
            <p:spPr bwMode="auto">
              <a:xfrm>
                <a:off x="2227" y="919"/>
                <a:ext cx="859" cy="309"/>
              </a:xfrm>
              <a:custGeom>
                <a:avLst/>
                <a:gdLst>
                  <a:gd name="T0" fmla="*/ 858 w 859"/>
                  <a:gd name="T1" fmla="*/ 0 h 309"/>
                  <a:gd name="T2" fmla="*/ 858 w 859"/>
                  <a:gd name="T3" fmla="*/ 308 h 309"/>
                  <a:gd name="T4" fmla="*/ 0 w 859"/>
                  <a:gd name="T5" fmla="*/ 308 h 309"/>
                  <a:gd name="T6" fmla="*/ 0 60000 65536"/>
                  <a:gd name="T7" fmla="*/ 0 60000 65536"/>
                  <a:gd name="T8" fmla="*/ 0 60000 65536"/>
                  <a:gd name="T9" fmla="*/ 0 w 859"/>
                  <a:gd name="T10" fmla="*/ 0 h 309"/>
                  <a:gd name="T11" fmla="*/ 859 w 859"/>
                  <a:gd name="T12" fmla="*/ 309 h 309"/>
                </a:gdLst>
                <a:ahLst/>
                <a:cxnLst>
                  <a:cxn ang="T6">
                    <a:pos x="T0" y="T1"/>
                  </a:cxn>
                  <a:cxn ang="T7">
                    <a:pos x="T2" y="T3"/>
                  </a:cxn>
                  <a:cxn ang="T8">
                    <a:pos x="T4" y="T5"/>
                  </a:cxn>
                </a:cxnLst>
                <a:rect l="T9" t="T10" r="T11" b="T12"/>
                <a:pathLst>
                  <a:path w="859" h="309">
                    <a:moveTo>
                      <a:pt x="858" y="0"/>
                    </a:moveTo>
                    <a:lnTo>
                      <a:pt x="858" y="308"/>
                    </a:lnTo>
                    <a:lnTo>
                      <a:pt x="0" y="308"/>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sp>
          <p:nvSpPr>
            <p:cNvPr id="30726" name="Rectangle 13"/>
            <p:cNvSpPr>
              <a:spLocks noChangeArrowheads="1"/>
            </p:cNvSpPr>
            <p:nvPr/>
          </p:nvSpPr>
          <p:spPr bwMode="auto">
            <a:xfrm>
              <a:off x="5701464" y="1371600"/>
              <a:ext cx="610260" cy="338554"/>
            </a:xfrm>
            <a:prstGeom prst="rect">
              <a:avLst/>
            </a:prstGeom>
            <a:noFill/>
            <a:ln w="12700" algn="ctr">
              <a:noFill/>
              <a:miter lim="800000"/>
              <a:headEnd/>
              <a:tailEnd/>
            </a:ln>
          </p:spPr>
          <p:txBody>
            <a:bodyPr wrap="none">
              <a:spAutoFit/>
            </a:bodyPr>
            <a:lstStyle/>
            <a:p>
              <a:pPr algn="ctr"/>
              <a:r>
                <a:rPr lang="en-US" sz="1600" b="1">
                  <a:solidFill>
                    <a:srgbClr val="EAEC5E"/>
                  </a:solidFill>
                </a:rPr>
                <a:t>Client</a:t>
              </a:r>
            </a:p>
          </p:txBody>
        </p:sp>
        <p:sp>
          <p:nvSpPr>
            <p:cNvPr id="30727" name="Freeform 14"/>
            <p:cNvSpPr>
              <a:spLocks/>
            </p:cNvSpPr>
            <p:nvPr/>
          </p:nvSpPr>
          <p:spPr bwMode="auto">
            <a:xfrm>
              <a:off x="5867400" y="1752601"/>
              <a:ext cx="133350" cy="587375"/>
            </a:xfrm>
            <a:custGeom>
              <a:avLst/>
              <a:gdLst>
                <a:gd name="T0" fmla="*/ 128588 w 84"/>
                <a:gd name="T1" fmla="*/ 0 h 370"/>
                <a:gd name="T2" fmla="*/ 0 w 84"/>
                <a:gd name="T3" fmla="*/ 1588 h 370"/>
                <a:gd name="T4" fmla="*/ 0 w 84"/>
                <a:gd name="T5" fmla="*/ 520700 h 370"/>
                <a:gd name="T6" fmla="*/ 66675 w 84"/>
                <a:gd name="T7" fmla="*/ 585788 h 370"/>
                <a:gd name="T8" fmla="*/ 131763 w 84"/>
                <a:gd name="T9" fmla="*/ 517525 h 370"/>
                <a:gd name="T10" fmla="*/ 128588 w 84"/>
                <a:gd name="T11" fmla="*/ 0 h 370"/>
                <a:gd name="T12" fmla="*/ 0 60000 65536"/>
                <a:gd name="T13" fmla="*/ 0 60000 65536"/>
                <a:gd name="T14" fmla="*/ 0 60000 65536"/>
                <a:gd name="T15" fmla="*/ 0 60000 65536"/>
                <a:gd name="T16" fmla="*/ 0 60000 65536"/>
                <a:gd name="T17" fmla="*/ 0 60000 65536"/>
                <a:gd name="T18" fmla="*/ 0 w 84"/>
                <a:gd name="T19" fmla="*/ 0 h 370"/>
                <a:gd name="T20" fmla="*/ 84 w 84"/>
                <a:gd name="T21" fmla="*/ 370 h 370"/>
              </a:gdLst>
              <a:ahLst/>
              <a:cxnLst>
                <a:cxn ang="T12">
                  <a:pos x="T0" y="T1"/>
                </a:cxn>
                <a:cxn ang="T13">
                  <a:pos x="T2" y="T3"/>
                </a:cxn>
                <a:cxn ang="T14">
                  <a:pos x="T4" y="T5"/>
                </a:cxn>
                <a:cxn ang="T15">
                  <a:pos x="T6" y="T7"/>
                </a:cxn>
                <a:cxn ang="T16">
                  <a:pos x="T8" y="T9"/>
                </a:cxn>
                <a:cxn ang="T17">
                  <a:pos x="T10" y="T11"/>
                </a:cxn>
              </a:cxnLst>
              <a:rect l="T18" t="T19" r="T20" b="T21"/>
              <a:pathLst>
                <a:path w="84" h="370">
                  <a:moveTo>
                    <a:pt x="81" y="0"/>
                  </a:moveTo>
                  <a:lnTo>
                    <a:pt x="0" y="1"/>
                  </a:lnTo>
                  <a:lnTo>
                    <a:pt x="0" y="328"/>
                  </a:lnTo>
                  <a:lnTo>
                    <a:pt x="42" y="369"/>
                  </a:lnTo>
                  <a:lnTo>
                    <a:pt x="83" y="326"/>
                  </a:lnTo>
                  <a:lnTo>
                    <a:pt x="81" y="0"/>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30728" name="Rectangle 15"/>
            <p:cNvSpPr>
              <a:spLocks noChangeArrowheads="1"/>
            </p:cNvSpPr>
            <p:nvPr/>
          </p:nvSpPr>
          <p:spPr bwMode="auto">
            <a:xfrm>
              <a:off x="4267200" y="2362201"/>
              <a:ext cx="3422650" cy="100013"/>
            </a:xfrm>
            <a:prstGeom prst="rect">
              <a:avLst/>
            </a:prstGeom>
            <a:gradFill rotWithShape="0">
              <a:gsLst>
                <a:gs pos="0">
                  <a:srgbClr val="00CC00"/>
                </a:gs>
                <a:gs pos="50000">
                  <a:srgbClr val="00FF00"/>
                </a:gs>
                <a:gs pos="100000">
                  <a:srgbClr val="00CC00"/>
                </a:gs>
              </a:gsLst>
              <a:lin ang="5400000" scaled="1"/>
            </a:gradFill>
            <a:ln w="9525">
              <a:noFill/>
              <a:miter lim="800000"/>
              <a:headEnd/>
              <a:tailEnd/>
            </a:ln>
          </p:spPr>
          <p:txBody>
            <a:bodyPr wrap="none" anchor="ctr"/>
            <a:lstStyle/>
            <a:p>
              <a:pPr algn="ctr"/>
              <a:endParaRPr lang="en-US" sz="1600"/>
            </a:p>
          </p:txBody>
        </p:sp>
        <p:sp>
          <p:nvSpPr>
            <p:cNvPr id="540688" name="Rectangle 16"/>
            <p:cNvSpPr>
              <a:spLocks noChangeArrowheads="1"/>
            </p:cNvSpPr>
            <p:nvPr/>
          </p:nvSpPr>
          <p:spPr bwMode="auto">
            <a:xfrm>
              <a:off x="1967268" y="2209800"/>
              <a:ext cx="2203197" cy="339196"/>
            </a:xfrm>
            <a:prstGeom prst="rect">
              <a:avLst/>
            </a:prstGeom>
            <a:solidFill>
              <a:schemeClr val="bg1"/>
            </a:solidFill>
            <a:ln w="9525">
              <a:noFill/>
              <a:miter lim="800000"/>
              <a:headEnd/>
              <a:tailEnd/>
            </a:ln>
            <a:effectLst>
              <a:prstShdw prst="shdw17" dist="17961" dir="2700000">
                <a:schemeClr val="bg1">
                  <a:gamma/>
                  <a:shade val="60000"/>
                  <a:invGamma/>
                </a:schemeClr>
              </a:prstShdw>
            </a:effectLst>
          </p:spPr>
          <p:txBody>
            <a:bodyPr wrap="square" lIns="92075" tIns="46038" rIns="92075" bIns="46038">
              <a:spAutoFit/>
            </a:bodyPr>
            <a:lstStyle/>
            <a:p>
              <a:pPr algn="ctr">
                <a:defRPr/>
              </a:pPr>
              <a:r>
                <a:rPr lang="en-US" sz="1600" b="1" dirty="0"/>
                <a:t>in Chart of Accounts</a:t>
              </a:r>
            </a:p>
          </p:txBody>
        </p:sp>
        <p:sp>
          <p:nvSpPr>
            <p:cNvPr id="30730" name="Freeform 17"/>
            <p:cNvSpPr>
              <a:spLocks/>
            </p:cNvSpPr>
            <p:nvPr/>
          </p:nvSpPr>
          <p:spPr bwMode="auto">
            <a:xfrm>
              <a:off x="4191000" y="2438400"/>
              <a:ext cx="103188" cy="522288"/>
            </a:xfrm>
            <a:custGeom>
              <a:avLst/>
              <a:gdLst>
                <a:gd name="T0" fmla="*/ 101600 w 65"/>
                <a:gd name="T1" fmla="*/ 511175 h 329"/>
                <a:gd name="T2" fmla="*/ 0 w 65"/>
                <a:gd name="T3" fmla="*/ 520700 h 329"/>
                <a:gd name="T4" fmla="*/ 0 w 65"/>
                <a:gd name="T5" fmla="*/ 0 h 329"/>
                <a:gd name="T6" fmla="*/ 101600 w 65"/>
                <a:gd name="T7" fmla="*/ 109538 h 329"/>
                <a:gd name="T8" fmla="*/ 101600 w 65"/>
                <a:gd name="T9" fmla="*/ 511175 h 329"/>
                <a:gd name="T10" fmla="*/ 0 60000 65536"/>
                <a:gd name="T11" fmla="*/ 0 60000 65536"/>
                <a:gd name="T12" fmla="*/ 0 60000 65536"/>
                <a:gd name="T13" fmla="*/ 0 60000 65536"/>
                <a:gd name="T14" fmla="*/ 0 60000 65536"/>
                <a:gd name="T15" fmla="*/ 0 w 65"/>
                <a:gd name="T16" fmla="*/ 0 h 329"/>
                <a:gd name="T17" fmla="*/ 65 w 65"/>
                <a:gd name="T18" fmla="*/ 329 h 329"/>
              </a:gdLst>
              <a:ahLst/>
              <a:cxnLst>
                <a:cxn ang="T10">
                  <a:pos x="T0" y="T1"/>
                </a:cxn>
                <a:cxn ang="T11">
                  <a:pos x="T2" y="T3"/>
                </a:cxn>
                <a:cxn ang="T12">
                  <a:pos x="T4" y="T5"/>
                </a:cxn>
                <a:cxn ang="T13">
                  <a:pos x="T6" y="T7"/>
                </a:cxn>
                <a:cxn ang="T14">
                  <a:pos x="T8" y="T9"/>
                </a:cxn>
              </a:cxnLst>
              <a:rect l="T15" t="T16" r="T17" b="T18"/>
              <a:pathLst>
                <a:path w="65" h="329">
                  <a:moveTo>
                    <a:pt x="64" y="322"/>
                  </a:moveTo>
                  <a:lnTo>
                    <a:pt x="0" y="328"/>
                  </a:lnTo>
                  <a:lnTo>
                    <a:pt x="0" y="0"/>
                  </a:lnTo>
                  <a:lnTo>
                    <a:pt x="64" y="69"/>
                  </a:lnTo>
                  <a:lnTo>
                    <a:pt x="64" y="322"/>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30731" name="Freeform 18"/>
            <p:cNvSpPr>
              <a:spLocks/>
            </p:cNvSpPr>
            <p:nvPr/>
          </p:nvSpPr>
          <p:spPr bwMode="auto">
            <a:xfrm>
              <a:off x="7620000" y="2438401"/>
              <a:ext cx="103188" cy="517525"/>
            </a:xfrm>
            <a:custGeom>
              <a:avLst/>
              <a:gdLst>
                <a:gd name="T0" fmla="*/ 0 w 65"/>
                <a:gd name="T1" fmla="*/ 506413 h 326"/>
                <a:gd name="T2" fmla="*/ 101600 w 65"/>
                <a:gd name="T3" fmla="*/ 515938 h 326"/>
                <a:gd name="T4" fmla="*/ 101600 w 65"/>
                <a:gd name="T5" fmla="*/ 0 h 326"/>
                <a:gd name="T6" fmla="*/ 0 w 65"/>
                <a:gd name="T7" fmla="*/ 101600 h 326"/>
                <a:gd name="T8" fmla="*/ 0 w 65"/>
                <a:gd name="T9" fmla="*/ 506413 h 326"/>
                <a:gd name="T10" fmla="*/ 0 60000 65536"/>
                <a:gd name="T11" fmla="*/ 0 60000 65536"/>
                <a:gd name="T12" fmla="*/ 0 60000 65536"/>
                <a:gd name="T13" fmla="*/ 0 60000 65536"/>
                <a:gd name="T14" fmla="*/ 0 60000 65536"/>
                <a:gd name="T15" fmla="*/ 0 w 65"/>
                <a:gd name="T16" fmla="*/ 0 h 326"/>
                <a:gd name="T17" fmla="*/ 65 w 65"/>
                <a:gd name="T18" fmla="*/ 326 h 326"/>
              </a:gdLst>
              <a:ahLst/>
              <a:cxnLst>
                <a:cxn ang="T10">
                  <a:pos x="T0" y="T1"/>
                </a:cxn>
                <a:cxn ang="T11">
                  <a:pos x="T2" y="T3"/>
                </a:cxn>
                <a:cxn ang="T12">
                  <a:pos x="T4" y="T5"/>
                </a:cxn>
                <a:cxn ang="T13">
                  <a:pos x="T6" y="T7"/>
                </a:cxn>
                <a:cxn ang="T14">
                  <a:pos x="T8" y="T9"/>
                </a:cxn>
              </a:cxnLst>
              <a:rect l="T15" t="T16" r="T17" b="T18"/>
              <a:pathLst>
                <a:path w="65" h="326">
                  <a:moveTo>
                    <a:pt x="0" y="319"/>
                  </a:moveTo>
                  <a:lnTo>
                    <a:pt x="64" y="325"/>
                  </a:lnTo>
                  <a:lnTo>
                    <a:pt x="64" y="0"/>
                  </a:lnTo>
                  <a:lnTo>
                    <a:pt x="0" y="64"/>
                  </a:lnTo>
                  <a:lnTo>
                    <a:pt x="0" y="319"/>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grpSp>
          <p:nvGrpSpPr>
            <p:cNvPr id="30732" name="Group 19"/>
            <p:cNvGrpSpPr>
              <a:grpSpLocks/>
            </p:cNvGrpSpPr>
            <p:nvPr/>
          </p:nvGrpSpPr>
          <p:grpSpPr bwMode="auto">
            <a:xfrm>
              <a:off x="3373438" y="2878139"/>
              <a:ext cx="1751012" cy="490537"/>
              <a:chOff x="1165" y="1813"/>
              <a:chExt cx="1103" cy="309"/>
            </a:xfrm>
          </p:grpSpPr>
          <p:sp>
            <p:nvSpPr>
              <p:cNvPr id="30783" name="Freeform 20"/>
              <p:cNvSpPr>
                <a:spLocks/>
              </p:cNvSpPr>
              <p:nvPr/>
            </p:nvSpPr>
            <p:spPr bwMode="auto">
              <a:xfrm>
                <a:off x="1165" y="1813"/>
                <a:ext cx="1103" cy="309"/>
              </a:xfrm>
              <a:custGeom>
                <a:avLst/>
                <a:gdLst>
                  <a:gd name="T0" fmla="*/ 0 w 1103"/>
                  <a:gd name="T1" fmla="*/ 0 h 309"/>
                  <a:gd name="T2" fmla="*/ 1102 w 1103"/>
                  <a:gd name="T3" fmla="*/ 0 h 309"/>
                  <a:gd name="T4" fmla="*/ 1102 w 1103"/>
                  <a:gd name="T5" fmla="*/ 308 h 309"/>
                  <a:gd name="T6" fmla="*/ 0 w 1103"/>
                  <a:gd name="T7" fmla="*/ 308 h 309"/>
                  <a:gd name="T8" fmla="*/ 0 w 1103"/>
                  <a:gd name="T9" fmla="*/ 0 h 309"/>
                  <a:gd name="T10" fmla="*/ 0 60000 65536"/>
                  <a:gd name="T11" fmla="*/ 0 60000 65536"/>
                  <a:gd name="T12" fmla="*/ 0 60000 65536"/>
                  <a:gd name="T13" fmla="*/ 0 60000 65536"/>
                  <a:gd name="T14" fmla="*/ 0 60000 65536"/>
                  <a:gd name="T15" fmla="*/ 0 w 1103"/>
                  <a:gd name="T16" fmla="*/ 0 h 309"/>
                  <a:gd name="T17" fmla="*/ 1103 w 1103"/>
                  <a:gd name="T18" fmla="*/ 309 h 309"/>
                </a:gdLst>
                <a:ahLst/>
                <a:cxnLst>
                  <a:cxn ang="T10">
                    <a:pos x="T0" y="T1"/>
                  </a:cxn>
                  <a:cxn ang="T11">
                    <a:pos x="T2" y="T3"/>
                  </a:cxn>
                  <a:cxn ang="T12">
                    <a:pos x="T4" y="T5"/>
                  </a:cxn>
                  <a:cxn ang="T13">
                    <a:pos x="T6" y="T7"/>
                  </a:cxn>
                  <a:cxn ang="T14">
                    <a:pos x="T8" y="T9"/>
                  </a:cxn>
                </a:cxnLst>
                <a:rect l="T15" t="T16" r="T17" b="T18"/>
                <a:pathLst>
                  <a:path w="1103" h="309">
                    <a:moveTo>
                      <a:pt x="0" y="0"/>
                    </a:moveTo>
                    <a:lnTo>
                      <a:pt x="1102" y="0"/>
                    </a:lnTo>
                    <a:lnTo>
                      <a:pt x="1102" y="308"/>
                    </a:lnTo>
                    <a:lnTo>
                      <a:pt x="0" y="308"/>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84" name="Freeform 21"/>
              <p:cNvSpPr>
                <a:spLocks/>
              </p:cNvSpPr>
              <p:nvPr/>
            </p:nvSpPr>
            <p:spPr bwMode="auto">
              <a:xfrm>
                <a:off x="1165" y="1813"/>
                <a:ext cx="1103" cy="309"/>
              </a:xfrm>
              <a:custGeom>
                <a:avLst/>
                <a:gdLst>
                  <a:gd name="T0" fmla="*/ 0 w 1103"/>
                  <a:gd name="T1" fmla="*/ 0 h 309"/>
                  <a:gd name="T2" fmla="*/ 1102 w 1103"/>
                  <a:gd name="T3" fmla="*/ 0 h 309"/>
                  <a:gd name="T4" fmla="*/ 1102 w 1103"/>
                  <a:gd name="T5" fmla="*/ 308 h 309"/>
                  <a:gd name="T6" fmla="*/ 0 w 1103"/>
                  <a:gd name="T7" fmla="*/ 308 h 309"/>
                  <a:gd name="T8" fmla="*/ 0 w 1103"/>
                  <a:gd name="T9" fmla="*/ 0 h 309"/>
                  <a:gd name="T10" fmla="*/ 0 60000 65536"/>
                  <a:gd name="T11" fmla="*/ 0 60000 65536"/>
                  <a:gd name="T12" fmla="*/ 0 60000 65536"/>
                  <a:gd name="T13" fmla="*/ 0 60000 65536"/>
                  <a:gd name="T14" fmla="*/ 0 60000 65536"/>
                  <a:gd name="T15" fmla="*/ 0 w 1103"/>
                  <a:gd name="T16" fmla="*/ 0 h 309"/>
                  <a:gd name="T17" fmla="*/ 1103 w 1103"/>
                  <a:gd name="T18" fmla="*/ 309 h 309"/>
                </a:gdLst>
                <a:ahLst/>
                <a:cxnLst>
                  <a:cxn ang="T10">
                    <a:pos x="T0" y="T1"/>
                  </a:cxn>
                  <a:cxn ang="T11">
                    <a:pos x="T2" y="T3"/>
                  </a:cxn>
                  <a:cxn ang="T12">
                    <a:pos x="T4" y="T5"/>
                  </a:cxn>
                  <a:cxn ang="T13">
                    <a:pos x="T6" y="T7"/>
                  </a:cxn>
                  <a:cxn ang="T14">
                    <a:pos x="T8" y="T9"/>
                  </a:cxn>
                </a:cxnLst>
                <a:rect l="T15" t="T16" r="T17" b="T18"/>
                <a:pathLst>
                  <a:path w="1103" h="309">
                    <a:moveTo>
                      <a:pt x="0" y="0"/>
                    </a:moveTo>
                    <a:lnTo>
                      <a:pt x="1102" y="0"/>
                    </a:lnTo>
                    <a:lnTo>
                      <a:pt x="1102" y="308"/>
                    </a:lnTo>
                    <a:lnTo>
                      <a:pt x="0" y="308"/>
                    </a:lnTo>
                    <a:lnTo>
                      <a:pt x="0" y="0"/>
                    </a:lnTo>
                  </a:path>
                </a:pathLst>
              </a:custGeom>
              <a:solidFill>
                <a:schemeClr val="accent2"/>
              </a:solidFill>
              <a:ln w="9525" cap="rnd">
                <a:noFill/>
                <a:round/>
                <a:headEnd/>
                <a:tailEnd/>
              </a:ln>
            </p:spPr>
            <p:txBody>
              <a:bodyPr/>
              <a:lstStyle/>
              <a:p>
                <a:pPr algn="ctr"/>
                <a:endParaRPr lang="en-US" sz="1600"/>
              </a:p>
            </p:txBody>
          </p:sp>
          <p:sp>
            <p:nvSpPr>
              <p:cNvPr id="30785" name="Freeform 22"/>
              <p:cNvSpPr>
                <a:spLocks/>
              </p:cNvSpPr>
              <p:nvPr/>
            </p:nvSpPr>
            <p:spPr bwMode="auto">
              <a:xfrm>
                <a:off x="1165" y="1813"/>
                <a:ext cx="1103" cy="309"/>
              </a:xfrm>
              <a:custGeom>
                <a:avLst/>
                <a:gdLst>
                  <a:gd name="T0" fmla="*/ 0 w 1103"/>
                  <a:gd name="T1" fmla="*/ 308 h 309"/>
                  <a:gd name="T2" fmla="*/ 0 w 1103"/>
                  <a:gd name="T3" fmla="*/ 0 h 309"/>
                  <a:gd name="T4" fmla="*/ 1102 w 1103"/>
                  <a:gd name="T5" fmla="*/ 0 h 309"/>
                  <a:gd name="T6" fmla="*/ 0 60000 65536"/>
                  <a:gd name="T7" fmla="*/ 0 60000 65536"/>
                  <a:gd name="T8" fmla="*/ 0 60000 65536"/>
                  <a:gd name="T9" fmla="*/ 0 w 1103"/>
                  <a:gd name="T10" fmla="*/ 0 h 309"/>
                  <a:gd name="T11" fmla="*/ 1103 w 1103"/>
                  <a:gd name="T12" fmla="*/ 309 h 309"/>
                </a:gdLst>
                <a:ahLst/>
                <a:cxnLst>
                  <a:cxn ang="T6">
                    <a:pos x="T0" y="T1"/>
                  </a:cxn>
                  <a:cxn ang="T7">
                    <a:pos x="T2" y="T3"/>
                  </a:cxn>
                  <a:cxn ang="T8">
                    <a:pos x="T4" y="T5"/>
                  </a:cxn>
                </a:cxnLst>
                <a:rect l="T9" t="T10" r="T11" b="T12"/>
                <a:pathLst>
                  <a:path w="1103" h="309">
                    <a:moveTo>
                      <a:pt x="0" y="308"/>
                    </a:moveTo>
                    <a:lnTo>
                      <a:pt x="0" y="0"/>
                    </a:lnTo>
                    <a:lnTo>
                      <a:pt x="1102"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86" name="Freeform 23"/>
              <p:cNvSpPr>
                <a:spLocks/>
              </p:cNvSpPr>
              <p:nvPr/>
            </p:nvSpPr>
            <p:spPr bwMode="auto">
              <a:xfrm>
                <a:off x="1165" y="1813"/>
                <a:ext cx="1103" cy="309"/>
              </a:xfrm>
              <a:custGeom>
                <a:avLst/>
                <a:gdLst>
                  <a:gd name="T0" fmla="*/ 1102 w 1103"/>
                  <a:gd name="T1" fmla="*/ 0 h 309"/>
                  <a:gd name="T2" fmla="*/ 1102 w 1103"/>
                  <a:gd name="T3" fmla="*/ 308 h 309"/>
                  <a:gd name="T4" fmla="*/ 0 w 1103"/>
                  <a:gd name="T5" fmla="*/ 308 h 309"/>
                  <a:gd name="T6" fmla="*/ 0 60000 65536"/>
                  <a:gd name="T7" fmla="*/ 0 60000 65536"/>
                  <a:gd name="T8" fmla="*/ 0 60000 65536"/>
                  <a:gd name="T9" fmla="*/ 0 w 1103"/>
                  <a:gd name="T10" fmla="*/ 0 h 309"/>
                  <a:gd name="T11" fmla="*/ 1103 w 1103"/>
                  <a:gd name="T12" fmla="*/ 309 h 309"/>
                </a:gdLst>
                <a:ahLst/>
                <a:cxnLst>
                  <a:cxn ang="T6">
                    <a:pos x="T0" y="T1"/>
                  </a:cxn>
                  <a:cxn ang="T7">
                    <a:pos x="T2" y="T3"/>
                  </a:cxn>
                  <a:cxn ang="T8">
                    <a:pos x="T4" y="T5"/>
                  </a:cxn>
                </a:cxnLst>
                <a:rect l="T9" t="T10" r="T11" b="T12"/>
                <a:pathLst>
                  <a:path w="1103" h="309">
                    <a:moveTo>
                      <a:pt x="1102" y="0"/>
                    </a:moveTo>
                    <a:lnTo>
                      <a:pt x="1102" y="308"/>
                    </a:lnTo>
                    <a:lnTo>
                      <a:pt x="0" y="308"/>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sp>
          <p:nvSpPr>
            <p:cNvPr id="30733" name="Rectangle 29"/>
            <p:cNvSpPr>
              <a:spLocks noChangeArrowheads="1"/>
            </p:cNvSpPr>
            <p:nvPr/>
          </p:nvSpPr>
          <p:spPr bwMode="auto">
            <a:xfrm>
              <a:off x="3657600" y="2971800"/>
              <a:ext cx="1143000" cy="338554"/>
            </a:xfrm>
            <a:prstGeom prst="rect">
              <a:avLst/>
            </a:prstGeom>
            <a:noFill/>
            <a:ln w="12700" algn="ctr">
              <a:noFill/>
              <a:miter lim="800000"/>
              <a:headEnd/>
              <a:tailEnd/>
            </a:ln>
          </p:spPr>
          <p:txBody>
            <a:bodyPr>
              <a:spAutoFit/>
            </a:bodyPr>
            <a:lstStyle/>
            <a:p>
              <a:pPr algn="ctr"/>
              <a:r>
                <a:rPr lang="en-US" sz="1600" b="1">
                  <a:solidFill>
                    <a:srgbClr val="EAEC5E"/>
                  </a:solidFill>
                </a:rPr>
                <a:t>COA 0010</a:t>
              </a:r>
            </a:p>
          </p:txBody>
        </p:sp>
        <p:grpSp>
          <p:nvGrpSpPr>
            <p:cNvPr id="30734" name="Group 30"/>
            <p:cNvGrpSpPr>
              <a:grpSpLocks/>
            </p:cNvGrpSpPr>
            <p:nvPr/>
          </p:nvGrpSpPr>
          <p:grpSpPr bwMode="auto">
            <a:xfrm>
              <a:off x="6781801" y="2895600"/>
              <a:ext cx="1751013" cy="490538"/>
              <a:chOff x="3159" y="1813"/>
              <a:chExt cx="1103" cy="309"/>
            </a:xfrm>
          </p:grpSpPr>
          <p:sp>
            <p:nvSpPr>
              <p:cNvPr id="30779" name="Freeform 31"/>
              <p:cNvSpPr>
                <a:spLocks/>
              </p:cNvSpPr>
              <p:nvPr/>
            </p:nvSpPr>
            <p:spPr bwMode="auto">
              <a:xfrm>
                <a:off x="3159" y="1813"/>
                <a:ext cx="1103" cy="309"/>
              </a:xfrm>
              <a:custGeom>
                <a:avLst/>
                <a:gdLst>
                  <a:gd name="T0" fmla="*/ 0 w 1103"/>
                  <a:gd name="T1" fmla="*/ 0 h 309"/>
                  <a:gd name="T2" fmla="*/ 1102 w 1103"/>
                  <a:gd name="T3" fmla="*/ 0 h 309"/>
                  <a:gd name="T4" fmla="*/ 1102 w 1103"/>
                  <a:gd name="T5" fmla="*/ 308 h 309"/>
                  <a:gd name="T6" fmla="*/ 0 w 1103"/>
                  <a:gd name="T7" fmla="*/ 308 h 309"/>
                  <a:gd name="T8" fmla="*/ 0 w 1103"/>
                  <a:gd name="T9" fmla="*/ 0 h 309"/>
                  <a:gd name="T10" fmla="*/ 0 60000 65536"/>
                  <a:gd name="T11" fmla="*/ 0 60000 65536"/>
                  <a:gd name="T12" fmla="*/ 0 60000 65536"/>
                  <a:gd name="T13" fmla="*/ 0 60000 65536"/>
                  <a:gd name="T14" fmla="*/ 0 60000 65536"/>
                  <a:gd name="T15" fmla="*/ 0 w 1103"/>
                  <a:gd name="T16" fmla="*/ 0 h 309"/>
                  <a:gd name="T17" fmla="*/ 1103 w 1103"/>
                  <a:gd name="T18" fmla="*/ 309 h 309"/>
                </a:gdLst>
                <a:ahLst/>
                <a:cxnLst>
                  <a:cxn ang="T10">
                    <a:pos x="T0" y="T1"/>
                  </a:cxn>
                  <a:cxn ang="T11">
                    <a:pos x="T2" y="T3"/>
                  </a:cxn>
                  <a:cxn ang="T12">
                    <a:pos x="T4" y="T5"/>
                  </a:cxn>
                  <a:cxn ang="T13">
                    <a:pos x="T6" y="T7"/>
                  </a:cxn>
                  <a:cxn ang="T14">
                    <a:pos x="T8" y="T9"/>
                  </a:cxn>
                </a:cxnLst>
                <a:rect l="T15" t="T16" r="T17" b="T18"/>
                <a:pathLst>
                  <a:path w="1103" h="309">
                    <a:moveTo>
                      <a:pt x="0" y="0"/>
                    </a:moveTo>
                    <a:lnTo>
                      <a:pt x="1102" y="0"/>
                    </a:lnTo>
                    <a:lnTo>
                      <a:pt x="1102" y="308"/>
                    </a:lnTo>
                    <a:lnTo>
                      <a:pt x="0" y="308"/>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80" name="Freeform 32"/>
              <p:cNvSpPr>
                <a:spLocks/>
              </p:cNvSpPr>
              <p:nvPr/>
            </p:nvSpPr>
            <p:spPr bwMode="auto">
              <a:xfrm>
                <a:off x="3159" y="1813"/>
                <a:ext cx="1103" cy="309"/>
              </a:xfrm>
              <a:custGeom>
                <a:avLst/>
                <a:gdLst>
                  <a:gd name="T0" fmla="*/ 0 w 1103"/>
                  <a:gd name="T1" fmla="*/ 0 h 309"/>
                  <a:gd name="T2" fmla="*/ 1102 w 1103"/>
                  <a:gd name="T3" fmla="*/ 0 h 309"/>
                  <a:gd name="T4" fmla="*/ 1102 w 1103"/>
                  <a:gd name="T5" fmla="*/ 308 h 309"/>
                  <a:gd name="T6" fmla="*/ 0 w 1103"/>
                  <a:gd name="T7" fmla="*/ 308 h 309"/>
                  <a:gd name="T8" fmla="*/ 0 w 1103"/>
                  <a:gd name="T9" fmla="*/ 0 h 309"/>
                  <a:gd name="T10" fmla="*/ 0 60000 65536"/>
                  <a:gd name="T11" fmla="*/ 0 60000 65536"/>
                  <a:gd name="T12" fmla="*/ 0 60000 65536"/>
                  <a:gd name="T13" fmla="*/ 0 60000 65536"/>
                  <a:gd name="T14" fmla="*/ 0 60000 65536"/>
                  <a:gd name="T15" fmla="*/ 0 w 1103"/>
                  <a:gd name="T16" fmla="*/ 0 h 309"/>
                  <a:gd name="T17" fmla="*/ 1103 w 1103"/>
                  <a:gd name="T18" fmla="*/ 309 h 309"/>
                </a:gdLst>
                <a:ahLst/>
                <a:cxnLst>
                  <a:cxn ang="T10">
                    <a:pos x="T0" y="T1"/>
                  </a:cxn>
                  <a:cxn ang="T11">
                    <a:pos x="T2" y="T3"/>
                  </a:cxn>
                  <a:cxn ang="T12">
                    <a:pos x="T4" y="T5"/>
                  </a:cxn>
                  <a:cxn ang="T13">
                    <a:pos x="T6" y="T7"/>
                  </a:cxn>
                  <a:cxn ang="T14">
                    <a:pos x="T8" y="T9"/>
                  </a:cxn>
                </a:cxnLst>
                <a:rect l="T15" t="T16" r="T17" b="T18"/>
                <a:pathLst>
                  <a:path w="1103" h="309">
                    <a:moveTo>
                      <a:pt x="0" y="0"/>
                    </a:moveTo>
                    <a:lnTo>
                      <a:pt x="1102" y="0"/>
                    </a:lnTo>
                    <a:lnTo>
                      <a:pt x="1102" y="308"/>
                    </a:lnTo>
                    <a:lnTo>
                      <a:pt x="0" y="308"/>
                    </a:lnTo>
                    <a:lnTo>
                      <a:pt x="0" y="0"/>
                    </a:lnTo>
                  </a:path>
                </a:pathLst>
              </a:custGeom>
              <a:solidFill>
                <a:schemeClr val="accent2"/>
              </a:solidFill>
              <a:ln w="9525" cap="rnd">
                <a:noFill/>
                <a:round/>
                <a:headEnd/>
                <a:tailEnd/>
              </a:ln>
            </p:spPr>
            <p:txBody>
              <a:bodyPr/>
              <a:lstStyle/>
              <a:p>
                <a:pPr algn="ctr"/>
                <a:endParaRPr lang="en-US" sz="1600"/>
              </a:p>
            </p:txBody>
          </p:sp>
          <p:sp>
            <p:nvSpPr>
              <p:cNvPr id="30781" name="Freeform 33"/>
              <p:cNvSpPr>
                <a:spLocks/>
              </p:cNvSpPr>
              <p:nvPr/>
            </p:nvSpPr>
            <p:spPr bwMode="auto">
              <a:xfrm>
                <a:off x="3159" y="1813"/>
                <a:ext cx="1103" cy="309"/>
              </a:xfrm>
              <a:custGeom>
                <a:avLst/>
                <a:gdLst>
                  <a:gd name="T0" fmla="*/ 0 w 1103"/>
                  <a:gd name="T1" fmla="*/ 308 h 309"/>
                  <a:gd name="T2" fmla="*/ 0 w 1103"/>
                  <a:gd name="T3" fmla="*/ 0 h 309"/>
                  <a:gd name="T4" fmla="*/ 1102 w 1103"/>
                  <a:gd name="T5" fmla="*/ 0 h 309"/>
                  <a:gd name="T6" fmla="*/ 0 60000 65536"/>
                  <a:gd name="T7" fmla="*/ 0 60000 65536"/>
                  <a:gd name="T8" fmla="*/ 0 60000 65536"/>
                  <a:gd name="T9" fmla="*/ 0 w 1103"/>
                  <a:gd name="T10" fmla="*/ 0 h 309"/>
                  <a:gd name="T11" fmla="*/ 1103 w 1103"/>
                  <a:gd name="T12" fmla="*/ 309 h 309"/>
                </a:gdLst>
                <a:ahLst/>
                <a:cxnLst>
                  <a:cxn ang="T6">
                    <a:pos x="T0" y="T1"/>
                  </a:cxn>
                  <a:cxn ang="T7">
                    <a:pos x="T2" y="T3"/>
                  </a:cxn>
                  <a:cxn ang="T8">
                    <a:pos x="T4" y="T5"/>
                  </a:cxn>
                </a:cxnLst>
                <a:rect l="T9" t="T10" r="T11" b="T12"/>
                <a:pathLst>
                  <a:path w="1103" h="309">
                    <a:moveTo>
                      <a:pt x="0" y="308"/>
                    </a:moveTo>
                    <a:lnTo>
                      <a:pt x="0" y="0"/>
                    </a:lnTo>
                    <a:lnTo>
                      <a:pt x="1102"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82" name="Freeform 34"/>
              <p:cNvSpPr>
                <a:spLocks/>
              </p:cNvSpPr>
              <p:nvPr/>
            </p:nvSpPr>
            <p:spPr bwMode="auto">
              <a:xfrm>
                <a:off x="3159" y="1813"/>
                <a:ext cx="1103" cy="309"/>
              </a:xfrm>
              <a:custGeom>
                <a:avLst/>
                <a:gdLst>
                  <a:gd name="T0" fmla="*/ 1102 w 1103"/>
                  <a:gd name="T1" fmla="*/ 0 h 309"/>
                  <a:gd name="T2" fmla="*/ 1102 w 1103"/>
                  <a:gd name="T3" fmla="*/ 308 h 309"/>
                  <a:gd name="T4" fmla="*/ 0 w 1103"/>
                  <a:gd name="T5" fmla="*/ 308 h 309"/>
                  <a:gd name="T6" fmla="*/ 0 60000 65536"/>
                  <a:gd name="T7" fmla="*/ 0 60000 65536"/>
                  <a:gd name="T8" fmla="*/ 0 60000 65536"/>
                  <a:gd name="T9" fmla="*/ 0 w 1103"/>
                  <a:gd name="T10" fmla="*/ 0 h 309"/>
                  <a:gd name="T11" fmla="*/ 1103 w 1103"/>
                  <a:gd name="T12" fmla="*/ 309 h 309"/>
                </a:gdLst>
                <a:ahLst/>
                <a:cxnLst>
                  <a:cxn ang="T6">
                    <a:pos x="T0" y="T1"/>
                  </a:cxn>
                  <a:cxn ang="T7">
                    <a:pos x="T2" y="T3"/>
                  </a:cxn>
                  <a:cxn ang="T8">
                    <a:pos x="T4" y="T5"/>
                  </a:cxn>
                </a:cxnLst>
                <a:rect l="T9" t="T10" r="T11" b="T12"/>
                <a:pathLst>
                  <a:path w="1103" h="309">
                    <a:moveTo>
                      <a:pt x="1102" y="0"/>
                    </a:moveTo>
                    <a:lnTo>
                      <a:pt x="1102" y="308"/>
                    </a:lnTo>
                    <a:lnTo>
                      <a:pt x="0" y="308"/>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sp>
          <p:nvSpPr>
            <p:cNvPr id="30735" name="Rectangle 35"/>
            <p:cNvSpPr>
              <a:spLocks noChangeArrowheads="1"/>
            </p:cNvSpPr>
            <p:nvPr/>
          </p:nvSpPr>
          <p:spPr bwMode="auto">
            <a:xfrm>
              <a:off x="7104626" y="2971800"/>
              <a:ext cx="1040734" cy="338554"/>
            </a:xfrm>
            <a:prstGeom prst="rect">
              <a:avLst/>
            </a:prstGeom>
            <a:noFill/>
            <a:ln w="12700" algn="ctr">
              <a:noFill/>
              <a:miter lim="800000"/>
              <a:headEnd/>
              <a:tailEnd/>
            </a:ln>
          </p:spPr>
          <p:txBody>
            <a:bodyPr wrap="none">
              <a:spAutoFit/>
            </a:bodyPr>
            <a:lstStyle/>
            <a:p>
              <a:pPr algn="ctr"/>
              <a:r>
                <a:rPr lang="en-US" sz="1600" b="1">
                  <a:solidFill>
                    <a:srgbClr val="EAEC5E"/>
                  </a:solidFill>
                </a:rPr>
                <a:t>COA “XXX”</a:t>
              </a:r>
            </a:p>
          </p:txBody>
        </p:sp>
        <p:sp>
          <p:nvSpPr>
            <p:cNvPr id="30736" name="Freeform 36"/>
            <p:cNvSpPr>
              <a:spLocks/>
            </p:cNvSpPr>
            <p:nvPr/>
          </p:nvSpPr>
          <p:spPr bwMode="auto">
            <a:xfrm>
              <a:off x="4140201" y="3341688"/>
              <a:ext cx="106363" cy="665162"/>
            </a:xfrm>
            <a:custGeom>
              <a:avLst/>
              <a:gdLst>
                <a:gd name="T0" fmla="*/ 104775 w 67"/>
                <a:gd name="T1" fmla="*/ 0 h 419"/>
                <a:gd name="T2" fmla="*/ 0 w 67"/>
                <a:gd name="T3" fmla="*/ 7937 h 419"/>
                <a:gd name="T4" fmla="*/ 0 w 67"/>
                <a:gd name="T5" fmla="*/ 588962 h 419"/>
                <a:gd name="T6" fmla="*/ 53975 w 67"/>
                <a:gd name="T7" fmla="*/ 663575 h 419"/>
                <a:gd name="T8" fmla="*/ 104775 w 67"/>
                <a:gd name="T9" fmla="*/ 584200 h 419"/>
                <a:gd name="T10" fmla="*/ 104775 w 67"/>
                <a:gd name="T11" fmla="*/ 0 h 419"/>
                <a:gd name="T12" fmla="*/ 0 60000 65536"/>
                <a:gd name="T13" fmla="*/ 0 60000 65536"/>
                <a:gd name="T14" fmla="*/ 0 60000 65536"/>
                <a:gd name="T15" fmla="*/ 0 60000 65536"/>
                <a:gd name="T16" fmla="*/ 0 60000 65536"/>
                <a:gd name="T17" fmla="*/ 0 60000 65536"/>
                <a:gd name="T18" fmla="*/ 0 w 67"/>
                <a:gd name="T19" fmla="*/ 0 h 419"/>
                <a:gd name="T20" fmla="*/ 67 w 67"/>
                <a:gd name="T21" fmla="*/ 419 h 419"/>
              </a:gdLst>
              <a:ahLst/>
              <a:cxnLst>
                <a:cxn ang="T12">
                  <a:pos x="T0" y="T1"/>
                </a:cxn>
                <a:cxn ang="T13">
                  <a:pos x="T2" y="T3"/>
                </a:cxn>
                <a:cxn ang="T14">
                  <a:pos x="T4" y="T5"/>
                </a:cxn>
                <a:cxn ang="T15">
                  <a:pos x="T6" y="T7"/>
                </a:cxn>
                <a:cxn ang="T16">
                  <a:pos x="T8" y="T9"/>
                </a:cxn>
                <a:cxn ang="T17">
                  <a:pos x="T10" y="T11"/>
                </a:cxn>
              </a:cxnLst>
              <a:rect l="T18" t="T19" r="T20" b="T21"/>
              <a:pathLst>
                <a:path w="67" h="419">
                  <a:moveTo>
                    <a:pt x="66" y="0"/>
                  </a:moveTo>
                  <a:lnTo>
                    <a:pt x="0" y="5"/>
                  </a:lnTo>
                  <a:lnTo>
                    <a:pt x="0" y="371"/>
                  </a:lnTo>
                  <a:lnTo>
                    <a:pt x="34" y="418"/>
                  </a:lnTo>
                  <a:lnTo>
                    <a:pt x="66" y="368"/>
                  </a:lnTo>
                  <a:lnTo>
                    <a:pt x="66" y="0"/>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30737" name="Freeform 37"/>
            <p:cNvSpPr>
              <a:spLocks/>
            </p:cNvSpPr>
            <p:nvPr/>
          </p:nvSpPr>
          <p:spPr bwMode="auto">
            <a:xfrm>
              <a:off x="7620000" y="3352801"/>
              <a:ext cx="103188" cy="715963"/>
            </a:xfrm>
            <a:custGeom>
              <a:avLst/>
              <a:gdLst>
                <a:gd name="T0" fmla="*/ 101600 w 65"/>
                <a:gd name="T1" fmla="*/ 12700 h 451"/>
                <a:gd name="T2" fmla="*/ 0 w 65"/>
                <a:gd name="T3" fmla="*/ 0 h 451"/>
                <a:gd name="T4" fmla="*/ 0 w 65"/>
                <a:gd name="T5" fmla="*/ 714375 h 451"/>
                <a:gd name="T6" fmla="*/ 101600 w 65"/>
                <a:gd name="T7" fmla="*/ 601663 h 451"/>
                <a:gd name="T8" fmla="*/ 101600 w 65"/>
                <a:gd name="T9" fmla="*/ 12700 h 451"/>
                <a:gd name="T10" fmla="*/ 0 60000 65536"/>
                <a:gd name="T11" fmla="*/ 0 60000 65536"/>
                <a:gd name="T12" fmla="*/ 0 60000 65536"/>
                <a:gd name="T13" fmla="*/ 0 60000 65536"/>
                <a:gd name="T14" fmla="*/ 0 60000 65536"/>
                <a:gd name="T15" fmla="*/ 0 w 65"/>
                <a:gd name="T16" fmla="*/ 0 h 451"/>
                <a:gd name="T17" fmla="*/ 65 w 65"/>
                <a:gd name="T18" fmla="*/ 451 h 451"/>
              </a:gdLst>
              <a:ahLst/>
              <a:cxnLst>
                <a:cxn ang="T10">
                  <a:pos x="T0" y="T1"/>
                </a:cxn>
                <a:cxn ang="T11">
                  <a:pos x="T2" y="T3"/>
                </a:cxn>
                <a:cxn ang="T12">
                  <a:pos x="T4" y="T5"/>
                </a:cxn>
                <a:cxn ang="T13">
                  <a:pos x="T6" y="T7"/>
                </a:cxn>
                <a:cxn ang="T14">
                  <a:pos x="T8" y="T9"/>
                </a:cxn>
              </a:cxnLst>
              <a:rect l="T15" t="T16" r="T17" b="T18"/>
              <a:pathLst>
                <a:path w="65" h="451">
                  <a:moveTo>
                    <a:pt x="64" y="8"/>
                  </a:moveTo>
                  <a:lnTo>
                    <a:pt x="0" y="0"/>
                  </a:lnTo>
                  <a:lnTo>
                    <a:pt x="0" y="450"/>
                  </a:lnTo>
                  <a:lnTo>
                    <a:pt x="64" y="379"/>
                  </a:lnTo>
                  <a:lnTo>
                    <a:pt x="64" y="8"/>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540710" name="Rectangle 38"/>
            <p:cNvSpPr>
              <a:spLocks noChangeArrowheads="1"/>
            </p:cNvSpPr>
            <p:nvPr/>
          </p:nvSpPr>
          <p:spPr bwMode="auto">
            <a:xfrm>
              <a:off x="1905000" y="2133600"/>
              <a:ext cx="7793038" cy="1530350"/>
            </a:xfrm>
            <a:prstGeom prst="rect">
              <a:avLst/>
            </a:prstGeom>
            <a:noFill/>
            <a:ln w="254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endParaRPr lang="en-US" sz="1600"/>
            </a:p>
          </p:txBody>
        </p:sp>
        <p:sp>
          <p:nvSpPr>
            <p:cNvPr id="30739" name="Rectangle 39"/>
            <p:cNvSpPr>
              <a:spLocks noChangeArrowheads="1"/>
            </p:cNvSpPr>
            <p:nvPr/>
          </p:nvSpPr>
          <p:spPr bwMode="auto">
            <a:xfrm>
              <a:off x="3151189" y="3963988"/>
              <a:ext cx="2198687" cy="74612"/>
            </a:xfrm>
            <a:prstGeom prst="rect">
              <a:avLst/>
            </a:prstGeom>
            <a:gradFill rotWithShape="0">
              <a:gsLst>
                <a:gs pos="0">
                  <a:srgbClr val="00CC00"/>
                </a:gs>
                <a:gs pos="50000">
                  <a:srgbClr val="00FF00"/>
                </a:gs>
                <a:gs pos="100000">
                  <a:srgbClr val="00CC00"/>
                </a:gs>
              </a:gsLst>
              <a:lin ang="5400000" scaled="1"/>
            </a:gradFill>
            <a:ln w="9525">
              <a:noFill/>
              <a:miter lim="800000"/>
              <a:headEnd/>
              <a:tailEnd/>
            </a:ln>
          </p:spPr>
          <p:txBody>
            <a:bodyPr wrap="none" anchor="ctr"/>
            <a:lstStyle/>
            <a:p>
              <a:pPr algn="ctr"/>
              <a:endParaRPr lang="en-US" sz="1600"/>
            </a:p>
          </p:txBody>
        </p:sp>
        <p:sp>
          <p:nvSpPr>
            <p:cNvPr id="30740" name="Freeform 40"/>
            <p:cNvSpPr>
              <a:spLocks/>
            </p:cNvSpPr>
            <p:nvPr/>
          </p:nvSpPr>
          <p:spPr bwMode="auto">
            <a:xfrm>
              <a:off x="7620001" y="3962400"/>
              <a:ext cx="1539875" cy="109538"/>
            </a:xfrm>
            <a:custGeom>
              <a:avLst/>
              <a:gdLst>
                <a:gd name="T0" fmla="*/ 9525 w 970"/>
                <a:gd name="T1" fmla="*/ 104775 h 69"/>
                <a:gd name="T2" fmla="*/ 0 w 970"/>
                <a:gd name="T3" fmla="*/ 0 h 69"/>
                <a:gd name="T4" fmla="*/ 1538288 w 970"/>
                <a:gd name="T5" fmla="*/ 0 h 69"/>
                <a:gd name="T6" fmla="*/ 1439863 w 970"/>
                <a:gd name="T7" fmla="*/ 107950 h 69"/>
                <a:gd name="T8" fmla="*/ 9525 w 970"/>
                <a:gd name="T9" fmla="*/ 104775 h 69"/>
                <a:gd name="T10" fmla="*/ 0 60000 65536"/>
                <a:gd name="T11" fmla="*/ 0 60000 65536"/>
                <a:gd name="T12" fmla="*/ 0 60000 65536"/>
                <a:gd name="T13" fmla="*/ 0 60000 65536"/>
                <a:gd name="T14" fmla="*/ 0 60000 65536"/>
                <a:gd name="T15" fmla="*/ 0 w 970"/>
                <a:gd name="T16" fmla="*/ 0 h 69"/>
                <a:gd name="T17" fmla="*/ 970 w 970"/>
                <a:gd name="T18" fmla="*/ 69 h 69"/>
              </a:gdLst>
              <a:ahLst/>
              <a:cxnLst>
                <a:cxn ang="T10">
                  <a:pos x="T0" y="T1"/>
                </a:cxn>
                <a:cxn ang="T11">
                  <a:pos x="T2" y="T3"/>
                </a:cxn>
                <a:cxn ang="T12">
                  <a:pos x="T4" y="T5"/>
                </a:cxn>
                <a:cxn ang="T13">
                  <a:pos x="T6" y="T7"/>
                </a:cxn>
                <a:cxn ang="T14">
                  <a:pos x="T8" y="T9"/>
                </a:cxn>
              </a:cxnLst>
              <a:rect l="T15" t="T16" r="T17" b="T18"/>
              <a:pathLst>
                <a:path w="970" h="69">
                  <a:moveTo>
                    <a:pt x="6" y="66"/>
                  </a:moveTo>
                  <a:lnTo>
                    <a:pt x="0" y="0"/>
                  </a:lnTo>
                  <a:lnTo>
                    <a:pt x="969" y="0"/>
                  </a:lnTo>
                  <a:lnTo>
                    <a:pt x="907" y="68"/>
                  </a:lnTo>
                  <a:lnTo>
                    <a:pt x="6" y="66"/>
                  </a:lnTo>
                </a:path>
              </a:pathLst>
            </a:custGeom>
            <a:gradFill rotWithShape="0">
              <a:gsLst>
                <a:gs pos="0">
                  <a:srgbClr val="00CC00"/>
                </a:gs>
                <a:gs pos="50000">
                  <a:srgbClr val="00FF00"/>
                </a:gs>
                <a:gs pos="100000">
                  <a:srgbClr val="00CC00"/>
                </a:gs>
              </a:gsLst>
              <a:lin ang="5400000" scaled="1"/>
            </a:gradFill>
            <a:ln w="9525" cap="rnd">
              <a:noFill/>
              <a:round/>
              <a:headEnd/>
              <a:tailEnd/>
            </a:ln>
          </p:spPr>
          <p:txBody>
            <a:bodyPr/>
            <a:lstStyle/>
            <a:p>
              <a:pPr algn="ctr"/>
              <a:endParaRPr lang="en-US" sz="1600"/>
            </a:p>
          </p:txBody>
        </p:sp>
        <p:sp>
          <p:nvSpPr>
            <p:cNvPr id="30741" name="Freeform 41"/>
            <p:cNvSpPr>
              <a:spLocks/>
            </p:cNvSpPr>
            <p:nvPr/>
          </p:nvSpPr>
          <p:spPr bwMode="auto">
            <a:xfrm>
              <a:off x="5233988" y="3943350"/>
              <a:ext cx="114300" cy="1085850"/>
            </a:xfrm>
            <a:custGeom>
              <a:avLst/>
              <a:gdLst>
                <a:gd name="T0" fmla="*/ 112713 w 72"/>
                <a:gd name="T1" fmla="*/ 977900 h 684"/>
                <a:gd name="T2" fmla="*/ 3175 w 72"/>
                <a:gd name="T3" fmla="*/ 1084263 h 684"/>
                <a:gd name="T4" fmla="*/ 0 w 72"/>
                <a:gd name="T5" fmla="*/ 47625 h 684"/>
                <a:gd name="T6" fmla="*/ 53975 w 72"/>
                <a:gd name="T7" fmla="*/ 0 h 684"/>
                <a:gd name="T8" fmla="*/ 112713 w 72"/>
                <a:gd name="T9" fmla="*/ 47625 h 684"/>
                <a:gd name="T10" fmla="*/ 112713 w 72"/>
                <a:gd name="T11" fmla="*/ 977900 h 684"/>
                <a:gd name="T12" fmla="*/ 0 60000 65536"/>
                <a:gd name="T13" fmla="*/ 0 60000 65536"/>
                <a:gd name="T14" fmla="*/ 0 60000 65536"/>
                <a:gd name="T15" fmla="*/ 0 60000 65536"/>
                <a:gd name="T16" fmla="*/ 0 60000 65536"/>
                <a:gd name="T17" fmla="*/ 0 60000 65536"/>
                <a:gd name="T18" fmla="*/ 0 w 72"/>
                <a:gd name="T19" fmla="*/ 0 h 684"/>
                <a:gd name="T20" fmla="*/ 72 w 72"/>
                <a:gd name="T21" fmla="*/ 684 h 684"/>
              </a:gdLst>
              <a:ahLst/>
              <a:cxnLst>
                <a:cxn ang="T12">
                  <a:pos x="T0" y="T1"/>
                </a:cxn>
                <a:cxn ang="T13">
                  <a:pos x="T2" y="T3"/>
                </a:cxn>
                <a:cxn ang="T14">
                  <a:pos x="T4" y="T5"/>
                </a:cxn>
                <a:cxn ang="T15">
                  <a:pos x="T6" y="T7"/>
                </a:cxn>
                <a:cxn ang="T16">
                  <a:pos x="T8" y="T9"/>
                </a:cxn>
                <a:cxn ang="T17">
                  <a:pos x="T10" y="T11"/>
                </a:cxn>
              </a:cxnLst>
              <a:rect l="T18" t="T19" r="T20" b="T21"/>
              <a:pathLst>
                <a:path w="72" h="684">
                  <a:moveTo>
                    <a:pt x="71" y="616"/>
                  </a:moveTo>
                  <a:lnTo>
                    <a:pt x="2" y="683"/>
                  </a:lnTo>
                  <a:lnTo>
                    <a:pt x="0" y="30"/>
                  </a:lnTo>
                  <a:lnTo>
                    <a:pt x="34" y="0"/>
                  </a:lnTo>
                  <a:lnTo>
                    <a:pt x="71" y="30"/>
                  </a:lnTo>
                  <a:lnTo>
                    <a:pt x="71" y="616"/>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30742" name="Freeform 42"/>
            <p:cNvSpPr>
              <a:spLocks/>
            </p:cNvSpPr>
            <p:nvPr/>
          </p:nvSpPr>
          <p:spPr bwMode="auto">
            <a:xfrm>
              <a:off x="9067800" y="3962400"/>
              <a:ext cx="109538" cy="1081088"/>
            </a:xfrm>
            <a:custGeom>
              <a:avLst/>
              <a:gdLst>
                <a:gd name="T0" fmla="*/ 0 w 69"/>
                <a:gd name="T1" fmla="*/ 103188 h 681"/>
                <a:gd name="T2" fmla="*/ 107950 w 69"/>
                <a:gd name="T3" fmla="*/ 0 h 681"/>
                <a:gd name="T4" fmla="*/ 107950 w 69"/>
                <a:gd name="T5" fmla="*/ 958850 h 681"/>
                <a:gd name="T6" fmla="*/ 55563 w 69"/>
                <a:gd name="T7" fmla="*/ 1079500 h 681"/>
                <a:gd name="T8" fmla="*/ 0 w 69"/>
                <a:gd name="T9" fmla="*/ 955675 h 681"/>
                <a:gd name="T10" fmla="*/ 0 w 69"/>
                <a:gd name="T11" fmla="*/ 103188 h 681"/>
                <a:gd name="T12" fmla="*/ 0 60000 65536"/>
                <a:gd name="T13" fmla="*/ 0 60000 65536"/>
                <a:gd name="T14" fmla="*/ 0 60000 65536"/>
                <a:gd name="T15" fmla="*/ 0 60000 65536"/>
                <a:gd name="T16" fmla="*/ 0 60000 65536"/>
                <a:gd name="T17" fmla="*/ 0 60000 65536"/>
                <a:gd name="T18" fmla="*/ 0 w 69"/>
                <a:gd name="T19" fmla="*/ 0 h 681"/>
                <a:gd name="T20" fmla="*/ 69 w 69"/>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69" h="681">
                  <a:moveTo>
                    <a:pt x="0" y="65"/>
                  </a:moveTo>
                  <a:lnTo>
                    <a:pt x="68" y="0"/>
                  </a:lnTo>
                  <a:lnTo>
                    <a:pt x="68" y="604"/>
                  </a:lnTo>
                  <a:lnTo>
                    <a:pt x="35" y="680"/>
                  </a:lnTo>
                  <a:lnTo>
                    <a:pt x="0" y="602"/>
                  </a:lnTo>
                  <a:lnTo>
                    <a:pt x="0" y="65"/>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540715" name="Rectangle 43"/>
            <p:cNvSpPr>
              <a:spLocks noChangeArrowheads="1"/>
            </p:cNvSpPr>
            <p:nvPr/>
          </p:nvSpPr>
          <p:spPr bwMode="auto">
            <a:xfrm>
              <a:off x="1981200" y="4267201"/>
              <a:ext cx="7793038" cy="1539875"/>
            </a:xfrm>
            <a:prstGeom prst="rect">
              <a:avLst/>
            </a:prstGeom>
            <a:noFill/>
            <a:ln w="25400">
              <a:solidFill>
                <a:schemeClr val="tx1"/>
              </a:solidFill>
              <a:miter lim="800000"/>
              <a:headEnd/>
              <a:tailEnd/>
            </a:ln>
            <a:effectLst>
              <a:prstShdw prst="shdw17" dist="17961" dir="2700000">
                <a:schemeClr val="tx1">
                  <a:gamma/>
                  <a:shade val="60000"/>
                  <a:invGamma/>
                </a:schemeClr>
              </a:prstShdw>
            </a:effectLst>
          </p:spPr>
          <p:txBody>
            <a:bodyPr wrap="none" anchor="ctr"/>
            <a:lstStyle/>
            <a:p>
              <a:pPr algn="ctr">
                <a:defRPr/>
              </a:pPr>
              <a:endParaRPr lang="en-US" sz="1600"/>
            </a:p>
          </p:txBody>
        </p:sp>
        <p:sp>
          <p:nvSpPr>
            <p:cNvPr id="30744" name="Freeform 44"/>
            <p:cNvSpPr>
              <a:spLocks/>
            </p:cNvSpPr>
            <p:nvPr/>
          </p:nvSpPr>
          <p:spPr bwMode="auto">
            <a:xfrm>
              <a:off x="3149600" y="3937000"/>
              <a:ext cx="109538" cy="1081088"/>
            </a:xfrm>
            <a:custGeom>
              <a:avLst/>
              <a:gdLst>
                <a:gd name="T0" fmla="*/ 107950 w 69"/>
                <a:gd name="T1" fmla="*/ 103188 h 681"/>
                <a:gd name="T2" fmla="*/ 0 w 69"/>
                <a:gd name="T3" fmla="*/ 0 h 681"/>
                <a:gd name="T4" fmla="*/ 0 w 69"/>
                <a:gd name="T5" fmla="*/ 958850 h 681"/>
                <a:gd name="T6" fmla="*/ 52388 w 69"/>
                <a:gd name="T7" fmla="*/ 1079500 h 681"/>
                <a:gd name="T8" fmla="*/ 107950 w 69"/>
                <a:gd name="T9" fmla="*/ 955675 h 681"/>
                <a:gd name="T10" fmla="*/ 107950 w 69"/>
                <a:gd name="T11" fmla="*/ 103188 h 681"/>
                <a:gd name="T12" fmla="*/ 0 60000 65536"/>
                <a:gd name="T13" fmla="*/ 0 60000 65536"/>
                <a:gd name="T14" fmla="*/ 0 60000 65536"/>
                <a:gd name="T15" fmla="*/ 0 60000 65536"/>
                <a:gd name="T16" fmla="*/ 0 60000 65536"/>
                <a:gd name="T17" fmla="*/ 0 60000 65536"/>
                <a:gd name="T18" fmla="*/ 0 w 69"/>
                <a:gd name="T19" fmla="*/ 0 h 681"/>
                <a:gd name="T20" fmla="*/ 69 w 69"/>
                <a:gd name="T21" fmla="*/ 681 h 681"/>
              </a:gdLst>
              <a:ahLst/>
              <a:cxnLst>
                <a:cxn ang="T12">
                  <a:pos x="T0" y="T1"/>
                </a:cxn>
                <a:cxn ang="T13">
                  <a:pos x="T2" y="T3"/>
                </a:cxn>
                <a:cxn ang="T14">
                  <a:pos x="T4" y="T5"/>
                </a:cxn>
                <a:cxn ang="T15">
                  <a:pos x="T6" y="T7"/>
                </a:cxn>
                <a:cxn ang="T16">
                  <a:pos x="T8" y="T9"/>
                </a:cxn>
                <a:cxn ang="T17">
                  <a:pos x="T10" y="T11"/>
                </a:cxn>
              </a:cxnLst>
              <a:rect l="T18" t="T19" r="T20" b="T21"/>
              <a:pathLst>
                <a:path w="69" h="681">
                  <a:moveTo>
                    <a:pt x="68" y="65"/>
                  </a:moveTo>
                  <a:lnTo>
                    <a:pt x="0" y="0"/>
                  </a:lnTo>
                  <a:lnTo>
                    <a:pt x="0" y="604"/>
                  </a:lnTo>
                  <a:lnTo>
                    <a:pt x="33" y="680"/>
                  </a:lnTo>
                  <a:lnTo>
                    <a:pt x="68" y="602"/>
                  </a:lnTo>
                  <a:lnTo>
                    <a:pt x="68" y="65"/>
                  </a:lnTo>
                </a:path>
              </a:pathLst>
            </a:custGeom>
            <a:gradFill rotWithShape="0">
              <a:gsLst>
                <a:gs pos="0">
                  <a:srgbClr val="00CC00"/>
                </a:gs>
                <a:gs pos="50000">
                  <a:srgbClr val="00FF00"/>
                </a:gs>
                <a:gs pos="100000">
                  <a:srgbClr val="00CC00"/>
                </a:gs>
              </a:gsLst>
              <a:lin ang="0" scaled="1"/>
            </a:gradFill>
            <a:ln w="9525" cap="rnd">
              <a:noFill/>
              <a:round/>
              <a:headEnd/>
              <a:tailEnd/>
            </a:ln>
          </p:spPr>
          <p:txBody>
            <a:bodyPr/>
            <a:lstStyle/>
            <a:p>
              <a:pPr algn="ctr"/>
              <a:endParaRPr lang="en-US" sz="1600"/>
            </a:p>
          </p:txBody>
        </p:sp>
        <p:sp>
          <p:nvSpPr>
            <p:cNvPr id="540718" name="Rectangle 46"/>
            <p:cNvSpPr>
              <a:spLocks noChangeArrowheads="1"/>
            </p:cNvSpPr>
            <p:nvPr/>
          </p:nvSpPr>
          <p:spPr bwMode="auto">
            <a:xfrm>
              <a:off x="2036633" y="4419600"/>
              <a:ext cx="2110384" cy="339196"/>
            </a:xfrm>
            <a:prstGeom prst="rect">
              <a:avLst/>
            </a:prstGeom>
            <a:solidFill>
              <a:schemeClr val="bg1"/>
            </a:solidFill>
            <a:ln w="9525">
              <a:noFill/>
              <a:miter lim="800000"/>
              <a:headEnd/>
              <a:tailEnd/>
            </a:ln>
            <a:effectLst>
              <a:prstShdw prst="shdw17" dist="17961" dir="2700000">
                <a:schemeClr val="bg1">
                  <a:gamma/>
                  <a:shade val="60000"/>
                  <a:invGamma/>
                </a:schemeClr>
              </a:prstShdw>
            </a:effectLst>
          </p:spPr>
          <p:txBody>
            <a:bodyPr wrap="square" lIns="92075" tIns="46038" rIns="92075" bIns="46038">
              <a:spAutoFit/>
            </a:bodyPr>
            <a:lstStyle/>
            <a:p>
              <a:pPr algn="ctr">
                <a:defRPr/>
              </a:pPr>
              <a:r>
                <a:rPr lang="en-US" sz="1600" b="1" dirty="0"/>
                <a:t>in Company Code</a:t>
              </a:r>
            </a:p>
          </p:txBody>
        </p:sp>
        <p:grpSp>
          <p:nvGrpSpPr>
            <p:cNvPr id="30746" name="Group 48"/>
            <p:cNvGrpSpPr>
              <a:grpSpLocks/>
            </p:cNvGrpSpPr>
            <p:nvPr/>
          </p:nvGrpSpPr>
          <p:grpSpPr bwMode="auto">
            <a:xfrm>
              <a:off x="2209801" y="4876801"/>
              <a:ext cx="1617663" cy="677863"/>
              <a:chOff x="360" y="3027"/>
              <a:chExt cx="1019" cy="427"/>
            </a:xfrm>
          </p:grpSpPr>
          <p:sp>
            <p:nvSpPr>
              <p:cNvPr id="30775" name="Freeform 49"/>
              <p:cNvSpPr>
                <a:spLocks/>
              </p:cNvSpPr>
              <p:nvPr/>
            </p:nvSpPr>
            <p:spPr bwMode="auto">
              <a:xfrm>
                <a:off x="360"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76" name="Freeform 50"/>
              <p:cNvSpPr>
                <a:spLocks/>
              </p:cNvSpPr>
              <p:nvPr/>
            </p:nvSpPr>
            <p:spPr bwMode="auto">
              <a:xfrm>
                <a:off x="360"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solidFill>
                <a:schemeClr val="accent2"/>
              </a:solidFill>
              <a:ln w="9525" cap="rnd">
                <a:noFill/>
                <a:round/>
                <a:headEnd/>
                <a:tailEnd/>
              </a:ln>
            </p:spPr>
            <p:txBody>
              <a:bodyPr/>
              <a:lstStyle/>
              <a:p>
                <a:pPr algn="ctr"/>
                <a:endParaRPr lang="en-US" sz="1600"/>
              </a:p>
            </p:txBody>
          </p:sp>
          <p:sp>
            <p:nvSpPr>
              <p:cNvPr id="30777" name="Freeform 51"/>
              <p:cNvSpPr>
                <a:spLocks/>
              </p:cNvSpPr>
              <p:nvPr/>
            </p:nvSpPr>
            <p:spPr bwMode="auto">
              <a:xfrm>
                <a:off x="360" y="3027"/>
                <a:ext cx="1019" cy="427"/>
              </a:xfrm>
              <a:custGeom>
                <a:avLst/>
                <a:gdLst>
                  <a:gd name="T0" fmla="*/ 0 w 1019"/>
                  <a:gd name="T1" fmla="*/ 426 h 427"/>
                  <a:gd name="T2" fmla="*/ 0 w 1019"/>
                  <a:gd name="T3" fmla="*/ 0 h 427"/>
                  <a:gd name="T4" fmla="*/ 1018 w 1019"/>
                  <a:gd name="T5" fmla="*/ 0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0" y="426"/>
                    </a:moveTo>
                    <a:lnTo>
                      <a:pt x="0" y="0"/>
                    </a:lnTo>
                    <a:lnTo>
                      <a:pt x="1018"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78" name="Freeform 52"/>
              <p:cNvSpPr>
                <a:spLocks/>
              </p:cNvSpPr>
              <p:nvPr/>
            </p:nvSpPr>
            <p:spPr bwMode="auto">
              <a:xfrm>
                <a:off x="360" y="3027"/>
                <a:ext cx="1019" cy="427"/>
              </a:xfrm>
              <a:custGeom>
                <a:avLst/>
                <a:gdLst>
                  <a:gd name="T0" fmla="*/ 1018 w 1019"/>
                  <a:gd name="T1" fmla="*/ 0 h 427"/>
                  <a:gd name="T2" fmla="*/ 1018 w 1019"/>
                  <a:gd name="T3" fmla="*/ 426 h 427"/>
                  <a:gd name="T4" fmla="*/ 0 w 1019"/>
                  <a:gd name="T5" fmla="*/ 426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1018" y="0"/>
                    </a:moveTo>
                    <a:lnTo>
                      <a:pt x="1018" y="426"/>
                    </a:lnTo>
                    <a:lnTo>
                      <a:pt x="0" y="426"/>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sp>
          <p:nvSpPr>
            <p:cNvPr id="30747" name="Rectangle 53"/>
            <p:cNvSpPr>
              <a:spLocks noChangeArrowheads="1"/>
            </p:cNvSpPr>
            <p:nvPr/>
          </p:nvSpPr>
          <p:spPr bwMode="auto">
            <a:xfrm>
              <a:off x="2340018" y="4876800"/>
              <a:ext cx="1359560" cy="338554"/>
            </a:xfrm>
            <a:prstGeom prst="rect">
              <a:avLst/>
            </a:prstGeom>
            <a:noFill/>
            <a:ln w="12700" algn="ctr">
              <a:noFill/>
              <a:miter lim="800000"/>
              <a:headEnd/>
              <a:tailEnd/>
            </a:ln>
          </p:spPr>
          <p:txBody>
            <a:bodyPr wrap="none">
              <a:spAutoFit/>
            </a:bodyPr>
            <a:lstStyle/>
            <a:p>
              <a:pPr algn="ctr"/>
              <a:r>
                <a:rPr lang="en-US" sz="1600" b="1">
                  <a:solidFill>
                    <a:srgbClr val="EAEC5E"/>
                  </a:solidFill>
                </a:rPr>
                <a:t>Company Code</a:t>
              </a:r>
            </a:p>
          </p:txBody>
        </p:sp>
        <p:sp>
          <p:nvSpPr>
            <p:cNvPr id="30748" name="Rectangle 54"/>
            <p:cNvSpPr>
              <a:spLocks noChangeArrowheads="1"/>
            </p:cNvSpPr>
            <p:nvPr/>
          </p:nvSpPr>
          <p:spPr bwMode="auto">
            <a:xfrm>
              <a:off x="2362201" y="5126302"/>
              <a:ext cx="1273175" cy="339196"/>
            </a:xfrm>
            <a:prstGeom prst="rect">
              <a:avLst/>
            </a:prstGeom>
            <a:noFill/>
            <a:ln w="9525">
              <a:noFill/>
              <a:miter lim="800000"/>
              <a:headEnd/>
              <a:tailEnd/>
            </a:ln>
          </p:spPr>
          <p:txBody>
            <a:bodyPr lIns="92075" tIns="46038" rIns="92075" bIns="46038" anchor="ctr" anchorCtr="1">
              <a:spAutoFit/>
            </a:bodyPr>
            <a:lstStyle/>
            <a:p>
              <a:pPr algn="ctr"/>
              <a:r>
                <a:rPr lang="en-US" sz="1600" b="1">
                  <a:solidFill>
                    <a:schemeClr val="bg2"/>
                  </a:solidFill>
                </a:rPr>
                <a:t>     0010</a:t>
              </a:r>
            </a:p>
          </p:txBody>
        </p:sp>
        <p:grpSp>
          <p:nvGrpSpPr>
            <p:cNvPr id="30749" name="Group 55"/>
            <p:cNvGrpSpPr>
              <a:grpSpLocks/>
            </p:cNvGrpSpPr>
            <p:nvPr/>
          </p:nvGrpSpPr>
          <p:grpSpPr bwMode="auto">
            <a:xfrm>
              <a:off x="2362201" y="5181601"/>
              <a:ext cx="1312863" cy="239713"/>
              <a:chOff x="457" y="3255"/>
              <a:chExt cx="827" cy="151"/>
            </a:xfrm>
          </p:grpSpPr>
          <p:sp>
            <p:nvSpPr>
              <p:cNvPr id="30773" name="Freeform 56"/>
              <p:cNvSpPr>
                <a:spLocks/>
              </p:cNvSpPr>
              <p:nvPr/>
            </p:nvSpPr>
            <p:spPr bwMode="auto">
              <a:xfrm>
                <a:off x="457" y="3255"/>
                <a:ext cx="827" cy="151"/>
              </a:xfrm>
              <a:custGeom>
                <a:avLst/>
                <a:gdLst>
                  <a:gd name="T0" fmla="*/ 0 w 827"/>
                  <a:gd name="T1" fmla="*/ 150 h 151"/>
                  <a:gd name="T2" fmla="*/ 0 w 827"/>
                  <a:gd name="T3" fmla="*/ 0 h 151"/>
                  <a:gd name="T4" fmla="*/ 826 w 827"/>
                  <a:gd name="T5" fmla="*/ 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0" y="150"/>
                    </a:moveTo>
                    <a:lnTo>
                      <a:pt x="0" y="0"/>
                    </a:lnTo>
                    <a:lnTo>
                      <a:pt x="826" y="0"/>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sp>
            <p:nvSpPr>
              <p:cNvPr id="30774" name="Freeform 57"/>
              <p:cNvSpPr>
                <a:spLocks/>
              </p:cNvSpPr>
              <p:nvPr/>
            </p:nvSpPr>
            <p:spPr bwMode="auto">
              <a:xfrm>
                <a:off x="457" y="3255"/>
                <a:ext cx="827" cy="151"/>
              </a:xfrm>
              <a:custGeom>
                <a:avLst/>
                <a:gdLst>
                  <a:gd name="T0" fmla="*/ 826 w 827"/>
                  <a:gd name="T1" fmla="*/ 0 h 151"/>
                  <a:gd name="T2" fmla="*/ 826 w 827"/>
                  <a:gd name="T3" fmla="*/ 150 h 151"/>
                  <a:gd name="T4" fmla="*/ 0 w 827"/>
                  <a:gd name="T5" fmla="*/ 15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826" y="0"/>
                    </a:moveTo>
                    <a:lnTo>
                      <a:pt x="826" y="150"/>
                    </a:lnTo>
                    <a:lnTo>
                      <a:pt x="0" y="15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grpSp>
        <p:grpSp>
          <p:nvGrpSpPr>
            <p:cNvPr id="30750" name="Group 58"/>
            <p:cNvGrpSpPr>
              <a:grpSpLocks/>
            </p:cNvGrpSpPr>
            <p:nvPr/>
          </p:nvGrpSpPr>
          <p:grpSpPr bwMode="auto">
            <a:xfrm>
              <a:off x="4465638" y="4819651"/>
              <a:ext cx="1617662" cy="677863"/>
              <a:chOff x="1416" y="3027"/>
              <a:chExt cx="1019" cy="427"/>
            </a:xfrm>
          </p:grpSpPr>
          <p:sp>
            <p:nvSpPr>
              <p:cNvPr id="30769" name="Freeform 59"/>
              <p:cNvSpPr>
                <a:spLocks/>
              </p:cNvSpPr>
              <p:nvPr/>
            </p:nvSpPr>
            <p:spPr bwMode="auto">
              <a:xfrm>
                <a:off x="1416"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70" name="Freeform 60"/>
              <p:cNvSpPr>
                <a:spLocks/>
              </p:cNvSpPr>
              <p:nvPr/>
            </p:nvSpPr>
            <p:spPr bwMode="auto">
              <a:xfrm>
                <a:off x="1416"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solidFill>
                <a:schemeClr val="accent2"/>
              </a:solidFill>
              <a:ln w="9525" cap="rnd">
                <a:noFill/>
                <a:round/>
                <a:headEnd/>
                <a:tailEnd/>
              </a:ln>
            </p:spPr>
            <p:txBody>
              <a:bodyPr/>
              <a:lstStyle/>
              <a:p>
                <a:pPr algn="ctr"/>
                <a:endParaRPr lang="en-US" sz="1600"/>
              </a:p>
            </p:txBody>
          </p:sp>
          <p:sp>
            <p:nvSpPr>
              <p:cNvPr id="30771" name="Freeform 61"/>
              <p:cNvSpPr>
                <a:spLocks/>
              </p:cNvSpPr>
              <p:nvPr/>
            </p:nvSpPr>
            <p:spPr bwMode="auto">
              <a:xfrm>
                <a:off x="1416" y="3027"/>
                <a:ext cx="1019" cy="427"/>
              </a:xfrm>
              <a:custGeom>
                <a:avLst/>
                <a:gdLst>
                  <a:gd name="T0" fmla="*/ 0 w 1019"/>
                  <a:gd name="T1" fmla="*/ 426 h 427"/>
                  <a:gd name="T2" fmla="*/ 0 w 1019"/>
                  <a:gd name="T3" fmla="*/ 0 h 427"/>
                  <a:gd name="T4" fmla="*/ 1018 w 1019"/>
                  <a:gd name="T5" fmla="*/ 0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0" y="426"/>
                    </a:moveTo>
                    <a:lnTo>
                      <a:pt x="0" y="0"/>
                    </a:lnTo>
                    <a:lnTo>
                      <a:pt x="1018"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72" name="Freeform 62"/>
              <p:cNvSpPr>
                <a:spLocks/>
              </p:cNvSpPr>
              <p:nvPr/>
            </p:nvSpPr>
            <p:spPr bwMode="auto">
              <a:xfrm>
                <a:off x="1416" y="3027"/>
                <a:ext cx="1019" cy="427"/>
              </a:xfrm>
              <a:custGeom>
                <a:avLst/>
                <a:gdLst>
                  <a:gd name="T0" fmla="*/ 1018 w 1019"/>
                  <a:gd name="T1" fmla="*/ 0 h 427"/>
                  <a:gd name="T2" fmla="*/ 1018 w 1019"/>
                  <a:gd name="T3" fmla="*/ 426 h 427"/>
                  <a:gd name="T4" fmla="*/ 0 w 1019"/>
                  <a:gd name="T5" fmla="*/ 426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1018" y="0"/>
                    </a:moveTo>
                    <a:lnTo>
                      <a:pt x="1018" y="426"/>
                    </a:lnTo>
                    <a:lnTo>
                      <a:pt x="0" y="426"/>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grpSp>
          <p:nvGrpSpPr>
            <p:cNvPr id="30751" name="Group 63"/>
            <p:cNvGrpSpPr>
              <a:grpSpLocks/>
            </p:cNvGrpSpPr>
            <p:nvPr/>
          </p:nvGrpSpPr>
          <p:grpSpPr bwMode="auto">
            <a:xfrm>
              <a:off x="4325939" y="4814893"/>
              <a:ext cx="1838325" cy="641350"/>
              <a:chOff x="1337" y="3033"/>
              <a:chExt cx="1158" cy="404"/>
            </a:xfrm>
          </p:grpSpPr>
          <p:sp>
            <p:nvSpPr>
              <p:cNvPr id="30767" name="Rectangle 64"/>
              <p:cNvSpPr>
                <a:spLocks noChangeArrowheads="1"/>
              </p:cNvSpPr>
              <p:nvPr/>
            </p:nvSpPr>
            <p:spPr bwMode="auto">
              <a:xfrm>
                <a:off x="1337" y="3033"/>
                <a:ext cx="1158" cy="224"/>
              </a:xfrm>
              <a:prstGeom prst="rect">
                <a:avLst/>
              </a:prstGeom>
              <a:noFill/>
              <a:ln w="9525">
                <a:noFill/>
                <a:miter lim="800000"/>
                <a:headEnd/>
                <a:tailEnd/>
              </a:ln>
            </p:spPr>
            <p:txBody>
              <a:bodyPr lIns="92075" tIns="46038" rIns="92075" bIns="46038" anchor="ctr" anchorCtr="1"/>
              <a:lstStyle/>
              <a:p>
                <a:pPr algn="ctr"/>
                <a:r>
                  <a:rPr lang="en-US" sz="1600" b="1">
                    <a:solidFill>
                      <a:srgbClr val="EAEC5E"/>
                    </a:solidFill>
                  </a:rPr>
                  <a:t>Company Code</a:t>
                </a:r>
              </a:p>
            </p:txBody>
          </p:sp>
          <p:sp>
            <p:nvSpPr>
              <p:cNvPr id="30768" name="Rectangle 65"/>
              <p:cNvSpPr>
                <a:spLocks noChangeArrowheads="1"/>
              </p:cNvSpPr>
              <p:nvPr/>
            </p:nvSpPr>
            <p:spPr bwMode="auto">
              <a:xfrm>
                <a:off x="1469" y="3223"/>
                <a:ext cx="802" cy="214"/>
              </a:xfrm>
              <a:prstGeom prst="rect">
                <a:avLst/>
              </a:prstGeom>
              <a:noFill/>
              <a:ln w="9525">
                <a:noFill/>
                <a:miter lim="800000"/>
                <a:headEnd/>
                <a:tailEnd/>
              </a:ln>
            </p:spPr>
            <p:txBody>
              <a:bodyPr lIns="92075" tIns="46038" rIns="92075" bIns="46038" anchor="ctr" anchorCtr="1">
                <a:spAutoFit/>
              </a:bodyPr>
              <a:lstStyle/>
              <a:p>
                <a:pPr algn="ctr"/>
                <a:r>
                  <a:rPr lang="en-US" sz="1600" b="1">
                    <a:solidFill>
                      <a:schemeClr val="bg2"/>
                    </a:solidFill>
                  </a:rPr>
                  <a:t>  0020</a:t>
                </a:r>
              </a:p>
            </p:txBody>
          </p:sp>
        </p:grpSp>
        <p:grpSp>
          <p:nvGrpSpPr>
            <p:cNvPr id="30752" name="Group 66"/>
            <p:cNvGrpSpPr>
              <a:grpSpLocks/>
            </p:cNvGrpSpPr>
            <p:nvPr/>
          </p:nvGrpSpPr>
          <p:grpSpPr bwMode="auto">
            <a:xfrm>
              <a:off x="4586288" y="5148263"/>
              <a:ext cx="1312862" cy="239712"/>
              <a:chOff x="1501" y="3243"/>
              <a:chExt cx="827" cy="151"/>
            </a:xfrm>
          </p:grpSpPr>
          <p:sp>
            <p:nvSpPr>
              <p:cNvPr id="30765" name="Freeform 67"/>
              <p:cNvSpPr>
                <a:spLocks/>
              </p:cNvSpPr>
              <p:nvPr/>
            </p:nvSpPr>
            <p:spPr bwMode="auto">
              <a:xfrm>
                <a:off x="1501" y="3243"/>
                <a:ext cx="827" cy="151"/>
              </a:xfrm>
              <a:custGeom>
                <a:avLst/>
                <a:gdLst>
                  <a:gd name="T0" fmla="*/ 0 w 827"/>
                  <a:gd name="T1" fmla="*/ 150 h 151"/>
                  <a:gd name="T2" fmla="*/ 0 w 827"/>
                  <a:gd name="T3" fmla="*/ 0 h 151"/>
                  <a:gd name="T4" fmla="*/ 826 w 827"/>
                  <a:gd name="T5" fmla="*/ 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0" y="150"/>
                    </a:moveTo>
                    <a:lnTo>
                      <a:pt x="0" y="0"/>
                    </a:lnTo>
                    <a:lnTo>
                      <a:pt x="826" y="0"/>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sp>
            <p:nvSpPr>
              <p:cNvPr id="30766" name="Freeform 68"/>
              <p:cNvSpPr>
                <a:spLocks/>
              </p:cNvSpPr>
              <p:nvPr/>
            </p:nvSpPr>
            <p:spPr bwMode="auto">
              <a:xfrm>
                <a:off x="1501" y="3243"/>
                <a:ext cx="827" cy="151"/>
              </a:xfrm>
              <a:custGeom>
                <a:avLst/>
                <a:gdLst>
                  <a:gd name="T0" fmla="*/ 826 w 827"/>
                  <a:gd name="T1" fmla="*/ 0 h 151"/>
                  <a:gd name="T2" fmla="*/ 826 w 827"/>
                  <a:gd name="T3" fmla="*/ 150 h 151"/>
                  <a:gd name="T4" fmla="*/ 0 w 827"/>
                  <a:gd name="T5" fmla="*/ 15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826" y="0"/>
                    </a:moveTo>
                    <a:lnTo>
                      <a:pt x="826" y="150"/>
                    </a:lnTo>
                    <a:lnTo>
                      <a:pt x="0" y="15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grpSp>
        <p:grpSp>
          <p:nvGrpSpPr>
            <p:cNvPr id="30753" name="Group 69"/>
            <p:cNvGrpSpPr>
              <a:grpSpLocks/>
            </p:cNvGrpSpPr>
            <p:nvPr/>
          </p:nvGrpSpPr>
          <p:grpSpPr bwMode="auto">
            <a:xfrm>
              <a:off x="8001001" y="4800601"/>
              <a:ext cx="1617663" cy="677863"/>
              <a:chOff x="4184" y="3027"/>
              <a:chExt cx="1019" cy="427"/>
            </a:xfrm>
          </p:grpSpPr>
          <p:sp>
            <p:nvSpPr>
              <p:cNvPr id="30761" name="Freeform 70"/>
              <p:cNvSpPr>
                <a:spLocks/>
              </p:cNvSpPr>
              <p:nvPr/>
            </p:nvSpPr>
            <p:spPr bwMode="auto">
              <a:xfrm>
                <a:off x="4184"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noFill/>
              <a:ln w="25400" cap="rnd" cmpd="sng">
                <a:solidFill>
                  <a:schemeClr val="tx1"/>
                </a:solidFill>
                <a:prstDash val="solid"/>
                <a:round/>
                <a:headEnd/>
                <a:tailEnd/>
              </a:ln>
            </p:spPr>
            <p:txBody>
              <a:bodyPr/>
              <a:lstStyle/>
              <a:p>
                <a:pPr algn="ctr"/>
                <a:endParaRPr lang="en-US" sz="1600"/>
              </a:p>
            </p:txBody>
          </p:sp>
          <p:sp>
            <p:nvSpPr>
              <p:cNvPr id="30762" name="Freeform 71"/>
              <p:cNvSpPr>
                <a:spLocks/>
              </p:cNvSpPr>
              <p:nvPr/>
            </p:nvSpPr>
            <p:spPr bwMode="auto">
              <a:xfrm>
                <a:off x="4184" y="3027"/>
                <a:ext cx="1019" cy="427"/>
              </a:xfrm>
              <a:custGeom>
                <a:avLst/>
                <a:gdLst>
                  <a:gd name="T0" fmla="*/ 0 w 1019"/>
                  <a:gd name="T1" fmla="*/ 0 h 427"/>
                  <a:gd name="T2" fmla="*/ 1018 w 1019"/>
                  <a:gd name="T3" fmla="*/ 0 h 427"/>
                  <a:gd name="T4" fmla="*/ 1018 w 1019"/>
                  <a:gd name="T5" fmla="*/ 426 h 427"/>
                  <a:gd name="T6" fmla="*/ 0 w 1019"/>
                  <a:gd name="T7" fmla="*/ 426 h 427"/>
                  <a:gd name="T8" fmla="*/ 0 w 1019"/>
                  <a:gd name="T9" fmla="*/ 0 h 427"/>
                  <a:gd name="T10" fmla="*/ 0 60000 65536"/>
                  <a:gd name="T11" fmla="*/ 0 60000 65536"/>
                  <a:gd name="T12" fmla="*/ 0 60000 65536"/>
                  <a:gd name="T13" fmla="*/ 0 60000 65536"/>
                  <a:gd name="T14" fmla="*/ 0 60000 65536"/>
                  <a:gd name="T15" fmla="*/ 0 w 1019"/>
                  <a:gd name="T16" fmla="*/ 0 h 427"/>
                  <a:gd name="T17" fmla="*/ 1019 w 1019"/>
                  <a:gd name="T18" fmla="*/ 427 h 427"/>
                </a:gdLst>
                <a:ahLst/>
                <a:cxnLst>
                  <a:cxn ang="T10">
                    <a:pos x="T0" y="T1"/>
                  </a:cxn>
                  <a:cxn ang="T11">
                    <a:pos x="T2" y="T3"/>
                  </a:cxn>
                  <a:cxn ang="T12">
                    <a:pos x="T4" y="T5"/>
                  </a:cxn>
                  <a:cxn ang="T13">
                    <a:pos x="T6" y="T7"/>
                  </a:cxn>
                  <a:cxn ang="T14">
                    <a:pos x="T8" y="T9"/>
                  </a:cxn>
                </a:cxnLst>
                <a:rect l="T15" t="T16" r="T17" b="T18"/>
                <a:pathLst>
                  <a:path w="1019" h="427">
                    <a:moveTo>
                      <a:pt x="0" y="0"/>
                    </a:moveTo>
                    <a:lnTo>
                      <a:pt x="1018" y="0"/>
                    </a:lnTo>
                    <a:lnTo>
                      <a:pt x="1018" y="426"/>
                    </a:lnTo>
                    <a:lnTo>
                      <a:pt x="0" y="426"/>
                    </a:lnTo>
                    <a:lnTo>
                      <a:pt x="0" y="0"/>
                    </a:lnTo>
                  </a:path>
                </a:pathLst>
              </a:custGeom>
              <a:solidFill>
                <a:schemeClr val="accent2"/>
              </a:solidFill>
              <a:ln w="9525" cap="rnd">
                <a:noFill/>
                <a:round/>
                <a:headEnd/>
                <a:tailEnd/>
              </a:ln>
            </p:spPr>
            <p:txBody>
              <a:bodyPr/>
              <a:lstStyle/>
              <a:p>
                <a:pPr algn="ctr"/>
                <a:endParaRPr lang="en-US" sz="1600"/>
              </a:p>
            </p:txBody>
          </p:sp>
          <p:sp>
            <p:nvSpPr>
              <p:cNvPr id="30763" name="Freeform 72"/>
              <p:cNvSpPr>
                <a:spLocks/>
              </p:cNvSpPr>
              <p:nvPr/>
            </p:nvSpPr>
            <p:spPr bwMode="auto">
              <a:xfrm>
                <a:off x="4184" y="3027"/>
                <a:ext cx="1019" cy="427"/>
              </a:xfrm>
              <a:custGeom>
                <a:avLst/>
                <a:gdLst>
                  <a:gd name="T0" fmla="*/ 0 w 1019"/>
                  <a:gd name="T1" fmla="*/ 426 h 427"/>
                  <a:gd name="T2" fmla="*/ 0 w 1019"/>
                  <a:gd name="T3" fmla="*/ 0 h 427"/>
                  <a:gd name="T4" fmla="*/ 1018 w 1019"/>
                  <a:gd name="T5" fmla="*/ 0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0" y="426"/>
                    </a:moveTo>
                    <a:lnTo>
                      <a:pt x="0" y="0"/>
                    </a:lnTo>
                    <a:lnTo>
                      <a:pt x="1018" y="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sp>
            <p:nvSpPr>
              <p:cNvPr id="30764" name="Freeform 73"/>
              <p:cNvSpPr>
                <a:spLocks/>
              </p:cNvSpPr>
              <p:nvPr/>
            </p:nvSpPr>
            <p:spPr bwMode="auto">
              <a:xfrm>
                <a:off x="4184" y="3027"/>
                <a:ext cx="1019" cy="427"/>
              </a:xfrm>
              <a:custGeom>
                <a:avLst/>
                <a:gdLst>
                  <a:gd name="T0" fmla="*/ 1018 w 1019"/>
                  <a:gd name="T1" fmla="*/ 0 h 427"/>
                  <a:gd name="T2" fmla="*/ 1018 w 1019"/>
                  <a:gd name="T3" fmla="*/ 426 h 427"/>
                  <a:gd name="T4" fmla="*/ 0 w 1019"/>
                  <a:gd name="T5" fmla="*/ 426 h 427"/>
                  <a:gd name="T6" fmla="*/ 0 60000 65536"/>
                  <a:gd name="T7" fmla="*/ 0 60000 65536"/>
                  <a:gd name="T8" fmla="*/ 0 60000 65536"/>
                  <a:gd name="T9" fmla="*/ 0 w 1019"/>
                  <a:gd name="T10" fmla="*/ 0 h 427"/>
                  <a:gd name="T11" fmla="*/ 1019 w 1019"/>
                  <a:gd name="T12" fmla="*/ 427 h 427"/>
                </a:gdLst>
                <a:ahLst/>
                <a:cxnLst>
                  <a:cxn ang="T6">
                    <a:pos x="T0" y="T1"/>
                  </a:cxn>
                  <a:cxn ang="T7">
                    <a:pos x="T2" y="T3"/>
                  </a:cxn>
                  <a:cxn ang="T8">
                    <a:pos x="T4" y="T5"/>
                  </a:cxn>
                </a:cxnLst>
                <a:rect l="T9" t="T10" r="T11" b="T12"/>
                <a:pathLst>
                  <a:path w="1019" h="427">
                    <a:moveTo>
                      <a:pt x="1018" y="0"/>
                    </a:moveTo>
                    <a:lnTo>
                      <a:pt x="1018" y="426"/>
                    </a:lnTo>
                    <a:lnTo>
                      <a:pt x="0" y="426"/>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grpSp>
        <p:sp>
          <p:nvSpPr>
            <p:cNvPr id="30754" name="Rectangle 74"/>
            <p:cNvSpPr>
              <a:spLocks noChangeArrowheads="1"/>
            </p:cNvSpPr>
            <p:nvPr/>
          </p:nvSpPr>
          <p:spPr bwMode="auto">
            <a:xfrm>
              <a:off x="7848601" y="4800600"/>
              <a:ext cx="1831975" cy="355600"/>
            </a:xfrm>
            <a:prstGeom prst="rect">
              <a:avLst/>
            </a:prstGeom>
            <a:noFill/>
            <a:ln w="9525">
              <a:noFill/>
              <a:miter lim="800000"/>
              <a:headEnd/>
              <a:tailEnd/>
            </a:ln>
          </p:spPr>
          <p:txBody>
            <a:bodyPr lIns="92075" tIns="46038" rIns="92075" bIns="46038" anchor="ctr" anchorCtr="1"/>
            <a:lstStyle/>
            <a:p>
              <a:pPr algn="ctr"/>
              <a:r>
                <a:rPr lang="en-US" sz="1600" b="1">
                  <a:solidFill>
                    <a:srgbClr val="EAEC5E"/>
                  </a:solidFill>
                </a:rPr>
                <a:t>Company Code</a:t>
              </a:r>
            </a:p>
          </p:txBody>
        </p:sp>
        <p:grpSp>
          <p:nvGrpSpPr>
            <p:cNvPr id="30755" name="Group 75"/>
            <p:cNvGrpSpPr>
              <a:grpSpLocks/>
            </p:cNvGrpSpPr>
            <p:nvPr/>
          </p:nvGrpSpPr>
          <p:grpSpPr bwMode="auto">
            <a:xfrm>
              <a:off x="8153401" y="5105401"/>
              <a:ext cx="1312863" cy="239713"/>
              <a:chOff x="4281" y="3243"/>
              <a:chExt cx="827" cy="151"/>
            </a:xfrm>
          </p:grpSpPr>
          <p:sp>
            <p:nvSpPr>
              <p:cNvPr id="30759" name="Freeform 76"/>
              <p:cNvSpPr>
                <a:spLocks/>
              </p:cNvSpPr>
              <p:nvPr/>
            </p:nvSpPr>
            <p:spPr bwMode="auto">
              <a:xfrm>
                <a:off x="4281" y="3243"/>
                <a:ext cx="827" cy="151"/>
              </a:xfrm>
              <a:custGeom>
                <a:avLst/>
                <a:gdLst>
                  <a:gd name="T0" fmla="*/ 0 w 827"/>
                  <a:gd name="T1" fmla="*/ 150 h 151"/>
                  <a:gd name="T2" fmla="*/ 0 w 827"/>
                  <a:gd name="T3" fmla="*/ 0 h 151"/>
                  <a:gd name="T4" fmla="*/ 826 w 827"/>
                  <a:gd name="T5" fmla="*/ 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0" y="150"/>
                    </a:moveTo>
                    <a:lnTo>
                      <a:pt x="0" y="0"/>
                    </a:lnTo>
                    <a:lnTo>
                      <a:pt x="826" y="0"/>
                    </a:lnTo>
                  </a:path>
                </a:pathLst>
              </a:custGeom>
              <a:noFill/>
              <a:ln w="12700" cap="rnd" cmpd="sng">
                <a:solidFill>
                  <a:schemeClr val="tx1"/>
                </a:solidFill>
                <a:prstDash val="solid"/>
                <a:round/>
                <a:headEnd type="none" w="sm" len="sm"/>
                <a:tailEnd type="none" w="sm" len="sm"/>
              </a:ln>
            </p:spPr>
            <p:txBody>
              <a:bodyPr/>
              <a:lstStyle/>
              <a:p>
                <a:pPr algn="ctr"/>
                <a:endParaRPr lang="en-US" sz="1600"/>
              </a:p>
            </p:txBody>
          </p:sp>
          <p:sp>
            <p:nvSpPr>
              <p:cNvPr id="30760" name="Freeform 77"/>
              <p:cNvSpPr>
                <a:spLocks/>
              </p:cNvSpPr>
              <p:nvPr/>
            </p:nvSpPr>
            <p:spPr bwMode="auto">
              <a:xfrm>
                <a:off x="4281" y="3243"/>
                <a:ext cx="827" cy="151"/>
              </a:xfrm>
              <a:custGeom>
                <a:avLst/>
                <a:gdLst>
                  <a:gd name="T0" fmla="*/ 826 w 827"/>
                  <a:gd name="T1" fmla="*/ 0 h 151"/>
                  <a:gd name="T2" fmla="*/ 826 w 827"/>
                  <a:gd name="T3" fmla="*/ 150 h 151"/>
                  <a:gd name="T4" fmla="*/ 0 w 827"/>
                  <a:gd name="T5" fmla="*/ 150 h 151"/>
                  <a:gd name="T6" fmla="*/ 0 60000 65536"/>
                  <a:gd name="T7" fmla="*/ 0 60000 65536"/>
                  <a:gd name="T8" fmla="*/ 0 60000 65536"/>
                  <a:gd name="T9" fmla="*/ 0 w 827"/>
                  <a:gd name="T10" fmla="*/ 0 h 151"/>
                  <a:gd name="T11" fmla="*/ 827 w 827"/>
                  <a:gd name="T12" fmla="*/ 151 h 151"/>
                </a:gdLst>
                <a:ahLst/>
                <a:cxnLst>
                  <a:cxn ang="T6">
                    <a:pos x="T0" y="T1"/>
                  </a:cxn>
                  <a:cxn ang="T7">
                    <a:pos x="T2" y="T3"/>
                  </a:cxn>
                  <a:cxn ang="T8">
                    <a:pos x="T4" y="T5"/>
                  </a:cxn>
                </a:cxnLst>
                <a:rect l="T9" t="T10" r="T11" b="T12"/>
                <a:pathLst>
                  <a:path w="827" h="151">
                    <a:moveTo>
                      <a:pt x="826" y="0"/>
                    </a:moveTo>
                    <a:lnTo>
                      <a:pt x="826" y="150"/>
                    </a:lnTo>
                    <a:lnTo>
                      <a:pt x="0" y="150"/>
                    </a:lnTo>
                  </a:path>
                </a:pathLst>
              </a:custGeom>
              <a:noFill/>
              <a:ln w="12700" cap="rnd" cmpd="sng">
                <a:solidFill>
                  <a:srgbClr val="FFFFFF"/>
                </a:solidFill>
                <a:prstDash val="solid"/>
                <a:round/>
                <a:headEnd type="none" w="sm" len="sm"/>
                <a:tailEnd type="none" w="sm" len="sm"/>
              </a:ln>
            </p:spPr>
            <p:txBody>
              <a:bodyPr/>
              <a:lstStyle/>
              <a:p>
                <a:pPr algn="ctr"/>
                <a:endParaRPr lang="en-US" sz="1600"/>
              </a:p>
            </p:txBody>
          </p:sp>
        </p:grpSp>
        <p:sp>
          <p:nvSpPr>
            <p:cNvPr id="30756" name="Rectangle 78"/>
            <p:cNvSpPr>
              <a:spLocks noChangeArrowheads="1"/>
            </p:cNvSpPr>
            <p:nvPr/>
          </p:nvSpPr>
          <p:spPr bwMode="auto">
            <a:xfrm>
              <a:off x="8077201" y="5104077"/>
              <a:ext cx="1273175" cy="339196"/>
            </a:xfrm>
            <a:prstGeom prst="rect">
              <a:avLst/>
            </a:prstGeom>
            <a:noFill/>
            <a:ln w="9525">
              <a:noFill/>
              <a:miter lim="800000"/>
              <a:headEnd/>
              <a:tailEnd/>
            </a:ln>
          </p:spPr>
          <p:txBody>
            <a:bodyPr lIns="92075" tIns="46038" rIns="92075" bIns="46038" anchor="ctr" anchorCtr="1">
              <a:spAutoFit/>
            </a:bodyPr>
            <a:lstStyle/>
            <a:p>
              <a:pPr algn="ctr"/>
              <a:r>
                <a:rPr lang="en-US" sz="1600" b="1">
                  <a:solidFill>
                    <a:schemeClr val="bg2"/>
                  </a:solidFill>
                </a:rPr>
                <a:t>XXXX</a:t>
              </a:r>
            </a:p>
          </p:txBody>
        </p:sp>
        <p:sp>
          <p:nvSpPr>
            <p:cNvPr id="30757" name="Rectangle 79"/>
            <p:cNvSpPr>
              <a:spLocks noChangeArrowheads="1"/>
            </p:cNvSpPr>
            <p:nvPr/>
          </p:nvSpPr>
          <p:spPr bwMode="auto">
            <a:xfrm>
              <a:off x="9865361" y="2971801"/>
              <a:ext cx="238256" cy="2308966"/>
            </a:xfrm>
            <a:prstGeom prst="rect">
              <a:avLst/>
            </a:prstGeom>
            <a:solidFill>
              <a:schemeClr val="bg1"/>
            </a:solidFill>
            <a:ln w="12700">
              <a:solidFill>
                <a:srgbClr val="030382"/>
              </a:solidFill>
              <a:miter lim="800000"/>
              <a:headEnd/>
              <a:tailEnd/>
            </a:ln>
            <a:effectLst>
              <a:prstShdw prst="shdw17" dist="17961" dir="2700000">
                <a:srgbClr val="02024E"/>
              </a:prstShdw>
            </a:effectLst>
          </p:spPr>
          <p:txBody>
            <a:bodyPr wrap="none" lIns="92075" tIns="46038" rIns="92075" bIns="46038">
              <a:spAutoFit/>
            </a:bodyPr>
            <a:lstStyle/>
            <a:p>
              <a:pPr algn="ctr"/>
              <a:r>
                <a:rPr lang="en-US" sz="1600" b="1" dirty="0"/>
                <a:t>c</a:t>
              </a:r>
            </a:p>
            <a:p>
              <a:pPr algn="ctr"/>
              <a:r>
                <a:rPr lang="en-US" sz="1600" b="1" dirty="0"/>
                <a:t>e</a:t>
              </a:r>
            </a:p>
            <a:p>
              <a:pPr algn="ctr"/>
              <a:r>
                <a:rPr lang="en-US" sz="1600" b="1" dirty="0"/>
                <a:t>n</a:t>
              </a:r>
            </a:p>
            <a:p>
              <a:pPr algn="ctr"/>
              <a:r>
                <a:rPr lang="en-US" sz="1600" b="1" dirty="0"/>
                <a:t>t</a:t>
              </a:r>
            </a:p>
            <a:p>
              <a:pPr algn="ctr"/>
              <a:r>
                <a:rPr lang="en-US" sz="1600" b="1" dirty="0"/>
                <a:t>r</a:t>
              </a:r>
            </a:p>
            <a:p>
              <a:pPr algn="ctr"/>
              <a:r>
                <a:rPr lang="en-US" sz="1600" b="1" dirty="0"/>
                <a:t>a</a:t>
              </a:r>
            </a:p>
            <a:p>
              <a:pPr algn="ctr"/>
              <a:r>
                <a:rPr lang="en-US" sz="1600" b="1" dirty="0"/>
                <a:t>l</a:t>
              </a:r>
            </a:p>
            <a:p>
              <a:pPr algn="ctr"/>
              <a:r>
                <a:rPr lang="en-US" sz="1600" b="1" dirty="0"/>
                <a:t>l</a:t>
              </a:r>
            </a:p>
            <a:p>
              <a:pPr algn="ctr"/>
              <a:r>
                <a:rPr lang="en-US" sz="1600" b="1" dirty="0"/>
                <a:t>y</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r>
              <a:rPr lang="en-US"/>
              <a:t>G/L Master Data</a:t>
            </a:r>
          </a:p>
        </p:txBody>
      </p:sp>
      <p:sp>
        <p:nvSpPr>
          <p:cNvPr id="3" name="Rectangle 2">
            <a:extLst>
              <a:ext uri="{FF2B5EF4-FFF2-40B4-BE49-F238E27FC236}">
                <a16:creationId xmlns:a16="http://schemas.microsoft.com/office/drawing/2014/main" id="{81E3A00E-20CC-4C80-8F48-E7556FE4F51B}"/>
              </a:ext>
            </a:extLst>
          </p:cNvPr>
          <p:cNvSpPr/>
          <p:nvPr/>
        </p:nvSpPr>
        <p:spPr>
          <a:xfrm>
            <a:off x="227349" y="987694"/>
            <a:ext cx="11688426" cy="4724370"/>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AU" sz="1600" dirty="0"/>
              <a:t>Account Groups – Transaction Code OBD4</a:t>
            </a:r>
          </a:p>
          <a:p>
            <a:pPr marL="358775" indent="-358775">
              <a:spcBef>
                <a:spcPts val="1800"/>
              </a:spcBef>
              <a:buClr>
                <a:schemeClr val="accent1"/>
              </a:buClr>
              <a:buFont typeface="Wingdings" panose="05000000000000000000" pitchFamily="2" charset="2"/>
              <a:buChar char="§"/>
            </a:pPr>
            <a:r>
              <a:rPr lang="en-AU" sz="1600" dirty="0"/>
              <a:t>Maintenance</a:t>
            </a:r>
          </a:p>
          <a:p>
            <a:pPr marL="742950" lvl="1" indent="-296863">
              <a:spcBef>
                <a:spcPts val="1800"/>
              </a:spcBef>
              <a:buClr>
                <a:schemeClr val="accent2"/>
              </a:buClr>
              <a:buFont typeface="Arial" panose="020B0604020202020204" pitchFamily="34" charset="0"/>
              <a:buChar char="•"/>
            </a:pPr>
            <a:r>
              <a:rPr lang="en-AU" sz="1600" dirty="0"/>
              <a:t>Creation at 2 Levels</a:t>
            </a:r>
          </a:p>
          <a:p>
            <a:pPr marL="1077913" lvl="2" indent="-273050">
              <a:spcBef>
                <a:spcPts val="1800"/>
              </a:spcBef>
              <a:buClr>
                <a:schemeClr val="bg1">
                  <a:lumMod val="75000"/>
                </a:schemeClr>
              </a:buClr>
              <a:buFont typeface="Verdana" panose="020B0604030504040204" pitchFamily="34" charset="0"/>
              <a:buChar char="–"/>
            </a:pPr>
            <a:r>
              <a:rPr lang="en-AU" sz="1600" dirty="0"/>
              <a:t>Chart of Accounts Data</a:t>
            </a:r>
          </a:p>
          <a:p>
            <a:pPr marL="1077913" lvl="2" indent="-273050">
              <a:spcBef>
                <a:spcPts val="1800"/>
              </a:spcBef>
              <a:buClr>
                <a:schemeClr val="bg1">
                  <a:lumMod val="75000"/>
                </a:schemeClr>
              </a:buClr>
              <a:buFont typeface="Verdana" panose="020B0604030504040204" pitchFamily="34" charset="0"/>
              <a:buChar char="–"/>
            </a:pPr>
            <a:r>
              <a:rPr lang="en-AU" sz="1600" dirty="0"/>
              <a:t>Company Code Data</a:t>
            </a:r>
          </a:p>
          <a:p>
            <a:pPr marL="742950" lvl="1" indent="-296863">
              <a:spcBef>
                <a:spcPts val="1800"/>
              </a:spcBef>
              <a:buClr>
                <a:schemeClr val="accent2"/>
              </a:buClr>
              <a:buFont typeface="Arial" panose="020B0604020202020204" pitchFamily="34" charset="0"/>
              <a:buChar char="•"/>
            </a:pPr>
            <a:r>
              <a:rPr lang="en-AU" sz="1600" dirty="0"/>
              <a:t>Change</a:t>
            </a:r>
          </a:p>
          <a:p>
            <a:pPr marL="742950" lvl="1" indent="-296863">
              <a:spcBef>
                <a:spcPts val="1800"/>
              </a:spcBef>
              <a:buClr>
                <a:schemeClr val="accent2"/>
              </a:buClr>
              <a:buFont typeface="Arial" panose="020B0604020202020204" pitchFamily="34" charset="0"/>
              <a:buChar char="•"/>
            </a:pPr>
            <a:r>
              <a:rPr lang="en-AU" sz="1600" dirty="0"/>
              <a:t>Block</a:t>
            </a:r>
          </a:p>
          <a:p>
            <a:pPr marL="742950" lvl="1" indent="-296863">
              <a:spcBef>
                <a:spcPts val="1800"/>
              </a:spcBef>
              <a:buClr>
                <a:schemeClr val="accent2"/>
              </a:buClr>
              <a:buFont typeface="Arial" panose="020B0604020202020204" pitchFamily="34" charset="0"/>
              <a:buChar char="•"/>
            </a:pPr>
            <a:r>
              <a:rPr lang="en-AU" sz="1600" dirty="0"/>
              <a:t>Delete</a:t>
            </a:r>
          </a:p>
          <a:p>
            <a:pPr marL="358775" indent="-358775">
              <a:spcBef>
                <a:spcPts val="1800"/>
              </a:spcBef>
              <a:buClr>
                <a:schemeClr val="accent1"/>
              </a:buClr>
              <a:buFont typeface="Wingdings" panose="05000000000000000000" pitchFamily="2" charset="2"/>
              <a:buChar char="§"/>
            </a:pPr>
            <a:r>
              <a:rPr lang="en-AU" sz="1600" dirty="0"/>
              <a:t>Cost Elements</a:t>
            </a:r>
          </a:p>
          <a:p>
            <a:pPr marL="742950" lvl="1" indent="-296863">
              <a:spcBef>
                <a:spcPts val="1800"/>
              </a:spcBef>
              <a:buClr>
                <a:schemeClr val="accent2"/>
              </a:buClr>
              <a:buFont typeface="Arial" panose="020B0604020202020204" pitchFamily="34" charset="0"/>
              <a:buChar char="•"/>
            </a:pPr>
            <a:r>
              <a:rPr lang="en-AU" sz="1600" dirty="0"/>
              <a:t>Creation</a:t>
            </a:r>
            <a:endParaRPr lang="en-US" sz="16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C5C0DF-C3A9-45AA-A329-4A712A91758E}"/>
</file>

<file path=customXml/itemProps2.xml><?xml version="1.0" encoding="utf-8"?>
<ds:datastoreItem xmlns:ds="http://schemas.openxmlformats.org/officeDocument/2006/customXml" ds:itemID="{90575DBE-4910-49C5-B42D-59881952F4C4}"/>
</file>

<file path=customXml/itemProps3.xml><?xml version="1.0" encoding="utf-8"?>
<ds:datastoreItem xmlns:ds="http://schemas.openxmlformats.org/officeDocument/2006/customXml" ds:itemID="{4737267E-1DA0-4E91-A2FF-7FC9B0B76045}"/>
</file>

<file path=docProps/app.xml><?xml version="1.0" encoding="utf-8"?>
<Properties xmlns="http://schemas.openxmlformats.org/officeDocument/2006/extended-properties" xmlns:vt="http://schemas.openxmlformats.org/officeDocument/2006/docPropsVTypes">
  <Template/>
  <TotalTime>528</TotalTime>
  <Words>2804</Words>
  <Application>Microsoft Office PowerPoint</Application>
  <PresentationFormat>Widescreen</PresentationFormat>
  <Paragraphs>281</Paragraphs>
  <Slides>37</Slides>
  <Notes>26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4" baseType="lpstr">
      <vt:lpstr>Arial</vt:lpstr>
      <vt:lpstr>Verdana</vt:lpstr>
      <vt:lpstr>Wingdings</vt:lpstr>
      <vt:lpstr>Capgemini Master</vt:lpstr>
      <vt:lpstr>think-cell Slide</vt:lpstr>
      <vt:lpstr>Worksheet</vt:lpstr>
      <vt:lpstr>Microsoft ClipArt Gallery</vt:lpstr>
      <vt:lpstr>PowerPoint Presentation</vt:lpstr>
      <vt:lpstr>PowerPoint Presentation</vt:lpstr>
      <vt:lpstr>PowerPoint Presentation</vt:lpstr>
      <vt:lpstr>Chart of Accounts</vt:lpstr>
      <vt:lpstr>Define Chart of Accounts - Transaction Code – OB13</vt:lpstr>
      <vt:lpstr>Chart of Accounts…Contd</vt:lpstr>
      <vt:lpstr>General Ledger Account Groups</vt:lpstr>
      <vt:lpstr>GL Master Data</vt:lpstr>
      <vt:lpstr>G/L Master Data</vt:lpstr>
      <vt:lpstr>GL Account Groups</vt:lpstr>
      <vt:lpstr>FI-SL: Assignment of GL accounts to Group Accounts -Transaction Code FS00</vt:lpstr>
      <vt:lpstr>FI-SL: Assignment of GL accounts to Group Accounts -Transaction Code FS00</vt:lpstr>
      <vt:lpstr>GL Account Master Record</vt:lpstr>
      <vt:lpstr>More Information On General Ledger - Master Data </vt:lpstr>
      <vt:lpstr>More Information On General Ledger - Master Data </vt:lpstr>
      <vt:lpstr>Accounts in the General Ledger</vt:lpstr>
      <vt:lpstr>Accounts in the General Ledger…Contd</vt:lpstr>
      <vt:lpstr>Accounts in the General Ledger…Contd</vt:lpstr>
      <vt:lpstr>GL Account Master Record</vt:lpstr>
      <vt:lpstr>PowerPoint Presentation</vt:lpstr>
      <vt:lpstr>More Information On General Ledger Master Data</vt:lpstr>
      <vt:lpstr>PowerPoint Presentation</vt:lpstr>
      <vt:lpstr>PowerPoint Presentation</vt:lpstr>
      <vt:lpstr>More Information On General Ledger Master Data </vt:lpstr>
      <vt:lpstr>More Information On General Ledger Master Data </vt:lpstr>
      <vt:lpstr>Default Account Assignment in Cost Element Master Data</vt:lpstr>
      <vt:lpstr>Statistical Cost Element for Balance Sheet accounts</vt:lpstr>
      <vt:lpstr>Create G/L Account</vt:lpstr>
      <vt:lpstr>Create G/L Account</vt:lpstr>
      <vt:lpstr>Create G/L Account</vt:lpstr>
      <vt:lpstr>PROFIT CENTER:</vt:lpstr>
      <vt:lpstr>PROFIT CENTER Cont..</vt:lpstr>
      <vt:lpstr>PROFIT CENTER Cont..</vt:lpstr>
      <vt:lpstr>Segments</vt:lpstr>
      <vt:lpstr>Segments  cont..</vt:lpstr>
      <vt:lpstr>Help 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Raghavan, Rajesh</cp:lastModifiedBy>
  <cp:revision>67</cp:revision>
  <dcterms:created xsi:type="dcterms:W3CDTF">2019-11-18T03:14:39Z</dcterms:created>
  <dcterms:modified xsi:type="dcterms:W3CDTF">2020-02-25T05:36:52Z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