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157"/>
  </p:notesMasterIdLst>
  <p:handoutMasterIdLst>
    <p:handoutMasterId r:id="rId158"/>
  </p:handoutMasterIdLst>
  <p:sldIdLst>
    <p:sldId id="296" r:id="rId5"/>
    <p:sldId id="262" r:id="rId6"/>
    <p:sldId id="263" r:id="rId7"/>
    <p:sldId id="855" r:id="rId8"/>
    <p:sldId id="373" r:id="rId9"/>
    <p:sldId id="842" r:id="rId10"/>
    <p:sldId id="385" r:id="rId11"/>
    <p:sldId id="374" r:id="rId12"/>
    <p:sldId id="375" r:id="rId13"/>
    <p:sldId id="377" r:id="rId14"/>
    <p:sldId id="376" r:id="rId15"/>
    <p:sldId id="378" r:id="rId16"/>
    <p:sldId id="379" r:id="rId17"/>
    <p:sldId id="380" r:id="rId18"/>
    <p:sldId id="381" r:id="rId19"/>
    <p:sldId id="382" r:id="rId20"/>
    <p:sldId id="383" r:id="rId21"/>
    <p:sldId id="384" r:id="rId22"/>
    <p:sldId id="389" r:id="rId23"/>
    <p:sldId id="843" r:id="rId24"/>
    <p:sldId id="387" r:id="rId25"/>
    <p:sldId id="390" r:id="rId26"/>
    <p:sldId id="391" r:id="rId27"/>
    <p:sldId id="392" r:id="rId28"/>
    <p:sldId id="393" r:id="rId29"/>
    <p:sldId id="394" r:id="rId30"/>
    <p:sldId id="395" r:id="rId31"/>
    <p:sldId id="396" r:id="rId32"/>
    <p:sldId id="844" r:id="rId33"/>
    <p:sldId id="397" r:id="rId34"/>
    <p:sldId id="399" r:id="rId35"/>
    <p:sldId id="400" r:id="rId36"/>
    <p:sldId id="401" r:id="rId37"/>
    <p:sldId id="402" r:id="rId38"/>
    <p:sldId id="845" r:id="rId39"/>
    <p:sldId id="404" r:id="rId40"/>
    <p:sldId id="666" r:id="rId41"/>
    <p:sldId id="638" r:id="rId42"/>
    <p:sldId id="537" r:id="rId43"/>
    <p:sldId id="408" r:id="rId44"/>
    <p:sldId id="538" r:id="rId45"/>
    <p:sldId id="857" r:id="rId46"/>
    <p:sldId id="652" r:id="rId47"/>
    <p:sldId id="653" r:id="rId48"/>
    <p:sldId id="654" r:id="rId49"/>
    <p:sldId id="540" r:id="rId50"/>
    <p:sldId id="541" r:id="rId51"/>
    <p:sldId id="544" r:id="rId52"/>
    <p:sldId id="545" r:id="rId53"/>
    <p:sldId id="546" r:id="rId54"/>
    <p:sldId id="547" r:id="rId55"/>
    <p:sldId id="548" r:id="rId56"/>
    <p:sldId id="549" r:id="rId57"/>
    <p:sldId id="553" r:id="rId58"/>
    <p:sldId id="554" r:id="rId59"/>
    <p:sldId id="555" r:id="rId60"/>
    <p:sldId id="838" r:id="rId61"/>
    <p:sldId id="839" r:id="rId62"/>
    <p:sldId id="409" r:id="rId63"/>
    <p:sldId id="414" r:id="rId64"/>
    <p:sldId id="508" r:id="rId65"/>
    <p:sldId id="415" r:id="rId66"/>
    <p:sldId id="413" r:id="rId67"/>
    <p:sldId id="846" r:id="rId68"/>
    <p:sldId id="410" r:id="rId69"/>
    <p:sldId id="417" r:id="rId70"/>
    <p:sldId id="418" r:id="rId71"/>
    <p:sldId id="419" r:id="rId72"/>
    <p:sldId id="420" r:id="rId73"/>
    <p:sldId id="423" r:id="rId74"/>
    <p:sldId id="847" r:id="rId75"/>
    <p:sldId id="422" r:id="rId76"/>
    <p:sldId id="424" r:id="rId77"/>
    <p:sldId id="425" r:id="rId78"/>
    <p:sldId id="426" r:id="rId79"/>
    <p:sldId id="840" r:id="rId80"/>
    <p:sldId id="848" r:id="rId81"/>
    <p:sldId id="841" r:id="rId82"/>
    <p:sldId id="430" r:id="rId83"/>
    <p:sldId id="431" r:id="rId84"/>
    <p:sldId id="432" r:id="rId85"/>
    <p:sldId id="433" r:id="rId86"/>
    <p:sldId id="434" r:id="rId87"/>
    <p:sldId id="849" r:id="rId88"/>
    <p:sldId id="436" r:id="rId89"/>
    <p:sldId id="437" r:id="rId90"/>
    <p:sldId id="438" r:id="rId91"/>
    <p:sldId id="439" r:id="rId92"/>
    <p:sldId id="440" r:id="rId93"/>
    <p:sldId id="441" r:id="rId94"/>
    <p:sldId id="442" r:id="rId95"/>
    <p:sldId id="443" r:id="rId96"/>
    <p:sldId id="444" r:id="rId97"/>
    <p:sldId id="445" r:id="rId98"/>
    <p:sldId id="446" r:id="rId99"/>
    <p:sldId id="447" r:id="rId100"/>
    <p:sldId id="448" r:id="rId101"/>
    <p:sldId id="449" r:id="rId102"/>
    <p:sldId id="450" r:id="rId103"/>
    <p:sldId id="850" r:id="rId104"/>
    <p:sldId id="452" r:id="rId105"/>
    <p:sldId id="453" r:id="rId106"/>
    <p:sldId id="454" r:id="rId107"/>
    <p:sldId id="455" r:id="rId108"/>
    <p:sldId id="456" r:id="rId109"/>
    <p:sldId id="458" r:id="rId110"/>
    <p:sldId id="506" r:id="rId111"/>
    <p:sldId id="459" r:id="rId112"/>
    <p:sldId id="509" r:id="rId113"/>
    <p:sldId id="856" r:id="rId114"/>
    <p:sldId id="462" r:id="rId115"/>
    <p:sldId id="851" r:id="rId116"/>
    <p:sldId id="464" r:id="rId117"/>
    <p:sldId id="465" r:id="rId118"/>
    <p:sldId id="466" r:id="rId119"/>
    <p:sldId id="467" r:id="rId120"/>
    <p:sldId id="468" r:id="rId121"/>
    <p:sldId id="470" r:id="rId122"/>
    <p:sldId id="482" r:id="rId123"/>
    <p:sldId id="852" r:id="rId124"/>
    <p:sldId id="472" r:id="rId125"/>
    <p:sldId id="469" r:id="rId126"/>
    <p:sldId id="474" r:id="rId127"/>
    <p:sldId id="473" r:id="rId128"/>
    <p:sldId id="475" r:id="rId129"/>
    <p:sldId id="476" r:id="rId130"/>
    <p:sldId id="477" r:id="rId131"/>
    <p:sldId id="478" r:id="rId132"/>
    <p:sldId id="479" r:id="rId133"/>
    <p:sldId id="480" r:id="rId134"/>
    <p:sldId id="853" r:id="rId135"/>
    <p:sldId id="484" r:id="rId136"/>
    <p:sldId id="485" r:id="rId137"/>
    <p:sldId id="492" r:id="rId138"/>
    <p:sldId id="491" r:id="rId139"/>
    <p:sldId id="490" r:id="rId140"/>
    <p:sldId id="486" r:id="rId141"/>
    <p:sldId id="487" r:id="rId142"/>
    <p:sldId id="488" r:id="rId143"/>
    <p:sldId id="489" r:id="rId144"/>
    <p:sldId id="493" r:id="rId145"/>
    <p:sldId id="494" r:id="rId146"/>
    <p:sldId id="495" r:id="rId147"/>
    <p:sldId id="854" r:id="rId148"/>
    <p:sldId id="497" r:id="rId149"/>
    <p:sldId id="498" r:id="rId150"/>
    <p:sldId id="499" r:id="rId151"/>
    <p:sldId id="500" r:id="rId152"/>
    <p:sldId id="501" r:id="rId153"/>
    <p:sldId id="503" r:id="rId154"/>
    <p:sldId id="504" r:id="rId155"/>
    <p:sldId id="273" r:id="rId156"/>
  </p:sldIdLst>
  <p:sldSz cx="12192000" cy="6858000"/>
  <p:notesSz cx="6858000" cy="9144000"/>
  <p:custDataLst>
    <p:tags r:id="rId15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262"/>
            <p14:sldId id="263"/>
            <p14:sldId id="855"/>
            <p14:sldId id="373"/>
            <p14:sldId id="842"/>
            <p14:sldId id="385"/>
            <p14:sldId id="374"/>
            <p14:sldId id="375"/>
            <p14:sldId id="377"/>
            <p14:sldId id="376"/>
            <p14:sldId id="378"/>
            <p14:sldId id="379"/>
            <p14:sldId id="380"/>
            <p14:sldId id="381"/>
            <p14:sldId id="382"/>
            <p14:sldId id="383"/>
            <p14:sldId id="384"/>
            <p14:sldId id="389"/>
            <p14:sldId id="843"/>
            <p14:sldId id="387"/>
            <p14:sldId id="390"/>
            <p14:sldId id="391"/>
            <p14:sldId id="392"/>
            <p14:sldId id="393"/>
            <p14:sldId id="394"/>
            <p14:sldId id="395"/>
            <p14:sldId id="396"/>
            <p14:sldId id="844"/>
            <p14:sldId id="397"/>
            <p14:sldId id="399"/>
            <p14:sldId id="400"/>
            <p14:sldId id="401"/>
            <p14:sldId id="402"/>
            <p14:sldId id="845"/>
            <p14:sldId id="404"/>
            <p14:sldId id="666"/>
            <p14:sldId id="638"/>
            <p14:sldId id="537"/>
            <p14:sldId id="408"/>
            <p14:sldId id="538"/>
            <p14:sldId id="857"/>
            <p14:sldId id="652"/>
            <p14:sldId id="653"/>
            <p14:sldId id="654"/>
            <p14:sldId id="540"/>
            <p14:sldId id="541"/>
            <p14:sldId id="544"/>
            <p14:sldId id="545"/>
            <p14:sldId id="546"/>
            <p14:sldId id="547"/>
            <p14:sldId id="548"/>
            <p14:sldId id="549"/>
            <p14:sldId id="553"/>
            <p14:sldId id="554"/>
            <p14:sldId id="555"/>
            <p14:sldId id="838"/>
            <p14:sldId id="839"/>
            <p14:sldId id="409"/>
            <p14:sldId id="414"/>
            <p14:sldId id="508"/>
            <p14:sldId id="415"/>
            <p14:sldId id="413"/>
            <p14:sldId id="846"/>
            <p14:sldId id="410"/>
            <p14:sldId id="417"/>
            <p14:sldId id="418"/>
            <p14:sldId id="419"/>
            <p14:sldId id="420"/>
            <p14:sldId id="423"/>
            <p14:sldId id="847"/>
            <p14:sldId id="422"/>
            <p14:sldId id="424"/>
            <p14:sldId id="425"/>
            <p14:sldId id="426"/>
            <p14:sldId id="840"/>
            <p14:sldId id="848"/>
            <p14:sldId id="841"/>
            <p14:sldId id="430"/>
            <p14:sldId id="431"/>
            <p14:sldId id="432"/>
            <p14:sldId id="433"/>
            <p14:sldId id="434"/>
            <p14:sldId id="849"/>
            <p14:sldId id="436"/>
            <p14:sldId id="437"/>
            <p14:sldId id="438"/>
            <p14:sldId id="439"/>
            <p14:sldId id="440"/>
            <p14:sldId id="441"/>
            <p14:sldId id="442"/>
            <p14:sldId id="443"/>
            <p14:sldId id="444"/>
            <p14:sldId id="445"/>
            <p14:sldId id="446"/>
            <p14:sldId id="447"/>
            <p14:sldId id="448"/>
            <p14:sldId id="449"/>
            <p14:sldId id="450"/>
            <p14:sldId id="850"/>
            <p14:sldId id="452"/>
            <p14:sldId id="453"/>
            <p14:sldId id="454"/>
            <p14:sldId id="455"/>
            <p14:sldId id="456"/>
            <p14:sldId id="458"/>
            <p14:sldId id="506"/>
            <p14:sldId id="459"/>
            <p14:sldId id="509"/>
            <p14:sldId id="856"/>
            <p14:sldId id="462"/>
            <p14:sldId id="851"/>
            <p14:sldId id="464"/>
            <p14:sldId id="465"/>
            <p14:sldId id="466"/>
            <p14:sldId id="467"/>
            <p14:sldId id="468"/>
            <p14:sldId id="470"/>
            <p14:sldId id="482"/>
            <p14:sldId id="852"/>
            <p14:sldId id="472"/>
            <p14:sldId id="469"/>
            <p14:sldId id="474"/>
            <p14:sldId id="473"/>
            <p14:sldId id="475"/>
            <p14:sldId id="476"/>
            <p14:sldId id="477"/>
            <p14:sldId id="478"/>
            <p14:sldId id="479"/>
            <p14:sldId id="480"/>
            <p14:sldId id="853"/>
            <p14:sldId id="484"/>
            <p14:sldId id="485"/>
            <p14:sldId id="492"/>
            <p14:sldId id="491"/>
            <p14:sldId id="490"/>
            <p14:sldId id="486"/>
            <p14:sldId id="487"/>
            <p14:sldId id="488"/>
            <p14:sldId id="489"/>
            <p14:sldId id="493"/>
            <p14:sldId id="494"/>
            <p14:sldId id="495"/>
            <p14:sldId id="854"/>
            <p14:sldId id="497"/>
            <p14:sldId id="498"/>
            <p14:sldId id="499"/>
            <p14:sldId id="500"/>
            <p14:sldId id="501"/>
            <p14:sldId id="503"/>
            <p14:sldId id="504"/>
            <p14:sldId id="273"/>
          </p14:sldIdLst>
        </p14:section>
      </p14:sectionLst>
    </p:ext>
    <p:ext uri="{EFAFB233-063F-42B5-8137-9DF3F51BA10A}">
      <p15:sldGuideLst xmlns:p15="http://schemas.microsoft.com/office/powerpoint/2012/main">
        <p15:guide id="5" orient="horz" pos="845" userDrawn="1">
          <p15:clr>
            <a:srgbClr val="A4A3A4"/>
          </p15:clr>
        </p15:guide>
        <p15:guide id="7"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327"/>
    <a:srgbClr val="0070AD"/>
    <a:srgbClr val="FF7E83"/>
    <a:srgbClr val="2B0A3D"/>
    <a:srgbClr val="00C37B"/>
    <a:srgbClr val="95E616"/>
    <a:srgbClr val="4701A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628" autoAdjust="0"/>
    <p:restoredTop sz="93362" autoAdjust="0"/>
  </p:normalViewPr>
  <p:slideViewPr>
    <p:cSldViewPr>
      <p:cViewPr varScale="1">
        <p:scale>
          <a:sx n="80" d="100"/>
          <a:sy n="80" d="100"/>
        </p:scale>
        <p:origin x="596" y="44"/>
      </p:cViewPr>
      <p:guideLst>
        <p:guide orient="horz" pos="845"/>
        <p:guide pos="384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75" d="100"/>
        <a:sy n="75" d="100"/>
      </p:scale>
      <p:origin x="0" y="-1692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54" Type="http://schemas.openxmlformats.org/officeDocument/2006/relationships/slide" Target="slides/slide150.xml"/><Relationship Id="rId159" Type="http://schemas.openxmlformats.org/officeDocument/2006/relationships/tags" Target="tags/tag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60" Type="http://schemas.openxmlformats.org/officeDocument/2006/relationships/presProps" Target="pres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slide" Target="slides/slide15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143" Type="http://schemas.openxmlformats.org/officeDocument/2006/relationships/slide" Target="slides/slide139.xml"/><Relationship Id="rId148" Type="http://schemas.openxmlformats.org/officeDocument/2006/relationships/slide" Target="slides/slide144.xml"/><Relationship Id="rId151" Type="http://schemas.openxmlformats.org/officeDocument/2006/relationships/slide" Target="slides/slide147.xml"/><Relationship Id="rId156" Type="http://schemas.openxmlformats.org/officeDocument/2006/relationships/slide" Target="slides/slide152.xml"/><Relationship Id="rId16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theme" Target="theme/theme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tableStyles" Target="tableStyle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urasia, Surabhi" userId="a448cc7b-a78b-41a6-a920-d976d776446c" providerId="ADAL" clId="{BA21322A-B5C2-4280-A45D-C65867B95C09}"/>
    <pc:docChg chg="custSel modSld">
      <pc:chgData name="Chaurasia, Surabhi" userId="a448cc7b-a78b-41a6-a920-d976d776446c" providerId="ADAL" clId="{BA21322A-B5C2-4280-A45D-C65867B95C09}" dt="2022-07-13T11:21:28.973" v="4" actId="1038"/>
      <pc:docMkLst>
        <pc:docMk/>
      </pc:docMkLst>
      <pc:sldChg chg="addSp delSp modSp mod">
        <pc:chgData name="Chaurasia, Surabhi" userId="a448cc7b-a78b-41a6-a920-d976d776446c" providerId="ADAL" clId="{BA21322A-B5C2-4280-A45D-C65867B95C09}" dt="2022-07-13T11:10:14.976" v="2" actId="478"/>
        <pc:sldMkLst>
          <pc:docMk/>
          <pc:sldMk cId="0" sldId="374"/>
        </pc:sldMkLst>
        <pc:graphicFrameChg chg="add del mod modGraphic">
          <ac:chgData name="Chaurasia, Surabhi" userId="a448cc7b-a78b-41a6-a920-d976d776446c" providerId="ADAL" clId="{BA21322A-B5C2-4280-A45D-C65867B95C09}" dt="2022-07-13T11:10:14.976" v="2" actId="478"/>
          <ac:graphicFrameMkLst>
            <pc:docMk/>
            <pc:sldMk cId="0" sldId="374"/>
            <ac:graphicFrameMk id="3" creationId="{8CE67939-B4B9-4122-BBCB-AEF810664650}"/>
          </ac:graphicFrameMkLst>
        </pc:graphicFrameChg>
      </pc:sldChg>
      <pc:sldChg chg="modSp mod">
        <pc:chgData name="Chaurasia, Surabhi" userId="a448cc7b-a78b-41a6-a920-d976d776446c" providerId="ADAL" clId="{BA21322A-B5C2-4280-A45D-C65867B95C09}" dt="2022-07-13T11:21:28.973" v="4" actId="1038"/>
        <pc:sldMkLst>
          <pc:docMk/>
          <pc:sldMk cId="0" sldId="395"/>
        </pc:sldMkLst>
        <pc:graphicFrameChg chg="mod">
          <ac:chgData name="Chaurasia, Surabhi" userId="a448cc7b-a78b-41a6-a920-d976d776446c" providerId="ADAL" clId="{BA21322A-B5C2-4280-A45D-C65867B95C09}" dt="2022-07-13T11:21:28.973" v="4" actId="1038"/>
          <ac:graphicFrameMkLst>
            <pc:docMk/>
            <pc:sldMk cId="0" sldId="395"/>
            <ac:graphicFrameMk id="5" creationId="{00000000-0000-0000-0000-000000000000}"/>
          </ac:graphicFrameMkLst>
        </pc:graphicFrameChg>
      </pc:sldChg>
    </pc:docChg>
  </pc:docChgLst>
  <pc:docChgLst>
    <pc:chgData name="Chaurasia, Surabhi" userId="a448cc7b-a78b-41a6-a920-d976d776446c" providerId="ADAL" clId="{CD57A334-FA17-4FD4-AE46-B10B7170CABC}"/>
    <pc:docChg chg="modSld">
      <pc:chgData name="Chaurasia, Surabhi" userId="a448cc7b-a78b-41a6-a920-d976d776446c" providerId="ADAL" clId="{CD57A334-FA17-4FD4-AE46-B10B7170CABC}" dt="2022-08-29T07:08:24.710" v="3" actId="1038"/>
      <pc:docMkLst>
        <pc:docMk/>
      </pc:docMkLst>
      <pc:sldChg chg="modSp mod">
        <pc:chgData name="Chaurasia, Surabhi" userId="a448cc7b-a78b-41a6-a920-d976d776446c" providerId="ADAL" clId="{CD57A334-FA17-4FD4-AE46-B10B7170CABC}" dt="2022-08-29T07:08:24.710" v="3" actId="1038"/>
        <pc:sldMkLst>
          <pc:docMk/>
          <pc:sldMk cId="0" sldId="448"/>
        </pc:sldMkLst>
        <pc:picChg chg="mod">
          <ac:chgData name="Chaurasia, Surabhi" userId="a448cc7b-a78b-41a6-a920-d976d776446c" providerId="ADAL" clId="{CD57A334-FA17-4FD4-AE46-B10B7170CABC}" dt="2022-08-29T07:08:24.710" v="3" actId="1038"/>
          <ac:picMkLst>
            <pc:docMk/>
            <pc:sldMk cId="0" sldId="448"/>
            <ac:picMk id="13314" creationId="{00000000-0000-0000-0000-000000000000}"/>
          </ac:picMkLst>
        </pc:picChg>
        <pc:picChg chg="mod">
          <ac:chgData name="Chaurasia, Surabhi" userId="a448cc7b-a78b-41a6-a920-d976d776446c" providerId="ADAL" clId="{CD57A334-FA17-4FD4-AE46-B10B7170CABC}" dt="2022-08-29T07:08:22.212" v="1" actId="1038"/>
          <ac:picMkLst>
            <pc:docMk/>
            <pc:sldMk cId="0" sldId="448"/>
            <ac:picMk id="13317"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dgm:spPr>
        <a:solidFill>
          <a:schemeClr val="accent2"/>
        </a:solidFill>
        <a:effectLst>
          <a:outerShdw blurRad="50800" dist="38100" dir="5400000" algn="t" rotWithShape="0">
            <a:prstClr val="black">
              <a:alpha val="40000"/>
            </a:prstClr>
          </a:outerShdw>
        </a:effectLst>
        <a:scene3d>
          <a:camera prst="perspectiveFront"/>
          <a:lightRig rig="threePt" dir="t"/>
        </a:scene3d>
      </dgm:spPr>
      <dgm:t>
        <a:bodyPr/>
        <a:lstStyle/>
        <a:p>
          <a:r>
            <a:rPr lang="en-US" b="1" dirty="0"/>
            <a:t>Document Structure</a:t>
          </a:r>
        </a:p>
      </dgm:t>
    </dgm:pt>
    <dgm:pt modelId="{0258A417-15A8-4BDA-B483-9B298AE8E662}" type="parTrans" cxnId="{54C7DEA5-24A0-433A-AB6B-12FA492869ED}">
      <dgm:prSet/>
      <dgm:spPr/>
      <dgm:t>
        <a:bodyPr/>
        <a:lstStyle/>
        <a:p>
          <a:endParaRPr lang="en-US"/>
        </a:p>
      </dgm:t>
    </dgm:pt>
    <dgm:pt modelId="{FDA5D11D-2859-4A7A-B331-964A0D299202}" type="sibTrans" cxnId="{54C7DEA5-24A0-433A-AB6B-12FA492869ED}">
      <dgm:prSet/>
      <dgm:spPr>
        <a:ln>
          <a:solidFill>
            <a:schemeClr val="accent6"/>
          </a:solidFill>
        </a:ln>
      </dgm:spPr>
      <dgm:t>
        <a:bodyPr/>
        <a:lstStyle/>
        <a:p>
          <a:endParaRPr lang="en-US"/>
        </a:p>
      </dgm:t>
    </dgm:pt>
    <dgm:pt modelId="{5BD1D527-DE68-447D-859E-BEB85E3CD90C}">
      <dgm:prSet phldrT="[Text]"/>
      <dgm:spPr>
        <a:solidFill>
          <a:schemeClr val="accent2"/>
        </a:solidFill>
        <a:effectLst>
          <a:outerShdw blurRad="50800" dist="38100" dir="5400000" algn="t" rotWithShape="0">
            <a:prstClr val="black">
              <a:alpha val="40000"/>
            </a:prstClr>
          </a:outerShdw>
        </a:effectLst>
        <a:scene3d>
          <a:camera prst="perspectiveFront"/>
          <a:lightRig rig="threePt" dir="t"/>
        </a:scene3d>
      </dgm:spPr>
      <dgm:t>
        <a:bodyPr/>
        <a:lstStyle/>
        <a:p>
          <a:r>
            <a:rPr lang="en-US" b="1" dirty="0"/>
            <a:t>Posting Periods</a:t>
          </a:r>
        </a:p>
      </dgm:t>
    </dgm:pt>
    <dgm:pt modelId="{83EB42C1-B798-48D9-9B39-49A893E02AD9}" type="parTrans" cxnId="{C5339853-13FC-4F4F-9251-C9276A638A54}">
      <dgm:prSet/>
      <dgm:spPr/>
      <dgm:t>
        <a:bodyPr/>
        <a:lstStyle/>
        <a:p>
          <a:endParaRPr lang="en-US"/>
        </a:p>
      </dgm:t>
    </dgm:pt>
    <dgm:pt modelId="{904A278E-F19D-47C5-91B3-BE734CF33B7B}" type="sibTrans" cxnId="{C5339853-13FC-4F4F-9251-C9276A638A54}">
      <dgm:prSet/>
      <dgm:spPr>
        <a:ln>
          <a:solidFill>
            <a:schemeClr val="accent6"/>
          </a:solidFill>
        </a:ln>
      </dgm:spPr>
      <dgm:t>
        <a:bodyPr/>
        <a:lstStyle/>
        <a:p>
          <a:endParaRPr lang="en-US"/>
        </a:p>
      </dgm:t>
    </dgm:pt>
    <dgm:pt modelId="{C463456C-4A1D-4E40-8510-6553A2E08EAC}">
      <dgm:prSet phldrT="[Text]"/>
      <dgm:spPr>
        <a:solidFill>
          <a:schemeClr val="accent2"/>
        </a:solidFill>
        <a:effectLst>
          <a:outerShdw blurRad="50800" dist="38100" dir="5400000" algn="t" rotWithShape="0">
            <a:prstClr val="black">
              <a:alpha val="40000"/>
            </a:prstClr>
          </a:outerShdw>
        </a:effectLst>
        <a:scene3d>
          <a:camera prst="perspectiveFront"/>
          <a:lightRig rig="threePt" dir="t"/>
        </a:scene3d>
      </dgm:spPr>
      <dgm:t>
        <a:bodyPr/>
        <a:lstStyle/>
        <a:p>
          <a:r>
            <a:rPr lang="en-US" b="1" dirty="0"/>
            <a:t>Posting Authorizations</a:t>
          </a:r>
        </a:p>
      </dgm:t>
    </dgm:pt>
    <dgm:pt modelId="{0F67D353-D3A4-465A-8770-5E0AD74A2096}" type="parTrans" cxnId="{FDBA7897-28EB-4EC8-A8CE-4899C0707E02}">
      <dgm:prSet/>
      <dgm:spPr/>
      <dgm:t>
        <a:bodyPr/>
        <a:lstStyle/>
        <a:p>
          <a:endParaRPr lang="en-US"/>
        </a:p>
      </dgm:t>
    </dgm:pt>
    <dgm:pt modelId="{8735C32D-8903-4F05-9839-50B435A381BA}" type="sibTrans" cxnId="{FDBA7897-28EB-4EC8-A8CE-4899C0707E02}">
      <dgm:prSet/>
      <dgm:spPr>
        <a:ln>
          <a:solidFill>
            <a:schemeClr val="accent6"/>
          </a:solidFill>
        </a:ln>
      </dgm:spPr>
      <dgm:t>
        <a:bodyPr/>
        <a:lstStyle/>
        <a:p>
          <a:endParaRPr lang="en-US"/>
        </a:p>
      </dgm:t>
    </dgm:pt>
    <dgm:pt modelId="{26F0AFA3-CC61-4F59-B7B4-3EA7C4A98425}">
      <dgm:prSet phldrT="[Text]"/>
      <dgm:spPr>
        <a:solidFill>
          <a:schemeClr val="accent2"/>
        </a:solidFill>
        <a:effectLst>
          <a:outerShdw blurRad="50800" dist="38100" dir="5400000" algn="t" rotWithShape="0">
            <a:prstClr val="black">
              <a:alpha val="40000"/>
            </a:prstClr>
          </a:outerShdw>
        </a:effectLst>
        <a:scene3d>
          <a:camera prst="perspectiveFront"/>
          <a:lightRig rig="threePt" dir="t"/>
        </a:scene3d>
      </dgm:spPr>
      <dgm:t>
        <a:bodyPr/>
        <a:lstStyle/>
        <a:p>
          <a:r>
            <a:rPr lang="en-US" b="1" dirty="0"/>
            <a:t>Simple Documents in Financial Accounting</a:t>
          </a:r>
        </a:p>
      </dgm:t>
    </dgm:pt>
    <dgm:pt modelId="{C30C10DA-A21E-4EE3-BCB8-764416DE961C}" type="parTrans" cxnId="{066F5157-37C0-47DA-86BE-637BB33003CF}">
      <dgm:prSet/>
      <dgm:spPr/>
      <dgm:t>
        <a:bodyPr/>
        <a:lstStyle/>
        <a:p>
          <a:endParaRPr lang="en-US"/>
        </a:p>
      </dgm:t>
    </dgm:pt>
    <dgm:pt modelId="{21B72554-51FC-4F7F-8CAA-0E8788EDBD44}" type="sibTrans" cxnId="{066F5157-37C0-47DA-86BE-637BB33003CF}">
      <dgm:prSet/>
      <dgm:spPr>
        <a:ln>
          <a:solidFill>
            <a:schemeClr val="accent6"/>
          </a:solidFill>
        </a:ln>
      </dgm:spPr>
      <dgm:t>
        <a:bodyPr/>
        <a:lstStyle/>
        <a:p>
          <a:endParaRPr lang="en-US"/>
        </a:p>
      </dgm:t>
    </dgm:pt>
    <dgm:pt modelId="{7DBC65CD-5B2C-42F2-96AE-8E65EEA901A5}" type="pres">
      <dgm:prSet presAssocID="{E3728C20-EB6D-4606-A9DD-C48473CE9A1D}" presName="linear" presStyleCnt="0">
        <dgm:presLayoutVars>
          <dgm:dir/>
          <dgm:animLvl val="lvl"/>
          <dgm:resizeHandles val="exact"/>
        </dgm:presLayoutVars>
      </dgm:prSet>
      <dgm:spPr/>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4"/>
      <dgm:spPr/>
    </dgm:pt>
    <dgm:pt modelId="{9FF565D8-69D8-4A13-A441-9ED1A07415DC}" type="pres">
      <dgm:prSet presAssocID="{119B03FF-C253-46C1-964C-C5C3A1603D29}" presName="parentText" presStyleLbl="node1" presStyleIdx="0" presStyleCnt="4">
        <dgm:presLayoutVars>
          <dgm:chMax val="0"/>
          <dgm:bulletEnabled val="1"/>
        </dgm:presLayoutVars>
      </dgm:prSet>
      <dgm:spPr/>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4">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4"/>
      <dgm:spPr/>
    </dgm:pt>
    <dgm:pt modelId="{4F1B875E-30C4-4296-AF0A-B2F0FF98E937}" type="pres">
      <dgm:prSet presAssocID="{5BD1D527-DE68-447D-859E-BEB85E3CD90C}" presName="parentText" presStyleLbl="node1" presStyleIdx="1" presStyleCnt="4" custLinFactNeighborX="-4762" custLinFactNeighborY="-9137">
        <dgm:presLayoutVars>
          <dgm:chMax val="0"/>
          <dgm:bulletEnabled val="1"/>
        </dgm:presLayoutVars>
      </dgm:prSet>
      <dgm:spPr/>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4">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4"/>
      <dgm:spPr/>
    </dgm:pt>
    <dgm:pt modelId="{308892F6-9082-488F-A32B-06D8AF648161}" type="pres">
      <dgm:prSet presAssocID="{C463456C-4A1D-4E40-8510-6553A2E08EAC}" presName="parentText" presStyleLbl="node1" presStyleIdx="2" presStyleCnt="4">
        <dgm:presLayoutVars>
          <dgm:chMax val="0"/>
          <dgm:bulletEnabled val="1"/>
        </dgm:presLayoutVars>
      </dgm:prSet>
      <dgm:spPr/>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4">
        <dgm:presLayoutVars>
          <dgm:bulletEnabled val="1"/>
        </dgm:presLayoutVars>
      </dgm:prSet>
      <dgm:spPr/>
    </dgm:pt>
    <dgm:pt modelId="{0C36EB90-198D-4D45-9CDD-1990081AD103}" type="pres">
      <dgm:prSet presAssocID="{8735C32D-8903-4F05-9839-50B435A381BA}"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2" presStyleCnt="4"/>
      <dgm:spPr/>
    </dgm:pt>
    <dgm:pt modelId="{7A734AB2-47DC-430A-AF94-79125E632AC1}" type="pres">
      <dgm:prSet presAssocID="{26F0AFA3-CC61-4F59-B7B4-3EA7C4A98425}" presName="parentText" presStyleLbl="node1" presStyleIdx="3" presStyleCnt="4">
        <dgm:presLayoutVars>
          <dgm:chMax val="0"/>
          <dgm:bulletEnabled val="1"/>
        </dgm:presLayoutVars>
      </dgm:prSet>
      <dgm:spPr/>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3" presStyleCnt="4">
        <dgm:presLayoutVars>
          <dgm:bulletEnabled val="1"/>
        </dgm:presLayoutVars>
      </dgm:prSet>
      <dgm:spPr/>
    </dgm:pt>
  </dgm:ptLst>
  <dgm:cxnLst>
    <dgm:cxn modelId="{50E29C17-521B-469B-9794-6F5A63447D7C}" type="presOf" srcId="{C463456C-4A1D-4E40-8510-6553A2E08EAC}" destId="{C8BD45C4-0036-46CC-B694-7420A32F454C}" srcOrd="0" destOrd="0" presId="urn:microsoft.com/office/officeart/2005/8/layout/list1"/>
    <dgm:cxn modelId="{9C91F364-EF3D-47C2-B489-A23279C2658E}" type="presOf" srcId="{119B03FF-C253-46C1-964C-C5C3A1603D29}" destId="{CB8EBB56-8504-4F7A-BC5D-033D90FEAF3F}" srcOrd="0" destOrd="0" presId="urn:microsoft.com/office/officeart/2005/8/layout/list1"/>
    <dgm:cxn modelId="{5615F366-C81D-4E31-8C02-EE67E029D785}" type="presOf" srcId="{119B03FF-C253-46C1-964C-C5C3A1603D29}" destId="{9FF565D8-69D8-4A13-A441-9ED1A07415DC}" srcOrd="1"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066F5157-37C0-47DA-86BE-637BB33003CF}" srcId="{E3728C20-EB6D-4606-A9DD-C48473CE9A1D}" destId="{26F0AFA3-CC61-4F59-B7B4-3EA7C4A98425}" srcOrd="3" destOrd="0" parTransId="{C30C10DA-A21E-4EE3-BCB8-764416DE961C}" sibTransId="{21B72554-51FC-4F7F-8CAA-0E8788EDBD44}"/>
    <dgm:cxn modelId="{A4EFC478-02EA-4C2B-A069-A77D182F64AF}" type="presOf" srcId="{C463456C-4A1D-4E40-8510-6553A2E08EAC}" destId="{308892F6-9082-488F-A32B-06D8AF648161}" srcOrd="1" destOrd="0" presId="urn:microsoft.com/office/officeart/2005/8/layout/list1"/>
    <dgm:cxn modelId="{B37E3B86-8134-4E51-97D8-47FA8211AB20}" type="presOf" srcId="{5BD1D527-DE68-447D-859E-BEB85E3CD90C}" destId="{62C99DC8-ABD1-4BC1-96D5-DB8A95655A56}" srcOrd="0" destOrd="0" presId="urn:microsoft.com/office/officeart/2005/8/layout/list1"/>
    <dgm:cxn modelId="{FDBA7897-28EB-4EC8-A8CE-4899C0707E02}" srcId="{E3728C20-EB6D-4606-A9DD-C48473CE9A1D}" destId="{C463456C-4A1D-4E40-8510-6553A2E08EAC}" srcOrd="2" destOrd="0" parTransId="{0F67D353-D3A4-465A-8770-5E0AD74A2096}" sibTransId="{8735C32D-8903-4F05-9839-50B435A381BA}"/>
    <dgm:cxn modelId="{54C7DEA5-24A0-433A-AB6B-12FA492869ED}" srcId="{E3728C20-EB6D-4606-A9DD-C48473CE9A1D}" destId="{119B03FF-C253-46C1-964C-C5C3A1603D29}" srcOrd="0" destOrd="0" parTransId="{0258A417-15A8-4BDA-B483-9B298AE8E662}" sibTransId="{FDA5D11D-2859-4A7A-B331-964A0D299202}"/>
    <dgm:cxn modelId="{224F15DB-6A38-4F08-B11D-C4746AA47080}" type="presOf" srcId="{26F0AFA3-CC61-4F59-B7B4-3EA7C4A98425}" destId="{9F8A8389-3FE2-4D96-AA3D-FB5EB20EC7BC}" srcOrd="0" destOrd="0" presId="urn:microsoft.com/office/officeart/2005/8/layout/list1"/>
    <dgm:cxn modelId="{BFBB95DF-CE95-412F-AD83-0FCF67812C29}" type="presOf" srcId="{26F0AFA3-CC61-4F59-B7B4-3EA7C4A98425}" destId="{7A734AB2-47DC-430A-AF94-79125E632AC1}" srcOrd="1" destOrd="0" presId="urn:microsoft.com/office/officeart/2005/8/layout/list1"/>
    <dgm:cxn modelId="{7F5E13F5-D396-46F9-81B6-34463D4CDDBE}" type="presOf" srcId="{5BD1D527-DE68-447D-859E-BEB85E3CD90C}" destId="{4F1B875E-30C4-4296-AF0A-B2F0FF98E937}" srcOrd="1" destOrd="0" presId="urn:microsoft.com/office/officeart/2005/8/layout/list1"/>
    <dgm:cxn modelId="{EE262AFF-5AD0-4276-B598-C600C32FD5EF}" type="presOf" srcId="{E3728C20-EB6D-4606-A9DD-C48473CE9A1D}" destId="{7DBC65CD-5B2C-42F2-96AE-8E65EEA901A5}" srcOrd="0" destOrd="0" presId="urn:microsoft.com/office/officeart/2005/8/layout/list1"/>
    <dgm:cxn modelId="{0D9BD3DF-1262-4753-A16E-81C7B550DF2D}" type="presParOf" srcId="{7DBC65CD-5B2C-42F2-96AE-8E65EEA901A5}" destId="{3D411920-83B9-466E-93C4-84646E5CBD5C}" srcOrd="0" destOrd="0" presId="urn:microsoft.com/office/officeart/2005/8/layout/list1"/>
    <dgm:cxn modelId="{D39B859C-D0CD-436F-8924-874EC8D84D02}" type="presParOf" srcId="{3D411920-83B9-466E-93C4-84646E5CBD5C}" destId="{CB8EBB56-8504-4F7A-BC5D-033D90FEAF3F}" srcOrd="0" destOrd="0" presId="urn:microsoft.com/office/officeart/2005/8/layout/list1"/>
    <dgm:cxn modelId="{B9D043C9-C3B2-443B-9C85-842F0140F0BC}" type="presParOf" srcId="{3D411920-83B9-466E-93C4-84646E5CBD5C}" destId="{9FF565D8-69D8-4A13-A441-9ED1A07415DC}" srcOrd="1" destOrd="0" presId="urn:microsoft.com/office/officeart/2005/8/layout/list1"/>
    <dgm:cxn modelId="{6EB7C95D-85A0-425A-BAD8-3372B49CA034}" type="presParOf" srcId="{7DBC65CD-5B2C-42F2-96AE-8E65EEA901A5}" destId="{823C9682-A650-42E2-8644-EA9414D4B23A}" srcOrd="1" destOrd="0" presId="urn:microsoft.com/office/officeart/2005/8/layout/list1"/>
    <dgm:cxn modelId="{02FAB9E3-C9C3-4927-B8B1-B5A617CA963D}" type="presParOf" srcId="{7DBC65CD-5B2C-42F2-96AE-8E65EEA901A5}" destId="{59923391-13B1-4A05-B0BD-54033F5EB283}" srcOrd="2" destOrd="0" presId="urn:microsoft.com/office/officeart/2005/8/layout/list1"/>
    <dgm:cxn modelId="{41E6E613-4433-4A9A-B950-4B5D2E8C8332}" type="presParOf" srcId="{7DBC65CD-5B2C-42F2-96AE-8E65EEA901A5}" destId="{198E1732-DCF1-44AD-B512-6B0EEB30425A}" srcOrd="3" destOrd="0" presId="urn:microsoft.com/office/officeart/2005/8/layout/list1"/>
    <dgm:cxn modelId="{E75CD2AD-D410-454E-9F43-6DBDBCDFB641}" type="presParOf" srcId="{7DBC65CD-5B2C-42F2-96AE-8E65EEA901A5}" destId="{C8D4A645-FE78-4EAF-9CA3-0252F9794F9B}" srcOrd="4" destOrd="0" presId="urn:microsoft.com/office/officeart/2005/8/layout/list1"/>
    <dgm:cxn modelId="{AA08DBB2-218D-437A-A00D-086C3D155778}" type="presParOf" srcId="{C8D4A645-FE78-4EAF-9CA3-0252F9794F9B}" destId="{62C99DC8-ABD1-4BC1-96D5-DB8A95655A56}" srcOrd="0" destOrd="0" presId="urn:microsoft.com/office/officeart/2005/8/layout/list1"/>
    <dgm:cxn modelId="{175E5EF2-061F-425F-BAE0-FAC6B8D5D5DC}" type="presParOf" srcId="{C8D4A645-FE78-4EAF-9CA3-0252F9794F9B}" destId="{4F1B875E-30C4-4296-AF0A-B2F0FF98E937}" srcOrd="1" destOrd="0" presId="urn:microsoft.com/office/officeart/2005/8/layout/list1"/>
    <dgm:cxn modelId="{4D339B7A-F44F-4E49-9CA6-F02A9D217D3F}" type="presParOf" srcId="{7DBC65CD-5B2C-42F2-96AE-8E65EEA901A5}" destId="{A6BBF129-1C87-48B0-9C84-4586D01AD5ED}" srcOrd="5" destOrd="0" presId="urn:microsoft.com/office/officeart/2005/8/layout/list1"/>
    <dgm:cxn modelId="{3709DC69-C711-4F3F-8504-005C5A8FA3D8}" type="presParOf" srcId="{7DBC65CD-5B2C-42F2-96AE-8E65EEA901A5}" destId="{4447009D-8EA2-41AA-BBF3-3154EA9B2F24}" srcOrd="6" destOrd="0" presId="urn:microsoft.com/office/officeart/2005/8/layout/list1"/>
    <dgm:cxn modelId="{7FB0AE06-557A-4C75-A4C4-22DECDF588BD}" type="presParOf" srcId="{7DBC65CD-5B2C-42F2-96AE-8E65EEA901A5}" destId="{5F0C58E9-F97A-442E-B4B6-09E33D55B343}" srcOrd="7" destOrd="0" presId="urn:microsoft.com/office/officeart/2005/8/layout/list1"/>
    <dgm:cxn modelId="{B9B1C147-7046-4C77-BFB1-BB90D36DCA5D}" type="presParOf" srcId="{7DBC65CD-5B2C-42F2-96AE-8E65EEA901A5}" destId="{016FCE31-B27D-40E9-8C7F-46E5079028BF}" srcOrd="8" destOrd="0" presId="urn:microsoft.com/office/officeart/2005/8/layout/list1"/>
    <dgm:cxn modelId="{7268748E-2B6C-4569-BC28-F0A99C2E5195}" type="presParOf" srcId="{016FCE31-B27D-40E9-8C7F-46E5079028BF}" destId="{C8BD45C4-0036-46CC-B694-7420A32F454C}" srcOrd="0" destOrd="0" presId="urn:microsoft.com/office/officeart/2005/8/layout/list1"/>
    <dgm:cxn modelId="{ED180A00-74C2-46C2-9A08-38D42ACB666A}" type="presParOf" srcId="{016FCE31-B27D-40E9-8C7F-46E5079028BF}" destId="{308892F6-9082-488F-A32B-06D8AF648161}" srcOrd="1" destOrd="0" presId="urn:microsoft.com/office/officeart/2005/8/layout/list1"/>
    <dgm:cxn modelId="{713A88AE-9273-48FD-8306-EBF1D98E3C41}" type="presParOf" srcId="{7DBC65CD-5B2C-42F2-96AE-8E65EEA901A5}" destId="{6FA02C5B-74D9-43CB-B027-653ED7B3BFFC}" srcOrd="9" destOrd="0" presId="urn:microsoft.com/office/officeart/2005/8/layout/list1"/>
    <dgm:cxn modelId="{D72E4A4E-A93D-4B0A-AD6E-6F0454266D68}" type="presParOf" srcId="{7DBC65CD-5B2C-42F2-96AE-8E65EEA901A5}" destId="{0B15E5D7-78A0-46A8-B805-14B307C3929F}" srcOrd="10" destOrd="0" presId="urn:microsoft.com/office/officeart/2005/8/layout/list1"/>
    <dgm:cxn modelId="{4C048CBF-5066-4322-8DBD-2CD463E8F674}" type="presParOf" srcId="{7DBC65CD-5B2C-42F2-96AE-8E65EEA901A5}" destId="{0C36EB90-198D-4D45-9CDD-1990081AD103}" srcOrd="11" destOrd="0" presId="urn:microsoft.com/office/officeart/2005/8/layout/list1"/>
    <dgm:cxn modelId="{ABD87333-1792-4088-A420-CE883BF5A2FD}" type="presParOf" srcId="{7DBC65CD-5B2C-42F2-96AE-8E65EEA901A5}" destId="{21427D55-DFAE-4CA3-9A53-5F1EC9C88931}" srcOrd="12" destOrd="0" presId="urn:microsoft.com/office/officeart/2005/8/layout/list1"/>
    <dgm:cxn modelId="{3500D054-0D3E-4BD8-A356-4AACE13EEB99}" type="presParOf" srcId="{21427D55-DFAE-4CA3-9A53-5F1EC9C88931}" destId="{9F8A8389-3FE2-4D96-AA3D-FB5EB20EC7BC}" srcOrd="0" destOrd="0" presId="urn:microsoft.com/office/officeart/2005/8/layout/list1"/>
    <dgm:cxn modelId="{FA323A3E-DCA2-4DB1-B825-02DB29752335}" type="presParOf" srcId="{21427D55-DFAE-4CA3-9A53-5F1EC9C88931}" destId="{7A734AB2-47DC-430A-AF94-79125E632AC1}" srcOrd="1" destOrd="0" presId="urn:microsoft.com/office/officeart/2005/8/layout/list1"/>
    <dgm:cxn modelId="{E7DB0279-E325-40CE-853D-6B9BDA5B8F3D}" type="presParOf" srcId="{7DBC65CD-5B2C-42F2-96AE-8E65EEA901A5}" destId="{190742E0-A43C-4E73-80CC-7213116E8627}" srcOrd="13" destOrd="0" presId="urn:microsoft.com/office/officeart/2005/8/layout/list1"/>
    <dgm:cxn modelId="{0B0D7FA0-2405-450B-86E8-5966FC08AFBD}" type="presParOf" srcId="{7DBC65CD-5B2C-42F2-96AE-8E65EEA901A5}" destId="{E4831231-EA6F-485D-A4BA-3A5CF0E78F22}" srcOrd="14" destOrd="0" presId="urn:microsoft.com/office/officeart/2005/8/layout/lis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custT="1"/>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Default Values</a:t>
          </a:r>
        </a:p>
      </dgm:t>
    </dgm:pt>
    <dgm:pt modelId="{0258A417-15A8-4BDA-B483-9B298AE8E662}" type="parTrans" cxnId="{54C7DEA5-24A0-433A-AB6B-12FA492869ED}">
      <dgm:prSet/>
      <dgm:spPr/>
      <dgm:t>
        <a:bodyPr/>
        <a:lstStyle/>
        <a:p>
          <a:endParaRPr lang="en-US" sz="2000" b="1"/>
        </a:p>
      </dgm:t>
    </dgm:pt>
    <dgm:pt modelId="{FDA5D11D-2859-4A7A-B331-964A0D299202}" type="sibTrans" cxnId="{54C7DEA5-24A0-433A-AB6B-12FA492869ED}">
      <dgm:prSet/>
      <dgm:spPr>
        <a:ln>
          <a:solidFill>
            <a:schemeClr val="accent6"/>
          </a:solidFill>
        </a:ln>
      </dgm:spPr>
      <dgm:t>
        <a:bodyPr/>
        <a:lstStyle/>
        <a:p>
          <a:endParaRPr lang="en-US" sz="2000" b="1"/>
        </a:p>
      </dgm:t>
    </dgm:pt>
    <dgm:pt modelId="{5BD1D527-DE68-447D-859E-BEB85E3CD90C}">
      <dgm:prSet phldrT="[Text]" custT="1"/>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Change Control</a:t>
          </a:r>
        </a:p>
      </dgm:t>
    </dgm:pt>
    <dgm:pt modelId="{83EB42C1-B798-48D9-9B39-49A893E02AD9}" type="parTrans" cxnId="{C5339853-13FC-4F4F-9251-C9276A638A54}">
      <dgm:prSet/>
      <dgm:spPr/>
      <dgm:t>
        <a:bodyPr/>
        <a:lstStyle/>
        <a:p>
          <a:endParaRPr lang="en-US" sz="2000" b="1"/>
        </a:p>
      </dgm:t>
    </dgm:pt>
    <dgm:pt modelId="{904A278E-F19D-47C5-91B3-BE734CF33B7B}" type="sibTrans" cxnId="{C5339853-13FC-4F4F-9251-C9276A638A54}">
      <dgm:prSet/>
      <dgm:spPr>
        <a:ln>
          <a:solidFill>
            <a:schemeClr val="accent6"/>
          </a:solidFill>
        </a:ln>
      </dgm:spPr>
      <dgm:t>
        <a:bodyPr/>
        <a:lstStyle/>
        <a:p>
          <a:endParaRPr lang="en-US" sz="2000" b="1"/>
        </a:p>
      </dgm:t>
    </dgm:pt>
    <dgm:pt modelId="{C463456C-4A1D-4E40-8510-6553A2E08EAC}">
      <dgm:prSet phldrT="[Text]" custT="1"/>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Document Reversal</a:t>
          </a:r>
        </a:p>
      </dgm:t>
    </dgm:pt>
    <dgm:pt modelId="{0F67D353-D3A4-465A-8770-5E0AD74A2096}" type="parTrans" cxnId="{FDBA7897-28EB-4EC8-A8CE-4899C0707E02}">
      <dgm:prSet/>
      <dgm:spPr/>
      <dgm:t>
        <a:bodyPr/>
        <a:lstStyle/>
        <a:p>
          <a:endParaRPr lang="en-US" sz="2000" b="1"/>
        </a:p>
      </dgm:t>
    </dgm:pt>
    <dgm:pt modelId="{8735C32D-8903-4F05-9839-50B435A381BA}" type="sibTrans" cxnId="{FDBA7897-28EB-4EC8-A8CE-4899C0707E02}">
      <dgm:prSet/>
      <dgm:spPr>
        <a:ln>
          <a:solidFill>
            <a:schemeClr val="accent6"/>
          </a:solidFill>
        </a:ln>
      </dgm:spPr>
      <dgm:t>
        <a:bodyPr/>
        <a:lstStyle/>
        <a:p>
          <a:endParaRPr lang="en-US" sz="2000" b="1"/>
        </a:p>
      </dgm:t>
    </dgm:pt>
    <dgm:pt modelId="{26F0AFA3-CC61-4F59-B7B4-3EA7C4A98425}">
      <dgm:prSet phldrT="[Text]" custT="1"/>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Payment Terms and Cash Discounts</a:t>
          </a:r>
        </a:p>
      </dgm:t>
    </dgm:pt>
    <dgm:pt modelId="{C30C10DA-A21E-4EE3-BCB8-764416DE961C}" type="parTrans" cxnId="{066F5157-37C0-47DA-86BE-637BB33003CF}">
      <dgm:prSet/>
      <dgm:spPr/>
      <dgm:t>
        <a:bodyPr/>
        <a:lstStyle/>
        <a:p>
          <a:endParaRPr lang="en-US" sz="2000" b="1"/>
        </a:p>
      </dgm:t>
    </dgm:pt>
    <dgm:pt modelId="{21B72554-51FC-4F7F-8CAA-0E8788EDBD44}" type="sibTrans" cxnId="{066F5157-37C0-47DA-86BE-637BB33003CF}">
      <dgm:prSet/>
      <dgm:spPr>
        <a:ln>
          <a:solidFill>
            <a:schemeClr val="accent6"/>
          </a:solidFill>
        </a:ln>
      </dgm:spPr>
      <dgm:t>
        <a:bodyPr/>
        <a:lstStyle/>
        <a:p>
          <a:endParaRPr lang="en-US" sz="2000" b="1"/>
        </a:p>
      </dgm:t>
    </dgm:pt>
    <dgm:pt modelId="{D175F812-0919-43A2-AB24-254FE9C1FDC9}">
      <dgm:prSet phldrT="[Text]" custT="1"/>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Cross-company Code Transactions</a:t>
          </a:r>
        </a:p>
      </dgm:t>
    </dgm:pt>
    <dgm:pt modelId="{59B40734-3366-43C9-8849-0E6089ECBE61}" type="parTrans" cxnId="{3C530FC3-76D6-4468-BE6C-DE0D9AC0B605}">
      <dgm:prSet/>
      <dgm:spPr/>
      <dgm:t>
        <a:bodyPr/>
        <a:lstStyle/>
        <a:p>
          <a:endParaRPr lang="en-US" sz="2000" b="1"/>
        </a:p>
      </dgm:t>
    </dgm:pt>
    <dgm:pt modelId="{926E03BB-E1FE-46BB-A9E3-FF52CC4C9E1E}" type="sibTrans" cxnId="{3C530FC3-76D6-4468-BE6C-DE0D9AC0B605}">
      <dgm:prSet/>
      <dgm:spPr/>
      <dgm:t>
        <a:bodyPr/>
        <a:lstStyle/>
        <a:p>
          <a:endParaRPr lang="en-US" sz="2000" b="1"/>
        </a:p>
      </dgm:t>
    </dgm:pt>
    <dgm:pt modelId="{7DBC65CD-5B2C-42F2-96AE-8E65EEA901A5}" type="pres">
      <dgm:prSet presAssocID="{E3728C20-EB6D-4606-A9DD-C48473CE9A1D}" presName="linear" presStyleCnt="0">
        <dgm:presLayoutVars>
          <dgm:dir/>
          <dgm:animLvl val="lvl"/>
          <dgm:resizeHandles val="exact"/>
        </dgm:presLayoutVars>
      </dgm:prSet>
      <dgm:spPr/>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5"/>
      <dgm:spPr/>
    </dgm:pt>
    <dgm:pt modelId="{9FF565D8-69D8-4A13-A441-9ED1A07415DC}" type="pres">
      <dgm:prSet presAssocID="{119B03FF-C253-46C1-964C-C5C3A1603D29}" presName="parentText" presStyleLbl="node1" presStyleIdx="0" presStyleCnt="5">
        <dgm:presLayoutVars>
          <dgm:chMax val="0"/>
          <dgm:bulletEnabled val="1"/>
        </dgm:presLayoutVars>
      </dgm:prSet>
      <dgm:spPr/>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5">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5"/>
      <dgm:spPr/>
    </dgm:pt>
    <dgm:pt modelId="{4F1B875E-30C4-4296-AF0A-B2F0FF98E937}" type="pres">
      <dgm:prSet presAssocID="{5BD1D527-DE68-447D-859E-BEB85E3CD90C}" presName="parentText" presStyleLbl="node1" presStyleIdx="1" presStyleCnt="5" custLinFactNeighborX="14286" custLinFactNeighborY="-9137">
        <dgm:presLayoutVars>
          <dgm:chMax val="0"/>
          <dgm:bulletEnabled val="1"/>
        </dgm:presLayoutVars>
      </dgm:prSet>
      <dgm:spPr/>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5">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5"/>
      <dgm:spPr/>
    </dgm:pt>
    <dgm:pt modelId="{308892F6-9082-488F-A32B-06D8AF648161}" type="pres">
      <dgm:prSet presAssocID="{C463456C-4A1D-4E40-8510-6553A2E08EAC}" presName="parentText" presStyleLbl="node1" presStyleIdx="2" presStyleCnt="5">
        <dgm:presLayoutVars>
          <dgm:chMax val="0"/>
          <dgm:bulletEnabled val="1"/>
        </dgm:presLayoutVars>
      </dgm:prSet>
      <dgm:spPr/>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5">
        <dgm:presLayoutVars>
          <dgm:bulletEnabled val="1"/>
        </dgm:presLayoutVars>
      </dgm:prSet>
      <dgm:spPr/>
    </dgm:pt>
    <dgm:pt modelId="{0C36EB90-198D-4D45-9CDD-1990081AD103}" type="pres">
      <dgm:prSet presAssocID="{8735C32D-8903-4F05-9839-50B435A381BA}"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2" presStyleCnt="5"/>
      <dgm:spPr/>
    </dgm:pt>
    <dgm:pt modelId="{7A734AB2-47DC-430A-AF94-79125E632AC1}" type="pres">
      <dgm:prSet presAssocID="{26F0AFA3-CC61-4F59-B7B4-3EA7C4A98425}" presName="parentText" presStyleLbl="node1" presStyleIdx="3" presStyleCnt="5">
        <dgm:presLayoutVars>
          <dgm:chMax val="0"/>
          <dgm:bulletEnabled val="1"/>
        </dgm:presLayoutVars>
      </dgm:prSet>
      <dgm:spPr/>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3" presStyleCnt="5">
        <dgm:presLayoutVars>
          <dgm:bulletEnabled val="1"/>
        </dgm:presLayoutVars>
      </dgm:prSet>
      <dgm:spPr/>
    </dgm:pt>
    <dgm:pt modelId="{A9EC5D44-DF10-4E8E-9815-FD5F29D39180}" type="pres">
      <dgm:prSet presAssocID="{21B72554-51FC-4F7F-8CAA-0E8788EDBD44}" presName="spaceBetweenRectangles" presStyleCnt="0"/>
      <dgm:spPr/>
    </dgm:pt>
    <dgm:pt modelId="{76E02FDB-DBC5-433E-B1AE-242ACCEC10C2}" type="pres">
      <dgm:prSet presAssocID="{D175F812-0919-43A2-AB24-254FE9C1FDC9}" presName="parentLin" presStyleCnt="0"/>
      <dgm:spPr/>
    </dgm:pt>
    <dgm:pt modelId="{6013A785-42AD-49CE-BA76-4A1094E57C51}" type="pres">
      <dgm:prSet presAssocID="{D175F812-0919-43A2-AB24-254FE9C1FDC9}" presName="parentLeftMargin" presStyleLbl="node1" presStyleIdx="3" presStyleCnt="5"/>
      <dgm:spPr/>
    </dgm:pt>
    <dgm:pt modelId="{E312710C-10E7-45F2-9533-5449996603CE}" type="pres">
      <dgm:prSet presAssocID="{D175F812-0919-43A2-AB24-254FE9C1FDC9}" presName="parentText" presStyleLbl="node1" presStyleIdx="4" presStyleCnt="5">
        <dgm:presLayoutVars>
          <dgm:chMax val="0"/>
          <dgm:bulletEnabled val="1"/>
        </dgm:presLayoutVars>
      </dgm:prSet>
      <dgm:spPr/>
    </dgm:pt>
    <dgm:pt modelId="{3C1E5941-D92A-43B2-8F7A-3D87B29199E8}" type="pres">
      <dgm:prSet presAssocID="{D175F812-0919-43A2-AB24-254FE9C1FDC9}" presName="negativeSpace" presStyleCnt="0"/>
      <dgm:spPr/>
    </dgm:pt>
    <dgm:pt modelId="{2A52738D-7113-4EF8-9685-E437BE1D1885}" type="pres">
      <dgm:prSet presAssocID="{D175F812-0919-43A2-AB24-254FE9C1FDC9}" presName="childText" presStyleLbl="conFgAcc1" presStyleIdx="4" presStyleCnt="5">
        <dgm:presLayoutVars>
          <dgm:bulletEnabled val="1"/>
        </dgm:presLayoutVars>
      </dgm:prSet>
      <dgm:spPr/>
    </dgm:pt>
  </dgm:ptLst>
  <dgm:cxnLst>
    <dgm:cxn modelId="{4222C112-FA8A-4017-ABCD-58DC06657507}" type="presOf" srcId="{26F0AFA3-CC61-4F59-B7B4-3EA7C4A98425}" destId="{9F8A8389-3FE2-4D96-AA3D-FB5EB20EC7BC}" srcOrd="0" destOrd="0" presId="urn:microsoft.com/office/officeart/2005/8/layout/list1"/>
    <dgm:cxn modelId="{05C6EE15-EB30-4A62-B0BB-CB7CCF0D0AA4}" type="presOf" srcId="{D175F812-0919-43A2-AB24-254FE9C1FDC9}" destId="{E312710C-10E7-45F2-9533-5449996603CE}" srcOrd="1" destOrd="0" presId="urn:microsoft.com/office/officeart/2005/8/layout/list1"/>
    <dgm:cxn modelId="{83956939-82E4-4D52-B7B7-8E532B0366CB}" type="presOf" srcId="{26F0AFA3-CC61-4F59-B7B4-3EA7C4A98425}" destId="{7A734AB2-47DC-430A-AF94-79125E632AC1}" srcOrd="1" destOrd="0" presId="urn:microsoft.com/office/officeart/2005/8/layout/list1"/>
    <dgm:cxn modelId="{B94D5D3E-C3F0-4C59-A496-E21A08E8F2A3}" type="presOf" srcId="{C463456C-4A1D-4E40-8510-6553A2E08EAC}" destId="{308892F6-9082-488F-A32B-06D8AF648161}" srcOrd="1" destOrd="0" presId="urn:microsoft.com/office/officeart/2005/8/layout/list1"/>
    <dgm:cxn modelId="{DABD6167-2073-44FD-8D1A-859D264BAB27}" type="presOf" srcId="{D175F812-0919-43A2-AB24-254FE9C1FDC9}" destId="{6013A785-42AD-49CE-BA76-4A1094E57C51}" srcOrd="0" destOrd="0" presId="urn:microsoft.com/office/officeart/2005/8/layout/list1"/>
    <dgm:cxn modelId="{0AC64567-C11D-47AB-B69D-EAFE28E244DC}" type="presOf" srcId="{E3728C20-EB6D-4606-A9DD-C48473CE9A1D}" destId="{7DBC65CD-5B2C-42F2-96AE-8E65EEA901A5}" srcOrd="0" destOrd="0" presId="urn:microsoft.com/office/officeart/2005/8/layout/list1"/>
    <dgm:cxn modelId="{3070D46E-5E07-4380-B881-05FE166FBC37}" type="presOf" srcId="{119B03FF-C253-46C1-964C-C5C3A1603D29}" destId="{CB8EBB56-8504-4F7A-BC5D-033D90FEAF3F}" srcOrd="0" destOrd="0" presId="urn:microsoft.com/office/officeart/2005/8/layout/list1"/>
    <dgm:cxn modelId="{A3DF7E4F-2C6E-4452-A8C7-1B1AF652223D}" type="presOf" srcId="{5BD1D527-DE68-447D-859E-BEB85E3CD90C}" destId="{4F1B875E-30C4-4296-AF0A-B2F0FF98E937}" srcOrd="1"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066F5157-37C0-47DA-86BE-637BB33003CF}" srcId="{E3728C20-EB6D-4606-A9DD-C48473CE9A1D}" destId="{26F0AFA3-CC61-4F59-B7B4-3EA7C4A98425}" srcOrd="3" destOrd="0" parTransId="{C30C10DA-A21E-4EE3-BCB8-764416DE961C}" sibTransId="{21B72554-51FC-4F7F-8CAA-0E8788EDBD44}"/>
    <dgm:cxn modelId="{FDBA7897-28EB-4EC8-A8CE-4899C0707E02}" srcId="{E3728C20-EB6D-4606-A9DD-C48473CE9A1D}" destId="{C463456C-4A1D-4E40-8510-6553A2E08EAC}" srcOrd="2" destOrd="0" parTransId="{0F67D353-D3A4-465A-8770-5E0AD74A2096}" sibTransId="{8735C32D-8903-4F05-9839-50B435A381BA}"/>
    <dgm:cxn modelId="{BB1F9BA0-DD19-46D1-A0A0-222FE2A38F9C}" type="presOf" srcId="{119B03FF-C253-46C1-964C-C5C3A1603D29}" destId="{9FF565D8-69D8-4A13-A441-9ED1A07415DC}" srcOrd="1" destOrd="0" presId="urn:microsoft.com/office/officeart/2005/8/layout/list1"/>
    <dgm:cxn modelId="{54C7DEA5-24A0-433A-AB6B-12FA492869ED}" srcId="{E3728C20-EB6D-4606-A9DD-C48473CE9A1D}" destId="{119B03FF-C253-46C1-964C-C5C3A1603D29}" srcOrd="0" destOrd="0" parTransId="{0258A417-15A8-4BDA-B483-9B298AE8E662}" sibTransId="{FDA5D11D-2859-4A7A-B331-964A0D299202}"/>
    <dgm:cxn modelId="{31A90EB0-18EC-46E9-8434-58E5A9046D31}" type="presOf" srcId="{C463456C-4A1D-4E40-8510-6553A2E08EAC}" destId="{C8BD45C4-0036-46CC-B694-7420A32F454C}" srcOrd="0" destOrd="0" presId="urn:microsoft.com/office/officeart/2005/8/layout/list1"/>
    <dgm:cxn modelId="{3C530FC3-76D6-4468-BE6C-DE0D9AC0B605}" srcId="{E3728C20-EB6D-4606-A9DD-C48473CE9A1D}" destId="{D175F812-0919-43A2-AB24-254FE9C1FDC9}" srcOrd="4" destOrd="0" parTransId="{59B40734-3366-43C9-8849-0E6089ECBE61}" sibTransId="{926E03BB-E1FE-46BB-A9E3-FF52CC4C9E1E}"/>
    <dgm:cxn modelId="{82B012F4-EB39-4F87-9875-006AE1985B88}" type="presOf" srcId="{5BD1D527-DE68-447D-859E-BEB85E3CD90C}" destId="{62C99DC8-ABD1-4BC1-96D5-DB8A95655A56}" srcOrd="0" destOrd="0" presId="urn:microsoft.com/office/officeart/2005/8/layout/list1"/>
    <dgm:cxn modelId="{D7689776-9A4D-4F7E-9DED-B296D3ACDDBD}" type="presParOf" srcId="{7DBC65CD-5B2C-42F2-96AE-8E65EEA901A5}" destId="{3D411920-83B9-466E-93C4-84646E5CBD5C}" srcOrd="0" destOrd="0" presId="urn:microsoft.com/office/officeart/2005/8/layout/list1"/>
    <dgm:cxn modelId="{16958914-75C7-4C77-B7A3-891584B87C07}" type="presParOf" srcId="{3D411920-83B9-466E-93C4-84646E5CBD5C}" destId="{CB8EBB56-8504-4F7A-BC5D-033D90FEAF3F}" srcOrd="0" destOrd="0" presId="urn:microsoft.com/office/officeart/2005/8/layout/list1"/>
    <dgm:cxn modelId="{A5943FB1-ACE5-4A21-A48E-32EE996AE07D}" type="presParOf" srcId="{3D411920-83B9-466E-93C4-84646E5CBD5C}" destId="{9FF565D8-69D8-4A13-A441-9ED1A07415DC}" srcOrd="1" destOrd="0" presId="urn:microsoft.com/office/officeart/2005/8/layout/list1"/>
    <dgm:cxn modelId="{EF4A3E84-5D2D-48DE-9E0E-7D08C1727C64}" type="presParOf" srcId="{7DBC65CD-5B2C-42F2-96AE-8E65EEA901A5}" destId="{823C9682-A650-42E2-8644-EA9414D4B23A}" srcOrd="1" destOrd="0" presId="urn:microsoft.com/office/officeart/2005/8/layout/list1"/>
    <dgm:cxn modelId="{535AC5C8-FA62-4486-95E2-FFA7BED0822E}" type="presParOf" srcId="{7DBC65CD-5B2C-42F2-96AE-8E65EEA901A5}" destId="{59923391-13B1-4A05-B0BD-54033F5EB283}" srcOrd="2" destOrd="0" presId="urn:microsoft.com/office/officeart/2005/8/layout/list1"/>
    <dgm:cxn modelId="{9E1189EB-E2FA-43D2-8FBE-BC2F2AD19803}" type="presParOf" srcId="{7DBC65CD-5B2C-42F2-96AE-8E65EEA901A5}" destId="{198E1732-DCF1-44AD-B512-6B0EEB30425A}" srcOrd="3" destOrd="0" presId="urn:microsoft.com/office/officeart/2005/8/layout/list1"/>
    <dgm:cxn modelId="{F23BD42B-F7A2-4097-BBC5-BB688DB65724}" type="presParOf" srcId="{7DBC65CD-5B2C-42F2-96AE-8E65EEA901A5}" destId="{C8D4A645-FE78-4EAF-9CA3-0252F9794F9B}" srcOrd="4" destOrd="0" presId="urn:microsoft.com/office/officeart/2005/8/layout/list1"/>
    <dgm:cxn modelId="{6F6E1C0D-4EA3-4EE3-B265-16D6F7A2BA07}" type="presParOf" srcId="{C8D4A645-FE78-4EAF-9CA3-0252F9794F9B}" destId="{62C99DC8-ABD1-4BC1-96D5-DB8A95655A56}" srcOrd="0" destOrd="0" presId="urn:microsoft.com/office/officeart/2005/8/layout/list1"/>
    <dgm:cxn modelId="{F53030B8-F4F2-43B7-BEA7-74C23B824AF0}" type="presParOf" srcId="{C8D4A645-FE78-4EAF-9CA3-0252F9794F9B}" destId="{4F1B875E-30C4-4296-AF0A-B2F0FF98E937}" srcOrd="1" destOrd="0" presId="urn:microsoft.com/office/officeart/2005/8/layout/list1"/>
    <dgm:cxn modelId="{F835CD1C-5D34-42E9-9159-9FB885D4F2F1}" type="presParOf" srcId="{7DBC65CD-5B2C-42F2-96AE-8E65EEA901A5}" destId="{A6BBF129-1C87-48B0-9C84-4586D01AD5ED}" srcOrd="5" destOrd="0" presId="urn:microsoft.com/office/officeart/2005/8/layout/list1"/>
    <dgm:cxn modelId="{B2B9CF77-C031-429A-B63B-6CAA65F3C000}" type="presParOf" srcId="{7DBC65CD-5B2C-42F2-96AE-8E65EEA901A5}" destId="{4447009D-8EA2-41AA-BBF3-3154EA9B2F24}" srcOrd="6" destOrd="0" presId="urn:microsoft.com/office/officeart/2005/8/layout/list1"/>
    <dgm:cxn modelId="{FFAECAFD-3C72-47E0-B714-19B326EA318B}" type="presParOf" srcId="{7DBC65CD-5B2C-42F2-96AE-8E65EEA901A5}" destId="{5F0C58E9-F97A-442E-B4B6-09E33D55B343}" srcOrd="7" destOrd="0" presId="urn:microsoft.com/office/officeart/2005/8/layout/list1"/>
    <dgm:cxn modelId="{ABAC58C5-2CDE-4303-96DE-4E13365386FA}" type="presParOf" srcId="{7DBC65CD-5B2C-42F2-96AE-8E65EEA901A5}" destId="{016FCE31-B27D-40E9-8C7F-46E5079028BF}" srcOrd="8" destOrd="0" presId="urn:microsoft.com/office/officeart/2005/8/layout/list1"/>
    <dgm:cxn modelId="{B33F380D-837D-4E47-9ACC-E600FFA6D4D2}" type="presParOf" srcId="{016FCE31-B27D-40E9-8C7F-46E5079028BF}" destId="{C8BD45C4-0036-46CC-B694-7420A32F454C}" srcOrd="0" destOrd="0" presId="urn:microsoft.com/office/officeart/2005/8/layout/list1"/>
    <dgm:cxn modelId="{13D031CD-C5DA-4B39-85D7-1D9F5344F8C6}" type="presParOf" srcId="{016FCE31-B27D-40E9-8C7F-46E5079028BF}" destId="{308892F6-9082-488F-A32B-06D8AF648161}" srcOrd="1" destOrd="0" presId="urn:microsoft.com/office/officeart/2005/8/layout/list1"/>
    <dgm:cxn modelId="{D9DFACFE-538A-4B00-8144-D05FD540F114}" type="presParOf" srcId="{7DBC65CD-5B2C-42F2-96AE-8E65EEA901A5}" destId="{6FA02C5B-74D9-43CB-B027-653ED7B3BFFC}" srcOrd="9" destOrd="0" presId="urn:microsoft.com/office/officeart/2005/8/layout/list1"/>
    <dgm:cxn modelId="{6BE38808-BE89-4B9B-8C49-B5DC35514FDA}" type="presParOf" srcId="{7DBC65CD-5B2C-42F2-96AE-8E65EEA901A5}" destId="{0B15E5D7-78A0-46A8-B805-14B307C3929F}" srcOrd="10" destOrd="0" presId="urn:microsoft.com/office/officeart/2005/8/layout/list1"/>
    <dgm:cxn modelId="{6DE3EA21-1890-42F5-BE59-46C021606907}" type="presParOf" srcId="{7DBC65CD-5B2C-42F2-96AE-8E65EEA901A5}" destId="{0C36EB90-198D-4D45-9CDD-1990081AD103}" srcOrd="11" destOrd="0" presId="urn:microsoft.com/office/officeart/2005/8/layout/list1"/>
    <dgm:cxn modelId="{F9E4A34B-09D8-489F-809D-97DB2D03BB9A}" type="presParOf" srcId="{7DBC65CD-5B2C-42F2-96AE-8E65EEA901A5}" destId="{21427D55-DFAE-4CA3-9A53-5F1EC9C88931}" srcOrd="12" destOrd="0" presId="urn:microsoft.com/office/officeart/2005/8/layout/list1"/>
    <dgm:cxn modelId="{4FF69BF9-3A30-4B29-AF89-C9C1E597174C}" type="presParOf" srcId="{21427D55-DFAE-4CA3-9A53-5F1EC9C88931}" destId="{9F8A8389-3FE2-4D96-AA3D-FB5EB20EC7BC}" srcOrd="0" destOrd="0" presId="urn:microsoft.com/office/officeart/2005/8/layout/list1"/>
    <dgm:cxn modelId="{FAACC314-FADA-4A02-BA66-7EF09A0A540A}" type="presParOf" srcId="{21427D55-DFAE-4CA3-9A53-5F1EC9C88931}" destId="{7A734AB2-47DC-430A-AF94-79125E632AC1}" srcOrd="1" destOrd="0" presId="urn:microsoft.com/office/officeart/2005/8/layout/list1"/>
    <dgm:cxn modelId="{21D82452-0FDA-4817-A309-43DDA7F7732B}" type="presParOf" srcId="{7DBC65CD-5B2C-42F2-96AE-8E65EEA901A5}" destId="{190742E0-A43C-4E73-80CC-7213116E8627}" srcOrd="13" destOrd="0" presId="urn:microsoft.com/office/officeart/2005/8/layout/list1"/>
    <dgm:cxn modelId="{43EB626F-E38D-4C62-8560-1E9415C47F0A}" type="presParOf" srcId="{7DBC65CD-5B2C-42F2-96AE-8E65EEA901A5}" destId="{E4831231-EA6F-485D-A4BA-3A5CF0E78F22}" srcOrd="14" destOrd="0" presId="urn:microsoft.com/office/officeart/2005/8/layout/list1"/>
    <dgm:cxn modelId="{1610B737-C342-4889-B885-8F9B3E851E9E}" type="presParOf" srcId="{7DBC65CD-5B2C-42F2-96AE-8E65EEA901A5}" destId="{A9EC5D44-DF10-4E8E-9815-FD5F29D39180}" srcOrd="15" destOrd="0" presId="urn:microsoft.com/office/officeart/2005/8/layout/list1"/>
    <dgm:cxn modelId="{4BEAD8B7-50AD-40B2-A2DF-73BE94ED8EC4}" type="presParOf" srcId="{7DBC65CD-5B2C-42F2-96AE-8E65EEA901A5}" destId="{76E02FDB-DBC5-433E-B1AE-242ACCEC10C2}" srcOrd="16" destOrd="0" presId="urn:microsoft.com/office/officeart/2005/8/layout/list1"/>
    <dgm:cxn modelId="{F67AFC39-387D-4C0E-9609-ACB09388E8B5}" type="presParOf" srcId="{76E02FDB-DBC5-433E-B1AE-242ACCEC10C2}" destId="{6013A785-42AD-49CE-BA76-4A1094E57C51}" srcOrd="0" destOrd="0" presId="urn:microsoft.com/office/officeart/2005/8/layout/list1"/>
    <dgm:cxn modelId="{F908B0F2-FD61-41FF-8F68-D4C6A8D7657F}" type="presParOf" srcId="{76E02FDB-DBC5-433E-B1AE-242ACCEC10C2}" destId="{E312710C-10E7-45F2-9533-5449996603CE}" srcOrd="1" destOrd="0" presId="urn:microsoft.com/office/officeart/2005/8/layout/list1"/>
    <dgm:cxn modelId="{16D3DA19-8784-4B43-9418-D0063B4BEA65}" type="presParOf" srcId="{7DBC65CD-5B2C-42F2-96AE-8E65EEA901A5}" destId="{3C1E5941-D92A-43B2-8F7A-3D87B29199E8}" srcOrd="17" destOrd="0" presId="urn:microsoft.com/office/officeart/2005/8/layout/list1"/>
    <dgm:cxn modelId="{B9E118F7-279C-4C7D-B10E-E283642BA9EA}" type="presParOf" srcId="{7DBC65CD-5B2C-42F2-96AE-8E65EEA901A5}" destId="{2A52738D-7113-4EF8-9685-E437BE1D1885}"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2108A41-18D9-477A-A380-76685375C954}"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5A948157-3C57-41DD-93FB-BA05584A4F17}">
      <dgm:prSet phldrT="[Text]" custT="1"/>
      <dgm:spPr/>
      <dgm:t>
        <a:bodyPr/>
        <a:lstStyle/>
        <a:p>
          <a:r>
            <a:rPr lang="en-US" sz="1600" b="1" u="sng" dirty="0"/>
            <a:t>Customer master</a:t>
          </a:r>
          <a:endParaRPr lang="en-US" sz="1600" dirty="0"/>
        </a:p>
      </dgm:t>
    </dgm:pt>
    <dgm:pt modelId="{C8887481-B051-45AA-A3BA-471BF6C5D021}" type="parTrans" cxnId="{4C45F78A-1809-4C56-840D-206A5AF62385}">
      <dgm:prSet/>
      <dgm:spPr/>
      <dgm:t>
        <a:bodyPr/>
        <a:lstStyle/>
        <a:p>
          <a:endParaRPr lang="en-US" sz="1600"/>
        </a:p>
      </dgm:t>
    </dgm:pt>
    <dgm:pt modelId="{DD6FE227-A455-4D75-AC2E-A54E66A74AD4}" type="sibTrans" cxnId="{4C45F78A-1809-4C56-840D-206A5AF62385}">
      <dgm:prSet/>
      <dgm:spPr/>
      <dgm:t>
        <a:bodyPr/>
        <a:lstStyle/>
        <a:p>
          <a:endParaRPr lang="en-US" sz="1600"/>
        </a:p>
      </dgm:t>
    </dgm:pt>
    <dgm:pt modelId="{A8AFC350-8CF8-44FB-BA2D-CF4922D4D3A5}">
      <dgm:prSet phldrT="[Text]" custT="1"/>
      <dgm:spPr>
        <a:solidFill>
          <a:schemeClr val="bg2"/>
        </a:solidFill>
      </dgm:spPr>
      <dgm:t>
        <a:bodyPr/>
        <a:lstStyle/>
        <a:p>
          <a:endParaRPr lang="en-US" sz="1400" b="1" dirty="0"/>
        </a:p>
        <a:p>
          <a:r>
            <a:rPr lang="en-US" sz="1400" b="1" dirty="0"/>
            <a:t>Company code segment</a:t>
          </a:r>
        </a:p>
        <a:p>
          <a:endParaRPr lang="en-US" sz="1400" b="1" dirty="0"/>
        </a:p>
      </dgm:t>
    </dgm:pt>
    <dgm:pt modelId="{6C86287B-E3CD-49F2-8D71-39EB56966C94}" type="parTrans" cxnId="{95936CAE-D915-4AA2-87A6-715E4AC3FEC4}">
      <dgm:prSet/>
      <dgm:spPr/>
      <dgm:t>
        <a:bodyPr/>
        <a:lstStyle/>
        <a:p>
          <a:endParaRPr lang="en-US" sz="1600"/>
        </a:p>
      </dgm:t>
    </dgm:pt>
    <dgm:pt modelId="{424193EB-96D4-435E-AE80-D924B882A56C}" type="sibTrans" cxnId="{95936CAE-D915-4AA2-87A6-715E4AC3FEC4}">
      <dgm:prSet/>
      <dgm:spPr/>
      <dgm:t>
        <a:bodyPr/>
        <a:lstStyle/>
        <a:p>
          <a:endParaRPr lang="en-US" sz="1600"/>
        </a:p>
      </dgm:t>
    </dgm:pt>
    <dgm:pt modelId="{6D7B5DC0-56DF-4AA3-95E9-DE48B9B2D9F1}">
      <dgm:prSet phldrT="[Text]" custT="1"/>
      <dgm:spPr>
        <a:solidFill>
          <a:schemeClr val="bg2"/>
        </a:solidFill>
      </dgm:spPr>
      <dgm:t>
        <a:bodyPr/>
        <a:lstStyle/>
        <a:p>
          <a:r>
            <a:rPr lang="en-US" sz="1400" b="1" dirty="0"/>
            <a:t>Sales area segment</a:t>
          </a:r>
        </a:p>
      </dgm:t>
    </dgm:pt>
    <dgm:pt modelId="{F8D85FD1-FB7E-4E7E-A848-E8CE9561C9FF}" type="parTrans" cxnId="{2F8CEA0E-B07B-410A-B734-5E7C0A4AA6C4}">
      <dgm:prSet/>
      <dgm:spPr/>
      <dgm:t>
        <a:bodyPr/>
        <a:lstStyle/>
        <a:p>
          <a:endParaRPr lang="en-US" sz="1600"/>
        </a:p>
      </dgm:t>
    </dgm:pt>
    <dgm:pt modelId="{172530BD-644B-442D-8B2B-49B8EFC32769}" type="sibTrans" cxnId="{2F8CEA0E-B07B-410A-B734-5E7C0A4AA6C4}">
      <dgm:prSet/>
      <dgm:spPr/>
      <dgm:t>
        <a:bodyPr/>
        <a:lstStyle/>
        <a:p>
          <a:endParaRPr lang="en-US" sz="1600"/>
        </a:p>
      </dgm:t>
    </dgm:pt>
    <dgm:pt modelId="{35B89D47-382D-4DF4-A2A2-C8FDD49B55BB}">
      <dgm:prSet phldrT="[Text]" custT="1"/>
      <dgm:spPr/>
      <dgm:t>
        <a:bodyPr/>
        <a:lstStyle/>
        <a:p>
          <a:r>
            <a:rPr lang="en-US" sz="1600" b="1" u="sng" dirty="0"/>
            <a:t>Vendor master</a:t>
          </a:r>
          <a:endParaRPr lang="en-US" sz="1600" dirty="0"/>
        </a:p>
      </dgm:t>
    </dgm:pt>
    <dgm:pt modelId="{295F60C0-22F9-4FB5-80E8-10CDC3C25340}" type="parTrans" cxnId="{276C2830-49ED-4C09-8230-1BEE7D3F84D1}">
      <dgm:prSet/>
      <dgm:spPr/>
      <dgm:t>
        <a:bodyPr/>
        <a:lstStyle/>
        <a:p>
          <a:endParaRPr lang="en-US" sz="1600"/>
        </a:p>
      </dgm:t>
    </dgm:pt>
    <dgm:pt modelId="{0DDF98BB-739A-4E9D-822D-53F21CBE33BE}" type="sibTrans" cxnId="{276C2830-49ED-4C09-8230-1BEE7D3F84D1}">
      <dgm:prSet/>
      <dgm:spPr/>
      <dgm:t>
        <a:bodyPr/>
        <a:lstStyle/>
        <a:p>
          <a:endParaRPr lang="en-US" sz="1600"/>
        </a:p>
      </dgm:t>
    </dgm:pt>
    <dgm:pt modelId="{DC5643B1-7D66-422E-B4E8-ABCB6F687C82}">
      <dgm:prSet phldrT="[Text]" custT="1"/>
      <dgm:spPr>
        <a:solidFill>
          <a:schemeClr val="bg2"/>
        </a:solidFill>
      </dgm:spPr>
      <dgm:t>
        <a:bodyPr/>
        <a:lstStyle/>
        <a:p>
          <a:r>
            <a:rPr lang="en-US" sz="1400" b="1" dirty="0"/>
            <a:t>Company code segment</a:t>
          </a:r>
        </a:p>
      </dgm:t>
    </dgm:pt>
    <dgm:pt modelId="{413FB746-5B16-4C25-AD6B-78FB95487195}" type="parTrans" cxnId="{82818EDB-4974-4BB6-A97C-B331ED2142CB}">
      <dgm:prSet/>
      <dgm:spPr/>
      <dgm:t>
        <a:bodyPr/>
        <a:lstStyle/>
        <a:p>
          <a:endParaRPr lang="en-US" sz="1600"/>
        </a:p>
      </dgm:t>
    </dgm:pt>
    <dgm:pt modelId="{8F358157-2E41-4CFB-86D9-0324572336F1}" type="sibTrans" cxnId="{82818EDB-4974-4BB6-A97C-B331ED2142CB}">
      <dgm:prSet/>
      <dgm:spPr/>
      <dgm:t>
        <a:bodyPr/>
        <a:lstStyle/>
        <a:p>
          <a:endParaRPr lang="en-US" sz="1600"/>
        </a:p>
      </dgm:t>
    </dgm:pt>
    <dgm:pt modelId="{C0D55E6D-7F49-4DCE-8F98-5D847AEB8B8D}">
      <dgm:prSet phldrT="[Text]" custT="1"/>
      <dgm:spPr>
        <a:solidFill>
          <a:schemeClr val="bg2"/>
        </a:solidFill>
      </dgm:spPr>
      <dgm:t>
        <a:bodyPr/>
        <a:lstStyle/>
        <a:p>
          <a:r>
            <a:rPr lang="en-US" sz="1400" b="1" dirty="0"/>
            <a:t>Purchasing organization segment</a:t>
          </a:r>
        </a:p>
      </dgm:t>
    </dgm:pt>
    <dgm:pt modelId="{13124A64-C4A1-49C6-9F90-D31ADAEB0B93}" type="parTrans" cxnId="{59B80959-68FF-4B29-BE2D-3331EE336F69}">
      <dgm:prSet/>
      <dgm:spPr/>
      <dgm:t>
        <a:bodyPr/>
        <a:lstStyle/>
        <a:p>
          <a:endParaRPr lang="en-US" sz="1600"/>
        </a:p>
      </dgm:t>
    </dgm:pt>
    <dgm:pt modelId="{695AB236-84FD-4244-8FF4-78F56B3C421C}" type="sibTrans" cxnId="{59B80959-68FF-4B29-BE2D-3331EE336F69}">
      <dgm:prSet/>
      <dgm:spPr/>
      <dgm:t>
        <a:bodyPr/>
        <a:lstStyle/>
        <a:p>
          <a:endParaRPr lang="en-US" sz="1600"/>
        </a:p>
      </dgm:t>
    </dgm:pt>
    <dgm:pt modelId="{1A61723B-00C5-4D3A-AB4B-67A28784810E}" type="pres">
      <dgm:prSet presAssocID="{D2108A41-18D9-477A-A380-76685375C954}" presName="theList" presStyleCnt="0">
        <dgm:presLayoutVars>
          <dgm:dir/>
          <dgm:animLvl val="lvl"/>
          <dgm:resizeHandles val="exact"/>
        </dgm:presLayoutVars>
      </dgm:prSet>
      <dgm:spPr/>
    </dgm:pt>
    <dgm:pt modelId="{14B368B8-5CEE-44B0-B35C-9E6482AE14A7}" type="pres">
      <dgm:prSet presAssocID="{5A948157-3C57-41DD-93FB-BA05584A4F17}" presName="compNode" presStyleCnt="0"/>
      <dgm:spPr/>
    </dgm:pt>
    <dgm:pt modelId="{40ECF43F-DFA3-423B-8975-34FDE2ABB9BC}" type="pres">
      <dgm:prSet presAssocID="{5A948157-3C57-41DD-93FB-BA05584A4F17}" presName="aNode" presStyleLbl="bgShp" presStyleIdx="0" presStyleCnt="2"/>
      <dgm:spPr/>
    </dgm:pt>
    <dgm:pt modelId="{7CE942AA-E9E6-4308-B15E-AE2A9E515D69}" type="pres">
      <dgm:prSet presAssocID="{5A948157-3C57-41DD-93FB-BA05584A4F17}" presName="textNode" presStyleLbl="bgShp" presStyleIdx="0" presStyleCnt="2"/>
      <dgm:spPr/>
    </dgm:pt>
    <dgm:pt modelId="{7FF563F9-43CA-40C0-8B87-C79356378CBD}" type="pres">
      <dgm:prSet presAssocID="{5A948157-3C57-41DD-93FB-BA05584A4F17}" presName="compChildNode" presStyleCnt="0"/>
      <dgm:spPr/>
    </dgm:pt>
    <dgm:pt modelId="{7FD7EE2B-BD35-4B4F-8CC1-BC632058B8DF}" type="pres">
      <dgm:prSet presAssocID="{5A948157-3C57-41DD-93FB-BA05584A4F17}" presName="theInnerList" presStyleCnt="0"/>
      <dgm:spPr/>
    </dgm:pt>
    <dgm:pt modelId="{099170D4-30F9-412E-92C6-C31A6BF4B878}" type="pres">
      <dgm:prSet presAssocID="{A8AFC350-8CF8-44FB-BA2D-CF4922D4D3A5}" presName="childNode" presStyleLbl="node1" presStyleIdx="0" presStyleCnt="4" custLinFactNeighborY="-61650">
        <dgm:presLayoutVars>
          <dgm:bulletEnabled val="1"/>
        </dgm:presLayoutVars>
      </dgm:prSet>
      <dgm:spPr/>
    </dgm:pt>
    <dgm:pt modelId="{1A63502A-C8C3-4FC3-90D5-28E2710CF010}" type="pres">
      <dgm:prSet presAssocID="{A8AFC350-8CF8-44FB-BA2D-CF4922D4D3A5}" presName="aSpace2" presStyleCnt="0"/>
      <dgm:spPr/>
    </dgm:pt>
    <dgm:pt modelId="{E7F6F7A8-6C63-4AF2-B182-5AE0AAD495AD}" type="pres">
      <dgm:prSet presAssocID="{6D7B5DC0-56DF-4AA3-95E9-DE48B9B2D9F1}" presName="childNode" presStyleLbl="node1" presStyleIdx="1" presStyleCnt="4" custLinFactNeighborY="-61650">
        <dgm:presLayoutVars>
          <dgm:bulletEnabled val="1"/>
        </dgm:presLayoutVars>
      </dgm:prSet>
      <dgm:spPr/>
    </dgm:pt>
    <dgm:pt modelId="{DF6BE2CC-B2D8-4015-83C0-31BAAA24338F}" type="pres">
      <dgm:prSet presAssocID="{5A948157-3C57-41DD-93FB-BA05584A4F17}" presName="aSpace" presStyleCnt="0"/>
      <dgm:spPr/>
    </dgm:pt>
    <dgm:pt modelId="{A585C13C-4FA4-4EB9-8FB9-FF62AD1C4DAC}" type="pres">
      <dgm:prSet presAssocID="{35B89D47-382D-4DF4-A2A2-C8FDD49B55BB}" presName="compNode" presStyleCnt="0"/>
      <dgm:spPr/>
    </dgm:pt>
    <dgm:pt modelId="{0F135966-9DF2-4544-A978-D995CF545F2E}" type="pres">
      <dgm:prSet presAssocID="{35B89D47-382D-4DF4-A2A2-C8FDD49B55BB}" presName="aNode" presStyleLbl="bgShp" presStyleIdx="1" presStyleCnt="2"/>
      <dgm:spPr/>
    </dgm:pt>
    <dgm:pt modelId="{C25B0AA1-E4A4-40F7-B3C7-5929DB94E13F}" type="pres">
      <dgm:prSet presAssocID="{35B89D47-382D-4DF4-A2A2-C8FDD49B55BB}" presName="textNode" presStyleLbl="bgShp" presStyleIdx="1" presStyleCnt="2"/>
      <dgm:spPr/>
    </dgm:pt>
    <dgm:pt modelId="{FD9CA0BD-3AAE-4548-A506-DDDF7F158C19}" type="pres">
      <dgm:prSet presAssocID="{35B89D47-382D-4DF4-A2A2-C8FDD49B55BB}" presName="compChildNode" presStyleCnt="0"/>
      <dgm:spPr/>
    </dgm:pt>
    <dgm:pt modelId="{8A323F1B-CC9B-43C3-BDAE-638AB5379347}" type="pres">
      <dgm:prSet presAssocID="{35B89D47-382D-4DF4-A2A2-C8FDD49B55BB}" presName="theInnerList" presStyleCnt="0"/>
      <dgm:spPr/>
    </dgm:pt>
    <dgm:pt modelId="{BA765A0B-62AF-4651-9B87-C3D783E000FC}" type="pres">
      <dgm:prSet presAssocID="{DC5643B1-7D66-422E-B4E8-ABCB6F687C82}" presName="childNode" presStyleLbl="node1" presStyleIdx="2" presStyleCnt="4" custLinFactNeighborY="-61650">
        <dgm:presLayoutVars>
          <dgm:bulletEnabled val="1"/>
        </dgm:presLayoutVars>
      </dgm:prSet>
      <dgm:spPr/>
    </dgm:pt>
    <dgm:pt modelId="{CC64FF7E-B39F-489D-906F-A9B3370D9B30}" type="pres">
      <dgm:prSet presAssocID="{DC5643B1-7D66-422E-B4E8-ABCB6F687C82}" presName="aSpace2" presStyleCnt="0"/>
      <dgm:spPr/>
    </dgm:pt>
    <dgm:pt modelId="{69E3C9A2-E31E-4639-BC8E-8B275234387B}" type="pres">
      <dgm:prSet presAssocID="{C0D55E6D-7F49-4DCE-8F98-5D847AEB8B8D}" presName="childNode" presStyleLbl="node1" presStyleIdx="3" presStyleCnt="4" custLinFactNeighborY="-61650">
        <dgm:presLayoutVars>
          <dgm:bulletEnabled val="1"/>
        </dgm:presLayoutVars>
      </dgm:prSet>
      <dgm:spPr/>
    </dgm:pt>
  </dgm:ptLst>
  <dgm:cxnLst>
    <dgm:cxn modelId="{2F8CEA0E-B07B-410A-B734-5E7C0A4AA6C4}" srcId="{5A948157-3C57-41DD-93FB-BA05584A4F17}" destId="{6D7B5DC0-56DF-4AA3-95E9-DE48B9B2D9F1}" srcOrd="1" destOrd="0" parTransId="{F8D85FD1-FB7E-4E7E-A848-E8CE9561C9FF}" sibTransId="{172530BD-644B-442D-8B2B-49B8EFC32769}"/>
    <dgm:cxn modelId="{2317861B-EFF5-44D1-A6C9-BCD20AEB6E75}" type="presOf" srcId="{5A948157-3C57-41DD-93FB-BA05584A4F17}" destId="{40ECF43F-DFA3-423B-8975-34FDE2ABB9BC}" srcOrd="0" destOrd="0" presId="urn:microsoft.com/office/officeart/2005/8/layout/lProcess2"/>
    <dgm:cxn modelId="{276C2830-49ED-4C09-8230-1BEE7D3F84D1}" srcId="{D2108A41-18D9-477A-A380-76685375C954}" destId="{35B89D47-382D-4DF4-A2A2-C8FDD49B55BB}" srcOrd="1" destOrd="0" parTransId="{295F60C0-22F9-4FB5-80E8-10CDC3C25340}" sibTransId="{0DDF98BB-739A-4E9D-822D-53F21CBE33BE}"/>
    <dgm:cxn modelId="{3029673E-32C6-4DD0-904A-88084AACFDA8}" type="presOf" srcId="{6D7B5DC0-56DF-4AA3-95E9-DE48B9B2D9F1}" destId="{E7F6F7A8-6C63-4AF2-B182-5AE0AAD495AD}" srcOrd="0" destOrd="0" presId="urn:microsoft.com/office/officeart/2005/8/layout/lProcess2"/>
    <dgm:cxn modelId="{2B8C854A-E114-4826-ADCF-B26399D3FF2B}" type="presOf" srcId="{DC5643B1-7D66-422E-B4E8-ABCB6F687C82}" destId="{BA765A0B-62AF-4651-9B87-C3D783E000FC}" srcOrd="0" destOrd="0" presId="urn:microsoft.com/office/officeart/2005/8/layout/lProcess2"/>
    <dgm:cxn modelId="{50368B50-C277-4AA8-B806-AED6C7C46E76}" type="presOf" srcId="{5A948157-3C57-41DD-93FB-BA05584A4F17}" destId="{7CE942AA-E9E6-4308-B15E-AE2A9E515D69}" srcOrd="1" destOrd="0" presId="urn:microsoft.com/office/officeart/2005/8/layout/lProcess2"/>
    <dgm:cxn modelId="{8CF53358-8229-4AF5-9F01-6BC669BED121}" type="presOf" srcId="{C0D55E6D-7F49-4DCE-8F98-5D847AEB8B8D}" destId="{69E3C9A2-E31E-4639-BC8E-8B275234387B}" srcOrd="0" destOrd="0" presId="urn:microsoft.com/office/officeart/2005/8/layout/lProcess2"/>
    <dgm:cxn modelId="{1C186458-B313-4768-95EE-D0D355C3602E}" type="presOf" srcId="{A8AFC350-8CF8-44FB-BA2D-CF4922D4D3A5}" destId="{099170D4-30F9-412E-92C6-C31A6BF4B878}" srcOrd="0" destOrd="0" presId="urn:microsoft.com/office/officeart/2005/8/layout/lProcess2"/>
    <dgm:cxn modelId="{59B80959-68FF-4B29-BE2D-3331EE336F69}" srcId="{35B89D47-382D-4DF4-A2A2-C8FDD49B55BB}" destId="{C0D55E6D-7F49-4DCE-8F98-5D847AEB8B8D}" srcOrd="1" destOrd="0" parTransId="{13124A64-C4A1-49C6-9F90-D31ADAEB0B93}" sibTransId="{695AB236-84FD-4244-8FF4-78F56B3C421C}"/>
    <dgm:cxn modelId="{4C45F78A-1809-4C56-840D-206A5AF62385}" srcId="{D2108A41-18D9-477A-A380-76685375C954}" destId="{5A948157-3C57-41DD-93FB-BA05584A4F17}" srcOrd="0" destOrd="0" parTransId="{C8887481-B051-45AA-A3BA-471BF6C5D021}" sibTransId="{DD6FE227-A455-4D75-AC2E-A54E66A74AD4}"/>
    <dgm:cxn modelId="{D896E892-735B-4F9C-AE0B-1050130AC64D}" type="presOf" srcId="{35B89D47-382D-4DF4-A2A2-C8FDD49B55BB}" destId="{0F135966-9DF2-4544-A978-D995CF545F2E}" srcOrd="0" destOrd="0" presId="urn:microsoft.com/office/officeart/2005/8/layout/lProcess2"/>
    <dgm:cxn modelId="{95936CAE-D915-4AA2-87A6-715E4AC3FEC4}" srcId="{5A948157-3C57-41DD-93FB-BA05584A4F17}" destId="{A8AFC350-8CF8-44FB-BA2D-CF4922D4D3A5}" srcOrd="0" destOrd="0" parTransId="{6C86287B-E3CD-49F2-8D71-39EB56966C94}" sibTransId="{424193EB-96D4-435E-AE80-D924B882A56C}"/>
    <dgm:cxn modelId="{82818EDB-4974-4BB6-A97C-B331ED2142CB}" srcId="{35B89D47-382D-4DF4-A2A2-C8FDD49B55BB}" destId="{DC5643B1-7D66-422E-B4E8-ABCB6F687C82}" srcOrd="0" destOrd="0" parTransId="{413FB746-5B16-4C25-AD6B-78FB95487195}" sibTransId="{8F358157-2E41-4CFB-86D9-0324572336F1}"/>
    <dgm:cxn modelId="{78E49CE1-6D78-4E92-81C0-524280EA796B}" type="presOf" srcId="{35B89D47-382D-4DF4-A2A2-C8FDD49B55BB}" destId="{C25B0AA1-E4A4-40F7-B3C7-5929DB94E13F}" srcOrd="1" destOrd="0" presId="urn:microsoft.com/office/officeart/2005/8/layout/lProcess2"/>
    <dgm:cxn modelId="{D8670BFA-E7C0-49C9-AEC8-231FA43E12E0}" type="presOf" srcId="{D2108A41-18D9-477A-A380-76685375C954}" destId="{1A61723B-00C5-4D3A-AB4B-67A28784810E}" srcOrd="0" destOrd="0" presId="urn:microsoft.com/office/officeart/2005/8/layout/lProcess2"/>
    <dgm:cxn modelId="{F85CBA8C-B590-4A3C-98A6-9C2BE2460503}" type="presParOf" srcId="{1A61723B-00C5-4D3A-AB4B-67A28784810E}" destId="{14B368B8-5CEE-44B0-B35C-9E6482AE14A7}" srcOrd="0" destOrd="0" presId="urn:microsoft.com/office/officeart/2005/8/layout/lProcess2"/>
    <dgm:cxn modelId="{326DE3B7-38E3-4967-B965-CCCFA69B6022}" type="presParOf" srcId="{14B368B8-5CEE-44B0-B35C-9E6482AE14A7}" destId="{40ECF43F-DFA3-423B-8975-34FDE2ABB9BC}" srcOrd="0" destOrd="0" presId="urn:microsoft.com/office/officeart/2005/8/layout/lProcess2"/>
    <dgm:cxn modelId="{E8344595-B60F-4265-A49C-FAC2D76F1E2F}" type="presParOf" srcId="{14B368B8-5CEE-44B0-B35C-9E6482AE14A7}" destId="{7CE942AA-E9E6-4308-B15E-AE2A9E515D69}" srcOrd="1" destOrd="0" presId="urn:microsoft.com/office/officeart/2005/8/layout/lProcess2"/>
    <dgm:cxn modelId="{EED810BC-5F88-4103-BE32-D283AB3CD91B}" type="presParOf" srcId="{14B368B8-5CEE-44B0-B35C-9E6482AE14A7}" destId="{7FF563F9-43CA-40C0-8B87-C79356378CBD}" srcOrd="2" destOrd="0" presId="urn:microsoft.com/office/officeart/2005/8/layout/lProcess2"/>
    <dgm:cxn modelId="{9B41B225-06B8-4EEC-9676-C7DE8BA773FA}" type="presParOf" srcId="{7FF563F9-43CA-40C0-8B87-C79356378CBD}" destId="{7FD7EE2B-BD35-4B4F-8CC1-BC632058B8DF}" srcOrd="0" destOrd="0" presId="urn:microsoft.com/office/officeart/2005/8/layout/lProcess2"/>
    <dgm:cxn modelId="{8DF5F2AE-7CB1-4EE2-AAA3-9C27B58014FD}" type="presParOf" srcId="{7FD7EE2B-BD35-4B4F-8CC1-BC632058B8DF}" destId="{099170D4-30F9-412E-92C6-C31A6BF4B878}" srcOrd="0" destOrd="0" presId="urn:microsoft.com/office/officeart/2005/8/layout/lProcess2"/>
    <dgm:cxn modelId="{B37032D5-FC1A-4185-89E7-8B01FB3D9C32}" type="presParOf" srcId="{7FD7EE2B-BD35-4B4F-8CC1-BC632058B8DF}" destId="{1A63502A-C8C3-4FC3-90D5-28E2710CF010}" srcOrd="1" destOrd="0" presId="urn:microsoft.com/office/officeart/2005/8/layout/lProcess2"/>
    <dgm:cxn modelId="{21966DF8-6180-49D7-8EE8-BFA72DE4B96A}" type="presParOf" srcId="{7FD7EE2B-BD35-4B4F-8CC1-BC632058B8DF}" destId="{E7F6F7A8-6C63-4AF2-B182-5AE0AAD495AD}" srcOrd="2" destOrd="0" presId="urn:microsoft.com/office/officeart/2005/8/layout/lProcess2"/>
    <dgm:cxn modelId="{316470A7-39F7-4180-A1FD-D50900629EEA}" type="presParOf" srcId="{1A61723B-00C5-4D3A-AB4B-67A28784810E}" destId="{DF6BE2CC-B2D8-4015-83C0-31BAAA24338F}" srcOrd="1" destOrd="0" presId="urn:microsoft.com/office/officeart/2005/8/layout/lProcess2"/>
    <dgm:cxn modelId="{16CCEAF1-9D76-4336-9D24-664FFCBEBA64}" type="presParOf" srcId="{1A61723B-00C5-4D3A-AB4B-67A28784810E}" destId="{A585C13C-4FA4-4EB9-8FB9-FF62AD1C4DAC}" srcOrd="2" destOrd="0" presId="urn:microsoft.com/office/officeart/2005/8/layout/lProcess2"/>
    <dgm:cxn modelId="{854F4A58-BFF2-43A9-BA0B-E285F0C4B806}" type="presParOf" srcId="{A585C13C-4FA4-4EB9-8FB9-FF62AD1C4DAC}" destId="{0F135966-9DF2-4544-A978-D995CF545F2E}" srcOrd="0" destOrd="0" presId="urn:microsoft.com/office/officeart/2005/8/layout/lProcess2"/>
    <dgm:cxn modelId="{E1ACF9E9-D821-459D-90B3-D984E0D05E5D}" type="presParOf" srcId="{A585C13C-4FA4-4EB9-8FB9-FF62AD1C4DAC}" destId="{C25B0AA1-E4A4-40F7-B3C7-5929DB94E13F}" srcOrd="1" destOrd="0" presId="urn:microsoft.com/office/officeart/2005/8/layout/lProcess2"/>
    <dgm:cxn modelId="{0226EF63-031D-4FDF-96A2-3934DE72E2E1}" type="presParOf" srcId="{A585C13C-4FA4-4EB9-8FB9-FF62AD1C4DAC}" destId="{FD9CA0BD-3AAE-4548-A506-DDDF7F158C19}" srcOrd="2" destOrd="0" presId="urn:microsoft.com/office/officeart/2005/8/layout/lProcess2"/>
    <dgm:cxn modelId="{7EEAE59B-8CAE-4159-91AB-6303FEDEC00F}" type="presParOf" srcId="{FD9CA0BD-3AAE-4548-A506-DDDF7F158C19}" destId="{8A323F1B-CC9B-43C3-BDAE-638AB5379347}" srcOrd="0" destOrd="0" presId="urn:microsoft.com/office/officeart/2005/8/layout/lProcess2"/>
    <dgm:cxn modelId="{0EDCF2B0-A998-4820-9BC3-1704F7C4BF36}" type="presParOf" srcId="{8A323F1B-CC9B-43C3-BDAE-638AB5379347}" destId="{BA765A0B-62AF-4651-9B87-C3D783E000FC}" srcOrd="0" destOrd="0" presId="urn:microsoft.com/office/officeart/2005/8/layout/lProcess2"/>
    <dgm:cxn modelId="{7BC20DAA-9230-46C8-B53E-4E86858394DA}" type="presParOf" srcId="{8A323F1B-CC9B-43C3-BDAE-638AB5379347}" destId="{CC64FF7E-B39F-489D-906F-A9B3370D9B30}" srcOrd="1" destOrd="0" presId="urn:microsoft.com/office/officeart/2005/8/layout/lProcess2"/>
    <dgm:cxn modelId="{B9FDCF31-4058-4D88-BE8E-EAEE9CEF9774}" type="presParOf" srcId="{8A323F1B-CC9B-43C3-BDAE-638AB5379347}" destId="{69E3C9A2-E31E-4639-BC8E-8B275234387B}"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custT="1"/>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Default Values</a:t>
          </a:r>
        </a:p>
      </dgm:t>
    </dgm:pt>
    <dgm:pt modelId="{0258A417-15A8-4BDA-B483-9B298AE8E662}" type="parTrans" cxnId="{54C7DEA5-24A0-433A-AB6B-12FA492869ED}">
      <dgm:prSet/>
      <dgm:spPr/>
      <dgm:t>
        <a:bodyPr/>
        <a:lstStyle/>
        <a:p>
          <a:endParaRPr lang="en-US" sz="2000" b="1"/>
        </a:p>
      </dgm:t>
    </dgm:pt>
    <dgm:pt modelId="{FDA5D11D-2859-4A7A-B331-964A0D299202}" type="sibTrans" cxnId="{54C7DEA5-24A0-433A-AB6B-12FA492869ED}">
      <dgm:prSet/>
      <dgm:spPr>
        <a:ln>
          <a:solidFill>
            <a:schemeClr val="accent6"/>
          </a:solidFill>
        </a:ln>
      </dgm:spPr>
      <dgm:t>
        <a:bodyPr/>
        <a:lstStyle/>
        <a:p>
          <a:endParaRPr lang="en-US" sz="2000" b="1"/>
        </a:p>
      </dgm:t>
    </dgm:pt>
    <dgm:pt modelId="{5BD1D527-DE68-447D-859E-BEB85E3CD90C}">
      <dgm:prSet phldrT="[Text]" custT="1"/>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Change Control</a:t>
          </a:r>
        </a:p>
      </dgm:t>
    </dgm:pt>
    <dgm:pt modelId="{83EB42C1-B798-48D9-9B39-49A893E02AD9}" type="parTrans" cxnId="{C5339853-13FC-4F4F-9251-C9276A638A54}">
      <dgm:prSet/>
      <dgm:spPr/>
      <dgm:t>
        <a:bodyPr/>
        <a:lstStyle/>
        <a:p>
          <a:endParaRPr lang="en-US" sz="2000" b="1"/>
        </a:p>
      </dgm:t>
    </dgm:pt>
    <dgm:pt modelId="{904A278E-F19D-47C5-91B3-BE734CF33B7B}" type="sibTrans" cxnId="{C5339853-13FC-4F4F-9251-C9276A638A54}">
      <dgm:prSet/>
      <dgm:spPr>
        <a:ln>
          <a:solidFill>
            <a:schemeClr val="accent6"/>
          </a:solidFill>
        </a:ln>
      </dgm:spPr>
      <dgm:t>
        <a:bodyPr/>
        <a:lstStyle/>
        <a:p>
          <a:endParaRPr lang="en-US" sz="2000" b="1"/>
        </a:p>
      </dgm:t>
    </dgm:pt>
    <dgm:pt modelId="{C463456C-4A1D-4E40-8510-6553A2E08EAC}">
      <dgm:prSet phldrT="[Text]" custT="1"/>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Document Reversal</a:t>
          </a:r>
        </a:p>
      </dgm:t>
    </dgm:pt>
    <dgm:pt modelId="{0F67D353-D3A4-465A-8770-5E0AD74A2096}" type="parTrans" cxnId="{FDBA7897-28EB-4EC8-A8CE-4899C0707E02}">
      <dgm:prSet/>
      <dgm:spPr/>
      <dgm:t>
        <a:bodyPr/>
        <a:lstStyle/>
        <a:p>
          <a:endParaRPr lang="en-US" sz="2000" b="1"/>
        </a:p>
      </dgm:t>
    </dgm:pt>
    <dgm:pt modelId="{8735C32D-8903-4F05-9839-50B435A381BA}" type="sibTrans" cxnId="{FDBA7897-28EB-4EC8-A8CE-4899C0707E02}">
      <dgm:prSet/>
      <dgm:spPr>
        <a:ln>
          <a:solidFill>
            <a:schemeClr val="accent6"/>
          </a:solidFill>
        </a:ln>
      </dgm:spPr>
      <dgm:t>
        <a:bodyPr/>
        <a:lstStyle/>
        <a:p>
          <a:endParaRPr lang="en-US" sz="2000" b="1"/>
        </a:p>
      </dgm:t>
    </dgm:pt>
    <dgm:pt modelId="{26F0AFA3-CC61-4F59-B7B4-3EA7C4A98425}">
      <dgm:prSet phldrT="[Text]" custT="1"/>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Payment Terms and Cash Discounts</a:t>
          </a:r>
        </a:p>
      </dgm:t>
    </dgm:pt>
    <dgm:pt modelId="{C30C10DA-A21E-4EE3-BCB8-764416DE961C}" type="parTrans" cxnId="{066F5157-37C0-47DA-86BE-637BB33003CF}">
      <dgm:prSet/>
      <dgm:spPr/>
      <dgm:t>
        <a:bodyPr/>
        <a:lstStyle/>
        <a:p>
          <a:endParaRPr lang="en-US" sz="2000" b="1"/>
        </a:p>
      </dgm:t>
    </dgm:pt>
    <dgm:pt modelId="{21B72554-51FC-4F7F-8CAA-0E8788EDBD44}" type="sibTrans" cxnId="{066F5157-37C0-47DA-86BE-637BB33003CF}">
      <dgm:prSet/>
      <dgm:spPr>
        <a:ln>
          <a:solidFill>
            <a:schemeClr val="accent6"/>
          </a:solidFill>
        </a:ln>
      </dgm:spPr>
      <dgm:t>
        <a:bodyPr/>
        <a:lstStyle/>
        <a:p>
          <a:endParaRPr lang="en-US" sz="2000" b="1"/>
        </a:p>
      </dgm:t>
    </dgm:pt>
    <dgm:pt modelId="{D175F812-0919-43A2-AB24-254FE9C1FDC9}">
      <dgm:prSet phldrT="[Text]" custT="1"/>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Cross-company Code Transactions</a:t>
          </a:r>
        </a:p>
      </dgm:t>
    </dgm:pt>
    <dgm:pt modelId="{59B40734-3366-43C9-8849-0E6089ECBE61}" type="parTrans" cxnId="{3C530FC3-76D6-4468-BE6C-DE0D9AC0B605}">
      <dgm:prSet/>
      <dgm:spPr/>
      <dgm:t>
        <a:bodyPr/>
        <a:lstStyle/>
        <a:p>
          <a:endParaRPr lang="en-US" sz="2000" b="1"/>
        </a:p>
      </dgm:t>
    </dgm:pt>
    <dgm:pt modelId="{926E03BB-E1FE-46BB-A9E3-FF52CC4C9E1E}" type="sibTrans" cxnId="{3C530FC3-76D6-4468-BE6C-DE0D9AC0B605}">
      <dgm:prSet/>
      <dgm:spPr/>
      <dgm:t>
        <a:bodyPr/>
        <a:lstStyle/>
        <a:p>
          <a:endParaRPr lang="en-US" sz="2000" b="1"/>
        </a:p>
      </dgm:t>
    </dgm:pt>
    <dgm:pt modelId="{7DBC65CD-5B2C-42F2-96AE-8E65EEA901A5}" type="pres">
      <dgm:prSet presAssocID="{E3728C20-EB6D-4606-A9DD-C48473CE9A1D}" presName="linear" presStyleCnt="0">
        <dgm:presLayoutVars>
          <dgm:dir/>
          <dgm:animLvl val="lvl"/>
          <dgm:resizeHandles val="exact"/>
        </dgm:presLayoutVars>
      </dgm:prSet>
      <dgm:spPr/>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5"/>
      <dgm:spPr/>
    </dgm:pt>
    <dgm:pt modelId="{9FF565D8-69D8-4A13-A441-9ED1A07415DC}" type="pres">
      <dgm:prSet presAssocID="{119B03FF-C253-46C1-964C-C5C3A1603D29}" presName="parentText" presStyleLbl="node1" presStyleIdx="0" presStyleCnt="5">
        <dgm:presLayoutVars>
          <dgm:chMax val="0"/>
          <dgm:bulletEnabled val="1"/>
        </dgm:presLayoutVars>
      </dgm:prSet>
      <dgm:spPr/>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5">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5"/>
      <dgm:spPr/>
    </dgm:pt>
    <dgm:pt modelId="{4F1B875E-30C4-4296-AF0A-B2F0FF98E937}" type="pres">
      <dgm:prSet presAssocID="{5BD1D527-DE68-447D-859E-BEB85E3CD90C}" presName="parentText" presStyleLbl="node1" presStyleIdx="1" presStyleCnt="5" custLinFactNeighborX="14286" custLinFactNeighborY="-9137">
        <dgm:presLayoutVars>
          <dgm:chMax val="0"/>
          <dgm:bulletEnabled val="1"/>
        </dgm:presLayoutVars>
      </dgm:prSet>
      <dgm:spPr/>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5">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5"/>
      <dgm:spPr/>
    </dgm:pt>
    <dgm:pt modelId="{308892F6-9082-488F-A32B-06D8AF648161}" type="pres">
      <dgm:prSet presAssocID="{C463456C-4A1D-4E40-8510-6553A2E08EAC}" presName="parentText" presStyleLbl="node1" presStyleIdx="2" presStyleCnt="5">
        <dgm:presLayoutVars>
          <dgm:chMax val="0"/>
          <dgm:bulletEnabled val="1"/>
        </dgm:presLayoutVars>
      </dgm:prSet>
      <dgm:spPr/>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5">
        <dgm:presLayoutVars>
          <dgm:bulletEnabled val="1"/>
        </dgm:presLayoutVars>
      </dgm:prSet>
      <dgm:spPr/>
    </dgm:pt>
    <dgm:pt modelId="{0C36EB90-198D-4D45-9CDD-1990081AD103}" type="pres">
      <dgm:prSet presAssocID="{8735C32D-8903-4F05-9839-50B435A381BA}"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2" presStyleCnt="5"/>
      <dgm:spPr/>
    </dgm:pt>
    <dgm:pt modelId="{7A734AB2-47DC-430A-AF94-79125E632AC1}" type="pres">
      <dgm:prSet presAssocID="{26F0AFA3-CC61-4F59-B7B4-3EA7C4A98425}" presName="parentText" presStyleLbl="node1" presStyleIdx="3" presStyleCnt="5">
        <dgm:presLayoutVars>
          <dgm:chMax val="0"/>
          <dgm:bulletEnabled val="1"/>
        </dgm:presLayoutVars>
      </dgm:prSet>
      <dgm:spPr/>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3" presStyleCnt="5">
        <dgm:presLayoutVars>
          <dgm:bulletEnabled val="1"/>
        </dgm:presLayoutVars>
      </dgm:prSet>
      <dgm:spPr/>
    </dgm:pt>
    <dgm:pt modelId="{A9EC5D44-DF10-4E8E-9815-FD5F29D39180}" type="pres">
      <dgm:prSet presAssocID="{21B72554-51FC-4F7F-8CAA-0E8788EDBD44}" presName="spaceBetweenRectangles" presStyleCnt="0"/>
      <dgm:spPr/>
    </dgm:pt>
    <dgm:pt modelId="{76E02FDB-DBC5-433E-B1AE-242ACCEC10C2}" type="pres">
      <dgm:prSet presAssocID="{D175F812-0919-43A2-AB24-254FE9C1FDC9}" presName="parentLin" presStyleCnt="0"/>
      <dgm:spPr/>
    </dgm:pt>
    <dgm:pt modelId="{6013A785-42AD-49CE-BA76-4A1094E57C51}" type="pres">
      <dgm:prSet presAssocID="{D175F812-0919-43A2-AB24-254FE9C1FDC9}" presName="parentLeftMargin" presStyleLbl="node1" presStyleIdx="3" presStyleCnt="5"/>
      <dgm:spPr/>
    </dgm:pt>
    <dgm:pt modelId="{E312710C-10E7-45F2-9533-5449996603CE}" type="pres">
      <dgm:prSet presAssocID="{D175F812-0919-43A2-AB24-254FE9C1FDC9}" presName="parentText" presStyleLbl="node1" presStyleIdx="4" presStyleCnt="5">
        <dgm:presLayoutVars>
          <dgm:chMax val="0"/>
          <dgm:bulletEnabled val="1"/>
        </dgm:presLayoutVars>
      </dgm:prSet>
      <dgm:spPr/>
    </dgm:pt>
    <dgm:pt modelId="{3C1E5941-D92A-43B2-8F7A-3D87B29199E8}" type="pres">
      <dgm:prSet presAssocID="{D175F812-0919-43A2-AB24-254FE9C1FDC9}" presName="negativeSpace" presStyleCnt="0"/>
      <dgm:spPr/>
    </dgm:pt>
    <dgm:pt modelId="{2A52738D-7113-4EF8-9685-E437BE1D1885}" type="pres">
      <dgm:prSet presAssocID="{D175F812-0919-43A2-AB24-254FE9C1FDC9}" presName="childText" presStyleLbl="conFgAcc1" presStyleIdx="4" presStyleCnt="5">
        <dgm:presLayoutVars>
          <dgm:bulletEnabled val="1"/>
        </dgm:presLayoutVars>
      </dgm:prSet>
      <dgm:spPr/>
    </dgm:pt>
  </dgm:ptLst>
  <dgm:cxnLst>
    <dgm:cxn modelId="{4222C112-FA8A-4017-ABCD-58DC06657507}" type="presOf" srcId="{26F0AFA3-CC61-4F59-B7B4-3EA7C4A98425}" destId="{9F8A8389-3FE2-4D96-AA3D-FB5EB20EC7BC}" srcOrd="0" destOrd="0" presId="urn:microsoft.com/office/officeart/2005/8/layout/list1"/>
    <dgm:cxn modelId="{05C6EE15-EB30-4A62-B0BB-CB7CCF0D0AA4}" type="presOf" srcId="{D175F812-0919-43A2-AB24-254FE9C1FDC9}" destId="{E312710C-10E7-45F2-9533-5449996603CE}" srcOrd="1" destOrd="0" presId="urn:microsoft.com/office/officeart/2005/8/layout/list1"/>
    <dgm:cxn modelId="{83956939-82E4-4D52-B7B7-8E532B0366CB}" type="presOf" srcId="{26F0AFA3-CC61-4F59-B7B4-3EA7C4A98425}" destId="{7A734AB2-47DC-430A-AF94-79125E632AC1}" srcOrd="1" destOrd="0" presId="urn:microsoft.com/office/officeart/2005/8/layout/list1"/>
    <dgm:cxn modelId="{B94D5D3E-C3F0-4C59-A496-E21A08E8F2A3}" type="presOf" srcId="{C463456C-4A1D-4E40-8510-6553A2E08EAC}" destId="{308892F6-9082-488F-A32B-06D8AF648161}" srcOrd="1" destOrd="0" presId="urn:microsoft.com/office/officeart/2005/8/layout/list1"/>
    <dgm:cxn modelId="{DABD6167-2073-44FD-8D1A-859D264BAB27}" type="presOf" srcId="{D175F812-0919-43A2-AB24-254FE9C1FDC9}" destId="{6013A785-42AD-49CE-BA76-4A1094E57C51}" srcOrd="0" destOrd="0" presId="urn:microsoft.com/office/officeart/2005/8/layout/list1"/>
    <dgm:cxn modelId="{0AC64567-C11D-47AB-B69D-EAFE28E244DC}" type="presOf" srcId="{E3728C20-EB6D-4606-A9DD-C48473CE9A1D}" destId="{7DBC65CD-5B2C-42F2-96AE-8E65EEA901A5}" srcOrd="0" destOrd="0" presId="urn:microsoft.com/office/officeart/2005/8/layout/list1"/>
    <dgm:cxn modelId="{3070D46E-5E07-4380-B881-05FE166FBC37}" type="presOf" srcId="{119B03FF-C253-46C1-964C-C5C3A1603D29}" destId="{CB8EBB56-8504-4F7A-BC5D-033D90FEAF3F}" srcOrd="0" destOrd="0" presId="urn:microsoft.com/office/officeart/2005/8/layout/list1"/>
    <dgm:cxn modelId="{A3DF7E4F-2C6E-4452-A8C7-1B1AF652223D}" type="presOf" srcId="{5BD1D527-DE68-447D-859E-BEB85E3CD90C}" destId="{4F1B875E-30C4-4296-AF0A-B2F0FF98E937}" srcOrd="1"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066F5157-37C0-47DA-86BE-637BB33003CF}" srcId="{E3728C20-EB6D-4606-A9DD-C48473CE9A1D}" destId="{26F0AFA3-CC61-4F59-B7B4-3EA7C4A98425}" srcOrd="3" destOrd="0" parTransId="{C30C10DA-A21E-4EE3-BCB8-764416DE961C}" sibTransId="{21B72554-51FC-4F7F-8CAA-0E8788EDBD44}"/>
    <dgm:cxn modelId="{FDBA7897-28EB-4EC8-A8CE-4899C0707E02}" srcId="{E3728C20-EB6D-4606-A9DD-C48473CE9A1D}" destId="{C463456C-4A1D-4E40-8510-6553A2E08EAC}" srcOrd="2" destOrd="0" parTransId="{0F67D353-D3A4-465A-8770-5E0AD74A2096}" sibTransId="{8735C32D-8903-4F05-9839-50B435A381BA}"/>
    <dgm:cxn modelId="{BB1F9BA0-DD19-46D1-A0A0-222FE2A38F9C}" type="presOf" srcId="{119B03FF-C253-46C1-964C-C5C3A1603D29}" destId="{9FF565D8-69D8-4A13-A441-9ED1A07415DC}" srcOrd="1" destOrd="0" presId="urn:microsoft.com/office/officeart/2005/8/layout/list1"/>
    <dgm:cxn modelId="{54C7DEA5-24A0-433A-AB6B-12FA492869ED}" srcId="{E3728C20-EB6D-4606-A9DD-C48473CE9A1D}" destId="{119B03FF-C253-46C1-964C-C5C3A1603D29}" srcOrd="0" destOrd="0" parTransId="{0258A417-15A8-4BDA-B483-9B298AE8E662}" sibTransId="{FDA5D11D-2859-4A7A-B331-964A0D299202}"/>
    <dgm:cxn modelId="{31A90EB0-18EC-46E9-8434-58E5A9046D31}" type="presOf" srcId="{C463456C-4A1D-4E40-8510-6553A2E08EAC}" destId="{C8BD45C4-0036-46CC-B694-7420A32F454C}" srcOrd="0" destOrd="0" presId="urn:microsoft.com/office/officeart/2005/8/layout/list1"/>
    <dgm:cxn modelId="{3C530FC3-76D6-4468-BE6C-DE0D9AC0B605}" srcId="{E3728C20-EB6D-4606-A9DD-C48473CE9A1D}" destId="{D175F812-0919-43A2-AB24-254FE9C1FDC9}" srcOrd="4" destOrd="0" parTransId="{59B40734-3366-43C9-8849-0E6089ECBE61}" sibTransId="{926E03BB-E1FE-46BB-A9E3-FF52CC4C9E1E}"/>
    <dgm:cxn modelId="{82B012F4-EB39-4F87-9875-006AE1985B88}" type="presOf" srcId="{5BD1D527-DE68-447D-859E-BEB85E3CD90C}" destId="{62C99DC8-ABD1-4BC1-96D5-DB8A95655A56}" srcOrd="0" destOrd="0" presId="urn:microsoft.com/office/officeart/2005/8/layout/list1"/>
    <dgm:cxn modelId="{D7689776-9A4D-4F7E-9DED-B296D3ACDDBD}" type="presParOf" srcId="{7DBC65CD-5B2C-42F2-96AE-8E65EEA901A5}" destId="{3D411920-83B9-466E-93C4-84646E5CBD5C}" srcOrd="0" destOrd="0" presId="urn:microsoft.com/office/officeart/2005/8/layout/list1"/>
    <dgm:cxn modelId="{16958914-75C7-4C77-B7A3-891584B87C07}" type="presParOf" srcId="{3D411920-83B9-466E-93C4-84646E5CBD5C}" destId="{CB8EBB56-8504-4F7A-BC5D-033D90FEAF3F}" srcOrd="0" destOrd="0" presId="urn:microsoft.com/office/officeart/2005/8/layout/list1"/>
    <dgm:cxn modelId="{A5943FB1-ACE5-4A21-A48E-32EE996AE07D}" type="presParOf" srcId="{3D411920-83B9-466E-93C4-84646E5CBD5C}" destId="{9FF565D8-69D8-4A13-A441-9ED1A07415DC}" srcOrd="1" destOrd="0" presId="urn:microsoft.com/office/officeart/2005/8/layout/list1"/>
    <dgm:cxn modelId="{EF4A3E84-5D2D-48DE-9E0E-7D08C1727C64}" type="presParOf" srcId="{7DBC65CD-5B2C-42F2-96AE-8E65EEA901A5}" destId="{823C9682-A650-42E2-8644-EA9414D4B23A}" srcOrd="1" destOrd="0" presId="urn:microsoft.com/office/officeart/2005/8/layout/list1"/>
    <dgm:cxn modelId="{535AC5C8-FA62-4486-95E2-FFA7BED0822E}" type="presParOf" srcId="{7DBC65CD-5B2C-42F2-96AE-8E65EEA901A5}" destId="{59923391-13B1-4A05-B0BD-54033F5EB283}" srcOrd="2" destOrd="0" presId="urn:microsoft.com/office/officeart/2005/8/layout/list1"/>
    <dgm:cxn modelId="{9E1189EB-E2FA-43D2-8FBE-BC2F2AD19803}" type="presParOf" srcId="{7DBC65CD-5B2C-42F2-96AE-8E65EEA901A5}" destId="{198E1732-DCF1-44AD-B512-6B0EEB30425A}" srcOrd="3" destOrd="0" presId="urn:microsoft.com/office/officeart/2005/8/layout/list1"/>
    <dgm:cxn modelId="{F23BD42B-F7A2-4097-BBC5-BB688DB65724}" type="presParOf" srcId="{7DBC65CD-5B2C-42F2-96AE-8E65EEA901A5}" destId="{C8D4A645-FE78-4EAF-9CA3-0252F9794F9B}" srcOrd="4" destOrd="0" presId="urn:microsoft.com/office/officeart/2005/8/layout/list1"/>
    <dgm:cxn modelId="{6F6E1C0D-4EA3-4EE3-B265-16D6F7A2BA07}" type="presParOf" srcId="{C8D4A645-FE78-4EAF-9CA3-0252F9794F9B}" destId="{62C99DC8-ABD1-4BC1-96D5-DB8A95655A56}" srcOrd="0" destOrd="0" presId="urn:microsoft.com/office/officeart/2005/8/layout/list1"/>
    <dgm:cxn modelId="{F53030B8-F4F2-43B7-BEA7-74C23B824AF0}" type="presParOf" srcId="{C8D4A645-FE78-4EAF-9CA3-0252F9794F9B}" destId="{4F1B875E-30C4-4296-AF0A-B2F0FF98E937}" srcOrd="1" destOrd="0" presId="urn:microsoft.com/office/officeart/2005/8/layout/list1"/>
    <dgm:cxn modelId="{F835CD1C-5D34-42E9-9159-9FB885D4F2F1}" type="presParOf" srcId="{7DBC65CD-5B2C-42F2-96AE-8E65EEA901A5}" destId="{A6BBF129-1C87-48B0-9C84-4586D01AD5ED}" srcOrd="5" destOrd="0" presId="urn:microsoft.com/office/officeart/2005/8/layout/list1"/>
    <dgm:cxn modelId="{B2B9CF77-C031-429A-B63B-6CAA65F3C000}" type="presParOf" srcId="{7DBC65CD-5B2C-42F2-96AE-8E65EEA901A5}" destId="{4447009D-8EA2-41AA-BBF3-3154EA9B2F24}" srcOrd="6" destOrd="0" presId="urn:microsoft.com/office/officeart/2005/8/layout/list1"/>
    <dgm:cxn modelId="{FFAECAFD-3C72-47E0-B714-19B326EA318B}" type="presParOf" srcId="{7DBC65CD-5B2C-42F2-96AE-8E65EEA901A5}" destId="{5F0C58E9-F97A-442E-B4B6-09E33D55B343}" srcOrd="7" destOrd="0" presId="urn:microsoft.com/office/officeart/2005/8/layout/list1"/>
    <dgm:cxn modelId="{ABAC58C5-2CDE-4303-96DE-4E13365386FA}" type="presParOf" srcId="{7DBC65CD-5B2C-42F2-96AE-8E65EEA901A5}" destId="{016FCE31-B27D-40E9-8C7F-46E5079028BF}" srcOrd="8" destOrd="0" presId="urn:microsoft.com/office/officeart/2005/8/layout/list1"/>
    <dgm:cxn modelId="{B33F380D-837D-4E47-9ACC-E600FFA6D4D2}" type="presParOf" srcId="{016FCE31-B27D-40E9-8C7F-46E5079028BF}" destId="{C8BD45C4-0036-46CC-B694-7420A32F454C}" srcOrd="0" destOrd="0" presId="urn:microsoft.com/office/officeart/2005/8/layout/list1"/>
    <dgm:cxn modelId="{13D031CD-C5DA-4B39-85D7-1D9F5344F8C6}" type="presParOf" srcId="{016FCE31-B27D-40E9-8C7F-46E5079028BF}" destId="{308892F6-9082-488F-A32B-06D8AF648161}" srcOrd="1" destOrd="0" presId="urn:microsoft.com/office/officeart/2005/8/layout/list1"/>
    <dgm:cxn modelId="{D9DFACFE-538A-4B00-8144-D05FD540F114}" type="presParOf" srcId="{7DBC65CD-5B2C-42F2-96AE-8E65EEA901A5}" destId="{6FA02C5B-74D9-43CB-B027-653ED7B3BFFC}" srcOrd="9" destOrd="0" presId="urn:microsoft.com/office/officeart/2005/8/layout/list1"/>
    <dgm:cxn modelId="{6BE38808-BE89-4B9B-8C49-B5DC35514FDA}" type="presParOf" srcId="{7DBC65CD-5B2C-42F2-96AE-8E65EEA901A5}" destId="{0B15E5D7-78A0-46A8-B805-14B307C3929F}" srcOrd="10" destOrd="0" presId="urn:microsoft.com/office/officeart/2005/8/layout/list1"/>
    <dgm:cxn modelId="{6DE3EA21-1890-42F5-BE59-46C021606907}" type="presParOf" srcId="{7DBC65CD-5B2C-42F2-96AE-8E65EEA901A5}" destId="{0C36EB90-198D-4D45-9CDD-1990081AD103}" srcOrd="11" destOrd="0" presId="urn:microsoft.com/office/officeart/2005/8/layout/list1"/>
    <dgm:cxn modelId="{F9E4A34B-09D8-489F-809D-97DB2D03BB9A}" type="presParOf" srcId="{7DBC65CD-5B2C-42F2-96AE-8E65EEA901A5}" destId="{21427D55-DFAE-4CA3-9A53-5F1EC9C88931}" srcOrd="12" destOrd="0" presId="urn:microsoft.com/office/officeart/2005/8/layout/list1"/>
    <dgm:cxn modelId="{4FF69BF9-3A30-4B29-AF89-C9C1E597174C}" type="presParOf" srcId="{21427D55-DFAE-4CA3-9A53-5F1EC9C88931}" destId="{9F8A8389-3FE2-4D96-AA3D-FB5EB20EC7BC}" srcOrd="0" destOrd="0" presId="urn:microsoft.com/office/officeart/2005/8/layout/list1"/>
    <dgm:cxn modelId="{FAACC314-FADA-4A02-BA66-7EF09A0A540A}" type="presParOf" srcId="{21427D55-DFAE-4CA3-9A53-5F1EC9C88931}" destId="{7A734AB2-47DC-430A-AF94-79125E632AC1}" srcOrd="1" destOrd="0" presId="urn:microsoft.com/office/officeart/2005/8/layout/list1"/>
    <dgm:cxn modelId="{21D82452-0FDA-4817-A309-43DDA7F7732B}" type="presParOf" srcId="{7DBC65CD-5B2C-42F2-96AE-8E65EEA901A5}" destId="{190742E0-A43C-4E73-80CC-7213116E8627}" srcOrd="13" destOrd="0" presId="urn:microsoft.com/office/officeart/2005/8/layout/list1"/>
    <dgm:cxn modelId="{43EB626F-E38D-4C62-8560-1E9415C47F0A}" type="presParOf" srcId="{7DBC65CD-5B2C-42F2-96AE-8E65EEA901A5}" destId="{E4831231-EA6F-485D-A4BA-3A5CF0E78F22}" srcOrd="14" destOrd="0" presId="urn:microsoft.com/office/officeart/2005/8/layout/list1"/>
    <dgm:cxn modelId="{1610B737-C342-4889-B885-8F9B3E851E9E}" type="presParOf" srcId="{7DBC65CD-5B2C-42F2-96AE-8E65EEA901A5}" destId="{A9EC5D44-DF10-4E8E-9815-FD5F29D39180}" srcOrd="15" destOrd="0" presId="urn:microsoft.com/office/officeart/2005/8/layout/list1"/>
    <dgm:cxn modelId="{4BEAD8B7-50AD-40B2-A2DF-73BE94ED8EC4}" type="presParOf" srcId="{7DBC65CD-5B2C-42F2-96AE-8E65EEA901A5}" destId="{76E02FDB-DBC5-433E-B1AE-242ACCEC10C2}" srcOrd="16" destOrd="0" presId="urn:microsoft.com/office/officeart/2005/8/layout/list1"/>
    <dgm:cxn modelId="{F67AFC39-387D-4C0E-9609-ACB09388E8B5}" type="presParOf" srcId="{76E02FDB-DBC5-433E-B1AE-242ACCEC10C2}" destId="{6013A785-42AD-49CE-BA76-4A1094E57C51}" srcOrd="0" destOrd="0" presId="urn:microsoft.com/office/officeart/2005/8/layout/list1"/>
    <dgm:cxn modelId="{F908B0F2-FD61-41FF-8F68-D4C6A8D7657F}" type="presParOf" srcId="{76E02FDB-DBC5-433E-B1AE-242ACCEC10C2}" destId="{E312710C-10E7-45F2-9533-5449996603CE}" srcOrd="1" destOrd="0" presId="urn:microsoft.com/office/officeart/2005/8/layout/list1"/>
    <dgm:cxn modelId="{16D3DA19-8784-4B43-9418-D0063B4BEA65}" type="presParOf" srcId="{7DBC65CD-5B2C-42F2-96AE-8E65EEA901A5}" destId="{3C1E5941-D92A-43B2-8F7A-3D87B29199E8}" srcOrd="17" destOrd="0" presId="urn:microsoft.com/office/officeart/2005/8/layout/list1"/>
    <dgm:cxn modelId="{B9E118F7-279C-4C7D-B10E-E283642BA9EA}" type="presParOf" srcId="{7DBC65CD-5B2C-42F2-96AE-8E65EEA901A5}" destId="{2A52738D-7113-4EF8-9685-E437BE1D1885}"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custT="1"/>
      <dgm:spPr>
        <a:solidFill>
          <a:schemeClr val="tx2">
            <a:lumMod val="50000"/>
            <a:lumOff val="50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Clearing Open Items</a:t>
          </a:r>
        </a:p>
      </dgm:t>
    </dgm:pt>
    <dgm:pt modelId="{0258A417-15A8-4BDA-B483-9B298AE8E662}" type="parTrans" cxnId="{54C7DEA5-24A0-433A-AB6B-12FA492869ED}">
      <dgm:prSet/>
      <dgm:spPr/>
      <dgm:t>
        <a:bodyPr/>
        <a:lstStyle/>
        <a:p>
          <a:endParaRPr lang="en-US" sz="2000" b="1"/>
        </a:p>
      </dgm:t>
    </dgm:pt>
    <dgm:pt modelId="{FDA5D11D-2859-4A7A-B331-964A0D299202}" type="sibTrans" cxnId="{54C7DEA5-24A0-433A-AB6B-12FA492869ED}">
      <dgm:prSet/>
      <dgm:spPr>
        <a:ln>
          <a:solidFill>
            <a:schemeClr val="accent6"/>
          </a:solidFill>
        </a:ln>
      </dgm:spPr>
      <dgm:t>
        <a:bodyPr/>
        <a:lstStyle/>
        <a:p>
          <a:endParaRPr lang="en-US" sz="2000" b="1"/>
        </a:p>
      </dgm:t>
    </dgm:pt>
    <dgm:pt modelId="{5BD1D527-DE68-447D-859E-BEB85E3CD90C}">
      <dgm:prSet phldrT="[Text]" custT="1"/>
      <dgm:spPr>
        <a:solidFill>
          <a:schemeClr val="tx2">
            <a:lumMod val="50000"/>
            <a:lumOff val="50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Incoming and Outgoing Payments</a:t>
          </a:r>
        </a:p>
      </dgm:t>
    </dgm:pt>
    <dgm:pt modelId="{83EB42C1-B798-48D9-9B39-49A893E02AD9}" type="parTrans" cxnId="{C5339853-13FC-4F4F-9251-C9276A638A54}">
      <dgm:prSet/>
      <dgm:spPr/>
      <dgm:t>
        <a:bodyPr/>
        <a:lstStyle/>
        <a:p>
          <a:endParaRPr lang="en-US" sz="2000" b="1"/>
        </a:p>
      </dgm:t>
    </dgm:pt>
    <dgm:pt modelId="{904A278E-F19D-47C5-91B3-BE734CF33B7B}" type="sibTrans" cxnId="{C5339853-13FC-4F4F-9251-C9276A638A54}">
      <dgm:prSet/>
      <dgm:spPr>
        <a:ln>
          <a:solidFill>
            <a:schemeClr val="accent6"/>
          </a:solidFill>
        </a:ln>
      </dgm:spPr>
      <dgm:t>
        <a:bodyPr/>
        <a:lstStyle/>
        <a:p>
          <a:endParaRPr lang="en-US" sz="2000" b="1"/>
        </a:p>
      </dgm:t>
    </dgm:pt>
    <dgm:pt modelId="{C463456C-4A1D-4E40-8510-6553A2E08EAC}">
      <dgm:prSet phldrT="[Text]" custT="1"/>
      <dgm:spPr>
        <a:solidFill>
          <a:schemeClr val="tx2">
            <a:lumMod val="50000"/>
            <a:lumOff val="50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Payment Differences</a:t>
          </a:r>
        </a:p>
      </dgm:t>
    </dgm:pt>
    <dgm:pt modelId="{0F67D353-D3A4-465A-8770-5E0AD74A2096}" type="parTrans" cxnId="{FDBA7897-28EB-4EC8-A8CE-4899C0707E02}">
      <dgm:prSet/>
      <dgm:spPr/>
      <dgm:t>
        <a:bodyPr/>
        <a:lstStyle/>
        <a:p>
          <a:endParaRPr lang="en-US" sz="2000" b="1"/>
        </a:p>
      </dgm:t>
    </dgm:pt>
    <dgm:pt modelId="{8735C32D-8903-4F05-9839-50B435A381BA}" type="sibTrans" cxnId="{FDBA7897-28EB-4EC8-A8CE-4899C0707E02}">
      <dgm:prSet/>
      <dgm:spPr>
        <a:ln>
          <a:solidFill>
            <a:schemeClr val="accent6"/>
          </a:solidFill>
        </a:ln>
      </dgm:spPr>
      <dgm:t>
        <a:bodyPr/>
        <a:lstStyle/>
        <a:p>
          <a:endParaRPr lang="en-US" sz="2000" b="1"/>
        </a:p>
      </dgm:t>
    </dgm:pt>
    <dgm:pt modelId="{26F0AFA3-CC61-4F59-B7B4-3EA7C4A98425}">
      <dgm:prSet phldrT="[Text]" custT="1"/>
      <dgm:spPr>
        <a:solidFill>
          <a:schemeClr val="tx2">
            <a:lumMod val="50000"/>
            <a:lumOff val="50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Exchange Rate Differences</a:t>
          </a:r>
        </a:p>
      </dgm:t>
    </dgm:pt>
    <dgm:pt modelId="{C30C10DA-A21E-4EE3-BCB8-764416DE961C}" type="parTrans" cxnId="{066F5157-37C0-47DA-86BE-637BB33003CF}">
      <dgm:prSet/>
      <dgm:spPr/>
      <dgm:t>
        <a:bodyPr/>
        <a:lstStyle/>
        <a:p>
          <a:endParaRPr lang="en-US" sz="2000" b="1"/>
        </a:p>
      </dgm:t>
    </dgm:pt>
    <dgm:pt modelId="{21B72554-51FC-4F7F-8CAA-0E8788EDBD44}" type="sibTrans" cxnId="{066F5157-37C0-47DA-86BE-637BB33003CF}">
      <dgm:prSet/>
      <dgm:spPr>
        <a:ln>
          <a:solidFill>
            <a:schemeClr val="accent6"/>
          </a:solidFill>
        </a:ln>
      </dgm:spPr>
      <dgm:t>
        <a:bodyPr/>
        <a:lstStyle/>
        <a:p>
          <a:endParaRPr lang="en-US" sz="2000" b="1"/>
        </a:p>
      </dgm:t>
    </dgm:pt>
    <dgm:pt modelId="{7DBC65CD-5B2C-42F2-96AE-8E65EEA901A5}" type="pres">
      <dgm:prSet presAssocID="{E3728C20-EB6D-4606-A9DD-C48473CE9A1D}" presName="linear" presStyleCnt="0">
        <dgm:presLayoutVars>
          <dgm:dir/>
          <dgm:animLvl val="lvl"/>
          <dgm:resizeHandles val="exact"/>
        </dgm:presLayoutVars>
      </dgm:prSet>
      <dgm:spPr/>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4"/>
      <dgm:spPr/>
    </dgm:pt>
    <dgm:pt modelId="{9FF565D8-69D8-4A13-A441-9ED1A07415DC}" type="pres">
      <dgm:prSet presAssocID="{119B03FF-C253-46C1-964C-C5C3A1603D29}" presName="parentText" presStyleLbl="node1" presStyleIdx="0" presStyleCnt="4">
        <dgm:presLayoutVars>
          <dgm:chMax val="0"/>
          <dgm:bulletEnabled val="1"/>
        </dgm:presLayoutVars>
      </dgm:prSet>
      <dgm:spPr/>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4">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4"/>
      <dgm:spPr/>
    </dgm:pt>
    <dgm:pt modelId="{4F1B875E-30C4-4296-AF0A-B2F0FF98E937}" type="pres">
      <dgm:prSet presAssocID="{5BD1D527-DE68-447D-859E-BEB85E3CD90C}" presName="parentText" presStyleLbl="node1" presStyleIdx="1" presStyleCnt="4" custLinFactNeighborX="14286" custLinFactNeighborY="-9137">
        <dgm:presLayoutVars>
          <dgm:chMax val="0"/>
          <dgm:bulletEnabled val="1"/>
        </dgm:presLayoutVars>
      </dgm:prSet>
      <dgm:spPr/>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4">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4"/>
      <dgm:spPr/>
    </dgm:pt>
    <dgm:pt modelId="{308892F6-9082-488F-A32B-06D8AF648161}" type="pres">
      <dgm:prSet presAssocID="{C463456C-4A1D-4E40-8510-6553A2E08EAC}" presName="parentText" presStyleLbl="node1" presStyleIdx="2" presStyleCnt="4">
        <dgm:presLayoutVars>
          <dgm:chMax val="0"/>
          <dgm:bulletEnabled val="1"/>
        </dgm:presLayoutVars>
      </dgm:prSet>
      <dgm:spPr/>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4">
        <dgm:presLayoutVars>
          <dgm:bulletEnabled val="1"/>
        </dgm:presLayoutVars>
      </dgm:prSet>
      <dgm:spPr/>
    </dgm:pt>
    <dgm:pt modelId="{0C36EB90-198D-4D45-9CDD-1990081AD103}" type="pres">
      <dgm:prSet presAssocID="{8735C32D-8903-4F05-9839-50B435A381BA}"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2" presStyleCnt="4"/>
      <dgm:spPr/>
    </dgm:pt>
    <dgm:pt modelId="{7A734AB2-47DC-430A-AF94-79125E632AC1}" type="pres">
      <dgm:prSet presAssocID="{26F0AFA3-CC61-4F59-B7B4-3EA7C4A98425}" presName="parentText" presStyleLbl="node1" presStyleIdx="3" presStyleCnt="4">
        <dgm:presLayoutVars>
          <dgm:chMax val="0"/>
          <dgm:bulletEnabled val="1"/>
        </dgm:presLayoutVars>
      </dgm:prSet>
      <dgm:spPr/>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3" presStyleCnt="4">
        <dgm:presLayoutVars>
          <dgm:bulletEnabled val="1"/>
        </dgm:presLayoutVars>
      </dgm:prSet>
      <dgm:spPr/>
    </dgm:pt>
  </dgm:ptLst>
  <dgm:cxnLst>
    <dgm:cxn modelId="{6A9AE308-528F-40A4-9537-30EB73481B56}" type="presOf" srcId="{5BD1D527-DE68-447D-859E-BEB85E3CD90C}" destId="{4F1B875E-30C4-4296-AF0A-B2F0FF98E937}" srcOrd="1" destOrd="0" presId="urn:microsoft.com/office/officeart/2005/8/layout/list1"/>
    <dgm:cxn modelId="{62B1402D-9480-470A-8EA7-2587116788BB}" type="presOf" srcId="{E3728C20-EB6D-4606-A9DD-C48473CE9A1D}" destId="{7DBC65CD-5B2C-42F2-96AE-8E65EEA901A5}" srcOrd="0" destOrd="0" presId="urn:microsoft.com/office/officeart/2005/8/layout/list1"/>
    <dgm:cxn modelId="{88B32444-5799-4FE2-AFB2-2D27F1D8C5CB}" type="presOf" srcId="{C463456C-4A1D-4E40-8510-6553A2E08EAC}" destId="{308892F6-9082-488F-A32B-06D8AF648161}" srcOrd="1"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066F5157-37C0-47DA-86BE-637BB33003CF}" srcId="{E3728C20-EB6D-4606-A9DD-C48473CE9A1D}" destId="{26F0AFA3-CC61-4F59-B7B4-3EA7C4A98425}" srcOrd="3" destOrd="0" parTransId="{C30C10DA-A21E-4EE3-BCB8-764416DE961C}" sibTransId="{21B72554-51FC-4F7F-8CAA-0E8788EDBD44}"/>
    <dgm:cxn modelId="{2952B58E-E87A-4FAE-A779-C038B160B9B4}" type="presOf" srcId="{119B03FF-C253-46C1-964C-C5C3A1603D29}" destId="{9FF565D8-69D8-4A13-A441-9ED1A07415DC}" srcOrd="1" destOrd="0" presId="urn:microsoft.com/office/officeart/2005/8/layout/list1"/>
    <dgm:cxn modelId="{FDBA7897-28EB-4EC8-A8CE-4899C0707E02}" srcId="{E3728C20-EB6D-4606-A9DD-C48473CE9A1D}" destId="{C463456C-4A1D-4E40-8510-6553A2E08EAC}" srcOrd="2" destOrd="0" parTransId="{0F67D353-D3A4-465A-8770-5E0AD74A2096}" sibTransId="{8735C32D-8903-4F05-9839-50B435A381BA}"/>
    <dgm:cxn modelId="{54C7DEA5-24A0-433A-AB6B-12FA492869ED}" srcId="{E3728C20-EB6D-4606-A9DD-C48473CE9A1D}" destId="{119B03FF-C253-46C1-964C-C5C3A1603D29}" srcOrd="0" destOrd="0" parTransId="{0258A417-15A8-4BDA-B483-9B298AE8E662}" sibTransId="{FDA5D11D-2859-4A7A-B331-964A0D299202}"/>
    <dgm:cxn modelId="{7E63AFAE-6ABC-4265-8889-2341E669DCA3}" type="presOf" srcId="{C463456C-4A1D-4E40-8510-6553A2E08EAC}" destId="{C8BD45C4-0036-46CC-B694-7420A32F454C}" srcOrd="0" destOrd="0" presId="urn:microsoft.com/office/officeart/2005/8/layout/list1"/>
    <dgm:cxn modelId="{C1ACCEB0-F5FC-496A-B539-C3453B51B4CB}" type="presOf" srcId="{26F0AFA3-CC61-4F59-B7B4-3EA7C4A98425}" destId="{9F8A8389-3FE2-4D96-AA3D-FB5EB20EC7BC}" srcOrd="0" destOrd="0" presId="urn:microsoft.com/office/officeart/2005/8/layout/list1"/>
    <dgm:cxn modelId="{467DABD5-349E-4DDC-BA9D-D95EA338F375}" type="presOf" srcId="{5BD1D527-DE68-447D-859E-BEB85E3CD90C}" destId="{62C99DC8-ABD1-4BC1-96D5-DB8A95655A56}" srcOrd="0" destOrd="0" presId="urn:microsoft.com/office/officeart/2005/8/layout/list1"/>
    <dgm:cxn modelId="{AA6E55D7-7875-44E7-AF27-823F19841040}" type="presOf" srcId="{119B03FF-C253-46C1-964C-C5C3A1603D29}" destId="{CB8EBB56-8504-4F7A-BC5D-033D90FEAF3F}" srcOrd="0" destOrd="0" presId="urn:microsoft.com/office/officeart/2005/8/layout/list1"/>
    <dgm:cxn modelId="{4AB406E1-036C-41A4-BE28-19D1803A46A3}" type="presOf" srcId="{26F0AFA3-CC61-4F59-B7B4-3EA7C4A98425}" destId="{7A734AB2-47DC-430A-AF94-79125E632AC1}" srcOrd="1" destOrd="0" presId="urn:microsoft.com/office/officeart/2005/8/layout/list1"/>
    <dgm:cxn modelId="{CB9646F0-637C-4C08-83D0-BB329246F87F}" type="presParOf" srcId="{7DBC65CD-5B2C-42F2-96AE-8E65EEA901A5}" destId="{3D411920-83B9-466E-93C4-84646E5CBD5C}" srcOrd="0" destOrd="0" presId="urn:microsoft.com/office/officeart/2005/8/layout/list1"/>
    <dgm:cxn modelId="{B2BA9AFE-434D-40F4-BA5F-173FC06FDD30}" type="presParOf" srcId="{3D411920-83B9-466E-93C4-84646E5CBD5C}" destId="{CB8EBB56-8504-4F7A-BC5D-033D90FEAF3F}" srcOrd="0" destOrd="0" presId="urn:microsoft.com/office/officeart/2005/8/layout/list1"/>
    <dgm:cxn modelId="{FC274849-C556-4740-BD03-38D5334DCC6F}" type="presParOf" srcId="{3D411920-83B9-466E-93C4-84646E5CBD5C}" destId="{9FF565D8-69D8-4A13-A441-9ED1A07415DC}" srcOrd="1" destOrd="0" presId="urn:microsoft.com/office/officeart/2005/8/layout/list1"/>
    <dgm:cxn modelId="{91131F21-DA4F-41FF-ACA4-C6DB1EA8171E}" type="presParOf" srcId="{7DBC65CD-5B2C-42F2-96AE-8E65EEA901A5}" destId="{823C9682-A650-42E2-8644-EA9414D4B23A}" srcOrd="1" destOrd="0" presId="urn:microsoft.com/office/officeart/2005/8/layout/list1"/>
    <dgm:cxn modelId="{6E8CFB30-8C8C-4B86-9EC4-050021A8D4B9}" type="presParOf" srcId="{7DBC65CD-5B2C-42F2-96AE-8E65EEA901A5}" destId="{59923391-13B1-4A05-B0BD-54033F5EB283}" srcOrd="2" destOrd="0" presId="urn:microsoft.com/office/officeart/2005/8/layout/list1"/>
    <dgm:cxn modelId="{485334C9-2785-44E2-939A-742F61D815B3}" type="presParOf" srcId="{7DBC65CD-5B2C-42F2-96AE-8E65EEA901A5}" destId="{198E1732-DCF1-44AD-B512-6B0EEB30425A}" srcOrd="3" destOrd="0" presId="urn:microsoft.com/office/officeart/2005/8/layout/list1"/>
    <dgm:cxn modelId="{1C78539D-056A-4018-A4BD-EEEDB79816AC}" type="presParOf" srcId="{7DBC65CD-5B2C-42F2-96AE-8E65EEA901A5}" destId="{C8D4A645-FE78-4EAF-9CA3-0252F9794F9B}" srcOrd="4" destOrd="0" presId="urn:microsoft.com/office/officeart/2005/8/layout/list1"/>
    <dgm:cxn modelId="{AED6616C-D5A3-44C8-94ED-AE890A8CDE30}" type="presParOf" srcId="{C8D4A645-FE78-4EAF-9CA3-0252F9794F9B}" destId="{62C99DC8-ABD1-4BC1-96D5-DB8A95655A56}" srcOrd="0" destOrd="0" presId="urn:microsoft.com/office/officeart/2005/8/layout/list1"/>
    <dgm:cxn modelId="{E78EAD62-E748-4263-9A0A-62613E25B7F8}" type="presParOf" srcId="{C8D4A645-FE78-4EAF-9CA3-0252F9794F9B}" destId="{4F1B875E-30C4-4296-AF0A-B2F0FF98E937}" srcOrd="1" destOrd="0" presId="urn:microsoft.com/office/officeart/2005/8/layout/list1"/>
    <dgm:cxn modelId="{FE6AC846-EEEF-4770-A218-C21604AB5ADE}" type="presParOf" srcId="{7DBC65CD-5B2C-42F2-96AE-8E65EEA901A5}" destId="{A6BBF129-1C87-48B0-9C84-4586D01AD5ED}" srcOrd="5" destOrd="0" presId="urn:microsoft.com/office/officeart/2005/8/layout/list1"/>
    <dgm:cxn modelId="{2961A0AD-DF57-46BC-B0BF-AB37E4B315D6}" type="presParOf" srcId="{7DBC65CD-5B2C-42F2-96AE-8E65EEA901A5}" destId="{4447009D-8EA2-41AA-BBF3-3154EA9B2F24}" srcOrd="6" destOrd="0" presId="urn:microsoft.com/office/officeart/2005/8/layout/list1"/>
    <dgm:cxn modelId="{AC506F66-042A-40CC-A14E-E4EAB2AED456}" type="presParOf" srcId="{7DBC65CD-5B2C-42F2-96AE-8E65EEA901A5}" destId="{5F0C58E9-F97A-442E-B4B6-09E33D55B343}" srcOrd="7" destOrd="0" presId="urn:microsoft.com/office/officeart/2005/8/layout/list1"/>
    <dgm:cxn modelId="{DA9EA290-0107-452F-969B-75FE190C5A47}" type="presParOf" srcId="{7DBC65CD-5B2C-42F2-96AE-8E65EEA901A5}" destId="{016FCE31-B27D-40E9-8C7F-46E5079028BF}" srcOrd="8" destOrd="0" presId="urn:microsoft.com/office/officeart/2005/8/layout/list1"/>
    <dgm:cxn modelId="{7741D491-A8FC-484E-97E1-91206DC67D4C}" type="presParOf" srcId="{016FCE31-B27D-40E9-8C7F-46E5079028BF}" destId="{C8BD45C4-0036-46CC-B694-7420A32F454C}" srcOrd="0" destOrd="0" presId="urn:microsoft.com/office/officeart/2005/8/layout/list1"/>
    <dgm:cxn modelId="{184BF717-AF69-47BE-B00D-32C1DBB90668}" type="presParOf" srcId="{016FCE31-B27D-40E9-8C7F-46E5079028BF}" destId="{308892F6-9082-488F-A32B-06D8AF648161}" srcOrd="1" destOrd="0" presId="urn:microsoft.com/office/officeart/2005/8/layout/list1"/>
    <dgm:cxn modelId="{B3337CC5-F760-479C-B327-90C69858C798}" type="presParOf" srcId="{7DBC65CD-5B2C-42F2-96AE-8E65EEA901A5}" destId="{6FA02C5B-74D9-43CB-B027-653ED7B3BFFC}" srcOrd="9" destOrd="0" presId="urn:microsoft.com/office/officeart/2005/8/layout/list1"/>
    <dgm:cxn modelId="{C3BEF2AC-9590-4A5D-9FBF-1FE94C199D0A}" type="presParOf" srcId="{7DBC65CD-5B2C-42F2-96AE-8E65EEA901A5}" destId="{0B15E5D7-78A0-46A8-B805-14B307C3929F}" srcOrd="10" destOrd="0" presId="urn:microsoft.com/office/officeart/2005/8/layout/list1"/>
    <dgm:cxn modelId="{D3C6874E-ECDD-45C7-A581-8C7705C066F5}" type="presParOf" srcId="{7DBC65CD-5B2C-42F2-96AE-8E65EEA901A5}" destId="{0C36EB90-198D-4D45-9CDD-1990081AD103}" srcOrd="11" destOrd="0" presId="urn:microsoft.com/office/officeart/2005/8/layout/list1"/>
    <dgm:cxn modelId="{83C3145D-A081-4617-BDA1-7A145A6C9D8D}" type="presParOf" srcId="{7DBC65CD-5B2C-42F2-96AE-8E65EEA901A5}" destId="{21427D55-DFAE-4CA3-9A53-5F1EC9C88931}" srcOrd="12" destOrd="0" presId="urn:microsoft.com/office/officeart/2005/8/layout/list1"/>
    <dgm:cxn modelId="{D46536D8-2BFE-4F19-B549-A7F22D4E22D7}" type="presParOf" srcId="{21427D55-DFAE-4CA3-9A53-5F1EC9C88931}" destId="{9F8A8389-3FE2-4D96-AA3D-FB5EB20EC7BC}" srcOrd="0" destOrd="0" presId="urn:microsoft.com/office/officeart/2005/8/layout/list1"/>
    <dgm:cxn modelId="{00DAD093-E2F3-4812-8A09-FE083C8D94C4}" type="presParOf" srcId="{21427D55-DFAE-4CA3-9A53-5F1EC9C88931}" destId="{7A734AB2-47DC-430A-AF94-79125E632AC1}" srcOrd="1" destOrd="0" presId="urn:microsoft.com/office/officeart/2005/8/layout/list1"/>
    <dgm:cxn modelId="{EDB2D347-FCAD-4E0F-A290-F5DF5C0B4904}" type="presParOf" srcId="{7DBC65CD-5B2C-42F2-96AE-8E65EEA901A5}" destId="{190742E0-A43C-4E73-80CC-7213116E8627}" srcOrd="13" destOrd="0" presId="urn:microsoft.com/office/officeart/2005/8/layout/list1"/>
    <dgm:cxn modelId="{726ACF3B-CC40-4461-A601-2FBA60F7A5E5}" type="presParOf" srcId="{7DBC65CD-5B2C-42F2-96AE-8E65EEA901A5}" destId="{E4831231-EA6F-485D-A4BA-3A5CF0E78F22}"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custT="1"/>
      <dgm:spPr>
        <a:solidFill>
          <a:schemeClr val="tx2">
            <a:lumMod val="50000"/>
            <a:lumOff val="50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Clearing Open Items</a:t>
          </a:r>
        </a:p>
      </dgm:t>
    </dgm:pt>
    <dgm:pt modelId="{0258A417-15A8-4BDA-B483-9B298AE8E662}" type="parTrans" cxnId="{54C7DEA5-24A0-433A-AB6B-12FA492869ED}">
      <dgm:prSet/>
      <dgm:spPr/>
      <dgm:t>
        <a:bodyPr/>
        <a:lstStyle/>
        <a:p>
          <a:endParaRPr lang="en-US" sz="2000" b="1"/>
        </a:p>
      </dgm:t>
    </dgm:pt>
    <dgm:pt modelId="{FDA5D11D-2859-4A7A-B331-964A0D299202}" type="sibTrans" cxnId="{54C7DEA5-24A0-433A-AB6B-12FA492869ED}">
      <dgm:prSet/>
      <dgm:spPr>
        <a:ln>
          <a:solidFill>
            <a:schemeClr val="accent6"/>
          </a:solidFill>
        </a:ln>
      </dgm:spPr>
      <dgm:t>
        <a:bodyPr/>
        <a:lstStyle/>
        <a:p>
          <a:endParaRPr lang="en-US" sz="2000" b="1"/>
        </a:p>
      </dgm:t>
    </dgm:pt>
    <dgm:pt modelId="{5BD1D527-DE68-447D-859E-BEB85E3CD90C}">
      <dgm:prSet phldrT="[Text]" custT="1"/>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Incoming and Outgoing Payments</a:t>
          </a:r>
        </a:p>
      </dgm:t>
    </dgm:pt>
    <dgm:pt modelId="{83EB42C1-B798-48D9-9B39-49A893E02AD9}" type="parTrans" cxnId="{C5339853-13FC-4F4F-9251-C9276A638A54}">
      <dgm:prSet/>
      <dgm:spPr/>
      <dgm:t>
        <a:bodyPr/>
        <a:lstStyle/>
        <a:p>
          <a:endParaRPr lang="en-US" sz="2000" b="1"/>
        </a:p>
      </dgm:t>
    </dgm:pt>
    <dgm:pt modelId="{904A278E-F19D-47C5-91B3-BE734CF33B7B}" type="sibTrans" cxnId="{C5339853-13FC-4F4F-9251-C9276A638A54}">
      <dgm:prSet/>
      <dgm:spPr>
        <a:ln>
          <a:solidFill>
            <a:schemeClr val="accent6"/>
          </a:solidFill>
        </a:ln>
      </dgm:spPr>
      <dgm:t>
        <a:bodyPr/>
        <a:lstStyle/>
        <a:p>
          <a:endParaRPr lang="en-US" sz="2000" b="1"/>
        </a:p>
      </dgm:t>
    </dgm:pt>
    <dgm:pt modelId="{C463456C-4A1D-4E40-8510-6553A2E08EAC}">
      <dgm:prSet phldrT="[Text]" custT="1"/>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Payment Differences</a:t>
          </a:r>
        </a:p>
      </dgm:t>
    </dgm:pt>
    <dgm:pt modelId="{0F67D353-D3A4-465A-8770-5E0AD74A2096}" type="parTrans" cxnId="{FDBA7897-28EB-4EC8-A8CE-4899C0707E02}">
      <dgm:prSet/>
      <dgm:spPr/>
      <dgm:t>
        <a:bodyPr/>
        <a:lstStyle/>
        <a:p>
          <a:endParaRPr lang="en-US" sz="2000" b="1"/>
        </a:p>
      </dgm:t>
    </dgm:pt>
    <dgm:pt modelId="{8735C32D-8903-4F05-9839-50B435A381BA}" type="sibTrans" cxnId="{FDBA7897-28EB-4EC8-A8CE-4899C0707E02}">
      <dgm:prSet/>
      <dgm:spPr>
        <a:ln>
          <a:solidFill>
            <a:schemeClr val="accent6"/>
          </a:solidFill>
        </a:ln>
      </dgm:spPr>
      <dgm:t>
        <a:bodyPr/>
        <a:lstStyle/>
        <a:p>
          <a:endParaRPr lang="en-US" sz="2000" b="1"/>
        </a:p>
      </dgm:t>
    </dgm:pt>
    <dgm:pt modelId="{26F0AFA3-CC61-4F59-B7B4-3EA7C4A98425}">
      <dgm:prSet phldrT="[Text]" custT="1"/>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Exchange Rate Differences</a:t>
          </a:r>
        </a:p>
      </dgm:t>
    </dgm:pt>
    <dgm:pt modelId="{C30C10DA-A21E-4EE3-BCB8-764416DE961C}" type="parTrans" cxnId="{066F5157-37C0-47DA-86BE-637BB33003CF}">
      <dgm:prSet/>
      <dgm:spPr/>
      <dgm:t>
        <a:bodyPr/>
        <a:lstStyle/>
        <a:p>
          <a:endParaRPr lang="en-US" sz="2000" b="1"/>
        </a:p>
      </dgm:t>
    </dgm:pt>
    <dgm:pt modelId="{21B72554-51FC-4F7F-8CAA-0E8788EDBD44}" type="sibTrans" cxnId="{066F5157-37C0-47DA-86BE-637BB33003CF}">
      <dgm:prSet/>
      <dgm:spPr>
        <a:ln>
          <a:solidFill>
            <a:schemeClr val="accent6"/>
          </a:solidFill>
        </a:ln>
      </dgm:spPr>
      <dgm:t>
        <a:bodyPr/>
        <a:lstStyle/>
        <a:p>
          <a:endParaRPr lang="en-US" sz="2000" b="1"/>
        </a:p>
      </dgm:t>
    </dgm:pt>
    <dgm:pt modelId="{7DBC65CD-5B2C-42F2-96AE-8E65EEA901A5}" type="pres">
      <dgm:prSet presAssocID="{E3728C20-EB6D-4606-A9DD-C48473CE9A1D}" presName="linear" presStyleCnt="0">
        <dgm:presLayoutVars>
          <dgm:dir/>
          <dgm:animLvl val="lvl"/>
          <dgm:resizeHandles val="exact"/>
        </dgm:presLayoutVars>
      </dgm:prSet>
      <dgm:spPr/>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4"/>
      <dgm:spPr/>
    </dgm:pt>
    <dgm:pt modelId="{9FF565D8-69D8-4A13-A441-9ED1A07415DC}" type="pres">
      <dgm:prSet presAssocID="{119B03FF-C253-46C1-964C-C5C3A1603D29}" presName="parentText" presStyleLbl="node1" presStyleIdx="0" presStyleCnt="4">
        <dgm:presLayoutVars>
          <dgm:chMax val="0"/>
          <dgm:bulletEnabled val="1"/>
        </dgm:presLayoutVars>
      </dgm:prSet>
      <dgm:spPr/>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4">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4"/>
      <dgm:spPr/>
    </dgm:pt>
    <dgm:pt modelId="{4F1B875E-30C4-4296-AF0A-B2F0FF98E937}" type="pres">
      <dgm:prSet presAssocID="{5BD1D527-DE68-447D-859E-BEB85E3CD90C}" presName="parentText" presStyleLbl="node1" presStyleIdx="1" presStyleCnt="4" custLinFactNeighborX="14286" custLinFactNeighborY="-9137">
        <dgm:presLayoutVars>
          <dgm:chMax val="0"/>
          <dgm:bulletEnabled val="1"/>
        </dgm:presLayoutVars>
      </dgm:prSet>
      <dgm:spPr/>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4">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4"/>
      <dgm:spPr/>
    </dgm:pt>
    <dgm:pt modelId="{308892F6-9082-488F-A32B-06D8AF648161}" type="pres">
      <dgm:prSet presAssocID="{C463456C-4A1D-4E40-8510-6553A2E08EAC}" presName="parentText" presStyleLbl="node1" presStyleIdx="2" presStyleCnt="4">
        <dgm:presLayoutVars>
          <dgm:chMax val="0"/>
          <dgm:bulletEnabled val="1"/>
        </dgm:presLayoutVars>
      </dgm:prSet>
      <dgm:spPr/>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4">
        <dgm:presLayoutVars>
          <dgm:bulletEnabled val="1"/>
        </dgm:presLayoutVars>
      </dgm:prSet>
      <dgm:spPr/>
    </dgm:pt>
    <dgm:pt modelId="{0C36EB90-198D-4D45-9CDD-1990081AD103}" type="pres">
      <dgm:prSet presAssocID="{8735C32D-8903-4F05-9839-50B435A381BA}"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2" presStyleCnt="4"/>
      <dgm:spPr/>
    </dgm:pt>
    <dgm:pt modelId="{7A734AB2-47DC-430A-AF94-79125E632AC1}" type="pres">
      <dgm:prSet presAssocID="{26F0AFA3-CC61-4F59-B7B4-3EA7C4A98425}" presName="parentText" presStyleLbl="node1" presStyleIdx="3" presStyleCnt="4">
        <dgm:presLayoutVars>
          <dgm:chMax val="0"/>
          <dgm:bulletEnabled val="1"/>
        </dgm:presLayoutVars>
      </dgm:prSet>
      <dgm:spPr/>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3" presStyleCnt="4">
        <dgm:presLayoutVars>
          <dgm:bulletEnabled val="1"/>
        </dgm:presLayoutVars>
      </dgm:prSet>
      <dgm:spPr/>
    </dgm:pt>
  </dgm:ptLst>
  <dgm:cxnLst>
    <dgm:cxn modelId="{6A9AE308-528F-40A4-9537-30EB73481B56}" type="presOf" srcId="{5BD1D527-DE68-447D-859E-BEB85E3CD90C}" destId="{4F1B875E-30C4-4296-AF0A-B2F0FF98E937}" srcOrd="1" destOrd="0" presId="urn:microsoft.com/office/officeart/2005/8/layout/list1"/>
    <dgm:cxn modelId="{62B1402D-9480-470A-8EA7-2587116788BB}" type="presOf" srcId="{E3728C20-EB6D-4606-A9DD-C48473CE9A1D}" destId="{7DBC65CD-5B2C-42F2-96AE-8E65EEA901A5}" srcOrd="0" destOrd="0" presId="urn:microsoft.com/office/officeart/2005/8/layout/list1"/>
    <dgm:cxn modelId="{88B32444-5799-4FE2-AFB2-2D27F1D8C5CB}" type="presOf" srcId="{C463456C-4A1D-4E40-8510-6553A2E08EAC}" destId="{308892F6-9082-488F-A32B-06D8AF648161}" srcOrd="1"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066F5157-37C0-47DA-86BE-637BB33003CF}" srcId="{E3728C20-EB6D-4606-A9DD-C48473CE9A1D}" destId="{26F0AFA3-CC61-4F59-B7B4-3EA7C4A98425}" srcOrd="3" destOrd="0" parTransId="{C30C10DA-A21E-4EE3-BCB8-764416DE961C}" sibTransId="{21B72554-51FC-4F7F-8CAA-0E8788EDBD44}"/>
    <dgm:cxn modelId="{2952B58E-E87A-4FAE-A779-C038B160B9B4}" type="presOf" srcId="{119B03FF-C253-46C1-964C-C5C3A1603D29}" destId="{9FF565D8-69D8-4A13-A441-9ED1A07415DC}" srcOrd="1" destOrd="0" presId="urn:microsoft.com/office/officeart/2005/8/layout/list1"/>
    <dgm:cxn modelId="{FDBA7897-28EB-4EC8-A8CE-4899C0707E02}" srcId="{E3728C20-EB6D-4606-A9DD-C48473CE9A1D}" destId="{C463456C-4A1D-4E40-8510-6553A2E08EAC}" srcOrd="2" destOrd="0" parTransId="{0F67D353-D3A4-465A-8770-5E0AD74A2096}" sibTransId="{8735C32D-8903-4F05-9839-50B435A381BA}"/>
    <dgm:cxn modelId="{54C7DEA5-24A0-433A-AB6B-12FA492869ED}" srcId="{E3728C20-EB6D-4606-A9DD-C48473CE9A1D}" destId="{119B03FF-C253-46C1-964C-C5C3A1603D29}" srcOrd="0" destOrd="0" parTransId="{0258A417-15A8-4BDA-B483-9B298AE8E662}" sibTransId="{FDA5D11D-2859-4A7A-B331-964A0D299202}"/>
    <dgm:cxn modelId="{7E63AFAE-6ABC-4265-8889-2341E669DCA3}" type="presOf" srcId="{C463456C-4A1D-4E40-8510-6553A2E08EAC}" destId="{C8BD45C4-0036-46CC-B694-7420A32F454C}" srcOrd="0" destOrd="0" presId="urn:microsoft.com/office/officeart/2005/8/layout/list1"/>
    <dgm:cxn modelId="{C1ACCEB0-F5FC-496A-B539-C3453B51B4CB}" type="presOf" srcId="{26F0AFA3-CC61-4F59-B7B4-3EA7C4A98425}" destId="{9F8A8389-3FE2-4D96-AA3D-FB5EB20EC7BC}" srcOrd="0" destOrd="0" presId="urn:microsoft.com/office/officeart/2005/8/layout/list1"/>
    <dgm:cxn modelId="{467DABD5-349E-4DDC-BA9D-D95EA338F375}" type="presOf" srcId="{5BD1D527-DE68-447D-859E-BEB85E3CD90C}" destId="{62C99DC8-ABD1-4BC1-96D5-DB8A95655A56}" srcOrd="0" destOrd="0" presId="urn:microsoft.com/office/officeart/2005/8/layout/list1"/>
    <dgm:cxn modelId="{AA6E55D7-7875-44E7-AF27-823F19841040}" type="presOf" srcId="{119B03FF-C253-46C1-964C-C5C3A1603D29}" destId="{CB8EBB56-8504-4F7A-BC5D-033D90FEAF3F}" srcOrd="0" destOrd="0" presId="urn:microsoft.com/office/officeart/2005/8/layout/list1"/>
    <dgm:cxn modelId="{4AB406E1-036C-41A4-BE28-19D1803A46A3}" type="presOf" srcId="{26F0AFA3-CC61-4F59-B7B4-3EA7C4A98425}" destId="{7A734AB2-47DC-430A-AF94-79125E632AC1}" srcOrd="1" destOrd="0" presId="urn:microsoft.com/office/officeart/2005/8/layout/list1"/>
    <dgm:cxn modelId="{CB9646F0-637C-4C08-83D0-BB329246F87F}" type="presParOf" srcId="{7DBC65CD-5B2C-42F2-96AE-8E65EEA901A5}" destId="{3D411920-83B9-466E-93C4-84646E5CBD5C}" srcOrd="0" destOrd="0" presId="urn:microsoft.com/office/officeart/2005/8/layout/list1"/>
    <dgm:cxn modelId="{B2BA9AFE-434D-40F4-BA5F-173FC06FDD30}" type="presParOf" srcId="{3D411920-83B9-466E-93C4-84646E5CBD5C}" destId="{CB8EBB56-8504-4F7A-BC5D-033D90FEAF3F}" srcOrd="0" destOrd="0" presId="urn:microsoft.com/office/officeart/2005/8/layout/list1"/>
    <dgm:cxn modelId="{FC274849-C556-4740-BD03-38D5334DCC6F}" type="presParOf" srcId="{3D411920-83B9-466E-93C4-84646E5CBD5C}" destId="{9FF565D8-69D8-4A13-A441-9ED1A07415DC}" srcOrd="1" destOrd="0" presId="urn:microsoft.com/office/officeart/2005/8/layout/list1"/>
    <dgm:cxn modelId="{91131F21-DA4F-41FF-ACA4-C6DB1EA8171E}" type="presParOf" srcId="{7DBC65CD-5B2C-42F2-96AE-8E65EEA901A5}" destId="{823C9682-A650-42E2-8644-EA9414D4B23A}" srcOrd="1" destOrd="0" presId="urn:microsoft.com/office/officeart/2005/8/layout/list1"/>
    <dgm:cxn modelId="{6E8CFB30-8C8C-4B86-9EC4-050021A8D4B9}" type="presParOf" srcId="{7DBC65CD-5B2C-42F2-96AE-8E65EEA901A5}" destId="{59923391-13B1-4A05-B0BD-54033F5EB283}" srcOrd="2" destOrd="0" presId="urn:microsoft.com/office/officeart/2005/8/layout/list1"/>
    <dgm:cxn modelId="{485334C9-2785-44E2-939A-742F61D815B3}" type="presParOf" srcId="{7DBC65CD-5B2C-42F2-96AE-8E65EEA901A5}" destId="{198E1732-DCF1-44AD-B512-6B0EEB30425A}" srcOrd="3" destOrd="0" presId="urn:microsoft.com/office/officeart/2005/8/layout/list1"/>
    <dgm:cxn modelId="{1C78539D-056A-4018-A4BD-EEEDB79816AC}" type="presParOf" srcId="{7DBC65CD-5B2C-42F2-96AE-8E65EEA901A5}" destId="{C8D4A645-FE78-4EAF-9CA3-0252F9794F9B}" srcOrd="4" destOrd="0" presId="urn:microsoft.com/office/officeart/2005/8/layout/list1"/>
    <dgm:cxn modelId="{AED6616C-D5A3-44C8-94ED-AE890A8CDE30}" type="presParOf" srcId="{C8D4A645-FE78-4EAF-9CA3-0252F9794F9B}" destId="{62C99DC8-ABD1-4BC1-96D5-DB8A95655A56}" srcOrd="0" destOrd="0" presId="urn:microsoft.com/office/officeart/2005/8/layout/list1"/>
    <dgm:cxn modelId="{E78EAD62-E748-4263-9A0A-62613E25B7F8}" type="presParOf" srcId="{C8D4A645-FE78-4EAF-9CA3-0252F9794F9B}" destId="{4F1B875E-30C4-4296-AF0A-B2F0FF98E937}" srcOrd="1" destOrd="0" presId="urn:microsoft.com/office/officeart/2005/8/layout/list1"/>
    <dgm:cxn modelId="{FE6AC846-EEEF-4770-A218-C21604AB5ADE}" type="presParOf" srcId="{7DBC65CD-5B2C-42F2-96AE-8E65EEA901A5}" destId="{A6BBF129-1C87-48B0-9C84-4586D01AD5ED}" srcOrd="5" destOrd="0" presId="urn:microsoft.com/office/officeart/2005/8/layout/list1"/>
    <dgm:cxn modelId="{2961A0AD-DF57-46BC-B0BF-AB37E4B315D6}" type="presParOf" srcId="{7DBC65CD-5B2C-42F2-96AE-8E65EEA901A5}" destId="{4447009D-8EA2-41AA-BBF3-3154EA9B2F24}" srcOrd="6" destOrd="0" presId="urn:microsoft.com/office/officeart/2005/8/layout/list1"/>
    <dgm:cxn modelId="{AC506F66-042A-40CC-A14E-E4EAB2AED456}" type="presParOf" srcId="{7DBC65CD-5B2C-42F2-96AE-8E65EEA901A5}" destId="{5F0C58E9-F97A-442E-B4B6-09E33D55B343}" srcOrd="7" destOrd="0" presId="urn:microsoft.com/office/officeart/2005/8/layout/list1"/>
    <dgm:cxn modelId="{DA9EA290-0107-452F-969B-75FE190C5A47}" type="presParOf" srcId="{7DBC65CD-5B2C-42F2-96AE-8E65EEA901A5}" destId="{016FCE31-B27D-40E9-8C7F-46E5079028BF}" srcOrd="8" destOrd="0" presId="urn:microsoft.com/office/officeart/2005/8/layout/list1"/>
    <dgm:cxn modelId="{7741D491-A8FC-484E-97E1-91206DC67D4C}" type="presParOf" srcId="{016FCE31-B27D-40E9-8C7F-46E5079028BF}" destId="{C8BD45C4-0036-46CC-B694-7420A32F454C}" srcOrd="0" destOrd="0" presId="urn:microsoft.com/office/officeart/2005/8/layout/list1"/>
    <dgm:cxn modelId="{184BF717-AF69-47BE-B00D-32C1DBB90668}" type="presParOf" srcId="{016FCE31-B27D-40E9-8C7F-46E5079028BF}" destId="{308892F6-9082-488F-A32B-06D8AF648161}" srcOrd="1" destOrd="0" presId="urn:microsoft.com/office/officeart/2005/8/layout/list1"/>
    <dgm:cxn modelId="{B3337CC5-F760-479C-B327-90C69858C798}" type="presParOf" srcId="{7DBC65CD-5B2C-42F2-96AE-8E65EEA901A5}" destId="{6FA02C5B-74D9-43CB-B027-653ED7B3BFFC}" srcOrd="9" destOrd="0" presId="urn:microsoft.com/office/officeart/2005/8/layout/list1"/>
    <dgm:cxn modelId="{C3BEF2AC-9590-4A5D-9FBF-1FE94C199D0A}" type="presParOf" srcId="{7DBC65CD-5B2C-42F2-96AE-8E65EEA901A5}" destId="{0B15E5D7-78A0-46A8-B805-14B307C3929F}" srcOrd="10" destOrd="0" presId="urn:microsoft.com/office/officeart/2005/8/layout/list1"/>
    <dgm:cxn modelId="{D3C6874E-ECDD-45C7-A581-8C7705C066F5}" type="presParOf" srcId="{7DBC65CD-5B2C-42F2-96AE-8E65EEA901A5}" destId="{0C36EB90-198D-4D45-9CDD-1990081AD103}" srcOrd="11" destOrd="0" presId="urn:microsoft.com/office/officeart/2005/8/layout/list1"/>
    <dgm:cxn modelId="{83C3145D-A081-4617-BDA1-7A145A6C9D8D}" type="presParOf" srcId="{7DBC65CD-5B2C-42F2-96AE-8E65EEA901A5}" destId="{21427D55-DFAE-4CA3-9A53-5F1EC9C88931}" srcOrd="12" destOrd="0" presId="urn:microsoft.com/office/officeart/2005/8/layout/list1"/>
    <dgm:cxn modelId="{D46536D8-2BFE-4F19-B549-A7F22D4E22D7}" type="presParOf" srcId="{21427D55-DFAE-4CA3-9A53-5F1EC9C88931}" destId="{9F8A8389-3FE2-4D96-AA3D-FB5EB20EC7BC}" srcOrd="0" destOrd="0" presId="urn:microsoft.com/office/officeart/2005/8/layout/list1"/>
    <dgm:cxn modelId="{00DAD093-E2F3-4812-8A09-FE083C8D94C4}" type="presParOf" srcId="{21427D55-DFAE-4CA3-9A53-5F1EC9C88931}" destId="{7A734AB2-47DC-430A-AF94-79125E632AC1}" srcOrd="1" destOrd="0" presId="urn:microsoft.com/office/officeart/2005/8/layout/list1"/>
    <dgm:cxn modelId="{EDB2D347-FCAD-4E0F-A290-F5DF5C0B4904}" type="presParOf" srcId="{7DBC65CD-5B2C-42F2-96AE-8E65EEA901A5}" destId="{190742E0-A43C-4E73-80CC-7213116E8627}" srcOrd="13" destOrd="0" presId="urn:microsoft.com/office/officeart/2005/8/layout/list1"/>
    <dgm:cxn modelId="{726ACF3B-CC40-4461-A601-2FBA60F7A5E5}" type="presParOf" srcId="{7DBC65CD-5B2C-42F2-96AE-8E65EEA901A5}" destId="{E4831231-EA6F-485D-A4BA-3A5CF0E78F22}"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custT="1"/>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Clearing Open Items</a:t>
          </a:r>
        </a:p>
      </dgm:t>
    </dgm:pt>
    <dgm:pt modelId="{0258A417-15A8-4BDA-B483-9B298AE8E662}" type="parTrans" cxnId="{54C7DEA5-24A0-433A-AB6B-12FA492869ED}">
      <dgm:prSet/>
      <dgm:spPr/>
      <dgm:t>
        <a:bodyPr/>
        <a:lstStyle/>
        <a:p>
          <a:endParaRPr lang="en-US" sz="2000" b="1"/>
        </a:p>
      </dgm:t>
    </dgm:pt>
    <dgm:pt modelId="{FDA5D11D-2859-4A7A-B331-964A0D299202}" type="sibTrans" cxnId="{54C7DEA5-24A0-433A-AB6B-12FA492869ED}">
      <dgm:prSet/>
      <dgm:spPr>
        <a:ln>
          <a:solidFill>
            <a:schemeClr val="accent6"/>
          </a:solidFill>
        </a:ln>
      </dgm:spPr>
      <dgm:t>
        <a:bodyPr/>
        <a:lstStyle/>
        <a:p>
          <a:endParaRPr lang="en-US" sz="2000" b="1"/>
        </a:p>
      </dgm:t>
    </dgm:pt>
    <dgm:pt modelId="{5BD1D527-DE68-447D-859E-BEB85E3CD90C}">
      <dgm:prSet phldrT="[Text]" custT="1"/>
      <dgm:spPr>
        <a:solidFill>
          <a:schemeClr val="tx2">
            <a:lumMod val="50000"/>
            <a:lumOff val="50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Incoming and Outgoing Payments</a:t>
          </a:r>
        </a:p>
      </dgm:t>
    </dgm:pt>
    <dgm:pt modelId="{83EB42C1-B798-48D9-9B39-49A893E02AD9}" type="parTrans" cxnId="{C5339853-13FC-4F4F-9251-C9276A638A54}">
      <dgm:prSet/>
      <dgm:spPr/>
      <dgm:t>
        <a:bodyPr/>
        <a:lstStyle/>
        <a:p>
          <a:endParaRPr lang="en-US" sz="2000" b="1"/>
        </a:p>
      </dgm:t>
    </dgm:pt>
    <dgm:pt modelId="{904A278E-F19D-47C5-91B3-BE734CF33B7B}" type="sibTrans" cxnId="{C5339853-13FC-4F4F-9251-C9276A638A54}">
      <dgm:prSet/>
      <dgm:spPr>
        <a:ln>
          <a:solidFill>
            <a:schemeClr val="accent6"/>
          </a:solidFill>
        </a:ln>
      </dgm:spPr>
      <dgm:t>
        <a:bodyPr/>
        <a:lstStyle/>
        <a:p>
          <a:endParaRPr lang="en-US" sz="2000" b="1"/>
        </a:p>
      </dgm:t>
    </dgm:pt>
    <dgm:pt modelId="{C463456C-4A1D-4E40-8510-6553A2E08EAC}">
      <dgm:prSet phldrT="[Text]" custT="1"/>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Payment Differences</a:t>
          </a:r>
        </a:p>
      </dgm:t>
    </dgm:pt>
    <dgm:pt modelId="{0F67D353-D3A4-465A-8770-5E0AD74A2096}" type="parTrans" cxnId="{FDBA7897-28EB-4EC8-A8CE-4899C0707E02}">
      <dgm:prSet/>
      <dgm:spPr/>
      <dgm:t>
        <a:bodyPr/>
        <a:lstStyle/>
        <a:p>
          <a:endParaRPr lang="en-US" sz="2000" b="1"/>
        </a:p>
      </dgm:t>
    </dgm:pt>
    <dgm:pt modelId="{8735C32D-8903-4F05-9839-50B435A381BA}" type="sibTrans" cxnId="{FDBA7897-28EB-4EC8-A8CE-4899C0707E02}">
      <dgm:prSet/>
      <dgm:spPr>
        <a:ln>
          <a:solidFill>
            <a:schemeClr val="accent6"/>
          </a:solidFill>
        </a:ln>
      </dgm:spPr>
      <dgm:t>
        <a:bodyPr/>
        <a:lstStyle/>
        <a:p>
          <a:endParaRPr lang="en-US" sz="2000" b="1"/>
        </a:p>
      </dgm:t>
    </dgm:pt>
    <dgm:pt modelId="{26F0AFA3-CC61-4F59-B7B4-3EA7C4A98425}">
      <dgm:prSet phldrT="[Text]" custT="1"/>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Exchange Rate Differences</a:t>
          </a:r>
        </a:p>
      </dgm:t>
    </dgm:pt>
    <dgm:pt modelId="{C30C10DA-A21E-4EE3-BCB8-764416DE961C}" type="parTrans" cxnId="{066F5157-37C0-47DA-86BE-637BB33003CF}">
      <dgm:prSet/>
      <dgm:spPr/>
      <dgm:t>
        <a:bodyPr/>
        <a:lstStyle/>
        <a:p>
          <a:endParaRPr lang="en-US" sz="2000" b="1"/>
        </a:p>
      </dgm:t>
    </dgm:pt>
    <dgm:pt modelId="{21B72554-51FC-4F7F-8CAA-0E8788EDBD44}" type="sibTrans" cxnId="{066F5157-37C0-47DA-86BE-637BB33003CF}">
      <dgm:prSet/>
      <dgm:spPr>
        <a:ln>
          <a:solidFill>
            <a:schemeClr val="accent6"/>
          </a:solidFill>
        </a:ln>
      </dgm:spPr>
      <dgm:t>
        <a:bodyPr/>
        <a:lstStyle/>
        <a:p>
          <a:endParaRPr lang="en-US" sz="2000" b="1"/>
        </a:p>
      </dgm:t>
    </dgm:pt>
    <dgm:pt modelId="{7DBC65CD-5B2C-42F2-96AE-8E65EEA901A5}" type="pres">
      <dgm:prSet presAssocID="{E3728C20-EB6D-4606-A9DD-C48473CE9A1D}" presName="linear" presStyleCnt="0">
        <dgm:presLayoutVars>
          <dgm:dir/>
          <dgm:animLvl val="lvl"/>
          <dgm:resizeHandles val="exact"/>
        </dgm:presLayoutVars>
      </dgm:prSet>
      <dgm:spPr/>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4"/>
      <dgm:spPr/>
    </dgm:pt>
    <dgm:pt modelId="{9FF565D8-69D8-4A13-A441-9ED1A07415DC}" type="pres">
      <dgm:prSet presAssocID="{119B03FF-C253-46C1-964C-C5C3A1603D29}" presName="parentText" presStyleLbl="node1" presStyleIdx="0" presStyleCnt="4">
        <dgm:presLayoutVars>
          <dgm:chMax val="0"/>
          <dgm:bulletEnabled val="1"/>
        </dgm:presLayoutVars>
      </dgm:prSet>
      <dgm:spPr/>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4">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4"/>
      <dgm:spPr/>
    </dgm:pt>
    <dgm:pt modelId="{4F1B875E-30C4-4296-AF0A-B2F0FF98E937}" type="pres">
      <dgm:prSet presAssocID="{5BD1D527-DE68-447D-859E-BEB85E3CD90C}" presName="parentText" presStyleLbl="node1" presStyleIdx="1" presStyleCnt="4" custLinFactNeighborX="14286" custLinFactNeighborY="-9137">
        <dgm:presLayoutVars>
          <dgm:chMax val="0"/>
          <dgm:bulletEnabled val="1"/>
        </dgm:presLayoutVars>
      </dgm:prSet>
      <dgm:spPr/>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4">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4"/>
      <dgm:spPr/>
    </dgm:pt>
    <dgm:pt modelId="{308892F6-9082-488F-A32B-06D8AF648161}" type="pres">
      <dgm:prSet presAssocID="{C463456C-4A1D-4E40-8510-6553A2E08EAC}" presName="parentText" presStyleLbl="node1" presStyleIdx="2" presStyleCnt="4">
        <dgm:presLayoutVars>
          <dgm:chMax val="0"/>
          <dgm:bulletEnabled val="1"/>
        </dgm:presLayoutVars>
      </dgm:prSet>
      <dgm:spPr/>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4">
        <dgm:presLayoutVars>
          <dgm:bulletEnabled val="1"/>
        </dgm:presLayoutVars>
      </dgm:prSet>
      <dgm:spPr/>
    </dgm:pt>
    <dgm:pt modelId="{0C36EB90-198D-4D45-9CDD-1990081AD103}" type="pres">
      <dgm:prSet presAssocID="{8735C32D-8903-4F05-9839-50B435A381BA}"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2" presStyleCnt="4"/>
      <dgm:spPr/>
    </dgm:pt>
    <dgm:pt modelId="{7A734AB2-47DC-430A-AF94-79125E632AC1}" type="pres">
      <dgm:prSet presAssocID="{26F0AFA3-CC61-4F59-B7B4-3EA7C4A98425}" presName="parentText" presStyleLbl="node1" presStyleIdx="3" presStyleCnt="4">
        <dgm:presLayoutVars>
          <dgm:chMax val="0"/>
          <dgm:bulletEnabled val="1"/>
        </dgm:presLayoutVars>
      </dgm:prSet>
      <dgm:spPr/>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3" presStyleCnt="4">
        <dgm:presLayoutVars>
          <dgm:bulletEnabled val="1"/>
        </dgm:presLayoutVars>
      </dgm:prSet>
      <dgm:spPr/>
    </dgm:pt>
  </dgm:ptLst>
  <dgm:cxnLst>
    <dgm:cxn modelId="{6A9AE308-528F-40A4-9537-30EB73481B56}" type="presOf" srcId="{5BD1D527-DE68-447D-859E-BEB85E3CD90C}" destId="{4F1B875E-30C4-4296-AF0A-B2F0FF98E937}" srcOrd="1" destOrd="0" presId="urn:microsoft.com/office/officeart/2005/8/layout/list1"/>
    <dgm:cxn modelId="{62B1402D-9480-470A-8EA7-2587116788BB}" type="presOf" srcId="{E3728C20-EB6D-4606-A9DD-C48473CE9A1D}" destId="{7DBC65CD-5B2C-42F2-96AE-8E65EEA901A5}" srcOrd="0" destOrd="0" presId="urn:microsoft.com/office/officeart/2005/8/layout/list1"/>
    <dgm:cxn modelId="{88B32444-5799-4FE2-AFB2-2D27F1D8C5CB}" type="presOf" srcId="{C463456C-4A1D-4E40-8510-6553A2E08EAC}" destId="{308892F6-9082-488F-A32B-06D8AF648161}" srcOrd="1"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066F5157-37C0-47DA-86BE-637BB33003CF}" srcId="{E3728C20-EB6D-4606-A9DD-C48473CE9A1D}" destId="{26F0AFA3-CC61-4F59-B7B4-3EA7C4A98425}" srcOrd="3" destOrd="0" parTransId="{C30C10DA-A21E-4EE3-BCB8-764416DE961C}" sibTransId="{21B72554-51FC-4F7F-8CAA-0E8788EDBD44}"/>
    <dgm:cxn modelId="{2952B58E-E87A-4FAE-A779-C038B160B9B4}" type="presOf" srcId="{119B03FF-C253-46C1-964C-C5C3A1603D29}" destId="{9FF565D8-69D8-4A13-A441-9ED1A07415DC}" srcOrd="1" destOrd="0" presId="urn:microsoft.com/office/officeart/2005/8/layout/list1"/>
    <dgm:cxn modelId="{FDBA7897-28EB-4EC8-A8CE-4899C0707E02}" srcId="{E3728C20-EB6D-4606-A9DD-C48473CE9A1D}" destId="{C463456C-4A1D-4E40-8510-6553A2E08EAC}" srcOrd="2" destOrd="0" parTransId="{0F67D353-D3A4-465A-8770-5E0AD74A2096}" sibTransId="{8735C32D-8903-4F05-9839-50B435A381BA}"/>
    <dgm:cxn modelId="{54C7DEA5-24A0-433A-AB6B-12FA492869ED}" srcId="{E3728C20-EB6D-4606-A9DD-C48473CE9A1D}" destId="{119B03FF-C253-46C1-964C-C5C3A1603D29}" srcOrd="0" destOrd="0" parTransId="{0258A417-15A8-4BDA-B483-9B298AE8E662}" sibTransId="{FDA5D11D-2859-4A7A-B331-964A0D299202}"/>
    <dgm:cxn modelId="{7E63AFAE-6ABC-4265-8889-2341E669DCA3}" type="presOf" srcId="{C463456C-4A1D-4E40-8510-6553A2E08EAC}" destId="{C8BD45C4-0036-46CC-B694-7420A32F454C}" srcOrd="0" destOrd="0" presId="urn:microsoft.com/office/officeart/2005/8/layout/list1"/>
    <dgm:cxn modelId="{C1ACCEB0-F5FC-496A-B539-C3453B51B4CB}" type="presOf" srcId="{26F0AFA3-CC61-4F59-B7B4-3EA7C4A98425}" destId="{9F8A8389-3FE2-4D96-AA3D-FB5EB20EC7BC}" srcOrd="0" destOrd="0" presId="urn:microsoft.com/office/officeart/2005/8/layout/list1"/>
    <dgm:cxn modelId="{467DABD5-349E-4DDC-BA9D-D95EA338F375}" type="presOf" srcId="{5BD1D527-DE68-447D-859E-BEB85E3CD90C}" destId="{62C99DC8-ABD1-4BC1-96D5-DB8A95655A56}" srcOrd="0" destOrd="0" presId="urn:microsoft.com/office/officeart/2005/8/layout/list1"/>
    <dgm:cxn modelId="{AA6E55D7-7875-44E7-AF27-823F19841040}" type="presOf" srcId="{119B03FF-C253-46C1-964C-C5C3A1603D29}" destId="{CB8EBB56-8504-4F7A-BC5D-033D90FEAF3F}" srcOrd="0" destOrd="0" presId="urn:microsoft.com/office/officeart/2005/8/layout/list1"/>
    <dgm:cxn modelId="{4AB406E1-036C-41A4-BE28-19D1803A46A3}" type="presOf" srcId="{26F0AFA3-CC61-4F59-B7B4-3EA7C4A98425}" destId="{7A734AB2-47DC-430A-AF94-79125E632AC1}" srcOrd="1" destOrd="0" presId="urn:microsoft.com/office/officeart/2005/8/layout/list1"/>
    <dgm:cxn modelId="{CB9646F0-637C-4C08-83D0-BB329246F87F}" type="presParOf" srcId="{7DBC65CD-5B2C-42F2-96AE-8E65EEA901A5}" destId="{3D411920-83B9-466E-93C4-84646E5CBD5C}" srcOrd="0" destOrd="0" presId="urn:microsoft.com/office/officeart/2005/8/layout/list1"/>
    <dgm:cxn modelId="{B2BA9AFE-434D-40F4-BA5F-173FC06FDD30}" type="presParOf" srcId="{3D411920-83B9-466E-93C4-84646E5CBD5C}" destId="{CB8EBB56-8504-4F7A-BC5D-033D90FEAF3F}" srcOrd="0" destOrd="0" presId="urn:microsoft.com/office/officeart/2005/8/layout/list1"/>
    <dgm:cxn modelId="{FC274849-C556-4740-BD03-38D5334DCC6F}" type="presParOf" srcId="{3D411920-83B9-466E-93C4-84646E5CBD5C}" destId="{9FF565D8-69D8-4A13-A441-9ED1A07415DC}" srcOrd="1" destOrd="0" presId="urn:microsoft.com/office/officeart/2005/8/layout/list1"/>
    <dgm:cxn modelId="{91131F21-DA4F-41FF-ACA4-C6DB1EA8171E}" type="presParOf" srcId="{7DBC65CD-5B2C-42F2-96AE-8E65EEA901A5}" destId="{823C9682-A650-42E2-8644-EA9414D4B23A}" srcOrd="1" destOrd="0" presId="urn:microsoft.com/office/officeart/2005/8/layout/list1"/>
    <dgm:cxn modelId="{6E8CFB30-8C8C-4B86-9EC4-050021A8D4B9}" type="presParOf" srcId="{7DBC65CD-5B2C-42F2-96AE-8E65EEA901A5}" destId="{59923391-13B1-4A05-B0BD-54033F5EB283}" srcOrd="2" destOrd="0" presId="urn:microsoft.com/office/officeart/2005/8/layout/list1"/>
    <dgm:cxn modelId="{485334C9-2785-44E2-939A-742F61D815B3}" type="presParOf" srcId="{7DBC65CD-5B2C-42F2-96AE-8E65EEA901A5}" destId="{198E1732-DCF1-44AD-B512-6B0EEB30425A}" srcOrd="3" destOrd="0" presId="urn:microsoft.com/office/officeart/2005/8/layout/list1"/>
    <dgm:cxn modelId="{1C78539D-056A-4018-A4BD-EEEDB79816AC}" type="presParOf" srcId="{7DBC65CD-5B2C-42F2-96AE-8E65EEA901A5}" destId="{C8D4A645-FE78-4EAF-9CA3-0252F9794F9B}" srcOrd="4" destOrd="0" presId="urn:microsoft.com/office/officeart/2005/8/layout/list1"/>
    <dgm:cxn modelId="{AED6616C-D5A3-44C8-94ED-AE890A8CDE30}" type="presParOf" srcId="{C8D4A645-FE78-4EAF-9CA3-0252F9794F9B}" destId="{62C99DC8-ABD1-4BC1-96D5-DB8A95655A56}" srcOrd="0" destOrd="0" presId="urn:microsoft.com/office/officeart/2005/8/layout/list1"/>
    <dgm:cxn modelId="{E78EAD62-E748-4263-9A0A-62613E25B7F8}" type="presParOf" srcId="{C8D4A645-FE78-4EAF-9CA3-0252F9794F9B}" destId="{4F1B875E-30C4-4296-AF0A-B2F0FF98E937}" srcOrd="1" destOrd="0" presId="urn:microsoft.com/office/officeart/2005/8/layout/list1"/>
    <dgm:cxn modelId="{FE6AC846-EEEF-4770-A218-C21604AB5ADE}" type="presParOf" srcId="{7DBC65CD-5B2C-42F2-96AE-8E65EEA901A5}" destId="{A6BBF129-1C87-48B0-9C84-4586D01AD5ED}" srcOrd="5" destOrd="0" presId="urn:microsoft.com/office/officeart/2005/8/layout/list1"/>
    <dgm:cxn modelId="{2961A0AD-DF57-46BC-B0BF-AB37E4B315D6}" type="presParOf" srcId="{7DBC65CD-5B2C-42F2-96AE-8E65EEA901A5}" destId="{4447009D-8EA2-41AA-BBF3-3154EA9B2F24}" srcOrd="6" destOrd="0" presId="urn:microsoft.com/office/officeart/2005/8/layout/list1"/>
    <dgm:cxn modelId="{AC506F66-042A-40CC-A14E-E4EAB2AED456}" type="presParOf" srcId="{7DBC65CD-5B2C-42F2-96AE-8E65EEA901A5}" destId="{5F0C58E9-F97A-442E-B4B6-09E33D55B343}" srcOrd="7" destOrd="0" presId="urn:microsoft.com/office/officeart/2005/8/layout/list1"/>
    <dgm:cxn modelId="{DA9EA290-0107-452F-969B-75FE190C5A47}" type="presParOf" srcId="{7DBC65CD-5B2C-42F2-96AE-8E65EEA901A5}" destId="{016FCE31-B27D-40E9-8C7F-46E5079028BF}" srcOrd="8" destOrd="0" presId="urn:microsoft.com/office/officeart/2005/8/layout/list1"/>
    <dgm:cxn modelId="{7741D491-A8FC-484E-97E1-91206DC67D4C}" type="presParOf" srcId="{016FCE31-B27D-40E9-8C7F-46E5079028BF}" destId="{C8BD45C4-0036-46CC-B694-7420A32F454C}" srcOrd="0" destOrd="0" presId="urn:microsoft.com/office/officeart/2005/8/layout/list1"/>
    <dgm:cxn modelId="{184BF717-AF69-47BE-B00D-32C1DBB90668}" type="presParOf" srcId="{016FCE31-B27D-40E9-8C7F-46E5079028BF}" destId="{308892F6-9082-488F-A32B-06D8AF648161}" srcOrd="1" destOrd="0" presId="urn:microsoft.com/office/officeart/2005/8/layout/list1"/>
    <dgm:cxn modelId="{B3337CC5-F760-479C-B327-90C69858C798}" type="presParOf" srcId="{7DBC65CD-5B2C-42F2-96AE-8E65EEA901A5}" destId="{6FA02C5B-74D9-43CB-B027-653ED7B3BFFC}" srcOrd="9" destOrd="0" presId="urn:microsoft.com/office/officeart/2005/8/layout/list1"/>
    <dgm:cxn modelId="{C3BEF2AC-9590-4A5D-9FBF-1FE94C199D0A}" type="presParOf" srcId="{7DBC65CD-5B2C-42F2-96AE-8E65EEA901A5}" destId="{0B15E5D7-78A0-46A8-B805-14B307C3929F}" srcOrd="10" destOrd="0" presId="urn:microsoft.com/office/officeart/2005/8/layout/list1"/>
    <dgm:cxn modelId="{D3C6874E-ECDD-45C7-A581-8C7705C066F5}" type="presParOf" srcId="{7DBC65CD-5B2C-42F2-96AE-8E65EEA901A5}" destId="{0C36EB90-198D-4D45-9CDD-1990081AD103}" srcOrd="11" destOrd="0" presId="urn:microsoft.com/office/officeart/2005/8/layout/list1"/>
    <dgm:cxn modelId="{83C3145D-A081-4617-BDA1-7A145A6C9D8D}" type="presParOf" srcId="{7DBC65CD-5B2C-42F2-96AE-8E65EEA901A5}" destId="{21427D55-DFAE-4CA3-9A53-5F1EC9C88931}" srcOrd="12" destOrd="0" presId="urn:microsoft.com/office/officeart/2005/8/layout/list1"/>
    <dgm:cxn modelId="{D46536D8-2BFE-4F19-B549-A7F22D4E22D7}" type="presParOf" srcId="{21427D55-DFAE-4CA3-9A53-5F1EC9C88931}" destId="{9F8A8389-3FE2-4D96-AA3D-FB5EB20EC7BC}" srcOrd="0" destOrd="0" presId="urn:microsoft.com/office/officeart/2005/8/layout/list1"/>
    <dgm:cxn modelId="{00DAD093-E2F3-4812-8A09-FE083C8D94C4}" type="presParOf" srcId="{21427D55-DFAE-4CA3-9A53-5F1EC9C88931}" destId="{7A734AB2-47DC-430A-AF94-79125E632AC1}" srcOrd="1" destOrd="0" presId="urn:microsoft.com/office/officeart/2005/8/layout/list1"/>
    <dgm:cxn modelId="{EDB2D347-FCAD-4E0F-A290-F5DF5C0B4904}" type="presParOf" srcId="{7DBC65CD-5B2C-42F2-96AE-8E65EEA901A5}" destId="{190742E0-A43C-4E73-80CC-7213116E8627}" srcOrd="13" destOrd="0" presId="urn:microsoft.com/office/officeart/2005/8/layout/list1"/>
    <dgm:cxn modelId="{726ACF3B-CC40-4461-A601-2FBA60F7A5E5}" type="presParOf" srcId="{7DBC65CD-5B2C-42F2-96AE-8E65EEA901A5}" destId="{E4831231-EA6F-485D-A4BA-3A5CF0E78F22}"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custT="1"/>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Clearing Open Items</a:t>
          </a:r>
        </a:p>
      </dgm:t>
    </dgm:pt>
    <dgm:pt modelId="{0258A417-15A8-4BDA-B483-9B298AE8E662}" type="parTrans" cxnId="{54C7DEA5-24A0-433A-AB6B-12FA492869ED}">
      <dgm:prSet/>
      <dgm:spPr/>
      <dgm:t>
        <a:bodyPr/>
        <a:lstStyle/>
        <a:p>
          <a:endParaRPr lang="en-US" sz="2000" b="1"/>
        </a:p>
      </dgm:t>
    </dgm:pt>
    <dgm:pt modelId="{FDA5D11D-2859-4A7A-B331-964A0D299202}" type="sibTrans" cxnId="{54C7DEA5-24A0-433A-AB6B-12FA492869ED}">
      <dgm:prSet/>
      <dgm:spPr>
        <a:ln>
          <a:solidFill>
            <a:schemeClr val="accent6"/>
          </a:solidFill>
        </a:ln>
      </dgm:spPr>
      <dgm:t>
        <a:bodyPr/>
        <a:lstStyle/>
        <a:p>
          <a:endParaRPr lang="en-US" sz="2000" b="1"/>
        </a:p>
      </dgm:t>
    </dgm:pt>
    <dgm:pt modelId="{5BD1D527-DE68-447D-859E-BEB85E3CD90C}">
      <dgm:prSet phldrT="[Text]" custT="1"/>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Incoming and Outgoing Payments</a:t>
          </a:r>
        </a:p>
      </dgm:t>
    </dgm:pt>
    <dgm:pt modelId="{83EB42C1-B798-48D9-9B39-49A893E02AD9}" type="parTrans" cxnId="{C5339853-13FC-4F4F-9251-C9276A638A54}">
      <dgm:prSet/>
      <dgm:spPr/>
      <dgm:t>
        <a:bodyPr/>
        <a:lstStyle/>
        <a:p>
          <a:endParaRPr lang="en-US" sz="2000" b="1"/>
        </a:p>
      </dgm:t>
    </dgm:pt>
    <dgm:pt modelId="{904A278E-F19D-47C5-91B3-BE734CF33B7B}" type="sibTrans" cxnId="{C5339853-13FC-4F4F-9251-C9276A638A54}">
      <dgm:prSet/>
      <dgm:spPr>
        <a:ln>
          <a:solidFill>
            <a:schemeClr val="accent6"/>
          </a:solidFill>
        </a:ln>
      </dgm:spPr>
      <dgm:t>
        <a:bodyPr/>
        <a:lstStyle/>
        <a:p>
          <a:endParaRPr lang="en-US" sz="2000" b="1"/>
        </a:p>
      </dgm:t>
    </dgm:pt>
    <dgm:pt modelId="{C463456C-4A1D-4E40-8510-6553A2E08EAC}">
      <dgm:prSet phldrT="[Text]" custT="1"/>
      <dgm:spPr>
        <a:solidFill>
          <a:schemeClr val="tx2">
            <a:lumMod val="50000"/>
            <a:lumOff val="50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Payment Differences</a:t>
          </a:r>
        </a:p>
      </dgm:t>
    </dgm:pt>
    <dgm:pt modelId="{0F67D353-D3A4-465A-8770-5E0AD74A2096}" type="parTrans" cxnId="{FDBA7897-28EB-4EC8-A8CE-4899C0707E02}">
      <dgm:prSet/>
      <dgm:spPr/>
      <dgm:t>
        <a:bodyPr/>
        <a:lstStyle/>
        <a:p>
          <a:endParaRPr lang="en-US" sz="2000" b="1"/>
        </a:p>
      </dgm:t>
    </dgm:pt>
    <dgm:pt modelId="{8735C32D-8903-4F05-9839-50B435A381BA}" type="sibTrans" cxnId="{FDBA7897-28EB-4EC8-A8CE-4899C0707E02}">
      <dgm:prSet/>
      <dgm:spPr>
        <a:ln>
          <a:solidFill>
            <a:schemeClr val="accent6"/>
          </a:solidFill>
        </a:ln>
      </dgm:spPr>
      <dgm:t>
        <a:bodyPr/>
        <a:lstStyle/>
        <a:p>
          <a:endParaRPr lang="en-US" sz="2000" b="1"/>
        </a:p>
      </dgm:t>
    </dgm:pt>
    <dgm:pt modelId="{26F0AFA3-CC61-4F59-B7B4-3EA7C4A98425}">
      <dgm:prSet phldrT="[Text]" custT="1"/>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Exchange Rate Differences</a:t>
          </a:r>
        </a:p>
      </dgm:t>
    </dgm:pt>
    <dgm:pt modelId="{C30C10DA-A21E-4EE3-BCB8-764416DE961C}" type="parTrans" cxnId="{066F5157-37C0-47DA-86BE-637BB33003CF}">
      <dgm:prSet/>
      <dgm:spPr/>
      <dgm:t>
        <a:bodyPr/>
        <a:lstStyle/>
        <a:p>
          <a:endParaRPr lang="en-US" sz="2000" b="1"/>
        </a:p>
      </dgm:t>
    </dgm:pt>
    <dgm:pt modelId="{21B72554-51FC-4F7F-8CAA-0E8788EDBD44}" type="sibTrans" cxnId="{066F5157-37C0-47DA-86BE-637BB33003CF}">
      <dgm:prSet/>
      <dgm:spPr>
        <a:ln>
          <a:solidFill>
            <a:schemeClr val="accent6"/>
          </a:solidFill>
        </a:ln>
      </dgm:spPr>
      <dgm:t>
        <a:bodyPr/>
        <a:lstStyle/>
        <a:p>
          <a:endParaRPr lang="en-US" sz="2000" b="1"/>
        </a:p>
      </dgm:t>
    </dgm:pt>
    <dgm:pt modelId="{7DBC65CD-5B2C-42F2-96AE-8E65EEA901A5}" type="pres">
      <dgm:prSet presAssocID="{E3728C20-EB6D-4606-A9DD-C48473CE9A1D}" presName="linear" presStyleCnt="0">
        <dgm:presLayoutVars>
          <dgm:dir/>
          <dgm:animLvl val="lvl"/>
          <dgm:resizeHandles val="exact"/>
        </dgm:presLayoutVars>
      </dgm:prSet>
      <dgm:spPr/>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4"/>
      <dgm:spPr/>
    </dgm:pt>
    <dgm:pt modelId="{9FF565D8-69D8-4A13-A441-9ED1A07415DC}" type="pres">
      <dgm:prSet presAssocID="{119B03FF-C253-46C1-964C-C5C3A1603D29}" presName="parentText" presStyleLbl="node1" presStyleIdx="0" presStyleCnt="4">
        <dgm:presLayoutVars>
          <dgm:chMax val="0"/>
          <dgm:bulletEnabled val="1"/>
        </dgm:presLayoutVars>
      </dgm:prSet>
      <dgm:spPr/>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4">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4"/>
      <dgm:spPr/>
    </dgm:pt>
    <dgm:pt modelId="{4F1B875E-30C4-4296-AF0A-B2F0FF98E937}" type="pres">
      <dgm:prSet presAssocID="{5BD1D527-DE68-447D-859E-BEB85E3CD90C}" presName="parentText" presStyleLbl="node1" presStyleIdx="1" presStyleCnt="4" custLinFactNeighborX="14286" custLinFactNeighborY="-9137">
        <dgm:presLayoutVars>
          <dgm:chMax val="0"/>
          <dgm:bulletEnabled val="1"/>
        </dgm:presLayoutVars>
      </dgm:prSet>
      <dgm:spPr/>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4">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4"/>
      <dgm:spPr/>
    </dgm:pt>
    <dgm:pt modelId="{308892F6-9082-488F-A32B-06D8AF648161}" type="pres">
      <dgm:prSet presAssocID="{C463456C-4A1D-4E40-8510-6553A2E08EAC}" presName="parentText" presStyleLbl="node1" presStyleIdx="2" presStyleCnt="4">
        <dgm:presLayoutVars>
          <dgm:chMax val="0"/>
          <dgm:bulletEnabled val="1"/>
        </dgm:presLayoutVars>
      </dgm:prSet>
      <dgm:spPr/>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4">
        <dgm:presLayoutVars>
          <dgm:bulletEnabled val="1"/>
        </dgm:presLayoutVars>
      </dgm:prSet>
      <dgm:spPr/>
    </dgm:pt>
    <dgm:pt modelId="{0C36EB90-198D-4D45-9CDD-1990081AD103}" type="pres">
      <dgm:prSet presAssocID="{8735C32D-8903-4F05-9839-50B435A381BA}"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2" presStyleCnt="4"/>
      <dgm:spPr/>
    </dgm:pt>
    <dgm:pt modelId="{7A734AB2-47DC-430A-AF94-79125E632AC1}" type="pres">
      <dgm:prSet presAssocID="{26F0AFA3-CC61-4F59-B7B4-3EA7C4A98425}" presName="parentText" presStyleLbl="node1" presStyleIdx="3" presStyleCnt="4">
        <dgm:presLayoutVars>
          <dgm:chMax val="0"/>
          <dgm:bulletEnabled val="1"/>
        </dgm:presLayoutVars>
      </dgm:prSet>
      <dgm:spPr/>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3" presStyleCnt="4">
        <dgm:presLayoutVars>
          <dgm:bulletEnabled val="1"/>
        </dgm:presLayoutVars>
      </dgm:prSet>
      <dgm:spPr/>
    </dgm:pt>
  </dgm:ptLst>
  <dgm:cxnLst>
    <dgm:cxn modelId="{6A9AE308-528F-40A4-9537-30EB73481B56}" type="presOf" srcId="{5BD1D527-DE68-447D-859E-BEB85E3CD90C}" destId="{4F1B875E-30C4-4296-AF0A-B2F0FF98E937}" srcOrd="1" destOrd="0" presId="urn:microsoft.com/office/officeart/2005/8/layout/list1"/>
    <dgm:cxn modelId="{62B1402D-9480-470A-8EA7-2587116788BB}" type="presOf" srcId="{E3728C20-EB6D-4606-A9DD-C48473CE9A1D}" destId="{7DBC65CD-5B2C-42F2-96AE-8E65EEA901A5}" srcOrd="0" destOrd="0" presId="urn:microsoft.com/office/officeart/2005/8/layout/list1"/>
    <dgm:cxn modelId="{88B32444-5799-4FE2-AFB2-2D27F1D8C5CB}" type="presOf" srcId="{C463456C-4A1D-4E40-8510-6553A2E08EAC}" destId="{308892F6-9082-488F-A32B-06D8AF648161}" srcOrd="1"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066F5157-37C0-47DA-86BE-637BB33003CF}" srcId="{E3728C20-EB6D-4606-A9DD-C48473CE9A1D}" destId="{26F0AFA3-CC61-4F59-B7B4-3EA7C4A98425}" srcOrd="3" destOrd="0" parTransId="{C30C10DA-A21E-4EE3-BCB8-764416DE961C}" sibTransId="{21B72554-51FC-4F7F-8CAA-0E8788EDBD44}"/>
    <dgm:cxn modelId="{2952B58E-E87A-4FAE-A779-C038B160B9B4}" type="presOf" srcId="{119B03FF-C253-46C1-964C-C5C3A1603D29}" destId="{9FF565D8-69D8-4A13-A441-9ED1A07415DC}" srcOrd="1" destOrd="0" presId="urn:microsoft.com/office/officeart/2005/8/layout/list1"/>
    <dgm:cxn modelId="{FDBA7897-28EB-4EC8-A8CE-4899C0707E02}" srcId="{E3728C20-EB6D-4606-A9DD-C48473CE9A1D}" destId="{C463456C-4A1D-4E40-8510-6553A2E08EAC}" srcOrd="2" destOrd="0" parTransId="{0F67D353-D3A4-465A-8770-5E0AD74A2096}" sibTransId="{8735C32D-8903-4F05-9839-50B435A381BA}"/>
    <dgm:cxn modelId="{54C7DEA5-24A0-433A-AB6B-12FA492869ED}" srcId="{E3728C20-EB6D-4606-A9DD-C48473CE9A1D}" destId="{119B03FF-C253-46C1-964C-C5C3A1603D29}" srcOrd="0" destOrd="0" parTransId="{0258A417-15A8-4BDA-B483-9B298AE8E662}" sibTransId="{FDA5D11D-2859-4A7A-B331-964A0D299202}"/>
    <dgm:cxn modelId="{7E63AFAE-6ABC-4265-8889-2341E669DCA3}" type="presOf" srcId="{C463456C-4A1D-4E40-8510-6553A2E08EAC}" destId="{C8BD45C4-0036-46CC-B694-7420A32F454C}" srcOrd="0" destOrd="0" presId="urn:microsoft.com/office/officeart/2005/8/layout/list1"/>
    <dgm:cxn modelId="{C1ACCEB0-F5FC-496A-B539-C3453B51B4CB}" type="presOf" srcId="{26F0AFA3-CC61-4F59-B7B4-3EA7C4A98425}" destId="{9F8A8389-3FE2-4D96-AA3D-FB5EB20EC7BC}" srcOrd="0" destOrd="0" presId="urn:microsoft.com/office/officeart/2005/8/layout/list1"/>
    <dgm:cxn modelId="{467DABD5-349E-4DDC-BA9D-D95EA338F375}" type="presOf" srcId="{5BD1D527-DE68-447D-859E-BEB85E3CD90C}" destId="{62C99DC8-ABD1-4BC1-96D5-DB8A95655A56}" srcOrd="0" destOrd="0" presId="urn:microsoft.com/office/officeart/2005/8/layout/list1"/>
    <dgm:cxn modelId="{AA6E55D7-7875-44E7-AF27-823F19841040}" type="presOf" srcId="{119B03FF-C253-46C1-964C-C5C3A1603D29}" destId="{CB8EBB56-8504-4F7A-BC5D-033D90FEAF3F}" srcOrd="0" destOrd="0" presId="urn:microsoft.com/office/officeart/2005/8/layout/list1"/>
    <dgm:cxn modelId="{4AB406E1-036C-41A4-BE28-19D1803A46A3}" type="presOf" srcId="{26F0AFA3-CC61-4F59-B7B4-3EA7C4A98425}" destId="{7A734AB2-47DC-430A-AF94-79125E632AC1}" srcOrd="1" destOrd="0" presId="urn:microsoft.com/office/officeart/2005/8/layout/list1"/>
    <dgm:cxn modelId="{CB9646F0-637C-4C08-83D0-BB329246F87F}" type="presParOf" srcId="{7DBC65CD-5B2C-42F2-96AE-8E65EEA901A5}" destId="{3D411920-83B9-466E-93C4-84646E5CBD5C}" srcOrd="0" destOrd="0" presId="urn:microsoft.com/office/officeart/2005/8/layout/list1"/>
    <dgm:cxn modelId="{B2BA9AFE-434D-40F4-BA5F-173FC06FDD30}" type="presParOf" srcId="{3D411920-83B9-466E-93C4-84646E5CBD5C}" destId="{CB8EBB56-8504-4F7A-BC5D-033D90FEAF3F}" srcOrd="0" destOrd="0" presId="urn:microsoft.com/office/officeart/2005/8/layout/list1"/>
    <dgm:cxn modelId="{FC274849-C556-4740-BD03-38D5334DCC6F}" type="presParOf" srcId="{3D411920-83B9-466E-93C4-84646E5CBD5C}" destId="{9FF565D8-69D8-4A13-A441-9ED1A07415DC}" srcOrd="1" destOrd="0" presId="urn:microsoft.com/office/officeart/2005/8/layout/list1"/>
    <dgm:cxn modelId="{91131F21-DA4F-41FF-ACA4-C6DB1EA8171E}" type="presParOf" srcId="{7DBC65CD-5B2C-42F2-96AE-8E65EEA901A5}" destId="{823C9682-A650-42E2-8644-EA9414D4B23A}" srcOrd="1" destOrd="0" presId="urn:microsoft.com/office/officeart/2005/8/layout/list1"/>
    <dgm:cxn modelId="{6E8CFB30-8C8C-4B86-9EC4-050021A8D4B9}" type="presParOf" srcId="{7DBC65CD-5B2C-42F2-96AE-8E65EEA901A5}" destId="{59923391-13B1-4A05-B0BD-54033F5EB283}" srcOrd="2" destOrd="0" presId="urn:microsoft.com/office/officeart/2005/8/layout/list1"/>
    <dgm:cxn modelId="{485334C9-2785-44E2-939A-742F61D815B3}" type="presParOf" srcId="{7DBC65CD-5B2C-42F2-96AE-8E65EEA901A5}" destId="{198E1732-DCF1-44AD-B512-6B0EEB30425A}" srcOrd="3" destOrd="0" presId="urn:microsoft.com/office/officeart/2005/8/layout/list1"/>
    <dgm:cxn modelId="{1C78539D-056A-4018-A4BD-EEEDB79816AC}" type="presParOf" srcId="{7DBC65CD-5B2C-42F2-96AE-8E65EEA901A5}" destId="{C8D4A645-FE78-4EAF-9CA3-0252F9794F9B}" srcOrd="4" destOrd="0" presId="urn:microsoft.com/office/officeart/2005/8/layout/list1"/>
    <dgm:cxn modelId="{AED6616C-D5A3-44C8-94ED-AE890A8CDE30}" type="presParOf" srcId="{C8D4A645-FE78-4EAF-9CA3-0252F9794F9B}" destId="{62C99DC8-ABD1-4BC1-96D5-DB8A95655A56}" srcOrd="0" destOrd="0" presId="urn:microsoft.com/office/officeart/2005/8/layout/list1"/>
    <dgm:cxn modelId="{E78EAD62-E748-4263-9A0A-62613E25B7F8}" type="presParOf" srcId="{C8D4A645-FE78-4EAF-9CA3-0252F9794F9B}" destId="{4F1B875E-30C4-4296-AF0A-B2F0FF98E937}" srcOrd="1" destOrd="0" presId="urn:microsoft.com/office/officeart/2005/8/layout/list1"/>
    <dgm:cxn modelId="{FE6AC846-EEEF-4770-A218-C21604AB5ADE}" type="presParOf" srcId="{7DBC65CD-5B2C-42F2-96AE-8E65EEA901A5}" destId="{A6BBF129-1C87-48B0-9C84-4586D01AD5ED}" srcOrd="5" destOrd="0" presId="urn:microsoft.com/office/officeart/2005/8/layout/list1"/>
    <dgm:cxn modelId="{2961A0AD-DF57-46BC-B0BF-AB37E4B315D6}" type="presParOf" srcId="{7DBC65CD-5B2C-42F2-96AE-8E65EEA901A5}" destId="{4447009D-8EA2-41AA-BBF3-3154EA9B2F24}" srcOrd="6" destOrd="0" presId="urn:microsoft.com/office/officeart/2005/8/layout/list1"/>
    <dgm:cxn modelId="{AC506F66-042A-40CC-A14E-E4EAB2AED456}" type="presParOf" srcId="{7DBC65CD-5B2C-42F2-96AE-8E65EEA901A5}" destId="{5F0C58E9-F97A-442E-B4B6-09E33D55B343}" srcOrd="7" destOrd="0" presId="urn:microsoft.com/office/officeart/2005/8/layout/list1"/>
    <dgm:cxn modelId="{DA9EA290-0107-452F-969B-75FE190C5A47}" type="presParOf" srcId="{7DBC65CD-5B2C-42F2-96AE-8E65EEA901A5}" destId="{016FCE31-B27D-40E9-8C7F-46E5079028BF}" srcOrd="8" destOrd="0" presId="urn:microsoft.com/office/officeart/2005/8/layout/list1"/>
    <dgm:cxn modelId="{7741D491-A8FC-484E-97E1-91206DC67D4C}" type="presParOf" srcId="{016FCE31-B27D-40E9-8C7F-46E5079028BF}" destId="{C8BD45C4-0036-46CC-B694-7420A32F454C}" srcOrd="0" destOrd="0" presId="urn:microsoft.com/office/officeart/2005/8/layout/list1"/>
    <dgm:cxn modelId="{184BF717-AF69-47BE-B00D-32C1DBB90668}" type="presParOf" srcId="{016FCE31-B27D-40E9-8C7F-46E5079028BF}" destId="{308892F6-9082-488F-A32B-06D8AF648161}" srcOrd="1" destOrd="0" presId="urn:microsoft.com/office/officeart/2005/8/layout/list1"/>
    <dgm:cxn modelId="{B3337CC5-F760-479C-B327-90C69858C798}" type="presParOf" srcId="{7DBC65CD-5B2C-42F2-96AE-8E65EEA901A5}" destId="{6FA02C5B-74D9-43CB-B027-653ED7B3BFFC}" srcOrd="9" destOrd="0" presId="urn:microsoft.com/office/officeart/2005/8/layout/list1"/>
    <dgm:cxn modelId="{C3BEF2AC-9590-4A5D-9FBF-1FE94C199D0A}" type="presParOf" srcId="{7DBC65CD-5B2C-42F2-96AE-8E65EEA901A5}" destId="{0B15E5D7-78A0-46A8-B805-14B307C3929F}" srcOrd="10" destOrd="0" presId="urn:microsoft.com/office/officeart/2005/8/layout/list1"/>
    <dgm:cxn modelId="{D3C6874E-ECDD-45C7-A581-8C7705C066F5}" type="presParOf" srcId="{7DBC65CD-5B2C-42F2-96AE-8E65EEA901A5}" destId="{0C36EB90-198D-4D45-9CDD-1990081AD103}" srcOrd="11" destOrd="0" presId="urn:microsoft.com/office/officeart/2005/8/layout/list1"/>
    <dgm:cxn modelId="{83C3145D-A081-4617-BDA1-7A145A6C9D8D}" type="presParOf" srcId="{7DBC65CD-5B2C-42F2-96AE-8E65EEA901A5}" destId="{21427D55-DFAE-4CA3-9A53-5F1EC9C88931}" srcOrd="12" destOrd="0" presId="urn:microsoft.com/office/officeart/2005/8/layout/list1"/>
    <dgm:cxn modelId="{D46536D8-2BFE-4F19-B549-A7F22D4E22D7}" type="presParOf" srcId="{21427D55-DFAE-4CA3-9A53-5F1EC9C88931}" destId="{9F8A8389-3FE2-4D96-AA3D-FB5EB20EC7BC}" srcOrd="0" destOrd="0" presId="urn:microsoft.com/office/officeart/2005/8/layout/list1"/>
    <dgm:cxn modelId="{00DAD093-E2F3-4812-8A09-FE083C8D94C4}" type="presParOf" srcId="{21427D55-DFAE-4CA3-9A53-5F1EC9C88931}" destId="{7A734AB2-47DC-430A-AF94-79125E632AC1}" srcOrd="1" destOrd="0" presId="urn:microsoft.com/office/officeart/2005/8/layout/list1"/>
    <dgm:cxn modelId="{EDB2D347-FCAD-4E0F-A290-F5DF5C0B4904}" type="presParOf" srcId="{7DBC65CD-5B2C-42F2-96AE-8E65EEA901A5}" destId="{190742E0-A43C-4E73-80CC-7213116E8627}" srcOrd="13" destOrd="0" presId="urn:microsoft.com/office/officeart/2005/8/layout/list1"/>
    <dgm:cxn modelId="{726ACF3B-CC40-4461-A601-2FBA60F7A5E5}" type="presParOf" srcId="{7DBC65CD-5B2C-42F2-96AE-8E65EEA901A5}" destId="{E4831231-EA6F-485D-A4BA-3A5CF0E78F22}"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custT="1"/>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Clearing Open Items</a:t>
          </a:r>
        </a:p>
      </dgm:t>
    </dgm:pt>
    <dgm:pt modelId="{0258A417-15A8-4BDA-B483-9B298AE8E662}" type="parTrans" cxnId="{54C7DEA5-24A0-433A-AB6B-12FA492869ED}">
      <dgm:prSet/>
      <dgm:spPr/>
      <dgm:t>
        <a:bodyPr/>
        <a:lstStyle/>
        <a:p>
          <a:endParaRPr lang="en-US" sz="2000" b="1"/>
        </a:p>
      </dgm:t>
    </dgm:pt>
    <dgm:pt modelId="{FDA5D11D-2859-4A7A-B331-964A0D299202}" type="sibTrans" cxnId="{54C7DEA5-24A0-433A-AB6B-12FA492869ED}">
      <dgm:prSet/>
      <dgm:spPr>
        <a:ln>
          <a:solidFill>
            <a:schemeClr val="accent6"/>
          </a:solidFill>
        </a:ln>
      </dgm:spPr>
      <dgm:t>
        <a:bodyPr/>
        <a:lstStyle/>
        <a:p>
          <a:endParaRPr lang="en-US" sz="2000" b="1"/>
        </a:p>
      </dgm:t>
    </dgm:pt>
    <dgm:pt modelId="{5BD1D527-DE68-447D-859E-BEB85E3CD90C}">
      <dgm:prSet phldrT="[Text]" custT="1"/>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Incoming and Outgoing Payments</a:t>
          </a:r>
        </a:p>
      </dgm:t>
    </dgm:pt>
    <dgm:pt modelId="{83EB42C1-B798-48D9-9B39-49A893E02AD9}" type="parTrans" cxnId="{C5339853-13FC-4F4F-9251-C9276A638A54}">
      <dgm:prSet/>
      <dgm:spPr/>
      <dgm:t>
        <a:bodyPr/>
        <a:lstStyle/>
        <a:p>
          <a:endParaRPr lang="en-US" sz="2000" b="1"/>
        </a:p>
      </dgm:t>
    </dgm:pt>
    <dgm:pt modelId="{904A278E-F19D-47C5-91B3-BE734CF33B7B}" type="sibTrans" cxnId="{C5339853-13FC-4F4F-9251-C9276A638A54}">
      <dgm:prSet/>
      <dgm:spPr>
        <a:ln>
          <a:solidFill>
            <a:schemeClr val="accent6"/>
          </a:solidFill>
        </a:ln>
      </dgm:spPr>
      <dgm:t>
        <a:bodyPr/>
        <a:lstStyle/>
        <a:p>
          <a:endParaRPr lang="en-US" sz="2000" b="1"/>
        </a:p>
      </dgm:t>
    </dgm:pt>
    <dgm:pt modelId="{C463456C-4A1D-4E40-8510-6553A2E08EAC}">
      <dgm:prSet phldrT="[Text]" custT="1"/>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Payment Differences</a:t>
          </a:r>
        </a:p>
      </dgm:t>
    </dgm:pt>
    <dgm:pt modelId="{0F67D353-D3A4-465A-8770-5E0AD74A2096}" type="parTrans" cxnId="{FDBA7897-28EB-4EC8-A8CE-4899C0707E02}">
      <dgm:prSet/>
      <dgm:spPr/>
      <dgm:t>
        <a:bodyPr/>
        <a:lstStyle/>
        <a:p>
          <a:endParaRPr lang="en-US" sz="2000" b="1"/>
        </a:p>
      </dgm:t>
    </dgm:pt>
    <dgm:pt modelId="{8735C32D-8903-4F05-9839-50B435A381BA}" type="sibTrans" cxnId="{FDBA7897-28EB-4EC8-A8CE-4899C0707E02}">
      <dgm:prSet/>
      <dgm:spPr>
        <a:ln>
          <a:solidFill>
            <a:schemeClr val="accent6"/>
          </a:solidFill>
        </a:ln>
      </dgm:spPr>
      <dgm:t>
        <a:bodyPr/>
        <a:lstStyle/>
        <a:p>
          <a:endParaRPr lang="en-US" sz="2000" b="1"/>
        </a:p>
      </dgm:t>
    </dgm:pt>
    <dgm:pt modelId="{26F0AFA3-CC61-4F59-B7B4-3EA7C4A98425}">
      <dgm:prSet phldrT="[Text]" custT="1"/>
      <dgm:spPr>
        <a:solidFill>
          <a:schemeClr val="tx2">
            <a:lumMod val="50000"/>
            <a:lumOff val="50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Exchange Rate Differences</a:t>
          </a:r>
        </a:p>
      </dgm:t>
    </dgm:pt>
    <dgm:pt modelId="{C30C10DA-A21E-4EE3-BCB8-764416DE961C}" type="parTrans" cxnId="{066F5157-37C0-47DA-86BE-637BB33003CF}">
      <dgm:prSet/>
      <dgm:spPr/>
      <dgm:t>
        <a:bodyPr/>
        <a:lstStyle/>
        <a:p>
          <a:endParaRPr lang="en-US" sz="2000" b="1"/>
        </a:p>
      </dgm:t>
    </dgm:pt>
    <dgm:pt modelId="{21B72554-51FC-4F7F-8CAA-0E8788EDBD44}" type="sibTrans" cxnId="{066F5157-37C0-47DA-86BE-637BB33003CF}">
      <dgm:prSet/>
      <dgm:spPr>
        <a:ln>
          <a:solidFill>
            <a:schemeClr val="accent6"/>
          </a:solidFill>
        </a:ln>
      </dgm:spPr>
      <dgm:t>
        <a:bodyPr/>
        <a:lstStyle/>
        <a:p>
          <a:endParaRPr lang="en-US" sz="2000" b="1"/>
        </a:p>
      </dgm:t>
    </dgm:pt>
    <dgm:pt modelId="{7DBC65CD-5B2C-42F2-96AE-8E65EEA901A5}" type="pres">
      <dgm:prSet presAssocID="{E3728C20-EB6D-4606-A9DD-C48473CE9A1D}" presName="linear" presStyleCnt="0">
        <dgm:presLayoutVars>
          <dgm:dir/>
          <dgm:animLvl val="lvl"/>
          <dgm:resizeHandles val="exact"/>
        </dgm:presLayoutVars>
      </dgm:prSet>
      <dgm:spPr/>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4"/>
      <dgm:spPr/>
    </dgm:pt>
    <dgm:pt modelId="{9FF565D8-69D8-4A13-A441-9ED1A07415DC}" type="pres">
      <dgm:prSet presAssocID="{119B03FF-C253-46C1-964C-C5C3A1603D29}" presName="parentText" presStyleLbl="node1" presStyleIdx="0" presStyleCnt="4">
        <dgm:presLayoutVars>
          <dgm:chMax val="0"/>
          <dgm:bulletEnabled val="1"/>
        </dgm:presLayoutVars>
      </dgm:prSet>
      <dgm:spPr/>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4">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4"/>
      <dgm:spPr/>
    </dgm:pt>
    <dgm:pt modelId="{4F1B875E-30C4-4296-AF0A-B2F0FF98E937}" type="pres">
      <dgm:prSet presAssocID="{5BD1D527-DE68-447D-859E-BEB85E3CD90C}" presName="parentText" presStyleLbl="node1" presStyleIdx="1" presStyleCnt="4" custLinFactNeighborX="14286" custLinFactNeighborY="-9137">
        <dgm:presLayoutVars>
          <dgm:chMax val="0"/>
          <dgm:bulletEnabled val="1"/>
        </dgm:presLayoutVars>
      </dgm:prSet>
      <dgm:spPr/>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4">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4"/>
      <dgm:spPr/>
    </dgm:pt>
    <dgm:pt modelId="{308892F6-9082-488F-A32B-06D8AF648161}" type="pres">
      <dgm:prSet presAssocID="{C463456C-4A1D-4E40-8510-6553A2E08EAC}" presName="parentText" presStyleLbl="node1" presStyleIdx="2" presStyleCnt="4">
        <dgm:presLayoutVars>
          <dgm:chMax val="0"/>
          <dgm:bulletEnabled val="1"/>
        </dgm:presLayoutVars>
      </dgm:prSet>
      <dgm:spPr/>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4">
        <dgm:presLayoutVars>
          <dgm:bulletEnabled val="1"/>
        </dgm:presLayoutVars>
      </dgm:prSet>
      <dgm:spPr/>
    </dgm:pt>
    <dgm:pt modelId="{0C36EB90-198D-4D45-9CDD-1990081AD103}" type="pres">
      <dgm:prSet presAssocID="{8735C32D-8903-4F05-9839-50B435A381BA}"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2" presStyleCnt="4"/>
      <dgm:spPr/>
    </dgm:pt>
    <dgm:pt modelId="{7A734AB2-47DC-430A-AF94-79125E632AC1}" type="pres">
      <dgm:prSet presAssocID="{26F0AFA3-CC61-4F59-B7B4-3EA7C4A98425}" presName="parentText" presStyleLbl="node1" presStyleIdx="3" presStyleCnt="4">
        <dgm:presLayoutVars>
          <dgm:chMax val="0"/>
          <dgm:bulletEnabled val="1"/>
        </dgm:presLayoutVars>
      </dgm:prSet>
      <dgm:spPr/>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3" presStyleCnt="4">
        <dgm:presLayoutVars>
          <dgm:bulletEnabled val="1"/>
        </dgm:presLayoutVars>
      </dgm:prSet>
      <dgm:spPr/>
    </dgm:pt>
  </dgm:ptLst>
  <dgm:cxnLst>
    <dgm:cxn modelId="{6A9AE308-528F-40A4-9537-30EB73481B56}" type="presOf" srcId="{5BD1D527-DE68-447D-859E-BEB85E3CD90C}" destId="{4F1B875E-30C4-4296-AF0A-B2F0FF98E937}" srcOrd="1" destOrd="0" presId="urn:microsoft.com/office/officeart/2005/8/layout/list1"/>
    <dgm:cxn modelId="{62B1402D-9480-470A-8EA7-2587116788BB}" type="presOf" srcId="{E3728C20-EB6D-4606-A9DD-C48473CE9A1D}" destId="{7DBC65CD-5B2C-42F2-96AE-8E65EEA901A5}" srcOrd="0" destOrd="0" presId="urn:microsoft.com/office/officeart/2005/8/layout/list1"/>
    <dgm:cxn modelId="{88B32444-5799-4FE2-AFB2-2D27F1D8C5CB}" type="presOf" srcId="{C463456C-4A1D-4E40-8510-6553A2E08EAC}" destId="{308892F6-9082-488F-A32B-06D8AF648161}" srcOrd="1"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066F5157-37C0-47DA-86BE-637BB33003CF}" srcId="{E3728C20-EB6D-4606-A9DD-C48473CE9A1D}" destId="{26F0AFA3-CC61-4F59-B7B4-3EA7C4A98425}" srcOrd="3" destOrd="0" parTransId="{C30C10DA-A21E-4EE3-BCB8-764416DE961C}" sibTransId="{21B72554-51FC-4F7F-8CAA-0E8788EDBD44}"/>
    <dgm:cxn modelId="{2952B58E-E87A-4FAE-A779-C038B160B9B4}" type="presOf" srcId="{119B03FF-C253-46C1-964C-C5C3A1603D29}" destId="{9FF565D8-69D8-4A13-A441-9ED1A07415DC}" srcOrd="1" destOrd="0" presId="urn:microsoft.com/office/officeart/2005/8/layout/list1"/>
    <dgm:cxn modelId="{FDBA7897-28EB-4EC8-A8CE-4899C0707E02}" srcId="{E3728C20-EB6D-4606-A9DD-C48473CE9A1D}" destId="{C463456C-4A1D-4E40-8510-6553A2E08EAC}" srcOrd="2" destOrd="0" parTransId="{0F67D353-D3A4-465A-8770-5E0AD74A2096}" sibTransId="{8735C32D-8903-4F05-9839-50B435A381BA}"/>
    <dgm:cxn modelId="{54C7DEA5-24A0-433A-AB6B-12FA492869ED}" srcId="{E3728C20-EB6D-4606-A9DD-C48473CE9A1D}" destId="{119B03FF-C253-46C1-964C-C5C3A1603D29}" srcOrd="0" destOrd="0" parTransId="{0258A417-15A8-4BDA-B483-9B298AE8E662}" sibTransId="{FDA5D11D-2859-4A7A-B331-964A0D299202}"/>
    <dgm:cxn modelId="{7E63AFAE-6ABC-4265-8889-2341E669DCA3}" type="presOf" srcId="{C463456C-4A1D-4E40-8510-6553A2E08EAC}" destId="{C8BD45C4-0036-46CC-B694-7420A32F454C}" srcOrd="0" destOrd="0" presId="urn:microsoft.com/office/officeart/2005/8/layout/list1"/>
    <dgm:cxn modelId="{C1ACCEB0-F5FC-496A-B539-C3453B51B4CB}" type="presOf" srcId="{26F0AFA3-CC61-4F59-B7B4-3EA7C4A98425}" destId="{9F8A8389-3FE2-4D96-AA3D-FB5EB20EC7BC}" srcOrd="0" destOrd="0" presId="urn:microsoft.com/office/officeart/2005/8/layout/list1"/>
    <dgm:cxn modelId="{467DABD5-349E-4DDC-BA9D-D95EA338F375}" type="presOf" srcId="{5BD1D527-DE68-447D-859E-BEB85E3CD90C}" destId="{62C99DC8-ABD1-4BC1-96D5-DB8A95655A56}" srcOrd="0" destOrd="0" presId="urn:microsoft.com/office/officeart/2005/8/layout/list1"/>
    <dgm:cxn modelId="{AA6E55D7-7875-44E7-AF27-823F19841040}" type="presOf" srcId="{119B03FF-C253-46C1-964C-C5C3A1603D29}" destId="{CB8EBB56-8504-4F7A-BC5D-033D90FEAF3F}" srcOrd="0" destOrd="0" presId="urn:microsoft.com/office/officeart/2005/8/layout/list1"/>
    <dgm:cxn modelId="{4AB406E1-036C-41A4-BE28-19D1803A46A3}" type="presOf" srcId="{26F0AFA3-CC61-4F59-B7B4-3EA7C4A98425}" destId="{7A734AB2-47DC-430A-AF94-79125E632AC1}" srcOrd="1" destOrd="0" presId="urn:microsoft.com/office/officeart/2005/8/layout/list1"/>
    <dgm:cxn modelId="{CB9646F0-637C-4C08-83D0-BB329246F87F}" type="presParOf" srcId="{7DBC65CD-5B2C-42F2-96AE-8E65EEA901A5}" destId="{3D411920-83B9-466E-93C4-84646E5CBD5C}" srcOrd="0" destOrd="0" presId="urn:microsoft.com/office/officeart/2005/8/layout/list1"/>
    <dgm:cxn modelId="{B2BA9AFE-434D-40F4-BA5F-173FC06FDD30}" type="presParOf" srcId="{3D411920-83B9-466E-93C4-84646E5CBD5C}" destId="{CB8EBB56-8504-4F7A-BC5D-033D90FEAF3F}" srcOrd="0" destOrd="0" presId="urn:microsoft.com/office/officeart/2005/8/layout/list1"/>
    <dgm:cxn modelId="{FC274849-C556-4740-BD03-38D5334DCC6F}" type="presParOf" srcId="{3D411920-83B9-466E-93C4-84646E5CBD5C}" destId="{9FF565D8-69D8-4A13-A441-9ED1A07415DC}" srcOrd="1" destOrd="0" presId="urn:microsoft.com/office/officeart/2005/8/layout/list1"/>
    <dgm:cxn modelId="{91131F21-DA4F-41FF-ACA4-C6DB1EA8171E}" type="presParOf" srcId="{7DBC65CD-5B2C-42F2-96AE-8E65EEA901A5}" destId="{823C9682-A650-42E2-8644-EA9414D4B23A}" srcOrd="1" destOrd="0" presId="urn:microsoft.com/office/officeart/2005/8/layout/list1"/>
    <dgm:cxn modelId="{6E8CFB30-8C8C-4B86-9EC4-050021A8D4B9}" type="presParOf" srcId="{7DBC65CD-5B2C-42F2-96AE-8E65EEA901A5}" destId="{59923391-13B1-4A05-B0BD-54033F5EB283}" srcOrd="2" destOrd="0" presId="urn:microsoft.com/office/officeart/2005/8/layout/list1"/>
    <dgm:cxn modelId="{485334C9-2785-44E2-939A-742F61D815B3}" type="presParOf" srcId="{7DBC65CD-5B2C-42F2-96AE-8E65EEA901A5}" destId="{198E1732-DCF1-44AD-B512-6B0EEB30425A}" srcOrd="3" destOrd="0" presId="urn:microsoft.com/office/officeart/2005/8/layout/list1"/>
    <dgm:cxn modelId="{1C78539D-056A-4018-A4BD-EEEDB79816AC}" type="presParOf" srcId="{7DBC65CD-5B2C-42F2-96AE-8E65EEA901A5}" destId="{C8D4A645-FE78-4EAF-9CA3-0252F9794F9B}" srcOrd="4" destOrd="0" presId="urn:microsoft.com/office/officeart/2005/8/layout/list1"/>
    <dgm:cxn modelId="{AED6616C-D5A3-44C8-94ED-AE890A8CDE30}" type="presParOf" srcId="{C8D4A645-FE78-4EAF-9CA3-0252F9794F9B}" destId="{62C99DC8-ABD1-4BC1-96D5-DB8A95655A56}" srcOrd="0" destOrd="0" presId="urn:microsoft.com/office/officeart/2005/8/layout/list1"/>
    <dgm:cxn modelId="{E78EAD62-E748-4263-9A0A-62613E25B7F8}" type="presParOf" srcId="{C8D4A645-FE78-4EAF-9CA3-0252F9794F9B}" destId="{4F1B875E-30C4-4296-AF0A-B2F0FF98E937}" srcOrd="1" destOrd="0" presId="urn:microsoft.com/office/officeart/2005/8/layout/list1"/>
    <dgm:cxn modelId="{FE6AC846-EEEF-4770-A218-C21604AB5ADE}" type="presParOf" srcId="{7DBC65CD-5B2C-42F2-96AE-8E65EEA901A5}" destId="{A6BBF129-1C87-48B0-9C84-4586D01AD5ED}" srcOrd="5" destOrd="0" presId="urn:microsoft.com/office/officeart/2005/8/layout/list1"/>
    <dgm:cxn modelId="{2961A0AD-DF57-46BC-B0BF-AB37E4B315D6}" type="presParOf" srcId="{7DBC65CD-5B2C-42F2-96AE-8E65EEA901A5}" destId="{4447009D-8EA2-41AA-BBF3-3154EA9B2F24}" srcOrd="6" destOrd="0" presId="urn:microsoft.com/office/officeart/2005/8/layout/list1"/>
    <dgm:cxn modelId="{AC506F66-042A-40CC-A14E-E4EAB2AED456}" type="presParOf" srcId="{7DBC65CD-5B2C-42F2-96AE-8E65EEA901A5}" destId="{5F0C58E9-F97A-442E-B4B6-09E33D55B343}" srcOrd="7" destOrd="0" presId="urn:microsoft.com/office/officeart/2005/8/layout/list1"/>
    <dgm:cxn modelId="{DA9EA290-0107-452F-969B-75FE190C5A47}" type="presParOf" srcId="{7DBC65CD-5B2C-42F2-96AE-8E65EEA901A5}" destId="{016FCE31-B27D-40E9-8C7F-46E5079028BF}" srcOrd="8" destOrd="0" presId="urn:microsoft.com/office/officeart/2005/8/layout/list1"/>
    <dgm:cxn modelId="{7741D491-A8FC-484E-97E1-91206DC67D4C}" type="presParOf" srcId="{016FCE31-B27D-40E9-8C7F-46E5079028BF}" destId="{C8BD45C4-0036-46CC-B694-7420A32F454C}" srcOrd="0" destOrd="0" presId="urn:microsoft.com/office/officeart/2005/8/layout/list1"/>
    <dgm:cxn modelId="{184BF717-AF69-47BE-B00D-32C1DBB90668}" type="presParOf" srcId="{016FCE31-B27D-40E9-8C7F-46E5079028BF}" destId="{308892F6-9082-488F-A32B-06D8AF648161}" srcOrd="1" destOrd="0" presId="urn:microsoft.com/office/officeart/2005/8/layout/list1"/>
    <dgm:cxn modelId="{B3337CC5-F760-479C-B327-90C69858C798}" type="presParOf" srcId="{7DBC65CD-5B2C-42F2-96AE-8E65EEA901A5}" destId="{6FA02C5B-74D9-43CB-B027-653ED7B3BFFC}" srcOrd="9" destOrd="0" presId="urn:microsoft.com/office/officeart/2005/8/layout/list1"/>
    <dgm:cxn modelId="{C3BEF2AC-9590-4A5D-9FBF-1FE94C199D0A}" type="presParOf" srcId="{7DBC65CD-5B2C-42F2-96AE-8E65EEA901A5}" destId="{0B15E5D7-78A0-46A8-B805-14B307C3929F}" srcOrd="10" destOrd="0" presId="urn:microsoft.com/office/officeart/2005/8/layout/list1"/>
    <dgm:cxn modelId="{D3C6874E-ECDD-45C7-A581-8C7705C066F5}" type="presParOf" srcId="{7DBC65CD-5B2C-42F2-96AE-8E65EEA901A5}" destId="{0C36EB90-198D-4D45-9CDD-1990081AD103}" srcOrd="11" destOrd="0" presId="urn:microsoft.com/office/officeart/2005/8/layout/list1"/>
    <dgm:cxn modelId="{83C3145D-A081-4617-BDA1-7A145A6C9D8D}" type="presParOf" srcId="{7DBC65CD-5B2C-42F2-96AE-8E65EEA901A5}" destId="{21427D55-DFAE-4CA3-9A53-5F1EC9C88931}" srcOrd="12" destOrd="0" presId="urn:microsoft.com/office/officeart/2005/8/layout/list1"/>
    <dgm:cxn modelId="{D46536D8-2BFE-4F19-B549-A7F22D4E22D7}" type="presParOf" srcId="{21427D55-DFAE-4CA3-9A53-5F1EC9C88931}" destId="{9F8A8389-3FE2-4D96-AA3D-FB5EB20EC7BC}" srcOrd="0" destOrd="0" presId="urn:microsoft.com/office/officeart/2005/8/layout/list1"/>
    <dgm:cxn modelId="{00DAD093-E2F3-4812-8A09-FE083C8D94C4}" type="presParOf" srcId="{21427D55-DFAE-4CA3-9A53-5F1EC9C88931}" destId="{7A734AB2-47DC-430A-AF94-79125E632AC1}" srcOrd="1" destOrd="0" presId="urn:microsoft.com/office/officeart/2005/8/layout/list1"/>
    <dgm:cxn modelId="{EDB2D347-FCAD-4E0F-A290-F5DF5C0B4904}" type="presParOf" srcId="{7DBC65CD-5B2C-42F2-96AE-8E65EEA901A5}" destId="{190742E0-A43C-4E73-80CC-7213116E8627}" srcOrd="13" destOrd="0" presId="urn:microsoft.com/office/officeart/2005/8/layout/list1"/>
    <dgm:cxn modelId="{726ACF3B-CC40-4461-A601-2FBA60F7A5E5}" type="presParOf" srcId="{7DBC65CD-5B2C-42F2-96AE-8E65EEA901A5}" destId="{E4831231-EA6F-485D-A4BA-3A5CF0E78F22}"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dgm:spPr>
        <a:solidFill>
          <a:schemeClr val="accent2"/>
        </a:solidFill>
        <a:effectLst>
          <a:outerShdw blurRad="50800" dist="38100" dir="5400000" algn="t" rotWithShape="0">
            <a:prstClr val="black">
              <a:alpha val="40000"/>
            </a:prstClr>
          </a:outerShdw>
        </a:effectLst>
        <a:scene3d>
          <a:camera prst="perspectiveFront"/>
          <a:lightRig rig="threePt" dir="t"/>
        </a:scene3d>
      </dgm:spPr>
      <dgm:t>
        <a:bodyPr/>
        <a:lstStyle/>
        <a:p>
          <a:r>
            <a:rPr lang="en-US" b="1" dirty="0"/>
            <a:t>Document Structure</a:t>
          </a:r>
        </a:p>
      </dgm:t>
    </dgm:pt>
    <dgm:pt modelId="{0258A417-15A8-4BDA-B483-9B298AE8E662}" type="parTrans" cxnId="{54C7DEA5-24A0-433A-AB6B-12FA492869ED}">
      <dgm:prSet/>
      <dgm:spPr/>
      <dgm:t>
        <a:bodyPr/>
        <a:lstStyle/>
        <a:p>
          <a:endParaRPr lang="en-US"/>
        </a:p>
      </dgm:t>
    </dgm:pt>
    <dgm:pt modelId="{FDA5D11D-2859-4A7A-B331-964A0D299202}" type="sibTrans" cxnId="{54C7DEA5-24A0-433A-AB6B-12FA492869ED}">
      <dgm:prSet/>
      <dgm:spPr>
        <a:ln>
          <a:solidFill>
            <a:schemeClr val="accent6"/>
          </a:solidFill>
        </a:ln>
      </dgm:spPr>
      <dgm:t>
        <a:bodyPr/>
        <a:lstStyle/>
        <a:p>
          <a:endParaRPr lang="en-US"/>
        </a:p>
      </dgm:t>
    </dgm:pt>
    <dgm:pt modelId="{5BD1D527-DE68-447D-859E-BEB85E3CD90C}">
      <dgm:prSet phldrT="[Text]"/>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b="1" dirty="0"/>
            <a:t>Posting Periods</a:t>
          </a:r>
        </a:p>
      </dgm:t>
    </dgm:pt>
    <dgm:pt modelId="{83EB42C1-B798-48D9-9B39-49A893E02AD9}" type="parTrans" cxnId="{C5339853-13FC-4F4F-9251-C9276A638A54}">
      <dgm:prSet/>
      <dgm:spPr/>
      <dgm:t>
        <a:bodyPr/>
        <a:lstStyle/>
        <a:p>
          <a:endParaRPr lang="en-US"/>
        </a:p>
      </dgm:t>
    </dgm:pt>
    <dgm:pt modelId="{904A278E-F19D-47C5-91B3-BE734CF33B7B}" type="sibTrans" cxnId="{C5339853-13FC-4F4F-9251-C9276A638A54}">
      <dgm:prSet/>
      <dgm:spPr>
        <a:ln>
          <a:solidFill>
            <a:schemeClr val="accent6"/>
          </a:solidFill>
        </a:ln>
      </dgm:spPr>
      <dgm:t>
        <a:bodyPr/>
        <a:lstStyle/>
        <a:p>
          <a:endParaRPr lang="en-US"/>
        </a:p>
      </dgm:t>
    </dgm:pt>
    <dgm:pt modelId="{C463456C-4A1D-4E40-8510-6553A2E08EAC}">
      <dgm:prSet phldrT="[Text]"/>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b="1" dirty="0"/>
            <a:t>Posting Authorizations</a:t>
          </a:r>
        </a:p>
      </dgm:t>
    </dgm:pt>
    <dgm:pt modelId="{0F67D353-D3A4-465A-8770-5E0AD74A2096}" type="parTrans" cxnId="{FDBA7897-28EB-4EC8-A8CE-4899C0707E02}">
      <dgm:prSet/>
      <dgm:spPr/>
      <dgm:t>
        <a:bodyPr/>
        <a:lstStyle/>
        <a:p>
          <a:endParaRPr lang="en-US"/>
        </a:p>
      </dgm:t>
    </dgm:pt>
    <dgm:pt modelId="{8735C32D-8903-4F05-9839-50B435A381BA}" type="sibTrans" cxnId="{FDBA7897-28EB-4EC8-A8CE-4899C0707E02}">
      <dgm:prSet/>
      <dgm:spPr>
        <a:ln>
          <a:solidFill>
            <a:schemeClr val="accent6"/>
          </a:solidFill>
        </a:ln>
      </dgm:spPr>
      <dgm:t>
        <a:bodyPr/>
        <a:lstStyle/>
        <a:p>
          <a:endParaRPr lang="en-US"/>
        </a:p>
      </dgm:t>
    </dgm:pt>
    <dgm:pt modelId="{26F0AFA3-CC61-4F59-B7B4-3EA7C4A98425}">
      <dgm:prSet phldrT="[Text]"/>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b="1" dirty="0"/>
            <a:t>Simple Documents in Financial Accounting</a:t>
          </a:r>
        </a:p>
      </dgm:t>
    </dgm:pt>
    <dgm:pt modelId="{C30C10DA-A21E-4EE3-BCB8-764416DE961C}" type="parTrans" cxnId="{066F5157-37C0-47DA-86BE-637BB33003CF}">
      <dgm:prSet/>
      <dgm:spPr/>
      <dgm:t>
        <a:bodyPr/>
        <a:lstStyle/>
        <a:p>
          <a:endParaRPr lang="en-US"/>
        </a:p>
      </dgm:t>
    </dgm:pt>
    <dgm:pt modelId="{21B72554-51FC-4F7F-8CAA-0E8788EDBD44}" type="sibTrans" cxnId="{066F5157-37C0-47DA-86BE-637BB33003CF}">
      <dgm:prSet/>
      <dgm:spPr>
        <a:ln>
          <a:solidFill>
            <a:schemeClr val="accent6"/>
          </a:solidFill>
        </a:ln>
      </dgm:spPr>
      <dgm:t>
        <a:bodyPr/>
        <a:lstStyle/>
        <a:p>
          <a:endParaRPr lang="en-US"/>
        </a:p>
      </dgm:t>
    </dgm:pt>
    <dgm:pt modelId="{7DBC65CD-5B2C-42F2-96AE-8E65EEA901A5}" type="pres">
      <dgm:prSet presAssocID="{E3728C20-EB6D-4606-A9DD-C48473CE9A1D}" presName="linear" presStyleCnt="0">
        <dgm:presLayoutVars>
          <dgm:dir/>
          <dgm:animLvl val="lvl"/>
          <dgm:resizeHandles val="exact"/>
        </dgm:presLayoutVars>
      </dgm:prSet>
      <dgm:spPr/>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4"/>
      <dgm:spPr/>
    </dgm:pt>
    <dgm:pt modelId="{9FF565D8-69D8-4A13-A441-9ED1A07415DC}" type="pres">
      <dgm:prSet presAssocID="{119B03FF-C253-46C1-964C-C5C3A1603D29}" presName="parentText" presStyleLbl="node1" presStyleIdx="0" presStyleCnt="4">
        <dgm:presLayoutVars>
          <dgm:chMax val="0"/>
          <dgm:bulletEnabled val="1"/>
        </dgm:presLayoutVars>
      </dgm:prSet>
      <dgm:spPr/>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4">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4"/>
      <dgm:spPr/>
    </dgm:pt>
    <dgm:pt modelId="{4F1B875E-30C4-4296-AF0A-B2F0FF98E937}" type="pres">
      <dgm:prSet presAssocID="{5BD1D527-DE68-447D-859E-BEB85E3CD90C}" presName="parentText" presStyleLbl="node1" presStyleIdx="1" presStyleCnt="4" custLinFactNeighborX="-4762" custLinFactNeighborY="-9137">
        <dgm:presLayoutVars>
          <dgm:chMax val="0"/>
          <dgm:bulletEnabled val="1"/>
        </dgm:presLayoutVars>
      </dgm:prSet>
      <dgm:spPr/>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4">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4"/>
      <dgm:spPr/>
    </dgm:pt>
    <dgm:pt modelId="{308892F6-9082-488F-A32B-06D8AF648161}" type="pres">
      <dgm:prSet presAssocID="{C463456C-4A1D-4E40-8510-6553A2E08EAC}" presName="parentText" presStyleLbl="node1" presStyleIdx="2" presStyleCnt="4">
        <dgm:presLayoutVars>
          <dgm:chMax val="0"/>
          <dgm:bulletEnabled val="1"/>
        </dgm:presLayoutVars>
      </dgm:prSet>
      <dgm:spPr/>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4">
        <dgm:presLayoutVars>
          <dgm:bulletEnabled val="1"/>
        </dgm:presLayoutVars>
      </dgm:prSet>
      <dgm:spPr/>
    </dgm:pt>
    <dgm:pt modelId="{0C36EB90-198D-4D45-9CDD-1990081AD103}" type="pres">
      <dgm:prSet presAssocID="{8735C32D-8903-4F05-9839-50B435A381BA}"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2" presStyleCnt="4"/>
      <dgm:spPr/>
    </dgm:pt>
    <dgm:pt modelId="{7A734AB2-47DC-430A-AF94-79125E632AC1}" type="pres">
      <dgm:prSet presAssocID="{26F0AFA3-CC61-4F59-B7B4-3EA7C4A98425}" presName="parentText" presStyleLbl="node1" presStyleIdx="3" presStyleCnt="4">
        <dgm:presLayoutVars>
          <dgm:chMax val="0"/>
          <dgm:bulletEnabled val="1"/>
        </dgm:presLayoutVars>
      </dgm:prSet>
      <dgm:spPr/>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3" presStyleCnt="4">
        <dgm:presLayoutVars>
          <dgm:bulletEnabled val="1"/>
        </dgm:presLayoutVars>
      </dgm:prSet>
      <dgm:spPr/>
    </dgm:pt>
  </dgm:ptLst>
  <dgm:cxnLst>
    <dgm:cxn modelId="{50E29C17-521B-469B-9794-6F5A63447D7C}" type="presOf" srcId="{C463456C-4A1D-4E40-8510-6553A2E08EAC}" destId="{C8BD45C4-0036-46CC-B694-7420A32F454C}" srcOrd="0" destOrd="0" presId="urn:microsoft.com/office/officeart/2005/8/layout/list1"/>
    <dgm:cxn modelId="{9C91F364-EF3D-47C2-B489-A23279C2658E}" type="presOf" srcId="{119B03FF-C253-46C1-964C-C5C3A1603D29}" destId="{CB8EBB56-8504-4F7A-BC5D-033D90FEAF3F}" srcOrd="0" destOrd="0" presId="urn:microsoft.com/office/officeart/2005/8/layout/list1"/>
    <dgm:cxn modelId="{5615F366-C81D-4E31-8C02-EE67E029D785}" type="presOf" srcId="{119B03FF-C253-46C1-964C-C5C3A1603D29}" destId="{9FF565D8-69D8-4A13-A441-9ED1A07415DC}" srcOrd="1"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066F5157-37C0-47DA-86BE-637BB33003CF}" srcId="{E3728C20-EB6D-4606-A9DD-C48473CE9A1D}" destId="{26F0AFA3-CC61-4F59-B7B4-3EA7C4A98425}" srcOrd="3" destOrd="0" parTransId="{C30C10DA-A21E-4EE3-BCB8-764416DE961C}" sibTransId="{21B72554-51FC-4F7F-8CAA-0E8788EDBD44}"/>
    <dgm:cxn modelId="{A4EFC478-02EA-4C2B-A069-A77D182F64AF}" type="presOf" srcId="{C463456C-4A1D-4E40-8510-6553A2E08EAC}" destId="{308892F6-9082-488F-A32B-06D8AF648161}" srcOrd="1" destOrd="0" presId="urn:microsoft.com/office/officeart/2005/8/layout/list1"/>
    <dgm:cxn modelId="{B37E3B86-8134-4E51-97D8-47FA8211AB20}" type="presOf" srcId="{5BD1D527-DE68-447D-859E-BEB85E3CD90C}" destId="{62C99DC8-ABD1-4BC1-96D5-DB8A95655A56}" srcOrd="0" destOrd="0" presId="urn:microsoft.com/office/officeart/2005/8/layout/list1"/>
    <dgm:cxn modelId="{FDBA7897-28EB-4EC8-A8CE-4899C0707E02}" srcId="{E3728C20-EB6D-4606-A9DD-C48473CE9A1D}" destId="{C463456C-4A1D-4E40-8510-6553A2E08EAC}" srcOrd="2" destOrd="0" parTransId="{0F67D353-D3A4-465A-8770-5E0AD74A2096}" sibTransId="{8735C32D-8903-4F05-9839-50B435A381BA}"/>
    <dgm:cxn modelId="{54C7DEA5-24A0-433A-AB6B-12FA492869ED}" srcId="{E3728C20-EB6D-4606-A9DD-C48473CE9A1D}" destId="{119B03FF-C253-46C1-964C-C5C3A1603D29}" srcOrd="0" destOrd="0" parTransId="{0258A417-15A8-4BDA-B483-9B298AE8E662}" sibTransId="{FDA5D11D-2859-4A7A-B331-964A0D299202}"/>
    <dgm:cxn modelId="{224F15DB-6A38-4F08-B11D-C4746AA47080}" type="presOf" srcId="{26F0AFA3-CC61-4F59-B7B4-3EA7C4A98425}" destId="{9F8A8389-3FE2-4D96-AA3D-FB5EB20EC7BC}" srcOrd="0" destOrd="0" presId="urn:microsoft.com/office/officeart/2005/8/layout/list1"/>
    <dgm:cxn modelId="{BFBB95DF-CE95-412F-AD83-0FCF67812C29}" type="presOf" srcId="{26F0AFA3-CC61-4F59-B7B4-3EA7C4A98425}" destId="{7A734AB2-47DC-430A-AF94-79125E632AC1}" srcOrd="1" destOrd="0" presId="urn:microsoft.com/office/officeart/2005/8/layout/list1"/>
    <dgm:cxn modelId="{7F5E13F5-D396-46F9-81B6-34463D4CDDBE}" type="presOf" srcId="{5BD1D527-DE68-447D-859E-BEB85E3CD90C}" destId="{4F1B875E-30C4-4296-AF0A-B2F0FF98E937}" srcOrd="1" destOrd="0" presId="urn:microsoft.com/office/officeart/2005/8/layout/list1"/>
    <dgm:cxn modelId="{EE262AFF-5AD0-4276-B598-C600C32FD5EF}" type="presOf" srcId="{E3728C20-EB6D-4606-A9DD-C48473CE9A1D}" destId="{7DBC65CD-5B2C-42F2-96AE-8E65EEA901A5}" srcOrd="0" destOrd="0" presId="urn:microsoft.com/office/officeart/2005/8/layout/list1"/>
    <dgm:cxn modelId="{0D9BD3DF-1262-4753-A16E-81C7B550DF2D}" type="presParOf" srcId="{7DBC65CD-5B2C-42F2-96AE-8E65EEA901A5}" destId="{3D411920-83B9-466E-93C4-84646E5CBD5C}" srcOrd="0" destOrd="0" presId="urn:microsoft.com/office/officeart/2005/8/layout/list1"/>
    <dgm:cxn modelId="{D39B859C-D0CD-436F-8924-874EC8D84D02}" type="presParOf" srcId="{3D411920-83B9-466E-93C4-84646E5CBD5C}" destId="{CB8EBB56-8504-4F7A-BC5D-033D90FEAF3F}" srcOrd="0" destOrd="0" presId="urn:microsoft.com/office/officeart/2005/8/layout/list1"/>
    <dgm:cxn modelId="{B9D043C9-C3B2-443B-9C85-842F0140F0BC}" type="presParOf" srcId="{3D411920-83B9-466E-93C4-84646E5CBD5C}" destId="{9FF565D8-69D8-4A13-A441-9ED1A07415DC}" srcOrd="1" destOrd="0" presId="urn:microsoft.com/office/officeart/2005/8/layout/list1"/>
    <dgm:cxn modelId="{6EB7C95D-85A0-425A-BAD8-3372B49CA034}" type="presParOf" srcId="{7DBC65CD-5B2C-42F2-96AE-8E65EEA901A5}" destId="{823C9682-A650-42E2-8644-EA9414D4B23A}" srcOrd="1" destOrd="0" presId="urn:microsoft.com/office/officeart/2005/8/layout/list1"/>
    <dgm:cxn modelId="{02FAB9E3-C9C3-4927-B8B1-B5A617CA963D}" type="presParOf" srcId="{7DBC65CD-5B2C-42F2-96AE-8E65EEA901A5}" destId="{59923391-13B1-4A05-B0BD-54033F5EB283}" srcOrd="2" destOrd="0" presId="urn:microsoft.com/office/officeart/2005/8/layout/list1"/>
    <dgm:cxn modelId="{41E6E613-4433-4A9A-B950-4B5D2E8C8332}" type="presParOf" srcId="{7DBC65CD-5B2C-42F2-96AE-8E65EEA901A5}" destId="{198E1732-DCF1-44AD-B512-6B0EEB30425A}" srcOrd="3" destOrd="0" presId="urn:microsoft.com/office/officeart/2005/8/layout/list1"/>
    <dgm:cxn modelId="{E75CD2AD-D410-454E-9F43-6DBDBCDFB641}" type="presParOf" srcId="{7DBC65CD-5B2C-42F2-96AE-8E65EEA901A5}" destId="{C8D4A645-FE78-4EAF-9CA3-0252F9794F9B}" srcOrd="4" destOrd="0" presId="urn:microsoft.com/office/officeart/2005/8/layout/list1"/>
    <dgm:cxn modelId="{AA08DBB2-218D-437A-A00D-086C3D155778}" type="presParOf" srcId="{C8D4A645-FE78-4EAF-9CA3-0252F9794F9B}" destId="{62C99DC8-ABD1-4BC1-96D5-DB8A95655A56}" srcOrd="0" destOrd="0" presId="urn:microsoft.com/office/officeart/2005/8/layout/list1"/>
    <dgm:cxn modelId="{175E5EF2-061F-425F-BAE0-FAC6B8D5D5DC}" type="presParOf" srcId="{C8D4A645-FE78-4EAF-9CA3-0252F9794F9B}" destId="{4F1B875E-30C4-4296-AF0A-B2F0FF98E937}" srcOrd="1" destOrd="0" presId="urn:microsoft.com/office/officeart/2005/8/layout/list1"/>
    <dgm:cxn modelId="{4D339B7A-F44F-4E49-9CA6-F02A9D217D3F}" type="presParOf" srcId="{7DBC65CD-5B2C-42F2-96AE-8E65EEA901A5}" destId="{A6BBF129-1C87-48B0-9C84-4586D01AD5ED}" srcOrd="5" destOrd="0" presId="urn:microsoft.com/office/officeart/2005/8/layout/list1"/>
    <dgm:cxn modelId="{3709DC69-C711-4F3F-8504-005C5A8FA3D8}" type="presParOf" srcId="{7DBC65CD-5B2C-42F2-96AE-8E65EEA901A5}" destId="{4447009D-8EA2-41AA-BBF3-3154EA9B2F24}" srcOrd="6" destOrd="0" presId="urn:microsoft.com/office/officeart/2005/8/layout/list1"/>
    <dgm:cxn modelId="{7FB0AE06-557A-4C75-A4C4-22DECDF588BD}" type="presParOf" srcId="{7DBC65CD-5B2C-42F2-96AE-8E65EEA901A5}" destId="{5F0C58E9-F97A-442E-B4B6-09E33D55B343}" srcOrd="7" destOrd="0" presId="urn:microsoft.com/office/officeart/2005/8/layout/list1"/>
    <dgm:cxn modelId="{B9B1C147-7046-4C77-BFB1-BB90D36DCA5D}" type="presParOf" srcId="{7DBC65CD-5B2C-42F2-96AE-8E65EEA901A5}" destId="{016FCE31-B27D-40E9-8C7F-46E5079028BF}" srcOrd="8" destOrd="0" presId="urn:microsoft.com/office/officeart/2005/8/layout/list1"/>
    <dgm:cxn modelId="{7268748E-2B6C-4569-BC28-F0A99C2E5195}" type="presParOf" srcId="{016FCE31-B27D-40E9-8C7F-46E5079028BF}" destId="{C8BD45C4-0036-46CC-B694-7420A32F454C}" srcOrd="0" destOrd="0" presId="urn:microsoft.com/office/officeart/2005/8/layout/list1"/>
    <dgm:cxn modelId="{ED180A00-74C2-46C2-9A08-38D42ACB666A}" type="presParOf" srcId="{016FCE31-B27D-40E9-8C7F-46E5079028BF}" destId="{308892F6-9082-488F-A32B-06D8AF648161}" srcOrd="1" destOrd="0" presId="urn:microsoft.com/office/officeart/2005/8/layout/list1"/>
    <dgm:cxn modelId="{713A88AE-9273-48FD-8306-EBF1D98E3C41}" type="presParOf" srcId="{7DBC65CD-5B2C-42F2-96AE-8E65EEA901A5}" destId="{6FA02C5B-74D9-43CB-B027-653ED7B3BFFC}" srcOrd="9" destOrd="0" presId="urn:microsoft.com/office/officeart/2005/8/layout/list1"/>
    <dgm:cxn modelId="{D72E4A4E-A93D-4B0A-AD6E-6F0454266D68}" type="presParOf" srcId="{7DBC65CD-5B2C-42F2-96AE-8E65EEA901A5}" destId="{0B15E5D7-78A0-46A8-B805-14B307C3929F}" srcOrd="10" destOrd="0" presId="urn:microsoft.com/office/officeart/2005/8/layout/list1"/>
    <dgm:cxn modelId="{4C048CBF-5066-4322-8DBD-2CD463E8F674}" type="presParOf" srcId="{7DBC65CD-5B2C-42F2-96AE-8E65EEA901A5}" destId="{0C36EB90-198D-4D45-9CDD-1990081AD103}" srcOrd="11" destOrd="0" presId="urn:microsoft.com/office/officeart/2005/8/layout/list1"/>
    <dgm:cxn modelId="{ABD87333-1792-4088-A420-CE883BF5A2FD}" type="presParOf" srcId="{7DBC65CD-5B2C-42F2-96AE-8E65EEA901A5}" destId="{21427D55-DFAE-4CA3-9A53-5F1EC9C88931}" srcOrd="12" destOrd="0" presId="urn:microsoft.com/office/officeart/2005/8/layout/list1"/>
    <dgm:cxn modelId="{3500D054-0D3E-4BD8-A356-4AACE13EEB99}" type="presParOf" srcId="{21427D55-DFAE-4CA3-9A53-5F1EC9C88931}" destId="{9F8A8389-3FE2-4D96-AA3D-FB5EB20EC7BC}" srcOrd="0" destOrd="0" presId="urn:microsoft.com/office/officeart/2005/8/layout/list1"/>
    <dgm:cxn modelId="{FA323A3E-DCA2-4DB1-B825-02DB29752335}" type="presParOf" srcId="{21427D55-DFAE-4CA3-9A53-5F1EC9C88931}" destId="{7A734AB2-47DC-430A-AF94-79125E632AC1}" srcOrd="1" destOrd="0" presId="urn:microsoft.com/office/officeart/2005/8/layout/list1"/>
    <dgm:cxn modelId="{E7DB0279-E325-40CE-853D-6B9BDA5B8F3D}" type="presParOf" srcId="{7DBC65CD-5B2C-42F2-96AE-8E65EEA901A5}" destId="{190742E0-A43C-4E73-80CC-7213116E8627}" srcOrd="13" destOrd="0" presId="urn:microsoft.com/office/officeart/2005/8/layout/list1"/>
    <dgm:cxn modelId="{0B0D7FA0-2405-450B-86E8-5966FC08AFBD}" type="presParOf" srcId="{7DBC65CD-5B2C-42F2-96AE-8E65EEA901A5}" destId="{E4831231-EA6F-485D-A4BA-3A5CF0E78F22}" srcOrd="14" destOrd="0" presId="urn:microsoft.com/office/officeart/2005/8/layout/lis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b="1" dirty="0"/>
            <a:t>Document Structure</a:t>
          </a:r>
        </a:p>
      </dgm:t>
    </dgm:pt>
    <dgm:pt modelId="{0258A417-15A8-4BDA-B483-9B298AE8E662}" type="parTrans" cxnId="{54C7DEA5-24A0-433A-AB6B-12FA492869ED}">
      <dgm:prSet/>
      <dgm:spPr/>
      <dgm:t>
        <a:bodyPr/>
        <a:lstStyle/>
        <a:p>
          <a:endParaRPr lang="en-US"/>
        </a:p>
      </dgm:t>
    </dgm:pt>
    <dgm:pt modelId="{FDA5D11D-2859-4A7A-B331-964A0D299202}" type="sibTrans" cxnId="{54C7DEA5-24A0-433A-AB6B-12FA492869ED}">
      <dgm:prSet/>
      <dgm:spPr>
        <a:ln>
          <a:solidFill>
            <a:schemeClr val="accent6"/>
          </a:solidFill>
        </a:ln>
      </dgm:spPr>
      <dgm:t>
        <a:bodyPr/>
        <a:lstStyle/>
        <a:p>
          <a:endParaRPr lang="en-US"/>
        </a:p>
      </dgm:t>
    </dgm:pt>
    <dgm:pt modelId="{5BD1D527-DE68-447D-859E-BEB85E3CD90C}">
      <dgm:prSet phldrT="[Text]"/>
      <dgm:spPr>
        <a:solidFill>
          <a:schemeClr val="accent2"/>
        </a:solidFill>
        <a:effectLst>
          <a:outerShdw blurRad="50800" dist="38100" dir="5400000" algn="t" rotWithShape="0">
            <a:prstClr val="black">
              <a:alpha val="40000"/>
            </a:prstClr>
          </a:outerShdw>
        </a:effectLst>
        <a:scene3d>
          <a:camera prst="perspectiveFront"/>
          <a:lightRig rig="threePt" dir="t"/>
        </a:scene3d>
      </dgm:spPr>
      <dgm:t>
        <a:bodyPr/>
        <a:lstStyle/>
        <a:p>
          <a:r>
            <a:rPr lang="en-US" b="1" dirty="0"/>
            <a:t>Posting Periods</a:t>
          </a:r>
        </a:p>
      </dgm:t>
    </dgm:pt>
    <dgm:pt modelId="{83EB42C1-B798-48D9-9B39-49A893E02AD9}" type="parTrans" cxnId="{C5339853-13FC-4F4F-9251-C9276A638A54}">
      <dgm:prSet/>
      <dgm:spPr/>
      <dgm:t>
        <a:bodyPr/>
        <a:lstStyle/>
        <a:p>
          <a:endParaRPr lang="en-US"/>
        </a:p>
      </dgm:t>
    </dgm:pt>
    <dgm:pt modelId="{904A278E-F19D-47C5-91B3-BE734CF33B7B}" type="sibTrans" cxnId="{C5339853-13FC-4F4F-9251-C9276A638A54}">
      <dgm:prSet/>
      <dgm:spPr>
        <a:ln>
          <a:solidFill>
            <a:schemeClr val="accent6"/>
          </a:solidFill>
        </a:ln>
      </dgm:spPr>
      <dgm:t>
        <a:bodyPr/>
        <a:lstStyle/>
        <a:p>
          <a:endParaRPr lang="en-US"/>
        </a:p>
      </dgm:t>
    </dgm:pt>
    <dgm:pt modelId="{C463456C-4A1D-4E40-8510-6553A2E08EAC}">
      <dgm:prSet phldrT="[Text]"/>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b="1" dirty="0"/>
            <a:t>Posting Authorizations</a:t>
          </a:r>
        </a:p>
      </dgm:t>
    </dgm:pt>
    <dgm:pt modelId="{0F67D353-D3A4-465A-8770-5E0AD74A2096}" type="parTrans" cxnId="{FDBA7897-28EB-4EC8-A8CE-4899C0707E02}">
      <dgm:prSet/>
      <dgm:spPr/>
      <dgm:t>
        <a:bodyPr/>
        <a:lstStyle/>
        <a:p>
          <a:endParaRPr lang="en-US"/>
        </a:p>
      </dgm:t>
    </dgm:pt>
    <dgm:pt modelId="{8735C32D-8903-4F05-9839-50B435A381BA}" type="sibTrans" cxnId="{FDBA7897-28EB-4EC8-A8CE-4899C0707E02}">
      <dgm:prSet/>
      <dgm:spPr>
        <a:ln>
          <a:solidFill>
            <a:schemeClr val="accent6"/>
          </a:solidFill>
        </a:ln>
      </dgm:spPr>
      <dgm:t>
        <a:bodyPr/>
        <a:lstStyle/>
        <a:p>
          <a:endParaRPr lang="en-US"/>
        </a:p>
      </dgm:t>
    </dgm:pt>
    <dgm:pt modelId="{26F0AFA3-CC61-4F59-B7B4-3EA7C4A98425}">
      <dgm:prSet phldrT="[Text]"/>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b="1" dirty="0"/>
            <a:t>Simple Documents in Financial Accounting</a:t>
          </a:r>
        </a:p>
      </dgm:t>
    </dgm:pt>
    <dgm:pt modelId="{C30C10DA-A21E-4EE3-BCB8-764416DE961C}" type="parTrans" cxnId="{066F5157-37C0-47DA-86BE-637BB33003CF}">
      <dgm:prSet/>
      <dgm:spPr/>
      <dgm:t>
        <a:bodyPr/>
        <a:lstStyle/>
        <a:p>
          <a:endParaRPr lang="en-US"/>
        </a:p>
      </dgm:t>
    </dgm:pt>
    <dgm:pt modelId="{21B72554-51FC-4F7F-8CAA-0E8788EDBD44}" type="sibTrans" cxnId="{066F5157-37C0-47DA-86BE-637BB33003CF}">
      <dgm:prSet/>
      <dgm:spPr>
        <a:ln>
          <a:solidFill>
            <a:schemeClr val="accent6"/>
          </a:solidFill>
        </a:ln>
      </dgm:spPr>
      <dgm:t>
        <a:bodyPr/>
        <a:lstStyle/>
        <a:p>
          <a:endParaRPr lang="en-US"/>
        </a:p>
      </dgm:t>
    </dgm:pt>
    <dgm:pt modelId="{7DBC65CD-5B2C-42F2-96AE-8E65EEA901A5}" type="pres">
      <dgm:prSet presAssocID="{E3728C20-EB6D-4606-A9DD-C48473CE9A1D}" presName="linear" presStyleCnt="0">
        <dgm:presLayoutVars>
          <dgm:dir/>
          <dgm:animLvl val="lvl"/>
          <dgm:resizeHandles val="exact"/>
        </dgm:presLayoutVars>
      </dgm:prSet>
      <dgm:spPr/>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4"/>
      <dgm:spPr/>
    </dgm:pt>
    <dgm:pt modelId="{9FF565D8-69D8-4A13-A441-9ED1A07415DC}" type="pres">
      <dgm:prSet presAssocID="{119B03FF-C253-46C1-964C-C5C3A1603D29}" presName="parentText" presStyleLbl="node1" presStyleIdx="0" presStyleCnt="4">
        <dgm:presLayoutVars>
          <dgm:chMax val="0"/>
          <dgm:bulletEnabled val="1"/>
        </dgm:presLayoutVars>
      </dgm:prSet>
      <dgm:spPr/>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4">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4"/>
      <dgm:spPr/>
    </dgm:pt>
    <dgm:pt modelId="{4F1B875E-30C4-4296-AF0A-B2F0FF98E937}" type="pres">
      <dgm:prSet presAssocID="{5BD1D527-DE68-447D-859E-BEB85E3CD90C}" presName="parentText" presStyleLbl="node1" presStyleIdx="1" presStyleCnt="4" custLinFactNeighborX="-4762" custLinFactNeighborY="-9137">
        <dgm:presLayoutVars>
          <dgm:chMax val="0"/>
          <dgm:bulletEnabled val="1"/>
        </dgm:presLayoutVars>
      </dgm:prSet>
      <dgm:spPr/>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4">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4"/>
      <dgm:spPr/>
    </dgm:pt>
    <dgm:pt modelId="{308892F6-9082-488F-A32B-06D8AF648161}" type="pres">
      <dgm:prSet presAssocID="{C463456C-4A1D-4E40-8510-6553A2E08EAC}" presName="parentText" presStyleLbl="node1" presStyleIdx="2" presStyleCnt="4">
        <dgm:presLayoutVars>
          <dgm:chMax val="0"/>
          <dgm:bulletEnabled val="1"/>
        </dgm:presLayoutVars>
      </dgm:prSet>
      <dgm:spPr/>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4">
        <dgm:presLayoutVars>
          <dgm:bulletEnabled val="1"/>
        </dgm:presLayoutVars>
      </dgm:prSet>
      <dgm:spPr/>
    </dgm:pt>
    <dgm:pt modelId="{0C36EB90-198D-4D45-9CDD-1990081AD103}" type="pres">
      <dgm:prSet presAssocID="{8735C32D-8903-4F05-9839-50B435A381BA}"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2" presStyleCnt="4"/>
      <dgm:spPr/>
    </dgm:pt>
    <dgm:pt modelId="{7A734AB2-47DC-430A-AF94-79125E632AC1}" type="pres">
      <dgm:prSet presAssocID="{26F0AFA3-CC61-4F59-B7B4-3EA7C4A98425}" presName="parentText" presStyleLbl="node1" presStyleIdx="3" presStyleCnt="4">
        <dgm:presLayoutVars>
          <dgm:chMax val="0"/>
          <dgm:bulletEnabled val="1"/>
        </dgm:presLayoutVars>
      </dgm:prSet>
      <dgm:spPr/>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3" presStyleCnt="4">
        <dgm:presLayoutVars>
          <dgm:bulletEnabled val="1"/>
        </dgm:presLayoutVars>
      </dgm:prSet>
      <dgm:spPr/>
    </dgm:pt>
  </dgm:ptLst>
  <dgm:cxnLst>
    <dgm:cxn modelId="{50E29C17-521B-469B-9794-6F5A63447D7C}" type="presOf" srcId="{C463456C-4A1D-4E40-8510-6553A2E08EAC}" destId="{C8BD45C4-0036-46CC-B694-7420A32F454C}" srcOrd="0" destOrd="0" presId="urn:microsoft.com/office/officeart/2005/8/layout/list1"/>
    <dgm:cxn modelId="{9C91F364-EF3D-47C2-B489-A23279C2658E}" type="presOf" srcId="{119B03FF-C253-46C1-964C-C5C3A1603D29}" destId="{CB8EBB56-8504-4F7A-BC5D-033D90FEAF3F}" srcOrd="0" destOrd="0" presId="urn:microsoft.com/office/officeart/2005/8/layout/list1"/>
    <dgm:cxn modelId="{5615F366-C81D-4E31-8C02-EE67E029D785}" type="presOf" srcId="{119B03FF-C253-46C1-964C-C5C3A1603D29}" destId="{9FF565D8-69D8-4A13-A441-9ED1A07415DC}" srcOrd="1"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066F5157-37C0-47DA-86BE-637BB33003CF}" srcId="{E3728C20-EB6D-4606-A9DD-C48473CE9A1D}" destId="{26F0AFA3-CC61-4F59-B7B4-3EA7C4A98425}" srcOrd="3" destOrd="0" parTransId="{C30C10DA-A21E-4EE3-BCB8-764416DE961C}" sibTransId="{21B72554-51FC-4F7F-8CAA-0E8788EDBD44}"/>
    <dgm:cxn modelId="{A4EFC478-02EA-4C2B-A069-A77D182F64AF}" type="presOf" srcId="{C463456C-4A1D-4E40-8510-6553A2E08EAC}" destId="{308892F6-9082-488F-A32B-06D8AF648161}" srcOrd="1" destOrd="0" presId="urn:microsoft.com/office/officeart/2005/8/layout/list1"/>
    <dgm:cxn modelId="{B37E3B86-8134-4E51-97D8-47FA8211AB20}" type="presOf" srcId="{5BD1D527-DE68-447D-859E-BEB85E3CD90C}" destId="{62C99DC8-ABD1-4BC1-96D5-DB8A95655A56}" srcOrd="0" destOrd="0" presId="urn:microsoft.com/office/officeart/2005/8/layout/list1"/>
    <dgm:cxn modelId="{FDBA7897-28EB-4EC8-A8CE-4899C0707E02}" srcId="{E3728C20-EB6D-4606-A9DD-C48473CE9A1D}" destId="{C463456C-4A1D-4E40-8510-6553A2E08EAC}" srcOrd="2" destOrd="0" parTransId="{0F67D353-D3A4-465A-8770-5E0AD74A2096}" sibTransId="{8735C32D-8903-4F05-9839-50B435A381BA}"/>
    <dgm:cxn modelId="{54C7DEA5-24A0-433A-AB6B-12FA492869ED}" srcId="{E3728C20-EB6D-4606-A9DD-C48473CE9A1D}" destId="{119B03FF-C253-46C1-964C-C5C3A1603D29}" srcOrd="0" destOrd="0" parTransId="{0258A417-15A8-4BDA-B483-9B298AE8E662}" sibTransId="{FDA5D11D-2859-4A7A-B331-964A0D299202}"/>
    <dgm:cxn modelId="{224F15DB-6A38-4F08-B11D-C4746AA47080}" type="presOf" srcId="{26F0AFA3-CC61-4F59-B7B4-3EA7C4A98425}" destId="{9F8A8389-3FE2-4D96-AA3D-FB5EB20EC7BC}" srcOrd="0" destOrd="0" presId="urn:microsoft.com/office/officeart/2005/8/layout/list1"/>
    <dgm:cxn modelId="{BFBB95DF-CE95-412F-AD83-0FCF67812C29}" type="presOf" srcId="{26F0AFA3-CC61-4F59-B7B4-3EA7C4A98425}" destId="{7A734AB2-47DC-430A-AF94-79125E632AC1}" srcOrd="1" destOrd="0" presId="urn:microsoft.com/office/officeart/2005/8/layout/list1"/>
    <dgm:cxn modelId="{7F5E13F5-D396-46F9-81B6-34463D4CDDBE}" type="presOf" srcId="{5BD1D527-DE68-447D-859E-BEB85E3CD90C}" destId="{4F1B875E-30C4-4296-AF0A-B2F0FF98E937}" srcOrd="1" destOrd="0" presId="urn:microsoft.com/office/officeart/2005/8/layout/list1"/>
    <dgm:cxn modelId="{EE262AFF-5AD0-4276-B598-C600C32FD5EF}" type="presOf" srcId="{E3728C20-EB6D-4606-A9DD-C48473CE9A1D}" destId="{7DBC65CD-5B2C-42F2-96AE-8E65EEA901A5}" srcOrd="0" destOrd="0" presId="urn:microsoft.com/office/officeart/2005/8/layout/list1"/>
    <dgm:cxn modelId="{0D9BD3DF-1262-4753-A16E-81C7B550DF2D}" type="presParOf" srcId="{7DBC65CD-5B2C-42F2-96AE-8E65EEA901A5}" destId="{3D411920-83B9-466E-93C4-84646E5CBD5C}" srcOrd="0" destOrd="0" presId="urn:microsoft.com/office/officeart/2005/8/layout/list1"/>
    <dgm:cxn modelId="{D39B859C-D0CD-436F-8924-874EC8D84D02}" type="presParOf" srcId="{3D411920-83B9-466E-93C4-84646E5CBD5C}" destId="{CB8EBB56-8504-4F7A-BC5D-033D90FEAF3F}" srcOrd="0" destOrd="0" presId="urn:microsoft.com/office/officeart/2005/8/layout/list1"/>
    <dgm:cxn modelId="{B9D043C9-C3B2-443B-9C85-842F0140F0BC}" type="presParOf" srcId="{3D411920-83B9-466E-93C4-84646E5CBD5C}" destId="{9FF565D8-69D8-4A13-A441-9ED1A07415DC}" srcOrd="1" destOrd="0" presId="urn:microsoft.com/office/officeart/2005/8/layout/list1"/>
    <dgm:cxn modelId="{6EB7C95D-85A0-425A-BAD8-3372B49CA034}" type="presParOf" srcId="{7DBC65CD-5B2C-42F2-96AE-8E65EEA901A5}" destId="{823C9682-A650-42E2-8644-EA9414D4B23A}" srcOrd="1" destOrd="0" presId="urn:microsoft.com/office/officeart/2005/8/layout/list1"/>
    <dgm:cxn modelId="{02FAB9E3-C9C3-4927-B8B1-B5A617CA963D}" type="presParOf" srcId="{7DBC65CD-5B2C-42F2-96AE-8E65EEA901A5}" destId="{59923391-13B1-4A05-B0BD-54033F5EB283}" srcOrd="2" destOrd="0" presId="urn:microsoft.com/office/officeart/2005/8/layout/list1"/>
    <dgm:cxn modelId="{41E6E613-4433-4A9A-B950-4B5D2E8C8332}" type="presParOf" srcId="{7DBC65CD-5B2C-42F2-96AE-8E65EEA901A5}" destId="{198E1732-DCF1-44AD-B512-6B0EEB30425A}" srcOrd="3" destOrd="0" presId="urn:microsoft.com/office/officeart/2005/8/layout/list1"/>
    <dgm:cxn modelId="{E75CD2AD-D410-454E-9F43-6DBDBCDFB641}" type="presParOf" srcId="{7DBC65CD-5B2C-42F2-96AE-8E65EEA901A5}" destId="{C8D4A645-FE78-4EAF-9CA3-0252F9794F9B}" srcOrd="4" destOrd="0" presId="urn:microsoft.com/office/officeart/2005/8/layout/list1"/>
    <dgm:cxn modelId="{AA08DBB2-218D-437A-A00D-086C3D155778}" type="presParOf" srcId="{C8D4A645-FE78-4EAF-9CA3-0252F9794F9B}" destId="{62C99DC8-ABD1-4BC1-96D5-DB8A95655A56}" srcOrd="0" destOrd="0" presId="urn:microsoft.com/office/officeart/2005/8/layout/list1"/>
    <dgm:cxn modelId="{175E5EF2-061F-425F-BAE0-FAC6B8D5D5DC}" type="presParOf" srcId="{C8D4A645-FE78-4EAF-9CA3-0252F9794F9B}" destId="{4F1B875E-30C4-4296-AF0A-B2F0FF98E937}" srcOrd="1" destOrd="0" presId="urn:microsoft.com/office/officeart/2005/8/layout/list1"/>
    <dgm:cxn modelId="{4D339B7A-F44F-4E49-9CA6-F02A9D217D3F}" type="presParOf" srcId="{7DBC65CD-5B2C-42F2-96AE-8E65EEA901A5}" destId="{A6BBF129-1C87-48B0-9C84-4586D01AD5ED}" srcOrd="5" destOrd="0" presId="urn:microsoft.com/office/officeart/2005/8/layout/list1"/>
    <dgm:cxn modelId="{3709DC69-C711-4F3F-8504-005C5A8FA3D8}" type="presParOf" srcId="{7DBC65CD-5B2C-42F2-96AE-8E65EEA901A5}" destId="{4447009D-8EA2-41AA-BBF3-3154EA9B2F24}" srcOrd="6" destOrd="0" presId="urn:microsoft.com/office/officeart/2005/8/layout/list1"/>
    <dgm:cxn modelId="{7FB0AE06-557A-4C75-A4C4-22DECDF588BD}" type="presParOf" srcId="{7DBC65CD-5B2C-42F2-96AE-8E65EEA901A5}" destId="{5F0C58E9-F97A-442E-B4B6-09E33D55B343}" srcOrd="7" destOrd="0" presId="urn:microsoft.com/office/officeart/2005/8/layout/list1"/>
    <dgm:cxn modelId="{B9B1C147-7046-4C77-BFB1-BB90D36DCA5D}" type="presParOf" srcId="{7DBC65CD-5B2C-42F2-96AE-8E65EEA901A5}" destId="{016FCE31-B27D-40E9-8C7F-46E5079028BF}" srcOrd="8" destOrd="0" presId="urn:microsoft.com/office/officeart/2005/8/layout/list1"/>
    <dgm:cxn modelId="{7268748E-2B6C-4569-BC28-F0A99C2E5195}" type="presParOf" srcId="{016FCE31-B27D-40E9-8C7F-46E5079028BF}" destId="{C8BD45C4-0036-46CC-B694-7420A32F454C}" srcOrd="0" destOrd="0" presId="urn:microsoft.com/office/officeart/2005/8/layout/list1"/>
    <dgm:cxn modelId="{ED180A00-74C2-46C2-9A08-38D42ACB666A}" type="presParOf" srcId="{016FCE31-B27D-40E9-8C7F-46E5079028BF}" destId="{308892F6-9082-488F-A32B-06D8AF648161}" srcOrd="1" destOrd="0" presId="urn:microsoft.com/office/officeart/2005/8/layout/list1"/>
    <dgm:cxn modelId="{713A88AE-9273-48FD-8306-EBF1D98E3C41}" type="presParOf" srcId="{7DBC65CD-5B2C-42F2-96AE-8E65EEA901A5}" destId="{6FA02C5B-74D9-43CB-B027-653ED7B3BFFC}" srcOrd="9" destOrd="0" presId="urn:microsoft.com/office/officeart/2005/8/layout/list1"/>
    <dgm:cxn modelId="{D72E4A4E-A93D-4B0A-AD6E-6F0454266D68}" type="presParOf" srcId="{7DBC65CD-5B2C-42F2-96AE-8E65EEA901A5}" destId="{0B15E5D7-78A0-46A8-B805-14B307C3929F}" srcOrd="10" destOrd="0" presId="urn:microsoft.com/office/officeart/2005/8/layout/list1"/>
    <dgm:cxn modelId="{4C048CBF-5066-4322-8DBD-2CD463E8F674}" type="presParOf" srcId="{7DBC65CD-5B2C-42F2-96AE-8E65EEA901A5}" destId="{0C36EB90-198D-4D45-9CDD-1990081AD103}" srcOrd="11" destOrd="0" presId="urn:microsoft.com/office/officeart/2005/8/layout/list1"/>
    <dgm:cxn modelId="{ABD87333-1792-4088-A420-CE883BF5A2FD}" type="presParOf" srcId="{7DBC65CD-5B2C-42F2-96AE-8E65EEA901A5}" destId="{21427D55-DFAE-4CA3-9A53-5F1EC9C88931}" srcOrd="12" destOrd="0" presId="urn:microsoft.com/office/officeart/2005/8/layout/list1"/>
    <dgm:cxn modelId="{3500D054-0D3E-4BD8-A356-4AACE13EEB99}" type="presParOf" srcId="{21427D55-DFAE-4CA3-9A53-5F1EC9C88931}" destId="{9F8A8389-3FE2-4D96-AA3D-FB5EB20EC7BC}" srcOrd="0" destOrd="0" presId="urn:microsoft.com/office/officeart/2005/8/layout/list1"/>
    <dgm:cxn modelId="{FA323A3E-DCA2-4DB1-B825-02DB29752335}" type="presParOf" srcId="{21427D55-DFAE-4CA3-9A53-5F1EC9C88931}" destId="{7A734AB2-47DC-430A-AF94-79125E632AC1}" srcOrd="1" destOrd="0" presId="urn:microsoft.com/office/officeart/2005/8/layout/list1"/>
    <dgm:cxn modelId="{E7DB0279-E325-40CE-853D-6B9BDA5B8F3D}" type="presParOf" srcId="{7DBC65CD-5B2C-42F2-96AE-8E65EEA901A5}" destId="{190742E0-A43C-4E73-80CC-7213116E8627}" srcOrd="13" destOrd="0" presId="urn:microsoft.com/office/officeart/2005/8/layout/list1"/>
    <dgm:cxn modelId="{0B0D7FA0-2405-450B-86E8-5966FC08AFBD}" type="presParOf" srcId="{7DBC65CD-5B2C-42F2-96AE-8E65EEA901A5}" destId="{E4831231-EA6F-485D-A4BA-3A5CF0E78F22}" srcOrd="14" destOrd="0" presId="urn:microsoft.com/office/officeart/2005/8/layout/lis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b="1" dirty="0"/>
            <a:t>Document Structure</a:t>
          </a:r>
        </a:p>
      </dgm:t>
    </dgm:pt>
    <dgm:pt modelId="{0258A417-15A8-4BDA-B483-9B298AE8E662}" type="parTrans" cxnId="{54C7DEA5-24A0-433A-AB6B-12FA492869ED}">
      <dgm:prSet/>
      <dgm:spPr/>
      <dgm:t>
        <a:bodyPr/>
        <a:lstStyle/>
        <a:p>
          <a:endParaRPr lang="en-US"/>
        </a:p>
      </dgm:t>
    </dgm:pt>
    <dgm:pt modelId="{FDA5D11D-2859-4A7A-B331-964A0D299202}" type="sibTrans" cxnId="{54C7DEA5-24A0-433A-AB6B-12FA492869ED}">
      <dgm:prSet/>
      <dgm:spPr>
        <a:ln>
          <a:solidFill>
            <a:schemeClr val="accent6"/>
          </a:solidFill>
        </a:ln>
      </dgm:spPr>
      <dgm:t>
        <a:bodyPr/>
        <a:lstStyle/>
        <a:p>
          <a:endParaRPr lang="en-US"/>
        </a:p>
      </dgm:t>
    </dgm:pt>
    <dgm:pt modelId="{5BD1D527-DE68-447D-859E-BEB85E3CD90C}">
      <dgm:prSet phldrT="[Text]"/>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b="1" dirty="0"/>
            <a:t>Posting Periods</a:t>
          </a:r>
        </a:p>
      </dgm:t>
    </dgm:pt>
    <dgm:pt modelId="{83EB42C1-B798-48D9-9B39-49A893E02AD9}" type="parTrans" cxnId="{C5339853-13FC-4F4F-9251-C9276A638A54}">
      <dgm:prSet/>
      <dgm:spPr/>
      <dgm:t>
        <a:bodyPr/>
        <a:lstStyle/>
        <a:p>
          <a:endParaRPr lang="en-US"/>
        </a:p>
      </dgm:t>
    </dgm:pt>
    <dgm:pt modelId="{904A278E-F19D-47C5-91B3-BE734CF33B7B}" type="sibTrans" cxnId="{C5339853-13FC-4F4F-9251-C9276A638A54}">
      <dgm:prSet/>
      <dgm:spPr>
        <a:ln>
          <a:solidFill>
            <a:schemeClr val="accent6"/>
          </a:solidFill>
        </a:ln>
      </dgm:spPr>
      <dgm:t>
        <a:bodyPr/>
        <a:lstStyle/>
        <a:p>
          <a:endParaRPr lang="en-US"/>
        </a:p>
      </dgm:t>
    </dgm:pt>
    <dgm:pt modelId="{C463456C-4A1D-4E40-8510-6553A2E08EAC}">
      <dgm:prSet phldrT="[Text]"/>
      <dgm:spPr>
        <a:solidFill>
          <a:schemeClr val="accent2"/>
        </a:solidFill>
        <a:effectLst>
          <a:outerShdw blurRad="50800" dist="38100" dir="5400000" algn="t" rotWithShape="0">
            <a:prstClr val="black">
              <a:alpha val="40000"/>
            </a:prstClr>
          </a:outerShdw>
        </a:effectLst>
        <a:scene3d>
          <a:camera prst="perspectiveFront"/>
          <a:lightRig rig="threePt" dir="t"/>
        </a:scene3d>
      </dgm:spPr>
      <dgm:t>
        <a:bodyPr/>
        <a:lstStyle/>
        <a:p>
          <a:r>
            <a:rPr lang="en-US" b="1" dirty="0"/>
            <a:t>Posting Authorizations</a:t>
          </a:r>
        </a:p>
      </dgm:t>
    </dgm:pt>
    <dgm:pt modelId="{0F67D353-D3A4-465A-8770-5E0AD74A2096}" type="parTrans" cxnId="{FDBA7897-28EB-4EC8-A8CE-4899C0707E02}">
      <dgm:prSet/>
      <dgm:spPr/>
      <dgm:t>
        <a:bodyPr/>
        <a:lstStyle/>
        <a:p>
          <a:endParaRPr lang="en-US"/>
        </a:p>
      </dgm:t>
    </dgm:pt>
    <dgm:pt modelId="{8735C32D-8903-4F05-9839-50B435A381BA}" type="sibTrans" cxnId="{FDBA7897-28EB-4EC8-A8CE-4899C0707E02}">
      <dgm:prSet/>
      <dgm:spPr>
        <a:ln>
          <a:solidFill>
            <a:schemeClr val="accent6"/>
          </a:solidFill>
        </a:ln>
      </dgm:spPr>
      <dgm:t>
        <a:bodyPr/>
        <a:lstStyle/>
        <a:p>
          <a:endParaRPr lang="en-US"/>
        </a:p>
      </dgm:t>
    </dgm:pt>
    <dgm:pt modelId="{26F0AFA3-CC61-4F59-B7B4-3EA7C4A98425}">
      <dgm:prSet phldrT="[Text]"/>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b="1" dirty="0"/>
            <a:t>Simple documents in Financial Accounting</a:t>
          </a:r>
        </a:p>
      </dgm:t>
    </dgm:pt>
    <dgm:pt modelId="{C30C10DA-A21E-4EE3-BCB8-764416DE961C}" type="parTrans" cxnId="{066F5157-37C0-47DA-86BE-637BB33003CF}">
      <dgm:prSet/>
      <dgm:spPr/>
      <dgm:t>
        <a:bodyPr/>
        <a:lstStyle/>
        <a:p>
          <a:endParaRPr lang="en-US"/>
        </a:p>
      </dgm:t>
    </dgm:pt>
    <dgm:pt modelId="{21B72554-51FC-4F7F-8CAA-0E8788EDBD44}" type="sibTrans" cxnId="{066F5157-37C0-47DA-86BE-637BB33003CF}">
      <dgm:prSet/>
      <dgm:spPr>
        <a:ln>
          <a:solidFill>
            <a:schemeClr val="accent6"/>
          </a:solidFill>
        </a:ln>
      </dgm:spPr>
      <dgm:t>
        <a:bodyPr/>
        <a:lstStyle/>
        <a:p>
          <a:endParaRPr lang="en-US"/>
        </a:p>
      </dgm:t>
    </dgm:pt>
    <dgm:pt modelId="{7DBC65CD-5B2C-42F2-96AE-8E65EEA901A5}" type="pres">
      <dgm:prSet presAssocID="{E3728C20-EB6D-4606-A9DD-C48473CE9A1D}" presName="linear" presStyleCnt="0">
        <dgm:presLayoutVars>
          <dgm:dir/>
          <dgm:animLvl val="lvl"/>
          <dgm:resizeHandles val="exact"/>
        </dgm:presLayoutVars>
      </dgm:prSet>
      <dgm:spPr/>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4"/>
      <dgm:spPr/>
    </dgm:pt>
    <dgm:pt modelId="{9FF565D8-69D8-4A13-A441-9ED1A07415DC}" type="pres">
      <dgm:prSet presAssocID="{119B03FF-C253-46C1-964C-C5C3A1603D29}" presName="parentText" presStyleLbl="node1" presStyleIdx="0" presStyleCnt="4">
        <dgm:presLayoutVars>
          <dgm:chMax val="0"/>
          <dgm:bulletEnabled val="1"/>
        </dgm:presLayoutVars>
      </dgm:prSet>
      <dgm:spPr/>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4">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4"/>
      <dgm:spPr/>
    </dgm:pt>
    <dgm:pt modelId="{4F1B875E-30C4-4296-AF0A-B2F0FF98E937}" type="pres">
      <dgm:prSet presAssocID="{5BD1D527-DE68-447D-859E-BEB85E3CD90C}" presName="parentText" presStyleLbl="node1" presStyleIdx="1" presStyleCnt="4" custLinFactNeighborX="-4762" custLinFactNeighborY="-9137">
        <dgm:presLayoutVars>
          <dgm:chMax val="0"/>
          <dgm:bulletEnabled val="1"/>
        </dgm:presLayoutVars>
      </dgm:prSet>
      <dgm:spPr/>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4">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4"/>
      <dgm:spPr/>
    </dgm:pt>
    <dgm:pt modelId="{308892F6-9082-488F-A32B-06D8AF648161}" type="pres">
      <dgm:prSet presAssocID="{C463456C-4A1D-4E40-8510-6553A2E08EAC}" presName="parentText" presStyleLbl="node1" presStyleIdx="2" presStyleCnt="4">
        <dgm:presLayoutVars>
          <dgm:chMax val="0"/>
          <dgm:bulletEnabled val="1"/>
        </dgm:presLayoutVars>
      </dgm:prSet>
      <dgm:spPr/>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4">
        <dgm:presLayoutVars>
          <dgm:bulletEnabled val="1"/>
        </dgm:presLayoutVars>
      </dgm:prSet>
      <dgm:spPr/>
    </dgm:pt>
    <dgm:pt modelId="{0C36EB90-198D-4D45-9CDD-1990081AD103}" type="pres">
      <dgm:prSet presAssocID="{8735C32D-8903-4F05-9839-50B435A381BA}"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2" presStyleCnt="4"/>
      <dgm:spPr/>
    </dgm:pt>
    <dgm:pt modelId="{7A734AB2-47DC-430A-AF94-79125E632AC1}" type="pres">
      <dgm:prSet presAssocID="{26F0AFA3-CC61-4F59-B7B4-3EA7C4A98425}" presName="parentText" presStyleLbl="node1" presStyleIdx="3" presStyleCnt="4">
        <dgm:presLayoutVars>
          <dgm:chMax val="0"/>
          <dgm:bulletEnabled val="1"/>
        </dgm:presLayoutVars>
      </dgm:prSet>
      <dgm:spPr/>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3" presStyleCnt="4">
        <dgm:presLayoutVars>
          <dgm:bulletEnabled val="1"/>
        </dgm:presLayoutVars>
      </dgm:prSet>
      <dgm:spPr/>
    </dgm:pt>
  </dgm:ptLst>
  <dgm:cxnLst>
    <dgm:cxn modelId="{50E29C17-521B-469B-9794-6F5A63447D7C}" type="presOf" srcId="{C463456C-4A1D-4E40-8510-6553A2E08EAC}" destId="{C8BD45C4-0036-46CC-B694-7420A32F454C}" srcOrd="0" destOrd="0" presId="urn:microsoft.com/office/officeart/2005/8/layout/list1"/>
    <dgm:cxn modelId="{9C91F364-EF3D-47C2-B489-A23279C2658E}" type="presOf" srcId="{119B03FF-C253-46C1-964C-C5C3A1603D29}" destId="{CB8EBB56-8504-4F7A-BC5D-033D90FEAF3F}" srcOrd="0" destOrd="0" presId="urn:microsoft.com/office/officeart/2005/8/layout/list1"/>
    <dgm:cxn modelId="{5615F366-C81D-4E31-8C02-EE67E029D785}" type="presOf" srcId="{119B03FF-C253-46C1-964C-C5C3A1603D29}" destId="{9FF565D8-69D8-4A13-A441-9ED1A07415DC}" srcOrd="1"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066F5157-37C0-47DA-86BE-637BB33003CF}" srcId="{E3728C20-EB6D-4606-A9DD-C48473CE9A1D}" destId="{26F0AFA3-CC61-4F59-B7B4-3EA7C4A98425}" srcOrd="3" destOrd="0" parTransId="{C30C10DA-A21E-4EE3-BCB8-764416DE961C}" sibTransId="{21B72554-51FC-4F7F-8CAA-0E8788EDBD44}"/>
    <dgm:cxn modelId="{A4EFC478-02EA-4C2B-A069-A77D182F64AF}" type="presOf" srcId="{C463456C-4A1D-4E40-8510-6553A2E08EAC}" destId="{308892F6-9082-488F-A32B-06D8AF648161}" srcOrd="1" destOrd="0" presId="urn:microsoft.com/office/officeart/2005/8/layout/list1"/>
    <dgm:cxn modelId="{B37E3B86-8134-4E51-97D8-47FA8211AB20}" type="presOf" srcId="{5BD1D527-DE68-447D-859E-BEB85E3CD90C}" destId="{62C99DC8-ABD1-4BC1-96D5-DB8A95655A56}" srcOrd="0" destOrd="0" presId="urn:microsoft.com/office/officeart/2005/8/layout/list1"/>
    <dgm:cxn modelId="{FDBA7897-28EB-4EC8-A8CE-4899C0707E02}" srcId="{E3728C20-EB6D-4606-A9DD-C48473CE9A1D}" destId="{C463456C-4A1D-4E40-8510-6553A2E08EAC}" srcOrd="2" destOrd="0" parTransId="{0F67D353-D3A4-465A-8770-5E0AD74A2096}" sibTransId="{8735C32D-8903-4F05-9839-50B435A381BA}"/>
    <dgm:cxn modelId="{54C7DEA5-24A0-433A-AB6B-12FA492869ED}" srcId="{E3728C20-EB6D-4606-A9DD-C48473CE9A1D}" destId="{119B03FF-C253-46C1-964C-C5C3A1603D29}" srcOrd="0" destOrd="0" parTransId="{0258A417-15A8-4BDA-B483-9B298AE8E662}" sibTransId="{FDA5D11D-2859-4A7A-B331-964A0D299202}"/>
    <dgm:cxn modelId="{224F15DB-6A38-4F08-B11D-C4746AA47080}" type="presOf" srcId="{26F0AFA3-CC61-4F59-B7B4-3EA7C4A98425}" destId="{9F8A8389-3FE2-4D96-AA3D-FB5EB20EC7BC}" srcOrd="0" destOrd="0" presId="urn:microsoft.com/office/officeart/2005/8/layout/list1"/>
    <dgm:cxn modelId="{BFBB95DF-CE95-412F-AD83-0FCF67812C29}" type="presOf" srcId="{26F0AFA3-CC61-4F59-B7B4-3EA7C4A98425}" destId="{7A734AB2-47DC-430A-AF94-79125E632AC1}" srcOrd="1" destOrd="0" presId="urn:microsoft.com/office/officeart/2005/8/layout/list1"/>
    <dgm:cxn modelId="{7F5E13F5-D396-46F9-81B6-34463D4CDDBE}" type="presOf" srcId="{5BD1D527-DE68-447D-859E-BEB85E3CD90C}" destId="{4F1B875E-30C4-4296-AF0A-B2F0FF98E937}" srcOrd="1" destOrd="0" presId="urn:microsoft.com/office/officeart/2005/8/layout/list1"/>
    <dgm:cxn modelId="{EE262AFF-5AD0-4276-B598-C600C32FD5EF}" type="presOf" srcId="{E3728C20-EB6D-4606-A9DD-C48473CE9A1D}" destId="{7DBC65CD-5B2C-42F2-96AE-8E65EEA901A5}" srcOrd="0" destOrd="0" presId="urn:microsoft.com/office/officeart/2005/8/layout/list1"/>
    <dgm:cxn modelId="{0D9BD3DF-1262-4753-A16E-81C7B550DF2D}" type="presParOf" srcId="{7DBC65CD-5B2C-42F2-96AE-8E65EEA901A5}" destId="{3D411920-83B9-466E-93C4-84646E5CBD5C}" srcOrd="0" destOrd="0" presId="urn:microsoft.com/office/officeart/2005/8/layout/list1"/>
    <dgm:cxn modelId="{D39B859C-D0CD-436F-8924-874EC8D84D02}" type="presParOf" srcId="{3D411920-83B9-466E-93C4-84646E5CBD5C}" destId="{CB8EBB56-8504-4F7A-BC5D-033D90FEAF3F}" srcOrd="0" destOrd="0" presId="urn:microsoft.com/office/officeart/2005/8/layout/list1"/>
    <dgm:cxn modelId="{B9D043C9-C3B2-443B-9C85-842F0140F0BC}" type="presParOf" srcId="{3D411920-83B9-466E-93C4-84646E5CBD5C}" destId="{9FF565D8-69D8-4A13-A441-9ED1A07415DC}" srcOrd="1" destOrd="0" presId="urn:microsoft.com/office/officeart/2005/8/layout/list1"/>
    <dgm:cxn modelId="{6EB7C95D-85A0-425A-BAD8-3372B49CA034}" type="presParOf" srcId="{7DBC65CD-5B2C-42F2-96AE-8E65EEA901A5}" destId="{823C9682-A650-42E2-8644-EA9414D4B23A}" srcOrd="1" destOrd="0" presId="urn:microsoft.com/office/officeart/2005/8/layout/list1"/>
    <dgm:cxn modelId="{02FAB9E3-C9C3-4927-B8B1-B5A617CA963D}" type="presParOf" srcId="{7DBC65CD-5B2C-42F2-96AE-8E65EEA901A5}" destId="{59923391-13B1-4A05-B0BD-54033F5EB283}" srcOrd="2" destOrd="0" presId="urn:microsoft.com/office/officeart/2005/8/layout/list1"/>
    <dgm:cxn modelId="{41E6E613-4433-4A9A-B950-4B5D2E8C8332}" type="presParOf" srcId="{7DBC65CD-5B2C-42F2-96AE-8E65EEA901A5}" destId="{198E1732-DCF1-44AD-B512-6B0EEB30425A}" srcOrd="3" destOrd="0" presId="urn:microsoft.com/office/officeart/2005/8/layout/list1"/>
    <dgm:cxn modelId="{E75CD2AD-D410-454E-9F43-6DBDBCDFB641}" type="presParOf" srcId="{7DBC65CD-5B2C-42F2-96AE-8E65EEA901A5}" destId="{C8D4A645-FE78-4EAF-9CA3-0252F9794F9B}" srcOrd="4" destOrd="0" presId="urn:microsoft.com/office/officeart/2005/8/layout/list1"/>
    <dgm:cxn modelId="{AA08DBB2-218D-437A-A00D-086C3D155778}" type="presParOf" srcId="{C8D4A645-FE78-4EAF-9CA3-0252F9794F9B}" destId="{62C99DC8-ABD1-4BC1-96D5-DB8A95655A56}" srcOrd="0" destOrd="0" presId="urn:microsoft.com/office/officeart/2005/8/layout/list1"/>
    <dgm:cxn modelId="{175E5EF2-061F-425F-BAE0-FAC6B8D5D5DC}" type="presParOf" srcId="{C8D4A645-FE78-4EAF-9CA3-0252F9794F9B}" destId="{4F1B875E-30C4-4296-AF0A-B2F0FF98E937}" srcOrd="1" destOrd="0" presId="urn:microsoft.com/office/officeart/2005/8/layout/list1"/>
    <dgm:cxn modelId="{4D339B7A-F44F-4E49-9CA6-F02A9D217D3F}" type="presParOf" srcId="{7DBC65CD-5B2C-42F2-96AE-8E65EEA901A5}" destId="{A6BBF129-1C87-48B0-9C84-4586D01AD5ED}" srcOrd="5" destOrd="0" presId="urn:microsoft.com/office/officeart/2005/8/layout/list1"/>
    <dgm:cxn modelId="{3709DC69-C711-4F3F-8504-005C5A8FA3D8}" type="presParOf" srcId="{7DBC65CD-5B2C-42F2-96AE-8E65EEA901A5}" destId="{4447009D-8EA2-41AA-BBF3-3154EA9B2F24}" srcOrd="6" destOrd="0" presId="urn:microsoft.com/office/officeart/2005/8/layout/list1"/>
    <dgm:cxn modelId="{7FB0AE06-557A-4C75-A4C4-22DECDF588BD}" type="presParOf" srcId="{7DBC65CD-5B2C-42F2-96AE-8E65EEA901A5}" destId="{5F0C58E9-F97A-442E-B4B6-09E33D55B343}" srcOrd="7" destOrd="0" presId="urn:microsoft.com/office/officeart/2005/8/layout/list1"/>
    <dgm:cxn modelId="{B9B1C147-7046-4C77-BFB1-BB90D36DCA5D}" type="presParOf" srcId="{7DBC65CD-5B2C-42F2-96AE-8E65EEA901A5}" destId="{016FCE31-B27D-40E9-8C7F-46E5079028BF}" srcOrd="8" destOrd="0" presId="urn:microsoft.com/office/officeart/2005/8/layout/list1"/>
    <dgm:cxn modelId="{7268748E-2B6C-4569-BC28-F0A99C2E5195}" type="presParOf" srcId="{016FCE31-B27D-40E9-8C7F-46E5079028BF}" destId="{C8BD45C4-0036-46CC-B694-7420A32F454C}" srcOrd="0" destOrd="0" presId="urn:microsoft.com/office/officeart/2005/8/layout/list1"/>
    <dgm:cxn modelId="{ED180A00-74C2-46C2-9A08-38D42ACB666A}" type="presParOf" srcId="{016FCE31-B27D-40E9-8C7F-46E5079028BF}" destId="{308892F6-9082-488F-A32B-06D8AF648161}" srcOrd="1" destOrd="0" presId="urn:microsoft.com/office/officeart/2005/8/layout/list1"/>
    <dgm:cxn modelId="{713A88AE-9273-48FD-8306-EBF1D98E3C41}" type="presParOf" srcId="{7DBC65CD-5B2C-42F2-96AE-8E65EEA901A5}" destId="{6FA02C5B-74D9-43CB-B027-653ED7B3BFFC}" srcOrd="9" destOrd="0" presId="urn:microsoft.com/office/officeart/2005/8/layout/list1"/>
    <dgm:cxn modelId="{D72E4A4E-A93D-4B0A-AD6E-6F0454266D68}" type="presParOf" srcId="{7DBC65CD-5B2C-42F2-96AE-8E65EEA901A5}" destId="{0B15E5D7-78A0-46A8-B805-14B307C3929F}" srcOrd="10" destOrd="0" presId="urn:microsoft.com/office/officeart/2005/8/layout/list1"/>
    <dgm:cxn modelId="{4C048CBF-5066-4322-8DBD-2CD463E8F674}" type="presParOf" srcId="{7DBC65CD-5B2C-42F2-96AE-8E65EEA901A5}" destId="{0C36EB90-198D-4D45-9CDD-1990081AD103}" srcOrd="11" destOrd="0" presId="urn:microsoft.com/office/officeart/2005/8/layout/list1"/>
    <dgm:cxn modelId="{ABD87333-1792-4088-A420-CE883BF5A2FD}" type="presParOf" srcId="{7DBC65CD-5B2C-42F2-96AE-8E65EEA901A5}" destId="{21427D55-DFAE-4CA3-9A53-5F1EC9C88931}" srcOrd="12" destOrd="0" presId="urn:microsoft.com/office/officeart/2005/8/layout/list1"/>
    <dgm:cxn modelId="{3500D054-0D3E-4BD8-A356-4AACE13EEB99}" type="presParOf" srcId="{21427D55-DFAE-4CA3-9A53-5F1EC9C88931}" destId="{9F8A8389-3FE2-4D96-AA3D-FB5EB20EC7BC}" srcOrd="0" destOrd="0" presId="urn:microsoft.com/office/officeart/2005/8/layout/list1"/>
    <dgm:cxn modelId="{FA323A3E-DCA2-4DB1-B825-02DB29752335}" type="presParOf" srcId="{21427D55-DFAE-4CA3-9A53-5F1EC9C88931}" destId="{7A734AB2-47DC-430A-AF94-79125E632AC1}" srcOrd="1" destOrd="0" presId="urn:microsoft.com/office/officeart/2005/8/layout/list1"/>
    <dgm:cxn modelId="{E7DB0279-E325-40CE-853D-6B9BDA5B8F3D}" type="presParOf" srcId="{7DBC65CD-5B2C-42F2-96AE-8E65EEA901A5}" destId="{190742E0-A43C-4E73-80CC-7213116E8627}" srcOrd="13" destOrd="0" presId="urn:microsoft.com/office/officeart/2005/8/layout/list1"/>
    <dgm:cxn modelId="{0B0D7FA0-2405-450B-86E8-5966FC08AFBD}" type="presParOf" srcId="{7DBC65CD-5B2C-42F2-96AE-8E65EEA901A5}" destId="{E4831231-EA6F-485D-A4BA-3A5CF0E78F22}" srcOrd="14" destOrd="0" presId="urn:microsoft.com/office/officeart/2005/8/layout/lis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b="1" dirty="0"/>
            <a:t>Document Structure</a:t>
          </a:r>
        </a:p>
      </dgm:t>
    </dgm:pt>
    <dgm:pt modelId="{0258A417-15A8-4BDA-B483-9B298AE8E662}" type="parTrans" cxnId="{54C7DEA5-24A0-433A-AB6B-12FA492869ED}">
      <dgm:prSet/>
      <dgm:spPr/>
      <dgm:t>
        <a:bodyPr/>
        <a:lstStyle/>
        <a:p>
          <a:endParaRPr lang="en-US"/>
        </a:p>
      </dgm:t>
    </dgm:pt>
    <dgm:pt modelId="{FDA5D11D-2859-4A7A-B331-964A0D299202}" type="sibTrans" cxnId="{54C7DEA5-24A0-433A-AB6B-12FA492869ED}">
      <dgm:prSet/>
      <dgm:spPr>
        <a:ln>
          <a:solidFill>
            <a:schemeClr val="accent6"/>
          </a:solidFill>
        </a:ln>
      </dgm:spPr>
      <dgm:t>
        <a:bodyPr/>
        <a:lstStyle/>
        <a:p>
          <a:endParaRPr lang="en-US"/>
        </a:p>
      </dgm:t>
    </dgm:pt>
    <dgm:pt modelId="{5BD1D527-DE68-447D-859E-BEB85E3CD90C}">
      <dgm:prSet phldrT="[Text]"/>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b="1" dirty="0"/>
            <a:t>Posting Periods</a:t>
          </a:r>
        </a:p>
      </dgm:t>
    </dgm:pt>
    <dgm:pt modelId="{83EB42C1-B798-48D9-9B39-49A893E02AD9}" type="parTrans" cxnId="{C5339853-13FC-4F4F-9251-C9276A638A54}">
      <dgm:prSet/>
      <dgm:spPr/>
      <dgm:t>
        <a:bodyPr/>
        <a:lstStyle/>
        <a:p>
          <a:endParaRPr lang="en-US"/>
        </a:p>
      </dgm:t>
    </dgm:pt>
    <dgm:pt modelId="{904A278E-F19D-47C5-91B3-BE734CF33B7B}" type="sibTrans" cxnId="{C5339853-13FC-4F4F-9251-C9276A638A54}">
      <dgm:prSet/>
      <dgm:spPr>
        <a:ln>
          <a:solidFill>
            <a:schemeClr val="accent6"/>
          </a:solidFill>
        </a:ln>
      </dgm:spPr>
      <dgm:t>
        <a:bodyPr/>
        <a:lstStyle/>
        <a:p>
          <a:endParaRPr lang="en-US"/>
        </a:p>
      </dgm:t>
    </dgm:pt>
    <dgm:pt modelId="{C463456C-4A1D-4E40-8510-6553A2E08EAC}">
      <dgm:prSet phldrT="[Text]"/>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b="1" dirty="0"/>
            <a:t>Posting Authorizations</a:t>
          </a:r>
        </a:p>
      </dgm:t>
    </dgm:pt>
    <dgm:pt modelId="{0F67D353-D3A4-465A-8770-5E0AD74A2096}" type="parTrans" cxnId="{FDBA7897-28EB-4EC8-A8CE-4899C0707E02}">
      <dgm:prSet/>
      <dgm:spPr/>
      <dgm:t>
        <a:bodyPr/>
        <a:lstStyle/>
        <a:p>
          <a:endParaRPr lang="en-US"/>
        </a:p>
      </dgm:t>
    </dgm:pt>
    <dgm:pt modelId="{8735C32D-8903-4F05-9839-50B435A381BA}" type="sibTrans" cxnId="{FDBA7897-28EB-4EC8-A8CE-4899C0707E02}">
      <dgm:prSet/>
      <dgm:spPr>
        <a:ln>
          <a:solidFill>
            <a:schemeClr val="accent6"/>
          </a:solidFill>
        </a:ln>
      </dgm:spPr>
      <dgm:t>
        <a:bodyPr/>
        <a:lstStyle/>
        <a:p>
          <a:endParaRPr lang="en-US"/>
        </a:p>
      </dgm:t>
    </dgm:pt>
    <dgm:pt modelId="{26F0AFA3-CC61-4F59-B7B4-3EA7C4A98425}">
      <dgm:prSet phldrT="[Text]"/>
      <dgm:spPr>
        <a:solidFill>
          <a:schemeClr val="accent2"/>
        </a:solidFill>
        <a:effectLst>
          <a:outerShdw blurRad="50800" dist="38100" dir="5400000" algn="t" rotWithShape="0">
            <a:prstClr val="black">
              <a:alpha val="40000"/>
            </a:prstClr>
          </a:outerShdw>
        </a:effectLst>
        <a:scene3d>
          <a:camera prst="perspectiveFront"/>
          <a:lightRig rig="threePt" dir="t"/>
        </a:scene3d>
      </dgm:spPr>
      <dgm:t>
        <a:bodyPr/>
        <a:lstStyle/>
        <a:p>
          <a:r>
            <a:rPr lang="en-US" b="1" dirty="0"/>
            <a:t>Simple Documents in Financial Accounting</a:t>
          </a:r>
        </a:p>
      </dgm:t>
    </dgm:pt>
    <dgm:pt modelId="{C30C10DA-A21E-4EE3-BCB8-764416DE961C}" type="parTrans" cxnId="{066F5157-37C0-47DA-86BE-637BB33003CF}">
      <dgm:prSet/>
      <dgm:spPr/>
      <dgm:t>
        <a:bodyPr/>
        <a:lstStyle/>
        <a:p>
          <a:endParaRPr lang="en-US"/>
        </a:p>
      </dgm:t>
    </dgm:pt>
    <dgm:pt modelId="{21B72554-51FC-4F7F-8CAA-0E8788EDBD44}" type="sibTrans" cxnId="{066F5157-37C0-47DA-86BE-637BB33003CF}">
      <dgm:prSet/>
      <dgm:spPr>
        <a:ln>
          <a:solidFill>
            <a:schemeClr val="accent6"/>
          </a:solidFill>
        </a:ln>
      </dgm:spPr>
      <dgm:t>
        <a:bodyPr/>
        <a:lstStyle/>
        <a:p>
          <a:endParaRPr lang="en-US"/>
        </a:p>
      </dgm:t>
    </dgm:pt>
    <dgm:pt modelId="{7DBC65CD-5B2C-42F2-96AE-8E65EEA901A5}" type="pres">
      <dgm:prSet presAssocID="{E3728C20-EB6D-4606-A9DD-C48473CE9A1D}" presName="linear" presStyleCnt="0">
        <dgm:presLayoutVars>
          <dgm:dir/>
          <dgm:animLvl val="lvl"/>
          <dgm:resizeHandles val="exact"/>
        </dgm:presLayoutVars>
      </dgm:prSet>
      <dgm:spPr/>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4"/>
      <dgm:spPr/>
    </dgm:pt>
    <dgm:pt modelId="{9FF565D8-69D8-4A13-A441-9ED1A07415DC}" type="pres">
      <dgm:prSet presAssocID="{119B03FF-C253-46C1-964C-C5C3A1603D29}" presName="parentText" presStyleLbl="node1" presStyleIdx="0" presStyleCnt="4">
        <dgm:presLayoutVars>
          <dgm:chMax val="0"/>
          <dgm:bulletEnabled val="1"/>
        </dgm:presLayoutVars>
      </dgm:prSet>
      <dgm:spPr/>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4">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4"/>
      <dgm:spPr/>
    </dgm:pt>
    <dgm:pt modelId="{4F1B875E-30C4-4296-AF0A-B2F0FF98E937}" type="pres">
      <dgm:prSet presAssocID="{5BD1D527-DE68-447D-859E-BEB85E3CD90C}" presName="parentText" presStyleLbl="node1" presStyleIdx="1" presStyleCnt="4" custLinFactNeighborX="-4762" custLinFactNeighborY="-9137">
        <dgm:presLayoutVars>
          <dgm:chMax val="0"/>
          <dgm:bulletEnabled val="1"/>
        </dgm:presLayoutVars>
      </dgm:prSet>
      <dgm:spPr/>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4">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4"/>
      <dgm:spPr/>
    </dgm:pt>
    <dgm:pt modelId="{308892F6-9082-488F-A32B-06D8AF648161}" type="pres">
      <dgm:prSet presAssocID="{C463456C-4A1D-4E40-8510-6553A2E08EAC}" presName="parentText" presStyleLbl="node1" presStyleIdx="2" presStyleCnt="4">
        <dgm:presLayoutVars>
          <dgm:chMax val="0"/>
          <dgm:bulletEnabled val="1"/>
        </dgm:presLayoutVars>
      </dgm:prSet>
      <dgm:spPr/>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4">
        <dgm:presLayoutVars>
          <dgm:bulletEnabled val="1"/>
        </dgm:presLayoutVars>
      </dgm:prSet>
      <dgm:spPr/>
    </dgm:pt>
    <dgm:pt modelId="{0C36EB90-198D-4D45-9CDD-1990081AD103}" type="pres">
      <dgm:prSet presAssocID="{8735C32D-8903-4F05-9839-50B435A381BA}"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2" presStyleCnt="4"/>
      <dgm:spPr/>
    </dgm:pt>
    <dgm:pt modelId="{7A734AB2-47DC-430A-AF94-79125E632AC1}" type="pres">
      <dgm:prSet presAssocID="{26F0AFA3-CC61-4F59-B7B4-3EA7C4A98425}" presName="parentText" presStyleLbl="node1" presStyleIdx="3" presStyleCnt="4">
        <dgm:presLayoutVars>
          <dgm:chMax val="0"/>
          <dgm:bulletEnabled val="1"/>
        </dgm:presLayoutVars>
      </dgm:prSet>
      <dgm:spPr/>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3" presStyleCnt="4">
        <dgm:presLayoutVars>
          <dgm:bulletEnabled val="1"/>
        </dgm:presLayoutVars>
      </dgm:prSet>
      <dgm:spPr/>
    </dgm:pt>
  </dgm:ptLst>
  <dgm:cxnLst>
    <dgm:cxn modelId="{50E29C17-521B-469B-9794-6F5A63447D7C}" type="presOf" srcId="{C463456C-4A1D-4E40-8510-6553A2E08EAC}" destId="{C8BD45C4-0036-46CC-B694-7420A32F454C}" srcOrd="0" destOrd="0" presId="urn:microsoft.com/office/officeart/2005/8/layout/list1"/>
    <dgm:cxn modelId="{9C91F364-EF3D-47C2-B489-A23279C2658E}" type="presOf" srcId="{119B03FF-C253-46C1-964C-C5C3A1603D29}" destId="{CB8EBB56-8504-4F7A-BC5D-033D90FEAF3F}" srcOrd="0" destOrd="0" presId="urn:microsoft.com/office/officeart/2005/8/layout/list1"/>
    <dgm:cxn modelId="{5615F366-C81D-4E31-8C02-EE67E029D785}" type="presOf" srcId="{119B03FF-C253-46C1-964C-C5C3A1603D29}" destId="{9FF565D8-69D8-4A13-A441-9ED1A07415DC}" srcOrd="1"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066F5157-37C0-47DA-86BE-637BB33003CF}" srcId="{E3728C20-EB6D-4606-A9DD-C48473CE9A1D}" destId="{26F0AFA3-CC61-4F59-B7B4-3EA7C4A98425}" srcOrd="3" destOrd="0" parTransId="{C30C10DA-A21E-4EE3-BCB8-764416DE961C}" sibTransId="{21B72554-51FC-4F7F-8CAA-0E8788EDBD44}"/>
    <dgm:cxn modelId="{A4EFC478-02EA-4C2B-A069-A77D182F64AF}" type="presOf" srcId="{C463456C-4A1D-4E40-8510-6553A2E08EAC}" destId="{308892F6-9082-488F-A32B-06D8AF648161}" srcOrd="1" destOrd="0" presId="urn:microsoft.com/office/officeart/2005/8/layout/list1"/>
    <dgm:cxn modelId="{B37E3B86-8134-4E51-97D8-47FA8211AB20}" type="presOf" srcId="{5BD1D527-DE68-447D-859E-BEB85E3CD90C}" destId="{62C99DC8-ABD1-4BC1-96D5-DB8A95655A56}" srcOrd="0" destOrd="0" presId="urn:microsoft.com/office/officeart/2005/8/layout/list1"/>
    <dgm:cxn modelId="{FDBA7897-28EB-4EC8-A8CE-4899C0707E02}" srcId="{E3728C20-EB6D-4606-A9DD-C48473CE9A1D}" destId="{C463456C-4A1D-4E40-8510-6553A2E08EAC}" srcOrd="2" destOrd="0" parTransId="{0F67D353-D3A4-465A-8770-5E0AD74A2096}" sibTransId="{8735C32D-8903-4F05-9839-50B435A381BA}"/>
    <dgm:cxn modelId="{54C7DEA5-24A0-433A-AB6B-12FA492869ED}" srcId="{E3728C20-EB6D-4606-A9DD-C48473CE9A1D}" destId="{119B03FF-C253-46C1-964C-C5C3A1603D29}" srcOrd="0" destOrd="0" parTransId="{0258A417-15A8-4BDA-B483-9B298AE8E662}" sibTransId="{FDA5D11D-2859-4A7A-B331-964A0D299202}"/>
    <dgm:cxn modelId="{224F15DB-6A38-4F08-B11D-C4746AA47080}" type="presOf" srcId="{26F0AFA3-CC61-4F59-B7B4-3EA7C4A98425}" destId="{9F8A8389-3FE2-4D96-AA3D-FB5EB20EC7BC}" srcOrd="0" destOrd="0" presId="urn:microsoft.com/office/officeart/2005/8/layout/list1"/>
    <dgm:cxn modelId="{BFBB95DF-CE95-412F-AD83-0FCF67812C29}" type="presOf" srcId="{26F0AFA3-CC61-4F59-B7B4-3EA7C4A98425}" destId="{7A734AB2-47DC-430A-AF94-79125E632AC1}" srcOrd="1" destOrd="0" presId="urn:microsoft.com/office/officeart/2005/8/layout/list1"/>
    <dgm:cxn modelId="{7F5E13F5-D396-46F9-81B6-34463D4CDDBE}" type="presOf" srcId="{5BD1D527-DE68-447D-859E-BEB85E3CD90C}" destId="{4F1B875E-30C4-4296-AF0A-B2F0FF98E937}" srcOrd="1" destOrd="0" presId="urn:microsoft.com/office/officeart/2005/8/layout/list1"/>
    <dgm:cxn modelId="{EE262AFF-5AD0-4276-B598-C600C32FD5EF}" type="presOf" srcId="{E3728C20-EB6D-4606-A9DD-C48473CE9A1D}" destId="{7DBC65CD-5B2C-42F2-96AE-8E65EEA901A5}" srcOrd="0" destOrd="0" presId="urn:microsoft.com/office/officeart/2005/8/layout/list1"/>
    <dgm:cxn modelId="{0D9BD3DF-1262-4753-A16E-81C7B550DF2D}" type="presParOf" srcId="{7DBC65CD-5B2C-42F2-96AE-8E65EEA901A5}" destId="{3D411920-83B9-466E-93C4-84646E5CBD5C}" srcOrd="0" destOrd="0" presId="urn:microsoft.com/office/officeart/2005/8/layout/list1"/>
    <dgm:cxn modelId="{D39B859C-D0CD-436F-8924-874EC8D84D02}" type="presParOf" srcId="{3D411920-83B9-466E-93C4-84646E5CBD5C}" destId="{CB8EBB56-8504-4F7A-BC5D-033D90FEAF3F}" srcOrd="0" destOrd="0" presId="urn:microsoft.com/office/officeart/2005/8/layout/list1"/>
    <dgm:cxn modelId="{B9D043C9-C3B2-443B-9C85-842F0140F0BC}" type="presParOf" srcId="{3D411920-83B9-466E-93C4-84646E5CBD5C}" destId="{9FF565D8-69D8-4A13-A441-9ED1A07415DC}" srcOrd="1" destOrd="0" presId="urn:microsoft.com/office/officeart/2005/8/layout/list1"/>
    <dgm:cxn modelId="{6EB7C95D-85A0-425A-BAD8-3372B49CA034}" type="presParOf" srcId="{7DBC65CD-5B2C-42F2-96AE-8E65EEA901A5}" destId="{823C9682-A650-42E2-8644-EA9414D4B23A}" srcOrd="1" destOrd="0" presId="urn:microsoft.com/office/officeart/2005/8/layout/list1"/>
    <dgm:cxn modelId="{02FAB9E3-C9C3-4927-B8B1-B5A617CA963D}" type="presParOf" srcId="{7DBC65CD-5B2C-42F2-96AE-8E65EEA901A5}" destId="{59923391-13B1-4A05-B0BD-54033F5EB283}" srcOrd="2" destOrd="0" presId="urn:microsoft.com/office/officeart/2005/8/layout/list1"/>
    <dgm:cxn modelId="{41E6E613-4433-4A9A-B950-4B5D2E8C8332}" type="presParOf" srcId="{7DBC65CD-5B2C-42F2-96AE-8E65EEA901A5}" destId="{198E1732-DCF1-44AD-B512-6B0EEB30425A}" srcOrd="3" destOrd="0" presId="urn:microsoft.com/office/officeart/2005/8/layout/list1"/>
    <dgm:cxn modelId="{E75CD2AD-D410-454E-9F43-6DBDBCDFB641}" type="presParOf" srcId="{7DBC65CD-5B2C-42F2-96AE-8E65EEA901A5}" destId="{C8D4A645-FE78-4EAF-9CA3-0252F9794F9B}" srcOrd="4" destOrd="0" presId="urn:microsoft.com/office/officeart/2005/8/layout/list1"/>
    <dgm:cxn modelId="{AA08DBB2-218D-437A-A00D-086C3D155778}" type="presParOf" srcId="{C8D4A645-FE78-4EAF-9CA3-0252F9794F9B}" destId="{62C99DC8-ABD1-4BC1-96D5-DB8A95655A56}" srcOrd="0" destOrd="0" presId="urn:microsoft.com/office/officeart/2005/8/layout/list1"/>
    <dgm:cxn modelId="{175E5EF2-061F-425F-BAE0-FAC6B8D5D5DC}" type="presParOf" srcId="{C8D4A645-FE78-4EAF-9CA3-0252F9794F9B}" destId="{4F1B875E-30C4-4296-AF0A-B2F0FF98E937}" srcOrd="1" destOrd="0" presId="urn:microsoft.com/office/officeart/2005/8/layout/list1"/>
    <dgm:cxn modelId="{4D339B7A-F44F-4E49-9CA6-F02A9D217D3F}" type="presParOf" srcId="{7DBC65CD-5B2C-42F2-96AE-8E65EEA901A5}" destId="{A6BBF129-1C87-48B0-9C84-4586D01AD5ED}" srcOrd="5" destOrd="0" presId="urn:microsoft.com/office/officeart/2005/8/layout/list1"/>
    <dgm:cxn modelId="{3709DC69-C711-4F3F-8504-005C5A8FA3D8}" type="presParOf" srcId="{7DBC65CD-5B2C-42F2-96AE-8E65EEA901A5}" destId="{4447009D-8EA2-41AA-BBF3-3154EA9B2F24}" srcOrd="6" destOrd="0" presId="urn:microsoft.com/office/officeart/2005/8/layout/list1"/>
    <dgm:cxn modelId="{7FB0AE06-557A-4C75-A4C4-22DECDF588BD}" type="presParOf" srcId="{7DBC65CD-5B2C-42F2-96AE-8E65EEA901A5}" destId="{5F0C58E9-F97A-442E-B4B6-09E33D55B343}" srcOrd="7" destOrd="0" presId="urn:microsoft.com/office/officeart/2005/8/layout/list1"/>
    <dgm:cxn modelId="{B9B1C147-7046-4C77-BFB1-BB90D36DCA5D}" type="presParOf" srcId="{7DBC65CD-5B2C-42F2-96AE-8E65EEA901A5}" destId="{016FCE31-B27D-40E9-8C7F-46E5079028BF}" srcOrd="8" destOrd="0" presId="urn:microsoft.com/office/officeart/2005/8/layout/list1"/>
    <dgm:cxn modelId="{7268748E-2B6C-4569-BC28-F0A99C2E5195}" type="presParOf" srcId="{016FCE31-B27D-40E9-8C7F-46E5079028BF}" destId="{C8BD45C4-0036-46CC-B694-7420A32F454C}" srcOrd="0" destOrd="0" presId="urn:microsoft.com/office/officeart/2005/8/layout/list1"/>
    <dgm:cxn modelId="{ED180A00-74C2-46C2-9A08-38D42ACB666A}" type="presParOf" srcId="{016FCE31-B27D-40E9-8C7F-46E5079028BF}" destId="{308892F6-9082-488F-A32B-06D8AF648161}" srcOrd="1" destOrd="0" presId="urn:microsoft.com/office/officeart/2005/8/layout/list1"/>
    <dgm:cxn modelId="{713A88AE-9273-48FD-8306-EBF1D98E3C41}" type="presParOf" srcId="{7DBC65CD-5B2C-42F2-96AE-8E65EEA901A5}" destId="{6FA02C5B-74D9-43CB-B027-653ED7B3BFFC}" srcOrd="9" destOrd="0" presId="urn:microsoft.com/office/officeart/2005/8/layout/list1"/>
    <dgm:cxn modelId="{D72E4A4E-A93D-4B0A-AD6E-6F0454266D68}" type="presParOf" srcId="{7DBC65CD-5B2C-42F2-96AE-8E65EEA901A5}" destId="{0B15E5D7-78A0-46A8-B805-14B307C3929F}" srcOrd="10" destOrd="0" presId="urn:microsoft.com/office/officeart/2005/8/layout/list1"/>
    <dgm:cxn modelId="{4C048CBF-5066-4322-8DBD-2CD463E8F674}" type="presParOf" srcId="{7DBC65CD-5B2C-42F2-96AE-8E65EEA901A5}" destId="{0C36EB90-198D-4D45-9CDD-1990081AD103}" srcOrd="11" destOrd="0" presId="urn:microsoft.com/office/officeart/2005/8/layout/list1"/>
    <dgm:cxn modelId="{ABD87333-1792-4088-A420-CE883BF5A2FD}" type="presParOf" srcId="{7DBC65CD-5B2C-42F2-96AE-8E65EEA901A5}" destId="{21427D55-DFAE-4CA3-9A53-5F1EC9C88931}" srcOrd="12" destOrd="0" presId="urn:microsoft.com/office/officeart/2005/8/layout/list1"/>
    <dgm:cxn modelId="{3500D054-0D3E-4BD8-A356-4AACE13EEB99}" type="presParOf" srcId="{21427D55-DFAE-4CA3-9A53-5F1EC9C88931}" destId="{9F8A8389-3FE2-4D96-AA3D-FB5EB20EC7BC}" srcOrd="0" destOrd="0" presId="urn:microsoft.com/office/officeart/2005/8/layout/list1"/>
    <dgm:cxn modelId="{FA323A3E-DCA2-4DB1-B825-02DB29752335}" type="presParOf" srcId="{21427D55-DFAE-4CA3-9A53-5F1EC9C88931}" destId="{7A734AB2-47DC-430A-AF94-79125E632AC1}" srcOrd="1" destOrd="0" presId="urn:microsoft.com/office/officeart/2005/8/layout/list1"/>
    <dgm:cxn modelId="{E7DB0279-E325-40CE-853D-6B9BDA5B8F3D}" type="presParOf" srcId="{7DBC65CD-5B2C-42F2-96AE-8E65EEA901A5}" destId="{190742E0-A43C-4E73-80CC-7213116E8627}" srcOrd="13" destOrd="0" presId="urn:microsoft.com/office/officeart/2005/8/layout/list1"/>
    <dgm:cxn modelId="{0B0D7FA0-2405-450B-86E8-5966FC08AFBD}" type="presParOf" srcId="{7DBC65CD-5B2C-42F2-96AE-8E65EEA901A5}" destId="{E4831231-EA6F-485D-A4BA-3A5CF0E78F22}" srcOrd="14" destOrd="0" presId="urn:microsoft.com/office/officeart/2005/8/layout/lis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custT="1"/>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Default Values</a:t>
          </a:r>
        </a:p>
      </dgm:t>
    </dgm:pt>
    <dgm:pt modelId="{0258A417-15A8-4BDA-B483-9B298AE8E662}" type="parTrans" cxnId="{54C7DEA5-24A0-433A-AB6B-12FA492869ED}">
      <dgm:prSet/>
      <dgm:spPr/>
      <dgm:t>
        <a:bodyPr/>
        <a:lstStyle/>
        <a:p>
          <a:endParaRPr lang="en-US" sz="2000" b="1"/>
        </a:p>
      </dgm:t>
    </dgm:pt>
    <dgm:pt modelId="{FDA5D11D-2859-4A7A-B331-964A0D299202}" type="sibTrans" cxnId="{54C7DEA5-24A0-433A-AB6B-12FA492869ED}">
      <dgm:prSet/>
      <dgm:spPr>
        <a:ln>
          <a:solidFill>
            <a:schemeClr val="accent6"/>
          </a:solidFill>
        </a:ln>
      </dgm:spPr>
      <dgm:t>
        <a:bodyPr/>
        <a:lstStyle/>
        <a:p>
          <a:endParaRPr lang="en-US" sz="2000" b="1"/>
        </a:p>
      </dgm:t>
    </dgm:pt>
    <dgm:pt modelId="{5BD1D527-DE68-447D-859E-BEB85E3CD90C}">
      <dgm:prSet phldrT="[Text]" custT="1"/>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Change Control</a:t>
          </a:r>
        </a:p>
      </dgm:t>
    </dgm:pt>
    <dgm:pt modelId="{83EB42C1-B798-48D9-9B39-49A893E02AD9}" type="parTrans" cxnId="{C5339853-13FC-4F4F-9251-C9276A638A54}">
      <dgm:prSet/>
      <dgm:spPr/>
      <dgm:t>
        <a:bodyPr/>
        <a:lstStyle/>
        <a:p>
          <a:endParaRPr lang="en-US" sz="2000" b="1"/>
        </a:p>
      </dgm:t>
    </dgm:pt>
    <dgm:pt modelId="{904A278E-F19D-47C5-91B3-BE734CF33B7B}" type="sibTrans" cxnId="{C5339853-13FC-4F4F-9251-C9276A638A54}">
      <dgm:prSet/>
      <dgm:spPr>
        <a:ln>
          <a:solidFill>
            <a:schemeClr val="accent6"/>
          </a:solidFill>
        </a:ln>
      </dgm:spPr>
      <dgm:t>
        <a:bodyPr/>
        <a:lstStyle/>
        <a:p>
          <a:endParaRPr lang="en-US" sz="2000" b="1"/>
        </a:p>
      </dgm:t>
    </dgm:pt>
    <dgm:pt modelId="{C463456C-4A1D-4E40-8510-6553A2E08EAC}">
      <dgm:prSet phldrT="[Text]" custT="1"/>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Document Reversal</a:t>
          </a:r>
        </a:p>
      </dgm:t>
    </dgm:pt>
    <dgm:pt modelId="{0F67D353-D3A4-465A-8770-5E0AD74A2096}" type="parTrans" cxnId="{FDBA7897-28EB-4EC8-A8CE-4899C0707E02}">
      <dgm:prSet/>
      <dgm:spPr/>
      <dgm:t>
        <a:bodyPr/>
        <a:lstStyle/>
        <a:p>
          <a:endParaRPr lang="en-US" sz="2000" b="1"/>
        </a:p>
      </dgm:t>
    </dgm:pt>
    <dgm:pt modelId="{8735C32D-8903-4F05-9839-50B435A381BA}" type="sibTrans" cxnId="{FDBA7897-28EB-4EC8-A8CE-4899C0707E02}">
      <dgm:prSet/>
      <dgm:spPr>
        <a:ln>
          <a:solidFill>
            <a:schemeClr val="accent6"/>
          </a:solidFill>
        </a:ln>
      </dgm:spPr>
      <dgm:t>
        <a:bodyPr/>
        <a:lstStyle/>
        <a:p>
          <a:endParaRPr lang="en-US" sz="2000" b="1"/>
        </a:p>
      </dgm:t>
    </dgm:pt>
    <dgm:pt modelId="{26F0AFA3-CC61-4F59-B7B4-3EA7C4A98425}">
      <dgm:prSet phldrT="[Text]" custT="1"/>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Payment Terms and Cash Discounts</a:t>
          </a:r>
        </a:p>
      </dgm:t>
    </dgm:pt>
    <dgm:pt modelId="{C30C10DA-A21E-4EE3-BCB8-764416DE961C}" type="parTrans" cxnId="{066F5157-37C0-47DA-86BE-637BB33003CF}">
      <dgm:prSet/>
      <dgm:spPr/>
      <dgm:t>
        <a:bodyPr/>
        <a:lstStyle/>
        <a:p>
          <a:endParaRPr lang="en-US" sz="2000" b="1"/>
        </a:p>
      </dgm:t>
    </dgm:pt>
    <dgm:pt modelId="{21B72554-51FC-4F7F-8CAA-0E8788EDBD44}" type="sibTrans" cxnId="{066F5157-37C0-47DA-86BE-637BB33003CF}">
      <dgm:prSet/>
      <dgm:spPr>
        <a:ln>
          <a:solidFill>
            <a:schemeClr val="accent6"/>
          </a:solidFill>
        </a:ln>
      </dgm:spPr>
      <dgm:t>
        <a:bodyPr/>
        <a:lstStyle/>
        <a:p>
          <a:endParaRPr lang="en-US" sz="2000" b="1"/>
        </a:p>
      </dgm:t>
    </dgm:pt>
    <dgm:pt modelId="{D175F812-0919-43A2-AB24-254FE9C1FDC9}">
      <dgm:prSet phldrT="[Text]" custT="1"/>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Cross-company Code Transactions</a:t>
          </a:r>
        </a:p>
      </dgm:t>
    </dgm:pt>
    <dgm:pt modelId="{59B40734-3366-43C9-8849-0E6089ECBE61}" type="parTrans" cxnId="{3C530FC3-76D6-4468-BE6C-DE0D9AC0B605}">
      <dgm:prSet/>
      <dgm:spPr/>
      <dgm:t>
        <a:bodyPr/>
        <a:lstStyle/>
        <a:p>
          <a:endParaRPr lang="en-US" sz="2000" b="1"/>
        </a:p>
      </dgm:t>
    </dgm:pt>
    <dgm:pt modelId="{926E03BB-E1FE-46BB-A9E3-FF52CC4C9E1E}" type="sibTrans" cxnId="{3C530FC3-76D6-4468-BE6C-DE0D9AC0B605}">
      <dgm:prSet/>
      <dgm:spPr/>
      <dgm:t>
        <a:bodyPr/>
        <a:lstStyle/>
        <a:p>
          <a:endParaRPr lang="en-US" sz="2000" b="1"/>
        </a:p>
      </dgm:t>
    </dgm:pt>
    <dgm:pt modelId="{7DBC65CD-5B2C-42F2-96AE-8E65EEA901A5}" type="pres">
      <dgm:prSet presAssocID="{E3728C20-EB6D-4606-A9DD-C48473CE9A1D}" presName="linear" presStyleCnt="0">
        <dgm:presLayoutVars>
          <dgm:dir/>
          <dgm:animLvl val="lvl"/>
          <dgm:resizeHandles val="exact"/>
        </dgm:presLayoutVars>
      </dgm:prSet>
      <dgm:spPr/>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5"/>
      <dgm:spPr/>
    </dgm:pt>
    <dgm:pt modelId="{9FF565D8-69D8-4A13-A441-9ED1A07415DC}" type="pres">
      <dgm:prSet presAssocID="{119B03FF-C253-46C1-964C-C5C3A1603D29}" presName="parentText" presStyleLbl="node1" presStyleIdx="0" presStyleCnt="5">
        <dgm:presLayoutVars>
          <dgm:chMax val="0"/>
          <dgm:bulletEnabled val="1"/>
        </dgm:presLayoutVars>
      </dgm:prSet>
      <dgm:spPr/>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5">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5"/>
      <dgm:spPr/>
    </dgm:pt>
    <dgm:pt modelId="{4F1B875E-30C4-4296-AF0A-B2F0FF98E937}" type="pres">
      <dgm:prSet presAssocID="{5BD1D527-DE68-447D-859E-BEB85E3CD90C}" presName="parentText" presStyleLbl="node1" presStyleIdx="1" presStyleCnt="5" custLinFactNeighborX="14286" custLinFactNeighborY="-9137">
        <dgm:presLayoutVars>
          <dgm:chMax val="0"/>
          <dgm:bulletEnabled val="1"/>
        </dgm:presLayoutVars>
      </dgm:prSet>
      <dgm:spPr/>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5">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5"/>
      <dgm:spPr/>
    </dgm:pt>
    <dgm:pt modelId="{308892F6-9082-488F-A32B-06D8AF648161}" type="pres">
      <dgm:prSet presAssocID="{C463456C-4A1D-4E40-8510-6553A2E08EAC}" presName="parentText" presStyleLbl="node1" presStyleIdx="2" presStyleCnt="5">
        <dgm:presLayoutVars>
          <dgm:chMax val="0"/>
          <dgm:bulletEnabled val="1"/>
        </dgm:presLayoutVars>
      </dgm:prSet>
      <dgm:spPr/>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5">
        <dgm:presLayoutVars>
          <dgm:bulletEnabled val="1"/>
        </dgm:presLayoutVars>
      </dgm:prSet>
      <dgm:spPr/>
    </dgm:pt>
    <dgm:pt modelId="{0C36EB90-198D-4D45-9CDD-1990081AD103}" type="pres">
      <dgm:prSet presAssocID="{8735C32D-8903-4F05-9839-50B435A381BA}"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2" presStyleCnt="5"/>
      <dgm:spPr/>
    </dgm:pt>
    <dgm:pt modelId="{7A734AB2-47DC-430A-AF94-79125E632AC1}" type="pres">
      <dgm:prSet presAssocID="{26F0AFA3-CC61-4F59-B7B4-3EA7C4A98425}" presName="parentText" presStyleLbl="node1" presStyleIdx="3" presStyleCnt="5">
        <dgm:presLayoutVars>
          <dgm:chMax val="0"/>
          <dgm:bulletEnabled val="1"/>
        </dgm:presLayoutVars>
      </dgm:prSet>
      <dgm:spPr/>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3" presStyleCnt="5">
        <dgm:presLayoutVars>
          <dgm:bulletEnabled val="1"/>
        </dgm:presLayoutVars>
      </dgm:prSet>
      <dgm:spPr/>
    </dgm:pt>
    <dgm:pt modelId="{A9EC5D44-DF10-4E8E-9815-FD5F29D39180}" type="pres">
      <dgm:prSet presAssocID="{21B72554-51FC-4F7F-8CAA-0E8788EDBD44}" presName="spaceBetweenRectangles" presStyleCnt="0"/>
      <dgm:spPr/>
    </dgm:pt>
    <dgm:pt modelId="{76E02FDB-DBC5-433E-B1AE-242ACCEC10C2}" type="pres">
      <dgm:prSet presAssocID="{D175F812-0919-43A2-AB24-254FE9C1FDC9}" presName="parentLin" presStyleCnt="0"/>
      <dgm:spPr/>
    </dgm:pt>
    <dgm:pt modelId="{6013A785-42AD-49CE-BA76-4A1094E57C51}" type="pres">
      <dgm:prSet presAssocID="{D175F812-0919-43A2-AB24-254FE9C1FDC9}" presName="parentLeftMargin" presStyleLbl="node1" presStyleIdx="3" presStyleCnt="5"/>
      <dgm:spPr/>
    </dgm:pt>
    <dgm:pt modelId="{E312710C-10E7-45F2-9533-5449996603CE}" type="pres">
      <dgm:prSet presAssocID="{D175F812-0919-43A2-AB24-254FE9C1FDC9}" presName="parentText" presStyleLbl="node1" presStyleIdx="4" presStyleCnt="5">
        <dgm:presLayoutVars>
          <dgm:chMax val="0"/>
          <dgm:bulletEnabled val="1"/>
        </dgm:presLayoutVars>
      </dgm:prSet>
      <dgm:spPr/>
    </dgm:pt>
    <dgm:pt modelId="{3C1E5941-D92A-43B2-8F7A-3D87B29199E8}" type="pres">
      <dgm:prSet presAssocID="{D175F812-0919-43A2-AB24-254FE9C1FDC9}" presName="negativeSpace" presStyleCnt="0"/>
      <dgm:spPr/>
    </dgm:pt>
    <dgm:pt modelId="{2A52738D-7113-4EF8-9685-E437BE1D1885}" type="pres">
      <dgm:prSet presAssocID="{D175F812-0919-43A2-AB24-254FE9C1FDC9}" presName="childText" presStyleLbl="conFgAcc1" presStyleIdx="4" presStyleCnt="5">
        <dgm:presLayoutVars>
          <dgm:bulletEnabled val="1"/>
        </dgm:presLayoutVars>
      </dgm:prSet>
      <dgm:spPr/>
    </dgm:pt>
  </dgm:ptLst>
  <dgm:cxnLst>
    <dgm:cxn modelId="{4222C112-FA8A-4017-ABCD-58DC06657507}" type="presOf" srcId="{26F0AFA3-CC61-4F59-B7B4-3EA7C4A98425}" destId="{9F8A8389-3FE2-4D96-AA3D-FB5EB20EC7BC}" srcOrd="0" destOrd="0" presId="urn:microsoft.com/office/officeart/2005/8/layout/list1"/>
    <dgm:cxn modelId="{05C6EE15-EB30-4A62-B0BB-CB7CCF0D0AA4}" type="presOf" srcId="{D175F812-0919-43A2-AB24-254FE9C1FDC9}" destId="{E312710C-10E7-45F2-9533-5449996603CE}" srcOrd="1" destOrd="0" presId="urn:microsoft.com/office/officeart/2005/8/layout/list1"/>
    <dgm:cxn modelId="{83956939-82E4-4D52-B7B7-8E532B0366CB}" type="presOf" srcId="{26F0AFA3-CC61-4F59-B7B4-3EA7C4A98425}" destId="{7A734AB2-47DC-430A-AF94-79125E632AC1}" srcOrd="1" destOrd="0" presId="urn:microsoft.com/office/officeart/2005/8/layout/list1"/>
    <dgm:cxn modelId="{B94D5D3E-C3F0-4C59-A496-E21A08E8F2A3}" type="presOf" srcId="{C463456C-4A1D-4E40-8510-6553A2E08EAC}" destId="{308892F6-9082-488F-A32B-06D8AF648161}" srcOrd="1" destOrd="0" presId="urn:microsoft.com/office/officeart/2005/8/layout/list1"/>
    <dgm:cxn modelId="{DABD6167-2073-44FD-8D1A-859D264BAB27}" type="presOf" srcId="{D175F812-0919-43A2-AB24-254FE9C1FDC9}" destId="{6013A785-42AD-49CE-BA76-4A1094E57C51}" srcOrd="0" destOrd="0" presId="urn:microsoft.com/office/officeart/2005/8/layout/list1"/>
    <dgm:cxn modelId="{0AC64567-C11D-47AB-B69D-EAFE28E244DC}" type="presOf" srcId="{E3728C20-EB6D-4606-A9DD-C48473CE9A1D}" destId="{7DBC65CD-5B2C-42F2-96AE-8E65EEA901A5}" srcOrd="0" destOrd="0" presId="urn:microsoft.com/office/officeart/2005/8/layout/list1"/>
    <dgm:cxn modelId="{3070D46E-5E07-4380-B881-05FE166FBC37}" type="presOf" srcId="{119B03FF-C253-46C1-964C-C5C3A1603D29}" destId="{CB8EBB56-8504-4F7A-BC5D-033D90FEAF3F}" srcOrd="0" destOrd="0" presId="urn:microsoft.com/office/officeart/2005/8/layout/list1"/>
    <dgm:cxn modelId="{A3DF7E4F-2C6E-4452-A8C7-1B1AF652223D}" type="presOf" srcId="{5BD1D527-DE68-447D-859E-BEB85E3CD90C}" destId="{4F1B875E-30C4-4296-AF0A-B2F0FF98E937}" srcOrd="1"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066F5157-37C0-47DA-86BE-637BB33003CF}" srcId="{E3728C20-EB6D-4606-A9DD-C48473CE9A1D}" destId="{26F0AFA3-CC61-4F59-B7B4-3EA7C4A98425}" srcOrd="3" destOrd="0" parTransId="{C30C10DA-A21E-4EE3-BCB8-764416DE961C}" sibTransId="{21B72554-51FC-4F7F-8CAA-0E8788EDBD44}"/>
    <dgm:cxn modelId="{FDBA7897-28EB-4EC8-A8CE-4899C0707E02}" srcId="{E3728C20-EB6D-4606-A9DD-C48473CE9A1D}" destId="{C463456C-4A1D-4E40-8510-6553A2E08EAC}" srcOrd="2" destOrd="0" parTransId="{0F67D353-D3A4-465A-8770-5E0AD74A2096}" sibTransId="{8735C32D-8903-4F05-9839-50B435A381BA}"/>
    <dgm:cxn modelId="{BB1F9BA0-DD19-46D1-A0A0-222FE2A38F9C}" type="presOf" srcId="{119B03FF-C253-46C1-964C-C5C3A1603D29}" destId="{9FF565D8-69D8-4A13-A441-9ED1A07415DC}" srcOrd="1" destOrd="0" presId="urn:microsoft.com/office/officeart/2005/8/layout/list1"/>
    <dgm:cxn modelId="{54C7DEA5-24A0-433A-AB6B-12FA492869ED}" srcId="{E3728C20-EB6D-4606-A9DD-C48473CE9A1D}" destId="{119B03FF-C253-46C1-964C-C5C3A1603D29}" srcOrd="0" destOrd="0" parTransId="{0258A417-15A8-4BDA-B483-9B298AE8E662}" sibTransId="{FDA5D11D-2859-4A7A-B331-964A0D299202}"/>
    <dgm:cxn modelId="{31A90EB0-18EC-46E9-8434-58E5A9046D31}" type="presOf" srcId="{C463456C-4A1D-4E40-8510-6553A2E08EAC}" destId="{C8BD45C4-0036-46CC-B694-7420A32F454C}" srcOrd="0" destOrd="0" presId="urn:microsoft.com/office/officeart/2005/8/layout/list1"/>
    <dgm:cxn modelId="{3C530FC3-76D6-4468-BE6C-DE0D9AC0B605}" srcId="{E3728C20-EB6D-4606-A9DD-C48473CE9A1D}" destId="{D175F812-0919-43A2-AB24-254FE9C1FDC9}" srcOrd="4" destOrd="0" parTransId="{59B40734-3366-43C9-8849-0E6089ECBE61}" sibTransId="{926E03BB-E1FE-46BB-A9E3-FF52CC4C9E1E}"/>
    <dgm:cxn modelId="{82B012F4-EB39-4F87-9875-006AE1985B88}" type="presOf" srcId="{5BD1D527-DE68-447D-859E-BEB85E3CD90C}" destId="{62C99DC8-ABD1-4BC1-96D5-DB8A95655A56}" srcOrd="0" destOrd="0" presId="urn:microsoft.com/office/officeart/2005/8/layout/list1"/>
    <dgm:cxn modelId="{D7689776-9A4D-4F7E-9DED-B296D3ACDDBD}" type="presParOf" srcId="{7DBC65CD-5B2C-42F2-96AE-8E65EEA901A5}" destId="{3D411920-83B9-466E-93C4-84646E5CBD5C}" srcOrd="0" destOrd="0" presId="urn:microsoft.com/office/officeart/2005/8/layout/list1"/>
    <dgm:cxn modelId="{16958914-75C7-4C77-B7A3-891584B87C07}" type="presParOf" srcId="{3D411920-83B9-466E-93C4-84646E5CBD5C}" destId="{CB8EBB56-8504-4F7A-BC5D-033D90FEAF3F}" srcOrd="0" destOrd="0" presId="urn:microsoft.com/office/officeart/2005/8/layout/list1"/>
    <dgm:cxn modelId="{A5943FB1-ACE5-4A21-A48E-32EE996AE07D}" type="presParOf" srcId="{3D411920-83B9-466E-93C4-84646E5CBD5C}" destId="{9FF565D8-69D8-4A13-A441-9ED1A07415DC}" srcOrd="1" destOrd="0" presId="urn:microsoft.com/office/officeart/2005/8/layout/list1"/>
    <dgm:cxn modelId="{EF4A3E84-5D2D-48DE-9E0E-7D08C1727C64}" type="presParOf" srcId="{7DBC65CD-5B2C-42F2-96AE-8E65EEA901A5}" destId="{823C9682-A650-42E2-8644-EA9414D4B23A}" srcOrd="1" destOrd="0" presId="urn:microsoft.com/office/officeart/2005/8/layout/list1"/>
    <dgm:cxn modelId="{535AC5C8-FA62-4486-95E2-FFA7BED0822E}" type="presParOf" srcId="{7DBC65CD-5B2C-42F2-96AE-8E65EEA901A5}" destId="{59923391-13B1-4A05-B0BD-54033F5EB283}" srcOrd="2" destOrd="0" presId="urn:microsoft.com/office/officeart/2005/8/layout/list1"/>
    <dgm:cxn modelId="{9E1189EB-E2FA-43D2-8FBE-BC2F2AD19803}" type="presParOf" srcId="{7DBC65CD-5B2C-42F2-96AE-8E65EEA901A5}" destId="{198E1732-DCF1-44AD-B512-6B0EEB30425A}" srcOrd="3" destOrd="0" presId="urn:microsoft.com/office/officeart/2005/8/layout/list1"/>
    <dgm:cxn modelId="{F23BD42B-F7A2-4097-BBC5-BB688DB65724}" type="presParOf" srcId="{7DBC65CD-5B2C-42F2-96AE-8E65EEA901A5}" destId="{C8D4A645-FE78-4EAF-9CA3-0252F9794F9B}" srcOrd="4" destOrd="0" presId="urn:microsoft.com/office/officeart/2005/8/layout/list1"/>
    <dgm:cxn modelId="{6F6E1C0D-4EA3-4EE3-B265-16D6F7A2BA07}" type="presParOf" srcId="{C8D4A645-FE78-4EAF-9CA3-0252F9794F9B}" destId="{62C99DC8-ABD1-4BC1-96D5-DB8A95655A56}" srcOrd="0" destOrd="0" presId="urn:microsoft.com/office/officeart/2005/8/layout/list1"/>
    <dgm:cxn modelId="{F53030B8-F4F2-43B7-BEA7-74C23B824AF0}" type="presParOf" srcId="{C8D4A645-FE78-4EAF-9CA3-0252F9794F9B}" destId="{4F1B875E-30C4-4296-AF0A-B2F0FF98E937}" srcOrd="1" destOrd="0" presId="urn:microsoft.com/office/officeart/2005/8/layout/list1"/>
    <dgm:cxn modelId="{F835CD1C-5D34-42E9-9159-9FB885D4F2F1}" type="presParOf" srcId="{7DBC65CD-5B2C-42F2-96AE-8E65EEA901A5}" destId="{A6BBF129-1C87-48B0-9C84-4586D01AD5ED}" srcOrd="5" destOrd="0" presId="urn:microsoft.com/office/officeart/2005/8/layout/list1"/>
    <dgm:cxn modelId="{B2B9CF77-C031-429A-B63B-6CAA65F3C000}" type="presParOf" srcId="{7DBC65CD-5B2C-42F2-96AE-8E65EEA901A5}" destId="{4447009D-8EA2-41AA-BBF3-3154EA9B2F24}" srcOrd="6" destOrd="0" presId="urn:microsoft.com/office/officeart/2005/8/layout/list1"/>
    <dgm:cxn modelId="{FFAECAFD-3C72-47E0-B714-19B326EA318B}" type="presParOf" srcId="{7DBC65CD-5B2C-42F2-96AE-8E65EEA901A5}" destId="{5F0C58E9-F97A-442E-B4B6-09E33D55B343}" srcOrd="7" destOrd="0" presId="urn:microsoft.com/office/officeart/2005/8/layout/list1"/>
    <dgm:cxn modelId="{ABAC58C5-2CDE-4303-96DE-4E13365386FA}" type="presParOf" srcId="{7DBC65CD-5B2C-42F2-96AE-8E65EEA901A5}" destId="{016FCE31-B27D-40E9-8C7F-46E5079028BF}" srcOrd="8" destOrd="0" presId="urn:microsoft.com/office/officeart/2005/8/layout/list1"/>
    <dgm:cxn modelId="{B33F380D-837D-4E47-9ACC-E600FFA6D4D2}" type="presParOf" srcId="{016FCE31-B27D-40E9-8C7F-46E5079028BF}" destId="{C8BD45C4-0036-46CC-B694-7420A32F454C}" srcOrd="0" destOrd="0" presId="urn:microsoft.com/office/officeart/2005/8/layout/list1"/>
    <dgm:cxn modelId="{13D031CD-C5DA-4B39-85D7-1D9F5344F8C6}" type="presParOf" srcId="{016FCE31-B27D-40E9-8C7F-46E5079028BF}" destId="{308892F6-9082-488F-A32B-06D8AF648161}" srcOrd="1" destOrd="0" presId="urn:microsoft.com/office/officeart/2005/8/layout/list1"/>
    <dgm:cxn modelId="{D9DFACFE-538A-4B00-8144-D05FD540F114}" type="presParOf" srcId="{7DBC65CD-5B2C-42F2-96AE-8E65EEA901A5}" destId="{6FA02C5B-74D9-43CB-B027-653ED7B3BFFC}" srcOrd="9" destOrd="0" presId="urn:microsoft.com/office/officeart/2005/8/layout/list1"/>
    <dgm:cxn modelId="{6BE38808-BE89-4B9B-8C49-B5DC35514FDA}" type="presParOf" srcId="{7DBC65CD-5B2C-42F2-96AE-8E65EEA901A5}" destId="{0B15E5D7-78A0-46A8-B805-14B307C3929F}" srcOrd="10" destOrd="0" presId="urn:microsoft.com/office/officeart/2005/8/layout/list1"/>
    <dgm:cxn modelId="{6DE3EA21-1890-42F5-BE59-46C021606907}" type="presParOf" srcId="{7DBC65CD-5B2C-42F2-96AE-8E65EEA901A5}" destId="{0C36EB90-198D-4D45-9CDD-1990081AD103}" srcOrd="11" destOrd="0" presId="urn:microsoft.com/office/officeart/2005/8/layout/list1"/>
    <dgm:cxn modelId="{F9E4A34B-09D8-489F-809D-97DB2D03BB9A}" type="presParOf" srcId="{7DBC65CD-5B2C-42F2-96AE-8E65EEA901A5}" destId="{21427D55-DFAE-4CA3-9A53-5F1EC9C88931}" srcOrd="12" destOrd="0" presId="urn:microsoft.com/office/officeart/2005/8/layout/list1"/>
    <dgm:cxn modelId="{4FF69BF9-3A30-4B29-AF89-C9C1E597174C}" type="presParOf" srcId="{21427D55-DFAE-4CA3-9A53-5F1EC9C88931}" destId="{9F8A8389-3FE2-4D96-AA3D-FB5EB20EC7BC}" srcOrd="0" destOrd="0" presId="urn:microsoft.com/office/officeart/2005/8/layout/list1"/>
    <dgm:cxn modelId="{FAACC314-FADA-4A02-BA66-7EF09A0A540A}" type="presParOf" srcId="{21427D55-DFAE-4CA3-9A53-5F1EC9C88931}" destId="{7A734AB2-47DC-430A-AF94-79125E632AC1}" srcOrd="1" destOrd="0" presId="urn:microsoft.com/office/officeart/2005/8/layout/list1"/>
    <dgm:cxn modelId="{21D82452-0FDA-4817-A309-43DDA7F7732B}" type="presParOf" srcId="{7DBC65CD-5B2C-42F2-96AE-8E65EEA901A5}" destId="{190742E0-A43C-4E73-80CC-7213116E8627}" srcOrd="13" destOrd="0" presId="urn:microsoft.com/office/officeart/2005/8/layout/list1"/>
    <dgm:cxn modelId="{43EB626F-E38D-4C62-8560-1E9415C47F0A}" type="presParOf" srcId="{7DBC65CD-5B2C-42F2-96AE-8E65EEA901A5}" destId="{E4831231-EA6F-485D-A4BA-3A5CF0E78F22}" srcOrd="14" destOrd="0" presId="urn:microsoft.com/office/officeart/2005/8/layout/list1"/>
    <dgm:cxn modelId="{1610B737-C342-4889-B885-8F9B3E851E9E}" type="presParOf" srcId="{7DBC65CD-5B2C-42F2-96AE-8E65EEA901A5}" destId="{A9EC5D44-DF10-4E8E-9815-FD5F29D39180}" srcOrd="15" destOrd="0" presId="urn:microsoft.com/office/officeart/2005/8/layout/list1"/>
    <dgm:cxn modelId="{4BEAD8B7-50AD-40B2-A2DF-73BE94ED8EC4}" type="presParOf" srcId="{7DBC65CD-5B2C-42F2-96AE-8E65EEA901A5}" destId="{76E02FDB-DBC5-433E-B1AE-242ACCEC10C2}" srcOrd="16" destOrd="0" presId="urn:microsoft.com/office/officeart/2005/8/layout/list1"/>
    <dgm:cxn modelId="{F67AFC39-387D-4C0E-9609-ACB09388E8B5}" type="presParOf" srcId="{76E02FDB-DBC5-433E-B1AE-242ACCEC10C2}" destId="{6013A785-42AD-49CE-BA76-4A1094E57C51}" srcOrd="0" destOrd="0" presId="urn:microsoft.com/office/officeart/2005/8/layout/list1"/>
    <dgm:cxn modelId="{F908B0F2-FD61-41FF-8F68-D4C6A8D7657F}" type="presParOf" srcId="{76E02FDB-DBC5-433E-B1AE-242ACCEC10C2}" destId="{E312710C-10E7-45F2-9533-5449996603CE}" srcOrd="1" destOrd="0" presId="urn:microsoft.com/office/officeart/2005/8/layout/list1"/>
    <dgm:cxn modelId="{16D3DA19-8784-4B43-9418-D0063B4BEA65}" type="presParOf" srcId="{7DBC65CD-5B2C-42F2-96AE-8E65EEA901A5}" destId="{3C1E5941-D92A-43B2-8F7A-3D87B29199E8}" srcOrd="17" destOrd="0" presId="urn:microsoft.com/office/officeart/2005/8/layout/list1"/>
    <dgm:cxn modelId="{B9E118F7-279C-4C7D-B10E-E283642BA9EA}" type="presParOf" srcId="{7DBC65CD-5B2C-42F2-96AE-8E65EEA901A5}" destId="{2A52738D-7113-4EF8-9685-E437BE1D1885}"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custT="1"/>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Default Values</a:t>
          </a:r>
        </a:p>
      </dgm:t>
    </dgm:pt>
    <dgm:pt modelId="{0258A417-15A8-4BDA-B483-9B298AE8E662}" type="parTrans" cxnId="{54C7DEA5-24A0-433A-AB6B-12FA492869ED}">
      <dgm:prSet/>
      <dgm:spPr/>
      <dgm:t>
        <a:bodyPr/>
        <a:lstStyle/>
        <a:p>
          <a:endParaRPr lang="en-US" sz="2000" b="1"/>
        </a:p>
      </dgm:t>
    </dgm:pt>
    <dgm:pt modelId="{FDA5D11D-2859-4A7A-B331-964A0D299202}" type="sibTrans" cxnId="{54C7DEA5-24A0-433A-AB6B-12FA492869ED}">
      <dgm:prSet/>
      <dgm:spPr>
        <a:ln>
          <a:solidFill>
            <a:schemeClr val="accent6"/>
          </a:solidFill>
        </a:ln>
      </dgm:spPr>
      <dgm:t>
        <a:bodyPr/>
        <a:lstStyle/>
        <a:p>
          <a:endParaRPr lang="en-US" sz="2000" b="1"/>
        </a:p>
      </dgm:t>
    </dgm:pt>
    <dgm:pt modelId="{5BD1D527-DE68-447D-859E-BEB85E3CD90C}">
      <dgm:prSet phldrT="[Text]" custT="1"/>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Change Control</a:t>
          </a:r>
        </a:p>
      </dgm:t>
    </dgm:pt>
    <dgm:pt modelId="{83EB42C1-B798-48D9-9B39-49A893E02AD9}" type="parTrans" cxnId="{C5339853-13FC-4F4F-9251-C9276A638A54}">
      <dgm:prSet/>
      <dgm:spPr/>
      <dgm:t>
        <a:bodyPr/>
        <a:lstStyle/>
        <a:p>
          <a:endParaRPr lang="en-US" sz="2000" b="1"/>
        </a:p>
      </dgm:t>
    </dgm:pt>
    <dgm:pt modelId="{904A278E-F19D-47C5-91B3-BE734CF33B7B}" type="sibTrans" cxnId="{C5339853-13FC-4F4F-9251-C9276A638A54}">
      <dgm:prSet/>
      <dgm:spPr>
        <a:ln>
          <a:solidFill>
            <a:schemeClr val="accent6"/>
          </a:solidFill>
        </a:ln>
      </dgm:spPr>
      <dgm:t>
        <a:bodyPr/>
        <a:lstStyle/>
        <a:p>
          <a:endParaRPr lang="en-US" sz="2000" b="1"/>
        </a:p>
      </dgm:t>
    </dgm:pt>
    <dgm:pt modelId="{C463456C-4A1D-4E40-8510-6553A2E08EAC}">
      <dgm:prSet phldrT="[Text]" custT="1"/>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Document Reversal</a:t>
          </a:r>
        </a:p>
      </dgm:t>
    </dgm:pt>
    <dgm:pt modelId="{0F67D353-D3A4-465A-8770-5E0AD74A2096}" type="parTrans" cxnId="{FDBA7897-28EB-4EC8-A8CE-4899C0707E02}">
      <dgm:prSet/>
      <dgm:spPr/>
      <dgm:t>
        <a:bodyPr/>
        <a:lstStyle/>
        <a:p>
          <a:endParaRPr lang="en-US" sz="2000" b="1"/>
        </a:p>
      </dgm:t>
    </dgm:pt>
    <dgm:pt modelId="{8735C32D-8903-4F05-9839-50B435A381BA}" type="sibTrans" cxnId="{FDBA7897-28EB-4EC8-A8CE-4899C0707E02}">
      <dgm:prSet/>
      <dgm:spPr>
        <a:ln>
          <a:solidFill>
            <a:schemeClr val="accent6"/>
          </a:solidFill>
        </a:ln>
      </dgm:spPr>
      <dgm:t>
        <a:bodyPr/>
        <a:lstStyle/>
        <a:p>
          <a:endParaRPr lang="en-US" sz="2000" b="1"/>
        </a:p>
      </dgm:t>
    </dgm:pt>
    <dgm:pt modelId="{26F0AFA3-CC61-4F59-B7B4-3EA7C4A98425}">
      <dgm:prSet phldrT="[Text]" custT="1"/>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Payment Terms and Cash Discounts</a:t>
          </a:r>
        </a:p>
      </dgm:t>
    </dgm:pt>
    <dgm:pt modelId="{C30C10DA-A21E-4EE3-BCB8-764416DE961C}" type="parTrans" cxnId="{066F5157-37C0-47DA-86BE-637BB33003CF}">
      <dgm:prSet/>
      <dgm:spPr/>
      <dgm:t>
        <a:bodyPr/>
        <a:lstStyle/>
        <a:p>
          <a:endParaRPr lang="en-US" sz="2000" b="1"/>
        </a:p>
      </dgm:t>
    </dgm:pt>
    <dgm:pt modelId="{21B72554-51FC-4F7F-8CAA-0E8788EDBD44}" type="sibTrans" cxnId="{066F5157-37C0-47DA-86BE-637BB33003CF}">
      <dgm:prSet/>
      <dgm:spPr>
        <a:ln>
          <a:solidFill>
            <a:schemeClr val="accent6"/>
          </a:solidFill>
        </a:ln>
      </dgm:spPr>
      <dgm:t>
        <a:bodyPr/>
        <a:lstStyle/>
        <a:p>
          <a:endParaRPr lang="en-US" sz="2000" b="1"/>
        </a:p>
      </dgm:t>
    </dgm:pt>
    <dgm:pt modelId="{D175F812-0919-43A2-AB24-254FE9C1FDC9}">
      <dgm:prSet phldrT="[Text]" custT="1"/>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Cross-company Code Transactions</a:t>
          </a:r>
        </a:p>
      </dgm:t>
    </dgm:pt>
    <dgm:pt modelId="{59B40734-3366-43C9-8849-0E6089ECBE61}" type="parTrans" cxnId="{3C530FC3-76D6-4468-BE6C-DE0D9AC0B605}">
      <dgm:prSet/>
      <dgm:spPr/>
      <dgm:t>
        <a:bodyPr/>
        <a:lstStyle/>
        <a:p>
          <a:endParaRPr lang="en-US" sz="2000" b="1"/>
        </a:p>
      </dgm:t>
    </dgm:pt>
    <dgm:pt modelId="{926E03BB-E1FE-46BB-A9E3-FF52CC4C9E1E}" type="sibTrans" cxnId="{3C530FC3-76D6-4468-BE6C-DE0D9AC0B605}">
      <dgm:prSet/>
      <dgm:spPr/>
      <dgm:t>
        <a:bodyPr/>
        <a:lstStyle/>
        <a:p>
          <a:endParaRPr lang="en-US" sz="2000" b="1"/>
        </a:p>
      </dgm:t>
    </dgm:pt>
    <dgm:pt modelId="{7DBC65CD-5B2C-42F2-96AE-8E65EEA901A5}" type="pres">
      <dgm:prSet presAssocID="{E3728C20-EB6D-4606-A9DD-C48473CE9A1D}" presName="linear" presStyleCnt="0">
        <dgm:presLayoutVars>
          <dgm:dir/>
          <dgm:animLvl val="lvl"/>
          <dgm:resizeHandles val="exact"/>
        </dgm:presLayoutVars>
      </dgm:prSet>
      <dgm:spPr/>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5"/>
      <dgm:spPr/>
    </dgm:pt>
    <dgm:pt modelId="{9FF565D8-69D8-4A13-A441-9ED1A07415DC}" type="pres">
      <dgm:prSet presAssocID="{119B03FF-C253-46C1-964C-C5C3A1603D29}" presName="parentText" presStyleLbl="node1" presStyleIdx="0" presStyleCnt="5">
        <dgm:presLayoutVars>
          <dgm:chMax val="0"/>
          <dgm:bulletEnabled val="1"/>
        </dgm:presLayoutVars>
      </dgm:prSet>
      <dgm:spPr/>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5">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5"/>
      <dgm:spPr/>
    </dgm:pt>
    <dgm:pt modelId="{4F1B875E-30C4-4296-AF0A-B2F0FF98E937}" type="pres">
      <dgm:prSet presAssocID="{5BD1D527-DE68-447D-859E-BEB85E3CD90C}" presName="parentText" presStyleLbl="node1" presStyleIdx="1" presStyleCnt="5" custLinFactNeighborX="14286" custLinFactNeighborY="-9137">
        <dgm:presLayoutVars>
          <dgm:chMax val="0"/>
          <dgm:bulletEnabled val="1"/>
        </dgm:presLayoutVars>
      </dgm:prSet>
      <dgm:spPr/>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5">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5"/>
      <dgm:spPr/>
    </dgm:pt>
    <dgm:pt modelId="{308892F6-9082-488F-A32B-06D8AF648161}" type="pres">
      <dgm:prSet presAssocID="{C463456C-4A1D-4E40-8510-6553A2E08EAC}" presName="parentText" presStyleLbl="node1" presStyleIdx="2" presStyleCnt="5">
        <dgm:presLayoutVars>
          <dgm:chMax val="0"/>
          <dgm:bulletEnabled val="1"/>
        </dgm:presLayoutVars>
      </dgm:prSet>
      <dgm:spPr/>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5">
        <dgm:presLayoutVars>
          <dgm:bulletEnabled val="1"/>
        </dgm:presLayoutVars>
      </dgm:prSet>
      <dgm:spPr/>
    </dgm:pt>
    <dgm:pt modelId="{0C36EB90-198D-4D45-9CDD-1990081AD103}" type="pres">
      <dgm:prSet presAssocID="{8735C32D-8903-4F05-9839-50B435A381BA}"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2" presStyleCnt="5"/>
      <dgm:spPr/>
    </dgm:pt>
    <dgm:pt modelId="{7A734AB2-47DC-430A-AF94-79125E632AC1}" type="pres">
      <dgm:prSet presAssocID="{26F0AFA3-CC61-4F59-B7B4-3EA7C4A98425}" presName="parentText" presStyleLbl="node1" presStyleIdx="3" presStyleCnt="5">
        <dgm:presLayoutVars>
          <dgm:chMax val="0"/>
          <dgm:bulletEnabled val="1"/>
        </dgm:presLayoutVars>
      </dgm:prSet>
      <dgm:spPr/>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3" presStyleCnt="5">
        <dgm:presLayoutVars>
          <dgm:bulletEnabled val="1"/>
        </dgm:presLayoutVars>
      </dgm:prSet>
      <dgm:spPr/>
    </dgm:pt>
    <dgm:pt modelId="{A9EC5D44-DF10-4E8E-9815-FD5F29D39180}" type="pres">
      <dgm:prSet presAssocID="{21B72554-51FC-4F7F-8CAA-0E8788EDBD44}" presName="spaceBetweenRectangles" presStyleCnt="0"/>
      <dgm:spPr/>
    </dgm:pt>
    <dgm:pt modelId="{76E02FDB-DBC5-433E-B1AE-242ACCEC10C2}" type="pres">
      <dgm:prSet presAssocID="{D175F812-0919-43A2-AB24-254FE9C1FDC9}" presName="parentLin" presStyleCnt="0"/>
      <dgm:spPr/>
    </dgm:pt>
    <dgm:pt modelId="{6013A785-42AD-49CE-BA76-4A1094E57C51}" type="pres">
      <dgm:prSet presAssocID="{D175F812-0919-43A2-AB24-254FE9C1FDC9}" presName="parentLeftMargin" presStyleLbl="node1" presStyleIdx="3" presStyleCnt="5"/>
      <dgm:spPr/>
    </dgm:pt>
    <dgm:pt modelId="{E312710C-10E7-45F2-9533-5449996603CE}" type="pres">
      <dgm:prSet presAssocID="{D175F812-0919-43A2-AB24-254FE9C1FDC9}" presName="parentText" presStyleLbl="node1" presStyleIdx="4" presStyleCnt="5">
        <dgm:presLayoutVars>
          <dgm:chMax val="0"/>
          <dgm:bulletEnabled val="1"/>
        </dgm:presLayoutVars>
      </dgm:prSet>
      <dgm:spPr/>
    </dgm:pt>
    <dgm:pt modelId="{3C1E5941-D92A-43B2-8F7A-3D87B29199E8}" type="pres">
      <dgm:prSet presAssocID="{D175F812-0919-43A2-AB24-254FE9C1FDC9}" presName="negativeSpace" presStyleCnt="0"/>
      <dgm:spPr/>
    </dgm:pt>
    <dgm:pt modelId="{2A52738D-7113-4EF8-9685-E437BE1D1885}" type="pres">
      <dgm:prSet presAssocID="{D175F812-0919-43A2-AB24-254FE9C1FDC9}" presName="childText" presStyleLbl="conFgAcc1" presStyleIdx="4" presStyleCnt="5">
        <dgm:presLayoutVars>
          <dgm:bulletEnabled val="1"/>
        </dgm:presLayoutVars>
      </dgm:prSet>
      <dgm:spPr/>
    </dgm:pt>
  </dgm:ptLst>
  <dgm:cxnLst>
    <dgm:cxn modelId="{4222C112-FA8A-4017-ABCD-58DC06657507}" type="presOf" srcId="{26F0AFA3-CC61-4F59-B7B4-3EA7C4A98425}" destId="{9F8A8389-3FE2-4D96-AA3D-FB5EB20EC7BC}" srcOrd="0" destOrd="0" presId="urn:microsoft.com/office/officeart/2005/8/layout/list1"/>
    <dgm:cxn modelId="{05C6EE15-EB30-4A62-B0BB-CB7CCF0D0AA4}" type="presOf" srcId="{D175F812-0919-43A2-AB24-254FE9C1FDC9}" destId="{E312710C-10E7-45F2-9533-5449996603CE}" srcOrd="1" destOrd="0" presId="urn:microsoft.com/office/officeart/2005/8/layout/list1"/>
    <dgm:cxn modelId="{83956939-82E4-4D52-B7B7-8E532B0366CB}" type="presOf" srcId="{26F0AFA3-CC61-4F59-B7B4-3EA7C4A98425}" destId="{7A734AB2-47DC-430A-AF94-79125E632AC1}" srcOrd="1" destOrd="0" presId="urn:microsoft.com/office/officeart/2005/8/layout/list1"/>
    <dgm:cxn modelId="{B94D5D3E-C3F0-4C59-A496-E21A08E8F2A3}" type="presOf" srcId="{C463456C-4A1D-4E40-8510-6553A2E08EAC}" destId="{308892F6-9082-488F-A32B-06D8AF648161}" srcOrd="1" destOrd="0" presId="urn:microsoft.com/office/officeart/2005/8/layout/list1"/>
    <dgm:cxn modelId="{DABD6167-2073-44FD-8D1A-859D264BAB27}" type="presOf" srcId="{D175F812-0919-43A2-AB24-254FE9C1FDC9}" destId="{6013A785-42AD-49CE-BA76-4A1094E57C51}" srcOrd="0" destOrd="0" presId="urn:microsoft.com/office/officeart/2005/8/layout/list1"/>
    <dgm:cxn modelId="{0AC64567-C11D-47AB-B69D-EAFE28E244DC}" type="presOf" srcId="{E3728C20-EB6D-4606-A9DD-C48473CE9A1D}" destId="{7DBC65CD-5B2C-42F2-96AE-8E65EEA901A5}" srcOrd="0" destOrd="0" presId="urn:microsoft.com/office/officeart/2005/8/layout/list1"/>
    <dgm:cxn modelId="{3070D46E-5E07-4380-B881-05FE166FBC37}" type="presOf" srcId="{119B03FF-C253-46C1-964C-C5C3A1603D29}" destId="{CB8EBB56-8504-4F7A-BC5D-033D90FEAF3F}" srcOrd="0" destOrd="0" presId="urn:microsoft.com/office/officeart/2005/8/layout/list1"/>
    <dgm:cxn modelId="{A3DF7E4F-2C6E-4452-A8C7-1B1AF652223D}" type="presOf" srcId="{5BD1D527-DE68-447D-859E-BEB85E3CD90C}" destId="{4F1B875E-30C4-4296-AF0A-B2F0FF98E937}" srcOrd="1"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066F5157-37C0-47DA-86BE-637BB33003CF}" srcId="{E3728C20-EB6D-4606-A9DD-C48473CE9A1D}" destId="{26F0AFA3-CC61-4F59-B7B4-3EA7C4A98425}" srcOrd="3" destOrd="0" parTransId="{C30C10DA-A21E-4EE3-BCB8-764416DE961C}" sibTransId="{21B72554-51FC-4F7F-8CAA-0E8788EDBD44}"/>
    <dgm:cxn modelId="{FDBA7897-28EB-4EC8-A8CE-4899C0707E02}" srcId="{E3728C20-EB6D-4606-A9DD-C48473CE9A1D}" destId="{C463456C-4A1D-4E40-8510-6553A2E08EAC}" srcOrd="2" destOrd="0" parTransId="{0F67D353-D3A4-465A-8770-5E0AD74A2096}" sibTransId="{8735C32D-8903-4F05-9839-50B435A381BA}"/>
    <dgm:cxn modelId="{BB1F9BA0-DD19-46D1-A0A0-222FE2A38F9C}" type="presOf" srcId="{119B03FF-C253-46C1-964C-C5C3A1603D29}" destId="{9FF565D8-69D8-4A13-A441-9ED1A07415DC}" srcOrd="1" destOrd="0" presId="urn:microsoft.com/office/officeart/2005/8/layout/list1"/>
    <dgm:cxn modelId="{54C7DEA5-24A0-433A-AB6B-12FA492869ED}" srcId="{E3728C20-EB6D-4606-A9DD-C48473CE9A1D}" destId="{119B03FF-C253-46C1-964C-C5C3A1603D29}" srcOrd="0" destOrd="0" parTransId="{0258A417-15A8-4BDA-B483-9B298AE8E662}" sibTransId="{FDA5D11D-2859-4A7A-B331-964A0D299202}"/>
    <dgm:cxn modelId="{31A90EB0-18EC-46E9-8434-58E5A9046D31}" type="presOf" srcId="{C463456C-4A1D-4E40-8510-6553A2E08EAC}" destId="{C8BD45C4-0036-46CC-B694-7420A32F454C}" srcOrd="0" destOrd="0" presId="urn:microsoft.com/office/officeart/2005/8/layout/list1"/>
    <dgm:cxn modelId="{3C530FC3-76D6-4468-BE6C-DE0D9AC0B605}" srcId="{E3728C20-EB6D-4606-A9DD-C48473CE9A1D}" destId="{D175F812-0919-43A2-AB24-254FE9C1FDC9}" srcOrd="4" destOrd="0" parTransId="{59B40734-3366-43C9-8849-0E6089ECBE61}" sibTransId="{926E03BB-E1FE-46BB-A9E3-FF52CC4C9E1E}"/>
    <dgm:cxn modelId="{82B012F4-EB39-4F87-9875-006AE1985B88}" type="presOf" srcId="{5BD1D527-DE68-447D-859E-BEB85E3CD90C}" destId="{62C99DC8-ABD1-4BC1-96D5-DB8A95655A56}" srcOrd="0" destOrd="0" presId="urn:microsoft.com/office/officeart/2005/8/layout/list1"/>
    <dgm:cxn modelId="{D7689776-9A4D-4F7E-9DED-B296D3ACDDBD}" type="presParOf" srcId="{7DBC65CD-5B2C-42F2-96AE-8E65EEA901A5}" destId="{3D411920-83B9-466E-93C4-84646E5CBD5C}" srcOrd="0" destOrd="0" presId="urn:microsoft.com/office/officeart/2005/8/layout/list1"/>
    <dgm:cxn modelId="{16958914-75C7-4C77-B7A3-891584B87C07}" type="presParOf" srcId="{3D411920-83B9-466E-93C4-84646E5CBD5C}" destId="{CB8EBB56-8504-4F7A-BC5D-033D90FEAF3F}" srcOrd="0" destOrd="0" presId="urn:microsoft.com/office/officeart/2005/8/layout/list1"/>
    <dgm:cxn modelId="{A5943FB1-ACE5-4A21-A48E-32EE996AE07D}" type="presParOf" srcId="{3D411920-83B9-466E-93C4-84646E5CBD5C}" destId="{9FF565D8-69D8-4A13-A441-9ED1A07415DC}" srcOrd="1" destOrd="0" presId="urn:microsoft.com/office/officeart/2005/8/layout/list1"/>
    <dgm:cxn modelId="{EF4A3E84-5D2D-48DE-9E0E-7D08C1727C64}" type="presParOf" srcId="{7DBC65CD-5B2C-42F2-96AE-8E65EEA901A5}" destId="{823C9682-A650-42E2-8644-EA9414D4B23A}" srcOrd="1" destOrd="0" presId="urn:microsoft.com/office/officeart/2005/8/layout/list1"/>
    <dgm:cxn modelId="{535AC5C8-FA62-4486-95E2-FFA7BED0822E}" type="presParOf" srcId="{7DBC65CD-5B2C-42F2-96AE-8E65EEA901A5}" destId="{59923391-13B1-4A05-B0BD-54033F5EB283}" srcOrd="2" destOrd="0" presId="urn:microsoft.com/office/officeart/2005/8/layout/list1"/>
    <dgm:cxn modelId="{9E1189EB-E2FA-43D2-8FBE-BC2F2AD19803}" type="presParOf" srcId="{7DBC65CD-5B2C-42F2-96AE-8E65EEA901A5}" destId="{198E1732-DCF1-44AD-B512-6B0EEB30425A}" srcOrd="3" destOrd="0" presId="urn:microsoft.com/office/officeart/2005/8/layout/list1"/>
    <dgm:cxn modelId="{F23BD42B-F7A2-4097-BBC5-BB688DB65724}" type="presParOf" srcId="{7DBC65CD-5B2C-42F2-96AE-8E65EEA901A5}" destId="{C8D4A645-FE78-4EAF-9CA3-0252F9794F9B}" srcOrd="4" destOrd="0" presId="urn:microsoft.com/office/officeart/2005/8/layout/list1"/>
    <dgm:cxn modelId="{6F6E1C0D-4EA3-4EE3-B265-16D6F7A2BA07}" type="presParOf" srcId="{C8D4A645-FE78-4EAF-9CA3-0252F9794F9B}" destId="{62C99DC8-ABD1-4BC1-96D5-DB8A95655A56}" srcOrd="0" destOrd="0" presId="urn:microsoft.com/office/officeart/2005/8/layout/list1"/>
    <dgm:cxn modelId="{F53030B8-F4F2-43B7-BEA7-74C23B824AF0}" type="presParOf" srcId="{C8D4A645-FE78-4EAF-9CA3-0252F9794F9B}" destId="{4F1B875E-30C4-4296-AF0A-B2F0FF98E937}" srcOrd="1" destOrd="0" presId="urn:microsoft.com/office/officeart/2005/8/layout/list1"/>
    <dgm:cxn modelId="{F835CD1C-5D34-42E9-9159-9FB885D4F2F1}" type="presParOf" srcId="{7DBC65CD-5B2C-42F2-96AE-8E65EEA901A5}" destId="{A6BBF129-1C87-48B0-9C84-4586D01AD5ED}" srcOrd="5" destOrd="0" presId="urn:microsoft.com/office/officeart/2005/8/layout/list1"/>
    <dgm:cxn modelId="{B2B9CF77-C031-429A-B63B-6CAA65F3C000}" type="presParOf" srcId="{7DBC65CD-5B2C-42F2-96AE-8E65EEA901A5}" destId="{4447009D-8EA2-41AA-BBF3-3154EA9B2F24}" srcOrd="6" destOrd="0" presId="urn:microsoft.com/office/officeart/2005/8/layout/list1"/>
    <dgm:cxn modelId="{FFAECAFD-3C72-47E0-B714-19B326EA318B}" type="presParOf" srcId="{7DBC65CD-5B2C-42F2-96AE-8E65EEA901A5}" destId="{5F0C58E9-F97A-442E-B4B6-09E33D55B343}" srcOrd="7" destOrd="0" presId="urn:microsoft.com/office/officeart/2005/8/layout/list1"/>
    <dgm:cxn modelId="{ABAC58C5-2CDE-4303-96DE-4E13365386FA}" type="presParOf" srcId="{7DBC65CD-5B2C-42F2-96AE-8E65EEA901A5}" destId="{016FCE31-B27D-40E9-8C7F-46E5079028BF}" srcOrd="8" destOrd="0" presId="urn:microsoft.com/office/officeart/2005/8/layout/list1"/>
    <dgm:cxn modelId="{B33F380D-837D-4E47-9ACC-E600FFA6D4D2}" type="presParOf" srcId="{016FCE31-B27D-40E9-8C7F-46E5079028BF}" destId="{C8BD45C4-0036-46CC-B694-7420A32F454C}" srcOrd="0" destOrd="0" presId="urn:microsoft.com/office/officeart/2005/8/layout/list1"/>
    <dgm:cxn modelId="{13D031CD-C5DA-4B39-85D7-1D9F5344F8C6}" type="presParOf" srcId="{016FCE31-B27D-40E9-8C7F-46E5079028BF}" destId="{308892F6-9082-488F-A32B-06D8AF648161}" srcOrd="1" destOrd="0" presId="urn:microsoft.com/office/officeart/2005/8/layout/list1"/>
    <dgm:cxn modelId="{D9DFACFE-538A-4B00-8144-D05FD540F114}" type="presParOf" srcId="{7DBC65CD-5B2C-42F2-96AE-8E65EEA901A5}" destId="{6FA02C5B-74D9-43CB-B027-653ED7B3BFFC}" srcOrd="9" destOrd="0" presId="urn:microsoft.com/office/officeart/2005/8/layout/list1"/>
    <dgm:cxn modelId="{6BE38808-BE89-4B9B-8C49-B5DC35514FDA}" type="presParOf" srcId="{7DBC65CD-5B2C-42F2-96AE-8E65EEA901A5}" destId="{0B15E5D7-78A0-46A8-B805-14B307C3929F}" srcOrd="10" destOrd="0" presId="urn:microsoft.com/office/officeart/2005/8/layout/list1"/>
    <dgm:cxn modelId="{6DE3EA21-1890-42F5-BE59-46C021606907}" type="presParOf" srcId="{7DBC65CD-5B2C-42F2-96AE-8E65EEA901A5}" destId="{0C36EB90-198D-4D45-9CDD-1990081AD103}" srcOrd="11" destOrd="0" presId="urn:microsoft.com/office/officeart/2005/8/layout/list1"/>
    <dgm:cxn modelId="{F9E4A34B-09D8-489F-809D-97DB2D03BB9A}" type="presParOf" srcId="{7DBC65CD-5B2C-42F2-96AE-8E65EEA901A5}" destId="{21427D55-DFAE-4CA3-9A53-5F1EC9C88931}" srcOrd="12" destOrd="0" presId="urn:microsoft.com/office/officeart/2005/8/layout/list1"/>
    <dgm:cxn modelId="{4FF69BF9-3A30-4B29-AF89-C9C1E597174C}" type="presParOf" srcId="{21427D55-DFAE-4CA3-9A53-5F1EC9C88931}" destId="{9F8A8389-3FE2-4D96-AA3D-FB5EB20EC7BC}" srcOrd="0" destOrd="0" presId="urn:microsoft.com/office/officeart/2005/8/layout/list1"/>
    <dgm:cxn modelId="{FAACC314-FADA-4A02-BA66-7EF09A0A540A}" type="presParOf" srcId="{21427D55-DFAE-4CA3-9A53-5F1EC9C88931}" destId="{7A734AB2-47DC-430A-AF94-79125E632AC1}" srcOrd="1" destOrd="0" presId="urn:microsoft.com/office/officeart/2005/8/layout/list1"/>
    <dgm:cxn modelId="{21D82452-0FDA-4817-A309-43DDA7F7732B}" type="presParOf" srcId="{7DBC65CD-5B2C-42F2-96AE-8E65EEA901A5}" destId="{190742E0-A43C-4E73-80CC-7213116E8627}" srcOrd="13" destOrd="0" presId="urn:microsoft.com/office/officeart/2005/8/layout/list1"/>
    <dgm:cxn modelId="{43EB626F-E38D-4C62-8560-1E9415C47F0A}" type="presParOf" srcId="{7DBC65CD-5B2C-42F2-96AE-8E65EEA901A5}" destId="{E4831231-EA6F-485D-A4BA-3A5CF0E78F22}" srcOrd="14" destOrd="0" presId="urn:microsoft.com/office/officeart/2005/8/layout/list1"/>
    <dgm:cxn modelId="{1610B737-C342-4889-B885-8F9B3E851E9E}" type="presParOf" srcId="{7DBC65CD-5B2C-42F2-96AE-8E65EEA901A5}" destId="{A9EC5D44-DF10-4E8E-9815-FD5F29D39180}" srcOrd="15" destOrd="0" presId="urn:microsoft.com/office/officeart/2005/8/layout/list1"/>
    <dgm:cxn modelId="{4BEAD8B7-50AD-40B2-A2DF-73BE94ED8EC4}" type="presParOf" srcId="{7DBC65CD-5B2C-42F2-96AE-8E65EEA901A5}" destId="{76E02FDB-DBC5-433E-B1AE-242ACCEC10C2}" srcOrd="16" destOrd="0" presId="urn:microsoft.com/office/officeart/2005/8/layout/list1"/>
    <dgm:cxn modelId="{F67AFC39-387D-4C0E-9609-ACB09388E8B5}" type="presParOf" srcId="{76E02FDB-DBC5-433E-B1AE-242ACCEC10C2}" destId="{6013A785-42AD-49CE-BA76-4A1094E57C51}" srcOrd="0" destOrd="0" presId="urn:microsoft.com/office/officeart/2005/8/layout/list1"/>
    <dgm:cxn modelId="{F908B0F2-FD61-41FF-8F68-D4C6A8D7657F}" type="presParOf" srcId="{76E02FDB-DBC5-433E-B1AE-242ACCEC10C2}" destId="{E312710C-10E7-45F2-9533-5449996603CE}" srcOrd="1" destOrd="0" presId="urn:microsoft.com/office/officeart/2005/8/layout/list1"/>
    <dgm:cxn modelId="{16D3DA19-8784-4B43-9418-D0063B4BEA65}" type="presParOf" srcId="{7DBC65CD-5B2C-42F2-96AE-8E65EEA901A5}" destId="{3C1E5941-D92A-43B2-8F7A-3D87B29199E8}" srcOrd="17" destOrd="0" presId="urn:microsoft.com/office/officeart/2005/8/layout/list1"/>
    <dgm:cxn modelId="{B9E118F7-279C-4C7D-B10E-E283642BA9EA}" type="presParOf" srcId="{7DBC65CD-5B2C-42F2-96AE-8E65EEA901A5}" destId="{2A52738D-7113-4EF8-9685-E437BE1D1885}"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custT="1"/>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Default Values</a:t>
          </a:r>
        </a:p>
      </dgm:t>
    </dgm:pt>
    <dgm:pt modelId="{0258A417-15A8-4BDA-B483-9B298AE8E662}" type="parTrans" cxnId="{54C7DEA5-24A0-433A-AB6B-12FA492869ED}">
      <dgm:prSet/>
      <dgm:spPr/>
      <dgm:t>
        <a:bodyPr/>
        <a:lstStyle/>
        <a:p>
          <a:endParaRPr lang="en-US" sz="2000" b="1"/>
        </a:p>
      </dgm:t>
    </dgm:pt>
    <dgm:pt modelId="{FDA5D11D-2859-4A7A-B331-964A0D299202}" type="sibTrans" cxnId="{54C7DEA5-24A0-433A-AB6B-12FA492869ED}">
      <dgm:prSet/>
      <dgm:spPr>
        <a:ln>
          <a:solidFill>
            <a:schemeClr val="accent6"/>
          </a:solidFill>
        </a:ln>
      </dgm:spPr>
      <dgm:t>
        <a:bodyPr/>
        <a:lstStyle/>
        <a:p>
          <a:endParaRPr lang="en-US" sz="2000" b="1"/>
        </a:p>
      </dgm:t>
    </dgm:pt>
    <dgm:pt modelId="{5BD1D527-DE68-447D-859E-BEB85E3CD90C}">
      <dgm:prSet phldrT="[Text]" custT="1"/>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Change Control</a:t>
          </a:r>
        </a:p>
      </dgm:t>
    </dgm:pt>
    <dgm:pt modelId="{83EB42C1-B798-48D9-9B39-49A893E02AD9}" type="parTrans" cxnId="{C5339853-13FC-4F4F-9251-C9276A638A54}">
      <dgm:prSet/>
      <dgm:spPr/>
      <dgm:t>
        <a:bodyPr/>
        <a:lstStyle/>
        <a:p>
          <a:endParaRPr lang="en-US" sz="2000" b="1"/>
        </a:p>
      </dgm:t>
    </dgm:pt>
    <dgm:pt modelId="{904A278E-F19D-47C5-91B3-BE734CF33B7B}" type="sibTrans" cxnId="{C5339853-13FC-4F4F-9251-C9276A638A54}">
      <dgm:prSet/>
      <dgm:spPr>
        <a:ln>
          <a:solidFill>
            <a:schemeClr val="accent6"/>
          </a:solidFill>
        </a:ln>
      </dgm:spPr>
      <dgm:t>
        <a:bodyPr/>
        <a:lstStyle/>
        <a:p>
          <a:endParaRPr lang="en-US" sz="2000" b="1"/>
        </a:p>
      </dgm:t>
    </dgm:pt>
    <dgm:pt modelId="{C463456C-4A1D-4E40-8510-6553A2E08EAC}">
      <dgm:prSet phldrT="[Text]" custT="1"/>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Document Reversal</a:t>
          </a:r>
        </a:p>
      </dgm:t>
    </dgm:pt>
    <dgm:pt modelId="{0F67D353-D3A4-465A-8770-5E0AD74A2096}" type="parTrans" cxnId="{FDBA7897-28EB-4EC8-A8CE-4899C0707E02}">
      <dgm:prSet/>
      <dgm:spPr/>
      <dgm:t>
        <a:bodyPr/>
        <a:lstStyle/>
        <a:p>
          <a:endParaRPr lang="en-US" sz="2000" b="1"/>
        </a:p>
      </dgm:t>
    </dgm:pt>
    <dgm:pt modelId="{8735C32D-8903-4F05-9839-50B435A381BA}" type="sibTrans" cxnId="{FDBA7897-28EB-4EC8-A8CE-4899C0707E02}">
      <dgm:prSet/>
      <dgm:spPr>
        <a:ln>
          <a:solidFill>
            <a:schemeClr val="accent6"/>
          </a:solidFill>
        </a:ln>
      </dgm:spPr>
      <dgm:t>
        <a:bodyPr/>
        <a:lstStyle/>
        <a:p>
          <a:endParaRPr lang="en-US" sz="2000" b="1"/>
        </a:p>
      </dgm:t>
    </dgm:pt>
    <dgm:pt modelId="{26F0AFA3-CC61-4F59-B7B4-3EA7C4A98425}">
      <dgm:prSet phldrT="[Text]" custT="1"/>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Payment Terms and Cash Discounts</a:t>
          </a:r>
        </a:p>
      </dgm:t>
    </dgm:pt>
    <dgm:pt modelId="{C30C10DA-A21E-4EE3-BCB8-764416DE961C}" type="parTrans" cxnId="{066F5157-37C0-47DA-86BE-637BB33003CF}">
      <dgm:prSet/>
      <dgm:spPr/>
      <dgm:t>
        <a:bodyPr/>
        <a:lstStyle/>
        <a:p>
          <a:endParaRPr lang="en-US" sz="2000" b="1"/>
        </a:p>
      </dgm:t>
    </dgm:pt>
    <dgm:pt modelId="{21B72554-51FC-4F7F-8CAA-0E8788EDBD44}" type="sibTrans" cxnId="{066F5157-37C0-47DA-86BE-637BB33003CF}">
      <dgm:prSet/>
      <dgm:spPr>
        <a:ln>
          <a:solidFill>
            <a:schemeClr val="accent6"/>
          </a:solidFill>
        </a:ln>
      </dgm:spPr>
      <dgm:t>
        <a:bodyPr/>
        <a:lstStyle/>
        <a:p>
          <a:endParaRPr lang="en-US" sz="2000" b="1"/>
        </a:p>
      </dgm:t>
    </dgm:pt>
    <dgm:pt modelId="{D175F812-0919-43A2-AB24-254FE9C1FDC9}">
      <dgm:prSet phldrT="[Text]" custT="1"/>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Cross-company Code Transactions</a:t>
          </a:r>
        </a:p>
      </dgm:t>
    </dgm:pt>
    <dgm:pt modelId="{59B40734-3366-43C9-8849-0E6089ECBE61}" type="parTrans" cxnId="{3C530FC3-76D6-4468-BE6C-DE0D9AC0B605}">
      <dgm:prSet/>
      <dgm:spPr/>
      <dgm:t>
        <a:bodyPr/>
        <a:lstStyle/>
        <a:p>
          <a:endParaRPr lang="en-US" sz="2000" b="1"/>
        </a:p>
      </dgm:t>
    </dgm:pt>
    <dgm:pt modelId="{926E03BB-E1FE-46BB-A9E3-FF52CC4C9E1E}" type="sibTrans" cxnId="{3C530FC3-76D6-4468-BE6C-DE0D9AC0B605}">
      <dgm:prSet/>
      <dgm:spPr/>
      <dgm:t>
        <a:bodyPr/>
        <a:lstStyle/>
        <a:p>
          <a:endParaRPr lang="en-US" sz="2000" b="1"/>
        </a:p>
      </dgm:t>
    </dgm:pt>
    <dgm:pt modelId="{7DBC65CD-5B2C-42F2-96AE-8E65EEA901A5}" type="pres">
      <dgm:prSet presAssocID="{E3728C20-EB6D-4606-A9DD-C48473CE9A1D}" presName="linear" presStyleCnt="0">
        <dgm:presLayoutVars>
          <dgm:dir/>
          <dgm:animLvl val="lvl"/>
          <dgm:resizeHandles val="exact"/>
        </dgm:presLayoutVars>
      </dgm:prSet>
      <dgm:spPr/>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5"/>
      <dgm:spPr/>
    </dgm:pt>
    <dgm:pt modelId="{9FF565D8-69D8-4A13-A441-9ED1A07415DC}" type="pres">
      <dgm:prSet presAssocID="{119B03FF-C253-46C1-964C-C5C3A1603D29}" presName="parentText" presStyleLbl="node1" presStyleIdx="0" presStyleCnt="5">
        <dgm:presLayoutVars>
          <dgm:chMax val="0"/>
          <dgm:bulletEnabled val="1"/>
        </dgm:presLayoutVars>
      </dgm:prSet>
      <dgm:spPr/>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5">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5"/>
      <dgm:spPr/>
    </dgm:pt>
    <dgm:pt modelId="{4F1B875E-30C4-4296-AF0A-B2F0FF98E937}" type="pres">
      <dgm:prSet presAssocID="{5BD1D527-DE68-447D-859E-BEB85E3CD90C}" presName="parentText" presStyleLbl="node1" presStyleIdx="1" presStyleCnt="5" custLinFactNeighborX="14286" custLinFactNeighborY="-9137">
        <dgm:presLayoutVars>
          <dgm:chMax val="0"/>
          <dgm:bulletEnabled val="1"/>
        </dgm:presLayoutVars>
      </dgm:prSet>
      <dgm:spPr/>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5">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5"/>
      <dgm:spPr/>
    </dgm:pt>
    <dgm:pt modelId="{308892F6-9082-488F-A32B-06D8AF648161}" type="pres">
      <dgm:prSet presAssocID="{C463456C-4A1D-4E40-8510-6553A2E08EAC}" presName="parentText" presStyleLbl="node1" presStyleIdx="2" presStyleCnt="5">
        <dgm:presLayoutVars>
          <dgm:chMax val="0"/>
          <dgm:bulletEnabled val="1"/>
        </dgm:presLayoutVars>
      </dgm:prSet>
      <dgm:spPr/>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5">
        <dgm:presLayoutVars>
          <dgm:bulletEnabled val="1"/>
        </dgm:presLayoutVars>
      </dgm:prSet>
      <dgm:spPr/>
    </dgm:pt>
    <dgm:pt modelId="{0C36EB90-198D-4D45-9CDD-1990081AD103}" type="pres">
      <dgm:prSet presAssocID="{8735C32D-8903-4F05-9839-50B435A381BA}"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2" presStyleCnt="5"/>
      <dgm:spPr/>
    </dgm:pt>
    <dgm:pt modelId="{7A734AB2-47DC-430A-AF94-79125E632AC1}" type="pres">
      <dgm:prSet presAssocID="{26F0AFA3-CC61-4F59-B7B4-3EA7C4A98425}" presName="parentText" presStyleLbl="node1" presStyleIdx="3" presStyleCnt="5">
        <dgm:presLayoutVars>
          <dgm:chMax val="0"/>
          <dgm:bulletEnabled val="1"/>
        </dgm:presLayoutVars>
      </dgm:prSet>
      <dgm:spPr/>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3" presStyleCnt="5">
        <dgm:presLayoutVars>
          <dgm:bulletEnabled val="1"/>
        </dgm:presLayoutVars>
      </dgm:prSet>
      <dgm:spPr/>
    </dgm:pt>
    <dgm:pt modelId="{A9EC5D44-DF10-4E8E-9815-FD5F29D39180}" type="pres">
      <dgm:prSet presAssocID="{21B72554-51FC-4F7F-8CAA-0E8788EDBD44}" presName="spaceBetweenRectangles" presStyleCnt="0"/>
      <dgm:spPr/>
    </dgm:pt>
    <dgm:pt modelId="{76E02FDB-DBC5-433E-B1AE-242ACCEC10C2}" type="pres">
      <dgm:prSet presAssocID="{D175F812-0919-43A2-AB24-254FE9C1FDC9}" presName="parentLin" presStyleCnt="0"/>
      <dgm:spPr/>
    </dgm:pt>
    <dgm:pt modelId="{6013A785-42AD-49CE-BA76-4A1094E57C51}" type="pres">
      <dgm:prSet presAssocID="{D175F812-0919-43A2-AB24-254FE9C1FDC9}" presName="parentLeftMargin" presStyleLbl="node1" presStyleIdx="3" presStyleCnt="5"/>
      <dgm:spPr/>
    </dgm:pt>
    <dgm:pt modelId="{E312710C-10E7-45F2-9533-5449996603CE}" type="pres">
      <dgm:prSet presAssocID="{D175F812-0919-43A2-AB24-254FE9C1FDC9}" presName="parentText" presStyleLbl="node1" presStyleIdx="4" presStyleCnt="5">
        <dgm:presLayoutVars>
          <dgm:chMax val="0"/>
          <dgm:bulletEnabled val="1"/>
        </dgm:presLayoutVars>
      </dgm:prSet>
      <dgm:spPr/>
    </dgm:pt>
    <dgm:pt modelId="{3C1E5941-D92A-43B2-8F7A-3D87B29199E8}" type="pres">
      <dgm:prSet presAssocID="{D175F812-0919-43A2-AB24-254FE9C1FDC9}" presName="negativeSpace" presStyleCnt="0"/>
      <dgm:spPr/>
    </dgm:pt>
    <dgm:pt modelId="{2A52738D-7113-4EF8-9685-E437BE1D1885}" type="pres">
      <dgm:prSet presAssocID="{D175F812-0919-43A2-AB24-254FE9C1FDC9}" presName="childText" presStyleLbl="conFgAcc1" presStyleIdx="4" presStyleCnt="5">
        <dgm:presLayoutVars>
          <dgm:bulletEnabled val="1"/>
        </dgm:presLayoutVars>
      </dgm:prSet>
      <dgm:spPr/>
    </dgm:pt>
  </dgm:ptLst>
  <dgm:cxnLst>
    <dgm:cxn modelId="{4222C112-FA8A-4017-ABCD-58DC06657507}" type="presOf" srcId="{26F0AFA3-CC61-4F59-B7B4-3EA7C4A98425}" destId="{9F8A8389-3FE2-4D96-AA3D-FB5EB20EC7BC}" srcOrd="0" destOrd="0" presId="urn:microsoft.com/office/officeart/2005/8/layout/list1"/>
    <dgm:cxn modelId="{05C6EE15-EB30-4A62-B0BB-CB7CCF0D0AA4}" type="presOf" srcId="{D175F812-0919-43A2-AB24-254FE9C1FDC9}" destId="{E312710C-10E7-45F2-9533-5449996603CE}" srcOrd="1" destOrd="0" presId="urn:microsoft.com/office/officeart/2005/8/layout/list1"/>
    <dgm:cxn modelId="{83956939-82E4-4D52-B7B7-8E532B0366CB}" type="presOf" srcId="{26F0AFA3-CC61-4F59-B7B4-3EA7C4A98425}" destId="{7A734AB2-47DC-430A-AF94-79125E632AC1}" srcOrd="1" destOrd="0" presId="urn:microsoft.com/office/officeart/2005/8/layout/list1"/>
    <dgm:cxn modelId="{B94D5D3E-C3F0-4C59-A496-E21A08E8F2A3}" type="presOf" srcId="{C463456C-4A1D-4E40-8510-6553A2E08EAC}" destId="{308892F6-9082-488F-A32B-06D8AF648161}" srcOrd="1" destOrd="0" presId="urn:microsoft.com/office/officeart/2005/8/layout/list1"/>
    <dgm:cxn modelId="{DABD6167-2073-44FD-8D1A-859D264BAB27}" type="presOf" srcId="{D175F812-0919-43A2-AB24-254FE9C1FDC9}" destId="{6013A785-42AD-49CE-BA76-4A1094E57C51}" srcOrd="0" destOrd="0" presId="urn:microsoft.com/office/officeart/2005/8/layout/list1"/>
    <dgm:cxn modelId="{0AC64567-C11D-47AB-B69D-EAFE28E244DC}" type="presOf" srcId="{E3728C20-EB6D-4606-A9DD-C48473CE9A1D}" destId="{7DBC65CD-5B2C-42F2-96AE-8E65EEA901A5}" srcOrd="0" destOrd="0" presId="urn:microsoft.com/office/officeart/2005/8/layout/list1"/>
    <dgm:cxn modelId="{3070D46E-5E07-4380-B881-05FE166FBC37}" type="presOf" srcId="{119B03FF-C253-46C1-964C-C5C3A1603D29}" destId="{CB8EBB56-8504-4F7A-BC5D-033D90FEAF3F}" srcOrd="0" destOrd="0" presId="urn:microsoft.com/office/officeart/2005/8/layout/list1"/>
    <dgm:cxn modelId="{A3DF7E4F-2C6E-4452-A8C7-1B1AF652223D}" type="presOf" srcId="{5BD1D527-DE68-447D-859E-BEB85E3CD90C}" destId="{4F1B875E-30C4-4296-AF0A-B2F0FF98E937}" srcOrd="1"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066F5157-37C0-47DA-86BE-637BB33003CF}" srcId="{E3728C20-EB6D-4606-A9DD-C48473CE9A1D}" destId="{26F0AFA3-CC61-4F59-B7B4-3EA7C4A98425}" srcOrd="3" destOrd="0" parTransId="{C30C10DA-A21E-4EE3-BCB8-764416DE961C}" sibTransId="{21B72554-51FC-4F7F-8CAA-0E8788EDBD44}"/>
    <dgm:cxn modelId="{FDBA7897-28EB-4EC8-A8CE-4899C0707E02}" srcId="{E3728C20-EB6D-4606-A9DD-C48473CE9A1D}" destId="{C463456C-4A1D-4E40-8510-6553A2E08EAC}" srcOrd="2" destOrd="0" parTransId="{0F67D353-D3A4-465A-8770-5E0AD74A2096}" sibTransId="{8735C32D-8903-4F05-9839-50B435A381BA}"/>
    <dgm:cxn modelId="{BB1F9BA0-DD19-46D1-A0A0-222FE2A38F9C}" type="presOf" srcId="{119B03FF-C253-46C1-964C-C5C3A1603D29}" destId="{9FF565D8-69D8-4A13-A441-9ED1A07415DC}" srcOrd="1" destOrd="0" presId="urn:microsoft.com/office/officeart/2005/8/layout/list1"/>
    <dgm:cxn modelId="{54C7DEA5-24A0-433A-AB6B-12FA492869ED}" srcId="{E3728C20-EB6D-4606-A9DD-C48473CE9A1D}" destId="{119B03FF-C253-46C1-964C-C5C3A1603D29}" srcOrd="0" destOrd="0" parTransId="{0258A417-15A8-4BDA-B483-9B298AE8E662}" sibTransId="{FDA5D11D-2859-4A7A-B331-964A0D299202}"/>
    <dgm:cxn modelId="{31A90EB0-18EC-46E9-8434-58E5A9046D31}" type="presOf" srcId="{C463456C-4A1D-4E40-8510-6553A2E08EAC}" destId="{C8BD45C4-0036-46CC-B694-7420A32F454C}" srcOrd="0" destOrd="0" presId="urn:microsoft.com/office/officeart/2005/8/layout/list1"/>
    <dgm:cxn modelId="{3C530FC3-76D6-4468-BE6C-DE0D9AC0B605}" srcId="{E3728C20-EB6D-4606-A9DD-C48473CE9A1D}" destId="{D175F812-0919-43A2-AB24-254FE9C1FDC9}" srcOrd="4" destOrd="0" parTransId="{59B40734-3366-43C9-8849-0E6089ECBE61}" sibTransId="{926E03BB-E1FE-46BB-A9E3-FF52CC4C9E1E}"/>
    <dgm:cxn modelId="{82B012F4-EB39-4F87-9875-006AE1985B88}" type="presOf" srcId="{5BD1D527-DE68-447D-859E-BEB85E3CD90C}" destId="{62C99DC8-ABD1-4BC1-96D5-DB8A95655A56}" srcOrd="0" destOrd="0" presId="urn:microsoft.com/office/officeart/2005/8/layout/list1"/>
    <dgm:cxn modelId="{D7689776-9A4D-4F7E-9DED-B296D3ACDDBD}" type="presParOf" srcId="{7DBC65CD-5B2C-42F2-96AE-8E65EEA901A5}" destId="{3D411920-83B9-466E-93C4-84646E5CBD5C}" srcOrd="0" destOrd="0" presId="urn:microsoft.com/office/officeart/2005/8/layout/list1"/>
    <dgm:cxn modelId="{16958914-75C7-4C77-B7A3-891584B87C07}" type="presParOf" srcId="{3D411920-83B9-466E-93C4-84646E5CBD5C}" destId="{CB8EBB56-8504-4F7A-BC5D-033D90FEAF3F}" srcOrd="0" destOrd="0" presId="urn:microsoft.com/office/officeart/2005/8/layout/list1"/>
    <dgm:cxn modelId="{A5943FB1-ACE5-4A21-A48E-32EE996AE07D}" type="presParOf" srcId="{3D411920-83B9-466E-93C4-84646E5CBD5C}" destId="{9FF565D8-69D8-4A13-A441-9ED1A07415DC}" srcOrd="1" destOrd="0" presId="urn:microsoft.com/office/officeart/2005/8/layout/list1"/>
    <dgm:cxn modelId="{EF4A3E84-5D2D-48DE-9E0E-7D08C1727C64}" type="presParOf" srcId="{7DBC65CD-5B2C-42F2-96AE-8E65EEA901A5}" destId="{823C9682-A650-42E2-8644-EA9414D4B23A}" srcOrd="1" destOrd="0" presId="urn:microsoft.com/office/officeart/2005/8/layout/list1"/>
    <dgm:cxn modelId="{535AC5C8-FA62-4486-95E2-FFA7BED0822E}" type="presParOf" srcId="{7DBC65CD-5B2C-42F2-96AE-8E65EEA901A5}" destId="{59923391-13B1-4A05-B0BD-54033F5EB283}" srcOrd="2" destOrd="0" presId="urn:microsoft.com/office/officeart/2005/8/layout/list1"/>
    <dgm:cxn modelId="{9E1189EB-E2FA-43D2-8FBE-BC2F2AD19803}" type="presParOf" srcId="{7DBC65CD-5B2C-42F2-96AE-8E65EEA901A5}" destId="{198E1732-DCF1-44AD-B512-6B0EEB30425A}" srcOrd="3" destOrd="0" presId="urn:microsoft.com/office/officeart/2005/8/layout/list1"/>
    <dgm:cxn modelId="{F23BD42B-F7A2-4097-BBC5-BB688DB65724}" type="presParOf" srcId="{7DBC65CD-5B2C-42F2-96AE-8E65EEA901A5}" destId="{C8D4A645-FE78-4EAF-9CA3-0252F9794F9B}" srcOrd="4" destOrd="0" presId="urn:microsoft.com/office/officeart/2005/8/layout/list1"/>
    <dgm:cxn modelId="{6F6E1C0D-4EA3-4EE3-B265-16D6F7A2BA07}" type="presParOf" srcId="{C8D4A645-FE78-4EAF-9CA3-0252F9794F9B}" destId="{62C99DC8-ABD1-4BC1-96D5-DB8A95655A56}" srcOrd="0" destOrd="0" presId="urn:microsoft.com/office/officeart/2005/8/layout/list1"/>
    <dgm:cxn modelId="{F53030B8-F4F2-43B7-BEA7-74C23B824AF0}" type="presParOf" srcId="{C8D4A645-FE78-4EAF-9CA3-0252F9794F9B}" destId="{4F1B875E-30C4-4296-AF0A-B2F0FF98E937}" srcOrd="1" destOrd="0" presId="urn:microsoft.com/office/officeart/2005/8/layout/list1"/>
    <dgm:cxn modelId="{F835CD1C-5D34-42E9-9159-9FB885D4F2F1}" type="presParOf" srcId="{7DBC65CD-5B2C-42F2-96AE-8E65EEA901A5}" destId="{A6BBF129-1C87-48B0-9C84-4586D01AD5ED}" srcOrd="5" destOrd="0" presId="urn:microsoft.com/office/officeart/2005/8/layout/list1"/>
    <dgm:cxn modelId="{B2B9CF77-C031-429A-B63B-6CAA65F3C000}" type="presParOf" srcId="{7DBC65CD-5B2C-42F2-96AE-8E65EEA901A5}" destId="{4447009D-8EA2-41AA-BBF3-3154EA9B2F24}" srcOrd="6" destOrd="0" presId="urn:microsoft.com/office/officeart/2005/8/layout/list1"/>
    <dgm:cxn modelId="{FFAECAFD-3C72-47E0-B714-19B326EA318B}" type="presParOf" srcId="{7DBC65CD-5B2C-42F2-96AE-8E65EEA901A5}" destId="{5F0C58E9-F97A-442E-B4B6-09E33D55B343}" srcOrd="7" destOrd="0" presId="urn:microsoft.com/office/officeart/2005/8/layout/list1"/>
    <dgm:cxn modelId="{ABAC58C5-2CDE-4303-96DE-4E13365386FA}" type="presParOf" srcId="{7DBC65CD-5B2C-42F2-96AE-8E65EEA901A5}" destId="{016FCE31-B27D-40E9-8C7F-46E5079028BF}" srcOrd="8" destOrd="0" presId="urn:microsoft.com/office/officeart/2005/8/layout/list1"/>
    <dgm:cxn modelId="{B33F380D-837D-4E47-9ACC-E600FFA6D4D2}" type="presParOf" srcId="{016FCE31-B27D-40E9-8C7F-46E5079028BF}" destId="{C8BD45C4-0036-46CC-B694-7420A32F454C}" srcOrd="0" destOrd="0" presId="urn:microsoft.com/office/officeart/2005/8/layout/list1"/>
    <dgm:cxn modelId="{13D031CD-C5DA-4B39-85D7-1D9F5344F8C6}" type="presParOf" srcId="{016FCE31-B27D-40E9-8C7F-46E5079028BF}" destId="{308892F6-9082-488F-A32B-06D8AF648161}" srcOrd="1" destOrd="0" presId="urn:microsoft.com/office/officeart/2005/8/layout/list1"/>
    <dgm:cxn modelId="{D9DFACFE-538A-4B00-8144-D05FD540F114}" type="presParOf" srcId="{7DBC65CD-5B2C-42F2-96AE-8E65EEA901A5}" destId="{6FA02C5B-74D9-43CB-B027-653ED7B3BFFC}" srcOrd="9" destOrd="0" presId="urn:microsoft.com/office/officeart/2005/8/layout/list1"/>
    <dgm:cxn modelId="{6BE38808-BE89-4B9B-8C49-B5DC35514FDA}" type="presParOf" srcId="{7DBC65CD-5B2C-42F2-96AE-8E65EEA901A5}" destId="{0B15E5D7-78A0-46A8-B805-14B307C3929F}" srcOrd="10" destOrd="0" presId="urn:microsoft.com/office/officeart/2005/8/layout/list1"/>
    <dgm:cxn modelId="{6DE3EA21-1890-42F5-BE59-46C021606907}" type="presParOf" srcId="{7DBC65CD-5B2C-42F2-96AE-8E65EEA901A5}" destId="{0C36EB90-198D-4D45-9CDD-1990081AD103}" srcOrd="11" destOrd="0" presId="urn:microsoft.com/office/officeart/2005/8/layout/list1"/>
    <dgm:cxn modelId="{F9E4A34B-09D8-489F-809D-97DB2D03BB9A}" type="presParOf" srcId="{7DBC65CD-5B2C-42F2-96AE-8E65EEA901A5}" destId="{21427D55-DFAE-4CA3-9A53-5F1EC9C88931}" srcOrd="12" destOrd="0" presId="urn:microsoft.com/office/officeart/2005/8/layout/list1"/>
    <dgm:cxn modelId="{4FF69BF9-3A30-4B29-AF89-C9C1E597174C}" type="presParOf" srcId="{21427D55-DFAE-4CA3-9A53-5F1EC9C88931}" destId="{9F8A8389-3FE2-4D96-AA3D-FB5EB20EC7BC}" srcOrd="0" destOrd="0" presId="urn:microsoft.com/office/officeart/2005/8/layout/list1"/>
    <dgm:cxn modelId="{FAACC314-FADA-4A02-BA66-7EF09A0A540A}" type="presParOf" srcId="{21427D55-DFAE-4CA3-9A53-5F1EC9C88931}" destId="{7A734AB2-47DC-430A-AF94-79125E632AC1}" srcOrd="1" destOrd="0" presId="urn:microsoft.com/office/officeart/2005/8/layout/list1"/>
    <dgm:cxn modelId="{21D82452-0FDA-4817-A309-43DDA7F7732B}" type="presParOf" srcId="{7DBC65CD-5B2C-42F2-96AE-8E65EEA901A5}" destId="{190742E0-A43C-4E73-80CC-7213116E8627}" srcOrd="13" destOrd="0" presId="urn:microsoft.com/office/officeart/2005/8/layout/list1"/>
    <dgm:cxn modelId="{43EB626F-E38D-4C62-8560-1E9415C47F0A}" type="presParOf" srcId="{7DBC65CD-5B2C-42F2-96AE-8E65EEA901A5}" destId="{E4831231-EA6F-485D-A4BA-3A5CF0E78F22}" srcOrd="14" destOrd="0" presId="urn:microsoft.com/office/officeart/2005/8/layout/list1"/>
    <dgm:cxn modelId="{1610B737-C342-4889-B885-8F9B3E851E9E}" type="presParOf" srcId="{7DBC65CD-5B2C-42F2-96AE-8E65EEA901A5}" destId="{A9EC5D44-DF10-4E8E-9815-FD5F29D39180}" srcOrd="15" destOrd="0" presId="urn:microsoft.com/office/officeart/2005/8/layout/list1"/>
    <dgm:cxn modelId="{4BEAD8B7-50AD-40B2-A2DF-73BE94ED8EC4}" type="presParOf" srcId="{7DBC65CD-5B2C-42F2-96AE-8E65EEA901A5}" destId="{76E02FDB-DBC5-433E-B1AE-242ACCEC10C2}" srcOrd="16" destOrd="0" presId="urn:microsoft.com/office/officeart/2005/8/layout/list1"/>
    <dgm:cxn modelId="{F67AFC39-387D-4C0E-9609-ACB09388E8B5}" type="presParOf" srcId="{76E02FDB-DBC5-433E-B1AE-242ACCEC10C2}" destId="{6013A785-42AD-49CE-BA76-4A1094E57C51}" srcOrd="0" destOrd="0" presId="urn:microsoft.com/office/officeart/2005/8/layout/list1"/>
    <dgm:cxn modelId="{F908B0F2-FD61-41FF-8F68-D4C6A8D7657F}" type="presParOf" srcId="{76E02FDB-DBC5-433E-B1AE-242ACCEC10C2}" destId="{E312710C-10E7-45F2-9533-5449996603CE}" srcOrd="1" destOrd="0" presId="urn:microsoft.com/office/officeart/2005/8/layout/list1"/>
    <dgm:cxn modelId="{16D3DA19-8784-4B43-9418-D0063B4BEA65}" type="presParOf" srcId="{7DBC65CD-5B2C-42F2-96AE-8E65EEA901A5}" destId="{3C1E5941-D92A-43B2-8F7A-3D87B29199E8}" srcOrd="17" destOrd="0" presId="urn:microsoft.com/office/officeart/2005/8/layout/list1"/>
    <dgm:cxn modelId="{B9E118F7-279C-4C7D-B10E-E283642BA9EA}" type="presParOf" srcId="{7DBC65CD-5B2C-42F2-96AE-8E65EEA901A5}" destId="{2A52738D-7113-4EF8-9685-E437BE1D1885}"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3728C20-EB6D-4606-A9DD-C48473CE9A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B03FF-C253-46C1-964C-C5C3A1603D29}">
      <dgm:prSet phldrT="[Text]" custT="1"/>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Default Values</a:t>
          </a:r>
        </a:p>
      </dgm:t>
    </dgm:pt>
    <dgm:pt modelId="{0258A417-15A8-4BDA-B483-9B298AE8E662}" type="parTrans" cxnId="{54C7DEA5-24A0-433A-AB6B-12FA492869ED}">
      <dgm:prSet/>
      <dgm:spPr/>
      <dgm:t>
        <a:bodyPr/>
        <a:lstStyle/>
        <a:p>
          <a:endParaRPr lang="en-US" sz="2000" b="1"/>
        </a:p>
      </dgm:t>
    </dgm:pt>
    <dgm:pt modelId="{FDA5D11D-2859-4A7A-B331-964A0D299202}" type="sibTrans" cxnId="{54C7DEA5-24A0-433A-AB6B-12FA492869ED}">
      <dgm:prSet/>
      <dgm:spPr>
        <a:ln>
          <a:solidFill>
            <a:schemeClr val="accent6"/>
          </a:solidFill>
        </a:ln>
      </dgm:spPr>
      <dgm:t>
        <a:bodyPr/>
        <a:lstStyle/>
        <a:p>
          <a:endParaRPr lang="en-US" sz="2000" b="1"/>
        </a:p>
      </dgm:t>
    </dgm:pt>
    <dgm:pt modelId="{5BD1D527-DE68-447D-859E-BEB85E3CD90C}">
      <dgm:prSet phldrT="[Text]" custT="1"/>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Change Control</a:t>
          </a:r>
        </a:p>
      </dgm:t>
    </dgm:pt>
    <dgm:pt modelId="{83EB42C1-B798-48D9-9B39-49A893E02AD9}" type="parTrans" cxnId="{C5339853-13FC-4F4F-9251-C9276A638A54}">
      <dgm:prSet/>
      <dgm:spPr/>
      <dgm:t>
        <a:bodyPr/>
        <a:lstStyle/>
        <a:p>
          <a:endParaRPr lang="en-US" sz="2000" b="1"/>
        </a:p>
      </dgm:t>
    </dgm:pt>
    <dgm:pt modelId="{904A278E-F19D-47C5-91B3-BE734CF33B7B}" type="sibTrans" cxnId="{C5339853-13FC-4F4F-9251-C9276A638A54}">
      <dgm:prSet/>
      <dgm:spPr>
        <a:ln>
          <a:solidFill>
            <a:schemeClr val="accent6"/>
          </a:solidFill>
        </a:ln>
      </dgm:spPr>
      <dgm:t>
        <a:bodyPr/>
        <a:lstStyle/>
        <a:p>
          <a:endParaRPr lang="en-US" sz="2000" b="1"/>
        </a:p>
      </dgm:t>
    </dgm:pt>
    <dgm:pt modelId="{C463456C-4A1D-4E40-8510-6553A2E08EAC}">
      <dgm:prSet phldrT="[Text]" custT="1"/>
      <dgm:spPr>
        <a:solidFill>
          <a:schemeClr val="accent6"/>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Document Reversal</a:t>
          </a:r>
        </a:p>
      </dgm:t>
    </dgm:pt>
    <dgm:pt modelId="{0F67D353-D3A4-465A-8770-5E0AD74A2096}" type="parTrans" cxnId="{FDBA7897-28EB-4EC8-A8CE-4899C0707E02}">
      <dgm:prSet/>
      <dgm:spPr/>
      <dgm:t>
        <a:bodyPr/>
        <a:lstStyle/>
        <a:p>
          <a:endParaRPr lang="en-US" sz="2000" b="1"/>
        </a:p>
      </dgm:t>
    </dgm:pt>
    <dgm:pt modelId="{8735C32D-8903-4F05-9839-50B435A381BA}" type="sibTrans" cxnId="{FDBA7897-28EB-4EC8-A8CE-4899C0707E02}">
      <dgm:prSet/>
      <dgm:spPr>
        <a:ln>
          <a:solidFill>
            <a:schemeClr val="accent6"/>
          </a:solidFill>
        </a:ln>
      </dgm:spPr>
      <dgm:t>
        <a:bodyPr/>
        <a:lstStyle/>
        <a:p>
          <a:endParaRPr lang="en-US" sz="2000" b="1"/>
        </a:p>
      </dgm:t>
    </dgm:pt>
    <dgm:pt modelId="{26F0AFA3-CC61-4F59-B7B4-3EA7C4A98425}">
      <dgm:prSet phldrT="[Text]" custT="1"/>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Payment Terms and Cash Discounts</a:t>
          </a:r>
        </a:p>
      </dgm:t>
    </dgm:pt>
    <dgm:pt modelId="{C30C10DA-A21E-4EE3-BCB8-764416DE961C}" type="parTrans" cxnId="{066F5157-37C0-47DA-86BE-637BB33003CF}">
      <dgm:prSet/>
      <dgm:spPr/>
      <dgm:t>
        <a:bodyPr/>
        <a:lstStyle/>
        <a:p>
          <a:endParaRPr lang="en-US" sz="2000" b="1"/>
        </a:p>
      </dgm:t>
    </dgm:pt>
    <dgm:pt modelId="{21B72554-51FC-4F7F-8CAA-0E8788EDBD44}" type="sibTrans" cxnId="{066F5157-37C0-47DA-86BE-637BB33003CF}">
      <dgm:prSet/>
      <dgm:spPr>
        <a:ln>
          <a:solidFill>
            <a:schemeClr val="accent6"/>
          </a:solidFill>
        </a:ln>
      </dgm:spPr>
      <dgm:t>
        <a:bodyPr/>
        <a:lstStyle/>
        <a:p>
          <a:endParaRPr lang="en-US" sz="2000" b="1"/>
        </a:p>
      </dgm:t>
    </dgm:pt>
    <dgm:pt modelId="{D175F812-0919-43A2-AB24-254FE9C1FDC9}">
      <dgm:prSet phldrT="[Text]" custT="1"/>
      <dgm:spPr>
        <a:solidFill>
          <a:schemeClr val="bg1">
            <a:lumMod val="85000"/>
          </a:schemeClr>
        </a:solidFill>
        <a:effectLst>
          <a:outerShdw blurRad="50800" dist="38100" dir="5400000" algn="t" rotWithShape="0">
            <a:prstClr val="black">
              <a:alpha val="40000"/>
            </a:prstClr>
          </a:outerShdw>
        </a:effectLst>
        <a:scene3d>
          <a:camera prst="perspectiveFront"/>
          <a:lightRig rig="threePt" dir="t"/>
        </a:scene3d>
      </dgm:spPr>
      <dgm:t>
        <a:bodyPr/>
        <a:lstStyle/>
        <a:p>
          <a:r>
            <a:rPr lang="en-US" sz="2000" b="1" dirty="0"/>
            <a:t>Cross-company Code Transactions</a:t>
          </a:r>
        </a:p>
      </dgm:t>
    </dgm:pt>
    <dgm:pt modelId="{59B40734-3366-43C9-8849-0E6089ECBE61}" type="parTrans" cxnId="{3C530FC3-76D6-4468-BE6C-DE0D9AC0B605}">
      <dgm:prSet/>
      <dgm:spPr/>
      <dgm:t>
        <a:bodyPr/>
        <a:lstStyle/>
        <a:p>
          <a:endParaRPr lang="en-US" sz="2000" b="1"/>
        </a:p>
      </dgm:t>
    </dgm:pt>
    <dgm:pt modelId="{926E03BB-E1FE-46BB-A9E3-FF52CC4C9E1E}" type="sibTrans" cxnId="{3C530FC3-76D6-4468-BE6C-DE0D9AC0B605}">
      <dgm:prSet/>
      <dgm:spPr/>
      <dgm:t>
        <a:bodyPr/>
        <a:lstStyle/>
        <a:p>
          <a:endParaRPr lang="en-US" sz="2000" b="1"/>
        </a:p>
      </dgm:t>
    </dgm:pt>
    <dgm:pt modelId="{7DBC65CD-5B2C-42F2-96AE-8E65EEA901A5}" type="pres">
      <dgm:prSet presAssocID="{E3728C20-EB6D-4606-A9DD-C48473CE9A1D}" presName="linear" presStyleCnt="0">
        <dgm:presLayoutVars>
          <dgm:dir/>
          <dgm:animLvl val="lvl"/>
          <dgm:resizeHandles val="exact"/>
        </dgm:presLayoutVars>
      </dgm:prSet>
      <dgm:spPr/>
    </dgm:pt>
    <dgm:pt modelId="{3D411920-83B9-466E-93C4-84646E5CBD5C}" type="pres">
      <dgm:prSet presAssocID="{119B03FF-C253-46C1-964C-C5C3A1603D29}" presName="parentLin" presStyleCnt="0"/>
      <dgm:spPr/>
    </dgm:pt>
    <dgm:pt modelId="{CB8EBB56-8504-4F7A-BC5D-033D90FEAF3F}" type="pres">
      <dgm:prSet presAssocID="{119B03FF-C253-46C1-964C-C5C3A1603D29}" presName="parentLeftMargin" presStyleLbl="node1" presStyleIdx="0" presStyleCnt="5"/>
      <dgm:spPr/>
    </dgm:pt>
    <dgm:pt modelId="{9FF565D8-69D8-4A13-A441-9ED1A07415DC}" type="pres">
      <dgm:prSet presAssocID="{119B03FF-C253-46C1-964C-C5C3A1603D29}" presName="parentText" presStyleLbl="node1" presStyleIdx="0" presStyleCnt="5">
        <dgm:presLayoutVars>
          <dgm:chMax val="0"/>
          <dgm:bulletEnabled val="1"/>
        </dgm:presLayoutVars>
      </dgm:prSet>
      <dgm:spPr/>
    </dgm:pt>
    <dgm:pt modelId="{823C9682-A650-42E2-8644-EA9414D4B23A}" type="pres">
      <dgm:prSet presAssocID="{119B03FF-C253-46C1-964C-C5C3A1603D29}" presName="negativeSpace" presStyleCnt="0"/>
      <dgm:spPr/>
    </dgm:pt>
    <dgm:pt modelId="{59923391-13B1-4A05-B0BD-54033F5EB283}" type="pres">
      <dgm:prSet presAssocID="{119B03FF-C253-46C1-964C-C5C3A1603D29}" presName="childText" presStyleLbl="conFgAcc1" presStyleIdx="0" presStyleCnt="5">
        <dgm:presLayoutVars>
          <dgm:bulletEnabled val="1"/>
        </dgm:presLayoutVars>
      </dgm:prSet>
      <dgm:spPr/>
    </dgm:pt>
    <dgm:pt modelId="{198E1732-DCF1-44AD-B512-6B0EEB30425A}" type="pres">
      <dgm:prSet presAssocID="{FDA5D11D-2859-4A7A-B331-964A0D299202}" presName="spaceBetweenRectangles" presStyleCnt="0"/>
      <dgm:spPr/>
    </dgm:pt>
    <dgm:pt modelId="{C8D4A645-FE78-4EAF-9CA3-0252F9794F9B}" type="pres">
      <dgm:prSet presAssocID="{5BD1D527-DE68-447D-859E-BEB85E3CD90C}" presName="parentLin" presStyleCnt="0"/>
      <dgm:spPr/>
    </dgm:pt>
    <dgm:pt modelId="{62C99DC8-ABD1-4BC1-96D5-DB8A95655A56}" type="pres">
      <dgm:prSet presAssocID="{5BD1D527-DE68-447D-859E-BEB85E3CD90C}" presName="parentLeftMargin" presStyleLbl="node1" presStyleIdx="0" presStyleCnt="5"/>
      <dgm:spPr/>
    </dgm:pt>
    <dgm:pt modelId="{4F1B875E-30C4-4296-AF0A-B2F0FF98E937}" type="pres">
      <dgm:prSet presAssocID="{5BD1D527-DE68-447D-859E-BEB85E3CD90C}" presName="parentText" presStyleLbl="node1" presStyleIdx="1" presStyleCnt="5" custLinFactNeighborX="14286" custLinFactNeighborY="-9137">
        <dgm:presLayoutVars>
          <dgm:chMax val="0"/>
          <dgm:bulletEnabled val="1"/>
        </dgm:presLayoutVars>
      </dgm:prSet>
      <dgm:spPr/>
    </dgm:pt>
    <dgm:pt modelId="{A6BBF129-1C87-48B0-9C84-4586D01AD5ED}" type="pres">
      <dgm:prSet presAssocID="{5BD1D527-DE68-447D-859E-BEB85E3CD90C}" presName="negativeSpace" presStyleCnt="0"/>
      <dgm:spPr/>
    </dgm:pt>
    <dgm:pt modelId="{4447009D-8EA2-41AA-BBF3-3154EA9B2F24}" type="pres">
      <dgm:prSet presAssocID="{5BD1D527-DE68-447D-859E-BEB85E3CD90C}" presName="childText" presStyleLbl="conFgAcc1" presStyleIdx="1" presStyleCnt="5">
        <dgm:presLayoutVars>
          <dgm:bulletEnabled val="1"/>
        </dgm:presLayoutVars>
      </dgm:prSet>
      <dgm:spPr/>
    </dgm:pt>
    <dgm:pt modelId="{5F0C58E9-F97A-442E-B4B6-09E33D55B343}" type="pres">
      <dgm:prSet presAssocID="{904A278E-F19D-47C5-91B3-BE734CF33B7B}" presName="spaceBetweenRectangles" presStyleCnt="0"/>
      <dgm:spPr/>
    </dgm:pt>
    <dgm:pt modelId="{016FCE31-B27D-40E9-8C7F-46E5079028BF}" type="pres">
      <dgm:prSet presAssocID="{C463456C-4A1D-4E40-8510-6553A2E08EAC}" presName="parentLin" presStyleCnt="0"/>
      <dgm:spPr/>
    </dgm:pt>
    <dgm:pt modelId="{C8BD45C4-0036-46CC-B694-7420A32F454C}" type="pres">
      <dgm:prSet presAssocID="{C463456C-4A1D-4E40-8510-6553A2E08EAC}" presName="parentLeftMargin" presStyleLbl="node1" presStyleIdx="1" presStyleCnt="5"/>
      <dgm:spPr/>
    </dgm:pt>
    <dgm:pt modelId="{308892F6-9082-488F-A32B-06D8AF648161}" type="pres">
      <dgm:prSet presAssocID="{C463456C-4A1D-4E40-8510-6553A2E08EAC}" presName="parentText" presStyleLbl="node1" presStyleIdx="2" presStyleCnt="5">
        <dgm:presLayoutVars>
          <dgm:chMax val="0"/>
          <dgm:bulletEnabled val="1"/>
        </dgm:presLayoutVars>
      </dgm:prSet>
      <dgm:spPr/>
    </dgm:pt>
    <dgm:pt modelId="{6FA02C5B-74D9-43CB-B027-653ED7B3BFFC}" type="pres">
      <dgm:prSet presAssocID="{C463456C-4A1D-4E40-8510-6553A2E08EAC}" presName="negativeSpace" presStyleCnt="0"/>
      <dgm:spPr/>
    </dgm:pt>
    <dgm:pt modelId="{0B15E5D7-78A0-46A8-B805-14B307C3929F}" type="pres">
      <dgm:prSet presAssocID="{C463456C-4A1D-4E40-8510-6553A2E08EAC}" presName="childText" presStyleLbl="conFgAcc1" presStyleIdx="2" presStyleCnt="5">
        <dgm:presLayoutVars>
          <dgm:bulletEnabled val="1"/>
        </dgm:presLayoutVars>
      </dgm:prSet>
      <dgm:spPr/>
    </dgm:pt>
    <dgm:pt modelId="{0C36EB90-198D-4D45-9CDD-1990081AD103}" type="pres">
      <dgm:prSet presAssocID="{8735C32D-8903-4F05-9839-50B435A381BA}" presName="spaceBetweenRectangles" presStyleCnt="0"/>
      <dgm:spPr/>
    </dgm:pt>
    <dgm:pt modelId="{21427D55-DFAE-4CA3-9A53-5F1EC9C88931}" type="pres">
      <dgm:prSet presAssocID="{26F0AFA3-CC61-4F59-B7B4-3EA7C4A98425}" presName="parentLin" presStyleCnt="0"/>
      <dgm:spPr/>
    </dgm:pt>
    <dgm:pt modelId="{9F8A8389-3FE2-4D96-AA3D-FB5EB20EC7BC}" type="pres">
      <dgm:prSet presAssocID="{26F0AFA3-CC61-4F59-B7B4-3EA7C4A98425}" presName="parentLeftMargin" presStyleLbl="node1" presStyleIdx="2" presStyleCnt="5"/>
      <dgm:spPr/>
    </dgm:pt>
    <dgm:pt modelId="{7A734AB2-47DC-430A-AF94-79125E632AC1}" type="pres">
      <dgm:prSet presAssocID="{26F0AFA3-CC61-4F59-B7B4-3EA7C4A98425}" presName="parentText" presStyleLbl="node1" presStyleIdx="3" presStyleCnt="5">
        <dgm:presLayoutVars>
          <dgm:chMax val="0"/>
          <dgm:bulletEnabled val="1"/>
        </dgm:presLayoutVars>
      </dgm:prSet>
      <dgm:spPr/>
    </dgm:pt>
    <dgm:pt modelId="{190742E0-A43C-4E73-80CC-7213116E8627}" type="pres">
      <dgm:prSet presAssocID="{26F0AFA3-CC61-4F59-B7B4-3EA7C4A98425}" presName="negativeSpace" presStyleCnt="0"/>
      <dgm:spPr/>
    </dgm:pt>
    <dgm:pt modelId="{E4831231-EA6F-485D-A4BA-3A5CF0E78F22}" type="pres">
      <dgm:prSet presAssocID="{26F0AFA3-CC61-4F59-B7B4-3EA7C4A98425}" presName="childText" presStyleLbl="conFgAcc1" presStyleIdx="3" presStyleCnt="5">
        <dgm:presLayoutVars>
          <dgm:bulletEnabled val="1"/>
        </dgm:presLayoutVars>
      </dgm:prSet>
      <dgm:spPr/>
    </dgm:pt>
    <dgm:pt modelId="{A9EC5D44-DF10-4E8E-9815-FD5F29D39180}" type="pres">
      <dgm:prSet presAssocID="{21B72554-51FC-4F7F-8CAA-0E8788EDBD44}" presName="spaceBetweenRectangles" presStyleCnt="0"/>
      <dgm:spPr/>
    </dgm:pt>
    <dgm:pt modelId="{76E02FDB-DBC5-433E-B1AE-242ACCEC10C2}" type="pres">
      <dgm:prSet presAssocID="{D175F812-0919-43A2-AB24-254FE9C1FDC9}" presName="parentLin" presStyleCnt="0"/>
      <dgm:spPr/>
    </dgm:pt>
    <dgm:pt modelId="{6013A785-42AD-49CE-BA76-4A1094E57C51}" type="pres">
      <dgm:prSet presAssocID="{D175F812-0919-43A2-AB24-254FE9C1FDC9}" presName="parentLeftMargin" presStyleLbl="node1" presStyleIdx="3" presStyleCnt="5"/>
      <dgm:spPr/>
    </dgm:pt>
    <dgm:pt modelId="{E312710C-10E7-45F2-9533-5449996603CE}" type="pres">
      <dgm:prSet presAssocID="{D175F812-0919-43A2-AB24-254FE9C1FDC9}" presName="parentText" presStyleLbl="node1" presStyleIdx="4" presStyleCnt="5">
        <dgm:presLayoutVars>
          <dgm:chMax val="0"/>
          <dgm:bulletEnabled val="1"/>
        </dgm:presLayoutVars>
      </dgm:prSet>
      <dgm:spPr/>
    </dgm:pt>
    <dgm:pt modelId="{3C1E5941-D92A-43B2-8F7A-3D87B29199E8}" type="pres">
      <dgm:prSet presAssocID="{D175F812-0919-43A2-AB24-254FE9C1FDC9}" presName="negativeSpace" presStyleCnt="0"/>
      <dgm:spPr/>
    </dgm:pt>
    <dgm:pt modelId="{2A52738D-7113-4EF8-9685-E437BE1D1885}" type="pres">
      <dgm:prSet presAssocID="{D175F812-0919-43A2-AB24-254FE9C1FDC9}" presName="childText" presStyleLbl="conFgAcc1" presStyleIdx="4" presStyleCnt="5">
        <dgm:presLayoutVars>
          <dgm:bulletEnabled val="1"/>
        </dgm:presLayoutVars>
      </dgm:prSet>
      <dgm:spPr/>
    </dgm:pt>
  </dgm:ptLst>
  <dgm:cxnLst>
    <dgm:cxn modelId="{4222C112-FA8A-4017-ABCD-58DC06657507}" type="presOf" srcId="{26F0AFA3-CC61-4F59-B7B4-3EA7C4A98425}" destId="{9F8A8389-3FE2-4D96-AA3D-FB5EB20EC7BC}" srcOrd="0" destOrd="0" presId="urn:microsoft.com/office/officeart/2005/8/layout/list1"/>
    <dgm:cxn modelId="{05C6EE15-EB30-4A62-B0BB-CB7CCF0D0AA4}" type="presOf" srcId="{D175F812-0919-43A2-AB24-254FE9C1FDC9}" destId="{E312710C-10E7-45F2-9533-5449996603CE}" srcOrd="1" destOrd="0" presId="urn:microsoft.com/office/officeart/2005/8/layout/list1"/>
    <dgm:cxn modelId="{83956939-82E4-4D52-B7B7-8E532B0366CB}" type="presOf" srcId="{26F0AFA3-CC61-4F59-B7B4-3EA7C4A98425}" destId="{7A734AB2-47DC-430A-AF94-79125E632AC1}" srcOrd="1" destOrd="0" presId="urn:microsoft.com/office/officeart/2005/8/layout/list1"/>
    <dgm:cxn modelId="{B94D5D3E-C3F0-4C59-A496-E21A08E8F2A3}" type="presOf" srcId="{C463456C-4A1D-4E40-8510-6553A2E08EAC}" destId="{308892F6-9082-488F-A32B-06D8AF648161}" srcOrd="1" destOrd="0" presId="urn:microsoft.com/office/officeart/2005/8/layout/list1"/>
    <dgm:cxn modelId="{DABD6167-2073-44FD-8D1A-859D264BAB27}" type="presOf" srcId="{D175F812-0919-43A2-AB24-254FE9C1FDC9}" destId="{6013A785-42AD-49CE-BA76-4A1094E57C51}" srcOrd="0" destOrd="0" presId="urn:microsoft.com/office/officeart/2005/8/layout/list1"/>
    <dgm:cxn modelId="{0AC64567-C11D-47AB-B69D-EAFE28E244DC}" type="presOf" srcId="{E3728C20-EB6D-4606-A9DD-C48473CE9A1D}" destId="{7DBC65CD-5B2C-42F2-96AE-8E65EEA901A5}" srcOrd="0" destOrd="0" presId="urn:microsoft.com/office/officeart/2005/8/layout/list1"/>
    <dgm:cxn modelId="{3070D46E-5E07-4380-B881-05FE166FBC37}" type="presOf" srcId="{119B03FF-C253-46C1-964C-C5C3A1603D29}" destId="{CB8EBB56-8504-4F7A-BC5D-033D90FEAF3F}" srcOrd="0" destOrd="0" presId="urn:microsoft.com/office/officeart/2005/8/layout/list1"/>
    <dgm:cxn modelId="{A3DF7E4F-2C6E-4452-A8C7-1B1AF652223D}" type="presOf" srcId="{5BD1D527-DE68-447D-859E-BEB85E3CD90C}" destId="{4F1B875E-30C4-4296-AF0A-B2F0FF98E937}" srcOrd="1" destOrd="0" presId="urn:microsoft.com/office/officeart/2005/8/layout/list1"/>
    <dgm:cxn modelId="{C5339853-13FC-4F4F-9251-C9276A638A54}" srcId="{E3728C20-EB6D-4606-A9DD-C48473CE9A1D}" destId="{5BD1D527-DE68-447D-859E-BEB85E3CD90C}" srcOrd="1" destOrd="0" parTransId="{83EB42C1-B798-48D9-9B39-49A893E02AD9}" sibTransId="{904A278E-F19D-47C5-91B3-BE734CF33B7B}"/>
    <dgm:cxn modelId="{066F5157-37C0-47DA-86BE-637BB33003CF}" srcId="{E3728C20-EB6D-4606-A9DD-C48473CE9A1D}" destId="{26F0AFA3-CC61-4F59-B7B4-3EA7C4A98425}" srcOrd="3" destOrd="0" parTransId="{C30C10DA-A21E-4EE3-BCB8-764416DE961C}" sibTransId="{21B72554-51FC-4F7F-8CAA-0E8788EDBD44}"/>
    <dgm:cxn modelId="{FDBA7897-28EB-4EC8-A8CE-4899C0707E02}" srcId="{E3728C20-EB6D-4606-A9DD-C48473CE9A1D}" destId="{C463456C-4A1D-4E40-8510-6553A2E08EAC}" srcOrd="2" destOrd="0" parTransId="{0F67D353-D3A4-465A-8770-5E0AD74A2096}" sibTransId="{8735C32D-8903-4F05-9839-50B435A381BA}"/>
    <dgm:cxn modelId="{BB1F9BA0-DD19-46D1-A0A0-222FE2A38F9C}" type="presOf" srcId="{119B03FF-C253-46C1-964C-C5C3A1603D29}" destId="{9FF565D8-69D8-4A13-A441-9ED1A07415DC}" srcOrd="1" destOrd="0" presId="urn:microsoft.com/office/officeart/2005/8/layout/list1"/>
    <dgm:cxn modelId="{54C7DEA5-24A0-433A-AB6B-12FA492869ED}" srcId="{E3728C20-EB6D-4606-A9DD-C48473CE9A1D}" destId="{119B03FF-C253-46C1-964C-C5C3A1603D29}" srcOrd="0" destOrd="0" parTransId="{0258A417-15A8-4BDA-B483-9B298AE8E662}" sibTransId="{FDA5D11D-2859-4A7A-B331-964A0D299202}"/>
    <dgm:cxn modelId="{31A90EB0-18EC-46E9-8434-58E5A9046D31}" type="presOf" srcId="{C463456C-4A1D-4E40-8510-6553A2E08EAC}" destId="{C8BD45C4-0036-46CC-B694-7420A32F454C}" srcOrd="0" destOrd="0" presId="urn:microsoft.com/office/officeart/2005/8/layout/list1"/>
    <dgm:cxn modelId="{3C530FC3-76D6-4468-BE6C-DE0D9AC0B605}" srcId="{E3728C20-EB6D-4606-A9DD-C48473CE9A1D}" destId="{D175F812-0919-43A2-AB24-254FE9C1FDC9}" srcOrd="4" destOrd="0" parTransId="{59B40734-3366-43C9-8849-0E6089ECBE61}" sibTransId="{926E03BB-E1FE-46BB-A9E3-FF52CC4C9E1E}"/>
    <dgm:cxn modelId="{82B012F4-EB39-4F87-9875-006AE1985B88}" type="presOf" srcId="{5BD1D527-DE68-447D-859E-BEB85E3CD90C}" destId="{62C99DC8-ABD1-4BC1-96D5-DB8A95655A56}" srcOrd="0" destOrd="0" presId="urn:microsoft.com/office/officeart/2005/8/layout/list1"/>
    <dgm:cxn modelId="{D7689776-9A4D-4F7E-9DED-B296D3ACDDBD}" type="presParOf" srcId="{7DBC65CD-5B2C-42F2-96AE-8E65EEA901A5}" destId="{3D411920-83B9-466E-93C4-84646E5CBD5C}" srcOrd="0" destOrd="0" presId="urn:microsoft.com/office/officeart/2005/8/layout/list1"/>
    <dgm:cxn modelId="{16958914-75C7-4C77-B7A3-891584B87C07}" type="presParOf" srcId="{3D411920-83B9-466E-93C4-84646E5CBD5C}" destId="{CB8EBB56-8504-4F7A-BC5D-033D90FEAF3F}" srcOrd="0" destOrd="0" presId="urn:microsoft.com/office/officeart/2005/8/layout/list1"/>
    <dgm:cxn modelId="{A5943FB1-ACE5-4A21-A48E-32EE996AE07D}" type="presParOf" srcId="{3D411920-83B9-466E-93C4-84646E5CBD5C}" destId="{9FF565D8-69D8-4A13-A441-9ED1A07415DC}" srcOrd="1" destOrd="0" presId="urn:microsoft.com/office/officeart/2005/8/layout/list1"/>
    <dgm:cxn modelId="{EF4A3E84-5D2D-48DE-9E0E-7D08C1727C64}" type="presParOf" srcId="{7DBC65CD-5B2C-42F2-96AE-8E65EEA901A5}" destId="{823C9682-A650-42E2-8644-EA9414D4B23A}" srcOrd="1" destOrd="0" presId="urn:microsoft.com/office/officeart/2005/8/layout/list1"/>
    <dgm:cxn modelId="{535AC5C8-FA62-4486-95E2-FFA7BED0822E}" type="presParOf" srcId="{7DBC65CD-5B2C-42F2-96AE-8E65EEA901A5}" destId="{59923391-13B1-4A05-B0BD-54033F5EB283}" srcOrd="2" destOrd="0" presId="urn:microsoft.com/office/officeart/2005/8/layout/list1"/>
    <dgm:cxn modelId="{9E1189EB-E2FA-43D2-8FBE-BC2F2AD19803}" type="presParOf" srcId="{7DBC65CD-5B2C-42F2-96AE-8E65EEA901A5}" destId="{198E1732-DCF1-44AD-B512-6B0EEB30425A}" srcOrd="3" destOrd="0" presId="urn:microsoft.com/office/officeart/2005/8/layout/list1"/>
    <dgm:cxn modelId="{F23BD42B-F7A2-4097-BBC5-BB688DB65724}" type="presParOf" srcId="{7DBC65CD-5B2C-42F2-96AE-8E65EEA901A5}" destId="{C8D4A645-FE78-4EAF-9CA3-0252F9794F9B}" srcOrd="4" destOrd="0" presId="urn:microsoft.com/office/officeart/2005/8/layout/list1"/>
    <dgm:cxn modelId="{6F6E1C0D-4EA3-4EE3-B265-16D6F7A2BA07}" type="presParOf" srcId="{C8D4A645-FE78-4EAF-9CA3-0252F9794F9B}" destId="{62C99DC8-ABD1-4BC1-96D5-DB8A95655A56}" srcOrd="0" destOrd="0" presId="urn:microsoft.com/office/officeart/2005/8/layout/list1"/>
    <dgm:cxn modelId="{F53030B8-F4F2-43B7-BEA7-74C23B824AF0}" type="presParOf" srcId="{C8D4A645-FE78-4EAF-9CA3-0252F9794F9B}" destId="{4F1B875E-30C4-4296-AF0A-B2F0FF98E937}" srcOrd="1" destOrd="0" presId="urn:microsoft.com/office/officeart/2005/8/layout/list1"/>
    <dgm:cxn modelId="{F835CD1C-5D34-42E9-9159-9FB885D4F2F1}" type="presParOf" srcId="{7DBC65CD-5B2C-42F2-96AE-8E65EEA901A5}" destId="{A6BBF129-1C87-48B0-9C84-4586D01AD5ED}" srcOrd="5" destOrd="0" presId="urn:microsoft.com/office/officeart/2005/8/layout/list1"/>
    <dgm:cxn modelId="{B2B9CF77-C031-429A-B63B-6CAA65F3C000}" type="presParOf" srcId="{7DBC65CD-5B2C-42F2-96AE-8E65EEA901A5}" destId="{4447009D-8EA2-41AA-BBF3-3154EA9B2F24}" srcOrd="6" destOrd="0" presId="urn:microsoft.com/office/officeart/2005/8/layout/list1"/>
    <dgm:cxn modelId="{FFAECAFD-3C72-47E0-B714-19B326EA318B}" type="presParOf" srcId="{7DBC65CD-5B2C-42F2-96AE-8E65EEA901A5}" destId="{5F0C58E9-F97A-442E-B4B6-09E33D55B343}" srcOrd="7" destOrd="0" presId="urn:microsoft.com/office/officeart/2005/8/layout/list1"/>
    <dgm:cxn modelId="{ABAC58C5-2CDE-4303-96DE-4E13365386FA}" type="presParOf" srcId="{7DBC65CD-5B2C-42F2-96AE-8E65EEA901A5}" destId="{016FCE31-B27D-40E9-8C7F-46E5079028BF}" srcOrd="8" destOrd="0" presId="urn:microsoft.com/office/officeart/2005/8/layout/list1"/>
    <dgm:cxn modelId="{B33F380D-837D-4E47-9ACC-E600FFA6D4D2}" type="presParOf" srcId="{016FCE31-B27D-40E9-8C7F-46E5079028BF}" destId="{C8BD45C4-0036-46CC-B694-7420A32F454C}" srcOrd="0" destOrd="0" presId="urn:microsoft.com/office/officeart/2005/8/layout/list1"/>
    <dgm:cxn modelId="{13D031CD-C5DA-4B39-85D7-1D9F5344F8C6}" type="presParOf" srcId="{016FCE31-B27D-40E9-8C7F-46E5079028BF}" destId="{308892F6-9082-488F-A32B-06D8AF648161}" srcOrd="1" destOrd="0" presId="urn:microsoft.com/office/officeart/2005/8/layout/list1"/>
    <dgm:cxn modelId="{D9DFACFE-538A-4B00-8144-D05FD540F114}" type="presParOf" srcId="{7DBC65CD-5B2C-42F2-96AE-8E65EEA901A5}" destId="{6FA02C5B-74D9-43CB-B027-653ED7B3BFFC}" srcOrd="9" destOrd="0" presId="urn:microsoft.com/office/officeart/2005/8/layout/list1"/>
    <dgm:cxn modelId="{6BE38808-BE89-4B9B-8C49-B5DC35514FDA}" type="presParOf" srcId="{7DBC65CD-5B2C-42F2-96AE-8E65EEA901A5}" destId="{0B15E5D7-78A0-46A8-B805-14B307C3929F}" srcOrd="10" destOrd="0" presId="urn:microsoft.com/office/officeart/2005/8/layout/list1"/>
    <dgm:cxn modelId="{6DE3EA21-1890-42F5-BE59-46C021606907}" type="presParOf" srcId="{7DBC65CD-5B2C-42F2-96AE-8E65EEA901A5}" destId="{0C36EB90-198D-4D45-9CDD-1990081AD103}" srcOrd="11" destOrd="0" presId="urn:microsoft.com/office/officeart/2005/8/layout/list1"/>
    <dgm:cxn modelId="{F9E4A34B-09D8-489F-809D-97DB2D03BB9A}" type="presParOf" srcId="{7DBC65CD-5B2C-42F2-96AE-8E65EEA901A5}" destId="{21427D55-DFAE-4CA3-9A53-5F1EC9C88931}" srcOrd="12" destOrd="0" presId="urn:microsoft.com/office/officeart/2005/8/layout/list1"/>
    <dgm:cxn modelId="{4FF69BF9-3A30-4B29-AF89-C9C1E597174C}" type="presParOf" srcId="{21427D55-DFAE-4CA3-9A53-5F1EC9C88931}" destId="{9F8A8389-3FE2-4D96-AA3D-FB5EB20EC7BC}" srcOrd="0" destOrd="0" presId="urn:microsoft.com/office/officeart/2005/8/layout/list1"/>
    <dgm:cxn modelId="{FAACC314-FADA-4A02-BA66-7EF09A0A540A}" type="presParOf" srcId="{21427D55-DFAE-4CA3-9A53-5F1EC9C88931}" destId="{7A734AB2-47DC-430A-AF94-79125E632AC1}" srcOrd="1" destOrd="0" presId="urn:microsoft.com/office/officeart/2005/8/layout/list1"/>
    <dgm:cxn modelId="{21D82452-0FDA-4817-A309-43DDA7F7732B}" type="presParOf" srcId="{7DBC65CD-5B2C-42F2-96AE-8E65EEA901A5}" destId="{190742E0-A43C-4E73-80CC-7213116E8627}" srcOrd="13" destOrd="0" presId="urn:microsoft.com/office/officeart/2005/8/layout/list1"/>
    <dgm:cxn modelId="{43EB626F-E38D-4C62-8560-1E9415C47F0A}" type="presParOf" srcId="{7DBC65CD-5B2C-42F2-96AE-8E65EEA901A5}" destId="{E4831231-EA6F-485D-A4BA-3A5CF0E78F22}" srcOrd="14" destOrd="0" presId="urn:microsoft.com/office/officeart/2005/8/layout/list1"/>
    <dgm:cxn modelId="{1610B737-C342-4889-B885-8F9B3E851E9E}" type="presParOf" srcId="{7DBC65CD-5B2C-42F2-96AE-8E65EEA901A5}" destId="{A9EC5D44-DF10-4E8E-9815-FD5F29D39180}" srcOrd="15" destOrd="0" presId="urn:microsoft.com/office/officeart/2005/8/layout/list1"/>
    <dgm:cxn modelId="{4BEAD8B7-50AD-40B2-A2DF-73BE94ED8EC4}" type="presParOf" srcId="{7DBC65CD-5B2C-42F2-96AE-8E65EEA901A5}" destId="{76E02FDB-DBC5-433E-B1AE-242ACCEC10C2}" srcOrd="16" destOrd="0" presId="urn:microsoft.com/office/officeart/2005/8/layout/list1"/>
    <dgm:cxn modelId="{F67AFC39-387D-4C0E-9609-ACB09388E8B5}" type="presParOf" srcId="{76E02FDB-DBC5-433E-B1AE-242ACCEC10C2}" destId="{6013A785-42AD-49CE-BA76-4A1094E57C51}" srcOrd="0" destOrd="0" presId="urn:microsoft.com/office/officeart/2005/8/layout/list1"/>
    <dgm:cxn modelId="{F908B0F2-FD61-41FF-8F68-D4C6A8D7657F}" type="presParOf" srcId="{76E02FDB-DBC5-433E-B1AE-242ACCEC10C2}" destId="{E312710C-10E7-45F2-9533-5449996603CE}" srcOrd="1" destOrd="0" presId="urn:microsoft.com/office/officeart/2005/8/layout/list1"/>
    <dgm:cxn modelId="{16D3DA19-8784-4B43-9418-D0063B4BEA65}" type="presParOf" srcId="{7DBC65CD-5B2C-42F2-96AE-8E65EEA901A5}" destId="{3C1E5941-D92A-43B2-8F7A-3D87B29199E8}" srcOrd="17" destOrd="0" presId="urn:microsoft.com/office/officeart/2005/8/layout/list1"/>
    <dgm:cxn modelId="{B9E118F7-279C-4C7D-B10E-E283642BA9EA}" type="presParOf" srcId="{7DBC65CD-5B2C-42F2-96AE-8E65EEA901A5}" destId="{2A52738D-7113-4EF8-9685-E437BE1D1885}"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23391-13B1-4A05-B0BD-54033F5EB283}">
      <dsp:nvSpPr>
        <dsp:cNvPr id="0" name=""/>
        <dsp:cNvSpPr/>
      </dsp:nvSpPr>
      <dsp:spPr>
        <a:xfrm>
          <a:off x="0" y="1192064"/>
          <a:ext cx="9714643"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485732" y="896864"/>
          <a:ext cx="6800250" cy="5904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57033" tIns="0" rIns="257033" bIns="0" numCol="1" spcCol="1270" anchor="ctr" anchorCtr="0">
          <a:noAutofit/>
        </a:bodyPr>
        <a:lstStyle/>
        <a:p>
          <a:pPr marL="0" lvl="0" indent="0" algn="l" defTabSz="889000">
            <a:lnSpc>
              <a:spcPct val="90000"/>
            </a:lnSpc>
            <a:spcBef>
              <a:spcPct val="0"/>
            </a:spcBef>
            <a:spcAft>
              <a:spcPct val="35000"/>
            </a:spcAft>
            <a:buNone/>
          </a:pPr>
          <a:r>
            <a:rPr lang="en-US" sz="2000" b="1" kern="1200" dirty="0"/>
            <a:t>Document Structure</a:t>
          </a:r>
        </a:p>
      </dsp:txBody>
      <dsp:txXfrm>
        <a:off x="514553" y="925685"/>
        <a:ext cx="6742608" cy="532758"/>
      </dsp:txXfrm>
    </dsp:sp>
    <dsp:sp modelId="{4447009D-8EA2-41AA-BBF3-3154EA9B2F24}">
      <dsp:nvSpPr>
        <dsp:cNvPr id="0" name=""/>
        <dsp:cNvSpPr/>
      </dsp:nvSpPr>
      <dsp:spPr>
        <a:xfrm>
          <a:off x="0" y="2099264"/>
          <a:ext cx="9714643"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462601" y="1750119"/>
          <a:ext cx="6800250" cy="5904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57033" tIns="0" rIns="257033" bIns="0" numCol="1" spcCol="1270" anchor="ctr" anchorCtr="0">
          <a:noAutofit/>
        </a:bodyPr>
        <a:lstStyle/>
        <a:p>
          <a:pPr marL="0" lvl="0" indent="0" algn="l" defTabSz="889000">
            <a:lnSpc>
              <a:spcPct val="90000"/>
            </a:lnSpc>
            <a:spcBef>
              <a:spcPct val="0"/>
            </a:spcBef>
            <a:spcAft>
              <a:spcPct val="35000"/>
            </a:spcAft>
            <a:buNone/>
          </a:pPr>
          <a:r>
            <a:rPr lang="en-US" sz="2000" b="1" kern="1200" dirty="0"/>
            <a:t>Posting Periods</a:t>
          </a:r>
        </a:p>
      </dsp:txBody>
      <dsp:txXfrm>
        <a:off x="491422" y="1778940"/>
        <a:ext cx="6742608" cy="532758"/>
      </dsp:txXfrm>
    </dsp:sp>
    <dsp:sp modelId="{0B15E5D7-78A0-46A8-B805-14B307C3929F}">
      <dsp:nvSpPr>
        <dsp:cNvPr id="0" name=""/>
        <dsp:cNvSpPr/>
      </dsp:nvSpPr>
      <dsp:spPr>
        <a:xfrm>
          <a:off x="0" y="3006464"/>
          <a:ext cx="9714643"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485732" y="2711264"/>
          <a:ext cx="6800250" cy="5904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57033" tIns="0" rIns="257033" bIns="0" numCol="1" spcCol="1270" anchor="ctr" anchorCtr="0">
          <a:noAutofit/>
        </a:bodyPr>
        <a:lstStyle/>
        <a:p>
          <a:pPr marL="0" lvl="0" indent="0" algn="l" defTabSz="889000">
            <a:lnSpc>
              <a:spcPct val="90000"/>
            </a:lnSpc>
            <a:spcBef>
              <a:spcPct val="0"/>
            </a:spcBef>
            <a:spcAft>
              <a:spcPct val="35000"/>
            </a:spcAft>
            <a:buNone/>
          </a:pPr>
          <a:r>
            <a:rPr lang="en-US" sz="2000" b="1" kern="1200" dirty="0"/>
            <a:t>Posting Authorizations</a:t>
          </a:r>
        </a:p>
      </dsp:txBody>
      <dsp:txXfrm>
        <a:off x="514553" y="2740085"/>
        <a:ext cx="6742608" cy="532758"/>
      </dsp:txXfrm>
    </dsp:sp>
    <dsp:sp modelId="{E4831231-EA6F-485D-A4BA-3A5CF0E78F22}">
      <dsp:nvSpPr>
        <dsp:cNvPr id="0" name=""/>
        <dsp:cNvSpPr/>
      </dsp:nvSpPr>
      <dsp:spPr>
        <a:xfrm>
          <a:off x="0" y="3913664"/>
          <a:ext cx="9714643"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485732" y="3618464"/>
          <a:ext cx="6800250" cy="5904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57033" tIns="0" rIns="257033" bIns="0" numCol="1" spcCol="1270" anchor="ctr" anchorCtr="0">
          <a:noAutofit/>
        </a:bodyPr>
        <a:lstStyle/>
        <a:p>
          <a:pPr marL="0" lvl="0" indent="0" algn="l" defTabSz="889000">
            <a:lnSpc>
              <a:spcPct val="90000"/>
            </a:lnSpc>
            <a:spcBef>
              <a:spcPct val="0"/>
            </a:spcBef>
            <a:spcAft>
              <a:spcPct val="35000"/>
            </a:spcAft>
            <a:buNone/>
          </a:pPr>
          <a:r>
            <a:rPr lang="en-US" sz="2000" b="1" kern="1200" dirty="0"/>
            <a:t>Simple Documents in Financial Accounting</a:t>
          </a:r>
        </a:p>
      </dsp:txBody>
      <dsp:txXfrm>
        <a:off x="514553" y="3647285"/>
        <a:ext cx="6742608" cy="53275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23391-13B1-4A05-B0BD-54033F5EB283}">
      <dsp:nvSpPr>
        <dsp:cNvPr id="0" name=""/>
        <dsp:cNvSpPr/>
      </dsp:nvSpPr>
      <dsp:spPr>
        <a:xfrm>
          <a:off x="0" y="362371"/>
          <a:ext cx="9937104"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496855" y="37651"/>
          <a:ext cx="6955972" cy="64944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89000">
            <a:lnSpc>
              <a:spcPct val="90000"/>
            </a:lnSpc>
            <a:spcBef>
              <a:spcPct val="0"/>
            </a:spcBef>
            <a:spcAft>
              <a:spcPct val="35000"/>
            </a:spcAft>
            <a:buNone/>
          </a:pPr>
          <a:r>
            <a:rPr lang="en-US" sz="2000" b="1" kern="1200" dirty="0"/>
            <a:t>Default Values</a:t>
          </a:r>
        </a:p>
      </dsp:txBody>
      <dsp:txXfrm>
        <a:off x="528558" y="69354"/>
        <a:ext cx="6892566" cy="586034"/>
      </dsp:txXfrm>
    </dsp:sp>
    <dsp:sp modelId="{4447009D-8EA2-41AA-BBF3-3154EA9B2F24}">
      <dsp:nvSpPr>
        <dsp:cNvPr id="0" name=""/>
        <dsp:cNvSpPr/>
      </dsp:nvSpPr>
      <dsp:spPr>
        <a:xfrm>
          <a:off x="0" y="1360291"/>
          <a:ext cx="9937104"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567835" y="976232"/>
          <a:ext cx="6955972" cy="64944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89000">
            <a:lnSpc>
              <a:spcPct val="90000"/>
            </a:lnSpc>
            <a:spcBef>
              <a:spcPct val="0"/>
            </a:spcBef>
            <a:spcAft>
              <a:spcPct val="35000"/>
            </a:spcAft>
            <a:buNone/>
          </a:pPr>
          <a:r>
            <a:rPr lang="en-US" sz="2000" b="1" kern="1200" dirty="0"/>
            <a:t>Change Control</a:t>
          </a:r>
        </a:p>
      </dsp:txBody>
      <dsp:txXfrm>
        <a:off x="599538" y="1007935"/>
        <a:ext cx="6892566" cy="586034"/>
      </dsp:txXfrm>
    </dsp:sp>
    <dsp:sp modelId="{0B15E5D7-78A0-46A8-B805-14B307C3929F}">
      <dsp:nvSpPr>
        <dsp:cNvPr id="0" name=""/>
        <dsp:cNvSpPr/>
      </dsp:nvSpPr>
      <dsp:spPr>
        <a:xfrm>
          <a:off x="0" y="2358212"/>
          <a:ext cx="9937104"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496855" y="2033491"/>
          <a:ext cx="6955972" cy="64944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89000">
            <a:lnSpc>
              <a:spcPct val="90000"/>
            </a:lnSpc>
            <a:spcBef>
              <a:spcPct val="0"/>
            </a:spcBef>
            <a:spcAft>
              <a:spcPct val="35000"/>
            </a:spcAft>
            <a:buNone/>
          </a:pPr>
          <a:r>
            <a:rPr lang="en-US" sz="2000" b="1" kern="1200" dirty="0"/>
            <a:t>Document Reversal</a:t>
          </a:r>
        </a:p>
      </dsp:txBody>
      <dsp:txXfrm>
        <a:off x="528558" y="2065194"/>
        <a:ext cx="6892566" cy="586034"/>
      </dsp:txXfrm>
    </dsp:sp>
    <dsp:sp modelId="{E4831231-EA6F-485D-A4BA-3A5CF0E78F22}">
      <dsp:nvSpPr>
        <dsp:cNvPr id="0" name=""/>
        <dsp:cNvSpPr/>
      </dsp:nvSpPr>
      <dsp:spPr>
        <a:xfrm>
          <a:off x="0" y="3356132"/>
          <a:ext cx="9937104"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496855" y="3031412"/>
          <a:ext cx="6955972" cy="649440"/>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89000">
            <a:lnSpc>
              <a:spcPct val="90000"/>
            </a:lnSpc>
            <a:spcBef>
              <a:spcPct val="0"/>
            </a:spcBef>
            <a:spcAft>
              <a:spcPct val="35000"/>
            </a:spcAft>
            <a:buNone/>
          </a:pPr>
          <a:r>
            <a:rPr lang="en-US" sz="2000" b="1" kern="1200" dirty="0"/>
            <a:t>Payment Terms and Cash Discounts</a:t>
          </a:r>
        </a:p>
      </dsp:txBody>
      <dsp:txXfrm>
        <a:off x="528558" y="3063115"/>
        <a:ext cx="6892566" cy="586034"/>
      </dsp:txXfrm>
    </dsp:sp>
    <dsp:sp modelId="{2A52738D-7113-4EF8-9685-E437BE1D1885}">
      <dsp:nvSpPr>
        <dsp:cNvPr id="0" name=""/>
        <dsp:cNvSpPr/>
      </dsp:nvSpPr>
      <dsp:spPr>
        <a:xfrm>
          <a:off x="0" y="4354052"/>
          <a:ext cx="9937104"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12710C-10E7-45F2-9533-5449996603CE}">
      <dsp:nvSpPr>
        <dsp:cNvPr id="0" name=""/>
        <dsp:cNvSpPr/>
      </dsp:nvSpPr>
      <dsp:spPr>
        <a:xfrm>
          <a:off x="496855" y="4029332"/>
          <a:ext cx="6955972" cy="64944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89000">
            <a:lnSpc>
              <a:spcPct val="90000"/>
            </a:lnSpc>
            <a:spcBef>
              <a:spcPct val="0"/>
            </a:spcBef>
            <a:spcAft>
              <a:spcPct val="35000"/>
            </a:spcAft>
            <a:buNone/>
          </a:pPr>
          <a:r>
            <a:rPr lang="en-US" sz="2000" b="1" kern="1200" dirty="0"/>
            <a:t>Cross-company Code Transactions</a:t>
          </a:r>
        </a:p>
      </dsp:txBody>
      <dsp:txXfrm>
        <a:off x="528558" y="4061035"/>
        <a:ext cx="6892566" cy="58603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ECF43F-DFA3-423B-8975-34FDE2ABB9BC}">
      <dsp:nvSpPr>
        <dsp:cNvPr id="0" name=""/>
        <dsp:cNvSpPr/>
      </dsp:nvSpPr>
      <dsp:spPr>
        <a:xfrm>
          <a:off x="3508" y="0"/>
          <a:ext cx="3375124" cy="19984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u="sng" kern="1200" dirty="0"/>
            <a:t>Customer master</a:t>
          </a:r>
          <a:endParaRPr lang="en-US" sz="1600" kern="1200" dirty="0"/>
        </a:p>
      </dsp:txBody>
      <dsp:txXfrm>
        <a:off x="3508" y="0"/>
        <a:ext cx="3375124" cy="599548"/>
      </dsp:txXfrm>
    </dsp:sp>
    <dsp:sp modelId="{099170D4-30F9-412E-92C6-C31A6BF4B878}">
      <dsp:nvSpPr>
        <dsp:cNvPr id="0" name=""/>
        <dsp:cNvSpPr/>
      </dsp:nvSpPr>
      <dsp:spPr>
        <a:xfrm>
          <a:off x="341021" y="542981"/>
          <a:ext cx="2700099" cy="602573"/>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endParaRPr lang="en-US" sz="1400" b="1" kern="1200" dirty="0"/>
        </a:p>
        <a:p>
          <a:pPr marL="0" lvl="0" indent="0" algn="ctr" defTabSz="622300">
            <a:lnSpc>
              <a:spcPct val="90000"/>
            </a:lnSpc>
            <a:spcBef>
              <a:spcPct val="0"/>
            </a:spcBef>
            <a:spcAft>
              <a:spcPct val="35000"/>
            </a:spcAft>
            <a:buNone/>
          </a:pPr>
          <a:r>
            <a:rPr lang="en-US" sz="1400" b="1" kern="1200" dirty="0"/>
            <a:t>Company code segment</a:t>
          </a:r>
        </a:p>
        <a:p>
          <a:pPr marL="0" lvl="0" indent="0" algn="ctr" defTabSz="622300">
            <a:lnSpc>
              <a:spcPct val="90000"/>
            </a:lnSpc>
            <a:spcBef>
              <a:spcPct val="0"/>
            </a:spcBef>
            <a:spcAft>
              <a:spcPct val="35000"/>
            </a:spcAft>
            <a:buNone/>
          </a:pPr>
          <a:endParaRPr lang="en-US" sz="1400" b="1" kern="1200" dirty="0"/>
        </a:p>
      </dsp:txBody>
      <dsp:txXfrm>
        <a:off x="358670" y="560630"/>
        <a:ext cx="2664801" cy="567275"/>
      </dsp:txXfrm>
    </dsp:sp>
    <dsp:sp modelId="{E7F6F7A8-6C63-4AF2-B182-5AE0AAD495AD}">
      <dsp:nvSpPr>
        <dsp:cNvPr id="0" name=""/>
        <dsp:cNvSpPr/>
      </dsp:nvSpPr>
      <dsp:spPr>
        <a:xfrm>
          <a:off x="341021" y="1238258"/>
          <a:ext cx="2700099" cy="602573"/>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t>Sales area segment</a:t>
          </a:r>
        </a:p>
      </dsp:txBody>
      <dsp:txXfrm>
        <a:off x="358670" y="1255907"/>
        <a:ext cx="2664801" cy="567275"/>
      </dsp:txXfrm>
    </dsp:sp>
    <dsp:sp modelId="{0F135966-9DF2-4544-A978-D995CF545F2E}">
      <dsp:nvSpPr>
        <dsp:cNvPr id="0" name=""/>
        <dsp:cNvSpPr/>
      </dsp:nvSpPr>
      <dsp:spPr>
        <a:xfrm>
          <a:off x="3631767" y="0"/>
          <a:ext cx="3375124" cy="19984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u="sng" kern="1200" dirty="0"/>
            <a:t>Vendor master</a:t>
          </a:r>
          <a:endParaRPr lang="en-US" sz="1600" kern="1200" dirty="0"/>
        </a:p>
      </dsp:txBody>
      <dsp:txXfrm>
        <a:off x="3631767" y="0"/>
        <a:ext cx="3375124" cy="599548"/>
      </dsp:txXfrm>
    </dsp:sp>
    <dsp:sp modelId="{BA765A0B-62AF-4651-9B87-C3D783E000FC}">
      <dsp:nvSpPr>
        <dsp:cNvPr id="0" name=""/>
        <dsp:cNvSpPr/>
      </dsp:nvSpPr>
      <dsp:spPr>
        <a:xfrm>
          <a:off x="3969279" y="542981"/>
          <a:ext cx="2700099" cy="602573"/>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t>Company code segment</a:t>
          </a:r>
        </a:p>
      </dsp:txBody>
      <dsp:txXfrm>
        <a:off x="3986928" y="560630"/>
        <a:ext cx="2664801" cy="567275"/>
      </dsp:txXfrm>
    </dsp:sp>
    <dsp:sp modelId="{69E3C9A2-E31E-4639-BC8E-8B275234387B}">
      <dsp:nvSpPr>
        <dsp:cNvPr id="0" name=""/>
        <dsp:cNvSpPr/>
      </dsp:nvSpPr>
      <dsp:spPr>
        <a:xfrm>
          <a:off x="3969279" y="1238258"/>
          <a:ext cx="2700099" cy="602573"/>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t>Purchasing organization segment</a:t>
          </a:r>
        </a:p>
      </dsp:txBody>
      <dsp:txXfrm>
        <a:off x="3986928" y="1255907"/>
        <a:ext cx="2664801" cy="56727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23391-13B1-4A05-B0BD-54033F5EB283}">
      <dsp:nvSpPr>
        <dsp:cNvPr id="0" name=""/>
        <dsp:cNvSpPr/>
      </dsp:nvSpPr>
      <dsp:spPr>
        <a:xfrm>
          <a:off x="0" y="362371"/>
          <a:ext cx="9937104"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496855" y="37651"/>
          <a:ext cx="6955972" cy="64944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89000">
            <a:lnSpc>
              <a:spcPct val="90000"/>
            </a:lnSpc>
            <a:spcBef>
              <a:spcPct val="0"/>
            </a:spcBef>
            <a:spcAft>
              <a:spcPct val="35000"/>
            </a:spcAft>
            <a:buNone/>
          </a:pPr>
          <a:r>
            <a:rPr lang="en-US" sz="2000" b="1" kern="1200" dirty="0"/>
            <a:t>Default Values</a:t>
          </a:r>
        </a:p>
      </dsp:txBody>
      <dsp:txXfrm>
        <a:off x="528558" y="69354"/>
        <a:ext cx="6892566" cy="586034"/>
      </dsp:txXfrm>
    </dsp:sp>
    <dsp:sp modelId="{4447009D-8EA2-41AA-BBF3-3154EA9B2F24}">
      <dsp:nvSpPr>
        <dsp:cNvPr id="0" name=""/>
        <dsp:cNvSpPr/>
      </dsp:nvSpPr>
      <dsp:spPr>
        <a:xfrm>
          <a:off x="0" y="1360291"/>
          <a:ext cx="9937104"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567835" y="976232"/>
          <a:ext cx="6955972" cy="64944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89000">
            <a:lnSpc>
              <a:spcPct val="90000"/>
            </a:lnSpc>
            <a:spcBef>
              <a:spcPct val="0"/>
            </a:spcBef>
            <a:spcAft>
              <a:spcPct val="35000"/>
            </a:spcAft>
            <a:buNone/>
          </a:pPr>
          <a:r>
            <a:rPr lang="en-US" sz="2000" b="1" kern="1200" dirty="0"/>
            <a:t>Change Control</a:t>
          </a:r>
        </a:p>
      </dsp:txBody>
      <dsp:txXfrm>
        <a:off x="599538" y="1007935"/>
        <a:ext cx="6892566" cy="586034"/>
      </dsp:txXfrm>
    </dsp:sp>
    <dsp:sp modelId="{0B15E5D7-78A0-46A8-B805-14B307C3929F}">
      <dsp:nvSpPr>
        <dsp:cNvPr id="0" name=""/>
        <dsp:cNvSpPr/>
      </dsp:nvSpPr>
      <dsp:spPr>
        <a:xfrm>
          <a:off x="0" y="2358212"/>
          <a:ext cx="9937104"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496855" y="2033491"/>
          <a:ext cx="6955972" cy="64944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89000">
            <a:lnSpc>
              <a:spcPct val="90000"/>
            </a:lnSpc>
            <a:spcBef>
              <a:spcPct val="0"/>
            </a:spcBef>
            <a:spcAft>
              <a:spcPct val="35000"/>
            </a:spcAft>
            <a:buNone/>
          </a:pPr>
          <a:r>
            <a:rPr lang="en-US" sz="2000" b="1" kern="1200" dirty="0"/>
            <a:t>Document Reversal</a:t>
          </a:r>
        </a:p>
      </dsp:txBody>
      <dsp:txXfrm>
        <a:off x="528558" y="2065194"/>
        <a:ext cx="6892566" cy="586034"/>
      </dsp:txXfrm>
    </dsp:sp>
    <dsp:sp modelId="{E4831231-EA6F-485D-A4BA-3A5CF0E78F22}">
      <dsp:nvSpPr>
        <dsp:cNvPr id="0" name=""/>
        <dsp:cNvSpPr/>
      </dsp:nvSpPr>
      <dsp:spPr>
        <a:xfrm>
          <a:off x="0" y="3356132"/>
          <a:ext cx="9937104"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496855" y="3031412"/>
          <a:ext cx="6955972" cy="64944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89000">
            <a:lnSpc>
              <a:spcPct val="90000"/>
            </a:lnSpc>
            <a:spcBef>
              <a:spcPct val="0"/>
            </a:spcBef>
            <a:spcAft>
              <a:spcPct val="35000"/>
            </a:spcAft>
            <a:buNone/>
          </a:pPr>
          <a:r>
            <a:rPr lang="en-US" sz="2000" b="1" kern="1200" dirty="0"/>
            <a:t>Payment Terms and Cash Discounts</a:t>
          </a:r>
        </a:p>
      </dsp:txBody>
      <dsp:txXfrm>
        <a:off x="528558" y="3063115"/>
        <a:ext cx="6892566" cy="586034"/>
      </dsp:txXfrm>
    </dsp:sp>
    <dsp:sp modelId="{2A52738D-7113-4EF8-9685-E437BE1D1885}">
      <dsp:nvSpPr>
        <dsp:cNvPr id="0" name=""/>
        <dsp:cNvSpPr/>
      </dsp:nvSpPr>
      <dsp:spPr>
        <a:xfrm>
          <a:off x="0" y="4354052"/>
          <a:ext cx="9937104"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12710C-10E7-45F2-9533-5449996603CE}">
      <dsp:nvSpPr>
        <dsp:cNvPr id="0" name=""/>
        <dsp:cNvSpPr/>
      </dsp:nvSpPr>
      <dsp:spPr>
        <a:xfrm>
          <a:off x="496855" y="4029332"/>
          <a:ext cx="6955972" cy="649440"/>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89000">
            <a:lnSpc>
              <a:spcPct val="90000"/>
            </a:lnSpc>
            <a:spcBef>
              <a:spcPct val="0"/>
            </a:spcBef>
            <a:spcAft>
              <a:spcPct val="35000"/>
            </a:spcAft>
            <a:buNone/>
          </a:pPr>
          <a:r>
            <a:rPr lang="en-US" sz="2000" b="1" kern="1200" dirty="0"/>
            <a:t>Cross-company Code Transactions</a:t>
          </a:r>
        </a:p>
      </dsp:txBody>
      <dsp:txXfrm>
        <a:off x="528558" y="4061035"/>
        <a:ext cx="6892566" cy="58603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23391-13B1-4A05-B0BD-54033F5EB283}">
      <dsp:nvSpPr>
        <dsp:cNvPr id="0" name=""/>
        <dsp:cNvSpPr/>
      </dsp:nvSpPr>
      <dsp:spPr>
        <a:xfrm>
          <a:off x="0" y="458183"/>
          <a:ext cx="8712968"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435648" y="74423"/>
          <a:ext cx="6099077" cy="767520"/>
        </a:xfrm>
        <a:prstGeom prst="roundRect">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marL="0" lvl="0" indent="0" algn="l" defTabSz="889000">
            <a:lnSpc>
              <a:spcPct val="90000"/>
            </a:lnSpc>
            <a:spcBef>
              <a:spcPct val="0"/>
            </a:spcBef>
            <a:spcAft>
              <a:spcPct val="35000"/>
            </a:spcAft>
            <a:buNone/>
          </a:pPr>
          <a:r>
            <a:rPr lang="en-US" sz="2000" b="1" kern="1200" dirty="0"/>
            <a:t>Clearing Open Items</a:t>
          </a:r>
        </a:p>
      </dsp:txBody>
      <dsp:txXfrm>
        <a:off x="473115" y="111890"/>
        <a:ext cx="6024143" cy="692586"/>
      </dsp:txXfrm>
    </dsp:sp>
    <dsp:sp modelId="{4447009D-8EA2-41AA-BBF3-3154EA9B2F24}">
      <dsp:nvSpPr>
        <dsp:cNvPr id="0" name=""/>
        <dsp:cNvSpPr/>
      </dsp:nvSpPr>
      <dsp:spPr>
        <a:xfrm>
          <a:off x="0" y="1637543"/>
          <a:ext cx="8712968"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497885" y="1183655"/>
          <a:ext cx="6099077" cy="767520"/>
        </a:xfrm>
        <a:prstGeom prst="roundRect">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marL="0" lvl="0" indent="0" algn="l" defTabSz="889000">
            <a:lnSpc>
              <a:spcPct val="90000"/>
            </a:lnSpc>
            <a:spcBef>
              <a:spcPct val="0"/>
            </a:spcBef>
            <a:spcAft>
              <a:spcPct val="35000"/>
            </a:spcAft>
            <a:buNone/>
          </a:pPr>
          <a:r>
            <a:rPr lang="en-US" sz="2000" b="1" kern="1200" dirty="0"/>
            <a:t>Incoming and Outgoing Payments</a:t>
          </a:r>
        </a:p>
      </dsp:txBody>
      <dsp:txXfrm>
        <a:off x="535352" y="1221122"/>
        <a:ext cx="6024143" cy="692586"/>
      </dsp:txXfrm>
    </dsp:sp>
    <dsp:sp modelId="{0B15E5D7-78A0-46A8-B805-14B307C3929F}">
      <dsp:nvSpPr>
        <dsp:cNvPr id="0" name=""/>
        <dsp:cNvSpPr/>
      </dsp:nvSpPr>
      <dsp:spPr>
        <a:xfrm>
          <a:off x="0" y="2816904"/>
          <a:ext cx="8712968"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435648" y="2433144"/>
          <a:ext cx="6099077" cy="767520"/>
        </a:xfrm>
        <a:prstGeom prst="roundRect">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marL="0" lvl="0" indent="0" algn="l" defTabSz="889000">
            <a:lnSpc>
              <a:spcPct val="90000"/>
            </a:lnSpc>
            <a:spcBef>
              <a:spcPct val="0"/>
            </a:spcBef>
            <a:spcAft>
              <a:spcPct val="35000"/>
            </a:spcAft>
            <a:buNone/>
          </a:pPr>
          <a:r>
            <a:rPr lang="en-US" sz="2000" b="1" kern="1200" dirty="0"/>
            <a:t>Payment Differences</a:t>
          </a:r>
        </a:p>
      </dsp:txBody>
      <dsp:txXfrm>
        <a:off x="473115" y="2470611"/>
        <a:ext cx="6024143" cy="692586"/>
      </dsp:txXfrm>
    </dsp:sp>
    <dsp:sp modelId="{E4831231-EA6F-485D-A4BA-3A5CF0E78F22}">
      <dsp:nvSpPr>
        <dsp:cNvPr id="0" name=""/>
        <dsp:cNvSpPr/>
      </dsp:nvSpPr>
      <dsp:spPr>
        <a:xfrm>
          <a:off x="0" y="3996264"/>
          <a:ext cx="8712968"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435648" y="3612504"/>
          <a:ext cx="6099077" cy="767520"/>
        </a:xfrm>
        <a:prstGeom prst="roundRect">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marL="0" lvl="0" indent="0" algn="l" defTabSz="889000">
            <a:lnSpc>
              <a:spcPct val="90000"/>
            </a:lnSpc>
            <a:spcBef>
              <a:spcPct val="0"/>
            </a:spcBef>
            <a:spcAft>
              <a:spcPct val="35000"/>
            </a:spcAft>
            <a:buNone/>
          </a:pPr>
          <a:r>
            <a:rPr lang="en-US" sz="2000" b="1" kern="1200" dirty="0"/>
            <a:t>Exchange Rate Differences</a:t>
          </a:r>
        </a:p>
      </dsp:txBody>
      <dsp:txXfrm>
        <a:off x="473115" y="3649971"/>
        <a:ext cx="6024143" cy="69258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23391-13B1-4A05-B0BD-54033F5EB283}">
      <dsp:nvSpPr>
        <dsp:cNvPr id="0" name=""/>
        <dsp:cNvSpPr/>
      </dsp:nvSpPr>
      <dsp:spPr>
        <a:xfrm>
          <a:off x="0" y="458183"/>
          <a:ext cx="8712968"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435648" y="74423"/>
          <a:ext cx="6099077" cy="767520"/>
        </a:xfrm>
        <a:prstGeom prst="roundRect">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marL="0" lvl="0" indent="0" algn="l" defTabSz="889000">
            <a:lnSpc>
              <a:spcPct val="90000"/>
            </a:lnSpc>
            <a:spcBef>
              <a:spcPct val="0"/>
            </a:spcBef>
            <a:spcAft>
              <a:spcPct val="35000"/>
            </a:spcAft>
            <a:buNone/>
          </a:pPr>
          <a:r>
            <a:rPr lang="en-US" sz="2000" b="1" kern="1200" dirty="0"/>
            <a:t>Clearing Open Items</a:t>
          </a:r>
        </a:p>
      </dsp:txBody>
      <dsp:txXfrm>
        <a:off x="473115" y="111890"/>
        <a:ext cx="6024143" cy="692586"/>
      </dsp:txXfrm>
    </dsp:sp>
    <dsp:sp modelId="{4447009D-8EA2-41AA-BBF3-3154EA9B2F24}">
      <dsp:nvSpPr>
        <dsp:cNvPr id="0" name=""/>
        <dsp:cNvSpPr/>
      </dsp:nvSpPr>
      <dsp:spPr>
        <a:xfrm>
          <a:off x="0" y="1637543"/>
          <a:ext cx="8712968"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497885" y="1183655"/>
          <a:ext cx="6099077" cy="76752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marL="0" lvl="0" indent="0" algn="l" defTabSz="889000">
            <a:lnSpc>
              <a:spcPct val="90000"/>
            </a:lnSpc>
            <a:spcBef>
              <a:spcPct val="0"/>
            </a:spcBef>
            <a:spcAft>
              <a:spcPct val="35000"/>
            </a:spcAft>
            <a:buNone/>
          </a:pPr>
          <a:r>
            <a:rPr lang="en-US" sz="2000" b="1" kern="1200" dirty="0"/>
            <a:t>Incoming and Outgoing Payments</a:t>
          </a:r>
        </a:p>
      </dsp:txBody>
      <dsp:txXfrm>
        <a:off x="535352" y="1221122"/>
        <a:ext cx="6024143" cy="692586"/>
      </dsp:txXfrm>
    </dsp:sp>
    <dsp:sp modelId="{0B15E5D7-78A0-46A8-B805-14B307C3929F}">
      <dsp:nvSpPr>
        <dsp:cNvPr id="0" name=""/>
        <dsp:cNvSpPr/>
      </dsp:nvSpPr>
      <dsp:spPr>
        <a:xfrm>
          <a:off x="0" y="2816904"/>
          <a:ext cx="8712968"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435648" y="2433144"/>
          <a:ext cx="6099077" cy="76752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marL="0" lvl="0" indent="0" algn="l" defTabSz="889000">
            <a:lnSpc>
              <a:spcPct val="90000"/>
            </a:lnSpc>
            <a:spcBef>
              <a:spcPct val="0"/>
            </a:spcBef>
            <a:spcAft>
              <a:spcPct val="35000"/>
            </a:spcAft>
            <a:buNone/>
          </a:pPr>
          <a:r>
            <a:rPr lang="en-US" sz="2000" b="1" kern="1200" dirty="0"/>
            <a:t>Payment Differences</a:t>
          </a:r>
        </a:p>
      </dsp:txBody>
      <dsp:txXfrm>
        <a:off x="473115" y="2470611"/>
        <a:ext cx="6024143" cy="692586"/>
      </dsp:txXfrm>
    </dsp:sp>
    <dsp:sp modelId="{E4831231-EA6F-485D-A4BA-3A5CF0E78F22}">
      <dsp:nvSpPr>
        <dsp:cNvPr id="0" name=""/>
        <dsp:cNvSpPr/>
      </dsp:nvSpPr>
      <dsp:spPr>
        <a:xfrm>
          <a:off x="0" y="3996264"/>
          <a:ext cx="8712968"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435648" y="3612504"/>
          <a:ext cx="6099077" cy="76752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marL="0" lvl="0" indent="0" algn="l" defTabSz="889000">
            <a:lnSpc>
              <a:spcPct val="90000"/>
            </a:lnSpc>
            <a:spcBef>
              <a:spcPct val="0"/>
            </a:spcBef>
            <a:spcAft>
              <a:spcPct val="35000"/>
            </a:spcAft>
            <a:buNone/>
          </a:pPr>
          <a:r>
            <a:rPr lang="en-US" sz="2000" b="1" kern="1200" dirty="0"/>
            <a:t>Exchange Rate Differences</a:t>
          </a:r>
        </a:p>
      </dsp:txBody>
      <dsp:txXfrm>
        <a:off x="473115" y="3649971"/>
        <a:ext cx="6024143" cy="69258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23391-13B1-4A05-B0BD-54033F5EB283}">
      <dsp:nvSpPr>
        <dsp:cNvPr id="0" name=""/>
        <dsp:cNvSpPr/>
      </dsp:nvSpPr>
      <dsp:spPr>
        <a:xfrm>
          <a:off x="0" y="458183"/>
          <a:ext cx="8712968"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435648" y="74423"/>
          <a:ext cx="6099077" cy="76752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marL="0" lvl="0" indent="0" algn="l" defTabSz="889000">
            <a:lnSpc>
              <a:spcPct val="90000"/>
            </a:lnSpc>
            <a:spcBef>
              <a:spcPct val="0"/>
            </a:spcBef>
            <a:spcAft>
              <a:spcPct val="35000"/>
            </a:spcAft>
            <a:buNone/>
          </a:pPr>
          <a:r>
            <a:rPr lang="en-US" sz="2000" b="1" kern="1200" dirty="0"/>
            <a:t>Clearing Open Items</a:t>
          </a:r>
        </a:p>
      </dsp:txBody>
      <dsp:txXfrm>
        <a:off x="473115" y="111890"/>
        <a:ext cx="6024143" cy="692586"/>
      </dsp:txXfrm>
    </dsp:sp>
    <dsp:sp modelId="{4447009D-8EA2-41AA-BBF3-3154EA9B2F24}">
      <dsp:nvSpPr>
        <dsp:cNvPr id="0" name=""/>
        <dsp:cNvSpPr/>
      </dsp:nvSpPr>
      <dsp:spPr>
        <a:xfrm>
          <a:off x="0" y="1637543"/>
          <a:ext cx="8712968"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497885" y="1183655"/>
          <a:ext cx="6099077" cy="767520"/>
        </a:xfrm>
        <a:prstGeom prst="roundRect">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marL="0" lvl="0" indent="0" algn="l" defTabSz="889000">
            <a:lnSpc>
              <a:spcPct val="90000"/>
            </a:lnSpc>
            <a:spcBef>
              <a:spcPct val="0"/>
            </a:spcBef>
            <a:spcAft>
              <a:spcPct val="35000"/>
            </a:spcAft>
            <a:buNone/>
          </a:pPr>
          <a:r>
            <a:rPr lang="en-US" sz="2000" b="1" kern="1200" dirty="0"/>
            <a:t>Incoming and Outgoing Payments</a:t>
          </a:r>
        </a:p>
      </dsp:txBody>
      <dsp:txXfrm>
        <a:off x="535352" y="1221122"/>
        <a:ext cx="6024143" cy="692586"/>
      </dsp:txXfrm>
    </dsp:sp>
    <dsp:sp modelId="{0B15E5D7-78A0-46A8-B805-14B307C3929F}">
      <dsp:nvSpPr>
        <dsp:cNvPr id="0" name=""/>
        <dsp:cNvSpPr/>
      </dsp:nvSpPr>
      <dsp:spPr>
        <a:xfrm>
          <a:off x="0" y="2816904"/>
          <a:ext cx="8712968"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435648" y="2433144"/>
          <a:ext cx="6099077" cy="76752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marL="0" lvl="0" indent="0" algn="l" defTabSz="889000">
            <a:lnSpc>
              <a:spcPct val="90000"/>
            </a:lnSpc>
            <a:spcBef>
              <a:spcPct val="0"/>
            </a:spcBef>
            <a:spcAft>
              <a:spcPct val="35000"/>
            </a:spcAft>
            <a:buNone/>
          </a:pPr>
          <a:r>
            <a:rPr lang="en-US" sz="2000" b="1" kern="1200" dirty="0"/>
            <a:t>Payment Differences</a:t>
          </a:r>
        </a:p>
      </dsp:txBody>
      <dsp:txXfrm>
        <a:off x="473115" y="2470611"/>
        <a:ext cx="6024143" cy="692586"/>
      </dsp:txXfrm>
    </dsp:sp>
    <dsp:sp modelId="{E4831231-EA6F-485D-A4BA-3A5CF0E78F22}">
      <dsp:nvSpPr>
        <dsp:cNvPr id="0" name=""/>
        <dsp:cNvSpPr/>
      </dsp:nvSpPr>
      <dsp:spPr>
        <a:xfrm>
          <a:off x="0" y="3996264"/>
          <a:ext cx="8712968"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435648" y="3612504"/>
          <a:ext cx="6099077" cy="76752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marL="0" lvl="0" indent="0" algn="l" defTabSz="889000">
            <a:lnSpc>
              <a:spcPct val="90000"/>
            </a:lnSpc>
            <a:spcBef>
              <a:spcPct val="0"/>
            </a:spcBef>
            <a:spcAft>
              <a:spcPct val="35000"/>
            </a:spcAft>
            <a:buNone/>
          </a:pPr>
          <a:r>
            <a:rPr lang="en-US" sz="2000" b="1" kern="1200" dirty="0"/>
            <a:t>Exchange Rate Differences</a:t>
          </a:r>
        </a:p>
      </dsp:txBody>
      <dsp:txXfrm>
        <a:off x="473115" y="3649971"/>
        <a:ext cx="6024143" cy="69258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23391-13B1-4A05-B0BD-54033F5EB283}">
      <dsp:nvSpPr>
        <dsp:cNvPr id="0" name=""/>
        <dsp:cNvSpPr/>
      </dsp:nvSpPr>
      <dsp:spPr>
        <a:xfrm>
          <a:off x="0" y="458183"/>
          <a:ext cx="8712968"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435648" y="74423"/>
          <a:ext cx="6099077" cy="76752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marL="0" lvl="0" indent="0" algn="l" defTabSz="889000">
            <a:lnSpc>
              <a:spcPct val="90000"/>
            </a:lnSpc>
            <a:spcBef>
              <a:spcPct val="0"/>
            </a:spcBef>
            <a:spcAft>
              <a:spcPct val="35000"/>
            </a:spcAft>
            <a:buNone/>
          </a:pPr>
          <a:r>
            <a:rPr lang="en-US" sz="2000" b="1" kern="1200" dirty="0"/>
            <a:t>Clearing Open Items</a:t>
          </a:r>
        </a:p>
      </dsp:txBody>
      <dsp:txXfrm>
        <a:off x="473115" y="111890"/>
        <a:ext cx="6024143" cy="692586"/>
      </dsp:txXfrm>
    </dsp:sp>
    <dsp:sp modelId="{4447009D-8EA2-41AA-BBF3-3154EA9B2F24}">
      <dsp:nvSpPr>
        <dsp:cNvPr id="0" name=""/>
        <dsp:cNvSpPr/>
      </dsp:nvSpPr>
      <dsp:spPr>
        <a:xfrm>
          <a:off x="0" y="1637543"/>
          <a:ext cx="8712968"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497885" y="1183655"/>
          <a:ext cx="6099077" cy="76752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marL="0" lvl="0" indent="0" algn="l" defTabSz="889000">
            <a:lnSpc>
              <a:spcPct val="90000"/>
            </a:lnSpc>
            <a:spcBef>
              <a:spcPct val="0"/>
            </a:spcBef>
            <a:spcAft>
              <a:spcPct val="35000"/>
            </a:spcAft>
            <a:buNone/>
          </a:pPr>
          <a:r>
            <a:rPr lang="en-US" sz="2000" b="1" kern="1200" dirty="0"/>
            <a:t>Incoming and Outgoing Payments</a:t>
          </a:r>
        </a:p>
      </dsp:txBody>
      <dsp:txXfrm>
        <a:off x="535352" y="1221122"/>
        <a:ext cx="6024143" cy="692586"/>
      </dsp:txXfrm>
    </dsp:sp>
    <dsp:sp modelId="{0B15E5D7-78A0-46A8-B805-14B307C3929F}">
      <dsp:nvSpPr>
        <dsp:cNvPr id="0" name=""/>
        <dsp:cNvSpPr/>
      </dsp:nvSpPr>
      <dsp:spPr>
        <a:xfrm>
          <a:off x="0" y="2816904"/>
          <a:ext cx="8712968"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435648" y="2433144"/>
          <a:ext cx="6099077" cy="767520"/>
        </a:xfrm>
        <a:prstGeom prst="roundRect">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marL="0" lvl="0" indent="0" algn="l" defTabSz="889000">
            <a:lnSpc>
              <a:spcPct val="90000"/>
            </a:lnSpc>
            <a:spcBef>
              <a:spcPct val="0"/>
            </a:spcBef>
            <a:spcAft>
              <a:spcPct val="35000"/>
            </a:spcAft>
            <a:buNone/>
          </a:pPr>
          <a:r>
            <a:rPr lang="en-US" sz="2000" b="1" kern="1200" dirty="0"/>
            <a:t>Payment Differences</a:t>
          </a:r>
        </a:p>
      </dsp:txBody>
      <dsp:txXfrm>
        <a:off x="473115" y="2470611"/>
        <a:ext cx="6024143" cy="692586"/>
      </dsp:txXfrm>
    </dsp:sp>
    <dsp:sp modelId="{E4831231-EA6F-485D-A4BA-3A5CF0E78F22}">
      <dsp:nvSpPr>
        <dsp:cNvPr id="0" name=""/>
        <dsp:cNvSpPr/>
      </dsp:nvSpPr>
      <dsp:spPr>
        <a:xfrm>
          <a:off x="0" y="3996264"/>
          <a:ext cx="8712968"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435648" y="3612504"/>
          <a:ext cx="6099077" cy="76752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marL="0" lvl="0" indent="0" algn="l" defTabSz="889000">
            <a:lnSpc>
              <a:spcPct val="90000"/>
            </a:lnSpc>
            <a:spcBef>
              <a:spcPct val="0"/>
            </a:spcBef>
            <a:spcAft>
              <a:spcPct val="35000"/>
            </a:spcAft>
            <a:buNone/>
          </a:pPr>
          <a:r>
            <a:rPr lang="en-US" sz="2000" b="1" kern="1200" dirty="0"/>
            <a:t>Exchange Rate Differences</a:t>
          </a:r>
        </a:p>
      </dsp:txBody>
      <dsp:txXfrm>
        <a:off x="473115" y="3649971"/>
        <a:ext cx="6024143" cy="69258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23391-13B1-4A05-B0BD-54033F5EB283}">
      <dsp:nvSpPr>
        <dsp:cNvPr id="0" name=""/>
        <dsp:cNvSpPr/>
      </dsp:nvSpPr>
      <dsp:spPr>
        <a:xfrm>
          <a:off x="0" y="458183"/>
          <a:ext cx="8712968"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435648" y="74423"/>
          <a:ext cx="6099077" cy="76752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marL="0" lvl="0" indent="0" algn="l" defTabSz="889000">
            <a:lnSpc>
              <a:spcPct val="90000"/>
            </a:lnSpc>
            <a:spcBef>
              <a:spcPct val="0"/>
            </a:spcBef>
            <a:spcAft>
              <a:spcPct val="35000"/>
            </a:spcAft>
            <a:buNone/>
          </a:pPr>
          <a:r>
            <a:rPr lang="en-US" sz="2000" b="1" kern="1200" dirty="0"/>
            <a:t>Clearing Open Items</a:t>
          </a:r>
        </a:p>
      </dsp:txBody>
      <dsp:txXfrm>
        <a:off x="473115" y="111890"/>
        <a:ext cx="6024143" cy="692586"/>
      </dsp:txXfrm>
    </dsp:sp>
    <dsp:sp modelId="{4447009D-8EA2-41AA-BBF3-3154EA9B2F24}">
      <dsp:nvSpPr>
        <dsp:cNvPr id="0" name=""/>
        <dsp:cNvSpPr/>
      </dsp:nvSpPr>
      <dsp:spPr>
        <a:xfrm>
          <a:off x="0" y="1637543"/>
          <a:ext cx="8712968"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497885" y="1183655"/>
          <a:ext cx="6099077" cy="76752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marL="0" lvl="0" indent="0" algn="l" defTabSz="889000">
            <a:lnSpc>
              <a:spcPct val="90000"/>
            </a:lnSpc>
            <a:spcBef>
              <a:spcPct val="0"/>
            </a:spcBef>
            <a:spcAft>
              <a:spcPct val="35000"/>
            </a:spcAft>
            <a:buNone/>
          </a:pPr>
          <a:r>
            <a:rPr lang="en-US" sz="2000" b="1" kern="1200" dirty="0"/>
            <a:t>Incoming and Outgoing Payments</a:t>
          </a:r>
        </a:p>
      </dsp:txBody>
      <dsp:txXfrm>
        <a:off x="535352" y="1221122"/>
        <a:ext cx="6024143" cy="692586"/>
      </dsp:txXfrm>
    </dsp:sp>
    <dsp:sp modelId="{0B15E5D7-78A0-46A8-B805-14B307C3929F}">
      <dsp:nvSpPr>
        <dsp:cNvPr id="0" name=""/>
        <dsp:cNvSpPr/>
      </dsp:nvSpPr>
      <dsp:spPr>
        <a:xfrm>
          <a:off x="0" y="2816904"/>
          <a:ext cx="8712968"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435648" y="2433144"/>
          <a:ext cx="6099077" cy="76752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marL="0" lvl="0" indent="0" algn="l" defTabSz="889000">
            <a:lnSpc>
              <a:spcPct val="90000"/>
            </a:lnSpc>
            <a:spcBef>
              <a:spcPct val="0"/>
            </a:spcBef>
            <a:spcAft>
              <a:spcPct val="35000"/>
            </a:spcAft>
            <a:buNone/>
          </a:pPr>
          <a:r>
            <a:rPr lang="en-US" sz="2000" b="1" kern="1200" dirty="0"/>
            <a:t>Payment Differences</a:t>
          </a:r>
        </a:p>
      </dsp:txBody>
      <dsp:txXfrm>
        <a:off x="473115" y="2470611"/>
        <a:ext cx="6024143" cy="692586"/>
      </dsp:txXfrm>
    </dsp:sp>
    <dsp:sp modelId="{E4831231-EA6F-485D-A4BA-3A5CF0E78F22}">
      <dsp:nvSpPr>
        <dsp:cNvPr id="0" name=""/>
        <dsp:cNvSpPr/>
      </dsp:nvSpPr>
      <dsp:spPr>
        <a:xfrm>
          <a:off x="0" y="3996264"/>
          <a:ext cx="8712968" cy="65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435648" y="3612504"/>
          <a:ext cx="6099077" cy="767520"/>
        </a:xfrm>
        <a:prstGeom prst="roundRect">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30531" tIns="0" rIns="230531" bIns="0" numCol="1" spcCol="1270" anchor="ctr" anchorCtr="0">
          <a:noAutofit/>
        </a:bodyPr>
        <a:lstStyle/>
        <a:p>
          <a:pPr marL="0" lvl="0" indent="0" algn="l" defTabSz="889000">
            <a:lnSpc>
              <a:spcPct val="90000"/>
            </a:lnSpc>
            <a:spcBef>
              <a:spcPct val="0"/>
            </a:spcBef>
            <a:spcAft>
              <a:spcPct val="35000"/>
            </a:spcAft>
            <a:buNone/>
          </a:pPr>
          <a:r>
            <a:rPr lang="en-US" sz="2000" b="1" kern="1200" dirty="0"/>
            <a:t>Exchange Rate Differences</a:t>
          </a:r>
        </a:p>
      </dsp:txBody>
      <dsp:txXfrm>
        <a:off x="473115" y="3649971"/>
        <a:ext cx="6024143"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23391-13B1-4A05-B0BD-54033F5EB283}">
      <dsp:nvSpPr>
        <dsp:cNvPr id="0" name=""/>
        <dsp:cNvSpPr/>
      </dsp:nvSpPr>
      <dsp:spPr>
        <a:xfrm>
          <a:off x="0" y="1192064"/>
          <a:ext cx="9714643"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485732" y="896864"/>
          <a:ext cx="6800250" cy="5904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57033" tIns="0" rIns="257033" bIns="0" numCol="1" spcCol="1270" anchor="ctr" anchorCtr="0">
          <a:noAutofit/>
        </a:bodyPr>
        <a:lstStyle/>
        <a:p>
          <a:pPr marL="0" lvl="0" indent="0" algn="l" defTabSz="889000">
            <a:lnSpc>
              <a:spcPct val="90000"/>
            </a:lnSpc>
            <a:spcBef>
              <a:spcPct val="0"/>
            </a:spcBef>
            <a:spcAft>
              <a:spcPct val="35000"/>
            </a:spcAft>
            <a:buNone/>
          </a:pPr>
          <a:r>
            <a:rPr lang="en-US" sz="2000" b="1" kern="1200" dirty="0"/>
            <a:t>Document Structure</a:t>
          </a:r>
        </a:p>
      </dsp:txBody>
      <dsp:txXfrm>
        <a:off x="514553" y="925685"/>
        <a:ext cx="6742608" cy="532758"/>
      </dsp:txXfrm>
    </dsp:sp>
    <dsp:sp modelId="{4447009D-8EA2-41AA-BBF3-3154EA9B2F24}">
      <dsp:nvSpPr>
        <dsp:cNvPr id="0" name=""/>
        <dsp:cNvSpPr/>
      </dsp:nvSpPr>
      <dsp:spPr>
        <a:xfrm>
          <a:off x="0" y="2099264"/>
          <a:ext cx="9714643"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462601" y="1750119"/>
          <a:ext cx="6800250" cy="59040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57033" tIns="0" rIns="257033" bIns="0" numCol="1" spcCol="1270" anchor="ctr" anchorCtr="0">
          <a:noAutofit/>
        </a:bodyPr>
        <a:lstStyle/>
        <a:p>
          <a:pPr marL="0" lvl="0" indent="0" algn="l" defTabSz="889000">
            <a:lnSpc>
              <a:spcPct val="90000"/>
            </a:lnSpc>
            <a:spcBef>
              <a:spcPct val="0"/>
            </a:spcBef>
            <a:spcAft>
              <a:spcPct val="35000"/>
            </a:spcAft>
            <a:buNone/>
          </a:pPr>
          <a:r>
            <a:rPr lang="en-US" sz="2000" b="1" kern="1200" dirty="0"/>
            <a:t>Posting Periods</a:t>
          </a:r>
        </a:p>
      </dsp:txBody>
      <dsp:txXfrm>
        <a:off x="491422" y="1778940"/>
        <a:ext cx="6742608" cy="532758"/>
      </dsp:txXfrm>
    </dsp:sp>
    <dsp:sp modelId="{0B15E5D7-78A0-46A8-B805-14B307C3929F}">
      <dsp:nvSpPr>
        <dsp:cNvPr id="0" name=""/>
        <dsp:cNvSpPr/>
      </dsp:nvSpPr>
      <dsp:spPr>
        <a:xfrm>
          <a:off x="0" y="3006464"/>
          <a:ext cx="9714643"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485732" y="2711264"/>
          <a:ext cx="6800250" cy="59040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57033" tIns="0" rIns="257033" bIns="0" numCol="1" spcCol="1270" anchor="ctr" anchorCtr="0">
          <a:noAutofit/>
        </a:bodyPr>
        <a:lstStyle/>
        <a:p>
          <a:pPr marL="0" lvl="0" indent="0" algn="l" defTabSz="889000">
            <a:lnSpc>
              <a:spcPct val="90000"/>
            </a:lnSpc>
            <a:spcBef>
              <a:spcPct val="0"/>
            </a:spcBef>
            <a:spcAft>
              <a:spcPct val="35000"/>
            </a:spcAft>
            <a:buNone/>
          </a:pPr>
          <a:r>
            <a:rPr lang="en-US" sz="2000" b="1" kern="1200" dirty="0"/>
            <a:t>Posting Authorizations</a:t>
          </a:r>
        </a:p>
      </dsp:txBody>
      <dsp:txXfrm>
        <a:off x="514553" y="2740085"/>
        <a:ext cx="6742608" cy="532758"/>
      </dsp:txXfrm>
    </dsp:sp>
    <dsp:sp modelId="{E4831231-EA6F-485D-A4BA-3A5CF0E78F22}">
      <dsp:nvSpPr>
        <dsp:cNvPr id="0" name=""/>
        <dsp:cNvSpPr/>
      </dsp:nvSpPr>
      <dsp:spPr>
        <a:xfrm>
          <a:off x="0" y="3913664"/>
          <a:ext cx="9714643"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485732" y="3618464"/>
          <a:ext cx="6800250" cy="59040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57033" tIns="0" rIns="257033" bIns="0" numCol="1" spcCol="1270" anchor="ctr" anchorCtr="0">
          <a:noAutofit/>
        </a:bodyPr>
        <a:lstStyle/>
        <a:p>
          <a:pPr marL="0" lvl="0" indent="0" algn="l" defTabSz="889000">
            <a:lnSpc>
              <a:spcPct val="90000"/>
            </a:lnSpc>
            <a:spcBef>
              <a:spcPct val="0"/>
            </a:spcBef>
            <a:spcAft>
              <a:spcPct val="35000"/>
            </a:spcAft>
            <a:buNone/>
          </a:pPr>
          <a:r>
            <a:rPr lang="en-US" sz="2000" b="1" kern="1200" dirty="0"/>
            <a:t>Simple Documents in Financial Accounting</a:t>
          </a:r>
        </a:p>
      </dsp:txBody>
      <dsp:txXfrm>
        <a:off x="514553" y="3647285"/>
        <a:ext cx="6742608" cy="53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23391-13B1-4A05-B0BD-54033F5EB283}">
      <dsp:nvSpPr>
        <dsp:cNvPr id="0" name=""/>
        <dsp:cNvSpPr/>
      </dsp:nvSpPr>
      <dsp:spPr>
        <a:xfrm>
          <a:off x="0" y="1192064"/>
          <a:ext cx="9714643"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485732" y="896864"/>
          <a:ext cx="6800250" cy="59040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57033" tIns="0" rIns="257033" bIns="0" numCol="1" spcCol="1270" anchor="ctr" anchorCtr="0">
          <a:noAutofit/>
        </a:bodyPr>
        <a:lstStyle/>
        <a:p>
          <a:pPr marL="0" lvl="0" indent="0" algn="l" defTabSz="889000">
            <a:lnSpc>
              <a:spcPct val="90000"/>
            </a:lnSpc>
            <a:spcBef>
              <a:spcPct val="0"/>
            </a:spcBef>
            <a:spcAft>
              <a:spcPct val="35000"/>
            </a:spcAft>
            <a:buNone/>
          </a:pPr>
          <a:r>
            <a:rPr lang="en-US" sz="2000" b="1" kern="1200" dirty="0"/>
            <a:t>Document Structure</a:t>
          </a:r>
        </a:p>
      </dsp:txBody>
      <dsp:txXfrm>
        <a:off x="514553" y="925685"/>
        <a:ext cx="6742608" cy="532758"/>
      </dsp:txXfrm>
    </dsp:sp>
    <dsp:sp modelId="{4447009D-8EA2-41AA-BBF3-3154EA9B2F24}">
      <dsp:nvSpPr>
        <dsp:cNvPr id="0" name=""/>
        <dsp:cNvSpPr/>
      </dsp:nvSpPr>
      <dsp:spPr>
        <a:xfrm>
          <a:off x="0" y="2099264"/>
          <a:ext cx="9714643"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462601" y="1750119"/>
          <a:ext cx="6800250" cy="5904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57033" tIns="0" rIns="257033" bIns="0" numCol="1" spcCol="1270" anchor="ctr" anchorCtr="0">
          <a:noAutofit/>
        </a:bodyPr>
        <a:lstStyle/>
        <a:p>
          <a:pPr marL="0" lvl="0" indent="0" algn="l" defTabSz="889000">
            <a:lnSpc>
              <a:spcPct val="90000"/>
            </a:lnSpc>
            <a:spcBef>
              <a:spcPct val="0"/>
            </a:spcBef>
            <a:spcAft>
              <a:spcPct val="35000"/>
            </a:spcAft>
            <a:buNone/>
          </a:pPr>
          <a:r>
            <a:rPr lang="en-US" sz="2000" b="1" kern="1200" dirty="0"/>
            <a:t>Posting Periods</a:t>
          </a:r>
        </a:p>
      </dsp:txBody>
      <dsp:txXfrm>
        <a:off x="491422" y="1778940"/>
        <a:ext cx="6742608" cy="532758"/>
      </dsp:txXfrm>
    </dsp:sp>
    <dsp:sp modelId="{0B15E5D7-78A0-46A8-B805-14B307C3929F}">
      <dsp:nvSpPr>
        <dsp:cNvPr id="0" name=""/>
        <dsp:cNvSpPr/>
      </dsp:nvSpPr>
      <dsp:spPr>
        <a:xfrm>
          <a:off x="0" y="3006464"/>
          <a:ext cx="9714643"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485732" y="2711264"/>
          <a:ext cx="6800250" cy="59040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57033" tIns="0" rIns="257033" bIns="0" numCol="1" spcCol="1270" anchor="ctr" anchorCtr="0">
          <a:noAutofit/>
        </a:bodyPr>
        <a:lstStyle/>
        <a:p>
          <a:pPr marL="0" lvl="0" indent="0" algn="l" defTabSz="889000">
            <a:lnSpc>
              <a:spcPct val="90000"/>
            </a:lnSpc>
            <a:spcBef>
              <a:spcPct val="0"/>
            </a:spcBef>
            <a:spcAft>
              <a:spcPct val="35000"/>
            </a:spcAft>
            <a:buNone/>
          </a:pPr>
          <a:r>
            <a:rPr lang="en-US" sz="2000" b="1" kern="1200" dirty="0"/>
            <a:t>Posting Authorizations</a:t>
          </a:r>
        </a:p>
      </dsp:txBody>
      <dsp:txXfrm>
        <a:off x="514553" y="2740085"/>
        <a:ext cx="6742608" cy="532758"/>
      </dsp:txXfrm>
    </dsp:sp>
    <dsp:sp modelId="{E4831231-EA6F-485D-A4BA-3A5CF0E78F22}">
      <dsp:nvSpPr>
        <dsp:cNvPr id="0" name=""/>
        <dsp:cNvSpPr/>
      </dsp:nvSpPr>
      <dsp:spPr>
        <a:xfrm>
          <a:off x="0" y="3913664"/>
          <a:ext cx="9714643"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485732" y="3618464"/>
          <a:ext cx="6800250" cy="59040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57033" tIns="0" rIns="257033" bIns="0" numCol="1" spcCol="1270" anchor="ctr" anchorCtr="0">
          <a:noAutofit/>
        </a:bodyPr>
        <a:lstStyle/>
        <a:p>
          <a:pPr marL="0" lvl="0" indent="0" algn="l" defTabSz="889000">
            <a:lnSpc>
              <a:spcPct val="90000"/>
            </a:lnSpc>
            <a:spcBef>
              <a:spcPct val="0"/>
            </a:spcBef>
            <a:spcAft>
              <a:spcPct val="35000"/>
            </a:spcAft>
            <a:buNone/>
          </a:pPr>
          <a:r>
            <a:rPr lang="en-US" sz="2000" b="1" kern="1200" dirty="0"/>
            <a:t>Simple Documents in Financial Accounting</a:t>
          </a:r>
        </a:p>
      </dsp:txBody>
      <dsp:txXfrm>
        <a:off x="514553" y="3647285"/>
        <a:ext cx="6742608"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23391-13B1-4A05-B0BD-54033F5EB283}">
      <dsp:nvSpPr>
        <dsp:cNvPr id="0" name=""/>
        <dsp:cNvSpPr/>
      </dsp:nvSpPr>
      <dsp:spPr>
        <a:xfrm>
          <a:off x="0" y="1192064"/>
          <a:ext cx="9714643"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485732" y="896864"/>
          <a:ext cx="6800250" cy="59040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57033" tIns="0" rIns="257033" bIns="0" numCol="1" spcCol="1270" anchor="ctr" anchorCtr="0">
          <a:noAutofit/>
        </a:bodyPr>
        <a:lstStyle/>
        <a:p>
          <a:pPr marL="0" lvl="0" indent="0" algn="l" defTabSz="889000">
            <a:lnSpc>
              <a:spcPct val="90000"/>
            </a:lnSpc>
            <a:spcBef>
              <a:spcPct val="0"/>
            </a:spcBef>
            <a:spcAft>
              <a:spcPct val="35000"/>
            </a:spcAft>
            <a:buNone/>
          </a:pPr>
          <a:r>
            <a:rPr lang="en-US" sz="2000" b="1" kern="1200" dirty="0"/>
            <a:t>Document Structure</a:t>
          </a:r>
        </a:p>
      </dsp:txBody>
      <dsp:txXfrm>
        <a:off x="514553" y="925685"/>
        <a:ext cx="6742608" cy="532758"/>
      </dsp:txXfrm>
    </dsp:sp>
    <dsp:sp modelId="{4447009D-8EA2-41AA-BBF3-3154EA9B2F24}">
      <dsp:nvSpPr>
        <dsp:cNvPr id="0" name=""/>
        <dsp:cNvSpPr/>
      </dsp:nvSpPr>
      <dsp:spPr>
        <a:xfrm>
          <a:off x="0" y="2099264"/>
          <a:ext cx="9714643"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462601" y="1750119"/>
          <a:ext cx="6800250" cy="59040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57033" tIns="0" rIns="257033" bIns="0" numCol="1" spcCol="1270" anchor="ctr" anchorCtr="0">
          <a:noAutofit/>
        </a:bodyPr>
        <a:lstStyle/>
        <a:p>
          <a:pPr marL="0" lvl="0" indent="0" algn="l" defTabSz="889000">
            <a:lnSpc>
              <a:spcPct val="90000"/>
            </a:lnSpc>
            <a:spcBef>
              <a:spcPct val="0"/>
            </a:spcBef>
            <a:spcAft>
              <a:spcPct val="35000"/>
            </a:spcAft>
            <a:buNone/>
          </a:pPr>
          <a:r>
            <a:rPr lang="en-US" sz="2000" b="1" kern="1200" dirty="0"/>
            <a:t>Posting Periods</a:t>
          </a:r>
        </a:p>
      </dsp:txBody>
      <dsp:txXfrm>
        <a:off x="491422" y="1778940"/>
        <a:ext cx="6742608" cy="532758"/>
      </dsp:txXfrm>
    </dsp:sp>
    <dsp:sp modelId="{0B15E5D7-78A0-46A8-B805-14B307C3929F}">
      <dsp:nvSpPr>
        <dsp:cNvPr id="0" name=""/>
        <dsp:cNvSpPr/>
      </dsp:nvSpPr>
      <dsp:spPr>
        <a:xfrm>
          <a:off x="0" y="3006464"/>
          <a:ext cx="9714643"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485732" y="2711264"/>
          <a:ext cx="6800250" cy="5904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57033" tIns="0" rIns="257033" bIns="0" numCol="1" spcCol="1270" anchor="ctr" anchorCtr="0">
          <a:noAutofit/>
        </a:bodyPr>
        <a:lstStyle/>
        <a:p>
          <a:pPr marL="0" lvl="0" indent="0" algn="l" defTabSz="889000">
            <a:lnSpc>
              <a:spcPct val="90000"/>
            </a:lnSpc>
            <a:spcBef>
              <a:spcPct val="0"/>
            </a:spcBef>
            <a:spcAft>
              <a:spcPct val="35000"/>
            </a:spcAft>
            <a:buNone/>
          </a:pPr>
          <a:r>
            <a:rPr lang="en-US" sz="2000" b="1" kern="1200" dirty="0"/>
            <a:t>Posting Authorizations</a:t>
          </a:r>
        </a:p>
      </dsp:txBody>
      <dsp:txXfrm>
        <a:off x="514553" y="2740085"/>
        <a:ext cx="6742608" cy="532758"/>
      </dsp:txXfrm>
    </dsp:sp>
    <dsp:sp modelId="{E4831231-EA6F-485D-A4BA-3A5CF0E78F22}">
      <dsp:nvSpPr>
        <dsp:cNvPr id="0" name=""/>
        <dsp:cNvSpPr/>
      </dsp:nvSpPr>
      <dsp:spPr>
        <a:xfrm>
          <a:off x="0" y="3913664"/>
          <a:ext cx="9714643"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485732" y="3618464"/>
          <a:ext cx="6800250" cy="59040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57033" tIns="0" rIns="257033" bIns="0" numCol="1" spcCol="1270" anchor="ctr" anchorCtr="0">
          <a:noAutofit/>
        </a:bodyPr>
        <a:lstStyle/>
        <a:p>
          <a:pPr marL="0" lvl="0" indent="0" algn="l" defTabSz="889000">
            <a:lnSpc>
              <a:spcPct val="90000"/>
            </a:lnSpc>
            <a:spcBef>
              <a:spcPct val="0"/>
            </a:spcBef>
            <a:spcAft>
              <a:spcPct val="35000"/>
            </a:spcAft>
            <a:buNone/>
          </a:pPr>
          <a:r>
            <a:rPr lang="en-US" sz="2000" b="1" kern="1200" dirty="0"/>
            <a:t>Simple documents in Financial Accounting</a:t>
          </a:r>
        </a:p>
      </dsp:txBody>
      <dsp:txXfrm>
        <a:off x="514553" y="3647285"/>
        <a:ext cx="6742608" cy="5327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23391-13B1-4A05-B0BD-54033F5EB283}">
      <dsp:nvSpPr>
        <dsp:cNvPr id="0" name=""/>
        <dsp:cNvSpPr/>
      </dsp:nvSpPr>
      <dsp:spPr>
        <a:xfrm>
          <a:off x="0" y="1192064"/>
          <a:ext cx="9714643"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485732" y="896864"/>
          <a:ext cx="6800250" cy="59040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57033" tIns="0" rIns="257033" bIns="0" numCol="1" spcCol="1270" anchor="ctr" anchorCtr="0">
          <a:noAutofit/>
        </a:bodyPr>
        <a:lstStyle/>
        <a:p>
          <a:pPr marL="0" lvl="0" indent="0" algn="l" defTabSz="889000">
            <a:lnSpc>
              <a:spcPct val="90000"/>
            </a:lnSpc>
            <a:spcBef>
              <a:spcPct val="0"/>
            </a:spcBef>
            <a:spcAft>
              <a:spcPct val="35000"/>
            </a:spcAft>
            <a:buNone/>
          </a:pPr>
          <a:r>
            <a:rPr lang="en-US" sz="2000" b="1" kern="1200" dirty="0"/>
            <a:t>Document Structure</a:t>
          </a:r>
        </a:p>
      </dsp:txBody>
      <dsp:txXfrm>
        <a:off x="514553" y="925685"/>
        <a:ext cx="6742608" cy="532758"/>
      </dsp:txXfrm>
    </dsp:sp>
    <dsp:sp modelId="{4447009D-8EA2-41AA-BBF3-3154EA9B2F24}">
      <dsp:nvSpPr>
        <dsp:cNvPr id="0" name=""/>
        <dsp:cNvSpPr/>
      </dsp:nvSpPr>
      <dsp:spPr>
        <a:xfrm>
          <a:off x="0" y="2099264"/>
          <a:ext cx="9714643"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462601" y="1750119"/>
          <a:ext cx="6800250" cy="59040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57033" tIns="0" rIns="257033" bIns="0" numCol="1" spcCol="1270" anchor="ctr" anchorCtr="0">
          <a:noAutofit/>
        </a:bodyPr>
        <a:lstStyle/>
        <a:p>
          <a:pPr marL="0" lvl="0" indent="0" algn="l" defTabSz="889000">
            <a:lnSpc>
              <a:spcPct val="90000"/>
            </a:lnSpc>
            <a:spcBef>
              <a:spcPct val="0"/>
            </a:spcBef>
            <a:spcAft>
              <a:spcPct val="35000"/>
            </a:spcAft>
            <a:buNone/>
          </a:pPr>
          <a:r>
            <a:rPr lang="en-US" sz="2000" b="1" kern="1200" dirty="0"/>
            <a:t>Posting Periods</a:t>
          </a:r>
        </a:p>
      </dsp:txBody>
      <dsp:txXfrm>
        <a:off x="491422" y="1778940"/>
        <a:ext cx="6742608" cy="532758"/>
      </dsp:txXfrm>
    </dsp:sp>
    <dsp:sp modelId="{0B15E5D7-78A0-46A8-B805-14B307C3929F}">
      <dsp:nvSpPr>
        <dsp:cNvPr id="0" name=""/>
        <dsp:cNvSpPr/>
      </dsp:nvSpPr>
      <dsp:spPr>
        <a:xfrm>
          <a:off x="0" y="3006464"/>
          <a:ext cx="9714643"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485732" y="2711264"/>
          <a:ext cx="6800250" cy="59040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57033" tIns="0" rIns="257033" bIns="0" numCol="1" spcCol="1270" anchor="ctr" anchorCtr="0">
          <a:noAutofit/>
        </a:bodyPr>
        <a:lstStyle/>
        <a:p>
          <a:pPr marL="0" lvl="0" indent="0" algn="l" defTabSz="889000">
            <a:lnSpc>
              <a:spcPct val="90000"/>
            </a:lnSpc>
            <a:spcBef>
              <a:spcPct val="0"/>
            </a:spcBef>
            <a:spcAft>
              <a:spcPct val="35000"/>
            </a:spcAft>
            <a:buNone/>
          </a:pPr>
          <a:r>
            <a:rPr lang="en-US" sz="2000" b="1" kern="1200" dirty="0"/>
            <a:t>Posting Authorizations</a:t>
          </a:r>
        </a:p>
      </dsp:txBody>
      <dsp:txXfrm>
        <a:off x="514553" y="2740085"/>
        <a:ext cx="6742608" cy="532758"/>
      </dsp:txXfrm>
    </dsp:sp>
    <dsp:sp modelId="{E4831231-EA6F-485D-A4BA-3A5CF0E78F22}">
      <dsp:nvSpPr>
        <dsp:cNvPr id="0" name=""/>
        <dsp:cNvSpPr/>
      </dsp:nvSpPr>
      <dsp:spPr>
        <a:xfrm>
          <a:off x="0" y="3913664"/>
          <a:ext cx="9714643"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485732" y="3618464"/>
          <a:ext cx="6800250" cy="59040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57033" tIns="0" rIns="257033" bIns="0" numCol="1" spcCol="1270" anchor="ctr" anchorCtr="0">
          <a:noAutofit/>
        </a:bodyPr>
        <a:lstStyle/>
        <a:p>
          <a:pPr marL="0" lvl="0" indent="0" algn="l" defTabSz="889000">
            <a:lnSpc>
              <a:spcPct val="90000"/>
            </a:lnSpc>
            <a:spcBef>
              <a:spcPct val="0"/>
            </a:spcBef>
            <a:spcAft>
              <a:spcPct val="35000"/>
            </a:spcAft>
            <a:buNone/>
          </a:pPr>
          <a:r>
            <a:rPr lang="en-US" sz="2000" b="1" kern="1200" dirty="0"/>
            <a:t>Simple Documents in Financial Accounting</a:t>
          </a:r>
        </a:p>
      </dsp:txBody>
      <dsp:txXfrm>
        <a:off x="514553" y="3647285"/>
        <a:ext cx="6742608" cy="5327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23391-13B1-4A05-B0BD-54033F5EB283}">
      <dsp:nvSpPr>
        <dsp:cNvPr id="0" name=""/>
        <dsp:cNvSpPr/>
      </dsp:nvSpPr>
      <dsp:spPr>
        <a:xfrm>
          <a:off x="0" y="362371"/>
          <a:ext cx="9937104"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496855" y="37651"/>
          <a:ext cx="6955972" cy="649440"/>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89000">
            <a:lnSpc>
              <a:spcPct val="90000"/>
            </a:lnSpc>
            <a:spcBef>
              <a:spcPct val="0"/>
            </a:spcBef>
            <a:spcAft>
              <a:spcPct val="35000"/>
            </a:spcAft>
            <a:buNone/>
          </a:pPr>
          <a:r>
            <a:rPr lang="en-US" sz="2000" b="1" kern="1200" dirty="0"/>
            <a:t>Default Values</a:t>
          </a:r>
        </a:p>
      </dsp:txBody>
      <dsp:txXfrm>
        <a:off x="528558" y="69354"/>
        <a:ext cx="6892566" cy="586034"/>
      </dsp:txXfrm>
    </dsp:sp>
    <dsp:sp modelId="{4447009D-8EA2-41AA-BBF3-3154EA9B2F24}">
      <dsp:nvSpPr>
        <dsp:cNvPr id="0" name=""/>
        <dsp:cNvSpPr/>
      </dsp:nvSpPr>
      <dsp:spPr>
        <a:xfrm>
          <a:off x="0" y="1360291"/>
          <a:ext cx="9937104"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567835" y="976232"/>
          <a:ext cx="6955972" cy="649440"/>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89000">
            <a:lnSpc>
              <a:spcPct val="90000"/>
            </a:lnSpc>
            <a:spcBef>
              <a:spcPct val="0"/>
            </a:spcBef>
            <a:spcAft>
              <a:spcPct val="35000"/>
            </a:spcAft>
            <a:buNone/>
          </a:pPr>
          <a:r>
            <a:rPr lang="en-US" sz="2000" b="1" kern="1200" dirty="0"/>
            <a:t>Change Control</a:t>
          </a:r>
        </a:p>
      </dsp:txBody>
      <dsp:txXfrm>
        <a:off x="599538" y="1007935"/>
        <a:ext cx="6892566" cy="586034"/>
      </dsp:txXfrm>
    </dsp:sp>
    <dsp:sp modelId="{0B15E5D7-78A0-46A8-B805-14B307C3929F}">
      <dsp:nvSpPr>
        <dsp:cNvPr id="0" name=""/>
        <dsp:cNvSpPr/>
      </dsp:nvSpPr>
      <dsp:spPr>
        <a:xfrm>
          <a:off x="0" y="2358212"/>
          <a:ext cx="9937104"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496855" y="2033491"/>
          <a:ext cx="6955972" cy="649440"/>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89000">
            <a:lnSpc>
              <a:spcPct val="90000"/>
            </a:lnSpc>
            <a:spcBef>
              <a:spcPct val="0"/>
            </a:spcBef>
            <a:spcAft>
              <a:spcPct val="35000"/>
            </a:spcAft>
            <a:buNone/>
          </a:pPr>
          <a:r>
            <a:rPr lang="en-US" sz="2000" b="1" kern="1200" dirty="0"/>
            <a:t>Document Reversal</a:t>
          </a:r>
        </a:p>
      </dsp:txBody>
      <dsp:txXfrm>
        <a:off x="528558" y="2065194"/>
        <a:ext cx="6892566" cy="586034"/>
      </dsp:txXfrm>
    </dsp:sp>
    <dsp:sp modelId="{E4831231-EA6F-485D-A4BA-3A5CF0E78F22}">
      <dsp:nvSpPr>
        <dsp:cNvPr id="0" name=""/>
        <dsp:cNvSpPr/>
      </dsp:nvSpPr>
      <dsp:spPr>
        <a:xfrm>
          <a:off x="0" y="3356132"/>
          <a:ext cx="9937104"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496855" y="3031412"/>
          <a:ext cx="6955972" cy="649440"/>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89000">
            <a:lnSpc>
              <a:spcPct val="90000"/>
            </a:lnSpc>
            <a:spcBef>
              <a:spcPct val="0"/>
            </a:spcBef>
            <a:spcAft>
              <a:spcPct val="35000"/>
            </a:spcAft>
            <a:buNone/>
          </a:pPr>
          <a:r>
            <a:rPr lang="en-US" sz="2000" b="1" kern="1200" dirty="0"/>
            <a:t>Payment Terms and Cash Discounts</a:t>
          </a:r>
        </a:p>
      </dsp:txBody>
      <dsp:txXfrm>
        <a:off x="528558" y="3063115"/>
        <a:ext cx="6892566" cy="586034"/>
      </dsp:txXfrm>
    </dsp:sp>
    <dsp:sp modelId="{2A52738D-7113-4EF8-9685-E437BE1D1885}">
      <dsp:nvSpPr>
        <dsp:cNvPr id="0" name=""/>
        <dsp:cNvSpPr/>
      </dsp:nvSpPr>
      <dsp:spPr>
        <a:xfrm>
          <a:off x="0" y="4354052"/>
          <a:ext cx="9937104"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12710C-10E7-45F2-9533-5449996603CE}">
      <dsp:nvSpPr>
        <dsp:cNvPr id="0" name=""/>
        <dsp:cNvSpPr/>
      </dsp:nvSpPr>
      <dsp:spPr>
        <a:xfrm>
          <a:off x="496855" y="4029332"/>
          <a:ext cx="6955972" cy="649440"/>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89000">
            <a:lnSpc>
              <a:spcPct val="90000"/>
            </a:lnSpc>
            <a:spcBef>
              <a:spcPct val="0"/>
            </a:spcBef>
            <a:spcAft>
              <a:spcPct val="35000"/>
            </a:spcAft>
            <a:buNone/>
          </a:pPr>
          <a:r>
            <a:rPr lang="en-US" sz="2000" b="1" kern="1200" dirty="0"/>
            <a:t>Cross-company Code Transactions</a:t>
          </a:r>
        </a:p>
      </dsp:txBody>
      <dsp:txXfrm>
        <a:off x="528558" y="4061035"/>
        <a:ext cx="6892566" cy="5860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23391-13B1-4A05-B0BD-54033F5EB283}">
      <dsp:nvSpPr>
        <dsp:cNvPr id="0" name=""/>
        <dsp:cNvSpPr/>
      </dsp:nvSpPr>
      <dsp:spPr>
        <a:xfrm>
          <a:off x="0" y="362371"/>
          <a:ext cx="9937104"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496855" y="37651"/>
          <a:ext cx="6955972" cy="649440"/>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89000">
            <a:lnSpc>
              <a:spcPct val="90000"/>
            </a:lnSpc>
            <a:spcBef>
              <a:spcPct val="0"/>
            </a:spcBef>
            <a:spcAft>
              <a:spcPct val="35000"/>
            </a:spcAft>
            <a:buNone/>
          </a:pPr>
          <a:r>
            <a:rPr lang="en-US" sz="2000" b="1" kern="1200" dirty="0"/>
            <a:t>Default Values</a:t>
          </a:r>
        </a:p>
      </dsp:txBody>
      <dsp:txXfrm>
        <a:off x="528558" y="69354"/>
        <a:ext cx="6892566" cy="586034"/>
      </dsp:txXfrm>
    </dsp:sp>
    <dsp:sp modelId="{4447009D-8EA2-41AA-BBF3-3154EA9B2F24}">
      <dsp:nvSpPr>
        <dsp:cNvPr id="0" name=""/>
        <dsp:cNvSpPr/>
      </dsp:nvSpPr>
      <dsp:spPr>
        <a:xfrm>
          <a:off x="0" y="1360291"/>
          <a:ext cx="9937104"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567835" y="976232"/>
          <a:ext cx="6955972" cy="64944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89000">
            <a:lnSpc>
              <a:spcPct val="90000"/>
            </a:lnSpc>
            <a:spcBef>
              <a:spcPct val="0"/>
            </a:spcBef>
            <a:spcAft>
              <a:spcPct val="35000"/>
            </a:spcAft>
            <a:buNone/>
          </a:pPr>
          <a:r>
            <a:rPr lang="en-US" sz="2000" b="1" kern="1200" dirty="0"/>
            <a:t>Change Control</a:t>
          </a:r>
        </a:p>
      </dsp:txBody>
      <dsp:txXfrm>
        <a:off x="599538" y="1007935"/>
        <a:ext cx="6892566" cy="586034"/>
      </dsp:txXfrm>
    </dsp:sp>
    <dsp:sp modelId="{0B15E5D7-78A0-46A8-B805-14B307C3929F}">
      <dsp:nvSpPr>
        <dsp:cNvPr id="0" name=""/>
        <dsp:cNvSpPr/>
      </dsp:nvSpPr>
      <dsp:spPr>
        <a:xfrm>
          <a:off x="0" y="2358212"/>
          <a:ext cx="9937104"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496855" y="2033491"/>
          <a:ext cx="6955972" cy="64944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89000">
            <a:lnSpc>
              <a:spcPct val="90000"/>
            </a:lnSpc>
            <a:spcBef>
              <a:spcPct val="0"/>
            </a:spcBef>
            <a:spcAft>
              <a:spcPct val="35000"/>
            </a:spcAft>
            <a:buNone/>
          </a:pPr>
          <a:r>
            <a:rPr lang="en-US" sz="2000" b="1" kern="1200" dirty="0"/>
            <a:t>Document Reversal</a:t>
          </a:r>
        </a:p>
      </dsp:txBody>
      <dsp:txXfrm>
        <a:off x="528558" y="2065194"/>
        <a:ext cx="6892566" cy="586034"/>
      </dsp:txXfrm>
    </dsp:sp>
    <dsp:sp modelId="{E4831231-EA6F-485D-A4BA-3A5CF0E78F22}">
      <dsp:nvSpPr>
        <dsp:cNvPr id="0" name=""/>
        <dsp:cNvSpPr/>
      </dsp:nvSpPr>
      <dsp:spPr>
        <a:xfrm>
          <a:off x="0" y="3356132"/>
          <a:ext cx="9937104"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496855" y="3031412"/>
          <a:ext cx="6955972" cy="64944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89000">
            <a:lnSpc>
              <a:spcPct val="90000"/>
            </a:lnSpc>
            <a:spcBef>
              <a:spcPct val="0"/>
            </a:spcBef>
            <a:spcAft>
              <a:spcPct val="35000"/>
            </a:spcAft>
            <a:buNone/>
          </a:pPr>
          <a:r>
            <a:rPr lang="en-US" sz="2000" b="1" kern="1200" dirty="0"/>
            <a:t>Payment Terms and Cash Discounts</a:t>
          </a:r>
        </a:p>
      </dsp:txBody>
      <dsp:txXfrm>
        <a:off x="528558" y="3063115"/>
        <a:ext cx="6892566" cy="586034"/>
      </dsp:txXfrm>
    </dsp:sp>
    <dsp:sp modelId="{2A52738D-7113-4EF8-9685-E437BE1D1885}">
      <dsp:nvSpPr>
        <dsp:cNvPr id="0" name=""/>
        <dsp:cNvSpPr/>
      </dsp:nvSpPr>
      <dsp:spPr>
        <a:xfrm>
          <a:off x="0" y="4354052"/>
          <a:ext cx="9937104"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12710C-10E7-45F2-9533-5449996603CE}">
      <dsp:nvSpPr>
        <dsp:cNvPr id="0" name=""/>
        <dsp:cNvSpPr/>
      </dsp:nvSpPr>
      <dsp:spPr>
        <a:xfrm>
          <a:off x="496855" y="4029332"/>
          <a:ext cx="6955972" cy="64944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89000">
            <a:lnSpc>
              <a:spcPct val="90000"/>
            </a:lnSpc>
            <a:spcBef>
              <a:spcPct val="0"/>
            </a:spcBef>
            <a:spcAft>
              <a:spcPct val="35000"/>
            </a:spcAft>
            <a:buNone/>
          </a:pPr>
          <a:r>
            <a:rPr lang="en-US" sz="2000" b="1" kern="1200" dirty="0"/>
            <a:t>Cross-company Code Transactions</a:t>
          </a:r>
        </a:p>
      </dsp:txBody>
      <dsp:txXfrm>
        <a:off x="528558" y="4061035"/>
        <a:ext cx="6892566" cy="5860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23391-13B1-4A05-B0BD-54033F5EB283}">
      <dsp:nvSpPr>
        <dsp:cNvPr id="0" name=""/>
        <dsp:cNvSpPr/>
      </dsp:nvSpPr>
      <dsp:spPr>
        <a:xfrm>
          <a:off x="0" y="362371"/>
          <a:ext cx="9937104"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496855" y="37651"/>
          <a:ext cx="6955972" cy="64944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89000">
            <a:lnSpc>
              <a:spcPct val="90000"/>
            </a:lnSpc>
            <a:spcBef>
              <a:spcPct val="0"/>
            </a:spcBef>
            <a:spcAft>
              <a:spcPct val="35000"/>
            </a:spcAft>
            <a:buNone/>
          </a:pPr>
          <a:r>
            <a:rPr lang="en-US" sz="2000" b="1" kern="1200" dirty="0"/>
            <a:t>Default Values</a:t>
          </a:r>
        </a:p>
      </dsp:txBody>
      <dsp:txXfrm>
        <a:off x="528558" y="69354"/>
        <a:ext cx="6892566" cy="586034"/>
      </dsp:txXfrm>
    </dsp:sp>
    <dsp:sp modelId="{4447009D-8EA2-41AA-BBF3-3154EA9B2F24}">
      <dsp:nvSpPr>
        <dsp:cNvPr id="0" name=""/>
        <dsp:cNvSpPr/>
      </dsp:nvSpPr>
      <dsp:spPr>
        <a:xfrm>
          <a:off x="0" y="1360291"/>
          <a:ext cx="9937104"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567835" y="976232"/>
          <a:ext cx="6955972" cy="649440"/>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89000">
            <a:lnSpc>
              <a:spcPct val="90000"/>
            </a:lnSpc>
            <a:spcBef>
              <a:spcPct val="0"/>
            </a:spcBef>
            <a:spcAft>
              <a:spcPct val="35000"/>
            </a:spcAft>
            <a:buNone/>
          </a:pPr>
          <a:r>
            <a:rPr lang="en-US" sz="2000" b="1" kern="1200" dirty="0"/>
            <a:t>Change Control</a:t>
          </a:r>
        </a:p>
      </dsp:txBody>
      <dsp:txXfrm>
        <a:off x="599538" y="1007935"/>
        <a:ext cx="6892566" cy="586034"/>
      </dsp:txXfrm>
    </dsp:sp>
    <dsp:sp modelId="{0B15E5D7-78A0-46A8-B805-14B307C3929F}">
      <dsp:nvSpPr>
        <dsp:cNvPr id="0" name=""/>
        <dsp:cNvSpPr/>
      </dsp:nvSpPr>
      <dsp:spPr>
        <a:xfrm>
          <a:off x="0" y="2358212"/>
          <a:ext cx="9937104"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496855" y="2033491"/>
          <a:ext cx="6955972" cy="64944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89000">
            <a:lnSpc>
              <a:spcPct val="90000"/>
            </a:lnSpc>
            <a:spcBef>
              <a:spcPct val="0"/>
            </a:spcBef>
            <a:spcAft>
              <a:spcPct val="35000"/>
            </a:spcAft>
            <a:buNone/>
          </a:pPr>
          <a:r>
            <a:rPr lang="en-US" sz="2000" b="1" kern="1200" dirty="0"/>
            <a:t>Document Reversal</a:t>
          </a:r>
        </a:p>
      </dsp:txBody>
      <dsp:txXfrm>
        <a:off x="528558" y="2065194"/>
        <a:ext cx="6892566" cy="586034"/>
      </dsp:txXfrm>
    </dsp:sp>
    <dsp:sp modelId="{E4831231-EA6F-485D-A4BA-3A5CF0E78F22}">
      <dsp:nvSpPr>
        <dsp:cNvPr id="0" name=""/>
        <dsp:cNvSpPr/>
      </dsp:nvSpPr>
      <dsp:spPr>
        <a:xfrm>
          <a:off x="0" y="3356132"/>
          <a:ext cx="9937104"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496855" y="3031412"/>
          <a:ext cx="6955972" cy="64944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89000">
            <a:lnSpc>
              <a:spcPct val="90000"/>
            </a:lnSpc>
            <a:spcBef>
              <a:spcPct val="0"/>
            </a:spcBef>
            <a:spcAft>
              <a:spcPct val="35000"/>
            </a:spcAft>
            <a:buNone/>
          </a:pPr>
          <a:r>
            <a:rPr lang="en-US" sz="2000" b="1" kern="1200" dirty="0"/>
            <a:t>Payment Terms and Cash Discounts</a:t>
          </a:r>
        </a:p>
      </dsp:txBody>
      <dsp:txXfrm>
        <a:off x="528558" y="3063115"/>
        <a:ext cx="6892566" cy="586034"/>
      </dsp:txXfrm>
    </dsp:sp>
    <dsp:sp modelId="{2A52738D-7113-4EF8-9685-E437BE1D1885}">
      <dsp:nvSpPr>
        <dsp:cNvPr id="0" name=""/>
        <dsp:cNvSpPr/>
      </dsp:nvSpPr>
      <dsp:spPr>
        <a:xfrm>
          <a:off x="0" y="4354052"/>
          <a:ext cx="9937104"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12710C-10E7-45F2-9533-5449996603CE}">
      <dsp:nvSpPr>
        <dsp:cNvPr id="0" name=""/>
        <dsp:cNvSpPr/>
      </dsp:nvSpPr>
      <dsp:spPr>
        <a:xfrm>
          <a:off x="496855" y="4029332"/>
          <a:ext cx="6955972" cy="64944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89000">
            <a:lnSpc>
              <a:spcPct val="90000"/>
            </a:lnSpc>
            <a:spcBef>
              <a:spcPct val="0"/>
            </a:spcBef>
            <a:spcAft>
              <a:spcPct val="35000"/>
            </a:spcAft>
            <a:buNone/>
          </a:pPr>
          <a:r>
            <a:rPr lang="en-US" sz="2000" b="1" kern="1200" dirty="0"/>
            <a:t>Cross-company Code Transactions</a:t>
          </a:r>
        </a:p>
      </dsp:txBody>
      <dsp:txXfrm>
        <a:off x="528558" y="4061035"/>
        <a:ext cx="6892566" cy="58603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23391-13B1-4A05-B0BD-54033F5EB283}">
      <dsp:nvSpPr>
        <dsp:cNvPr id="0" name=""/>
        <dsp:cNvSpPr/>
      </dsp:nvSpPr>
      <dsp:spPr>
        <a:xfrm>
          <a:off x="0" y="362371"/>
          <a:ext cx="9937104"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F565D8-69D8-4A13-A441-9ED1A07415DC}">
      <dsp:nvSpPr>
        <dsp:cNvPr id="0" name=""/>
        <dsp:cNvSpPr/>
      </dsp:nvSpPr>
      <dsp:spPr>
        <a:xfrm>
          <a:off x="496855" y="37651"/>
          <a:ext cx="6955972" cy="64944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89000">
            <a:lnSpc>
              <a:spcPct val="90000"/>
            </a:lnSpc>
            <a:spcBef>
              <a:spcPct val="0"/>
            </a:spcBef>
            <a:spcAft>
              <a:spcPct val="35000"/>
            </a:spcAft>
            <a:buNone/>
          </a:pPr>
          <a:r>
            <a:rPr lang="en-US" sz="2000" b="1" kern="1200" dirty="0"/>
            <a:t>Default Values</a:t>
          </a:r>
        </a:p>
      </dsp:txBody>
      <dsp:txXfrm>
        <a:off x="528558" y="69354"/>
        <a:ext cx="6892566" cy="586034"/>
      </dsp:txXfrm>
    </dsp:sp>
    <dsp:sp modelId="{4447009D-8EA2-41AA-BBF3-3154EA9B2F24}">
      <dsp:nvSpPr>
        <dsp:cNvPr id="0" name=""/>
        <dsp:cNvSpPr/>
      </dsp:nvSpPr>
      <dsp:spPr>
        <a:xfrm>
          <a:off x="0" y="1360291"/>
          <a:ext cx="9937104"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1B875E-30C4-4296-AF0A-B2F0FF98E937}">
      <dsp:nvSpPr>
        <dsp:cNvPr id="0" name=""/>
        <dsp:cNvSpPr/>
      </dsp:nvSpPr>
      <dsp:spPr>
        <a:xfrm>
          <a:off x="567835" y="976232"/>
          <a:ext cx="6955972" cy="64944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89000">
            <a:lnSpc>
              <a:spcPct val="90000"/>
            </a:lnSpc>
            <a:spcBef>
              <a:spcPct val="0"/>
            </a:spcBef>
            <a:spcAft>
              <a:spcPct val="35000"/>
            </a:spcAft>
            <a:buNone/>
          </a:pPr>
          <a:r>
            <a:rPr lang="en-US" sz="2000" b="1" kern="1200" dirty="0"/>
            <a:t>Change Control</a:t>
          </a:r>
        </a:p>
      </dsp:txBody>
      <dsp:txXfrm>
        <a:off x="599538" y="1007935"/>
        <a:ext cx="6892566" cy="586034"/>
      </dsp:txXfrm>
    </dsp:sp>
    <dsp:sp modelId="{0B15E5D7-78A0-46A8-B805-14B307C3929F}">
      <dsp:nvSpPr>
        <dsp:cNvPr id="0" name=""/>
        <dsp:cNvSpPr/>
      </dsp:nvSpPr>
      <dsp:spPr>
        <a:xfrm>
          <a:off x="0" y="2358212"/>
          <a:ext cx="9937104"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8892F6-9082-488F-A32B-06D8AF648161}">
      <dsp:nvSpPr>
        <dsp:cNvPr id="0" name=""/>
        <dsp:cNvSpPr/>
      </dsp:nvSpPr>
      <dsp:spPr>
        <a:xfrm>
          <a:off x="496855" y="2033491"/>
          <a:ext cx="6955972" cy="649440"/>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89000">
            <a:lnSpc>
              <a:spcPct val="90000"/>
            </a:lnSpc>
            <a:spcBef>
              <a:spcPct val="0"/>
            </a:spcBef>
            <a:spcAft>
              <a:spcPct val="35000"/>
            </a:spcAft>
            <a:buNone/>
          </a:pPr>
          <a:r>
            <a:rPr lang="en-US" sz="2000" b="1" kern="1200" dirty="0"/>
            <a:t>Document Reversal</a:t>
          </a:r>
        </a:p>
      </dsp:txBody>
      <dsp:txXfrm>
        <a:off x="528558" y="2065194"/>
        <a:ext cx="6892566" cy="586034"/>
      </dsp:txXfrm>
    </dsp:sp>
    <dsp:sp modelId="{E4831231-EA6F-485D-A4BA-3A5CF0E78F22}">
      <dsp:nvSpPr>
        <dsp:cNvPr id="0" name=""/>
        <dsp:cNvSpPr/>
      </dsp:nvSpPr>
      <dsp:spPr>
        <a:xfrm>
          <a:off x="0" y="3356132"/>
          <a:ext cx="9937104"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734AB2-47DC-430A-AF94-79125E632AC1}">
      <dsp:nvSpPr>
        <dsp:cNvPr id="0" name=""/>
        <dsp:cNvSpPr/>
      </dsp:nvSpPr>
      <dsp:spPr>
        <a:xfrm>
          <a:off x="496855" y="3031412"/>
          <a:ext cx="6955972" cy="64944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89000">
            <a:lnSpc>
              <a:spcPct val="90000"/>
            </a:lnSpc>
            <a:spcBef>
              <a:spcPct val="0"/>
            </a:spcBef>
            <a:spcAft>
              <a:spcPct val="35000"/>
            </a:spcAft>
            <a:buNone/>
          </a:pPr>
          <a:r>
            <a:rPr lang="en-US" sz="2000" b="1" kern="1200" dirty="0"/>
            <a:t>Payment Terms and Cash Discounts</a:t>
          </a:r>
        </a:p>
      </dsp:txBody>
      <dsp:txXfrm>
        <a:off x="528558" y="3063115"/>
        <a:ext cx="6892566" cy="586034"/>
      </dsp:txXfrm>
    </dsp:sp>
    <dsp:sp modelId="{2A52738D-7113-4EF8-9685-E437BE1D1885}">
      <dsp:nvSpPr>
        <dsp:cNvPr id="0" name=""/>
        <dsp:cNvSpPr/>
      </dsp:nvSpPr>
      <dsp:spPr>
        <a:xfrm>
          <a:off x="0" y="4354052"/>
          <a:ext cx="9937104"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12710C-10E7-45F2-9533-5449996603CE}">
      <dsp:nvSpPr>
        <dsp:cNvPr id="0" name=""/>
        <dsp:cNvSpPr/>
      </dsp:nvSpPr>
      <dsp:spPr>
        <a:xfrm>
          <a:off x="496855" y="4029332"/>
          <a:ext cx="6955972" cy="649440"/>
        </a:xfrm>
        <a:prstGeom prst="roundRect">
          <a:avLst/>
        </a:prstGeom>
        <a:solidFill>
          <a:schemeClr val="bg1">
            <a:lumMod val="85000"/>
          </a:schemeClr>
        </a:solidFill>
        <a:ln w="12700" cap="flat" cmpd="sng" algn="ctr">
          <a:solidFill>
            <a:schemeClr val="lt1">
              <a:hueOff val="0"/>
              <a:satOff val="0"/>
              <a:lumOff val="0"/>
              <a:alphaOff val="0"/>
            </a:schemeClr>
          </a:solidFill>
          <a:prstDash val="solid"/>
          <a:miter lim="800000"/>
        </a:ln>
        <a:effectLst>
          <a:outerShdw blurRad="50800" dist="38100" dir="5400000" algn="t" rotWithShape="0">
            <a:prstClr val="black">
              <a:alpha val="40000"/>
            </a:prstClr>
          </a:outerShdw>
        </a:effectLst>
        <a:scene3d>
          <a:camera prst="perspectiveFron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262919" tIns="0" rIns="262919" bIns="0" numCol="1" spcCol="1270" anchor="ctr" anchorCtr="0">
          <a:noAutofit/>
        </a:bodyPr>
        <a:lstStyle/>
        <a:p>
          <a:pPr marL="0" lvl="0" indent="0" algn="l" defTabSz="889000">
            <a:lnSpc>
              <a:spcPct val="90000"/>
            </a:lnSpc>
            <a:spcBef>
              <a:spcPct val="0"/>
            </a:spcBef>
            <a:spcAft>
              <a:spcPct val="35000"/>
            </a:spcAft>
            <a:buNone/>
          </a:pPr>
          <a:r>
            <a:rPr lang="en-US" sz="2000" b="1" kern="1200" dirty="0"/>
            <a:t>Cross-company Code Transactions</a:t>
          </a:r>
        </a:p>
      </dsp:txBody>
      <dsp:txXfrm>
        <a:off x="528558" y="4061035"/>
        <a:ext cx="6892566"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29/08/2022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29/08/2022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96259"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extLst>
      <p:ext uri="{BB962C8B-B14F-4D97-AF65-F5344CB8AC3E}">
        <p14:creationId xmlns:p14="http://schemas.microsoft.com/office/powerpoint/2010/main" val="3273350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extLst>
      <p:ext uri="{BB962C8B-B14F-4D97-AF65-F5344CB8AC3E}">
        <p14:creationId xmlns:p14="http://schemas.microsoft.com/office/powerpoint/2010/main" val="3161240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extLst>
      <p:ext uri="{BB962C8B-B14F-4D97-AF65-F5344CB8AC3E}">
        <p14:creationId xmlns:p14="http://schemas.microsoft.com/office/powerpoint/2010/main" val="2346054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a:t>2.0.1_PTP_Organization Structure</a:t>
            </a:r>
          </a:p>
        </p:txBody>
      </p:sp>
      <p:sp>
        <p:nvSpPr>
          <p:cNvPr id="5" name="Slide Number Placeholder 4"/>
          <p:cNvSpPr>
            <a:spLocks noGrp="1"/>
          </p:cNvSpPr>
          <p:nvPr>
            <p:ph type="sldNum" sz="quarter" idx="11"/>
          </p:nvPr>
        </p:nvSpPr>
        <p:spPr/>
        <p:txBody>
          <a:bodyPr/>
          <a:lstStyle/>
          <a:p>
            <a:fld id="{9FF4F04D-5809-46B9-BC34-D0E45399D316}" type="slidenum">
              <a:rPr lang="en-US" smtClean="0"/>
              <a:pPr/>
              <a:t>38</a:t>
            </a:fld>
            <a:endParaRPr lang="en-US" dirty="0"/>
          </a:p>
        </p:txBody>
      </p:sp>
    </p:spTree>
    <p:extLst>
      <p:ext uri="{BB962C8B-B14F-4D97-AF65-F5344CB8AC3E}">
        <p14:creationId xmlns:p14="http://schemas.microsoft.com/office/powerpoint/2010/main" val="938822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96259"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extLst>
      <p:ext uri="{BB962C8B-B14F-4D97-AF65-F5344CB8AC3E}">
        <p14:creationId xmlns:p14="http://schemas.microsoft.com/office/powerpoint/2010/main" val="291906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extLst>
      <p:ext uri="{BB962C8B-B14F-4D97-AF65-F5344CB8AC3E}">
        <p14:creationId xmlns:p14="http://schemas.microsoft.com/office/powerpoint/2010/main" val="3104576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extLst>
      <p:ext uri="{BB962C8B-B14F-4D97-AF65-F5344CB8AC3E}">
        <p14:creationId xmlns:p14="http://schemas.microsoft.com/office/powerpoint/2010/main" val="1098722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extLst>
      <p:ext uri="{BB962C8B-B14F-4D97-AF65-F5344CB8AC3E}">
        <p14:creationId xmlns:p14="http://schemas.microsoft.com/office/powerpoint/2010/main" val="2043014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extLst>
      <p:ext uri="{BB962C8B-B14F-4D97-AF65-F5344CB8AC3E}">
        <p14:creationId xmlns:p14="http://schemas.microsoft.com/office/powerpoint/2010/main" val="976046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extLst>
      <p:ext uri="{BB962C8B-B14F-4D97-AF65-F5344CB8AC3E}">
        <p14:creationId xmlns:p14="http://schemas.microsoft.com/office/powerpoint/2010/main" val="20252035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96259"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extLst>
      <p:ext uri="{BB962C8B-B14F-4D97-AF65-F5344CB8AC3E}">
        <p14:creationId xmlns:p14="http://schemas.microsoft.com/office/powerpoint/2010/main" val="25246662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extLst>
      <p:ext uri="{BB962C8B-B14F-4D97-AF65-F5344CB8AC3E}">
        <p14:creationId xmlns:p14="http://schemas.microsoft.com/office/powerpoint/2010/main" val="10600654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extLst>
      <p:ext uri="{BB962C8B-B14F-4D97-AF65-F5344CB8AC3E}">
        <p14:creationId xmlns:p14="http://schemas.microsoft.com/office/powerpoint/2010/main" val="4850326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extLst>
      <p:ext uri="{BB962C8B-B14F-4D97-AF65-F5344CB8AC3E}">
        <p14:creationId xmlns:p14="http://schemas.microsoft.com/office/powerpoint/2010/main" val="28355970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extLst>
      <p:ext uri="{BB962C8B-B14F-4D97-AF65-F5344CB8AC3E}">
        <p14:creationId xmlns:p14="http://schemas.microsoft.com/office/powerpoint/2010/main" val="3059478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extLst>
      <p:ext uri="{BB962C8B-B14F-4D97-AF65-F5344CB8AC3E}">
        <p14:creationId xmlns:p14="http://schemas.microsoft.com/office/powerpoint/2010/main" val="2674995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207963" y="741363"/>
            <a:ext cx="7265988" cy="4087812"/>
          </a:xfrm>
          <a:noFill/>
          <a:ln>
            <a:solidFill>
              <a:srgbClr val="000000"/>
            </a:solidFill>
            <a:miter lim="800000"/>
            <a:headEnd/>
            <a:tailEnd/>
          </a:ln>
        </p:spPr>
      </p:sp>
      <p:sp>
        <p:nvSpPr>
          <p:cNvPr id="97283" name="Rectangle 3"/>
          <p:cNvSpPr>
            <a:spLocks noGrp="1" noChangeArrowheads="1"/>
          </p:cNvSpPr>
          <p:nvPr>
            <p:ph type="body" idx="1"/>
          </p:nvPr>
        </p:nvSpPr>
        <p:spPr bwMode="auto">
          <a:xfrm>
            <a:off x="695325" y="4991100"/>
            <a:ext cx="5429250" cy="3505200"/>
          </a:xfrm>
          <a:noFill/>
        </p:spPr>
        <p:txBody>
          <a:bodyPr wrap="square" numCol="1" anchor="t" anchorCtr="0" compatLnSpc="1">
            <a:prstTxWarp prst="textNoShape">
              <a:avLst/>
            </a:prstTxWarp>
          </a:bodyPr>
          <a:lstStyle/>
          <a:p>
            <a:pPr eaLnBrk="1" hangingPunct="1">
              <a:spcBef>
                <a:spcPct val="0"/>
              </a:spcBef>
            </a:pPr>
            <a:endParaRPr lang="en-US" dirty="0"/>
          </a:p>
          <a:p>
            <a:pPr eaLnBrk="1" hangingPunct="1">
              <a:spcBef>
                <a:spcPct val="0"/>
              </a:spcBef>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6960096" y="3963999"/>
            <a:ext cx="3160948"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b="1" dirty="0">
                <a:solidFill>
                  <a:schemeClr val="bg1"/>
                </a:solidFill>
              </a:defRPr>
            </a:lvl1pPr>
          </a:lstStyle>
          <a:p>
            <a:pPr marL="0" lvl="0"/>
            <a:r>
              <a:rPr lang="en-US" dirty="0"/>
              <a:t>Click to insert presenter, location, 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82488972"/>
      </p:ext>
    </p:extLst>
  </p:cSld>
  <p:clrMapOvr>
    <a:masterClrMapping/>
  </p:clrMapOvr>
  <p:extLst>
    <p:ext uri="{DCECCB84-F9BA-43D5-87BE-67443E8EF086}">
      <p15:sldGuideLst xmlns:p15="http://schemas.microsoft.com/office/powerpoint/2012/main">
        <p15:guide id="2" pos="25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0840407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8DC6A54A-9BF8-4F66-8401-A8591C494FA5}"/>
              </a:ext>
            </a:extLst>
          </p:cNvPr>
          <p:cNvGrpSpPr/>
          <p:nvPr userDrawn="1"/>
        </p:nvGrpSpPr>
        <p:grpSpPr>
          <a:xfrm>
            <a:off x="0" y="0"/>
            <a:ext cx="7102050" cy="6410325"/>
            <a:chOff x="4563414" y="273880"/>
            <a:chExt cx="7102050" cy="6410325"/>
          </a:xfrm>
        </p:grpSpPr>
        <p:sp>
          <p:nvSpPr>
            <p:cNvPr id="5" name="Forme libre : forme 4">
              <a:extLst>
                <a:ext uri="{FF2B5EF4-FFF2-40B4-BE49-F238E27FC236}">
                  <a16:creationId xmlns:a16="http://schemas.microsoft.com/office/drawing/2014/main"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12" name="Forme libre : forme 11">
              <a:extLst>
                <a:ext uri="{FF2B5EF4-FFF2-40B4-BE49-F238E27FC236}">
                  <a16:creationId xmlns:a16="http://schemas.microsoft.com/office/drawing/2014/main"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graphicFrame>
        <p:nvGraphicFramePr>
          <p:cNvPr id="10" name="Object 9"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0" name="Object 9"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039327573"/>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7EAE-AF30-4C5C-B186-E430BBCFC58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93627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2" name="Object 1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Tree>
    <p:extLst>
      <p:ext uri="{BB962C8B-B14F-4D97-AF65-F5344CB8AC3E}">
        <p14:creationId xmlns:p14="http://schemas.microsoft.com/office/powerpoint/2010/main" val="301022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8" y="1591"/>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91"/>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a16="http://schemas.microsoft.com/office/drawing/2014/main" id="{10113F8D-52D8-4246-B9BC-1A6D3EF8C72C}"/>
              </a:ext>
            </a:extLst>
          </p:cNvPr>
          <p:cNvPicPr>
            <a:picLocks noChangeAspect="1"/>
          </p:cNvPicPr>
          <p:nvPr userDrawn="1"/>
        </p:nvPicPr>
        <p:blipFill>
          <a:blip r:embed="rId5" cstate="print">
            <a:duotone>
              <a:schemeClr val="accent5">
                <a:shade val="45000"/>
                <a:satMod val="135000"/>
              </a:schemeClr>
              <a:prstClr val="white"/>
            </a:duotone>
            <a:extLst>
              <a:ext uri="{BEBA8EAE-BF5A-486C-A8C5-ECC9F3942E4B}">
                <a14:imgProps xmlns:a14="http://schemas.microsoft.com/office/drawing/2010/main">
                  <a14:imgLayer r:embed="rId6">
                    <a14:imgEffect>
                      <a14:saturation sat="0"/>
                    </a14:imgEffect>
                  </a14:imgLayer>
                </a14:imgProps>
              </a:ext>
            </a:extLst>
          </a:blip>
          <a:srcRect b="25000"/>
          <a:stretch>
            <a:fillRect/>
          </a:stretch>
        </p:blipFill>
        <p:spPr>
          <a:xfrm>
            <a:off x="2" y="1485900"/>
            <a:ext cx="6423097"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6864001" y="1989000"/>
            <a:ext cx="5088817" cy="369332"/>
          </a:xfrm>
          <a:prstGeom prst="rect">
            <a:avLst/>
          </a:prstGeom>
        </p:spPr>
        <p:txBody>
          <a:bodyPr wrap="square" anchor="ctr">
            <a:spAutoFit/>
          </a:bodyPr>
          <a:lstStyle>
            <a:lvl1pPr>
              <a:lnSpc>
                <a:spcPct val="100000"/>
              </a:lnSpc>
              <a:defRPr sz="1800">
                <a:solidFill>
                  <a:schemeClr val="accent1"/>
                </a:solidFill>
              </a:defRPr>
            </a:lvl1pPr>
            <a:lvl2pPr>
              <a:lnSpc>
                <a:spcPct val="100000"/>
              </a:lnSpc>
              <a:defRPr sz="1050"/>
            </a:lvl2pPr>
            <a:lvl3pPr>
              <a:lnSpc>
                <a:spcPct val="100000"/>
              </a:lnSpc>
              <a:defRPr sz="1050"/>
            </a:lvl3pPr>
            <a:lvl4pPr>
              <a:lnSpc>
                <a:spcPct val="100000"/>
              </a:lnSpc>
              <a:defRPr sz="1050"/>
            </a:lvl4pPr>
            <a:lvl5pPr>
              <a:lnSpc>
                <a:spcPct val="100000"/>
              </a:lnSpc>
              <a:defRPr sz="1050"/>
            </a:lvl5pPr>
          </a:lstStyle>
          <a:p>
            <a:pPr lvl="0"/>
            <a:r>
              <a:rPr lang="en-US" dirty="0"/>
              <a:t>Click to insert text</a:t>
            </a:r>
          </a:p>
        </p:txBody>
      </p:sp>
      <p:sp>
        <p:nvSpPr>
          <p:cNvPr id="20" name="Text Placeholder 13">
            <a:extLst>
              <a:ext uri="{FF2B5EF4-FFF2-40B4-BE49-F238E27FC236}">
                <a16:creationId xmlns:a16="http://schemas.microsoft.com/office/drawing/2014/main" id="{5C674D03-4995-4743-8CE4-61CF32CFBDDE}"/>
              </a:ext>
            </a:extLst>
          </p:cNvPr>
          <p:cNvSpPr>
            <a:spLocks noGrp="1"/>
          </p:cNvSpPr>
          <p:nvPr>
            <p:ph type="body" sz="quarter" idx="19" hasCustomPrompt="1"/>
          </p:nvPr>
        </p:nvSpPr>
        <p:spPr>
          <a:xfrm>
            <a:off x="226485" y="3737985"/>
            <a:ext cx="5970131" cy="867930"/>
          </a:xfrm>
          <a:prstGeom prst="rect">
            <a:avLst/>
          </a:prstGeom>
        </p:spPr>
        <p:txBody>
          <a:bodyPr anchor="ctr">
            <a:noAutofit/>
          </a:bodyPr>
          <a:lstStyle>
            <a:lvl1pPr marL="0" indent="0" algn="l">
              <a:buNone/>
              <a:defRPr sz="2400" b="0">
                <a:solidFill>
                  <a:schemeClr val="tx1"/>
                </a:solidFill>
              </a:defRPr>
            </a:lvl1pPr>
            <a:lvl2pPr marL="457189"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992479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9" imgW="270" imgH="270" progId="TCLayout.ActiveDocument.1">
                  <p:embed/>
                </p:oleObj>
              </mc:Choice>
              <mc:Fallback>
                <p:oleObj name="think-cell Slide" r:id="rId9" imgW="270" imgH="270" progId="TCLayout.ActiveDocument.1">
                  <p:embed/>
                  <p:pic>
                    <p:nvPicPr>
                      <p:cNvPr id="21" name="Object 20"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Training Material</a:t>
            </a:r>
          </a:p>
        </p:txBody>
      </p:sp>
      <p:sp>
        <p:nvSpPr>
          <p:cNvPr id="9" name="Espace réservé du titre 8"/>
          <p:cNvSpPr>
            <a:spLocks noGrp="1"/>
          </p:cNvSpPr>
          <p:nvPr>
            <p:ph type="title"/>
          </p:nvPr>
        </p:nvSpPr>
        <p:spPr>
          <a:xfrm>
            <a:off x="227349" y="0"/>
            <a:ext cx="11125236" cy="720000"/>
          </a:xfrm>
          <a:prstGeom prst="rect">
            <a:avLst/>
          </a:prstGeom>
        </p:spPr>
        <p:txBody>
          <a:bodyPr vert="horz" lIns="0" tIns="18000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9" r:id="rId4"/>
    <p:sldLayoutId id="2147483892" r:id="rId5"/>
    <p:sldLayoutId id="2147483905" r:id="rId6"/>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2" userDrawn="1">
          <p15:clr>
            <a:srgbClr val="F26B43"/>
          </p15:clr>
        </p15:guide>
        <p15:guide id="2" pos="7506">
          <p15:clr>
            <a:srgbClr val="F26B43"/>
          </p15:clr>
        </p15:guide>
        <p15:guide id="3" orient="horz" pos="4110" userDrawn="1">
          <p15:clr>
            <a:srgbClr val="F26B43"/>
          </p15:clr>
        </p15:guide>
        <p15:guide id="4" pos="143">
          <p15:clr>
            <a:srgbClr val="F26B43"/>
          </p15:clr>
        </p15:guide>
        <p15:guide id="5" orient="horz" pos="61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1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slide" Target="slide124.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slide" Target="slide126.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3" Type="http://schemas.openxmlformats.org/officeDocument/2006/relationships/slide" Target="slide135.xml"/><Relationship Id="rId2" Type="http://schemas.openxmlformats.org/officeDocument/2006/relationships/slide" Target="slide134.xml"/><Relationship Id="rId1" Type="http://schemas.openxmlformats.org/officeDocument/2006/relationships/slideLayout" Target="../slideLayouts/slideLayout4.xml"/><Relationship Id="rId4" Type="http://schemas.openxmlformats.org/officeDocument/2006/relationships/slide" Target="slide136.xml"/></Relationships>
</file>

<file path=ppt/slides/_rels/slide134.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6.bin"/><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4.xml"/><Relationship Id="rId4" Type="http://schemas.openxmlformats.org/officeDocument/2006/relationships/image" Target="../media/image43.emf"/></Relationships>
</file>

<file path=ppt/slides/_rels/slide48.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 Id="rId4" Type="http://schemas.openxmlformats.org/officeDocument/2006/relationships/image" Target="../media/image66.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4.xml"/><Relationship Id="rId4" Type="http://schemas.openxmlformats.org/officeDocument/2006/relationships/slide" Target="slide93.xml"/></Relationships>
</file>

<file path=ppt/slides/_rels/slide91.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image" Target="../media/image73.pn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4.xml"/><Relationship Id="rId4" Type="http://schemas.openxmlformats.org/officeDocument/2006/relationships/image" Target="../media/image77.png"/></Relationships>
</file>

<file path=ppt/slides/_rels/slide9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4.xml"/><Relationship Id="rId5" Type="http://schemas.openxmlformats.org/officeDocument/2006/relationships/image" Target="../media/image77.png"/><Relationship Id="rId4" Type="http://schemas.openxmlformats.org/officeDocument/2006/relationships/image" Target="../media/image76.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19C2595-EFCA-4772-99E1-A517880C7F2A}"/>
              </a:ext>
            </a:extLst>
          </p:cNvPr>
          <p:cNvSpPr>
            <a:spLocks noGrp="1"/>
          </p:cNvSpPr>
          <p:nvPr>
            <p:ph type="body" sz="quarter" idx="11"/>
          </p:nvPr>
        </p:nvSpPr>
        <p:spPr/>
        <p:txBody>
          <a:bodyPr/>
          <a:lstStyle/>
          <a:p>
            <a:r>
              <a:rPr lang="en-US" dirty="0"/>
              <a:t>Document Control</a:t>
            </a:r>
          </a:p>
        </p:txBody>
      </p:sp>
      <p:sp>
        <p:nvSpPr>
          <p:cNvPr id="4" name="Subtitle 3">
            <a:extLst>
              <a:ext uri="{FF2B5EF4-FFF2-40B4-BE49-F238E27FC236}">
                <a16:creationId xmlns:a16="http://schemas.microsoft.com/office/drawing/2014/main" id="{842FEBBC-6E56-45E1-BD0A-EA28D3239C0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0256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Document Types	</a:t>
            </a:r>
          </a:p>
        </p:txBody>
      </p:sp>
      <p:pic>
        <p:nvPicPr>
          <p:cNvPr id="3075" name="Picture 3"/>
          <p:cNvPicPr>
            <a:picLocks noChangeAspect="1" noChangeArrowheads="1"/>
          </p:cNvPicPr>
          <p:nvPr/>
        </p:nvPicPr>
        <p:blipFill>
          <a:blip r:embed="rId3" cstate="print"/>
          <a:stretch>
            <a:fillRect/>
          </a:stretch>
        </p:blipFill>
        <p:spPr bwMode="auto">
          <a:xfrm>
            <a:off x="6140287" y="1341438"/>
            <a:ext cx="5747767" cy="3352864"/>
          </a:xfrm>
          <a:prstGeom prst="rect">
            <a:avLst/>
          </a:prstGeom>
        </p:spPr>
      </p:pic>
      <p:sp>
        <p:nvSpPr>
          <p:cNvPr id="3" name="Rectangle 2">
            <a:extLst>
              <a:ext uri="{FF2B5EF4-FFF2-40B4-BE49-F238E27FC236}">
                <a16:creationId xmlns:a16="http://schemas.microsoft.com/office/drawing/2014/main" id="{E9E73B28-7A16-4BB3-938E-E91EE58FA4A8}"/>
              </a:ext>
            </a:extLst>
          </p:cNvPr>
          <p:cNvSpPr/>
          <p:nvPr/>
        </p:nvSpPr>
        <p:spPr>
          <a:xfrm>
            <a:off x="227349" y="1341438"/>
            <a:ext cx="5824365" cy="3400931"/>
          </a:xfrm>
          <a:prstGeom prst="rect">
            <a:avLst/>
          </a:prstGeom>
        </p:spPr>
        <p:txBody>
          <a:bodyPr wrap="square">
            <a:spAutoFit/>
          </a:bodyPr>
          <a:lstStyle/>
          <a:p>
            <a:pPr marL="285750" indent="-285750">
              <a:spcBef>
                <a:spcPts val="1800"/>
              </a:spcBef>
              <a:buClr>
                <a:schemeClr val="accent1"/>
              </a:buClr>
              <a:buFont typeface="Wingdings" panose="05000000000000000000" pitchFamily="2" charset="2"/>
              <a:buChar char="§"/>
            </a:pPr>
            <a:r>
              <a:rPr lang="en-US" sz="1600" dirty="0"/>
              <a:t>Defined at client level</a:t>
            </a:r>
          </a:p>
          <a:p>
            <a:pPr marL="285750" indent="-285750">
              <a:spcBef>
                <a:spcPts val="1800"/>
              </a:spcBef>
              <a:buClr>
                <a:schemeClr val="accent1"/>
              </a:buClr>
              <a:buFont typeface="Wingdings" panose="05000000000000000000" pitchFamily="2" charset="2"/>
              <a:buChar char="§"/>
            </a:pPr>
            <a:r>
              <a:rPr lang="en-US" sz="1600" dirty="0"/>
              <a:t>Document types controls the following:</a:t>
            </a:r>
          </a:p>
          <a:p>
            <a:pPr marL="631825" lvl="1" indent="-285750">
              <a:spcBef>
                <a:spcPts val="1800"/>
              </a:spcBef>
              <a:buClr>
                <a:schemeClr val="accent2"/>
              </a:buClr>
              <a:buFont typeface="Arial" panose="020B0604020202020204" pitchFamily="34" charset="0"/>
              <a:buChar char="•"/>
            </a:pPr>
            <a:r>
              <a:rPr lang="en-US" sz="1600" dirty="0"/>
              <a:t>Number ranges for document numbers</a:t>
            </a:r>
          </a:p>
          <a:p>
            <a:pPr marL="631825" lvl="1" indent="-285750">
              <a:spcBef>
                <a:spcPts val="1800"/>
              </a:spcBef>
              <a:buClr>
                <a:schemeClr val="accent2"/>
              </a:buClr>
              <a:buFont typeface="Arial" panose="020B0604020202020204" pitchFamily="34" charset="0"/>
              <a:buChar char="•"/>
            </a:pPr>
            <a:r>
              <a:rPr lang="en-US" sz="1600" dirty="0"/>
              <a:t>Account types permitted for postings</a:t>
            </a:r>
          </a:p>
          <a:p>
            <a:pPr marL="631825" lvl="1" indent="-285750">
              <a:spcBef>
                <a:spcPts val="1800"/>
              </a:spcBef>
              <a:buClr>
                <a:schemeClr val="accent2"/>
              </a:buClr>
              <a:buFont typeface="Arial" panose="020B0604020202020204" pitchFamily="34" charset="0"/>
              <a:buChar char="•"/>
            </a:pPr>
            <a:r>
              <a:rPr lang="en-US" sz="1600" dirty="0"/>
              <a:t>Field status of document header fields (Document header text and Reference number)</a:t>
            </a:r>
          </a:p>
          <a:p>
            <a:pPr marL="631825" lvl="1" indent="-285750">
              <a:spcBef>
                <a:spcPts val="1800"/>
              </a:spcBef>
              <a:buClr>
                <a:schemeClr val="accent2"/>
              </a:buClr>
              <a:buFont typeface="Arial" panose="020B0604020202020204" pitchFamily="34" charset="0"/>
              <a:buChar char="•"/>
            </a:pPr>
            <a:r>
              <a:rPr lang="en-US" sz="1600" dirty="0"/>
              <a:t>Whether invoices are posted with the net procedure</a:t>
            </a:r>
          </a:p>
          <a:p>
            <a:pPr lvl="1"/>
            <a:endParaRPr lang="en-US" sz="12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Posting Control: Cross-company Code Transactions</a:t>
            </a:r>
          </a:p>
        </p:txBody>
      </p:sp>
      <p:graphicFrame>
        <p:nvGraphicFramePr>
          <p:cNvPr id="5" name="Diagram 4"/>
          <p:cNvGraphicFramePr/>
          <p:nvPr>
            <p:extLst>
              <p:ext uri="{D42A27DB-BD31-4B8C-83A1-F6EECF244321}">
                <p14:modId xmlns:p14="http://schemas.microsoft.com/office/powerpoint/2010/main" val="656588034"/>
              </p:ext>
            </p:extLst>
          </p:nvPr>
        </p:nvGraphicFramePr>
        <p:xfrm>
          <a:off x="1127448" y="1219200"/>
          <a:ext cx="9937104" cy="4946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72958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Cross-company Code Transactions</a:t>
            </a:r>
          </a:p>
        </p:txBody>
      </p:sp>
      <p:sp>
        <p:nvSpPr>
          <p:cNvPr id="5" name="Rectangle 4">
            <a:extLst>
              <a:ext uri="{FF2B5EF4-FFF2-40B4-BE49-F238E27FC236}">
                <a16:creationId xmlns:a16="http://schemas.microsoft.com/office/drawing/2014/main" id="{08EE7562-6163-48EB-8808-40BF49F1A3C8}"/>
              </a:ext>
            </a:extLst>
          </p:cNvPr>
          <p:cNvSpPr/>
          <p:nvPr/>
        </p:nvSpPr>
        <p:spPr>
          <a:xfrm>
            <a:off x="237796" y="1351654"/>
            <a:ext cx="11546836" cy="1831271"/>
          </a:xfrm>
          <a:prstGeom prst="rect">
            <a:avLst/>
          </a:prstGeom>
        </p:spPr>
        <p:txBody>
          <a:bodyPr wrap="square">
            <a:spAutoFit/>
          </a:bodyPr>
          <a:lstStyle/>
          <a:p>
            <a:pPr>
              <a:spcBef>
                <a:spcPts val="1800"/>
              </a:spcBef>
              <a:buNone/>
            </a:pPr>
            <a:r>
              <a:rPr lang="en-US" b="1" u="sng" dirty="0"/>
              <a:t>Objective:</a:t>
            </a:r>
          </a:p>
          <a:p>
            <a:pPr>
              <a:spcBef>
                <a:spcPts val="1800"/>
              </a:spcBef>
              <a:buNone/>
            </a:pPr>
            <a:r>
              <a:rPr lang="en-US" b="1" dirty="0"/>
              <a:t>After the lesson you will be able to:</a:t>
            </a:r>
          </a:p>
          <a:p>
            <a:pPr marL="358775" indent="-358775">
              <a:spcBef>
                <a:spcPts val="1800"/>
              </a:spcBef>
              <a:buClr>
                <a:schemeClr val="accent1"/>
              </a:buClr>
              <a:buFont typeface="Wingdings" panose="05000000000000000000" pitchFamily="2" charset="2"/>
              <a:buChar char="§"/>
            </a:pPr>
            <a:r>
              <a:rPr lang="en-US" sz="1600" dirty="0"/>
              <a:t>Explain cross-company code transactions</a:t>
            </a:r>
          </a:p>
          <a:p>
            <a:pPr marL="358775" indent="-358775">
              <a:spcBef>
                <a:spcPts val="1800"/>
              </a:spcBef>
              <a:buClr>
                <a:schemeClr val="accent1"/>
              </a:buClr>
              <a:buFont typeface="Wingdings" panose="05000000000000000000" pitchFamily="2" charset="2"/>
              <a:buChar char="§"/>
            </a:pPr>
            <a:r>
              <a:rPr lang="en-US" sz="1600" dirty="0"/>
              <a:t>Post cross-company code transactions</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Cross-company Code Transactions</a:t>
            </a:r>
          </a:p>
        </p:txBody>
      </p:sp>
      <p:sp>
        <p:nvSpPr>
          <p:cNvPr id="5" name="Rectangle 4">
            <a:extLst>
              <a:ext uri="{FF2B5EF4-FFF2-40B4-BE49-F238E27FC236}">
                <a16:creationId xmlns:a16="http://schemas.microsoft.com/office/drawing/2014/main" id="{09F4E2BB-A67C-4F68-B425-68872F052210}"/>
              </a:ext>
            </a:extLst>
          </p:cNvPr>
          <p:cNvSpPr/>
          <p:nvPr/>
        </p:nvSpPr>
        <p:spPr>
          <a:xfrm>
            <a:off x="252466" y="1335694"/>
            <a:ext cx="11580415" cy="4170372"/>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pPr>
            <a:r>
              <a:rPr lang="en-US" sz="1600" dirty="0"/>
              <a:t>A </a:t>
            </a:r>
            <a:r>
              <a:rPr lang="en-US" sz="1600" b="1" dirty="0"/>
              <a:t>cross-company code transaction involves two or more company codes in </a:t>
            </a:r>
            <a:r>
              <a:rPr lang="en-US" sz="1600" dirty="0"/>
              <a:t>one business transaction</a:t>
            </a:r>
          </a:p>
          <a:p>
            <a:pPr marL="358775" lvl="1" indent="-358775">
              <a:spcBef>
                <a:spcPts val="1800"/>
              </a:spcBef>
              <a:buClr>
                <a:schemeClr val="accent1"/>
              </a:buClr>
              <a:buFont typeface="Wingdings" panose="05000000000000000000" pitchFamily="2" charset="2"/>
              <a:buChar char="§"/>
            </a:pPr>
            <a:r>
              <a:rPr lang="en-US" sz="1600" i="1" dirty="0"/>
              <a:t>Examples:</a:t>
            </a:r>
          </a:p>
          <a:p>
            <a:pPr marL="719138" lvl="1" indent="-358775">
              <a:spcBef>
                <a:spcPts val="1800"/>
              </a:spcBef>
              <a:buClr>
                <a:schemeClr val="accent2"/>
              </a:buClr>
              <a:buFont typeface="Arial" panose="020B0604020202020204" pitchFamily="34" charset="0"/>
              <a:buChar char="•"/>
            </a:pPr>
            <a:r>
              <a:rPr lang="en-US" sz="1600" dirty="0"/>
              <a:t>One company code makes purchases for other company codes (Central Procurement)</a:t>
            </a:r>
          </a:p>
          <a:p>
            <a:pPr marL="719138" lvl="1" indent="-358775">
              <a:spcBef>
                <a:spcPts val="1800"/>
              </a:spcBef>
              <a:buClr>
                <a:schemeClr val="accent2"/>
              </a:buClr>
              <a:buFont typeface="Arial" panose="020B0604020202020204" pitchFamily="34" charset="0"/>
              <a:buChar char="•"/>
            </a:pPr>
            <a:r>
              <a:rPr lang="en-US" sz="1600" dirty="0"/>
              <a:t>One company code pays invoices for other company codes (Central Payment)</a:t>
            </a:r>
          </a:p>
          <a:p>
            <a:pPr marL="719138" lvl="1" indent="-358775">
              <a:spcBef>
                <a:spcPts val="1800"/>
              </a:spcBef>
              <a:buClr>
                <a:schemeClr val="accent2"/>
              </a:buClr>
              <a:buFont typeface="Arial" panose="020B0604020202020204" pitchFamily="34" charset="0"/>
              <a:buChar char="•"/>
            </a:pPr>
            <a:r>
              <a:rPr lang="en-US" sz="1600" dirty="0"/>
              <a:t>One company code sells goods to other company codes</a:t>
            </a:r>
          </a:p>
          <a:p>
            <a:pPr marL="358775" indent="-358775">
              <a:spcBef>
                <a:spcPts val="1800"/>
              </a:spcBef>
              <a:buClr>
                <a:schemeClr val="accent1"/>
              </a:buClr>
              <a:buFont typeface="Wingdings" panose="05000000000000000000" pitchFamily="2" charset="2"/>
              <a:buChar char="§"/>
            </a:pPr>
            <a:r>
              <a:rPr lang="en-US" sz="1600" dirty="0"/>
              <a:t>A cross-company code transaction posts to accounts in several company codes</a:t>
            </a:r>
          </a:p>
          <a:p>
            <a:pPr marL="358775" indent="-358775">
              <a:spcBef>
                <a:spcPts val="1800"/>
              </a:spcBef>
              <a:buClr>
                <a:schemeClr val="accent1"/>
              </a:buClr>
              <a:buFont typeface="Wingdings" panose="05000000000000000000" pitchFamily="2" charset="2"/>
              <a:buChar char="§"/>
            </a:pPr>
            <a:r>
              <a:rPr lang="en-US" sz="1600" dirty="0"/>
              <a:t>Separate document in each company code</a:t>
            </a:r>
          </a:p>
          <a:p>
            <a:pPr marL="358775" indent="-358775">
              <a:spcBef>
                <a:spcPts val="1800"/>
              </a:spcBef>
              <a:buClr>
                <a:schemeClr val="accent1"/>
              </a:buClr>
              <a:buFont typeface="Wingdings" panose="05000000000000000000" pitchFamily="2" charset="2"/>
              <a:buChar char="§"/>
            </a:pPr>
            <a:r>
              <a:rPr lang="en-US" sz="1600" dirty="0"/>
              <a:t>One common document is generated linking all documents in each company code, called “</a:t>
            </a:r>
            <a:r>
              <a:rPr lang="en-US" sz="1600" b="1" dirty="0"/>
              <a:t>Cross-company code transaction number</a:t>
            </a:r>
            <a:r>
              <a:rPr lang="en-US" sz="1600" dirty="0"/>
              <a: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pic>
        <p:nvPicPr>
          <p:cNvPr id="14338" name="Picture 2"/>
          <p:cNvPicPr>
            <a:picLocks noChangeAspect="1" noChangeArrowheads="1"/>
          </p:cNvPicPr>
          <p:nvPr/>
        </p:nvPicPr>
        <p:blipFill>
          <a:blip r:embed="rId2" cstate="print"/>
          <a:stretch>
            <a:fillRect/>
          </a:stretch>
        </p:blipFill>
        <p:spPr bwMode="auto">
          <a:xfrm>
            <a:off x="6096000" y="966944"/>
            <a:ext cx="5812834" cy="4406272"/>
          </a:xfrm>
          <a:prstGeom prst="rect">
            <a:avLst/>
          </a:prstGeom>
        </p:spPr>
      </p:pic>
      <p:sp>
        <p:nvSpPr>
          <p:cNvPr id="5" name="Rectangle 4">
            <a:extLst>
              <a:ext uri="{FF2B5EF4-FFF2-40B4-BE49-F238E27FC236}">
                <a16:creationId xmlns:a16="http://schemas.microsoft.com/office/drawing/2014/main" id="{F778042B-A2F1-446F-8286-D4DBFAFD8CF7}"/>
              </a:ext>
            </a:extLst>
          </p:cNvPr>
          <p:cNvSpPr/>
          <p:nvPr/>
        </p:nvSpPr>
        <p:spPr>
          <a:xfrm>
            <a:off x="283166" y="2392944"/>
            <a:ext cx="5452794" cy="1554272"/>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pPr>
            <a:r>
              <a:rPr lang="en-US" sz="1600" dirty="0"/>
              <a:t>Tax is not distributed between company codes</a:t>
            </a:r>
          </a:p>
          <a:p>
            <a:pPr marL="358775" indent="-358775">
              <a:spcBef>
                <a:spcPts val="1800"/>
              </a:spcBef>
              <a:buClr>
                <a:schemeClr val="accent1"/>
              </a:buClr>
              <a:buFont typeface="Wingdings" panose="05000000000000000000" pitchFamily="2" charset="2"/>
              <a:buChar char="§"/>
            </a:pPr>
            <a:r>
              <a:rPr lang="en-US" sz="1600" dirty="0"/>
              <a:t>Clearing postings are made automatically, hence clearing accounts has to be defined in every company code before a cross-company code transaction may be carried out</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Clearing Accounts</a:t>
            </a:r>
          </a:p>
        </p:txBody>
      </p:sp>
      <p:pic>
        <p:nvPicPr>
          <p:cNvPr id="15362" name="Picture 2"/>
          <p:cNvPicPr>
            <a:picLocks noChangeAspect="1" noChangeArrowheads="1"/>
          </p:cNvPicPr>
          <p:nvPr/>
        </p:nvPicPr>
        <p:blipFill>
          <a:blip r:embed="rId2" cstate="print"/>
          <a:stretch>
            <a:fillRect/>
          </a:stretch>
        </p:blipFill>
        <p:spPr bwMode="auto">
          <a:xfrm>
            <a:off x="6021770" y="1340768"/>
            <a:ext cx="5895992" cy="3651711"/>
          </a:xfrm>
          <a:prstGeom prst="rect">
            <a:avLst/>
          </a:prstGeom>
        </p:spPr>
      </p:pic>
      <p:sp>
        <p:nvSpPr>
          <p:cNvPr id="5" name="Rectangle 4">
            <a:extLst>
              <a:ext uri="{FF2B5EF4-FFF2-40B4-BE49-F238E27FC236}">
                <a16:creationId xmlns:a16="http://schemas.microsoft.com/office/drawing/2014/main" id="{916D2BAF-531E-4A01-928E-B06F702953CA}"/>
              </a:ext>
            </a:extLst>
          </p:cNvPr>
          <p:cNvSpPr/>
          <p:nvPr/>
        </p:nvSpPr>
        <p:spPr>
          <a:xfrm>
            <a:off x="241184" y="1781629"/>
            <a:ext cx="5824145" cy="2769989"/>
          </a:xfrm>
          <a:prstGeom prst="rect">
            <a:avLst/>
          </a:prstGeom>
        </p:spPr>
        <p:txBody>
          <a:bodyPr wrap="square">
            <a:spAutoFit/>
          </a:bodyPr>
          <a:lstStyle/>
          <a:p>
            <a:pPr marL="285750" indent="-285750">
              <a:spcBef>
                <a:spcPts val="1800"/>
              </a:spcBef>
              <a:buClr>
                <a:schemeClr val="accent1"/>
              </a:buClr>
              <a:buFont typeface="Wingdings" panose="05000000000000000000" pitchFamily="2" charset="2"/>
              <a:buChar char="§"/>
            </a:pPr>
            <a:r>
              <a:rPr lang="en-US" sz="1600" dirty="0"/>
              <a:t>In order to balance debits and credits within these documents, the system generates automatic line items which are posted to </a:t>
            </a:r>
            <a:r>
              <a:rPr lang="en-US" sz="1600" b="1" dirty="0"/>
              <a:t>clearing accounts</a:t>
            </a:r>
          </a:p>
          <a:p>
            <a:pPr marL="285750" indent="-285750">
              <a:spcBef>
                <a:spcPts val="1800"/>
              </a:spcBef>
              <a:buClr>
                <a:schemeClr val="accent1"/>
              </a:buClr>
              <a:buFont typeface="Wingdings" panose="05000000000000000000" pitchFamily="2" charset="2"/>
              <a:buChar char="§"/>
            </a:pPr>
            <a:r>
              <a:rPr lang="en-US" sz="1600" dirty="0"/>
              <a:t>In the configuration you must assign clearing accounts to every possible combination of two company codes to allow cross-company code postings between these combinations</a:t>
            </a:r>
          </a:p>
          <a:p>
            <a:pPr marL="285750" indent="-285750">
              <a:spcBef>
                <a:spcPts val="1800"/>
              </a:spcBef>
              <a:buClr>
                <a:schemeClr val="accent1"/>
              </a:buClr>
              <a:buFont typeface="Wingdings" panose="05000000000000000000" pitchFamily="2" charset="2"/>
              <a:buChar char="§"/>
            </a:pPr>
            <a:r>
              <a:rPr lang="en-US" sz="1600" dirty="0"/>
              <a:t>Clearing accounts can be G/L, Customer or Vendor accounts</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Company Code Document Number</a:t>
            </a:r>
          </a:p>
        </p:txBody>
      </p:sp>
      <p:sp>
        <p:nvSpPr>
          <p:cNvPr id="5" name="Rectangle 4">
            <a:extLst>
              <a:ext uri="{FF2B5EF4-FFF2-40B4-BE49-F238E27FC236}">
                <a16:creationId xmlns:a16="http://schemas.microsoft.com/office/drawing/2014/main" id="{A0AAE468-0AFC-4242-B402-984E78BD1839}"/>
              </a:ext>
            </a:extLst>
          </p:cNvPr>
          <p:cNvSpPr/>
          <p:nvPr/>
        </p:nvSpPr>
        <p:spPr>
          <a:xfrm>
            <a:off x="227013" y="2204864"/>
            <a:ext cx="11737974" cy="1384995"/>
          </a:xfrm>
          <a:prstGeom prst="rect">
            <a:avLst/>
          </a:prstGeom>
        </p:spPr>
        <p:txBody>
          <a:bodyPr wrap="square">
            <a:spAutoFit/>
          </a:bodyPr>
          <a:lstStyle/>
          <a:p>
            <a:pPr algn="ctr">
              <a:spcBef>
                <a:spcPts val="1800"/>
              </a:spcBef>
              <a:buNone/>
            </a:pPr>
            <a:r>
              <a:rPr lang="en-US" b="1" dirty="0"/>
              <a:t>Cross company code document number</a:t>
            </a:r>
          </a:p>
          <a:p>
            <a:pPr algn="ctr">
              <a:spcBef>
                <a:spcPts val="1800"/>
              </a:spcBef>
              <a:buNone/>
            </a:pPr>
            <a:r>
              <a:rPr lang="en-US" b="1" dirty="0"/>
              <a:t> = </a:t>
            </a:r>
          </a:p>
          <a:p>
            <a:pPr algn="ctr">
              <a:spcBef>
                <a:spcPts val="1800"/>
              </a:spcBef>
              <a:buNone/>
            </a:pPr>
            <a:r>
              <a:rPr lang="en-US" b="1" dirty="0"/>
              <a:t>Document number of first company code + First company code + Fiscal year</a:t>
            </a:r>
          </a:p>
        </p:txBody>
      </p:sp>
      <p:sp>
        <p:nvSpPr>
          <p:cNvPr id="6" name="Rectangle 5">
            <a:extLst>
              <a:ext uri="{FF2B5EF4-FFF2-40B4-BE49-F238E27FC236}">
                <a16:creationId xmlns:a16="http://schemas.microsoft.com/office/drawing/2014/main" id="{88F146C2-BDDC-456F-AA07-E029E5CBD181}"/>
              </a:ext>
            </a:extLst>
          </p:cNvPr>
          <p:cNvSpPr/>
          <p:nvPr/>
        </p:nvSpPr>
        <p:spPr>
          <a:xfrm>
            <a:off x="1055440" y="4674622"/>
            <a:ext cx="10081120" cy="338554"/>
          </a:xfrm>
          <a:prstGeom prst="rect">
            <a:avLst/>
          </a:prstGeom>
        </p:spPr>
        <p:txBody>
          <a:bodyPr wrap="square">
            <a:spAutoFit/>
          </a:bodyPr>
          <a:lstStyle/>
          <a:p>
            <a:pPr algn="ctr"/>
            <a:r>
              <a:rPr lang="en-US" sz="1600" dirty="0"/>
              <a:t>It is stored in the document header of all of the documents created</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Cross-company Code Transactions</a:t>
            </a:r>
          </a:p>
        </p:txBody>
      </p:sp>
      <p:sp>
        <p:nvSpPr>
          <p:cNvPr id="5" name="Rectangle 4">
            <a:extLst>
              <a:ext uri="{FF2B5EF4-FFF2-40B4-BE49-F238E27FC236}">
                <a16:creationId xmlns:a16="http://schemas.microsoft.com/office/drawing/2014/main" id="{977ED74F-F4BE-445E-8CCC-77CD1329C802}"/>
              </a:ext>
            </a:extLst>
          </p:cNvPr>
          <p:cNvSpPr/>
          <p:nvPr/>
        </p:nvSpPr>
        <p:spPr>
          <a:xfrm>
            <a:off x="227349" y="1351654"/>
            <a:ext cx="11688426" cy="1892826"/>
          </a:xfrm>
          <a:prstGeom prst="rect">
            <a:avLst/>
          </a:prstGeom>
        </p:spPr>
        <p:txBody>
          <a:bodyPr wrap="square">
            <a:spAutoFit/>
          </a:bodyPr>
          <a:lstStyle/>
          <a:p>
            <a:pPr>
              <a:spcBef>
                <a:spcPts val="1800"/>
              </a:spcBef>
              <a:buNone/>
            </a:pPr>
            <a:r>
              <a:rPr lang="en-US" b="1" u="sng" dirty="0"/>
              <a:t>Summary:</a:t>
            </a:r>
          </a:p>
          <a:p>
            <a:pPr>
              <a:spcBef>
                <a:spcPts val="1800"/>
              </a:spcBef>
              <a:buNone/>
            </a:pPr>
            <a:r>
              <a:rPr lang="en-US" b="1" dirty="0"/>
              <a:t>Now you should be able to:</a:t>
            </a:r>
            <a:endParaRPr lang="en-US" kern="0" dirty="0"/>
          </a:p>
          <a:p>
            <a:pPr marL="285750" indent="-285750" fontAlgn="base">
              <a:spcBef>
                <a:spcPts val="1800"/>
              </a:spcBef>
              <a:buClr>
                <a:schemeClr val="accent1"/>
              </a:buClr>
              <a:buFont typeface="Wingdings" panose="05000000000000000000" pitchFamily="2" charset="2"/>
              <a:buChar char="§"/>
              <a:defRPr/>
            </a:pPr>
            <a:r>
              <a:rPr lang="en-US" dirty="0"/>
              <a:t>Explain cross-company code transactions</a:t>
            </a:r>
          </a:p>
          <a:p>
            <a:pPr marL="285750" indent="-285750" fontAlgn="base">
              <a:spcBef>
                <a:spcPts val="1800"/>
              </a:spcBef>
              <a:buClr>
                <a:schemeClr val="accent1"/>
              </a:buClr>
              <a:buFont typeface="Wingdings" panose="05000000000000000000" pitchFamily="2" charset="2"/>
              <a:buChar char="§"/>
              <a:defRPr/>
            </a:pPr>
            <a:r>
              <a:rPr lang="en-US" dirty="0"/>
              <a:t>Post cross-company code transactions</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Cross-company Code Transactions: Exercise Time</a:t>
            </a:r>
          </a:p>
        </p:txBody>
      </p:sp>
      <p:pic>
        <p:nvPicPr>
          <p:cNvPr id="6" name="Picture 2" descr="C:\Documents and Settings\rpotturi\Local Settings\Temporary Internet Files\Content.IE5\O1I78H6N\MC900048774[1].wmf">
            <a:extLst>
              <a:ext uri="{FF2B5EF4-FFF2-40B4-BE49-F238E27FC236}">
                <a16:creationId xmlns:a16="http://schemas.microsoft.com/office/drawing/2014/main" id="{16FFC9E0-3C6B-44E7-96E6-EBB2763F60F2}"/>
              </a:ext>
            </a:extLst>
          </p:cNvPr>
          <p:cNvPicPr>
            <a:picLocks noChangeAspect="1" noChangeArrowheads="1"/>
          </p:cNvPicPr>
          <p:nvPr/>
        </p:nvPicPr>
        <p:blipFill>
          <a:blip r:embed="rId2" cstate="print"/>
          <a:stretch>
            <a:fillRect/>
          </a:stretch>
        </p:blipFill>
        <p:spPr bwMode="auto">
          <a:xfrm>
            <a:off x="10260048" y="4797152"/>
            <a:ext cx="1668600" cy="1695400"/>
          </a:xfrm>
          <a:prstGeom prst="rect">
            <a:avLst/>
          </a:prstGeom>
        </p:spPr>
      </p:pic>
      <p:sp>
        <p:nvSpPr>
          <p:cNvPr id="7" name="Rectangle 6">
            <a:extLst>
              <a:ext uri="{FF2B5EF4-FFF2-40B4-BE49-F238E27FC236}">
                <a16:creationId xmlns:a16="http://schemas.microsoft.com/office/drawing/2014/main" id="{32838764-B7CF-419B-B5EA-C6D2BDA3B564}"/>
              </a:ext>
            </a:extLst>
          </p:cNvPr>
          <p:cNvSpPr/>
          <p:nvPr/>
        </p:nvSpPr>
        <p:spPr>
          <a:xfrm>
            <a:off x="227013" y="1341438"/>
            <a:ext cx="11688762" cy="2123658"/>
          </a:xfrm>
          <a:prstGeom prst="rect">
            <a:avLst/>
          </a:prstGeom>
        </p:spPr>
        <p:txBody>
          <a:bodyPr wrap="square">
            <a:spAutoFit/>
          </a:bodyPr>
          <a:lstStyle/>
          <a:p>
            <a:pPr>
              <a:spcBef>
                <a:spcPts val="2400"/>
              </a:spcBef>
              <a:buNone/>
            </a:pPr>
            <a:r>
              <a:rPr lang="en-US" b="1" dirty="0"/>
              <a:t>? </a:t>
            </a:r>
            <a:r>
              <a:rPr lang="en-US" dirty="0"/>
              <a:t>Some examples of cross-company code transactions.</a:t>
            </a:r>
          </a:p>
          <a:p>
            <a:pPr>
              <a:spcBef>
                <a:spcPts val="2400"/>
              </a:spcBef>
              <a:buNone/>
            </a:pPr>
            <a:r>
              <a:rPr lang="en-US" b="1" dirty="0"/>
              <a:t>?</a:t>
            </a:r>
            <a:r>
              <a:rPr lang="en-US" dirty="0"/>
              <a:t> Cross company code document number is a combination of_____. And it is stored at?</a:t>
            </a:r>
          </a:p>
          <a:p>
            <a:pPr>
              <a:spcBef>
                <a:spcPts val="2400"/>
              </a:spcBef>
              <a:buNone/>
            </a:pPr>
            <a:r>
              <a:rPr lang="en-US" b="1" dirty="0"/>
              <a:t>?</a:t>
            </a:r>
            <a:r>
              <a:rPr lang="en-US" dirty="0"/>
              <a:t> Clearing accounts are only G/L accounts. (T/F).</a:t>
            </a:r>
          </a:p>
          <a:p>
            <a:pPr>
              <a:spcBef>
                <a:spcPts val="2400"/>
              </a:spcBef>
              <a:buNone/>
            </a:pPr>
            <a:r>
              <a:rPr lang="en-US" b="1" dirty="0"/>
              <a:t>?</a:t>
            </a:r>
            <a:r>
              <a:rPr lang="en-US" dirty="0"/>
              <a:t> </a:t>
            </a:r>
            <a:r>
              <a:rPr lang="en-US" dirty="0" err="1"/>
              <a:t>T.code</a:t>
            </a:r>
            <a:r>
              <a:rPr lang="en-US" dirty="0"/>
              <a:t> for using cross-company transactions?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Control</a:t>
            </a:r>
          </a:p>
        </p:txBody>
      </p:sp>
      <p:pic>
        <p:nvPicPr>
          <p:cNvPr id="6" name="Picture 5">
            <a:extLst>
              <a:ext uri="{FF2B5EF4-FFF2-40B4-BE49-F238E27FC236}">
                <a16:creationId xmlns:a16="http://schemas.microsoft.com/office/drawing/2014/main" id="{772C328B-D89B-41C7-89E4-FE646EBC1A3A}"/>
              </a:ext>
            </a:extLst>
          </p:cNvPr>
          <p:cNvPicPr>
            <a:picLocks noChangeAspect="1" noChangeArrowheads="1"/>
          </p:cNvPicPr>
          <p:nvPr/>
        </p:nvPicPr>
        <p:blipFill>
          <a:blip r:embed="rId2" cstate="print"/>
          <a:stretch>
            <a:fillRect/>
          </a:stretch>
        </p:blipFill>
        <p:spPr bwMode="auto">
          <a:xfrm>
            <a:off x="9667936" y="1221254"/>
            <a:ext cx="2252464" cy="4504928"/>
          </a:xfrm>
          <a:prstGeom prst="rect">
            <a:avLst/>
          </a:prstGeom>
        </p:spPr>
      </p:pic>
      <p:sp>
        <p:nvSpPr>
          <p:cNvPr id="7" name="Rectangle 6">
            <a:extLst>
              <a:ext uri="{FF2B5EF4-FFF2-40B4-BE49-F238E27FC236}">
                <a16:creationId xmlns:a16="http://schemas.microsoft.com/office/drawing/2014/main" id="{C4B78CE6-BE36-486E-BF80-90612ECBFD94}"/>
              </a:ext>
            </a:extLst>
          </p:cNvPr>
          <p:cNvSpPr/>
          <p:nvPr/>
        </p:nvSpPr>
        <p:spPr>
          <a:xfrm>
            <a:off x="227349" y="980728"/>
            <a:ext cx="9109011" cy="5539978"/>
          </a:xfrm>
          <a:prstGeom prst="rect">
            <a:avLst/>
          </a:prstGeom>
        </p:spPr>
        <p:txBody>
          <a:bodyPr wrap="square">
            <a:spAutoFit/>
          </a:bodyPr>
          <a:lstStyle/>
          <a:p>
            <a:pPr>
              <a:spcBef>
                <a:spcPts val="1200"/>
              </a:spcBef>
              <a:buNone/>
            </a:pPr>
            <a:r>
              <a:rPr lang="en-US" b="1" dirty="0"/>
              <a:t>Unit Summary</a:t>
            </a:r>
          </a:p>
          <a:p>
            <a:pPr marL="358775" indent="-358775">
              <a:spcBef>
                <a:spcPts val="1200"/>
              </a:spcBef>
              <a:buClr>
                <a:schemeClr val="accent1"/>
              </a:buClr>
              <a:buFont typeface="Wingdings" panose="05000000000000000000" pitchFamily="2" charset="2"/>
              <a:buChar char="§"/>
            </a:pPr>
            <a:r>
              <a:rPr lang="en-US" dirty="0"/>
              <a:t>Define default values</a:t>
            </a:r>
          </a:p>
          <a:p>
            <a:pPr marL="358775" indent="-358775">
              <a:spcBef>
                <a:spcPts val="1200"/>
              </a:spcBef>
              <a:buClr>
                <a:schemeClr val="accent1"/>
              </a:buClr>
              <a:buFont typeface="Wingdings" panose="05000000000000000000" pitchFamily="2" charset="2"/>
              <a:buChar char="§"/>
            </a:pPr>
            <a:r>
              <a:rPr lang="en-US" dirty="0"/>
              <a:t>Configure user-specific default values</a:t>
            </a:r>
          </a:p>
          <a:p>
            <a:pPr marL="358775" indent="-358775">
              <a:spcBef>
                <a:spcPts val="1200"/>
              </a:spcBef>
              <a:buClr>
                <a:schemeClr val="accent1"/>
              </a:buClr>
              <a:buFont typeface="Wingdings" panose="05000000000000000000" pitchFamily="2" charset="2"/>
              <a:buChar char="§"/>
            </a:pPr>
            <a:r>
              <a:rPr lang="en-US" dirty="0"/>
              <a:t>Determine default values in the system and the configuration</a:t>
            </a:r>
          </a:p>
          <a:p>
            <a:pPr marL="358775" indent="-358775">
              <a:spcBef>
                <a:spcPts val="1200"/>
              </a:spcBef>
              <a:buClr>
                <a:schemeClr val="accent1"/>
              </a:buClr>
              <a:buFont typeface="Wingdings" panose="05000000000000000000" pitchFamily="2" charset="2"/>
              <a:buChar char="§"/>
            </a:pPr>
            <a:r>
              <a:rPr lang="en-US" dirty="0"/>
              <a:t>Explain the rules governing changes to documents</a:t>
            </a:r>
          </a:p>
          <a:p>
            <a:pPr marL="358775" indent="-358775">
              <a:spcBef>
                <a:spcPts val="1200"/>
              </a:spcBef>
              <a:buClr>
                <a:schemeClr val="accent1"/>
              </a:buClr>
              <a:buFont typeface="Wingdings" panose="05000000000000000000" pitchFamily="2" charset="2"/>
              <a:buChar char="§"/>
            </a:pPr>
            <a:r>
              <a:rPr lang="en-US" dirty="0"/>
              <a:t>Change documents</a:t>
            </a:r>
          </a:p>
          <a:p>
            <a:pPr marL="358775" indent="-358775">
              <a:spcBef>
                <a:spcPts val="1200"/>
              </a:spcBef>
              <a:buClr>
                <a:schemeClr val="accent1"/>
              </a:buClr>
              <a:buFont typeface="Wingdings" panose="05000000000000000000" pitchFamily="2" charset="2"/>
              <a:buChar char="§"/>
            </a:pPr>
            <a:r>
              <a:rPr lang="en-US" dirty="0"/>
              <a:t>Analyze changes to documents</a:t>
            </a:r>
          </a:p>
          <a:p>
            <a:pPr marL="358775" indent="-358775">
              <a:spcBef>
                <a:spcPts val="1200"/>
              </a:spcBef>
              <a:buClr>
                <a:schemeClr val="accent1"/>
              </a:buClr>
              <a:buFont typeface="Wingdings" panose="05000000000000000000" pitchFamily="2" charset="2"/>
              <a:buChar char="§"/>
            </a:pPr>
            <a:r>
              <a:rPr lang="en-US" dirty="0"/>
              <a:t>Reverse documents</a:t>
            </a:r>
          </a:p>
          <a:p>
            <a:pPr marL="358775" indent="-358775">
              <a:spcBef>
                <a:spcPts val="1200"/>
              </a:spcBef>
              <a:buClr>
                <a:schemeClr val="accent1"/>
              </a:buClr>
              <a:buFont typeface="Wingdings" panose="05000000000000000000" pitchFamily="2" charset="2"/>
              <a:buChar char="§"/>
            </a:pPr>
            <a:r>
              <a:rPr lang="en-US" dirty="0"/>
              <a:t>Find reversal reasons in Customizing</a:t>
            </a:r>
          </a:p>
          <a:p>
            <a:pPr marL="358775" indent="-358775">
              <a:spcBef>
                <a:spcPts val="1200"/>
              </a:spcBef>
              <a:buClr>
                <a:schemeClr val="accent1"/>
              </a:buClr>
              <a:buFont typeface="Wingdings" panose="05000000000000000000" pitchFamily="2" charset="2"/>
              <a:buChar char="§"/>
            </a:pPr>
            <a:r>
              <a:rPr lang="en-US" dirty="0"/>
              <a:t>Define terms of payment</a:t>
            </a:r>
          </a:p>
          <a:p>
            <a:pPr marL="358775" indent="-358775">
              <a:spcBef>
                <a:spcPts val="1200"/>
              </a:spcBef>
              <a:buClr>
                <a:schemeClr val="accent1"/>
              </a:buClr>
              <a:buFont typeface="Wingdings" panose="05000000000000000000" pitchFamily="2" charset="2"/>
              <a:buChar char="§"/>
            </a:pPr>
            <a:r>
              <a:rPr lang="en-US" dirty="0"/>
              <a:t>Explain the account determination for automatic postings of cash discount</a:t>
            </a:r>
          </a:p>
          <a:p>
            <a:pPr marL="358775" indent="-358775">
              <a:spcBef>
                <a:spcPts val="1200"/>
              </a:spcBef>
              <a:buClr>
                <a:schemeClr val="accent1"/>
              </a:buClr>
              <a:buFont typeface="Wingdings" panose="05000000000000000000" pitchFamily="2" charset="2"/>
              <a:buChar char="§"/>
            </a:pPr>
            <a:r>
              <a:rPr lang="en-US" dirty="0"/>
              <a:t>Explain cross-company code transactions</a:t>
            </a:r>
          </a:p>
          <a:p>
            <a:pPr marL="358775" indent="-358775">
              <a:spcBef>
                <a:spcPts val="1200"/>
              </a:spcBef>
              <a:buClr>
                <a:schemeClr val="accent1"/>
              </a:buClr>
              <a:buFont typeface="Wingdings" panose="05000000000000000000" pitchFamily="2" charset="2"/>
              <a:buChar char="§"/>
            </a:pPr>
            <a:r>
              <a:rPr lang="en-US" dirty="0"/>
              <a:t>Post cross-company code transactions</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8"/>
          <p:cNvSpPr>
            <a:spLocks noGrp="1"/>
          </p:cNvSpPr>
          <p:nvPr>
            <p:ph type="title"/>
          </p:nvPr>
        </p:nvSpPr>
        <p:spPr/>
        <p:txBody>
          <a:bodyPr/>
          <a:lstStyle/>
          <a:p>
            <a:r>
              <a:rPr lang="en-US" dirty="0"/>
              <a:t>Course Content</a:t>
            </a:r>
          </a:p>
        </p:txBody>
      </p:sp>
      <p:grpSp>
        <p:nvGrpSpPr>
          <p:cNvPr id="3" name="Group 2">
            <a:extLst>
              <a:ext uri="{FF2B5EF4-FFF2-40B4-BE49-F238E27FC236}">
                <a16:creationId xmlns:a16="http://schemas.microsoft.com/office/drawing/2014/main" id="{2EA730C1-842C-4F7B-87FE-4BC789E8FD39}"/>
              </a:ext>
            </a:extLst>
          </p:cNvPr>
          <p:cNvGrpSpPr/>
          <p:nvPr/>
        </p:nvGrpSpPr>
        <p:grpSpPr>
          <a:xfrm>
            <a:off x="2547258" y="1452659"/>
            <a:ext cx="7097486" cy="4814544"/>
            <a:chOff x="2547258" y="1452659"/>
            <a:chExt cx="7097486" cy="4814544"/>
          </a:xfrm>
        </p:grpSpPr>
        <p:sp>
          <p:nvSpPr>
            <p:cNvPr id="6" name="Freeform: Shape 5">
              <a:extLst>
                <a:ext uri="{FF2B5EF4-FFF2-40B4-BE49-F238E27FC236}">
                  <a16:creationId xmlns:a16="http://schemas.microsoft.com/office/drawing/2014/main" id="{028D5BF7-1BAD-4EB1-9627-CD8B2EBE8A4D}"/>
                </a:ext>
              </a:extLst>
            </p:cNvPr>
            <p:cNvSpPr/>
            <p:nvPr/>
          </p:nvSpPr>
          <p:spPr>
            <a:xfrm>
              <a:off x="3272257" y="1452659"/>
              <a:ext cx="6364653" cy="1069766"/>
            </a:xfrm>
            <a:custGeom>
              <a:avLst/>
              <a:gdLst>
                <a:gd name="connsiteX0" fmla="*/ 0 w 5134119"/>
                <a:gd name="connsiteY0" fmla="*/ 0 h 862937"/>
                <a:gd name="connsiteX1" fmla="*/ 4702651 w 5134119"/>
                <a:gd name="connsiteY1" fmla="*/ 0 h 862937"/>
                <a:gd name="connsiteX2" fmla="*/ 5134119 w 5134119"/>
                <a:gd name="connsiteY2" fmla="*/ 431469 h 862937"/>
                <a:gd name="connsiteX3" fmla="*/ 4702651 w 5134119"/>
                <a:gd name="connsiteY3" fmla="*/ 862937 h 862937"/>
                <a:gd name="connsiteX4" fmla="*/ 0 w 5134119"/>
                <a:gd name="connsiteY4" fmla="*/ 862937 h 862937"/>
                <a:gd name="connsiteX5" fmla="*/ 0 w 5134119"/>
                <a:gd name="connsiteY5" fmla="*/ 0 h 86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4119" h="862937">
                  <a:moveTo>
                    <a:pt x="5134119" y="862936"/>
                  </a:moveTo>
                  <a:lnTo>
                    <a:pt x="431468" y="862936"/>
                  </a:lnTo>
                  <a:lnTo>
                    <a:pt x="0" y="431468"/>
                  </a:lnTo>
                  <a:lnTo>
                    <a:pt x="431468" y="1"/>
                  </a:lnTo>
                  <a:lnTo>
                    <a:pt x="5134119" y="1"/>
                  </a:lnTo>
                  <a:lnTo>
                    <a:pt x="5134119" y="862936"/>
                  </a:lnTo>
                  <a:close/>
                </a:path>
              </a:pathLst>
            </a:custGeom>
            <a:solidFill>
              <a:schemeClr val="bg1">
                <a:lumMod val="8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172180" tIns="91441" rIns="170688" bIns="91441" numCol="1" spcCol="1270" anchor="ctr" anchorCtr="0">
              <a:noAutofit/>
            </a:bodyPr>
            <a:lstStyle/>
            <a:p>
              <a:pPr defTabSz="1066800">
                <a:lnSpc>
                  <a:spcPct val="90000"/>
                </a:lnSpc>
                <a:spcBef>
                  <a:spcPct val="0"/>
                </a:spcBef>
                <a:spcAft>
                  <a:spcPct val="35000"/>
                </a:spcAft>
              </a:pPr>
              <a:r>
                <a:rPr lang="en-US" sz="2400" b="1" dirty="0"/>
                <a:t>DOCUMENT CONTROL	</a:t>
              </a:r>
            </a:p>
          </p:txBody>
        </p:sp>
        <p:sp>
          <p:nvSpPr>
            <p:cNvPr id="7" name="Oval 6">
              <a:extLst>
                <a:ext uri="{FF2B5EF4-FFF2-40B4-BE49-F238E27FC236}">
                  <a16:creationId xmlns:a16="http://schemas.microsoft.com/office/drawing/2014/main" id="{C6EBAAAD-365D-4579-BB84-803B1388FC49}"/>
                </a:ext>
              </a:extLst>
            </p:cNvPr>
            <p:cNvSpPr/>
            <p:nvPr/>
          </p:nvSpPr>
          <p:spPr>
            <a:xfrm>
              <a:off x="2555090" y="1452660"/>
              <a:ext cx="1391532" cy="1069764"/>
            </a:xfrm>
            <a:prstGeom prst="ellipse">
              <a:avLst/>
            </a:prstGeom>
            <a:solidFill>
              <a:schemeClr val="bg1">
                <a:lumMod val="85000"/>
              </a:schemeClr>
            </a:solidFill>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8" name="Freeform: Shape 7">
              <a:extLst>
                <a:ext uri="{FF2B5EF4-FFF2-40B4-BE49-F238E27FC236}">
                  <a16:creationId xmlns:a16="http://schemas.microsoft.com/office/drawing/2014/main" id="{70BD4B02-DFF1-4187-8D90-1F342AC20FAB}"/>
                </a:ext>
              </a:extLst>
            </p:cNvPr>
            <p:cNvSpPr/>
            <p:nvPr/>
          </p:nvSpPr>
          <p:spPr>
            <a:xfrm>
              <a:off x="3248758" y="3340389"/>
              <a:ext cx="6395986" cy="1039085"/>
            </a:xfrm>
            <a:custGeom>
              <a:avLst/>
              <a:gdLst>
                <a:gd name="connsiteX0" fmla="*/ 0 w 5159394"/>
                <a:gd name="connsiteY0" fmla="*/ 0 h 838189"/>
                <a:gd name="connsiteX1" fmla="*/ 4740300 w 5159394"/>
                <a:gd name="connsiteY1" fmla="*/ 0 h 838189"/>
                <a:gd name="connsiteX2" fmla="*/ 5159394 w 5159394"/>
                <a:gd name="connsiteY2" fmla="*/ 419095 h 838189"/>
                <a:gd name="connsiteX3" fmla="*/ 4740300 w 5159394"/>
                <a:gd name="connsiteY3" fmla="*/ 838189 h 838189"/>
                <a:gd name="connsiteX4" fmla="*/ 0 w 5159394"/>
                <a:gd name="connsiteY4" fmla="*/ 838189 h 838189"/>
                <a:gd name="connsiteX5" fmla="*/ 0 w 5159394"/>
                <a:gd name="connsiteY5" fmla="*/ 0 h 838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9394" h="838189">
                  <a:moveTo>
                    <a:pt x="5159394" y="838188"/>
                  </a:moveTo>
                  <a:lnTo>
                    <a:pt x="419094" y="838188"/>
                  </a:lnTo>
                  <a:lnTo>
                    <a:pt x="0" y="419094"/>
                  </a:lnTo>
                  <a:lnTo>
                    <a:pt x="419094" y="1"/>
                  </a:lnTo>
                  <a:lnTo>
                    <a:pt x="5159394" y="1"/>
                  </a:lnTo>
                  <a:lnTo>
                    <a:pt x="5159394" y="838188"/>
                  </a:lnTo>
                  <a:close/>
                </a:path>
              </a:pathLst>
            </a:custGeom>
            <a:solidFill>
              <a:schemeClr val="bg1">
                <a:lumMod val="8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172180" tIns="91441" rIns="170688" bIns="91441" numCol="1" spcCol="1270" anchor="ctr" anchorCtr="0">
              <a:noAutofit/>
            </a:bodyPr>
            <a:lstStyle/>
            <a:p>
              <a:pPr defTabSz="1066800">
                <a:lnSpc>
                  <a:spcPct val="90000"/>
                </a:lnSpc>
                <a:spcBef>
                  <a:spcPct val="0"/>
                </a:spcBef>
                <a:spcAft>
                  <a:spcPct val="35000"/>
                </a:spcAft>
              </a:pPr>
              <a:r>
                <a:rPr lang="en-US" sz="2400" b="1" dirty="0"/>
                <a:t>POSTING CONTROL</a:t>
              </a:r>
            </a:p>
          </p:txBody>
        </p:sp>
        <p:sp>
          <p:nvSpPr>
            <p:cNvPr id="9" name="Oval 8">
              <a:extLst>
                <a:ext uri="{FF2B5EF4-FFF2-40B4-BE49-F238E27FC236}">
                  <a16:creationId xmlns:a16="http://schemas.microsoft.com/office/drawing/2014/main" id="{1FFF9AFE-C137-47D5-B6D8-B223E136A7A0}"/>
                </a:ext>
              </a:extLst>
            </p:cNvPr>
            <p:cNvSpPr/>
            <p:nvPr/>
          </p:nvSpPr>
          <p:spPr>
            <a:xfrm>
              <a:off x="2547258" y="3338546"/>
              <a:ext cx="1391532" cy="1069764"/>
            </a:xfrm>
            <a:prstGeom prst="ellipse">
              <a:avLst/>
            </a:prstGeom>
            <a:solidFill>
              <a:schemeClr val="bg1">
                <a:lumMod val="85000"/>
              </a:schemeClr>
            </a:solidFill>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10" name="Freeform: Shape 9">
              <a:extLst>
                <a:ext uri="{FF2B5EF4-FFF2-40B4-BE49-F238E27FC236}">
                  <a16:creationId xmlns:a16="http://schemas.microsoft.com/office/drawing/2014/main" id="{0A008356-E0B4-4594-92D6-060593DA670C}"/>
                </a:ext>
              </a:extLst>
            </p:cNvPr>
            <p:cNvSpPr/>
            <p:nvPr/>
          </p:nvSpPr>
          <p:spPr>
            <a:xfrm>
              <a:off x="3272257" y="5197438"/>
              <a:ext cx="6364653" cy="1069765"/>
            </a:xfrm>
            <a:custGeom>
              <a:avLst/>
              <a:gdLst>
                <a:gd name="connsiteX0" fmla="*/ 0 w 5134119"/>
                <a:gd name="connsiteY0" fmla="*/ 0 h 862937"/>
                <a:gd name="connsiteX1" fmla="*/ 4702651 w 5134119"/>
                <a:gd name="connsiteY1" fmla="*/ 0 h 862937"/>
                <a:gd name="connsiteX2" fmla="*/ 5134119 w 5134119"/>
                <a:gd name="connsiteY2" fmla="*/ 431469 h 862937"/>
                <a:gd name="connsiteX3" fmla="*/ 4702651 w 5134119"/>
                <a:gd name="connsiteY3" fmla="*/ 862937 h 862937"/>
                <a:gd name="connsiteX4" fmla="*/ 0 w 5134119"/>
                <a:gd name="connsiteY4" fmla="*/ 862937 h 862937"/>
                <a:gd name="connsiteX5" fmla="*/ 0 w 5134119"/>
                <a:gd name="connsiteY5" fmla="*/ 0 h 86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4119" h="862937">
                  <a:moveTo>
                    <a:pt x="5134119" y="862936"/>
                  </a:moveTo>
                  <a:lnTo>
                    <a:pt x="431468" y="862936"/>
                  </a:lnTo>
                  <a:lnTo>
                    <a:pt x="0" y="431468"/>
                  </a:lnTo>
                  <a:lnTo>
                    <a:pt x="431468" y="1"/>
                  </a:lnTo>
                  <a:lnTo>
                    <a:pt x="5134119" y="1"/>
                  </a:lnTo>
                  <a:lnTo>
                    <a:pt x="5134119" y="862936"/>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172180" tIns="91441" rIns="170688" bIns="91441" numCol="1" spcCol="1270" anchor="ctr" anchorCtr="0">
              <a:noAutofit/>
            </a:bodyPr>
            <a:lstStyle/>
            <a:p>
              <a:pPr defTabSz="1066800">
                <a:lnSpc>
                  <a:spcPct val="90000"/>
                </a:lnSpc>
                <a:spcBef>
                  <a:spcPct val="0"/>
                </a:spcBef>
                <a:spcAft>
                  <a:spcPct val="35000"/>
                </a:spcAft>
              </a:pPr>
              <a:r>
                <a:rPr lang="en-US" sz="2400" b="1" dirty="0"/>
                <a:t>CLEARING PROCESS</a:t>
              </a:r>
            </a:p>
          </p:txBody>
        </p:sp>
        <p:sp>
          <p:nvSpPr>
            <p:cNvPr id="11" name="Oval 10">
              <a:extLst>
                <a:ext uri="{FF2B5EF4-FFF2-40B4-BE49-F238E27FC236}">
                  <a16:creationId xmlns:a16="http://schemas.microsoft.com/office/drawing/2014/main" id="{CF213488-F226-4BAA-B7C9-CCFC4A71E726}"/>
                </a:ext>
              </a:extLst>
            </p:cNvPr>
            <p:cNvSpPr/>
            <p:nvPr/>
          </p:nvSpPr>
          <p:spPr>
            <a:xfrm>
              <a:off x="2555090" y="5197439"/>
              <a:ext cx="1391532" cy="1069764"/>
            </a:xfrm>
            <a:prstGeom prst="ellipse">
              <a:avLst/>
            </a:prstGeom>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12" name="Oval 11">
              <a:extLst>
                <a:ext uri="{FF2B5EF4-FFF2-40B4-BE49-F238E27FC236}">
                  <a16:creationId xmlns:a16="http://schemas.microsoft.com/office/drawing/2014/main" id="{39003DE4-B34B-4B01-AA36-AFA7E46241CD}"/>
                </a:ext>
              </a:extLst>
            </p:cNvPr>
            <p:cNvSpPr/>
            <p:nvPr/>
          </p:nvSpPr>
          <p:spPr>
            <a:xfrm>
              <a:off x="2555090" y="5197439"/>
              <a:ext cx="1391532" cy="1069764"/>
            </a:xfrm>
            <a:prstGeom prst="ellipse">
              <a:avLst/>
            </a:prstGeom>
            <a:blipFill rotWithShape="0">
              <a:blip r:embed="rId3"/>
              <a:stretch>
                <a:fillRect/>
              </a:stretch>
            </a:blipFill>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Standard Document Types	</a:t>
            </a:r>
          </a:p>
        </p:txBody>
      </p:sp>
      <p:pic>
        <p:nvPicPr>
          <p:cNvPr id="2051" name="Picture 3"/>
          <p:cNvPicPr>
            <a:picLocks noChangeAspect="1" noChangeArrowheads="1"/>
          </p:cNvPicPr>
          <p:nvPr/>
        </p:nvPicPr>
        <p:blipFill>
          <a:blip r:embed="rId3" cstate="print"/>
          <a:stretch>
            <a:fillRect/>
          </a:stretch>
        </p:blipFill>
        <p:spPr bwMode="auto">
          <a:xfrm>
            <a:off x="2866146" y="1052736"/>
            <a:ext cx="6459708" cy="3660501"/>
          </a:xfrm>
          <a:prstGeom prst="rect">
            <a:avLst/>
          </a:prstGeom>
        </p:spPr>
      </p:pic>
      <p:sp>
        <p:nvSpPr>
          <p:cNvPr id="4" name="Rectangle 3">
            <a:extLst>
              <a:ext uri="{FF2B5EF4-FFF2-40B4-BE49-F238E27FC236}">
                <a16:creationId xmlns:a16="http://schemas.microsoft.com/office/drawing/2014/main" id="{DFCFD448-D4EE-47CD-AD71-233DA68E2E60}"/>
              </a:ext>
            </a:extLst>
          </p:cNvPr>
          <p:cNvSpPr/>
          <p:nvPr/>
        </p:nvSpPr>
        <p:spPr>
          <a:xfrm>
            <a:off x="1357168" y="5232682"/>
            <a:ext cx="9477665" cy="1292662"/>
          </a:xfrm>
          <a:prstGeom prst="rect">
            <a:avLst/>
          </a:prstGeom>
        </p:spPr>
        <p:txBody>
          <a:bodyPr wrap="square">
            <a:spAutoFit/>
          </a:bodyPr>
          <a:lstStyle/>
          <a:p>
            <a:pPr marL="285750" indent="-285750">
              <a:spcBef>
                <a:spcPts val="1800"/>
              </a:spcBef>
              <a:buClr>
                <a:schemeClr val="accent1"/>
              </a:buClr>
              <a:buFont typeface="Wingdings" panose="05000000000000000000" pitchFamily="2" charset="2"/>
              <a:buChar char="§"/>
            </a:pPr>
            <a:r>
              <a:rPr lang="en-US" sz="1600" dirty="0"/>
              <a:t>Document type “AB” allows postings to all account types</a:t>
            </a:r>
          </a:p>
          <a:p>
            <a:pPr marL="285750" indent="-285750">
              <a:spcBef>
                <a:spcPts val="1800"/>
              </a:spcBef>
              <a:buClr>
                <a:schemeClr val="accent1"/>
              </a:buClr>
              <a:buFont typeface="Wingdings" panose="05000000000000000000" pitchFamily="2" charset="2"/>
              <a:buChar char="§"/>
            </a:pPr>
            <a:r>
              <a:rPr lang="en-US" sz="1600" dirty="0"/>
              <a:t>Other document types limits the accounts you can post to</a:t>
            </a:r>
          </a:p>
          <a:p>
            <a:pPr marL="631825" lvl="1" indent="-285750">
              <a:spcBef>
                <a:spcPts val="1800"/>
              </a:spcBef>
              <a:buClr>
                <a:schemeClr val="accent2"/>
              </a:buClr>
              <a:buFont typeface="Arial" panose="020B0604020202020204" pitchFamily="34" charset="0"/>
              <a:buChar char="•"/>
            </a:pPr>
            <a:r>
              <a:rPr lang="en-US" sz="1600" dirty="0"/>
              <a:t>Ex: DR is customer invoice, SA is G/L account postings, ZP for Automatic payments</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body" sz="quarter" idx="11"/>
          </p:nvPr>
        </p:nvSpPr>
        <p:spPr>
          <a:xfrm>
            <a:off x="460707" y="1197000"/>
            <a:ext cx="4411157" cy="1902287"/>
          </a:xfrm>
        </p:spPr>
        <p:txBody>
          <a:bodyPr/>
          <a:lstStyle/>
          <a:p>
            <a:r>
              <a:rPr lang="en-US" dirty="0"/>
              <a:t>Clearing Process</a:t>
            </a:r>
          </a:p>
        </p:txBody>
      </p:sp>
      <p:pic>
        <p:nvPicPr>
          <p:cNvPr id="5" name="Picture 2" descr="C:\Documents and Settings\rpotturi\Local Settings\Temporary Internet Files\Content.IE5\W5Y74T6F\MC900197655[1].wmf"/>
          <p:cNvPicPr>
            <a:picLocks noChangeAspect="1" noChangeArrowheads="1"/>
          </p:cNvPicPr>
          <p:nvPr/>
        </p:nvPicPr>
        <p:blipFill>
          <a:blip r:embed="rId3" cstate="print"/>
          <a:stretch>
            <a:fillRect/>
          </a:stretch>
        </p:blipFill>
        <p:spPr bwMode="auto">
          <a:xfrm>
            <a:off x="8730878" y="4985538"/>
            <a:ext cx="1774154" cy="1539087"/>
          </a:xfrm>
          <a:prstGeom prst="rect">
            <a:avLst/>
          </a:prstGeom>
        </p:spPr>
      </p:pic>
      <p:sp>
        <p:nvSpPr>
          <p:cNvPr id="6" name="Rectangle 5">
            <a:extLst>
              <a:ext uri="{FF2B5EF4-FFF2-40B4-BE49-F238E27FC236}">
                <a16:creationId xmlns:a16="http://schemas.microsoft.com/office/drawing/2014/main" id="{2A1098F7-6817-48B3-80B5-CF489C93D0F7}"/>
              </a:ext>
            </a:extLst>
          </p:cNvPr>
          <p:cNvSpPr/>
          <p:nvPr/>
        </p:nvSpPr>
        <p:spPr>
          <a:xfrm>
            <a:off x="7320136" y="764704"/>
            <a:ext cx="4595639" cy="4278094"/>
          </a:xfrm>
          <a:prstGeom prst="rect">
            <a:avLst/>
          </a:prstGeom>
        </p:spPr>
        <p:txBody>
          <a:bodyPr wrap="square">
            <a:spAutoFit/>
          </a:bodyPr>
          <a:lstStyle/>
          <a:p>
            <a:pPr marL="358775" indent="-358775">
              <a:spcBef>
                <a:spcPts val="1200"/>
              </a:spcBef>
              <a:buClr>
                <a:schemeClr val="accent1"/>
              </a:buClr>
              <a:buFont typeface="Wingdings" panose="05000000000000000000" pitchFamily="2" charset="2"/>
              <a:buChar char="§"/>
            </a:pPr>
            <a:r>
              <a:rPr lang="en-US" sz="1400" dirty="0"/>
              <a:t>Explain the clearing process</a:t>
            </a:r>
          </a:p>
          <a:p>
            <a:pPr marL="358775" indent="-358775">
              <a:spcBef>
                <a:spcPts val="1200"/>
              </a:spcBef>
              <a:buClr>
                <a:schemeClr val="accent1"/>
              </a:buClr>
              <a:buFont typeface="Wingdings" panose="05000000000000000000" pitchFamily="2" charset="2"/>
              <a:buChar char="§"/>
            </a:pPr>
            <a:r>
              <a:rPr lang="en-US" sz="1400" dirty="0"/>
              <a:t>Clear an account</a:t>
            </a:r>
          </a:p>
          <a:p>
            <a:pPr marL="358775" indent="-358775">
              <a:spcBef>
                <a:spcPts val="1200"/>
              </a:spcBef>
              <a:buClr>
                <a:schemeClr val="accent1"/>
              </a:buClr>
              <a:buFont typeface="Wingdings" panose="05000000000000000000" pitchFamily="2" charset="2"/>
              <a:buChar char="§"/>
            </a:pPr>
            <a:r>
              <a:rPr lang="en-US" sz="1400" dirty="0"/>
              <a:t>Post with clearing</a:t>
            </a:r>
          </a:p>
          <a:p>
            <a:pPr marL="358775" indent="-358775">
              <a:spcBef>
                <a:spcPts val="1200"/>
              </a:spcBef>
              <a:buClr>
                <a:schemeClr val="accent1"/>
              </a:buClr>
              <a:buFont typeface="Wingdings" panose="05000000000000000000" pitchFamily="2" charset="2"/>
              <a:buChar char="§"/>
            </a:pPr>
            <a:r>
              <a:rPr lang="en-US" sz="1400" dirty="0"/>
              <a:t>Post incoming and outgoing payments</a:t>
            </a:r>
          </a:p>
          <a:p>
            <a:pPr marL="358775" indent="-358775">
              <a:spcBef>
                <a:spcPts val="1200"/>
              </a:spcBef>
              <a:buClr>
                <a:schemeClr val="accent1"/>
              </a:buClr>
              <a:buFont typeface="Wingdings" panose="05000000000000000000" pitchFamily="2" charset="2"/>
              <a:buChar char="§"/>
            </a:pPr>
            <a:r>
              <a:rPr lang="en-US" sz="1400" dirty="0"/>
              <a:t>Reset clearing</a:t>
            </a:r>
          </a:p>
          <a:p>
            <a:pPr marL="358775" indent="-358775">
              <a:spcBef>
                <a:spcPts val="1200"/>
              </a:spcBef>
              <a:buClr>
                <a:schemeClr val="accent1"/>
              </a:buClr>
              <a:buFont typeface="Wingdings" panose="05000000000000000000" pitchFamily="2" charset="2"/>
              <a:buChar char="§"/>
            </a:pPr>
            <a:r>
              <a:rPr lang="en-US" sz="1400" dirty="0"/>
              <a:t>Post payment differences</a:t>
            </a:r>
          </a:p>
          <a:p>
            <a:pPr marL="358775" indent="-358775">
              <a:spcBef>
                <a:spcPts val="1200"/>
              </a:spcBef>
              <a:buClr>
                <a:schemeClr val="accent1"/>
              </a:buClr>
              <a:buFont typeface="Wingdings" panose="05000000000000000000" pitchFamily="2" charset="2"/>
              <a:buChar char="§"/>
            </a:pPr>
            <a:r>
              <a:rPr lang="en-US" sz="1400" dirty="0"/>
              <a:t>Describe tolerance groups and their role for posting payment differences</a:t>
            </a:r>
          </a:p>
          <a:p>
            <a:pPr marL="358775" indent="-358775">
              <a:spcBef>
                <a:spcPts val="1200"/>
              </a:spcBef>
              <a:buClr>
                <a:schemeClr val="accent1"/>
              </a:buClr>
              <a:buFont typeface="Wingdings" panose="05000000000000000000" pitchFamily="2" charset="2"/>
              <a:buChar char="§"/>
            </a:pPr>
            <a:r>
              <a:rPr lang="en-US" sz="1400" dirty="0"/>
              <a:t>Post partial and residual payments</a:t>
            </a:r>
          </a:p>
          <a:p>
            <a:pPr marL="358775" indent="-358775">
              <a:spcBef>
                <a:spcPts val="1200"/>
              </a:spcBef>
              <a:buClr>
                <a:schemeClr val="accent1"/>
              </a:buClr>
              <a:buFont typeface="Wingdings" panose="05000000000000000000" pitchFamily="2" charset="2"/>
              <a:buChar char="§"/>
            </a:pPr>
            <a:r>
              <a:rPr lang="en-US" sz="1400" dirty="0"/>
              <a:t>Create and use payment difference reason codes</a:t>
            </a:r>
          </a:p>
          <a:p>
            <a:pPr marL="358775" indent="-358775">
              <a:spcBef>
                <a:spcPts val="1200"/>
              </a:spcBef>
              <a:buClr>
                <a:schemeClr val="accent1"/>
              </a:buClr>
              <a:buFont typeface="Wingdings" panose="05000000000000000000" pitchFamily="2" charset="2"/>
              <a:buChar char="§"/>
            </a:pPr>
            <a:r>
              <a:rPr lang="en-US" sz="1400" dirty="0"/>
              <a:t> Explain the system treatment of exchange rate differences</a:t>
            </a:r>
          </a:p>
        </p:txBody>
      </p:sp>
      <p:sp>
        <p:nvSpPr>
          <p:cNvPr id="7" name="Rectangle 6">
            <a:extLst>
              <a:ext uri="{FF2B5EF4-FFF2-40B4-BE49-F238E27FC236}">
                <a16:creationId xmlns:a16="http://schemas.microsoft.com/office/drawing/2014/main" id="{4E362DC4-01D1-42EE-BB2F-D77ABAFA7726}"/>
              </a:ext>
            </a:extLst>
          </p:cNvPr>
          <p:cNvSpPr/>
          <p:nvPr/>
        </p:nvSpPr>
        <p:spPr>
          <a:xfrm>
            <a:off x="460708" y="2642141"/>
            <a:ext cx="2258952" cy="369332"/>
          </a:xfrm>
          <a:prstGeom prst="rect">
            <a:avLst/>
          </a:prstGeom>
        </p:spPr>
        <p:txBody>
          <a:bodyPr wrap="none">
            <a:spAutoFit/>
          </a:bodyPr>
          <a:lstStyle/>
          <a:p>
            <a:pPr>
              <a:buNone/>
            </a:pPr>
            <a:r>
              <a:rPr lang="en-US" b="1" dirty="0">
                <a:solidFill>
                  <a:schemeClr val="bg1"/>
                </a:solidFill>
              </a:rPr>
              <a:t>Unit Objectives:</a:t>
            </a:r>
          </a:p>
        </p:txBody>
      </p:sp>
    </p:spTree>
    <p:extLst>
      <p:ext uri="{BB962C8B-B14F-4D97-AF65-F5344CB8AC3E}">
        <p14:creationId xmlns:p14="http://schemas.microsoft.com/office/powerpoint/2010/main" val="295649309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Clearing Process: Contents	</a:t>
            </a:r>
          </a:p>
        </p:txBody>
      </p:sp>
      <p:graphicFrame>
        <p:nvGraphicFramePr>
          <p:cNvPr id="5" name="Diagram 4"/>
          <p:cNvGraphicFramePr/>
          <p:nvPr>
            <p:extLst>
              <p:ext uri="{D42A27DB-BD31-4B8C-83A1-F6EECF244321}">
                <p14:modId xmlns:p14="http://schemas.microsoft.com/office/powerpoint/2010/main" val="1436381578"/>
              </p:ext>
            </p:extLst>
          </p:nvPr>
        </p:nvGraphicFramePr>
        <p:xfrm>
          <a:off x="2063552" y="1295400"/>
          <a:ext cx="8712968" cy="4725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Clearing Process: Clearing Open Items	</a:t>
            </a:r>
          </a:p>
        </p:txBody>
      </p:sp>
      <p:graphicFrame>
        <p:nvGraphicFramePr>
          <p:cNvPr id="5" name="Diagram 4"/>
          <p:cNvGraphicFramePr/>
          <p:nvPr>
            <p:extLst>
              <p:ext uri="{D42A27DB-BD31-4B8C-83A1-F6EECF244321}">
                <p14:modId xmlns:p14="http://schemas.microsoft.com/office/powerpoint/2010/main" val="423606912"/>
              </p:ext>
            </p:extLst>
          </p:nvPr>
        </p:nvGraphicFramePr>
        <p:xfrm>
          <a:off x="2063552" y="1295400"/>
          <a:ext cx="8712968" cy="4725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6691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Clearing Open Items</a:t>
            </a:r>
          </a:p>
        </p:txBody>
      </p:sp>
      <p:sp>
        <p:nvSpPr>
          <p:cNvPr id="3" name="Rectangle 2">
            <a:extLst>
              <a:ext uri="{FF2B5EF4-FFF2-40B4-BE49-F238E27FC236}">
                <a16:creationId xmlns:a16="http://schemas.microsoft.com/office/drawing/2014/main" id="{00464393-5098-46B9-8F7D-2BE55699138C}"/>
              </a:ext>
            </a:extLst>
          </p:cNvPr>
          <p:cNvSpPr/>
          <p:nvPr/>
        </p:nvSpPr>
        <p:spPr>
          <a:xfrm>
            <a:off x="227349" y="1344839"/>
            <a:ext cx="8916651" cy="2400657"/>
          </a:xfrm>
          <a:prstGeom prst="rect">
            <a:avLst/>
          </a:prstGeom>
        </p:spPr>
        <p:txBody>
          <a:bodyPr wrap="square">
            <a:spAutoFit/>
          </a:bodyPr>
          <a:lstStyle/>
          <a:p>
            <a:pPr>
              <a:spcBef>
                <a:spcPts val="1800"/>
              </a:spcBef>
              <a:buNone/>
            </a:pPr>
            <a:r>
              <a:rPr lang="en-US" b="1" u="sng" dirty="0"/>
              <a:t>Objective:</a:t>
            </a:r>
          </a:p>
          <a:p>
            <a:pPr>
              <a:spcBef>
                <a:spcPts val="1800"/>
              </a:spcBef>
              <a:buNone/>
            </a:pPr>
            <a:r>
              <a:rPr lang="en-US" b="1" dirty="0"/>
              <a:t>After the lesson you will be able to:</a:t>
            </a:r>
          </a:p>
          <a:p>
            <a:pPr marL="358775" indent="-358775">
              <a:spcBef>
                <a:spcPts val="1800"/>
              </a:spcBef>
              <a:buClr>
                <a:schemeClr val="accent1"/>
              </a:buClr>
              <a:buFont typeface="Wingdings" panose="05000000000000000000" pitchFamily="2" charset="2"/>
              <a:buChar char="§"/>
            </a:pPr>
            <a:r>
              <a:rPr lang="en-US" dirty="0"/>
              <a:t>Explain the clearing process</a:t>
            </a:r>
          </a:p>
          <a:p>
            <a:pPr marL="358775" indent="-358775">
              <a:spcBef>
                <a:spcPts val="1800"/>
              </a:spcBef>
              <a:buClr>
                <a:schemeClr val="accent1"/>
              </a:buClr>
              <a:buFont typeface="Wingdings" panose="05000000000000000000" pitchFamily="2" charset="2"/>
              <a:buChar char="§"/>
            </a:pPr>
            <a:r>
              <a:rPr lang="en-US" dirty="0"/>
              <a:t>Clear an account</a:t>
            </a:r>
          </a:p>
          <a:p>
            <a:pPr marL="358775" indent="-358775">
              <a:spcBef>
                <a:spcPts val="1800"/>
              </a:spcBef>
              <a:buClr>
                <a:schemeClr val="accent1"/>
              </a:buClr>
              <a:buFont typeface="Wingdings" panose="05000000000000000000" pitchFamily="2" charset="2"/>
              <a:buChar char="§"/>
            </a:pPr>
            <a:r>
              <a:rPr lang="en-US" dirty="0"/>
              <a:t>Post with clearing</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Clearing Open Items</a:t>
            </a:r>
          </a:p>
        </p:txBody>
      </p:sp>
      <p:pic>
        <p:nvPicPr>
          <p:cNvPr id="18434" name="Picture 2"/>
          <p:cNvPicPr>
            <a:picLocks noChangeAspect="1" noChangeArrowheads="1"/>
          </p:cNvPicPr>
          <p:nvPr/>
        </p:nvPicPr>
        <p:blipFill>
          <a:blip r:embed="rId2" cstate="print"/>
          <a:stretch>
            <a:fillRect/>
          </a:stretch>
        </p:blipFill>
        <p:spPr bwMode="auto">
          <a:xfrm>
            <a:off x="4853693" y="2348880"/>
            <a:ext cx="6467847" cy="3324257"/>
          </a:xfrm>
          <a:prstGeom prst="rect">
            <a:avLst/>
          </a:prstGeom>
        </p:spPr>
      </p:pic>
      <p:sp>
        <p:nvSpPr>
          <p:cNvPr id="4" name="Rectangle 3">
            <a:extLst>
              <a:ext uri="{FF2B5EF4-FFF2-40B4-BE49-F238E27FC236}">
                <a16:creationId xmlns:a16="http://schemas.microsoft.com/office/drawing/2014/main" id="{892499D4-E1D5-42AF-BFA7-A521AF819DC0}"/>
              </a:ext>
            </a:extLst>
          </p:cNvPr>
          <p:cNvSpPr/>
          <p:nvPr/>
        </p:nvSpPr>
        <p:spPr>
          <a:xfrm>
            <a:off x="227013" y="980728"/>
            <a:ext cx="11688762" cy="2339102"/>
          </a:xfrm>
          <a:prstGeom prst="rect">
            <a:avLst/>
          </a:prstGeom>
        </p:spPr>
        <p:txBody>
          <a:bodyPr wrap="square">
            <a:spAutoFit/>
          </a:bodyPr>
          <a:lstStyle/>
          <a:p>
            <a:pPr marL="358775" indent="-358775">
              <a:spcBef>
                <a:spcPts val="1200"/>
              </a:spcBef>
              <a:buClr>
                <a:schemeClr val="accent1"/>
              </a:buClr>
              <a:buFont typeface="Wingdings" panose="05000000000000000000" pitchFamily="2" charset="2"/>
              <a:buChar char="§"/>
            </a:pPr>
            <a:r>
              <a:rPr lang="en-US" sz="1600" dirty="0"/>
              <a:t>Open items are </a:t>
            </a:r>
            <a:r>
              <a:rPr lang="en-US" sz="1600" b="1" dirty="0"/>
              <a:t>incomplete transactions</a:t>
            </a:r>
            <a:r>
              <a:rPr lang="en-US" sz="1600" dirty="0"/>
              <a:t>, such as </a:t>
            </a:r>
            <a:r>
              <a:rPr lang="en-US" sz="1600" b="1" dirty="0"/>
              <a:t>invoices</a:t>
            </a:r>
            <a:r>
              <a:rPr lang="en-US" sz="1600" dirty="0"/>
              <a:t> that have not been paid</a:t>
            </a:r>
          </a:p>
          <a:p>
            <a:pPr marL="358775" indent="-358775">
              <a:spcBef>
                <a:spcPts val="1200"/>
              </a:spcBef>
              <a:buClr>
                <a:schemeClr val="accent1"/>
              </a:buClr>
              <a:buFont typeface="Wingdings" panose="05000000000000000000" pitchFamily="2" charset="2"/>
              <a:buChar char="§"/>
            </a:pPr>
            <a:r>
              <a:rPr lang="en-US" sz="1600" dirty="0"/>
              <a:t>Documents cannot be archived until they are cleared</a:t>
            </a:r>
          </a:p>
          <a:p>
            <a:pPr>
              <a:spcBef>
                <a:spcPts val="1200"/>
              </a:spcBef>
              <a:buClr>
                <a:schemeClr val="accent1"/>
              </a:buClr>
            </a:pPr>
            <a:endParaRPr lang="en-US" sz="1600" b="1" dirty="0"/>
          </a:p>
          <a:p>
            <a:pPr>
              <a:spcBef>
                <a:spcPts val="1200"/>
              </a:spcBef>
              <a:buClr>
                <a:schemeClr val="accent1"/>
              </a:buClr>
            </a:pPr>
            <a:r>
              <a:rPr lang="en-US" sz="1600" b="1" dirty="0"/>
              <a:t>Types of clearing in SAP Financials:</a:t>
            </a:r>
          </a:p>
          <a:p>
            <a:pPr marL="358775" lvl="1" indent="-358775">
              <a:spcBef>
                <a:spcPts val="1200"/>
              </a:spcBef>
              <a:buClr>
                <a:schemeClr val="accent1"/>
              </a:buClr>
              <a:buFont typeface="Wingdings" panose="05000000000000000000" pitchFamily="2" charset="2"/>
              <a:buChar char="§"/>
            </a:pPr>
            <a:r>
              <a:rPr lang="en-US" sz="1600" dirty="0"/>
              <a:t>Post with clearing</a:t>
            </a:r>
          </a:p>
          <a:p>
            <a:pPr marL="358775" lvl="1" indent="-358775">
              <a:spcBef>
                <a:spcPts val="1200"/>
              </a:spcBef>
              <a:buClr>
                <a:schemeClr val="accent1"/>
              </a:buClr>
              <a:buFont typeface="Wingdings" panose="05000000000000000000" pitchFamily="2" charset="2"/>
              <a:buChar char="§"/>
            </a:pPr>
            <a:r>
              <a:rPr lang="en-US" sz="1600" dirty="0"/>
              <a:t>Account clearing</a:t>
            </a:r>
          </a:p>
        </p:txBody>
      </p:sp>
      <p:sp>
        <p:nvSpPr>
          <p:cNvPr id="5" name="Rectangle 4">
            <a:extLst>
              <a:ext uri="{FF2B5EF4-FFF2-40B4-BE49-F238E27FC236}">
                <a16:creationId xmlns:a16="http://schemas.microsoft.com/office/drawing/2014/main" id="{D2F1770F-CDDD-4F02-A294-C690710ED40D}"/>
              </a:ext>
            </a:extLst>
          </p:cNvPr>
          <p:cNvSpPr/>
          <p:nvPr/>
        </p:nvSpPr>
        <p:spPr>
          <a:xfrm>
            <a:off x="227012" y="5970766"/>
            <a:ext cx="9253363" cy="338554"/>
          </a:xfrm>
          <a:prstGeom prst="rect">
            <a:avLst/>
          </a:prstGeom>
        </p:spPr>
        <p:txBody>
          <a:bodyPr wrap="square">
            <a:spAutoFit/>
          </a:bodyPr>
          <a:lstStyle/>
          <a:p>
            <a:pPr marL="358775" indent="-358775">
              <a:spcBef>
                <a:spcPts val="1200"/>
              </a:spcBef>
              <a:buClr>
                <a:schemeClr val="accent1"/>
              </a:buClr>
              <a:buFont typeface="Wingdings" panose="05000000000000000000" pitchFamily="2" charset="2"/>
              <a:buChar char="§"/>
            </a:pPr>
            <a:r>
              <a:rPr lang="en-US" sz="1600" dirty="0"/>
              <a:t>A clearing transaction always creates a </a:t>
            </a:r>
            <a:r>
              <a:rPr lang="en-US" sz="1600" b="1" dirty="0"/>
              <a:t>clearing document</a:t>
            </a:r>
            <a:endParaRPr lang="en-US" sz="1600"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with Clearing</a:t>
            </a:r>
          </a:p>
        </p:txBody>
      </p:sp>
      <p:pic>
        <p:nvPicPr>
          <p:cNvPr id="19458" name="Picture 2"/>
          <p:cNvPicPr>
            <a:picLocks noChangeAspect="1" noChangeArrowheads="1"/>
          </p:cNvPicPr>
          <p:nvPr/>
        </p:nvPicPr>
        <p:blipFill>
          <a:blip r:embed="rId2" cstate="print"/>
          <a:stretch>
            <a:fillRect/>
          </a:stretch>
        </p:blipFill>
        <p:spPr bwMode="auto">
          <a:xfrm>
            <a:off x="3648075" y="3047273"/>
            <a:ext cx="4895850" cy="3495675"/>
          </a:xfrm>
          <a:prstGeom prst="rect">
            <a:avLst/>
          </a:prstGeom>
        </p:spPr>
      </p:pic>
      <p:sp>
        <p:nvSpPr>
          <p:cNvPr id="4" name="Rectangle 3">
            <a:extLst>
              <a:ext uri="{FF2B5EF4-FFF2-40B4-BE49-F238E27FC236}">
                <a16:creationId xmlns:a16="http://schemas.microsoft.com/office/drawing/2014/main" id="{3337C471-6FEC-4742-A553-8C207FAE03DA}"/>
              </a:ext>
            </a:extLst>
          </p:cNvPr>
          <p:cNvSpPr/>
          <p:nvPr/>
        </p:nvSpPr>
        <p:spPr>
          <a:xfrm>
            <a:off x="254325" y="981075"/>
            <a:ext cx="11661449" cy="2015936"/>
          </a:xfrm>
          <a:prstGeom prst="rect">
            <a:avLst/>
          </a:prstGeom>
        </p:spPr>
        <p:txBody>
          <a:bodyPr wrap="square">
            <a:spAutoFit/>
          </a:bodyPr>
          <a:lstStyle/>
          <a:p>
            <a:pPr marL="285750" indent="-285750">
              <a:spcBef>
                <a:spcPts val="1800"/>
              </a:spcBef>
              <a:buClr>
                <a:schemeClr val="accent1"/>
              </a:buClr>
              <a:buFont typeface="Wingdings" panose="05000000000000000000" pitchFamily="2" charset="2"/>
              <a:buChar char="§"/>
            </a:pPr>
            <a:r>
              <a:rPr lang="en-US" sz="1600" dirty="0"/>
              <a:t>When you use the "posting with clearing" function, enter the </a:t>
            </a:r>
            <a:r>
              <a:rPr lang="en-US" sz="1600" b="1" dirty="0"/>
              <a:t>clearing document amount</a:t>
            </a:r>
            <a:r>
              <a:rPr lang="en-US" sz="1600" dirty="0"/>
              <a:t> and then </a:t>
            </a:r>
            <a:r>
              <a:rPr lang="en-US" sz="1600" b="1" dirty="0"/>
              <a:t>select the open items </a:t>
            </a:r>
            <a:r>
              <a:rPr lang="en-US" sz="1600" dirty="0"/>
              <a:t>that are to be cleared</a:t>
            </a:r>
          </a:p>
          <a:p>
            <a:pPr marL="742950" lvl="1" indent="-285750">
              <a:spcBef>
                <a:spcPts val="1800"/>
              </a:spcBef>
              <a:buClr>
                <a:schemeClr val="accent2"/>
              </a:buClr>
              <a:buFont typeface="Arial" panose="020B0604020202020204" pitchFamily="34" charset="0"/>
              <a:buChar char="•"/>
            </a:pPr>
            <a:r>
              <a:rPr lang="en-US" sz="1600" dirty="0"/>
              <a:t>If clearing amount equals selected open items amount system clears it</a:t>
            </a:r>
          </a:p>
          <a:p>
            <a:pPr marL="742950" lvl="1" indent="-285750">
              <a:spcBef>
                <a:spcPts val="1800"/>
              </a:spcBef>
              <a:buClr>
                <a:schemeClr val="accent2"/>
              </a:buClr>
              <a:buFont typeface="Arial" panose="020B0604020202020204" pitchFamily="34" charset="0"/>
              <a:buChar char="•"/>
            </a:pPr>
            <a:r>
              <a:rPr lang="en-US" sz="1600" dirty="0"/>
              <a:t>If there is any difference system allows to post the difference</a:t>
            </a:r>
          </a:p>
          <a:p>
            <a:pPr marL="285750" indent="-285750">
              <a:spcBef>
                <a:spcPts val="1800"/>
              </a:spcBef>
              <a:buClr>
                <a:schemeClr val="accent1"/>
              </a:buClr>
              <a:buFont typeface="Wingdings" panose="05000000000000000000" pitchFamily="2" charset="2"/>
              <a:buChar char="§"/>
            </a:pPr>
            <a:r>
              <a:rPr lang="en-US" sz="1600" dirty="0"/>
              <a:t>Post with clearing can be done either manually or by Automatic Payment Program</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 Clearing</a:t>
            </a:r>
          </a:p>
        </p:txBody>
      </p:sp>
      <p:pic>
        <p:nvPicPr>
          <p:cNvPr id="20482" name="Picture 2"/>
          <p:cNvPicPr>
            <a:picLocks noChangeAspect="1" noChangeArrowheads="1"/>
          </p:cNvPicPr>
          <p:nvPr/>
        </p:nvPicPr>
        <p:blipFill>
          <a:blip r:embed="rId2" cstate="print"/>
          <a:stretch>
            <a:fillRect/>
          </a:stretch>
        </p:blipFill>
        <p:spPr bwMode="auto">
          <a:xfrm>
            <a:off x="3386063" y="3051294"/>
            <a:ext cx="5419874" cy="3501907"/>
          </a:xfrm>
          <a:prstGeom prst="rect">
            <a:avLst/>
          </a:prstGeom>
        </p:spPr>
      </p:pic>
      <p:sp>
        <p:nvSpPr>
          <p:cNvPr id="4" name="Rectangle 3">
            <a:extLst>
              <a:ext uri="{FF2B5EF4-FFF2-40B4-BE49-F238E27FC236}">
                <a16:creationId xmlns:a16="http://schemas.microsoft.com/office/drawing/2014/main" id="{261F7CE5-AF54-447C-A7FE-7A9D5D8378F3}"/>
              </a:ext>
            </a:extLst>
          </p:cNvPr>
          <p:cNvSpPr/>
          <p:nvPr/>
        </p:nvSpPr>
        <p:spPr>
          <a:xfrm>
            <a:off x="237899" y="991614"/>
            <a:ext cx="11688762" cy="1785104"/>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pPr>
            <a:r>
              <a:rPr lang="en-US" sz="1600" dirty="0"/>
              <a:t>Using the account “clearing function”, </a:t>
            </a:r>
            <a:r>
              <a:rPr lang="en-US" sz="1600" b="1" dirty="0"/>
              <a:t>choose those open items from an account that balance to zero</a:t>
            </a:r>
            <a:r>
              <a:rPr lang="en-US" sz="1600" dirty="0"/>
              <a:t>. The system marks them as cleared and creates a clearing document</a:t>
            </a:r>
          </a:p>
          <a:p>
            <a:pPr marL="358775" indent="-358775">
              <a:spcBef>
                <a:spcPts val="1800"/>
              </a:spcBef>
              <a:buClr>
                <a:schemeClr val="accent1"/>
              </a:buClr>
              <a:buFont typeface="Wingdings" panose="05000000000000000000" pitchFamily="2" charset="2"/>
              <a:buChar char="§"/>
            </a:pPr>
            <a:r>
              <a:rPr lang="en-US" sz="1600" dirty="0"/>
              <a:t>Account clearing function works for any account managed with open items in the general ledger and in sub ledgers</a:t>
            </a:r>
          </a:p>
          <a:p>
            <a:pPr marL="358775" indent="-358775">
              <a:spcBef>
                <a:spcPts val="1800"/>
              </a:spcBef>
              <a:buClr>
                <a:schemeClr val="accent1"/>
              </a:buClr>
              <a:buFont typeface="Wingdings" panose="05000000000000000000" pitchFamily="2" charset="2"/>
              <a:buChar char="§"/>
            </a:pPr>
            <a:r>
              <a:rPr lang="en-US" sz="1600" dirty="0"/>
              <a:t>Account clearing can be done either manually or by Automatic Clearing Program</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Clearing Program</a:t>
            </a:r>
          </a:p>
        </p:txBody>
      </p:sp>
      <p:pic>
        <p:nvPicPr>
          <p:cNvPr id="21508" name="Picture 4"/>
          <p:cNvPicPr>
            <a:picLocks noChangeAspect="1" noChangeArrowheads="1"/>
          </p:cNvPicPr>
          <p:nvPr/>
        </p:nvPicPr>
        <p:blipFill>
          <a:blip r:embed="rId2" cstate="print"/>
          <a:stretch>
            <a:fillRect/>
          </a:stretch>
        </p:blipFill>
        <p:spPr bwMode="auto">
          <a:xfrm>
            <a:off x="8871858" y="1538665"/>
            <a:ext cx="1823214" cy="4432588"/>
          </a:xfrm>
          <a:prstGeom prst="rect">
            <a:avLst/>
          </a:prstGeom>
        </p:spPr>
      </p:pic>
      <p:sp>
        <p:nvSpPr>
          <p:cNvPr id="4" name="Rectangle 3">
            <a:extLst>
              <a:ext uri="{FF2B5EF4-FFF2-40B4-BE49-F238E27FC236}">
                <a16:creationId xmlns:a16="http://schemas.microsoft.com/office/drawing/2014/main" id="{FEAE5578-9325-47CA-A809-71CBF9C590FE}"/>
              </a:ext>
            </a:extLst>
          </p:cNvPr>
          <p:cNvSpPr/>
          <p:nvPr/>
        </p:nvSpPr>
        <p:spPr>
          <a:xfrm>
            <a:off x="242494" y="1341438"/>
            <a:ext cx="7581698" cy="4632037"/>
          </a:xfrm>
          <a:prstGeom prst="rect">
            <a:avLst/>
          </a:prstGeom>
        </p:spPr>
        <p:txBody>
          <a:bodyPr wrap="square">
            <a:spAutoFit/>
          </a:bodyPr>
          <a:lstStyle/>
          <a:p>
            <a:pPr>
              <a:spcBef>
                <a:spcPts val="1800"/>
              </a:spcBef>
              <a:buClr>
                <a:schemeClr val="accent1"/>
              </a:buClr>
            </a:pPr>
            <a:r>
              <a:rPr lang="en-US" sz="1600" b="1" dirty="0"/>
              <a:t>Steps in the clearing program</a:t>
            </a:r>
          </a:p>
          <a:p>
            <a:pPr marL="285750" indent="-285750">
              <a:spcBef>
                <a:spcPts val="1800"/>
              </a:spcBef>
              <a:buClr>
                <a:schemeClr val="accent1"/>
              </a:buClr>
              <a:buFont typeface="Wingdings" panose="05000000000000000000" pitchFamily="2" charset="2"/>
              <a:buChar char="§"/>
            </a:pPr>
            <a:r>
              <a:rPr lang="en-US" sz="1600" dirty="0"/>
              <a:t>Group items for each account</a:t>
            </a:r>
          </a:p>
          <a:p>
            <a:pPr marL="285750" indent="-285750">
              <a:spcBef>
                <a:spcPts val="1800"/>
              </a:spcBef>
              <a:buClr>
                <a:schemeClr val="accent1"/>
              </a:buClr>
              <a:buFont typeface="Wingdings" panose="05000000000000000000" pitchFamily="2" charset="2"/>
              <a:buChar char="§"/>
            </a:pPr>
            <a:r>
              <a:rPr lang="en-US" sz="1600" dirty="0"/>
              <a:t>If balance is zero, items are marked for clearing</a:t>
            </a:r>
          </a:p>
          <a:p>
            <a:pPr>
              <a:spcBef>
                <a:spcPts val="1800"/>
              </a:spcBef>
              <a:buClr>
                <a:schemeClr val="accent1"/>
              </a:buClr>
            </a:pPr>
            <a:r>
              <a:rPr lang="en-US" sz="1600" b="1" dirty="0"/>
              <a:t>Prerequisites for clearing</a:t>
            </a:r>
          </a:p>
          <a:p>
            <a:pPr marL="285750" indent="-285750">
              <a:spcBef>
                <a:spcPts val="1800"/>
              </a:spcBef>
              <a:buClr>
                <a:schemeClr val="accent1"/>
              </a:buClr>
              <a:buFont typeface="Wingdings" panose="05000000000000000000" pitchFamily="2" charset="2"/>
              <a:buChar char="§"/>
            </a:pPr>
            <a:r>
              <a:rPr lang="en-US" sz="1600" dirty="0"/>
              <a:t>User criteria must be defined in customizing</a:t>
            </a:r>
          </a:p>
          <a:p>
            <a:pPr marL="285750" indent="-285750">
              <a:spcBef>
                <a:spcPts val="1800"/>
              </a:spcBef>
              <a:buClr>
                <a:schemeClr val="accent1"/>
              </a:buClr>
              <a:buFont typeface="Wingdings" panose="05000000000000000000" pitchFamily="2" charset="2"/>
              <a:buChar char="§"/>
            </a:pPr>
            <a:r>
              <a:rPr lang="en-US" sz="1600" dirty="0"/>
              <a:t>Accounts to be cleared must be defined for automatic clearing</a:t>
            </a:r>
          </a:p>
          <a:p>
            <a:pPr>
              <a:spcBef>
                <a:spcPts val="1800"/>
              </a:spcBef>
              <a:buClr>
                <a:schemeClr val="accent1"/>
              </a:buClr>
            </a:pPr>
            <a:r>
              <a:rPr lang="en-US" sz="1600" b="1" dirty="0"/>
              <a:t>Items that are not cleared</a:t>
            </a:r>
          </a:p>
          <a:p>
            <a:pPr marL="285750" indent="-285750">
              <a:spcBef>
                <a:spcPts val="1800"/>
              </a:spcBef>
              <a:buClr>
                <a:schemeClr val="accent1"/>
              </a:buClr>
              <a:buFont typeface="Wingdings" panose="05000000000000000000" pitchFamily="2" charset="2"/>
              <a:buChar char="§"/>
            </a:pPr>
            <a:r>
              <a:rPr lang="en-US" sz="1600" dirty="0"/>
              <a:t>Noted Items</a:t>
            </a:r>
          </a:p>
          <a:p>
            <a:pPr marL="285750" indent="-285750">
              <a:spcBef>
                <a:spcPts val="1800"/>
              </a:spcBef>
              <a:buClr>
                <a:schemeClr val="accent1"/>
              </a:buClr>
              <a:buFont typeface="Wingdings" panose="05000000000000000000" pitchFamily="2" charset="2"/>
              <a:buChar char="§"/>
            </a:pPr>
            <a:r>
              <a:rPr lang="en-US" sz="1600" dirty="0"/>
              <a:t>Statistical postings, bill of exchange postings</a:t>
            </a:r>
          </a:p>
          <a:p>
            <a:pPr marL="285750" indent="-285750">
              <a:spcBef>
                <a:spcPts val="1800"/>
              </a:spcBef>
              <a:buClr>
                <a:schemeClr val="accent1"/>
              </a:buClr>
              <a:buFont typeface="Wingdings" panose="05000000000000000000" pitchFamily="2" charset="2"/>
              <a:buChar char="§"/>
            </a:pPr>
            <a:r>
              <a:rPr lang="en-US" sz="1600" dirty="0"/>
              <a:t>Items with withholding tax entries</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Clearing Open Items</a:t>
            </a:r>
          </a:p>
        </p:txBody>
      </p:sp>
      <p:sp>
        <p:nvSpPr>
          <p:cNvPr id="3" name="Rectangle 2">
            <a:extLst>
              <a:ext uri="{FF2B5EF4-FFF2-40B4-BE49-F238E27FC236}">
                <a16:creationId xmlns:a16="http://schemas.microsoft.com/office/drawing/2014/main" id="{9DB94242-0498-45A9-BEEC-A7E6E7836564}"/>
              </a:ext>
            </a:extLst>
          </p:cNvPr>
          <p:cNvSpPr/>
          <p:nvPr/>
        </p:nvSpPr>
        <p:spPr>
          <a:xfrm>
            <a:off x="238235" y="1351654"/>
            <a:ext cx="11688426" cy="2169825"/>
          </a:xfrm>
          <a:prstGeom prst="rect">
            <a:avLst/>
          </a:prstGeom>
        </p:spPr>
        <p:txBody>
          <a:bodyPr wrap="square">
            <a:spAutoFit/>
          </a:bodyPr>
          <a:lstStyle/>
          <a:p>
            <a:pPr>
              <a:spcBef>
                <a:spcPts val="1800"/>
              </a:spcBef>
              <a:buNone/>
            </a:pPr>
            <a:r>
              <a:rPr lang="en-US" b="1" u="sng" dirty="0"/>
              <a:t>Summary:</a:t>
            </a:r>
          </a:p>
          <a:p>
            <a:pPr>
              <a:spcBef>
                <a:spcPts val="1800"/>
              </a:spcBef>
              <a:buNone/>
            </a:pPr>
            <a:r>
              <a:rPr lang="en-US" b="1" dirty="0"/>
              <a:t>Now you should be able to:</a:t>
            </a:r>
            <a:endParaRPr lang="en-US" kern="0" dirty="0"/>
          </a:p>
          <a:p>
            <a:pPr marL="358775" indent="-358775">
              <a:spcBef>
                <a:spcPts val="1200"/>
              </a:spcBef>
              <a:buClr>
                <a:schemeClr val="accent1"/>
              </a:buClr>
              <a:buFont typeface="Wingdings" panose="05000000000000000000" pitchFamily="2" charset="2"/>
              <a:buChar char="§"/>
            </a:pPr>
            <a:r>
              <a:rPr lang="en-US" dirty="0"/>
              <a:t>Explain the clearing process</a:t>
            </a:r>
          </a:p>
          <a:p>
            <a:pPr marL="358775" indent="-358775">
              <a:spcBef>
                <a:spcPts val="1200"/>
              </a:spcBef>
              <a:buClr>
                <a:schemeClr val="accent1"/>
              </a:buClr>
              <a:buFont typeface="Wingdings" panose="05000000000000000000" pitchFamily="2" charset="2"/>
              <a:buChar char="§"/>
            </a:pPr>
            <a:r>
              <a:rPr lang="en-US" dirty="0"/>
              <a:t>Clear an account</a:t>
            </a:r>
          </a:p>
          <a:p>
            <a:pPr marL="358775" indent="-358775">
              <a:spcBef>
                <a:spcPts val="1200"/>
              </a:spcBef>
              <a:buClr>
                <a:schemeClr val="accent1"/>
              </a:buClr>
              <a:buFont typeface="Wingdings" panose="05000000000000000000" pitchFamily="2" charset="2"/>
              <a:buChar char="§"/>
            </a:pPr>
            <a:r>
              <a:rPr lang="en-US" dirty="0"/>
              <a:t>Post with clearing</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Clearing Open Items: Exercise Time</a:t>
            </a:r>
          </a:p>
        </p:txBody>
      </p:sp>
      <p:pic>
        <p:nvPicPr>
          <p:cNvPr id="6" name="Picture 2" descr="C:\Documents and Settings\rpotturi\Local Settings\Temporary Internet Files\Content.IE5\O1I78H6N\MC900048774[1].wmf">
            <a:extLst>
              <a:ext uri="{FF2B5EF4-FFF2-40B4-BE49-F238E27FC236}">
                <a16:creationId xmlns:a16="http://schemas.microsoft.com/office/drawing/2014/main" id="{CBA7EB3C-DD4A-4E23-AD37-47F53FAB86D9}"/>
              </a:ext>
            </a:extLst>
          </p:cNvPr>
          <p:cNvPicPr>
            <a:picLocks noChangeAspect="1" noChangeArrowheads="1"/>
          </p:cNvPicPr>
          <p:nvPr/>
        </p:nvPicPr>
        <p:blipFill>
          <a:blip r:embed="rId2" cstate="print"/>
          <a:stretch>
            <a:fillRect/>
          </a:stretch>
        </p:blipFill>
        <p:spPr bwMode="auto">
          <a:xfrm>
            <a:off x="10260048" y="4797152"/>
            <a:ext cx="1668600" cy="1695400"/>
          </a:xfrm>
          <a:prstGeom prst="rect">
            <a:avLst/>
          </a:prstGeom>
        </p:spPr>
      </p:pic>
      <p:sp>
        <p:nvSpPr>
          <p:cNvPr id="7" name="Rectangle 6">
            <a:extLst>
              <a:ext uri="{FF2B5EF4-FFF2-40B4-BE49-F238E27FC236}">
                <a16:creationId xmlns:a16="http://schemas.microsoft.com/office/drawing/2014/main" id="{83C68DF9-E14D-44E3-90B0-1F33C40B3562}"/>
              </a:ext>
            </a:extLst>
          </p:cNvPr>
          <p:cNvSpPr/>
          <p:nvPr/>
        </p:nvSpPr>
        <p:spPr>
          <a:xfrm>
            <a:off x="227013" y="1341438"/>
            <a:ext cx="11688762" cy="1538883"/>
          </a:xfrm>
          <a:prstGeom prst="rect">
            <a:avLst/>
          </a:prstGeom>
        </p:spPr>
        <p:txBody>
          <a:bodyPr wrap="square">
            <a:spAutoFit/>
          </a:bodyPr>
          <a:lstStyle/>
          <a:p>
            <a:pPr>
              <a:spcBef>
                <a:spcPts val="2400"/>
              </a:spcBef>
              <a:buNone/>
            </a:pPr>
            <a:r>
              <a:rPr lang="en-US" b="1" dirty="0"/>
              <a:t>? </a:t>
            </a:r>
            <a:r>
              <a:rPr lang="en-US" dirty="0"/>
              <a:t>What are the types of clearing?</a:t>
            </a:r>
          </a:p>
          <a:p>
            <a:pPr>
              <a:spcBef>
                <a:spcPts val="2400"/>
              </a:spcBef>
              <a:buNone/>
            </a:pPr>
            <a:r>
              <a:rPr lang="en-US" b="1" dirty="0"/>
              <a:t>?</a:t>
            </a:r>
            <a:r>
              <a:rPr lang="en-US" dirty="0"/>
              <a:t> What is the difference between Automatic clearing program and Automatic payment program.</a:t>
            </a:r>
          </a:p>
          <a:p>
            <a:pPr>
              <a:spcBef>
                <a:spcPts val="2400"/>
              </a:spcBef>
              <a:buNone/>
            </a:pPr>
            <a:r>
              <a:rPr lang="en-US" b="1" dirty="0"/>
              <a:t>?</a:t>
            </a:r>
            <a:r>
              <a:rPr lang="en-US" dirty="0"/>
              <a:t> Items that are not cleared by automatic clearing program.</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Document Number Ranges I	</a:t>
            </a:r>
          </a:p>
        </p:txBody>
      </p:sp>
      <p:pic>
        <p:nvPicPr>
          <p:cNvPr id="4098" name="Picture 2"/>
          <p:cNvPicPr>
            <a:picLocks noGrp="1" noChangeAspect="1" noChangeArrowheads="1"/>
          </p:cNvPicPr>
          <p:nvPr>
            <p:ph idx="4294967295"/>
          </p:nvPr>
        </p:nvPicPr>
        <p:blipFill>
          <a:blip r:embed="rId3" cstate="print"/>
          <a:stretch>
            <a:fillRect/>
          </a:stretch>
        </p:blipFill>
        <p:spPr bwMode="auto">
          <a:xfrm>
            <a:off x="2904261" y="765175"/>
            <a:ext cx="6365102" cy="3912847"/>
          </a:xfrm>
          <a:prstGeom prst="rect">
            <a:avLst/>
          </a:prstGeom>
        </p:spPr>
      </p:pic>
      <p:sp>
        <p:nvSpPr>
          <p:cNvPr id="3" name="Rectangle 2">
            <a:extLst>
              <a:ext uri="{FF2B5EF4-FFF2-40B4-BE49-F238E27FC236}">
                <a16:creationId xmlns:a16="http://schemas.microsoft.com/office/drawing/2014/main" id="{3AEC601D-E006-4368-873F-E7711B007E64}"/>
              </a:ext>
            </a:extLst>
          </p:cNvPr>
          <p:cNvSpPr/>
          <p:nvPr/>
        </p:nvSpPr>
        <p:spPr>
          <a:xfrm>
            <a:off x="244472" y="4875124"/>
            <a:ext cx="11684680" cy="1621982"/>
          </a:xfrm>
          <a:prstGeom prst="rect">
            <a:avLst/>
          </a:prstGeom>
        </p:spPr>
        <p:txBody>
          <a:bodyPr wrap="square">
            <a:spAutoFit/>
          </a:bodyPr>
          <a:lstStyle/>
          <a:p>
            <a:pPr marL="285750" indent="-285750" fontAlgn="base">
              <a:lnSpc>
                <a:spcPct val="85000"/>
              </a:lnSpc>
              <a:spcBef>
                <a:spcPts val="1800"/>
              </a:spcBef>
              <a:spcAft>
                <a:spcPct val="0"/>
              </a:spcAft>
              <a:buClr>
                <a:schemeClr val="accent1"/>
              </a:buClr>
              <a:buFont typeface="Wingdings" panose="05000000000000000000" pitchFamily="2" charset="2"/>
              <a:buChar char="§"/>
              <a:defRPr/>
            </a:pPr>
            <a:r>
              <a:rPr lang="en-US" sz="1600" dirty="0"/>
              <a:t>A document number range defines number range interval, which are assigned to document type</a:t>
            </a:r>
          </a:p>
          <a:p>
            <a:pPr marL="285750" indent="-285750" fontAlgn="base">
              <a:lnSpc>
                <a:spcPct val="85000"/>
              </a:lnSpc>
              <a:spcBef>
                <a:spcPts val="1800"/>
              </a:spcBef>
              <a:spcAft>
                <a:spcPct val="0"/>
              </a:spcAft>
              <a:buClr>
                <a:schemeClr val="accent1"/>
              </a:buClr>
              <a:buFont typeface="Wingdings" panose="05000000000000000000" pitchFamily="2" charset="2"/>
              <a:buChar char="§"/>
              <a:defRPr/>
            </a:pPr>
            <a:r>
              <a:rPr lang="en-US" sz="1600" dirty="0"/>
              <a:t>Number ranges must not overlap</a:t>
            </a:r>
          </a:p>
          <a:p>
            <a:pPr marL="285750" indent="-285750" fontAlgn="base">
              <a:lnSpc>
                <a:spcPct val="85000"/>
              </a:lnSpc>
              <a:spcBef>
                <a:spcPts val="1800"/>
              </a:spcBef>
              <a:spcAft>
                <a:spcPct val="0"/>
              </a:spcAft>
              <a:buClr>
                <a:schemeClr val="accent1"/>
              </a:buClr>
              <a:buFont typeface="Wingdings" panose="05000000000000000000" pitchFamily="2" charset="2"/>
              <a:buChar char="§"/>
              <a:defRPr/>
            </a:pPr>
            <a:r>
              <a:rPr lang="en-US" sz="1600" dirty="0"/>
              <a:t>One number range can be assigned to several document types</a:t>
            </a:r>
          </a:p>
          <a:p>
            <a:pPr marL="285750" indent="-285750" fontAlgn="base">
              <a:lnSpc>
                <a:spcPct val="85000"/>
              </a:lnSpc>
              <a:spcBef>
                <a:spcPts val="1800"/>
              </a:spcBef>
              <a:spcAft>
                <a:spcPct val="0"/>
              </a:spcAft>
              <a:buClr>
                <a:schemeClr val="accent1"/>
              </a:buClr>
              <a:buFont typeface="Wingdings" panose="05000000000000000000" pitchFamily="2" charset="2"/>
              <a:buChar char="§"/>
              <a:defRPr/>
            </a:pPr>
            <a:r>
              <a:rPr lang="en-US" sz="1600" dirty="0"/>
              <a:t>Number ranges intervals can be copied across company codes and/or across fiscal years</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Clearing Process: Incoming and Outgoing Payments	</a:t>
            </a:r>
          </a:p>
        </p:txBody>
      </p:sp>
      <p:graphicFrame>
        <p:nvGraphicFramePr>
          <p:cNvPr id="5" name="Diagram 4"/>
          <p:cNvGraphicFramePr/>
          <p:nvPr>
            <p:extLst>
              <p:ext uri="{D42A27DB-BD31-4B8C-83A1-F6EECF244321}">
                <p14:modId xmlns:p14="http://schemas.microsoft.com/office/powerpoint/2010/main" val="1749720327"/>
              </p:ext>
            </p:extLst>
          </p:nvPr>
        </p:nvGraphicFramePr>
        <p:xfrm>
          <a:off x="2063552" y="1295400"/>
          <a:ext cx="8712968" cy="4725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580344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Clearing Open Items</a:t>
            </a:r>
          </a:p>
        </p:txBody>
      </p:sp>
      <p:sp>
        <p:nvSpPr>
          <p:cNvPr id="4" name="Rectangle 3">
            <a:extLst>
              <a:ext uri="{FF2B5EF4-FFF2-40B4-BE49-F238E27FC236}">
                <a16:creationId xmlns:a16="http://schemas.microsoft.com/office/drawing/2014/main" id="{F8153A4D-B3EA-4DAF-BE18-5B66868E50BB}"/>
              </a:ext>
            </a:extLst>
          </p:cNvPr>
          <p:cNvSpPr/>
          <p:nvPr/>
        </p:nvSpPr>
        <p:spPr>
          <a:xfrm>
            <a:off x="227349" y="1348199"/>
            <a:ext cx="11688426" cy="1892826"/>
          </a:xfrm>
          <a:prstGeom prst="rect">
            <a:avLst/>
          </a:prstGeom>
        </p:spPr>
        <p:txBody>
          <a:bodyPr wrap="square">
            <a:spAutoFit/>
          </a:bodyPr>
          <a:lstStyle/>
          <a:p>
            <a:pPr>
              <a:spcBef>
                <a:spcPts val="1800"/>
              </a:spcBef>
              <a:buNone/>
            </a:pPr>
            <a:r>
              <a:rPr lang="en-US" b="1" u="sng" dirty="0"/>
              <a:t>Objective:</a:t>
            </a:r>
          </a:p>
          <a:p>
            <a:pPr>
              <a:spcBef>
                <a:spcPts val="1800"/>
              </a:spcBef>
              <a:buNone/>
            </a:pPr>
            <a:r>
              <a:rPr lang="en-US" b="1" dirty="0"/>
              <a:t>After the lesson you will be able to:</a:t>
            </a:r>
          </a:p>
          <a:p>
            <a:pPr marL="358775" indent="-358775">
              <a:spcBef>
                <a:spcPts val="1800"/>
              </a:spcBef>
              <a:buClr>
                <a:schemeClr val="accent1"/>
              </a:buClr>
              <a:buFont typeface="Wingdings" panose="05000000000000000000" pitchFamily="2" charset="2"/>
              <a:buChar char="§"/>
            </a:pPr>
            <a:r>
              <a:rPr lang="en-US" dirty="0"/>
              <a:t>Post incoming and outgoing payments</a:t>
            </a:r>
          </a:p>
          <a:p>
            <a:pPr marL="358775" indent="-358775">
              <a:spcBef>
                <a:spcPts val="1800"/>
              </a:spcBef>
              <a:buClr>
                <a:schemeClr val="accent1"/>
              </a:buClr>
              <a:buFont typeface="Wingdings" panose="05000000000000000000" pitchFamily="2" charset="2"/>
              <a:buChar char="§"/>
            </a:pPr>
            <a:r>
              <a:rPr lang="en-US" dirty="0"/>
              <a:t>Reset clearing</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Payment Process</a:t>
            </a:r>
          </a:p>
        </p:txBody>
      </p:sp>
      <p:sp>
        <p:nvSpPr>
          <p:cNvPr id="4" name="Rectangle 3">
            <a:extLst>
              <a:ext uri="{FF2B5EF4-FFF2-40B4-BE49-F238E27FC236}">
                <a16:creationId xmlns:a16="http://schemas.microsoft.com/office/drawing/2014/main" id="{02C424C5-3330-4C71-B296-8E9488ACAFFC}"/>
              </a:ext>
            </a:extLst>
          </p:cNvPr>
          <p:cNvSpPr/>
          <p:nvPr/>
        </p:nvSpPr>
        <p:spPr>
          <a:xfrm>
            <a:off x="227013" y="1348313"/>
            <a:ext cx="11688762" cy="3447098"/>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pPr>
            <a:r>
              <a:rPr lang="en-US" sz="1600" dirty="0"/>
              <a:t>A manual payment is a transaction that clears an open item, typically an invoice, by manually assigning a clearing document</a:t>
            </a:r>
          </a:p>
          <a:p>
            <a:pPr marL="358775" indent="-358775">
              <a:spcBef>
                <a:spcPts val="1800"/>
              </a:spcBef>
              <a:buClr>
                <a:schemeClr val="accent1"/>
              </a:buClr>
              <a:buFont typeface="Wingdings" panose="05000000000000000000" pitchFamily="2" charset="2"/>
              <a:buChar char="§"/>
            </a:pPr>
            <a:r>
              <a:rPr lang="en-US" sz="1600" dirty="0"/>
              <a:t>An incoming payment, typically used in Accounts Receivable, clears an open debit amount</a:t>
            </a:r>
          </a:p>
          <a:p>
            <a:pPr marL="358775" indent="-358775">
              <a:spcBef>
                <a:spcPts val="1800"/>
              </a:spcBef>
              <a:buClr>
                <a:schemeClr val="accent1"/>
              </a:buClr>
              <a:buFont typeface="Wingdings" panose="05000000000000000000" pitchFamily="2" charset="2"/>
              <a:buChar char="§"/>
            </a:pPr>
            <a:r>
              <a:rPr lang="en-US" sz="1600" dirty="0"/>
              <a:t>An outgoing payment, typically used in Accounts Payable, clears an open credit amount</a:t>
            </a:r>
          </a:p>
          <a:p>
            <a:pPr marL="358775" indent="-358775">
              <a:spcBef>
                <a:spcPts val="1800"/>
              </a:spcBef>
              <a:buClr>
                <a:schemeClr val="accent1"/>
              </a:buClr>
              <a:buFont typeface="Wingdings" panose="05000000000000000000" pitchFamily="2" charset="2"/>
              <a:buChar char="§"/>
            </a:pPr>
            <a:r>
              <a:rPr lang="en-US" sz="1600" dirty="0"/>
              <a:t>A manual payment is processed in three steps:</a:t>
            </a:r>
          </a:p>
          <a:p>
            <a:pPr marL="742950" lvl="1" indent="-285750">
              <a:spcBef>
                <a:spcPts val="1800"/>
              </a:spcBef>
              <a:buClr>
                <a:schemeClr val="accent2"/>
              </a:buClr>
              <a:buFont typeface="Arial" panose="020B0604020202020204" pitchFamily="34" charset="0"/>
              <a:buChar char="•"/>
            </a:pPr>
            <a:r>
              <a:rPr lang="en-US" sz="1600" dirty="0"/>
              <a:t>Data is entered in the document header</a:t>
            </a:r>
          </a:p>
          <a:p>
            <a:pPr marL="742950" lvl="1" indent="-285750">
              <a:spcBef>
                <a:spcPts val="1800"/>
              </a:spcBef>
              <a:buClr>
                <a:schemeClr val="accent2"/>
              </a:buClr>
              <a:buFont typeface="Arial" panose="020B0604020202020204" pitchFamily="34" charset="0"/>
              <a:buChar char="•"/>
            </a:pPr>
            <a:r>
              <a:rPr lang="en-US" sz="1600" dirty="0"/>
              <a:t>Open items are selected to be cleared</a:t>
            </a:r>
          </a:p>
          <a:p>
            <a:pPr marL="742950" lvl="1" indent="-285750">
              <a:spcBef>
                <a:spcPts val="1800"/>
              </a:spcBef>
              <a:buClr>
                <a:schemeClr val="accent2"/>
              </a:buClr>
              <a:buFont typeface="Arial" panose="020B0604020202020204" pitchFamily="34" charset="0"/>
              <a:buChar char="•"/>
            </a:pPr>
            <a:r>
              <a:rPr lang="en-US" sz="1600" dirty="0"/>
              <a:t>The transaction is saved</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Header</a:t>
            </a:r>
          </a:p>
        </p:txBody>
      </p:sp>
      <p:sp>
        <p:nvSpPr>
          <p:cNvPr id="6" name="TextBox 5"/>
          <p:cNvSpPr txBox="1"/>
          <p:nvPr/>
        </p:nvSpPr>
        <p:spPr>
          <a:xfrm>
            <a:off x="10004623" y="3372093"/>
            <a:ext cx="1904999" cy="923330"/>
          </a:xfrm>
          <a:prstGeom prst="rect">
            <a:avLst/>
          </a:prstGeom>
          <a:solidFill>
            <a:schemeClr val="accent5">
              <a:lumMod val="20000"/>
              <a:lumOff val="80000"/>
            </a:schemeClr>
          </a:solidFill>
          <a:effectLst>
            <a:outerShdw blurRad="50800" dist="38100" dir="2700000" algn="tl" rotWithShape="0">
              <a:prstClr val="black">
                <a:alpha val="40000"/>
              </a:prstClr>
            </a:outerShdw>
          </a:effectLst>
        </p:spPr>
        <p:txBody>
          <a:bodyPr wrap="square" rtlCol="0">
            <a:spAutoFit/>
          </a:bodyPr>
          <a:lstStyle/>
          <a:p>
            <a:pPr algn="ctr"/>
            <a:r>
              <a:rPr lang="en-US" dirty="0">
                <a:solidFill>
                  <a:schemeClr val="accent1"/>
                </a:solidFill>
                <a:hlinkClick r:id="rId2" action="ppaction://hlinksldjump">
                  <a:extLst>
                    <a:ext uri="{A12FA001-AC4F-418D-AE19-62706E023703}">
                      <ahyp:hlinkClr xmlns:ahyp="http://schemas.microsoft.com/office/drawing/2018/hyperlinkcolor" val="tx"/>
                    </a:ext>
                  </a:extLst>
                </a:hlinkClick>
              </a:rPr>
              <a:t>Click me to view </a:t>
            </a:r>
          </a:p>
          <a:p>
            <a:pPr algn="ctr"/>
            <a:r>
              <a:rPr lang="en-US" b="1" dirty="0">
                <a:solidFill>
                  <a:schemeClr val="accent1"/>
                </a:solidFill>
                <a:hlinkClick r:id="rId2" action="ppaction://hlinksldjump">
                  <a:extLst>
                    <a:ext uri="{A12FA001-AC4F-418D-AE19-62706E023703}">
                      <ahyp:hlinkClr xmlns:ahyp="http://schemas.microsoft.com/office/drawing/2018/hyperlinkcolor" val="tx"/>
                    </a:ext>
                  </a:extLst>
                </a:hlinkClick>
              </a:rPr>
              <a:t>SAP SCREEN</a:t>
            </a:r>
            <a:endParaRPr lang="en-US" b="1" dirty="0">
              <a:solidFill>
                <a:schemeClr val="accent1"/>
              </a:solidFill>
            </a:endParaRPr>
          </a:p>
        </p:txBody>
      </p:sp>
      <p:sp>
        <p:nvSpPr>
          <p:cNvPr id="4" name="Rectangle 3">
            <a:extLst>
              <a:ext uri="{FF2B5EF4-FFF2-40B4-BE49-F238E27FC236}">
                <a16:creationId xmlns:a16="http://schemas.microsoft.com/office/drawing/2014/main" id="{F8ECFC3E-455A-4C0A-93FA-818CBCC5C0A7}"/>
              </a:ext>
            </a:extLst>
          </p:cNvPr>
          <p:cNvSpPr/>
          <p:nvPr/>
        </p:nvSpPr>
        <p:spPr>
          <a:xfrm>
            <a:off x="227013" y="1340768"/>
            <a:ext cx="9777610" cy="4985980"/>
          </a:xfrm>
          <a:prstGeom prst="rect">
            <a:avLst/>
          </a:prstGeom>
        </p:spPr>
        <p:txBody>
          <a:bodyPr wrap="square">
            <a:spAutoFit/>
          </a:bodyPr>
          <a:lstStyle/>
          <a:p>
            <a:pPr marL="358775" indent="-358775">
              <a:spcBef>
                <a:spcPts val="1200"/>
              </a:spcBef>
              <a:buClr>
                <a:schemeClr val="accent1"/>
              </a:buClr>
              <a:buFont typeface="Wingdings" panose="05000000000000000000" pitchFamily="2" charset="2"/>
              <a:buChar char="§"/>
            </a:pPr>
            <a:r>
              <a:rPr lang="en-US" sz="1600" dirty="0"/>
              <a:t>Document header consists of three sections:</a:t>
            </a:r>
          </a:p>
          <a:p>
            <a:pPr marL="742950" lvl="1" indent="-285750">
              <a:spcBef>
                <a:spcPts val="1200"/>
              </a:spcBef>
              <a:buClr>
                <a:schemeClr val="accent2"/>
              </a:buClr>
              <a:buFont typeface="Arial" panose="020B0604020202020204" pitchFamily="34" charset="0"/>
              <a:buChar char="•"/>
            </a:pPr>
            <a:r>
              <a:rPr lang="en-US" sz="1600" dirty="0"/>
              <a:t>Payment header</a:t>
            </a:r>
          </a:p>
          <a:p>
            <a:pPr marL="742950" lvl="1" indent="-285750">
              <a:spcBef>
                <a:spcPts val="1200"/>
              </a:spcBef>
              <a:buClr>
                <a:schemeClr val="accent2"/>
              </a:buClr>
              <a:buFont typeface="Arial" panose="020B0604020202020204" pitchFamily="34" charset="0"/>
              <a:buChar char="•"/>
            </a:pPr>
            <a:r>
              <a:rPr lang="en-US" sz="1600" dirty="0"/>
              <a:t>Bank data</a:t>
            </a:r>
          </a:p>
          <a:p>
            <a:pPr marL="742950" lvl="1" indent="-285750">
              <a:spcBef>
                <a:spcPts val="1200"/>
              </a:spcBef>
              <a:buClr>
                <a:schemeClr val="accent2"/>
              </a:buClr>
              <a:buFont typeface="Arial" panose="020B0604020202020204" pitchFamily="34" charset="0"/>
              <a:buChar char="•"/>
            </a:pPr>
            <a:r>
              <a:rPr lang="en-US" sz="1600" dirty="0"/>
              <a:t>Open item selection</a:t>
            </a:r>
          </a:p>
          <a:p>
            <a:pPr marL="358775" indent="-358775">
              <a:spcBef>
                <a:spcPts val="1200"/>
              </a:spcBef>
              <a:buClr>
                <a:schemeClr val="accent1"/>
              </a:buClr>
              <a:buFont typeface="Wingdings" panose="05000000000000000000" pitchFamily="2" charset="2"/>
              <a:buChar char="§"/>
            </a:pPr>
            <a:r>
              <a:rPr lang="en-US" sz="1600" dirty="0"/>
              <a:t>Important fields need to be filled in payment header are company code, dates, document type (defaulted) etc.</a:t>
            </a:r>
          </a:p>
          <a:p>
            <a:pPr marL="358775" indent="-358775">
              <a:spcBef>
                <a:spcPts val="1200"/>
              </a:spcBef>
              <a:buClr>
                <a:schemeClr val="accent1"/>
              </a:buClr>
              <a:buFont typeface="Wingdings" panose="05000000000000000000" pitchFamily="2" charset="2"/>
              <a:buChar char="§"/>
            </a:pPr>
            <a:r>
              <a:rPr lang="en-US" sz="1600" dirty="0"/>
              <a:t>Important fields in Bank data are Bank/cash Account number, amount, value date etc.</a:t>
            </a:r>
          </a:p>
          <a:p>
            <a:pPr marL="358775" indent="-358775">
              <a:spcBef>
                <a:spcPts val="1200"/>
              </a:spcBef>
              <a:buClr>
                <a:schemeClr val="accent1"/>
              </a:buClr>
              <a:buFont typeface="Wingdings" panose="05000000000000000000" pitchFamily="2" charset="2"/>
              <a:buChar char="§"/>
            </a:pPr>
            <a:r>
              <a:rPr lang="en-US" sz="1600" dirty="0"/>
              <a:t>Fields in open item selection customer/vendor account, account type (K,D)</a:t>
            </a:r>
          </a:p>
          <a:p>
            <a:pPr marL="358775" indent="-358775">
              <a:spcBef>
                <a:spcPts val="1200"/>
              </a:spcBef>
              <a:buClr>
                <a:schemeClr val="accent1"/>
              </a:buClr>
              <a:buFont typeface="Wingdings" panose="05000000000000000000" pitchFamily="2" charset="2"/>
              <a:buChar char="§"/>
            </a:pPr>
            <a:r>
              <a:rPr lang="en-US" sz="1600" dirty="0"/>
              <a:t>For selecting the open items there are certain features like </a:t>
            </a:r>
          </a:p>
          <a:p>
            <a:pPr marL="742950" lvl="1" indent="-285750">
              <a:spcBef>
                <a:spcPts val="1200"/>
              </a:spcBef>
              <a:buClr>
                <a:schemeClr val="accent2"/>
              </a:buClr>
              <a:buFont typeface="Arial" panose="020B0604020202020204" pitchFamily="34" charset="0"/>
              <a:buChar char="•"/>
            </a:pPr>
            <a:r>
              <a:rPr lang="en-US" sz="1600" dirty="0"/>
              <a:t>Distribute by age (items according to days in arrears)</a:t>
            </a:r>
          </a:p>
          <a:p>
            <a:pPr marL="742950" lvl="1" indent="-285750">
              <a:spcBef>
                <a:spcPts val="1200"/>
              </a:spcBef>
              <a:buClr>
                <a:schemeClr val="accent2"/>
              </a:buClr>
              <a:buFont typeface="Arial" panose="020B0604020202020204" pitchFamily="34" charset="0"/>
              <a:buChar char="•"/>
            </a:pPr>
            <a:r>
              <a:rPr lang="en-US" sz="1600" dirty="0"/>
              <a:t>Automatic search (shows the OI’s which matches the data filled above)</a:t>
            </a:r>
          </a:p>
          <a:p>
            <a:pPr marL="742950" lvl="1" indent="-285750">
              <a:spcBef>
                <a:spcPts val="1200"/>
              </a:spcBef>
              <a:buClr>
                <a:schemeClr val="accent2"/>
              </a:buClr>
              <a:buFont typeface="Arial" panose="020B0604020202020204" pitchFamily="34" charset="0"/>
              <a:buChar char="•"/>
            </a:pPr>
            <a:r>
              <a:rPr lang="en-US" sz="1600" dirty="0"/>
              <a:t>Can make additional selections for selecting open items</a:t>
            </a:r>
          </a:p>
          <a:p>
            <a:pPr marL="742950" lvl="1" indent="-285750">
              <a:spcBef>
                <a:spcPts val="1200"/>
              </a:spcBef>
              <a:buClr>
                <a:schemeClr val="accent2"/>
              </a:buClr>
              <a:buFont typeface="Arial" panose="020B0604020202020204" pitchFamily="34" charset="0"/>
              <a:buChar char="•"/>
            </a:pPr>
            <a:r>
              <a:rPr lang="en-US" sz="1600" dirty="0"/>
              <a:t>Special G/L’s can also be cleared</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174E832-FDA8-4436-8921-70667F59FC9D}"/>
              </a:ext>
            </a:extLst>
          </p:cNvPr>
          <p:cNvSpPr>
            <a:spLocks noGrp="1"/>
          </p:cNvSpPr>
          <p:nvPr>
            <p:ph type="title"/>
          </p:nvPr>
        </p:nvSpPr>
        <p:spPr/>
        <p:txBody>
          <a:bodyPr/>
          <a:lstStyle/>
          <a:p>
            <a:endParaRPr lang="en-US"/>
          </a:p>
        </p:txBody>
      </p:sp>
      <p:pic>
        <p:nvPicPr>
          <p:cNvPr id="22530" name="Picture 2"/>
          <p:cNvPicPr>
            <a:picLocks noChangeAspect="1" noChangeArrowheads="1"/>
          </p:cNvPicPr>
          <p:nvPr/>
        </p:nvPicPr>
        <p:blipFill>
          <a:blip r:embed="rId2" cstate="print"/>
          <a:stretch>
            <a:fillRect/>
          </a:stretch>
        </p:blipFill>
        <p:spPr bwMode="auto">
          <a:xfrm>
            <a:off x="2783632" y="187009"/>
            <a:ext cx="6624736" cy="6346025"/>
          </a:xfrm>
          <a:prstGeom prst="rect">
            <a:avLst/>
          </a:prstGeom>
        </p:spPr>
      </p:pic>
      <p:sp>
        <p:nvSpPr>
          <p:cNvPr id="5" name="Action Button: Home 4">
            <a:hlinkClick r:id="" action="ppaction://hlinkshowjump?jump=lastslideviewed" highlightClick="1"/>
          </p:cNvPr>
          <p:cNvSpPr/>
          <p:nvPr/>
        </p:nvSpPr>
        <p:spPr bwMode="auto">
          <a:xfrm>
            <a:off x="10145588" y="2756523"/>
            <a:ext cx="1206996" cy="1206996"/>
          </a:xfrm>
          <a:prstGeom prst="actionButtonHom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endParaRPr lang="en-US" sz="2000" b="1" dirty="0">
              <a:solidFill>
                <a:schemeClr val="bg1"/>
              </a:solidFill>
              <a:latin typeface="Arial" charset="0"/>
            </a:endParaRPr>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Open Items</a:t>
            </a:r>
          </a:p>
        </p:txBody>
      </p:sp>
      <p:sp>
        <p:nvSpPr>
          <p:cNvPr id="4" name="TextBox 3"/>
          <p:cNvSpPr txBox="1"/>
          <p:nvPr/>
        </p:nvSpPr>
        <p:spPr>
          <a:xfrm>
            <a:off x="10004622" y="2749857"/>
            <a:ext cx="1905000" cy="923330"/>
          </a:xfrm>
          <a:prstGeom prst="rect">
            <a:avLst/>
          </a:prstGeom>
          <a:solidFill>
            <a:schemeClr val="accent5">
              <a:lumMod val="20000"/>
              <a:lumOff val="80000"/>
            </a:schemeClr>
          </a:solidFill>
          <a:effectLst>
            <a:outerShdw blurRad="50800" dist="38100" dir="2700000" algn="tl" rotWithShape="0">
              <a:prstClr val="black">
                <a:alpha val="40000"/>
              </a:prstClr>
            </a:outerShdw>
          </a:effectLst>
        </p:spPr>
        <p:txBody>
          <a:bodyPr wrap="square" rtlCol="0">
            <a:spAutoFit/>
          </a:bodyPr>
          <a:lstStyle/>
          <a:p>
            <a:pPr algn="ctr"/>
            <a:r>
              <a:rPr lang="en-US" dirty="0">
                <a:solidFill>
                  <a:schemeClr val="accent1"/>
                </a:solidFill>
                <a:hlinkClick r:id="rId2" action="ppaction://hlinksldjump">
                  <a:extLst>
                    <a:ext uri="{A12FA001-AC4F-418D-AE19-62706E023703}">
                      <ahyp:hlinkClr xmlns:ahyp="http://schemas.microsoft.com/office/drawing/2018/hyperlinkcolor" val="tx"/>
                    </a:ext>
                  </a:extLst>
                </a:hlinkClick>
              </a:rPr>
              <a:t>Click me to view </a:t>
            </a:r>
          </a:p>
          <a:p>
            <a:pPr algn="ctr"/>
            <a:r>
              <a:rPr lang="en-US" b="1" dirty="0">
                <a:solidFill>
                  <a:schemeClr val="accent1"/>
                </a:solidFill>
                <a:hlinkClick r:id="rId2" action="ppaction://hlinksldjump">
                  <a:extLst>
                    <a:ext uri="{A12FA001-AC4F-418D-AE19-62706E023703}">
                      <ahyp:hlinkClr xmlns:ahyp="http://schemas.microsoft.com/office/drawing/2018/hyperlinkcolor" val="tx"/>
                    </a:ext>
                  </a:extLst>
                </a:hlinkClick>
              </a:rPr>
              <a:t>SAP SCREEN</a:t>
            </a:r>
            <a:endParaRPr lang="en-US" b="1" dirty="0">
              <a:solidFill>
                <a:schemeClr val="accent1"/>
              </a:solidFill>
            </a:endParaRPr>
          </a:p>
        </p:txBody>
      </p:sp>
      <p:sp>
        <p:nvSpPr>
          <p:cNvPr id="6" name="Rectangle 5">
            <a:extLst>
              <a:ext uri="{FF2B5EF4-FFF2-40B4-BE49-F238E27FC236}">
                <a16:creationId xmlns:a16="http://schemas.microsoft.com/office/drawing/2014/main" id="{AEDB6F39-E0B7-4AAA-B1D6-2CBDD89A98A2}"/>
              </a:ext>
            </a:extLst>
          </p:cNvPr>
          <p:cNvSpPr/>
          <p:nvPr/>
        </p:nvSpPr>
        <p:spPr>
          <a:xfrm>
            <a:off x="227349" y="1841917"/>
            <a:ext cx="9685075" cy="2739211"/>
          </a:xfrm>
          <a:prstGeom prst="rect">
            <a:avLst/>
          </a:prstGeom>
        </p:spPr>
        <p:txBody>
          <a:bodyPr wrap="square">
            <a:spAutoFit/>
          </a:bodyPr>
          <a:lstStyle/>
          <a:p>
            <a:pPr marL="285750" indent="-285750">
              <a:spcBef>
                <a:spcPts val="1800"/>
              </a:spcBef>
              <a:buClr>
                <a:schemeClr val="accent1"/>
              </a:buClr>
              <a:buFont typeface="Wingdings" panose="05000000000000000000" pitchFamily="2" charset="2"/>
              <a:buChar char="§"/>
            </a:pPr>
            <a:r>
              <a:rPr lang="en-US" sz="1600" dirty="0"/>
              <a:t>Select the process open items after entering data in document header</a:t>
            </a:r>
          </a:p>
          <a:p>
            <a:pPr marL="285750" indent="-285750">
              <a:spcBef>
                <a:spcPts val="1800"/>
              </a:spcBef>
              <a:buClr>
                <a:schemeClr val="accent1"/>
              </a:buClr>
              <a:buFont typeface="Wingdings" panose="05000000000000000000" pitchFamily="2" charset="2"/>
              <a:buChar char="§"/>
            </a:pPr>
            <a:r>
              <a:rPr lang="en-US" sz="1600" dirty="0"/>
              <a:t>Select the required open items</a:t>
            </a:r>
          </a:p>
          <a:p>
            <a:pPr marL="285750" indent="-285750">
              <a:spcBef>
                <a:spcPts val="1800"/>
              </a:spcBef>
              <a:buClr>
                <a:schemeClr val="accent1"/>
              </a:buClr>
              <a:buFont typeface="Wingdings" panose="05000000000000000000" pitchFamily="2" charset="2"/>
              <a:buChar char="§"/>
            </a:pPr>
            <a:r>
              <a:rPr lang="en-US" sz="1600" dirty="0"/>
              <a:t>You can post the document if the </a:t>
            </a:r>
            <a:r>
              <a:rPr lang="en-US" sz="1600" b="1" dirty="0"/>
              <a:t>amount entered </a:t>
            </a:r>
            <a:r>
              <a:rPr lang="en-US" sz="1600" dirty="0"/>
              <a:t>is the same as the </a:t>
            </a:r>
            <a:r>
              <a:rPr lang="en-US" sz="1600" b="1" dirty="0"/>
              <a:t>amount assigned</a:t>
            </a:r>
          </a:p>
          <a:p>
            <a:pPr marL="285750" indent="-285750">
              <a:spcBef>
                <a:spcPts val="1800"/>
              </a:spcBef>
              <a:buClr>
                <a:schemeClr val="accent1"/>
              </a:buClr>
              <a:buFont typeface="Wingdings" panose="05000000000000000000" pitchFamily="2" charset="2"/>
              <a:buChar char="§"/>
            </a:pPr>
            <a:r>
              <a:rPr lang="en-US" sz="1600" dirty="0"/>
              <a:t>You can directly save the document, or can simulate to view automatically generated line items also can correct mistakes done</a:t>
            </a:r>
            <a:endParaRPr lang="en-US" sz="1600" i="1" dirty="0"/>
          </a:p>
          <a:p>
            <a:pPr>
              <a:spcBef>
                <a:spcPts val="1800"/>
              </a:spcBef>
              <a:buNone/>
            </a:pPr>
            <a:r>
              <a:rPr lang="en-US" sz="1600" i="1" dirty="0"/>
              <a:t>Posting difference are shown in coming slides.</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3098F62-AE60-4576-BD89-6B54AFF5802F}"/>
              </a:ext>
            </a:extLst>
          </p:cNvPr>
          <p:cNvSpPr>
            <a:spLocks noGrp="1"/>
          </p:cNvSpPr>
          <p:nvPr>
            <p:ph type="title"/>
          </p:nvPr>
        </p:nvSpPr>
        <p:spPr/>
        <p:txBody>
          <a:bodyPr/>
          <a:lstStyle/>
          <a:p>
            <a:endParaRPr lang="en-US"/>
          </a:p>
        </p:txBody>
      </p:sp>
      <p:pic>
        <p:nvPicPr>
          <p:cNvPr id="23554" name="Picture 2"/>
          <p:cNvPicPr>
            <a:picLocks noChangeAspect="1" noChangeArrowheads="1"/>
          </p:cNvPicPr>
          <p:nvPr/>
        </p:nvPicPr>
        <p:blipFill>
          <a:blip r:embed="rId2" cstate="print"/>
          <a:stretch>
            <a:fillRect/>
          </a:stretch>
        </p:blipFill>
        <p:spPr bwMode="auto">
          <a:xfrm>
            <a:off x="2824163" y="376238"/>
            <a:ext cx="6543675" cy="6105525"/>
          </a:xfrm>
          <a:prstGeom prst="rect">
            <a:avLst/>
          </a:prstGeom>
        </p:spPr>
      </p:pic>
      <p:sp>
        <p:nvSpPr>
          <p:cNvPr id="5" name="Action Button: Home 4">
            <a:hlinkClick r:id="" action="ppaction://hlinkshowjump?jump=lastslideviewed" highlightClick="1"/>
          </p:cNvPr>
          <p:cNvSpPr/>
          <p:nvPr/>
        </p:nvSpPr>
        <p:spPr bwMode="auto">
          <a:xfrm>
            <a:off x="10272464" y="2826000"/>
            <a:ext cx="1206000" cy="1206000"/>
          </a:xfrm>
          <a:prstGeom prst="actionButtonHom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r>
              <a:rPr lang="en-US" sz="2000" b="1" dirty="0">
                <a:solidFill>
                  <a:schemeClr val="bg1"/>
                </a:solidFill>
                <a:latin typeface="Arial" charset="0"/>
              </a:rPr>
              <a:t>	</a:t>
            </a:r>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Postings when Clearing Open Items</a:t>
            </a:r>
          </a:p>
        </p:txBody>
      </p:sp>
      <p:sp>
        <p:nvSpPr>
          <p:cNvPr id="4" name="Rectangle 3">
            <a:extLst>
              <a:ext uri="{FF2B5EF4-FFF2-40B4-BE49-F238E27FC236}">
                <a16:creationId xmlns:a16="http://schemas.microsoft.com/office/drawing/2014/main" id="{2042678B-FFC2-43B3-A7D3-561EE31AC1D5}"/>
              </a:ext>
            </a:extLst>
          </p:cNvPr>
          <p:cNvSpPr/>
          <p:nvPr/>
        </p:nvSpPr>
        <p:spPr>
          <a:xfrm>
            <a:off x="227349" y="1365017"/>
            <a:ext cx="11688426" cy="3416320"/>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pPr>
            <a:r>
              <a:rPr lang="en-US" dirty="0"/>
              <a:t>Cash discount expense or revenue</a:t>
            </a:r>
          </a:p>
          <a:p>
            <a:pPr marL="358775" indent="-358775">
              <a:spcBef>
                <a:spcPts val="1800"/>
              </a:spcBef>
              <a:buClr>
                <a:schemeClr val="accent1"/>
              </a:buClr>
              <a:buFont typeface="Wingdings" panose="05000000000000000000" pitchFamily="2" charset="2"/>
              <a:buChar char="§"/>
            </a:pPr>
            <a:r>
              <a:rPr lang="en-US" dirty="0"/>
              <a:t>Cash discount clearing (net procedure)</a:t>
            </a:r>
          </a:p>
          <a:p>
            <a:pPr marL="358775" indent="-358775">
              <a:spcBef>
                <a:spcPts val="1800"/>
              </a:spcBef>
              <a:buClr>
                <a:schemeClr val="accent1"/>
              </a:buClr>
              <a:buFont typeface="Wingdings" panose="05000000000000000000" pitchFamily="2" charset="2"/>
              <a:buChar char="§"/>
            </a:pPr>
            <a:r>
              <a:rPr lang="en-US" dirty="0"/>
              <a:t>Tax adjustments</a:t>
            </a:r>
          </a:p>
          <a:p>
            <a:pPr marL="358775" indent="-358775">
              <a:spcBef>
                <a:spcPts val="1800"/>
              </a:spcBef>
              <a:buClr>
                <a:schemeClr val="accent1"/>
              </a:buClr>
              <a:buFont typeface="Wingdings" panose="05000000000000000000" pitchFamily="2" charset="2"/>
              <a:buChar char="§"/>
            </a:pPr>
            <a:r>
              <a:rPr lang="en-US" dirty="0"/>
              <a:t>Exchange rate differences</a:t>
            </a:r>
          </a:p>
          <a:p>
            <a:pPr marL="358775" indent="-358775">
              <a:spcBef>
                <a:spcPts val="1800"/>
              </a:spcBef>
              <a:buClr>
                <a:schemeClr val="accent1"/>
              </a:buClr>
              <a:buFont typeface="Wingdings" panose="05000000000000000000" pitchFamily="2" charset="2"/>
              <a:buChar char="§"/>
            </a:pPr>
            <a:r>
              <a:rPr lang="en-US" dirty="0"/>
              <a:t>Bank charges</a:t>
            </a:r>
          </a:p>
          <a:p>
            <a:pPr marL="358775" indent="-358775">
              <a:spcBef>
                <a:spcPts val="1800"/>
              </a:spcBef>
              <a:buClr>
                <a:schemeClr val="accent1"/>
              </a:buClr>
              <a:buFont typeface="Wingdings" panose="05000000000000000000" pitchFamily="2" charset="2"/>
              <a:buChar char="§"/>
            </a:pPr>
            <a:r>
              <a:rPr lang="en-US" dirty="0"/>
              <a:t>Clearing for cross-company code payments</a:t>
            </a:r>
          </a:p>
          <a:p>
            <a:pPr marL="358775" indent="-358775">
              <a:spcBef>
                <a:spcPts val="1800"/>
              </a:spcBef>
              <a:buClr>
                <a:schemeClr val="accent1"/>
              </a:buClr>
              <a:buFont typeface="Wingdings" panose="05000000000000000000" pitchFamily="2" charset="2"/>
              <a:buChar char="§"/>
            </a:pPr>
            <a:r>
              <a:rPr lang="en-US" dirty="0"/>
              <a:t>Over-or under payments within tolerances</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Reset Clearing</a:t>
            </a:r>
          </a:p>
        </p:txBody>
      </p:sp>
      <p:pic>
        <p:nvPicPr>
          <p:cNvPr id="24578" name="Picture 2"/>
          <p:cNvPicPr>
            <a:picLocks noChangeAspect="1" noChangeArrowheads="1"/>
          </p:cNvPicPr>
          <p:nvPr/>
        </p:nvPicPr>
        <p:blipFill>
          <a:blip r:embed="rId2" cstate="print"/>
          <a:stretch>
            <a:fillRect/>
          </a:stretch>
        </p:blipFill>
        <p:spPr bwMode="auto">
          <a:xfrm>
            <a:off x="3776663" y="2657369"/>
            <a:ext cx="4638675" cy="2495550"/>
          </a:xfrm>
          <a:prstGeom prst="rect">
            <a:avLst/>
          </a:prstGeom>
        </p:spPr>
      </p:pic>
      <p:sp>
        <p:nvSpPr>
          <p:cNvPr id="4" name="Rectangle 3">
            <a:extLst>
              <a:ext uri="{FF2B5EF4-FFF2-40B4-BE49-F238E27FC236}">
                <a16:creationId xmlns:a16="http://schemas.microsoft.com/office/drawing/2014/main" id="{DE97FD3B-517C-4B8B-8F99-6C1396A84DA4}"/>
              </a:ext>
            </a:extLst>
          </p:cNvPr>
          <p:cNvSpPr/>
          <p:nvPr/>
        </p:nvSpPr>
        <p:spPr>
          <a:xfrm>
            <a:off x="227349" y="5410200"/>
            <a:ext cx="11688426" cy="338554"/>
          </a:xfrm>
          <a:prstGeom prst="rect">
            <a:avLst/>
          </a:prstGeom>
        </p:spPr>
        <p:txBody>
          <a:bodyPr wrap="square">
            <a:spAutoFit/>
          </a:bodyPr>
          <a:lstStyle/>
          <a:p>
            <a:r>
              <a:rPr lang="en-US" sz="1600" dirty="0"/>
              <a:t>On Easy Access: </a:t>
            </a:r>
            <a:r>
              <a:rPr lang="en-US" sz="1600" i="1" dirty="0">
                <a:solidFill>
                  <a:schemeClr val="accent1"/>
                </a:solidFill>
              </a:rPr>
              <a:t>Accounting – financial accounting – General ledger – Document – Reset cleared items (FBRA)</a:t>
            </a:r>
            <a:endParaRPr lang="en-US" sz="1600" dirty="0">
              <a:solidFill>
                <a:schemeClr val="accent1"/>
              </a:solidFill>
            </a:endParaRPr>
          </a:p>
        </p:txBody>
      </p:sp>
      <p:sp>
        <p:nvSpPr>
          <p:cNvPr id="5" name="Rectangle 4">
            <a:extLst>
              <a:ext uri="{FF2B5EF4-FFF2-40B4-BE49-F238E27FC236}">
                <a16:creationId xmlns:a16="http://schemas.microsoft.com/office/drawing/2014/main" id="{8B59D369-887D-45F8-933F-27A3CF3C2A01}"/>
              </a:ext>
            </a:extLst>
          </p:cNvPr>
          <p:cNvSpPr/>
          <p:nvPr/>
        </p:nvSpPr>
        <p:spPr>
          <a:xfrm>
            <a:off x="227012" y="1354894"/>
            <a:ext cx="11688763" cy="1061829"/>
          </a:xfrm>
          <a:prstGeom prst="rect">
            <a:avLst/>
          </a:prstGeom>
        </p:spPr>
        <p:txBody>
          <a:bodyPr wrap="square">
            <a:spAutoFit/>
          </a:bodyPr>
          <a:lstStyle/>
          <a:p>
            <a:pPr marL="285750" indent="-285750">
              <a:spcBef>
                <a:spcPts val="1800"/>
              </a:spcBef>
              <a:buClr>
                <a:schemeClr val="accent1"/>
              </a:buClr>
              <a:buFont typeface="Wingdings" panose="05000000000000000000" pitchFamily="2" charset="2"/>
              <a:buChar char="§"/>
            </a:pPr>
            <a:r>
              <a:rPr lang="en-US" sz="1600" dirty="0"/>
              <a:t>When line items are </a:t>
            </a:r>
            <a:r>
              <a:rPr lang="en-US" sz="1600" b="1" dirty="0"/>
              <a:t>cleared with error, </a:t>
            </a:r>
            <a:r>
              <a:rPr lang="en-US" sz="1600" dirty="0"/>
              <a:t>cancel clearing by </a:t>
            </a:r>
            <a:r>
              <a:rPr lang="en-US" sz="1600" b="1" dirty="0"/>
              <a:t>resetting clearing document </a:t>
            </a:r>
            <a:r>
              <a:rPr lang="en-US" sz="1600" dirty="0"/>
              <a:t>and </a:t>
            </a:r>
            <a:br>
              <a:rPr lang="en-US" sz="1600" dirty="0"/>
            </a:br>
            <a:r>
              <a:rPr lang="en-US" sz="1600" dirty="0"/>
              <a:t>cleared items</a:t>
            </a:r>
          </a:p>
          <a:p>
            <a:pPr marL="285750" indent="-285750">
              <a:spcBef>
                <a:spcPts val="1800"/>
              </a:spcBef>
              <a:buClr>
                <a:schemeClr val="accent1"/>
              </a:buClr>
              <a:buFont typeface="Wingdings" panose="05000000000000000000" pitchFamily="2" charset="2"/>
              <a:buChar char="§"/>
            </a:pPr>
            <a:r>
              <a:rPr lang="en-US" sz="1600" dirty="0"/>
              <a:t>After reset the cleared items will become open items as like earlier</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Incoming and Outgoing Payments</a:t>
            </a:r>
          </a:p>
        </p:txBody>
      </p:sp>
      <p:sp>
        <p:nvSpPr>
          <p:cNvPr id="4" name="Rectangle 3">
            <a:extLst>
              <a:ext uri="{FF2B5EF4-FFF2-40B4-BE49-F238E27FC236}">
                <a16:creationId xmlns:a16="http://schemas.microsoft.com/office/drawing/2014/main" id="{6E6717B2-1595-4A87-B6EC-8E96917E5173}"/>
              </a:ext>
            </a:extLst>
          </p:cNvPr>
          <p:cNvSpPr/>
          <p:nvPr/>
        </p:nvSpPr>
        <p:spPr>
          <a:xfrm>
            <a:off x="227349" y="1352324"/>
            <a:ext cx="11688426" cy="1892826"/>
          </a:xfrm>
          <a:prstGeom prst="rect">
            <a:avLst/>
          </a:prstGeom>
        </p:spPr>
        <p:txBody>
          <a:bodyPr wrap="square">
            <a:spAutoFit/>
          </a:bodyPr>
          <a:lstStyle/>
          <a:p>
            <a:pPr>
              <a:spcBef>
                <a:spcPts val="1800"/>
              </a:spcBef>
              <a:buNone/>
            </a:pPr>
            <a:r>
              <a:rPr lang="en-US" b="1" u="sng" dirty="0"/>
              <a:t>Summary:</a:t>
            </a:r>
          </a:p>
          <a:p>
            <a:pPr>
              <a:spcBef>
                <a:spcPts val="1800"/>
              </a:spcBef>
              <a:buNone/>
            </a:pPr>
            <a:r>
              <a:rPr lang="en-US" b="1" dirty="0"/>
              <a:t>Now you should be able to:</a:t>
            </a:r>
            <a:endParaRPr lang="en-US" dirty="0"/>
          </a:p>
          <a:p>
            <a:pPr marL="358775" indent="-358775">
              <a:spcBef>
                <a:spcPts val="1800"/>
              </a:spcBef>
              <a:buClr>
                <a:schemeClr val="accent1"/>
              </a:buClr>
              <a:buFont typeface="Wingdings" panose="05000000000000000000" pitchFamily="2" charset="2"/>
              <a:buChar char="§"/>
            </a:pPr>
            <a:r>
              <a:rPr lang="en-US" dirty="0"/>
              <a:t>Post incoming and outgoing payments</a:t>
            </a:r>
          </a:p>
          <a:p>
            <a:pPr marL="358775" indent="-358775">
              <a:spcBef>
                <a:spcPts val="1800"/>
              </a:spcBef>
              <a:buClr>
                <a:schemeClr val="accent1"/>
              </a:buClr>
              <a:buFont typeface="Wingdings" panose="05000000000000000000" pitchFamily="2" charset="2"/>
              <a:buChar char="§"/>
            </a:pPr>
            <a:r>
              <a:rPr lang="en-US" dirty="0"/>
              <a:t>Reset clearing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3C3474-BA60-4483-9928-E16420E70B47}"/>
              </a:ext>
            </a:extLst>
          </p:cNvPr>
          <p:cNvSpPr/>
          <p:nvPr/>
        </p:nvSpPr>
        <p:spPr bwMode="auto">
          <a:xfrm>
            <a:off x="227013" y="1011011"/>
            <a:ext cx="11688762" cy="3049360"/>
          </a:xfrm>
          <a:prstGeom prst="rect">
            <a:avLst/>
          </a:prstGeom>
          <a:solidFill>
            <a:schemeClr val="accent5">
              <a:lumMod val="20000"/>
              <a:lumOff val="80000"/>
            </a:schemeClr>
          </a:solidFill>
          <a:ln w="19050" cap="flat" cmpd="sng" algn="ctr">
            <a:solidFill>
              <a:schemeClr val="bg1">
                <a:lumMod val="8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endParaRPr lang="en-US" sz="2000" b="1" dirty="0">
              <a:solidFill>
                <a:schemeClr val="bg1"/>
              </a:solidFill>
              <a:latin typeface="Arial" charset="0"/>
            </a:endParaRPr>
          </a:p>
        </p:txBody>
      </p:sp>
      <p:sp>
        <p:nvSpPr>
          <p:cNvPr id="2" name="Title 1"/>
          <p:cNvSpPr>
            <a:spLocks noGrp="1"/>
          </p:cNvSpPr>
          <p:nvPr>
            <p:ph type="title"/>
          </p:nvPr>
        </p:nvSpPr>
        <p:spPr/>
        <p:txBody>
          <a:bodyPr/>
          <a:lstStyle/>
          <a:p>
            <a:r>
              <a:rPr lang="en-US" dirty="0"/>
              <a:t>Document Number Ranges II</a:t>
            </a:r>
          </a:p>
        </p:txBody>
      </p:sp>
      <p:sp>
        <p:nvSpPr>
          <p:cNvPr id="4" name="Content Placeholder 2"/>
          <p:cNvSpPr txBox="1">
            <a:spLocks/>
          </p:cNvSpPr>
          <p:nvPr/>
        </p:nvSpPr>
        <p:spPr bwMode="auto">
          <a:xfrm>
            <a:off x="1828801" y="3581401"/>
            <a:ext cx="7991475" cy="2657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71450" indent="-171450" algn="just" eaLnBrk="0" fontAlgn="base" hangingPunct="0">
              <a:lnSpc>
                <a:spcPct val="85000"/>
              </a:lnSpc>
              <a:spcBef>
                <a:spcPct val="50000"/>
              </a:spcBef>
              <a:spcAft>
                <a:spcPct val="0"/>
              </a:spcAft>
              <a:buClr>
                <a:srgbClr val="07AFD7"/>
              </a:buClr>
              <a:buFont typeface="Webdings" pitchFamily="18" charset="2"/>
              <a:buChar char="4"/>
              <a:defRPr/>
            </a:pPr>
            <a:endParaRPr lang="en-US" sz="1600" kern="0" dirty="0">
              <a:solidFill>
                <a:schemeClr val="hlink"/>
              </a:solidFill>
            </a:endParaRPr>
          </a:p>
          <a:p>
            <a:pPr marL="171450" indent="-171450" eaLnBrk="0" fontAlgn="base" hangingPunct="0">
              <a:lnSpc>
                <a:spcPct val="85000"/>
              </a:lnSpc>
              <a:spcBef>
                <a:spcPct val="50000"/>
              </a:spcBef>
              <a:spcAft>
                <a:spcPct val="0"/>
              </a:spcAft>
              <a:buClr>
                <a:srgbClr val="07AFD7"/>
              </a:buClr>
              <a:buFont typeface="Webdings" pitchFamily="18" charset="2"/>
              <a:buChar char="4"/>
              <a:defRPr/>
            </a:pPr>
            <a:endParaRPr lang="en-US" sz="800" kern="0" dirty="0"/>
          </a:p>
          <a:p>
            <a:pPr marL="171450" indent="-171450" eaLnBrk="0" fontAlgn="base" hangingPunct="0">
              <a:lnSpc>
                <a:spcPct val="85000"/>
              </a:lnSpc>
              <a:spcBef>
                <a:spcPct val="50000"/>
              </a:spcBef>
              <a:spcAft>
                <a:spcPct val="0"/>
              </a:spcAft>
              <a:buClr>
                <a:srgbClr val="07AFD7"/>
              </a:buClr>
              <a:buFont typeface="Webdings" pitchFamily="18" charset="2"/>
              <a:buChar char="4"/>
              <a:defRPr/>
            </a:pPr>
            <a:endParaRPr lang="en-US" kern="0" dirty="0"/>
          </a:p>
        </p:txBody>
      </p:sp>
      <p:sp>
        <p:nvSpPr>
          <p:cNvPr id="6" name="Rectangle 5">
            <a:extLst>
              <a:ext uri="{FF2B5EF4-FFF2-40B4-BE49-F238E27FC236}">
                <a16:creationId xmlns:a16="http://schemas.microsoft.com/office/drawing/2014/main" id="{4DDD3F2D-4B76-49F2-BFDA-504989229C61}"/>
              </a:ext>
            </a:extLst>
          </p:cNvPr>
          <p:cNvSpPr/>
          <p:nvPr/>
        </p:nvSpPr>
        <p:spPr>
          <a:xfrm>
            <a:off x="227348" y="1067246"/>
            <a:ext cx="11688427" cy="5386090"/>
          </a:xfrm>
          <a:prstGeom prst="rect">
            <a:avLst/>
          </a:prstGeom>
        </p:spPr>
        <p:txBody>
          <a:bodyPr wrap="square">
            <a:spAutoFit/>
          </a:bodyPr>
          <a:lstStyle/>
          <a:p>
            <a:pPr>
              <a:spcBef>
                <a:spcPts val="1200"/>
              </a:spcBef>
              <a:buClr>
                <a:schemeClr val="accent1"/>
              </a:buClr>
            </a:pPr>
            <a:r>
              <a:rPr lang="en-US" sz="1600" b="1" dirty="0"/>
              <a:t>Internal number assignment: </a:t>
            </a:r>
          </a:p>
          <a:p>
            <a:pPr marL="285750" lvl="1" indent="-285750">
              <a:spcBef>
                <a:spcPts val="1200"/>
              </a:spcBef>
              <a:buClr>
                <a:schemeClr val="accent1"/>
              </a:buClr>
              <a:buFont typeface="Wingdings" panose="05000000000000000000" pitchFamily="2" charset="2"/>
              <a:buChar char="§"/>
            </a:pPr>
            <a:r>
              <a:rPr lang="en-US" sz="1600" dirty="0"/>
              <a:t>Documents are assigned with document numbers automatically in sequence </a:t>
            </a:r>
          </a:p>
          <a:p>
            <a:pPr marL="285750" lvl="1" indent="-285750">
              <a:spcBef>
                <a:spcPts val="1200"/>
              </a:spcBef>
              <a:buClr>
                <a:schemeClr val="accent1"/>
              </a:buClr>
              <a:buFont typeface="Wingdings" panose="05000000000000000000" pitchFamily="2" charset="2"/>
              <a:buChar char="§"/>
            </a:pPr>
            <a:r>
              <a:rPr lang="en-US" sz="1600" dirty="0"/>
              <a:t>System saves the last document number taken and issues the next number</a:t>
            </a:r>
          </a:p>
          <a:p>
            <a:pPr>
              <a:spcBef>
                <a:spcPts val="1200"/>
              </a:spcBef>
              <a:buClr>
                <a:schemeClr val="accent1"/>
              </a:buClr>
            </a:pPr>
            <a:r>
              <a:rPr lang="en-US" sz="1600" b="1" dirty="0"/>
              <a:t>External number assignment: </a:t>
            </a:r>
          </a:p>
          <a:p>
            <a:pPr marL="285750" lvl="1" indent="-285750">
              <a:spcBef>
                <a:spcPts val="1200"/>
              </a:spcBef>
              <a:buClr>
                <a:schemeClr val="accent1"/>
              </a:buClr>
              <a:buFont typeface="Wingdings" panose="05000000000000000000" pitchFamily="2" charset="2"/>
              <a:buChar char="§"/>
            </a:pPr>
            <a:r>
              <a:rPr lang="en-US" sz="1600" dirty="0"/>
              <a:t>User has to manually assign the number to the document (number should be within the number range interval)</a:t>
            </a:r>
          </a:p>
          <a:p>
            <a:pPr marL="285750" lvl="1" indent="-285750">
              <a:spcBef>
                <a:spcPts val="1200"/>
              </a:spcBef>
              <a:buClr>
                <a:schemeClr val="accent1"/>
              </a:buClr>
              <a:buFont typeface="Wingdings" panose="05000000000000000000" pitchFamily="2" charset="2"/>
              <a:buChar char="§"/>
            </a:pPr>
            <a:r>
              <a:rPr lang="en-US" sz="1600" dirty="0"/>
              <a:t>Sequential order may not be followed here, hence system does not store last document number</a:t>
            </a:r>
          </a:p>
          <a:p>
            <a:pPr marL="285750" lvl="1" indent="-285750">
              <a:spcBef>
                <a:spcPts val="1200"/>
              </a:spcBef>
              <a:buClr>
                <a:schemeClr val="accent1"/>
              </a:buClr>
              <a:buFont typeface="Wingdings" panose="05000000000000000000" pitchFamily="2" charset="2"/>
              <a:buChar char="§"/>
            </a:pPr>
            <a:r>
              <a:rPr lang="en-US" sz="1600" dirty="0"/>
              <a:t>The numbers may be alphanumeric</a:t>
            </a:r>
          </a:p>
          <a:p>
            <a:pPr>
              <a:spcBef>
                <a:spcPts val="1200"/>
              </a:spcBef>
              <a:buClr>
                <a:schemeClr val="accent1"/>
              </a:buClr>
            </a:pPr>
            <a:r>
              <a:rPr lang="en-US" sz="1600" b="1" dirty="0"/>
              <a:t>Up to a fiscal  year: </a:t>
            </a:r>
          </a:p>
          <a:p>
            <a:pPr marL="285750" lvl="1" indent="-285750">
              <a:spcBef>
                <a:spcPts val="1200"/>
              </a:spcBef>
              <a:buClr>
                <a:schemeClr val="accent1"/>
              </a:buClr>
              <a:buFont typeface="Wingdings" panose="05000000000000000000" pitchFamily="2" charset="2"/>
              <a:buChar char="§"/>
            </a:pPr>
            <a:r>
              <a:rPr lang="en-US" sz="1600" dirty="0"/>
              <a:t>A number range interval is defined and it is used across all the fiscal years</a:t>
            </a:r>
          </a:p>
          <a:p>
            <a:pPr marL="285750" lvl="1" indent="-285750">
              <a:spcBef>
                <a:spcPts val="1200"/>
              </a:spcBef>
              <a:buClr>
                <a:schemeClr val="accent1"/>
              </a:buClr>
              <a:buFont typeface="Wingdings" panose="05000000000000000000" pitchFamily="2" charset="2"/>
              <a:buChar char="§"/>
            </a:pPr>
            <a:r>
              <a:rPr lang="en-US" sz="1600" dirty="0"/>
              <a:t>At the start of new fiscal year, the number following the old number is used</a:t>
            </a:r>
          </a:p>
          <a:p>
            <a:pPr>
              <a:spcBef>
                <a:spcPts val="1200"/>
              </a:spcBef>
              <a:buClr>
                <a:schemeClr val="accent1"/>
              </a:buClr>
            </a:pPr>
            <a:r>
              <a:rPr lang="en-US" sz="1600" b="1" dirty="0"/>
              <a:t>For each fiscal year:</a:t>
            </a:r>
          </a:p>
          <a:p>
            <a:pPr marL="285750" lvl="1" indent="-285750">
              <a:spcBef>
                <a:spcPts val="1200"/>
              </a:spcBef>
              <a:buClr>
                <a:schemeClr val="accent1"/>
              </a:buClr>
              <a:buFont typeface="Wingdings" panose="05000000000000000000" pitchFamily="2" charset="2"/>
              <a:buChar char="§"/>
            </a:pPr>
            <a:r>
              <a:rPr lang="en-US" sz="1600" dirty="0"/>
              <a:t>At the start of the fiscal year, the system starts again with the first number of the number range</a:t>
            </a:r>
          </a:p>
          <a:p>
            <a:pPr marL="285750" lvl="1" indent="-285750">
              <a:spcBef>
                <a:spcPts val="1200"/>
              </a:spcBef>
              <a:buClr>
                <a:schemeClr val="accent1"/>
              </a:buClr>
              <a:buFont typeface="Wingdings" panose="05000000000000000000" pitchFamily="2" charset="2"/>
              <a:buChar char="§"/>
            </a:pPr>
            <a:r>
              <a:rPr lang="en-US" sz="1600" dirty="0"/>
              <a:t>This ensures number range is sufficient</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720000"/>
          </a:xfrm>
        </p:spPr>
        <p:txBody>
          <a:bodyPr/>
          <a:lstStyle/>
          <a:p>
            <a:r>
              <a:rPr lang="en-US" dirty="0"/>
              <a:t>Incoming and Outgoing Payments: Exercise Time</a:t>
            </a:r>
          </a:p>
        </p:txBody>
      </p:sp>
      <p:pic>
        <p:nvPicPr>
          <p:cNvPr id="6" name="Picture 2" descr="C:\Documents and Settings\rpotturi\Local Settings\Temporary Internet Files\Content.IE5\O1I78H6N\MC900048774[1].wmf">
            <a:extLst>
              <a:ext uri="{FF2B5EF4-FFF2-40B4-BE49-F238E27FC236}">
                <a16:creationId xmlns:a16="http://schemas.microsoft.com/office/drawing/2014/main" id="{32D27E78-920B-4542-B171-ACBF097F2165}"/>
              </a:ext>
            </a:extLst>
          </p:cNvPr>
          <p:cNvPicPr>
            <a:picLocks noChangeAspect="1" noChangeArrowheads="1"/>
          </p:cNvPicPr>
          <p:nvPr/>
        </p:nvPicPr>
        <p:blipFill>
          <a:blip r:embed="rId2" cstate="print"/>
          <a:stretch>
            <a:fillRect/>
          </a:stretch>
        </p:blipFill>
        <p:spPr bwMode="auto">
          <a:xfrm>
            <a:off x="10260048" y="4797152"/>
            <a:ext cx="1668600" cy="1695400"/>
          </a:xfrm>
          <a:prstGeom prst="rect">
            <a:avLst/>
          </a:prstGeom>
        </p:spPr>
      </p:pic>
      <p:sp>
        <p:nvSpPr>
          <p:cNvPr id="7" name="Rectangle 6">
            <a:extLst>
              <a:ext uri="{FF2B5EF4-FFF2-40B4-BE49-F238E27FC236}">
                <a16:creationId xmlns:a16="http://schemas.microsoft.com/office/drawing/2014/main" id="{548682BE-9DEA-4F91-9F2A-5D51C3A5319B}"/>
              </a:ext>
            </a:extLst>
          </p:cNvPr>
          <p:cNvSpPr/>
          <p:nvPr/>
        </p:nvSpPr>
        <p:spPr>
          <a:xfrm>
            <a:off x="227013" y="1341438"/>
            <a:ext cx="11688762" cy="1538883"/>
          </a:xfrm>
          <a:prstGeom prst="rect">
            <a:avLst/>
          </a:prstGeom>
        </p:spPr>
        <p:txBody>
          <a:bodyPr wrap="square">
            <a:spAutoFit/>
          </a:bodyPr>
          <a:lstStyle/>
          <a:p>
            <a:pPr>
              <a:spcBef>
                <a:spcPts val="2400"/>
              </a:spcBef>
              <a:buNone/>
            </a:pPr>
            <a:r>
              <a:rPr lang="en-US" b="1" dirty="0"/>
              <a:t>? </a:t>
            </a:r>
            <a:r>
              <a:rPr lang="en-US" dirty="0"/>
              <a:t>What are the automatic postings when clearing a open item.</a:t>
            </a:r>
          </a:p>
          <a:p>
            <a:pPr>
              <a:spcBef>
                <a:spcPts val="2400"/>
              </a:spcBef>
              <a:buNone/>
            </a:pPr>
            <a:r>
              <a:rPr lang="en-US" b="1" dirty="0"/>
              <a:t>? </a:t>
            </a:r>
            <a:r>
              <a:rPr lang="en-US" dirty="0"/>
              <a:t>Clear the invoice which is posted in company code 1000.</a:t>
            </a:r>
          </a:p>
          <a:p>
            <a:pPr>
              <a:spcBef>
                <a:spcPts val="2400"/>
              </a:spcBef>
              <a:buNone/>
            </a:pPr>
            <a:r>
              <a:rPr lang="en-US" b="1" dirty="0"/>
              <a:t>? </a:t>
            </a:r>
            <a:r>
              <a:rPr lang="en-US" dirty="0"/>
              <a:t>What is reset clearing?</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Clearing Process: Payment Differences	</a:t>
            </a:r>
          </a:p>
        </p:txBody>
      </p:sp>
      <p:graphicFrame>
        <p:nvGraphicFramePr>
          <p:cNvPr id="5" name="Diagram 4"/>
          <p:cNvGraphicFramePr/>
          <p:nvPr>
            <p:extLst>
              <p:ext uri="{D42A27DB-BD31-4B8C-83A1-F6EECF244321}">
                <p14:modId xmlns:p14="http://schemas.microsoft.com/office/powerpoint/2010/main" val="4130647295"/>
              </p:ext>
            </p:extLst>
          </p:nvPr>
        </p:nvGraphicFramePr>
        <p:xfrm>
          <a:off x="2063552" y="1295400"/>
          <a:ext cx="8712968" cy="4725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282032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Payment Differences</a:t>
            </a:r>
          </a:p>
        </p:txBody>
      </p:sp>
      <p:sp>
        <p:nvSpPr>
          <p:cNvPr id="4" name="Rectangle 3">
            <a:extLst>
              <a:ext uri="{FF2B5EF4-FFF2-40B4-BE49-F238E27FC236}">
                <a16:creationId xmlns:a16="http://schemas.microsoft.com/office/drawing/2014/main" id="{2E727DA5-C17E-4CF8-BAF7-F123851C93D5}"/>
              </a:ext>
            </a:extLst>
          </p:cNvPr>
          <p:cNvSpPr/>
          <p:nvPr/>
        </p:nvSpPr>
        <p:spPr>
          <a:xfrm>
            <a:off x="237899" y="1352324"/>
            <a:ext cx="11677876" cy="2908489"/>
          </a:xfrm>
          <a:prstGeom prst="rect">
            <a:avLst/>
          </a:prstGeom>
        </p:spPr>
        <p:txBody>
          <a:bodyPr wrap="square">
            <a:spAutoFit/>
          </a:bodyPr>
          <a:lstStyle/>
          <a:p>
            <a:pPr>
              <a:spcBef>
                <a:spcPts val="1800"/>
              </a:spcBef>
              <a:buNone/>
            </a:pPr>
            <a:r>
              <a:rPr lang="en-US" b="1" u="sng" dirty="0"/>
              <a:t>Objective:</a:t>
            </a:r>
          </a:p>
          <a:p>
            <a:pPr>
              <a:spcBef>
                <a:spcPts val="1800"/>
              </a:spcBef>
              <a:buNone/>
            </a:pPr>
            <a:r>
              <a:rPr lang="en-US" b="1" dirty="0"/>
              <a:t>After the lesson you will be able to:</a:t>
            </a:r>
          </a:p>
          <a:p>
            <a:pPr marL="358775" indent="-358775">
              <a:spcBef>
                <a:spcPts val="1800"/>
              </a:spcBef>
              <a:buClr>
                <a:schemeClr val="accent1"/>
              </a:buClr>
              <a:buFont typeface="Wingdings" panose="05000000000000000000" pitchFamily="2" charset="2"/>
              <a:buChar char="§"/>
            </a:pPr>
            <a:r>
              <a:rPr lang="en-US" dirty="0"/>
              <a:t>Post payment differences</a:t>
            </a:r>
          </a:p>
          <a:p>
            <a:pPr marL="358775" indent="-358775">
              <a:spcBef>
                <a:spcPts val="1800"/>
              </a:spcBef>
              <a:buClr>
                <a:schemeClr val="accent1"/>
              </a:buClr>
              <a:buFont typeface="Wingdings" panose="05000000000000000000" pitchFamily="2" charset="2"/>
              <a:buChar char="§"/>
            </a:pPr>
            <a:r>
              <a:rPr lang="en-US" dirty="0"/>
              <a:t>Describe tolerance groups and their role for posting payment differences</a:t>
            </a:r>
          </a:p>
          <a:p>
            <a:pPr marL="358775" indent="-358775">
              <a:spcBef>
                <a:spcPts val="1800"/>
              </a:spcBef>
              <a:buClr>
                <a:schemeClr val="accent1"/>
              </a:buClr>
              <a:buFont typeface="Wingdings" panose="05000000000000000000" pitchFamily="2" charset="2"/>
              <a:buChar char="§"/>
            </a:pPr>
            <a:r>
              <a:rPr lang="en-US" dirty="0"/>
              <a:t>Post partial and residual payments</a:t>
            </a:r>
          </a:p>
          <a:p>
            <a:pPr marL="358775" indent="-358775">
              <a:spcBef>
                <a:spcPts val="1800"/>
              </a:spcBef>
              <a:buClr>
                <a:schemeClr val="accent1"/>
              </a:buClr>
              <a:buFont typeface="Wingdings" panose="05000000000000000000" pitchFamily="2" charset="2"/>
              <a:buChar char="§"/>
            </a:pPr>
            <a:r>
              <a:rPr lang="en-US" dirty="0"/>
              <a:t>Create and use payment difference reason codes</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Tolerance Groups</a:t>
            </a:r>
          </a:p>
        </p:txBody>
      </p:sp>
      <p:sp>
        <p:nvSpPr>
          <p:cNvPr id="5" name="TextBox 4"/>
          <p:cNvSpPr txBox="1"/>
          <p:nvPr/>
        </p:nvSpPr>
        <p:spPr>
          <a:xfrm>
            <a:off x="9057826" y="1916830"/>
            <a:ext cx="2726805" cy="936105"/>
          </a:xfrm>
          <a:prstGeom prst="rect">
            <a:avLst/>
          </a:prstGeom>
          <a:solidFill>
            <a:schemeClr val="accent5">
              <a:lumMod val="20000"/>
              <a:lumOff val="80000"/>
            </a:schemeClr>
          </a:solidFill>
          <a:ln>
            <a:solidFill>
              <a:schemeClr val="bg1">
                <a:lumMod val="95000"/>
              </a:schemeClr>
            </a:solidFill>
          </a:ln>
        </p:spPr>
        <p:txBody>
          <a:bodyPr wrap="square" rtlCol="0" anchor="ctr" anchorCtr="0">
            <a:noAutofit/>
          </a:bodyPr>
          <a:lstStyle/>
          <a:p>
            <a:pPr algn="ctr"/>
            <a:r>
              <a:rPr lang="en-US" sz="1400" dirty="0">
                <a:solidFill>
                  <a:schemeClr val="accent1"/>
                </a:solidFill>
                <a:hlinkClick r:id="rId2" action="ppaction://hlinksldjump">
                  <a:extLst>
                    <a:ext uri="{A12FA001-AC4F-418D-AE19-62706E023703}">
                      <ahyp:hlinkClr xmlns:ahyp="http://schemas.microsoft.com/office/drawing/2018/hyperlinkcolor" val="tx"/>
                    </a:ext>
                  </a:extLst>
                </a:hlinkClick>
              </a:rPr>
              <a:t>Click me to view </a:t>
            </a:r>
            <a:br>
              <a:rPr lang="en-US" sz="1400" dirty="0">
                <a:solidFill>
                  <a:schemeClr val="accent1"/>
                </a:solidFill>
                <a:hlinkClick r:id="rId2" action="ppaction://hlinksldjump">
                  <a:extLst>
                    <a:ext uri="{A12FA001-AC4F-418D-AE19-62706E023703}">
                      <ahyp:hlinkClr xmlns:ahyp="http://schemas.microsoft.com/office/drawing/2018/hyperlinkcolor" val="tx"/>
                    </a:ext>
                  </a:extLst>
                </a:hlinkClick>
              </a:rPr>
            </a:br>
            <a:r>
              <a:rPr lang="en-US" sz="1400" dirty="0">
                <a:solidFill>
                  <a:schemeClr val="accent1"/>
                </a:solidFill>
                <a:hlinkClick r:id="rId2" action="ppaction://hlinksldjump">
                  <a:extLst>
                    <a:ext uri="{A12FA001-AC4F-418D-AE19-62706E023703}">
                      <ahyp:hlinkClr xmlns:ahyp="http://schemas.microsoft.com/office/drawing/2018/hyperlinkcolor" val="tx"/>
                    </a:ext>
                  </a:extLst>
                </a:hlinkClick>
              </a:rPr>
              <a:t>SAP SCREEN</a:t>
            </a:r>
            <a:endParaRPr lang="en-US" sz="1400" dirty="0">
              <a:solidFill>
                <a:schemeClr val="accent1"/>
              </a:solidFill>
            </a:endParaRPr>
          </a:p>
        </p:txBody>
      </p:sp>
      <p:sp>
        <p:nvSpPr>
          <p:cNvPr id="6" name="TextBox 5"/>
          <p:cNvSpPr txBox="1"/>
          <p:nvPr/>
        </p:nvSpPr>
        <p:spPr>
          <a:xfrm>
            <a:off x="9057826" y="3461636"/>
            <a:ext cx="2726805" cy="936105"/>
          </a:xfrm>
          <a:prstGeom prst="rect">
            <a:avLst/>
          </a:prstGeom>
          <a:solidFill>
            <a:schemeClr val="accent5">
              <a:lumMod val="20000"/>
              <a:lumOff val="80000"/>
            </a:schemeClr>
          </a:solidFill>
          <a:ln>
            <a:solidFill>
              <a:schemeClr val="bg1">
                <a:lumMod val="95000"/>
              </a:schemeClr>
            </a:solidFill>
          </a:ln>
        </p:spPr>
        <p:txBody>
          <a:bodyPr wrap="square" rtlCol="0" anchor="ctr" anchorCtr="0">
            <a:noAutofit/>
          </a:bodyPr>
          <a:lstStyle/>
          <a:p>
            <a:pPr algn="ctr"/>
            <a:r>
              <a:rPr lang="en-US" sz="1400" dirty="0">
                <a:solidFill>
                  <a:schemeClr val="accent1"/>
                </a:solidFill>
                <a:hlinkClick r:id="rId3" action="ppaction://hlinksldjump">
                  <a:extLst>
                    <a:ext uri="{A12FA001-AC4F-418D-AE19-62706E023703}">
                      <ahyp:hlinkClr xmlns:ahyp="http://schemas.microsoft.com/office/drawing/2018/hyperlinkcolor" val="tx"/>
                    </a:ext>
                  </a:extLst>
                </a:hlinkClick>
              </a:rPr>
              <a:t>Click me view </a:t>
            </a:r>
          </a:p>
          <a:p>
            <a:pPr algn="ctr"/>
            <a:r>
              <a:rPr lang="en-US" sz="1400" dirty="0">
                <a:solidFill>
                  <a:schemeClr val="accent1"/>
                </a:solidFill>
                <a:hlinkClick r:id="rId3" action="ppaction://hlinksldjump">
                  <a:extLst>
                    <a:ext uri="{A12FA001-AC4F-418D-AE19-62706E023703}">
                      <ahyp:hlinkClr xmlns:ahyp="http://schemas.microsoft.com/office/drawing/2018/hyperlinkcolor" val="tx"/>
                    </a:ext>
                  </a:extLst>
                </a:hlinkClick>
              </a:rPr>
              <a:t> SAP SCREEN</a:t>
            </a:r>
            <a:endParaRPr lang="en-US" sz="1400" dirty="0">
              <a:solidFill>
                <a:schemeClr val="accent1"/>
              </a:solidFill>
            </a:endParaRPr>
          </a:p>
        </p:txBody>
      </p:sp>
      <p:sp>
        <p:nvSpPr>
          <p:cNvPr id="7" name="TextBox 6"/>
          <p:cNvSpPr txBox="1"/>
          <p:nvPr/>
        </p:nvSpPr>
        <p:spPr>
          <a:xfrm>
            <a:off x="9057826" y="5006442"/>
            <a:ext cx="2726805" cy="936105"/>
          </a:xfrm>
          <a:prstGeom prst="rect">
            <a:avLst/>
          </a:prstGeom>
          <a:solidFill>
            <a:schemeClr val="accent5">
              <a:lumMod val="20000"/>
              <a:lumOff val="80000"/>
            </a:schemeClr>
          </a:solidFill>
          <a:ln>
            <a:solidFill>
              <a:schemeClr val="bg1">
                <a:lumMod val="95000"/>
              </a:schemeClr>
            </a:solidFill>
          </a:ln>
        </p:spPr>
        <p:txBody>
          <a:bodyPr wrap="square" rtlCol="0" anchor="ctr" anchorCtr="0">
            <a:noAutofit/>
          </a:bodyPr>
          <a:lstStyle/>
          <a:p>
            <a:pPr algn="ctr"/>
            <a:r>
              <a:rPr lang="en-US" sz="1400" dirty="0">
                <a:solidFill>
                  <a:schemeClr val="accent1"/>
                </a:solidFill>
                <a:hlinkClick r:id="rId4" action="ppaction://hlinksldjump">
                  <a:extLst>
                    <a:ext uri="{A12FA001-AC4F-418D-AE19-62706E023703}">
                      <ahyp:hlinkClr xmlns:ahyp="http://schemas.microsoft.com/office/drawing/2018/hyperlinkcolor" val="tx"/>
                    </a:ext>
                  </a:extLst>
                </a:hlinkClick>
              </a:rPr>
              <a:t>Click  me view  SAP SCREEN</a:t>
            </a:r>
            <a:endParaRPr lang="en-US" sz="1400" dirty="0">
              <a:solidFill>
                <a:schemeClr val="accent1"/>
              </a:solidFill>
            </a:endParaRPr>
          </a:p>
        </p:txBody>
      </p:sp>
      <p:sp>
        <p:nvSpPr>
          <p:cNvPr id="4" name="Rectangle 3">
            <a:extLst>
              <a:ext uri="{FF2B5EF4-FFF2-40B4-BE49-F238E27FC236}">
                <a16:creationId xmlns:a16="http://schemas.microsoft.com/office/drawing/2014/main" id="{45550983-8281-42F8-864E-346A7D8BC358}"/>
              </a:ext>
            </a:extLst>
          </p:cNvPr>
          <p:cNvSpPr/>
          <p:nvPr/>
        </p:nvSpPr>
        <p:spPr>
          <a:xfrm>
            <a:off x="227013" y="764704"/>
            <a:ext cx="11688762" cy="646331"/>
          </a:xfrm>
          <a:prstGeom prst="rect">
            <a:avLst/>
          </a:prstGeom>
        </p:spPr>
        <p:txBody>
          <a:bodyPr wrap="square">
            <a:spAutoFit/>
          </a:bodyPr>
          <a:lstStyle/>
          <a:p>
            <a:pPr>
              <a:buNone/>
            </a:pPr>
            <a:r>
              <a:rPr lang="en-US" i="1" dirty="0">
                <a:solidFill>
                  <a:schemeClr val="accent2"/>
                </a:solidFill>
              </a:rPr>
              <a:t>Customers often pay invoices with deductions that sometimes exceed the tolerance limits </a:t>
            </a:r>
            <a:br>
              <a:rPr lang="en-US" i="1" dirty="0">
                <a:solidFill>
                  <a:schemeClr val="accent2"/>
                </a:solidFill>
              </a:rPr>
            </a:br>
            <a:r>
              <a:rPr lang="en-US" i="1" dirty="0">
                <a:solidFill>
                  <a:schemeClr val="accent2"/>
                </a:solidFill>
              </a:rPr>
              <a:t>of the company</a:t>
            </a:r>
          </a:p>
        </p:txBody>
      </p:sp>
      <p:sp>
        <p:nvSpPr>
          <p:cNvPr id="8" name="Rectangle 7">
            <a:extLst>
              <a:ext uri="{FF2B5EF4-FFF2-40B4-BE49-F238E27FC236}">
                <a16:creationId xmlns:a16="http://schemas.microsoft.com/office/drawing/2014/main" id="{19D56175-89B2-424B-9592-E7E3C2ECE9D3}"/>
              </a:ext>
            </a:extLst>
          </p:cNvPr>
          <p:cNvSpPr/>
          <p:nvPr/>
        </p:nvSpPr>
        <p:spPr>
          <a:xfrm>
            <a:off x="227013" y="1529491"/>
            <a:ext cx="11688762" cy="4601260"/>
          </a:xfrm>
          <a:prstGeom prst="rect">
            <a:avLst/>
          </a:prstGeom>
        </p:spPr>
        <p:txBody>
          <a:bodyPr wrap="square">
            <a:spAutoFit/>
          </a:bodyPr>
          <a:lstStyle/>
          <a:p>
            <a:pPr>
              <a:spcBef>
                <a:spcPts val="1200"/>
              </a:spcBef>
              <a:buNone/>
            </a:pPr>
            <a:r>
              <a:rPr lang="en-US" sz="1600" u="sng" dirty="0"/>
              <a:t>In accounting there are three types of tolerances:</a:t>
            </a:r>
          </a:p>
          <a:p>
            <a:pPr>
              <a:spcBef>
                <a:spcPts val="1200"/>
              </a:spcBef>
              <a:buNone/>
            </a:pPr>
            <a:r>
              <a:rPr lang="en-US" sz="1600" b="1" dirty="0"/>
              <a:t>Employee tolerance group:  </a:t>
            </a:r>
            <a:r>
              <a:rPr lang="en-US" sz="1600" i="1" dirty="0"/>
              <a:t>(refer authorizations lesson slides)</a:t>
            </a:r>
          </a:p>
          <a:p>
            <a:pPr marL="358775" indent="-358775">
              <a:spcBef>
                <a:spcPts val="600"/>
              </a:spcBef>
              <a:buClr>
                <a:schemeClr val="accent1"/>
              </a:buClr>
              <a:buFont typeface="Wingdings" panose="05000000000000000000" pitchFamily="2" charset="2"/>
              <a:buChar char="§"/>
            </a:pPr>
            <a:r>
              <a:rPr lang="en-US" sz="1600" dirty="0"/>
              <a:t>Upper limits for posting transactions</a:t>
            </a:r>
          </a:p>
          <a:p>
            <a:pPr marL="358775" indent="-358775">
              <a:spcBef>
                <a:spcPts val="600"/>
              </a:spcBef>
              <a:buClr>
                <a:schemeClr val="accent1"/>
              </a:buClr>
              <a:buFont typeface="Wingdings" panose="05000000000000000000" pitchFamily="2" charset="2"/>
              <a:buChar char="§"/>
            </a:pPr>
            <a:r>
              <a:rPr lang="en-US" sz="1600" dirty="0"/>
              <a:t>Permitted payment differences</a:t>
            </a:r>
          </a:p>
          <a:p>
            <a:pPr>
              <a:spcBef>
                <a:spcPts val="1200"/>
              </a:spcBef>
              <a:buNone/>
            </a:pPr>
            <a:endParaRPr lang="en-US" sz="1600" b="1" dirty="0"/>
          </a:p>
          <a:p>
            <a:pPr>
              <a:spcBef>
                <a:spcPts val="1200"/>
              </a:spcBef>
              <a:buNone/>
            </a:pPr>
            <a:r>
              <a:rPr lang="en-US" sz="1600" b="1" dirty="0"/>
              <a:t>G/L account tolerance group:</a:t>
            </a:r>
          </a:p>
          <a:p>
            <a:pPr marL="358775" indent="-358775">
              <a:spcBef>
                <a:spcPts val="600"/>
              </a:spcBef>
              <a:buClr>
                <a:schemeClr val="accent1"/>
              </a:buClr>
              <a:buFont typeface="Wingdings" panose="05000000000000000000" pitchFamily="2" charset="2"/>
              <a:buChar char="§"/>
            </a:pPr>
            <a:r>
              <a:rPr lang="en-US" sz="1600" dirty="0"/>
              <a:t>Permitted payment differences (ex: automatic clearing procedures)</a:t>
            </a:r>
            <a:endParaRPr lang="en-US" sz="1600" b="1" dirty="0"/>
          </a:p>
          <a:p>
            <a:pPr>
              <a:spcBef>
                <a:spcPts val="1200"/>
              </a:spcBef>
              <a:buNone/>
            </a:pPr>
            <a:endParaRPr lang="en-US" sz="1600" b="1" dirty="0"/>
          </a:p>
          <a:p>
            <a:pPr>
              <a:spcBef>
                <a:spcPts val="1200"/>
              </a:spcBef>
              <a:buNone/>
            </a:pPr>
            <a:r>
              <a:rPr lang="en-US" sz="1600" b="1" dirty="0"/>
              <a:t>Customer/vendor tolerance groups</a:t>
            </a:r>
            <a:r>
              <a:rPr lang="en-US" sz="1600" dirty="0"/>
              <a:t>: </a:t>
            </a:r>
          </a:p>
          <a:p>
            <a:pPr marL="358775" indent="-358775">
              <a:spcBef>
                <a:spcPts val="600"/>
              </a:spcBef>
              <a:buClr>
                <a:schemeClr val="accent1"/>
              </a:buClr>
              <a:buFont typeface="Wingdings" panose="05000000000000000000" pitchFamily="2" charset="2"/>
              <a:buChar char="§"/>
            </a:pPr>
            <a:r>
              <a:rPr lang="en-US" sz="1600" dirty="0"/>
              <a:t>Permitted payment differences</a:t>
            </a:r>
          </a:p>
          <a:p>
            <a:pPr marL="358775" indent="-358775">
              <a:spcBef>
                <a:spcPts val="600"/>
              </a:spcBef>
              <a:buClr>
                <a:schemeClr val="accent1"/>
              </a:buClr>
              <a:buFont typeface="Wingdings" panose="05000000000000000000" pitchFamily="2" charset="2"/>
              <a:buChar char="§"/>
            </a:pPr>
            <a:r>
              <a:rPr lang="en-US" sz="1600" dirty="0"/>
              <a:t>Clearing transactions</a:t>
            </a:r>
          </a:p>
          <a:p>
            <a:pPr marL="358775" indent="-358775">
              <a:spcBef>
                <a:spcPts val="600"/>
              </a:spcBef>
              <a:buClr>
                <a:schemeClr val="accent1"/>
              </a:buClr>
              <a:buFont typeface="Wingdings" panose="05000000000000000000" pitchFamily="2" charset="2"/>
              <a:buChar char="§"/>
            </a:pPr>
            <a:r>
              <a:rPr lang="en-US" sz="1600" dirty="0"/>
              <a:t>Posting residual items from payment differences</a:t>
            </a:r>
          </a:p>
          <a:p>
            <a:pPr marL="358775" indent="-358775">
              <a:spcBef>
                <a:spcPts val="600"/>
              </a:spcBef>
              <a:buClr>
                <a:schemeClr val="accent1"/>
              </a:buClr>
              <a:buFont typeface="Wingdings" panose="05000000000000000000" pitchFamily="2" charset="2"/>
              <a:buChar char="§"/>
            </a:pPr>
            <a:r>
              <a:rPr lang="en-US" sz="1600" dirty="0"/>
              <a:t>Tolerances for payment advice notes</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A520613-5817-45DA-AB09-BDC0AA836003}"/>
              </a:ext>
            </a:extLst>
          </p:cNvPr>
          <p:cNvSpPr>
            <a:spLocks noGrp="1"/>
          </p:cNvSpPr>
          <p:nvPr>
            <p:ph type="title"/>
          </p:nvPr>
        </p:nvSpPr>
        <p:spPr/>
        <p:txBody>
          <a:bodyPr/>
          <a:lstStyle/>
          <a:p>
            <a:endParaRPr lang="en-US"/>
          </a:p>
        </p:txBody>
      </p:sp>
      <p:pic>
        <p:nvPicPr>
          <p:cNvPr id="7170" name="Picture 2"/>
          <p:cNvPicPr>
            <a:picLocks noChangeAspect="1" noChangeArrowheads="1"/>
          </p:cNvPicPr>
          <p:nvPr/>
        </p:nvPicPr>
        <p:blipFill>
          <a:blip r:embed="rId2" cstate="print"/>
          <a:stretch>
            <a:fillRect/>
          </a:stretch>
        </p:blipFill>
        <p:spPr bwMode="auto">
          <a:xfrm>
            <a:off x="2329272" y="837398"/>
            <a:ext cx="7533457" cy="5693707"/>
          </a:xfrm>
          <a:prstGeom prst="rect">
            <a:avLst/>
          </a:prstGeom>
        </p:spPr>
      </p:pic>
      <p:sp>
        <p:nvSpPr>
          <p:cNvPr id="5" name="Action Button: Home 4">
            <a:hlinkClick r:id="" action="ppaction://hlinkshowjump?jump=lastslideviewed" highlightClick="1"/>
          </p:cNvPr>
          <p:cNvSpPr/>
          <p:nvPr/>
        </p:nvSpPr>
        <p:spPr bwMode="auto">
          <a:xfrm>
            <a:off x="10560496" y="3081251"/>
            <a:ext cx="1206000" cy="1206000"/>
          </a:xfrm>
          <a:prstGeom prst="actionButtonHom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endParaRPr lang="en-US" sz="2000" b="1" dirty="0">
              <a:solidFill>
                <a:schemeClr val="bg1"/>
              </a:solidFill>
              <a:latin typeface="Arial" charset="0"/>
            </a:endParaRPr>
          </a:p>
        </p:txBody>
      </p:sp>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D50E53-C209-4187-AE40-F7D730237586}"/>
              </a:ext>
            </a:extLst>
          </p:cNvPr>
          <p:cNvSpPr>
            <a:spLocks noGrp="1"/>
          </p:cNvSpPr>
          <p:nvPr>
            <p:ph type="title"/>
          </p:nvPr>
        </p:nvSpPr>
        <p:spPr/>
        <p:txBody>
          <a:bodyPr/>
          <a:lstStyle/>
          <a:p>
            <a:endParaRPr lang="en-US"/>
          </a:p>
        </p:txBody>
      </p:sp>
      <p:pic>
        <p:nvPicPr>
          <p:cNvPr id="6146" name="Picture 2"/>
          <p:cNvPicPr>
            <a:picLocks noChangeAspect="1" noChangeArrowheads="1"/>
          </p:cNvPicPr>
          <p:nvPr/>
        </p:nvPicPr>
        <p:blipFill>
          <a:blip r:embed="rId2" cstate="print"/>
          <a:stretch>
            <a:fillRect/>
          </a:stretch>
        </p:blipFill>
        <p:spPr bwMode="auto">
          <a:xfrm>
            <a:off x="1109291" y="1055915"/>
            <a:ext cx="9973420" cy="3231696"/>
          </a:xfrm>
          <a:prstGeom prst="rect">
            <a:avLst/>
          </a:prstGeom>
        </p:spPr>
      </p:pic>
      <p:sp>
        <p:nvSpPr>
          <p:cNvPr id="6" name="Action Button: Home 5">
            <a:hlinkClick r:id="" action="ppaction://hlinkshowjump?jump=lastslideviewed" highlightClick="1"/>
          </p:cNvPr>
          <p:cNvSpPr/>
          <p:nvPr/>
        </p:nvSpPr>
        <p:spPr bwMode="auto">
          <a:xfrm>
            <a:off x="5502000" y="4862805"/>
            <a:ext cx="1188000" cy="1188000"/>
          </a:xfrm>
          <a:prstGeom prst="actionButtonHom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endParaRPr lang="en-US" sz="2000" b="1" dirty="0">
              <a:solidFill>
                <a:schemeClr val="bg1"/>
              </a:solidFill>
              <a:latin typeface="Arial" charset="0"/>
            </a:endParaRPr>
          </a:p>
        </p:txBody>
      </p:sp>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77DC5F0-3D33-4CA9-B0EF-22052A3F1DFE}"/>
              </a:ext>
            </a:extLst>
          </p:cNvPr>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cstate="print"/>
          <a:stretch>
            <a:fillRect/>
          </a:stretch>
        </p:blipFill>
        <p:spPr bwMode="auto">
          <a:xfrm>
            <a:off x="3080658" y="188640"/>
            <a:ext cx="6030686" cy="6451910"/>
          </a:xfrm>
          <a:prstGeom prst="rect">
            <a:avLst/>
          </a:prstGeom>
        </p:spPr>
      </p:pic>
      <p:sp>
        <p:nvSpPr>
          <p:cNvPr id="5" name="Action Button: Home 4">
            <a:hlinkClick r:id="" action="ppaction://hlinkshowjump?jump=lastslideviewed" highlightClick="1"/>
          </p:cNvPr>
          <p:cNvSpPr/>
          <p:nvPr/>
        </p:nvSpPr>
        <p:spPr bwMode="auto">
          <a:xfrm>
            <a:off x="9912424" y="2820595"/>
            <a:ext cx="1188000" cy="1188000"/>
          </a:xfrm>
          <a:prstGeom prst="actionButtonHom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endParaRPr lang="en-US" sz="2000" b="1" dirty="0">
              <a:solidFill>
                <a:schemeClr val="bg1"/>
              </a:solidFill>
              <a:latin typeface="Arial" charset="0"/>
            </a:endParaRPr>
          </a:p>
        </p:txBody>
      </p:sp>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Permitted Payment Differences</a:t>
            </a:r>
          </a:p>
        </p:txBody>
      </p:sp>
      <p:pic>
        <p:nvPicPr>
          <p:cNvPr id="1026" name="Picture 2"/>
          <p:cNvPicPr>
            <a:picLocks noChangeAspect="1" noChangeArrowheads="1"/>
          </p:cNvPicPr>
          <p:nvPr/>
        </p:nvPicPr>
        <p:blipFill>
          <a:blip r:embed="rId2" cstate="print"/>
          <a:stretch>
            <a:fillRect/>
          </a:stretch>
        </p:blipFill>
        <p:spPr bwMode="auto">
          <a:xfrm>
            <a:off x="3000874" y="2678457"/>
            <a:ext cx="6190252" cy="3906348"/>
          </a:xfrm>
          <a:prstGeom prst="rect">
            <a:avLst/>
          </a:prstGeom>
        </p:spPr>
      </p:pic>
      <p:sp>
        <p:nvSpPr>
          <p:cNvPr id="4" name="Rectangle 3">
            <a:extLst>
              <a:ext uri="{FF2B5EF4-FFF2-40B4-BE49-F238E27FC236}">
                <a16:creationId xmlns:a16="http://schemas.microsoft.com/office/drawing/2014/main" id="{9A628B7B-B2D0-4518-80D4-1AFA54498F43}"/>
              </a:ext>
            </a:extLst>
          </p:cNvPr>
          <p:cNvSpPr/>
          <p:nvPr/>
        </p:nvSpPr>
        <p:spPr>
          <a:xfrm>
            <a:off x="227013" y="1341438"/>
            <a:ext cx="11688762" cy="1308050"/>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pPr>
            <a:r>
              <a:rPr lang="en-US" sz="1600" dirty="0"/>
              <a:t>Consider an example of </a:t>
            </a:r>
            <a:r>
              <a:rPr lang="en-US" sz="1600" b="1" dirty="0"/>
              <a:t>Customer invoice</a:t>
            </a:r>
            <a:r>
              <a:rPr lang="en-US" sz="1600" dirty="0"/>
              <a:t>. At the time of clearing the </a:t>
            </a:r>
            <a:r>
              <a:rPr lang="en-US" sz="1600" b="1" dirty="0"/>
              <a:t>least of employee tolerance and customer tolerance group is considered </a:t>
            </a:r>
            <a:r>
              <a:rPr lang="en-US" sz="1600" dirty="0"/>
              <a:t>by the system</a:t>
            </a:r>
          </a:p>
          <a:p>
            <a:pPr marL="358775" indent="-358775">
              <a:spcBef>
                <a:spcPts val="1800"/>
              </a:spcBef>
              <a:buClr>
                <a:schemeClr val="accent1"/>
              </a:buClr>
              <a:buFont typeface="Wingdings" panose="05000000000000000000" pitchFamily="2" charset="2"/>
              <a:buChar char="§"/>
            </a:pPr>
            <a:r>
              <a:rPr lang="en-US" sz="1600" dirty="0"/>
              <a:t>They control the automatic posting of </a:t>
            </a:r>
            <a:r>
              <a:rPr lang="en-US" sz="1600" b="1" dirty="0"/>
              <a:t>cash discount adjustments and unauthorized customer deductions</a:t>
            </a:r>
            <a:endParaRPr lang="en-US" sz="1600"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on Payment Difference</a:t>
            </a:r>
          </a:p>
        </p:txBody>
      </p:sp>
      <p:pic>
        <p:nvPicPr>
          <p:cNvPr id="2051" name="Picture 3"/>
          <p:cNvPicPr>
            <a:picLocks noChangeAspect="1" noChangeArrowheads="1"/>
          </p:cNvPicPr>
          <p:nvPr/>
        </p:nvPicPr>
        <p:blipFill>
          <a:blip r:embed="rId2" cstate="print"/>
          <a:stretch>
            <a:fillRect/>
          </a:stretch>
        </p:blipFill>
        <p:spPr bwMode="auto">
          <a:xfrm>
            <a:off x="3395700" y="3312066"/>
            <a:ext cx="5400600" cy="3195175"/>
          </a:xfrm>
          <a:prstGeom prst="rect">
            <a:avLst/>
          </a:prstGeom>
        </p:spPr>
      </p:pic>
      <p:sp>
        <p:nvSpPr>
          <p:cNvPr id="4" name="Rectangle 3">
            <a:extLst>
              <a:ext uri="{FF2B5EF4-FFF2-40B4-BE49-F238E27FC236}">
                <a16:creationId xmlns:a16="http://schemas.microsoft.com/office/drawing/2014/main" id="{3195A81D-6F02-40BC-B881-9F59F4DCA013}"/>
              </a:ext>
            </a:extLst>
          </p:cNvPr>
          <p:cNvSpPr/>
          <p:nvPr/>
        </p:nvSpPr>
        <p:spPr>
          <a:xfrm>
            <a:off x="246551" y="991614"/>
            <a:ext cx="11669224" cy="2262158"/>
          </a:xfrm>
          <a:prstGeom prst="rect">
            <a:avLst/>
          </a:prstGeom>
        </p:spPr>
        <p:txBody>
          <a:bodyPr wrap="square">
            <a:spAutoFit/>
          </a:bodyPr>
          <a:lstStyle/>
          <a:p>
            <a:pPr>
              <a:spcBef>
                <a:spcPts val="1800"/>
              </a:spcBef>
              <a:buNone/>
            </a:pPr>
            <a:r>
              <a:rPr lang="en-US" sz="1600" b="1" u="sng" dirty="0"/>
              <a:t>Considering the below example:</a:t>
            </a:r>
          </a:p>
          <a:p>
            <a:pPr marL="285750" indent="-285750">
              <a:spcBef>
                <a:spcPts val="1800"/>
              </a:spcBef>
              <a:buClr>
                <a:schemeClr val="accent1"/>
              </a:buClr>
              <a:buFont typeface="Wingdings" panose="05000000000000000000" pitchFamily="2" charset="2"/>
              <a:buChar char="§"/>
            </a:pPr>
            <a:r>
              <a:rPr lang="en-US" sz="1600" dirty="0"/>
              <a:t> If the difference in payment is within the tolerance of cash discount it is adjusted to </a:t>
            </a:r>
            <a:r>
              <a:rPr lang="en-US" sz="1600" b="1" dirty="0"/>
              <a:t>cash discount account</a:t>
            </a:r>
            <a:endParaRPr lang="en-US" sz="1600" dirty="0"/>
          </a:p>
          <a:p>
            <a:pPr marL="285750" indent="-285750">
              <a:spcBef>
                <a:spcPts val="1800"/>
              </a:spcBef>
              <a:buClr>
                <a:schemeClr val="accent1"/>
              </a:buClr>
              <a:buFont typeface="Wingdings" panose="05000000000000000000" pitchFamily="2" charset="2"/>
              <a:buChar char="§"/>
            </a:pPr>
            <a:r>
              <a:rPr lang="en-US" sz="1600" dirty="0"/>
              <a:t>If difference exceeds cash discount adjustment and within unauthorized tolerance limit then adjusted to </a:t>
            </a:r>
            <a:r>
              <a:rPr lang="en-US" sz="1600" b="1" dirty="0"/>
              <a:t>unauthorized customer deductions</a:t>
            </a:r>
          </a:p>
          <a:p>
            <a:pPr marL="285750" indent="-285750">
              <a:spcBef>
                <a:spcPts val="1800"/>
              </a:spcBef>
              <a:buClr>
                <a:schemeClr val="accent1"/>
              </a:buClr>
              <a:buFont typeface="Wingdings" panose="05000000000000000000" pitchFamily="2" charset="2"/>
              <a:buChar char="§"/>
            </a:pPr>
            <a:r>
              <a:rPr lang="en-US" sz="1600" dirty="0"/>
              <a:t>If difference exceeds unauthorized tolerance limit then it has to be processed manually</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Payment Differences</a:t>
            </a:r>
          </a:p>
        </p:txBody>
      </p:sp>
      <p:sp>
        <p:nvSpPr>
          <p:cNvPr id="6" name="Content Placeholder 5"/>
          <p:cNvSpPr>
            <a:spLocks noGrp="1"/>
          </p:cNvSpPr>
          <p:nvPr>
            <p:ph idx="4294967295"/>
          </p:nvPr>
        </p:nvSpPr>
        <p:spPr>
          <a:xfrm>
            <a:off x="820738" y="850900"/>
            <a:ext cx="11371262" cy="5602288"/>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3" name="Group 2">
            <a:extLst>
              <a:ext uri="{FF2B5EF4-FFF2-40B4-BE49-F238E27FC236}">
                <a16:creationId xmlns:a16="http://schemas.microsoft.com/office/drawing/2014/main" id="{A684B7F4-4661-4DD6-AA79-9E9D9804DA0C}"/>
              </a:ext>
            </a:extLst>
          </p:cNvPr>
          <p:cNvGrpSpPr/>
          <p:nvPr/>
        </p:nvGrpSpPr>
        <p:grpSpPr>
          <a:xfrm>
            <a:off x="227349" y="1059904"/>
            <a:ext cx="11737302" cy="5105400"/>
            <a:chOff x="1600200" y="914400"/>
            <a:chExt cx="8915400" cy="5105400"/>
          </a:xfrm>
        </p:grpSpPr>
        <p:sp>
          <p:nvSpPr>
            <p:cNvPr id="8" name="Flowchart: Decision 7"/>
            <p:cNvSpPr/>
            <p:nvPr/>
          </p:nvSpPr>
          <p:spPr bwMode="auto">
            <a:xfrm>
              <a:off x="4343400" y="914400"/>
              <a:ext cx="3276600" cy="1600200"/>
            </a:xfrm>
            <a:prstGeom prst="flowChartDecision">
              <a:avLst/>
            </a:prstGeom>
            <a:solidFill>
              <a:schemeClr val="accent2">
                <a:alpha val="56000"/>
              </a:schemeClr>
            </a:solidFill>
            <a:ln w="19050" cap="flat" cmpd="sng" algn="ctr">
              <a:solidFill>
                <a:schemeClr val="bg1">
                  <a:lumMod val="8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latin typeface="+mj-lt"/>
                </a:rPr>
                <a:t>Processing </a:t>
              </a:r>
            </a:p>
            <a:p>
              <a:pPr algn="ctr" eaLnBrk="0" fontAlgn="base" hangingPunct="0">
                <a:spcBef>
                  <a:spcPct val="0"/>
                </a:spcBef>
                <a:spcAft>
                  <a:spcPct val="0"/>
                </a:spcAft>
              </a:pPr>
              <a:r>
                <a:rPr lang="en-US" sz="1400" b="1" dirty="0">
                  <a:latin typeface="+mj-lt"/>
                </a:rPr>
                <a:t> payment differences</a:t>
              </a:r>
            </a:p>
          </p:txBody>
        </p:sp>
        <p:sp>
          <p:nvSpPr>
            <p:cNvPr id="9" name="Oval 8"/>
            <p:cNvSpPr/>
            <p:nvPr/>
          </p:nvSpPr>
          <p:spPr bwMode="auto">
            <a:xfrm>
              <a:off x="2667000" y="2133600"/>
              <a:ext cx="2057400" cy="1295400"/>
            </a:xfrm>
            <a:prstGeom prst="ellipse">
              <a:avLst/>
            </a:prstGeom>
            <a:solidFill>
              <a:schemeClr val="accent1"/>
            </a:solidFill>
            <a:ln w="19050" cap="flat" cmpd="sng" algn="ctr">
              <a:solidFill>
                <a:schemeClr val="bg1">
                  <a:lumMod val="8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bg1"/>
                  </a:solidFill>
                  <a:latin typeface="+mj-lt"/>
                </a:rPr>
                <a:t> Within defined </a:t>
              </a:r>
            </a:p>
            <a:p>
              <a:pPr algn="ctr" eaLnBrk="0" fontAlgn="base" hangingPunct="0">
                <a:spcBef>
                  <a:spcPct val="0"/>
                </a:spcBef>
                <a:spcAft>
                  <a:spcPct val="0"/>
                </a:spcAft>
              </a:pPr>
              <a:r>
                <a:rPr lang="en-US" sz="1400" b="1" dirty="0">
                  <a:solidFill>
                    <a:schemeClr val="bg1"/>
                  </a:solidFill>
                  <a:latin typeface="+mj-lt"/>
                </a:rPr>
                <a:t>tolerances</a:t>
              </a:r>
            </a:p>
          </p:txBody>
        </p:sp>
        <p:sp>
          <p:nvSpPr>
            <p:cNvPr id="10" name="Oval 9"/>
            <p:cNvSpPr/>
            <p:nvPr/>
          </p:nvSpPr>
          <p:spPr bwMode="auto">
            <a:xfrm>
              <a:off x="7086600" y="2133600"/>
              <a:ext cx="2286000" cy="1371600"/>
            </a:xfrm>
            <a:prstGeom prst="ellipse">
              <a:avLst/>
            </a:prstGeom>
            <a:solidFill>
              <a:schemeClr val="accent1"/>
            </a:solidFill>
            <a:ln w="19050" cap="flat" cmpd="sng" algn="ctr">
              <a:solidFill>
                <a:schemeClr val="bg1">
                  <a:lumMod val="8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solidFill>
                    <a:schemeClr val="bg1"/>
                  </a:solidFill>
                  <a:latin typeface="+mj-lt"/>
                </a:rPr>
                <a:t>Outside of </a:t>
              </a:r>
            </a:p>
            <a:p>
              <a:pPr algn="ctr" eaLnBrk="0" fontAlgn="base" hangingPunct="0">
                <a:spcBef>
                  <a:spcPct val="0"/>
                </a:spcBef>
                <a:spcAft>
                  <a:spcPct val="0"/>
                </a:spcAft>
              </a:pPr>
              <a:r>
                <a:rPr lang="en-US" sz="1400" b="1" dirty="0">
                  <a:solidFill>
                    <a:schemeClr val="bg1"/>
                  </a:solidFill>
                  <a:latin typeface="+mj-lt"/>
                </a:rPr>
                <a:t>tolerances</a:t>
              </a:r>
            </a:p>
          </p:txBody>
        </p:sp>
        <p:sp>
          <p:nvSpPr>
            <p:cNvPr id="11" name="Rounded Rectangle 10"/>
            <p:cNvSpPr/>
            <p:nvPr/>
          </p:nvSpPr>
          <p:spPr bwMode="auto">
            <a:xfrm>
              <a:off x="1600200" y="3581400"/>
              <a:ext cx="1524000" cy="1066800"/>
            </a:xfrm>
            <a:prstGeom prst="roundRect">
              <a:avLst/>
            </a:prstGeom>
            <a:solidFill>
              <a:schemeClr val="accent6">
                <a:lumMod val="20000"/>
                <a:lumOff val="80000"/>
              </a:schemeClr>
            </a:solidFill>
            <a:ln w="19050" cap="flat" cmpd="sng" algn="ctr">
              <a:solidFill>
                <a:schemeClr val="bg1">
                  <a:lumMod val="8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latin typeface="+mj-lt"/>
                </a:rPr>
                <a:t>Automatic </a:t>
              </a:r>
            </a:p>
            <a:p>
              <a:pPr algn="ctr" eaLnBrk="0" fontAlgn="base" hangingPunct="0">
                <a:spcBef>
                  <a:spcPct val="0"/>
                </a:spcBef>
                <a:spcAft>
                  <a:spcPct val="0"/>
                </a:spcAft>
              </a:pPr>
              <a:r>
                <a:rPr lang="en-US" sz="1400" b="1" dirty="0">
                  <a:latin typeface="+mj-lt"/>
                </a:rPr>
                <a:t>cash discount </a:t>
              </a:r>
            </a:p>
            <a:p>
              <a:pPr algn="ctr" eaLnBrk="0" fontAlgn="base" hangingPunct="0">
                <a:spcBef>
                  <a:spcPct val="0"/>
                </a:spcBef>
                <a:spcAft>
                  <a:spcPct val="0"/>
                </a:spcAft>
              </a:pPr>
              <a:r>
                <a:rPr lang="en-US" sz="1400" b="1" dirty="0">
                  <a:latin typeface="+mj-lt"/>
                </a:rPr>
                <a:t>adjustment</a:t>
              </a:r>
            </a:p>
          </p:txBody>
        </p:sp>
        <p:sp>
          <p:nvSpPr>
            <p:cNvPr id="12" name="Rounded Rectangle 11"/>
            <p:cNvSpPr/>
            <p:nvPr/>
          </p:nvSpPr>
          <p:spPr bwMode="auto">
            <a:xfrm>
              <a:off x="4114800" y="3581400"/>
              <a:ext cx="1524000" cy="1066800"/>
            </a:xfrm>
            <a:prstGeom prst="roundRect">
              <a:avLst/>
            </a:prstGeom>
            <a:solidFill>
              <a:schemeClr val="accent6">
                <a:lumMod val="20000"/>
                <a:lumOff val="80000"/>
              </a:schemeClr>
            </a:solidFill>
            <a:ln w="19050" cap="flat" cmpd="sng" algn="ctr">
              <a:solidFill>
                <a:schemeClr val="bg1">
                  <a:lumMod val="8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latin typeface="+mj-lt"/>
                </a:rPr>
                <a:t>Manual</a:t>
              </a:r>
            </a:p>
            <a:p>
              <a:pPr algn="ctr" eaLnBrk="0" fontAlgn="base" hangingPunct="0">
                <a:spcBef>
                  <a:spcPct val="0"/>
                </a:spcBef>
                <a:spcAft>
                  <a:spcPct val="0"/>
                </a:spcAft>
              </a:pPr>
              <a:r>
                <a:rPr lang="en-US" sz="1400" b="1" dirty="0">
                  <a:latin typeface="+mj-lt"/>
                </a:rPr>
                <a:t>cash discount </a:t>
              </a:r>
            </a:p>
            <a:p>
              <a:pPr algn="ctr" eaLnBrk="0" fontAlgn="base" hangingPunct="0">
                <a:spcBef>
                  <a:spcPct val="0"/>
                </a:spcBef>
                <a:spcAft>
                  <a:spcPct val="0"/>
                </a:spcAft>
              </a:pPr>
              <a:r>
                <a:rPr lang="en-US" sz="1400" b="1" dirty="0">
                  <a:latin typeface="+mj-lt"/>
                </a:rPr>
                <a:t>adjustment</a:t>
              </a:r>
            </a:p>
          </p:txBody>
        </p:sp>
        <p:sp>
          <p:nvSpPr>
            <p:cNvPr id="13" name="Rounded Rectangle 12"/>
            <p:cNvSpPr/>
            <p:nvPr/>
          </p:nvSpPr>
          <p:spPr bwMode="auto">
            <a:xfrm>
              <a:off x="2819400" y="4953000"/>
              <a:ext cx="1524000" cy="1066800"/>
            </a:xfrm>
            <a:prstGeom prst="roundRect">
              <a:avLst/>
            </a:prstGeom>
            <a:solidFill>
              <a:schemeClr val="accent6">
                <a:lumMod val="20000"/>
                <a:lumOff val="80000"/>
              </a:schemeClr>
            </a:solidFill>
            <a:ln w="19050" cap="flat" cmpd="sng" algn="ctr">
              <a:solidFill>
                <a:schemeClr val="bg1">
                  <a:lumMod val="8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latin typeface="+mj-lt"/>
                </a:rPr>
                <a:t>Automatic </a:t>
              </a:r>
            </a:p>
            <a:p>
              <a:pPr algn="ctr" eaLnBrk="0" fontAlgn="base" hangingPunct="0">
                <a:spcBef>
                  <a:spcPct val="0"/>
                </a:spcBef>
                <a:spcAft>
                  <a:spcPct val="0"/>
                </a:spcAft>
              </a:pPr>
              <a:r>
                <a:rPr lang="en-US" sz="1400" b="1" dirty="0">
                  <a:latin typeface="+mj-lt"/>
                </a:rPr>
                <a:t>Posting of </a:t>
              </a:r>
            </a:p>
            <a:p>
              <a:pPr algn="ctr" eaLnBrk="0" fontAlgn="base" hangingPunct="0">
                <a:spcBef>
                  <a:spcPct val="0"/>
                </a:spcBef>
                <a:spcAft>
                  <a:spcPct val="0"/>
                </a:spcAft>
              </a:pPr>
              <a:r>
                <a:rPr lang="en-US" sz="1400" b="1" dirty="0">
                  <a:latin typeface="+mj-lt"/>
                </a:rPr>
                <a:t>unauthorized</a:t>
              </a:r>
            </a:p>
            <a:p>
              <a:pPr algn="ctr" eaLnBrk="0" fontAlgn="base" hangingPunct="0">
                <a:spcBef>
                  <a:spcPct val="0"/>
                </a:spcBef>
                <a:spcAft>
                  <a:spcPct val="0"/>
                </a:spcAft>
              </a:pPr>
              <a:r>
                <a:rPr lang="en-US" sz="1400" b="1" dirty="0">
                  <a:latin typeface="+mj-lt"/>
                </a:rPr>
                <a:t>deductions</a:t>
              </a:r>
            </a:p>
          </p:txBody>
        </p:sp>
        <p:sp>
          <p:nvSpPr>
            <p:cNvPr id="14" name="Rounded Rectangle 13"/>
            <p:cNvSpPr/>
            <p:nvPr/>
          </p:nvSpPr>
          <p:spPr bwMode="auto">
            <a:xfrm>
              <a:off x="6172200" y="3581400"/>
              <a:ext cx="1524000" cy="1066800"/>
            </a:xfrm>
            <a:prstGeom prst="roundRect">
              <a:avLst/>
            </a:prstGeom>
            <a:solidFill>
              <a:schemeClr val="accent6">
                <a:lumMod val="20000"/>
                <a:lumOff val="80000"/>
              </a:schemeClr>
            </a:solidFill>
            <a:ln w="19050" cap="flat" cmpd="sng" algn="ctr">
              <a:solidFill>
                <a:schemeClr val="bg1">
                  <a:lumMod val="8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latin typeface="+mj-lt"/>
                </a:rPr>
                <a:t>Partial </a:t>
              </a:r>
            </a:p>
            <a:p>
              <a:pPr algn="ctr" eaLnBrk="0" fontAlgn="base" hangingPunct="0">
                <a:spcBef>
                  <a:spcPct val="0"/>
                </a:spcBef>
                <a:spcAft>
                  <a:spcPct val="0"/>
                </a:spcAft>
              </a:pPr>
              <a:r>
                <a:rPr lang="en-US" sz="1400" b="1" dirty="0">
                  <a:latin typeface="+mj-lt"/>
                </a:rPr>
                <a:t>payment</a:t>
              </a:r>
            </a:p>
          </p:txBody>
        </p:sp>
        <p:sp>
          <p:nvSpPr>
            <p:cNvPr id="15" name="Rounded Rectangle 14"/>
            <p:cNvSpPr/>
            <p:nvPr/>
          </p:nvSpPr>
          <p:spPr bwMode="auto">
            <a:xfrm>
              <a:off x="8991600" y="3581400"/>
              <a:ext cx="1524000" cy="1066800"/>
            </a:xfrm>
            <a:prstGeom prst="roundRect">
              <a:avLst/>
            </a:prstGeom>
            <a:solidFill>
              <a:schemeClr val="accent6">
                <a:lumMod val="20000"/>
                <a:lumOff val="80000"/>
              </a:schemeClr>
            </a:solidFill>
            <a:ln w="19050" cap="flat" cmpd="sng" algn="ctr">
              <a:solidFill>
                <a:schemeClr val="bg1">
                  <a:lumMod val="8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latin typeface="+mj-lt"/>
                </a:rPr>
                <a:t>Residual </a:t>
              </a:r>
            </a:p>
            <a:p>
              <a:pPr algn="ctr" eaLnBrk="0" fontAlgn="base" hangingPunct="0">
                <a:spcBef>
                  <a:spcPct val="0"/>
                </a:spcBef>
                <a:spcAft>
                  <a:spcPct val="0"/>
                </a:spcAft>
              </a:pPr>
              <a:r>
                <a:rPr lang="en-US" sz="1400" b="1" dirty="0">
                  <a:latin typeface="+mj-lt"/>
                </a:rPr>
                <a:t>items</a:t>
              </a:r>
            </a:p>
          </p:txBody>
        </p:sp>
        <p:sp>
          <p:nvSpPr>
            <p:cNvPr id="16" name="Rounded Rectangle 15"/>
            <p:cNvSpPr/>
            <p:nvPr/>
          </p:nvSpPr>
          <p:spPr bwMode="auto">
            <a:xfrm>
              <a:off x="6553200" y="4876800"/>
              <a:ext cx="1524000" cy="1066800"/>
            </a:xfrm>
            <a:prstGeom prst="roundRect">
              <a:avLst/>
            </a:prstGeom>
            <a:solidFill>
              <a:schemeClr val="accent6">
                <a:lumMod val="20000"/>
                <a:lumOff val="80000"/>
              </a:schemeClr>
            </a:solidFill>
            <a:ln w="19050" cap="flat" cmpd="sng" algn="ctr">
              <a:solidFill>
                <a:schemeClr val="bg1">
                  <a:lumMod val="8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latin typeface="+mj-lt"/>
                </a:rPr>
                <a:t>Clear </a:t>
              </a:r>
            </a:p>
            <a:p>
              <a:pPr algn="ctr" eaLnBrk="0" fontAlgn="base" hangingPunct="0">
                <a:spcBef>
                  <a:spcPct val="0"/>
                </a:spcBef>
                <a:spcAft>
                  <a:spcPct val="0"/>
                </a:spcAft>
              </a:pPr>
              <a:r>
                <a:rPr lang="en-US" sz="1400" b="1" dirty="0">
                  <a:latin typeface="+mj-lt"/>
                </a:rPr>
                <a:t>Difference </a:t>
              </a:r>
            </a:p>
            <a:p>
              <a:pPr algn="ctr" eaLnBrk="0" fontAlgn="base" hangingPunct="0">
                <a:spcBef>
                  <a:spcPct val="0"/>
                </a:spcBef>
                <a:spcAft>
                  <a:spcPct val="0"/>
                </a:spcAft>
              </a:pPr>
              <a:r>
                <a:rPr lang="en-US" sz="1400" b="1" dirty="0">
                  <a:latin typeface="+mj-lt"/>
                </a:rPr>
                <a:t>manually</a:t>
              </a:r>
            </a:p>
          </p:txBody>
        </p:sp>
        <p:sp>
          <p:nvSpPr>
            <p:cNvPr id="17" name="Rounded Rectangle 16"/>
            <p:cNvSpPr/>
            <p:nvPr/>
          </p:nvSpPr>
          <p:spPr bwMode="auto">
            <a:xfrm>
              <a:off x="8305800" y="4876800"/>
              <a:ext cx="1524000" cy="1066800"/>
            </a:xfrm>
            <a:prstGeom prst="roundRect">
              <a:avLst/>
            </a:prstGeom>
            <a:solidFill>
              <a:schemeClr val="accent6">
                <a:lumMod val="20000"/>
                <a:lumOff val="80000"/>
              </a:schemeClr>
            </a:solidFill>
            <a:ln w="19050" cap="flat" cmpd="sng" algn="ctr">
              <a:solidFill>
                <a:schemeClr val="bg1">
                  <a:lumMod val="8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1400" b="1" dirty="0">
                  <a:latin typeface="+mj-lt"/>
                </a:rPr>
                <a:t>Payment on</a:t>
              </a:r>
            </a:p>
            <a:p>
              <a:pPr algn="ctr" eaLnBrk="0" fontAlgn="base" hangingPunct="0">
                <a:spcBef>
                  <a:spcPct val="0"/>
                </a:spcBef>
                <a:spcAft>
                  <a:spcPct val="0"/>
                </a:spcAft>
              </a:pPr>
              <a:r>
                <a:rPr lang="en-US" sz="1400" b="1" dirty="0">
                  <a:latin typeface="+mj-lt"/>
                </a:rPr>
                <a:t>account</a:t>
              </a:r>
            </a:p>
          </p:txBody>
        </p:sp>
        <p:cxnSp>
          <p:nvCxnSpPr>
            <p:cNvPr id="19" name="Straight Arrow Connector 18"/>
            <p:cNvCxnSpPr/>
            <p:nvPr/>
          </p:nvCxnSpPr>
          <p:spPr bwMode="auto">
            <a:xfrm rot="10800000" flipV="1">
              <a:off x="4572000" y="2057400"/>
              <a:ext cx="457200" cy="381000"/>
            </a:xfrm>
            <a:prstGeom prst="straightConnector1">
              <a:avLst/>
            </a:prstGeom>
            <a:solidFill>
              <a:schemeClr val="accent1"/>
            </a:solidFill>
            <a:ln w="19050" cap="flat" cmpd="sng" algn="ctr">
              <a:solidFill>
                <a:schemeClr val="bg1">
                  <a:lumMod val="85000"/>
                </a:schemeClr>
              </a:solidFill>
              <a:prstDash val="solid"/>
              <a:round/>
              <a:headEnd type="none" w="med" len="med"/>
              <a:tailEnd type="arrow"/>
            </a:ln>
            <a:effectLst/>
          </p:spPr>
        </p:cxnSp>
        <p:cxnSp>
          <p:nvCxnSpPr>
            <p:cNvPr id="21" name="Straight Arrow Connector 20"/>
            <p:cNvCxnSpPr/>
            <p:nvPr/>
          </p:nvCxnSpPr>
          <p:spPr bwMode="auto">
            <a:xfrm>
              <a:off x="6781800" y="2133600"/>
              <a:ext cx="457200" cy="381000"/>
            </a:xfrm>
            <a:prstGeom prst="straightConnector1">
              <a:avLst/>
            </a:prstGeom>
            <a:solidFill>
              <a:schemeClr val="accent1"/>
            </a:solidFill>
            <a:ln w="19050" cap="flat" cmpd="sng" algn="ctr">
              <a:solidFill>
                <a:schemeClr val="bg1">
                  <a:lumMod val="85000"/>
                </a:schemeClr>
              </a:solidFill>
              <a:prstDash val="solid"/>
              <a:round/>
              <a:headEnd type="none" w="med" len="med"/>
              <a:tailEnd type="arrow"/>
            </a:ln>
            <a:effectLst/>
          </p:spPr>
        </p:cxnSp>
        <p:cxnSp>
          <p:nvCxnSpPr>
            <p:cNvPr id="23" name="Straight Arrow Connector 22"/>
            <p:cNvCxnSpPr>
              <a:stCxn id="9" idx="3"/>
            </p:cNvCxnSpPr>
            <p:nvPr/>
          </p:nvCxnSpPr>
          <p:spPr bwMode="auto">
            <a:xfrm rot="5400000">
              <a:off x="2646598" y="3259698"/>
              <a:ext cx="342107" cy="301299"/>
            </a:xfrm>
            <a:prstGeom prst="straightConnector1">
              <a:avLst/>
            </a:prstGeom>
            <a:solidFill>
              <a:schemeClr val="accent1"/>
            </a:solidFill>
            <a:ln w="19050" cap="flat" cmpd="sng" algn="ctr">
              <a:solidFill>
                <a:schemeClr val="bg1">
                  <a:lumMod val="85000"/>
                </a:schemeClr>
              </a:solidFill>
              <a:prstDash val="solid"/>
              <a:round/>
              <a:headEnd type="none" w="med" len="med"/>
              <a:tailEnd type="arrow"/>
            </a:ln>
            <a:effectLst/>
          </p:spPr>
        </p:cxnSp>
        <p:cxnSp>
          <p:nvCxnSpPr>
            <p:cNvPr id="27" name="Straight Arrow Connector 26"/>
            <p:cNvCxnSpPr>
              <a:stCxn id="9" idx="4"/>
            </p:cNvCxnSpPr>
            <p:nvPr/>
          </p:nvCxnSpPr>
          <p:spPr bwMode="auto">
            <a:xfrm rot="5400000">
              <a:off x="2952750" y="4133850"/>
              <a:ext cx="1447800" cy="38100"/>
            </a:xfrm>
            <a:prstGeom prst="straightConnector1">
              <a:avLst/>
            </a:prstGeom>
            <a:solidFill>
              <a:schemeClr val="accent1"/>
            </a:solidFill>
            <a:ln w="19050" cap="flat" cmpd="sng" algn="ctr">
              <a:solidFill>
                <a:schemeClr val="bg1">
                  <a:lumMod val="85000"/>
                </a:schemeClr>
              </a:solidFill>
              <a:prstDash val="solid"/>
              <a:round/>
              <a:headEnd type="none" w="med" len="med"/>
              <a:tailEnd type="arrow"/>
            </a:ln>
            <a:effectLst/>
          </p:spPr>
        </p:cxnSp>
        <p:cxnSp>
          <p:nvCxnSpPr>
            <p:cNvPr id="29" name="Straight Arrow Connector 28"/>
            <p:cNvCxnSpPr>
              <a:stCxn id="9" idx="5"/>
            </p:cNvCxnSpPr>
            <p:nvPr/>
          </p:nvCxnSpPr>
          <p:spPr bwMode="auto">
            <a:xfrm rot="16200000" flipH="1">
              <a:off x="4402698" y="3259697"/>
              <a:ext cx="342107" cy="301299"/>
            </a:xfrm>
            <a:prstGeom prst="straightConnector1">
              <a:avLst/>
            </a:prstGeom>
            <a:solidFill>
              <a:schemeClr val="accent1"/>
            </a:solidFill>
            <a:ln w="19050" cap="flat" cmpd="sng" algn="ctr">
              <a:solidFill>
                <a:schemeClr val="bg1">
                  <a:lumMod val="85000"/>
                </a:schemeClr>
              </a:solidFill>
              <a:prstDash val="solid"/>
              <a:round/>
              <a:headEnd type="none" w="med" len="med"/>
              <a:tailEnd type="arrow"/>
            </a:ln>
            <a:effectLst/>
          </p:spPr>
        </p:cxnSp>
        <p:cxnSp>
          <p:nvCxnSpPr>
            <p:cNvPr id="31" name="Straight Arrow Connector 30"/>
            <p:cNvCxnSpPr/>
            <p:nvPr/>
          </p:nvCxnSpPr>
          <p:spPr bwMode="auto">
            <a:xfrm rot="5400000">
              <a:off x="7315200" y="3352800"/>
              <a:ext cx="228600" cy="228600"/>
            </a:xfrm>
            <a:prstGeom prst="straightConnector1">
              <a:avLst/>
            </a:prstGeom>
            <a:solidFill>
              <a:schemeClr val="accent1"/>
            </a:solidFill>
            <a:ln w="19050" cap="flat" cmpd="sng" algn="ctr">
              <a:solidFill>
                <a:schemeClr val="bg1">
                  <a:lumMod val="85000"/>
                </a:schemeClr>
              </a:solidFill>
              <a:prstDash val="solid"/>
              <a:round/>
              <a:headEnd type="none" w="med" len="med"/>
              <a:tailEnd type="arrow"/>
            </a:ln>
            <a:effectLst/>
          </p:spPr>
        </p:cxnSp>
        <p:cxnSp>
          <p:nvCxnSpPr>
            <p:cNvPr id="33" name="Straight Arrow Connector 32"/>
            <p:cNvCxnSpPr>
              <a:stCxn id="10" idx="4"/>
            </p:cNvCxnSpPr>
            <p:nvPr/>
          </p:nvCxnSpPr>
          <p:spPr bwMode="auto">
            <a:xfrm rot="5400000">
              <a:off x="7277100" y="3924300"/>
              <a:ext cx="1371600" cy="533400"/>
            </a:xfrm>
            <a:prstGeom prst="straightConnector1">
              <a:avLst/>
            </a:prstGeom>
            <a:solidFill>
              <a:schemeClr val="accent1"/>
            </a:solidFill>
            <a:ln w="19050" cap="flat" cmpd="sng" algn="ctr">
              <a:solidFill>
                <a:schemeClr val="bg1">
                  <a:lumMod val="85000"/>
                </a:schemeClr>
              </a:solidFill>
              <a:prstDash val="solid"/>
              <a:round/>
              <a:headEnd type="none" w="med" len="med"/>
              <a:tailEnd type="arrow"/>
            </a:ln>
            <a:effectLst/>
          </p:spPr>
        </p:cxnSp>
        <p:cxnSp>
          <p:nvCxnSpPr>
            <p:cNvPr id="35" name="Straight Arrow Connector 34"/>
            <p:cNvCxnSpPr>
              <a:stCxn id="10" idx="4"/>
            </p:cNvCxnSpPr>
            <p:nvPr/>
          </p:nvCxnSpPr>
          <p:spPr bwMode="auto">
            <a:xfrm rot="16200000" flipH="1">
              <a:off x="7848600" y="3886200"/>
              <a:ext cx="1371600" cy="609600"/>
            </a:xfrm>
            <a:prstGeom prst="straightConnector1">
              <a:avLst/>
            </a:prstGeom>
            <a:solidFill>
              <a:schemeClr val="accent1"/>
            </a:solidFill>
            <a:ln w="19050" cap="flat" cmpd="sng" algn="ctr">
              <a:solidFill>
                <a:schemeClr val="bg1">
                  <a:lumMod val="85000"/>
                </a:schemeClr>
              </a:solidFill>
              <a:prstDash val="solid"/>
              <a:round/>
              <a:headEnd type="none" w="med" len="med"/>
              <a:tailEnd type="arrow"/>
            </a:ln>
            <a:effectLst/>
          </p:spPr>
        </p:cxnSp>
        <p:cxnSp>
          <p:nvCxnSpPr>
            <p:cNvPr id="37" name="Straight Arrow Connector 36"/>
            <p:cNvCxnSpPr>
              <a:stCxn id="10" idx="5"/>
            </p:cNvCxnSpPr>
            <p:nvPr/>
          </p:nvCxnSpPr>
          <p:spPr bwMode="auto">
            <a:xfrm rot="16200000" flipH="1">
              <a:off x="9066678" y="3275479"/>
              <a:ext cx="277066" cy="334777"/>
            </a:xfrm>
            <a:prstGeom prst="straightConnector1">
              <a:avLst/>
            </a:prstGeom>
            <a:solidFill>
              <a:schemeClr val="accent1"/>
            </a:solidFill>
            <a:ln w="19050" cap="flat" cmpd="sng" algn="ctr">
              <a:solidFill>
                <a:schemeClr val="bg1">
                  <a:lumMod val="85000"/>
                </a:schemeClr>
              </a:solidFill>
              <a:prstDash val="solid"/>
              <a:round/>
              <a:headEnd type="none" w="med" len="med"/>
              <a:tailEnd type="arrow"/>
            </a:ln>
            <a:effectLst/>
          </p:spPr>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Keys</a:t>
            </a:r>
          </a:p>
        </p:txBody>
      </p:sp>
      <p:pic>
        <p:nvPicPr>
          <p:cNvPr id="5123" name="Picture 3" descr="C:\Documents and Settings\rpotturi\Desktop\untitled.TIF"/>
          <p:cNvPicPr>
            <a:picLocks noChangeAspect="1" noChangeArrowheads="1"/>
          </p:cNvPicPr>
          <p:nvPr/>
        </p:nvPicPr>
        <p:blipFill>
          <a:blip r:embed="rId2" cstate="print"/>
          <a:stretch>
            <a:fillRect/>
          </a:stretch>
        </p:blipFill>
        <p:spPr bwMode="auto">
          <a:xfrm>
            <a:off x="6168008" y="1348943"/>
            <a:ext cx="4608512" cy="5162476"/>
          </a:xfrm>
          <a:prstGeom prst="rect">
            <a:avLst/>
          </a:prstGeom>
        </p:spPr>
      </p:pic>
      <p:sp>
        <p:nvSpPr>
          <p:cNvPr id="5" name="Rectangle 4">
            <a:extLst>
              <a:ext uri="{FF2B5EF4-FFF2-40B4-BE49-F238E27FC236}">
                <a16:creationId xmlns:a16="http://schemas.microsoft.com/office/drawing/2014/main" id="{D70AFC4B-DE3C-4907-B8C7-9E4E79440F65}"/>
              </a:ext>
            </a:extLst>
          </p:cNvPr>
          <p:cNvSpPr/>
          <p:nvPr/>
        </p:nvSpPr>
        <p:spPr>
          <a:xfrm>
            <a:off x="254802" y="1341438"/>
            <a:ext cx="5985214" cy="2246769"/>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pPr>
            <a:r>
              <a:rPr lang="en-US" sz="1600" dirty="0"/>
              <a:t>Defined at </a:t>
            </a:r>
            <a:r>
              <a:rPr lang="en-US" sz="1600" b="1" dirty="0"/>
              <a:t>client level</a:t>
            </a:r>
            <a:endParaRPr lang="en-US" sz="1600" dirty="0"/>
          </a:p>
          <a:p>
            <a:pPr marL="358775" indent="-358775">
              <a:spcBef>
                <a:spcPts val="1800"/>
              </a:spcBef>
              <a:buClr>
                <a:schemeClr val="accent1"/>
              </a:buClr>
              <a:buFont typeface="Wingdings" panose="05000000000000000000" pitchFamily="2" charset="2"/>
              <a:buChar char="§"/>
            </a:pPr>
            <a:r>
              <a:rPr lang="en-US" sz="1600" dirty="0"/>
              <a:t>Postings keys controls the following:</a:t>
            </a:r>
          </a:p>
          <a:p>
            <a:pPr marL="719138" lvl="1" indent="-358775">
              <a:spcBef>
                <a:spcPts val="1800"/>
              </a:spcBef>
              <a:buClr>
                <a:schemeClr val="accent2"/>
              </a:buClr>
              <a:buFont typeface="Arial" panose="020B0604020202020204" pitchFamily="34" charset="0"/>
              <a:buChar char="•"/>
            </a:pPr>
            <a:r>
              <a:rPr lang="en-US" sz="1600" dirty="0"/>
              <a:t>Line item can be posted to which </a:t>
            </a:r>
            <a:r>
              <a:rPr lang="en-US" sz="1600" b="1" dirty="0"/>
              <a:t>account type</a:t>
            </a:r>
          </a:p>
          <a:p>
            <a:pPr marL="719138" lvl="1" indent="-358775">
              <a:spcBef>
                <a:spcPts val="1800"/>
              </a:spcBef>
              <a:buClr>
                <a:schemeClr val="accent2"/>
              </a:buClr>
              <a:buFont typeface="Arial" panose="020B0604020202020204" pitchFamily="34" charset="0"/>
              <a:buChar char="•"/>
            </a:pPr>
            <a:r>
              <a:rPr lang="en-US" sz="1600" dirty="0"/>
              <a:t>Line item is either </a:t>
            </a:r>
            <a:r>
              <a:rPr lang="en-US" sz="1600" b="1" dirty="0"/>
              <a:t>Debit or Credit</a:t>
            </a:r>
          </a:p>
          <a:p>
            <a:pPr marL="719138" lvl="1" indent="-358775">
              <a:spcBef>
                <a:spcPts val="1800"/>
              </a:spcBef>
              <a:buClr>
                <a:schemeClr val="accent2"/>
              </a:buClr>
              <a:buFont typeface="Arial" panose="020B0604020202020204" pitchFamily="34" charset="0"/>
              <a:buChar char="•"/>
            </a:pPr>
            <a:r>
              <a:rPr lang="en-US" sz="1600" b="1" dirty="0"/>
              <a:t>Field status</a:t>
            </a:r>
            <a:endParaRPr lang="en-US" sz="1600"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Manually Processing – Outside Tolerance Limits</a:t>
            </a:r>
          </a:p>
        </p:txBody>
      </p:sp>
      <p:grpSp>
        <p:nvGrpSpPr>
          <p:cNvPr id="4" name="Group 3">
            <a:extLst>
              <a:ext uri="{FF2B5EF4-FFF2-40B4-BE49-F238E27FC236}">
                <a16:creationId xmlns:a16="http://schemas.microsoft.com/office/drawing/2014/main" id="{D39FF7D2-C4D0-455B-B541-A28924E85513}"/>
              </a:ext>
            </a:extLst>
          </p:cNvPr>
          <p:cNvGrpSpPr/>
          <p:nvPr/>
        </p:nvGrpSpPr>
        <p:grpSpPr>
          <a:xfrm>
            <a:off x="1129419" y="1337846"/>
            <a:ext cx="3742445" cy="2438400"/>
            <a:chOff x="2209800" y="990600"/>
            <a:chExt cx="3742445" cy="2438400"/>
          </a:xfrm>
        </p:grpSpPr>
        <p:pic>
          <p:nvPicPr>
            <p:cNvPr id="4098" name="Picture 2"/>
            <p:cNvPicPr>
              <a:picLocks noChangeAspect="1" noChangeArrowheads="1"/>
            </p:cNvPicPr>
            <p:nvPr/>
          </p:nvPicPr>
          <p:blipFill>
            <a:blip r:embed="rId2" cstate="print"/>
            <a:srcRect/>
            <a:stretch>
              <a:fillRect/>
            </a:stretch>
          </p:blipFill>
          <p:spPr bwMode="auto">
            <a:xfrm>
              <a:off x="2209800" y="990600"/>
              <a:ext cx="1905354" cy="2438400"/>
            </a:xfrm>
            <a:prstGeom prst="rect">
              <a:avLst/>
            </a:prstGeom>
            <a:noFill/>
            <a:ln w="9525">
              <a:noFill/>
              <a:miter lim="800000"/>
              <a:headEnd/>
              <a:tailEnd/>
            </a:ln>
            <a:effectLst/>
          </p:spPr>
        </p:pic>
        <p:sp>
          <p:nvSpPr>
            <p:cNvPr id="6" name="TextBox 5"/>
            <p:cNvSpPr txBox="1"/>
            <p:nvPr/>
          </p:nvSpPr>
          <p:spPr>
            <a:xfrm>
              <a:off x="3927332" y="1459468"/>
              <a:ext cx="2024913" cy="338554"/>
            </a:xfrm>
            <a:prstGeom prst="rect">
              <a:avLst/>
            </a:prstGeom>
            <a:noFill/>
          </p:spPr>
          <p:txBody>
            <a:bodyPr wrap="none" rtlCol="0">
              <a:spAutoFit/>
            </a:bodyPr>
            <a:lstStyle/>
            <a:p>
              <a:r>
                <a:rPr lang="en-US" sz="1600" b="1" dirty="0"/>
                <a:t>Partial payment</a:t>
              </a:r>
            </a:p>
          </p:txBody>
        </p:sp>
        <p:sp>
          <p:nvSpPr>
            <p:cNvPr id="8" name="TextBox 7"/>
            <p:cNvSpPr txBox="1"/>
            <p:nvPr/>
          </p:nvSpPr>
          <p:spPr>
            <a:xfrm>
              <a:off x="3851131" y="2831068"/>
              <a:ext cx="1758815" cy="338554"/>
            </a:xfrm>
            <a:prstGeom prst="rect">
              <a:avLst/>
            </a:prstGeom>
            <a:noFill/>
          </p:spPr>
          <p:txBody>
            <a:bodyPr wrap="none" rtlCol="0">
              <a:spAutoFit/>
            </a:bodyPr>
            <a:lstStyle/>
            <a:p>
              <a:r>
                <a:rPr lang="en-US" sz="1600" b="1" dirty="0"/>
                <a:t>Residual item</a:t>
              </a:r>
            </a:p>
          </p:txBody>
        </p:sp>
      </p:grpSp>
      <p:grpSp>
        <p:nvGrpSpPr>
          <p:cNvPr id="5" name="Group 4">
            <a:extLst>
              <a:ext uri="{FF2B5EF4-FFF2-40B4-BE49-F238E27FC236}">
                <a16:creationId xmlns:a16="http://schemas.microsoft.com/office/drawing/2014/main" id="{403902B1-C88C-4E8D-895E-3D775609C2C2}"/>
              </a:ext>
            </a:extLst>
          </p:cNvPr>
          <p:cNvGrpSpPr/>
          <p:nvPr/>
        </p:nvGrpSpPr>
        <p:grpSpPr>
          <a:xfrm>
            <a:off x="1722887" y="4509120"/>
            <a:ext cx="2555508" cy="1423171"/>
            <a:chOff x="2247451" y="4096983"/>
            <a:chExt cx="2555508" cy="1423171"/>
          </a:xfrm>
        </p:grpSpPr>
        <p:pic>
          <p:nvPicPr>
            <p:cNvPr id="4099" name="Picture 3"/>
            <p:cNvPicPr>
              <a:picLocks noChangeAspect="1" noChangeArrowheads="1"/>
            </p:cNvPicPr>
            <p:nvPr/>
          </p:nvPicPr>
          <p:blipFill>
            <a:blip r:embed="rId3" cstate="print"/>
            <a:srcRect/>
            <a:stretch>
              <a:fillRect/>
            </a:stretch>
          </p:blipFill>
          <p:spPr bwMode="auto">
            <a:xfrm>
              <a:off x="2248855" y="4096983"/>
              <a:ext cx="2552700" cy="990600"/>
            </a:xfrm>
            <a:prstGeom prst="rect">
              <a:avLst/>
            </a:prstGeom>
            <a:noFill/>
            <a:ln w="9525">
              <a:noFill/>
              <a:miter lim="800000"/>
              <a:headEnd/>
              <a:tailEnd/>
            </a:ln>
            <a:effectLst/>
          </p:spPr>
        </p:pic>
        <p:sp>
          <p:nvSpPr>
            <p:cNvPr id="9" name="TextBox 8"/>
            <p:cNvSpPr txBox="1"/>
            <p:nvPr/>
          </p:nvSpPr>
          <p:spPr>
            <a:xfrm>
              <a:off x="2247451" y="5181600"/>
              <a:ext cx="2555508" cy="338554"/>
            </a:xfrm>
            <a:prstGeom prst="rect">
              <a:avLst/>
            </a:prstGeom>
            <a:noFill/>
          </p:spPr>
          <p:txBody>
            <a:bodyPr wrap="none" rtlCol="0">
              <a:spAutoFit/>
            </a:bodyPr>
            <a:lstStyle/>
            <a:p>
              <a:r>
                <a:rPr lang="en-US" sz="1600" b="1" dirty="0"/>
                <a:t>Payment differences</a:t>
              </a:r>
            </a:p>
          </p:txBody>
        </p:sp>
      </p:grpSp>
      <p:sp>
        <p:nvSpPr>
          <p:cNvPr id="7" name="Rectangle 6">
            <a:extLst>
              <a:ext uri="{FF2B5EF4-FFF2-40B4-BE49-F238E27FC236}">
                <a16:creationId xmlns:a16="http://schemas.microsoft.com/office/drawing/2014/main" id="{165675CC-0290-4B1A-B359-47DB680E7C15}"/>
              </a:ext>
            </a:extLst>
          </p:cNvPr>
          <p:cNvSpPr/>
          <p:nvPr/>
        </p:nvSpPr>
        <p:spPr>
          <a:xfrm>
            <a:off x="5231904" y="4605152"/>
            <a:ext cx="6096000" cy="1231106"/>
          </a:xfrm>
          <a:prstGeom prst="rect">
            <a:avLst/>
          </a:prstGeom>
        </p:spPr>
        <p:txBody>
          <a:bodyPr>
            <a:spAutoFit/>
          </a:bodyPr>
          <a:lstStyle/>
          <a:p>
            <a:pPr>
              <a:spcBef>
                <a:spcPts val="1200"/>
              </a:spcBef>
            </a:pPr>
            <a:r>
              <a:rPr lang="en-US" sz="1600" b="1" dirty="0"/>
              <a:t>Payment differences:</a:t>
            </a:r>
          </a:p>
          <a:p>
            <a:pPr marL="358775" lvl="1" indent="-358775">
              <a:spcBef>
                <a:spcPts val="1200"/>
              </a:spcBef>
              <a:buClr>
                <a:schemeClr val="accent1"/>
              </a:buClr>
              <a:buFont typeface="Wingdings" panose="05000000000000000000" pitchFamily="2" charset="2"/>
              <a:buChar char="§"/>
            </a:pPr>
            <a:r>
              <a:rPr lang="en-US" sz="1600" dirty="0"/>
              <a:t>Post the payment difference to a different </a:t>
            </a:r>
            <a:r>
              <a:rPr lang="en-US" sz="1600" u="sng" dirty="0"/>
              <a:t>account</a:t>
            </a:r>
            <a:r>
              <a:rPr lang="en-US" sz="1600" dirty="0"/>
              <a:t> as a difference posting using </a:t>
            </a:r>
            <a:r>
              <a:rPr lang="en-US" sz="1600" u="sng" dirty="0"/>
              <a:t>reason codes </a:t>
            </a:r>
            <a:r>
              <a:rPr lang="en-US" sz="1600" dirty="0"/>
              <a:t>and </a:t>
            </a:r>
            <a:r>
              <a:rPr lang="en-US" sz="1600" u="sng" dirty="0"/>
              <a:t>automatic determination</a:t>
            </a:r>
            <a:endParaRPr lang="en-US" sz="1600" dirty="0"/>
          </a:p>
        </p:txBody>
      </p:sp>
      <p:sp>
        <p:nvSpPr>
          <p:cNvPr id="10" name="Rectangle 9">
            <a:extLst>
              <a:ext uri="{FF2B5EF4-FFF2-40B4-BE49-F238E27FC236}">
                <a16:creationId xmlns:a16="http://schemas.microsoft.com/office/drawing/2014/main" id="{08C3EDC0-FA37-4F50-9F21-F3A7C47D5D11}"/>
              </a:ext>
            </a:extLst>
          </p:cNvPr>
          <p:cNvSpPr/>
          <p:nvPr/>
        </p:nvSpPr>
        <p:spPr>
          <a:xfrm>
            <a:off x="5231904" y="1484784"/>
            <a:ext cx="6096000" cy="738664"/>
          </a:xfrm>
          <a:prstGeom prst="rect">
            <a:avLst/>
          </a:prstGeom>
        </p:spPr>
        <p:txBody>
          <a:bodyPr>
            <a:spAutoFit/>
          </a:bodyPr>
          <a:lstStyle/>
          <a:p>
            <a:pPr>
              <a:spcBef>
                <a:spcPts val="1200"/>
              </a:spcBef>
            </a:pPr>
            <a:r>
              <a:rPr lang="en-US" sz="1600" b="1" dirty="0"/>
              <a:t>Partial payment: </a:t>
            </a:r>
          </a:p>
          <a:p>
            <a:pPr marL="285750" indent="-285750">
              <a:spcBef>
                <a:spcPts val="1200"/>
              </a:spcBef>
              <a:buClr>
                <a:schemeClr val="accent1"/>
              </a:buClr>
              <a:buFont typeface="Wingdings" panose="05000000000000000000" pitchFamily="2" charset="2"/>
              <a:buChar char="§"/>
            </a:pPr>
            <a:r>
              <a:rPr lang="en-US" sz="1600" u="sng" dirty="0"/>
              <a:t>Both items </a:t>
            </a:r>
            <a:r>
              <a:rPr lang="en-US" sz="1600" dirty="0"/>
              <a:t>remain as </a:t>
            </a:r>
            <a:r>
              <a:rPr lang="en-US" sz="1600" u="sng" dirty="0"/>
              <a:t>open items </a:t>
            </a:r>
          </a:p>
        </p:txBody>
      </p:sp>
      <p:sp>
        <p:nvSpPr>
          <p:cNvPr id="11" name="Rectangle 10">
            <a:extLst>
              <a:ext uri="{FF2B5EF4-FFF2-40B4-BE49-F238E27FC236}">
                <a16:creationId xmlns:a16="http://schemas.microsoft.com/office/drawing/2014/main" id="{F1FB7D49-1E75-4A5E-A66F-56713968A3C5}"/>
              </a:ext>
            </a:extLst>
          </p:cNvPr>
          <p:cNvSpPr/>
          <p:nvPr/>
        </p:nvSpPr>
        <p:spPr>
          <a:xfrm>
            <a:off x="5231904" y="2538135"/>
            <a:ext cx="6096000" cy="1415772"/>
          </a:xfrm>
          <a:prstGeom prst="rect">
            <a:avLst/>
          </a:prstGeom>
        </p:spPr>
        <p:txBody>
          <a:bodyPr>
            <a:spAutoFit/>
          </a:bodyPr>
          <a:lstStyle/>
          <a:p>
            <a:pPr>
              <a:spcBef>
                <a:spcPts val="1200"/>
              </a:spcBef>
              <a:buClr>
                <a:schemeClr val="accent1"/>
              </a:buClr>
            </a:pPr>
            <a:r>
              <a:rPr lang="en-US" sz="1600" b="1" dirty="0"/>
              <a:t>Residual items: </a:t>
            </a:r>
          </a:p>
          <a:p>
            <a:pPr marL="285750" indent="-285750">
              <a:spcBef>
                <a:spcPts val="1200"/>
              </a:spcBef>
              <a:buClr>
                <a:schemeClr val="accent1"/>
              </a:buClr>
              <a:buFont typeface="Wingdings" panose="05000000000000000000" pitchFamily="2" charset="2"/>
              <a:buChar char="§"/>
            </a:pPr>
            <a:r>
              <a:rPr lang="en-US" sz="1600" dirty="0"/>
              <a:t>Payment amount and invoice are cleared and </a:t>
            </a:r>
            <a:r>
              <a:rPr lang="en-US" sz="1600" u="sng" dirty="0"/>
              <a:t>new item gets generated </a:t>
            </a:r>
            <a:r>
              <a:rPr lang="en-US" sz="1600" dirty="0"/>
              <a:t>with remaining amount</a:t>
            </a:r>
          </a:p>
          <a:p>
            <a:pPr marL="285750" indent="-285750">
              <a:spcBef>
                <a:spcPts val="1200"/>
              </a:spcBef>
              <a:buClr>
                <a:schemeClr val="accent1"/>
              </a:buClr>
              <a:buFont typeface="Wingdings" panose="05000000000000000000" pitchFamily="2" charset="2"/>
              <a:buChar char="§"/>
            </a:pPr>
            <a:r>
              <a:rPr lang="en-US" sz="1600" dirty="0"/>
              <a:t>TOP (from cleared item/new TOP)</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 Codes</a:t>
            </a:r>
          </a:p>
        </p:txBody>
      </p:sp>
      <p:pic>
        <p:nvPicPr>
          <p:cNvPr id="8194" name="Picture 2"/>
          <p:cNvPicPr>
            <a:picLocks noChangeAspect="1" noChangeArrowheads="1"/>
          </p:cNvPicPr>
          <p:nvPr/>
        </p:nvPicPr>
        <p:blipFill>
          <a:blip r:embed="rId2" cstate="print"/>
          <a:stretch>
            <a:fillRect/>
          </a:stretch>
        </p:blipFill>
        <p:spPr bwMode="auto">
          <a:xfrm>
            <a:off x="249121" y="1412776"/>
            <a:ext cx="5857898" cy="4320480"/>
          </a:xfrm>
          <a:prstGeom prst="rect">
            <a:avLst/>
          </a:prstGeom>
        </p:spPr>
      </p:pic>
      <p:sp>
        <p:nvSpPr>
          <p:cNvPr id="4" name="Rectangle 3">
            <a:extLst>
              <a:ext uri="{FF2B5EF4-FFF2-40B4-BE49-F238E27FC236}">
                <a16:creationId xmlns:a16="http://schemas.microsoft.com/office/drawing/2014/main" id="{5C2DB856-4B6B-43F9-A0DC-E27A932B43A1}"/>
              </a:ext>
            </a:extLst>
          </p:cNvPr>
          <p:cNvSpPr/>
          <p:nvPr/>
        </p:nvSpPr>
        <p:spPr>
          <a:xfrm>
            <a:off x="6672064" y="1412776"/>
            <a:ext cx="5270815" cy="3462486"/>
          </a:xfrm>
          <a:prstGeom prst="rect">
            <a:avLst/>
          </a:prstGeom>
        </p:spPr>
        <p:txBody>
          <a:bodyPr wrap="square">
            <a:spAutoFit/>
          </a:bodyPr>
          <a:lstStyle/>
          <a:p>
            <a:pPr marL="285750" indent="-285750">
              <a:spcBef>
                <a:spcPts val="1800"/>
              </a:spcBef>
              <a:buClr>
                <a:schemeClr val="accent1"/>
              </a:buClr>
              <a:buFont typeface="Wingdings" panose="05000000000000000000" pitchFamily="2" charset="2"/>
              <a:buChar char="§"/>
            </a:pPr>
            <a:r>
              <a:rPr lang="en-US" sz="1600" dirty="0"/>
              <a:t>Reason codes are used to describe the reason for the payment difference</a:t>
            </a:r>
          </a:p>
          <a:p>
            <a:pPr marL="285750" indent="-285750">
              <a:spcBef>
                <a:spcPts val="1800"/>
              </a:spcBef>
              <a:buClr>
                <a:schemeClr val="accent1"/>
              </a:buClr>
              <a:buFont typeface="Wingdings" panose="05000000000000000000" pitchFamily="2" charset="2"/>
              <a:buChar char="§"/>
            </a:pPr>
            <a:r>
              <a:rPr lang="en-US" sz="1600" dirty="0"/>
              <a:t>To assign more than one reason code to a payment difference, click on “distribute difference”</a:t>
            </a:r>
          </a:p>
          <a:p>
            <a:pPr marL="285750" indent="-285750">
              <a:spcBef>
                <a:spcPts val="1800"/>
              </a:spcBef>
              <a:buClr>
                <a:schemeClr val="accent1"/>
              </a:buClr>
              <a:buFont typeface="Wingdings" panose="05000000000000000000" pitchFamily="2" charset="2"/>
              <a:buChar char="§"/>
            </a:pPr>
            <a:r>
              <a:rPr lang="en-US" sz="1600" dirty="0"/>
              <a:t>Reason codes can be assigned to:</a:t>
            </a:r>
          </a:p>
          <a:p>
            <a:pPr marL="631825" lvl="1" indent="-285750">
              <a:spcBef>
                <a:spcPts val="1800"/>
              </a:spcBef>
              <a:buClr>
                <a:schemeClr val="accent2"/>
              </a:buClr>
              <a:buFont typeface="Arial" panose="020B0604020202020204" pitchFamily="34" charset="0"/>
              <a:buChar char="•"/>
            </a:pPr>
            <a:r>
              <a:rPr lang="en-US" sz="1600" dirty="0"/>
              <a:t>Difference postings</a:t>
            </a:r>
          </a:p>
          <a:p>
            <a:pPr marL="631825" lvl="1" indent="-285750">
              <a:spcBef>
                <a:spcPts val="1800"/>
              </a:spcBef>
              <a:buClr>
                <a:schemeClr val="accent2"/>
              </a:buClr>
              <a:buFont typeface="Arial" panose="020B0604020202020204" pitchFamily="34" charset="0"/>
              <a:buChar char="•"/>
            </a:pPr>
            <a:r>
              <a:rPr lang="en-US" sz="1600" dirty="0"/>
              <a:t>Partial payments</a:t>
            </a:r>
          </a:p>
          <a:p>
            <a:pPr marL="631825" lvl="1" indent="-285750">
              <a:spcBef>
                <a:spcPts val="1800"/>
              </a:spcBef>
              <a:buClr>
                <a:schemeClr val="accent2"/>
              </a:buClr>
              <a:buFont typeface="Arial" panose="020B0604020202020204" pitchFamily="34" charset="0"/>
              <a:buChar char="•"/>
            </a:pPr>
            <a:r>
              <a:rPr lang="en-US" sz="1600" dirty="0"/>
              <a:t>Residual items</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Payment Differences: Summary</a:t>
            </a:r>
          </a:p>
        </p:txBody>
      </p:sp>
      <p:sp>
        <p:nvSpPr>
          <p:cNvPr id="4" name="Rectangle 3">
            <a:extLst>
              <a:ext uri="{FF2B5EF4-FFF2-40B4-BE49-F238E27FC236}">
                <a16:creationId xmlns:a16="http://schemas.microsoft.com/office/drawing/2014/main" id="{BFEEC1C0-698A-4752-ACC2-9B9D2E964694}"/>
              </a:ext>
            </a:extLst>
          </p:cNvPr>
          <p:cNvSpPr/>
          <p:nvPr/>
        </p:nvSpPr>
        <p:spPr>
          <a:xfrm>
            <a:off x="255373" y="1347388"/>
            <a:ext cx="11660401" cy="2908489"/>
          </a:xfrm>
          <a:prstGeom prst="rect">
            <a:avLst/>
          </a:prstGeom>
        </p:spPr>
        <p:txBody>
          <a:bodyPr wrap="square">
            <a:spAutoFit/>
          </a:bodyPr>
          <a:lstStyle/>
          <a:p>
            <a:pPr>
              <a:spcBef>
                <a:spcPts val="1800"/>
              </a:spcBef>
              <a:buNone/>
            </a:pPr>
            <a:r>
              <a:rPr lang="en-US" b="1" u="sng" dirty="0"/>
              <a:t>Summary:</a:t>
            </a:r>
          </a:p>
          <a:p>
            <a:pPr>
              <a:spcBef>
                <a:spcPts val="1800"/>
              </a:spcBef>
              <a:buNone/>
            </a:pPr>
            <a:r>
              <a:rPr lang="en-US" b="1" dirty="0"/>
              <a:t>Now you should be able to:</a:t>
            </a:r>
          </a:p>
          <a:p>
            <a:pPr marL="358775" indent="-358775">
              <a:spcBef>
                <a:spcPts val="1800"/>
              </a:spcBef>
              <a:buClr>
                <a:schemeClr val="accent1"/>
              </a:buClr>
              <a:buFont typeface="Wingdings" panose="05000000000000000000" pitchFamily="2" charset="2"/>
              <a:buChar char="§"/>
            </a:pPr>
            <a:r>
              <a:rPr lang="en-US" dirty="0"/>
              <a:t>Post payment differences</a:t>
            </a:r>
          </a:p>
          <a:p>
            <a:pPr marL="358775" indent="-358775">
              <a:spcBef>
                <a:spcPts val="1800"/>
              </a:spcBef>
              <a:buClr>
                <a:schemeClr val="accent1"/>
              </a:buClr>
              <a:buFont typeface="Wingdings" panose="05000000000000000000" pitchFamily="2" charset="2"/>
              <a:buChar char="§"/>
            </a:pPr>
            <a:r>
              <a:rPr lang="en-US" dirty="0"/>
              <a:t>Describe tolerance groups and their role for posting payment differences</a:t>
            </a:r>
          </a:p>
          <a:p>
            <a:pPr marL="358775" indent="-358775">
              <a:spcBef>
                <a:spcPts val="1800"/>
              </a:spcBef>
              <a:buClr>
                <a:schemeClr val="accent1"/>
              </a:buClr>
              <a:buFont typeface="Wingdings" panose="05000000000000000000" pitchFamily="2" charset="2"/>
              <a:buChar char="§"/>
            </a:pPr>
            <a:r>
              <a:rPr lang="en-US" dirty="0"/>
              <a:t>Post partial and residual payments</a:t>
            </a:r>
          </a:p>
          <a:p>
            <a:pPr marL="358775" indent="-358775">
              <a:spcBef>
                <a:spcPts val="1800"/>
              </a:spcBef>
              <a:buClr>
                <a:schemeClr val="accent1"/>
              </a:buClr>
              <a:buFont typeface="Wingdings" panose="05000000000000000000" pitchFamily="2" charset="2"/>
              <a:buChar char="§"/>
            </a:pPr>
            <a:r>
              <a:rPr lang="en-US" dirty="0"/>
              <a:t>Create and use payment difference reason codes</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Payment Differences: Exercise Time</a:t>
            </a:r>
          </a:p>
        </p:txBody>
      </p:sp>
      <p:pic>
        <p:nvPicPr>
          <p:cNvPr id="6" name="Picture 2" descr="C:\Documents and Settings\rpotturi\Local Settings\Temporary Internet Files\Content.IE5\O1I78H6N\MC900048774[1].wmf">
            <a:extLst>
              <a:ext uri="{FF2B5EF4-FFF2-40B4-BE49-F238E27FC236}">
                <a16:creationId xmlns:a16="http://schemas.microsoft.com/office/drawing/2014/main" id="{8D1F6A44-A622-470D-A488-2F38C4A2F5D0}"/>
              </a:ext>
            </a:extLst>
          </p:cNvPr>
          <p:cNvPicPr>
            <a:picLocks noChangeAspect="1" noChangeArrowheads="1"/>
          </p:cNvPicPr>
          <p:nvPr/>
        </p:nvPicPr>
        <p:blipFill>
          <a:blip r:embed="rId2" cstate="print"/>
          <a:stretch>
            <a:fillRect/>
          </a:stretch>
        </p:blipFill>
        <p:spPr bwMode="auto">
          <a:xfrm>
            <a:off x="10260048" y="4797152"/>
            <a:ext cx="1668600" cy="1695400"/>
          </a:xfrm>
          <a:prstGeom prst="rect">
            <a:avLst/>
          </a:prstGeom>
        </p:spPr>
      </p:pic>
      <p:sp>
        <p:nvSpPr>
          <p:cNvPr id="7" name="Rectangle 6">
            <a:extLst>
              <a:ext uri="{FF2B5EF4-FFF2-40B4-BE49-F238E27FC236}">
                <a16:creationId xmlns:a16="http://schemas.microsoft.com/office/drawing/2014/main" id="{553B08EA-DE0F-4AFF-8B5F-81FE8906E34F}"/>
              </a:ext>
            </a:extLst>
          </p:cNvPr>
          <p:cNvSpPr/>
          <p:nvPr/>
        </p:nvSpPr>
        <p:spPr>
          <a:xfrm>
            <a:off x="227013" y="1341438"/>
            <a:ext cx="11688762" cy="3570208"/>
          </a:xfrm>
          <a:prstGeom prst="rect">
            <a:avLst/>
          </a:prstGeom>
        </p:spPr>
        <p:txBody>
          <a:bodyPr wrap="square">
            <a:spAutoFit/>
          </a:bodyPr>
          <a:lstStyle/>
          <a:p>
            <a:pPr>
              <a:spcBef>
                <a:spcPts val="2400"/>
              </a:spcBef>
              <a:buNone/>
            </a:pPr>
            <a:r>
              <a:rPr lang="en-US" b="1" dirty="0"/>
              <a:t>? </a:t>
            </a:r>
            <a:r>
              <a:rPr lang="en-US" dirty="0"/>
              <a:t>A ____clears the invoice and the payment to create a new open item.</a:t>
            </a:r>
          </a:p>
          <a:p>
            <a:pPr>
              <a:spcBef>
                <a:spcPts val="2400"/>
              </a:spcBef>
              <a:buNone/>
            </a:pPr>
            <a:r>
              <a:rPr lang="en-US" b="1" dirty="0"/>
              <a:t>?</a:t>
            </a:r>
            <a:r>
              <a:rPr lang="en-US" dirty="0"/>
              <a:t> What are the types of tolerances in SAP Financials?</a:t>
            </a:r>
          </a:p>
          <a:p>
            <a:pPr>
              <a:spcBef>
                <a:spcPts val="2400"/>
              </a:spcBef>
              <a:buNone/>
            </a:pPr>
            <a:r>
              <a:rPr lang="en-US" b="1" dirty="0"/>
              <a:t>?</a:t>
            </a:r>
            <a:r>
              <a:rPr lang="en-US" dirty="0"/>
              <a:t> When clearing a customer invoice which tolerances are considered?</a:t>
            </a:r>
          </a:p>
          <a:p>
            <a:pPr>
              <a:spcBef>
                <a:spcPts val="2400"/>
              </a:spcBef>
              <a:buNone/>
            </a:pPr>
            <a:r>
              <a:rPr lang="en-US" b="1" dirty="0"/>
              <a:t>? </a:t>
            </a:r>
            <a:r>
              <a:rPr lang="en-US" dirty="0"/>
              <a:t>When customer payment exceeds the limit of unauthorized deductions then what is the treatment?</a:t>
            </a:r>
          </a:p>
          <a:p>
            <a:pPr>
              <a:spcBef>
                <a:spcPts val="2400"/>
              </a:spcBef>
              <a:buNone/>
            </a:pPr>
            <a:r>
              <a:rPr lang="en-US" b="1" dirty="0"/>
              <a:t>? </a:t>
            </a:r>
            <a:r>
              <a:rPr lang="en-US" dirty="0"/>
              <a:t>When partial payment’s done by customer, invoice and payment documents gets cleared. (T/F)</a:t>
            </a:r>
          </a:p>
          <a:p>
            <a:pPr>
              <a:spcBef>
                <a:spcPts val="2400"/>
              </a:spcBef>
              <a:buNone/>
            </a:pPr>
            <a:r>
              <a:rPr lang="en-US" b="1" dirty="0"/>
              <a:t>? </a:t>
            </a:r>
            <a:r>
              <a:rPr lang="en-US" dirty="0"/>
              <a:t>What is the importance of reason codes?</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Clearing Process: Exchange Rate Differences</a:t>
            </a:r>
          </a:p>
        </p:txBody>
      </p:sp>
      <p:graphicFrame>
        <p:nvGraphicFramePr>
          <p:cNvPr id="5" name="Diagram 4"/>
          <p:cNvGraphicFramePr/>
          <p:nvPr>
            <p:extLst>
              <p:ext uri="{D42A27DB-BD31-4B8C-83A1-F6EECF244321}">
                <p14:modId xmlns:p14="http://schemas.microsoft.com/office/powerpoint/2010/main" val="4165118874"/>
              </p:ext>
            </p:extLst>
          </p:nvPr>
        </p:nvGraphicFramePr>
        <p:xfrm>
          <a:off x="2063552" y="1295400"/>
          <a:ext cx="8712968" cy="4725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476234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Exchange Rate Differences </a:t>
            </a:r>
          </a:p>
        </p:txBody>
      </p:sp>
      <p:sp>
        <p:nvSpPr>
          <p:cNvPr id="4" name="Rectangle 3">
            <a:extLst>
              <a:ext uri="{FF2B5EF4-FFF2-40B4-BE49-F238E27FC236}">
                <a16:creationId xmlns:a16="http://schemas.microsoft.com/office/drawing/2014/main" id="{68C5B4A5-282E-4D5F-8A50-7397B6887DF1}"/>
              </a:ext>
            </a:extLst>
          </p:cNvPr>
          <p:cNvSpPr/>
          <p:nvPr/>
        </p:nvSpPr>
        <p:spPr>
          <a:xfrm>
            <a:off x="238235" y="1352324"/>
            <a:ext cx="11677540" cy="1892826"/>
          </a:xfrm>
          <a:prstGeom prst="rect">
            <a:avLst/>
          </a:prstGeom>
        </p:spPr>
        <p:txBody>
          <a:bodyPr wrap="square">
            <a:spAutoFit/>
          </a:bodyPr>
          <a:lstStyle/>
          <a:p>
            <a:pPr>
              <a:spcBef>
                <a:spcPts val="1800"/>
              </a:spcBef>
              <a:buNone/>
            </a:pPr>
            <a:r>
              <a:rPr lang="en-US" b="1" u="sng" dirty="0"/>
              <a:t>Objective:</a:t>
            </a:r>
          </a:p>
          <a:p>
            <a:pPr>
              <a:spcBef>
                <a:spcPts val="1800"/>
              </a:spcBef>
              <a:buNone/>
            </a:pPr>
            <a:r>
              <a:rPr lang="en-US" b="1" dirty="0"/>
              <a:t>After the lesson you will be able to:</a:t>
            </a:r>
          </a:p>
          <a:p>
            <a:pPr marL="358775" indent="-358775">
              <a:spcBef>
                <a:spcPts val="1800"/>
              </a:spcBef>
              <a:buClr>
                <a:schemeClr val="accent1"/>
              </a:buClr>
              <a:buFont typeface="Wingdings" panose="05000000000000000000" pitchFamily="2" charset="2"/>
              <a:buChar char="§"/>
            </a:pPr>
            <a:r>
              <a:rPr lang="en-US" dirty="0"/>
              <a:t>Understand exchange rate differences</a:t>
            </a:r>
          </a:p>
          <a:p>
            <a:pPr marL="358775" indent="-358775">
              <a:spcBef>
                <a:spcPts val="1800"/>
              </a:spcBef>
              <a:buClr>
                <a:schemeClr val="accent1"/>
              </a:buClr>
              <a:buFont typeface="Wingdings" panose="05000000000000000000" pitchFamily="2" charset="2"/>
              <a:buChar char="§"/>
            </a:pPr>
            <a:r>
              <a:rPr lang="en-US" dirty="0"/>
              <a:t>Explain the system treatment of exchange rate differences</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Realized Exchange Rate Differences</a:t>
            </a:r>
          </a:p>
        </p:txBody>
      </p:sp>
      <p:pic>
        <p:nvPicPr>
          <p:cNvPr id="9218" name="Picture 2"/>
          <p:cNvPicPr>
            <a:picLocks noChangeAspect="1" noChangeArrowheads="1"/>
          </p:cNvPicPr>
          <p:nvPr/>
        </p:nvPicPr>
        <p:blipFill>
          <a:blip r:embed="rId2" cstate="print"/>
          <a:stretch>
            <a:fillRect/>
          </a:stretch>
        </p:blipFill>
        <p:spPr bwMode="auto">
          <a:xfrm>
            <a:off x="3235474" y="3464190"/>
            <a:ext cx="5721052" cy="3041977"/>
          </a:xfrm>
          <a:prstGeom prst="rect">
            <a:avLst/>
          </a:prstGeom>
        </p:spPr>
      </p:pic>
      <p:sp>
        <p:nvSpPr>
          <p:cNvPr id="4" name="Rectangle 3">
            <a:extLst>
              <a:ext uri="{FF2B5EF4-FFF2-40B4-BE49-F238E27FC236}">
                <a16:creationId xmlns:a16="http://schemas.microsoft.com/office/drawing/2014/main" id="{30C2C3A0-DBEF-4D5C-B1CC-6B8D372DE3AF}"/>
              </a:ext>
            </a:extLst>
          </p:cNvPr>
          <p:cNvSpPr/>
          <p:nvPr/>
        </p:nvSpPr>
        <p:spPr>
          <a:xfrm>
            <a:off x="227349" y="991614"/>
            <a:ext cx="11688426" cy="2262158"/>
          </a:xfrm>
          <a:prstGeom prst="rect">
            <a:avLst/>
          </a:prstGeom>
        </p:spPr>
        <p:txBody>
          <a:bodyPr wrap="square">
            <a:spAutoFit/>
          </a:bodyPr>
          <a:lstStyle/>
          <a:p>
            <a:pPr marL="285750" indent="-285750">
              <a:spcBef>
                <a:spcPts val="1800"/>
              </a:spcBef>
              <a:buClr>
                <a:schemeClr val="accent1"/>
              </a:buClr>
              <a:buFont typeface="Wingdings" panose="05000000000000000000" pitchFamily="2" charset="2"/>
              <a:buChar char="§"/>
            </a:pPr>
            <a:r>
              <a:rPr lang="en-US" sz="1600" dirty="0"/>
              <a:t>When </a:t>
            </a:r>
            <a:r>
              <a:rPr lang="en-US" sz="1600" b="1" dirty="0"/>
              <a:t>clearing open items in a foreign currency</a:t>
            </a:r>
            <a:r>
              <a:rPr lang="en-US" sz="1600" dirty="0"/>
              <a:t>, exchange rate differences may occur due to fluctuations in exchange rates</a:t>
            </a:r>
          </a:p>
          <a:p>
            <a:pPr marL="285750" indent="-285750">
              <a:spcBef>
                <a:spcPts val="1800"/>
              </a:spcBef>
              <a:buClr>
                <a:schemeClr val="accent1"/>
              </a:buClr>
              <a:buFont typeface="Wingdings" panose="05000000000000000000" pitchFamily="2" charset="2"/>
              <a:buChar char="§"/>
            </a:pPr>
            <a:r>
              <a:rPr lang="en-US" sz="1600" dirty="0"/>
              <a:t>The system posts these exchange rate differences automatically as </a:t>
            </a:r>
            <a:r>
              <a:rPr lang="en-US" sz="1600" b="1" dirty="0"/>
              <a:t>realized gains or losses</a:t>
            </a:r>
          </a:p>
          <a:p>
            <a:pPr marL="285750" indent="-285750">
              <a:spcBef>
                <a:spcPts val="1800"/>
              </a:spcBef>
              <a:buClr>
                <a:schemeClr val="accent1"/>
              </a:buClr>
              <a:buFont typeface="Wingdings" panose="05000000000000000000" pitchFamily="2" charset="2"/>
              <a:buChar char="§"/>
            </a:pPr>
            <a:r>
              <a:rPr lang="en-US" sz="1600" dirty="0"/>
              <a:t>The system posts the differences </a:t>
            </a:r>
            <a:r>
              <a:rPr lang="en-US" sz="1600" b="1" dirty="0"/>
              <a:t>automatically to the revenue/expense account </a:t>
            </a:r>
            <a:r>
              <a:rPr lang="en-US" sz="1600" dirty="0"/>
              <a:t>for exchange rate differences that you defined during configuration</a:t>
            </a:r>
          </a:p>
          <a:p>
            <a:pPr marL="285750" indent="-285750">
              <a:spcBef>
                <a:spcPts val="1800"/>
              </a:spcBef>
              <a:buClr>
                <a:schemeClr val="accent1"/>
              </a:buClr>
              <a:buFont typeface="Wingdings" panose="05000000000000000000" pitchFamily="2" charset="2"/>
              <a:buChar char="§"/>
            </a:pPr>
            <a:r>
              <a:rPr lang="en-US" sz="1600" dirty="0"/>
              <a:t>The realized difference is </a:t>
            </a:r>
            <a:r>
              <a:rPr lang="en-US" sz="1600" b="1" dirty="0"/>
              <a:t>stored in the cleared line item</a:t>
            </a:r>
            <a:endParaRPr lang="en-US" sz="1600"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 Determination</a:t>
            </a:r>
          </a:p>
        </p:txBody>
      </p:sp>
      <p:pic>
        <p:nvPicPr>
          <p:cNvPr id="10242" name="Picture 2"/>
          <p:cNvPicPr>
            <a:picLocks noChangeAspect="1" noChangeArrowheads="1"/>
          </p:cNvPicPr>
          <p:nvPr/>
        </p:nvPicPr>
        <p:blipFill>
          <a:blip r:embed="rId2" cstate="print"/>
          <a:stretch>
            <a:fillRect/>
          </a:stretch>
        </p:blipFill>
        <p:spPr bwMode="auto">
          <a:xfrm>
            <a:off x="5591944" y="2438578"/>
            <a:ext cx="6678437" cy="4104456"/>
          </a:xfrm>
          <a:prstGeom prst="rect">
            <a:avLst/>
          </a:prstGeom>
        </p:spPr>
      </p:pic>
      <p:sp>
        <p:nvSpPr>
          <p:cNvPr id="4" name="Rectangle 3">
            <a:extLst>
              <a:ext uri="{FF2B5EF4-FFF2-40B4-BE49-F238E27FC236}">
                <a16:creationId xmlns:a16="http://schemas.microsoft.com/office/drawing/2014/main" id="{80DB8082-3024-4B94-8766-0BDA2243D105}"/>
              </a:ext>
            </a:extLst>
          </p:cNvPr>
          <p:cNvSpPr/>
          <p:nvPr/>
        </p:nvSpPr>
        <p:spPr>
          <a:xfrm>
            <a:off x="227349" y="992028"/>
            <a:ext cx="11688426" cy="2970044"/>
          </a:xfrm>
          <a:prstGeom prst="rect">
            <a:avLst/>
          </a:prstGeom>
        </p:spPr>
        <p:txBody>
          <a:bodyPr wrap="square">
            <a:spAutoFit/>
          </a:bodyPr>
          <a:lstStyle/>
          <a:p>
            <a:pPr>
              <a:spcBef>
                <a:spcPts val="1800"/>
              </a:spcBef>
            </a:pPr>
            <a:r>
              <a:rPr lang="en-US" sz="1600" dirty="0"/>
              <a:t>All reconciliation accounts and all G/L accounts with open item transactions in foreign currency must be assigned revenue/expense accounts for realized losses and gains.</a:t>
            </a:r>
          </a:p>
          <a:p>
            <a:pPr>
              <a:spcBef>
                <a:spcPts val="1800"/>
              </a:spcBef>
              <a:buNone/>
            </a:pPr>
            <a:r>
              <a:rPr lang="en-US" sz="1600" b="1" u="sng" dirty="0"/>
              <a:t>One gain/loss account can be assigned:</a:t>
            </a:r>
          </a:p>
          <a:p>
            <a:pPr marL="285750" lvl="1" indent="-285750">
              <a:spcBef>
                <a:spcPts val="1800"/>
              </a:spcBef>
              <a:buClr>
                <a:schemeClr val="accent1"/>
              </a:buClr>
              <a:buFont typeface="Wingdings" panose="05000000000000000000" pitchFamily="2" charset="2"/>
              <a:buChar char="§"/>
            </a:pPr>
            <a:r>
              <a:rPr lang="en-US" sz="1600" dirty="0"/>
              <a:t>To all currencies and currency types</a:t>
            </a:r>
          </a:p>
          <a:p>
            <a:pPr marL="285750" lvl="1" indent="-285750">
              <a:spcBef>
                <a:spcPts val="1800"/>
              </a:spcBef>
              <a:buClr>
                <a:schemeClr val="accent1"/>
              </a:buClr>
              <a:buFont typeface="Wingdings" panose="05000000000000000000" pitchFamily="2" charset="2"/>
              <a:buChar char="§"/>
            </a:pPr>
            <a:r>
              <a:rPr lang="en-US" sz="1600" dirty="0"/>
              <a:t>Per currencies and currency type</a:t>
            </a:r>
          </a:p>
          <a:p>
            <a:pPr marL="285750" lvl="1" indent="-285750">
              <a:spcBef>
                <a:spcPts val="1800"/>
              </a:spcBef>
              <a:buClr>
                <a:schemeClr val="accent1"/>
              </a:buClr>
              <a:buFont typeface="Wingdings" panose="05000000000000000000" pitchFamily="2" charset="2"/>
              <a:buChar char="§"/>
            </a:pPr>
            <a:r>
              <a:rPr lang="en-US" sz="1600" dirty="0"/>
              <a:t>Per currency</a:t>
            </a:r>
          </a:p>
          <a:p>
            <a:pPr marL="285750" lvl="1" indent="-285750">
              <a:spcBef>
                <a:spcPts val="1800"/>
              </a:spcBef>
              <a:buClr>
                <a:schemeClr val="accent1"/>
              </a:buClr>
              <a:buFont typeface="Wingdings" panose="05000000000000000000" pitchFamily="2" charset="2"/>
              <a:buChar char="§"/>
            </a:pPr>
            <a:r>
              <a:rPr lang="en-US" sz="1600" dirty="0"/>
              <a:t>Per currency type</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Unrealized Exchange Rate Differences</a:t>
            </a:r>
          </a:p>
        </p:txBody>
      </p:sp>
      <p:sp>
        <p:nvSpPr>
          <p:cNvPr id="4" name="Rectangle 3">
            <a:extLst>
              <a:ext uri="{FF2B5EF4-FFF2-40B4-BE49-F238E27FC236}">
                <a16:creationId xmlns:a16="http://schemas.microsoft.com/office/drawing/2014/main" id="{DB871F4C-EB63-4B7D-AF28-1EC1FCD6B8D3}"/>
              </a:ext>
            </a:extLst>
          </p:cNvPr>
          <p:cNvSpPr/>
          <p:nvPr/>
        </p:nvSpPr>
        <p:spPr>
          <a:xfrm>
            <a:off x="227349" y="1340768"/>
            <a:ext cx="11688426" cy="2769989"/>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pPr>
            <a:r>
              <a:rPr lang="en-US" dirty="0"/>
              <a:t>Exchange rate differences are also posted when </a:t>
            </a:r>
            <a:r>
              <a:rPr lang="en-US" b="1" dirty="0"/>
              <a:t>open items are valuated for the financial statements</a:t>
            </a:r>
            <a:endParaRPr lang="en-US" dirty="0"/>
          </a:p>
          <a:p>
            <a:pPr marL="358775" indent="-358775">
              <a:spcBef>
                <a:spcPts val="1800"/>
              </a:spcBef>
              <a:buClr>
                <a:schemeClr val="accent1"/>
              </a:buClr>
              <a:buFont typeface="Wingdings" panose="05000000000000000000" pitchFamily="2" charset="2"/>
              <a:buChar char="§"/>
            </a:pPr>
            <a:r>
              <a:rPr lang="en-US" dirty="0"/>
              <a:t>These exchange rate differences from valuation are posted to </a:t>
            </a:r>
            <a:r>
              <a:rPr lang="en-US" b="1" dirty="0"/>
              <a:t>another exchange rate difference account (unrealized loss/gain) and to a financial statement adjustment account</a:t>
            </a:r>
            <a:endParaRPr lang="en-US" dirty="0"/>
          </a:p>
          <a:p>
            <a:pPr marL="358775" indent="-358775">
              <a:spcBef>
                <a:spcPts val="1800"/>
              </a:spcBef>
              <a:buClr>
                <a:schemeClr val="accent1"/>
              </a:buClr>
              <a:buFont typeface="Wingdings" panose="05000000000000000000" pitchFamily="2" charset="2"/>
              <a:buChar char="§"/>
            </a:pPr>
            <a:r>
              <a:rPr lang="en-US" dirty="0"/>
              <a:t>When clearing an open item that has already been valuated, the system </a:t>
            </a:r>
            <a:r>
              <a:rPr lang="en-US" b="1" dirty="0"/>
              <a:t>reverses the balance sheet correction account </a:t>
            </a:r>
            <a:r>
              <a:rPr lang="en-US" dirty="0"/>
              <a:t>and posts the remaining exchange rate difference to the account for realized exchange rate differences</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Rate Differences: Summary</a:t>
            </a:r>
          </a:p>
        </p:txBody>
      </p:sp>
      <p:sp>
        <p:nvSpPr>
          <p:cNvPr id="4" name="Rectangle 3">
            <a:extLst>
              <a:ext uri="{FF2B5EF4-FFF2-40B4-BE49-F238E27FC236}">
                <a16:creationId xmlns:a16="http://schemas.microsoft.com/office/drawing/2014/main" id="{EDCD38AB-A814-41E5-BE89-C6E01BC65DFE}"/>
              </a:ext>
            </a:extLst>
          </p:cNvPr>
          <p:cNvSpPr/>
          <p:nvPr/>
        </p:nvSpPr>
        <p:spPr>
          <a:xfrm>
            <a:off x="238235" y="1351654"/>
            <a:ext cx="11677540" cy="1892826"/>
          </a:xfrm>
          <a:prstGeom prst="rect">
            <a:avLst/>
          </a:prstGeom>
        </p:spPr>
        <p:txBody>
          <a:bodyPr wrap="square">
            <a:spAutoFit/>
          </a:bodyPr>
          <a:lstStyle/>
          <a:p>
            <a:pPr>
              <a:spcBef>
                <a:spcPts val="1800"/>
              </a:spcBef>
              <a:buNone/>
            </a:pPr>
            <a:r>
              <a:rPr lang="en-US" b="1" u="sng" dirty="0"/>
              <a:t>Summary:</a:t>
            </a:r>
          </a:p>
          <a:p>
            <a:pPr>
              <a:spcBef>
                <a:spcPts val="1800"/>
              </a:spcBef>
              <a:buNone/>
            </a:pPr>
            <a:r>
              <a:rPr lang="en-US" b="1" dirty="0"/>
              <a:t>Now you should be able to:</a:t>
            </a:r>
          </a:p>
          <a:p>
            <a:pPr marL="285750" indent="-285750">
              <a:spcBef>
                <a:spcPts val="1800"/>
              </a:spcBef>
              <a:buClr>
                <a:schemeClr val="accent1"/>
              </a:buClr>
              <a:buFont typeface="Wingdings" panose="05000000000000000000" pitchFamily="2" charset="2"/>
              <a:buChar char="§"/>
            </a:pPr>
            <a:r>
              <a:rPr lang="en-US" dirty="0"/>
              <a:t>Understand exchange rate differences</a:t>
            </a:r>
          </a:p>
          <a:p>
            <a:pPr marL="285750" indent="-285750">
              <a:spcBef>
                <a:spcPts val="1800"/>
              </a:spcBef>
              <a:buClr>
                <a:schemeClr val="accent1"/>
              </a:buClr>
              <a:buFont typeface="Wingdings" panose="05000000000000000000" pitchFamily="2" charset="2"/>
              <a:buChar char="§"/>
            </a:pPr>
            <a:r>
              <a:rPr lang="en-US" dirty="0"/>
              <a:t>Explain the system treatment of exchange rate differences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Posting Keys</a:t>
            </a:r>
          </a:p>
        </p:txBody>
      </p:sp>
      <p:pic>
        <p:nvPicPr>
          <p:cNvPr id="6146" name="Picture 2"/>
          <p:cNvPicPr>
            <a:picLocks noChangeAspect="1" noChangeArrowheads="1"/>
          </p:cNvPicPr>
          <p:nvPr/>
        </p:nvPicPr>
        <p:blipFill>
          <a:blip r:embed="rId2" cstate="print"/>
          <a:stretch>
            <a:fillRect/>
          </a:stretch>
        </p:blipFill>
        <p:spPr bwMode="auto">
          <a:xfrm>
            <a:off x="2061962" y="981075"/>
            <a:ext cx="8068077" cy="5472261"/>
          </a:xfrm>
          <a:prstGeom prst="rect">
            <a:avLst/>
          </a:prstGeom>
        </p:spPr>
      </p:pic>
      <p:sp>
        <p:nvSpPr>
          <p:cNvPr id="5" name="TextBox 4"/>
          <p:cNvSpPr txBox="1"/>
          <p:nvPr/>
        </p:nvSpPr>
        <p:spPr>
          <a:xfrm>
            <a:off x="7824193" y="4453802"/>
            <a:ext cx="3571696" cy="720000"/>
          </a:xfrm>
          <a:prstGeom prst="rect">
            <a:avLst/>
          </a:prstGeom>
          <a:noFill/>
          <a:ln>
            <a:solidFill>
              <a:schemeClr val="bg1">
                <a:lumMod val="75000"/>
              </a:schemeClr>
            </a:solidFill>
          </a:ln>
        </p:spPr>
        <p:txBody>
          <a:bodyPr wrap="square" rtlCol="0" anchor="ctr" anchorCtr="0">
            <a:noAutofit/>
          </a:bodyPr>
          <a:lstStyle/>
          <a:p>
            <a:pPr algn="ctr"/>
            <a:r>
              <a:rPr lang="en-US" sz="1600" b="1" dirty="0"/>
              <a:t>For G/L postings, out of </a:t>
            </a:r>
          </a:p>
          <a:p>
            <a:pPr algn="ctr"/>
            <a:r>
              <a:rPr lang="en-US" sz="1600" b="1" dirty="0"/>
              <a:t>Material Management</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Rate Differences: Exercise Time</a:t>
            </a:r>
          </a:p>
        </p:txBody>
      </p:sp>
      <p:pic>
        <p:nvPicPr>
          <p:cNvPr id="6" name="Picture 2" descr="C:\Documents and Settings\rpotturi\Local Settings\Temporary Internet Files\Content.IE5\O1I78H6N\MC900048774[1].wmf">
            <a:extLst>
              <a:ext uri="{FF2B5EF4-FFF2-40B4-BE49-F238E27FC236}">
                <a16:creationId xmlns:a16="http://schemas.microsoft.com/office/drawing/2014/main" id="{98E6843F-369A-4D1F-B966-3DDD128F7D72}"/>
              </a:ext>
            </a:extLst>
          </p:cNvPr>
          <p:cNvPicPr>
            <a:picLocks noChangeAspect="1" noChangeArrowheads="1"/>
          </p:cNvPicPr>
          <p:nvPr/>
        </p:nvPicPr>
        <p:blipFill>
          <a:blip r:embed="rId2" cstate="print"/>
          <a:stretch>
            <a:fillRect/>
          </a:stretch>
        </p:blipFill>
        <p:spPr bwMode="auto">
          <a:xfrm>
            <a:off x="10260048" y="4797152"/>
            <a:ext cx="1668600" cy="1695400"/>
          </a:xfrm>
          <a:prstGeom prst="rect">
            <a:avLst/>
          </a:prstGeom>
        </p:spPr>
      </p:pic>
      <p:sp>
        <p:nvSpPr>
          <p:cNvPr id="7" name="Rectangle 6">
            <a:extLst>
              <a:ext uri="{FF2B5EF4-FFF2-40B4-BE49-F238E27FC236}">
                <a16:creationId xmlns:a16="http://schemas.microsoft.com/office/drawing/2014/main" id="{75D584F4-2E7E-401B-A14F-BF26BBB564D5}"/>
              </a:ext>
            </a:extLst>
          </p:cNvPr>
          <p:cNvSpPr/>
          <p:nvPr/>
        </p:nvSpPr>
        <p:spPr>
          <a:xfrm>
            <a:off x="227013" y="1341438"/>
            <a:ext cx="11688762" cy="2677656"/>
          </a:xfrm>
          <a:prstGeom prst="rect">
            <a:avLst/>
          </a:prstGeom>
        </p:spPr>
        <p:txBody>
          <a:bodyPr wrap="square">
            <a:spAutoFit/>
          </a:bodyPr>
          <a:lstStyle/>
          <a:p>
            <a:pPr>
              <a:spcBef>
                <a:spcPts val="2400"/>
              </a:spcBef>
              <a:buNone/>
            </a:pPr>
            <a:r>
              <a:rPr lang="en-US" b="1" dirty="0"/>
              <a:t>? </a:t>
            </a:r>
            <a:r>
              <a:rPr lang="en-US" dirty="0"/>
              <a:t>Exchange rate differences at the time of clearing an open item </a:t>
            </a:r>
            <a:br>
              <a:rPr lang="en-US" dirty="0"/>
            </a:br>
            <a:r>
              <a:rPr lang="en-US" dirty="0"/>
              <a:t>(Realized gain/loss or Unrealized gain/loss)</a:t>
            </a:r>
          </a:p>
          <a:p>
            <a:pPr>
              <a:spcBef>
                <a:spcPts val="2400"/>
              </a:spcBef>
              <a:buNone/>
            </a:pPr>
            <a:r>
              <a:rPr lang="en-US" b="1" dirty="0"/>
              <a:t>?</a:t>
            </a:r>
            <a:r>
              <a:rPr lang="en-US" dirty="0"/>
              <a:t> Exchange rate differences at the time of Valuating the open items </a:t>
            </a:r>
            <a:br>
              <a:rPr lang="en-US" dirty="0"/>
            </a:br>
            <a:r>
              <a:rPr lang="en-US" dirty="0"/>
              <a:t>(Realized gain/loss   or Unrealized gain/loss).</a:t>
            </a:r>
          </a:p>
          <a:p>
            <a:pPr>
              <a:spcBef>
                <a:spcPts val="2400"/>
              </a:spcBef>
              <a:buNone/>
            </a:pPr>
            <a:r>
              <a:rPr lang="en-US" b="1" dirty="0"/>
              <a:t>?</a:t>
            </a:r>
            <a:r>
              <a:rPr lang="en-US" dirty="0"/>
              <a:t> Realized difference is not stored in the line item (T/F).</a:t>
            </a:r>
          </a:p>
          <a:p>
            <a:pPr>
              <a:spcBef>
                <a:spcPts val="2400"/>
              </a:spcBef>
              <a:buNone/>
            </a:pPr>
            <a:r>
              <a:rPr lang="en-US" b="1" dirty="0"/>
              <a:t>?</a:t>
            </a:r>
            <a:r>
              <a:rPr lang="en-US" dirty="0"/>
              <a:t> System post the differences automatically (T/F).</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Clearing Process</a:t>
            </a:r>
          </a:p>
        </p:txBody>
      </p:sp>
      <p:pic>
        <p:nvPicPr>
          <p:cNvPr id="6" name="Picture 5">
            <a:extLst>
              <a:ext uri="{FF2B5EF4-FFF2-40B4-BE49-F238E27FC236}">
                <a16:creationId xmlns:a16="http://schemas.microsoft.com/office/drawing/2014/main" id="{B7C96A46-D96A-45E9-B25D-28A8E6D0AEA2}"/>
              </a:ext>
            </a:extLst>
          </p:cNvPr>
          <p:cNvPicPr>
            <a:picLocks noChangeAspect="1" noChangeArrowheads="1"/>
          </p:cNvPicPr>
          <p:nvPr/>
        </p:nvPicPr>
        <p:blipFill>
          <a:blip r:embed="rId2" cstate="print"/>
          <a:stretch>
            <a:fillRect/>
          </a:stretch>
        </p:blipFill>
        <p:spPr bwMode="auto">
          <a:xfrm>
            <a:off x="9667936" y="1221254"/>
            <a:ext cx="2252464" cy="4504928"/>
          </a:xfrm>
          <a:prstGeom prst="rect">
            <a:avLst/>
          </a:prstGeom>
        </p:spPr>
      </p:pic>
      <p:sp>
        <p:nvSpPr>
          <p:cNvPr id="7" name="Rectangle 6">
            <a:extLst>
              <a:ext uri="{FF2B5EF4-FFF2-40B4-BE49-F238E27FC236}">
                <a16:creationId xmlns:a16="http://schemas.microsoft.com/office/drawing/2014/main" id="{54E6B636-B34B-401D-874F-35364EADD982}"/>
              </a:ext>
            </a:extLst>
          </p:cNvPr>
          <p:cNvSpPr/>
          <p:nvPr/>
        </p:nvSpPr>
        <p:spPr>
          <a:xfrm>
            <a:off x="227349" y="980728"/>
            <a:ext cx="9109011" cy="4678204"/>
          </a:xfrm>
          <a:prstGeom prst="rect">
            <a:avLst/>
          </a:prstGeom>
        </p:spPr>
        <p:txBody>
          <a:bodyPr wrap="square">
            <a:spAutoFit/>
          </a:bodyPr>
          <a:lstStyle/>
          <a:p>
            <a:pPr>
              <a:spcBef>
                <a:spcPts val="1200"/>
              </a:spcBef>
              <a:buNone/>
            </a:pPr>
            <a:r>
              <a:rPr lang="en-US" b="1" dirty="0"/>
              <a:t>Unit Summary</a:t>
            </a:r>
          </a:p>
          <a:p>
            <a:pPr marL="358775" indent="-358775">
              <a:spcBef>
                <a:spcPts val="1200"/>
              </a:spcBef>
              <a:buClr>
                <a:schemeClr val="accent1"/>
              </a:buClr>
              <a:buFont typeface="Wingdings" panose="05000000000000000000" pitchFamily="2" charset="2"/>
              <a:buChar char="§"/>
            </a:pPr>
            <a:r>
              <a:rPr lang="en-US" dirty="0"/>
              <a:t>Explain the clearing process</a:t>
            </a:r>
          </a:p>
          <a:p>
            <a:pPr marL="358775" indent="-358775">
              <a:spcBef>
                <a:spcPts val="1200"/>
              </a:spcBef>
              <a:buClr>
                <a:schemeClr val="accent1"/>
              </a:buClr>
              <a:buFont typeface="Wingdings" panose="05000000000000000000" pitchFamily="2" charset="2"/>
              <a:buChar char="§"/>
            </a:pPr>
            <a:r>
              <a:rPr lang="en-US" dirty="0"/>
              <a:t>Clear an account</a:t>
            </a:r>
          </a:p>
          <a:p>
            <a:pPr marL="358775" indent="-358775">
              <a:spcBef>
                <a:spcPts val="1200"/>
              </a:spcBef>
              <a:buClr>
                <a:schemeClr val="accent1"/>
              </a:buClr>
              <a:buFont typeface="Wingdings" panose="05000000000000000000" pitchFamily="2" charset="2"/>
              <a:buChar char="§"/>
            </a:pPr>
            <a:r>
              <a:rPr lang="en-US" dirty="0"/>
              <a:t>Post with clearing</a:t>
            </a:r>
          </a:p>
          <a:p>
            <a:pPr marL="358775" indent="-358775">
              <a:spcBef>
                <a:spcPts val="1200"/>
              </a:spcBef>
              <a:buClr>
                <a:schemeClr val="accent1"/>
              </a:buClr>
              <a:buFont typeface="Wingdings" panose="05000000000000000000" pitchFamily="2" charset="2"/>
              <a:buChar char="§"/>
            </a:pPr>
            <a:r>
              <a:rPr lang="en-US" dirty="0"/>
              <a:t>Post incoming and outgoing payments</a:t>
            </a:r>
          </a:p>
          <a:p>
            <a:pPr marL="358775" indent="-358775">
              <a:spcBef>
                <a:spcPts val="1200"/>
              </a:spcBef>
              <a:buClr>
                <a:schemeClr val="accent1"/>
              </a:buClr>
              <a:buFont typeface="Wingdings" panose="05000000000000000000" pitchFamily="2" charset="2"/>
              <a:buChar char="§"/>
            </a:pPr>
            <a:r>
              <a:rPr lang="en-US" dirty="0"/>
              <a:t>Reset clearing</a:t>
            </a:r>
          </a:p>
          <a:p>
            <a:pPr marL="358775" indent="-358775">
              <a:spcBef>
                <a:spcPts val="1200"/>
              </a:spcBef>
              <a:buClr>
                <a:schemeClr val="accent1"/>
              </a:buClr>
              <a:buFont typeface="Wingdings" panose="05000000000000000000" pitchFamily="2" charset="2"/>
              <a:buChar char="§"/>
            </a:pPr>
            <a:r>
              <a:rPr lang="en-US" dirty="0"/>
              <a:t>Post payment differences</a:t>
            </a:r>
          </a:p>
          <a:p>
            <a:pPr marL="358775" indent="-358775">
              <a:spcBef>
                <a:spcPts val="1200"/>
              </a:spcBef>
              <a:buClr>
                <a:schemeClr val="accent1"/>
              </a:buClr>
              <a:buFont typeface="Wingdings" panose="05000000000000000000" pitchFamily="2" charset="2"/>
              <a:buChar char="§"/>
            </a:pPr>
            <a:r>
              <a:rPr lang="en-US" dirty="0"/>
              <a:t>Describe tolerance groups and their role for posting payment differences</a:t>
            </a:r>
          </a:p>
          <a:p>
            <a:pPr marL="358775" indent="-358775">
              <a:spcBef>
                <a:spcPts val="1200"/>
              </a:spcBef>
              <a:buClr>
                <a:schemeClr val="accent1"/>
              </a:buClr>
              <a:buFont typeface="Wingdings" panose="05000000000000000000" pitchFamily="2" charset="2"/>
              <a:buChar char="§"/>
            </a:pPr>
            <a:r>
              <a:rPr lang="en-US" dirty="0"/>
              <a:t>Post partial and residual payments</a:t>
            </a:r>
          </a:p>
          <a:p>
            <a:pPr marL="358775" indent="-358775">
              <a:spcBef>
                <a:spcPts val="1200"/>
              </a:spcBef>
              <a:buClr>
                <a:schemeClr val="accent1"/>
              </a:buClr>
              <a:buFont typeface="Wingdings" panose="05000000000000000000" pitchFamily="2" charset="2"/>
              <a:buChar char="§"/>
            </a:pPr>
            <a:r>
              <a:rPr lang="en-US" dirty="0"/>
              <a:t>Create and use payment difference reason codes</a:t>
            </a:r>
          </a:p>
          <a:p>
            <a:pPr marL="358775" indent="-358775">
              <a:spcBef>
                <a:spcPts val="1200"/>
              </a:spcBef>
              <a:buClr>
                <a:schemeClr val="accent1"/>
              </a:buClr>
              <a:buFont typeface="Wingdings" panose="05000000000000000000" pitchFamily="2" charset="2"/>
              <a:buChar char="§"/>
            </a:pPr>
            <a:r>
              <a:rPr lang="en-US" dirty="0"/>
              <a:t>Explain the system treatment of exchange rate differences</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Field Status</a:t>
            </a:r>
          </a:p>
        </p:txBody>
      </p:sp>
      <p:pic>
        <p:nvPicPr>
          <p:cNvPr id="7171" name="Picture 3"/>
          <p:cNvPicPr>
            <a:picLocks noChangeAspect="1" noChangeArrowheads="1"/>
          </p:cNvPicPr>
          <p:nvPr/>
        </p:nvPicPr>
        <p:blipFill>
          <a:blip r:embed="rId2" cstate="print"/>
          <a:stretch>
            <a:fillRect/>
          </a:stretch>
        </p:blipFill>
        <p:spPr bwMode="auto">
          <a:xfrm>
            <a:off x="3406552" y="3271837"/>
            <a:ext cx="5378897" cy="3515705"/>
          </a:xfrm>
          <a:prstGeom prst="rect">
            <a:avLst/>
          </a:prstGeom>
        </p:spPr>
      </p:pic>
      <p:sp>
        <p:nvSpPr>
          <p:cNvPr id="6" name="TextBox 5"/>
          <p:cNvSpPr txBox="1"/>
          <p:nvPr/>
        </p:nvSpPr>
        <p:spPr>
          <a:xfrm>
            <a:off x="1199456" y="3717032"/>
            <a:ext cx="1872208" cy="1080000"/>
          </a:xfrm>
          <a:prstGeom prst="rect">
            <a:avLst/>
          </a:prstGeom>
          <a:noFill/>
          <a:ln>
            <a:solidFill>
              <a:schemeClr val="bg1">
                <a:lumMod val="75000"/>
              </a:schemeClr>
            </a:solidFill>
          </a:ln>
        </p:spPr>
        <p:txBody>
          <a:bodyPr wrap="square" rtlCol="0" anchor="ctr" anchorCtr="0">
            <a:noAutofit/>
          </a:bodyPr>
          <a:lstStyle/>
          <a:p>
            <a:pPr>
              <a:spcBef>
                <a:spcPts val="300"/>
              </a:spcBef>
            </a:pPr>
            <a:r>
              <a:rPr lang="en-US" sz="1400" b="1" dirty="0"/>
              <a:t>Field status</a:t>
            </a:r>
          </a:p>
          <a:p>
            <a:pPr marL="182563" indent="-182563">
              <a:spcBef>
                <a:spcPts val="300"/>
              </a:spcBef>
              <a:buClr>
                <a:schemeClr val="accent1"/>
              </a:buClr>
              <a:buFont typeface="Wingdings" panose="05000000000000000000" pitchFamily="2" charset="2"/>
              <a:buChar char="§"/>
            </a:pPr>
            <a:r>
              <a:rPr lang="en-US" sz="1400" i="1" dirty="0"/>
              <a:t>Hide</a:t>
            </a:r>
          </a:p>
          <a:p>
            <a:pPr marL="182563" indent="-182563">
              <a:spcBef>
                <a:spcPts val="300"/>
              </a:spcBef>
              <a:buClr>
                <a:schemeClr val="accent1"/>
              </a:buClr>
              <a:buFont typeface="Wingdings" panose="05000000000000000000" pitchFamily="2" charset="2"/>
              <a:buChar char="§"/>
            </a:pPr>
            <a:r>
              <a:rPr lang="en-US" sz="1400" i="1" dirty="0"/>
              <a:t>Required</a:t>
            </a:r>
          </a:p>
          <a:p>
            <a:pPr marL="182563" indent="-182563">
              <a:spcBef>
                <a:spcPts val="300"/>
              </a:spcBef>
              <a:buClr>
                <a:schemeClr val="accent1"/>
              </a:buClr>
              <a:buFont typeface="Wingdings" panose="05000000000000000000" pitchFamily="2" charset="2"/>
              <a:buChar char="§"/>
            </a:pPr>
            <a:r>
              <a:rPr lang="en-US" sz="1400" i="1" dirty="0"/>
              <a:t>Optional</a:t>
            </a:r>
          </a:p>
        </p:txBody>
      </p:sp>
      <p:sp>
        <p:nvSpPr>
          <p:cNvPr id="7" name="TextBox 6"/>
          <p:cNvSpPr txBox="1"/>
          <p:nvPr/>
        </p:nvSpPr>
        <p:spPr>
          <a:xfrm>
            <a:off x="1199456" y="5317233"/>
            <a:ext cx="1872208" cy="1080000"/>
          </a:xfrm>
          <a:prstGeom prst="rect">
            <a:avLst/>
          </a:prstGeom>
          <a:noFill/>
          <a:ln>
            <a:solidFill>
              <a:schemeClr val="bg1">
                <a:lumMod val="75000"/>
              </a:schemeClr>
            </a:solidFill>
          </a:ln>
        </p:spPr>
        <p:txBody>
          <a:bodyPr wrap="square" rtlCol="0" anchor="ctr" anchorCtr="0">
            <a:noAutofit/>
          </a:bodyPr>
          <a:lstStyle/>
          <a:p>
            <a:pPr>
              <a:spcBef>
                <a:spcPts val="300"/>
              </a:spcBef>
            </a:pPr>
            <a:r>
              <a:rPr lang="en-US" sz="1400" b="1" dirty="0"/>
              <a:t>Exceptions</a:t>
            </a:r>
          </a:p>
          <a:p>
            <a:pPr marL="182563" indent="-182563">
              <a:spcBef>
                <a:spcPts val="300"/>
              </a:spcBef>
              <a:buClr>
                <a:schemeClr val="accent1"/>
              </a:buClr>
              <a:buFont typeface="Wingdings" panose="05000000000000000000" pitchFamily="2" charset="2"/>
              <a:buChar char="§"/>
            </a:pPr>
            <a:r>
              <a:rPr lang="en-US" sz="1400" i="1" dirty="0"/>
              <a:t>Business area</a:t>
            </a:r>
          </a:p>
          <a:p>
            <a:pPr marL="182563" indent="-182563">
              <a:spcBef>
                <a:spcPts val="300"/>
              </a:spcBef>
              <a:buClr>
                <a:schemeClr val="accent1"/>
              </a:buClr>
              <a:buFont typeface="Wingdings" panose="05000000000000000000" pitchFamily="2" charset="2"/>
              <a:buChar char="§"/>
            </a:pPr>
            <a:r>
              <a:rPr lang="en-US" sz="1400" i="1" dirty="0"/>
              <a:t>Tax fields</a:t>
            </a:r>
          </a:p>
        </p:txBody>
      </p:sp>
      <p:sp>
        <p:nvSpPr>
          <p:cNvPr id="5" name="Rectangle 4">
            <a:extLst>
              <a:ext uri="{FF2B5EF4-FFF2-40B4-BE49-F238E27FC236}">
                <a16:creationId xmlns:a16="http://schemas.microsoft.com/office/drawing/2014/main" id="{67692A02-F9FC-439E-BDA4-5FFA6226312C}"/>
              </a:ext>
            </a:extLst>
          </p:cNvPr>
          <p:cNvSpPr/>
          <p:nvPr/>
        </p:nvSpPr>
        <p:spPr>
          <a:xfrm>
            <a:off x="227349" y="981075"/>
            <a:ext cx="11688426" cy="1877437"/>
          </a:xfrm>
          <a:prstGeom prst="rect">
            <a:avLst/>
          </a:prstGeom>
        </p:spPr>
        <p:txBody>
          <a:bodyPr wrap="square">
            <a:spAutoFit/>
          </a:bodyPr>
          <a:lstStyle/>
          <a:p>
            <a:pPr marL="285750" indent="-285750">
              <a:spcBef>
                <a:spcPts val="600"/>
              </a:spcBef>
              <a:buClr>
                <a:schemeClr val="accent1"/>
              </a:buClr>
              <a:buFont typeface="Wingdings" panose="05000000000000000000" pitchFamily="2" charset="2"/>
              <a:buChar char="§"/>
            </a:pPr>
            <a:r>
              <a:rPr lang="en-US" sz="1600" dirty="0"/>
              <a:t>During document entry, different fields are displayed depending on the transaction and the accounts used, this can be controlled by field status</a:t>
            </a:r>
          </a:p>
          <a:p>
            <a:pPr marL="285750" indent="-285750">
              <a:spcBef>
                <a:spcPts val="600"/>
              </a:spcBef>
              <a:buClr>
                <a:schemeClr val="accent1"/>
              </a:buClr>
              <a:buFont typeface="Wingdings" panose="05000000000000000000" pitchFamily="2" charset="2"/>
              <a:buChar char="§"/>
            </a:pPr>
            <a:r>
              <a:rPr lang="en-US" sz="1600" b="1" dirty="0"/>
              <a:t>Document field status </a:t>
            </a:r>
            <a:r>
              <a:rPr lang="en-US" sz="1600" dirty="0"/>
              <a:t>controlled by</a:t>
            </a:r>
          </a:p>
          <a:p>
            <a:pPr marL="536575" lvl="1" indent="-274638">
              <a:spcBef>
                <a:spcPts val="600"/>
              </a:spcBef>
              <a:buClr>
                <a:schemeClr val="accent2"/>
              </a:buClr>
              <a:buFont typeface="Arial" panose="020B0604020202020204" pitchFamily="34" charset="0"/>
              <a:buChar char="•"/>
            </a:pPr>
            <a:r>
              <a:rPr lang="en-US" sz="1600" b="1" dirty="0"/>
              <a:t>Field status of account</a:t>
            </a:r>
          </a:p>
          <a:p>
            <a:pPr marL="536575" lvl="1" indent="-274638">
              <a:spcBef>
                <a:spcPts val="600"/>
              </a:spcBef>
              <a:buClr>
                <a:schemeClr val="accent2"/>
              </a:buClr>
              <a:buFont typeface="Arial" panose="020B0604020202020204" pitchFamily="34" charset="0"/>
              <a:buChar char="•"/>
            </a:pPr>
            <a:r>
              <a:rPr lang="en-US" sz="1600" b="1" dirty="0"/>
              <a:t>Posting Key</a:t>
            </a:r>
          </a:p>
          <a:p>
            <a:pPr marL="285750" indent="-285750">
              <a:spcBef>
                <a:spcPts val="600"/>
              </a:spcBef>
              <a:buClr>
                <a:schemeClr val="accent1"/>
              </a:buClr>
              <a:buFont typeface="Wingdings" panose="05000000000000000000" pitchFamily="2" charset="2"/>
              <a:buChar char="§"/>
            </a:pPr>
            <a:r>
              <a:rPr lang="en-US" sz="1600" dirty="0"/>
              <a:t>Generally, Account specific field status for G/L Accounts</a:t>
            </a:r>
          </a:p>
        </p:txBody>
      </p:sp>
      <p:sp>
        <p:nvSpPr>
          <p:cNvPr id="8" name="Rectangle 7">
            <a:extLst>
              <a:ext uri="{FF2B5EF4-FFF2-40B4-BE49-F238E27FC236}">
                <a16:creationId xmlns:a16="http://schemas.microsoft.com/office/drawing/2014/main" id="{0D17911A-DFCD-4017-B700-50A1CF7754E5}"/>
              </a:ext>
            </a:extLst>
          </p:cNvPr>
          <p:cNvSpPr/>
          <p:nvPr/>
        </p:nvSpPr>
        <p:spPr>
          <a:xfrm>
            <a:off x="2159968" y="2996952"/>
            <a:ext cx="7872064" cy="338554"/>
          </a:xfrm>
          <a:prstGeom prst="rect">
            <a:avLst/>
          </a:prstGeom>
        </p:spPr>
        <p:txBody>
          <a:bodyPr wrap="square">
            <a:spAutoFit/>
          </a:bodyPr>
          <a:lstStyle/>
          <a:p>
            <a:pPr algn="ctr"/>
            <a:r>
              <a:rPr lang="en-US" sz="1600" b="1" u="sng" dirty="0"/>
              <a:t>Posting key field status for Customer/Vendor accounts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Field Status</a:t>
            </a:r>
          </a:p>
        </p:txBody>
      </p:sp>
      <p:pic>
        <p:nvPicPr>
          <p:cNvPr id="8194" name="Picture 2"/>
          <p:cNvPicPr>
            <a:picLocks noChangeAspect="1" noChangeArrowheads="1"/>
          </p:cNvPicPr>
          <p:nvPr/>
        </p:nvPicPr>
        <p:blipFill>
          <a:blip r:embed="rId2" cstate="print"/>
          <a:stretch>
            <a:fillRect/>
          </a:stretch>
        </p:blipFill>
        <p:spPr bwMode="auto">
          <a:xfrm>
            <a:off x="4957305" y="1341438"/>
            <a:ext cx="6941904" cy="4998171"/>
          </a:xfrm>
          <a:prstGeom prst="rect">
            <a:avLst/>
          </a:prstGeom>
        </p:spPr>
      </p:pic>
      <p:sp>
        <p:nvSpPr>
          <p:cNvPr id="5" name="Rectangle 4">
            <a:extLst>
              <a:ext uri="{FF2B5EF4-FFF2-40B4-BE49-F238E27FC236}">
                <a16:creationId xmlns:a16="http://schemas.microsoft.com/office/drawing/2014/main" id="{5F2EFA99-7F9B-4E8F-B99C-850A63D915A7}"/>
              </a:ext>
            </a:extLst>
          </p:cNvPr>
          <p:cNvSpPr/>
          <p:nvPr/>
        </p:nvSpPr>
        <p:spPr>
          <a:xfrm>
            <a:off x="203754" y="3186498"/>
            <a:ext cx="4524094" cy="1308050"/>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pPr>
            <a:r>
              <a:rPr lang="en-US" sz="1600" dirty="0"/>
              <a:t>Defined at client level</a:t>
            </a:r>
          </a:p>
          <a:p>
            <a:pPr marL="358775" indent="-358775">
              <a:spcBef>
                <a:spcPts val="1800"/>
              </a:spcBef>
              <a:buClr>
                <a:schemeClr val="accent1"/>
              </a:buClr>
              <a:buFont typeface="Wingdings" panose="05000000000000000000" pitchFamily="2" charset="2"/>
              <a:buChar char="§"/>
            </a:pPr>
            <a:r>
              <a:rPr lang="en-US" sz="1600" dirty="0"/>
              <a:t>Documents cannot be posted until field status groups are assigned to company code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Structure</a:t>
            </a:r>
          </a:p>
        </p:txBody>
      </p:sp>
      <p:sp>
        <p:nvSpPr>
          <p:cNvPr id="5" name="Rectangle 4">
            <a:extLst>
              <a:ext uri="{FF2B5EF4-FFF2-40B4-BE49-F238E27FC236}">
                <a16:creationId xmlns:a16="http://schemas.microsoft.com/office/drawing/2014/main" id="{E42D6E43-0BD6-4A0B-8D5B-412E55CB1CE2}"/>
              </a:ext>
            </a:extLst>
          </p:cNvPr>
          <p:cNvSpPr/>
          <p:nvPr/>
        </p:nvSpPr>
        <p:spPr>
          <a:xfrm>
            <a:off x="227349" y="1341438"/>
            <a:ext cx="11688426" cy="1892826"/>
          </a:xfrm>
          <a:prstGeom prst="rect">
            <a:avLst/>
          </a:prstGeom>
        </p:spPr>
        <p:txBody>
          <a:bodyPr wrap="square">
            <a:spAutoFit/>
          </a:bodyPr>
          <a:lstStyle/>
          <a:p>
            <a:pPr>
              <a:spcBef>
                <a:spcPts val="1800"/>
              </a:spcBef>
              <a:buNone/>
            </a:pPr>
            <a:r>
              <a:rPr lang="en-US" b="1" u="sng" dirty="0"/>
              <a:t>Summary:</a:t>
            </a:r>
          </a:p>
          <a:p>
            <a:pPr>
              <a:spcBef>
                <a:spcPts val="1800"/>
              </a:spcBef>
              <a:buNone/>
            </a:pPr>
            <a:r>
              <a:rPr lang="en-US" b="1" dirty="0"/>
              <a:t>Now you should be able to:</a:t>
            </a:r>
          </a:p>
          <a:p>
            <a:pPr marL="358775" indent="-358775">
              <a:spcBef>
                <a:spcPts val="1800"/>
              </a:spcBef>
              <a:buClr>
                <a:schemeClr val="accent1"/>
              </a:buClr>
              <a:buFont typeface="Wingdings" panose="05000000000000000000" pitchFamily="2" charset="2"/>
              <a:buChar char="§"/>
            </a:pPr>
            <a:r>
              <a:rPr lang="en-US" dirty="0"/>
              <a:t>Understand the structure of documents in SAP</a:t>
            </a:r>
          </a:p>
          <a:p>
            <a:pPr marL="358775" indent="-358775">
              <a:spcBef>
                <a:spcPts val="1800"/>
              </a:spcBef>
              <a:buClr>
                <a:schemeClr val="accent1"/>
              </a:buClr>
              <a:buFont typeface="Wingdings" panose="05000000000000000000" pitchFamily="2" charset="2"/>
              <a:buChar char="§"/>
            </a:pPr>
            <a:r>
              <a:rPr lang="en-US" dirty="0"/>
              <a:t>Define Posting keys, field status groups, document types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Structure: Exercise Time</a:t>
            </a:r>
          </a:p>
        </p:txBody>
      </p:sp>
      <p:pic>
        <p:nvPicPr>
          <p:cNvPr id="4" name="Picture 2" descr="C:\Documents and Settings\rpotturi\Local Settings\Temporary Internet Files\Content.IE5\O1I78H6N\MC900048774[1].wmf"/>
          <p:cNvPicPr>
            <a:picLocks noChangeAspect="1" noChangeArrowheads="1"/>
          </p:cNvPicPr>
          <p:nvPr/>
        </p:nvPicPr>
        <p:blipFill>
          <a:blip r:embed="rId2" cstate="print"/>
          <a:stretch>
            <a:fillRect/>
          </a:stretch>
        </p:blipFill>
        <p:spPr bwMode="auto">
          <a:xfrm>
            <a:off x="10260048" y="4797152"/>
            <a:ext cx="1668600" cy="1695400"/>
          </a:xfrm>
          <a:prstGeom prst="rect">
            <a:avLst/>
          </a:prstGeom>
        </p:spPr>
      </p:pic>
      <p:sp>
        <p:nvSpPr>
          <p:cNvPr id="6" name="Rectangle 5">
            <a:extLst>
              <a:ext uri="{FF2B5EF4-FFF2-40B4-BE49-F238E27FC236}">
                <a16:creationId xmlns:a16="http://schemas.microsoft.com/office/drawing/2014/main" id="{EF578125-53AC-417E-B8D1-16404E947F97}"/>
              </a:ext>
            </a:extLst>
          </p:cNvPr>
          <p:cNvSpPr/>
          <p:nvPr/>
        </p:nvSpPr>
        <p:spPr>
          <a:xfrm>
            <a:off x="227013" y="1341438"/>
            <a:ext cx="11688762" cy="3293209"/>
          </a:xfrm>
          <a:prstGeom prst="rect">
            <a:avLst/>
          </a:prstGeom>
        </p:spPr>
        <p:txBody>
          <a:bodyPr wrap="square">
            <a:spAutoFit/>
          </a:bodyPr>
          <a:lstStyle/>
          <a:p>
            <a:pPr>
              <a:spcBef>
                <a:spcPts val="2400"/>
              </a:spcBef>
              <a:buNone/>
            </a:pPr>
            <a:r>
              <a:rPr lang="en-US" b="1" dirty="0"/>
              <a:t>? </a:t>
            </a:r>
            <a:r>
              <a:rPr lang="en-US" dirty="0"/>
              <a:t>What are the most important control functions of the document type?</a:t>
            </a:r>
          </a:p>
          <a:p>
            <a:pPr>
              <a:spcBef>
                <a:spcPts val="2400"/>
              </a:spcBef>
              <a:buNone/>
            </a:pPr>
            <a:r>
              <a:rPr lang="en-US" b="1" dirty="0"/>
              <a:t>? </a:t>
            </a:r>
            <a:r>
              <a:rPr lang="en-US" dirty="0"/>
              <a:t>If the user assigns the document number manually, this is ____  number assignment</a:t>
            </a:r>
          </a:p>
          <a:p>
            <a:pPr>
              <a:spcBef>
                <a:spcPts val="2400"/>
              </a:spcBef>
              <a:buNone/>
            </a:pPr>
            <a:r>
              <a:rPr lang="en-US" b="1" dirty="0"/>
              <a:t>? </a:t>
            </a:r>
            <a:r>
              <a:rPr lang="en-US" dirty="0"/>
              <a:t>Document number ranges must not overlap</a:t>
            </a:r>
          </a:p>
          <a:p>
            <a:pPr>
              <a:spcBef>
                <a:spcPts val="2400"/>
              </a:spcBef>
              <a:buNone/>
            </a:pPr>
            <a:r>
              <a:rPr lang="en-US" b="1" dirty="0"/>
              <a:t>? </a:t>
            </a:r>
            <a:r>
              <a:rPr lang="en-US" dirty="0"/>
              <a:t>What posting key controls?</a:t>
            </a:r>
          </a:p>
          <a:p>
            <a:pPr>
              <a:spcBef>
                <a:spcPts val="2400"/>
              </a:spcBef>
              <a:buNone/>
            </a:pPr>
            <a:r>
              <a:rPr lang="en-US" b="1" dirty="0"/>
              <a:t>?</a:t>
            </a:r>
            <a:r>
              <a:rPr lang="en-US" dirty="0"/>
              <a:t> What are the two important control keys for a document?</a:t>
            </a:r>
          </a:p>
          <a:p>
            <a:pPr>
              <a:spcBef>
                <a:spcPts val="2400"/>
              </a:spcBef>
              <a:buNone/>
            </a:pPr>
            <a:r>
              <a:rPr lang="en-US" b="1" dirty="0"/>
              <a:t>? </a:t>
            </a:r>
            <a:r>
              <a:rPr lang="en-US" dirty="0"/>
              <a:t>What controls the field status of a document?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722439" y="225425"/>
            <a:ext cx="8377237" cy="547688"/>
          </a:xfrm>
          <a:prstGeom prst="rect">
            <a:avLst/>
          </a:prstGeom>
          <a:noFill/>
          <a:ln w="9525">
            <a:noFill/>
            <a:miter lim="800000"/>
            <a:headEnd/>
            <a:tailEnd/>
          </a:ln>
        </p:spPr>
        <p:txBody>
          <a:bodyPr lIns="180000" tIns="36000" rIns="108000" bIns="36000" anchor="ctr"/>
          <a:lstStyle/>
          <a:p>
            <a:pPr eaLnBrk="0" hangingPunct="0">
              <a:lnSpc>
                <a:spcPct val="90000"/>
              </a:lnSpc>
              <a:defRPr/>
            </a:pPr>
            <a:endParaRPr lang="en-US" sz="2400" b="1" kern="0" dirty="0">
              <a:latin typeface="+mj-lt"/>
              <a:ea typeface="+mj-ea"/>
              <a:cs typeface="+mj-cs"/>
            </a:endParaRPr>
          </a:p>
        </p:txBody>
      </p:sp>
      <p:sp>
        <p:nvSpPr>
          <p:cNvPr id="6" name="Content Placeholder 2"/>
          <p:cNvSpPr>
            <a:spLocks noGrp="1"/>
          </p:cNvSpPr>
          <p:nvPr>
            <p:ph type="body" sz="quarter" idx="11"/>
          </p:nvPr>
        </p:nvSpPr>
        <p:spPr/>
        <p:txBody>
          <a:bodyPr>
            <a:normAutofit/>
          </a:bodyPr>
          <a:lstStyle/>
          <a:p>
            <a:r>
              <a:rPr lang="en-US" dirty="0"/>
              <a:t>Course Objective </a:t>
            </a:r>
          </a:p>
        </p:txBody>
      </p:sp>
      <p:pic>
        <p:nvPicPr>
          <p:cNvPr id="7173" name="Picture 5"/>
          <p:cNvPicPr>
            <a:picLocks noChangeAspect="1" noChangeArrowheads="1"/>
          </p:cNvPicPr>
          <p:nvPr/>
        </p:nvPicPr>
        <p:blipFill>
          <a:blip r:embed="rId2" cstate="print"/>
          <a:stretch>
            <a:fillRect/>
          </a:stretch>
        </p:blipFill>
        <p:spPr bwMode="auto">
          <a:xfrm>
            <a:off x="216794" y="4136241"/>
            <a:ext cx="3011289" cy="2382644"/>
          </a:xfrm>
          <a:prstGeom prst="rect">
            <a:avLst/>
          </a:prstGeom>
        </p:spPr>
      </p:pic>
      <p:sp>
        <p:nvSpPr>
          <p:cNvPr id="5" name="Rectangle 4">
            <a:extLst>
              <a:ext uri="{FF2B5EF4-FFF2-40B4-BE49-F238E27FC236}">
                <a16:creationId xmlns:a16="http://schemas.microsoft.com/office/drawing/2014/main" id="{A50DA418-CA96-4479-94A7-B2575DBB91B2}"/>
              </a:ext>
            </a:extLst>
          </p:cNvPr>
          <p:cNvSpPr/>
          <p:nvPr/>
        </p:nvSpPr>
        <p:spPr>
          <a:xfrm>
            <a:off x="240492" y="548680"/>
            <a:ext cx="6096000" cy="3416320"/>
          </a:xfrm>
          <a:prstGeom prst="rect">
            <a:avLst/>
          </a:prstGeom>
        </p:spPr>
        <p:txBody>
          <a:bodyPr>
            <a:spAutoFit/>
          </a:bodyPr>
          <a:lstStyle/>
          <a:p>
            <a:pPr marL="358775" indent="-358775">
              <a:spcBef>
                <a:spcPts val="1800"/>
              </a:spcBef>
              <a:buClr>
                <a:schemeClr val="accent1"/>
              </a:buClr>
              <a:buFont typeface="Wingdings" panose="05000000000000000000" pitchFamily="2" charset="2"/>
              <a:buChar char="§"/>
              <a:defRPr/>
            </a:pPr>
            <a:r>
              <a:rPr lang="en-US" dirty="0"/>
              <a:t>Accounting documents and its importance</a:t>
            </a:r>
          </a:p>
          <a:p>
            <a:pPr marL="358775" indent="-358775">
              <a:spcBef>
                <a:spcPts val="1800"/>
              </a:spcBef>
              <a:buClr>
                <a:schemeClr val="accent1"/>
              </a:buClr>
              <a:buFont typeface="Wingdings" panose="05000000000000000000" pitchFamily="2" charset="2"/>
              <a:buChar char="§"/>
              <a:defRPr/>
            </a:pPr>
            <a:r>
              <a:rPr lang="en-US" dirty="0"/>
              <a:t>How to open and close posting periods</a:t>
            </a:r>
          </a:p>
          <a:p>
            <a:pPr marL="358775" indent="-358775">
              <a:spcBef>
                <a:spcPts val="1800"/>
              </a:spcBef>
              <a:buClr>
                <a:schemeClr val="accent1"/>
              </a:buClr>
              <a:buFont typeface="Wingdings" panose="05000000000000000000" pitchFamily="2" charset="2"/>
              <a:buChar char="§"/>
              <a:defRPr/>
            </a:pPr>
            <a:r>
              <a:rPr lang="en-US" dirty="0"/>
              <a:t>What are Tolerance Groups</a:t>
            </a:r>
          </a:p>
          <a:p>
            <a:pPr marL="358775" indent="-358775">
              <a:spcBef>
                <a:spcPts val="1800"/>
              </a:spcBef>
              <a:buClr>
                <a:schemeClr val="accent1"/>
              </a:buClr>
              <a:buFont typeface="Wingdings" panose="05000000000000000000" pitchFamily="2" charset="2"/>
              <a:buChar char="§"/>
              <a:defRPr/>
            </a:pPr>
            <a:r>
              <a:rPr lang="en-US" dirty="0"/>
              <a:t>Importance of Terms of Payments</a:t>
            </a:r>
          </a:p>
          <a:p>
            <a:pPr marL="358775" indent="-358775">
              <a:spcBef>
                <a:spcPts val="1800"/>
              </a:spcBef>
              <a:buClr>
                <a:schemeClr val="accent1"/>
              </a:buClr>
              <a:buFont typeface="Wingdings" panose="05000000000000000000" pitchFamily="2" charset="2"/>
              <a:buChar char="§"/>
              <a:defRPr/>
            </a:pPr>
            <a:r>
              <a:rPr lang="en-US" dirty="0"/>
              <a:t>Cross company code transactions</a:t>
            </a:r>
          </a:p>
          <a:p>
            <a:pPr marL="358775" indent="-358775">
              <a:spcBef>
                <a:spcPts val="1800"/>
              </a:spcBef>
              <a:buClr>
                <a:schemeClr val="accent1"/>
              </a:buClr>
              <a:buFont typeface="Wingdings" panose="05000000000000000000" pitchFamily="2" charset="2"/>
              <a:buChar char="§"/>
              <a:defRPr/>
            </a:pPr>
            <a:r>
              <a:rPr lang="en-US" dirty="0"/>
              <a:t>Clearing process</a:t>
            </a:r>
          </a:p>
          <a:p>
            <a:pPr marL="358775" indent="-358775">
              <a:spcBef>
                <a:spcPts val="1800"/>
              </a:spcBef>
              <a:buClr>
                <a:schemeClr val="accent1"/>
              </a:buClr>
              <a:buFont typeface="Wingdings" panose="05000000000000000000" pitchFamily="2" charset="2"/>
              <a:buChar char="§"/>
              <a:defRPr/>
            </a:pPr>
            <a:r>
              <a:rPr lang="en-US" dirty="0"/>
              <a:t>Exchange rate differences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Document Control: Posting Periods	</a:t>
            </a:r>
          </a:p>
        </p:txBody>
      </p:sp>
      <p:graphicFrame>
        <p:nvGraphicFramePr>
          <p:cNvPr id="5" name="Diagram 4"/>
          <p:cNvGraphicFramePr/>
          <p:nvPr>
            <p:extLst>
              <p:ext uri="{D42A27DB-BD31-4B8C-83A1-F6EECF244321}">
                <p14:modId xmlns:p14="http://schemas.microsoft.com/office/powerpoint/2010/main" val="2885542397"/>
              </p:ext>
            </p:extLst>
          </p:nvPr>
        </p:nvGraphicFramePr>
        <p:xfrm>
          <a:off x="1238679" y="980728"/>
          <a:ext cx="9714643" cy="5314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3958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Periods	</a:t>
            </a:r>
          </a:p>
        </p:txBody>
      </p:sp>
      <p:sp>
        <p:nvSpPr>
          <p:cNvPr id="5" name="Rectangle 4">
            <a:extLst>
              <a:ext uri="{FF2B5EF4-FFF2-40B4-BE49-F238E27FC236}">
                <a16:creationId xmlns:a16="http://schemas.microsoft.com/office/drawing/2014/main" id="{8C16576A-0C4A-4A14-B2E9-A6C0097BA0FA}"/>
              </a:ext>
            </a:extLst>
          </p:cNvPr>
          <p:cNvSpPr/>
          <p:nvPr/>
        </p:nvSpPr>
        <p:spPr>
          <a:xfrm>
            <a:off x="227348" y="1341438"/>
            <a:ext cx="11557283" cy="1892826"/>
          </a:xfrm>
          <a:prstGeom prst="rect">
            <a:avLst/>
          </a:prstGeom>
        </p:spPr>
        <p:txBody>
          <a:bodyPr wrap="square">
            <a:spAutoFit/>
          </a:bodyPr>
          <a:lstStyle/>
          <a:p>
            <a:pPr>
              <a:spcBef>
                <a:spcPts val="1800"/>
              </a:spcBef>
              <a:buNone/>
            </a:pPr>
            <a:r>
              <a:rPr lang="en-US" b="1" u="sng" dirty="0"/>
              <a:t>Objective:</a:t>
            </a:r>
          </a:p>
          <a:p>
            <a:pPr>
              <a:spcBef>
                <a:spcPts val="1800"/>
              </a:spcBef>
              <a:buNone/>
            </a:pPr>
            <a:r>
              <a:rPr lang="en-US" b="1" dirty="0"/>
              <a:t>After the lesson you will be able to:</a:t>
            </a:r>
          </a:p>
          <a:p>
            <a:pPr marL="358775" indent="-358775">
              <a:spcBef>
                <a:spcPts val="1800"/>
              </a:spcBef>
              <a:buClr>
                <a:schemeClr val="accent1"/>
              </a:buClr>
              <a:buFont typeface="Wingdings" panose="05000000000000000000" pitchFamily="2" charset="2"/>
              <a:buChar char="§"/>
            </a:pPr>
            <a:r>
              <a:rPr lang="en-US" dirty="0"/>
              <a:t>Open and close posting periods</a:t>
            </a:r>
          </a:p>
          <a:p>
            <a:pPr marL="358775" indent="-358775">
              <a:spcBef>
                <a:spcPts val="1800"/>
              </a:spcBef>
              <a:buClr>
                <a:schemeClr val="accent1"/>
              </a:buClr>
              <a:buFont typeface="Wingdings" panose="05000000000000000000" pitchFamily="2" charset="2"/>
              <a:buChar char="§"/>
            </a:pPr>
            <a:r>
              <a:rPr lang="en-US" dirty="0"/>
              <a:t>Open and close posting periods differently for different account types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Periods</a:t>
            </a:r>
          </a:p>
        </p:txBody>
      </p:sp>
      <p:pic>
        <p:nvPicPr>
          <p:cNvPr id="1026" name="Picture 2"/>
          <p:cNvPicPr>
            <a:picLocks noChangeAspect="1" noChangeArrowheads="1"/>
          </p:cNvPicPr>
          <p:nvPr/>
        </p:nvPicPr>
        <p:blipFill>
          <a:blip r:embed="rId2" cstate="print"/>
          <a:stretch>
            <a:fillRect/>
          </a:stretch>
        </p:blipFill>
        <p:spPr bwMode="auto">
          <a:xfrm>
            <a:off x="2423592" y="1731725"/>
            <a:ext cx="6981825" cy="4133850"/>
          </a:xfrm>
          <a:prstGeom prst="rect">
            <a:avLst/>
          </a:prstGeom>
        </p:spPr>
      </p:pic>
      <p:sp>
        <p:nvSpPr>
          <p:cNvPr id="5" name="Rectangle 4">
            <a:extLst>
              <a:ext uri="{FF2B5EF4-FFF2-40B4-BE49-F238E27FC236}">
                <a16:creationId xmlns:a16="http://schemas.microsoft.com/office/drawing/2014/main" id="{76EFD8BA-A144-4D70-8773-4B4E160CE88A}"/>
              </a:ext>
            </a:extLst>
          </p:cNvPr>
          <p:cNvSpPr/>
          <p:nvPr/>
        </p:nvSpPr>
        <p:spPr>
          <a:xfrm>
            <a:off x="227349" y="991614"/>
            <a:ext cx="11688426" cy="584775"/>
          </a:xfrm>
          <a:prstGeom prst="rect">
            <a:avLst/>
          </a:prstGeom>
        </p:spPr>
        <p:txBody>
          <a:bodyPr wrap="square">
            <a:spAutoFit/>
          </a:bodyPr>
          <a:lstStyle/>
          <a:p>
            <a:pPr marL="285750" indent="-285750">
              <a:buClr>
                <a:schemeClr val="accent1"/>
              </a:buClr>
              <a:buFont typeface="Wingdings" panose="05000000000000000000" pitchFamily="2" charset="2"/>
              <a:buChar char="§"/>
            </a:pPr>
            <a:r>
              <a:rPr lang="en-US" sz="1600" dirty="0"/>
              <a:t>Allowing users </a:t>
            </a:r>
            <a:r>
              <a:rPr lang="en-US" sz="1600" b="1" dirty="0"/>
              <a:t>only</a:t>
            </a:r>
            <a:r>
              <a:rPr lang="en-US" sz="1600" dirty="0"/>
              <a:t> to post in the </a:t>
            </a:r>
            <a:r>
              <a:rPr lang="en-US" sz="1600" b="1" dirty="0"/>
              <a:t>current period</a:t>
            </a:r>
            <a:r>
              <a:rPr lang="en-US" sz="1600" dirty="0"/>
              <a:t>, remaining periods are kept closed. At the year end </a:t>
            </a:r>
            <a:r>
              <a:rPr lang="en-US" sz="1600" b="1" dirty="0"/>
              <a:t>special periods </a:t>
            </a:r>
            <a:r>
              <a:rPr lang="en-US" sz="1600" dirty="0"/>
              <a:t>are open for some users for </a:t>
            </a:r>
            <a:r>
              <a:rPr lang="en-US" sz="1600" b="1" dirty="0"/>
              <a:t>adjustment entries</a:t>
            </a:r>
            <a:endParaRPr lang="en-US" sz="1600" dirty="0"/>
          </a:p>
        </p:txBody>
      </p:sp>
      <p:sp>
        <p:nvSpPr>
          <p:cNvPr id="6" name="Rectangle 5">
            <a:extLst>
              <a:ext uri="{FF2B5EF4-FFF2-40B4-BE49-F238E27FC236}">
                <a16:creationId xmlns:a16="http://schemas.microsoft.com/office/drawing/2014/main" id="{ACEFAEC5-817B-42E7-A9BD-2C9FC9E56F4B}"/>
              </a:ext>
            </a:extLst>
          </p:cNvPr>
          <p:cNvSpPr/>
          <p:nvPr/>
        </p:nvSpPr>
        <p:spPr>
          <a:xfrm>
            <a:off x="227349" y="5877272"/>
            <a:ext cx="7008440" cy="338554"/>
          </a:xfrm>
          <a:prstGeom prst="rect">
            <a:avLst/>
          </a:prstGeom>
        </p:spPr>
        <p:txBody>
          <a:bodyPr wrap="square">
            <a:spAutoFit/>
          </a:bodyPr>
          <a:lstStyle/>
          <a:p>
            <a:pPr marL="285750" indent="-285750">
              <a:buClr>
                <a:schemeClr val="accent1"/>
              </a:buClr>
              <a:buFont typeface="Wingdings" panose="05000000000000000000" pitchFamily="2" charset="2"/>
              <a:buChar char="§"/>
            </a:pPr>
            <a:r>
              <a:rPr lang="en-US" sz="1600" dirty="0"/>
              <a:t>Posting periods are defined in the fiscal year variant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Period Variant</a:t>
            </a:r>
          </a:p>
        </p:txBody>
      </p:sp>
      <p:pic>
        <p:nvPicPr>
          <p:cNvPr id="2050" name="Picture 2"/>
          <p:cNvPicPr>
            <a:picLocks noChangeAspect="1" noChangeArrowheads="1"/>
          </p:cNvPicPr>
          <p:nvPr/>
        </p:nvPicPr>
        <p:blipFill>
          <a:blip r:embed="rId2" cstate="print"/>
          <a:stretch>
            <a:fillRect/>
          </a:stretch>
        </p:blipFill>
        <p:spPr bwMode="auto">
          <a:xfrm>
            <a:off x="2271713" y="1268760"/>
            <a:ext cx="7648575" cy="3619500"/>
          </a:xfrm>
          <a:prstGeom prst="rect">
            <a:avLst/>
          </a:prstGeom>
        </p:spPr>
      </p:pic>
      <p:sp>
        <p:nvSpPr>
          <p:cNvPr id="5" name="Rectangle 4">
            <a:extLst>
              <a:ext uri="{FF2B5EF4-FFF2-40B4-BE49-F238E27FC236}">
                <a16:creationId xmlns:a16="http://schemas.microsoft.com/office/drawing/2014/main" id="{F1E52E52-D86E-4FFE-9A5B-B75AAE631163}"/>
              </a:ext>
            </a:extLst>
          </p:cNvPr>
          <p:cNvSpPr/>
          <p:nvPr/>
        </p:nvSpPr>
        <p:spPr>
          <a:xfrm>
            <a:off x="230999" y="5262299"/>
            <a:ext cx="11684776" cy="830997"/>
          </a:xfrm>
          <a:prstGeom prst="rect">
            <a:avLst/>
          </a:prstGeom>
        </p:spPr>
        <p:txBody>
          <a:bodyPr wrap="square">
            <a:spAutoFit/>
          </a:bodyPr>
          <a:lstStyle/>
          <a:p>
            <a:pPr marL="285750" indent="-285750">
              <a:buClr>
                <a:schemeClr val="accent1"/>
              </a:buClr>
              <a:buFont typeface="Wingdings" panose="05000000000000000000" pitchFamily="2" charset="2"/>
              <a:buChar char="§"/>
            </a:pPr>
            <a:r>
              <a:rPr lang="en-US" sz="1600" dirty="0"/>
              <a:t>Several company codes can use the same posting period variant</a:t>
            </a:r>
          </a:p>
          <a:p>
            <a:pPr marL="285750" indent="-285750">
              <a:buClr>
                <a:schemeClr val="accent1"/>
              </a:buClr>
              <a:buFont typeface="Wingdings" panose="05000000000000000000" pitchFamily="2" charset="2"/>
              <a:buChar char="§"/>
            </a:pPr>
            <a:endParaRPr lang="en-US" sz="1600" dirty="0"/>
          </a:p>
          <a:p>
            <a:pPr marL="285750" indent="-285750">
              <a:buClr>
                <a:schemeClr val="accent1"/>
              </a:buClr>
              <a:buFont typeface="Wingdings" panose="05000000000000000000" pitchFamily="2" charset="2"/>
              <a:buChar char="§"/>
            </a:pPr>
            <a:r>
              <a:rPr lang="en-US" sz="1600" dirty="0"/>
              <a:t>For all company codes assigned, posting periods can be open and closed simultaneously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 Checks by Account Type</a:t>
            </a:r>
          </a:p>
        </p:txBody>
      </p:sp>
      <p:pic>
        <p:nvPicPr>
          <p:cNvPr id="3074" name="Picture 2"/>
          <p:cNvPicPr>
            <a:picLocks noChangeAspect="1" noChangeArrowheads="1"/>
          </p:cNvPicPr>
          <p:nvPr/>
        </p:nvPicPr>
        <p:blipFill>
          <a:blip r:embed="rId2" cstate="print"/>
          <a:stretch>
            <a:fillRect/>
          </a:stretch>
        </p:blipFill>
        <p:spPr bwMode="auto">
          <a:xfrm>
            <a:off x="2763043" y="765242"/>
            <a:ext cx="6665914" cy="3454894"/>
          </a:xfrm>
          <a:prstGeom prst="rect">
            <a:avLst/>
          </a:prstGeom>
        </p:spPr>
      </p:pic>
      <p:sp>
        <p:nvSpPr>
          <p:cNvPr id="5" name="TextBox 4"/>
          <p:cNvSpPr txBox="1"/>
          <p:nvPr/>
        </p:nvSpPr>
        <p:spPr>
          <a:xfrm>
            <a:off x="9696400" y="1980874"/>
            <a:ext cx="1800493" cy="1169551"/>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wrap="none" rtlCol="0">
            <a:spAutoFit/>
          </a:bodyPr>
          <a:lstStyle/>
          <a:p>
            <a:r>
              <a:rPr lang="en-US" sz="1400" b="1" i="1" dirty="0"/>
              <a:t>S – G/L account</a:t>
            </a:r>
          </a:p>
          <a:p>
            <a:r>
              <a:rPr lang="en-US" sz="1400" b="1" i="1" dirty="0"/>
              <a:t>D – Customer</a:t>
            </a:r>
          </a:p>
          <a:p>
            <a:r>
              <a:rPr lang="en-US" sz="1400" b="1" i="1" dirty="0"/>
              <a:t>K – Vendor</a:t>
            </a:r>
          </a:p>
          <a:p>
            <a:r>
              <a:rPr lang="en-US" sz="1400" b="1" i="1" dirty="0"/>
              <a:t>A – Assets</a:t>
            </a:r>
          </a:p>
          <a:p>
            <a:r>
              <a:rPr lang="en-US" sz="1400" b="1" i="1" dirty="0"/>
              <a:t>M </a:t>
            </a:r>
            <a:r>
              <a:rPr lang="en-US" sz="1400" i="1" dirty="0"/>
              <a:t>- </a:t>
            </a:r>
            <a:r>
              <a:rPr lang="en-US" sz="1400" b="1" i="1" dirty="0"/>
              <a:t>Materials</a:t>
            </a:r>
          </a:p>
        </p:txBody>
      </p:sp>
      <p:sp>
        <p:nvSpPr>
          <p:cNvPr id="6" name="Rectangle 5">
            <a:extLst>
              <a:ext uri="{FF2B5EF4-FFF2-40B4-BE49-F238E27FC236}">
                <a16:creationId xmlns:a16="http://schemas.microsoft.com/office/drawing/2014/main" id="{A9056D80-CEDA-44D2-8781-EE960239DA6B}"/>
              </a:ext>
            </a:extLst>
          </p:cNvPr>
          <p:cNvSpPr/>
          <p:nvPr/>
        </p:nvSpPr>
        <p:spPr>
          <a:xfrm>
            <a:off x="227349" y="4506785"/>
            <a:ext cx="11688426" cy="2015936"/>
          </a:xfrm>
          <a:prstGeom prst="rect">
            <a:avLst/>
          </a:prstGeom>
        </p:spPr>
        <p:txBody>
          <a:bodyPr wrap="square">
            <a:spAutoFit/>
          </a:bodyPr>
          <a:lstStyle/>
          <a:p>
            <a:pPr marL="285750" indent="-285750">
              <a:spcBef>
                <a:spcPts val="1800"/>
              </a:spcBef>
              <a:buClr>
                <a:schemeClr val="accent1"/>
              </a:buClr>
              <a:buFont typeface="Wingdings" panose="05000000000000000000" pitchFamily="2" charset="2"/>
              <a:buChar char="§"/>
            </a:pPr>
            <a:r>
              <a:rPr lang="en-US" sz="1600" dirty="0"/>
              <a:t>In </a:t>
            </a:r>
            <a:r>
              <a:rPr lang="en-US" sz="1600" b="1" dirty="0"/>
              <a:t>document header</a:t>
            </a:r>
            <a:r>
              <a:rPr lang="en-US" sz="1600" dirty="0"/>
              <a:t>, period assigned to “+” is checked first. So it should be open for all account types</a:t>
            </a:r>
          </a:p>
          <a:p>
            <a:pPr marL="285750" indent="-285750">
              <a:spcBef>
                <a:spcPts val="1800"/>
              </a:spcBef>
              <a:buClr>
                <a:schemeClr val="accent1"/>
              </a:buClr>
              <a:buFont typeface="Wingdings" panose="05000000000000000000" pitchFamily="2" charset="2"/>
              <a:buChar char="§"/>
            </a:pPr>
            <a:r>
              <a:rPr lang="en-US" sz="1600" dirty="0"/>
              <a:t>At </a:t>
            </a:r>
            <a:r>
              <a:rPr lang="en-US" sz="1600" b="1" dirty="0"/>
              <a:t>line item level</a:t>
            </a:r>
            <a:r>
              <a:rPr lang="en-US" sz="1600" dirty="0"/>
              <a:t>, system checks the account type of posting key to ensure that the period is open for assigned account type</a:t>
            </a:r>
          </a:p>
          <a:p>
            <a:pPr marL="285750" indent="-285750">
              <a:spcBef>
                <a:spcPts val="1800"/>
              </a:spcBef>
              <a:buClr>
                <a:schemeClr val="accent1"/>
              </a:buClr>
              <a:buFont typeface="Wingdings" panose="05000000000000000000" pitchFamily="2" charset="2"/>
              <a:buChar char="§"/>
            </a:pPr>
            <a:r>
              <a:rPr lang="en-US" sz="1600" dirty="0"/>
              <a:t>Posting periods can be handled differently for different account types</a:t>
            </a:r>
          </a:p>
          <a:p>
            <a:pPr marL="285750" indent="-285750">
              <a:spcBef>
                <a:spcPts val="1800"/>
              </a:spcBef>
              <a:buClr>
                <a:schemeClr val="accent1"/>
              </a:buClr>
              <a:buFont typeface="Wingdings" panose="05000000000000000000" pitchFamily="2" charset="2"/>
              <a:buChar char="§"/>
            </a:pPr>
            <a:r>
              <a:rPr lang="en-US" sz="1600" dirty="0"/>
              <a:t>Account interval always contains G/L accounts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Period Ranges and Authorizations</a:t>
            </a:r>
          </a:p>
        </p:txBody>
      </p:sp>
      <p:pic>
        <p:nvPicPr>
          <p:cNvPr id="4098" name="Picture 2"/>
          <p:cNvPicPr>
            <a:picLocks noChangeAspect="1" noChangeArrowheads="1"/>
          </p:cNvPicPr>
          <p:nvPr/>
        </p:nvPicPr>
        <p:blipFill>
          <a:blip r:embed="rId2" cstate="print"/>
          <a:stretch>
            <a:fillRect/>
          </a:stretch>
        </p:blipFill>
        <p:spPr bwMode="auto">
          <a:xfrm>
            <a:off x="2357438" y="1196752"/>
            <a:ext cx="7477125" cy="4057650"/>
          </a:xfrm>
          <a:prstGeom prst="rect">
            <a:avLst/>
          </a:prstGeom>
        </p:spPr>
      </p:pic>
      <p:sp>
        <p:nvSpPr>
          <p:cNvPr id="5" name="Rectangle 4">
            <a:extLst>
              <a:ext uri="{FF2B5EF4-FFF2-40B4-BE49-F238E27FC236}">
                <a16:creationId xmlns:a16="http://schemas.microsoft.com/office/drawing/2014/main" id="{82AC60B2-3D42-41A6-9919-2D7FB6E4FACF}"/>
              </a:ext>
            </a:extLst>
          </p:cNvPr>
          <p:cNvSpPr/>
          <p:nvPr/>
        </p:nvSpPr>
        <p:spPr>
          <a:xfrm>
            <a:off x="227349" y="5445224"/>
            <a:ext cx="11688426" cy="815608"/>
          </a:xfrm>
          <a:prstGeom prst="rect">
            <a:avLst/>
          </a:prstGeom>
        </p:spPr>
        <p:txBody>
          <a:bodyPr wrap="square">
            <a:spAutoFit/>
          </a:bodyPr>
          <a:lstStyle/>
          <a:p>
            <a:pPr marL="285750" indent="-285750">
              <a:spcBef>
                <a:spcPts val="1800"/>
              </a:spcBef>
              <a:buClr>
                <a:schemeClr val="accent1"/>
              </a:buClr>
              <a:buFont typeface="Wingdings" panose="05000000000000000000" pitchFamily="2" charset="2"/>
              <a:buChar char="§"/>
            </a:pPr>
            <a:r>
              <a:rPr lang="en-US" sz="1600" dirty="0"/>
              <a:t>During closing two period intervals must be open at the same time for special periods</a:t>
            </a:r>
          </a:p>
          <a:p>
            <a:pPr marL="285750" indent="-285750">
              <a:spcBef>
                <a:spcPts val="1800"/>
              </a:spcBef>
              <a:buClr>
                <a:schemeClr val="accent1"/>
              </a:buClr>
              <a:buFont typeface="Wingdings" panose="05000000000000000000" pitchFamily="2" charset="2"/>
              <a:buChar char="§"/>
            </a:pPr>
            <a:r>
              <a:rPr lang="en-US" sz="1600" dirty="0"/>
              <a:t>Authorization group may be assigned to the first period interval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the Posting Period when Posting</a:t>
            </a:r>
          </a:p>
        </p:txBody>
      </p:sp>
      <p:pic>
        <p:nvPicPr>
          <p:cNvPr id="5123" name="Picture 3"/>
          <p:cNvPicPr>
            <a:picLocks noChangeAspect="1" noChangeArrowheads="1"/>
          </p:cNvPicPr>
          <p:nvPr/>
        </p:nvPicPr>
        <p:blipFill>
          <a:blip r:embed="rId2" cstate="print"/>
          <a:stretch>
            <a:fillRect/>
          </a:stretch>
        </p:blipFill>
        <p:spPr bwMode="auto">
          <a:xfrm>
            <a:off x="2409825" y="1340768"/>
            <a:ext cx="7372350" cy="50482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Periods</a:t>
            </a:r>
          </a:p>
        </p:txBody>
      </p:sp>
      <p:graphicFrame>
        <p:nvGraphicFramePr>
          <p:cNvPr id="5" name="Object 4"/>
          <p:cNvGraphicFramePr>
            <a:graphicFrameLocks noChangeAspect="1"/>
          </p:cNvGraphicFramePr>
          <p:nvPr>
            <p:extLst>
              <p:ext uri="{D42A27DB-BD31-4B8C-83A1-F6EECF244321}">
                <p14:modId xmlns:p14="http://schemas.microsoft.com/office/powerpoint/2010/main" val="1764265486"/>
              </p:ext>
            </p:extLst>
          </p:nvPr>
        </p:nvGraphicFramePr>
        <p:xfrm>
          <a:off x="5431904" y="4509120"/>
          <a:ext cx="1600200" cy="1143000"/>
        </p:xfrm>
        <a:graphic>
          <a:graphicData uri="http://schemas.openxmlformats.org/presentationml/2006/ole">
            <mc:AlternateContent xmlns:mc="http://schemas.openxmlformats.org/markup-compatibility/2006">
              <mc:Choice xmlns:v="urn:schemas-microsoft-com:vml" Requires="v">
                <p:oleObj name="Document" showAsIcon="1" r:id="rId2" imgW="914400" imgH="771525" progId="">
                  <p:embed/>
                </p:oleObj>
              </mc:Choice>
              <mc:Fallback>
                <p:oleObj name="Document" showAsIcon="1" r:id="rId2" imgW="914400" imgH="771525" progId="">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1904" y="4509120"/>
                        <a:ext cx="16002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a:extLst>
              <a:ext uri="{FF2B5EF4-FFF2-40B4-BE49-F238E27FC236}">
                <a16:creationId xmlns:a16="http://schemas.microsoft.com/office/drawing/2014/main" id="{7E951DEB-4D35-4375-995A-C0B379988E12}"/>
              </a:ext>
            </a:extLst>
          </p:cNvPr>
          <p:cNvSpPr/>
          <p:nvPr/>
        </p:nvSpPr>
        <p:spPr>
          <a:xfrm>
            <a:off x="227013" y="1340768"/>
            <a:ext cx="11688762" cy="2677656"/>
          </a:xfrm>
          <a:prstGeom prst="rect">
            <a:avLst/>
          </a:prstGeom>
        </p:spPr>
        <p:txBody>
          <a:bodyPr wrap="square">
            <a:spAutoFit/>
          </a:bodyPr>
          <a:lstStyle/>
          <a:p>
            <a:pPr>
              <a:spcBef>
                <a:spcPts val="1800"/>
              </a:spcBef>
              <a:buNone/>
            </a:pPr>
            <a:r>
              <a:rPr lang="en-US" b="1" u="sng" dirty="0"/>
              <a:t>Summary:</a:t>
            </a:r>
          </a:p>
          <a:p>
            <a:pPr>
              <a:spcBef>
                <a:spcPts val="1800"/>
              </a:spcBef>
              <a:buNone/>
            </a:pPr>
            <a:r>
              <a:rPr lang="en-US" b="1" dirty="0"/>
              <a:t>Now you should be able to:</a:t>
            </a:r>
            <a:endParaRPr lang="en-US" dirty="0"/>
          </a:p>
          <a:p>
            <a:pPr marL="358775" indent="-358775">
              <a:spcBef>
                <a:spcPts val="1800"/>
              </a:spcBef>
              <a:buClr>
                <a:schemeClr val="accent1"/>
              </a:buClr>
              <a:buFont typeface="Wingdings" panose="05000000000000000000" pitchFamily="2" charset="2"/>
              <a:buChar char="§"/>
            </a:pPr>
            <a:r>
              <a:rPr lang="en-US" dirty="0"/>
              <a:t>Open and close posting periods</a:t>
            </a:r>
          </a:p>
          <a:p>
            <a:pPr marL="358775" indent="-358775">
              <a:spcBef>
                <a:spcPts val="1800"/>
              </a:spcBef>
              <a:buClr>
                <a:schemeClr val="accent1"/>
              </a:buClr>
              <a:buFont typeface="Wingdings" panose="05000000000000000000" pitchFamily="2" charset="2"/>
              <a:buChar char="§"/>
            </a:pPr>
            <a:r>
              <a:rPr lang="en-US" dirty="0"/>
              <a:t>Open and close posting periods differently for different account types</a:t>
            </a:r>
          </a:p>
          <a:p>
            <a:pPr marL="358775" indent="-358775">
              <a:spcBef>
                <a:spcPts val="1800"/>
              </a:spcBef>
              <a:buClr>
                <a:schemeClr val="accent1"/>
              </a:buClr>
              <a:buFont typeface="Wingdings" panose="05000000000000000000" pitchFamily="2" charset="2"/>
              <a:buChar char="§"/>
            </a:pPr>
            <a:r>
              <a:rPr lang="en-US" dirty="0"/>
              <a:t>Below embedded is the configuration for Document Type, Number Ranges and Posting </a:t>
            </a:r>
            <a:br>
              <a:rPr lang="en-US" dirty="0"/>
            </a:br>
            <a:r>
              <a:rPr lang="en-US" dirty="0"/>
              <a:t>Period Variant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Periods: Exercise Time	</a:t>
            </a:r>
          </a:p>
        </p:txBody>
      </p:sp>
      <p:pic>
        <p:nvPicPr>
          <p:cNvPr id="6" name="Picture 2" descr="C:\Documents and Settings\rpotturi\Local Settings\Temporary Internet Files\Content.IE5\O1I78H6N\MC900048774[1].wmf">
            <a:extLst>
              <a:ext uri="{FF2B5EF4-FFF2-40B4-BE49-F238E27FC236}">
                <a16:creationId xmlns:a16="http://schemas.microsoft.com/office/drawing/2014/main" id="{6E859BC0-96C4-45BC-8108-1C820541073F}"/>
              </a:ext>
            </a:extLst>
          </p:cNvPr>
          <p:cNvPicPr>
            <a:picLocks noChangeAspect="1" noChangeArrowheads="1"/>
          </p:cNvPicPr>
          <p:nvPr/>
        </p:nvPicPr>
        <p:blipFill>
          <a:blip r:embed="rId2" cstate="print"/>
          <a:stretch>
            <a:fillRect/>
          </a:stretch>
        </p:blipFill>
        <p:spPr bwMode="auto">
          <a:xfrm>
            <a:off x="10260048" y="4797152"/>
            <a:ext cx="1668600" cy="1695400"/>
          </a:xfrm>
          <a:prstGeom prst="rect">
            <a:avLst/>
          </a:prstGeom>
        </p:spPr>
      </p:pic>
      <p:sp>
        <p:nvSpPr>
          <p:cNvPr id="7" name="Rectangle 6">
            <a:extLst>
              <a:ext uri="{FF2B5EF4-FFF2-40B4-BE49-F238E27FC236}">
                <a16:creationId xmlns:a16="http://schemas.microsoft.com/office/drawing/2014/main" id="{BBB5DAC9-5097-485C-AC09-B999F61082D8}"/>
              </a:ext>
            </a:extLst>
          </p:cNvPr>
          <p:cNvSpPr/>
          <p:nvPr/>
        </p:nvSpPr>
        <p:spPr>
          <a:xfrm>
            <a:off x="227013" y="1341438"/>
            <a:ext cx="11688762" cy="2400657"/>
          </a:xfrm>
          <a:prstGeom prst="rect">
            <a:avLst/>
          </a:prstGeom>
        </p:spPr>
        <p:txBody>
          <a:bodyPr wrap="square">
            <a:spAutoFit/>
          </a:bodyPr>
          <a:lstStyle/>
          <a:p>
            <a:pPr>
              <a:spcBef>
                <a:spcPts val="2400"/>
              </a:spcBef>
              <a:buNone/>
            </a:pPr>
            <a:r>
              <a:rPr lang="en-US" b="1" dirty="0"/>
              <a:t>? </a:t>
            </a:r>
            <a:r>
              <a:rPr lang="en-US" dirty="0"/>
              <a:t>Only ___ symbol is enough in posting periods, to post a document.</a:t>
            </a:r>
          </a:p>
          <a:p>
            <a:pPr>
              <a:spcBef>
                <a:spcPts val="2400"/>
              </a:spcBef>
              <a:buNone/>
            </a:pPr>
            <a:r>
              <a:rPr lang="en-US" b="1" dirty="0"/>
              <a:t>? </a:t>
            </a:r>
            <a:r>
              <a:rPr lang="en-US" dirty="0"/>
              <a:t>Number of posting periods are defined in (posting period variant/fiscal year variant).</a:t>
            </a:r>
          </a:p>
          <a:p>
            <a:pPr>
              <a:spcBef>
                <a:spcPts val="2400"/>
              </a:spcBef>
              <a:buNone/>
            </a:pPr>
            <a:r>
              <a:rPr lang="en-US" b="1" dirty="0"/>
              <a:t>? </a:t>
            </a:r>
            <a:r>
              <a:rPr lang="en-US" dirty="0"/>
              <a:t>Maximum number of posting periods?</a:t>
            </a:r>
          </a:p>
          <a:p>
            <a:pPr>
              <a:spcBef>
                <a:spcPts val="2400"/>
              </a:spcBef>
              <a:buNone/>
            </a:pPr>
            <a:r>
              <a:rPr lang="en-US" b="1" dirty="0"/>
              <a:t>? </a:t>
            </a:r>
            <a:r>
              <a:rPr lang="en-US" dirty="0"/>
              <a:t>Which date is considered to determine posting period? (document date, posting date, invoice date, system date)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Document Control: Posting Authorizations	</a:t>
            </a:r>
          </a:p>
        </p:txBody>
      </p:sp>
      <p:graphicFrame>
        <p:nvGraphicFramePr>
          <p:cNvPr id="5" name="Diagram 4"/>
          <p:cNvGraphicFramePr/>
          <p:nvPr>
            <p:extLst>
              <p:ext uri="{D42A27DB-BD31-4B8C-83A1-F6EECF244321}">
                <p14:modId xmlns:p14="http://schemas.microsoft.com/office/powerpoint/2010/main" val="1621094084"/>
              </p:ext>
            </p:extLst>
          </p:nvPr>
        </p:nvGraphicFramePr>
        <p:xfrm>
          <a:off x="1238679" y="980728"/>
          <a:ext cx="9714643" cy="5314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857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8"/>
          <p:cNvSpPr>
            <a:spLocks noGrp="1"/>
          </p:cNvSpPr>
          <p:nvPr>
            <p:ph type="title"/>
          </p:nvPr>
        </p:nvSpPr>
        <p:spPr/>
        <p:txBody>
          <a:bodyPr/>
          <a:lstStyle/>
          <a:p>
            <a:r>
              <a:rPr lang="en-US" dirty="0"/>
              <a:t>Course Content 	</a:t>
            </a:r>
          </a:p>
        </p:txBody>
      </p:sp>
      <p:grpSp>
        <p:nvGrpSpPr>
          <p:cNvPr id="12" name="Group 11">
            <a:extLst>
              <a:ext uri="{FF2B5EF4-FFF2-40B4-BE49-F238E27FC236}">
                <a16:creationId xmlns:a16="http://schemas.microsoft.com/office/drawing/2014/main" id="{1704B3A7-054E-4F90-990A-14990F2D4D4A}"/>
              </a:ext>
            </a:extLst>
          </p:cNvPr>
          <p:cNvGrpSpPr/>
          <p:nvPr/>
        </p:nvGrpSpPr>
        <p:grpSpPr>
          <a:xfrm>
            <a:off x="2547258" y="1452659"/>
            <a:ext cx="7097486" cy="4814544"/>
            <a:chOff x="3087118" y="1918077"/>
            <a:chExt cx="5725267" cy="3883707"/>
          </a:xfrm>
        </p:grpSpPr>
        <p:sp>
          <p:nvSpPr>
            <p:cNvPr id="6" name="Freeform: Shape 5">
              <a:extLst>
                <a:ext uri="{FF2B5EF4-FFF2-40B4-BE49-F238E27FC236}">
                  <a16:creationId xmlns:a16="http://schemas.microsoft.com/office/drawing/2014/main" id="{6197D7BD-8418-4984-B21C-3DCC511C43E5}"/>
                </a:ext>
              </a:extLst>
            </p:cNvPr>
            <p:cNvSpPr/>
            <p:nvPr/>
          </p:nvSpPr>
          <p:spPr>
            <a:xfrm>
              <a:off x="3671947" y="1918077"/>
              <a:ext cx="5134119" cy="862939"/>
            </a:xfrm>
            <a:custGeom>
              <a:avLst/>
              <a:gdLst>
                <a:gd name="connsiteX0" fmla="*/ 0 w 5134119"/>
                <a:gd name="connsiteY0" fmla="*/ 0 h 862937"/>
                <a:gd name="connsiteX1" fmla="*/ 4702651 w 5134119"/>
                <a:gd name="connsiteY1" fmla="*/ 0 h 862937"/>
                <a:gd name="connsiteX2" fmla="*/ 5134119 w 5134119"/>
                <a:gd name="connsiteY2" fmla="*/ 431469 h 862937"/>
                <a:gd name="connsiteX3" fmla="*/ 4702651 w 5134119"/>
                <a:gd name="connsiteY3" fmla="*/ 862937 h 862937"/>
                <a:gd name="connsiteX4" fmla="*/ 0 w 5134119"/>
                <a:gd name="connsiteY4" fmla="*/ 862937 h 862937"/>
                <a:gd name="connsiteX5" fmla="*/ 0 w 5134119"/>
                <a:gd name="connsiteY5" fmla="*/ 0 h 86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4119" h="862937">
                  <a:moveTo>
                    <a:pt x="5134119" y="862936"/>
                  </a:moveTo>
                  <a:lnTo>
                    <a:pt x="431468" y="862936"/>
                  </a:lnTo>
                  <a:lnTo>
                    <a:pt x="0" y="431468"/>
                  </a:lnTo>
                  <a:lnTo>
                    <a:pt x="431468" y="1"/>
                  </a:lnTo>
                  <a:lnTo>
                    <a:pt x="5134119" y="1"/>
                  </a:lnTo>
                  <a:lnTo>
                    <a:pt x="5134119" y="862936"/>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172180" tIns="91441" rIns="170688" bIns="91441" numCol="1" spcCol="1270" anchor="ctr" anchorCtr="0">
              <a:noAutofit/>
            </a:bodyPr>
            <a:lstStyle/>
            <a:p>
              <a:pPr marL="0" lvl="0" indent="0" algn="l" defTabSz="1066800">
                <a:lnSpc>
                  <a:spcPct val="90000"/>
                </a:lnSpc>
                <a:spcBef>
                  <a:spcPct val="0"/>
                </a:spcBef>
                <a:spcAft>
                  <a:spcPct val="35000"/>
                </a:spcAft>
                <a:buNone/>
              </a:pPr>
              <a:r>
                <a:rPr lang="en-US" sz="2400" b="1" kern="1200" dirty="0"/>
                <a:t>DOCUMENT CONTROL</a:t>
              </a:r>
              <a:r>
                <a:rPr lang="en-US" sz="2400" kern="1200" dirty="0"/>
                <a:t>	</a:t>
              </a:r>
            </a:p>
          </p:txBody>
        </p:sp>
        <p:sp>
          <p:nvSpPr>
            <p:cNvPr id="7" name="Oval 6">
              <a:extLst>
                <a:ext uri="{FF2B5EF4-FFF2-40B4-BE49-F238E27FC236}">
                  <a16:creationId xmlns:a16="http://schemas.microsoft.com/office/drawing/2014/main" id="{1679DDEA-538C-4CEB-AB26-18EABE85147A}"/>
                </a:ext>
              </a:extLst>
            </p:cNvPr>
            <p:cNvSpPr/>
            <p:nvPr/>
          </p:nvSpPr>
          <p:spPr>
            <a:xfrm>
              <a:off x="3093436" y="1918078"/>
              <a:ext cx="1122495" cy="862937"/>
            </a:xfrm>
            <a:prstGeom prst="ellipse">
              <a:avLst/>
            </a:prstGeom>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8" name="Freeform: Shape 7">
              <a:extLst>
                <a:ext uri="{FF2B5EF4-FFF2-40B4-BE49-F238E27FC236}">
                  <a16:creationId xmlns:a16="http://schemas.microsoft.com/office/drawing/2014/main" id="{9177D3BA-9856-428F-AC2C-558B16544424}"/>
                </a:ext>
              </a:extLst>
            </p:cNvPr>
            <p:cNvSpPr/>
            <p:nvPr/>
          </p:nvSpPr>
          <p:spPr>
            <a:xfrm>
              <a:off x="3652991" y="3440836"/>
              <a:ext cx="5159394" cy="838190"/>
            </a:xfrm>
            <a:custGeom>
              <a:avLst/>
              <a:gdLst>
                <a:gd name="connsiteX0" fmla="*/ 0 w 5159394"/>
                <a:gd name="connsiteY0" fmla="*/ 0 h 838189"/>
                <a:gd name="connsiteX1" fmla="*/ 4740300 w 5159394"/>
                <a:gd name="connsiteY1" fmla="*/ 0 h 838189"/>
                <a:gd name="connsiteX2" fmla="*/ 5159394 w 5159394"/>
                <a:gd name="connsiteY2" fmla="*/ 419095 h 838189"/>
                <a:gd name="connsiteX3" fmla="*/ 4740300 w 5159394"/>
                <a:gd name="connsiteY3" fmla="*/ 838189 h 838189"/>
                <a:gd name="connsiteX4" fmla="*/ 0 w 5159394"/>
                <a:gd name="connsiteY4" fmla="*/ 838189 h 838189"/>
                <a:gd name="connsiteX5" fmla="*/ 0 w 5159394"/>
                <a:gd name="connsiteY5" fmla="*/ 0 h 838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9394" h="838189">
                  <a:moveTo>
                    <a:pt x="5159394" y="838188"/>
                  </a:moveTo>
                  <a:lnTo>
                    <a:pt x="419094" y="838188"/>
                  </a:lnTo>
                  <a:lnTo>
                    <a:pt x="0" y="419094"/>
                  </a:lnTo>
                  <a:lnTo>
                    <a:pt x="419094" y="1"/>
                  </a:lnTo>
                  <a:lnTo>
                    <a:pt x="5159394" y="1"/>
                  </a:lnTo>
                  <a:lnTo>
                    <a:pt x="5159394" y="838188"/>
                  </a:lnTo>
                  <a:close/>
                </a:path>
              </a:pathLst>
            </a:custGeom>
            <a:solidFill>
              <a:schemeClr val="bg1">
                <a:lumMod val="8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172180" tIns="91441" rIns="170688" bIns="91441" numCol="1" spcCol="1270" anchor="ctr" anchorCtr="0">
              <a:noAutofit/>
            </a:bodyPr>
            <a:lstStyle/>
            <a:p>
              <a:pPr defTabSz="1066800">
                <a:lnSpc>
                  <a:spcPct val="90000"/>
                </a:lnSpc>
                <a:spcBef>
                  <a:spcPct val="0"/>
                </a:spcBef>
                <a:spcAft>
                  <a:spcPct val="35000"/>
                </a:spcAft>
              </a:pPr>
              <a:r>
                <a:rPr lang="en-US" sz="2400" b="1" dirty="0"/>
                <a:t>POSTING CONTROL</a:t>
              </a:r>
            </a:p>
          </p:txBody>
        </p:sp>
        <p:sp>
          <p:nvSpPr>
            <p:cNvPr id="9" name="Oval 8">
              <a:extLst>
                <a:ext uri="{FF2B5EF4-FFF2-40B4-BE49-F238E27FC236}">
                  <a16:creationId xmlns:a16="http://schemas.microsoft.com/office/drawing/2014/main" id="{8F67DED7-9D68-41E2-8F4F-253D6A290DEC}"/>
                </a:ext>
              </a:extLst>
            </p:cNvPr>
            <p:cNvSpPr/>
            <p:nvPr/>
          </p:nvSpPr>
          <p:spPr>
            <a:xfrm>
              <a:off x="3087118" y="3439349"/>
              <a:ext cx="1122495" cy="862937"/>
            </a:xfrm>
            <a:prstGeom prst="ellipse">
              <a:avLst/>
            </a:prstGeom>
            <a:solidFill>
              <a:schemeClr val="bg1">
                <a:lumMod val="85000"/>
              </a:schemeClr>
            </a:solidFill>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10" name="Freeform: Shape 9">
              <a:extLst>
                <a:ext uri="{FF2B5EF4-FFF2-40B4-BE49-F238E27FC236}">
                  <a16:creationId xmlns:a16="http://schemas.microsoft.com/office/drawing/2014/main" id="{A8DDF630-F925-40CD-A799-6C0D016DD9B5}"/>
                </a:ext>
              </a:extLst>
            </p:cNvPr>
            <p:cNvSpPr/>
            <p:nvPr/>
          </p:nvSpPr>
          <p:spPr>
            <a:xfrm>
              <a:off x="3671947" y="4938846"/>
              <a:ext cx="5134119" cy="862938"/>
            </a:xfrm>
            <a:custGeom>
              <a:avLst/>
              <a:gdLst>
                <a:gd name="connsiteX0" fmla="*/ 0 w 5134119"/>
                <a:gd name="connsiteY0" fmla="*/ 0 h 862937"/>
                <a:gd name="connsiteX1" fmla="*/ 4702651 w 5134119"/>
                <a:gd name="connsiteY1" fmla="*/ 0 h 862937"/>
                <a:gd name="connsiteX2" fmla="*/ 5134119 w 5134119"/>
                <a:gd name="connsiteY2" fmla="*/ 431469 h 862937"/>
                <a:gd name="connsiteX3" fmla="*/ 4702651 w 5134119"/>
                <a:gd name="connsiteY3" fmla="*/ 862937 h 862937"/>
                <a:gd name="connsiteX4" fmla="*/ 0 w 5134119"/>
                <a:gd name="connsiteY4" fmla="*/ 862937 h 862937"/>
                <a:gd name="connsiteX5" fmla="*/ 0 w 5134119"/>
                <a:gd name="connsiteY5" fmla="*/ 0 h 86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4119" h="862937">
                  <a:moveTo>
                    <a:pt x="5134119" y="862936"/>
                  </a:moveTo>
                  <a:lnTo>
                    <a:pt x="431468" y="862936"/>
                  </a:lnTo>
                  <a:lnTo>
                    <a:pt x="0" y="431468"/>
                  </a:lnTo>
                  <a:lnTo>
                    <a:pt x="431468" y="1"/>
                  </a:lnTo>
                  <a:lnTo>
                    <a:pt x="5134119" y="1"/>
                  </a:lnTo>
                  <a:lnTo>
                    <a:pt x="5134119" y="862936"/>
                  </a:lnTo>
                  <a:close/>
                </a:path>
              </a:pathLst>
            </a:custGeom>
            <a:solidFill>
              <a:schemeClr val="bg1">
                <a:lumMod val="8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172180" tIns="91441" rIns="170688" bIns="91441" numCol="1" spcCol="1270" anchor="ctr" anchorCtr="0">
              <a:noAutofit/>
            </a:bodyPr>
            <a:lstStyle/>
            <a:p>
              <a:pPr defTabSz="1066800">
                <a:lnSpc>
                  <a:spcPct val="90000"/>
                </a:lnSpc>
                <a:spcBef>
                  <a:spcPct val="0"/>
                </a:spcBef>
                <a:spcAft>
                  <a:spcPct val="35000"/>
                </a:spcAft>
              </a:pPr>
              <a:r>
                <a:rPr lang="en-US" sz="2400" b="1" dirty="0"/>
                <a:t>CLEARING PROCESS</a:t>
              </a:r>
            </a:p>
          </p:txBody>
        </p:sp>
        <p:sp>
          <p:nvSpPr>
            <p:cNvPr id="11" name="Oval 10">
              <a:extLst>
                <a:ext uri="{FF2B5EF4-FFF2-40B4-BE49-F238E27FC236}">
                  <a16:creationId xmlns:a16="http://schemas.microsoft.com/office/drawing/2014/main" id="{D51D60B1-27AB-4226-98EA-34953EAE022C}"/>
                </a:ext>
              </a:extLst>
            </p:cNvPr>
            <p:cNvSpPr/>
            <p:nvPr/>
          </p:nvSpPr>
          <p:spPr>
            <a:xfrm>
              <a:off x="3093436" y="4938847"/>
              <a:ext cx="1122495" cy="862937"/>
            </a:xfrm>
            <a:prstGeom prst="ellipse">
              <a:avLst/>
            </a:prstGeom>
            <a:solidFill>
              <a:schemeClr val="bg1">
                <a:lumMod val="85000"/>
              </a:schemeClr>
            </a:solidFill>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13" name="Oval 12">
              <a:extLst>
                <a:ext uri="{FF2B5EF4-FFF2-40B4-BE49-F238E27FC236}">
                  <a16:creationId xmlns:a16="http://schemas.microsoft.com/office/drawing/2014/main" id="{538E44B8-9324-40A8-ADDA-77B768C060F2}"/>
                </a:ext>
              </a:extLst>
            </p:cNvPr>
            <p:cNvSpPr/>
            <p:nvPr/>
          </p:nvSpPr>
          <p:spPr>
            <a:xfrm>
              <a:off x="3093436" y="1939850"/>
              <a:ext cx="1122495" cy="862937"/>
            </a:xfrm>
            <a:prstGeom prst="ellipse">
              <a:avLst/>
            </a:prstGeom>
            <a:blipFill rotWithShape="0">
              <a:blip r:embed="rId3"/>
              <a:stretch>
                <a:fillRect/>
              </a:stretch>
            </a:blipFill>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Authorizations</a:t>
            </a:r>
          </a:p>
        </p:txBody>
      </p:sp>
      <p:sp>
        <p:nvSpPr>
          <p:cNvPr id="5" name="Rectangle 4">
            <a:extLst>
              <a:ext uri="{FF2B5EF4-FFF2-40B4-BE49-F238E27FC236}">
                <a16:creationId xmlns:a16="http://schemas.microsoft.com/office/drawing/2014/main" id="{C0E22BBF-07FA-4478-997D-7F0CA493AAB1}"/>
              </a:ext>
            </a:extLst>
          </p:cNvPr>
          <p:cNvSpPr/>
          <p:nvPr/>
        </p:nvSpPr>
        <p:spPr>
          <a:xfrm>
            <a:off x="227013" y="1351654"/>
            <a:ext cx="11688762" cy="1892826"/>
          </a:xfrm>
          <a:prstGeom prst="rect">
            <a:avLst/>
          </a:prstGeom>
        </p:spPr>
        <p:txBody>
          <a:bodyPr wrap="square">
            <a:spAutoFit/>
          </a:bodyPr>
          <a:lstStyle/>
          <a:p>
            <a:pPr>
              <a:spcBef>
                <a:spcPts val="1800"/>
              </a:spcBef>
              <a:buNone/>
            </a:pPr>
            <a:r>
              <a:rPr lang="en-US" b="1" u="sng" dirty="0"/>
              <a:t>Objective:</a:t>
            </a:r>
          </a:p>
          <a:p>
            <a:pPr>
              <a:spcBef>
                <a:spcPts val="1800"/>
              </a:spcBef>
              <a:buNone/>
            </a:pPr>
            <a:r>
              <a:rPr lang="en-US" b="1" dirty="0"/>
              <a:t>After the lesson you will be able to:</a:t>
            </a:r>
            <a:endParaRPr lang="en-US" dirty="0"/>
          </a:p>
          <a:p>
            <a:pPr marL="358775" indent="-358775">
              <a:spcBef>
                <a:spcPts val="1800"/>
              </a:spcBef>
              <a:buClr>
                <a:schemeClr val="accent1"/>
              </a:buClr>
              <a:buFont typeface="Wingdings" panose="05000000000000000000" pitchFamily="2" charset="2"/>
              <a:buChar char="§"/>
            </a:pPr>
            <a:r>
              <a:rPr lang="en-US" dirty="0"/>
              <a:t>Define the amounts that specific groups of accounting clerks are allowed to post</a:t>
            </a:r>
          </a:p>
          <a:p>
            <a:pPr marL="358775" indent="-358775">
              <a:spcBef>
                <a:spcPts val="1800"/>
              </a:spcBef>
              <a:buClr>
                <a:schemeClr val="accent1"/>
              </a:buClr>
              <a:buFont typeface="Wingdings" panose="05000000000000000000" pitchFamily="2" charset="2"/>
              <a:buChar char="§"/>
            </a:pPr>
            <a:r>
              <a:rPr lang="en-US" dirty="0"/>
              <a:t>Assign users to a tolerance group for highest amount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Posting Authorizations</a:t>
            </a:r>
          </a:p>
        </p:txBody>
      </p:sp>
      <p:pic>
        <p:nvPicPr>
          <p:cNvPr id="6147" name="Picture 3"/>
          <p:cNvPicPr>
            <a:picLocks noChangeAspect="1" noChangeArrowheads="1"/>
          </p:cNvPicPr>
          <p:nvPr/>
        </p:nvPicPr>
        <p:blipFill>
          <a:blip r:embed="rId2" cstate="print"/>
          <a:stretch>
            <a:fillRect/>
          </a:stretch>
        </p:blipFill>
        <p:spPr bwMode="auto">
          <a:xfrm>
            <a:off x="6196471" y="1352533"/>
            <a:ext cx="5726257" cy="3948675"/>
          </a:xfrm>
          <a:prstGeom prst="rect">
            <a:avLst/>
          </a:prstGeom>
        </p:spPr>
      </p:pic>
      <p:sp>
        <p:nvSpPr>
          <p:cNvPr id="5" name="Rectangle 4">
            <a:extLst>
              <a:ext uri="{FF2B5EF4-FFF2-40B4-BE49-F238E27FC236}">
                <a16:creationId xmlns:a16="http://schemas.microsoft.com/office/drawing/2014/main" id="{27EAB61F-958E-4823-ADCE-2FF67493EFE2}"/>
              </a:ext>
            </a:extLst>
          </p:cNvPr>
          <p:cNvSpPr/>
          <p:nvPr/>
        </p:nvSpPr>
        <p:spPr>
          <a:xfrm>
            <a:off x="227349" y="1351654"/>
            <a:ext cx="5580619" cy="3708708"/>
          </a:xfrm>
          <a:prstGeom prst="rect">
            <a:avLst/>
          </a:prstGeom>
        </p:spPr>
        <p:txBody>
          <a:bodyPr wrap="square">
            <a:spAutoFit/>
          </a:bodyPr>
          <a:lstStyle/>
          <a:p>
            <a:pPr marL="285750" indent="-285750">
              <a:spcBef>
                <a:spcPts val="1800"/>
              </a:spcBef>
              <a:buClr>
                <a:schemeClr val="accent1"/>
              </a:buClr>
              <a:buFont typeface="Wingdings" panose="05000000000000000000" pitchFamily="2" charset="2"/>
              <a:buChar char="§"/>
            </a:pPr>
            <a:r>
              <a:rPr lang="en-US" sz="1600" dirty="0"/>
              <a:t>Upper Limits for posting transactions are defined in tolerance groups </a:t>
            </a:r>
          </a:p>
          <a:p>
            <a:pPr marL="285750" indent="-285750">
              <a:spcBef>
                <a:spcPts val="1800"/>
              </a:spcBef>
              <a:buClr>
                <a:schemeClr val="accent1"/>
              </a:buClr>
              <a:buFont typeface="Wingdings" panose="05000000000000000000" pitchFamily="2" charset="2"/>
              <a:buChar char="§"/>
            </a:pPr>
            <a:r>
              <a:rPr lang="en-US" sz="1600" dirty="0"/>
              <a:t>In tolerance groups you can enter the upper limits for:</a:t>
            </a:r>
          </a:p>
          <a:p>
            <a:pPr marL="631825" lvl="1" indent="-285750">
              <a:spcBef>
                <a:spcPts val="1800"/>
              </a:spcBef>
              <a:buClr>
                <a:schemeClr val="accent2"/>
              </a:buClr>
              <a:buFont typeface="Arial" panose="020B0604020202020204" pitchFamily="34" charset="0"/>
              <a:buChar char="•"/>
            </a:pPr>
            <a:r>
              <a:rPr lang="en-US" sz="1600" dirty="0"/>
              <a:t>Total amount per document</a:t>
            </a:r>
          </a:p>
          <a:p>
            <a:pPr marL="631825" lvl="1" indent="-285750">
              <a:spcBef>
                <a:spcPts val="1800"/>
              </a:spcBef>
              <a:buClr>
                <a:schemeClr val="accent2"/>
              </a:buClr>
              <a:buFont typeface="Arial" panose="020B0604020202020204" pitchFamily="34" charset="0"/>
              <a:buChar char="•"/>
            </a:pPr>
            <a:r>
              <a:rPr lang="en-US" sz="1600" dirty="0"/>
              <a:t>Amount per customer/vendor item</a:t>
            </a:r>
          </a:p>
          <a:p>
            <a:pPr marL="631825" lvl="1" indent="-285750">
              <a:spcBef>
                <a:spcPts val="1800"/>
              </a:spcBef>
              <a:buClr>
                <a:schemeClr val="accent2"/>
              </a:buClr>
              <a:buFont typeface="Arial" panose="020B0604020202020204" pitchFamily="34" charset="0"/>
              <a:buChar char="•"/>
            </a:pPr>
            <a:r>
              <a:rPr lang="en-US" sz="1600" dirty="0"/>
              <a:t>Cash discount a user with this tolerance group is able to grant</a:t>
            </a:r>
          </a:p>
          <a:p>
            <a:pPr marL="285750" indent="-285750">
              <a:spcBef>
                <a:spcPts val="1800"/>
              </a:spcBef>
              <a:buClr>
                <a:schemeClr val="accent1"/>
              </a:buClr>
              <a:buFont typeface="Wingdings" panose="05000000000000000000" pitchFamily="2" charset="2"/>
              <a:buChar char="§"/>
            </a:pPr>
            <a:r>
              <a:rPr lang="en-US" sz="1600" dirty="0"/>
              <a:t>This is also where processing of payment differences is controlled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Posting Authorization	</a:t>
            </a:r>
          </a:p>
        </p:txBody>
      </p:sp>
      <p:pic>
        <p:nvPicPr>
          <p:cNvPr id="7170" name="Picture 2"/>
          <p:cNvPicPr>
            <a:picLocks noChangeAspect="1" noChangeArrowheads="1"/>
          </p:cNvPicPr>
          <p:nvPr/>
        </p:nvPicPr>
        <p:blipFill>
          <a:blip r:embed="rId2" cstate="print"/>
          <a:stretch>
            <a:fillRect/>
          </a:stretch>
        </p:blipFill>
        <p:spPr bwMode="auto">
          <a:xfrm>
            <a:off x="4870368" y="1367208"/>
            <a:ext cx="7029450" cy="4048125"/>
          </a:xfrm>
          <a:prstGeom prst="rect">
            <a:avLst/>
          </a:prstGeom>
        </p:spPr>
      </p:pic>
      <p:sp>
        <p:nvSpPr>
          <p:cNvPr id="5" name="Rectangle 4">
            <a:extLst>
              <a:ext uri="{FF2B5EF4-FFF2-40B4-BE49-F238E27FC236}">
                <a16:creationId xmlns:a16="http://schemas.microsoft.com/office/drawing/2014/main" id="{65047127-5317-43C6-8DDE-9DD24D13E712}"/>
              </a:ext>
            </a:extLst>
          </p:cNvPr>
          <p:cNvSpPr/>
          <p:nvPr/>
        </p:nvSpPr>
        <p:spPr>
          <a:xfrm>
            <a:off x="227013" y="2006276"/>
            <a:ext cx="4428827" cy="2769989"/>
          </a:xfrm>
          <a:prstGeom prst="rect">
            <a:avLst/>
          </a:prstGeom>
        </p:spPr>
        <p:txBody>
          <a:bodyPr wrap="square">
            <a:spAutoFit/>
          </a:bodyPr>
          <a:lstStyle/>
          <a:p>
            <a:pPr marL="285750" indent="-285750">
              <a:spcBef>
                <a:spcPts val="1800"/>
              </a:spcBef>
              <a:buClr>
                <a:schemeClr val="accent1"/>
              </a:buClr>
              <a:buFont typeface="Wingdings" panose="05000000000000000000" pitchFamily="2" charset="2"/>
              <a:buChar char="§"/>
            </a:pPr>
            <a:r>
              <a:rPr lang="en-US" sz="1600" dirty="0"/>
              <a:t>After defining the tolerance group, it has be assigned to the users</a:t>
            </a:r>
          </a:p>
          <a:p>
            <a:pPr marL="285750" indent="-285750">
              <a:spcBef>
                <a:spcPts val="1800"/>
              </a:spcBef>
              <a:buClr>
                <a:schemeClr val="accent1"/>
              </a:buClr>
              <a:buFont typeface="Wingdings" panose="05000000000000000000" pitchFamily="2" charset="2"/>
              <a:buChar char="§"/>
            </a:pPr>
            <a:r>
              <a:rPr lang="en-US" sz="1600" dirty="0"/>
              <a:t> If not assigned, tolerance group “____” (blank) is valid for them, which is general tolerance group, meant for all employees</a:t>
            </a:r>
          </a:p>
          <a:p>
            <a:pPr marL="285750" indent="-285750">
              <a:spcBef>
                <a:spcPts val="1800"/>
              </a:spcBef>
              <a:buClr>
                <a:schemeClr val="accent1"/>
              </a:buClr>
              <a:buFont typeface="Wingdings" panose="05000000000000000000" pitchFamily="2" charset="2"/>
              <a:buChar char="§"/>
            </a:pPr>
            <a:r>
              <a:rPr lang="en-US" sz="1600" dirty="0"/>
              <a:t>Those who have special limits, a tolerance group has to be defined and assigned to their user logon ID’s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Authorizations</a:t>
            </a:r>
          </a:p>
        </p:txBody>
      </p:sp>
      <p:sp>
        <p:nvSpPr>
          <p:cNvPr id="5" name="Rectangle 4">
            <a:extLst>
              <a:ext uri="{FF2B5EF4-FFF2-40B4-BE49-F238E27FC236}">
                <a16:creationId xmlns:a16="http://schemas.microsoft.com/office/drawing/2014/main" id="{D66F5261-861B-4407-A9A7-F277757119FC}"/>
              </a:ext>
            </a:extLst>
          </p:cNvPr>
          <p:cNvSpPr/>
          <p:nvPr/>
        </p:nvSpPr>
        <p:spPr>
          <a:xfrm>
            <a:off x="227349" y="1364968"/>
            <a:ext cx="11688426" cy="1892826"/>
          </a:xfrm>
          <a:prstGeom prst="rect">
            <a:avLst/>
          </a:prstGeom>
        </p:spPr>
        <p:txBody>
          <a:bodyPr wrap="square">
            <a:spAutoFit/>
          </a:bodyPr>
          <a:lstStyle/>
          <a:p>
            <a:pPr>
              <a:spcBef>
                <a:spcPts val="1800"/>
              </a:spcBef>
              <a:buNone/>
            </a:pPr>
            <a:r>
              <a:rPr lang="en-US" b="1" u="sng" dirty="0"/>
              <a:t>Summary:</a:t>
            </a:r>
          </a:p>
          <a:p>
            <a:pPr>
              <a:spcBef>
                <a:spcPts val="1800"/>
              </a:spcBef>
              <a:buNone/>
            </a:pPr>
            <a:r>
              <a:rPr lang="en-US" b="1" dirty="0"/>
              <a:t>Now you should be able to:</a:t>
            </a:r>
            <a:endParaRPr lang="en-US" dirty="0"/>
          </a:p>
          <a:p>
            <a:pPr marL="358775" indent="-358775">
              <a:spcBef>
                <a:spcPts val="1800"/>
              </a:spcBef>
              <a:buClr>
                <a:schemeClr val="accent1"/>
              </a:buClr>
              <a:buFont typeface="Wingdings" panose="05000000000000000000" pitchFamily="2" charset="2"/>
              <a:buChar char="§"/>
            </a:pPr>
            <a:r>
              <a:rPr lang="en-US" dirty="0"/>
              <a:t>Define the amounts that specific groups of accounting clerks are allowed to post</a:t>
            </a:r>
          </a:p>
          <a:p>
            <a:pPr marL="358775" indent="-358775">
              <a:spcBef>
                <a:spcPts val="1800"/>
              </a:spcBef>
              <a:buClr>
                <a:schemeClr val="accent1"/>
              </a:buClr>
              <a:buFont typeface="Wingdings" panose="05000000000000000000" pitchFamily="2" charset="2"/>
              <a:buChar char="§"/>
            </a:pPr>
            <a:r>
              <a:rPr lang="en-US" dirty="0"/>
              <a:t>Assign users to a tolerance group for highest amount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Authorizations: Exercise Time</a:t>
            </a:r>
          </a:p>
        </p:txBody>
      </p:sp>
      <p:pic>
        <p:nvPicPr>
          <p:cNvPr id="6" name="Picture 2" descr="C:\Documents and Settings\rpotturi\Local Settings\Temporary Internet Files\Content.IE5\O1I78H6N\MC900048774[1].wmf">
            <a:extLst>
              <a:ext uri="{FF2B5EF4-FFF2-40B4-BE49-F238E27FC236}">
                <a16:creationId xmlns:a16="http://schemas.microsoft.com/office/drawing/2014/main" id="{04F5BF95-9DAD-4BB7-916A-7358B0669BB3}"/>
              </a:ext>
            </a:extLst>
          </p:cNvPr>
          <p:cNvPicPr>
            <a:picLocks noChangeAspect="1" noChangeArrowheads="1"/>
          </p:cNvPicPr>
          <p:nvPr/>
        </p:nvPicPr>
        <p:blipFill>
          <a:blip r:embed="rId2" cstate="print"/>
          <a:stretch>
            <a:fillRect/>
          </a:stretch>
        </p:blipFill>
        <p:spPr bwMode="auto">
          <a:xfrm>
            <a:off x="10260048" y="4797152"/>
            <a:ext cx="1668600" cy="1695400"/>
          </a:xfrm>
          <a:prstGeom prst="rect">
            <a:avLst/>
          </a:prstGeom>
        </p:spPr>
      </p:pic>
      <p:sp>
        <p:nvSpPr>
          <p:cNvPr id="7" name="Rectangle 6">
            <a:extLst>
              <a:ext uri="{FF2B5EF4-FFF2-40B4-BE49-F238E27FC236}">
                <a16:creationId xmlns:a16="http://schemas.microsoft.com/office/drawing/2014/main" id="{199C5CE0-E7C6-42E7-930F-B337BAF9F5B7}"/>
              </a:ext>
            </a:extLst>
          </p:cNvPr>
          <p:cNvSpPr/>
          <p:nvPr/>
        </p:nvSpPr>
        <p:spPr>
          <a:xfrm>
            <a:off x="227013" y="1341438"/>
            <a:ext cx="11688762" cy="954107"/>
          </a:xfrm>
          <a:prstGeom prst="rect">
            <a:avLst/>
          </a:prstGeom>
        </p:spPr>
        <p:txBody>
          <a:bodyPr wrap="square">
            <a:spAutoFit/>
          </a:bodyPr>
          <a:lstStyle/>
          <a:p>
            <a:pPr>
              <a:spcBef>
                <a:spcPts val="2400"/>
              </a:spcBef>
              <a:buNone/>
            </a:pPr>
            <a:r>
              <a:rPr lang="en-US" b="1" dirty="0"/>
              <a:t>? </a:t>
            </a:r>
            <a:r>
              <a:rPr lang="en-US" dirty="0"/>
              <a:t>Employee tolerance group controls?</a:t>
            </a:r>
          </a:p>
          <a:p>
            <a:pPr>
              <a:spcBef>
                <a:spcPts val="2400"/>
              </a:spcBef>
              <a:buNone/>
            </a:pPr>
            <a:r>
              <a:rPr lang="en-US" b="1" dirty="0"/>
              <a:t>?</a:t>
            </a:r>
            <a:r>
              <a:rPr lang="en-US" dirty="0"/>
              <a:t> If we do not assign a name to the tolerance group defined, then?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Document Control: Simple Documents in FI</a:t>
            </a:r>
          </a:p>
        </p:txBody>
      </p:sp>
      <p:graphicFrame>
        <p:nvGraphicFramePr>
          <p:cNvPr id="5" name="Diagram 4"/>
          <p:cNvGraphicFramePr/>
          <p:nvPr>
            <p:extLst>
              <p:ext uri="{D42A27DB-BD31-4B8C-83A1-F6EECF244321}">
                <p14:modId xmlns:p14="http://schemas.microsoft.com/office/powerpoint/2010/main" val="4076765130"/>
              </p:ext>
            </p:extLst>
          </p:nvPr>
        </p:nvGraphicFramePr>
        <p:xfrm>
          <a:off x="1238679" y="980728"/>
          <a:ext cx="9714643" cy="5314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57002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Document in Financial Accounting</a:t>
            </a:r>
          </a:p>
        </p:txBody>
      </p:sp>
      <p:sp>
        <p:nvSpPr>
          <p:cNvPr id="5" name="Rectangle 4">
            <a:extLst>
              <a:ext uri="{FF2B5EF4-FFF2-40B4-BE49-F238E27FC236}">
                <a16:creationId xmlns:a16="http://schemas.microsoft.com/office/drawing/2014/main" id="{BF983F2F-AB69-46E2-8206-3D8213076EFD}"/>
              </a:ext>
            </a:extLst>
          </p:cNvPr>
          <p:cNvSpPr/>
          <p:nvPr/>
        </p:nvSpPr>
        <p:spPr>
          <a:xfrm>
            <a:off x="227349" y="1357395"/>
            <a:ext cx="11688426" cy="1384995"/>
          </a:xfrm>
          <a:prstGeom prst="rect">
            <a:avLst/>
          </a:prstGeom>
        </p:spPr>
        <p:txBody>
          <a:bodyPr wrap="square">
            <a:spAutoFit/>
          </a:bodyPr>
          <a:lstStyle/>
          <a:p>
            <a:pPr>
              <a:spcBef>
                <a:spcPts val="1800"/>
              </a:spcBef>
              <a:buNone/>
            </a:pPr>
            <a:r>
              <a:rPr lang="en-US" b="1" u="sng" dirty="0"/>
              <a:t>Objective:</a:t>
            </a:r>
          </a:p>
          <a:p>
            <a:pPr>
              <a:spcBef>
                <a:spcPts val="1800"/>
              </a:spcBef>
              <a:buNone/>
            </a:pPr>
            <a:r>
              <a:rPr lang="en-US" b="1" dirty="0"/>
              <a:t>After the lesson you will be able to:</a:t>
            </a:r>
          </a:p>
          <a:p>
            <a:pPr marL="358775" indent="-358775">
              <a:spcBef>
                <a:spcPts val="1800"/>
              </a:spcBef>
              <a:buClr>
                <a:schemeClr val="accent1"/>
              </a:buClr>
              <a:buFont typeface="Wingdings" panose="05000000000000000000" pitchFamily="2" charset="2"/>
              <a:buChar char="§"/>
            </a:pPr>
            <a:r>
              <a:rPr lang="en-US" dirty="0"/>
              <a:t>To post sample documents in Financial Accounting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30B0350-B46B-4374-9BE3-A3CA838FA7D6}"/>
              </a:ext>
            </a:extLst>
          </p:cNvPr>
          <p:cNvSpPr>
            <a:spLocks noGrp="1"/>
          </p:cNvSpPr>
          <p:nvPr>
            <p:ph type="body" sz="quarter" idx="19"/>
          </p:nvPr>
        </p:nvSpPr>
        <p:spPr/>
        <p:txBody>
          <a:bodyPr/>
          <a:lstStyle/>
          <a:p>
            <a:r>
              <a:rPr lang="en-US" dirty="0"/>
              <a:t>1.2.1 FTM GL Postings and Processing S/4HANA</a:t>
            </a:r>
          </a:p>
        </p:txBody>
      </p:sp>
      <p:sp>
        <p:nvSpPr>
          <p:cNvPr id="7" name="Rectangle 6">
            <a:extLst>
              <a:ext uri="{FF2B5EF4-FFF2-40B4-BE49-F238E27FC236}">
                <a16:creationId xmlns:a16="http://schemas.microsoft.com/office/drawing/2014/main" id="{822BC9D7-8EB4-4685-BE3C-3FF94008ACC0}"/>
              </a:ext>
            </a:extLst>
          </p:cNvPr>
          <p:cNvSpPr/>
          <p:nvPr/>
        </p:nvSpPr>
        <p:spPr>
          <a:xfrm>
            <a:off x="6816080" y="1700808"/>
            <a:ext cx="5099695" cy="3416320"/>
          </a:xfrm>
          <a:prstGeom prst="rect">
            <a:avLst/>
          </a:prstGeom>
        </p:spPr>
        <p:txBody>
          <a:bodyPr wrap="square">
            <a:spAutoFit/>
          </a:bodyPr>
          <a:lstStyle/>
          <a:p>
            <a:pPr>
              <a:spcBef>
                <a:spcPts val="1800"/>
              </a:spcBef>
            </a:pPr>
            <a:r>
              <a:rPr lang="en-US" b="1" dirty="0"/>
              <a:t>Fiori Apps : </a:t>
            </a:r>
          </a:p>
          <a:p>
            <a:pPr marL="285750" indent="-285750">
              <a:spcBef>
                <a:spcPts val="1800"/>
              </a:spcBef>
              <a:buClr>
                <a:schemeClr val="accent1"/>
              </a:buClr>
              <a:buFont typeface="Wingdings" panose="05000000000000000000" pitchFamily="2" charset="2"/>
              <a:buChar char="§"/>
            </a:pPr>
            <a:r>
              <a:rPr lang="en-US" dirty="0"/>
              <a:t>Post General Journal Entries</a:t>
            </a:r>
          </a:p>
          <a:p>
            <a:pPr marL="285750" indent="-285750">
              <a:spcBef>
                <a:spcPts val="1800"/>
              </a:spcBef>
              <a:buClr>
                <a:schemeClr val="accent1"/>
              </a:buClr>
              <a:buFont typeface="Wingdings" panose="05000000000000000000" pitchFamily="2" charset="2"/>
              <a:buChar char="§"/>
            </a:pPr>
            <a:r>
              <a:rPr lang="en-US" dirty="0">
                <a:solidFill>
                  <a:schemeClr val="bg1">
                    <a:lumMod val="75000"/>
                  </a:schemeClr>
                </a:solidFill>
              </a:rPr>
              <a:t>Manage Recurring Journal Entries </a:t>
            </a:r>
          </a:p>
          <a:p>
            <a:pPr marL="285750" indent="-285750">
              <a:spcBef>
                <a:spcPts val="1800"/>
              </a:spcBef>
              <a:buClr>
                <a:schemeClr val="accent1"/>
              </a:buClr>
              <a:buFont typeface="Wingdings" panose="05000000000000000000" pitchFamily="2" charset="2"/>
              <a:buChar char="§"/>
            </a:pPr>
            <a:r>
              <a:rPr lang="en-US" dirty="0">
                <a:solidFill>
                  <a:schemeClr val="bg1">
                    <a:lumMod val="75000"/>
                  </a:schemeClr>
                </a:solidFill>
              </a:rPr>
              <a:t>Reset Cleared Items </a:t>
            </a:r>
          </a:p>
          <a:p>
            <a:pPr marL="285750" indent="-285750">
              <a:spcBef>
                <a:spcPts val="1800"/>
              </a:spcBef>
              <a:buClr>
                <a:schemeClr val="accent1"/>
              </a:buClr>
              <a:buFont typeface="Wingdings" panose="05000000000000000000" pitchFamily="2" charset="2"/>
              <a:buChar char="§"/>
            </a:pPr>
            <a:r>
              <a:rPr lang="en-US" dirty="0">
                <a:solidFill>
                  <a:schemeClr val="bg1">
                    <a:lumMod val="75000"/>
                  </a:schemeClr>
                </a:solidFill>
              </a:rPr>
              <a:t>Manage Journal Entries </a:t>
            </a:r>
          </a:p>
          <a:p>
            <a:pPr marL="285750" indent="-285750">
              <a:spcBef>
                <a:spcPts val="1800"/>
              </a:spcBef>
              <a:buClr>
                <a:schemeClr val="accent1"/>
              </a:buClr>
              <a:buFont typeface="Wingdings" panose="05000000000000000000" pitchFamily="2" charset="2"/>
              <a:buChar char="§"/>
            </a:pPr>
            <a:r>
              <a:rPr lang="en-US" dirty="0">
                <a:solidFill>
                  <a:schemeClr val="bg1">
                    <a:lumMod val="75000"/>
                  </a:schemeClr>
                </a:solidFill>
              </a:rPr>
              <a:t>Totals and Balances </a:t>
            </a:r>
          </a:p>
          <a:p>
            <a:pPr marL="285750" indent="-285750">
              <a:spcBef>
                <a:spcPts val="1800"/>
              </a:spcBef>
              <a:buClr>
                <a:schemeClr val="accent1"/>
              </a:buClr>
              <a:buFont typeface="Wingdings" panose="05000000000000000000" pitchFamily="2" charset="2"/>
              <a:buChar char="§"/>
            </a:pPr>
            <a:r>
              <a:rPr lang="en-US" dirty="0">
                <a:solidFill>
                  <a:schemeClr val="bg1">
                    <a:lumMod val="75000"/>
                  </a:schemeClr>
                </a:solidFill>
              </a:rPr>
              <a:t>Document Journal</a:t>
            </a:r>
          </a:p>
        </p:txBody>
      </p:sp>
    </p:spTree>
    <p:extLst>
      <p:ext uri="{BB962C8B-B14F-4D97-AF65-F5344CB8AC3E}">
        <p14:creationId xmlns:p14="http://schemas.microsoft.com/office/powerpoint/2010/main" val="23664735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General Journal Entries</a:t>
            </a:r>
          </a:p>
        </p:txBody>
      </p:sp>
      <p:pic>
        <p:nvPicPr>
          <p:cNvPr id="10" name="Picture 9">
            <a:extLst>
              <a:ext uri="{FF2B5EF4-FFF2-40B4-BE49-F238E27FC236}">
                <a16:creationId xmlns:a16="http://schemas.microsoft.com/office/drawing/2014/main" id="{83BD67FA-E8EC-47A1-BB9E-27AF2531E3B1}"/>
              </a:ext>
            </a:extLst>
          </p:cNvPr>
          <p:cNvPicPr>
            <a:picLocks noChangeAspect="1"/>
          </p:cNvPicPr>
          <p:nvPr/>
        </p:nvPicPr>
        <p:blipFill>
          <a:blip r:embed="rId3"/>
          <a:stretch>
            <a:fillRect/>
          </a:stretch>
        </p:blipFill>
        <p:spPr>
          <a:xfrm>
            <a:off x="3554408" y="4988104"/>
            <a:ext cx="5083187" cy="1518234"/>
          </a:xfrm>
          <a:prstGeom prst="rect">
            <a:avLst/>
          </a:prstGeom>
        </p:spPr>
      </p:pic>
      <p:pic>
        <p:nvPicPr>
          <p:cNvPr id="5" name="Picture 4">
            <a:extLst>
              <a:ext uri="{FF2B5EF4-FFF2-40B4-BE49-F238E27FC236}">
                <a16:creationId xmlns:a16="http://schemas.microsoft.com/office/drawing/2014/main" id="{AD383566-EA28-4128-8E5D-A5751B5341EE}"/>
              </a:ext>
            </a:extLst>
          </p:cNvPr>
          <p:cNvPicPr>
            <a:picLocks noChangeAspect="1"/>
          </p:cNvPicPr>
          <p:nvPr/>
        </p:nvPicPr>
        <p:blipFill>
          <a:blip r:embed="rId4"/>
          <a:stretch>
            <a:fillRect/>
          </a:stretch>
        </p:blipFill>
        <p:spPr>
          <a:xfrm>
            <a:off x="1694513" y="960005"/>
            <a:ext cx="8794100" cy="3775490"/>
          </a:xfrm>
          <a:prstGeom prst="rect">
            <a:avLst/>
          </a:prstGeom>
        </p:spPr>
      </p:pic>
      <p:sp>
        <p:nvSpPr>
          <p:cNvPr id="11" name="Oval Callout 20">
            <a:extLst>
              <a:ext uri="{FF2B5EF4-FFF2-40B4-BE49-F238E27FC236}">
                <a16:creationId xmlns:a16="http://schemas.microsoft.com/office/drawing/2014/main" id="{E967976B-80F8-4312-9775-800BC326299D}"/>
              </a:ext>
            </a:extLst>
          </p:cNvPr>
          <p:cNvSpPr/>
          <p:nvPr/>
        </p:nvSpPr>
        <p:spPr>
          <a:xfrm>
            <a:off x="2738236" y="902061"/>
            <a:ext cx="1300885" cy="538668"/>
          </a:xfrm>
          <a:prstGeom prst="wedgeEllipseCallout">
            <a:avLst>
              <a:gd name="adj1" fmla="val 64451"/>
              <a:gd name="adj2" fmla="val 98130"/>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 Enter Journal Entry Date</a:t>
            </a:r>
          </a:p>
        </p:txBody>
      </p:sp>
      <p:sp>
        <p:nvSpPr>
          <p:cNvPr id="12" name="Oval Callout 20">
            <a:extLst>
              <a:ext uri="{FF2B5EF4-FFF2-40B4-BE49-F238E27FC236}">
                <a16:creationId xmlns:a16="http://schemas.microsoft.com/office/drawing/2014/main" id="{2C5CB19A-EC58-4D4A-B38A-800E26FAEBAE}"/>
              </a:ext>
            </a:extLst>
          </p:cNvPr>
          <p:cNvSpPr/>
          <p:nvPr/>
        </p:nvSpPr>
        <p:spPr>
          <a:xfrm>
            <a:off x="4884847" y="1176202"/>
            <a:ext cx="1300885" cy="549127"/>
          </a:xfrm>
          <a:prstGeom prst="wedgeEllipseCallout">
            <a:avLst>
              <a:gd name="adj1" fmla="val 47550"/>
              <a:gd name="adj2" fmla="val 47915"/>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2.Enter Company Code</a:t>
            </a:r>
          </a:p>
        </p:txBody>
      </p:sp>
      <p:sp>
        <p:nvSpPr>
          <p:cNvPr id="13" name="Oval Callout 20">
            <a:extLst>
              <a:ext uri="{FF2B5EF4-FFF2-40B4-BE49-F238E27FC236}">
                <a16:creationId xmlns:a16="http://schemas.microsoft.com/office/drawing/2014/main" id="{9396DE69-03BD-45A6-9E8D-4EB8224B2108}"/>
              </a:ext>
            </a:extLst>
          </p:cNvPr>
          <p:cNvSpPr/>
          <p:nvPr/>
        </p:nvSpPr>
        <p:spPr>
          <a:xfrm>
            <a:off x="3828662" y="2677887"/>
            <a:ext cx="1990053" cy="655473"/>
          </a:xfrm>
          <a:prstGeom prst="wedgeEllipseCallout">
            <a:avLst>
              <a:gd name="adj1" fmla="val 56705"/>
              <a:gd name="adj2" fmla="val 70935"/>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3.Choose/Enter the GL accounts and amounts to be posted</a:t>
            </a:r>
          </a:p>
        </p:txBody>
      </p:sp>
      <p:sp>
        <p:nvSpPr>
          <p:cNvPr id="14" name="Oval Callout 20">
            <a:extLst>
              <a:ext uri="{FF2B5EF4-FFF2-40B4-BE49-F238E27FC236}">
                <a16:creationId xmlns:a16="http://schemas.microsoft.com/office/drawing/2014/main" id="{EEA91D1E-180F-4E09-B729-EE4638F67313}"/>
              </a:ext>
            </a:extLst>
          </p:cNvPr>
          <p:cNvSpPr/>
          <p:nvPr/>
        </p:nvSpPr>
        <p:spPr>
          <a:xfrm>
            <a:off x="8661919" y="4793439"/>
            <a:ext cx="1444474" cy="618316"/>
          </a:xfrm>
          <a:prstGeom prst="wedgeEllipseCallout">
            <a:avLst>
              <a:gd name="adj1" fmla="val 57409"/>
              <a:gd name="adj2" fmla="val -7463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4.Click on Post to post the Document</a:t>
            </a:r>
          </a:p>
        </p:txBody>
      </p:sp>
    </p:spTree>
    <p:extLst>
      <p:ext uri="{BB962C8B-B14F-4D97-AF65-F5344CB8AC3E}">
        <p14:creationId xmlns:p14="http://schemas.microsoft.com/office/powerpoint/2010/main" val="4839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1000" fill="hold"/>
                                        <p:tgtEl>
                                          <p:spTgt spid="10"/>
                                        </p:tgtEl>
                                        <p:attrNameLst>
                                          <p:attrName>ppt_w</p:attrName>
                                        </p:attrNameLst>
                                      </p:cBhvr>
                                      <p:tavLst>
                                        <p:tav tm="0">
                                          <p:val>
                                            <p:fltVal val="0"/>
                                          </p:val>
                                        </p:tav>
                                        <p:tav tm="100000">
                                          <p:val>
                                            <p:strVal val="#ppt_w"/>
                                          </p:val>
                                        </p:tav>
                                      </p:tavLst>
                                    </p:anim>
                                    <p:anim calcmode="lin" valueType="num">
                                      <p:cBhvr>
                                        <p:cTn id="43" dur="1000" fill="hold"/>
                                        <p:tgtEl>
                                          <p:spTgt spid="10"/>
                                        </p:tgtEl>
                                        <p:attrNameLst>
                                          <p:attrName>ppt_h</p:attrName>
                                        </p:attrNameLst>
                                      </p:cBhvr>
                                      <p:tavLst>
                                        <p:tav tm="0">
                                          <p:val>
                                            <p:fltVal val="0"/>
                                          </p:val>
                                        </p:tav>
                                        <p:tav tm="100000">
                                          <p:val>
                                            <p:strVal val="#ppt_h"/>
                                          </p:val>
                                        </p:tav>
                                      </p:tavLst>
                                    </p:anim>
                                    <p:animEffect transition="in" filter="fade">
                                      <p:cBhvr>
                                        <p:cTn id="4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Recurring Entries</a:t>
            </a:r>
          </a:p>
        </p:txBody>
      </p:sp>
      <p:sp>
        <p:nvSpPr>
          <p:cNvPr id="5" name="Rectangle 4">
            <a:extLst>
              <a:ext uri="{FF2B5EF4-FFF2-40B4-BE49-F238E27FC236}">
                <a16:creationId xmlns:a16="http://schemas.microsoft.com/office/drawing/2014/main" id="{33D9F384-6347-4E30-B80D-9A195046FC57}"/>
              </a:ext>
            </a:extLst>
          </p:cNvPr>
          <p:cNvSpPr/>
          <p:nvPr/>
        </p:nvSpPr>
        <p:spPr>
          <a:xfrm>
            <a:off x="227013" y="1364570"/>
            <a:ext cx="11688762" cy="5016758"/>
          </a:xfrm>
          <a:prstGeom prst="rect">
            <a:avLst/>
          </a:prstGeom>
        </p:spPr>
        <p:txBody>
          <a:bodyPr wrap="square">
            <a:spAutoFit/>
          </a:bodyPr>
          <a:lstStyle/>
          <a:p>
            <a:pPr>
              <a:spcBef>
                <a:spcPts val="1200"/>
              </a:spcBef>
            </a:pPr>
            <a:r>
              <a:rPr lang="en-US" sz="1600" b="1" dirty="0"/>
              <a:t>Definition</a:t>
            </a:r>
          </a:p>
          <a:p>
            <a:pPr>
              <a:spcBef>
                <a:spcPts val="1200"/>
              </a:spcBef>
            </a:pPr>
            <a:r>
              <a:rPr lang="en-US" sz="1600" dirty="0"/>
              <a:t>Periodically recurring entries posted by the recurring entries program based on recurring entry documents. This process is comparable to the standing order you give to your bank to deduct your rent, premium payments, or loan repayments.</a:t>
            </a:r>
          </a:p>
          <a:p>
            <a:pPr>
              <a:spcBef>
                <a:spcPts val="1200"/>
              </a:spcBef>
            </a:pPr>
            <a:r>
              <a:rPr lang="en-US" sz="1600" dirty="0"/>
              <a:t>Recurring entries are business transactions that are repeated regularly, such as rent or insurance. The following data never changes in recurring entries:</a:t>
            </a:r>
          </a:p>
          <a:p>
            <a:pPr marL="285750" indent="-285750">
              <a:spcBef>
                <a:spcPts val="1200"/>
              </a:spcBef>
              <a:buClr>
                <a:schemeClr val="accent1"/>
              </a:buClr>
              <a:buFont typeface="Wingdings" panose="05000000000000000000" pitchFamily="2" charset="2"/>
              <a:buChar char="§"/>
            </a:pPr>
            <a:r>
              <a:rPr lang="en-US" sz="1600" dirty="0"/>
              <a:t>Posting key</a:t>
            </a:r>
          </a:p>
          <a:p>
            <a:pPr marL="285750" indent="-285750">
              <a:spcBef>
                <a:spcPts val="1200"/>
              </a:spcBef>
              <a:buClr>
                <a:schemeClr val="accent1"/>
              </a:buClr>
              <a:buFont typeface="Wingdings" panose="05000000000000000000" pitchFamily="2" charset="2"/>
              <a:buChar char="§"/>
            </a:pPr>
            <a:r>
              <a:rPr lang="en-US" sz="1600" dirty="0"/>
              <a:t>Account</a:t>
            </a:r>
          </a:p>
          <a:p>
            <a:pPr marL="285750" indent="-285750">
              <a:spcBef>
                <a:spcPts val="1200"/>
              </a:spcBef>
              <a:buClr>
                <a:schemeClr val="accent1"/>
              </a:buClr>
              <a:buFont typeface="Wingdings" panose="05000000000000000000" pitchFamily="2" charset="2"/>
              <a:buChar char="§"/>
            </a:pPr>
            <a:r>
              <a:rPr lang="en-US" sz="1600" dirty="0"/>
              <a:t>Amounts</a:t>
            </a:r>
          </a:p>
          <a:p>
            <a:pPr>
              <a:spcBef>
                <a:spcPts val="1200"/>
              </a:spcBef>
            </a:pPr>
            <a:r>
              <a:rPr lang="en-US" sz="1600" dirty="0"/>
              <a:t>You enter this recurring data in a recurring entry original document. This document does not update the transaction figures. The recurring entry program uses it as a basis for creating accounting document</a:t>
            </a:r>
          </a:p>
          <a:p>
            <a:pPr>
              <a:spcBef>
                <a:spcPts val="1200"/>
              </a:spcBef>
            </a:pPr>
            <a:r>
              <a:rPr lang="en-US" sz="1600" dirty="0"/>
              <a:t>The system uses the recurring entry original document that you enter as a reference. It is not an accounting document and therefore does not affect the account balance.</a:t>
            </a:r>
          </a:p>
          <a:p>
            <a:pPr>
              <a:spcBef>
                <a:spcPts val="1200"/>
              </a:spcBef>
            </a:pPr>
            <a:r>
              <a:rPr lang="en-US" sz="1600" dirty="0"/>
              <a:t>In the recurring entry document, you define when a posting is to be created with this document. You have two options for scheduling. Postings can be made periodically or on a specific date.</a:t>
            </a:r>
          </a:p>
        </p:txBody>
      </p:sp>
    </p:spTree>
    <p:extLst>
      <p:ext uri="{BB962C8B-B14F-4D97-AF65-F5344CB8AC3E}">
        <p14:creationId xmlns:p14="http://schemas.microsoft.com/office/powerpoint/2010/main" val="55519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body" sz="quarter" idx="11"/>
          </p:nvPr>
        </p:nvSpPr>
        <p:spPr>
          <a:xfrm>
            <a:off x="460707" y="1197000"/>
            <a:ext cx="4411157" cy="1902287"/>
          </a:xfrm>
        </p:spPr>
        <p:txBody>
          <a:bodyPr/>
          <a:lstStyle/>
          <a:p>
            <a:r>
              <a:rPr lang="en-US" dirty="0"/>
              <a:t>Document Control</a:t>
            </a:r>
          </a:p>
        </p:txBody>
      </p:sp>
      <p:pic>
        <p:nvPicPr>
          <p:cNvPr id="5" name="Picture 2" descr="C:\Documents and Settings\rpotturi\Local Settings\Temporary Internet Files\Content.IE5\W5Y74T6F\MC900197655[1].wmf"/>
          <p:cNvPicPr>
            <a:picLocks noChangeAspect="1" noChangeArrowheads="1"/>
          </p:cNvPicPr>
          <p:nvPr/>
        </p:nvPicPr>
        <p:blipFill>
          <a:blip r:embed="rId3" cstate="print"/>
          <a:stretch>
            <a:fillRect/>
          </a:stretch>
        </p:blipFill>
        <p:spPr bwMode="auto">
          <a:xfrm>
            <a:off x="8730878" y="4985538"/>
            <a:ext cx="1774154" cy="1539087"/>
          </a:xfrm>
          <a:prstGeom prst="rect">
            <a:avLst/>
          </a:prstGeom>
        </p:spPr>
      </p:pic>
      <p:sp>
        <p:nvSpPr>
          <p:cNvPr id="6" name="Rectangle 5">
            <a:extLst>
              <a:ext uri="{FF2B5EF4-FFF2-40B4-BE49-F238E27FC236}">
                <a16:creationId xmlns:a16="http://schemas.microsoft.com/office/drawing/2014/main" id="{2A1098F7-6817-48B3-80B5-CF489C93D0F7}"/>
              </a:ext>
            </a:extLst>
          </p:cNvPr>
          <p:cNvSpPr/>
          <p:nvPr/>
        </p:nvSpPr>
        <p:spPr>
          <a:xfrm>
            <a:off x="7320136" y="764704"/>
            <a:ext cx="4595639" cy="3970318"/>
          </a:xfrm>
          <a:prstGeom prst="rect">
            <a:avLst/>
          </a:prstGeom>
        </p:spPr>
        <p:txBody>
          <a:bodyPr wrap="square">
            <a:spAutoFit/>
          </a:bodyPr>
          <a:lstStyle/>
          <a:p>
            <a:pPr marL="358775" indent="-358775">
              <a:spcBef>
                <a:spcPts val="1200"/>
              </a:spcBef>
              <a:buClr>
                <a:schemeClr val="accent1"/>
              </a:buClr>
              <a:buFont typeface="Wingdings" panose="05000000000000000000" pitchFamily="2" charset="2"/>
              <a:buChar char="§"/>
            </a:pPr>
            <a:r>
              <a:rPr lang="en-US" sz="1400" dirty="0"/>
              <a:t>Classify accounting documents</a:t>
            </a:r>
          </a:p>
          <a:p>
            <a:pPr marL="358775" indent="-358775">
              <a:spcBef>
                <a:spcPts val="1200"/>
              </a:spcBef>
              <a:buClr>
                <a:schemeClr val="accent1"/>
              </a:buClr>
              <a:buFont typeface="Wingdings" panose="05000000000000000000" pitchFamily="2" charset="2"/>
              <a:buChar char="§"/>
            </a:pPr>
            <a:r>
              <a:rPr lang="en-US" sz="1400" dirty="0"/>
              <a:t>Display accounting documents</a:t>
            </a:r>
          </a:p>
          <a:p>
            <a:pPr marL="358775" indent="-358775">
              <a:spcBef>
                <a:spcPts val="1200"/>
              </a:spcBef>
              <a:buClr>
                <a:schemeClr val="accent1"/>
              </a:buClr>
              <a:buFont typeface="Wingdings" panose="05000000000000000000" pitchFamily="2" charset="2"/>
              <a:buChar char="§"/>
            </a:pPr>
            <a:r>
              <a:rPr lang="en-US" sz="1400" dirty="0"/>
              <a:t>Describe the structure of accounting documents</a:t>
            </a:r>
          </a:p>
          <a:p>
            <a:pPr marL="358775" indent="-358775">
              <a:spcBef>
                <a:spcPts val="1200"/>
              </a:spcBef>
              <a:buClr>
                <a:schemeClr val="accent1"/>
              </a:buClr>
              <a:buFont typeface="Wingdings" panose="05000000000000000000" pitchFamily="2" charset="2"/>
              <a:buChar char="§"/>
            </a:pPr>
            <a:r>
              <a:rPr lang="en-US" sz="1400" dirty="0"/>
              <a:t>Open and close posting periods</a:t>
            </a:r>
          </a:p>
          <a:p>
            <a:pPr marL="358775" indent="-358775">
              <a:spcBef>
                <a:spcPts val="1200"/>
              </a:spcBef>
              <a:buClr>
                <a:schemeClr val="accent1"/>
              </a:buClr>
              <a:buFont typeface="Wingdings" panose="05000000000000000000" pitchFamily="2" charset="2"/>
              <a:buChar char="§"/>
            </a:pPr>
            <a:r>
              <a:rPr lang="en-US" sz="1400" dirty="0"/>
              <a:t>Open and close posting periods differently for different account types</a:t>
            </a:r>
          </a:p>
          <a:p>
            <a:pPr marL="358775" indent="-358775">
              <a:spcBef>
                <a:spcPts val="1200"/>
              </a:spcBef>
              <a:buClr>
                <a:schemeClr val="accent1"/>
              </a:buClr>
              <a:buFont typeface="Wingdings" panose="05000000000000000000" pitchFamily="2" charset="2"/>
              <a:buChar char="§"/>
            </a:pPr>
            <a:r>
              <a:rPr lang="en-US" sz="1400" dirty="0"/>
              <a:t>Define the amounts that specific groups of accounting clerks are allowed to post</a:t>
            </a:r>
          </a:p>
          <a:p>
            <a:pPr marL="358775" indent="-358775">
              <a:spcBef>
                <a:spcPts val="1200"/>
              </a:spcBef>
              <a:buClr>
                <a:schemeClr val="accent1"/>
              </a:buClr>
              <a:buFont typeface="Wingdings" panose="05000000000000000000" pitchFamily="2" charset="2"/>
              <a:buChar char="§"/>
            </a:pPr>
            <a:r>
              <a:rPr lang="en-US" sz="1400" dirty="0"/>
              <a:t>Assign users to a tolerance group for highest amounts</a:t>
            </a:r>
          </a:p>
          <a:p>
            <a:pPr marL="358775" indent="-358775">
              <a:spcBef>
                <a:spcPts val="1200"/>
              </a:spcBef>
              <a:buClr>
                <a:schemeClr val="accent1"/>
              </a:buClr>
              <a:buFont typeface="Wingdings" panose="05000000000000000000" pitchFamily="2" charset="2"/>
              <a:buChar char="§"/>
            </a:pPr>
            <a:r>
              <a:rPr lang="en-US" sz="1400" dirty="0"/>
              <a:t>Post simple documents in Financial Accounting</a:t>
            </a:r>
          </a:p>
        </p:txBody>
      </p:sp>
      <p:sp>
        <p:nvSpPr>
          <p:cNvPr id="7" name="Rectangle 6">
            <a:extLst>
              <a:ext uri="{FF2B5EF4-FFF2-40B4-BE49-F238E27FC236}">
                <a16:creationId xmlns:a16="http://schemas.microsoft.com/office/drawing/2014/main" id="{4E362DC4-01D1-42EE-BB2F-D77ABAFA7726}"/>
              </a:ext>
            </a:extLst>
          </p:cNvPr>
          <p:cNvSpPr/>
          <p:nvPr/>
        </p:nvSpPr>
        <p:spPr>
          <a:xfrm>
            <a:off x="460708" y="2642141"/>
            <a:ext cx="2258952" cy="369332"/>
          </a:xfrm>
          <a:prstGeom prst="rect">
            <a:avLst/>
          </a:prstGeom>
        </p:spPr>
        <p:txBody>
          <a:bodyPr wrap="none">
            <a:spAutoFit/>
          </a:bodyPr>
          <a:lstStyle/>
          <a:p>
            <a:pPr>
              <a:buNone/>
            </a:pPr>
            <a:r>
              <a:rPr lang="en-US" b="1" dirty="0">
                <a:solidFill>
                  <a:schemeClr val="bg1"/>
                </a:solidFill>
              </a:rPr>
              <a:t>Unit Objectives:</a:t>
            </a:r>
          </a:p>
        </p:txBody>
      </p:sp>
    </p:spTree>
    <p:extLst>
      <p:ext uri="{BB962C8B-B14F-4D97-AF65-F5344CB8AC3E}">
        <p14:creationId xmlns:p14="http://schemas.microsoft.com/office/powerpoint/2010/main" val="32942150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Recurring Entries</a:t>
            </a:r>
          </a:p>
        </p:txBody>
      </p:sp>
      <p:pic>
        <p:nvPicPr>
          <p:cNvPr id="4" name="Picture 3">
            <a:extLst>
              <a:ext uri="{FF2B5EF4-FFF2-40B4-BE49-F238E27FC236}">
                <a16:creationId xmlns:a16="http://schemas.microsoft.com/office/drawing/2014/main" id="{A710D169-6B45-4210-A9B1-71976DDAA998}"/>
              </a:ext>
            </a:extLst>
          </p:cNvPr>
          <p:cNvPicPr>
            <a:picLocks noChangeAspect="1"/>
          </p:cNvPicPr>
          <p:nvPr/>
        </p:nvPicPr>
        <p:blipFill>
          <a:blip r:embed="rId2" cstate="print"/>
          <a:stretch>
            <a:fillRect/>
          </a:stretch>
        </p:blipFill>
        <p:spPr>
          <a:xfrm>
            <a:off x="407368" y="3509259"/>
            <a:ext cx="6552728" cy="2867975"/>
          </a:xfrm>
          <a:prstGeom prst="rect">
            <a:avLst/>
          </a:prstGeom>
        </p:spPr>
      </p:pic>
      <p:sp>
        <p:nvSpPr>
          <p:cNvPr id="6" name="Rectangle 5">
            <a:extLst>
              <a:ext uri="{FF2B5EF4-FFF2-40B4-BE49-F238E27FC236}">
                <a16:creationId xmlns:a16="http://schemas.microsoft.com/office/drawing/2014/main" id="{0D5F6B18-A80B-4E7A-B47C-ED4C3D71F81B}"/>
              </a:ext>
            </a:extLst>
          </p:cNvPr>
          <p:cNvSpPr/>
          <p:nvPr/>
        </p:nvSpPr>
        <p:spPr>
          <a:xfrm>
            <a:off x="227349" y="1336119"/>
            <a:ext cx="11688426" cy="2015936"/>
          </a:xfrm>
          <a:prstGeom prst="rect">
            <a:avLst/>
          </a:prstGeom>
        </p:spPr>
        <p:txBody>
          <a:bodyPr wrap="square">
            <a:spAutoFit/>
          </a:bodyPr>
          <a:lstStyle/>
          <a:p>
            <a:pPr marL="285750" indent="-285750">
              <a:spcBef>
                <a:spcPts val="1800"/>
              </a:spcBef>
              <a:buClr>
                <a:schemeClr val="accent1"/>
              </a:buClr>
              <a:buFont typeface="Wingdings" panose="05000000000000000000" pitchFamily="2" charset="2"/>
              <a:buChar char="§"/>
            </a:pPr>
            <a:r>
              <a:rPr lang="en-US" sz="1600" dirty="0"/>
              <a:t>For periodic postings, specify the first and last day of execution, as well as the interval in months</a:t>
            </a:r>
          </a:p>
          <a:p>
            <a:pPr marL="285750" indent="-285750">
              <a:spcBef>
                <a:spcPts val="1800"/>
              </a:spcBef>
              <a:buClr>
                <a:schemeClr val="accent1"/>
              </a:buClr>
              <a:buFont typeface="Wingdings" panose="05000000000000000000" pitchFamily="2" charset="2"/>
              <a:buChar char="§"/>
            </a:pPr>
            <a:r>
              <a:rPr lang="en-US" sz="1600" dirty="0"/>
              <a:t>If you want to specify certain dates, enter a run schedule in the recurring entry original document</a:t>
            </a:r>
          </a:p>
          <a:p>
            <a:pPr>
              <a:spcBef>
                <a:spcPts val="1800"/>
              </a:spcBef>
            </a:pPr>
            <a:r>
              <a:rPr lang="en-US" sz="1600" dirty="0"/>
              <a:t>Recurring Document has separate number range that is “X1” to this number range we need to assign number interval to you company code.</a:t>
            </a:r>
            <a:r>
              <a:rPr lang="en-US" sz="1600" b="1" dirty="0"/>
              <a:t> </a:t>
            </a:r>
          </a:p>
          <a:p>
            <a:pPr>
              <a:spcBef>
                <a:spcPts val="1800"/>
              </a:spcBef>
            </a:pPr>
            <a:r>
              <a:rPr lang="en-US" sz="1600" b="1" dirty="0"/>
              <a:t>Transaction Code: </a:t>
            </a:r>
            <a:r>
              <a:rPr lang="en-US" sz="1600" dirty="0"/>
              <a:t>FBN1</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F58BCAB-2C06-4D13-8568-F7FF71AEFF11}"/>
              </a:ext>
            </a:extLst>
          </p:cNvPr>
          <p:cNvSpPr/>
          <p:nvPr/>
        </p:nvSpPr>
        <p:spPr>
          <a:xfrm>
            <a:off x="227349" y="981075"/>
            <a:ext cx="11688426" cy="1446550"/>
          </a:xfrm>
          <a:prstGeom prst="rect">
            <a:avLst/>
          </a:prstGeom>
        </p:spPr>
        <p:txBody>
          <a:bodyPr wrap="square">
            <a:spAutoFit/>
          </a:bodyPr>
          <a:lstStyle/>
          <a:p>
            <a:pPr>
              <a:spcBef>
                <a:spcPts val="2400"/>
              </a:spcBef>
            </a:pPr>
            <a:r>
              <a:rPr lang="en-US" sz="1600" dirty="0"/>
              <a:t>In the above screen enter your company code and click on “change intervals” button.</a:t>
            </a:r>
          </a:p>
          <a:p>
            <a:pPr>
              <a:spcBef>
                <a:spcPts val="2400"/>
              </a:spcBef>
            </a:pPr>
            <a:r>
              <a:rPr lang="en-US" sz="1600" dirty="0"/>
              <a:t>It will display the following screen.</a:t>
            </a:r>
          </a:p>
          <a:p>
            <a:pPr>
              <a:spcBef>
                <a:spcPts val="2400"/>
              </a:spcBef>
            </a:pPr>
            <a:r>
              <a:rPr lang="en-US" sz="1600" dirty="0"/>
              <a:t>In the displayed screen click on it will display following window:</a:t>
            </a:r>
          </a:p>
        </p:txBody>
      </p:sp>
      <p:sp>
        <p:nvSpPr>
          <p:cNvPr id="2" name="Title 1"/>
          <p:cNvSpPr>
            <a:spLocks noGrp="1"/>
          </p:cNvSpPr>
          <p:nvPr>
            <p:ph type="title"/>
          </p:nvPr>
        </p:nvSpPr>
        <p:spPr/>
        <p:txBody>
          <a:bodyPr/>
          <a:lstStyle/>
          <a:p>
            <a:r>
              <a:rPr lang="en-US" dirty="0"/>
              <a:t>Recurring Entries</a:t>
            </a:r>
          </a:p>
        </p:txBody>
      </p:sp>
      <p:pic>
        <p:nvPicPr>
          <p:cNvPr id="5" name="Picture 4">
            <a:extLst>
              <a:ext uri="{FF2B5EF4-FFF2-40B4-BE49-F238E27FC236}">
                <a16:creationId xmlns:a16="http://schemas.microsoft.com/office/drawing/2014/main" id="{E09462CB-97B3-40CF-92AF-32C6FFC643B5}"/>
              </a:ext>
            </a:extLst>
          </p:cNvPr>
          <p:cNvPicPr>
            <a:picLocks noChangeAspect="1"/>
          </p:cNvPicPr>
          <p:nvPr/>
        </p:nvPicPr>
        <p:blipFill>
          <a:blip r:embed="rId2" cstate="print"/>
          <a:stretch>
            <a:fillRect/>
          </a:stretch>
        </p:blipFill>
        <p:spPr>
          <a:xfrm>
            <a:off x="4074314" y="1545906"/>
            <a:ext cx="1085393" cy="360106"/>
          </a:xfrm>
          <a:prstGeom prst="rect">
            <a:avLst/>
          </a:prstGeom>
        </p:spPr>
      </p:pic>
      <p:pic>
        <p:nvPicPr>
          <p:cNvPr id="6" name="Picture 5">
            <a:extLst>
              <a:ext uri="{FF2B5EF4-FFF2-40B4-BE49-F238E27FC236}">
                <a16:creationId xmlns:a16="http://schemas.microsoft.com/office/drawing/2014/main" id="{89C4D639-1E7A-41FE-B753-5E9AD64861A8}"/>
              </a:ext>
            </a:extLst>
          </p:cNvPr>
          <p:cNvPicPr>
            <a:picLocks noChangeAspect="1"/>
          </p:cNvPicPr>
          <p:nvPr/>
        </p:nvPicPr>
        <p:blipFill>
          <a:blip r:embed="rId3" cstate="print"/>
          <a:stretch>
            <a:fillRect/>
          </a:stretch>
        </p:blipFill>
        <p:spPr>
          <a:xfrm>
            <a:off x="308634" y="2492896"/>
            <a:ext cx="5609059" cy="2981311"/>
          </a:xfrm>
          <a:prstGeom prst="rect">
            <a:avLst/>
          </a:prstGeom>
        </p:spPr>
      </p:pic>
      <p:sp>
        <p:nvSpPr>
          <p:cNvPr id="7" name="Rectangle 6">
            <a:extLst>
              <a:ext uri="{FF2B5EF4-FFF2-40B4-BE49-F238E27FC236}">
                <a16:creationId xmlns:a16="http://schemas.microsoft.com/office/drawing/2014/main" id="{40DD265C-7C3D-407B-956C-64D158F06C15}"/>
              </a:ext>
            </a:extLst>
          </p:cNvPr>
          <p:cNvSpPr/>
          <p:nvPr/>
        </p:nvSpPr>
        <p:spPr>
          <a:xfrm>
            <a:off x="241006" y="5693906"/>
            <a:ext cx="11674769" cy="815608"/>
          </a:xfrm>
          <a:prstGeom prst="rect">
            <a:avLst/>
          </a:prstGeom>
        </p:spPr>
        <p:txBody>
          <a:bodyPr wrap="square">
            <a:spAutoFit/>
          </a:bodyPr>
          <a:lstStyle/>
          <a:p>
            <a:pPr marL="285750" indent="-285750">
              <a:spcBef>
                <a:spcPts val="1800"/>
              </a:spcBef>
              <a:buClr>
                <a:schemeClr val="accent1"/>
              </a:buClr>
              <a:buFont typeface="Wingdings" panose="05000000000000000000" pitchFamily="2" charset="2"/>
              <a:buChar char="§"/>
            </a:pPr>
            <a:r>
              <a:rPr lang="en-US" sz="1600" dirty="0"/>
              <a:t>In the above screen we gave “X1” as number range and interval for present fiscal year</a:t>
            </a:r>
          </a:p>
          <a:p>
            <a:pPr marL="285750" indent="-285750">
              <a:spcBef>
                <a:spcPts val="1800"/>
              </a:spcBef>
              <a:buClr>
                <a:schemeClr val="accent1"/>
              </a:buClr>
              <a:buFont typeface="Wingdings" panose="05000000000000000000" pitchFamily="2" charset="2"/>
              <a:buChar char="§"/>
            </a:pPr>
            <a:r>
              <a:rPr lang="en-US" sz="1600" dirty="0"/>
              <a:t>Save the activity and back to easy access screen</a:t>
            </a:r>
          </a:p>
        </p:txBody>
      </p:sp>
    </p:spTree>
    <p:extLst>
      <p:ext uri="{BB962C8B-B14F-4D97-AF65-F5344CB8AC3E}">
        <p14:creationId xmlns:p14="http://schemas.microsoft.com/office/powerpoint/2010/main" val="788369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30B0350-B46B-4374-9BE3-A3CA838FA7D6}"/>
              </a:ext>
            </a:extLst>
          </p:cNvPr>
          <p:cNvSpPr>
            <a:spLocks noGrp="1"/>
          </p:cNvSpPr>
          <p:nvPr>
            <p:ph type="body" sz="quarter" idx="19"/>
          </p:nvPr>
        </p:nvSpPr>
        <p:spPr/>
        <p:txBody>
          <a:bodyPr/>
          <a:lstStyle/>
          <a:p>
            <a:r>
              <a:rPr lang="en-US" dirty="0"/>
              <a:t>1.2.1 FTM GL Postings and Processing S/4HANA</a:t>
            </a:r>
          </a:p>
        </p:txBody>
      </p:sp>
      <p:sp>
        <p:nvSpPr>
          <p:cNvPr id="7" name="Rectangle 6">
            <a:extLst>
              <a:ext uri="{FF2B5EF4-FFF2-40B4-BE49-F238E27FC236}">
                <a16:creationId xmlns:a16="http://schemas.microsoft.com/office/drawing/2014/main" id="{822BC9D7-8EB4-4685-BE3C-3FF94008ACC0}"/>
              </a:ext>
            </a:extLst>
          </p:cNvPr>
          <p:cNvSpPr/>
          <p:nvPr/>
        </p:nvSpPr>
        <p:spPr>
          <a:xfrm>
            <a:off x="6816080" y="1700808"/>
            <a:ext cx="5099695" cy="3416320"/>
          </a:xfrm>
          <a:prstGeom prst="rect">
            <a:avLst/>
          </a:prstGeom>
        </p:spPr>
        <p:txBody>
          <a:bodyPr wrap="square">
            <a:spAutoFit/>
          </a:bodyPr>
          <a:lstStyle/>
          <a:p>
            <a:pPr>
              <a:spcBef>
                <a:spcPts val="1800"/>
              </a:spcBef>
            </a:pPr>
            <a:r>
              <a:rPr lang="en-US" b="1" dirty="0"/>
              <a:t>Fiori Apps : </a:t>
            </a:r>
          </a:p>
          <a:p>
            <a:pPr marL="285750" indent="-285750">
              <a:spcBef>
                <a:spcPts val="1800"/>
              </a:spcBef>
              <a:buClr>
                <a:schemeClr val="accent1"/>
              </a:buClr>
              <a:buFont typeface="Wingdings" panose="05000000000000000000" pitchFamily="2" charset="2"/>
              <a:buChar char="§"/>
            </a:pPr>
            <a:r>
              <a:rPr lang="en-US" dirty="0">
                <a:solidFill>
                  <a:schemeClr val="bg1">
                    <a:lumMod val="75000"/>
                  </a:schemeClr>
                </a:solidFill>
              </a:rPr>
              <a:t>Post General Journal Entries</a:t>
            </a:r>
          </a:p>
          <a:p>
            <a:pPr marL="285750" indent="-285750">
              <a:spcBef>
                <a:spcPts val="1800"/>
              </a:spcBef>
              <a:buClr>
                <a:schemeClr val="accent1"/>
              </a:buClr>
              <a:buFont typeface="Wingdings" panose="05000000000000000000" pitchFamily="2" charset="2"/>
              <a:buChar char="§"/>
            </a:pPr>
            <a:r>
              <a:rPr lang="en-US" dirty="0"/>
              <a:t>Manage Recurring Journal Entries </a:t>
            </a:r>
          </a:p>
          <a:p>
            <a:pPr marL="285750" indent="-285750">
              <a:spcBef>
                <a:spcPts val="1800"/>
              </a:spcBef>
              <a:buClr>
                <a:schemeClr val="accent1"/>
              </a:buClr>
              <a:buFont typeface="Wingdings" panose="05000000000000000000" pitchFamily="2" charset="2"/>
              <a:buChar char="§"/>
            </a:pPr>
            <a:r>
              <a:rPr lang="en-US" dirty="0">
                <a:solidFill>
                  <a:schemeClr val="bg1">
                    <a:lumMod val="75000"/>
                  </a:schemeClr>
                </a:solidFill>
              </a:rPr>
              <a:t>Reset Cleared Items </a:t>
            </a:r>
          </a:p>
          <a:p>
            <a:pPr marL="285750" indent="-285750">
              <a:spcBef>
                <a:spcPts val="1800"/>
              </a:spcBef>
              <a:buClr>
                <a:schemeClr val="accent1"/>
              </a:buClr>
              <a:buFont typeface="Wingdings" panose="05000000000000000000" pitchFamily="2" charset="2"/>
              <a:buChar char="§"/>
            </a:pPr>
            <a:r>
              <a:rPr lang="en-US" dirty="0">
                <a:solidFill>
                  <a:schemeClr val="bg1">
                    <a:lumMod val="75000"/>
                  </a:schemeClr>
                </a:solidFill>
              </a:rPr>
              <a:t>Manage Journal Entries </a:t>
            </a:r>
          </a:p>
          <a:p>
            <a:pPr marL="285750" indent="-285750">
              <a:spcBef>
                <a:spcPts val="1800"/>
              </a:spcBef>
              <a:buClr>
                <a:schemeClr val="accent1"/>
              </a:buClr>
              <a:buFont typeface="Wingdings" panose="05000000000000000000" pitchFamily="2" charset="2"/>
              <a:buChar char="§"/>
            </a:pPr>
            <a:r>
              <a:rPr lang="en-US" dirty="0">
                <a:solidFill>
                  <a:schemeClr val="bg1">
                    <a:lumMod val="75000"/>
                  </a:schemeClr>
                </a:solidFill>
              </a:rPr>
              <a:t>Totals and Balances </a:t>
            </a:r>
          </a:p>
          <a:p>
            <a:pPr marL="285750" indent="-285750">
              <a:spcBef>
                <a:spcPts val="1800"/>
              </a:spcBef>
              <a:buClr>
                <a:schemeClr val="accent1"/>
              </a:buClr>
              <a:buFont typeface="Wingdings" panose="05000000000000000000" pitchFamily="2" charset="2"/>
              <a:buChar char="§"/>
            </a:pPr>
            <a:r>
              <a:rPr lang="en-US" dirty="0">
                <a:solidFill>
                  <a:schemeClr val="bg1">
                    <a:lumMod val="75000"/>
                  </a:schemeClr>
                </a:solidFill>
              </a:rPr>
              <a:t>Document Journal</a:t>
            </a:r>
          </a:p>
        </p:txBody>
      </p:sp>
    </p:spTree>
    <p:extLst>
      <p:ext uri="{BB962C8B-B14F-4D97-AF65-F5344CB8AC3E}">
        <p14:creationId xmlns:p14="http://schemas.microsoft.com/office/powerpoint/2010/main" val="6639873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Recurring Journal Entries</a:t>
            </a:r>
          </a:p>
        </p:txBody>
      </p:sp>
      <p:pic>
        <p:nvPicPr>
          <p:cNvPr id="5" name="Picture 4">
            <a:extLst>
              <a:ext uri="{FF2B5EF4-FFF2-40B4-BE49-F238E27FC236}">
                <a16:creationId xmlns:a16="http://schemas.microsoft.com/office/drawing/2014/main" id="{18D94243-58B2-4F06-94C8-A0B88B11CF60}"/>
              </a:ext>
            </a:extLst>
          </p:cNvPr>
          <p:cNvPicPr>
            <a:picLocks noChangeAspect="1"/>
          </p:cNvPicPr>
          <p:nvPr/>
        </p:nvPicPr>
        <p:blipFill>
          <a:blip r:embed="rId2"/>
          <a:stretch>
            <a:fillRect/>
          </a:stretch>
        </p:blipFill>
        <p:spPr>
          <a:xfrm>
            <a:off x="1794589" y="1004515"/>
            <a:ext cx="8604350" cy="1806363"/>
          </a:xfrm>
          <a:prstGeom prst="rect">
            <a:avLst/>
          </a:prstGeom>
        </p:spPr>
      </p:pic>
      <p:pic>
        <p:nvPicPr>
          <p:cNvPr id="7" name="Picture 6">
            <a:extLst>
              <a:ext uri="{FF2B5EF4-FFF2-40B4-BE49-F238E27FC236}">
                <a16:creationId xmlns:a16="http://schemas.microsoft.com/office/drawing/2014/main" id="{F7E1D613-3404-4493-AABD-9CC71BCEA267}"/>
              </a:ext>
            </a:extLst>
          </p:cNvPr>
          <p:cNvPicPr>
            <a:picLocks noChangeAspect="1"/>
          </p:cNvPicPr>
          <p:nvPr/>
        </p:nvPicPr>
        <p:blipFill>
          <a:blip r:embed="rId3"/>
          <a:stretch>
            <a:fillRect/>
          </a:stretch>
        </p:blipFill>
        <p:spPr>
          <a:xfrm>
            <a:off x="1816728" y="3242611"/>
            <a:ext cx="8604350" cy="3124714"/>
          </a:xfrm>
          <a:prstGeom prst="rect">
            <a:avLst/>
          </a:prstGeom>
        </p:spPr>
      </p:pic>
      <p:sp>
        <p:nvSpPr>
          <p:cNvPr id="8" name="Oval Callout 4">
            <a:extLst>
              <a:ext uri="{FF2B5EF4-FFF2-40B4-BE49-F238E27FC236}">
                <a16:creationId xmlns:a16="http://schemas.microsoft.com/office/drawing/2014/main" id="{6FCA96B7-1EEB-4A38-901E-028043F33AE5}"/>
              </a:ext>
            </a:extLst>
          </p:cNvPr>
          <p:cNvSpPr/>
          <p:nvPr/>
        </p:nvSpPr>
        <p:spPr>
          <a:xfrm>
            <a:off x="5861978" y="1817525"/>
            <a:ext cx="1219514" cy="614511"/>
          </a:xfrm>
          <a:prstGeom prst="wedgeEllipseCallout">
            <a:avLst>
              <a:gd name="adj1" fmla="val 155140"/>
              <a:gd name="adj2" fmla="val 9903"/>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1.Click on Create New Recurring entries</a:t>
            </a:r>
          </a:p>
        </p:txBody>
      </p:sp>
      <p:grpSp>
        <p:nvGrpSpPr>
          <p:cNvPr id="13" name="Group 12"/>
          <p:cNvGrpSpPr/>
          <p:nvPr/>
        </p:nvGrpSpPr>
        <p:grpSpPr>
          <a:xfrm>
            <a:off x="2031717" y="3436002"/>
            <a:ext cx="5608992" cy="1430309"/>
            <a:chOff x="507717" y="3436001"/>
            <a:chExt cx="5608992" cy="1430309"/>
          </a:xfrm>
        </p:grpSpPr>
        <p:sp>
          <p:nvSpPr>
            <p:cNvPr id="9" name="Oval Callout 4">
              <a:extLst>
                <a:ext uri="{FF2B5EF4-FFF2-40B4-BE49-F238E27FC236}">
                  <a16:creationId xmlns:a16="http://schemas.microsoft.com/office/drawing/2014/main" id="{682E1ABB-86CA-4A1E-9D20-365FFE12A319}"/>
                </a:ext>
              </a:extLst>
            </p:cNvPr>
            <p:cNvSpPr/>
            <p:nvPr/>
          </p:nvSpPr>
          <p:spPr>
            <a:xfrm>
              <a:off x="4576696" y="3436001"/>
              <a:ext cx="1540013" cy="757935"/>
            </a:xfrm>
            <a:prstGeom prst="wedgeEllipseCallout">
              <a:avLst>
                <a:gd name="adj1" fmla="val -146998"/>
                <a:gd name="adj2" fmla="val 49131"/>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2.Give the Document type, Company code </a:t>
              </a:r>
            </a:p>
          </p:txBody>
        </p:sp>
        <p:sp>
          <p:nvSpPr>
            <p:cNvPr id="10" name="Rounded Rectangle 11">
              <a:extLst>
                <a:ext uri="{FF2B5EF4-FFF2-40B4-BE49-F238E27FC236}">
                  <a16:creationId xmlns:a16="http://schemas.microsoft.com/office/drawing/2014/main" id="{43E834E3-4CD1-4562-B6E5-202A2612B13E}"/>
                </a:ext>
              </a:extLst>
            </p:cNvPr>
            <p:cNvSpPr/>
            <p:nvPr/>
          </p:nvSpPr>
          <p:spPr>
            <a:xfrm>
              <a:off x="507717" y="4053300"/>
              <a:ext cx="2494497" cy="813010"/>
            </a:xfrm>
            <a:prstGeom prst="roundRect">
              <a:avLst>
                <a:gd name="adj" fmla="val 9115"/>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1936231" y="4292082"/>
            <a:ext cx="6193056" cy="2054246"/>
            <a:chOff x="412231" y="4292082"/>
            <a:chExt cx="6193056" cy="2054246"/>
          </a:xfrm>
        </p:grpSpPr>
        <p:sp>
          <p:nvSpPr>
            <p:cNvPr id="11" name="Rounded Rectangle 11">
              <a:extLst>
                <a:ext uri="{FF2B5EF4-FFF2-40B4-BE49-F238E27FC236}">
                  <a16:creationId xmlns:a16="http://schemas.microsoft.com/office/drawing/2014/main" id="{0165FF06-D7F1-4E6A-B64B-A769CBEE8E13}"/>
                </a:ext>
              </a:extLst>
            </p:cNvPr>
            <p:cNvSpPr/>
            <p:nvPr/>
          </p:nvSpPr>
          <p:spPr>
            <a:xfrm>
              <a:off x="412231" y="5266267"/>
              <a:ext cx="6193056" cy="1080061"/>
            </a:xfrm>
            <a:prstGeom prst="roundRect">
              <a:avLst>
                <a:gd name="adj" fmla="val 9115"/>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Callout 4">
              <a:extLst>
                <a:ext uri="{FF2B5EF4-FFF2-40B4-BE49-F238E27FC236}">
                  <a16:creationId xmlns:a16="http://schemas.microsoft.com/office/drawing/2014/main" id="{E3BA2F66-12CF-4A06-ACC3-8BBED924B2B2}"/>
                </a:ext>
              </a:extLst>
            </p:cNvPr>
            <p:cNvSpPr/>
            <p:nvPr/>
          </p:nvSpPr>
          <p:spPr>
            <a:xfrm>
              <a:off x="4594903" y="4292082"/>
              <a:ext cx="1768575" cy="768817"/>
            </a:xfrm>
            <a:prstGeom prst="wedgeEllipseCallout">
              <a:avLst>
                <a:gd name="adj1" fmla="val -148744"/>
                <a:gd name="adj2" fmla="val 72781"/>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3.Select the GL Accounts and the Amount for the Recurring Entry</a:t>
              </a:r>
            </a:p>
          </p:txBody>
        </p:sp>
      </p:grpSp>
    </p:spTree>
    <p:extLst>
      <p:ext uri="{BB962C8B-B14F-4D97-AF65-F5344CB8AC3E}">
        <p14:creationId xmlns:p14="http://schemas.microsoft.com/office/powerpoint/2010/main" val="237123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ppt_w</p:attrName>
                                        </p:attrNameLst>
                                      </p:cBhvr>
                                      <p:tavLst>
                                        <p:tav tm="0">
                                          <p:val>
                                            <p:fltVal val="0"/>
                                          </p:val>
                                        </p:tav>
                                        <p:tav tm="100000">
                                          <p:val>
                                            <p:strVal val="#ppt_w"/>
                                          </p:val>
                                        </p:tav>
                                      </p:tavLst>
                                    </p:anim>
                                    <p:anim calcmode="lin" valueType="num">
                                      <p:cBhvr>
                                        <p:cTn id="22" dur="1000" fill="hold"/>
                                        <p:tgtEl>
                                          <p:spTgt spid="7"/>
                                        </p:tgtEl>
                                        <p:attrNameLst>
                                          <p:attrName>ppt_h</p:attrName>
                                        </p:attrNameLst>
                                      </p:cBhvr>
                                      <p:tavLst>
                                        <p:tav tm="0">
                                          <p:val>
                                            <p:fltVal val="0"/>
                                          </p:val>
                                        </p:tav>
                                        <p:tav tm="100000">
                                          <p:val>
                                            <p:strVal val="#ppt_h"/>
                                          </p:val>
                                        </p:tav>
                                      </p:tavLst>
                                    </p:anim>
                                    <p:animEffect transition="in" filter="fade">
                                      <p:cBhvr>
                                        <p:cTn id="23" dur="1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Recurring Journal Entries</a:t>
            </a:r>
          </a:p>
        </p:txBody>
      </p:sp>
      <p:pic>
        <p:nvPicPr>
          <p:cNvPr id="4" name="Picture 3">
            <a:extLst>
              <a:ext uri="{FF2B5EF4-FFF2-40B4-BE49-F238E27FC236}">
                <a16:creationId xmlns:a16="http://schemas.microsoft.com/office/drawing/2014/main" id="{47A3D754-6C9C-40EC-9A46-C7B330B6989E}"/>
              </a:ext>
            </a:extLst>
          </p:cNvPr>
          <p:cNvPicPr>
            <a:picLocks noChangeAspect="1"/>
          </p:cNvPicPr>
          <p:nvPr/>
        </p:nvPicPr>
        <p:blipFill>
          <a:blip r:embed="rId2"/>
          <a:stretch>
            <a:fillRect/>
          </a:stretch>
        </p:blipFill>
        <p:spPr>
          <a:xfrm>
            <a:off x="1694515" y="953243"/>
            <a:ext cx="8812011" cy="2868519"/>
          </a:xfrm>
          <a:prstGeom prst="rect">
            <a:avLst/>
          </a:prstGeom>
        </p:spPr>
      </p:pic>
      <p:pic>
        <p:nvPicPr>
          <p:cNvPr id="8" name="Picture 7">
            <a:extLst>
              <a:ext uri="{FF2B5EF4-FFF2-40B4-BE49-F238E27FC236}">
                <a16:creationId xmlns:a16="http://schemas.microsoft.com/office/drawing/2014/main" id="{73B8281C-933A-4FF7-98BA-7AAAA676D61F}"/>
              </a:ext>
            </a:extLst>
          </p:cNvPr>
          <p:cNvPicPr>
            <a:picLocks noChangeAspect="1"/>
          </p:cNvPicPr>
          <p:nvPr/>
        </p:nvPicPr>
        <p:blipFill>
          <a:blip r:embed="rId3"/>
          <a:stretch>
            <a:fillRect/>
          </a:stretch>
        </p:blipFill>
        <p:spPr>
          <a:xfrm>
            <a:off x="3236686" y="4507650"/>
            <a:ext cx="5718628" cy="1657350"/>
          </a:xfrm>
          <a:prstGeom prst="rect">
            <a:avLst/>
          </a:prstGeom>
        </p:spPr>
      </p:pic>
      <p:grpSp>
        <p:nvGrpSpPr>
          <p:cNvPr id="7" name="Group 6"/>
          <p:cNvGrpSpPr/>
          <p:nvPr/>
        </p:nvGrpSpPr>
        <p:grpSpPr>
          <a:xfrm>
            <a:off x="2003570" y="1146876"/>
            <a:ext cx="5134558" cy="1240626"/>
            <a:chOff x="479570" y="1146876"/>
            <a:chExt cx="5134558" cy="1240626"/>
          </a:xfrm>
        </p:grpSpPr>
        <p:sp>
          <p:nvSpPr>
            <p:cNvPr id="9" name="Oval Callout 4">
              <a:extLst>
                <a:ext uri="{FF2B5EF4-FFF2-40B4-BE49-F238E27FC236}">
                  <a16:creationId xmlns:a16="http://schemas.microsoft.com/office/drawing/2014/main" id="{D2712495-0F8D-478E-8757-73979F91F2DD}"/>
                </a:ext>
              </a:extLst>
            </p:cNvPr>
            <p:cNvSpPr/>
            <p:nvPr/>
          </p:nvSpPr>
          <p:spPr>
            <a:xfrm>
              <a:off x="4226410" y="1146876"/>
              <a:ext cx="1387718" cy="805471"/>
            </a:xfrm>
            <a:prstGeom prst="wedgeEllipseCallout">
              <a:avLst>
                <a:gd name="adj1" fmla="val -165622"/>
                <a:gd name="adj2" fmla="val -171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4.Give the start date and recurrence pattern</a:t>
              </a:r>
            </a:p>
          </p:txBody>
        </p:sp>
        <p:sp>
          <p:nvSpPr>
            <p:cNvPr id="10" name="Rounded Rectangle 11">
              <a:extLst>
                <a:ext uri="{FF2B5EF4-FFF2-40B4-BE49-F238E27FC236}">
                  <a16:creationId xmlns:a16="http://schemas.microsoft.com/office/drawing/2014/main" id="{D7945FDC-F960-4D3E-8813-CF4EE6B65214}"/>
                </a:ext>
              </a:extLst>
            </p:cNvPr>
            <p:cNvSpPr/>
            <p:nvPr/>
          </p:nvSpPr>
          <p:spPr>
            <a:xfrm>
              <a:off x="479570" y="1235502"/>
              <a:ext cx="3330524" cy="1152000"/>
            </a:xfrm>
            <a:prstGeom prst="roundRect">
              <a:avLst>
                <a:gd name="adj" fmla="val 9115"/>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Oval Callout 4">
            <a:extLst>
              <a:ext uri="{FF2B5EF4-FFF2-40B4-BE49-F238E27FC236}">
                <a16:creationId xmlns:a16="http://schemas.microsoft.com/office/drawing/2014/main" id="{3F8040CB-0C9C-409A-AFB4-2A263EE3837F}"/>
              </a:ext>
            </a:extLst>
          </p:cNvPr>
          <p:cNvSpPr/>
          <p:nvPr/>
        </p:nvSpPr>
        <p:spPr>
          <a:xfrm>
            <a:off x="8960498" y="3904085"/>
            <a:ext cx="1354501" cy="537288"/>
          </a:xfrm>
          <a:prstGeom prst="wedgeEllipseCallout">
            <a:avLst>
              <a:gd name="adj1" fmla="val 32154"/>
              <a:gd name="adj2" fmla="val -83314"/>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5.Click on Save</a:t>
            </a:r>
          </a:p>
        </p:txBody>
      </p:sp>
      <p:sp>
        <p:nvSpPr>
          <p:cNvPr id="13" name="Oval Callout 4">
            <a:extLst>
              <a:ext uri="{FF2B5EF4-FFF2-40B4-BE49-F238E27FC236}">
                <a16:creationId xmlns:a16="http://schemas.microsoft.com/office/drawing/2014/main" id="{98C4E12D-28C8-4DF4-ADDE-FB114B11AF0B}"/>
              </a:ext>
            </a:extLst>
          </p:cNvPr>
          <p:cNvSpPr/>
          <p:nvPr/>
        </p:nvSpPr>
        <p:spPr>
          <a:xfrm>
            <a:off x="9202183" y="4956256"/>
            <a:ext cx="1387718" cy="805471"/>
          </a:xfrm>
          <a:prstGeom prst="wedgeEllipseCallout">
            <a:avLst>
              <a:gd name="adj1" fmla="val -87951"/>
              <a:gd name="adj2" fmla="val -743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6.Recurring Journal Entry Created</a:t>
            </a:r>
          </a:p>
        </p:txBody>
      </p:sp>
    </p:spTree>
    <p:extLst>
      <p:ext uri="{BB962C8B-B14F-4D97-AF65-F5344CB8AC3E}">
        <p14:creationId xmlns:p14="http://schemas.microsoft.com/office/powerpoint/2010/main" val="421501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1000" fill="hold"/>
                                        <p:tgtEl>
                                          <p:spTgt spid="8"/>
                                        </p:tgtEl>
                                        <p:attrNameLst>
                                          <p:attrName>ppt_w</p:attrName>
                                        </p:attrNameLst>
                                      </p:cBhvr>
                                      <p:tavLst>
                                        <p:tav tm="0">
                                          <p:val>
                                            <p:fltVal val="0"/>
                                          </p:val>
                                        </p:tav>
                                        <p:tav tm="100000">
                                          <p:val>
                                            <p:strVal val="#ppt_w"/>
                                          </p:val>
                                        </p:tav>
                                      </p:tavLst>
                                    </p:anim>
                                    <p:anim calcmode="lin" valueType="num">
                                      <p:cBhvr>
                                        <p:cTn id="29" dur="1000" fill="hold"/>
                                        <p:tgtEl>
                                          <p:spTgt spid="8"/>
                                        </p:tgtEl>
                                        <p:attrNameLst>
                                          <p:attrName>ppt_h</p:attrName>
                                        </p:attrNameLst>
                                      </p:cBhvr>
                                      <p:tavLst>
                                        <p:tav tm="0">
                                          <p:val>
                                            <p:fltVal val="0"/>
                                          </p:val>
                                        </p:tav>
                                        <p:tav tm="100000">
                                          <p:val>
                                            <p:strVal val="#ppt_h"/>
                                          </p:val>
                                        </p:tav>
                                      </p:tavLst>
                                    </p:anim>
                                    <p:animEffect transition="in" filter="fade">
                                      <p:cBhvr>
                                        <p:cTn id="30" dur="1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Recurring Journal Entries</a:t>
            </a:r>
          </a:p>
        </p:txBody>
      </p:sp>
      <p:pic>
        <p:nvPicPr>
          <p:cNvPr id="5" name="Picture 4">
            <a:extLst>
              <a:ext uri="{FF2B5EF4-FFF2-40B4-BE49-F238E27FC236}">
                <a16:creationId xmlns:a16="http://schemas.microsoft.com/office/drawing/2014/main" id="{13DFDB2C-30F2-408F-9692-C57F59F1FF45}"/>
              </a:ext>
            </a:extLst>
          </p:cNvPr>
          <p:cNvPicPr>
            <a:picLocks noChangeAspect="1"/>
          </p:cNvPicPr>
          <p:nvPr/>
        </p:nvPicPr>
        <p:blipFill>
          <a:blip r:embed="rId2"/>
          <a:stretch>
            <a:fillRect/>
          </a:stretch>
        </p:blipFill>
        <p:spPr>
          <a:xfrm>
            <a:off x="1694514" y="927200"/>
            <a:ext cx="8836641" cy="1888938"/>
          </a:xfrm>
          <a:prstGeom prst="rect">
            <a:avLst/>
          </a:prstGeom>
        </p:spPr>
      </p:pic>
      <p:pic>
        <p:nvPicPr>
          <p:cNvPr id="7" name="Picture 6">
            <a:extLst>
              <a:ext uri="{FF2B5EF4-FFF2-40B4-BE49-F238E27FC236}">
                <a16:creationId xmlns:a16="http://schemas.microsoft.com/office/drawing/2014/main" id="{0D0F73B2-853F-4DC1-8F2D-9D92A52A2A23}"/>
              </a:ext>
            </a:extLst>
          </p:cNvPr>
          <p:cNvPicPr>
            <a:picLocks noChangeAspect="1"/>
          </p:cNvPicPr>
          <p:nvPr/>
        </p:nvPicPr>
        <p:blipFill>
          <a:blip r:embed="rId3"/>
          <a:stretch>
            <a:fillRect/>
          </a:stretch>
        </p:blipFill>
        <p:spPr>
          <a:xfrm>
            <a:off x="5631313" y="3070906"/>
            <a:ext cx="4916657" cy="1821437"/>
          </a:xfrm>
          <a:prstGeom prst="rect">
            <a:avLst/>
          </a:prstGeom>
        </p:spPr>
      </p:pic>
      <p:pic>
        <p:nvPicPr>
          <p:cNvPr id="9" name="Picture 8">
            <a:extLst>
              <a:ext uri="{FF2B5EF4-FFF2-40B4-BE49-F238E27FC236}">
                <a16:creationId xmlns:a16="http://schemas.microsoft.com/office/drawing/2014/main" id="{F9EE99FB-0005-4FB5-BF1C-BB6FC5EAFF0B}"/>
              </a:ext>
            </a:extLst>
          </p:cNvPr>
          <p:cNvPicPr>
            <a:picLocks noChangeAspect="1"/>
          </p:cNvPicPr>
          <p:nvPr/>
        </p:nvPicPr>
        <p:blipFill>
          <a:blip r:embed="rId4"/>
          <a:stretch>
            <a:fillRect/>
          </a:stretch>
        </p:blipFill>
        <p:spPr>
          <a:xfrm>
            <a:off x="7236854" y="5115974"/>
            <a:ext cx="3222016" cy="1373727"/>
          </a:xfrm>
          <a:prstGeom prst="rect">
            <a:avLst/>
          </a:prstGeom>
        </p:spPr>
      </p:pic>
      <p:grpSp>
        <p:nvGrpSpPr>
          <p:cNvPr id="8" name="Group 7"/>
          <p:cNvGrpSpPr/>
          <p:nvPr/>
        </p:nvGrpSpPr>
        <p:grpSpPr>
          <a:xfrm>
            <a:off x="1719301" y="2086110"/>
            <a:ext cx="8741112" cy="1823416"/>
            <a:chOff x="195301" y="2086110"/>
            <a:chExt cx="8741112" cy="1823416"/>
          </a:xfrm>
        </p:grpSpPr>
        <p:sp>
          <p:nvSpPr>
            <p:cNvPr id="10" name="Oval Callout 4">
              <a:extLst>
                <a:ext uri="{FF2B5EF4-FFF2-40B4-BE49-F238E27FC236}">
                  <a16:creationId xmlns:a16="http://schemas.microsoft.com/office/drawing/2014/main" id="{901F54B1-CE4F-4958-8432-90CE30FA6715}"/>
                </a:ext>
              </a:extLst>
            </p:cNvPr>
            <p:cNvSpPr/>
            <p:nvPr/>
          </p:nvSpPr>
          <p:spPr>
            <a:xfrm>
              <a:off x="195301" y="3193371"/>
              <a:ext cx="1913417" cy="716155"/>
            </a:xfrm>
            <a:prstGeom prst="wedgeEllipseCallout">
              <a:avLst>
                <a:gd name="adj1" fmla="val 2389"/>
                <a:gd name="adj2" fmla="val -110512"/>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7.On the Manage screen choose the Recurring entry</a:t>
              </a:r>
            </a:p>
          </p:txBody>
        </p:sp>
        <p:sp>
          <p:nvSpPr>
            <p:cNvPr id="11" name="Rounded Rectangle 11">
              <a:extLst>
                <a:ext uri="{FF2B5EF4-FFF2-40B4-BE49-F238E27FC236}">
                  <a16:creationId xmlns:a16="http://schemas.microsoft.com/office/drawing/2014/main" id="{B0908360-D1F3-44D9-9207-C7F36BFA1FBE}"/>
                </a:ext>
              </a:extLst>
            </p:cNvPr>
            <p:cNvSpPr/>
            <p:nvPr/>
          </p:nvSpPr>
          <p:spPr>
            <a:xfrm>
              <a:off x="209283" y="2086110"/>
              <a:ext cx="8727130" cy="830873"/>
            </a:xfrm>
            <a:prstGeom prst="roundRect">
              <a:avLst>
                <a:gd name="adj" fmla="val 9115"/>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Oval Callout 4">
            <a:extLst>
              <a:ext uri="{FF2B5EF4-FFF2-40B4-BE49-F238E27FC236}">
                <a16:creationId xmlns:a16="http://schemas.microsoft.com/office/drawing/2014/main" id="{32EDAADB-5C15-42E0-BD27-DCE88E4D065C}"/>
              </a:ext>
            </a:extLst>
          </p:cNvPr>
          <p:cNvSpPr/>
          <p:nvPr/>
        </p:nvSpPr>
        <p:spPr>
          <a:xfrm>
            <a:off x="3804238" y="3494090"/>
            <a:ext cx="1482308" cy="830873"/>
          </a:xfrm>
          <a:prstGeom prst="wedgeEllipseCallout">
            <a:avLst>
              <a:gd name="adj1" fmla="val 143200"/>
              <a:gd name="adj2" fmla="val -32213"/>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8.Enter the Posting date</a:t>
            </a:r>
          </a:p>
        </p:txBody>
      </p:sp>
      <p:sp>
        <p:nvSpPr>
          <p:cNvPr id="14" name="Oval Callout 4">
            <a:extLst>
              <a:ext uri="{FF2B5EF4-FFF2-40B4-BE49-F238E27FC236}">
                <a16:creationId xmlns:a16="http://schemas.microsoft.com/office/drawing/2014/main" id="{3B8A2D8D-3F25-40DE-AEF2-396480B11F21}"/>
              </a:ext>
            </a:extLst>
          </p:cNvPr>
          <p:cNvSpPr/>
          <p:nvPr/>
        </p:nvSpPr>
        <p:spPr>
          <a:xfrm>
            <a:off x="3800714" y="4513444"/>
            <a:ext cx="1391597" cy="709938"/>
          </a:xfrm>
          <a:prstGeom prst="wedgeEllipseCallout">
            <a:avLst>
              <a:gd name="adj1" fmla="val 379482"/>
              <a:gd name="adj2" fmla="val -18673"/>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9.Click on Post</a:t>
            </a:r>
          </a:p>
        </p:txBody>
      </p:sp>
      <p:sp>
        <p:nvSpPr>
          <p:cNvPr id="15" name="Oval Callout 4">
            <a:extLst>
              <a:ext uri="{FF2B5EF4-FFF2-40B4-BE49-F238E27FC236}">
                <a16:creationId xmlns:a16="http://schemas.microsoft.com/office/drawing/2014/main" id="{4B2BBF69-49FF-4C1D-B3C0-CA00FDB32608}"/>
              </a:ext>
            </a:extLst>
          </p:cNvPr>
          <p:cNvSpPr/>
          <p:nvPr/>
        </p:nvSpPr>
        <p:spPr>
          <a:xfrm>
            <a:off x="3800714" y="5411863"/>
            <a:ext cx="1391597" cy="709938"/>
          </a:xfrm>
          <a:prstGeom prst="wedgeEllipseCallout">
            <a:avLst>
              <a:gd name="adj1" fmla="val 225267"/>
              <a:gd name="adj2" fmla="val -3851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10.Recurring Journal Entry Posted</a:t>
            </a:r>
          </a:p>
        </p:txBody>
      </p:sp>
    </p:spTree>
    <p:extLst>
      <p:ext uri="{BB962C8B-B14F-4D97-AF65-F5344CB8AC3E}">
        <p14:creationId xmlns:p14="http://schemas.microsoft.com/office/powerpoint/2010/main" val="301215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ppt_w</p:attrName>
                                        </p:attrNameLst>
                                      </p:cBhvr>
                                      <p:tavLst>
                                        <p:tav tm="0">
                                          <p:val>
                                            <p:fltVal val="0"/>
                                          </p:val>
                                        </p:tav>
                                        <p:tav tm="100000">
                                          <p:val>
                                            <p:strVal val="#ppt_w"/>
                                          </p:val>
                                        </p:tav>
                                      </p:tavLst>
                                    </p:anim>
                                    <p:anim calcmode="lin" valueType="num">
                                      <p:cBhvr>
                                        <p:cTn id="22" dur="1000" fill="hold"/>
                                        <p:tgtEl>
                                          <p:spTgt spid="7"/>
                                        </p:tgtEl>
                                        <p:attrNameLst>
                                          <p:attrName>ppt_h</p:attrName>
                                        </p:attrNameLst>
                                      </p:cBhvr>
                                      <p:tavLst>
                                        <p:tav tm="0">
                                          <p:val>
                                            <p:fltVal val="0"/>
                                          </p:val>
                                        </p:tav>
                                        <p:tav tm="100000">
                                          <p:val>
                                            <p:strVal val="#ppt_h"/>
                                          </p:val>
                                        </p:tav>
                                      </p:tavLst>
                                    </p:anim>
                                    <p:animEffect transition="in" filter="fade">
                                      <p:cBhvr>
                                        <p:cTn id="23" dur="1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1000" fill="hold"/>
                                        <p:tgtEl>
                                          <p:spTgt spid="9"/>
                                        </p:tgtEl>
                                        <p:attrNameLst>
                                          <p:attrName>ppt_w</p:attrName>
                                        </p:attrNameLst>
                                      </p:cBhvr>
                                      <p:tavLst>
                                        <p:tav tm="0">
                                          <p:val>
                                            <p:fltVal val="0"/>
                                          </p:val>
                                        </p:tav>
                                        <p:tav tm="100000">
                                          <p:val>
                                            <p:strVal val="#ppt_w"/>
                                          </p:val>
                                        </p:tav>
                                      </p:tavLst>
                                    </p:anim>
                                    <p:anim calcmode="lin" valueType="num">
                                      <p:cBhvr>
                                        <p:cTn id="43" dur="1000" fill="hold"/>
                                        <p:tgtEl>
                                          <p:spTgt spid="9"/>
                                        </p:tgtEl>
                                        <p:attrNameLst>
                                          <p:attrName>ppt_h</p:attrName>
                                        </p:attrNameLst>
                                      </p:cBhvr>
                                      <p:tavLst>
                                        <p:tav tm="0">
                                          <p:val>
                                            <p:fltVal val="0"/>
                                          </p:val>
                                        </p:tav>
                                        <p:tav tm="100000">
                                          <p:val>
                                            <p:strVal val="#ppt_h"/>
                                          </p:val>
                                        </p:tav>
                                      </p:tavLst>
                                    </p:anim>
                                    <p:animEffect transition="in" filter="fade">
                                      <p:cBhvr>
                                        <p:cTn id="44" dur="10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Recurring Document </a:t>
            </a:r>
          </a:p>
        </p:txBody>
      </p:sp>
      <p:pic>
        <p:nvPicPr>
          <p:cNvPr id="7" name="Picture 6">
            <a:extLst>
              <a:ext uri="{FF2B5EF4-FFF2-40B4-BE49-F238E27FC236}">
                <a16:creationId xmlns:a16="http://schemas.microsoft.com/office/drawing/2014/main" id="{B3D546BA-2BDC-4640-BB20-1D1BEA8802D6}"/>
              </a:ext>
            </a:extLst>
          </p:cNvPr>
          <p:cNvPicPr>
            <a:picLocks noChangeAspect="1"/>
          </p:cNvPicPr>
          <p:nvPr/>
        </p:nvPicPr>
        <p:blipFill>
          <a:blip r:embed="rId2" cstate="print"/>
          <a:stretch>
            <a:fillRect/>
          </a:stretch>
        </p:blipFill>
        <p:spPr>
          <a:xfrm>
            <a:off x="6456039" y="1340768"/>
            <a:ext cx="5492033" cy="5091952"/>
          </a:xfrm>
          <a:prstGeom prst="rect">
            <a:avLst/>
          </a:prstGeom>
        </p:spPr>
      </p:pic>
      <p:sp>
        <p:nvSpPr>
          <p:cNvPr id="4" name="Rectangle 3">
            <a:extLst>
              <a:ext uri="{FF2B5EF4-FFF2-40B4-BE49-F238E27FC236}">
                <a16:creationId xmlns:a16="http://schemas.microsoft.com/office/drawing/2014/main" id="{4C0D4EF5-A87B-4239-8781-6C260683A400}"/>
              </a:ext>
            </a:extLst>
          </p:cNvPr>
          <p:cNvSpPr/>
          <p:nvPr/>
        </p:nvSpPr>
        <p:spPr>
          <a:xfrm>
            <a:off x="227349" y="1340768"/>
            <a:ext cx="6012667" cy="3677930"/>
          </a:xfrm>
          <a:prstGeom prst="rect">
            <a:avLst/>
          </a:prstGeom>
        </p:spPr>
        <p:txBody>
          <a:bodyPr wrap="square">
            <a:spAutoFit/>
          </a:bodyPr>
          <a:lstStyle/>
          <a:p>
            <a:pPr>
              <a:spcBef>
                <a:spcPts val="1800"/>
              </a:spcBef>
              <a:buClr>
                <a:schemeClr val="accent1"/>
              </a:buClr>
            </a:pPr>
            <a:r>
              <a:rPr lang="en-US" sz="1600" dirty="0"/>
              <a:t>In the above screen enter values:</a:t>
            </a:r>
          </a:p>
          <a:p>
            <a:pPr marL="285750" indent="-285750">
              <a:spcBef>
                <a:spcPts val="1800"/>
              </a:spcBef>
              <a:buClr>
                <a:schemeClr val="accent1"/>
              </a:buClr>
              <a:buFont typeface="Wingdings" panose="05000000000000000000" pitchFamily="2" charset="2"/>
              <a:buChar char="§"/>
            </a:pPr>
            <a:r>
              <a:rPr lang="en-US" sz="1600" dirty="0"/>
              <a:t>Company code</a:t>
            </a:r>
          </a:p>
          <a:p>
            <a:pPr marL="285750" indent="-285750">
              <a:spcBef>
                <a:spcPts val="1800"/>
              </a:spcBef>
              <a:buClr>
                <a:schemeClr val="accent1"/>
              </a:buClr>
              <a:buFont typeface="Wingdings" panose="05000000000000000000" pitchFamily="2" charset="2"/>
              <a:buChar char="§"/>
            </a:pPr>
            <a:r>
              <a:rPr lang="en-US" sz="1600" dirty="0"/>
              <a:t>First run on (From which date the run schedule start)</a:t>
            </a:r>
          </a:p>
          <a:p>
            <a:pPr marL="285750" indent="-285750">
              <a:spcBef>
                <a:spcPts val="1800"/>
              </a:spcBef>
              <a:buClr>
                <a:schemeClr val="accent1"/>
              </a:buClr>
              <a:buFont typeface="Wingdings" panose="05000000000000000000" pitchFamily="2" charset="2"/>
              <a:buChar char="§"/>
            </a:pPr>
            <a:r>
              <a:rPr lang="en-US" sz="1600" dirty="0"/>
              <a:t>Last run on (On which date the run schedule ends)</a:t>
            </a:r>
          </a:p>
          <a:p>
            <a:pPr marL="285750" indent="-285750">
              <a:spcBef>
                <a:spcPts val="1800"/>
              </a:spcBef>
              <a:buClr>
                <a:schemeClr val="accent1"/>
              </a:buClr>
              <a:buFont typeface="Wingdings" panose="05000000000000000000" pitchFamily="2" charset="2"/>
              <a:buChar char="§"/>
            </a:pPr>
            <a:r>
              <a:rPr lang="en-US" sz="1600" dirty="0"/>
              <a:t>Interval in months</a:t>
            </a:r>
          </a:p>
          <a:p>
            <a:pPr marL="285750" indent="-285750">
              <a:spcBef>
                <a:spcPts val="1800"/>
              </a:spcBef>
              <a:buClr>
                <a:schemeClr val="accent1"/>
              </a:buClr>
              <a:buFont typeface="Wingdings" panose="05000000000000000000" pitchFamily="2" charset="2"/>
              <a:buChar char="§"/>
            </a:pPr>
            <a:r>
              <a:rPr lang="en-US" sz="1600" dirty="0"/>
              <a:t>Run date (On which date the entry has to be run)</a:t>
            </a:r>
          </a:p>
          <a:p>
            <a:pPr marL="285750" indent="-285750">
              <a:spcBef>
                <a:spcPts val="1800"/>
              </a:spcBef>
              <a:buClr>
                <a:schemeClr val="accent1"/>
              </a:buClr>
              <a:buFont typeface="Wingdings" panose="05000000000000000000" pitchFamily="2" charset="2"/>
              <a:buChar char="§"/>
            </a:pPr>
            <a:r>
              <a:rPr lang="en-US" sz="1600" dirty="0" err="1"/>
              <a:t>Pstky</a:t>
            </a:r>
            <a:r>
              <a:rPr lang="en-US" sz="1600" dirty="0"/>
              <a:t> (Debit posting key)</a:t>
            </a:r>
          </a:p>
          <a:p>
            <a:pPr marL="285750" indent="-285750">
              <a:spcBef>
                <a:spcPts val="1800"/>
              </a:spcBef>
              <a:buClr>
                <a:schemeClr val="accent1"/>
              </a:buClr>
              <a:buFont typeface="Wingdings" panose="05000000000000000000" pitchFamily="2" charset="2"/>
              <a:buChar char="§"/>
            </a:pPr>
            <a:r>
              <a:rPr lang="en-US" sz="1600" dirty="0"/>
              <a:t>Account (Debit G/L Account number)</a:t>
            </a:r>
          </a:p>
        </p:txBody>
      </p:sp>
    </p:spTree>
    <p:extLst>
      <p:ext uri="{BB962C8B-B14F-4D97-AF65-F5344CB8AC3E}">
        <p14:creationId xmlns:p14="http://schemas.microsoft.com/office/powerpoint/2010/main" val="38837164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Recurring Document </a:t>
            </a:r>
          </a:p>
        </p:txBody>
      </p:sp>
      <p:pic>
        <p:nvPicPr>
          <p:cNvPr id="12" name="Picture 11">
            <a:extLst>
              <a:ext uri="{FF2B5EF4-FFF2-40B4-BE49-F238E27FC236}">
                <a16:creationId xmlns:a16="http://schemas.microsoft.com/office/drawing/2014/main" id="{CBF46278-1085-42C0-9839-E938B3C2C43E}"/>
              </a:ext>
            </a:extLst>
          </p:cNvPr>
          <p:cNvPicPr>
            <a:picLocks noChangeAspect="1"/>
          </p:cNvPicPr>
          <p:nvPr/>
        </p:nvPicPr>
        <p:blipFill>
          <a:blip r:embed="rId2" cstate="print"/>
          <a:stretch>
            <a:fillRect/>
          </a:stretch>
        </p:blipFill>
        <p:spPr>
          <a:xfrm>
            <a:off x="225525" y="2420889"/>
            <a:ext cx="3566219" cy="3188473"/>
          </a:xfrm>
          <a:prstGeom prst="rect">
            <a:avLst/>
          </a:prstGeom>
        </p:spPr>
      </p:pic>
      <p:sp>
        <p:nvSpPr>
          <p:cNvPr id="4" name="Rectangle 3">
            <a:extLst>
              <a:ext uri="{FF2B5EF4-FFF2-40B4-BE49-F238E27FC236}">
                <a16:creationId xmlns:a16="http://schemas.microsoft.com/office/drawing/2014/main" id="{BDCD472F-3F55-40B1-9DAD-7692BE953138}"/>
              </a:ext>
            </a:extLst>
          </p:cNvPr>
          <p:cNvSpPr/>
          <p:nvPr/>
        </p:nvSpPr>
        <p:spPr>
          <a:xfrm>
            <a:off x="251168" y="981075"/>
            <a:ext cx="11664607" cy="1308050"/>
          </a:xfrm>
          <a:prstGeom prst="rect">
            <a:avLst/>
          </a:prstGeom>
        </p:spPr>
        <p:txBody>
          <a:bodyPr wrap="square">
            <a:spAutoFit/>
          </a:bodyPr>
          <a:lstStyle/>
          <a:p>
            <a:pPr marL="285750" indent="-285750">
              <a:spcBef>
                <a:spcPts val="1800"/>
              </a:spcBef>
              <a:buClr>
                <a:schemeClr val="accent1"/>
              </a:buClr>
              <a:buFont typeface="Wingdings" panose="05000000000000000000" pitchFamily="2" charset="2"/>
              <a:buChar char="§"/>
            </a:pPr>
            <a:r>
              <a:rPr lang="en-US" sz="1600" dirty="0"/>
              <a:t>In the above screen I entered amount for previous debit item, cost center </a:t>
            </a:r>
            <a:br>
              <a:rPr lang="en-US" sz="1600" dirty="0"/>
            </a:br>
            <a:r>
              <a:rPr lang="en-US" sz="1600" dirty="0"/>
              <a:t>(if CO is active and Cost Centers are created)</a:t>
            </a:r>
          </a:p>
          <a:p>
            <a:pPr marL="285750" indent="-285750">
              <a:spcBef>
                <a:spcPts val="1800"/>
              </a:spcBef>
              <a:buClr>
                <a:schemeClr val="accent1"/>
              </a:buClr>
              <a:buFont typeface="Wingdings" panose="05000000000000000000" pitchFamily="2" charset="2"/>
              <a:buChar char="§"/>
            </a:pPr>
            <a:r>
              <a:rPr lang="en-US" sz="1600" dirty="0"/>
              <a:t>Another debit posting key and another G/L a/c number for next line item and click on enter button so it will display the following screen:</a:t>
            </a:r>
          </a:p>
        </p:txBody>
      </p:sp>
      <p:pic>
        <p:nvPicPr>
          <p:cNvPr id="7" name="Picture 6">
            <a:extLst>
              <a:ext uri="{FF2B5EF4-FFF2-40B4-BE49-F238E27FC236}">
                <a16:creationId xmlns:a16="http://schemas.microsoft.com/office/drawing/2014/main" id="{0741C032-85A2-467F-8EF6-E3BF3300070D}"/>
              </a:ext>
            </a:extLst>
          </p:cNvPr>
          <p:cNvPicPr>
            <a:picLocks noChangeAspect="1"/>
          </p:cNvPicPr>
          <p:nvPr/>
        </p:nvPicPr>
        <p:blipFill>
          <a:blip r:embed="rId3" cstate="print"/>
          <a:stretch>
            <a:fillRect/>
          </a:stretch>
        </p:blipFill>
        <p:spPr>
          <a:xfrm>
            <a:off x="4079776" y="2420889"/>
            <a:ext cx="3566219" cy="3221336"/>
          </a:xfrm>
          <a:prstGeom prst="rect">
            <a:avLst/>
          </a:prstGeom>
        </p:spPr>
      </p:pic>
      <p:pic>
        <p:nvPicPr>
          <p:cNvPr id="8" name="Picture 7">
            <a:extLst>
              <a:ext uri="{FF2B5EF4-FFF2-40B4-BE49-F238E27FC236}">
                <a16:creationId xmlns:a16="http://schemas.microsoft.com/office/drawing/2014/main" id="{759530DA-2162-429B-B7FA-A667957CC223}"/>
              </a:ext>
            </a:extLst>
          </p:cNvPr>
          <p:cNvPicPr>
            <a:picLocks noChangeAspect="1"/>
          </p:cNvPicPr>
          <p:nvPr/>
        </p:nvPicPr>
        <p:blipFill>
          <a:blip r:embed="rId4" cstate="print"/>
          <a:stretch>
            <a:fillRect/>
          </a:stretch>
        </p:blipFill>
        <p:spPr>
          <a:xfrm>
            <a:off x="7934027" y="2420889"/>
            <a:ext cx="4023254" cy="3188472"/>
          </a:xfrm>
          <a:prstGeom prst="rect">
            <a:avLst/>
          </a:prstGeom>
        </p:spPr>
      </p:pic>
    </p:spTree>
    <p:extLst>
      <p:ext uri="{BB962C8B-B14F-4D97-AF65-F5344CB8AC3E}">
        <p14:creationId xmlns:p14="http://schemas.microsoft.com/office/powerpoint/2010/main" val="295428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Effect transition="in" filter="fad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1000" fill="hold"/>
                                        <p:tgtEl>
                                          <p:spTgt spid="8"/>
                                        </p:tgtEl>
                                        <p:attrNameLst>
                                          <p:attrName>ppt_w</p:attrName>
                                        </p:attrNameLst>
                                      </p:cBhvr>
                                      <p:tavLst>
                                        <p:tav tm="0">
                                          <p:val>
                                            <p:fltVal val="0"/>
                                          </p:val>
                                        </p:tav>
                                        <p:tav tm="100000">
                                          <p:val>
                                            <p:strVal val="#ppt_w"/>
                                          </p:val>
                                        </p:tav>
                                      </p:tavLst>
                                    </p:anim>
                                    <p:anim calcmode="lin" valueType="num">
                                      <p:cBhvr>
                                        <p:cTn id="22" dur="1000" fill="hold"/>
                                        <p:tgtEl>
                                          <p:spTgt spid="8"/>
                                        </p:tgtEl>
                                        <p:attrNameLst>
                                          <p:attrName>ppt_h</p:attrName>
                                        </p:attrNameLst>
                                      </p:cBhvr>
                                      <p:tavLst>
                                        <p:tav tm="0">
                                          <p:val>
                                            <p:fltVal val="0"/>
                                          </p:val>
                                        </p:tav>
                                        <p:tav tm="100000">
                                          <p:val>
                                            <p:strVal val="#ppt_h"/>
                                          </p:val>
                                        </p:tav>
                                      </p:tavLst>
                                    </p:anim>
                                    <p:animEffect transition="in" filter="fade">
                                      <p:cBhvr>
                                        <p:cTn id="2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295323-3FF3-4251-94FB-C50A4D6E8930}"/>
              </a:ext>
            </a:extLst>
          </p:cNvPr>
          <p:cNvSpPr/>
          <p:nvPr/>
        </p:nvSpPr>
        <p:spPr>
          <a:xfrm>
            <a:off x="227349" y="985366"/>
            <a:ext cx="11688426" cy="4339650"/>
          </a:xfrm>
          <a:prstGeom prst="rect">
            <a:avLst/>
          </a:prstGeom>
        </p:spPr>
        <p:txBody>
          <a:bodyPr wrap="square">
            <a:spAutoFit/>
          </a:bodyPr>
          <a:lstStyle/>
          <a:p>
            <a:pPr>
              <a:spcBef>
                <a:spcPts val="1200"/>
              </a:spcBef>
            </a:pPr>
            <a:r>
              <a:rPr lang="en-US" sz="1600" dirty="0"/>
              <a:t>In the above screen put “*” symbol to amount field and “+” symbol to Text field and press enter button.</a:t>
            </a:r>
          </a:p>
          <a:p>
            <a:pPr>
              <a:spcBef>
                <a:spcPts val="1200"/>
              </a:spcBef>
            </a:pPr>
            <a:endParaRPr lang="en-US" sz="1600" dirty="0"/>
          </a:p>
          <a:p>
            <a:pPr>
              <a:spcBef>
                <a:spcPts val="1200"/>
              </a:spcBef>
            </a:pPr>
            <a:endParaRPr lang="en-US" sz="1600" dirty="0"/>
          </a:p>
          <a:p>
            <a:pPr>
              <a:spcBef>
                <a:spcPts val="1200"/>
              </a:spcBef>
            </a:pPr>
            <a:r>
              <a:rPr lang="en-US" sz="1600" dirty="0"/>
              <a:t>Now go to menu bar “Document + post” it will display the following message.</a:t>
            </a:r>
          </a:p>
          <a:p>
            <a:pPr>
              <a:spcBef>
                <a:spcPts val="1200"/>
              </a:spcBef>
            </a:pPr>
            <a:r>
              <a:rPr lang="en-US" sz="1600" dirty="0"/>
              <a:t>In the above message it shows the Recurring document number</a:t>
            </a:r>
          </a:p>
          <a:p>
            <a:pPr>
              <a:spcBef>
                <a:spcPts val="1200"/>
              </a:spcBef>
            </a:pPr>
            <a:r>
              <a:rPr lang="en-US" sz="1600" dirty="0"/>
              <a:t>Back to easy access screen.</a:t>
            </a:r>
          </a:p>
          <a:p>
            <a:pPr>
              <a:spcBef>
                <a:spcPts val="1200"/>
              </a:spcBef>
            </a:pPr>
            <a:endParaRPr lang="en-US" sz="1600" dirty="0"/>
          </a:p>
          <a:p>
            <a:pPr>
              <a:spcBef>
                <a:spcPts val="1200"/>
              </a:spcBef>
            </a:pPr>
            <a:r>
              <a:rPr lang="en-US" sz="1600" b="1" dirty="0"/>
              <a:t>Creation of Run Schedule</a:t>
            </a:r>
          </a:p>
          <a:p>
            <a:pPr>
              <a:spcBef>
                <a:spcPts val="1200"/>
              </a:spcBef>
            </a:pPr>
            <a:r>
              <a:rPr lang="en-US" sz="1600" b="1" dirty="0"/>
              <a:t>Transaction Code: </a:t>
            </a:r>
            <a:r>
              <a:rPr lang="en-US" sz="1600" dirty="0"/>
              <a:t>OBC2</a:t>
            </a:r>
          </a:p>
          <a:p>
            <a:pPr>
              <a:spcBef>
                <a:spcPts val="1200"/>
              </a:spcBef>
            </a:pPr>
            <a:r>
              <a:rPr lang="en-US" sz="1600" b="1" dirty="0"/>
              <a:t>Database table: </a:t>
            </a:r>
            <a:r>
              <a:rPr lang="en-US" sz="1600" dirty="0"/>
              <a:t>T054A</a:t>
            </a:r>
          </a:p>
          <a:p>
            <a:pPr>
              <a:spcBef>
                <a:spcPts val="1200"/>
              </a:spcBef>
            </a:pPr>
            <a:r>
              <a:rPr lang="en-US" sz="1600" dirty="0"/>
              <a:t>By above transaction it will display the following window:</a:t>
            </a:r>
            <a:endParaRPr lang="en-US" sz="1600" b="1" dirty="0"/>
          </a:p>
        </p:txBody>
      </p:sp>
      <p:sp>
        <p:nvSpPr>
          <p:cNvPr id="2" name="Title 1"/>
          <p:cNvSpPr>
            <a:spLocks noGrp="1"/>
          </p:cNvSpPr>
          <p:nvPr>
            <p:ph type="title"/>
          </p:nvPr>
        </p:nvSpPr>
        <p:spPr/>
        <p:txBody>
          <a:bodyPr/>
          <a:lstStyle/>
          <a:p>
            <a:r>
              <a:rPr lang="en-US" dirty="0"/>
              <a:t>Posting Recurring Document </a:t>
            </a:r>
          </a:p>
        </p:txBody>
      </p:sp>
      <p:pic>
        <p:nvPicPr>
          <p:cNvPr id="3" name="Picture 2">
            <a:extLst>
              <a:ext uri="{FF2B5EF4-FFF2-40B4-BE49-F238E27FC236}">
                <a16:creationId xmlns:a16="http://schemas.microsoft.com/office/drawing/2014/main" id="{3DFA114E-0195-4820-998E-325F7C04BE75}"/>
              </a:ext>
            </a:extLst>
          </p:cNvPr>
          <p:cNvPicPr>
            <a:picLocks noChangeAspect="1"/>
          </p:cNvPicPr>
          <p:nvPr/>
        </p:nvPicPr>
        <p:blipFill>
          <a:blip r:embed="rId2" cstate="print"/>
          <a:stretch>
            <a:fillRect/>
          </a:stretch>
        </p:blipFill>
        <p:spPr>
          <a:xfrm>
            <a:off x="1266412" y="1477344"/>
            <a:ext cx="6830286" cy="367479"/>
          </a:xfrm>
          <a:prstGeom prst="rect">
            <a:avLst/>
          </a:prstGeom>
        </p:spPr>
      </p:pic>
      <p:pic>
        <p:nvPicPr>
          <p:cNvPr id="4" name="Picture 3">
            <a:extLst>
              <a:ext uri="{FF2B5EF4-FFF2-40B4-BE49-F238E27FC236}">
                <a16:creationId xmlns:a16="http://schemas.microsoft.com/office/drawing/2014/main" id="{574DCE67-9C22-43BF-86A1-889AECBDCB6A}"/>
              </a:ext>
            </a:extLst>
          </p:cNvPr>
          <p:cNvPicPr>
            <a:picLocks noChangeAspect="1"/>
          </p:cNvPicPr>
          <p:nvPr/>
        </p:nvPicPr>
        <p:blipFill>
          <a:blip r:embed="rId3" cstate="print"/>
          <a:stretch>
            <a:fillRect/>
          </a:stretch>
        </p:blipFill>
        <p:spPr>
          <a:xfrm>
            <a:off x="6456039" y="4653135"/>
            <a:ext cx="4694389" cy="1871489"/>
          </a:xfrm>
          <a:prstGeom prst="rect">
            <a:avLst/>
          </a:prstGeom>
        </p:spPr>
      </p:pic>
    </p:spTree>
    <p:extLst>
      <p:ext uri="{BB962C8B-B14F-4D97-AF65-F5344CB8AC3E}">
        <p14:creationId xmlns:p14="http://schemas.microsoft.com/office/powerpoint/2010/main" val="39908452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Recurring Document </a:t>
            </a:r>
          </a:p>
        </p:txBody>
      </p:sp>
      <p:pic>
        <p:nvPicPr>
          <p:cNvPr id="6" name="Picture 5">
            <a:extLst>
              <a:ext uri="{FF2B5EF4-FFF2-40B4-BE49-F238E27FC236}">
                <a16:creationId xmlns:a16="http://schemas.microsoft.com/office/drawing/2014/main" id="{800F5FB8-F7A6-4268-BA5E-C2A91B05BE80}"/>
              </a:ext>
            </a:extLst>
          </p:cNvPr>
          <p:cNvPicPr>
            <a:picLocks noChangeAspect="1"/>
          </p:cNvPicPr>
          <p:nvPr/>
        </p:nvPicPr>
        <p:blipFill>
          <a:blip r:embed="rId2" cstate="print"/>
          <a:stretch>
            <a:fillRect/>
          </a:stretch>
        </p:blipFill>
        <p:spPr>
          <a:xfrm>
            <a:off x="10651064" y="1034143"/>
            <a:ext cx="1215433" cy="302438"/>
          </a:xfrm>
          <a:prstGeom prst="rect">
            <a:avLst/>
          </a:prstGeom>
        </p:spPr>
      </p:pic>
      <p:pic>
        <p:nvPicPr>
          <p:cNvPr id="7" name="Picture 6">
            <a:extLst>
              <a:ext uri="{FF2B5EF4-FFF2-40B4-BE49-F238E27FC236}">
                <a16:creationId xmlns:a16="http://schemas.microsoft.com/office/drawing/2014/main" id="{3380D651-F5DF-42F7-884B-1447EF3EE1A4}"/>
              </a:ext>
            </a:extLst>
          </p:cNvPr>
          <p:cNvPicPr>
            <a:picLocks noChangeAspect="1"/>
          </p:cNvPicPr>
          <p:nvPr/>
        </p:nvPicPr>
        <p:blipFill>
          <a:blip r:embed="rId3" cstate="print"/>
          <a:stretch>
            <a:fillRect/>
          </a:stretch>
        </p:blipFill>
        <p:spPr>
          <a:xfrm>
            <a:off x="4547828" y="1591602"/>
            <a:ext cx="3096344" cy="3304272"/>
          </a:xfrm>
          <a:prstGeom prst="rect">
            <a:avLst/>
          </a:prstGeom>
        </p:spPr>
      </p:pic>
      <p:sp>
        <p:nvSpPr>
          <p:cNvPr id="4" name="Rectangle 3">
            <a:extLst>
              <a:ext uri="{FF2B5EF4-FFF2-40B4-BE49-F238E27FC236}">
                <a16:creationId xmlns:a16="http://schemas.microsoft.com/office/drawing/2014/main" id="{C650B32D-09B4-4928-8662-D86E7E64AB87}"/>
              </a:ext>
            </a:extLst>
          </p:cNvPr>
          <p:cNvSpPr/>
          <p:nvPr/>
        </p:nvSpPr>
        <p:spPr>
          <a:xfrm>
            <a:off x="237423" y="986524"/>
            <a:ext cx="11678352" cy="338554"/>
          </a:xfrm>
          <a:prstGeom prst="rect">
            <a:avLst/>
          </a:prstGeom>
        </p:spPr>
        <p:txBody>
          <a:bodyPr wrap="square">
            <a:spAutoFit/>
          </a:bodyPr>
          <a:lstStyle/>
          <a:p>
            <a:r>
              <a:rPr lang="en-US" sz="1600" dirty="0">
                <a:latin typeface="+mj-lt"/>
              </a:rPr>
              <a:t>In above window enter Run schedule and </a:t>
            </a:r>
            <a:r>
              <a:rPr lang="en-US" sz="1600" dirty="0" err="1">
                <a:latin typeface="+mj-lt"/>
              </a:rPr>
              <a:t>pres</a:t>
            </a:r>
            <a:r>
              <a:rPr lang="en-US" sz="1600" dirty="0">
                <a:latin typeface="+mj-lt"/>
              </a:rPr>
              <a:t> enter it will display the following screen in it click on </a:t>
            </a:r>
          </a:p>
        </p:txBody>
      </p:sp>
      <p:sp>
        <p:nvSpPr>
          <p:cNvPr id="9" name="Rectangle 8">
            <a:extLst>
              <a:ext uri="{FF2B5EF4-FFF2-40B4-BE49-F238E27FC236}">
                <a16:creationId xmlns:a16="http://schemas.microsoft.com/office/drawing/2014/main" id="{06CDA6E6-C142-47AE-9DF0-2D3A067B6E83}"/>
              </a:ext>
            </a:extLst>
          </p:cNvPr>
          <p:cNvSpPr/>
          <p:nvPr/>
        </p:nvSpPr>
        <p:spPr>
          <a:xfrm>
            <a:off x="3431704" y="5229200"/>
            <a:ext cx="5289790" cy="830997"/>
          </a:xfrm>
          <a:prstGeom prst="rect">
            <a:avLst/>
          </a:prstGeom>
        </p:spPr>
        <p:txBody>
          <a:bodyPr wrap="square">
            <a:spAutoFit/>
          </a:bodyPr>
          <a:lstStyle/>
          <a:p>
            <a:r>
              <a:rPr lang="en-US" sz="1600" dirty="0">
                <a:latin typeface="+mj-lt"/>
              </a:rPr>
              <a:t>In the above screen enter the schedule dates to which you want to run the recurring document. Save the activity and back to SPRO screen.</a:t>
            </a:r>
          </a:p>
        </p:txBody>
      </p:sp>
    </p:spTree>
    <p:extLst>
      <p:ext uri="{BB962C8B-B14F-4D97-AF65-F5344CB8AC3E}">
        <p14:creationId xmlns:p14="http://schemas.microsoft.com/office/powerpoint/2010/main" val="1108889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Document Control: Contents 	</a:t>
            </a:r>
          </a:p>
        </p:txBody>
      </p:sp>
      <p:graphicFrame>
        <p:nvGraphicFramePr>
          <p:cNvPr id="5" name="Diagram 4"/>
          <p:cNvGraphicFramePr/>
          <p:nvPr>
            <p:extLst>
              <p:ext uri="{D42A27DB-BD31-4B8C-83A1-F6EECF244321}">
                <p14:modId xmlns:p14="http://schemas.microsoft.com/office/powerpoint/2010/main" val="1023191050"/>
              </p:ext>
            </p:extLst>
          </p:nvPr>
        </p:nvGraphicFramePr>
        <p:xfrm>
          <a:off x="1238679" y="980728"/>
          <a:ext cx="9714643" cy="5314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Recurring Document </a:t>
            </a:r>
          </a:p>
        </p:txBody>
      </p:sp>
      <p:sp>
        <p:nvSpPr>
          <p:cNvPr id="5" name="Rectangle 4">
            <a:extLst>
              <a:ext uri="{FF2B5EF4-FFF2-40B4-BE49-F238E27FC236}">
                <a16:creationId xmlns:a16="http://schemas.microsoft.com/office/drawing/2014/main" id="{CE151486-A697-4C0A-B966-87037B789402}"/>
              </a:ext>
            </a:extLst>
          </p:cNvPr>
          <p:cNvSpPr/>
          <p:nvPr/>
        </p:nvSpPr>
        <p:spPr>
          <a:xfrm>
            <a:off x="1981200" y="1100664"/>
            <a:ext cx="7543800" cy="646331"/>
          </a:xfrm>
          <a:prstGeom prst="rect">
            <a:avLst/>
          </a:prstGeom>
        </p:spPr>
        <p:txBody>
          <a:bodyPr wrap="square">
            <a:spAutoFit/>
          </a:bodyPr>
          <a:lstStyle/>
          <a:p>
            <a:endParaRPr lang="en-US" dirty="0">
              <a:latin typeface="TimesNewRomanPSMT"/>
            </a:endParaRPr>
          </a:p>
          <a:p>
            <a:endParaRPr lang="en-US" dirty="0"/>
          </a:p>
        </p:txBody>
      </p:sp>
      <p:pic>
        <p:nvPicPr>
          <p:cNvPr id="3" name="Picture 2">
            <a:extLst>
              <a:ext uri="{FF2B5EF4-FFF2-40B4-BE49-F238E27FC236}">
                <a16:creationId xmlns:a16="http://schemas.microsoft.com/office/drawing/2014/main" id="{1F8CEA85-7A4E-474F-8BAB-F0DA505F2D5F}"/>
              </a:ext>
            </a:extLst>
          </p:cNvPr>
          <p:cNvPicPr>
            <a:picLocks noChangeAspect="1"/>
          </p:cNvPicPr>
          <p:nvPr/>
        </p:nvPicPr>
        <p:blipFill>
          <a:blip r:embed="rId2" cstate="print"/>
          <a:stretch>
            <a:fillRect/>
          </a:stretch>
        </p:blipFill>
        <p:spPr>
          <a:xfrm>
            <a:off x="407368" y="2334849"/>
            <a:ext cx="5694288" cy="1364439"/>
          </a:xfrm>
          <a:prstGeom prst="rect">
            <a:avLst/>
          </a:prstGeom>
        </p:spPr>
      </p:pic>
      <p:pic>
        <p:nvPicPr>
          <p:cNvPr id="11" name="Picture 10">
            <a:extLst>
              <a:ext uri="{FF2B5EF4-FFF2-40B4-BE49-F238E27FC236}">
                <a16:creationId xmlns:a16="http://schemas.microsoft.com/office/drawing/2014/main" id="{2BE8A1A3-693F-4C0D-BEF2-EC93C237CE2B}"/>
              </a:ext>
            </a:extLst>
          </p:cNvPr>
          <p:cNvPicPr>
            <a:picLocks noChangeAspect="1"/>
          </p:cNvPicPr>
          <p:nvPr/>
        </p:nvPicPr>
        <p:blipFill>
          <a:blip r:embed="rId3" cstate="print"/>
          <a:stretch>
            <a:fillRect/>
          </a:stretch>
        </p:blipFill>
        <p:spPr>
          <a:xfrm>
            <a:off x="335360" y="4444412"/>
            <a:ext cx="6815929" cy="2036669"/>
          </a:xfrm>
          <a:prstGeom prst="rect">
            <a:avLst/>
          </a:prstGeom>
        </p:spPr>
      </p:pic>
      <p:sp>
        <p:nvSpPr>
          <p:cNvPr id="7" name="Rectangle 6">
            <a:extLst>
              <a:ext uri="{FF2B5EF4-FFF2-40B4-BE49-F238E27FC236}">
                <a16:creationId xmlns:a16="http://schemas.microsoft.com/office/drawing/2014/main" id="{312FC320-33ED-4CBD-A303-3AFFFDF10C20}"/>
              </a:ext>
            </a:extLst>
          </p:cNvPr>
          <p:cNvSpPr/>
          <p:nvPr/>
        </p:nvSpPr>
        <p:spPr>
          <a:xfrm>
            <a:off x="242561" y="980728"/>
            <a:ext cx="11673213" cy="1169551"/>
          </a:xfrm>
          <a:prstGeom prst="rect">
            <a:avLst/>
          </a:prstGeom>
        </p:spPr>
        <p:txBody>
          <a:bodyPr wrap="square">
            <a:spAutoFit/>
          </a:bodyPr>
          <a:lstStyle/>
          <a:p>
            <a:pPr>
              <a:spcBef>
                <a:spcPts val="1200"/>
              </a:spcBef>
            </a:pPr>
            <a:r>
              <a:rPr lang="en-US" sz="1600" b="1" dirty="0">
                <a:latin typeface="+mj-lt"/>
              </a:rPr>
              <a:t>View Recurring Document</a:t>
            </a:r>
            <a:endParaRPr lang="en-US" sz="1600" dirty="0">
              <a:latin typeface="+mj-lt"/>
            </a:endParaRPr>
          </a:p>
          <a:p>
            <a:pPr>
              <a:spcBef>
                <a:spcPts val="1200"/>
              </a:spcBef>
            </a:pPr>
            <a:r>
              <a:rPr lang="en-US" sz="1600" dirty="0">
                <a:latin typeface="+mj-lt"/>
              </a:rPr>
              <a:t>Transaction Code: F.15</a:t>
            </a:r>
          </a:p>
          <a:p>
            <a:pPr>
              <a:spcBef>
                <a:spcPts val="1200"/>
              </a:spcBef>
            </a:pPr>
            <a:r>
              <a:rPr lang="en-US" sz="1600" dirty="0">
                <a:latin typeface="+mj-lt"/>
              </a:rPr>
              <a:t>By above transaction it will display the following screen:</a:t>
            </a:r>
          </a:p>
        </p:txBody>
      </p:sp>
      <p:sp>
        <p:nvSpPr>
          <p:cNvPr id="8" name="Rectangle 7">
            <a:extLst>
              <a:ext uri="{FF2B5EF4-FFF2-40B4-BE49-F238E27FC236}">
                <a16:creationId xmlns:a16="http://schemas.microsoft.com/office/drawing/2014/main" id="{7DD09368-4FC3-4FD1-8C81-C66351E209C8}"/>
              </a:ext>
            </a:extLst>
          </p:cNvPr>
          <p:cNvSpPr/>
          <p:nvPr/>
        </p:nvSpPr>
        <p:spPr>
          <a:xfrm>
            <a:off x="242561" y="4026550"/>
            <a:ext cx="11673214" cy="338554"/>
          </a:xfrm>
          <a:prstGeom prst="rect">
            <a:avLst/>
          </a:prstGeom>
        </p:spPr>
        <p:txBody>
          <a:bodyPr wrap="square">
            <a:spAutoFit/>
          </a:bodyPr>
          <a:lstStyle/>
          <a:p>
            <a:r>
              <a:rPr lang="en-US" sz="1600" dirty="0">
                <a:latin typeface="+mj-lt"/>
              </a:rPr>
              <a:t>Fill the above parameters and click on executive button so it will display the following screen:</a:t>
            </a:r>
          </a:p>
        </p:txBody>
      </p:sp>
    </p:spTree>
    <p:extLst>
      <p:ext uri="{BB962C8B-B14F-4D97-AF65-F5344CB8AC3E}">
        <p14:creationId xmlns:p14="http://schemas.microsoft.com/office/powerpoint/2010/main" val="23996353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Recurring Document </a:t>
            </a:r>
          </a:p>
        </p:txBody>
      </p:sp>
      <p:sp>
        <p:nvSpPr>
          <p:cNvPr id="5" name="Rectangle 4">
            <a:extLst>
              <a:ext uri="{FF2B5EF4-FFF2-40B4-BE49-F238E27FC236}">
                <a16:creationId xmlns:a16="http://schemas.microsoft.com/office/drawing/2014/main" id="{CE151486-A697-4C0A-B966-87037B789402}"/>
              </a:ext>
            </a:extLst>
          </p:cNvPr>
          <p:cNvSpPr/>
          <p:nvPr/>
        </p:nvSpPr>
        <p:spPr>
          <a:xfrm>
            <a:off x="1981200" y="1100664"/>
            <a:ext cx="7543800" cy="646331"/>
          </a:xfrm>
          <a:prstGeom prst="rect">
            <a:avLst/>
          </a:prstGeom>
        </p:spPr>
        <p:txBody>
          <a:bodyPr wrap="square">
            <a:spAutoFit/>
          </a:bodyPr>
          <a:lstStyle/>
          <a:p>
            <a:endParaRPr lang="en-US" dirty="0">
              <a:latin typeface="TimesNewRomanPSMT"/>
            </a:endParaRPr>
          </a:p>
          <a:p>
            <a:endParaRPr lang="en-US" dirty="0"/>
          </a:p>
        </p:txBody>
      </p:sp>
      <p:pic>
        <p:nvPicPr>
          <p:cNvPr id="6" name="Picture 5">
            <a:extLst>
              <a:ext uri="{FF2B5EF4-FFF2-40B4-BE49-F238E27FC236}">
                <a16:creationId xmlns:a16="http://schemas.microsoft.com/office/drawing/2014/main" id="{2016408F-FAE3-4789-83CD-21C208A36F12}"/>
              </a:ext>
            </a:extLst>
          </p:cNvPr>
          <p:cNvPicPr>
            <a:picLocks noChangeAspect="1"/>
          </p:cNvPicPr>
          <p:nvPr/>
        </p:nvPicPr>
        <p:blipFill>
          <a:blip r:embed="rId2" cstate="print"/>
          <a:stretch>
            <a:fillRect/>
          </a:stretch>
        </p:blipFill>
        <p:spPr>
          <a:xfrm>
            <a:off x="335360" y="2420888"/>
            <a:ext cx="6336704" cy="3991437"/>
          </a:xfrm>
          <a:prstGeom prst="rect">
            <a:avLst/>
          </a:prstGeom>
        </p:spPr>
      </p:pic>
      <p:sp>
        <p:nvSpPr>
          <p:cNvPr id="4" name="Rectangle 3">
            <a:extLst>
              <a:ext uri="{FF2B5EF4-FFF2-40B4-BE49-F238E27FC236}">
                <a16:creationId xmlns:a16="http://schemas.microsoft.com/office/drawing/2014/main" id="{C92ADA65-641D-47B7-A10B-3B17BFDE8774}"/>
              </a:ext>
            </a:extLst>
          </p:cNvPr>
          <p:cNvSpPr/>
          <p:nvPr/>
        </p:nvSpPr>
        <p:spPr>
          <a:xfrm>
            <a:off x="250271" y="993718"/>
            <a:ext cx="11665503" cy="1292662"/>
          </a:xfrm>
          <a:prstGeom prst="rect">
            <a:avLst/>
          </a:prstGeom>
        </p:spPr>
        <p:txBody>
          <a:bodyPr wrap="square">
            <a:spAutoFit/>
          </a:bodyPr>
          <a:lstStyle/>
          <a:p>
            <a:pPr>
              <a:spcBef>
                <a:spcPts val="1800"/>
              </a:spcBef>
            </a:pPr>
            <a:r>
              <a:rPr lang="en-US" sz="1600" b="1" dirty="0"/>
              <a:t>Execute Recurring Document</a:t>
            </a:r>
          </a:p>
          <a:p>
            <a:pPr>
              <a:spcBef>
                <a:spcPts val="1800"/>
              </a:spcBef>
            </a:pPr>
            <a:r>
              <a:rPr lang="en-US" sz="1600" b="1" dirty="0"/>
              <a:t>Transaction Code: </a:t>
            </a:r>
            <a:r>
              <a:rPr lang="en-US" sz="1600" dirty="0"/>
              <a:t>F.14</a:t>
            </a:r>
            <a:endParaRPr lang="en-US" sz="1600" b="1" dirty="0"/>
          </a:p>
          <a:p>
            <a:pPr>
              <a:spcBef>
                <a:spcPts val="1800"/>
              </a:spcBef>
            </a:pPr>
            <a:r>
              <a:rPr lang="en-US" sz="1600" dirty="0"/>
              <a:t>By above transaction it will display the following screen:</a:t>
            </a:r>
            <a:endParaRPr lang="en-US" sz="1600" b="1" dirty="0"/>
          </a:p>
        </p:txBody>
      </p:sp>
    </p:spTree>
    <p:extLst>
      <p:ext uri="{BB962C8B-B14F-4D97-AF65-F5344CB8AC3E}">
        <p14:creationId xmlns:p14="http://schemas.microsoft.com/office/powerpoint/2010/main" val="28752743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Recurring Document </a:t>
            </a:r>
          </a:p>
        </p:txBody>
      </p:sp>
      <p:grpSp>
        <p:nvGrpSpPr>
          <p:cNvPr id="9" name="Group 8">
            <a:extLst>
              <a:ext uri="{FF2B5EF4-FFF2-40B4-BE49-F238E27FC236}">
                <a16:creationId xmlns:a16="http://schemas.microsoft.com/office/drawing/2014/main" id="{0E19B8D8-50E3-4A62-84FA-7187FE26403E}"/>
              </a:ext>
            </a:extLst>
          </p:cNvPr>
          <p:cNvGrpSpPr/>
          <p:nvPr/>
        </p:nvGrpSpPr>
        <p:grpSpPr>
          <a:xfrm>
            <a:off x="2115648" y="3980514"/>
            <a:ext cx="7960704" cy="2568639"/>
            <a:chOff x="439552" y="3980514"/>
            <a:chExt cx="7960704" cy="2568639"/>
          </a:xfrm>
        </p:grpSpPr>
        <p:pic>
          <p:nvPicPr>
            <p:cNvPr id="4" name="Picture 3">
              <a:extLst>
                <a:ext uri="{FF2B5EF4-FFF2-40B4-BE49-F238E27FC236}">
                  <a16:creationId xmlns:a16="http://schemas.microsoft.com/office/drawing/2014/main" id="{559AD4DD-5F43-4889-844D-EDE57AAAE8F5}"/>
                </a:ext>
              </a:extLst>
            </p:cNvPr>
            <p:cNvPicPr>
              <a:picLocks noChangeAspect="1"/>
            </p:cNvPicPr>
            <p:nvPr/>
          </p:nvPicPr>
          <p:blipFill>
            <a:blip r:embed="rId2" cstate="print"/>
            <a:stretch>
              <a:fillRect/>
            </a:stretch>
          </p:blipFill>
          <p:spPr>
            <a:xfrm>
              <a:off x="439552" y="3980514"/>
              <a:ext cx="4693987" cy="384589"/>
            </a:xfrm>
            <a:prstGeom prst="rect">
              <a:avLst/>
            </a:prstGeom>
          </p:spPr>
        </p:pic>
        <p:pic>
          <p:nvPicPr>
            <p:cNvPr id="7" name="Picture 6">
              <a:extLst>
                <a:ext uri="{FF2B5EF4-FFF2-40B4-BE49-F238E27FC236}">
                  <a16:creationId xmlns:a16="http://schemas.microsoft.com/office/drawing/2014/main" id="{748DC593-7B60-4C1D-B5E5-7A7A056EDFA1}"/>
                </a:ext>
              </a:extLst>
            </p:cNvPr>
            <p:cNvPicPr>
              <a:picLocks noChangeAspect="1"/>
            </p:cNvPicPr>
            <p:nvPr/>
          </p:nvPicPr>
          <p:blipFill>
            <a:blip r:embed="rId3" cstate="print"/>
            <a:stretch>
              <a:fillRect/>
            </a:stretch>
          </p:blipFill>
          <p:spPr>
            <a:xfrm>
              <a:off x="1192273" y="4512231"/>
              <a:ext cx="7207983" cy="2036922"/>
            </a:xfrm>
            <a:prstGeom prst="rect">
              <a:avLst/>
            </a:prstGeom>
          </p:spPr>
        </p:pic>
      </p:grpSp>
      <p:sp>
        <p:nvSpPr>
          <p:cNvPr id="6" name="Rectangle 5">
            <a:extLst>
              <a:ext uri="{FF2B5EF4-FFF2-40B4-BE49-F238E27FC236}">
                <a16:creationId xmlns:a16="http://schemas.microsoft.com/office/drawing/2014/main" id="{67DB7536-385A-4420-BA4D-5D48085C2E80}"/>
              </a:ext>
            </a:extLst>
          </p:cNvPr>
          <p:cNvSpPr/>
          <p:nvPr/>
        </p:nvSpPr>
        <p:spPr>
          <a:xfrm>
            <a:off x="227013" y="1029791"/>
            <a:ext cx="11688762" cy="2739211"/>
          </a:xfrm>
          <a:prstGeom prst="rect">
            <a:avLst/>
          </a:prstGeom>
        </p:spPr>
        <p:txBody>
          <a:bodyPr wrap="square">
            <a:spAutoFit/>
          </a:bodyPr>
          <a:lstStyle/>
          <a:p>
            <a:pPr>
              <a:spcBef>
                <a:spcPts val="1200"/>
              </a:spcBef>
            </a:pPr>
            <a:r>
              <a:rPr lang="en-US" sz="1600" dirty="0">
                <a:latin typeface="+mj-lt"/>
              </a:rPr>
              <a:t>In the above screen enter the parameters like:</a:t>
            </a:r>
          </a:p>
          <a:p>
            <a:pPr marL="285750" indent="-285750">
              <a:spcBef>
                <a:spcPts val="1200"/>
              </a:spcBef>
              <a:buClr>
                <a:schemeClr val="accent1"/>
              </a:buClr>
              <a:buFont typeface="Wingdings" panose="05000000000000000000" pitchFamily="2" charset="2"/>
              <a:buChar char="§"/>
            </a:pPr>
            <a:r>
              <a:rPr lang="en-US" sz="1600" dirty="0"/>
              <a:t>Company Code</a:t>
            </a:r>
          </a:p>
          <a:p>
            <a:pPr marL="285750" indent="-285750">
              <a:spcBef>
                <a:spcPts val="1200"/>
              </a:spcBef>
              <a:buClr>
                <a:schemeClr val="accent1"/>
              </a:buClr>
              <a:buFont typeface="Wingdings" panose="05000000000000000000" pitchFamily="2" charset="2"/>
              <a:buChar char="§"/>
            </a:pPr>
            <a:r>
              <a:rPr lang="en-US" sz="1600" dirty="0"/>
              <a:t>Document Number</a:t>
            </a:r>
          </a:p>
          <a:p>
            <a:pPr marL="285750" indent="-285750">
              <a:spcBef>
                <a:spcPts val="1200"/>
              </a:spcBef>
              <a:buClr>
                <a:schemeClr val="accent1"/>
              </a:buClr>
              <a:buFont typeface="Wingdings" panose="05000000000000000000" pitchFamily="2" charset="2"/>
              <a:buChar char="§"/>
            </a:pPr>
            <a:r>
              <a:rPr lang="en-US" sz="1600" dirty="0"/>
              <a:t>Fiscal Year</a:t>
            </a:r>
          </a:p>
          <a:p>
            <a:pPr marL="285750" indent="-285750">
              <a:spcBef>
                <a:spcPts val="1200"/>
              </a:spcBef>
              <a:buClr>
                <a:schemeClr val="accent1"/>
              </a:buClr>
              <a:buFont typeface="Wingdings" panose="05000000000000000000" pitchFamily="2" charset="2"/>
              <a:buChar char="§"/>
            </a:pPr>
            <a:r>
              <a:rPr lang="en-US" sz="1600" dirty="0"/>
              <a:t>Settlement period</a:t>
            </a:r>
          </a:p>
          <a:p>
            <a:pPr marL="285750" indent="-285750">
              <a:spcBef>
                <a:spcPts val="1200"/>
              </a:spcBef>
              <a:buClr>
                <a:schemeClr val="accent1"/>
              </a:buClr>
              <a:buFont typeface="Wingdings" panose="05000000000000000000" pitchFamily="2" charset="2"/>
              <a:buChar char="§"/>
            </a:pPr>
            <a:r>
              <a:rPr lang="en-US" sz="1600" dirty="0"/>
              <a:t>Batch Input Session Name</a:t>
            </a:r>
          </a:p>
          <a:p>
            <a:pPr>
              <a:spcBef>
                <a:spcPts val="1200"/>
              </a:spcBef>
            </a:pPr>
            <a:r>
              <a:rPr lang="en-US" sz="1600" dirty="0">
                <a:latin typeface="+mj-lt"/>
              </a:rPr>
              <a:t>Enter the above parameter and click on Executive button so it will display the following message.</a:t>
            </a:r>
          </a:p>
        </p:txBody>
      </p:sp>
    </p:spTree>
    <p:extLst>
      <p:ext uri="{BB962C8B-B14F-4D97-AF65-F5344CB8AC3E}">
        <p14:creationId xmlns:p14="http://schemas.microsoft.com/office/powerpoint/2010/main" val="15538932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Parking Document </a:t>
            </a:r>
          </a:p>
        </p:txBody>
      </p:sp>
      <p:sp>
        <p:nvSpPr>
          <p:cNvPr id="5" name="Rectangle 4">
            <a:extLst>
              <a:ext uri="{FF2B5EF4-FFF2-40B4-BE49-F238E27FC236}">
                <a16:creationId xmlns:a16="http://schemas.microsoft.com/office/drawing/2014/main" id="{9FF2AB98-5838-4B5E-BEA3-F548E59122E8}"/>
              </a:ext>
            </a:extLst>
          </p:cNvPr>
          <p:cNvSpPr/>
          <p:nvPr/>
        </p:nvSpPr>
        <p:spPr>
          <a:xfrm>
            <a:off x="227013" y="1352957"/>
            <a:ext cx="11688762" cy="4462760"/>
          </a:xfrm>
          <a:prstGeom prst="rect">
            <a:avLst/>
          </a:prstGeom>
        </p:spPr>
        <p:txBody>
          <a:bodyPr wrap="square">
            <a:spAutoFit/>
          </a:bodyPr>
          <a:lstStyle/>
          <a:p>
            <a:pPr marL="285750" indent="-285750">
              <a:spcBef>
                <a:spcPts val="1800"/>
              </a:spcBef>
              <a:buClr>
                <a:schemeClr val="accent1"/>
              </a:buClr>
              <a:buFont typeface="Wingdings" panose="05000000000000000000" pitchFamily="2" charset="2"/>
              <a:buChar char="§"/>
            </a:pPr>
            <a:r>
              <a:rPr lang="en-US" sz="1600" dirty="0"/>
              <a:t>These documents are used to enter or store incomplete documents in SAP. These documents can be complete or checked and then post at a later date. Parked document information won’t be update with any of G/L till is post again</a:t>
            </a:r>
          </a:p>
          <a:p>
            <a:pPr marL="285750" indent="-285750">
              <a:spcBef>
                <a:spcPts val="1800"/>
              </a:spcBef>
              <a:buClr>
                <a:schemeClr val="accent1"/>
              </a:buClr>
              <a:buFont typeface="Wingdings" panose="05000000000000000000" pitchFamily="2" charset="2"/>
              <a:buChar char="§"/>
            </a:pPr>
            <a:r>
              <a:rPr lang="en-US" sz="1600" dirty="0"/>
              <a:t>You can park data relating to customers, vendors, G/L accounts, and asset accounts. There is an additional fast entry function for G/L accounts. For assets, you can only enter acquisitions. Furthermore, you can park tax information and special sales, but you cannot park special sales for bills of exchange or down payments</a:t>
            </a:r>
          </a:p>
          <a:p>
            <a:pPr marL="285750" indent="-285750">
              <a:spcBef>
                <a:spcPts val="1800"/>
              </a:spcBef>
              <a:buClr>
                <a:schemeClr val="accent1"/>
              </a:buClr>
              <a:buFont typeface="Wingdings" panose="05000000000000000000" pitchFamily="2" charset="2"/>
              <a:buChar char="§"/>
            </a:pPr>
            <a:r>
              <a:rPr lang="en-US" sz="1600" dirty="0"/>
              <a:t>SAP provides two transactions for document parking: the standard transaction and the single screen transaction (Enjoy)</a:t>
            </a:r>
          </a:p>
          <a:p>
            <a:pPr marL="285750" indent="-285750">
              <a:spcBef>
                <a:spcPts val="1800"/>
              </a:spcBef>
              <a:buClr>
                <a:schemeClr val="accent1"/>
              </a:buClr>
              <a:buFont typeface="Wingdings" panose="05000000000000000000" pitchFamily="2" charset="2"/>
              <a:buChar char="§"/>
            </a:pPr>
            <a:r>
              <a:rPr lang="en-US" sz="1600" dirty="0"/>
              <a:t>You can also check the document for completeness. For example, the system checks whether the document balance is zero and whether entries have been made in all required entry fields (such as posting key and account number)</a:t>
            </a:r>
          </a:p>
          <a:p>
            <a:pPr marL="285750" indent="-285750">
              <a:spcBef>
                <a:spcPts val="1800"/>
              </a:spcBef>
              <a:buClr>
                <a:schemeClr val="accent1"/>
              </a:buClr>
              <a:buFont typeface="Wingdings" panose="05000000000000000000" pitchFamily="2" charset="2"/>
              <a:buChar char="§"/>
            </a:pPr>
            <a:r>
              <a:rPr lang="en-US" sz="1600" dirty="0"/>
              <a:t>The authorization checks performed for document parking are basically the same as those performed for standard document entry and processing. The assignment of authorizations enables the system to differentiate between users who can only park documents and those who can park and post documents</a:t>
            </a:r>
          </a:p>
        </p:txBody>
      </p:sp>
    </p:spTree>
    <p:extLst>
      <p:ext uri="{BB962C8B-B14F-4D97-AF65-F5344CB8AC3E}">
        <p14:creationId xmlns:p14="http://schemas.microsoft.com/office/powerpoint/2010/main" val="28382285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Parking Document </a:t>
            </a:r>
          </a:p>
        </p:txBody>
      </p:sp>
      <p:pic>
        <p:nvPicPr>
          <p:cNvPr id="4" name="Picture 3">
            <a:extLst>
              <a:ext uri="{FF2B5EF4-FFF2-40B4-BE49-F238E27FC236}">
                <a16:creationId xmlns:a16="http://schemas.microsoft.com/office/drawing/2014/main" id="{2EE6D35A-B8C7-4E76-88C4-DCCA56EAA97C}"/>
              </a:ext>
            </a:extLst>
          </p:cNvPr>
          <p:cNvPicPr>
            <a:picLocks noChangeAspect="1"/>
          </p:cNvPicPr>
          <p:nvPr/>
        </p:nvPicPr>
        <p:blipFill>
          <a:blip r:embed="rId2" cstate="print"/>
          <a:stretch>
            <a:fillRect/>
          </a:stretch>
        </p:blipFill>
        <p:spPr>
          <a:xfrm>
            <a:off x="335360" y="3068960"/>
            <a:ext cx="5760640" cy="3462566"/>
          </a:xfrm>
          <a:prstGeom prst="rect">
            <a:avLst/>
          </a:prstGeom>
        </p:spPr>
      </p:pic>
      <p:sp>
        <p:nvSpPr>
          <p:cNvPr id="7" name="Rectangle 6">
            <a:extLst>
              <a:ext uri="{FF2B5EF4-FFF2-40B4-BE49-F238E27FC236}">
                <a16:creationId xmlns:a16="http://schemas.microsoft.com/office/drawing/2014/main" id="{B9953C58-DC92-48D5-AC30-1DC3F664A427}"/>
              </a:ext>
            </a:extLst>
          </p:cNvPr>
          <p:cNvSpPr/>
          <p:nvPr/>
        </p:nvSpPr>
        <p:spPr>
          <a:xfrm>
            <a:off x="227349" y="980728"/>
            <a:ext cx="11688426" cy="2031325"/>
          </a:xfrm>
          <a:prstGeom prst="rect">
            <a:avLst/>
          </a:prstGeom>
        </p:spPr>
        <p:txBody>
          <a:bodyPr wrap="square">
            <a:spAutoFit/>
          </a:bodyPr>
          <a:lstStyle/>
          <a:p>
            <a:pPr>
              <a:spcBef>
                <a:spcPts val="1200"/>
              </a:spcBef>
            </a:pPr>
            <a:r>
              <a:rPr lang="en-US" sz="1600" dirty="0">
                <a:latin typeface="+mj-lt"/>
              </a:rPr>
              <a:t>No tolerance checks are performed. The system checks for erroneous entries. For example, you cannot enter an undefined business area. You can use account assignment models when parking documents, but not reference documents.</a:t>
            </a:r>
          </a:p>
          <a:p>
            <a:pPr>
              <a:spcBef>
                <a:spcPts val="1200"/>
              </a:spcBef>
            </a:pPr>
            <a:r>
              <a:rPr lang="en-US" sz="1600" b="1" dirty="0">
                <a:latin typeface="+mj-lt"/>
              </a:rPr>
              <a:t>Transaction Code: F-02</a:t>
            </a:r>
          </a:p>
          <a:p>
            <a:pPr>
              <a:spcBef>
                <a:spcPts val="1200"/>
              </a:spcBef>
            </a:pPr>
            <a:r>
              <a:rPr lang="en-US" sz="1600" dirty="0">
                <a:latin typeface="+mj-lt"/>
              </a:rPr>
              <a:t>By above transaction code it will display the following screen,</a:t>
            </a:r>
          </a:p>
          <a:p>
            <a:pPr>
              <a:spcBef>
                <a:spcPts val="1200"/>
              </a:spcBef>
            </a:pPr>
            <a:r>
              <a:rPr lang="en-US" sz="1600" dirty="0">
                <a:latin typeface="+mj-lt"/>
              </a:rPr>
              <a:t>In the following transaction we are trying post “Machinery Maintains exp”</a:t>
            </a:r>
          </a:p>
        </p:txBody>
      </p:sp>
    </p:spTree>
    <p:extLst>
      <p:ext uri="{BB962C8B-B14F-4D97-AF65-F5344CB8AC3E}">
        <p14:creationId xmlns:p14="http://schemas.microsoft.com/office/powerpoint/2010/main" val="20100683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Parking Document </a:t>
            </a:r>
          </a:p>
        </p:txBody>
      </p:sp>
      <p:pic>
        <p:nvPicPr>
          <p:cNvPr id="6" name="Picture 5">
            <a:extLst>
              <a:ext uri="{FF2B5EF4-FFF2-40B4-BE49-F238E27FC236}">
                <a16:creationId xmlns:a16="http://schemas.microsoft.com/office/drawing/2014/main" id="{272AF47F-9BD4-4159-B6A9-03A923D159E7}"/>
              </a:ext>
            </a:extLst>
          </p:cNvPr>
          <p:cNvPicPr>
            <a:picLocks noChangeAspect="1"/>
          </p:cNvPicPr>
          <p:nvPr/>
        </p:nvPicPr>
        <p:blipFill>
          <a:blip r:embed="rId2" cstate="print"/>
          <a:stretch>
            <a:fillRect/>
          </a:stretch>
        </p:blipFill>
        <p:spPr>
          <a:xfrm>
            <a:off x="623392" y="2130733"/>
            <a:ext cx="4354872" cy="4393892"/>
          </a:xfrm>
          <a:prstGeom prst="rect">
            <a:avLst/>
          </a:prstGeom>
        </p:spPr>
      </p:pic>
      <p:pic>
        <p:nvPicPr>
          <p:cNvPr id="8" name="Picture 7">
            <a:extLst>
              <a:ext uri="{FF2B5EF4-FFF2-40B4-BE49-F238E27FC236}">
                <a16:creationId xmlns:a16="http://schemas.microsoft.com/office/drawing/2014/main" id="{F47C3B0A-0AC0-4B4F-BB4F-1A701B53BE29}"/>
              </a:ext>
            </a:extLst>
          </p:cNvPr>
          <p:cNvPicPr>
            <a:picLocks noChangeAspect="1"/>
          </p:cNvPicPr>
          <p:nvPr/>
        </p:nvPicPr>
        <p:blipFill>
          <a:blip r:embed="rId3" cstate="print"/>
          <a:stretch>
            <a:fillRect/>
          </a:stretch>
        </p:blipFill>
        <p:spPr>
          <a:xfrm>
            <a:off x="5575438" y="5876114"/>
            <a:ext cx="3276600" cy="381000"/>
          </a:xfrm>
          <a:prstGeom prst="rect">
            <a:avLst/>
          </a:prstGeom>
        </p:spPr>
      </p:pic>
      <p:sp>
        <p:nvSpPr>
          <p:cNvPr id="9" name="Rectangle 8">
            <a:extLst>
              <a:ext uri="{FF2B5EF4-FFF2-40B4-BE49-F238E27FC236}">
                <a16:creationId xmlns:a16="http://schemas.microsoft.com/office/drawing/2014/main" id="{D1EA2905-4283-472A-A60D-58146510BB87}"/>
              </a:ext>
            </a:extLst>
          </p:cNvPr>
          <p:cNvSpPr/>
          <p:nvPr/>
        </p:nvSpPr>
        <p:spPr>
          <a:xfrm>
            <a:off x="243567" y="981886"/>
            <a:ext cx="11672208" cy="1138773"/>
          </a:xfrm>
          <a:prstGeom prst="rect">
            <a:avLst/>
          </a:prstGeom>
        </p:spPr>
        <p:txBody>
          <a:bodyPr wrap="square">
            <a:spAutoFit/>
          </a:bodyPr>
          <a:lstStyle/>
          <a:p>
            <a:pPr marL="285750" indent="-285750">
              <a:spcBef>
                <a:spcPts val="1200"/>
              </a:spcBef>
              <a:buClr>
                <a:schemeClr val="accent1"/>
              </a:buClr>
              <a:buFont typeface="Wingdings" panose="05000000000000000000" pitchFamily="2" charset="2"/>
              <a:buChar char="§"/>
            </a:pPr>
            <a:r>
              <a:rPr lang="en-US" sz="1600" dirty="0"/>
              <a:t>In the above screen give all information as I shown</a:t>
            </a:r>
          </a:p>
          <a:p>
            <a:pPr marL="285750" indent="-285750">
              <a:spcBef>
                <a:spcPts val="1200"/>
              </a:spcBef>
              <a:buClr>
                <a:schemeClr val="accent1"/>
              </a:buClr>
              <a:buFont typeface="Wingdings" panose="05000000000000000000" pitchFamily="2" charset="2"/>
              <a:buChar char="§"/>
            </a:pPr>
            <a:r>
              <a:rPr lang="en-US" sz="1600" dirty="0"/>
              <a:t>Posting key is 40 (G/L Debit) and account is Machine maintains exp G/L</a:t>
            </a:r>
          </a:p>
          <a:p>
            <a:pPr marL="285750" indent="-285750">
              <a:spcBef>
                <a:spcPts val="1200"/>
              </a:spcBef>
              <a:buClr>
                <a:schemeClr val="accent1"/>
              </a:buClr>
              <a:buFont typeface="Wingdings" panose="05000000000000000000" pitchFamily="2" charset="2"/>
              <a:buChar char="§"/>
            </a:pPr>
            <a:r>
              <a:rPr lang="en-US" sz="1600" dirty="0"/>
              <a:t>Now press enter button so it will display the following screen:</a:t>
            </a:r>
          </a:p>
        </p:txBody>
      </p:sp>
      <p:sp>
        <p:nvSpPr>
          <p:cNvPr id="4" name="Rectangle 3">
            <a:extLst>
              <a:ext uri="{FF2B5EF4-FFF2-40B4-BE49-F238E27FC236}">
                <a16:creationId xmlns:a16="http://schemas.microsoft.com/office/drawing/2014/main" id="{A4AB5466-63D6-445E-B878-966BE00A748F}"/>
              </a:ext>
            </a:extLst>
          </p:cNvPr>
          <p:cNvSpPr/>
          <p:nvPr/>
        </p:nvSpPr>
        <p:spPr>
          <a:xfrm>
            <a:off x="5231905" y="3789040"/>
            <a:ext cx="6683870" cy="1800493"/>
          </a:xfrm>
          <a:prstGeom prst="rect">
            <a:avLst/>
          </a:prstGeom>
        </p:spPr>
        <p:txBody>
          <a:bodyPr wrap="square">
            <a:spAutoFit/>
          </a:bodyPr>
          <a:lstStyle/>
          <a:p>
            <a:pPr marL="285750" indent="-285750">
              <a:spcBef>
                <a:spcPts val="1800"/>
              </a:spcBef>
              <a:buClr>
                <a:schemeClr val="accent1"/>
              </a:buClr>
              <a:buFont typeface="Wingdings" panose="05000000000000000000" pitchFamily="2" charset="2"/>
              <a:buChar char="§"/>
            </a:pPr>
            <a:r>
              <a:rPr lang="en-US" sz="1600" dirty="0"/>
              <a:t>In the above screen I has provided debit amount as “125000/-” and cost center but I don’t have credit information now so I am parking this entry in the middle as below:</a:t>
            </a:r>
          </a:p>
          <a:p>
            <a:pPr marL="285750" indent="-285750">
              <a:spcBef>
                <a:spcPts val="1800"/>
              </a:spcBef>
              <a:buClr>
                <a:schemeClr val="accent1"/>
              </a:buClr>
              <a:buFont typeface="Wingdings" panose="05000000000000000000" pitchFamily="2" charset="2"/>
              <a:buChar char="§"/>
            </a:pPr>
            <a:r>
              <a:rPr lang="en-US" sz="1600" dirty="0"/>
              <a:t>Now go to menu bar “Document + Park” it will display the following screen:</a:t>
            </a:r>
          </a:p>
        </p:txBody>
      </p:sp>
    </p:spTree>
    <p:extLst>
      <p:ext uri="{BB962C8B-B14F-4D97-AF65-F5344CB8AC3E}">
        <p14:creationId xmlns:p14="http://schemas.microsoft.com/office/powerpoint/2010/main" val="22055980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D8FFCCC-771D-4C13-8D81-134ADBF183EA}"/>
              </a:ext>
            </a:extLst>
          </p:cNvPr>
          <p:cNvSpPr>
            <a:spLocks noGrp="1"/>
          </p:cNvSpPr>
          <p:nvPr>
            <p:ph type="body" sz="quarter" idx="11"/>
          </p:nvPr>
        </p:nvSpPr>
        <p:spPr/>
        <p:txBody>
          <a:bodyPr/>
          <a:lstStyle/>
          <a:p>
            <a:r>
              <a:rPr lang="en-US" dirty="0"/>
              <a:t>Posting Parked Document </a:t>
            </a:r>
          </a:p>
        </p:txBody>
      </p:sp>
    </p:spTree>
    <p:extLst>
      <p:ext uri="{BB962C8B-B14F-4D97-AF65-F5344CB8AC3E}">
        <p14:creationId xmlns:p14="http://schemas.microsoft.com/office/powerpoint/2010/main" val="23831265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Parked Journal Entries</a:t>
            </a:r>
          </a:p>
        </p:txBody>
      </p:sp>
      <p:pic>
        <p:nvPicPr>
          <p:cNvPr id="5" name="Picture 4">
            <a:extLst>
              <a:ext uri="{FF2B5EF4-FFF2-40B4-BE49-F238E27FC236}">
                <a16:creationId xmlns:a16="http://schemas.microsoft.com/office/drawing/2014/main" id="{991B06EC-8A15-41EE-8642-009B36FBEF58}"/>
              </a:ext>
            </a:extLst>
          </p:cNvPr>
          <p:cNvPicPr>
            <a:picLocks noChangeAspect="1"/>
          </p:cNvPicPr>
          <p:nvPr/>
        </p:nvPicPr>
        <p:blipFill>
          <a:blip r:embed="rId2"/>
          <a:stretch>
            <a:fillRect/>
          </a:stretch>
        </p:blipFill>
        <p:spPr>
          <a:xfrm>
            <a:off x="891322" y="1273629"/>
            <a:ext cx="10442112" cy="4808940"/>
          </a:xfrm>
          <a:prstGeom prst="rect">
            <a:avLst/>
          </a:prstGeom>
        </p:spPr>
      </p:pic>
      <p:sp>
        <p:nvSpPr>
          <p:cNvPr id="7" name="Oval Callout 4">
            <a:extLst>
              <a:ext uri="{FF2B5EF4-FFF2-40B4-BE49-F238E27FC236}">
                <a16:creationId xmlns:a16="http://schemas.microsoft.com/office/drawing/2014/main" id="{B41675BD-AA66-4293-9062-FC97647DC8D7}"/>
              </a:ext>
            </a:extLst>
          </p:cNvPr>
          <p:cNvSpPr/>
          <p:nvPr/>
        </p:nvSpPr>
        <p:spPr>
          <a:xfrm>
            <a:off x="3935760" y="2276872"/>
            <a:ext cx="3240360" cy="1224032"/>
          </a:xfrm>
          <a:prstGeom prst="wedgeEllipseCallout">
            <a:avLst>
              <a:gd name="adj1" fmla="val -70454"/>
              <a:gd name="adj2" fmla="val 28906"/>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354013" indent="-177800">
              <a:buAutoNum type="arabicPeriod"/>
            </a:pPr>
            <a:r>
              <a:rPr lang="en-US" sz="900" b="1" dirty="0">
                <a:solidFill>
                  <a:schemeClr val="tx1"/>
                </a:solidFill>
              </a:rPr>
              <a:t>Input the </a:t>
            </a:r>
            <a:br>
              <a:rPr lang="en-US" sz="900" b="1" dirty="0">
                <a:solidFill>
                  <a:schemeClr val="tx1"/>
                </a:solidFill>
              </a:rPr>
            </a:br>
            <a:r>
              <a:rPr lang="en-US" sz="900" b="1" dirty="0">
                <a:solidFill>
                  <a:schemeClr val="tx1"/>
                </a:solidFill>
              </a:rPr>
              <a:t>Company Code, </a:t>
            </a:r>
            <a:br>
              <a:rPr lang="en-US" sz="900" b="1" dirty="0">
                <a:solidFill>
                  <a:schemeClr val="tx1"/>
                </a:solidFill>
              </a:rPr>
            </a:br>
            <a:r>
              <a:rPr lang="en-US" sz="900" b="1" dirty="0">
                <a:solidFill>
                  <a:schemeClr val="tx1"/>
                </a:solidFill>
              </a:rPr>
              <a:t>Parked Document Number, </a:t>
            </a:r>
            <a:br>
              <a:rPr lang="en-US" sz="900" b="1" dirty="0">
                <a:solidFill>
                  <a:schemeClr val="tx1"/>
                </a:solidFill>
              </a:rPr>
            </a:br>
            <a:r>
              <a:rPr lang="en-US" sz="900" b="1" dirty="0">
                <a:solidFill>
                  <a:schemeClr val="tx1"/>
                </a:solidFill>
              </a:rPr>
              <a:t>Fiscal Year</a:t>
            </a:r>
          </a:p>
        </p:txBody>
      </p:sp>
      <p:sp>
        <p:nvSpPr>
          <p:cNvPr id="8" name="Oval Callout 4">
            <a:extLst>
              <a:ext uri="{FF2B5EF4-FFF2-40B4-BE49-F238E27FC236}">
                <a16:creationId xmlns:a16="http://schemas.microsoft.com/office/drawing/2014/main" id="{58EF569B-36FA-4DEF-877E-AB4673EAFA15}"/>
              </a:ext>
            </a:extLst>
          </p:cNvPr>
          <p:cNvSpPr/>
          <p:nvPr/>
        </p:nvSpPr>
        <p:spPr>
          <a:xfrm>
            <a:off x="9793148" y="4828534"/>
            <a:ext cx="1336718" cy="531354"/>
          </a:xfrm>
          <a:prstGeom prst="wedgeEllipseCallout">
            <a:avLst>
              <a:gd name="adj1" fmla="val 19372"/>
              <a:gd name="adj2" fmla="val 112153"/>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2. Click On Continue</a:t>
            </a:r>
          </a:p>
        </p:txBody>
      </p:sp>
    </p:spTree>
    <p:extLst>
      <p:ext uri="{BB962C8B-B14F-4D97-AF65-F5344CB8AC3E}">
        <p14:creationId xmlns:p14="http://schemas.microsoft.com/office/powerpoint/2010/main" val="92444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Parked Journal Entries</a:t>
            </a:r>
          </a:p>
        </p:txBody>
      </p:sp>
      <p:pic>
        <p:nvPicPr>
          <p:cNvPr id="5" name="Picture 4">
            <a:extLst>
              <a:ext uri="{FF2B5EF4-FFF2-40B4-BE49-F238E27FC236}">
                <a16:creationId xmlns:a16="http://schemas.microsoft.com/office/drawing/2014/main" id="{6AB561A3-F157-4F1F-82B8-4303BDE9E848}"/>
              </a:ext>
            </a:extLst>
          </p:cNvPr>
          <p:cNvPicPr>
            <a:picLocks noChangeAspect="1"/>
          </p:cNvPicPr>
          <p:nvPr/>
        </p:nvPicPr>
        <p:blipFill>
          <a:blip r:embed="rId2"/>
          <a:stretch>
            <a:fillRect/>
          </a:stretch>
        </p:blipFill>
        <p:spPr>
          <a:xfrm>
            <a:off x="3719736" y="4555655"/>
            <a:ext cx="4750462" cy="1940256"/>
          </a:xfrm>
          <a:prstGeom prst="rect">
            <a:avLst/>
          </a:prstGeom>
        </p:spPr>
      </p:pic>
      <p:pic>
        <p:nvPicPr>
          <p:cNvPr id="6" name="Picture 5">
            <a:extLst>
              <a:ext uri="{FF2B5EF4-FFF2-40B4-BE49-F238E27FC236}">
                <a16:creationId xmlns:a16="http://schemas.microsoft.com/office/drawing/2014/main" id="{7CD6384F-74BA-4E4F-8F62-0A63440FDD13}"/>
              </a:ext>
            </a:extLst>
          </p:cNvPr>
          <p:cNvPicPr>
            <a:picLocks noChangeAspect="1"/>
          </p:cNvPicPr>
          <p:nvPr/>
        </p:nvPicPr>
        <p:blipFill>
          <a:blip r:embed="rId3"/>
          <a:stretch>
            <a:fillRect/>
          </a:stretch>
        </p:blipFill>
        <p:spPr>
          <a:xfrm>
            <a:off x="2120726" y="981075"/>
            <a:ext cx="7863706" cy="3340352"/>
          </a:xfrm>
          <a:prstGeom prst="rect">
            <a:avLst/>
          </a:prstGeom>
        </p:spPr>
      </p:pic>
      <p:sp>
        <p:nvSpPr>
          <p:cNvPr id="7" name="Oval Callout 4">
            <a:extLst>
              <a:ext uri="{FF2B5EF4-FFF2-40B4-BE49-F238E27FC236}">
                <a16:creationId xmlns:a16="http://schemas.microsoft.com/office/drawing/2014/main" id="{575EC60E-A332-430E-B1CD-FAD3C080AAF4}"/>
              </a:ext>
            </a:extLst>
          </p:cNvPr>
          <p:cNvSpPr/>
          <p:nvPr/>
        </p:nvSpPr>
        <p:spPr>
          <a:xfrm>
            <a:off x="3236241" y="957994"/>
            <a:ext cx="1336718" cy="531354"/>
          </a:xfrm>
          <a:prstGeom prst="wedgeEllipseCallout">
            <a:avLst>
              <a:gd name="adj1" fmla="val 75446"/>
              <a:gd name="adj2" fmla="val 33938"/>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3. Click On POST</a:t>
            </a:r>
          </a:p>
        </p:txBody>
      </p:sp>
      <p:sp>
        <p:nvSpPr>
          <p:cNvPr id="9" name="Oval Callout 4">
            <a:extLst>
              <a:ext uri="{FF2B5EF4-FFF2-40B4-BE49-F238E27FC236}">
                <a16:creationId xmlns:a16="http://schemas.microsoft.com/office/drawing/2014/main" id="{B4831680-553D-4243-9620-A731A775C1E9}"/>
              </a:ext>
            </a:extLst>
          </p:cNvPr>
          <p:cNvSpPr/>
          <p:nvPr/>
        </p:nvSpPr>
        <p:spPr>
          <a:xfrm>
            <a:off x="5088085" y="5386104"/>
            <a:ext cx="1336718" cy="531354"/>
          </a:xfrm>
          <a:prstGeom prst="wedgeEllipseCallout">
            <a:avLst>
              <a:gd name="adj1" fmla="val -49747"/>
              <a:gd name="adj2" fmla="val -65314"/>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4. Parked Document Posted</a:t>
            </a:r>
          </a:p>
        </p:txBody>
      </p:sp>
    </p:spTree>
    <p:extLst>
      <p:ext uri="{BB962C8B-B14F-4D97-AF65-F5344CB8AC3E}">
        <p14:creationId xmlns:p14="http://schemas.microsoft.com/office/powerpoint/2010/main" val="2351415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Effect transition="in" filter="fade">
                                      <p:cBhvr>
                                        <p:cTn id="9" dur="1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1000" fill="hold"/>
                                        <p:tgtEl>
                                          <p:spTgt spid="5"/>
                                        </p:tgtEl>
                                        <p:attrNameLst>
                                          <p:attrName>ppt_w</p:attrName>
                                        </p:attrNameLst>
                                      </p:cBhvr>
                                      <p:tavLst>
                                        <p:tav tm="0">
                                          <p:val>
                                            <p:fltVal val="0"/>
                                          </p:val>
                                        </p:tav>
                                        <p:tav tm="100000">
                                          <p:val>
                                            <p:strVal val="#ppt_w"/>
                                          </p:val>
                                        </p:tav>
                                      </p:tavLst>
                                    </p:anim>
                                    <p:anim calcmode="lin" valueType="num">
                                      <p:cBhvr>
                                        <p:cTn id="22" dur="1000" fill="hold"/>
                                        <p:tgtEl>
                                          <p:spTgt spid="5"/>
                                        </p:tgtEl>
                                        <p:attrNameLst>
                                          <p:attrName>ppt_h</p:attrName>
                                        </p:attrNameLst>
                                      </p:cBhvr>
                                      <p:tavLst>
                                        <p:tav tm="0">
                                          <p:val>
                                            <p:fltVal val="0"/>
                                          </p:val>
                                        </p:tav>
                                        <p:tav tm="100000">
                                          <p:val>
                                            <p:strVal val="#ppt_h"/>
                                          </p:val>
                                        </p:tav>
                                      </p:tavLst>
                                    </p:anim>
                                    <p:animEffect transition="in" filter="fade">
                                      <p:cBhvr>
                                        <p:cTn id="23" dur="1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Simple FI documents: Exercise Time</a:t>
            </a:r>
          </a:p>
        </p:txBody>
      </p:sp>
      <p:pic>
        <p:nvPicPr>
          <p:cNvPr id="6" name="Picture 2" descr="C:\Documents and Settings\rpotturi\Local Settings\Temporary Internet Files\Content.IE5\O1I78H6N\MC900048774[1].wmf">
            <a:extLst>
              <a:ext uri="{FF2B5EF4-FFF2-40B4-BE49-F238E27FC236}">
                <a16:creationId xmlns:a16="http://schemas.microsoft.com/office/drawing/2014/main" id="{4A6A5F50-2B83-43CE-8D73-AE47A073F494}"/>
              </a:ext>
            </a:extLst>
          </p:cNvPr>
          <p:cNvPicPr>
            <a:picLocks noChangeAspect="1" noChangeArrowheads="1"/>
          </p:cNvPicPr>
          <p:nvPr/>
        </p:nvPicPr>
        <p:blipFill>
          <a:blip r:embed="rId2" cstate="print"/>
          <a:stretch>
            <a:fillRect/>
          </a:stretch>
        </p:blipFill>
        <p:spPr bwMode="auto">
          <a:xfrm>
            <a:off x="10260048" y="4797152"/>
            <a:ext cx="1668600" cy="1695400"/>
          </a:xfrm>
          <a:prstGeom prst="rect">
            <a:avLst/>
          </a:prstGeom>
        </p:spPr>
      </p:pic>
      <p:sp>
        <p:nvSpPr>
          <p:cNvPr id="7" name="Rectangle 6">
            <a:extLst>
              <a:ext uri="{FF2B5EF4-FFF2-40B4-BE49-F238E27FC236}">
                <a16:creationId xmlns:a16="http://schemas.microsoft.com/office/drawing/2014/main" id="{7EEDBBA3-9735-4247-8B31-6FC0D7370762}"/>
              </a:ext>
            </a:extLst>
          </p:cNvPr>
          <p:cNvSpPr/>
          <p:nvPr/>
        </p:nvSpPr>
        <p:spPr>
          <a:xfrm>
            <a:off x="227013" y="1341438"/>
            <a:ext cx="11688762" cy="3924151"/>
          </a:xfrm>
          <a:prstGeom prst="rect">
            <a:avLst/>
          </a:prstGeom>
        </p:spPr>
        <p:txBody>
          <a:bodyPr wrap="square">
            <a:spAutoFit/>
          </a:bodyPr>
          <a:lstStyle/>
          <a:p>
            <a:pPr>
              <a:spcBef>
                <a:spcPts val="2400"/>
              </a:spcBef>
              <a:buNone/>
            </a:pPr>
            <a:r>
              <a:rPr lang="en-US" dirty="0"/>
              <a:t>Post a vendor invoice, using the following details</a:t>
            </a:r>
          </a:p>
          <a:p>
            <a:pPr marL="358775" indent="-358775">
              <a:spcBef>
                <a:spcPts val="1800"/>
              </a:spcBef>
              <a:buClr>
                <a:schemeClr val="accent1"/>
              </a:buClr>
              <a:buFont typeface="Wingdings" panose="05000000000000000000" pitchFamily="2" charset="2"/>
              <a:buChar char="§"/>
            </a:pPr>
            <a:r>
              <a:rPr lang="en-US" dirty="0"/>
              <a:t>Company code  	: 	1000</a:t>
            </a:r>
          </a:p>
          <a:p>
            <a:pPr marL="358775" indent="-358775">
              <a:spcBef>
                <a:spcPts val="1800"/>
              </a:spcBef>
              <a:buClr>
                <a:schemeClr val="accent1"/>
              </a:buClr>
              <a:buFont typeface="Wingdings" panose="05000000000000000000" pitchFamily="2" charset="2"/>
              <a:buChar char="§"/>
            </a:pPr>
            <a:r>
              <a:rPr lang="en-US" dirty="0"/>
              <a:t>Date	  		: 	Today’s date</a:t>
            </a:r>
          </a:p>
          <a:p>
            <a:pPr marL="358775" indent="-358775">
              <a:spcBef>
                <a:spcPts val="1800"/>
              </a:spcBef>
              <a:buClr>
                <a:schemeClr val="accent1"/>
              </a:buClr>
              <a:buFont typeface="Wingdings" panose="05000000000000000000" pitchFamily="2" charset="2"/>
              <a:buChar char="§"/>
            </a:pPr>
            <a:r>
              <a:rPr lang="en-US" dirty="0"/>
              <a:t>Vendor	  	: 	1000</a:t>
            </a:r>
          </a:p>
          <a:p>
            <a:pPr marL="358775" indent="-358775">
              <a:spcBef>
                <a:spcPts val="1800"/>
              </a:spcBef>
              <a:buClr>
                <a:schemeClr val="accent1"/>
              </a:buClr>
              <a:buFont typeface="Wingdings" panose="05000000000000000000" pitchFamily="2" charset="2"/>
              <a:buChar char="§"/>
            </a:pPr>
            <a:r>
              <a:rPr lang="en-US" dirty="0"/>
              <a:t>Document type	: 	KR</a:t>
            </a:r>
          </a:p>
          <a:p>
            <a:pPr marL="358775" indent="-358775">
              <a:spcBef>
                <a:spcPts val="1800"/>
              </a:spcBef>
              <a:buClr>
                <a:schemeClr val="accent1"/>
              </a:buClr>
              <a:buFont typeface="Wingdings" panose="05000000000000000000" pitchFamily="2" charset="2"/>
              <a:buChar char="§"/>
            </a:pPr>
            <a:r>
              <a:rPr lang="en-US" dirty="0"/>
              <a:t>G/L account		: 	417000</a:t>
            </a:r>
          </a:p>
          <a:p>
            <a:pPr marL="358775" indent="-358775">
              <a:spcBef>
                <a:spcPts val="1800"/>
              </a:spcBef>
              <a:buClr>
                <a:schemeClr val="accent1"/>
              </a:buClr>
              <a:buFont typeface="Wingdings" panose="05000000000000000000" pitchFamily="2" charset="2"/>
              <a:buChar char="§"/>
            </a:pPr>
            <a:r>
              <a:rPr lang="en-US" dirty="0"/>
              <a:t>Amount		: 	5000</a:t>
            </a:r>
          </a:p>
          <a:p>
            <a:pPr marL="358775" indent="-358775">
              <a:spcBef>
                <a:spcPts val="1800"/>
              </a:spcBef>
              <a:buClr>
                <a:schemeClr val="accent1"/>
              </a:buClr>
              <a:buFont typeface="Wingdings" panose="05000000000000000000" pitchFamily="2" charset="2"/>
              <a:buChar char="§"/>
            </a:pPr>
            <a:r>
              <a:rPr lang="en-US" dirty="0"/>
              <a:t>Cost center		: 	9030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Document Control: Document Structure 	</a:t>
            </a:r>
          </a:p>
        </p:txBody>
      </p:sp>
      <p:graphicFrame>
        <p:nvGraphicFramePr>
          <p:cNvPr id="5" name="Diagram 4"/>
          <p:cNvGraphicFramePr/>
          <p:nvPr>
            <p:extLst>
              <p:ext uri="{D42A27DB-BD31-4B8C-83A1-F6EECF244321}">
                <p14:modId xmlns:p14="http://schemas.microsoft.com/office/powerpoint/2010/main" val="206239054"/>
              </p:ext>
            </p:extLst>
          </p:nvPr>
        </p:nvGraphicFramePr>
        <p:xfrm>
          <a:off x="1238679" y="980728"/>
          <a:ext cx="9714643" cy="5314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31346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Control</a:t>
            </a:r>
          </a:p>
        </p:txBody>
      </p:sp>
      <p:sp>
        <p:nvSpPr>
          <p:cNvPr id="6" name="Rectangle 5">
            <a:extLst>
              <a:ext uri="{FF2B5EF4-FFF2-40B4-BE49-F238E27FC236}">
                <a16:creationId xmlns:a16="http://schemas.microsoft.com/office/drawing/2014/main" id="{03E44B50-2EDC-43FB-9D44-147C0C71170C}"/>
              </a:ext>
            </a:extLst>
          </p:cNvPr>
          <p:cNvSpPr/>
          <p:nvPr/>
        </p:nvSpPr>
        <p:spPr>
          <a:xfrm>
            <a:off x="227349" y="980728"/>
            <a:ext cx="9037003" cy="4708981"/>
          </a:xfrm>
          <a:prstGeom prst="rect">
            <a:avLst/>
          </a:prstGeom>
        </p:spPr>
        <p:txBody>
          <a:bodyPr wrap="square">
            <a:spAutoFit/>
          </a:bodyPr>
          <a:lstStyle/>
          <a:p>
            <a:pPr>
              <a:spcBef>
                <a:spcPts val="1800"/>
              </a:spcBef>
              <a:buNone/>
            </a:pPr>
            <a:r>
              <a:rPr lang="en-US" b="1" dirty="0"/>
              <a:t>Unit Summary</a:t>
            </a:r>
          </a:p>
          <a:p>
            <a:pPr marL="358775" indent="-358775">
              <a:spcBef>
                <a:spcPts val="1800"/>
              </a:spcBef>
              <a:buClr>
                <a:schemeClr val="accent1"/>
              </a:buClr>
              <a:buFont typeface="Wingdings" panose="05000000000000000000" pitchFamily="2" charset="2"/>
              <a:buChar char="§"/>
            </a:pPr>
            <a:r>
              <a:rPr lang="en-US" dirty="0"/>
              <a:t>Classify accounting documents</a:t>
            </a:r>
          </a:p>
          <a:p>
            <a:pPr marL="358775" indent="-358775">
              <a:spcBef>
                <a:spcPts val="1800"/>
              </a:spcBef>
              <a:buClr>
                <a:schemeClr val="accent1"/>
              </a:buClr>
              <a:buFont typeface="Wingdings" panose="05000000000000000000" pitchFamily="2" charset="2"/>
              <a:buChar char="§"/>
            </a:pPr>
            <a:r>
              <a:rPr lang="en-US" dirty="0"/>
              <a:t>Display accounting documents</a:t>
            </a:r>
          </a:p>
          <a:p>
            <a:pPr marL="358775" indent="-358775">
              <a:spcBef>
                <a:spcPts val="1800"/>
              </a:spcBef>
              <a:buClr>
                <a:schemeClr val="accent1"/>
              </a:buClr>
              <a:buFont typeface="Wingdings" panose="05000000000000000000" pitchFamily="2" charset="2"/>
              <a:buChar char="§"/>
            </a:pPr>
            <a:r>
              <a:rPr lang="en-US" dirty="0"/>
              <a:t>Describe the structure of accounting documents</a:t>
            </a:r>
          </a:p>
          <a:p>
            <a:pPr marL="358775" indent="-358775">
              <a:spcBef>
                <a:spcPts val="1800"/>
              </a:spcBef>
              <a:buClr>
                <a:schemeClr val="accent1"/>
              </a:buClr>
              <a:buFont typeface="Wingdings" panose="05000000000000000000" pitchFamily="2" charset="2"/>
              <a:buChar char="§"/>
            </a:pPr>
            <a:r>
              <a:rPr lang="en-US" dirty="0"/>
              <a:t>Open and close posting periods</a:t>
            </a:r>
          </a:p>
          <a:p>
            <a:pPr marL="358775" indent="-358775">
              <a:spcBef>
                <a:spcPts val="1800"/>
              </a:spcBef>
              <a:buClr>
                <a:schemeClr val="accent1"/>
              </a:buClr>
              <a:buFont typeface="Wingdings" panose="05000000000000000000" pitchFamily="2" charset="2"/>
              <a:buChar char="§"/>
            </a:pPr>
            <a:r>
              <a:rPr lang="en-US" dirty="0"/>
              <a:t>Open and close posting periods differently for different account types</a:t>
            </a:r>
          </a:p>
          <a:p>
            <a:pPr marL="358775" indent="-358775">
              <a:spcBef>
                <a:spcPts val="1800"/>
              </a:spcBef>
              <a:buClr>
                <a:schemeClr val="accent1"/>
              </a:buClr>
              <a:buFont typeface="Wingdings" panose="05000000000000000000" pitchFamily="2" charset="2"/>
              <a:buChar char="§"/>
            </a:pPr>
            <a:r>
              <a:rPr lang="en-US" dirty="0"/>
              <a:t>Define the amounts that specific groups of accounting clerks are allowed to post</a:t>
            </a:r>
          </a:p>
          <a:p>
            <a:pPr marL="358775" indent="-358775">
              <a:spcBef>
                <a:spcPts val="1800"/>
              </a:spcBef>
              <a:buClr>
                <a:schemeClr val="accent1"/>
              </a:buClr>
              <a:buFont typeface="Wingdings" panose="05000000000000000000" pitchFamily="2" charset="2"/>
              <a:buChar char="§"/>
            </a:pPr>
            <a:r>
              <a:rPr lang="en-US" dirty="0"/>
              <a:t>Assign users to a tolerance group for highest amounts</a:t>
            </a:r>
          </a:p>
          <a:p>
            <a:pPr marL="358775" indent="-358775">
              <a:spcBef>
                <a:spcPts val="1800"/>
              </a:spcBef>
              <a:buClr>
                <a:schemeClr val="accent1"/>
              </a:buClr>
              <a:buFont typeface="Wingdings" panose="05000000000000000000" pitchFamily="2" charset="2"/>
              <a:buChar char="§"/>
            </a:pPr>
            <a:r>
              <a:rPr lang="en-US" dirty="0"/>
              <a:t>Post simple documents in Financial Accounting</a:t>
            </a:r>
          </a:p>
        </p:txBody>
      </p:sp>
      <p:pic>
        <p:nvPicPr>
          <p:cNvPr id="7" name="Picture 6">
            <a:extLst>
              <a:ext uri="{FF2B5EF4-FFF2-40B4-BE49-F238E27FC236}">
                <a16:creationId xmlns:a16="http://schemas.microsoft.com/office/drawing/2014/main" id="{8B76A7D3-44DD-436D-AB0D-99146B6ED217}"/>
              </a:ext>
            </a:extLst>
          </p:cNvPr>
          <p:cNvPicPr>
            <a:picLocks noChangeAspect="1" noChangeArrowheads="1"/>
          </p:cNvPicPr>
          <p:nvPr/>
        </p:nvPicPr>
        <p:blipFill>
          <a:blip r:embed="rId2" cstate="print"/>
          <a:stretch>
            <a:fillRect/>
          </a:stretch>
        </p:blipFill>
        <p:spPr bwMode="auto">
          <a:xfrm>
            <a:off x="9667936" y="1221254"/>
            <a:ext cx="2252464" cy="4504928"/>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8"/>
          <p:cNvSpPr>
            <a:spLocks noGrp="1"/>
          </p:cNvSpPr>
          <p:nvPr>
            <p:ph type="title"/>
          </p:nvPr>
        </p:nvSpPr>
        <p:spPr/>
        <p:txBody>
          <a:bodyPr/>
          <a:lstStyle/>
          <a:p>
            <a:r>
              <a:rPr lang="en-US" dirty="0"/>
              <a:t>Course Content</a:t>
            </a:r>
          </a:p>
        </p:txBody>
      </p:sp>
      <p:grpSp>
        <p:nvGrpSpPr>
          <p:cNvPr id="20" name="Group 19">
            <a:extLst>
              <a:ext uri="{FF2B5EF4-FFF2-40B4-BE49-F238E27FC236}">
                <a16:creationId xmlns:a16="http://schemas.microsoft.com/office/drawing/2014/main" id="{34D69D61-D698-4073-BFE0-9BC6F9014815}"/>
              </a:ext>
            </a:extLst>
          </p:cNvPr>
          <p:cNvGrpSpPr/>
          <p:nvPr/>
        </p:nvGrpSpPr>
        <p:grpSpPr>
          <a:xfrm>
            <a:off x="2547258" y="1452659"/>
            <a:ext cx="7097486" cy="4814544"/>
            <a:chOff x="2547258" y="1452659"/>
            <a:chExt cx="7097486" cy="4814544"/>
          </a:xfrm>
        </p:grpSpPr>
        <p:sp>
          <p:nvSpPr>
            <p:cNvPr id="13" name="Freeform: Shape 12">
              <a:extLst>
                <a:ext uri="{FF2B5EF4-FFF2-40B4-BE49-F238E27FC236}">
                  <a16:creationId xmlns:a16="http://schemas.microsoft.com/office/drawing/2014/main" id="{E8BE9C8A-5648-4E56-8AE0-54FC92B0DE81}"/>
                </a:ext>
              </a:extLst>
            </p:cNvPr>
            <p:cNvSpPr/>
            <p:nvPr/>
          </p:nvSpPr>
          <p:spPr>
            <a:xfrm>
              <a:off x="3272257" y="1452659"/>
              <a:ext cx="6364653" cy="1069766"/>
            </a:xfrm>
            <a:custGeom>
              <a:avLst/>
              <a:gdLst>
                <a:gd name="connsiteX0" fmla="*/ 0 w 5134119"/>
                <a:gd name="connsiteY0" fmla="*/ 0 h 862937"/>
                <a:gd name="connsiteX1" fmla="*/ 4702651 w 5134119"/>
                <a:gd name="connsiteY1" fmla="*/ 0 h 862937"/>
                <a:gd name="connsiteX2" fmla="*/ 5134119 w 5134119"/>
                <a:gd name="connsiteY2" fmla="*/ 431469 h 862937"/>
                <a:gd name="connsiteX3" fmla="*/ 4702651 w 5134119"/>
                <a:gd name="connsiteY3" fmla="*/ 862937 h 862937"/>
                <a:gd name="connsiteX4" fmla="*/ 0 w 5134119"/>
                <a:gd name="connsiteY4" fmla="*/ 862937 h 862937"/>
                <a:gd name="connsiteX5" fmla="*/ 0 w 5134119"/>
                <a:gd name="connsiteY5" fmla="*/ 0 h 86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4119" h="862937">
                  <a:moveTo>
                    <a:pt x="5134119" y="862936"/>
                  </a:moveTo>
                  <a:lnTo>
                    <a:pt x="431468" y="862936"/>
                  </a:lnTo>
                  <a:lnTo>
                    <a:pt x="0" y="431468"/>
                  </a:lnTo>
                  <a:lnTo>
                    <a:pt x="431468" y="1"/>
                  </a:lnTo>
                  <a:lnTo>
                    <a:pt x="5134119" y="1"/>
                  </a:lnTo>
                  <a:lnTo>
                    <a:pt x="5134119" y="862936"/>
                  </a:lnTo>
                  <a:close/>
                </a:path>
              </a:pathLst>
            </a:custGeom>
            <a:solidFill>
              <a:schemeClr val="bg1">
                <a:lumMod val="8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172180" tIns="91441" rIns="170688" bIns="91441" numCol="1" spcCol="1270" anchor="ctr" anchorCtr="0">
              <a:noAutofit/>
            </a:bodyPr>
            <a:lstStyle/>
            <a:p>
              <a:pPr defTabSz="1066800">
                <a:lnSpc>
                  <a:spcPct val="90000"/>
                </a:lnSpc>
                <a:spcBef>
                  <a:spcPct val="0"/>
                </a:spcBef>
                <a:spcAft>
                  <a:spcPct val="35000"/>
                </a:spcAft>
              </a:pPr>
              <a:r>
                <a:rPr lang="en-US" sz="2400" b="1" dirty="0"/>
                <a:t>DOCUMENT CONTROL	</a:t>
              </a:r>
            </a:p>
          </p:txBody>
        </p:sp>
        <p:sp>
          <p:nvSpPr>
            <p:cNvPr id="14" name="Oval 13">
              <a:extLst>
                <a:ext uri="{FF2B5EF4-FFF2-40B4-BE49-F238E27FC236}">
                  <a16:creationId xmlns:a16="http://schemas.microsoft.com/office/drawing/2014/main" id="{F5B8F9D1-D21A-4633-9837-B306CC2A7AA6}"/>
                </a:ext>
              </a:extLst>
            </p:cNvPr>
            <p:cNvSpPr/>
            <p:nvPr/>
          </p:nvSpPr>
          <p:spPr>
            <a:xfrm>
              <a:off x="2555090" y="1452660"/>
              <a:ext cx="1391532" cy="1069764"/>
            </a:xfrm>
            <a:prstGeom prst="ellipse">
              <a:avLst/>
            </a:prstGeom>
            <a:solidFill>
              <a:schemeClr val="bg1">
                <a:lumMod val="85000"/>
              </a:schemeClr>
            </a:solidFill>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15" name="Freeform: Shape 14">
              <a:extLst>
                <a:ext uri="{FF2B5EF4-FFF2-40B4-BE49-F238E27FC236}">
                  <a16:creationId xmlns:a16="http://schemas.microsoft.com/office/drawing/2014/main" id="{A5E8DAF6-DC75-46D3-87AB-135A1B56B1CC}"/>
                </a:ext>
              </a:extLst>
            </p:cNvPr>
            <p:cNvSpPr/>
            <p:nvPr/>
          </p:nvSpPr>
          <p:spPr>
            <a:xfrm>
              <a:off x="3248758" y="3340389"/>
              <a:ext cx="6395986" cy="1039085"/>
            </a:xfrm>
            <a:custGeom>
              <a:avLst/>
              <a:gdLst>
                <a:gd name="connsiteX0" fmla="*/ 0 w 5159394"/>
                <a:gd name="connsiteY0" fmla="*/ 0 h 838189"/>
                <a:gd name="connsiteX1" fmla="*/ 4740300 w 5159394"/>
                <a:gd name="connsiteY1" fmla="*/ 0 h 838189"/>
                <a:gd name="connsiteX2" fmla="*/ 5159394 w 5159394"/>
                <a:gd name="connsiteY2" fmla="*/ 419095 h 838189"/>
                <a:gd name="connsiteX3" fmla="*/ 4740300 w 5159394"/>
                <a:gd name="connsiteY3" fmla="*/ 838189 h 838189"/>
                <a:gd name="connsiteX4" fmla="*/ 0 w 5159394"/>
                <a:gd name="connsiteY4" fmla="*/ 838189 h 838189"/>
                <a:gd name="connsiteX5" fmla="*/ 0 w 5159394"/>
                <a:gd name="connsiteY5" fmla="*/ 0 h 838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9394" h="838189">
                  <a:moveTo>
                    <a:pt x="5159394" y="838188"/>
                  </a:moveTo>
                  <a:lnTo>
                    <a:pt x="419094" y="838188"/>
                  </a:lnTo>
                  <a:lnTo>
                    <a:pt x="0" y="419094"/>
                  </a:lnTo>
                  <a:lnTo>
                    <a:pt x="419094" y="1"/>
                  </a:lnTo>
                  <a:lnTo>
                    <a:pt x="5159394" y="1"/>
                  </a:lnTo>
                  <a:lnTo>
                    <a:pt x="5159394" y="838188"/>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172180" tIns="91441" rIns="170688" bIns="91441" numCol="1" spcCol="1270" anchor="ctr" anchorCtr="0">
              <a:noAutofit/>
            </a:bodyPr>
            <a:lstStyle/>
            <a:p>
              <a:pPr defTabSz="1066800">
                <a:lnSpc>
                  <a:spcPct val="90000"/>
                </a:lnSpc>
                <a:spcBef>
                  <a:spcPct val="0"/>
                </a:spcBef>
                <a:spcAft>
                  <a:spcPct val="35000"/>
                </a:spcAft>
              </a:pPr>
              <a:r>
                <a:rPr lang="en-US" sz="2400" b="1" dirty="0"/>
                <a:t>POSTING CONTROL</a:t>
              </a:r>
            </a:p>
          </p:txBody>
        </p:sp>
        <p:sp>
          <p:nvSpPr>
            <p:cNvPr id="16" name="Oval 15">
              <a:extLst>
                <a:ext uri="{FF2B5EF4-FFF2-40B4-BE49-F238E27FC236}">
                  <a16:creationId xmlns:a16="http://schemas.microsoft.com/office/drawing/2014/main" id="{86107786-9201-4D57-AD7E-E02CD06690CD}"/>
                </a:ext>
              </a:extLst>
            </p:cNvPr>
            <p:cNvSpPr/>
            <p:nvPr/>
          </p:nvSpPr>
          <p:spPr>
            <a:xfrm>
              <a:off x="2547258" y="3338546"/>
              <a:ext cx="1391532" cy="1069764"/>
            </a:xfrm>
            <a:prstGeom prst="ellipse">
              <a:avLst/>
            </a:prstGeom>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17" name="Freeform: Shape 16">
              <a:extLst>
                <a:ext uri="{FF2B5EF4-FFF2-40B4-BE49-F238E27FC236}">
                  <a16:creationId xmlns:a16="http://schemas.microsoft.com/office/drawing/2014/main" id="{B31CD021-F391-4986-B81D-2ED244E90550}"/>
                </a:ext>
              </a:extLst>
            </p:cNvPr>
            <p:cNvSpPr/>
            <p:nvPr/>
          </p:nvSpPr>
          <p:spPr>
            <a:xfrm>
              <a:off x="3272257" y="5197438"/>
              <a:ext cx="6364653" cy="1069765"/>
            </a:xfrm>
            <a:custGeom>
              <a:avLst/>
              <a:gdLst>
                <a:gd name="connsiteX0" fmla="*/ 0 w 5134119"/>
                <a:gd name="connsiteY0" fmla="*/ 0 h 862937"/>
                <a:gd name="connsiteX1" fmla="*/ 4702651 w 5134119"/>
                <a:gd name="connsiteY1" fmla="*/ 0 h 862937"/>
                <a:gd name="connsiteX2" fmla="*/ 5134119 w 5134119"/>
                <a:gd name="connsiteY2" fmla="*/ 431469 h 862937"/>
                <a:gd name="connsiteX3" fmla="*/ 4702651 w 5134119"/>
                <a:gd name="connsiteY3" fmla="*/ 862937 h 862937"/>
                <a:gd name="connsiteX4" fmla="*/ 0 w 5134119"/>
                <a:gd name="connsiteY4" fmla="*/ 862937 h 862937"/>
                <a:gd name="connsiteX5" fmla="*/ 0 w 5134119"/>
                <a:gd name="connsiteY5" fmla="*/ 0 h 86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4119" h="862937">
                  <a:moveTo>
                    <a:pt x="5134119" y="862936"/>
                  </a:moveTo>
                  <a:lnTo>
                    <a:pt x="431468" y="862936"/>
                  </a:lnTo>
                  <a:lnTo>
                    <a:pt x="0" y="431468"/>
                  </a:lnTo>
                  <a:lnTo>
                    <a:pt x="431468" y="1"/>
                  </a:lnTo>
                  <a:lnTo>
                    <a:pt x="5134119" y="1"/>
                  </a:lnTo>
                  <a:lnTo>
                    <a:pt x="5134119" y="862936"/>
                  </a:lnTo>
                  <a:close/>
                </a:path>
              </a:pathLst>
            </a:custGeom>
            <a:solidFill>
              <a:schemeClr val="bg1">
                <a:lumMod val="85000"/>
              </a:schemeClr>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172180" tIns="91441" rIns="170688" bIns="91441" numCol="1" spcCol="1270" anchor="ctr" anchorCtr="0">
              <a:noAutofit/>
            </a:bodyPr>
            <a:lstStyle/>
            <a:p>
              <a:pPr defTabSz="1066800">
                <a:lnSpc>
                  <a:spcPct val="90000"/>
                </a:lnSpc>
                <a:spcBef>
                  <a:spcPct val="0"/>
                </a:spcBef>
                <a:spcAft>
                  <a:spcPct val="35000"/>
                </a:spcAft>
              </a:pPr>
              <a:r>
                <a:rPr lang="en-US" sz="2400" b="1" dirty="0"/>
                <a:t>CLEARING PROCESS</a:t>
              </a:r>
            </a:p>
          </p:txBody>
        </p:sp>
        <p:sp>
          <p:nvSpPr>
            <p:cNvPr id="18" name="Oval 17">
              <a:extLst>
                <a:ext uri="{FF2B5EF4-FFF2-40B4-BE49-F238E27FC236}">
                  <a16:creationId xmlns:a16="http://schemas.microsoft.com/office/drawing/2014/main" id="{5A7D5BAE-A896-489D-9046-46B1CF740C79}"/>
                </a:ext>
              </a:extLst>
            </p:cNvPr>
            <p:cNvSpPr/>
            <p:nvPr/>
          </p:nvSpPr>
          <p:spPr>
            <a:xfrm>
              <a:off x="2555090" y="5197439"/>
              <a:ext cx="1391532" cy="1069764"/>
            </a:xfrm>
            <a:prstGeom prst="ellipse">
              <a:avLst/>
            </a:prstGeom>
            <a:solidFill>
              <a:schemeClr val="bg1">
                <a:lumMod val="85000"/>
              </a:schemeClr>
            </a:solidFill>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19" name="Oval 18">
              <a:extLst>
                <a:ext uri="{FF2B5EF4-FFF2-40B4-BE49-F238E27FC236}">
                  <a16:creationId xmlns:a16="http://schemas.microsoft.com/office/drawing/2014/main" id="{1A0E7621-B67A-42EA-820C-859BCC7C61EF}"/>
                </a:ext>
              </a:extLst>
            </p:cNvPr>
            <p:cNvSpPr/>
            <p:nvPr/>
          </p:nvSpPr>
          <p:spPr>
            <a:xfrm>
              <a:off x="2547258" y="3338546"/>
              <a:ext cx="1391532" cy="1069764"/>
            </a:xfrm>
            <a:prstGeom prst="ellipse">
              <a:avLst/>
            </a:prstGeom>
            <a:blipFill rotWithShape="0">
              <a:blip r:embed="rId3"/>
              <a:stretch>
                <a:fillRect/>
              </a:stretch>
            </a:blipFill>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rgbClr r="0" g="0" b="0"/>
            </a:fillRef>
            <a:effectRef idx="2">
              <a:schemeClr val="accent1">
                <a:tint val="50000"/>
                <a:hueOff val="0"/>
                <a:satOff val="0"/>
                <a:lumOff val="0"/>
                <a:alphaOff val="0"/>
              </a:schemeClr>
            </a:effectRef>
            <a:fontRef idx="minor">
              <a:schemeClr val="lt1">
                <a:hueOff val="0"/>
                <a:satOff val="0"/>
                <a:lumOff val="0"/>
                <a:alphaOff val="0"/>
              </a:schemeClr>
            </a:fontRef>
          </p:style>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body" sz="quarter" idx="11"/>
          </p:nvPr>
        </p:nvSpPr>
        <p:spPr>
          <a:xfrm>
            <a:off x="460708" y="1197000"/>
            <a:ext cx="4195292" cy="1902287"/>
          </a:xfrm>
        </p:spPr>
        <p:txBody>
          <a:bodyPr/>
          <a:lstStyle/>
          <a:p>
            <a:r>
              <a:rPr lang="en-US" dirty="0"/>
              <a:t>Posting Control</a:t>
            </a:r>
          </a:p>
        </p:txBody>
      </p:sp>
      <p:pic>
        <p:nvPicPr>
          <p:cNvPr id="5" name="Picture 2" descr="C:\Documents and Settings\rpotturi\Local Settings\Temporary Internet Files\Content.IE5\W5Y74T6F\MC900197655[1].wmf"/>
          <p:cNvPicPr>
            <a:picLocks noChangeAspect="1" noChangeArrowheads="1"/>
          </p:cNvPicPr>
          <p:nvPr/>
        </p:nvPicPr>
        <p:blipFill>
          <a:blip r:embed="rId3" cstate="print"/>
          <a:stretch>
            <a:fillRect/>
          </a:stretch>
        </p:blipFill>
        <p:spPr bwMode="auto">
          <a:xfrm>
            <a:off x="8730878" y="4985538"/>
            <a:ext cx="1774154" cy="1539087"/>
          </a:xfrm>
          <a:prstGeom prst="rect">
            <a:avLst/>
          </a:prstGeom>
        </p:spPr>
      </p:pic>
      <p:sp>
        <p:nvSpPr>
          <p:cNvPr id="6" name="Rectangle 5">
            <a:extLst>
              <a:ext uri="{FF2B5EF4-FFF2-40B4-BE49-F238E27FC236}">
                <a16:creationId xmlns:a16="http://schemas.microsoft.com/office/drawing/2014/main" id="{2A1098F7-6817-48B3-80B5-CF489C93D0F7}"/>
              </a:ext>
            </a:extLst>
          </p:cNvPr>
          <p:cNvSpPr/>
          <p:nvPr/>
        </p:nvSpPr>
        <p:spPr>
          <a:xfrm>
            <a:off x="7320136" y="764704"/>
            <a:ext cx="4595639" cy="4124206"/>
          </a:xfrm>
          <a:prstGeom prst="rect">
            <a:avLst/>
          </a:prstGeom>
        </p:spPr>
        <p:txBody>
          <a:bodyPr wrap="square">
            <a:spAutoFit/>
          </a:bodyPr>
          <a:lstStyle/>
          <a:p>
            <a:pPr marL="358775" indent="-358775">
              <a:spcBef>
                <a:spcPts val="1200"/>
              </a:spcBef>
              <a:buClr>
                <a:schemeClr val="accent1"/>
              </a:buClr>
              <a:buFont typeface="Wingdings" panose="05000000000000000000" pitchFamily="2" charset="2"/>
              <a:buChar char="§"/>
            </a:pPr>
            <a:r>
              <a:rPr lang="en-US" sz="1400" dirty="0"/>
              <a:t>Define and configure user specific default values</a:t>
            </a:r>
          </a:p>
          <a:p>
            <a:pPr marL="358775" lvl="1" indent="-358775">
              <a:spcBef>
                <a:spcPts val="1200"/>
              </a:spcBef>
              <a:buClr>
                <a:schemeClr val="accent1"/>
              </a:buClr>
              <a:buFont typeface="Wingdings" panose="05000000000000000000" pitchFamily="2" charset="2"/>
              <a:buChar char="§"/>
            </a:pPr>
            <a:r>
              <a:rPr lang="en-US" sz="1400" dirty="0"/>
              <a:t>Determine default values in the system and the configuration</a:t>
            </a:r>
          </a:p>
          <a:p>
            <a:pPr marL="358775" lvl="1" indent="-358775">
              <a:spcBef>
                <a:spcPts val="1200"/>
              </a:spcBef>
              <a:buClr>
                <a:schemeClr val="accent1"/>
              </a:buClr>
              <a:buFont typeface="Wingdings" panose="05000000000000000000" pitchFamily="2" charset="2"/>
              <a:buChar char="§"/>
            </a:pPr>
            <a:r>
              <a:rPr lang="en-US" sz="1400" dirty="0"/>
              <a:t>Rules governing changes to documents</a:t>
            </a:r>
          </a:p>
          <a:p>
            <a:pPr marL="358775" lvl="1" indent="-358775">
              <a:spcBef>
                <a:spcPts val="1200"/>
              </a:spcBef>
              <a:buClr>
                <a:schemeClr val="accent1"/>
              </a:buClr>
              <a:buFont typeface="Wingdings" panose="05000000000000000000" pitchFamily="2" charset="2"/>
              <a:buChar char="§"/>
            </a:pPr>
            <a:r>
              <a:rPr lang="en-US" sz="1400" dirty="0"/>
              <a:t>Analyze change documents</a:t>
            </a:r>
          </a:p>
          <a:p>
            <a:pPr marL="358775" lvl="1" indent="-358775">
              <a:spcBef>
                <a:spcPts val="1200"/>
              </a:spcBef>
              <a:buClr>
                <a:schemeClr val="accent1"/>
              </a:buClr>
              <a:buFont typeface="Wingdings" panose="05000000000000000000" pitchFamily="2" charset="2"/>
              <a:buChar char="§"/>
            </a:pPr>
            <a:r>
              <a:rPr lang="en-US" sz="1400" dirty="0"/>
              <a:t>Reverse documents</a:t>
            </a:r>
          </a:p>
          <a:p>
            <a:pPr marL="358775" lvl="1" indent="-358775">
              <a:spcBef>
                <a:spcPts val="1200"/>
              </a:spcBef>
              <a:buClr>
                <a:schemeClr val="accent1"/>
              </a:buClr>
              <a:buFont typeface="Wingdings" panose="05000000000000000000" pitchFamily="2" charset="2"/>
              <a:buChar char="§"/>
            </a:pPr>
            <a:r>
              <a:rPr lang="en-US" sz="1400" dirty="0"/>
              <a:t>Find reversal reasons in customizing</a:t>
            </a:r>
          </a:p>
          <a:p>
            <a:pPr marL="358775" lvl="1" indent="-358775">
              <a:spcBef>
                <a:spcPts val="1200"/>
              </a:spcBef>
              <a:buClr>
                <a:schemeClr val="accent1"/>
              </a:buClr>
              <a:buFont typeface="Wingdings" panose="05000000000000000000" pitchFamily="2" charset="2"/>
              <a:buChar char="§"/>
            </a:pPr>
            <a:r>
              <a:rPr lang="en-US" sz="1400" dirty="0"/>
              <a:t>Define Terms of Payment</a:t>
            </a:r>
          </a:p>
          <a:p>
            <a:pPr marL="358775" lvl="1" indent="-358775">
              <a:spcBef>
                <a:spcPts val="1200"/>
              </a:spcBef>
              <a:buClr>
                <a:schemeClr val="accent1"/>
              </a:buClr>
              <a:buFont typeface="Wingdings" panose="05000000000000000000" pitchFamily="2" charset="2"/>
              <a:buChar char="§"/>
            </a:pPr>
            <a:r>
              <a:rPr lang="en-US" sz="1400" dirty="0"/>
              <a:t>Account determination for automatic posting of cash discount</a:t>
            </a:r>
          </a:p>
          <a:p>
            <a:pPr marL="358775" lvl="1" indent="-358775">
              <a:spcBef>
                <a:spcPts val="1200"/>
              </a:spcBef>
              <a:buClr>
                <a:schemeClr val="accent1"/>
              </a:buClr>
              <a:buFont typeface="Wingdings" panose="05000000000000000000" pitchFamily="2" charset="2"/>
              <a:buChar char="§"/>
            </a:pPr>
            <a:r>
              <a:rPr lang="en-US" sz="1400" dirty="0"/>
              <a:t>Explain and post cross-company code transactions</a:t>
            </a:r>
          </a:p>
        </p:txBody>
      </p:sp>
      <p:sp>
        <p:nvSpPr>
          <p:cNvPr id="7" name="Rectangle 6">
            <a:extLst>
              <a:ext uri="{FF2B5EF4-FFF2-40B4-BE49-F238E27FC236}">
                <a16:creationId xmlns:a16="http://schemas.microsoft.com/office/drawing/2014/main" id="{4E362DC4-01D1-42EE-BB2F-D77ABAFA7726}"/>
              </a:ext>
            </a:extLst>
          </p:cNvPr>
          <p:cNvSpPr/>
          <p:nvPr/>
        </p:nvSpPr>
        <p:spPr>
          <a:xfrm>
            <a:off x="460708" y="2642141"/>
            <a:ext cx="2258952" cy="369332"/>
          </a:xfrm>
          <a:prstGeom prst="rect">
            <a:avLst/>
          </a:prstGeom>
        </p:spPr>
        <p:txBody>
          <a:bodyPr wrap="none">
            <a:spAutoFit/>
          </a:bodyPr>
          <a:lstStyle/>
          <a:p>
            <a:pPr>
              <a:buNone/>
            </a:pPr>
            <a:r>
              <a:rPr lang="en-US" b="1" dirty="0">
                <a:solidFill>
                  <a:schemeClr val="bg1"/>
                </a:solidFill>
              </a:rPr>
              <a:t>Unit Objectives: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Posting Control: Contents	</a:t>
            </a:r>
          </a:p>
        </p:txBody>
      </p:sp>
      <p:graphicFrame>
        <p:nvGraphicFramePr>
          <p:cNvPr id="5" name="Diagram 4"/>
          <p:cNvGraphicFramePr/>
          <p:nvPr>
            <p:extLst>
              <p:ext uri="{D42A27DB-BD31-4B8C-83A1-F6EECF244321}">
                <p14:modId xmlns:p14="http://schemas.microsoft.com/office/powerpoint/2010/main" val="107938385"/>
              </p:ext>
            </p:extLst>
          </p:nvPr>
        </p:nvGraphicFramePr>
        <p:xfrm>
          <a:off x="1127448" y="1219200"/>
          <a:ext cx="9937104" cy="4946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Posting Control: Default Values	</a:t>
            </a:r>
          </a:p>
        </p:txBody>
      </p:sp>
      <p:graphicFrame>
        <p:nvGraphicFramePr>
          <p:cNvPr id="5" name="Diagram 4"/>
          <p:cNvGraphicFramePr/>
          <p:nvPr>
            <p:extLst>
              <p:ext uri="{D42A27DB-BD31-4B8C-83A1-F6EECF244321}">
                <p14:modId xmlns:p14="http://schemas.microsoft.com/office/powerpoint/2010/main" val="1893263065"/>
              </p:ext>
            </p:extLst>
          </p:nvPr>
        </p:nvGraphicFramePr>
        <p:xfrm>
          <a:off x="1127448" y="1219200"/>
          <a:ext cx="9937104" cy="4946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65948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Values</a:t>
            </a:r>
          </a:p>
        </p:txBody>
      </p:sp>
      <p:sp>
        <p:nvSpPr>
          <p:cNvPr id="5" name="Rectangle 4">
            <a:extLst>
              <a:ext uri="{FF2B5EF4-FFF2-40B4-BE49-F238E27FC236}">
                <a16:creationId xmlns:a16="http://schemas.microsoft.com/office/drawing/2014/main" id="{86965D9B-4BD0-436F-A70D-888671FA3BCC}"/>
              </a:ext>
            </a:extLst>
          </p:cNvPr>
          <p:cNvSpPr/>
          <p:nvPr/>
        </p:nvSpPr>
        <p:spPr>
          <a:xfrm>
            <a:off x="227349" y="1351654"/>
            <a:ext cx="11688426" cy="2400657"/>
          </a:xfrm>
          <a:prstGeom prst="rect">
            <a:avLst/>
          </a:prstGeom>
        </p:spPr>
        <p:txBody>
          <a:bodyPr wrap="square">
            <a:spAutoFit/>
          </a:bodyPr>
          <a:lstStyle/>
          <a:p>
            <a:pPr>
              <a:spcBef>
                <a:spcPts val="1800"/>
              </a:spcBef>
              <a:buNone/>
            </a:pPr>
            <a:r>
              <a:rPr lang="en-US" b="1" u="sng" dirty="0"/>
              <a:t>Objective:</a:t>
            </a:r>
          </a:p>
          <a:p>
            <a:pPr>
              <a:spcBef>
                <a:spcPts val="1800"/>
              </a:spcBef>
              <a:buNone/>
            </a:pPr>
            <a:r>
              <a:rPr lang="en-US" b="1" dirty="0"/>
              <a:t>After the lesson you will be able to:</a:t>
            </a:r>
          </a:p>
          <a:p>
            <a:pPr marL="358775" indent="-358775">
              <a:spcBef>
                <a:spcPts val="1800"/>
              </a:spcBef>
              <a:buClr>
                <a:schemeClr val="accent1"/>
              </a:buClr>
              <a:buFont typeface="Wingdings" panose="05000000000000000000" pitchFamily="2" charset="2"/>
              <a:buChar char="§"/>
            </a:pPr>
            <a:r>
              <a:rPr lang="en-US" dirty="0"/>
              <a:t>Define default values</a:t>
            </a:r>
          </a:p>
          <a:p>
            <a:pPr marL="358775" indent="-358775">
              <a:spcBef>
                <a:spcPts val="1800"/>
              </a:spcBef>
              <a:buClr>
                <a:schemeClr val="accent1"/>
              </a:buClr>
              <a:buFont typeface="Wingdings" panose="05000000000000000000" pitchFamily="2" charset="2"/>
              <a:buChar char="§"/>
            </a:pPr>
            <a:r>
              <a:rPr lang="en-US" dirty="0"/>
              <a:t>Configure user-specific default values</a:t>
            </a:r>
          </a:p>
          <a:p>
            <a:pPr marL="358775" indent="-358775">
              <a:spcBef>
                <a:spcPts val="1800"/>
              </a:spcBef>
              <a:buClr>
                <a:schemeClr val="accent1"/>
              </a:buClr>
              <a:buFont typeface="Wingdings" panose="05000000000000000000" pitchFamily="2" charset="2"/>
              <a:buChar char="§"/>
            </a:pPr>
            <a:r>
              <a:rPr lang="en-US" dirty="0"/>
              <a:t>Determine default values in the system and the configuration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Values</a:t>
            </a:r>
          </a:p>
        </p:txBody>
      </p:sp>
      <p:sp>
        <p:nvSpPr>
          <p:cNvPr id="5" name="Rectangle 4">
            <a:extLst>
              <a:ext uri="{FF2B5EF4-FFF2-40B4-BE49-F238E27FC236}">
                <a16:creationId xmlns:a16="http://schemas.microsoft.com/office/drawing/2014/main" id="{CF98C2DB-D56D-47F0-9E9F-DFB733D63DA6}"/>
              </a:ext>
            </a:extLst>
          </p:cNvPr>
          <p:cNvSpPr/>
          <p:nvPr/>
        </p:nvSpPr>
        <p:spPr>
          <a:xfrm>
            <a:off x="227349" y="1336120"/>
            <a:ext cx="11688426" cy="4585871"/>
          </a:xfrm>
          <a:prstGeom prst="rect">
            <a:avLst/>
          </a:prstGeom>
        </p:spPr>
        <p:txBody>
          <a:bodyPr wrap="square">
            <a:spAutoFit/>
          </a:bodyPr>
          <a:lstStyle/>
          <a:p>
            <a:pPr marL="358775" indent="-358775">
              <a:spcBef>
                <a:spcPts val="1200"/>
              </a:spcBef>
              <a:buClr>
                <a:schemeClr val="accent1"/>
              </a:buClr>
              <a:buFont typeface="Wingdings" panose="05000000000000000000" pitchFamily="2" charset="2"/>
              <a:buChar char="§"/>
            </a:pPr>
            <a:r>
              <a:rPr lang="en-US" sz="1600" dirty="0"/>
              <a:t>Instead of re-entering the data whenever you post, you can define certain default values in the system. Those values will be defaulted whenever you start a transaction.</a:t>
            </a:r>
          </a:p>
          <a:p>
            <a:pPr marL="358775" indent="-358775">
              <a:spcBef>
                <a:spcPts val="1200"/>
              </a:spcBef>
              <a:buClr>
                <a:schemeClr val="accent1"/>
              </a:buClr>
              <a:buFont typeface="Wingdings" panose="05000000000000000000" pitchFamily="2" charset="2"/>
              <a:buChar char="§"/>
            </a:pPr>
            <a:r>
              <a:rPr lang="en-US" sz="1600" dirty="0"/>
              <a:t>You can enter default values in the following:</a:t>
            </a:r>
          </a:p>
          <a:p>
            <a:pPr marL="719138" lvl="1" indent="-358775">
              <a:spcBef>
                <a:spcPts val="1200"/>
              </a:spcBef>
              <a:buClr>
                <a:schemeClr val="accent2"/>
              </a:buClr>
              <a:buFont typeface="Arial" panose="020B0604020202020204" pitchFamily="34" charset="0"/>
              <a:buChar char="•"/>
            </a:pPr>
            <a:r>
              <a:rPr lang="en-US" sz="1600" dirty="0"/>
              <a:t>User master record</a:t>
            </a:r>
          </a:p>
          <a:p>
            <a:pPr marL="719138" lvl="1" indent="-358775">
              <a:spcBef>
                <a:spcPts val="1200"/>
              </a:spcBef>
              <a:buClr>
                <a:schemeClr val="accent2"/>
              </a:buClr>
              <a:buFont typeface="Arial" panose="020B0604020202020204" pitchFamily="34" charset="0"/>
              <a:buChar char="•"/>
            </a:pPr>
            <a:r>
              <a:rPr lang="en-US" sz="1600" dirty="0"/>
              <a:t>Parameter memory</a:t>
            </a:r>
          </a:p>
          <a:p>
            <a:pPr marL="719138" lvl="1" indent="-358775">
              <a:spcBef>
                <a:spcPts val="1200"/>
              </a:spcBef>
              <a:buClr>
                <a:schemeClr val="accent2"/>
              </a:buClr>
              <a:buFont typeface="Arial" panose="020B0604020202020204" pitchFamily="34" charset="0"/>
              <a:buChar char="•"/>
            </a:pPr>
            <a:r>
              <a:rPr lang="en-US" sz="1600" dirty="0"/>
              <a:t>System data</a:t>
            </a:r>
          </a:p>
          <a:p>
            <a:pPr marL="719138" lvl="1" indent="-358775">
              <a:spcBef>
                <a:spcPts val="1200"/>
              </a:spcBef>
              <a:buClr>
                <a:schemeClr val="accent2"/>
              </a:buClr>
              <a:buFont typeface="Arial" panose="020B0604020202020204" pitchFamily="34" charset="0"/>
              <a:buChar char="•"/>
            </a:pPr>
            <a:r>
              <a:rPr lang="en-US" sz="1600" dirty="0"/>
              <a:t>Account master record</a:t>
            </a:r>
          </a:p>
          <a:p>
            <a:pPr marL="719138" lvl="1" indent="-358775">
              <a:spcBef>
                <a:spcPts val="1200"/>
              </a:spcBef>
              <a:buClr>
                <a:schemeClr val="accent2"/>
              </a:buClr>
              <a:buFont typeface="Arial" panose="020B0604020202020204" pitchFamily="34" charset="0"/>
              <a:buChar char="•"/>
            </a:pPr>
            <a:r>
              <a:rPr lang="en-US" sz="1600" dirty="0"/>
              <a:t>Accounting functions</a:t>
            </a:r>
          </a:p>
          <a:p>
            <a:pPr marL="358775" indent="-358775">
              <a:spcBef>
                <a:spcPts val="1200"/>
              </a:spcBef>
              <a:buClr>
                <a:schemeClr val="accent1"/>
              </a:buClr>
              <a:buFont typeface="Wingdings" panose="05000000000000000000" pitchFamily="2" charset="2"/>
              <a:buChar char="§"/>
            </a:pPr>
            <a:r>
              <a:rPr lang="en-US" sz="1600" dirty="0"/>
              <a:t>Using </a:t>
            </a:r>
            <a:r>
              <a:rPr lang="en-US" sz="1600" b="1" dirty="0"/>
              <a:t>Editing options </a:t>
            </a:r>
            <a:r>
              <a:rPr lang="en-US" sz="1600" dirty="0"/>
              <a:t>(T code: FB00) you can configure your screens for the following areas:</a:t>
            </a:r>
          </a:p>
          <a:p>
            <a:pPr marL="719138" lvl="1" indent="-358775">
              <a:spcBef>
                <a:spcPts val="1200"/>
              </a:spcBef>
              <a:buClr>
                <a:schemeClr val="accent2"/>
              </a:buClr>
              <a:buFont typeface="Arial" panose="020B0604020202020204" pitchFamily="34" charset="0"/>
              <a:buChar char="•"/>
            </a:pPr>
            <a:r>
              <a:rPr lang="en-US" sz="1600" dirty="0"/>
              <a:t>Document entry</a:t>
            </a:r>
          </a:p>
          <a:p>
            <a:pPr marL="719138" lvl="1" indent="-358775">
              <a:spcBef>
                <a:spcPts val="1200"/>
              </a:spcBef>
              <a:buClr>
                <a:schemeClr val="accent2"/>
              </a:buClr>
              <a:buFont typeface="Arial" panose="020B0604020202020204" pitchFamily="34" charset="0"/>
              <a:buChar char="•"/>
            </a:pPr>
            <a:r>
              <a:rPr lang="en-US" sz="1600" dirty="0"/>
              <a:t>Document display</a:t>
            </a:r>
          </a:p>
          <a:p>
            <a:pPr marL="719138" lvl="1" indent="-358775">
              <a:spcBef>
                <a:spcPts val="1200"/>
              </a:spcBef>
              <a:buClr>
                <a:schemeClr val="accent2"/>
              </a:buClr>
              <a:buFont typeface="Arial" panose="020B0604020202020204" pitchFamily="34" charset="0"/>
              <a:buChar char="•"/>
            </a:pPr>
            <a:r>
              <a:rPr lang="en-US" sz="1600" dirty="0"/>
              <a:t>Open items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ID and User ID</a:t>
            </a:r>
          </a:p>
        </p:txBody>
      </p:sp>
      <p:pic>
        <p:nvPicPr>
          <p:cNvPr id="6" name="Picture 3"/>
          <p:cNvPicPr>
            <a:picLocks noChangeAspect="1" noChangeArrowheads="1"/>
          </p:cNvPicPr>
          <p:nvPr/>
        </p:nvPicPr>
        <p:blipFill>
          <a:blip r:embed="rId2" cstate="print"/>
          <a:stretch>
            <a:fillRect/>
          </a:stretch>
        </p:blipFill>
        <p:spPr bwMode="auto">
          <a:xfrm>
            <a:off x="3187339" y="986290"/>
            <a:ext cx="5817322" cy="3882870"/>
          </a:xfrm>
          <a:prstGeom prst="rect">
            <a:avLst/>
          </a:prstGeom>
        </p:spPr>
      </p:pic>
      <p:sp>
        <p:nvSpPr>
          <p:cNvPr id="5" name="Rectangle 4">
            <a:extLst>
              <a:ext uri="{FF2B5EF4-FFF2-40B4-BE49-F238E27FC236}">
                <a16:creationId xmlns:a16="http://schemas.microsoft.com/office/drawing/2014/main" id="{F0B68DB7-FED7-4C30-B119-8110C303B412}"/>
              </a:ext>
            </a:extLst>
          </p:cNvPr>
          <p:cNvSpPr/>
          <p:nvPr/>
        </p:nvSpPr>
        <p:spPr>
          <a:xfrm>
            <a:off x="2189567" y="5232682"/>
            <a:ext cx="7812867" cy="1292662"/>
          </a:xfrm>
          <a:prstGeom prst="rect">
            <a:avLst/>
          </a:prstGeom>
        </p:spPr>
        <p:txBody>
          <a:bodyPr wrap="square">
            <a:spAutoFit/>
          </a:bodyPr>
          <a:lstStyle/>
          <a:p>
            <a:pPr marL="285750" indent="-285750">
              <a:spcBef>
                <a:spcPts val="1800"/>
              </a:spcBef>
              <a:buClr>
                <a:schemeClr val="accent1"/>
              </a:buClr>
              <a:buFont typeface="Wingdings" panose="05000000000000000000" pitchFamily="2" charset="2"/>
              <a:buChar char="§"/>
            </a:pPr>
            <a:r>
              <a:rPr lang="en-US" sz="1600" dirty="0"/>
              <a:t>In </a:t>
            </a:r>
            <a:r>
              <a:rPr lang="en-US" sz="1600" b="1" dirty="0"/>
              <a:t>Parameter IDs </a:t>
            </a:r>
            <a:r>
              <a:rPr lang="en-US" sz="1600" dirty="0"/>
              <a:t>you can set default </a:t>
            </a:r>
            <a:r>
              <a:rPr lang="en-US" sz="1600" b="1" dirty="0"/>
              <a:t>company code, currency </a:t>
            </a:r>
            <a:r>
              <a:rPr lang="en-US" sz="1600" dirty="0"/>
              <a:t>etc.</a:t>
            </a:r>
          </a:p>
          <a:p>
            <a:pPr marL="285750" indent="-285750">
              <a:spcBef>
                <a:spcPts val="1800"/>
              </a:spcBef>
              <a:buClr>
                <a:schemeClr val="accent1"/>
              </a:buClr>
              <a:buFont typeface="Wingdings" panose="05000000000000000000" pitchFamily="2" charset="2"/>
              <a:buChar char="§"/>
            </a:pPr>
            <a:r>
              <a:rPr lang="en-US" sz="1600" dirty="0"/>
              <a:t>In user’s master data date, language, printers etc. can be defaulted.</a:t>
            </a:r>
          </a:p>
          <a:p>
            <a:pPr marL="285750" indent="-285750">
              <a:spcBef>
                <a:spcPts val="1800"/>
              </a:spcBef>
              <a:buClr>
                <a:schemeClr val="accent1"/>
              </a:buClr>
              <a:buFont typeface="Wingdings" panose="05000000000000000000" pitchFamily="2" charset="2"/>
              <a:buChar char="§"/>
            </a:pPr>
            <a:r>
              <a:rPr lang="en-US" sz="1600" dirty="0"/>
              <a:t>On the menu bar follow the path </a:t>
            </a:r>
            <a:r>
              <a:rPr lang="en-US" sz="1600" i="1" dirty="0"/>
              <a:t>System – User profile – Own data,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Default Values</a:t>
            </a:r>
          </a:p>
        </p:txBody>
      </p:sp>
      <p:pic>
        <p:nvPicPr>
          <p:cNvPr id="14338" name="Picture 2"/>
          <p:cNvPicPr>
            <a:picLocks noChangeAspect="1" noChangeArrowheads="1"/>
          </p:cNvPicPr>
          <p:nvPr/>
        </p:nvPicPr>
        <p:blipFill>
          <a:blip r:embed="rId2" cstate="print"/>
          <a:stretch>
            <a:fillRect/>
          </a:stretch>
        </p:blipFill>
        <p:spPr bwMode="auto">
          <a:xfrm>
            <a:off x="6113996" y="1556792"/>
            <a:ext cx="5772367" cy="3845726"/>
          </a:xfrm>
          <a:prstGeom prst="rect">
            <a:avLst/>
          </a:prstGeom>
        </p:spPr>
      </p:pic>
      <p:sp>
        <p:nvSpPr>
          <p:cNvPr id="5" name="Rectangle 4">
            <a:extLst>
              <a:ext uri="{FF2B5EF4-FFF2-40B4-BE49-F238E27FC236}">
                <a16:creationId xmlns:a16="http://schemas.microsoft.com/office/drawing/2014/main" id="{76733B96-39D3-4A73-B81D-BD5EEC4D7607}"/>
              </a:ext>
            </a:extLst>
          </p:cNvPr>
          <p:cNvSpPr/>
          <p:nvPr/>
        </p:nvSpPr>
        <p:spPr>
          <a:xfrm>
            <a:off x="209568" y="1484784"/>
            <a:ext cx="5472098" cy="4662815"/>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pPr>
            <a:r>
              <a:rPr lang="en-US" sz="1600" dirty="0"/>
              <a:t>System data: </a:t>
            </a:r>
          </a:p>
          <a:p>
            <a:pPr marL="719138" lvl="1" indent="-358775">
              <a:spcBef>
                <a:spcPts val="1800"/>
              </a:spcBef>
              <a:buClr>
                <a:schemeClr val="accent2"/>
              </a:buClr>
              <a:buFont typeface="Arial" panose="020B0604020202020204" pitchFamily="34" charset="0"/>
              <a:buChar char="•"/>
            </a:pPr>
            <a:r>
              <a:rPr lang="en-US" sz="1600" dirty="0"/>
              <a:t>Basic default values such as current date is proposed as posting date</a:t>
            </a:r>
          </a:p>
          <a:p>
            <a:pPr marL="719138" lvl="1" indent="-358775">
              <a:spcBef>
                <a:spcPts val="1800"/>
              </a:spcBef>
              <a:buClr>
                <a:schemeClr val="accent2"/>
              </a:buClr>
              <a:buFont typeface="Arial" panose="020B0604020202020204" pitchFamily="34" charset="0"/>
              <a:buChar char="•"/>
            </a:pPr>
            <a:r>
              <a:rPr lang="en-US" sz="1600" dirty="0"/>
              <a:t>Once you create a document, for the next document system proposes the same company code</a:t>
            </a:r>
          </a:p>
          <a:p>
            <a:pPr marL="358775" indent="-358775">
              <a:spcBef>
                <a:spcPts val="1800"/>
              </a:spcBef>
              <a:buClr>
                <a:schemeClr val="accent1"/>
              </a:buClr>
              <a:buFont typeface="Wingdings" panose="05000000000000000000" pitchFamily="2" charset="2"/>
              <a:buChar char="§"/>
            </a:pPr>
            <a:r>
              <a:rPr lang="en-US" sz="1600" dirty="0"/>
              <a:t>Account master record: </a:t>
            </a:r>
          </a:p>
          <a:p>
            <a:pPr marL="719138" lvl="1" indent="-358775">
              <a:spcBef>
                <a:spcPts val="1800"/>
              </a:spcBef>
              <a:buClr>
                <a:schemeClr val="accent2"/>
              </a:buClr>
              <a:buFont typeface="Arial" panose="020B0604020202020204" pitchFamily="34" charset="0"/>
              <a:buChar char="•"/>
            </a:pPr>
            <a:r>
              <a:rPr lang="en-US" sz="1600" dirty="0"/>
              <a:t>Default values for customer/vendor. Ex: Posting key, document type etc.</a:t>
            </a:r>
          </a:p>
          <a:p>
            <a:pPr marL="358775" indent="-358775">
              <a:spcBef>
                <a:spcPts val="1800"/>
              </a:spcBef>
              <a:buClr>
                <a:schemeClr val="accent1"/>
              </a:buClr>
              <a:buFont typeface="Wingdings" panose="05000000000000000000" pitchFamily="2" charset="2"/>
              <a:buChar char="§"/>
            </a:pPr>
            <a:r>
              <a:rPr lang="en-US" sz="1600" dirty="0"/>
              <a:t>Accounting functions: </a:t>
            </a:r>
          </a:p>
          <a:p>
            <a:pPr marL="719138" lvl="1" indent="-358775">
              <a:spcBef>
                <a:spcPts val="1800"/>
              </a:spcBef>
              <a:buClr>
                <a:schemeClr val="accent2"/>
              </a:buClr>
              <a:buFont typeface="Arial" panose="020B0604020202020204" pitchFamily="34" charset="0"/>
              <a:buChar char="•"/>
            </a:pPr>
            <a:r>
              <a:rPr lang="en-US" sz="1600" dirty="0"/>
              <a:t>Debit total and credit totals should match</a:t>
            </a:r>
          </a:p>
          <a:p>
            <a:pPr marL="742950" lvl="1" indent="-285750">
              <a:spcBef>
                <a:spcPts val="1800"/>
              </a:spcBef>
              <a:buClr>
                <a:schemeClr val="accent1"/>
              </a:buClr>
              <a:buFont typeface="Wingdings" panose="05000000000000000000" pitchFamily="2" charset="2"/>
              <a:buChar char="§"/>
            </a:pPr>
            <a:endParaRPr lang="en-US" sz="16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Values</a:t>
            </a:r>
          </a:p>
        </p:txBody>
      </p:sp>
      <p:sp>
        <p:nvSpPr>
          <p:cNvPr id="5" name="Rectangle 4">
            <a:extLst>
              <a:ext uri="{FF2B5EF4-FFF2-40B4-BE49-F238E27FC236}">
                <a16:creationId xmlns:a16="http://schemas.microsoft.com/office/drawing/2014/main" id="{8868E4E8-050A-4878-8F43-21878AF6D6ED}"/>
              </a:ext>
            </a:extLst>
          </p:cNvPr>
          <p:cNvSpPr/>
          <p:nvPr/>
        </p:nvSpPr>
        <p:spPr>
          <a:xfrm>
            <a:off x="227013" y="1351654"/>
            <a:ext cx="11688762" cy="1892826"/>
          </a:xfrm>
          <a:prstGeom prst="rect">
            <a:avLst/>
          </a:prstGeom>
        </p:spPr>
        <p:txBody>
          <a:bodyPr wrap="square">
            <a:spAutoFit/>
          </a:bodyPr>
          <a:lstStyle/>
          <a:p>
            <a:pPr>
              <a:spcBef>
                <a:spcPts val="1800"/>
              </a:spcBef>
              <a:buNone/>
            </a:pPr>
            <a:r>
              <a:rPr lang="en-US" b="1" u="sng" dirty="0"/>
              <a:t>Summary:</a:t>
            </a:r>
          </a:p>
          <a:p>
            <a:pPr>
              <a:spcBef>
                <a:spcPts val="1800"/>
              </a:spcBef>
              <a:buNone/>
            </a:pPr>
            <a:r>
              <a:rPr lang="en-US" b="1" dirty="0"/>
              <a:t>Now you should be able to:</a:t>
            </a:r>
          </a:p>
          <a:p>
            <a:pPr marL="358775" lvl="1" indent="-358775">
              <a:spcBef>
                <a:spcPts val="1800"/>
              </a:spcBef>
              <a:buClr>
                <a:schemeClr val="accent1"/>
              </a:buClr>
              <a:buFont typeface="Wingdings" panose="05000000000000000000" pitchFamily="2" charset="2"/>
              <a:buChar char="§"/>
            </a:pPr>
            <a:r>
              <a:rPr lang="en-US" dirty="0"/>
              <a:t>Explain the sources of default values</a:t>
            </a:r>
          </a:p>
          <a:p>
            <a:pPr marL="358775" lvl="1" indent="-358775">
              <a:spcBef>
                <a:spcPts val="1800"/>
              </a:spcBef>
              <a:buClr>
                <a:schemeClr val="accent1"/>
              </a:buClr>
              <a:buFont typeface="Wingdings" panose="05000000000000000000" pitchFamily="2" charset="2"/>
              <a:buChar char="§"/>
            </a:pPr>
            <a:r>
              <a:rPr lang="en-US" dirty="0"/>
              <a:t>Define  and configure default values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Structure </a:t>
            </a:r>
          </a:p>
        </p:txBody>
      </p:sp>
      <p:sp>
        <p:nvSpPr>
          <p:cNvPr id="5" name="Rectangle 4">
            <a:extLst>
              <a:ext uri="{FF2B5EF4-FFF2-40B4-BE49-F238E27FC236}">
                <a16:creationId xmlns:a16="http://schemas.microsoft.com/office/drawing/2014/main" id="{97F14245-E1B8-4528-BB81-B49618F88CED}"/>
              </a:ext>
            </a:extLst>
          </p:cNvPr>
          <p:cNvSpPr/>
          <p:nvPr/>
        </p:nvSpPr>
        <p:spPr>
          <a:xfrm>
            <a:off x="227349" y="1351654"/>
            <a:ext cx="11688426" cy="2908489"/>
          </a:xfrm>
          <a:prstGeom prst="rect">
            <a:avLst/>
          </a:prstGeom>
        </p:spPr>
        <p:txBody>
          <a:bodyPr wrap="square">
            <a:spAutoFit/>
          </a:bodyPr>
          <a:lstStyle/>
          <a:p>
            <a:pPr>
              <a:spcBef>
                <a:spcPts val="1800"/>
              </a:spcBef>
              <a:buNone/>
            </a:pPr>
            <a:r>
              <a:rPr lang="en-US" b="1" u="sng" dirty="0"/>
              <a:t>Objective:</a:t>
            </a:r>
          </a:p>
          <a:p>
            <a:pPr>
              <a:spcBef>
                <a:spcPts val="1800"/>
              </a:spcBef>
              <a:buNone/>
            </a:pPr>
            <a:r>
              <a:rPr lang="en-US" b="1" dirty="0"/>
              <a:t>After the lesson you will be able to:</a:t>
            </a:r>
          </a:p>
          <a:p>
            <a:pPr marL="358775" indent="-358775">
              <a:spcBef>
                <a:spcPts val="1800"/>
              </a:spcBef>
              <a:buClr>
                <a:schemeClr val="accent1"/>
              </a:buClr>
              <a:buFont typeface="Wingdings" panose="05000000000000000000" pitchFamily="2" charset="2"/>
              <a:buChar char="§"/>
            </a:pPr>
            <a:r>
              <a:rPr lang="en-US" dirty="0"/>
              <a:t>Classifying and displaying accounting documents</a:t>
            </a:r>
          </a:p>
          <a:p>
            <a:pPr marL="358775" indent="-358775">
              <a:spcBef>
                <a:spcPts val="1800"/>
              </a:spcBef>
              <a:buClr>
                <a:schemeClr val="accent1"/>
              </a:buClr>
              <a:buFont typeface="Wingdings" panose="05000000000000000000" pitchFamily="2" charset="2"/>
              <a:buChar char="§"/>
            </a:pPr>
            <a:r>
              <a:rPr lang="en-US" dirty="0"/>
              <a:t>Structure of accounting documents</a:t>
            </a:r>
          </a:p>
          <a:p>
            <a:pPr marL="358775" indent="-358775">
              <a:spcBef>
                <a:spcPts val="1800"/>
              </a:spcBef>
              <a:buClr>
                <a:schemeClr val="accent1"/>
              </a:buClr>
              <a:buFont typeface="Wingdings" panose="05000000000000000000" pitchFamily="2" charset="2"/>
              <a:buChar char="§"/>
            </a:pPr>
            <a:r>
              <a:rPr lang="en-US" dirty="0"/>
              <a:t>Importance of Document number ranges</a:t>
            </a:r>
          </a:p>
          <a:p>
            <a:pPr marL="358775" indent="-358775">
              <a:spcBef>
                <a:spcPts val="1800"/>
              </a:spcBef>
              <a:buClr>
                <a:schemeClr val="accent1"/>
              </a:buClr>
              <a:buFont typeface="Wingdings" panose="05000000000000000000" pitchFamily="2" charset="2"/>
              <a:buChar char="§"/>
            </a:pPr>
            <a:r>
              <a:rPr lang="en-US" dirty="0"/>
              <a:t>Importance of Document types, Posting Keys, Field status groups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Values: Exercise Time</a:t>
            </a:r>
          </a:p>
        </p:txBody>
      </p:sp>
      <p:pic>
        <p:nvPicPr>
          <p:cNvPr id="6" name="Picture 2" descr="C:\Documents and Settings\rpotturi\Local Settings\Temporary Internet Files\Content.IE5\O1I78H6N\MC900048774[1].wmf">
            <a:extLst>
              <a:ext uri="{FF2B5EF4-FFF2-40B4-BE49-F238E27FC236}">
                <a16:creationId xmlns:a16="http://schemas.microsoft.com/office/drawing/2014/main" id="{9052C6E4-ED1F-4A50-AC00-DA28177FA002}"/>
              </a:ext>
            </a:extLst>
          </p:cNvPr>
          <p:cNvPicPr>
            <a:picLocks noChangeAspect="1" noChangeArrowheads="1"/>
          </p:cNvPicPr>
          <p:nvPr/>
        </p:nvPicPr>
        <p:blipFill>
          <a:blip r:embed="rId2" cstate="print"/>
          <a:stretch>
            <a:fillRect/>
          </a:stretch>
        </p:blipFill>
        <p:spPr bwMode="auto">
          <a:xfrm>
            <a:off x="10260048" y="4797152"/>
            <a:ext cx="1668600" cy="1695400"/>
          </a:xfrm>
          <a:prstGeom prst="rect">
            <a:avLst/>
          </a:prstGeom>
        </p:spPr>
      </p:pic>
      <p:sp>
        <p:nvSpPr>
          <p:cNvPr id="7" name="Rectangle 6">
            <a:extLst>
              <a:ext uri="{FF2B5EF4-FFF2-40B4-BE49-F238E27FC236}">
                <a16:creationId xmlns:a16="http://schemas.microsoft.com/office/drawing/2014/main" id="{3923E913-4578-4ACF-86B9-EBD02E5F2FE1}"/>
              </a:ext>
            </a:extLst>
          </p:cNvPr>
          <p:cNvSpPr/>
          <p:nvPr/>
        </p:nvSpPr>
        <p:spPr>
          <a:xfrm>
            <a:off x="227013" y="1341438"/>
            <a:ext cx="11688762" cy="954107"/>
          </a:xfrm>
          <a:prstGeom prst="rect">
            <a:avLst/>
          </a:prstGeom>
        </p:spPr>
        <p:txBody>
          <a:bodyPr wrap="square">
            <a:spAutoFit/>
          </a:bodyPr>
          <a:lstStyle/>
          <a:p>
            <a:pPr>
              <a:spcBef>
                <a:spcPts val="2400"/>
              </a:spcBef>
              <a:buNone/>
            </a:pPr>
            <a:r>
              <a:rPr lang="en-US" b="1" dirty="0"/>
              <a:t>? </a:t>
            </a:r>
            <a:r>
              <a:rPr lang="en-US" dirty="0"/>
              <a:t>List some sources of values that are defaulted by the system for document entry.</a:t>
            </a:r>
          </a:p>
          <a:p>
            <a:pPr>
              <a:spcBef>
                <a:spcPts val="2400"/>
              </a:spcBef>
              <a:buNone/>
            </a:pPr>
            <a:r>
              <a:rPr lang="en-US" b="1" dirty="0"/>
              <a:t>? </a:t>
            </a:r>
            <a:r>
              <a:rPr lang="en-US" dirty="0"/>
              <a:t>Go to your respective user profile and default the date format/decimal notation.</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Posting Control: Change Control</a:t>
            </a:r>
          </a:p>
        </p:txBody>
      </p:sp>
      <p:graphicFrame>
        <p:nvGraphicFramePr>
          <p:cNvPr id="5" name="Diagram 4"/>
          <p:cNvGraphicFramePr/>
          <p:nvPr>
            <p:extLst>
              <p:ext uri="{D42A27DB-BD31-4B8C-83A1-F6EECF244321}">
                <p14:modId xmlns:p14="http://schemas.microsoft.com/office/powerpoint/2010/main" val="644835208"/>
              </p:ext>
            </p:extLst>
          </p:nvPr>
        </p:nvGraphicFramePr>
        <p:xfrm>
          <a:off x="1127448" y="1219200"/>
          <a:ext cx="9937104" cy="4946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56713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Control</a:t>
            </a:r>
          </a:p>
        </p:txBody>
      </p:sp>
      <p:sp>
        <p:nvSpPr>
          <p:cNvPr id="5" name="Rectangle 4">
            <a:extLst>
              <a:ext uri="{FF2B5EF4-FFF2-40B4-BE49-F238E27FC236}">
                <a16:creationId xmlns:a16="http://schemas.microsoft.com/office/drawing/2014/main" id="{D770CB67-2D46-4B99-9CBD-1D24F07F7550}"/>
              </a:ext>
            </a:extLst>
          </p:cNvPr>
          <p:cNvSpPr/>
          <p:nvPr/>
        </p:nvSpPr>
        <p:spPr>
          <a:xfrm>
            <a:off x="227013" y="1340768"/>
            <a:ext cx="11688762" cy="2400657"/>
          </a:xfrm>
          <a:prstGeom prst="rect">
            <a:avLst/>
          </a:prstGeom>
        </p:spPr>
        <p:txBody>
          <a:bodyPr wrap="square">
            <a:spAutoFit/>
          </a:bodyPr>
          <a:lstStyle/>
          <a:p>
            <a:pPr>
              <a:spcBef>
                <a:spcPts val="1800"/>
              </a:spcBef>
              <a:buNone/>
            </a:pPr>
            <a:r>
              <a:rPr lang="en-US" b="1" u="sng" dirty="0"/>
              <a:t>Objective:</a:t>
            </a:r>
          </a:p>
          <a:p>
            <a:pPr>
              <a:spcBef>
                <a:spcPts val="1800"/>
              </a:spcBef>
              <a:buNone/>
            </a:pPr>
            <a:r>
              <a:rPr lang="en-US" b="1" dirty="0"/>
              <a:t>After the lesson you will be able to:</a:t>
            </a:r>
          </a:p>
          <a:p>
            <a:pPr marL="358775" lvl="1" indent="-358775">
              <a:spcBef>
                <a:spcPts val="1800"/>
              </a:spcBef>
              <a:buClr>
                <a:schemeClr val="accent1"/>
              </a:buClr>
              <a:buFont typeface="Wingdings" panose="05000000000000000000" pitchFamily="2" charset="2"/>
              <a:buChar char="§"/>
            </a:pPr>
            <a:r>
              <a:rPr lang="en-US" dirty="0"/>
              <a:t>Explain rules governing changes to documents</a:t>
            </a:r>
          </a:p>
          <a:p>
            <a:pPr marL="358775" lvl="1" indent="-358775">
              <a:spcBef>
                <a:spcPts val="1800"/>
              </a:spcBef>
              <a:buClr>
                <a:schemeClr val="accent1"/>
              </a:buClr>
              <a:buFont typeface="Wingdings" panose="05000000000000000000" pitchFamily="2" charset="2"/>
              <a:buChar char="§"/>
            </a:pPr>
            <a:r>
              <a:rPr lang="en-US" dirty="0"/>
              <a:t>Change documents</a:t>
            </a:r>
          </a:p>
          <a:p>
            <a:pPr marL="358775" lvl="1" indent="-358775">
              <a:spcBef>
                <a:spcPts val="1800"/>
              </a:spcBef>
              <a:buClr>
                <a:schemeClr val="accent1"/>
              </a:buClr>
              <a:buFont typeface="Wingdings" panose="05000000000000000000" pitchFamily="2" charset="2"/>
              <a:buChar char="§"/>
            </a:pPr>
            <a:r>
              <a:rPr lang="en-US" dirty="0"/>
              <a:t>Analyze changes to documents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Control</a:t>
            </a:r>
          </a:p>
        </p:txBody>
      </p:sp>
      <p:pic>
        <p:nvPicPr>
          <p:cNvPr id="1026" name="Picture 2"/>
          <p:cNvPicPr>
            <a:picLocks noChangeAspect="1" noChangeArrowheads="1"/>
          </p:cNvPicPr>
          <p:nvPr/>
        </p:nvPicPr>
        <p:blipFill>
          <a:blip r:embed="rId2" cstate="print"/>
          <a:stretch>
            <a:fillRect/>
          </a:stretch>
        </p:blipFill>
        <p:spPr bwMode="auto">
          <a:xfrm>
            <a:off x="1991544" y="2224444"/>
            <a:ext cx="6619904" cy="4209745"/>
          </a:xfrm>
          <a:prstGeom prst="rect">
            <a:avLst/>
          </a:prstGeom>
        </p:spPr>
      </p:pic>
      <p:sp>
        <p:nvSpPr>
          <p:cNvPr id="5" name="TextBox 4"/>
          <p:cNvSpPr txBox="1"/>
          <p:nvPr/>
        </p:nvSpPr>
        <p:spPr>
          <a:xfrm>
            <a:off x="8760297" y="4149080"/>
            <a:ext cx="3155478" cy="1307030"/>
          </a:xfrm>
          <a:prstGeom prst="rect">
            <a:avLst/>
          </a:prstGeom>
          <a:solidFill>
            <a:schemeClr val="accent5">
              <a:lumMod val="20000"/>
              <a:lumOff val="80000"/>
            </a:schemeClr>
          </a:solidFill>
          <a:ln>
            <a:solidFill>
              <a:schemeClr val="bg1">
                <a:lumMod val="85000"/>
              </a:schemeClr>
            </a:solidFill>
          </a:ln>
          <a:effectLst>
            <a:outerShdw blurRad="50800" dist="38100" dir="2700000" algn="tl" rotWithShape="0">
              <a:prstClr val="black">
                <a:alpha val="40000"/>
              </a:prstClr>
            </a:outerShdw>
          </a:effectLst>
        </p:spPr>
        <p:txBody>
          <a:bodyPr wrap="square" rtlCol="0" anchor="ctr" anchorCtr="0">
            <a:noAutofit/>
          </a:bodyPr>
          <a:lstStyle/>
          <a:p>
            <a:r>
              <a:rPr lang="en-US" sz="1600" dirty="0"/>
              <a:t>System does not permit changes to the fields which effects the </a:t>
            </a:r>
            <a:r>
              <a:rPr lang="en-US" sz="1600" b="1" dirty="0"/>
              <a:t>reconciliation</a:t>
            </a:r>
            <a:r>
              <a:rPr lang="en-US" sz="1600" dirty="0"/>
              <a:t> of the posting.</a:t>
            </a:r>
          </a:p>
        </p:txBody>
      </p:sp>
      <p:sp>
        <p:nvSpPr>
          <p:cNvPr id="6" name="Rectangle 5">
            <a:extLst>
              <a:ext uri="{FF2B5EF4-FFF2-40B4-BE49-F238E27FC236}">
                <a16:creationId xmlns:a16="http://schemas.microsoft.com/office/drawing/2014/main" id="{A2B3E32E-9C0E-4464-9FA2-68CDA2492C01}"/>
              </a:ext>
            </a:extLst>
          </p:cNvPr>
          <p:cNvSpPr/>
          <p:nvPr/>
        </p:nvSpPr>
        <p:spPr>
          <a:xfrm>
            <a:off x="227349" y="993338"/>
            <a:ext cx="11688426" cy="1231106"/>
          </a:xfrm>
          <a:prstGeom prst="rect">
            <a:avLst/>
          </a:prstGeom>
        </p:spPr>
        <p:txBody>
          <a:bodyPr wrap="square">
            <a:spAutoFit/>
          </a:bodyPr>
          <a:lstStyle/>
          <a:p>
            <a:pPr>
              <a:spcBef>
                <a:spcPts val="1200"/>
              </a:spcBef>
            </a:pPr>
            <a:r>
              <a:rPr lang="en-US" sz="1600" dirty="0"/>
              <a:t>In general once the document is posted it is not possible to delete it, instead a rectification entry or reversal entry is made to rectify (if there is an error).</a:t>
            </a:r>
          </a:p>
          <a:p>
            <a:pPr>
              <a:spcBef>
                <a:spcPts val="1200"/>
              </a:spcBef>
            </a:pPr>
            <a:r>
              <a:rPr lang="en-US" sz="1600" dirty="0"/>
              <a:t>SAP Financials also does not allow to delete the document. However, based on different rules, only certain fields can be changed.</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27013" y="1011011"/>
            <a:ext cx="11688762" cy="1623332"/>
          </a:xfrm>
          <a:prstGeom prst="rect">
            <a:avLst/>
          </a:prstGeom>
          <a:solidFill>
            <a:schemeClr val="accent5">
              <a:lumMod val="20000"/>
              <a:lumOff val="80000"/>
            </a:schemeClr>
          </a:solidFill>
          <a:ln w="19050" cap="flat" cmpd="sng" algn="ctr">
            <a:solidFill>
              <a:schemeClr val="bg1">
                <a:lumMod val="8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endParaRPr lang="en-US" sz="2000" b="1" dirty="0">
              <a:solidFill>
                <a:schemeClr val="bg1"/>
              </a:solidFill>
              <a:latin typeface="Arial" charset="0"/>
            </a:endParaRPr>
          </a:p>
        </p:txBody>
      </p:sp>
      <p:sp>
        <p:nvSpPr>
          <p:cNvPr id="5" name="Rectangle 4">
            <a:extLst>
              <a:ext uri="{FF2B5EF4-FFF2-40B4-BE49-F238E27FC236}">
                <a16:creationId xmlns:a16="http://schemas.microsoft.com/office/drawing/2014/main" id="{93614B42-4BB5-4BDD-AF02-81B2C9C91D2D}"/>
              </a:ext>
            </a:extLst>
          </p:cNvPr>
          <p:cNvSpPr/>
          <p:nvPr/>
        </p:nvSpPr>
        <p:spPr>
          <a:xfrm>
            <a:off x="227013" y="991614"/>
            <a:ext cx="11688762" cy="5016758"/>
          </a:xfrm>
          <a:prstGeom prst="rect">
            <a:avLst/>
          </a:prstGeom>
        </p:spPr>
        <p:txBody>
          <a:bodyPr wrap="square">
            <a:spAutoFit/>
          </a:bodyPr>
          <a:lstStyle/>
          <a:p>
            <a:pPr>
              <a:spcBef>
                <a:spcPts val="1200"/>
              </a:spcBef>
              <a:buNone/>
            </a:pPr>
            <a:r>
              <a:rPr lang="en-US" sz="1600" b="1" dirty="0"/>
              <a:t>As user make changes the following information is logged:</a:t>
            </a:r>
          </a:p>
          <a:p>
            <a:pPr marL="285750" indent="-285750">
              <a:spcBef>
                <a:spcPts val="600"/>
              </a:spcBef>
              <a:buClr>
                <a:schemeClr val="accent1"/>
              </a:buClr>
              <a:buFont typeface="Wingdings" panose="05000000000000000000" pitchFamily="2" charset="2"/>
              <a:buChar char="§"/>
            </a:pPr>
            <a:r>
              <a:rPr lang="en-US" sz="1600" dirty="0"/>
              <a:t>The field that was changed</a:t>
            </a:r>
          </a:p>
          <a:p>
            <a:pPr marL="285750" indent="-285750">
              <a:spcBef>
                <a:spcPts val="600"/>
              </a:spcBef>
              <a:buClr>
                <a:schemeClr val="accent1"/>
              </a:buClr>
              <a:buFont typeface="Wingdings" panose="05000000000000000000" pitchFamily="2" charset="2"/>
              <a:buChar char="§"/>
            </a:pPr>
            <a:r>
              <a:rPr lang="en-US" sz="1600" dirty="0"/>
              <a:t>The new and old values</a:t>
            </a:r>
          </a:p>
          <a:p>
            <a:pPr marL="285750" indent="-285750">
              <a:spcBef>
                <a:spcPts val="600"/>
              </a:spcBef>
              <a:buClr>
                <a:schemeClr val="accent1"/>
              </a:buClr>
              <a:buFont typeface="Wingdings" panose="05000000000000000000" pitchFamily="2" charset="2"/>
              <a:buChar char="§"/>
            </a:pPr>
            <a:r>
              <a:rPr lang="en-US" sz="1600" dirty="0"/>
              <a:t>The user who made the changes</a:t>
            </a:r>
          </a:p>
          <a:p>
            <a:pPr marL="285750" indent="-285750">
              <a:spcBef>
                <a:spcPts val="600"/>
              </a:spcBef>
              <a:buClr>
                <a:schemeClr val="accent1"/>
              </a:buClr>
              <a:buFont typeface="Wingdings" panose="05000000000000000000" pitchFamily="2" charset="2"/>
              <a:buChar char="§"/>
            </a:pPr>
            <a:r>
              <a:rPr lang="en-US" sz="1600" dirty="0"/>
              <a:t>The time and date of the change</a:t>
            </a:r>
          </a:p>
          <a:p>
            <a:pPr>
              <a:spcBef>
                <a:spcPts val="1200"/>
              </a:spcBef>
              <a:buNone/>
            </a:pPr>
            <a:r>
              <a:rPr lang="en-US" sz="1600" b="1" u="sng" dirty="0"/>
              <a:t>Different document change rules based on:</a:t>
            </a:r>
          </a:p>
          <a:p>
            <a:pPr marL="285750" indent="-285750">
              <a:spcBef>
                <a:spcPts val="600"/>
              </a:spcBef>
              <a:buClr>
                <a:schemeClr val="accent1"/>
              </a:buClr>
              <a:buFont typeface="Wingdings" panose="05000000000000000000" pitchFamily="2" charset="2"/>
              <a:buChar char="§"/>
            </a:pPr>
            <a:r>
              <a:rPr lang="en-US" sz="1600" b="1" dirty="0"/>
              <a:t>Account type: </a:t>
            </a:r>
            <a:r>
              <a:rPr lang="en-US" sz="1600" dirty="0"/>
              <a:t>A, D, K, M, S</a:t>
            </a:r>
          </a:p>
          <a:p>
            <a:pPr marL="285750" indent="-285750">
              <a:spcBef>
                <a:spcPts val="600"/>
              </a:spcBef>
              <a:buClr>
                <a:schemeClr val="accent1"/>
              </a:buClr>
              <a:buFont typeface="Wingdings" panose="05000000000000000000" pitchFamily="2" charset="2"/>
              <a:buChar char="§"/>
            </a:pPr>
            <a:r>
              <a:rPr lang="en-US" sz="1600" b="1" dirty="0"/>
              <a:t>Special G/L transactions</a:t>
            </a:r>
            <a:r>
              <a:rPr lang="en-US" sz="1600" dirty="0"/>
              <a:t>: Down payment, down payment requests, BOE etc.</a:t>
            </a:r>
          </a:p>
          <a:p>
            <a:pPr marL="285750" indent="-285750">
              <a:spcBef>
                <a:spcPts val="600"/>
              </a:spcBef>
              <a:buClr>
                <a:schemeClr val="accent1"/>
              </a:buClr>
              <a:buFont typeface="Wingdings" panose="05000000000000000000" pitchFamily="2" charset="2"/>
              <a:buChar char="§"/>
            </a:pPr>
            <a:r>
              <a:rPr lang="en-US" sz="1600" b="1" dirty="0"/>
              <a:t>Company code</a:t>
            </a:r>
          </a:p>
          <a:p>
            <a:pPr>
              <a:spcBef>
                <a:spcPts val="1200"/>
              </a:spcBef>
              <a:buNone/>
            </a:pPr>
            <a:r>
              <a:rPr lang="en-US" sz="1600" b="1" u="sng" dirty="0"/>
              <a:t>Prerequisites for field changes:</a:t>
            </a:r>
          </a:p>
          <a:p>
            <a:pPr marL="285750" indent="-285750">
              <a:spcBef>
                <a:spcPts val="600"/>
              </a:spcBef>
              <a:buClr>
                <a:schemeClr val="accent1"/>
              </a:buClr>
              <a:buFont typeface="Wingdings" panose="05000000000000000000" pitchFamily="2" charset="2"/>
              <a:buChar char="§"/>
            </a:pPr>
            <a:r>
              <a:rPr lang="en-US" sz="1600" dirty="0"/>
              <a:t>Posting period open</a:t>
            </a:r>
          </a:p>
          <a:p>
            <a:pPr marL="285750" indent="-285750">
              <a:spcBef>
                <a:spcPts val="600"/>
              </a:spcBef>
              <a:buClr>
                <a:schemeClr val="accent1"/>
              </a:buClr>
              <a:buFont typeface="Wingdings" panose="05000000000000000000" pitchFamily="2" charset="2"/>
              <a:buChar char="§"/>
            </a:pPr>
            <a:r>
              <a:rPr lang="en-US" sz="1600" dirty="0"/>
              <a:t>Line item not cleared</a:t>
            </a:r>
          </a:p>
          <a:p>
            <a:pPr marL="285750" indent="-285750">
              <a:spcBef>
                <a:spcPts val="600"/>
              </a:spcBef>
              <a:buClr>
                <a:schemeClr val="accent1"/>
              </a:buClr>
              <a:buFont typeface="Wingdings" panose="05000000000000000000" pitchFamily="2" charset="2"/>
              <a:buChar char="§"/>
            </a:pPr>
            <a:r>
              <a:rPr lang="en-US" sz="1600" dirty="0"/>
              <a:t>Posting as debit/posting as credit</a:t>
            </a:r>
          </a:p>
          <a:p>
            <a:pPr marL="285750" indent="-285750">
              <a:spcBef>
                <a:spcPts val="600"/>
              </a:spcBef>
              <a:buClr>
                <a:schemeClr val="accent1"/>
              </a:buClr>
              <a:buFont typeface="Wingdings" panose="05000000000000000000" pitchFamily="2" charset="2"/>
              <a:buChar char="§"/>
            </a:pPr>
            <a:r>
              <a:rPr lang="en-US" sz="1600" dirty="0"/>
              <a:t>No invoice-related credit memo</a:t>
            </a:r>
          </a:p>
          <a:p>
            <a:pPr marL="285750" indent="-285750">
              <a:spcBef>
                <a:spcPts val="600"/>
              </a:spcBef>
              <a:buClr>
                <a:schemeClr val="accent1"/>
              </a:buClr>
              <a:buFont typeface="Wingdings" panose="05000000000000000000" pitchFamily="2" charset="2"/>
              <a:buChar char="§"/>
            </a:pPr>
            <a:r>
              <a:rPr lang="en-US" sz="1600" dirty="0"/>
              <a:t>No credit memo from down payment </a:t>
            </a:r>
          </a:p>
        </p:txBody>
      </p:sp>
      <p:sp>
        <p:nvSpPr>
          <p:cNvPr id="2" name="Title 1"/>
          <p:cNvSpPr>
            <a:spLocks noGrp="1"/>
          </p:cNvSpPr>
          <p:nvPr>
            <p:ph type="title"/>
          </p:nvPr>
        </p:nvSpPr>
        <p:spPr/>
        <p:txBody>
          <a:bodyPr/>
          <a:lstStyle/>
          <a:p>
            <a:r>
              <a:rPr lang="en-US" dirty="0"/>
              <a:t>Change Rules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Control</a:t>
            </a:r>
          </a:p>
        </p:txBody>
      </p:sp>
      <p:sp>
        <p:nvSpPr>
          <p:cNvPr id="5" name="Rectangle 4">
            <a:extLst>
              <a:ext uri="{FF2B5EF4-FFF2-40B4-BE49-F238E27FC236}">
                <a16:creationId xmlns:a16="http://schemas.microsoft.com/office/drawing/2014/main" id="{3AE3C217-F81A-4312-AA95-DF0B35F1D298}"/>
              </a:ext>
            </a:extLst>
          </p:cNvPr>
          <p:cNvSpPr/>
          <p:nvPr/>
        </p:nvSpPr>
        <p:spPr>
          <a:xfrm>
            <a:off x="227349" y="1340768"/>
            <a:ext cx="11688426" cy="2400657"/>
          </a:xfrm>
          <a:prstGeom prst="rect">
            <a:avLst/>
          </a:prstGeom>
        </p:spPr>
        <p:txBody>
          <a:bodyPr wrap="square">
            <a:spAutoFit/>
          </a:bodyPr>
          <a:lstStyle/>
          <a:p>
            <a:pPr>
              <a:spcBef>
                <a:spcPts val="1800"/>
              </a:spcBef>
              <a:buNone/>
            </a:pPr>
            <a:r>
              <a:rPr lang="en-US" b="1" u="sng" dirty="0"/>
              <a:t>Summary:</a:t>
            </a:r>
          </a:p>
          <a:p>
            <a:pPr>
              <a:spcBef>
                <a:spcPts val="1800"/>
              </a:spcBef>
              <a:buNone/>
            </a:pPr>
            <a:r>
              <a:rPr lang="en-US" b="1" dirty="0"/>
              <a:t>Now you should be able to:</a:t>
            </a:r>
          </a:p>
          <a:p>
            <a:pPr marL="358775" lvl="1" indent="-358775" fontAlgn="base">
              <a:spcBef>
                <a:spcPts val="1800"/>
              </a:spcBef>
              <a:buClr>
                <a:schemeClr val="accent1"/>
              </a:buClr>
              <a:buFont typeface="Wingdings" panose="05000000000000000000" pitchFamily="2" charset="2"/>
              <a:buChar char="§"/>
              <a:defRPr/>
            </a:pPr>
            <a:r>
              <a:rPr lang="en-US" dirty="0"/>
              <a:t>Explain the rules governing changes to document</a:t>
            </a:r>
          </a:p>
          <a:p>
            <a:pPr marL="358775" lvl="1" indent="-358775" fontAlgn="base">
              <a:spcBef>
                <a:spcPts val="1800"/>
              </a:spcBef>
              <a:buClr>
                <a:schemeClr val="accent1"/>
              </a:buClr>
              <a:buFont typeface="Wingdings" panose="05000000000000000000" pitchFamily="2" charset="2"/>
              <a:buChar char="§"/>
              <a:defRPr/>
            </a:pPr>
            <a:r>
              <a:rPr lang="en-US" dirty="0"/>
              <a:t>Change documents</a:t>
            </a:r>
          </a:p>
          <a:p>
            <a:pPr marL="358775" lvl="1" indent="-358775" fontAlgn="base">
              <a:spcBef>
                <a:spcPts val="1800"/>
              </a:spcBef>
              <a:buClr>
                <a:schemeClr val="accent1"/>
              </a:buClr>
              <a:buFont typeface="Wingdings" panose="05000000000000000000" pitchFamily="2" charset="2"/>
              <a:buChar char="§"/>
              <a:defRPr/>
            </a:pPr>
            <a:r>
              <a:rPr lang="en-US" dirty="0"/>
              <a:t>Analyze changes to document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Control: Exercise Time</a:t>
            </a:r>
          </a:p>
        </p:txBody>
      </p:sp>
      <p:pic>
        <p:nvPicPr>
          <p:cNvPr id="6" name="Picture 2" descr="C:\Documents and Settings\rpotturi\Local Settings\Temporary Internet Files\Content.IE5\O1I78H6N\MC900048774[1].wmf">
            <a:extLst>
              <a:ext uri="{FF2B5EF4-FFF2-40B4-BE49-F238E27FC236}">
                <a16:creationId xmlns:a16="http://schemas.microsoft.com/office/drawing/2014/main" id="{693A14C8-93D8-4936-A67C-8AF6332E6D71}"/>
              </a:ext>
            </a:extLst>
          </p:cNvPr>
          <p:cNvPicPr>
            <a:picLocks noChangeAspect="1" noChangeArrowheads="1"/>
          </p:cNvPicPr>
          <p:nvPr/>
        </p:nvPicPr>
        <p:blipFill>
          <a:blip r:embed="rId2" cstate="print"/>
          <a:stretch>
            <a:fillRect/>
          </a:stretch>
        </p:blipFill>
        <p:spPr bwMode="auto">
          <a:xfrm>
            <a:off x="10260048" y="4797152"/>
            <a:ext cx="1668600" cy="1695400"/>
          </a:xfrm>
          <a:prstGeom prst="rect">
            <a:avLst/>
          </a:prstGeom>
        </p:spPr>
      </p:pic>
      <p:sp>
        <p:nvSpPr>
          <p:cNvPr id="7" name="Rectangle 6">
            <a:extLst>
              <a:ext uri="{FF2B5EF4-FFF2-40B4-BE49-F238E27FC236}">
                <a16:creationId xmlns:a16="http://schemas.microsoft.com/office/drawing/2014/main" id="{C87874F6-E4E6-4F18-BBE7-E342B3ADC26B}"/>
              </a:ext>
            </a:extLst>
          </p:cNvPr>
          <p:cNvSpPr/>
          <p:nvPr/>
        </p:nvSpPr>
        <p:spPr>
          <a:xfrm>
            <a:off x="227013" y="1341438"/>
            <a:ext cx="11688762" cy="1231106"/>
          </a:xfrm>
          <a:prstGeom prst="rect">
            <a:avLst/>
          </a:prstGeom>
        </p:spPr>
        <p:txBody>
          <a:bodyPr wrap="square">
            <a:spAutoFit/>
          </a:bodyPr>
          <a:lstStyle/>
          <a:p>
            <a:pPr>
              <a:spcBef>
                <a:spcPts val="2400"/>
              </a:spcBef>
              <a:buNone/>
            </a:pPr>
            <a:r>
              <a:rPr lang="en-US" b="1" dirty="0"/>
              <a:t>? </a:t>
            </a:r>
            <a:r>
              <a:rPr lang="en-US" dirty="0"/>
              <a:t>After you post a document, name the fields you can change.</a:t>
            </a:r>
          </a:p>
          <a:p>
            <a:pPr>
              <a:spcBef>
                <a:spcPts val="2400"/>
              </a:spcBef>
              <a:buNone/>
            </a:pPr>
            <a:r>
              <a:rPr lang="en-US" b="1" dirty="0"/>
              <a:t>? </a:t>
            </a:r>
            <a:r>
              <a:rPr lang="en-US" dirty="0"/>
              <a:t>Whether an additional account assignment (cost center/business area) can be changed after posting a document?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Posting Control: Document Reversal</a:t>
            </a:r>
          </a:p>
        </p:txBody>
      </p:sp>
      <p:graphicFrame>
        <p:nvGraphicFramePr>
          <p:cNvPr id="5" name="Diagram 4"/>
          <p:cNvGraphicFramePr/>
          <p:nvPr>
            <p:extLst>
              <p:ext uri="{D42A27DB-BD31-4B8C-83A1-F6EECF244321}">
                <p14:modId xmlns:p14="http://schemas.microsoft.com/office/powerpoint/2010/main" val="1719559593"/>
              </p:ext>
            </p:extLst>
          </p:nvPr>
        </p:nvGraphicFramePr>
        <p:xfrm>
          <a:off x="1127448" y="1219200"/>
          <a:ext cx="9937104" cy="4946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63255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Reversal</a:t>
            </a:r>
          </a:p>
        </p:txBody>
      </p:sp>
      <p:sp>
        <p:nvSpPr>
          <p:cNvPr id="5" name="Rectangle 4">
            <a:extLst>
              <a:ext uri="{FF2B5EF4-FFF2-40B4-BE49-F238E27FC236}">
                <a16:creationId xmlns:a16="http://schemas.microsoft.com/office/drawing/2014/main" id="{7D69A8EC-1199-4926-92C0-3816934B5DB6}"/>
              </a:ext>
            </a:extLst>
          </p:cNvPr>
          <p:cNvSpPr/>
          <p:nvPr/>
        </p:nvSpPr>
        <p:spPr>
          <a:xfrm>
            <a:off x="227349" y="1351654"/>
            <a:ext cx="11688426" cy="2400657"/>
          </a:xfrm>
          <a:prstGeom prst="rect">
            <a:avLst/>
          </a:prstGeom>
        </p:spPr>
        <p:txBody>
          <a:bodyPr wrap="square">
            <a:spAutoFit/>
          </a:bodyPr>
          <a:lstStyle/>
          <a:p>
            <a:pPr>
              <a:spcBef>
                <a:spcPts val="1800"/>
              </a:spcBef>
              <a:buNone/>
            </a:pPr>
            <a:r>
              <a:rPr lang="en-US" b="1" u="sng" dirty="0"/>
              <a:t>Objective:</a:t>
            </a:r>
          </a:p>
          <a:p>
            <a:pPr>
              <a:spcBef>
                <a:spcPts val="1800"/>
              </a:spcBef>
              <a:buNone/>
            </a:pPr>
            <a:r>
              <a:rPr lang="en-US" b="1" dirty="0"/>
              <a:t>After the lesson you will be able to:</a:t>
            </a:r>
          </a:p>
          <a:p>
            <a:pPr marL="358775" lvl="1" indent="-358775">
              <a:spcBef>
                <a:spcPts val="1800"/>
              </a:spcBef>
              <a:buClr>
                <a:schemeClr val="accent1"/>
              </a:buClr>
              <a:buFont typeface="Wingdings" panose="05000000000000000000" pitchFamily="2" charset="2"/>
              <a:buChar char="§"/>
            </a:pPr>
            <a:r>
              <a:rPr lang="en-US" dirty="0"/>
              <a:t>Reverse documents</a:t>
            </a:r>
          </a:p>
          <a:p>
            <a:pPr marL="358775" lvl="1" indent="-358775">
              <a:spcBef>
                <a:spcPts val="1800"/>
              </a:spcBef>
              <a:buClr>
                <a:schemeClr val="accent1"/>
              </a:buClr>
              <a:buFont typeface="Wingdings" panose="05000000000000000000" pitchFamily="2" charset="2"/>
              <a:buChar char="§"/>
            </a:pPr>
            <a:r>
              <a:rPr lang="en-US" dirty="0"/>
              <a:t>Types of reversals</a:t>
            </a:r>
          </a:p>
          <a:p>
            <a:pPr marL="358775" lvl="1" indent="-358775">
              <a:spcBef>
                <a:spcPts val="1800"/>
              </a:spcBef>
              <a:buClr>
                <a:schemeClr val="accent1"/>
              </a:buClr>
              <a:buFont typeface="Wingdings" panose="05000000000000000000" pitchFamily="2" charset="2"/>
              <a:buChar char="§"/>
            </a:pPr>
            <a:r>
              <a:rPr lang="en-US" dirty="0"/>
              <a:t>Reversal reasons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Reversal</a:t>
            </a:r>
          </a:p>
        </p:txBody>
      </p:sp>
      <p:grpSp>
        <p:nvGrpSpPr>
          <p:cNvPr id="10" name="Group 9">
            <a:extLst>
              <a:ext uri="{FF2B5EF4-FFF2-40B4-BE49-F238E27FC236}">
                <a16:creationId xmlns:a16="http://schemas.microsoft.com/office/drawing/2014/main" id="{9AE0F4CF-1E36-46F0-8655-0221626ECDD7}"/>
              </a:ext>
            </a:extLst>
          </p:cNvPr>
          <p:cNvGrpSpPr/>
          <p:nvPr/>
        </p:nvGrpSpPr>
        <p:grpSpPr>
          <a:xfrm>
            <a:off x="897024" y="1896190"/>
            <a:ext cx="7143192" cy="4191000"/>
            <a:chOff x="897024" y="1896190"/>
            <a:chExt cx="7143192" cy="4191000"/>
          </a:xfrm>
        </p:grpSpPr>
        <p:pic>
          <p:nvPicPr>
            <p:cNvPr id="3074" name="Picture 2"/>
            <p:cNvPicPr>
              <a:picLocks noChangeAspect="1" noChangeArrowheads="1"/>
            </p:cNvPicPr>
            <p:nvPr/>
          </p:nvPicPr>
          <p:blipFill>
            <a:blip r:embed="rId2" cstate="print"/>
            <a:srcRect/>
            <a:stretch>
              <a:fillRect/>
            </a:stretch>
          </p:blipFill>
          <p:spPr bwMode="auto">
            <a:xfrm>
              <a:off x="897024" y="1896190"/>
              <a:ext cx="2819400" cy="4191000"/>
            </a:xfrm>
            <a:prstGeom prst="rect">
              <a:avLst/>
            </a:prstGeom>
            <a:noFill/>
            <a:ln w="9525">
              <a:noFill/>
              <a:miter lim="800000"/>
              <a:headEnd/>
              <a:tailEnd/>
            </a:ln>
            <a:effectLst/>
          </p:spPr>
        </p:pic>
        <p:sp>
          <p:nvSpPr>
            <p:cNvPr id="5" name="TextBox 4"/>
            <p:cNvSpPr txBox="1"/>
            <p:nvPr/>
          </p:nvSpPr>
          <p:spPr>
            <a:xfrm>
              <a:off x="3791744" y="2133601"/>
              <a:ext cx="4248472" cy="338554"/>
            </a:xfrm>
            <a:prstGeom prst="rect">
              <a:avLst/>
            </a:prstGeom>
            <a:noFill/>
          </p:spPr>
          <p:txBody>
            <a:bodyPr wrap="square" rtlCol="0">
              <a:spAutoFit/>
            </a:bodyPr>
            <a:lstStyle/>
            <a:p>
              <a:r>
                <a:rPr lang="en-US" sz="1600" b="1" dirty="0"/>
                <a:t>Document entered incorrectly</a:t>
              </a:r>
            </a:p>
          </p:txBody>
        </p:sp>
        <p:sp>
          <p:nvSpPr>
            <p:cNvPr id="6" name="TextBox 5"/>
            <p:cNvSpPr txBox="1"/>
            <p:nvPr/>
          </p:nvSpPr>
          <p:spPr>
            <a:xfrm>
              <a:off x="3791744" y="3620135"/>
              <a:ext cx="4248472" cy="338554"/>
            </a:xfrm>
            <a:prstGeom prst="rect">
              <a:avLst/>
            </a:prstGeom>
            <a:noFill/>
          </p:spPr>
          <p:txBody>
            <a:bodyPr wrap="square" rtlCol="0">
              <a:spAutoFit/>
            </a:bodyPr>
            <a:lstStyle/>
            <a:p>
              <a:r>
                <a:rPr lang="en-US" sz="1600" b="1" dirty="0"/>
                <a:t>Document corrected by Reversal</a:t>
              </a:r>
            </a:p>
          </p:txBody>
        </p:sp>
        <p:sp>
          <p:nvSpPr>
            <p:cNvPr id="7" name="TextBox 6"/>
            <p:cNvSpPr txBox="1"/>
            <p:nvPr/>
          </p:nvSpPr>
          <p:spPr>
            <a:xfrm>
              <a:off x="3791744" y="5106670"/>
              <a:ext cx="4248472" cy="338554"/>
            </a:xfrm>
            <a:prstGeom prst="rect">
              <a:avLst/>
            </a:prstGeom>
            <a:noFill/>
          </p:spPr>
          <p:txBody>
            <a:bodyPr wrap="square" rtlCol="0">
              <a:spAutoFit/>
            </a:bodyPr>
            <a:lstStyle/>
            <a:p>
              <a:r>
                <a:rPr lang="en-US" sz="1600" b="1" dirty="0"/>
                <a:t>Document re-entered correctly</a:t>
              </a:r>
            </a:p>
          </p:txBody>
        </p:sp>
      </p:grpSp>
      <p:sp>
        <p:nvSpPr>
          <p:cNvPr id="9" name="TextBox 8"/>
          <p:cNvSpPr txBox="1"/>
          <p:nvPr/>
        </p:nvSpPr>
        <p:spPr>
          <a:xfrm>
            <a:off x="8976320" y="2372060"/>
            <a:ext cx="2448272" cy="2452914"/>
          </a:xfrm>
          <a:prstGeom prst="rect">
            <a:avLst/>
          </a:prstGeom>
          <a:solidFill>
            <a:schemeClr val="accent5">
              <a:lumMod val="20000"/>
              <a:lumOff val="80000"/>
            </a:schemeClr>
          </a:solidFill>
          <a:ln>
            <a:solidFill>
              <a:schemeClr val="bg1">
                <a:lumMod val="85000"/>
              </a:schemeClr>
            </a:solidFill>
          </a:ln>
          <a:effectLst>
            <a:outerShdw blurRad="50800" dist="38100" dir="2700000" algn="tl" rotWithShape="0">
              <a:prstClr val="black">
                <a:alpha val="40000"/>
              </a:prstClr>
            </a:outerShdw>
          </a:effectLst>
        </p:spPr>
        <p:txBody>
          <a:bodyPr wrap="square" rtlCol="0" anchor="ctr" anchorCtr="0">
            <a:noAutofit/>
          </a:bodyPr>
          <a:lstStyle/>
          <a:p>
            <a:r>
              <a:rPr lang="en-US" sz="1600" i="1" dirty="0"/>
              <a:t>System provides function to reverse G/L, customer, vendor documents both individually or in a mass reversal.</a:t>
            </a:r>
          </a:p>
        </p:txBody>
      </p:sp>
      <p:sp>
        <p:nvSpPr>
          <p:cNvPr id="8" name="Rectangle 7">
            <a:extLst>
              <a:ext uri="{FF2B5EF4-FFF2-40B4-BE49-F238E27FC236}">
                <a16:creationId xmlns:a16="http://schemas.microsoft.com/office/drawing/2014/main" id="{E131C554-6FAF-4448-A728-277F6E0E18A3}"/>
              </a:ext>
            </a:extLst>
          </p:cNvPr>
          <p:cNvSpPr/>
          <p:nvPr/>
        </p:nvSpPr>
        <p:spPr>
          <a:xfrm>
            <a:off x="252466" y="980728"/>
            <a:ext cx="11610975" cy="338554"/>
          </a:xfrm>
          <a:prstGeom prst="rect">
            <a:avLst/>
          </a:prstGeom>
        </p:spPr>
        <p:txBody>
          <a:bodyPr wrap="square">
            <a:spAutoFit/>
          </a:bodyPr>
          <a:lstStyle/>
          <a:p>
            <a:r>
              <a:rPr lang="en-US" sz="1600" dirty="0"/>
              <a:t>As discussed earlier, documents cannot be deleted but can be reversed.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162FA3-A44E-4CA4-9CFC-DEED6C247942}"/>
              </a:ext>
            </a:extLst>
          </p:cNvPr>
          <p:cNvSpPr/>
          <p:nvPr/>
        </p:nvSpPr>
        <p:spPr>
          <a:xfrm>
            <a:off x="227013" y="1358187"/>
            <a:ext cx="11688762" cy="5001369"/>
          </a:xfrm>
          <a:prstGeom prst="rect">
            <a:avLst/>
          </a:prstGeom>
        </p:spPr>
        <p:txBody>
          <a:bodyPr wrap="square">
            <a:spAutoFit/>
          </a:bodyPr>
          <a:lstStyle/>
          <a:p>
            <a:pPr marL="285750" indent="-285750">
              <a:spcBef>
                <a:spcPts val="1800"/>
              </a:spcBef>
              <a:buClr>
                <a:schemeClr val="accent1"/>
              </a:buClr>
              <a:buFont typeface="Wingdings" panose="05000000000000000000" pitchFamily="2" charset="2"/>
              <a:buChar char="§"/>
            </a:pPr>
            <a:r>
              <a:rPr lang="en-US" sz="1600" b="1" dirty="0"/>
              <a:t>SAP works </a:t>
            </a:r>
            <a:r>
              <a:rPr lang="en-US" sz="1600" dirty="0"/>
              <a:t>according to </a:t>
            </a:r>
            <a:r>
              <a:rPr lang="en-US" sz="1600" b="1" dirty="0"/>
              <a:t>document principle</a:t>
            </a:r>
            <a:r>
              <a:rPr lang="en-US" sz="1600" dirty="0"/>
              <a:t>. A document is </a:t>
            </a:r>
            <a:r>
              <a:rPr lang="en-US" sz="1600" b="1" dirty="0"/>
              <a:t>saved</a:t>
            </a:r>
            <a:r>
              <a:rPr lang="en-US" sz="1600" dirty="0"/>
              <a:t> for </a:t>
            </a:r>
            <a:r>
              <a:rPr lang="en-US" sz="1600" b="1" dirty="0"/>
              <a:t>every posting</a:t>
            </a:r>
          </a:p>
          <a:p>
            <a:pPr marL="285750" indent="-285750">
              <a:spcBef>
                <a:spcPts val="1800"/>
              </a:spcBef>
              <a:buClr>
                <a:schemeClr val="accent1"/>
              </a:buClr>
              <a:buFont typeface="Wingdings" panose="05000000000000000000" pitchFamily="2" charset="2"/>
              <a:buChar char="§"/>
            </a:pPr>
            <a:r>
              <a:rPr lang="en-US" sz="1600" dirty="0"/>
              <a:t> </a:t>
            </a:r>
            <a:r>
              <a:rPr lang="en-US" sz="1600" b="1" dirty="0"/>
              <a:t>Every document is identified by </a:t>
            </a:r>
            <a:r>
              <a:rPr lang="en-US" sz="1600" dirty="0"/>
              <a:t>the following:</a:t>
            </a:r>
          </a:p>
          <a:p>
            <a:pPr marL="742950" lvl="1" indent="-285750">
              <a:spcBef>
                <a:spcPts val="1800"/>
              </a:spcBef>
              <a:buClr>
                <a:schemeClr val="accent2"/>
              </a:buClr>
              <a:buFont typeface="Arial" panose="020B0604020202020204" pitchFamily="34" charset="0"/>
              <a:buChar char="•"/>
            </a:pPr>
            <a:r>
              <a:rPr lang="en-US" sz="1600" i="1" dirty="0"/>
              <a:t>Document number</a:t>
            </a:r>
          </a:p>
          <a:p>
            <a:pPr marL="742950" lvl="1" indent="-285750">
              <a:spcBef>
                <a:spcPts val="1800"/>
              </a:spcBef>
              <a:buClr>
                <a:schemeClr val="accent2"/>
              </a:buClr>
              <a:buFont typeface="Arial" panose="020B0604020202020204" pitchFamily="34" charset="0"/>
              <a:buChar char="•"/>
            </a:pPr>
            <a:r>
              <a:rPr lang="en-US" sz="1600" i="1" dirty="0"/>
              <a:t>Company code</a:t>
            </a:r>
          </a:p>
          <a:p>
            <a:pPr marL="742950" lvl="1" indent="-285750">
              <a:spcBef>
                <a:spcPts val="1800"/>
              </a:spcBef>
              <a:buClr>
                <a:schemeClr val="accent2"/>
              </a:buClr>
              <a:buFont typeface="Arial" panose="020B0604020202020204" pitchFamily="34" charset="0"/>
              <a:buChar char="•"/>
            </a:pPr>
            <a:r>
              <a:rPr lang="en-US" sz="1600" i="1" dirty="0"/>
              <a:t>Fiscal year</a:t>
            </a:r>
          </a:p>
          <a:p>
            <a:pPr marL="285750" indent="-285750">
              <a:spcBef>
                <a:spcPts val="1800"/>
              </a:spcBef>
              <a:buClr>
                <a:schemeClr val="accent1"/>
              </a:buClr>
              <a:buFont typeface="Wingdings" panose="05000000000000000000" pitchFamily="2" charset="2"/>
              <a:buChar char="§"/>
            </a:pPr>
            <a:r>
              <a:rPr lang="en-US" dirty="0"/>
              <a:t>SAP system records at least one document for every business transaction </a:t>
            </a:r>
            <a:br>
              <a:rPr lang="en-US" dirty="0"/>
            </a:br>
            <a:r>
              <a:rPr lang="en-US" dirty="0"/>
              <a:t>with a unique document number</a:t>
            </a:r>
          </a:p>
          <a:p>
            <a:pPr marL="285750" indent="-285750">
              <a:spcBef>
                <a:spcPts val="1800"/>
              </a:spcBef>
              <a:buClr>
                <a:schemeClr val="accent1"/>
              </a:buClr>
              <a:buFont typeface="Wingdings" panose="05000000000000000000" pitchFamily="2" charset="2"/>
              <a:buChar char="§"/>
            </a:pPr>
            <a:r>
              <a:rPr lang="en-US" dirty="0"/>
              <a:t>There can be more than one document for a business transaction</a:t>
            </a:r>
          </a:p>
          <a:p>
            <a:pPr marL="742950" lvl="1" indent="-285750">
              <a:spcBef>
                <a:spcPts val="1800"/>
              </a:spcBef>
              <a:buClr>
                <a:schemeClr val="accent2"/>
              </a:buClr>
              <a:buFont typeface="Arial" panose="020B0604020202020204" pitchFamily="34" charset="0"/>
              <a:buChar char="•"/>
            </a:pPr>
            <a:r>
              <a:rPr lang="en-US" sz="1600" i="1" dirty="0"/>
              <a:t>Ex: When goods arrive from a vendor </a:t>
            </a:r>
            <a:r>
              <a:rPr lang="en-US" sz="1600" b="1" i="1" dirty="0"/>
              <a:t>(Material document and Accounting document)</a:t>
            </a:r>
          </a:p>
          <a:p>
            <a:pPr marL="285750" indent="-285750">
              <a:spcBef>
                <a:spcPts val="1800"/>
              </a:spcBef>
              <a:buClr>
                <a:schemeClr val="accent1"/>
              </a:buClr>
              <a:buFont typeface="Wingdings" panose="05000000000000000000" pitchFamily="2" charset="2"/>
              <a:buChar char="§"/>
            </a:pPr>
            <a:r>
              <a:rPr lang="en-US" dirty="0"/>
              <a:t>There can be no accounting document generated for some business transactions</a:t>
            </a:r>
          </a:p>
          <a:p>
            <a:pPr marL="742950" lvl="1" indent="-285750">
              <a:spcBef>
                <a:spcPts val="1800"/>
              </a:spcBef>
              <a:buClr>
                <a:schemeClr val="accent2"/>
              </a:buClr>
              <a:buFont typeface="Arial" panose="020B0604020202020204" pitchFamily="34" charset="0"/>
              <a:buChar char="•"/>
            </a:pPr>
            <a:r>
              <a:rPr lang="en-US" sz="1600" i="1" dirty="0"/>
              <a:t>Ex: Purchase order in Material Management</a:t>
            </a:r>
          </a:p>
        </p:txBody>
      </p:sp>
      <p:sp>
        <p:nvSpPr>
          <p:cNvPr id="9218" name="Title 8"/>
          <p:cNvSpPr>
            <a:spLocks noGrp="1"/>
          </p:cNvSpPr>
          <p:nvPr>
            <p:ph type="title"/>
          </p:nvPr>
        </p:nvSpPr>
        <p:spPr/>
        <p:txBody>
          <a:bodyPr/>
          <a:lstStyle/>
          <a:p>
            <a:r>
              <a:rPr lang="en-US" dirty="0"/>
              <a:t>Documents in SAP	</a:t>
            </a:r>
          </a:p>
        </p:txBody>
      </p:sp>
      <p:sp>
        <p:nvSpPr>
          <p:cNvPr id="12" name="TextBox 11"/>
          <p:cNvSpPr txBox="1"/>
          <p:nvPr/>
        </p:nvSpPr>
        <p:spPr>
          <a:xfrm>
            <a:off x="9264352" y="1988840"/>
            <a:ext cx="2651423" cy="2176502"/>
          </a:xfrm>
          <a:prstGeom prst="rect">
            <a:avLst/>
          </a:prstGeom>
          <a:solidFill>
            <a:schemeClr val="accent5">
              <a:lumMod val="20000"/>
              <a:lumOff val="80000"/>
            </a:schemeClr>
          </a:solidFill>
          <a:ln w="19050">
            <a:solidFill>
              <a:srgbClr val="C00000"/>
            </a:solidFill>
          </a:ln>
        </p:spPr>
        <p:txBody>
          <a:bodyPr wrap="square" rtlCol="0" anchor="ctr" anchorCtr="0">
            <a:noAutofit/>
          </a:bodyPr>
          <a:lstStyle/>
          <a:p>
            <a:r>
              <a:rPr lang="en-US" sz="1600" b="1" dirty="0"/>
              <a:t>Note</a:t>
            </a:r>
            <a:r>
              <a:rPr lang="en-US" sz="1600" b="1" i="1" dirty="0"/>
              <a:t>: </a:t>
            </a:r>
            <a:r>
              <a:rPr lang="en-US" sz="1600" i="1" dirty="0"/>
              <a:t>In a company hundreds of documents gets generated on a daily basis. To simplify the storage, documents are divided into several categories.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Reversals</a:t>
            </a:r>
          </a:p>
        </p:txBody>
      </p:sp>
      <p:grpSp>
        <p:nvGrpSpPr>
          <p:cNvPr id="5" name="Group 4">
            <a:extLst>
              <a:ext uri="{FF2B5EF4-FFF2-40B4-BE49-F238E27FC236}">
                <a16:creationId xmlns:a16="http://schemas.microsoft.com/office/drawing/2014/main" id="{975A0723-9E35-48A8-A5A7-AA2762C1A2CF}"/>
              </a:ext>
            </a:extLst>
          </p:cNvPr>
          <p:cNvGrpSpPr/>
          <p:nvPr/>
        </p:nvGrpSpPr>
        <p:grpSpPr>
          <a:xfrm>
            <a:off x="6079920" y="1543676"/>
            <a:ext cx="5835855" cy="4574648"/>
            <a:chOff x="5483677" y="1600200"/>
            <a:chExt cx="4955723" cy="3962521"/>
          </a:xfrm>
        </p:grpSpPr>
        <p:sp>
          <p:nvSpPr>
            <p:cNvPr id="11" name="Rounded Rectangle 10"/>
            <p:cNvSpPr/>
            <p:nvPr/>
          </p:nvSpPr>
          <p:spPr bwMode="auto">
            <a:xfrm>
              <a:off x="5486400" y="1600200"/>
              <a:ext cx="4953000" cy="3429000"/>
            </a:xfrm>
            <a:prstGeom prst="roundRect">
              <a:avLst>
                <a:gd name="adj" fmla="val 9792"/>
              </a:avLst>
            </a:prstGeom>
            <a:solidFill>
              <a:schemeClr val="accent5">
                <a:lumMod val="20000"/>
                <a:lumOff val="80000"/>
              </a:schemeClr>
            </a:solidFill>
            <a:ln w="19050" cap="flat" cmpd="sng" algn="ctr">
              <a:solidFill>
                <a:schemeClr val="bg1">
                  <a:lumMod val="8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endParaRPr lang="en-US" b="1" dirty="0">
                <a:solidFill>
                  <a:schemeClr val="bg1"/>
                </a:solidFill>
                <a:latin typeface="+mj-lt"/>
              </a:endParaRPr>
            </a:p>
          </p:txBody>
        </p:sp>
        <p:pic>
          <p:nvPicPr>
            <p:cNvPr id="4098" name="Picture 2"/>
            <p:cNvPicPr>
              <a:picLocks noChangeAspect="1" noChangeArrowheads="1"/>
            </p:cNvPicPr>
            <p:nvPr/>
          </p:nvPicPr>
          <p:blipFill>
            <a:blip r:embed="rId2" cstate="print"/>
            <a:srcRect/>
            <a:stretch>
              <a:fillRect/>
            </a:stretch>
          </p:blipFill>
          <p:spPr bwMode="auto">
            <a:xfrm>
              <a:off x="7387234" y="3505200"/>
              <a:ext cx="2823566" cy="12954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7358063" y="2133600"/>
              <a:ext cx="2900363" cy="10668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cstate="print"/>
            <a:srcRect/>
            <a:stretch>
              <a:fillRect/>
            </a:stretch>
          </p:blipFill>
          <p:spPr bwMode="auto">
            <a:xfrm>
              <a:off x="5715000" y="2514600"/>
              <a:ext cx="1560286" cy="2286000"/>
            </a:xfrm>
            <a:prstGeom prst="rect">
              <a:avLst/>
            </a:prstGeom>
            <a:noFill/>
            <a:ln w="9525">
              <a:noFill/>
              <a:miter lim="800000"/>
              <a:headEnd/>
              <a:tailEnd/>
            </a:ln>
            <a:effectLst/>
          </p:spPr>
        </p:pic>
        <p:sp>
          <p:nvSpPr>
            <p:cNvPr id="7" name="TextBox 6"/>
            <p:cNvSpPr txBox="1"/>
            <p:nvPr/>
          </p:nvSpPr>
          <p:spPr>
            <a:xfrm>
              <a:off x="5483677" y="2145268"/>
              <a:ext cx="1857013" cy="293253"/>
            </a:xfrm>
            <a:prstGeom prst="rect">
              <a:avLst/>
            </a:prstGeom>
            <a:noFill/>
          </p:spPr>
          <p:txBody>
            <a:bodyPr wrap="none" rtlCol="0">
              <a:spAutoFit/>
            </a:bodyPr>
            <a:lstStyle/>
            <a:p>
              <a:pPr algn="ctr"/>
              <a:r>
                <a:rPr lang="en-US" sz="1600" b="1" u="sng" dirty="0">
                  <a:latin typeface="+mj-lt"/>
                </a:rPr>
                <a:t>Incorrect</a:t>
              </a:r>
              <a:r>
                <a:rPr lang="en-US" sz="1400" b="1" u="sng" dirty="0">
                  <a:latin typeface="+mj-lt"/>
                </a:rPr>
                <a:t> </a:t>
              </a:r>
              <a:r>
                <a:rPr lang="en-US" sz="1600" b="1" u="sng" dirty="0">
                  <a:latin typeface="+mj-lt"/>
                </a:rPr>
                <a:t>Posting</a:t>
              </a:r>
              <a:endParaRPr lang="en-US" sz="1400" b="1" u="sng" dirty="0">
                <a:latin typeface="+mj-lt"/>
              </a:endParaRPr>
            </a:p>
          </p:txBody>
        </p:sp>
        <p:sp>
          <p:nvSpPr>
            <p:cNvPr id="8" name="TextBox 7"/>
            <p:cNvSpPr txBox="1"/>
            <p:nvPr/>
          </p:nvSpPr>
          <p:spPr>
            <a:xfrm>
              <a:off x="7687733" y="1851374"/>
              <a:ext cx="2133600" cy="293253"/>
            </a:xfrm>
            <a:prstGeom prst="rect">
              <a:avLst/>
            </a:prstGeom>
            <a:noFill/>
          </p:spPr>
          <p:txBody>
            <a:bodyPr wrap="square" rtlCol="0">
              <a:spAutoFit/>
            </a:bodyPr>
            <a:lstStyle/>
            <a:p>
              <a:pPr algn="ctr"/>
              <a:r>
                <a:rPr lang="en-US" sz="1600" b="1" u="sng" dirty="0">
                  <a:latin typeface="+mj-lt"/>
                </a:rPr>
                <a:t>Normal Reversal</a:t>
              </a:r>
            </a:p>
          </p:txBody>
        </p:sp>
        <p:sp>
          <p:nvSpPr>
            <p:cNvPr id="9" name="TextBox 8"/>
            <p:cNvSpPr txBox="1"/>
            <p:nvPr/>
          </p:nvSpPr>
          <p:spPr>
            <a:xfrm>
              <a:off x="7787230" y="3223823"/>
              <a:ext cx="1934604" cy="293253"/>
            </a:xfrm>
            <a:prstGeom prst="rect">
              <a:avLst/>
            </a:prstGeom>
            <a:noFill/>
          </p:spPr>
          <p:txBody>
            <a:bodyPr wrap="none" rtlCol="0">
              <a:spAutoFit/>
            </a:bodyPr>
            <a:lstStyle/>
            <a:p>
              <a:pPr algn="ctr"/>
              <a:r>
                <a:rPr lang="en-US" sz="1600" b="1" u="sng" dirty="0">
                  <a:latin typeface="+mj-lt"/>
                </a:rPr>
                <a:t>Negative Reversal</a:t>
              </a:r>
            </a:p>
          </p:txBody>
        </p:sp>
        <p:sp>
          <p:nvSpPr>
            <p:cNvPr id="13" name="Oval 12"/>
            <p:cNvSpPr/>
            <p:nvPr/>
          </p:nvSpPr>
          <p:spPr bwMode="auto">
            <a:xfrm>
              <a:off x="6553200" y="4419600"/>
              <a:ext cx="609600" cy="381000"/>
            </a:xfrm>
            <a:prstGeom prst="ellips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endParaRPr lang="en-US" b="1" dirty="0">
                <a:solidFill>
                  <a:schemeClr val="bg1"/>
                </a:solidFill>
                <a:latin typeface="+mj-lt"/>
              </a:endParaRPr>
            </a:p>
          </p:txBody>
        </p:sp>
        <p:cxnSp>
          <p:nvCxnSpPr>
            <p:cNvPr id="15" name="Straight Arrow Connector 14"/>
            <p:cNvCxnSpPr/>
            <p:nvPr/>
          </p:nvCxnSpPr>
          <p:spPr bwMode="auto">
            <a:xfrm rot="5400000">
              <a:off x="6629400" y="5029200"/>
              <a:ext cx="457200" cy="1588"/>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sp>
          <p:nvSpPr>
            <p:cNvPr id="17" name="TextBox 16"/>
            <p:cNvSpPr txBox="1"/>
            <p:nvPr/>
          </p:nvSpPr>
          <p:spPr>
            <a:xfrm>
              <a:off x="6344816" y="5269468"/>
              <a:ext cx="2093870" cy="293253"/>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wrap="none" rtlCol="0">
              <a:spAutoFit/>
            </a:bodyPr>
            <a:lstStyle/>
            <a:p>
              <a:pPr algn="ctr"/>
              <a:r>
                <a:rPr lang="en-US" sz="1600" b="1" dirty="0">
                  <a:latin typeface="+mj-lt"/>
                </a:rPr>
                <a:t>Transaction Figures</a:t>
              </a:r>
            </a:p>
          </p:txBody>
        </p:sp>
        <p:sp>
          <p:nvSpPr>
            <p:cNvPr id="18" name="Oval 17"/>
            <p:cNvSpPr/>
            <p:nvPr/>
          </p:nvSpPr>
          <p:spPr bwMode="auto">
            <a:xfrm>
              <a:off x="7391400" y="4495800"/>
              <a:ext cx="609600" cy="381000"/>
            </a:xfrm>
            <a:prstGeom prst="ellips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endParaRPr lang="en-US" b="1" dirty="0">
                <a:solidFill>
                  <a:schemeClr val="bg1"/>
                </a:solidFill>
                <a:latin typeface="+mj-lt"/>
              </a:endParaRPr>
            </a:p>
          </p:txBody>
        </p:sp>
        <p:sp>
          <p:nvSpPr>
            <p:cNvPr id="19" name="Oval 18"/>
            <p:cNvSpPr/>
            <p:nvPr/>
          </p:nvSpPr>
          <p:spPr bwMode="auto">
            <a:xfrm>
              <a:off x="7391400" y="2819400"/>
              <a:ext cx="609600" cy="381000"/>
            </a:xfrm>
            <a:prstGeom prst="ellips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endParaRPr lang="en-US" b="1" dirty="0">
                <a:solidFill>
                  <a:schemeClr val="bg1"/>
                </a:solidFill>
                <a:latin typeface="+mj-lt"/>
              </a:endParaRPr>
            </a:p>
          </p:txBody>
        </p:sp>
        <p:cxnSp>
          <p:nvCxnSpPr>
            <p:cNvPr id="21" name="Straight Arrow Connector 20"/>
            <p:cNvCxnSpPr/>
            <p:nvPr/>
          </p:nvCxnSpPr>
          <p:spPr bwMode="auto">
            <a:xfrm rot="5400000">
              <a:off x="6438900" y="4000500"/>
              <a:ext cx="2057400" cy="457200"/>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cxnSp>
          <p:nvCxnSpPr>
            <p:cNvPr id="22" name="Straight Arrow Connector 21"/>
            <p:cNvCxnSpPr/>
            <p:nvPr/>
          </p:nvCxnSpPr>
          <p:spPr bwMode="auto">
            <a:xfrm rot="5400000">
              <a:off x="7506097" y="5066903"/>
              <a:ext cx="381000" cy="794"/>
            </a:xfrm>
            <a:prstGeom prst="straightConnector1">
              <a:avLst/>
            </a:prstGeom>
            <a:solidFill>
              <a:schemeClr val="accent1"/>
            </a:solidFill>
            <a:ln w="19050" cap="flat" cmpd="sng" algn="ctr">
              <a:solidFill>
                <a:srgbClr val="003366"/>
              </a:solidFill>
              <a:prstDash val="solid"/>
              <a:round/>
              <a:headEnd type="none" w="med" len="med"/>
              <a:tailEnd type="arrow"/>
            </a:ln>
            <a:effectLst/>
          </p:spPr>
        </p:cxnSp>
      </p:grpSp>
      <p:sp>
        <p:nvSpPr>
          <p:cNvPr id="6" name="Rectangle 5">
            <a:extLst>
              <a:ext uri="{FF2B5EF4-FFF2-40B4-BE49-F238E27FC236}">
                <a16:creationId xmlns:a16="http://schemas.microsoft.com/office/drawing/2014/main" id="{779DFC5E-970C-4BAD-8B68-C5A4C7CCDC10}"/>
              </a:ext>
            </a:extLst>
          </p:cNvPr>
          <p:cNvSpPr/>
          <p:nvPr/>
        </p:nvSpPr>
        <p:spPr>
          <a:xfrm>
            <a:off x="237796" y="1268760"/>
            <a:ext cx="6096000" cy="5124480"/>
          </a:xfrm>
          <a:prstGeom prst="rect">
            <a:avLst/>
          </a:prstGeom>
        </p:spPr>
        <p:txBody>
          <a:bodyPr>
            <a:spAutoFit/>
          </a:bodyPr>
          <a:lstStyle/>
          <a:p>
            <a:pPr marL="0" lvl="1">
              <a:spcBef>
                <a:spcPts val="1800"/>
              </a:spcBef>
              <a:buClr>
                <a:schemeClr val="accent1"/>
              </a:buClr>
            </a:pPr>
            <a:r>
              <a:rPr lang="en-US" sz="1600" dirty="0"/>
              <a:t>Document can be reversed by: </a:t>
            </a:r>
          </a:p>
          <a:p>
            <a:pPr marL="358775" lvl="1" indent="-358775">
              <a:spcBef>
                <a:spcPts val="1800"/>
              </a:spcBef>
              <a:buClr>
                <a:schemeClr val="accent1"/>
              </a:buClr>
              <a:buFont typeface="Wingdings" panose="05000000000000000000" pitchFamily="2" charset="2"/>
              <a:buChar char="§"/>
            </a:pPr>
            <a:r>
              <a:rPr lang="en-US" sz="1600" dirty="0"/>
              <a:t>Normal reversal posting</a:t>
            </a:r>
          </a:p>
          <a:p>
            <a:pPr marL="358775" lvl="1" indent="-358775">
              <a:spcBef>
                <a:spcPts val="1800"/>
              </a:spcBef>
              <a:buClr>
                <a:schemeClr val="accent1"/>
              </a:buClr>
              <a:buFont typeface="Wingdings" panose="05000000000000000000" pitchFamily="2" charset="2"/>
              <a:buChar char="§"/>
            </a:pPr>
            <a:r>
              <a:rPr lang="en-US" sz="1600" dirty="0"/>
              <a:t>Negative posting</a:t>
            </a:r>
          </a:p>
          <a:p>
            <a:pPr marL="0" lvl="1">
              <a:spcBef>
                <a:spcPts val="1800"/>
              </a:spcBef>
              <a:buClr>
                <a:schemeClr val="accent1"/>
              </a:buClr>
            </a:pPr>
            <a:r>
              <a:rPr lang="en-US" sz="1600" dirty="0"/>
              <a:t>Normal reversal posting:</a:t>
            </a:r>
          </a:p>
          <a:p>
            <a:pPr marL="358775" lvl="1" indent="-358775">
              <a:spcBef>
                <a:spcPts val="1800"/>
              </a:spcBef>
              <a:buClr>
                <a:schemeClr val="accent1"/>
              </a:buClr>
              <a:buFont typeface="Wingdings" panose="05000000000000000000" pitchFamily="2" charset="2"/>
              <a:buChar char="§"/>
            </a:pPr>
            <a:r>
              <a:rPr lang="en-US" sz="1600" dirty="0"/>
              <a:t>Incorrect debit as credit  and vice versa</a:t>
            </a:r>
          </a:p>
          <a:p>
            <a:pPr marL="358775" lvl="1" indent="-358775">
              <a:spcBef>
                <a:spcPts val="1800"/>
              </a:spcBef>
              <a:buClr>
                <a:schemeClr val="accent1"/>
              </a:buClr>
              <a:buFont typeface="Wingdings" panose="05000000000000000000" pitchFamily="2" charset="2"/>
              <a:buChar char="§"/>
            </a:pPr>
            <a:r>
              <a:rPr lang="en-US" sz="1600" dirty="0"/>
              <a:t>Increase in transaction figures</a:t>
            </a:r>
          </a:p>
          <a:p>
            <a:pPr marL="0" lvl="1">
              <a:spcBef>
                <a:spcPts val="1800"/>
              </a:spcBef>
              <a:buClr>
                <a:schemeClr val="accent1"/>
              </a:buClr>
            </a:pPr>
            <a:r>
              <a:rPr lang="en-US" sz="1600" dirty="0"/>
              <a:t>Negative posting:</a:t>
            </a:r>
          </a:p>
          <a:p>
            <a:pPr marL="358775" lvl="1" indent="-358775">
              <a:spcBef>
                <a:spcPts val="1800"/>
              </a:spcBef>
              <a:buClr>
                <a:schemeClr val="accent1"/>
              </a:buClr>
              <a:buFont typeface="Wingdings" panose="05000000000000000000" pitchFamily="2" charset="2"/>
              <a:buChar char="§"/>
            </a:pPr>
            <a:r>
              <a:rPr lang="en-US" sz="1600" dirty="0"/>
              <a:t>Incorrect debit as credit and vice versa</a:t>
            </a:r>
          </a:p>
          <a:p>
            <a:pPr marL="358775" lvl="1" indent="-358775">
              <a:spcBef>
                <a:spcPts val="1800"/>
              </a:spcBef>
              <a:buClr>
                <a:schemeClr val="accent1"/>
              </a:buClr>
              <a:buFont typeface="Wingdings" panose="05000000000000000000" pitchFamily="2" charset="2"/>
              <a:buChar char="§"/>
            </a:pPr>
            <a:r>
              <a:rPr lang="en-US" sz="1600" dirty="0"/>
              <a:t>Posted amount not added to transaction figures, </a:t>
            </a:r>
            <a:br>
              <a:rPr lang="en-US" sz="1600" dirty="0"/>
            </a:br>
            <a:r>
              <a:rPr lang="en-US" sz="1600" dirty="0"/>
              <a:t>but  subtracted from transaction figures</a:t>
            </a:r>
          </a:p>
          <a:p>
            <a:pPr marL="358775" lvl="1" indent="-358775">
              <a:spcBef>
                <a:spcPts val="1800"/>
              </a:spcBef>
              <a:buClr>
                <a:schemeClr val="accent1"/>
              </a:buClr>
              <a:buFont typeface="Wingdings" panose="05000000000000000000" pitchFamily="2" charset="2"/>
              <a:buChar char="§"/>
            </a:pPr>
            <a:r>
              <a:rPr lang="en-US" sz="1600" dirty="0"/>
              <a:t>This makes the balance reduced as it is before the incorrect posting</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Reversal Reason</a:t>
            </a:r>
          </a:p>
        </p:txBody>
      </p:sp>
      <p:sp>
        <p:nvSpPr>
          <p:cNvPr id="5" name="Rectangle 4">
            <a:extLst>
              <a:ext uri="{FF2B5EF4-FFF2-40B4-BE49-F238E27FC236}">
                <a16:creationId xmlns:a16="http://schemas.microsoft.com/office/drawing/2014/main" id="{733D26A3-2986-4F11-8AA0-F441ED6F2E70}"/>
              </a:ext>
            </a:extLst>
          </p:cNvPr>
          <p:cNvSpPr/>
          <p:nvPr/>
        </p:nvSpPr>
        <p:spPr>
          <a:xfrm>
            <a:off x="227013" y="1341438"/>
            <a:ext cx="11688762" cy="2723823"/>
          </a:xfrm>
          <a:prstGeom prst="rect">
            <a:avLst/>
          </a:prstGeom>
        </p:spPr>
        <p:txBody>
          <a:bodyPr wrap="square">
            <a:spAutoFit/>
          </a:bodyPr>
          <a:lstStyle/>
          <a:p>
            <a:pPr marL="285750" indent="-285750">
              <a:spcBef>
                <a:spcPts val="1800"/>
              </a:spcBef>
              <a:buClr>
                <a:schemeClr val="accent1"/>
              </a:buClr>
              <a:buFont typeface="Wingdings" panose="05000000000000000000" pitchFamily="2" charset="2"/>
              <a:buChar char="§"/>
            </a:pPr>
            <a:r>
              <a:rPr lang="en-US" sz="1600" dirty="0"/>
              <a:t>Whenever you reverse a document, you have to enter a </a:t>
            </a:r>
            <a:r>
              <a:rPr lang="en-US" sz="1600" b="1" dirty="0"/>
              <a:t>reversal reason </a:t>
            </a:r>
            <a:r>
              <a:rPr lang="en-US" sz="1600" dirty="0"/>
              <a:t>that explains the reversal</a:t>
            </a:r>
          </a:p>
          <a:p>
            <a:pPr marL="285750" indent="-285750">
              <a:spcBef>
                <a:spcPts val="1800"/>
              </a:spcBef>
              <a:buClr>
                <a:schemeClr val="accent1"/>
              </a:buClr>
              <a:buFont typeface="Wingdings" panose="05000000000000000000" pitchFamily="2" charset="2"/>
              <a:buChar char="§"/>
            </a:pPr>
            <a:r>
              <a:rPr lang="en-US" sz="1600" dirty="0"/>
              <a:t>Reversal reason also controls whether the reversal date is allowed to be different to the original posting date</a:t>
            </a:r>
          </a:p>
          <a:p>
            <a:pPr marL="285750" indent="-285750">
              <a:spcBef>
                <a:spcPts val="1800"/>
              </a:spcBef>
              <a:buClr>
                <a:schemeClr val="accent1"/>
              </a:buClr>
              <a:buFont typeface="Wingdings" panose="05000000000000000000" pitchFamily="2" charset="2"/>
              <a:buChar char="§"/>
            </a:pPr>
            <a:r>
              <a:rPr lang="en-US" sz="1600" dirty="0"/>
              <a:t>Documents with cleared items cannot be reversed. It must be reset.</a:t>
            </a:r>
          </a:p>
          <a:p>
            <a:pPr marL="285750" indent="-285750">
              <a:spcBef>
                <a:spcPts val="1800"/>
              </a:spcBef>
              <a:buClr>
                <a:schemeClr val="accent1"/>
              </a:buClr>
              <a:buFont typeface="Wingdings" panose="05000000000000000000" pitchFamily="2" charset="2"/>
              <a:buChar char="§"/>
            </a:pPr>
            <a:r>
              <a:rPr lang="en-US" sz="1600" dirty="0"/>
              <a:t>To activate negative postings:</a:t>
            </a:r>
          </a:p>
          <a:p>
            <a:pPr marL="742950" lvl="1" indent="-285750">
              <a:spcBef>
                <a:spcPts val="1800"/>
              </a:spcBef>
              <a:buClr>
                <a:schemeClr val="accent2"/>
              </a:buClr>
              <a:buFont typeface="Arial" panose="020B0604020202020204" pitchFamily="34" charset="0"/>
              <a:buChar char="•"/>
            </a:pPr>
            <a:r>
              <a:rPr lang="en-US" sz="1600" dirty="0"/>
              <a:t>The company code should permit negative postings. [</a:t>
            </a:r>
            <a:r>
              <a:rPr lang="en-US" sz="1600" dirty="0" err="1"/>
              <a:t>T.code</a:t>
            </a:r>
            <a:r>
              <a:rPr lang="en-US" sz="1600" dirty="0"/>
              <a:t> – (OBY6)]</a:t>
            </a:r>
          </a:p>
          <a:p>
            <a:pPr marL="742950" lvl="1" indent="-285750">
              <a:spcBef>
                <a:spcPts val="1800"/>
              </a:spcBef>
              <a:buClr>
                <a:schemeClr val="accent2"/>
              </a:buClr>
              <a:buFont typeface="Arial" panose="020B0604020202020204" pitchFamily="34" charset="0"/>
              <a:buChar char="•"/>
            </a:pPr>
            <a:r>
              <a:rPr lang="en-US" sz="1600" dirty="0"/>
              <a:t>Reversal reason must be defined for negative reversal</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Reversal </a:t>
            </a:r>
          </a:p>
        </p:txBody>
      </p:sp>
      <p:sp>
        <p:nvSpPr>
          <p:cNvPr id="5" name="Rectangle 4">
            <a:extLst>
              <a:ext uri="{FF2B5EF4-FFF2-40B4-BE49-F238E27FC236}">
                <a16:creationId xmlns:a16="http://schemas.microsoft.com/office/drawing/2014/main" id="{DC91EB73-A2D2-4377-8BF6-B65729232BF5}"/>
              </a:ext>
            </a:extLst>
          </p:cNvPr>
          <p:cNvSpPr/>
          <p:nvPr/>
        </p:nvSpPr>
        <p:spPr>
          <a:xfrm>
            <a:off x="227349" y="1341438"/>
            <a:ext cx="11688426" cy="2400657"/>
          </a:xfrm>
          <a:prstGeom prst="rect">
            <a:avLst/>
          </a:prstGeom>
        </p:spPr>
        <p:txBody>
          <a:bodyPr wrap="square">
            <a:spAutoFit/>
          </a:bodyPr>
          <a:lstStyle/>
          <a:p>
            <a:pPr>
              <a:spcBef>
                <a:spcPts val="1800"/>
              </a:spcBef>
              <a:buNone/>
            </a:pPr>
            <a:r>
              <a:rPr lang="en-US" b="1" u="sng" dirty="0"/>
              <a:t>Summary:</a:t>
            </a:r>
          </a:p>
          <a:p>
            <a:pPr>
              <a:spcBef>
                <a:spcPts val="1800"/>
              </a:spcBef>
              <a:buNone/>
            </a:pPr>
            <a:r>
              <a:rPr lang="en-US" b="1" dirty="0"/>
              <a:t>Now you should be able to:</a:t>
            </a:r>
            <a:endParaRPr lang="en-US" kern="0" dirty="0"/>
          </a:p>
          <a:p>
            <a:pPr marL="358775" lvl="1" indent="-358775" fontAlgn="base">
              <a:spcBef>
                <a:spcPts val="1800"/>
              </a:spcBef>
              <a:buClr>
                <a:schemeClr val="accent1"/>
              </a:buClr>
              <a:buFont typeface="Wingdings" panose="05000000000000000000" pitchFamily="2" charset="2"/>
              <a:buChar char="§"/>
              <a:defRPr/>
            </a:pPr>
            <a:r>
              <a:rPr lang="en-US" dirty="0"/>
              <a:t>Understand the types of reversals</a:t>
            </a:r>
          </a:p>
          <a:p>
            <a:pPr marL="358775" lvl="1" indent="-358775" fontAlgn="base">
              <a:spcBef>
                <a:spcPts val="1800"/>
              </a:spcBef>
              <a:buClr>
                <a:schemeClr val="accent1"/>
              </a:buClr>
              <a:buFont typeface="Wingdings" panose="05000000000000000000" pitchFamily="2" charset="2"/>
              <a:buChar char="§"/>
              <a:defRPr/>
            </a:pPr>
            <a:r>
              <a:rPr lang="en-US" dirty="0"/>
              <a:t>Reverse the documents</a:t>
            </a:r>
          </a:p>
          <a:p>
            <a:pPr marL="358775" lvl="1" indent="-358775" fontAlgn="base">
              <a:spcBef>
                <a:spcPts val="1800"/>
              </a:spcBef>
              <a:buClr>
                <a:schemeClr val="accent1"/>
              </a:buClr>
              <a:buFont typeface="Wingdings" panose="05000000000000000000" pitchFamily="2" charset="2"/>
              <a:buChar char="§"/>
              <a:defRPr/>
            </a:pPr>
            <a:r>
              <a:rPr lang="en-US" dirty="0"/>
              <a:t>Explain reversal reason codes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Reversal: Exercise Time</a:t>
            </a:r>
          </a:p>
        </p:txBody>
      </p:sp>
      <p:pic>
        <p:nvPicPr>
          <p:cNvPr id="6" name="Picture 2" descr="C:\Documents and Settings\rpotturi\Local Settings\Temporary Internet Files\Content.IE5\O1I78H6N\MC900048774[1].wmf">
            <a:extLst>
              <a:ext uri="{FF2B5EF4-FFF2-40B4-BE49-F238E27FC236}">
                <a16:creationId xmlns:a16="http://schemas.microsoft.com/office/drawing/2014/main" id="{EBF4BBB7-36AC-4C81-B7C5-22EDDCF67F5A}"/>
              </a:ext>
            </a:extLst>
          </p:cNvPr>
          <p:cNvPicPr>
            <a:picLocks noChangeAspect="1" noChangeArrowheads="1"/>
          </p:cNvPicPr>
          <p:nvPr/>
        </p:nvPicPr>
        <p:blipFill>
          <a:blip r:embed="rId2" cstate="print"/>
          <a:stretch>
            <a:fillRect/>
          </a:stretch>
        </p:blipFill>
        <p:spPr bwMode="auto">
          <a:xfrm>
            <a:off x="10260048" y="4797152"/>
            <a:ext cx="1668600" cy="1695400"/>
          </a:xfrm>
          <a:prstGeom prst="rect">
            <a:avLst/>
          </a:prstGeom>
        </p:spPr>
      </p:pic>
      <p:sp>
        <p:nvSpPr>
          <p:cNvPr id="7" name="Rectangle 6">
            <a:extLst>
              <a:ext uri="{FF2B5EF4-FFF2-40B4-BE49-F238E27FC236}">
                <a16:creationId xmlns:a16="http://schemas.microsoft.com/office/drawing/2014/main" id="{1D870F63-A0EA-45C7-83AB-0AF8A00B0AA5}"/>
              </a:ext>
            </a:extLst>
          </p:cNvPr>
          <p:cNvSpPr/>
          <p:nvPr/>
        </p:nvSpPr>
        <p:spPr>
          <a:xfrm>
            <a:off x="227013" y="1341438"/>
            <a:ext cx="11688762" cy="2123658"/>
          </a:xfrm>
          <a:prstGeom prst="rect">
            <a:avLst/>
          </a:prstGeom>
        </p:spPr>
        <p:txBody>
          <a:bodyPr wrap="square">
            <a:spAutoFit/>
          </a:bodyPr>
          <a:lstStyle/>
          <a:p>
            <a:pPr>
              <a:spcBef>
                <a:spcPts val="2400"/>
              </a:spcBef>
              <a:buNone/>
            </a:pPr>
            <a:r>
              <a:rPr lang="en-US" b="1" dirty="0"/>
              <a:t>? </a:t>
            </a:r>
            <a:r>
              <a:rPr lang="en-US" dirty="0"/>
              <a:t>Name the two possible ways to reverse a document in </a:t>
            </a:r>
            <a:r>
              <a:rPr lang="en-US" dirty="0" err="1"/>
              <a:t>mySAP</a:t>
            </a:r>
            <a:r>
              <a:rPr lang="en-US" dirty="0"/>
              <a:t> ERP Financials.</a:t>
            </a:r>
          </a:p>
          <a:p>
            <a:pPr>
              <a:spcBef>
                <a:spcPts val="2400"/>
              </a:spcBef>
              <a:buNone/>
            </a:pPr>
            <a:r>
              <a:rPr lang="en-US" b="1" dirty="0"/>
              <a:t>?</a:t>
            </a:r>
            <a:r>
              <a:rPr lang="en-US" dirty="0"/>
              <a:t> What are the two prerequisites that must be fulfilled in order to process negative postings?</a:t>
            </a:r>
          </a:p>
          <a:p>
            <a:pPr>
              <a:spcBef>
                <a:spcPts val="2400"/>
              </a:spcBef>
              <a:buNone/>
            </a:pPr>
            <a:r>
              <a:rPr lang="en-US" b="1" dirty="0"/>
              <a:t>?</a:t>
            </a:r>
            <a:r>
              <a:rPr lang="en-US" dirty="0"/>
              <a:t> Check whether company code “1000”  allows negative postings.</a:t>
            </a:r>
          </a:p>
          <a:p>
            <a:pPr>
              <a:spcBef>
                <a:spcPts val="2400"/>
              </a:spcBef>
              <a:buNone/>
            </a:pPr>
            <a:r>
              <a:rPr lang="en-US" b="1" dirty="0"/>
              <a:t>?</a:t>
            </a:r>
            <a:r>
              <a:rPr lang="en-US" dirty="0"/>
              <a:t> Cleared documents can be reversed (T/F)</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8"/>
          <p:cNvSpPr>
            <a:spLocks noGrp="1"/>
          </p:cNvSpPr>
          <p:nvPr>
            <p:ph type="title"/>
          </p:nvPr>
        </p:nvSpPr>
        <p:spPr/>
        <p:txBody>
          <a:bodyPr/>
          <a:lstStyle/>
          <a:p>
            <a:r>
              <a:rPr lang="en-US" dirty="0"/>
              <a:t>Posting Control: Payment Terms and Cash Discounts</a:t>
            </a:r>
          </a:p>
        </p:txBody>
      </p:sp>
      <p:graphicFrame>
        <p:nvGraphicFramePr>
          <p:cNvPr id="5" name="Diagram 4"/>
          <p:cNvGraphicFramePr/>
          <p:nvPr>
            <p:extLst>
              <p:ext uri="{D42A27DB-BD31-4B8C-83A1-F6EECF244321}">
                <p14:modId xmlns:p14="http://schemas.microsoft.com/office/powerpoint/2010/main" val="1534906446"/>
              </p:ext>
            </p:extLst>
          </p:nvPr>
        </p:nvGraphicFramePr>
        <p:xfrm>
          <a:off x="1127448" y="1219200"/>
          <a:ext cx="9937104" cy="4946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36090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Payment Terms and Cash Discounts</a:t>
            </a:r>
          </a:p>
        </p:txBody>
      </p:sp>
      <p:sp>
        <p:nvSpPr>
          <p:cNvPr id="5" name="Rectangle 4">
            <a:extLst>
              <a:ext uri="{FF2B5EF4-FFF2-40B4-BE49-F238E27FC236}">
                <a16:creationId xmlns:a16="http://schemas.microsoft.com/office/drawing/2014/main" id="{496F5AB9-F8E9-4889-A2A2-648CFACDEEAF}"/>
              </a:ext>
            </a:extLst>
          </p:cNvPr>
          <p:cNvSpPr/>
          <p:nvPr/>
        </p:nvSpPr>
        <p:spPr>
          <a:xfrm>
            <a:off x="239655" y="1340768"/>
            <a:ext cx="11676119" cy="1892826"/>
          </a:xfrm>
          <a:prstGeom prst="rect">
            <a:avLst/>
          </a:prstGeom>
        </p:spPr>
        <p:txBody>
          <a:bodyPr wrap="square">
            <a:spAutoFit/>
          </a:bodyPr>
          <a:lstStyle/>
          <a:p>
            <a:pPr>
              <a:spcBef>
                <a:spcPts val="1800"/>
              </a:spcBef>
              <a:buNone/>
            </a:pPr>
            <a:r>
              <a:rPr lang="en-US" b="1" u="sng" dirty="0"/>
              <a:t>Objective:</a:t>
            </a:r>
          </a:p>
          <a:p>
            <a:pPr>
              <a:spcBef>
                <a:spcPts val="1800"/>
              </a:spcBef>
              <a:buNone/>
            </a:pPr>
            <a:r>
              <a:rPr lang="en-US" b="1" dirty="0"/>
              <a:t>After the lesson you will be able to:</a:t>
            </a:r>
          </a:p>
          <a:p>
            <a:pPr marL="358775" lvl="1" indent="-358775">
              <a:spcBef>
                <a:spcPts val="1800"/>
              </a:spcBef>
              <a:buClr>
                <a:schemeClr val="accent1"/>
              </a:buClr>
              <a:buFont typeface="Wingdings" panose="05000000000000000000" pitchFamily="2" charset="2"/>
              <a:buChar char="§"/>
            </a:pPr>
            <a:r>
              <a:rPr lang="en-US" dirty="0"/>
              <a:t>Define terms of payment</a:t>
            </a:r>
          </a:p>
          <a:p>
            <a:pPr marL="358775" lvl="1" indent="-358775">
              <a:spcBef>
                <a:spcPts val="1800"/>
              </a:spcBef>
              <a:buClr>
                <a:schemeClr val="accent1"/>
              </a:buClr>
              <a:buFont typeface="Wingdings" panose="05000000000000000000" pitchFamily="2" charset="2"/>
              <a:buChar char="§"/>
            </a:pPr>
            <a:r>
              <a:rPr lang="en-US" dirty="0"/>
              <a:t>Explain the account determination for automatic postings of cash discount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of Payment</a:t>
            </a:r>
          </a:p>
        </p:txBody>
      </p:sp>
      <p:sp>
        <p:nvSpPr>
          <p:cNvPr id="5" name="Rectangle 4">
            <a:extLst>
              <a:ext uri="{FF2B5EF4-FFF2-40B4-BE49-F238E27FC236}">
                <a16:creationId xmlns:a16="http://schemas.microsoft.com/office/drawing/2014/main" id="{352E9667-DA01-4938-A33E-AAF53506EC13}"/>
              </a:ext>
            </a:extLst>
          </p:cNvPr>
          <p:cNvSpPr/>
          <p:nvPr/>
        </p:nvSpPr>
        <p:spPr>
          <a:xfrm>
            <a:off x="227013" y="980728"/>
            <a:ext cx="11688762" cy="5355312"/>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pPr>
            <a:r>
              <a:rPr lang="en-US" sz="1600" dirty="0"/>
              <a:t>Terms of payment are </a:t>
            </a:r>
            <a:r>
              <a:rPr lang="en-US" sz="1600" b="1" dirty="0"/>
              <a:t>conditions agreed </a:t>
            </a:r>
            <a:r>
              <a:rPr lang="en-US" sz="1600" dirty="0"/>
              <a:t>between business partners for the payment of invoices. It defines the </a:t>
            </a:r>
            <a:r>
              <a:rPr lang="en-US" sz="1600" b="1" dirty="0"/>
              <a:t>due date and the cash discount </a:t>
            </a:r>
            <a:r>
              <a:rPr lang="en-US" sz="1600" dirty="0"/>
              <a:t>offered for payment of the invoice within a certain period</a:t>
            </a:r>
          </a:p>
          <a:p>
            <a:pPr marL="358775" indent="-358775">
              <a:spcBef>
                <a:spcPts val="1800"/>
              </a:spcBef>
              <a:buClr>
                <a:schemeClr val="accent1"/>
              </a:buClr>
              <a:buFont typeface="Wingdings" panose="05000000000000000000" pitchFamily="2" charset="2"/>
              <a:buChar char="§"/>
            </a:pPr>
            <a:r>
              <a:rPr lang="en-US" sz="1600" dirty="0"/>
              <a:t>The company uses different terms of payment for customers and vendors</a:t>
            </a:r>
          </a:p>
          <a:p>
            <a:pPr marL="358775" indent="-358775">
              <a:spcBef>
                <a:spcPts val="1800"/>
              </a:spcBef>
              <a:buClr>
                <a:schemeClr val="accent1"/>
              </a:buClr>
              <a:buFont typeface="Wingdings" panose="05000000000000000000" pitchFamily="2" charset="2"/>
              <a:buChar char="§"/>
            </a:pPr>
            <a:r>
              <a:rPr lang="en-US" sz="1600" dirty="0"/>
              <a:t>It continually negotiates new terms of payments with a vendor, and these are to be reflected in the system</a:t>
            </a:r>
          </a:p>
          <a:p>
            <a:pPr>
              <a:spcBef>
                <a:spcPts val="1800"/>
              </a:spcBef>
              <a:buNone/>
            </a:pPr>
            <a:r>
              <a:rPr lang="en-US" sz="1600" b="1" u="sng" dirty="0"/>
              <a:t>The terms of payment are used to define:</a:t>
            </a:r>
          </a:p>
          <a:p>
            <a:pPr marL="358775" lvl="1" indent="-358775">
              <a:spcBef>
                <a:spcPts val="1800"/>
              </a:spcBef>
              <a:buClr>
                <a:schemeClr val="accent1"/>
              </a:buClr>
              <a:buFont typeface="Wingdings" panose="05000000000000000000" pitchFamily="2" charset="2"/>
              <a:buChar char="§"/>
            </a:pPr>
            <a:r>
              <a:rPr lang="en-US" sz="1600" dirty="0"/>
              <a:t>Baseline date for due date calculation</a:t>
            </a:r>
          </a:p>
          <a:p>
            <a:pPr marL="358775" lvl="1" indent="-358775">
              <a:spcBef>
                <a:spcPts val="1800"/>
              </a:spcBef>
              <a:buClr>
                <a:schemeClr val="accent1"/>
              </a:buClr>
              <a:buFont typeface="Wingdings" panose="05000000000000000000" pitchFamily="2" charset="2"/>
              <a:buChar char="§"/>
            </a:pPr>
            <a:r>
              <a:rPr lang="en-US" sz="1600" dirty="0"/>
              <a:t>Cash discount periods</a:t>
            </a:r>
          </a:p>
          <a:p>
            <a:pPr marL="358775" lvl="1" indent="-358775">
              <a:spcBef>
                <a:spcPts val="1800"/>
              </a:spcBef>
              <a:buClr>
                <a:schemeClr val="accent1"/>
              </a:buClr>
              <a:buFont typeface="Wingdings" panose="05000000000000000000" pitchFamily="2" charset="2"/>
              <a:buChar char="§"/>
            </a:pPr>
            <a:r>
              <a:rPr lang="en-US" sz="1600" dirty="0"/>
              <a:t>Cash discount percentage rates</a:t>
            </a:r>
          </a:p>
          <a:p>
            <a:pPr>
              <a:spcBef>
                <a:spcPts val="1800"/>
              </a:spcBef>
              <a:buNone/>
            </a:pPr>
            <a:r>
              <a:rPr lang="en-US" sz="1600" b="1" u="sng" dirty="0"/>
              <a:t>The terms of payment are:</a:t>
            </a:r>
          </a:p>
          <a:p>
            <a:pPr marL="358775" lvl="1" indent="-358775">
              <a:spcBef>
                <a:spcPts val="1800"/>
              </a:spcBef>
              <a:buClr>
                <a:schemeClr val="accent1"/>
              </a:buClr>
              <a:buFont typeface="Wingdings" panose="05000000000000000000" pitchFamily="2" charset="2"/>
              <a:buChar char="§"/>
            </a:pPr>
            <a:r>
              <a:rPr lang="en-US" sz="1600" dirty="0"/>
              <a:t>Assigned to customer/vendor master record</a:t>
            </a:r>
          </a:p>
          <a:p>
            <a:pPr marL="358775" lvl="1" indent="-358775">
              <a:spcBef>
                <a:spcPts val="1800"/>
              </a:spcBef>
              <a:buClr>
                <a:schemeClr val="accent1"/>
              </a:buClr>
              <a:buFont typeface="Wingdings" panose="05000000000000000000" pitchFamily="2" charset="2"/>
              <a:buChar char="§"/>
            </a:pPr>
            <a:r>
              <a:rPr lang="en-US" sz="1600" dirty="0"/>
              <a:t>Defaulted by the system or entered by the user</a:t>
            </a:r>
          </a:p>
          <a:p>
            <a:pPr marL="358775" lvl="1" indent="-358775">
              <a:spcBef>
                <a:spcPts val="1800"/>
              </a:spcBef>
              <a:buClr>
                <a:schemeClr val="accent1"/>
              </a:buClr>
              <a:buFont typeface="Wingdings" panose="05000000000000000000" pitchFamily="2" charset="2"/>
              <a:buChar char="§"/>
            </a:pPr>
            <a:r>
              <a:rPr lang="en-US" sz="1600" dirty="0"/>
              <a:t>Used in transaction line items to determine payment conditions</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of Payment in Invoices</a:t>
            </a:r>
          </a:p>
        </p:txBody>
      </p:sp>
      <p:graphicFrame>
        <p:nvGraphicFramePr>
          <p:cNvPr id="11" name="Table 10"/>
          <p:cNvGraphicFramePr>
            <a:graphicFrameLocks noGrp="1"/>
          </p:cNvGraphicFramePr>
          <p:nvPr>
            <p:extLst>
              <p:ext uri="{D42A27DB-BD31-4B8C-83A1-F6EECF244321}">
                <p14:modId xmlns:p14="http://schemas.microsoft.com/office/powerpoint/2010/main" val="146283257"/>
              </p:ext>
            </p:extLst>
          </p:nvPr>
        </p:nvGraphicFramePr>
        <p:xfrm>
          <a:off x="2286000" y="4267200"/>
          <a:ext cx="7620000" cy="1998495"/>
        </p:xfrm>
        <a:graphic>
          <a:graphicData uri="http://schemas.openxmlformats.org/drawingml/2006/table">
            <a:tbl>
              <a:tblPr firstRow="1" bandRow="1">
                <a:tableStyleId>{21E4AEA4-8DFA-4A89-87EB-49C32662AFE0}</a:tableStyleId>
              </a:tblPr>
              <a:tblGrid>
                <a:gridCol w="3810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666165">
                <a:tc>
                  <a:txBody>
                    <a:bodyPr/>
                    <a:lstStyle/>
                    <a:p>
                      <a:r>
                        <a:rPr lang="en-US" sz="1600" dirty="0"/>
                        <a:t>Company code segment    </a:t>
                      </a:r>
                      <a:endParaRPr lang="en-US" sz="1600" b="0" dirty="0">
                        <a:solidFill>
                          <a:schemeClr val="tx1"/>
                        </a:solidFill>
                      </a:endParaRPr>
                    </a:p>
                  </a:txBody>
                  <a:tcPr marT="108000" marB="108000" anchor="ctr"/>
                </a:tc>
                <a:tc>
                  <a:txBody>
                    <a:bodyPr/>
                    <a:lstStyle/>
                    <a:p>
                      <a:r>
                        <a:rPr lang="en-US" sz="1600" dirty="0"/>
                        <a:t>Invoice created in Financials</a:t>
                      </a:r>
                      <a:endParaRPr lang="en-US" sz="1600" b="0" dirty="0">
                        <a:solidFill>
                          <a:schemeClr val="tx1"/>
                        </a:solidFill>
                      </a:endParaRPr>
                    </a:p>
                  </a:txBody>
                  <a:tcPr marT="108000" marB="108000" anchor="ctr"/>
                </a:tc>
                <a:extLst>
                  <a:ext uri="{0D108BD9-81ED-4DB2-BD59-A6C34878D82A}">
                    <a16:rowId xmlns:a16="http://schemas.microsoft.com/office/drawing/2014/main" val="10000"/>
                  </a:ext>
                </a:extLst>
              </a:tr>
              <a:tr h="666165">
                <a:tc>
                  <a:txBody>
                    <a:bodyPr/>
                    <a:lstStyle/>
                    <a:p>
                      <a:r>
                        <a:rPr lang="en-US" sz="1600" dirty="0"/>
                        <a:t>Sales area segment          </a:t>
                      </a:r>
                      <a:endParaRPr lang="en-US" sz="1600" b="0" dirty="0"/>
                    </a:p>
                  </a:txBody>
                  <a:tcPr marT="108000" marB="108000" anchor="ctr"/>
                </a:tc>
                <a:tc>
                  <a:txBody>
                    <a:bodyPr/>
                    <a:lstStyle/>
                    <a:p>
                      <a:r>
                        <a:rPr lang="en-US" sz="1600" dirty="0"/>
                        <a:t>Invoice created in SD</a:t>
                      </a:r>
                      <a:endParaRPr lang="en-US" sz="1600" b="0" dirty="0"/>
                    </a:p>
                  </a:txBody>
                  <a:tcPr marT="108000" marB="108000" anchor="ctr"/>
                </a:tc>
                <a:extLst>
                  <a:ext uri="{0D108BD9-81ED-4DB2-BD59-A6C34878D82A}">
                    <a16:rowId xmlns:a16="http://schemas.microsoft.com/office/drawing/2014/main" val="10001"/>
                  </a:ext>
                </a:extLst>
              </a:tr>
              <a:tr h="666165">
                <a:tc>
                  <a:txBody>
                    <a:bodyPr/>
                    <a:lstStyle/>
                    <a:p>
                      <a:r>
                        <a:rPr lang="en-US" sz="1600" dirty="0"/>
                        <a:t>Purchasing organization segment </a:t>
                      </a:r>
                      <a:endParaRPr lang="en-US" sz="1600" b="0" dirty="0"/>
                    </a:p>
                  </a:txBody>
                  <a:tcPr marT="108000" marB="108000" anchor="ctr"/>
                </a:tc>
                <a:tc>
                  <a:txBody>
                    <a:bodyPr/>
                    <a:lstStyle/>
                    <a:p>
                      <a:r>
                        <a:rPr lang="en-US" sz="1600" dirty="0"/>
                        <a:t>Invoice created in MM</a:t>
                      </a:r>
                      <a:endParaRPr lang="en-US" sz="1600" b="0" dirty="0"/>
                    </a:p>
                  </a:txBody>
                  <a:tcPr marT="108000" marB="108000" anchor="ctr"/>
                </a:tc>
                <a:extLst>
                  <a:ext uri="{0D108BD9-81ED-4DB2-BD59-A6C34878D82A}">
                    <a16:rowId xmlns:a16="http://schemas.microsoft.com/office/drawing/2014/main" val="10002"/>
                  </a:ext>
                </a:extLst>
              </a:tr>
            </a:tbl>
          </a:graphicData>
        </a:graphic>
      </p:graphicFrame>
      <p:graphicFrame>
        <p:nvGraphicFramePr>
          <p:cNvPr id="12" name="Diagram 11"/>
          <p:cNvGraphicFramePr/>
          <p:nvPr>
            <p:extLst>
              <p:ext uri="{D42A27DB-BD31-4B8C-83A1-F6EECF244321}">
                <p14:modId xmlns:p14="http://schemas.microsoft.com/office/powerpoint/2010/main" val="2497304582"/>
              </p:ext>
            </p:extLst>
          </p:nvPr>
        </p:nvGraphicFramePr>
        <p:xfrm>
          <a:off x="2362200" y="1524000"/>
          <a:ext cx="7010400" cy="1998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6159021F-FECF-482C-BE88-C00C58959376}"/>
              </a:ext>
            </a:extLst>
          </p:cNvPr>
          <p:cNvSpPr/>
          <p:nvPr/>
        </p:nvSpPr>
        <p:spPr>
          <a:xfrm>
            <a:off x="3048000" y="980728"/>
            <a:ext cx="6096000" cy="338554"/>
          </a:xfrm>
          <a:prstGeom prst="rect">
            <a:avLst/>
          </a:prstGeom>
        </p:spPr>
        <p:txBody>
          <a:bodyPr>
            <a:spAutoFit/>
          </a:bodyPr>
          <a:lstStyle/>
          <a:p>
            <a:pPr algn="ctr"/>
            <a:r>
              <a:rPr lang="en-US" sz="1600" dirty="0"/>
              <a:t>You can enter terms of payment in: </a:t>
            </a:r>
          </a:p>
        </p:txBody>
      </p:sp>
      <p:sp>
        <p:nvSpPr>
          <p:cNvPr id="6" name="Rectangle 5">
            <a:extLst>
              <a:ext uri="{FF2B5EF4-FFF2-40B4-BE49-F238E27FC236}">
                <a16:creationId xmlns:a16="http://schemas.microsoft.com/office/drawing/2014/main" id="{2C663092-9B44-45B9-AF22-C0E79F7EBAD6}"/>
              </a:ext>
            </a:extLst>
          </p:cNvPr>
          <p:cNvSpPr/>
          <p:nvPr/>
        </p:nvSpPr>
        <p:spPr>
          <a:xfrm>
            <a:off x="3048000" y="3810526"/>
            <a:ext cx="6096000" cy="338554"/>
          </a:xfrm>
          <a:prstGeom prst="rect">
            <a:avLst/>
          </a:prstGeom>
        </p:spPr>
        <p:txBody>
          <a:bodyPr>
            <a:spAutoFit/>
          </a:bodyPr>
          <a:lstStyle/>
          <a:p>
            <a:pPr algn="ctr"/>
            <a:r>
              <a:rPr lang="en-US" sz="1600" dirty="0"/>
              <a:t>Terms of payment in </a:t>
            </a:r>
            <a:r>
              <a:rPr lang="en-US" sz="1600" b="1" dirty="0"/>
              <a:t>invoice</a:t>
            </a:r>
            <a:r>
              <a:rPr lang="en-US" sz="1600" dirty="0"/>
              <a:t> is copied from: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of Payment in Credit Memos</a:t>
            </a:r>
          </a:p>
        </p:txBody>
      </p:sp>
      <p:sp>
        <p:nvSpPr>
          <p:cNvPr id="5" name="Rectangle 4">
            <a:extLst>
              <a:ext uri="{FF2B5EF4-FFF2-40B4-BE49-F238E27FC236}">
                <a16:creationId xmlns:a16="http://schemas.microsoft.com/office/drawing/2014/main" id="{5E1F1F8D-9EA0-4282-8E77-9D288E6A57F7}"/>
              </a:ext>
            </a:extLst>
          </p:cNvPr>
          <p:cNvSpPr/>
          <p:nvPr/>
        </p:nvSpPr>
        <p:spPr>
          <a:xfrm>
            <a:off x="227349" y="1340768"/>
            <a:ext cx="11688426" cy="3231654"/>
          </a:xfrm>
          <a:prstGeom prst="rect">
            <a:avLst/>
          </a:prstGeom>
        </p:spPr>
        <p:txBody>
          <a:bodyPr wrap="square">
            <a:spAutoFit/>
          </a:bodyPr>
          <a:lstStyle/>
          <a:p>
            <a:pPr>
              <a:lnSpc>
                <a:spcPct val="100000"/>
              </a:lnSpc>
              <a:spcBef>
                <a:spcPts val="1800"/>
              </a:spcBef>
              <a:buNone/>
            </a:pPr>
            <a:r>
              <a:rPr lang="en-US" sz="1600" b="1" u="sng" dirty="0"/>
              <a:t>Invoice related credit memos:</a:t>
            </a:r>
          </a:p>
          <a:p>
            <a:pPr>
              <a:lnSpc>
                <a:spcPct val="100000"/>
              </a:lnSpc>
              <a:spcBef>
                <a:spcPts val="1800"/>
              </a:spcBef>
            </a:pPr>
            <a:r>
              <a:rPr lang="en-US" sz="1600" dirty="0"/>
              <a:t> Credit memos can be </a:t>
            </a:r>
            <a:r>
              <a:rPr lang="en-US" sz="1600" u="sng" dirty="0"/>
              <a:t>linked to the original invoice by entering the invoice number in the "Invoice Reference" field during document entry</a:t>
            </a:r>
            <a:r>
              <a:rPr lang="en-US" sz="1600" dirty="0"/>
              <a:t>. In this case, the terms of payment are copied from the invoice so that the invoice and the credit memo are due on the same date.</a:t>
            </a:r>
          </a:p>
          <a:p>
            <a:pPr>
              <a:lnSpc>
                <a:spcPct val="100000"/>
              </a:lnSpc>
              <a:spcBef>
                <a:spcPts val="1800"/>
              </a:spcBef>
            </a:pPr>
            <a:endParaRPr lang="en-US" sz="1600" dirty="0"/>
          </a:p>
          <a:p>
            <a:pPr>
              <a:lnSpc>
                <a:spcPct val="100000"/>
              </a:lnSpc>
              <a:spcBef>
                <a:spcPts val="1800"/>
              </a:spcBef>
              <a:buNone/>
            </a:pPr>
            <a:r>
              <a:rPr lang="en-US" sz="1600" b="1" u="sng" dirty="0"/>
              <a:t>Other credit memos:</a:t>
            </a:r>
          </a:p>
          <a:p>
            <a:pPr>
              <a:lnSpc>
                <a:spcPct val="100000"/>
              </a:lnSpc>
              <a:spcBef>
                <a:spcPts val="1800"/>
              </a:spcBef>
            </a:pPr>
            <a:r>
              <a:rPr lang="en-US" sz="1600" dirty="0"/>
              <a:t>Terms of payment in other credit memos are invalid. These credit memos are due on the baseline date. To activate the payment terms on these non-invoice related credit memos, enter a “V” in the "Invoice Reference" field when entering the document.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of Payment - Basics</a:t>
            </a:r>
          </a:p>
        </p:txBody>
      </p:sp>
      <p:sp>
        <p:nvSpPr>
          <p:cNvPr id="7" name="TextBox 6"/>
          <p:cNvSpPr txBox="1"/>
          <p:nvPr/>
        </p:nvSpPr>
        <p:spPr>
          <a:xfrm>
            <a:off x="2133599" y="1334870"/>
            <a:ext cx="9782175" cy="646331"/>
          </a:xfrm>
          <a:prstGeom prst="rect">
            <a:avLst/>
          </a:prstGeom>
          <a:solidFill>
            <a:schemeClr val="accent6">
              <a:lumMod val="20000"/>
              <a:lumOff val="80000"/>
            </a:schemeClr>
          </a:solidFill>
        </p:spPr>
        <p:txBody>
          <a:bodyPr wrap="square" rtlCol="0" anchor="ctr">
            <a:spAutoFit/>
          </a:bodyPr>
          <a:lstStyle/>
          <a:p>
            <a:r>
              <a:rPr lang="en-US" b="1" dirty="0"/>
              <a:t>Day limit	Payment terms 0009		Payment terms 0009</a:t>
            </a:r>
          </a:p>
          <a:p>
            <a:r>
              <a:rPr lang="en-US" b="1" dirty="0"/>
              <a:t>		Day limit 15			Day limit 31</a:t>
            </a:r>
          </a:p>
        </p:txBody>
      </p:sp>
      <p:pic>
        <p:nvPicPr>
          <p:cNvPr id="5124" name="Picture 4"/>
          <p:cNvPicPr>
            <a:picLocks noChangeAspect="1" noChangeArrowheads="1"/>
          </p:cNvPicPr>
          <p:nvPr/>
        </p:nvPicPr>
        <p:blipFill>
          <a:blip r:embed="rId2" cstate="print"/>
          <a:srcRect/>
          <a:stretch>
            <a:fillRect/>
          </a:stretch>
        </p:blipFill>
        <p:spPr bwMode="auto">
          <a:xfrm>
            <a:off x="3962400" y="5361781"/>
            <a:ext cx="258536" cy="361950"/>
          </a:xfrm>
          <a:prstGeom prst="rect">
            <a:avLst/>
          </a:prstGeom>
          <a:noFill/>
          <a:ln w="9525">
            <a:noFill/>
            <a:miter lim="800000"/>
            <a:headEnd/>
            <a:tailEnd/>
          </a:ln>
          <a:effectLst/>
        </p:spPr>
      </p:pic>
      <p:pic>
        <p:nvPicPr>
          <p:cNvPr id="5125" name="Picture 5"/>
          <p:cNvPicPr>
            <a:picLocks noChangeAspect="1" noChangeArrowheads="1"/>
          </p:cNvPicPr>
          <p:nvPr/>
        </p:nvPicPr>
        <p:blipFill>
          <a:blip r:embed="rId2" cstate="print"/>
          <a:srcRect/>
          <a:stretch>
            <a:fillRect/>
          </a:stretch>
        </p:blipFill>
        <p:spPr bwMode="auto">
          <a:xfrm>
            <a:off x="5532664" y="5361781"/>
            <a:ext cx="258536" cy="361950"/>
          </a:xfrm>
          <a:prstGeom prst="rect">
            <a:avLst/>
          </a:prstGeom>
          <a:noFill/>
          <a:ln w="9525">
            <a:noFill/>
            <a:miter lim="800000"/>
            <a:headEnd/>
            <a:tailEnd/>
          </a:ln>
          <a:effectLst/>
        </p:spPr>
      </p:pic>
      <p:sp>
        <p:nvSpPr>
          <p:cNvPr id="12" name="Right Arrow 11">
            <a:hlinkClick r:id="rId3" action="ppaction://hlinksldjump"/>
          </p:cNvPr>
          <p:cNvSpPr/>
          <p:nvPr/>
        </p:nvSpPr>
        <p:spPr bwMode="auto">
          <a:xfrm>
            <a:off x="8335589" y="5295891"/>
            <a:ext cx="3580185" cy="1258670"/>
          </a:xfrm>
          <a:prstGeom prst="rightArrow">
            <a:avLst>
              <a:gd name="adj1" fmla="val 62108"/>
              <a:gd name="adj2" fmla="val 50000"/>
            </a:avLst>
          </a:prstGeom>
          <a:solidFill>
            <a:schemeClr val="accent1"/>
          </a:solidFill>
          <a:ln w="19050" cap="flat" cmpd="sng" algn="ctr">
            <a:solidFill>
              <a:schemeClr val="bg1">
                <a:lumMod val="8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hangingPunct="0"/>
            <a:endParaRPr lang="en-US" dirty="0">
              <a:solidFill>
                <a:schemeClr val="bg1"/>
              </a:solidFill>
            </a:endParaRPr>
          </a:p>
          <a:p>
            <a:pPr algn="ctr" eaLnBrk="0" hangingPunct="0"/>
            <a:r>
              <a:rPr lang="en-US" b="1" i="1" dirty="0">
                <a:solidFill>
                  <a:schemeClr val="bg1"/>
                </a:solidFill>
              </a:rPr>
              <a:t>Click me for</a:t>
            </a:r>
          </a:p>
          <a:p>
            <a:pPr algn="ctr" eaLnBrk="0" hangingPunct="0"/>
            <a:r>
              <a:rPr lang="en-US" b="1" i="1" dirty="0">
                <a:solidFill>
                  <a:schemeClr val="bg1"/>
                </a:solidFill>
              </a:rPr>
              <a:t> SAP SCREEN</a:t>
            </a:r>
          </a:p>
          <a:p>
            <a:pPr eaLnBrk="0" fontAlgn="base" hangingPunct="0">
              <a:spcBef>
                <a:spcPct val="0"/>
              </a:spcBef>
              <a:spcAft>
                <a:spcPct val="0"/>
              </a:spcAft>
            </a:pPr>
            <a:endParaRPr lang="en-US" sz="2000" dirty="0">
              <a:latin typeface="Arial" charset="0"/>
            </a:endParaRPr>
          </a:p>
        </p:txBody>
      </p:sp>
      <p:sp>
        <p:nvSpPr>
          <p:cNvPr id="5" name="Rectangle 4">
            <a:extLst>
              <a:ext uri="{FF2B5EF4-FFF2-40B4-BE49-F238E27FC236}">
                <a16:creationId xmlns:a16="http://schemas.microsoft.com/office/drawing/2014/main" id="{AC0187BA-5C6D-4CBD-B4A0-D594616DB6BC}"/>
              </a:ext>
            </a:extLst>
          </p:cNvPr>
          <p:cNvSpPr/>
          <p:nvPr/>
        </p:nvSpPr>
        <p:spPr>
          <a:xfrm>
            <a:off x="276225" y="2132856"/>
            <a:ext cx="11639549" cy="3631763"/>
          </a:xfrm>
          <a:prstGeom prst="rect">
            <a:avLst/>
          </a:prstGeom>
        </p:spPr>
        <p:txBody>
          <a:bodyPr wrap="square">
            <a:spAutoFit/>
          </a:bodyPr>
          <a:lstStyle/>
          <a:p>
            <a:pPr>
              <a:spcBef>
                <a:spcPts val="1200"/>
              </a:spcBef>
              <a:buNone/>
            </a:pPr>
            <a:r>
              <a:rPr lang="en-US" sz="1600" b="1" u="sng" dirty="0"/>
              <a:t>Description: </a:t>
            </a:r>
          </a:p>
          <a:p>
            <a:pPr>
              <a:spcBef>
                <a:spcPts val="1200"/>
              </a:spcBef>
            </a:pPr>
            <a:r>
              <a:rPr lang="en-US" sz="1600" u="sng" dirty="0"/>
              <a:t>With a 15 day limit</a:t>
            </a:r>
            <a:r>
              <a:rPr lang="en-US" sz="1600" dirty="0"/>
              <a:t>: 		2% cash discount until the 15</a:t>
            </a:r>
            <a:r>
              <a:rPr lang="en-US" sz="1600" baseline="30000" dirty="0"/>
              <a:t>th</a:t>
            </a:r>
            <a:r>
              <a:rPr lang="en-US" sz="1600" dirty="0"/>
              <a:t> of the next month. </a:t>
            </a:r>
            <a:br>
              <a:rPr lang="en-US" sz="1600" dirty="0"/>
            </a:br>
            <a:r>
              <a:rPr lang="en-US" sz="1600" dirty="0"/>
              <a:t>				Until the end of the following month without a discount.</a:t>
            </a:r>
          </a:p>
          <a:p>
            <a:pPr>
              <a:spcBef>
                <a:spcPts val="1200"/>
              </a:spcBef>
            </a:pPr>
            <a:r>
              <a:rPr lang="en-US" sz="1600" u="sng" dirty="0"/>
              <a:t>With a 31 day limit</a:t>
            </a:r>
            <a:r>
              <a:rPr lang="en-US" sz="1600" dirty="0"/>
              <a:t>: 		2% cash discount until the end of the next month. </a:t>
            </a:r>
            <a:br>
              <a:rPr lang="en-US" sz="1600" dirty="0"/>
            </a:br>
            <a:r>
              <a:rPr lang="en-US" sz="1600" dirty="0"/>
              <a:t>				Until 15</a:t>
            </a:r>
            <a:r>
              <a:rPr lang="en-US" sz="1600" baseline="30000" dirty="0"/>
              <a:t>th</a:t>
            </a:r>
            <a:r>
              <a:rPr lang="en-US" sz="1600" dirty="0"/>
              <a:t> of the second month without a discount.</a:t>
            </a:r>
          </a:p>
          <a:p>
            <a:pPr>
              <a:spcBef>
                <a:spcPts val="1200"/>
              </a:spcBef>
              <a:buNone/>
            </a:pPr>
            <a:endParaRPr lang="en-US" sz="1600" dirty="0"/>
          </a:p>
          <a:p>
            <a:pPr>
              <a:spcBef>
                <a:spcPts val="1200"/>
              </a:spcBef>
              <a:buNone/>
            </a:pPr>
            <a:r>
              <a:rPr lang="en-US" sz="1600" b="1" u="sng" dirty="0"/>
              <a:t>Two types of descriptions</a:t>
            </a:r>
            <a:r>
              <a:rPr lang="en-US" sz="1600" dirty="0"/>
              <a:t>:  	1. Automatically generated</a:t>
            </a:r>
          </a:p>
          <a:p>
            <a:pPr lvl="6">
              <a:spcBef>
                <a:spcPts val="1200"/>
              </a:spcBef>
              <a:buNone/>
            </a:pPr>
            <a:r>
              <a:rPr lang="en-US" sz="1600" dirty="0"/>
              <a:t>     	 2. SD text for printing on invoices</a:t>
            </a:r>
          </a:p>
          <a:p>
            <a:pPr>
              <a:spcBef>
                <a:spcPts val="1200"/>
              </a:spcBef>
              <a:buNone/>
            </a:pPr>
            <a:r>
              <a:rPr lang="en-US" sz="1600" dirty="0"/>
              <a:t>                               </a:t>
            </a:r>
          </a:p>
          <a:p>
            <a:pPr>
              <a:spcBef>
                <a:spcPts val="1200"/>
              </a:spcBef>
              <a:buNone/>
            </a:pPr>
            <a:r>
              <a:rPr lang="en-US" sz="1600" b="1" u="sng" dirty="0"/>
              <a:t>Account type</a:t>
            </a:r>
            <a:r>
              <a:rPr lang="en-US" sz="1600" b="1" dirty="0"/>
              <a:t>:           Customer           Vendor</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A8F478A-F17E-459C-B96C-C938E2A1B2B4}"/>
              </a:ext>
            </a:extLst>
          </p:cNvPr>
          <p:cNvSpPr/>
          <p:nvPr/>
        </p:nvSpPr>
        <p:spPr>
          <a:xfrm>
            <a:off x="227349" y="1340768"/>
            <a:ext cx="11688426" cy="5139869"/>
          </a:xfrm>
          <a:prstGeom prst="rect">
            <a:avLst/>
          </a:prstGeom>
        </p:spPr>
        <p:txBody>
          <a:bodyPr wrap="square">
            <a:spAutoFit/>
          </a:bodyPr>
          <a:lstStyle/>
          <a:p>
            <a:pPr>
              <a:spcBef>
                <a:spcPts val="1200"/>
              </a:spcBef>
              <a:buClr>
                <a:schemeClr val="accent6"/>
              </a:buClr>
            </a:pPr>
            <a:r>
              <a:rPr lang="en-US" sz="1600" b="1" dirty="0"/>
              <a:t>Documents in </a:t>
            </a:r>
            <a:r>
              <a:rPr lang="en-US" sz="1600" b="1" dirty="0" err="1"/>
              <a:t>mySAP</a:t>
            </a:r>
            <a:r>
              <a:rPr lang="en-US" sz="1600" b="1" dirty="0"/>
              <a:t> ERP Financials includes:</a:t>
            </a:r>
          </a:p>
          <a:p>
            <a:pPr marL="358775" lvl="1" indent="-358775">
              <a:spcBef>
                <a:spcPts val="1200"/>
              </a:spcBef>
              <a:buClr>
                <a:schemeClr val="accent1"/>
              </a:buClr>
              <a:buFont typeface="Wingdings" panose="05000000000000000000" pitchFamily="2" charset="2"/>
              <a:buChar char="§"/>
            </a:pPr>
            <a:r>
              <a:rPr lang="en-US" sz="1600" i="1" dirty="0"/>
              <a:t>Document header</a:t>
            </a:r>
          </a:p>
          <a:p>
            <a:pPr marL="719138" lvl="2" indent="-358775">
              <a:spcBef>
                <a:spcPts val="1200"/>
              </a:spcBef>
              <a:buClr>
                <a:schemeClr val="accent2"/>
              </a:buClr>
              <a:buFont typeface="Arial" panose="020B0604020202020204" pitchFamily="34" charset="0"/>
              <a:buChar char="•"/>
            </a:pPr>
            <a:r>
              <a:rPr lang="en-US" sz="1600" i="1" dirty="0"/>
              <a:t>Information which applied to entire document</a:t>
            </a:r>
          </a:p>
          <a:p>
            <a:pPr marL="358775" lvl="1" indent="-358775">
              <a:spcBef>
                <a:spcPts val="1200"/>
              </a:spcBef>
              <a:buClr>
                <a:schemeClr val="accent1"/>
              </a:buClr>
              <a:buFont typeface="Wingdings" panose="05000000000000000000" pitchFamily="2" charset="2"/>
              <a:buChar char="§"/>
            </a:pPr>
            <a:r>
              <a:rPr lang="en-US" sz="1600" i="1" dirty="0"/>
              <a:t>Line items (Min: 2, Max: 999)</a:t>
            </a:r>
          </a:p>
          <a:p>
            <a:pPr marL="719138" lvl="2" indent="-358775">
              <a:spcBef>
                <a:spcPts val="1200"/>
              </a:spcBef>
              <a:buClr>
                <a:schemeClr val="accent2"/>
              </a:buClr>
              <a:buFont typeface="Arial" panose="020B0604020202020204" pitchFamily="34" charset="0"/>
              <a:buChar char="•"/>
            </a:pPr>
            <a:r>
              <a:rPr lang="en-US" sz="1600" i="1" dirty="0"/>
              <a:t>Information which applies to individual line items</a:t>
            </a:r>
          </a:p>
          <a:p>
            <a:pPr marL="358775" indent="-358775">
              <a:spcBef>
                <a:spcPts val="1200"/>
              </a:spcBef>
              <a:buClr>
                <a:schemeClr val="accent2"/>
              </a:buClr>
              <a:buFont typeface="Arial" panose="020B0604020202020204" pitchFamily="34" charset="0"/>
              <a:buChar char="•"/>
            </a:pPr>
            <a:endParaRPr lang="en-US" sz="1600" i="1" dirty="0"/>
          </a:p>
          <a:p>
            <a:pPr marL="285750" indent="-285750">
              <a:spcBef>
                <a:spcPts val="1200"/>
              </a:spcBef>
              <a:buClr>
                <a:schemeClr val="accent1"/>
              </a:buClr>
              <a:buFont typeface="Wingdings" panose="05000000000000000000" pitchFamily="2" charset="2"/>
              <a:buChar char="§"/>
            </a:pPr>
            <a:endParaRPr lang="en-US" sz="1600" i="1" dirty="0"/>
          </a:p>
          <a:p>
            <a:pPr marL="285750" indent="-285750">
              <a:spcBef>
                <a:spcPts val="1200"/>
              </a:spcBef>
              <a:buClr>
                <a:schemeClr val="accent1"/>
              </a:buClr>
              <a:buFont typeface="Wingdings" panose="05000000000000000000" pitchFamily="2" charset="2"/>
              <a:buChar char="§"/>
            </a:pPr>
            <a:endParaRPr lang="en-US" sz="1600" i="1" dirty="0"/>
          </a:p>
          <a:p>
            <a:pPr marL="285750" indent="-285750">
              <a:spcBef>
                <a:spcPts val="1200"/>
              </a:spcBef>
              <a:buClr>
                <a:schemeClr val="accent1"/>
              </a:buClr>
              <a:buFont typeface="Wingdings" panose="05000000000000000000" pitchFamily="2" charset="2"/>
              <a:buChar char="§"/>
            </a:pPr>
            <a:endParaRPr lang="en-US" sz="1600" i="1" dirty="0"/>
          </a:p>
          <a:p>
            <a:pPr marL="285750" indent="-285750">
              <a:spcBef>
                <a:spcPts val="1200"/>
              </a:spcBef>
              <a:buClr>
                <a:schemeClr val="accent1"/>
              </a:buClr>
              <a:buFont typeface="Wingdings" panose="05000000000000000000" pitchFamily="2" charset="2"/>
              <a:buChar char="§"/>
            </a:pPr>
            <a:endParaRPr lang="en-US" sz="1600" i="1" dirty="0"/>
          </a:p>
          <a:p>
            <a:pPr>
              <a:spcBef>
                <a:spcPts val="1200"/>
              </a:spcBef>
              <a:buClr>
                <a:schemeClr val="accent1"/>
              </a:buClr>
            </a:pPr>
            <a:r>
              <a:rPr lang="en-US" sz="1600" b="1" u="sng" dirty="0"/>
              <a:t>Important control keys:</a:t>
            </a:r>
          </a:p>
          <a:p>
            <a:pPr marL="358775" lvl="1" indent="-358775">
              <a:spcBef>
                <a:spcPts val="1200"/>
              </a:spcBef>
              <a:buClr>
                <a:schemeClr val="accent1"/>
              </a:buClr>
              <a:buFont typeface="Wingdings" panose="05000000000000000000" pitchFamily="2" charset="2"/>
              <a:buChar char="§"/>
            </a:pPr>
            <a:r>
              <a:rPr lang="en-US" sz="1600" b="1" dirty="0"/>
              <a:t>Document header </a:t>
            </a:r>
            <a:r>
              <a:rPr lang="en-US" sz="1600" dirty="0"/>
              <a:t>controlled by </a:t>
            </a:r>
            <a:r>
              <a:rPr lang="en-US" sz="1600" b="1" dirty="0"/>
              <a:t>document type</a:t>
            </a:r>
          </a:p>
          <a:p>
            <a:pPr marL="358775" lvl="1" indent="-358775">
              <a:spcBef>
                <a:spcPts val="1200"/>
              </a:spcBef>
              <a:buClr>
                <a:schemeClr val="accent1"/>
              </a:buClr>
              <a:buFont typeface="Wingdings" panose="05000000000000000000" pitchFamily="2" charset="2"/>
              <a:buChar char="§"/>
            </a:pPr>
            <a:r>
              <a:rPr lang="en-US" sz="1600" b="1" dirty="0"/>
              <a:t>Line items </a:t>
            </a:r>
            <a:r>
              <a:rPr lang="en-US" sz="1600" dirty="0"/>
              <a:t>controlled by </a:t>
            </a:r>
            <a:r>
              <a:rPr lang="en-US" sz="1600" b="1" dirty="0"/>
              <a:t>posting keys</a:t>
            </a:r>
          </a:p>
        </p:txBody>
      </p:sp>
      <p:sp>
        <p:nvSpPr>
          <p:cNvPr id="9218" name="Title 8"/>
          <p:cNvSpPr>
            <a:spLocks noGrp="1"/>
          </p:cNvSpPr>
          <p:nvPr>
            <p:ph type="title"/>
          </p:nvPr>
        </p:nvSpPr>
        <p:spPr/>
        <p:txBody>
          <a:bodyPr/>
          <a:lstStyle/>
          <a:p>
            <a:r>
              <a:rPr lang="en-US" dirty="0"/>
              <a:t>Documents in SAP	</a:t>
            </a:r>
          </a:p>
        </p:txBody>
      </p:sp>
      <p:pic>
        <p:nvPicPr>
          <p:cNvPr id="6" name="Picture 5" descr="untitled.TIF"/>
          <p:cNvPicPr>
            <a:picLocks noChangeAspect="1"/>
          </p:cNvPicPr>
          <p:nvPr/>
        </p:nvPicPr>
        <p:blipFill>
          <a:blip r:embed="rId3" cstate="print"/>
          <a:stretch>
            <a:fillRect/>
          </a:stretch>
        </p:blipFill>
        <p:spPr>
          <a:xfrm>
            <a:off x="3295193" y="3352203"/>
            <a:ext cx="5800725" cy="2095500"/>
          </a:xfrm>
          <a:prstGeom prst="rect">
            <a:avLst/>
          </a:prstGeom>
        </p:spPr>
      </p:pic>
      <p:sp>
        <p:nvSpPr>
          <p:cNvPr id="7" name="Bent Arrow 6"/>
          <p:cNvSpPr/>
          <p:nvPr/>
        </p:nvSpPr>
        <p:spPr bwMode="auto">
          <a:xfrm rot="5400000">
            <a:off x="4893498" y="875927"/>
            <a:ext cx="1600201" cy="3397087"/>
          </a:xfrm>
          <a:prstGeom prst="bentArrow">
            <a:avLst>
              <a:gd name="adj1" fmla="val 14829"/>
              <a:gd name="adj2" fmla="val 19558"/>
              <a:gd name="adj3" fmla="val 22279"/>
              <a:gd name="adj4" fmla="val 43750"/>
            </a:avLst>
          </a:prstGeom>
          <a:solidFill>
            <a:schemeClr val="accent4">
              <a:lumMod val="40000"/>
              <a:lumOff val="60000"/>
            </a:schemeClr>
          </a:solidFill>
          <a:ln w="19050" cap="flat" cmpd="sng" algn="ctr">
            <a:solidFill>
              <a:schemeClr val="bg1">
                <a:lumMod val="9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endParaRPr lang="en-US" sz="2000" b="1" dirty="0">
              <a:solidFill>
                <a:schemeClr val="bg1"/>
              </a:solidFill>
              <a:latin typeface="Arial" charset="0"/>
            </a:endParaRPr>
          </a:p>
        </p:txBody>
      </p:sp>
      <p:sp>
        <p:nvSpPr>
          <p:cNvPr id="9" name="Bent-Up Arrow 8"/>
          <p:cNvSpPr/>
          <p:nvPr/>
        </p:nvSpPr>
        <p:spPr bwMode="auto">
          <a:xfrm rot="5400000">
            <a:off x="2063180" y="3673050"/>
            <a:ext cx="1448544" cy="838200"/>
          </a:xfrm>
          <a:prstGeom prst="bentUpArrow">
            <a:avLst/>
          </a:prstGeom>
          <a:solidFill>
            <a:schemeClr val="accent4">
              <a:lumMod val="40000"/>
              <a:lumOff val="60000"/>
            </a:schemeClr>
          </a:solidFill>
          <a:ln w="19050" cap="flat" cmpd="sng" algn="ctr">
            <a:solidFill>
              <a:schemeClr val="bg1">
                <a:lumMod val="9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endParaRPr lang="en-US" sz="2000" b="1" dirty="0">
              <a:solidFill>
                <a:schemeClr val="bg1"/>
              </a:solidFill>
              <a:latin typeface="Arial"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of Payments: Payment Controls</a:t>
            </a:r>
          </a:p>
        </p:txBody>
      </p:sp>
      <p:pic>
        <p:nvPicPr>
          <p:cNvPr id="6148" name="Picture 4"/>
          <p:cNvPicPr>
            <a:picLocks noChangeAspect="1" noChangeArrowheads="1"/>
          </p:cNvPicPr>
          <p:nvPr/>
        </p:nvPicPr>
        <p:blipFill>
          <a:blip r:embed="rId2" cstate="print"/>
          <a:stretch>
            <a:fillRect/>
          </a:stretch>
        </p:blipFill>
        <p:spPr bwMode="auto">
          <a:xfrm>
            <a:off x="9753600" y="1407775"/>
            <a:ext cx="1276350" cy="1095375"/>
          </a:xfrm>
          <a:prstGeom prst="rect">
            <a:avLst/>
          </a:prstGeom>
        </p:spPr>
      </p:pic>
      <p:pic>
        <p:nvPicPr>
          <p:cNvPr id="6149" name="Picture 5"/>
          <p:cNvPicPr>
            <a:picLocks noChangeAspect="1" noChangeArrowheads="1"/>
          </p:cNvPicPr>
          <p:nvPr/>
        </p:nvPicPr>
        <p:blipFill>
          <a:blip r:embed="rId3" cstate="print"/>
          <a:stretch>
            <a:fillRect/>
          </a:stretch>
        </p:blipFill>
        <p:spPr bwMode="auto">
          <a:xfrm>
            <a:off x="9220200" y="2978840"/>
            <a:ext cx="2343150" cy="1114425"/>
          </a:xfrm>
          <a:prstGeom prst="rect">
            <a:avLst/>
          </a:prstGeom>
        </p:spPr>
      </p:pic>
      <p:sp>
        <p:nvSpPr>
          <p:cNvPr id="8" name="Right Arrow 11">
            <a:hlinkClick r:id="rId4" action="ppaction://hlinksldjump"/>
            <a:extLst>
              <a:ext uri="{FF2B5EF4-FFF2-40B4-BE49-F238E27FC236}">
                <a16:creationId xmlns:a16="http://schemas.microsoft.com/office/drawing/2014/main" id="{815FC8FC-3F58-4B3E-8F06-3F705A07649C}"/>
              </a:ext>
            </a:extLst>
          </p:cNvPr>
          <p:cNvSpPr/>
          <p:nvPr/>
        </p:nvSpPr>
        <p:spPr bwMode="auto">
          <a:xfrm>
            <a:off x="8335589" y="5295891"/>
            <a:ext cx="3580185" cy="1258670"/>
          </a:xfrm>
          <a:prstGeom prst="rightArrow">
            <a:avLst>
              <a:gd name="adj1" fmla="val 62108"/>
              <a:gd name="adj2" fmla="val 50000"/>
            </a:avLst>
          </a:prstGeom>
          <a:solidFill>
            <a:schemeClr val="accent1"/>
          </a:solidFill>
          <a:ln w="19050" cap="flat" cmpd="sng" algn="ctr">
            <a:solidFill>
              <a:schemeClr val="bg1">
                <a:lumMod val="8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hangingPunct="0"/>
            <a:endParaRPr lang="en-US" dirty="0">
              <a:solidFill>
                <a:schemeClr val="bg1"/>
              </a:solidFill>
            </a:endParaRPr>
          </a:p>
          <a:p>
            <a:pPr algn="ctr" eaLnBrk="0" hangingPunct="0"/>
            <a:r>
              <a:rPr lang="en-US" b="1" i="1" dirty="0">
                <a:solidFill>
                  <a:schemeClr val="bg1"/>
                </a:solidFill>
              </a:rPr>
              <a:t>Click me for</a:t>
            </a:r>
          </a:p>
          <a:p>
            <a:pPr algn="ctr" eaLnBrk="0" hangingPunct="0"/>
            <a:r>
              <a:rPr lang="en-US" b="1" i="1" dirty="0">
                <a:solidFill>
                  <a:schemeClr val="bg1"/>
                </a:solidFill>
              </a:rPr>
              <a:t> SAP SCREEN</a:t>
            </a:r>
          </a:p>
          <a:p>
            <a:pPr eaLnBrk="0" fontAlgn="base" hangingPunct="0">
              <a:spcBef>
                <a:spcPct val="0"/>
              </a:spcBef>
              <a:spcAft>
                <a:spcPct val="0"/>
              </a:spcAft>
            </a:pPr>
            <a:endParaRPr lang="en-US" sz="2000" dirty="0">
              <a:latin typeface="Arial" charset="0"/>
            </a:endParaRPr>
          </a:p>
        </p:txBody>
      </p:sp>
      <p:sp>
        <p:nvSpPr>
          <p:cNvPr id="5" name="Rectangle 4">
            <a:extLst>
              <a:ext uri="{FF2B5EF4-FFF2-40B4-BE49-F238E27FC236}">
                <a16:creationId xmlns:a16="http://schemas.microsoft.com/office/drawing/2014/main" id="{8D490993-3B44-42EA-BC41-23C1AC2FC374}"/>
              </a:ext>
            </a:extLst>
          </p:cNvPr>
          <p:cNvSpPr/>
          <p:nvPr/>
        </p:nvSpPr>
        <p:spPr>
          <a:xfrm>
            <a:off x="227013" y="1353829"/>
            <a:ext cx="8677299" cy="830997"/>
          </a:xfrm>
          <a:prstGeom prst="rect">
            <a:avLst/>
          </a:prstGeom>
        </p:spPr>
        <p:txBody>
          <a:bodyPr wrap="square">
            <a:spAutoFit/>
          </a:bodyPr>
          <a:lstStyle/>
          <a:p>
            <a:pPr marL="285750" indent="-285750">
              <a:lnSpc>
                <a:spcPct val="100000"/>
              </a:lnSpc>
              <a:buClr>
                <a:schemeClr val="accent1"/>
              </a:buClr>
              <a:buFont typeface="Wingdings" panose="05000000000000000000" pitchFamily="2" charset="2"/>
              <a:buChar char="§"/>
            </a:pPr>
            <a:r>
              <a:rPr lang="en-US" sz="1600" dirty="0"/>
              <a:t>Using</a:t>
            </a:r>
            <a:r>
              <a:rPr lang="en-US" sz="1600" b="1" dirty="0"/>
              <a:t> Block keys, </a:t>
            </a:r>
            <a:r>
              <a:rPr lang="en-US" sz="1600" dirty="0"/>
              <a:t>which can be entered in line items or accounts, you </a:t>
            </a:r>
            <a:r>
              <a:rPr lang="en-US" sz="1600" b="1" dirty="0"/>
              <a:t>can block line items or accounts for payment or collection</a:t>
            </a:r>
            <a:r>
              <a:rPr lang="en-US" sz="1600" dirty="0"/>
              <a:t>. These block keys can also be </a:t>
            </a:r>
            <a:r>
              <a:rPr lang="en-US" sz="1600" b="1" dirty="0"/>
              <a:t>entered in payment terms</a:t>
            </a:r>
            <a:r>
              <a:rPr lang="en-US" sz="1600" dirty="0"/>
              <a:t>.</a:t>
            </a:r>
          </a:p>
        </p:txBody>
      </p:sp>
      <p:sp>
        <p:nvSpPr>
          <p:cNvPr id="6" name="Rectangle 5">
            <a:extLst>
              <a:ext uri="{FF2B5EF4-FFF2-40B4-BE49-F238E27FC236}">
                <a16:creationId xmlns:a16="http://schemas.microsoft.com/office/drawing/2014/main" id="{69286E6E-5910-4F3A-8E4B-1C19DCA3097E}"/>
              </a:ext>
            </a:extLst>
          </p:cNvPr>
          <p:cNvSpPr/>
          <p:nvPr/>
        </p:nvSpPr>
        <p:spPr>
          <a:xfrm>
            <a:off x="227013" y="3174067"/>
            <a:ext cx="8677299" cy="1077218"/>
          </a:xfrm>
          <a:prstGeom prst="rect">
            <a:avLst/>
          </a:prstGeom>
        </p:spPr>
        <p:txBody>
          <a:bodyPr wrap="square">
            <a:spAutoFit/>
          </a:bodyPr>
          <a:lstStyle/>
          <a:p>
            <a:pPr marL="285750" indent="-285750">
              <a:lnSpc>
                <a:spcPct val="100000"/>
              </a:lnSpc>
              <a:buClr>
                <a:schemeClr val="accent1"/>
              </a:buClr>
              <a:buFont typeface="Wingdings" panose="05000000000000000000" pitchFamily="2" charset="2"/>
              <a:buChar char="§"/>
            </a:pPr>
            <a:r>
              <a:rPr lang="en-US" sz="1600" dirty="0"/>
              <a:t>A </a:t>
            </a:r>
            <a:r>
              <a:rPr lang="en-US" sz="1600" b="1" dirty="0"/>
              <a:t>payment method </a:t>
            </a:r>
            <a:r>
              <a:rPr lang="en-US" sz="1600" dirty="0"/>
              <a:t>(</a:t>
            </a:r>
            <a:r>
              <a:rPr lang="en-US" sz="1600" i="1" dirty="0"/>
              <a:t>for each country, the system has payment methods defined that you can use in that country</a:t>
            </a:r>
            <a:r>
              <a:rPr lang="en-US" sz="1600" dirty="0"/>
              <a:t>) is entered in the line items or the accounts. Like payment blocks, payment methods can be entered in the terms of payment.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 Date</a:t>
            </a:r>
          </a:p>
        </p:txBody>
      </p:sp>
      <p:pic>
        <p:nvPicPr>
          <p:cNvPr id="7170" name="Picture 2"/>
          <p:cNvPicPr>
            <a:picLocks noChangeAspect="1" noChangeArrowheads="1"/>
          </p:cNvPicPr>
          <p:nvPr/>
        </p:nvPicPr>
        <p:blipFill>
          <a:blip r:embed="rId2" cstate="print"/>
          <a:stretch>
            <a:fillRect/>
          </a:stretch>
        </p:blipFill>
        <p:spPr bwMode="auto">
          <a:xfrm>
            <a:off x="695400" y="1895475"/>
            <a:ext cx="5472608" cy="2517400"/>
          </a:xfrm>
          <a:prstGeom prst="rect">
            <a:avLst/>
          </a:prstGeom>
        </p:spPr>
      </p:pic>
      <p:sp>
        <p:nvSpPr>
          <p:cNvPr id="7" name="Right Arrow 11">
            <a:hlinkClick r:id="rId3" action="ppaction://hlinksldjump"/>
            <a:extLst>
              <a:ext uri="{FF2B5EF4-FFF2-40B4-BE49-F238E27FC236}">
                <a16:creationId xmlns:a16="http://schemas.microsoft.com/office/drawing/2014/main" id="{50446B17-98E3-44EA-BFE0-50DEB49A7D52}"/>
              </a:ext>
            </a:extLst>
          </p:cNvPr>
          <p:cNvSpPr/>
          <p:nvPr/>
        </p:nvSpPr>
        <p:spPr bwMode="auto">
          <a:xfrm>
            <a:off x="8335589" y="5295891"/>
            <a:ext cx="3580185" cy="1258670"/>
          </a:xfrm>
          <a:prstGeom prst="rightArrow">
            <a:avLst>
              <a:gd name="adj1" fmla="val 62108"/>
              <a:gd name="adj2" fmla="val 50000"/>
            </a:avLst>
          </a:prstGeom>
          <a:solidFill>
            <a:schemeClr val="accent1"/>
          </a:solidFill>
          <a:ln w="19050" cap="flat" cmpd="sng" algn="ctr">
            <a:solidFill>
              <a:schemeClr val="bg1">
                <a:lumMod val="8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hangingPunct="0"/>
            <a:endParaRPr lang="en-US" dirty="0">
              <a:solidFill>
                <a:schemeClr val="bg1"/>
              </a:solidFill>
            </a:endParaRPr>
          </a:p>
          <a:p>
            <a:pPr algn="ctr" eaLnBrk="0" hangingPunct="0"/>
            <a:r>
              <a:rPr lang="en-US" b="1" i="1" dirty="0">
                <a:solidFill>
                  <a:schemeClr val="bg1"/>
                </a:solidFill>
              </a:rPr>
              <a:t>Click me for</a:t>
            </a:r>
          </a:p>
          <a:p>
            <a:pPr algn="ctr" eaLnBrk="0" hangingPunct="0"/>
            <a:r>
              <a:rPr lang="en-US" b="1" i="1" dirty="0">
                <a:solidFill>
                  <a:schemeClr val="bg1"/>
                </a:solidFill>
              </a:rPr>
              <a:t> SAP SCREEN</a:t>
            </a:r>
          </a:p>
          <a:p>
            <a:pPr eaLnBrk="0" fontAlgn="base" hangingPunct="0">
              <a:spcBef>
                <a:spcPct val="0"/>
              </a:spcBef>
              <a:spcAft>
                <a:spcPct val="0"/>
              </a:spcAft>
            </a:pPr>
            <a:endParaRPr lang="en-US" sz="2000" dirty="0">
              <a:latin typeface="Arial" charset="0"/>
            </a:endParaRPr>
          </a:p>
        </p:txBody>
      </p:sp>
      <p:sp>
        <p:nvSpPr>
          <p:cNvPr id="5" name="Rectangle 4">
            <a:extLst>
              <a:ext uri="{FF2B5EF4-FFF2-40B4-BE49-F238E27FC236}">
                <a16:creationId xmlns:a16="http://schemas.microsoft.com/office/drawing/2014/main" id="{61062C5F-F78E-409F-88EF-99C6E393F277}"/>
              </a:ext>
            </a:extLst>
          </p:cNvPr>
          <p:cNvSpPr/>
          <p:nvPr/>
        </p:nvSpPr>
        <p:spPr>
          <a:xfrm>
            <a:off x="227013" y="1348886"/>
            <a:ext cx="11688762" cy="338554"/>
          </a:xfrm>
          <a:prstGeom prst="rect">
            <a:avLst/>
          </a:prstGeom>
        </p:spPr>
        <p:txBody>
          <a:bodyPr wrap="square">
            <a:spAutoFit/>
          </a:bodyPr>
          <a:lstStyle/>
          <a:p>
            <a:pPr marL="285750" indent="-285750">
              <a:spcBef>
                <a:spcPts val="1200"/>
              </a:spcBef>
              <a:buClr>
                <a:schemeClr val="accent1"/>
              </a:buClr>
              <a:buFont typeface="Wingdings" panose="05000000000000000000" pitchFamily="2" charset="2"/>
              <a:buChar char="§"/>
            </a:pPr>
            <a:r>
              <a:rPr lang="en-US" sz="1600" dirty="0"/>
              <a:t>The baseline date is the starting date the system uses to calculate the invoice due date.</a:t>
            </a:r>
          </a:p>
        </p:txBody>
      </p:sp>
      <p:sp>
        <p:nvSpPr>
          <p:cNvPr id="8" name="Rectangle 7">
            <a:extLst>
              <a:ext uri="{FF2B5EF4-FFF2-40B4-BE49-F238E27FC236}">
                <a16:creationId xmlns:a16="http://schemas.microsoft.com/office/drawing/2014/main" id="{0A385B5F-B03B-4536-B355-282000C689D0}"/>
              </a:ext>
            </a:extLst>
          </p:cNvPr>
          <p:cNvSpPr/>
          <p:nvPr/>
        </p:nvSpPr>
        <p:spPr>
          <a:xfrm>
            <a:off x="296240" y="4437112"/>
            <a:ext cx="11619534" cy="738664"/>
          </a:xfrm>
          <a:prstGeom prst="rect">
            <a:avLst/>
          </a:prstGeom>
        </p:spPr>
        <p:txBody>
          <a:bodyPr wrap="square">
            <a:spAutoFit/>
          </a:bodyPr>
          <a:lstStyle/>
          <a:p>
            <a:pPr marL="285750" indent="-285750">
              <a:spcBef>
                <a:spcPts val="1200"/>
              </a:spcBef>
              <a:buClr>
                <a:schemeClr val="accent1"/>
              </a:buClr>
              <a:buFont typeface="Wingdings" panose="05000000000000000000" pitchFamily="2" charset="2"/>
              <a:buChar char="§"/>
            </a:pPr>
            <a:r>
              <a:rPr lang="en-US" sz="1600" b="1" dirty="0"/>
              <a:t>Fixed day used to </a:t>
            </a:r>
            <a:r>
              <a:rPr lang="en-US" sz="1600" dirty="0"/>
              <a:t>overwrite the calendar day of the baseline date.</a:t>
            </a:r>
          </a:p>
          <a:p>
            <a:pPr marL="285750" indent="-285750">
              <a:spcBef>
                <a:spcPts val="1200"/>
              </a:spcBef>
              <a:buClr>
                <a:schemeClr val="accent1"/>
              </a:buClr>
              <a:buFont typeface="Wingdings" panose="05000000000000000000" pitchFamily="2" charset="2"/>
              <a:buChar char="§"/>
            </a:pPr>
            <a:r>
              <a:rPr lang="en-US" sz="1600" dirty="0"/>
              <a:t>The number of month(s) to be added to the calendar month of the baseline month.</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Cash Discount Calculation</a:t>
            </a:r>
          </a:p>
        </p:txBody>
      </p:sp>
      <p:pic>
        <p:nvPicPr>
          <p:cNvPr id="8194" name="Picture 2"/>
          <p:cNvPicPr>
            <a:picLocks noChangeAspect="1" noChangeArrowheads="1"/>
          </p:cNvPicPr>
          <p:nvPr/>
        </p:nvPicPr>
        <p:blipFill>
          <a:blip r:embed="rId2" cstate="print"/>
          <a:stretch>
            <a:fillRect/>
          </a:stretch>
        </p:blipFill>
        <p:spPr bwMode="auto">
          <a:xfrm>
            <a:off x="1800533" y="1341438"/>
            <a:ext cx="8590935" cy="2591617"/>
          </a:xfrm>
          <a:prstGeom prst="rect">
            <a:avLst/>
          </a:prstGeom>
        </p:spPr>
      </p:pic>
      <p:sp>
        <p:nvSpPr>
          <p:cNvPr id="7" name="Right Arrow 11">
            <a:hlinkClick r:id="rId3" action="ppaction://hlinksldjump"/>
            <a:extLst>
              <a:ext uri="{FF2B5EF4-FFF2-40B4-BE49-F238E27FC236}">
                <a16:creationId xmlns:a16="http://schemas.microsoft.com/office/drawing/2014/main" id="{CC3A398E-E4A3-446D-89B6-0F08EC31584A}"/>
              </a:ext>
            </a:extLst>
          </p:cNvPr>
          <p:cNvSpPr/>
          <p:nvPr/>
        </p:nvSpPr>
        <p:spPr bwMode="auto">
          <a:xfrm>
            <a:off x="8335589" y="5295891"/>
            <a:ext cx="3580185" cy="1258670"/>
          </a:xfrm>
          <a:prstGeom prst="rightArrow">
            <a:avLst>
              <a:gd name="adj1" fmla="val 62108"/>
              <a:gd name="adj2" fmla="val 50000"/>
            </a:avLst>
          </a:prstGeom>
          <a:solidFill>
            <a:schemeClr val="accent1"/>
          </a:solidFill>
          <a:ln w="19050" cap="flat" cmpd="sng" algn="ctr">
            <a:solidFill>
              <a:schemeClr val="bg1">
                <a:lumMod val="8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hangingPunct="0"/>
            <a:endParaRPr lang="en-US" dirty="0">
              <a:solidFill>
                <a:schemeClr val="bg1"/>
              </a:solidFill>
            </a:endParaRPr>
          </a:p>
          <a:p>
            <a:pPr algn="ctr" eaLnBrk="0" hangingPunct="0"/>
            <a:r>
              <a:rPr lang="en-US" b="1" i="1" dirty="0">
                <a:solidFill>
                  <a:schemeClr val="bg1"/>
                </a:solidFill>
              </a:rPr>
              <a:t>Click me for</a:t>
            </a:r>
          </a:p>
          <a:p>
            <a:pPr algn="ctr" eaLnBrk="0" hangingPunct="0"/>
            <a:r>
              <a:rPr lang="en-US" b="1" i="1" dirty="0">
                <a:solidFill>
                  <a:schemeClr val="bg1"/>
                </a:solidFill>
              </a:rPr>
              <a:t> SAP SCREEN</a:t>
            </a:r>
          </a:p>
          <a:p>
            <a:pPr eaLnBrk="0" fontAlgn="base" hangingPunct="0">
              <a:spcBef>
                <a:spcPct val="0"/>
              </a:spcBef>
              <a:spcAft>
                <a:spcPct val="0"/>
              </a:spcAft>
            </a:pPr>
            <a:endParaRPr lang="en-US" sz="2000" dirty="0">
              <a:latin typeface="Arial" charset="0"/>
            </a:endParaRPr>
          </a:p>
        </p:txBody>
      </p:sp>
      <p:sp>
        <p:nvSpPr>
          <p:cNvPr id="5" name="Rectangle 4">
            <a:extLst>
              <a:ext uri="{FF2B5EF4-FFF2-40B4-BE49-F238E27FC236}">
                <a16:creationId xmlns:a16="http://schemas.microsoft.com/office/drawing/2014/main" id="{E85D4041-8279-4ACD-A12E-8D9AE3B9AC2A}"/>
              </a:ext>
            </a:extLst>
          </p:cNvPr>
          <p:cNvSpPr/>
          <p:nvPr/>
        </p:nvSpPr>
        <p:spPr>
          <a:xfrm>
            <a:off x="213759" y="4244315"/>
            <a:ext cx="11702015" cy="984885"/>
          </a:xfrm>
          <a:prstGeom prst="rect">
            <a:avLst/>
          </a:prstGeom>
        </p:spPr>
        <p:txBody>
          <a:bodyPr wrap="square">
            <a:spAutoFit/>
          </a:bodyPr>
          <a:lstStyle/>
          <a:p>
            <a:pPr marL="285750" indent="-285750">
              <a:spcBef>
                <a:spcPts val="1200"/>
              </a:spcBef>
              <a:buClr>
                <a:schemeClr val="accent1"/>
              </a:buClr>
              <a:buFont typeface="Wingdings" panose="05000000000000000000" pitchFamily="2" charset="2"/>
              <a:buChar char="§"/>
            </a:pPr>
            <a:r>
              <a:rPr lang="en-US" sz="1600" dirty="0"/>
              <a:t>You can enter up to three cash discount periods</a:t>
            </a:r>
          </a:p>
          <a:p>
            <a:pPr marL="285750" indent="-285750">
              <a:spcBef>
                <a:spcPts val="1200"/>
              </a:spcBef>
              <a:buClr>
                <a:schemeClr val="accent1"/>
              </a:buClr>
              <a:buFont typeface="Wingdings" panose="05000000000000000000" pitchFamily="2" charset="2"/>
              <a:buChar char="§"/>
            </a:pPr>
            <a:r>
              <a:rPr lang="en-US" sz="1600" dirty="0"/>
              <a:t>The days and months specified in the terms of payment are used in conjunction with the baseline date to calculate the correct cash discount amount for the payment date</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445DF3F-B6A0-43A4-B4E0-2EAB9BDA4188}"/>
              </a:ext>
            </a:extLst>
          </p:cNvPr>
          <p:cNvSpPr>
            <a:spLocks noGrp="1"/>
          </p:cNvSpPr>
          <p:nvPr>
            <p:ph type="title"/>
          </p:nvPr>
        </p:nvSpPr>
        <p:spPr/>
        <p:txBody>
          <a:bodyPr/>
          <a:lstStyle/>
          <a:p>
            <a:endParaRPr lang="en-US"/>
          </a:p>
        </p:txBody>
      </p:sp>
      <p:pic>
        <p:nvPicPr>
          <p:cNvPr id="9218" name="Picture 2"/>
          <p:cNvPicPr>
            <a:picLocks noChangeAspect="1" noChangeArrowheads="1"/>
          </p:cNvPicPr>
          <p:nvPr/>
        </p:nvPicPr>
        <p:blipFill>
          <a:blip r:embed="rId2" cstate="print"/>
          <a:srcRect/>
          <a:stretch>
            <a:fillRect/>
          </a:stretch>
        </p:blipFill>
        <p:spPr bwMode="auto">
          <a:xfrm>
            <a:off x="1676400" y="405427"/>
            <a:ext cx="7391400" cy="6019800"/>
          </a:xfrm>
          <a:prstGeom prst="rect">
            <a:avLst/>
          </a:prstGeom>
          <a:noFill/>
          <a:ln w="9525">
            <a:noFill/>
            <a:miter lim="800000"/>
            <a:headEnd/>
            <a:tailEnd/>
          </a:ln>
          <a:effectLst/>
        </p:spPr>
      </p:pic>
      <p:sp>
        <p:nvSpPr>
          <p:cNvPr id="5" name="Action Button: Home 4">
            <a:hlinkClick r:id="" action="ppaction://hlinkshowjump?jump=lastslideviewed" highlightClick="1"/>
          </p:cNvPr>
          <p:cNvSpPr/>
          <p:nvPr/>
        </p:nvSpPr>
        <p:spPr bwMode="auto">
          <a:xfrm>
            <a:off x="10141322" y="2809696"/>
            <a:ext cx="1211263" cy="1211263"/>
          </a:xfrm>
          <a:prstGeom prst="actionButtonHom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endParaRPr lang="en-US" sz="2000" b="1" dirty="0">
              <a:solidFill>
                <a:schemeClr val="bg1"/>
              </a:solidFill>
              <a:latin typeface="Arial" charset="0"/>
            </a:endParaRP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Installments</a:t>
            </a:r>
          </a:p>
        </p:txBody>
      </p:sp>
      <p:pic>
        <p:nvPicPr>
          <p:cNvPr id="10242" name="Picture 2"/>
          <p:cNvPicPr>
            <a:picLocks noChangeAspect="1" noChangeArrowheads="1"/>
          </p:cNvPicPr>
          <p:nvPr/>
        </p:nvPicPr>
        <p:blipFill>
          <a:blip r:embed="rId2" cstate="print"/>
          <a:stretch>
            <a:fillRect/>
          </a:stretch>
        </p:blipFill>
        <p:spPr bwMode="auto">
          <a:xfrm>
            <a:off x="5742385" y="980728"/>
            <a:ext cx="6186263" cy="4106970"/>
          </a:xfrm>
          <a:prstGeom prst="rect">
            <a:avLst/>
          </a:prstGeom>
        </p:spPr>
      </p:pic>
      <p:sp>
        <p:nvSpPr>
          <p:cNvPr id="7" name="Right Arrow 11">
            <a:hlinkClick r:id="rId3" action="ppaction://hlinksldjump"/>
            <a:extLst>
              <a:ext uri="{FF2B5EF4-FFF2-40B4-BE49-F238E27FC236}">
                <a16:creationId xmlns:a16="http://schemas.microsoft.com/office/drawing/2014/main" id="{A534FA2F-FD73-452F-9122-50B18E66322F}"/>
              </a:ext>
            </a:extLst>
          </p:cNvPr>
          <p:cNvSpPr/>
          <p:nvPr/>
        </p:nvSpPr>
        <p:spPr bwMode="auto">
          <a:xfrm>
            <a:off x="8335589" y="5295891"/>
            <a:ext cx="3580185" cy="1258670"/>
          </a:xfrm>
          <a:prstGeom prst="rightArrow">
            <a:avLst>
              <a:gd name="adj1" fmla="val 62108"/>
              <a:gd name="adj2" fmla="val 50000"/>
            </a:avLst>
          </a:prstGeom>
          <a:solidFill>
            <a:schemeClr val="accent1"/>
          </a:solidFill>
          <a:ln w="19050" cap="flat" cmpd="sng" algn="ctr">
            <a:solidFill>
              <a:schemeClr val="bg1">
                <a:lumMod val="8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hangingPunct="0"/>
            <a:endParaRPr lang="en-US" dirty="0">
              <a:solidFill>
                <a:schemeClr val="bg1"/>
              </a:solidFill>
            </a:endParaRPr>
          </a:p>
          <a:p>
            <a:pPr algn="ctr" eaLnBrk="0" hangingPunct="0"/>
            <a:r>
              <a:rPr lang="en-US" b="1" i="1" dirty="0">
                <a:solidFill>
                  <a:schemeClr val="bg1"/>
                </a:solidFill>
              </a:rPr>
              <a:t>Click me for</a:t>
            </a:r>
          </a:p>
          <a:p>
            <a:pPr algn="ctr" eaLnBrk="0" hangingPunct="0"/>
            <a:r>
              <a:rPr lang="en-US" b="1" i="1" dirty="0">
                <a:solidFill>
                  <a:schemeClr val="bg1"/>
                </a:solidFill>
              </a:rPr>
              <a:t> SAP SCREEN</a:t>
            </a:r>
          </a:p>
          <a:p>
            <a:pPr eaLnBrk="0" fontAlgn="base" hangingPunct="0">
              <a:spcBef>
                <a:spcPct val="0"/>
              </a:spcBef>
              <a:spcAft>
                <a:spcPct val="0"/>
              </a:spcAft>
            </a:pPr>
            <a:endParaRPr lang="en-US" sz="2000" dirty="0">
              <a:latin typeface="Arial" charset="0"/>
            </a:endParaRPr>
          </a:p>
        </p:txBody>
      </p:sp>
      <p:sp>
        <p:nvSpPr>
          <p:cNvPr id="5" name="Rectangle 4">
            <a:extLst>
              <a:ext uri="{FF2B5EF4-FFF2-40B4-BE49-F238E27FC236}">
                <a16:creationId xmlns:a16="http://schemas.microsoft.com/office/drawing/2014/main" id="{E5DDEBDA-A76D-4385-9AD7-79F820DFEF99}"/>
              </a:ext>
            </a:extLst>
          </p:cNvPr>
          <p:cNvSpPr/>
          <p:nvPr/>
        </p:nvSpPr>
        <p:spPr>
          <a:xfrm>
            <a:off x="227013" y="2303206"/>
            <a:ext cx="5292923" cy="1231106"/>
          </a:xfrm>
          <a:prstGeom prst="rect">
            <a:avLst/>
          </a:prstGeom>
        </p:spPr>
        <p:txBody>
          <a:bodyPr wrap="square">
            <a:spAutoFit/>
          </a:bodyPr>
          <a:lstStyle/>
          <a:p>
            <a:pPr marL="285750" indent="-285750">
              <a:spcBef>
                <a:spcPts val="1200"/>
              </a:spcBef>
              <a:buClr>
                <a:schemeClr val="accent1"/>
              </a:buClr>
              <a:buFont typeface="Wingdings" panose="05000000000000000000" pitchFamily="2" charset="2"/>
              <a:buChar char="§"/>
            </a:pPr>
            <a:r>
              <a:rPr lang="en-US" sz="1600" dirty="0"/>
              <a:t>System creates line items for each installment</a:t>
            </a:r>
          </a:p>
          <a:p>
            <a:pPr marL="285750" indent="-285750">
              <a:spcBef>
                <a:spcPts val="1200"/>
              </a:spcBef>
              <a:buClr>
                <a:schemeClr val="accent1"/>
              </a:buClr>
              <a:buFont typeface="Wingdings" panose="05000000000000000000" pitchFamily="2" charset="2"/>
              <a:buChar char="§"/>
            </a:pPr>
            <a:r>
              <a:rPr lang="en-US" sz="1600" dirty="0"/>
              <a:t>The terms of payment for the line items are the terms of payment defined for the individual installments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Cash Discount Base Amount</a:t>
            </a:r>
          </a:p>
        </p:txBody>
      </p:sp>
      <p:pic>
        <p:nvPicPr>
          <p:cNvPr id="11268" name="Picture 4"/>
          <p:cNvPicPr>
            <a:picLocks noChangeAspect="1" noChangeArrowheads="1"/>
          </p:cNvPicPr>
          <p:nvPr/>
        </p:nvPicPr>
        <p:blipFill>
          <a:blip r:embed="rId2" cstate="print"/>
          <a:stretch>
            <a:fillRect/>
          </a:stretch>
        </p:blipFill>
        <p:spPr bwMode="auto">
          <a:xfrm>
            <a:off x="6168008" y="1341438"/>
            <a:ext cx="5112568" cy="5154218"/>
          </a:xfrm>
          <a:prstGeom prst="rect">
            <a:avLst/>
          </a:prstGeom>
        </p:spPr>
      </p:pic>
      <p:sp>
        <p:nvSpPr>
          <p:cNvPr id="5" name="Rectangle 4">
            <a:extLst>
              <a:ext uri="{FF2B5EF4-FFF2-40B4-BE49-F238E27FC236}">
                <a16:creationId xmlns:a16="http://schemas.microsoft.com/office/drawing/2014/main" id="{21E457BE-468D-4830-9276-B7B60E8F25EE}"/>
              </a:ext>
            </a:extLst>
          </p:cNvPr>
          <p:cNvSpPr/>
          <p:nvPr/>
        </p:nvSpPr>
        <p:spPr>
          <a:xfrm>
            <a:off x="227349" y="1352095"/>
            <a:ext cx="5724635" cy="1077218"/>
          </a:xfrm>
          <a:prstGeom prst="rect">
            <a:avLst/>
          </a:prstGeom>
        </p:spPr>
        <p:txBody>
          <a:bodyPr wrap="square">
            <a:spAutoFit/>
          </a:bodyPr>
          <a:lstStyle/>
          <a:p>
            <a:pPr>
              <a:lnSpc>
                <a:spcPct val="100000"/>
              </a:lnSpc>
            </a:pPr>
            <a:r>
              <a:rPr lang="en-US" sz="1600" b="1" dirty="0"/>
              <a:t>Cash discount base amount </a:t>
            </a:r>
            <a:r>
              <a:rPr lang="en-US" sz="1600" dirty="0"/>
              <a:t>can be either </a:t>
            </a:r>
            <a:r>
              <a:rPr lang="en-US" sz="1600" u="sng" dirty="0"/>
              <a:t>net value (excluding taxes)</a:t>
            </a:r>
            <a:r>
              <a:rPr lang="en-US" sz="1600" dirty="0"/>
              <a:t> or </a:t>
            </a:r>
            <a:r>
              <a:rPr lang="en-US" sz="1600" u="sng" dirty="0"/>
              <a:t>gross value (including taxes).</a:t>
            </a:r>
            <a:r>
              <a:rPr lang="en-US" sz="1600" dirty="0"/>
              <a:t> It is defined in global parameters of company code (OBY6).</a:t>
            </a:r>
            <a:endParaRPr lang="en-US" sz="1600" u="sng"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Cash Discount – Gross Procedure</a:t>
            </a:r>
          </a:p>
        </p:txBody>
      </p:sp>
      <p:pic>
        <p:nvPicPr>
          <p:cNvPr id="12293" name="Picture 5"/>
          <p:cNvPicPr>
            <a:picLocks noChangeAspect="1" noChangeArrowheads="1"/>
          </p:cNvPicPr>
          <p:nvPr/>
        </p:nvPicPr>
        <p:blipFill>
          <a:blip r:embed="rId2" cstate="print"/>
          <a:stretch>
            <a:fillRect/>
          </a:stretch>
        </p:blipFill>
        <p:spPr bwMode="auto">
          <a:xfrm>
            <a:off x="1387971" y="2191197"/>
            <a:ext cx="6726168" cy="2245915"/>
          </a:xfrm>
          <a:prstGeom prst="rect">
            <a:avLst/>
          </a:prstGeom>
        </p:spPr>
      </p:pic>
      <p:grpSp>
        <p:nvGrpSpPr>
          <p:cNvPr id="15" name="Group 14">
            <a:extLst>
              <a:ext uri="{FF2B5EF4-FFF2-40B4-BE49-F238E27FC236}">
                <a16:creationId xmlns:a16="http://schemas.microsoft.com/office/drawing/2014/main" id="{87592F73-3FFC-42BE-805D-A656808BB1AB}"/>
              </a:ext>
            </a:extLst>
          </p:cNvPr>
          <p:cNvGrpSpPr/>
          <p:nvPr/>
        </p:nvGrpSpPr>
        <p:grpSpPr>
          <a:xfrm>
            <a:off x="8609384" y="2374233"/>
            <a:ext cx="3247256" cy="1879843"/>
            <a:chOff x="7745288" y="1628800"/>
            <a:chExt cx="3247256" cy="1879843"/>
          </a:xfrm>
        </p:grpSpPr>
        <p:grpSp>
          <p:nvGrpSpPr>
            <p:cNvPr id="7" name="Group 6">
              <a:extLst>
                <a:ext uri="{FF2B5EF4-FFF2-40B4-BE49-F238E27FC236}">
                  <a16:creationId xmlns:a16="http://schemas.microsoft.com/office/drawing/2014/main" id="{9BFFDF56-0C6D-4B6A-9F7A-DD27C6A39977}"/>
                </a:ext>
              </a:extLst>
            </p:cNvPr>
            <p:cNvGrpSpPr/>
            <p:nvPr/>
          </p:nvGrpSpPr>
          <p:grpSpPr>
            <a:xfrm>
              <a:off x="7745288" y="1628800"/>
              <a:ext cx="1399228" cy="762000"/>
              <a:chOff x="7620000" y="990600"/>
              <a:chExt cx="1399228" cy="762000"/>
            </a:xfrm>
          </p:grpSpPr>
          <p:grpSp>
            <p:nvGrpSpPr>
              <p:cNvPr id="6" name="Group 5">
                <a:extLst>
                  <a:ext uri="{FF2B5EF4-FFF2-40B4-BE49-F238E27FC236}">
                    <a16:creationId xmlns:a16="http://schemas.microsoft.com/office/drawing/2014/main" id="{13349E7A-5131-44E3-96D3-71279123989B}"/>
                  </a:ext>
                </a:extLst>
              </p:cNvPr>
              <p:cNvGrpSpPr/>
              <p:nvPr/>
            </p:nvGrpSpPr>
            <p:grpSpPr>
              <a:xfrm>
                <a:off x="7620000" y="990600"/>
                <a:ext cx="1317475" cy="381000"/>
                <a:chOff x="7620000" y="990600"/>
                <a:chExt cx="1317475" cy="381000"/>
              </a:xfrm>
            </p:grpSpPr>
            <p:pic>
              <p:nvPicPr>
                <p:cNvPr id="12291" name="Picture 3"/>
                <p:cNvPicPr>
                  <a:picLocks noChangeAspect="1" noChangeArrowheads="1"/>
                </p:cNvPicPr>
                <p:nvPr/>
              </p:nvPicPr>
              <p:blipFill>
                <a:blip r:embed="rId3" cstate="print"/>
                <a:stretch>
                  <a:fillRect/>
                </a:stretch>
              </p:blipFill>
              <p:spPr bwMode="auto">
                <a:xfrm>
                  <a:off x="7620000" y="990600"/>
                  <a:ext cx="304800" cy="381000"/>
                </a:xfrm>
                <a:prstGeom prst="rect">
                  <a:avLst/>
                </a:prstGeom>
              </p:spPr>
            </p:pic>
            <p:sp>
              <p:nvSpPr>
                <p:cNvPr id="8" name="TextBox 7"/>
                <p:cNvSpPr txBox="1"/>
                <p:nvPr/>
              </p:nvSpPr>
              <p:spPr>
                <a:xfrm>
                  <a:off x="8001000" y="1011823"/>
                  <a:ext cx="936475" cy="307777"/>
                </a:xfrm>
                <a:prstGeom prst="rect">
                  <a:avLst/>
                </a:prstGeom>
                <a:noFill/>
              </p:spPr>
              <p:txBody>
                <a:bodyPr wrap="none" rtlCol="0">
                  <a:spAutoFit/>
                </a:bodyPr>
                <a:lstStyle/>
                <a:p>
                  <a:r>
                    <a:rPr lang="en-US" sz="1400" b="1" dirty="0"/>
                    <a:t>Invoice</a:t>
                  </a:r>
                </a:p>
              </p:txBody>
            </p:sp>
          </p:grpSp>
          <p:grpSp>
            <p:nvGrpSpPr>
              <p:cNvPr id="5" name="Group 4">
                <a:extLst>
                  <a:ext uri="{FF2B5EF4-FFF2-40B4-BE49-F238E27FC236}">
                    <a16:creationId xmlns:a16="http://schemas.microsoft.com/office/drawing/2014/main" id="{F4135872-417F-44EA-A909-C263063DC203}"/>
                  </a:ext>
                </a:extLst>
              </p:cNvPr>
              <p:cNvGrpSpPr/>
              <p:nvPr/>
            </p:nvGrpSpPr>
            <p:grpSpPr>
              <a:xfrm>
                <a:off x="7620001" y="1409700"/>
                <a:ext cx="1399227" cy="342900"/>
                <a:chOff x="7620001" y="1409700"/>
                <a:chExt cx="1399227" cy="342900"/>
              </a:xfrm>
            </p:grpSpPr>
            <p:pic>
              <p:nvPicPr>
                <p:cNvPr id="12292" name="Picture 4"/>
                <p:cNvPicPr>
                  <a:picLocks noChangeAspect="1" noChangeArrowheads="1"/>
                </p:cNvPicPr>
                <p:nvPr/>
              </p:nvPicPr>
              <p:blipFill>
                <a:blip r:embed="rId4" cstate="print"/>
                <a:stretch>
                  <a:fillRect/>
                </a:stretch>
              </p:blipFill>
              <p:spPr bwMode="auto">
                <a:xfrm>
                  <a:off x="7620001" y="1409700"/>
                  <a:ext cx="333375" cy="342900"/>
                </a:xfrm>
                <a:prstGeom prst="rect">
                  <a:avLst/>
                </a:prstGeom>
              </p:spPr>
            </p:pic>
            <p:sp>
              <p:nvSpPr>
                <p:cNvPr id="9" name="TextBox 8"/>
                <p:cNvSpPr txBox="1"/>
                <p:nvPr/>
              </p:nvSpPr>
              <p:spPr>
                <a:xfrm>
                  <a:off x="8001001" y="1411873"/>
                  <a:ext cx="1018227" cy="307777"/>
                </a:xfrm>
                <a:prstGeom prst="rect">
                  <a:avLst/>
                </a:prstGeom>
                <a:noFill/>
              </p:spPr>
              <p:txBody>
                <a:bodyPr wrap="none" rtlCol="0">
                  <a:spAutoFit/>
                </a:bodyPr>
                <a:lstStyle/>
                <a:p>
                  <a:r>
                    <a:rPr lang="en-US" sz="1400" b="1" dirty="0"/>
                    <a:t>Clearing</a:t>
                  </a:r>
                </a:p>
              </p:txBody>
            </p:sp>
          </p:grpSp>
        </p:grpSp>
        <p:grpSp>
          <p:nvGrpSpPr>
            <p:cNvPr id="12" name="Group 11">
              <a:extLst>
                <a:ext uri="{FF2B5EF4-FFF2-40B4-BE49-F238E27FC236}">
                  <a16:creationId xmlns:a16="http://schemas.microsoft.com/office/drawing/2014/main" id="{21342748-F9F8-4960-B34B-DCE426EB4336}"/>
                </a:ext>
              </a:extLst>
            </p:cNvPr>
            <p:cNvGrpSpPr/>
            <p:nvPr/>
          </p:nvGrpSpPr>
          <p:grpSpPr>
            <a:xfrm>
              <a:off x="7745288" y="2617167"/>
              <a:ext cx="3247256" cy="891476"/>
              <a:chOff x="7696200" y="2025466"/>
              <a:chExt cx="2743200" cy="891476"/>
            </a:xfrm>
          </p:grpSpPr>
          <p:sp>
            <p:nvSpPr>
              <p:cNvPr id="11" name="TextBox 10"/>
              <p:cNvSpPr txBox="1"/>
              <p:nvPr/>
            </p:nvSpPr>
            <p:spPr>
              <a:xfrm>
                <a:off x="7696201" y="2025466"/>
                <a:ext cx="1864613" cy="307777"/>
              </a:xfrm>
              <a:prstGeom prst="rect">
                <a:avLst/>
              </a:prstGeom>
              <a:noFill/>
            </p:spPr>
            <p:txBody>
              <a:bodyPr wrap="none" rtlCol="0">
                <a:spAutoFit/>
              </a:bodyPr>
              <a:lstStyle/>
              <a:p>
                <a:r>
                  <a:rPr lang="en-US" sz="1400" b="1" i="1" dirty="0"/>
                  <a:t>Assuming no tax</a:t>
                </a:r>
                <a:endParaRPr lang="en-US" b="1" i="1" dirty="0"/>
              </a:p>
            </p:txBody>
          </p:sp>
          <p:sp>
            <p:nvSpPr>
              <p:cNvPr id="13" name="TextBox 12"/>
              <p:cNvSpPr txBox="1"/>
              <p:nvPr/>
            </p:nvSpPr>
            <p:spPr>
              <a:xfrm>
                <a:off x="7696200" y="2393722"/>
                <a:ext cx="2743200" cy="523220"/>
              </a:xfrm>
              <a:prstGeom prst="rect">
                <a:avLst/>
              </a:prstGeom>
              <a:solidFill>
                <a:schemeClr val="accent5">
                  <a:lumMod val="20000"/>
                  <a:lumOff val="80000"/>
                </a:schemeClr>
              </a:solidFill>
            </p:spPr>
            <p:txBody>
              <a:bodyPr wrap="square" rtlCol="0" anchor="ctr">
                <a:spAutoFit/>
              </a:bodyPr>
              <a:lstStyle/>
              <a:p>
                <a:r>
                  <a:rPr lang="en-US" sz="1400" dirty="0"/>
                  <a:t>Invoice</a:t>
                </a:r>
              </a:p>
              <a:p>
                <a:r>
                  <a:rPr lang="en-US" sz="1400" dirty="0"/>
                  <a:t>Posted with document type </a:t>
                </a:r>
                <a:r>
                  <a:rPr lang="en-US" sz="1400" b="1" dirty="0"/>
                  <a:t>KR</a:t>
                </a:r>
              </a:p>
            </p:txBody>
          </p:sp>
        </p:grpSp>
      </p:grpSp>
      <p:sp>
        <p:nvSpPr>
          <p:cNvPr id="14" name="Rectangle 13">
            <a:extLst>
              <a:ext uri="{FF2B5EF4-FFF2-40B4-BE49-F238E27FC236}">
                <a16:creationId xmlns:a16="http://schemas.microsoft.com/office/drawing/2014/main" id="{E3BB27E5-CE35-4260-8974-0C2B9224564A}"/>
              </a:ext>
            </a:extLst>
          </p:cNvPr>
          <p:cNvSpPr/>
          <p:nvPr/>
        </p:nvSpPr>
        <p:spPr>
          <a:xfrm>
            <a:off x="4989768" y="971436"/>
            <a:ext cx="2212464" cy="338554"/>
          </a:xfrm>
          <a:prstGeom prst="rect">
            <a:avLst/>
          </a:prstGeom>
        </p:spPr>
        <p:txBody>
          <a:bodyPr wrap="none">
            <a:spAutoFit/>
          </a:bodyPr>
          <a:lstStyle/>
          <a:p>
            <a:pPr algn="ctr">
              <a:buNone/>
            </a:pPr>
            <a:r>
              <a:rPr lang="en-US" sz="1600" b="1" u="sng" dirty="0"/>
              <a:t>Accounts Payable</a:t>
            </a:r>
          </a:p>
        </p:txBody>
      </p:sp>
      <p:sp>
        <p:nvSpPr>
          <p:cNvPr id="19" name="TextBox 18">
            <a:extLst>
              <a:ext uri="{FF2B5EF4-FFF2-40B4-BE49-F238E27FC236}">
                <a16:creationId xmlns:a16="http://schemas.microsoft.com/office/drawing/2014/main" id="{BFBFFDF6-124C-41F4-B762-0F3C649EBB23}"/>
              </a:ext>
            </a:extLst>
          </p:cNvPr>
          <p:cNvSpPr txBox="1"/>
          <p:nvPr/>
        </p:nvSpPr>
        <p:spPr>
          <a:xfrm>
            <a:off x="551384" y="5570657"/>
            <a:ext cx="11013032" cy="738663"/>
          </a:xfrm>
          <a:prstGeom prst="roundRect">
            <a:avLst>
              <a:gd name="adj" fmla="val 25509"/>
            </a:avLst>
          </a:prstGeom>
        </p:spPr>
        <p:style>
          <a:lnRef idx="1">
            <a:schemeClr val="accent6"/>
          </a:lnRef>
          <a:fillRef idx="3">
            <a:schemeClr val="accent6"/>
          </a:fillRef>
          <a:effectRef idx="2">
            <a:schemeClr val="accent6"/>
          </a:effectRef>
          <a:fontRef idx="minor">
            <a:schemeClr val="lt1"/>
          </a:fontRef>
        </p:style>
        <p:txBody>
          <a:bodyPr wrap="square" rtlCol="0" anchor="ctr" anchorCtr="0">
            <a:noAutofit/>
          </a:bodyPr>
          <a:lstStyle/>
          <a:p>
            <a:pPr algn="ctr"/>
            <a:r>
              <a:rPr lang="en-US" b="1" dirty="0"/>
              <a:t>Observe that cash discount G/L account appeared at the time of </a:t>
            </a:r>
            <a:r>
              <a:rPr lang="en-US" b="1" u="sng" dirty="0"/>
              <a:t>clearing</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Posting Cash Discount – Net Procedure</a:t>
            </a:r>
          </a:p>
        </p:txBody>
      </p:sp>
      <p:pic>
        <p:nvPicPr>
          <p:cNvPr id="13314" name="Picture 2"/>
          <p:cNvPicPr>
            <a:picLocks noChangeAspect="1" noChangeArrowheads="1"/>
          </p:cNvPicPr>
          <p:nvPr/>
        </p:nvPicPr>
        <p:blipFill>
          <a:blip r:embed="rId2" cstate="print"/>
          <a:stretch>
            <a:fillRect/>
          </a:stretch>
        </p:blipFill>
        <p:spPr bwMode="auto">
          <a:xfrm>
            <a:off x="2328639" y="1400176"/>
            <a:ext cx="6143625" cy="1505341"/>
          </a:xfrm>
          <a:prstGeom prst="rect">
            <a:avLst/>
          </a:prstGeom>
        </p:spPr>
      </p:pic>
      <p:pic>
        <p:nvPicPr>
          <p:cNvPr id="13317" name="Picture 5"/>
          <p:cNvPicPr>
            <a:picLocks noChangeAspect="1" noChangeArrowheads="1"/>
          </p:cNvPicPr>
          <p:nvPr/>
        </p:nvPicPr>
        <p:blipFill>
          <a:blip r:embed="rId3" cstate="print"/>
          <a:stretch>
            <a:fillRect/>
          </a:stretch>
        </p:blipFill>
        <p:spPr bwMode="auto">
          <a:xfrm>
            <a:off x="2328639" y="3771875"/>
            <a:ext cx="6143625" cy="1457325"/>
          </a:xfrm>
          <a:prstGeom prst="rect">
            <a:avLst/>
          </a:prstGeom>
        </p:spPr>
      </p:pic>
      <p:sp>
        <p:nvSpPr>
          <p:cNvPr id="25" name="TextBox 24">
            <a:extLst>
              <a:ext uri="{FF2B5EF4-FFF2-40B4-BE49-F238E27FC236}">
                <a16:creationId xmlns:a16="http://schemas.microsoft.com/office/drawing/2014/main" id="{4EBEEE6A-63EC-4B13-A7D6-1E934E47609D}"/>
              </a:ext>
            </a:extLst>
          </p:cNvPr>
          <p:cNvSpPr txBox="1"/>
          <p:nvPr/>
        </p:nvSpPr>
        <p:spPr>
          <a:xfrm>
            <a:off x="551384" y="5570657"/>
            <a:ext cx="11013032" cy="738663"/>
          </a:xfrm>
          <a:prstGeom prst="roundRect">
            <a:avLst>
              <a:gd name="adj" fmla="val 25509"/>
            </a:avLst>
          </a:prstGeom>
        </p:spPr>
        <p:style>
          <a:lnRef idx="1">
            <a:schemeClr val="accent6"/>
          </a:lnRef>
          <a:fillRef idx="3">
            <a:schemeClr val="accent6"/>
          </a:fillRef>
          <a:effectRef idx="2">
            <a:schemeClr val="accent6"/>
          </a:effectRef>
          <a:fontRef idx="minor">
            <a:schemeClr val="lt1"/>
          </a:fontRef>
        </p:style>
        <p:txBody>
          <a:bodyPr wrap="square" rtlCol="0" anchor="ctr" anchorCtr="0">
            <a:noAutofit/>
          </a:bodyPr>
          <a:lstStyle/>
          <a:p>
            <a:pPr algn="ctr"/>
            <a:r>
              <a:rPr lang="en-US" b="1" dirty="0"/>
              <a:t>Observe that cash discount G/L account appeared at the time of </a:t>
            </a:r>
            <a:r>
              <a:rPr lang="en-US" b="1" u="sng" dirty="0"/>
              <a:t>Invoice</a:t>
            </a:r>
          </a:p>
        </p:txBody>
      </p:sp>
      <p:sp>
        <p:nvSpPr>
          <p:cNvPr id="5" name="Rectangle 4">
            <a:extLst>
              <a:ext uri="{FF2B5EF4-FFF2-40B4-BE49-F238E27FC236}">
                <a16:creationId xmlns:a16="http://schemas.microsoft.com/office/drawing/2014/main" id="{A7DC9D54-FFA4-4A8B-9033-D2720894E74E}"/>
              </a:ext>
            </a:extLst>
          </p:cNvPr>
          <p:cNvSpPr/>
          <p:nvPr/>
        </p:nvSpPr>
        <p:spPr>
          <a:xfrm>
            <a:off x="3769594" y="980728"/>
            <a:ext cx="4668266" cy="338554"/>
          </a:xfrm>
          <a:prstGeom prst="rect">
            <a:avLst/>
          </a:prstGeom>
        </p:spPr>
        <p:txBody>
          <a:bodyPr wrap="none">
            <a:spAutoFit/>
          </a:bodyPr>
          <a:lstStyle/>
          <a:p>
            <a:pPr algn="ctr">
              <a:buNone/>
            </a:pPr>
            <a:r>
              <a:rPr lang="en-US" sz="1600" b="1" u="sng" dirty="0"/>
              <a:t>Paying within the cash discount period</a:t>
            </a:r>
          </a:p>
        </p:txBody>
      </p:sp>
      <p:sp>
        <p:nvSpPr>
          <p:cNvPr id="12" name="Rectangle 11">
            <a:extLst>
              <a:ext uri="{FF2B5EF4-FFF2-40B4-BE49-F238E27FC236}">
                <a16:creationId xmlns:a16="http://schemas.microsoft.com/office/drawing/2014/main" id="{355830EA-7C32-4D8A-A996-133F4E0DDD23}"/>
              </a:ext>
            </a:extLst>
          </p:cNvPr>
          <p:cNvSpPr/>
          <p:nvPr/>
        </p:nvSpPr>
        <p:spPr>
          <a:xfrm>
            <a:off x="3946212" y="3234462"/>
            <a:ext cx="4299575" cy="338554"/>
          </a:xfrm>
          <a:prstGeom prst="rect">
            <a:avLst/>
          </a:prstGeom>
        </p:spPr>
        <p:txBody>
          <a:bodyPr wrap="none">
            <a:spAutoFit/>
          </a:bodyPr>
          <a:lstStyle/>
          <a:p>
            <a:pPr algn="ctr">
              <a:buNone/>
            </a:pPr>
            <a:r>
              <a:rPr lang="en-US" sz="1600" b="1" u="sng" dirty="0"/>
              <a:t>Paying after cash discount deadline</a:t>
            </a:r>
          </a:p>
        </p:txBody>
      </p:sp>
      <p:grpSp>
        <p:nvGrpSpPr>
          <p:cNvPr id="28" name="Group 27">
            <a:extLst>
              <a:ext uri="{FF2B5EF4-FFF2-40B4-BE49-F238E27FC236}">
                <a16:creationId xmlns:a16="http://schemas.microsoft.com/office/drawing/2014/main" id="{0405763A-F881-4180-A723-17CA552B48F1}"/>
              </a:ext>
            </a:extLst>
          </p:cNvPr>
          <p:cNvGrpSpPr/>
          <p:nvPr/>
        </p:nvGrpSpPr>
        <p:grpSpPr>
          <a:xfrm>
            <a:off x="8609384" y="2374233"/>
            <a:ext cx="3247256" cy="1879843"/>
            <a:chOff x="7745288" y="1628800"/>
            <a:chExt cx="3247256" cy="1879843"/>
          </a:xfrm>
        </p:grpSpPr>
        <p:grpSp>
          <p:nvGrpSpPr>
            <p:cNvPr id="29" name="Group 28">
              <a:extLst>
                <a:ext uri="{FF2B5EF4-FFF2-40B4-BE49-F238E27FC236}">
                  <a16:creationId xmlns:a16="http://schemas.microsoft.com/office/drawing/2014/main" id="{769410DB-1730-4855-BC2A-3AA045925DE7}"/>
                </a:ext>
              </a:extLst>
            </p:cNvPr>
            <p:cNvGrpSpPr/>
            <p:nvPr/>
          </p:nvGrpSpPr>
          <p:grpSpPr>
            <a:xfrm>
              <a:off x="7745288" y="1628800"/>
              <a:ext cx="1399228" cy="762000"/>
              <a:chOff x="7620000" y="990600"/>
              <a:chExt cx="1399228" cy="762000"/>
            </a:xfrm>
          </p:grpSpPr>
          <p:grpSp>
            <p:nvGrpSpPr>
              <p:cNvPr id="33" name="Group 32">
                <a:extLst>
                  <a:ext uri="{FF2B5EF4-FFF2-40B4-BE49-F238E27FC236}">
                    <a16:creationId xmlns:a16="http://schemas.microsoft.com/office/drawing/2014/main" id="{7AB54E6A-0DB6-4F8C-ADD4-BA74B48992EB}"/>
                  </a:ext>
                </a:extLst>
              </p:cNvPr>
              <p:cNvGrpSpPr/>
              <p:nvPr/>
            </p:nvGrpSpPr>
            <p:grpSpPr>
              <a:xfrm>
                <a:off x="7620000" y="990600"/>
                <a:ext cx="1317475" cy="381000"/>
                <a:chOff x="7620000" y="990600"/>
                <a:chExt cx="1317475" cy="381000"/>
              </a:xfrm>
            </p:grpSpPr>
            <p:pic>
              <p:nvPicPr>
                <p:cNvPr id="37" name="Picture 3">
                  <a:extLst>
                    <a:ext uri="{FF2B5EF4-FFF2-40B4-BE49-F238E27FC236}">
                      <a16:creationId xmlns:a16="http://schemas.microsoft.com/office/drawing/2014/main" id="{DCEC0308-DB60-424F-8191-0975E4C2DC7A}"/>
                    </a:ext>
                  </a:extLst>
                </p:cNvPr>
                <p:cNvPicPr>
                  <a:picLocks noChangeAspect="1" noChangeArrowheads="1"/>
                </p:cNvPicPr>
                <p:nvPr/>
              </p:nvPicPr>
              <p:blipFill>
                <a:blip r:embed="rId4" cstate="print"/>
                <a:stretch>
                  <a:fillRect/>
                </a:stretch>
              </p:blipFill>
              <p:spPr bwMode="auto">
                <a:xfrm>
                  <a:off x="7620000" y="990600"/>
                  <a:ext cx="304800" cy="381000"/>
                </a:xfrm>
                <a:prstGeom prst="rect">
                  <a:avLst/>
                </a:prstGeom>
              </p:spPr>
            </p:pic>
            <p:sp>
              <p:nvSpPr>
                <p:cNvPr id="38" name="TextBox 37">
                  <a:extLst>
                    <a:ext uri="{FF2B5EF4-FFF2-40B4-BE49-F238E27FC236}">
                      <a16:creationId xmlns:a16="http://schemas.microsoft.com/office/drawing/2014/main" id="{87C8EF79-7B03-4C84-891E-F8FF65218F9E}"/>
                    </a:ext>
                  </a:extLst>
                </p:cNvPr>
                <p:cNvSpPr txBox="1"/>
                <p:nvPr/>
              </p:nvSpPr>
              <p:spPr>
                <a:xfrm>
                  <a:off x="8001000" y="1011823"/>
                  <a:ext cx="936475" cy="307777"/>
                </a:xfrm>
                <a:prstGeom prst="rect">
                  <a:avLst/>
                </a:prstGeom>
                <a:noFill/>
              </p:spPr>
              <p:txBody>
                <a:bodyPr wrap="none" rtlCol="0">
                  <a:spAutoFit/>
                </a:bodyPr>
                <a:lstStyle/>
                <a:p>
                  <a:r>
                    <a:rPr lang="en-US" sz="1400" b="1" dirty="0"/>
                    <a:t>Invoice</a:t>
                  </a:r>
                </a:p>
              </p:txBody>
            </p:sp>
          </p:grpSp>
          <p:grpSp>
            <p:nvGrpSpPr>
              <p:cNvPr id="34" name="Group 33">
                <a:extLst>
                  <a:ext uri="{FF2B5EF4-FFF2-40B4-BE49-F238E27FC236}">
                    <a16:creationId xmlns:a16="http://schemas.microsoft.com/office/drawing/2014/main" id="{9800E9AE-70FA-4AF7-B24D-CC83DFBC7AE7}"/>
                  </a:ext>
                </a:extLst>
              </p:cNvPr>
              <p:cNvGrpSpPr/>
              <p:nvPr/>
            </p:nvGrpSpPr>
            <p:grpSpPr>
              <a:xfrm>
                <a:off x="7620001" y="1409700"/>
                <a:ext cx="1399227" cy="342900"/>
                <a:chOff x="7620001" y="1409700"/>
                <a:chExt cx="1399227" cy="342900"/>
              </a:xfrm>
            </p:grpSpPr>
            <p:pic>
              <p:nvPicPr>
                <p:cNvPr id="35" name="Picture 4">
                  <a:extLst>
                    <a:ext uri="{FF2B5EF4-FFF2-40B4-BE49-F238E27FC236}">
                      <a16:creationId xmlns:a16="http://schemas.microsoft.com/office/drawing/2014/main" id="{9D6132C6-21CC-4F4C-8073-7D08528C8690}"/>
                    </a:ext>
                  </a:extLst>
                </p:cNvPr>
                <p:cNvPicPr>
                  <a:picLocks noChangeAspect="1" noChangeArrowheads="1"/>
                </p:cNvPicPr>
                <p:nvPr/>
              </p:nvPicPr>
              <p:blipFill>
                <a:blip r:embed="rId5" cstate="print"/>
                <a:stretch>
                  <a:fillRect/>
                </a:stretch>
              </p:blipFill>
              <p:spPr bwMode="auto">
                <a:xfrm>
                  <a:off x="7620001" y="1409700"/>
                  <a:ext cx="333375" cy="342900"/>
                </a:xfrm>
                <a:prstGeom prst="rect">
                  <a:avLst/>
                </a:prstGeom>
              </p:spPr>
            </p:pic>
            <p:sp>
              <p:nvSpPr>
                <p:cNvPr id="36" name="TextBox 35">
                  <a:extLst>
                    <a:ext uri="{FF2B5EF4-FFF2-40B4-BE49-F238E27FC236}">
                      <a16:creationId xmlns:a16="http://schemas.microsoft.com/office/drawing/2014/main" id="{C9509491-71F7-46AD-A267-94A2A56EE0FB}"/>
                    </a:ext>
                  </a:extLst>
                </p:cNvPr>
                <p:cNvSpPr txBox="1"/>
                <p:nvPr/>
              </p:nvSpPr>
              <p:spPr>
                <a:xfrm>
                  <a:off x="8001001" y="1411873"/>
                  <a:ext cx="1018227" cy="307777"/>
                </a:xfrm>
                <a:prstGeom prst="rect">
                  <a:avLst/>
                </a:prstGeom>
                <a:noFill/>
              </p:spPr>
              <p:txBody>
                <a:bodyPr wrap="none" rtlCol="0">
                  <a:spAutoFit/>
                </a:bodyPr>
                <a:lstStyle/>
                <a:p>
                  <a:r>
                    <a:rPr lang="en-US" sz="1400" b="1" dirty="0"/>
                    <a:t>Clearing</a:t>
                  </a:r>
                </a:p>
              </p:txBody>
            </p:sp>
          </p:grpSp>
        </p:grpSp>
        <p:grpSp>
          <p:nvGrpSpPr>
            <p:cNvPr id="30" name="Group 29">
              <a:extLst>
                <a:ext uri="{FF2B5EF4-FFF2-40B4-BE49-F238E27FC236}">
                  <a16:creationId xmlns:a16="http://schemas.microsoft.com/office/drawing/2014/main" id="{FAAD9E41-D66A-44A8-AD2F-2152AE53241D}"/>
                </a:ext>
              </a:extLst>
            </p:cNvPr>
            <p:cNvGrpSpPr/>
            <p:nvPr/>
          </p:nvGrpSpPr>
          <p:grpSpPr>
            <a:xfrm>
              <a:off x="7745288" y="2617167"/>
              <a:ext cx="3247256" cy="891476"/>
              <a:chOff x="7696200" y="2025466"/>
              <a:chExt cx="2743200" cy="891476"/>
            </a:xfrm>
          </p:grpSpPr>
          <p:sp>
            <p:nvSpPr>
              <p:cNvPr id="31" name="TextBox 30">
                <a:extLst>
                  <a:ext uri="{FF2B5EF4-FFF2-40B4-BE49-F238E27FC236}">
                    <a16:creationId xmlns:a16="http://schemas.microsoft.com/office/drawing/2014/main" id="{30417063-84A2-4D64-BBB1-BA411A132143}"/>
                  </a:ext>
                </a:extLst>
              </p:cNvPr>
              <p:cNvSpPr txBox="1"/>
              <p:nvPr/>
            </p:nvSpPr>
            <p:spPr>
              <a:xfrm>
                <a:off x="7696201" y="2025466"/>
                <a:ext cx="1864613" cy="307777"/>
              </a:xfrm>
              <a:prstGeom prst="rect">
                <a:avLst/>
              </a:prstGeom>
              <a:noFill/>
            </p:spPr>
            <p:txBody>
              <a:bodyPr wrap="none" rtlCol="0">
                <a:spAutoFit/>
              </a:bodyPr>
              <a:lstStyle/>
              <a:p>
                <a:r>
                  <a:rPr lang="en-US" sz="1400" b="1" i="1" dirty="0"/>
                  <a:t>Assuming no tax</a:t>
                </a:r>
                <a:endParaRPr lang="en-US" b="1" i="1" dirty="0"/>
              </a:p>
            </p:txBody>
          </p:sp>
          <p:sp>
            <p:nvSpPr>
              <p:cNvPr id="32" name="TextBox 31">
                <a:extLst>
                  <a:ext uri="{FF2B5EF4-FFF2-40B4-BE49-F238E27FC236}">
                    <a16:creationId xmlns:a16="http://schemas.microsoft.com/office/drawing/2014/main" id="{2F85C1AE-6FA0-4BA9-86ED-CE5033C1334F}"/>
                  </a:ext>
                </a:extLst>
              </p:cNvPr>
              <p:cNvSpPr txBox="1"/>
              <p:nvPr/>
            </p:nvSpPr>
            <p:spPr>
              <a:xfrm>
                <a:off x="7696200" y="2393722"/>
                <a:ext cx="2743200" cy="523220"/>
              </a:xfrm>
              <a:prstGeom prst="rect">
                <a:avLst/>
              </a:prstGeom>
              <a:solidFill>
                <a:schemeClr val="accent5">
                  <a:lumMod val="20000"/>
                  <a:lumOff val="80000"/>
                </a:schemeClr>
              </a:solidFill>
            </p:spPr>
            <p:txBody>
              <a:bodyPr wrap="square" rtlCol="0" anchor="ctr">
                <a:spAutoFit/>
              </a:bodyPr>
              <a:lstStyle/>
              <a:p>
                <a:r>
                  <a:rPr lang="en-US" sz="1400" dirty="0"/>
                  <a:t>Invoice</a:t>
                </a:r>
              </a:p>
              <a:p>
                <a:r>
                  <a:rPr lang="en-US" sz="1400" dirty="0"/>
                  <a:t>Posted with document type </a:t>
                </a:r>
                <a:r>
                  <a:rPr lang="en-US" sz="1400" b="1" dirty="0"/>
                  <a:t>KR</a:t>
                </a:r>
              </a:p>
            </p:txBody>
          </p:sp>
        </p:grpSp>
      </p:gr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Payment Terms &amp; Cash Discounts</a:t>
            </a:r>
          </a:p>
        </p:txBody>
      </p:sp>
      <p:sp>
        <p:nvSpPr>
          <p:cNvPr id="5" name="Rectangle 4">
            <a:extLst>
              <a:ext uri="{FF2B5EF4-FFF2-40B4-BE49-F238E27FC236}">
                <a16:creationId xmlns:a16="http://schemas.microsoft.com/office/drawing/2014/main" id="{5674611D-D257-4720-B510-B9C084178639}"/>
              </a:ext>
            </a:extLst>
          </p:cNvPr>
          <p:cNvSpPr/>
          <p:nvPr/>
        </p:nvSpPr>
        <p:spPr>
          <a:xfrm>
            <a:off x="227349" y="1351654"/>
            <a:ext cx="11688426" cy="2908489"/>
          </a:xfrm>
          <a:prstGeom prst="rect">
            <a:avLst/>
          </a:prstGeom>
        </p:spPr>
        <p:txBody>
          <a:bodyPr wrap="square">
            <a:spAutoFit/>
          </a:bodyPr>
          <a:lstStyle/>
          <a:p>
            <a:pPr>
              <a:spcBef>
                <a:spcPts val="1800"/>
              </a:spcBef>
              <a:buNone/>
            </a:pPr>
            <a:r>
              <a:rPr lang="en-US" b="1" u="sng" dirty="0"/>
              <a:t>Summary:</a:t>
            </a:r>
          </a:p>
          <a:p>
            <a:pPr>
              <a:spcBef>
                <a:spcPts val="1800"/>
              </a:spcBef>
              <a:buNone/>
            </a:pPr>
            <a:r>
              <a:rPr lang="en-US" b="1" dirty="0"/>
              <a:t>Now you should be able to:</a:t>
            </a:r>
          </a:p>
          <a:p>
            <a:pPr marL="358775" indent="-358775" fontAlgn="base">
              <a:spcBef>
                <a:spcPts val="1800"/>
              </a:spcBef>
              <a:buClr>
                <a:schemeClr val="accent1"/>
              </a:buClr>
              <a:buFont typeface="Wingdings" panose="05000000000000000000" pitchFamily="2" charset="2"/>
              <a:buChar char="§"/>
              <a:defRPr/>
            </a:pPr>
            <a:r>
              <a:rPr lang="en-US" dirty="0"/>
              <a:t>Define terms of payments</a:t>
            </a:r>
          </a:p>
          <a:p>
            <a:pPr marL="358775" indent="-358775" fontAlgn="base">
              <a:spcBef>
                <a:spcPts val="1800"/>
              </a:spcBef>
              <a:buClr>
                <a:schemeClr val="accent1"/>
              </a:buClr>
              <a:buFont typeface="Wingdings" panose="05000000000000000000" pitchFamily="2" charset="2"/>
              <a:buChar char="§"/>
              <a:defRPr/>
            </a:pPr>
            <a:r>
              <a:rPr lang="en-US" dirty="0"/>
              <a:t>Understand the importance of Baseline date, Day limits</a:t>
            </a:r>
          </a:p>
          <a:p>
            <a:pPr marL="358775" indent="-358775" fontAlgn="base">
              <a:spcBef>
                <a:spcPts val="1800"/>
              </a:spcBef>
              <a:buClr>
                <a:schemeClr val="accent1"/>
              </a:buClr>
              <a:buFont typeface="Wingdings" panose="05000000000000000000" pitchFamily="2" charset="2"/>
              <a:buChar char="§"/>
              <a:defRPr/>
            </a:pPr>
            <a:r>
              <a:rPr lang="en-US" dirty="0"/>
              <a:t>Configure installment payments</a:t>
            </a:r>
          </a:p>
          <a:p>
            <a:pPr marL="358775" indent="-358775" fontAlgn="base">
              <a:spcBef>
                <a:spcPts val="1800"/>
              </a:spcBef>
              <a:buClr>
                <a:schemeClr val="accent1"/>
              </a:buClr>
              <a:buFont typeface="Wingdings" panose="05000000000000000000" pitchFamily="2" charset="2"/>
              <a:buChar char="§"/>
              <a:defRPr/>
            </a:pPr>
            <a:r>
              <a:rPr lang="en-US" dirty="0"/>
              <a:t>Post cash discount using gross procedure/net procedure</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Payment Terms &amp; Cash Discounts: Exercise Time</a:t>
            </a:r>
          </a:p>
        </p:txBody>
      </p:sp>
      <p:pic>
        <p:nvPicPr>
          <p:cNvPr id="6" name="Picture 2" descr="C:\Documents and Settings\rpotturi\Local Settings\Temporary Internet Files\Content.IE5\O1I78H6N\MC900048774[1].wmf">
            <a:extLst>
              <a:ext uri="{FF2B5EF4-FFF2-40B4-BE49-F238E27FC236}">
                <a16:creationId xmlns:a16="http://schemas.microsoft.com/office/drawing/2014/main" id="{ACC304CF-51FB-4F5B-85E8-FCD492422D58}"/>
              </a:ext>
            </a:extLst>
          </p:cNvPr>
          <p:cNvPicPr>
            <a:picLocks noChangeAspect="1" noChangeArrowheads="1"/>
          </p:cNvPicPr>
          <p:nvPr/>
        </p:nvPicPr>
        <p:blipFill>
          <a:blip r:embed="rId2" cstate="print"/>
          <a:stretch>
            <a:fillRect/>
          </a:stretch>
        </p:blipFill>
        <p:spPr bwMode="auto">
          <a:xfrm>
            <a:off x="10260048" y="4797152"/>
            <a:ext cx="1668600" cy="1695400"/>
          </a:xfrm>
          <a:prstGeom prst="rect">
            <a:avLst/>
          </a:prstGeom>
        </p:spPr>
      </p:pic>
      <p:sp>
        <p:nvSpPr>
          <p:cNvPr id="7" name="Rectangle 6">
            <a:extLst>
              <a:ext uri="{FF2B5EF4-FFF2-40B4-BE49-F238E27FC236}">
                <a16:creationId xmlns:a16="http://schemas.microsoft.com/office/drawing/2014/main" id="{FCF651FE-EE0D-4B57-97DB-5F6EE3AD24E5}"/>
              </a:ext>
            </a:extLst>
          </p:cNvPr>
          <p:cNvSpPr/>
          <p:nvPr/>
        </p:nvSpPr>
        <p:spPr>
          <a:xfrm>
            <a:off x="227013" y="1341438"/>
            <a:ext cx="11688762" cy="5016758"/>
          </a:xfrm>
          <a:prstGeom prst="rect">
            <a:avLst/>
          </a:prstGeom>
        </p:spPr>
        <p:txBody>
          <a:bodyPr wrap="square">
            <a:spAutoFit/>
          </a:bodyPr>
          <a:lstStyle/>
          <a:p>
            <a:pPr>
              <a:spcBef>
                <a:spcPts val="2400"/>
              </a:spcBef>
              <a:buNone/>
            </a:pPr>
            <a:r>
              <a:rPr lang="en-US" b="1" dirty="0"/>
              <a:t>? </a:t>
            </a:r>
            <a:r>
              <a:rPr lang="en-US" dirty="0"/>
              <a:t>Create a new terms of payment key for vendor</a:t>
            </a:r>
          </a:p>
          <a:p>
            <a:pPr marL="534988" indent="-285750">
              <a:spcBef>
                <a:spcPts val="1200"/>
              </a:spcBef>
              <a:buClr>
                <a:schemeClr val="accent1"/>
              </a:buClr>
              <a:buFont typeface="Wingdings" panose="05000000000000000000" pitchFamily="2" charset="2"/>
              <a:buChar char="§"/>
            </a:pPr>
            <a:r>
              <a:rPr lang="en-US" dirty="0"/>
              <a:t>5% for immediately payment</a:t>
            </a:r>
          </a:p>
          <a:p>
            <a:pPr marL="534988" indent="-285750">
              <a:spcBef>
                <a:spcPts val="1200"/>
              </a:spcBef>
              <a:buClr>
                <a:schemeClr val="accent1"/>
              </a:buClr>
              <a:buFont typeface="Wingdings" panose="05000000000000000000" pitchFamily="2" charset="2"/>
              <a:buChar char="§"/>
            </a:pPr>
            <a:r>
              <a:rPr lang="en-US" dirty="0"/>
              <a:t>2% cash discount for payment within 14 days</a:t>
            </a:r>
          </a:p>
          <a:p>
            <a:pPr marL="534988" indent="-285750">
              <a:spcBef>
                <a:spcPts val="1200"/>
              </a:spcBef>
              <a:buClr>
                <a:schemeClr val="accent1"/>
              </a:buClr>
              <a:buFont typeface="Wingdings" panose="05000000000000000000" pitchFamily="2" charset="2"/>
              <a:buChar char="§"/>
            </a:pPr>
            <a:r>
              <a:rPr lang="en-US" dirty="0"/>
              <a:t>No deduction for payment in 30 days</a:t>
            </a:r>
          </a:p>
          <a:p>
            <a:pPr marL="534988" indent="-285750">
              <a:spcBef>
                <a:spcPts val="1200"/>
              </a:spcBef>
              <a:buClr>
                <a:schemeClr val="accent1"/>
              </a:buClr>
              <a:buFont typeface="Wingdings" panose="05000000000000000000" pitchFamily="2" charset="2"/>
              <a:buChar char="§"/>
            </a:pPr>
            <a:r>
              <a:rPr lang="en-US" dirty="0"/>
              <a:t>The posting date is the baseline date</a:t>
            </a:r>
          </a:p>
          <a:p>
            <a:pPr>
              <a:spcBef>
                <a:spcPts val="2400"/>
              </a:spcBef>
              <a:buNone/>
            </a:pPr>
            <a:r>
              <a:rPr lang="en-US" b="1" dirty="0"/>
              <a:t>?</a:t>
            </a:r>
            <a:r>
              <a:rPr lang="en-US" dirty="0"/>
              <a:t> Every installment of an installment plan must have its own terms of payment. (T/F)</a:t>
            </a:r>
          </a:p>
          <a:p>
            <a:pPr>
              <a:spcBef>
                <a:spcPts val="2400"/>
              </a:spcBef>
              <a:buNone/>
            </a:pPr>
            <a:r>
              <a:rPr lang="en-US" b="1" dirty="0"/>
              <a:t>?</a:t>
            </a:r>
            <a:r>
              <a:rPr lang="en-US" dirty="0"/>
              <a:t> The is the date that the system uses to determine the due date of the invoice?</a:t>
            </a:r>
          </a:p>
          <a:p>
            <a:pPr>
              <a:spcBef>
                <a:spcPts val="2400"/>
              </a:spcBef>
              <a:buNone/>
            </a:pPr>
            <a:r>
              <a:rPr lang="en-US" b="1" dirty="0"/>
              <a:t>?</a:t>
            </a:r>
            <a:r>
              <a:rPr lang="en-US" dirty="0"/>
              <a:t> Posting cash discount  Gross procedure Vs Net procedure.</a:t>
            </a:r>
          </a:p>
          <a:p>
            <a:pPr>
              <a:spcBef>
                <a:spcPts val="2400"/>
              </a:spcBef>
              <a:buNone/>
            </a:pPr>
            <a:r>
              <a:rPr lang="en-US" b="1" dirty="0"/>
              <a:t>?</a:t>
            </a:r>
            <a:r>
              <a:rPr lang="en-US" dirty="0"/>
              <a:t> What are the defaults for baseline date.</a:t>
            </a:r>
          </a:p>
          <a:p>
            <a:pPr>
              <a:spcBef>
                <a:spcPts val="2400"/>
              </a:spcBef>
              <a:buNone/>
            </a:pPr>
            <a:r>
              <a:rPr lang="en-US" b="1" dirty="0"/>
              <a:t>?</a:t>
            </a:r>
            <a:r>
              <a:rPr lang="en-US" dirty="0"/>
              <a:t> TOP can be used for both customer and vendor (T/F)</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2A1D6004348D4F9154481336AD417C" ma:contentTypeVersion="4" ma:contentTypeDescription="Create a new document." ma:contentTypeScope="" ma:versionID="1e26fc9a8eca8fb2db4c66d75b084576">
  <xsd:schema xmlns:xsd="http://www.w3.org/2001/XMLSchema" xmlns:xs="http://www.w3.org/2001/XMLSchema" xmlns:p="http://schemas.microsoft.com/office/2006/metadata/properties" xmlns:ns2="ce0354b1-8b8a-4445-9744-43789a9951c9" xmlns:ns3="49cd9647-1f2f-44af-896f-c694876aada6" targetNamespace="http://schemas.microsoft.com/office/2006/metadata/properties" ma:root="true" ma:fieldsID="71d09c8b9d176ee482582f76d6973e1e" ns2:_="" ns3:_="">
    <xsd:import namespace="ce0354b1-8b8a-4445-9744-43789a9951c9"/>
    <xsd:import namespace="49cd9647-1f2f-44af-896f-c694876aada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0354b1-8b8a-4445-9744-43789a9951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9cd9647-1f2f-44af-896f-c694876aada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395410-7273-4A42-851A-62DA530736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0354b1-8b8a-4445-9744-43789a9951c9"/>
    <ds:schemaRef ds:uri="49cd9647-1f2f-44af-896f-c694876aad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F69E6B-FC5B-4299-8099-532D01F4558E}">
  <ds:schemaRefs>
    <ds:schemaRef ds:uri="http://schemas.microsoft.com/sharepoint/v3/contenttype/forms"/>
  </ds:schemaRefs>
</ds:datastoreItem>
</file>

<file path=customXml/itemProps3.xml><?xml version="1.0" encoding="utf-8"?>
<ds:datastoreItem xmlns:ds="http://schemas.openxmlformats.org/officeDocument/2006/customXml" ds:itemID="{D5319DDD-6CF6-4230-B8D3-4C08CE7AF83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1844</TotalTime>
  <Words>7082</Words>
  <Application>Microsoft Office PowerPoint</Application>
  <PresentationFormat>Widescreen</PresentationFormat>
  <Paragraphs>979</Paragraphs>
  <Slides>152</Slides>
  <Notes>28</Notes>
  <HiddenSlides>6</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152</vt:i4>
      </vt:variant>
    </vt:vector>
  </HeadingPairs>
  <TitlesOfParts>
    <vt:vector size="160" baseType="lpstr">
      <vt:lpstr>Arial</vt:lpstr>
      <vt:lpstr>TimesNewRomanPSMT</vt:lpstr>
      <vt:lpstr>Verdana</vt:lpstr>
      <vt:lpstr>Webdings</vt:lpstr>
      <vt:lpstr>Wingdings</vt:lpstr>
      <vt:lpstr>Capgemini Master</vt:lpstr>
      <vt:lpstr>think-cell Slide</vt:lpstr>
      <vt:lpstr>Document</vt:lpstr>
      <vt:lpstr>PowerPoint Presentation</vt:lpstr>
      <vt:lpstr>PowerPoint Presentation</vt:lpstr>
      <vt:lpstr>Course Content  </vt:lpstr>
      <vt:lpstr>PowerPoint Presentation</vt:lpstr>
      <vt:lpstr>Document Control: Contents  </vt:lpstr>
      <vt:lpstr>Document Control: Document Structure  </vt:lpstr>
      <vt:lpstr>Document Structure </vt:lpstr>
      <vt:lpstr>Documents in SAP </vt:lpstr>
      <vt:lpstr>Documents in SAP </vt:lpstr>
      <vt:lpstr>Document Types </vt:lpstr>
      <vt:lpstr>Standard Document Types </vt:lpstr>
      <vt:lpstr>Document Number Ranges I </vt:lpstr>
      <vt:lpstr>Document Number Ranges II</vt:lpstr>
      <vt:lpstr>Posting Keys</vt:lpstr>
      <vt:lpstr>Standard Posting Keys</vt:lpstr>
      <vt:lpstr>Document Field Status</vt:lpstr>
      <vt:lpstr>Document Field Status</vt:lpstr>
      <vt:lpstr>Document Structure</vt:lpstr>
      <vt:lpstr>Document Structure: Exercise Time</vt:lpstr>
      <vt:lpstr>Document Control: Posting Periods </vt:lpstr>
      <vt:lpstr>Posting Periods </vt:lpstr>
      <vt:lpstr>Posting Periods</vt:lpstr>
      <vt:lpstr>Posting Period Variant</vt:lpstr>
      <vt:lpstr>Period Checks by Account Type</vt:lpstr>
      <vt:lpstr>Posting Period Ranges and Authorizations</vt:lpstr>
      <vt:lpstr>Determining the Posting Period when Posting</vt:lpstr>
      <vt:lpstr>Posting Periods</vt:lpstr>
      <vt:lpstr>Posting Periods: Exercise Time </vt:lpstr>
      <vt:lpstr>Document Control: Posting Authorizations </vt:lpstr>
      <vt:lpstr>Posting Authorizations</vt:lpstr>
      <vt:lpstr>Defining Posting Authorizations</vt:lpstr>
      <vt:lpstr>Assigning Posting Authorization </vt:lpstr>
      <vt:lpstr>Posting Authorizations</vt:lpstr>
      <vt:lpstr>Posting Authorizations: Exercise Time</vt:lpstr>
      <vt:lpstr>Document Control: Simple Documents in FI</vt:lpstr>
      <vt:lpstr>Sample Document in Financial Accounting</vt:lpstr>
      <vt:lpstr>PowerPoint Presentation</vt:lpstr>
      <vt:lpstr>Post General Journal Entries</vt:lpstr>
      <vt:lpstr>Recurring Entries</vt:lpstr>
      <vt:lpstr>Recurring Entries</vt:lpstr>
      <vt:lpstr>Recurring Entries</vt:lpstr>
      <vt:lpstr>PowerPoint Presentation</vt:lpstr>
      <vt:lpstr>Manage Recurring Journal Entries</vt:lpstr>
      <vt:lpstr>Manage Recurring Journal Entries</vt:lpstr>
      <vt:lpstr>Manage Recurring Journal Entries</vt:lpstr>
      <vt:lpstr>Posting Recurring Document </vt:lpstr>
      <vt:lpstr>Posting Recurring Document </vt:lpstr>
      <vt:lpstr>Posting Recurring Document </vt:lpstr>
      <vt:lpstr>Posting Recurring Document </vt:lpstr>
      <vt:lpstr>Posting Recurring Document </vt:lpstr>
      <vt:lpstr>Posting Recurring Document </vt:lpstr>
      <vt:lpstr>Posting Recurring Document </vt:lpstr>
      <vt:lpstr>Parking Document </vt:lpstr>
      <vt:lpstr>Parking Document </vt:lpstr>
      <vt:lpstr>Parking Document </vt:lpstr>
      <vt:lpstr>PowerPoint Presentation</vt:lpstr>
      <vt:lpstr>Post Parked Journal Entries</vt:lpstr>
      <vt:lpstr>Post Parked Journal Entries</vt:lpstr>
      <vt:lpstr>Posting Simple FI documents: Exercise Time</vt:lpstr>
      <vt:lpstr>Document Control</vt:lpstr>
      <vt:lpstr>Course Content</vt:lpstr>
      <vt:lpstr>PowerPoint Presentation</vt:lpstr>
      <vt:lpstr>Posting Control: Contents </vt:lpstr>
      <vt:lpstr>Posting Control: Default Values </vt:lpstr>
      <vt:lpstr>Default Values</vt:lpstr>
      <vt:lpstr>Default Values</vt:lpstr>
      <vt:lpstr>Parameter ID and User ID</vt:lpstr>
      <vt:lpstr>Some Default Values</vt:lpstr>
      <vt:lpstr>Default Values</vt:lpstr>
      <vt:lpstr>Default Values: Exercise Time</vt:lpstr>
      <vt:lpstr>Posting Control: Change Control</vt:lpstr>
      <vt:lpstr>Change Control</vt:lpstr>
      <vt:lpstr>Change Control</vt:lpstr>
      <vt:lpstr>Change Rules</vt:lpstr>
      <vt:lpstr>Change Control</vt:lpstr>
      <vt:lpstr>Change Control: Exercise Time</vt:lpstr>
      <vt:lpstr>Posting Control: Document Reversal</vt:lpstr>
      <vt:lpstr>Document Reversal</vt:lpstr>
      <vt:lpstr>Document Reversal</vt:lpstr>
      <vt:lpstr>Types of Reversals</vt:lpstr>
      <vt:lpstr>Reversal Reason</vt:lpstr>
      <vt:lpstr>Document Reversal </vt:lpstr>
      <vt:lpstr>Document Reversal: Exercise Time</vt:lpstr>
      <vt:lpstr>Posting Control: Payment Terms and Cash Discounts</vt:lpstr>
      <vt:lpstr>Payment Terms and Cash Discounts</vt:lpstr>
      <vt:lpstr>Terms of Payment</vt:lpstr>
      <vt:lpstr>Terms of Payment in Invoices</vt:lpstr>
      <vt:lpstr>Terms of Payment in Credit Memos</vt:lpstr>
      <vt:lpstr>Terms of Payment - Basics</vt:lpstr>
      <vt:lpstr>Terms of Payments: Payment Controls</vt:lpstr>
      <vt:lpstr>Baseline Date</vt:lpstr>
      <vt:lpstr>Cash Discount Calculation</vt:lpstr>
      <vt:lpstr>PowerPoint Presentation</vt:lpstr>
      <vt:lpstr>Installments</vt:lpstr>
      <vt:lpstr>Cash Discount Base Amount</vt:lpstr>
      <vt:lpstr>Posting Cash Discount – Gross Procedure</vt:lpstr>
      <vt:lpstr>Posting Cash Discount – Net Procedure</vt:lpstr>
      <vt:lpstr>Payment Terms &amp; Cash Discounts</vt:lpstr>
      <vt:lpstr>Payment Terms &amp; Cash Discounts: Exercise Time</vt:lpstr>
      <vt:lpstr>Posting Control: Cross-company Code Transactions</vt:lpstr>
      <vt:lpstr>Cross-company Code Transactions</vt:lpstr>
      <vt:lpstr>Cross-company Code Transactions</vt:lpstr>
      <vt:lpstr>Example …</vt:lpstr>
      <vt:lpstr>Clearing Accounts</vt:lpstr>
      <vt:lpstr>Cross Company Code Document Number</vt:lpstr>
      <vt:lpstr>Cross-company Code Transactions</vt:lpstr>
      <vt:lpstr>Cross-company Code Transactions: Exercise Time</vt:lpstr>
      <vt:lpstr>Posting Control</vt:lpstr>
      <vt:lpstr>Course Content</vt:lpstr>
      <vt:lpstr>PowerPoint Presentation</vt:lpstr>
      <vt:lpstr>Clearing Process: Contents </vt:lpstr>
      <vt:lpstr>Clearing Process: Clearing Open Items </vt:lpstr>
      <vt:lpstr>Clearing Open Items</vt:lpstr>
      <vt:lpstr>Clearing Open Items</vt:lpstr>
      <vt:lpstr>Post with Clearing</vt:lpstr>
      <vt:lpstr>Account Clearing</vt:lpstr>
      <vt:lpstr>Automatic Clearing Program</vt:lpstr>
      <vt:lpstr>Clearing Open Items</vt:lpstr>
      <vt:lpstr>Clearing Open Items: Exercise Time</vt:lpstr>
      <vt:lpstr>Clearing Process: Incoming and Outgoing Payments </vt:lpstr>
      <vt:lpstr>Clearing Open Items</vt:lpstr>
      <vt:lpstr>Manual Payment Process</vt:lpstr>
      <vt:lpstr>Document Header</vt:lpstr>
      <vt:lpstr>PowerPoint Presentation</vt:lpstr>
      <vt:lpstr>Processing Open Items</vt:lpstr>
      <vt:lpstr>PowerPoint Presentation</vt:lpstr>
      <vt:lpstr>Automatic Postings when Clearing Open Items</vt:lpstr>
      <vt:lpstr>Reset Clearing</vt:lpstr>
      <vt:lpstr>Incoming and Outgoing Payments</vt:lpstr>
      <vt:lpstr>Incoming and Outgoing Payments: Exercise Time</vt:lpstr>
      <vt:lpstr>Clearing Process: Payment Differences </vt:lpstr>
      <vt:lpstr>Payment Differences</vt:lpstr>
      <vt:lpstr>Tolerance Groups</vt:lpstr>
      <vt:lpstr>PowerPoint Presentation</vt:lpstr>
      <vt:lpstr>PowerPoint Presentation</vt:lpstr>
      <vt:lpstr>PowerPoint Presentation</vt:lpstr>
      <vt:lpstr>Permitted Payment Differences</vt:lpstr>
      <vt:lpstr>Example on Payment Difference</vt:lpstr>
      <vt:lpstr>Processing Payment Differences</vt:lpstr>
      <vt:lpstr>Manually Processing – Outside Tolerance Limits</vt:lpstr>
      <vt:lpstr>Reason Codes</vt:lpstr>
      <vt:lpstr>Payment Differences: Summary</vt:lpstr>
      <vt:lpstr>Payment Differences: Exercise Time</vt:lpstr>
      <vt:lpstr>Clearing Process: Exchange Rate Differences</vt:lpstr>
      <vt:lpstr>Exchange Rate Differences </vt:lpstr>
      <vt:lpstr>Realized Exchange Rate Differences</vt:lpstr>
      <vt:lpstr>Account Determination</vt:lpstr>
      <vt:lpstr>Unrealized Exchange Rate Differences</vt:lpstr>
      <vt:lpstr>Exchange Rate Differences: Summary</vt:lpstr>
      <vt:lpstr>Exchange Rate Differences: Exercise Time</vt:lpstr>
      <vt:lpstr>Clearing Process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Raghavan, Rajesh</dc:creator>
  <cp:lastModifiedBy>Chaurasia, Surabhi</cp:lastModifiedBy>
  <cp:revision>169</cp:revision>
  <dcterms:created xsi:type="dcterms:W3CDTF">2019-11-18T03:14:39Z</dcterms:created>
  <dcterms:modified xsi:type="dcterms:W3CDTF">2022-08-29T07:08:31Z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0x010100FE2A1D6004348D4F9154481336AD417C</vt:lpwstr>
  </property>
</Properties>
</file>