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2.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7.xml" ContentType="application/vnd.openxmlformats-officedocument.presentationml.tags+xml"/>
  <Override PartName="/ppt/tags/tag2.xml" ContentType="application/vnd.openxmlformats-officedocument.presentationml.tags+xml"/>
  <Override PartName="/docProps/app.xml" ContentType="application/vnd.openxmlformats-officedocument.extended-properties+xml"/>
  <Override PartName="/ppt/tags/tag6.xml" ContentType="application/vnd.openxmlformats-officedocument.presentationml.tags+xml"/>
  <Override PartName="/ppt/tags/tag1.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ppt/tags/tag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0"/>
  </p:notesMasterIdLst>
  <p:handoutMasterIdLst>
    <p:handoutMasterId r:id="rId41"/>
  </p:handoutMasterIdLst>
  <p:sldIdLst>
    <p:sldId id="296" r:id="rId2"/>
    <p:sldId id="426" r:id="rId3"/>
    <p:sldId id="339" r:id="rId4"/>
    <p:sldId id="427" r:id="rId5"/>
    <p:sldId id="428" r:id="rId6"/>
    <p:sldId id="429" r:id="rId7"/>
    <p:sldId id="430" r:id="rId8"/>
    <p:sldId id="516" r:id="rId9"/>
    <p:sldId id="432" r:id="rId10"/>
    <p:sldId id="433" r:id="rId11"/>
    <p:sldId id="434" r:id="rId12"/>
    <p:sldId id="435" r:id="rId13"/>
    <p:sldId id="436" r:id="rId14"/>
    <p:sldId id="437" r:id="rId15"/>
    <p:sldId id="438" r:id="rId16"/>
    <p:sldId id="439" r:id="rId17"/>
    <p:sldId id="440" r:id="rId18"/>
    <p:sldId id="442" r:id="rId19"/>
    <p:sldId id="443" r:id="rId20"/>
    <p:sldId id="444" r:id="rId21"/>
    <p:sldId id="445" r:id="rId22"/>
    <p:sldId id="446" r:id="rId23"/>
    <p:sldId id="447" r:id="rId24"/>
    <p:sldId id="448" r:id="rId25"/>
    <p:sldId id="449" r:id="rId26"/>
    <p:sldId id="450" r:id="rId27"/>
    <p:sldId id="451" r:id="rId28"/>
    <p:sldId id="452" r:id="rId29"/>
    <p:sldId id="453" r:id="rId30"/>
    <p:sldId id="454" r:id="rId31"/>
    <p:sldId id="455" r:id="rId32"/>
    <p:sldId id="456" r:id="rId33"/>
    <p:sldId id="457" r:id="rId34"/>
    <p:sldId id="458" r:id="rId35"/>
    <p:sldId id="459" r:id="rId36"/>
    <p:sldId id="460" r:id="rId37"/>
    <p:sldId id="462" r:id="rId38"/>
    <p:sldId id="273" r:id="rId39"/>
  </p:sldIdLst>
  <p:sldSz cx="12192000" cy="6858000"/>
  <p:notesSz cx="6858000" cy="9144000"/>
  <p:custDataLst>
    <p:tags r:id="rId4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426"/>
            <p14:sldId id="339"/>
            <p14:sldId id="427"/>
            <p14:sldId id="428"/>
            <p14:sldId id="429"/>
            <p14:sldId id="430"/>
            <p14:sldId id="516"/>
            <p14:sldId id="432"/>
            <p14:sldId id="433"/>
            <p14:sldId id="434"/>
            <p14:sldId id="435"/>
            <p14:sldId id="436"/>
            <p14:sldId id="437"/>
            <p14:sldId id="438"/>
            <p14:sldId id="439"/>
            <p14:sldId id="440"/>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2"/>
            <p14:sldId id="273"/>
          </p14:sldIdLst>
        </p14:section>
      </p14:sectionLst>
    </p:ext>
    <p:ext uri="{EFAFB233-063F-42B5-8137-9DF3F51BA10A}">
      <p15:sldGuideLst xmlns:p15="http://schemas.microsoft.com/office/powerpoint/2012/main">
        <p15:guide id="5" orient="horz" pos="2160"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62" autoAdjust="0"/>
  </p:normalViewPr>
  <p:slideViewPr>
    <p:cSldViewPr>
      <p:cViewPr varScale="1">
        <p:scale>
          <a:sx n="59" d="100"/>
          <a:sy n="59" d="100"/>
        </p:scale>
        <p:origin x="892" y="56"/>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25/02/2020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393700" y="692150"/>
            <a:ext cx="6070600" cy="3416300"/>
          </a:xfrm>
          <a:ln cap="flat"/>
        </p:spPr>
      </p:sp>
      <p:sp>
        <p:nvSpPr>
          <p:cNvPr id="51203" name="Rectangle 3"/>
          <p:cNvSpPr>
            <a:spLocks noGrp="1" noChangeArrowheads="1"/>
          </p:cNvSpPr>
          <p:nvPr>
            <p:ph type="body" idx="1"/>
          </p:nvPr>
        </p:nvSpPr>
        <p:spPr>
          <a:noFill/>
          <a:ln w="9525"/>
        </p:spPr>
        <p:txBody>
          <a:bodyPr/>
          <a:lstStyle/>
          <a:p>
            <a:pPr eaLnBrk="1" hangingPunct="1">
              <a:buFontTx/>
              <a:buChar char="•"/>
            </a:pPr>
            <a:r>
              <a:rPr lang="en-US" b="1"/>
              <a:t>This In-house course was developed to meet the needs of SAP R/3 Consultants working at Capgemini. This course is designed to present a high level view of Sales &amp; Distribution Module. </a:t>
            </a:r>
          </a:p>
          <a:p>
            <a:pPr eaLnBrk="1" hangingPunct="1">
              <a:buFontTx/>
              <a:buChar char="•"/>
            </a:pPr>
            <a:endParaRPr lang="en-US" b="1"/>
          </a:p>
          <a:p>
            <a:pPr eaLnBrk="1" hangingPunct="1">
              <a:buFontTx/>
              <a:buChar char="•"/>
            </a:pPr>
            <a:r>
              <a:rPr lang="en-US" b="1"/>
              <a:t>More in-depth courses have been developed to train Consultants in specific areas discussed during this course.</a:t>
            </a:r>
          </a:p>
          <a:p>
            <a:pPr eaLnBrk="1" hangingPunct="1">
              <a:buFontTx/>
              <a:buChar char="•"/>
            </a:pPr>
            <a:endParaRPr lang="en-US" b="1"/>
          </a:p>
          <a:p>
            <a:pPr eaLnBrk="1" hangingPunct="1">
              <a:buFontTx/>
              <a:buChar char="•"/>
            </a:pPr>
            <a:r>
              <a:rPr lang="en-US" b="1"/>
              <a:t>Your comments at the conclusion of this training session are appreciated and will help us better tailor future courses to meet your training needs.</a:t>
            </a:r>
          </a:p>
        </p:txBody>
      </p:sp>
    </p:spTree>
    <p:extLst>
      <p:ext uri="{BB962C8B-B14F-4D97-AF65-F5344CB8AC3E}">
        <p14:creationId xmlns:p14="http://schemas.microsoft.com/office/powerpoint/2010/main" val="232522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extLst>
      <p:ext uri="{BB962C8B-B14F-4D97-AF65-F5344CB8AC3E}">
        <p14:creationId xmlns:p14="http://schemas.microsoft.com/office/powerpoint/2010/main" val="2338299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393700" y="692150"/>
            <a:ext cx="6070600" cy="3416300"/>
          </a:xfrm>
          <a:ln cap="flat"/>
        </p:spPr>
      </p:sp>
      <p:sp>
        <p:nvSpPr>
          <p:cNvPr id="53251" name="Rectangle 3"/>
          <p:cNvSpPr>
            <a:spLocks noGrp="1" noChangeArrowheads="1"/>
          </p:cNvSpPr>
          <p:nvPr>
            <p:ph type="body" idx="1"/>
          </p:nvPr>
        </p:nvSpPr>
        <p:spPr>
          <a:noFill/>
          <a:ln w="9525"/>
        </p:spPr>
        <p:txBody>
          <a:bodyPr/>
          <a:lstStyle/>
          <a:p>
            <a:pPr eaLnBrk="1" hangingPunct="1">
              <a:lnSpc>
                <a:spcPct val="85000"/>
              </a:lnSpc>
              <a:spcBef>
                <a:spcPct val="15000"/>
              </a:spcBef>
            </a:pPr>
            <a:endParaRPr lang="en-US" sz="1100"/>
          </a:p>
        </p:txBody>
      </p:sp>
    </p:spTree>
    <p:extLst>
      <p:ext uri="{BB962C8B-B14F-4D97-AF65-F5344CB8AC3E}">
        <p14:creationId xmlns:p14="http://schemas.microsoft.com/office/powerpoint/2010/main" val="22275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393700" y="692150"/>
            <a:ext cx="6070600" cy="3416300"/>
          </a:xfrm>
          <a:ln cap="flat"/>
        </p:spPr>
      </p:sp>
      <p:sp>
        <p:nvSpPr>
          <p:cNvPr id="54275" name="Rectangle 3"/>
          <p:cNvSpPr>
            <a:spLocks noGrp="1" noChangeArrowheads="1"/>
          </p:cNvSpPr>
          <p:nvPr>
            <p:ph type="body" idx="1"/>
          </p:nvPr>
        </p:nvSpPr>
        <p:spPr>
          <a:noFill/>
          <a:ln w="9525"/>
        </p:spPr>
        <p:txBody>
          <a:bodyPr/>
          <a:lstStyle/>
          <a:p>
            <a:pPr eaLnBrk="1" hangingPunct="1">
              <a:lnSpc>
                <a:spcPct val="85000"/>
              </a:lnSpc>
              <a:spcBef>
                <a:spcPct val="15000"/>
              </a:spcBef>
            </a:pPr>
            <a:endParaRPr lang="en-US" sz="1100"/>
          </a:p>
        </p:txBody>
      </p:sp>
    </p:spTree>
    <p:extLst>
      <p:ext uri="{BB962C8B-B14F-4D97-AF65-F5344CB8AC3E}">
        <p14:creationId xmlns:p14="http://schemas.microsoft.com/office/powerpoint/2010/main" val="395616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93700" y="692150"/>
            <a:ext cx="6070600" cy="3416300"/>
          </a:xfrm>
          <a:ln cap="flat"/>
        </p:spPr>
      </p:sp>
      <p:sp>
        <p:nvSpPr>
          <p:cNvPr id="55299" name="Rectangle 3"/>
          <p:cNvSpPr>
            <a:spLocks noGrp="1" noChangeArrowheads="1"/>
          </p:cNvSpPr>
          <p:nvPr>
            <p:ph type="body" idx="1"/>
          </p:nvPr>
        </p:nvSpPr>
        <p:spPr>
          <a:noFill/>
          <a:ln w="9525"/>
        </p:spPr>
        <p:txBody>
          <a:bodyPr/>
          <a:lstStyle/>
          <a:p>
            <a:pPr eaLnBrk="1" hangingPunct="1">
              <a:lnSpc>
                <a:spcPct val="85000"/>
              </a:lnSpc>
              <a:spcBef>
                <a:spcPct val="15000"/>
              </a:spcBef>
            </a:pPr>
            <a:endParaRPr lang="en-US" sz="1100"/>
          </a:p>
        </p:txBody>
      </p:sp>
    </p:spTree>
    <p:extLst>
      <p:ext uri="{BB962C8B-B14F-4D97-AF65-F5344CB8AC3E}">
        <p14:creationId xmlns:p14="http://schemas.microsoft.com/office/powerpoint/2010/main" val="107855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4474-C16C-439E-9CE9-0879825DA8E3}"/>
              </a:ext>
            </a:extLst>
          </p:cNvPr>
          <p:cNvSpPr>
            <a:spLocks noGrp="1"/>
          </p:cNvSpPr>
          <p:nvPr>
            <p:ph type="dt" sz="half" idx="10"/>
          </p:nvPr>
        </p:nvSpPr>
        <p:spPr/>
        <p:txBody>
          <a:bodyPr/>
          <a:lstStyle/>
          <a:p>
            <a:fld id="{8DAF90A0-F2C1-4CDB-B9DA-CF06F228E82A}" type="datetimeFigureOut">
              <a:rPr lang="en-US" smtClean="0"/>
              <a:t>2/25/2020</a:t>
            </a:fld>
            <a:endParaRPr lang="en-US"/>
          </a:p>
        </p:txBody>
      </p:sp>
      <p:sp>
        <p:nvSpPr>
          <p:cNvPr id="3" name="Footer Placeholder 2">
            <a:extLst>
              <a:ext uri="{FF2B5EF4-FFF2-40B4-BE49-F238E27FC236}">
                <a16:creationId xmlns:a16="http://schemas.microsoft.com/office/drawing/2014/main" id="{F6D3E856-2D3A-488E-AFA5-9D5459EA8C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235F95-5B06-486E-8A15-6525BF2F9970}"/>
              </a:ext>
            </a:extLst>
          </p:cNvPr>
          <p:cNvSpPr>
            <a:spLocks noGrp="1"/>
          </p:cNvSpPr>
          <p:nvPr>
            <p:ph type="sldNum" sz="quarter" idx="12"/>
          </p:nvPr>
        </p:nvSpPr>
        <p:spPr/>
        <p:txBody>
          <a:bodyPr/>
          <a:lstStyle/>
          <a:p>
            <a:fld id="{5AF05FCE-C73A-4035-8BA4-ECBFC9E9EA5D}" type="slidenum">
              <a:rPr lang="en-US" smtClean="0"/>
              <a:t>‹#›</a:t>
            </a:fld>
            <a:endParaRPr lang="en-US"/>
          </a:p>
        </p:txBody>
      </p:sp>
    </p:spTree>
    <p:extLst>
      <p:ext uri="{BB962C8B-B14F-4D97-AF65-F5344CB8AC3E}">
        <p14:creationId xmlns:p14="http://schemas.microsoft.com/office/powerpoint/2010/main" val="108178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Text Placeholder 2"/>
          <p:cNvSpPr>
            <a:spLocks noGrp="1"/>
          </p:cNvSpPr>
          <p:nvPr>
            <p:ph type="body"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3" y="1962149"/>
            <a:ext cx="5099049"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584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78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837"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3932757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8094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048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EAE-AF30-4C5C-B186-E430BBCFC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47672-7515-4DAE-A249-A04CFC8424C5}"/>
              </a:ext>
            </a:extLst>
          </p:cNvPr>
          <p:cNvSpPr>
            <a:spLocks noGrp="1"/>
          </p:cNvSpPr>
          <p:nvPr>
            <p:ph type="dt" sz="half" idx="10"/>
          </p:nvPr>
        </p:nvSpPr>
        <p:spPr/>
        <p:txBody>
          <a:bodyPr/>
          <a:lstStyle/>
          <a:p>
            <a:fld id="{540276A1-5A31-40C0-B086-AA9090B40AA0}" type="datetimeFigureOut">
              <a:rPr lang="en-US" smtClean="0"/>
              <a:t>2/25/2020</a:t>
            </a:fld>
            <a:endParaRPr lang="en-US"/>
          </a:p>
        </p:txBody>
      </p:sp>
      <p:sp>
        <p:nvSpPr>
          <p:cNvPr id="4" name="Footer Placeholder 3">
            <a:extLst>
              <a:ext uri="{FF2B5EF4-FFF2-40B4-BE49-F238E27FC236}">
                <a16:creationId xmlns:a16="http://schemas.microsoft.com/office/drawing/2014/main" id="{0AFC9069-FF8A-4CDA-96F2-4CAA05B37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57D1D-7D32-45AA-8BEE-F6DF161E51E5}"/>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18936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5853" y="1962151"/>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5853" y="4029076"/>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56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7FD5-994D-498E-99D5-E3FBBCC06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904AD-AC33-4499-BB86-6C8AF3EB9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2B76F-8682-4054-8DCB-BCFC99DEE170}"/>
              </a:ext>
            </a:extLst>
          </p:cNvPr>
          <p:cNvSpPr>
            <a:spLocks noGrp="1"/>
          </p:cNvSpPr>
          <p:nvPr>
            <p:ph type="dt" sz="half" idx="10"/>
          </p:nvPr>
        </p:nvSpPr>
        <p:spPr/>
        <p:txBody>
          <a:bodyPr/>
          <a:lstStyle/>
          <a:p>
            <a:fld id="{540276A1-5A31-40C0-B086-AA9090B40AA0}" type="datetimeFigureOut">
              <a:rPr lang="en-US" smtClean="0"/>
              <a:t>2/25/2020</a:t>
            </a:fld>
            <a:endParaRPr lang="en-US"/>
          </a:p>
        </p:txBody>
      </p:sp>
      <p:sp>
        <p:nvSpPr>
          <p:cNvPr id="5" name="Footer Placeholder 4">
            <a:extLst>
              <a:ext uri="{FF2B5EF4-FFF2-40B4-BE49-F238E27FC236}">
                <a16:creationId xmlns:a16="http://schemas.microsoft.com/office/drawing/2014/main" id="{02469FA8-9E24-41C6-B8FC-6CBF8EF2D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98057-F68E-4C7A-88E0-1F8BC20BF5E1}"/>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319700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73"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01022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27" name="think-cell Slide" r:id="rId15" imgW="270" imgH="270" progId="TCLayout.ActiveDocument.1">
                  <p:embed/>
                </p:oleObj>
              </mc:Choice>
              <mc:Fallback>
                <p:oleObj name="think-cell Slide" r:id="rId15" imgW="270" imgH="270" progId="TCLayout.ActiveDocument.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84"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www.sap.com/" TargetMode="External"/><Relationship Id="rId2" Type="http://schemas.openxmlformats.org/officeDocument/2006/relationships/hyperlink" Target="http://help.sap.com/"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p:txBody>
          <a:bodyPr/>
          <a:lstStyle/>
          <a:p>
            <a:r>
              <a:rPr lang="en-US" dirty="0"/>
              <a:t>Taxes on Sales </a:t>
            </a:r>
            <a:br>
              <a:rPr lang="en-US" dirty="0"/>
            </a:br>
            <a:r>
              <a:rPr lang="en-US" dirty="0"/>
              <a:t>and Purchases</a:t>
            </a:r>
          </a:p>
        </p:txBody>
      </p:sp>
      <p:sp>
        <p:nvSpPr>
          <p:cNvPr id="4" name="Subtitle 3">
            <a:extLst>
              <a:ext uri="{FF2B5EF4-FFF2-40B4-BE49-F238E27FC236}">
                <a16:creationId xmlns:a16="http://schemas.microsoft.com/office/drawing/2014/main" id="{842FEBBC-6E56-45E1-BD0A-EA28D3239C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60CE88-032B-4738-B9AB-BBEFE898BA85}"/>
              </a:ext>
            </a:extLst>
          </p:cNvPr>
          <p:cNvSpPr/>
          <p:nvPr/>
        </p:nvSpPr>
        <p:spPr>
          <a:xfrm>
            <a:off x="238235" y="991614"/>
            <a:ext cx="11688426" cy="2385268"/>
          </a:xfrm>
          <a:prstGeom prst="rect">
            <a:avLst/>
          </a:prstGeom>
        </p:spPr>
        <p:txBody>
          <a:bodyPr wrap="square">
            <a:spAutoFit/>
          </a:bodyPr>
          <a:lstStyle/>
          <a:p>
            <a:pPr marL="533400" indent="-533400">
              <a:spcBef>
                <a:spcPts val="1800"/>
              </a:spcBef>
              <a:buClr>
                <a:schemeClr val="accent1"/>
              </a:buClr>
              <a:buFont typeface="+mj-lt"/>
              <a:buAutoNum type="arabicPeriod" startAt="3"/>
              <a:defRPr/>
            </a:pPr>
            <a:r>
              <a:rPr lang="en-US" sz="2400" dirty="0">
                <a:solidFill>
                  <a:schemeClr val="accent1"/>
                </a:solidFill>
                <a:latin typeface="+mj-lt"/>
                <a:cs typeface="Arial" pitchFamily="34" charset="0"/>
              </a:rPr>
              <a:t>GL account – Tax Category</a:t>
            </a:r>
          </a:p>
          <a:p>
            <a:pPr marL="533400">
              <a:spcBef>
                <a:spcPts val="1800"/>
              </a:spcBef>
              <a:buClr>
                <a:schemeClr val="accent1"/>
              </a:buClr>
              <a:defRPr/>
            </a:pPr>
            <a:r>
              <a:rPr lang="en-US" sz="2000" dirty="0">
                <a:latin typeface="+mj-lt"/>
                <a:cs typeface="Arial" pitchFamily="34" charset="0"/>
              </a:rPr>
              <a:t>We define the tax accounts to automatically post the tax amount to the GL account. In this account, we enter the Tax category by entering on of the following  indicator:-</a:t>
            </a:r>
          </a:p>
          <a:p>
            <a:pPr marL="892175" indent="-358775">
              <a:spcBef>
                <a:spcPts val="1800"/>
              </a:spcBef>
              <a:buClr>
                <a:schemeClr val="accent1"/>
              </a:buClr>
              <a:buFont typeface="Wingdings" panose="05000000000000000000" pitchFamily="2" charset="2"/>
              <a:buChar char="§"/>
              <a:defRPr/>
            </a:pPr>
            <a:r>
              <a:rPr lang="en-US" sz="2000" dirty="0">
                <a:latin typeface="+mj-lt"/>
              </a:rPr>
              <a:t>&lt; for input tax</a:t>
            </a:r>
          </a:p>
          <a:p>
            <a:pPr marL="892175" indent="-358775">
              <a:spcBef>
                <a:spcPts val="1800"/>
              </a:spcBef>
              <a:buClr>
                <a:schemeClr val="accent1"/>
              </a:buClr>
              <a:buFont typeface="Wingdings" panose="05000000000000000000" pitchFamily="2" charset="2"/>
              <a:buChar char="§"/>
              <a:defRPr/>
            </a:pPr>
            <a:r>
              <a:rPr lang="en-US" sz="2000" dirty="0">
                <a:latin typeface="+mj-lt"/>
              </a:rPr>
              <a:t>&gt; for output tax</a:t>
            </a:r>
          </a:p>
        </p:txBody>
      </p:sp>
      <p:sp>
        <p:nvSpPr>
          <p:cNvPr id="404482" name="Rectangle 2"/>
          <p:cNvSpPr>
            <a:spLocks noGrp="1" noChangeArrowheads="1"/>
          </p:cNvSpPr>
          <p:nvPr>
            <p:ph type="title"/>
          </p:nvPr>
        </p:nvSpPr>
        <p:spPr/>
        <p:txBody>
          <a:bodyPr/>
          <a:lstStyle/>
          <a:p>
            <a:r>
              <a:rPr lang="en-US" dirty="0"/>
              <a:t>Process Description</a:t>
            </a:r>
          </a:p>
        </p:txBody>
      </p:sp>
    </p:spTree>
    <p:extLst>
      <p:ext uri="{BB962C8B-B14F-4D97-AF65-F5344CB8AC3E}">
        <p14:creationId xmlns:p14="http://schemas.microsoft.com/office/powerpoint/2010/main" val="63078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dirty="0"/>
              <a:t>Process Description</a:t>
            </a:r>
          </a:p>
        </p:txBody>
      </p:sp>
      <p:sp>
        <p:nvSpPr>
          <p:cNvPr id="4" name="Rectangle 3"/>
          <p:cNvSpPr/>
          <p:nvPr/>
        </p:nvSpPr>
        <p:spPr>
          <a:xfrm>
            <a:off x="3048000" y="1002214"/>
            <a:ext cx="6096000" cy="338554"/>
          </a:xfrm>
          <a:prstGeom prst="rect">
            <a:avLst/>
          </a:prstGeom>
        </p:spPr>
        <p:txBody>
          <a:bodyPr>
            <a:spAutoFit/>
          </a:bodyPr>
          <a:lstStyle/>
          <a:p>
            <a:pPr algn="ctr">
              <a:buFontTx/>
              <a:buNone/>
            </a:pPr>
            <a:r>
              <a:rPr lang="en-US" sz="1600" b="1" dirty="0">
                <a:latin typeface="+mj-lt"/>
                <a:cs typeface="Arial" pitchFamily="34" charset="0"/>
              </a:rPr>
              <a:t>GL account – Tax Category</a:t>
            </a:r>
          </a:p>
        </p:txBody>
      </p:sp>
      <p:pic>
        <p:nvPicPr>
          <p:cNvPr id="6" name="Picture 5">
            <a:extLst>
              <a:ext uri="{FF2B5EF4-FFF2-40B4-BE49-F238E27FC236}">
                <a16:creationId xmlns:a16="http://schemas.microsoft.com/office/drawing/2014/main" id="{5FFB3FE6-D6F2-45B9-9CC3-C92F529CCF4E}"/>
              </a:ext>
            </a:extLst>
          </p:cNvPr>
          <p:cNvPicPr>
            <a:picLocks noChangeAspect="1"/>
          </p:cNvPicPr>
          <p:nvPr/>
        </p:nvPicPr>
        <p:blipFill>
          <a:blip r:embed="rId2"/>
          <a:stretch>
            <a:fillRect/>
          </a:stretch>
        </p:blipFill>
        <p:spPr>
          <a:xfrm>
            <a:off x="669998" y="1700808"/>
            <a:ext cx="10852004" cy="4550862"/>
          </a:xfrm>
          <a:prstGeom prst="rect">
            <a:avLst/>
          </a:prstGeom>
        </p:spPr>
      </p:pic>
    </p:spTree>
    <p:extLst>
      <p:ext uri="{BB962C8B-B14F-4D97-AF65-F5344CB8AC3E}">
        <p14:creationId xmlns:p14="http://schemas.microsoft.com/office/powerpoint/2010/main" val="243699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68D126-2063-4129-855F-665524BDAFF1}"/>
              </a:ext>
            </a:extLst>
          </p:cNvPr>
          <p:cNvSpPr/>
          <p:nvPr/>
        </p:nvSpPr>
        <p:spPr>
          <a:xfrm>
            <a:off x="238235" y="991614"/>
            <a:ext cx="11688426" cy="2923877"/>
          </a:xfrm>
          <a:prstGeom prst="rect">
            <a:avLst/>
          </a:prstGeom>
        </p:spPr>
        <p:txBody>
          <a:bodyPr wrap="square">
            <a:spAutoFit/>
          </a:bodyPr>
          <a:lstStyle/>
          <a:p>
            <a:pPr marL="533400" indent="-533400">
              <a:spcBef>
                <a:spcPts val="1800"/>
              </a:spcBef>
              <a:buClr>
                <a:schemeClr val="accent1"/>
              </a:buClr>
              <a:buFont typeface="+mj-lt"/>
              <a:buAutoNum type="arabicPeriod" startAt="4"/>
              <a:defRPr/>
            </a:pPr>
            <a:r>
              <a:rPr lang="en-US" sz="2400" dirty="0">
                <a:solidFill>
                  <a:schemeClr val="accent1"/>
                </a:solidFill>
                <a:latin typeface="+mj-lt"/>
                <a:cs typeface="Arial" pitchFamily="34" charset="0"/>
              </a:rPr>
              <a:t>Tax Account Determination</a:t>
            </a:r>
          </a:p>
          <a:p>
            <a:pPr marL="533400">
              <a:spcBef>
                <a:spcPts val="1800"/>
              </a:spcBef>
              <a:buClr>
                <a:schemeClr val="accent1"/>
              </a:buClr>
              <a:defRPr/>
            </a:pPr>
            <a:r>
              <a:rPr lang="en-US" sz="2000" dirty="0">
                <a:latin typeface="+mj-lt"/>
                <a:cs typeface="Arial" pitchFamily="34" charset="0"/>
              </a:rPr>
              <a:t>To enable the automatic tax account determination, we need the following prerequisites :-</a:t>
            </a:r>
          </a:p>
          <a:p>
            <a:pPr marL="990600" indent="-457200">
              <a:spcBef>
                <a:spcPts val="1800"/>
              </a:spcBef>
              <a:buClr>
                <a:schemeClr val="accent1"/>
              </a:buClr>
              <a:buFont typeface="+mj-lt"/>
              <a:buAutoNum type="alphaLcPeriod"/>
              <a:defRPr/>
            </a:pPr>
            <a:r>
              <a:rPr lang="en-US" sz="2000" dirty="0">
                <a:latin typeface="+mj-lt"/>
              </a:rPr>
              <a:t>Posting Keys</a:t>
            </a:r>
          </a:p>
          <a:p>
            <a:pPr marL="990600" indent="-457200">
              <a:spcBef>
                <a:spcPts val="1800"/>
              </a:spcBef>
              <a:buClr>
                <a:schemeClr val="accent1"/>
              </a:buClr>
              <a:buFont typeface="+mj-lt"/>
              <a:buAutoNum type="alphaLcPeriod"/>
              <a:defRPr/>
            </a:pPr>
            <a:r>
              <a:rPr lang="en-US" sz="2000" dirty="0">
                <a:latin typeface="+mj-lt"/>
              </a:rPr>
              <a:t>Rules</a:t>
            </a:r>
          </a:p>
          <a:p>
            <a:pPr marL="990600" indent="-457200">
              <a:spcBef>
                <a:spcPts val="1800"/>
              </a:spcBef>
              <a:buClr>
                <a:schemeClr val="accent1"/>
              </a:buClr>
              <a:buFont typeface="+mj-lt"/>
              <a:buAutoNum type="alphaLcPeriod"/>
              <a:defRPr/>
            </a:pPr>
            <a:r>
              <a:rPr lang="en-US" sz="2000" dirty="0">
                <a:latin typeface="+mj-lt"/>
              </a:rPr>
              <a:t>Tax accounts</a:t>
            </a:r>
          </a:p>
        </p:txBody>
      </p:sp>
      <p:sp>
        <p:nvSpPr>
          <p:cNvPr id="400386" name="Rectangle 2"/>
          <p:cNvSpPr>
            <a:spLocks noGrp="1" noChangeArrowheads="1"/>
          </p:cNvSpPr>
          <p:nvPr>
            <p:ph type="title"/>
          </p:nvPr>
        </p:nvSpPr>
        <p:spPr/>
        <p:txBody>
          <a:bodyPr/>
          <a:lstStyle/>
          <a:p>
            <a:r>
              <a:rPr lang="en-US" dirty="0"/>
              <a:t>Process Description</a:t>
            </a:r>
          </a:p>
        </p:txBody>
      </p:sp>
    </p:spTree>
    <p:extLst>
      <p:ext uri="{BB962C8B-B14F-4D97-AF65-F5344CB8AC3E}">
        <p14:creationId xmlns:p14="http://schemas.microsoft.com/office/powerpoint/2010/main" val="79788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dirty="0"/>
              <a:t>Process Description</a:t>
            </a:r>
          </a:p>
        </p:txBody>
      </p:sp>
      <p:sp>
        <p:nvSpPr>
          <p:cNvPr id="5" name="Rectangle 4">
            <a:extLst>
              <a:ext uri="{FF2B5EF4-FFF2-40B4-BE49-F238E27FC236}">
                <a16:creationId xmlns:a16="http://schemas.microsoft.com/office/drawing/2014/main" id="{016A2F85-18EE-465B-9FAA-B414552D9328}"/>
              </a:ext>
            </a:extLst>
          </p:cNvPr>
          <p:cNvSpPr/>
          <p:nvPr/>
        </p:nvSpPr>
        <p:spPr>
          <a:xfrm>
            <a:off x="238235" y="991614"/>
            <a:ext cx="11688426" cy="3000821"/>
          </a:xfrm>
          <a:prstGeom prst="rect">
            <a:avLst/>
          </a:prstGeom>
        </p:spPr>
        <p:txBody>
          <a:bodyPr wrap="square">
            <a:spAutoFit/>
          </a:bodyPr>
          <a:lstStyle/>
          <a:p>
            <a:pPr marL="533400" indent="-533400">
              <a:spcBef>
                <a:spcPts val="1800"/>
              </a:spcBef>
              <a:buClr>
                <a:schemeClr val="accent1"/>
              </a:buClr>
              <a:buFont typeface="+mj-lt"/>
              <a:buAutoNum type="arabicPeriod" startAt="5"/>
              <a:defRPr/>
            </a:pPr>
            <a:r>
              <a:rPr lang="en-US" sz="2400" dirty="0">
                <a:solidFill>
                  <a:schemeClr val="accent1"/>
                </a:solidFill>
                <a:latin typeface="+mj-lt"/>
                <a:cs typeface="Arial" pitchFamily="34" charset="0"/>
              </a:rPr>
              <a:t>Document – Tax Information</a:t>
            </a:r>
          </a:p>
          <a:p>
            <a:pPr marL="892175" indent="-358775">
              <a:spcBef>
                <a:spcPts val="1800"/>
              </a:spcBef>
              <a:buClr>
                <a:schemeClr val="accent1"/>
              </a:buClr>
              <a:buFont typeface="Wingdings" panose="05000000000000000000" pitchFamily="2" charset="2"/>
              <a:buChar char="§"/>
              <a:defRPr/>
            </a:pPr>
            <a:r>
              <a:rPr lang="en-US" sz="2000" dirty="0">
                <a:latin typeface="+mj-lt"/>
              </a:rPr>
              <a:t>Tax calculated by the system is usually posted via a separate line item in a document</a:t>
            </a:r>
          </a:p>
          <a:p>
            <a:pPr marL="892175" indent="-358775">
              <a:spcBef>
                <a:spcPts val="1800"/>
              </a:spcBef>
              <a:buClr>
                <a:schemeClr val="accent1"/>
              </a:buClr>
              <a:buFont typeface="Wingdings" panose="05000000000000000000" pitchFamily="2" charset="2"/>
              <a:buChar char="§"/>
              <a:defRPr/>
            </a:pPr>
            <a:r>
              <a:rPr lang="en-US" sz="2000" dirty="0">
                <a:latin typeface="+mj-lt"/>
              </a:rPr>
              <a:t>In some cases it further distribute tax amount to the relevant expense/revenue items</a:t>
            </a:r>
          </a:p>
          <a:p>
            <a:pPr marL="892175" indent="-358775">
              <a:spcBef>
                <a:spcPts val="1800"/>
              </a:spcBef>
              <a:buClr>
                <a:schemeClr val="accent1"/>
              </a:buClr>
              <a:buFont typeface="Wingdings" panose="05000000000000000000" pitchFamily="2" charset="2"/>
              <a:buChar char="§"/>
              <a:defRPr/>
            </a:pPr>
            <a:r>
              <a:rPr lang="en-US" sz="2000" dirty="0">
                <a:latin typeface="+mj-lt"/>
              </a:rPr>
              <a:t>In some cases, even details for exempted sales/purchase is also recorded for information purposes</a:t>
            </a:r>
          </a:p>
        </p:txBody>
      </p:sp>
    </p:spTree>
    <p:extLst>
      <p:ext uri="{BB962C8B-B14F-4D97-AF65-F5344CB8AC3E}">
        <p14:creationId xmlns:p14="http://schemas.microsoft.com/office/powerpoint/2010/main" val="223462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Process Description</a:t>
            </a:r>
          </a:p>
        </p:txBody>
      </p:sp>
      <p:sp>
        <p:nvSpPr>
          <p:cNvPr id="5" name="Rectangle 4">
            <a:extLst>
              <a:ext uri="{FF2B5EF4-FFF2-40B4-BE49-F238E27FC236}">
                <a16:creationId xmlns:a16="http://schemas.microsoft.com/office/drawing/2014/main" id="{6237438E-8B91-41AE-BC51-108FF19FD636}"/>
              </a:ext>
            </a:extLst>
          </p:cNvPr>
          <p:cNvSpPr/>
          <p:nvPr/>
        </p:nvSpPr>
        <p:spPr>
          <a:xfrm>
            <a:off x="238235" y="991614"/>
            <a:ext cx="11688426" cy="3231654"/>
          </a:xfrm>
          <a:prstGeom prst="rect">
            <a:avLst/>
          </a:prstGeom>
        </p:spPr>
        <p:txBody>
          <a:bodyPr wrap="square">
            <a:spAutoFit/>
          </a:bodyPr>
          <a:lstStyle/>
          <a:p>
            <a:pPr marL="533400" indent="-533400">
              <a:spcBef>
                <a:spcPts val="1800"/>
              </a:spcBef>
              <a:buClr>
                <a:schemeClr val="accent1"/>
              </a:buClr>
              <a:buFont typeface="+mj-lt"/>
              <a:buAutoNum type="arabicPeriod" startAt="6"/>
              <a:defRPr/>
            </a:pPr>
            <a:r>
              <a:rPr lang="en-US" sz="2400" dirty="0">
                <a:solidFill>
                  <a:schemeClr val="accent1"/>
                </a:solidFill>
                <a:latin typeface="+mj-lt"/>
                <a:cs typeface="Arial" pitchFamily="34" charset="0"/>
              </a:rPr>
              <a:t>Tax Reporting</a:t>
            </a:r>
          </a:p>
          <a:p>
            <a:pPr marL="892175" indent="-358775">
              <a:spcBef>
                <a:spcPts val="1800"/>
              </a:spcBef>
              <a:buClr>
                <a:schemeClr val="accent1"/>
              </a:buClr>
              <a:buFont typeface="Wingdings" panose="05000000000000000000" pitchFamily="2" charset="2"/>
              <a:buChar char="§"/>
              <a:defRPr/>
            </a:pPr>
            <a:r>
              <a:rPr lang="en-US" sz="2000" dirty="0">
                <a:latin typeface="+mj-lt"/>
              </a:rPr>
              <a:t>In SAP, there is country specific tax reporting available</a:t>
            </a:r>
          </a:p>
          <a:p>
            <a:pPr marL="892175" indent="-358775">
              <a:spcBef>
                <a:spcPts val="1800"/>
              </a:spcBef>
              <a:buClr>
                <a:schemeClr val="accent1"/>
              </a:buClr>
              <a:buFont typeface="Wingdings" panose="05000000000000000000" pitchFamily="2" charset="2"/>
              <a:buChar char="§"/>
              <a:defRPr/>
            </a:pPr>
            <a:r>
              <a:rPr lang="en-US" sz="2000" dirty="0">
                <a:latin typeface="+mj-lt"/>
              </a:rPr>
              <a:t>In most of the countries periodic return for tax on sales &amp; purchase is required</a:t>
            </a:r>
          </a:p>
          <a:p>
            <a:pPr marL="892175" indent="-358775">
              <a:spcBef>
                <a:spcPts val="1800"/>
              </a:spcBef>
              <a:buClr>
                <a:schemeClr val="accent1"/>
              </a:buClr>
              <a:buFont typeface="Wingdings" panose="05000000000000000000" pitchFamily="2" charset="2"/>
              <a:buChar char="§"/>
              <a:defRPr/>
            </a:pPr>
            <a:r>
              <a:rPr lang="en-US" sz="2000" dirty="0">
                <a:latin typeface="+mj-lt"/>
              </a:rPr>
              <a:t>In some countries, tax-exempt  Purchase &amp; sales is also required to be submitted to the tax authority</a:t>
            </a:r>
          </a:p>
          <a:p>
            <a:pPr marL="892175" indent="-358775">
              <a:spcBef>
                <a:spcPts val="1800"/>
              </a:spcBef>
              <a:buClr>
                <a:schemeClr val="accent1"/>
              </a:buClr>
              <a:buFont typeface="Wingdings" panose="05000000000000000000" pitchFamily="2" charset="2"/>
              <a:buChar char="§"/>
              <a:defRPr/>
            </a:pPr>
            <a:r>
              <a:rPr lang="en-US" sz="2000" dirty="0">
                <a:latin typeface="+mj-lt"/>
              </a:rPr>
              <a:t>In some cases, sales made to member countries is also required to be reported i.e. EC sales list</a:t>
            </a:r>
          </a:p>
        </p:txBody>
      </p:sp>
    </p:spTree>
    <p:extLst>
      <p:ext uri="{BB962C8B-B14F-4D97-AF65-F5344CB8AC3E}">
        <p14:creationId xmlns:p14="http://schemas.microsoft.com/office/powerpoint/2010/main" val="170589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dirty="0"/>
              <a:t>Tax Calculation</a:t>
            </a:r>
          </a:p>
        </p:txBody>
      </p:sp>
      <p:sp>
        <p:nvSpPr>
          <p:cNvPr id="5" name="Rectangle 4">
            <a:extLst>
              <a:ext uri="{FF2B5EF4-FFF2-40B4-BE49-F238E27FC236}">
                <a16:creationId xmlns:a16="http://schemas.microsoft.com/office/drawing/2014/main" id="{91CB6D3A-BE7D-4C91-9388-C1CE934C1B13}"/>
              </a:ext>
            </a:extLst>
          </p:cNvPr>
          <p:cNvSpPr/>
          <p:nvPr/>
        </p:nvSpPr>
        <p:spPr>
          <a:xfrm>
            <a:off x="227349" y="991614"/>
            <a:ext cx="11688426" cy="1661993"/>
          </a:xfrm>
          <a:prstGeom prst="rect">
            <a:avLst/>
          </a:prstGeom>
        </p:spPr>
        <p:txBody>
          <a:bodyPr wrap="square">
            <a:spAutoFit/>
          </a:bodyPr>
          <a:lstStyle/>
          <a:p>
            <a:pPr marL="358775" indent="-358775" defTabSz="446088">
              <a:spcBef>
                <a:spcPts val="1800"/>
              </a:spcBef>
              <a:buClr>
                <a:schemeClr val="accent1"/>
              </a:buClr>
              <a:buFont typeface="Wingdings" panose="05000000000000000000" pitchFamily="2" charset="2"/>
              <a:buChar char="§"/>
              <a:defRPr/>
            </a:pPr>
            <a:r>
              <a:rPr lang="en-US" dirty="0">
                <a:latin typeface="+mj-lt"/>
              </a:rPr>
              <a:t>Before making configuration for the calculation of Tax on sales/purchase you have to check the standard procedure provided by the SAP for the relevant country</a:t>
            </a:r>
          </a:p>
          <a:p>
            <a:pPr marL="358775" indent="-358775" defTabSz="446088">
              <a:spcBef>
                <a:spcPts val="1800"/>
              </a:spcBef>
              <a:buClr>
                <a:schemeClr val="accent1"/>
              </a:buClr>
              <a:buFont typeface="Wingdings" panose="05000000000000000000" pitchFamily="2" charset="2"/>
              <a:buChar char="§"/>
              <a:defRPr/>
            </a:pPr>
            <a:r>
              <a:rPr lang="en-US" dirty="0">
                <a:latin typeface="+mj-lt"/>
              </a:rPr>
              <a:t>SAP provides standard calculation procedure for most of the countries which you can use</a:t>
            </a:r>
          </a:p>
          <a:p>
            <a:pPr marL="358775" indent="-358775" defTabSz="446088">
              <a:spcBef>
                <a:spcPts val="1800"/>
              </a:spcBef>
              <a:buClr>
                <a:schemeClr val="accent1"/>
              </a:buClr>
              <a:buFont typeface="Wingdings" panose="05000000000000000000" pitchFamily="2" charset="2"/>
              <a:buChar char="§"/>
              <a:defRPr/>
            </a:pPr>
            <a:r>
              <a:rPr lang="en-US" dirty="0">
                <a:latin typeface="+mj-lt"/>
              </a:rPr>
              <a:t>However you can make the changes in condition type etc. if it is specifically required</a:t>
            </a:r>
          </a:p>
        </p:txBody>
      </p:sp>
    </p:spTree>
    <p:extLst>
      <p:ext uri="{BB962C8B-B14F-4D97-AF65-F5344CB8AC3E}">
        <p14:creationId xmlns:p14="http://schemas.microsoft.com/office/powerpoint/2010/main" val="375569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dirty="0"/>
              <a:t>Tax Calculation</a:t>
            </a:r>
          </a:p>
        </p:txBody>
      </p:sp>
      <p:pic>
        <p:nvPicPr>
          <p:cNvPr id="21508" name="Picture 4"/>
          <p:cNvPicPr>
            <a:picLocks noChangeAspect="1" noChangeArrowheads="1"/>
          </p:cNvPicPr>
          <p:nvPr/>
        </p:nvPicPr>
        <p:blipFill>
          <a:blip r:embed="rId2" cstate="print"/>
          <a:stretch>
            <a:fillRect/>
          </a:stretch>
        </p:blipFill>
        <p:spPr bwMode="auto">
          <a:xfrm>
            <a:off x="455034" y="2254791"/>
            <a:ext cx="5513666" cy="2219501"/>
          </a:xfrm>
          <a:prstGeom prst="rect">
            <a:avLst/>
          </a:prstGeom>
        </p:spPr>
      </p:pic>
      <p:sp>
        <p:nvSpPr>
          <p:cNvPr id="21509" name="Text Box 5"/>
          <p:cNvSpPr txBox="1">
            <a:spLocks noChangeArrowheads="1"/>
          </p:cNvSpPr>
          <p:nvPr/>
        </p:nvSpPr>
        <p:spPr bwMode="auto">
          <a:xfrm>
            <a:off x="1117600" y="5486402"/>
            <a:ext cx="7315200" cy="461665"/>
          </a:xfrm>
          <a:prstGeom prst="rect">
            <a:avLst/>
          </a:prstGeom>
          <a:noFill/>
          <a:ln w="9525" algn="ctr">
            <a:noFill/>
            <a:miter lim="800000"/>
            <a:headEnd/>
            <a:tailEnd/>
          </a:ln>
        </p:spPr>
        <p:txBody>
          <a:bodyPr>
            <a:spAutoFit/>
          </a:bodyPr>
          <a:lstStyle/>
          <a:p>
            <a:endParaRPr lang="en-US" sz="2400"/>
          </a:p>
        </p:txBody>
      </p:sp>
      <p:sp>
        <p:nvSpPr>
          <p:cNvPr id="21510" name="Text Box 6"/>
          <p:cNvSpPr txBox="1">
            <a:spLocks noChangeArrowheads="1"/>
          </p:cNvSpPr>
          <p:nvPr/>
        </p:nvSpPr>
        <p:spPr bwMode="auto">
          <a:xfrm>
            <a:off x="2023411" y="4859868"/>
            <a:ext cx="8145178" cy="369332"/>
          </a:xfrm>
          <a:prstGeom prst="rect">
            <a:avLst/>
          </a:prstGeom>
          <a:noFill/>
          <a:ln w="9525" algn="ctr">
            <a:noFill/>
            <a:miter lim="800000"/>
            <a:headEnd/>
            <a:tailEnd/>
          </a:ln>
        </p:spPr>
        <p:txBody>
          <a:bodyPr wrap="none">
            <a:spAutoFit/>
          </a:bodyPr>
          <a:lstStyle/>
          <a:p>
            <a:r>
              <a:rPr lang="en-US" b="1" dirty="0"/>
              <a:t>You have to assign the Calculation procedure to your country</a:t>
            </a:r>
          </a:p>
        </p:txBody>
      </p:sp>
      <p:pic>
        <p:nvPicPr>
          <p:cNvPr id="21511" name="Picture 7"/>
          <p:cNvPicPr>
            <a:picLocks noChangeAspect="1" noChangeArrowheads="1"/>
          </p:cNvPicPr>
          <p:nvPr/>
        </p:nvPicPr>
        <p:blipFill>
          <a:blip r:embed="rId3" cstate="print"/>
          <a:stretch>
            <a:fillRect/>
          </a:stretch>
        </p:blipFill>
        <p:spPr bwMode="auto">
          <a:xfrm>
            <a:off x="6312023" y="3312199"/>
            <a:ext cx="5564021" cy="1162093"/>
          </a:xfrm>
          <a:prstGeom prst="rect">
            <a:avLst/>
          </a:prstGeom>
        </p:spPr>
      </p:pic>
      <p:sp>
        <p:nvSpPr>
          <p:cNvPr id="21512" name="AutoShape 12"/>
          <p:cNvSpPr>
            <a:spLocks noChangeArrowheads="1"/>
          </p:cNvSpPr>
          <p:nvPr/>
        </p:nvSpPr>
        <p:spPr bwMode="auto">
          <a:xfrm>
            <a:off x="1683658" y="4082013"/>
            <a:ext cx="609600" cy="381000"/>
          </a:xfrm>
          <a:prstGeom prst="wedgeEllipseCallout">
            <a:avLst>
              <a:gd name="adj1" fmla="val 73661"/>
              <a:gd name="adj2" fmla="val 118571"/>
            </a:avLst>
          </a:prstGeom>
          <a:noFill/>
          <a:ln w="28575" algn="ctr">
            <a:solidFill>
              <a:srgbClr val="C00000"/>
            </a:solidFill>
            <a:miter lim="800000"/>
            <a:headEnd/>
            <a:tailEnd/>
          </a:ln>
        </p:spPr>
        <p:txBody>
          <a:bodyPr/>
          <a:lstStyle/>
          <a:p>
            <a:pPr algn="ctr"/>
            <a:endParaRPr lang="en-US" sz="2400"/>
          </a:p>
        </p:txBody>
      </p:sp>
      <p:sp>
        <p:nvSpPr>
          <p:cNvPr id="21513" name="AutoShape 13"/>
          <p:cNvSpPr>
            <a:spLocks noChangeArrowheads="1"/>
          </p:cNvSpPr>
          <p:nvPr/>
        </p:nvSpPr>
        <p:spPr bwMode="auto">
          <a:xfrm>
            <a:off x="7495930" y="4082013"/>
            <a:ext cx="609600" cy="381000"/>
          </a:xfrm>
          <a:prstGeom prst="wedgeEllipseCallout">
            <a:avLst>
              <a:gd name="adj1" fmla="val -65625"/>
              <a:gd name="adj2" fmla="val 112857"/>
            </a:avLst>
          </a:prstGeom>
          <a:noFill/>
          <a:ln w="28575" algn="ctr">
            <a:solidFill>
              <a:srgbClr val="C00000"/>
            </a:solidFill>
            <a:miter lim="800000"/>
            <a:headEnd/>
            <a:tailEnd/>
          </a:ln>
        </p:spPr>
        <p:txBody>
          <a:bodyPr/>
          <a:lstStyle/>
          <a:p>
            <a:pPr algn="ctr"/>
            <a:endParaRPr lang="en-US" sz="2400"/>
          </a:p>
        </p:txBody>
      </p:sp>
      <p:sp>
        <p:nvSpPr>
          <p:cNvPr id="4" name="Rectangle 3">
            <a:extLst>
              <a:ext uri="{FF2B5EF4-FFF2-40B4-BE49-F238E27FC236}">
                <a16:creationId xmlns:a16="http://schemas.microsoft.com/office/drawing/2014/main" id="{2399CF7A-CE65-468C-BD52-7E16B9702EF2}"/>
              </a:ext>
            </a:extLst>
          </p:cNvPr>
          <p:cNvSpPr/>
          <p:nvPr/>
        </p:nvSpPr>
        <p:spPr>
          <a:xfrm>
            <a:off x="227013" y="983630"/>
            <a:ext cx="11688762" cy="584775"/>
          </a:xfrm>
          <a:prstGeom prst="rect">
            <a:avLst/>
          </a:prstGeom>
        </p:spPr>
        <p:txBody>
          <a:bodyPr wrap="square">
            <a:spAutoFit/>
          </a:bodyPr>
          <a:lstStyle/>
          <a:p>
            <a:pPr>
              <a:buFontTx/>
              <a:buNone/>
            </a:pPr>
            <a:r>
              <a:rPr lang="en-US" sz="1600" dirty="0">
                <a:latin typeface="+mj-lt"/>
              </a:rPr>
              <a:t>Before Going for Tax configuration, you should check the calculation procedure provided by the SAP. Standard SAP provide tax calculation procedure for most of the countries.</a:t>
            </a:r>
            <a:endParaRPr lang="en-US" sz="2000" dirty="0">
              <a:latin typeface="+mj-lt"/>
            </a:endParaRPr>
          </a:p>
        </p:txBody>
      </p:sp>
    </p:spTree>
    <p:extLst>
      <p:ext uri="{BB962C8B-B14F-4D97-AF65-F5344CB8AC3E}">
        <p14:creationId xmlns:p14="http://schemas.microsoft.com/office/powerpoint/2010/main" val="205554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dirty="0"/>
              <a:t>Tax Calculation</a:t>
            </a:r>
          </a:p>
        </p:txBody>
      </p:sp>
      <p:sp>
        <p:nvSpPr>
          <p:cNvPr id="4" name="Rectangle 3">
            <a:extLst>
              <a:ext uri="{FF2B5EF4-FFF2-40B4-BE49-F238E27FC236}">
                <a16:creationId xmlns:a16="http://schemas.microsoft.com/office/drawing/2014/main" id="{D00AFFA9-F318-4679-980C-006E35A965FA}"/>
              </a:ext>
            </a:extLst>
          </p:cNvPr>
          <p:cNvSpPr/>
          <p:nvPr/>
        </p:nvSpPr>
        <p:spPr>
          <a:xfrm>
            <a:off x="227349" y="991614"/>
            <a:ext cx="11688426" cy="4878259"/>
          </a:xfrm>
          <a:prstGeom prst="rect">
            <a:avLst/>
          </a:prstGeom>
        </p:spPr>
        <p:txBody>
          <a:bodyPr wrap="square">
            <a:spAutoFit/>
          </a:bodyPr>
          <a:lstStyle/>
          <a:p>
            <a:pPr>
              <a:spcBef>
                <a:spcPts val="1800"/>
              </a:spcBef>
              <a:buFontTx/>
              <a:buNone/>
            </a:pPr>
            <a:r>
              <a:rPr lang="en-US" sz="1600" dirty="0">
                <a:latin typeface="+mj-lt"/>
                <a:cs typeface="Arial" pitchFamily="34" charset="0"/>
              </a:rPr>
              <a:t>The Financial Accounting components Accounts Receivable, Accounts Payable and General Ledger provide the following comprehensive tax functions:</a:t>
            </a:r>
            <a:endParaRPr lang="en-US" sz="1600" dirty="0">
              <a:latin typeface="+mj-lt"/>
            </a:endParaRPr>
          </a:p>
          <a:p>
            <a:pPr>
              <a:spcBef>
                <a:spcPts val="1800"/>
              </a:spcBef>
            </a:pPr>
            <a:r>
              <a:rPr lang="en-US" sz="1600" b="1" dirty="0">
                <a:latin typeface="+mj-lt"/>
                <a:cs typeface="Arial" pitchFamily="34" charset="0"/>
              </a:rPr>
              <a:t>Tax Calculation</a:t>
            </a:r>
            <a:endParaRPr lang="en-US" sz="1600" dirty="0">
              <a:latin typeface="+mj-lt"/>
            </a:endParaRPr>
          </a:p>
          <a:p>
            <a:pPr marL="358775" indent="-358775" defTabSz="892175">
              <a:spcBef>
                <a:spcPts val="1800"/>
              </a:spcBef>
              <a:buClr>
                <a:schemeClr val="accent1"/>
              </a:buClr>
              <a:buFont typeface="Wingdings" panose="05000000000000000000" pitchFamily="2" charset="2"/>
              <a:buChar char="§"/>
              <a:defRPr/>
            </a:pPr>
            <a:r>
              <a:rPr lang="en-US" sz="1600" dirty="0">
                <a:latin typeface="+mj-lt"/>
              </a:rPr>
              <a:t>The system calculates tax amounts with or without cash discount based on the tax base amount</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Tax codes are used to calculate and check the amounts</a:t>
            </a:r>
          </a:p>
          <a:p>
            <a:pPr defTabSz="892175">
              <a:spcBef>
                <a:spcPts val="1800"/>
              </a:spcBef>
              <a:buClr>
                <a:schemeClr val="accent1"/>
              </a:buClr>
              <a:defRPr/>
            </a:pPr>
            <a:r>
              <a:rPr lang="en-US" sz="1600" b="1" dirty="0">
                <a:latin typeface="+mj-lt"/>
              </a:rPr>
              <a:t>Tax posting</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The system posts the tax amounts to defined tax accounts</a:t>
            </a:r>
          </a:p>
          <a:p>
            <a:pPr defTabSz="892175">
              <a:spcBef>
                <a:spcPts val="1800"/>
              </a:spcBef>
              <a:buClr>
                <a:schemeClr val="accent1"/>
              </a:buClr>
              <a:defRPr/>
            </a:pPr>
            <a:r>
              <a:rPr lang="en-US" sz="1600" b="1" dirty="0">
                <a:latin typeface="+mj-lt"/>
              </a:rPr>
              <a:t>Adjustments</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The system corrects tax amounts, in the case of cash discount or other deductions, for example</a:t>
            </a:r>
          </a:p>
          <a:p>
            <a:pPr defTabSz="892175">
              <a:spcBef>
                <a:spcPts val="1800"/>
              </a:spcBef>
              <a:buClr>
                <a:schemeClr val="accent1"/>
              </a:buClr>
              <a:defRPr/>
            </a:pPr>
            <a:r>
              <a:rPr lang="en-US" sz="1600" b="1" dirty="0">
                <a:latin typeface="+mj-lt"/>
              </a:rPr>
              <a:t>Tax Reporting</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You can use the system to create tax returns</a:t>
            </a:r>
          </a:p>
        </p:txBody>
      </p:sp>
    </p:spTree>
    <p:extLst>
      <p:ext uri="{BB962C8B-B14F-4D97-AF65-F5344CB8AC3E}">
        <p14:creationId xmlns:p14="http://schemas.microsoft.com/office/powerpoint/2010/main" val="231989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dirty="0"/>
              <a:t>Tax Codes</a:t>
            </a:r>
          </a:p>
        </p:txBody>
      </p:sp>
      <p:sp>
        <p:nvSpPr>
          <p:cNvPr id="2" name="Rectangle 1"/>
          <p:cNvSpPr/>
          <p:nvPr/>
        </p:nvSpPr>
        <p:spPr>
          <a:xfrm>
            <a:off x="227349" y="991614"/>
            <a:ext cx="11688426" cy="2114425"/>
          </a:xfrm>
          <a:prstGeom prst="rect">
            <a:avLst/>
          </a:prstGeom>
        </p:spPr>
        <p:txBody>
          <a:bodyPr wrap="square">
            <a:spAutoFit/>
          </a:bodyPr>
          <a:lstStyle/>
          <a:p>
            <a:pPr marL="358775" indent="-358775" defTabSz="892175">
              <a:lnSpc>
                <a:spcPct val="90000"/>
              </a:lnSpc>
              <a:spcBef>
                <a:spcPts val="1800"/>
              </a:spcBef>
              <a:buClr>
                <a:schemeClr val="accent1"/>
              </a:buClr>
              <a:buFont typeface="Wingdings" panose="05000000000000000000" pitchFamily="2" charset="2"/>
              <a:buChar char="§"/>
              <a:defRPr/>
            </a:pPr>
            <a:r>
              <a:rPr lang="en-US" sz="1600" dirty="0">
                <a:latin typeface="+mj-lt"/>
              </a:rPr>
              <a:t>You have to define a separate tax code for both sales &amp; purchases  for the country in which your company code is located</a:t>
            </a:r>
          </a:p>
          <a:p>
            <a:pPr marL="358775" indent="-358775" defTabSz="892175">
              <a:lnSpc>
                <a:spcPct val="90000"/>
              </a:lnSpc>
              <a:spcBef>
                <a:spcPts val="1800"/>
              </a:spcBef>
              <a:buClr>
                <a:schemeClr val="accent1"/>
              </a:buClr>
              <a:buFont typeface="Wingdings" panose="05000000000000000000" pitchFamily="2" charset="2"/>
              <a:buChar char="§"/>
              <a:defRPr/>
            </a:pPr>
            <a:r>
              <a:rPr lang="en-US" sz="1600" dirty="0">
                <a:latin typeface="+mj-lt"/>
              </a:rPr>
              <a:t>Each Tax code can contain one or more tax rates for the different tax types </a:t>
            </a:r>
          </a:p>
          <a:p>
            <a:pPr marL="358775" indent="-358775" defTabSz="892175">
              <a:lnSpc>
                <a:spcPct val="90000"/>
              </a:lnSpc>
              <a:spcBef>
                <a:spcPts val="1800"/>
              </a:spcBef>
              <a:buClr>
                <a:schemeClr val="accent1"/>
              </a:buClr>
              <a:buFont typeface="Wingdings" panose="05000000000000000000" pitchFamily="2" charset="2"/>
              <a:buChar char="§"/>
              <a:defRPr/>
            </a:pPr>
            <a:r>
              <a:rPr lang="en-US" sz="1600" dirty="0">
                <a:latin typeface="+mj-lt"/>
              </a:rPr>
              <a:t>For reporting  Exempted/Non taxable transactions to the Tax authority, you need separate Tax code </a:t>
            </a:r>
            <a:br>
              <a:rPr lang="en-US" sz="1600" dirty="0">
                <a:latin typeface="+mj-lt"/>
              </a:rPr>
            </a:br>
            <a:r>
              <a:rPr lang="en-US" sz="1600" dirty="0">
                <a:latin typeface="+mj-lt"/>
              </a:rPr>
              <a:t>with 0% tax rate</a:t>
            </a:r>
          </a:p>
          <a:p>
            <a:pPr marL="358775" indent="-358775" defTabSz="892175">
              <a:lnSpc>
                <a:spcPct val="90000"/>
              </a:lnSpc>
              <a:spcBef>
                <a:spcPts val="1800"/>
              </a:spcBef>
              <a:buClr>
                <a:schemeClr val="accent1"/>
              </a:buClr>
              <a:buFont typeface="Wingdings" panose="05000000000000000000" pitchFamily="2" charset="2"/>
              <a:buChar char="§"/>
              <a:defRPr/>
            </a:pPr>
            <a:r>
              <a:rPr lang="en-US" sz="1600" dirty="0">
                <a:latin typeface="+mj-lt"/>
              </a:rPr>
              <a:t>In some countries, you have to assign reason for zero tax rate for the  reporting purpose</a:t>
            </a:r>
          </a:p>
        </p:txBody>
      </p:sp>
    </p:spTree>
    <p:extLst>
      <p:ext uri="{BB962C8B-B14F-4D97-AF65-F5344CB8AC3E}">
        <p14:creationId xmlns:p14="http://schemas.microsoft.com/office/powerpoint/2010/main" val="156903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dirty="0"/>
              <a:t>Tax Codes</a:t>
            </a:r>
          </a:p>
        </p:txBody>
      </p:sp>
      <p:sp>
        <p:nvSpPr>
          <p:cNvPr id="25608" name="Text Box 10"/>
          <p:cNvSpPr txBox="1">
            <a:spLocks noChangeArrowheads="1"/>
          </p:cNvSpPr>
          <p:nvPr/>
        </p:nvSpPr>
        <p:spPr bwMode="auto">
          <a:xfrm>
            <a:off x="410829" y="5682734"/>
            <a:ext cx="11370343" cy="338554"/>
          </a:xfrm>
          <a:prstGeom prst="rect">
            <a:avLst/>
          </a:prstGeom>
          <a:noFill/>
          <a:ln w="9525" algn="ctr">
            <a:noFill/>
            <a:miter lim="800000"/>
            <a:headEnd/>
            <a:tailEnd/>
          </a:ln>
        </p:spPr>
        <p:txBody>
          <a:bodyPr wrap="square">
            <a:spAutoFit/>
          </a:bodyPr>
          <a:lstStyle/>
          <a:p>
            <a:pPr algn="ctr" defTabSz="892175">
              <a:spcBef>
                <a:spcPts val="1800"/>
              </a:spcBef>
              <a:buClr>
                <a:schemeClr val="accent1"/>
              </a:buClr>
              <a:defRPr/>
            </a:pPr>
            <a:r>
              <a:rPr lang="en-US" sz="1600" dirty="0">
                <a:latin typeface="+mj-lt"/>
              </a:rPr>
              <a:t>Tax code contains type of tax, percentage and GL account to which the tax amount will be posted to.</a:t>
            </a:r>
          </a:p>
        </p:txBody>
      </p:sp>
      <p:sp>
        <p:nvSpPr>
          <p:cNvPr id="3" name="Rectangle 2"/>
          <p:cNvSpPr/>
          <p:nvPr/>
        </p:nvSpPr>
        <p:spPr>
          <a:xfrm>
            <a:off x="4688403" y="980728"/>
            <a:ext cx="2815194" cy="369332"/>
          </a:xfrm>
          <a:prstGeom prst="rect">
            <a:avLst/>
          </a:prstGeom>
        </p:spPr>
        <p:txBody>
          <a:bodyPr wrap="none">
            <a:spAutoFit/>
          </a:bodyPr>
          <a:lstStyle/>
          <a:p>
            <a:pPr algn="ctr">
              <a:buFontTx/>
              <a:buNone/>
              <a:defRPr/>
            </a:pPr>
            <a:r>
              <a:rPr lang="en-US" b="1" dirty="0">
                <a:latin typeface="+mj-lt"/>
                <a:cs typeface="Arial" pitchFamily="34" charset="0"/>
              </a:rPr>
              <a:t>Tax Codes (OB40) :-</a:t>
            </a:r>
          </a:p>
        </p:txBody>
      </p:sp>
      <p:grpSp>
        <p:nvGrpSpPr>
          <p:cNvPr id="7" name="Group 6">
            <a:extLst>
              <a:ext uri="{FF2B5EF4-FFF2-40B4-BE49-F238E27FC236}">
                <a16:creationId xmlns:a16="http://schemas.microsoft.com/office/drawing/2014/main" id="{771E3731-FB6F-4A2B-A305-EF25E95D3FD8}"/>
              </a:ext>
            </a:extLst>
          </p:cNvPr>
          <p:cNvGrpSpPr/>
          <p:nvPr/>
        </p:nvGrpSpPr>
        <p:grpSpPr>
          <a:xfrm>
            <a:off x="927708" y="1661564"/>
            <a:ext cx="10336584" cy="3677964"/>
            <a:chOff x="839416" y="1661564"/>
            <a:chExt cx="10336584" cy="3677964"/>
          </a:xfrm>
        </p:grpSpPr>
        <p:grpSp>
          <p:nvGrpSpPr>
            <p:cNvPr id="6" name="Group 5">
              <a:extLst>
                <a:ext uri="{FF2B5EF4-FFF2-40B4-BE49-F238E27FC236}">
                  <a16:creationId xmlns:a16="http://schemas.microsoft.com/office/drawing/2014/main" id="{0C3E4824-265D-4FAE-94CF-D7F450EF6FBC}"/>
                </a:ext>
              </a:extLst>
            </p:cNvPr>
            <p:cNvGrpSpPr/>
            <p:nvPr/>
          </p:nvGrpSpPr>
          <p:grpSpPr>
            <a:xfrm>
              <a:off x="839416" y="1661564"/>
              <a:ext cx="10336584" cy="1946345"/>
              <a:chOff x="839416" y="1661564"/>
              <a:chExt cx="10336584" cy="1946345"/>
            </a:xfrm>
          </p:grpSpPr>
          <p:grpSp>
            <p:nvGrpSpPr>
              <p:cNvPr id="5" name="Group 4">
                <a:extLst>
                  <a:ext uri="{FF2B5EF4-FFF2-40B4-BE49-F238E27FC236}">
                    <a16:creationId xmlns:a16="http://schemas.microsoft.com/office/drawing/2014/main" id="{56DB27FD-118C-49AA-9963-ACEFC2BBD0B4}"/>
                  </a:ext>
                </a:extLst>
              </p:cNvPr>
              <p:cNvGrpSpPr/>
              <p:nvPr/>
            </p:nvGrpSpPr>
            <p:grpSpPr>
              <a:xfrm>
                <a:off x="839416" y="1661565"/>
                <a:ext cx="5054600" cy="1946344"/>
                <a:chOff x="839416" y="1661565"/>
                <a:chExt cx="5054600" cy="1946344"/>
              </a:xfrm>
            </p:grpSpPr>
            <p:pic>
              <p:nvPicPr>
                <p:cNvPr id="12" name="Picture 4"/>
                <p:cNvPicPr>
                  <a:picLocks noChangeAspect="1" noChangeArrowheads="1"/>
                </p:cNvPicPr>
                <p:nvPr/>
              </p:nvPicPr>
              <p:blipFill>
                <a:blip r:embed="rId2" cstate="print"/>
                <a:srcRect/>
                <a:stretch>
                  <a:fillRect/>
                </a:stretch>
              </p:blipFill>
              <p:spPr bwMode="auto">
                <a:xfrm>
                  <a:off x="839416" y="1661565"/>
                  <a:ext cx="5054600" cy="1866900"/>
                </a:xfrm>
                <a:prstGeom prst="rect">
                  <a:avLst/>
                </a:prstGeom>
                <a:noFill/>
                <a:ln w="28575" algn="ctr">
                  <a:solidFill>
                    <a:schemeClr val="tx1"/>
                  </a:solidFill>
                  <a:miter lim="800000"/>
                  <a:headEnd/>
                  <a:tailEnd/>
                </a:ln>
              </p:spPr>
            </p:pic>
            <p:sp>
              <p:nvSpPr>
                <p:cNvPr id="13" name="AutoShape 6"/>
                <p:cNvSpPr>
                  <a:spLocks noChangeArrowheads="1"/>
                </p:cNvSpPr>
                <p:nvPr/>
              </p:nvSpPr>
              <p:spPr bwMode="auto">
                <a:xfrm>
                  <a:off x="2103878" y="3201509"/>
                  <a:ext cx="304800" cy="406400"/>
                </a:xfrm>
                <a:prstGeom prst="wedgeEllipseCallout">
                  <a:avLst>
                    <a:gd name="adj1" fmla="val -43750"/>
                    <a:gd name="adj2" fmla="val 70000"/>
                  </a:avLst>
                </a:prstGeom>
                <a:noFill/>
                <a:ln w="28575" algn="ctr">
                  <a:solidFill>
                    <a:srgbClr val="C00000"/>
                  </a:solidFill>
                  <a:miter lim="800000"/>
                  <a:headEnd/>
                  <a:tailEnd/>
                </a:ln>
              </p:spPr>
              <p:txBody>
                <a:bodyPr/>
                <a:lstStyle/>
                <a:p>
                  <a:pPr algn="ctr"/>
                  <a:endParaRPr lang="en-US" sz="2400"/>
                </a:p>
              </p:txBody>
            </p:sp>
          </p:grpSp>
          <p:pic>
            <p:nvPicPr>
              <p:cNvPr id="14" name="Picture 5"/>
              <p:cNvPicPr>
                <a:picLocks noChangeAspect="1" noChangeArrowheads="1"/>
              </p:cNvPicPr>
              <p:nvPr/>
            </p:nvPicPr>
            <p:blipFill>
              <a:blip r:embed="rId3" cstate="print"/>
              <a:srcRect/>
              <a:stretch>
                <a:fillRect/>
              </a:stretch>
            </p:blipFill>
            <p:spPr bwMode="auto">
              <a:xfrm>
                <a:off x="6400800" y="1661564"/>
                <a:ext cx="4775200" cy="1828800"/>
              </a:xfrm>
              <a:prstGeom prst="rect">
                <a:avLst/>
              </a:prstGeom>
              <a:noFill/>
              <a:ln w="28575" algn="ctr">
                <a:solidFill>
                  <a:schemeClr val="tx1"/>
                </a:solidFill>
                <a:miter lim="800000"/>
                <a:headEnd/>
                <a:tailEnd/>
              </a:ln>
            </p:spPr>
          </p:pic>
        </p:grpSp>
        <p:pic>
          <p:nvPicPr>
            <p:cNvPr id="15" name="Picture 7"/>
            <p:cNvPicPr>
              <a:picLocks noChangeAspect="1" noChangeArrowheads="1"/>
            </p:cNvPicPr>
            <p:nvPr/>
          </p:nvPicPr>
          <p:blipFill>
            <a:blip r:embed="rId4" cstate="print"/>
            <a:srcRect/>
            <a:stretch>
              <a:fillRect/>
            </a:stretch>
          </p:blipFill>
          <p:spPr bwMode="auto">
            <a:xfrm>
              <a:off x="839416" y="3789040"/>
              <a:ext cx="10336584" cy="1550488"/>
            </a:xfrm>
            <a:prstGeom prst="rect">
              <a:avLst/>
            </a:prstGeom>
            <a:noFill/>
            <a:ln w="28575" algn="ctr">
              <a:solidFill>
                <a:schemeClr val="tx1"/>
              </a:solidFill>
              <a:miter lim="800000"/>
              <a:headEnd/>
              <a:tailEnd/>
            </a:ln>
          </p:spPr>
        </p:pic>
      </p:grpSp>
    </p:spTree>
    <p:extLst>
      <p:ext uri="{BB962C8B-B14F-4D97-AF65-F5344CB8AC3E}">
        <p14:creationId xmlns:p14="http://schemas.microsoft.com/office/powerpoint/2010/main" val="364740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Taxes on Sales and Purchase</a:t>
            </a:r>
          </a:p>
        </p:txBody>
      </p:sp>
      <p:grpSp>
        <p:nvGrpSpPr>
          <p:cNvPr id="8" name="Group 7">
            <a:extLst>
              <a:ext uri="{FF2B5EF4-FFF2-40B4-BE49-F238E27FC236}">
                <a16:creationId xmlns:a16="http://schemas.microsoft.com/office/drawing/2014/main" id="{956E23C7-CF2C-4944-B90A-34CDADB23B01}"/>
              </a:ext>
            </a:extLst>
          </p:cNvPr>
          <p:cNvGrpSpPr/>
          <p:nvPr/>
        </p:nvGrpSpPr>
        <p:grpSpPr>
          <a:xfrm>
            <a:off x="1559496" y="1346188"/>
            <a:ext cx="9073008" cy="3169075"/>
            <a:chOff x="1487488" y="1346188"/>
            <a:chExt cx="9073008" cy="3169075"/>
          </a:xfrm>
        </p:grpSpPr>
        <p:grpSp>
          <p:nvGrpSpPr>
            <p:cNvPr id="5" name="Group 4">
              <a:extLst>
                <a:ext uri="{FF2B5EF4-FFF2-40B4-BE49-F238E27FC236}">
                  <a16:creationId xmlns:a16="http://schemas.microsoft.com/office/drawing/2014/main" id="{A286F61D-F915-492E-B1C6-E17F178FD885}"/>
                </a:ext>
              </a:extLst>
            </p:cNvPr>
            <p:cNvGrpSpPr/>
            <p:nvPr/>
          </p:nvGrpSpPr>
          <p:grpSpPr>
            <a:xfrm>
              <a:off x="1487488" y="1346188"/>
              <a:ext cx="3420000" cy="3122637"/>
              <a:chOff x="1487488" y="1346188"/>
              <a:chExt cx="3420000" cy="3122637"/>
            </a:xfrm>
          </p:grpSpPr>
          <p:pic>
            <p:nvPicPr>
              <p:cNvPr id="569" name="Picture 801" descr="Picture5">
                <a:extLst>
                  <a:ext uri="{FF2B5EF4-FFF2-40B4-BE49-F238E27FC236}">
                    <a16:creationId xmlns:a16="http://schemas.microsoft.com/office/drawing/2014/main" id="{EDD48FD7-1628-4038-B804-3AB67A1C6ED5}"/>
                  </a:ext>
                </a:extLst>
              </p:cNvPr>
              <p:cNvPicPr>
                <a:picLocks noChangeAspect="1" noChangeArrowheads="1"/>
              </p:cNvPicPr>
              <p:nvPr/>
            </p:nvPicPr>
            <p:blipFill>
              <a:blip r:embed="rId3" cstate="print"/>
              <a:srcRect/>
              <a:stretch>
                <a:fillRect/>
              </a:stretch>
            </p:blipFill>
            <p:spPr>
              <a:xfrm>
                <a:off x="1487488" y="2078711"/>
                <a:ext cx="3420000" cy="2390114"/>
              </a:xfrm>
              <a:prstGeom prst="rect">
                <a:avLst/>
              </a:prstGeom>
              <a:noFill/>
              <a:ln w="76200" cmpd="tri">
                <a:solidFill>
                  <a:srgbClr val="000000"/>
                </a:solidFill>
              </a:ln>
            </p:spPr>
          </p:pic>
          <p:sp>
            <p:nvSpPr>
              <p:cNvPr id="571" name="Text Box 804">
                <a:extLst>
                  <a:ext uri="{FF2B5EF4-FFF2-40B4-BE49-F238E27FC236}">
                    <a16:creationId xmlns:a16="http://schemas.microsoft.com/office/drawing/2014/main" id="{0B590FA7-CB29-499A-9ECC-685FBEE0702B}"/>
                  </a:ext>
                </a:extLst>
              </p:cNvPr>
              <p:cNvSpPr txBox="1">
                <a:spLocks noChangeArrowheads="1"/>
              </p:cNvSpPr>
              <p:nvPr/>
            </p:nvSpPr>
            <p:spPr bwMode="auto">
              <a:xfrm>
                <a:off x="2317029" y="1346188"/>
                <a:ext cx="1760918" cy="338554"/>
              </a:xfrm>
              <a:prstGeom prst="rect">
                <a:avLst/>
              </a:prstGeom>
              <a:noFill/>
              <a:ln w="12700">
                <a:noFill/>
                <a:miter lim="800000"/>
                <a:headEnd/>
                <a:tailEnd/>
              </a:ln>
            </p:spPr>
            <p:txBody>
              <a:bodyPr wrap="square">
                <a:spAutoFit/>
              </a:bodyPr>
              <a:lstStyle/>
              <a:p>
                <a:pPr algn="ctr">
                  <a:spcBef>
                    <a:spcPct val="50000"/>
                  </a:spcBef>
                </a:pPr>
                <a:r>
                  <a:rPr lang="en-US" sz="1600" b="1" dirty="0">
                    <a:latin typeface="+mj-lt"/>
                  </a:rPr>
                  <a:t>Purchase</a:t>
                </a:r>
              </a:p>
            </p:txBody>
          </p:sp>
        </p:grpSp>
        <p:grpSp>
          <p:nvGrpSpPr>
            <p:cNvPr id="4" name="Group 3">
              <a:extLst>
                <a:ext uri="{FF2B5EF4-FFF2-40B4-BE49-F238E27FC236}">
                  <a16:creationId xmlns:a16="http://schemas.microsoft.com/office/drawing/2014/main" id="{D4C077D4-C63B-4B65-9434-F518BAEE95B2}"/>
                </a:ext>
              </a:extLst>
            </p:cNvPr>
            <p:cNvGrpSpPr/>
            <p:nvPr/>
          </p:nvGrpSpPr>
          <p:grpSpPr>
            <a:xfrm>
              <a:off x="7140496" y="1346188"/>
              <a:ext cx="3420000" cy="3169075"/>
              <a:chOff x="7140496" y="1346188"/>
              <a:chExt cx="3420000" cy="3169075"/>
            </a:xfrm>
          </p:grpSpPr>
          <p:pic>
            <p:nvPicPr>
              <p:cNvPr id="570" name="Picture 802" descr="Picture13">
                <a:extLst>
                  <a:ext uri="{FF2B5EF4-FFF2-40B4-BE49-F238E27FC236}">
                    <a16:creationId xmlns:a16="http://schemas.microsoft.com/office/drawing/2014/main" id="{2F9D8788-3B7D-45FA-B01D-7BFE349D007C}"/>
                  </a:ext>
                </a:extLst>
              </p:cNvPr>
              <p:cNvPicPr>
                <a:picLocks noChangeAspect="1" noChangeArrowheads="1"/>
              </p:cNvPicPr>
              <p:nvPr/>
            </p:nvPicPr>
            <p:blipFill>
              <a:blip r:embed="rId4" cstate="print"/>
              <a:srcRect/>
              <a:stretch>
                <a:fillRect/>
              </a:stretch>
            </p:blipFill>
            <p:spPr bwMode="auto">
              <a:xfrm>
                <a:off x="7140496" y="2032273"/>
                <a:ext cx="3420000" cy="2482990"/>
              </a:xfrm>
              <a:prstGeom prst="rect">
                <a:avLst/>
              </a:prstGeom>
              <a:noFill/>
              <a:ln w="76200" cmpd="tri">
                <a:solidFill>
                  <a:srgbClr val="000000"/>
                </a:solidFill>
                <a:miter lim="800000"/>
                <a:headEnd/>
                <a:tailEnd/>
              </a:ln>
            </p:spPr>
          </p:pic>
          <p:sp>
            <p:nvSpPr>
              <p:cNvPr id="572" name="Text Box 805">
                <a:extLst>
                  <a:ext uri="{FF2B5EF4-FFF2-40B4-BE49-F238E27FC236}">
                    <a16:creationId xmlns:a16="http://schemas.microsoft.com/office/drawing/2014/main" id="{5A086DD1-BB8D-4FB8-B3E8-6DA9CA52C772}"/>
                  </a:ext>
                </a:extLst>
              </p:cNvPr>
              <p:cNvSpPr txBox="1">
                <a:spLocks noChangeArrowheads="1"/>
              </p:cNvSpPr>
              <p:nvPr/>
            </p:nvSpPr>
            <p:spPr bwMode="auto">
              <a:xfrm>
                <a:off x="8385359" y="1346188"/>
                <a:ext cx="930275" cy="338554"/>
              </a:xfrm>
              <a:prstGeom prst="rect">
                <a:avLst/>
              </a:prstGeom>
              <a:noFill/>
              <a:ln w="12700">
                <a:noFill/>
                <a:miter lim="800000"/>
                <a:headEnd/>
                <a:tailEnd/>
              </a:ln>
            </p:spPr>
            <p:txBody>
              <a:bodyPr>
                <a:spAutoFit/>
              </a:bodyPr>
              <a:lstStyle/>
              <a:p>
                <a:pPr algn="ctr">
                  <a:spcBef>
                    <a:spcPct val="50000"/>
                  </a:spcBef>
                </a:pPr>
                <a:r>
                  <a:rPr lang="en-US" sz="1600" b="1" dirty="0">
                    <a:latin typeface="+mj-lt"/>
                  </a:rPr>
                  <a:t>Sales</a:t>
                </a:r>
              </a:p>
            </p:txBody>
          </p:sp>
        </p:grpSp>
        <p:sp>
          <p:nvSpPr>
            <p:cNvPr id="793" name="Rectangle 1347">
              <a:extLst>
                <a:ext uri="{FF2B5EF4-FFF2-40B4-BE49-F238E27FC236}">
                  <a16:creationId xmlns:a16="http://schemas.microsoft.com/office/drawing/2014/main" id="{AA050707-CA28-4C3D-998A-4E1AFDB4AFAE}"/>
                </a:ext>
              </a:extLst>
            </p:cNvPr>
            <p:cNvSpPr>
              <a:spLocks noChangeArrowheads="1"/>
            </p:cNvSpPr>
            <p:nvPr/>
          </p:nvSpPr>
          <p:spPr bwMode="auto">
            <a:xfrm>
              <a:off x="5914861" y="2636912"/>
              <a:ext cx="362279" cy="215504"/>
            </a:xfrm>
            <a:prstGeom prst="rect">
              <a:avLst/>
            </a:prstGeom>
            <a:noFill/>
            <a:ln w="9525">
              <a:noFill/>
              <a:miter lim="800000"/>
              <a:headEnd/>
              <a:tailEnd/>
            </a:ln>
          </p:spPr>
          <p:txBody>
            <a:bodyPr wrap="none" lIns="0" tIns="0" rIns="0" bIns="0">
              <a:spAutoFit/>
            </a:bodyPr>
            <a:lstStyle/>
            <a:p>
              <a:pPr algn="ctr"/>
              <a:r>
                <a:rPr lang="en-US" sz="1400" b="1" dirty="0">
                  <a:solidFill>
                    <a:srgbClr val="000000"/>
                  </a:solidFill>
                  <a:latin typeface="+mj-lt"/>
                </a:rPr>
                <a:t>Tax</a:t>
              </a:r>
              <a:endParaRPr lang="en-US" sz="1400" b="1" dirty="0">
                <a:latin typeface="+mj-lt"/>
              </a:endParaRPr>
            </a:p>
          </p:txBody>
        </p:sp>
        <p:pic>
          <p:nvPicPr>
            <p:cNvPr id="7" name="Picture 6">
              <a:extLst>
                <a:ext uri="{FF2B5EF4-FFF2-40B4-BE49-F238E27FC236}">
                  <a16:creationId xmlns:a16="http://schemas.microsoft.com/office/drawing/2014/main" id="{AC244454-70FC-4DC1-ACAE-6A41871AD759}"/>
                </a:ext>
              </a:extLst>
            </p:cNvPr>
            <p:cNvPicPr>
              <a:picLocks noChangeAspect="1"/>
            </p:cNvPicPr>
            <p:nvPr/>
          </p:nvPicPr>
          <p:blipFill>
            <a:blip r:embed="rId5"/>
            <a:stretch>
              <a:fillRect/>
            </a:stretch>
          </p:blipFill>
          <p:spPr>
            <a:xfrm>
              <a:off x="5400750" y="2973433"/>
              <a:ext cx="1390500" cy="911133"/>
            </a:xfrm>
            <a:prstGeom prst="rect">
              <a:avLst/>
            </a:prstGeom>
          </p:spPr>
        </p:pic>
      </p:grpSp>
    </p:spTree>
    <p:extLst>
      <p:ext uri="{BB962C8B-B14F-4D97-AF65-F5344CB8AC3E}">
        <p14:creationId xmlns:p14="http://schemas.microsoft.com/office/powerpoint/2010/main" val="396974579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dirty="0"/>
              <a:t>Tax Codes</a:t>
            </a:r>
          </a:p>
        </p:txBody>
      </p:sp>
      <p:sp>
        <p:nvSpPr>
          <p:cNvPr id="4" name="Rectangle 3">
            <a:extLst>
              <a:ext uri="{FF2B5EF4-FFF2-40B4-BE49-F238E27FC236}">
                <a16:creationId xmlns:a16="http://schemas.microsoft.com/office/drawing/2014/main" id="{73A4338F-7C5E-4858-A776-6C9DEDDBC6F6}"/>
              </a:ext>
            </a:extLst>
          </p:cNvPr>
          <p:cNvSpPr/>
          <p:nvPr/>
        </p:nvSpPr>
        <p:spPr>
          <a:xfrm>
            <a:off x="227349" y="991614"/>
            <a:ext cx="11688426" cy="2723823"/>
          </a:xfrm>
          <a:prstGeom prst="rect">
            <a:avLst/>
          </a:prstGeom>
        </p:spPr>
        <p:txBody>
          <a:bodyPr wrap="square">
            <a:spAutoFit/>
          </a:bodyPr>
          <a:lstStyle/>
          <a:p>
            <a:pPr>
              <a:spcBef>
                <a:spcPts val="1800"/>
              </a:spcBef>
              <a:defRPr/>
            </a:pPr>
            <a:r>
              <a:rPr lang="en-US" sz="1600" dirty="0">
                <a:latin typeface="+mj-lt"/>
                <a:cs typeface="Arial" pitchFamily="34" charset="0"/>
              </a:rPr>
              <a:t>Tax codes are used to:</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Check the tax on sales/purchases amount in the document</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Calculate the amount of tax on sales/purchases automatically on request</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Calculate the non-deductible input tax portion</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Check if a tax account with tax type (input or output tax) can be posted </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To determine the tax account</a:t>
            </a:r>
          </a:p>
        </p:txBody>
      </p:sp>
    </p:spTree>
    <p:extLst>
      <p:ext uri="{BB962C8B-B14F-4D97-AF65-F5344CB8AC3E}">
        <p14:creationId xmlns:p14="http://schemas.microsoft.com/office/powerpoint/2010/main" val="121329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dirty="0"/>
              <a:t>Tax Postings</a:t>
            </a:r>
          </a:p>
        </p:txBody>
      </p:sp>
      <p:sp>
        <p:nvSpPr>
          <p:cNvPr id="2" name="Rectangle 1"/>
          <p:cNvSpPr/>
          <p:nvPr/>
        </p:nvSpPr>
        <p:spPr>
          <a:xfrm>
            <a:off x="227014" y="991614"/>
            <a:ext cx="11737974" cy="2277547"/>
          </a:xfrm>
          <a:prstGeom prst="rect">
            <a:avLst/>
          </a:prstGeom>
        </p:spPr>
        <p:txBody>
          <a:bodyPr wrap="square">
            <a:spAutoFit/>
          </a:bodyPr>
          <a:lstStyle/>
          <a:p>
            <a:pPr marL="358775" indent="-358775" defTabSz="892175">
              <a:spcBef>
                <a:spcPts val="1800"/>
              </a:spcBef>
              <a:buClr>
                <a:schemeClr val="accent1"/>
              </a:buClr>
              <a:buFont typeface="Wingdings" panose="05000000000000000000" pitchFamily="2" charset="2"/>
              <a:buChar char="§"/>
              <a:defRPr/>
            </a:pPr>
            <a:r>
              <a:rPr lang="en-US" sz="1600" dirty="0">
                <a:latin typeface="+mj-lt"/>
              </a:rPr>
              <a:t>When posting a document, the system creates the tax items automatically. The data required to do this, the posting key, and the account number of the tax account must be defined in the system</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The posting keys are already defined in the system. The accounts vary according to the chart of account, and to post taxes in the system you must therefore define the account numbers of your chart of accounts</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To enable the tax accounts to be specified, an account key has been assigned to the tax types. You enter your tax accounts in the system for each chart of accounts and account key. You enter a tax account for all three tax types</a:t>
            </a:r>
          </a:p>
        </p:txBody>
      </p:sp>
    </p:spTree>
    <p:extLst>
      <p:ext uri="{BB962C8B-B14F-4D97-AF65-F5344CB8AC3E}">
        <p14:creationId xmlns:p14="http://schemas.microsoft.com/office/powerpoint/2010/main" val="3294565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dirty="0"/>
              <a:t>Tax Postings</a:t>
            </a:r>
          </a:p>
        </p:txBody>
      </p:sp>
      <p:sp>
        <p:nvSpPr>
          <p:cNvPr id="2" name="Rectangle 1"/>
          <p:cNvSpPr/>
          <p:nvPr/>
        </p:nvSpPr>
        <p:spPr>
          <a:xfrm>
            <a:off x="227013" y="1074821"/>
            <a:ext cx="11688762" cy="1633454"/>
          </a:xfrm>
          <a:prstGeom prst="rect">
            <a:avLst/>
          </a:prstGeom>
          <a:solidFill>
            <a:schemeClr val="accent5">
              <a:lumMod val="20000"/>
              <a:lumOff val="80000"/>
            </a:schemeClr>
          </a:solidFill>
          <a:ln>
            <a:solidFill>
              <a:schemeClr val="bg1">
                <a:lumMod val="95000"/>
              </a:schemeClr>
            </a:solidFill>
          </a:ln>
        </p:spPr>
        <p:txBody>
          <a:bodyPr wrap="square" anchor="ctr" anchorCtr="0">
            <a:noAutofit/>
          </a:bodyPr>
          <a:lstStyle/>
          <a:p>
            <a:pPr>
              <a:spcBef>
                <a:spcPct val="0"/>
              </a:spcBef>
              <a:buSzTx/>
              <a:buFontTx/>
              <a:buNone/>
            </a:pPr>
            <a:r>
              <a:rPr lang="en-US" sz="1600" dirty="0">
                <a:latin typeface="+mj-lt"/>
                <a:cs typeface="Arial" pitchFamily="34" charset="0"/>
              </a:rPr>
              <a:t>You can distinguish tax accounts by tax codes. That is, you can determine whether for a tax transaction represented by an account key, a single tax account should always be posted to, or separate accounts according to the tax code in each case. Since the advance return for tax on sales/purchases is created from the documents, you do not need to differentiate tax accounts according to tax code.</a:t>
            </a:r>
          </a:p>
        </p:txBody>
      </p:sp>
    </p:spTree>
    <p:extLst>
      <p:ext uri="{BB962C8B-B14F-4D97-AF65-F5344CB8AC3E}">
        <p14:creationId xmlns:p14="http://schemas.microsoft.com/office/powerpoint/2010/main" val="212633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dirty="0"/>
              <a:t>Tax Postings</a:t>
            </a:r>
          </a:p>
        </p:txBody>
      </p:sp>
      <p:sp>
        <p:nvSpPr>
          <p:cNvPr id="29702" name="Text Box 6"/>
          <p:cNvSpPr txBox="1">
            <a:spLocks noChangeArrowheads="1"/>
          </p:cNvSpPr>
          <p:nvPr/>
        </p:nvSpPr>
        <p:spPr bwMode="auto">
          <a:xfrm>
            <a:off x="767408" y="5262299"/>
            <a:ext cx="10657184" cy="584775"/>
          </a:xfrm>
          <a:prstGeom prst="rect">
            <a:avLst/>
          </a:prstGeom>
          <a:noFill/>
          <a:ln w="9525" algn="ctr">
            <a:noFill/>
            <a:miter lim="800000"/>
            <a:headEnd/>
            <a:tailEnd/>
          </a:ln>
        </p:spPr>
        <p:txBody>
          <a:bodyPr wrap="square">
            <a:spAutoFit/>
          </a:bodyPr>
          <a:lstStyle/>
          <a:p>
            <a:pPr algn="ctr">
              <a:spcBef>
                <a:spcPct val="50000"/>
              </a:spcBef>
            </a:pPr>
            <a:r>
              <a:rPr lang="en-US" sz="1600" b="1" dirty="0">
                <a:latin typeface="+mj-lt"/>
                <a:cs typeface="Arial" pitchFamily="34" charset="0"/>
              </a:rPr>
              <a:t>You specify the accounts to which the different tax types are posted to. Further you have to define GL accounts for Exchange rate difference and cross company postings of Tax.</a:t>
            </a:r>
          </a:p>
        </p:txBody>
      </p:sp>
      <p:grpSp>
        <p:nvGrpSpPr>
          <p:cNvPr id="4" name="Group 3">
            <a:extLst>
              <a:ext uri="{FF2B5EF4-FFF2-40B4-BE49-F238E27FC236}">
                <a16:creationId xmlns:a16="http://schemas.microsoft.com/office/drawing/2014/main" id="{7E995847-3685-4E3C-ACAA-6D5A5F6DC234}"/>
              </a:ext>
            </a:extLst>
          </p:cNvPr>
          <p:cNvGrpSpPr/>
          <p:nvPr/>
        </p:nvGrpSpPr>
        <p:grpSpPr>
          <a:xfrm>
            <a:off x="589766" y="1052736"/>
            <a:ext cx="11180198" cy="3654830"/>
            <a:chOff x="589766" y="1052736"/>
            <a:chExt cx="11180198" cy="3654830"/>
          </a:xfrm>
        </p:grpSpPr>
        <p:pic>
          <p:nvPicPr>
            <p:cNvPr id="29700" name="Picture 4"/>
            <p:cNvPicPr>
              <a:picLocks noChangeAspect="1" noChangeArrowheads="1"/>
            </p:cNvPicPr>
            <p:nvPr/>
          </p:nvPicPr>
          <p:blipFill>
            <a:blip r:embed="rId2" cstate="print"/>
            <a:srcRect/>
            <a:stretch>
              <a:fillRect/>
            </a:stretch>
          </p:blipFill>
          <p:spPr bwMode="auto">
            <a:xfrm>
              <a:off x="623392" y="1052736"/>
              <a:ext cx="5165617" cy="1460176"/>
            </a:xfrm>
            <a:prstGeom prst="rect">
              <a:avLst/>
            </a:prstGeom>
            <a:noFill/>
            <a:ln w="28575" algn="ctr">
              <a:solidFill>
                <a:schemeClr val="tx1"/>
              </a:solidFill>
              <a:miter lim="800000"/>
              <a:headEnd/>
              <a:tailEnd/>
            </a:ln>
          </p:spPr>
        </p:pic>
        <p:pic>
          <p:nvPicPr>
            <p:cNvPr id="29701" name="Picture 5"/>
            <p:cNvPicPr>
              <a:picLocks noChangeAspect="1" noChangeArrowheads="1"/>
            </p:cNvPicPr>
            <p:nvPr/>
          </p:nvPicPr>
          <p:blipFill>
            <a:blip r:embed="rId3" cstate="print"/>
            <a:srcRect/>
            <a:stretch>
              <a:fillRect/>
            </a:stretch>
          </p:blipFill>
          <p:spPr bwMode="auto">
            <a:xfrm>
              <a:off x="6331768" y="1052736"/>
              <a:ext cx="5438196" cy="1460176"/>
            </a:xfrm>
            <a:prstGeom prst="rect">
              <a:avLst/>
            </a:prstGeom>
            <a:noFill/>
            <a:ln w="28575" algn="ctr">
              <a:solidFill>
                <a:schemeClr val="tx1"/>
              </a:solidFill>
              <a:miter lim="800000"/>
              <a:headEnd/>
              <a:tailEnd/>
            </a:ln>
          </p:spPr>
        </p:pic>
        <p:pic>
          <p:nvPicPr>
            <p:cNvPr id="29703" name="Picture 7"/>
            <p:cNvPicPr>
              <a:picLocks noChangeAspect="1" noChangeArrowheads="1"/>
            </p:cNvPicPr>
            <p:nvPr/>
          </p:nvPicPr>
          <p:blipFill>
            <a:blip r:embed="rId4" cstate="print"/>
            <a:srcRect/>
            <a:stretch>
              <a:fillRect/>
            </a:stretch>
          </p:blipFill>
          <p:spPr bwMode="auto">
            <a:xfrm>
              <a:off x="589766" y="2938542"/>
              <a:ext cx="5199244" cy="1642585"/>
            </a:xfrm>
            <a:prstGeom prst="rect">
              <a:avLst/>
            </a:prstGeom>
            <a:noFill/>
            <a:ln w="28575" algn="ctr">
              <a:solidFill>
                <a:schemeClr val="tx1"/>
              </a:solidFill>
              <a:miter lim="800000"/>
              <a:headEnd/>
              <a:tailEnd/>
            </a:ln>
          </p:spPr>
        </p:pic>
        <p:pic>
          <p:nvPicPr>
            <p:cNvPr id="29704" name="Picture 8"/>
            <p:cNvPicPr>
              <a:picLocks noChangeAspect="1" noChangeArrowheads="1"/>
            </p:cNvPicPr>
            <p:nvPr/>
          </p:nvPicPr>
          <p:blipFill>
            <a:blip r:embed="rId5" cstate="print"/>
            <a:srcRect/>
            <a:stretch>
              <a:fillRect/>
            </a:stretch>
          </p:blipFill>
          <p:spPr bwMode="auto">
            <a:xfrm>
              <a:off x="6331768" y="2938542"/>
              <a:ext cx="5418960" cy="1714594"/>
            </a:xfrm>
            <a:prstGeom prst="rect">
              <a:avLst/>
            </a:prstGeom>
            <a:noFill/>
            <a:ln w="28575" algn="ctr">
              <a:solidFill>
                <a:schemeClr val="tx1"/>
              </a:solidFill>
              <a:miter lim="800000"/>
              <a:headEnd/>
              <a:tailEnd/>
            </a:ln>
          </p:spPr>
        </p:pic>
        <p:sp>
          <p:nvSpPr>
            <p:cNvPr id="29705" name="AutoShape 9"/>
            <p:cNvSpPr>
              <a:spLocks noChangeArrowheads="1"/>
            </p:cNvSpPr>
            <p:nvPr/>
          </p:nvSpPr>
          <p:spPr bwMode="auto">
            <a:xfrm>
              <a:off x="6309996" y="4347526"/>
              <a:ext cx="340296" cy="360040"/>
            </a:xfrm>
            <a:prstGeom prst="wedgeEllipseCallout">
              <a:avLst>
                <a:gd name="adj1" fmla="val -200893"/>
                <a:gd name="adj2" fmla="val 127143"/>
              </a:avLst>
            </a:prstGeom>
            <a:noFill/>
            <a:ln w="28575" algn="ctr">
              <a:solidFill>
                <a:srgbClr val="C00000"/>
              </a:solidFill>
              <a:miter lim="800000"/>
              <a:headEnd/>
              <a:tailEnd/>
            </a:ln>
          </p:spPr>
          <p:txBody>
            <a:bodyPr/>
            <a:lstStyle/>
            <a:p>
              <a:pPr algn="ctr"/>
              <a:endParaRPr lang="en-US" sz="2400"/>
            </a:p>
          </p:txBody>
        </p:sp>
      </p:grpSp>
    </p:spTree>
    <p:extLst>
      <p:ext uri="{BB962C8B-B14F-4D97-AF65-F5344CB8AC3E}">
        <p14:creationId xmlns:p14="http://schemas.microsoft.com/office/powerpoint/2010/main" val="463536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Specification in G/L Accounts</a:t>
            </a:r>
          </a:p>
        </p:txBody>
      </p:sp>
      <p:grpSp>
        <p:nvGrpSpPr>
          <p:cNvPr id="5" name="Group 4">
            <a:extLst>
              <a:ext uri="{FF2B5EF4-FFF2-40B4-BE49-F238E27FC236}">
                <a16:creationId xmlns:a16="http://schemas.microsoft.com/office/drawing/2014/main" id="{B3E00A80-D019-454C-829C-C2BB4CFF6CD5}"/>
              </a:ext>
            </a:extLst>
          </p:cNvPr>
          <p:cNvGrpSpPr/>
          <p:nvPr/>
        </p:nvGrpSpPr>
        <p:grpSpPr>
          <a:xfrm>
            <a:off x="335360" y="3610476"/>
            <a:ext cx="11600068" cy="2256375"/>
            <a:chOff x="335360" y="3610476"/>
            <a:chExt cx="11600068" cy="2256375"/>
          </a:xfrm>
        </p:grpSpPr>
        <p:pic>
          <p:nvPicPr>
            <p:cNvPr id="32773" name="Picture 28"/>
            <p:cNvPicPr>
              <a:picLocks noChangeAspect="1" noChangeArrowheads="1"/>
            </p:cNvPicPr>
            <p:nvPr/>
          </p:nvPicPr>
          <p:blipFill>
            <a:blip r:embed="rId3" cstate="print"/>
            <a:srcRect/>
            <a:stretch>
              <a:fillRect/>
            </a:stretch>
          </p:blipFill>
          <p:spPr bwMode="auto">
            <a:xfrm>
              <a:off x="5854592" y="4274230"/>
              <a:ext cx="6080836" cy="928867"/>
            </a:xfrm>
            <a:prstGeom prst="rect">
              <a:avLst/>
            </a:prstGeom>
            <a:noFill/>
            <a:ln w="28575" algn="ctr">
              <a:solidFill>
                <a:schemeClr val="tx1"/>
              </a:solidFill>
              <a:miter lim="800000"/>
              <a:headEnd/>
              <a:tailEnd/>
            </a:ln>
          </p:spPr>
        </p:pic>
        <p:pic>
          <p:nvPicPr>
            <p:cNvPr id="32774" name="Picture 29"/>
            <p:cNvPicPr>
              <a:picLocks noChangeAspect="1" noChangeArrowheads="1"/>
            </p:cNvPicPr>
            <p:nvPr/>
          </p:nvPicPr>
          <p:blipFill>
            <a:blip r:embed="rId4" cstate="print"/>
            <a:srcRect/>
            <a:stretch>
              <a:fillRect/>
            </a:stretch>
          </p:blipFill>
          <p:spPr bwMode="auto">
            <a:xfrm>
              <a:off x="335360" y="3610476"/>
              <a:ext cx="5040560" cy="2256375"/>
            </a:xfrm>
            <a:prstGeom prst="rect">
              <a:avLst/>
            </a:prstGeom>
            <a:noFill/>
            <a:ln w="28575" algn="ctr">
              <a:solidFill>
                <a:schemeClr val="tx1"/>
              </a:solidFill>
              <a:miter lim="800000"/>
              <a:headEnd/>
              <a:tailEnd/>
            </a:ln>
          </p:spPr>
        </p:pic>
        <p:sp>
          <p:nvSpPr>
            <p:cNvPr id="32775" name="AutoShape 30"/>
            <p:cNvSpPr>
              <a:spLocks noChangeArrowheads="1"/>
            </p:cNvSpPr>
            <p:nvPr/>
          </p:nvSpPr>
          <p:spPr bwMode="auto">
            <a:xfrm>
              <a:off x="2925870" y="5560523"/>
              <a:ext cx="609600" cy="228600"/>
            </a:xfrm>
            <a:prstGeom prst="wedgeEllipseCallout">
              <a:avLst>
                <a:gd name="adj1" fmla="val -63393"/>
                <a:gd name="adj2" fmla="val 117619"/>
              </a:avLst>
            </a:prstGeom>
            <a:noFill/>
            <a:ln w="28575" algn="ctr">
              <a:solidFill>
                <a:srgbClr val="C00000"/>
              </a:solidFill>
              <a:miter lim="800000"/>
              <a:headEnd/>
              <a:tailEnd/>
            </a:ln>
          </p:spPr>
          <p:txBody>
            <a:bodyPr/>
            <a:lstStyle/>
            <a:p>
              <a:pPr algn="ctr"/>
              <a:endParaRPr lang="en-US" sz="2400"/>
            </a:p>
          </p:txBody>
        </p:sp>
      </p:grpSp>
      <p:sp>
        <p:nvSpPr>
          <p:cNvPr id="4" name="Rectangle 3">
            <a:extLst>
              <a:ext uri="{FF2B5EF4-FFF2-40B4-BE49-F238E27FC236}">
                <a16:creationId xmlns:a16="http://schemas.microsoft.com/office/drawing/2014/main" id="{ABA1E646-E1F0-4D70-9F62-5B262DC4937E}"/>
              </a:ext>
            </a:extLst>
          </p:cNvPr>
          <p:cNvSpPr/>
          <p:nvPr/>
        </p:nvSpPr>
        <p:spPr>
          <a:xfrm>
            <a:off x="227349" y="991614"/>
            <a:ext cx="11688426" cy="2262158"/>
          </a:xfrm>
          <a:prstGeom prst="rect">
            <a:avLst/>
          </a:prstGeom>
        </p:spPr>
        <p:txBody>
          <a:bodyPr wrap="square">
            <a:spAutoFit/>
          </a:bodyPr>
          <a:lstStyle/>
          <a:p>
            <a:pPr>
              <a:spcBef>
                <a:spcPts val="1800"/>
              </a:spcBef>
            </a:pPr>
            <a:r>
              <a:rPr lang="en-US" sz="1600" dirty="0">
                <a:latin typeface="+mj-lt"/>
                <a:cs typeface="Arial" pitchFamily="34" charset="0"/>
              </a:rPr>
              <a:t>You can make specifications for calculating, checking, and posting taxes on sales/purchases in three fields in </a:t>
            </a:r>
            <a:r>
              <a:rPr lang="en-US" sz="1600" b="1" dirty="0">
                <a:latin typeface="+mj-lt"/>
                <a:cs typeface="Arial" pitchFamily="34" charset="0"/>
              </a:rPr>
              <a:t>G/L accounts</a:t>
            </a:r>
            <a:r>
              <a:rPr lang="en-US" sz="1600" dirty="0">
                <a:latin typeface="+mj-lt"/>
                <a:cs typeface="Arial" pitchFamily="34" charset="0"/>
              </a:rPr>
              <a:t>. These are:</a:t>
            </a:r>
          </a:p>
          <a:p>
            <a:pPr>
              <a:spcBef>
                <a:spcPts val="1800"/>
              </a:spcBef>
            </a:pPr>
            <a:r>
              <a:rPr lang="en-US" sz="1600" b="1" dirty="0">
                <a:latin typeface="+mj-lt"/>
                <a:cs typeface="Arial" pitchFamily="34" charset="0"/>
              </a:rPr>
              <a:t>Tax Category</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By means of this field, you determine in the master record of a G/L account whether the account is a tax account, a tax-relevant G/L account, or a G/L account that is not tax-relevant</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For a tax-relevant G/L account, you can determine the tax codes that can be used to post to the account</a:t>
            </a:r>
          </a:p>
        </p:txBody>
      </p:sp>
    </p:spTree>
    <p:extLst>
      <p:ext uri="{BB962C8B-B14F-4D97-AF65-F5344CB8AC3E}">
        <p14:creationId xmlns:p14="http://schemas.microsoft.com/office/powerpoint/2010/main" val="368617826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9"/>
          <p:cNvSpPr>
            <a:spLocks noChangeArrowheads="1"/>
          </p:cNvSpPr>
          <p:nvPr/>
        </p:nvSpPr>
        <p:spPr bwMode="auto">
          <a:xfrm>
            <a:off x="227013" y="1034146"/>
            <a:ext cx="11688762" cy="1061829"/>
          </a:xfrm>
          <a:prstGeom prst="rect">
            <a:avLst/>
          </a:prstGeom>
          <a:noFill/>
          <a:ln w="9525" algn="ctr">
            <a:noFill/>
            <a:miter lim="800000"/>
            <a:headEnd/>
            <a:tailEnd/>
          </a:ln>
        </p:spPr>
        <p:txBody>
          <a:bodyPr wrap="square">
            <a:spAutoFit/>
          </a:bodyPr>
          <a:lstStyle/>
          <a:p>
            <a:pPr>
              <a:spcBef>
                <a:spcPts val="1800"/>
              </a:spcBef>
            </a:pPr>
            <a:r>
              <a:rPr lang="en-US" sz="1600" b="1" dirty="0">
                <a:latin typeface="+mj-lt"/>
                <a:cs typeface="Arial" pitchFamily="34" charset="0"/>
              </a:rPr>
              <a:t>Posting without taxes allowed</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By means of this field, you can indicate the accounts that are tax-relevant, but for which posting of </a:t>
            </a:r>
            <a:br>
              <a:rPr lang="en-US" sz="1600" dirty="0">
                <a:latin typeface="+mj-lt"/>
              </a:rPr>
            </a:br>
            <a:r>
              <a:rPr lang="en-US" sz="1600" dirty="0">
                <a:latin typeface="+mj-lt"/>
              </a:rPr>
              <a:t>non-tax-relevant transactions without a tax code is allowed</a:t>
            </a:r>
          </a:p>
        </p:txBody>
      </p:sp>
      <p:grpSp>
        <p:nvGrpSpPr>
          <p:cNvPr id="5" name="Group 4">
            <a:extLst>
              <a:ext uri="{FF2B5EF4-FFF2-40B4-BE49-F238E27FC236}">
                <a16:creationId xmlns:a16="http://schemas.microsoft.com/office/drawing/2014/main" id="{E5B2CEAF-DBFA-4765-80D2-D6FAFE8E89C6}"/>
              </a:ext>
            </a:extLst>
          </p:cNvPr>
          <p:cNvGrpSpPr/>
          <p:nvPr/>
        </p:nvGrpSpPr>
        <p:grpSpPr>
          <a:xfrm>
            <a:off x="2248426" y="2348880"/>
            <a:ext cx="7695150" cy="3993950"/>
            <a:chOff x="2248426" y="2348880"/>
            <a:chExt cx="7695150" cy="3993950"/>
          </a:xfrm>
        </p:grpSpPr>
        <p:pic>
          <p:nvPicPr>
            <p:cNvPr id="33797" name="Picture 10"/>
            <p:cNvPicPr>
              <a:picLocks noChangeAspect="1" noChangeArrowheads="1"/>
            </p:cNvPicPr>
            <p:nvPr/>
          </p:nvPicPr>
          <p:blipFill>
            <a:blip r:embed="rId2" cstate="print"/>
            <a:srcRect/>
            <a:stretch>
              <a:fillRect/>
            </a:stretch>
          </p:blipFill>
          <p:spPr bwMode="auto">
            <a:xfrm>
              <a:off x="2248426" y="2348880"/>
              <a:ext cx="7695150" cy="3993950"/>
            </a:xfrm>
            <a:prstGeom prst="rect">
              <a:avLst/>
            </a:prstGeom>
            <a:noFill/>
            <a:ln w="28575" algn="ctr">
              <a:solidFill>
                <a:schemeClr val="tx1"/>
              </a:solidFill>
              <a:miter lim="800000"/>
              <a:headEnd/>
              <a:tailEnd/>
            </a:ln>
          </p:spPr>
        </p:pic>
        <p:sp>
          <p:nvSpPr>
            <p:cNvPr id="33798" name="AutoShape 11"/>
            <p:cNvSpPr>
              <a:spLocks noChangeArrowheads="1"/>
            </p:cNvSpPr>
            <p:nvPr/>
          </p:nvSpPr>
          <p:spPr bwMode="auto">
            <a:xfrm>
              <a:off x="2425706" y="5871633"/>
              <a:ext cx="605367" cy="385233"/>
            </a:xfrm>
            <a:prstGeom prst="wedgeEllipseCallout">
              <a:avLst>
                <a:gd name="adj1" fmla="val -43750"/>
                <a:gd name="adj2" fmla="val 70000"/>
              </a:avLst>
            </a:prstGeom>
            <a:noFill/>
            <a:ln w="28575" algn="ctr">
              <a:solidFill>
                <a:srgbClr val="C00000"/>
              </a:solidFill>
              <a:miter lim="800000"/>
              <a:headEnd/>
              <a:tailEnd/>
            </a:ln>
          </p:spPr>
          <p:txBody>
            <a:bodyPr/>
            <a:lstStyle/>
            <a:p>
              <a:pPr algn="ctr"/>
              <a:endParaRPr lang="en-US" sz="2400"/>
            </a:p>
          </p:txBody>
        </p:sp>
      </p:grpSp>
      <p:sp>
        <p:nvSpPr>
          <p:cNvPr id="3" name="Title 2">
            <a:extLst>
              <a:ext uri="{FF2B5EF4-FFF2-40B4-BE49-F238E27FC236}">
                <a16:creationId xmlns:a16="http://schemas.microsoft.com/office/drawing/2014/main" id="{B42B1B58-ACB6-44F4-A766-872217488E01}"/>
              </a:ext>
            </a:extLst>
          </p:cNvPr>
          <p:cNvSpPr>
            <a:spLocks noGrp="1"/>
          </p:cNvSpPr>
          <p:nvPr>
            <p:ph type="title"/>
          </p:nvPr>
        </p:nvSpPr>
        <p:spPr/>
        <p:txBody>
          <a:bodyPr/>
          <a:lstStyle/>
          <a:p>
            <a:r>
              <a:rPr lang="en-US" dirty="0"/>
              <a:t>Specification in G/L Accounts</a:t>
            </a:r>
          </a:p>
        </p:txBody>
      </p:sp>
    </p:spTree>
    <p:extLst>
      <p:ext uri="{BB962C8B-B14F-4D97-AF65-F5344CB8AC3E}">
        <p14:creationId xmlns:p14="http://schemas.microsoft.com/office/powerpoint/2010/main" val="200734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dirty="0"/>
              <a:t>Specification in G/L Accounts</a:t>
            </a:r>
          </a:p>
        </p:txBody>
      </p:sp>
      <p:grpSp>
        <p:nvGrpSpPr>
          <p:cNvPr id="4" name="Group 3">
            <a:extLst>
              <a:ext uri="{FF2B5EF4-FFF2-40B4-BE49-F238E27FC236}">
                <a16:creationId xmlns:a16="http://schemas.microsoft.com/office/drawing/2014/main" id="{4561E0A6-BFE4-44A5-8F45-D2F04F5219C8}"/>
              </a:ext>
            </a:extLst>
          </p:cNvPr>
          <p:cNvGrpSpPr/>
          <p:nvPr/>
        </p:nvGrpSpPr>
        <p:grpSpPr>
          <a:xfrm>
            <a:off x="1289847" y="2656114"/>
            <a:ext cx="9612306" cy="3517626"/>
            <a:chOff x="1289847" y="2656114"/>
            <a:chExt cx="9612306" cy="3517626"/>
          </a:xfrm>
        </p:grpSpPr>
        <p:pic>
          <p:nvPicPr>
            <p:cNvPr id="34820" name="Picture 4"/>
            <p:cNvPicPr>
              <a:picLocks noChangeAspect="1" noChangeArrowheads="1"/>
            </p:cNvPicPr>
            <p:nvPr/>
          </p:nvPicPr>
          <p:blipFill>
            <a:blip r:embed="rId2" cstate="print"/>
            <a:srcRect/>
            <a:stretch>
              <a:fillRect/>
            </a:stretch>
          </p:blipFill>
          <p:spPr bwMode="auto">
            <a:xfrm>
              <a:off x="1289847" y="2656114"/>
              <a:ext cx="9612306" cy="3517626"/>
            </a:xfrm>
            <a:prstGeom prst="rect">
              <a:avLst/>
            </a:prstGeom>
            <a:noFill/>
            <a:ln w="28575" algn="ctr">
              <a:solidFill>
                <a:schemeClr val="tx1"/>
              </a:solidFill>
              <a:miter lim="800000"/>
              <a:headEnd/>
              <a:tailEnd/>
            </a:ln>
          </p:spPr>
        </p:pic>
        <p:sp>
          <p:nvSpPr>
            <p:cNvPr id="34821" name="AutoShape 5"/>
            <p:cNvSpPr>
              <a:spLocks noChangeArrowheads="1"/>
            </p:cNvSpPr>
            <p:nvPr/>
          </p:nvSpPr>
          <p:spPr bwMode="auto">
            <a:xfrm>
              <a:off x="1510854" y="4852392"/>
              <a:ext cx="609600" cy="448816"/>
            </a:xfrm>
            <a:prstGeom prst="wedgeEllipseCallout">
              <a:avLst>
                <a:gd name="adj1" fmla="val -43750"/>
                <a:gd name="adj2" fmla="val 70000"/>
              </a:avLst>
            </a:prstGeom>
            <a:noFill/>
            <a:ln w="28575" algn="ctr">
              <a:solidFill>
                <a:srgbClr val="C00000"/>
              </a:solidFill>
              <a:miter lim="800000"/>
              <a:headEnd/>
              <a:tailEnd/>
            </a:ln>
          </p:spPr>
          <p:txBody>
            <a:bodyPr/>
            <a:lstStyle/>
            <a:p>
              <a:pPr algn="ctr"/>
              <a:endParaRPr lang="en-US" sz="2400"/>
            </a:p>
          </p:txBody>
        </p:sp>
      </p:grpSp>
      <p:sp>
        <p:nvSpPr>
          <p:cNvPr id="2" name="Rectangle 1"/>
          <p:cNvSpPr/>
          <p:nvPr/>
        </p:nvSpPr>
        <p:spPr>
          <a:xfrm>
            <a:off x="227349" y="995685"/>
            <a:ext cx="11688426" cy="1061829"/>
          </a:xfrm>
          <a:prstGeom prst="rect">
            <a:avLst/>
          </a:prstGeom>
        </p:spPr>
        <p:txBody>
          <a:bodyPr wrap="square">
            <a:spAutoFit/>
          </a:bodyPr>
          <a:lstStyle/>
          <a:p>
            <a:pPr>
              <a:spcBef>
                <a:spcPts val="1800"/>
              </a:spcBef>
              <a:buSzTx/>
              <a:defRPr/>
            </a:pPr>
            <a:r>
              <a:rPr lang="en-US" sz="1600" b="1" dirty="0">
                <a:latin typeface="+mj-lt"/>
                <a:cs typeface="Arial" pitchFamily="34" charset="0"/>
              </a:rPr>
              <a:t>Automatic posting only</a:t>
            </a:r>
          </a:p>
          <a:p>
            <a:pPr marL="358775" indent="-358775" defTabSz="892175">
              <a:spcBef>
                <a:spcPts val="1800"/>
              </a:spcBef>
              <a:buClr>
                <a:schemeClr val="accent1"/>
              </a:buClr>
              <a:buSzTx/>
              <a:buFont typeface="Wingdings" panose="05000000000000000000" pitchFamily="2" charset="2"/>
              <a:buChar char="§"/>
              <a:defRPr/>
            </a:pPr>
            <a:r>
              <a:rPr lang="en-US" sz="1600" dirty="0">
                <a:latin typeface="+mj-lt"/>
              </a:rPr>
              <a:t>For each account, you can use this field to determine whether you want to have the account posted to by the system only, that is automatically, or manually as well</a:t>
            </a:r>
          </a:p>
        </p:txBody>
      </p:sp>
    </p:spTree>
    <p:extLst>
      <p:ext uri="{BB962C8B-B14F-4D97-AF65-F5344CB8AC3E}">
        <p14:creationId xmlns:p14="http://schemas.microsoft.com/office/powerpoint/2010/main" val="3783333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a:t>Tax for Down Payments</a:t>
            </a:r>
          </a:p>
        </p:txBody>
      </p:sp>
      <p:sp>
        <p:nvSpPr>
          <p:cNvPr id="2" name="Rectangle 1"/>
          <p:cNvSpPr/>
          <p:nvPr/>
        </p:nvSpPr>
        <p:spPr>
          <a:xfrm>
            <a:off x="227013" y="991911"/>
            <a:ext cx="11688762" cy="2754600"/>
          </a:xfrm>
          <a:prstGeom prst="rect">
            <a:avLst/>
          </a:prstGeom>
        </p:spPr>
        <p:txBody>
          <a:bodyPr wrap="square">
            <a:spAutoFit/>
          </a:bodyPr>
          <a:lstStyle/>
          <a:p>
            <a:pPr marL="358775" indent="-358775" defTabSz="892175">
              <a:spcBef>
                <a:spcPts val="1800"/>
              </a:spcBef>
              <a:buClr>
                <a:schemeClr val="accent1"/>
              </a:buClr>
              <a:buFont typeface="Wingdings" panose="05000000000000000000" pitchFamily="2" charset="2"/>
              <a:buChar char="§"/>
              <a:defRPr/>
            </a:pPr>
            <a:r>
              <a:rPr lang="en-US" sz="1600" dirty="0">
                <a:latin typeface="+mj-lt"/>
              </a:rPr>
              <a:t>Down payments are posted to special reconciliation accounts which are special G/L accounts in the system</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The legal specifications determine whether or not tax on sales/purchase is to be posted for down payments. If as a general rule you do not post any tax on sales/purchases , you can hide the fields for the tax specifications. You do this via the special G/L account which is a down payment account</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You can create the master records with an account group for which the Tax category field does not appear. When creating the master record, you will not be able to make an entry in this field</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The tax category field can also be left blank in the master record. All fields for tax on sales/purchases are then hidden on the entry screens</a:t>
            </a:r>
          </a:p>
        </p:txBody>
      </p:sp>
    </p:spTree>
    <p:extLst>
      <p:ext uri="{BB962C8B-B14F-4D97-AF65-F5344CB8AC3E}">
        <p14:creationId xmlns:p14="http://schemas.microsoft.com/office/powerpoint/2010/main" val="56408123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dirty="0"/>
              <a:t>Tax for Down Payments</a:t>
            </a:r>
          </a:p>
        </p:txBody>
      </p:sp>
      <p:sp>
        <p:nvSpPr>
          <p:cNvPr id="2" name="Rectangle 1"/>
          <p:cNvSpPr/>
          <p:nvPr/>
        </p:nvSpPr>
        <p:spPr>
          <a:xfrm>
            <a:off x="227013" y="980728"/>
            <a:ext cx="11688761" cy="2492990"/>
          </a:xfrm>
          <a:prstGeom prst="rect">
            <a:avLst/>
          </a:prstGeom>
        </p:spPr>
        <p:txBody>
          <a:bodyPr wrap="square">
            <a:spAutoFit/>
          </a:bodyPr>
          <a:lstStyle/>
          <a:p>
            <a:pPr defTabSz="892175">
              <a:spcBef>
                <a:spcPts val="1800"/>
              </a:spcBef>
              <a:buClr>
                <a:schemeClr val="accent1"/>
              </a:buClr>
              <a:defRPr/>
            </a:pPr>
            <a:r>
              <a:rPr lang="en-US" sz="1600" dirty="0">
                <a:latin typeface="+mj-lt"/>
              </a:rPr>
              <a:t>There are two method for Tax on Sales/purchase for Down Payments :-</a:t>
            </a:r>
          </a:p>
          <a:p>
            <a:pPr marL="719138" indent="-358775" defTabSz="892175">
              <a:spcBef>
                <a:spcPts val="1800"/>
              </a:spcBef>
              <a:buClr>
                <a:schemeClr val="accent1"/>
              </a:buClr>
              <a:buFont typeface="+mj-lt"/>
              <a:buAutoNum type="arabicPeriod"/>
              <a:defRPr/>
            </a:pPr>
            <a:r>
              <a:rPr lang="en-US" sz="1600" dirty="0">
                <a:latin typeface="+mj-lt"/>
              </a:rPr>
              <a:t>Net display and</a:t>
            </a:r>
          </a:p>
          <a:p>
            <a:pPr marL="719138" indent="-358775" defTabSz="892175">
              <a:spcBef>
                <a:spcPts val="1800"/>
              </a:spcBef>
              <a:buClr>
                <a:schemeClr val="accent1"/>
              </a:buClr>
              <a:buFont typeface="+mj-lt"/>
              <a:buAutoNum type="arabicPeriod"/>
              <a:defRPr/>
            </a:pPr>
            <a:r>
              <a:rPr lang="en-US" sz="1600" dirty="0">
                <a:latin typeface="+mj-lt"/>
              </a:rPr>
              <a:t>Gross display</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In Net display method, the tax is posted to the tax account and down payment is posted minus tax amount</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In Gross display method, the down payment posted is including tax amount. Here also tax amount is posted to a tax account but to clear the tax it is automatically posted to the clearing account</a:t>
            </a:r>
          </a:p>
        </p:txBody>
      </p:sp>
    </p:spTree>
    <p:extLst>
      <p:ext uri="{BB962C8B-B14F-4D97-AF65-F5344CB8AC3E}">
        <p14:creationId xmlns:p14="http://schemas.microsoft.com/office/powerpoint/2010/main" val="1384149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Tax for Down Payments</a:t>
            </a:r>
          </a:p>
        </p:txBody>
      </p:sp>
      <p:pic>
        <p:nvPicPr>
          <p:cNvPr id="37892" name="Picture 4"/>
          <p:cNvPicPr>
            <a:picLocks noChangeAspect="1" noChangeArrowheads="1"/>
          </p:cNvPicPr>
          <p:nvPr/>
        </p:nvPicPr>
        <p:blipFill>
          <a:blip r:embed="rId2" cstate="print"/>
          <a:srcRect/>
          <a:stretch>
            <a:fillRect/>
          </a:stretch>
        </p:blipFill>
        <p:spPr bwMode="auto">
          <a:xfrm>
            <a:off x="2362200" y="2209026"/>
            <a:ext cx="7467602" cy="3956278"/>
          </a:xfrm>
          <a:prstGeom prst="rect">
            <a:avLst/>
          </a:prstGeom>
          <a:noFill/>
          <a:ln w="28575" algn="ctr">
            <a:solidFill>
              <a:schemeClr val="tx1"/>
            </a:solidFill>
            <a:miter lim="800000"/>
            <a:headEnd/>
            <a:tailEnd/>
          </a:ln>
        </p:spPr>
      </p:pic>
      <p:sp>
        <p:nvSpPr>
          <p:cNvPr id="3" name="Rectangle 2"/>
          <p:cNvSpPr/>
          <p:nvPr/>
        </p:nvSpPr>
        <p:spPr>
          <a:xfrm>
            <a:off x="227350" y="991614"/>
            <a:ext cx="11737302" cy="584775"/>
          </a:xfrm>
          <a:prstGeom prst="rect">
            <a:avLst/>
          </a:prstGeom>
        </p:spPr>
        <p:txBody>
          <a:bodyPr wrap="square">
            <a:spAutoFit/>
          </a:bodyPr>
          <a:lstStyle/>
          <a:p>
            <a:pPr>
              <a:buFontTx/>
              <a:buNone/>
              <a:defRPr/>
            </a:pPr>
            <a:r>
              <a:rPr lang="en-US" sz="1600" b="1" dirty="0">
                <a:latin typeface="+mj-lt"/>
                <a:cs typeface="Arial" pitchFamily="34" charset="0"/>
              </a:rPr>
              <a:t>For example </a:t>
            </a:r>
            <a:r>
              <a:rPr lang="en-US" sz="1600" dirty="0">
                <a:latin typeface="+mj-lt"/>
                <a:cs typeface="Arial" pitchFamily="34" charset="0"/>
              </a:rPr>
              <a:t>if you receive 11,500 local currency from your customer as a Down Payment including 1,500 as a tax. The entry under net procedure will be as under :-</a:t>
            </a:r>
          </a:p>
        </p:txBody>
      </p:sp>
    </p:spTree>
    <p:extLst>
      <p:ext uri="{BB962C8B-B14F-4D97-AF65-F5344CB8AC3E}">
        <p14:creationId xmlns:p14="http://schemas.microsoft.com/office/powerpoint/2010/main" val="416096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12"/>
          <p:cNvSpPr>
            <a:spLocks/>
          </p:cNvSpPr>
          <p:nvPr/>
        </p:nvSpPr>
        <p:spPr bwMode="auto">
          <a:xfrm>
            <a:off x="7363094" y="775590"/>
            <a:ext cx="4558862" cy="5632311"/>
          </a:xfrm>
          <a:prstGeom prst="rect">
            <a:avLst/>
          </a:prstGeom>
          <a:noFill/>
          <a:ln w="9525">
            <a:noFill/>
            <a:miter lim="800000"/>
            <a:headEnd/>
            <a:tailEnd/>
          </a:ln>
        </p:spPr>
        <p:txBody>
          <a:bodyPr>
            <a:spAutoFit/>
          </a:bodyPr>
          <a:lstStyle/>
          <a:p>
            <a:pPr marL="446088" lvl="1" indent="-446088">
              <a:spcBef>
                <a:spcPts val="2400"/>
              </a:spcBef>
              <a:buClr>
                <a:schemeClr val="accent1"/>
              </a:buClr>
              <a:buSzPct val="100000"/>
              <a:buFont typeface="+mj-lt"/>
              <a:buAutoNum type="arabicPeriod"/>
              <a:defRPr/>
            </a:pPr>
            <a:r>
              <a:rPr lang="en-US" dirty="0">
                <a:latin typeface="+mj-lt"/>
              </a:rPr>
              <a:t>Purpose</a:t>
            </a:r>
          </a:p>
          <a:p>
            <a:pPr marL="446088" lvl="1" indent="-446088">
              <a:spcBef>
                <a:spcPts val="2400"/>
              </a:spcBef>
              <a:buClr>
                <a:schemeClr val="accent1"/>
              </a:buClr>
              <a:buSzPct val="100000"/>
              <a:buFont typeface="+mj-lt"/>
              <a:buAutoNum type="arabicPeriod"/>
              <a:defRPr/>
            </a:pPr>
            <a:r>
              <a:rPr lang="en-US" dirty="0">
                <a:latin typeface="+mj-lt"/>
              </a:rPr>
              <a:t>Use</a:t>
            </a:r>
          </a:p>
          <a:p>
            <a:pPr marL="446088" lvl="1" indent="-446088">
              <a:spcBef>
                <a:spcPts val="2400"/>
              </a:spcBef>
              <a:buClr>
                <a:schemeClr val="accent1"/>
              </a:buClr>
              <a:buSzPct val="100000"/>
              <a:buFont typeface="+mj-lt"/>
              <a:buAutoNum type="arabicPeriod"/>
              <a:defRPr/>
            </a:pPr>
            <a:r>
              <a:rPr lang="en-US" dirty="0">
                <a:latin typeface="+mj-lt"/>
              </a:rPr>
              <a:t>Challenge</a:t>
            </a:r>
          </a:p>
          <a:p>
            <a:pPr marL="446088" lvl="1" indent="-446088">
              <a:spcBef>
                <a:spcPts val="2400"/>
              </a:spcBef>
              <a:buClr>
                <a:schemeClr val="accent1"/>
              </a:buClr>
              <a:buSzPct val="100000"/>
              <a:buFont typeface="+mj-lt"/>
              <a:buAutoNum type="arabicPeriod"/>
              <a:defRPr/>
            </a:pPr>
            <a:r>
              <a:rPr lang="en-US" dirty="0">
                <a:latin typeface="+mj-lt"/>
              </a:rPr>
              <a:t>Tax Process flow and Description</a:t>
            </a:r>
          </a:p>
          <a:p>
            <a:pPr marL="446088" lvl="1" indent="-446088">
              <a:spcBef>
                <a:spcPts val="2400"/>
              </a:spcBef>
              <a:buClr>
                <a:schemeClr val="accent1"/>
              </a:buClr>
              <a:buSzPct val="100000"/>
              <a:buFont typeface="+mj-lt"/>
              <a:buAutoNum type="arabicPeriod"/>
              <a:defRPr/>
            </a:pPr>
            <a:r>
              <a:rPr lang="en-US" dirty="0">
                <a:latin typeface="+mj-lt"/>
              </a:rPr>
              <a:t>Tax Calculation</a:t>
            </a:r>
          </a:p>
          <a:p>
            <a:pPr marL="446088" lvl="1" indent="-446088">
              <a:spcBef>
                <a:spcPts val="2400"/>
              </a:spcBef>
              <a:buClr>
                <a:schemeClr val="accent1"/>
              </a:buClr>
              <a:buSzPct val="100000"/>
              <a:buFont typeface="+mj-lt"/>
              <a:buAutoNum type="arabicPeriod"/>
              <a:defRPr/>
            </a:pPr>
            <a:r>
              <a:rPr lang="en-US" dirty="0">
                <a:latin typeface="+mj-lt"/>
              </a:rPr>
              <a:t>Tax Codes</a:t>
            </a:r>
          </a:p>
          <a:p>
            <a:pPr marL="446088" lvl="1" indent="-446088">
              <a:spcBef>
                <a:spcPts val="2400"/>
              </a:spcBef>
              <a:buClr>
                <a:schemeClr val="accent1"/>
              </a:buClr>
              <a:buSzPct val="100000"/>
              <a:buFont typeface="+mj-lt"/>
              <a:buAutoNum type="arabicPeriod"/>
              <a:defRPr/>
            </a:pPr>
            <a:r>
              <a:rPr lang="en-US" dirty="0">
                <a:latin typeface="+mj-lt"/>
              </a:rPr>
              <a:t>Tax Postings</a:t>
            </a:r>
          </a:p>
          <a:p>
            <a:pPr marL="446088" lvl="1" indent="-446088">
              <a:spcBef>
                <a:spcPts val="2400"/>
              </a:spcBef>
              <a:buClr>
                <a:schemeClr val="accent1"/>
              </a:buClr>
              <a:buSzPct val="100000"/>
              <a:buFont typeface="+mj-lt"/>
              <a:buAutoNum type="arabicPeriod"/>
              <a:defRPr/>
            </a:pPr>
            <a:r>
              <a:rPr lang="en-US" dirty="0">
                <a:latin typeface="+mj-lt"/>
              </a:rPr>
              <a:t>Specification in G/L Accounts</a:t>
            </a:r>
          </a:p>
          <a:p>
            <a:pPr marL="446088" lvl="1" indent="-446088">
              <a:spcBef>
                <a:spcPts val="2400"/>
              </a:spcBef>
              <a:buClr>
                <a:schemeClr val="accent1"/>
              </a:buClr>
              <a:buSzPct val="100000"/>
              <a:buFont typeface="+mj-lt"/>
              <a:buAutoNum type="arabicPeriod"/>
              <a:defRPr/>
            </a:pPr>
            <a:r>
              <a:rPr lang="en-US" dirty="0">
                <a:latin typeface="+mj-lt"/>
              </a:rPr>
              <a:t>Tax for Down Payments</a:t>
            </a:r>
          </a:p>
          <a:p>
            <a:pPr marL="446088" lvl="1" indent="-446088">
              <a:spcBef>
                <a:spcPts val="2400"/>
              </a:spcBef>
              <a:buClr>
                <a:schemeClr val="accent1"/>
              </a:buClr>
              <a:buSzPct val="100000"/>
              <a:buFont typeface="+mj-lt"/>
              <a:buAutoNum type="arabicPeriod"/>
              <a:defRPr/>
            </a:pPr>
            <a:r>
              <a:rPr lang="en-US" dirty="0">
                <a:latin typeface="+mj-lt"/>
              </a:rPr>
              <a:t>Tax Reporting and Examples     </a:t>
            </a:r>
          </a:p>
        </p:txBody>
      </p:sp>
      <p:sp>
        <p:nvSpPr>
          <p:cNvPr id="4" name="Text Placeholder 3">
            <a:extLst>
              <a:ext uri="{FF2B5EF4-FFF2-40B4-BE49-F238E27FC236}">
                <a16:creationId xmlns:a16="http://schemas.microsoft.com/office/drawing/2014/main" id="{27087938-FA2A-429C-939F-F16D1BB00FEA}"/>
              </a:ext>
            </a:extLst>
          </p:cNvPr>
          <p:cNvSpPr>
            <a:spLocks noGrp="1"/>
          </p:cNvSpPr>
          <p:nvPr>
            <p:ph type="body" sz="quarter" idx="11"/>
          </p:nvPr>
        </p:nvSpPr>
        <p:spPr/>
        <p:txBody>
          <a:bodyPr/>
          <a:lstStyle/>
          <a:p>
            <a:r>
              <a:rPr lang="en-US" dirty="0"/>
              <a:t>Lesson Objectives</a:t>
            </a:r>
          </a:p>
        </p:txBody>
      </p:sp>
    </p:spTree>
    <p:extLst>
      <p:ext uri="{BB962C8B-B14F-4D97-AF65-F5344CB8AC3E}">
        <p14:creationId xmlns:p14="http://schemas.microsoft.com/office/powerpoint/2010/main" val="2105339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dirty="0"/>
              <a:t>Tax for Down Payments</a:t>
            </a:r>
          </a:p>
        </p:txBody>
      </p:sp>
      <p:pic>
        <p:nvPicPr>
          <p:cNvPr id="38916" name="Picture 4"/>
          <p:cNvPicPr>
            <a:picLocks noChangeAspect="1" noChangeArrowheads="1"/>
          </p:cNvPicPr>
          <p:nvPr/>
        </p:nvPicPr>
        <p:blipFill>
          <a:blip r:embed="rId2" cstate="print"/>
          <a:srcRect/>
          <a:stretch>
            <a:fillRect/>
          </a:stretch>
        </p:blipFill>
        <p:spPr bwMode="auto">
          <a:xfrm>
            <a:off x="407368" y="1780896"/>
            <a:ext cx="5563407" cy="4384408"/>
          </a:xfrm>
          <a:prstGeom prst="rect">
            <a:avLst/>
          </a:prstGeom>
          <a:noFill/>
          <a:ln w="28575" algn="ctr">
            <a:solidFill>
              <a:schemeClr val="tx1"/>
            </a:solidFill>
            <a:miter lim="800000"/>
            <a:headEnd/>
            <a:tailEnd/>
          </a:ln>
        </p:spPr>
      </p:pic>
      <p:sp>
        <p:nvSpPr>
          <p:cNvPr id="38917" name="Text Box 5"/>
          <p:cNvSpPr txBox="1">
            <a:spLocks noChangeArrowheads="1"/>
          </p:cNvSpPr>
          <p:nvPr/>
        </p:nvSpPr>
        <p:spPr bwMode="auto">
          <a:xfrm>
            <a:off x="6221227" y="3187452"/>
            <a:ext cx="5694548" cy="1571296"/>
          </a:xfrm>
          <a:prstGeom prst="rect">
            <a:avLst/>
          </a:prstGeom>
          <a:solidFill>
            <a:schemeClr val="accent5">
              <a:lumMod val="20000"/>
              <a:lumOff val="80000"/>
            </a:schemeClr>
          </a:solidFill>
          <a:ln w="28575" algn="ctr">
            <a:solidFill>
              <a:schemeClr val="bg1">
                <a:lumMod val="95000"/>
              </a:schemeClr>
            </a:solidFill>
            <a:miter lim="800000"/>
            <a:headEnd/>
            <a:tailEnd/>
          </a:ln>
        </p:spPr>
        <p:txBody>
          <a:bodyPr wrap="square" anchor="ctr">
            <a:noAutofit/>
          </a:bodyPr>
          <a:lstStyle/>
          <a:p>
            <a:r>
              <a:rPr lang="en-US" sz="1600" b="1" dirty="0">
                <a:latin typeface="+mj-lt"/>
                <a:cs typeface="Arial" pitchFamily="34" charset="0"/>
              </a:rPr>
              <a:t>Gross display has the advantage that the down payment amount is displayed in the open item</a:t>
            </a:r>
          </a:p>
          <a:p>
            <a:r>
              <a:rPr lang="en-US" sz="1600" b="1" dirty="0">
                <a:latin typeface="+mj-lt"/>
                <a:cs typeface="Arial" pitchFamily="34" charset="0"/>
              </a:rPr>
              <a:t>accounts including the taxes on sales/purchases.</a:t>
            </a:r>
          </a:p>
        </p:txBody>
      </p:sp>
      <p:sp>
        <p:nvSpPr>
          <p:cNvPr id="4" name="Rectangle 3">
            <a:extLst>
              <a:ext uri="{FF2B5EF4-FFF2-40B4-BE49-F238E27FC236}">
                <a16:creationId xmlns:a16="http://schemas.microsoft.com/office/drawing/2014/main" id="{4CC47BC1-8E99-4FC2-9077-EF84885FE6AE}"/>
              </a:ext>
            </a:extLst>
          </p:cNvPr>
          <p:cNvSpPr/>
          <p:nvPr/>
        </p:nvSpPr>
        <p:spPr>
          <a:xfrm>
            <a:off x="3048000" y="987420"/>
            <a:ext cx="6096000" cy="338554"/>
          </a:xfrm>
          <a:prstGeom prst="rect">
            <a:avLst/>
          </a:prstGeom>
        </p:spPr>
        <p:txBody>
          <a:bodyPr>
            <a:spAutoFit/>
          </a:bodyPr>
          <a:lstStyle/>
          <a:p>
            <a:pPr algn="ctr">
              <a:buFontTx/>
              <a:buNone/>
              <a:defRPr/>
            </a:pPr>
            <a:r>
              <a:rPr lang="en-US" sz="1600" dirty="0">
                <a:latin typeface="+mj-lt"/>
                <a:cs typeface="Arial" pitchFamily="34" charset="0"/>
              </a:rPr>
              <a:t>The entry under gross procedure will be as under :-</a:t>
            </a:r>
          </a:p>
        </p:txBody>
      </p:sp>
    </p:spTree>
    <p:extLst>
      <p:ext uri="{BB962C8B-B14F-4D97-AF65-F5344CB8AC3E}">
        <p14:creationId xmlns:p14="http://schemas.microsoft.com/office/powerpoint/2010/main" val="163646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Tax for Down Payments</a:t>
            </a:r>
          </a:p>
        </p:txBody>
      </p:sp>
      <p:pic>
        <p:nvPicPr>
          <p:cNvPr id="39940" name="Picture 4"/>
          <p:cNvPicPr>
            <a:picLocks noChangeAspect="1" noChangeArrowheads="1"/>
          </p:cNvPicPr>
          <p:nvPr/>
        </p:nvPicPr>
        <p:blipFill>
          <a:blip r:embed="rId2" cstate="print"/>
          <a:stretch>
            <a:fillRect/>
          </a:stretch>
        </p:blipFill>
        <p:spPr bwMode="auto">
          <a:xfrm>
            <a:off x="2307772" y="1984023"/>
            <a:ext cx="7576458" cy="3595608"/>
          </a:xfrm>
          <a:prstGeom prst="rect">
            <a:avLst/>
          </a:prstGeom>
        </p:spPr>
      </p:pic>
      <p:sp>
        <p:nvSpPr>
          <p:cNvPr id="6" name="Rectangle 5">
            <a:extLst>
              <a:ext uri="{FF2B5EF4-FFF2-40B4-BE49-F238E27FC236}">
                <a16:creationId xmlns:a16="http://schemas.microsoft.com/office/drawing/2014/main" id="{41309995-F257-4BBD-A7AC-7BD08F8BC90B}"/>
              </a:ext>
            </a:extLst>
          </p:cNvPr>
          <p:cNvSpPr/>
          <p:nvPr/>
        </p:nvSpPr>
        <p:spPr>
          <a:xfrm>
            <a:off x="3048000" y="987420"/>
            <a:ext cx="6096000" cy="338554"/>
          </a:xfrm>
          <a:prstGeom prst="rect">
            <a:avLst/>
          </a:prstGeom>
        </p:spPr>
        <p:txBody>
          <a:bodyPr>
            <a:spAutoFit/>
          </a:bodyPr>
          <a:lstStyle/>
          <a:p>
            <a:pPr algn="ctr">
              <a:buFontTx/>
              <a:buNone/>
              <a:defRPr/>
            </a:pPr>
            <a:r>
              <a:rPr lang="en-US" sz="1600" dirty="0">
                <a:latin typeface="+mj-lt"/>
                <a:cs typeface="Arial" pitchFamily="34" charset="0"/>
              </a:rPr>
              <a:t>Indicators for displaying taxes :-</a:t>
            </a:r>
          </a:p>
        </p:txBody>
      </p:sp>
    </p:spTree>
    <p:extLst>
      <p:ext uri="{BB962C8B-B14F-4D97-AF65-F5344CB8AC3E}">
        <p14:creationId xmlns:p14="http://schemas.microsoft.com/office/powerpoint/2010/main" val="3856771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Tax Reporting</a:t>
            </a:r>
          </a:p>
        </p:txBody>
      </p:sp>
      <p:sp>
        <p:nvSpPr>
          <p:cNvPr id="4" name="Rectangle 3">
            <a:extLst>
              <a:ext uri="{FF2B5EF4-FFF2-40B4-BE49-F238E27FC236}">
                <a16:creationId xmlns:a16="http://schemas.microsoft.com/office/drawing/2014/main" id="{F62AC1CF-20CF-4E4D-A864-2DFF584270D6}"/>
              </a:ext>
            </a:extLst>
          </p:cNvPr>
          <p:cNvSpPr/>
          <p:nvPr/>
        </p:nvSpPr>
        <p:spPr>
          <a:xfrm>
            <a:off x="227349" y="991614"/>
            <a:ext cx="11688426" cy="2015936"/>
          </a:xfrm>
          <a:prstGeom prst="rect">
            <a:avLst/>
          </a:prstGeom>
        </p:spPr>
        <p:txBody>
          <a:bodyPr wrap="square">
            <a:spAutoFit/>
          </a:bodyPr>
          <a:lstStyle/>
          <a:p>
            <a:pPr>
              <a:spcBef>
                <a:spcPts val="1800"/>
              </a:spcBef>
              <a:defRPr/>
            </a:pPr>
            <a:r>
              <a:rPr lang="en-US" sz="1600" dirty="0">
                <a:latin typeface="+mj-lt"/>
                <a:cs typeface="Arial" pitchFamily="34" charset="0"/>
              </a:rPr>
              <a:t>You are required to create an advance return for tax on sales/ purchases on a regular basis, and to do this you can make use of the various country-specific programs in the R/3 System.</a:t>
            </a:r>
            <a:endParaRPr lang="en-US" sz="1600" b="1" dirty="0">
              <a:latin typeface="+mj-lt"/>
              <a:cs typeface="Arial" pitchFamily="34" charset="0"/>
            </a:endParaRPr>
          </a:p>
          <a:p>
            <a:pPr>
              <a:spcBef>
                <a:spcPts val="1800"/>
              </a:spcBef>
              <a:defRPr/>
            </a:pPr>
            <a:r>
              <a:rPr lang="en-US" sz="1600" dirty="0">
                <a:latin typeface="+mj-lt"/>
                <a:cs typeface="Arial" pitchFamily="34" charset="0"/>
              </a:rPr>
              <a:t>To credit the tax accounts, you must transfer the tax amounts to a tax payable account by:</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Creating the postings using the program for the advance return for tax on sales/purchases</a:t>
            </a:r>
          </a:p>
          <a:p>
            <a:pPr marL="358775" indent="-358775" defTabSz="892175">
              <a:spcBef>
                <a:spcPts val="1800"/>
              </a:spcBef>
              <a:buClr>
                <a:schemeClr val="accent1"/>
              </a:buClr>
              <a:buFont typeface="Wingdings" panose="05000000000000000000" pitchFamily="2" charset="2"/>
              <a:buChar char="§"/>
              <a:defRPr/>
            </a:pPr>
            <a:r>
              <a:rPr lang="en-US" sz="1600" dirty="0">
                <a:latin typeface="+mj-lt"/>
              </a:rPr>
              <a:t>Posting the tax amounts manually to a tax payable account using the Tax payable function</a:t>
            </a:r>
          </a:p>
        </p:txBody>
      </p:sp>
    </p:spTree>
    <p:extLst>
      <p:ext uri="{BB962C8B-B14F-4D97-AF65-F5344CB8AC3E}">
        <p14:creationId xmlns:p14="http://schemas.microsoft.com/office/powerpoint/2010/main" val="3281900883"/>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543C01-5E0D-4679-87A3-1F6EA5EC6979}"/>
              </a:ext>
            </a:extLst>
          </p:cNvPr>
          <p:cNvSpPr/>
          <p:nvPr/>
        </p:nvSpPr>
        <p:spPr>
          <a:xfrm>
            <a:off x="238235" y="991614"/>
            <a:ext cx="11688426" cy="1461939"/>
          </a:xfrm>
          <a:prstGeom prst="rect">
            <a:avLst/>
          </a:prstGeom>
        </p:spPr>
        <p:txBody>
          <a:bodyPr wrap="square">
            <a:spAutoFit/>
          </a:bodyPr>
          <a:lstStyle/>
          <a:p>
            <a:pPr marL="533400" indent="-533400">
              <a:spcBef>
                <a:spcPts val="1800"/>
              </a:spcBef>
              <a:buClr>
                <a:schemeClr val="accent1"/>
              </a:buClr>
              <a:buFont typeface="+mj-lt"/>
              <a:buAutoNum type="arabicPeriod"/>
              <a:defRPr/>
            </a:pPr>
            <a:r>
              <a:rPr lang="en-US" sz="2000" dirty="0">
                <a:solidFill>
                  <a:schemeClr val="accent1"/>
                </a:solidFill>
                <a:latin typeface="+mj-lt"/>
                <a:cs typeface="Arial" pitchFamily="34" charset="0"/>
              </a:rPr>
              <a:t>Posting Output Tax </a:t>
            </a:r>
          </a:p>
          <a:p>
            <a:pPr marL="533400">
              <a:spcBef>
                <a:spcPts val="1800"/>
              </a:spcBef>
              <a:buClr>
                <a:schemeClr val="accent1"/>
              </a:buClr>
              <a:defRPr/>
            </a:pPr>
            <a:r>
              <a:rPr lang="en-US" dirty="0">
                <a:latin typeface="+mj-lt"/>
                <a:cs typeface="Arial" pitchFamily="34" charset="0"/>
              </a:rPr>
              <a:t>You post an outgoing invoice to the sum of 1150 local currency with 15 % output rate. The invoice amount, including tax, is automatically posted to the customer account; the tax amount (150 local currency) is automatically posted to the output tax account</a:t>
            </a:r>
            <a:endParaRPr lang="en-US" dirty="0">
              <a:latin typeface="+mj-lt"/>
            </a:endParaRPr>
          </a:p>
        </p:txBody>
      </p:sp>
      <p:sp>
        <p:nvSpPr>
          <p:cNvPr id="429058" name="Rectangle 2"/>
          <p:cNvSpPr>
            <a:spLocks noGrp="1" noChangeArrowheads="1"/>
          </p:cNvSpPr>
          <p:nvPr>
            <p:ph type="title"/>
          </p:nvPr>
        </p:nvSpPr>
        <p:spPr/>
        <p:txBody>
          <a:bodyPr/>
          <a:lstStyle/>
          <a:p>
            <a:r>
              <a:rPr lang="en-US" dirty="0"/>
              <a:t>Tax Examples</a:t>
            </a:r>
          </a:p>
        </p:txBody>
      </p:sp>
      <p:pic>
        <p:nvPicPr>
          <p:cNvPr id="43012" name="Picture 4"/>
          <p:cNvPicPr>
            <a:picLocks noChangeAspect="1" noChangeArrowheads="1"/>
          </p:cNvPicPr>
          <p:nvPr/>
        </p:nvPicPr>
        <p:blipFill>
          <a:blip r:embed="rId2" cstate="print"/>
          <a:srcRect/>
          <a:stretch>
            <a:fillRect/>
          </a:stretch>
        </p:blipFill>
        <p:spPr bwMode="auto">
          <a:xfrm>
            <a:off x="1139549" y="2924944"/>
            <a:ext cx="9912902" cy="2023502"/>
          </a:xfrm>
          <a:prstGeom prst="rect">
            <a:avLst/>
          </a:prstGeom>
          <a:noFill/>
          <a:ln w="28575" algn="ctr">
            <a:solidFill>
              <a:schemeClr val="tx1"/>
            </a:solidFill>
            <a:miter lim="800000"/>
            <a:headEnd/>
            <a:tailEnd/>
          </a:ln>
        </p:spPr>
      </p:pic>
    </p:spTree>
    <p:extLst>
      <p:ext uri="{BB962C8B-B14F-4D97-AF65-F5344CB8AC3E}">
        <p14:creationId xmlns:p14="http://schemas.microsoft.com/office/powerpoint/2010/main" val="78586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dirty="0"/>
              <a:t>Tax Examples</a:t>
            </a:r>
          </a:p>
        </p:txBody>
      </p:sp>
      <p:pic>
        <p:nvPicPr>
          <p:cNvPr id="44036" name="Picture 4"/>
          <p:cNvPicPr>
            <a:picLocks noChangeAspect="1" noChangeArrowheads="1"/>
          </p:cNvPicPr>
          <p:nvPr/>
        </p:nvPicPr>
        <p:blipFill>
          <a:blip r:embed="rId2" cstate="print"/>
          <a:srcRect/>
          <a:stretch>
            <a:fillRect/>
          </a:stretch>
        </p:blipFill>
        <p:spPr bwMode="auto">
          <a:xfrm>
            <a:off x="1138334" y="2996952"/>
            <a:ext cx="9926541" cy="1956324"/>
          </a:xfrm>
          <a:prstGeom prst="rect">
            <a:avLst/>
          </a:prstGeom>
          <a:noFill/>
          <a:ln w="28575" algn="ctr">
            <a:solidFill>
              <a:schemeClr val="tx1"/>
            </a:solidFill>
            <a:miter lim="800000"/>
            <a:headEnd/>
            <a:tailEnd/>
          </a:ln>
        </p:spPr>
      </p:pic>
      <p:sp>
        <p:nvSpPr>
          <p:cNvPr id="6" name="Rectangle 5">
            <a:extLst>
              <a:ext uri="{FF2B5EF4-FFF2-40B4-BE49-F238E27FC236}">
                <a16:creationId xmlns:a16="http://schemas.microsoft.com/office/drawing/2014/main" id="{DED0DA2F-30AB-4F7C-AB89-2AF01A71F2C3}"/>
              </a:ext>
            </a:extLst>
          </p:cNvPr>
          <p:cNvSpPr/>
          <p:nvPr/>
        </p:nvSpPr>
        <p:spPr>
          <a:xfrm>
            <a:off x="238235" y="991614"/>
            <a:ext cx="11688426" cy="1461939"/>
          </a:xfrm>
          <a:prstGeom prst="rect">
            <a:avLst/>
          </a:prstGeom>
        </p:spPr>
        <p:txBody>
          <a:bodyPr wrap="square">
            <a:spAutoFit/>
          </a:bodyPr>
          <a:lstStyle/>
          <a:p>
            <a:pPr marL="533400" indent="-533400">
              <a:spcBef>
                <a:spcPts val="1800"/>
              </a:spcBef>
              <a:buClr>
                <a:schemeClr val="accent1"/>
              </a:buClr>
              <a:buFont typeface="+mj-lt"/>
              <a:buAutoNum type="arabicPeriod" startAt="2"/>
              <a:defRPr/>
            </a:pPr>
            <a:r>
              <a:rPr lang="en-US" sz="2000" dirty="0">
                <a:solidFill>
                  <a:schemeClr val="accent1"/>
                </a:solidFill>
                <a:latin typeface="+mj-lt"/>
                <a:cs typeface="Arial" pitchFamily="34" charset="0"/>
              </a:rPr>
              <a:t>Posting Input Tax </a:t>
            </a:r>
          </a:p>
          <a:p>
            <a:pPr marL="533400">
              <a:spcBef>
                <a:spcPts val="1800"/>
              </a:spcBef>
              <a:buClr>
                <a:schemeClr val="accent1"/>
              </a:buClr>
              <a:defRPr/>
            </a:pPr>
            <a:r>
              <a:rPr lang="en-US" dirty="0">
                <a:latin typeface="+mj-lt"/>
                <a:cs typeface="Arial" pitchFamily="34" charset="0"/>
              </a:rPr>
              <a:t>You post an incoming invoice with an invoice amount of 1150 local currency with 15 % input rate. The invoice amount, including tax, is automatically posted to the vendor account; the tax amount (150 local currency) is automatically posted to the input tax account</a:t>
            </a:r>
            <a:endParaRPr lang="en-US" dirty="0">
              <a:latin typeface="+mj-lt"/>
            </a:endParaRPr>
          </a:p>
        </p:txBody>
      </p:sp>
    </p:spTree>
    <p:extLst>
      <p:ext uri="{BB962C8B-B14F-4D97-AF65-F5344CB8AC3E}">
        <p14:creationId xmlns:p14="http://schemas.microsoft.com/office/powerpoint/2010/main" val="3270791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dirty="0"/>
              <a:t>Tax Examples</a:t>
            </a:r>
          </a:p>
        </p:txBody>
      </p:sp>
      <p:pic>
        <p:nvPicPr>
          <p:cNvPr id="45060" name="Picture 4"/>
          <p:cNvPicPr>
            <a:picLocks noChangeAspect="1" noChangeArrowheads="1"/>
          </p:cNvPicPr>
          <p:nvPr/>
        </p:nvPicPr>
        <p:blipFill>
          <a:blip r:embed="rId2" cstate="print"/>
          <a:srcRect/>
          <a:stretch>
            <a:fillRect/>
          </a:stretch>
        </p:blipFill>
        <p:spPr bwMode="auto">
          <a:xfrm>
            <a:off x="1230086" y="3208229"/>
            <a:ext cx="9731828" cy="2528364"/>
          </a:xfrm>
          <a:prstGeom prst="rect">
            <a:avLst/>
          </a:prstGeom>
          <a:noFill/>
          <a:ln w="28575" algn="ctr">
            <a:solidFill>
              <a:schemeClr val="tx1"/>
            </a:solidFill>
            <a:miter lim="800000"/>
            <a:headEnd/>
            <a:tailEnd/>
          </a:ln>
        </p:spPr>
      </p:pic>
      <p:sp>
        <p:nvSpPr>
          <p:cNvPr id="6" name="Rectangle 5">
            <a:extLst>
              <a:ext uri="{FF2B5EF4-FFF2-40B4-BE49-F238E27FC236}">
                <a16:creationId xmlns:a16="http://schemas.microsoft.com/office/drawing/2014/main" id="{FD284ED9-96C7-40F2-8C8A-FFB60A0569A8}"/>
              </a:ext>
            </a:extLst>
          </p:cNvPr>
          <p:cNvSpPr/>
          <p:nvPr/>
        </p:nvSpPr>
        <p:spPr>
          <a:xfrm>
            <a:off x="238235" y="991614"/>
            <a:ext cx="11688426" cy="1969770"/>
          </a:xfrm>
          <a:prstGeom prst="rect">
            <a:avLst/>
          </a:prstGeom>
        </p:spPr>
        <p:txBody>
          <a:bodyPr wrap="square">
            <a:spAutoFit/>
          </a:bodyPr>
          <a:lstStyle/>
          <a:p>
            <a:pPr marL="533400" indent="-533400">
              <a:spcBef>
                <a:spcPts val="1800"/>
              </a:spcBef>
              <a:buClr>
                <a:schemeClr val="accent1"/>
              </a:buClr>
              <a:buFont typeface="+mj-lt"/>
              <a:buAutoNum type="arabicPeriod" startAt="3"/>
              <a:defRPr/>
            </a:pPr>
            <a:r>
              <a:rPr lang="en-US" sz="2000" dirty="0">
                <a:solidFill>
                  <a:schemeClr val="accent1"/>
                </a:solidFill>
                <a:latin typeface="+mj-lt"/>
                <a:cs typeface="Arial" pitchFamily="34" charset="0"/>
              </a:rPr>
              <a:t>Posting Non-Deductible Input Tax </a:t>
            </a:r>
          </a:p>
          <a:p>
            <a:pPr marL="533400">
              <a:spcBef>
                <a:spcPts val="1800"/>
              </a:spcBef>
              <a:buClr>
                <a:schemeClr val="accent1"/>
              </a:buClr>
              <a:defRPr/>
            </a:pPr>
            <a:r>
              <a:rPr lang="en-US" dirty="0">
                <a:latin typeface="+mj-lt"/>
                <a:cs typeface="Arial" pitchFamily="34" charset="0"/>
              </a:rPr>
              <a:t>You have to post an incoming invoice of 1,200 local currency. The tax amount of 200 local currency comprises of 12 %input tax and 8% non-deductible portion. </a:t>
            </a:r>
          </a:p>
          <a:p>
            <a:pPr marL="533400">
              <a:spcBef>
                <a:spcPts val="1800"/>
              </a:spcBef>
              <a:buClr>
                <a:schemeClr val="accent1"/>
              </a:buClr>
              <a:defRPr/>
            </a:pPr>
            <a:r>
              <a:rPr lang="en-US" dirty="0">
                <a:latin typeface="+mj-lt"/>
                <a:cs typeface="Arial" pitchFamily="34" charset="0"/>
              </a:rPr>
              <a:t>You can post the non-deductible portion either to a separate  account (figure A) or distribute it to the GL account /asset line item. figure B)</a:t>
            </a:r>
            <a:endParaRPr lang="en-US" dirty="0">
              <a:latin typeface="+mj-lt"/>
            </a:endParaRPr>
          </a:p>
        </p:txBody>
      </p:sp>
    </p:spTree>
    <p:extLst>
      <p:ext uri="{BB962C8B-B14F-4D97-AF65-F5344CB8AC3E}">
        <p14:creationId xmlns:p14="http://schemas.microsoft.com/office/powerpoint/2010/main" val="1617767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dirty="0"/>
              <a:t>Tips and Tricks</a:t>
            </a:r>
          </a:p>
        </p:txBody>
      </p:sp>
      <p:sp>
        <p:nvSpPr>
          <p:cNvPr id="4" name="Rectangle 3">
            <a:extLst>
              <a:ext uri="{FF2B5EF4-FFF2-40B4-BE49-F238E27FC236}">
                <a16:creationId xmlns:a16="http://schemas.microsoft.com/office/drawing/2014/main" id="{F87D4D33-CE58-42FE-A01B-0A9877221D0C}"/>
              </a:ext>
            </a:extLst>
          </p:cNvPr>
          <p:cNvSpPr/>
          <p:nvPr/>
        </p:nvSpPr>
        <p:spPr>
          <a:xfrm>
            <a:off x="227349" y="991614"/>
            <a:ext cx="11688426" cy="3539430"/>
          </a:xfrm>
          <a:prstGeom prst="rect">
            <a:avLst/>
          </a:prstGeom>
        </p:spPr>
        <p:txBody>
          <a:bodyPr wrap="square">
            <a:spAutoFit/>
          </a:bodyPr>
          <a:lstStyle/>
          <a:p>
            <a:pPr defTabSz="892175">
              <a:spcBef>
                <a:spcPts val="2400"/>
              </a:spcBef>
              <a:buClr>
                <a:schemeClr val="accent1"/>
              </a:buClr>
              <a:defRPr/>
            </a:pPr>
            <a:r>
              <a:rPr lang="en-US" sz="1600" dirty="0">
                <a:latin typeface="+mj-lt"/>
              </a:rPr>
              <a:t>Here are some Tips &amp; tricks which you can use to simplify your configuration work :-</a:t>
            </a:r>
          </a:p>
          <a:p>
            <a:pPr marL="358775" indent="-358775" defTabSz="892175">
              <a:spcBef>
                <a:spcPts val="2400"/>
              </a:spcBef>
              <a:buClr>
                <a:schemeClr val="accent1"/>
              </a:buClr>
              <a:buFont typeface="Wingdings" panose="05000000000000000000" pitchFamily="2" charset="2"/>
              <a:buChar char="§"/>
              <a:defRPr/>
            </a:pPr>
            <a:r>
              <a:rPr lang="en-US" sz="1600" dirty="0">
                <a:latin typeface="+mj-lt"/>
              </a:rPr>
              <a:t>Don’t forget to tick check box" post automatically only” in Tax account if you want that tax amount should not be posted manually</a:t>
            </a:r>
          </a:p>
          <a:p>
            <a:pPr marL="358775" indent="-358775" defTabSz="892175">
              <a:spcBef>
                <a:spcPts val="2400"/>
              </a:spcBef>
              <a:buClr>
                <a:schemeClr val="accent1"/>
              </a:buClr>
              <a:buFont typeface="Wingdings" panose="05000000000000000000" pitchFamily="2" charset="2"/>
              <a:buChar char="§"/>
              <a:defRPr/>
            </a:pPr>
            <a:r>
              <a:rPr lang="en-US" sz="1600" dirty="0">
                <a:latin typeface="+mj-lt"/>
              </a:rPr>
              <a:t>You should choose the tax calculation without jurisdiction codes if your business partners’ locations are restricted to few jurisdiction. That way you can simplify the procedure by directly assigning the percentages rate to the different tax codes</a:t>
            </a:r>
          </a:p>
          <a:p>
            <a:pPr marL="358775" indent="-358775" defTabSz="892175">
              <a:spcBef>
                <a:spcPts val="2400"/>
              </a:spcBef>
              <a:buClr>
                <a:schemeClr val="accent1"/>
              </a:buClr>
              <a:buFont typeface="Wingdings" panose="05000000000000000000" pitchFamily="2" charset="2"/>
              <a:buChar char="§"/>
              <a:defRPr/>
            </a:pPr>
            <a:r>
              <a:rPr lang="en-US" sz="1600" dirty="0">
                <a:latin typeface="+mj-lt"/>
              </a:rPr>
              <a:t>You should choose the tax calculation with jurisdiction codes if you have  business relationships with companies having locations spread over many jurisdictions, or if it is expected in the future</a:t>
            </a:r>
          </a:p>
          <a:p>
            <a:pPr marL="358775" indent="-358775" defTabSz="892175">
              <a:spcBef>
                <a:spcPts val="2400"/>
              </a:spcBef>
              <a:buClr>
                <a:schemeClr val="accent1"/>
              </a:buClr>
              <a:buFont typeface="Wingdings" panose="05000000000000000000" pitchFamily="2" charset="2"/>
              <a:buChar char="§"/>
              <a:defRPr/>
            </a:pPr>
            <a:r>
              <a:rPr lang="en-US" sz="1600" dirty="0">
                <a:latin typeface="+mj-lt"/>
              </a:rPr>
              <a:t>Once you have chosen  one tax calculation method, you cannot change the same</a:t>
            </a:r>
          </a:p>
        </p:txBody>
      </p:sp>
    </p:spTree>
    <p:extLst>
      <p:ext uri="{BB962C8B-B14F-4D97-AF65-F5344CB8AC3E}">
        <p14:creationId xmlns:p14="http://schemas.microsoft.com/office/powerpoint/2010/main" val="198603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161434-4620-42A9-834D-4075CC3E3566}"/>
              </a:ext>
            </a:extLst>
          </p:cNvPr>
          <p:cNvSpPr>
            <a:spLocks noGrp="1"/>
          </p:cNvSpPr>
          <p:nvPr>
            <p:ph type="body" sz="quarter" idx="11"/>
          </p:nvPr>
        </p:nvSpPr>
        <p:spPr/>
        <p:txBody>
          <a:bodyPr/>
          <a:lstStyle/>
          <a:p>
            <a:r>
              <a:rPr lang="en-US" dirty="0"/>
              <a:t>Additional Information </a:t>
            </a:r>
          </a:p>
        </p:txBody>
      </p:sp>
      <p:sp>
        <p:nvSpPr>
          <p:cNvPr id="2" name="Rectangle 1"/>
          <p:cNvSpPr/>
          <p:nvPr/>
        </p:nvSpPr>
        <p:spPr>
          <a:xfrm>
            <a:off x="219710" y="1844824"/>
            <a:ext cx="5876290" cy="1384995"/>
          </a:xfrm>
          <a:prstGeom prst="rect">
            <a:avLst/>
          </a:prstGeom>
        </p:spPr>
        <p:txBody>
          <a:bodyPr wrap="square">
            <a:spAutoFit/>
          </a:bodyPr>
          <a:lstStyle/>
          <a:p>
            <a:pPr>
              <a:spcBef>
                <a:spcPts val="1800"/>
              </a:spcBef>
              <a:buFontTx/>
              <a:buNone/>
              <a:defRPr/>
            </a:pPr>
            <a:r>
              <a:rPr lang="en-US" b="1" dirty="0">
                <a:latin typeface="+mj-lt"/>
                <a:cs typeface="Arial" pitchFamily="34" charset="0"/>
              </a:rPr>
              <a:t>Some of the important links for help :</a:t>
            </a:r>
          </a:p>
          <a:p>
            <a:pPr>
              <a:spcBef>
                <a:spcPts val="1800"/>
              </a:spcBef>
              <a:buFontTx/>
              <a:buNone/>
              <a:defRPr/>
            </a:pPr>
            <a:r>
              <a:rPr lang="en-US" dirty="0">
                <a:latin typeface="+mj-lt"/>
                <a:cs typeface="Arial" pitchFamily="34" charset="0"/>
                <a:hlinkClick r:id="rId2"/>
              </a:rPr>
              <a:t>http://help.sap.com/</a:t>
            </a:r>
            <a:endParaRPr lang="en-US" dirty="0">
              <a:latin typeface="+mj-lt"/>
              <a:cs typeface="Arial" pitchFamily="34" charset="0"/>
            </a:endParaRPr>
          </a:p>
          <a:p>
            <a:pPr>
              <a:spcBef>
                <a:spcPts val="1800"/>
              </a:spcBef>
              <a:buFontTx/>
              <a:buNone/>
              <a:defRPr/>
            </a:pPr>
            <a:r>
              <a:rPr lang="en-US" dirty="0">
                <a:latin typeface="+mj-lt"/>
                <a:cs typeface="Arial" pitchFamily="34" charset="0"/>
                <a:hlinkClick r:id="rId3"/>
              </a:rPr>
              <a:t>http://www.sap.com/</a:t>
            </a:r>
            <a:endParaRPr lang="en-US" dirty="0">
              <a:latin typeface="+mj-lt"/>
            </a:endParaRPr>
          </a:p>
        </p:txBody>
      </p:sp>
    </p:spTree>
    <p:extLst>
      <p:ext uri="{BB962C8B-B14F-4D97-AF65-F5344CB8AC3E}">
        <p14:creationId xmlns:p14="http://schemas.microsoft.com/office/powerpoint/2010/main" val="1720307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A42FDBF-C631-40A8-A5AF-A4AF0D50D763}"/>
              </a:ext>
            </a:extLst>
          </p:cNvPr>
          <p:cNvSpPr>
            <a:spLocks noGrp="1"/>
          </p:cNvSpPr>
          <p:nvPr>
            <p:ph type="title"/>
          </p:nvPr>
        </p:nvSpPr>
        <p:spPr/>
        <p:txBody>
          <a:bodyPr/>
          <a:lstStyle/>
          <a:p>
            <a:r>
              <a:rPr lang="en-US" dirty="0"/>
              <a:t>Purpose</a:t>
            </a:r>
          </a:p>
        </p:txBody>
      </p:sp>
      <p:sp>
        <p:nvSpPr>
          <p:cNvPr id="5" name="Rectangle 4">
            <a:extLst>
              <a:ext uri="{FF2B5EF4-FFF2-40B4-BE49-F238E27FC236}">
                <a16:creationId xmlns:a16="http://schemas.microsoft.com/office/drawing/2014/main" id="{970AADBB-7A53-4A51-BAE5-970EAD59E7B3}"/>
              </a:ext>
            </a:extLst>
          </p:cNvPr>
          <p:cNvSpPr/>
          <p:nvPr/>
        </p:nvSpPr>
        <p:spPr>
          <a:xfrm>
            <a:off x="227349" y="987420"/>
            <a:ext cx="11688426" cy="2015936"/>
          </a:xfrm>
          <a:prstGeom prst="rect">
            <a:avLst/>
          </a:prstGeom>
        </p:spPr>
        <p:txBody>
          <a:bodyPr wrap="square">
            <a:spAutoFit/>
          </a:bodyPr>
          <a:lstStyle/>
          <a:p>
            <a:pPr>
              <a:spcBef>
                <a:spcPts val="1800"/>
              </a:spcBef>
              <a:defRPr/>
            </a:pPr>
            <a:r>
              <a:rPr lang="en-US" sz="1600" dirty="0">
                <a:latin typeface="+mj-lt"/>
                <a:cs typeface="Arial" pitchFamily="34" charset="0"/>
              </a:rPr>
              <a:t>Taxes on sales and purchases are levied on every sales transaction in accordance with the principles of VAT. </a:t>
            </a:r>
          </a:p>
          <a:p>
            <a:pPr>
              <a:spcBef>
                <a:spcPts val="1800"/>
              </a:spcBef>
              <a:defRPr/>
            </a:pPr>
            <a:r>
              <a:rPr lang="en-US" sz="1600" dirty="0">
                <a:latin typeface="+mj-lt"/>
                <a:cs typeface="Arial" pitchFamily="34" charset="0"/>
              </a:rPr>
              <a:t>This applies to input and output tax.</a:t>
            </a:r>
          </a:p>
          <a:p>
            <a:pPr marL="358775" indent="-358775">
              <a:spcBef>
                <a:spcPts val="1800"/>
              </a:spcBef>
              <a:buClr>
                <a:schemeClr val="accent1"/>
              </a:buClr>
              <a:buFont typeface="Wingdings" panose="05000000000000000000" pitchFamily="2" charset="2"/>
              <a:buChar char="§"/>
              <a:defRPr/>
            </a:pPr>
            <a:r>
              <a:rPr lang="en-US" sz="1600" b="1" dirty="0"/>
              <a:t>Purchase Tax </a:t>
            </a:r>
            <a:r>
              <a:rPr lang="en-US" sz="1600" dirty="0"/>
              <a:t>- </a:t>
            </a:r>
            <a:r>
              <a:rPr lang="en-US" sz="1600" dirty="0">
                <a:latin typeface="+mj-lt"/>
                <a:cs typeface="Arial" pitchFamily="34" charset="0"/>
              </a:rPr>
              <a:t>VAT on a taxable entity’s purchases or expense, which normally may be offset against sales tax. It is calculated using the net invoice amount and is charged by the vendor</a:t>
            </a:r>
          </a:p>
          <a:p>
            <a:pPr marL="358775" indent="-358775">
              <a:spcBef>
                <a:spcPts val="1800"/>
              </a:spcBef>
              <a:buClr>
                <a:schemeClr val="accent1"/>
              </a:buClr>
              <a:buFont typeface="Wingdings" panose="05000000000000000000" pitchFamily="2" charset="2"/>
              <a:buChar char="§"/>
              <a:defRPr/>
            </a:pPr>
            <a:r>
              <a:rPr lang="en-US" sz="1600" b="1" dirty="0"/>
              <a:t>Sales Tax </a:t>
            </a:r>
            <a:r>
              <a:rPr lang="en-US" sz="1600" dirty="0"/>
              <a:t>- </a:t>
            </a:r>
            <a:r>
              <a:rPr lang="en-US" sz="1600" dirty="0">
                <a:latin typeface="+mj-lt"/>
                <a:cs typeface="Arial" pitchFamily="34" charset="0"/>
              </a:rPr>
              <a:t>VAT on a taxable entity’s sales is Sales tax. It is charged to the customer</a:t>
            </a:r>
            <a:endParaRPr lang="en-US" sz="1600" dirty="0">
              <a:latin typeface="+mj-lt"/>
            </a:endParaRPr>
          </a:p>
        </p:txBody>
      </p:sp>
    </p:spTree>
    <p:extLst>
      <p:ext uri="{BB962C8B-B14F-4D97-AF65-F5344CB8AC3E}">
        <p14:creationId xmlns:p14="http://schemas.microsoft.com/office/powerpoint/2010/main" val="169109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ABB764-E8C2-4CA7-B714-CA24C455E075}"/>
              </a:ext>
            </a:extLst>
          </p:cNvPr>
          <p:cNvSpPr>
            <a:spLocks noGrp="1"/>
          </p:cNvSpPr>
          <p:nvPr>
            <p:ph type="body" sz="quarter" idx="11"/>
          </p:nvPr>
        </p:nvSpPr>
        <p:spPr/>
        <p:txBody>
          <a:bodyPr/>
          <a:lstStyle/>
          <a:p>
            <a:r>
              <a:rPr lang="en-US" dirty="0"/>
              <a:t>Use</a:t>
            </a:r>
          </a:p>
        </p:txBody>
      </p:sp>
      <p:sp>
        <p:nvSpPr>
          <p:cNvPr id="4" name="Rectangle 3"/>
          <p:cNvSpPr/>
          <p:nvPr/>
        </p:nvSpPr>
        <p:spPr>
          <a:xfrm>
            <a:off x="227013" y="1635765"/>
            <a:ext cx="4644851" cy="2585323"/>
          </a:xfrm>
          <a:prstGeom prst="rect">
            <a:avLst/>
          </a:prstGeom>
        </p:spPr>
        <p:txBody>
          <a:bodyPr wrap="square">
            <a:spAutoFit/>
          </a:bodyPr>
          <a:lstStyle/>
          <a:p>
            <a:pPr marL="358775" indent="-358775">
              <a:spcBef>
                <a:spcPts val="3600"/>
              </a:spcBef>
              <a:buClr>
                <a:schemeClr val="accent1"/>
              </a:buClr>
              <a:buFont typeface="Wingdings" panose="05000000000000000000" pitchFamily="2" charset="2"/>
              <a:buChar char="§"/>
              <a:defRPr/>
            </a:pPr>
            <a:r>
              <a:rPr lang="en-US" dirty="0"/>
              <a:t>Tax Calculation</a:t>
            </a:r>
          </a:p>
          <a:p>
            <a:pPr marL="358775" indent="-358775">
              <a:spcBef>
                <a:spcPts val="3600"/>
              </a:spcBef>
              <a:buClr>
                <a:schemeClr val="accent1"/>
              </a:buClr>
              <a:buFont typeface="Wingdings" panose="05000000000000000000" pitchFamily="2" charset="2"/>
              <a:buChar char="§"/>
              <a:defRPr/>
            </a:pPr>
            <a:r>
              <a:rPr lang="en-US" dirty="0"/>
              <a:t> Tax Posting</a:t>
            </a:r>
          </a:p>
          <a:p>
            <a:pPr marL="358775" indent="-358775">
              <a:spcBef>
                <a:spcPts val="3600"/>
              </a:spcBef>
              <a:buClr>
                <a:schemeClr val="accent1"/>
              </a:buClr>
              <a:buFont typeface="Wingdings" panose="05000000000000000000" pitchFamily="2" charset="2"/>
              <a:buChar char="§"/>
              <a:defRPr/>
            </a:pPr>
            <a:r>
              <a:rPr lang="en-US" dirty="0"/>
              <a:t> Performing Tax Adjustments</a:t>
            </a:r>
          </a:p>
          <a:p>
            <a:pPr marL="358775" indent="-358775">
              <a:spcBef>
                <a:spcPts val="3600"/>
              </a:spcBef>
              <a:buClr>
                <a:schemeClr val="accent1"/>
              </a:buClr>
              <a:buFont typeface="Wingdings" panose="05000000000000000000" pitchFamily="2" charset="2"/>
              <a:buChar char="§"/>
              <a:defRPr/>
            </a:pPr>
            <a:r>
              <a:rPr lang="en-US" dirty="0"/>
              <a:t> Tax Reporting</a:t>
            </a:r>
          </a:p>
        </p:txBody>
      </p:sp>
    </p:spTree>
    <p:extLst>
      <p:ext uri="{BB962C8B-B14F-4D97-AF65-F5344CB8AC3E}">
        <p14:creationId xmlns:p14="http://schemas.microsoft.com/office/powerpoint/2010/main" val="357351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Challenges</a:t>
            </a:r>
          </a:p>
        </p:txBody>
      </p:sp>
      <p:sp>
        <p:nvSpPr>
          <p:cNvPr id="3" name="Rectangle 2"/>
          <p:cNvSpPr/>
          <p:nvPr/>
        </p:nvSpPr>
        <p:spPr>
          <a:xfrm>
            <a:off x="227013" y="1005557"/>
            <a:ext cx="11688761" cy="2246769"/>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Understand the concept of Purchase &amp; Sales Tax </a:t>
            </a:r>
          </a:p>
          <a:p>
            <a:pPr marL="358775" indent="-358775">
              <a:spcBef>
                <a:spcPts val="1800"/>
              </a:spcBef>
              <a:buClr>
                <a:schemeClr val="accent1"/>
              </a:buClr>
              <a:buFont typeface="Wingdings" panose="05000000000000000000" pitchFamily="2" charset="2"/>
              <a:buChar char="§"/>
              <a:defRPr/>
            </a:pPr>
            <a:r>
              <a:rPr lang="en-US" sz="1600" dirty="0"/>
              <a:t>Understand the configuration requirements for Purchase and Sales Tax</a:t>
            </a:r>
          </a:p>
          <a:p>
            <a:pPr marL="358775" indent="-358775">
              <a:spcBef>
                <a:spcPts val="1800"/>
              </a:spcBef>
              <a:buClr>
                <a:schemeClr val="accent1"/>
              </a:buClr>
              <a:buFont typeface="Wingdings" panose="05000000000000000000" pitchFamily="2" charset="2"/>
              <a:buChar char="§"/>
              <a:defRPr/>
            </a:pPr>
            <a:r>
              <a:rPr lang="en-US" sz="1600" dirty="0"/>
              <a:t>Understand how to manage various types of tax</a:t>
            </a:r>
          </a:p>
          <a:p>
            <a:pPr marL="358775" indent="-358775">
              <a:spcBef>
                <a:spcPts val="1800"/>
              </a:spcBef>
              <a:buClr>
                <a:schemeClr val="accent1"/>
              </a:buClr>
              <a:buFont typeface="Wingdings" panose="05000000000000000000" pitchFamily="2" charset="2"/>
              <a:buChar char="§"/>
              <a:defRPr/>
            </a:pPr>
            <a:r>
              <a:rPr lang="en-US" sz="1600" dirty="0"/>
              <a:t>Understand how the tax types would be used for calculating, posting and correcting tax</a:t>
            </a:r>
          </a:p>
          <a:p>
            <a:pPr marL="358775" indent="-358775">
              <a:spcBef>
                <a:spcPts val="1800"/>
              </a:spcBef>
              <a:buClr>
                <a:schemeClr val="accent1"/>
              </a:buClr>
              <a:buFont typeface="Wingdings" panose="05000000000000000000" pitchFamily="2" charset="2"/>
              <a:buChar char="§"/>
              <a:defRPr/>
            </a:pPr>
            <a:r>
              <a:rPr lang="en-US" sz="1600" dirty="0"/>
              <a:t>Understand how to do tax reporting</a:t>
            </a:r>
          </a:p>
        </p:txBody>
      </p:sp>
    </p:spTree>
    <p:extLst>
      <p:ext uri="{BB962C8B-B14F-4D97-AF65-F5344CB8AC3E}">
        <p14:creationId xmlns:p14="http://schemas.microsoft.com/office/powerpoint/2010/main" val="212468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dirty="0"/>
              <a:t>Tax Process Flow</a:t>
            </a:r>
          </a:p>
        </p:txBody>
      </p:sp>
      <p:sp>
        <p:nvSpPr>
          <p:cNvPr id="2052" name="Text Box 9"/>
          <p:cNvSpPr txBox="1">
            <a:spLocks noChangeArrowheads="1"/>
          </p:cNvSpPr>
          <p:nvPr/>
        </p:nvSpPr>
        <p:spPr bwMode="auto">
          <a:xfrm>
            <a:off x="1706035" y="2298702"/>
            <a:ext cx="4085167" cy="461665"/>
          </a:xfrm>
          <a:prstGeom prst="rect">
            <a:avLst/>
          </a:prstGeom>
          <a:noFill/>
          <a:ln w="12700">
            <a:noFill/>
            <a:miter lim="800000"/>
            <a:headEnd/>
            <a:tailEnd/>
          </a:ln>
        </p:spPr>
        <p:txBody>
          <a:bodyPr>
            <a:spAutoFit/>
          </a:bodyPr>
          <a:lstStyle/>
          <a:p>
            <a:endParaRPr lang="en-US" sz="2400"/>
          </a:p>
        </p:txBody>
      </p:sp>
      <p:pic>
        <p:nvPicPr>
          <p:cNvPr id="5" name="Picture 4">
            <a:extLst>
              <a:ext uri="{FF2B5EF4-FFF2-40B4-BE49-F238E27FC236}">
                <a16:creationId xmlns:a16="http://schemas.microsoft.com/office/drawing/2014/main" id="{97EAC306-3027-4B45-962B-E69DAE28CEC0}"/>
              </a:ext>
            </a:extLst>
          </p:cNvPr>
          <p:cNvPicPr>
            <a:picLocks noChangeAspect="1"/>
          </p:cNvPicPr>
          <p:nvPr/>
        </p:nvPicPr>
        <p:blipFill>
          <a:blip r:embed="rId2"/>
          <a:stretch>
            <a:fillRect/>
          </a:stretch>
        </p:blipFill>
        <p:spPr>
          <a:xfrm>
            <a:off x="2020720" y="941773"/>
            <a:ext cx="8150560" cy="5609289"/>
          </a:xfrm>
          <a:prstGeom prst="rect">
            <a:avLst/>
          </a:prstGeom>
        </p:spPr>
      </p:pic>
    </p:spTree>
    <p:extLst>
      <p:ext uri="{BB962C8B-B14F-4D97-AF65-F5344CB8AC3E}">
        <p14:creationId xmlns:p14="http://schemas.microsoft.com/office/powerpoint/2010/main" val="48159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dirty="0"/>
              <a:t>Process Description</a:t>
            </a:r>
          </a:p>
        </p:txBody>
      </p:sp>
      <p:sp>
        <p:nvSpPr>
          <p:cNvPr id="3" name="Rectangle 2">
            <a:extLst>
              <a:ext uri="{FF2B5EF4-FFF2-40B4-BE49-F238E27FC236}">
                <a16:creationId xmlns:a16="http://schemas.microsoft.com/office/drawing/2014/main" id="{8E8F69AE-1EB2-43D3-8BAE-9C2D191FB1C0}"/>
              </a:ext>
            </a:extLst>
          </p:cNvPr>
          <p:cNvSpPr/>
          <p:nvPr/>
        </p:nvSpPr>
        <p:spPr>
          <a:xfrm>
            <a:off x="238235" y="991614"/>
            <a:ext cx="11688426" cy="3462486"/>
          </a:xfrm>
          <a:prstGeom prst="rect">
            <a:avLst/>
          </a:prstGeom>
        </p:spPr>
        <p:txBody>
          <a:bodyPr wrap="square">
            <a:spAutoFit/>
          </a:bodyPr>
          <a:lstStyle/>
          <a:p>
            <a:pPr marL="533400" indent="-533400">
              <a:spcBef>
                <a:spcPts val="1800"/>
              </a:spcBef>
              <a:buClr>
                <a:schemeClr val="accent1"/>
              </a:buClr>
              <a:buFont typeface="+mj-lt"/>
              <a:buAutoNum type="arabicPeriod"/>
              <a:defRPr/>
            </a:pPr>
            <a:r>
              <a:rPr lang="en-US" sz="2400" dirty="0">
                <a:solidFill>
                  <a:schemeClr val="accent1"/>
                </a:solidFill>
                <a:latin typeface="+mj-lt"/>
                <a:cs typeface="Arial" pitchFamily="34" charset="0"/>
              </a:rPr>
              <a:t>Calculation Procedure</a:t>
            </a:r>
          </a:p>
          <a:p>
            <a:pPr marL="533400">
              <a:spcBef>
                <a:spcPts val="1800"/>
              </a:spcBef>
              <a:buClr>
                <a:schemeClr val="accent1"/>
              </a:buClr>
              <a:defRPr/>
            </a:pPr>
            <a:r>
              <a:rPr lang="en-US" sz="2000" dirty="0">
                <a:latin typeface="+mj-lt"/>
                <a:cs typeface="Arial" pitchFamily="34" charset="0"/>
              </a:rPr>
              <a:t>A tax calculating procedure is assigned to every country for carrying out tax calculations. Standard SAP is having tax calculating procedure for most countries.</a:t>
            </a:r>
          </a:p>
          <a:p>
            <a:pPr marL="533400">
              <a:spcBef>
                <a:spcPts val="1800"/>
              </a:spcBef>
              <a:defRPr/>
            </a:pPr>
            <a:r>
              <a:rPr lang="en-US" sz="2000" dirty="0">
                <a:latin typeface="+mj-lt"/>
                <a:cs typeface="Arial" pitchFamily="34" charset="0"/>
              </a:rPr>
              <a:t>A tax calculating procedure consist of:-</a:t>
            </a:r>
          </a:p>
          <a:p>
            <a:pPr marL="892175" indent="-358775">
              <a:spcBef>
                <a:spcPts val="1800"/>
              </a:spcBef>
              <a:buClr>
                <a:schemeClr val="accent1"/>
              </a:buClr>
              <a:buFont typeface="Wingdings" panose="05000000000000000000" pitchFamily="2" charset="2"/>
              <a:buChar char="§"/>
              <a:defRPr/>
            </a:pPr>
            <a:r>
              <a:rPr lang="en-US" sz="2000" dirty="0">
                <a:latin typeface="+mj-lt"/>
              </a:rPr>
              <a:t>Order of the steps</a:t>
            </a:r>
          </a:p>
          <a:p>
            <a:pPr marL="892175" indent="-358775">
              <a:spcBef>
                <a:spcPts val="1800"/>
              </a:spcBef>
              <a:buClr>
                <a:schemeClr val="accent1"/>
              </a:buClr>
              <a:buFont typeface="Wingdings" panose="05000000000000000000" pitchFamily="2" charset="2"/>
              <a:buChar char="§"/>
              <a:defRPr/>
            </a:pPr>
            <a:r>
              <a:rPr lang="en-US" sz="2000" dirty="0">
                <a:latin typeface="+mj-lt"/>
              </a:rPr>
              <a:t>Tax types or condition types</a:t>
            </a:r>
          </a:p>
          <a:p>
            <a:pPr marL="892175" indent="-358775">
              <a:spcBef>
                <a:spcPts val="1800"/>
              </a:spcBef>
              <a:buClr>
                <a:schemeClr val="accent1"/>
              </a:buClr>
              <a:buFont typeface="Wingdings" panose="05000000000000000000" pitchFamily="2" charset="2"/>
              <a:buChar char="§"/>
              <a:defRPr/>
            </a:pPr>
            <a:r>
              <a:rPr lang="en-US" sz="2000" dirty="0">
                <a:latin typeface="+mj-lt"/>
              </a:rPr>
              <a:t>Account or transaction key</a:t>
            </a:r>
          </a:p>
        </p:txBody>
      </p:sp>
    </p:spTree>
    <p:extLst>
      <p:ext uri="{BB962C8B-B14F-4D97-AF65-F5344CB8AC3E}">
        <p14:creationId xmlns:p14="http://schemas.microsoft.com/office/powerpoint/2010/main" val="402941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dirty="0"/>
              <a:t>Process Description</a:t>
            </a:r>
          </a:p>
        </p:txBody>
      </p:sp>
      <p:sp>
        <p:nvSpPr>
          <p:cNvPr id="5" name="Rectangle 4">
            <a:extLst>
              <a:ext uri="{FF2B5EF4-FFF2-40B4-BE49-F238E27FC236}">
                <a16:creationId xmlns:a16="http://schemas.microsoft.com/office/drawing/2014/main" id="{92294302-2C2E-4316-AE3E-E59392C27842}"/>
              </a:ext>
            </a:extLst>
          </p:cNvPr>
          <p:cNvSpPr/>
          <p:nvPr/>
        </p:nvSpPr>
        <p:spPr>
          <a:xfrm>
            <a:off x="238235" y="991614"/>
            <a:ext cx="11688426" cy="3693319"/>
          </a:xfrm>
          <a:prstGeom prst="rect">
            <a:avLst/>
          </a:prstGeom>
        </p:spPr>
        <p:txBody>
          <a:bodyPr wrap="square">
            <a:spAutoFit/>
          </a:bodyPr>
          <a:lstStyle/>
          <a:p>
            <a:pPr marL="533400" indent="-533400">
              <a:spcBef>
                <a:spcPts val="1800"/>
              </a:spcBef>
              <a:buClr>
                <a:schemeClr val="accent1"/>
              </a:buClr>
              <a:buFont typeface="+mj-lt"/>
              <a:buAutoNum type="arabicPeriod" startAt="2"/>
              <a:defRPr/>
            </a:pPr>
            <a:r>
              <a:rPr lang="en-US" sz="2400" dirty="0">
                <a:solidFill>
                  <a:schemeClr val="accent1"/>
                </a:solidFill>
                <a:latin typeface="+mj-lt"/>
                <a:cs typeface="Arial" pitchFamily="34" charset="0"/>
              </a:rPr>
              <a:t>Tax Codes</a:t>
            </a:r>
          </a:p>
          <a:p>
            <a:pPr marL="533400">
              <a:spcBef>
                <a:spcPts val="1800"/>
              </a:spcBef>
              <a:buClr>
                <a:schemeClr val="accent1"/>
              </a:buClr>
              <a:defRPr/>
            </a:pPr>
            <a:r>
              <a:rPr lang="en-US" sz="2000" dirty="0">
                <a:latin typeface="+mj-lt"/>
                <a:cs typeface="Arial" pitchFamily="34" charset="0"/>
              </a:rPr>
              <a:t>The Tax code is used to:-</a:t>
            </a:r>
          </a:p>
          <a:p>
            <a:pPr marL="892175" indent="-358775">
              <a:spcBef>
                <a:spcPts val="1800"/>
              </a:spcBef>
              <a:buClr>
                <a:schemeClr val="accent1"/>
              </a:buClr>
              <a:buFont typeface="Wingdings" panose="05000000000000000000" pitchFamily="2" charset="2"/>
              <a:buChar char="§"/>
              <a:defRPr/>
            </a:pPr>
            <a:r>
              <a:rPr lang="en-US" sz="2000" dirty="0">
                <a:latin typeface="+mj-lt"/>
              </a:rPr>
              <a:t>Check the tax amount on sales/purchase document</a:t>
            </a:r>
          </a:p>
          <a:p>
            <a:pPr marL="892175" indent="-358775">
              <a:spcBef>
                <a:spcPts val="1800"/>
              </a:spcBef>
              <a:buClr>
                <a:schemeClr val="accent1"/>
              </a:buClr>
              <a:buFont typeface="Wingdings" panose="05000000000000000000" pitchFamily="2" charset="2"/>
              <a:buChar char="§"/>
              <a:defRPr/>
            </a:pPr>
            <a:r>
              <a:rPr lang="en-US" sz="2000" dirty="0">
                <a:latin typeface="+mj-lt"/>
              </a:rPr>
              <a:t>Calculate the tax amount</a:t>
            </a:r>
          </a:p>
          <a:p>
            <a:pPr marL="892175" indent="-358775">
              <a:spcBef>
                <a:spcPts val="1800"/>
              </a:spcBef>
              <a:buClr>
                <a:schemeClr val="accent1"/>
              </a:buClr>
              <a:buFont typeface="Wingdings" panose="05000000000000000000" pitchFamily="2" charset="2"/>
              <a:buChar char="§"/>
              <a:defRPr/>
            </a:pPr>
            <a:r>
              <a:rPr lang="en-US" sz="2000" dirty="0">
                <a:latin typeface="+mj-lt"/>
              </a:rPr>
              <a:t>Verify the tax type</a:t>
            </a:r>
          </a:p>
          <a:p>
            <a:pPr marL="892175" indent="-358775">
              <a:spcBef>
                <a:spcPts val="1800"/>
              </a:spcBef>
              <a:buClr>
                <a:schemeClr val="accent1"/>
              </a:buClr>
              <a:buFont typeface="Wingdings" panose="05000000000000000000" pitchFamily="2" charset="2"/>
              <a:buChar char="§"/>
              <a:defRPr/>
            </a:pPr>
            <a:r>
              <a:rPr lang="en-US" sz="2000" dirty="0">
                <a:latin typeface="+mj-lt"/>
              </a:rPr>
              <a:t>Determine the GL account</a:t>
            </a:r>
          </a:p>
          <a:p>
            <a:pPr marL="892175" indent="-358775">
              <a:spcBef>
                <a:spcPts val="1800"/>
              </a:spcBef>
              <a:buClr>
                <a:schemeClr val="accent1"/>
              </a:buClr>
              <a:buFont typeface="Wingdings" panose="05000000000000000000" pitchFamily="2" charset="2"/>
              <a:buChar char="§"/>
              <a:defRPr/>
            </a:pPr>
            <a:r>
              <a:rPr lang="en-US" sz="2000" dirty="0">
                <a:latin typeface="+mj-lt"/>
              </a:rPr>
              <a:t>Show tax correctly on tax forms &amp; reports</a:t>
            </a:r>
          </a:p>
        </p:txBody>
      </p:sp>
    </p:spTree>
    <p:extLst>
      <p:ext uri="{BB962C8B-B14F-4D97-AF65-F5344CB8AC3E}">
        <p14:creationId xmlns:p14="http://schemas.microsoft.com/office/powerpoint/2010/main" val="1663640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BEF095-9C55-48DB-A347-73A62BF48F69}"/>
</file>

<file path=customXml/itemProps2.xml><?xml version="1.0" encoding="utf-8"?>
<ds:datastoreItem xmlns:ds="http://schemas.openxmlformats.org/officeDocument/2006/customXml" ds:itemID="{EBF3F98A-952D-4298-ADF0-AF1A1EBFDCB6}"/>
</file>

<file path=customXml/itemProps3.xml><?xml version="1.0" encoding="utf-8"?>
<ds:datastoreItem xmlns:ds="http://schemas.openxmlformats.org/officeDocument/2006/customXml" ds:itemID="{82D73AE2-A393-4017-88BC-FBA0843F3134}"/>
</file>

<file path=docProps/app.xml><?xml version="1.0" encoding="utf-8"?>
<Properties xmlns="http://schemas.openxmlformats.org/officeDocument/2006/extended-properties" xmlns:vt="http://schemas.openxmlformats.org/officeDocument/2006/docPropsVTypes">
  <Template/>
  <TotalTime>706</TotalTime>
  <Words>2044</Words>
  <Application>Microsoft Office PowerPoint</Application>
  <PresentationFormat>Widescreen</PresentationFormat>
  <Paragraphs>174</Paragraphs>
  <Slides>38</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Trebuchet MS</vt:lpstr>
      <vt:lpstr>Verdana</vt:lpstr>
      <vt:lpstr>Wingdings</vt:lpstr>
      <vt:lpstr>Capgemini Master</vt:lpstr>
      <vt:lpstr>think-cell Slide</vt:lpstr>
      <vt:lpstr>PowerPoint Presentation</vt:lpstr>
      <vt:lpstr>Taxes on Sales and Purchase</vt:lpstr>
      <vt:lpstr>PowerPoint Presentation</vt:lpstr>
      <vt:lpstr>Purpose</vt:lpstr>
      <vt:lpstr>PowerPoint Presentation</vt:lpstr>
      <vt:lpstr>Challenges</vt:lpstr>
      <vt:lpstr>Tax Process Flow</vt:lpstr>
      <vt:lpstr>Process Description</vt:lpstr>
      <vt:lpstr>Process Description</vt:lpstr>
      <vt:lpstr>Process Description</vt:lpstr>
      <vt:lpstr>Process Description</vt:lpstr>
      <vt:lpstr>Process Description</vt:lpstr>
      <vt:lpstr>Process Description</vt:lpstr>
      <vt:lpstr>Process Description</vt:lpstr>
      <vt:lpstr>Tax Calculation</vt:lpstr>
      <vt:lpstr>Tax Calculation</vt:lpstr>
      <vt:lpstr>Tax Calculation</vt:lpstr>
      <vt:lpstr>Tax Codes</vt:lpstr>
      <vt:lpstr>Tax Codes</vt:lpstr>
      <vt:lpstr>Tax Codes</vt:lpstr>
      <vt:lpstr>Tax Postings</vt:lpstr>
      <vt:lpstr>Tax Postings</vt:lpstr>
      <vt:lpstr>Tax Postings</vt:lpstr>
      <vt:lpstr>Specification in G/L Accounts</vt:lpstr>
      <vt:lpstr>Specification in G/L Accounts</vt:lpstr>
      <vt:lpstr>Specification in G/L Accounts</vt:lpstr>
      <vt:lpstr>Tax for Down Payments</vt:lpstr>
      <vt:lpstr>Tax for Down Payments</vt:lpstr>
      <vt:lpstr>Tax for Down Payments</vt:lpstr>
      <vt:lpstr>Tax for Down Payments</vt:lpstr>
      <vt:lpstr>Tax for Down Payments</vt:lpstr>
      <vt:lpstr>Tax Reporting</vt:lpstr>
      <vt:lpstr>Tax Examples</vt:lpstr>
      <vt:lpstr>Tax Examples</vt:lpstr>
      <vt:lpstr>Tax Examples</vt:lpstr>
      <vt:lpstr>Tips and Tricks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Raghavan, Rajesh</cp:lastModifiedBy>
  <cp:revision>82</cp:revision>
  <dcterms:created xsi:type="dcterms:W3CDTF">2019-11-18T03:14:39Z</dcterms:created>
  <dcterms:modified xsi:type="dcterms:W3CDTF">2020-02-25T08:45:30Z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