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52"/>
  </p:notesMasterIdLst>
  <p:handoutMasterIdLst>
    <p:handoutMasterId r:id="rId53"/>
  </p:handoutMasterIdLst>
  <p:sldIdLst>
    <p:sldId id="296" r:id="rId5"/>
    <p:sldId id="339" r:id="rId6"/>
    <p:sldId id="426" r:id="rId7"/>
    <p:sldId id="427" r:id="rId8"/>
    <p:sldId id="429" r:id="rId9"/>
    <p:sldId id="517" r:id="rId10"/>
    <p:sldId id="431" r:id="rId11"/>
    <p:sldId id="518" r:id="rId12"/>
    <p:sldId id="519" r:id="rId13"/>
    <p:sldId id="520" r:id="rId14"/>
    <p:sldId id="521" r:id="rId15"/>
    <p:sldId id="522" r:id="rId16"/>
    <p:sldId id="523" r:id="rId17"/>
    <p:sldId id="524" r:id="rId18"/>
    <p:sldId id="525" r:id="rId19"/>
    <p:sldId id="526" r:id="rId20"/>
    <p:sldId id="527" r:id="rId21"/>
    <p:sldId id="441" r:id="rId22"/>
    <p:sldId id="528" r:id="rId23"/>
    <p:sldId id="529" r:id="rId24"/>
    <p:sldId id="530" r:id="rId25"/>
    <p:sldId id="531" r:id="rId26"/>
    <p:sldId id="461" r:id="rId27"/>
    <p:sldId id="532" r:id="rId28"/>
    <p:sldId id="463" r:id="rId29"/>
    <p:sldId id="464" r:id="rId30"/>
    <p:sldId id="465" r:id="rId31"/>
    <p:sldId id="466" r:id="rId32"/>
    <p:sldId id="467" r:id="rId33"/>
    <p:sldId id="468" r:id="rId34"/>
    <p:sldId id="469" r:id="rId35"/>
    <p:sldId id="470" r:id="rId36"/>
    <p:sldId id="533" r:id="rId37"/>
    <p:sldId id="534" r:id="rId38"/>
    <p:sldId id="535" r:id="rId39"/>
    <p:sldId id="536" r:id="rId40"/>
    <p:sldId id="537" r:id="rId41"/>
    <p:sldId id="538" r:id="rId42"/>
    <p:sldId id="539" r:id="rId43"/>
    <p:sldId id="540" r:id="rId44"/>
    <p:sldId id="541" r:id="rId45"/>
    <p:sldId id="542" r:id="rId46"/>
    <p:sldId id="543" r:id="rId47"/>
    <p:sldId id="544" r:id="rId48"/>
    <p:sldId id="545" r:id="rId49"/>
    <p:sldId id="546" r:id="rId50"/>
    <p:sldId id="273" r:id="rId51"/>
  </p:sldIdLst>
  <p:sldSz cx="12192000" cy="6858000"/>
  <p:notesSz cx="6858000" cy="9144000"/>
  <p:custDataLst>
    <p:tags r:id="rId54"/>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339"/>
            <p14:sldId id="426"/>
            <p14:sldId id="427"/>
            <p14:sldId id="429"/>
            <p14:sldId id="517"/>
            <p14:sldId id="431"/>
            <p14:sldId id="518"/>
            <p14:sldId id="519"/>
            <p14:sldId id="520"/>
            <p14:sldId id="521"/>
            <p14:sldId id="522"/>
            <p14:sldId id="523"/>
            <p14:sldId id="524"/>
            <p14:sldId id="525"/>
            <p14:sldId id="526"/>
            <p14:sldId id="527"/>
            <p14:sldId id="441"/>
            <p14:sldId id="528"/>
            <p14:sldId id="529"/>
            <p14:sldId id="530"/>
            <p14:sldId id="531"/>
            <p14:sldId id="461"/>
            <p14:sldId id="532"/>
            <p14:sldId id="463"/>
            <p14:sldId id="464"/>
            <p14:sldId id="465"/>
            <p14:sldId id="466"/>
            <p14:sldId id="467"/>
            <p14:sldId id="468"/>
            <p14:sldId id="469"/>
            <p14:sldId id="470"/>
            <p14:sldId id="533"/>
            <p14:sldId id="534"/>
            <p14:sldId id="535"/>
            <p14:sldId id="536"/>
            <p14:sldId id="537"/>
            <p14:sldId id="538"/>
            <p14:sldId id="539"/>
            <p14:sldId id="540"/>
            <p14:sldId id="541"/>
            <p14:sldId id="542"/>
            <p14:sldId id="543"/>
            <p14:sldId id="544"/>
            <p14:sldId id="545"/>
            <p14:sldId id="546"/>
            <p14:sldId id="273"/>
          </p14:sldIdLst>
        </p14:section>
      </p14:sectionLst>
    </p:ext>
    <p:ext uri="{EFAFB233-063F-42B5-8137-9DF3F51BA10A}">
      <p15:sldGuideLst xmlns:p15="http://schemas.microsoft.com/office/powerpoint/2012/main">
        <p15:guide id="5" orient="horz" pos="2160"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3362" autoAdjust="0"/>
  </p:normalViewPr>
  <p:slideViewPr>
    <p:cSldViewPr>
      <p:cViewPr varScale="1">
        <p:scale>
          <a:sx n="75" d="100"/>
          <a:sy n="75" d="100"/>
        </p:scale>
        <p:origin x="44" y="148"/>
      </p:cViewPr>
      <p:guideLst>
        <p:guide orient="horz" pos="2160"/>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rasia, Surabhi" userId="a448cc7b-a78b-41a6-a920-d976d776446c" providerId="ADAL" clId="{1E871AA8-170F-41CF-9E46-A5AF52D69860}"/>
    <pc:docChg chg="modSld">
      <pc:chgData name="Chaurasia, Surabhi" userId="a448cc7b-a78b-41a6-a920-d976d776446c" providerId="ADAL" clId="{1E871AA8-170F-41CF-9E46-A5AF52D69860}" dt="2022-08-30T07:01:20.557" v="0" actId="1036"/>
      <pc:docMkLst>
        <pc:docMk/>
      </pc:docMkLst>
      <pc:sldChg chg="modSp mod">
        <pc:chgData name="Chaurasia, Surabhi" userId="a448cc7b-a78b-41a6-a920-d976d776446c" providerId="ADAL" clId="{1E871AA8-170F-41CF-9E46-A5AF52D69860}" dt="2022-08-30T07:01:20.557" v="0" actId="1036"/>
        <pc:sldMkLst>
          <pc:docMk/>
          <pc:sldMk cId="3934885021" sldId="536"/>
        </pc:sldMkLst>
        <pc:spChg chg="mod">
          <ac:chgData name="Chaurasia, Surabhi" userId="a448cc7b-a78b-41a6-a920-d976d776446c" providerId="ADAL" clId="{1E871AA8-170F-41CF-9E46-A5AF52D69860}" dt="2022-08-30T07:01:20.557" v="0" actId="1036"/>
          <ac:spMkLst>
            <pc:docMk/>
            <pc:sldMk cId="3934885021" sldId="536"/>
            <ac:spMk id="3" creationId="{5F83F6A3-27C8-4CD6-B565-3B3B95BE665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30/08/2022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30/08/2022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Rot="1" noChangeAspect="1" noChangeArrowheads="1" noTextEdit="1"/>
          </p:cNvSpPr>
          <p:nvPr>
            <p:ph type="sldImg"/>
          </p:nvPr>
        </p:nvSpPr>
        <p:spPr>
          <a:xfrm>
            <a:off x="1192213" y="839788"/>
            <a:ext cx="6226175" cy="3503612"/>
          </a:xfrm>
          <a:ln/>
        </p:spPr>
      </p:sp>
      <p:sp>
        <p:nvSpPr>
          <p:cNvPr id="35844" name="Rectangle 4"/>
          <p:cNvSpPr>
            <a:spLocks noGrp="1" noChangeArrowheads="1"/>
          </p:cNvSpPr>
          <p:nvPr>
            <p:ph type="body" idx="1"/>
          </p:nvPr>
        </p:nvSpPr>
        <p:spPr>
          <a:xfrm>
            <a:off x="1981200" y="4572000"/>
            <a:ext cx="4648200" cy="3963988"/>
          </a:xfrm>
          <a:noFill/>
          <a:ln/>
        </p:spPr>
        <p:txBody>
          <a:bodyPr/>
          <a:lstStyle/>
          <a:p>
            <a:pPr eaLnBrk="1" hangingPunct="1"/>
            <a:endParaRPr lang="en-US"/>
          </a:p>
        </p:txBody>
      </p:sp>
      <p:sp>
        <p:nvSpPr>
          <p:cNvPr id="35845" name="Text Box 5"/>
          <p:cNvSpPr txBox="1">
            <a:spLocks noChangeArrowheads="1"/>
          </p:cNvSpPr>
          <p:nvPr/>
        </p:nvSpPr>
        <p:spPr bwMode="auto">
          <a:xfrm>
            <a:off x="152400" y="1295400"/>
            <a:ext cx="1676400" cy="396875"/>
          </a:xfrm>
          <a:prstGeom prst="rect">
            <a:avLst/>
          </a:prstGeom>
          <a:noFill/>
          <a:ln w="9525">
            <a:noFill/>
            <a:miter lim="800000"/>
            <a:headEnd/>
            <a:tailEnd/>
          </a:ln>
        </p:spPr>
        <p:txBody>
          <a:bodyPr>
            <a:spAutoFit/>
          </a:bodyPr>
          <a:lstStyle/>
          <a:p>
            <a:r>
              <a:rPr lang="en-US" sz="1000" dirty="0">
                <a:latin typeface="Trebuchet MS" pitchFamily="34" charset="0"/>
              </a:rPr>
              <a:t>Explain the lesson coverage</a:t>
            </a:r>
          </a:p>
        </p:txBody>
      </p:sp>
    </p:spTree>
    <p:extLst>
      <p:ext uri="{BB962C8B-B14F-4D97-AF65-F5344CB8AC3E}">
        <p14:creationId xmlns:p14="http://schemas.microsoft.com/office/powerpoint/2010/main" val="2338299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393700" y="692150"/>
            <a:ext cx="6070600" cy="3416300"/>
          </a:xfrm>
          <a:ln/>
        </p:spPr>
      </p:sp>
      <p:sp>
        <p:nvSpPr>
          <p:cNvPr id="10547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058170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393700" y="692150"/>
            <a:ext cx="6070600" cy="3416300"/>
          </a:xfrm>
          <a:ln/>
        </p:spPr>
      </p:sp>
      <p:sp>
        <p:nvSpPr>
          <p:cNvPr id="10649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781412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393700" y="692150"/>
            <a:ext cx="6070600" cy="3416300"/>
          </a:xfrm>
          <a:ln/>
        </p:spPr>
      </p:sp>
      <p:sp>
        <p:nvSpPr>
          <p:cNvPr id="107523" name="Rectangle 3"/>
          <p:cNvSpPr>
            <a:spLocks noGrp="1" noChangeArrowheads="1"/>
          </p:cNvSpPr>
          <p:nvPr>
            <p:ph type="body" idx="1"/>
          </p:nvPr>
        </p:nvSpPr>
        <p:spPr>
          <a:noFill/>
          <a:ln w="9525"/>
        </p:spPr>
        <p:txBody>
          <a:bodyPr/>
          <a:lstStyle/>
          <a:p>
            <a:pPr>
              <a:buFontTx/>
              <a:buChar char="•"/>
            </a:pPr>
            <a:r>
              <a:rPr lang="en-US"/>
              <a:t>In the previous screen I have blocked company code 1000 and vendor 5000, when I tried to post document in vendor 5000 , it says “ Account 5000 1000 is blocked for posting” You can see the message. </a:t>
            </a:r>
          </a:p>
        </p:txBody>
      </p:sp>
    </p:spTree>
    <p:extLst>
      <p:ext uri="{BB962C8B-B14F-4D97-AF65-F5344CB8AC3E}">
        <p14:creationId xmlns:p14="http://schemas.microsoft.com/office/powerpoint/2010/main" val="2449712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pPr marL="180975" indent="-180975" defTabSz="733425"/>
            <a:r>
              <a:rPr lang="en-US" altLang="en-US" dirty="0"/>
              <a:t>Address has typical demographic information</a:t>
            </a:r>
          </a:p>
          <a:p>
            <a:pPr marL="180975" indent="-180975" defTabSz="733425"/>
            <a:r>
              <a:rPr lang="en-US" altLang="en-US" dirty="0"/>
              <a:t>Control has tax and accounting information – Payment</a:t>
            </a:r>
          </a:p>
          <a:p>
            <a:pPr marL="180975" indent="-180975" defTabSz="733425"/>
            <a:r>
              <a:rPr lang="en-US" altLang="en-US" dirty="0"/>
              <a:t>Payment Transactions – Who makes the payments (bank or alternative </a:t>
            </a:r>
            <a:r>
              <a:rPr lang="en-US" altLang="en-US" dirty="0" err="1"/>
              <a:t>payor</a:t>
            </a:r>
            <a:r>
              <a:rPr lang="en-US" altLang="en-US" dirty="0"/>
              <a:t>)</a:t>
            </a:r>
          </a:p>
          <a:p>
            <a:pPr marL="180975" indent="-180975" defTabSz="733425"/>
            <a:r>
              <a:rPr lang="en-US" altLang="en-US" dirty="0"/>
              <a:t>Correspondence – Who and how to contact the people in the purchasing Org</a:t>
            </a:r>
          </a:p>
          <a:p>
            <a:pPr marL="180975" indent="-180975" defTabSz="733425"/>
            <a:r>
              <a:rPr lang="en-US" altLang="en-US" dirty="0"/>
              <a:t>Purchasing Data – Who is the sales person, What conditions, terms, </a:t>
            </a:r>
            <a:r>
              <a:rPr lang="en-US" altLang="en-US" dirty="0" err="1"/>
              <a:t>Inocterms</a:t>
            </a:r>
            <a:r>
              <a:rPr lang="en-US" altLang="en-US" dirty="0"/>
              <a:t> (International Chamber of Commerce shipping)</a:t>
            </a:r>
          </a:p>
          <a:p>
            <a:pPr marL="180975" indent="-180975" defTabSz="733425"/>
            <a:r>
              <a:rPr lang="en-US" altLang="en-US" dirty="0"/>
              <a:t>Dunning works on this side</a:t>
            </a:r>
          </a:p>
          <a:p>
            <a:pPr marL="180975" indent="-180975" defTabSz="733425"/>
            <a:r>
              <a:rPr lang="en-US" altLang="en-US" dirty="0"/>
              <a:t>Partner functions – Defines who is responsible for what action.  </a:t>
            </a:r>
          </a:p>
          <a:p>
            <a:endParaRPr lang="en-US" dirty="0"/>
          </a:p>
        </p:txBody>
      </p:sp>
    </p:spTree>
    <p:extLst>
      <p:ext uri="{BB962C8B-B14F-4D97-AF65-F5344CB8AC3E}">
        <p14:creationId xmlns:p14="http://schemas.microsoft.com/office/powerpoint/2010/main" val="2595659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pPr>
              <a:lnSpc>
                <a:spcPct val="80000"/>
              </a:lnSpc>
            </a:pPr>
            <a:r>
              <a:rPr lang="en-US" altLang="en-US" sz="900" b="1" dirty="0"/>
              <a:t>Bank Key</a:t>
            </a:r>
          </a:p>
          <a:p>
            <a:r>
              <a:rPr lang="en-US" altLang="en-US" dirty="0"/>
              <a:t>When you define the country key, you also specify the country-specific definition of the bank key.</a:t>
            </a:r>
          </a:p>
          <a:p>
            <a:r>
              <a:rPr lang="en-US" altLang="en-US" dirty="0"/>
              <a:t>Normally, you manage banks using their bank number. The bank number in the control data for the bank is then displayed twice, that is, as the bank key too.</a:t>
            </a:r>
          </a:p>
          <a:p>
            <a:r>
              <a:rPr lang="en-US" altLang="en-US" dirty="0"/>
              <a:t>In certain countries, the bank account number takes on this function; then there are no bank numbers and the bank data is managed using the account number.</a:t>
            </a:r>
          </a:p>
          <a:p>
            <a:r>
              <a:rPr lang="en-US" altLang="en-US" dirty="0"/>
              <a:t>For data medium exchange, you may find it useful to be able to enter foreign business partners without a bank number, even if there are bank numbers in the country in question. In this case, </a:t>
            </a:r>
          </a:p>
          <a:p>
            <a:r>
              <a:rPr lang="en-US" altLang="en-US" dirty="0"/>
              <a:t>the bank key can be assigned internally.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dirty="0"/>
              <a:t>Instruction key for data medium exchange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i="0" kern="1200" dirty="0">
                <a:solidFill>
                  <a:schemeClr val="tx1"/>
                </a:solidFill>
                <a:effectLst/>
                <a:latin typeface="Times New Roman" pitchFamily="18" charset="0"/>
                <a:ea typeface="+mn-ea"/>
                <a:cs typeface="+mn-cs"/>
              </a:rPr>
              <a:t>For automatic payment transactions, this field (along with the house bank country and the payment method determined by the payment program) controls which statements are given to the participating banks when carrying out the payment order. This field is used in countries such as Germany, Austria, the Netherlands, Spain, Norway, Finland, and Japan as well as for the </a:t>
            </a:r>
            <a:r>
              <a:rPr lang="en-US" sz="1200" i="0" kern="1200" dirty="0" err="1">
                <a:solidFill>
                  <a:schemeClr val="tx1"/>
                </a:solidFill>
                <a:effectLst/>
                <a:latin typeface="Times New Roman" pitchFamily="18" charset="0"/>
                <a:ea typeface="+mn-ea"/>
                <a:cs typeface="+mn-cs"/>
              </a:rPr>
              <a:t>internnational</a:t>
            </a:r>
            <a:r>
              <a:rPr lang="en-US" sz="1200" i="0" kern="1200" dirty="0">
                <a:solidFill>
                  <a:schemeClr val="tx1"/>
                </a:solidFill>
                <a:effectLst/>
                <a:latin typeface="Times New Roman" pitchFamily="18" charset="0"/>
                <a:ea typeface="+mn-ea"/>
                <a:cs typeface="+mn-cs"/>
              </a:rPr>
              <a:t> SWIFT format, MT100.</a:t>
            </a:r>
          </a:p>
          <a:p>
            <a:endParaRPr lang="en-US" dirty="0"/>
          </a:p>
        </p:txBody>
      </p:sp>
    </p:spTree>
    <p:extLst>
      <p:ext uri="{BB962C8B-B14F-4D97-AF65-F5344CB8AC3E}">
        <p14:creationId xmlns:p14="http://schemas.microsoft.com/office/powerpoint/2010/main" val="3129733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393700" y="692150"/>
            <a:ext cx="6070600" cy="3416300"/>
          </a:xfrm>
          <a:ln/>
        </p:spPr>
      </p:sp>
      <p:sp>
        <p:nvSpPr>
          <p:cNvPr id="103427" name="Rectangle 3"/>
          <p:cNvSpPr>
            <a:spLocks noGrp="1" noChangeArrowheads="1"/>
          </p:cNvSpPr>
          <p:nvPr>
            <p:ph type="body" idx="1"/>
          </p:nvPr>
        </p:nvSpPr>
        <p:spPr>
          <a:noFill/>
          <a:ln w="9525"/>
        </p:spPr>
        <p:txBody>
          <a:bodyPr/>
          <a:lstStyle/>
          <a:p>
            <a:pPr>
              <a:lnSpc>
                <a:spcPct val="90000"/>
              </a:lnSpc>
              <a:buFontTx/>
              <a:buChar char="•"/>
            </a:pPr>
            <a:r>
              <a:rPr lang="en-US" b="1"/>
              <a:t>CREATE:</a:t>
            </a:r>
          </a:p>
          <a:p>
            <a:pPr>
              <a:lnSpc>
                <a:spcPct val="90000"/>
              </a:lnSpc>
            </a:pPr>
            <a:r>
              <a:rPr lang="en-US"/>
              <a:t>1.Create separately for the company code</a:t>
            </a:r>
          </a:p>
          <a:p>
            <a:pPr>
              <a:lnSpc>
                <a:spcPct val="90000"/>
              </a:lnSpc>
            </a:pPr>
            <a:r>
              <a:rPr lang="en-US"/>
              <a:t>2.Create  separately for the purchasing area</a:t>
            </a:r>
          </a:p>
          <a:p>
            <a:pPr>
              <a:lnSpc>
                <a:spcPct val="90000"/>
              </a:lnSpc>
            </a:pPr>
            <a:r>
              <a:rPr lang="en-US"/>
              <a:t>3.Create centrally for  both company code and purchasing area</a:t>
            </a:r>
          </a:p>
          <a:p>
            <a:pPr>
              <a:lnSpc>
                <a:spcPct val="90000"/>
              </a:lnSpc>
              <a:buFontTx/>
              <a:buChar char="•"/>
            </a:pPr>
            <a:r>
              <a:rPr lang="en-US" b="1"/>
              <a:t>CHANGE:</a:t>
            </a:r>
          </a:p>
          <a:p>
            <a:pPr>
              <a:lnSpc>
                <a:spcPct val="90000"/>
              </a:lnSpc>
            </a:pPr>
            <a:r>
              <a:rPr lang="en-US"/>
              <a:t> Change data centrally (general, company code, and purchasing data)</a:t>
            </a:r>
          </a:p>
          <a:p>
            <a:pPr>
              <a:lnSpc>
                <a:spcPct val="90000"/>
              </a:lnSpc>
            </a:pPr>
            <a:r>
              <a:rPr lang="en-US"/>
              <a:t> Change accounting data only (general and company code data)</a:t>
            </a:r>
          </a:p>
          <a:p>
            <a:pPr>
              <a:lnSpc>
                <a:spcPct val="90000"/>
              </a:lnSpc>
            </a:pPr>
            <a:r>
              <a:rPr lang="en-US"/>
              <a:t> Change purchasing data (general and purchasing data)</a:t>
            </a:r>
          </a:p>
          <a:p>
            <a:pPr>
              <a:lnSpc>
                <a:spcPct val="90000"/>
              </a:lnSpc>
              <a:buFontTx/>
              <a:buChar char="•"/>
            </a:pPr>
            <a:r>
              <a:rPr lang="en-US" b="1"/>
              <a:t>DISPLAY</a:t>
            </a:r>
          </a:p>
          <a:p>
            <a:pPr>
              <a:lnSpc>
                <a:spcPct val="90000"/>
              </a:lnSpc>
            </a:pPr>
            <a:r>
              <a:rPr lang="en-US"/>
              <a:t> You can display all the changes for the following:</a:t>
            </a:r>
          </a:p>
          <a:p>
            <a:pPr>
              <a:lnSpc>
                <a:spcPct val="90000"/>
              </a:lnSpc>
            </a:pPr>
            <a:r>
              <a:rPr lang="en-US"/>
              <a:t> A certain field</a:t>
            </a:r>
          </a:p>
          <a:p>
            <a:pPr>
              <a:lnSpc>
                <a:spcPct val="90000"/>
              </a:lnSpc>
            </a:pPr>
            <a:r>
              <a:rPr lang="en-US"/>
              <a:t> A master record</a:t>
            </a:r>
          </a:p>
          <a:p>
            <a:pPr>
              <a:lnSpc>
                <a:spcPct val="90000"/>
              </a:lnSpc>
            </a:pPr>
            <a:r>
              <a:rPr lang="en-US"/>
              <a:t> For several vendor master records</a:t>
            </a:r>
          </a:p>
          <a:p>
            <a:pPr>
              <a:lnSpc>
                <a:spcPct val="90000"/>
              </a:lnSpc>
            </a:pPr>
            <a:endParaRPr lang="en-US" b="1"/>
          </a:p>
          <a:p>
            <a:pPr>
              <a:lnSpc>
                <a:spcPct val="90000"/>
              </a:lnSpc>
              <a:buFontTx/>
              <a:buChar char="•"/>
            </a:pPr>
            <a:r>
              <a:rPr lang="en-US" b="1"/>
              <a:t>BLOCK</a:t>
            </a:r>
          </a:p>
          <a:p>
            <a:pPr>
              <a:lnSpc>
                <a:spcPct val="90000"/>
              </a:lnSpc>
            </a:pPr>
            <a:r>
              <a:rPr lang="en-US"/>
              <a:t>Posting block for certain company codes </a:t>
            </a:r>
            <a:r>
              <a:rPr lang="en-US" b="1"/>
              <a:t>OR</a:t>
            </a:r>
            <a:r>
              <a:rPr lang="en-US"/>
              <a:t> for all company codes.</a:t>
            </a:r>
          </a:p>
          <a:p>
            <a:pPr>
              <a:lnSpc>
                <a:spcPct val="90000"/>
              </a:lnSpc>
            </a:pPr>
            <a:r>
              <a:rPr lang="en-US"/>
              <a:t> Purchasing block for certain purchasing organizations or for all purchasing organizations.</a:t>
            </a:r>
          </a:p>
          <a:p>
            <a:pPr>
              <a:lnSpc>
                <a:spcPct val="90000"/>
              </a:lnSpc>
            </a:pPr>
            <a:endParaRPr lang="en-US" b="1"/>
          </a:p>
          <a:p>
            <a:pPr>
              <a:lnSpc>
                <a:spcPct val="90000"/>
              </a:lnSpc>
            </a:pPr>
            <a:endParaRPr lang="en-US" b="1"/>
          </a:p>
          <a:p>
            <a:pPr>
              <a:lnSpc>
                <a:spcPct val="90000"/>
              </a:lnSpc>
            </a:pPr>
            <a:endParaRPr lang="en-US" b="1"/>
          </a:p>
          <a:p>
            <a:pPr>
              <a:lnSpc>
                <a:spcPct val="90000"/>
              </a:lnSpc>
            </a:pPr>
            <a:endParaRPr lang="en-US" b="1"/>
          </a:p>
          <a:p>
            <a:pPr>
              <a:lnSpc>
                <a:spcPct val="90000"/>
              </a:lnSpc>
            </a:pPr>
            <a:endParaRPr lang="en-US" b="1"/>
          </a:p>
          <a:p>
            <a:pPr>
              <a:lnSpc>
                <a:spcPct val="90000"/>
              </a:lnSpc>
            </a:pPr>
            <a:endParaRPr lang="en-US"/>
          </a:p>
        </p:txBody>
      </p:sp>
    </p:spTree>
    <p:extLst>
      <p:ext uri="{BB962C8B-B14F-4D97-AF65-F5344CB8AC3E}">
        <p14:creationId xmlns:p14="http://schemas.microsoft.com/office/powerpoint/2010/main" val="325904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393700" y="692150"/>
            <a:ext cx="6070600" cy="3416300"/>
          </a:xfrm>
          <a:ln/>
        </p:spPr>
      </p:sp>
      <p:sp>
        <p:nvSpPr>
          <p:cNvPr id="104451" name="Rectangle 3"/>
          <p:cNvSpPr>
            <a:spLocks noGrp="1" noChangeArrowheads="1"/>
          </p:cNvSpPr>
          <p:nvPr>
            <p:ph type="body" idx="1"/>
          </p:nvPr>
        </p:nvSpPr>
        <p:spPr>
          <a:noFill/>
          <a:ln w="9525"/>
        </p:spPr>
        <p:txBody>
          <a:bodyPr/>
          <a:lstStyle/>
          <a:p>
            <a:pPr>
              <a:buFontTx/>
              <a:buChar char="•"/>
            </a:pPr>
            <a:r>
              <a:rPr lang="en-US" sz="700" dirty="0"/>
              <a:t>The</a:t>
            </a:r>
            <a:r>
              <a:rPr lang="en-US" sz="700" i="1" dirty="0"/>
              <a:t> </a:t>
            </a:r>
            <a:r>
              <a:rPr lang="en-US" sz="700" i="1" dirty="0">
                <a:solidFill>
                  <a:srgbClr val="00CC00"/>
                </a:solidFill>
              </a:rPr>
              <a:t>vendor master</a:t>
            </a:r>
            <a:r>
              <a:rPr lang="en-US" sz="700" i="1" dirty="0">
                <a:solidFill>
                  <a:schemeClr val="hlink"/>
                </a:solidFill>
              </a:rPr>
              <a:t> </a:t>
            </a:r>
            <a:r>
              <a:rPr lang="en-US" sz="700" dirty="0"/>
              <a:t>includes all data necessary for processing business transactions and corresponding with vendors.</a:t>
            </a:r>
          </a:p>
          <a:p>
            <a:r>
              <a:rPr lang="en-US" sz="700" dirty="0"/>
              <a:t>Information is shared between the accounting and purchasing departments.</a:t>
            </a:r>
          </a:p>
          <a:p>
            <a:endParaRPr lang="en-US" sz="700" dirty="0"/>
          </a:p>
          <a:p>
            <a:pPr>
              <a:buFontTx/>
              <a:buChar char="•"/>
            </a:pPr>
            <a:r>
              <a:rPr lang="en-US" sz="700" dirty="0"/>
              <a:t>Data is grouped into three categories:</a:t>
            </a:r>
          </a:p>
          <a:p>
            <a:pPr lvl="1"/>
            <a:r>
              <a:rPr lang="en-US" sz="800" dirty="0"/>
              <a:t>General data</a:t>
            </a:r>
          </a:p>
          <a:p>
            <a:pPr lvl="1"/>
            <a:r>
              <a:rPr lang="en-US" sz="800" dirty="0"/>
              <a:t>Company code data</a:t>
            </a:r>
          </a:p>
          <a:p>
            <a:pPr lvl="1"/>
            <a:r>
              <a:rPr lang="en-US" sz="800" dirty="0"/>
              <a:t>Purchasing data</a:t>
            </a:r>
          </a:p>
          <a:p>
            <a:pPr lvl="1"/>
            <a:endParaRPr lang="en-US" sz="800" dirty="0"/>
          </a:p>
          <a:p>
            <a:pPr lvl="1">
              <a:buFontTx/>
              <a:buChar char="•"/>
            </a:pPr>
            <a:endParaRPr lang="en-US" sz="800" dirty="0"/>
          </a:p>
          <a:p>
            <a:endParaRPr lang="en-US" dirty="0"/>
          </a:p>
        </p:txBody>
      </p:sp>
    </p:spTree>
    <p:extLst>
      <p:ext uri="{BB962C8B-B14F-4D97-AF65-F5344CB8AC3E}">
        <p14:creationId xmlns:p14="http://schemas.microsoft.com/office/powerpoint/2010/main" val="3899745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393700" y="692150"/>
            <a:ext cx="6070600" cy="3416300"/>
          </a:xfrm>
          <a:ln/>
        </p:spPr>
      </p:sp>
      <p:sp>
        <p:nvSpPr>
          <p:cNvPr id="105475"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058170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393700" y="692150"/>
            <a:ext cx="6070600" cy="3416300"/>
          </a:xfrm>
          <a:ln/>
        </p:spPr>
      </p:sp>
      <p:sp>
        <p:nvSpPr>
          <p:cNvPr id="10649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2781412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393700" y="692150"/>
            <a:ext cx="6070600" cy="3416300"/>
          </a:xfrm>
          <a:ln/>
        </p:spPr>
      </p:sp>
      <p:sp>
        <p:nvSpPr>
          <p:cNvPr id="107523" name="Rectangle 3"/>
          <p:cNvSpPr>
            <a:spLocks noGrp="1" noChangeArrowheads="1"/>
          </p:cNvSpPr>
          <p:nvPr>
            <p:ph type="body" idx="1"/>
          </p:nvPr>
        </p:nvSpPr>
        <p:spPr>
          <a:noFill/>
          <a:ln w="9525"/>
        </p:spPr>
        <p:txBody>
          <a:bodyPr/>
          <a:lstStyle/>
          <a:p>
            <a:pPr>
              <a:buFontTx/>
              <a:buChar char="•"/>
            </a:pPr>
            <a:r>
              <a:rPr lang="en-US"/>
              <a:t>In the previous screen I have blocked company code 1000 and vendor 5000, when I tried to post document in vendor 5000 , it says “ Account 5000 1000 is blocked for posting” You can see the message. </a:t>
            </a:r>
          </a:p>
        </p:txBody>
      </p:sp>
    </p:spTree>
    <p:extLst>
      <p:ext uri="{BB962C8B-B14F-4D97-AF65-F5344CB8AC3E}">
        <p14:creationId xmlns:p14="http://schemas.microsoft.com/office/powerpoint/2010/main" val="2449712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393700" y="692150"/>
            <a:ext cx="6070600" cy="3416300"/>
          </a:xfrm>
          <a:ln cap="flat"/>
        </p:spPr>
      </p:sp>
      <p:sp>
        <p:nvSpPr>
          <p:cNvPr id="79875" name="Rectangle 3"/>
          <p:cNvSpPr>
            <a:spLocks noGrp="1" noChangeArrowheads="1"/>
          </p:cNvSpPr>
          <p:nvPr>
            <p:ph type="body" idx="1"/>
          </p:nvPr>
        </p:nvSpPr>
        <p:spPr>
          <a:noFill/>
          <a:ln w="9525"/>
        </p:spPr>
        <p:txBody>
          <a:bodyPr/>
          <a:lstStyle/>
          <a:p>
            <a:pPr>
              <a:buFontTx/>
              <a:buChar char="•"/>
            </a:pPr>
            <a:r>
              <a:rPr lang="en-US" b="1"/>
              <a:t>This In-house course was developed to meet the needs of SAP R/3 Consultants working at Capgemini. This course is designed to present a high level view of Account Payable Overview and to provide the Consultants with basic information about how to use this Functionality.</a:t>
            </a:r>
          </a:p>
          <a:p>
            <a:pPr>
              <a:buFontTx/>
              <a:buChar char="•"/>
            </a:pPr>
            <a:endParaRPr lang="en-US" b="1"/>
          </a:p>
          <a:p>
            <a:pPr>
              <a:buFontTx/>
              <a:buChar char="•"/>
            </a:pPr>
            <a:r>
              <a:rPr lang="en-US" b="1"/>
              <a:t>More in-depth courses have been developed to train Consultants in specific areas discussed during this course.</a:t>
            </a:r>
          </a:p>
          <a:p>
            <a:pPr>
              <a:buFontTx/>
              <a:buChar char="•"/>
            </a:pPr>
            <a:endParaRPr lang="en-US" b="1"/>
          </a:p>
          <a:p>
            <a:pPr>
              <a:buFontTx/>
              <a:buChar char="•"/>
            </a:pPr>
            <a:r>
              <a:rPr lang="en-US" b="1"/>
              <a:t>Your comments at the conclusion of this training session are appreciated and will help us better tailor future courses to meet your training needs.</a:t>
            </a:r>
          </a:p>
        </p:txBody>
      </p:sp>
    </p:spTree>
    <p:extLst>
      <p:ext uri="{BB962C8B-B14F-4D97-AF65-F5344CB8AC3E}">
        <p14:creationId xmlns:p14="http://schemas.microsoft.com/office/powerpoint/2010/main" val="1207323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pPr marL="180975" indent="-180975" defTabSz="733425"/>
            <a:r>
              <a:rPr lang="en-US" altLang="en-US" dirty="0"/>
              <a:t>Address has typical demographic information</a:t>
            </a:r>
          </a:p>
          <a:p>
            <a:pPr marL="180975" indent="-180975" defTabSz="733425"/>
            <a:r>
              <a:rPr lang="en-US" altLang="en-US" dirty="0"/>
              <a:t>Control has tax and accounting information – Payment</a:t>
            </a:r>
          </a:p>
          <a:p>
            <a:pPr marL="180975" indent="-180975" defTabSz="733425"/>
            <a:r>
              <a:rPr lang="en-US" altLang="en-US" dirty="0"/>
              <a:t>Payment Transactions – Who makes the payments (bank or alternative </a:t>
            </a:r>
            <a:r>
              <a:rPr lang="en-US" altLang="en-US" dirty="0" err="1"/>
              <a:t>payor</a:t>
            </a:r>
            <a:r>
              <a:rPr lang="en-US" altLang="en-US" dirty="0"/>
              <a:t>)</a:t>
            </a:r>
          </a:p>
          <a:p>
            <a:pPr marL="180975" indent="-180975" defTabSz="733425"/>
            <a:r>
              <a:rPr lang="en-US" altLang="en-US" dirty="0"/>
              <a:t>Correspondence – Who and how to contact the people in the purchasing Org</a:t>
            </a:r>
          </a:p>
          <a:p>
            <a:pPr marL="180975" indent="-180975" defTabSz="733425"/>
            <a:r>
              <a:rPr lang="en-US" altLang="en-US" dirty="0"/>
              <a:t>Purchasing Data – Who is the sales person, What conditions, terms, </a:t>
            </a:r>
            <a:r>
              <a:rPr lang="en-US" altLang="en-US" dirty="0" err="1"/>
              <a:t>Inocterms</a:t>
            </a:r>
            <a:r>
              <a:rPr lang="en-US" altLang="en-US" dirty="0"/>
              <a:t> (International Chamber of Commerce shipping)</a:t>
            </a:r>
          </a:p>
          <a:p>
            <a:pPr marL="180975" indent="-180975" defTabSz="733425"/>
            <a:r>
              <a:rPr lang="en-US" altLang="en-US" dirty="0"/>
              <a:t>Dunning works on this side</a:t>
            </a:r>
          </a:p>
          <a:p>
            <a:pPr marL="180975" indent="-180975" defTabSz="733425"/>
            <a:r>
              <a:rPr lang="en-US" altLang="en-US" dirty="0"/>
              <a:t>Partner functions – Defines who is responsible for what action.  </a:t>
            </a:r>
          </a:p>
          <a:p>
            <a:endParaRPr lang="en-US" dirty="0"/>
          </a:p>
        </p:txBody>
      </p:sp>
    </p:spTree>
    <p:extLst>
      <p:ext uri="{BB962C8B-B14F-4D97-AF65-F5344CB8AC3E}">
        <p14:creationId xmlns:p14="http://schemas.microsoft.com/office/powerpoint/2010/main" val="2595659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pPr>
              <a:lnSpc>
                <a:spcPct val="80000"/>
              </a:lnSpc>
            </a:pPr>
            <a:r>
              <a:rPr lang="en-US" altLang="en-US" sz="900" b="1" dirty="0"/>
              <a:t>Bank Key</a:t>
            </a:r>
          </a:p>
          <a:p>
            <a:r>
              <a:rPr lang="en-US" altLang="en-US" dirty="0"/>
              <a:t>When you define the country key, you also specify the country-specific definition of the bank key.</a:t>
            </a:r>
          </a:p>
          <a:p>
            <a:r>
              <a:rPr lang="en-US" altLang="en-US" dirty="0"/>
              <a:t>Normally, you manage banks using their bank number. The bank number in the control data for the bank is then displayed twice, that is, as the bank key too.</a:t>
            </a:r>
          </a:p>
          <a:p>
            <a:r>
              <a:rPr lang="en-US" altLang="en-US" dirty="0"/>
              <a:t>In certain countries, the bank account number takes on this function; then there are no bank numbers and the bank data is managed using the account number.</a:t>
            </a:r>
          </a:p>
          <a:p>
            <a:r>
              <a:rPr lang="en-US" altLang="en-US" dirty="0"/>
              <a:t>For data medium exchange, you may find it useful to be able to enter foreign business partners without a bank number, even if there are bank numbers in the country in question. In this case, </a:t>
            </a:r>
          </a:p>
          <a:p>
            <a:r>
              <a:rPr lang="en-US" altLang="en-US" dirty="0"/>
              <a:t>the bank key can be assigned internally.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dirty="0"/>
              <a:t>Instruction key for data medium exchange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i="0" kern="1200" dirty="0">
                <a:solidFill>
                  <a:schemeClr val="tx1"/>
                </a:solidFill>
                <a:effectLst/>
                <a:latin typeface="Times New Roman" pitchFamily="18" charset="0"/>
                <a:ea typeface="+mn-ea"/>
                <a:cs typeface="+mn-cs"/>
              </a:rPr>
              <a:t>For automatic payment transactions, this field (along with the house bank country and the payment method determined by the payment program) controls which statements are given to the participating banks when carrying out the payment order. This field is used in countries such as Germany, Austria, the Netherlands, Spain, Norway, Finland, and Japan as well as for the </a:t>
            </a:r>
            <a:r>
              <a:rPr lang="en-US" sz="1200" i="0" kern="1200" dirty="0" err="1">
                <a:solidFill>
                  <a:schemeClr val="tx1"/>
                </a:solidFill>
                <a:effectLst/>
                <a:latin typeface="Times New Roman" pitchFamily="18" charset="0"/>
                <a:ea typeface="+mn-ea"/>
                <a:cs typeface="+mn-cs"/>
              </a:rPr>
              <a:t>internnational</a:t>
            </a:r>
            <a:r>
              <a:rPr lang="en-US" sz="1200" i="0" kern="1200" dirty="0">
                <a:solidFill>
                  <a:schemeClr val="tx1"/>
                </a:solidFill>
                <a:effectLst/>
                <a:latin typeface="Times New Roman" pitchFamily="18" charset="0"/>
                <a:ea typeface="+mn-ea"/>
                <a:cs typeface="+mn-cs"/>
              </a:rPr>
              <a:t> SWIFT format, MT100.</a:t>
            </a:r>
          </a:p>
          <a:p>
            <a:endParaRPr lang="en-US" dirty="0"/>
          </a:p>
        </p:txBody>
      </p:sp>
    </p:spTree>
    <p:extLst>
      <p:ext uri="{BB962C8B-B14F-4D97-AF65-F5344CB8AC3E}">
        <p14:creationId xmlns:p14="http://schemas.microsoft.com/office/powerpoint/2010/main" val="3129733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93700" y="692150"/>
            <a:ext cx="6070600" cy="3416300"/>
          </a:xfrm>
          <a:ln/>
        </p:spPr>
      </p:sp>
      <p:sp>
        <p:nvSpPr>
          <p:cNvPr id="84995" name="Rectangle 3"/>
          <p:cNvSpPr>
            <a:spLocks noGrp="1" noChangeArrowheads="1"/>
          </p:cNvSpPr>
          <p:nvPr>
            <p:ph type="body" idx="1"/>
          </p:nvPr>
        </p:nvSpPr>
        <p:spPr>
          <a:noFill/>
          <a:ln w="9525"/>
        </p:spPr>
        <p:txBody>
          <a:bodyPr/>
          <a:lstStyle/>
          <a:p>
            <a:pPr eaLnBrk="1" fontAlgn="t" hangingPunct="1">
              <a:lnSpc>
                <a:spcPct val="90000"/>
              </a:lnSpc>
              <a:buFontTx/>
              <a:buChar char="•"/>
            </a:pPr>
            <a:r>
              <a:rPr lang="en-US" dirty="0"/>
              <a:t>When you post items to a </a:t>
            </a:r>
            <a:r>
              <a:rPr lang="en-US" b="1" dirty="0"/>
              <a:t>subsidiary</a:t>
            </a:r>
            <a:r>
              <a:rPr lang="en-US" dirty="0"/>
              <a:t> </a:t>
            </a:r>
            <a:r>
              <a:rPr lang="en-US" b="1" dirty="0"/>
              <a:t>ledger</a:t>
            </a:r>
            <a:r>
              <a:rPr lang="en-US" dirty="0"/>
              <a:t>, the SAP system automatically posts the same data to the general </a:t>
            </a:r>
            <a:r>
              <a:rPr lang="en-US" b="1" dirty="0"/>
              <a:t>ledger</a:t>
            </a:r>
            <a:r>
              <a:rPr lang="en-US" dirty="0"/>
              <a:t> at the same time. Each </a:t>
            </a:r>
            <a:r>
              <a:rPr lang="en-US" b="1" dirty="0"/>
              <a:t>subsidiary</a:t>
            </a:r>
            <a:r>
              <a:rPr lang="en-US" dirty="0"/>
              <a:t> </a:t>
            </a:r>
            <a:r>
              <a:rPr lang="en-US" b="1" dirty="0"/>
              <a:t>ledger</a:t>
            </a:r>
            <a:r>
              <a:rPr lang="en-US" dirty="0"/>
              <a:t> has one or more reconciliation accounts in the general </a:t>
            </a:r>
            <a:r>
              <a:rPr lang="en-US" b="1" dirty="0"/>
              <a:t>ledger</a:t>
            </a:r>
            <a:r>
              <a:rPr lang="en-US" dirty="0"/>
              <a:t>. These reconciliation accounts ensure that the balance of G/L accounts is always zero. This means that you can draw up financial statements at any time without having to transfer totals from the </a:t>
            </a:r>
            <a:r>
              <a:rPr lang="en-US" dirty="0" err="1"/>
              <a:t>subledgers</a:t>
            </a:r>
            <a:r>
              <a:rPr lang="en-US" dirty="0"/>
              <a:t> to the general </a:t>
            </a:r>
            <a:r>
              <a:rPr lang="en-US" b="1" dirty="0"/>
              <a:t>ledger</a:t>
            </a:r>
            <a:r>
              <a:rPr lang="en-US" dirty="0"/>
              <a:t>.</a:t>
            </a:r>
          </a:p>
        </p:txBody>
      </p:sp>
    </p:spTree>
    <p:extLst>
      <p:ext uri="{BB962C8B-B14F-4D97-AF65-F5344CB8AC3E}">
        <p14:creationId xmlns:p14="http://schemas.microsoft.com/office/powerpoint/2010/main" val="2292920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393700" y="692150"/>
            <a:ext cx="6070600" cy="3416300"/>
          </a:xfrm>
          <a:ln/>
        </p:spPr>
      </p:sp>
      <p:sp>
        <p:nvSpPr>
          <p:cNvPr id="86019" name="Rectangle 3"/>
          <p:cNvSpPr>
            <a:spLocks noGrp="1" noChangeArrowheads="1"/>
          </p:cNvSpPr>
          <p:nvPr>
            <p:ph type="body" idx="1"/>
          </p:nvPr>
        </p:nvSpPr>
        <p:spPr>
          <a:noFill/>
          <a:ln w="9525"/>
        </p:spPr>
        <p:txBody>
          <a:bodyPr/>
          <a:lstStyle/>
          <a:p>
            <a:pPr>
              <a:buFontTx/>
              <a:buNone/>
            </a:pPr>
            <a:endParaRPr lang="en-US" b="1" dirty="0"/>
          </a:p>
        </p:txBody>
      </p:sp>
    </p:spTree>
    <p:extLst>
      <p:ext uri="{BB962C8B-B14F-4D97-AF65-F5344CB8AC3E}">
        <p14:creationId xmlns:p14="http://schemas.microsoft.com/office/powerpoint/2010/main" val="2234132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93700" y="692150"/>
            <a:ext cx="6070600" cy="3416300"/>
          </a:xfrm>
          <a:ln/>
        </p:spPr>
      </p:sp>
      <p:sp>
        <p:nvSpPr>
          <p:cNvPr id="87043" name="Rectangle 3"/>
          <p:cNvSpPr>
            <a:spLocks noGrp="1" noChangeArrowheads="1"/>
          </p:cNvSpPr>
          <p:nvPr>
            <p:ph type="body" idx="1"/>
          </p:nvPr>
        </p:nvSpPr>
        <p:spPr>
          <a:noFill/>
          <a:ln w="9525"/>
        </p:spPr>
        <p:txBody>
          <a:bodyPr/>
          <a:lstStyle/>
          <a:p>
            <a:pPr>
              <a:buFontTx/>
              <a:buChar char="•"/>
            </a:pPr>
            <a:r>
              <a:rPr lang="en-US" b="1" dirty="0"/>
              <a:t> one</a:t>
            </a:r>
            <a:r>
              <a:rPr lang="en-US" dirty="0"/>
              <a:t>-</a:t>
            </a:r>
            <a:r>
              <a:rPr lang="en-US" b="1" dirty="0"/>
              <a:t>time</a:t>
            </a:r>
            <a:r>
              <a:rPr lang="en-US" dirty="0"/>
              <a:t> </a:t>
            </a:r>
            <a:r>
              <a:rPr lang="en-US" b="1" dirty="0"/>
              <a:t>vendor</a:t>
            </a:r>
            <a:r>
              <a:rPr lang="en-US" dirty="0"/>
              <a:t> is a </a:t>
            </a:r>
            <a:r>
              <a:rPr lang="en-US" b="1" dirty="0"/>
              <a:t>vendor</a:t>
            </a:r>
            <a:r>
              <a:rPr lang="en-US" dirty="0"/>
              <a:t> with whom you do business only once or rarely. </a:t>
            </a:r>
          </a:p>
          <a:p>
            <a:r>
              <a:rPr lang="en-US" dirty="0"/>
              <a:t>Therefore you create a common master record for all of these </a:t>
            </a:r>
            <a:r>
              <a:rPr lang="en-US" b="1" dirty="0"/>
              <a:t>vendors</a:t>
            </a:r>
            <a:r>
              <a:rPr lang="en-US" dirty="0"/>
              <a:t>, which does not, however, contain data specific to </a:t>
            </a:r>
            <a:r>
              <a:rPr lang="en-US" b="1" dirty="0"/>
              <a:t>one</a:t>
            </a:r>
            <a:r>
              <a:rPr lang="en-US" dirty="0"/>
              <a:t> single </a:t>
            </a:r>
            <a:r>
              <a:rPr lang="en-US" b="1" dirty="0"/>
              <a:t>vendor</a:t>
            </a:r>
            <a:r>
              <a:rPr lang="en-US" dirty="0"/>
              <a:t>, such as name and address. </a:t>
            </a:r>
          </a:p>
          <a:p>
            <a:endParaRPr lang="en-US" dirty="0"/>
          </a:p>
        </p:txBody>
      </p:sp>
    </p:spTree>
    <p:extLst>
      <p:ext uri="{BB962C8B-B14F-4D97-AF65-F5344CB8AC3E}">
        <p14:creationId xmlns:p14="http://schemas.microsoft.com/office/powerpoint/2010/main" val="156688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393700" y="692150"/>
            <a:ext cx="6070600" cy="3416300"/>
          </a:xfrm>
          <a:ln/>
        </p:spPr>
      </p:sp>
      <p:sp>
        <p:nvSpPr>
          <p:cNvPr id="88067" name="Rectangle 3"/>
          <p:cNvSpPr>
            <a:spLocks noGrp="1" noChangeArrowheads="1"/>
          </p:cNvSpPr>
          <p:nvPr>
            <p:ph type="body" idx="1"/>
          </p:nvPr>
        </p:nvSpPr>
        <p:spPr>
          <a:noFill/>
          <a:ln w="9525"/>
        </p:spPr>
        <p:txBody>
          <a:bodyPr/>
          <a:lstStyle/>
          <a:p>
            <a:pPr>
              <a:buFontTx/>
              <a:buChar char="•"/>
            </a:pPr>
            <a:r>
              <a:rPr lang="en-US"/>
              <a:t>The account group determines the status of the fields in a vendor master record. You have to specify an account group when creating a master record.</a:t>
            </a:r>
          </a:p>
          <a:p>
            <a:r>
              <a:rPr lang="en-US"/>
              <a:t>When you enter a vendor master record, you must makes an entry in some of the fields. </a:t>
            </a:r>
          </a:p>
        </p:txBody>
      </p:sp>
    </p:spTree>
    <p:extLst>
      <p:ext uri="{BB962C8B-B14F-4D97-AF65-F5344CB8AC3E}">
        <p14:creationId xmlns:p14="http://schemas.microsoft.com/office/powerpoint/2010/main" val="2858132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93700" y="692150"/>
            <a:ext cx="6070600" cy="3416300"/>
          </a:xfrm>
          <a:ln/>
        </p:spPr>
      </p:sp>
      <p:sp>
        <p:nvSpPr>
          <p:cNvPr id="89091" name="Rectangle 3"/>
          <p:cNvSpPr>
            <a:spLocks noGrp="1" noChangeArrowheads="1"/>
          </p:cNvSpPr>
          <p:nvPr>
            <p:ph type="body" idx="1"/>
          </p:nvPr>
        </p:nvSpPr>
        <p:spPr>
          <a:noFill/>
          <a:ln w="9525"/>
        </p:spPr>
        <p:txBody>
          <a:bodyPr/>
          <a:lstStyle/>
          <a:p>
            <a:pPr marL="228600" indent="-228600"/>
            <a:r>
              <a:rPr lang="en-US" sz="700" dirty="0"/>
              <a:t>Data is grouped into three categories:</a:t>
            </a:r>
          </a:p>
          <a:p>
            <a:pPr marL="685800" lvl="1" indent="-228600">
              <a:buFontTx/>
              <a:buChar char="•"/>
            </a:pPr>
            <a:r>
              <a:rPr lang="en-US" sz="800" dirty="0"/>
              <a:t>General data</a:t>
            </a:r>
          </a:p>
          <a:p>
            <a:pPr marL="685800" lvl="1" indent="-228600">
              <a:buFontTx/>
              <a:buChar char="•"/>
            </a:pPr>
            <a:r>
              <a:rPr lang="en-US" sz="800" dirty="0"/>
              <a:t>Company code data</a:t>
            </a:r>
          </a:p>
          <a:p>
            <a:pPr marL="685800" lvl="1" indent="-228600">
              <a:buFontTx/>
              <a:buChar char="•"/>
            </a:pPr>
            <a:r>
              <a:rPr lang="en-US" sz="800" dirty="0"/>
              <a:t>Purchasing data</a:t>
            </a:r>
          </a:p>
          <a:p>
            <a:pPr marL="228600" indent="-228600"/>
            <a:endParaRPr lang="en-US" dirty="0"/>
          </a:p>
        </p:txBody>
      </p:sp>
    </p:spTree>
    <p:extLst>
      <p:ext uri="{BB962C8B-B14F-4D97-AF65-F5344CB8AC3E}">
        <p14:creationId xmlns:p14="http://schemas.microsoft.com/office/powerpoint/2010/main" val="258175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393700" y="692150"/>
            <a:ext cx="6070600" cy="3416300"/>
          </a:xfrm>
          <a:ln/>
        </p:spPr>
      </p:sp>
      <p:sp>
        <p:nvSpPr>
          <p:cNvPr id="103427" name="Rectangle 3"/>
          <p:cNvSpPr>
            <a:spLocks noGrp="1" noChangeArrowheads="1"/>
          </p:cNvSpPr>
          <p:nvPr>
            <p:ph type="body" idx="1"/>
          </p:nvPr>
        </p:nvSpPr>
        <p:spPr>
          <a:noFill/>
          <a:ln w="9525"/>
        </p:spPr>
        <p:txBody>
          <a:bodyPr/>
          <a:lstStyle/>
          <a:p>
            <a:pPr>
              <a:lnSpc>
                <a:spcPct val="90000"/>
              </a:lnSpc>
              <a:buFontTx/>
              <a:buChar char="•"/>
            </a:pPr>
            <a:r>
              <a:rPr lang="en-US" b="1"/>
              <a:t>CREATE:</a:t>
            </a:r>
          </a:p>
          <a:p>
            <a:pPr>
              <a:lnSpc>
                <a:spcPct val="90000"/>
              </a:lnSpc>
            </a:pPr>
            <a:r>
              <a:rPr lang="en-US"/>
              <a:t>1.Create separately for the company code</a:t>
            </a:r>
          </a:p>
          <a:p>
            <a:pPr>
              <a:lnSpc>
                <a:spcPct val="90000"/>
              </a:lnSpc>
            </a:pPr>
            <a:r>
              <a:rPr lang="en-US"/>
              <a:t>2.Create  separately for the purchasing area</a:t>
            </a:r>
          </a:p>
          <a:p>
            <a:pPr>
              <a:lnSpc>
                <a:spcPct val="90000"/>
              </a:lnSpc>
            </a:pPr>
            <a:r>
              <a:rPr lang="en-US"/>
              <a:t>3.Create centrally for  both company code and purchasing area</a:t>
            </a:r>
          </a:p>
          <a:p>
            <a:pPr>
              <a:lnSpc>
                <a:spcPct val="90000"/>
              </a:lnSpc>
              <a:buFontTx/>
              <a:buChar char="•"/>
            </a:pPr>
            <a:r>
              <a:rPr lang="en-US" b="1"/>
              <a:t>CHANGE:</a:t>
            </a:r>
          </a:p>
          <a:p>
            <a:pPr>
              <a:lnSpc>
                <a:spcPct val="90000"/>
              </a:lnSpc>
            </a:pPr>
            <a:r>
              <a:rPr lang="en-US"/>
              <a:t> Change data centrally (general, company code, and purchasing data)</a:t>
            </a:r>
          </a:p>
          <a:p>
            <a:pPr>
              <a:lnSpc>
                <a:spcPct val="90000"/>
              </a:lnSpc>
            </a:pPr>
            <a:r>
              <a:rPr lang="en-US"/>
              <a:t> Change accounting data only (general and company code data)</a:t>
            </a:r>
          </a:p>
          <a:p>
            <a:pPr>
              <a:lnSpc>
                <a:spcPct val="90000"/>
              </a:lnSpc>
            </a:pPr>
            <a:r>
              <a:rPr lang="en-US"/>
              <a:t> Change purchasing data (general and purchasing data)</a:t>
            </a:r>
          </a:p>
          <a:p>
            <a:pPr>
              <a:lnSpc>
                <a:spcPct val="90000"/>
              </a:lnSpc>
              <a:buFontTx/>
              <a:buChar char="•"/>
            </a:pPr>
            <a:r>
              <a:rPr lang="en-US" b="1"/>
              <a:t>DISPLAY</a:t>
            </a:r>
          </a:p>
          <a:p>
            <a:pPr>
              <a:lnSpc>
                <a:spcPct val="90000"/>
              </a:lnSpc>
            </a:pPr>
            <a:r>
              <a:rPr lang="en-US"/>
              <a:t> You can display all the changes for the following:</a:t>
            </a:r>
          </a:p>
          <a:p>
            <a:pPr>
              <a:lnSpc>
                <a:spcPct val="90000"/>
              </a:lnSpc>
            </a:pPr>
            <a:r>
              <a:rPr lang="en-US"/>
              <a:t> A certain field</a:t>
            </a:r>
          </a:p>
          <a:p>
            <a:pPr>
              <a:lnSpc>
                <a:spcPct val="90000"/>
              </a:lnSpc>
            </a:pPr>
            <a:r>
              <a:rPr lang="en-US"/>
              <a:t> A master record</a:t>
            </a:r>
          </a:p>
          <a:p>
            <a:pPr>
              <a:lnSpc>
                <a:spcPct val="90000"/>
              </a:lnSpc>
            </a:pPr>
            <a:r>
              <a:rPr lang="en-US"/>
              <a:t> For several vendor master records</a:t>
            </a:r>
          </a:p>
          <a:p>
            <a:pPr>
              <a:lnSpc>
                <a:spcPct val="90000"/>
              </a:lnSpc>
            </a:pPr>
            <a:endParaRPr lang="en-US" b="1"/>
          </a:p>
          <a:p>
            <a:pPr>
              <a:lnSpc>
                <a:spcPct val="90000"/>
              </a:lnSpc>
              <a:buFontTx/>
              <a:buChar char="•"/>
            </a:pPr>
            <a:r>
              <a:rPr lang="en-US" b="1"/>
              <a:t>BLOCK</a:t>
            </a:r>
          </a:p>
          <a:p>
            <a:pPr>
              <a:lnSpc>
                <a:spcPct val="90000"/>
              </a:lnSpc>
            </a:pPr>
            <a:r>
              <a:rPr lang="en-US"/>
              <a:t>Posting block for certain company codes </a:t>
            </a:r>
            <a:r>
              <a:rPr lang="en-US" b="1"/>
              <a:t>OR</a:t>
            </a:r>
            <a:r>
              <a:rPr lang="en-US"/>
              <a:t> for all company codes.</a:t>
            </a:r>
          </a:p>
          <a:p>
            <a:pPr>
              <a:lnSpc>
                <a:spcPct val="90000"/>
              </a:lnSpc>
            </a:pPr>
            <a:r>
              <a:rPr lang="en-US"/>
              <a:t> Purchasing block for certain purchasing organizations or for all purchasing organizations.</a:t>
            </a:r>
          </a:p>
          <a:p>
            <a:pPr>
              <a:lnSpc>
                <a:spcPct val="90000"/>
              </a:lnSpc>
            </a:pPr>
            <a:endParaRPr lang="en-US" b="1"/>
          </a:p>
          <a:p>
            <a:pPr>
              <a:lnSpc>
                <a:spcPct val="90000"/>
              </a:lnSpc>
            </a:pPr>
            <a:endParaRPr lang="en-US" b="1"/>
          </a:p>
          <a:p>
            <a:pPr>
              <a:lnSpc>
                <a:spcPct val="90000"/>
              </a:lnSpc>
            </a:pPr>
            <a:endParaRPr lang="en-US" b="1"/>
          </a:p>
          <a:p>
            <a:pPr>
              <a:lnSpc>
                <a:spcPct val="90000"/>
              </a:lnSpc>
            </a:pPr>
            <a:endParaRPr lang="en-US" b="1"/>
          </a:p>
          <a:p>
            <a:pPr>
              <a:lnSpc>
                <a:spcPct val="90000"/>
              </a:lnSpc>
            </a:pPr>
            <a:endParaRPr lang="en-US" b="1"/>
          </a:p>
          <a:p>
            <a:pPr>
              <a:lnSpc>
                <a:spcPct val="90000"/>
              </a:lnSpc>
            </a:pPr>
            <a:endParaRPr lang="en-US"/>
          </a:p>
        </p:txBody>
      </p:sp>
    </p:spTree>
    <p:extLst>
      <p:ext uri="{BB962C8B-B14F-4D97-AF65-F5344CB8AC3E}">
        <p14:creationId xmlns:p14="http://schemas.microsoft.com/office/powerpoint/2010/main" val="325904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393700" y="692150"/>
            <a:ext cx="6070600" cy="3416300"/>
          </a:xfrm>
          <a:ln/>
        </p:spPr>
      </p:sp>
      <p:sp>
        <p:nvSpPr>
          <p:cNvPr id="104451" name="Rectangle 3"/>
          <p:cNvSpPr>
            <a:spLocks noGrp="1" noChangeArrowheads="1"/>
          </p:cNvSpPr>
          <p:nvPr>
            <p:ph type="body" idx="1"/>
          </p:nvPr>
        </p:nvSpPr>
        <p:spPr>
          <a:noFill/>
          <a:ln w="9525"/>
        </p:spPr>
        <p:txBody>
          <a:bodyPr/>
          <a:lstStyle/>
          <a:p>
            <a:pPr>
              <a:buFontTx/>
              <a:buChar char="•"/>
            </a:pPr>
            <a:r>
              <a:rPr lang="en-US" sz="700" dirty="0"/>
              <a:t>The</a:t>
            </a:r>
            <a:r>
              <a:rPr lang="en-US" sz="700" i="1" dirty="0"/>
              <a:t> </a:t>
            </a:r>
            <a:r>
              <a:rPr lang="en-US" sz="700" i="1" dirty="0">
                <a:solidFill>
                  <a:srgbClr val="00CC00"/>
                </a:solidFill>
              </a:rPr>
              <a:t>vendor master</a:t>
            </a:r>
            <a:r>
              <a:rPr lang="en-US" sz="700" i="1" dirty="0">
                <a:solidFill>
                  <a:schemeClr val="hlink"/>
                </a:solidFill>
              </a:rPr>
              <a:t> </a:t>
            </a:r>
            <a:r>
              <a:rPr lang="en-US" sz="700" dirty="0"/>
              <a:t>includes all data necessary for processing business transactions and corresponding with vendors.</a:t>
            </a:r>
          </a:p>
          <a:p>
            <a:r>
              <a:rPr lang="en-US" sz="700" dirty="0"/>
              <a:t>Information is shared between the accounting and purchasing departments.</a:t>
            </a:r>
          </a:p>
          <a:p>
            <a:endParaRPr lang="en-US" sz="700" dirty="0"/>
          </a:p>
          <a:p>
            <a:pPr>
              <a:buFontTx/>
              <a:buChar char="•"/>
            </a:pPr>
            <a:r>
              <a:rPr lang="en-US" sz="700" dirty="0"/>
              <a:t>Data is grouped into three categories:</a:t>
            </a:r>
          </a:p>
          <a:p>
            <a:pPr lvl="1"/>
            <a:r>
              <a:rPr lang="en-US" sz="800" dirty="0"/>
              <a:t>General data</a:t>
            </a:r>
          </a:p>
          <a:p>
            <a:pPr lvl="1"/>
            <a:r>
              <a:rPr lang="en-US" sz="800" dirty="0"/>
              <a:t>Company code data</a:t>
            </a:r>
          </a:p>
          <a:p>
            <a:pPr lvl="1"/>
            <a:r>
              <a:rPr lang="en-US" sz="800" dirty="0"/>
              <a:t>Purchasing data</a:t>
            </a:r>
          </a:p>
          <a:p>
            <a:pPr lvl="1"/>
            <a:endParaRPr lang="en-US" sz="800" dirty="0"/>
          </a:p>
          <a:p>
            <a:pPr lvl="1">
              <a:buFontTx/>
              <a:buChar char="•"/>
            </a:pPr>
            <a:endParaRPr lang="en-US" sz="800" dirty="0"/>
          </a:p>
          <a:p>
            <a:endParaRPr lang="en-US" dirty="0"/>
          </a:p>
        </p:txBody>
      </p:sp>
    </p:spTree>
    <p:extLst>
      <p:ext uri="{BB962C8B-B14F-4D97-AF65-F5344CB8AC3E}">
        <p14:creationId xmlns:p14="http://schemas.microsoft.com/office/powerpoint/2010/main" val="3899745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vert="horz" lIns="0" tIns="180000" rIns="0" bIns="0" rtlCol="0" anchor="t">
            <a:noAutofit/>
          </a:bodyPr>
          <a:lstStyle>
            <a:lvl1pPr>
              <a:defRPr lang="en-US"/>
            </a:lvl1pPr>
          </a:lstStyle>
          <a:p>
            <a:pPr lvl="0"/>
            <a:r>
              <a:rPr lang="en-US"/>
              <a:t>Click to edit Master title style</a:t>
            </a:r>
          </a:p>
        </p:txBody>
      </p:sp>
      <p:sp>
        <p:nvSpPr>
          <p:cNvPr id="6" name="Espace réservé du texte 4">
            <a:extLst>
              <a:ext uri="{FF2B5EF4-FFF2-40B4-BE49-F238E27FC236}">
                <a16:creationId xmlns:a16="http://schemas.microsoft.com/office/drawing/2014/main" id="{BA481B46-4B6D-4361-AB57-2D166C5DCFF3}"/>
              </a:ext>
            </a:extLst>
          </p:cNvPr>
          <p:cNvSpPr>
            <a:spLocks noGrp="1"/>
          </p:cNvSpPr>
          <p:nvPr>
            <p:ph type="body" sz="quarter" idx="11" hasCustomPrompt="1"/>
          </p:nvPr>
        </p:nvSpPr>
        <p:spPr>
          <a:xfrm>
            <a:off x="227349" y="980728"/>
            <a:ext cx="11700000" cy="504056"/>
          </a:xfrm>
          <a:prstGeom prst="rect">
            <a:avLst/>
          </a:prstGeom>
        </p:spPr>
        <p:txBody>
          <a:bodyPr/>
          <a:lstStyle>
            <a:lvl1pPr>
              <a:defRPr sz="1800" i="1">
                <a:solidFill>
                  <a:schemeClr val="accent2"/>
                </a:solidFill>
              </a:defRPr>
            </a:lvl1pPr>
          </a:lstStyle>
          <a:p>
            <a:pPr lvl="0"/>
            <a:r>
              <a:rPr lang="en-US" dirty="0"/>
              <a:t>Click to edit Master subtitle styles</a:t>
            </a:r>
          </a:p>
        </p:txBody>
      </p:sp>
      <p:sp>
        <p:nvSpPr>
          <p:cNvPr id="7" name="Text Placeholder 3">
            <a:extLst>
              <a:ext uri="{FF2B5EF4-FFF2-40B4-BE49-F238E27FC236}">
                <a16:creationId xmlns:a16="http://schemas.microsoft.com/office/drawing/2014/main" id="{26FBB676-D5E1-489A-A845-100D87C7DBA9}"/>
              </a:ext>
            </a:extLst>
          </p:cNvPr>
          <p:cNvSpPr>
            <a:spLocks noGrp="1"/>
          </p:cNvSpPr>
          <p:nvPr>
            <p:ph type="body" sz="quarter" idx="10"/>
          </p:nvPr>
        </p:nvSpPr>
        <p:spPr>
          <a:xfrm>
            <a:off x="227348" y="1815352"/>
            <a:ext cx="11700000" cy="4466201"/>
          </a:xfrm>
          <a:prstGeom prst="rect">
            <a:avLst/>
          </a:prstGeom>
        </p:spPr>
        <p:txBody>
          <a:bodyPr/>
          <a:lstStyle>
            <a:lvl1pPr>
              <a:lnSpc>
                <a:spcPct val="100000"/>
              </a:lnSpc>
              <a:spcBef>
                <a:spcPts val="1200"/>
              </a:spcBef>
              <a:defRPr/>
            </a:lvl1pPr>
            <a:lvl2pPr>
              <a:lnSpc>
                <a:spcPct val="100000"/>
              </a:lnSpc>
              <a:spcBef>
                <a:spcPts val="1200"/>
              </a:spcBef>
              <a:defRPr/>
            </a:lvl2pPr>
            <a:lvl3pPr>
              <a:lnSpc>
                <a:spcPct val="100000"/>
              </a:lnSpc>
              <a:spcBef>
                <a:spcPts val="1200"/>
              </a:spcBef>
              <a:defRPr/>
            </a:lvl3pPr>
            <a:lvl4pPr>
              <a:lnSpc>
                <a:spcPct val="100000"/>
              </a:lnSpc>
              <a:spcBef>
                <a:spcPts val="1200"/>
              </a:spcBef>
              <a:defRPr/>
            </a:lvl4pPr>
            <a:lvl5pPr>
              <a:lnSpc>
                <a:spcPct val="100000"/>
              </a:lnSpc>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4474-C16C-439E-9CE9-0879825DA8E3}"/>
              </a:ext>
            </a:extLst>
          </p:cNvPr>
          <p:cNvSpPr>
            <a:spLocks noGrp="1"/>
          </p:cNvSpPr>
          <p:nvPr>
            <p:ph type="dt" sz="half" idx="10"/>
          </p:nvPr>
        </p:nvSpPr>
        <p:spPr/>
        <p:txBody>
          <a:bodyPr/>
          <a:lstStyle/>
          <a:p>
            <a:fld id="{8DAF90A0-F2C1-4CDB-B9DA-CF06F228E82A}" type="datetimeFigureOut">
              <a:rPr lang="en-US" smtClean="0"/>
              <a:t>8/30/2022</a:t>
            </a:fld>
            <a:endParaRPr lang="en-US"/>
          </a:p>
        </p:txBody>
      </p:sp>
      <p:sp>
        <p:nvSpPr>
          <p:cNvPr id="3" name="Footer Placeholder 2">
            <a:extLst>
              <a:ext uri="{FF2B5EF4-FFF2-40B4-BE49-F238E27FC236}">
                <a16:creationId xmlns:a16="http://schemas.microsoft.com/office/drawing/2014/main" id="{F6D3E856-2D3A-488E-AFA5-9D5459EA8C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235F95-5B06-486E-8A15-6525BF2F9970}"/>
              </a:ext>
            </a:extLst>
          </p:cNvPr>
          <p:cNvSpPr>
            <a:spLocks noGrp="1"/>
          </p:cNvSpPr>
          <p:nvPr>
            <p:ph type="sldNum" sz="quarter" idx="12"/>
          </p:nvPr>
        </p:nvSpPr>
        <p:spPr/>
        <p:txBody>
          <a:bodyPr/>
          <a:lstStyle/>
          <a:p>
            <a:fld id="{5AF05FCE-C73A-4035-8BA4-ECBFC9E9EA5D}" type="slidenum">
              <a:rPr lang="en-US" smtClean="0"/>
              <a:t>‹#›</a:t>
            </a:fld>
            <a:endParaRPr lang="en-US"/>
          </a:p>
        </p:txBody>
      </p:sp>
    </p:spTree>
    <p:extLst>
      <p:ext uri="{BB962C8B-B14F-4D97-AF65-F5344CB8AC3E}">
        <p14:creationId xmlns:p14="http://schemas.microsoft.com/office/powerpoint/2010/main" val="108178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2" y="436563"/>
            <a:ext cx="11645900" cy="671512"/>
          </a:xfrm>
        </p:spPr>
        <p:txBody>
          <a:bodyPr/>
          <a:lstStyle/>
          <a:p>
            <a:r>
              <a:rPr lang="en-US"/>
              <a:t>Click to edit Master title style</a:t>
            </a:r>
          </a:p>
        </p:txBody>
      </p:sp>
      <p:sp>
        <p:nvSpPr>
          <p:cNvPr id="3" name="Text Placeholder 2"/>
          <p:cNvSpPr>
            <a:spLocks noGrp="1"/>
          </p:cNvSpPr>
          <p:nvPr>
            <p:ph type="body" sz="half" idx="1"/>
          </p:nvPr>
        </p:nvSpPr>
        <p:spPr>
          <a:xfrm>
            <a:off x="863600" y="1962149"/>
            <a:ext cx="5099051"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3" y="1962149"/>
            <a:ext cx="5099049"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5843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962149"/>
            <a:ext cx="5099051" cy="3981451"/>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3" y="1962149"/>
            <a:ext cx="5099049" cy="3981451"/>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443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0" name="Object 9"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039327573"/>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2" y="2"/>
          <a:ext cx="180999"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0488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7EAE-AF30-4C5C-B186-E430BBCFC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F47672-7515-4DAE-A249-A04CFC8424C5}"/>
              </a:ext>
            </a:extLst>
          </p:cNvPr>
          <p:cNvSpPr>
            <a:spLocks noGrp="1"/>
          </p:cNvSpPr>
          <p:nvPr>
            <p:ph type="dt" sz="half" idx="10"/>
          </p:nvPr>
        </p:nvSpPr>
        <p:spPr/>
        <p:txBody>
          <a:bodyPr/>
          <a:lstStyle/>
          <a:p>
            <a:fld id="{540276A1-5A31-40C0-B086-AA9090B40AA0}" type="datetimeFigureOut">
              <a:rPr lang="en-US" smtClean="0"/>
              <a:t>8/30/2022</a:t>
            </a:fld>
            <a:endParaRPr lang="en-US"/>
          </a:p>
        </p:txBody>
      </p:sp>
      <p:sp>
        <p:nvSpPr>
          <p:cNvPr id="4" name="Footer Placeholder 3">
            <a:extLst>
              <a:ext uri="{FF2B5EF4-FFF2-40B4-BE49-F238E27FC236}">
                <a16:creationId xmlns:a16="http://schemas.microsoft.com/office/drawing/2014/main" id="{0AFC9069-FF8A-4CDA-96F2-4CAA05B377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57D1D-7D32-45AA-8BEE-F6DF161E51E5}"/>
              </a:ext>
            </a:extLst>
          </p:cNvPr>
          <p:cNvSpPr>
            <a:spLocks noGrp="1"/>
          </p:cNvSpPr>
          <p:nvPr>
            <p:ph type="sldNum" sz="quarter" idx="12"/>
          </p:nvPr>
        </p:nvSpPr>
        <p:spPr/>
        <p:txBody>
          <a:bodyPr/>
          <a:lstStyle/>
          <a:p>
            <a:fld id="{B3EF83FC-1B3A-4596-B4D9-C9DCF9E31860}" type="slidenum">
              <a:rPr lang="en-US" smtClean="0"/>
              <a:t>‹#›</a:t>
            </a:fld>
            <a:endParaRPr lang="en-US"/>
          </a:p>
        </p:txBody>
      </p:sp>
    </p:spTree>
    <p:extLst>
      <p:ext uri="{BB962C8B-B14F-4D97-AF65-F5344CB8AC3E}">
        <p14:creationId xmlns:p14="http://schemas.microsoft.com/office/powerpoint/2010/main" val="189362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2" y="436563"/>
            <a:ext cx="11645900" cy="671512"/>
          </a:xfrm>
        </p:spPr>
        <p:txBody>
          <a:bodyPr/>
          <a:lstStyle/>
          <a:p>
            <a:r>
              <a:rPr lang="en-US"/>
              <a:t>Click to edit Master title style</a:t>
            </a:r>
          </a:p>
        </p:txBody>
      </p:sp>
      <p:sp>
        <p:nvSpPr>
          <p:cNvPr id="3" name="Content Placeholder 2"/>
          <p:cNvSpPr>
            <a:spLocks noGrp="1"/>
          </p:cNvSpPr>
          <p:nvPr>
            <p:ph sz="half" idx="1"/>
          </p:nvPr>
        </p:nvSpPr>
        <p:spPr>
          <a:xfrm>
            <a:off x="863600" y="1962149"/>
            <a:ext cx="5099051" cy="39814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65853" y="1962151"/>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65853" y="4029076"/>
            <a:ext cx="5099049" cy="191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56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7FD5-994D-498E-99D5-E3FBBCC06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B904AD-AC33-4499-BB86-6C8AF3EB90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2B76F-8682-4054-8DCB-BCFC99DEE170}"/>
              </a:ext>
            </a:extLst>
          </p:cNvPr>
          <p:cNvSpPr>
            <a:spLocks noGrp="1"/>
          </p:cNvSpPr>
          <p:nvPr>
            <p:ph type="dt" sz="half" idx="10"/>
          </p:nvPr>
        </p:nvSpPr>
        <p:spPr/>
        <p:txBody>
          <a:bodyPr/>
          <a:lstStyle/>
          <a:p>
            <a:fld id="{540276A1-5A31-40C0-B086-AA9090B40AA0}" type="datetimeFigureOut">
              <a:rPr lang="en-US" smtClean="0"/>
              <a:t>8/30/2022</a:t>
            </a:fld>
            <a:endParaRPr lang="en-US"/>
          </a:p>
        </p:txBody>
      </p:sp>
      <p:sp>
        <p:nvSpPr>
          <p:cNvPr id="5" name="Footer Placeholder 4">
            <a:extLst>
              <a:ext uri="{FF2B5EF4-FFF2-40B4-BE49-F238E27FC236}">
                <a16:creationId xmlns:a16="http://schemas.microsoft.com/office/drawing/2014/main" id="{02469FA8-9E24-41C6-B8FC-6CBF8EF2D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98057-F68E-4C7A-88E0-1F8BC20BF5E1}"/>
              </a:ext>
            </a:extLst>
          </p:cNvPr>
          <p:cNvSpPr>
            <a:spLocks noGrp="1"/>
          </p:cNvSpPr>
          <p:nvPr>
            <p:ph type="sldNum" sz="quarter" idx="12"/>
          </p:nvPr>
        </p:nvSpPr>
        <p:spPr/>
        <p:txBody>
          <a:bodyPr/>
          <a:lstStyle/>
          <a:p>
            <a:fld id="{B3EF83FC-1B3A-4596-B4D9-C9DCF9E31860}" type="slidenum">
              <a:rPr lang="en-US" smtClean="0"/>
              <a:t>‹#›</a:t>
            </a:fld>
            <a:endParaRPr lang="en-US"/>
          </a:p>
        </p:txBody>
      </p:sp>
    </p:spTree>
    <p:extLst>
      <p:ext uri="{BB962C8B-B14F-4D97-AF65-F5344CB8AC3E}">
        <p14:creationId xmlns:p14="http://schemas.microsoft.com/office/powerpoint/2010/main" val="319700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2" name="Object 1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Tree>
    <p:extLst>
      <p:ext uri="{BB962C8B-B14F-4D97-AF65-F5344CB8AC3E}">
        <p14:creationId xmlns:p14="http://schemas.microsoft.com/office/powerpoint/2010/main" val="301022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5" imgW="270" imgH="270" progId="TCLayout.ActiveDocument.1">
                  <p:embed/>
                </p:oleObj>
              </mc:Choice>
              <mc:Fallback>
                <p:oleObj name="think-cell Slide" r:id="rId15" imgW="270" imgH="270" progId="TCLayout.ActiveDocument.1">
                  <p:embed/>
                  <p:pic>
                    <p:nvPicPr>
                      <p:cNvPr id="21" name="Object 20"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82" r:id="rId2"/>
    <p:sldLayoutId id="2147483883" r:id="rId3"/>
    <p:sldLayoutId id="2147483884"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p:txBody>
          <a:bodyPr/>
          <a:lstStyle/>
          <a:p>
            <a:r>
              <a:rPr lang="en-US" dirty="0"/>
              <a:t>Accounts Payable I</a:t>
            </a:r>
          </a:p>
        </p:txBody>
      </p:sp>
      <p:sp>
        <p:nvSpPr>
          <p:cNvPr id="4" name="Subtitle 3">
            <a:extLst>
              <a:ext uri="{FF2B5EF4-FFF2-40B4-BE49-F238E27FC236}">
                <a16:creationId xmlns:a16="http://schemas.microsoft.com/office/drawing/2014/main" id="{842FEBBC-6E56-45E1-BD0A-EA28D3239C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Vendor Account Groups</a:t>
            </a:r>
          </a:p>
        </p:txBody>
      </p:sp>
      <p:grpSp>
        <p:nvGrpSpPr>
          <p:cNvPr id="4" name="Group 3">
            <a:extLst>
              <a:ext uri="{FF2B5EF4-FFF2-40B4-BE49-F238E27FC236}">
                <a16:creationId xmlns:a16="http://schemas.microsoft.com/office/drawing/2014/main" id="{C0C18130-1A91-48E2-B73A-48452EDCD339}"/>
              </a:ext>
            </a:extLst>
          </p:cNvPr>
          <p:cNvGrpSpPr/>
          <p:nvPr/>
        </p:nvGrpSpPr>
        <p:grpSpPr>
          <a:xfrm>
            <a:off x="459874" y="1752600"/>
            <a:ext cx="11272252" cy="4365171"/>
            <a:chOff x="406400" y="1752600"/>
            <a:chExt cx="11272252" cy="4365171"/>
          </a:xfrm>
        </p:grpSpPr>
        <p:pic>
          <p:nvPicPr>
            <p:cNvPr id="35844" name="Picture 4"/>
            <p:cNvPicPr>
              <a:picLocks noChangeAspect="1" noChangeArrowheads="1"/>
            </p:cNvPicPr>
            <p:nvPr/>
          </p:nvPicPr>
          <p:blipFill rotWithShape="1">
            <a:blip r:embed="rId2" cstate="print"/>
            <a:srcRect b="3378"/>
            <a:stretch/>
          </p:blipFill>
          <p:spPr bwMode="auto">
            <a:xfrm>
              <a:off x="406400" y="1752600"/>
              <a:ext cx="4470400" cy="4196680"/>
            </a:xfrm>
            <a:prstGeom prst="rect">
              <a:avLst/>
            </a:prstGeom>
            <a:noFill/>
            <a:ln w="28575">
              <a:solidFill>
                <a:schemeClr val="tx1"/>
              </a:solidFill>
              <a:miter lim="800000"/>
              <a:headEnd/>
              <a:tailEnd/>
            </a:ln>
          </p:spPr>
        </p:pic>
        <p:sp>
          <p:nvSpPr>
            <p:cNvPr id="35845" name="AutoShape 5"/>
            <p:cNvSpPr>
              <a:spLocks noChangeArrowheads="1"/>
            </p:cNvSpPr>
            <p:nvPr/>
          </p:nvSpPr>
          <p:spPr bwMode="auto">
            <a:xfrm>
              <a:off x="1524000" y="3124200"/>
              <a:ext cx="1117600" cy="457200"/>
            </a:xfrm>
            <a:prstGeom prst="wedgeRectCallout">
              <a:avLst>
                <a:gd name="adj1" fmla="val -43750"/>
                <a:gd name="adj2" fmla="val 70000"/>
              </a:avLst>
            </a:prstGeom>
            <a:noFill/>
            <a:ln w="9525" algn="ctr">
              <a:noFill/>
              <a:miter lim="800000"/>
              <a:headEnd/>
              <a:tailEnd/>
            </a:ln>
          </p:spPr>
          <p:txBody>
            <a:bodyPr/>
            <a:lstStyle/>
            <a:p>
              <a:pPr algn="ctr"/>
              <a:endParaRPr lang="en-US" sz="2400"/>
            </a:p>
          </p:txBody>
        </p:sp>
        <p:sp>
          <p:nvSpPr>
            <p:cNvPr id="35846" name="AutoShape 6"/>
            <p:cNvSpPr>
              <a:spLocks noChangeArrowheads="1"/>
            </p:cNvSpPr>
            <p:nvPr/>
          </p:nvSpPr>
          <p:spPr bwMode="auto">
            <a:xfrm>
              <a:off x="1422400" y="3048000"/>
              <a:ext cx="2032000" cy="533400"/>
            </a:xfrm>
            <a:prstGeom prst="wedgeRectCallout">
              <a:avLst>
                <a:gd name="adj1" fmla="val -43750"/>
                <a:gd name="adj2" fmla="val 70000"/>
              </a:avLst>
            </a:prstGeom>
            <a:noFill/>
            <a:ln w="9525" algn="ctr">
              <a:noFill/>
              <a:miter lim="800000"/>
              <a:headEnd/>
              <a:tailEnd/>
            </a:ln>
          </p:spPr>
          <p:txBody>
            <a:bodyPr/>
            <a:lstStyle/>
            <a:p>
              <a:pPr algn="ctr"/>
              <a:endParaRPr lang="en-US" sz="2400"/>
            </a:p>
          </p:txBody>
        </p:sp>
        <p:pic>
          <p:nvPicPr>
            <p:cNvPr id="35847" name="Picture 8"/>
            <p:cNvPicPr>
              <a:picLocks noChangeAspect="1" noChangeArrowheads="1"/>
            </p:cNvPicPr>
            <p:nvPr/>
          </p:nvPicPr>
          <p:blipFill rotWithShape="1">
            <a:blip r:embed="rId3" cstate="print"/>
            <a:srcRect b="4524"/>
            <a:stretch/>
          </p:blipFill>
          <p:spPr bwMode="auto">
            <a:xfrm>
              <a:off x="5379452" y="1752600"/>
              <a:ext cx="6299200" cy="4365171"/>
            </a:xfrm>
            <a:prstGeom prst="rect">
              <a:avLst/>
            </a:prstGeom>
            <a:noFill/>
            <a:ln w="28575">
              <a:solidFill>
                <a:schemeClr val="tx1"/>
              </a:solidFill>
              <a:miter lim="800000"/>
              <a:headEnd/>
              <a:tailEnd/>
            </a:ln>
          </p:spPr>
        </p:pic>
        <p:sp>
          <p:nvSpPr>
            <p:cNvPr id="35849" name="AutoShape 12"/>
            <p:cNvSpPr>
              <a:spLocks noChangeArrowheads="1"/>
            </p:cNvSpPr>
            <p:nvPr/>
          </p:nvSpPr>
          <p:spPr bwMode="auto">
            <a:xfrm>
              <a:off x="2032000" y="3352800"/>
              <a:ext cx="2540000" cy="1143000"/>
            </a:xfrm>
            <a:prstGeom prst="wedgeRectCallout">
              <a:avLst>
                <a:gd name="adj1" fmla="val -82500"/>
                <a:gd name="adj2" fmla="val -94722"/>
              </a:avLst>
            </a:prstGeom>
            <a:noFill/>
            <a:ln w="9525" algn="ctr">
              <a:solidFill>
                <a:srgbClr val="C00000"/>
              </a:solidFill>
              <a:miter lim="800000"/>
              <a:headEnd/>
              <a:tailEnd/>
            </a:ln>
          </p:spPr>
          <p:txBody>
            <a:bodyPr anchor="ctr"/>
            <a:lstStyle/>
            <a:p>
              <a:pPr algn="ctr"/>
              <a:r>
                <a:rPr lang="en-US" sz="1600" b="1" dirty="0">
                  <a:latin typeface="+mj-lt"/>
                </a:rPr>
                <a:t>Initial Create Screen</a:t>
              </a:r>
            </a:p>
          </p:txBody>
        </p:sp>
        <p:sp>
          <p:nvSpPr>
            <p:cNvPr id="35850" name="AutoShape 13"/>
            <p:cNvSpPr>
              <a:spLocks noChangeArrowheads="1"/>
            </p:cNvSpPr>
            <p:nvPr/>
          </p:nvSpPr>
          <p:spPr bwMode="auto">
            <a:xfrm>
              <a:off x="9446127" y="2909637"/>
              <a:ext cx="1930400" cy="1421731"/>
            </a:xfrm>
            <a:prstGeom prst="wedgeRectCallout">
              <a:avLst>
                <a:gd name="adj1" fmla="val -100440"/>
                <a:gd name="adj2" fmla="val -14583"/>
              </a:avLst>
            </a:prstGeom>
            <a:noFill/>
            <a:ln w="9525" algn="ctr">
              <a:solidFill>
                <a:srgbClr val="C00000"/>
              </a:solidFill>
              <a:miter lim="800000"/>
              <a:headEnd/>
              <a:tailEnd/>
            </a:ln>
          </p:spPr>
          <p:txBody>
            <a:bodyPr anchor="ctr"/>
            <a:lstStyle/>
            <a:p>
              <a:pPr algn="ctr"/>
              <a:r>
                <a:rPr lang="en-US" sz="1600" b="1" dirty="0">
                  <a:latin typeface="+mj-lt"/>
                </a:rPr>
                <a:t>Field Group Status</a:t>
              </a:r>
            </a:p>
          </p:txBody>
        </p:sp>
        <p:sp>
          <p:nvSpPr>
            <p:cNvPr id="35851" name="Oval 14"/>
            <p:cNvSpPr>
              <a:spLocks noChangeArrowheads="1"/>
            </p:cNvSpPr>
            <p:nvPr/>
          </p:nvSpPr>
          <p:spPr bwMode="auto">
            <a:xfrm>
              <a:off x="6598652" y="3100137"/>
              <a:ext cx="1930400" cy="381000"/>
            </a:xfrm>
            <a:prstGeom prst="ellipse">
              <a:avLst/>
            </a:prstGeom>
            <a:noFill/>
            <a:ln w="9525" algn="ctr">
              <a:solidFill>
                <a:srgbClr val="C00000"/>
              </a:solidFill>
              <a:round/>
              <a:headEnd/>
              <a:tailEnd/>
            </a:ln>
          </p:spPr>
          <p:txBody>
            <a:bodyPr wrap="none" anchor="ctr"/>
            <a:lstStyle/>
            <a:p>
              <a:endParaRPr lang="en-US" sz="2400"/>
            </a:p>
          </p:txBody>
        </p:sp>
      </p:grpSp>
      <p:sp>
        <p:nvSpPr>
          <p:cNvPr id="2" name="Rectangle 1"/>
          <p:cNvSpPr/>
          <p:nvPr/>
        </p:nvSpPr>
        <p:spPr>
          <a:xfrm>
            <a:off x="253999" y="991328"/>
            <a:ext cx="11661776" cy="338554"/>
          </a:xfrm>
          <a:prstGeom prst="rect">
            <a:avLst/>
          </a:prstGeom>
        </p:spPr>
        <p:txBody>
          <a:bodyPr wrap="square">
            <a:spAutoFit/>
          </a:bodyPr>
          <a:lstStyle/>
          <a:p>
            <a:pPr>
              <a:defRPr/>
            </a:pPr>
            <a:r>
              <a:rPr lang="en-US" sz="1600" b="1" i="1" dirty="0">
                <a:latin typeface="+mj-lt"/>
                <a:cs typeface="Arial" pitchFamily="34" charset="0"/>
              </a:rPr>
              <a:t>When creating vendor master records, the account group is entered on the initial create screen.</a:t>
            </a:r>
          </a:p>
        </p:txBody>
      </p:sp>
    </p:spTree>
    <p:extLst>
      <p:ext uri="{BB962C8B-B14F-4D97-AF65-F5344CB8AC3E}">
        <p14:creationId xmlns:p14="http://schemas.microsoft.com/office/powerpoint/2010/main" val="2635498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BB6802-39FE-477C-9117-76266AB17AFD}"/>
              </a:ext>
            </a:extLst>
          </p:cNvPr>
          <p:cNvSpPr>
            <a:spLocks noGrp="1"/>
          </p:cNvSpPr>
          <p:nvPr>
            <p:ph type="title"/>
          </p:nvPr>
        </p:nvSpPr>
        <p:spPr/>
        <p:txBody>
          <a:bodyPr/>
          <a:lstStyle/>
          <a:p>
            <a:r>
              <a:rPr lang="en-US" dirty="0"/>
              <a:t>Vendor Account Group</a:t>
            </a:r>
          </a:p>
        </p:txBody>
      </p:sp>
      <p:sp>
        <p:nvSpPr>
          <p:cNvPr id="539658" name="Rectangle 10"/>
          <p:cNvSpPr>
            <a:spLocks noChangeArrowheads="1"/>
          </p:cNvSpPr>
          <p:nvPr/>
        </p:nvSpPr>
        <p:spPr bwMode="auto">
          <a:xfrm>
            <a:off x="290849" y="5277688"/>
            <a:ext cx="11610302" cy="815608"/>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pPr>
            <a:r>
              <a:rPr lang="en-US" sz="1600" dirty="0"/>
              <a:t>An account group defines the control functions for vendor master record maintenance</a:t>
            </a:r>
          </a:p>
          <a:p>
            <a:pPr marL="358775" indent="-358775">
              <a:spcBef>
                <a:spcPts val="1800"/>
              </a:spcBef>
              <a:buClr>
                <a:schemeClr val="accent1"/>
              </a:buClr>
              <a:buFont typeface="Wingdings" panose="05000000000000000000" pitchFamily="2" charset="2"/>
              <a:buChar char="§"/>
            </a:pPr>
            <a:r>
              <a:rPr lang="en-US" sz="1600" dirty="0"/>
              <a:t>Every vendor master is managed under an account group</a:t>
            </a:r>
          </a:p>
        </p:txBody>
      </p:sp>
      <p:grpSp>
        <p:nvGrpSpPr>
          <p:cNvPr id="4" name="Group 3">
            <a:extLst>
              <a:ext uri="{FF2B5EF4-FFF2-40B4-BE49-F238E27FC236}">
                <a16:creationId xmlns:a16="http://schemas.microsoft.com/office/drawing/2014/main" id="{B016E0BA-8CF1-4A90-B1C8-2FC39E4B3B4C}"/>
              </a:ext>
            </a:extLst>
          </p:cNvPr>
          <p:cNvGrpSpPr/>
          <p:nvPr/>
        </p:nvGrpSpPr>
        <p:grpSpPr>
          <a:xfrm>
            <a:off x="563034" y="1143000"/>
            <a:ext cx="11065933" cy="3657600"/>
            <a:chOff x="436035" y="1143000"/>
            <a:chExt cx="11065933" cy="3657600"/>
          </a:xfrm>
        </p:grpSpPr>
        <p:sp>
          <p:nvSpPr>
            <p:cNvPr id="13314" name="Line 2"/>
            <p:cNvSpPr>
              <a:spLocks noChangeShapeType="1"/>
            </p:cNvSpPr>
            <p:nvPr/>
          </p:nvSpPr>
          <p:spPr bwMode="auto">
            <a:xfrm flipV="1">
              <a:off x="5892800" y="1828800"/>
              <a:ext cx="0" cy="660400"/>
            </a:xfrm>
            <a:prstGeom prst="line">
              <a:avLst/>
            </a:prstGeom>
            <a:noFill/>
            <a:ln w="50800">
              <a:solidFill>
                <a:schemeClr val="folHlink"/>
              </a:solidFill>
              <a:round/>
              <a:headEnd/>
              <a:tailEnd type="triangle" w="med" len="med"/>
            </a:ln>
          </p:spPr>
          <p:txBody>
            <a:bodyPr wrap="none" anchor="ctr"/>
            <a:lstStyle/>
            <a:p>
              <a:endParaRPr lang="en-US" sz="1600">
                <a:latin typeface="+mj-lt"/>
              </a:endParaRPr>
            </a:p>
          </p:txBody>
        </p:sp>
        <p:sp>
          <p:nvSpPr>
            <p:cNvPr id="13315" name="Line 3"/>
            <p:cNvSpPr>
              <a:spLocks noChangeShapeType="1"/>
            </p:cNvSpPr>
            <p:nvPr/>
          </p:nvSpPr>
          <p:spPr bwMode="auto">
            <a:xfrm flipV="1">
              <a:off x="7294035" y="2410327"/>
              <a:ext cx="846667" cy="279400"/>
            </a:xfrm>
            <a:prstGeom prst="line">
              <a:avLst/>
            </a:prstGeom>
            <a:noFill/>
            <a:ln w="50800">
              <a:solidFill>
                <a:schemeClr val="folHlink"/>
              </a:solidFill>
              <a:round/>
              <a:headEnd/>
              <a:tailEnd type="triangle" w="med" len="med"/>
            </a:ln>
          </p:spPr>
          <p:txBody>
            <a:bodyPr wrap="none" anchor="ctr"/>
            <a:lstStyle/>
            <a:p>
              <a:endParaRPr lang="en-US" sz="1600">
                <a:latin typeface="+mj-lt"/>
              </a:endParaRPr>
            </a:p>
          </p:txBody>
        </p:sp>
        <p:sp>
          <p:nvSpPr>
            <p:cNvPr id="13316" name="Line 4"/>
            <p:cNvSpPr>
              <a:spLocks noChangeShapeType="1"/>
            </p:cNvSpPr>
            <p:nvPr/>
          </p:nvSpPr>
          <p:spPr bwMode="auto">
            <a:xfrm>
              <a:off x="5892800" y="3581400"/>
              <a:ext cx="0" cy="558800"/>
            </a:xfrm>
            <a:prstGeom prst="line">
              <a:avLst/>
            </a:prstGeom>
            <a:noFill/>
            <a:ln w="50800">
              <a:solidFill>
                <a:schemeClr val="folHlink"/>
              </a:solidFill>
              <a:round/>
              <a:headEnd/>
              <a:tailEnd type="triangle" w="med" len="med"/>
            </a:ln>
          </p:spPr>
          <p:txBody>
            <a:bodyPr wrap="none" anchor="ctr"/>
            <a:lstStyle/>
            <a:p>
              <a:endParaRPr lang="en-US" sz="1600">
                <a:latin typeface="+mj-lt"/>
              </a:endParaRPr>
            </a:p>
          </p:txBody>
        </p:sp>
        <p:sp>
          <p:nvSpPr>
            <p:cNvPr id="13317" name="Line 5"/>
            <p:cNvSpPr>
              <a:spLocks noChangeShapeType="1"/>
            </p:cNvSpPr>
            <p:nvPr/>
          </p:nvSpPr>
          <p:spPr bwMode="auto">
            <a:xfrm flipH="1">
              <a:off x="3764995" y="3330804"/>
              <a:ext cx="982133" cy="191293"/>
            </a:xfrm>
            <a:prstGeom prst="line">
              <a:avLst/>
            </a:prstGeom>
            <a:noFill/>
            <a:ln w="50800">
              <a:solidFill>
                <a:schemeClr val="folHlink"/>
              </a:solidFill>
              <a:round/>
              <a:headEnd/>
              <a:tailEnd type="triangle" w="med" len="med"/>
            </a:ln>
          </p:spPr>
          <p:txBody>
            <a:bodyPr wrap="none" anchor="ctr"/>
            <a:lstStyle/>
            <a:p>
              <a:endParaRPr lang="en-US" sz="1600">
                <a:latin typeface="+mj-lt"/>
              </a:endParaRPr>
            </a:p>
          </p:txBody>
        </p:sp>
        <p:sp>
          <p:nvSpPr>
            <p:cNvPr id="539654" name="Rectangle 6"/>
            <p:cNvSpPr>
              <a:spLocks noChangeArrowheads="1"/>
            </p:cNvSpPr>
            <p:nvPr/>
          </p:nvSpPr>
          <p:spPr bwMode="auto">
            <a:xfrm>
              <a:off x="436035" y="3167063"/>
              <a:ext cx="3196167" cy="652463"/>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116416" tIns="59267" rIns="116416" bIns="59267" anchor="ctr"/>
            <a:lstStyle/>
            <a:p>
              <a:pPr algn="ctr" defTabSz="912261">
                <a:defRPr/>
              </a:pPr>
              <a:r>
                <a:rPr lang="en-US" sz="1600" b="1">
                  <a:solidFill>
                    <a:schemeClr val="tx2"/>
                  </a:solidFill>
                  <a:latin typeface="+mj-lt"/>
                </a:rPr>
                <a:t>Type of number</a:t>
              </a:r>
            </a:p>
            <a:p>
              <a:pPr algn="ctr" defTabSz="912261">
                <a:defRPr/>
              </a:pPr>
              <a:r>
                <a:rPr lang="en-US" sz="1600" b="1">
                  <a:solidFill>
                    <a:schemeClr val="tx2"/>
                  </a:solidFill>
                  <a:latin typeface="+mj-lt"/>
                </a:rPr>
                <a:t>assignment</a:t>
              </a:r>
            </a:p>
          </p:txBody>
        </p:sp>
        <p:sp>
          <p:nvSpPr>
            <p:cNvPr id="539655" name="Rectangle 7"/>
            <p:cNvSpPr>
              <a:spLocks noChangeArrowheads="1"/>
            </p:cNvSpPr>
            <p:nvPr/>
          </p:nvSpPr>
          <p:spPr bwMode="auto">
            <a:xfrm>
              <a:off x="4470402" y="4114800"/>
              <a:ext cx="3246967" cy="685800"/>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116416" tIns="59267" rIns="116416" bIns="59267" anchor="ctr"/>
            <a:lstStyle/>
            <a:p>
              <a:pPr algn="ctr" defTabSz="912261">
                <a:defRPr/>
              </a:pPr>
              <a:r>
                <a:rPr lang="en-US" sz="1600" b="1">
                  <a:solidFill>
                    <a:schemeClr val="tx2"/>
                  </a:solidFill>
                  <a:latin typeface="+mj-lt"/>
                </a:rPr>
                <a:t>Number</a:t>
              </a:r>
            </a:p>
            <a:p>
              <a:pPr algn="ctr" defTabSz="912261">
                <a:defRPr/>
              </a:pPr>
              <a:r>
                <a:rPr lang="en-US" sz="1600" b="1">
                  <a:solidFill>
                    <a:schemeClr val="tx2"/>
                  </a:solidFill>
                  <a:latin typeface="+mj-lt"/>
                </a:rPr>
                <a:t>assignment interval</a:t>
              </a:r>
            </a:p>
          </p:txBody>
        </p:sp>
        <p:sp>
          <p:nvSpPr>
            <p:cNvPr id="539656" name="Rectangle 8"/>
            <p:cNvSpPr>
              <a:spLocks noChangeArrowheads="1"/>
            </p:cNvSpPr>
            <p:nvPr/>
          </p:nvSpPr>
          <p:spPr bwMode="auto">
            <a:xfrm>
              <a:off x="8255001" y="1968500"/>
              <a:ext cx="3246967" cy="685800"/>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116416" tIns="59267" rIns="116416" bIns="59267" anchor="ctr"/>
            <a:lstStyle/>
            <a:p>
              <a:pPr algn="ctr" defTabSz="912261">
                <a:defRPr/>
              </a:pPr>
              <a:r>
                <a:rPr lang="en-US" sz="1600" b="1">
                  <a:solidFill>
                    <a:schemeClr val="tx2"/>
                  </a:solidFill>
                  <a:latin typeface="+mj-lt"/>
                </a:rPr>
                <a:t>Field selection</a:t>
              </a:r>
            </a:p>
          </p:txBody>
        </p:sp>
        <p:sp>
          <p:nvSpPr>
            <p:cNvPr id="539659" name="Oval 11"/>
            <p:cNvSpPr>
              <a:spLocks noChangeArrowheads="1"/>
            </p:cNvSpPr>
            <p:nvPr/>
          </p:nvSpPr>
          <p:spPr bwMode="auto">
            <a:xfrm>
              <a:off x="4470400" y="2514601"/>
              <a:ext cx="2929467" cy="901700"/>
            </a:xfrm>
            <a:prstGeom prst="ellipse">
              <a:avLst/>
            </a:prstGeom>
            <a:solidFill>
              <a:schemeClr val="accent2"/>
            </a:solidFill>
            <a:ln w="12700">
              <a:solidFill>
                <a:schemeClr val="bg2"/>
              </a:solidFill>
              <a:round/>
              <a:headEnd/>
              <a:tailEnd/>
            </a:ln>
            <a:effectLst>
              <a:outerShdw dist="53882" dir="2700000" algn="ctr" rotWithShape="0">
                <a:schemeClr val="bg2"/>
              </a:outerShdw>
            </a:effectLst>
          </p:spPr>
          <p:txBody>
            <a:bodyPr wrap="none" lIns="120651" tIns="59267" rIns="120651" bIns="59267" anchor="ctr"/>
            <a:lstStyle/>
            <a:p>
              <a:pPr algn="ctr">
                <a:defRPr/>
              </a:pPr>
              <a:r>
                <a:rPr lang="en-US" sz="1600" b="1">
                  <a:solidFill>
                    <a:schemeClr val="bg1"/>
                  </a:solidFill>
                  <a:effectLst>
                    <a:outerShdw blurRad="38100" dist="38100" dir="2700000" algn="tl">
                      <a:srgbClr val="000000"/>
                    </a:outerShdw>
                  </a:effectLst>
                  <a:latin typeface="+mj-lt"/>
                </a:rPr>
                <a:t>Account group</a:t>
              </a:r>
              <a:br>
                <a:rPr lang="en-US" sz="1600" b="1">
                  <a:solidFill>
                    <a:schemeClr val="bg1"/>
                  </a:solidFill>
                  <a:effectLst>
                    <a:outerShdw blurRad="38100" dist="38100" dir="2700000" algn="tl">
                      <a:srgbClr val="000000"/>
                    </a:outerShdw>
                  </a:effectLst>
                  <a:latin typeface="+mj-lt"/>
                </a:rPr>
              </a:br>
              <a:r>
                <a:rPr lang="en-US" sz="1600" b="1">
                  <a:solidFill>
                    <a:schemeClr val="bg1"/>
                  </a:solidFill>
                  <a:effectLst>
                    <a:outerShdw blurRad="38100" dist="38100" dir="2700000" algn="tl">
                      <a:srgbClr val="000000"/>
                    </a:outerShdw>
                  </a:effectLst>
                  <a:latin typeface="+mj-lt"/>
                </a:rPr>
                <a:t>determines...</a:t>
              </a:r>
            </a:p>
          </p:txBody>
        </p:sp>
        <p:sp>
          <p:nvSpPr>
            <p:cNvPr id="539660" name="Rectangle 12"/>
            <p:cNvSpPr>
              <a:spLocks noChangeArrowheads="1"/>
            </p:cNvSpPr>
            <p:nvPr/>
          </p:nvSpPr>
          <p:spPr bwMode="auto">
            <a:xfrm>
              <a:off x="3860800" y="1143000"/>
              <a:ext cx="3937000" cy="685800"/>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116416" tIns="59267" rIns="116416" bIns="59267" anchor="ctr"/>
            <a:lstStyle/>
            <a:p>
              <a:pPr algn="ctr" defTabSz="912261">
                <a:defRPr/>
              </a:pPr>
              <a:r>
                <a:rPr lang="en-US" sz="1600" b="1">
                  <a:solidFill>
                    <a:schemeClr val="tx2"/>
                  </a:solidFill>
                  <a:latin typeface="+mj-lt"/>
                </a:rPr>
                <a:t>Vendor or </a:t>
              </a:r>
              <a:br>
                <a:rPr lang="en-US" sz="1600" b="1">
                  <a:solidFill>
                    <a:schemeClr val="tx2"/>
                  </a:solidFill>
                  <a:latin typeface="+mj-lt"/>
                </a:rPr>
              </a:br>
              <a:r>
                <a:rPr lang="en-US" sz="1600" b="1">
                  <a:solidFill>
                    <a:schemeClr val="tx2"/>
                  </a:solidFill>
                  <a:latin typeface="+mj-lt"/>
                </a:rPr>
                <a:t>one-time vendor status</a:t>
              </a:r>
            </a:p>
          </p:txBody>
        </p:sp>
      </p:grpSp>
    </p:spTree>
    <p:extLst>
      <p:ext uri="{BB962C8B-B14F-4D97-AF65-F5344CB8AC3E}">
        <p14:creationId xmlns:p14="http://schemas.microsoft.com/office/powerpoint/2010/main" val="347962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Range for Vendors</a:t>
            </a:r>
          </a:p>
        </p:txBody>
      </p:sp>
      <p:sp>
        <p:nvSpPr>
          <p:cNvPr id="5" name="Rectangle 4">
            <a:extLst>
              <a:ext uri="{FF2B5EF4-FFF2-40B4-BE49-F238E27FC236}">
                <a16:creationId xmlns:a16="http://schemas.microsoft.com/office/drawing/2014/main" id="{C1BE76C0-E372-4690-9982-1960A1D9D63C}"/>
              </a:ext>
            </a:extLst>
          </p:cNvPr>
          <p:cNvSpPr/>
          <p:nvPr/>
        </p:nvSpPr>
        <p:spPr>
          <a:xfrm>
            <a:off x="227349" y="987420"/>
            <a:ext cx="11688761" cy="3724096"/>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When you define an vendor account group, you also determine the number interval in which the accounts of this group must lie. Field status groups are independent of company code</a:t>
            </a:r>
          </a:p>
          <a:p>
            <a:pPr marL="358775" indent="-358775">
              <a:spcBef>
                <a:spcPts val="1800"/>
              </a:spcBef>
              <a:buClr>
                <a:schemeClr val="accent1"/>
              </a:buClr>
              <a:buFont typeface="Wingdings" panose="05000000000000000000" pitchFamily="2" charset="2"/>
              <a:buChar char="§"/>
              <a:defRPr/>
            </a:pPr>
            <a:r>
              <a:rPr lang="en-US" sz="1600" dirty="0"/>
              <a:t>For each number range you can define whether the number assignment is internal or external. Internal numbers are assigned by the system, whereas external numbers are entered by the user who creates the record. External numbers maybe alphanumeric</a:t>
            </a:r>
          </a:p>
          <a:p>
            <a:pPr marL="358775" indent="-358775">
              <a:spcBef>
                <a:spcPts val="1800"/>
              </a:spcBef>
              <a:buClr>
                <a:schemeClr val="accent1"/>
              </a:buClr>
              <a:buFont typeface="Wingdings" panose="05000000000000000000" pitchFamily="2" charset="2"/>
              <a:buChar char="§"/>
              <a:defRPr/>
            </a:pPr>
            <a:r>
              <a:rPr lang="en-US" sz="1600" dirty="0"/>
              <a:t>With internal number assignment, the system always assigns the next number available in the range to a new account. If you want to know how many numbers are left in a specific number range, you can display the Current Number</a:t>
            </a:r>
          </a:p>
          <a:p>
            <a:pPr marL="358775" indent="-358775">
              <a:spcBef>
                <a:spcPts val="1800"/>
              </a:spcBef>
              <a:buClr>
                <a:schemeClr val="accent1"/>
              </a:buClr>
              <a:buFont typeface="Wingdings" panose="05000000000000000000" pitchFamily="2" charset="2"/>
              <a:buChar char="§"/>
              <a:defRPr/>
            </a:pPr>
            <a:r>
              <a:rPr lang="en-US" sz="1600" dirty="0"/>
              <a:t>With external number assignment, the user chooses the account number. Numbers do not have to be assigned in sequence; therefore, a current number cannot be displayed</a:t>
            </a:r>
          </a:p>
          <a:p>
            <a:pPr marL="358775" indent="-358775">
              <a:spcBef>
                <a:spcPts val="1800"/>
              </a:spcBef>
              <a:buClr>
                <a:schemeClr val="accent1"/>
              </a:buClr>
              <a:buFont typeface="Wingdings" panose="05000000000000000000" pitchFamily="2" charset="2"/>
              <a:buChar char="§"/>
              <a:defRPr/>
            </a:pPr>
            <a:r>
              <a:rPr lang="en-US" sz="1600" dirty="0"/>
              <a:t>Each number range can be assigned to one or more account groups</a:t>
            </a:r>
          </a:p>
        </p:txBody>
      </p:sp>
    </p:spTree>
    <p:extLst>
      <p:ext uri="{BB962C8B-B14F-4D97-AF65-F5344CB8AC3E}">
        <p14:creationId xmlns:p14="http://schemas.microsoft.com/office/powerpoint/2010/main" val="2676970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Account or One-Time Account</a:t>
            </a:r>
          </a:p>
        </p:txBody>
      </p:sp>
      <p:sp>
        <p:nvSpPr>
          <p:cNvPr id="5" name="Rectangle 4">
            <a:extLst>
              <a:ext uri="{FF2B5EF4-FFF2-40B4-BE49-F238E27FC236}">
                <a16:creationId xmlns:a16="http://schemas.microsoft.com/office/drawing/2014/main" id="{552056FE-FF51-43A3-B7D6-D5CF1AC6F110}"/>
              </a:ext>
            </a:extLst>
          </p:cNvPr>
          <p:cNvSpPr/>
          <p:nvPr/>
        </p:nvSpPr>
        <p:spPr>
          <a:xfrm>
            <a:off x="227349" y="987420"/>
            <a:ext cx="11688761" cy="1554272"/>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For all vendors with whom you rarely do business, create a special vendor master record. These master records contains payables for one-time vendors (one-time accounts). In contrast to other master records, a one-time account master record does not contain any information about a specific vendor since this account is used for more than one vendor. Therefore, the vendor- specific fields should be hidden</a:t>
            </a:r>
          </a:p>
          <a:p>
            <a:pPr marL="358775" indent="-358775">
              <a:spcBef>
                <a:spcPts val="1800"/>
              </a:spcBef>
              <a:buClr>
                <a:schemeClr val="accent1"/>
              </a:buClr>
              <a:buFont typeface="Wingdings" panose="05000000000000000000" pitchFamily="2" charset="2"/>
              <a:buChar char="§"/>
              <a:defRPr/>
            </a:pPr>
            <a:r>
              <a:rPr lang="en-US" sz="1600" dirty="0"/>
              <a:t>You enter the vendor-specific data for one-time vendors in the document during posting</a:t>
            </a:r>
          </a:p>
        </p:txBody>
      </p:sp>
    </p:spTree>
    <p:extLst>
      <p:ext uri="{BB962C8B-B14F-4D97-AF65-F5344CB8AC3E}">
        <p14:creationId xmlns:p14="http://schemas.microsoft.com/office/powerpoint/2010/main" val="3856469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dirty="0"/>
              <a:t>Screen Layout for Vendor Master Records</a:t>
            </a:r>
          </a:p>
        </p:txBody>
      </p:sp>
      <p:grpSp>
        <p:nvGrpSpPr>
          <p:cNvPr id="3" name="Group 2">
            <a:extLst>
              <a:ext uri="{FF2B5EF4-FFF2-40B4-BE49-F238E27FC236}">
                <a16:creationId xmlns:a16="http://schemas.microsoft.com/office/drawing/2014/main" id="{6BB676AB-AA5C-4B67-A9F6-52339B35FE1E}"/>
              </a:ext>
            </a:extLst>
          </p:cNvPr>
          <p:cNvGrpSpPr/>
          <p:nvPr/>
        </p:nvGrpSpPr>
        <p:grpSpPr>
          <a:xfrm>
            <a:off x="241300" y="1219200"/>
            <a:ext cx="11709400" cy="4724400"/>
            <a:chOff x="203200" y="1219200"/>
            <a:chExt cx="11709400" cy="4724400"/>
          </a:xfrm>
        </p:grpSpPr>
        <p:sp>
          <p:nvSpPr>
            <p:cNvPr id="14339" name="AutoShape 5"/>
            <p:cNvSpPr>
              <a:spLocks noChangeArrowheads="1"/>
            </p:cNvSpPr>
            <p:nvPr/>
          </p:nvSpPr>
          <p:spPr bwMode="auto">
            <a:xfrm>
              <a:off x="711200" y="2819400"/>
              <a:ext cx="1625600" cy="2133600"/>
            </a:xfrm>
            <a:prstGeom prst="can">
              <a:avLst>
                <a:gd name="adj" fmla="val 43750"/>
              </a:avLst>
            </a:prstGeom>
            <a:noFill/>
            <a:ln w="9525">
              <a:noFill/>
              <a:round/>
              <a:headEnd/>
              <a:tailEnd/>
            </a:ln>
          </p:spPr>
          <p:txBody>
            <a:bodyPr wrap="none" anchor="ctr"/>
            <a:lstStyle/>
            <a:p>
              <a:endParaRPr lang="en-US" sz="1600">
                <a:latin typeface="+mj-lt"/>
              </a:endParaRPr>
            </a:p>
          </p:txBody>
        </p:sp>
        <p:sp>
          <p:nvSpPr>
            <p:cNvPr id="14340" name="AutoShape 6"/>
            <p:cNvSpPr>
              <a:spLocks noChangeArrowheads="1"/>
            </p:cNvSpPr>
            <p:nvPr/>
          </p:nvSpPr>
          <p:spPr bwMode="auto">
            <a:xfrm>
              <a:off x="203200" y="1905000"/>
              <a:ext cx="5588000" cy="3429000"/>
            </a:xfrm>
            <a:prstGeom prst="can">
              <a:avLst>
                <a:gd name="adj" fmla="val 25000"/>
              </a:avLst>
            </a:prstGeom>
            <a:solidFill>
              <a:schemeClr val="accent5">
                <a:lumMod val="20000"/>
                <a:lumOff val="80000"/>
              </a:schemeClr>
            </a:solidFill>
            <a:ln w="9525">
              <a:noFill/>
              <a:round/>
              <a:headEnd/>
              <a:tailEnd/>
            </a:ln>
          </p:spPr>
          <p:txBody>
            <a:bodyPr wrap="none" anchor="ctr"/>
            <a:lstStyle/>
            <a:p>
              <a:pPr algn="ctr"/>
              <a:endParaRPr lang="en-US" sz="1600">
                <a:solidFill>
                  <a:schemeClr val="hlink"/>
                </a:solidFill>
                <a:latin typeface="+mj-lt"/>
              </a:endParaRPr>
            </a:p>
          </p:txBody>
        </p:sp>
        <p:sp>
          <p:nvSpPr>
            <p:cNvPr id="14341" name="Text Box 7"/>
            <p:cNvSpPr txBox="1">
              <a:spLocks noChangeArrowheads="1"/>
            </p:cNvSpPr>
            <p:nvPr/>
          </p:nvSpPr>
          <p:spPr bwMode="auto">
            <a:xfrm>
              <a:off x="2438400" y="3581401"/>
              <a:ext cx="6908800" cy="338554"/>
            </a:xfrm>
            <a:prstGeom prst="rect">
              <a:avLst/>
            </a:prstGeom>
            <a:noFill/>
            <a:ln w="9525" algn="ctr">
              <a:noFill/>
              <a:miter lim="800000"/>
              <a:headEnd/>
              <a:tailEnd/>
            </a:ln>
          </p:spPr>
          <p:txBody>
            <a:bodyPr>
              <a:spAutoFit/>
            </a:bodyPr>
            <a:lstStyle/>
            <a:p>
              <a:pPr>
                <a:spcBef>
                  <a:spcPct val="50000"/>
                </a:spcBef>
              </a:pPr>
              <a:endParaRPr lang="en-US" sz="1600">
                <a:latin typeface="+mj-lt"/>
              </a:endParaRPr>
            </a:p>
          </p:txBody>
        </p:sp>
        <p:sp>
          <p:nvSpPr>
            <p:cNvPr id="14342" name="Text Box 9"/>
            <p:cNvSpPr txBox="1">
              <a:spLocks noChangeArrowheads="1"/>
            </p:cNvSpPr>
            <p:nvPr/>
          </p:nvSpPr>
          <p:spPr bwMode="auto">
            <a:xfrm>
              <a:off x="406400" y="2819401"/>
              <a:ext cx="5181600" cy="2000548"/>
            </a:xfrm>
            <a:prstGeom prst="rect">
              <a:avLst/>
            </a:prstGeom>
            <a:noFill/>
            <a:ln w="9525" algn="ctr">
              <a:noFill/>
              <a:miter lim="800000"/>
              <a:headEnd/>
              <a:tailEnd/>
            </a:ln>
          </p:spPr>
          <p:txBody>
            <a:bodyPr>
              <a:spAutoFit/>
            </a:bodyPr>
            <a:lstStyle/>
            <a:p>
              <a:pPr marL="342900" indent="-342900">
                <a:spcBef>
                  <a:spcPts val="2400"/>
                </a:spcBef>
                <a:buClr>
                  <a:schemeClr val="accent1"/>
                </a:buClr>
                <a:buFont typeface="+mj-lt"/>
                <a:buAutoNum type="arabicPeriod"/>
              </a:pPr>
              <a:r>
                <a:rPr lang="en-US" sz="1600" dirty="0">
                  <a:latin typeface="+mj-lt"/>
                </a:rPr>
                <a:t>Field is ready for input (Optional field)</a:t>
              </a:r>
            </a:p>
            <a:p>
              <a:pPr marL="342900" indent="-342900">
                <a:spcBef>
                  <a:spcPts val="2400"/>
                </a:spcBef>
                <a:buClr>
                  <a:schemeClr val="accent1"/>
                </a:buClr>
                <a:buFont typeface="+mj-lt"/>
                <a:buAutoNum type="arabicPeriod"/>
              </a:pPr>
              <a:r>
                <a:rPr lang="en-US" sz="1600" dirty="0">
                  <a:latin typeface="+mj-lt"/>
                </a:rPr>
                <a:t>Field must be filled (Required field)</a:t>
              </a:r>
            </a:p>
            <a:p>
              <a:pPr marL="342900" indent="-342900">
                <a:spcBef>
                  <a:spcPts val="2400"/>
                </a:spcBef>
                <a:buClr>
                  <a:schemeClr val="accent1"/>
                </a:buClr>
                <a:buFont typeface="+mj-lt"/>
                <a:buAutoNum type="arabicPeriod"/>
              </a:pPr>
              <a:r>
                <a:rPr lang="en-US" sz="1600" dirty="0">
                  <a:latin typeface="+mj-lt"/>
                </a:rPr>
                <a:t>Field is displayed only (Display field)</a:t>
              </a:r>
            </a:p>
            <a:p>
              <a:pPr marL="342900" indent="-342900">
                <a:spcBef>
                  <a:spcPts val="2400"/>
                </a:spcBef>
                <a:buClr>
                  <a:schemeClr val="accent1"/>
                </a:buClr>
                <a:buFont typeface="+mj-lt"/>
                <a:buAutoNum type="arabicPeriod"/>
              </a:pPr>
              <a:r>
                <a:rPr lang="en-US" sz="1600" dirty="0">
                  <a:latin typeface="+mj-lt"/>
                </a:rPr>
                <a:t>Field is hidden</a:t>
              </a:r>
            </a:p>
          </p:txBody>
        </p:sp>
        <p:sp>
          <p:nvSpPr>
            <p:cNvPr id="14343" name="Text Box 11"/>
            <p:cNvSpPr txBox="1">
              <a:spLocks noChangeArrowheads="1"/>
            </p:cNvSpPr>
            <p:nvPr/>
          </p:nvSpPr>
          <p:spPr bwMode="auto">
            <a:xfrm>
              <a:off x="406400" y="2090059"/>
              <a:ext cx="5181600" cy="400110"/>
            </a:xfrm>
            <a:prstGeom prst="rect">
              <a:avLst/>
            </a:prstGeom>
            <a:noFill/>
            <a:ln w="9525" algn="ctr">
              <a:noFill/>
              <a:miter lim="800000"/>
              <a:headEnd/>
              <a:tailEnd/>
            </a:ln>
          </p:spPr>
          <p:txBody>
            <a:bodyPr>
              <a:spAutoFit/>
            </a:bodyPr>
            <a:lstStyle/>
            <a:p>
              <a:pPr algn="ctr">
                <a:spcBef>
                  <a:spcPct val="50000"/>
                </a:spcBef>
              </a:pPr>
              <a:r>
                <a:rPr lang="en-US" sz="2000" b="1">
                  <a:latin typeface="+mj-lt"/>
                </a:rPr>
                <a:t>Field Status Selection:</a:t>
              </a:r>
            </a:p>
          </p:txBody>
        </p:sp>
        <p:pic>
          <p:nvPicPr>
            <p:cNvPr id="14344" name="Picture 12"/>
            <p:cNvPicPr>
              <a:picLocks noChangeAspect="1" noChangeArrowheads="1"/>
            </p:cNvPicPr>
            <p:nvPr/>
          </p:nvPicPr>
          <p:blipFill>
            <a:blip r:embed="rId3" cstate="print"/>
            <a:srcRect/>
            <a:stretch>
              <a:fillRect/>
            </a:stretch>
          </p:blipFill>
          <p:spPr bwMode="auto">
            <a:xfrm>
              <a:off x="5994400" y="1219200"/>
              <a:ext cx="5918200" cy="4724400"/>
            </a:xfrm>
            <a:prstGeom prst="rect">
              <a:avLst/>
            </a:prstGeom>
            <a:noFill/>
            <a:ln w="9525" algn="ctr">
              <a:noFill/>
              <a:miter lim="800000"/>
              <a:headEnd/>
              <a:tailEnd/>
            </a:ln>
          </p:spPr>
        </p:pic>
        <p:sp>
          <p:nvSpPr>
            <p:cNvPr id="14345" name="Line 13"/>
            <p:cNvSpPr>
              <a:spLocks noChangeShapeType="1"/>
            </p:cNvSpPr>
            <p:nvPr/>
          </p:nvSpPr>
          <p:spPr bwMode="auto">
            <a:xfrm flipV="1">
              <a:off x="4757057" y="2743200"/>
              <a:ext cx="4183743" cy="720000"/>
            </a:xfrm>
            <a:prstGeom prst="line">
              <a:avLst/>
            </a:prstGeom>
            <a:noFill/>
            <a:ln w="9525">
              <a:solidFill>
                <a:schemeClr val="accent1"/>
              </a:solidFill>
              <a:round/>
              <a:headEnd/>
              <a:tailEnd type="triangle" w="med" len="med"/>
            </a:ln>
          </p:spPr>
          <p:txBody>
            <a:bodyPr/>
            <a:lstStyle/>
            <a:p>
              <a:endParaRPr lang="en-US" sz="1600">
                <a:latin typeface="+mj-lt"/>
              </a:endParaRPr>
            </a:p>
          </p:txBody>
        </p:sp>
        <p:sp>
          <p:nvSpPr>
            <p:cNvPr id="14346" name="Line 14"/>
            <p:cNvSpPr>
              <a:spLocks noChangeShapeType="1"/>
            </p:cNvSpPr>
            <p:nvPr/>
          </p:nvSpPr>
          <p:spPr bwMode="auto">
            <a:xfrm flipV="1">
              <a:off x="4757057" y="2771272"/>
              <a:ext cx="6111469" cy="1332641"/>
            </a:xfrm>
            <a:prstGeom prst="line">
              <a:avLst/>
            </a:prstGeom>
            <a:noFill/>
            <a:ln w="9525">
              <a:solidFill>
                <a:schemeClr val="accent1"/>
              </a:solidFill>
              <a:round/>
              <a:headEnd/>
              <a:tailEnd type="triangle" w="med" len="med"/>
            </a:ln>
          </p:spPr>
          <p:txBody>
            <a:bodyPr/>
            <a:lstStyle/>
            <a:p>
              <a:endParaRPr lang="en-US" sz="1600">
                <a:latin typeface="+mj-lt"/>
              </a:endParaRPr>
            </a:p>
          </p:txBody>
        </p:sp>
        <p:sp>
          <p:nvSpPr>
            <p:cNvPr id="14347" name="Line 15"/>
            <p:cNvSpPr>
              <a:spLocks noChangeShapeType="1"/>
            </p:cNvSpPr>
            <p:nvPr/>
          </p:nvSpPr>
          <p:spPr bwMode="auto">
            <a:xfrm flipV="1">
              <a:off x="4943873" y="2743199"/>
              <a:ext cx="5012928" cy="246169"/>
            </a:xfrm>
            <a:prstGeom prst="line">
              <a:avLst/>
            </a:prstGeom>
            <a:noFill/>
            <a:ln w="9525">
              <a:solidFill>
                <a:schemeClr val="accent1"/>
              </a:solidFill>
              <a:round/>
              <a:headEnd/>
              <a:tailEnd type="triangle" w="med" len="med"/>
            </a:ln>
          </p:spPr>
          <p:txBody>
            <a:bodyPr/>
            <a:lstStyle/>
            <a:p>
              <a:endParaRPr lang="en-US" sz="1600">
                <a:latin typeface="+mj-lt"/>
              </a:endParaRPr>
            </a:p>
          </p:txBody>
        </p:sp>
        <p:sp>
          <p:nvSpPr>
            <p:cNvPr id="14348" name="Line 16"/>
            <p:cNvSpPr>
              <a:spLocks noChangeShapeType="1"/>
            </p:cNvSpPr>
            <p:nvPr/>
          </p:nvSpPr>
          <p:spPr bwMode="auto">
            <a:xfrm>
              <a:off x="2438400" y="4681954"/>
              <a:ext cx="5537201" cy="423445"/>
            </a:xfrm>
            <a:prstGeom prst="line">
              <a:avLst/>
            </a:prstGeom>
            <a:noFill/>
            <a:ln w="9525">
              <a:solidFill>
                <a:schemeClr val="accent1"/>
              </a:solidFill>
              <a:round/>
              <a:headEnd/>
              <a:tailEnd type="triangle" w="med" len="med"/>
            </a:ln>
          </p:spPr>
          <p:txBody>
            <a:bodyPr/>
            <a:lstStyle/>
            <a:p>
              <a:endParaRPr lang="en-US" sz="1600">
                <a:latin typeface="+mj-lt"/>
              </a:endParaRPr>
            </a:p>
          </p:txBody>
        </p:sp>
      </p:grpSp>
    </p:spTree>
    <p:extLst>
      <p:ext uri="{BB962C8B-B14F-4D97-AF65-F5344CB8AC3E}">
        <p14:creationId xmlns:p14="http://schemas.microsoft.com/office/powerpoint/2010/main" val="1791332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Controlling the Field Status</a:t>
            </a:r>
          </a:p>
        </p:txBody>
      </p:sp>
      <p:sp>
        <p:nvSpPr>
          <p:cNvPr id="7" name="Rectangle 6"/>
          <p:cNvSpPr/>
          <p:nvPr/>
        </p:nvSpPr>
        <p:spPr>
          <a:xfrm>
            <a:off x="227349" y="987879"/>
            <a:ext cx="11688426" cy="4293483"/>
          </a:xfrm>
          <a:prstGeom prst="rect">
            <a:avLst/>
          </a:prstGeom>
        </p:spPr>
        <p:txBody>
          <a:bodyPr wrap="square">
            <a:spAutoFit/>
          </a:bodyPr>
          <a:lstStyle/>
          <a:p>
            <a:pPr algn="just">
              <a:spcBef>
                <a:spcPts val="3000"/>
              </a:spcBef>
              <a:defRPr/>
            </a:pPr>
            <a:r>
              <a:rPr lang="en-US" dirty="0">
                <a:latin typeface="+mj-lt"/>
                <a:cs typeface="Arial" pitchFamily="34" charset="0"/>
              </a:rPr>
              <a:t>The layout of customer/vendor master data screens can be affected by several factors:</a:t>
            </a:r>
          </a:p>
          <a:p>
            <a:pPr marL="446088" indent="-446088" algn="just">
              <a:spcBef>
                <a:spcPts val="3000"/>
              </a:spcBef>
              <a:buClr>
                <a:schemeClr val="accent1"/>
              </a:buClr>
              <a:buFont typeface="+mj-lt"/>
              <a:buAutoNum type="arabicPeriod"/>
              <a:defRPr/>
            </a:pPr>
            <a:r>
              <a:rPr lang="en-US" b="1" dirty="0">
                <a:latin typeface="+mj-lt"/>
                <a:cs typeface="Arial" pitchFamily="34" charset="0"/>
              </a:rPr>
              <a:t>Account group-specific control: </a:t>
            </a:r>
            <a:r>
              <a:rPr lang="en-US" dirty="0">
                <a:latin typeface="+mj-lt"/>
                <a:cs typeface="Arial" pitchFamily="34" charset="0"/>
              </a:rPr>
              <a:t>Usually, the field status is controlled only by the account group. This means that all accounts of one account group have the same screen layout</a:t>
            </a:r>
          </a:p>
          <a:p>
            <a:pPr marL="446088" indent="-446088" algn="just">
              <a:spcBef>
                <a:spcPts val="3000"/>
              </a:spcBef>
              <a:buClr>
                <a:schemeClr val="accent1"/>
              </a:buClr>
              <a:buFont typeface="+mj-lt"/>
              <a:buAutoNum type="arabicPeriod"/>
              <a:defRPr/>
            </a:pPr>
            <a:r>
              <a:rPr lang="en-US" b="1" dirty="0">
                <a:latin typeface="+mj-lt"/>
                <a:cs typeface="Arial" pitchFamily="34" charset="0"/>
              </a:rPr>
              <a:t>Transaction-specific control: </a:t>
            </a:r>
            <a:r>
              <a:rPr lang="en-US" dirty="0">
                <a:latin typeface="+mj-lt"/>
                <a:cs typeface="Arial" pitchFamily="34" charset="0"/>
              </a:rPr>
              <a:t>The field status can be dependent on the master data transaction ("Create", "Change" or "Display"). The transaction-dependent field status should be set to “display” for the “change” transaction if the field is not to be changed after it has been created, such as the “reconciliation account” field, for example</a:t>
            </a:r>
            <a:endParaRPr lang="en-US" b="1" dirty="0">
              <a:latin typeface="+mj-lt"/>
              <a:cs typeface="Arial" pitchFamily="34" charset="0"/>
            </a:endParaRPr>
          </a:p>
          <a:p>
            <a:pPr marL="446088" indent="-446088" algn="just">
              <a:spcBef>
                <a:spcPts val="3000"/>
              </a:spcBef>
              <a:buClr>
                <a:schemeClr val="accent1"/>
              </a:buClr>
              <a:buFont typeface="+mj-lt"/>
              <a:buAutoNum type="arabicPeriod"/>
              <a:defRPr/>
            </a:pPr>
            <a:r>
              <a:rPr lang="en-US" b="1" dirty="0">
                <a:latin typeface="+mj-lt"/>
                <a:cs typeface="Arial" pitchFamily="34" charset="0"/>
              </a:rPr>
              <a:t>Company code-specific control: </a:t>
            </a:r>
            <a:r>
              <a:rPr lang="en-US" dirty="0">
                <a:latin typeface="+mj-lt"/>
                <a:cs typeface="Arial" pitchFamily="34" charset="0"/>
              </a:rPr>
              <a:t>You can control the field status for fields in the company code segment of vendor master records via the company code-specific screen layout. You can hide fields that are not used in a specific company code, but enter values in these fields in other company codes</a:t>
            </a:r>
          </a:p>
        </p:txBody>
      </p:sp>
    </p:spTree>
    <p:extLst>
      <p:ext uri="{BB962C8B-B14F-4D97-AF65-F5344CB8AC3E}">
        <p14:creationId xmlns:p14="http://schemas.microsoft.com/office/powerpoint/2010/main" val="2832162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E1CD3F-14BA-4C75-A5BC-46C62ACCB5ED}"/>
              </a:ext>
            </a:extLst>
          </p:cNvPr>
          <p:cNvSpPr>
            <a:spLocks noGrp="1"/>
          </p:cNvSpPr>
          <p:nvPr>
            <p:ph type="title"/>
          </p:nvPr>
        </p:nvSpPr>
        <p:spPr/>
        <p:txBody>
          <a:bodyPr/>
          <a:lstStyle/>
          <a:p>
            <a:r>
              <a:rPr lang="en-US" dirty="0"/>
              <a:t>Vendor Master Data</a:t>
            </a:r>
          </a:p>
        </p:txBody>
      </p:sp>
      <p:sp>
        <p:nvSpPr>
          <p:cNvPr id="4" name="Rectangle 3">
            <a:extLst>
              <a:ext uri="{FF2B5EF4-FFF2-40B4-BE49-F238E27FC236}">
                <a16:creationId xmlns:a16="http://schemas.microsoft.com/office/drawing/2014/main" id="{7025332B-0530-408B-B2A9-D8FA08848E9D}"/>
              </a:ext>
            </a:extLst>
          </p:cNvPr>
          <p:cNvSpPr/>
          <p:nvPr/>
        </p:nvSpPr>
        <p:spPr>
          <a:xfrm>
            <a:off x="227013" y="991614"/>
            <a:ext cx="11688760" cy="2970044"/>
          </a:xfrm>
          <a:prstGeom prst="rect">
            <a:avLst/>
          </a:prstGeom>
        </p:spPr>
        <p:txBody>
          <a:bodyPr wrap="square">
            <a:spAutoFit/>
          </a:bodyPr>
          <a:lstStyle/>
          <a:p>
            <a:pPr marL="358775" indent="-358775">
              <a:spcBef>
                <a:spcPts val="1800"/>
              </a:spcBef>
              <a:buClr>
                <a:schemeClr val="accent1"/>
              </a:buClr>
              <a:buSzPct val="100000"/>
              <a:buFont typeface="Wingdings" panose="05000000000000000000" pitchFamily="2" charset="2"/>
              <a:buChar char="§"/>
              <a:defRPr/>
            </a:pPr>
            <a:r>
              <a:rPr lang="en-US" sz="1600" dirty="0"/>
              <a:t>The </a:t>
            </a:r>
            <a:r>
              <a:rPr lang="en-US" sz="1600" b="1" i="1" dirty="0"/>
              <a:t>vendor master </a:t>
            </a:r>
            <a:r>
              <a:rPr lang="en-US" sz="1600" dirty="0"/>
              <a:t>includes all data necessary for processing business transactions and corresponding with vendors</a:t>
            </a:r>
          </a:p>
          <a:p>
            <a:pPr marL="358775" indent="-358775">
              <a:spcBef>
                <a:spcPts val="1800"/>
              </a:spcBef>
              <a:buClr>
                <a:schemeClr val="accent1"/>
              </a:buClr>
              <a:buSzPct val="100000"/>
              <a:buFont typeface="Wingdings" panose="05000000000000000000" pitchFamily="2" charset="2"/>
              <a:buChar char="§"/>
              <a:defRPr/>
            </a:pPr>
            <a:r>
              <a:rPr lang="en-US" sz="1600" dirty="0"/>
              <a:t>Information is shared between the accounting and purchasing departments</a:t>
            </a:r>
          </a:p>
          <a:p>
            <a:pPr marL="358775" indent="-358775">
              <a:spcBef>
                <a:spcPts val="1800"/>
              </a:spcBef>
              <a:buClr>
                <a:schemeClr val="accent1"/>
              </a:buClr>
              <a:buSzPct val="100000"/>
              <a:buFont typeface="Wingdings" panose="05000000000000000000" pitchFamily="2" charset="2"/>
              <a:buChar char="§"/>
              <a:defRPr/>
            </a:pPr>
            <a:r>
              <a:rPr lang="en-US" sz="1600" dirty="0"/>
              <a:t>Data is maintained in the following views of vendor master:</a:t>
            </a:r>
          </a:p>
          <a:p>
            <a:pPr marL="719138" lvl="1" indent="-358775">
              <a:spcBef>
                <a:spcPts val="1800"/>
              </a:spcBef>
              <a:buClr>
                <a:schemeClr val="accent2"/>
              </a:buClr>
              <a:buSzPct val="100000"/>
              <a:buFont typeface="Arial" panose="020B0604020202020204" pitchFamily="34" charset="0"/>
              <a:buChar char="•"/>
              <a:defRPr/>
            </a:pPr>
            <a:r>
              <a:rPr lang="en-US" sz="1600" dirty="0"/>
              <a:t>General data</a:t>
            </a:r>
          </a:p>
          <a:p>
            <a:pPr marL="719138" lvl="1" indent="-358775">
              <a:spcBef>
                <a:spcPts val="1800"/>
              </a:spcBef>
              <a:buClr>
                <a:schemeClr val="accent2"/>
              </a:buClr>
              <a:buSzPct val="100000"/>
              <a:buFont typeface="Arial" panose="020B0604020202020204" pitchFamily="34" charset="0"/>
              <a:buChar char="•"/>
              <a:defRPr/>
            </a:pPr>
            <a:r>
              <a:rPr lang="en-US" sz="1600" dirty="0"/>
              <a:t>Company code data</a:t>
            </a:r>
          </a:p>
          <a:p>
            <a:pPr marL="719138" lvl="1" indent="-358775">
              <a:spcBef>
                <a:spcPts val="1800"/>
              </a:spcBef>
              <a:buClr>
                <a:schemeClr val="accent2"/>
              </a:buClr>
              <a:buSzPct val="100000"/>
              <a:buFont typeface="Arial" panose="020B0604020202020204" pitchFamily="34" charset="0"/>
              <a:buChar char="•"/>
              <a:defRPr/>
            </a:pPr>
            <a:r>
              <a:rPr lang="en-US" sz="1600" dirty="0"/>
              <a:t>Purchasing data</a:t>
            </a:r>
          </a:p>
        </p:txBody>
      </p:sp>
      <p:grpSp>
        <p:nvGrpSpPr>
          <p:cNvPr id="6" name="Group 5">
            <a:extLst>
              <a:ext uri="{FF2B5EF4-FFF2-40B4-BE49-F238E27FC236}">
                <a16:creationId xmlns:a16="http://schemas.microsoft.com/office/drawing/2014/main" id="{7D8B9D27-BA1C-43CE-9053-70094AA8A126}"/>
              </a:ext>
            </a:extLst>
          </p:cNvPr>
          <p:cNvGrpSpPr/>
          <p:nvPr/>
        </p:nvGrpSpPr>
        <p:grpSpPr>
          <a:xfrm>
            <a:off x="4046406" y="3581401"/>
            <a:ext cx="4099189" cy="2981274"/>
            <a:chOff x="4301068" y="3581401"/>
            <a:chExt cx="3589865" cy="2610851"/>
          </a:xfrm>
        </p:grpSpPr>
        <p:sp>
          <p:nvSpPr>
            <p:cNvPr id="16389" name="Rectangle 5"/>
            <p:cNvSpPr>
              <a:spLocks noChangeArrowheads="1"/>
            </p:cNvSpPr>
            <p:nvPr/>
          </p:nvSpPr>
          <p:spPr bwMode="auto">
            <a:xfrm>
              <a:off x="4301068" y="4416425"/>
              <a:ext cx="3589865" cy="1775827"/>
            </a:xfrm>
            <a:prstGeom prst="rect">
              <a:avLst/>
            </a:prstGeom>
            <a:solidFill>
              <a:schemeClr val="folHlink"/>
            </a:solidFill>
            <a:ln w="12700">
              <a:noFill/>
              <a:miter lim="800000"/>
              <a:headEnd/>
              <a:tailEnd/>
            </a:ln>
          </p:spPr>
          <p:txBody>
            <a:bodyPr wrap="none" anchor="ctr"/>
            <a:lstStyle/>
            <a:p>
              <a:pPr algn="ctr"/>
              <a:endParaRPr lang="en-US" sz="2400">
                <a:solidFill>
                  <a:srgbClr val="00CC00"/>
                </a:solidFill>
              </a:endParaRPr>
            </a:p>
          </p:txBody>
        </p:sp>
        <p:sp>
          <p:nvSpPr>
            <p:cNvPr id="16390" name="Oval 6"/>
            <p:cNvSpPr>
              <a:spLocks noChangeArrowheads="1"/>
            </p:cNvSpPr>
            <p:nvPr/>
          </p:nvSpPr>
          <p:spPr bwMode="auto">
            <a:xfrm>
              <a:off x="4311650" y="4168777"/>
              <a:ext cx="3568700" cy="428625"/>
            </a:xfrm>
            <a:prstGeom prst="ellipse">
              <a:avLst/>
            </a:prstGeom>
            <a:solidFill>
              <a:schemeClr val="folHlink"/>
            </a:solidFill>
            <a:ln w="12700">
              <a:solidFill>
                <a:schemeClr val="bg2"/>
              </a:solidFill>
              <a:round/>
              <a:headEnd/>
              <a:tailEnd/>
            </a:ln>
          </p:spPr>
          <p:txBody>
            <a:bodyPr wrap="none" anchor="ctr"/>
            <a:lstStyle/>
            <a:p>
              <a:pPr algn="ctr"/>
              <a:endParaRPr lang="en-US" sz="2400"/>
            </a:p>
          </p:txBody>
        </p:sp>
        <p:sp>
          <p:nvSpPr>
            <p:cNvPr id="16391" name="Oval 7"/>
            <p:cNvSpPr>
              <a:spLocks noChangeArrowheads="1"/>
            </p:cNvSpPr>
            <p:nvPr/>
          </p:nvSpPr>
          <p:spPr bwMode="auto">
            <a:xfrm>
              <a:off x="4337049" y="3581401"/>
              <a:ext cx="3488267" cy="993775"/>
            </a:xfrm>
            <a:prstGeom prst="ellipse">
              <a:avLst/>
            </a:prstGeom>
            <a:solidFill>
              <a:schemeClr val="accent2"/>
            </a:solidFill>
            <a:ln w="12700">
              <a:solidFill>
                <a:schemeClr val="bg2"/>
              </a:solidFill>
              <a:round/>
              <a:headEnd/>
              <a:tailEnd/>
            </a:ln>
          </p:spPr>
          <p:txBody>
            <a:bodyPr wrap="none" anchor="ctr"/>
            <a:lstStyle/>
            <a:p>
              <a:pPr algn="ctr"/>
              <a:r>
                <a:rPr lang="en-US" b="1">
                  <a:solidFill>
                    <a:schemeClr val="bg1"/>
                  </a:solidFill>
                  <a:latin typeface="+mj-lt"/>
                </a:rPr>
                <a:t>Vendor Master Data</a:t>
              </a:r>
            </a:p>
          </p:txBody>
        </p:sp>
        <p:sp>
          <p:nvSpPr>
            <p:cNvPr id="16388" name="Oval 4"/>
            <p:cNvSpPr>
              <a:spLocks noChangeArrowheads="1"/>
            </p:cNvSpPr>
            <p:nvPr/>
          </p:nvSpPr>
          <p:spPr bwMode="auto">
            <a:xfrm>
              <a:off x="4583832" y="4857097"/>
              <a:ext cx="3024336" cy="894483"/>
            </a:xfrm>
            <a:prstGeom prst="rect">
              <a:avLst/>
            </a:prstGeom>
            <a:solidFill>
              <a:schemeClr val="folHlink"/>
            </a:solidFill>
            <a:ln w="12700">
              <a:noFill/>
              <a:round/>
              <a:headEnd/>
              <a:tailEnd/>
            </a:ln>
          </p:spPr>
          <p:txBody>
            <a:bodyPr wrap="none" anchor="ctr"/>
            <a:lstStyle/>
            <a:p>
              <a:pPr algn="ctr"/>
              <a:r>
                <a:rPr lang="en-US" sz="1600" b="1" dirty="0">
                  <a:solidFill>
                    <a:schemeClr val="bg1"/>
                  </a:solidFill>
                </a:rPr>
                <a:t>General data</a:t>
              </a:r>
            </a:p>
            <a:p>
              <a:pPr algn="ctr"/>
              <a:r>
                <a:rPr lang="en-US" sz="1600" b="1" dirty="0">
                  <a:solidFill>
                    <a:schemeClr val="bg1"/>
                  </a:solidFill>
                </a:rPr>
                <a:t>Company code data</a:t>
              </a:r>
            </a:p>
            <a:p>
              <a:pPr algn="ctr"/>
              <a:r>
                <a:rPr lang="en-US" sz="1600" b="1" dirty="0">
                  <a:solidFill>
                    <a:schemeClr val="bg1"/>
                  </a:solidFill>
                </a:rPr>
                <a:t>Purchasing Org data</a:t>
              </a:r>
            </a:p>
          </p:txBody>
        </p:sp>
      </p:grpSp>
    </p:spTree>
    <p:extLst>
      <p:ext uri="{BB962C8B-B14F-4D97-AF65-F5344CB8AC3E}">
        <p14:creationId xmlns:p14="http://schemas.microsoft.com/office/powerpoint/2010/main" val="2729081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ChangeArrowheads="1"/>
          </p:cNvSpPr>
          <p:nvPr/>
        </p:nvSpPr>
        <p:spPr bwMode="auto">
          <a:xfrm>
            <a:off x="227348" y="991614"/>
            <a:ext cx="11688427" cy="5201424"/>
          </a:xfrm>
          <a:prstGeom prst="rect">
            <a:avLst/>
          </a:prstGeom>
        </p:spPr>
        <p:txBody>
          <a:bodyPr wrap="square">
            <a:spAutoFit/>
          </a:bodyPr>
          <a:lstStyle/>
          <a:p>
            <a:pPr marL="358775" indent="-358775">
              <a:spcBef>
                <a:spcPts val="1200"/>
              </a:spcBef>
              <a:buClr>
                <a:schemeClr val="accent1"/>
              </a:buClr>
              <a:buSzPct val="100000"/>
              <a:buFont typeface="Wingdings" panose="05000000000000000000" pitchFamily="2" charset="2"/>
              <a:buChar char="§"/>
            </a:pPr>
            <a:r>
              <a:rPr lang="en-US" sz="1600" dirty="0"/>
              <a:t>In S/4 HANA, the customers and vendors transactions have been merged in the same transaction BP, Business Partner</a:t>
            </a:r>
          </a:p>
          <a:p>
            <a:pPr marL="358775" indent="-358775">
              <a:spcBef>
                <a:spcPts val="1200"/>
              </a:spcBef>
              <a:buClr>
                <a:schemeClr val="accent1"/>
              </a:buClr>
              <a:buSzPct val="100000"/>
              <a:buFont typeface="Wingdings" panose="05000000000000000000" pitchFamily="2" charset="2"/>
              <a:buChar char="§"/>
            </a:pPr>
            <a:r>
              <a:rPr lang="en-US" sz="1600" dirty="0"/>
              <a:t>In SAP S/4HANA, Business Partner is the leading object and single point of entry to maintain Business Partner, Customer, and Supplier (formerly known as Vendor) master data</a:t>
            </a:r>
          </a:p>
          <a:p>
            <a:pPr marL="358775" indent="-358775">
              <a:spcBef>
                <a:spcPts val="1200"/>
              </a:spcBef>
              <a:buClr>
                <a:schemeClr val="accent1"/>
              </a:buClr>
              <a:buSzPct val="100000"/>
              <a:buFont typeface="Wingdings" panose="05000000000000000000" pitchFamily="2" charset="2"/>
              <a:buChar char="§"/>
            </a:pPr>
            <a:r>
              <a:rPr lang="en-US" sz="1600" dirty="0"/>
              <a:t>A Business Partner can be a person, organization, group of people, or a group of organizations, in which a company has a business interest. It is the single point of entry to create, edit, and display the master data for business partners, customers and vendors. A Business Partner consists of general data like name, address, bank information, etc. as well as role specific information i.e. customer/vendor/employee data</a:t>
            </a:r>
          </a:p>
          <a:p>
            <a:pPr marL="358775" indent="-358775">
              <a:spcBef>
                <a:spcPts val="1200"/>
              </a:spcBef>
              <a:buClr>
                <a:schemeClr val="accent1"/>
              </a:buClr>
              <a:buSzPct val="100000"/>
              <a:buFont typeface="Wingdings" panose="05000000000000000000" pitchFamily="2" charset="2"/>
              <a:buChar char="§"/>
            </a:pPr>
            <a:r>
              <a:rPr lang="en-US" sz="1600" dirty="0"/>
              <a:t>Compared to classical ERP transactions, maintenance of Customer and Supplier master data via Business Partner has many advantages</a:t>
            </a:r>
          </a:p>
          <a:p>
            <a:pPr marL="358775" indent="-358775">
              <a:spcBef>
                <a:spcPts val="1200"/>
              </a:spcBef>
              <a:buClr>
                <a:schemeClr val="accent1"/>
              </a:buClr>
              <a:buSzPct val="100000"/>
              <a:buFont typeface="Wingdings" panose="05000000000000000000" pitchFamily="2" charset="2"/>
              <a:buChar char="§"/>
            </a:pPr>
            <a:r>
              <a:rPr lang="en-US" sz="1600" b="1" dirty="0"/>
              <a:t>Data Redundancy: </a:t>
            </a:r>
            <a:r>
              <a:rPr lang="en-US" sz="1600" dirty="0"/>
              <a:t>A person can be a Vendor as well as customer, in traditional ERP we have to create two         objects. With business partner single object is only required</a:t>
            </a:r>
          </a:p>
          <a:p>
            <a:pPr marL="358775" indent="-358775">
              <a:spcBef>
                <a:spcPts val="1200"/>
              </a:spcBef>
              <a:buClr>
                <a:schemeClr val="accent1"/>
              </a:buClr>
              <a:buSzPct val="100000"/>
              <a:buFont typeface="Wingdings" panose="05000000000000000000" pitchFamily="2" charset="2"/>
              <a:buChar char="§"/>
            </a:pPr>
            <a:r>
              <a:rPr lang="en-US" sz="1600" b="1" dirty="0"/>
              <a:t>Multiple Transactions: </a:t>
            </a:r>
            <a:r>
              <a:rPr lang="en-US" sz="1600" dirty="0"/>
              <a:t>To create vendor or customer we have to go to different transactions. With Business Partner single transaction “BP” is required both objects</a:t>
            </a:r>
          </a:p>
          <a:p>
            <a:pPr marL="358775" indent="-358775">
              <a:spcBef>
                <a:spcPts val="1200"/>
              </a:spcBef>
              <a:buClr>
                <a:schemeClr val="accent1"/>
              </a:buClr>
              <a:buSzPct val="100000"/>
              <a:buFont typeface="Wingdings" panose="05000000000000000000" pitchFamily="2" charset="2"/>
              <a:buChar char="§"/>
            </a:pPr>
            <a:r>
              <a:rPr lang="en-US" sz="1600" dirty="0"/>
              <a:t>Business Partner is now capable of centrally managing master data for business partners, customers, and suppliers. With current development, BP is the single point of entry to create, edit, and display master data for business partners, customers, and suppliers</a:t>
            </a:r>
          </a:p>
        </p:txBody>
      </p:sp>
      <p:sp>
        <p:nvSpPr>
          <p:cNvPr id="3" name="Title 2">
            <a:extLst>
              <a:ext uri="{FF2B5EF4-FFF2-40B4-BE49-F238E27FC236}">
                <a16:creationId xmlns:a16="http://schemas.microsoft.com/office/drawing/2014/main" id="{EF4CF7AC-E211-4C99-ABC0-B1CF19765F72}"/>
              </a:ext>
            </a:extLst>
          </p:cNvPr>
          <p:cNvSpPr>
            <a:spLocks noGrp="1"/>
          </p:cNvSpPr>
          <p:nvPr>
            <p:ph type="title"/>
          </p:nvPr>
        </p:nvSpPr>
        <p:spPr/>
        <p:txBody>
          <a:bodyPr/>
          <a:lstStyle/>
          <a:p>
            <a:r>
              <a:rPr lang="en-US" dirty="0"/>
              <a:t>Business Partner Vendor</a:t>
            </a:r>
          </a:p>
        </p:txBody>
      </p:sp>
    </p:spTree>
    <p:extLst>
      <p:ext uri="{BB962C8B-B14F-4D97-AF65-F5344CB8AC3E}">
        <p14:creationId xmlns:p14="http://schemas.microsoft.com/office/powerpoint/2010/main" val="3319492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3733B-4233-4F59-855B-51D84DC60874}"/>
              </a:ext>
            </a:extLst>
          </p:cNvPr>
          <p:cNvSpPr>
            <a:spLocks noGrp="1"/>
          </p:cNvSpPr>
          <p:nvPr>
            <p:ph type="title"/>
          </p:nvPr>
        </p:nvSpPr>
        <p:spPr/>
        <p:txBody>
          <a:bodyPr/>
          <a:lstStyle/>
          <a:p>
            <a:r>
              <a:rPr lang="en-US" dirty="0"/>
              <a:t>Vendor Master Data</a:t>
            </a:r>
          </a:p>
        </p:txBody>
      </p:sp>
      <p:grpSp>
        <p:nvGrpSpPr>
          <p:cNvPr id="4" name="Group 3">
            <a:extLst>
              <a:ext uri="{FF2B5EF4-FFF2-40B4-BE49-F238E27FC236}">
                <a16:creationId xmlns:a16="http://schemas.microsoft.com/office/drawing/2014/main" id="{D65AC951-9F5E-4223-909E-689E1605FFDD}"/>
              </a:ext>
            </a:extLst>
          </p:cNvPr>
          <p:cNvGrpSpPr/>
          <p:nvPr/>
        </p:nvGrpSpPr>
        <p:grpSpPr>
          <a:xfrm>
            <a:off x="243643" y="995808"/>
            <a:ext cx="11737302" cy="5477716"/>
            <a:chOff x="227349" y="1068163"/>
            <a:chExt cx="11737302" cy="5477716"/>
          </a:xfrm>
        </p:grpSpPr>
        <p:sp>
          <p:nvSpPr>
            <p:cNvPr id="73" name="Rectangle 4"/>
            <p:cNvSpPr>
              <a:spLocks noChangeArrowheads="1"/>
            </p:cNvSpPr>
            <p:nvPr/>
          </p:nvSpPr>
          <p:spPr bwMode="auto">
            <a:xfrm>
              <a:off x="1040270" y="1068163"/>
              <a:ext cx="2683430" cy="365913"/>
            </a:xfrm>
            <a:prstGeom prst="rect">
              <a:avLst/>
            </a:prstGeom>
            <a:noFill/>
            <a:ln w="12700">
              <a:noFill/>
              <a:miter lim="800000"/>
              <a:headEnd/>
              <a:tailEnd/>
            </a:ln>
            <a:effectLst/>
          </p:spPr>
          <p:txBody>
            <a:bodyPr wrap="none" lIns="120651" tIns="59267" rIns="120651" bIns="59267">
              <a:spAutoFit/>
            </a:bodyPr>
            <a:lstStyle/>
            <a:p>
              <a:pPr algn="ctr">
                <a:defRPr/>
              </a:pPr>
              <a:r>
                <a:rPr lang="en-US" sz="1600" b="1" dirty="0">
                  <a:solidFill>
                    <a:schemeClr val="tx2"/>
                  </a:solidFill>
                  <a:effectLst>
                    <a:outerShdw blurRad="38100" dist="38100" dir="2700000" algn="tl">
                      <a:srgbClr val="FFFFFF"/>
                    </a:outerShdw>
                  </a:effectLst>
                  <a:latin typeface="+mj-lt"/>
                </a:rPr>
                <a:t>Vendor Master Views</a:t>
              </a:r>
            </a:p>
          </p:txBody>
        </p:sp>
        <p:sp>
          <p:nvSpPr>
            <p:cNvPr id="74" name="Rectangle 5"/>
            <p:cNvSpPr>
              <a:spLocks noChangeArrowheads="1"/>
            </p:cNvSpPr>
            <p:nvPr/>
          </p:nvSpPr>
          <p:spPr bwMode="auto">
            <a:xfrm>
              <a:off x="9153700" y="1068163"/>
              <a:ext cx="1212153" cy="331196"/>
            </a:xfrm>
            <a:prstGeom prst="rect">
              <a:avLst/>
            </a:prstGeom>
            <a:noFill/>
            <a:ln w="12700">
              <a:noFill/>
              <a:miter lim="800000"/>
              <a:headEnd/>
              <a:tailEnd/>
            </a:ln>
            <a:effectLst/>
          </p:spPr>
          <p:txBody>
            <a:bodyPr wrap="none" lIns="120651" tIns="59267" rIns="120651" bIns="59267">
              <a:spAutoFit/>
            </a:bodyPr>
            <a:lstStyle/>
            <a:p>
              <a:pPr algn="ctr">
                <a:defRPr/>
              </a:pPr>
              <a:r>
                <a:rPr lang="en-US" sz="1600" b="1" dirty="0">
                  <a:solidFill>
                    <a:schemeClr val="tx2"/>
                  </a:solidFill>
                  <a:effectLst>
                    <a:outerShdw blurRad="38100" dist="38100" dir="2700000" algn="tl">
                      <a:srgbClr val="FFFFFF"/>
                    </a:outerShdw>
                  </a:effectLst>
                  <a:latin typeface="+mj-lt"/>
                </a:rPr>
                <a:t>Validity</a:t>
              </a:r>
            </a:p>
          </p:txBody>
        </p:sp>
        <p:sp>
          <p:nvSpPr>
            <p:cNvPr id="76" name="Rectangle 7"/>
            <p:cNvSpPr>
              <a:spLocks noChangeArrowheads="1"/>
            </p:cNvSpPr>
            <p:nvPr/>
          </p:nvSpPr>
          <p:spPr bwMode="auto">
            <a:xfrm>
              <a:off x="1357784" y="1694829"/>
              <a:ext cx="9375801" cy="4702276"/>
            </a:xfrm>
            <a:prstGeom prst="rect">
              <a:avLst/>
            </a:prstGeom>
            <a:solidFill>
              <a:schemeClr val="accent5">
                <a:lumMod val="20000"/>
                <a:lumOff val="80000"/>
              </a:schemeClr>
            </a:solidFill>
            <a:ln w="12700">
              <a:noFill/>
              <a:miter lim="800000"/>
              <a:headEnd/>
              <a:tailEnd/>
            </a:ln>
          </p:spPr>
          <p:txBody>
            <a:bodyPr wrap="none" anchor="ctr"/>
            <a:lstStyle/>
            <a:p>
              <a:pPr algn="ctr"/>
              <a:endParaRPr lang="en-US" sz="1600">
                <a:latin typeface="+mj-lt"/>
              </a:endParaRPr>
            </a:p>
          </p:txBody>
        </p:sp>
        <p:sp>
          <p:nvSpPr>
            <p:cNvPr id="77" name="Rectangle 8"/>
            <p:cNvSpPr>
              <a:spLocks noChangeArrowheads="1"/>
            </p:cNvSpPr>
            <p:nvPr/>
          </p:nvSpPr>
          <p:spPr bwMode="auto">
            <a:xfrm>
              <a:off x="7614674" y="5118370"/>
              <a:ext cx="4287481" cy="1395629"/>
            </a:xfrm>
            <a:prstGeom prst="rect">
              <a:avLst/>
            </a:prstGeom>
            <a:solidFill>
              <a:srgbClr val="DADADA"/>
            </a:solidFill>
            <a:ln w="12700">
              <a:solidFill>
                <a:schemeClr val="bg2"/>
              </a:solidFill>
              <a:miter lim="800000"/>
              <a:headEnd/>
              <a:tailEnd/>
            </a:ln>
            <a:effectLst>
              <a:outerShdw dist="53882" dir="2700000" algn="ctr" rotWithShape="0">
                <a:schemeClr val="folHlink"/>
              </a:outerShdw>
            </a:effectLst>
          </p:spPr>
          <p:txBody>
            <a:bodyPr wrap="none" anchor="ctr"/>
            <a:lstStyle/>
            <a:p>
              <a:pPr algn="ctr">
                <a:defRPr/>
              </a:pPr>
              <a:endParaRPr lang="en-US" sz="1600">
                <a:latin typeface="+mj-lt"/>
              </a:endParaRPr>
            </a:p>
          </p:txBody>
        </p:sp>
        <p:sp>
          <p:nvSpPr>
            <p:cNvPr id="78" name="Freeform 9"/>
            <p:cNvSpPr>
              <a:spLocks/>
            </p:cNvSpPr>
            <p:nvPr/>
          </p:nvSpPr>
          <p:spPr bwMode="auto">
            <a:xfrm>
              <a:off x="7614674" y="5107744"/>
              <a:ext cx="4311997" cy="1411568"/>
            </a:xfrm>
            <a:custGeom>
              <a:avLst/>
              <a:gdLst/>
              <a:ahLst/>
              <a:cxnLst>
                <a:cxn ang="0">
                  <a:pos x="1582" y="0"/>
                </a:cxn>
                <a:cxn ang="0">
                  <a:pos x="0" y="0"/>
                </a:cxn>
                <a:cxn ang="0">
                  <a:pos x="0" y="796"/>
                </a:cxn>
              </a:cxnLst>
              <a:rect l="0" t="0" r="r" b="b"/>
              <a:pathLst>
                <a:path w="1583" h="797">
                  <a:moveTo>
                    <a:pt x="1582" y="0"/>
                  </a:moveTo>
                  <a:lnTo>
                    <a:pt x="0" y="0"/>
                  </a:lnTo>
                  <a:lnTo>
                    <a:pt x="0" y="796"/>
                  </a:lnTo>
                </a:path>
              </a:pathLst>
            </a:custGeom>
            <a:solidFill>
              <a:srgbClr val="DADADA"/>
            </a:solidFill>
            <a:ln w="12700" cap="rnd" cmpd="sng">
              <a:solidFill>
                <a:schemeClr val="bg2"/>
              </a:solidFill>
              <a:prstDash val="solid"/>
              <a:round/>
              <a:headEnd type="none" w="med" len="med"/>
              <a:tailEnd type="none" w="med" len="med"/>
            </a:ln>
            <a:effectLst>
              <a:outerShdw dist="53882" dir="2700000" algn="ctr" rotWithShape="0">
                <a:schemeClr val="folHlink"/>
              </a:outerShdw>
            </a:effectLst>
          </p:spPr>
          <p:txBody>
            <a:bodyPr/>
            <a:lstStyle/>
            <a:p>
              <a:pPr algn="ctr">
                <a:defRPr/>
              </a:pPr>
              <a:endParaRPr lang="en-US" sz="1600">
                <a:latin typeface="+mj-lt"/>
              </a:endParaRPr>
            </a:p>
          </p:txBody>
        </p:sp>
        <p:sp>
          <p:nvSpPr>
            <p:cNvPr id="79" name="Freeform 10"/>
            <p:cNvSpPr>
              <a:spLocks/>
            </p:cNvSpPr>
            <p:nvPr/>
          </p:nvSpPr>
          <p:spPr bwMode="auto">
            <a:xfrm>
              <a:off x="7603778" y="5111285"/>
              <a:ext cx="4311997" cy="1413340"/>
            </a:xfrm>
            <a:custGeom>
              <a:avLst/>
              <a:gdLst/>
              <a:ahLst/>
              <a:cxnLst>
                <a:cxn ang="0">
                  <a:pos x="0" y="797"/>
                </a:cxn>
                <a:cxn ang="0">
                  <a:pos x="1582" y="797"/>
                </a:cxn>
                <a:cxn ang="0">
                  <a:pos x="1582" y="0"/>
                </a:cxn>
              </a:cxnLst>
              <a:rect l="0" t="0" r="r" b="b"/>
              <a:pathLst>
                <a:path w="1583" h="798">
                  <a:moveTo>
                    <a:pt x="0" y="797"/>
                  </a:moveTo>
                  <a:lnTo>
                    <a:pt x="1582" y="797"/>
                  </a:lnTo>
                  <a:lnTo>
                    <a:pt x="1582" y="0"/>
                  </a:lnTo>
                </a:path>
              </a:pathLst>
            </a:custGeom>
            <a:solidFill>
              <a:srgbClr val="DADADA"/>
            </a:solidFill>
            <a:ln w="12700" cap="rnd" cmpd="sng">
              <a:solidFill>
                <a:schemeClr val="bg2"/>
              </a:solidFill>
              <a:prstDash val="solid"/>
              <a:round/>
              <a:headEnd type="none" w="med" len="med"/>
              <a:tailEnd type="none" w="med" len="med"/>
            </a:ln>
            <a:effectLst>
              <a:outerShdw dist="53882" dir="2700000" algn="ctr" rotWithShape="0">
                <a:schemeClr val="folHlink"/>
              </a:outerShdw>
            </a:effectLst>
          </p:spPr>
          <p:txBody>
            <a:bodyPr/>
            <a:lstStyle/>
            <a:p>
              <a:pPr algn="ctr">
                <a:defRPr/>
              </a:pPr>
              <a:endParaRPr lang="en-US" sz="1600">
                <a:latin typeface="+mj-lt"/>
              </a:endParaRPr>
            </a:p>
          </p:txBody>
        </p:sp>
        <p:sp>
          <p:nvSpPr>
            <p:cNvPr id="80" name="Rectangle 11"/>
            <p:cNvSpPr>
              <a:spLocks noChangeArrowheads="1"/>
            </p:cNvSpPr>
            <p:nvPr/>
          </p:nvSpPr>
          <p:spPr bwMode="auto">
            <a:xfrm>
              <a:off x="7614674" y="1473441"/>
              <a:ext cx="4287481" cy="1395629"/>
            </a:xfrm>
            <a:prstGeom prst="rect">
              <a:avLst/>
            </a:prstGeom>
            <a:solidFill>
              <a:srgbClr val="DADADA"/>
            </a:solidFill>
            <a:ln w="12700">
              <a:solidFill>
                <a:schemeClr val="bg2"/>
              </a:solidFill>
              <a:miter lim="800000"/>
              <a:headEnd/>
              <a:tailEnd/>
            </a:ln>
            <a:effectLst>
              <a:outerShdw dist="53882" dir="2700000" algn="ctr" rotWithShape="0">
                <a:schemeClr val="folHlink"/>
              </a:outerShdw>
            </a:effectLst>
          </p:spPr>
          <p:txBody>
            <a:bodyPr wrap="none" anchor="ctr"/>
            <a:lstStyle/>
            <a:p>
              <a:pPr algn="ctr">
                <a:defRPr/>
              </a:pPr>
              <a:endParaRPr lang="en-US" sz="1600">
                <a:latin typeface="+mj-lt"/>
              </a:endParaRPr>
            </a:p>
          </p:txBody>
        </p:sp>
        <p:sp>
          <p:nvSpPr>
            <p:cNvPr id="81" name="Freeform 12"/>
            <p:cNvSpPr>
              <a:spLocks/>
            </p:cNvSpPr>
            <p:nvPr/>
          </p:nvSpPr>
          <p:spPr bwMode="auto">
            <a:xfrm>
              <a:off x="7614673" y="1499094"/>
              <a:ext cx="4311997" cy="1411568"/>
            </a:xfrm>
            <a:custGeom>
              <a:avLst/>
              <a:gdLst/>
              <a:ahLst/>
              <a:cxnLst>
                <a:cxn ang="0">
                  <a:pos x="1582" y="0"/>
                </a:cxn>
                <a:cxn ang="0">
                  <a:pos x="0" y="0"/>
                </a:cxn>
                <a:cxn ang="0">
                  <a:pos x="0" y="796"/>
                </a:cxn>
              </a:cxnLst>
              <a:rect l="0" t="0" r="r" b="b"/>
              <a:pathLst>
                <a:path w="1583" h="797">
                  <a:moveTo>
                    <a:pt x="1582" y="0"/>
                  </a:moveTo>
                  <a:lnTo>
                    <a:pt x="0" y="0"/>
                  </a:lnTo>
                  <a:lnTo>
                    <a:pt x="0" y="796"/>
                  </a:lnTo>
                </a:path>
              </a:pathLst>
            </a:custGeom>
            <a:solidFill>
              <a:srgbClr val="DADADA"/>
            </a:solidFill>
            <a:ln w="12700" cap="rnd" cmpd="sng">
              <a:solidFill>
                <a:schemeClr val="bg2"/>
              </a:solidFill>
              <a:prstDash val="solid"/>
              <a:round/>
              <a:headEnd type="none" w="med" len="med"/>
              <a:tailEnd type="none" w="med" len="med"/>
            </a:ln>
            <a:effectLst>
              <a:outerShdw dist="53882" dir="2700000" algn="ctr" rotWithShape="0">
                <a:schemeClr val="folHlink"/>
              </a:outerShdw>
            </a:effectLst>
          </p:spPr>
          <p:txBody>
            <a:bodyPr/>
            <a:lstStyle/>
            <a:p>
              <a:pPr algn="ctr">
                <a:defRPr/>
              </a:pPr>
              <a:endParaRPr lang="en-US" sz="1600">
                <a:latin typeface="+mj-lt"/>
              </a:endParaRPr>
            </a:p>
          </p:txBody>
        </p:sp>
        <p:sp>
          <p:nvSpPr>
            <p:cNvPr id="82" name="Freeform 13"/>
            <p:cNvSpPr>
              <a:spLocks/>
            </p:cNvSpPr>
            <p:nvPr/>
          </p:nvSpPr>
          <p:spPr bwMode="auto">
            <a:xfrm>
              <a:off x="7603778" y="1466357"/>
              <a:ext cx="4311997" cy="1413340"/>
            </a:xfrm>
            <a:custGeom>
              <a:avLst/>
              <a:gdLst/>
              <a:ahLst/>
              <a:cxnLst>
                <a:cxn ang="0">
                  <a:pos x="0" y="797"/>
                </a:cxn>
                <a:cxn ang="0">
                  <a:pos x="1582" y="797"/>
                </a:cxn>
                <a:cxn ang="0">
                  <a:pos x="1582" y="0"/>
                </a:cxn>
              </a:cxnLst>
              <a:rect l="0" t="0" r="r" b="b"/>
              <a:pathLst>
                <a:path w="1583" h="798">
                  <a:moveTo>
                    <a:pt x="0" y="797"/>
                  </a:moveTo>
                  <a:lnTo>
                    <a:pt x="1582" y="797"/>
                  </a:lnTo>
                  <a:lnTo>
                    <a:pt x="1582" y="0"/>
                  </a:lnTo>
                </a:path>
              </a:pathLst>
            </a:custGeom>
            <a:solidFill>
              <a:srgbClr val="DADADA"/>
            </a:solidFill>
            <a:ln w="12700" cap="rnd" cmpd="sng">
              <a:solidFill>
                <a:schemeClr val="bg2"/>
              </a:solidFill>
              <a:prstDash val="solid"/>
              <a:round/>
              <a:headEnd type="none" w="med" len="med"/>
              <a:tailEnd type="none" w="med" len="med"/>
            </a:ln>
            <a:effectLst>
              <a:outerShdw dist="53882" dir="2700000" algn="ctr" rotWithShape="0">
                <a:schemeClr val="folHlink"/>
              </a:outerShdw>
            </a:effectLst>
          </p:spPr>
          <p:txBody>
            <a:bodyPr/>
            <a:lstStyle/>
            <a:p>
              <a:pPr algn="ctr">
                <a:defRPr/>
              </a:pPr>
              <a:endParaRPr lang="en-US" sz="1600">
                <a:latin typeface="+mj-lt"/>
              </a:endParaRPr>
            </a:p>
          </p:txBody>
        </p:sp>
        <p:sp>
          <p:nvSpPr>
            <p:cNvPr id="83" name="Freeform 14"/>
            <p:cNvSpPr>
              <a:spLocks/>
            </p:cNvSpPr>
            <p:nvPr/>
          </p:nvSpPr>
          <p:spPr bwMode="auto">
            <a:xfrm>
              <a:off x="4858047" y="1822349"/>
              <a:ext cx="2356208" cy="701356"/>
            </a:xfrm>
            <a:custGeom>
              <a:avLst/>
              <a:gdLst/>
              <a:ahLst/>
              <a:cxnLst>
                <a:cxn ang="0">
                  <a:pos x="864" y="126"/>
                </a:cxn>
                <a:cxn ang="0">
                  <a:pos x="864" y="266"/>
                </a:cxn>
                <a:cxn ang="0">
                  <a:pos x="337" y="266"/>
                </a:cxn>
                <a:cxn ang="0">
                  <a:pos x="337" y="395"/>
                </a:cxn>
                <a:cxn ang="0">
                  <a:pos x="0" y="198"/>
                </a:cxn>
                <a:cxn ang="0">
                  <a:pos x="337" y="0"/>
                </a:cxn>
                <a:cxn ang="0">
                  <a:pos x="337" y="123"/>
                </a:cxn>
                <a:cxn ang="0">
                  <a:pos x="864" y="126"/>
                </a:cxn>
              </a:cxnLst>
              <a:rect l="0" t="0" r="r" b="b"/>
              <a:pathLst>
                <a:path w="865" h="396">
                  <a:moveTo>
                    <a:pt x="864" y="126"/>
                  </a:moveTo>
                  <a:lnTo>
                    <a:pt x="864" y="266"/>
                  </a:lnTo>
                  <a:lnTo>
                    <a:pt x="337" y="266"/>
                  </a:lnTo>
                  <a:lnTo>
                    <a:pt x="337" y="395"/>
                  </a:lnTo>
                  <a:lnTo>
                    <a:pt x="0" y="198"/>
                  </a:lnTo>
                  <a:lnTo>
                    <a:pt x="337" y="0"/>
                  </a:lnTo>
                  <a:lnTo>
                    <a:pt x="337" y="123"/>
                  </a:lnTo>
                  <a:lnTo>
                    <a:pt x="864" y="126"/>
                  </a:lnTo>
                </a:path>
              </a:pathLst>
            </a:custGeom>
            <a:solidFill>
              <a:schemeClr val="accent4">
                <a:lumMod val="40000"/>
                <a:lumOff val="60000"/>
              </a:schemeClr>
            </a:solidFill>
            <a:ln w="12700" cap="rnd" cmpd="sng">
              <a:solidFill>
                <a:schemeClr val="bg2"/>
              </a:solidFill>
              <a:prstDash val="solid"/>
              <a:round/>
              <a:headEnd type="none" w="med" len="med"/>
              <a:tailEnd type="none" w="med" len="med"/>
            </a:ln>
            <a:effectLst>
              <a:outerShdw dist="53882" dir="2700000" algn="ctr" rotWithShape="0">
                <a:schemeClr val="bg2"/>
              </a:outerShdw>
            </a:effectLst>
          </p:spPr>
          <p:txBody>
            <a:bodyPr/>
            <a:lstStyle/>
            <a:p>
              <a:pPr algn="ctr">
                <a:defRPr/>
              </a:pPr>
              <a:endParaRPr lang="en-US" sz="1600">
                <a:latin typeface="+mj-lt"/>
              </a:endParaRPr>
            </a:p>
          </p:txBody>
        </p:sp>
        <p:sp>
          <p:nvSpPr>
            <p:cNvPr id="84" name="Freeform 15"/>
            <p:cNvSpPr>
              <a:spLocks/>
            </p:cNvSpPr>
            <p:nvPr/>
          </p:nvSpPr>
          <p:spPr bwMode="auto">
            <a:xfrm>
              <a:off x="4890734" y="3637728"/>
              <a:ext cx="2356208" cy="703128"/>
            </a:xfrm>
            <a:custGeom>
              <a:avLst/>
              <a:gdLst/>
              <a:ahLst/>
              <a:cxnLst>
                <a:cxn ang="0">
                  <a:pos x="864" y="127"/>
                </a:cxn>
                <a:cxn ang="0">
                  <a:pos x="864" y="267"/>
                </a:cxn>
                <a:cxn ang="0">
                  <a:pos x="337" y="267"/>
                </a:cxn>
                <a:cxn ang="0">
                  <a:pos x="337" y="396"/>
                </a:cxn>
                <a:cxn ang="0">
                  <a:pos x="0" y="198"/>
                </a:cxn>
                <a:cxn ang="0">
                  <a:pos x="337" y="0"/>
                </a:cxn>
                <a:cxn ang="0">
                  <a:pos x="337" y="124"/>
                </a:cxn>
                <a:cxn ang="0">
                  <a:pos x="864" y="127"/>
                </a:cxn>
              </a:cxnLst>
              <a:rect l="0" t="0" r="r" b="b"/>
              <a:pathLst>
                <a:path w="865" h="397">
                  <a:moveTo>
                    <a:pt x="864" y="127"/>
                  </a:moveTo>
                  <a:lnTo>
                    <a:pt x="864" y="267"/>
                  </a:lnTo>
                  <a:lnTo>
                    <a:pt x="337" y="267"/>
                  </a:lnTo>
                  <a:lnTo>
                    <a:pt x="337" y="396"/>
                  </a:lnTo>
                  <a:lnTo>
                    <a:pt x="0" y="198"/>
                  </a:lnTo>
                  <a:lnTo>
                    <a:pt x="337" y="0"/>
                  </a:lnTo>
                  <a:lnTo>
                    <a:pt x="337" y="124"/>
                  </a:lnTo>
                  <a:lnTo>
                    <a:pt x="864" y="127"/>
                  </a:lnTo>
                </a:path>
              </a:pathLst>
            </a:custGeom>
            <a:solidFill>
              <a:schemeClr val="accent4">
                <a:lumMod val="40000"/>
                <a:lumOff val="60000"/>
              </a:schemeClr>
            </a:solidFill>
            <a:ln w="12700" cap="rnd" cmpd="sng">
              <a:solidFill>
                <a:schemeClr val="bg2"/>
              </a:solidFill>
              <a:prstDash val="solid"/>
              <a:round/>
              <a:headEnd type="none" w="med" len="med"/>
              <a:tailEnd type="none" w="med" len="med"/>
            </a:ln>
            <a:effectLst>
              <a:outerShdw dist="53882" dir="2700000" algn="ctr" rotWithShape="0">
                <a:schemeClr val="bg2"/>
              </a:outerShdw>
            </a:effectLst>
          </p:spPr>
          <p:txBody>
            <a:bodyPr/>
            <a:lstStyle/>
            <a:p>
              <a:pPr algn="ctr">
                <a:defRPr/>
              </a:pPr>
              <a:endParaRPr lang="en-US" sz="1600">
                <a:latin typeface="+mj-lt"/>
              </a:endParaRPr>
            </a:p>
          </p:txBody>
        </p:sp>
        <p:sp>
          <p:nvSpPr>
            <p:cNvPr id="85" name="Freeform 16"/>
            <p:cNvSpPr>
              <a:spLocks/>
            </p:cNvSpPr>
            <p:nvPr/>
          </p:nvSpPr>
          <p:spPr bwMode="auto">
            <a:xfrm>
              <a:off x="4988796" y="5465506"/>
              <a:ext cx="2356208" cy="703128"/>
            </a:xfrm>
            <a:custGeom>
              <a:avLst/>
              <a:gdLst/>
              <a:ahLst/>
              <a:cxnLst>
                <a:cxn ang="0">
                  <a:pos x="864" y="127"/>
                </a:cxn>
                <a:cxn ang="0">
                  <a:pos x="864" y="267"/>
                </a:cxn>
                <a:cxn ang="0">
                  <a:pos x="337" y="267"/>
                </a:cxn>
                <a:cxn ang="0">
                  <a:pos x="337" y="396"/>
                </a:cxn>
                <a:cxn ang="0">
                  <a:pos x="0" y="198"/>
                </a:cxn>
                <a:cxn ang="0">
                  <a:pos x="337" y="0"/>
                </a:cxn>
                <a:cxn ang="0">
                  <a:pos x="337" y="124"/>
                </a:cxn>
                <a:cxn ang="0">
                  <a:pos x="864" y="127"/>
                </a:cxn>
              </a:cxnLst>
              <a:rect l="0" t="0" r="r" b="b"/>
              <a:pathLst>
                <a:path w="865" h="397">
                  <a:moveTo>
                    <a:pt x="864" y="127"/>
                  </a:moveTo>
                  <a:lnTo>
                    <a:pt x="864" y="267"/>
                  </a:lnTo>
                  <a:lnTo>
                    <a:pt x="337" y="267"/>
                  </a:lnTo>
                  <a:lnTo>
                    <a:pt x="337" y="396"/>
                  </a:lnTo>
                  <a:lnTo>
                    <a:pt x="0" y="198"/>
                  </a:lnTo>
                  <a:lnTo>
                    <a:pt x="337" y="0"/>
                  </a:lnTo>
                  <a:lnTo>
                    <a:pt x="337" y="124"/>
                  </a:lnTo>
                  <a:lnTo>
                    <a:pt x="864" y="127"/>
                  </a:lnTo>
                </a:path>
              </a:pathLst>
            </a:custGeom>
            <a:solidFill>
              <a:schemeClr val="accent4">
                <a:lumMod val="40000"/>
                <a:lumOff val="60000"/>
              </a:schemeClr>
            </a:solidFill>
            <a:ln w="12700" cap="rnd" cmpd="sng">
              <a:solidFill>
                <a:schemeClr val="bg2"/>
              </a:solidFill>
              <a:prstDash val="solid"/>
              <a:round/>
              <a:headEnd type="none" w="med" len="med"/>
              <a:tailEnd type="none" w="med" len="med"/>
            </a:ln>
            <a:effectLst>
              <a:outerShdw dist="53882" dir="2700000" algn="ctr" rotWithShape="0">
                <a:schemeClr val="bg2"/>
              </a:outerShdw>
            </a:effectLst>
          </p:spPr>
          <p:txBody>
            <a:bodyPr/>
            <a:lstStyle/>
            <a:p>
              <a:pPr algn="ctr">
                <a:defRPr/>
              </a:pPr>
              <a:endParaRPr lang="en-US" sz="1600">
                <a:latin typeface="+mj-lt"/>
              </a:endParaRPr>
            </a:p>
          </p:txBody>
        </p:sp>
        <p:sp>
          <p:nvSpPr>
            <p:cNvPr id="86" name="Rectangle 17"/>
            <p:cNvSpPr>
              <a:spLocks noChangeArrowheads="1"/>
            </p:cNvSpPr>
            <p:nvPr/>
          </p:nvSpPr>
          <p:spPr bwMode="auto">
            <a:xfrm>
              <a:off x="238245" y="1473441"/>
              <a:ext cx="4287481" cy="1397400"/>
            </a:xfrm>
            <a:prstGeom prst="rect">
              <a:avLst/>
            </a:prstGeom>
            <a:solidFill>
              <a:schemeClr val="accent2"/>
            </a:solidFill>
            <a:ln w="12700">
              <a:solidFill>
                <a:schemeClr val="bg2"/>
              </a:solidFill>
              <a:miter lim="800000"/>
              <a:headEnd/>
              <a:tailEnd/>
            </a:ln>
            <a:effectLst>
              <a:outerShdw dist="53882" dir="2700000" algn="ctr" rotWithShape="0">
                <a:schemeClr val="bg2"/>
              </a:outerShdw>
            </a:effectLst>
          </p:spPr>
          <p:txBody>
            <a:bodyPr wrap="none" anchor="ctr"/>
            <a:lstStyle/>
            <a:p>
              <a:pPr algn="ctr">
                <a:defRPr/>
              </a:pPr>
              <a:endParaRPr lang="en-US" sz="1600">
                <a:latin typeface="+mj-lt"/>
              </a:endParaRPr>
            </a:p>
          </p:txBody>
        </p:sp>
        <p:sp>
          <p:nvSpPr>
            <p:cNvPr id="87" name="Freeform 18"/>
            <p:cNvSpPr>
              <a:spLocks/>
            </p:cNvSpPr>
            <p:nvPr/>
          </p:nvSpPr>
          <p:spPr bwMode="auto">
            <a:xfrm>
              <a:off x="270932" y="1487608"/>
              <a:ext cx="4311997" cy="1413340"/>
            </a:xfrm>
            <a:custGeom>
              <a:avLst/>
              <a:gdLst/>
              <a:ahLst/>
              <a:cxnLst>
                <a:cxn ang="0">
                  <a:pos x="1582" y="0"/>
                </a:cxn>
                <a:cxn ang="0">
                  <a:pos x="0" y="0"/>
                </a:cxn>
                <a:cxn ang="0">
                  <a:pos x="0" y="797"/>
                </a:cxn>
              </a:cxnLst>
              <a:rect l="0" t="0" r="r" b="b"/>
              <a:pathLst>
                <a:path w="1583" h="798">
                  <a:moveTo>
                    <a:pt x="1582" y="0"/>
                  </a:moveTo>
                  <a:lnTo>
                    <a:pt x="0" y="0"/>
                  </a:lnTo>
                  <a:lnTo>
                    <a:pt x="0" y="797"/>
                  </a:lnTo>
                </a:path>
              </a:pathLst>
            </a:custGeom>
            <a:solidFill>
              <a:schemeClr val="accent2"/>
            </a:solidFill>
            <a:ln w="12700" cap="rnd" cmpd="sng">
              <a:noFill/>
              <a:prstDash val="solid"/>
              <a:round/>
              <a:headEnd type="none" w="med" len="med"/>
              <a:tailEnd type="none" w="med" len="med"/>
            </a:ln>
            <a:effectLst>
              <a:outerShdw dist="53882" dir="2700000" algn="ctr" rotWithShape="0">
                <a:schemeClr val="bg2"/>
              </a:outerShdw>
            </a:effectLst>
          </p:spPr>
          <p:txBody>
            <a:bodyPr/>
            <a:lstStyle/>
            <a:p>
              <a:pPr algn="ctr">
                <a:defRPr/>
              </a:pPr>
              <a:endParaRPr lang="en-US" sz="1600">
                <a:latin typeface="+mj-lt"/>
              </a:endParaRPr>
            </a:p>
          </p:txBody>
        </p:sp>
        <p:sp>
          <p:nvSpPr>
            <p:cNvPr id="88" name="Freeform 19"/>
            <p:cNvSpPr>
              <a:spLocks/>
            </p:cNvSpPr>
            <p:nvPr/>
          </p:nvSpPr>
          <p:spPr bwMode="auto">
            <a:xfrm>
              <a:off x="227349" y="1468128"/>
              <a:ext cx="4311997" cy="1411568"/>
            </a:xfrm>
            <a:custGeom>
              <a:avLst/>
              <a:gdLst/>
              <a:ahLst/>
              <a:cxnLst>
                <a:cxn ang="0">
                  <a:pos x="0" y="796"/>
                </a:cxn>
                <a:cxn ang="0">
                  <a:pos x="1582" y="796"/>
                </a:cxn>
                <a:cxn ang="0">
                  <a:pos x="1582" y="0"/>
                </a:cxn>
              </a:cxnLst>
              <a:rect l="0" t="0" r="r" b="b"/>
              <a:pathLst>
                <a:path w="1583" h="797">
                  <a:moveTo>
                    <a:pt x="0" y="796"/>
                  </a:moveTo>
                  <a:lnTo>
                    <a:pt x="1582" y="796"/>
                  </a:lnTo>
                  <a:lnTo>
                    <a:pt x="1582" y="0"/>
                  </a:lnTo>
                </a:path>
              </a:pathLst>
            </a:custGeom>
            <a:solidFill>
              <a:schemeClr val="accent2"/>
            </a:solidFill>
            <a:ln w="12700" cap="rnd" cmpd="sng">
              <a:solidFill>
                <a:schemeClr val="bg2"/>
              </a:solidFill>
              <a:prstDash val="solid"/>
              <a:round/>
              <a:headEnd type="none" w="med" len="med"/>
              <a:tailEnd type="none" w="med" len="med"/>
            </a:ln>
            <a:effectLst>
              <a:outerShdw dist="53882" dir="2700000" algn="ctr" rotWithShape="0">
                <a:schemeClr val="bg2"/>
              </a:outerShdw>
            </a:effectLst>
          </p:spPr>
          <p:txBody>
            <a:bodyPr/>
            <a:lstStyle/>
            <a:p>
              <a:pPr algn="ctr">
                <a:defRPr/>
              </a:pPr>
              <a:endParaRPr lang="en-US" sz="1600" dirty="0">
                <a:latin typeface="+mj-lt"/>
              </a:endParaRPr>
            </a:p>
          </p:txBody>
        </p:sp>
        <p:sp>
          <p:nvSpPr>
            <p:cNvPr id="89" name="Line 20"/>
            <p:cNvSpPr>
              <a:spLocks noChangeShapeType="1"/>
            </p:cNvSpPr>
            <p:nvPr/>
          </p:nvSpPr>
          <p:spPr bwMode="auto">
            <a:xfrm>
              <a:off x="311791" y="1866626"/>
              <a:ext cx="4143113" cy="0"/>
            </a:xfrm>
            <a:prstGeom prst="line">
              <a:avLst/>
            </a:prstGeom>
            <a:noFill/>
            <a:ln w="12700">
              <a:solidFill>
                <a:schemeClr val="bg2"/>
              </a:solidFill>
              <a:round/>
              <a:headEnd/>
              <a:tailEnd/>
            </a:ln>
          </p:spPr>
          <p:txBody>
            <a:bodyPr wrap="none" anchor="ctr"/>
            <a:lstStyle/>
            <a:p>
              <a:pPr algn="ctr"/>
              <a:endParaRPr lang="en-US" sz="1600">
                <a:latin typeface="+mj-lt"/>
              </a:endParaRPr>
            </a:p>
          </p:txBody>
        </p:sp>
        <p:sp>
          <p:nvSpPr>
            <p:cNvPr id="90" name="Rectangle 21"/>
            <p:cNvSpPr>
              <a:spLocks noChangeArrowheads="1"/>
            </p:cNvSpPr>
            <p:nvPr/>
          </p:nvSpPr>
          <p:spPr bwMode="auto">
            <a:xfrm>
              <a:off x="1376686" y="1507092"/>
              <a:ext cx="2016045" cy="1096026"/>
            </a:xfrm>
            <a:prstGeom prst="rect">
              <a:avLst/>
            </a:prstGeom>
            <a:noFill/>
            <a:ln w="12700">
              <a:noFill/>
              <a:miter lim="800000"/>
              <a:headEnd/>
              <a:tailEnd/>
            </a:ln>
            <a:effectLst/>
          </p:spPr>
          <p:txBody>
            <a:bodyPr wrap="none" lIns="110067" tIns="55033" rIns="110067" bIns="55033">
              <a:spAutoFit/>
            </a:bodyPr>
            <a:lstStyle/>
            <a:p>
              <a:pPr algn="ctr" defTabSz="986342">
                <a:tabLst>
                  <a:tab pos="275160" algn="l"/>
                </a:tabLst>
                <a:defRPr/>
              </a:pPr>
              <a:r>
                <a:rPr lang="en-US" sz="1600" b="1" dirty="0">
                  <a:solidFill>
                    <a:schemeClr val="bg1"/>
                  </a:solidFill>
                  <a:effectLst>
                    <a:outerShdw blurRad="38100" dist="38100" dir="2700000" algn="tl">
                      <a:srgbClr val="C0C0C0"/>
                    </a:outerShdw>
                  </a:effectLst>
                  <a:latin typeface="+mj-lt"/>
                </a:rPr>
                <a:t>General Data</a:t>
              </a:r>
              <a:br>
                <a:rPr lang="en-US" sz="1600" b="1" dirty="0">
                  <a:solidFill>
                    <a:schemeClr val="bg1"/>
                  </a:solidFill>
                  <a:effectLst>
                    <a:outerShdw blurRad="38100" dist="38100" dir="2700000" algn="tl">
                      <a:srgbClr val="C0C0C0"/>
                    </a:outerShdw>
                  </a:effectLst>
                  <a:latin typeface="+mj-lt"/>
                </a:rPr>
              </a:br>
              <a:br>
                <a:rPr lang="en-US" sz="1600" b="1" dirty="0">
                  <a:solidFill>
                    <a:schemeClr val="bg1"/>
                  </a:solidFill>
                  <a:effectLst>
                    <a:outerShdw blurRad="38100" dist="38100" dir="2700000" algn="tl">
                      <a:srgbClr val="C0C0C0"/>
                    </a:outerShdw>
                  </a:effectLst>
                  <a:latin typeface="+mj-lt"/>
                </a:rPr>
              </a:br>
              <a:r>
                <a:rPr lang="en-US" sz="1600" b="1" dirty="0">
                  <a:solidFill>
                    <a:schemeClr val="bg1"/>
                  </a:solidFill>
                  <a:effectLst>
                    <a:outerShdw blurRad="38100" dist="38100" dir="2700000" algn="tl">
                      <a:srgbClr val="C0C0C0"/>
                    </a:outerShdw>
                  </a:effectLst>
                  <a:latin typeface="+mj-lt"/>
                </a:rPr>
                <a:t>Address</a:t>
              </a:r>
            </a:p>
            <a:p>
              <a:pPr algn="ctr" defTabSz="986342">
                <a:tabLst>
                  <a:tab pos="275160" algn="l"/>
                </a:tabLst>
                <a:defRPr/>
              </a:pPr>
              <a:r>
                <a:rPr lang="en-US" sz="1600" b="1" dirty="0">
                  <a:solidFill>
                    <a:schemeClr val="bg1"/>
                  </a:solidFill>
                  <a:effectLst>
                    <a:outerShdw blurRad="38100" dist="38100" dir="2700000" algn="tl">
                      <a:srgbClr val="C0C0C0"/>
                    </a:outerShdw>
                  </a:effectLst>
                  <a:latin typeface="+mj-lt"/>
                </a:rPr>
                <a:t>Communication</a:t>
              </a:r>
            </a:p>
          </p:txBody>
        </p:sp>
        <p:sp>
          <p:nvSpPr>
            <p:cNvPr id="91" name="Rectangle 22"/>
            <p:cNvSpPr>
              <a:spLocks noChangeArrowheads="1"/>
            </p:cNvSpPr>
            <p:nvPr/>
          </p:nvSpPr>
          <p:spPr bwMode="auto">
            <a:xfrm>
              <a:off x="238245" y="5118370"/>
              <a:ext cx="4287481" cy="1395629"/>
            </a:xfrm>
            <a:prstGeom prst="rect">
              <a:avLst/>
            </a:prstGeom>
            <a:solidFill>
              <a:schemeClr val="accent2"/>
            </a:solidFill>
            <a:ln w="12700">
              <a:solidFill>
                <a:schemeClr val="bg2"/>
              </a:solidFill>
              <a:miter lim="800000"/>
              <a:headEnd/>
              <a:tailEnd/>
            </a:ln>
            <a:effectLst>
              <a:outerShdw dist="53882" dir="2700000" algn="ctr" rotWithShape="0">
                <a:schemeClr val="bg2"/>
              </a:outerShdw>
            </a:effectLst>
          </p:spPr>
          <p:txBody>
            <a:bodyPr wrap="none" anchor="ctr"/>
            <a:lstStyle/>
            <a:p>
              <a:pPr algn="ctr">
                <a:defRPr/>
              </a:pPr>
              <a:endParaRPr lang="en-US" sz="1600">
                <a:latin typeface="+mj-lt"/>
              </a:endParaRPr>
            </a:p>
          </p:txBody>
        </p:sp>
        <p:sp>
          <p:nvSpPr>
            <p:cNvPr id="92" name="Freeform 23"/>
            <p:cNvSpPr>
              <a:spLocks/>
            </p:cNvSpPr>
            <p:nvPr/>
          </p:nvSpPr>
          <p:spPr bwMode="auto">
            <a:xfrm>
              <a:off x="270932" y="5134311"/>
              <a:ext cx="4311997" cy="1411568"/>
            </a:xfrm>
            <a:custGeom>
              <a:avLst/>
              <a:gdLst/>
              <a:ahLst/>
              <a:cxnLst>
                <a:cxn ang="0">
                  <a:pos x="1582" y="0"/>
                </a:cxn>
                <a:cxn ang="0">
                  <a:pos x="0" y="0"/>
                </a:cxn>
                <a:cxn ang="0">
                  <a:pos x="0" y="796"/>
                </a:cxn>
              </a:cxnLst>
              <a:rect l="0" t="0" r="r" b="b"/>
              <a:pathLst>
                <a:path w="1583" h="797">
                  <a:moveTo>
                    <a:pt x="1582" y="0"/>
                  </a:moveTo>
                  <a:lnTo>
                    <a:pt x="0" y="0"/>
                  </a:lnTo>
                  <a:lnTo>
                    <a:pt x="0" y="796"/>
                  </a:lnTo>
                </a:path>
              </a:pathLst>
            </a:custGeom>
            <a:solidFill>
              <a:schemeClr val="accent2"/>
            </a:solidFill>
            <a:ln w="12700" cap="rnd" cmpd="sng">
              <a:noFill/>
              <a:prstDash val="solid"/>
              <a:round/>
              <a:headEnd type="none" w="med" len="med"/>
              <a:tailEnd type="none" w="med" len="med"/>
            </a:ln>
            <a:effectLst>
              <a:outerShdw dist="53882" dir="2700000" algn="ctr" rotWithShape="0">
                <a:schemeClr val="bg2"/>
              </a:outerShdw>
            </a:effectLst>
          </p:spPr>
          <p:txBody>
            <a:bodyPr/>
            <a:lstStyle/>
            <a:p>
              <a:pPr algn="ctr">
                <a:defRPr/>
              </a:pPr>
              <a:endParaRPr lang="en-US" sz="1600" dirty="0">
                <a:latin typeface="+mj-lt"/>
              </a:endParaRPr>
            </a:p>
          </p:txBody>
        </p:sp>
        <p:sp>
          <p:nvSpPr>
            <p:cNvPr id="93" name="Freeform 24"/>
            <p:cNvSpPr>
              <a:spLocks/>
            </p:cNvSpPr>
            <p:nvPr/>
          </p:nvSpPr>
          <p:spPr bwMode="auto">
            <a:xfrm>
              <a:off x="227349" y="5111285"/>
              <a:ext cx="4311997" cy="1413340"/>
            </a:xfrm>
            <a:custGeom>
              <a:avLst/>
              <a:gdLst/>
              <a:ahLst/>
              <a:cxnLst>
                <a:cxn ang="0">
                  <a:pos x="0" y="797"/>
                </a:cxn>
                <a:cxn ang="0">
                  <a:pos x="1582" y="797"/>
                </a:cxn>
                <a:cxn ang="0">
                  <a:pos x="1582" y="0"/>
                </a:cxn>
              </a:cxnLst>
              <a:rect l="0" t="0" r="r" b="b"/>
              <a:pathLst>
                <a:path w="1583" h="798">
                  <a:moveTo>
                    <a:pt x="0" y="797"/>
                  </a:moveTo>
                  <a:lnTo>
                    <a:pt x="1582" y="797"/>
                  </a:lnTo>
                  <a:lnTo>
                    <a:pt x="1582" y="0"/>
                  </a:lnTo>
                </a:path>
              </a:pathLst>
            </a:custGeom>
            <a:solidFill>
              <a:schemeClr val="accent2"/>
            </a:solidFill>
            <a:ln w="12700" cap="rnd" cmpd="sng">
              <a:solidFill>
                <a:schemeClr val="bg2"/>
              </a:solidFill>
              <a:prstDash val="solid"/>
              <a:round/>
              <a:headEnd type="none" w="med" len="med"/>
              <a:tailEnd type="none" w="med" len="med"/>
            </a:ln>
            <a:effectLst>
              <a:outerShdw dist="53882" dir="2700000" algn="ctr" rotWithShape="0">
                <a:schemeClr val="bg2"/>
              </a:outerShdw>
            </a:effectLst>
          </p:spPr>
          <p:txBody>
            <a:bodyPr/>
            <a:lstStyle/>
            <a:p>
              <a:pPr algn="ctr">
                <a:defRPr/>
              </a:pPr>
              <a:endParaRPr lang="en-US" sz="1600">
                <a:latin typeface="+mj-lt"/>
              </a:endParaRPr>
            </a:p>
          </p:txBody>
        </p:sp>
        <p:sp>
          <p:nvSpPr>
            <p:cNvPr id="94" name="Line 25"/>
            <p:cNvSpPr>
              <a:spLocks noChangeShapeType="1"/>
            </p:cNvSpPr>
            <p:nvPr/>
          </p:nvSpPr>
          <p:spPr bwMode="auto">
            <a:xfrm>
              <a:off x="311791" y="5522181"/>
              <a:ext cx="4143113" cy="0"/>
            </a:xfrm>
            <a:prstGeom prst="line">
              <a:avLst/>
            </a:prstGeom>
            <a:noFill/>
            <a:ln w="12700">
              <a:solidFill>
                <a:schemeClr val="bg2"/>
              </a:solidFill>
              <a:round/>
              <a:headEnd/>
              <a:tailEnd/>
            </a:ln>
          </p:spPr>
          <p:txBody>
            <a:bodyPr wrap="none" anchor="ctr"/>
            <a:lstStyle/>
            <a:p>
              <a:pPr algn="ctr"/>
              <a:endParaRPr lang="en-US" sz="1600">
                <a:latin typeface="+mj-lt"/>
              </a:endParaRPr>
            </a:p>
          </p:txBody>
        </p:sp>
        <p:sp>
          <p:nvSpPr>
            <p:cNvPr id="95" name="Rectangle 26"/>
            <p:cNvSpPr>
              <a:spLocks noChangeArrowheads="1"/>
            </p:cNvSpPr>
            <p:nvPr/>
          </p:nvSpPr>
          <p:spPr bwMode="auto">
            <a:xfrm>
              <a:off x="991407" y="5166190"/>
              <a:ext cx="2783882" cy="1342247"/>
            </a:xfrm>
            <a:prstGeom prst="rect">
              <a:avLst/>
            </a:prstGeom>
            <a:noFill/>
            <a:ln w="12700">
              <a:noFill/>
              <a:miter lim="800000"/>
              <a:headEnd/>
              <a:tailEnd/>
            </a:ln>
            <a:effectLst/>
          </p:spPr>
          <p:txBody>
            <a:bodyPr wrap="none" lIns="110067" tIns="55033" rIns="110067" bIns="55033">
              <a:spAutoFit/>
            </a:bodyPr>
            <a:lstStyle/>
            <a:p>
              <a:pPr algn="ctr" defTabSz="986342">
                <a:tabLst>
                  <a:tab pos="275160" algn="l"/>
                </a:tabLst>
                <a:defRPr/>
              </a:pPr>
              <a:r>
                <a:rPr lang="en-US" sz="1600" b="1" dirty="0">
                  <a:solidFill>
                    <a:schemeClr val="bg1"/>
                  </a:solidFill>
                  <a:effectLst>
                    <a:outerShdw blurRad="38100" dist="38100" dir="2700000" algn="tl">
                      <a:srgbClr val="C0C0C0"/>
                    </a:outerShdw>
                  </a:effectLst>
                  <a:latin typeface="+mj-lt"/>
                </a:rPr>
                <a:t>Purchase Org  Data</a:t>
              </a:r>
              <a:br>
                <a:rPr lang="en-US" sz="1600" b="1" dirty="0">
                  <a:solidFill>
                    <a:schemeClr val="bg1"/>
                  </a:solidFill>
                  <a:effectLst>
                    <a:outerShdw blurRad="38100" dist="38100" dir="2700000" algn="tl">
                      <a:srgbClr val="C0C0C0"/>
                    </a:outerShdw>
                  </a:effectLst>
                  <a:latin typeface="+mj-lt"/>
                </a:rPr>
              </a:br>
              <a:br>
                <a:rPr lang="en-US" sz="1600" b="1" dirty="0">
                  <a:solidFill>
                    <a:schemeClr val="bg1"/>
                  </a:solidFill>
                  <a:effectLst>
                    <a:outerShdw blurRad="38100" dist="38100" dir="2700000" algn="tl">
                      <a:srgbClr val="C0C0C0"/>
                    </a:outerShdw>
                  </a:effectLst>
                  <a:latin typeface="+mj-lt"/>
                </a:rPr>
              </a:br>
              <a:r>
                <a:rPr lang="en-US" sz="1600" b="1" dirty="0">
                  <a:solidFill>
                    <a:schemeClr val="bg1"/>
                  </a:solidFill>
                  <a:effectLst>
                    <a:outerShdw blurRad="38100" dist="38100" dir="2700000" algn="tl">
                      <a:srgbClr val="C0C0C0"/>
                    </a:outerShdw>
                  </a:effectLst>
                  <a:latin typeface="+mj-lt"/>
                </a:rPr>
                <a:t>Bank Data</a:t>
              </a:r>
            </a:p>
            <a:p>
              <a:pPr algn="ctr" defTabSz="986342">
                <a:tabLst>
                  <a:tab pos="275160" algn="l"/>
                </a:tabLst>
                <a:defRPr/>
              </a:pPr>
              <a:r>
                <a:rPr lang="en-US" sz="1600" b="1" dirty="0">
                  <a:solidFill>
                    <a:schemeClr val="bg1"/>
                  </a:solidFill>
                  <a:effectLst>
                    <a:outerShdw blurRad="38100" dist="38100" dir="2700000" algn="tl">
                      <a:srgbClr val="C0C0C0"/>
                    </a:outerShdw>
                  </a:effectLst>
                  <a:latin typeface="+mj-lt"/>
                </a:rPr>
                <a:t>Payment Transactions</a:t>
              </a:r>
            </a:p>
            <a:p>
              <a:pPr algn="ctr" defTabSz="986342">
                <a:tabLst>
                  <a:tab pos="275160" algn="l"/>
                </a:tabLst>
                <a:defRPr/>
              </a:pPr>
              <a:r>
                <a:rPr lang="en-US" sz="1600" b="1" dirty="0">
                  <a:solidFill>
                    <a:schemeClr val="bg1"/>
                  </a:solidFill>
                  <a:effectLst>
                    <a:outerShdw blurRad="38100" dist="38100" dir="2700000" algn="tl">
                      <a:srgbClr val="C0C0C0"/>
                    </a:outerShdw>
                  </a:effectLst>
                  <a:latin typeface="+mj-lt"/>
                </a:rPr>
                <a:t>Account Management</a:t>
              </a:r>
            </a:p>
          </p:txBody>
        </p:sp>
        <p:sp>
          <p:nvSpPr>
            <p:cNvPr id="96" name="Rectangle 27"/>
            <p:cNvSpPr>
              <a:spLocks noChangeArrowheads="1"/>
            </p:cNvSpPr>
            <p:nvPr/>
          </p:nvSpPr>
          <p:spPr bwMode="auto">
            <a:xfrm>
              <a:off x="8025989" y="5545205"/>
              <a:ext cx="3467575" cy="545499"/>
            </a:xfrm>
            <a:prstGeom prst="rect">
              <a:avLst/>
            </a:prstGeom>
            <a:noFill/>
            <a:ln w="12700">
              <a:noFill/>
              <a:miter lim="800000"/>
              <a:headEnd/>
              <a:tailEnd/>
            </a:ln>
          </p:spPr>
          <p:txBody>
            <a:bodyPr wrap="none" lIns="110067" tIns="55033" rIns="110067" bIns="55033">
              <a:spAutoFit/>
            </a:bodyPr>
            <a:lstStyle/>
            <a:p>
              <a:pPr algn="ctr" defTabSz="986342">
                <a:tabLst>
                  <a:tab pos="275160" algn="l"/>
                </a:tabLst>
              </a:pPr>
              <a:r>
                <a:rPr lang="en-US" sz="1600" b="1" dirty="0">
                  <a:solidFill>
                    <a:schemeClr val="tx2"/>
                  </a:solidFill>
                  <a:latin typeface="+mj-lt"/>
                </a:rPr>
                <a:t>	Valid</a:t>
              </a:r>
              <a:br>
                <a:rPr lang="en-US" sz="1600" b="1" dirty="0">
                  <a:solidFill>
                    <a:schemeClr val="tx2"/>
                  </a:solidFill>
                  <a:latin typeface="+mj-lt"/>
                </a:rPr>
              </a:br>
              <a:r>
                <a:rPr lang="en-US" sz="1600" b="1" dirty="0">
                  <a:solidFill>
                    <a:schemeClr val="tx2"/>
                  </a:solidFill>
                  <a:latin typeface="+mj-lt"/>
                </a:rPr>
                <a:t>	for one purchasing org </a:t>
              </a:r>
            </a:p>
          </p:txBody>
        </p:sp>
        <p:sp>
          <p:nvSpPr>
            <p:cNvPr id="97" name="Rectangle 28"/>
            <p:cNvSpPr>
              <a:spLocks noChangeArrowheads="1"/>
            </p:cNvSpPr>
            <p:nvPr/>
          </p:nvSpPr>
          <p:spPr bwMode="auto">
            <a:xfrm>
              <a:off x="7824417" y="1893193"/>
              <a:ext cx="3867995" cy="561439"/>
            </a:xfrm>
            <a:prstGeom prst="rect">
              <a:avLst/>
            </a:prstGeom>
            <a:noFill/>
            <a:ln w="12700">
              <a:noFill/>
              <a:miter lim="800000"/>
              <a:headEnd/>
              <a:tailEnd/>
            </a:ln>
          </p:spPr>
          <p:txBody>
            <a:bodyPr wrap="none" lIns="114300" tIns="59267" rIns="114300" bIns="59267" anchor="ctr"/>
            <a:lstStyle/>
            <a:p>
              <a:pPr algn="ctr" defTabSz="891095">
                <a:tabLst>
                  <a:tab pos="298443" algn="l"/>
                </a:tabLst>
              </a:pPr>
              <a:r>
                <a:rPr lang="en-US" sz="1600" dirty="0">
                  <a:solidFill>
                    <a:schemeClr val="tx2"/>
                  </a:solidFill>
                  <a:latin typeface="+mj-lt"/>
                </a:rPr>
                <a:t>	</a:t>
              </a:r>
              <a:r>
                <a:rPr lang="en-US" sz="1600" b="1" dirty="0">
                  <a:solidFill>
                    <a:schemeClr val="tx2"/>
                  </a:solidFill>
                  <a:latin typeface="+mj-lt"/>
                </a:rPr>
                <a:t>Valid</a:t>
              </a:r>
            </a:p>
            <a:p>
              <a:pPr algn="ctr" defTabSz="891095">
                <a:tabLst>
                  <a:tab pos="298443" algn="l"/>
                </a:tabLst>
              </a:pPr>
              <a:r>
                <a:rPr lang="en-US" sz="1600" b="1" dirty="0">
                  <a:solidFill>
                    <a:schemeClr val="tx2"/>
                  </a:solidFill>
                  <a:latin typeface="+mj-lt"/>
                </a:rPr>
                <a:t>	for all organizations</a:t>
              </a:r>
            </a:p>
          </p:txBody>
        </p:sp>
        <p:sp>
          <p:nvSpPr>
            <p:cNvPr id="98" name="Freeform 29"/>
            <p:cNvSpPr>
              <a:spLocks/>
            </p:cNvSpPr>
            <p:nvPr/>
          </p:nvSpPr>
          <p:spPr bwMode="auto">
            <a:xfrm>
              <a:off x="238245" y="3060942"/>
              <a:ext cx="4311997" cy="1880911"/>
            </a:xfrm>
            <a:custGeom>
              <a:avLst/>
              <a:gdLst/>
              <a:ahLst/>
              <a:cxnLst>
                <a:cxn ang="0">
                  <a:pos x="1582" y="0"/>
                </a:cxn>
                <a:cxn ang="0">
                  <a:pos x="0" y="0"/>
                </a:cxn>
                <a:cxn ang="0">
                  <a:pos x="0" y="1061"/>
                </a:cxn>
              </a:cxnLst>
              <a:rect l="0" t="0" r="r" b="b"/>
              <a:pathLst>
                <a:path w="1583" h="1062">
                  <a:moveTo>
                    <a:pt x="1582" y="0"/>
                  </a:moveTo>
                  <a:lnTo>
                    <a:pt x="0" y="0"/>
                  </a:lnTo>
                  <a:lnTo>
                    <a:pt x="0" y="1061"/>
                  </a:lnTo>
                </a:path>
              </a:pathLst>
            </a:custGeom>
            <a:solidFill>
              <a:schemeClr val="accent2"/>
            </a:solidFill>
            <a:ln w="12700" cap="rnd" cmpd="sng">
              <a:noFill/>
              <a:prstDash val="solid"/>
              <a:round/>
              <a:headEnd type="none" w="med" len="med"/>
              <a:tailEnd type="none" w="med" len="med"/>
            </a:ln>
            <a:effectLst>
              <a:outerShdw dist="53882" dir="2700000" algn="ctr" rotWithShape="0">
                <a:schemeClr val="bg2"/>
              </a:outerShdw>
            </a:effectLst>
          </p:spPr>
          <p:txBody>
            <a:bodyPr/>
            <a:lstStyle/>
            <a:p>
              <a:pPr algn="ctr">
                <a:defRPr/>
              </a:pPr>
              <a:endParaRPr lang="en-US" sz="1600" dirty="0">
                <a:latin typeface="+mj-lt"/>
              </a:endParaRPr>
            </a:p>
          </p:txBody>
        </p:sp>
        <p:sp>
          <p:nvSpPr>
            <p:cNvPr id="99" name="Freeform 30"/>
            <p:cNvSpPr>
              <a:spLocks/>
            </p:cNvSpPr>
            <p:nvPr/>
          </p:nvSpPr>
          <p:spPr bwMode="auto">
            <a:xfrm>
              <a:off x="227349" y="3049722"/>
              <a:ext cx="4311997" cy="1880911"/>
            </a:xfrm>
            <a:custGeom>
              <a:avLst/>
              <a:gdLst/>
              <a:ahLst/>
              <a:cxnLst>
                <a:cxn ang="0">
                  <a:pos x="0" y="1061"/>
                </a:cxn>
                <a:cxn ang="0">
                  <a:pos x="1582" y="1061"/>
                </a:cxn>
                <a:cxn ang="0">
                  <a:pos x="1582" y="0"/>
                </a:cxn>
              </a:cxnLst>
              <a:rect l="0" t="0" r="r" b="b"/>
              <a:pathLst>
                <a:path w="1583" h="1062">
                  <a:moveTo>
                    <a:pt x="0" y="1061"/>
                  </a:moveTo>
                  <a:lnTo>
                    <a:pt x="1582" y="1061"/>
                  </a:lnTo>
                  <a:lnTo>
                    <a:pt x="1582" y="0"/>
                  </a:lnTo>
                </a:path>
              </a:pathLst>
            </a:custGeom>
            <a:solidFill>
              <a:schemeClr val="accent2"/>
            </a:solidFill>
            <a:ln w="12700" cap="rnd" cmpd="sng">
              <a:noFill/>
              <a:prstDash val="solid"/>
              <a:round/>
              <a:headEnd type="none" w="med" len="med"/>
              <a:tailEnd type="none" w="med" len="med"/>
            </a:ln>
            <a:effectLst>
              <a:outerShdw dist="53882" dir="2700000" algn="ctr" rotWithShape="0">
                <a:schemeClr val="bg2"/>
              </a:outerShdw>
            </a:effectLst>
          </p:spPr>
          <p:txBody>
            <a:bodyPr/>
            <a:lstStyle/>
            <a:p>
              <a:pPr algn="ctr">
                <a:defRPr/>
              </a:pPr>
              <a:endParaRPr lang="en-US" sz="1600" dirty="0">
                <a:latin typeface="+mj-lt"/>
              </a:endParaRPr>
            </a:p>
          </p:txBody>
        </p:sp>
        <p:sp>
          <p:nvSpPr>
            <p:cNvPr id="100" name="Rectangle 31"/>
            <p:cNvSpPr>
              <a:spLocks noChangeArrowheads="1"/>
            </p:cNvSpPr>
            <p:nvPr/>
          </p:nvSpPr>
          <p:spPr bwMode="auto">
            <a:xfrm>
              <a:off x="270932" y="3214650"/>
              <a:ext cx="4224831" cy="1342247"/>
            </a:xfrm>
            <a:prstGeom prst="rect">
              <a:avLst/>
            </a:prstGeom>
            <a:solidFill>
              <a:schemeClr val="accent2"/>
            </a:solidFill>
            <a:ln w="12700">
              <a:noFill/>
              <a:miter lim="800000"/>
              <a:headEnd/>
              <a:tailEnd/>
            </a:ln>
            <a:effectLst/>
          </p:spPr>
          <p:txBody>
            <a:bodyPr lIns="110067" tIns="55033" rIns="110067" bIns="55033">
              <a:spAutoFit/>
            </a:bodyPr>
            <a:lstStyle/>
            <a:p>
              <a:pPr algn="ctr" defTabSz="986342">
                <a:tabLst>
                  <a:tab pos="275160" algn="l"/>
                </a:tabLst>
                <a:defRPr/>
              </a:pPr>
              <a:r>
                <a:rPr lang="en-US" sz="1600" b="1" dirty="0">
                  <a:solidFill>
                    <a:schemeClr val="bg1"/>
                  </a:solidFill>
                  <a:effectLst>
                    <a:outerShdw blurRad="38100" dist="38100" dir="2700000" algn="tl">
                      <a:srgbClr val="C0C0C0"/>
                    </a:outerShdw>
                  </a:effectLst>
                  <a:latin typeface="+mj-lt"/>
                </a:rPr>
                <a:t>Company Code Data</a:t>
              </a:r>
              <a:br>
                <a:rPr lang="en-US" sz="1600" b="1" dirty="0">
                  <a:solidFill>
                    <a:schemeClr val="bg1"/>
                  </a:solidFill>
                  <a:effectLst>
                    <a:outerShdw blurRad="38100" dist="38100" dir="2700000" algn="tl">
                      <a:srgbClr val="C0C0C0"/>
                    </a:outerShdw>
                  </a:effectLst>
                  <a:latin typeface="+mj-lt"/>
                </a:rPr>
              </a:br>
              <a:br>
                <a:rPr lang="en-US" sz="1600" b="1" dirty="0">
                  <a:solidFill>
                    <a:schemeClr val="bg1"/>
                  </a:solidFill>
                  <a:effectLst>
                    <a:outerShdw blurRad="38100" dist="38100" dir="2700000" algn="tl">
                      <a:srgbClr val="C0C0C0"/>
                    </a:outerShdw>
                  </a:effectLst>
                  <a:latin typeface="+mj-lt"/>
                </a:rPr>
              </a:br>
              <a:r>
                <a:rPr lang="en-US" sz="1600" b="1" dirty="0">
                  <a:solidFill>
                    <a:schemeClr val="bg1"/>
                  </a:solidFill>
                  <a:effectLst>
                    <a:outerShdw blurRad="38100" dist="38100" dir="2700000" algn="tl">
                      <a:srgbClr val="C0C0C0"/>
                    </a:outerShdw>
                  </a:effectLst>
                  <a:latin typeface="+mj-lt"/>
                </a:rPr>
                <a:t>Bank Data</a:t>
              </a:r>
            </a:p>
            <a:p>
              <a:pPr algn="ctr" defTabSz="986342">
                <a:tabLst>
                  <a:tab pos="275160" algn="l"/>
                </a:tabLst>
                <a:defRPr/>
              </a:pPr>
              <a:r>
                <a:rPr lang="en-US" sz="1600" b="1" dirty="0">
                  <a:solidFill>
                    <a:schemeClr val="bg1"/>
                  </a:solidFill>
                  <a:effectLst>
                    <a:outerShdw blurRad="38100" dist="38100" dir="2700000" algn="tl">
                      <a:srgbClr val="C0C0C0"/>
                    </a:outerShdw>
                  </a:effectLst>
                  <a:latin typeface="+mj-lt"/>
                </a:rPr>
                <a:t>Payment Transactions</a:t>
              </a:r>
            </a:p>
            <a:p>
              <a:pPr algn="ctr" defTabSz="986342">
                <a:tabLst>
                  <a:tab pos="275160" algn="l"/>
                </a:tabLst>
                <a:defRPr/>
              </a:pPr>
              <a:r>
                <a:rPr lang="en-US" sz="1600" b="1" dirty="0">
                  <a:solidFill>
                    <a:schemeClr val="bg1"/>
                  </a:solidFill>
                  <a:effectLst>
                    <a:outerShdw blurRad="38100" dist="38100" dir="2700000" algn="tl">
                      <a:srgbClr val="C0C0C0"/>
                    </a:outerShdw>
                  </a:effectLst>
                  <a:latin typeface="+mj-lt"/>
                </a:rPr>
                <a:t>Account Management </a:t>
              </a:r>
            </a:p>
          </p:txBody>
        </p:sp>
        <p:sp>
          <p:nvSpPr>
            <p:cNvPr id="101" name="Line 32"/>
            <p:cNvSpPr>
              <a:spLocks noChangeShapeType="1"/>
            </p:cNvSpPr>
            <p:nvPr/>
          </p:nvSpPr>
          <p:spPr bwMode="auto">
            <a:xfrm>
              <a:off x="311791" y="3657210"/>
              <a:ext cx="4143113" cy="0"/>
            </a:xfrm>
            <a:prstGeom prst="line">
              <a:avLst/>
            </a:prstGeom>
            <a:noFill/>
            <a:ln w="12700">
              <a:solidFill>
                <a:schemeClr val="bg2"/>
              </a:solidFill>
              <a:round/>
              <a:headEnd/>
              <a:tailEnd/>
            </a:ln>
          </p:spPr>
          <p:txBody>
            <a:bodyPr wrap="none" anchor="ctr"/>
            <a:lstStyle/>
            <a:p>
              <a:pPr algn="ctr"/>
              <a:endParaRPr lang="en-US" sz="1600">
                <a:latin typeface="+mj-lt"/>
              </a:endParaRPr>
            </a:p>
          </p:txBody>
        </p:sp>
        <p:sp>
          <p:nvSpPr>
            <p:cNvPr id="102" name="Rectangle 33"/>
            <p:cNvSpPr>
              <a:spLocks noChangeArrowheads="1"/>
            </p:cNvSpPr>
            <p:nvPr/>
          </p:nvSpPr>
          <p:spPr bwMode="auto">
            <a:xfrm>
              <a:off x="7614674" y="3304761"/>
              <a:ext cx="4287481" cy="1395629"/>
            </a:xfrm>
            <a:prstGeom prst="rect">
              <a:avLst/>
            </a:prstGeom>
            <a:solidFill>
              <a:srgbClr val="DADADA"/>
            </a:solidFill>
            <a:ln w="12700">
              <a:solidFill>
                <a:schemeClr val="bg2"/>
              </a:solidFill>
              <a:miter lim="800000"/>
              <a:headEnd/>
              <a:tailEnd/>
            </a:ln>
            <a:effectLst>
              <a:outerShdw dist="53882" dir="2700000" algn="ctr" rotWithShape="0">
                <a:schemeClr val="folHlink"/>
              </a:outerShdw>
            </a:effectLst>
          </p:spPr>
          <p:txBody>
            <a:bodyPr wrap="none" anchor="ctr"/>
            <a:lstStyle/>
            <a:p>
              <a:pPr algn="ctr">
                <a:defRPr/>
              </a:pPr>
              <a:endParaRPr lang="en-US" sz="1600">
                <a:latin typeface="+mj-lt"/>
              </a:endParaRPr>
            </a:p>
          </p:txBody>
        </p:sp>
        <p:sp>
          <p:nvSpPr>
            <p:cNvPr id="103" name="Freeform 34"/>
            <p:cNvSpPr>
              <a:spLocks/>
            </p:cNvSpPr>
            <p:nvPr/>
          </p:nvSpPr>
          <p:spPr bwMode="auto">
            <a:xfrm>
              <a:off x="7652654" y="3328642"/>
              <a:ext cx="4311997" cy="1411568"/>
            </a:xfrm>
            <a:custGeom>
              <a:avLst/>
              <a:gdLst/>
              <a:ahLst/>
              <a:cxnLst>
                <a:cxn ang="0">
                  <a:pos x="1582" y="0"/>
                </a:cxn>
                <a:cxn ang="0">
                  <a:pos x="0" y="0"/>
                </a:cxn>
                <a:cxn ang="0">
                  <a:pos x="0" y="796"/>
                </a:cxn>
              </a:cxnLst>
              <a:rect l="0" t="0" r="r" b="b"/>
              <a:pathLst>
                <a:path w="1583" h="797">
                  <a:moveTo>
                    <a:pt x="1582" y="0"/>
                  </a:moveTo>
                  <a:lnTo>
                    <a:pt x="0" y="0"/>
                  </a:lnTo>
                  <a:lnTo>
                    <a:pt x="0" y="796"/>
                  </a:lnTo>
                </a:path>
              </a:pathLst>
            </a:custGeom>
            <a:solidFill>
              <a:srgbClr val="DADADA"/>
            </a:solidFill>
            <a:ln w="12700" cap="rnd" cmpd="sng">
              <a:solidFill>
                <a:schemeClr val="bg2"/>
              </a:solidFill>
              <a:prstDash val="solid"/>
              <a:round/>
              <a:headEnd type="none" w="med" len="med"/>
              <a:tailEnd type="none" w="med" len="med"/>
            </a:ln>
            <a:effectLst>
              <a:outerShdw dist="53882" dir="2700000" algn="ctr" rotWithShape="0">
                <a:schemeClr val="folHlink"/>
              </a:outerShdw>
            </a:effectLst>
          </p:spPr>
          <p:txBody>
            <a:bodyPr/>
            <a:lstStyle/>
            <a:p>
              <a:pPr algn="ctr">
                <a:defRPr/>
              </a:pPr>
              <a:endParaRPr lang="en-US" sz="1600" dirty="0">
                <a:latin typeface="+mj-lt"/>
              </a:endParaRPr>
            </a:p>
          </p:txBody>
        </p:sp>
        <p:sp>
          <p:nvSpPr>
            <p:cNvPr id="104" name="Freeform 35"/>
            <p:cNvSpPr>
              <a:spLocks/>
            </p:cNvSpPr>
            <p:nvPr/>
          </p:nvSpPr>
          <p:spPr bwMode="auto">
            <a:xfrm>
              <a:off x="7603778" y="3297677"/>
              <a:ext cx="4311997" cy="1413340"/>
            </a:xfrm>
            <a:custGeom>
              <a:avLst/>
              <a:gdLst/>
              <a:ahLst/>
              <a:cxnLst>
                <a:cxn ang="0">
                  <a:pos x="0" y="797"/>
                </a:cxn>
                <a:cxn ang="0">
                  <a:pos x="1582" y="797"/>
                </a:cxn>
                <a:cxn ang="0">
                  <a:pos x="1582" y="0"/>
                </a:cxn>
              </a:cxnLst>
              <a:rect l="0" t="0" r="r" b="b"/>
              <a:pathLst>
                <a:path w="1583" h="798">
                  <a:moveTo>
                    <a:pt x="0" y="797"/>
                  </a:moveTo>
                  <a:lnTo>
                    <a:pt x="1582" y="797"/>
                  </a:lnTo>
                  <a:lnTo>
                    <a:pt x="1582" y="0"/>
                  </a:lnTo>
                </a:path>
              </a:pathLst>
            </a:custGeom>
            <a:solidFill>
              <a:srgbClr val="DADADA"/>
            </a:solidFill>
            <a:ln w="12700" cap="rnd" cmpd="sng">
              <a:solidFill>
                <a:schemeClr val="bg2"/>
              </a:solidFill>
              <a:prstDash val="solid"/>
              <a:round/>
              <a:headEnd type="none" w="med" len="med"/>
              <a:tailEnd type="none" w="med" len="med"/>
            </a:ln>
            <a:effectLst>
              <a:outerShdw dist="53882" dir="2700000" algn="ctr" rotWithShape="0">
                <a:schemeClr val="folHlink"/>
              </a:outerShdw>
            </a:effectLst>
          </p:spPr>
          <p:txBody>
            <a:bodyPr/>
            <a:lstStyle/>
            <a:p>
              <a:pPr algn="ctr">
                <a:defRPr/>
              </a:pPr>
              <a:endParaRPr lang="en-US" sz="1600">
                <a:latin typeface="+mj-lt"/>
              </a:endParaRPr>
            </a:p>
          </p:txBody>
        </p:sp>
        <p:sp>
          <p:nvSpPr>
            <p:cNvPr id="105" name="Rectangle 36"/>
            <p:cNvSpPr>
              <a:spLocks noChangeArrowheads="1"/>
            </p:cNvSpPr>
            <p:nvPr/>
          </p:nvSpPr>
          <p:spPr bwMode="auto">
            <a:xfrm>
              <a:off x="7914307" y="3653668"/>
              <a:ext cx="3688215" cy="701356"/>
            </a:xfrm>
            <a:prstGeom prst="rect">
              <a:avLst/>
            </a:prstGeom>
            <a:noFill/>
            <a:ln w="12700">
              <a:noFill/>
              <a:miter lim="800000"/>
              <a:headEnd/>
              <a:tailEnd/>
            </a:ln>
          </p:spPr>
          <p:txBody>
            <a:bodyPr wrap="none" lIns="114300" tIns="59267" rIns="114300" bIns="59267" anchor="ctr"/>
            <a:lstStyle/>
            <a:p>
              <a:pPr algn="ctr" defTabSz="891095">
                <a:tabLst>
                  <a:tab pos="298443" algn="l"/>
                </a:tabLst>
              </a:pPr>
              <a:r>
                <a:rPr lang="en-US" sz="1600" b="1" dirty="0">
                  <a:solidFill>
                    <a:schemeClr val="tx2"/>
                  </a:solidFill>
                  <a:latin typeface="+mj-lt"/>
                </a:rPr>
                <a:t>Valid </a:t>
              </a:r>
              <a:br>
                <a:rPr lang="en-US" sz="1600" b="1" dirty="0">
                  <a:solidFill>
                    <a:schemeClr val="tx2"/>
                  </a:solidFill>
                  <a:latin typeface="+mj-lt"/>
                </a:rPr>
              </a:br>
              <a:r>
                <a:rPr lang="en-US" sz="1600" b="1" dirty="0">
                  <a:solidFill>
                    <a:schemeClr val="tx2"/>
                  </a:solidFill>
                  <a:latin typeface="+mj-lt"/>
                </a:rPr>
                <a:t>for one company code	</a:t>
              </a:r>
            </a:p>
          </p:txBody>
        </p:sp>
      </p:grpSp>
    </p:spTree>
    <p:extLst>
      <p:ext uri="{BB962C8B-B14F-4D97-AF65-F5344CB8AC3E}">
        <p14:creationId xmlns:p14="http://schemas.microsoft.com/office/powerpoint/2010/main" val="304314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Pages of the Vendor Account</a:t>
            </a:r>
          </a:p>
        </p:txBody>
      </p:sp>
      <p:sp>
        <p:nvSpPr>
          <p:cNvPr id="6" name="Rectangle 3">
            <a:extLst>
              <a:ext uri="{FF2B5EF4-FFF2-40B4-BE49-F238E27FC236}">
                <a16:creationId xmlns:a16="http://schemas.microsoft.com/office/drawing/2014/main" id="{8B893AEA-F457-48CC-952B-A5D479EAF7D6}"/>
              </a:ext>
            </a:extLst>
          </p:cNvPr>
          <p:cNvSpPr>
            <a:spLocks noChangeArrowheads="1"/>
          </p:cNvSpPr>
          <p:nvPr/>
        </p:nvSpPr>
        <p:spPr bwMode="auto">
          <a:xfrm>
            <a:off x="227348" y="991614"/>
            <a:ext cx="11688427" cy="3247043"/>
          </a:xfrm>
          <a:prstGeom prst="rect">
            <a:avLst/>
          </a:prstGeom>
        </p:spPr>
        <p:txBody>
          <a:bodyPr wrap="square">
            <a:spAutoFit/>
          </a:bodyPr>
          <a:lstStyle/>
          <a:p>
            <a:pPr>
              <a:spcBef>
                <a:spcPts val="1800"/>
              </a:spcBef>
              <a:buClr>
                <a:schemeClr val="accent1"/>
              </a:buClr>
              <a:buSzPct val="100000"/>
            </a:pPr>
            <a:r>
              <a:rPr lang="en-US" sz="1600" b="1" dirty="0"/>
              <a:t>Important fields are:</a:t>
            </a:r>
          </a:p>
          <a:p>
            <a:pPr marL="358775" indent="-358775">
              <a:spcBef>
                <a:spcPts val="1800"/>
              </a:spcBef>
              <a:buClr>
                <a:schemeClr val="accent1"/>
              </a:buClr>
              <a:buSzPct val="100000"/>
              <a:buFont typeface="Wingdings" panose="05000000000000000000" pitchFamily="2" charset="2"/>
              <a:buChar char="§"/>
            </a:pPr>
            <a:r>
              <a:rPr lang="en-US" sz="1600" b="1" dirty="0"/>
              <a:t>Search Terms: </a:t>
            </a:r>
            <a:r>
              <a:rPr lang="en-US" sz="1600" dirty="0"/>
              <a:t>You can enter an abbreviation for the customer/vendor name in these fields. The format is defined by company guidelines and practices</a:t>
            </a:r>
          </a:p>
          <a:p>
            <a:pPr marL="358775" indent="-358775">
              <a:spcBef>
                <a:spcPts val="1800"/>
              </a:spcBef>
              <a:buClr>
                <a:schemeClr val="accent1"/>
              </a:buClr>
              <a:buSzPct val="100000"/>
              <a:buFont typeface="Wingdings" panose="05000000000000000000" pitchFamily="2" charset="2"/>
              <a:buChar char="§"/>
            </a:pPr>
            <a:r>
              <a:rPr lang="en-US" sz="1600" b="1" dirty="0"/>
              <a:t>Corporate Group: </a:t>
            </a:r>
            <a:r>
              <a:rPr lang="en-US" sz="1600" dirty="0"/>
              <a:t>Customers or vendors who belong to one corporate group can be grouped together by a user-defined group key. This group key can be used for running reports, transaction processing, or for match codes</a:t>
            </a:r>
          </a:p>
          <a:p>
            <a:pPr marL="358775" indent="-358775">
              <a:spcBef>
                <a:spcPts val="1800"/>
              </a:spcBef>
              <a:buClr>
                <a:schemeClr val="accent1"/>
              </a:buClr>
              <a:buSzPct val="100000"/>
              <a:buFont typeface="Wingdings" panose="05000000000000000000" pitchFamily="2" charset="2"/>
              <a:buChar char="§"/>
            </a:pPr>
            <a:r>
              <a:rPr lang="en-US" sz="1600" b="1" dirty="0"/>
              <a:t>Accounting Clerk: </a:t>
            </a:r>
            <a:r>
              <a:rPr lang="en-US" sz="1600" dirty="0"/>
              <a:t>The name of the accounting clerk must be saved under an ID. You can enter  this code in the customer/master records for which the clerk concerned is responsible. The name  of the clerk is then printed on correspondence automatically. You can also use this ID for sorting dunning and payment proposal lists</a:t>
            </a:r>
          </a:p>
        </p:txBody>
      </p:sp>
    </p:spTree>
    <p:extLst>
      <p:ext uri="{BB962C8B-B14F-4D97-AF65-F5344CB8AC3E}">
        <p14:creationId xmlns:p14="http://schemas.microsoft.com/office/powerpoint/2010/main" val="234680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12"/>
          <p:cNvSpPr>
            <a:spLocks/>
          </p:cNvSpPr>
          <p:nvPr/>
        </p:nvSpPr>
        <p:spPr bwMode="auto">
          <a:xfrm>
            <a:off x="7363094" y="1063183"/>
            <a:ext cx="4558862" cy="3877985"/>
          </a:xfrm>
          <a:prstGeom prst="rect">
            <a:avLst/>
          </a:prstGeom>
          <a:noFill/>
          <a:ln w="9525">
            <a:noFill/>
            <a:miter lim="800000"/>
            <a:headEnd/>
            <a:tailEnd/>
          </a:ln>
        </p:spPr>
        <p:txBody>
          <a:bodyPr>
            <a:spAutoFit/>
          </a:bodyPr>
          <a:lstStyle/>
          <a:p>
            <a:pPr marL="446088" lvl="1" indent="-446088">
              <a:spcBef>
                <a:spcPts val="2400"/>
              </a:spcBef>
              <a:buClr>
                <a:schemeClr val="accent1"/>
              </a:buClr>
              <a:buSzPct val="100000"/>
              <a:buFont typeface="+mj-lt"/>
              <a:buAutoNum type="arabicPeriod"/>
              <a:defRPr/>
            </a:pPr>
            <a:r>
              <a:rPr lang="en-US" dirty="0">
                <a:latin typeface="+mj-lt"/>
              </a:rPr>
              <a:t>Overview</a:t>
            </a:r>
          </a:p>
          <a:p>
            <a:pPr marL="446088" lvl="1" indent="-446088">
              <a:spcBef>
                <a:spcPts val="2400"/>
              </a:spcBef>
              <a:buClr>
                <a:schemeClr val="accent1"/>
              </a:buClr>
              <a:buSzPct val="100000"/>
              <a:buFont typeface="+mj-lt"/>
              <a:buAutoNum type="arabicPeriod"/>
              <a:defRPr/>
            </a:pPr>
            <a:r>
              <a:rPr lang="en-US" dirty="0">
                <a:latin typeface="+mj-lt"/>
              </a:rPr>
              <a:t>Purpose</a:t>
            </a:r>
          </a:p>
          <a:p>
            <a:pPr marL="446088" lvl="1" indent="-446088">
              <a:spcBef>
                <a:spcPts val="2400"/>
              </a:spcBef>
              <a:buClr>
                <a:schemeClr val="accent1"/>
              </a:buClr>
              <a:buSzPct val="100000"/>
              <a:buFont typeface="+mj-lt"/>
              <a:buAutoNum type="arabicPeriod"/>
              <a:defRPr/>
            </a:pPr>
            <a:r>
              <a:rPr lang="en-US" dirty="0">
                <a:latin typeface="+mj-lt"/>
              </a:rPr>
              <a:t>Uses</a:t>
            </a:r>
          </a:p>
          <a:p>
            <a:pPr marL="446088" lvl="1" indent="-446088">
              <a:spcBef>
                <a:spcPts val="2400"/>
              </a:spcBef>
              <a:buClr>
                <a:schemeClr val="accent1"/>
              </a:buClr>
              <a:buSzPct val="100000"/>
              <a:buFont typeface="+mj-lt"/>
              <a:buAutoNum type="arabicPeriod"/>
              <a:defRPr/>
            </a:pPr>
            <a:r>
              <a:rPr lang="en-US" dirty="0">
                <a:latin typeface="+mj-lt"/>
              </a:rPr>
              <a:t>Challenges</a:t>
            </a:r>
          </a:p>
          <a:p>
            <a:pPr marL="446088" lvl="1" indent="-446088">
              <a:spcBef>
                <a:spcPts val="2400"/>
              </a:spcBef>
              <a:buClr>
                <a:schemeClr val="accent1"/>
              </a:buClr>
              <a:buSzPct val="100000"/>
              <a:buFont typeface="+mj-lt"/>
              <a:buAutoNum type="arabicPeriod"/>
              <a:defRPr/>
            </a:pPr>
            <a:r>
              <a:rPr lang="en-US" dirty="0">
                <a:latin typeface="+mj-lt"/>
              </a:rPr>
              <a:t>GL and Subsidiary Ledger</a:t>
            </a:r>
          </a:p>
          <a:p>
            <a:pPr marL="446088" lvl="1" indent="-446088">
              <a:spcBef>
                <a:spcPts val="2400"/>
              </a:spcBef>
              <a:buClr>
                <a:schemeClr val="accent1"/>
              </a:buClr>
              <a:buSzPct val="100000"/>
              <a:buFont typeface="+mj-lt"/>
              <a:buAutoNum type="arabicPeriod"/>
              <a:defRPr/>
            </a:pPr>
            <a:r>
              <a:rPr lang="en-US" dirty="0">
                <a:latin typeface="+mj-lt"/>
              </a:rPr>
              <a:t>Vendor Account Group</a:t>
            </a:r>
          </a:p>
          <a:p>
            <a:pPr marL="446088" lvl="1" indent="-446088">
              <a:spcBef>
                <a:spcPts val="2400"/>
              </a:spcBef>
              <a:buClr>
                <a:schemeClr val="accent1"/>
              </a:buClr>
              <a:buSzPct val="100000"/>
              <a:buFont typeface="+mj-lt"/>
              <a:buAutoNum type="arabicPeriod"/>
              <a:defRPr/>
            </a:pPr>
            <a:r>
              <a:rPr lang="en-US" dirty="0">
                <a:latin typeface="+mj-lt"/>
              </a:rPr>
              <a:t>Vendor Master Data</a:t>
            </a:r>
          </a:p>
        </p:txBody>
      </p:sp>
      <p:sp>
        <p:nvSpPr>
          <p:cNvPr id="4" name="Text Placeholder 3">
            <a:extLst>
              <a:ext uri="{FF2B5EF4-FFF2-40B4-BE49-F238E27FC236}">
                <a16:creationId xmlns:a16="http://schemas.microsoft.com/office/drawing/2014/main" id="{27087938-FA2A-429C-939F-F16D1BB00FEA}"/>
              </a:ext>
            </a:extLst>
          </p:cNvPr>
          <p:cNvSpPr>
            <a:spLocks noGrp="1"/>
          </p:cNvSpPr>
          <p:nvPr>
            <p:ph type="body" sz="quarter" idx="11"/>
          </p:nvPr>
        </p:nvSpPr>
        <p:spPr/>
        <p:txBody>
          <a:bodyPr/>
          <a:lstStyle/>
          <a:p>
            <a:r>
              <a:rPr lang="en-US" dirty="0"/>
              <a:t>Contents</a:t>
            </a:r>
          </a:p>
        </p:txBody>
      </p:sp>
    </p:spTree>
    <p:extLst>
      <p:ext uri="{BB962C8B-B14F-4D97-AF65-F5344CB8AC3E}">
        <p14:creationId xmlns:p14="http://schemas.microsoft.com/office/powerpoint/2010/main" val="210533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2"/>
          <p:cNvSpPr>
            <a:spLocks noGrp="1"/>
          </p:cNvSpPr>
          <p:nvPr>
            <p:ph type="title"/>
          </p:nvPr>
        </p:nvSpPr>
        <p:spPr/>
        <p:txBody>
          <a:bodyPr/>
          <a:lstStyle/>
          <a:p>
            <a:r>
              <a:rPr lang="en-US" dirty="0"/>
              <a:t>Pages of the Vendor Account</a:t>
            </a:r>
          </a:p>
        </p:txBody>
      </p:sp>
      <p:sp>
        <p:nvSpPr>
          <p:cNvPr id="5" name="Rectangle 3">
            <a:extLst>
              <a:ext uri="{FF2B5EF4-FFF2-40B4-BE49-F238E27FC236}">
                <a16:creationId xmlns:a16="http://schemas.microsoft.com/office/drawing/2014/main" id="{E744C5B8-EC92-482B-AB61-3F05BC6898AD}"/>
              </a:ext>
            </a:extLst>
          </p:cNvPr>
          <p:cNvSpPr>
            <a:spLocks noChangeArrowheads="1"/>
          </p:cNvSpPr>
          <p:nvPr/>
        </p:nvSpPr>
        <p:spPr bwMode="auto">
          <a:xfrm>
            <a:off x="227348" y="991614"/>
            <a:ext cx="11688427" cy="3247043"/>
          </a:xfrm>
          <a:prstGeom prst="rect">
            <a:avLst/>
          </a:prstGeom>
        </p:spPr>
        <p:txBody>
          <a:bodyPr wrap="square">
            <a:spAutoFit/>
          </a:bodyPr>
          <a:lstStyle/>
          <a:p>
            <a:pPr marL="358775" indent="-358775">
              <a:spcBef>
                <a:spcPts val="1800"/>
              </a:spcBef>
              <a:buClr>
                <a:schemeClr val="accent1"/>
              </a:buClr>
              <a:buSzPct val="100000"/>
              <a:buFont typeface="Wingdings" panose="05000000000000000000" pitchFamily="2" charset="2"/>
              <a:buChar char="§"/>
            </a:pPr>
            <a:r>
              <a:rPr lang="en-US" sz="1600" dirty="0"/>
              <a:t>Line item display and open item management are configured as standard for every customer/vendor account</a:t>
            </a:r>
          </a:p>
          <a:p>
            <a:pPr marL="358775" indent="-358775">
              <a:spcBef>
                <a:spcPts val="1800"/>
              </a:spcBef>
              <a:buClr>
                <a:schemeClr val="accent1"/>
              </a:buClr>
              <a:buSzPct val="100000"/>
              <a:buFont typeface="Wingdings" panose="05000000000000000000" pitchFamily="2" charset="2"/>
              <a:buChar char="§"/>
            </a:pPr>
            <a:r>
              <a:rPr lang="en-US" sz="1600" dirty="0"/>
              <a:t>You can also create new vendor master records with reference to an existing master record</a:t>
            </a:r>
          </a:p>
          <a:p>
            <a:pPr marL="358775" indent="-358775">
              <a:spcBef>
                <a:spcPts val="1800"/>
              </a:spcBef>
              <a:buClr>
                <a:schemeClr val="accent1"/>
              </a:buClr>
              <a:buSzPct val="100000"/>
              <a:buFont typeface="Wingdings" panose="05000000000000000000" pitchFamily="2" charset="2"/>
              <a:buChar char="§"/>
            </a:pPr>
            <a:r>
              <a:rPr lang="en-US" sz="1600" dirty="0"/>
              <a:t>The IBAN (International Bank Account Number) is an internationally recognized, unique identification number for a certain bank account. IBANs were designed by the ISO (International Organization for Standardization) and ECBS (European Committee for Banking Standards) to facilitate handling of international payment transactions</a:t>
            </a:r>
          </a:p>
          <a:p>
            <a:pPr marL="358775" indent="-358775">
              <a:spcBef>
                <a:spcPts val="1800"/>
              </a:spcBef>
              <a:buClr>
                <a:schemeClr val="accent1"/>
              </a:buClr>
              <a:buSzPct val="100000"/>
              <a:buFont typeface="Wingdings" panose="05000000000000000000" pitchFamily="2" charset="2"/>
              <a:buChar char="§"/>
            </a:pPr>
            <a:r>
              <a:rPr lang="en-US" sz="1600" dirty="0"/>
              <a:t>You can enter an IBAN as part of the bank details for vendor master data, and in the Customizing settings for your house bank. The IBAN can only be entered in a vendor master record if the business partner provides his or her IBAN and requests the entry</a:t>
            </a:r>
          </a:p>
        </p:txBody>
      </p:sp>
    </p:spTree>
    <p:extLst>
      <p:ext uri="{BB962C8B-B14F-4D97-AF65-F5344CB8AC3E}">
        <p14:creationId xmlns:p14="http://schemas.microsoft.com/office/powerpoint/2010/main" val="1669467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Rectangle 4"/>
          <p:cNvSpPr>
            <a:spLocks noGrp="1" noChangeArrowheads="1"/>
          </p:cNvSpPr>
          <p:nvPr>
            <p:ph type="title"/>
          </p:nvPr>
        </p:nvSpPr>
        <p:spPr/>
        <p:txBody>
          <a:bodyPr/>
          <a:lstStyle/>
          <a:p>
            <a:r>
              <a:rPr lang="en-US" dirty="0"/>
              <a:t>Vendor Master Data</a:t>
            </a:r>
          </a:p>
        </p:txBody>
      </p:sp>
      <p:grpSp>
        <p:nvGrpSpPr>
          <p:cNvPr id="2" name="Organization Chart 18"/>
          <p:cNvGrpSpPr>
            <a:grpSpLocks noChangeAspect="1"/>
          </p:cNvGrpSpPr>
          <p:nvPr/>
        </p:nvGrpSpPr>
        <p:grpSpPr bwMode="auto">
          <a:xfrm>
            <a:off x="914400" y="1699109"/>
            <a:ext cx="10363200" cy="3634891"/>
            <a:chOff x="1152" y="1347"/>
            <a:chExt cx="4894" cy="669"/>
          </a:xfrm>
        </p:grpSpPr>
        <p:cxnSp>
          <p:nvCxnSpPr>
            <p:cNvPr id="1028" name="_s1028"/>
            <p:cNvCxnSpPr>
              <a:cxnSpLocks noChangeShapeType="1"/>
              <a:stCxn id="8" idx="0"/>
              <a:endCxn id="3" idx="2"/>
            </p:cNvCxnSpPr>
            <p:nvPr/>
          </p:nvCxnSpPr>
          <p:spPr bwMode="auto">
            <a:xfrm rot="16200000" flipV="1">
              <a:off x="4509" y="622"/>
              <a:ext cx="196" cy="2015"/>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9" name="_s1029"/>
            <p:cNvCxnSpPr>
              <a:cxnSpLocks noChangeShapeType="1"/>
              <a:stCxn id="7" idx="0"/>
              <a:endCxn id="3" idx="2"/>
            </p:cNvCxnSpPr>
            <p:nvPr/>
          </p:nvCxnSpPr>
          <p:spPr bwMode="auto">
            <a:xfrm rot="16200000" flipV="1">
              <a:off x="4005" y="1126"/>
              <a:ext cx="196" cy="1009"/>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0" name="_s1030"/>
            <p:cNvCxnSpPr>
              <a:cxnSpLocks noChangeShapeType="1"/>
              <a:stCxn id="6" idx="0"/>
              <a:endCxn id="3" idx="2"/>
            </p:cNvCxnSpPr>
            <p:nvPr/>
          </p:nvCxnSpPr>
          <p:spPr bwMode="auto">
            <a:xfrm rot="16200000" flipV="1">
              <a:off x="3502" y="1629"/>
              <a:ext cx="196" cy="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1" name="_s1031"/>
            <p:cNvCxnSpPr>
              <a:cxnSpLocks noChangeShapeType="1"/>
              <a:stCxn id="5" idx="0"/>
              <a:endCxn id="3" idx="2"/>
            </p:cNvCxnSpPr>
            <p:nvPr/>
          </p:nvCxnSpPr>
          <p:spPr bwMode="auto">
            <a:xfrm rot="5400000" flipH="1" flipV="1">
              <a:off x="2998" y="1127"/>
              <a:ext cx="196" cy="100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2" name="_s1032"/>
            <p:cNvCxnSpPr>
              <a:cxnSpLocks noChangeShapeType="1"/>
              <a:stCxn id="4" idx="0"/>
              <a:endCxn id="3" idx="2"/>
            </p:cNvCxnSpPr>
            <p:nvPr/>
          </p:nvCxnSpPr>
          <p:spPr bwMode="auto">
            <a:xfrm rot="5400000" flipH="1" flipV="1">
              <a:off x="2494" y="623"/>
              <a:ext cx="196" cy="2015"/>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1033"/>
            <p:cNvSpPr>
              <a:spLocks noChangeArrowheads="1"/>
            </p:cNvSpPr>
            <p:nvPr/>
          </p:nvSpPr>
          <p:spPr bwMode="auto">
            <a:xfrm>
              <a:off x="2933" y="1347"/>
              <a:ext cx="1332" cy="185"/>
            </a:xfrm>
            <a:prstGeom prst="roundRect">
              <a:avLst>
                <a:gd name="adj" fmla="val 16667"/>
              </a:avLst>
            </a:prstGeom>
            <a:solidFill>
              <a:schemeClr val="accent1"/>
            </a:solidFill>
            <a:ln w="9525">
              <a:solidFill>
                <a:schemeClr val="bg1">
                  <a:lumMod val="95000"/>
                </a:schemeClr>
              </a:solidFill>
              <a:round/>
              <a:headEnd/>
              <a:tailEnd/>
            </a:ln>
          </p:spPr>
          <p:txBody>
            <a:bodyPr vert="horz" wrap="none" lIns="0" tIns="0" rIns="0" bIns="0" numCol="1" anchor="ctr" anchorCtr="0" compatLnSpc="1">
              <a:prstTxWarp prst="textNoShape">
                <a:avLst/>
              </a:prstTxWarp>
            </a:bodyPr>
            <a:lstStyle/>
            <a:p>
              <a:pPr algn="ctr" defTabSz="1219170" eaLnBrk="0" fontAlgn="base" hangingPunct="0">
                <a:spcBef>
                  <a:spcPct val="0"/>
                </a:spcBef>
                <a:spcAft>
                  <a:spcPct val="0"/>
                </a:spcAft>
              </a:pPr>
              <a:r>
                <a:rPr lang="en-US" altLang="en-US" sz="1600" b="1" dirty="0">
                  <a:solidFill>
                    <a:schemeClr val="bg1"/>
                  </a:solidFill>
                  <a:latin typeface="+mj-lt"/>
                </a:rPr>
                <a:t>Vendor Master </a:t>
              </a:r>
            </a:p>
            <a:p>
              <a:pPr algn="ctr" defTabSz="1219170" eaLnBrk="0" fontAlgn="base" hangingPunct="0">
                <a:spcBef>
                  <a:spcPct val="0"/>
                </a:spcBef>
                <a:spcAft>
                  <a:spcPct val="0"/>
                </a:spcAft>
              </a:pPr>
              <a:r>
                <a:rPr lang="en-US" altLang="en-US" sz="1600" b="1" dirty="0">
                  <a:solidFill>
                    <a:schemeClr val="bg1"/>
                  </a:solidFill>
                  <a:latin typeface="+mj-lt"/>
                </a:rPr>
                <a:t>Data Creation</a:t>
              </a:r>
            </a:p>
          </p:txBody>
        </p:sp>
        <p:sp>
          <p:nvSpPr>
            <p:cNvPr id="4" name="_s1034"/>
            <p:cNvSpPr>
              <a:spLocks noChangeArrowheads="1"/>
            </p:cNvSpPr>
            <p:nvPr/>
          </p:nvSpPr>
          <p:spPr bwMode="auto">
            <a:xfrm>
              <a:off x="1152" y="1728"/>
              <a:ext cx="864" cy="288"/>
            </a:xfrm>
            <a:prstGeom prst="roundRect">
              <a:avLst>
                <a:gd name="adj" fmla="val 16667"/>
              </a:avLst>
            </a:prstGeom>
            <a:solidFill>
              <a:schemeClr val="accent2"/>
            </a:solidFill>
            <a:ln w="9525">
              <a:solidFill>
                <a:schemeClr val="bg1">
                  <a:lumMod val="95000"/>
                </a:schemeClr>
              </a:solidFill>
              <a:round/>
              <a:headEnd/>
              <a:tailEnd/>
            </a:ln>
          </p:spPr>
          <p:txBody>
            <a:bodyPr vert="horz" wrap="none" lIns="0" tIns="0" rIns="0" bIns="0" numCol="1" anchor="ctr" anchorCtr="0" compatLnSpc="1">
              <a:prstTxWarp prst="textNoShape">
                <a:avLst/>
              </a:prstTxWarp>
            </a:bodyPr>
            <a:lstStyle/>
            <a:p>
              <a:pPr algn="ctr" defTabSz="1219170" eaLnBrk="0" fontAlgn="base" hangingPunct="0">
                <a:spcBef>
                  <a:spcPct val="0"/>
                </a:spcBef>
                <a:spcAft>
                  <a:spcPct val="0"/>
                </a:spcAft>
              </a:pPr>
              <a:r>
                <a:rPr lang="en-US" altLang="en-US" sz="1600" b="1">
                  <a:solidFill>
                    <a:schemeClr val="bg1"/>
                  </a:solidFill>
                  <a:latin typeface="+mj-lt"/>
                </a:rPr>
                <a:t>Create</a:t>
              </a:r>
            </a:p>
          </p:txBody>
        </p:sp>
        <p:sp>
          <p:nvSpPr>
            <p:cNvPr id="5" name="_s1035"/>
            <p:cNvSpPr>
              <a:spLocks noChangeArrowheads="1"/>
            </p:cNvSpPr>
            <p:nvPr/>
          </p:nvSpPr>
          <p:spPr bwMode="auto">
            <a:xfrm>
              <a:off x="2160" y="1728"/>
              <a:ext cx="864" cy="288"/>
            </a:xfrm>
            <a:prstGeom prst="roundRect">
              <a:avLst>
                <a:gd name="adj" fmla="val 16667"/>
              </a:avLst>
            </a:prstGeom>
            <a:solidFill>
              <a:schemeClr val="accent2"/>
            </a:solidFill>
            <a:ln w="9525">
              <a:solidFill>
                <a:schemeClr val="bg1">
                  <a:lumMod val="95000"/>
                </a:schemeClr>
              </a:solidFill>
              <a:round/>
              <a:headEnd/>
              <a:tailEnd/>
            </a:ln>
          </p:spPr>
          <p:txBody>
            <a:bodyPr vert="horz" wrap="none" lIns="0" tIns="0" rIns="0" bIns="0" numCol="1" anchor="ctr" anchorCtr="0" compatLnSpc="1">
              <a:prstTxWarp prst="textNoShape">
                <a:avLst/>
              </a:prstTxWarp>
            </a:bodyPr>
            <a:lstStyle/>
            <a:p>
              <a:pPr algn="ctr" defTabSz="1219170" eaLnBrk="0" fontAlgn="base" hangingPunct="0">
                <a:spcBef>
                  <a:spcPct val="0"/>
                </a:spcBef>
                <a:spcAft>
                  <a:spcPct val="0"/>
                </a:spcAft>
              </a:pPr>
              <a:r>
                <a:rPr lang="en-US" altLang="en-US" sz="1600" b="1">
                  <a:solidFill>
                    <a:schemeClr val="bg1"/>
                  </a:solidFill>
                  <a:latin typeface="+mj-lt"/>
                </a:rPr>
                <a:t>Change</a:t>
              </a:r>
            </a:p>
          </p:txBody>
        </p:sp>
        <p:sp>
          <p:nvSpPr>
            <p:cNvPr id="6" name="_s1036"/>
            <p:cNvSpPr>
              <a:spLocks noChangeArrowheads="1"/>
            </p:cNvSpPr>
            <p:nvPr/>
          </p:nvSpPr>
          <p:spPr bwMode="auto">
            <a:xfrm>
              <a:off x="3168" y="1728"/>
              <a:ext cx="864" cy="288"/>
            </a:xfrm>
            <a:prstGeom prst="roundRect">
              <a:avLst>
                <a:gd name="adj" fmla="val 16667"/>
              </a:avLst>
            </a:prstGeom>
            <a:solidFill>
              <a:schemeClr val="accent2"/>
            </a:solidFill>
            <a:ln w="9525">
              <a:solidFill>
                <a:schemeClr val="bg1">
                  <a:lumMod val="95000"/>
                </a:schemeClr>
              </a:solidFill>
              <a:round/>
              <a:headEnd/>
              <a:tailEnd/>
            </a:ln>
          </p:spPr>
          <p:txBody>
            <a:bodyPr vert="horz" wrap="none" lIns="0" tIns="0" rIns="0" bIns="0" numCol="1" anchor="ctr" anchorCtr="0" compatLnSpc="1">
              <a:prstTxWarp prst="textNoShape">
                <a:avLst/>
              </a:prstTxWarp>
            </a:bodyPr>
            <a:lstStyle/>
            <a:p>
              <a:pPr algn="ctr" defTabSz="1219170" eaLnBrk="0" fontAlgn="base" hangingPunct="0">
                <a:spcBef>
                  <a:spcPct val="0"/>
                </a:spcBef>
                <a:spcAft>
                  <a:spcPct val="0"/>
                </a:spcAft>
              </a:pPr>
              <a:r>
                <a:rPr lang="en-US" altLang="en-US" sz="1600" b="1">
                  <a:solidFill>
                    <a:schemeClr val="bg1"/>
                  </a:solidFill>
                  <a:latin typeface="+mj-lt"/>
                </a:rPr>
                <a:t>Display</a:t>
              </a:r>
            </a:p>
          </p:txBody>
        </p:sp>
        <p:sp>
          <p:nvSpPr>
            <p:cNvPr id="7" name="_s1037"/>
            <p:cNvSpPr>
              <a:spLocks noChangeArrowheads="1"/>
            </p:cNvSpPr>
            <p:nvPr/>
          </p:nvSpPr>
          <p:spPr bwMode="auto">
            <a:xfrm>
              <a:off x="4176" y="1728"/>
              <a:ext cx="863" cy="288"/>
            </a:xfrm>
            <a:prstGeom prst="roundRect">
              <a:avLst>
                <a:gd name="adj" fmla="val 16667"/>
              </a:avLst>
            </a:prstGeom>
            <a:solidFill>
              <a:schemeClr val="accent2"/>
            </a:solidFill>
            <a:ln w="9525">
              <a:solidFill>
                <a:schemeClr val="bg1">
                  <a:lumMod val="95000"/>
                </a:schemeClr>
              </a:solidFill>
              <a:round/>
              <a:headEnd/>
              <a:tailEnd/>
            </a:ln>
          </p:spPr>
          <p:txBody>
            <a:bodyPr vert="horz" wrap="none" lIns="0" tIns="0" rIns="0" bIns="0" numCol="1" anchor="ctr" anchorCtr="0" compatLnSpc="1">
              <a:prstTxWarp prst="textNoShape">
                <a:avLst/>
              </a:prstTxWarp>
            </a:bodyPr>
            <a:lstStyle/>
            <a:p>
              <a:pPr algn="ctr" defTabSz="1219170" eaLnBrk="0" fontAlgn="base" hangingPunct="0">
                <a:spcBef>
                  <a:spcPct val="0"/>
                </a:spcBef>
                <a:spcAft>
                  <a:spcPct val="0"/>
                </a:spcAft>
              </a:pPr>
              <a:r>
                <a:rPr lang="en-US" altLang="en-US" sz="1600" b="1">
                  <a:solidFill>
                    <a:schemeClr val="bg1"/>
                  </a:solidFill>
                  <a:latin typeface="+mj-lt"/>
                </a:rPr>
                <a:t>Block /</a:t>
              </a:r>
            </a:p>
            <a:p>
              <a:pPr algn="ctr" defTabSz="1219170" eaLnBrk="0" fontAlgn="base" hangingPunct="0">
                <a:spcBef>
                  <a:spcPct val="0"/>
                </a:spcBef>
                <a:spcAft>
                  <a:spcPct val="0"/>
                </a:spcAft>
              </a:pPr>
              <a:r>
                <a:rPr lang="en-US" altLang="en-US" sz="1600" b="1">
                  <a:solidFill>
                    <a:schemeClr val="bg1"/>
                  </a:solidFill>
                  <a:latin typeface="+mj-lt"/>
                </a:rPr>
                <a:t>Unblock</a:t>
              </a:r>
            </a:p>
          </p:txBody>
        </p:sp>
        <p:sp>
          <p:nvSpPr>
            <p:cNvPr id="8" name="_s1038"/>
            <p:cNvSpPr>
              <a:spLocks noChangeArrowheads="1"/>
            </p:cNvSpPr>
            <p:nvPr/>
          </p:nvSpPr>
          <p:spPr bwMode="auto">
            <a:xfrm>
              <a:off x="5183" y="1728"/>
              <a:ext cx="863" cy="288"/>
            </a:xfrm>
            <a:prstGeom prst="roundRect">
              <a:avLst>
                <a:gd name="adj" fmla="val 16667"/>
              </a:avLst>
            </a:prstGeom>
            <a:solidFill>
              <a:schemeClr val="accent2"/>
            </a:solidFill>
            <a:ln w="9525">
              <a:solidFill>
                <a:schemeClr val="bg1">
                  <a:lumMod val="95000"/>
                </a:schemeClr>
              </a:solidFill>
              <a:round/>
              <a:headEnd/>
              <a:tailEnd/>
            </a:ln>
          </p:spPr>
          <p:txBody>
            <a:bodyPr vert="horz" wrap="none" lIns="0" tIns="0" rIns="0" bIns="0" numCol="1" anchor="ctr" anchorCtr="0" compatLnSpc="1">
              <a:prstTxWarp prst="textNoShape">
                <a:avLst/>
              </a:prstTxWarp>
            </a:bodyPr>
            <a:lstStyle/>
            <a:p>
              <a:pPr algn="ctr" defTabSz="1219170" eaLnBrk="0" fontAlgn="base" hangingPunct="0">
                <a:spcBef>
                  <a:spcPct val="0"/>
                </a:spcBef>
                <a:spcAft>
                  <a:spcPct val="0"/>
                </a:spcAft>
              </a:pPr>
              <a:r>
                <a:rPr lang="en-US" altLang="en-US" sz="1600" b="1">
                  <a:solidFill>
                    <a:schemeClr val="bg1"/>
                  </a:solidFill>
                  <a:latin typeface="+mj-lt"/>
                </a:rPr>
                <a:t>Mark for </a:t>
              </a:r>
            </a:p>
            <a:p>
              <a:pPr algn="ctr" defTabSz="1219170" eaLnBrk="0" fontAlgn="base" hangingPunct="0">
                <a:spcBef>
                  <a:spcPct val="0"/>
                </a:spcBef>
                <a:spcAft>
                  <a:spcPct val="0"/>
                </a:spcAft>
              </a:pPr>
              <a:r>
                <a:rPr lang="en-US" altLang="en-US" sz="1600" b="1">
                  <a:solidFill>
                    <a:schemeClr val="bg1"/>
                  </a:solidFill>
                  <a:latin typeface="+mj-lt"/>
                </a:rPr>
                <a:t>Deletion</a:t>
              </a:r>
            </a:p>
          </p:txBody>
        </p:sp>
      </p:grpSp>
      <p:sp>
        <p:nvSpPr>
          <p:cNvPr id="1040" name="Rectangle 5"/>
          <p:cNvSpPr>
            <a:spLocks noChangeArrowheads="1"/>
          </p:cNvSpPr>
          <p:nvPr/>
        </p:nvSpPr>
        <p:spPr bwMode="auto">
          <a:xfrm>
            <a:off x="609600" y="1524000"/>
            <a:ext cx="2032000" cy="762000"/>
          </a:xfrm>
          <a:prstGeom prst="rect">
            <a:avLst/>
          </a:prstGeom>
          <a:noFill/>
          <a:ln w="9525" algn="ctr">
            <a:noFill/>
            <a:miter lim="800000"/>
            <a:headEnd/>
            <a:tailEnd/>
          </a:ln>
        </p:spPr>
        <p:txBody>
          <a:bodyPr wrap="none" anchor="ctr"/>
          <a:lstStyle/>
          <a:p>
            <a:endParaRPr lang="en-US" sz="2400"/>
          </a:p>
        </p:txBody>
      </p:sp>
    </p:spTree>
    <p:extLst>
      <p:ext uri="{BB962C8B-B14F-4D97-AF65-F5344CB8AC3E}">
        <p14:creationId xmlns:p14="http://schemas.microsoft.com/office/powerpoint/2010/main" val="1205611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en-US" dirty="0"/>
              <a:t>Vendor Master Data</a:t>
            </a:r>
          </a:p>
        </p:txBody>
      </p:sp>
      <p:grpSp>
        <p:nvGrpSpPr>
          <p:cNvPr id="3" name="Group 2">
            <a:extLst>
              <a:ext uri="{FF2B5EF4-FFF2-40B4-BE49-F238E27FC236}">
                <a16:creationId xmlns:a16="http://schemas.microsoft.com/office/drawing/2014/main" id="{A83A7A48-23AF-4DFB-AFA8-1E5184D85A94}"/>
              </a:ext>
            </a:extLst>
          </p:cNvPr>
          <p:cNvGrpSpPr/>
          <p:nvPr/>
        </p:nvGrpSpPr>
        <p:grpSpPr>
          <a:xfrm>
            <a:off x="641093" y="1052735"/>
            <a:ext cx="10909815" cy="5256585"/>
            <a:chOff x="304800" y="888394"/>
            <a:chExt cx="8001000" cy="3855056"/>
          </a:xfrm>
        </p:grpSpPr>
        <p:pic>
          <p:nvPicPr>
            <p:cNvPr id="11" name="Picture 4">
              <a:extLst>
                <a:ext uri="{FF2B5EF4-FFF2-40B4-BE49-F238E27FC236}">
                  <a16:creationId xmlns:a16="http://schemas.microsoft.com/office/drawing/2014/main" id="{930E9C69-FD20-4F3E-ACC7-AFC41AD73A3A}"/>
                </a:ext>
              </a:extLst>
            </p:cNvPr>
            <p:cNvPicPr>
              <a:picLocks noChangeAspect="1" noChangeArrowheads="1"/>
            </p:cNvPicPr>
            <p:nvPr/>
          </p:nvPicPr>
          <p:blipFill>
            <a:blip r:embed="rId3" cstate="print"/>
            <a:srcRect/>
            <a:stretch>
              <a:fillRect/>
            </a:stretch>
          </p:blipFill>
          <p:spPr bwMode="auto">
            <a:xfrm>
              <a:off x="4191000" y="1524000"/>
              <a:ext cx="3962400" cy="3190875"/>
            </a:xfrm>
            <a:prstGeom prst="rect">
              <a:avLst/>
            </a:prstGeom>
            <a:noFill/>
            <a:ln w="28575" algn="ctr">
              <a:solidFill>
                <a:schemeClr val="tx1"/>
              </a:solidFill>
              <a:miter lim="800000"/>
              <a:headEnd/>
              <a:tailEnd/>
            </a:ln>
          </p:spPr>
        </p:pic>
        <p:pic>
          <p:nvPicPr>
            <p:cNvPr id="12" name="Picture 6">
              <a:extLst>
                <a:ext uri="{FF2B5EF4-FFF2-40B4-BE49-F238E27FC236}">
                  <a16:creationId xmlns:a16="http://schemas.microsoft.com/office/drawing/2014/main" id="{18CDBF08-5B0D-4463-AE4F-4EB54A617F7D}"/>
                </a:ext>
              </a:extLst>
            </p:cNvPr>
            <p:cNvPicPr>
              <a:picLocks noChangeAspect="1" noChangeArrowheads="1"/>
            </p:cNvPicPr>
            <p:nvPr/>
          </p:nvPicPr>
          <p:blipFill>
            <a:blip r:embed="rId4" cstate="print"/>
            <a:srcRect/>
            <a:stretch>
              <a:fillRect/>
            </a:stretch>
          </p:blipFill>
          <p:spPr>
            <a:xfrm>
              <a:off x="304800" y="971550"/>
              <a:ext cx="3505200" cy="3771900"/>
            </a:xfrm>
            <a:prstGeom prst="rect">
              <a:avLst/>
            </a:prstGeom>
            <a:ln w="28575">
              <a:solidFill>
                <a:schemeClr val="tx1"/>
              </a:solidFill>
            </a:ln>
          </p:spPr>
        </p:pic>
        <p:sp>
          <p:nvSpPr>
            <p:cNvPr id="13" name="Line 7">
              <a:extLst>
                <a:ext uri="{FF2B5EF4-FFF2-40B4-BE49-F238E27FC236}">
                  <a16:creationId xmlns:a16="http://schemas.microsoft.com/office/drawing/2014/main" id="{2FF4575A-E49A-427E-8A1E-407A2C6071EB}"/>
                </a:ext>
              </a:extLst>
            </p:cNvPr>
            <p:cNvSpPr>
              <a:spLocks noChangeShapeType="1"/>
            </p:cNvSpPr>
            <p:nvPr/>
          </p:nvSpPr>
          <p:spPr bwMode="auto">
            <a:xfrm flipH="1" flipV="1">
              <a:off x="762000" y="2628900"/>
              <a:ext cx="76200" cy="57150"/>
            </a:xfrm>
            <a:prstGeom prst="line">
              <a:avLst/>
            </a:prstGeom>
            <a:noFill/>
            <a:ln w="9525">
              <a:noFill/>
              <a:round/>
              <a:headEnd/>
              <a:tailEnd/>
            </a:ln>
          </p:spPr>
          <p:txBody>
            <a:bodyPr/>
            <a:lstStyle/>
            <a:p>
              <a:endParaRPr lang="en-US" sz="1600" b="1">
                <a:latin typeface="+mj-lt"/>
              </a:endParaRPr>
            </a:p>
          </p:txBody>
        </p:sp>
        <p:sp>
          <p:nvSpPr>
            <p:cNvPr id="14" name="Rectangle 8">
              <a:extLst>
                <a:ext uri="{FF2B5EF4-FFF2-40B4-BE49-F238E27FC236}">
                  <a16:creationId xmlns:a16="http://schemas.microsoft.com/office/drawing/2014/main" id="{07FB624E-E18F-4765-BDC0-70E26030FE02}"/>
                </a:ext>
              </a:extLst>
            </p:cNvPr>
            <p:cNvSpPr>
              <a:spLocks noChangeArrowheads="1"/>
            </p:cNvSpPr>
            <p:nvPr/>
          </p:nvSpPr>
          <p:spPr bwMode="auto">
            <a:xfrm>
              <a:off x="762000" y="2686050"/>
              <a:ext cx="2743200" cy="1485900"/>
            </a:xfrm>
            <a:prstGeom prst="rect">
              <a:avLst/>
            </a:prstGeom>
            <a:noFill/>
            <a:ln w="9525" algn="ctr">
              <a:solidFill>
                <a:srgbClr val="C00000"/>
              </a:solidFill>
              <a:miter lim="800000"/>
              <a:headEnd/>
              <a:tailEnd/>
            </a:ln>
          </p:spPr>
          <p:txBody>
            <a:bodyPr wrap="none" anchor="ctr"/>
            <a:lstStyle/>
            <a:p>
              <a:endParaRPr lang="en-US" sz="1600" b="1">
                <a:latin typeface="+mj-lt"/>
              </a:endParaRPr>
            </a:p>
          </p:txBody>
        </p:sp>
        <p:sp>
          <p:nvSpPr>
            <p:cNvPr id="15" name="AutoShape 9">
              <a:extLst>
                <a:ext uri="{FF2B5EF4-FFF2-40B4-BE49-F238E27FC236}">
                  <a16:creationId xmlns:a16="http://schemas.microsoft.com/office/drawing/2014/main" id="{33411D33-8552-48D0-848F-F4CD40BF73FA}"/>
                </a:ext>
              </a:extLst>
            </p:cNvPr>
            <p:cNvSpPr>
              <a:spLocks noChangeArrowheads="1"/>
            </p:cNvSpPr>
            <p:nvPr/>
          </p:nvSpPr>
          <p:spPr bwMode="auto">
            <a:xfrm>
              <a:off x="2438400" y="1943100"/>
              <a:ext cx="1066800" cy="857250"/>
            </a:xfrm>
            <a:prstGeom prst="wedgeRectCallout">
              <a:avLst>
                <a:gd name="adj1" fmla="val -43750"/>
                <a:gd name="adj2" fmla="val 70000"/>
              </a:avLst>
            </a:prstGeom>
            <a:noFill/>
            <a:ln w="9525" algn="ctr">
              <a:solidFill>
                <a:srgbClr val="C00000"/>
              </a:solidFill>
              <a:miter lim="800000"/>
              <a:headEnd/>
              <a:tailEnd/>
            </a:ln>
          </p:spPr>
          <p:txBody>
            <a:bodyPr anchor="ctr"/>
            <a:lstStyle/>
            <a:p>
              <a:pPr algn="ctr"/>
              <a:r>
                <a:rPr lang="en-US" sz="1600" b="1" dirty="0">
                  <a:latin typeface="+mj-lt"/>
                </a:rPr>
                <a:t>T Code</a:t>
              </a:r>
            </a:p>
          </p:txBody>
        </p:sp>
        <p:sp>
          <p:nvSpPr>
            <p:cNvPr id="16" name="AutoShape 10">
              <a:extLst>
                <a:ext uri="{FF2B5EF4-FFF2-40B4-BE49-F238E27FC236}">
                  <a16:creationId xmlns:a16="http://schemas.microsoft.com/office/drawing/2014/main" id="{5335D9EA-2C9C-45AA-ADB8-054C39E5D443}"/>
                </a:ext>
              </a:extLst>
            </p:cNvPr>
            <p:cNvSpPr>
              <a:spLocks noChangeArrowheads="1"/>
            </p:cNvSpPr>
            <p:nvPr/>
          </p:nvSpPr>
          <p:spPr bwMode="auto">
            <a:xfrm>
              <a:off x="6388241" y="888394"/>
              <a:ext cx="1584269" cy="528032"/>
            </a:xfrm>
            <a:prstGeom prst="wedgeRectCallout">
              <a:avLst>
                <a:gd name="adj1" fmla="val -127922"/>
                <a:gd name="adj2" fmla="val 139908"/>
              </a:avLst>
            </a:prstGeom>
            <a:noFill/>
            <a:ln w="9525" algn="ctr">
              <a:solidFill>
                <a:srgbClr val="C00000"/>
              </a:solidFill>
              <a:miter lim="800000"/>
              <a:headEnd/>
              <a:tailEnd/>
            </a:ln>
          </p:spPr>
          <p:txBody>
            <a:bodyPr/>
            <a:lstStyle/>
            <a:p>
              <a:pPr algn="ctr"/>
              <a:endParaRPr lang="en-US" sz="1600" b="1">
                <a:latin typeface="+mj-lt"/>
              </a:endParaRPr>
            </a:p>
          </p:txBody>
        </p:sp>
        <p:sp>
          <p:nvSpPr>
            <p:cNvPr id="17" name="Text Box 11">
              <a:extLst>
                <a:ext uri="{FF2B5EF4-FFF2-40B4-BE49-F238E27FC236}">
                  <a16:creationId xmlns:a16="http://schemas.microsoft.com/office/drawing/2014/main" id="{69312DA2-52C3-4E6A-9CCE-1A9105F94EAF}"/>
                </a:ext>
              </a:extLst>
            </p:cNvPr>
            <p:cNvSpPr txBox="1">
              <a:spLocks noChangeArrowheads="1"/>
            </p:cNvSpPr>
            <p:nvPr/>
          </p:nvSpPr>
          <p:spPr bwMode="auto">
            <a:xfrm>
              <a:off x="6096000" y="1002298"/>
              <a:ext cx="2209800" cy="338554"/>
            </a:xfrm>
            <a:prstGeom prst="rect">
              <a:avLst/>
            </a:prstGeom>
            <a:noFill/>
            <a:ln w="9525" algn="ctr">
              <a:noFill/>
              <a:miter lim="800000"/>
              <a:headEnd/>
              <a:tailEnd/>
            </a:ln>
          </p:spPr>
          <p:txBody>
            <a:bodyPr>
              <a:spAutoFit/>
            </a:bodyPr>
            <a:lstStyle/>
            <a:p>
              <a:pPr algn="ctr">
                <a:spcBef>
                  <a:spcPct val="50000"/>
                </a:spcBef>
              </a:pPr>
              <a:r>
                <a:rPr lang="en-US" sz="1600" b="1" dirty="0">
                  <a:latin typeface="+mj-lt"/>
                </a:rPr>
                <a:t>Vendor Creation</a:t>
              </a:r>
            </a:p>
          </p:txBody>
        </p:sp>
      </p:grpSp>
    </p:spTree>
    <p:extLst>
      <p:ext uri="{BB962C8B-B14F-4D97-AF65-F5344CB8AC3E}">
        <p14:creationId xmlns:p14="http://schemas.microsoft.com/office/powerpoint/2010/main" val="407653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dirty="0"/>
              <a:t>Vendor Master Data </a:t>
            </a:r>
          </a:p>
        </p:txBody>
      </p:sp>
      <p:grpSp>
        <p:nvGrpSpPr>
          <p:cNvPr id="3" name="Group 2">
            <a:extLst>
              <a:ext uri="{FF2B5EF4-FFF2-40B4-BE49-F238E27FC236}">
                <a16:creationId xmlns:a16="http://schemas.microsoft.com/office/drawing/2014/main" id="{730AC467-E948-481F-9D72-7F19D023BDF3}"/>
              </a:ext>
            </a:extLst>
          </p:cNvPr>
          <p:cNvGrpSpPr/>
          <p:nvPr/>
        </p:nvGrpSpPr>
        <p:grpSpPr>
          <a:xfrm>
            <a:off x="662477" y="1124744"/>
            <a:ext cx="10867046" cy="5112569"/>
            <a:chOff x="342088" y="496147"/>
            <a:chExt cx="8538387" cy="4017016"/>
          </a:xfrm>
        </p:grpSpPr>
        <p:pic>
          <p:nvPicPr>
            <p:cNvPr id="14" name="Picture 4">
              <a:extLst>
                <a:ext uri="{FF2B5EF4-FFF2-40B4-BE49-F238E27FC236}">
                  <a16:creationId xmlns:a16="http://schemas.microsoft.com/office/drawing/2014/main" id="{54B1F3C7-5D26-463A-81CF-A0A78ADDC7AC}"/>
                </a:ext>
              </a:extLst>
            </p:cNvPr>
            <p:cNvPicPr>
              <a:picLocks noChangeAspect="1" noChangeArrowheads="1"/>
            </p:cNvPicPr>
            <p:nvPr/>
          </p:nvPicPr>
          <p:blipFill>
            <a:blip r:embed="rId3" cstate="print"/>
            <a:srcRect/>
            <a:stretch>
              <a:fillRect/>
            </a:stretch>
          </p:blipFill>
          <p:spPr>
            <a:xfrm>
              <a:off x="342088" y="1266498"/>
              <a:ext cx="3881070" cy="3246665"/>
            </a:xfrm>
            <a:prstGeom prst="rect">
              <a:avLst/>
            </a:prstGeom>
            <a:ln w="28575">
              <a:solidFill>
                <a:schemeClr val="tx1"/>
              </a:solidFill>
            </a:ln>
          </p:spPr>
        </p:pic>
        <p:pic>
          <p:nvPicPr>
            <p:cNvPr id="15" name="Picture 5">
              <a:extLst>
                <a:ext uri="{FF2B5EF4-FFF2-40B4-BE49-F238E27FC236}">
                  <a16:creationId xmlns:a16="http://schemas.microsoft.com/office/drawing/2014/main" id="{D307C5C5-40BF-4954-A0D9-39DD67549517}"/>
                </a:ext>
              </a:extLst>
            </p:cNvPr>
            <p:cNvPicPr>
              <a:picLocks noChangeAspect="1" noChangeArrowheads="1"/>
            </p:cNvPicPr>
            <p:nvPr/>
          </p:nvPicPr>
          <p:blipFill>
            <a:blip r:embed="rId4" cstate="print"/>
            <a:srcRect/>
            <a:stretch>
              <a:fillRect/>
            </a:stretch>
          </p:blipFill>
          <p:spPr bwMode="auto">
            <a:xfrm>
              <a:off x="4800600" y="1266498"/>
              <a:ext cx="3582526" cy="3246665"/>
            </a:xfrm>
            <a:prstGeom prst="rect">
              <a:avLst/>
            </a:prstGeom>
            <a:noFill/>
            <a:ln w="28575" algn="ctr">
              <a:solidFill>
                <a:schemeClr val="tx1"/>
              </a:solidFill>
              <a:miter lim="800000"/>
              <a:headEnd/>
              <a:tailEnd/>
            </a:ln>
          </p:spPr>
        </p:pic>
        <p:sp>
          <p:nvSpPr>
            <p:cNvPr id="16" name="Rectangle 6">
              <a:extLst>
                <a:ext uri="{FF2B5EF4-FFF2-40B4-BE49-F238E27FC236}">
                  <a16:creationId xmlns:a16="http://schemas.microsoft.com/office/drawing/2014/main" id="{764BEF9C-EBAE-4C3B-97BF-A0591C49AD83}"/>
                </a:ext>
              </a:extLst>
            </p:cNvPr>
            <p:cNvSpPr>
              <a:spLocks noChangeArrowheads="1"/>
            </p:cNvSpPr>
            <p:nvPr/>
          </p:nvSpPr>
          <p:spPr bwMode="auto">
            <a:xfrm>
              <a:off x="6423026" y="496148"/>
              <a:ext cx="2457449" cy="448859"/>
            </a:xfrm>
            <a:prstGeom prst="rect">
              <a:avLst/>
            </a:prstGeom>
            <a:noFill/>
            <a:ln w="9525" algn="ctr">
              <a:solidFill>
                <a:srgbClr val="C00000"/>
              </a:solidFill>
              <a:miter lim="800000"/>
              <a:headEnd/>
              <a:tailEnd/>
            </a:ln>
          </p:spPr>
          <p:txBody>
            <a:bodyPr wrap="none" anchor="ctr"/>
            <a:lstStyle/>
            <a:p>
              <a:pPr algn="ctr"/>
              <a:endParaRPr lang="en-US" sz="1600" b="1">
                <a:latin typeface="+mj-lt"/>
              </a:endParaRPr>
            </a:p>
          </p:txBody>
        </p:sp>
        <p:sp>
          <p:nvSpPr>
            <p:cNvPr id="17" name="Text Box 7">
              <a:extLst>
                <a:ext uri="{FF2B5EF4-FFF2-40B4-BE49-F238E27FC236}">
                  <a16:creationId xmlns:a16="http://schemas.microsoft.com/office/drawing/2014/main" id="{DB6C2744-8AC3-499E-8EAA-02097241B5D9}"/>
                </a:ext>
              </a:extLst>
            </p:cNvPr>
            <p:cNvSpPr txBox="1">
              <a:spLocks noChangeArrowheads="1"/>
            </p:cNvSpPr>
            <p:nvPr/>
          </p:nvSpPr>
          <p:spPr bwMode="auto">
            <a:xfrm>
              <a:off x="6515100" y="538388"/>
              <a:ext cx="2194488" cy="338554"/>
            </a:xfrm>
            <a:prstGeom prst="rect">
              <a:avLst/>
            </a:prstGeom>
            <a:noFill/>
            <a:ln w="9525" algn="ctr">
              <a:noFill/>
              <a:miter lim="800000"/>
              <a:headEnd/>
              <a:tailEnd/>
            </a:ln>
          </p:spPr>
          <p:txBody>
            <a:bodyPr wrap="square">
              <a:spAutoFit/>
            </a:bodyPr>
            <a:lstStyle/>
            <a:p>
              <a:pPr algn="ctr">
                <a:spcBef>
                  <a:spcPct val="50000"/>
                </a:spcBef>
              </a:pPr>
              <a:r>
                <a:rPr lang="en-US" sz="1600" b="1" dirty="0">
                  <a:latin typeface="+mj-lt"/>
                  <a:cs typeface="Arial" pitchFamily="34" charset="0"/>
                </a:rPr>
                <a:t>Change/ Display</a:t>
              </a:r>
            </a:p>
          </p:txBody>
        </p:sp>
        <p:sp>
          <p:nvSpPr>
            <p:cNvPr id="18" name="Line 11">
              <a:extLst>
                <a:ext uri="{FF2B5EF4-FFF2-40B4-BE49-F238E27FC236}">
                  <a16:creationId xmlns:a16="http://schemas.microsoft.com/office/drawing/2014/main" id="{3C26AB9C-93D9-4AE0-BE0F-9B1793757F95}"/>
                </a:ext>
              </a:extLst>
            </p:cNvPr>
            <p:cNvSpPr>
              <a:spLocks noChangeShapeType="1"/>
            </p:cNvSpPr>
            <p:nvPr/>
          </p:nvSpPr>
          <p:spPr bwMode="auto">
            <a:xfrm flipV="1">
              <a:off x="3444875" y="496147"/>
              <a:ext cx="2978150" cy="747979"/>
            </a:xfrm>
            <a:prstGeom prst="line">
              <a:avLst/>
            </a:prstGeom>
            <a:noFill/>
            <a:ln w="9525">
              <a:solidFill>
                <a:srgbClr val="C00000"/>
              </a:solidFill>
              <a:round/>
              <a:headEnd/>
              <a:tailEnd type="triangle" w="med" len="med"/>
            </a:ln>
          </p:spPr>
          <p:txBody>
            <a:bodyPr/>
            <a:lstStyle/>
            <a:p>
              <a:pPr algn="ctr"/>
              <a:endParaRPr lang="en-US" sz="1600" b="1">
                <a:latin typeface="+mj-lt"/>
              </a:endParaRPr>
            </a:p>
          </p:txBody>
        </p:sp>
        <p:sp>
          <p:nvSpPr>
            <p:cNvPr id="19" name="Line 13">
              <a:extLst>
                <a:ext uri="{FF2B5EF4-FFF2-40B4-BE49-F238E27FC236}">
                  <a16:creationId xmlns:a16="http://schemas.microsoft.com/office/drawing/2014/main" id="{FB5A3227-4A98-4E74-BAA3-1582D8F32809}"/>
                </a:ext>
              </a:extLst>
            </p:cNvPr>
            <p:cNvSpPr>
              <a:spLocks noChangeShapeType="1"/>
            </p:cNvSpPr>
            <p:nvPr/>
          </p:nvSpPr>
          <p:spPr bwMode="auto">
            <a:xfrm flipH="1">
              <a:off x="5715563" y="945007"/>
              <a:ext cx="707463" cy="315951"/>
            </a:xfrm>
            <a:prstGeom prst="line">
              <a:avLst/>
            </a:prstGeom>
            <a:noFill/>
            <a:ln w="9525">
              <a:solidFill>
                <a:srgbClr val="C00000"/>
              </a:solidFill>
              <a:round/>
              <a:headEnd/>
              <a:tailEnd type="triangle" w="med" len="med"/>
            </a:ln>
          </p:spPr>
          <p:txBody>
            <a:bodyPr/>
            <a:lstStyle/>
            <a:p>
              <a:pPr algn="ctr"/>
              <a:endParaRPr lang="en-US" sz="1600" b="1">
                <a:latin typeface="+mj-lt"/>
              </a:endParaRPr>
            </a:p>
          </p:txBody>
        </p:sp>
      </p:grpSp>
    </p:spTree>
    <p:extLst>
      <p:ext uri="{BB962C8B-B14F-4D97-AF65-F5344CB8AC3E}">
        <p14:creationId xmlns:p14="http://schemas.microsoft.com/office/powerpoint/2010/main" val="2862645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dirty="0"/>
              <a:t>Vendor Master Data: Blocking Vendor</a:t>
            </a:r>
          </a:p>
        </p:txBody>
      </p:sp>
      <p:grpSp>
        <p:nvGrpSpPr>
          <p:cNvPr id="3" name="Group 2">
            <a:extLst>
              <a:ext uri="{FF2B5EF4-FFF2-40B4-BE49-F238E27FC236}">
                <a16:creationId xmlns:a16="http://schemas.microsoft.com/office/drawing/2014/main" id="{59B1C606-80DD-44A3-9B9E-C13C864FE50D}"/>
              </a:ext>
            </a:extLst>
          </p:cNvPr>
          <p:cNvGrpSpPr/>
          <p:nvPr/>
        </p:nvGrpSpPr>
        <p:grpSpPr>
          <a:xfrm>
            <a:off x="3233057" y="1501830"/>
            <a:ext cx="5725886" cy="4375442"/>
            <a:chOff x="228600" y="1428750"/>
            <a:chExt cx="4038600" cy="3086100"/>
          </a:xfrm>
        </p:grpSpPr>
        <p:pic>
          <p:nvPicPr>
            <p:cNvPr id="7" name="Picture 3">
              <a:extLst>
                <a:ext uri="{FF2B5EF4-FFF2-40B4-BE49-F238E27FC236}">
                  <a16:creationId xmlns:a16="http://schemas.microsoft.com/office/drawing/2014/main" id="{8A3DDB5D-C505-4DB6-A8BA-1C8F615584F6}"/>
                </a:ext>
              </a:extLst>
            </p:cNvPr>
            <p:cNvPicPr>
              <a:picLocks noChangeAspect="1" noChangeArrowheads="1"/>
            </p:cNvPicPr>
            <p:nvPr/>
          </p:nvPicPr>
          <p:blipFill>
            <a:blip r:embed="rId3" cstate="print"/>
            <a:srcRect/>
            <a:stretch>
              <a:fillRect/>
            </a:stretch>
          </p:blipFill>
          <p:spPr>
            <a:xfrm>
              <a:off x="228600" y="1428750"/>
              <a:ext cx="4038600" cy="3086100"/>
            </a:xfrm>
            <a:prstGeom prst="rect">
              <a:avLst/>
            </a:prstGeom>
            <a:solidFill>
              <a:schemeClr val="tx1"/>
            </a:solidFill>
            <a:ln w="28575">
              <a:solidFill>
                <a:schemeClr val="tx1"/>
              </a:solidFill>
            </a:ln>
          </p:spPr>
        </p:pic>
        <p:sp>
          <p:nvSpPr>
            <p:cNvPr id="8" name="AutoShape 5">
              <a:extLst>
                <a:ext uri="{FF2B5EF4-FFF2-40B4-BE49-F238E27FC236}">
                  <a16:creationId xmlns:a16="http://schemas.microsoft.com/office/drawing/2014/main" id="{1349AE49-5E39-4B49-8C71-DE09F3386E9F}"/>
                </a:ext>
              </a:extLst>
            </p:cNvPr>
            <p:cNvSpPr>
              <a:spLocks noChangeArrowheads="1"/>
            </p:cNvSpPr>
            <p:nvPr/>
          </p:nvSpPr>
          <p:spPr bwMode="auto">
            <a:xfrm>
              <a:off x="838201" y="2971800"/>
              <a:ext cx="485775" cy="732235"/>
            </a:xfrm>
            <a:prstGeom prst="upArrow">
              <a:avLst>
                <a:gd name="adj1" fmla="val 50000"/>
                <a:gd name="adj2" fmla="val 50245"/>
              </a:avLst>
            </a:prstGeom>
            <a:noFill/>
            <a:ln w="9525" algn="ctr">
              <a:noFill/>
              <a:miter lim="800000"/>
              <a:headEnd/>
              <a:tailEnd/>
            </a:ln>
          </p:spPr>
          <p:txBody>
            <a:bodyPr wrap="none" anchor="ctr"/>
            <a:lstStyle/>
            <a:p>
              <a:pPr algn="ctr"/>
              <a:r>
                <a:rPr lang="en-US" sz="1600" b="1">
                  <a:latin typeface="+mj-lt"/>
                </a:rPr>
                <a:t> </a:t>
              </a:r>
            </a:p>
          </p:txBody>
        </p:sp>
        <p:sp>
          <p:nvSpPr>
            <p:cNvPr id="9" name="AutoShape 9">
              <a:extLst>
                <a:ext uri="{FF2B5EF4-FFF2-40B4-BE49-F238E27FC236}">
                  <a16:creationId xmlns:a16="http://schemas.microsoft.com/office/drawing/2014/main" id="{C80C32CE-76EF-4CD5-B782-6D6FFF2A05FC}"/>
                </a:ext>
              </a:extLst>
            </p:cNvPr>
            <p:cNvSpPr>
              <a:spLocks noChangeArrowheads="1"/>
            </p:cNvSpPr>
            <p:nvPr/>
          </p:nvSpPr>
          <p:spPr bwMode="auto">
            <a:xfrm>
              <a:off x="1828800" y="3257550"/>
              <a:ext cx="2286000" cy="571500"/>
            </a:xfrm>
            <a:prstGeom prst="wedgeRectCallout">
              <a:avLst>
                <a:gd name="adj1" fmla="val -99375"/>
                <a:gd name="adj2" fmla="val -60000"/>
              </a:avLst>
            </a:prstGeom>
            <a:noFill/>
            <a:ln w="9525" algn="ctr">
              <a:solidFill>
                <a:srgbClr val="C00000"/>
              </a:solidFill>
              <a:miter lim="800000"/>
              <a:headEnd/>
              <a:tailEnd/>
            </a:ln>
          </p:spPr>
          <p:txBody>
            <a:bodyPr anchor="ctr"/>
            <a:lstStyle/>
            <a:p>
              <a:pPr algn="ctr"/>
              <a:r>
                <a:rPr lang="en-US" sz="1600" b="1" dirty="0">
                  <a:latin typeface="+mj-lt"/>
                </a:rPr>
                <a:t>Posting Blocked</a:t>
              </a:r>
            </a:p>
          </p:txBody>
        </p:sp>
      </p:grpSp>
    </p:spTree>
    <p:extLst>
      <p:ext uri="{BB962C8B-B14F-4D97-AF65-F5344CB8AC3E}">
        <p14:creationId xmlns:p14="http://schemas.microsoft.com/office/powerpoint/2010/main" val="1714758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a:t>Vendor Master Data: Posting Blocked </a:t>
            </a:r>
          </a:p>
        </p:txBody>
      </p:sp>
      <p:grpSp>
        <p:nvGrpSpPr>
          <p:cNvPr id="3" name="Group 2">
            <a:extLst>
              <a:ext uri="{FF2B5EF4-FFF2-40B4-BE49-F238E27FC236}">
                <a16:creationId xmlns:a16="http://schemas.microsoft.com/office/drawing/2014/main" id="{A48A6692-9441-4B0E-9696-8C46EF87468C}"/>
              </a:ext>
            </a:extLst>
          </p:cNvPr>
          <p:cNvGrpSpPr/>
          <p:nvPr/>
        </p:nvGrpSpPr>
        <p:grpSpPr>
          <a:xfrm>
            <a:off x="1605000" y="1220391"/>
            <a:ext cx="8982000" cy="5164342"/>
            <a:chOff x="609600" y="1220391"/>
            <a:chExt cx="7162800" cy="4118364"/>
          </a:xfrm>
        </p:grpSpPr>
        <p:pic>
          <p:nvPicPr>
            <p:cNvPr id="6" name="Picture 4">
              <a:extLst>
                <a:ext uri="{FF2B5EF4-FFF2-40B4-BE49-F238E27FC236}">
                  <a16:creationId xmlns:a16="http://schemas.microsoft.com/office/drawing/2014/main" id="{26E70B94-A170-4BD4-A7A2-B4CB721FF8F6}"/>
                </a:ext>
              </a:extLst>
            </p:cNvPr>
            <p:cNvPicPr>
              <a:picLocks noChangeAspect="1" noChangeArrowheads="1"/>
            </p:cNvPicPr>
            <p:nvPr/>
          </p:nvPicPr>
          <p:blipFill>
            <a:blip r:embed="rId3" cstate="print"/>
            <a:srcRect/>
            <a:stretch>
              <a:fillRect/>
            </a:stretch>
          </p:blipFill>
          <p:spPr>
            <a:xfrm>
              <a:off x="609600" y="1220391"/>
              <a:ext cx="7162800" cy="3408759"/>
            </a:xfrm>
            <a:prstGeom prst="rect">
              <a:avLst/>
            </a:prstGeom>
            <a:noFill/>
            <a:ln w="28575" cap="flat" algn="ctr">
              <a:solidFill>
                <a:schemeClr val="tx1"/>
              </a:solidFill>
            </a:ln>
          </p:spPr>
        </p:pic>
        <p:sp>
          <p:nvSpPr>
            <p:cNvPr id="7" name="AutoShape 5">
              <a:extLst>
                <a:ext uri="{FF2B5EF4-FFF2-40B4-BE49-F238E27FC236}">
                  <a16:creationId xmlns:a16="http://schemas.microsoft.com/office/drawing/2014/main" id="{B267EF65-FD6B-4EDE-A330-B94CC867CF3F}"/>
                </a:ext>
              </a:extLst>
            </p:cNvPr>
            <p:cNvSpPr>
              <a:spLocks noChangeArrowheads="1"/>
            </p:cNvSpPr>
            <p:nvPr/>
          </p:nvSpPr>
          <p:spPr bwMode="auto">
            <a:xfrm>
              <a:off x="3647728" y="4725144"/>
              <a:ext cx="3226477" cy="613611"/>
            </a:xfrm>
            <a:prstGeom prst="wedgeRectCallout">
              <a:avLst>
                <a:gd name="adj1" fmla="val -73871"/>
                <a:gd name="adj2" fmla="val -64737"/>
              </a:avLst>
            </a:prstGeom>
            <a:noFill/>
            <a:ln w="9525" algn="ctr">
              <a:solidFill>
                <a:srgbClr val="C00000"/>
              </a:solidFill>
              <a:miter lim="800000"/>
              <a:headEnd/>
              <a:tailEnd/>
            </a:ln>
          </p:spPr>
          <p:txBody>
            <a:bodyPr anchor="ctr"/>
            <a:lstStyle/>
            <a:p>
              <a:pPr algn="ctr"/>
              <a:r>
                <a:rPr lang="en-US" sz="1600" b="1" dirty="0">
                  <a:latin typeface="+mj-lt"/>
                </a:rPr>
                <a:t>    Message Displayed</a:t>
              </a:r>
            </a:p>
            <a:p>
              <a:pPr algn="ctr"/>
              <a:r>
                <a:rPr lang="en-US" sz="1600" b="1" dirty="0">
                  <a:latin typeface="+mj-lt"/>
                </a:rPr>
                <a:t>Posting  Blocked</a:t>
              </a:r>
            </a:p>
          </p:txBody>
        </p:sp>
      </p:grpSp>
    </p:spTree>
    <p:extLst>
      <p:ext uri="{BB962C8B-B14F-4D97-AF65-F5344CB8AC3E}">
        <p14:creationId xmlns:p14="http://schemas.microsoft.com/office/powerpoint/2010/main" val="673787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8F2D800-2A04-4805-8940-30CE18A25A3B}"/>
              </a:ext>
            </a:extLst>
          </p:cNvPr>
          <p:cNvSpPr>
            <a:spLocks noGrp="1"/>
          </p:cNvSpPr>
          <p:nvPr>
            <p:ph type="body" sz="quarter" idx="11"/>
          </p:nvPr>
        </p:nvSpPr>
        <p:spPr>
          <a:xfrm>
            <a:off x="6888089" y="2191647"/>
            <a:ext cx="4827720" cy="3160282"/>
          </a:xfrm>
        </p:spPr>
        <p:txBody>
          <a:bodyPr/>
          <a:lstStyle/>
          <a:p>
            <a:pPr>
              <a:lnSpc>
                <a:spcPct val="100000"/>
              </a:lnSpc>
            </a:pPr>
            <a:r>
              <a:rPr lang="en-US" dirty="0"/>
              <a:t>Vendor Master Data – Typical Screen</a:t>
            </a:r>
          </a:p>
        </p:txBody>
      </p:sp>
      <p:sp>
        <p:nvSpPr>
          <p:cNvPr id="5" name="Rectangle 3">
            <a:extLst>
              <a:ext uri="{FF2B5EF4-FFF2-40B4-BE49-F238E27FC236}">
                <a16:creationId xmlns:a16="http://schemas.microsoft.com/office/drawing/2014/main" id="{04417C86-C662-4466-8471-30B8AB94C493}"/>
              </a:ext>
            </a:extLst>
          </p:cNvPr>
          <p:cNvSpPr>
            <a:spLocks noChangeArrowheads="1"/>
          </p:cNvSpPr>
          <p:nvPr/>
        </p:nvSpPr>
        <p:spPr bwMode="auto">
          <a:xfrm>
            <a:off x="227348" y="991614"/>
            <a:ext cx="11688427" cy="3677930"/>
          </a:xfrm>
          <a:prstGeom prst="rect">
            <a:avLst/>
          </a:prstGeom>
        </p:spPr>
        <p:txBody>
          <a:bodyPr wrap="square">
            <a:spAutoFit/>
          </a:bodyPr>
          <a:lstStyle/>
          <a:p>
            <a:pPr>
              <a:spcBef>
                <a:spcPts val="1800"/>
              </a:spcBef>
              <a:buClr>
                <a:schemeClr val="accent1"/>
              </a:buClr>
              <a:buSzPct val="100000"/>
            </a:pPr>
            <a:r>
              <a:rPr lang="en-US" sz="1600" b="1" dirty="0"/>
              <a:t>Vendor attributes that sufficiently differentiate them by their:</a:t>
            </a:r>
          </a:p>
          <a:p>
            <a:pPr marL="358775" indent="-358775">
              <a:spcBef>
                <a:spcPts val="1800"/>
              </a:spcBef>
              <a:buClr>
                <a:schemeClr val="accent1"/>
              </a:buClr>
              <a:buSzPct val="100000"/>
              <a:buFont typeface="Wingdings" panose="05000000000000000000" pitchFamily="2" charset="2"/>
              <a:buChar char="§"/>
            </a:pPr>
            <a:r>
              <a:rPr lang="en-US" sz="1600" dirty="0"/>
              <a:t>Address</a:t>
            </a:r>
          </a:p>
          <a:p>
            <a:pPr marL="358775" indent="-358775">
              <a:spcBef>
                <a:spcPts val="1800"/>
              </a:spcBef>
              <a:buClr>
                <a:schemeClr val="accent1"/>
              </a:buClr>
              <a:buSzPct val="100000"/>
              <a:buFont typeface="Wingdings" panose="05000000000000000000" pitchFamily="2" charset="2"/>
              <a:buChar char="§"/>
            </a:pPr>
            <a:r>
              <a:rPr lang="en-US" sz="1600" dirty="0"/>
              <a:t>Control</a:t>
            </a:r>
          </a:p>
          <a:p>
            <a:pPr marL="358775" indent="-358775">
              <a:spcBef>
                <a:spcPts val="1800"/>
              </a:spcBef>
              <a:buClr>
                <a:schemeClr val="accent1"/>
              </a:buClr>
              <a:buSzPct val="100000"/>
              <a:buFont typeface="Wingdings" panose="05000000000000000000" pitchFamily="2" charset="2"/>
              <a:buChar char="§"/>
            </a:pPr>
            <a:r>
              <a:rPr lang="en-US" sz="1600" dirty="0"/>
              <a:t>Payment Transactions</a:t>
            </a:r>
          </a:p>
          <a:p>
            <a:pPr marL="358775" indent="-358775">
              <a:spcBef>
                <a:spcPts val="1800"/>
              </a:spcBef>
              <a:buClr>
                <a:schemeClr val="accent1"/>
              </a:buClr>
              <a:buSzPct val="100000"/>
              <a:buFont typeface="Wingdings" panose="05000000000000000000" pitchFamily="2" charset="2"/>
              <a:buChar char="§"/>
            </a:pPr>
            <a:r>
              <a:rPr lang="en-US" sz="1600" dirty="0"/>
              <a:t>Accounting Information</a:t>
            </a:r>
          </a:p>
          <a:p>
            <a:pPr marL="358775" indent="-358775">
              <a:spcBef>
                <a:spcPts val="1800"/>
              </a:spcBef>
              <a:buClr>
                <a:schemeClr val="accent1"/>
              </a:buClr>
              <a:buSzPct val="100000"/>
              <a:buFont typeface="Wingdings" panose="05000000000000000000" pitchFamily="2" charset="2"/>
              <a:buChar char="§"/>
            </a:pPr>
            <a:r>
              <a:rPr lang="en-US" sz="1600" dirty="0"/>
              <a:t>Correspondence</a:t>
            </a:r>
          </a:p>
          <a:p>
            <a:pPr marL="358775" indent="-358775">
              <a:spcBef>
                <a:spcPts val="1800"/>
              </a:spcBef>
              <a:buClr>
                <a:schemeClr val="accent1"/>
              </a:buClr>
              <a:buSzPct val="100000"/>
              <a:buFont typeface="Wingdings" panose="05000000000000000000" pitchFamily="2" charset="2"/>
              <a:buChar char="§"/>
            </a:pPr>
            <a:r>
              <a:rPr lang="en-US" sz="1600" dirty="0"/>
              <a:t>Purchasing Data</a:t>
            </a:r>
          </a:p>
          <a:p>
            <a:pPr marL="358775" indent="-358775">
              <a:spcBef>
                <a:spcPts val="1800"/>
              </a:spcBef>
              <a:buClr>
                <a:schemeClr val="accent1"/>
              </a:buClr>
              <a:buSzPct val="100000"/>
              <a:buFont typeface="Wingdings" panose="05000000000000000000" pitchFamily="2" charset="2"/>
              <a:buChar char="§"/>
            </a:pPr>
            <a:r>
              <a:rPr lang="en-US" sz="1600" dirty="0"/>
              <a:t>Partner Functions</a:t>
            </a:r>
          </a:p>
        </p:txBody>
      </p:sp>
    </p:spTree>
    <p:extLst>
      <p:ext uri="{BB962C8B-B14F-4D97-AF65-F5344CB8AC3E}">
        <p14:creationId xmlns:p14="http://schemas.microsoft.com/office/powerpoint/2010/main" val="3846736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Master - General Data – Address</a:t>
            </a:r>
          </a:p>
        </p:txBody>
      </p:sp>
      <p:sp>
        <p:nvSpPr>
          <p:cNvPr id="6" name="Rectangle 3">
            <a:extLst>
              <a:ext uri="{FF2B5EF4-FFF2-40B4-BE49-F238E27FC236}">
                <a16:creationId xmlns:a16="http://schemas.microsoft.com/office/drawing/2014/main" id="{C33ED422-C038-45F0-B83B-F186D1E29463}"/>
              </a:ext>
            </a:extLst>
          </p:cNvPr>
          <p:cNvSpPr>
            <a:spLocks noChangeArrowheads="1"/>
          </p:cNvSpPr>
          <p:nvPr/>
        </p:nvSpPr>
        <p:spPr bwMode="auto">
          <a:xfrm>
            <a:off x="227348" y="991614"/>
            <a:ext cx="11688427" cy="3924151"/>
          </a:xfrm>
          <a:prstGeom prst="rect">
            <a:avLst/>
          </a:prstGeom>
        </p:spPr>
        <p:txBody>
          <a:bodyPr wrap="square">
            <a:spAutoFit/>
          </a:bodyPr>
          <a:lstStyle/>
          <a:p>
            <a:pPr marL="358775" indent="-358775">
              <a:spcBef>
                <a:spcPts val="1800"/>
              </a:spcBef>
              <a:buClr>
                <a:schemeClr val="accent1"/>
              </a:buClr>
              <a:buSzPct val="100000"/>
              <a:buFont typeface="Wingdings" panose="05000000000000000000" pitchFamily="2" charset="2"/>
              <a:buChar char="§"/>
            </a:pPr>
            <a:r>
              <a:rPr lang="en-US" sz="1600" b="1" dirty="0"/>
              <a:t>Name: </a:t>
            </a:r>
            <a:r>
              <a:rPr lang="en-US" sz="1600" dirty="0"/>
              <a:t>Name of the vendor</a:t>
            </a:r>
          </a:p>
          <a:p>
            <a:pPr marL="358775" indent="-358775">
              <a:spcBef>
                <a:spcPts val="1800"/>
              </a:spcBef>
              <a:buClr>
                <a:schemeClr val="accent1"/>
              </a:buClr>
              <a:buSzPct val="100000"/>
              <a:buFont typeface="Wingdings" panose="05000000000000000000" pitchFamily="2" charset="2"/>
              <a:buChar char="§"/>
            </a:pPr>
            <a:r>
              <a:rPr lang="en-US" sz="1600" b="1" dirty="0"/>
              <a:t>Search Term: </a:t>
            </a:r>
            <a:r>
              <a:rPr lang="en-US" sz="1600" dirty="0"/>
              <a:t>A method to find your vendor by match-codes</a:t>
            </a:r>
          </a:p>
          <a:p>
            <a:pPr marL="358775" indent="-358775">
              <a:spcBef>
                <a:spcPts val="1800"/>
              </a:spcBef>
              <a:buClr>
                <a:schemeClr val="accent1"/>
              </a:buClr>
              <a:buSzPct val="100000"/>
              <a:buFont typeface="Wingdings" panose="05000000000000000000" pitchFamily="2" charset="2"/>
              <a:buChar char="§"/>
            </a:pPr>
            <a:r>
              <a:rPr lang="en-US" sz="1600" b="1" dirty="0"/>
              <a:t>Street: </a:t>
            </a:r>
            <a:r>
              <a:rPr lang="en-US" sz="1600" dirty="0"/>
              <a:t>Optional entry</a:t>
            </a:r>
          </a:p>
          <a:p>
            <a:pPr marL="358775" indent="-358775">
              <a:spcBef>
                <a:spcPts val="1800"/>
              </a:spcBef>
              <a:buClr>
                <a:schemeClr val="accent1"/>
              </a:buClr>
              <a:buSzPct val="100000"/>
              <a:buFont typeface="Wingdings" panose="05000000000000000000" pitchFamily="2" charset="2"/>
              <a:buChar char="§"/>
            </a:pPr>
            <a:r>
              <a:rPr lang="en-US" sz="1600" b="1" dirty="0"/>
              <a:t>City:</a:t>
            </a:r>
            <a:r>
              <a:rPr lang="en-US" sz="1600" dirty="0"/>
              <a:t>	Mandatory entry</a:t>
            </a:r>
          </a:p>
          <a:p>
            <a:pPr marL="358775" indent="-358775">
              <a:spcBef>
                <a:spcPts val="1800"/>
              </a:spcBef>
              <a:buClr>
                <a:schemeClr val="accent1"/>
              </a:buClr>
              <a:buSzPct val="100000"/>
              <a:buFont typeface="Wingdings" panose="05000000000000000000" pitchFamily="2" charset="2"/>
              <a:buChar char="§"/>
            </a:pPr>
            <a:r>
              <a:rPr lang="en-US" sz="1600" b="1" dirty="0"/>
              <a:t>Postal Code: </a:t>
            </a:r>
            <a:r>
              <a:rPr lang="en-US" sz="1600" dirty="0"/>
              <a:t>Mandatory entry</a:t>
            </a:r>
          </a:p>
          <a:p>
            <a:pPr marL="358775" indent="-358775">
              <a:spcBef>
                <a:spcPts val="1800"/>
              </a:spcBef>
              <a:buClr>
                <a:schemeClr val="accent1"/>
              </a:buClr>
              <a:buSzPct val="100000"/>
              <a:buFont typeface="Wingdings" panose="05000000000000000000" pitchFamily="2" charset="2"/>
              <a:buChar char="§"/>
            </a:pPr>
            <a:r>
              <a:rPr lang="en-US" sz="1600" b="1" dirty="0"/>
              <a:t>Country: </a:t>
            </a:r>
            <a:r>
              <a:rPr lang="en-US" sz="1600" dirty="0"/>
              <a:t>Mandatory entry</a:t>
            </a:r>
          </a:p>
          <a:p>
            <a:pPr marL="358775" indent="-358775">
              <a:spcBef>
                <a:spcPts val="1800"/>
              </a:spcBef>
              <a:buClr>
                <a:schemeClr val="accent1"/>
              </a:buClr>
              <a:buSzPct val="100000"/>
              <a:buFont typeface="Wingdings" panose="05000000000000000000" pitchFamily="2" charset="2"/>
              <a:buChar char="§"/>
            </a:pPr>
            <a:r>
              <a:rPr lang="en-US" sz="1600" dirty="0"/>
              <a:t>Communication</a:t>
            </a:r>
          </a:p>
          <a:p>
            <a:pPr marL="358775" indent="-358775">
              <a:spcBef>
                <a:spcPts val="1800"/>
              </a:spcBef>
              <a:buClr>
                <a:schemeClr val="accent1"/>
              </a:buClr>
              <a:buSzPct val="100000"/>
              <a:buFont typeface="Wingdings" panose="05000000000000000000" pitchFamily="2" charset="2"/>
              <a:buChar char="§"/>
            </a:pPr>
            <a:r>
              <a:rPr lang="en-US" sz="1600" b="1" dirty="0"/>
              <a:t>Language key Mandatory entry: </a:t>
            </a:r>
            <a:r>
              <a:rPr lang="en-US" sz="1600" dirty="0"/>
              <a:t>This is the language the vendor uses.  All communications to them will be in this language</a:t>
            </a:r>
          </a:p>
        </p:txBody>
      </p:sp>
    </p:spTree>
    <p:extLst>
      <p:ext uri="{BB962C8B-B14F-4D97-AF65-F5344CB8AC3E}">
        <p14:creationId xmlns:p14="http://schemas.microsoft.com/office/powerpoint/2010/main" val="396025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Master - General Data – Control Data</a:t>
            </a:r>
          </a:p>
        </p:txBody>
      </p:sp>
      <p:sp>
        <p:nvSpPr>
          <p:cNvPr id="5" name="Rectangle 3">
            <a:extLst>
              <a:ext uri="{FF2B5EF4-FFF2-40B4-BE49-F238E27FC236}">
                <a16:creationId xmlns:a16="http://schemas.microsoft.com/office/drawing/2014/main" id="{109530D3-D8D7-4898-8940-C3B6AD9F2D63}"/>
              </a:ext>
            </a:extLst>
          </p:cNvPr>
          <p:cNvSpPr>
            <a:spLocks noChangeArrowheads="1"/>
          </p:cNvSpPr>
          <p:nvPr/>
        </p:nvSpPr>
        <p:spPr bwMode="auto">
          <a:xfrm>
            <a:off x="227348" y="991614"/>
            <a:ext cx="11688427" cy="1769715"/>
          </a:xfrm>
          <a:prstGeom prst="rect">
            <a:avLst/>
          </a:prstGeom>
        </p:spPr>
        <p:txBody>
          <a:bodyPr wrap="square">
            <a:spAutoFit/>
          </a:bodyPr>
          <a:lstStyle/>
          <a:p>
            <a:pPr>
              <a:spcBef>
                <a:spcPts val="1800"/>
              </a:spcBef>
              <a:buClr>
                <a:schemeClr val="accent1"/>
              </a:buClr>
              <a:buSzPct val="100000"/>
            </a:pPr>
            <a:r>
              <a:rPr lang="en-US" sz="1600" b="1" dirty="0"/>
              <a:t>Account Control</a:t>
            </a:r>
          </a:p>
          <a:p>
            <a:pPr marL="358775" indent="-358775">
              <a:spcBef>
                <a:spcPts val="1800"/>
              </a:spcBef>
              <a:buClr>
                <a:schemeClr val="accent1"/>
              </a:buClr>
              <a:buSzPct val="100000"/>
              <a:buFont typeface="Wingdings" panose="05000000000000000000" pitchFamily="2" charset="2"/>
              <a:buChar char="§"/>
            </a:pPr>
            <a:r>
              <a:rPr lang="en-US" sz="1600" dirty="0"/>
              <a:t>Customer (if the vendor is both a vendor and a customer)</a:t>
            </a:r>
          </a:p>
          <a:p>
            <a:pPr marL="358775" indent="-358775">
              <a:spcBef>
                <a:spcPts val="1800"/>
              </a:spcBef>
              <a:buClr>
                <a:schemeClr val="accent1"/>
              </a:buClr>
              <a:buSzPct val="100000"/>
              <a:buFont typeface="Wingdings" panose="05000000000000000000" pitchFamily="2" charset="2"/>
              <a:buChar char="§"/>
            </a:pPr>
            <a:r>
              <a:rPr lang="en-US" sz="1600" dirty="0"/>
              <a:t>Tax Information</a:t>
            </a:r>
          </a:p>
          <a:p>
            <a:pPr marL="719138" indent="-358775">
              <a:spcBef>
                <a:spcPts val="1800"/>
              </a:spcBef>
              <a:buClr>
                <a:schemeClr val="accent1"/>
              </a:buClr>
              <a:buSzPct val="100000"/>
              <a:buFont typeface="+mj-lt"/>
              <a:buAutoNum type="arabicPeriod"/>
            </a:pPr>
            <a:r>
              <a:rPr lang="en-US" sz="1600" dirty="0"/>
              <a:t>VAT Registration Number: Number, with which the customer reports to the tax authorities </a:t>
            </a:r>
          </a:p>
        </p:txBody>
      </p:sp>
    </p:spTree>
    <p:extLst>
      <p:ext uri="{BB962C8B-B14F-4D97-AF65-F5344CB8AC3E}">
        <p14:creationId xmlns:p14="http://schemas.microsoft.com/office/powerpoint/2010/main" val="2771959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Master - General Data – Payment Transactions</a:t>
            </a:r>
          </a:p>
        </p:txBody>
      </p:sp>
      <p:sp>
        <p:nvSpPr>
          <p:cNvPr id="5" name="Rectangle 3">
            <a:extLst>
              <a:ext uri="{FF2B5EF4-FFF2-40B4-BE49-F238E27FC236}">
                <a16:creationId xmlns:a16="http://schemas.microsoft.com/office/drawing/2014/main" id="{53735B7E-512D-4558-BF6B-33FE2DC90D69}"/>
              </a:ext>
            </a:extLst>
          </p:cNvPr>
          <p:cNvSpPr>
            <a:spLocks noChangeArrowheads="1"/>
          </p:cNvSpPr>
          <p:nvPr/>
        </p:nvSpPr>
        <p:spPr bwMode="auto">
          <a:xfrm>
            <a:off x="227348" y="991614"/>
            <a:ext cx="11688427" cy="3677930"/>
          </a:xfrm>
          <a:prstGeom prst="rect">
            <a:avLst/>
          </a:prstGeom>
        </p:spPr>
        <p:txBody>
          <a:bodyPr wrap="square">
            <a:spAutoFit/>
          </a:bodyPr>
          <a:lstStyle/>
          <a:p>
            <a:pPr>
              <a:spcBef>
                <a:spcPts val="1800"/>
              </a:spcBef>
              <a:buClr>
                <a:schemeClr val="accent1"/>
              </a:buClr>
              <a:buSzPct val="100000"/>
            </a:pPr>
            <a:r>
              <a:rPr lang="en-US" sz="1600" b="1" dirty="0"/>
              <a:t>Bank Details</a:t>
            </a:r>
            <a:r>
              <a:rPr lang="en-US" sz="1600" dirty="0"/>
              <a:t>	</a:t>
            </a:r>
          </a:p>
          <a:p>
            <a:pPr marL="358775" indent="-358775">
              <a:spcBef>
                <a:spcPts val="1800"/>
              </a:spcBef>
              <a:buClr>
                <a:schemeClr val="accent1"/>
              </a:buClr>
              <a:buSzPct val="100000"/>
              <a:buFont typeface="Wingdings" panose="05000000000000000000" pitchFamily="2" charset="2"/>
              <a:buChar char="§"/>
            </a:pPr>
            <a:r>
              <a:rPr lang="en-US" sz="1600" dirty="0"/>
              <a:t>Bank Key: Selected from a match code with company code entered</a:t>
            </a:r>
          </a:p>
          <a:p>
            <a:pPr marL="358775" indent="-358775">
              <a:spcBef>
                <a:spcPts val="1800"/>
              </a:spcBef>
              <a:buClr>
                <a:schemeClr val="accent1"/>
              </a:buClr>
              <a:buSzPct val="100000"/>
              <a:buFont typeface="Wingdings" panose="05000000000000000000" pitchFamily="2" charset="2"/>
              <a:buChar char="§"/>
            </a:pPr>
            <a:r>
              <a:rPr lang="en-US" sz="1600" dirty="0"/>
              <a:t>Bank Account</a:t>
            </a:r>
          </a:p>
          <a:p>
            <a:pPr marL="358775" indent="-358775">
              <a:spcBef>
                <a:spcPts val="1800"/>
              </a:spcBef>
              <a:buClr>
                <a:schemeClr val="accent1"/>
              </a:buClr>
              <a:buSzPct val="100000"/>
              <a:buFont typeface="Wingdings" panose="05000000000000000000" pitchFamily="2" charset="2"/>
              <a:buChar char="§"/>
            </a:pPr>
            <a:r>
              <a:rPr lang="en-US" sz="1600" dirty="0"/>
              <a:t>Account Holder</a:t>
            </a:r>
          </a:p>
          <a:p>
            <a:pPr marL="358775" indent="-358775">
              <a:spcBef>
                <a:spcPts val="1800"/>
              </a:spcBef>
              <a:buClr>
                <a:schemeClr val="accent1"/>
              </a:buClr>
              <a:buSzPct val="100000"/>
              <a:buFont typeface="Wingdings" panose="05000000000000000000" pitchFamily="2" charset="2"/>
              <a:buChar char="§"/>
            </a:pPr>
            <a:r>
              <a:rPr lang="en-US" sz="1600" dirty="0"/>
              <a:t>Partner Bank Type (if vendor has more than one bank account, then it allows to sequence those accounts)</a:t>
            </a:r>
          </a:p>
          <a:p>
            <a:pPr>
              <a:spcBef>
                <a:spcPts val="1800"/>
              </a:spcBef>
              <a:buClr>
                <a:schemeClr val="accent1"/>
              </a:buClr>
              <a:buSzPct val="100000"/>
            </a:pPr>
            <a:r>
              <a:rPr lang="en-US" sz="1600" b="1" dirty="0"/>
              <a:t>Payment Transactions</a:t>
            </a:r>
          </a:p>
          <a:p>
            <a:pPr marL="358775" indent="-358775">
              <a:spcBef>
                <a:spcPts val="1800"/>
              </a:spcBef>
              <a:buClr>
                <a:schemeClr val="accent1"/>
              </a:buClr>
              <a:buSzPct val="100000"/>
              <a:buFont typeface="Wingdings" panose="05000000000000000000" pitchFamily="2" charset="2"/>
              <a:buChar char="§"/>
            </a:pPr>
            <a:r>
              <a:rPr lang="en-US" sz="1600" dirty="0"/>
              <a:t>Alternative Payee: Used to enter another vendor number</a:t>
            </a:r>
          </a:p>
          <a:p>
            <a:pPr marL="358775" indent="-358775">
              <a:spcBef>
                <a:spcPts val="1800"/>
              </a:spcBef>
              <a:buClr>
                <a:schemeClr val="accent1"/>
              </a:buClr>
              <a:buSzPct val="100000"/>
              <a:buFont typeface="Wingdings" panose="05000000000000000000" pitchFamily="2" charset="2"/>
              <a:buChar char="§"/>
            </a:pPr>
            <a:r>
              <a:rPr lang="en-US" sz="1600" dirty="0"/>
              <a:t>Instruction Key: To control which statements are given to the banks during the payment order</a:t>
            </a:r>
          </a:p>
        </p:txBody>
      </p:sp>
    </p:spTree>
    <p:extLst>
      <p:ext uri="{BB962C8B-B14F-4D97-AF65-F5344CB8AC3E}">
        <p14:creationId xmlns:p14="http://schemas.microsoft.com/office/powerpoint/2010/main" val="408197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GB" dirty="0"/>
              <a:t>Accounts Payable Overview </a:t>
            </a:r>
            <a:endParaRPr lang="en-US" dirty="0"/>
          </a:p>
        </p:txBody>
      </p:sp>
      <p:sp>
        <p:nvSpPr>
          <p:cNvPr id="3076" name="Line 14"/>
          <p:cNvSpPr>
            <a:spLocks noChangeShapeType="1"/>
          </p:cNvSpPr>
          <p:nvPr/>
        </p:nvSpPr>
        <p:spPr bwMode="auto">
          <a:xfrm flipV="1">
            <a:off x="9550400" y="533400"/>
            <a:ext cx="1524000" cy="609600"/>
          </a:xfrm>
          <a:prstGeom prst="line">
            <a:avLst/>
          </a:prstGeom>
          <a:noFill/>
          <a:ln w="9525">
            <a:solidFill>
              <a:srgbClr val="F2FFEB"/>
            </a:solidFill>
            <a:round/>
            <a:headEnd/>
            <a:tailEnd/>
          </a:ln>
        </p:spPr>
        <p:txBody>
          <a:bodyPr/>
          <a:lstStyle/>
          <a:p>
            <a:endParaRPr lang="en-US" sz="2400"/>
          </a:p>
        </p:txBody>
      </p:sp>
      <p:sp>
        <p:nvSpPr>
          <p:cNvPr id="3077" name="Line 15"/>
          <p:cNvSpPr>
            <a:spLocks noChangeShapeType="1"/>
          </p:cNvSpPr>
          <p:nvPr/>
        </p:nvSpPr>
        <p:spPr bwMode="auto">
          <a:xfrm flipV="1">
            <a:off x="9448800" y="914400"/>
            <a:ext cx="812800" cy="381000"/>
          </a:xfrm>
          <a:prstGeom prst="line">
            <a:avLst/>
          </a:prstGeom>
          <a:noFill/>
          <a:ln w="9525">
            <a:solidFill>
              <a:srgbClr val="F2FFEB"/>
            </a:solidFill>
            <a:round/>
            <a:headEnd/>
            <a:tailEnd/>
          </a:ln>
        </p:spPr>
        <p:txBody>
          <a:bodyPr/>
          <a:lstStyle/>
          <a:p>
            <a:endParaRPr lang="en-US" sz="2400"/>
          </a:p>
        </p:txBody>
      </p:sp>
      <p:grpSp>
        <p:nvGrpSpPr>
          <p:cNvPr id="2" name="Group 1">
            <a:extLst>
              <a:ext uri="{FF2B5EF4-FFF2-40B4-BE49-F238E27FC236}">
                <a16:creationId xmlns:a16="http://schemas.microsoft.com/office/drawing/2014/main" id="{A51B2317-5BFF-4F1A-81BB-DB130528F31B}"/>
              </a:ext>
            </a:extLst>
          </p:cNvPr>
          <p:cNvGrpSpPr/>
          <p:nvPr/>
        </p:nvGrpSpPr>
        <p:grpSpPr>
          <a:xfrm>
            <a:off x="1657684" y="1268760"/>
            <a:ext cx="8876632" cy="936104"/>
            <a:chOff x="1435768" y="2239878"/>
            <a:chExt cx="8876632" cy="1219200"/>
          </a:xfrm>
        </p:grpSpPr>
        <p:sp>
          <p:nvSpPr>
            <p:cNvPr id="3078" name="Rectangle 21"/>
            <p:cNvSpPr>
              <a:spLocks noChangeArrowheads="1"/>
            </p:cNvSpPr>
            <p:nvPr/>
          </p:nvSpPr>
          <p:spPr bwMode="auto">
            <a:xfrm>
              <a:off x="1435768" y="2239878"/>
              <a:ext cx="2540000" cy="1219200"/>
            </a:xfrm>
            <a:prstGeom prst="rect">
              <a:avLst/>
            </a:prstGeom>
            <a:solidFill>
              <a:schemeClr val="hlink"/>
            </a:solidFill>
            <a:ln w="28575" algn="ctr">
              <a:solidFill>
                <a:schemeClr val="tx1"/>
              </a:solidFill>
              <a:miter lim="800000"/>
              <a:headEnd/>
              <a:tailEnd/>
            </a:ln>
          </p:spPr>
          <p:txBody>
            <a:bodyPr wrap="none" anchor="ctr"/>
            <a:lstStyle/>
            <a:p>
              <a:pPr algn="ctr"/>
              <a:r>
                <a:rPr lang="en-US" b="1" dirty="0">
                  <a:latin typeface="+mj-lt"/>
                </a:rPr>
                <a:t>Invoice are </a:t>
              </a:r>
            </a:p>
            <a:p>
              <a:pPr algn="ctr"/>
              <a:r>
                <a:rPr lang="en-US" b="1" dirty="0">
                  <a:latin typeface="+mj-lt"/>
                </a:rPr>
                <a:t>entered </a:t>
              </a:r>
            </a:p>
            <a:p>
              <a:pPr algn="ctr"/>
              <a:r>
                <a:rPr lang="en-US" b="1" dirty="0">
                  <a:latin typeface="+mj-lt"/>
                </a:rPr>
                <a:t>in FI</a:t>
              </a:r>
            </a:p>
          </p:txBody>
        </p:sp>
        <p:sp>
          <p:nvSpPr>
            <p:cNvPr id="3079" name="Rectangle 22"/>
            <p:cNvSpPr>
              <a:spLocks noChangeArrowheads="1"/>
            </p:cNvSpPr>
            <p:nvPr/>
          </p:nvSpPr>
          <p:spPr bwMode="auto">
            <a:xfrm>
              <a:off x="4604084" y="2239878"/>
              <a:ext cx="2540000" cy="1219200"/>
            </a:xfrm>
            <a:prstGeom prst="rect">
              <a:avLst/>
            </a:prstGeom>
            <a:solidFill>
              <a:schemeClr val="hlink"/>
            </a:solidFill>
            <a:ln w="28575" algn="ctr">
              <a:solidFill>
                <a:schemeClr val="tx1"/>
              </a:solidFill>
              <a:miter lim="800000"/>
              <a:headEnd/>
              <a:tailEnd/>
            </a:ln>
          </p:spPr>
          <p:txBody>
            <a:bodyPr wrap="none" anchor="ctr"/>
            <a:lstStyle/>
            <a:p>
              <a:pPr algn="ctr"/>
              <a:endParaRPr lang="en-US" b="1" dirty="0">
                <a:latin typeface="+mj-lt"/>
              </a:endParaRPr>
            </a:p>
            <a:p>
              <a:pPr algn="ctr"/>
              <a:r>
                <a:rPr lang="en-US" b="1" dirty="0">
                  <a:latin typeface="+mj-lt"/>
                </a:rPr>
                <a:t>Open items </a:t>
              </a:r>
            </a:p>
            <a:p>
              <a:pPr algn="ctr"/>
              <a:r>
                <a:rPr lang="en-US" b="1" dirty="0">
                  <a:latin typeface="+mj-lt"/>
                </a:rPr>
                <a:t>are analyzed</a:t>
              </a:r>
            </a:p>
            <a:p>
              <a:pPr algn="ctr"/>
              <a:r>
                <a:rPr lang="en-US" b="1" dirty="0">
                  <a:latin typeface="+mj-lt"/>
                </a:rPr>
                <a:t> for due date</a:t>
              </a:r>
            </a:p>
            <a:p>
              <a:pPr algn="ctr"/>
              <a:endParaRPr lang="en-US" b="1" dirty="0">
                <a:latin typeface="+mj-lt"/>
              </a:endParaRPr>
            </a:p>
          </p:txBody>
        </p:sp>
        <p:sp>
          <p:nvSpPr>
            <p:cNvPr id="3080" name="Rectangle 23"/>
            <p:cNvSpPr>
              <a:spLocks noChangeArrowheads="1"/>
            </p:cNvSpPr>
            <p:nvPr/>
          </p:nvSpPr>
          <p:spPr bwMode="auto">
            <a:xfrm>
              <a:off x="7772400" y="2239878"/>
              <a:ext cx="2540000" cy="1219200"/>
            </a:xfrm>
            <a:prstGeom prst="rect">
              <a:avLst/>
            </a:prstGeom>
            <a:solidFill>
              <a:schemeClr val="hlink"/>
            </a:solidFill>
            <a:ln w="28575" algn="ctr">
              <a:solidFill>
                <a:schemeClr val="tx1"/>
              </a:solidFill>
              <a:miter lim="800000"/>
              <a:headEnd/>
              <a:tailEnd/>
            </a:ln>
          </p:spPr>
          <p:txBody>
            <a:bodyPr wrap="none" anchor="ctr"/>
            <a:lstStyle/>
            <a:p>
              <a:pPr algn="ctr"/>
              <a:endParaRPr lang="en-US" b="1" dirty="0">
                <a:latin typeface="+mj-lt"/>
              </a:endParaRPr>
            </a:p>
            <a:p>
              <a:pPr algn="ctr"/>
              <a:r>
                <a:rPr lang="en-US" b="1" dirty="0">
                  <a:latin typeface="+mj-lt"/>
                </a:rPr>
                <a:t>Payment Made </a:t>
              </a:r>
            </a:p>
            <a:p>
              <a:pPr algn="ctr"/>
              <a:r>
                <a:rPr lang="en-US" b="1" dirty="0">
                  <a:latin typeface="+mj-lt"/>
                </a:rPr>
                <a:t>to Vendors</a:t>
              </a:r>
            </a:p>
            <a:p>
              <a:pPr algn="ctr"/>
              <a:endParaRPr lang="en-US" b="1" dirty="0">
                <a:latin typeface="+mj-lt"/>
              </a:endParaRPr>
            </a:p>
          </p:txBody>
        </p:sp>
        <p:sp>
          <p:nvSpPr>
            <p:cNvPr id="3081" name="Line 24"/>
            <p:cNvSpPr>
              <a:spLocks noChangeShapeType="1"/>
            </p:cNvSpPr>
            <p:nvPr/>
          </p:nvSpPr>
          <p:spPr bwMode="auto">
            <a:xfrm>
              <a:off x="3985126" y="2849478"/>
              <a:ext cx="609600" cy="0"/>
            </a:xfrm>
            <a:prstGeom prst="line">
              <a:avLst/>
            </a:prstGeom>
            <a:noFill/>
            <a:ln w="57150">
              <a:solidFill>
                <a:srgbClr val="0000FF"/>
              </a:solidFill>
              <a:round/>
              <a:headEnd/>
              <a:tailEnd type="triangle" w="med" len="med"/>
            </a:ln>
          </p:spPr>
          <p:txBody>
            <a:bodyPr/>
            <a:lstStyle/>
            <a:p>
              <a:endParaRPr lang="en-US" b="1">
                <a:latin typeface="+mj-lt"/>
              </a:endParaRPr>
            </a:p>
          </p:txBody>
        </p:sp>
        <p:sp>
          <p:nvSpPr>
            <p:cNvPr id="3082" name="Line 25"/>
            <p:cNvSpPr>
              <a:spLocks noChangeShapeType="1"/>
            </p:cNvSpPr>
            <p:nvPr/>
          </p:nvSpPr>
          <p:spPr bwMode="auto">
            <a:xfrm>
              <a:off x="7153442" y="2849478"/>
              <a:ext cx="609600" cy="0"/>
            </a:xfrm>
            <a:prstGeom prst="line">
              <a:avLst/>
            </a:prstGeom>
            <a:noFill/>
            <a:ln w="57150">
              <a:solidFill>
                <a:srgbClr val="0000FF"/>
              </a:solidFill>
              <a:round/>
              <a:headEnd/>
              <a:tailEnd type="triangle" w="med" len="med"/>
            </a:ln>
          </p:spPr>
          <p:txBody>
            <a:bodyPr/>
            <a:lstStyle/>
            <a:p>
              <a:endParaRPr lang="en-US" b="1">
                <a:latin typeface="+mj-lt"/>
              </a:endParaRPr>
            </a:p>
          </p:txBody>
        </p:sp>
      </p:grpSp>
      <p:sp>
        <p:nvSpPr>
          <p:cNvPr id="3083" name="AutoShape 26"/>
          <p:cNvSpPr>
            <a:spLocks noChangeArrowheads="1"/>
          </p:cNvSpPr>
          <p:nvPr/>
        </p:nvSpPr>
        <p:spPr bwMode="auto">
          <a:xfrm>
            <a:off x="10566400" y="4419601"/>
            <a:ext cx="1219200" cy="1214439"/>
          </a:xfrm>
          <a:prstGeom prst="can">
            <a:avLst>
              <a:gd name="adj" fmla="val 33203"/>
            </a:avLst>
          </a:prstGeom>
          <a:noFill/>
          <a:ln w="9525">
            <a:noFill/>
            <a:round/>
            <a:headEnd/>
            <a:tailEnd/>
          </a:ln>
        </p:spPr>
        <p:txBody>
          <a:bodyPr wrap="none" anchor="ctr"/>
          <a:lstStyle/>
          <a:p>
            <a:endParaRPr lang="en-US" sz="2400"/>
          </a:p>
        </p:txBody>
      </p:sp>
      <p:pic>
        <p:nvPicPr>
          <p:cNvPr id="13" name="Picture 28"/>
          <p:cNvPicPr>
            <a:picLocks noChangeAspect="1" noChangeArrowheads="1"/>
          </p:cNvPicPr>
          <p:nvPr/>
        </p:nvPicPr>
        <p:blipFill>
          <a:blip r:embed="rId3" cstate="print"/>
          <a:stretch>
            <a:fillRect/>
          </a:stretch>
        </p:blipFill>
        <p:spPr bwMode="auto">
          <a:xfrm>
            <a:off x="3143672" y="2423628"/>
            <a:ext cx="5904656" cy="4098161"/>
          </a:xfrm>
          <a:prstGeom prst="rect">
            <a:avLst/>
          </a:prstGeom>
          <a:ln w="28575">
            <a:solidFill>
              <a:schemeClr val="accent1"/>
            </a:solidFill>
          </a:ln>
        </p:spPr>
      </p:pic>
    </p:spTree>
    <p:extLst>
      <p:ext uri="{BB962C8B-B14F-4D97-AF65-F5344CB8AC3E}">
        <p14:creationId xmlns:p14="http://schemas.microsoft.com/office/powerpoint/2010/main" val="912122010"/>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Master – Accounting Information</a:t>
            </a:r>
          </a:p>
        </p:txBody>
      </p:sp>
      <p:sp>
        <p:nvSpPr>
          <p:cNvPr id="5" name="Rectangle 3">
            <a:extLst>
              <a:ext uri="{FF2B5EF4-FFF2-40B4-BE49-F238E27FC236}">
                <a16:creationId xmlns:a16="http://schemas.microsoft.com/office/drawing/2014/main" id="{9150EBA4-E6C6-4EC0-B598-647393D1FB9C}"/>
              </a:ext>
            </a:extLst>
          </p:cNvPr>
          <p:cNvSpPr>
            <a:spLocks noChangeArrowheads="1"/>
          </p:cNvSpPr>
          <p:nvPr/>
        </p:nvSpPr>
        <p:spPr bwMode="auto">
          <a:xfrm>
            <a:off x="227348" y="991614"/>
            <a:ext cx="11688427" cy="4416594"/>
          </a:xfrm>
          <a:prstGeom prst="rect">
            <a:avLst/>
          </a:prstGeom>
        </p:spPr>
        <p:txBody>
          <a:bodyPr wrap="square">
            <a:spAutoFit/>
          </a:bodyPr>
          <a:lstStyle/>
          <a:p>
            <a:pPr>
              <a:spcBef>
                <a:spcPts val="1800"/>
              </a:spcBef>
              <a:buClr>
                <a:schemeClr val="accent1"/>
              </a:buClr>
              <a:buSzPct val="100000"/>
            </a:pPr>
            <a:r>
              <a:rPr lang="en-US" sz="1600" b="1" dirty="0"/>
              <a:t>Reconciliation Account </a:t>
            </a:r>
          </a:p>
          <a:p>
            <a:pPr marL="358775" indent="-358775">
              <a:spcBef>
                <a:spcPts val="1800"/>
              </a:spcBef>
              <a:buClr>
                <a:schemeClr val="accent1"/>
              </a:buClr>
              <a:buSzPct val="100000"/>
              <a:buFont typeface="Wingdings" panose="05000000000000000000" pitchFamily="2" charset="2"/>
              <a:buChar char="§"/>
            </a:pPr>
            <a:r>
              <a:rPr lang="en-US" sz="1600" dirty="0"/>
              <a:t>An individual G/L account recorded in line-item detail in the sub-ledger and summarized in the G/L</a:t>
            </a:r>
          </a:p>
          <a:p>
            <a:pPr marL="358775" indent="-358775">
              <a:spcBef>
                <a:spcPts val="1800"/>
              </a:spcBef>
              <a:buClr>
                <a:schemeClr val="accent1"/>
              </a:buClr>
              <a:buSzPct val="100000"/>
              <a:buFont typeface="Wingdings" panose="05000000000000000000" pitchFamily="2" charset="2"/>
              <a:buChar char="§"/>
            </a:pPr>
            <a:r>
              <a:rPr lang="en-US" sz="1600" dirty="0"/>
              <a:t>The information entered into the reconciliation account is all line-item data from the vendor account</a:t>
            </a:r>
          </a:p>
          <a:p>
            <a:pPr marL="358775" indent="-358775">
              <a:spcBef>
                <a:spcPts val="1800"/>
              </a:spcBef>
              <a:buClr>
                <a:schemeClr val="accent1"/>
              </a:buClr>
              <a:buSzPct val="100000"/>
              <a:buFont typeface="Wingdings" panose="05000000000000000000" pitchFamily="2" charset="2"/>
              <a:buChar char="§"/>
            </a:pPr>
            <a:r>
              <a:rPr lang="en-US" sz="1600" dirty="0"/>
              <a:t>The reconciliation in the G/L is at the summary level and is used to reconcile against the vendor account at the total level, while the sub-ledger identifies line-item data</a:t>
            </a:r>
          </a:p>
          <a:p>
            <a:pPr marL="358775" indent="-358775">
              <a:spcBef>
                <a:spcPts val="1800"/>
              </a:spcBef>
              <a:buClr>
                <a:schemeClr val="accent1"/>
              </a:buClr>
              <a:buSzPct val="100000"/>
              <a:buFont typeface="Wingdings" panose="05000000000000000000" pitchFamily="2" charset="2"/>
              <a:buChar char="§"/>
            </a:pPr>
            <a:r>
              <a:rPr lang="en-US" sz="1600" dirty="0"/>
              <a:t>Postings to sub-ledgers (such as accounts receivable or accounts payable) are automatically concurrently posted to the corresponding reconciliation account in the General Ledger </a:t>
            </a:r>
          </a:p>
          <a:p>
            <a:pPr marL="358775" indent="-358775">
              <a:spcBef>
                <a:spcPts val="1800"/>
              </a:spcBef>
              <a:buClr>
                <a:schemeClr val="accent1"/>
              </a:buClr>
              <a:buSzPct val="100000"/>
              <a:buFont typeface="Wingdings" panose="05000000000000000000" pitchFamily="2" charset="2"/>
              <a:buChar char="§"/>
            </a:pPr>
            <a:r>
              <a:rPr lang="en-US" sz="1600" dirty="0"/>
              <a:t>Thus, the General Ledger is automatically updated and remains in balance with the customer and vendor individual account totals</a:t>
            </a:r>
          </a:p>
          <a:p>
            <a:pPr>
              <a:spcBef>
                <a:spcPts val="1800"/>
              </a:spcBef>
              <a:buClr>
                <a:schemeClr val="accent1"/>
              </a:buClr>
              <a:buSzPct val="100000"/>
            </a:pPr>
            <a:r>
              <a:rPr lang="en-US" sz="1600" b="1" dirty="0"/>
              <a:t>Sort Key</a:t>
            </a:r>
          </a:p>
          <a:p>
            <a:pPr marL="358775" indent="-358775">
              <a:spcBef>
                <a:spcPts val="1800"/>
              </a:spcBef>
              <a:buClr>
                <a:schemeClr val="accent1"/>
              </a:buClr>
              <a:buSzPct val="100000"/>
              <a:buFont typeface="Wingdings" panose="05000000000000000000" pitchFamily="2" charset="2"/>
              <a:buChar char="§"/>
            </a:pPr>
            <a:r>
              <a:rPr lang="en-US" sz="1600" dirty="0"/>
              <a:t>Used to select a sort for the allocation field</a:t>
            </a:r>
          </a:p>
        </p:txBody>
      </p:sp>
    </p:spTree>
    <p:extLst>
      <p:ext uri="{BB962C8B-B14F-4D97-AF65-F5344CB8AC3E}">
        <p14:creationId xmlns:p14="http://schemas.microsoft.com/office/powerpoint/2010/main" val="964621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Master – Payment Transactions</a:t>
            </a:r>
          </a:p>
        </p:txBody>
      </p:sp>
      <p:sp>
        <p:nvSpPr>
          <p:cNvPr id="5" name="Rectangle 3">
            <a:extLst>
              <a:ext uri="{FF2B5EF4-FFF2-40B4-BE49-F238E27FC236}">
                <a16:creationId xmlns:a16="http://schemas.microsoft.com/office/drawing/2014/main" id="{F474E20C-0F96-458A-A396-AD6A9BE95F8B}"/>
              </a:ext>
            </a:extLst>
          </p:cNvPr>
          <p:cNvSpPr>
            <a:spLocks noChangeArrowheads="1"/>
          </p:cNvSpPr>
          <p:nvPr/>
        </p:nvSpPr>
        <p:spPr bwMode="auto">
          <a:xfrm>
            <a:off x="227348" y="991614"/>
            <a:ext cx="11688427" cy="5586145"/>
          </a:xfrm>
          <a:prstGeom prst="rect">
            <a:avLst/>
          </a:prstGeom>
        </p:spPr>
        <p:txBody>
          <a:bodyPr wrap="square">
            <a:spAutoFit/>
          </a:bodyPr>
          <a:lstStyle/>
          <a:p>
            <a:pPr>
              <a:spcBef>
                <a:spcPts val="1800"/>
              </a:spcBef>
              <a:buClr>
                <a:schemeClr val="accent1"/>
              </a:buClr>
              <a:buSzPct val="100000"/>
            </a:pPr>
            <a:r>
              <a:rPr lang="en-US" sz="1600" b="1" dirty="0"/>
              <a:t>Payment Data</a:t>
            </a:r>
          </a:p>
          <a:p>
            <a:pPr marL="358775" indent="-358775">
              <a:spcBef>
                <a:spcPts val="1800"/>
              </a:spcBef>
              <a:buClr>
                <a:schemeClr val="accent1"/>
              </a:buClr>
              <a:buSzPct val="100000"/>
              <a:buFont typeface="Wingdings" panose="05000000000000000000" pitchFamily="2" charset="2"/>
              <a:buChar char="§"/>
            </a:pPr>
            <a:r>
              <a:rPr lang="en-US" sz="1600" dirty="0"/>
              <a:t>Payment Terms (cash discounts and favorable payment periods offered by vendor)</a:t>
            </a:r>
          </a:p>
          <a:p>
            <a:pPr marL="358775" indent="-358775">
              <a:spcBef>
                <a:spcPts val="1800"/>
              </a:spcBef>
              <a:buClr>
                <a:schemeClr val="accent1"/>
              </a:buClr>
              <a:buSzPct val="100000"/>
              <a:buFont typeface="Wingdings" panose="05000000000000000000" pitchFamily="2" charset="2"/>
              <a:buChar char="§"/>
            </a:pPr>
            <a:r>
              <a:rPr lang="en-US" sz="1600" dirty="0"/>
              <a:t>Tolerance Group (the limit to which an event can deviate)</a:t>
            </a:r>
          </a:p>
          <a:p>
            <a:pPr marL="358775" indent="-358775">
              <a:spcBef>
                <a:spcPts val="1800"/>
              </a:spcBef>
              <a:buClr>
                <a:schemeClr val="accent1"/>
              </a:buClr>
              <a:buSzPct val="100000"/>
              <a:buFont typeface="Wingdings" panose="05000000000000000000" pitchFamily="2" charset="2"/>
              <a:buChar char="§"/>
            </a:pPr>
            <a:r>
              <a:rPr lang="en-US" sz="1600" dirty="0"/>
              <a:t>Check Double Invoice (to check for double or duplicate invoices when they are entered)</a:t>
            </a:r>
          </a:p>
          <a:p>
            <a:pPr marL="358775" indent="-358775">
              <a:spcBef>
                <a:spcPts val="1800"/>
              </a:spcBef>
              <a:buClr>
                <a:schemeClr val="accent1"/>
              </a:buClr>
              <a:buSzPct val="100000"/>
              <a:buFont typeface="Wingdings" panose="05000000000000000000" pitchFamily="2" charset="2"/>
              <a:buChar char="§"/>
            </a:pPr>
            <a:r>
              <a:rPr lang="en-US" sz="1600" dirty="0"/>
              <a:t>Check Cashing Time</a:t>
            </a:r>
          </a:p>
          <a:p>
            <a:pPr>
              <a:spcBef>
                <a:spcPts val="1800"/>
              </a:spcBef>
              <a:buClr>
                <a:schemeClr val="accent1"/>
              </a:buClr>
              <a:buSzPct val="100000"/>
            </a:pPr>
            <a:r>
              <a:rPr lang="en-US" sz="1600" b="1" dirty="0"/>
              <a:t>Automatic Payment Transactions</a:t>
            </a:r>
          </a:p>
          <a:p>
            <a:pPr marL="358775" indent="-358775">
              <a:spcBef>
                <a:spcPts val="1800"/>
              </a:spcBef>
              <a:buClr>
                <a:schemeClr val="accent1"/>
              </a:buClr>
              <a:buSzPct val="100000"/>
              <a:buFont typeface="Wingdings" panose="05000000000000000000" pitchFamily="2" charset="2"/>
              <a:buChar char="§"/>
            </a:pPr>
            <a:r>
              <a:rPr lang="en-US" sz="1600" dirty="0"/>
              <a:t>Payment Methods</a:t>
            </a:r>
          </a:p>
          <a:p>
            <a:pPr marL="358775" indent="-358775">
              <a:spcBef>
                <a:spcPts val="1800"/>
              </a:spcBef>
              <a:buClr>
                <a:schemeClr val="accent1"/>
              </a:buClr>
              <a:buSzPct val="100000"/>
              <a:buFont typeface="Wingdings" panose="05000000000000000000" pitchFamily="2" charset="2"/>
              <a:buChar char="§"/>
            </a:pPr>
            <a:r>
              <a:rPr lang="en-US" sz="1600" dirty="0"/>
              <a:t>Alternate Payee</a:t>
            </a:r>
          </a:p>
          <a:p>
            <a:pPr marL="358775" indent="-358775">
              <a:spcBef>
                <a:spcPts val="1800"/>
              </a:spcBef>
              <a:buClr>
                <a:schemeClr val="accent1"/>
              </a:buClr>
              <a:buSzPct val="100000"/>
              <a:buFont typeface="Wingdings" panose="05000000000000000000" pitchFamily="2" charset="2"/>
              <a:buChar char="§"/>
            </a:pPr>
            <a:r>
              <a:rPr lang="en-US" sz="1600" dirty="0"/>
              <a:t>Payment Block(prevent any open items from being paid)</a:t>
            </a:r>
          </a:p>
          <a:p>
            <a:pPr marL="358775" indent="-358775">
              <a:spcBef>
                <a:spcPts val="1800"/>
              </a:spcBef>
              <a:buClr>
                <a:schemeClr val="accent1"/>
              </a:buClr>
              <a:buSzPct val="100000"/>
              <a:buFont typeface="Wingdings" panose="05000000000000000000" pitchFamily="2" charset="2"/>
              <a:buChar char="§"/>
            </a:pPr>
            <a:r>
              <a:rPr lang="en-US" sz="1600" dirty="0"/>
              <a:t>Grouping Key</a:t>
            </a:r>
          </a:p>
          <a:p>
            <a:pPr>
              <a:spcBef>
                <a:spcPts val="1800"/>
              </a:spcBef>
              <a:buClr>
                <a:schemeClr val="accent1"/>
              </a:buClr>
              <a:buSzPct val="100000"/>
            </a:pPr>
            <a:r>
              <a:rPr lang="en-US" sz="1600" b="1" dirty="0"/>
              <a:t>Invoice Verification</a:t>
            </a:r>
          </a:p>
          <a:p>
            <a:pPr marL="358775" indent="-358775">
              <a:spcBef>
                <a:spcPts val="1800"/>
              </a:spcBef>
              <a:buClr>
                <a:schemeClr val="accent1"/>
              </a:buClr>
              <a:buSzPct val="100000"/>
              <a:buFont typeface="Wingdings" panose="05000000000000000000" pitchFamily="2" charset="2"/>
              <a:buChar char="§"/>
            </a:pPr>
            <a:r>
              <a:rPr lang="en-US" sz="1600" dirty="0"/>
              <a:t>Tolerance Group</a:t>
            </a:r>
          </a:p>
        </p:txBody>
      </p:sp>
    </p:spTree>
    <p:extLst>
      <p:ext uri="{BB962C8B-B14F-4D97-AF65-F5344CB8AC3E}">
        <p14:creationId xmlns:p14="http://schemas.microsoft.com/office/powerpoint/2010/main" val="3816403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Master – Correspondence Accounting</a:t>
            </a:r>
          </a:p>
        </p:txBody>
      </p:sp>
      <p:sp>
        <p:nvSpPr>
          <p:cNvPr id="5" name="Rectangle 3">
            <a:extLst>
              <a:ext uri="{FF2B5EF4-FFF2-40B4-BE49-F238E27FC236}">
                <a16:creationId xmlns:a16="http://schemas.microsoft.com/office/drawing/2014/main" id="{41E15C10-363F-4F68-8A30-6704FA980620}"/>
              </a:ext>
            </a:extLst>
          </p:cNvPr>
          <p:cNvSpPr>
            <a:spLocks noChangeArrowheads="1"/>
          </p:cNvSpPr>
          <p:nvPr/>
        </p:nvSpPr>
        <p:spPr bwMode="auto">
          <a:xfrm>
            <a:off x="227348" y="991614"/>
            <a:ext cx="11688427" cy="4154984"/>
          </a:xfrm>
          <a:prstGeom prst="rect">
            <a:avLst/>
          </a:prstGeom>
        </p:spPr>
        <p:txBody>
          <a:bodyPr wrap="square">
            <a:spAutoFit/>
          </a:bodyPr>
          <a:lstStyle/>
          <a:p>
            <a:pPr>
              <a:spcBef>
                <a:spcPts val="1800"/>
              </a:spcBef>
              <a:buClr>
                <a:schemeClr val="accent1"/>
              </a:buClr>
              <a:buSzPct val="100000"/>
            </a:pPr>
            <a:r>
              <a:rPr lang="en-US" sz="1600" b="1" dirty="0"/>
              <a:t>Dunning Data</a:t>
            </a:r>
          </a:p>
          <a:p>
            <a:pPr marL="358775" indent="-358775">
              <a:spcBef>
                <a:spcPts val="1800"/>
              </a:spcBef>
              <a:buClr>
                <a:schemeClr val="accent1"/>
              </a:buClr>
              <a:buSzPct val="100000"/>
              <a:buFont typeface="Wingdings" panose="05000000000000000000" pitchFamily="2" charset="2"/>
              <a:buChar char="§"/>
            </a:pPr>
            <a:r>
              <a:rPr lang="en-US" sz="1600" dirty="0"/>
              <a:t>Dunning Procedure: To remind vendors to deliver the material from the purchase orders</a:t>
            </a:r>
          </a:p>
          <a:p>
            <a:pPr marL="358775" indent="-358775">
              <a:spcBef>
                <a:spcPts val="1800"/>
              </a:spcBef>
              <a:buClr>
                <a:schemeClr val="accent1"/>
              </a:buClr>
              <a:buSzPct val="100000"/>
              <a:buFont typeface="Wingdings" panose="05000000000000000000" pitchFamily="2" charset="2"/>
              <a:buChar char="§"/>
            </a:pPr>
            <a:r>
              <a:rPr lang="en-US" sz="1600" dirty="0"/>
              <a:t>Dunning Block: If selected, the vendor is not for dunning run</a:t>
            </a:r>
          </a:p>
          <a:p>
            <a:pPr marL="358775" indent="-358775">
              <a:spcBef>
                <a:spcPts val="1800"/>
              </a:spcBef>
              <a:buClr>
                <a:schemeClr val="accent1"/>
              </a:buClr>
              <a:buSzPct val="100000"/>
              <a:buFont typeface="Wingdings" panose="05000000000000000000" pitchFamily="2" charset="2"/>
              <a:buChar char="§"/>
            </a:pPr>
            <a:r>
              <a:rPr lang="en-US" sz="1600" dirty="0"/>
              <a:t>Dunning Recipient </a:t>
            </a:r>
          </a:p>
          <a:p>
            <a:pPr marL="358775" indent="-358775">
              <a:spcBef>
                <a:spcPts val="1800"/>
              </a:spcBef>
              <a:buClr>
                <a:schemeClr val="accent1"/>
              </a:buClr>
              <a:buSzPct val="100000"/>
              <a:buFont typeface="Wingdings" panose="05000000000000000000" pitchFamily="2" charset="2"/>
              <a:buChar char="§"/>
            </a:pPr>
            <a:r>
              <a:rPr lang="en-US" sz="1600" dirty="0"/>
              <a:t>Date of Legal Dunning Procedure</a:t>
            </a:r>
          </a:p>
          <a:p>
            <a:pPr marL="358775" indent="-358775">
              <a:spcBef>
                <a:spcPts val="1800"/>
              </a:spcBef>
              <a:buClr>
                <a:schemeClr val="accent1"/>
              </a:buClr>
              <a:buSzPct val="100000"/>
              <a:buFont typeface="Wingdings" panose="05000000000000000000" pitchFamily="2" charset="2"/>
              <a:buChar char="§"/>
            </a:pPr>
            <a:r>
              <a:rPr lang="en-US" sz="1600" dirty="0"/>
              <a:t>Dunning Level</a:t>
            </a:r>
          </a:p>
          <a:p>
            <a:pPr marL="358775" indent="-358775">
              <a:spcBef>
                <a:spcPts val="1800"/>
              </a:spcBef>
              <a:buClr>
                <a:schemeClr val="accent1"/>
              </a:buClr>
              <a:buSzPct val="100000"/>
              <a:buFont typeface="Wingdings" panose="05000000000000000000" pitchFamily="2" charset="2"/>
              <a:buChar char="§"/>
            </a:pPr>
            <a:r>
              <a:rPr lang="en-US" sz="1600" dirty="0"/>
              <a:t>Dunning Clerk</a:t>
            </a:r>
          </a:p>
          <a:p>
            <a:pPr>
              <a:spcBef>
                <a:spcPts val="1800"/>
              </a:spcBef>
              <a:buClr>
                <a:schemeClr val="accent1"/>
              </a:buClr>
              <a:buSzPct val="100000"/>
            </a:pPr>
            <a:r>
              <a:rPr lang="en-US" sz="1600" b="1" dirty="0"/>
              <a:t>Correspondence Information</a:t>
            </a:r>
          </a:p>
          <a:p>
            <a:pPr marL="358775" indent="-358775">
              <a:spcBef>
                <a:spcPts val="1800"/>
              </a:spcBef>
              <a:buClr>
                <a:schemeClr val="accent1"/>
              </a:buClr>
              <a:buSzPct val="100000"/>
              <a:buFont typeface="Wingdings" panose="05000000000000000000" pitchFamily="2" charset="2"/>
              <a:buChar char="§"/>
            </a:pPr>
            <a:r>
              <a:rPr lang="en-US" sz="1600" dirty="0"/>
              <a:t>Account Statement</a:t>
            </a:r>
          </a:p>
        </p:txBody>
      </p:sp>
    </p:spTree>
    <p:extLst>
      <p:ext uri="{BB962C8B-B14F-4D97-AF65-F5344CB8AC3E}">
        <p14:creationId xmlns:p14="http://schemas.microsoft.com/office/powerpoint/2010/main" val="336272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Business Partner Customizing</a:t>
            </a:r>
          </a:p>
        </p:txBody>
      </p:sp>
      <p:sp>
        <p:nvSpPr>
          <p:cNvPr id="5" name="Rectangle 4"/>
          <p:cNvSpPr/>
          <p:nvPr/>
        </p:nvSpPr>
        <p:spPr>
          <a:xfrm>
            <a:off x="508000" y="1066801"/>
            <a:ext cx="11074400" cy="461665"/>
          </a:xfrm>
          <a:prstGeom prst="rect">
            <a:avLst/>
          </a:prstGeom>
        </p:spPr>
        <p:txBody>
          <a:bodyPr>
            <a:spAutoFit/>
          </a:bodyPr>
          <a:lstStyle/>
          <a:p>
            <a:pPr marL="380990" indent="-380990" algn="just">
              <a:buFont typeface="Arial" panose="020B0604020202020204" pitchFamily="34" charset="0"/>
              <a:buChar char="•"/>
              <a:defRPr/>
            </a:pPr>
            <a:endParaRPr lang="en-US" sz="2400" dirty="0"/>
          </a:p>
        </p:txBody>
      </p:sp>
      <p:sp>
        <p:nvSpPr>
          <p:cNvPr id="3" name="Rectangle 2">
            <a:extLst>
              <a:ext uri="{FF2B5EF4-FFF2-40B4-BE49-F238E27FC236}">
                <a16:creationId xmlns:a16="http://schemas.microsoft.com/office/drawing/2014/main" id="{A215B917-4BCD-4E12-9DCC-5D794BB5FF5A}"/>
              </a:ext>
            </a:extLst>
          </p:cNvPr>
          <p:cNvSpPr/>
          <p:nvPr/>
        </p:nvSpPr>
        <p:spPr>
          <a:xfrm>
            <a:off x="228599" y="985657"/>
            <a:ext cx="11687175" cy="1384995"/>
          </a:xfrm>
          <a:prstGeom prst="rect">
            <a:avLst/>
          </a:prstGeom>
        </p:spPr>
        <p:txBody>
          <a:bodyPr wrap="square">
            <a:spAutoFit/>
          </a:bodyPr>
          <a:lstStyle/>
          <a:p>
            <a:pPr>
              <a:spcBef>
                <a:spcPts val="1200"/>
              </a:spcBef>
            </a:pPr>
            <a:r>
              <a:rPr lang="en-US" sz="1600" b="1" dirty="0">
                <a:solidFill>
                  <a:srgbClr val="333333"/>
                </a:solidFill>
                <a:latin typeface="+mj-lt"/>
              </a:rPr>
              <a:t>Activation of PPO (Post Processing Active)</a:t>
            </a:r>
          </a:p>
          <a:p>
            <a:pPr>
              <a:spcBef>
                <a:spcPts val="1200"/>
              </a:spcBef>
            </a:pPr>
            <a:r>
              <a:rPr lang="en-US" sz="1600" dirty="0">
                <a:solidFill>
                  <a:srgbClr val="333333"/>
                </a:solidFill>
                <a:latin typeface="+mj-lt"/>
              </a:rPr>
              <a:t>SPRO-&gt;IMG-&gt;Cross-Application Components–&gt; Master Data Synchronization –&gt; Synchronization Control–&gt; Activate PPO Request for platform objects in the dialog</a:t>
            </a:r>
          </a:p>
          <a:p>
            <a:pPr>
              <a:spcBef>
                <a:spcPts val="1200"/>
              </a:spcBef>
            </a:pPr>
            <a:r>
              <a:rPr lang="en-US" sz="1600" dirty="0">
                <a:latin typeface="+mj-lt"/>
              </a:rPr>
              <a:t>After this click on the check box.</a:t>
            </a:r>
          </a:p>
        </p:txBody>
      </p:sp>
      <p:grpSp>
        <p:nvGrpSpPr>
          <p:cNvPr id="4" name="Group 3">
            <a:extLst>
              <a:ext uri="{FF2B5EF4-FFF2-40B4-BE49-F238E27FC236}">
                <a16:creationId xmlns:a16="http://schemas.microsoft.com/office/drawing/2014/main" id="{A8D7F91C-F954-46A9-8A15-4FBCF789845B}"/>
              </a:ext>
            </a:extLst>
          </p:cNvPr>
          <p:cNvGrpSpPr/>
          <p:nvPr/>
        </p:nvGrpSpPr>
        <p:grpSpPr>
          <a:xfrm>
            <a:off x="359785" y="2451796"/>
            <a:ext cx="11472430" cy="4097910"/>
            <a:chOff x="240194" y="2451796"/>
            <a:chExt cx="11472430" cy="4097910"/>
          </a:xfrm>
        </p:grpSpPr>
        <p:pic>
          <p:nvPicPr>
            <p:cNvPr id="1028" name="Picture 4" descr="https://blogs.sap.com/wp-content/uploads/2018/03/1-62.png">
              <a:extLst>
                <a:ext uri="{FF2B5EF4-FFF2-40B4-BE49-F238E27FC236}">
                  <a16:creationId xmlns:a16="http://schemas.microsoft.com/office/drawing/2014/main" id="{35724C65-9078-41D3-9871-140840DC21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4232" y="2451796"/>
              <a:ext cx="3528392" cy="409791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https://blogs.sap.com/wp-content/uploads/2018/03/2-43.png">
              <a:extLst>
                <a:ext uri="{FF2B5EF4-FFF2-40B4-BE49-F238E27FC236}">
                  <a16:creationId xmlns:a16="http://schemas.microsoft.com/office/drawing/2014/main" id="{C9C7CF5E-530B-4A15-94CC-D6BA8BE8BF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0194" y="2451796"/>
              <a:ext cx="7438403" cy="1930495"/>
            </a:xfrm>
            <a:prstGeom prst="rect">
              <a:avLst/>
            </a:prstGeom>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79454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580" y="3933056"/>
            <a:ext cx="5854420" cy="830997"/>
          </a:xfrm>
          <a:prstGeom prst="rect">
            <a:avLst/>
          </a:prstGeom>
        </p:spPr>
        <p:txBody>
          <a:bodyPr wrap="square">
            <a:spAutoFit/>
          </a:bodyPr>
          <a:lstStyle/>
          <a:p>
            <a:pPr marL="358775" indent="-358775" eaLnBrk="0" hangingPunct="0">
              <a:spcBef>
                <a:spcPts val="2400"/>
              </a:spcBef>
              <a:buClr>
                <a:schemeClr val="accent1"/>
              </a:buClr>
              <a:buFont typeface="Wingdings" panose="05000000000000000000" pitchFamily="2" charset="2"/>
              <a:buChar char="§"/>
              <a:defRPr/>
            </a:pPr>
            <a:r>
              <a:rPr lang="en-US" sz="1600" dirty="0">
                <a:latin typeface="+mj-lt"/>
              </a:rPr>
              <a:t>SPRO-&gt;IMG-&gt;Cross-Application Components–&gt; Master Data Synchronization –&gt; Synchronization Control–&gt; Activate Synchronization Options</a:t>
            </a:r>
            <a:endParaRPr lang="en-US" sz="1600" dirty="0">
              <a:latin typeface="+mj-lt"/>
              <a:cs typeface="Arial" pitchFamily="34" charset="0"/>
            </a:endParaRPr>
          </a:p>
        </p:txBody>
      </p:sp>
      <p:sp>
        <p:nvSpPr>
          <p:cNvPr id="14339" name="Title 2"/>
          <p:cNvSpPr>
            <a:spLocks noGrp="1"/>
          </p:cNvSpPr>
          <p:nvPr>
            <p:ph type="title"/>
          </p:nvPr>
        </p:nvSpPr>
        <p:spPr/>
        <p:txBody>
          <a:bodyPr/>
          <a:lstStyle/>
          <a:p>
            <a:r>
              <a:rPr lang="en-US" dirty="0"/>
              <a:t>Activate synchronization between Business Partner and Customer / Vendor</a:t>
            </a:r>
          </a:p>
        </p:txBody>
      </p:sp>
      <p:pic>
        <p:nvPicPr>
          <p:cNvPr id="2050" name="Picture 2" descr="https://blogs.sap.com/wp-content/uploads/2018/03/3-37.png">
            <a:extLst>
              <a:ext uri="{FF2B5EF4-FFF2-40B4-BE49-F238E27FC236}">
                <a16:creationId xmlns:a16="http://schemas.microsoft.com/office/drawing/2014/main" id="{AA6BEB15-8A1F-4B52-8B9D-474785DF17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639" y="1034432"/>
            <a:ext cx="5819304" cy="2708080"/>
          </a:xfrm>
          <a:prstGeom prst="rect">
            <a:avLst/>
          </a:prstGeom>
          <a:extLst>
            <a:ext uri="{909E8E84-426E-40DD-AFC4-6F175D3DCCD1}">
              <a14:hiddenFill xmlns:a14="http://schemas.microsoft.com/office/drawing/2010/main">
                <a:solidFill>
                  <a:srgbClr val="FFFFFF"/>
                </a:solidFill>
              </a14:hiddenFill>
            </a:ext>
          </a:extLst>
        </p:spPr>
      </p:pic>
      <p:pic>
        <p:nvPicPr>
          <p:cNvPr id="2052" name="Picture 4" descr="https://blogs.sap.com/wp-content/uploads/2018/03/4-34.png">
            <a:extLst>
              <a:ext uri="{FF2B5EF4-FFF2-40B4-BE49-F238E27FC236}">
                <a16:creationId xmlns:a16="http://schemas.microsoft.com/office/drawing/2014/main" id="{A4E6D396-C780-40D2-BC9B-0DE99494DF2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5407" y="1034432"/>
            <a:ext cx="3975607" cy="3814190"/>
          </a:xfrm>
          <a:prstGeom prst="rect">
            <a:avLst/>
          </a:prstGeom>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590FB20-B32F-41B9-B7E8-B34AF81E1096}"/>
              </a:ext>
            </a:extLst>
          </p:cNvPr>
          <p:cNvSpPr/>
          <p:nvPr/>
        </p:nvSpPr>
        <p:spPr>
          <a:xfrm>
            <a:off x="6096000" y="4976008"/>
            <a:ext cx="5854420" cy="1477328"/>
          </a:xfrm>
          <a:prstGeom prst="rect">
            <a:avLst/>
          </a:prstGeom>
        </p:spPr>
        <p:txBody>
          <a:bodyPr wrap="square">
            <a:spAutoFit/>
          </a:bodyPr>
          <a:lstStyle/>
          <a:p>
            <a:pPr algn="just" eaLnBrk="0" hangingPunct="0">
              <a:spcBef>
                <a:spcPts val="1200"/>
              </a:spcBef>
              <a:defRPr/>
            </a:pPr>
            <a:r>
              <a:rPr lang="en-US" sz="1600" b="1" dirty="0">
                <a:latin typeface="+mj-lt"/>
              </a:rPr>
              <a:t>Define BP Roles</a:t>
            </a:r>
            <a:endParaRPr lang="en-US" sz="1600" b="1" dirty="0">
              <a:latin typeface="+mj-lt"/>
              <a:cs typeface="Arial" pitchFamily="34" charset="0"/>
            </a:endParaRPr>
          </a:p>
          <a:p>
            <a:pPr marL="358775" indent="-358775" algn="just" eaLnBrk="0" hangingPunct="0">
              <a:spcBef>
                <a:spcPts val="1200"/>
              </a:spcBef>
              <a:buClr>
                <a:schemeClr val="accent1"/>
              </a:buClr>
              <a:buFont typeface="Wingdings" panose="05000000000000000000" pitchFamily="2" charset="2"/>
              <a:buChar char="§"/>
              <a:defRPr/>
            </a:pPr>
            <a:r>
              <a:rPr lang="en-US" sz="1600" dirty="0">
                <a:latin typeface="+mj-lt"/>
              </a:rPr>
              <a:t>SPRO-&gt;IMG-&gt;Cross-Application Components–&gt; SAP Business Partner–&gt;Business Partner–&gt; Basic Settings –&gt; Business Partner Roles–&gt; Define BP Roles</a:t>
            </a:r>
          </a:p>
        </p:txBody>
      </p:sp>
    </p:spTree>
    <p:extLst>
      <p:ext uri="{BB962C8B-B14F-4D97-AF65-F5344CB8AC3E}">
        <p14:creationId xmlns:p14="http://schemas.microsoft.com/office/powerpoint/2010/main" val="4040107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Rectangle 4"/>
          <p:cNvSpPr>
            <a:spLocks noGrp="1" noChangeArrowheads="1"/>
          </p:cNvSpPr>
          <p:nvPr>
            <p:ph type="title"/>
          </p:nvPr>
        </p:nvSpPr>
        <p:spPr/>
        <p:txBody>
          <a:bodyPr/>
          <a:lstStyle/>
          <a:p>
            <a:r>
              <a:rPr lang="en-US" dirty="0"/>
              <a:t>BP Role</a:t>
            </a:r>
          </a:p>
        </p:txBody>
      </p:sp>
      <p:sp>
        <p:nvSpPr>
          <p:cNvPr id="1040" name="Rectangle 5"/>
          <p:cNvSpPr>
            <a:spLocks noChangeArrowheads="1"/>
          </p:cNvSpPr>
          <p:nvPr/>
        </p:nvSpPr>
        <p:spPr bwMode="auto">
          <a:xfrm>
            <a:off x="609600" y="1524000"/>
            <a:ext cx="2032000" cy="762000"/>
          </a:xfrm>
          <a:prstGeom prst="rect">
            <a:avLst/>
          </a:prstGeom>
          <a:noFill/>
          <a:ln w="9525" algn="ctr">
            <a:noFill/>
            <a:miter lim="800000"/>
            <a:headEnd/>
            <a:tailEnd/>
          </a:ln>
        </p:spPr>
        <p:txBody>
          <a:bodyPr wrap="none" anchor="ctr"/>
          <a:lstStyle/>
          <a:p>
            <a:endParaRPr lang="en-US" sz="2400"/>
          </a:p>
        </p:txBody>
      </p:sp>
      <p:sp>
        <p:nvSpPr>
          <p:cNvPr id="9" name="Rectangle 8">
            <a:extLst>
              <a:ext uri="{FF2B5EF4-FFF2-40B4-BE49-F238E27FC236}">
                <a16:creationId xmlns:a16="http://schemas.microsoft.com/office/drawing/2014/main" id="{35B6A507-B799-4967-9651-EC89652612CE}"/>
              </a:ext>
            </a:extLst>
          </p:cNvPr>
          <p:cNvSpPr/>
          <p:nvPr/>
        </p:nvSpPr>
        <p:spPr>
          <a:xfrm>
            <a:off x="2814491" y="764704"/>
            <a:ext cx="6563019" cy="338554"/>
          </a:xfrm>
          <a:prstGeom prst="rect">
            <a:avLst/>
          </a:prstGeom>
        </p:spPr>
        <p:txBody>
          <a:bodyPr wrap="square">
            <a:spAutoFit/>
          </a:bodyPr>
          <a:lstStyle/>
          <a:p>
            <a:pPr algn="ctr"/>
            <a:r>
              <a:rPr lang="en-US" sz="1600" b="1" dirty="0">
                <a:solidFill>
                  <a:srgbClr val="333333"/>
                </a:solidFill>
                <a:latin typeface="+mj-lt"/>
              </a:rPr>
              <a:t>Maintain Data for Business Roles and SAVE</a:t>
            </a:r>
            <a:endParaRPr lang="en-US" sz="1600" b="1" dirty="0">
              <a:latin typeface="+mj-lt"/>
            </a:endParaRPr>
          </a:p>
        </p:txBody>
      </p:sp>
      <p:pic>
        <p:nvPicPr>
          <p:cNvPr id="10" name="Picture 9">
            <a:extLst>
              <a:ext uri="{FF2B5EF4-FFF2-40B4-BE49-F238E27FC236}">
                <a16:creationId xmlns:a16="http://schemas.microsoft.com/office/drawing/2014/main" id="{3D0C410F-658B-4C2B-BBE7-3B3ADD597E13}"/>
              </a:ext>
            </a:extLst>
          </p:cNvPr>
          <p:cNvPicPr>
            <a:picLocks noChangeAspect="1"/>
          </p:cNvPicPr>
          <p:nvPr/>
        </p:nvPicPr>
        <p:blipFill>
          <a:blip r:embed="rId3"/>
          <a:stretch>
            <a:fillRect/>
          </a:stretch>
        </p:blipFill>
        <p:spPr>
          <a:xfrm>
            <a:off x="2499754" y="1348357"/>
            <a:ext cx="7192493" cy="5104979"/>
          </a:xfrm>
          <a:prstGeom prst="rect">
            <a:avLst/>
          </a:prstGeom>
        </p:spPr>
      </p:pic>
    </p:spTree>
    <p:extLst>
      <p:ext uri="{BB962C8B-B14F-4D97-AF65-F5344CB8AC3E}">
        <p14:creationId xmlns:p14="http://schemas.microsoft.com/office/powerpoint/2010/main" val="2247437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en-US" dirty="0"/>
              <a:t>Define Number Assignment for Direction BP to </a:t>
            </a:r>
            <a:br>
              <a:rPr lang="en-US" dirty="0"/>
            </a:br>
            <a:r>
              <a:rPr lang="en-US" dirty="0"/>
              <a:t>Vendor / Customer</a:t>
            </a:r>
          </a:p>
        </p:txBody>
      </p:sp>
      <p:sp>
        <p:nvSpPr>
          <p:cNvPr id="36869" name="Line 7"/>
          <p:cNvSpPr>
            <a:spLocks noChangeShapeType="1"/>
          </p:cNvSpPr>
          <p:nvPr/>
        </p:nvSpPr>
        <p:spPr bwMode="auto">
          <a:xfrm flipH="1" flipV="1">
            <a:off x="1016000" y="3505200"/>
            <a:ext cx="101600" cy="76200"/>
          </a:xfrm>
          <a:prstGeom prst="line">
            <a:avLst/>
          </a:prstGeom>
          <a:noFill/>
          <a:ln w="9525">
            <a:noFill/>
            <a:round/>
            <a:headEnd/>
            <a:tailEnd/>
          </a:ln>
        </p:spPr>
        <p:txBody>
          <a:bodyPr/>
          <a:lstStyle/>
          <a:p>
            <a:endParaRPr lang="en-US" sz="2400"/>
          </a:p>
        </p:txBody>
      </p:sp>
      <p:sp>
        <p:nvSpPr>
          <p:cNvPr id="3" name="Rectangle 2">
            <a:extLst>
              <a:ext uri="{FF2B5EF4-FFF2-40B4-BE49-F238E27FC236}">
                <a16:creationId xmlns:a16="http://schemas.microsoft.com/office/drawing/2014/main" id="{5F83F6A3-27C8-4CD6-B565-3B3B95BE6656}"/>
              </a:ext>
            </a:extLst>
          </p:cNvPr>
          <p:cNvSpPr/>
          <p:nvPr/>
        </p:nvSpPr>
        <p:spPr>
          <a:xfrm>
            <a:off x="227349" y="5273913"/>
            <a:ext cx="5832647" cy="1323439"/>
          </a:xfrm>
          <a:prstGeom prst="rect">
            <a:avLst/>
          </a:prstGeom>
        </p:spPr>
        <p:txBody>
          <a:bodyPr wrap="square">
            <a:spAutoFit/>
          </a:bodyPr>
          <a:lstStyle/>
          <a:p>
            <a:pPr algn="just" eaLnBrk="0" hangingPunct="0">
              <a:spcBef>
                <a:spcPts val="2400"/>
              </a:spcBef>
              <a:buClr>
                <a:schemeClr val="accent1"/>
              </a:buClr>
              <a:defRPr/>
            </a:pPr>
            <a:r>
              <a:rPr lang="en-US" sz="1600" dirty="0">
                <a:latin typeface="+mj-lt"/>
              </a:rPr>
              <a:t>SPRO-&gt;IMG-&gt;Cross-Application Components–&gt; Master Data Synchronization–&gt;Customer/Vendor Integration –&gt; Business Partner Settings –&gt; Settings for Vendor Integration –&gt; Field Assignment for Vendor Integration–&gt; Assign Keys</a:t>
            </a:r>
          </a:p>
        </p:txBody>
      </p:sp>
      <p:pic>
        <p:nvPicPr>
          <p:cNvPr id="3074" name="Picture 2" descr="https://blogs.sap.com/wp-content/uploads/2018/03/6-25.png">
            <a:extLst>
              <a:ext uri="{FF2B5EF4-FFF2-40B4-BE49-F238E27FC236}">
                <a16:creationId xmlns:a16="http://schemas.microsoft.com/office/drawing/2014/main" id="{2D945287-87A6-4E00-A20D-EA54B725F6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0793" y="1075498"/>
            <a:ext cx="4585757" cy="4096091"/>
          </a:xfrm>
          <a:prstGeom prst="rect">
            <a:avLst/>
          </a:prstGeom>
          <a:extLst>
            <a:ext uri="{909E8E84-426E-40DD-AFC4-6F175D3DCCD1}">
              <a14:hiddenFill xmlns:a14="http://schemas.microsoft.com/office/drawing/2010/main">
                <a:solidFill>
                  <a:srgbClr val="FFFFFF"/>
                </a:solidFill>
              </a14:hiddenFill>
            </a:ext>
          </a:extLst>
        </p:spPr>
      </p:pic>
      <p:pic>
        <p:nvPicPr>
          <p:cNvPr id="3076" name="Picture 4" descr="https://blogs.sap.com/wp-content/uploads/2018/03/7-19.png">
            <a:extLst>
              <a:ext uri="{FF2B5EF4-FFF2-40B4-BE49-F238E27FC236}">
                <a16:creationId xmlns:a16="http://schemas.microsoft.com/office/drawing/2014/main" id="{D069D8CE-EF25-4898-A914-A02B692C0DA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29947" y="1075498"/>
            <a:ext cx="6341802" cy="3345351"/>
          </a:xfrm>
          <a:prstGeom prst="rect">
            <a:avLst/>
          </a:prstGeom>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908DAE5-7193-4A32-9480-326C06C4BAB5}"/>
              </a:ext>
            </a:extLst>
          </p:cNvPr>
          <p:cNvSpPr/>
          <p:nvPr/>
        </p:nvSpPr>
        <p:spPr>
          <a:xfrm>
            <a:off x="7020727" y="4686235"/>
            <a:ext cx="4320480" cy="830997"/>
          </a:xfrm>
          <a:prstGeom prst="rect">
            <a:avLst/>
          </a:prstGeom>
        </p:spPr>
        <p:txBody>
          <a:bodyPr wrap="square">
            <a:spAutoFit/>
          </a:bodyPr>
          <a:lstStyle/>
          <a:p>
            <a:pPr algn="just" eaLnBrk="0" hangingPunct="0">
              <a:spcBef>
                <a:spcPts val="2400"/>
              </a:spcBef>
              <a:buClr>
                <a:schemeClr val="accent1"/>
              </a:buClr>
              <a:defRPr/>
            </a:pPr>
            <a:r>
              <a:rPr lang="en-US" sz="1600" dirty="0">
                <a:latin typeface="+mj-lt"/>
              </a:rPr>
              <a:t>Maintain and select the check box if you want the Business Partner number and Vendor number to be same</a:t>
            </a:r>
          </a:p>
        </p:txBody>
      </p:sp>
    </p:spTree>
    <p:extLst>
      <p:ext uri="{BB962C8B-B14F-4D97-AF65-F5344CB8AC3E}">
        <p14:creationId xmlns:p14="http://schemas.microsoft.com/office/powerpoint/2010/main" val="3934885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dirty="0"/>
              <a:t>Define BP Number Range and assigning to BP Grouping</a:t>
            </a:r>
          </a:p>
        </p:txBody>
      </p:sp>
      <p:sp>
        <p:nvSpPr>
          <p:cNvPr id="37895" name="Line 8"/>
          <p:cNvSpPr>
            <a:spLocks noChangeShapeType="1"/>
          </p:cNvSpPr>
          <p:nvPr/>
        </p:nvSpPr>
        <p:spPr bwMode="auto">
          <a:xfrm flipV="1">
            <a:off x="5689600" y="609600"/>
            <a:ext cx="3657600" cy="609600"/>
          </a:xfrm>
          <a:prstGeom prst="line">
            <a:avLst/>
          </a:prstGeom>
          <a:noFill/>
          <a:ln w="9525">
            <a:noFill/>
            <a:round/>
            <a:headEnd/>
            <a:tailEnd type="triangle" w="med" len="med"/>
          </a:ln>
        </p:spPr>
        <p:txBody>
          <a:bodyPr/>
          <a:lstStyle/>
          <a:p>
            <a:endParaRPr lang="en-US" sz="2400"/>
          </a:p>
        </p:txBody>
      </p:sp>
      <p:sp>
        <p:nvSpPr>
          <p:cNvPr id="37896" name="Line 9"/>
          <p:cNvSpPr>
            <a:spLocks noChangeShapeType="1"/>
          </p:cNvSpPr>
          <p:nvPr/>
        </p:nvSpPr>
        <p:spPr bwMode="auto">
          <a:xfrm flipV="1">
            <a:off x="5588000" y="609600"/>
            <a:ext cx="3657600" cy="609600"/>
          </a:xfrm>
          <a:prstGeom prst="line">
            <a:avLst/>
          </a:prstGeom>
          <a:noFill/>
          <a:ln w="9525">
            <a:noFill/>
            <a:round/>
            <a:headEnd/>
            <a:tailEnd type="triangle" w="med" len="med"/>
          </a:ln>
        </p:spPr>
        <p:txBody>
          <a:bodyPr/>
          <a:lstStyle/>
          <a:p>
            <a:endParaRPr lang="en-US" sz="2400"/>
          </a:p>
        </p:txBody>
      </p:sp>
      <p:sp>
        <p:nvSpPr>
          <p:cNvPr id="37897" name="Line 10"/>
          <p:cNvSpPr>
            <a:spLocks noChangeShapeType="1"/>
          </p:cNvSpPr>
          <p:nvPr/>
        </p:nvSpPr>
        <p:spPr bwMode="auto">
          <a:xfrm flipV="1">
            <a:off x="5689600" y="609600"/>
            <a:ext cx="3556000" cy="609600"/>
          </a:xfrm>
          <a:prstGeom prst="line">
            <a:avLst/>
          </a:prstGeom>
          <a:noFill/>
          <a:ln w="9525">
            <a:noFill/>
            <a:round/>
            <a:headEnd/>
            <a:tailEnd type="triangle" w="med" len="med"/>
          </a:ln>
        </p:spPr>
        <p:txBody>
          <a:bodyPr/>
          <a:lstStyle/>
          <a:p>
            <a:endParaRPr lang="en-US" sz="2400"/>
          </a:p>
        </p:txBody>
      </p:sp>
      <p:sp>
        <p:nvSpPr>
          <p:cNvPr id="37899" name="Line 12"/>
          <p:cNvSpPr>
            <a:spLocks noChangeShapeType="1"/>
          </p:cNvSpPr>
          <p:nvPr/>
        </p:nvSpPr>
        <p:spPr bwMode="auto">
          <a:xfrm flipH="1">
            <a:off x="8678334" y="758660"/>
            <a:ext cx="1947333" cy="1044904"/>
          </a:xfrm>
          <a:prstGeom prst="line">
            <a:avLst/>
          </a:prstGeom>
          <a:noFill/>
          <a:ln w="9525">
            <a:noFill/>
            <a:round/>
            <a:headEnd/>
            <a:tailEnd type="triangle" w="med" len="med"/>
          </a:ln>
        </p:spPr>
        <p:txBody>
          <a:bodyPr/>
          <a:lstStyle/>
          <a:p>
            <a:endParaRPr lang="en-US" sz="2400"/>
          </a:p>
        </p:txBody>
      </p:sp>
      <p:sp>
        <p:nvSpPr>
          <p:cNvPr id="3" name="Rectangle 2">
            <a:extLst>
              <a:ext uri="{FF2B5EF4-FFF2-40B4-BE49-F238E27FC236}">
                <a16:creationId xmlns:a16="http://schemas.microsoft.com/office/drawing/2014/main" id="{BBA2D773-F8BB-4DA4-91E5-D734A7CC3A22}"/>
              </a:ext>
            </a:extLst>
          </p:cNvPr>
          <p:cNvSpPr/>
          <p:nvPr/>
        </p:nvSpPr>
        <p:spPr>
          <a:xfrm>
            <a:off x="152399" y="993789"/>
            <a:ext cx="11763375" cy="584775"/>
          </a:xfrm>
          <a:prstGeom prst="rect">
            <a:avLst/>
          </a:prstGeom>
        </p:spPr>
        <p:txBody>
          <a:bodyPr wrap="square">
            <a:spAutoFit/>
          </a:bodyPr>
          <a:lstStyle/>
          <a:p>
            <a:r>
              <a:rPr lang="en-US" sz="1600" dirty="0">
                <a:solidFill>
                  <a:srgbClr val="333333"/>
                </a:solidFill>
                <a:latin typeface="+mj-lt"/>
              </a:rPr>
              <a:t>Cross-Application Components–&gt; SAP Business Partner–&gt; Business Partner–&gt; Basic Settings –&gt;Number Ranges and Groupings</a:t>
            </a:r>
            <a:endParaRPr lang="en-US" sz="1600" dirty="0">
              <a:latin typeface="+mj-lt"/>
            </a:endParaRPr>
          </a:p>
        </p:txBody>
      </p:sp>
      <p:grpSp>
        <p:nvGrpSpPr>
          <p:cNvPr id="4" name="Group 3">
            <a:extLst>
              <a:ext uri="{FF2B5EF4-FFF2-40B4-BE49-F238E27FC236}">
                <a16:creationId xmlns:a16="http://schemas.microsoft.com/office/drawing/2014/main" id="{45CC8F9E-AB7F-4378-8980-B6DAE413A805}"/>
              </a:ext>
            </a:extLst>
          </p:cNvPr>
          <p:cNvGrpSpPr/>
          <p:nvPr/>
        </p:nvGrpSpPr>
        <p:grpSpPr>
          <a:xfrm>
            <a:off x="558600" y="1713118"/>
            <a:ext cx="11074800" cy="4737068"/>
            <a:chOff x="227348" y="1713118"/>
            <a:chExt cx="11074800" cy="4737068"/>
          </a:xfrm>
        </p:grpSpPr>
        <p:pic>
          <p:nvPicPr>
            <p:cNvPr id="4098" name="Picture 2" descr="https://blogs.sap.com/wp-content/uploads/2018/03/8-19.png">
              <a:extLst>
                <a:ext uri="{FF2B5EF4-FFF2-40B4-BE49-F238E27FC236}">
                  <a16:creationId xmlns:a16="http://schemas.microsoft.com/office/drawing/2014/main" id="{7A901DC4-C642-43E4-B34E-15E7DC96C59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7348" y="1713118"/>
              <a:ext cx="4644515" cy="4737068"/>
            </a:xfrm>
            <a:prstGeom prst="rect">
              <a:avLst/>
            </a:prstGeom>
            <a:extLst>
              <a:ext uri="{909E8E84-426E-40DD-AFC4-6F175D3DCCD1}">
                <a14:hiddenFill xmlns:a14="http://schemas.microsoft.com/office/drawing/2010/main">
                  <a:solidFill>
                    <a:srgbClr val="FFFFFF"/>
                  </a:solidFill>
                </a14:hiddenFill>
              </a:ext>
            </a:extLst>
          </p:spPr>
        </p:pic>
        <p:pic>
          <p:nvPicPr>
            <p:cNvPr id="4100" name="Picture 4" descr="https://blogs.sap.com/wp-content/uploads/2018/03/9-17.png">
              <a:extLst>
                <a:ext uri="{FF2B5EF4-FFF2-40B4-BE49-F238E27FC236}">
                  <a16:creationId xmlns:a16="http://schemas.microsoft.com/office/drawing/2014/main" id="{889115BD-8735-414C-A06F-955C680781A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03912" y="1713118"/>
              <a:ext cx="5998236" cy="4737068"/>
            </a:xfrm>
            <a:prstGeom prst="rect">
              <a:avLst/>
            </a:prstGeom>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02728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dirty="0"/>
              <a:t>Vendor Master Data</a:t>
            </a:r>
          </a:p>
        </p:txBody>
      </p:sp>
      <p:sp>
        <p:nvSpPr>
          <p:cNvPr id="38916" name="AutoShape 5"/>
          <p:cNvSpPr>
            <a:spLocks noChangeArrowheads="1"/>
          </p:cNvSpPr>
          <p:nvPr/>
        </p:nvSpPr>
        <p:spPr bwMode="auto">
          <a:xfrm>
            <a:off x="1117602" y="3962401"/>
            <a:ext cx="647700" cy="976313"/>
          </a:xfrm>
          <a:prstGeom prst="upArrow">
            <a:avLst>
              <a:gd name="adj1" fmla="val 50000"/>
              <a:gd name="adj2" fmla="val 50245"/>
            </a:avLst>
          </a:prstGeom>
          <a:noFill/>
          <a:ln w="9525" algn="ctr">
            <a:noFill/>
            <a:miter lim="800000"/>
            <a:headEnd/>
            <a:tailEnd/>
          </a:ln>
        </p:spPr>
        <p:txBody>
          <a:bodyPr wrap="none" anchor="ctr"/>
          <a:lstStyle/>
          <a:p>
            <a:pPr algn="ctr"/>
            <a:r>
              <a:rPr lang="en-US" sz="2400"/>
              <a:t> </a:t>
            </a:r>
          </a:p>
        </p:txBody>
      </p:sp>
      <p:sp>
        <p:nvSpPr>
          <p:cNvPr id="3" name="Rectangle 2">
            <a:extLst>
              <a:ext uri="{FF2B5EF4-FFF2-40B4-BE49-F238E27FC236}">
                <a16:creationId xmlns:a16="http://schemas.microsoft.com/office/drawing/2014/main" id="{DFDB8318-C8D5-4B06-BC2E-64D5E3A7D8EA}"/>
              </a:ext>
            </a:extLst>
          </p:cNvPr>
          <p:cNvSpPr/>
          <p:nvPr/>
        </p:nvSpPr>
        <p:spPr>
          <a:xfrm>
            <a:off x="227013" y="980728"/>
            <a:ext cx="11688762" cy="584775"/>
          </a:xfrm>
          <a:prstGeom prst="rect">
            <a:avLst/>
          </a:prstGeom>
        </p:spPr>
        <p:txBody>
          <a:bodyPr wrap="square">
            <a:spAutoFit/>
          </a:bodyPr>
          <a:lstStyle/>
          <a:p>
            <a:pPr algn="ctr"/>
            <a:r>
              <a:rPr lang="en-US" sz="1600" b="1" dirty="0">
                <a:solidFill>
                  <a:srgbClr val="333333"/>
                </a:solidFill>
                <a:latin typeface="+mj-lt"/>
              </a:rPr>
              <a:t>In S4 HANA when you enter T code XK01 it will redirect to BP transaction, a prompt will come that will ask you to choose Person, Organization and Group. </a:t>
            </a:r>
            <a:endParaRPr lang="en-US" sz="1600" dirty="0">
              <a:latin typeface="+mj-lt"/>
            </a:endParaRPr>
          </a:p>
        </p:txBody>
      </p:sp>
      <p:pic>
        <p:nvPicPr>
          <p:cNvPr id="4" name="Picture 3">
            <a:extLst>
              <a:ext uri="{FF2B5EF4-FFF2-40B4-BE49-F238E27FC236}">
                <a16:creationId xmlns:a16="http://schemas.microsoft.com/office/drawing/2014/main" id="{070F8123-036A-45E5-9932-05B6A15C655D}"/>
              </a:ext>
            </a:extLst>
          </p:cNvPr>
          <p:cNvPicPr>
            <a:picLocks noChangeAspect="1"/>
          </p:cNvPicPr>
          <p:nvPr/>
        </p:nvPicPr>
        <p:blipFill>
          <a:blip r:embed="rId3"/>
          <a:stretch>
            <a:fillRect/>
          </a:stretch>
        </p:blipFill>
        <p:spPr>
          <a:xfrm>
            <a:off x="3462972" y="1671851"/>
            <a:ext cx="5266057" cy="4811433"/>
          </a:xfrm>
          <a:prstGeom prst="rect">
            <a:avLst/>
          </a:prstGeom>
        </p:spPr>
      </p:pic>
    </p:spTree>
    <p:extLst>
      <p:ext uri="{BB962C8B-B14F-4D97-AF65-F5344CB8AC3E}">
        <p14:creationId xmlns:p14="http://schemas.microsoft.com/office/powerpoint/2010/main" val="2014842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dirty="0"/>
              <a:t>Vendor Master Data: BP</a:t>
            </a:r>
          </a:p>
        </p:txBody>
      </p:sp>
      <p:sp>
        <p:nvSpPr>
          <p:cNvPr id="3" name="Rectangle 2">
            <a:extLst>
              <a:ext uri="{FF2B5EF4-FFF2-40B4-BE49-F238E27FC236}">
                <a16:creationId xmlns:a16="http://schemas.microsoft.com/office/drawing/2014/main" id="{7FC12F49-AC76-41AF-A89A-AC522295DF52}"/>
              </a:ext>
            </a:extLst>
          </p:cNvPr>
          <p:cNvSpPr/>
          <p:nvPr/>
        </p:nvSpPr>
        <p:spPr>
          <a:xfrm>
            <a:off x="1677988" y="980728"/>
            <a:ext cx="8836024" cy="338554"/>
          </a:xfrm>
          <a:prstGeom prst="rect">
            <a:avLst/>
          </a:prstGeom>
        </p:spPr>
        <p:txBody>
          <a:bodyPr wrap="square">
            <a:spAutoFit/>
          </a:bodyPr>
          <a:lstStyle/>
          <a:p>
            <a:pPr algn="ctr"/>
            <a:r>
              <a:rPr lang="en-US" sz="1600" b="1" dirty="0">
                <a:solidFill>
                  <a:srgbClr val="333333"/>
                </a:solidFill>
                <a:latin typeface="+mj-lt"/>
              </a:rPr>
              <a:t>Here you can see that default BP Role is FLVN00 (FI Vendor)</a:t>
            </a:r>
            <a:endParaRPr lang="en-US" sz="1600" b="1" dirty="0">
              <a:latin typeface="+mj-lt"/>
            </a:endParaRPr>
          </a:p>
        </p:txBody>
      </p:sp>
      <p:pic>
        <p:nvPicPr>
          <p:cNvPr id="4" name="Picture 3">
            <a:extLst>
              <a:ext uri="{FF2B5EF4-FFF2-40B4-BE49-F238E27FC236}">
                <a16:creationId xmlns:a16="http://schemas.microsoft.com/office/drawing/2014/main" id="{1257D4C0-8232-49D5-BA37-A3729CB80EAB}"/>
              </a:ext>
            </a:extLst>
          </p:cNvPr>
          <p:cNvPicPr>
            <a:picLocks noChangeAspect="1"/>
          </p:cNvPicPr>
          <p:nvPr/>
        </p:nvPicPr>
        <p:blipFill>
          <a:blip r:embed="rId3"/>
          <a:stretch>
            <a:fillRect/>
          </a:stretch>
        </p:blipFill>
        <p:spPr>
          <a:xfrm>
            <a:off x="2240549" y="1484784"/>
            <a:ext cx="7710903" cy="4968532"/>
          </a:xfrm>
          <a:prstGeom prst="rect">
            <a:avLst/>
          </a:prstGeom>
        </p:spPr>
      </p:pic>
    </p:spTree>
    <p:extLst>
      <p:ext uri="{BB962C8B-B14F-4D97-AF65-F5344CB8AC3E}">
        <p14:creationId xmlns:p14="http://schemas.microsoft.com/office/powerpoint/2010/main" val="396919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A42FDBF-C631-40A8-A5AF-A4AF0D50D763}"/>
              </a:ext>
            </a:extLst>
          </p:cNvPr>
          <p:cNvSpPr>
            <a:spLocks noGrp="1"/>
          </p:cNvSpPr>
          <p:nvPr>
            <p:ph type="title"/>
          </p:nvPr>
        </p:nvSpPr>
        <p:spPr/>
        <p:txBody>
          <a:bodyPr/>
          <a:lstStyle/>
          <a:p>
            <a:r>
              <a:rPr lang="en-US" dirty="0"/>
              <a:t>Purpose</a:t>
            </a:r>
          </a:p>
        </p:txBody>
      </p:sp>
      <p:sp>
        <p:nvSpPr>
          <p:cNvPr id="5" name="Rectangle 4">
            <a:extLst>
              <a:ext uri="{FF2B5EF4-FFF2-40B4-BE49-F238E27FC236}">
                <a16:creationId xmlns:a16="http://schemas.microsoft.com/office/drawing/2014/main" id="{970AADBB-7A53-4A51-BAE5-970EAD59E7B3}"/>
              </a:ext>
            </a:extLst>
          </p:cNvPr>
          <p:cNvSpPr/>
          <p:nvPr/>
        </p:nvSpPr>
        <p:spPr>
          <a:xfrm>
            <a:off x="227349" y="987420"/>
            <a:ext cx="11688426" cy="1785104"/>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The Accounts Payable application component records and manages accounting data for all vendors. It is also an integral part of the purchasing system: Deliveries and invoices are managed according to vendors</a:t>
            </a:r>
          </a:p>
          <a:p>
            <a:pPr marL="358775" indent="-358775">
              <a:spcBef>
                <a:spcPts val="1800"/>
              </a:spcBef>
              <a:buClr>
                <a:schemeClr val="accent1"/>
              </a:buClr>
              <a:buFont typeface="Wingdings" panose="05000000000000000000" pitchFamily="2" charset="2"/>
              <a:buChar char="§"/>
              <a:defRPr/>
            </a:pPr>
            <a:r>
              <a:rPr lang="en-US" sz="1600" dirty="0"/>
              <a:t>The purpose of accounts payable system  is to make the payment to their vendors timely manner</a:t>
            </a:r>
          </a:p>
          <a:p>
            <a:pPr marL="358775" indent="-358775">
              <a:spcBef>
                <a:spcPts val="1800"/>
              </a:spcBef>
              <a:buClr>
                <a:schemeClr val="accent1"/>
              </a:buClr>
              <a:buFont typeface="Wingdings" panose="05000000000000000000" pitchFamily="2" charset="2"/>
              <a:buChar char="§"/>
              <a:defRPr/>
            </a:pPr>
            <a:r>
              <a:rPr lang="en-US" sz="1600" dirty="0"/>
              <a:t>It is important that the information on purchasing documents is complete and correct, in order to ensure that the payments made on the AP documents can be processed efficiently and accurately</a:t>
            </a:r>
          </a:p>
        </p:txBody>
      </p:sp>
    </p:spTree>
    <p:extLst>
      <p:ext uri="{BB962C8B-B14F-4D97-AF65-F5344CB8AC3E}">
        <p14:creationId xmlns:p14="http://schemas.microsoft.com/office/powerpoint/2010/main" val="1691099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Master Data: BP</a:t>
            </a:r>
          </a:p>
        </p:txBody>
      </p:sp>
      <p:sp>
        <p:nvSpPr>
          <p:cNvPr id="4" name="Rectangle 3"/>
          <p:cNvSpPr/>
          <p:nvPr/>
        </p:nvSpPr>
        <p:spPr>
          <a:xfrm>
            <a:off x="323849" y="764704"/>
            <a:ext cx="11591925" cy="584775"/>
          </a:xfrm>
          <a:prstGeom prst="rect">
            <a:avLst/>
          </a:prstGeom>
        </p:spPr>
        <p:txBody>
          <a:bodyPr wrap="square">
            <a:spAutoFit/>
          </a:bodyPr>
          <a:lstStyle/>
          <a:p>
            <a:pPr algn="ctr"/>
            <a:r>
              <a:rPr lang="en-US" sz="1600" b="1" dirty="0">
                <a:latin typeface="+mj-lt"/>
              </a:rPr>
              <a:t>To create FI Vendor, we can extend the Business Partner already created with Role FLVN00 </a:t>
            </a:r>
            <a:br>
              <a:rPr lang="en-US" sz="1600" b="1" dirty="0">
                <a:latin typeface="+mj-lt"/>
              </a:rPr>
            </a:br>
            <a:r>
              <a:rPr lang="en-US" sz="1600" b="1" dirty="0">
                <a:latin typeface="+mj-lt"/>
              </a:rPr>
              <a:t>(FI Vendor). The role can be selected from dropdown</a:t>
            </a:r>
          </a:p>
        </p:txBody>
      </p:sp>
      <p:sp>
        <p:nvSpPr>
          <p:cNvPr id="5" name="Rectangle 4">
            <a:extLst>
              <a:ext uri="{FF2B5EF4-FFF2-40B4-BE49-F238E27FC236}">
                <a16:creationId xmlns:a16="http://schemas.microsoft.com/office/drawing/2014/main" id="{FB7099B8-30D1-4D5B-A243-2387E59AA62D}"/>
              </a:ext>
            </a:extLst>
          </p:cNvPr>
          <p:cNvSpPr/>
          <p:nvPr/>
        </p:nvSpPr>
        <p:spPr>
          <a:xfrm>
            <a:off x="2824952" y="1607958"/>
            <a:ext cx="8134813" cy="830997"/>
          </a:xfrm>
          <a:prstGeom prst="rect">
            <a:avLst/>
          </a:prstGeom>
        </p:spPr>
        <p:txBody>
          <a:bodyPr wrap="square">
            <a:spAutoFit/>
          </a:bodyPr>
          <a:lstStyle/>
          <a:p>
            <a:pPr>
              <a:buFont typeface="Wingdings 2" panose="05020102010507070707" pitchFamily="18" charset="2"/>
              <a:buNone/>
            </a:pPr>
            <a:endParaRPr lang="en-US" altLang="en-US" sz="1600" dirty="0">
              <a:latin typeface="Arial" pitchFamily="34" charset="0"/>
              <a:cs typeface="Arial" pitchFamily="34" charset="0"/>
            </a:endParaRPr>
          </a:p>
          <a:p>
            <a:endParaRPr lang="en-US" sz="1600" dirty="0"/>
          </a:p>
          <a:p>
            <a:endParaRPr lang="en-US" sz="1600" dirty="0">
              <a:latin typeface="Arial" pitchFamily="34" charset="0"/>
              <a:cs typeface="Arial" pitchFamily="34" charset="0"/>
            </a:endParaRPr>
          </a:p>
        </p:txBody>
      </p:sp>
      <p:pic>
        <p:nvPicPr>
          <p:cNvPr id="6" name="Picture 2" descr="https://blogs.sap.com/wp-content/uploads/2018/03/21-5.png">
            <a:extLst>
              <a:ext uri="{FF2B5EF4-FFF2-40B4-BE49-F238E27FC236}">
                <a16:creationId xmlns:a16="http://schemas.microsoft.com/office/drawing/2014/main" id="{3FDAC0AA-C4A2-4D5F-A98D-D83DF5D0EB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38552" y="1401757"/>
            <a:ext cx="6314896" cy="2027244"/>
          </a:xfrm>
          <a:prstGeom prst="rect">
            <a:avLst/>
          </a:prstGeom>
          <a:extLst>
            <a:ext uri="{909E8E84-426E-40DD-AFC4-6F175D3DCCD1}">
              <a14:hiddenFill xmlns:a14="http://schemas.microsoft.com/office/drawing/2010/main">
                <a:solidFill>
                  <a:srgbClr val="FFFFFF"/>
                </a:solidFill>
              </a14:hiddenFill>
            </a:ext>
          </a:extLst>
        </p:spPr>
      </p:pic>
      <p:pic>
        <p:nvPicPr>
          <p:cNvPr id="5124" name="Picture 4" descr="https://blogs.sap.com/wp-content/uploads/2018/03/22-4.png">
            <a:extLst>
              <a:ext uri="{FF2B5EF4-FFF2-40B4-BE49-F238E27FC236}">
                <a16:creationId xmlns:a16="http://schemas.microsoft.com/office/drawing/2014/main" id="{1130150F-BC8B-4B72-8681-A1251984C16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95348" y="3510022"/>
            <a:ext cx="5601305" cy="305055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3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Master Data: BP</a:t>
            </a:r>
          </a:p>
        </p:txBody>
      </p:sp>
      <p:sp>
        <p:nvSpPr>
          <p:cNvPr id="4" name="Rectangle 3"/>
          <p:cNvSpPr/>
          <p:nvPr/>
        </p:nvSpPr>
        <p:spPr>
          <a:xfrm>
            <a:off x="294191" y="991150"/>
            <a:ext cx="11621583" cy="338554"/>
          </a:xfrm>
          <a:prstGeom prst="rect">
            <a:avLst/>
          </a:prstGeom>
        </p:spPr>
        <p:txBody>
          <a:bodyPr wrap="square">
            <a:spAutoFit/>
          </a:bodyPr>
          <a:lstStyle/>
          <a:p>
            <a:r>
              <a:rPr lang="en-US" sz="1600" dirty="0">
                <a:latin typeface="+mj-lt"/>
              </a:rPr>
              <a:t>After selecting Company code press Enter and then fill the Recon account and other mandatory fields.</a:t>
            </a:r>
            <a:endParaRPr lang="en-US" sz="1600" dirty="0">
              <a:latin typeface="+mj-lt"/>
              <a:cs typeface="Arial" pitchFamily="34" charset="0"/>
            </a:endParaRPr>
          </a:p>
        </p:txBody>
      </p:sp>
      <p:pic>
        <p:nvPicPr>
          <p:cNvPr id="6146" name="Picture 2" descr="https://blogs.sap.com/wp-content/uploads/2018/03/23-5.png">
            <a:extLst>
              <a:ext uri="{FF2B5EF4-FFF2-40B4-BE49-F238E27FC236}">
                <a16:creationId xmlns:a16="http://schemas.microsoft.com/office/drawing/2014/main" id="{DD9F4D03-F983-4D53-B3E3-6AE9BD8A76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7367" y="1329704"/>
            <a:ext cx="5707873" cy="3035400"/>
          </a:xfrm>
          <a:prstGeom prst="rect">
            <a:avLst/>
          </a:prstGeom>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879881C-9154-464A-AA1A-E17FF522D3EC}"/>
              </a:ext>
            </a:extLst>
          </p:cNvPr>
          <p:cNvSpPr/>
          <p:nvPr/>
        </p:nvSpPr>
        <p:spPr>
          <a:xfrm>
            <a:off x="7013047" y="5872689"/>
            <a:ext cx="4001608" cy="584775"/>
          </a:xfrm>
          <a:prstGeom prst="rect">
            <a:avLst/>
          </a:prstGeom>
        </p:spPr>
        <p:txBody>
          <a:bodyPr wrap="square">
            <a:spAutoFit/>
          </a:bodyPr>
          <a:lstStyle/>
          <a:p>
            <a:pPr algn="ctr"/>
            <a:r>
              <a:rPr lang="en-US" sz="1600" dirty="0">
                <a:solidFill>
                  <a:srgbClr val="333333"/>
                </a:solidFill>
                <a:latin typeface="+mj-lt"/>
              </a:rPr>
              <a:t>But after saving Vendor number will come same as BP number.</a:t>
            </a:r>
          </a:p>
        </p:txBody>
      </p:sp>
      <p:pic>
        <p:nvPicPr>
          <p:cNvPr id="6150" name="Picture 6" descr="https://blogs.sap.com/wp-content/uploads/2018/03/24-2.png">
            <a:extLst>
              <a:ext uri="{FF2B5EF4-FFF2-40B4-BE49-F238E27FC236}">
                <a16:creationId xmlns:a16="http://schemas.microsoft.com/office/drawing/2014/main" id="{A9D82F3F-203D-4170-B808-9DC0D6468AC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186615" y="2460275"/>
            <a:ext cx="5654473" cy="3377298"/>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596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Master Data : BP</a:t>
            </a:r>
          </a:p>
        </p:txBody>
      </p:sp>
      <p:sp>
        <p:nvSpPr>
          <p:cNvPr id="4" name="Rectangle 3"/>
          <p:cNvSpPr/>
          <p:nvPr/>
        </p:nvSpPr>
        <p:spPr>
          <a:xfrm>
            <a:off x="641685" y="1780674"/>
            <a:ext cx="10780295" cy="720197"/>
          </a:xfrm>
          <a:prstGeom prst="rect">
            <a:avLst/>
          </a:prstGeom>
        </p:spPr>
        <p:txBody>
          <a:bodyPr wrap="square">
            <a:spAutoFit/>
          </a:bodyPr>
          <a:lstStyle/>
          <a:p>
            <a:pPr>
              <a:lnSpc>
                <a:spcPct val="90000"/>
              </a:lnSpc>
            </a:pPr>
            <a:endParaRPr lang="en-US" altLang="en-US" sz="2400" dirty="0">
              <a:solidFill>
                <a:srgbClr val="FFFFFF"/>
              </a:solidFill>
              <a:latin typeface="Arial" pitchFamily="34" charset="0"/>
              <a:cs typeface="Arial" pitchFamily="34" charset="0"/>
            </a:endParaRPr>
          </a:p>
          <a:p>
            <a:pPr marL="609585" lvl="1">
              <a:lnSpc>
                <a:spcPct val="80000"/>
              </a:lnSpc>
            </a:pPr>
            <a:r>
              <a:rPr lang="en-US" altLang="en-US" sz="2400" dirty="0">
                <a:latin typeface="Arial" pitchFamily="34" charset="0"/>
                <a:cs typeface="Arial" pitchFamily="34" charset="0"/>
              </a:rPr>
              <a:t> </a:t>
            </a:r>
          </a:p>
        </p:txBody>
      </p:sp>
      <p:sp>
        <p:nvSpPr>
          <p:cNvPr id="3" name="Rectangle 2">
            <a:extLst>
              <a:ext uri="{FF2B5EF4-FFF2-40B4-BE49-F238E27FC236}">
                <a16:creationId xmlns:a16="http://schemas.microsoft.com/office/drawing/2014/main" id="{CB90C979-39DF-4725-93DE-88EA490B1E23}"/>
              </a:ext>
            </a:extLst>
          </p:cNvPr>
          <p:cNvSpPr/>
          <p:nvPr/>
        </p:nvSpPr>
        <p:spPr>
          <a:xfrm>
            <a:off x="227350" y="976660"/>
            <a:ext cx="5868650" cy="1631216"/>
          </a:xfrm>
          <a:prstGeom prst="rect">
            <a:avLst/>
          </a:prstGeom>
        </p:spPr>
        <p:txBody>
          <a:bodyPr wrap="square">
            <a:spAutoFit/>
          </a:bodyPr>
          <a:lstStyle/>
          <a:p>
            <a:pPr marL="358775" indent="-358775" eaLnBrk="0" hangingPunct="0">
              <a:spcBef>
                <a:spcPts val="1200"/>
              </a:spcBef>
              <a:buClr>
                <a:schemeClr val="accent1"/>
              </a:buClr>
              <a:buFont typeface="Wingdings" panose="05000000000000000000" pitchFamily="2" charset="2"/>
              <a:buChar char="§"/>
              <a:defRPr/>
            </a:pPr>
            <a:r>
              <a:rPr lang="en-US" sz="1600" dirty="0">
                <a:latin typeface="+mj-lt"/>
              </a:rPr>
              <a:t>Extending Vendor to Purchasing Data, select Role FLVN01 from dropdown</a:t>
            </a:r>
          </a:p>
          <a:p>
            <a:pPr marL="358775" indent="-358775" eaLnBrk="0" hangingPunct="0">
              <a:spcBef>
                <a:spcPts val="1200"/>
              </a:spcBef>
              <a:buClr>
                <a:schemeClr val="accent1"/>
              </a:buClr>
              <a:buFont typeface="Wingdings" panose="05000000000000000000" pitchFamily="2" charset="2"/>
              <a:buChar char="§"/>
              <a:defRPr/>
            </a:pPr>
            <a:r>
              <a:rPr lang="en-US" sz="1600" dirty="0">
                <a:latin typeface="+mj-lt"/>
              </a:rPr>
              <a:t>Select Purchasing Data and then choose Purchasing Org and press enter</a:t>
            </a:r>
          </a:p>
          <a:p>
            <a:pPr marL="358775" indent="-358775" eaLnBrk="0" hangingPunct="0">
              <a:spcBef>
                <a:spcPts val="1200"/>
              </a:spcBef>
              <a:buClr>
                <a:schemeClr val="accent1"/>
              </a:buClr>
              <a:buFont typeface="Wingdings" panose="05000000000000000000" pitchFamily="2" charset="2"/>
              <a:buChar char="§"/>
              <a:defRPr/>
            </a:pPr>
            <a:r>
              <a:rPr lang="en-US" sz="1600" dirty="0">
                <a:latin typeface="+mj-lt"/>
              </a:rPr>
              <a:t>Enter all the mandatory fields</a:t>
            </a:r>
            <a:endParaRPr lang="en-US" sz="2400" dirty="0"/>
          </a:p>
        </p:txBody>
      </p:sp>
      <p:pic>
        <p:nvPicPr>
          <p:cNvPr id="7170" name="Picture 2" descr="https://blogs.sap.com/wp-content/uploads/2018/03/27-2.png">
            <a:extLst>
              <a:ext uri="{FF2B5EF4-FFF2-40B4-BE49-F238E27FC236}">
                <a16:creationId xmlns:a16="http://schemas.microsoft.com/office/drawing/2014/main" id="{9D8B570E-31FD-490E-B5B3-716A152928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627538" y="836712"/>
            <a:ext cx="4288478" cy="2592288"/>
          </a:xfrm>
          <a:prstGeom prst="rect">
            <a:avLst/>
          </a:prstGeom>
          <a:extLst>
            <a:ext uri="{909E8E84-426E-40DD-AFC4-6F175D3DCCD1}">
              <a14:hiddenFill xmlns:a14="http://schemas.microsoft.com/office/drawing/2010/main">
                <a:solidFill>
                  <a:srgbClr val="FFFFFF"/>
                </a:solidFill>
              </a14:hiddenFill>
            </a:ext>
          </a:extLst>
        </p:spPr>
      </p:pic>
      <p:pic>
        <p:nvPicPr>
          <p:cNvPr id="7172" name="Picture 4" descr="https://blogs.sap.com/wp-content/uploads/2018/03/28-2.png">
            <a:extLst>
              <a:ext uri="{FF2B5EF4-FFF2-40B4-BE49-F238E27FC236}">
                <a16:creationId xmlns:a16="http://schemas.microsoft.com/office/drawing/2014/main" id="{5E0816C4-C14A-49CF-BA78-2D547CFF35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35360" y="3523093"/>
            <a:ext cx="5072326" cy="3002251"/>
          </a:xfrm>
          <a:prstGeom prst="rect">
            <a:avLst/>
          </a:prstGeom>
          <a:extLst>
            <a:ext uri="{909E8E84-426E-40DD-AFC4-6F175D3DCCD1}">
              <a14:hiddenFill xmlns:a14="http://schemas.microsoft.com/office/drawing/2010/main">
                <a:solidFill>
                  <a:srgbClr val="FFFFFF"/>
                </a:solidFill>
              </a14:hiddenFill>
            </a:ext>
          </a:extLst>
        </p:spPr>
      </p:pic>
      <p:pic>
        <p:nvPicPr>
          <p:cNvPr id="7174" name="Picture 6" descr="https://blogs.sap.com/wp-content/uploads/2018/03/29-2.png">
            <a:extLst>
              <a:ext uri="{FF2B5EF4-FFF2-40B4-BE49-F238E27FC236}">
                <a16:creationId xmlns:a16="http://schemas.microsoft.com/office/drawing/2014/main" id="{2995BB4E-C865-42A8-8C08-F1592F0BAC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591944" y="3523093"/>
            <a:ext cx="6359666" cy="297436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149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Master – BP – Payment Transactions</a:t>
            </a:r>
          </a:p>
        </p:txBody>
      </p:sp>
      <p:sp>
        <p:nvSpPr>
          <p:cNvPr id="5" name="Rectangle 3">
            <a:extLst>
              <a:ext uri="{FF2B5EF4-FFF2-40B4-BE49-F238E27FC236}">
                <a16:creationId xmlns:a16="http://schemas.microsoft.com/office/drawing/2014/main" id="{A6BC32AA-C4E7-4ABB-938D-7B6D8C7B6F3B}"/>
              </a:ext>
            </a:extLst>
          </p:cNvPr>
          <p:cNvSpPr>
            <a:spLocks noChangeArrowheads="1"/>
          </p:cNvSpPr>
          <p:nvPr/>
        </p:nvSpPr>
        <p:spPr bwMode="auto">
          <a:xfrm>
            <a:off x="227348" y="991614"/>
            <a:ext cx="11688427" cy="3200876"/>
          </a:xfrm>
          <a:prstGeom prst="rect">
            <a:avLst/>
          </a:prstGeom>
        </p:spPr>
        <p:txBody>
          <a:bodyPr wrap="square">
            <a:spAutoFit/>
          </a:bodyPr>
          <a:lstStyle/>
          <a:p>
            <a:pPr>
              <a:spcBef>
                <a:spcPts val="1800"/>
              </a:spcBef>
              <a:buClr>
                <a:schemeClr val="accent1"/>
              </a:buClr>
              <a:buSzPct val="100000"/>
            </a:pPr>
            <a:r>
              <a:rPr lang="en-US" sz="1600" b="1" dirty="0"/>
              <a:t>Payment Transaction (Bank Details)</a:t>
            </a:r>
          </a:p>
          <a:p>
            <a:pPr marL="358775" indent="-358775">
              <a:spcBef>
                <a:spcPts val="1800"/>
              </a:spcBef>
              <a:buClr>
                <a:schemeClr val="accent1"/>
              </a:buClr>
              <a:buSzPct val="100000"/>
              <a:buFont typeface="Wingdings" panose="05000000000000000000" pitchFamily="2" charset="2"/>
              <a:buChar char="§"/>
            </a:pPr>
            <a:r>
              <a:rPr lang="en-US" sz="1600" dirty="0"/>
              <a:t>Bank Key: Selected from a match code with company code entered</a:t>
            </a:r>
          </a:p>
          <a:p>
            <a:pPr marL="358775" indent="-358775">
              <a:spcBef>
                <a:spcPts val="1800"/>
              </a:spcBef>
              <a:buClr>
                <a:schemeClr val="accent1"/>
              </a:buClr>
              <a:buSzPct val="100000"/>
              <a:buFont typeface="Wingdings" panose="05000000000000000000" pitchFamily="2" charset="2"/>
              <a:buChar char="§"/>
            </a:pPr>
            <a:r>
              <a:rPr lang="en-US" sz="1600" dirty="0"/>
              <a:t>Bank Account</a:t>
            </a:r>
          </a:p>
          <a:p>
            <a:pPr marL="358775" indent="-358775">
              <a:spcBef>
                <a:spcPts val="1800"/>
              </a:spcBef>
              <a:buClr>
                <a:schemeClr val="accent1"/>
              </a:buClr>
              <a:buSzPct val="100000"/>
              <a:buFont typeface="Wingdings" panose="05000000000000000000" pitchFamily="2" charset="2"/>
              <a:buChar char="§"/>
            </a:pPr>
            <a:r>
              <a:rPr lang="en-US" sz="1600" dirty="0"/>
              <a:t>Account Holder</a:t>
            </a:r>
          </a:p>
          <a:p>
            <a:pPr>
              <a:spcBef>
                <a:spcPts val="1800"/>
              </a:spcBef>
              <a:buClr>
                <a:schemeClr val="accent1"/>
              </a:buClr>
              <a:buSzPct val="100000"/>
            </a:pPr>
            <a:r>
              <a:rPr lang="en-US" sz="1600" b="1" dirty="0"/>
              <a:t>Vendor: General Data (Payment Transactions)</a:t>
            </a:r>
          </a:p>
          <a:p>
            <a:pPr marL="358775" indent="-358775">
              <a:spcBef>
                <a:spcPts val="1800"/>
              </a:spcBef>
              <a:buClr>
                <a:schemeClr val="accent1"/>
              </a:buClr>
              <a:buSzPct val="100000"/>
              <a:buFont typeface="Wingdings" panose="05000000000000000000" pitchFamily="2" charset="2"/>
              <a:buChar char="§"/>
            </a:pPr>
            <a:r>
              <a:rPr lang="en-US" sz="1600" dirty="0"/>
              <a:t>Alternative Payee used to enter another vendor number</a:t>
            </a:r>
          </a:p>
          <a:p>
            <a:pPr marL="358775" indent="-358775">
              <a:spcBef>
                <a:spcPts val="1800"/>
              </a:spcBef>
              <a:buClr>
                <a:schemeClr val="accent1"/>
              </a:buClr>
              <a:buSzPct val="100000"/>
              <a:buFont typeface="Wingdings" panose="05000000000000000000" pitchFamily="2" charset="2"/>
              <a:buChar char="§"/>
            </a:pPr>
            <a:r>
              <a:rPr lang="en-US" sz="1600" dirty="0"/>
              <a:t>Instruction Key: To control which statements are given to the banks during the payment order</a:t>
            </a:r>
          </a:p>
        </p:txBody>
      </p:sp>
    </p:spTree>
    <p:extLst>
      <p:ext uri="{BB962C8B-B14F-4D97-AF65-F5344CB8AC3E}">
        <p14:creationId xmlns:p14="http://schemas.microsoft.com/office/powerpoint/2010/main" val="430633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 Accounting Information</a:t>
            </a:r>
          </a:p>
        </p:txBody>
      </p:sp>
      <p:sp>
        <p:nvSpPr>
          <p:cNvPr id="5" name="Rectangle 3">
            <a:extLst>
              <a:ext uri="{FF2B5EF4-FFF2-40B4-BE49-F238E27FC236}">
                <a16:creationId xmlns:a16="http://schemas.microsoft.com/office/drawing/2014/main" id="{B5D72C8E-0B40-4E63-8B84-A41CDE603F40}"/>
              </a:ext>
            </a:extLst>
          </p:cNvPr>
          <p:cNvSpPr>
            <a:spLocks noChangeArrowheads="1"/>
          </p:cNvSpPr>
          <p:nvPr/>
        </p:nvSpPr>
        <p:spPr bwMode="auto">
          <a:xfrm>
            <a:off x="227348" y="991614"/>
            <a:ext cx="11688427" cy="4416594"/>
          </a:xfrm>
          <a:prstGeom prst="rect">
            <a:avLst/>
          </a:prstGeom>
        </p:spPr>
        <p:txBody>
          <a:bodyPr wrap="square">
            <a:spAutoFit/>
          </a:bodyPr>
          <a:lstStyle/>
          <a:p>
            <a:pPr>
              <a:spcBef>
                <a:spcPts val="1800"/>
              </a:spcBef>
              <a:buClr>
                <a:schemeClr val="accent1"/>
              </a:buClr>
              <a:buSzPct val="100000"/>
            </a:pPr>
            <a:r>
              <a:rPr lang="en-US" sz="1600" b="1" dirty="0"/>
              <a:t>Reconciliation Account </a:t>
            </a:r>
          </a:p>
          <a:p>
            <a:pPr marL="358775" indent="-358775">
              <a:spcBef>
                <a:spcPts val="1800"/>
              </a:spcBef>
              <a:buClr>
                <a:schemeClr val="accent1"/>
              </a:buClr>
              <a:buSzPct val="100000"/>
              <a:buFont typeface="Wingdings" panose="05000000000000000000" pitchFamily="2" charset="2"/>
              <a:buChar char="§"/>
            </a:pPr>
            <a:r>
              <a:rPr lang="en-US" sz="1600" dirty="0"/>
              <a:t>An individual G/L account recorded in line-item detail in the sub-ledger and summarized in the G/L</a:t>
            </a:r>
          </a:p>
          <a:p>
            <a:pPr marL="358775" indent="-358775">
              <a:spcBef>
                <a:spcPts val="1800"/>
              </a:spcBef>
              <a:buClr>
                <a:schemeClr val="accent1"/>
              </a:buClr>
              <a:buSzPct val="100000"/>
              <a:buFont typeface="Wingdings" panose="05000000000000000000" pitchFamily="2" charset="2"/>
              <a:buChar char="§"/>
            </a:pPr>
            <a:r>
              <a:rPr lang="en-US" sz="1600" dirty="0"/>
              <a:t>The information entered into the reconciliation account is all line-item data from the vendor account. </a:t>
            </a:r>
          </a:p>
          <a:p>
            <a:pPr marL="358775" indent="-358775">
              <a:spcBef>
                <a:spcPts val="1800"/>
              </a:spcBef>
              <a:buClr>
                <a:schemeClr val="accent1"/>
              </a:buClr>
              <a:buSzPct val="100000"/>
              <a:buFont typeface="Wingdings" panose="05000000000000000000" pitchFamily="2" charset="2"/>
              <a:buChar char="§"/>
            </a:pPr>
            <a:r>
              <a:rPr lang="en-US" sz="1600" dirty="0"/>
              <a:t>The reconciliation in the G/L is at the summary level and is used to reconcile against the vendor account at the total level, while the sub-ledger identifies line-item data.</a:t>
            </a:r>
          </a:p>
          <a:p>
            <a:pPr marL="358775" indent="-358775">
              <a:spcBef>
                <a:spcPts val="1800"/>
              </a:spcBef>
              <a:buClr>
                <a:schemeClr val="accent1"/>
              </a:buClr>
              <a:buSzPct val="100000"/>
              <a:buFont typeface="Wingdings" panose="05000000000000000000" pitchFamily="2" charset="2"/>
              <a:buChar char="§"/>
            </a:pPr>
            <a:r>
              <a:rPr lang="en-US" sz="1600" dirty="0"/>
              <a:t>Postings to sub-ledgers (such as accounts receivable or accounts payable) are automatically concurrently posted to the corresponding reconciliation account in the General Ledger </a:t>
            </a:r>
          </a:p>
          <a:p>
            <a:pPr marL="358775" indent="-358775">
              <a:spcBef>
                <a:spcPts val="1800"/>
              </a:spcBef>
              <a:buClr>
                <a:schemeClr val="accent1"/>
              </a:buClr>
              <a:buSzPct val="100000"/>
              <a:buFont typeface="Wingdings" panose="05000000000000000000" pitchFamily="2" charset="2"/>
              <a:buChar char="§"/>
            </a:pPr>
            <a:r>
              <a:rPr lang="en-US" sz="1600" dirty="0"/>
              <a:t>Thus, the General Ledger is automatically updated and remains in balance with the customer and vendor individual account totals </a:t>
            </a:r>
          </a:p>
          <a:p>
            <a:pPr>
              <a:spcBef>
                <a:spcPts val="1800"/>
              </a:spcBef>
              <a:buClr>
                <a:schemeClr val="accent1"/>
              </a:buClr>
              <a:buSzPct val="100000"/>
            </a:pPr>
            <a:r>
              <a:rPr lang="en-US" sz="1600" b="1" dirty="0"/>
              <a:t>Sort Key</a:t>
            </a:r>
          </a:p>
          <a:p>
            <a:pPr marL="358775" indent="-358775">
              <a:spcBef>
                <a:spcPts val="1800"/>
              </a:spcBef>
              <a:buClr>
                <a:schemeClr val="accent1"/>
              </a:buClr>
              <a:buSzPct val="100000"/>
              <a:buFont typeface="Wingdings" panose="05000000000000000000" pitchFamily="2" charset="2"/>
              <a:buChar char="§"/>
            </a:pPr>
            <a:r>
              <a:rPr lang="en-US" sz="1600" dirty="0"/>
              <a:t>Used to select a sort for the allocation field</a:t>
            </a:r>
          </a:p>
        </p:txBody>
      </p:sp>
    </p:spTree>
    <p:extLst>
      <p:ext uri="{BB962C8B-B14F-4D97-AF65-F5344CB8AC3E}">
        <p14:creationId xmlns:p14="http://schemas.microsoft.com/office/powerpoint/2010/main" val="1908700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 Payment Transactions</a:t>
            </a:r>
          </a:p>
        </p:txBody>
      </p:sp>
      <p:sp>
        <p:nvSpPr>
          <p:cNvPr id="5" name="Rectangle 3">
            <a:extLst>
              <a:ext uri="{FF2B5EF4-FFF2-40B4-BE49-F238E27FC236}">
                <a16:creationId xmlns:a16="http://schemas.microsoft.com/office/drawing/2014/main" id="{1EDE2C40-BAD9-4185-8D6A-8A9D111627C8}"/>
              </a:ext>
            </a:extLst>
          </p:cNvPr>
          <p:cNvSpPr>
            <a:spLocks noChangeArrowheads="1"/>
          </p:cNvSpPr>
          <p:nvPr/>
        </p:nvSpPr>
        <p:spPr bwMode="auto">
          <a:xfrm>
            <a:off x="227348" y="991614"/>
            <a:ext cx="11688427" cy="5586145"/>
          </a:xfrm>
          <a:prstGeom prst="rect">
            <a:avLst/>
          </a:prstGeom>
        </p:spPr>
        <p:txBody>
          <a:bodyPr wrap="square">
            <a:spAutoFit/>
          </a:bodyPr>
          <a:lstStyle/>
          <a:p>
            <a:pPr>
              <a:spcBef>
                <a:spcPts val="1800"/>
              </a:spcBef>
              <a:buClr>
                <a:schemeClr val="accent1"/>
              </a:buClr>
              <a:buSzPct val="100000"/>
            </a:pPr>
            <a:r>
              <a:rPr lang="en-US" sz="1600" b="1" dirty="0"/>
              <a:t>Payment Data</a:t>
            </a:r>
          </a:p>
          <a:p>
            <a:pPr marL="358775" indent="-358775">
              <a:spcBef>
                <a:spcPts val="1800"/>
              </a:spcBef>
              <a:buClr>
                <a:schemeClr val="accent1"/>
              </a:buClr>
              <a:buSzPct val="100000"/>
              <a:buFont typeface="Wingdings" panose="05000000000000000000" pitchFamily="2" charset="2"/>
              <a:buChar char="§"/>
            </a:pPr>
            <a:r>
              <a:rPr lang="en-US" sz="1600" dirty="0"/>
              <a:t>Payment Terms (cash discounts and favorable payment periods offered by vendor)</a:t>
            </a:r>
          </a:p>
          <a:p>
            <a:pPr marL="358775" indent="-358775">
              <a:spcBef>
                <a:spcPts val="1800"/>
              </a:spcBef>
              <a:buClr>
                <a:schemeClr val="accent1"/>
              </a:buClr>
              <a:buSzPct val="100000"/>
              <a:buFont typeface="Wingdings" panose="05000000000000000000" pitchFamily="2" charset="2"/>
              <a:buChar char="§"/>
            </a:pPr>
            <a:r>
              <a:rPr lang="en-US" sz="1600" dirty="0"/>
              <a:t>Tolerance Group (the limit to which an event can deviate)</a:t>
            </a:r>
          </a:p>
          <a:p>
            <a:pPr marL="358775" indent="-358775">
              <a:spcBef>
                <a:spcPts val="1800"/>
              </a:spcBef>
              <a:buClr>
                <a:schemeClr val="accent1"/>
              </a:buClr>
              <a:buSzPct val="100000"/>
              <a:buFont typeface="Wingdings" panose="05000000000000000000" pitchFamily="2" charset="2"/>
              <a:buChar char="§"/>
            </a:pPr>
            <a:r>
              <a:rPr lang="en-US" sz="1600" dirty="0"/>
              <a:t>Check Double Invoice (to check for double or duplicate invoices when they are entered)</a:t>
            </a:r>
          </a:p>
          <a:p>
            <a:pPr marL="358775" indent="-358775">
              <a:spcBef>
                <a:spcPts val="1800"/>
              </a:spcBef>
              <a:buClr>
                <a:schemeClr val="accent1"/>
              </a:buClr>
              <a:buSzPct val="100000"/>
              <a:buFont typeface="Wingdings" panose="05000000000000000000" pitchFamily="2" charset="2"/>
              <a:buChar char="§"/>
            </a:pPr>
            <a:r>
              <a:rPr lang="en-US" sz="1600" dirty="0"/>
              <a:t>Check Cashing Time</a:t>
            </a:r>
          </a:p>
          <a:p>
            <a:pPr>
              <a:spcBef>
                <a:spcPts val="1800"/>
              </a:spcBef>
              <a:buClr>
                <a:schemeClr val="accent1"/>
              </a:buClr>
              <a:buSzPct val="100000"/>
            </a:pPr>
            <a:r>
              <a:rPr lang="en-US" sz="1600" b="1" dirty="0"/>
              <a:t>Automatic Payment Transactions</a:t>
            </a:r>
          </a:p>
          <a:p>
            <a:pPr marL="358775" indent="-358775">
              <a:spcBef>
                <a:spcPts val="1800"/>
              </a:spcBef>
              <a:buClr>
                <a:schemeClr val="accent1"/>
              </a:buClr>
              <a:buSzPct val="100000"/>
              <a:buFont typeface="Wingdings" panose="05000000000000000000" pitchFamily="2" charset="2"/>
              <a:buChar char="§"/>
            </a:pPr>
            <a:r>
              <a:rPr lang="en-US" sz="1600" dirty="0"/>
              <a:t>Payment Methods</a:t>
            </a:r>
          </a:p>
          <a:p>
            <a:pPr marL="358775" indent="-358775">
              <a:spcBef>
                <a:spcPts val="1800"/>
              </a:spcBef>
              <a:buClr>
                <a:schemeClr val="accent1"/>
              </a:buClr>
              <a:buSzPct val="100000"/>
              <a:buFont typeface="Wingdings" panose="05000000000000000000" pitchFamily="2" charset="2"/>
              <a:buChar char="§"/>
            </a:pPr>
            <a:r>
              <a:rPr lang="en-US" sz="1600" dirty="0"/>
              <a:t>Alternate Payee</a:t>
            </a:r>
          </a:p>
          <a:p>
            <a:pPr marL="358775" indent="-358775">
              <a:spcBef>
                <a:spcPts val="1800"/>
              </a:spcBef>
              <a:buClr>
                <a:schemeClr val="accent1"/>
              </a:buClr>
              <a:buSzPct val="100000"/>
              <a:buFont typeface="Wingdings" panose="05000000000000000000" pitchFamily="2" charset="2"/>
              <a:buChar char="§"/>
            </a:pPr>
            <a:r>
              <a:rPr lang="en-US" sz="1600" dirty="0"/>
              <a:t>Payment Block(prevent any open items from being paid)</a:t>
            </a:r>
          </a:p>
          <a:p>
            <a:pPr marL="358775" indent="-358775">
              <a:spcBef>
                <a:spcPts val="1800"/>
              </a:spcBef>
              <a:buClr>
                <a:schemeClr val="accent1"/>
              </a:buClr>
              <a:buSzPct val="100000"/>
              <a:buFont typeface="Wingdings" panose="05000000000000000000" pitchFamily="2" charset="2"/>
              <a:buChar char="§"/>
            </a:pPr>
            <a:r>
              <a:rPr lang="en-US" sz="1600" dirty="0"/>
              <a:t>Grouping Key</a:t>
            </a:r>
          </a:p>
          <a:p>
            <a:pPr>
              <a:spcBef>
                <a:spcPts val="1800"/>
              </a:spcBef>
              <a:buClr>
                <a:schemeClr val="accent1"/>
              </a:buClr>
              <a:buSzPct val="100000"/>
            </a:pPr>
            <a:r>
              <a:rPr lang="en-US" sz="1600" b="1" dirty="0"/>
              <a:t>Invoice Verification</a:t>
            </a:r>
          </a:p>
          <a:p>
            <a:pPr marL="358775" indent="-358775">
              <a:spcBef>
                <a:spcPts val="1800"/>
              </a:spcBef>
              <a:buClr>
                <a:schemeClr val="accent1"/>
              </a:buClr>
              <a:buSzPct val="100000"/>
              <a:buFont typeface="Wingdings" panose="05000000000000000000" pitchFamily="2" charset="2"/>
              <a:buChar char="§"/>
            </a:pPr>
            <a:r>
              <a:rPr lang="en-US" sz="1600" dirty="0"/>
              <a:t>Tolerance Group</a:t>
            </a:r>
          </a:p>
        </p:txBody>
      </p:sp>
    </p:spTree>
    <p:extLst>
      <p:ext uri="{BB962C8B-B14F-4D97-AF65-F5344CB8AC3E}">
        <p14:creationId xmlns:p14="http://schemas.microsoft.com/office/powerpoint/2010/main" val="1427901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Master – Correspondence Accounting</a:t>
            </a:r>
          </a:p>
        </p:txBody>
      </p:sp>
      <p:sp>
        <p:nvSpPr>
          <p:cNvPr id="5" name="Rectangle 3">
            <a:extLst>
              <a:ext uri="{FF2B5EF4-FFF2-40B4-BE49-F238E27FC236}">
                <a16:creationId xmlns:a16="http://schemas.microsoft.com/office/drawing/2014/main" id="{C1626035-3183-4039-A0B3-0A1D1C348408}"/>
              </a:ext>
            </a:extLst>
          </p:cNvPr>
          <p:cNvSpPr>
            <a:spLocks noChangeArrowheads="1"/>
          </p:cNvSpPr>
          <p:nvPr/>
        </p:nvSpPr>
        <p:spPr bwMode="auto">
          <a:xfrm>
            <a:off x="227348" y="991614"/>
            <a:ext cx="11688427" cy="4154984"/>
          </a:xfrm>
          <a:prstGeom prst="rect">
            <a:avLst/>
          </a:prstGeom>
        </p:spPr>
        <p:txBody>
          <a:bodyPr wrap="square">
            <a:spAutoFit/>
          </a:bodyPr>
          <a:lstStyle/>
          <a:p>
            <a:pPr>
              <a:spcBef>
                <a:spcPts val="1800"/>
              </a:spcBef>
              <a:buClr>
                <a:schemeClr val="accent1"/>
              </a:buClr>
              <a:buSzPct val="100000"/>
            </a:pPr>
            <a:r>
              <a:rPr lang="en-US" sz="1600" b="1" dirty="0"/>
              <a:t>Dunning Data</a:t>
            </a:r>
          </a:p>
          <a:p>
            <a:pPr marL="358775" indent="-358775">
              <a:spcBef>
                <a:spcPts val="1800"/>
              </a:spcBef>
              <a:buClr>
                <a:schemeClr val="accent1"/>
              </a:buClr>
              <a:buSzPct val="100000"/>
              <a:buFont typeface="Wingdings" panose="05000000000000000000" pitchFamily="2" charset="2"/>
              <a:buChar char="§"/>
            </a:pPr>
            <a:r>
              <a:rPr lang="en-US" sz="1600" dirty="0"/>
              <a:t>Dunning Procedure: To remind vendors to deliver the material from the purchase orders</a:t>
            </a:r>
          </a:p>
          <a:p>
            <a:pPr marL="358775" indent="-358775">
              <a:spcBef>
                <a:spcPts val="1800"/>
              </a:spcBef>
              <a:buClr>
                <a:schemeClr val="accent1"/>
              </a:buClr>
              <a:buSzPct val="100000"/>
              <a:buFont typeface="Wingdings" panose="05000000000000000000" pitchFamily="2" charset="2"/>
              <a:buChar char="§"/>
            </a:pPr>
            <a:r>
              <a:rPr lang="en-US" sz="1600" dirty="0"/>
              <a:t>Dunning Block: If selected, the vendor is not for dunning run</a:t>
            </a:r>
          </a:p>
          <a:p>
            <a:pPr marL="358775" indent="-358775">
              <a:spcBef>
                <a:spcPts val="1800"/>
              </a:spcBef>
              <a:buClr>
                <a:schemeClr val="accent1"/>
              </a:buClr>
              <a:buSzPct val="100000"/>
              <a:buFont typeface="Wingdings" panose="05000000000000000000" pitchFamily="2" charset="2"/>
              <a:buChar char="§"/>
            </a:pPr>
            <a:r>
              <a:rPr lang="en-US" sz="1600" dirty="0"/>
              <a:t>Dunning Recipient </a:t>
            </a:r>
          </a:p>
          <a:p>
            <a:pPr marL="358775" indent="-358775">
              <a:spcBef>
                <a:spcPts val="1800"/>
              </a:spcBef>
              <a:buClr>
                <a:schemeClr val="accent1"/>
              </a:buClr>
              <a:buSzPct val="100000"/>
              <a:buFont typeface="Wingdings" panose="05000000000000000000" pitchFamily="2" charset="2"/>
              <a:buChar char="§"/>
            </a:pPr>
            <a:r>
              <a:rPr lang="en-US" sz="1600" dirty="0"/>
              <a:t>Date of Legal Dunning Procedure</a:t>
            </a:r>
          </a:p>
          <a:p>
            <a:pPr marL="358775" indent="-358775">
              <a:spcBef>
                <a:spcPts val="1800"/>
              </a:spcBef>
              <a:buClr>
                <a:schemeClr val="accent1"/>
              </a:buClr>
              <a:buSzPct val="100000"/>
              <a:buFont typeface="Wingdings" panose="05000000000000000000" pitchFamily="2" charset="2"/>
              <a:buChar char="§"/>
            </a:pPr>
            <a:r>
              <a:rPr lang="en-US" sz="1600" dirty="0"/>
              <a:t>Dunning Level</a:t>
            </a:r>
          </a:p>
          <a:p>
            <a:pPr marL="358775" indent="-358775">
              <a:spcBef>
                <a:spcPts val="1800"/>
              </a:spcBef>
              <a:buClr>
                <a:schemeClr val="accent1"/>
              </a:buClr>
              <a:buSzPct val="100000"/>
              <a:buFont typeface="Wingdings" panose="05000000000000000000" pitchFamily="2" charset="2"/>
              <a:buChar char="§"/>
            </a:pPr>
            <a:r>
              <a:rPr lang="en-US" sz="1600" dirty="0"/>
              <a:t>Dunning Clerk</a:t>
            </a:r>
          </a:p>
          <a:p>
            <a:pPr>
              <a:spcBef>
                <a:spcPts val="1800"/>
              </a:spcBef>
              <a:buClr>
                <a:schemeClr val="accent1"/>
              </a:buClr>
              <a:buSzPct val="100000"/>
            </a:pPr>
            <a:r>
              <a:rPr lang="en-US" sz="1600" b="1" dirty="0"/>
              <a:t>Correspondence Information</a:t>
            </a:r>
          </a:p>
          <a:p>
            <a:pPr marL="358775" indent="-358775">
              <a:spcBef>
                <a:spcPts val="1800"/>
              </a:spcBef>
              <a:buClr>
                <a:schemeClr val="accent1"/>
              </a:buClr>
              <a:buSzPct val="100000"/>
              <a:buFont typeface="Wingdings" panose="05000000000000000000" pitchFamily="2" charset="2"/>
              <a:buChar char="§"/>
            </a:pPr>
            <a:r>
              <a:rPr lang="en-US" sz="1600" dirty="0"/>
              <a:t>Account Statement</a:t>
            </a:r>
          </a:p>
        </p:txBody>
      </p:sp>
    </p:spTree>
    <p:extLst>
      <p:ext uri="{BB962C8B-B14F-4D97-AF65-F5344CB8AC3E}">
        <p14:creationId xmlns:p14="http://schemas.microsoft.com/office/powerpoint/2010/main" val="3973891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Use</a:t>
            </a:r>
          </a:p>
        </p:txBody>
      </p:sp>
      <p:sp>
        <p:nvSpPr>
          <p:cNvPr id="3" name="Rectangle 2"/>
          <p:cNvSpPr/>
          <p:nvPr/>
        </p:nvSpPr>
        <p:spPr>
          <a:xfrm>
            <a:off x="227349" y="987420"/>
            <a:ext cx="11688761" cy="2508379"/>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The Accounts Payable application component records and administers accounting data for all vendors</a:t>
            </a:r>
          </a:p>
          <a:p>
            <a:pPr marL="358775" indent="-358775">
              <a:spcBef>
                <a:spcPts val="1800"/>
              </a:spcBef>
              <a:buClr>
                <a:schemeClr val="accent1"/>
              </a:buClr>
              <a:buFont typeface="Wingdings" panose="05000000000000000000" pitchFamily="2" charset="2"/>
              <a:buChar char="§"/>
              <a:defRPr/>
            </a:pPr>
            <a:r>
              <a:rPr lang="en-US" sz="1600" dirty="0"/>
              <a:t>The system automatically makes postings in response to the operative transactions</a:t>
            </a:r>
          </a:p>
          <a:p>
            <a:pPr marL="358775" indent="-358775">
              <a:spcBef>
                <a:spcPts val="1800"/>
              </a:spcBef>
              <a:buClr>
                <a:schemeClr val="accent1"/>
              </a:buClr>
              <a:buFont typeface="Wingdings" panose="05000000000000000000" pitchFamily="2" charset="2"/>
              <a:buChar char="§"/>
              <a:defRPr/>
            </a:pPr>
            <a:r>
              <a:rPr lang="en-US" sz="1600" dirty="0"/>
              <a:t>Payables are paid with the payment program. The payment program supports all standard methods, also covers country-specific methods</a:t>
            </a:r>
          </a:p>
          <a:p>
            <a:pPr marL="358775" indent="-358775">
              <a:spcBef>
                <a:spcPts val="1800"/>
              </a:spcBef>
              <a:buClr>
                <a:schemeClr val="accent1"/>
              </a:buClr>
              <a:buFont typeface="Wingdings" panose="05000000000000000000" pitchFamily="2" charset="2"/>
              <a:buChar char="§"/>
              <a:defRPr/>
            </a:pPr>
            <a:r>
              <a:rPr lang="en-US" sz="1600" dirty="0"/>
              <a:t>Postings made in Account Payable are simultaneously recorded in GL where different G/L accounts are updated based on the transaction involved. The system contains due date forecasts and other standard reports that you can  to help you monitor open items</a:t>
            </a:r>
          </a:p>
        </p:txBody>
      </p:sp>
    </p:spTree>
    <p:extLst>
      <p:ext uri="{BB962C8B-B14F-4D97-AF65-F5344CB8AC3E}">
        <p14:creationId xmlns:p14="http://schemas.microsoft.com/office/powerpoint/2010/main" val="212468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Challenges</a:t>
            </a:r>
          </a:p>
        </p:txBody>
      </p:sp>
      <p:sp>
        <p:nvSpPr>
          <p:cNvPr id="3" name="Rectangle 2"/>
          <p:cNvSpPr/>
          <p:nvPr/>
        </p:nvSpPr>
        <p:spPr>
          <a:xfrm>
            <a:off x="227013" y="1005557"/>
            <a:ext cx="11688761" cy="3708708"/>
          </a:xfrm>
          <a:prstGeom prst="rect">
            <a:avLst/>
          </a:prstGeom>
        </p:spPr>
        <p:txBody>
          <a:bodyPr wrap="square">
            <a:spAutoFit/>
          </a:bodyPr>
          <a:lstStyle/>
          <a:p>
            <a:pPr>
              <a:spcBef>
                <a:spcPts val="1800"/>
              </a:spcBef>
              <a:buClr>
                <a:schemeClr val="accent1"/>
              </a:buClr>
              <a:defRPr/>
            </a:pPr>
            <a:r>
              <a:rPr lang="en-US" sz="1600" b="1" dirty="0"/>
              <a:t>Business Challenge:</a:t>
            </a:r>
          </a:p>
          <a:p>
            <a:pPr marL="358775" indent="-358775">
              <a:spcBef>
                <a:spcPts val="1800"/>
              </a:spcBef>
              <a:buClr>
                <a:schemeClr val="accent1"/>
              </a:buClr>
              <a:buFont typeface="Wingdings" panose="05000000000000000000" pitchFamily="2" charset="2"/>
              <a:buChar char="§"/>
              <a:defRPr/>
            </a:pPr>
            <a:r>
              <a:rPr lang="en-US" sz="1600" dirty="0"/>
              <a:t>The Accounts payable process, mainly the payment process in SAP should be compatible with all systems, methods used to make payments like EDI, wire transfer etc.</a:t>
            </a:r>
          </a:p>
          <a:p>
            <a:pPr marL="358775" indent="-358775">
              <a:spcBef>
                <a:spcPts val="1800"/>
              </a:spcBef>
              <a:buClr>
                <a:schemeClr val="accent1"/>
              </a:buClr>
              <a:buFont typeface="Wingdings" panose="05000000000000000000" pitchFamily="2" charset="2"/>
              <a:buChar char="§"/>
              <a:defRPr/>
            </a:pPr>
            <a:r>
              <a:rPr lang="en-US" sz="1600" dirty="0"/>
              <a:t>Should be able to make timely payment to the suppliers</a:t>
            </a:r>
          </a:p>
          <a:p>
            <a:pPr marL="358775" indent="-358775">
              <a:spcBef>
                <a:spcPts val="1800"/>
              </a:spcBef>
              <a:buClr>
                <a:schemeClr val="accent1"/>
              </a:buClr>
              <a:buFont typeface="Wingdings" panose="05000000000000000000" pitchFamily="2" charset="2"/>
              <a:buChar char="§"/>
              <a:defRPr/>
            </a:pPr>
            <a:r>
              <a:rPr lang="en-US" sz="1600" dirty="0"/>
              <a:t>The accounts payable function provides an opportunity to improve    business performance. Close  management of the accounts payable function can have a direct impact on an enterprise’s cash flow and on vendor satisfaction and supply chain functioning</a:t>
            </a:r>
          </a:p>
          <a:p>
            <a:pPr marL="358775" indent="-358775">
              <a:spcBef>
                <a:spcPts val="1800"/>
              </a:spcBef>
              <a:buClr>
                <a:schemeClr val="accent1"/>
              </a:buClr>
              <a:buFont typeface="Wingdings" panose="05000000000000000000" pitchFamily="2" charset="2"/>
              <a:buChar char="§"/>
              <a:defRPr/>
            </a:pPr>
            <a:r>
              <a:rPr lang="en-US" sz="1600" dirty="0"/>
              <a:t>Account payable system make sure that payment should be in due date and there by achieving cash flow and fund flow optimization</a:t>
            </a:r>
          </a:p>
          <a:p>
            <a:pPr marL="358775" indent="-358775">
              <a:spcBef>
                <a:spcPts val="1800"/>
              </a:spcBef>
              <a:buClr>
                <a:schemeClr val="accent1"/>
              </a:buClr>
              <a:buFont typeface="Wingdings" panose="05000000000000000000" pitchFamily="2" charset="2"/>
              <a:buChar char="§"/>
              <a:defRPr/>
            </a:pPr>
            <a:r>
              <a:rPr lang="en-US" sz="1600" dirty="0"/>
              <a:t>Each and every business transaction  to be tracked and recorded as per accounting principle</a:t>
            </a:r>
          </a:p>
        </p:txBody>
      </p:sp>
    </p:spTree>
    <p:extLst>
      <p:ext uri="{BB962C8B-B14F-4D97-AF65-F5344CB8AC3E}">
        <p14:creationId xmlns:p14="http://schemas.microsoft.com/office/powerpoint/2010/main" val="352307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dirty="0"/>
              <a:t>GL and Subsidiary Ledger</a:t>
            </a:r>
          </a:p>
        </p:txBody>
      </p:sp>
      <p:sp>
        <p:nvSpPr>
          <p:cNvPr id="11268" name="Rectangle 1024"/>
          <p:cNvSpPr>
            <a:spLocks noChangeArrowheads="1"/>
          </p:cNvSpPr>
          <p:nvPr/>
        </p:nvSpPr>
        <p:spPr bwMode="auto">
          <a:xfrm>
            <a:off x="227349" y="991614"/>
            <a:ext cx="11737302" cy="584775"/>
          </a:xfrm>
          <a:prstGeom prst="rect">
            <a:avLst/>
          </a:prstGeom>
          <a:noFill/>
          <a:ln w="9525">
            <a:noFill/>
            <a:miter lim="800000"/>
            <a:headEnd/>
            <a:tailEnd/>
          </a:ln>
        </p:spPr>
        <p:txBody>
          <a:bodyPr wrap="square">
            <a:spAutoFit/>
          </a:bodyPr>
          <a:lstStyle/>
          <a:p>
            <a:r>
              <a:rPr lang="en-US" sz="1600" b="1" i="1" dirty="0">
                <a:latin typeface="+mj-lt"/>
              </a:rPr>
              <a:t>When you post items to a subsidiary ledger, the system automatically posts the same data to the general ledger.</a:t>
            </a:r>
          </a:p>
        </p:txBody>
      </p:sp>
      <p:grpSp>
        <p:nvGrpSpPr>
          <p:cNvPr id="23" name="Group 22">
            <a:extLst>
              <a:ext uri="{FF2B5EF4-FFF2-40B4-BE49-F238E27FC236}">
                <a16:creationId xmlns:a16="http://schemas.microsoft.com/office/drawing/2014/main" id="{E46BD7F7-93F2-445C-9BB3-41C3AADA240F}"/>
              </a:ext>
            </a:extLst>
          </p:cNvPr>
          <p:cNvGrpSpPr/>
          <p:nvPr/>
        </p:nvGrpSpPr>
        <p:grpSpPr>
          <a:xfrm>
            <a:off x="914400" y="2514600"/>
            <a:ext cx="10363200" cy="2971800"/>
            <a:chOff x="1037389" y="2514600"/>
            <a:chExt cx="10363200" cy="2971800"/>
          </a:xfrm>
        </p:grpSpPr>
        <p:grpSp>
          <p:nvGrpSpPr>
            <p:cNvPr id="24" name="Group 23">
              <a:extLst>
                <a:ext uri="{FF2B5EF4-FFF2-40B4-BE49-F238E27FC236}">
                  <a16:creationId xmlns:a16="http://schemas.microsoft.com/office/drawing/2014/main" id="{70004C7E-13BD-4661-9DB2-7507FDE4FAA1}"/>
                </a:ext>
              </a:extLst>
            </p:cNvPr>
            <p:cNvGrpSpPr/>
            <p:nvPr/>
          </p:nvGrpSpPr>
          <p:grpSpPr>
            <a:xfrm>
              <a:off x="3983789" y="3218448"/>
              <a:ext cx="3759200" cy="1447800"/>
              <a:chOff x="3983789" y="3218448"/>
              <a:chExt cx="3759200" cy="1447800"/>
            </a:xfrm>
          </p:grpSpPr>
          <p:sp>
            <p:nvSpPr>
              <p:cNvPr id="36" name="AutoShape 1039">
                <a:extLst>
                  <a:ext uri="{FF2B5EF4-FFF2-40B4-BE49-F238E27FC236}">
                    <a16:creationId xmlns:a16="http://schemas.microsoft.com/office/drawing/2014/main" id="{9982DDC0-CD3C-4D2F-AB88-A01F7E913386}"/>
                  </a:ext>
                </a:extLst>
              </p:cNvPr>
              <p:cNvSpPr>
                <a:spLocks noChangeArrowheads="1"/>
              </p:cNvSpPr>
              <p:nvPr/>
            </p:nvSpPr>
            <p:spPr bwMode="auto">
              <a:xfrm>
                <a:off x="3983789" y="3866148"/>
                <a:ext cx="812800" cy="76200"/>
              </a:xfrm>
              <a:prstGeom prst="rightArrow">
                <a:avLst>
                  <a:gd name="adj1" fmla="val 50000"/>
                  <a:gd name="adj2" fmla="val 200000"/>
                </a:avLst>
              </a:prstGeom>
              <a:noFill/>
              <a:ln w="9525" algn="ctr">
                <a:solidFill>
                  <a:srgbClr val="FF00FF"/>
                </a:solidFill>
                <a:miter lim="800000"/>
                <a:headEnd/>
                <a:tailEnd/>
              </a:ln>
            </p:spPr>
            <p:txBody>
              <a:bodyPr wrap="none" anchor="ctr"/>
              <a:lstStyle/>
              <a:p>
                <a:endParaRPr lang="en-US" sz="1600">
                  <a:latin typeface="+mj-lt"/>
                </a:endParaRPr>
              </a:p>
            </p:txBody>
          </p:sp>
          <p:sp>
            <p:nvSpPr>
              <p:cNvPr id="37" name="AutoShape 1040">
                <a:extLst>
                  <a:ext uri="{FF2B5EF4-FFF2-40B4-BE49-F238E27FC236}">
                    <a16:creationId xmlns:a16="http://schemas.microsoft.com/office/drawing/2014/main" id="{89C41BD5-CEA5-4235-86F8-EA03844172B1}"/>
                  </a:ext>
                </a:extLst>
              </p:cNvPr>
              <p:cNvSpPr>
                <a:spLocks noChangeArrowheads="1"/>
              </p:cNvSpPr>
              <p:nvPr/>
            </p:nvSpPr>
            <p:spPr bwMode="auto">
              <a:xfrm>
                <a:off x="6930189" y="3866147"/>
                <a:ext cx="812800" cy="132348"/>
              </a:xfrm>
              <a:prstGeom prst="rightArrow">
                <a:avLst>
                  <a:gd name="adj1" fmla="val 50000"/>
                  <a:gd name="adj2" fmla="val 200000"/>
                </a:avLst>
              </a:prstGeom>
              <a:noFill/>
              <a:ln w="9525" algn="ctr">
                <a:solidFill>
                  <a:srgbClr val="FF00FF"/>
                </a:solidFill>
                <a:miter lim="800000"/>
                <a:headEnd/>
                <a:tailEnd/>
              </a:ln>
            </p:spPr>
            <p:txBody>
              <a:bodyPr wrap="none" anchor="ctr"/>
              <a:lstStyle/>
              <a:p>
                <a:endParaRPr lang="en-US" sz="1600">
                  <a:latin typeface="+mj-lt"/>
                </a:endParaRPr>
              </a:p>
            </p:txBody>
          </p:sp>
          <p:sp>
            <p:nvSpPr>
              <p:cNvPr id="38" name="AutoShape 1041">
                <a:extLst>
                  <a:ext uri="{FF2B5EF4-FFF2-40B4-BE49-F238E27FC236}">
                    <a16:creationId xmlns:a16="http://schemas.microsoft.com/office/drawing/2014/main" id="{DDA20120-C536-40C6-9711-826561E8A9E2}"/>
                  </a:ext>
                </a:extLst>
              </p:cNvPr>
              <p:cNvSpPr>
                <a:spLocks noChangeArrowheads="1"/>
              </p:cNvSpPr>
              <p:nvPr/>
            </p:nvSpPr>
            <p:spPr bwMode="auto">
              <a:xfrm>
                <a:off x="4796589" y="3218448"/>
                <a:ext cx="2133600" cy="1447800"/>
              </a:xfrm>
              <a:prstGeom prst="can">
                <a:avLst>
                  <a:gd name="adj" fmla="val 25000"/>
                </a:avLst>
              </a:prstGeom>
              <a:noFill/>
              <a:ln w="9525">
                <a:solidFill>
                  <a:srgbClr val="FF00FF"/>
                </a:solidFill>
                <a:round/>
                <a:headEnd/>
                <a:tailEnd/>
              </a:ln>
            </p:spPr>
            <p:txBody>
              <a:bodyPr wrap="none" anchor="ctr"/>
              <a:lstStyle/>
              <a:p>
                <a:endParaRPr lang="en-US" sz="1600">
                  <a:latin typeface="+mj-lt"/>
                </a:endParaRPr>
              </a:p>
            </p:txBody>
          </p:sp>
          <p:sp>
            <p:nvSpPr>
              <p:cNvPr id="39" name="Text Box 1042">
                <a:extLst>
                  <a:ext uri="{FF2B5EF4-FFF2-40B4-BE49-F238E27FC236}">
                    <a16:creationId xmlns:a16="http://schemas.microsoft.com/office/drawing/2014/main" id="{7A014FD3-867A-4FDD-BB16-4EC0BEB55A53}"/>
                  </a:ext>
                </a:extLst>
              </p:cNvPr>
              <p:cNvSpPr txBox="1">
                <a:spLocks noChangeArrowheads="1"/>
              </p:cNvSpPr>
              <p:nvPr/>
            </p:nvSpPr>
            <p:spPr bwMode="auto">
              <a:xfrm>
                <a:off x="4948989" y="3775241"/>
                <a:ext cx="1828800" cy="307777"/>
              </a:xfrm>
              <a:prstGeom prst="rect">
                <a:avLst/>
              </a:prstGeom>
              <a:noFill/>
              <a:ln w="9525" algn="ctr">
                <a:noFill/>
                <a:miter lim="800000"/>
                <a:headEnd/>
                <a:tailEnd/>
              </a:ln>
            </p:spPr>
            <p:txBody>
              <a:bodyPr>
                <a:spAutoFit/>
              </a:bodyPr>
              <a:lstStyle/>
              <a:p>
                <a:pPr algn="ctr">
                  <a:spcBef>
                    <a:spcPct val="50000"/>
                  </a:spcBef>
                </a:pPr>
                <a:r>
                  <a:rPr lang="en-US" sz="1400" b="1">
                    <a:latin typeface="+mj-lt"/>
                  </a:rPr>
                  <a:t>Recon A/C</a:t>
                </a:r>
              </a:p>
            </p:txBody>
          </p:sp>
        </p:grpSp>
        <p:grpSp>
          <p:nvGrpSpPr>
            <p:cNvPr id="25" name="Group 24">
              <a:extLst>
                <a:ext uri="{FF2B5EF4-FFF2-40B4-BE49-F238E27FC236}">
                  <a16:creationId xmlns:a16="http://schemas.microsoft.com/office/drawing/2014/main" id="{4CFA06EE-6DDC-40A5-BD10-2E9D7C581D80}"/>
                </a:ext>
              </a:extLst>
            </p:cNvPr>
            <p:cNvGrpSpPr/>
            <p:nvPr/>
          </p:nvGrpSpPr>
          <p:grpSpPr>
            <a:xfrm>
              <a:off x="7742989" y="2514600"/>
              <a:ext cx="3657600" cy="2971800"/>
              <a:chOff x="7742989" y="2514600"/>
              <a:chExt cx="3657600" cy="2971800"/>
            </a:xfrm>
          </p:grpSpPr>
          <p:sp>
            <p:nvSpPr>
              <p:cNvPr id="33" name="AutoShape 1035">
                <a:extLst>
                  <a:ext uri="{FF2B5EF4-FFF2-40B4-BE49-F238E27FC236}">
                    <a16:creationId xmlns:a16="http://schemas.microsoft.com/office/drawing/2014/main" id="{C47AFB11-12DD-47B9-BDA0-F35FDC29F1B7}"/>
                  </a:ext>
                </a:extLst>
              </p:cNvPr>
              <p:cNvSpPr>
                <a:spLocks noChangeArrowheads="1"/>
              </p:cNvSpPr>
              <p:nvPr/>
            </p:nvSpPr>
            <p:spPr bwMode="auto">
              <a:xfrm>
                <a:off x="7742989" y="2514600"/>
                <a:ext cx="3657600" cy="2971800"/>
              </a:xfrm>
              <a:prstGeom prst="can">
                <a:avLst>
                  <a:gd name="adj" fmla="val 27083"/>
                </a:avLst>
              </a:prstGeom>
              <a:solidFill>
                <a:schemeClr val="hlink"/>
              </a:solidFill>
              <a:ln w="9525">
                <a:noFill/>
                <a:round/>
                <a:headEnd/>
                <a:tailEnd/>
              </a:ln>
            </p:spPr>
            <p:txBody>
              <a:bodyPr wrap="none" anchor="ctr"/>
              <a:lstStyle/>
              <a:p>
                <a:pPr algn="ctr"/>
                <a:endParaRPr lang="en-US" sz="1600">
                  <a:latin typeface="+mj-lt"/>
                </a:endParaRPr>
              </a:p>
            </p:txBody>
          </p:sp>
          <p:sp>
            <p:nvSpPr>
              <p:cNvPr id="34" name="Text Box 1037">
                <a:extLst>
                  <a:ext uri="{FF2B5EF4-FFF2-40B4-BE49-F238E27FC236}">
                    <a16:creationId xmlns:a16="http://schemas.microsoft.com/office/drawing/2014/main" id="{8FF5AC9F-A3B5-4B4B-8D85-53AA2AB82AA1}"/>
                  </a:ext>
                </a:extLst>
              </p:cNvPr>
              <p:cNvSpPr txBox="1">
                <a:spLocks noChangeArrowheads="1"/>
              </p:cNvSpPr>
              <p:nvPr/>
            </p:nvSpPr>
            <p:spPr bwMode="auto">
              <a:xfrm>
                <a:off x="8200189" y="3803315"/>
                <a:ext cx="2743200" cy="338554"/>
              </a:xfrm>
              <a:prstGeom prst="rect">
                <a:avLst/>
              </a:prstGeom>
              <a:noFill/>
              <a:ln w="9525" algn="ctr">
                <a:noFill/>
                <a:miter lim="800000"/>
                <a:headEnd/>
                <a:tailEnd/>
              </a:ln>
            </p:spPr>
            <p:txBody>
              <a:bodyPr>
                <a:spAutoFit/>
              </a:bodyPr>
              <a:lstStyle/>
              <a:p>
                <a:pPr algn="ctr">
                  <a:spcBef>
                    <a:spcPct val="50000"/>
                  </a:spcBef>
                </a:pPr>
                <a:r>
                  <a:rPr lang="en-US" sz="1600" b="1" dirty="0">
                    <a:latin typeface="+mj-lt"/>
                  </a:rPr>
                  <a:t>General Ledger</a:t>
                </a:r>
              </a:p>
            </p:txBody>
          </p:sp>
          <p:sp>
            <p:nvSpPr>
              <p:cNvPr id="35" name="Text Box 1045">
                <a:extLst>
                  <a:ext uri="{FF2B5EF4-FFF2-40B4-BE49-F238E27FC236}">
                    <a16:creationId xmlns:a16="http://schemas.microsoft.com/office/drawing/2014/main" id="{5232C52A-843E-4FD7-8CF8-B6AFEEC55E8C}"/>
                  </a:ext>
                </a:extLst>
              </p:cNvPr>
              <p:cNvSpPr txBox="1">
                <a:spLocks noChangeArrowheads="1"/>
              </p:cNvSpPr>
              <p:nvPr/>
            </p:nvSpPr>
            <p:spPr bwMode="auto">
              <a:xfrm>
                <a:off x="8200189" y="2726006"/>
                <a:ext cx="2743200" cy="338554"/>
              </a:xfrm>
              <a:prstGeom prst="rect">
                <a:avLst/>
              </a:prstGeom>
              <a:noFill/>
              <a:ln w="9525" algn="ctr">
                <a:noFill/>
                <a:miter lim="800000"/>
                <a:headEnd/>
                <a:tailEnd/>
              </a:ln>
            </p:spPr>
            <p:txBody>
              <a:bodyPr>
                <a:spAutoFit/>
              </a:bodyPr>
              <a:lstStyle/>
              <a:p>
                <a:pPr algn="ctr">
                  <a:spcBef>
                    <a:spcPct val="50000"/>
                  </a:spcBef>
                </a:pPr>
                <a:r>
                  <a:rPr lang="en-US" sz="1600" b="1" dirty="0">
                    <a:latin typeface="+mj-lt"/>
                  </a:rPr>
                  <a:t>Data Updated</a:t>
                </a:r>
              </a:p>
            </p:txBody>
          </p:sp>
        </p:grpSp>
        <p:grpSp>
          <p:nvGrpSpPr>
            <p:cNvPr id="26" name="Group 25">
              <a:extLst>
                <a:ext uri="{FF2B5EF4-FFF2-40B4-BE49-F238E27FC236}">
                  <a16:creationId xmlns:a16="http://schemas.microsoft.com/office/drawing/2014/main" id="{E49A4EB5-C8E5-4D24-B4E0-755DD002573E}"/>
                </a:ext>
              </a:extLst>
            </p:cNvPr>
            <p:cNvGrpSpPr/>
            <p:nvPr/>
          </p:nvGrpSpPr>
          <p:grpSpPr>
            <a:xfrm>
              <a:off x="1037389" y="2743200"/>
              <a:ext cx="2946400" cy="2230656"/>
              <a:chOff x="1037389" y="2743200"/>
              <a:chExt cx="2946400" cy="2230656"/>
            </a:xfrm>
          </p:grpSpPr>
          <p:sp>
            <p:nvSpPr>
              <p:cNvPr id="27" name="AutoShape 1027">
                <a:extLst>
                  <a:ext uri="{FF2B5EF4-FFF2-40B4-BE49-F238E27FC236}">
                    <a16:creationId xmlns:a16="http://schemas.microsoft.com/office/drawing/2014/main" id="{7B09299A-DB8E-4671-B185-9754C4AB5B7A}"/>
                  </a:ext>
                </a:extLst>
              </p:cNvPr>
              <p:cNvSpPr>
                <a:spLocks noChangeArrowheads="1"/>
              </p:cNvSpPr>
              <p:nvPr/>
            </p:nvSpPr>
            <p:spPr bwMode="auto">
              <a:xfrm>
                <a:off x="1037389" y="2780099"/>
                <a:ext cx="2946400" cy="2193757"/>
              </a:xfrm>
              <a:prstGeom prst="can">
                <a:avLst>
                  <a:gd name="adj" fmla="val 25000"/>
                </a:avLst>
              </a:prstGeom>
              <a:solidFill>
                <a:schemeClr val="hlink"/>
              </a:solidFill>
              <a:ln w="9525">
                <a:noFill/>
                <a:round/>
                <a:headEnd/>
                <a:tailEnd/>
              </a:ln>
            </p:spPr>
            <p:txBody>
              <a:bodyPr wrap="none" anchor="ctr"/>
              <a:lstStyle/>
              <a:p>
                <a:endParaRPr lang="en-US" sz="1600">
                  <a:latin typeface="+mj-lt"/>
                </a:endParaRPr>
              </a:p>
            </p:txBody>
          </p:sp>
          <p:sp>
            <p:nvSpPr>
              <p:cNvPr id="28" name="Text Box 1028">
                <a:extLst>
                  <a:ext uri="{FF2B5EF4-FFF2-40B4-BE49-F238E27FC236}">
                    <a16:creationId xmlns:a16="http://schemas.microsoft.com/office/drawing/2014/main" id="{1422E16E-B183-4CDF-A49E-291B3245DFF7}"/>
                  </a:ext>
                </a:extLst>
              </p:cNvPr>
              <p:cNvSpPr txBox="1">
                <a:spLocks noChangeArrowheads="1"/>
              </p:cNvSpPr>
              <p:nvPr/>
            </p:nvSpPr>
            <p:spPr bwMode="auto">
              <a:xfrm>
                <a:off x="1392989" y="2874422"/>
                <a:ext cx="2235200" cy="338554"/>
              </a:xfrm>
              <a:prstGeom prst="rect">
                <a:avLst/>
              </a:prstGeom>
              <a:noFill/>
              <a:ln w="9525" algn="ctr">
                <a:noFill/>
                <a:miter lim="800000"/>
                <a:headEnd/>
                <a:tailEnd/>
              </a:ln>
            </p:spPr>
            <p:txBody>
              <a:bodyPr wrap="square">
                <a:spAutoFit/>
              </a:bodyPr>
              <a:lstStyle/>
              <a:p>
                <a:pPr algn="ctr">
                  <a:spcBef>
                    <a:spcPct val="50000"/>
                  </a:spcBef>
                </a:pPr>
                <a:r>
                  <a:rPr lang="en-US" sz="1600" b="1" dirty="0">
                    <a:latin typeface="+mj-lt"/>
                  </a:rPr>
                  <a:t>Data Entered</a:t>
                </a:r>
                <a:r>
                  <a:rPr lang="en-US" sz="1600" dirty="0">
                    <a:latin typeface="+mj-lt"/>
                  </a:rPr>
                  <a:t> </a:t>
                </a:r>
              </a:p>
            </p:txBody>
          </p:sp>
          <p:sp>
            <p:nvSpPr>
              <p:cNvPr id="29" name="Line 1029">
                <a:extLst>
                  <a:ext uri="{FF2B5EF4-FFF2-40B4-BE49-F238E27FC236}">
                    <a16:creationId xmlns:a16="http://schemas.microsoft.com/office/drawing/2014/main" id="{980B142A-5669-45DF-94A6-D83FA321674C}"/>
                  </a:ext>
                </a:extLst>
              </p:cNvPr>
              <p:cNvSpPr>
                <a:spLocks noChangeShapeType="1"/>
              </p:cNvSpPr>
              <p:nvPr/>
            </p:nvSpPr>
            <p:spPr bwMode="auto">
              <a:xfrm>
                <a:off x="1219200" y="3276600"/>
                <a:ext cx="1828800" cy="0"/>
              </a:xfrm>
              <a:prstGeom prst="line">
                <a:avLst/>
              </a:prstGeom>
              <a:noFill/>
              <a:ln w="9525">
                <a:noFill/>
                <a:round/>
                <a:headEnd/>
                <a:tailEnd/>
              </a:ln>
            </p:spPr>
            <p:txBody>
              <a:bodyPr/>
              <a:lstStyle/>
              <a:p>
                <a:endParaRPr lang="en-US" sz="1600">
                  <a:latin typeface="+mj-lt"/>
                </a:endParaRPr>
              </a:p>
            </p:txBody>
          </p:sp>
          <p:sp>
            <p:nvSpPr>
              <p:cNvPr id="30" name="Text Box 1032">
                <a:extLst>
                  <a:ext uri="{FF2B5EF4-FFF2-40B4-BE49-F238E27FC236}">
                    <a16:creationId xmlns:a16="http://schemas.microsoft.com/office/drawing/2014/main" id="{43B7A544-97D8-40B9-9035-72CAD7B012B8}"/>
                  </a:ext>
                </a:extLst>
              </p:cNvPr>
              <p:cNvSpPr txBox="1">
                <a:spLocks noChangeArrowheads="1"/>
              </p:cNvSpPr>
              <p:nvPr/>
            </p:nvSpPr>
            <p:spPr bwMode="auto">
              <a:xfrm>
                <a:off x="1540043" y="4021218"/>
                <a:ext cx="2138947" cy="584775"/>
              </a:xfrm>
              <a:prstGeom prst="rect">
                <a:avLst/>
              </a:prstGeom>
              <a:noFill/>
              <a:ln w="9525" algn="ctr">
                <a:noFill/>
                <a:miter lim="800000"/>
                <a:headEnd/>
                <a:tailEnd/>
              </a:ln>
            </p:spPr>
            <p:txBody>
              <a:bodyPr wrap="square">
                <a:spAutoFit/>
              </a:bodyPr>
              <a:lstStyle/>
              <a:p>
                <a:pPr algn="ctr">
                  <a:spcBef>
                    <a:spcPct val="50000"/>
                  </a:spcBef>
                </a:pPr>
                <a:r>
                  <a:rPr lang="en-US" sz="1600" b="1" dirty="0">
                    <a:latin typeface="+mj-lt"/>
                  </a:rPr>
                  <a:t>Subsidiary Ledger</a:t>
                </a:r>
              </a:p>
            </p:txBody>
          </p:sp>
          <p:sp>
            <p:nvSpPr>
              <p:cNvPr id="31" name="Line 1047">
                <a:extLst>
                  <a:ext uri="{FF2B5EF4-FFF2-40B4-BE49-F238E27FC236}">
                    <a16:creationId xmlns:a16="http://schemas.microsoft.com/office/drawing/2014/main" id="{345018AA-81DB-4BC7-875B-CC24AE278D64}"/>
                  </a:ext>
                </a:extLst>
              </p:cNvPr>
              <p:cNvSpPr>
                <a:spLocks noChangeShapeType="1"/>
              </p:cNvSpPr>
              <p:nvPr/>
            </p:nvSpPr>
            <p:spPr bwMode="auto">
              <a:xfrm>
                <a:off x="2641600" y="2743200"/>
                <a:ext cx="0" cy="685800"/>
              </a:xfrm>
              <a:prstGeom prst="line">
                <a:avLst/>
              </a:prstGeom>
              <a:noFill/>
              <a:ln w="9525">
                <a:noFill/>
                <a:round/>
                <a:headEnd/>
                <a:tailEnd type="triangle" w="med" len="med"/>
              </a:ln>
            </p:spPr>
            <p:txBody>
              <a:bodyPr/>
              <a:lstStyle/>
              <a:p>
                <a:endParaRPr lang="en-US" sz="1600">
                  <a:latin typeface="+mj-lt"/>
                </a:endParaRPr>
              </a:p>
            </p:txBody>
          </p:sp>
          <p:sp>
            <p:nvSpPr>
              <p:cNvPr id="32" name="Line 1049">
                <a:extLst>
                  <a:ext uri="{FF2B5EF4-FFF2-40B4-BE49-F238E27FC236}">
                    <a16:creationId xmlns:a16="http://schemas.microsoft.com/office/drawing/2014/main" id="{8FB64139-8B03-423D-A2AB-B619F5EADF07}"/>
                  </a:ext>
                </a:extLst>
              </p:cNvPr>
              <p:cNvSpPr>
                <a:spLocks noChangeShapeType="1"/>
              </p:cNvSpPr>
              <p:nvPr/>
            </p:nvSpPr>
            <p:spPr bwMode="auto">
              <a:xfrm>
                <a:off x="2510589" y="3370825"/>
                <a:ext cx="0" cy="609600"/>
              </a:xfrm>
              <a:prstGeom prst="line">
                <a:avLst/>
              </a:prstGeom>
              <a:noFill/>
              <a:ln w="28575">
                <a:solidFill>
                  <a:srgbClr val="FF00FF"/>
                </a:solidFill>
                <a:round/>
                <a:headEnd/>
                <a:tailEnd type="triangle" w="med" len="med"/>
              </a:ln>
            </p:spPr>
            <p:txBody>
              <a:bodyPr/>
              <a:lstStyle/>
              <a:p>
                <a:endParaRPr lang="en-US" sz="1600">
                  <a:latin typeface="+mj-lt"/>
                </a:endParaRPr>
              </a:p>
            </p:txBody>
          </p:sp>
        </p:grpSp>
      </p:grpSp>
    </p:spTree>
    <p:extLst>
      <p:ext uri="{BB962C8B-B14F-4D97-AF65-F5344CB8AC3E}">
        <p14:creationId xmlns:p14="http://schemas.microsoft.com/office/powerpoint/2010/main" val="166209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dirty="0"/>
              <a:t>Vendor Account Group</a:t>
            </a:r>
          </a:p>
        </p:txBody>
      </p:sp>
      <p:grpSp>
        <p:nvGrpSpPr>
          <p:cNvPr id="12291" name="Group 8"/>
          <p:cNvGrpSpPr>
            <a:grpSpLocks/>
          </p:cNvGrpSpPr>
          <p:nvPr/>
        </p:nvGrpSpPr>
        <p:grpSpPr bwMode="auto">
          <a:xfrm>
            <a:off x="536296" y="1261391"/>
            <a:ext cx="6781802" cy="4687889"/>
            <a:chOff x="144" y="552"/>
            <a:chExt cx="3204" cy="2953"/>
          </a:xfrm>
        </p:grpSpPr>
        <p:sp>
          <p:nvSpPr>
            <p:cNvPr id="12296" name="AutoShape 9"/>
            <p:cNvSpPr>
              <a:spLocks noChangeArrowheads="1"/>
            </p:cNvSpPr>
            <p:nvPr/>
          </p:nvSpPr>
          <p:spPr bwMode="auto">
            <a:xfrm>
              <a:off x="144" y="1197"/>
              <a:ext cx="1200" cy="1662"/>
            </a:xfrm>
            <a:prstGeom prst="flowChartPunchedCard">
              <a:avLst/>
            </a:prstGeom>
            <a:gradFill rotWithShape="1">
              <a:gsLst>
                <a:gs pos="0">
                  <a:srgbClr val="969696"/>
                </a:gs>
                <a:gs pos="100000">
                  <a:srgbClr val="454545"/>
                </a:gs>
              </a:gsLst>
              <a:lin ang="5400000" scaled="1"/>
            </a:gradFill>
            <a:ln w="12700">
              <a:noFill/>
              <a:miter lim="800000"/>
              <a:headEnd/>
              <a:tailEnd/>
            </a:ln>
          </p:spPr>
          <p:txBody>
            <a:bodyPr wrap="none" anchor="ctr"/>
            <a:lstStyle/>
            <a:p>
              <a:pPr algn="ctr"/>
              <a:endParaRPr lang="en-US">
                <a:latin typeface="+mj-lt"/>
              </a:endParaRPr>
            </a:p>
          </p:txBody>
        </p:sp>
        <p:pic>
          <p:nvPicPr>
            <p:cNvPr id="507914" name="Picture 10" descr="j0078708"/>
            <p:cNvPicPr>
              <a:picLocks noChangeAspect="1" noChangeArrowheads="1"/>
            </p:cNvPicPr>
            <p:nvPr/>
          </p:nvPicPr>
          <p:blipFill>
            <a:blip r:embed="rId3" cstate="print"/>
            <a:srcRect/>
            <a:stretch>
              <a:fillRect/>
            </a:stretch>
          </p:blipFill>
          <p:spPr bwMode="auto">
            <a:xfrm>
              <a:off x="308" y="1843"/>
              <a:ext cx="816" cy="766"/>
            </a:xfrm>
            <a:prstGeom prst="rect">
              <a:avLst/>
            </a:prstGeom>
            <a:solidFill>
              <a:srgbClr val="C0C0C0"/>
            </a:solidFill>
            <a:effectLst>
              <a:outerShdw dist="96720" dir="1391915" algn="ctr" rotWithShape="0">
                <a:srgbClr val="808080"/>
              </a:outerShdw>
            </a:effectLst>
          </p:spPr>
        </p:pic>
        <p:sp>
          <p:nvSpPr>
            <p:cNvPr id="12298" name="Text Box 11"/>
            <p:cNvSpPr txBox="1">
              <a:spLocks noChangeArrowheads="1"/>
            </p:cNvSpPr>
            <p:nvPr/>
          </p:nvSpPr>
          <p:spPr bwMode="auto">
            <a:xfrm>
              <a:off x="199" y="1297"/>
              <a:ext cx="1104" cy="407"/>
            </a:xfrm>
            <a:prstGeom prst="rect">
              <a:avLst/>
            </a:prstGeom>
            <a:noFill/>
            <a:ln w="12700">
              <a:noFill/>
              <a:miter lim="800000"/>
              <a:headEnd/>
              <a:tailEnd/>
            </a:ln>
          </p:spPr>
          <p:txBody>
            <a:bodyPr wrap="square">
              <a:spAutoFit/>
            </a:bodyPr>
            <a:lstStyle/>
            <a:p>
              <a:pPr algn="ctr"/>
              <a:r>
                <a:rPr lang="en-US" b="1" dirty="0">
                  <a:solidFill>
                    <a:schemeClr val="bg1"/>
                  </a:solidFill>
                  <a:latin typeface="+mj-lt"/>
                </a:rPr>
                <a:t>Vendor</a:t>
              </a:r>
            </a:p>
            <a:p>
              <a:pPr algn="ctr"/>
              <a:r>
                <a:rPr lang="en-US" b="1" dirty="0">
                  <a:solidFill>
                    <a:schemeClr val="bg1"/>
                  </a:solidFill>
                  <a:latin typeface="+mj-lt"/>
                </a:rPr>
                <a:t>Account Group</a:t>
              </a:r>
            </a:p>
          </p:txBody>
        </p:sp>
        <p:sp>
          <p:nvSpPr>
            <p:cNvPr id="12299" name="AutoShape 12"/>
            <p:cNvSpPr>
              <a:spLocks noChangeArrowheads="1"/>
            </p:cNvSpPr>
            <p:nvPr/>
          </p:nvSpPr>
          <p:spPr bwMode="auto">
            <a:xfrm>
              <a:off x="1344" y="1495"/>
              <a:ext cx="432" cy="1066"/>
            </a:xfrm>
            <a:custGeom>
              <a:avLst/>
              <a:gdLst>
                <a:gd name="T0" fmla="*/ 4 w 21600"/>
                <a:gd name="T1" fmla="*/ 0 h 21600"/>
                <a:gd name="T2" fmla="*/ 0 w 21600"/>
                <a:gd name="T3" fmla="*/ 26 h 21600"/>
                <a:gd name="T4" fmla="*/ 4 w 21600"/>
                <a:gd name="T5" fmla="*/ 53 h 21600"/>
                <a:gd name="T6" fmla="*/ 7 w 21600"/>
                <a:gd name="T7" fmla="*/ 26 h 21600"/>
                <a:gd name="T8" fmla="*/ 17694720 60000 65536"/>
                <a:gd name="T9" fmla="*/ 11796480 60000 65536"/>
                <a:gd name="T10" fmla="*/ 5898240 60000 65536"/>
                <a:gd name="T11" fmla="*/ 0 60000 65536"/>
                <a:gd name="T12" fmla="*/ 3389 w 21600"/>
                <a:gd name="T13" fmla="*/ 6018 h 21600"/>
                <a:gd name="T14" fmla="*/ 18153 w 21600"/>
                <a:gd name="T15" fmla="*/ 15582 h 21600"/>
              </a:gdLst>
              <a:ahLst/>
              <a:cxnLst>
                <a:cxn ang="T8">
                  <a:pos x="T0" y="T1"/>
                </a:cxn>
                <a:cxn ang="T9">
                  <a:pos x="T2" y="T3"/>
                </a:cxn>
                <a:cxn ang="T10">
                  <a:pos x="T4" y="T5"/>
                </a:cxn>
                <a:cxn ang="T11">
                  <a:pos x="T6" y="T7"/>
                </a:cxn>
              </a:cxnLst>
              <a:rect l="T12" t="T13" r="T14" b="T15"/>
              <a:pathLst>
                <a:path w="21600" h="21600">
                  <a:moveTo>
                    <a:pt x="13812" y="0"/>
                  </a:moveTo>
                  <a:lnTo>
                    <a:pt x="13812" y="6014"/>
                  </a:lnTo>
                  <a:lnTo>
                    <a:pt x="3375" y="6014"/>
                  </a:lnTo>
                  <a:lnTo>
                    <a:pt x="3375" y="15586"/>
                  </a:lnTo>
                  <a:lnTo>
                    <a:pt x="13812" y="15586"/>
                  </a:lnTo>
                  <a:lnTo>
                    <a:pt x="13812" y="21600"/>
                  </a:lnTo>
                  <a:lnTo>
                    <a:pt x="21600" y="10800"/>
                  </a:lnTo>
                  <a:close/>
                </a:path>
                <a:path w="21600" h="21600">
                  <a:moveTo>
                    <a:pt x="1350" y="6014"/>
                  </a:moveTo>
                  <a:lnTo>
                    <a:pt x="1350" y="15586"/>
                  </a:lnTo>
                  <a:lnTo>
                    <a:pt x="2700" y="15586"/>
                  </a:lnTo>
                  <a:lnTo>
                    <a:pt x="2700" y="6014"/>
                  </a:lnTo>
                  <a:close/>
                </a:path>
                <a:path w="21600" h="21600">
                  <a:moveTo>
                    <a:pt x="0" y="6014"/>
                  </a:moveTo>
                  <a:lnTo>
                    <a:pt x="0" y="15586"/>
                  </a:lnTo>
                  <a:lnTo>
                    <a:pt x="675" y="15586"/>
                  </a:lnTo>
                  <a:lnTo>
                    <a:pt x="675" y="6014"/>
                  </a:lnTo>
                  <a:close/>
                </a:path>
              </a:pathLst>
            </a:custGeom>
            <a:solidFill>
              <a:srgbClr val="C0C0C0"/>
            </a:solidFill>
            <a:ln w="12700">
              <a:noFill/>
              <a:miter lim="800000"/>
              <a:headEnd/>
              <a:tailEnd/>
            </a:ln>
          </p:spPr>
          <p:txBody>
            <a:bodyPr wrap="none" anchor="ctr"/>
            <a:lstStyle/>
            <a:p>
              <a:pPr algn="ctr"/>
              <a:endParaRPr lang="en-US">
                <a:latin typeface="+mj-lt"/>
              </a:endParaRPr>
            </a:p>
          </p:txBody>
        </p:sp>
        <p:sp>
          <p:nvSpPr>
            <p:cNvPr id="12300" name="Rectangle 13"/>
            <p:cNvSpPr>
              <a:spLocks noChangeArrowheads="1"/>
            </p:cNvSpPr>
            <p:nvPr/>
          </p:nvSpPr>
          <p:spPr bwMode="auto">
            <a:xfrm>
              <a:off x="1804" y="552"/>
              <a:ext cx="240" cy="2953"/>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endParaRPr lang="en-GB" b="1" dirty="0">
                <a:solidFill>
                  <a:schemeClr val="tx2"/>
                </a:solidFill>
                <a:latin typeface="+mj-lt"/>
              </a:endParaRPr>
            </a:p>
          </p:txBody>
        </p:sp>
        <p:sp>
          <p:nvSpPr>
            <p:cNvPr id="12301" name="AutoShape 14"/>
            <p:cNvSpPr>
              <a:spLocks noChangeArrowheads="1"/>
            </p:cNvSpPr>
            <p:nvPr/>
          </p:nvSpPr>
          <p:spPr bwMode="auto">
            <a:xfrm rot="-5400000">
              <a:off x="2502" y="1470"/>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pPr algn="ctr"/>
              <a:endParaRPr lang="en-US">
                <a:latin typeface="+mj-lt"/>
              </a:endParaRPr>
            </a:p>
          </p:txBody>
        </p:sp>
        <p:sp>
          <p:nvSpPr>
            <p:cNvPr id="12302" name="Text Box 15"/>
            <p:cNvSpPr txBox="1">
              <a:spLocks noChangeArrowheads="1"/>
            </p:cNvSpPr>
            <p:nvPr/>
          </p:nvSpPr>
          <p:spPr bwMode="auto">
            <a:xfrm>
              <a:off x="2048" y="1995"/>
              <a:ext cx="983" cy="233"/>
            </a:xfrm>
            <a:prstGeom prst="rect">
              <a:avLst/>
            </a:prstGeom>
            <a:noFill/>
            <a:ln w="12700">
              <a:noFill/>
              <a:miter lim="800000"/>
              <a:headEnd/>
              <a:tailEnd/>
            </a:ln>
          </p:spPr>
          <p:txBody>
            <a:bodyPr wrap="none">
              <a:spAutoFit/>
            </a:bodyPr>
            <a:lstStyle/>
            <a:p>
              <a:pPr algn="ctr"/>
              <a:r>
                <a:rPr lang="en-US" b="1">
                  <a:solidFill>
                    <a:schemeClr val="tx2"/>
                  </a:solidFill>
                  <a:latin typeface="+mj-lt"/>
                </a:rPr>
                <a:t>Field Selection</a:t>
              </a:r>
            </a:p>
          </p:txBody>
        </p:sp>
        <p:sp>
          <p:nvSpPr>
            <p:cNvPr id="12303" name="AutoShape 16"/>
            <p:cNvSpPr>
              <a:spLocks noChangeArrowheads="1"/>
            </p:cNvSpPr>
            <p:nvPr/>
          </p:nvSpPr>
          <p:spPr bwMode="auto">
            <a:xfrm rot="-5400000">
              <a:off x="2508" y="1916"/>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pPr algn="ctr"/>
              <a:endParaRPr lang="en-US">
                <a:latin typeface="+mj-lt"/>
              </a:endParaRPr>
            </a:p>
          </p:txBody>
        </p:sp>
        <p:sp>
          <p:nvSpPr>
            <p:cNvPr id="12304" name="Text Box 17"/>
            <p:cNvSpPr txBox="1">
              <a:spLocks noChangeArrowheads="1"/>
            </p:cNvSpPr>
            <p:nvPr/>
          </p:nvSpPr>
          <p:spPr bwMode="auto">
            <a:xfrm>
              <a:off x="2054" y="2441"/>
              <a:ext cx="999" cy="233"/>
            </a:xfrm>
            <a:prstGeom prst="rect">
              <a:avLst/>
            </a:prstGeom>
            <a:noFill/>
            <a:ln w="12700">
              <a:noFill/>
              <a:miter lim="800000"/>
              <a:headEnd/>
              <a:tailEnd/>
            </a:ln>
          </p:spPr>
          <p:txBody>
            <a:bodyPr wrap="none">
              <a:spAutoFit/>
            </a:bodyPr>
            <a:lstStyle/>
            <a:p>
              <a:pPr algn="ctr"/>
              <a:r>
                <a:rPr lang="en-US" b="1">
                  <a:solidFill>
                    <a:schemeClr val="tx2"/>
                  </a:solidFill>
                  <a:latin typeface="+mj-lt"/>
                </a:rPr>
                <a:t>Number Range</a:t>
              </a:r>
            </a:p>
          </p:txBody>
        </p:sp>
        <p:sp>
          <p:nvSpPr>
            <p:cNvPr id="12305" name="AutoShape 18"/>
            <p:cNvSpPr>
              <a:spLocks noChangeArrowheads="1"/>
            </p:cNvSpPr>
            <p:nvPr/>
          </p:nvSpPr>
          <p:spPr bwMode="auto">
            <a:xfrm rot="-5400000">
              <a:off x="2508" y="1020"/>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pPr algn="ctr"/>
              <a:endParaRPr lang="en-US">
                <a:latin typeface="+mj-lt"/>
              </a:endParaRPr>
            </a:p>
          </p:txBody>
        </p:sp>
        <p:sp>
          <p:nvSpPr>
            <p:cNvPr id="12306" name="Text Box 19"/>
            <p:cNvSpPr txBox="1">
              <a:spLocks noChangeArrowheads="1"/>
            </p:cNvSpPr>
            <p:nvPr/>
          </p:nvSpPr>
          <p:spPr bwMode="auto">
            <a:xfrm>
              <a:off x="2064" y="1555"/>
              <a:ext cx="1067" cy="233"/>
            </a:xfrm>
            <a:prstGeom prst="rect">
              <a:avLst/>
            </a:prstGeom>
            <a:noFill/>
            <a:ln w="12700">
              <a:noFill/>
              <a:miter lim="800000"/>
              <a:headEnd/>
              <a:tailEnd/>
            </a:ln>
          </p:spPr>
          <p:txBody>
            <a:bodyPr wrap="none">
              <a:spAutoFit/>
            </a:bodyPr>
            <a:lstStyle/>
            <a:p>
              <a:pPr algn="ctr"/>
              <a:r>
                <a:rPr lang="en-US" b="1">
                  <a:solidFill>
                    <a:schemeClr val="tx2"/>
                  </a:solidFill>
                  <a:latin typeface="+mj-lt"/>
                </a:rPr>
                <a:t>Partner Schema</a:t>
              </a:r>
            </a:p>
          </p:txBody>
        </p:sp>
        <p:sp>
          <p:nvSpPr>
            <p:cNvPr id="12307" name="AutoShape 20"/>
            <p:cNvSpPr>
              <a:spLocks noChangeArrowheads="1"/>
            </p:cNvSpPr>
            <p:nvPr/>
          </p:nvSpPr>
          <p:spPr bwMode="auto">
            <a:xfrm rot="-5400000">
              <a:off x="2508" y="572"/>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pPr algn="ctr"/>
              <a:endParaRPr lang="en-US">
                <a:latin typeface="+mj-lt"/>
              </a:endParaRPr>
            </a:p>
          </p:txBody>
        </p:sp>
        <p:sp>
          <p:nvSpPr>
            <p:cNvPr id="12308" name="Text Box 21"/>
            <p:cNvSpPr txBox="1">
              <a:spLocks noChangeArrowheads="1"/>
            </p:cNvSpPr>
            <p:nvPr/>
          </p:nvSpPr>
          <p:spPr bwMode="auto">
            <a:xfrm>
              <a:off x="2340" y="1084"/>
              <a:ext cx="480" cy="233"/>
            </a:xfrm>
            <a:prstGeom prst="rect">
              <a:avLst/>
            </a:prstGeom>
            <a:noFill/>
            <a:ln w="12700">
              <a:noFill/>
              <a:miter lim="800000"/>
              <a:headEnd/>
              <a:tailEnd/>
            </a:ln>
          </p:spPr>
          <p:txBody>
            <a:bodyPr wrap="none">
              <a:spAutoFit/>
            </a:bodyPr>
            <a:lstStyle/>
            <a:p>
              <a:pPr algn="ctr"/>
              <a:r>
                <a:rPr lang="en-US" b="1">
                  <a:solidFill>
                    <a:schemeClr val="tx2"/>
                  </a:solidFill>
                  <a:latin typeface="+mj-lt"/>
                </a:rPr>
                <a:t>Status</a:t>
              </a:r>
            </a:p>
          </p:txBody>
        </p:sp>
        <p:sp>
          <p:nvSpPr>
            <p:cNvPr id="12309" name="Text Box 22"/>
            <p:cNvSpPr txBox="1">
              <a:spLocks noChangeArrowheads="1"/>
            </p:cNvSpPr>
            <p:nvPr/>
          </p:nvSpPr>
          <p:spPr bwMode="auto">
            <a:xfrm>
              <a:off x="1834" y="1301"/>
              <a:ext cx="180" cy="1454"/>
            </a:xfrm>
            <a:prstGeom prst="rect">
              <a:avLst/>
            </a:prstGeom>
            <a:noFill/>
            <a:ln w="12700">
              <a:noFill/>
              <a:miter lim="800000"/>
              <a:headEnd/>
              <a:tailEnd/>
            </a:ln>
          </p:spPr>
          <p:txBody>
            <a:bodyPr wrap="none">
              <a:spAutoFit/>
            </a:bodyPr>
            <a:lstStyle/>
            <a:p>
              <a:pPr algn="ctr"/>
              <a:r>
                <a:rPr lang="en-US" b="1" dirty="0">
                  <a:solidFill>
                    <a:schemeClr val="bg1"/>
                  </a:solidFill>
                  <a:latin typeface="+mj-lt"/>
                </a:rPr>
                <a:t>C</a:t>
              </a:r>
            </a:p>
            <a:p>
              <a:pPr algn="ctr"/>
              <a:r>
                <a:rPr lang="en-US" b="1" dirty="0">
                  <a:solidFill>
                    <a:schemeClr val="bg1"/>
                  </a:solidFill>
                  <a:latin typeface="+mj-lt"/>
                </a:rPr>
                <a:t>O</a:t>
              </a:r>
            </a:p>
            <a:p>
              <a:pPr algn="ctr"/>
              <a:r>
                <a:rPr lang="en-US" b="1" dirty="0">
                  <a:solidFill>
                    <a:schemeClr val="bg1"/>
                  </a:solidFill>
                  <a:latin typeface="+mj-lt"/>
                </a:rPr>
                <a:t>N</a:t>
              </a:r>
            </a:p>
            <a:p>
              <a:pPr algn="ctr"/>
              <a:r>
                <a:rPr lang="en-US" b="1" dirty="0">
                  <a:solidFill>
                    <a:schemeClr val="bg1"/>
                  </a:solidFill>
                  <a:latin typeface="+mj-lt"/>
                </a:rPr>
                <a:t>T</a:t>
              </a:r>
            </a:p>
            <a:p>
              <a:pPr algn="ctr"/>
              <a:r>
                <a:rPr lang="en-US" b="1" dirty="0">
                  <a:solidFill>
                    <a:schemeClr val="bg1"/>
                  </a:solidFill>
                  <a:latin typeface="+mj-lt"/>
                </a:rPr>
                <a:t>R</a:t>
              </a:r>
            </a:p>
            <a:p>
              <a:pPr algn="ctr"/>
              <a:r>
                <a:rPr lang="en-US" b="1" dirty="0">
                  <a:solidFill>
                    <a:schemeClr val="bg1"/>
                  </a:solidFill>
                  <a:latin typeface="+mj-lt"/>
                </a:rPr>
                <a:t>O</a:t>
              </a:r>
            </a:p>
            <a:p>
              <a:pPr algn="ctr"/>
              <a:r>
                <a:rPr lang="en-US" b="1" dirty="0">
                  <a:solidFill>
                    <a:schemeClr val="bg1"/>
                  </a:solidFill>
                  <a:latin typeface="+mj-lt"/>
                </a:rPr>
                <a:t>L</a:t>
              </a:r>
            </a:p>
            <a:p>
              <a:pPr algn="ctr"/>
              <a:r>
                <a:rPr lang="en-US" b="1" dirty="0">
                  <a:solidFill>
                    <a:schemeClr val="bg1"/>
                  </a:solidFill>
                  <a:latin typeface="+mj-lt"/>
                </a:rPr>
                <a:t>S</a:t>
              </a:r>
            </a:p>
          </p:txBody>
        </p:sp>
      </p:grpSp>
      <p:sp>
        <p:nvSpPr>
          <p:cNvPr id="12292" name="Rectangle 23"/>
          <p:cNvSpPr>
            <a:spLocks noChangeArrowheads="1"/>
          </p:cNvSpPr>
          <p:nvPr/>
        </p:nvSpPr>
        <p:spPr bwMode="auto">
          <a:xfrm>
            <a:off x="7315200" y="1676400"/>
            <a:ext cx="4368800" cy="3352800"/>
          </a:xfrm>
          <a:prstGeom prst="rect">
            <a:avLst/>
          </a:prstGeom>
          <a:noFill/>
          <a:ln w="9525" algn="ctr">
            <a:solidFill>
              <a:schemeClr val="bg1"/>
            </a:solidFill>
            <a:miter lim="800000"/>
            <a:headEnd/>
            <a:tailEnd/>
          </a:ln>
        </p:spPr>
        <p:txBody>
          <a:bodyPr wrap="none" anchor="ctr"/>
          <a:lstStyle/>
          <a:p>
            <a:endParaRPr lang="en-US" sz="2400"/>
          </a:p>
        </p:txBody>
      </p:sp>
      <p:sp>
        <p:nvSpPr>
          <p:cNvPr id="12293" name="Text Box 24"/>
          <p:cNvSpPr txBox="1">
            <a:spLocks noChangeArrowheads="1"/>
          </p:cNvSpPr>
          <p:nvPr/>
        </p:nvSpPr>
        <p:spPr bwMode="auto">
          <a:xfrm>
            <a:off x="7956881" y="1981814"/>
            <a:ext cx="3958893" cy="3000821"/>
          </a:xfrm>
          <a:prstGeom prst="rect">
            <a:avLst/>
          </a:prstGeom>
          <a:solidFill>
            <a:schemeClr val="accent5">
              <a:lumMod val="20000"/>
              <a:lumOff val="80000"/>
            </a:schemeClr>
          </a:solidFill>
          <a:ln w="9525" algn="ctr">
            <a:solidFill>
              <a:schemeClr val="bg1">
                <a:lumMod val="95000"/>
              </a:schemeClr>
            </a:solidFill>
            <a:miter lim="800000"/>
            <a:headEnd/>
            <a:tailEnd/>
          </a:ln>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latin typeface="+mj-lt"/>
              </a:rPr>
              <a:t>The status of the fields in the master record</a:t>
            </a:r>
          </a:p>
          <a:p>
            <a:pPr marL="358775" indent="-358775">
              <a:spcBef>
                <a:spcPts val="1800"/>
              </a:spcBef>
              <a:buClr>
                <a:schemeClr val="accent1"/>
              </a:buClr>
              <a:buFont typeface="Wingdings" panose="05000000000000000000" pitchFamily="2" charset="2"/>
              <a:buChar char="§"/>
              <a:defRPr/>
            </a:pPr>
            <a:r>
              <a:rPr lang="en-US" sz="1600" dirty="0">
                <a:latin typeface="+mj-lt"/>
              </a:rPr>
              <a:t>Whether the account is for one – time vendors or General vendors</a:t>
            </a:r>
          </a:p>
          <a:p>
            <a:pPr marL="358775" indent="-358775">
              <a:spcBef>
                <a:spcPts val="1800"/>
              </a:spcBef>
              <a:buClr>
                <a:schemeClr val="accent1"/>
              </a:buClr>
              <a:buFont typeface="Wingdings" panose="05000000000000000000" pitchFamily="2" charset="2"/>
              <a:buChar char="§"/>
              <a:defRPr/>
            </a:pPr>
            <a:r>
              <a:rPr lang="en-US" sz="1600" dirty="0">
                <a:latin typeface="+mj-lt"/>
              </a:rPr>
              <a:t>Which fields in the Vendor master should be optional, required, display or suppressed</a:t>
            </a:r>
          </a:p>
          <a:p>
            <a:pPr marL="358775" indent="-358775">
              <a:spcBef>
                <a:spcPts val="1800"/>
              </a:spcBef>
              <a:buClr>
                <a:schemeClr val="accent1"/>
              </a:buClr>
              <a:buFont typeface="Wingdings" panose="05000000000000000000" pitchFamily="2" charset="2"/>
              <a:buChar char="§"/>
              <a:defRPr/>
            </a:pPr>
            <a:r>
              <a:rPr lang="en-US" sz="1600" dirty="0">
                <a:latin typeface="+mj-lt"/>
              </a:rPr>
              <a:t>The number range of the accounts</a:t>
            </a:r>
          </a:p>
        </p:txBody>
      </p:sp>
    </p:spTree>
    <p:extLst>
      <p:ext uri="{BB962C8B-B14F-4D97-AF65-F5344CB8AC3E}">
        <p14:creationId xmlns:p14="http://schemas.microsoft.com/office/powerpoint/2010/main" val="1740606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dirty="0"/>
              <a:t>Vendor Account Group</a:t>
            </a:r>
          </a:p>
        </p:txBody>
      </p:sp>
      <p:sp>
        <p:nvSpPr>
          <p:cNvPr id="5" name="Rectangle 4">
            <a:extLst>
              <a:ext uri="{FF2B5EF4-FFF2-40B4-BE49-F238E27FC236}">
                <a16:creationId xmlns:a16="http://schemas.microsoft.com/office/drawing/2014/main" id="{AB32EEB8-2C04-4C2C-BA44-63D9E8CC702F}"/>
              </a:ext>
            </a:extLst>
          </p:cNvPr>
          <p:cNvSpPr/>
          <p:nvPr/>
        </p:nvSpPr>
        <p:spPr>
          <a:xfrm>
            <a:off x="227349" y="987420"/>
            <a:ext cx="11688761" cy="1785104"/>
          </a:xfrm>
          <a:prstGeom prst="rect">
            <a:avLst/>
          </a:prstGeom>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t>When you create vendor master records, enter the account group on the initial screen. In Financial Accounting, once the vendor account has been created, you can no longer change the account group</a:t>
            </a:r>
          </a:p>
          <a:p>
            <a:pPr marL="358775" indent="-358775">
              <a:spcBef>
                <a:spcPts val="1800"/>
              </a:spcBef>
              <a:buClr>
                <a:schemeClr val="accent1"/>
              </a:buClr>
              <a:buFont typeface="Wingdings" panose="05000000000000000000" pitchFamily="2" charset="2"/>
              <a:buChar char="§"/>
              <a:defRPr/>
            </a:pPr>
            <a:r>
              <a:rPr lang="en-US" sz="1600" dirty="0"/>
              <a:t>There are separate number ranges for customer and vendor accounts. The range of possible account numbers is divided into smaller number ranges</a:t>
            </a:r>
          </a:p>
          <a:p>
            <a:pPr marL="358775" indent="-358775">
              <a:spcBef>
                <a:spcPts val="1800"/>
              </a:spcBef>
              <a:buClr>
                <a:schemeClr val="accent1"/>
              </a:buClr>
              <a:buFont typeface="Wingdings" panose="05000000000000000000" pitchFamily="2" charset="2"/>
              <a:buChar char="§"/>
              <a:defRPr/>
            </a:pPr>
            <a:r>
              <a:rPr lang="en-US" sz="1600" dirty="0"/>
              <a:t>Number ranges must not overlap</a:t>
            </a:r>
          </a:p>
        </p:txBody>
      </p:sp>
    </p:spTree>
    <p:extLst>
      <p:ext uri="{BB962C8B-B14F-4D97-AF65-F5344CB8AC3E}">
        <p14:creationId xmlns:p14="http://schemas.microsoft.com/office/powerpoint/2010/main" val="2717953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DC6857-6673-4F4A-999D-5A1E8A37169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9B2DAF7-307E-43DA-B2F1-C73D65BD1400}">
  <ds:schemaRefs>
    <ds:schemaRef ds:uri="http://schemas.microsoft.com/sharepoint/v3/contenttype/forms"/>
  </ds:schemaRefs>
</ds:datastoreItem>
</file>

<file path=customXml/itemProps3.xml><?xml version="1.0" encoding="utf-8"?>
<ds:datastoreItem xmlns:ds="http://schemas.openxmlformats.org/officeDocument/2006/customXml" ds:itemID="{D1B43E31-FB58-46D8-A06E-212CD0B3A6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0354b1-8b8a-4445-9744-43789a9951c9"/>
    <ds:schemaRef ds:uri="49cd9647-1f2f-44af-896f-c694876aad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1013</TotalTime>
  <Words>4108</Words>
  <Application>Microsoft Office PowerPoint</Application>
  <PresentationFormat>Widescreen</PresentationFormat>
  <Paragraphs>408</Paragraphs>
  <Slides>47</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Arial</vt:lpstr>
      <vt:lpstr>Times New Roman</vt:lpstr>
      <vt:lpstr>Trebuchet MS</vt:lpstr>
      <vt:lpstr>Verdana</vt:lpstr>
      <vt:lpstr>Wingdings</vt:lpstr>
      <vt:lpstr>Wingdings 2</vt:lpstr>
      <vt:lpstr>Capgemini Master</vt:lpstr>
      <vt:lpstr>think-cell Slide</vt:lpstr>
      <vt:lpstr>PowerPoint Presentation</vt:lpstr>
      <vt:lpstr>PowerPoint Presentation</vt:lpstr>
      <vt:lpstr>Accounts Payable Overview </vt:lpstr>
      <vt:lpstr>Purpose</vt:lpstr>
      <vt:lpstr>Use</vt:lpstr>
      <vt:lpstr>Challenges</vt:lpstr>
      <vt:lpstr>GL and Subsidiary Ledger</vt:lpstr>
      <vt:lpstr>Vendor Account Group</vt:lpstr>
      <vt:lpstr>Vendor Account Group</vt:lpstr>
      <vt:lpstr>Vendor Account Groups</vt:lpstr>
      <vt:lpstr>Vendor Account Group</vt:lpstr>
      <vt:lpstr>Number Range for Vendors</vt:lpstr>
      <vt:lpstr>Normal Account or One-Time Account</vt:lpstr>
      <vt:lpstr>Screen Layout for Vendor Master Records</vt:lpstr>
      <vt:lpstr>Controlling the Field Status</vt:lpstr>
      <vt:lpstr>Vendor Master Data</vt:lpstr>
      <vt:lpstr>Business Partner Vendor</vt:lpstr>
      <vt:lpstr>Vendor Master Data</vt:lpstr>
      <vt:lpstr>Pages of the Vendor Account</vt:lpstr>
      <vt:lpstr>Pages of the Vendor Account</vt:lpstr>
      <vt:lpstr>Vendor Master Data</vt:lpstr>
      <vt:lpstr>Vendor Master Data</vt:lpstr>
      <vt:lpstr>Vendor Master Data </vt:lpstr>
      <vt:lpstr>Vendor Master Data: Blocking Vendor</vt:lpstr>
      <vt:lpstr>Vendor Master Data: Posting Blocked </vt:lpstr>
      <vt:lpstr>PowerPoint Presentation</vt:lpstr>
      <vt:lpstr>Vendor Master - General Data – Address</vt:lpstr>
      <vt:lpstr>Vendor Master - General Data – Control Data</vt:lpstr>
      <vt:lpstr>Vendor Master - General Data – Payment Transactions</vt:lpstr>
      <vt:lpstr>Vendor Master – Accounting Information</vt:lpstr>
      <vt:lpstr>Vendor Master – Payment Transactions</vt:lpstr>
      <vt:lpstr>Vendor Master – Correspondence Accounting</vt:lpstr>
      <vt:lpstr>Business Partner Customizing</vt:lpstr>
      <vt:lpstr>Activate synchronization between Business Partner and Customer / Vendor</vt:lpstr>
      <vt:lpstr>BP Role</vt:lpstr>
      <vt:lpstr>Define Number Assignment for Direction BP to  Vendor / Customer</vt:lpstr>
      <vt:lpstr>Define BP Number Range and assigning to BP Grouping</vt:lpstr>
      <vt:lpstr>Vendor Master Data</vt:lpstr>
      <vt:lpstr>Vendor Master Data: BP</vt:lpstr>
      <vt:lpstr>Vendor Master Data: BP</vt:lpstr>
      <vt:lpstr>Vendor Master Data: BP</vt:lpstr>
      <vt:lpstr>Vendor Master Data : BP</vt:lpstr>
      <vt:lpstr>Vendor Master – BP – Payment Transactions</vt:lpstr>
      <vt:lpstr>Vendor – Accounting Information</vt:lpstr>
      <vt:lpstr>Vendor – Payment Transactions</vt:lpstr>
      <vt:lpstr>Vendor Master – Correspondence Accounting</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Chaurasia, Surabhi</cp:lastModifiedBy>
  <cp:revision>99</cp:revision>
  <dcterms:created xsi:type="dcterms:W3CDTF">2019-11-18T03:14:39Z</dcterms:created>
  <dcterms:modified xsi:type="dcterms:W3CDTF">2022-08-30T07:01:29Z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