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74"/>
  </p:notesMasterIdLst>
  <p:handoutMasterIdLst>
    <p:handoutMasterId r:id="rId75"/>
  </p:handoutMasterIdLst>
  <p:sldIdLst>
    <p:sldId id="296" r:id="rId2"/>
    <p:sldId id="339" r:id="rId3"/>
    <p:sldId id="427" r:id="rId4"/>
    <p:sldId id="429" r:id="rId5"/>
    <p:sldId id="836" r:id="rId6"/>
    <p:sldId id="850" r:id="rId7"/>
    <p:sldId id="851" r:id="rId8"/>
    <p:sldId id="430" r:id="rId9"/>
    <p:sldId id="432" r:id="rId10"/>
    <p:sldId id="433" r:id="rId11"/>
    <p:sldId id="434" r:id="rId12"/>
    <p:sldId id="435" r:id="rId13"/>
    <p:sldId id="436" r:id="rId14"/>
    <p:sldId id="516" r:id="rId15"/>
    <p:sldId id="852" r:id="rId16"/>
    <p:sldId id="853" r:id="rId17"/>
    <p:sldId id="854" r:id="rId18"/>
    <p:sldId id="855" r:id="rId19"/>
    <p:sldId id="506" r:id="rId20"/>
    <p:sldId id="856" r:id="rId21"/>
    <p:sldId id="857" r:id="rId22"/>
    <p:sldId id="437" r:id="rId23"/>
    <p:sldId id="438" r:id="rId24"/>
    <p:sldId id="439" r:id="rId25"/>
    <p:sldId id="440" r:id="rId26"/>
    <p:sldId id="858" r:id="rId27"/>
    <p:sldId id="442" r:id="rId28"/>
    <p:sldId id="452" r:id="rId29"/>
    <p:sldId id="453" r:id="rId30"/>
    <p:sldId id="859" r:id="rId31"/>
    <p:sldId id="454" r:id="rId32"/>
    <p:sldId id="455" r:id="rId33"/>
    <p:sldId id="457" r:id="rId34"/>
    <p:sldId id="458" r:id="rId35"/>
    <p:sldId id="459" r:id="rId36"/>
    <p:sldId id="460" r:id="rId37"/>
    <p:sldId id="860" r:id="rId38"/>
    <p:sldId id="462" r:id="rId39"/>
    <p:sldId id="861" r:id="rId40"/>
    <p:sldId id="862" r:id="rId41"/>
    <p:sldId id="863" r:id="rId42"/>
    <p:sldId id="864" r:id="rId43"/>
    <p:sldId id="510" r:id="rId44"/>
    <p:sldId id="511" r:id="rId45"/>
    <p:sldId id="865" r:id="rId46"/>
    <p:sldId id="866" r:id="rId47"/>
    <p:sldId id="867" r:id="rId48"/>
    <p:sldId id="868" r:id="rId49"/>
    <p:sldId id="869" r:id="rId50"/>
    <p:sldId id="883" r:id="rId51"/>
    <p:sldId id="871" r:id="rId52"/>
    <p:sldId id="872" r:id="rId53"/>
    <p:sldId id="873" r:id="rId54"/>
    <p:sldId id="649" r:id="rId55"/>
    <p:sldId id="650" r:id="rId56"/>
    <p:sldId id="651" r:id="rId57"/>
    <p:sldId id="652" r:id="rId58"/>
    <p:sldId id="653" r:id="rId59"/>
    <p:sldId id="874" r:id="rId60"/>
    <p:sldId id="875" r:id="rId61"/>
    <p:sldId id="876" r:id="rId62"/>
    <p:sldId id="877" r:id="rId63"/>
    <p:sldId id="878" r:id="rId64"/>
    <p:sldId id="501" r:id="rId65"/>
    <p:sldId id="502" r:id="rId66"/>
    <p:sldId id="503" r:id="rId67"/>
    <p:sldId id="504" r:id="rId68"/>
    <p:sldId id="879" r:id="rId69"/>
    <p:sldId id="880" r:id="rId70"/>
    <p:sldId id="881" r:id="rId71"/>
    <p:sldId id="882" r:id="rId72"/>
    <p:sldId id="273" r:id="rId73"/>
  </p:sldIdLst>
  <p:sldSz cx="12192000" cy="6858000"/>
  <p:notesSz cx="6858000" cy="9144000"/>
  <p:custDataLst>
    <p:tags r:id="rId7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39"/>
            <p14:sldId id="427"/>
            <p14:sldId id="429"/>
            <p14:sldId id="836"/>
            <p14:sldId id="850"/>
            <p14:sldId id="851"/>
            <p14:sldId id="430"/>
            <p14:sldId id="432"/>
            <p14:sldId id="433"/>
            <p14:sldId id="434"/>
            <p14:sldId id="435"/>
            <p14:sldId id="436"/>
            <p14:sldId id="516"/>
            <p14:sldId id="852"/>
            <p14:sldId id="853"/>
            <p14:sldId id="854"/>
            <p14:sldId id="855"/>
            <p14:sldId id="506"/>
            <p14:sldId id="856"/>
            <p14:sldId id="857"/>
            <p14:sldId id="437"/>
            <p14:sldId id="438"/>
            <p14:sldId id="439"/>
            <p14:sldId id="440"/>
            <p14:sldId id="858"/>
            <p14:sldId id="442"/>
            <p14:sldId id="452"/>
            <p14:sldId id="453"/>
            <p14:sldId id="859"/>
            <p14:sldId id="454"/>
            <p14:sldId id="455"/>
            <p14:sldId id="457"/>
            <p14:sldId id="458"/>
            <p14:sldId id="459"/>
            <p14:sldId id="460"/>
            <p14:sldId id="860"/>
            <p14:sldId id="462"/>
            <p14:sldId id="861"/>
            <p14:sldId id="862"/>
            <p14:sldId id="863"/>
            <p14:sldId id="864"/>
            <p14:sldId id="510"/>
            <p14:sldId id="511"/>
            <p14:sldId id="865"/>
            <p14:sldId id="866"/>
            <p14:sldId id="867"/>
            <p14:sldId id="868"/>
            <p14:sldId id="869"/>
            <p14:sldId id="883"/>
            <p14:sldId id="871"/>
            <p14:sldId id="872"/>
            <p14:sldId id="873"/>
            <p14:sldId id="649"/>
            <p14:sldId id="650"/>
            <p14:sldId id="651"/>
            <p14:sldId id="652"/>
            <p14:sldId id="653"/>
            <p14:sldId id="874"/>
            <p14:sldId id="875"/>
            <p14:sldId id="876"/>
            <p14:sldId id="877"/>
            <p14:sldId id="878"/>
            <p14:sldId id="501"/>
            <p14:sldId id="502"/>
            <p14:sldId id="503"/>
            <p14:sldId id="504"/>
            <p14:sldId id="879"/>
            <p14:sldId id="880"/>
            <p14:sldId id="881"/>
            <p14:sldId id="882"/>
            <p14:sldId id="273"/>
          </p14:sldIdLst>
        </p14:section>
      </p14:sectionLst>
    </p:ext>
    <p:ext uri="{EFAFB233-063F-42B5-8137-9DF3F51BA10A}">
      <p15:sldGuideLst xmlns:p15="http://schemas.microsoft.com/office/powerpoint/2012/main">
        <p15:guide id="5" orient="horz" pos="2160"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070AD"/>
    <a:srgbClr val="FF7E83"/>
    <a:srgbClr val="2B0A3D"/>
    <a:srgbClr val="00C37B"/>
    <a:srgbClr val="95E616"/>
    <a:srgbClr val="4701A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3362" autoAdjust="0"/>
  </p:normalViewPr>
  <p:slideViewPr>
    <p:cSldViewPr>
      <p:cViewPr varScale="1">
        <p:scale>
          <a:sx n="59" d="100"/>
          <a:sy n="59" d="100"/>
        </p:scale>
        <p:origin x="612" y="56"/>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28/02/2020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extLst>
      <p:ext uri="{BB962C8B-B14F-4D97-AF65-F5344CB8AC3E}">
        <p14:creationId xmlns:p14="http://schemas.microsoft.com/office/powerpoint/2010/main" val="233829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93700" y="692150"/>
            <a:ext cx="6070600" cy="3416300"/>
          </a:xfrm>
          <a:ln/>
        </p:spPr>
      </p:sp>
      <p:sp>
        <p:nvSpPr>
          <p:cNvPr id="90115" name="Rectangle 3"/>
          <p:cNvSpPr>
            <a:spLocks noGrp="1" noChangeArrowheads="1"/>
          </p:cNvSpPr>
          <p:nvPr>
            <p:ph type="body" idx="1"/>
          </p:nvPr>
        </p:nvSpPr>
        <p:spPr>
          <a:noFill/>
          <a:ln w="9525"/>
        </p:spPr>
        <p:txBody>
          <a:bodyPr/>
          <a:lstStyle/>
          <a:p>
            <a:r>
              <a:rPr lang="en-US"/>
              <a:t>Prerequisities of payment processing in SAP. </a:t>
            </a:r>
          </a:p>
          <a:p>
            <a:r>
              <a:rPr lang="en-US"/>
              <a:t>The above mentioned settings have to in place before the payment program is run.</a:t>
            </a:r>
          </a:p>
        </p:txBody>
      </p:sp>
    </p:spTree>
    <p:extLst>
      <p:ext uri="{BB962C8B-B14F-4D97-AF65-F5344CB8AC3E}">
        <p14:creationId xmlns:p14="http://schemas.microsoft.com/office/powerpoint/2010/main" val="1124147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93700" y="692150"/>
            <a:ext cx="6070600" cy="3416300"/>
          </a:xfrm>
          <a:ln/>
        </p:spPr>
      </p:sp>
      <p:sp>
        <p:nvSpPr>
          <p:cNvPr id="90115" name="Rectangle 3"/>
          <p:cNvSpPr>
            <a:spLocks noGrp="1" noChangeArrowheads="1"/>
          </p:cNvSpPr>
          <p:nvPr>
            <p:ph type="body" idx="1"/>
          </p:nvPr>
        </p:nvSpPr>
        <p:spPr>
          <a:noFill/>
          <a:ln w="9525"/>
        </p:spPr>
        <p:txBody>
          <a:bodyPr/>
          <a:lstStyle/>
          <a:p>
            <a:r>
              <a:rPr lang="en-US"/>
              <a:t>Prerequisities of payment processing in SAP. </a:t>
            </a:r>
          </a:p>
          <a:p>
            <a:r>
              <a:rPr lang="en-US"/>
              <a:t>The above mentioned settings have to in place before the payment program is run.</a:t>
            </a:r>
          </a:p>
        </p:txBody>
      </p:sp>
    </p:spTree>
    <p:extLst>
      <p:ext uri="{BB962C8B-B14F-4D97-AF65-F5344CB8AC3E}">
        <p14:creationId xmlns:p14="http://schemas.microsoft.com/office/powerpoint/2010/main" val="354967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93700" y="692150"/>
            <a:ext cx="6070600" cy="3416300"/>
          </a:xfrm>
          <a:ln/>
        </p:spPr>
      </p:sp>
      <p:sp>
        <p:nvSpPr>
          <p:cNvPr id="92163" name="Rectangle 3"/>
          <p:cNvSpPr>
            <a:spLocks noGrp="1" noChangeArrowheads="1"/>
          </p:cNvSpPr>
          <p:nvPr>
            <p:ph type="body" idx="1"/>
          </p:nvPr>
        </p:nvSpPr>
        <p:spPr>
          <a:noFill/>
          <a:ln w="9525"/>
        </p:spPr>
        <p:txBody>
          <a:bodyPr/>
          <a:lstStyle/>
          <a:p>
            <a:r>
              <a:rPr lang="en-US" dirty="0"/>
              <a:t>Cheque lots are created before payment program is run</a:t>
            </a:r>
          </a:p>
        </p:txBody>
      </p:sp>
    </p:spTree>
    <p:extLst>
      <p:ext uri="{BB962C8B-B14F-4D97-AF65-F5344CB8AC3E}">
        <p14:creationId xmlns:p14="http://schemas.microsoft.com/office/powerpoint/2010/main" val="359238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93700" y="692150"/>
            <a:ext cx="6070600" cy="3416300"/>
          </a:xfrm>
          <a:ln/>
        </p:spPr>
      </p:sp>
      <p:sp>
        <p:nvSpPr>
          <p:cNvPr id="93187" name="Rectangle 3"/>
          <p:cNvSpPr>
            <a:spLocks noGrp="1" noChangeArrowheads="1"/>
          </p:cNvSpPr>
          <p:nvPr>
            <p:ph type="body" idx="1"/>
          </p:nvPr>
        </p:nvSpPr>
        <p:spPr>
          <a:noFill/>
          <a:ln w="9525"/>
        </p:spPr>
        <p:txBody>
          <a:bodyPr/>
          <a:lstStyle/>
          <a:p>
            <a:r>
              <a:rPr lang="en-US"/>
              <a:t>The payment process consists of setting up  the parameters like vendors,paying Company codes,Payment method,Date on which  payment will be made.</a:t>
            </a:r>
          </a:p>
          <a:p>
            <a:r>
              <a:rPr lang="en-US"/>
              <a:t>This is followed by creation of  payment proposal .</a:t>
            </a:r>
          </a:p>
          <a:p>
            <a:r>
              <a:rPr lang="en-US"/>
              <a:t>The program will also contain a variant which gives details like bank,cheque lot etc.</a:t>
            </a:r>
          </a:p>
          <a:p>
            <a:r>
              <a:rPr lang="en-US"/>
              <a:t>The payment media generating happens as a last step in payment program.</a:t>
            </a:r>
          </a:p>
          <a:p>
            <a:endParaRPr lang="en-US"/>
          </a:p>
        </p:txBody>
      </p:sp>
    </p:spTree>
    <p:extLst>
      <p:ext uri="{BB962C8B-B14F-4D97-AF65-F5344CB8AC3E}">
        <p14:creationId xmlns:p14="http://schemas.microsoft.com/office/powerpoint/2010/main" val="209170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93700" y="692150"/>
            <a:ext cx="6070600" cy="3416300"/>
          </a:xfrm>
          <a:ln/>
        </p:spPr>
      </p:sp>
      <p:sp>
        <p:nvSpPr>
          <p:cNvPr id="94211" name="Rectangle 3"/>
          <p:cNvSpPr>
            <a:spLocks noGrp="1" noChangeArrowheads="1"/>
          </p:cNvSpPr>
          <p:nvPr>
            <p:ph type="body" idx="1"/>
          </p:nvPr>
        </p:nvSpPr>
        <p:spPr>
          <a:noFill/>
          <a:ln w="9525"/>
        </p:spPr>
        <p:txBody>
          <a:bodyPr/>
          <a:lstStyle/>
          <a:p>
            <a:r>
              <a:rPr lang="en-US"/>
              <a:t>Slide shows how the  payment program is done in SAP. </a:t>
            </a:r>
          </a:p>
        </p:txBody>
      </p:sp>
    </p:spTree>
    <p:extLst>
      <p:ext uri="{BB962C8B-B14F-4D97-AF65-F5344CB8AC3E}">
        <p14:creationId xmlns:p14="http://schemas.microsoft.com/office/powerpoint/2010/main" val="703783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393700" y="692150"/>
            <a:ext cx="6070600" cy="3416300"/>
          </a:xfrm>
          <a:ln/>
        </p:spPr>
      </p:sp>
      <p:sp>
        <p:nvSpPr>
          <p:cNvPr id="119811" name="Rectangle 3"/>
          <p:cNvSpPr>
            <a:spLocks noGrp="1" noChangeArrowheads="1"/>
          </p:cNvSpPr>
          <p:nvPr>
            <p:ph type="body" idx="1"/>
          </p:nvPr>
        </p:nvSpPr>
        <p:spPr>
          <a:noFill/>
          <a:ln w="9525"/>
        </p:spPr>
        <p:txBody>
          <a:bodyPr/>
          <a:lstStyle/>
          <a:p>
            <a:pPr marL="228600" indent="-228600"/>
            <a:r>
              <a:rPr lang="en-US"/>
              <a:t>This slide shows about the various parameters entered for payment run.</a:t>
            </a:r>
          </a:p>
          <a:p>
            <a:pPr marL="228600" indent="-228600">
              <a:buFontTx/>
              <a:buAutoNum type="arabicPeriod"/>
            </a:pPr>
            <a:r>
              <a:rPr lang="en-US"/>
              <a:t>Posting data:</a:t>
            </a:r>
          </a:p>
          <a:p>
            <a:pPr marL="228600" indent="-228600">
              <a:buFontTx/>
              <a:buAutoNum type="arabicPeriod"/>
            </a:pPr>
            <a:r>
              <a:rPr lang="en-US"/>
              <a:t>Document entered up to what date.</a:t>
            </a:r>
          </a:p>
          <a:p>
            <a:pPr marL="228600" indent="-228600">
              <a:buFontTx/>
              <a:buAutoNum type="arabicPeriod"/>
            </a:pPr>
            <a:r>
              <a:rPr lang="en-US"/>
              <a:t>Vendor Account number  ranges and payment methods and next payment date.</a:t>
            </a:r>
          </a:p>
        </p:txBody>
      </p:sp>
    </p:spTree>
    <p:extLst>
      <p:ext uri="{BB962C8B-B14F-4D97-AF65-F5344CB8AC3E}">
        <p14:creationId xmlns:p14="http://schemas.microsoft.com/office/powerpoint/2010/main" val="82614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393700" y="692150"/>
            <a:ext cx="6070600" cy="3416300"/>
          </a:xfrm>
          <a:ln/>
        </p:spPr>
      </p:sp>
      <p:sp>
        <p:nvSpPr>
          <p:cNvPr id="120835" name="Rectangle 3"/>
          <p:cNvSpPr>
            <a:spLocks noGrp="1" noChangeArrowheads="1"/>
          </p:cNvSpPr>
          <p:nvPr>
            <p:ph type="body" idx="1"/>
          </p:nvPr>
        </p:nvSpPr>
        <p:spPr>
          <a:noFill/>
          <a:ln w="9525"/>
        </p:spPr>
        <p:txBody>
          <a:bodyPr/>
          <a:lstStyle/>
          <a:p>
            <a:r>
              <a:rPr lang="en-US"/>
              <a:t>This slide shows more about printout   and which data medium is used for carried out the payment program run. </a:t>
            </a:r>
          </a:p>
        </p:txBody>
      </p:sp>
    </p:spTree>
    <p:extLst>
      <p:ext uri="{BB962C8B-B14F-4D97-AF65-F5344CB8AC3E}">
        <p14:creationId xmlns:p14="http://schemas.microsoft.com/office/powerpoint/2010/main" val="2594545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93700" y="692150"/>
            <a:ext cx="6070600" cy="3416300"/>
          </a:xfrm>
          <a:ln/>
        </p:spPr>
      </p:sp>
      <p:sp>
        <p:nvSpPr>
          <p:cNvPr id="95235" name="Rectangle 3"/>
          <p:cNvSpPr>
            <a:spLocks noGrp="1" noChangeArrowheads="1"/>
          </p:cNvSpPr>
          <p:nvPr>
            <p:ph type="body" idx="1"/>
          </p:nvPr>
        </p:nvSpPr>
        <p:spPr>
          <a:noFill/>
          <a:ln w="9525"/>
        </p:spPr>
        <p:txBody>
          <a:bodyPr/>
          <a:lstStyle/>
          <a:p>
            <a:r>
              <a:rPr lang="en-US"/>
              <a:t>Print program and the variants are configured for each company code and payment methods</a:t>
            </a:r>
          </a:p>
        </p:txBody>
      </p:sp>
    </p:spTree>
    <p:extLst>
      <p:ext uri="{BB962C8B-B14F-4D97-AF65-F5344CB8AC3E}">
        <p14:creationId xmlns:p14="http://schemas.microsoft.com/office/powerpoint/2010/main" val="4182952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93700" y="692150"/>
            <a:ext cx="6070600" cy="3416300"/>
          </a:xfrm>
          <a:ln/>
        </p:spPr>
      </p:sp>
      <p:sp>
        <p:nvSpPr>
          <p:cNvPr id="126979" name="Rectangle 3"/>
          <p:cNvSpPr>
            <a:spLocks noGrp="1" noChangeArrowheads="1"/>
          </p:cNvSpPr>
          <p:nvPr>
            <p:ph type="body" idx="1"/>
          </p:nvPr>
        </p:nvSpPr>
        <p:spPr>
          <a:noFill/>
          <a:ln w="9525"/>
        </p:spPr>
        <p:txBody>
          <a:bodyPr/>
          <a:lstStyle/>
          <a:p>
            <a:r>
              <a:rPr lang="en-US"/>
              <a:t>Here we have to select certain criteria for report generation.</a:t>
            </a:r>
          </a:p>
          <a:p>
            <a:pPr>
              <a:buFontTx/>
              <a:buChar char="•"/>
            </a:pPr>
            <a:r>
              <a:rPr lang="en-US"/>
              <a:t>Vendor number</a:t>
            </a:r>
          </a:p>
          <a:p>
            <a:pPr>
              <a:buFontTx/>
              <a:buChar char="•"/>
            </a:pPr>
            <a:r>
              <a:rPr lang="en-US"/>
              <a:t>Company code</a:t>
            </a:r>
          </a:p>
          <a:p>
            <a:pPr>
              <a:buFontTx/>
              <a:buChar char="•"/>
            </a:pPr>
            <a:r>
              <a:rPr lang="en-US"/>
              <a:t>Fiscal year</a:t>
            </a:r>
          </a:p>
          <a:p>
            <a:pPr>
              <a:buFontTx/>
              <a:buChar char="•"/>
            </a:pPr>
            <a:r>
              <a:rPr lang="en-US"/>
              <a:t>Period</a:t>
            </a:r>
          </a:p>
          <a:p>
            <a:endParaRPr lang="en-US"/>
          </a:p>
        </p:txBody>
      </p:sp>
    </p:spTree>
    <p:extLst>
      <p:ext uri="{BB962C8B-B14F-4D97-AF65-F5344CB8AC3E}">
        <p14:creationId xmlns:p14="http://schemas.microsoft.com/office/powerpoint/2010/main" val="3808261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393700" y="692150"/>
            <a:ext cx="6070600" cy="3416300"/>
          </a:xfrm>
          <a:ln/>
        </p:spPr>
      </p:sp>
      <p:sp>
        <p:nvSpPr>
          <p:cNvPr id="128003" name="Rectangle 3"/>
          <p:cNvSpPr>
            <a:spLocks noGrp="1" noChangeArrowheads="1"/>
          </p:cNvSpPr>
          <p:nvPr>
            <p:ph type="body" idx="1"/>
          </p:nvPr>
        </p:nvSpPr>
        <p:spPr>
          <a:noFill/>
          <a:ln w="9525"/>
        </p:spPr>
        <p:txBody>
          <a:bodyPr/>
          <a:lstStyle/>
          <a:p>
            <a:r>
              <a:rPr lang="en-US"/>
              <a:t>Based on selection criteria reports being generated. </a:t>
            </a:r>
          </a:p>
        </p:txBody>
      </p:sp>
    </p:spTree>
    <p:extLst>
      <p:ext uri="{BB962C8B-B14F-4D97-AF65-F5344CB8AC3E}">
        <p14:creationId xmlns:p14="http://schemas.microsoft.com/office/powerpoint/2010/main" val="285407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p:spPr>
      </p:sp>
      <p:sp>
        <p:nvSpPr>
          <p:cNvPr id="98307" name="Rectangle 3"/>
          <p:cNvSpPr>
            <a:spLocks noGrp="1" noChangeArrowheads="1"/>
          </p:cNvSpPr>
          <p:nvPr>
            <p:ph type="body" idx="1"/>
          </p:nvPr>
        </p:nvSpPr>
        <p:spPr>
          <a:noFill/>
          <a:ln w="9525"/>
        </p:spPr>
        <p:txBody>
          <a:bodyPr/>
          <a:lstStyle/>
          <a:p>
            <a:r>
              <a:rPr lang="en-US"/>
              <a:t>Payment differences s</a:t>
            </a:r>
          </a:p>
        </p:txBody>
      </p:sp>
    </p:spTree>
    <p:extLst>
      <p:ext uri="{BB962C8B-B14F-4D97-AF65-F5344CB8AC3E}">
        <p14:creationId xmlns:p14="http://schemas.microsoft.com/office/powerpoint/2010/main" val="4261464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93700" y="692150"/>
            <a:ext cx="6070600" cy="3416300"/>
          </a:xfrm>
          <a:ln/>
        </p:spPr>
      </p:sp>
      <p:sp>
        <p:nvSpPr>
          <p:cNvPr id="100355" name="Rectangle 3"/>
          <p:cNvSpPr>
            <a:spLocks noGrp="1" noChangeArrowheads="1"/>
          </p:cNvSpPr>
          <p:nvPr>
            <p:ph type="body" idx="1"/>
          </p:nvPr>
        </p:nvSpPr>
        <p:spPr>
          <a:noFill/>
          <a:ln w="9525"/>
        </p:spPr>
        <p:txBody>
          <a:bodyPr/>
          <a:lstStyle/>
          <a:p>
            <a:pPr marL="228600" indent="-228600">
              <a:buFontTx/>
              <a:buChar char="•"/>
            </a:pPr>
            <a:r>
              <a:rPr lang="en-US"/>
              <a:t>The same report menus in the application area can be accessed from the information system as well. The reports are broken down into different “logical” categories within each application area i.e. balance reports, line item reports and master data reports.</a:t>
            </a:r>
          </a:p>
          <a:p>
            <a:pPr marL="228600" indent="-228600"/>
            <a:endParaRPr lang="en-US"/>
          </a:p>
          <a:p>
            <a:pPr marL="228600" indent="-228600">
              <a:buFontTx/>
              <a:buChar char="•"/>
            </a:pPr>
            <a:r>
              <a:rPr lang="en-US"/>
              <a:t>From the main SAP menu, </a:t>
            </a:r>
            <a:r>
              <a:rPr lang="en-US" i="1"/>
              <a:t>System, Services, Reporting</a:t>
            </a:r>
            <a:r>
              <a:rPr lang="en-US"/>
              <a:t> takes users to general reporting. Next, enter the eight character program name, enter selection criteria and then execute the report. If you do not know the technical program name, wild cards can be used to bring up a list of reports to choose from.</a:t>
            </a:r>
          </a:p>
          <a:p>
            <a:pPr marL="228600" indent="-228600"/>
            <a:endParaRPr lang="en-US"/>
          </a:p>
          <a:p>
            <a:pPr marL="228600" indent="-228600"/>
            <a:endParaRPr lang="en-US"/>
          </a:p>
        </p:txBody>
      </p:sp>
    </p:spTree>
    <p:extLst>
      <p:ext uri="{BB962C8B-B14F-4D97-AF65-F5344CB8AC3E}">
        <p14:creationId xmlns:p14="http://schemas.microsoft.com/office/powerpoint/2010/main" val="4049171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93700" y="692150"/>
            <a:ext cx="6070600" cy="3416300"/>
          </a:xfrm>
          <a:ln/>
        </p:spPr>
      </p:sp>
      <p:sp>
        <p:nvSpPr>
          <p:cNvPr id="101379" name="Rectangle 3"/>
          <p:cNvSpPr>
            <a:spLocks noGrp="1" noChangeArrowheads="1"/>
          </p:cNvSpPr>
          <p:nvPr>
            <p:ph type="body" idx="1"/>
          </p:nvPr>
        </p:nvSpPr>
        <p:spPr>
          <a:noFill/>
          <a:ln w="9525"/>
        </p:spPr>
        <p:txBody>
          <a:bodyPr/>
          <a:lstStyle/>
          <a:p>
            <a:pPr marL="228600" indent="-228600">
              <a:buFontTx/>
              <a:buChar char="•"/>
            </a:pPr>
            <a:r>
              <a:rPr lang="en-US"/>
              <a:t>R/3 standard delivered reports have an eight character report name with some built-in logic. For example, in accounts payable, the vendor list is RF</a:t>
            </a:r>
            <a:r>
              <a:rPr lang="en-US" b="1"/>
              <a:t>K</a:t>
            </a:r>
            <a:r>
              <a:rPr lang="en-US"/>
              <a:t>KVZ00, but in accounts receivable, the customer list is RF</a:t>
            </a:r>
            <a:r>
              <a:rPr lang="en-US" b="1"/>
              <a:t>D</a:t>
            </a:r>
            <a:r>
              <a:rPr lang="en-US"/>
              <a:t>KVZ00. </a:t>
            </a:r>
          </a:p>
        </p:txBody>
      </p:sp>
    </p:spTree>
    <p:extLst>
      <p:ext uri="{BB962C8B-B14F-4D97-AF65-F5344CB8AC3E}">
        <p14:creationId xmlns:p14="http://schemas.microsoft.com/office/powerpoint/2010/main" val="75415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93700" y="692150"/>
            <a:ext cx="6070600" cy="3416300"/>
          </a:xfrm>
          <a:ln/>
        </p:spPr>
      </p:sp>
      <p:sp>
        <p:nvSpPr>
          <p:cNvPr id="108547" name="Rectangle 3"/>
          <p:cNvSpPr>
            <a:spLocks noGrp="1" noChangeArrowheads="1"/>
          </p:cNvSpPr>
          <p:nvPr>
            <p:ph type="body" idx="1"/>
          </p:nvPr>
        </p:nvSpPr>
        <p:spPr>
          <a:noFill/>
          <a:ln w="9525"/>
        </p:spPr>
        <p:txBody>
          <a:bodyPr/>
          <a:lstStyle/>
          <a:p>
            <a:r>
              <a:rPr lang="en-US" dirty="0"/>
              <a:t>There are 3 sections to the document header: </a:t>
            </a:r>
          </a:p>
          <a:p>
            <a:pPr>
              <a:buFontTx/>
              <a:buChar char="•"/>
            </a:pPr>
            <a:r>
              <a:rPr lang="en-US" dirty="0"/>
              <a:t>The payment header</a:t>
            </a:r>
          </a:p>
          <a:p>
            <a:pPr>
              <a:buFontTx/>
              <a:buChar char="•"/>
            </a:pPr>
            <a:r>
              <a:rPr lang="en-US" dirty="0"/>
              <a:t>Bank data</a:t>
            </a:r>
          </a:p>
          <a:p>
            <a:pPr>
              <a:buFontTx/>
              <a:buChar char="•"/>
            </a:pPr>
            <a:r>
              <a:rPr lang="en-US" dirty="0"/>
              <a:t>Open item selection.</a:t>
            </a:r>
          </a:p>
        </p:txBody>
      </p:sp>
    </p:spTree>
    <p:extLst>
      <p:ext uri="{BB962C8B-B14F-4D97-AF65-F5344CB8AC3E}">
        <p14:creationId xmlns:p14="http://schemas.microsoft.com/office/powerpoint/2010/main" val="62923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393700" y="692150"/>
            <a:ext cx="6070600" cy="3416300"/>
          </a:xfrm>
          <a:ln/>
        </p:spPr>
      </p:sp>
      <p:sp>
        <p:nvSpPr>
          <p:cNvPr id="109571" name="Rectangle 3"/>
          <p:cNvSpPr>
            <a:spLocks noGrp="1" noChangeArrowheads="1"/>
          </p:cNvSpPr>
          <p:nvPr>
            <p:ph type="body" idx="1"/>
          </p:nvPr>
        </p:nvSpPr>
        <p:spPr>
          <a:noFill/>
          <a:ln w="9525"/>
        </p:spPr>
        <p:txBody>
          <a:bodyPr/>
          <a:lstStyle/>
          <a:p>
            <a:r>
              <a:rPr lang="en-US"/>
              <a:t>In Bank data, the account is a general ledger account number used for outgoing payment clearing and must be entered. </a:t>
            </a:r>
          </a:p>
          <a:p>
            <a:r>
              <a:rPr lang="en-US"/>
              <a:t>The payment </a:t>
            </a:r>
            <a:r>
              <a:rPr lang="en-US" b="1"/>
              <a:t>amount </a:t>
            </a:r>
            <a:r>
              <a:rPr lang="en-US"/>
              <a:t>is the total value of the payment being processed.</a:t>
            </a:r>
          </a:p>
          <a:p>
            <a:r>
              <a:rPr lang="en-US"/>
              <a:t>. The bank may charge </a:t>
            </a:r>
            <a:r>
              <a:rPr lang="en-US" b="1"/>
              <a:t>bank charges </a:t>
            </a:r>
            <a:r>
              <a:rPr lang="en-US"/>
              <a:t>for their services which are automatically posted to a special</a:t>
            </a:r>
          </a:p>
          <a:p>
            <a:r>
              <a:rPr lang="en-US"/>
              <a:t>expense account. In incoming payments, the system adds the bank charges to the payment amount</a:t>
            </a:r>
          </a:p>
          <a:p>
            <a:r>
              <a:rPr lang="en-US"/>
              <a:t>to form the clearing amount. In outgoing payments, it subtracts the bank charges from the payment</a:t>
            </a:r>
          </a:p>
          <a:p>
            <a:r>
              <a:rPr lang="en-US"/>
              <a:t>amount to form the clearing amount.</a:t>
            </a:r>
          </a:p>
          <a:p>
            <a:r>
              <a:rPr lang="en-US"/>
              <a:t>. The </a:t>
            </a:r>
            <a:r>
              <a:rPr lang="en-US" b="1"/>
              <a:t>allocation number </a:t>
            </a:r>
            <a:r>
              <a:rPr lang="en-US"/>
              <a:t>is either created by the system or may be entered manually.</a:t>
            </a:r>
          </a:p>
          <a:p>
            <a:endParaRPr lang="en-US"/>
          </a:p>
        </p:txBody>
      </p:sp>
    </p:spTree>
    <p:extLst>
      <p:ext uri="{BB962C8B-B14F-4D97-AF65-F5344CB8AC3E}">
        <p14:creationId xmlns:p14="http://schemas.microsoft.com/office/powerpoint/2010/main" val="30405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93700" y="692150"/>
            <a:ext cx="6070600" cy="3416300"/>
          </a:xfrm>
          <a:ln/>
        </p:spPr>
      </p:sp>
      <p:sp>
        <p:nvSpPr>
          <p:cNvPr id="110595" name="Rectangle 3"/>
          <p:cNvSpPr>
            <a:spLocks noGrp="1" noChangeArrowheads="1"/>
          </p:cNvSpPr>
          <p:nvPr>
            <p:ph type="body" idx="1"/>
          </p:nvPr>
        </p:nvSpPr>
        <p:spPr>
          <a:noFill/>
          <a:ln w="9525"/>
        </p:spPr>
        <p:txBody>
          <a:bodyPr/>
          <a:lstStyle/>
          <a:p>
            <a:r>
              <a:rPr lang="en-US"/>
              <a:t>Enter the following “</a:t>
            </a:r>
            <a:r>
              <a:rPr lang="en-US" b="1"/>
              <a:t>open item selection” </a:t>
            </a:r>
            <a:r>
              <a:rPr lang="en-US"/>
              <a:t>data in the next section of the document header:</a:t>
            </a:r>
          </a:p>
          <a:p>
            <a:r>
              <a:rPr lang="en-US"/>
              <a:t>. </a:t>
            </a:r>
            <a:r>
              <a:rPr lang="en-US" b="1"/>
              <a:t>Account </a:t>
            </a:r>
            <a:r>
              <a:rPr lang="en-US"/>
              <a:t>and </a:t>
            </a:r>
            <a:r>
              <a:rPr lang="en-US" b="1"/>
              <a:t>account type</a:t>
            </a:r>
          </a:p>
          <a:p>
            <a:r>
              <a:rPr lang="en-US"/>
              <a:t>In this section, “account” refers to the business partner’s account number and their account type. </a:t>
            </a:r>
            <a:r>
              <a:rPr lang="en-US" b="1"/>
              <a:t>K</a:t>
            </a:r>
          </a:p>
          <a:p>
            <a:r>
              <a:rPr lang="en-US"/>
              <a:t>refers to vendors and </a:t>
            </a:r>
            <a:r>
              <a:rPr lang="en-US" b="1"/>
              <a:t>D </a:t>
            </a:r>
            <a:r>
              <a:rPr lang="en-US"/>
              <a:t>refers to customers. The account and account type are required to</a:t>
            </a:r>
          </a:p>
          <a:p>
            <a:r>
              <a:rPr lang="en-US"/>
              <a:t>determine the account in which the open items reside.</a:t>
            </a:r>
          </a:p>
        </p:txBody>
      </p:sp>
    </p:spTree>
    <p:extLst>
      <p:ext uri="{BB962C8B-B14F-4D97-AF65-F5344CB8AC3E}">
        <p14:creationId xmlns:p14="http://schemas.microsoft.com/office/powerpoint/2010/main" val="290403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393700" y="692150"/>
            <a:ext cx="6070600" cy="3416300"/>
          </a:xfrm>
          <a:ln/>
        </p:spPr>
      </p:sp>
      <p:sp>
        <p:nvSpPr>
          <p:cNvPr id="111619" name="Rectangle 3"/>
          <p:cNvSpPr>
            <a:spLocks noGrp="1" noChangeArrowheads="1"/>
          </p:cNvSpPr>
          <p:nvPr>
            <p:ph type="body" idx="1"/>
          </p:nvPr>
        </p:nvSpPr>
        <p:spPr>
          <a:noFill/>
          <a:ln w="9525"/>
        </p:spPr>
        <p:txBody>
          <a:bodyPr/>
          <a:lstStyle/>
          <a:p>
            <a:r>
              <a:rPr lang="en-US"/>
              <a:t>These could be payments, debit or credit memos or invoices. Depending on your settings, all of the items may be selected or de-selected when you initially get to this screen.</a:t>
            </a:r>
          </a:p>
          <a:p>
            <a:r>
              <a:rPr lang="en-US"/>
              <a:t>n The first step in processing open items is to </a:t>
            </a:r>
            <a:r>
              <a:rPr lang="en-US" b="1"/>
              <a:t>activate </a:t>
            </a:r>
            <a:r>
              <a:rPr lang="en-US"/>
              <a:t>the required </a:t>
            </a:r>
            <a:r>
              <a:rPr lang="en-US" b="1"/>
              <a:t>line items </a:t>
            </a:r>
            <a:r>
              <a:rPr lang="en-US"/>
              <a:t>to allocate a payment.</a:t>
            </a:r>
          </a:p>
          <a:p>
            <a:r>
              <a:rPr lang="en-US"/>
              <a:t>n The </a:t>
            </a:r>
            <a:r>
              <a:rPr lang="en-US" b="1"/>
              <a:t>amount entered </a:t>
            </a:r>
            <a:r>
              <a:rPr lang="en-US"/>
              <a:t>is allocated to the appropriate line item in proportion to the item amount and</a:t>
            </a:r>
          </a:p>
          <a:p>
            <a:r>
              <a:rPr lang="en-US"/>
              <a:t>discount.</a:t>
            </a:r>
          </a:p>
          <a:p>
            <a:endParaRPr lang="en-US"/>
          </a:p>
        </p:txBody>
      </p:sp>
    </p:spTree>
    <p:extLst>
      <p:ext uri="{BB962C8B-B14F-4D97-AF65-F5344CB8AC3E}">
        <p14:creationId xmlns:p14="http://schemas.microsoft.com/office/powerpoint/2010/main" val="334097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p:spPr>
      </p:sp>
      <p:sp>
        <p:nvSpPr>
          <p:cNvPr id="98307" name="Rectangle 3"/>
          <p:cNvSpPr>
            <a:spLocks noGrp="1" noChangeArrowheads="1"/>
          </p:cNvSpPr>
          <p:nvPr>
            <p:ph type="body" idx="1"/>
          </p:nvPr>
        </p:nvSpPr>
        <p:spPr>
          <a:noFill/>
          <a:ln w="9525"/>
        </p:spPr>
        <p:txBody>
          <a:bodyPr/>
          <a:lstStyle/>
          <a:p>
            <a:r>
              <a:rPr lang="en-US"/>
              <a:t>Payment differences s</a:t>
            </a:r>
          </a:p>
        </p:txBody>
      </p:sp>
    </p:spTree>
    <p:extLst>
      <p:ext uri="{BB962C8B-B14F-4D97-AF65-F5344CB8AC3E}">
        <p14:creationId xmlns:p14="http://schemas.microsoft.com/office/powerpoint/2010/main" val="158639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a:xfrm>
            <a:off x="3884613" y="8685213"/>
            <a:ext cx="2971800" cy="457200"/>
          </a:xfrm>
          <a:prstGeom prst="rect">
            <a:avLst/>
          </a:prstGeom>
        </p:spPr>
        <p:txBody>
          <a:bodyPr/>
          <a:lstStyle/>
          <a:p>
            <a:pPr>
              <a:defRPr/>
            </a:pPr>
            <a:fld id="{038A35FF-ABEB-442D-BEC5-3882B6AD33DE}" type="slidenum">
              <a:rPr lang="en-US" smtClean="0"/>
              <a:pPr>
                <a:defRPr/>
              </a:pPr>
              <a:t>33</a:t>
            </a:fld>
            <a:endParaRPr lang="en-US" dirty="0"/>
          </a:p>
        </p:txBody>
      </p:sp>
    </p:spTree>
    <p:extLst>
      <p:ext uri="{BB962C8B-B14F-4D97-AF65-F5344CB8AC3E}">
        <p14:creationId xmlns:p14="http://schemas.microsoft.com/office/powerpoint/2010/main" val="1549942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r>
              <a:rPr lang="en-US"/>
              <a:t>Settings for Down Payment</a:t>
            </a:r>
          </a:p>
        </p:txBody>
      </p:sp>
    </p:spTree>
    <p:extLst>
      <p:ext uri="{BB962C8B-B14F-4D97-AF65-F5344CB8AC3E}">
        <p14:creationId xmlns:p14="http://schemas.microsoft.com/office/powerpoint/2010/main" val="642701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Text Placeholder 2"/>
          <p:cNvSpPr>
            <a:spLocks noGrp="1"/>
          </p:cNvSpPr>
          <p:nvPr>
            <p:ph type="body"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3" y="1962149"/>
            <a:ext cx="5099049"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84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3" y="1962149"/>
            <a:ext cx="5099049" cy="39814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43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06190862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55093561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29066160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118" y="51878"/>
            <a:ext cx="11016604" cy="750229"/>
          </a:xfrm>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a:xfrm>
            <a:off x="413070" y="850232"/>
            <a:ext cx="11370945" cy="5602960"/>
          </a:xfrm>
          <a:ln>
            <a:solidFill>
              <a:schemeClr val="tx1"/>
            </a:solidFill>
          </a:ln>
        </p:spPr>
        <p:txBody>
          <a:bodyPr>
            <a:normAutofit/>
          </a:bodyPr>
          <a:lstStyle>
            <a:lvl1pPr marL="385224" indent="-224361" algn="l" defTabSz="914354" rtl="0" eaLnBrk="1" latinLnBrk="0" hangingPunct="1">
              <a:lnSpc>
                <a:spcPct val="100000"/>
              </a:lnSpc>
              <a:spcBef>
                <a:spcPts val="0"/>
              </a:spcBef>
              <a:spcAft>
                <a:spcPts val="600"/>
              </a:spcAft>
              <a:buFont typeface="Wingdings" pitchFamily="2" charset="2"/>
              <a:buNone/>
              <a:defRPr lang="en-US" sz="24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85224" indent="-224361" algn="l" defTabSz="914354" rtl="0" eaLnBrk="1" latinLnBrk="0" hangingPunct="1">
              <a:lnSpc>
                <a:spcPct val="100000"/>
              </a:lnSpc>
              <a:spcBef>
                <a:spcPts val="0"/>
              </a:spcBef>
              <a:spcAft>
                <a:spcPts val="600"/>
              </a:spcAft>
              <a:buClr>
                <a:schemeClr val="tx1"/>
              </a:buClr>
              <a:buFont typeface="Arial" panose="020B0604020202020204" pitchFamily="34" charset="0"/>
              <a:buChar char="•"/>
              <a:defRPr lang="en-US" sz="2133" kern="1200" dirty="0" smtClean="0">
                <a:solidFill>
                  <a:schemeClr val="tx1"/>
                </a:solidFill>
                <a:latin typeface="+mn-lt"/>
                <a:ea typeface="+mn-ea"/>
                <a:cs typeface="+mn-cs"/>
              </a:defRPr>
            </a:lvl2pPr>
            <a:lvl3pPr marL="609585" indent="-224361" algn="l" defTabSz="914354" rtl="0" eaLnBrk="1" latinLnBrk="0" hangingPunct="1">
              <a:lnSpc>
                <a:spcPct val="100000"/>
              </a:lnSpc>
              <a:spcBef>
                <a:spcPts val="0"/>
              </a:spcBef>
              <a:spcAft>
                <a:spcPts val="600"/>
              </a:spcAft>
              <a:buClr>
                <a:schemeClr val="tx1"/>
              </a:buClr>
              <a:buFont typeface="Arial" panose="020B0604020202020204" pitchFamily="34" charset="0"/>
              <a:buChar char="•"/>
              <a:defRPr lang="en-US" sz="1867"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455073" indent="-154513">
              <a:defRPr lang="en-US" sz="1867" kern="1200" dirty="0" smtClean="0">
                <a:solidFill>
                  <a:schemeClr val="bg1">
                    <a:lumMod val="50000"/>
                  </a:schemeClr>
                </a:solidFill>
                <a:latin typeface="Candara" panose="020E0502030303020204" pitchFamily="34" charset="0"/>
                <a:ea typeface="+mn-ea"/>
                <a:cs typeface="+mn-cs"/>
              </a:defRPr>
            </a:lvl4pPr>
            <a:lvl5pPr marL="910144" indent="-228594">
              <a:lnSpc>
                <a:spcPct val="100000"/>
              </a:lnSpc>
              <a:buClr>
                <a:schemeClr val="tx1"/>
              </a:buClr>
              <a:buFont typeface="Arial" panose="020B0604020202020204" pitchFamily="34" charset="0"/>
              <a:buChar char="•"/>
              <a:defRPr lang="en-US"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4"/>
            <a:r>
              <a:rPr lang="en-US" dirty="0"/>
              <a:t> Fourth Level</a:t>
            </a:r>
          </a:p>
        </p:txBody>
      </p:sp>
      <p:sp>
        <p:nvSpPr>
          <p:cNvPr id="4" name="Date Placeholder 3"/>
          <p:cNvSpPr>
            <a:spLocks noGrp="1"/>
          </p:cNvSpPr>
          <p:nvPr>
            <p:ph type="dt" sz="half" idx="10"/>
          </p:nvPr>
        </p:nvSpPr>
        <p:spPr>
          <a:xfrm>
            <a:off x="1828797" y="6428510"/>
            <a:ext cx="1892971" cy="429489"/>
          </a:xfrm>
          <a:prstGeom prst="rect">
            <a:avLst/>
          </a:prstGeom>
        </p:spPr>
        <p:txBody>
          <a:bodyPr/>
          <a:lstStyle/>
          <a:p>
            <a:fld id="{2727887C-E3D9-4956-B241-0D7B3E50E8A2}" type="datetime1">
              <a:rPr lang="en-US" smtClean="0"/>
              <a:pPr/>
              <a:t>2/28/2020</a:t>
            </a:fld>
            <a:endParaRPr lang="en-US"/>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55201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51687443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12461949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173660295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40054828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4"/>
            <a:ext cx="11700000" cy="4466201"/>
          </a:xfrm>
          <a:prstGeom prst="rect">
            <a:avLst/>
          </a:prstGeom>
        </p:spPr>
        <p:txBody>
          <a:bodyPr/>
          <a:lstStyle>
            <a:lvl1pPr>
              <a:spcBef>
                <a:spcPts val="600"/>
              </a:spcBef>
              <a:defRPr sz="1600"/>
            </a:lvl1pPr>
            <a:lvl2pPr marL="442902" indent="-350830">
              <a:spcBef>
                <a:spcPts val="600"/>
              </a:spcBef>
              <a:buClr>
                <a:schemeClr val="accent6"/>
              </a:buClr>
              <a:buFont typeface="Wingdings" panose="05000000000000000000" pitchFamily="2" charset="2"/>
              <a:buChar char="q"/>
              <a:defRPr sz="1600"/>
            </a:lvl2pPr>
            <a:lvl3pPr marL="803255" indent="-360354">
              <a:spcBef>
                <a:spcPts val="600"/>
              </a:spcBef>
              <a:buClr>
                <a:schemeClr val="accent2"/>
              </a:buClr>
              <a:buFont typeface="Wingdings" panose="05000000000000000000" pitchFamily="2" charset="2"/>
              <a:buChar char="m"/>
              <a:defRPr sz="1600"/>
            </a:lvl3pPr>
            <a:lvl4pPr marL="1255682" indent="-363530">
              <a:spcBef>
                <a:spcPts val="600"/>
              </a:spcBef>
              <a:buClr>
                <a:schemeClr val="accent1"/>
              </a:buClr>
              <a:buFont typeface="Wingdings" panose="05000000000000000000" pitchFamily="2" charset="2"/>
              <a:buChar char="§"/>
              <a:defRPr sz="1600"/>
            </a:lvl4pPr>
            <a:lvl5pPr marL="1616034" indent="-360354">
              <a:spcBef>
                <a:spcPts val="600"/>
              </a:spcBef>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re 2"/>
          <p:cNvSpPr>
            <a:spLocks noGrp="1"/>
          </p:cNvSpPr>
          <p:nvPr>
            <p:ph type="title"/>
          </p:nvPr>
        </p:nvSpPr>
        <p:spPr>
          <a:xfrm>
            <a:off x="227353" y="333375"/>
            <a:ext cx="11125236" cy="360364"/>
          </a:xfrm>
        </p:spPr>
        <p:txBody>
          <a:bodyPr/>
          <a:lstStyle/>
          <a:p>
            <a:r>
              <a:rPr lang="en-US" dirty="0"/>
              <a:t>Click to edit Master title style</a:t>
            </a:r>
          </a:p>
        </p:txBody>
      </p:sp>
      <p:sp>
        <p:nvSpPr>
          <p:cNvPr id="5" name="Espace réservé du texte 4"/>
          <p:cNvSpPr>
            <a:spLocks noGrp="1"/>
          </p:cNvSpPr>
          <p:nvPr>
            <p:ph type="body" sz="quarter" idx="11" hasCustomPrompt="1"/>
          </p:nvPr>
        </p:nvSpPr>
        <p:spPr>
          <a:xfrm>
            <a:off x="227349" y="938385"/>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Footer Placeholder 1"/>
          <p:cNvSpPr>
            <a:spLocks noGrp="1"/>
          </p:cNvSpPr>
          <p:nvPr>
            <p:ph type="ftr" sz="quarter" idx="12"/>
          </p:nvPr>
        </p:nvSpPr>
        <p:spPr/>
        <p:txBody>
          <a:bodyPr/>
          <a:lstStyle/>
          <a:p>
            <a:pPr defTabSz="914354">
              <a:spcBef>
                <a:spcPts val="1000"/>
              </a:spcBef>
            </a:pPr>
            <a:r>
              <a:rPr lang="en-US"/>
              <a:t>© Capgemini 2017. All rights reserved |</a:t>
            </a:r>
            <a:endParaRPr lang="en-US" dirty="0"/>
          </a:p>
        </p:txBody>
      </p:sp>
      <p:sp>
        <p:nvSpPr>
          <p:cNvPr id="8" name="Slide Number Placeholder 7"/>
          <p:cNvSpPr>
            <a:spLocks noGrp="1"/>
          </p:cNvSpPr>
          <p:nvPr>
            <p:ph type="sldNum" sz="quarter" idx="13"/>
          </p:nvPr>
        </p:nvSpPr>
        <p:spPr/>
        <p:txBody>
          <a:bodyPr/>
          <a:lstStyle/>
          <a:p>
            <a:fld id="{5630DC53-6059-4515-8478-43D1D926795C}" type="slidenum">
              <a:rPr lang="en-US" smtClean="0"/>
              <a:pPr/>
              <a:t>‹#›</a:t>
            </a:fld>
            <a:endParaRPr lang="en-US" dirty="0"/>
          </a:p>
        </p:txBody>
      </p:sp>
    </p:spTree>
    <p:extLst>
      <p:ext uri="{BB962C8B-B14F-4D97-AF65-F5344CB8AC3E}">
        <p14:creationId xmlns:p14="http://schemas.microsoft.com/office/powerpoint/2010/main" val="266254767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870"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8098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048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47672-7515-4DAE-A249-A04CFC8424C5}"/>
              </a:ext>
            </a:extLst>
          </p:cNvPr>
          <p:cNvSpPr>
            <a:spLocks noGrp="1"/>
          </p:cNvSpPr>
          <p:nvPr>
            <p:ph type="dt" sz="half" idx="10"/>
          </p:nvPr>
        </p:nvSpPr>
        <p:spPr/>
        <p:txBody>
          <a:bodyPr/>
          <a:lstStyle/>
          <a:p>
            <a:fld id="{540276A1-5A31-40C0-B086-AA9090B40AA0}" type="datetimeFigureOut">
              <a:rPr lang="en-US" smtClean="0"/>
              <a:t>2/28/2020</a:t>
            </a:fld>
            <a:endParaRPr lang="en-US"/>
          </a:p>
        </p:txBody>
      </p:sp>
      <p:sp>
        <p:nvSpPr>
          <p:cNvPr id="4" name="Footer Placeholder 3">
            <a:extLst>
              <a:ext uri="{FF2B5EF4-FFF2-40B4-BE49-F238E27FC236}">
                <a16:creationId xmlns:a16="http://schemas.microsoft.com/office/drawing/2014/main" id="{0AFC9069-FF8A-4CDA-96F2-4CAA05B37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57D1D-7D32-45AA-8BEE-F6DF161E51E5}"/>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1893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5853" y="1962151"/>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5853" y="4029076"/>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4474-C16C-439E-9CE9-0879825DA8E3}"/>
              </a:ext>
            </a:extLst>
          </p:cNvPr>
          <p:cNvSpPr>
            <a:spLocks noGrp="1"/>
          </p:cNvSpPr>
          <p:nvPr>
            <p:ph type="dt" sz="half" idx="10"/>
          </p:nvPr>
        </p:nvSpPr>
        <p:spPr/>
        <p:txBody>
          <a:bodyPr/>
          <a:lstStyle/>
          <a:p>
            <a:fld id="{8DAF90A0-F2C1-4CDB-B9DA-CF06F228E82A}" type="datetimeFigureOut">
              <a:rPr lang="en-US" smtClean="0"/>
              <a:t>2/28/2020</a:t>
            </a:fld>
            <a:endParaRPr lang="en-US"/>
          </a:p>
        </p:txBody>
      </p:sp>
      <p:sp>
        <p:nvSpPr>
          <p:cNvPr id="3" name="Footer Placeholder 2">
            <a:extLst>
              <a:ext uri="{FF2B5EF4-FFF2-40B4-BE49-F238E27FC236}">
                <a16:creationId xmlns:a16="http://schemas.microsoft.com/office/drawing/2014/main" id="{F6D3E856-2D3A-488E-AFA5-9D5459EA8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235F95-5B06-486E-8A15-6525BF2F9970}"/>
              </a:ext>
            </a:extLst>
          </p:cNvPr>
          <p:cNvSpPr>
            <a:spLocks noGrp="1"/>
          </p:cNvSpPr>
          <p:nvPr>
            <p:ph type="sldNum" sz="quarter" idx="12"/>
          </p:nvPr>
        </p:nvSpPr>
        <p:spPr/>
        <p:txBody>
          <a:bodyPr/>
          <a:lstStyle/>
          <a:p>
            <a:fld id="{5AF05FCE-C73A-4035-8BA4-ECBFC9E9EA5D}" type="slidenum">
              <a:rPr lang="en-US" smtClean="0"/>
              <a:t>‹#›</a:t>
            </a:fld>
            <a:endParaRPr lang="en-US"/>
          </a:p>
        </p:txBody>
      </p:sp>
    </p:spTree>
    <p:extLst>
      <p:ext uri="{BB962C8B-B14F-4D97-AF65-F5344CB8AC3E}">
        <p14:creationId xmlns:p14="http://schemas.microsoft.com/office/powerpoint/2010/main" val="108178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60" name="think-cell Slide" r:id="rId24" imgW="270" imgH="270" progId="TCLayout.ActiveDocument.1">
                  <p:embed/>
                </p:oleObj>
              </mc:Choice>
              <mc:Fallback>
                <p:oleObj name="think-cell Slide" r:id="rId24" imgW="270" imgH="270" progId="TCLayout.ActiveDocument.1">
                  <p:embed/>
                  <p:pic>
                    <p:nvPicPr>
                      <p:cNvPr id="0" name="Picture 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84" r:id="rId4"/>
    <p:sldLayoutId id="2147483888" r:id="rId5"/>
    <p:sldLayoutId id="2147483889" r:id="rId6"/>
    <p:sldLayoutId id="2147483890"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Accounts Payable II</a:t>
            </a:r>
          </a:p>
        </p:txBody>
      </p:sp>
      <p:sp>
        <p:nvSpPr>
          <p:cNvPr id="4" name="Subtitle 3">
            <a:extLst>
              <a:ext uri="{FF2B5EF4-FFF2-40B4-BE49-F238E27FC236}">
                <a16:creationId xmlns:a16="http://schemas.microsoft.com/office/drawing/2014/main" id="{842FEBBC-6E56-45E1-BD0A-EA28D3239C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with Clearing</a:t>
            </a:r>
          </a:p>
        </p:txBody>
      </p:sp>
      <p:pic>
        <p:nvPicPr>
          <p:cNvPr id="19458" name="Picture 2"/>
          <p:cNvPicPr>
            <a:picLocks noChangeAspect="1" noChangeArrowheads="1"/>
          </p:cNvPicPr>
          <p:nvPr/>
        </p:nvPicPr>
        <p:blipFill>
          <a:blip r:embed="rId2" cstate="print"/>
          <a:stretch>
            <a:fillRect/>
          </a:stretch>
        </p:blipFill>
        <p:spPr bwMode="auto">
          <a:xfrm>
            <a:off x="3648075" y="3031935"/>
            <a:ext cx="4895850" cy="3495675"/>
          </a:xfrm>
          <a:prstGeom prst="rect">
            <a:avLst/>
          </a:prstGeom>
        </p:spPr>
      </p:pic>
      <p:sp>
        <p:nvSpPr>
          <p:cNvPr id="6" name="Rectangle 5">
            <a:extLst>
              <a:ext uri="{FF2B5EF4-FFF2-40B4-BE49-F238E27FC236}">
                <a16:creationId xmlns:a16="http://schemas.microsoft.com/office/drawing/2014/main" id="{92897E9B-6EF9-416B-8E3D-0AD5B0E2B01A}"/>
              </a:ext>
            </a:extLst>
          </p:cNvPr>
          <p:cNvSpPr/>
          <p:nvPr/>
        </p:nvSpPr>
        <p:spPr>
          <a:xfrm>
            <a:off x="238091" y="995091"/>
            <a:ext cx="11677683" cy="2015936"/>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When you use the "posting with clearing" function, enter the clearing document amount and then select the open items that are to be cleared</a:t>
            </a:r>
          </a:p>
          <a:p>
            <a:pPr marL="804863" indent="-400050">
              <a:spcBef>
                <a:spcPts val="1800"/>
              </a:spcBef>
              <a:buClr>
                <a:schemeClr val="accent1"/>
              </a:buClr>
              <a:buFont typeface="+mj-lt"/>
              <a:buAutoNum type="romanUcPeriod"/>
              <a:defRPr/>
            </a:pPr>
            <a:r>
              <a:rPr lang="en-US" sz="1600" dirty="0"/>
              <a:t>If clearing amount equals selected open items amount system clears it</a:t>
            </a:r>
          </a:p>
          <a:p>
            <a:pPr marL="804863" indent="-400050">
              <a:spcBef>
                <a:spcPts val="1800"/>
              </a:spcBef>
              <a:buClr>
                <a:schemeClr val="accent1"/>
              </a:buClr>
              <a:buFont typeface="+mj-lt"/>
              <a:buAutoNum type="romanUcPeriod"/>
              <a:defRPr/>
            </a:pPr>
            <a:r>
              <a:rPr lang="en-US" sz="1600" dirty="0"/>
              <a:t>If there is any difference system allows to post the difference</a:t>
            </a:r>
          </a:p>
          <a:p>
            <a:pPr marL="358775" indent="-358775">
              <a:spcBef>
                <a:spcPts val="1800"/>
              </a:spcBef>
              <a:buClr>
                <a:schemeClr val="accent1"/>
              </a:buClr>
              <a:buFont typeface="Wingdings" panose="05000000000000000000" pitchFamily="2" charset="2"/>
              <a:buChar char="§"/>
              <a:defRPr/>
            </a:pPr>
            <a:r>
              <a:rPr lang="en-US" sz="1600" dirty="0"/>
              <a:t>Post with clearing can be done either manually or by Automatic Payment Program</a:t>
            </a:r>
          </a:p>
        </p:txBody>
      </p:sp>
    </p:spTree>
    <p:extLst>
      <p:ext uri="{BB962C8B-B14F-4D97-AF65-F5344CB8AC3E}">
        <p14:creationId xmlns:p14="http://schemas.microsoft.com/office/powerpoint/2010/main" val="264647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Clearing</a:t>
            </a:r>
          </a:p>
        </p:txBody>
      </p:sp>
      <p:pic>
        <p:nvPicPr>
          <p:cNvPr id="20482" name="Picture 2"/>
          <p:cNvPicPr>
            <a:picLocks noChangeAspect="1" noChangeArrowheads="1"/>
          </p:cNvPicPr>
          <p:nvPr/>
        </p:nvPicPr>
        <p:blipFill>
          <a:blip r:embed="rId2" cstate="print"/>
          <a:stretch>
            <a:fillRect/>
          </a:stretch>
        </p:blipFill>
        <p:spPr bwMode="auto">
          <a:xfrm>
            <a:off x="3422067" y="3048001"/>
            <a:ext cx="5347866" cy="3455381"/>
          </a:xfrm>
          <a:prstGeom prst="rect">
            <a:avLst/>
          </a:prstGeom>
        </p:spPr>
      </p:pic>
      <p:sp>
        <p:nvSpPr>
          <p:cNvPr id="6" name="Rectangle 5">
            <a:extLst>
              <a:ext uri="{FF2B5EF4-FFF2-40B4-BE49-F238E27FC236}">
                <a16:creationId xmlns:a16="http://schemas.microsoft.com/office/drawing/2014/main" id="{6C0CADCB-B6C4-4F15-BB06-A2F5E51D0E10}"/>
              </a:ext>
            </a:extLst>
          </p:cNvPr>
          <p:cNvSpPr/>
          <p:nvPr/>
        </p:nvSpPr>
        <p:spPr>
          <a:xfrm>
            <a:off x="238091" y="995091"/>
            <a:ext cx="11677683" cy="1785104"/>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Using the account “clearing function”, choose those open items from an account that balance to zero. </a:t>
            </a:r>
            <a:br>
              <a:rPr lang="en-US" sz="1600" dirty="0"/>
            </a:br>
            <a:r>
              <a:rPr lang="en-US" sz="1600" dirty="0"/>
              <a:t>The system marks them as cleared and creates a clearing document</a:t>
            </a:r>
          </a:p>
          <a:p>
            <a:pPr marL="358775" indent="-358775">
              <a:spcBef>
                <a:spcPts val="1800"/>
              </a:spcBef>
              <a:buClr>
                <a:schemeClr val="accent1"/>
              </a:buClr>
              <a:buFont typeface="Wingdings" panose="05000000000000000000" pitchFamily="2" charset="2"/>
              <a:buChar char="§"/>
              <a:defRPr/>
            </a:pPr>
            <a:r>
              <a:rPr lang="en-US" sz="1600" dirty="0"/>
              <a:t>Account clearing function works for any account managed with open items in the general ledger and in</a:t>
            </a:r>
            <a:br>
              <a:rPr lang="en-US" sz="1600" dirty="0"/>
            </a:br>
            <a:r>
              <a:rPr lang="en-US" sz="1600" dirty="0"/>
              <a:t>sub ledgers</a:t>
            </a:r>
          </a:p>
          <a:p>
            <a:pPr marL="358775" indent="-358775">
              <a:spcBef>
                <a:spcPts val="1800"/>
              </a:spcBef>
              <a:buClr>
                <a:schemeClr val="accent1"/>
              </a:buClr>
              <a:buFont typeface="Wingdings" panose="05000000000000000000" pitchFamily="2" charset="2"/>
              <a:buChar char="§"/>
              <a:defRPr/>
            </a:pPr>
            <a:r>
              <a:rPr lang="en-US" sz="1600" dirty="0"/>
              <a:t>Account clearing can be done either manually or by Automatic Clearing Program</a:t>
            </a:r>
          </a:p>
        </p:txBody>
      </p:sp>
    </p:spTree>
    <p:extLst>
      <p:ext uri="{BB962C8B-B14F-4D97-AF65-F5344CB8AC3E}">
        <p14:creationId xmlns:p14="http://schemas.microsoft.com/office/powerpoint/2010/main" val="91195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Clearing Program</a:t>
            </a:r>
          </a:p>
        </p:txBody>
      </p:sp>
      <p:pic>
        <p:nvPicPr>
          <p:cNvPr id="21508" name="Picture 4"/>
          <p:cNvPicPr>
            <a:picLocks noChangeAspect="1" noChangeArrowheads="1"/>
          </p:cNvPicPr>
          <p:nvPr/>
        </p:nvPicPr>
        <p:blipFill>
          <a:blip r:embed="rId2" cstate="print"/>
          <a:stretch>
            <a:fillRect/>
          </a:stretch>
        </p:blipFill>
        <p:spPr bwMode="auto">
          <a:xfrm>
            <a:off x="8112224" y="1052736"/>
            <a:ext cx="2109488" cy="5128574"/>
          </a:xfrm>
          <a:prstGeom prst="rect">
            <a:avLst/>
          </a:prstGeom>
        </p:spPr>
      </p:pic>
      <p:sp>
        <p:nvSpPr>
          <p:cNvPr id="6" name="Rectangle 5">
            <a:extLst>
              <a:ext uri="{FF2B5EF4-FFF2-40B4-BE49-F238E27FC236}">
                <a16:creationId xmlns:a16="http://schemas.microsoft.com/office/drawing/2014/main" id="{E49B4667-D4E5-4C80-810E-0660B25C13F7}"/>
              </a:ext>
            </a:extLst>
          </p:cNvPr>
          <p:cNvSpPr/>
          <p:nvPr/>
        </p:nvSpPr>
        <p:spPr>
          <a:xfrm>
            <a:off x="238092" y="995091"/>
            <a:ext cx="11245516" cy="4632037"/>
          </a:xfrm>
          <a:prstGeom prst="rect">
            <a:avLst/>
          </a:prstGeom>
        </p:spPr>
        <p:txBody>
          <a:bodyPr wrap="square">
            <a:spAutoFit/>
          </a:bodyPr>
          <a:lstStyle/>
          <a:p>
            <a:pPr>
              <a:spcBef>
                <a:spcPts val="1800"/>
              </a:spcBef>
              <a:buClr>
                <a:schemeClr val="accent1"/>
              </a:buClr>
              <a:defRPr/>
            </a:pPr>
            <a:r>
              <a:rPr lang="en-US" sz="1600" b="1" dirty="0"/>
              <a:t>Steps in the clearing program</a:t>
            </a:r>
          </a:p>
          <a:p>
            <a:pPr marL="358775" indent="-358775">
              <a:spcBef>
                <a:spcPts val="1800"/>
              </a:spcBef>
              <a:buClr>
                <a:schemeClr val="accent1"/>
              </a:buClr>
              <a:buFont typeface="Wingdings" panose="05000000000000000000" pitchFamily="2" charset="2"/>
              <a:buChar char="§"/>
              <a:defRPr/>
            </a:pPr>
            <a:r>
              <a:rPr lang="en-US" sz="1600" dirty="0"/>
              <a:t>Group items for each account</a:t>
            </a:r>
          </a:p>
          <a:p>
            <a:pPr marL="358775" indent="-358775">
              <a:spcBef>
                <a:spcPts val="1800"/>
              </a:spcBef>
              <a:buClr>
                <a:schemeClr val="accent1"/>
              </a:buClr>
              <a:buFont typeface="Wingdings" panose="05000000000000000000" pitchFamily="2" charset="2"/>
              <a:buChar char="§"/>
              <a:defRPr/>
            </a:pPr>
            <a:r>
              <a:rPr lang="en-US" sz="1600" dirty="0"/>
              <a:t>If balance is zero, items are marked for clearing</a:t>
            </a:r>
          </a:p>
          <a:p>
            <a:pPr>
              <a:spcBef>
                <a:spcPts val="1800"/>
              </a:spcBef>
              <a:buClr>
                <a:schemeClr val="accent1"/>
              </a:buClr>
              <a:defRPr/>
            </a:pPr>
            <a:r>
              <a:rPr lang="en-US" sz="1600" b="1" dirty="0"/>
              <a:t>Prerequisites for clearing</a:t>
            </a:r>
          </a:p>
          <a:p>
            <a:pPr marL="358775" indent="-358775">
              <a:spcBef>
                <a:spcPts val="1800"/>
              </a:spcBef>
              <a:buClr>
                <a:schemeClr val="accent1"/>
              </a:buClr>
              <a:buFont typeface="Wingdings" panose="05000000000000000000" pitchFamily="2" charset="2"/>
              <a:buChar char="§"/>
              <a:defRPr/>
            </a:pPr>
            <a:r>
              <a:rPr lang="en-US" sz="1600" dirty="0"/>
              <a:t>User criteria must be defined in customizing</a:t>
            </a:r>
          </a:p>
          <a:p>
            <a:pPr marL="358775" indent="-358775">
              <a:spcBef>
                <a:spcPts val="1800"/>
              </a:spcBef>
              <a:buClr>
                <a:schemeClr val="accent1"/>
              </a:buClr>
              <a:buFont typeface="Wingdings" panose="05000000000000000000" pitchFamily="2" charset="2"/>
              <a:buChar char="§"/>
              <a:defRPr/>
            </a:pPr>
            <a:r>
              <a:rPr lang="en-US" sz="1600" dirty="0"/>
              <a:t>Accounts to be cleared must be defined for automatic clearing</a:t>
            </a:r>
          </a:p>
          <a:p>
            <a:pPr>
              <a:spcBef>
                <a:spcPts val="1800"/>
              </a:spcBef>
              <a:buClr>
                <a:schemeClr val="accent1"/>
              </a:buClr>
              <a:defRPr/>
            </a:pPr>
            <a:r>
              <a:rPr lang="en-US" sz="1600" b="1" dirty="0"/>
              <a:t>Items that are not cleared:</a:t>
            </a:r>
          </a:p>
          <a:p>
            <a:pPr marL="358775" indent="-358775">
              <a:spcBef>
                <a:spcPts val="1800"/>
              </a:spcBef>
              <a:buClr>
                <a:schemeClr val="accent1"/>
              </a:buClr>
              <a:buFont typeface="Wingdings" panose="05000000000000000000" pitchFamily="2" charset="2"/>
              <a:buChar char="§"/>
              <a:defRPr/>
            </a:pPr>
            <a:r>
              <a:rPr lang="en-US" sz="1600" dirty="0"/>
              <a:t>Noted Items</a:t>
            </a:r>
          </a:p>
          <a:p>
            <a:pPr marL="358775" indent="-358775">
              <a:spcBef>
                <a:spcPts val="1800"/>
              </a:spcBef>
              <a:buClr>
                <a:schemeClr val="accent1"/>
              </a:buClr>
              <a:buFont typeface="Wingdings" panose="05000000000000000000" pitchFamily="2" charset="2"/>
              <a:buChar char="§"/>
              <a:defRPr/>
            </a:pPr>
            <a:r>
              <a:rPr lang="en-US" sz="1600" dirty="0"/>
              <a:t>Statistical postings, bill of exchange postings</a:t>
            </a:r>
          </a:p>
          <a:p>
            <a:pPr marL="358775" indent="-358775">
              <a:spcBef>
                <a:spcPts val="1800"/>
              </a:spcBef>
              <a:buClr>
                <a:schemeClr val="accent1"/>
              </a:buClr>
              <a:buFont typeface="Wingdings" panose="05000000000000000000" pitchFamily="2" charset="2"/>
              <a:buChar char="§"/>
              <a:defRPr/>
            </a:pPr>
            <a:r>
              <a:rPr lang="en-US" sz="1600" dirty="0"/>
              <a:t>Items with withholding tax entries</a:t>
            </a:r>
          </a:p>
        </p:txBody>
      </p:sp>
    </p:spTree>
    <p:extLst>
      <p:ext uri="{BB962C8B-B14F-4D97-AF65-F5344CB8AC3E}">
        <p14:creationId xmlns:p14="http://schemas.microsoft.com/office/powerpoint/2010/main" val="55575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Payment Process</a:t>
            </a:r>
          </a:p>
        </p:txBody>
      </p:sp>
      <p:sp>
        <p:nvSpPr>
          <p:cNvPr id="6" name="Rectangle 5">
            <a:extLst>
              <a:ext uri="{FF2B5EF4-FFF2-40B4-BE49-F238E27FC236}">
                <a16:creationId xmlns:a16="http://schemas.microsoft.com/office/drawing/2014/main" id="{EFEB9479-8991-422B-8630-2DB47496E699}"/>
              </a:ext>
            </a:extLst>
          </p:cNvPr>
          <p:cNvSpPr/>
          <p:nvPr/>
        </p:nvSpPr>
        <p:spPr>
          <a:xfrm>
            <a:off x="238091" y="995091"/>
            <a:ext cx="11677683" cy="3447098"/>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A manual payment is a transaction that clears an open item, typically an invoice, by manually assigning a clearing document</a:t>
            </a:r>
          </a:p>
          <a:p>
            <a:pPr marL="358775" indent="-358775">
              <a:spcBef>
                <a:spcPts val="1800"/>
              </a:spcBef>
              <a:buClr>
                <a:schemeClr val="accent1"/>
              </a:buClr>
              <a:buFont typeface="Wingdings" panose="05000000000000000000" pitchFamily="2" charset="2"/>
              <a:buChar char="§"/>
              <a:defRPr/>
            </a:pPr>
            <a:r>
              <a:rPr lang="en-US" sz="1600" dirty="0"/>
              <a:t>An incoming payment, typically used in Accounts Receivable, clears an open debit amount</a:t>
            </a:r>
          </a:p>
          <a:p>
            <a:pPr marL="358775" indent="-358775">
              <a:spcBef>
                <a:spcPts val="1800"/>
              </a:spcBef>
              <a:buClr>
                <a:schemeClr val="accent1"/>
              </a:buClr>
              <a:buFont typeface="Wingdings" panose="05000000000000000000" pitchFamily="2" charset="2"/>
              <a:buChar char="§"/>
              <a:defRPr/>
            </a:pPr>
            <a:r>
              <a:rPr lang="en-US" sz="1600" dirty="0"/>
              <a:t>An outgoing payment, typically used in Accounts Payable, clears an open credit amount</a:t>
            </a:r>
          </a:p>
          <a:p>
            <a:pPr marL="358775" indent="-358775">
              <a:spcBef>
                <a:spcPts val="1800"/>
              </a:spcBef>
              <a:buClr>
                <a:schemeClr val="accent1"/>
              </a:buClr>
              <a:buFont typeface="Wingdings" panose="05000000000000000000" pitchFamily="2" charset="2"/>
              <a:buChar char="§"/>
              <a:defRPr/>
            </a:pPr>
            <a:r>
              <a:rPr lang="en-US" sz="1600" dirty="0"/>
              <a:t>A manual payment is processed in three steps:</a:t>
            </a:r>
          </a:p>
          <a:p>
            <a:pPr marL="804863" indent="-400050">
              <a:spcBef>
                <a:spcPts val="1800"/>
              </a:spcBef>
              <a:buClr>
                <a:schemeClr val="accent1"/>
              </a:buClr>
              <a:buFont typeface="+mj-lt"/>
              <a:buAutoNum type="romanUcPeriod"/>
              <a:defRPr/>
            </a:pPr>
            <a:r>
              <a:rPr lang="en-US" sz="1600" dirty="0"/>
              <a:t>Data is entered in the document header</a:t>
            </a:r>
          </a:p>
          <a:p>
            <a:pPr marL="804863" indent="-400050">
              <a:spcBef>
                <a:spcPts val="1800"/>
              </a:spcBef>
              <a:buClr>
                <a:schemeClr val="accent1"/>
              </a:buClr>
              <a:buFont typeface="+mj-lt"/>
              <a:buAutoNum type="romanUcPeriod"/>
              <a:defRPr/>
            </a:pPr>
            <a:r>
              <a:rPr lang="en-US" sz="1600" dirty="0"/>
              <a:t>Open items are selected to be cleared</a:t>
            </a:r>
          </a:p>
          <a:p>
            <a:pPr marL="804863" indent="-400050">
              <a:spcBef>
                <a:spcPts val="1800"/>
              </a:spcBef>
              <a:buClr>
                <a:schemeClr val="accent1"/>
              </a:buClr>
              <a:buFont typeface="+mj-lt"/>
              <a:buAutoNum type="romanUcPeriod"/>
              <a:defRPr/>
            </a:pPr>
            <a:r>
              <a:rPr lang="en-US" sz="1600" dirty="0"/>
              <a:t>The transaction is saved</a:t>
            </a:r>
          </a:p>
        </p:txBody>
      </p:sp>
    </p:spTree>
    <p:extLst>
      <p:ext uri="{BB962C8B-B14F-4D97-AF65-F5344CB8AC3E}">
        <p14:creationId xmlns:p14="http://schemas.microsoft.com/office/powerpoint/2010/main" val="283454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Manual Vendor Payment Process</a:t>
            </a:r>
          </a:p>
        </p:txBody>
      </p:sp>
      <p:pic>
        <p:nvPicPr>
          <p:cNvPr id="41988" name="Picture 4"/>
          <p:cNvPicPr>
            <a:picLocks noChangeAspect="1" noChangeArrowheads="1"/>
          </p:cNvPicPr>
          <p:nvPr/>
        </p:nvPicPr>
        <p:blipFill>
          <a:blip r:embed="rId2" cstate="print"/>
          <a:stretch>
            <a:fillRect/>
          </a:stretch>
        </p:blipFill>
        <p:spPr bwMode="auto">
          <a:xfrm>
            <a:off x="2113892" y="1556792"/>
            <a:ext cx="7964216" cy="4840205"/>
          </a:xfrm>
          <a:prstGeom prst="rect">
            <a:avLst/>
          </a:prstGeom>
        </p:spPr>
      </p:pic>
      <p:pic>
        <p:nvPicPr>
          <p:cNvPr id="41989" name="Picture 5"/>
          <p:cNvPicPr>
            <a:picLocks noChangeAspect="1" noChangeArrowheads="1"/>
          </p:cNvPicPr>
          <p:nvPr/>
        </p:nvPicPr>
        <p:blipFill>
          <a:blip r:embed="rId3" cstate="print"/>
          <a:stretch>
            <a:fillRect/>
          </a:stretch>
        </p:blipFill>
        <p:spPr bwMode="auto">
          <a:xfrm>
            <a:off x="4662667" y="1002634"/>
            <a:ext cx="2866667" cy="409632"/>
          </a:xfrm>
          <a:prstGeom prst="rect">
            <a:avLst/>
          </a:prstGeom>
        </p:spPr>
      </p:pic>
    </p:spTree>
    <p:extLst>
      <p:ext uri="{BB962C8B-B14F-4D97-AF65-F5344CB8AC3E}">
        <p14:creationId xmlns:p14="http://schemas.microsoft.com/office/powerpoint/2010/main" val="326969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t>Document Header: Payment Header</a:t>
            </a:r>
          </a:p>
        </p:txBody>
      </p:sp>
      <p:pic>
        <p:nvPicPr>
          <p:cNvPr id="44035" name="Picture 4"/>
          <p:cNvPicPr>
            <a:picLocks noChangeAspect="1" noChangeArrowheads="1"/>
          </p:cNvPicPr>
          <p:nvPr/>
        </p:nvPicPr>
        <p:blipFill>
          <a:blip r:embed="rId3" cstate="print"/>
          <a:stretch>
            <a:fillRect/>
          </a:stretch>
        </p:blipFill>
        <p:spPr bwMode="auto">
          <a:xfrm>
            <a:off x="250493" y="2063412"/>
            <a:ext cx="11691015" cy="2731177"/>
          </a:xfrm>
          <a:prstGeom prst="rect">
            <a:avLst/>
          </a:prstGeom>
        </p:spPr>
      </p:pic>
    </p:spTree>
    <p:extLst>
      <p:ext uri="{BB962C8B-B14F-4D97-AF65-F5344CB8AC3E}">
        <p14:creationId xmlns:p14="http://schemas.microsoft.com/office/powerpoint/2010/main" val="428277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dirty="0"/>
              <a:t>Document Header: Bank Data</a:t>
            </a:r>
          </a:p>
        </p:txBody>
      </p:sp>
      <p:pic>
        <p:nvPicPr>
          <p:cNvPr id="45059" name="Picture 4"/>
          <p:cNvPicPr>
            <a:picLocks noChangeAspect="1" noChangeArrowheads="1"/>
          </p:cNvPicPr>
          <p:nvPr/>
        </p:nvPicPr>
        <p:blipFill>
          <a:blip r:embed="rId3" cstate="print"/>
          <a:stretch>
            <a:fillRect/>
          </a:stretch>
        </p:blipFill>
        <p:spPr bwMode="auto">
          <a:xfrm>
            <a:off x="293914" y="1887048"/>
            <a:ext cx="11604172" cy="3083904"/>
          </a:xfrm>
          <a:prstGeom prst="rect">
            <a:avLst/>
          </a:prstGeom>
        </p:spPr>
      </p:pic>
    </p:spTree>
    <p:extLst>
      <p:ext uri="{BB962C8B-B14F-4D97-AF65-F5344CB8AC3E}">
        <p14:creationId xmlns:p14="http://schemas.microsoft.com/office/powerpoint/2010/main" val="145010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dirty="0"/>
              <a:t>Open Item Selection</a:t>
            </a:r>
          </a:p>
        </p:txBody>
      </p:sp>
      <p:pic>
        <p:nvPicPr>
          <p:cNvPr id="46083" name="Picture 4"/>
          <p:cNvPicPr>
            <a:picLocks noChangeAspect="1" noChangeArrowheads="1"/>
          </p:cNvPicPr>
          <p:nvPr/>
        </p:nvPicPr>
        <p:blipFill>
          <a:blip r:embed="rId3" cstate="print"/>
          <a:stretch>
            <a:fillRect/>
          </a:stretch>
        </p:blipFill>
        <p:spPr bwMode="auto">
          <a:xfrm>
            <a:off x="265375" y="1741715"/>
            <a:ext cx="11661250" cy="3374572"/>
          </a:xfrm>
          <a:prstGeom prst="rect">
            <a:avLst/>
          </a:prstGeom>
        </p:spPr>
      </p:pic>
    </p:spTree>
    <p:extLst>
      <p:ext uri="{BB962C8B-B14F-4D97-AF65-F5344CB8AC3E}">
        <p14:creationId xmlns:p14="http://schemas.microsoft.com/office/powerpoint/2010/main" val="396891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dirty="0"/>
              <a:t>Process Open Items</a:t>
            </a:r>
          </a:p>
        </p:txBody>
      </p:sp>
      <p:pic>
        <p:nvPicPr>
          <p:cNvPr id="5" name="Picture 3"/>
          <p:cNvPicPr>
            <a:picLocks noChangeAspect="1" noChangeArrowheads="1"/>
          </p:cNvPicPr>
          <p:nvPr/>
        </p:nvPicPr>
        <p:blipFill>
          <a:blip r:embed="rId3" cstate="print"/>
          <a:stretch>
            <a:fillRect/>
          </a:stretch>
        </p:blipFill>
        <p:spPr>
          <a:xfrm>
            <a:off x="2086034" y="1018812"/>
            <a:ext cx="8019933" cy="5549002"/>
          </a:xfrm>
          <a:prstGeom prst="rect">
            <a:avLst/>
          </a:prstGeom>
        </p:spPr>
      </p:pic>
    </p:spTree>
    <p:extLst>
      <p:ext uri="{BB962C8B-B14F-4D97-AF65-F5344CB8AC3E}">
        <p14:creationId xmlns:p14="http://schemas.microsoft.com/office/powerpoint/2010/main" val="371689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Posting Outgoing Payment Transaction code F-53</a:t>
            </a:r>
            <a:br>
              <a:rPr lang="en-US" dirty="0"/>
            </a:br>
            <a:br>
              <a:rPr lang="en-US" dirty="0"/>
            </a:br>
            <a:endParaRPr lang="en-US" dirty="0"/>
          </a:p>
        </p:txBody>
      </p:sp>
      <p:pic>
        <p:nvPicPr>
          <p:cNvPr id="6" name="Picture 3"/>
          <p:cNvPicPr>
            <a:picLocks noChangeAspect="1" noChangeArrowheads="1"/>
          </p:cNvPicPr>
          <p:nvPr/>
        </p:nvPicPr>
        <p:blipFill>
          <a:blip r:embed="rId3" cstate="print"/>
          <a:stretch>
            <a:fillRect/>
          </a:stretch>
        </p:blipFill>
        <p:spPr bwMode="auto">
          <a:xfrm>
            <a:off x="2950030" y="987264"/>
            <a:ext cx="6291942" cy="5466072"/>
          </a:xfrm>
          <a:prstGeom prst="rect">
            <a:avLst/>
          </a:prstGeom>
        </p:spPr>
      </p:pic>
    </p:spTree>
    <p:extLst>
      <p:ext uri="{BB962C8B-B14F-4D97-AF65-F5344CB8AC3E}">
        <p14:creationId xmlns:p14="http://schemas.microsoft.com/office/powerpoint/2010/main" val="151862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12"/>
          <p:cNvSpPr>
            <a:spLocks/>
          </p:cNvSpPr>
          <p:nvPr/>
        </p:nvSpPr>
        <p:spPr bwMode="auto">
          <a:xfrm>
            <a:off x="7363094" y="1063183"/>
            <a:ext cx="4558862" cy="2708434"/>
          </a:xfrm>
          <a:prstGeom prst="rect">
            <a:avLst/>
          </a:prstGeom>
          <a:noFill/>
          <a:ln w="9525">
            <a:noFill/>
            <a:miter lim="800000"/>
            <a:headEnd/>
            <a:tailEnd/>
          </a:ln>
        </p:spPr>
        <p:txBody>
          <a:bodyPr>
            <a:spAutoFit/>
          </a:bodyPr>
          <a:lstStyle/>
          <a:p>
            <a:pPr marL="446088" lvl="1" indent="-446088">
              <a:spcBef>
                <a:spcPts val="2400"/>
              </a:spcBef>
              <a:buClr>
                <a:schemeClr val="accent1"/>
              </a:buClr>
              <a:buSzPct val="100000"/>
              <a:buFont typeface="+mj-lt"/>
              <a:buAutoNum type="arabicPeriod"/>
              <a:defRPr/>
            </a:pPr>
            <a:r>
              <a:rPr lang="en-US" dirty="0">
                <a:latin typeface="+mj-lt"/>
              </a:rPr>
              <a:t>Vendor Transactions</a:t>
            </a:r>
          </a:p>
          <a:p>
            <a:pPr marL="446088" lvl="1" indent="-446088">
              <a:spcBef>
                <a:spcPts val="2400"/>
              </a:spcBef>
              <a:buClr>
                <a:schemeClr val="accent1"/>
              </a:buClr>
              <a:buSzPct val="100000"/>
              <a:buFont typeface="+mj-lt"/>
              <a:buAutoNum type="arabicPeriod"/>
              <a:defRPr/>
            </a:pPr>
            <a:r>
              <a:rPr lang="en-US" dirty="0">
                <a:latin typeface="+mj-lt"/>
              </a:rPr>
              <a:t>Reconciliation Account</a:t>
            </a:r>
          </a:p>
          <a:p>
            <a:pPr marL="446088" lvl="1" indent="-446088">
              <a:spcBef>
                <a:spcPts val="2400"/>
              </a:spcBef>
              <a:buClr>
                <a:schemeClr val="accent1"/>
              </a:buClr>
              <a:buSzPct val="100000"/>
              <a:buFont typeface="+mj-lt"/>
              <a:buAutoNum type="arabicPeriod"/>
              <a:defRPr/>
            </a:pPr>
            <a:r>
              <a:rPr lang="en-US" dirty="0">
                <a:latin typeface="+mj-lt"/>
              </a:rPr>
              <a:t>Special  General Ledger </a:t>
            </a:r>
          </a:p>
          <a:p>
            <a:pPr marL="446088" lvl="1" indent="-446088">
              <a:spcBef>
                <a:spcPts val="2400"/>
              </a:spcBef>
              <a:buClr>
                <a:schemeClr val="accent1"/>
              </a:buClr>
              <a:buSzPct val="100000"/>
              <a:buFont typeface="+mj-lt"/>
              <a:buAutoNum type="arabicPeriod"/>
              <a:defRPr/>
            </a:pPr>
            <a:r>
              <a:rPr lang="en-US" dirty="0">
                <a:latin typeface="+mj-lt"/>
              </a:rPr>
              <a:t>Automatic Payment Program</a:t>
            </a:r>
          </a:p>
          <a:p>
            <a:pPr marL="446088" lvl="1" indent="-446088">
              <a:spcBef>
                <a:spcPts val="2400"/>
              </a:spcBef>
              <a:buClr>
                <a:schemeClr val="accent1"/>
              </a:buClr>
              <a:buSzPct val="100000"/>
              <a:buFont typeface="+mj-lt"/>
              <a:buAutoNum type="arabicPeriod"/>
              <a:defRPr/>
            </a:pPr>
            <a:r>
              <a:rPr lang="en-US" dirty="0">
                <a:latin typeface="+mj-lt"/>
              </a:rPr>
              <a:t>Reports</a:t>
            </a:r>
          </a:p>
        </p:txBody>
      </p:sp>
      <p:sp>
        <p:nvSpPr>
          <p:cNvPr id="4" name="Text Placeholder 3">
            <a:extLst>
              <a:ext uri="{FF2B5EF4-FFF2-40B4-BE49-F238E27FC236}">
                <a16:creationId xmlns:a16="http://schemas.microsoft.com/office/drawing/2014/main" id="{27087938-FA2A-429C-939F-F16D1BB00FEA}"/>
              </a:ext>
            </a:extLst>
          </p:cNvPr>
          <p:cNvSpPr>
            <a:spLocks noGrp="1"/>
          </p:cNvSpPr>
          <p:nvPr>
            <p:ph type="body" sz="quarter" idx="11"/>
          </p:nvPr>
        </p:nvSpPr>
        <p:spPr/>
        <p:txBody>
          <a:bodyPr/>
          <a:lstStyle/>
          <a:p>
            <a:r>
              <a:rPr lang="en-US" dirty="0"/>
              <a:t>Contents</a:t>
            </a:r>
          </a:p>
        </p:txBody>
      </p:sp>
    </p:spTree>
    <p:extLst>
      <p:ext uri="{BB962C8B-B14F-4D97-AF65-F5344CB8AC3E}">
        <p14:creationId xmlns:p14="http://schemas.microsoft.com/office/powerpoint/2010/main" val="210533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en-US" dirty="0"/>
              <a:t>Post Payment</a:t>
            </a:r>
          </a:p>
        </p:txBody>
      </p:sp>
      <p:pic>
        <p:nvPicPr>
          <p:cNvPr id="6" name="Picture 3">
            <a:extLst>
              <a:ext uri="{FF2B5EF4-FFF2-40B4-BE49-F238E27FC236}">
                <a16:creationId xmlns:a16="http://schemas.microsoft.com/office/drawing/2014/main" id="{52363D01-58FA-4B0A-84CD-5F23804C07F1}"/>
              </a:ext>
            </a:extLst>
          </p:cNvPr>
          <p:cNvPicPr>
            <a:picLocks noChangeAspect="1" noChangeArrowheads="1"/>
          </p:cNvPicPr>
          <p:nvPr/>
        </p:nvPicPr>
        <p:blipFill>
          <a:blip r:embed="rId2" cstate="print"/>
          <a:stretch>
            <a:fillRect/>
          </a:stretch>
        </p:blipFill>
        <p:spPr>
          <a:xfrm>
            <a:off x="1817191" y="1333203"/>
            <a:ext cx="8557618" cy="5191422"/>
          </a:xfrm>
          <a:prstGeom prst="rect">
            <a:avLst/>
          </a:prstGeom>
        </p:spPr>
      </p:pic>
      <p:pic>
        <p:nvPicPr>
          <p:cNvPr id="7" name="Picture 4">
            <a:extLst>
              <a:ext uri="{FF2B5EF4-FFF2-40B4-BE49-F238E27FC236}">
                <a16:creationId xmlns:a16="http://schemas.microsoft.com/office/drawing/2014/main" id="{AA81108B-C23A-4E6A-9CFA-7A1E8F62E3C7}"/>
              </a:ext>
            </a:extLst>
          </p:cNvPr>
          <p:cNvPicPr>
            <a:picLocks noChangeAspect="1" noChangeArrowheads="1"/>
          </p:cNvPicPr>
          <p:nvPr/>
        </p:nvPicPr>
        <p:blipFill>
          <a:blip r:embed="rId3" cstate="print"/>
          <a:stretch>
            <a:fillRect/>
          </a:stretch>
        </p:blipFill>
        <p:spPr bwMode="auto">
          <a:xfrm>
            <a:off x="5162420" y="980728"/>
            <a:ext cx="1867161" cy="352474"/>
          </a:xfrm>
          <a:prstGeom prst="rect">
            <a:avLst/>
          </a:prstGeom>
        </p:spPr>
      </p:pic>
    </p:spTree>
    <p:extLst>
      <p:ext uri="{BB962C8B-B14F-4D97-AF65-F5344CB8AC3E}">
        <p14:creationId xmlns:p14="http://schemas.microsoft.com/office/powerpoint/2010/main" val="278310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dirty="0"/>
              <a:t>Processing Down Payments in the S/4 HANA</a:t>
            </a:r>
          </a:p>
        </p:txBody>
      </p:sp>
      <p:sp>
        <p:nvSpPr>
          <p:cNvPr id="5" name="Rectangle 4">
            <a:extLst>
              <a:ext uri="{FF2B5EF4-FFF2-40B4-BE49-F238E27FC236}">
                <a16:creationId xmlns:a16="http://schemas.microsoft.com/office/drawing/2014/main" id="{3E26D349-21EF-4A25-B19C-30DA435D02DA}"/>
              </a:ext>
            </a:extLst>
          </p:cNvPr>
          <p:cNvSpPr/>
          <p:nvPr/>
        </p:nvSpPr>
        <p:spPr>
          <a:xfrm>
            <a:off x="238091" y="995091"/>
            <a:ext cx="11677683" cy="1785104"/>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Down payments are posted to separate special G/L accounts depending on the down payment type. </a:t>
            </a:r>
            <a:br>
              <a:rPr lang="en-US" sz="1600" dirty="0"/>
            </a:br>
            <a:r>
              <a:rPr lang="en-US" sz="1600" dirty="0"/>
              <a:t>(Ex. Down payments made on tangible fixed assets or on inventory stocks)</a:t>
            </a:r>
          </a:p>
          <a:p>
            <a:pPr marL="358775" indent="-358775">
              <a:spcBef>
                <a:spcPts val="1800"/>
              </a:spcBef>
              <a:buClr>
                <a:schemeClr val="accent1"/>
              </a:buClr>
              <a:buFont typeface="Wingdings" panose="05000000000000000000" pitchFamily="2" charset="2"/>
              <a:buChar char="§"/>
              <a:defRPr/>
            </a:pPr>
            <a:r>
              <a:rPr lang="en-US" sz="1600" dirty="0"/>
              <a:t>You can post or clear the down payments manually or have the payment program post them</a:t>
            </a:r>
          </a:p>
          <a:p>
            <a:pPr marL="358775" indent="-358775">
              <a:spcBef>
                <a:spcPts val="1800"/>
              </a:spcBef>
              <a:buClr>
                <a:schemeClr val="accent1"/>
              </a:buClr>
              <a:buFont typeface="Wingdings" panose="05000000000000000000" pitchFamily="2" charset="2"/>
              <a:buChar char="§"/>
              <a:defRPr/>
            </a:pPr>
            <a:r>
              <a:rPr lang="en-US" sz="1600" dirty="0"/>
              <a:t>You must make transfer postings for down payments manually. When you make a transfer posting, the system clear the down payment and posts the same amount to the customer or vendor account</a:t>
            </a:r>
          </a:p>
        </p:txBody>
      </p:sp>
    </p:spTree>
    <p:extLst>
      <p:ext uri="{BB962C8B-B14F-4D97-AF65-F5344CB8AC3E}">
        <p14:creationId xmlns:p14="http://schemas.microsoft.com/office/powerpoint/2010/main" val="2767053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header</a:t>
            </a:r>
          </a:p>
        </p:txBody>
      </p:sp>
      <p:sp>
        <p:nvSpPr>
          <p:cNvPr id="5" name="Rectangle 4">
            <a:extLst>
              <a:ext uri="{FF2B5EF4-FFF2-40B4-BE49-F238E27FC236}">
                <a16:creationId xmlns:a16="http://schemas.microsoft.com/office/drawing/2014/main" id="{B103D946-83BD-468C-BAE7-E946B7722F66}"/>
              </a:ext>
            </a:extLst>
          </p:cNvPr>
          <p:cNvSpPr/>
          <p:nvPr/>
        </p:nvSpPr>
        <p:spPr>
          <a:xfrm>
            <a:off x="238091" y="995091"/>
            <a:ext cx="11677683" cy="4985980"/>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t>Document header consists of three sections:</a:t>
            </a:r>
          </a:p>
          <a:p>
            <a:pPr marL="719138" indent="-358775">
              <a:spcBef>
                <a:spcPts val="1200"/>
              </a:spcBef>
              <a:buClr>
                <a:schemeClr val="accent1"/>
              </a:buClr>
              <a:buFont typeface="+mj-lt"/>
              <a:buAutoNum type="arabicPeriod"/>
              <a:defRPr/>
            </a:pPr>
            <a:r>
              <a:rPr lang="en-US" sz="1600" dirty="0"/>
              <a:t>Payment header</a:t>
            </a:r>
          </a:p>
          <a:p>
            <a:pPr marL="719138" indent="-358775">
              <a:spcBef>
                <a:spcPts val="1200"/>
              </a:spcBef>
              <a:buClr>
                <a:schemeClr val="accent1"/>
              </a:buClr>
              <a:buFont typeface="+mj-lt"/>
              <a:buAutoNum type="arabicPeriod"/>
              <a:defRPr/>
            </a:pPr>
            <a:r>
              <a:rPr lang="en-US" sz="1600" dirty="0"/>
              <a:t>Bank data</a:t>
            </a:r>
          </a:p>
          <a:p>
            <a:pPr marL="719138" indent="-358775">
              <a:spcBef>
                <a:spcPts val="1200"/>
              </a:spcBef>
              <a:buClr>
                <a:schemeClr val="accent1"/>
              </a:buClr>
              <a:buFont typeface="+mj-lt"/>
              <a:buAutoNum type="arabicPeriod"/>
              <a:defRPr/>
            </a:pPr>
            <a:r>
              <a:rPr lang="en-US" sz="1600" dirty="0"/>
              <a:t>Open item selection</a:t>
            </a:r>
          </a:p>
          <a:p>
            <a:pPr marL="358775" indent="-358775">
              <a:spcBef>
                <a:spcPts val="1200"/>
              </a:spcBef>
              <a:buClr>
                <a:schemeClr val="accent1"/>
              </a:buClr>
              <a:buFont typeface="Wingdings" panose="05000000000000000000" pitchFamily="2" charset="2"/>
              <a:buChar char="§"/>
              <a:defRPr/>
            </a:pPr>
            <a:r>
              <a:rPr lang="en-US" sz="1600" dirty="0"/>
              <a:t>Important fields need to be filled in payment header are company code, dates, document type</a:t>
            </a:r>
            <a:br>
              <a:rPr lang="en-US" sz="1600" dirty="0"/>
            </a:br>
            <a:r>
              <a:rPr lang="en-US" sz="1600" dirty="0"/>
              <a:t>(defaulted) etc.</a:t>
            </a:r>
          </a:p>
          <a:p>
            <a:pPr marL="358775" indent="-358775">
              <a:spcBef>
                <a:spcPts val="1200"/>
              </a:spcBef>
              <a:buClr>
                <a:schemeClr val="accent1"/>
              </a:buClr>
              <a:buFont typeface="Wingdings" panose="05000000000000000000" pitchFamily="2" charset="2"/>
              <a:buChar char="§"/>
              <a:defRPr/>
            </a:pPr>
            <a:r>
              <a:rPr lang="en-US" sz="1600" dirty="0"/>
              <a:t>Important fields in Bank data are Bank/cash Account number, amount, value date etc.</a:t>
            </a:r>
          </a:p>
          <a:p>
            <a:pPr marL="358775" indent="-358775">
              <a:spcBef>
                <a:spcPts val="1200"/>
              </a:spcBef>
              <a:buClr>
                <a:schemeClr val="accent1"/>
              </a:buClr>
              <a:buFont typeface="Wingdings" panose="05000000000000000000" pitchFamily="2" charset="2"/>
              <a:buChar char="§"/>
              <a:defRPr/>
            </a:pPr>
            <a:r>
              <a:rPr lang="en-US" sz="1600" dirty="0"/>
              <a:t>Fields in open item selection customer/vendor account, account type (K,D)</a:t>
            </a:r>
          </a:p>
          <a:p>
            <a:pPr marL="358775" indent="-358775">
              <a:spcBef>
                <a:spcPts val="1200"/>
              </a:spcBef>
              <a:buClr>
                <a:schemeClr val="accent1"/>
              </a:buClr>
              <a:buFont typeface="Wingdings" panose="05000000000000000000" pitchFamily="2" charset="2"/>
              <a:buChar char="§"/>
              <a:defRPr/>
            </a:pPr>
            <a:r>
              <a:rPr lang="en-US" sz="1600" dirty="0"/>
              <a:t>For selecting the open items there are certain features like </a:t>
            </a:r>
          </a:p>
          <a:p>
            <a:pPr marL="804863" indent="-400050">
              <a:spcBef>
                <a:spcPts val="1200"/>
              </a:spcBef>
              <a:buClr>
                <a:schemeClr val="accent1"/>
              </a:buClr>
              <a:buFont typeface="+mj-lt"/>
              <a:buAutoNum type="romanUcPeriod"/>
              <a:defRPr/>
            </a:pPr>
            <a:r>
              <a:rPr lang="en-US" sz="1600" dirty="0"/>
              <a:t>Distribute by age (items according to days in arrears)</a:t>
            </a:r>
          </a:p>
          <a:p>
            <a:pPr marL="804863" indent="-400050">
              <a:spcBef>
                <a:spcPts val="1200"/>
              </a:spcBef>
              <a:buClr>
                <a:schemeClr val="accent1"/>
              </a:buClr>
              <a:buFont typeface="+mj-lt"/>
              <a:buAutoNum type="romanUcPeriod"/>
              <a:defRPr/>
            </a:pPr>
            <a:r>
              <a:rPr lang="en-US" sz="1600" dirty="0"/>
              <a:t>Automatic search (shows the OI’s which matches the data filled above)</a:t>
            </a:r>
          </a:p>
          <a:p>
            <a:pPr marL="804863" indent="-400050">
              <a:spcBef>
                <a:spcPts val="1200"/>
              </a:spcBef>
              <a:buClr>
                <a:schemeClr val="accent1"/>
              </a:buClr>
              <a:buFont typeface="+mj-lt"/>
              <a:buAutoNum type="romanUcPeriod"/>
              <a:defRPr/>
            </a:pPr>
            <a:r>
              <a:rPr lang="en-US" sz="1600" dirty="0"/>
              <a:t>Can make additional selections for selecting open items</a:t>
            </a:r>
          </a:p>
          <a:p>
            <a:pPr marL="804863" indent="-400050">
              <a:spcBef>
                <a:spcPts val="1200"/>
              </a:spcBef>
              <a:buClr>
                <a:schemeClr val="accent1"/>
              </a:buClr>
              <a:buFont typeface="+mj-lt"/>
              <a:buAutoNum type="romanUcPeriod"/>
              <a:defRPr/>
            </a:pPr>
            <a:r>
              <a:rPr lang="en-US" sz="1600" dirty="0"/>
              <a:t>Special G/L’s can also be cleared</a:t>
            </a:r>
          </a:p>
        </p:txBody>
      </p:sp>
    </p:spTree>
    <p:extLst>
      <p:ext uri="{BB962C8B-B14F-4D97-AF65-F5344CB8AC3E}">
        <p14:creationId xmlns:p14="http://schemas.microsoft.com/office/powerpoint/2010/main" val="162680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tretch>
            <a:fillRect/>
          </a:stretch>
        </p:blipFill>
        <p:spPr bwMode="auto">
          <a:xfrm>
            <a:off x="3152775" y="885825"/>
            <a:ext cx="5886450" cy="5638800"/>
          </a:xfrm>
          <a:prstGeom prst="rect">
            <a:avLst/>
          </a:prstGeom>
        </p:spPr>
      </p:pic>
      <p:sp>
        <p:nvSpPr>
          <p:cNvPr id="3" name="Title 2">
            <a:extLst>
              <a:ext uri="{FF2B5EF4-FFF2-40B4-BE49-F238E27FC236}">
                <a16:creationId xmlns:a16="http://schemas.microsoft.com/office/drawing/2014/main" id="{C6E26CC5-D2BF-41A2-94CC-0C9E80A11A7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723597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Open Items</a:t>
            </a:r>
          </a:p>
        </p:txBody>
      </p:sp>
      <p:sp>
        <p:nvSpPr>
          <p:cNvPr id="5" name="Rectangle 4">
            <a:extLst>
              <a:ext uri="{FF2B5EF4-FFF2-40B4-BE49-F238E27FC236}">
                <a16:creationId xmlns:a16="http://schemas.microsoft.com/office/drawing/2014/main" id="{BCB9AA5B-D040-4D05-B0B6-2CA18D43634B}"/>
              </a:ext>
            </a:extLst>
          </p:cNvPr>
          <p:cNvSpPr/>
          <p:nvPr/>
        </p:nvSpPr>
        <p:spPr>
          <a:xfrm>
            <a:off x="238091" y="995091"/>
            <a:ext cx="11677683" cy="2492990"/>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Select the process open items after entering data in document header</a:t>
            </a:r>
          </a:p>
          <a:p>
            <a:pPr marL="358775" indent="-358775">
              <a:spcBef>
                <a:spcPts val="1800"/>
              </a:spcBef>
              <a:buClr>
                <a:schemeClr val="accent1"/>
              </a:buClr>
              <a:buFont typeface="Wingdings" panose="05000000000000000000" pitchFamily="2" charset="2"/>
              <a:buChar char="§"/>
              <a:defRPr/>
            </a:pPr>
            <a:r>
              <a:rPr lang="en-US" sz="1600" dirty="0"/>
              <a:t>Select the required open items</a:t>
            </a:r>
          </a:p>
          <a:p>
            <a:pPr marL="358775" indent="-358775">
              <a:spcBef>
                <a:spcPts val="1800"/>
              </a:spcBef>
              <a:buClr>
                <a:schemeClr val="accent1"/>
              </a:buClr>
              <a:buFont typeface="Wingdings" panose="05000000000000000000" pitchFamily="2" charset="2"/>
              <a:buChar char="§"/>
              <a:defRPr/>
            </a:pPr>
            <a:r>
              <a:rPr lang="en-US" sz="1600" dirty="0"/>
              <a:t>You can post the document if the amount entered is the same as the amount assigned</a:t>
            </a:r>
          </a:p>
          <a:p>
            <a:pPr marL="358775" indent="-358775">
              <a:spcBef>
                <a:spcPts val="1800"/>
              </a:spcBef>
              <a:buClr>
                <a:schemeClr val="accent1"/>
              </a:buClr>
              <a:buFont typeface="Wingdings" panose="05000000000000000000" pitchFamily="2" charset="2"/>
              <a:buChar char="§"/>
              <a:defRPr/>
            </a:pPr>
            <a:r>
              <a:rPr lang="en-US" sz="1600" dirty="0"/>
              <a:t>You can directly save the document, or can simulate to view automatically generated line items also can correct mistakes done</a:t>
            </a:r>
          </a:p>
          <a:p>
            <a:pPr marL="358775" indent="-358775">
              <a:spcBef>
                <a:spcPts val="1800"/>
              </a:spcBef>
              <a:buClr>
                <a:schemeClr val="accent1"/>
              </a:buClr>
              <a:buFont typeface="Wingdings" panose="05000000000000000000" pitchFamily="2" charset="2"/>
              <a:buChar char="§"/>
              <a:defRPr/>
            </a:pPr>
            <a:r>
              <a:rPr lang="en-US" sz="1600" dirty="0"/>
              <a:t>Posting difference are shown in coming slides</a:t>
            </a:r>
          </a:p>
        </p:txBody>
      </p:sp>
    </p:spTree>
    <p:extLst>
      <p:ext uri="{BB962C8B-B14F-4D97-AF65-F5344CB8AC3E}">
        <p14:creationId xmlns:p14="http://schemas.microsoft.com/office/powerpoint/2010/main" val="2694359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tretch>
            <a:fillRect/>
          </a:stretch>
        </p:blipFill>
        <p:spPr bwMode="auto">
          <a:xfrm>
            <a:off x="3115105" y="962743"/>
            <a:ext cx="5961790" cy="5562601"/>
          </a:xfrm>
          <a:prstGeom prst="rect">
            <a:avLst/>
          </a:prstGeom>
        </p:spPr>
      </p:pic>
      <p:sp>
        <p:nvSpPr>
          <p:cNvPr id="3" name="Title 2">
            <a:extLst>
              <a:ext uri="{FF2B5EF4-FFF2-40B4-BE49-F238E27FC236}">
                <a16:creationId xmlns:a16="http://schemas.microsoft.com/office/drawing/2014/main" id="{0CF806EC-E46F-40E9-85A3-EEF3D7F0AA8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7699023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Postings when Clearing Open Items</a:t>
            </a:r>
          </a:p>
        </p:txBody>
      </p:sp>
      <p:sp>
        <p:nvSpPr>
          <p:cNvPr id="5" name="Rectangle 4">
            <a:extLst>
              <a:ext uri="{FF2B5EF4-FFF2-40B4-BE49-F238E27FC236}">
                <a16:creationId xmlns:a16="http://schemas.microsoft.com/office/drawing/2014/main" id="{4DF6FB0B-B2F3-4844-98AB-702EE549D762}"/>
              </a:ext>
            </a:extLst>
          </p:cNvPr>
          <p:cNvSpPr/>
          <p:nvPr/>
        </p:nvSpPr>
        <p:spPr>
          <a:xfrm>
            <a:off x="238091" y="995091"/>
            <a:ext cx="11677683" cy="3200876"/>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Cash discount expense or revenue</a:t>
            </a:r>
          </a:p>
          <a:p>
            <a:pPr marL="358775" indent="-358775">
              <a:spcBef>
                <a:spcPts val="1800"/>
              </a:spcBef>
              <a:buClr>
                <a:schemeClr val="accent1"/>
              </a:buClr>
              <a:buFont typeface="Wingdings" panose="05000000000000000000" pitchFamily="2" charset="2"/>
              <a:buChar char="§"/>
              <a:defRPr/>
            </a:pPr>
            <a:r>
              <a:rPr lang="en-US" sz="1600" dirty="0"/>
              <a:t>Cash discount clearing (net procedure)</a:t>
            </a:r>
          </a:p>
          <a:p>
            <a:pPr marL="358775" indent="-358775">
              <a:spcBef>
                <a:spcPts val="1800"/>
              </a:spcBef>
              <a:buClr>
                <a:schemeClr val="accent1"/>
              </a:buClr>
              <a:buFont typeface="Wingdings" panose="05000000000000000000" pitchFamily="2" charset="2"/>
              <a:buChar char="§"/>
              <a:defRPr/>
            </a:pPr>
            <a:r>
              <a:rPr lang="en-US" sz="1600" dirty="0"/>
              <a:t>Tax adjustments</a:t>
            </a:r>
          </a:p>
          <a:p>
            <a:pPr marL="358775" indent="-358775">
              <a:spcBef>
                <a:spcPts val="1800"/>
              </a:spcBef>
              <a:buClr>
                <a:schemeClr val="accent1"/>
              </a:buClr>
              <a:buFont typeface="Wingdings" panose="05000000000000000000" pitchFamily="2" charset="2"/>
              <a:buChar char="§"/>
              <a:defRPr/>
            </a:pPr>
            <a:r>
              <a:rPr lang="en-US" sz="1600" dirty="0"/>
              <a:t>Exchange rate differences</a:t>
            </a:r>
          </a:p>
          <a:p>
            <a:pPr marL="358775" indent="-358775">
              <a:spcBef>
                <a:spcPts val="1800"/>
              </a:spcBef>
              <a:buClr>
                <a:schemeClr val="accent1"/>
              </a:buClr>
              <a:buFont typeface="Wingdings" panose="05000000000000000000" pitchFamily="2" charset="2"/>
              <a:buChar char="§"/>
              <a:defRPr/>
            </a:pPr>
            <a:r>
              <a:rPr lang="en-US" sz="1600" dirty="0"/>
              <a:t>Bank charges</a:t>
            </a:r>
          </a:p>
          <a:p>
            <a:pPr marL="358775" indent="-358775">
              <a:spcBef>
                <a:spcPts val="1800"/>
              </a:spcBef>
              <a:buClr>
                <a:schemeClr val="accent1"/>
              </a:buClr>
              <a:buFont typeface="Wingdings" panose="05000000000000000000" pitchFamily="2" charset="2"/>
              <a:buChar char="§"/>
              <a:defRPr/>
            </a:pPr>
            <a:r>
              <a:rPr lang="en-US" sz="1600" dirty="0"/>
              <a:t>Clearing for cross-company code payments</a:t>
            </a:r>
          </a:p>
          <a:p>
            <a:pPr marL="358775" indent="-358775">
              <a:spcBef>
                <a:spcPts val="1800"/>
              </a:spcBef>
              <a:buClr>
                <a:schemeClr val="accent1"/>
              </a:buClr>
              <a:buFont typeface="Wingdings" panose="05000000000000000000" pitchFamily="2" charset="2"/>
              <a:buChar char="§"/>
              <a:defRPr/>
            </a:pPr>
            <a:r>
              <a:rPr lang="en-US" sz="1600" dirty="0"/>
              <a:t>Over-or under payments within tolerances</a:t>
            </a:r>
          </a:p>
        </p:txBody>
      </p:sp>
    </p:spTree>
    <p:extLst>
      <p:ext uri="{BB962C8B-B14F-4D97-AF65-F5344CB8AC3E}">
        <p14:creationId xmlns:p14="http://schemas.microsoft.com/office/powerpoint/2010/main" val="1850132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Clearing</a:t>
            </a:r>
          </a:p>
        </p:txBody>
      </p:sp>
      <p:pic>
        <p:nvPicPr>
          <p:cNvPr id="24578" name="Picture 2"/>
          <p:cNvPicPr>
            <a:picLocks noChangeAspect="1" noChangeArrowheads="1"/>
          </p:cNvPicPr>
          <p:nvPr/>
        </p:nvPicPr>
        <p:blipFill>
          <a:blip r:embed="rId2" cstate="print"/>
          <a:stretch>
            <a:fillRect/>
          </a:stretch>
        </p:blipFill>
        <p:spPr bwMode="auto">
          <a:xfrm>
            <a:off x="2215108" y="2132856"/>
            <a:ext cx="7761785" cy="4175745"/>
          </a:xfrm>
          <a:prstGeom prst="rect">
            <a:avLst/>
          </a:prstGeom>
        </p:spPr>
      </p:pic>
      <p:sp>
        <p:nvSpPr>
          <p:cNvPr id="6" name="Rectangle 5">
            <a:extLst>
              <a:ext uri="{FF2B5EF4-FFF2-40B4-BE49-F238E27FC236}">
                <a16:creationId xmlns:a16="http://schemas.microsoft.com/office/drawing/2014/main" id="{0643F0D9-CC66-4662-BA79-19A0CE1CC3E7}"/>
              </a:ext>
            </a:extLst>
          </p:cNvPr>
          <p:cNvSpPr/>
          <p:nvPr/>
        </p:nvSpPr>
        <p:spPr>
          <a:xfrm>
            <a:off x="238091" y="995091"/>
            <a:ext cx="11677683" cy="815608"/>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When line items are cleared with error, cancel clearing by resetting clearing document and cleared items</a:t>
            </a:r>
          </a:p>
          <a:p>
            <a:pPr marL="358775" indent="-358775">
              <a:spcBef>
                <a:spcPts val="1800"/>
              </a:spcBef>
              <a:buClr>
                <a:schemeClr val="accent1"/>
              </a:buClr>
              <a:buFont typeface="Wingdings" panose="05000000000000000000" pitchFamily="2" charset="2"/>
              <a:buChar char="§"/>
              <a:defRPr/>
            </a:pPr>
            <a:r>
              <a:rPr lang="en-US" sz="1600" dirty="0"/>
              <a:t>After reset the cleared items will become open items as like earlier</a:t>
            </a:r>
          </a:p>
        </p:txBody>
      </p:sp>
    </p:spTree>
    <p:extLst>
      <p:ext uri="{BB962C8B-B14F-4D97-AF65-F5344CB8AC3E}">
        <p14:creationId xmlns:p14="http://schemas.microsoft.com/office/powerpoint/2010/main" val="1360341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Reconciliation Account</a:t>
            </a:r>
          </a:p>
        </p:txBody>
      </p:sp>
      <p:sp>
        <p:nvSpPr>
          <p:cNvPr id="5" name="Rectangle 4">
            <a:extLst>
              <a:ext uri="{FF2B5EF4-FFF2-40B4-BE49-F238E27FC236}">
                <a16:creationId xmlns:a16="http://schemas.microsoft.com/office/drawing/2014/main" id="{59B8446B-2FD8-4E5E-BFCD-2D3E2A04464F}"/>
              </a:ext>
            </a:extLst>
          </p:cNvPr>
          <p:cNvSpPr/>
          <p:nvPr/>
        </p:nvSpPr>
        <p:spPr>
          <a:xfrm>
            <a:off x="238091" y="995091"/>
            <a:ext cx="11677683" cy="4431983"/>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Transactions in the sub ledgers (AR/AP) are also posted on the reconciliation accounts in the general ledger, to have the values available in form of totals as well in the general ledger in order to be able to quickly create a financial/income statement</a:t>
            </a:r>
          </a:p>
          <a:p>
            <a:pPr marL="358775" indent="-358775">
              <a:spcBef>
                <a:spcPts val="1800"/>
              </a:spcBef>
              <a:buClr>
                <a:schemeClr val="accent1"/>
              </a:buClr>
              <a:buFont typeface="Wingdings" panose="05000000000000000000" pitchFamily="2" charset="2"/>
              <a:buChar char="§"/>
              <a:defRPr/>
            </a:pPr>
            <a:r>
              <a:rPr lang="en-US" sz="1600" dirty="0"/>
              <a:t>The Reconciliation Account field can be found in the company code segment of the customer/vendor </a:t>
            </a:r>
            <a:br>
              <a:rPr lang="en-US" sz="1600" dirty="0"/>
            </a:br>
            <a:r>
              <a:rPr lang="en-US" sz="1600" dirty="0"/>
              <a:t>master record</a:t>
            </a:r>
          </a:p>
          <a:p>
            <a:pPr marL="358775" indent="-358775">
              <a:spcBef>
                <a:spcPts val="1800"/>
              </a:spcBef>
              <a:buClr>
                <a:schemeClr val="accent1"/>
              </a:buClr>
              <a:buFont typeface="Wingdings" panose="05000000000000000000" pitchFamily="2" charset="2"/>
              <a:buChar char="§"/>
              <a:defRPr/>
            </a:pPr>
            <a:r>
              <a:rPr lang="en-US" sz="1600" dirty="0"/>
              <a:t>For example when you post a vendor, automatically the reconciliation account also gets posted</a:t>
            </a:r>
          </a:p>
          <a:p>
            <a:pPr algn="ctr">
              <a:spcBef>
                <a:spcPts val="1800"/>
              </a:spcBef>
              <a:buClr>
                <a:schemeClr val="accent1"/>
              </a:buClr>
              <a:defRPr/>
            </a:pPr>
            <a:r>
              <a:rPr lang="en-US" sz="1600" b="1" dirty="0"/>
              <a:t>But</a:t>
            </a:r>
          </a:p>
          <a:p>
            <a:pPr marL="358775" indent="-358775">
              <a:spcBef>
                <a:spcPts val="1800"/>
              </a:spcBef>
              <a:buClr>
                <a:schemeClr val="accent1"/>
              </a:buClr>
              <a:buFont typeface="Wingdings" panose="05000000000000000000" pitchFamily="2" charset="2"/>
              <a:buChar char="§"/>
              <a:defRPr/>
            </a:pPr>
            <a:r>
              <a:rPr lang="en-US" sz="1600" dirty="0"/>
              <a:t>Certain business transactions should be displayed separately in the general ledger and sub ledger in financial accounting</a:t>
            </a:r>
          </a:p>
          <a:p>
            <a:pPr marL="358775" indent="-358775">
              <a:spcBef>
                <a:spcPts val="1800"/>
              </a:spcBef>
              <a:buClr>
                <a:schemeClr val="accent1"/>
              </a:buClr>
              <a:buFont typeface="Wingdings" panose="05000000000000000000" pitchFamily="2" charset="2"/>
              <a:buChar char="§"/>
              <a:defRPr/>
            </a:pPr>
            <a:r>
              <a:rPr lang="en-US" sz="1600" dirty="0"/>
              <a:t>Ex: Down payment to vendor is not a liability hence to be shown on assets side. Down payment request, Doubtful receivables etc.</a:t>
            </a:r>
          </a:p>
          <a:p>
            <a:pPr marL="358775" indent="-358775">
              <a:spcBef>
                <a:spcPts val="1800"/>
              </a:spcBef>
              <a:buClr>
                <a:schemeClr val="accent1"/>
              </a:buClr>
              <a:buFont typeface="Wingdings" panose="05000000000000000000" pitchFamily="2" charset="2"/>
              <a:buChar char="§"/>
              <a:defRPr/>
            </a:pPr>
            <a:r>
              <a:rPr lang="en-US" sz="1600" dirty="0"/>
              <a:t>For this type of transactions ALTERNATIVE RECONCILIATION ACCOUNTS are used</a:t>
            </a:r>
          </a:p>
        </p:txBody>
      </p:sp>
    </p:spTree>
    <p:extLst>
      <p:ext uri="{BB962C8B-B14F-4D97-AF65-F5344CB8AC3E}">
        <p14:creationId xmlns:p14="http://schemas.microsoft.com/office/powerpoint/2010/main" val="218584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p:txBody>
          <a:bodyPr/>
          <a:lstStyle/>
          <a:p>
            <a:r>
              <a:rPr lang="en-US" dirty="0"/>
              <a:t>Alternative Reconciliation Account</a:t>
            </a:r>
          </a:p>
        </p:txBody>
      </p:sp>
      <p:pic>
        <p:nvPicPr>
          <p:cNvPr id="51205" name="Picture 2"/>
          <p:cNvPicPr>
            <a:picLocks noChangeAspect="1" noChangeArrowheads="1"/>
          </p:cNvPicPr>
          <p:nvPr/>
        </p:nvPicPr>
        <p:blipFill>
          <a:blip r:embed="rId2" cstate="print"/>
          <a:stretch>
            <a:fillRect/>
          </a:stretch>
        </p:blipFill>
        <p:spPr bwMode="auto">
          <a:xfrm>
            <a:off x="3352800" y="2973465"/>
            <a:ext cx="5486400" cy="3524250"/>
          </a:xfrm>
          <a:prstGeom prst="rect">
            <a:avLst/>
          </a:prstGeom>
        </p:spPr>
      </p:pic>
      <p:sp>
        <p:nvSpPr>
          <p:cNvPr id="2" name="Rectangle 1"/>
          <p:cNvSpPr/>
          <p:nvPr/>
        </p:nvSpPr>
        <p:spPr>
          <a:xfrm>
            <a:off x="236624" y="993789"/>
            <a:ext cx="11679151" cy="584775"/>
          </a:xfrm>
          <a:prstGeom prst="rect">
            <a:avLst/>
          </a:prstGeom>
        </p:spPr>
        <p:txBody>
          <a:bodyPr wrap="square">
            <a:spAutoFit/>
          </a:bodyPr>
          <a:lstStyle/>
          <a:p>
            <a:pPr algn="ctr">
              <a:lnSpc>
                <a:spcPct val="100000"/>
              </a:lnSpc>
            </a:pPr>
            <a:r>
              <a:rPr lang="en-US" sz="1600" b="1" dirty="0">
                <a:latin typeface="+mj-lt"/>
                <a:cs typeface="Arial" pitchFamily="34" charset="0"/>
              </a:rPr>
              <a:t>Special G/L transactions are transactions in the accounts receivable and payable, which are displayed separately in the general ledger and the sub ledgers.</a:t>
            </a:r>
          </a:p>
        </p:txBody>
      </p:sp>
      <p:sp>
        <p:nvSpPr>
          <p:cNvPr id="5" name="Rectangle: Rounded Corners 4">
            <a:extLst>
              <a:ext uri="{FF2B5EF4-FFF2-40B4-BE49-F238E27FC236}">
                <a16:creationId xmlns:a16="http://schemas.microsoft.com/office/drawing/2014/main" id="{9510C24A-C1A5-48D2-9182-3BB42E5EFDEF}"/>
              </a:ext>
            </a:extLst>
          </p:cNvPr>
          <p:cNvSpPr/>
          <p:nvPr/>
        </p:nvSpPr>
        <p:spPr>
          <a:xfrm>
            <a:off x="1487488" y="1767294"/>
            <a:ext cx="9217024" cy="1017442"/>
          </a:xfrm>
          <a:prstGeom prst="roundRect">
            <a:avLst/>
          </a:prstGeom>
          <a:solidFill>
            <a:schemeClr val="accent5">
              <a:lumMod val="20000"/>
              <a:lumOff val="80000"/>
            </a:schemeClr>
          </a:solidFill>
          <a:ln>
            <a:solidFill>
              <a:schemeClr val="bg1">
                <a:lumMod val="95000"/>
              </a:schemeClr>
            </a:solidFill>
          </a:ln>
        </p:spPr>
        <p:txBody>
          <a:bodyPr wrap="square" anchor="ctr" anchorCtr="0">
            <a:noAutofit/>
          </a:bodyPr>
          <a:lstStyle/>
          <a:p>
            <a:pPr algn="ctr">
              <a:spcBef>
                <a:spcPts val="1200"/>
              </a:spcBef>
              <a:buFont typeface="Webdings" pitchFamily="18" charset="2"/>
              <a:buNone/>
            </a:pPr>
            <a:r>
              <a:rPr lang="en-US" sz="1400" b="1" dirty="0">
                <a:cs typeface="Arial" pitchFamily="34" charset="0"/>
              </a:rPr>
              <a:t>When you post vendor account, respective RECONCILIATION ACCOUNT is posted. When you post vendor account (using a SPL G/L INDICATOR), respective ALTERNATIVE. RECONCILIATION ACCOUNT is posted.</a:t>
            </a:r>
          </a:p>
        </p:txBody>
      </p:sp>
    </p:spTree>
    <p:extLst>
      <p:ext uri="{BB962C8B-B14F-4D97-AF65-F5344CB8AC3E}">
        <p14:creationId xmlns:p14="http://schemas.microsoft.com/office/powerpoint/2010/main" val="124554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AF2028-8BDC-4900-9D54-1E004A550280}"/>
              </a:ext>
            </a:extLst>
          </p:cNvPr>
          <p:cNvSpPr>
            <a:spLocks noGrp="1"/>
          </p:cNvSpPr>
          <p:nvPr>
            <p:ph type="body" sz="quarter" idx="11"/>
          </p:nvPr>
        </p:nvSpPr>
        <p:spPr/>
        <p:txBody>
          <a:bodyPr/>
          <a:lstStyle/>
          <a:p>
            <a:r>
              <a:rPr lang="en-US" dirty="0"/>
              <a:t>Vendor Transaction</a:t>
            </a:r>
          </a:p>
        </p:txBody>
      </p:sp>
      <p:sp>
        <p:nvSpPr>
          <p:cNvPr id="5" name="Rectangle 4">
            <a:extLst>
              <a:ext uri="{FF2B5EF4-FFF2-40B4-BE49-F238E27FC236}">
                <a16:creationId xmlns:a16="http://schemas.microsoft.com/office/drawing/2014/main" id="{970AADBB-7A53-4A51-BAE5-970EAD59E7B3}"/>
              </a:ext>
            </a:extLst>
          </p:cNvPr>
          <p:cNvSpPr/>
          <p:nvPr/>
        </p:nvSpPr>
        <p:spPr>
          <a:xfrm>
            <a:off x="227349" y="1299245"/>
            <a:ext cx="11688426" cy="2354491"/>
          </a:xfrm>
          <a:prstGeom prst="rect">
            <a:avLst/>
          </a:prstGeom>
        </p:spPr>
        <p:txBody>
          <a:bodyPr wrap="square">
            <a:spAutoFit/>
          </a:bodyPr>
          <a:lstStyle/>
          <a:p>
            <a:pPr marL="358775" indent="-358775">
              <a:spcBef>
                <a:spcPts val="3000"/>
              </a:spcBef>
              <a:buClr>
                <a:schemeClr val="accent1"/>
              </a:buClr>
              <a:buFont typeface="Wingdings" panose="05000000000000000000" pitchFamily="2" charset="2"/>
              <a:buChar char="§"/>
              <a:defRPr/>
            </a:pPr>
            <a:r>
              <a:rPr lang="en-US" dirty="0"/>
              <a:t>Vendor Invoice </a:t>
            </a:r>
          </a:p>
          <a:p>
            <a:pPr marL="358775" indent="-358775">
              <a:spcBef>
                <a:spcPts val="3000"/>
              </a:spcBef>
              <a:buClr>
                <a:schemeClr val="accent1"/>
              </a:buClr>
              <a:buFont typeface="Wingdings" panose="05000000000000000000" pitchFamily="2" charset="2"/>
              <a:buChar char="§"/>
              <a:defRPr/>
            </a:pPr>
            <a:r>
              <a:rPr lang="en-US" dirty="0"/>
              <a:t>Clearing</a:t>
            </a:r>
          </a:p>
          <a:p>
            <a:pPr marL="358775" indent="-358775">
              <a:spcBef>
                <a:spcPts val="3000"/>
              </a:spcBef>
              <a:buClr>
                <a:schemeClr val="accent1"/>
              </a:buClr>
              <a:buFont typeface="Wingdings" panose="05000000000000000000" pitchFamily="2" charset="2"/>
              <a:buChar char="§"/>
              <a:defRPr/>
            </a:pPr>
            <a:r>
              <a:rPr lang="en-US" dirty="0"/>
              <a:t>Manual payment process</a:t>
            </a:r>
          </a:p>
          <a:p>
            <a:pPr marL="358775" indent="-358775">
              <a:spcBef>
                <a:spcPts val="3000"/>
              </a:spcBef>
              <a:buClr>
                <a:schemeClr val="accent1"/>
              </a:buClr>
              <a:buFont typeface="Wingdings" panose="05000000000000000000" pitchFamily="2" charset="2"/>
              <a:buChar char="§"/>
              <a:defRPr/>
            </a:pPr>
            <a:r>
              <a:rPr lang="en-US" dirty="0"/>
              <a:t>Document Header</a:t>
            </a:r>
          </a:p>
        </p:txBody>
      </p:sp>
    </p:spTree>
    <p:extLst>
      <p:ext uri="{BB962C8B-B14F-4D97-AF65-F5344CB8AC3E}">
        <p14:creationId xmlns:p14="http://schemas.microsoft.com/office/powerpoint/2010/main" val="1691099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GL: Introduction</a:t>
            </a:r>
          </a:p>
        </p:txBody>
      </p:sp>
      <p:sp>
        <p:nvSpPr>
          <p:cNvPr id="5" name="Rectangle 4">
            <a:extLst>
              <a:ext uri="{FF2B5EF4-FFF2-40B4-BE49-F238E27FC236}">
                <a16:creationId xmlns:a16="http://schemas.microsoft.com/office/drawing/2014/main" id="{7CBEF14B-9EA0-485B-BB05-D89FA99F4AA9}"/>
              </a:ext>
            </a:extLst>
          </p:cNvPr>
          <p:cNvSpPr/>
          <p:nvPr/>
        </p:nvSpPr>
        <p:spPr>
          <a:xfrm>
            <a:off x="238091" y="995091"/>
            <a:ext cx="11677683" cy="303159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Special G/L transactions are various types of accounts receivable (AR) and accounts payable (AP) transactions that do not follow normal document posting logic and account determinations. They are posted using a special G/L indicator with a corresponding Posting Key. Each transaction will have an indicator which represents its type and properties that designate its posting method</a:t>
            </a:r>
          </a:p>
          <a:p>
            <a:pPr marL="358775" indent="-358775">
              <a:spcBef>
                <a:spcPts val="1800"/>
              </a:spcBef>
              <a:buClr>
                <a:schemeClr val="accent1"/>
              </a:buClr>
              <a:buFont typeface="Wingdings" panose="05000000000000000000" pitchFamily="2" charset="2"/>
              <a:buChar char="§"/>
              <a:defRPr/>
            </a:pPr>
            <a:r>
              <a:rPr lang="en-US" sz="1600" dirty="0"/>
              <a:t>Depending on company adopted accounting standards and reporting needs, special G/L transactions allow the aforementioned transaction types to be displayed appropriately in financial statements and/or notes to financial statements. For noted items and statistical entries, they provide an audit trail of non-conventional postings that are not included in the balance sheet. Rather than record such transactions outside of the system, they can be maintained in SAP to preserve financial data integrity and transparency. For real postings, alternative reconciliation accounts are used to segregate special G/L transactions from normal transactions and to enable flexible integration with the balance sheet</a:t>
            </a:r>
          </a:p>
        </p:txBody>
      </p:sp>
    </p:spTree>
    <p:extLst>
      <p:ext uri="{BB962C8B-B14F-4D97-AF65-F5344CB8AC3E}">
        <p14:creationId xmlns:p14="http://schemas.microsoft.com/office/powerpoint/2010/main" val="2095477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Special General Ledger Classes</a:t>
            </a:r>
          </a:p>
        </p:txBody>
      </p:sp>
      <p:grpSp>
        <p:nvGrpSpPr>
          <p:cNvPr id="13" name="Group 12">
            <a:extLst>
              <a:ext uri="{FF2B5EF4-FFF2-40B4-BE49-F238E27FC236}">
                <a16:creationId xmlns:a16="http://schemas.microsoft.com/office/drawing/2014/main" id="{68A40A86-3E52-4E1F-8410-2843FBA888EC}"/>
              </a:ext>
            </a:extLst>
          </p:cNvPr>
          <p:cNvGrpSpPr/>
          <p:nvPr/>
        </p:nvGrpSpPr>
        <p:grpSpPr>
          <a:xfrm>
            <a:off x="955048" y="1741399"/>
            <a:ext cx="10281905" cy="2695713"/>
            <a:chOff x="671638" y="1633175"/>
            <a:chExt cx="10281905" cy="2695713"/>
          </a:xfrm>
        </p:grpSpPr>
        <p:sp>
          <p:nvSpPr>
            <p:cNvPr id="5" name="Freeform: Shape 4">
              <a:extLst>
                <a:ext uri="{FF2B5EF4-FFF2-40B4-BE49-F238E27FC236}">
                  <a16:creationId xmlns:a16="http://schemas.microsoft.com/office/drawing/2014/main" id="{06BC3ECD-D985-43A8-A1F4-C60381768BA9}"/>
                </a:ext>
              </a:extLst>
            </p:cNvPr>
            <p:cNvSpPr/>
            <p:nvPr/>
          </p:nvSpPr>
          <p:spPr>
            <a:xfrm>
              <a:off x="671638" y="1633175"/>
              <a:ext cx="3134727" cy="787713"/>
            </a:xfrm>
            <a:custGeom>
              <a:avLst/>
              <a:gdLst>
                <a:gd name="connsiteX0" fmla="*/ 0 w 3134727"/>
                <a:gd name="connsiteY0" fmla="*/ 0 h 1209600"/>
                <a:gd name="connsiteX1" fmla="*/ 3134727 w 3134727"/>
                <a:gd name="connsiteY1" fmla="*/ 0 h 1209600"/>
                <a:gd name="connsiteX2" fmla="*/ 3134727 w 3134727"/>
                <a:gd name="connsiteY2" fmla="*/ 1209600 h 1209600"/>
                <a:gd name="connsiteX3" fmla="*/ 0 w 3134727"/>
                <a:gd name="connsiteY3" fmla="*/ 1209600 h 1209600"/>
                <a:gd name="connsiteX4" fmla="*/ 0 w 3134727"/>
                <a:gd name="connsiteY4" fmla="*/ 0 h 12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727" h="1209600">
                  <a:moveTo>
                    <a:pt x="0" y="0"/>
                  </a:moveTo>
                  <a:lnTo>
                    <a:pt x="3134727" y="0"/>
                  </a:lnTo>
                  <a:lnTo>
                    <a:pt x="3134727" y="1209600"/>
                  </a:lnTo>
                  <a:lnTo>
                    <a:pt x="0" y="1209600"/>
                  </a:lnTo>
                  <a:lnTo>
                    <a:pt x="0" y="0"/>
                  </a:lnTo>
                  <a:close/>
                </a:path>
              </a:pathLst>
            </a:custGeom>
            <a:solidFill>
              <a:schemeClr val="accent1"/>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600" b="1" kern="1200" dirty="0">
                  <a:latin typeface="+mj-lt"/>
                  <a:cs typeface="Arial" pitchFamily="34" charset="0"/>
                </a:rPr>
                <a:t>Down payments</a:t>
              </a:r>
            </a:p>
          </p:txBody>
        </p:sp>
        <p:sp>
          <p:nvSpPr>
            <p:cNvPr id="7" name="Freeform: Shape 6">
              <a:extLst>
                <a:ext uri="{FF2B5EF4-FFF2-40B4-BE49-F238E27FC236}">
                  <a16:creationId xmlns:a16="http://schemas.microsoft.com/office/drawing/2014/main" id="{A4453F93-3A23-46B4-BD34-BB0B5F47B5EA}"/>
                </a:ext>
              </a:extLst>
            </p:cNvPr>
            <p:cNvSpPr/>
            <p:nvPr/>
          </p:nvSpPr>
          <p:spPr>
            <a:xfrm>
              <a:off x="671638" y="2420888"/>
              <a:ext cx="3134727" cy="1908000"/>
            </a:xfrm>
            <a:custGeom>
              <a:avLst/>
              <a:gdLst>
                <a:gd name="connsiteX0" fmla="*/ 0 w 3134727"/>
                <a:gd name="connsiteY0" fmla="*/ 0 h 1844640"/>
                <a:gd name="connsiteX1" fmla="*/ 3134727 w 3134727"/>
                <a:gd name="connsiteY1" fmla="*/ 0 h 1844640"/>
                <a:gd name="connsiteX2" fmla="*/ 3134727 w 3134727"/>
                <a:gd name="connsiteY2" fmla="*/ 1844640 h 1844640"/>
                <a:gd name="connsiteX3" fmla="*/ 0 w 3134727"/>
                <a:gd name="connsiteY3" fmla="*/ 1844640 h 1844640"/>
                <a:gd name="connsiteX4" fmla="*/ 0 w 3134727"/>
                <a:gd name="connsiteY4" fmla="*/ 0 h 184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727" h="1844640">
                  <a:moveTo>
                    <a:pt x="0" y="0"/>
                  </a:moveTo>
                  <a:lnTo>
                    <a:pt x="3134727" y="0"/>
                  </a:lnTo>
                  <a:lnTo>
                    <a:pt x="3134727" y="1844640"/>
                  </a:lnTo>
                  <a:lnTo>
                    <a:pt x="0" y="1844640"/>
                  </a:lnTo>
                  <a:lnTo>
                    <a:pt x="0" y="0"/>
                  </a:lnTo>
                  <a:close/>
                </a:path>
              </a:pathLst>
            </a:custGeom>
            <a:solidFill>
              <a:schemeClr val="accent2">
                <a:lumMod val="20000"/>
                <a:lumOff val="80000"/>
                <a:alpha val="4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Down payment request</a:t>
              </a:r>
            </a:p>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Down payment</a:t>
              </a:r>
            </a:p>
          </p:txBody>
        </p:sp>
        <p:sp>
          <p:nvSpPr>
            <p:cNvPr id="8" name="Freeform: Shape 7">
              <a:extLst>
                <a:ext uri="{FF2B5EF4-FFF2-40B4-BE49-F238E27FC236}">
                  <a16:creationId xmlns:a16="http://schemas.microsoft.com/office/drawing/2014/main" id="{C90A09BF-666C-46E0-B765-C48E7EDDC024}"/>
                </a:ext>
              </a:extLst>
            </p:cNvPr>
            <p:cNvSpPr/>
            <p:nvPr/>
          </p:nvSpPr>
          <p:spPr>
            <a:xfrm>
              <a:off x="4245227" y="1633175"/>
              <a:ext cx="3134727" cy="787713"/>
            </a:xfrm>
            <a:custGeom>
              <a:avLst/>
              <a:gdLst>
                <a:gd name="connsiteX0" fmla="*/ 0 w 3134727"/>
                <a:gd name="connsiteY0" fmla="*/ 0 h 1209600"/>
                <a:gd name="connsiteX1" fmla="*/ 3134727 w 3134727"/>
                <a:gd name="connsiteY1" fmla="*/ 0 h 1209600"/>
                <a:gd name="connsiteX2" fmla="*/ 3134727 w 3134727"/>
                <a:gd name="connsiteY2" fmla="*/ 1209600 h 1209600"/>
                <a:gd name="connsiteX3" fmla="*/ 0 w 3134727"/>
                <a:gd name="connsiteY3" fmla="*/ 1209600 h 1209600"/>
                <a:gd name="connsiteX4" fmla="*/ 0 w 3134727"/>
                <a:gd name="connsiteY4" fmla="*/ 0 h 12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727" h="1209600">
                  <a:moveTo>
                    <a:pt x="0" y="0"/>
                  </a:moveTo>
                  <a:lnTo>
                    <a:pt x="3134727" y="0"/>
                  </a:lnTo>
                  <a:lnTo>
                    <a:pt x="3134727" y="1209600"/>
                  </a:lnTo>
                  <a:lnTo>
                    <a:pt x="0" y="1209600"/>
                  </a:lnTo>
                  <a:lnTo>
                    <a:pt x="0" y="0"/>
                  </a:lnTo>
                  <a:close/>
                </a:path>
              </a:pathLst>
            </a:custGeom>
            <a:solidFill>
              <a:schemeClr val="accent1"/>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600" b="1" kern="1200" dirty="0">
                  <a:latin typeface="+mj-lt"/>
                  <a:cs typeface="Arial" pitchFamily="34" charset="0"/>
                </a:rPr>
                <a:t>Bills of exchange</a:t>
              </a:r>
            </a:p>
          </p:txBody>
        </p:sp>
        <p:sp>
          <p:nvSpPr>
            <p:cNvPr id="9" name="Freeform: Shape 8">
              <a:extLst>
                <a:ext uri="{FF2B5EF4-FFF2-40B4-BE49-F238E27FC236}">
                  <a16:creationId xmlns:a16="http://schemas.microsoft.com/office/drawing/2014/main" id="{34F052AC-D9D1-4681-A59D-F5315F6AC58C}"/>
                </a:ext>
              </a:extLst>
            </p:cNvPr>
            <p:cNvSpPr/>
            <p:nvPr/>
          </p:nvSpPr>
          <p:spPr>
            <a:xfrm>
              <a:off x="4245227" y="2420888"/>
              <a:ext cx="3134727" cy="1908000"/>
            </a:xfrm>
            <a:custGeom>
              <a:avLst/>
              <a:gdLst>
                <a:gd name="connsiteX0" fmla="*/ 0 w 3134727"/>
                <a:gd name="connsiteY0" fmla="*/ 0 h 1844640"/>
                <a:gd name="connsiteX1" fmla="*/ 3134727 w 3134727"/>
                <a:gd name="connsiteY1" fmla="*/ 0 h 1844640"/>
                <a:gd name="connsiteX2" fmla="*/ 3134727 w 3134727"/>
                <a:gd name="connsiteY2" fmla="*/ 1844640 h 1844640"/>
                <a:gd name="connsiteX3" fmla="*/ 0 w 3134727"/>
                <a:gd name="connsiteY3" fmla="*/ 1844640 h 1844640"/>
                <a:gd name="connsiteX4" fmla="*/ 0 w 3134727"/>
                <a:gd name="connsiteY4" fmla="*/ 0 h 184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727" h="1844640">
                  <a:moveTo>
                    <a:pt x="0" y="0"/>
                  </a:moveTo>
                  <a:lnTo>
                    <a:pt x="3134727" y="0"/>
                  </a:lnTo>
                  <a:lnTo>
                    <a:pt x="3134727" y="1844640"/>
                  </a:lnTo>
                  <a:lnTo>
                    <a:pt x="0" y="1844640"/>
                  </a:lnTo>
                  <a:lnTo>
                    <a:pt x="0" y="0"/>
                  </a:lnTo>
                  <a:close/>
                </a:path>
              </a:pathLst>
            </a:custGeom>
            <a:solidFill>
              <a:schemeClr val="accent2">
                <a:lumMod val="20000"/>
                <a:lumOff val="80000"/>
                <a:alpha val="4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Bills of exchange payment request</a:t>
              </a:r>
            </a:p>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Bills of exchange</a:t>
              </a:r>
            </a:p>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Check/bills of exchange</a:t>
              </a:r>
            </a:p>
          </p:txBody>
        </p:sp>
        <p:sp>
          <p:nvSpPr>
            <p:cNvPr id="10" name="Freeform: Shape 9">
              <a:extLst>
                <a:ext uri="{FF2B5EF4-FFF2-40B4-BE49-F238E27FC236}">
                  <a16:creationId xmlns:a16="http://schemas.microsoft.com/office/drawing/2014/main" id="{7B3DAF85-7848-4A47-9D82-EA1AA0F7E2B7}"/>
                </a:ext>
              </a:extLst>
            </p:cNvPr>
            <p:cNvSpPr/>
            <p:nvPr/>
          </p:nvSpPr>
          <p:spPr>
            <a:xfrm>
              <a:off x="7818816" y="1633175"/>
              <a:ext cx="3134727" cy="787713"/>
            </a:xfrm>
            <a:custGeom>
              <a:avLst/>
              <a:gdLst>
                <a:gd name="connsiteX0" fmla="*/ 0 w 3134727"/>
                <a:gd name="connsiteY0" fmla="*/ 0 h 1209600"/>
                <a:gd name="connsiteX1" fmla="*/ 3134727 w 3134727"/>
                <a:gd name="connsiteY1" fmla="*/ 0 h 1209600"/>
                <a:gd name="connsiteX2" fmla="*/ 3134727 w 3134727"/>
                <a:gd name="connsiteY2" fmla="*/ 1209600 h 1209600"/>
                <a:gd name="connsiteX3" fmla="*/ 0 w 3134727"/>
                <a:gd name="connsiteY3" fmla="*/ 1209600 h 1209600"/>
                <a:gd name="connsiteX4" fmla="*/ 0 w 3134727"/>
                <a:gd name="connsiteY4" fmla="*/ 0 h 12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727" h="1209600">
                  <a:moveTo>
                    <a:pt x="0" y="0"/>
                  </a:moveTo>
                  <a:lnTo>
                    <a:pt x="3134727" y="0"/>
                  </a:lnTo>
                  <a:lnTo>
                    <a:pt x="3134727" y="1209600"/>
                  </a:lnTo>
                  <a:lnTo>
                    <a:pt x="0" y="1209600"/>
                  </a:lnTo>
                  <a:lnTo>
                    <a:pt x="0" y="0"/>
                  </a:lnTo>
                  <a:close/>
                </a:path>
              </a:pathLst>
            </a:custGeom>
            <a:solidFill>
              <a:schemeClr val="accent1"/>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600" b="1" kern="1200" dirty="0">
                  <a:latin typeface="+mj-lt"/>
                  <a:cs typeface="Arial" pitchFamily="34" charset="0"/>
                </a:rPr>
                <a:t>Other transactions</a:t>
              </a:r>
            </a:p>
          </p:txBody>
        </p:sp>
        <p:sp>
          <p:nvSpPr>
            <p:cNvPr id="11" name="Freeform: Shape 10">
              <a:extLst>
                <a:ext uri="{FF2B5EF4-FFF2-40B4-BE49-F238E27FC236}">
                  <a16:creationId xmlns:a16="http://schemas.microsoft.com/office/drawing/2014/main" id="{B7D9F5DC-2BAE-48DE-8469-99B53A9EEDA6}"/>
                </a:ext>
              </a:extLst>
            </p:cNvPr>
            <p:cNvSpPr/>
            <p:nvPr/>
          </p:nvSpPr>
          <p:spPr>
            <a:xfrm>
              <a:off x="7818816" y="2420888"/>
              <a:ext cx="3134727" cy="1908000"/>
            </a:xfrm>
            <a:custGeom>
              <a:avLst/>
              <a:gdLst>
                <a:gd name="connsiteX0" fmla="*/ 0 w 3134727"/>
                <a:gd name="connsiteY0" fmla="*/ 0 h 1844640"/>
                <a:gd name="connsiteX1" fmla="*/ 3134727 w 3134727"/>
                <a:gd name="connsiteY1" fmla="*/ 0 h 1844640"/>
                <a:gd name="connsiteX2" fmla="*/ 3134727 w 3134727"/>
                <a:gd name="connsiteY2" fmla="*/ 1844640 h 1844640"/>
                <a:gd name="connsiteX3" fmla="*/ 0 w 3134727"/>
                <a:gd name="connsiteY3" fmla="*/ 1844640 h 1844640"/>
                <a:gd name="connsiteX4" fmla="*/ 0 w 3134727"/>
                <a:gd name="connsiteY4" fmla="*/ 0 h 184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4727" h="1844640">
                  <a:moveTo>
                    <a:pt x="0" y="0"/>
                  </a:moveTo>
                  <a:lnTo>
                    <a:pt x="3134727" y="0"/>
                  </a:lnTo>
                  <a:lnTo>
                    <a:pt x="3134727" y="1844640"/>
                  </a:lnTo>
                  <a:lnTo>
                    <a:pt x="0" y="1844640"/>
                  </a:lnTo>
                  <a:lnTo>
                    <a:pt x="0" y="0"/>
                  </a:lnTo>
                  <a:close/>
                </a:path>
              </a:pathLst>
            </a:custGeom>
            <a:solidFill>
              <a:schemeClr val="accent2">
                <a:lumMod val="20000"/>
                <a:lumOff val="80000"/>
                <a:alpha val="4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Individual value adjustments</a:t>
              </a:r>
            </a:p>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Guarantee of payment</a:t>
              </a:r>
            </a:p>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Interest</a:t>
              </a:r>
            </a:p>
            <a:p>
              <a:pPr marL="271463" lvl="1" indent="-271463">
                <a:spcBef>
                  <a:spcPts val="1200"/>
                </a:spcBef>
                <a:buClr>
                  <a:schemeClr val="accent1"/>
                </a:buClr>
                <a:buFont typeface="Wingdings" panose="05000000000000000000" pitchFamily="2" charset="2"/>
                <a:buChar char="§"/>
                <a:defRPr/>
              </a:pPr>
              <a:r>
                <a:rPr lang="en-US" sz="1600" dirty="0">
                  <a:solidFill>
                    <a:schemeClr val="tx1"/>
                  </a:solidFill>
                </a:rPr>
                <a:t>User-defined</a:t>
              </a:r>
            </a:p>
          </p:txBody>
        </p:sp>
      </p:grpSp>
      <p:sp>
        <p:nvSpPr>
          <p:cNvPr id="12" name="Rectangle 11">
            <a:extLst>
              <a:ext uri="{FF2B5EF4-FFF2-40B4-BE49-F238E27FC236}">
                <a16:creationId xmlns:a16="http://schemas.microsoft.com/office/drawing/2014/main" id="{E8959944-B8F5-4E75-8362-6A2CB8B956B9}"/>
              </a:ext>
            </a:extLst>
          </p:cNvPr>
          <p:cNvSpPr/>
          <p:nvPr/>
        </p:nvSpPr>
        <p:spPr>
          <a:xfrm>
            <a:off x="1559496" y="980728"/>
            <a:ext cx="9073008" cy="338554"/>
          </a:xfrm>
          <a:prstGeom prst="rect">
            <a:avLst/>
          </a:prstGeom>
        </p:spPr>
        <p:txBody>
          <a:bodyPr wrap="square">
            <a:spAutoFit/>
          </a:bodyPr>
          <a:lstStyle/>
          <a:p>
            <a:pPr marL="519489" lvl="1" algn="ctr"/>
            <a:r>
              <a:rPr lang="en-US" sz="1600" b="1" dirty="0">
                <a:latin typeface="+mj-lt"/>
                <a:cs typeface="Arial" pitchFamily="34" charset="0"/>
              </a:rPr>
              <a:t>Special G/L transactions can be divided roughly into three classes:</a:t>
            </a:r>
          </a:p>
        </p:txBody>
      </p:sp>
      <p:sp>
        <p:nvSpPr>
          <p:cNvPr id="15" name="Rectangle 14">
            <a:extLst>
              <a:ext uri="{FF2B5EF4-FFF2-40B4-BE49-F238E27FC236}">
                <a16:creationId xmlns:a16="http://schemas.microsoft.com/office/drawing/2014/main" id="{EE3BD6C2-B2DC-4043-8415-365888C8320A}"/>
              </a:ext>
            </a:extLst>
          </p:cNvPr>
          <p:cNvSpPr/>
          <p:nvPr/>
        </p:nvSpPr>
        <p:spPr>
          <a:xfrm>
            <a:off x="238091" y="4989656"/>
            <a:ext cx="11677683" cy="815608"/>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SAP system provides special preconfigured programs and entry screens for all</a:t>
            </a:r>
          </a:p>
          <a:p>
            <a:pPr marL="358775" indent="-358775">
              <a:spcBef>
                <a:spcPts val="1800"/>
              </a:spcBef>
              <a:buClr>
                <a:schemeClr val="accent1"/>
              </a:buClr>
              <a:buFont typeface="Wingdings" panose="05000000000000000000" pitchFamily="2" charset="2"/>
              <a:buChar char="§"/>
              <a:defRPr/>
            </a:pPr>
            <a:r>
              <a:rPr lang="en-US" sz="1600" dirty="0"/>
              <a:t>The processing of down payments is integrated in the dunning and payment programs</a:t>
            </a:r>
          </a:p>
        </p:txBody>
      </p:sp>
    </p:spTree>
    <p:extLst>
      <p:ext uri="{BB962C8B-B14F-4D97-AF65-F5344CB8AC3E}">
        <p14:creationId xmlns:p14="http://schemas.microsoft.com/office/powerpoint/2010/main" val="1106376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t>Special General Ledger Types</a:t>
            </a:r>
          </a:p>
        </p:txBody>
      </p:sp>
      <p:sp>
        <p:nvSpPr>
          <p:cNvPr id="5" name="Rectangle 4">
            <a:extLst>
              <a:ext uri="{FF2B5EF4-FFF2-40B4-BE49-F238E27FC236}">
                <a16:creationId xmlns:a16="http://schemas.microsoft.com/office/drawing/2014/main" id="{6B49B7E0-2590-4931-8DF8-AE5D517BA9BE}"/>
              </a:ext>
            </a:extLst>
          </p:cNvPr>
          <p:cNvSpPr/>
          <p:nvPr/>
        </p:nvSpPr>
        <p:spPr>
          <a:xfrm>
            <a:off x="238091" y="995091"/>
            <a:ext cx="11677683" cy="5386090"/>
          </a:xfrm>
          <a:prstGeom prst="rect">
            <a:avLst/>
          </a:prstGeom>
        </p:spPr>
        <p:txBody>
          <a:bodyPr wrap="square">
            <a:spAutoFit/>
          </a:bodyPr>
          <a:lstStyle/>
          <a:p>
            <a:pPr>
              <a:spcBef>
                <a:spcPts val="1200"/>
              </a:spcBef>
              <a:buClr>
                <a:schemeClr val="accent1"/>
              </a:buClr>
              <a:defRPr/>
            </a:pPr>
            <a:r>
              <a:rPr lang="en-US" sz="1600" dirty="0"/>
              <a:t>There are three ways (special general ledger types) of transferring special general ledger entries to the system.</a:t>
            </a:r>
          </a:p>
          <a:p>
            <a:pPr>
              <a:spcBef>
                <a:spcPts val="1200"/>
              </a:spcBef>
              <a:buClr>
                <a:schemeClr val="accent1"/>
              </a:buClr>
              <a:defRPr/>
            </a:pPr>
            <a:r>
              <a:rPr lang="en-US" sz="1600" b="1" dirty="0"/>
              <a:t>Automatic offsetting entries (statistical):</a:t>
            </a:r>
          </a:p>
          <a:p>
            <a:pPr marL="358775" indent="-358775">
              <a:spcBef>
                <a:spcPts val="1200"/>
              </a:spcBef>
              <a:buClr>
                <a:schemeClr val="accent1"/>
              </a:buClr>
              <a:buFont typeface="Wingdings" panose="05000000000000000000" pitchFamily="2" charset="2"/>
              <a:buChar char="§"/>
              <a:defRPr/>
            </a:pPr>
            <a:r>
              <a:rPr lang="en-US" sz="1600" dirty="0"/>
              <a:t>Transactions which are always posted on the same offsetting account</a:t>
            </a:r>
          </a:p>
          <a:p>
            <a:pPr marL="358775" indent="-358775">
              <a:spcBef>
                <a:spcPts val="1200"/>
              </a:spcBef>
              <a:buClr>
                <a:schemeClr val="accent1"/>
              </a:buClr>
              <a:buFont typeface="Wingdings" panose="05000000000000000000" pitchFamily="2" charset="2"/>
              <a:buChar char="§"/>
              <a:defRPr/>
            </a:pPr>
            <a:r>
              <a:rPr lang="en-US" sz="1600" dirty="0"/>
              <a:t>They are usually included in the notes to financial statements</a:t>
            </a:r>
          </a:p>
          <a:p>
            <a:pPr marL="358775" indent="-358775">
              <a:spcBef>
                <a:spcPts val="1200"/>
              </a:spcBef>
              <a:buClr>
                <a:schemeClr val="accent1"/>
              </a:buClr>
              <a:buFont typeface="Wingdings" panose="05000000000000000000" pitchFamily="2" charset="2"/>
              <a:buChar char="§"/>
              <a:defRPr/>
            </a:pPr>
            <a:r>
              <a:rPr lang="en-US" sz="1600" i="1" dirty="0"/>
              <a:t>Example: Posting of a guarantee of payment</a:t>
            </a:r>
          </a:p>
          <a:p>
            <a:pPr>
              <a:spcBef>
                <a:spcPts val="1200"/>
              </a:spcBef>
              <a:buClr>
                <a:schemeClr val="accent1"/>
              </a:buClr>
              <a:defRPr/>
            </a:pPr>
            <a:r>
              <a:rPr lang="en-US" sz="1600" b="1" dirty="0"/>
              <a:t>Noted items:</a:t>
            </a:r>
          </a:p>
          <a:p>
            <a:pPr marL="358775" indent="-358775">
              <a:spcBef>
                <a:spcPts val="1200"/>
              </a:spcBef>
              <a:buClr>
                <a:schemeClr val="accent1"/>
              </a:buClr>
              <a:buFont typeface="Wingdings" panose="05000000000000000000" pitchFamily="2" charset="2"/>
              <a:buChar char="§"/>
              <a:defRPr/>
            </a:pPr>
            <a:r>
              <a:rPr lang="en-US" sz="1600" dirty="0"/>
              <a:t>informational character which only remind the user about due payments or payments to be made and are not displayed/updated in G/L accounts</a:t>
            </a:r>
          </a:p>
          <a:p>
            <a:pPr marL="358775" indent="-358775">
              <a:spcBef>
                <a:spcPts val="1200"/>
              </a:spcBef>
              <a:buClr>
                <a:schemeClr val="accent1"/>
              </a:buClr>
              <a:buFont typeface="Wingdings" panose="05000000000000000000" pitchFamily="2" charset="2"/>
              <a:buChar char="§"/>
              <a:defRPr/>
            </a:pPr>
            <a:r>
              <a:rPr lang="en-US" sz="1600" dirty="0"/>
              <a:t>Only one line item is updated and no offsetting entry required, hence no zero balance check</a:t>
            </a:r>
          </a:p>
          <a:p>
            <a:pPr marL="358775" indent="-358775">
              <a:spcBef>
                <a:spcPts val="1200"/>
              </a:spcBef>
              <a:buClr>
                <a:schemeClr val="accent1"/>
              </a:buClr>
              <a:buFont typeface="Wingdings" panose="05000000000000000000" pitchFamily="2" charset="2"/>
              <a:buChar char="§"/>
              <a:defRPr/>
            </a:pPr>
            <a:r>
              <a:rPr lang="en-US" sz="1600" i="1" dirty="0"/>
              <a:t>Example: Down payment request</a:t>
            </a:r>
          </a:p>
          <a:p>
            <a:pPr>
              <a:spcBef>
                <a:spcPts val="1200"/>
              </a:spcBef>
              <a:buClr>
                <a:schemeClr val="accent1"/>
              </a:buClr>
              <a:defRPr/>
            </a:pPr>
            <a:r>
              <a:rPr lang="en-US" sz="1600" b="1" dirty="0"/>
              <a:t>Free offsetting entries:</a:t>
            </a:r>
          </a:p>
          <a:p>
            <a:pPr marL="358775" indent="-358775">
              <a:spcBef>
                <a:spcPts val="1200"/>
              </a:spcBef>
              <a:buClr>
                <a:schemeClr val="accent1"/>
              </a:buClr>
              <a:buFont typeface="Wingdings" panose="05000000000000000000" pitchFamily="2" charset="2"/>
              <a:buChar char="§"/>
              <a:defRPr/>
            </a:pPr>
            <a:r>
              <a:rPr lang="en-US" sz="1600" dirty="0"/>
              <a:t>Part of financial statements and creates a proper posting in General Ledger</a:t>
            </a:r>
          </a:p>
          <a:p>
            <a:pPr marL="358775" indent="-358775">
              <a:spcBef>
                <a:spcPts val="1200"/>
              </a:spcBef>
              <a:buClr>
                <a:schemeClr val="accent1"/>
              </a:buClr>
              <a:buFont typeface="Wingdings" panose="05000000000000000000" pitchFamily="2" charset="2"/>
              <a:buChar char="§"/>
              <a:defRPr/>
            </a:pPr>
            <a:r>
              <a:rPr lang="en-US" sz="1600" dirty="0"/>
              <a:t>Freely defined offsetting entries</a:t>
            </a:r>
          </a:p>
          <a:p>
            <a:pPr marL="358775" indent="-358775">
              <a:spcBef>
                <a:spcPts val="1200"/>
              </a:spcBef>
              <a:buClr>
                <a:schemeClr val="accent1"/>
              </a:buClr>
              <a:buFont typeface="Wingdings" panose="05000000000000000000" pitchFamily="2" charset="2"/>
              <a:buChar char="§"/>
              <a:defRPr/>
            </a:pPr>
            <a:r>
              <a:rPr lang="en-US" sz="1600" i="1" dirty="0"/>
              <a:t>Example: Down payment received</a:t>
            </a:r>
          </a:p>
        </p:txBody>
      </p:sp>
    </p:spTree>
    <p:extLst>
      <p:ext uri="{BB962C8B-B14F-4D97-AF65-F5344CB8AC3E}">
        <p14:creationId xmlns:p14="http://schemas.microsoft.com/office/powerpoint/2010/main" val="380587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Remember …</a:t>
            </a:r>
          </a:p>
        </p:txBody>
      </p:sp>
      <p:graphicFrame>
        <p:nvGraphicFramePr>
          <p:cNvPr id="4" name="Table 3"/>
          <p:cNvGraphicFramePr>
            <a:graphicFrameLocks noGrp="1"/>
          </p:cNvGraphicFramePr>
          <p:nvPr>
            <p:extLst>
              <p:ext uri="{D42A27DB-BD31-4B8C-83A1-F6EECF244321}">
                <p14:modId xmlns:p14="http://schemas.microsoft.com/office/powerpoint/2010/main" val="3086105286"/>
              </p:ext>
            </p:extLst>
          </p:nvPr>
        </p:nvGraphicFramePr>
        <p:xfrm>
          <a:off x="227012" y="991614"/>
          <a:ext cx="11688764" cy="3048000"/>
        </p:xfrm>
        <a:graphic>
          <a:graphicData uri="http://schemas.openxmlformats.org/drawingml/2006/table">
            <a:tbl>
              <a:tblPr firstRow="1" bandRow="1">
                <a:tableStyleId>{21E4AEA4-8DFA-4A89-87EB-49C32662AFE0}</a:tableStyleId>
              </a:tblPr>
              <a:tblGrid>
                <a:gridCol w="3132684">
                  <a:extLst>
                    <a:ext uri="{9D8B030D-6E8A-4147-A177-3AD203B41FA5}">
                      <a16:colId xmlns:a16="http://schemas.microsoft.com/office/drawing/2014/main" val="20000"/>
                    </a:ext>
                  </a:extLst>
                </a:gridCol>
                <a:gridCol w="3498304">
                  <a:extLst>
                    <a:ext uri="{9D8B030D-6E8A-4147-A177-3AD203B41FA5}">
                      <a16:colId xmlns:a16="http://schemas.microsoft.com/office/drawing/2014/main" val="20001"/>
                    </a:ext>
                  </a:extLst>
                </a:gridCol>
                <a:gridCol w="2786743">
                  <a:extLst>
                    <a:ext uri="{9D8B030D-6E8A-4147-A177-3AD203B41FA5}">
                      <a16:colId xmlns:a16="http://schemas.microsoft.com/office/drawing/2014/main" val="20002"/>
                    </a:ext>
                  </a:extLst>
                </a:gridCol>
                <a:gridCol w="2271033">
                  <a:extLst>
                    <a:ext uri="{9D8B030D-6E8A-4147-A177-3AD203B41FA5}">
                      <a16:colId xmlns:a16="http://schemas.microsoft.com/office/drawing/2014/main" val="20003"/>
                    </a:ext>
                  </a:extLst>
                </a:gridCol>
              </a:tblGrid>
              <a:tr h="0">
                <a:tc>
                  <a:txBody>
                    <a:bodyPr/>
                    <a:lstStyle/>
                    <a:p>
                      <a:r>
                        <a:rPr lang="en-US" sz="1600" dirty="0"/>
                        <a:t>Special</a:t>
                      </a:r>
                      <a:r>
                        <a:rPr lang="en-US" sz="1600" baseline="0" dirty="0"/>
                        <a:t> G/L Types</a:t>
                      </a:r>
                      <a:endParaRPr lang="en-US" sz="1600" dirty="0">
                        <a:solidFill>
                          <a:schemeClr val="bg1"/>
                        </a:solidFill>
                      </a:endParaRPr>
                    </a:p>
                  </a:txBody>
                  <a:tcPr marL="121920" marR="121920" anchor="ctr"/>
                </a:tc>
                <a:tc>
                  <a:txBody>
                    <a:bodyPr/>
                    <a:lstStyle/>
                    <a:p>
                      <a:r>
                        <a:rPr lang="en-US" sz="1600" dirty="0"/>
                        <a:t>Alternative Reconciliation Account</a:t>
                      </a:r>
                      <a:endParaRPr lang="en-US" sz="1600" dirty="0">
                        <a:solidFill>
                          <a:schemeClr val="bg1"/>
                        </a:solidFill>
                      </a:endParaRPr>
                    </a:p>
                  </a:txBody>
                  <a:tcPr marL="121920" marR="121920" anchor="ctr"/>
                </a:tc>
                <a:tc>
                  <a:txBody>
                    <a:bodyPr/>
                    <a:lstStyle/>
                    <a:p>
                      <a:r>
                        <a:rPr lang="en-US" sz="1600" dirty="0"/>
                        <a:t>Offsetting Entry</a:t>
                      </a:r>
                      <a:endParaRPr lang="en-US" sz="1600" dirty="0">
                        <a:solidFill>
                          <a:schemeClr val="bg1"/>
                        </a:solidFill>
                      </a:endParaRPr>
                    </a:p>
                  </a:txBody>
                  <a:tcPr marL="121920" marR="121920" anchor="ctr"/>
                </a:tc>
                <a:tc>
                  <a:txBody>
                    <a:bodyPr/>
                    <a:lstStyle/>
                    <a:p>
                      <a:r>
                        <a:rPr lang="en-US" sz="1600" dirty="0"/>
                        <a:t>Examples</a:t>
                      </a:r>
                      <a:endParaRPr lang="en-US" sz="1600" dirty="0">
                        <a:solidFill>
                          <a:schemeClr val="bg1"/>
                        </a:solidFill>
                      </a:endParaRPr>
                    </a:p>
                  </a:txBody>
                  <a:tcPr marL="121920" marR="121920" anchor="ctr"/>
                </a:tc>
                <a:extLst>
                  <a:ext uri="{0D108BD9-81ED-4DB2-BD59-A6C34878D82A}">
                    <a16:rowId xmlns:a16="http://schemas.microsoft.com/office/drawing/2014/main" val="10000"/>
                  </a:ext>
                </a:extLst>
              </a:tr>
              <a:tr h="822960">
                <a:tc>
                  <a:txBody>
                    <a:bodyPr/>
                    <a:lstStyle/>
                    <a:p>
                      <a:r>
                        <a:rPr lang="en-US" sz="1600" u="none" dirty="0"/>
                        <a:t>Noted items</a:t>
                      </a:r>
                      <a:endParaRPr lang="en-US" sz="1600" b="1" u="none" dirty="0"/>
                    </a:p>
                  </a:txBody>
                  <a:tcPr marL="121920" marR="121920" anchor="ctr"/>
                </a:tc>
                <a:tc>
                  <a:txBody>
                    <a:bodyPr/>
                    <a:lstStyle/>
                    <a:p>
                      <a:r>
                        <a:rPr lang="en-US" sz="1600" dirty="0"/>
                        <a:t>Configured at </a:t>
                      </a:r>
                      <a:r>
                        <a:rPr lang="en-US" sz="1600" dirty="0" err="1"/>
                        <a:t>Spl</a:t>
                      </a:r>
                      <a:r>
                        <a:rPr lang="en-US" sz="1600" dirty="0"/>
                        <a:t> G/L indicator</a:t>
                      </a:r>
                    </a:p>
                  </a:txBody>
                  <a:tcPr marL="121920" marR="121920" anchor="ctr"/>
                </a:tc>
                <a:tc>
                  <a:txBody>
                    <a:bodyPr/>
                    <a:lstStyle/>
                    <a:p>
                      <a:r>
                        <a:rPr lang="en-US" sz="1600" dirty="0"/>
                        <a:t>Not</a:t>
                      </a:r>
                      <a:r>
                        <a:rPr lang="en-US" sz="1600" baseline="0" dirty="0"/>
                        <a:t> required</a:t>
                      </a:r>
                      <a:endParaRPr lang="en-US" sz="1600" dirty="0"/>
                    </a:p>
                  </a:txBody>
                  <a:tcPr marL="121920" marR="121920" anchor="ctr"/>
                </a:tc>
                <a:tc>
                  <a:txBody>
                    <a:bodyPr/>
                    <a:lstStyle/>
                    <a:p>
                      <a:r>
                        <a:rPr lang="en-US" sz="1600" dirty="0"/>
                        <a:t>Down payment request</a:t>
                      </a:r>
                    </a:p>
                  </a:txBody>
                  <a:tcPr marL="121920" marR="121920" anchor="ctr"/>
                </a:tc>
                <a:extLst>
                  <a:ext uri="{0D108BD9-81ED-4DB2-BD59-A6C34878D82A}">
                    <a16:rowId xmlns:a16="http://schemas.microsoft.com/office/drawing/2014/main" val="10001"/>
                  </a:ext>
                </a:extLst>
              </a:tr>
              <a:tr h="822960">
                <a:tc>
                  <a:txBody>
                    <a:bodyPr/>
                    <a:lstStyle/>
                    <a:p>
                      <a:r>
                        <a:rPr lang="en-US" sz="1600" u="none" dirty="0"/>
                        <a:t>Automatic offsetting entries</a:t>
                      </a:r>
                      <a:endParaRPr lang="en-US" sz="1600" b="1" u="none" dirty="0"/>
                    </a:p>
                  </a:txBody>
                  <a:tcPr marL="121920" marR="121920" anchor="ctr"/>
                </a:tc>
                <a:tc>
                  <a:txBody>
                    <a:bodyPr/>
                    <a:lstStyle/>
                    <a:p>
                      <a:r>
                        <a:rPr lang="en-US" sz="1600" dirty="0"/>
                        <a:t>Configured at </a:t>
                      </a:r>
                      <a:r>
                        <a:rPr lang="en-US" sz="1600" dirty="0" err="1"/>
                        <a:t>Spl</a:t>
                      </a:r>
                      <a:r>
                        <a:rPr lang="en-US" sz="1600" dirty="0"/>
                        <a:t> G/L indicator</a:t>
                      </a:r>
                    </a:p>
                  </a:txBody>
                  <a:tcPr marL="121920" marR="121920" anchor="ctr"/>
                </a:tc>
                <a:tc>
                  <a:txBody>
                    <a:bodyPr/>
                    <a:lstStyle/>
                    <a:p>
                      <a:r>
                        <a:rPr lang="en-US" sz="1600" dirty="0"/>
                        <a:t>Configured at </a:t>
                      </a:r>
                      <a:br>
                        <a:rPr lang="en-US" sz="1600" dirty="0"/>
                      </a:br>
                      <a:r>
                        <a:rPr lang="en-US" sz="1600" dirty="0"/>
                        <a:t>(</a:t>
                      </a:r>
                      <a:r>
                        <a:rPr lang="en-US" sz="1600" dirty="0" err="1"/>
                        <a:t>Tcode</a:t>
                      </a:r>
                      <a:r>
                        <a:rPr lang="en-US" sz="1600" dirty="0"/>
                        <a:t>:</a:t>
                      </a:r>
                      <a:r>
                        <a:rPr lang="en-US" sz="1600" baseline="0" dirty="0"/>
                        <a:t> </a:t>
                      </a:r>
                      <a:r>
                        <a:rPr lang="en-US" sz="1600" dirty="0"/>
                        <a:t>OBXS)</a:t>
                      </a:r>
                    </a:p>
                    <a:p>
                      <a:r>
                        <a:rPr lang="en-US" sz="1600" dirty="0"/>
                        <a:t>Shown in coming slides</a:t>
                      </a:r>
                      <a:endParaRPr lang="en-US" sz="1600" i="1" dirty="0"/>
                    </a:p>
                  </a:txBody>
                  <a:tcPr marL="121920" marR="121920" anchor="ctr"/>
                </a:tc>
                <a:tc>
                  <a:txBody>
                    <a:bodyPr/>
                    <a:lstStyle/>
                    <a:p>
                      <a:r>
                        <a:rPr lang="en-US" sz="1600" dirty="0"/>
                        <a:t>Guarantees</a:t>
                      </a:r>
                      <a:endParaRPr lang="en-US" sz="1600" i="0" dirty="0"/>
                    </a:p>
                  </a:txBody>
                  <a:tcPr marL="121920" marR="121920" anchor="ctr"/>
                </a:tc>
                <a:extLst>
                  <a:ext uri="{0D108BD9-81ED-4DB2-BD59-A6C34878D82A}">
                    <a16:rowId xmlns:a16="http://schemas.microsoft.com/office/drawing/2014/main" val="10002"/>
                  </a:ext>
                </a:extLst>
              </a:tr>
              <a:tr h="822960">
                <a:tc>
                  <a:txBody>
                    <a:bodyPr/>
                    <a:lstStyle/>
                    <a:p>
                      <a:r>
                        <a:rPr lang="en-US" sz="1600" u="none" dirty="0"/>
                        <a:t>Manual offsetting entries</a:t>
                      </a:r>
                      <a:endParaRPr lang="en-US" sz="1600" b="1" u="none"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Configured at </a:t>
                      </a:r>
                      <a:r>
                        <a:rPr lang="en-US" sz="1600" dirty="0" err="1"/>
                        <a:t>Spl</a:t>
                      </a:r>
                      <a:r>
                        <a:rPr lang="en-US" sz="1600" dirty="0"/>
                        <a:t> G/L indicator</a:t>
                      </a:r>
                    </a:p>
                    <a:p>
                      <a:endParaRPr lang="en-US" sz="1600" dirty="0"/>
                    </a:p>
                  </a:txBody>
                  <a:tcPr marL="121920" marR="121920" anchor="ctr"/>
                </a:tc>
                <a:tc>
                  <a:txBody>
                    <a:bodyPr/>
                    <a:lstStyle/>
                    <a:p>
                      <a:r>
                        <a:rPr lang="en-US" sz="1600" dirty="0"/>
                        <a:t>To be assigned manually</a:t>
                      </a:r>
                    </a:p>
                  </a:txBody>
                  <a:tcPr marL="121920" marR="121920" anchor="ctr"/>
                </a:tc>
                <a:tc>
                  <a:txBody>
                    <a:bodyPr/>
                    <a:lstStyle/>
                    <a:p>
                      <a:r>
                        <a:rPr lang="en-US" sz="1600" dirty="0"/>
                        <a:t>Down payment made/received</a:t>
                      </a:r>
                    </a:p>
                  </a:txBody>
                  <a:tcPr marL="121920" marR="12192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0476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Configurations for Special G/L Transactions</a:t>
            </a:r>
          </a:p>
        </p:txBody>
      </p:sp>
      <p:pic>
        <p:nvPicPr>
          <p:cNvPr id="55300" name="Picture 2"/>
          <p:cNvPicPr>
            <a:picLocks noChangeAspect="1" noChangeArrowheads="1"/>
          </p:cNvPicPr>
          <p:nvPr/>
        </p:nvPicPr>
        <p:blipFill>
          <a:blip r:embed="rId2" cstate="print"/>
          <a:stretch>
            <a:fillRect/>
          </a:stretch>
        </p:blipFill>
        <p:spPr bwMode="auto">
          <a:xfrm>
            <a:off x="3838575" y="3717032"/>
            <a:ext cx="4514850" cy="2876550"/>
          </a:xfrm>
          <a:prstGeom prst="rect">
            <a:avLst/>
          </a:prstGeom>
        </p:spPr>
      </p:pic>
      <p:sp>
        <p:nvSpPr>
          <p:cNvPr id="6" name="Rectangle 5">
            <a:extLst>
              <a:ext uri="{FF2B5EF4-FFF2-40B4-BE49-F238E27FC236}">
                <a16:creationId xmlns:a16="http://schemas.microsoft.com/office/drawing/2014/main" id="{5A75510E-A465-403C-AED6-BBFB18407523}"/>
              </a:ext>
            </a:extLst>
          </p:cNvPr>
          <p:cNvSpPr/>
          <p:nvPr/>
        </p:nvSpPr>
        <p:spPr>
          <a:xfrm>
            <a:off x="238091" y="995091"/>
            <a:ext cx="11677683" cy="2585323"/>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t>Special GL transactions are posted by means of	</a:t>
            </a:r>
          </a:p>
          <a:p>
            <a:pPr marL="719138" indent="-358775">
              <a:spcBef>
                <a:spcPts val="1200"/>
              </a:spcBef>
              <a:buClr>
                <a:schemeClr val="accent2"/>
              </a:buClr>
              <a:buFont typeface="Arial" panose="020B0604020202020204" pitchFamily="34" charset="0"/>
              <a:buChar char="•"/>
              <a:defRPr/>
            </a:pPr>
            <a:r>
              <a:rPr lang="en-US" sz="1600" dirty="0"/>
              <a:t>Posting keys</a:t>
            </a:r>
          </a:p>
          <a:p>
            <a:pPr marL="719138" indent="-358775">
              <a:spcBef>
                <a:spcPts val="1200"/>
              </a:spcBef>
              <a:buClr>
                <a:schemeClr val="accent2"/>
              </a:buClr>
              <a:buFont typeface="Arial" panose="020B0604020202020204" pitchFamily="34" charset="0"/>
              <a:buChar char="•"/>
              <a:defRPr/>
            </a:pPr>
            <a:r>
              <a:rPr lang="en-US" sz="1600" dirty="0"/>
              <a:t>Special GL indicators</a:t>
            </a:r>
          </a:p>
          <a:p>
            <a:pPr marL="358775" indent="-358775">
              <a:spcBef>
                <a:spcPts val="1200"/>
              </a:spcBef>
              <a:buClr>
                <a:schemeClr val="accent1"/>
              </a:buClr>
              <a:buFont typeface="Wingdings" panose="05000000000000000000" pitchFamily="2" charset="2"/>
              <a:buChar char="§"/>
              <a:defRPr/>
            </a:pPr>
            <a:r>
              <a:rPr lang="en-US" sz="1600" dirty="0"/>
              <a:t>Special G/L transactions are posted to an account stored in Customizing and not to the reconciliation account stored in the master record.</a:t>
            </a:r>
          </a:p>
          <a:p>
            <a:pPr marL="358775" indent="-358775">
              <a:spcBef>
                <a:spcPts val="1200"/>
              </a:spcBef>
              <a:buClr>
                <a:schemeClr val="accent1"/>
              </a:buClr>
              <a:buFont typeface="Wingdings" panose="05000000000000000000" pitchFamily="2" charset="2"/>
              <a:buChar char="§"/>
              <a:defRPr/>
            </a:pPr>
            <a:r>
              <a:rPr lang="en-US" sz="1600" dirty="0"/>
              <a:t>For Special G/L accounts line item display must be activated.</a:t>
            </a:r>
          </a:p>
          <a:p>
            <a:pPr marL="358775" indent="-358775">
              <a:spcBef>
                <a:spcPts val="1200"/>
              </a:spcBef>
              <a:buClr>
                <a:schemeClr val="accent1"/>
              </a:buClr>
              <a:buFont typeface="Wingdings" panose="05000000000000000000" pitchFamily="2" charset="2"/>
              <a:buChar char="§"/>
              <a:defRPr/>
            </a:pPr>
            <a:r>
              <a:rPr lang="en-US" sz="1600" dirty="0"/>
              <a:t>Configuration for Special G/L accounts must be as follows:</a:t>
            </a:r>
            <a:endParaRPr lang="en-US" sz="1600" i="1" dirty="0"/>
          </a:p>
        </p:txBody>
      </p:sp>
    </p:spTree>
    <p:extLst>
      <p:ext uri="{BB962C8B-B14F-4D97-AF65-F5344CB8AC3E}">
        <p14:creationId xmlns:p14="http://schemas.microsoft.com/office/powerpoint/2010/main" val="194838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dirty="0"/>
              <a:t>Posting Key for Special G/L Transactions</a:t>
            </a:r>
          </a:p>
        </p:txBody>
      </p:sp>
      <p:pic>
        <p:nvPicPr>
          <p:cNvPr id="56324" name="Picture 2"/>
          <p:cNvPicPr>
            <a:picLocks noChangeAspect="1" noChangeArrowheads="1"/>
          </p:cNvPicPr>
          <p:nvPr/>
        </p:nvPicPr>
        <p:blipFill>
          <a:blip r:embed="rId2" cstate="print"/>
          <a:stretch>
            <a:fillRect/>
          </a:stretch>
        </p:blipFill>
        <p:spPr bwMode="auto">
          <a:xfrm>
            <a:off x="2695414" y="1772816"/>
            <a:ext cx="6801172" cy="4161911"/>
          </a:xfrm>
          <a:prstGeom prst="rect">
            <a:avLst/>
          </a:prstGeom>
        </p:spPr>
      </p:pic>
      <p:sp>
        <p:nvSpPr>
          <p:cNvPr id="6" name="Rectangle 5">
            <a:extLst>
              <a:ext uri="{FF2B5EF4-FFF2-40B4-BE49-F238E27FC236}">
                <a16:creationId xmlns:a16="http://schemas.microsoft.com/office/drawing/2014/main" id="{01853783-AD31-47FC-ADFB-684E933B70E5}"/>
              </a:ext>
            </a:extLst>
          </p:cNvPr>
          <p:cNvSpPr/>
          <p:nvPr/>
        </p:nvSpPr>
        <p:spPr>
          <a:xfrm>
            <a:off x="238091" y="995091"/>
            <a:ext cx="11677683" cy="584775"/>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t>The special G/L transactions of the standard system are assigned to the posting keys </a:t>
            </a:r>
            <a:br>
              <a:rPr lang="en-US" sz="1600" dirty="0"/>
            </a:br>
            <a:r>
              <a:rPr lang="en-US" sz="1600" dirty="0"/>
              <a:t>{customer (09 and 19), Vendor (29 and 39)}</a:t>
            </a:r>
          </a:p>
        </p:txBody>
      </p:sp>
    </p:spTree>
    <p:extLst>
      <p:ext uri="{BB962C8B-B14F-4D97-AF65-F5344CB8AC3E}">
        <p14:creationId xmlns:p14="http://schemas.microsoft.com/office/powerpoint/2010/main" val="3662803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Special G/L Indicator </a:t>
            </a:r>
          </a:p>
        </p:txBody>
      </p:sp>
      <p:sp>
        <p:nvSpPr>
          <p:cNvPr id="5" name="Rectangle 4">
            <a:extLst>
              <a:ext uri="{FF2B5EF4-FFF2-40B4-BE49-F238E27FC236}">
                <a16:creationId xmlns:a16="http://schemas.microsoft.com/office/drawing/2014/main" id="{2025F1E5-B5EC-4640-8887-E5C20B43B0B5}"/>
              </a:ext>
            </a:extLst>
          </p:cNvPr>
          <p:cNvSpPr/>
          <p:nvPr/>
        </p:nvSpPr>
        <p:spPr>
          <a:xfrm>
            <a:off x="238091" y="995091"/>
            <a:ext cx="11677683" cy="3924151"/>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It is a pre configured single character indicator used to say the type of special G/L transaction</a:t>
            </a:r>
          </a:p>
          <a:p>
            <a:pPr marL="358775" indent="-358775">
              <a:spcBef>
                <a:spcPts val="1800"/>
              </a:spcBef>
              <a:buClr>
                <a:schemeClr val="accent1"/>
              </a:buClr>
              <a:buFont typeface="Wingdings" panose="05000000000000000000" pitchFamily="2" charset="2"/>
              <a:buChar char="§"/>
              <a:defRPr/>
            </a:pPr>
            <a:r>
              <a:rPr lang="en-US" sz="1600" dirty="0"/>
              <a:t>It is defined separately for each account type</a:t>
            </a:r>
          </a:p>
          <a:p>
            <a:pPr marL="358775" indent="-358775">
              <a:spcBef>
                <a:spcPts val="1800"/>
              </a:spcBef>
              <a:buClr>
                <a:schemeClr val="accent1"/>
              </a:buClr>
              <a:buFont typeface="Wingdings" panose="05000000000000000000" pitchFamily="2" charset="2"/>
              <a:buChar char="§"/>
              <a:defRPr/>
            </a:pPr>
            <a:r>
              <a:rPr lang="en-US" sz="1600" dirty="0"/>
              <a:t>Even though </a:t>
            </a:r>
            <a:r>
              <a:rPr lang="en-US" sz="1600" dirty="0" err="1"/>
              <a:t>Spl</a:t>
            </a:r>
            <a:r>
              <a:rPr lang="en-US" sz="1600" dirty="0"/>
              <a:t> G/L indicators are pre-configured, as per the requirement, we can change:</a:t>
            </a:r>
          </a:p>
          <a:p>
            <a:pPr marL="719138" indent="-358775">
              <a:spcBef>
                <a:spcPts val="1800"/>
              </a:spcBef>
              <a:buClr>
                <a:schemeClr val="accent2"/>
              </a:buClr>
              <a:buFont typeface="Arial" panose="020B0604020202020204" pitchFamily="34" charset="0"/>
              <a:buChar char="•"/>
              <a:defRPr/>
            </a:pPr>
            <a:r>
              <a:rPr lang="en-US" sz="1600" dirty="0"/>
              <a:t>Different account numbers for reconciliation accounts or special G/L accounts</a:t>
            </a:r>
          </a:p>
          <a:p>
            <a:pPr marL="719138" indent="-358775">
              <a:spcBef>
                <a:spcPts val="1800"/>
              </a:spcBef>
              <a:buClr>
                <a:schemeClr val="accent2"/>
              </a:buClr>
              <a:buFont typeface="Arial" panose="020B0604020202020204" pitchFamily="34" charset="0"/>
              <a:buChar char="•"/>
              <a:defRPr/>
            </a:pPr>
            <a:r>
              <a:rPr lang="en-US" sz="1600" dirty="0"/>
              <a:t>Other posting keys or G/L indicators for individual transactions</a:t>
            </a:r>
          </a:p>
          <a:p>
            <a:pPr marL="719138" indent="-358775">
              <a:spcBef>
                <a:spcPts val="1800"/>
              </a:spcBef>
              <a:buClr>
                <a:schemeClr val="accent2"/>
              </a:buClr>
              <a:buFont typeface="Arial" panose="020B0604020202020204" pitchFamily="34" charset="0"/>
              <a:buChar char="•"/>
              <a:defRPr/>
            </a:pPr>
            <a:r>
              <a:rPr lang="en-US" sz="1600" dirty="0"/>
              <a:t>Other settings for the automatic postings, including the accounts to be posted to, posting keys and rules for account assignments with automatic postings</a:t>
            </a:r>
          </a:p>
          <a:p>
            <a:pPr marL="719138" indent="-358775">
              <a:spcBef>
                <a:spcPts val="1800"/>
              </a:spcBef>
              <a:buClr>
                <a:schemeClr val="accent2"/>
              </a:buClr>
              <a:buFont typeface="Arial" panose="020B0604020202020204" pitchFamily="34" charset="0"/>
              <a:buChar char="•"/>
              <a:defRPr/>
            </a:pPr>
            <a:r>
              <a:rPr lang="en-US" sz="1600" dirty="0"/>
              <a:t>Account type is important, as special G/L indicators are configured separately for each account type</a:t>
            </a:r>
          </a:p>
          <a:p>
            <a:pPr marL="358775" indent="-358775">
              <a:spcBef>
                <a:spcPts val="1800"/>
              </a:spcBef>
              <a:buClr>
                <a:schemeClr val="accent1"/>
              </a:buClr>
              <a:buFont typeface="Wingdings" panose="05000000000000000000" pitchFamily="2" charset="2"/>
              <a:buChar char="§"/>
              <a:defRPr/>
            </a:pPr>
            <a:r>
              <a:rPr lang="en-US" sz="1600" dirty="0"/>
              <a:t>The special G/L indicator indicates that the posting key is used to enter special G/L transactions</a:t>
            </a:r>
            <a:endParaRPr lang="en-US" sz="1600" i="1" dirty="0"/>
          </a:p>
        </p:txBody>
      </p:sp>
    </p:spTree>
    <p:extLst>
      <p:ext uri="{BB962C8B-B14F-4D97-AF65-F5344CB8AC3E}">
        <p14:creationId xmlns:p14="http://schemas.microsoft.com/office/powerpoint/2010/main" val="1831375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11DB13E-FF15-46F8-B155-E9C95563D3EB}"/>
              </a:ext>
            </a:extLst>
          </p:cNvPr>
          <p:cNvGrpSpPr/>
          <p:nvPr/>
        </p:nvGrpSpPr>
        <p:grpSpPr>
          <a:xfrm>
            <a:off x="227349" y="720000"/>
            <a:ext cx="11737302" cy="5460610"/>
            <a:chOff x="0" y="442627"/>
            <a:chExt cx="12192000" cy="5672152"/>
          </a:xfrm>
        </p:grpSpPr>
        <p:pic>
          <p:nvPicPr>
            <p:cNvPr id="58372" name="Picture 3"/>
            <p:cNvPicPr>
              <a:picLocks noChangeAspect="1" noChangeArrowheads="1"/>
            </p:cNvPicPr>
            <p:nvPr/>
          </p:nvPicPr>
          <p:blipFill>
            <a:blip r:embed="rId2" cstate="print"/>
            <a:srcRect/>
            <a:stretch>
              <a:fillRect/>
            </a:stretch>
          </p:blipFill>
          <p:spPr bwMode="auto">
            <a:xfrm>
              <a:off x="0" y="600041"/>
              <a:ext cx="5588000" cy="2078039"/>
            </a:xfrm>
            <a:prstGeom prst="rect">
              <a:avLst/>
            </a:prstGeom>
            <a:noFill/>
            <a:ln w="9525">
              <a:noFill/>
              <a:miter lim="800000"/>
              <a:headEnd/>
              <a:tailEnd/>
            </a:ln>
          </p:spPr>
        </p:pic>
        <p:pic>
          <p:nvPicPr>
            <p:cNvPr id="58373" name="Picture 4"/>
            <p:cNvPicPr>
              <a:picLocks noChangeAspect="1" noChangeArrowheads="1"/>
            </p:cNvPicPr>
            <p:nvPr/>
          </p:nvPicPr>
          <p:blipFill>
            <a:blip r:embed="rId3" cstate="print"/>
            <a:srcRect/>
            <a:stretch>
              <a:fillRect/>
            </a:stretch>
          </p:blipFill>
          <p:spPr bwMode="auto">
            <a:xfrm>
              <a:off x="1468064" y="3733800"/>
              <a:ext cx="5518824" cy="2380979"/>
            </a:xfrm>
            <a:prstGeom prst="rect">
              <a:avLst/>
            </a:prstGeom>
            <a:noFill/>
            <a:ln w="9525">
              <a:noFill/>
              <a:miter lim="800000"/>
              <a:headEnd/>
              <a:tailEnd/>
            </a:ln>
          </p:spPr>
        </p:pic>
        <p:pic>
          <p:nvPicPr>
            <p:cNvPr id="58374" name="Picture 2"/>
            <p:cNvPicPr>
              <a:picLocks noChangeAspect="1" noChangeArrowheads="1"/>
            </p:cNvPicPr>
            <p:nvPr/>
          </p:nvPicPr>
          <p:blipFill>
            <a:blip r:embed="rId4" cstate="print"/>
            <a:srcRect/>
            <a:stretch>
              <a:fillRect/>
            </a:stretch>
          </p:blipFill>
          <p:spPr bwMode="auto">
            <a:xfrm>
              <a:off x="5635023" y="757306"/>
              <a:ext cx="6430791" cy="3009900"/>
            </a:xfrm>
            <a:prstGeom prst="rect">
              <a:avLst/>
            </a:prstGeom>
            <a:noFill/>
            <a:ln w="9525">
              <a:noFill/>
              <a:miter lim="800000"/>
              <a:headEnd/>
              <a:tailEnd/>
            </a:ln>
          </p:spPr>
        </p:pic>
        <p:sp>
          <p:nvSpPr>
            <p:cNvPr id="58375" name="Oval 6"/>
            <p:cNvSpPr>
              <a:spLocks noChangeArrowheads="1"/>
            </p:cNvSpPr>
            <p:nvPr/>
          </p:nvSpPr>
          <p:spPr bwMode="auto">
            <a:xfrm>
              <a:off x="9448800" y="612885"/>
              <a:ext cx="2743200" cy="609600"/>
            </a:xfrm>
            <a:prstGeom prst="ellipse">
              <a:avLst/>
            </a:prstGeom>
            <a:noFill/>
            <a:ln w="19050" algn="ctr">
              <a:solidFill>
                <a:srgbClr val="C00000"/>
              </a:solidFill>
              <a:round/>
              <a:headEnd/>
              <a:tailEnd/>
            </a:ln>
          </p:spPr>
          <p:txBody>
            <a:bodyPr wrap="none" anchor="ctr"/>
            <a:lstStyle/>
            <a:p>
              <a:pPr algn="ctr" eaLnBrk="0" hangingPunct="0">
                <a:lnSpc>
                  <a:spcPct val="85000"/>
                </a:lnSpc>
              </a:pPr>
              <a:endParaRPr lang="en-US" sz="2667" b="1">
                <a:solidFill>
                  <a:schemeClr val="bg1"/>
                </a:solidFill>
              </a:endParaRPr>
            </a:p>
          </p:txBody>
        </p:sp>
        <p:sp>
          <p:nvSpPr>
            <p:cNvPr id="58376" name="Oval 8"/>
            <p:cNvSpPr>
              <a:spLocks noChangeArrowheads="1"/>
            </p:cNvSpPr>
            <p:nvPr/>
          </p:nvSpPr>
          <p:spPr bwMode="auto">
            <a:xfrm>
              <a:off x="4446621" y="3606825"/>
              <a:ext cx="2743200" cy="609600"/>
            </a:xfrm>
            <a:prstGeom prst="ellipse">
              <a:avLst/>
            </a:prstGeom>
            <a:noFill/>
            <a:ln w="19050" algn="ctr">
              <a:solidFill>
                <a:srgbClr val="C00000"/>
              </a:solidFill>
              <a:round/>
              <a:headEnd/>
              <a:tailEnd/>
            </a:ln>
          </p:spPr>
          <p:txBody>
            <a:bodyPr wrap="none" anchor="ctr"/>
            <a:lstStyle/>
            <a:p>
              <a:pPr algn="ctr" eaLnBrk="0" hangingPunct="0">
                <a:lnSpc>
                  <a:spcPct val="85000"/>
                </a:lnSpc>
              </a:pPr>
              <a:endParaRPr lang="en-US" sz="2667" b="1">
                <a:solidFill>
                  <a:schemeClr val="bg1"/>
                </a:solidFill>
              </a:endParaRPr>
            </a:p>
          </p:txBody>
        </p:sp>
        <p:sp>
          <p:nvSpPr>
            <p:cNvPr id="11" name="Bent Arrow 10"/>
            <p:cNvSpPr/>
            <p:nvPr/>
          </p:nvSpPr>
          <p:spPr bwMode="auto">
            <a:xfrm rot="10800000">
              <a:off x="6986484" y="3819652"/>
              <a:ext cx="1625600" cy="1752600"/>
            </a:xfrm>
            <a:prstGeom prst="bentArrow">
              <a:avLst/>
            </a:prstGeom>
            <a:solidFill>
              <a:srgbClr val="FF6327"/>
            </a:solidFill>
            <a:ln w="19050" cap="flat" cmpd="sng" algn="ctr">
              <a:solidFill>
                <a:schemeClr val="bg1">
                  <a:lumMod val="95000"/>
                </a:schemeClr>
              </a:solidFill>
              <a:prstDash val="solid"/>
              <a:round/>
              <a:headEnd type="none" w="med" len="med"/>
              <a:tailEnd type="none" w="med" len="med"/>
            </a:ln>
            <a:effectLst/>
          </p:spPr>
          <p:txBody>
            <a:bodyPr wrap="none" anchor="ctr"/>
            <a:lstStyle/>
            <a:p>
              <a:pPr algn="ctr" eaLnBrk="0" hangingPunct="0">
                <a:lnSpc>
                  <a:spcPct val="85000"/>
                </a:lnSpc>
                <a:defRPr/>
              </a:pPr>
              <a:endParaRPr lang="en-US" sz="2667" b="1">
                <a:solidFill>
                  <a:schemeClr val="bg1"/>
                </a:solidFill>
              </a:endParaRPr>
            </a:p>
          </p:txBody>
        </p:sp>
        <p:sp>
          <p:nvSpPr>
            <p:cNvPr id="13" name="Bent Arrow 12"/>
            <p:cNvSpPr/>
            <p:nvPr/>
          </p:nvSpPr>
          <p:spPr bwMode="auto">
            <a:xfrm rot="5400000">
              <a:off x="6565900" y="-535273"/>
              <a:ext cx="381000" cy="2336800"/>
            </a:xfrm>
            <a:prstGeom prst="bentArrow">
              <a:avLst/>
            </a:prstGeom>
            <a:solidFill>
              <a:srgbClr val="FF6327"/>
            </a:solidFill>
            <a:ln w="19050" cap="flat" cmpd="sng" algn="ctr">
              <a:solidFill>
                <a:schemeClr val="bg1">
                  <a:lumMod val="95000"/>
                </a:schemeClr>
              </a:solidFill>
              <a:prstDash val="solid"/>
              <a:round/>
              <a:headEnd type="none" w="med" len="med"/>
              <a:tailEnd type="none" w="med" len="med"/>
            </a:ln>
            <a:effectLst/>
          </p:spPr>
          <p:txBody>
            <a:bodyPr wrap="none" anchor="ctr"/>
            <a:lstStyle/>
            <a:p>
              <a:pPr algn="ctr" eaLnBrk="0" hangingPunct="0">
                <a:lnSpc>
                  <a:spcPct val="85000"/>
                </a:lnSpc>
                <a:defRPr/>
              </a:pPr>
              <a:endParaRPr lang="en-US" sz="2667" b="1">
                <a:solidFill>
                  <a:schemeClr val="bg1"/>
                </a:solidFill>
              </a:endParaRPr>
            </a:p>
          </p:txBody>
        </p:sp>
      </p:grpSp>
    </p:spTree>
    <p:extLst>
      <p:ext uri="{BB962C8B-B14F-4D97-AF65-F5344CB8AC3E}">
        <p14:creationId xmlns:p14="http://schemas.microsoft.com/office/powerpoint/2010/main" val="332713063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
          <p:cNvSpPr>
            <a:spLocks noGrp="1"/>
          </p:cNvSpPr>
          <p:nvPr>
            <p:ph type="title"/>
          </p:nvPr>
        </p:nvSpPr>
        <p:spPr/>
        <p:txBody>
          <a:bodyPr/>
          <a:lstStyle/>
          <a:p>
            <a:r>
              <a:rPr lang="en-US" dirty="0"/>
              <a:t>Special G/L Indicators: Properties and Accounts</a:t>
            </a:r>
          </a:p>
        </p:txBody>
      </p:sp>
      <p:sp>
        <p:nvSpPr>
          <p:cNvPr id="6" name="Rectangle 5">
            <a:extLst>
              <a:ext uri="{FF2B5EF4-FFF2-40B4-BE49-F238E27FC236}">
                <a16:creationId xmlns:a16="http://schemas.microsoft.com/office/drawing/2014/main" id="{898F4844-3338-4C7D-9897-54C1A5CAC258}"/>
              </a:ext>
            </a:extLst>
          </p:cNvPr>
          <p:cNvSpPr/>
          <p:nvPr/>
        </p:nvSpPr>
        <p:spPr>
          <a:xfrm>
            <a:off x="238091" y="995091"/>
            <a:ext cx="11677683" cy="3970318"/>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t>The characteristics of each special G/L indicator are defined in connection with the account type under Properties</a:t>
            </a:r>
          </a:p>
          <a:p>
            <a:pPr marL="358775" indent="-358775">
              <a:spcBef>
                <a:spcPts val="1200"/>
              </a:spcBef>
              <a:buClr>
                <a:schemeClr val="accent1"/>
              </a:buClr>
              <a:buFont typeface="Wingdings" panose="05000000000000000000" pitchFamily="2" charset="2"/>
              <a:buChar char="§"/>
              <a:defRPr/>
            </a:pPr>
            <a:r>
              <a:rPr lang="en-US" sz="1600" dirty="0"/>
              <a:t>Noted items: You can determine that a special G/L transaction does not update any account balances.</a:t>
            </a:r>
          </a:p>
          <a:p>
            <a:pPr marL="358775" indent="-358775">
              <a:spcBef>
                <a:spcPts val="1200"/>
              </a:spcBef>
              <a:buClr>
                <a:schemeClr val="accent1"/>
              </a:buClr>
              <a:buFont typeface="Wingdings" panose="05000000000000000000" pitchFamily="2" charset="2"/>
              <a:buChar char="§"/>
              <a:defRPr/>
            </a:pPr>
            <a:r>
              <a:rPr lang="en-US" sz="1600" dirty="0"/>
              <a:t>Relevance to credit limit check: You can include special G/L transactions in the credit limit check for customers</a:t>
            </a:r>
          </a:p>
          <a:p>
            <a:pPr marL="358775" indent="-358775">
              <a:spcBef>
                <a:spcPts val="1200"/>
              </a:spcBef>
              <a:buClr>
                <a:schemeClr val="accent1"/>
              </a:buClr>
              <a:buFont typeface="Wingdings" panose="05000000000000000000" pitchFamily="2" charset="2"/>
              <a:buChar char="§"/>
              <a:defRPr/>
            </a:pPr>
            <a:r>
              <a:rPr lang="en-US" sz="1600" dirty="0"/>
              <a:t>Warning against commitments: You can determine that the user is notified by a warning message about the existence of a special G/L transaction when posting to a customer or vendor account</a:t>
            </a:r>
          </a:p>
          <a:p>
            <a:pPr marL="358775" indent="-358775">
              <a:spcBef>
                <a:spcPts val="1200"/>
              </a:spcBef>
              <a:buClr>
                <a:schemeClr val="accent1"/>
              </a:buClr>
              <a:buFont typeface="Wingdings" panose="05000000000000000000" pitchFamily="2" charset="2"/>
              <a:buChar char="§"/>
              <a:defRPr/>
            </a:pPr>
            <a:r>
              <a:rPr lang="en-US" sz="1600" dirty="0"/>
              <a:t>Target special G/L indicator: The target special G/L indicator is used in the standard system for down payment requests</a:t>
            </a:r>
          </a:p>
          <a:p>
            <a:pPr marL="358775" indent="-358775">
              <a:spcBef>
                <a:spcPts val="1200"/>
              </a:spcBef>
              <a:buClr>
                <a:schemeClr val="accent1"/>
              </a:buClr>
              <a:buFont typeface="Wingdings" panose="05000000000000000000" pitchFamily="2" charset="2"/>
              <a:buChar char="§"/>
              <a:defRPr/>
            </a:pPr>
            <a:r>
              <a:rPr lang="en-US" sz="1600" dirty="0"/>
              <a:t>Special G/L transaction class: The special G/L transaction class determines whether the transaction is a down payment, a bill of exchange or any other type of transaction</a:t>
            </a:r>
          </a:p>
          <a:p>
            <a:pPr marL="358775" indent="-358775">
              <a:spcBef>
                <a:spcPts val="1200"/>
              </a:spcBef>
              <a:buClr>
                <a:schemeClr val="accent1"/>
              </a:buClr>
              <a:buFont typeface="Wingdings" panose="05000000000000000000" pitchFamily="2" charset="2"/>
              <a:buChar char="§"/>
              <a:defRPr/>
            </a:pPr>
            <a:r>
              <a:rPr lang="en-US" sz="1600" dirty="0"/>
              <a:t>Posting key: Only these posting keys can be used with the respective special G/L indicators</a:t>
            </a:r>
          </a:p>
        </p:txBody>
      </p:sp>
      <p:sp>
        <p:nvSpPr>
          <p:cNvPr id="7" name="Rectangle: Rounded Corners 6">
            <a:extLst>
              <a:ext uri="{FF2B5EF4-FFF2-40B4-BE49-F238E27FC236}">
                <a16:creationId xmlns:a16="http://schemas.microsoft.com/office/drawing/2014/main" id="{2A4FD2CF-7514-4E34-BE05-574510A7D2E4}"/>
              </a:ext>
            </a:extLst>
          </p:cNvPr>
          <p:cNvSpPr/>
          <p:nvPr/>
        </p:nvSpPr>
        <p:spPr>
          <a:xfrm>
            <a:off x="227013" y="5229200"/>
            <a:ext cx="11737974" cy="1017442"/>
          </a:xfrm>
          <a:prstGeom prst="roundRect">
            <a:avLst/>
          </a:prstGeom>
          <a:solidFill>
            <a:schemeClr val="accent5">
              <a:lumMod val="20000"/>
              <a:lumOff val="80000"/>
            </a:schemeClr>
          </a:solidFill>
          <a:ln>
            <a:solidFill>
              <a:schemeClr val="bg1">
                <a:lumMod val="95000"/>
              </a:schemeClr>
            </a:solidFill>
          </a:ln>
        </p:spPr>
        <p:txBody>
          <a:bodyPr wrap="square" anchor="ctr" anchorCtr="0">
            <a:noAutofit/>
          </a:bodyPr>
          <a:lstStyle/>
          <a:p>
            <a:pPr algn="ctr">
              <a:spcBef>
                <a:spcPts val="1200"/>
              </a:spcBef>
              <a:buFont typeface="Webdings" pitchFamily="18" charset="2"/>
              <a:buNone/>
            </a:pPr>
            <a:r>
              <a:rPr lang="en-US" sz="1400" b="1" dirty="0">
                <a:cs typeface="Arial" pitchFamily="34" charset="0"/>
              </a:rPr>
              <a:t>The alternative Special G/L account is stored in the account determination according to the chart of accounts. </a:t>
            </a:r>
          </a:p>
          <a:p>
            <a:pPr algn="ctr">
              <a:spcBef>
                <a:spcPts val="1200"/>
              </a:spcBef>
              <a:buFont typeface="Webdings" pitchFamily="18" charset="2"/>
              <a:buNone/>
            </a:pPr>
            <a:r>
              <a:rPr lang="en-US" sz="1400" b="1" dirty="0">
                <a:cs typeface="Arial" pitchFamily="34" charset="0"/>
              </a:rPr>
              <a:t>If a special G/L indicator is used when posting customer/vendor invoice, instead of posting to the respective reconciliation account the Alternative reconciliation account assigned in account determination gets posted.</a:t>
            </a:r>
          </a:p>
        </p:txBody>
      </p:sp>
    </p:spTree>
    <p:extLst>
      <p:ext uri="{BB962C8B-B14F-4D97-AF65-F5344CB8AC3E}">
        <p14:creationId xmlns:p14="http://schemas.microsoft.com/office/powerpoint/2010/main" val="384428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dirty="0"/>
              <a:t>Automatic Offsetting Entries</a:t>
            </a:r>
          </a:p>
        </p:txBody>
      </p:sp>
      <p:pic>
        <p:nvPicPr>
          <p:cNvPr id="60420" name="Picture 2"/>
          <p:cNvPicPr>
            <a:picLocks noChangeAspect="1" noChangeArrowheads="1"/>
          </p:cNvPicPr>
          <p:nvPr/>
        </p:nvPicPr>
        <p:blipFill>
          <a:blip r:embed="rId2" cstate="print"/>
          <a:stretch>
            <a:fillRect/>
          </a:stretch>
        </p:blipFill>
        <p:spPr bwMode="auto">
          <a:xfrm>
            <a:off x="2976061" y="2306568"/>
            <a:ext cx="6239878" cy="3857625"/>
          </a:xfrm>
          <a:prstGeom prst="rect">
            <a:avLst/>
          </a:prstGeom>
        </p:spPr>
      </p:pic>
      <p:sp>
        <p:nvSpPr>
          <p:cNvPr id="60421" name="TextBox 4"/>
          <p:cNvSpPr txBox="1">
            <a:spLocks noChangeArrowheads="1"/>
          </p:cNvSpPr>
          <p:nvPr/>
        </p:nvSpPr>
        <p:spPr bwMode="auto">
          <a:xfrm>
            <a:off x="3369933" y="1916832"/>
            <a:ext cx="5452134" cy="338554"/>
          </a:xfrm>
          <a:prstGeom prst="rect">
            <a:avLst/>
          </a:prstGeom>
          <a:noFill/>
          <a:ln w="9525">
            <a:noFill/>
            <a:miter lim="800000"/>
            <a:headEnd/>
            <a:tailEnd/>
          </a:ln>
        </p:spPr>
        <p:txBody>
          <a:bodyPr wrap="none">
            <a:spAutoFit/>
          </a:bodyPr>
          <a:lstStyle/>
          <a:p>
            <a:pPr algn="ctr"/>
            <a:r>
              <a:rPr lang="en-US" sz="1600" b="1" dirty="0"/>
              <a:t>Configuration for automatic offsetting entries</a:t>
            </a:r>
          </a:p>
        </p:txBody>
      </p:sp>
      <p:sp>
        <p:nvSpPr>
          <p:cNvPr id="7" name="Rectangle 6">
            <a:extLst>
              <a:ext uri="{FF2B5EF4-FFF2-40B4-BE49-F238E27FC236}">
                <a16:creationId xmlns:a16="http://schemas.microsoft.com/office/drawing/2014/main" id="{FB114369-FA8F-4A79-B591-BC4317E33638}"/>
              </a:ext>
            </a:extLst>
          </p:cNvPr>
          <p:cNvSpPr/>
          <p:nvPr/>
        </p:nvSpPr>
        <p:spPr>
          <a:xfrm>
            <a:off x="238091" y="995091"/>
            <a:ext cx="11677683" cy="584775"/>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defRPr/>
            </a:pPr>
            <a:r>
              <a:rPr lang="en-US" sz="1600" dirty="0"/>
              <a:t>Statistical postings are always made on the same offsetting account. The account is stored on the basis of a combination of the account type (customer or vendor account) and the special G/L indicator used</a:t>
            </a:r>
          </a:p>
        </p:txBody>
      </p:sp>
    </p:spTree>
    <p:extLst>
      <p:ext uri="{BB962C8B-B14F-4D97-AF65-F5344CB8AC3E}">
        <p14:creationId xmlns:p14="http://schemas.microsoft.com/office/powerpoint/2010/main" val="296687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Vendor Invoice Posting</a:t>
            </a:r>
          </a:p>
        </p:txBody>
      </p:sp>
      <p:sp>
        <p:nvSpPr>
          <p:cNvPr id="3" name="Rectangle 2"/>
          <p:cNvSpPr/>
          <p:nvPr/>
        </p:nvSpPr>
        <p:spPr>
          <a:xfrm>
            <a:off x="227349" y="987420"/>
            <a:ext cx="11688761" cy="540147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You enter the general data for the posting document on the screen in the document header, for example, invoice and posting date, text, and so on. For entering invoice and credit memos received, you can define a document type for each transaction, which then appears as a general default value</a:t>
            </a:r>
          </a:p>
          <a:p>
            <a:pPr marL="358775" indent="-358775">
              <a:spcBef>
                <a:spcPts val="1800"/>
              </a:spcBef>
              <a:buClr>
                <a:schemeClr val="accent1"/>
              </a:buClr>
              <a:buFont typeface="Wingdings" panose="05000000000000000000" pitchFamily="2" charset="2"/>
              <a:buChar char="§"/>
              <a:defRPr/>
            </a:pPr>
            <a:r>
              <a:rPr lang="en-US" sz="1600" dirty="0"/>
              <a:t>You can overwrite this proposed document type at any time as long as the document type field is ready for input during document entry</a:t>
            </a:r>
          </a:p>
          <a:p>
            <a:pPr marL="358775" indent="-358775">
              <a:spcBef>
                <a:spcPts val="1800"/>
              </a:spcBef>
              <a:buClr>
                <a:schemeClr val="accent1"/>
              </a:buClr>
              <a:buFont typeface="Wingdings" panose="05000000000000000000" pitchFamily="2" charset="2"/>
              <a:buChar char="§"/>
              <a:defRPr/>
            </a:pPr>
            <a:r>
              <a:rPr lang="en-US" sz="1600" dirty="0"/>
              <a:t>If you do not define a document type, the system proposes standard document types; for example, KR for entering vendor invoices</a:t>
            </a:r>
          </a:p>
          <a:p>
            <a:pPr marL="358775" indent="-358775">
              <a:spcBef>
                <a:spcPts val="1800"/>
              </a:spcBef>
              <a:buClr>
                <a:schemeClr val="accent1"/>
              </a:buClr>
              <a:buFont typeface="Wingdings" panose="05000000000000000000" pitchFamily="2" charset="2"/>
              <a:buChar char="§"/>
              <a:defRPr/>
            </a:pPr>
            <a:r>
              <a:rPr lang="en-US" sz="1600" dirty="0"/>
              <a:t>Value Date means, the date on which the funds will be available (In case of Vendor postings – to the Vendor. In the case of Customer – from the customer)</a:t>
            </a:r>
          </a:p>
          <a:p>
            <a:pPr marL="358775" indent="-358775">
              <a:spcBef>
                <a:spcPts val="1800"/>
              </a:spcBef>
              <a:buClr>
                <a:schemeClr val="accent1"/>
              </a:buClr>
              <a:buFont typeface="Wingdings" panose="05000000000000000000" pitchFamily="2" charset="2"/>
              <a:buChar char="§"/>
              <a:defRPr/>
            </a:pPr>
            <a:r>
              <a:rPr lang="en-US" sz="1600" dirty="0"/>
              <a:t>Enter the additional line items for the document in the table in the bottom section of the screen</a:t>
            </a:r>
          </a:p>
          <a:p>
            <a:pPr marL="358775" indent="-358775">
              <a:spcBef>
                <a:spcPts val="1800"/>
              </a:spcBef>
              <a:buClr>
                <a:schemeClr val="accent1"/>
              </a:buClr>
              <a:buFont typeface="Wingdings" panose="05000000000000000000" pitchFamily="2" charset="2"/>
              <a:buChar char="§"/>
              <a:defRPr/>
            </a:pPr>
            <a:r>
              <a:rPr lang="en-US" sz="1600" dirty="0"/>
              <a:t>The account name appears once you have made and confirmed your entries</a:t>
            </a:r>
          </a:p>
          <a:p>
            <a:pPr marL="358775" indent="-358775">
              <a:spcBef>
                <a:spcPts val="1800"/>
              </a:spcBef>
              <a:buClr>
                <a:schemeClr val="accent1"/>
              </a:buClr>
              <a:buFont typeface="Wingdings" panose="05000000000000000000" pitchFamily="2" charset="2"/>
              <a:buChar char="§"/>
              <a:defRPr/>
            </a:pPr>
            <a:r>
              <a:rPr lang="en-US" sz="1600" dirty="0"/>
              <a:t>You can select different fields or columns and change the size and sequence of the columns and fields</a:t>
            </a:r>
          </a:p>
          <a:p>
            <a:pPr marL="358775" indent="-358775">
              <a:spcBef>
                <a:spcPts val="1800"/>
              </a:spcBef>
              <a:buClr>
                <a:schemeClr val="accent1"/>
              </a:buClr>
              <a:buFont typeface="Wingdings" panose="05000000000000000000" pitchFamily="2" charset="2"/>
              <a:buChar char="§"/>
              <a:defRPr/>
            </a:pPr>
            <a:r>
              <a:rPr lang="en-US" sz="1600" dirty="0"/>
              <a:t>At the top of the screen, you can select from Park, Post, or Hold, to complete the document entry transaction once the balance is zero, but you can Park or Hold document even if document doesn’t have zero balance</a:t>
            </a:r>
          </a:p>
        </p:txBody>
      </p:sp>
    </p:spTree>
    <p:extLst>
      <p:ext uri="{BB962C8B-B14F-4D97-AF65-F5344CB8AC3E}">
        <p14:creationId xmlns:p14="http://schemas.microsoft.com/office/powerpoint/2010/main" val="2124681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a:t>Example of Automatic Offsetting Entry</a:t>
            </a:r>
          </a:p>
        </p:txBody>
      </p:sp>
      <p:pic>
        <p:nvPicPr>
          <p:cNvPr id="61443" name="Picture 2"/>
          <p:cNvPicPr>
            <a:picLocks noChangeAspect="1" noChangeArrowheads="1"/>
          </p:cNvPicPr>
          <p:nvPr/>
        </p:nvPicPr>
        <p:blipFill>
          <a:blip r:embed="rId2" cstate="print"/>
          <a:stretch>
            <a:fillRect/>
          </a:stretch>
        </p:blipFill>
        <p:spPr bwMode="auto">
          <a:xfrm>
            <a:off x="1963428" y="1556792"/>
            <a:ext cx="8265145" cy="4934643"/>
          </a:xfrm>
          <a:prstGeom prst="rect">
            <a:avLst/>
          </a:prstGeom>
        </p:spPr>
      </p:pic>
      <p:sp>
        <p:nvSpPr>
          <p:cNvPr id="61444" name="TextBox 4"/>
          <p:cNvSpPr txBox="1">
            <a:spLocks noChangeArrowheads="1"/>
          </p:cNvSpPr>
          <p:nvPr/>
        </p:nvSpPr>
        <p:spPr bwMode="auto">
          <a:xfrm>
            <a:off x="227349" y="991614"/>
            <a:ext cx="11737302" cy="338554"/>
          </a:xfrm>
          <a:prstGeom prst="rect">
            <a:avLst/>
          </a:prstGeom>
          <a:noFill/>
          <a:ln w="9525">
            <a:noFill/>
            <a:miter lim="800000"/>
            <a:headEnd/>
            <a:tailEnd/>
          </a:ln>
        </p:spPr>
        <p:txBody>
          <a:bodyPr wrap="square">
            <a:spAutoFit/>
          </a:bodyPr>
          <a:lstStyle/>
          <a:p>
            <a:pPr algn="ctr"/>
            <a:r>
              <a:rPr lang="en-US" sz="1600" dirty="0">
                <a:latin typeface="+mj-lt"/>
                <a:cs typeface="Arial" pitchFamily="34" charset="0"/>
              </a:rPr>
              <a:t>Two line items with postings on a predefined</a:t>
            </a:r>
            <a:r>
              <a:rPr lang="en-US" sz="1600" b="1" dirty="0">
                <a:latin typeface="+mj-lt"/>
                <a:cs typeface="Arial" pitchFamily="34" charset="0"/>
              </a:rPr>
              <a:t> offsetting account</a:t>
            </a:r>
          </a:p>
        </p:txBody>
      </p:sp>
    </p:spTree>
    <p:extLst>
      <p:ext uri="{BB962C8B-B14F-4D97-AF65-F5344CB8AC3E}">
        <p14:creationId xmlns:p14="http://schemas.microsoft.com/office/powerpoint/2010/main" val="171957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dirty="0"/>
              <a:t>Example of Noted Item </a:t>
            </a:r>
          </a:p>
        </p:txBody>
      </p:sp>
      <p:pic>
        <p:nvPicPr>
          <p:cNvPr id="62467" name="Picture 3"/>
          <p:cNvPicPr>
            <a:picLocks noChangeAspect="1" noChangeArrowheads="1"/>
          </p:cNvPicPr>
          <p:nvPr/>
        </p:nvPicPr>
        <p:blipFill>
          <a:blip r:embed="rId2" cstate="print"/>
          <a:stretch>
            <a:fillRect/>
          </a:stretch>
        </p:blipFill>
        <p:spPr bwMode="auto">
          <a:xfrm>
            <a:off x="2183644" y="1939651"/>
            <a:ext cx="7824713" cy="4611815"/>
          </a:xfrm>
          <a:prstGeom prst="rect">
            <a:avLst/>
          </a:prstGeom>
        </p:spPr>
      </p:pic>
      <p:sp>
        <p:nvSpPr>
          <p:cNvPr id="62468" name="TextBox 6"/>
          <p:cNvSpPr txBox="1">
            <a:spLocks noChangeArrowheads="1"/>
          </p:cNvSpPr>
          <p:nvPr/>
        </p:nvSpPr>
        <p:spPr bwMode="auto">
          <a:xfrm>
            <a:off x="227348" y="990600"/>
            <a:ext cx="11688427" cy="738664"/>
          </a:xfrm>
          <a:prstGeom prst="rect">
            <a:avLst/>
          </a:prstGeom>
          <a:noFill/>
          <a:ln w="9525">
            <a:noFill/>
            <a:miter lim="800000"/>
            <a:headEnd/>
            <a:tailEnd/>
          </a:ln>
        </p:spPr>
        <p:txBody>
          <a:bodyPr wrap="square">
            <a:spAutoFit/>
          </a:bodyPr>
          <a:lstStyle/>
          <a:p>
            <a:pPr algn="ctr">
              <a:spcBef>
                <a:spcPts val="1200"/>
              </a:spcBef>
            </a:pPr>
            <a:r>
              <a:rPr lang="en-US" sz="1600" dirty="0">
                <a:latin typeface="+mj-lt"/>
                <a:cs typeface="Arial" pitchFamily="34" charset="0"/>
              </a:rPr>
              <a:t>Noted item is created. </a:t>
            </a:r>
          </a:p>
          <a:p>
            <a:pPr algn="ctr">
              <a:spcBef>
                <a:spcPts val="1200"/>
              </a:spcBef>
            </a:pPr>
            <a:r>
              <a:rPr lang="en-US" sz="1600" dirty="0">
                <a:latin typeface="+mj-lt"/>
                <a:cs typeface="Arial" pitchFamily="34" charset="0"/>
              </a:rPr>
              <a:t>The transaction figures are not updated in the general ledger in the process.</a:t>
            </a:r>
          </a:p>
        </p:txBody>
      </p:sp>
    </p:spTree>
    <p:extLst>
      <p:ext uri="{BB962C8B-B14F-4D97-AF65-F5344CB8AC3E}">
        <p14:creationId xmlns:p14="http://schemas.microsoft.com/office/powerpoint/2010/main" val="1927043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t>Example of Free Offsetting Entry</a:t>
            </a:r>
          </a:p>
        </p:txBody>
      </p:sp>
      <p:pic>
        <p:nvPicPr>
          <p:cNvPr id="63491" name="Picture 2"/>
          <p:cNvPicPr>
            <a:picLocks noChangeAspect="1" noChangeArrowheads="1"/>
          </p:cNvPicPr>
          <p:nvPr/>
        </p:nvPicPr>
        <p:blipFill>
          <a:blip r:embed="rId2" cstate="print"/>
          <a:stretch>
            <a:fillRect/>
          </a:stretch>
        </p:blipFill>
        <p:spPr bwMode="auto">
          <a:xfrm>
            <a:off x="1979244" y="1484784"/>
            <a:ext cx="8233513" cy="4924425"/>
          </a:xfrm>
          <a:prstGeom prst="rect">
            <a:avLst/>
          </a:prstGeom>
        </p:spPr>
      </p:pic>
      <p:sp>
        <p:nvSpPr>
          <p:cNvPr id="63492" name="TextBox 4"/>
          <p:cNvSpPr txBox="1">
            <a:spLocks noChangeArrowheads="1"/>
          </p:cNvSpPr>
          <p:nvPr/>
        </p:nvSpPr>
        <p:spPr bwMode="auto">
          <a:xfrm>
            <a:off x="227349" y="987420"/>
            <a:ext cx="11737302" cy="338554"/>
          </a:xfrm>
          <a:prstGeom prst="rect">
            <a:avLst/>
          </a:prstGeom>
          <a:noFill/>
          <a:ln w="9525">
            <a:noFill/>
            <a:miter lim="800000"/>
            <a:headEnd/>
            <a:tailEnd/>
          </a:ln>
        </p:spPr>
        <p:txBody>
          <a:bodyPr wrap="square">
            <a:spAutoFit/>
          </a:bodyPr>
          <a:lstStyle/>
          <a:p>
            <a:pPr algn="ctr"/>
            <a:r>
              <a:rPr lang="en-US" sz="1600" dirty="0">
                <a:latin typeface="+mj-lt"/>
              </a:rPr>
              <a:t>The account for the </a:t>
            </a:r>
            <a:r>
              <a:rPr lang="en-US" sz="1600" dirty="0">
                <a:latin typeface="+mj-lt"/>
                <a:cs typeface="Arial" pitchFamily="34" charset="0"/>
              </a:rPr>
              <a:t>offsetting item is entered at the same time as the posting.</a:t>
            </a:r>
          </a:p>
        </p:txBody>
      </p:sp>
    </p:spTree>
    <p:extLst>
      <p:ext uri="{BB962C8B-B14F-4D97-AF65-F5344CB8AC3E}">
        <p14:creationId xmlns:p14="http://schemas.microsoft.com/office/powerpoint/2010/main" val="1412106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Vendor Down Payments</a:t>
            </a:r>
          </a:p>
        </p:txBody>
      </p:sp>
      <p:sp>
        <p:nvSpPr>
          <p:cNvPr id="5" name="Rectangle 4">
            <a:extLst>
              <a:ext uri="{FF2B5EF4-FFF2-40B4-BE49-F238E27FC236}">
                <a16:creationId xmlns:a16="http://schemas.microsoft.com/office/drawing/2014/main" id="{25671383-8166-482D-A698-A35BC92A071C}"/>
              </a:ext>
            </a:extLst>
          </p:cNvPr>
          <p:cNvSpPr/>
          <p:nvPr/>
        </p:nvSpPr>
        <p:spPr>
          <a:xfrm>
            <a:off x="238091" y="995091"/>
            <a:ext cx="11677683" cy="3000821"/>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Down payments are used for short or medium – term financing. Generally the vendor or manufacturer does not have to pay interest on the down payment.  Down payments are generally made before production begins or after partial completion</a:t>
            </a:r>
          </a:p>
          <a:p>
            <a:pPr marL="358775" indent="-358775">
              <a:spcBef>
                <a:spcPts val="1800"/>
              </a:spcBef>
              <a:buClr>
                <a:schemeClr val="accent1"/>
              </a:buClr>
              <a:buFont typeface="Wingdings" panose="05000000000000000000" pitchFamily="2" charset="2"/>
              <a:buChar char="§"/>
              <a:defRPr/>
            </a:pPr>
            <a:r>
              <a:rPr lang="en-US" sz="1600" dirty="0"/>
              <a:t>Down payments must not be balanced with other receivables  or payables and must be displayed separately on the Balance sheet</a:t>
            </a:r>
          </a:p>
          <a:p>
            <a:pPr marL="358775" indent="-358775">
              <a:spcBef>
                <a:spcPts val="1800"/>
              </a:spcBef>
              <a:buClr>
                <a:schemeClr val="accent1"/>
              </a:buClr>
              <a:buFont typeface="Wingdings" panose="05000000000000000000" pitchFamily="2" charset="2"/>
              <a:buChar char="§"/>
              <a:defRPr/>
            </a:pPr>
            <a:r>
              <a:rPr lang="en-US" sz="1600" dirty="0"/>
              <a:t>On the balance sheet, down payments made are displayed on the asset side and down payment received on the liabilities side</a:t>
            </a:r>
          </a:p>
          <a:p>
            <a:pPr marL="358775" indent="-358775">
              <a:spcBef>
                <a:spcPts val="1800"/>
              </a:spcBef>
              <a:buClr>
                <a:schemeClr val="accent1"/>
              </a:buClr>
              <a:buFont typeface="Wingdings" panose="05000000000000000000" pitchFamily="2" charset="2"/>
              <a:buChar char="§"/>
              <a:defRPr/>
            </a:pPr>
            <a:r>
              <a:rPr lang="en-US" sz="1600" dirty="0"/>
              <a:t>Once you have received the goods or services for which you made a down payment, you need to clear this payment for the final settlement either manually or using the payment program</a:t>
            </a:r>
          </a:p>
        </p:txBody>
      </p:sp>
    </p:spTree>
    <p:extLst>
      <p:ext uri="{BB962C8B-B14F-4D97-AF65-F5344CB8AC3E}">
        <p14:creationId xmlns:p14="http://schemas.microsoft.com/office/powerpoint/2010/main" val="1060515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p:txBody>
          <a:bodyPr/>
          <a:lstStyle/>
          <a:p>
            <a:r>
              <a:rPr lang="en-US" dirty="0"/>
              <a:t>Special GL Accounts for Down Payments</a:t>
            </a:r>
          </a:p>
        </p:txBody>
      </p:sp>
      <p:graphicFrame>
        <p:nvGraphicFramePr>
          <p:cNvPr id="586865" name="Group 113"/>
          <p:cNvGraphicFramePr>
            <a:graphicFrameLocks noGrp="1"/>
          </p:cNvGraphicFramePr>
          <p:nvPr>
            <p:ph sz="half" idx="4294967295"/>
            <p:extLst>
              <p:ext uri="{D42A27DB-BD31-4B8C-83A1-F6EECF244321}">
                <p14:modId xmlns:p14="http://schemas.microsoft.com/office/powerpoint/2010/main" val="2396332005"/>
              </p:ext>
            </p:extLst>
          </p:nvPr>
        </p:nvGraphicFramePr>
        <p:xfrm>
          <a:off x="1055441" y="2229599"/>
          <a:ext cx="10081120" cy="2135505"/>
        </p:xfrm>
        <a:graphic>
          <a:graphicData uri="http://schemas.openxmlformats.org/drawingml/2006/table">
            <a:tbl>
              <a:tblPr>
                <a:tableStyleId>{5DA37D80-6434-44D0-A028-1B22A696006F}</a:tableStyleId>
              </a:tblPr>
              <a:tblGrid>
                <a:gridCol w="2088231">
                  <a:extLst>
                    <a:ext uri="{9D8B030D-6E8A-4147-A177-3AD203B41FA5}">
                      <a16:colId xmlns:a16="http://schemas.microsoft.com/office/drawing/2014/main" val="20000"/>
                    </a:ext>
                  </a:extLst>
                </a:gridCol>
                <a:gridCol w="7992889">
                  <a:extLst>
                    <a:ext uri="{9D8B030D-6E8A-4147-A177-3AD203B41FA5}">
                      <a16:colId xmlns:a16="http://schemas.microsoft.com/office/drawing/2014/main" val="20001"/>
                    </a:ext>
                  </a:extLst>
                </a:gridCol>
              </a:tblGrid>
              <a:tr h="2655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bg1"/>
                          </a:solidFill>
                          <a:effectLst/>
                        </a:rPr>
                        <a:t>CODE</a:t>
                      </a:r>
                      <a:endParaRPr kumimoji="0" lang="en-US" sz="1600" b="1" i="0" u="none" strike="noStrike" cap="none" normalizeH="0" baseline="0" dirty="0">
                        <a:ln>
                          <a:noFill/>
                        </a:ln>
                        <a:solidFill>
                          <a:schemeClr val="bg1"/>
                        </a:solidFill>
                        <a:effectLst/>
                        <a:latin typeface="Arial" charset="0"/>
                      </a:endParaRPr>
                    </a:p>
                  </a:txBody>
                  <a:tcPr marL="121920" marR="121920" anchor="ctr" horzOverflow="overflow">
                    <a:lnR w="12700" cap="flat" cmpd="sng" algn="ctr">
                      <a:solidFill>
                        <a:schemeClr val="bg1"/>
                      </a:solidFill>
                      <a:prstDash val="solid"/>
                      <a:round/>
                      <a:headEnd type="none" w="med" len="med"/>
                      <a:tailEnd type="none" w="med" len="med"/>
                    </a:ln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bg1"/>
                          </a:solidFill>
                          <a:effectLst/>
                        </a:rPr>
                        <a:t>DOWN PAYMENT TYPE</a:t>
                      </a:r>
                      <a:endParaRPr kumimoji="0" lang="en-US" sz="1600" b="1" i="0" u="none" strike="noStrike" cap="none" normalizeH="0" baseline="0" dirty="0">
                        <a:ln>
                          <a:noFill/>
                        </a:ln>
                        <a:solidFill>
                          <a:schemeClr val="bg1"/>
                        </a:solidFill>
                        <a:effectLst/>
                        <a:latin typeface="Arial" charset="0"/>
                      </a:endParaRPr>
                    </a:p>
                  </a:txBody>
                  <a:tcPr marL="121920" marR="121920" anchor="ctr" horzOverflow="overflow">
                    <a:lnL w="12700" cap="flat" cmpd="sng" algn="ctr">
                      <a:solidFill>
                        <a:schemeClr val="bg1"/>
                      </a:solidFill>
                      <a:prstDash val="solid"/>
                      <a:round/>
                      <a:headEnd type="none" w="med" len="med"/>
                      <a:tailEnd type="none" w="med" len="med"/>
                    </a:lnL>
                    <a:solidFill>
                      <a:schemeClr val="accent2"/>
                    </a:solidFill>
                  </a:tcPr>
                </a:tc>
                <a:extLst>
                  <a:ext uri="{0D108BD9-81ED-4DB2-BD59-A6C34878D82A}">
                    <a16:rowId xmlns:a16="http://schemas.microsoft.com/office/drawing/2014/main" val="10000"/>
                  </a:ext>
                </a:extLst>
              </a:tr>
              <a:tr h="428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A</a:t>
                      </a:r>
                      <a:endParaRPr kumimoji="0" lang="en-US" sz="1600" b="1" i="0" u="none" strike="noStrike" cap="none" normalizeH="0" baseline="0" dirty="0">
                        <a:ln>
                          <a:noFill/>
                        </a:ln>
                        <a:solidFill>
                          <a:schemeClr val="tx1"/>
                        </a:solidFill>
                        <a:effectLst/>
                        <a:latin typeface="Arial" charset="0"/>
                      </a:endParaRPr>
                    </a:p>
                  </a:txBody>
                  <a:tcPr marL="121920" marR="12192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General down payment (made or received)</a:t>
                      </a:r>
                      <a:endParaRPr kumimoji="0" lang="en-US" sz="1600" b="0" i="0" u="none" strike="noStrike" cap="none" normalizeH="0" baseline="0">
                        <a:ln>
                          <a:noFill/>
                        </a:ln>
                        <a:solidFill>
                          <a:schemeClr val="tx1"/>
                        </a:solidFill>
                        <a:effectLst/>
                        <a:latin typeface="Arial" charset="0"/>
                      </a:endParaRPr>
                    </a:p>
                  </a:txBody>
                  <a:tcPr marL="121920" marR="121920" anchor="ctr" horzOverflow="overflow"/>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M</a:t>
                      </a:r>
                      <a:endParaRPr kumimoji="0" lang="en-US" sz="1600" b="1" i="0" u="none" strike="noStrike" cap="none" normalizeH="0" baseline="0" dirty="0">
                        <a:ln>
                          <a:noFill/>
                        </a:ln>
                        <a:solidFill>
                          <a:schemeClr val="tx1"/>
                        </a:solidFill>
                        <a:effectLst/>
                        <a:latin typeface="Arial" charset="0"/>
                      </a:endParaRPr>
                    </a:p>
                  </a:txBody>
                  <a:tcPr marL="121920" marR="12192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Down payment made on tangible fixed assets</a:t>
                      </a:r>
                      <a:endParaRPr kumimoji="0" lang="en-US" sz="1600" b="0" i="0" u="none" strike="noStrike" cap="none" normalizeH="0" baseline="0" dirty="0">
                        <a:ln>
                          <a:noFill/>
                        </a:ln>
                        <a:solidFill>
                          <a:schemeClr val="tx1"/>
                        </a:solidFill>
                        <a:effectLst/>
                        <a:latin typeface="Arial" charset="0"/>
                      </a:endParaRPr>
                    </a:p>
                  </a:txBody>
                  <a:tcPr marL="121920" marR="121920" anchor="ctr" horzOverflow="overflow"/>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I</a:t>
                      </a:r>
                      <a:endParaRPr kumimoji="0" lang="en-US" sz="1600" b="1" i="0" u="none" strike="noStrike" cap="none" normalizeH="0" baseline="0" dirty="0">
                        <a:ln>
                          <a:noFill/>
                        </a:ln>
                        <a:solidFill>
                          <a:schemeClr val="tx1"/>
                        </a:solidFill>
                        <a:effectLst/>
                        <a:latin typeface="Arial" charset="0"/>
                      </a:endParaRPr>
                    </a:p>
                  </a:txBody>
                  <a:tcPr marL="121920" marR="12192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Down payment made on intangible fixed assets</a:t>
                      </a:r>
                      <a:endParaRPr kumimoji="0" lang="en-US" sz="1600" b="0" i="0" u="none" strike="noStrike" cap="none" normalizeH="0" baseline="0" dirty="0">
                        <a:ln>
                          <a:noFill/>
                        </a:ln>
                        <a:solidFill>
                          <a:schemeClr val="tx1"/>
                        </a:solidFill>
                        <a:effectLst/>
                        <a:latin typeface="Arial" charset="0"/>
                      </a:endParaRPr>
                    </a:p>
                  </a:txBody>
                  <a:tcPr marL="121920" marR="121920" anchor="ctr" horzOverflow="overflow"/>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V</a:t>
                      </a:r>
                      <a:endParaRPr kumimoji="0" lang="en-US" sz="1600" b="1" i="0" u="none" strike="noStrike" cap="none" normalizeH="0" baseline="0" dirty="0">
                        <a:ln>
                          <a:noFill/>
                        </a:ln>
                        <a:solidFill>
                          <a:schemeClr val="tx1"/>
                        </a:solidFill>
                        <a:effectLst/>
                        <a:latin typeface="Arial" charset="0"/>
                      </a:endParaRPr>
                    </a:p>
                  </a:txBody>
                  <a:tcPr marL="121920" marR="12192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Down payment made on inventory stocks</a:t>
                      </a:r>
                      <a:endParaRPr kumimoji="0" lang="en-US" sz="1600" b="0" i="0" u="none" strike="noStrike" cap="none" normalizeH="0" baseline="0" dirty="0">
                        <a:ln>
                          <a:noFill/>
                        </a:ln>
                        <a:solidFill>
                          <a:schemeClr val="tx1"/>
                        </a:solidFill>
                        <a:effectLst/>
                        <a:latin typeface="Arial" charset="0"/>
                      </a:endParaRPr>
                    </a:p>
                  </a:txBody>
                  <a:tcPr marL="121920" marR="121920" anchor="ctr" horzOverflow="overflow"/>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CD01BE27-C670-4C98-8B6C-F22FDFB40003}"/>
              </a:ext>
            </a:extLst>
          </p:cNvPr>
          <p:cNvSpPr/>
          <p:nvPr/>
        </p:nvSpPr>
        <p:spPr>
          <a:xfrm>
            <a:off x="238091" y="995091"/>
            <a:ext cx="11677683" cy="830997"/>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Each down payment type is represented by a separate G/L indicator. The special indicator displayed in the following table are used in the standard system. You must create separate special G/L accounts for each down payment type</a:t>
            </a:r>
          </a:p>
        </p:txBody>
      </p:sp>
    </p:spTree>
    <p:extLst>
      <p:ext uri="{BB962C8B-B14F-4D97-AF65-F5344CB8AC3E}">
        <p14:creationId xmlns:p14="http://schemas.microsoft.com/office/powerpoint/2010/main" val="332721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a:t>Example of Down Payment in Customer Area</a:t>
            </a:r>
          </a:p>
        </p:txBody>
      </p:sp>
      <p:pic>
        <p:nvPicPr>
          <p:cNvPr id="64516" name="Picture 2"/>
          <p:cNvPicPr>
            <a:picLocks noChangeAspect="1" noChangeArrowheads="1"/>
          </p:cNvPicPr>
          <p:nvPr/>
        </p:nvPicPr>
        <p:blipFill>
          <a:blip r:embed="rId2" cstate="print"/>
          <a:stretch>
            <a:fillRect/>
          </a:stretch>
        </p:blipFill>
        <p:spPr bwMode="auto">
          <a:xfrm>
            <a:off x="5737732" y="1124744"/>
            <a:ext cx="6241152" cy="4968552"/>
          </a:xfrm>
          <a:prstGeom prst="rect">
            <a:avLst/>
          </a:prstGeom>
        </p:spPr>
      </p:pic>
      <p:sp>
        <p:nvSpPr>
          <p:cNvPr id="2" name="Rectangle 1"/>
          <p:cNvSpPr/>
          <p:nvPr/>
        </p:nvSpPr>
        <p:spPr>
          <a:xfrm>
            <a:off x="227350" y="1340768"/>
            <a:ext cx="5868650" cy="2492990"/>
          </a:xfrm>
          <a:prstGeom prst="rect">
            <a:avLst/>
          </a:prstGeom>
        </p:spPr>
        <p:txBody>
          <a:bodyPr wrap="square">
            <a:spAutoFit/>
          </a:bodyPr>
          <a:lstStyle/>
          <a:p>
            <a:pPr marL="358775" indent="-358775">
              <a:spcBef>
                <a:spcPts val="1800"/>
              </a:spcBef>
              <a:buClr>
                <a:schemeClr val="accent1"/>
              </a:buClr>
              <a:buFont typeface="Tahoma" pitchFamily="34" charset="0"/>
              <a:buAutoNum type="arabicPeriod"/>
            </a:pPr>
            <a:r>
              <a:rPr lang="en-US" sz="1600" dirty="0"/>
              <a:t>The down payment request is posted</a:t>
            </a:r>
          </a:p>
          <a:p>
            <a:pPr marL="358775" indent="-358775">
              <a:spcBef>
                <a:spcPts val="1800"/>
              </a:spcBef>
              <a:buClr>
                <a:schemeClr val="accent1"/>
              </a:buClr>
              <a:buFont typeface="Tahoma" pitchFamily="34" charset="0"/>
              <a:buAutoNum type="arabicPeriod"/>
            </a:pPr>
            <a:r>
              <a:rPr lang="en-US" sz="1600" dirty="0"/>
              <a:t>The down payment made is entered</a:t>
            </a:r>
          </a:p>
          <a:p>
            <a:pPr marL="358775" indent="-358775">
              <a:spcBef>
                <a:spcPts val="1800"/>
              </a:spcBef>
              <a:buClr>
                <a:schemeClr val="accent1"/>
              </a:buClr>
              <a:buFont typeface="Tahoma" pitchFamily="34" charset="0"/>
              <a:buAutoNum type="arabicPeriod"/>
            </a:pPr>
            <a:r>
              <a:rPr lang="en-US" sz="1600" dirty="0"/>
              <a:t>The vendor invoice is created</a:t>
            </a:r>
          </a:p>
          <a:p>
            <a:pPr marL="358775" indent="-358775">
              <a:spcBef>
                <a:spcPts val="1800"/>
              </a:spcBef>
              <a:buClr>
                <a:schemeClr val="accent1"/>
              </a:buClr>
              <a:buFont typeface="Tahoma" pitchFamily="34" charset="0"/>
              <a:buAutoNum type="arabicPeriod"/>
            </a:pPr>
            <a:r>
              <a:rPr lang="en-US" sz="1600" dirty="0"/>
              <a:t>The down payment is cleared</a:t>
            </a:r>
          </a:p>
          <a:p>
            <a:pPr marL="358775" indent="-358775">
              <a:spcBef>
                <a:spcPts val="1800"/>
              </a:spcBef>
              <a:buClr>
                <a:schemeClr val="accent1"/>
              </a:buClr>
              <a:buFont typeface="Tahoma" pitchFamily="34" charset="0"/>
              <a:buAutoNum type="arabicPeriod"/>
            </a:pPr>
            <a:r>
              <a:rPr lang="en-US" sz="1600" dirty="0"/>
              <a:t>The payment is cleared during the payment of </a:t>
            </a:r>
            <a:br>
              <a:rPr lang="en-US" sz="1600" dirty="0"/>
            </a:br>
            <a:r>
              <a:rPr lang="en-US" sz="1600" dirty="0"/>
              <a:t>the balance</a:t>
            </a:r>
          </a:p>
        </p:txBody>
      </p:sp>
    </p:spTree>
    <p:extLst>
      <p:ext uri="{BB962C8B-B14F-4D97-AF65-F5344CB8AC3E}">
        <p14:creationId xmlns:p14="http://schemas.microsoft.com/office/powerpoint/2010/main" val="2760413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F110: Automatic Payment Program</a:t>
            </a:r>
          </a:p>
        </p:txBody>
      </p:sp>
      <p:sp>
        <p:nvSpPr>
          <p:cNvPr id="5" name="Rectangle 4">
            <a:extLst>
              <a:ext uri="{FF2B5EF4-FFF2-40B4-BE49-F238E27FC236}">
                <a16:creationId xmlns:a16="http://schemas.microsoft.com/office/drawing/2014/main" id="{5A60298D-BC57-4B83-864F-A7781449692A}"/>
              </a:ext>
            </a:extLst>
          </p:cNvPr>
          <p:cNvSpPr/>
          <p:nvPr/>
        </p:nvSpPr>
        <p:spPr>
          <a:xfrm>
            <a:off x="238091" y="995091"/>
            <a:ext cx="11677683" cy="513986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Basically, there are 2 types of payment in SAP </a:t>
            </a:r>
            <a:r>
              <a:rPr lang="en-US" sz="1600" dirty="0" err="1"/>
              <a:t>i.e</a:t>
            </a:r>
            <a:r>
              <a:rPr lang="en-US" sz="1600" dirty="0"/>
              <a:t> manual payment (F-53, F-58) and automatic payment (F110)</a:t>
            </a:r>
          </a:p>
          <a:p>
            <a:pPr marL="358775" indent="-358775">
              <a:spcBef>
                <a:spcPts val="1800"/>
              </a:spcBef>
              <a:buClr>
                <a:schemeClr val="accent1"/>
              </a:buClr>
              <a:buFont typeface="Wingdings" panose="05000000000000000000" pitchFamily="2" charset="2"/>
              <a:buChar char="§"/>
              <a:defRPr/>
            </a:pPr>
            <a:r>
              <a:rPr lang="en-US" sz="1600" dirty="0"/>
              <a:t>For manual payment, you can choose many invoices in one time for posting an outgoing payment</a:t>
            </a:r>
          </a:p>
          <a:p>
            <a:pPr marL="358775" indent="-358775">
              <a:spcBef>
                <a:spcPts val="1800"/>
              </a:spcBef>
              <a:buClr>
                <a:schemeClr val="accent1"/>
              </a:buClr>
              <a:buFont typeface="Wingdings" panose="05000000000000000000" pitchFamily="2" charset="2"/>
              <a:buChar char="§"/>
              <a:defRPr/>
            </a:pPr>
            <a:r>
              <a:rPr lang="en-US" sz="1600" dirty="0"/>
              <a:t>But please notice that system can generate only 1 payment document. On the other hand, system allows you to do outgoing payment in mass via F110 </a:t>
            </a:r>
          </a:p>
          <a:p>
            <a:pPr>
              <a:spcBef>
                <a:spcPts val="1800"/>
              </a:spcBef>
              <a:buClr>
                <a:schemeClr val="accent1"/>
              </a:buClr>
              <a:defRPr/>
            </a:pPr>
            <a:r>
              <a:rPr lang="en-US" sz="1600" b="1" dirty="0"/>
              <a:t>The SAP payment program lets you automatically</a:t>
            </a:r>
          </a:p>
          <a:p>
            <a:pPr marL="358775" indent="-358775">
              <a:spcBef>
                <a:spcPts val="1800"/>
              </a:spcBef>
              <a:buClr>
                <a:schemeClr val="accent1"/>
              </a:buClr>
              <a:buFont typeface="Wingdings" panose="05000000000000000000" pitchFamily="2" charset="2"/>
              <a:buChar char="§"/>
              <a:defRPr/>
            </a:pPr>
            <a:r>
              <a:rPr lang="en-US" sz="1600" dirty="0"/>
              <a:t>Select open invoices to be paid or collected</a:t>
            </a:r>
          </a:p>
          <a:p>
            <a:pPr marL="358775" indent="-358775">
              <a:spcBef>
                <a:spcPts val="1800"/>
              </a:spcBef>
              <a:buClr>
                <a:schemeClr val="accent1"/>
              </a:buClr>
              <a:buFont typeface="Wingdings" panose="05000000000000000000" pitchFamily="2" charset="2"/>
              <a:buChar char="§"/>
              <a:defRPr/>
            </a:pPr>
            <a:r>
              <a:rPr lang="en-US" sz="1600" dirty="0"/>
              <a:t>Post payment documents</a:t>
            </a:r>
          </a:p>
          <a:p>
            <a:pPr marL="358775" indent="-358775">
              <a:spcBef>
                <a:spcPts val="1800"/>
              </a:spcBef>
              <a:buClr>
                <a:schemeClr val="accent1"/>
              </a:buClr>
              <a:buFont typeface="Wingdings" panose="05000000000000000000" pitchFamily="2" charset="2"/>
              <a:buChar char="§"/>
              <a:defRPr/>
            </a:pPr>
            <a:r>
              <a:rPr lang="en-US" sz="1600" dirty="0"/>
              <a:t>Print payment media, use data medium exchange   (DME), or generate</a:t>
            </a:r>
          </a:p>
          <a:p>
            <a:pPr marL="358775" indent="-358775">
              <a:spcBef>
                <a:spcPts val="1800"/>
              </a:spcBef>
              <a:buClr>
                <a:schemeClr val="accent1"/>
              </a:buClr>
              <a:buFont typeface="Wingdings" panose="05000000000000000000" pitchFamily="2" charset="2"/>
              <a:buChar char="§"/>
              <a:defRPr/>
            </a:pPr>
            <a:r>
              <a:rPr lang="en-US" sz="1600" dirty="0"/>
              <a:t>Electronic data interchange (EDI)</a:t>
            </a:r>
          </a:p>
          <a:p>
            <a:pPr>
              <a:spcBef>
                <a:spcPts val="1800"/>
              </a:spcBef>
              <a:buClr>
                <a:schemeClr val="accent1"/>
              </a:buClr>
              <a:defRPr/>
            </a:pPr>
            <a:r>
              <a:rPr lang="en-US" sz="1600" dirty="0"/>
              <a:t>The Automatic Payment Program has been developed for both national and international payment transactions with vendors and customers , and handles both outgoing and incoming payments. The Configuration needed (FBZP) to execute F110 Automatic Payment Program</a:t>
            </a:r>
          </a:p>
        </p:txBody>
      </p:sp>
    </p:spTree>
    <p:extLst>
      <p:ext uri="{BB962C8B-B14F-4D97-AF65-F5344CB8AC3E}">
        <p14:creationId xmlns:p14="http://schemas.microsoft.com/office/powerpoint/2010/main" val="634413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FBZP</a:t>
            </a:r>
          </a:p>
        </p:txBody>
      </p:sp>
      <p:sp>
        <p:nvSpPr>
          <p:cNvPr id="5" name="Rectangle 4">
            <a:extLst>
              <a:ext uri="{FF2B5EF4-FFF2-40B4-BE49-F238E27FC236}">
                <a16:creationId xmlns:a16="http://schemas.microsoft.com/office/drawing/2014/main" id="{37017D9E-24C6-4917-8F78-972F37A39D15}"/>
              </a:ext>
            </a:extLst>
          </p:cNvPr>
          <p:cNvSpPr/>
          <p:nvPr/>
        </p:nvSpPr>
        <p:spPr>
          <a:xfrm>
            <a:off x="238091" y="995091"/>
            <a:ext cx="11677683" cy="2739211"/>
          </a:xfrm>
          <a:prstGeom prst="rect">
            <a:avLst/>
          </a:prstGeom>
        </p:spPr>
        <p:txBody>
          <a:bodyPr wrap="square">
            <a:spAutoFit/>
          </a:bodyPr>
          <a:lstStyle/>
          <a:p>
            <a:pPr>
              <a:spcBef>
                <a:spcPts val="1800"/>
              </a:spcBef>
              <a:buClr>
                <a:schemeClr val="accent1"/>
              </a:buClr>
              <a:defRPr/>
            </a:pPr>
            <a:r>
              <a:rPr lang="en-US" sz="1600" dirty="0"/>
              <a:t>A  consistently high volume of invoices have to be processed. Accounts Payable Invoices have to be paid on time to receive possible discounts. The Accounting department wishes to perform this processing of invoices automatically. The Automatic Payment Program is a tool that will help users manage payables. </a:t>
            </a:r>
          </a:p>
          <a:p>
            <a:pPr>
              <a:spcBef>
                <a:spcPts val="1800"/>
              </a:spcBef>
              <a:buClr>
                <a:schemeClr val="accent1"/>
              </a:buClr>
              <a:defRPr/>
            </a:pPr>
            <a:r>
              <a:rPr lang="en-US" sz="1600" b="1" dirty="0"/>
              <a:t>SAP gives users the options to automatically:</a:t>
            </a:r>
          </a:p>
          <a:p>
            <a:pPr marL="358775" indent="-358775">
              <a:spcBef>
                <a:spcPts val="1800"/>
              </a:spcBef>
              <a:buClr>
                <a:schemeClr val="accent1"/>
              </a:buClr>
              <a:buFont typeface="+mj-lt"/>
              <a:buAutoNum type="arabicPeriod"/>
              <a:defRPr/>
            </a:pPr>
            <a:r>
              <a:rPr lang="en-US" sz="1600" dirty="0"/>
              <a:t>Select Open(Pending) Invoices to be paid or collected</a:t>
            </a:r>
          </a:p>
          <a:p>
            <a:pPr marL="358775" indent="-358775">
              <a:spcBef>
                <a:spcPts val="1800"/>
              </a:spcBef>
              <a:buClr>
                <a:schemeClr val="accent1"/>
              </a:buClr>
              <a:buFont typeface="+mj-lt"/>
              <a:buAutoNum type="arabicPeriod"/>
              <a:defRPr/>
            </a:pPr>
            <a:r>
              <a:rPr lang="en-US" sz="1600" dirty="0"/>
              <a:t>Payment Documents to be posted</a:t>
            </a:r>
          </a:p>
          <a:p>
            <a:pPr marL="358775" indent="-358775">
              <a:spcBef>
                <a:spcPts val="1800"/>
              </a:spcBef>
              <a:buClr>
                <a:schemeClr val="accent1"/>
              </a:buClr>
              <a:buFont typeface="+mj-lt"/>
              <a:buAutoNum type="arabicPeriod"/>
              <a:defRPr/>
            </a:pPr>
            <a:r>
              <a:rPr lang="en-US" sz="1600" dirty="0"/>
              <a:t>Print Payment Media or generate EDI</a:t>
            </a:r>
          </a:p>
        </p:txBody>
      </p:sp>
    </p:spTree>
    <p:extLst>
      <p:ext uri="{BB962C8B-B14F-4D97-AF65-F5344CB8AC3E}">
        <p14:creationId xmlns:p14="http://schemas.microsoft.com/office/powerpoint/2010/main" val="424275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Structure of Payment Program </a:t>
            </a:r>
          </a:p>
        </p:txBody>
      </p:sp>
      <p:pic>
        <p:nvPicPr>
          <p:cNvPr id="24580" name="Picture 4"/>
          <p:cNvPicPr>
            <a:picLocks noChangeAspect="1" noChangeArrowheads="1"/>
          </p:cNvPicPr>
          <p:nvPr/>
        </p:nvPicPr>
        <p:blipFill>
          <a:blip r:embed="rId2" cstate="print"/>
          <a:stretch>
            <a:fillRect/>
          </a:stretch>
        </p:blipFill>
        <p:spPr bwMode="auto">
          <a:xfrm>
            <a:off x="2486403" y="2132856"/>
            <a:ext cx="7219195" cy="3985887"/>
          </a:xfrm>
          <a:prstGeom prst="rect">
            <a:avLst/>
          </a:prstGeom>
        </p:spPr>
      </p:pic>
      <p:sp>
        <p:nvSpPr>
          <p:cNvPr id="24584" name="Text Box 8"/>
          <p:cNvSpPr txBox="1">
            <a:spLocks noChangeArrowheads="1"/>
          </p:cNvSpPr>
          <p:nvPr/>
        </p:nvSpPr>
        <p:spPr bwMode="auto">
          <a:xfrm>
            <a:off x="7582883" y="116632"/>
            <a:ext cx="2438400" cy="958478"/>
          </a:xfrm>
          <a:prstGeom prst="wedgeRoundRectCallout">
            <a:avLst>
              <a:gd name="adj1" fmla="val -104047"/>
              <a:gd name="adj2" fmla="val -24763"/>
              <a:gd name="adj3" fmla="val 16667"/>
            </a:avLst>
          </a:prstGeom>
          <a:noFill/>
          <a:ln w="9525" algn="ctr">
            <a:solidFill>
              <a:schemeClr val="accent1"/>
            </a:solidFill>
            <a:miter lim="800000"/>
            <a:headEnd/>
            <a:tailEnd/>
          </a:ln>
        </p:spPr>
        <p:txBody>
          <a:bodyPr anchor="ctr">
            <a:noAutofit/>
          </a:bodyPr>
          <a:lstStyle/>
          <a:p>
            <a:pPr algn="ctr">
              <a:spcBef>
                <a:spcPct val="50000"/>
              </a:spcBef>
            </a:pPr>
            <a:r>
              <a:rPr lang="en-US" sz="1600" b="1" dirty="0">
                <a:latin typeface="+mj-lt"/>
              </a:rPr>
              <a:t>Transaction Code: FBZP  </a:t>
            </a:r>
          </a:p>
        </p:txBody>
      </p:sp>
      <p:sp>
        <p:nvSpPr>
          <p:cNvPr id="3" name="Rectangle 2"/>
          <p:cNvSpPr/>
          <p:nvPr/>
        </p:nvSpPr>
        <p:spPr>
          <a:xfrm>
            <a:off x="252466" y="1332057"/>
            <a:ext cx="11663309" cy="584775"/>
          </a:xfrm>
          <a:prstGeom prst="rect">
            <a:avLst/>
          </a:prstGeom>
        </p:spPr>
        <p:txBody>
          <a:bodyPr wrap="square">
            <a:spAutoFit/>
          </a:bodyPr>
          <a:lstStyle/>
          <a:p>
            <a:pPr>
              <a:defRPr/>
            </a:pPr>
            <a:r>
              <a:rPr lang="en-US" sz="1600" b="1" dirty="0"/>
              <a:t>Most of the settings for the payment program can be accessed directly through the user side of the application. The settings are divided into the following categories:</a:t>
            </a:r>
          </a:p>
        </p:txBody>
      </p:sp>
    </p:spTree>
    <p:extLst>
      <p:ext uri="{BB962C8B-B14F-4D97-AF65-F5344CB8AC3E}">
        <p14:creationId xmlns:p14="http://schemas.microsoft.com/office/powerpoint/2010/main" val="1234853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8"/>
          <p:cNvSpPr>
            <a:spLocks noChangeArrowheads="1"/>
          </p:cNvSpPr>
          <p:nvPr/>
        </p:nvSpPr>
        <p:spPr bwMode="auto">
          <a:xfrm flipV="1">
            <a:off x="6400800" y="609600"/>
            <a:ext cx="4876800" cy="379656"/>
          </a:xfrm>
          <a:prstGeom prst="rect">
            <a:avLst/>
          </a:prstGeom>
          <a:noFill/>
          <a:ln w="9525" algn="ctr">
            <a:noFill/>
            <a:miter lim="800000"/>
            <a:headEnd/>
            <a:tailEnd/>
          </a:ln>
        </p:spPr>
        <p:txBody>
          <a:bodyPr rot="10800000">
            <a:spAutoFit/>
          </a:bodyPr>
          <a:lstStyle/>
          <a:p>
            <a:endParaRPr lang="en-US" sz="1867">
              <a:solidFill>
                <a:srgbClr val="FF3399"/>
              </a:solidFill>
              <a:latin typeface="Arial" charset="0"/>
            </a:endParaRPr>
          </a:p>
        </p:txBody>
      </p:sp>
      <p:grpSp>
        <p:nvGrpSpPr>
          <p:cNvPr id="5" name="Group 4">
            <a:extLst>
              <a:ext uri="{FF2B5EF4-FFF2-40B4-BE49-F238E27FC236}">
                <a16:creationId xmlns:a16="http://schemas.microsoft.com/office/drawing/2014/main" id="{9ACA7A61-94BA-4EA2-9706-D80B3763BB29}"/>
              </a:ext>
            </a:extLst>
          </p:cNvPr>
          <p:cNvGrpSpPr/>
          <p:nvPr/>
        </p:nvGrpSpPr>
        <p:grpSpPr>
          <a:xfrm>
            <a:off x="483086" y="1052735"/>
            <a:ext cx="11242362" cy="5256585"/>
            <a:chOff x="483086" y="1052735"/>
            <a:chExt cx="11242362" cy="5256585"/>
          </a:xfrm>
        </p:grpSpPr>
        <p:sp>
          <p:nvSpPr>
            <p:cNvPr id="18434" name="Rectangle 4"/>
            <p:cNvSpPr>
              <a:spLocks noChangeArrowheads="1"/>
            </p:cNvSpPr>
            <p:nvPr/>
          </p:nvSpPr>
          <p:spPr bwMode="auto">
            <a:xfrm>
              <a:off x="483086" y="1052735"/>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pPr>
                <a:spcBef>
                  <a:spcPts val="600"/>
                </a:spcBef>
              </a:pPr>
              <a:r>
                <a:rPr lang="en-US" sz="1600" b="1" dirty="0">
                  <a:latin typeface="+mj-lt"/>
                </a:rPr>
                <a:t>1. All company codes</a:t>
              </a:r>
            </a:p>
            <a:p>
              <a:pPr marL="271463" indent="-271463">
                <a:spcBef>
                  <a:spcPts val="600"/>
                </a:spcBef>
                <a:buClr>
                  <a:schemeClr val="accent1"/>
                </a:buClr>
                <a:buFont typeface="Wingdings" panose="05000000000000000000" pitchFamily="2" charset="2"/>
                <a:buChar char="§"/>
                <a:defRPr/>
              </a:pPr>
              <a:r>
                <a:rPr lang="en-US" sz="1600" dirty="0">
                  <a:latin typeface="+mj-lt"/>
                </a:rPr>
                <a:t>Inter-company payment relationships</a:t>
              </a:r>
            </a:p>
            <a:p>
              <a:pPr marL="271463" indent="-271463">
                <a:spcBef>
                  <a:spcPts val="600"/>
                </a:spcBef>
                <a:buClr>
                  <a:schemeClr val="accent1"/>
                </a:buClr>
                <a:buFont typeface="Wingdings" panose="05000000000000000000" pitchFamily="2" charset="2"/>
                <a:buChar char="§"/>
                <a:defRPr/>
              </a:pPr>
              <a:r>
                <a:rPr lang="en-US" sz="1600" dirty="0">
                  <a:latin typeface="+mj-lt"/>
                </a:rPr>
                <a:t>The company code (s) that process payments</a:t>
              </a:r>
            </a:p>
            <a:p>
              <a:pPr marL="271463" indent="-271463">
                <a:spcBef>
                  <a:spcPts val="600"/>
                </a:spcBef>
                <a:buClr>
                  <a:schemeClr val="accent1"/>
                </a:buClr>
                <a:buFont typeface="Wingdings" panose="05000000000000000000" pitchFamily="2" charset="2"/>
                <a:buChar char="§"/>
                <a:defRPr/>
              </a:pPr>
              <a:r>
                <a:rPr lang="en-US" sz="1600" dirty="0">
                  <a:latin typeface="+mj-lt"/>
                </a:rPr>
                <a:t>Cash discounts</a:t>
              </a:r>
            </a:p>
            <a:p>
              <a:pPr marL="271463" indent="-271463">
                <a:spcBef>
                  <a:spcPts val="600"/>
                </a:spcBef>
                <a:buClr>
                  <a:schemeClr val="accent1"/>
                </a:buClr>
                <a:buFont typeface="Wingdings" panose="05000000000000000000" pitchFamily="2" charset="2"/>
                <a:buChar char="§"/>
                <a:defRPr/>
              </a:pPr>
              <a:r>
                <a:rPr lang="en-US" sz="1600" dirty="0">
                  <a:latin typeface="+mj-lt"/>
                </a:rPr>
                <a:t>Tolerances days for payments</a:t>
              </a:r>
            </a:p>
            <a:p>
              <a:pPr marL="271463" indent="-271463">
                <a:spcBef>
                  <a:spcPts val="600"/>
                </a:spcBef>
                <a:buClr>
                  <a:schemeClr val="accent1"/>
                </a:buClr>
                <a:buFont typeface="Wingdings" panose="05000000000000000000" pitchFamily="2" charset="2"/>
                <a:buChar char="§"/>
                <a:defRPr/>
              </a:pPr>
              <a:r>
                <a:rPr lang="en-US" sz="1600" dirty="0">
                  <a:latin typeface="+mj-lt"/>
                </a:rPr>
                <a:t>The customer and vendor transactions to be processed</a:t>
              </a:r>
            </a:p>
          </p:txBody>
        </p:sp>
        <p:sp>
          <p:nvSpPr>
            <p:cNvPr id="18436" name="Rectangle 9"/>
            <p:cNvSpPr>
              <a:spLocks noChangeArrowheads="1"/>
            </p:cNvSpPr>
            <p:nvPr/>
          </p:nvSpPr>
          <p:spPr bwMode="auto">
            <a:xfrm>
              <a:off x="6240016" y="1052735"/>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r>
                <a:rPr lang="en-US" sz="1600" b="1" dirty="0">
                  <a:latin typeface="+mj-lt"/>
                </a:rPr>
                <a:t>2. Paying  company codes</a:t>
              </a:r>
              <a:endParaRPr lang="en-US" sz="1600" dirty="0">
                <a:latin typeface="+mj-lt"/>
              </a:endParaRPr>
            </a:p>
            <a:p>
              <a:pPr marL="271463"/>
              <a:r>
                <a:rPr lang="en-US" sz="1600" dirty="0">
                  <a:latin typeface="+mj-lt"/>
                </a:rPr>
                <a:t>For Each individual company code,  define Minimum amount of incoming and outgoing payments</a:t>
              </a:r>
            </a:p>
            <a:p>
              <a:pPr marL="271463" indent="-271463">
                <a:spcBef>
                  <a:spcPts val="600"/>
                </a:spcBef>
                <a:buClr>
                  <a:schemeClr val="accent1"/>
                </a:buClr>
                <a:buFont typeface="Wingdings" panose="05000000000000000000" pitchFamily="2" charset="2"/>
                <a:buChar char="§"/>
                <a:defRPr/>
              </a:pPr>
              <a:r>
                <a:rPr lang="en-US" sz="1600" dirty="0">
                  <a:latin typeface="+mj-lt"/>
                </a:rPr>
                <a:t>Forms for payment advice and EDI</a:t>
              </a:r>
            </a:p>
            <a:p>
              <a:pPr marL="271463" indent="-271463">
                <a:spcBef>
                  <a:spcPts val="600"/>
                </a:spcBef>
                <a:buClr>
                  <a:schemeClr val="accent1"/>
                </a:buClr>
                <a:buFont typeface="Wingdings" panose="05000000000000000000" pitchFamily="2" charset="2"/>
                <a:buChar char="§"/>
                <a:defRPr/>
              </a:pPr>
              <a:r>
                <a:rPr lang="en-US" sz="1600" dirty="0">
                  <a:latin typeface="+mj-lt"/>
                </a:rPr>
                <a:t>Bill of exchange parameters</a:t>
              </a:r>
            </a:p>
          </p:txBody>
        </p:sp>
        <p:sp>
          <p:nvSpPr>
            <p:cNvPr id="18437" name="Rectangle 10"/>
            <p:cNvSpPr>
              <a:spLocks noChangeArrowheads="1"/>
            </p:cNvSpPr>
            <p:nvPr/>
          </p:nvSpPr>
          <p:spPr bwMode="auto">
            <a:xfrm>
              <a:off x="483086" y="3768440"/>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r>
                <a:rPr lang="en-US" sz="1600" b="1" dirty="0">
                  <a:latin typeface="+mj-lt"/>
                </a:rPr>
                <a:t>3. Payment methods / Country </a:t>
              </a:r>
              <a:endParaRPr lang="en-US" sz="1600" dirty="0">
                <a:latin typeface="+mj-lt"/>
              </a:endParaRPr>
            </a:p>
            <a:p>
              <a:pPr marL="271463" indent="-271463">
                <a:spcBef>
                  <a:spcPts val="600"/>
                </a:spcBef>
                <a:buClr>
                  <a:schemeClr val="accent1"/>
                </a:buClr>
                <a:buFont typeface="Wingdings" panose="05000000000000000000" pitchFamily="2" charset="2"/>
                <a:buChar char="§"/>
                <a:defRPr/>
              </a:pPr>
              <a:r>
                <a:rPr lang="en-US" sz="1600" dirty="0">
                  <a:latin typeface="+mj-lt"/>
                </a:rPr>
                <a:t>Methods of Payment, Cheque, Bank Transfer etc.</a:t>
              </a:r>
            </a:p>
            <a:p>
              <a:pPr marL="271463" indent="-271463">
                <a:spcBef>
                  <a:spcPts val="600"/>
                </a:spcBef>
                <a:buClr>
                  <a:schemeClr val="accent1"/>
                </a:buClr>
                <a:buFont typeface="Wingdings" panose="05000000000000000000" pitchFamily="2" charset="2"/>
                <a:buChar char="§"/>
                <a:defRPr/>
              </a:pPr>
              <a:r>
                <a:rPr lang="en-US" sz="1600" dirty="0">
                  <a:latin typeface="+mj-lt"/>
                </a:rPr>
                <a:t>Permitted Currencies</a:t>
              </a:r>
            </a:p>
            <a:p>
              <a:pPr marL="271463" indent="-271463">
                <a:spcBef>
                  <a:spcPts val="600"/>
                </a:spcBef>
                <a:buClr>
                  <a:schemeClr val="accent1"/>
                </a:buClr>
                <a:buFont typeface="Wingdings" panose="05000000000000000000" pitchFamily="2" charset="2"/>
                <a:buChar char="§"/>
                <a:defRPr/>
              </a:pPr>
              <a:r>
                <a:rPr lang="en-US" sz="1600" dirty="0">
                  <a:latin typeface="+mj-lt"/>
                </a:rPr>
                <a:t>Print Programs</a:t>
              </a:r>
            </a:p>
            <a:p>
              <a:pPr marL="271463" indent="-271463">
                <a:spcBef>
                  <a:spcPts val="600"/>
                </a:spcBef>
                <a:buClr>
                  <a:schemeClr val="accent1"/>
                </a:buClr>
                <a:buFont typeface="Wingdings" panose="05000000000000000000" pitchFamily="2" charset="2"/>
                <a:buChar char="§"/>
                <a:defRPr/>
              </a:pPr>
              <a:r>
                <a:rPr lang="en-US" sz="1600" dirty="0">
                  <a:latin typeface="+mj-lt"/>
                </a:rPr>
                <a:t>Document types  for postings</a:t>
              </a:r>
            </a:p>
          </p:txBody>
        </p:sp>
        <p:sp>
          <p:nvSpPr>
            <p:cNvPr id="18438" name="Rectangle 11"/>
            <p:cNvSpPr>
              <a:spLocks noChangeArrowheads="1"/>
            </p:cNvSpPr>
            <p:nvPr/>
          </p:nvSpPr>
          <p:spPr bwMode="auto">
            <a:xfrm>
              <a:off x="6240016" y="3768440"/>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r>
                <a:rPr lang="en-US" sz="1600" b="1" dirty="0">
                  <a:latin typeface="+mj-lt"/>
                </a:rPr>
                <a:t>4. Payment methods / Company code</a:t>
              </a:r>
              <a:endParaRPr lang="en-US" sz="1600" dirty="0">
                <a:latin typeface="+mj-lt"/>
              </a:endParaRPr>
            </a:p>
            <a:p>
              <a:pPr marL="271463" indent="-271463">
                <a:spcBef>
                  <a:spcPts val="600"/>
                </a:spcBef>
                <a:buClr>
                  <a:schemeClr val="accent1"/>
                </a:buClr>
                <a:buFont typeface="Wingdings" panose="05000000000000000000" pitchFamily="2" charset="2"/>
                <a:buChar char="§"/>
                <a:defRPr/>
              </a:pPr>
              <a:r>
                <a:rPr lang="en-US" sz="1600" dirty="0">
                  <a:latin typeface="+mj-lt"/>
                </a:rPr>
                <a:t>Minimum and maximum payment amounts</a:t>
              </a:r>
            </a:p>
            <a:p>
              <a:pPr marL="271463" indent="-271463">
                <a:spcBef>
                  <a:spcPts val="600"/>
                </a:spcBef>
                <a:buClr>
                  <a:schemeClr val="accent1"/>
                </a:buClr>
                <a:buFont typeface="Wingdings" panose="05000000000000000000" pitchFamily="2" charset="2"/>
                <a:buChar char="§"/>
                <a:defRPr/>
              </a:pPr>
              <a:r>
                <a:rPr lang="en-US" sz="1600" dirty="0">
                  <a:latin typeface="+mj-lt"/>
                </a:rPr>
                <a:t>Whether payments abroad and foreign currencies are allowed</a:t>
              </a:r>
            </a:p>
            <a:p>
              <a:pPr marL="271463" indent="-271463">
                <a:spcBef>
                  <a:spcPts val="600"/>
                </a:spcBef>
                <a:buClr>
                  <a:schemeClr val="accent1"/>
                </a:buClr>
                <a:buFont typeface="Wingdings" panose="05000000000000000000" pitchFamily="2" charset="2"/>
                <a:buChar char="§"/>
                <a:defRPr/>
              </a:pPr>
              <a:r>
                <a:rPr lang="en-US" sz="1600" dirty="0">
                  <a:latin typeface="+mj-lt"/>
                </a:rPr>
                <a:t>Grouping options</a:t>
              </a:r>
            </a:p>
            <a:p>
              <a:pPr marL="271463" indent="-271463">
                <a:spcBef>
                  <a:spcPts val="600"/>
                </a:spcBef>
                <a:buClr>
                  <a:schemeClr val="accent1"/>
                </a:buClr>
                <a:buFont typeface="Wingdings" panose="05000000000000000000" pitchFamily="2" charset="2"/>
                <a:buChar char="§"/>
                <a:defRPr/>
              </a:pPr>
              <a:r>
                <a:rPr lang="en-US" sz="1600" dirty="0">
                  <a:latin typeface="+mj-lt"/>
                </a:rPr>
                <a:t>Bank optimization</a:t>
              </a:r>
            </a:p>
            <a:p>
              <a:pPr marL="271463" indent="-271463">
                <a:spcBef>
                  <a:spcPts val="600"/>
                </a:spcBef>
                <a:buClr>
                  <a:schemeClr val="accent1"/>
                </a:buClr>
                <a:buFont typeface="Wingdings" panose="05000000000000000000" pitchFamily="2" charset="2"/>
                <a:buChar char="§"/>
                <a:defRPr/>
              </a:pPr>
              <a:r>
                <a:rPr lang="en-US" sz="1600" dirty="0">
                  <a:latin typeface="+mj-lt"/>
                </a:rPr>
                <a:t>Bill of exchange specifications</a:t>
              </a:r>
            </a:p>
            <a:p>
              <a:pPr marL="271463" indent="-271463">
                <a:spcBef>
                  <a:spcPts val="600"/>
                </a:spcBef>
                <a:buClr>
                  <a:schemeClr val="accent1"/>
                </a:buClr>
                <a:buFont typeface="Wingdings" panose="05000000000000000000" pitchFamily="2" charset="2"/>
                <a:buChar char="§"/>
                <a:defRPr/>
              </a:pPr>
              <a:r>
                <a:rPr lang="en-US" sz="1600" dirty="0">
                  <a:latin typeface="+mj-lt"/>
                </a:rPr>
                <a:t>Forms for payment media</a:t>
              </a:r>
            </a:p>
          </p:txBody>
        </p:sp>
      </p:grpSp>
      <p:sp>
        <p:nvSpPr>
          <p:cNvPr id="550925" name="Rectangle 13"/>
          <p:cNvSpPr>
            <a:spLocks noGrp="1" noChangeArrowheads="1"/>
          </p:cNvSpPr>
          <p:nvPr>
            <p:ph type="title"/>
          </p:nvPr>
        </p:nvSpPr>
        <p:spPr/>
        <p:txBody>
          <a:bodyPr/>
          <a:lstStyle/>
          <a:p>
            <a:r>
              <a:rPr lang="en-US" dirty="0"/>
              <a:t>Settings for Payment Run Program</a:t>
            </a:r>
          </a:p>
        </p:txBody>
      </p:sp>
    </p:spTree>
    <p:extLst>
      <p:ext uri="{BB962C8B-B14F-4D97-AF65-F5344CB8AC3E}">
        <p14:creationId xmlns:p14="http://schemas.microsoft.com/office/powerpoint/2010/main" val="250632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Incoming Invoices </a:t>
            </a:r>
          </a:p>
        </p:txBody>
      </p:sp>
      <p:pic>
        <p:nvPicPr>
          <p:cNvPr id="5" name="Picture 4">
            <a:extLst>
              <a:ext uri="{FF2B5EF4-FFF2-40B4-BE49-F238E27FC236}">
                <a16:creationId xmlns:a16="http://schemas.microsoft.com/office/drawing/2014/main" id="{51E44087-34C7-46D3-9694-6CCA8D076382}"/>
              </a:ext>
            </a:extLst>
          </p:cNvPr>
          <p:cNvPicPr>
            <a:picLocks noChangeAspect="1"/>
          </p:cNvPicPr>
          <p:nvPr/>
        </p:nvPicPr>
        <p:blipFill>
          <a:blip r:embed="rId2"/>
          <a:stretch>
            <a:fillRect/>
          </a:stretch>
        </p:blipFill>
        <p:spPr>
          <a:xfrm>
            <a:off x="1738604" y="976063"/>
            <a:ext cx="8716976" cy="3359668"/>
          </a:xfrm>
          <a:prstGeom prst="rect">
            <a:avLst/>
          </a:prstGeom>
        </p:spPr>
      </p:pic>
      <p:pic>
        <p:nvPicPr>
          <p:cNvPr id="6" name="Picture 5">
            <a:extLst>
              <a:ext uri="{FF2B5EF4-FFF2-40B4-BE49-F238E27FC236}">
                <a16:creationId xmlns:a16="http://schemas.microsoft.com/office/drawing/2014/main" id="{302AE82F-2745-4086-B090-CBA7E8E13D27}"/>
              </a:ext>
            </a:extLst>
          </p:cNvPr>
          <p:cNvPicPr>
            <a:picLocks noChangeAspect="1"/>
          </p:cNvPicPr>
          <p:nvPr/>
        </p:nvPicPr>
        <p:blipFill>
          <a:blip r:embed="rId3"/>
          <a:stretch>
            <a:fillRect/>
          </a:stretch>
        </p:blipFill>
        <p:spPr>
          <a:xfrm>
            <a:off x="1738604" y="4335731"/>
            <a:ext cx="8716976" cy="1879955"/>
          </a:xfrm>
          <a:prstGeom prst="rect">
            <a:avLst/>
          </a:prstGeom>
        </p:spPr>
      </p:pic>
      <p:sp>
        <p:nvSpPr>
          <p:cNvPr id="7" name="Rounded Rectangle 11">
            <a:extLst>
              <a:ext uri="{FF2B5EF4-FFF2-40B4-BE49-F238E27FC236}">
                <a16:creationId xmlns:a16="http://schemas.microsoft.com/office/drawing/2014/main" id="{98DB05BC-2220-43C9-B1AE-72FEBFF15F91}"/>
              </a:ext>
            </a:extLst>
          </p:cNvPr>
          <p:cNvSpPr/>
          <p:nvPr/>
        </p:nvSpPr>
        <p:spPr>
          <a:xfrm>
            <a:off x="1829407" y="1802361"/>
            <a:ext cx="780896" cy="217924"/>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8" name="Oval Callout 18">
            <a:extLst>
              <a:ext uri="{FF2B5EF4-FFF2-40B4-BE49-F238E27FC236}">
                <a16:creationId xmlns:a16="http://schemas.microsoft.com/office/drawing/2014/main" id="{9E300289-F3CD-4A4B-8E62-7089F727CB29}"/>
              </a:ext>
            </a:extLst>
          </p:cNvPr>
          <p:cNvSpPr/>
          <p:nvPr/>
        </p:nvSpPr>
        <p:spPr>
          <a:xfrm>
            <a:off x="5654236" y="1905167"/>
            <a:ext cx="1289477" cy="506540"/>
          </a:xfrm>
          <a:prstGeom prst="wedgeEllipseCallout">
            <a:avLst>
              <a:gd name="adj1" fmla="val -210179"/>
              <a:gd name="adj2" fmla="val -204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1.Select the invoice Date</a:t>
            </a:r>
          </a:p>
        </p:txBody>
      </p:sp>
      <p:sp>
        <p:nvSpPr>
          <p:cNvPr id="9" name="Oval Callout 18">
            <a:extLst>
              <a:ext uri="{FF2B5EF4-FFF2-40B4-BE49-F238E27FC236}">
                <a16:creationId xmlns:a16="http://schemas.microsoft.com/office/drawing/2014/main" id="{2B1C7537-9CDF-4123-84C7-8B2AF942351D}"/>
              </a:ext>
            </a:extLst>
          </p:cNvPr>
          <p:cNvSpPr/>
          <p:nvPr/>
        </p:nvSpPr>
        <p:spPr>
          <a:xfrm>
            <a:off x="5799520" y="2753293"/>
            <a:ext cx="1289477" cy="506540"/>
          </a:xfrm>
          <a:prstGeom prst="wedgeEllipseCallout">
            <a:avLst>
              <a:gd name="adj1" fmla="val -210179"/>
              <a:gd name="adj2" fmla="val -204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2.Enter Invoice Amount</a:t>
            </a:r>
          </a:p>
        </p:txBody>
      </p:sp>
      <p:sp>
        <p:nvSpPr>
          <p:cNvPr id="11" name="Oval Callout 18">
            <a:extLst>
              <a:ext uri="{FF2B5EF4-FFF2-40B4-BE49-F238E27FC236}">
                <a16:creationId xmlns:a16="http://schemas.microsoft.com/office/drawing/2014/main" id="{4EEFD677-2C07-44B3-9CE6-24467386559C}"/>
              </a:ext>
            </a:extLst>
          </p:cNvPr>
          <p:cNvSpPr/>
          <p:nvPr/>
        </p:nvSpPr>
        <p:spPr>
          <a:xfrm>
            <a:off x="6042612" y="3291242"/>
            <a:ext cx="1289477" cy="506540"/>
          </a:xfrm>
          <a:prstGeom prst="wedgeEllipseCallout">
            <a:avLst>
              <a:gd name="adj1" fmla="val -210179"/>
              <a:gd name="adj2" fmla="val -204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3.Enter Invoice Text</a:t>
            </a:r>
          </a:p>
        </p:txBody>
      </p:sp>
      <p:sp>
        <p:nvSpPr>
          <p:cNvPr id="12" name="Oval Callout 18">
            <a:extLst>
              <a:ext uri="{FF2B5EF4-FFF2-40B4-BE49-F238E27FC236}">
                <a16:creationId xmlns:a16="http://schemas.microsoft.com/office/drawing/2014/main" id="{F87C9F63-92DB-4158-B4AB-56F28E73AA02}"/>
              </a:ext>
            </a:extLst>
          </p:cNvPr>
          <p:cNvSpPr/>
          <p:nvPr/>
        </p:nvSpPr>
        <p:spPr>
          <a:xfrm>
            <a:off x="4510044" y="5068739"/>
            <a:ext cx="1369957" cy="506540"/>
          </a:xfrm>
          <a:prstGeom prst="wedgeEllipseCallout">
            <a:avLst>
              <a:gd name="adj1" fmla="val -211587"/>
              <a:gd name="adj2" fmla="val -8270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4.Enter the GL account to be debited</a:t>
            </a:r>
          </a:p>
        </p:txBody>
      </p:sp>
      <p:sp>
        <p:nvSpPr>
          <p:cNvPr id="13" name="Oval Callout 18">
            <a:extLst>
              <a:ext uri="{FF2B5EF4-FFF2-40B4-BE49-F238E27FC236}">
                <a16:creationId xmlns:a16="http://schemas.microsoft.com/office/drawing/2014/main" id="{27E9F779-0AAB-423B-90D6-BC2896BF9E9A}"/>
              </a:ext>
            </a:extLst>
          </p:cNvPr>
          <p:cNvSpPr/>
          <p:nvPr/>
        </p:nvSpPr>
        <p:spPr>
          <a:xfrm>
            <a:off x="7606476" y="5057173"/>
            <a:ext cx="1289477" cy="506540"/>
          </a:xfrm>
          <a:prstGeom prst="wedgeEllipseCallout">
            <a:avLst>
              <a:gd name="adj1" fmla="val -205954"/>
              <a:gd name="adj2" fmla="val -8987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5.Enter the Invoice Amount</a:t>
            </a:r>
          </a:p>
        </p:txBody>
      </p:sp>
      <p:sp>
        <p:nvSpPr>
          <p:cNvPr id="14" name="Oval Callout 18">
            <a:extLst>
              <a:ext uri="{FF2B5EF4-FFF2-40B4-BE49-F238E27FC236}">
                <a16:creationId xmlns:a16="http://schemas.microsoft.com/office/drawing/2014/main" id="{8F62F3FE-6266-4F34-8EC1-E615F6842D87}"/>
              </a:ext>
            </a:extLst>
          </p:cNvPr>
          <p:cNvSpPr/>
          <p:nvPr/>
        </p:nvSpPr>
        <p:spPr>
          <a:xfrm>
            <a:off x="9210682" y="5068739"/>
            <a:ext cx="1289477" cy="506540"/>
          </a:xfrm>
          <a:prstGeom prst="wedgeEllipseCallout">
            <a:avLst>
              <a:gd name="adj1" fmla="val 1778"/>
              <a:gd name="adj2" fmla="val 11626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6.Click on Post</a:t>
            </a:r>
          </a:p>
        </p:txBody>
      </p:sp>
    </p:spTree>
    <p:extLst>
      <p:ext uri="{BB962C8B-B14F-4D97-AF65-F5344CB8AC3E}">
        <p14:creationId xmlns:p14="http://schemas.microsoft.com/office/powerpoint/2010/main" val="67136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Effect transition="in" filter="fade">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8"/>
          <p:cNvSpPr>
            <a:spLocks noChangeArrowheads="1"/>
          </p:cNvSpPr>
          <p:nvPr/>
        </p:nvSpPr>
        <p:spPr bwMode="auto">
          <a:xfrm flipV="1">
            <a:off x="6400800" y="609600"/>
            <a:ext cx="4876800" cy="379656"/>
          </a:xfrm>
          <a:prstGeom prst="rect">
            <a:avLst/>
          </a:prstGeom>
          <a:noFill/>
          <a:ln w="9525" algn="ctr">
            <a:noFill/>
            <a:miter lim="800000"/>
            <a:headEnd/>
            <a:tailEnd/>
          </a:ln>
        </p:spPr>
        <p:txBody>
          <a:bodyPr rot="10800000">
            <a:spAutoFit/>
          </a:bodyPr>
          <a:lstStyle/>
          <a:p>
            <a:endParaRPr lang="en-US" sz="1867">
              <a:solidFill>
                <a:srgbClr val="FF3399"/>
              </a:solidFill>
              <a:latin typeface="Arial" charset="0"/>
            </a:endParaRPr>
          </a:p>
        </p:txBody>
      </p:sp>
      <p:grpSp>
        <p:nvGrpSpPr>
          <p:cNvPr id="5" name="Group 4">
            <a:extLst>
              <a:ext uri="{FF2B5EF4-FFF2-40B4-BE49-F238E27FC236}">
                <a16:creationId xmlns:a16="http://schemas.microsoft.com/office/drawing/2014/main" id="{9ACA7A61-94BA-4EA2-9706-D80B3763BB29}"/>
              </a:ext>
            </a:extLst>
          </p:cNvPr>
          <p:cNvGrpSpPr/>
          <p:nvPr/>
        </p:nvGrpSpPr>
        <p:grpSpPr>
          <a:xfrm>
            <a:off x="483086" y="1052735"/>
            <a:ext cx="11242362" cy="5256585"/>
            <a:chOff x="483086" y="1052735"/>
            <a:chExt cx="11242362" cy="5256585"/>
          </a:xfrm>
        </p:grpSpPr>
        <p:sp>
          <p:nvSpPr>
            <p:cNvPr id="18434" name="Rectangle 4"/>
            <p:cNvSpPr>
              <a:spLocks noChangeArrowheads="1"/>
            </p:cNvSpPr>
            <p:nvPr/>
          </p:nvSpPr>
          <p:spPr bwMode="auto">
            <a:xfrm>
              <a:off x="483086" y="1052735"/>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pPr>
                <a:spcBef>
                  <a:spcPts val="600"/>
                </a:spcBef>
                <a:buClr>
                  <a:schemeClr val="accent1"/>
                </a:buClr>
                <a:defRPr/>
              </a:pPr>
              <a:r>
                <a:rPr lang="en-US" sz="1600" b="1" dirty="0">
                  <a:latin typeface="+mj-lt"/>
                </a:rPr>
                <a:t>5. Bank  selection</a:t>
              </a:r>
            </a:p>
            <a:p>
              <a:pPr marL="271463" indent="-271463">
                <a:spcBef>
                  <a:spcPts val="600"/>
                </a:spcBef>
                <a:buClr>
                  <a:schemeClr val="accent1"/>
                </a:buClr>
                <a:buFont typeface="Wingdings" panose="05000000000000000000" pitchFamily="2" charset="2"/>
                <a:buChar char="§"/>
                <a:defRPr/>
              </a:pPr>
              <a:r>
                <a:rPr lang="en-US" sz="1600" dirty="0">
                  <a:latin typeface="+mj-lt"/>
                </a:rPr>
                <a:t>Ranking Order</a:t>
              </a:r>
            </a:p>
            <a:p>
              <a:pPr marL="271463" indent="-271463">
                <a:spcBef>
                  <a:spcPts val="600"/>
                </a:spcBef>
                <a:buClr>
                  <a:schemeClr val="accent1"/>
                </a:buClr>
                <a:buFont typeface="Wingdings" panose="05000000000000000000" pitchFamily="2" charset="2"/>
                <a:buChar char="§"/>
                <a:defRPr/>
              </a:pPr>
              <a:r>
                <a:rPr lang="en-US" sz="1600" dirty="0">
                  <a:latin typeface="+mj-lt"/>
                </a:rPr>
                <a:t>Amounts</a:t>
              </a:r>
            </a:p>
            <a:p>
              <a:pPr marL="271463" indent="-271463">
                <a:spcBef>
                  <a:spcPts val="600"/>
                </a:spcBef>
                <a:buClr>
                  <a:schemeClr val="accent1"/>
                </a:buClr>
                <a:buFont typeface="Wingdings" panose="05000000000000000000" pitchFamily="2" charset="2"/>
                <a:buChar char="§"/>
                <a:defRPr/>
              </a:pPr>
              <a:r>
                <a:rPr lang="en-US" sz="1600" dirty="0">
                  <a:latin typeface="+mj-lt"/>
                </a:rPr>
                <a:t>Accounts</a:t>
              </a:r>
            </a:p>
            <a:p>
              <a:pPr marL="271463" indent="-271463">
                <a:spcBef>
                  <a:spcPts val="600"/>
                </a:spcBef>
                <a:buClr>
                  <a:schemeClr val="accent1"/>
                </a:buClr>
                <a:buFont typeface="Wingdings" panose="05000000000000000000" pitchFamily="2" charset="2"/>
                <a:buChar char="§"/>
                <a:defRPr/>
              </a:pPr>
              <a:r>
                <a:rPr lang="en-US" sz="1600" dirty="0">
                  <a:latin typeface="+mj-lt"/>
                </a:rPr>
                <a:t>Charges</a:t>
              </a:r>
            </a:p>
            <a:p>
              <a:pPr marL="271463" indent="-271463">
                <a:spcBef>
                  <a:spcPts val="600"/>
                </a:spcBef>
                <a:buClr>
                  <a:schemeClr val="accent1"/>
                </a:buClr>
                <a:buFont typeface="Wingdings" panose="05000000000000000000" pitchFamily="2" charset="2"/>
                <a:buChar char="§"/>
                <a:defRPr/>
              </a:pPr>
              <a:r>
                <a:rPr lang="en-US" sz="1600" dirty="0">
                  <a:latin typeface="+mj-lt"/>
                </a:rPr>
                <a:t>Value Date</a:t>
              </a:r>
            </a:p>
            <a:p>
              <a:pPr marL="271463" indent="-271463">
                <a:spcBef>
                  <a:spcPts val="600"/>
                </a:spcBef>
                <a:buClr>
                  <a:schemeClr val="accent1"/>
                </a:buClr>
                <a:buFont typeface="Wingdings" panose="05000000000000000000" pitchFamily="2" charset="2"/>
                <a:buChar char="§"/>
                <a:defRPr/>
              </a:pPr>
              <a:r>
                <a:rPr lang="en-US" sz="1600" dirty="0">
                  <a:latin typeface="+mj-lt"/>
                </a:rPr>
                <a:t>Postal Code </a:t>
              </a:r>
            </a:p>
          </p:txBody>
        </p:sp>
        <p:sp>
          <p:nvSpPr>
            <p:cNvPr id="18436" name="Rectangle 9"/>
            <p:cNvSpPr>
              <a:spLocks noChangeArrowheads="1"/>
            </p:cNvSpPr>
            <p:nvPr/>
          </p:nvSpPr>
          <p:spPr bwMode="auto">
            <a:xfrm>
              <a:off x="6240016" y="1052735"/>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pPr>
                <a:spcBef>
                  <a:spcPts val="600"/>
                </a:spcBef>
                <a:buClr>
                  <a:schemeClr val="accent1"/>
                </a:buClr>
                <a:defRPr/>
              </a:pPr>
              <a:r>
                <a:rPr lang="en-US" sz="1600" b="1" dirty="0">
                  <a:latin typeface="+mj-lt"/>
                </a:rPr>
                <a:t>6. Bank selection: Ranking order</a:t>
              </a:r>
            </a:p>
            <a:p>
              <a:pPr marL="271463">
                <a:spcBef>
                  <a:spcPts val="600"/>
                </a:spcBef>
                <a:buClr>
                  <a:schemeClr val="accent1"/>
                </a:buClr>
                <a:defRPr/>
              </a:pPr>
              <a:r>
                <a:rPr lang="en-US" sz="1600" dirty="0">
                  <a:latin typeface="+mj-lt"/>
                </a:rPr>
                <a:t>Per payment method , define the following …</a:t>
              </a:r>
            </a:p>
            <a:p>
              <a:pPr marL="271463" indent="-271463">
                <a:spcBef>
                  <a:spcPts val="600"/>
                </a:spcBef>
                <a:buClr>
                  <a:schemeClr val="accent1"/>
                </a:buClr>
                <a:buFont typeface="Wingdings" panose="05000000000000000000" pitchFamily="2" charset="2"/>
                <a:buChar char="§"/>
                <a:defRPr/>
              </a:pPr>
              <a:r>
                <a:rPr lang="en-US" sz="1600" dirty="0">
                  <a:latin typeface="+mj-lt"/>
                </a:rPr>
                <a:t>Which house bank should be considered for payment first, second, third, etc.</a:t>
              </a:r>
            </a:p>
            <a:p>
              <a:pPr marL="271463" indent="-271463">
                <a:spcBef>
                  <a:spcPts val="600"/>
                </a:spcBef>
                <a:buClr>
                  <a:schemeClr val="accent1"/>
                </a:buClr>
                <a:buFont typeface="Wingdings" panose="05000000000000000000" pitchFamily="2" charset="2"/>
                <a:buChar char="§"/>
                <a:defRPr/>
              </a:pPr>
              <a:r>
                <a:rPr lang="en-US" sz="1600" dirty="0">
                  <a:latin typeface="+mj-lt"/>
                </a:rPr>
                <a:t>Currency</a:t>
              </a:r>
            </a:p>
            <a:p>
              <a:pPr marL="271463" indent="-271463">
                <a:spcBef>
                  <a:spcPts val="600"/>
                </a:spcBef>
                <a:buClr>
                  <a:schemeClr val="accent1"/>
                </a:buClr>
                <a:buFont typeface="Wingdings" panose="05000000000000000000" pitchFamily="2" charset="2"/>
                <a:buChar char="§"/>
                <a:defRPr/>
              </a:pPr>
              <a:r>
                <a:rPr lang="en-US" sz="1600" dirty="0">
                  <a:latin typeface="+mj-lt"/>
                </a:rPr>
                <a:t>Bill of exchange account</a:t>
              </a:r>
            </a:p>
          </p:txBody>
        </p:sp>
        <p:sp>
          <p:nvSpPr>
            <p:cNvPr id="18437" name="Rectangle 10"/>
            <p:cNvSpPr>
              <a:spLocks noChangeArrowheads="1"/>
            </p:cNvSpPr>
            <p:nvPr/>
          </p:nvSpPr>
          <p:spPr bwMode="auto">
            <a:xfrm>
              <a:off x="483086" y="3768440"/>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r>
                <a:rPr lang="en-US" sz="1600" b="1" dirty="0">
                  <a:latin typeface="+mj-lt"/>
                </a:rPr>
                <a:t>7. Bank Selection: Accounts and Amounts</a:t>
              </a:r>
            </a:p>
            <a:p>
              <a:pPr marL="271463">
                <a:spcBef>
                  <a:spcPts val="600"/>
                </a:spcBef>
                <a:buClr>
                  <a:schemeClr val="accent1"/>
                </a:buClr>
                <a:defRPr/>
              </a:pPr>
              <a:r>
                <a:rPr lang="en-US" sz="1600" dirty="0">
                  <a:latin typeface="+mj-lt"/>
                </a:rPr>
                <a:t>Per house bank and payment method combination, define …</a:t>
              </a:r>
            </a:p>
            <a:p>
              <a:pPr marL="271463" indent="-271463">
                <a:spcBef>
                  <a:spcPts val="600"/>
                </a:spcBef>
                <a:buClr>
                  <a:schemeClr val="accent1"/>
                </a:buClr>
                <a:buFont typeface="Wingdings" panose="05000000000000000000" pitchFamily="2" charset="2"/>
                <a:buChar char="§"/>
                <a:defRPr/>
              </a:pPr>
              <a:r>
                <a:rPr lang="en-US" sz="1600" dirty="0">
                  <a:latin typeface="+mj-lt"/>
                </a:rPr>
                <a:t>The offset account to the sub-ledger posting</a:t>
              </a:r>
            </a:p>
            <a:p>
              <a:pPr marL="271463" indent="-271463">
                <a:spcBef>
                  <a:spcPts val="600"/>
                </a:spcBef>
                <a:buClr>
                  <a:schemeClr val="accent1"/>
                </a:buClr>
                <a:buFont typeface="Wingdings" panose="05000000000000000000" pitchFamily="2" charset="2"/>
                <a:buChar char="§"/>
                <a:defRPr/>
              </a:pPr>
              <a:r>
                <a:rPr lang="en-US" sz="1600" dirty="0">
                  <a:latin typeface="+mj-lt"/>
                </a:rPr>
                <a:t>Clearing accounts for bills of exchange</a:t>
              </a:r>
            </a:p>
            <a:p>
              <a:pPr marL="271463" indent="-271463">
                <a:spcBef>
                  <a:spcPts val="600"/>
                </a:spcBef>
                <a:buClr>
                  <a:schemeClr val="accent1"/>
                </a:buClr>
                <a:buFont typeface="Wingdings" panose="05000000000000000000" pitchFamily="2" charset="2"/>
                <a:buChar char="§"/>
                <a:defRPr/>
              </a:pPr>
              <a:r>
                <a:rPr lang="en-US" sz="1600" dirty="0">
                  <a:latin typeface="+mj-lt"/>
                </a:rPr>
                <a:t>The available amount of funds in each bank</a:t>
              </a:r>
            </a:p>
          </p:txBody>
        </p:sp>
        <p:sp>
          <p:nvSpPr>
            <p:cNvPr id="18438" name="Rectangle 11"/>
            <p:cNvSpPr>
              <a:spLocks noChangeArrowheads="1"/>
            </p:cNvSpPr>
            <p:nvPr/>
          </p:nvSpPr>
          <p:spPr bwMode="auto">
            <a:xfrm>
              <a:off x="6240016" y="3768440"/>
              <a:ext cx="5485432" cy="2540880"/>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nchor="t" anchorCtr="0"/>
            <a:lstStyle/>
            <a:p>
              <a:r>
                <a:rPr lang="en-US" sz="1600" b="1" dirty="0">
                  <a:latin typeface="+mj-lt"/>
                </a:rPr>
                <a:t>8. Bank selection: Charges</a:t>
              </a:r>
            </a:p>
            <a:p>
              <a:pPr marL="271463" indent="-271463">
                <a:spcBef>
                  <a:spcPts val="600"/>
                </a:spcBef>
                <a:buClr>
                  <a:schemeClr val="accent1"/>
                </a:buClr>
                <a:buFont typeface="Wingdings" panose="05000000000000000000" pitchFamily="2" charset="2"/>
                <a:buChar char="§"/>
                <a:defRPr/>
              </a:pPr>
              <a:r>
                <a:rPr lang="en-US" sz="1600" dirty="0">
                  <a:latin typeface="+mj-lt"/>
                </a:rPr>
                <a:t>Assess additional bank charges for incoming and outgoing payments</a:t>
              </a:r>
            </a:p>
            <a:p>
              <a:pPr marL="271463" indent="-271463">
                <a:spcBef>
                  <a:spcPts val="600"/>
                </a:spcBef>
                <a:buClr>
                  <a:schemeClr val="accent1"/>
                </a:buClr>
                <a:buFont typeface="Wingdings" panose="05000000000000000000" pitchFamily="2" charset="2"/>
                <a:buChar char="§"/>
                <a:defRPr/>
              </a:pPr>
              <a:r>
                <a:rPr lang="en-US" sz="1600" dirty="0">
                  <a:latin typeface="+mj-lt"/>
                </a:rPr>
                <a:t>Used with bill of exchange  </a:t>
              </a:r>
            </a:p>
            <a:p>
              <a:pPr marL="271463" indent="-271463">
                <a:spcBef>
                  <a:spcPts val="600"/>
                </a:spcBef>
                <a:buClr>
                  <a:schemeClr val="accent1"/>
                </a:buClr>
                <a:buFont typeface="Wingdings" panose="05000000000000000000" pitchFamily="2" charset="2"/>
                <a:buChar char="§"/>
                <a:defRPr/>
              </a:pPr>
              <a:r>
                <a:rPr lang="en-US" sz="1600" dirty="0">
                  <a:latin typeface="+mj-lt"/>
                </a:rPr>
                <a:t>Additional automatic posting configuration</a:t>
              </a:r>
            </a:p>
          </p:txBody>
        </p:sp>
      </p:grpSp>
      <p:sp>
        <p:nvSpPr>
          <p:cNvPr id="550925" name="Rectangle 13"/>
          <p:cNvSpPr>
            <a:spLocks noGrp="1" noChangeArrowheads="1"/>
          </p:cNvSpPr>
          <p:nvPr>
            <p:ph type="title"/>
          </p:nvPr>
        </p:nvSpPr>
        <p:spPr/>
        <p:txBody>
          <a:bodyPr/>
          <a:lstStyle/>
          <a:p>
            <a:r>
              <a:rPr lang="en-US" dirty="0"/>
              <a:t>Settings for Payment Run Program</a:t>
            </a:r>
          </a:p>
        </p:txBody>
      </p:sp>
    </p:spTree>
    <p:extLst>
      <p:ext uri="{BB962C8B-B14F-4D97-AF65-F5344CB8AC3E}">
        <p14:creationId xmlns:p14="http://schemas.microsoft.com/office/powerpoint/2010/main" val="2609594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3" cstate="print"/>
          <a:stretch>
            <a:fillRect/>
          </a:stretch>
        </p:blipFill>
        <p:spPr bwMode="auto">
          <a:xfrm>
            <a:off x="1889310" y="1772816"/>
            <a:ext cx="8413380" cy="4270398"/>
          </a:xfrm>
          <a:prstGeom prst="rect">
            <a:avLst/>
          </a:prstGeom>
        </p:spPr>
      </p:pic>
      <p:pic>
        <p:nvPicPr>
          <p:cNvPr id="20483" name="Picture 6"/>
          <p:cNvPicPr>
            <a:picLocks noChangeAspect="1" noChangeArrowheads="1"/>
          </p:cNvPicPr>
          <p:nvPr/>
        </p:nvPicPr>
        <p:blipFill>
          <a:blip r:embed="rId4" cstate="print"/>
          <a:stretch>
            <a:fillRect/>
          </a:stretch>
        </p:blipFill>
        <p:spPr bwMode="auto">
          <a:xfrm>
            <a:off x="5367429" y="980728"/>
            <a:ext cx="1457143" cy="343039"/>
          </a:xfrm>
          <a:prstGeom prst="rect">
            <a:avLst/>
          </a:prstGeom>
        </p:spPr>
      </p:pic>
      <p:sp>
        <p:nvSpPr>
          <p:cNvPr id="573447" name="Rectangle 7"/>
          <p:cNvSpPr>
            <a:spLocks noGrp="1" noChangeArrowheads="1"/>
          </p:cNvSpPr>
          <p:nvPr>
            <p:ph type="title"/>
          </p:nvPr>
        </p:nvSpPr>
        <p:spPr/>
        <p:txBody>
          <a:bodyPr/>
          <a:lstStyle/>
          <a:p>
            <a:r>
              <a:rPr lang="en-US" dirty="0"/>
              <a:t>Cheque Lots</a:t>
            </a:r>
          </a:p>
        </p:txBody>
      </p:sp>
    </p:spTree>
    <p:extLst>
      <p:ext uri="{BB962C8B-B14F-4D97-AF65-F5344CB8AC3E}">
        <p14:creationId xmlns:p14="http://schemas.microsoft.com/office/powerpoint/2010/main" val="1520917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Rectangle 4"/>
          <p:cNvSpPr>
            <a:spLocks noGrp="1" noChangeArrowheads="1"/>
          </p:cNvSpPr>
          <p:nvPr>
            <p:ph type="title"/>
          </p:nvPr>
        </p:nvSpPr>
        <p:spPr/>
        <p:txBody>
          <a:bodyPr/>
          <a:lstStyle/>
          <a:p>
            <a:r>
              <a:rPr lang="en-US" dirty="0"/>
              <a:t>Main Steps to the Payment Process</a:t>
            </a:r>
            <a:br>
              <a:rPr lang="en-US" dirty="0"/>
            </a:br>
            <a:endParaRPr lang="en-US" dirty="0"/>
          </a:p>
        </p:txBody>
      </p:sp>
      <p:grpSp>
        <p:nvGrpSpPr>
          <p:cNvPr id="7" name="Group 6">
            <a:extLst>
              <a:ext uri="{FF2B5EF4-FFF2-40B4-BE49-F238E27FC236}">
                <a16:creationId xmlns:a16="http://schemas.microsoft.com/office/drawing/2014/main" id="{CFD333EC-B1EB-4C15-B06C-EF32631B19FB}"/>
              </a:ext>
            </a:extLst>
          </p:cNvPr>
          <p:cNvGrpSpPr/>
          <p:nvPr/>
        </p:nvGrpSpPr>
        <p:grpSpPr>
          <a:xfrm>
            <a:off x="457604" y="980728"/>
            <a:ext cx="11487964" cy="5131732"/>
            <a:chOff x="457604" y="980728"/>
            <a:chExt cx="11487964" cy="5131732"/>
          </a:xfrm>
        </p:grpSpPr>
        <p:sp>
          <p:nvSpPr>
            <p:cNvPr id="561160" name="Rectangle 8"/>
            <p:cNvSpPr>
              <a:spLocks noChangeArrowheads="1"/>
            </p:cNvSpPr>
            <p:nvPr/>
          </p:nvSpPr>
          <p:spPr bwMode="auto">
            <a:xfrm>
              <a:off x="457604" y="1024272"/>
              <a:ext cx="3168352" cy="5015160"/>
            </a:xfrm>
            <a:prstGeom prst="rect">
              <a:avLst/>
            </a:prstGeom>
            <a:noFill/>
            <a:ln w="12700">
              <a:noFill/>
              <a:miter lim="800000"/>
              <a:headEnd/>
              <a:tailEnd/>
            </a:ln>
            <a:effectLst/>
          </p:spPr>
          <p:txBody>
            <a:bodyPr lIns="0" tIns="0" rIns="0" bIns="0" anchor="ctr"/>
            <a:lstStyle/>
            <a:p>
              <a:pPr marL="457189" indent="-457189" algn="r">
                <a:spcBef>
                  <a:spcPts val="8400"/>
                </a:spcBef>
                <a:buSzPct val="100000"/>
                <a:defRPr/>
              </a:pPr>
              <a:r>
                <a:rPr lang="en-US" sz="2400" b="1" dirty="0">
                  <a:solidFill>
                    <a:schemeClr val="accent1"/>
                  </a:solidFill>
                  <a:effectLst>
                    <a:outerShdw blurRad="38100" dist="38100" dir="2700000" algn="tl">
                      <a:srgbClr val="C0C0C0"/>
                    </a:outerShdw>
                  </a:effectLst>
                  <a:latin typeface="+mj-lt"/>
                </a:rPr>
                <a:t>1. Parameters: </a:t>
              </a:r>
            </a:p>
            <a:p>
              <a:pPr marL="457189" indent="-457189" algn="r">
                <a:spcBef>
                  <a:spcPts val="8400"/>
                </a:spcBef>
                <a:buSzPct val="100000"/>
                <a:defRPr/>
              </a:pPr>
              <a:r>
                <a:rPr lang="en-US" sz="2400" b="1" dirty="0">
                  <a:solidFill>
                    <a:schemeClr val="accent1"/>
                  </a:solidFill>
                  <a:effectLst>
                    <a:outerShdw blurRad="38100" dist="38100" dir="2700000" algn="tl">
                      <a:srgbClr val="C0C0C0"/>
                    </a:outerShdw>
                  </a:effectLst>
                  <a:latin typeface="+mj-lt"/>
                </a:rPr>
                <a:t>2. Proposal:</a:t>
              </a:r>
            </a:p>
            <a:p>
              <a:pPr marL="457189" indent="-457189" algn="r">
                <a:spcBef>
                  <a:spcPts val="8400"/>
                </a:spcBef>
                <a:buSzPct val="100000"/>
                <a:defRPr/>
              </a:pPr>
              <a:r>
                <a:rPr lang="en-US" sz="2400" b="1" dirty="0">
                  <a:solidFill>
                    <a:schemeClr val="accent1"/>
                  </a:solidFill>
                  <a:effectLst>
                    <a:outerShdw blurRad="38100" dist="38100" dir="2700000" algn="tl">
                      <a:srgbClr val="C0C0C0"/>
                    </a:outerShdw>
                  </a:effectLst>
                  <a:latin typeface="+mj-lt"/>
                </a:rPr>
                <a:t>3. Program: </a:t>
              </a:r>
            </a:p>
            <a:p>
              <a:pPr marL="457189" indent="-457189" algn="r">
                <a:spcBef>
                  <a:spcPts val="8400"/>
                </a:spcBef>
                <a:buSzPct val="100000"/>
                <a:defRPr/>
              </a:pPr>
              <a:r>
                <a:rPr lang="en-US" sz="2400" b="1" dirty="0">
                  <a:solidFill>
                    <a:schemeClr val="accent1"/>
                  </a:solidFill>
                  <a:effectLst>
                    <a:outerShdw blurRad="38100" dist="38100" dir="2700000" algn="tl">
                      <a:srgbClr val="C0C0C0"/>
                    </a:outerShdw>
                  </a:effectLst>
                  <a:latin typeface="+mj-lt"/>
                </a:rPr>
                <a:t>4. Print:</a:t>
              </a:r>
            </a:p>
          </p:txBody>
        </p:sp>
        <p:sp>
          <p:nvSpPr>
            <p:cNvPr id="21512" name="Line 10"/>
            <p:cNvSpPr>
              <a:spLocks noChangeShapeType="1"/>
            </p:cNvSpPr>
            <p:nvPr/>
          </p:nvSpPr>
          <p:spPr bwMode="auto">
            <a:xfrm>
              <a:off x="3695032" y="1879935"/>
              <a:ext cx="1727200" cy="0"/>
            </a:xfrm>
            <a:prstGeom prst="line">
              <a:avLst/>
            </a:prstGeom>
            <a:noFill/>
            <a:ln w="9525">
              <a:noFill/>
              <a:round/>
              <a:headEnd/>
              <a:tailEnd type="triangle" w="med" len="med"/>
            </a:ln>
          </p:spPr>
          <p:txBody>
            <a:bodyPr/>
            <a:lstStyle/>
            <a:p>
              <a:endParaRPr lang="en-US" sz="2400"/>
            </a:p>
          </p:txBody>
        </p:sp>
        <p:sp>
          <p:nvSpPr>
            <p:cNvPr id="21513" name="Line 11"/>
            <p:cNvSpPr>
              <a:spLocks noChangeShapeType="1"/>
            </p:cNvSpPr>
            <p:nvPr/>
          </p:nvSpPr>
          <p:spPr bwMode="auto">
            <a:xfrm>
              <a:off x="3763144" y="1423463"/>
              <a:ext cx="1828800" cy="0"/>
            </a:xfrm>
            <a:prstGeom prst="line">
              <a:avLst/>
            </a:prstGeom>
            <a:noFill/>
            <a:ln w="9525">
              <a:solidFill>
                <a:srgbClr val="FF3399"/>
              </a:solidFill>
              <a:round/>
              <a:headEnd/>
              <a:tailEnd type="triangle" w="med" len="med"/>
            </a:ln>
          </p:spPr>
          <p:txBody>
            <a:bodyPr/>
            <a:lstStyle/>
            <a:p>
              <a:endParaRPr lang="en-US" sz="2400"/>
            </a:p>
          </p:txBody>
        </p:sp>
        <p:sp>
          <p:nvSpPr>
            <p:cNvPr id="21514" name="Line 12"/>
            <p:cNvSpPr>
              <a:spLocks noChangeShapeType="1"/>
            </p:cNvSpPr>
            <p:nvPr/>
          </p:nvSpPr>
          <p:spPr bwMode="auto">
            <a:xfrm>
              <a:off x="3763144" y="2878902"/>
              <a:ext cx="1828800" cy="0"/>
            </a:xfrm>
            <a:prstGeom prst="line">
              <a:avLst/>
            </a:prstGeom>
            <a:noFill/>
            <a:ln w="9525">
              <a:solidFill>
                <a:srgbClr val="FF3399"/>
              </a:solidFill>
              <a:round/>
              <a:headEnd/>
              <a:tailEnd type="triangle" w="med" len="med"/>
            </a:ln>
          </p:spPr>
          <p:txBody>
            <a:bodyPr/>
            <a:lstStyle/>
            <a:p>
              <a:endParaRPr lang="en-US" sz="2400"/>
            </a:p>
          </p:txBody>
        </p:sp>
        <p:sp>
          <p:nvSpPr>
            <p:cNvPr id="21515" name="Line 13"/>
            <p:cNvSpPr>
              <a:spLocks noChangeShapeType="1"/>
            </p:cNvSpPr>
            <p:nvPr/>
          </p:nvSpPr>
          <p:spPr bwMode="auto">
            <a:xfrm>
              <a:off x="3763144" y="4283114"/>
              <a:ext cx="1828800" cy="0"/>
            </a:xfrm>
            <a:prstGeom prst="line">
              <a:avLst/>
            </a:prstGeom>
            <a:noFill/>
            <a:ln w="9525">
              <a:solidFill>
                <a:srgbClr val="FF3399"/>
              </a:solidFill>
              <a:round/>
              <a:headEnd/>
              <a:tailEnd type="triangle" w="med" len="med"/>
            </a:ln>
          </p:spPr>
          <p:txBody>
            <a:bodyPr/>
            <a:lstStyle/>
            <a:p>
              <a:endParaRPr lang="en-US" sz="2400"/>
            </a:p>
          </p:txBody>
        </p:sp>
        <p:sp>
          <p:nvSpPr>
            <p:cNvPr id="21516" name="Line 14"/>
            <p:cNvSpPr>
              <a:spLocks noChangeShapeType="1"/>
            </p:cNvSpPr>
            <p:nvPr/>
          </p:nvSpPr>
          <p:spPr bwMode="auto">
            <a:xfrm>
              <a:off x="3763144" y="5716134"/>
              <a:ext cx="1828800" cy="0"/>
            </a:xfrm>
            <a:prstGeom prst="line">
              <a:avLst/>
            </a:prstGeom>
            <a:noFill/>
            <a:ln w="9525">
              <a:solidFill>
                <a:srgbClr val="FF3399"/>
              </a:solidFill>
              <a:round/>
              <a:headEnd/>
              <a:tailEnd type="triangle" w="med" len="med"/>
            </a:ln>
          </p:spPr>
          <p:txBody>
            <a:bodyPr/>
            <a:lstStyle/>
            <a:p>
              <a:endParaRPr lang="en-US" sz="2400"/>
            </a:p>
          </p:txBody>
        </p:sp>
        <p:sp>
          <p:nvSpPr>
            <p:cNvPr id="3" name="Rectangle 2">
              <a:extLst>
                <a:ext uri="{FF2B5EF4-FFF2-40B4-BE49-F238E27FC236}">
                  <a16:creationId xmlns:a16="http://schemas.microsoft.com/office/drawing/2014/main" id="{5951AB84-469C-4505-A050-240BEBCD4A7D}"/>
                </a:ext>
              </a:extLst>
            </p:cNvPr>
            <p:cNvSpPr/>
            <p:nvPr/>
          </p:nvSpPr>
          <p:spPr>
            <a:xfrm>
              <a:off x="5849568" y="980728"/>
              <a:ext cx="6096000" cy="1477328"/>
            </a:xfrm>
            <a:prstGeom prst="rect">
              <a:avLst/>
            </a:prstGeom>
          </p:spPr>
          <p:txBody>
            <a:bodyPr>
              <a:spAutoFit/>
            </a:bodyPr>
            <a:lstStyle/>
            <a:p>
              <a:pPr marL="271463" indent="-271463">
                <a:spcBef>
                  <a:spcPts val="600"/>
                </a:spcBef>
                <a:buClr>
                  <a:schemeClr val="accent1"/>
                </a:buClr>
                <a:buSzPct val="100000"/>
                <a:buFont typeface="Wingdings" panose="05000000000000000000" pitchFamily="2" charset="2"/>
                <a:buChar char="§"/>
                <a:defRPr/>
              </a:pPr>
              <a:r>
                <a:rPr lang="en-US" sz="1400" dirty="0"/>
                <a:t>Who is going to be paid? </a:t>
              </a:r>
            </a:p>
            <a:p>
              <a:pPr marL="271463" indent="-271463">
                <a:spcBef>
                  <a:spcPts val="600"/>
                </a:spcBef>
                <a:buClr>
                  <a:schemeClr val="accent1"/>
                </a:buClr>
                <a:buSzPct val="100000"/>
                <a:buFont typeface="Wingdings" panose="05000000000000000000" pitchFamily="2" charset="2"/>
                <a:buChar char="§"/>
                <a:defRPr/>
              </a:pPr>
              <a:r>
                <a:rPr lang="en-US" sz="1400" dirty="0"/>
                <a:t>What payment methods will be used?</a:t>
              </a:r>
            </a:p>
            <a:p>
              <a:pPr marL="271463" indent="-271463">
                <a:spcBef>
                  <a:spcPts val="600"/>
                </a:spcBef>
                <a:buClr>
                  <a:schemeClr val="accent1"/>
                </a:buClr>
                <a:buSzPct val="100000"/>
                <a:buFont typeface="Wingdings" panose="05000000000000000000" pitchFamily="2" charset="2"/>
                <a:buChar char="§"/>
                <a:defRPr/>
              </a:pPr>
              <a:r>
                <a:rPr lang="en-US" sz="1400" dirty="0"/>
                <a:t>When will they be paid?</a:t>
              </a:r>
            </a:p>
            <a:p>
              <a:pPr marL="271463" indent="-271463">
                <a:spcBef>
                  <a:spcPts val="600"/>
                </a:spcBef>
                <a:buClr>
                  <a:schemeClr val="accent1"/>
                </a:buClr>
                <a:buSzPct val="100000"/>
                <a:buFont typeface="Wingdings" panose="05000000000000000000" pitchFamily="2" charset="2"/>
                <a:buChar char="§"/>
                <a:defRPr/>
              </a:pPr>
              <a:r>
                <a:rPr lang="en-US" sz="1400" dirty="0"/>
                <a:t>Which company codes will be considered?</a:t>
              </a:r>
            </a:p>
            <a:p>
              <a:pPr marL="271463" indent="-271463">
                <a:spcBef>
                  <a:spcPts val="600"/>
                </a:spcBef>
                <a:buClr>
                  <a:schemeClr val="accent1"/>
                </a:buClr>
                <a:buSzPct val="100000"/>
                <a:buFont typeface="Wingdings" panose="05000000000000000000" pitchFamily="2" charset="2"/>
                <a:buChar char="§"/>
                <a:defRPr/>
              </a:pPr>
              <a:r>
                <a:rPr lang="en-US" sz="1400" dirty="0"/>
                <a:t>How are they going to be paid?</a:t>
              </a:r>
            </a:p>
          </p:txBody>
        </p:sp>
        <p:sp>
          <p:nvSpPr>
            <p:cNvPr id="4" name="Rectangle 3">
              <a:extLst>
                <a:ext uri="{FF2B5EF4-FFF2-40B4-BE49-F238E27FC236}">
                  <a16:creationId xmlns:a16="http://schemas.microsoft.com/office/drawing/2014/main" id="{F65E0CD4-C08A-4039-80D6-7077C2360448}"/>
                </a:ext>
              </a:extLst>
            </p:cNvPr>
            <p:cNvSpPr/>
            <p:nvPr/>
          </p:nvSpPr>
          <p:spPr>
            <a:xfrm>
              <a:off x="5849568" y="2618909"/>
              <a:ext cx="6096000" cy="954107"/>
            </a:xfrm>
            <a:prstGeom prst="rect">
              <a:avLst/>
            </a:prstGeom>
          </p:spPr>
          <p:txBody>
            <a:bodyPr>
              <a:spAutoFit/>
            </a:bodyPr>
            <a:lstStyle/>
            <a:p>
              <a:pPr marL="271463" indent="-271463">
                <a:spcBef>
                  <a:spcPts val="600"/>
                </a:spcBef>
                <a:buClr>
                  <a:schemeClr val="accent1"/>
                </a:buClr>
                <a:buSzPct val="100000"/>
                <a:buFont typeface="Wingdings" panose="05000000000000000000" pitchFamily="2" charset="2"/>
                <a:buChar char="§"/>
                <a:defRPr/>
              </a:pPr>
              <a:r>
                <a:rPr lang="en-US" sz="1400" dirty="0"/>
                <a:t>Once the parameters have been specified, the proposal run is scheduled and it produces a list of business partners and open invoices that are due for payment. Invoices can be blocked or unblocked for payment.</a:t>
              </a:r>
            </a:p>
          </p:txBody>
        </p:sp>
        <p:sp>
          <p:nvSpPr>
            <p:cNvPr id="5" name="Rectangle 4">
              <a:extLst>
                <a:ext uri="{FF2B5EF4-FFF2-40B4-BE49-F238E27FC236}">
                  <a16:creationId xmlns:a16="http://schemas.microsoft.com/office/drawing/2014/main" id="{E97565D5-FBF5-418B-A13E-140C44052D72}"/>
                </a:ext>
              </a:extLst>
            </p:cNvPr>
            <p:cNvSpPr/>
            <p:nvPr/>
          </p:nvSpPr>
          <p:spPr>
            <a:xfrm>
              <a:off x="5849568" y="4130496"/>
              <a:ext cx="6096000" cy="738664"/>
            </a:xfrm>
            <a:prstGeom prst="rect">
              <a:avLst/>
            </a:prstGeom>
          </p:spPr>
          <p:txBody>
            <a:bodyPr>
              <a:spAutoFit/>
            </a:bodyPr>
            <a:lstStyle/>
            <a:p>
              <a:pPr marL="271463" indent="-271463">
                <a:spcBef>
                  <a:spcPts val="600"/>
                </a:spcBef>
                <a:buClr>
                  <a:schemeClr val="accent1"/>
                </a:buClr>
                <a:buSzPct val="100000"/>
                <a:buFont typeface="Wingdings" panose="05000000000000000000" pitchFamily="2" charset="2"/>
                <a:buChar char="§"/>
                <a:defRPr/>
              </a:pPr>
              <a:r>
                <a:rPr lang="en-US" sz="1400" dirty="0"/>
                <a:t>Once the payment list has been verified, the payment run is scheduled. A payment document is created and the general ledger and sub-ledger accounts are updated.</a:t>
              </a:r>
            </a:p>
          </p:txBody>
        </p:sp>
        <p:sp>
          <p:nvSpPr>
            <p:cNvPr id="6" name="Rectangle 5">
              <a:extLst>
                <a:ext uri="{FF2B5EF4-FFF2-40B4-BE49-F238E27FC236}">
                  <a16:creationId xmlns:a16="http://schemas.microsoft.com/office/drawing/2014/main" id="{46D9305A-9BD1-4C7E-A47D-98DAD5069A14}"/>
                </a:ext>
              </a:extLst>
            </p:cNvPr>
            <p:cNvSpPr/>
            <p:nvPr/>
          </p:nvSpPr>
          <p:spPr>
            <a:xfrm>
              <a:off x="5849568" y="5589240"/>
              <a:ext cx="6096000" cy="523220"/>
            </a:xfrm>
            <a:prstGeom prst="rect">
              <a:avLst/>
            </a:prstGeom>
          </p:spPr>
          <p:txBody>
            <a:bodyPr>
              <a:spAutoFit/>
            </a:bodyPr>
            <a:lstStyle/>
            <a:p>
              <a:pPr marL="271463" indent="-271463">
                <a:spcBef>
                  <a:spcPts val="600"/>
                </a:spcBef>
                <a:buClr>
                  <a:schemeClr val="accent1"/>
                </a:buClr>
                <a:buSzPct val="100000"/>
                <a:buFont typeface="Wingdings" panose="05000000000000000000" pitchFamily="2" charset="2"/>
                <a:buChar char="§"/>
                <a:defRPr/>
              </a:pPr>
              <a:r>
                <a:rPr lang="en-US" sz="1400" dirty="0"/>
                <a:t>The accounting functions are completed and a separate print program is scheduled to generate the payment media.</a:t>
              </a:r>
            </a:p>
          </p:txBody>
        </p:sp>
      </p:grpSp>
    </p:spTree>
    <p:extLst>
      <p:ext uri="{BB962C8B-B14F-4D97-AF65-F5344CB8AC3E}">
        <p14:creationId xmlns:p14="http://schemas.microsoft.com/office/powerpoint/2010/main" val="1854971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8" name="Rectangle 4"/>
          <p:cNvSpPr>
            <a:spLocks noGrp="1" noChangeArrowheads="1"/>
          </p:cNvSpPr>
          <p:nvPr>
            <p:ph type="title"/>
          </p:nvPr>
        </p:nvSpPr>
        <p:spPr/>
        <p:txBody>
          <a:bodyPr/>
          <a:lstStyle/>
          <a:p>
            <a:r>
              <a:rPr lang="en-US" dirty="0"/>
              <a:t>R/3 Payment Overview</a:t>
            </a:r>
          </a:p>
        </p:txBody>
      </p:sp>
      <p:pic>
        <p:nvPicPr>
          <p:cNvPr id="6" name="Picture 5">
            <a:extLst>
              <a:ext uri="{FF2B5EF4-FFF2-40B4-BE49-F238E27FC236}">
                <a16:creationId xmlns:a16="http://schemas.microsoft.com/office/drawing/2014/main" id="{F833B958-D168-4937-97E6-40E831012923}"/>
              </a:ext>
            </a:extLst>
          </p:cNvPr>
          <p:cNvPicPr>
            <a:picLocks noChangeAspect="1" noChangeArrowheads="1"/>
          </p:cNvPicPr>
          <p:nvPr/>
        </p:nvPicPr>
        <p:blipFill>
          <a:blip r:embed="rId3" cstate="print"/>
          <a:stretch>
            <a:fillRect/>
          </a:stretch>
        </p:blipFill>
        <p:spPr>
          <a:xfrm>
            <a:off x="1951893" y="980728"/>
            <a:ext cx="8288215" cy="5399881"/>
          </a:xfrm>
          <a:prstGeom prst="rect">
            <a:avLst/>
          </a:prstGeom>
        </p:spPr>
      </p:pic>
    </p:spTree>
    <p:extLst>
      <p:ext uri="{BB962C8B-B14F-4D97-AF65-F5344CB8AC3E}">
        <p14:creationId xmlns:p14="http://schemas.microsoft.com/office/powerpoint/2010/main" val="837828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6F6BC0-E03E-4986-A955-584975D8A178}"/>
              </a:ext>
            </a:extLst>
          </p:cNvPr>
          <p:cNvSpPr>
            <a:spLocks noGrp="1"/>
          </p:cNvSpPr>
          <p:nvPr>
            <p:ph type="title"/>
          </p:nvPr>
        </p:nvSpPr>
        <p:spPr/>
        <p:txBody>
          <a:bodyPr/>
          <a:lstStyle/>
          <a:p>
            <a:r>
              <a:rPr lang="en-US" dirty="0"/>
              <a:t>Fiori Tile: Manage Automatic Payments</a:t>
            </a:r>
          </a:p>
        </p:txBody>
      </p:sp>
      <p:pic>
        <p:nvPicPr>
          <p:cNvPr id="2" name="Picture 1">
            <a:extLst>
              <a:ext uri="{FF2B5EF4-FFF2-40B4-BE49-F238E27FC236}">
                <a16:creationId xmlns:a16="http://schemas.microsoft.com/office/drawing/2014/main" id="{52FEC40A-79F9-4A0C-8BF5-08D0638E57B5}"/>
              </a:ext>
            </a:extLst>
          </p:cNvPr>
          <p:cNvPicPr>
            <a:picLocks noChangeAspect="1"/>
          </p:cNvPicPr>
          <p:nvPr/>
        </p:nvPicPr>
        <p:blipFill>
          <a:blip r:embed="rId2"/>
          <a:stretch>
            <a:fillRect/>
          </a:stretch>
        </p:blipFill>
        <p:spPr>
          <a:xfrm>
            <a:off x="1698951" y="1259414"/>
            <a:ext cx="8794100" cy="2358823"/>
          </a:xfrm>
          <a:prstGeom prst="rect">
            <a:avLst/>
          </a:prstGeom>
        </p:spPr>
      </p:pic>
      <p:pic>
        <p:nvPicPr>
          <p:cNvPr id="4" name="Picture 3">
            <a:extLst>
              <a:ext uri="{FF2B5EF4-FFF2-40B4-BE49-F238E27FC236}">
                <a16:creationId xmlns:a16="http://schemas.microsoft.com/office/drawing/2014/main" id="{5A1B66C2-6641-44F2-97EF-47378CE4268B}"/>
              </a:ext>
            </a:extLst>
          </p:cNvPr>
          <p:cNvPicPr>
            <a:picLocks noChangeAspect="1"/>
          </p:cNvPicPr>
          <p:nvPr/>
        </p:nvPicPr>
        <p:blipFill>
          <a:blip r:embed="rId3"/>
          <a:stretch>
            <a:fillRect/>
          </a:stretch>
        </p:blipFill>
        <p:spPr>
          <a:xfrm>
            <a:off x="1694514" y="3805789"/>
            <a:ext cx="3321487" cy="2684937"/>
          </a:xfrm>
          <a:prstGeom prst="rect">
            <a:avLst/>
          </a:prstGeom>
        </p:spPr>
      </p:pic>
      <p:sp>
        <p:nvSpPr>
          <p:cNvPr id="8" name="Oval Callout 18">
            <a:extLst>
              <a:ext uri="{FF2B5EF4-FFF2-40B4-BE49-F238E27FC236}">
                <a16:creationId xmlns:a16="http://schemas.microsoft.com/office/drawing/2014/main" id="{5F8BBFBC-878D-4A22-91B4-7A58BDD6889F}"/>
              </a:ext>
            </a:extLst>
          </p:cNvPr>
          <p:cNvSpPr/>
          <p:nvPr/>
        </p:nvSpPr>
        <p:spPr>
          <a:xfrm>
            <a:off x="8586817" y="3805593"/>
            <a:ext cx="1844329" cy="859059"/>
          </a:xfrm>
          <a:prstGeom prst="wedgeEllipseCallout">
            <a:avLst>
              <a:gd name="adj1" fmla="val -1320"/>
              <a:gd name="adj2" fmla="val -11532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1.Click on “+” to create the New payment Run</a:t>
            </a:r>
          </a:p>
        </p:txBody>
      </p:sp>
      <p:sp>
        <p:nvSpPr>
          <p:cNvPr id="9" name="Oval Callout 18">
            <a:extLst>
              <a:ext uri="{FF2B5EF4-FFF2-40B4-BE49-F238E27FC236}">
                <a16:creationId xmlns:a16="http://schemas.microsoft.com/office/drawing/2014/main" id="{97C20180-099B-4C2B-910F-2936CCF4C758}"/>
              </a:ext>
            </a:extLst>
          </p:cNvPr>
          <p:cNvSpPr/>
          <p:nvPr/>
        </p:nvSpPr>
        <p:spPr>
          <a:xfrm>
            <a:off x="5687753" y="4560347"/>
            <a:ext cx="1844329" cy="859059"/>
          </a:xfrm>
          <a:prstGeom prst="wedgeEllipseCallout">
            <a:avLst>
              <a:gd name="adj1" fmla="val -115455"/>
              <a:gd name="adj2" fmla="val 885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2.Give the Run Date and Identification</a:t>
            </a:r>
          </a:p>
        </p:txBody>
      </p:sp>
    </p:spTree>
    <p:extLst>
      <p:ext uri="{BB962C8B-B14F-4D97-AF65-F5344CB8AC3E}">
        <p14:creationId xmlns:p14="http://schemas.microsoft.com/office/powerpoint/2010/main" val="10791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2611D0-E221-436F-8A07-7A5FD8FFD5D1}"/>
              </a:ext>
            </a:extLst>
          </p:cNvPr>
          <p:cNvPicPr>
            <a:picLocks noChangeAspect="1"/>
          </p:cNvPicPr>
          <p:nvPr/>
        </p:nvPicPr>
        <p:blipFill>
          <a:blip r:embed="rId2"/>
          <a:stretch>
            <a:fillRect/>
          </a:stretch>
        </p:blipFill>
        <p:spPr>
          <a:xfrm>
            <a:off x="1694516" y="1125002"/>
            <a:ext cx="8794099" cy="3985911"/>
          </a:xfrm>
          <a:prstGeom prst="rect">
            <a:avLst/>
          </a:prstGeom>
        </p:spPr>
      </p:pic>
      <p:sp>
        <p:nvSpPr>
          <p:cNvPr id="19" name="Oval Callout 18">
            <a:extLst>
              <a:ext uri="{FF2B5EF4-FFF2-40B4-BE49-F238E27FC236}">
                <a16:creationId xmlns:a16="http://schemas.microsoft.com/office/drawing/2014/main" id="{0DB4819A-ED2C-4206-A2DA-F851EE2A8E0E}"/>
              </a:ext>
            </a:extLst>
          </p:cNvPr>
          <p:cNvSpPr/>
          <p:nvPr/>
        </p:nvSpPr>
        <p:spPr>
          <a:xfrm>
            <a:off x="6982410" y="1248758"/>
            <a:ext cx="1536695" cy="653677"/>
          </a:xfrm>
          <a:prstGeom prst="wedgeEllipseCallout">
            <a:avLst>
              <a:gd name="adj1" fmla="val 110314"/>
              <a:gd name="adj2" fmla="val -9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4.Click on Save after entering the details</a:t>
            </a:r>
          </a:p>
        </p:txBody>
      </p:sp>
      <p:sp>
        <p:nvSpPr>
          <p:cNvPr id="7" name="Title 6">
            <a:extLst>
              <a:ext uri="{FF2B5EF4-FFF2-40B4-BE49-F238E27FC236}">
                <a16:creationId xmlns:a16="http://schemas.microsoft.com/office/drawing/2014/main" id="{C76F6BC0-E03E-4986-A955-584975D8A178}"/>
              </a:ext>
            </a:extLst>
          </p:cNvPr>
          <p:cNvSpPr>
            <a:spLocks noGrp="1"/>
          </p:cNvSpPr>
          <p:nvPr>
            <p:ph type="title"/>
          </p:nvPr>
        </p:nvSpPr>
        <p:spPr/>
        <p:txBody>
          <a:bodyPr/>
          <a:lstStyle/>
          <a:p>
            <a:r>
              <a:rPr lang="en-US" dirty="0"/>
              <a:t>Fiori Tile: Manage Automatic Payments</a:t>
            </a:r>
          </a:p>
        </p:txBody>
      </p:sp>
      <p:grpSp>
        <p:nvGrpSpPr>
          <p:cNvPr id="4" name="Group 3"/>
          <p:cNvGrpSpPr/>
          <p:nvPr/>
        </p:nvGrpSpPr>
        <p:grpSpPr>
          <a:xfrm>
            <a:off x="1694515" y="2220722"/>
            <a:ext cx="8546765" cy="4304279"/>
            <a:chOff x="170514" y="2220721"/>
            <a:chExt cx="8546765" cy="4304279"/>
          </a:xfrm>
        </p:grpSpPr>
        <p:sp>
          <p:nvSpPr>
            <p:cNvPr id="17" name="Rounded Rectangle 11">
              <a:extLst>
                <a:ext uri="{FF2B5EF4-FFF2-40B4-BE49-F238E27FC236}">
                  <a16:creationId xmlns:a16="http://schemas.microsoft.com/office/drawing/2014/main" id="{2B502F9D-DA50-43A9-B118-7E19FB7C66AF}"/>
                </a:ext>
              </a:extLst>
            </p:cNvPr>
            <p:cNvSpPr/>
            <p:nvPr/>
          </p:nvSpPr>
          <p:spPr>
            <a:xfrm>
              <a:off x="170514" y="2220721"/>
              <a:ext cx="8546765" cy="1435114"/>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8" name="Oval Callout 18">
              <a:extLst>
                <a:ext uri="{FF2B5EF4-FFF2-40B4-BE49-F238E27FC236}">
                  <a16:creationId xmlns:a16="http://schemas.microsoft.com/office/drawing/2014/main" id="{B10B68AF-DD0B-4ED7-A88E-AD34AFC89AEC}"/>
                </a:ext>
              </a:extLst>
            </p:cNvPr>
            <p:cNvSpPr/>
            <p:nvPr/>
          </p:nvSpPr>
          <p:spPr>
            <a:xfrm>
              <a:off x="2271490" y="5110911"/>
              <a:ext cx="3668510" cy="1414089"/>
            </a:xfrm>
            <a:prstGeom prst="wedgeEllipseCallout">
              <a:avLst>
                <a:gd name="adj1" fmla="val -24258"/>
                <a:gd name="adj2" fmla="val -14551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sz="900" b="1" dirty="0">
                  <a:solidFill>
                    <a:schemeClr val="tx1"/>
                  </a:solidFill>
                </a:rPr>
                <a:t>3.Enter the below details</a:t>
              </a:r>
            </a:p>
            <a:p>
              <a:r>
                <a:rPr lang="en-US" sz="900" b="1" dirty="0">
                  <a:solidFill>
                    <a:schemeClr val="tx1"/>
                  </a:solidFill>
                </a:rPr>
                <a:t>Posting Date</a:t>
              </a:r>
            </a:p>
            <a:p>
              <a:r>
                <a:rPr lang="en-US" sz="900" b="1" dirty="0">
                  <a:solidFill>
                    <a:schemeClr val="tx1"/>
                  </a:solidFill>
                </a:rPr>
                <a:t>Company Code</a:t>
              </a:r>
            </a:p>
            <a:p>
              <a:r>
                <a:rPr lang="en-US" sz="900" b="1" dirty="0">
                  <a:solidFill>
                    <a:schemeClr val="tx1"/>
                  </a:solidFill>
                </a:rPr>
                <a:t>Vendor</a:t>
              </a:r>
            </a:p>
            <a:p>
              <a:r>
                <a:rPr lang="en-US" sz="900" b="1" dirty="0">
                  <a:solidFill>
                    <a:schemeClr val="tx1"/>
                  </a:solidFill>
                </a:rPr>
                <a:t>Next Payment Date</a:t>
              </a:r>
            </a:p>
            <a:p>
              <a:r>
                <a:rPr lang="en-US" sz="900" b="1" dirty="0">
                  <a:solidFill>
                    <a:schemeClr val="tx1"/>
                  </a:solidFill>
                </a:rPr>
                <a:t>Document number to be cleared/paid</a:t>
              </a:r>
            </a:p>
          </p:txBody>
        </p:sp>
      </p:grpSp>
    </p:spTree>
    <p:extLst>
      <p:ext uri="{BB962C8B-B14F-4D97-AF65-F5344CB8AC3E}">
        <p14:creationId xmlns:p14="http://schemas.microsoft.com/office/powerpoint/2010/main" val="428862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3D77AB-92B4-4ED0-95F9-EA827CAF9C27}"/>
              </a:ext>
            </a:extLst>
          </p:cNvPr>
          <p:cNvPicPr>
            <a:picLocks noChangeAspect="1"/>
          </p:cNvPicPr>
          <p:nvPr/>
        </p:nvPicPr>
        <p:blipFill>
          <a:blip r:embed="rId2"/>
          <a:stretch>
            <a:fillRect/>
          </a:stretch>
        </p:blipFill>
        <p:spPr>
          <a:xfrm>
            <a:off x="1704001" y="1197000"/>
            <a:ext cx="8745659" cy="3888000"/>
          </a:xfrm>
          <a:prstGeom prst="rect">
            <a:avLst/>
          </a:prstGeom>
        </p:spPr>
      </p:pic>
      <p:sp>
        <p:nvSpPr>
          <p:cNvPr id="7" name="Title 6">
            <a:extLst>
              <a:ext uri="{FF2B5EF4-FFF2-40B4-BE49-F238E27FC236}">
                <a16:creationId xmlns:a16="http://schemas.microsoft.com/office/drawing/2014/main" id="{C76F6BC0-E03E-4986-A955-584975D8A178}"/>
              </a:ext>
            </a:extLst>
          </p:cNvPr>
          <p:cNvSpPr>
            <a:spLocks noGrp="1"/>
          </p:cNvSpPr>
          <p:nvPr>
            <p:ph type="title"/>
          </p:nvPr>
        </p:nvSpPr>
        <p:spPr/>
        <p:txBody>
          <a:bodyPr/>
          <a:lstStyle/>
          <a:p>
            <a:r>
              <a:rPr lang="en-US" dirty="0"/>
              <a:t>Fiori Tile: Manage Automatic Payments</a:t>
            </a:r>
          </a:p>
        </p:txBody>
      </p:sp>
      <p:pic>
        <p:nvPicPr>
          <p:cNvPr id="8" name="Picture 7">
            <a:extLst>
              <a:ext uri="{FF2B5EF4-FFF2-40B4-BE49-F238E27FC236}">
                <a16:creationId xmlns:a16="http://schemas.microsoft.com/office/drawing/2014/main" id="{0B5C0FF7-4EF6-4600-8D7F-8E6C357F7A23}"/>
              </a:ext>
            </a:extLst>
          </p:cNvPr>
          <p:cNvPicPr>
            <a:picLocks noChangeAspect="1"/>
          </p:cNvPicPr>
          <p:nvPr/>
        </p:nvPicPr>
        <p:blipFill>
          <a:blip r:embed="rId3"/>
          <a:stretch>
            <a:fillRect/>
          </a:stretch>
        </p:blipFill>
        <p:spPr>
          <a:xfrm>
            <a:off x="2743893" y="3789001"/>
            <a:ext cx="3328307" cy="2721823"/>
          </a:xfrm>
          <a:prstGeom prst="rect">
            <a:avLst/>
          </a:prstGeom>
        </p:spPr>
      </p:pic>
      <p:sp>
        <p:nvSpPr>
          <p:cNvPr id="9" name="Oval Callout 18">
            <a:extLst>
              <a:ext uri="{FF2B5EF4-FFF2-40B4-BE49-F238E27FC236}">
                <a16:creationId xmlns:a16="http://schemas.microsoft.com/office/drawing/2014/main" id="{F94E58B5-F150-46BF-AA0B-0B301E8389AF}"/>
              </a:ext>
            </a:extLst>
          </p:cNvPr>
          <p:cNvSpPr/>
          <p:nvPr/>
        </p:nvSpPr>
        <p:spPr>
          <a:xfrm>
            <a:off x="5857305" y="1465297"/>
            <a:ext cx="1549595" cy="582496"/>
          </a:xfrm>
          <a:prstGeom prst="wedgeEllipseCallout">
            <a:avLst>
              <a:gd name="adj1" fmla="val 126837"/>
              <a:gd name="adj2" fmla="val -2187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5.Click On Schedule</a:t>
            </a:r>
          </a:p>
        </p:txBody>
      </p:sp>
      <p:sp>
        <p:nvSpPr>
          <p:cNvPr id="10" name="Oval Callout 18">
            <a:extLst>
              <a:ext uri="{FF2B5EF4-FFF2-40B4-BE49-F238E27FC236}">
                <a16:creationId xmlns:a16="http://schemas.microsoft.com/office/drawing/2014/main" id="{F21F2E53-FA90-4BE6-A9A3-2C4BD0C95159}"/>
              </a:ext>
            </a:extLst>
          </p:cNvPr>
          <p:cNvSpPr/>
          <p:nvPr/>
        </p:nvSpPr>
        <p:spPr>
          <a:xfrm>
            <a:off x="6890044" y="5170000"/>
            <a:ext cx="1844329" cy="859059"/>
          </a:xfrm>
          <a:prstGeom prst="wedgeEllipseCallout">
            <a:avLst>
              <a:gd name="adj1" fmla="val -189824"/>
              <a:gd name="adj2" fmla="val 775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6.Check “Start Immediately”.</a:t>
            </a:r>
          </a:p>
        </p:txBody>
      </p:sp>
    </p:spTree>
    <p:extLst>
      <p:ext uri="{BB962C8B-B14F-4D97-AF65-F5344CB8AC3E}">
        <p14:creationId xmlns:p14="http://schemas.microsoft.com/office/powerpoint/2010/main" val="97340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6F6BC0-E03E-4986-A955-584975D8A178}"/>
              </a:ext>
            </a:extLst>
          </p:cNvPr>
          <p:cNvSpPr>
            <a:spLocks noGrp="1"/>
          </p:cNvSpPr>
          <p:nvPr>
            <p:ph type="title"/>
          </p:nvPr>
        </p:nvSpPr>
        <p:spPr/>
        <p:txBody>
          <a:bodyPr/>
          <a:lstStyle/>
          <a:p>
            <a:r>
              <a:rPr lang="en-US" dirty="0"/>
              <a:t>Fiori Tile: Manage Automatic Payments</a:t>
            </a:r>
          </a:p>
        </p:txBody>
      </p:sp>
      <p:pic>
        <p:nvPicPr>
          <p:cNvPr id="4" name="Picture 3">
            <a:extLst>
              <a:ext uri="{FF2B5EF4-FFF2-40B4-BE49-F238E27FC236}">
                <a16:creationId xmlns:a16="http://schemas.microsoft.com/office/drawing/2014/main" id="{DF6EF806-BF80-4675-9F6C-E6147FFEEF0C}"/>
              </a:ext>
            </a:extLst>
          </p:cNvPr>
          <p:cNvPicPr>
            <a:picLocks noChangeAspect="1"/>
          </p:cNvPicPr>
          <p:nvPr/>
        </p:nvPicPr>
        <p:blipFill>
          <a:blip r:embed="rId2"/>
          <a:stretch>
            <a:fillRect/>
          </a:stretch>
        </p:blipFill>
        <p:spPr>
          <a:xfrm>
            <a:off x="1694513" y="3514727"/>
            <a:ext cx="3384000" cy="2992256"/>
          </a:xfrm>
          <a:prstGeom prst="rect">
            <a:avLst/>
          </a:prstGeom>
        </p:spPr>
      </p:pic>
      <p:pic>
        <p:nvPicPr>
          <p:cNvPr id="2" name="Picture 1">
            <a:extLst>
              <a:ext uri="{FF2B5EF4-FFF2-40B4-BE49-F238E27FC236}">
                <a16:creationId xmlns:a16="http://schemas.microsoft.com/office/drawing/2014/main" id="{42D7199A-3681-4B06-A6D5-B9F035942B4F}"/>
              </a:ext>
            </a:extLst>
          </p:cNvPr>
          <p:cNvPicPr>
            <a:picLocks noChangeAspect="1"/>
          </p:cNvPicPr>
          <p:nvPr/>
        </p:nvPicPr>
        <p:blipFill>
          <a:blip r:embed="rId3"/>
          <a:stretch>
            <a:fillRect/>
          </a:stretch>
        </p:blipFill>
        <p:spPr>
          <a:xfrm>
            <a:off x="1694514" y="977076"/>
            <a:ext cx="8794100" cy="2353881"/>
          </a:xfrm>
          <a:prstGeom prst="rect">
            <a:avLst/>
          </a:prstGeom>
        </p:spPr>
      </p:pic>
      <p:sp>
        <p:nvSpPr>
          <p:cNvPr id="8" name="Oval Callout 18">
            <a:extLst>
              <a:ext uri="{FF2B5EF4-FFF2-40B4-BE49-F238E27FC236}">
                <a16:creationId xmlns:a16="http://schemas.microsoft.com/office/drawing/2014/main" id="{76945656-188A-4457-9BDA-AD1E282B58A0}"/>
              </a:ext>
            </a:extLst>
          </p:cNvPr>
          <p:cNvSpPr/>
          <p:nvPr/>
        </p:nvSpPr>
        <p:spPr>
          <a:xfrm>
            <a:off x="5506193" y="2129513"/>
            <a:ext cx="1773755" cy="826187"/>
          </a:xfrm>
          <a:prstGeom prst="wedgeEllipseCallout">
            <a:avLst>
              <a:gd name="adj1" fmla="val -113906"/>
              <a:gd name="adj2" fmla="val 7205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Proposal Scheduled and Updated</a:t>
            </a:r>
          </a:p>
        </p:txBody>
      </p:sp>
      <p:sp>
        <p:nvSpPr>
          <p:cNvPr id="9" name="Oval Callout 18">
            <a:extLst>
              <a:ext uri="{FF2B5EF4-FFF2-40B4-BE49-F238E27FC236}">
                <a16:creationId xmlns:a16="http://schemas.microsoft.com/office/drawing/2014/main" id="{2521FD21-AD19-4B27-A142-7CAFB50D861D}"/>
              </a:ext>
            </a:extLst>
          </p:cNvPr>
          <p:cNvSpPr/>
          <p:nvPr/>
        </p:nvSpPr>
        <p:spPr>
          <a:xfrm>
            <a:off x="5893028" y="3857808"/>
            <a:ext cx="1844329" cy="859059"/>
          </a:xfrm>
          <a:prstGeom prst="wedgeEllipseCallout">
            <a:avLst>
              <a:gd name="adj1" fmla="val -115455"/>
              <a:gd name="adj2" fmla="val 885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7.Click on Schedule Payment</a:t>
            </a:r>
          </a:p>
        </p:txBody>
      </p:sp>
      <p:sp>
        <p:nvSpPr>
          <p:cNvPr id="10" name="Oval Callout 18">
            <a:extLst>
              <a:ext uri="{FF2B5EF4-FFF2-40B4-BE49-F238E27FC236}">
                <a16:creationId xmlns:a16="http://schemas.microsoft.com/office/drawing/2014/main" id="{D4B1D879-C812-435B-A765-DE1E5810E2A0}"/>
              </a:ext>
            </a:extLst>
          </p:cNvPr>
          <p:cNvSpPr/>
          <p:nvPr/>
        </p:nvSpPr>
        <p:spPr>
          <a:xfrm>
            <a:off x="6773216" y="5520067"/>
            <a:ext cx="1844329" cy="859059"/>
          </a:xfrm>
          <a:prstGeom prst="wedgeEllipseCallout">
            <a:avLst>
              <a:gd name="adj1" fmla="val -218976"/>
              <a:gd name="adj2" fmla="val -1949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8.Click on Start Immediately and click Schedule</a:t>
            </a:r>
          </a:p>
        </p:txBody>
      </p:sp>
    </p:spTree>
    <p:extLst>
      <p:ext uri="{BB962C8B-B14F-4D97-AF65-F5344CB8AC3E}">
        <p14:creationId xmlns:p14="http://schemas.microsoft.com/office/powerpoint/2010/main" val="137253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Effect transition="in" filter="fade">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6F6BC0-E03E-4986-A955-584975D8A178}"/>
              </a:ext>
            </a:extLst>
          </p:cNvPr>
          <p:cNvSpPr>
            <a:spLocks noGrp="1"/>
          </p:cNvSpPr>
          <p:nvPr>
            <p:ph type="title"/>
          </p:nvPr>
        </p:nvSpPr>
        <p:spPr/>
        <p:txBody>
          <a:bodyPr/>
          <a:lstStyle/>
          <a:p>
            <a:r>
              <a:rPr lang="en-US" dirty="0"/>
              <a:t>Fiori Tile: Manage Automatic Payments</a:t>
            </a:r>
          </a:p>
        </p:txBody>
      </p:sp>
      <p:pic>
        <p:nvPicPr>
          <p:cNvPr id="5" name="Picture 4">
            <a:extLst>
              <a:ext uri="{FF2B5EF4-FFF2-40B4-BE49-F238E27FC236}">
                <a16:creationId xmlns:a16="http://schemas.microsoft.com/office/drawing/2014/main" id="{16064DC8-9F7E-46A6-BD44-3FDD48D21BA1}"/>
              </a:ext>
            </a:extLst>
          </p:cNvPr>
          <p:cNvPicPr>
            <a:picLocks noChangeAspect="1"/>
          </p:cNvPicPr>
          <p:nvPr/>
        </p:nvPicPr>
        <p:blipFill>
          <a:blip r:embed="rId2"/>
          <a:stretch>
            <a:fillRect/>
          </a:stretch>
        </p:blipFill>
        <p:spPr>
          <a:xfrm>
            <a:off x="1704000" y="1269001"/>
            <a:ext cx="8784613" cy="2376000"/>
          </a:xfrm>
          <a:prstGeom prst="rect">
            <a:avLst/>
          </a:prstGeom>
        </p:spPr>
      </p:pic>
      <p:sp>
        <p:nvSpPr>
          <p:cNvPr id="8" name="Oval Callout 18">
            <a:extLst>
              <a:ext uri="{FF2B5EF4-FFF2-40B4-BE49-F238E27FC236}">
                <a16:creationId xmlns:a16="http://schemas.microsoft.com/office/drawing/2014/main" id="{F3870620-3FBB-4583-BF72-E9192516D70B}"/>
              </a:ext>
            </a:extLst>
          </p:cNvPr>
          <p:cNvSpPr/>
          <p:nvPr/>
        </p:nvSpPr>
        <p:spPr>
          <a:xfrm>
            <a:off x="3992564" y="1910710"/>
            <a:ext cx="1771841" cy="832405"/>
          </a:xfrm>
          <a:prstGeom prst="wedgeEllipseCallout">
            <a:avLst>
              <a:gd name="adj1" fmla="val -107192"/>
              <a:gd name="adj2" fmla="val 11641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9.Payment posted.</a:t>
            </a:r>
          </a:p>
        </p:txBody>
      </p:sp>
    </p:spTree>
    <p:extLst>
      <p:ext uri="{BB962C8B-B14F-4D97-AF65-F5344CB8AC3E}">
        <p14:creationId xmlns:p14="http://schemas.microsoft.com/office/powerpoint/2010/main" val="363450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dirty="0"/>
              <a:t>Payment Program Run</a:t>
            </a:r>
          </a:p>
        </p:txBody>
      </p:sp>
      <p:pic>
        <p:nvPicPr>
          <p:cNvPr id="5" name="Picture 3">
            <a:extLst>
              <a:ext uri="{FF2B5EF4-FFF2-40B4-BE49-F238E27FC236}">
                <a16:creationId xmlns:a16="http://schemas.microsoft.com/office/drawing/2014/main" id="{71993CD1-58D1-4247-BC69-FE165E98BF71}"/>
              </a:ext>
            </a:extLst>
          </p:cNvPr>
          <p:cNvPicPr>
            <a:picLocks noChangeAspect="1" noChangeArrowheads="1"/>
          </p:cNvPicPr>
          <p:nvPr/>
        </p:nvPicPr>
        <p:blipFill>
          <a:blip r:embed="rId2" cstate="print"/>
          <a:stretch>
            <a:fillRect/>
          </a:stretch>
        </p:blipFill>
        <p:spPr>
          <a:xfrm>
            <a:off x="3265715" y="1064315"/>
            <a:ext cx="5660572" cy="5423310"/>
          </a:xfrm>
          <a:prstGeom prst="rect">
            <a:avLst/>
          </a:prstGeom>
        </p:spPr>
      </p:pic>
    </p:spTree>
    <p:extLst>
      <p:ext uri="{BB962C8B-B14F-4D97-AF65-F5344CB8AC3E}">
        <p14:creationId xmlns:p14="http://schemas.microsoft.com/office/powerpoint/2010/main" val="19688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Incoming Invoices </a:t>
            </a:r>
          </a:p>
        </p:txBody>
      </p:sp>
      <p:pic>
        <p:nvPicPr>
          <p:cNvPr id="7" name="Picture 6">
            <a:extLst>
              <a:ext uri="{FF2B5EF4-FFF2-40B4-BE49-F238E27FC236}">
                <a16:creationId xmlns:a16="http://schemas.microsoft.com/office/drawing/2014/main" id="{79B85E28-3ECC-4F71-8478-5C3ECB1C661C}"/>
              </a:ext>
            </a:extLst>
          </p:cNvPr>
          <p:cNvPicPr>
            <a:picLocks noChangeAspect="1"/>
          </p:cNvPicPr>
          <p:nvPr/>
        </p:nvPicPr>
        <p:blipFill>
          <a:blip r:embed="rId2"/>
          <a:stretch>
            <a:fillRect/>
          </a:stretch>
        </p:blipFill>
        <p:spPr>
          <a:xfrm>
            <a:off x="1738604" y="5602889"/>
            <a:ext cx="8714792" cy="269060"/>
          </a:xfrm>
          <a:prstGeom prst="rect">
            <a:avLst/>
          </a:prstGeom>
        </p:spPr>
      </p:pic>
      <p:pic>
        <p:nvPicPr>
          <p:cNvPr id="8" name="Picture 7">
            <a:extLst>
              <a:ext uri="{FF2B5EF4-FFF2-40B4-BE49-F238E27FC236}">
                <a16:creationId xmlns:a16="http://schemas.microsoft.com/office/drawing/2014/main" id="{77DA33FE-17D4-467D-816C-88ED71DAAB71}"/>
              </a:ext>
            </a:extLst>
          </p:cNvPr>
          <p:cNvPicPr>
            <a:picLocks noChangeAspect="1"/>
          </p:cNvPicPr>
          <p:nvPr/>
        </p:nvPicPr>
        <p:blipFill>
          <a:blip r:embed="rId3"/>
          <a:stretch>
            <a:fillRect/>
          </a:stretch>
        </p:blipFill>
        <p:spPr>
          <a:xfrm>
            <a:off x="1738604" y="1413000"/>
            <a:ext cx="8714792" cy="3876829"/>
          </a:xfrm>
          <a:prstGeom prst="rect">
            <a:avLst/>
          </a:prstGeom>
        </p:spPr>
      </p:pic>
      <p:sp>
        <p:nvSpPr>
          <p:cNvPr id="9" name="Oval Callout 18">
            <a:extLst>
              <a:ext uri="{FF2B5EF4-FFF2-40B4-BE49-F238E27FC236}">
                <a16:creationId xmlns:a16="http://schemas.microsoft.com/office/drawing/2014/main" id="{BE7B5A74-EFB1-4994-9A51-353A0C62D1A2}"/>
              </a:ext>
            </a:extLst>
          </p:cNvPr>
          <p:cNvSpPr/>
          <p:nvPr/>
        </p:nvSpPr>
        <p:spPr>
          <a:xfrm>
            <a:off x="5716801" y="3638600"/>
            <a:ext cx="1289155" cy="506413"/>
          </a:xfrm>
          <a:prstGeom prst="wedgeEllipseCallout">
            <a:avLst>
              <a:gd name="adj1" fmla="val -274259"/>
              <a:gd name="adj2" fmla="val 21665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8.Invoice Document Posted</a:t>
            </a:r>
          </a:p>
        </p:txBody>
      </p:sp>
      <p:sp>
        <p:nvSpPr>
          <p:cNvPr id="10" name="Oval Callout 18">
            <a:extLst>
              <a:ext uri="{FF2B5EF4-FFF2-40B4-BE49-F238E27FC236}">
                <a16:creationId xmlns:a16="http://schemas.microsoft.com/office/drawing/2014/main" id="{FD372767-E284-4485-BFF2-A54B69656CDD}"/>
              </a:ext>
            </a:extLst>
          </p:cNvPr>
          <p:cNvSpPr/>
          <p:nvPr/>
        </p:nvSpPr>
        <p:spPr>
          <a:xfrm>
            <a:off x="8855451" y="1914909"/>
            <a:ext cx="1289155" cy="694321"/>
          </a:xfrm>
          <a:prstGeom prst="wedgeEllipseCallout">
            <a:avLst>
              <a:gd name="adj1" fmla="val -184829"/>
              <a:gd name="adj2" fmla="val -110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7.In order to display the Invoice click here</a:t>
            </a:r>
          </a:p>
        </p:txBody>
      </p:sp>
    </p:spTree>
    <p:extLst>
      <p:ext uri="{BB962C8B-B14F-4D97-AF65-F5344CB8AC3E}">
        <p14:creationId xmlns:p14="http://schemas.microsoft.com/office/powerpoint/2010/main" val="2011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4" name="Rectangle 4"/>
          <p:cNvSpPr>
            <a:spLocks noGrp="1" noChangeArrowheads="1"/>
          </p:cNvSpPr>
          <p:nvPr>
            <p:ph type="title"/>
          </p:nvPr>
        </p:nvSpPr>
        <p:spPr/>
        <p:txBody>
          <a:bodyPr/>
          <a:lstStyle/>
          <a:p>
            <a:r>
              <a:rPr lang="en-US" dirty="0"/>
              <a:t>Parameter Screen</a:t>
            </a:r>
          </a:p>
        </p:txBody>
      </p:sp>
      <p:pic>
        <p:nvPicPr>
          <p:cNvPr id="58371" name="Picture 5"/>
          <p:cNvPicPr>
            <a:picLocks noChangeAspect="1" noChangeArrowheads="1"/>
          </p:cNvPicPr>
          <p:nvPr/>
        </p:nvPicPr>
        <p:blipFill>
          <a:blip r:embed="rId3" cstate="print"/>
          <a:stretch>
            <a:fillRect/>
          </a:stretch>
        </p:blipFill>
        <p:spPr bwMode="auto">
          <a:xfrm>
            <a:off x="3183008" y="876301"/>
            <a:ext cx="5520170" cy="5686456"/>
          </a:xfrm>
          <a:prstGeom prst="rect">
            <a:avLst/>
          </a:prstGeom>
        </p:spPr>
      </p:pic>
    </p:spTree>
    <p:extLst>
      <p:ext uri="{BB962C8B-B14F-4D97-AF65-F5344CB8AC3E}">
        <p14:creationId xmlns:p14="http://schemas.microsoft.com/office/powerpoint/2010/main" val="2981047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6" name="Rectangle 4"/>
          <p:cNvSpPr>
            <a:spLocks noGrp="1" noChangeArrowheads="1"/>
          </p:cNvSpPr>
          <p:nvPr>
            <p:ph type="title"/>
          </p:nvPr>
        </p:nvSpPr>
        <p:spPr/>
        <p:txBody>
          <a:bodyPr/>
          <a:lstStyle/>
          <a:p>
            <a:r>
              <a:rPr lang="en-US" dirty="0"/>
              <a:t>Additional Logging Type</a:t>
            </a:r>
          </a:p>
        </p:txBody>
      </p:sp>
      <p:pic>
        <p:nvPicPr>
          <p:cNvPr id="59395" name="Picture 5"/>
          <p:cNvPicPr>
            <a:picLocks noChangeAspect="1" noChangeArrowheads="1"/>
          </p:cNvPicPr>
          <p:nvPr/>
        </p:nvPicPr>
        <p:blipFill>
          <a:blip r:embed="rId2" cstate="print"/>
          <a:stretch>
            <a:fillRect/>
          </a:stretch>
        </p:blipFill>
        <p:spPr bwMode="auto">
          <a:xfrm>
            <a:off x="3333225" y="1001225"/>
            <a:ext cx="5525550" cy="5562329"/>
          </a:xfrm>
          <a:prstGeom prst="rect">
            <a:avLst/>
          </a:prstGeom>
        </p:spPr>
      </p:pic>
    </p:spTree>
    <p:extLst>
      <p:ext uri="{BB962C8B-B14F-4D97-AF65-F5344CB8AC3E}">
        <p14:creationId xmlns:p14="http://schemas.microsoft.com/office/powerpoint/2010/main" val="2764258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4" name="Rectangle 4"/>
          <p:cNvSpPr>
            <a:spLocks noGrp="1" noChangeArrowheads="1"/>
          </p:cNvSpPr>
          <p:nvPr>
            <p:ph type="title"/>
          </p:nvPr>
        </p:nvSpPr>
        <p:spPr/>
        <p:txBody>
          <a:bodyPr/>
          <a:lstStyle/>
          <a:p>
            <a:r>
              <a:rPr lang="en-US" dirty="0"/>
              <a:t>Print Out / Data Medium</a:t>
            </a:r>
          </a:p>
        </p:txBody>
      </p:sp>
      <p:pic>
        <p:nvPicPr>
          <p:cNvPr id="60419" name="Picture 5"/>
          <p:cNvPicPr>
            <a:picLocks noChangeAspect="1" noChangeArrowheads="1"/>
          </p:cNvPicPr>
          <p:nvPr/>
        </p:nvPicPr>
        <p:blipFill>
          <a:blip r:embed="rId3" cstate="print"/>
          <a:stretch>
            <a:fillRect/>
          </a:stretch>
        </p:blipFill>
        <p:spPr bwMode="auto">
          <a:xfrm>
            <a:off x="3099644" y="975320"/>
            <a:ext cx="5992712" cy="5658828"/>
          </a:xfrm>
          <a:prstGeom prst="rect">
            <a:avLst/>
          </a:prstGeom>
        </p:spPr>
      </p:pic>
    </p:spTree>
    <p:extLst>
      <p:ext uri="{BB962C8B-B14F-4D97-AF65-F5344CB8AC3E}">
        <p14:creationId xmlns:p14="http://schemas.microsoft.com/office/powerpoint/2010/main" val="4239112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Print Program</a:t>
            </a:r>
          </a:p>
        </p:txBody>
      </p:sp>
      <p:sp>
        <p:nvSpPr>
          <p:cNvPr id="23567" name="Rectangle 16"/>
          <p:cNvSpPr>
            <a:spLocks noChangeArrowheads="1"/>
          </p:cNvSpPr>
          <p:nvPr/>
        </p:nvSpPr>
        <p:spPr bwMode="auto">
          <a:xfrm>
            <a:off x="1073494" y="1196800"/>
            <a:ext cx="3960000" cy="432000"/>
          </a:xfrm>
          <a:prstGeom prst="rect">
            <a:avLst/>
          </a:prstGeom>
          <a:solidFill>
            <a:schemeClr val="accent1"/>
          </a:solidFill>
          <a:ln w="9525" algn="ctr">
            <a:solidFill>
              <a:srgbClr val="FFFFFF"/>
            </a:solidFill>
            <a:miter lim="800000"/>
            <a:headEnd/>
            <a:tailEnd/>
          </a:ln>
        </p:spPr>
        <p:txBody>
          <a:bodyPr wrap="none" anchor="ctr"/>
          <a:lstStyle/>
          <a:p>
            <a:pPr algn="ctr"/>
            <a:r>
              <a:rPr lang="en-US" sz="1600" b="1" dirty="0">
                <a:solidFill>
                  <a:srgbClr val="FFFFFF"/>
                </a:solidFill>
                <a:latin typeface="+mj-lt"/>
              </a:rPr>
              <a:t>Define in Print Programs</a:t>
            </a:r>
          </a:p>
        </p:txBody>
      </p:sp>
      <p:pic>
        <p:nvPicPr>
          <p:cNvPr id="17" name="Picture 5">
            <a:extLst>
              <a:ext uri="{FF2B5EF4-FFF2-40B4-BE49-F238E27FC236}">
                <a16:creationId xmlns:a16="http://schemas.microsoft.com/office/drawing/2014/main" id="{AFA4A0AE-DDE0-484D-84EB-37E5B3688692}"/>
              </a:ext>
            </a:extLst>
          </p:cNvPr>
          <p:cNvPicPr>
            <a:picLocks noChangeAspect="1" noChangeArrowheads="1"/>
          </p:cNvPicPr>
          <p:nvPr/>
        </p:nvPicPr>
        <p:blipFill>
          <a:blip r:embed="rId3" cstate="print"/>
          <a:stretch>
            <a:fillRect/>
          </a:stretch>
        </p:blipFill>
        <p:spPr>
          <a:xfrm>
            <a:off x="6372396" y="1767007"/>
            <a:ext cx="5571429" cy="3123809"/>
          </a:xfrm>
          <a:prstGeom prst="rect">
            <a:avLst/>
          </a:prstGeom>
          <a:ln>
            <a:solidFill>
              <a:schemeClr val="accent2"/>
            </a:solidFill>
          </a:ln>
        </p:spPr>
      </p:pic>
      <p:sp>
        <p:nvSpPr>
          <p:cNvPr id="19" name="Rectangle 16">
            <a:extLst>
              <a:ext uri="{FF2B5EF4-FFF2-40B4-BE49-F238E27FC236}">
                <a16:creationId xmlns:a16="http://schemas.microsoft.com/office/drawing/2014/main" id="{1660F7D5-FB0F-4364-BE85-2897A842980E}"/>
              </a:ext>
            </a:extLst>
          </p:cNvPr>
          <p:cNvSpPr>
            <a:spLocks noChangeArrowheads="1"/>
          </p:cNvSpPr>
          <p:nvPr/>
        </p:nvSpPr>
        <p:spPr bwMode="auto">
          <a:xfrm>
            <a:off x="7178110" y="1196800"/>
            <a:ext cx="3960000" cy="432000"/>
          </a:xfrm>
          <a:prstGeom prst="rect">
            <a:avLst/>
          </a:prstGeom>
          <a:solidFill>
            <a:schemeClr val="accent1"/>
          </a:solidFill>
          <a:ln w="9525" algn="ctr">
            <a:solidFill>
              <a:srgbClr val="FFFFFF"/>
            </a:solidFill>
            <a:miter lim="800000"/>
            <a:headEnd/>
            <a:tailEnd/>
          </a:ln>
        </p:spPr>
        <p:txBody>
          <a:bodyPr wrap="none" anchor="ctr"/>
          <a:lstStyle/>
          <a:p>
            <a:pPr algn="ctr"/>
            <a:r>
              <a:rPr lang="en-US" sz="1600" b="1" dirty="0">
                <a:solidFill>
                  <a:srgbClr val="FFFFFF"/>
                </a:solidFill>
                <a:latin typeface="+mj-lt"/>
              </a:rPr>
              <a:t>Variants for Print Programs</a:t>
            </a:r>
          </a:p>
        </p:txBody>
      </p:sp>
      <p:sp>
        <p:nvSpPr>
          <p:cNvPr id="4" name="Rectangle 3">
            <a:extLst>
              <a:ext uri="{FF2B5EF4-FFF2-40B4-BE49-F238E27FC236}">
                <a16:creationId xmlns:a16="http://schemas.microsoft.com/office/drawing/2014/main" id="{CE45D889-B8A9-40EF-8FE5-4AEFE4A772D3}"/>
              </a:ext>
            </a:extLst>
          </p:cNvPr>
          <p:cNvSpPr/>
          <p:nvPr/>
        </p:nvSpPr>
        <p:spPr>
          <a:xfrm>
            <a:off x="227013" y="1767007"/>
            <a:ext cx="5652963" cy="3123809"/>
          </a:xfrm>
          <a:prstGeom prst="rect">
            <a:avLst/>
          </a:prstGeom>
          <a:ln>
            <a:solidFill>
              <a:schemeClr val="accent2"/>
            </a:solidFill>
          </a:ln>
        </p:spPr>
        <p:txBody>
          <a:bodyPr wrap="square" anchor="ctr">
            <a:noAutofit/>
          </a:bodyPr>
          <a:lstStyle/>
          <a:p>
            <a:pPr marL="271463" indent="-271463">
              <a:lnSpc>
                <a:spcPct val="100000"/>
              </a:lnSpc>
              <a:spcBef>
                <a:spcPts val="1800"/>
              </a:spcBef>
              <a:buClr>
                <a:schemeClr val="accent1"/>
              </a:buClr>
              <a:buFont typeface="Wingdings" panose="05000000000000000000" pitchFamily="2" charset="2"/>
              <a:buChar char="§"/>
              <a:defRPr/>
            </a:pPr>
            <a:r>
              <a:rPr lang="en-US" sz="1600" dirty="0"/>
              <a:t>To each payment method per country, a print program is assigned in configuration</a:t>
            </a:r>
          </a:p>
          <a:p>
            <a:pPr marL="271463" indent="-271463">
              <a:lnSpc>
                <a:spcPct val="100000"/>
              </a:lnSpc>
              <a:spcBef>
                <a:spcPts val="1800"/>
              </a:spcBef>
              <a:buClr>
                <a:schemeClr val="accent1"/>
              </a:buClr>
              <a:buFont typeface="Wingdings" panose="05000000000000000000" pitchFamily="2" charset="2"/>
              <a:buChar char="§"/>
              <a:defRPr/>
            </a:pPr>
            <a:r>
              <a:rPr lang="en-US" sz="1600" dirty="0"/>
              <a:t>To run the print programs the system needs at least one variant per print program, if several variants are allocated to a print program, the program will run once per variant</a:t>
            </a:r>
          </a:p>
          <a:p>
            <a:pPr marL="271463" indent="-271463">
              <a:lnSpc>
                <a:spcPct val="100000"/>
              </a:lnSpc>
              <a:spcBef>
                <a:spcPts val="1800"/>
              </a:spcBef>
              <a:buClr>
                <a:schemeClr val="accent1"/>
              </a:buClr>
              <a:buFont typeface="Wingdings" panose="05000000000000000000" pitchFamily="2" charset="2"/>
              <a:buChar char="§"/>
              <a:defRPr/>
            </a:pPr>
            <a:r>
              <a:rPr lang="en-US" sz="1600" dirty="0"/>
              <a:t>The Program Run Date and Identification Feature fields can be left free in the variants. These fields are filled dynamically when the program is run</a:t>
            </a:r>
          </a:p>
        </p:txBody>
      </p:sp>
    </p:spTree>
    <p:extLst>
      <p:ext uri="{BB962C8B-B14F-4D97-AF65-F5344CB8AC3E}">
        <p14:creationId xmlns:p14="http://schemas.microsoft.com/office/powerpoint/2010/main" val="1091994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a:t>Database Tables for FI-AP</a:t>
            </a:r>
          </a:p>
        </p:txBody>
      </p:sp>
      <p:sp>
        <p:nvSpPr>
          <p:cNvPr id="2" name="Rectangle 1"/>
          <p:cNvSpPr/>
          <p:nvPr/>
        </p:nvSpPr>
        <p:spPr>
          <a:xfrm>
            <a:off x="6816080" y="1667841"/>
            <a:ext cx="5288869" cy="3262432"/>
          </a:xfrm>
          <a:prstGeom prst="rect">
            <a:avLst/>
          </a:prstGeom>
        </p:spPr>
        <p:txBody>
          <a:bodyPr wrap="square">
            <a:spAutoFit/>
          </a:bodyPr>
          <a:lstStyle/>
          <a:p>
            <a:pPr>
              <a:spcBef>
                <a:spcPts val="1200"/>
              </a:spcBef>
            </a:pPr>
            <a:r>
              <a:rPr lang="en-US" sz="1400" b="1" dirty="0">
                <a:latin typeface="+mj-lt"/>
              </a:rPr>
              <a:t>Table Name Description                           </a:t>
            </a:r>
          </a:p>
          <a:p>
            <a:pPr marL="271463" indent="-271463">
              <a:spcBef>
                <a:spcPts val="1200"/>
              </a:spcBef>
              <a:buClr>
                <a:schemeClr val="accent1"/>
              </a:buClr>
              <a:buFont typeface="Wingdings" panose="05000000000000000000" pitchFamily="2" charset="2"/>
              <a:buChar char="§"/>
              <a:defRPr/>
            </a:pPr>
            <a:r>
              <a:rPr lang="en-US" sz="1400" dirty="0">
                <a:latin typeface="+mj-lt"/>
              </a:rPr>
              <a:t>LFB5       Vendor Master Dunning Data              </a:t>
            </a:r>
          </a:p>
          <a:p>
            <a:pPr marL="271463" indent="-271463">
              <a:spcBef>
                <a:spcPts val="1200"/>
              </a:spcBef>
              <a:buClr>
                <a:schemeClr val="accent1"/>
              </a:buClr>
              <a:buFont typeface="Wingdings" panose="05000000000000000000" pitchFamily="2" charset="2"/>
              <a:buChar char="§"/>
              <a:defRPr/>
            </a:pPr>
            <a:r>
              <a:rPr lang="en-US" sz="1400" dirty="0">
                <a:latin typeface="+mj-lt"/>
              </a:rPr>
              <a:t>LFBK       Vendor Master Bank Details              </a:t>
            </a:r>
          </a:p>
          <a:p>
            <a:pPr marL="271463" indent="-271463">
              <a:spcBef>
                <a:spcPts val="1200"/>
              </a:spcBef>
              <a:buClr>
                <a:schemeClr val="accent1"/>
              </a:buClr>
              <a:buFont typeface="Wingdings" panose="05000000000000000000" pitchFamily="2" charset="2"/>
              <a:buChar char="§"/>
              <a:defRPr/>
            </a:pPr>
            <a:r>
              <a:rPr lang="en-US" sz="1400" dirty="0">
                <a:latin typeface="+mj-lt"/>
              </a:rPr>
              <a:t>LFC1       Vendor Master Transaction Figures       </a:t>
            </a:r>
          </a:p>
          <a:p>
            <a:pPr marL="271463" indent="-271463">
              <a:spcBef>
                <a:spcPts val="1200"/>
              </a:spcBef>
              <a:buClr>
                <a:schemeClr val="accent1"/>
              </a:buClr>
              <a:buFont typeface="Wingdings" panose="05000000000000000000" pitchFamily="2" charset="2"/>
              <a:buChar char="§"/>
              <a:defRPr/>
            </a:pPr>
            <a:r>
              <a:rPr lang="en-US" sz="1400" dirty="0">
                <a:latin typeface="+mj-lt"/>
              </a:rPr>
              <a:t>LFC3       Vendor Master Special GL Transactions  </a:t>
            </a:r>
          </a:p>
          <a:p>
            <a:pPr marL="271463" indent="-271463">
              <a:spcBef>
                <a:spcPts val="1200"/>
              </a:spcBef>
              <a:buClr>
                <a:schemeClr val="accent1"/>
              </a:buClr>
              <a:buFont typeface="Wingdings" panose="05000000000000000000" pitchFamily="2" charset="2"/>
              <a:buChar char="§"/>
              <a:defRPr/>
            </a:pPr>
            <a:r>
              <a:rPr lang="en-US" sz="1400" dirty="0">
                <a:latin typeface="+mj-lt"/>
              </a:rPr>
              <a:t>LFA1       Vendor Master (General Section) </a:t>
            </a:r>
          </a:p>
          <a:p>
            <a:pPr marL="271463" indent="-271463">
              <a:spcBef>
                <a:spcPts val="1200"/>
              </a:spcBef>
              <a:buClr>
                <a:schemeClr val="accent1"/>
              </a:buClr>
              <a:buFont typeface="Wingdings" panose="05000000000000000000" pitchFamily="2" charset="2"/>
              <a:buChar char="§"/>
              <a:defRPr/>
            </a:pPr>
            <a:r>
              <a:rPr lang="en-US" sz="1400" dirty="0">
                <a:latin typeface="+mj-lt"/>
              </a:rPr>
              <a:t>LFB1        Vendor Master (Company Code section)  </a:t>
            </a:r>
          </a:p>
          <a:p>
            <a:pPr marL="271463" indent="-271463">
              <a:spcBef>
                <a:spcPts val="1200"/>
              </a:spcBef>
              <a:buClr>
                <a:schemeClr val="accent1"/>
              </a:buClr>
              <a:buFont typeface="Wingdings" panose="05000000000000000000" pitchFamily="2" charset="2"/>
              <a:buChar char="§"/>
              <a:defRPr/>
            </a:pPr>
            <a:r>
              <a:rPr lang="en-US" sz="1400" dirty="0">
                <a:latin typeface="+mj-lt"/>
              </a:rPr>
              <a:t>LFM1       Vendor Master record Purchasing org data</a:t>
            </a:r>
          </a:p>
          <a:p>
            <a:pPr marL="271463" indent="-271463">
              <a:spcBef>
                <a:spcPts val="1200"/>
              </a:spcBef>
              <a:buClr>
                <a:schemeClr val="accent1"/>
              </a:buClr>
              <a:buFont typeface="Wingdings" panose="05000000000000000000" pitchFamily="2" charset="2"/>
              <a:buChar char="§"/>
              <a:defRPr/>
            </a:pPr>
            <a:r>
              <a:rPr lang="en-US" sz="1400" dirty="0">
                <a:latin typeface="+mj-lt"/>
              </a:rPr>
              <a:t>LFM2       Vendor Master record: Purchasing Data </a:t>
            </a:r>
          </a:p>
        </p:txBody>
      </p:sp>
      <p:pic>
        <p:nvPicPr>
          <p:cNvPr id="6" name="Picture 3">
            <a:extLst>
              <a:ext uri="{FF2B5EF4-FFF2-40B4-BE49-F238E27FC236}">
                <a16:creationId xmlns:a16="http://schemas.microsoft.com/office/drawing/2014/main" id="{2725BDC8-A3F8-49B9-8DD6-DA8B2D48D3B0}"/>
              </a:ext>
            </a:extLst>
          </p:cNvPr>
          <p:cNvPicPr>
            <a:picLocks noChangeAspect="1" noChangeArrowheads="1"/>
          </p:cNvPicPr>
          <p:nvPr/>
        </p:nvPicPr>
        <p:blipFill>
          <a:blip r:embed="rId2" cstate="print"/>
          <a:stretch>
            <a:fillRect/>
          </a:stretch>
        </p:blipFill>
        <p:spPr>
          <a:xfrm>
            <a:off x="231067" y="1556792"/>
            <a:ext cx="6440997" cy="3484530"/>
          </a:xfrm>
          <a:prstGeom prst="rect">
            <a:avLst/>
          </a:prstGeom>
          <a:ln>
            <a:solidFill>
              <a:schemeClr val="accent2"/>
            </a:solidFill>
          </a:ln>
        </p:spPr>
      </p:pic>
    </p:spTree>
    <p:extLst>
      <p:ext uri="{BB962C8B-B14F-4D97-AF65-F5344CB8AC3E}">
        <p14:creationId xmlns:p14="http://schemas.microsoft.com/office/powerpoint/2010/main" val="1017852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Standard Reports: Vendors</a:t>
            </a:r>
          </a:p>
        </p:txBody>
      </p:sp>
      <p:pic>
        <p:nvPicPr>
          <p:cNvPr id="5" name="Picture 3">
            <a:extLst>
              <a:ext uri="{FF2B5EF4-FFF2-40B4-BE49-F238E27FC236}">
                <a16:creationId xmlns:a16="http://schemas.microsoft.com/office/drawing/2014/main" id="{AA0C3D3F-1241-4535-AA4E-F89C32E89342}"/>
              </a:ext>
            </a:extLst>
          </p:cNvPr>
          <p:cNvPicPr>
            <a:picLocks noChangeAspect="1" noChangeArrowheads="1"/>
          </p:cNvPicPr>
          <p:nvPr/>
        </p:nvPicPr>
        <p:blipFill>
          <a:blip r:embed="rId2" cstate="print"/>
          <a:stretch>
            <a:fillRect/>
          </a:stretch>
        </p:blipFill>
        <p:spPr>
          <a:xfrm>
            <a:off x="2925830" y="1085850"/>
            <a:ext cx="6340341" cy="5408217"/>
          </a:xfrm>
          <a:prstGeom prst="rect">
            <a:avLst/>
          </a:prstGeom>
        </p:spPr>
      </p:pic>
    </p:spTree>
    <p:extLst>
      <p:ext uri="{BB962C8B-B14F-4D97-AF65-F5344CB8AC3E}">
        <p14:creationId xmlns:p14="http://schemas.microsoft.com/office/powerpoint/2010/main" val="3166662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Selection Criteria</a:t>
            </a:r>
          </a:p>
        </p:txBody>
      </p:sp>
      <p:pic>
        <p:nvPicPr>
          <p:cNvPr id="5" name="Picture 3">
            <a:extLst>
              <a:ext uri="{FF2B5EF4-FFF2-40B4-BE49-F238E27FC236}">
                <a16:creationId xmlns:a16="http://schemas.microsoft.com/office/drawing/2014/main" id="{97CC01CD-0C9A-4F45-810F-7CC471EDDFD3}"/>
              </a:ext>
            </a:extLst>
          </p:cNvPr>
          <p:cNvPicPr>
            <a:picLocks noChangeAspect="1" noChangeArrowheads="1"/>
          </p:cNvPicPr>
          <p:nvPr/>
        </p:nvPicPr>
        <p:blipFill>
          <a:blip r:embed="rId3" cstate="print"/>
          <a:stretch>
            <a:fillRect/>
          </a:stretch>
        </p:blipFill>
        <p:spPr>
          <a:xfrm>
            <a:off x="2842495" y="1036609"/>
            <a:ext cx="6507011" cy="5488015"/>
          </a:xfrm>
          <a:prstGeom prst="rect">
            <a:avLst/>
          </a:prstGeom>
        </p:spPr>
      </p:pic>
    </p:spTree>
    <p:extLst>
      <p:ext uri="{BB962C8B-B14F-4D97-AF65-F5344CB8AC3E}">
        <p14:creationId xmlns:p14="http://schemas.microsoft.com/office/powerpoint/2010/main" val="15905330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Reports </a:t>
            </a:r>
          </a:p>
        </p:txBody>
      </p:sp>
      <p:pic>
        <p:nvPicPr>
          <p:cNvPr id="5" name="Picture 3">
            <a:extLst>
              <a:ext uri="{FF2B5EF4-FFF2-40B4-BE49-F238E27FC236}">
                <a16:creationId xmlns:a16="http://schemas.microsoft.com/office/drawing/2014/main" id="{C6D07204-56CB-482C-87C7-E5E3163DF547}"/>
              </a:ext>
            </a:extLst>
          </p:cNvPr>
          <p:cNvPicPr>
            <a:picLocks noChangeAspect="1" noChangeArrowheads="1"/>
          </p:cNvPicPr>
          <p:nvPr/>
        </p:nvPicPr>
        <p:blipFill>
          <a:blip r:embed="rId3" cstate="print"/>
          <a:stretch>
            <a:fillRect/>
          </a:stretch>
        </p:blipFill>
        <p:spPr>
          <a:xfrm>
            <a:off x="665992" y="963547"/>
            <a:ext cx="10860016" cy="5533333"/>
          </a:xfrm>
          <a:prstGeom prst="rect">
            <a:avLst/>
          </a:prstGeom>
        </p:spPr>
      </p:pic>
    </p:spTree>
    <p:extLst>
      <p:ext uri="{BB962C8B-B14F-4D97-AF65-F5344CB8AC3E}">
        <p14:creationId xmlns:p14="http://schemas.microsoft.com/office/powerpoint/2010/main" val="554246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040B842-1453-47AC-A9D4-7DAFE4792612}"/>
              </a:ext>
            </a:extLst>
          </p:cNvPr>
          <p:cNvSpPr/>
          <p:nvPr/>
        </p:nvSpPr>
        <p:spPr>
          <a:xfrm>
            <a:off x="238091" y="995091"/>
            <a:ext cx="11677683" cy="1785104"/>
          </a:xfrm>
          <a:prstGeom prst="rect">
            <a:avLst/>
          </a:prstGeom>
        </p:spPr>
        <p:txBody>
          <a:bodyPr wrap="square">
            <a:spAutoFit/>
          </a:bodyPr>
          <a:lstStyle/>
          <a:p>
            <a:pPr>
              <a:spcBef>
                <a:spcPts val="1800"/>
              </a:spcBef>
              <a:buClr>
                <a:schemeClr val="accent1"/>
              </a:buClr>
              <a:defRPr/>
            </a:pPr>
            <a:r>
              <a:rPr lang="en-US" sz="1600" b="1" dirty="0"/>
              <a:t>Reporting Tools</a:t>
            </a:r>
          </a:p>
          <a:p>
            <a:pPr marL="358775" indent="-358775">
              <a:spcBef>
                <a:spcPts val="1800"/>
              </a:spcBef>
              <a:buClr>
                <a:schemeClr val="accent1"/>
              </a:buClr>
              <a:buFont typeface="Wingdings" panose="05000000000000000000" pitchFamily="2" charset="2"/>
              <a:buChar char="§"/>
              <a:defRPr/>
            </a:pPr>
            <a:r>
              <a:rPr lang="en-US" sz="1600" dirty="0"/>
              <a:t>R/3 gives two tools to use when executing reports: Variants and area or reporting menus</a:t>
            </a:r>
          </a:p>
          <a:p>
            <a:pPr marL="358775" indent="-358775">
              <a:spcBef>
                <a:spcPts val="1800"/>
              </a:spcBef>
              <a:buClr>
                <a:schemeClr val="accent1"/>
              </a:buClr>
              <a:buFont typeface="Wingdings" panose="05000000000000000000" pitchFamily="2" charset="2"/>
              <a:buChar char="§"/>
              <a:defRPr/>
            </a:pPr>
            <a:r>
              <a:rPr lang="en-US" sz="1600" dirty="0"/>
              <a:t>The same report menus in the application area can be accessed from the information system as well. The reports are broken down into different “logical” categories within each application area i.e. balance reports, line item reports and master data reports</a:t>
            </a:r>
          </a:p>
        </p:txBody>
      </p:sp>
      <p:sp>
        <p:nvSpPr>
          <p:cNvPr id="519170" name="Rectangle 2"/>
          <p:cNvSpPr>
            <a:spLocks noGrp="1" noChangeArrowheads="1"/>
          </p:cNvSpPr>
          <p:nvPr>
            <p:ph type="title"/>
          </p:nvPr>
        </p:nvSpPr>
        <p:spPr/>
        <p:txBody>
          <a:bodyPr/>
          <a:lstStyle/>
          <a:p>
            <a:r>
              <a:rPr lang="en-US"/>
              <a:t>Standard Reports</a:t>
            </a:r>
          </a:p>
        </p:txBody>
      </p:sp>
    </p:spTree>
    <p:extLst>
      <p:ext uri="{BB962C8B-B14F-4D97-AF65-F5344CB8AC3E}">
        <p14:creationId xmlns:p14="http://schemas.microsoft.com/office/powerpoint/2010/main" val="2588990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dirty="0"/>
              <a:t>Reports ?</a:t>
            </a:r>
          </a:p>
        </p:txBody>
      </p:sp>
      <p:pic>
        <p:nvPicPr>
          <p:cNvPr id="31748" name="Picture 8"/>
          <p:cNvPicPr>
            <a:picLocks noChangeAspect="1" noChangeArrowheads="1"/>
          </p:cNvPicPr>
          <p:nvPr/>
        </p:nvPicPr>
        <p:blipFill>
          <a:blip r:embed="rId3" cstate="print"/>
          <a:stretch>
            <a:fillRect/>
          </a:stretch>
        </p:blipFill>
        <p:spPr bwMode="auto">
          <a:xfrm>
            <a:off x="4638624" y="764704"/>
            <a:ext cx="2914754" cy="585830"/>
          </a:xfrm>
          <a:prstGeom prst="rect">
            <a:avLst/>
          </a:prstGeom>
        </p:spPr>
      </p:pic>
      <p:pic>
        <p:nvPicPr>
          <p:cNvPr id="6" name="Picture 7">
            <a:extLst>
              <a:ext uri="{FF2B5EF4-FFF2-40B4-BE49-F238E27FC236}">
                <a16:creationId xmlns:a16="http://schemas.microsoft.com/office/drawing/2014/main" id="{5DEED057-59B0-43DC-9BD1-AC97F1B7562F}"/>
              </a:ext>
            </a:extLst>
          </p:cNvPr>
          <p:cNvPicPr>
            <a:picLocks noChangeAspect="1" noChangeArrowheads="1"/>
          </p:cNvPicPr>
          <p:nvPr/>
        </p:nvPicPr>
        <p:blipFill>
          <a:blip r:embed="rId4" cstate="print"/>
          <a:stretch>
            <a:fillRect/>
          </a:stretch>
        </p:blipFill>
        <p:spPr>
          <a:xfrm>
            <a:off x="2095700" y="1530485"/>
            <a:ext cx="8000600" cy="5026018"/>
          </a:xfrm>
          <a:prstGeom prst="rect">
            <a:avLst/>
          </a:prstGeom>
        </p:spPr>
      </p:pic>
    </p:spTree>
    <p:extLst>
      <p:ext uri="{BB962C8B-B14F-4D97-AF65-F5344CB8AC3E}">
        <p14:creationId xmlns:p14="http://schemas.microsoft.com/office/powerpoint/2010/main" val="179349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Incoming Invoices </a:t>
            </a:r>
          </a:p>
        </p:txBody>
      </p:sp>
      <p:pic>
        <p:nvPicPr>
          <p:cNvPr id="5" name="Picture 4">
            <a:extLst>
              <a:ext uri="{FF2B5EF4-FFF2-40B4-BE49-F238E27FC236}">
                <a16:creationId xmlns:a16="http://schemas.microsoft.com/office/drawing/2014/main" id="{3507A247-9006-442A-994E-81F16F8C75BD}"/>
              </a:ext>
            </a:extLst>
          </p:cNvPr>
          <p:cNvPicPr>
            <a:picLocks noChangeAspect="1"/>
          </p:cNvPicPr>
          <p:nvPr/>
        </p:nvPicPr>
        <p:blipFill>
          <a:blip r:embed="rId2"/>
          <a:stretch>
            <a:fillRect/>
          </a:stretch>
        </p:blipFill>
        <p:spPr>
          <a:xfrm>
            <a:off x="1710612" y="1607663"/>
            <a:ext cx="8770776" cy="3642676"/>
          </a:xfrm>
          <a:prstGeom prst="rect">
            <a:avLst/>
          </a:prstGeom>
        </p:spPr>
      </p:pic>
      <p:sp>
        <p:nvSpPr>
          <p:cNvPr id="9" name="Oval Callout 18">
            <a:extLst>
              <a:ext uri="{FF2B5EF4-FFF2-40B4-BE49-F238E27FC236}">
                <a16:creationId xmlns:a16="http://schemas.microsoft.com/office/drawing/2014/main" id="{8460A763-A259-44F6-9DB4-B1EC3076402A}"/>
              </a:ext>
            </a:extLst>
          </p:cNvPr>
          <p:cNvSpPr/>
          <p:nvPr/>
        </p:nvSpPr>
        <p:spPr>
          <a:xfrm>
            <a:off x="4743356" y="2264341"/>
            <a:ext cx="1352645" cy="531355"/>
          </a:xfrm>
          <a:prstGeom prst="wedgeEllipseCallout">
            <a:avLst>
              <a:gd name="adj1" fmla="val -109482"/>
              <a:gd name="adj2" fmla="val 7683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9.Invoice Document</a:t>
            </a:r>
          </a:p>
        </p:txBody>
      </p:sp>
    </p:spTree>
    <p:extLst>
      <p:ext uri="{BB962C8B-B14F-4D97-AF65-F5344CB8AC3E}">
        <p14:creationId xmlns:p14="http://schemas.microsoft.com/office/powerpoint/2010/main" val="282786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a:t>Reporting Tools</a:t>
            </a:r>
          </a:p>
        </p:txBody>
      </p:sp>
      <p:pic>
        <p:nvPicPr>
          <p:cNvPr id="6" name="Picture 3">
            <a:extLst>
              <a:ext uri="{FF2B5EF4-FFF2-40B4-BE49-F238E27FC236}">
                <a16:creationId xmlns:a16="http://schemas.microsoft.com/office/drawing/2014/main" id="{C8C0B8F4-D14F-4474-AA86-0179ECA35E76}"/>
              </a:ext>
            </a:extLst>
          </p:cNvPr>
          <p:cNvPicPr>
            <a:picLocks noChangeAspect="1" noChangeArrowheads="1"/>
          </p:cNvPicPr>
          <p:nvPr/>
        </p:nvPicPr>
        <p:blipFill>
          <a:blip r:embed="rId2" cstate="print"/>
          <a:stretch>
            <a:fillRect/>
          </a:stretch>
        </p:blipFill>
        <p:spPr>
          <a:xfrm>
            <a:off x="1399638" y="1007382"/>
            <a:ext cx="9392724" cy="5373946"/>
          </a:xfrm>
          <a:prstGeom prst="rect">
            <a:avLst/>
          </a:prstGeom>
        </p:spPr>
      </p:pic>
    </p:spTree>
    <p:extLst>
      <p:ext uri="{BB962C8B-B14F-4D97-AF65-F5344CB8AC3E}">
        <p14:creationId xmlns:p14="http://schemas.microsoft.com/office/powerpoint/2010/main" val="19044435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dirty="0"/>
              <a:t>Report Name Structure</a:t>
            </a:r>
          </a:p>
        </p:txBody>
      </p:sp>
      <p:sp>
        <p:nvSpPr>
          <p:cNvPr id="33799" name="Rectangle 9"/>
          <p:cNvSpPr>
            <a:spLocks noChangeArrowheads="1"/>
          </p:cNvSpPr>
          <p:nvPr/>
        </p:nvSpPr>
        <p:spPr bwMode="auto">
          <a:xfrm>
            <a:off x="8229600" y="3429000"/>
            <a:ext cx="3454400" cy="1600200"/>
          </a:xfrm>
          <a:prstGeom prst="rect">
            <a:avLst/>
          </a:prstGeom>
          <a:noFill/>
          <a:ln w="9525" algn="ctr">
            <a:noFill/>
            <a:miter lim="800000"/>
            <a:headEnd/>
            <a:tailEnd/>
          </a:ln>
        </p:spPr>
        <p:txBody>
          <a:bodyPr wrap="none" anchor="ctr"/>
          <a:lstStyle/>
          <a:p>
            <a:endParaRPr lang="en-US" sz="2400"/>
          </a:p>
        </p:txBody>
      </p:sp>
      <p:sp>
        <p:nvSpPr>
          <p:cNvPr id="2" name="Rectangle 1"/>
          <p:cNvSpPr/>
          <p:nvPr/>
        </p:nvSpPr>
        <p:spPr>
          <a:xfrm>
            <a:off x="2567609" y="1173232"/>
            <a:ext cx="7056784" cy="815608"/>
          </a:xfrm>
          <a:prstGeom prst="rect">
            <a:avLst/>
          </a:prstGeom>
        </p:spPr>
        <p:txBody>
          <a:bodyPr wrap="square">
            <a:spAutoFit/>
          </a:bodyPr>
          <a:lstStyle/>
          <a:p>
            <a:pPr algn="ctr">
              <a:spcBef>
                <a:spcPts val="1800"/>
              </a:spcBef>
              <a:defRPr/>
            </a:pPr>
            <a:r>
              <a:rPr lang="en-US" sz="1600" b="1" dirty="0">
                <a:latin typeface="+mj-lt"/>
                <a:cs typeface="Arial" pitchFamily="34" charset="0"/>
              </a:rPr>
              <a:t>Most Financial reports begin with an RF prefix.</a:t>
            </a:r>
          </a:p>
          <a:p>
            <a:pPr lvl="1" algn="ctr">
              <a:spcBef>
                <a:spcPts val="1800"/>
              </a:spcBef>
              <a:buFontTx/>
              <a:buNone/>
              <a:defRPr/>
            </a:pPr>
            <a:r>
              <a:rPr lang="en-US" sz="1600" dirty="0">
                <a:latin typeface="+mj-lt"/>
                <a:cs typeface="Arial" pitchFamily="34" charset="0"/>
              </a:rPr>
              <a:t>Vendor Reports Starts with: RFK _ _ _ _ _ _ _</a:t>
            </a:r>
          </a:p>
        </p:txBody>
      </p:sp>
      <p:grpSp>
        <p:nvGrpSpPr>
          <p:cNvPr id="5" name="Group 4">
            <a:extLst>
              <a:ext uri="{FF2B5EF4-FFF2-40B4-BE49-F238E27FC236}">
                <a16:creationId xmlns:a16="http://schemas.microsoft.com/office/drawing/2014/main" id="{2207EFE4-EF15-4505-A631-26E8296C2443}"/>
              </a:ext>
            </a:extLst>
          </p:cNvPr>
          <p:cNvGrpSpPr/>
          <p:nvPr/>
        </p:nvGrpSpPr>
        <p:grpSpPr>
          <a:xfrm>
            <a:off x="834894" y="2789100"/>
            <a:ext cx="10522213" cy="1456619"/>
            <a:chOff x="818148" y="2789100"/>
            <a:chExt cx="10522213" cy="1456619"/>
          </a:xfrm>
        </p:grpSpPr>
        <p:sp>
          <p:nvSpPr>
            <p:cNvPr id="33796" name="Rectangle 4"/>
            <p:cNvSpPr>
              <a:spLocks noChangeArrowheads="1"/>
            </p:cNvSpPr>
            <p:nvPr/>
          </p:nvSpPr>
          <p:spPr bwMode="auto">
            <a:xfrm>
              <a:off x="818148" y="2789100"/>
              <a:ext cx="4320000" cy="1440000"/>
            </a:xfrm>
            <a:prstGeom prst="rect">
              <a:avLst/>
            </a:prstGeom>
            <a:noFill/>
            <a:ln w="9525" algn="ctr">
              <a:solidFill>
                <a:schemeClr val="bg1">
                  <a:lumMod val="75000"/>
                </a:schemeClr>
              </a:solidFill>
              <a:miter lim="800000"/>
              <a:headEnd/>
              <a:tailEnd/>
            </a:ln>
          </p:spPr>
          <p:txBody>
            <a:bodyPr wrap="none" anchor="ctr"/>
            <a:lstStyle/>
            <a:p>
              <a:pPr algn="ctr">
                <a:spcBef>
                  <a:spcPts val="2400"/>
                </a:spcBef>
              </a:pPr>
              <a:r>
                <a:rPr lang="en-US" sz="2000" b="1" dirty="0">
                  <a:latin typeface="+mj-lt"/>
                  <a:cs typeface="Arial" pitchFamily="34" charset="0"/>
                </a:rPr>
                <a:t>RFKKVZ00</a:t>
              </a:r>
            </a:p>
            <a:p>
              <a:pPr algn="ctr">
                <a:spcBef>
                  <a:spcPts val="2400"/>
                </a:spcBef>
              </a:pPr>
              <a:r>
                <a:rPr lang="en-US" sz="2000" b="1" dirty="0">
                  <a:latin typeface="+mj-lt"/>
                  <a:cs typeface="Arial" pitchFamily="34" charset="0"/>
                </a:rPr>
                <a:t>RFKOFW00</a:t>
              </a:r>
            </a:p>
          </p:txBody>
        </p:sp>
        <p:sp>
          <p:nvSpPr>
            <p:cNvPr id="33797" name="Line 7"/>
            <p:cNvSpPr>
              <a:spLocks noChangeShapeType="1"/>
            </p:cNvSpPr>
            <p:nvPr/>
          </p:nvSpPr>
          <p:spPr bwMode="auto">
            <a:xfrm>
              <a:off x="4079776" y="3212976"/>
              <a:ext cx="3240000" cy="0"/>
            </a:xfrm>
            <a:prstGeom prst="line">
              <a:avLst/>
            </a:prstGeom>
            <a:noFill/>
            <a:ln w="9525">
              <a:solidFill>
                <a:srgbClr val="FF00FF"/>
              </a:solidFill>
              <a:round/>
              <a:headEnd/>
              <a:tailEnd type="triangle" w="med" len="med"/>
            </a:ln>
          </p:spPr>
          <p:txBody>
            <a:bodyPr/>
            <a:lstStyle/>
            <a:p>
              <a:endParaRPr lang="en-US" sz="2400" dirty="0"/>
            </a:p>
          </p:txBody>
        </p:sp>
        <p:sp>
          <p:nvSpPr>
            <p:cNvPr id="33800" name="Rectangle 10"/>
            <p:cNvSpPr>
              <a:spLocks noChangeArrowheads="1"/>
            </p:cNvSpPr>
            <p:nvPr/>
          </p:nvSpPr>
          <p:spPr bwMode="auto">
            <a:xfrm>
              <a:off x="7020361" y="2805719"/>
              <a:ext cx="4320000" cy="1440000"/>
            </a:xfrm>
            <a:prstGeom prst="rect">
              <a:avLst/>
            </a:prstGeom>
            <a:noFill/>
            <a:ln w="9525" algn="ctr">
              <a:solidFill>
                <a:schemeClr val="bg1">
                  <a:lumMod val="75000"/>
                </a:schemeClr>
              </a:solidFill>
              <a:miter lim="800000"/>
              <a:headEnd/>
              <a:tailEnd/>
            </a:ln>
          </p:spPr>
          <p:txBody>
            <a:bodyPr wrap="none" lIns="432000" anchor="ctr"/>
            <a:lstStyle/>
            <a:p>
              <a:pPr>
                <a:spcBef>
                  <a:spcPts val="2400"/>
                </a:spcBef>
              </a:pPr>
              <a:r>
                <a:rPr lang="en-US" sz="2000" b="1" dirty="0">
                  <a:latin typeface="+mj-lt"/>
                </a:rPr>
                <a:t>VENDOR LIST </a:t>
              </a:r>
            </a:p>
            <a:p>
              <a:pPr>
                <a:spcBef>
                  <a:spcPts val="2400"/>
                </a:spcBef>
              </a:pPr>
              <a:r>
                <a:rPr lang="en-US" sz="2000" b="1" dirty="0">
                  <a:latin typeface="+mj-lt"/>
                </a:rPr>
                <a:t>VENDOR DATE FORCAST</a:t>
              </a:r>
            </a:p>
          </p:txBody>
        </p:sp>
        <p:sp>
          <p:nvSpPr>
            <p:cNvPr id="11" name="Line 7">
              <a:extLst>
                <a:ext uri="{FF2B5EF4-FFF2-40B4-BE49-F238E27FC236}">
                  <a16:creationId xmlns:a16="http://schemas.microsoft.com/office/drawing/2014/main" id="{284A776B-9833-41FF-90CE-616FBBE5D428}"/>
                </a:ext>
              </a:extLst>
            </p:cNvPr>
            <p:cNvSpPr>
              <a:spLocks noChangeShapeType="1"/>
            </p:cNvSpPr>
            <p:nvPr/>
          </p:nvSpPr>
          <p:spPr bwMode="auto">
            <a:xfrm>
              <a:off x="4079776" y="3807336"/>
              <a:ext cx="3240000" cy="0"/>
            </a:xfrm>
            <a:prstGeom prst="line">
              <a:avLst/>
            </a:prstGeom>
            <a:noFill/>
            <a:ln w="9525">
              <a:solidFill>
                <a:srgbClr val="FF00FF"/>
              </a:solidFill>
              <a:round/>
              <a:headEnd/>
              <a:tailEnd type="triangle" w="med" len="med"/>
            </a:ln>
          </p:spPr>
          <p:txBody>
            <a:bodyPr/>
            <a:lstStyle/>
            <a:p>
              <a:endParaRPr lang="en-US" sz="2400" dirty="0"/>
            </a:p>
          </p:txBody>
        </p:sp>
      </p:grpSp>
    </p:spTree>
    <p:extLst>
      <p:ext uri="{BB962C8B-B14F-4D97-AF65-F5344CB8AC3E}">
        <p14:creationId xmlns:p14="http://schemas.microsoft.com/office/powerpoint/2010/main" val="485862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Vendor Invoice Posting T-Code FB60</a:t>
            </a:r>
          </a:p>
        </p:txBody>
      </p:sp>
      <p:pic>
        <p:nvPicPr>
          <p:cNvPr id="6" name="Picture 2"/>
          <p:cNvPicPr>
            <a:picLocks noChangeAspect="1" noChangeArrowheads="1"/>
          </p:cNvPicPr>
          <p:nvPr/>
        </p:nvPicPr>
        <p:blipFill>
          <a:blip r:embed="rId3" cstate="print"/>
          <a:stretch>
            <a:fillRect/>
          </a:stretch>
        </p:blipFill>
        <p:spPr bwMode="auto">
          <a:xfrm>
            <a:off x="3371306" y="943887"/>
            <a:ext cx="5449388" cy="5531390"/>
          </a:xfrm>
          <a:prstGeom prst="rect">
            <a:avLst/>
          </a:prstGeom>
        </p:spPr>
      </p:pic>
    </p:spTree>
    <p:extLst>
      <p:ext uri="{BB962C8B-B14F-4D97-AF65-F5344CB8AC3E}">
        <p14:creationId xmlns:p14="http://schemas.microsoft.com/office/powerpoint/2010/main" val="284495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091" y="995091"/>
            <a:ext cx="11677683" cy="5109091"/>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Open items are incomplete transactions, such as invoices that have not been paid</a:t>
            </a:r>
          </a:p>
          <a:p>
            <a:pPr marL="358775" indent="-358775">
              <a:spcBef>
                <a:spcPts val="1800"/>
              </a:spcBef>
              <a:buClr>
                <a:schemeClr val="accent1"/>
              </a:buClr>
              <a:buFont typeface="Wingdings" panose="05000000000000000000" pitchFamily="2" charset="2"/>
              <a:buChar char="§"/>
              <a:defRPr/>
            </a:pPr>
            <a:r>
              <a:rPr lang="en-US" sz="1600" dirty="0"/>
              <a:t>Documents cannot be archived until they are cleared</a:t>
            </a:r>
          </a:p>
          <a:p>
            <a:pPr>
              <a:spcBef>
                <a:spcPts val="1800"/>
              </a:spcBef>
              <a:buClr>
                <a:schemeClr val="accent1"/>
              </a:buClr>
              <a:defRPr/>
            </a:pPr>
            <a:r>
              <a:rPr lang="en-US" sz="1600" dirty="0"/>
              <a:t>Types of clearing in SAP Financials:</a:t>
            </a:r>
          </a:p>
          <a:p>
            <a:pPr marL="358775" lvl="1" indent="-358775">
              <a:spcBef>
                <a:spcPts val="1800"/>
              </a:spcBef>
              <a:buClr>
                <a:schemeClr val="accent1"/>
              </a:buClr>
              <a:buFont typeface="Wingdings" panose="05000000000000000000" pitchFamily="2" charset="2"/>
              <a:buChar char="§"/>
              <a:defRPr/>
            </a:pPr>
            <a:r>
              <a:rPr lang="en-US" sz="1600" dirty="0"/>
              <a:t>Post with clearing</a:t>
            </a:r>
          </a:p>
          <a:p>
            <a:pPr marL="358775" lvl="1" indent="-358775">
              <a:spcBef>
                <a:spcPts val="1800"/>
              </a:spcBef>
              <a:buClr>
                <a:schemeClr val="accent1"/>
              </a:buClr>
              <a:buFont typeface="Wingdings" panose="05000000000000000000" pitchFamily="2" charset="2"/>
              <a:buChar char="§"/>
              <a:defRPr/>
            </a:pPr>
            <a:r>
              <a:rPr lang="en-US" sz="1600" dirty="0"/>
              <a:t>Account clearing</a:t>
            </a:r>
          </a:p>
          <a:p>
            <a:pPr marL="358775" lvl="1" indent="-358775">
              <a:spcBef>
                <a:spcPts val="1800"/>
              </a:spcBef>
              <a:buClr>
                <a:schemeClr val="accent1"/>
              </a:buClr>
              <a:buFont typeface="Wingdings" panose="05000000000000000000" pitchFamily="2" charset="2"/>
              <a:buChar char="§"/>
              <a:defRPr/>
            </a:pPr>
            <a:endParaRPr lang="en-US" sz="1600" dirty="0"/>
          </a:p>
          <a:p>
            <a:pPr marL="358775" lvl="1" indent="-358775">
              <a:spcBef>
                <a:spcPts val="1800"/>
              </a:spcBef>
              <a:buClr>
                <a:schemeClr val="accent1"/>
              </a:buClr>
              <a:buFont typeface="Wingdings" panose="05000000000000000000" pitchFamily="2" charset="2"/>
              <a:buChar char="§"/>
              <a:defRPr/>
            </a:pPr>
            <a:endParaRPr lang="en-US" sz="1600" dirty="0"/>
          </a:p>
          <a:p>
            <a:pPr marL="358775" lvl="1" indent="-358775">
              <a:spcBef>
                <a:spcPts val="1800"/>
              </a:spcBef>
              <a:buClr>
                <a:schemeClr val="accent1"/>
              </a:buClr>
              <a:buFont typeface="Wingdings" panose="05000000000000000000" pitchFamily="2" charset="2"/>
              <a:buChar char="§"/>
              <a:defRPr/>
            </a:pPr>
            <a:endParaRPr lang="en-US" sz="1600" dirty="0"/>
          </a:p>
          <a:p>
            <a:pPr marL="358775" lvl="1" indent="-358775">
              <a:spcBef>
                <a:spcPts val="1800"/>
              </a:spcBef>
              <a:buClr>
                <a:schemeClr val="accent1"/>
              </a:buClr>
              <a:buFont typeface="Wingdings" panose="05000000000000000000" pitchFamily="2" charset="2"/>
              <a:buChar char="§"/>
              <a:defRPr/>
            </a:pPr>
            <a:endParaRPr lang="en-US" sz="1600" dirty="0"/>
          </a:p>
          <a:p>
            <a:pPr marL="358775" lvl="1" indent="-358775">
              <a:spcBef>
                <a:spcPts val="1800"/>
              </a:spcBef>
              <a:buClr>
                <a:schemeClr val="accent1"/>
              </a:buClr>
              <a:buFont typeface="Wingdings" panose="05000000000000000000" pitchFamily="2" charset="2"/>
              <a:buChar char="§"/>
              <a:defRPr/>
            </a:pPr>
            <a:endParaRPr lang="en-US" sz="1600" dirty="0"/>
          </a:p>
          <a:p>
            <a:pPr marL="358775" indent="-358775">
              <a:spcBef>
                <a:spcPts val="1800"/>
              </a:spcBef>
              <a:buClr>
                <a:schemeClr val="accent1"/>
              </a:buClr>
              <a:buFont typeface="Wingdings" panose="05000000000000000000" pitchFamily="2" charset="2"/>
              <a:buChar char="§"/>
              <a:defRPr/>
            </a:pPr>
            <a:r>
              <a:rPr lang="en-US" sz="1600" dirty="0"/>
              <a:t>A clearing transaction always creates a clearing document</a:t>
            </a:r>
          </a:p>
        </p:txBody>
      </p:sp>
      <p:sp>
        <p:nvSpPr>
          <p:cNvPr id="2" name="Title 1"/>
          <p:cNvSpPr>
            <a:spLocks noGrp="1"/>
          </p:cNvSpPr>
          <p:nvPr>
            <p:ph type="title"/>
          </p:nvPr>
        </p:nvSpPr>
        <p:spPr/>
        <p:txBody>
          <a:bodyPr/>
          <a:lstStyle/>
          <a:p>
            <a:r>
              <a:rPr lang="en-US" dirty="0"/>
              <a:t>Clearing Open Items</a:t>
            </a:r>
          </a:p>
        </p:txBody>
      </p:sp>
      <p:pic>
        <p:nvPicPr>
          <p:cNvPr id="18434" name="Picture 2"/>
          <p:cNvPicPr>
            <a:picLocks noChangeAspect="1" noChangeArrowheads="1"/>
          </p:cNvPicPr>
          <p:nvPr/>
        </p:nvPicPr>
        <p:blipFill>
          <a:blip r:embed="rId2" cstate="print"/>
          <a:stretch>
            <a:fillRect/>
          </a:stretch>
        </p:blipFill>
        <p:spPr bwMode="auto">
          <a:xfrm>
            <a:off x="3538537" y="2888332"/>
            <a:ext cx="5114925" cy="2628900"/>
          </a:xfrm>
          <a:prstGeom prst="rect">
            <a:avLst/>
          </a:prstGeom>
        </p:spPr>
      </p:pic>
    </p:spTree>
    <p:extLst>
      <p:ext uri="{BB962C8B-B14F-4D97-AF65-F5344CB8AC3E}">
        <p14:creationId xmlns:p14="http://schemas.microsoft.com/office/powerpoint/2010/main" val="1694767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0E8193-F962-4C19-9350-1C711F91D98A}"/>
</file>

<file path=customXml/itemProps2.xml><?xml version="1.0" encoding="utf-8"?>
<ds:datastoreItem xmlns:ds="http://schemas.openxmlformats.org/officeDocument/2006/customXml" ds:itemID="{0F4EFB28-92B0-414D-8137-C33D52CFF5C7}"/>
</file>

<file path=customXml/itemProps3.xml><?xml version="1.0" encoding="utf-8"?>
<ds:datastoreItem xmlns:ds="http://schemas.openxmlformats.org/officeDocument/2006/customXml" ds:itemID="{B10F08E1-28C5-495F-A105-791A2557BFDB}"/>
</file>

<file path=docProps/app.xml><?xml version="1.0" encoding="utf-8"?>
<Properties xmlns="http://schemas.openxmlformats.org/officeDocument/2006/extended-properties" xmlns:vt="http://schemas.openxmlformats.org/officeDocument/2006/docPropsVTypes">
  <Template/>
  <TotalTime>1050</TotalTime>
  <Words>3520</Words>
  <Application>Microsoft Office PowerPoint</Application>
  <PresentationFormat>Widescreen</PresentationFormat>
  <Paragraphs>424</Paragraphs>
  <Slides>72</Slides>
  <Notes>21</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1" baseType="lpstr">
      <vt:lpstr>Arial</vt:lpstr>
      <vt:lpstr>Candara</vt:lpstr>
      <vt:lpstr>Tahoma</vt:lpstr>
      <vt:lpstr>Trebuchet MS</vt:lpstr>
      <vt:lpstr>Verdana</vt:lpstr>
      <vt:lpstr>Webdings</vt:lpstr>
      <vt:lpstr>Wingdings</vt:lpstr>
      <vt:lpstr>Capgemini Master</vt:lpstr>
      <vt:lpstr>think-cell Slide</vt:lpstr>
      <vt:lpstr>PowerPoint Presentation</vt:lpstr>
      <vt:lpstr>PowerPoint Presentation</vt:lpstr>
      <vt:lpstr>PowerPoint Presentation</vt:lpstr>
      <vt:lpstr>Vendor Invoice Posting</vt:lpstr>
      <vt:lpstr>Create Incoming Invoices </vt:lpstr>
      <vt:lpstr>Create Incoming Invoices </vt:lpstr>
      <vt:lpstr>Create Incoming Invoices </vt:lpstr>
      <vt:lpstr>Vendor Invoice Posting T-Code FB60</vt:lpstr>
      <vt:lpstr>Clearing Open Items</vt:lpstr>
      <vt:lpstr>Post with Clearing</vt:lpstr>
      <vt:lpstr>Account Clearing</vt:lpstr>
      <vt:lpstr>Automatic Clearing Program</vt:lpstr>
      <vt:lpstr>Manual Payment Process</vt:lpstr>
      <vt:lpstr>Manual Vendor Payment Process</vt:lpstr>
      <vt:lpstr>Document Header: Payment Header</vt:lpstr>
      <vt:lpstr>Document Header: Bank Data</vt:lpstr>
      <vt:lpstr>Open Item Selection</vt:lpstr>
      <vt:lpstr>Process Open Items</vt:lpstr>
      <vt:lpstr>Posting Outgoing Payment Transaction code F-53  </vt:lpstr>
      <vt:lpstr>Post Payment</vt:lpstr>
      <vt:lpstr>Processing Down Payments in the S/4 HANA</vt:lpstr>
      <vt:lpstr>Document header</vt:lpstr>
      <vt:lpstr>PowerPoint Presentation</vt:lpstr>
      <vt:lpstr>Processing Open Items</vt:lpstr>
      <vt:lpstr>PowerPoint Presentation</vt:lpstr>
      <vt:lpstr>Automatic Postings when Clearing Open Items</vt:lpstr>
      <vt:lpstr>Reset Clearing</vt:lpstr>
      <vt:lpstr>Reconciliation Account</vt:lpstr>
      <vt:lpstr>Alternative Reconciliation Account</vt:lpstr>
      <vt:lpstr>Special GL: Introduction</vt:lpstr>
      <vt:lpstr>Special General Ledger Classes</vt:lpstr>
      <vt:lpstr>Special General Ledger Types</vt:lpstr>
      <vt:lpstr>Remember …</vt:lpstr>
      <vt:lpstr>Configurations for Special G/L Transactions</vt:lpstr>
      <vt:lpstr>Posting Key for Special G/L Transactions</vt:lpstr>
      <vt:lpstr>Special G/L Indicator </vt:lpstr>
      <vt:lpstr>PowerPoint Presentation</vt:lpstr>
      <vt:lpstr>Special G/L Indicators: Properties and Accounts</vt:lpstr>
      <vt:lpstr>Automatic Offsetting Entries</vt:lpstr>
      <vt:lpstr>Example of Automatic Offsetting Entry</vt:lpstr>
      <vt:lpstr>Example of Noted Item </vt:lpstr>
      <vt:lpstr>Example of Free Offsetting Entry</vt:lpstr>
      <vt:lpstr>Vendor Down Payments</vt:lpstr>
      <vt:lpstr>Special GL Accounts for Down Payments</vt:lpstr>
      <vt:lpstr>Example of Down Payment in Customer Area</vt:lpstr>
      <vt:lpstr>F110: Automatic Payment Program</vt:lpstr>
      <vt:lpstr>Introduction To FBZP</vt:lpstr>
      <vt:lpstr>Structure of Payment Program </vt:lpstr>
      <vt:lpstr>Settings for Payment Run Program</vt:lpstr>
      <vt:lpstr>Settings for Payment Run Program</vt:lpstr>
      <vt:lpstr>Cheque Lots</vt:lpstr>
      <vt:lpstr>Main Steps to the Payment Process </vt:lpstr>
      <vt:lpstr>R/3 Payment Overview</vt:lpstr>
      <vt:lpstr>Fiori Tile: Manage Automatic Payments</vt:lpstr>
      <vt:lpstr>Fiori Tile: Manage Automatic Payments</vt:lpstr>
      <vt:lpstr>Fiori Tile: Manage Automatic Payments</vt:lpstr>
      <vt:lpstr>Fiori Tile: Manage Automatic Payments</vt:lpstr>
      <vt:lpstr>Fiori Tile: Manage Automatic Payments</vt:lpstr>
      <vt:lpstr>Payment Program Run</vt:lpstr>
      <vt:lpstr>Parameter Screen</vt:lpstr>
      <vt:lpstr>Additional Logging Type</vt:lpstr>
      <vt:lpstr>Print Out / Data Medium</vt:lpstr>
      <vt:lpstr>Print Program</vt:lpstr>
      <vt:lpstr>Database Tables for FI-AP</vt:lpstr>
      <vt:lpstr>Standard Reports: Vendors</vt:lpstr>
      <vt:lpstr>Selection Criteria</vt:lpstr>
      <vt:lpstr>Reports </vt:lpstr>
      <vt:lpstr>Standard Reports</vt:lpstr>
      <vt:lpstr>Reports ?</vt:lpstr>
      <vt:lpstr>Reporting Tools</vt:lpstr>
      <vt:lpstr>Report Name Structure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Raghavan, Rajesh</cp:lastModifiedBy>
  <cp:revision>120</cp:revision>
  <dcterms:created xsi:type="dcterms:W3CDTF">2019-11-18T03:14:39Z</dcterms:created>
  <dcterms:modified xsi:type="dcterms:W3CDTF">2020-02-28T10:16:28Z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