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14"/>
  </p:notesMasterIdLst>
  <p:handoutMasterIdLst>
    <p:handoutMasterId r:id="rId115"/>
  </p:handoutMasterIdLst>
  <p:sldIdLst>
    <p:sldId id="296" r:id="rId5"/>
    <p:sldId id="855" r:id="rId6"/>
    <p:sldId id="858" r:id="rId7"/>
    <p:sldId id="427" r:id="rId8"/>
    <p:sldId id="428" r:id="rId9"/>
    <p:sldId id="429" r:id="rId10"/>
    <p:sldId id="859" r:id="rId11"/>
    <p:sldId id="860" r:id="rId12"/>
    <p:sldId id="861" r:id="rId13"/>
    <p:sldId id="862" r:id="rId14"/>
    <p:sldId id="863" r:id="rId15"/>
    <p:sldId id="435" r:id="rId16"/>
    <p:sldId id="864" r:id="rId17"/>
    <p:sldId id="865" r:id="rId18"/>
    <p:sldId id="866" r:id="rId19"/>
    <p:sldId id="867" r:id="rId20"/>
    <p:sldId id="588" r:id="rId21"/>
    <p:sldId id="757" r:id="rId22"/>
    <p:sldId id="589" r:id="rId23"/>
    <p:sldId id="590" r:id="rId24"/>
    <p:sldId id="591" r:id="rId25"/>
    <p:sldId id="613" r:id="rId26"/>
    <p:sldId id="614" r:id="rId27"/>
    <p:sldId id="615" r:id="rId28"/>
    <p:sldId id="634" r:id="rId29"/>
    <p:sldId id="635" r:id="rId30"/>
    <p:sldId id="868" r:id="rId31"/>
    <p:sldId id="869" r:id="rId32"/>
    <p:sldId id="870" r:id="rId33"/>
    <p:sldId id="871" r:id="rId34"/>
    <p:sldId id="872" r:id="rId35"/>
    <p:sldId id="873" r:id="rId36"/>
    <p:sldId id="874" r:id="rId37"/>
    <p:sldId id="875" r:id="rId38"/>
    <p:sldId id="876" r:id="rId39"/>
    <p:sldId id="877" r:id="rId40"/>
    <p:sldId id="878" r:id="rId41"/>
    <p:sldId id="451" r:id="rId42"/>
    <p:sldId id="879" r:id="rId43"/>
    <p:sldId id="880" r:id="rId44"/>
    <p:sldId id="881" r:id="rId45"/>
    <p:sldId id="562" r:id="rId46"/>
    <p:sldId id="563" r:id="rId47"/>
    <p:sldId id="564" r:id="rId48"/>
    <p:sldId id="565" r:id="rId49"/>
    <p:sldId id="566" r:id="rId50"/>
    <p:sldId id="567" r:id="rId51"/>
    <p:sldId id="568" r:id="rId52"/>
    <p:sldId id="569" r:id="rId53"/>
    <p:sldId id="570" r:id="rId54"/>
    <p:sldId id="571" r:id="rId55"/>
    <p:sldId id="572" r:id="rId56"/>
    <p:sldId id="573" r:id="rId57"/>
    <p:sldId id="574" r:id="rId58"/>
    <p:sldId id="575" r:id="rId59"/>
    <p:sldId id="576" r:id="rId60"/>
    <p:sldId id="577" r:id="rId61"/>
    <p:sldId id="578" r:id="rId62"/>
    <p:sldId id="579" r:id="rId63"/>
    <p:sldId id="580" r:id="rId64"/>
    <p:sldId id="581" r:id="rId65"/>
    <p:sldId id="582" r:id="rId66"/>
    <p:sldId id="583" r:id="rId67"/>
    <p:sldId id="584" r:id="rId68"/>
    <p:sldId id="744" r:id="rId69"/>
    <p:sldId id="754" r:id="rId70"/>
    <p:sldId id="756" r:id="rId71"/>
    <p:sldId id="585" r:id="rId72"/>
    <p:sldId id="586" r:id="rId73"/>
    <p:sldId id="587" r:id="rId74"/>
    <p:sldId id="882" r:id="rId75"/>
    <p:sldId id="883" r:id="rId76"/>
    <p:sldId id="457" r:id="rId77"/>
    <p:sldId id="884" r:id="rId78"/>
    <p:sldId id="885" r:id="rId79"/>
    <p:sldId id="460" r:id="rId80"/>
    <p:sldId id="461" r:id="rId81"/>
    <p:sldId id="886" r:id="rId82"/>
    <p:sldId id="592" r:id="rId83"/>
    <p:sldId id="593" r:id="rId84"/>
    <p:sldId id="594" r:id="rId85"/>
    <p:sldId id="595" r:id="rId86"/>
    <p:sldId id="596" r:id="rId87"/>
    <p:sldId id="597" r:id="rId88"/>
    <p:sldId id="598" r:id="rId89"/>
    <p:sldId id="599" r:id="rId90"/>
    <p:sldId id="600" r:id="rId91"/>
    <p:sldId id="726" r:id="rId92"/>
    <p:sldId id="735" r:id="rId93"/>
    <p:sldId id="463" r:id="rId94"/>
    <p:sldId id="887" r:id="rId95"/>
    <p:sldId id="888" r:id="rId96"/>
    <p:sldId id="889" r:id="rId97"/>
    <p:sldId id="890" r:id="rId98"/>
    <p:sldId id="891" r:id="rId99"/>
    <p:sldId id="892" r:id="rId100"/>
    <p:sldId id="601" r:id="rId101"/>
    <p:sldId id="602" r:id="rId102"/>
    <p:sldId id="603" r:id="rId103"/>
    <p:sldId id="604" r:id="rId104"/>
    <p:sldId id="605" r:id="rId105"/>
    <p:sldId id="606" r:id="rId106"/>
    <p:sldId id="607" r:id="rId107"/>
    <p:sldId id="608" r:id="rId108"/>
    <p:sldId id="609" r:id="rId109"/>
    <p:sldId id="610" r:id="rId110"/>
    <p:sldId id="611" r:id="rId111"/>
    <p:sldId id="894" r:id="rId112"/>
    <p:sldId id="273" r:id="rId113"/>
  </p:sldIdLst>
  <p:sldSz cx="12192000" cy="6858000"/>
  <p:notesSz cx="6858000" cy="9144000"/>
  <p:custDataLst>
    <p:tags r:id="rId1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855"/>
            <p14:sldId id="858"/>
            <p14:sldId id="427"/>
            <p14:sldId id="428"/>
            <p14:sldId id="429"/>
            <p14:sldId id="859"/>
            <p14:sldId id="860"/>
            <p14:sldId id="861"/>
            <p14:sldId id="862"/>
            <p14:sldId id="863"/>
            <p14:sldId id="435"/>
            <p14:sldId id="864"/>
            <p14:sldId id="865"/>
            <p14:sldId id="866"/>
            <p14:sldId id="867"/>
            <p14:sldId id="588"/>
            <p14:sldId id="757"/>
            <p14:sldId id="589"/>
            <p14:sldId id="590"/>
            <p14:sldId id="591"/>
            <p14:sldId id="613"/>
            <p14:sldId id="614"/>
            <p14:sldId id="615"/>
            <p14:sldId id="634"/>
            <p14:sldId id="635"/>
            <p14:sldId id="868"/>
            <p14:sldId id="869"/>
            <p14:sldId id="870"/>
            <p14:sldId id="871"/>
            <p14:sldId id="872"/>
            <p14:sldId id="873"/>
            <p14:sldId id="874"/>
            <p14:sldId id="875"/>
            <p14:sldId id="876"/>
            <p14:sldId id="877"/>
            <p14:sldId id="878"/>
            <p14:sldId id="451"/>
            <p14:sldId id="879"/>
            <p14:sldId id="880"/>
            <p14:sldId id="88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744"/>
            <p14:sldId id="754"/>
            <p14:sldId id="756"/>
            <p14:sldId id="585"/>
            <p14:sldId id="586"/>
            <p14:sldId id="587"/>
            <p14:sldId id="882"/>
            <p14:sldId id="883"/>
            <p14:sldId id="457"/>
            <p14:sldId id="884"/>
            <p14:sldId id="885"/>
            <p14:sldId id="460"/>
            <p14:sldId id="461"/>
            <p14:sldId id="886"/>
            <p14:sldId id="592"/>
            <p14:sldId id="593"/>
            <p14:sldId id="594"/>
            <p14:sldId id="595"/>
            <p14:sldId id="596"/>
            <p14:sldId id="597"/>
            <p14:sldId id="598"/>
            <p14:sldId id="599"/>
            <p14:sldId id="600"/>
            <p14:sldId id="726"/>
            <p14:sldId id="735"/>
            <p14:sldId id="463"/>
            <p14:sldId id="887"/>
            <p14:sldId id="888"/>
            <p14:sldId id="889"/>
            <p14:sldId id="890"/>
            <p14:sldId id="891"/>
            <p14:sldId id="892"/>
            <p14:sldId id="601"/>
            <p14:sldId id="602"/>
            <p14:sldId id="603"/>
            <p14:sldId id="604"/>
            <p14:sldId id="605"/>
            <p14:sldId id="606"/>
            <p14:sldId id="607"/>
            <p14:sldId id="608"/>
            <p14:sldId id="609"/>
            <p14:sldId id="610"/>
            <p14:sldId id="611"/>
            <p14:sldId id="894"/>
            <p14:sldId id="273"/>
          </p14:sldIdLst>
        </p14:section>
      </p14:sectionLst>
    </p:ext>
    <p:ext uri="{EFAFB233-063F-42B5-8137-9DF3F51BA10A}">
      <p15:sldGuideLst xmlns:p15="http://schemas.microsoft.com/office/powerpoint/2012/main">
        <p15:guide id="5" orient="horz" pos="845" userDrawn="1">
          <p15:clr>
            <a:srgbClr val="A4A3A4"/>
          </p15:clr>
        </p15:guide>
        <p15:guide id="7" pos="3840" userDrawn="1">
          <p15:clr>
            <a:srgbClr val="A4A3A4"/>
          </p15:clr>
        </p15:guide>
        <p15:guide id="8" orient="horz" pos="2296" userDrawn="1">
          <p15:clr>
            <a:srgbClr val="A4A3A4"/>
          </p15:clr>
        </p15:guide>
        <p15:guide id="9" orient="horz" pos="24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070AD"/>
    <a:srgbClr val="FF7E83"/>
    <a:srgbClr val="2B0A3D"/>
    <a:srgbClr val="00C37B"/>
    <a:srgbClr val="95E616"/>
    <a:srgbClr val="4701A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3362" autoAdjust="0"/>
  </p:normalViewPr>
  <p:slideViewPr>
    <p:cSldViewPr>
      <p:cViewPr varScale="1">
        <p:scale>
          <a:sx n="75" d="100"/>
          <a:sy n="75" d="100"/>
        </p:scale>
        <p:origin x="44" y="148"/>
      </p:cViewPr>
      <p:guideLst>
        <p:guide orient="horz" pos="845"/>
        <p:guide pos="3840"/>
        <p:guide orient="horz" pos="2296"/>
        <p:guide orient="horz" pos="243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11864"/>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C27530E8-60ED-42C2-8453-4E42B0CCE6F7}"/>
    <pc:docChg chg="delSld modSld modSection">
      <pc:chgData name="Chaurasia, Surabhi" userId="a448cc7b-a78b-41a6-a920-d976d776446c" providerId="ADAL" clId="{C27530E8-60ED-42C2-8453-4E42B0CCE6F7}" dt="2022-09-02T11:57:00.433" v="1" actId="47"/>
      <pc:docMkLst>
        <pc:docMk/>
      </pc:docMkLst>
      <pc:sldChg chg="modSp mod">
        <pc:chgData name="Chaurasia, Surabhi" userId="a448cc7b-a78b-41a6-a920-d976d776446c" providerId="ADAL" clId="{C27530E8-60ED-42C2-8453-4E42B0CCE6F7}" dt="2022-09-02T11:33:12.651" v="0" actId="1036"/>
        <pc:sldMkLst>
          <pc:docMk/>
          <pc:sldMk cId="552132511" sldId="882"/>
        </pc:sldMkLst>
        <pc:picChg chg="mod">
          <ac:chgData name="Chaurasia, Surabhi" userId="a448cc7b-a78b-41a6-a920-d976d776446c" providerId="ADAL" clId="{C27530E8-60ED-42C2-8453-4E42B0CCE6F7}" dt="2022-09-02T11:33:12.651" v="0" actId="1036"/>
          <ac:picMkLst>
            <pc:docMk/>
            <pc:sldMk cId="552132511" sldId="882"/>
            <ac:picMk id="2" creationId="{6B4F48D6-5701-496E-BC0E-F5166356E2E0}"/>
          </ac:picMkLst>
        </pc:picChg>
      </pc:sldChg>
      <pc:sldChg chg="del">
        <pc:chgData name="Chaurasia, Surabhi" userId="a448cc7b-a78b-41a6-a920-d976d776446c" providerId="ADAL" clId="{C27530E8-60ED-42C2-8453-4E42B0CCE6F7}" dt="2022-09-02T11:57:00.433" v="1" actId="47"/>
        <pc:sldMkLst>
          <pc:docMk/>
          <pc:sldMk cId="166196990" sldId="8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04301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393700" y="692150"/>
            <a:ext cx="6070600" cy="3416300"/>
          </a:xfrm>
          <a:ln/>
        </p:spPr>
      </p:sp>
      <p:sp>
        <p:nvSpPr>
          <p:cNvPr id="1525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47652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00815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2165110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2"/>
              </a:buClr>
              <a:buFont typeface="Wingdings" panose="05000000000000000000" pitchFamily="2" charset="2"/>
              <a:buChar char="q"/>
              <a:defRPr sz="1600"/>
            </a:lvl2pPr>
            <a:lvl3pPr marL="803255" indent="-360354">
              <a:spcBef>
                <a:spcPts val="600"/>
              </a:spcBef>
              <a:buClr>
                <a:schemeClr val="accent6"/>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09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49047133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2"/>
              </a:buClr>
              <a:buFont typeface="Wingdings" panose="05000000000000000000" pitchFamily="2" charset="2"/>
              <a:buChar char="q"/>
              <a:defRPr sz="1600"/>
            </a:lvl2pPr>
            <a:lvl3pPr marL="803255" indent="-360354">
              <a:spcBef>
                <a:spcPts val="600"/>
              </a:spcBef>
              <a:buClr>
                <a:schemeClr val="accent6"/>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09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4522408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362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118" y="51878"/>
            <a:ext cx="11016604" cy="750229"/>
          </a:xfrm>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a:xfrm>
            <a:off x="413070" y="850232"/>
            <a:ext cx="11370945" cy="5602960"/>
          </a:xfrm>
          <a:ln>
            <a:solidFill>
              <a:schemeClr val="tx1"/>
            </a:solidFill>
          </a:ln>
        </p:spPr>
        <p:txBody>
          <a:bodyPr>
            <a:normAutofit/>
          </a:bodyPr>
          <a:lstStyle>
            <a:lvl1pPr marL="385224" indent="-224361" algn="l" defTabSz="914354" rtl="0" eaLnBrk="1" latinLnBrk="0" hangingPunct="1">
              <a:lnSpc>
                <a:spcPct val="100000"/>
              </a:lnSpc>
              <a:spcBef>
                <a:spcPts val="0"/>
              </a:spcBef>
              <a:spcAft>
                <a:spcPts val="600"/>
              </a:spcAft>
              <a:buFont typeface="Wingdings" pitchFamily="2" charset="2"/>
              <a:buNone/>
              <a:defRPr lang="en-US" sz="2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224"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2133" kern="1200" dirty="0" smtClean="0">
                <a:solidFill>
                  <a:schemeClr val="tx1"/>
                </a:solidFill>
                <a:latin typeface="+mn-lt"/>
                <a:ea typeface="+mn-ea"/>
                <a:cs typeface="+mn-cs"/>
              </a:defRPr>
            </a:lvl2pPr>
            <a:lvl3pPr marL="609585"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1867"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455073" indent="-154513">
              <a:defRPr lang="en-US" sz="1867" kern="1200" dirty="0" smtClean="0">
                <a:solidFill>
                  <a:schemeClr val="bg1">
                    <a:lumMod val="50000"/>
                  </a:schemeClr>
                </a:solidFill>
                <a:latin typeface="Candara" panose="020E0502030303020204" pitchFamily="34" charset="0"/>
                <a:ea typeface="+mn-ea"/>
                <a:cs typeface="+mn-cs"/>
              </a:defRPr>
            </a:lvl4pPr>
            <a:lvl5pPr marL="910144" indent="-228594">
              <a:lnSpc>
                <a:spcPct val="100000"/>
              </a:lnSpc>
              <a:buClr>
                <a:schemeClr val="tx1"/>
              </a:buClr>
              <a:buFont typeface="Arial" panose="020B0604020202020204" pitchFamily="34" charset="0"/>
              <a:buChar char="•"/>
              <a:defRPr lang="en-US"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4"/>
            <a:r>
              <a:rPr lang="en-US" dirty="0"/>
              <a:t> Fourth Level</a:t>
            </a:r>
          </a:p>
        </p:txBody>
      </p:sp>
      <p:sp>
        <p:nvSpPr>
          <p:cNvPr id="4" name="Date Placeholder 3"/>
          <p:cNvSpPr>
            <a:spLocks noGrp="1"/>
          </p:cNvSpPr>
          <p:nvPr>
            <p:ph type="dt" sz="half" idx="10"/>
          </p:nvPr>
        </p:nvSpPr>
        <p:spPr>
          <a:xfrm>
            <a:off x="1828797" y="6428510"/>
            <a:ext cx="1892971" cy="429489"/>
          </a:xfrm>
          <a:prstGeom prst="rect">
            <a:avLst/>
          </a:prstGeom>
        </p:spPr>
        <p:txBody>
          <a:bodyPr/>
          <a:lstStyle/>
          <a:p>
            <a:fld id="{2727887C-E3D9-4956-B241-0D7B3E50E8A2}" type="datetime1">
              <a:rPr lang="en-US" smtClean="0"/>
              <a:pPr/>
              <a:t>9/2/2022</a:t>
            </a:fld>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7743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2"/>
              </a:buClr>
              <a:buFont typeface="Wingdings" panose="05000000000000000000" pitchFamily="2" charset="2"/>
              <a:buChar char="q"/>
              <a:defRPr sz="1600"/>
            </a:lvl2pPr>
            <a:lvl3pPr marL="803255" indent="-360354">
              <a:spcBef>
                <a:spcPts val="600"/>
              </a:spcBef>
              <a:buClr>
                <a:schemeClr val="accent6"/>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1197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0955961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2"/>
              </a:buClr>
              <a:buFont typeface="Wingdings" panose="05000000000000000000" pitchFamily="2" charset="2"/>
              <a:buChar char="q"/>
              <a:defRPr sz="1600"/>
            </a:lvl2pPr>
            <a:lvl3pPr marL="803255" indent="-360354">
              <a:spcBef>
                <a:spcPts val="600"/>
              </a:spcBef>
              <a:buClr>
                <a:schemeClr val="accent6"/>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09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39135349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2"/>
              </a:buClr>
              <a:buFont typeface="Wingdings" panose="05000000000000000000" pitchFamily="2" charset="2"/>
              <a:buChar char="q"/>
              <a:defRPr sz="1600"/>
            </a:lvl2pPr>
            <a:lvl3pPr marL="803255" indent="-360354">
              <a:spcBef>
                <a:spcPts val="600"/>
              </a:spcBef>
              <a:buClr>
                <a:schemeClr val="accent6"/>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09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56846563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9" r:id="rId4"/>
    <p:sldLayoutId id="2147483892" r:id="rId5"/>
    <p:sldLayoutId id="2147483906" r:id="rId6"/>
    <p:sldLayoutId id="2147483907" r:id="rId7"/>
    <p:sldLayoutId id="2147483908" r:id="rId8"/>
    <p:sldLayoutId id="2147483909" r:id="rId9"/>
    <p:sldLayoutId id="2147483910" r:id="rId10"/>
    <p:sldLayoutId id="2147483911"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help.sap.com/saphelp_erp2004/helpdata/EN/01/a9d071455711d182b40000e829fbfe/frameset.htm" TargetMode="Externa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image" Target="../media/image71.png"/></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4.xml"/><Relationship Id="rId5" Type="http://schemas.openxmlformats.org/officeDocument/2006/relationships/image" Target="../media/image95.png"/><Relationship Id="rId4" Type="http://schemas.openxmlformats.org/officeDocument/2006/relationships/image" Target="../media/image94.png"/></Relationships>
</file>

<file path=ppt/slides/_rels/slide8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4.xml"/><Relationship Id="rId5" Type="http://schemas.openxmlformats.org/officeDocument/2006/relationships/image" Target="../media/image99.png"/><Relationship Id="rId4" Type="http://schemas.openxmlformats.org/officeDocument/2006/relationships/image" Target="../media/image98.png"/></Relationships>
</file>

<file path=ppt/slides/_rels/slide8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4.xml"/><Relationship Id="rId5" Type="http://schemas.openxmlformats.org/officeDocument/2006/relationships/image" Target="../media/image103.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Bank Accounting</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F71225-E01F-41AB-826E-B6730B114D03}"/>
              </a:ext>
            </a:extLst>
          </p:cNvPr>
          <p:cNvSpPr>
            <a:spLocks noGrp="1"/>
          </p:cNvSpPr>
          <p:nvPr>
            <p:ph type="title"/>
          </p:nvPr>
        </p:nvSpPr>
        <p:spPr/>
        <p:txBody>
          <a:bodyPr/>
          <a:lstStyle/>
          <a:p>
            <a:r>
              <a:rPr lang="en-US" dirty="0"/>
              <a:t>Requirement II: Bank Accounts</a:t>
            </a:r>
          </a:p>
        </p:txBody>
      </p:sp>
      <p:pic>
        <p:nvPicPr>
          <p:cNvPr id="4" name="Picture 3">
            <a:extLst>
              <a:ext uri="{FF2B5EF4-FFF2-40B4-BE49-F238E27FC236}">
                <a16:creationId xmlns:a16="http://schemas.microsoft.com/office/drawing/2014/main" id="{240C6AB7-4C8B-47E5-BDF9-7B8571F0F15C}"/>
              </a:ext>
            </a:extLst>
          </p:cNvPr>
          <p:cNvPicPr>
            <a:picLocks noChangeAspect="1"/>
          </p:cNvPicPr>
          <p:nvPr/>
        </p:nvPicPr>
        <p:blipFill>
          <a:blip r:embed="rId2"/>
          <a:stretch>
            <a:fillRect/>
          </a:stretch>
        </p:blipFill>
        <p:spPr>
          <a:xfrm>
            <a:off x="1850344" y="1358530"/>
            <a:ext cx="8491313" cy="5094806"/>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416764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1" name="Picture 4"/>
          <p:cNvPicPr>
            <a:picLocks noChangeAspect="1" noChangeArrowheads="1"/>
          </p:cNvPicPr>
          <p:nvPr/>
        </p:nvPicPr>
        <p:blipFill>
          <a:blip r:embed="rId2" cstate="print"/>
          <a:stretch>
            <a:fillRect/>
          </a:stretch>
        </p:blipFill>
        <p:spPr bwMode="auto">
          <a:xfrm>
            <a:off x="1848381" y="3139213"/>
            <a:ext cx="8495238" cy="314285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05926A21-7D35-4B73-BE55-435BE3C3599D}"/>
              </a:ext>
            </a:extLst>
          </p:cNvPr>
          <p:cNvSpPr>
            <a:spLocks noGrp="1"/>
          </p:cNvSpPr>
          <p:nvPr>
            <p:ph type="title"/>
          </p:nvPr>
        </p:nvSpPr>
        <p:spPr/>
        <p:txBody>
          <a:bodyPr/>
          <a:lstStyle/>
          <a:p>
            <a:r>
              <a:rPr lang="en-US" dirty="0"/>
              <a:t>Defining Posting Rules</a:t>
            </a:r>
          </a:p>
        </p:txBody>
      </p:sp>
      <p:sp>
        <p:nvSpPr>
          <p:cNvPr id="3" name="Rectangle 2">
            <a:extLst>
              <a:ext uri="{FF2B5EF4-FFF2-40B4-BE49-F238E27FC236}">
                <a16:creationId xmlns:a16="http://schemas.microsoft.com/office/drawing/2014/main" id="{4040950B-9BA5-4538-A59E-FEE5C559C1C1}"/>
              </a:ext>
            </a:extLst>
          </p:cNvPr>
          <p:cNvSpPr/>
          <p:nvPr/>
        </p:nvSpPr>
        <p:spPr>
          <a:xfrm>
            <a:off x="227349" y="775590"/>
            <a:ext cx="11688426" cy="2185214"/>
          </a:xfrm>
          <a:prstGeom prst="rect">
            <a:avLst/>
          </a:prstGeom>
        </p:spPr>
        <p:txBody>
          <a:bodyPr wrap="square">
            <a:spAutoFit/>
          </a:bodyPr>
          <a:lstStyle/>
          <a:p>
            <a:pPr marL="812780" indent="-812780">
              <a:spcBef>
                <a:spcPts val="1200"/>
              </a:spcBef>
              <a:defRPr/>
            </a:pPr>
            <a:r>
              <a:rPr lang="en-US" sz="1600" dirty="0">
                <a:cs typeface="Arial" pitchFamily="34" charset="0"/>
              </a:rPr>
              <a:t>You define posting rules in Customizing for Bank Accounting.</a:t>
            </a:r>
          </a:p>
          <a:p>
            <a:pPr marL="812780" indent="-812780">
              <a:spcBef>
                <a:spcPts val="1200"/>
              </a:spcBef>
              <a:defRPr/>
            </a:pPr>
            <a:r>
              <a:rPr lang="en-US" sz="1600" dirty="0">
                <a:cs typeface="Arial" pitchFamily="34" charset="0"/>
              </a:rPr>
              <a:t>In this activity you carry out the following:</a:t>
            </a:r>
          </a:p>
          <a:p>
            <a:pPr marL="342900" indent="-342900">
              <a:spcBef>
                <a:spcPts val="1200"/>
              </a:spcBef>
              <a:buClr>
                <a:schemeClr val="accent1"/>
              </a:buClr>
              <a:buFont typeface="+mj-lt"/>
              <a:buAutoNum type="arabicPeriod"/>
              <a:defRPr/>
            </a:pPr>
            <a:r>
              <a:rPr lang="en-US" sz="1600" dirty="0">
                <a:cs typeface="Arial" pitchFamily="34" charset="0"/>
              </a:rPr>
              <a:t>You create the account symbols for the required posting transactions</a:t>
            </a:r>
          </a:p>
          <a:p>
            <a:pPr marL="342900" indent="-342900">
              <a:spcBef>
                <a:spcPts val="1200"/>
              </a:spcBef>
              <a:buClr>
                <a:schemeClr val="accent1"/>
              </a:buClr>
              <a:buFont typeface="+mj-lt"/>
              <a:buAutoNum type="arabicPeriod"/>
              <a:defRPr/>
            </a:pPr>
            <a:r>
              <a:rPr lang="en-US" sz="1600" dirty="0">
                <a:cs typeface="Arial" pitchFamily="34" charset="0"/>
              </a:rPr>
              <a:t>You define the account determination rules for each of the account symbols</a:t>
            </a:r>
          </a:p>
          <a:p>
            <a:pPr marL="342900" indent="-342900">
              <a:spcBef>
                <a:spcPts val="1200"/>
              </a:spcBef>
              <a:buClr>
                <a:schemeClr val="accent1"/>
              </a:buClr>
              <a:buFont typeface="+mj-lt"/>
              <a:buAutoNum type="arabicPeriod"/>
              <a:defRPr/>
            </a:pPr>
            <a:r>
              <a:rPr lang="en-US" sz="1600" dirty="0">
                <a:cs typeface="Arial" pitchFamily="34" charset="0"/>
              </a:rPr>
              <a:t>You create posting specifications for postings to G/L or bank accounts (posting area 1) and sub ledger postings (posting area 2) for those of the posting transactions you choose</a:t>
            </a:r>
          </a:p>
        </p:txBody>
      </p:sp>
    </p:spTree>
    <p:extLst>
      <p:ext uri="{BB962C8B-B14F-4D97-AF65-F5344CB8AC3E}">
        <p14:creationId xmlns:p14="http://schemas.microsoft.com/office/powerpoint/2010/main" val="42826618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dirty="0"/>
              <a:t>Electronic Bank Statement – Transactions</a:t>
            </a:r>
          </a:p>
        </p:txBody>
      </p:sp>
      <p:sp>
        <p:nvSpPr>
          <p:cNvPr id="2" name="Rectangle 1"/>
          <p:cNvSpPr/>
          <p:nvPr/>
        </p:nvSpPr>
        <p:spPr>
          <a:xfrm>
            <a:off x="227349" y="1360654"/>
            <a:ext cx="11688426" cy="4201150"/>
          </a:xfrm>
          <a:prstGeom prst="rect">
            <a:avLst/>
          </a:prstGeom>
        </p:spPr>
        <p:txBody>
          <a:bodyPr wrap="square">
            <a:spAutoFit/>
          </a:bodyPr>
          <a:lstStyle/>
          <a:p>
            <a:pPr>
              <a:spcBef>
                <a:spcPts val="1800"/>
              </a:spcBef>
              <a:defRPr/>
            </a:pPr>
            <a:r>
              <a:rPr lang="en-US" sz="1600" b="1" dirty="0">
                <a:latin typeface="+mj-lt"/>
              </a:rPr>
              <a:t>Importing the Account Statement:</a:t>
            </a:r>
            <a:endParaRPr lang="en-US" sz="1600" dirty="0">
              <a:latin typeface="+mj-lt"/>
            </a:endParaRP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Before importing account statements into the SAP R/3 System, you must first retrieve them from the banks</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Normally, you receive the statement files by means of banking communication software (BCS), which calls the bank and retrieves the files. Banks in almost all countries sell these PC programs and provide training for them</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The import procedure can be carried out only once the account statement files are accessible on your file system or PC drive</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The system supports over 16 international formats for the electronic account statement. Before importing files, R/3’s standard program converts some of the account statement files to </a:t>
            </a:r>
            <a:r>
              <a:rPr lang="en-US" sz="1600" dirty="0" err="1">
                <a:latin typeface="+mj-lt"/>
                <a:cs typeface="Arial" pitchFamily="34" charset="0"/>
              </a:rPr>
              <a:t>MultiCash</a:t>
            </a:r>
            <a:r>
              <a:rPr lang="en-US" sz="1600" dirty="0">
                <a:latin typeface="+mj-lt"/>
                <a:cs typeface="Arial" pitchFamily="34" charset="0"/>
              </a:rPr>
              <a:t> format</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For the SWIFT format, there are dialects that differ from the standard SWIFT. The SAP R/3 System does not support these dialects. SAP does however certify the SWIFT MT940 interface (FI-SBS). Certified banks or software providers can supply you with SWIFT MT940 files that can be processed</a:t>
            </a:r>
          </a:p>
        </p:txBody>
      </p:sp>
    </p:spTree>
    <p:extLst>
      <p:ext uri="{BB962C8B-B14F-4D97-AF65-F5344CB8AC3E}">
        <p14:creationId xmlns:p14="http://schemas.microsoft.com/office/powerpoint/2010/main" val="4248574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3AABFD-EADD-4CA7-A89F-D5CE5A1D341A}"/>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48667084-5D70-4FDC-B474-C16489F8524D}"/>
              </a:ext>
            </a:extLst>
          </p:cNvPr>
          <p:cNvSpPr/>
          <p:nvPr/>
        </p:nvSpPr>
        <p:spPr>
          <a:xfrm>
            <a:off x="227013" y="981149"/>
            <a:ext cx="11688762" cy="5563061"/>
          </a:xfrm>
          <a:prstGeom prst="rect">
            <a:avLst/>
          </a:prstGeom>
        </p:spPr>
        <p:txBody>
          <a:bodyPr wrap="square">
            <a:spAutoFit/>
          </a:bodyPr>
          <a:lstStyle/>
          <a:p>
            <a:pPr>
              <a:spcBef>
                <a:spcPts val="900"/>
              </a:spcBef>
              <a:buClr>
                <a:schemeClr val="accent1"/>
              </a:buClr>
              <a:defRPr/>
            </a:pPr>
            <a:r>
              <a:rPr lang="en-US" sz="1600" b="1" dirty="0">
                <a:cs typeface="Arial" pitchFamily="34" charset="0"/>
              </a:rPr>
              <a:t>Executing the Program:</a:t>
            </a:r>
            <a:endParaRPr lang="en-US" sz="1600" dirty="0">
              <a:cs typeface="Arial" pitchFamily="34" charset="0"/>
            </a:endParaRPr>
          </a:p>
          <a:p>
            <a:pPr marL="380990" indent="-380990">
              <a:spcBef>
                <a:spcPts val="900"/>
              </a:spcBef>
              <a:buClr>
                <a:schemeClr val="accent1"/>
              </a:buClr>
              <a:buFont typeface="Wingdings" panose="05000000000000000000" pitchFamily="2" charset="2"/>
              <a:buChar char="§"/>
              <a:defRPr/>
            </a:pPr>
            <a:r>
              <a:rPr lang="en-US" sz="1600" dirty="0">
                <a:cs typeface="Arial" pitchFamily="34" charset="0"/>
              </a:rPr>
              <a:t>Use program RFEBKA00 to import files containing account statement data</a:t>
            </a:r>
          </a:p>
          <a:p>
            <a:pPr marL="380990" indent="-380990">
              <a:spcBef>
                <a:spcPts val="900"/>
              </a:spcBef>
              <a:buClr>
                <a:schemeClr val="accent1"/>
              </a:buClr>
              <a:buFont typeface="Wingdings" panose="05000000000000000000" pitchFamily="2" charset="2"/>
              <a:buChar char="§"/>
              <a:defRPr/>
            </a:pPr>
            <a:r>
              <a:rPr lang="en-US" sz="1600" dirty="0">
                <a:cs typeface="Arial" pitchFamily="34" charset="0"/>
              </a:rPr>
              <a:t>To run the program, proceed as follows: From the easy access screen, choose Accounting </a:t>
            </a:r>
            <a:r>
              <a:rPr lang="en-US" sz="1600" dirty="0">
                <a:cs typeface="Arial" pitchFamily="34" charset="0"/>
                <a:sym typeface="Wingdings" pitchFamily="2" charset="2"/>
              </a:rPr>
              <a:t></a:t>
            </a:r>
            <a:r>
              <a:rPr lang="en-US" sz="1600" dirty="0">
                <a:cs typeface="Arial" pitchFamily="34" charset="0"/>
              </a:rPr>
              <a:t> Financial Accounting </a:t>
            </a:r>
            <a:r>
              <a:rPr lang="en-US" sz="1600" dirty="0">
                <a:cs typeface="Arial" pitchFamily="34" charset="0"/>
                <a:sym typeface="Wingdings" pitchFamily="2" charset="2"/>
              </a:rPr>
              <a:t></a:t>
            </a:r>
            <a:r>
              <a:rPr lang="en-US" sz="1600" dirty="0">
                <a:cs typeface="Arial" pitchFamily="34" charset="0"/>
              </a:rPr>
              <a:t> Banks </a:t>
            </a:r>
            <a:r>
              <a:rPr lang="en-US" sz="1600" dirty="0">
                <a:cs typeface="Arial" pitchFamily="34" charset="0"/>
                <a:sym typeface="Wingdings" pitchFamily="2" charset="2"/>
              </a:rPr>
              <a:t></a:t>
            </a:r>
            <a:r>
              <a:rPr lang="en-US" sz="1600" dirty="0">
                <a:cs typeface="Arial" pitchFamily="34" charset="0"/>
              </a:rPr>
              <a:t> Input </a:t>
            </a:r>
            <a:r>
              <a:rPr lang="en-US" sz="1600" dirty="0">
                <a:cs typeface="Arial" pitchFamily="34" charset="0"/>
                <a:sym typeface="Wingdings" pitchFamily="2" charset="2"/>
              </a:rPr>
              <a:t></a:t>
            </a:r>
            <a:r>
              <a:rPr lang="en-US" sz="1600" dirty="0">
                <a:cs typeface="Arial" pitchFamily="34" charset="0"/>
              </a:rPr>
              <a:t> Account Statement </a:t>
            </a:r>
            <a:r>
              <a:rPr lang="en-US" sz="1600" dirty="0">
                <a:cs typeface="Arial" pitchFamily="34" charset="0"/>
                <a:sym typeface="Wingdings" pitchFamily="2" charset="2"/>
              </a:rPr>
              <a:t></a:t>
            </a:r>
            <a:r>
              <a:rPr lang="en-US" sz="1600" dirty="0">
                <a:cs typeface="Arial" pitchFamily="34" charset="0"/>
              </a:rPr>
              <a:t> Import</a:t>
            </a:r>
          </a:p>
          <a:p>
            <a:pPr marL="380990" indent="-380990">
              <a:spcBef>
                <a:spcPts val="900"/>
              </a:spcBef>
              <a:buClr>
                <a:schemeClr val="accent1"/>
              </a:buClr>
              <a:buFont typeface="Wingdings" panose="05000000000000000000" pitchFamily="2" charset="2"/>
              <a:buChar char="§"/>
              <a:defRPr/>
            </a:pPr>
            <a:r>
              <a:rPr lang="en-US" sz="1600" dirty="0">
                <a:cs typeface="Arial" pitchFamily="34" charset="0"/>
              </a:rPr>
              <a:t>Enter the information necessary in the entry areas in the active fields</a:t>
            </a:r>
          </a:p>
          <a:p>
            <a:pPr>
              <a:spcBef>
                <a:spcPts val="900"/>
              </a:spcBef>
              <a:buClr>
                <a:schemeClr val="accent1"/>
              </a:buClr>
              <a:defRPr/>
            </a:pPr>
            <a:r>
              <a:rPr lang="en-US" sz="1600" dirty="0">
                <a:cs typeface="Arial" pitchFamily="34" charset="0"/>
              </a:rPr>
              <a:t>File specifications:</a:t>
            </a:r>
          </a:p>
          <a:p>
            <a:pPr>
              <a:spcBef>
                <a:spcPts val="900"/>
              </a:spcBef>
              <a:buClr>
                <a:schemeClr val="accent1"/>
              </a:buClr>
              <a:defRPr/>
            </a:pPr>
            <a:r>
              <a:rPr lang="en-US" sz="1600" b="1" dirty="0">
                <a:cs typeface="Arial" pitchFamily="34" charset="0"/>
              </a:rPr>
              <a:t>Importing the file: </a:t>
            </a:r>
            <a:r>
              <a:rPr lang="en-US" sz="1600" dirty="0">
                <a:cs typeface="Arial" pitchFamily="34" charset="0"/>
              </a:rPr>
              <a:t>Select the option Import data. Set this indicator to transfer the account statement from the file system to SAP bank data storage. If you start the import program without setting this indicator, the system will try to process all the account statements already in bank data storage. For this reason, make sure that bank data storage contains only actual data and no test data.</a:t>
            </a:r>
          </a:p>
          <a:p>
            <a:pPr>
              <a:spcBef>
                <a:spcPts val="900"/>
              </a:spcBef>
              <a:buClr>
                <a:schemeClr val="accent1"/>
              </a:buClr>
              <a:defRPr/>
            </a:pPr>
            <a:r>
              <a:rPr lang="en-US" sz="1600" b="1" dirty="0">
                <a:cs typeface="Arial" pitchFamily="34" charset="0"/>
              </a:rPr>
              <a:t>Elect. bank statement format: </a:t>
            </a:r>
            <a:r>
              <a:rPr lang="en-US" sz="1600" dirty="0">
                <a:cs typeface="Arial" pitchFamily="34" charset="0"/>
              </a:rPr>
              <a:t>Here you specify the format in which the account statements are to be imported. Normally, this is either the format M(</a:t>
            </a:r>
            <a:r>
              <a:rPr lang="en-US" sz="1600" dirty="0" err="1">
                <a:cs typeface="Arial" pitchFamily="34" charset="0"/>
              </a:rPr>
              <a:t>ulticash</a:t>
            </a:r>
            <a:r>
              <a:rPr lang="en-US" sz="1600" dirty="0">
                <a:cs typeface="Arial" pitchFamily="34" charset="0"/>
              </a:rPr>
              <a:t>) or S(</a:t>
            </a:r>
            <a:r>
              <a:rPr lang="en-US" sz="1600" dirty="0" err="1">
                <a:cs typeface="Arial" pitchFamily="34" charset="0"/>
              </a:rPr>
              <a:t>wift</a:t>
            </a:r>
            <a:r>
              <a:rPr lang="en-US" sz="1600" dirty="0">
                <a:cs typeface="Arial" pitchFamily="34" charset="0"/>
              </a:rPr>
              <a:t> MT 940).</a:t>
            </a:r>
          </a:p>
          <a:p>
            <a:pPr>
              <a:spcBef>
                <a:spcPts val="900"/>
              </a:spcBef>
              <a:buClr>
                <a:schemeClr val="accent1"/>
              </a:buClr>
              <a:defRPr/>
            </a:pPr>
            <a:r>
              <a:rPr lang="en-US" sz="1600" b="1" dirty="0">
                <a:cs typeface="Arial" pitchFamily="34" charset="0"/>
              </a:rPr>
              <a:t>Statement</a:t>
            </a:r>
            <a:r>
              <a:rPr lang="en-US" sz="1600" dirty="0">
                <a:cs typeface="Arial" pitchFamily="34" charset="0"/>
              </a:rPr>
              <a:t> </a:t>
            </a:r>
            <a:r>
              <a:rPr lang="en-US" sz="1600" b="1" dirty="0">
                <a:cs typeface="Arial" pitchFamily="34" charset="0"/>
              </a:rPr>
              <a:t>file: </a:t>
            </a:r>
            <a:r>
              <a:rPr lang="en-US" sz="1600" dirty="0">
                <a:cs typeface="Arial" pitchFamily="34" charset="0"/>
              </a:rPr>
              <a:t>Enter the name of the file containing the statement data and the file path. When importing from a PC (hard drive or disk drive) you must also specify the drive (for example, A: Line item file).</a:t>
            </a:r>
          </a:p>
          <a:p>
            <a:pPr>
              <a:spcBef>
                <a:spcPts val="900"/>
              </a:spcBef>
              <a:buClr>
                <a:schemeClr val="accent1"/>
              </a:buClr>
              <a:defRPr/>
            </a:pPr>
            <a:r>
              <a:rPr lang="en-US" sz="1600" b="1" dirty="0">
                <a:cs typeface="Arial" pitchFamily="34" charset="0"/>
              </a:rPr>
              <a:t>Line item file: </a:t>
            </a:r>
            <a:r>
              <a:rPr lang="en-US" sz="1600" dirty="0">
                <a:cs typeface="Arial" pitchFamily="34" charset="0"/>
              </a:rPr>
              <a:t>Enter the path and the name of the file containing the line item data. You can only make an entry in this field if you are using the </a:t>
            </a:r>
            <a:r>
              <a:rPr lang="en-US" sz="1600" dirty="0" err="1">
                <a:cs typeface="Arial" pitchFamily="34" charset="0"/>
              </a:rPr>
              <a:t>MultiCash</a:t>
            </a:r>
            <a:r>
              <a:rPr lang="en-US" sz="1600" dirty="0">
                <a:cs typeface="Arial" pitchFamily="34" charset="0"/>
              </a:rPr>
              <a:t> format. This field is not required for any other format.</a:t>
            </a:r>
          </a:p>
          <a:p>
            <a:pPr>
              <a:spcBef>
                <a:spcPts val="900"/>
              </a:spcBef>
              <a:buClr>
                <a:schemeClr val="accent1"/>
              </a:buClr>
              <a:defRPr/>
            </a:pPr>
            <a:r>
              <a:rPr lang="en-US" sz="1600" b="1" dirty="0">
                <a:cs typeface="Arial" pitchFamily="34" charset="0"/>
              </a:rPr>
              <a:t>PC upload: </a:t>
            </a:r>
            <a:r>
              <a:rPr lang="en-US" sz="1600" dirty="0">
                <a:cs typeface="Arial" pitchFamily="34" charset="0"/>
              </a:rPr>
              <a:t>Select this option if you are using a PC and want to import the file from the disk drive or hard drive. Note that this option is not possible if you have selected the option Execute as </a:t>
            </a:r>
            <a:r>
              <a:rPr lang="en-US" sz="1600" dirty="0" err="1">
                <a:cs typeface="Arial" pitchFamily="34" charset="0"/>
              </a:rPr>
              <a:t>Batchjob</a:t>
            </a:r>
            <a:r>
              <a:rPr lang="en-US" sz="1600" dirty="0">
                <a:cs typeface="Arial" pitchFamily="34" charset="0"/>
              </a:rPr>
              <a:t>.</a:t>
            </a:r>
          </a:p>
        </p:txBody>
      </p:sp>
    </p:spTree>
    <p:extLst>
      <p:ext uri="{BB962C8B-B14F-4D97-AF65-F5344CB8AC3E}">
        <p14:creationId xmlns:p14="http://schemas.microsoft.com/office/powerpoint/2010/main" val="6794327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E9605-E76C-42D4-8DF6-2D7F3B3E58F3}"/>
              </a:ext>
            </a:extLst>
          </p:cNvPr>
          <p:cNvSpPr>
            <a:spLocks noGrp="1"/>
          </p:cNvSpPr>
          <p:nvPr>
            <p:ph type="title"/>
          </p:nvPr>
        </p:nvSpPr>
        <p:spPr/>
        <p:txBody>
          <a:bodyPr/>
          <a:lstStyle/>
          <a:p>
            <a:r>
              <a:rPr lang="en-US" dirty="0"/>
              <a:t>Posting Parameters</a:t>
            </a:r>
          </a:p>
        </p:txBody>
      </p:sp>
      <p:sp>
        <p:nvSpPr>
          <p:cNvPr id="3" name="Rectangle 2">
            <a:extLst>
              <a:ext uri="{FF2B5EF4-FFF2-40B4-BE49-F238E27FC236}">
                <a16:creationId xmlns:a16="http://schemas.microsoft.com/office/drawing/2014/main" id="{551826B3-856C-4271-9C13-EFF0FF4597CC}"/>
              </a:ext>
            </a:extLst>
          </p:cNvPr>
          <p:cNvSpPr/>
          <p:nvPr/>
        </p:nvSpPr>
        <p:spPr>
          <a:xfrm>
            <a:off x="227349" y="1333792"/>
            <a:ext cx="11688426" cy="5047536"/>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400" b="1" dirty="0">
                <a:latin typeface="+mj-lt"/>
                <a:cs typeface="Arial" pitchFamily="34" charset="0"/>
              </a:rPr>
              <a:t>Post immediately: </a:t>
            </a:r>
            <a:r>
              <a:rPr lang="en-US" sz="1400" dirty="0">
                <a:latin typeface="+mj-lt"/>
                <a:cs typeface="Arial" pitchFamily="34" charset="0"/>
              </a:rPr>
              <a:t>Select this indicator to have the program post the data immediately (call transaction). Note that you must select this option to be able to use the postprocessing transaction for the electronic account statement</a:t>
            </a:r>
          </a:p>
          <a:p>
            <a:pPr marL="380990" indent="-380990">
              <a:spcBef>
                <a:spcPts val="1200"/>
              </a:spcBef>
              <a:buClr>
                <a:schemeClr val="accent1"/>
              </a:buClr>
              <a:buFont typeface="Wingdings" panose="05000000000000000000" pitchFamily="2" charset="2"/>
              <a:buChar char="§"/>
              <a:defRPr/>
            </a:pPr>
            <a:r>
              <a:rPr lang="en-US" sz="1400" b="1" dirty="0">
                <a:latin typeface="+mj-lt"/>
                <a:cs typeface="Arial" pitchFamily="34" charset="0"/>
              </a:rPr>
              <a:t>Bank accounts only: </a:t>
            </a:r>
            <a:r>
              <a:rPr lang="en-US" sz="1400" dirty="0">
                <a:latin typeface="+mj-lt"/>
                <a:cs typeface="Arial" pitchFamily="34" charset="0"/>
              </a:rPr>
              <a:t>If you select this indicator, the system initially posts only to posting area 1 (General Ledger or Bank Accounting) during account statement importing (defined in each case by the posting specifications). The postings for posting area 2 are not made at this stage and can be performed at a later date</a:t>
            </a:r>
          </a:p>
          <a:p>
            <a:pPr marL="380990" indent="-380990">
              <a:spcBef>
                <a:spcPts val="1200"/>
              </a:spcBef>
              <a:buClr>
                <a:schemeClr val="accent1"/>
              </a:buClr>
              <a:buFont typeface="Wingdings" panose="05000000000000000000" pitchFamily="2" charset="2"/>
              <a:buChar char="§"/>
              <a:defRPr/>
            </a:pPr>
            <a:r>
              <a:rPr lang="en-US" sz="1400" b="1" dirty="0">
                <a:latin typeface="+mj-lt"/>
                <a:cs typeface="Arial" pitchFamily="34" charset="0"/>
              </a:rPr>
              <a:t>Generate batch input: </a:t>
            </a:r>
            <a:r>
              <a:rPr lang="en-US" sz="1400" dirty="0">
                <a:latin typeface="+mj-lt"/>
                <a:cs typeface="Arial" pitchFamily="34" charset="0"/>
              </a:rPr>
              <a:t>To generate batch input sessions, select this option. At the same time, you can update the line items to the G/L and subsidiary ledger accounts. To do this, the system creates two batch input sessions:</a:t>
            </a:r>
          </a:p>
          <a:p>
            <a:pPr marL="719138" indent="-379413">
              <a:spcBef>
                <a:spcPts val="1200"/>
              </a:spcBef>
              <a:buClr>
                <a:schemeClr val="accent2"/>
              </a:buClr>
              <a:buFont typeface="Arial" panose="020B0604020202020204" pitchFamily="34" charset="0"/>
              <a:buChar char="•"/>
              <a:defRPr/>
            </a:pPr>
            <a:r>
              <a:rPr lang="en-US" sz="1400" dirty="0">
                <a:latin typeface="+mj-lt"/>
                <a:cs typeface="Arial" pitchFamily="34" charset="0"/>
              </a:rPr>
              <a:t>Bank accounting &amp; Subledger accounting. Both sessions are created in the course of one run</a:t>
            </a:r>
          </a:p>
          <a:p>
            <a:pPr marL="719138" indent="-379413">
              <a:spcBef>
                <a:spcPts val="1200"/>
              </a:spcBef>
              <a:buClr>
                <a:schemeClr val="accent2"/>
              </a:buClr>
              <a:buFont typeface="Arial" panose="020B0604020202020204" pitchFamily="34" charset="0"/>
              <a:buChar char="•"/>
              <a:defRPr/>
            </a:pPr>
            <a:r>
              <a:rPr lang="en-US" sz="1400" dirty="0">
                <a:latin typeface="+mj-lt"/>
                <a:cs typeface="Arial" pitchFamily="34" charset="0"/>
              </a:rPr>
              <a:t>Once a transaction is included in a session, it is considered to be posted</a:t>
            </a:r>
          </a:p>
          <a:p>
            <a:pPr marL="380990" indent="-380990">
              <a:spcBef>
                <a:spcPts val="1200"/>
              </a:spcBef>
              <a:buClr>
                <a:schemeClr val="accent1"/>
              </a:buClr>
              <a:buFont typeface="Wingdings" panose="05000000000000000000" pitchFamily="2" charset="2"/>
              <a:buChar char="§"/>
              <a:defRPr/>
            </a:pPr>
            <a:r>
              <a:rPr lang="en-US" sz="1400" b="1" dirty="0">
                <a:latin typeface="+mj-lt"/>
                <a:cs typeface="Arial" pitchFamily="34" charset="0"/>
              </a:rPr>
              <a:t>Session names: </a:t>
            </a:r>
            <a:r>
              <a:rPr lang="en-US" sz="1400" dirty="0">
                <a:latin typeface="+mj-lt"/>
                <a:cs typeface="Arial" pitchFamily="34" charset="0"/>
              </a:rPr>
              <a:t>This option is not effective if the indicator </a:t>
            </a:r>
            <a:r>
              <a:rPr lang="en-US" sz="1400" i="1" dirty="0">
                <a:latin typeface="+mj-lt"/>
                <a:cs typeface="Arial" pitchFamily="34" charset="0"/>
              </a:rPr>
              <a:t>Post immediately </a:t>
            </a:r>
            <a:r>
              <a:rPr lang="en-US" sz="1400" dirty="0">
                <a:latin typeface="+mj-lt"/>
                <a:cs typeface="Arial" pitchFamily="34" charset="0"/>
              </a:rPr>
              <a:t>is selected. Enter a number that specifies how the session name is to be generated. The default setting is 1, meaning that the session name consists of the house bank ID and account ID. This applies both to the bank posting session and the subledger posting session, the only difference being that the first character in the name of the subledger posting session is a "/"</a:t>
            </a:r>
          </a:p>
          <a:p>
            <a:pPr marL="380990" indent="-380990">
              <a:spcBef>
                <a:spcPts val="1200"/>
              </a:spcBef>
              <a:buClr>
                <a:schemeClr val="accent1"/>
              </a:buClr>
              <a:buFont typeface="Wingdings" panose="05000000000000000000" pitchFamily="2" charset="2"/>
              <a:buChar char="§"/>
              <a:defRPr/>
            </a:pPr>
            <a:r>
              <a:rPr lang="en-US" sz="1400" b="1" dirty="0">
                <a:latin typeface="+mj-lt"/>
                <a:cs typeface="Arial" pitchFamily="34" charset="0"/>
              </a:rPr>
              <a:t>Do not post: </a:t>
            </a:r>
            <a:r>
              <a:rPr lang="en-US" sz="1400" dirty="0">
                <a:latin typeface="+mj-lt"/>
                <a:cs typeface="Arial" pitchFamily="34" charset="0"/>
              </a:rPr>
              <a:t>If you select this indicator, no postings are generated. The data is loaded into bank data storage and held there. The posting log lists the postings that would have been placed in the batch input sessions during a production run. We recommend that you set this indicator during a test phase</a:t>
            </a:r>
          </a:p>
          <a:p>
            <a:pPr marL="380990" indent="-380990">
              <a:spcBef>
                <a:spcPts val="1200"/>
              </a:spcBef>
              <a:buClr>
                <a:schemeClr val="accent1"/>
              </a:buClr>
              <a:buFont typeface="Wingdings" panose="05000000000000000000" pitchFamily="2" charset="2"/>
              <a:buChar char="§"/>
              <a:defRPr/>
            </a:pPr>
            <a:r>
              <a:rPr lang="en-US" sz="1400" dirty="0">
                <a:latin typeface="+mj-lt"/>
                <a:cs typeface="Arial" pitchFamily="34" charset="0"/>
              </a:rPr>
              <a:t>Assign value date to account</a:t>
            </a:r>
            <a:br>
              <a:rPr lang="en-US" sz="1400" dirty="0">
                <a:latin typeface="+mj-lt"/>
                <a:cs typeface="Arial" pitchFamily="34" charset="0"/>
              </a:rPr>
            </a:br>
            <a:r>
              <a:rPr lang="en-US" sz="1400" dirty="0">
                <a:latin typeface="+mj-lt"/>
                <a:cs typeface="Arial" pitchFamily="34" charset="0"/>
              </a:rPr>
              <a:t>If you select this option, the system uses the value date during posting</a:t>
            </a:r>
            <a:endParaRPr lang="en-US" sz="1400" dirty="0">
              <a:latin typeface="+mj-lt"/>
            </a:endParaRPr>
          </a:p>
        </p:txBody>
      </p:sp>
    </p:spTree>
    <p:extLst>
      <p:ext uri="{BB962C8B-B14F-4D97-AF65-F5344CB8AC3E}">
        <p14:creationId xmlns:p14="http://schemas.microsoft.com/office/powerpoint/2010/main" val="32864978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37D07-5079-4CAD-AE1D-6035EA2D65CB}"/>
              </a:ext>
            </a:extLst>
          </p:cNvPr>
          <p:cNvSpPr>
            <a:spLocks noGrp="1"/>
          </p:cNvSpPr>
          <p:nvPr>
            <p:ph type="title"/>
          </p:nvPr>
        </p:nvSpPr>
        <p:spPr/>
        <p:txBody>
          <a:bodyPr/>
          <a:lstStyle/>
          <a:p>
            <a:r>
              <a:rPr lang="en-US" dirty="0"/>
              <a:t>Algorithms</a:t>
            </a:r>
          </a:p>
        </p:txBody>
      </p:sp>
      <p:sp>
        <p:nvSpPr>
          <p:cNvPr id="3" name="Rectangle 2">
            <a:extLst>
              <a:ext uri="{FF2B5EF4-FFF2-40B4-BE49-F238E27FC236}">
                <a16:creationId xmlns:a16="http://schemas.microsoft.com/office/drawing/2014/main" id="{C4862885-BE2E-41BC-9388-CCCB73DA82B4}"/>
              </a:ext>
            </a:extLst>
          </p:cNvPr>
          <p:cNvSpPr/>
          <p:nvPr/>
        </p:nvSpPr>
        <p:spPr>
          <a:xfrm>
            <a:off x="227349" y="980728"/>
            <a:ext cx="11688426" cy="5622052"/>
          </a:xfrm>
          <a:prstGeom prst="rect">
            <a:avLst/>
          </a:prstGeom>
        </p:spPr>
        <p:txBody>
          <a:bodyPr wrap="square">
            <a:spAutoFit/>
          </a:bodyPr>
          <a:lstStyle/>
          <a:p>
            <a:pPr marL="380990" indent="-380990">
              <a:spcBef>
                <a:spcPts val="700"/>
              </a:spcBef>
              <a:buClr>
                <a:schemeClr val="accent1"/>
              </a:buClr>
              <a:buFont typeface="Wingdings" panose="05000000000000000000" pitchFamily="2" charset="2"/>
              <a:buChar char="§"/>
              <a:defRPr/>
            </a:pPr>
            <a:r>
              <a:rPr lang="en-US" sz="1600" b="1" dirty="0">
                <a:cs typeface="Arial" pitchFamily="34" charset="0"/>
              </a:rPr>
              <a:t>Number interval: </a:t>
            </a:r>
            <a:r>
              <a:rPr lang="en-US" sz="1600" dirty="0">
                <a:cs typeface="Arial" pitchFamily="34" charset="0"/>
              </a:rPr>
              <a:t>Here, you specify the intervals within which the values of your document numbers and/or reference document numbers can lie. The program ignores values not contained within these intervals. They cannot be used as information to clear open items. The reference number entered in the account statement by your customer or house bank must be in the same format and of the same length as the number in the R/3 System</a:t>
            </a:r>
          </a:p>
          <a:p>
            <a:pPr marL="380990" indent="-380990">
              <a:spcBef>
                <a:spcPts val="700"/>
              </a:spcBef>
              <a:buClr>
                <a:schemeClr val="accent1"/>
              </a:buClr>
              <a:buFont typeface="Wingdings" panose="05000000000000000000" pitchFamily="2" charset="2"/>
              <a:buChar char="§"/>
              <a:defRPr/>
            </a:pPr>
            <a:r>
              <a:rPr lang="en-US" sz="1600" dirty="0">
                <a:cs typeface="Arial" pitchFamily="34" charset="0"/>
              </a:rPr>
              <a:t>You send your customer a bank transfer form with the reference document number 000101. However, the customer only forwards the last three digits of this number on to your house bank. The number (101) then appears on the electronic bank statement too. The system is unable to locate this number. For this reason, it is essential that customers and house banks do not omit leading zeroes from such forms when processing electronic bank statements</a:t>
            </a:r>
          </a:p>
          <a:p>
            <a:pPr marL="380990" indent="-380990">
              <a:spcBef>
                <a:spcPts val="700"/>
              </a:spcBef>
              <a:buClr>
                <a:schemeClr val="accent1"/>
              </a:buClr>
              <a:buFont typeface="Wingdings" panose="05000000000000000000" pitchFamily="2" charset="2"/>
              <a:buChar char="§"/>
              <a:defRPr/>
            </a:pPr>
            <a:r>
              <a:rPr lang="en-US" sz="1600" b="1" dirty="0">
                <a:cs typeface="Arial" pitchFamily="34" charset="0"/>
              </a:rPr>
              <a:t>Bundling: </a:t>
            </a:r>
            <a:r>
              <a:rPr lang="en-US" sz="1600" dirty="0">
                <a:cs typeface="Arial" pitchFamily="34" charset="0"/>
              </a:rPr>
              <a:t>You can use this field to determine whether and if so how bank statement items should be grouped into bundles. If you have the program post the bank statements immediately (call transaction), you can select the items of a bank statement in the postprocessing function by bundle. If you use batch input sessions, you can generate a separate session for each bundle</a:t>
            </a:r>
          </a:p>
          <a:p>
            <a:pPr marL="380990" indent="-380990">
              <a:spcBef>
                <a:spcPts val="700"/>
              </a:spcBef>
              <a:buClr>
                <a:schemeClr val="accent1"/>
              </a:buClr>
              <a:buFont typeface="Wingdings" panose="05000000000000000000" pitchFamily="2" charset="2"/>
              <a:buChar char="§"/>
              <a:defRPr/>
            </a:pPr>
            <a:r>
              <a:rPr lang="en-US" sz="1600" b="1" dirty="0">
                <a:cs typeface="Arial" pitchFamily="34" charset="0"/>
              </a:rPr>
              <a:t>Under bundle type 1 </a:t>
            </a:r>
            <a:r>
              <a:rPr lang="en-US" sz="1600" dirty="0">
                <a:cs typeface="Arial" pitchFamily="34" charset="0"/>
              </a:rPr>
              <a:t>(bundle per accounting clerk), the system enters the accounting clerk ID from the customer master record into the field. If the customer cannot be uniquely identified from the bank details, the field remains blank</a:t>
            </a:r>
          </a:p>
          <a:p>
            <a:pPr marL="380990" indent="-380990">
              <a:spcBef>
                <a:spcPts val="700"/>
              </a:spcBef>
              <a:buClr>
                <a:schemeClr val="accent1"/>
              </a:buClr>
              <a:buFont typeface="Wingdings" panose="05000000000000000000" pitchFamily="2" charset="2"/>
              <a:buChar char="§"/>
              <a:defRPr/>
            </a:pPr>
            <a:r>
              <a:rPr lang="en-US" sz="1600" b="1" dirty="0">
                <a:cs typeface="Arial" pitchFamily="34" charset="0"/>
              </a:rPr>
              <a:t>Under bundle type 2, </a:t>
            </a:r>
            <a:r>
              <a:rPr lang="en-US" sz="1600" dirty="0">
                <a:cs typeface="Arial" pitchFamily="34" charset="0"/>
              </a:rPr>
              <a:t>the system creates a bundle per n items, enabling up to 99 bundles to be created. If you enter n = 100, the first 100 line items are contained in bundle 1, the next 100 items in bundle 2 and so on. If you enter n = 1, line items 1 to 99 are entered in bundles 1 to 99. The 100th line item is then entered starting once again from bundle 1</a:t>
            </a:r>
          </a:p>
        </p:txBody>
      </p:sp>
    </p:spTree>
    <p:extLst>
      <p:ext uri="{BB962C8B-B14F-4D97-AF65-F5344CB8AC3E}">
        <p14:creationId xmlns:p14="http://schemas.microsoft.com/office/powerpoint/2010/main" val="16864510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52954D-ABD3-4641-B743-83F2C11A5A35}"/>
              </a:ext>
            </a:extLst>
          </p:cNvPr>
          <p:cNvSpPr>
            <a:spLocks noGrp="1"/>
          </p:cNvSpPr>
          <p:nvPr>
            <p:ph type="body" sz="quarter" idx="11"/>
          </p:nvPr>
        </p:nvSpPr>
        <p:spPr/>
        <p:txBody>
          <a:bodyPr/>
          <a:lstStyle/>
          <a:p>
            <a:r>
              <a:rPr lang="en-US" dirty="0"/>
              <a:t>Data Output Options</a:t>
            </a:r>
          </a:p>
        </p:txBody>
      </p:sp>
      <p:sp>
        <p:nvSpPr>
          <p:cNvPr id="6" name="Rectangle 5">
            <a:extLst>
              <a:ext uri="{FF2B5EF4-FFF2-40B4-BE49-F238E27FC236}">
                <a16:creationId xmlns:a16="http://schemas.microsoft.com/office/drawing/2014/main" id="{1C6515D7-4452-4DA0-9A4E-14DA718F6718}"/>
              </a:ext>
            </a:extLst>
          </p:cNvPr>
          <p:cNvSpPr/>
          <p:nvPr/>
        </p:nvSpPr>
        <p:spPr>
          <a:xfrm>
            <a:off x="227013" y="1353271"/>
            <a:ext cx="6301035" cy="2723823"/>
          </a:xfrm>
          <a:prstGeom prst="rect">
            <a:avLst/>
          </a:prstGeom>
        </p:spPr>
        <p:txBody>
          <a:bodyPr wrap="square">
            <a:spAutoFit/>
          </a:bodyPr>
          <a:lstStyle/>
          <a:p>
            <a:pPr>
              <a:spcBef>
                <a:spcPts val="1800"/>
              </a:spcBef>
              <a:defRPr/>
            </a:pPr>
            <a:r>
              <a:rPr lang="en-US" sz="1600" dirty="0">
                <a:latin typeface="+mj-lt"/>
                <a:cs typeface="Arial" pitchFamily="34" charset="0"/>
              </a:rPr>
              <a:t>The following parameters control how the data is output:</a:t>
            </a:r>
          </a:p>
          <a:p>
            <a:pPr marL="358775" indent="-358775">
              <a:spcBef>
                <a:spcPts val="1800"/>
              </a:spcBef>
              <a:buClr>
                <a:schemeClr val="accent1"/>
              </a:buClr>
              <a:buFont typeface="Wingdings" panose="05000000000000000000" pitchFamily="2" charset="2"/>
              <a:buChar char="§"/>
              <a:defRPr/>
            </a:pPr>
            <a:r>
              <a:rPr lang="en-US" sz="1600" dirty="0">
                <a:latin typeface="+mj-lt"/>
              </a:rPr>
              <a:t>Execute as background job</a:t>
            </a:r>
          </a:p>
          <a:p>
            <a:pPr marL="358775" indent="-358775">
              <a:spcBef>
                <a:spcPts val="1800"/>
              </a:spcBef>
              <a:buClr>
                <a:schemeClr val="accent1"/>
              </a:buClr>
              <a:buFont typeface="Wingdings" panose="05000000000000000000" pitchFamily="2" charset="2"/>
              <a:buChar char="§"/>
              <a:defRPr/>
            </a:pPr>
            <a:r>
              <a:rPr lang="en-US" sz="1600" dirty="0">
                <a:latin typeface="+mj-lt"/>
              </a:rPr>
              <a:t>Print bank statement</a:t>
            </a:r>
          </a:p>
          <a:p>
            <a:pPr marL="358775" indent="-358775">
              <a:spcBef>
                <a:spcPts val="1800"/>
              </a:spcBef>
              <a:buClr>
                <a:schemeClr val="accent1"/>
              </a:buClr>
              <a:buFont typeface="Wingdings" panose="05000000000000000000" pitchFamily="2" charset="2"/>
              <a:buChar char="§"/>
              <a:defRPr/>
            </a:pPr>
            <a:r>
              <a:rPr lang="en-US" sz="1600" dirty="0">
                <a:latin typeface="+mj-lt"/>
              </a:rPr>
              <a:t>Print posting log</a:t>
            </a:r>
          </a:p>
          <a:p>
            <a:pPr marL="358775" indent="-358775">
              <a:spcBef>
                <a:spcPts val="1800"/>
              </a:spcBef>
              <a:buClr>
                <a:schemeClr val="accent1"/>
              </a:buClr>
              <a:buFont typeface="Wingdings" panose="05000000000000000000" pitchFamily="2" charset="2"/>
              <a:buChar char="§"/>
              <a:defRPr/>
            </a:pPr>
            <a:r>
              <a:rPr lang="en-US" sz="1600" dirty="0">
                <a:latin typeface="+mj-lt"/>
              </a:rPr>
              <a:t>Print statistics</a:t>
            </a:r>
          </a:p>
          <a:p>
            <a:pPr marL="358775" indent="-358775">
              <a:spcBef>
                <a:spcPts val="1800"/>
              </a:spcBef>
              <a:buClr>
                <a:schemeClr val="accent1"/>
              </a:buClr>
              <a:buFont typeface="Wingdings" panose="05000000000000000000" pitchFamily="2" charset="2"/>
              <a:buChar char="§"/>
              <a:defRPr/>
            </a:pPr>
            <a:r>
              <a:rPr lang="en-US" sz="1600" dirty="0">
                <a:latin typeface="+mj-lt"/>
              </a:rPr>
              <a:t>Separate list</a:t>
            </a:r>
            <a:endParaRPr lang="en-US" sz="1600" dirty="0">
              <a:latin typeface="+mj-lt"/>
              <a:cs typeface="Arial" pitchFamily="34" charset="0"/>
            </a:endParaRPr>
          </a:p>
        </p:txBody>
      </p:sp>
      <p:sp>
        <p:nvSpPr>
          <p:cNvPr id="7" name="Rectangle 6">
            <a:extLst>
              <a:ext uri="{FF2B5EF4-FFF2-40B4-BE49-F238E27FC236}">
                <a16:creationId xmlns:a16="http://schemas.microsoft.com/office/drawing/2014/main" id="{870AD106-BD1E-4A74-A889-66F20F329242}"/>
              </a:ext>
            </a:extLst>
          </p:cNvPr>
          <p:cNvSpPr/>
          <p:nvPr/>
        </p:nvSpPr>
        <p:spPr>
          <a:xfrm>
            <a:off x="191344" y="5013176"/>
            <a:ext cx="4974382" cy="584775"/>
          </a:xfrm>
          <a:prstGeom prst="rect">
            <a:avLst/>
          </a:prstGeom>
        </p:spPr>
        <p:txBody>
          <a:bodyPr wrap="square">
            <a:spAutoFit/>
          </a:bodyPr>
          <a:lstStyle/>
          <a:p>
            <a:pPr>
              <a:spcBef>
                <a:spcPts val="1800"/>
              </a:spcBef>
              <a:defRPr/>
            </a:pPr>
            <a:r>
              <a:rPr lang="en-US" sz="1600" dirty="0">
                <a:cs typeface="Arial" pitchFamily="34" charset="0"/>
              </a:rPr>
              <a:t>To print the posting log and posting statistics separately, select </a:t>
            </a:r>
            <a:r>
              <a:rPr lang="en-US" sz="1600" i="1" dirty="0">
                <a:cs typeface="Arial" pitchFamily="34" charset="0"/>
              </a:rPr>
              <a:t>Separate list.</a:t>
            </a:r>
            <a:r>
              <a:rPr lang="en-US" sz="1600" dirty="0">
                <a:cs typeface="Arial" pitchFamily="34" charset="0"/>
              </a:rPr>
              <a:t> </a:t>
            </a:r>
            <a:endParaRPr lang="en-US" sz="1600" dirty="0"/>
          </a:p>
        </p:txBody>
      </p:sp>
    </p:spTree>
    <p:extLst>
      <p:ext uri="{BB962C8B-B14F-4D97-AF65-F5344CB8AC3E}">
        <p14:creationId xmlns:p14="http://schemas.microsoft.com/office/powerpoint/2010/main" val="1680909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EE655-AD40-49B5-94CE-ADB4A9B7E53C}"/>
              </a:ext>
            </a:extLst>
          </p:cNvPr>
          <p:cNvSpPr>
            <a:spLocks noGrp="1"/>
          </p:cNvSpPr>
          <p:nvPr>
            <p:ph type="title"/>
          </p:nvPr>
        </p:nvSpPr>
        <p:spPr/>
        <p:txBody>
          <a:bodyPr/>
          <a:lstStyle/>
          <a:p>
            <a:r>
              <a:rPr lang="en-US" dirty="0"/>
              <a:t>Displaying Account Statements</a:t>
            </a:r>
          </a:p>
        </p:txBody>
      </p:sp>
      <p:sp>
        <p:nvSpPr>
          <p:cNvPr id="3" name="Rectangle 2">
            <a:extLst>
              <a:ext uri="{FF2B5EF4-FFF2-40B4-BE49-F238E27FC236}">
                <a16:creationId xmlns:a16="http://schemas.microsoft.com/office/drawing/2014/main" id="{9B819CAA-6EBB-4271-B584-6C8E4FA3198A}"/>
              </a:ext>
            </a:extLst>
          </p:cNvPr>
          <p:cNvSpPr/>
          <p:nvPr/>
        </p:nvSpPr>
        <p:spPr>
          <a:xfrm>
            <a:off x="227349" y="744661"/>
            <a:ext cx="11688426" cy="5924699"/>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t>You can display the account statements found in the bank data memory at any time. To select the account statements for display, you can enter the following information:</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Company code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House bank ID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Bank account ID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Statement number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Statement date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External transaction code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Posting rule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Bundle number </a:t>
            </a:r>
          </a:p>
          <a:p>
            <a:pPr marL="719138" lvl="1" indent="-273050" defTabSz="892175">
              <a:spcBef>
                <a:spcPts val="300"/>
              </a:spcBef>
              <a:buClr>
                <a:schemeClr val="accent2"/>
              </a:buClr>
              <a:buFont typeface="Arial" panose="020B0604020202020204" pitchFamily="34" charset="0"/>
              <a:buChar char="•"/>
              <a:defRPr/>
            </a:pPr>
            <a:r>
              <a:rPr lang="en-US" sz="1600" dirty="0">
                <a:cs typeface="Arial" pitchFamily="34" charset="0"/>
              </a:rPr>
              <a:t>Amount</a:t>
            </a:r>
          </a:p>
          <a:p>
            <a:pPr marL="380990" indent="-380990">
              <a:spcBef>
                <a:spcPts val="900"/>
              </a:spcBef>
              <a:buClr>
                <a:schemeClr val="accent1"/>
              </a:buClr>
              <a:buFont typeface="Wingdings" panose="05000000000000000000" pitchFamily="2" charset="2"/>
              <a:buChar char="§"/>
              <a:defRPr/>
            </a:pPr>
            <a:r>
              <a:rPr lang="en-US" sz="1600" dirty="0"/>
              <a:t>The ID is information that is not transmitted with the account statement. Each account statement is assigned a unique number in the SAP R/3 System. This is referred to as the ID</a:t>
            </a:r>
          </a:p>
          <a:p>
            <a:pPr marL="380990" indent="-380990">
              <a:spcBef>
                <a:spcPts val="900"/>
              </a:spcBef>
              <a:buClr>
                <a:schemeClr val="accent1"/>
              </a:buClr>
              <a:buFont typeface="Wingdings" panose="05000000000000000000" pitchFamily="2" charset="2"/>
              <a:buChar char="§"/>
              <a:defRPr/>
            </a:pPr>
            <a:r>
              <a:rPr lang="en-US" sz="1600" dirty="0"/>
              <a:t>The ID is internally assigned by the system</a:t>
            </a:r>
          </a:p>
          <a:p>
            <a:pPr>
              <a:spcBef>
                <a:spcPts val="900"/>
              </a:spcBef>
              <a:buClr>
                <a:schemeClr val="accent1"/>
              </a:buClr>
              <a:defRPr/>
            </a:pPr>
            <a:r>
              <a:rPr lang="en-US" sz="1600" dirty="0"/>
              <a:t>To display the overview, proceed as follows:</a:t>
            </a:r>
          </a:p>
          <a:p>
            <a:pPr marL="380990" indent="-380990">
              <a:spcBef>
                <a:spcPts val="600"/>
              </a:spcBef>
              <a:buClr>
                <a:schemeClr val="accent1"/>
              </a:buClr>
              <a:buFont typeface="Wingdings" panose="05000000000000000000" pitchFamily="2" charset="2"/>
              <a:buChar char="§"/>
              <a:defRPr/>
            </a:pPr>
            <a:r>
              <a:rPr lang="en-US" sz="1600" dirty="0"/>
              <a:t>Select </a:t>
            </a:r>
            <a:r>
              <a:rPr lang="en-US" sz="1600" i="1" dirty="0"/>
              <a:t>Accounting </a:t>
            </a:r>
            <a:r>
              <a:rPr lang="en-US" sz="1600" i="1" dirty="0">
                <a:sym typeface="Wingdings" pitchFamily="2" charset="2"/>
              </a:rPr>
              <a:t></a:t>
            </a:r>
            <a:r>
              <a:rPr lang="en-US" sz="1600" dirty="0"/>
              <a:t> </a:t>
            </a:r>
            <a:r>
              <a:rPr lang="en-US" sz="1600" i="1" dirty="0"/>
              <a:t>Financial Accounting </a:t>
            </a:r>
            <a:r>
              <a:rPr lang="en-US" sz="1600" i="1" dirty="0">
                <a:sym typeface="Wingdings" pitchFamily="2" charset="2"/>
              </a:rPr>
              <a:t></a:t>
            </a:r>
            <a:r>
              <a:rPr lang="en-US" sz="1600" i="1" dirty="0"/>
              <a:t> Banks </a:t>
            </a:r>
            <a:r>
              <a:rPr lang="en-US" sz="1600" i="1" dirty="0">
                <a:sym typeface="Wingdings" pitchFamily="2" charset="2"/>
              </a:rPr>
              <a:t></a:t>
            </a:r>
            <a:r>
              <a:rPr lang="en-US" sz="1600" i="1" dirty="0"/>
              <a:t> Input </a:t>
            </a:r>
            <a:r>
              <a:rPr lang="en-US" sz="1600" i="1" dirty="0">
                <a:sym typeface="Wingdings" pitchFamily="2" charset="2"/>
              </a:rPr>
              <a:t></a:t>
            </a:r>
            <a:r>
              <a:rPr lang="en-US" sz="1600" i="1" dirty="0"/>
              <a:t> Account statement </a:t>
            </a:r>
            <a:r>
              <a:rPr lang="en-US" sz="1600" i="1" dirty="0">
                <a:sym typeface="Wingdings" pitchFamily="2" charset="2"/>
              </a:rPr>
              <a:t></a:t>
            </a:r>
            <a:r>
              <a:rPr lang="en-US" sz="1600" i="1" dirty="0"/>
              <a:t> Display</a:t>
            </a:r>
          </a:p>
          <a:p>
            <a:pPr marL="380990" indent="-380990">
              <a:spcBef>
                <a:spcPts val="600"/>
              </a:spcBef>
              <a:buClr>
                <a:schemeClr val="accent1"/>
              </a:buClr>
              <a:buFont typeface="Wingdings" panose="05000000000000000000" pitchFamily="2" charset="2"/>
              <a:buChar char="§"/>
              <a:defRPr/>
            </a:pPr>
            <a:r>
              <a:rPr lang="en-US" sz="1600" i="1" dirty="0"/>
              <a:t>On the screen that is now displayed, access the country-specific program</a:t>
            </a:r>
          </a:p>
          <a:p>
            <a:pPr marL="380990" indent="-380990">
              <a:spcBef>
                <a:spcPts val="600"/>
              </a:spcBef>
              <a:buClr>
                <a:schemeClr val="accent1"/>
              </a:buClr>
              <a:buFont typeface="Wingdings" panose="05000000000000000000" pitchFamily="2" charset="2"/>
              <a:buChar char="§"/>
              <a:defRPr/>
            </a:pPr>
            <a:r>
              <a:rPr lang="en-US" sz="1600" i="1" dirty="0"/>
              <a:t>Enter your selection parameters on the next screen</a:t>
            </a:r>
          </a:p>
          <a:p>
            <a:pPr marL="380990" indent="-380990">
              <a:spcBef>
                <a:spcPts val="600"/>
              </a:spcBef>
              <a:buClr>
                <a:schemeClr val="accent1"/>
              </a:buClr>
              <a:buFont typeface="Wingdings" panose="05000000000000000000" pitchFamily="2" charset="2"/>
              <a:buChar char="§"/>
              <a:defRPr/>
            </a:pPr>
            <a:r>
              <a:rPr lang="en-US" sz="1600" i="1" dirty="0"/>
              <a:t>Select Program </a:t>
            </a:r>
            <a:r>
              <a:rPr lang="en-US" sz="1600" i="1" dirty="0">
                <a:sym typeface="Wingdings" pitchFamily="2" charset="2"/>
              </a:rPr>
              <a:t></a:t>
            </a:r>
            <a:r>
              <a:rPr lang="en-US" sz="1600" i="1" dirty="0"/>
              <a:t> Execute</a:t>
            </a:r>
            <a:endParaRPr lang="en-US" sz="1600" dirty="0"/>
          </a:p>
        </p:txBody>
      </p:sp>
    </p:spTree>
    <p:extLst>
      <p:ext uri="{BB962C8B-B14F-4D97-AF65-F5344CB8AC3E}">
        <p14:creationId xmlns:p14="http://schemas.microsoft.com/office/powerpoint/2010/main" val="6510617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482BB-9F4C-4986-8FEF-D6207EFB3259}"/>
              </a:ext>
            </a:extLst>
          </p:cNvPr>
          <p:cNvSpPr>
            <a:spLocks noGrp="1"/>
          </p:cNvSpPr>
          <p:nvPr>
            <p:ph type="title"/>
          </p:nvPr>
        </p:nvSpPr>
        <p:spPr/>
        <p:txBody>
          <a:bodyPr/>
          <a:lstStyle/>
          <a:p>
            <a:r>
              <a:rPr lang="en-US" dirty="0"/>
              <a:t>Post Processing Account Statements</a:t>
            </a:r>
          </a:p>
        </p:txBody>
      </p:sp>
      <p:sp>
        <p:nvSpPr>
          <p:cNvPr id="5" name="Rectangle 4">
            <a:extLst>
              <a:ext uri="{FF2B5EF4-FFF2-40B4-BE49-F238E27FC236}">
                <a16:creationId xmlns:a16="http://schemas.microsoft.com/office/drawing/2014/main" id="{71CE982E-6FD8-424A-AA0D-6606A3FD0ABA}"/>
              </a:ext>
            </a:extLst>
          </p:cNvPr>
          <p:cNvSpPr/>
          <p:nvPr/>
        </p:nvSpPr>
        <p:spPr>
          <a:xfrm>
            <a:off x="227012" y="764704"/>
            <a:ext cx="11845651" cy="5816977"/>
          </a:xfrm>
          <a:prstGeom prst="rect">
            <a:avLst/>
          </a:prstGeom>
        </p:spPr>
        <p:txBody>
          <a:bodyPr wrap="square">
            <a:spAutoFit/>
          </a:bodyPr>
          <a:lstStyle/>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You have the following options for postprocessing electronic account statements. You choose these in the bank account import selection screen</a:t>
            </a:r>
            <a:endParaRPr lang="en-US" sz="1400" dirty="0">
              <a:cs typeface="Arial" pitchFamily="34" charset="0"/>
            </a:endParaRPr>
          </a:p>
          <a:p>
            <a:pPr marL="719138" indent="-342900">
              <a:spcBef>
                <a:spcPts val="600"/>
              </a:spcBef>
              <a:buClr>
                <a:schemeClr val="accent1"/>
              </a:buClr>
              <a:buFont typeface="+mj-lt"/>
              <a:buAutoNum type="arabicPeriod"/>
              <a:defRPr/>
            </a:pPr>
            <a:r>
              <a:rPr lang="en-US" sz="1400" dirty="0">
                <a:cs typeface="Arial" pitchFamily="34" charset="0"/>
              </a:rPr>
              <a:t>Post immediately (call transaction)</a:t>
            </a:r>
          </a:p>
          <a:p>
            <a:pPr marL="719138" indent="-342900">
              <a:spcBef>
                <a:spcPts val="600"/>
              </a:spcBef>
              <a:buClr>
                <a:schemeClr val="accent1"/>
              </a:buClr>
              <a:buFont typeface="+mj-lt"/>
              <a:buAutoNum type="arabicPeriod"/>
              <a:defRPr/>
            </a:pPr>
            <a:r>
              <a:rPr lang="de-DE" sz="1400" dirty="0">
                <a:cs typeface="Arial" pitchFamily="34" charset="0"/>
              </a:rPr>
              <a:t>Generate batch input</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The type of processing you choose at this point determines what type of postprocessing you can use for the electronic account statement</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If you selected the </a:t>
            </a:r>
            <a:r>
              <a:rPr lang="de-DE" sz="1400" i="1" dirty="0">
                <a:cs typeface="Arial" pitchFamily="34" charset="0"/>
              </a:rPr>
              <a:t>Post immediately</a:t>
            </a:r>
            <a:r>
              <a:rPr lang="de-DE" sz="1400" dirty="0">
                <a:cs typeface="Arial" pitchFamily="34" charset="0"/>
              </a:rPr>
              <a:t> parameter when importing the account statement, you can use a postprocessing transaction to modify and then post line items that the system has not automatically posted</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The advantage of this option is that each document number posted as a result of the electronic account statement is saved in bank data storage. You can then determine the status of a posting</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In the document display of the bank statement that you have posted with posting parameter </a:t>
            </a:r>
            <a:r>
              <a:rPr lang="de-DE" sz="1400" i="1" dirty="0">
                <a:cs typeface="Arial" pitchFamily="34" charset="0"/>
              </a:rPr>
              <a:t>Post Immediately</a:t>
            </a:r>
            <a:r>
              <a:rPr lang="de-DE" sz="1400" dirty="0">
                <a:cs typeface="Arial" pitchFamily="34" charset="0"/>
              </a:rPr>
              <a:t> you can display the line items that relate to the bank statement. To do this choose </a:t>
            </a:r>
            <a:r>
              <a:rPr lang="de-DE" sz="1400" i="1" dirty="0">
                <a:cs typeface="Arial" pitchFamily="34" charset="0"/>
              </a:rPr>
              <a:t>Services for Object </a:t>
            </a:r>
            <a:r>
              <a:rPr lang="en-US" sz="1400" dirty="0">
                <a:cs typeface="Arial" pitchFamily="34" charset="0"/>
                <a:sym typeface="Symbol" pitchFamily="18" charset="2"/>
              </a:rPr>
              <a:t></a:t>
            </a:r>
            <a:r>
              <a:rPr lang="de-DE" sz="1400" i="1" dirty="0">
                <a:cs typeface="Arial" pitchFamily="34" charset="0"/>
              </a:rPr>
              <a:t> Links</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This is not possible in batch input processing because the statement data is not posted until the sessions are processed. Only then can you obtain information on whether or not a posting was made successfully</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As a rule, the sessions are first processed in the background. The result is recorded in the batch input log. Transactions not updated remain in the session as defective records. The sessions are then postprocessed in the folder “online”. You can change or delete defective data or add any that was missing. Postprocessing is complete when there are no more defective records in a session</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Since the system assumes that the postings in a session will eventually be made successfully, it indicates that the line items of the account statement are “posted successfully”</a:t>
            </a:r>
            <a:endParaRPr lang="en-US" sz="1400" dirty="0">
              <a:cs typeface="Arial" pitchFamily="34" charset="0"/>
            </a:endParaRPr>
          </a:p>
          <a:p>
            <a:pPr marL="380990" indent="-380990">
              <a:spcBef>
                <a:spcPts val="600"/>
              </a:spcBef>
              <a:buClr>
                <a:schemeClr val="accent1"/>
              </a:buClr>
              <a:buFont typeface="Wingdings" panose="05000000000000000000" pitchFamily="2" charset="2"/>
              <a:buChar char="§"/>
              <a:defRPr/>
            </a:pPr>
            <a:r>
              <a:rPr lang="de-DE" sz="1400" dirty="0">
                <a:cs typeface="Arial" pitchFamily="34" charset="0"/>
              </a:rPr>
              <a:t>An additional advantage is the extra options provided by the postprocessing transaction. You can for example change the postings rules later or edit the payment advice notes (not to be confused with the cash management payment advice notes)</a:t>
            </a:r>
            <a:endParaRPr lang="en-US" sz="1400" dirty="0"/>
          </a:p>
        </p:txBody>
      </p:sp>
    </p:spTree>
    <p:extLst>
      <p:ext uri="{BB962C8B-B14F-4D97-AF65-F5344CB8AC3E}">
        <p14:creationId xmlns:p14="http://schemas.microsoft.com/office/powerpoint/2010/main" val="29017399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Standard Reports</a:t>
            </a:r>
          </a:p>
        </p:txBody>
      </p:sp>
      <p:sp>
        <p:nvSpPr>
          <p:cNvPr id="3" name="Rectangle 2">
            <a:extLst>
              <a:ext uri="{FF2B5EF4-FFF2-40B4-BE49-F238E27FC236}">
                <a16:creationId xmlns:a16="http://schemas.microsoft.com/office/drawing/2014/main" id="{11767856-7BBF-4AF6-B361-9ED6901BD791}"/>
              </a:ext>
            </a:extLst>
          </p:cNvPr>
          <p:cNvSpPr/>
          <p:nvPr/>
        </p:nvSpPr>
        <p:spPr>
          <a:xfrm>
            <a:off x="227349" y="1340768"/>
            <a:ext cx="11688426" cy="5139869"/>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t>FF_6 – Display [Financial accounting </a:t>
            </a:r>
            <a:r>
              <a:rPr lang="en-US" sz="1600" dirty="0">
                <a:sym typeface="Wingdings" pitchFamily="2" charset="2"/>
              </a:rPr>
              <a:t> Banks  Input  Bank statement</a:t>
            </a:r>
          </a:p>
          <a:p>
            <a:pPr marL="719138" lvl="1" indent="-273050" defTabSz="892175">
              <a:spcBef>
                <a:spcPts val="1200"/>
              </a:spcBef>
              <a:buClr>
                <a:schemeClr val="accent2"/>
              </a:buClr>
              <a:buFont typeface="Arial" panose="020B0604020202020204" pitchFamily="34" charset="0"/>
              <a:buChar char="•"/>
              <a:defRPr/>
            </a:pPr>
            <a:r>
              <a:rPr lang="en-US" sz="1600" dirty="0">
                <a:cs typeface="Arial" pitchFamily="34" charset="0"/>
              </a:rPr>
              <a:t>With this you can print out any of the bank statements in the bank data buffer</a:t>
            </a:r>
            <a:endParaRPr lang="en-US" sz="1600" dirty="0"/>
          </a:p>
          <a:p>
            <a:pPr marL="380990" indent="-380990">
              <a:spcBef>
                <a:spcPts val="1800"/>
              </a:spcBef>
              <a:buClr>
                <a:schemeClr val="accent1"/>
              </a:buClr>
              <a:buFont typeface="Wingdings" panose="05000000000000000000" pitchFamily="2" charset="2"/>
              <a:buChar char="§"/>
              <a:defRPr/>
            </a:pPr>
            <a:r>
              <a:rPr lang="en-US" sz="1600" dirty="0"/>
              <a:t>S_P99_41000166 - Display Bank Directory [Banks </a:t>
            </a:r>
            <a:r>
              <a:rPr lang="en-US" sz="1600" dirty="0">
                <a:sym typeface="Wingdings" pitchFamily="2" charset="2"/>
              </a:rPr>
              <a:t> Master data  Bank Mater record]</a:t>
            </a:r>
          </a:p>
          <a:p>
            <a:pPr marL="719138" lvl="1" indent="-273050" defTabSz="892175">
              <a:spcBef>
                <a:spcPts val="1200"/>
              </a:spcBef>
              <a:buClr>
                <a:schemeClr val="accent2"/>
              </a:buClr>
              <a:buFont typeface="Arial" panose="020B0604020202020204" pitchFamily="34" charset="0"/>
              <a:buChar char="•"/>
              <a:defRPr/>
            </a:pPr>
            <a:r>
              <a:rPr lang="en-US" sz="1600" dirty="0">
                <a:cs typeface="Arial" pitchFamily="34" charset="0"/>
              </a:rPr>
              <a:t>This report lists banks and their master data</a:t>
            </a:r>
            <a:endParaRPr lang="en-US" sz="1600" dirty="0"/>
          </a:p>
          <a:p>
            <a:pPr marL="380990" indent="-380990">
              <a:spcBef>
                <a:spcPts val="1800"/>
              </a:spcBef>
              <a:buClr>
                <a:schemeClr val="accent1"/>
              </a:buClr>
              <a:buFont typeface="Wingdings" panose="05000000000000000000" pitchFamily="2" charset="2"/>
              <a:buChar char="§"/>
              <a:defRPr/>
            </a:pPr>
            <a:r>
              <a:rPr lang="en-US" sz="1600" dirty="0"/>
              <a:t>S_P00_07000008 - Display of Bank Changes [Banks </a:t>
            </a:r>
            <a:r>
              <a:rPr lang="en-US" sz="1600" dirty="0">
                <a:sym typeface="Wingdings" pitchFamily="2" charset="2"/>
              </a:rPr>
              <a:t> Master data  Bank Mater record]</a:t>
            </a:r>
          </a:p>
          <a:p>
            <a:pPr marL="719138" lvl="1" indent="-273050" defTabSz="892175">
              <a:spcBef>
                <a:spcPts val="1200"/>
              </a:spcBef>
              <a:buClr>
                <a:schemeClr val="accent2"/>
              </a:buClr>
              <a:buFont typeface="Arial" panose="020B0604020202020204" pitchFamily="34" charset="0"/>
              <a:buChar char="•"/>
              <a:defRPr/>
            </a:pPr>
            <a:r>
              <a:rPr lang="en-US" sz="1600" dirty="0">
                <a:cs typeface="Arial" pitchFamily="34" charset="0"/>
              </a:rPr>
              <a:t>This report lists the changes to bank master data for all the bank accounts</a:t>
            </a:r>
            <a:endParaRPr lang="en-US" sz="1600" dirty="0"/>
          </a:p>
          <a:p>
            <a:pPr marL="380990" indent="-380990">
              <a:spcBef>
                <a:spcPts val="1800"/>
              </a:spcBef>
              <a:buClr>
                <a:schemeClr val="accent1"/>
              </a:buClr>
              <a:buFont typeface="Wingdings" panose="05000000000000000000" pitchFamily="2" charset="2"/>
              <a:buChar char="§"/>
              <a:defRPr/>
            </a:pPr>
            <a:r>
              <a:rPr lang="en-US" sz="1600" dirty="0"/>
              <a:t>S_ALR_87012348 - Cashed Checks per Bank Account  [Banks </a:t>
            </a:r>
            <a:r>
              <a:rPr lang="en-US" sz="1600" dirty="0">
                <a:sym typeface="Wingdings" pitchFamily="2" charset="2"/>
              </a:rPr>
              <a:t> Information system]</a:t>
            </a:r>
          </a:p>
          <a:p>
            <a:pPr marL="719138" lvl="1" indent="-273050" defTabSz="892175">
              <a:spcBef>
                <a:spcPts val="1200"/>
              </a:spcBef>
              <a:buClr>
                <a:schemeClr val="accent2"/>
              </a:buClr>
              <a:buFont typeface="Arial" panose="020B0604020202020204" pitchFamily="34" charset="0"/>
              <a:buChar char="•"/>
              <a:defRPr/>
            </a:pPr>
            <a:r>
              <a:rPr lang="en-US" sz="1600" dirty="0">
                <a:cs typeface="Arial" pitchFamily="34" charset="0"/>
                <a:sym typeface="Wingdings" pitchFamily="2" charset="2"/>
              </a:rPr>
              <a:t>The report gives the average period outstanding for the checks already cashed and checks outstanding. It also gives the number and total amount of checks currently outstanding</a:t>
            </a:r>
            <a:endParaRPr lang="en-US" sz="1600" dirty="0">
              <a:sym typeface="Wingdings" pitchFamily="2" charset="2"/>
            </a:endParaRPr>
          </a:p>
          <a:p>
            <a:pPr marL="380990" indent="-380990">
              <a:spcBef>
                <a:spcPts val="1800"/>
              </a:spcBef>
              <a:buClr>
                <a:schemeClr val="accent1"/>
              </a:buClr>
              <a:buFont typeface="Wingdings" panose="05000000000000000000" pitchFamily="2" charset="2"/>
              <a:buChar char="§"/>
              <a:defRPr/>
            </a:pPr>
            <a:r>
              <a:rPr lang="en-US" sz="1600" dirty="0"/>
              <a:t>S_ALR_87012349 - Outstanding Checks Analysis per G/L Account and Vendor [Banks </a:t>
            </a:r>
            <a:r>
              <a:rPr lang="en-US" sz="1600" dirty="0">
                <a:sym typeface="Wingdings" pitchFamily="2" charset="2"/>
              </a:rPr>
              <a:t> Information system]</a:t>
            </a:r>
            <a:endParaRPr lang="en-US" sz="1600" dirty="0"/>
          </a:p>
          <a:p>
            <a:pPr marL="719138" lvl="1" indent="-273050" defTabSz="892175">
              <a:spcBef>
                <a:spcPts val="1200"/>
              </a:spcBef>
              <a:buClr>
                <a:schemeClr val="accent2"/>
              </a:buClr>
              <a:buFont typeface="Arial" panose="020B0604020202020204" pitchFamily="34" charset="0"/>
              <a:buChar char="•"/>
              <a:defRPr/>
            </a:pPr>
            <a:r>
              <a:rPr lang="en-US" sz="1600" dirty="0">
                <a:cs typeface="Arial" pitchFamily="34" charset="0"/>
              </a:rPr>
              <a:t>Using this, you can display the outstanding period, that is difference between cashing date and posting date for each GL account managed on OI basis for each vendor</a:t>
            </a:r>
            <a:endParaRPr lang="en-US" dirty="0"/>
          </a:p>
        </p:txBody>
      </p:sp>
    </p:spTree>
    <p:extLst>
      <p:ext uri="{BB962C8B-B14F-4D97-AF65-F5344CB8AC3E}">
        <p14:creationId xmlns:p14="http://schemas.microsoft.com/office/powerpoint/2010/main" val="34511519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6FAC8-FC18-4494-9E22-211A5D50AC7C}"/>
              </a:ext>
            </a:extLst>
          </p:cNvPr>
          <p:cNvSpPr>
            <a:spLocks noGrp="1"/>
          </p:cNvSpPr>
          <p:nvPr>
            <p:ph type="title"/>
          </p:nvPr>
        </p:nvSpPr>
        <p:spPr/>
        <p:txBody>
          <a:bodyPr/>
          <a:lstStyle/>
          <a:p>
            <a:r>
              <a:rPr lang="en-US" dirty="0"/>
              <a:t>Bank Master Data</a:t>
            </a:r>
          </a:p>
        </p:txBody>
      </p:sp>
      <p:pic>
        <p:nvPicPr>
          <p:cNvPr id="4" name="Picture 3">
            <a:extLst>
              <a:ext uri="{FF2B5EF4-FFF2-40B4-BE49-F238E27FC236}">
                <a16:creationId xmlns:a16="http://schemas.microsoft.com/office/drawing/2014/main" id="{454510EF-1118-4884-8D5D-3A593CF0E638}"/>
              </a:ext>
            </a:extLst>
          </p:cNvPr>
          <p:cNvPicPr>
            <a:picLocks noChangeAspect="1"/>
          </p:cNvPicPr>
          <p:nvPr/>
        </p:nvPicPr>
        <p:blipFill>
          <a:blip r:embed="rId2"/>
          <a:stretch>
            <a:fillRect/>
          </a:stretch>
        </p:blipFill>
        <p:spPr>
          <a:xfrm>
            <a:off x="1626373" y="1349247"/>
            <a:ext cx="8939255" cy="517537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6211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dirty="0"/>
              <a:t>Bank Master Data</a:t>
            </a:r>
          </a:p>
        </p:txBody>
      </p:sp>
      <p:sp>
        <p:nvSpPr>
          <p:cNvPr id="3" name="Rectangle 2">
            <a:extLst>
              <a:ext uri="{FF2B5EF4-FFF2-40B4-BE49-F238E27FC236}">
                <a16:creationId xmlns:a16="http://schemas.microsoft.com/office/drawing/2014/main" id="{719FE881-E44E-4350-A270-0A489ACFE99E}"/>
              </a:ext>
            </a:extLst>
          </p:cNvPr>
          <p:cNvSpPr/>
          <p:nvPr/>
        </p:nvSpPr>
        <p:spPr>
          <a:xfrm>
            <a:off x="227013" y="991614"/>
            <a:ext cx="11557619" cy="5332229"/>
          </a:xfrm>
          <a:prstGeom prst="rect">
            <a:avLst/>
          </a:prstGeom>
        </p:spPr>
        <p:txBody>
          <a:bodyPr wrap="square">
            <a:spAutoFit/>
          </a:bodyPr>
          <a:lstStyle/>
          <a:p>
            <a:pPr marL="358775" indent="-358775">
              <a:spcBef>
                <a:spcPts val="900"/>
              </a:spcBef>
              <a:buClr>
                <a:schemeClr val="accent1"/>
              </a:buClr>
              <a:buFont typeface="Wingdings" panose="05000000000000000000" pitchFamily="2" charset="2"/>
              <a:buChar char="§"/>
              <a:defRPr/>
            </a:pPr>
            <a:r>
              <a:rPr lang="en-US" sz="1600" dirty="0">
                <a:cs typeface="Arial" pitchFamily="34" charset="0"/>
              </a:rPr>
              <a:t>Every bank which is used in the system (e.g. as a house bank or as a customer/vendor bank) needs to have a </a:t>
            </a:r>
            <a:r>
              <a:rPr lang="en-US" sz="1600" u="sng" dirty="0">
                <a:cs typeface="Arial" pitchFamily="34" charset="0"/>
              </a:rPr>
              <a:t>bank master record</a:t>
            </a:r>
            <a:endParaRPr lang="en-US" sz="1600" dirty="0">
              <a:cs typeface="Arial" pitchFamily="34" charset="0"/>
            </a:endParaRPr>
          </a:p>
          <a:p>
            <a:pPr marL="358775" indent="-358775">
              <a:spcBef>
                <a:spcPts val="900"/>
              </a:spcBef>
              <a:buClr>
                <a:schemeClr val="accent1"/>
              </a:buClr>
              <a:buFont typeface="Wingdings" panose="05000000000000000000" pitchFamily="2" charset="2"/>
              <a:buChar char="§"/>
              <a:defRPr/>
            </a:pPr>
            <a:r>
              <a:rPr lang="en-US" sz="1600" dirty="0">
                <a:cs typeface="Arial" pitchFamily="34" charset="0"/>
              </a:rPr>
              <a:t>Bank master records are stored centrally in the bank directory. Every record is identified by the bank land and the bank key. Bank master records include bank address data and control data such as the SWIFT Code, postal </a:t>
            </a:r>
            <a:r>
              <a:rPr lang="en-US" sz="1600" dirty="0" err="1">
                <a:cs typeface="Arial" pitchFamily="34" charset="0"/>
              </a:rPr>
              <a:t>giro</a:t>
            </a:r>
            <a:r>
              <a:rPr lang="en-US" sz="1600" dirty="0">
                <a:cs typeface="Arial" pitchFamily="34" charset="0"/>
              </a:rPr>
              <a:t> data, and bank group (for payment optimization)</a:t>
            </a:r>
          </a:p>
          <a:p>
            <a:pPr>
              <a:spcBef>
                <a:spcPts val="900"/>
              </a:spcBef>
              <a:buClr>
                <a:schemeClr val="accent1"/>
              </a:buClr>
              <a:defRPr/>
            </a:pPr>
            <a:r>
              <a:rPr lang="en-US" sz="1600" dirty="0">
                <a:cs typeface="Arial" pitchFamily="34" charset="0"/>
              </a:rPr>
              <a:t>Bank master data can be created in two different ways:</a:t>
            </a:r>
          </a:p>
          <a:p>
            <a:pPr>
              <a:spcBef>
                <a:spcPts val="900"/>
              </a:spcBef>
              <a:buClr>
                <a:schemeClr val="accent1"/>
              </a:buClr>
              <a:defRPr/>
            </a:pPr>
            <a:r>
              <a:rPr lang="en-US" sz="1600" b="1" dirty="0">
                <a:cs typeface="Arial" pitchFamily="34" charset="0"/>
              </a:rPr>
              <a:t>Manually</a:t>
            </a:r>
            <a:br>
              <a:rPr lang="en-US" sz="1600" b="1" dirty="0">
                <a:cs typeface="Arial" pitchFamily="34" charset="0"/>
              </a:rPr>
            </a:br>
            <a:r>
              <a:rPr lang="en-US" sz="1600" dirty="0">
                <a:cs typeface="Arial" pitchFamily="34" charset="0"/>
              </a:rPr>
              <a:t>Bank master data can be created with a special transaction when entering bank details of customers/vendors, or when entering a document for a one-time customer/vendor.</a:t>
            </a:r>
          </a:p>
          <a:p>
            <a:pPr>
              <a:spcBef>
                <a:spcPts val="900"/>
              </a:spcBef>
              <a:buClr>
                <a:schemeClr val="accent1"/>
              </a:buClr>
              <a:defRPr/>
            </a:pPr>
            <a:r>
              <a:rPr lang="en-US" sz="1600" b="1" dirty="0">
                <a:cs typeface="Arial" pitchFamily="34" charset="0"/>
              </a:rPr>
              <a:t>Automatically</a:t>
            </a:r>
            <a:br>
              <a:rPr lang="en-US" sz="1600" b="1" dirty="0">
                <a:cs typeface="Arial" pitchFamily="34" charset="0"/>
              </a:rPr>
            </a:br>
            <a:r>
              <a:rPr lang="en-US" sz="1600" dirty="0">
                <a:cs typeface="Arial" pitchFamily="34" charset="0"/>
              </a:rPr>
              <a:t>The bank directory can be imported from disk or tape using a special program. The disk with the bank directory can be obtained from one of the country's banking organizations. It should be updated regularly. </a:t>
            </a:r>
          </a:p>
          <a:p>
            <a:pPr marL="358775" indent="-358775">
              <a:spcBef>
                <a:spcPts val="900"/>
              </a:spcBef>
              <a:buClr>
                <a:schemeClr val="accent1"/>
              </a:buClr>
              <a:buFont typeface="Wingdings" panose="05000000000000000000" pitchFamily="2" charset="2"/>
              <a:buChar char="§"/>
              <a:defRPr/>
            </a:pPr>
            <a:r>
              <a:rPr lang="en-US" sz="1600" dirty="0">
                <a:cs typeface="Arial" pitchFamily="34" charset="0"/>
              </a:rPr>
              <a:t>After bank master data is created, some banks can be defined as the enterprise's house banks. House banks are identified by a house bank-ID</a:t>
            </a:r>
          </a:p>
          <a:p>
            <a:pPr marL="358775" indent="-358775">
              <a:spcBef>
                <a:spcPts val="900"/>
              </a:spcBef>
              <a:buClr>
                <a:schemeClr val="accent1"/>
              </a:buClr>
              <a:buFont typeface="Wingdings" panose="05000000000000000000" pitchFamily="2" charset="2"/>
              <a:buChar char="§"/>
              <a:defRPr/>
            </a:pPr>
            <a:r>
              <a:rPr lang="en-US" sz="1600" dirty="0">
                <a:cs typeface="Arial" pitchFamily="34" charset="0"/>
              </a:rPr>
              <a:t>Bank details in the customer/vendor accounts also refer to the bank master data. Each bank detail is identified by the field ”bank type”</a:t>
            </a:r>
          </a:p>
          <a:p>
            <a:pPr marL="358775" indent="-358775">
              <a:spcBef>
                <a:spcPts val="900"/>
              </a:spcBef>
              <a:buClr>
                <a:schemeClr val="accent1"/>
              </a:buClr>
              <a:buFont typeface="Wingdings" panose="05000000000000000000" pitchFamily="2" charset="2"/>
              <a:buChar char="§"/>
              <a:defRPr/>
            </a:pPr>
            <a:r>
              <a:rPr lang="en-US" sz="1600" dirty="0">
                <a:cs typeface="Arial" pitchFamily="34" charset="0"/>
              </a:rPr>
              <a:t>The house bank-IDs and the bank types can be used by the payment program to determine the banks to be used</a:t>
            </a:r>
            <a:endParaRPr lang="en-US" sz="1600" dirty="0"/>
          </a:p>
        </p:txBody>
      </p:sp>
    </p:spTree>
    <p:extLst>
      <p:ext uri="{BB962C8B-B14F-4D97-AF65-F5344CB8AC3E}">
        <p14:creationId xmlns:p14="http://schemas.microsoft.com/office/powerpoint/2010/main" val="370525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dirty="0"/>
              <a:t>House Bank</a:t>
            </a:r>
          </a:p>
        </p:txBody>
      </p:sp>
      <p:pic>
        <p:nvPicPr>
          <p:cNvPr id="2" name="Picture 1">
            <a:extLst>
              <a:ext uri="{FF2B5EF4-FFF2-40B4-BE49-F238E27FC236}">
                <a16:creationId xmlns:a16="http://schemas.microsoft.com/office/drawing/2014/main" id="{3DA58055-0326-4930-BA5C-767E595ABD0C}"/>
              </a:ext>
            </a:extLst>
          </p:cNvPr>
          <p:cNvPicPr>
            <a:picLocks noChangeAspect="1"/>
          </p:cNvPicPr>
          <p:nvPr/>
        </p:nvPicPr>
        <p:blipFill>
          <a:blip r:embed="rId2"/>
          <a:stretch>
            <a:fillRect/>
          </a:stretch>
        </p:blipFill>
        <p:spPr>
          <a:xfrm>
            <a:off x="628354" y="1353411"/>
            <a:ext cx="10935292" cy="5171213"/>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707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dirty="0"/>
              <a:t>House Bank</a:t>
            </a:r>
          </a:p>
        </p:txBody>
      </p:sp>
      <p:sp>
        <p:nvSpPr>
          <p:cNvPr id="3" name="Rectangle 2">
            <a:extLst>
              <a:ext uri="{FF2B5EF4-FFF2-40B4-BE49-F238E27FC236}">
                <a16:creationId xmlns:a16="http://schemas.microsoft.com/office/drawing/2014/main" id="{E72CD960-5062-485F-B929-DFC45E7A9CD0}"/>
              </a:ext>
            </a:extLst>
          </p:cNvPr>
          <p:cNvSpPr/>
          <p:nvPr/>
        </p:nvSpPr>
        <p:spPr>
          <a:xfrm>
            <a:off x="227013" y="1340768"/>
            <a:ext cx="11688762" cy="1800493"/>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u="sng" dirty="0">
                <a:cs typeface="Arial" pitchFamily="34" charset="0"/>
              </a:rPr>
              <a:t>Bank accounts </a:t>
            </a:r>
            <a:r>
              <a:rPr lang="en-US" sz="1600" dirty="0">
                <a:cs typeface="Arial" pitchFamily="34" charset="0"/>
              </a:rPr>
              <a:t>that are managed by house banks have to be defined as well. The accounts can be identified by an account-ID which is unique per house bank. The bank account data contains the number of the account at your bank, the account currency and the G/L account which reflects the postings on your bank account in the general ledger</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For every bank account a G/L account must be created. This G/L account is assigned to the bank account and vice versa. Both accounts have to have the same account currency</a:t>
            </a:r>
            <a:endParaRPr lang="en-US" dirty="0"/>
          </a:p>
        </p:txBody>
      </p:sp>
    </p:spTree>
    <p:extLst>
      <p:ext uri="{BB962C8B-B14F-4D97-AF65-F5344CB8AC3E}">
        <p14:creationId xmlns:p14="http://schemas.microsoft.com/office/powerpoint/2010/main" val="255438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B1AE3-76CE-4750-80F7-F7B2024074CD}"/>
              </a:ext>
            </a:extLst>
          </p:cNvPr>
          <p:cNvSpPr>
            <a:spLocks noGrp="1"/>
          </p:cNvSpPr>
          <p:nvPr>
            <p:ph type="title"/>
          </p:nvPr>
        </p:nvSpPr>
        <p:spPr/>
        <p:txBody>
          <a:bodyPr/>
          <a:lstStyle/>
          <a:p>
            <a:r>
              <a:rPr lang="en-US" dirty="0"/>
              <a:t>Bank Accounts</a:t>
            </a:r>
          </a:p>
        </p:txBody>
      </p:sp>
      <p:pic>
        <p:nvPicPr>
          <p:cNvPr id="4" name="Picture 3">
            <a:extLst>
              <a:ext uri="{FF2B5EF4-FFF2-40B4-BE49-F238E27FC236}">
                <a16:creationId xmlns:a16="http://schemas.microsoft.com/office/drawing/2014/main" id="{57C3BD8A-A930-42C6-B3F0-36FDA91A8668}"/>
              </a:ext>
            </a:extLst>
          </p:cNvPr>
          <p:cNvPicPr>
            <a:picLocks noChangeAspect="1"/>
          </p:cNvPicPr>
          <p:nvPr/>
        </p:nvPicPr>
        <p:blipFill>
          <a:blip r:embed="rId2"/>
          <a:stretch>
            <a:fillRect/>
          </a:stretch>
        </p:blipFill>
        <p:spPr>
          <a:xfrm>
            <a:off x="1550707" y="1276123"/>
            <a:ext cx="9090587" cy="5248501"/>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1846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Bank Accounts</a:t>
            </a:r>
            <a:br>
              <a:rPr lang="en-US" dirty="0"/>
            </a:br>
            <a:endParaRPr lang="en-US" dirty="0"/>
          </a:p>
        </p:txBody>
      </p:sp>
      <p:sp>
        <p:nvSpPr>
          <p:cNvPr id="3" name="Rectangle 2">
            <a:extLst>
              <a:ext uri="{FF2B5EF4-FFF2-40B4-BE49-F238E27FC236}">
                <a16:creationId xmlns:a16="http://schemas.microsoft.com/office/drawing/2014/main" id="{15F472DF-409F-4965-9941-5D9EA7B6F916}"/>
              </a:ext>
            </a:extLst>
          </p:cNvPr>
          <p:cNvSpPr/>
          <p:nvPr/>
        </p:nvSpPr>
        <p:spPr>
          <a:xfrm>
            <a:off x="227349" y="1351654"/>
            <a:ext cx="11688426" cy="4431983"/>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company code bank accounts are stored under an account ID for the house banks that you define</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A G/L master record is created for each bank account</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You can store the house bank key and account ID in the bank account master record</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If you maintain currency accounts, the currency key in the G/L master record must be the same as the foreign exchange of the currency account</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During bank correspondence, the system uses the bank ID and account ID to obtain the address information from the bank directory</a:t>
            </a:r>
          </a:p>
          <a:p>
            <a:pPr marL="379413" lvl="1" indent="-379413" defTabSz="271463">
              <a:spcBef>
                <a:spcPts val="1800"/>
              </a:spcBef>
              <a:buClr>
                <a:schemeClr val="accent1"/>
              </a:buClr>
              <a:buFont typeface="Wingdings" panose="05000000000000000000" pitchFamily="2" charset="2"/>
              <a:buChar char="§"/>
              <a:defRPr/>
            </a:pPr>
            <a:r>
              <a:rPr lang="en-US" sz="1600" dirty="0"/>
              <a:t>In SAP ECC system each house bank of a company code is represented by a bank ID. The House bank is used for automatic payment program, check deposit, bank reconciliation. Thus only house bank needs to be created for a bank account if the aforesaid functionality has to be used. For all this to be possible, the bank needs to be defined as a House in the SAP</a:t>
            </a:r>
          </a:p>
          <a:p>
            <a:pPr marL="379413" lvl="1" indent="-379413" defTabSz="271463">
              <a:spcBef>
                <a:spcPts val="1800"/>
              </a:spcBef>
              <a:buClr>
                <a:schemeClr val="accent1"/>
              </a:buClr>
              <a:buFont typeface="Wingdings" panose="05000000000000000000" pitchFamily="2" charset="2"/>
              <a:buChar char="§"/>
              <a:defRPr/>
            </a:pPr>
            <a:r>
              <a:rPr lang="en-US" sz="1600" dirty="0"/>
              <a:t>In SAP S/4HANA the bank account number for House bank can be maintained in Net weaver business Client</a:t>
            </a:r>
          </a:p>
        </p:txBody>
      </p:sp>
    </p:spTree>
    <p:extLst>
      <p:ext uri="{BB962C8B-B14F-4D97-AF65-F5344CB8AC3E}">
        <p14:creationId xmlns:p14="http://schemas.microsoft.com/office/powerpoint/2010/main" val="335117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Creating Bank Master Record [FI01]</a:t>
            </a:r>
          </a:p>
        </p:txBody>
      </p:sp>
      <p:pic>
        <p:nvPicPr>
          <p:cNvPr id="66564" name="Picture 4"/>
          <p:cNvPicPr>
            <a:picLocks noChangeAspect="1" noChangeArrowheads="1"/>
          </p:cNvPicPr>
          <p:nvPr/>
        </p:nvPicPr>
        <p:blipFill>
          <a:blip r:embed="rId2" cstate="print"/>
          <a:stretch>
            <a:fillRect/>
          </a:stretch>
        </p:blipFill>
        <p:spPr bwMode="auto">
          <a:xfrm>
            <a:off x="6296666" y="1358273"/>
            <a:ext cx="5657911" cy="335249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B9BE1EA3-D16B-4C7E-8B26-017D8B71D4C2}"/>
              </a:ext>
            </a:extLst>
          </p:cNvPr>
          <p:cNvSpPr/>
          <p:nvPr/>
        </p:nvSpPr>
        <p:spPr>
          <a:xfrm>
            <a:off x="237423" y="1236107"/>
            <a:ext cx="6096000" cy="4462760"/>
          </a:xfrm>
          <a:prstGeom prst="rect">
            <a:avLst/>
          </a:prstGeom>
        </p:spPr>
        <p:txBody>
          <a:bodyPr>
            <a:spAutoFit/>
          </a:bodyPr>
          <a:lstStyle/>
          <a:p>
            <a:pPr marL="0" lvl="1" defTabSz="271463">
              <a:spcBef>
                <a:spcPts val="1800"/>
              </a:spcBef>
              <a:buClr>
                <a:schemeClr val="accent1"/>
              </a:buClr>
              <a:defRPr/>
            </a:pPr>
            <a:r>
              <a:rPr lang="en-US" sz="1600" b="1" dirty="0">
                <a:latin typeface="+mj-lt"/>
                <a:cs typeface="Arial" pitchFamily="34" charset="0"/>
              </a:rPr>
              <a:t>Menu Path:</a:t>
            </a:r>
            <a:r>
              <a:rPr lang="en-US" sz="1600" dirty="0">
                <a:latin typeface="+mj-lt"/>
                <a:cs typeface="Arial" pitchFamily="34" charset="0"/>
              </a:rPr>
              <a:t> SAP Menu </a:t>
            </a:r>
            <a:r>
              <a:rPr lang="en-US" sz="1600" dirty="0">
                <a:latin typeface="+mj-lt"/>
                <a:cs typeface="Arial" pitchFamily="34" charset="0"/>
                <a:sym typeface="Wingdings" pitchFamily="2" charset="2"/>
              </a:rPr>
              <a:t> Accounting Financial Accounting  Banks  Bank Master Record  Create.</a:t>
            </a:r>
          </a:p>
          <a:p>
            <a:pPr marL="0" lvl="1" defTabSz="271463">
              <a:spcBef>
                <a:spcPts val="1800"/>
              </a:spcBef>
              <a:buClr>
                <a:schemeClr val="accent1"/>
              </a:buClr>
              <a:defRPr/>
            </a:pPr>
            <a:r>
              <a:rPr lang="en-US" sz="1600" dirty="0">
                <a:latin typeface="+mj-lt"/>
                <a:cs typeface="Arial" pitchFamily="34" charset="0"/>
                <a:sym typeface="Wingdings" pitchFamily="2" charset="2"/>
              </a:rPr>
              <a:t>Give the Bank Country and Bank Key [Unique Key under which the Bank data for the country is stored]. In the next screen enter the Address and Control data. </a:t>
            </a:r>
          </a:p>
          <a:p>
            <a:pPr marL="0" lvl="1" defTabSz="271463">
              <a:spcBef>
                <a:spcPts val="1800"/>
              </a:spcBef>
              <a:buClr>
                <a:schemeClr val="accent1"/>
              </a:buClr>
              <a:defRPr/>
            </a:pPr>
            <a:r>
              <a:rPr lang="en-US" sz="1600" b="1" dirty="0">
                <a:latin typeface="+mj-lt"/>
                <a:cs typeface="Arial" pitchFamily="34" charset="0"/>
                <a:sym typeface="Wingdings" pitchFamily="2" charset="2"/>
              </a:rPr>
              <a:t>Swift Code:</a:t>
            </a:r>
            <a:r>
              <a:rPr lang="en-US" sz="1600" dirty="0">
                <a:latin typeface="+mj-lt"/>
                <a:cs typeface="Arial" pitchFamily="34" charset="0"/>
                <a:sym typeface="Wingdings" pitchFamily="2" charset="2"/>
              </a:rPr>
              <a:t> Uniquely identifies the bank for international payment transactions.</a:t>
            </a:r>
          </a:p>
          <a:p>
            <a:pPr marL="0" lvl="1" defTabSz="271463">
              <a:spcBef>
                <a:spcPts val="1800"/>
              </a:spcBef>
              <a:buClr>
                <a:schemeClr val="accent1"/>
              </a:buClr>
              <a:defRPr/>
            </a:pPr>
            <a:r>
              <a:rPr lang="en-US" sz="1600" b="1" dirty="0">
                <a:latin typeface="+mj-lt"/>
                <a:cs typeface="Arial" pitchFamily="34" charset="0"/>
                <a:sym typeface="Wingdings" pitchFamily="2" charset="2"/>
              </a:rPr>
              <a:t>Bank Group:</a:t>
            </a:r>
            <a:r>
              <a:rPr lang="en-US" sz="1600" dirty="0">
                <a:latin typeface="+mj-lt"/>
                <a:cs typeface="Arial" pitchFamily="34" charset="0"/>
                <a:sym typeface="Wingdings" pitchFamily="2" charset="2"/>
              </a:rPr>
              <a:t> Serves to classify the banks in such a way that payment transactions within a group are processed as quickly as possible. </a:t>
            </a:r>
          </a:p>
          <a:p>
            <a:pPr marL="0" lvl="1" defTabSz="271463">
              <a:spcBef>
                <a:spcPts val="1800"/>
              </a:spcBef>
              <a:buClr>
                <a:schemeClr val="accent1"/>
              </a:buClr>
              <a:defRPr/>
            </a:pPr>
            <a:r>
              <a:rPr lang="en-US" sz="1600" b="1" dirty="0">
                <a:latin typeface="+mj-lt"/>
                <a:cs typeface="Arial" pitchFamily="34" charset="0"/>
                <a:sym typeface="Wingdings" pitchFamily="2" charset="2"/>
              </a:rPr>
              <a:t>Bank Number:</a:t>
            </a:r>
            <a:r>
              <a:rPr lang="en-US" sz="1600" dirty="0">
                <a:latin typeface="+mj-lt"/>
                <a:cs typeface="Arial" pitchFamily="34" charset="0"/>
                <a:sym typeface="Wingdings" pitchFamily="2" charset="2"/>
              </a:rPr>
              <a:t> The Banks are managed normally using their unique bank number for the country. In such case this field for the bank is displayed twice, that is, as the bank key too. </a:t>
            </a:r>
            <a:endParaRPr lang="en-US" sz="1600" dirty="0">
              <a:latin typeface="+mj-lt"/>
              <a:cs typeface="Arial" pitchFamily="34" charset="0"/>
            </a:endParaRPr>
          </a:p>
        </p:txBody>
      </p:sp>
    </p:spTree>
    <p:extLst>
      <p:ext uri="{BB962C8B-B14F-4D97-AF65-F5344CB8AC3E}">
        <p14:creationId xmlns:p14="http://schemas.microsoft.com/office/powerpoint/2010/main" val="9789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dirty="0"/>
              <a:t>Define House Bank [FI12]</a:t>
            </a:r>
          </a:p>
        </p:txBody>
      </p:sp>
      <p:pic>
        <p:nvPicPr>
          <p:cNvPr id="67588" name="Picture 4"/>
          <p:cNvPicPr>
            <a:picLocks noChangeAspect="1" noChangeArrowheads="1"/>
          </p:cNvPicPr>
          <p:nvPr/>
        </p:nvPicPr>
        <p:blipFill>
          <a:blip r:embed="rId2" cstate="print"/>
          <a:stretch>
            <a:fillRect/>
          </a:stretch>
        </p:blipFill>
        <p:spPr bwMode="auto">
          <a:xfrm>
            <a:off x="6240015" y="1376799"/>
            <a:ext cx="5675759" cy="393304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1CE1B3CF-1F9A-40A9-A111-E9547326F64A}"/>
              </a:ext>
            </a:extLst>
          </p:cNvPr>
          <p:cNvSpPr/>
          <p:nvPr/>
        </p:nvSpPr>
        <p:spPr>
          <a:xfrm>
            <a:off x="237899" y="1347455"/>
            <a:ext cx="5868987" cy="3985706"/>
          </a:xfrm>
          <a:prstGeom prst="rect">
            <a:avLst/>
          </a:prstGeom>
        </p:spPr>
        <p:txBody>
          <a:bodyPr wrap="square">
            <a:spAutoFit/>
          </a:bodyPr>
          <a:lstStyle/>
          <a:p>
            <a:pPr marL="0" lvl="1" defTabSz="271463">
              <a:spcBef>
                <a:spcPts val="1800"/>
              </a:spcBef>
              <a:buClr>
                <a:schemeClr val="accent1"/>
              </a:buClr>
              <a:defRPr/>
            </a:pPr>
            <a:r>
              <a:rPr lang="en-US" sz="1600" b="1" dirty="0">
                <a:latin typeface="+mj-lt"/>
                <a:cs typeface="Arial" pitchFamily="34" charset="0"/>
              </a:rPr>
              <a:t>Menu Path: </a:t>
            </a:r>
            <a:r>
              <a:rPr lang="en-US" sz="1600" dirty="0">
                <a:latin typeface="+mj-lt"/>
                <a:cs typeface="Arial" pitchFamily="34" charset="0"/>
              </a:rPr>
              <a:t>IMG </a:t>
            </a:r>
            <a:r>
              <a:rPr lang="en-US" sz="1600" dirty="0">
                <a:latin typeface="+mj-lt"/>
                <a:cs typeface="Arial" pitchFamily="34" charset="0"/>
                <a:sym typeface="Wingdings" pitchFamily="2" charset="2"/>
              </a:rPr>
              <a:t> Financial accounting (New)  Bank accounting  Bank Accounts  Define house Banks.</a:t>
            </a:r>
          </a:p>
          <a:p>
            <a:pPr marL="0" lvl="1" defTabSz="271463">
              <a:spcBef>
                <a:spcPts val="1800"/>
              </a:spcBef>
              <a:buClr>
                <a:schemeClr val="accent1"/>
              </a:buClr>
              <a:defRPr/>
            </a:pPr>
            <a:r>
              <a:rPr lang="en-US" sz="1600" dirty="0">
                <a:latin typeface="+mj-lt"/>
                <a:cs typeface="Arial" pitchFamily="34" charset="0"/>
                <a:sym typeface="Wingdings" pitchFamily="2" charset="2"/>
              </a:rPr>
              <a:t>Give the company code. In the next screen click on new entries.</a:t>
            </a:r>
          </a:p>
          <a:p>
            <a:pPr marL="0" lvl="1" defTabSz="271463">
              <a:spcBef>
                <a:spcPts val="1800"/>
              </a:spcBef>
              <a:buClr>
                <a:schemeClr val="accent1"/>
              </a:buClr>
              <a:defRPr/>
            </a:pPr>
            <a:r>
              <a:rPr lang="en-US" sz="1600" dirty="0">
                <a:latin typeface="+mj-lt"/>
                <a:cs typeface="Arial" pitchFamily="34" charset="0"/>
                <a:sym typeface="Wingdings" pitchFamily="2" charset="2"/>
              </a:rPr>
              <a:t>In the next screen give the name for the House Bank. Once the Bank country and bank key are given, the address details will be captured from bank master data. </a:t>
            </a:r>
          </a:p>
          <a:p>
            <a:pPr marL="0" lvl="1" defTabSz="271463">
              <a:spcBef>
                <a:spcPts val="1800"/>
              </a:spcBef>
              <a:buClr>
                <a:schemeClr val="accent1"/>
              </a:buClr>
              <a:defRPr/>
            </a:pPr>
            <a:r>
              <a:rPr lang="en-US" sz="1600" dirty="0">
                <a:latin typeface="+mj-lt"/>
                <a:cs typeface="Arial" pitchFamily="34" charset="0"/>
                <a:sym typeface="Wingdings" pitchFamily="2" charset="2"/>
              </a:rPr>
              <a:t>Enter the communication data. EDI partner profiles and data medium exchange sections are optional and need to be maintained if this house bank transactions are processed using them.</a:t>
            </a:r>
          </a:p>
        </p:txBody>
      </p:sp>
    </p:spTree>
    <p:extLst>
      <p:ext uri="{BB962C8B-B14F-4D97-AF65-F5344CB8AC3E}">
        <p14:creationId xmlns:p14="http://schemas.microsoft.com/office/powerpoint/2010/main" val="239000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dirty="0"/>
              <a:t>Define House Bank [FI12_HBANK]</a:t>
            </a:r>
          </a:p>
        </p:txBody>
      </p:sp>
      <p:pic>
        <p:nvPicPr>
          <p:cNvPr id="67588" name="Picture 4"/>
          <p:cNvPicPr>
            <a:picLocks noChangeAspect="1" noChangeArrowheads="1"/>
          </p:cNvPicPr>
          <p:nvPr/>
        </p:nvPicPr>
        <p:blipFill>
          <a:blip r:embed="rId2" cstate="print"/>
          <a:stretch>
            <a:fillRect/>
          </a:stretch>
        </p:blipFill>
        <p:spPr bwMode="auto">
          <a:xfrm>
            <a:off x="6242680" y="1369232"/>
            <a:ext cx="5663554" cy="3924584"/>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7EB85B6-3975-4A26-A3AE-AAAB54325108}"/>
              </a:ext>
            </a:extLst>
          </p:cNvPr>
          <p:cNvSpPr/>
          <p:nvPr/>
        </p:nvSpPr>
        <p:spPr>
          <a:xfrm>
            <a:off x="237899" y="1351654"/>
            <a:ext cx="5868987" cy="3985706"/>
          </a:xfrm>
          <a:prstGeom prst="rect">
            <a:avLst/>
          </a:prstGeom>
        </p:spPr>
        <p:txBody>
          <a:bodyPr wrap="square">
            <a:spAutoFit/>
          </a:bodyPr>
          <a:lstStyle/>
          <a:p>
            <a:pPr marL="0" lvl="1" defTabSz="271463">
              <a:spcBef>
                <a:spcPts val="1800"/>
              </a:spcBef>
              <a:buClr>
                <a:schemeClr val="accent1"/>
              </a:buClr>
              <a:defRPr/>
            </a:pPr>
            <a:r>
              <a:rPr lang="en-US" sz="1600" b="1" dirty="0">
                <a:latin typeface="+mj-lt"/>
                <a:cs typeface="Arial" pitchFamily="34" charset="0"/>
              </a:rPr>
              <a:t>Menu Path: </a:t>
            </a:r>
            <a:r>
              <a:rPr lang="en-US" sz="1600" dirty="0">
                <a:latin typeface="+mj-lt"/>
                <a:cs typeface="Arial" pitchFamily="34" charset="0"/>
              </a:rPr>
              <a:t>IMG </a:t>
            </a:r>
            <a:r>
              <a:rPr lang="en-US" sz="1600" dirty="0">
                <a:latin typeface="+mj-lt"/>
                <a:cs typeface="Arial" pitchFamily="34" charset="0"/>
                <a:sym typeface="Wingdings" pitchFamily="2" charset="2"/>
              </a:rPr>
              <a:t> Financial accounting (New)  Bank accounting  Bank Accounts  Define house Banks.</a:t>
            </a:r>
          </a:p>
          <a:p>
            <a:pPr marL="0" lvl="1" defTabSz="271463">
              <a:spcBef>
                <a:spcPts val="1800"/>
              </a:spcBef>
              <a:buClr>
                <a:schemeClr val="accent1"/>
              </a:buClr>
              <a:defRPr/>
            </a:pPr>
            <a:r>
              <a:rPr lang="en-US" sz="1600" dirty="0">
                <a:latin typeface="+mj-lt"/>
                <a:cs typeface="Arial" pitchFamily="34" charset="0"/>
                <a:sym typeface="Wingdings" pitchFamily="2" charset="2"/>
              </a:rPr>
              <a:t>Give the company code. In the next screen click on new entries.</a:t>
            </a:r>
          </a:p>
          <a:p>
            <a:pPr marL="0" lvl="1" defTabSz="271463">
              <a:spcBef>
                <a:spcPts val="1800"/>
              </a:spcBef>
              <a:buClr>
                <a:schemeClr val="accent1"/>
              </a:buClr>
              <a:defRPr/>
            </a:pPr>
            <a:r>
              <a:rPr lang="en-US" sz="1600" dirty="0">
                <a:latin typeface="+mj-lt"/>
                <a:cs typeface="Arial" pitchFamily="34" charset="0"/>
                <a:sym typeface="Wingdings" pitchFamily="2" charset="2"/>
              </a:rPr>
              <a:t>In the next screen give the name for the House Bank. Once the Bank country and bank key are given, the address details will be captured from bank master data. </a:t>
            </a:r>
          </a:p>
          <a:p>
            <a:pPr marL="0" lvl="1" defTabSz="271463">
              <a:spcBef>
                <a:spcPts val="1800"/>
              </a:spcBef>
              <a:buClr>
                <a:schemeClr val="accent1"/>
              </a:buClr>
              <a:defRPr/>
            </a:pPr>
            <a:r>
              <a:rPr lang="en-US" sz="1600" dirty="0">
                <a:latin typeface="+mj-lt"/>
                <a:cs typeface="Arial" pitchFamily="34" charset="0"/>
                <a:sym typeface="Wingdings" pitchFamily="2" charset="2"/>
              </a:rPr>
              <a:t>Enter the communication data. EDI partner profiles and data medium exchange sections are optional and need to be maintained if this house bank transactions are processed using them.</a:t>
            </a:r>
          </a:p>
        </p:txBody>
      </p:sp>
    </p:spTree>
    <p:extLst>
      <p:ext uri="{BB962C8B-B14F-4D97-AF65-F5344CB8AC3E}">
        <p14:creationId xmlns:p14="http://schemas.microsoft.com/office/powerpoint/2010/main" val="287006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sz="quarter" idx="11"/>
          </p:nvPr>
        </p:nvSpPr>
        <p:spPr>
          <a:xfrm>
            <a:off x="460707" y="1197000"/>
            <a:ext cx="4411157" cy="1902287"/>
          </a:xfrm>
        </p:spPr>
        <p:txBody>
          <a:bodyPr/>
          <a:lstStyle/>
          <a:p>
            <a:r>
              <a:rPr lang="en-US" dirty="0"/>
              <a:t>Contents</a:t>
            </a:r>
          </a:p>
        </p:txBody>
      </p:sp>
      <p:sp>
        <p:nvSpPr>
          <p:cNvPr id="6" name="Rectangle 5">
            <a:extLst>
              <a:ext uri="{FF2B5EF4-FFF2-40B4-BE49-F238E27FC236}">
                <a16:creationId xmlns:a16="http://schemas.microsoft.com/office/drawing/2014/main" id="{2A1098F7-6817-48B3-80B5-CF489C93D0F7}"/>
              </a:ext>
            </a:extLst>
          </p:cNvPr>
          <p:cNvSpPr/>
          <p:nvPr/>
        </p:nvSpPr>
        <p:spPr>
          <a:xfrm>
            <a:off x="7320136" y="1350635"/>
            <a:ext cx="4595639" cy="3662541"/>
          </a:xfrm>
          <a:prstGeom prst="rect">
            <a:avLst/>
          </a:prstGeom>
        </p:spPr>
        <p:txBody>
          <a:bodyPr wrap="square">
            <a:spAutoFit/>
          </a:bodyPr>
          <a:lstStyle/>
          <a:p>
            <a:pPr marL="446088" indent="-446088">
              <a:spcBef>
                <a:spcPts val="2400"/>
              </a:spcBef>
              <a:buClr>
                <a:schemeClr val="accent1"/>
              </a:buClr>
              <a:buFont typeface="+mj-lt"/>
              <a:buAutoNum type="arabicPeriod"/>
            </a:pPr>
            <a:r>
              <a:rPr lang="en-US" sz="1600" dirty="0"/>
              <a:t>Purpose</a:t>
            </a:r>
          </a:p>
          <a:p>
            <a:pPr marL="446088" indent="-446088">
              <a:spcBef>
                <a:spcPts val="2400"/>
              </a:spcBef>
              <a:buClr>
                <a:schemeClr val="accent1"/>
              </a:buClr>
              <a:buFont typeface="+mj-lt"/>
              <a:buAutoNum type="arabicPeriod"/>
            </a:pPr>
            <a:r>
              <a:rPr lang="en-US" sz="1600" dirty="0"/>
              <a:t>Uses</a:t>
            </a:r>
          </a:p>
          <a:p>
            <a:pPr marL="446088" indent="-446088">
              <a:spcBef>
                <a:spcPts val="2400"/>
              </a:spcBef>
              <a:buClr>
                <a:schemeClr val="accent1"/>
              </a:buClr>
              <a:buFont typeface="+mj-lt"/>
              <a:buAutoNum type="arabicPeriod"/>
            </a:pPr>
            <a:r>
              <a:rPr lang="en-US" sz="1600" dirty="0"/>
              <a:t>Challenges</a:t>
            </a:r>
          </a:p>
          <a:p>
            <a:pPr marL="446088" indent="-446088">
              <a:spcBef>
                <a:spcPts val="2400"/>
              </a:spcBef>
              <a:buClr>
                <a:schemeClr val="accent1"/>
              </a:buClr>
              <a:buFont typeface="+mj-lt"/>
              <a:buAutoNum type="arabicPeriod"/>
            </a:pPr>
            <a:r>
              <a:rPr lang="en-US" sz="1600" dirty="0"/>
              <a:t>Requirement: Bank Account Structure</a:t>
            </a:r>
          </a:p>
          <a:p>
            <a:pPr marL="446088" indent="-446088">
              <a:spcBef>
                <a:spcPts val="2400"/>
              </a:spcBef>
              <a:buClr>
                <a:schemeClr val="accent1"/>
              </a:buClr>
              <a:buFont typeface="+mj-lt"/>
              <a:buAutoNum type="arabicPeriod"/>
            </a:pPr>
            <a:r>
              <a:rPr lang="en-US" sz="1600" dirty="0"/>
              <a:t>Bank Master Data</a:t>
            </a:r>
          </a:p>
          <a:p>
            <a:pPr marL="446088" indent="-446088">
              <a:spcBef>
                <a:spcPts val="2400"/>
              </a:spcBef>
              <a:buClr>
                <a:schemeClr val="accent1"/>
              </a:buClr>
              <a:buFont typeface="+mj-lt"/>
              <a:buAutoNum type="arabicPeriod"/>
            </a:pPr>
            <a:r>
              <a:rPr lang="en-US" sz="1600" dirty="0"/>
              <a:t>Check Management</a:t>
            </a:r>
          </a:p>
          <a:p>
            <a:pPr marL="446088" indent="-446088">
              <a:spcBef>
                <a:spcPts val="2400"/>
              </a:spcBef>
              <a:buClr>
                <a:schemeClr val="accent1"/>
              </a:buClr>
              <a:buFont typeface="+mj-lt"/>
              <a:buAutoNum type="arabicPeriod"/>
            </a:pPr>
            <a:r>
              <a:rPr lang="en-US" sz="1600" dirty="0"/>
              <a:t>Bank Statement</a:t>
            </a:r>
          </a:p>
        </p:txBody>
      </p:sp>
    </p:spTree>
    <p:extLst>
      <p:ext uri="{BB962C8B-B14F-4D97-AF65-F5344CB8AC3E}">
        <p14:creationId xmlns:p14="http://schemas.microsoft.com/office/powerpoint/2010/main" val="329421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Adding Bank Accounts to House Bank</a:t>
            </a:r>
          </a:p>
        </p:txBody>
      </p:sp>
      <p:pic>
        <p:nvPicPr>
          <p:cNvPr id="68612" name="Picture 5"/>
          <p:cNvPicPr>
            <a:picLocks noChangeAspect="1" noChangeArrowheads="1"/>
          </p:cNvPicPr>
          <p:nvPr/>
        </p:nvPicPr>
        <p:blipFill>
          <a:blip r:embed="rId2" cstate="print"/>
          <a:stretch>
            <a:fillRect/>
          </a:stretch>
        </p:blipFill>
        <p:spPr bwMode="auto">
          <a:xfrm>
            <a:off x="5536798" y="1371593"/>
            <a:ext cx="6357882" cy="483662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48E56526-B4CC-407F-A42C-0F9B058A7C72}"/>
              </a:ext>
            </a:extLst>
          </p:cNvPr>
          <p:cNvSpPr/>
          <p:nvPr/>
        </p:nvSpPr>
        <p:spPr>
          <a:xfrm>
            <a:off x="238033" y="1351654"/>
            <a:ext cx="5065879" cy="4001095"/>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In the same screen, select the house bank and click on Bank accounts. Click on new entries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In the next screen give the Account ID, description, bank account number, control account [refers to account type by default 01 i.e. checking account], corresponding GL account, currency of the bank account. All other details are picked from bank master data</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We can add number of different  bank accounts to the House Bank as in real scenario the companies maintain number of bank accounts in a bank branch</a:t>
            </a:r>
          </a:p>
        </p:txBody>
      </p:sp>
    </p:spTree>
    <p:extLst>
      <p:ext uri="{BB962C8B-B14F-4D97-AF65-F5344CB8AC3E}">
        <p14:creationId xmlns:p14="http://schemas.microsoft.com/office/powerpoint/2010/main" val="250369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dirty="0"/>
              <a:t>GL Account Master Data for Bank Account</a:t>
            </a:r>
          </a:p>
        </p:txBody>
      </p:sp>
      <p:pic>
        <p:nvPicPr>
          <p:cNvPr id="69635" name="Picture 4"/>
          <p:cNvPicPr>
            <a:picLocks noChangeAspect="1" noChangeArrowheads="1"/>
          </p:cNvPicPr>
          <p:nvPr/>
        </p:nvPicPr>
        <p:blipFill>
          <a:blip r:embed="rId2" cstate="print"/>
          <a:stretch>
            <a:fillRect/>
          </a:stretch>
        </p:blipFill>
        <p:spPr bwMode="auto">
          <a:xfrm>
            <a:off x="2351585" y="963848"/>
            <a:ext cx="7253208" cy="5514801"/>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005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Creating Bank Account via T-Code: NWBC </a:t>
            </a:r>
            <a:br>
              <a:rPr lang="en-US" dirty="0"/>
            </a:br>
            <a:r>
              <a:rPr lang="en-US" dirty="0"/>
              <a:t>(Net Viewer Business Client)</a:t>
            </a:r>
            <a:endParaRPr lang="en-US" sz="2400" dirty="0"/>
          </a:p>
        </p:txBody>
      </p:sp>
      <p:pic>
        <p:nvPicPr>
          <p:cNvPr id="5" name="Picture 4">
            <a:extLst>
              <a:ext uri="{FF2B5EF4-FFF2-40B4-BE49-F238E27FC236}">
                <a16:creationId xmlns:a16="http://schemas.microsoft.com/office/drawing/2014/main" id="{51142C94-92A2-44DD-87C9-561A8D49CC47}"/>
              </a:ext>
            </a:extLst>
          </p:cNvPr>
          <p:cNvPicPr>
            <a:picLocks noChangeAspect="1"/>
          </p:cNvPicPr>
          <p:nvPr/>
        </p:nvPicPr>
        <p:blipFill rotWithShape="1">
          <a:blip r:embed="rId2"/>
          <a:srcRect l="1081"/>
          <a:stretch/>
        </p:blipFill>
        <p:spPr>
          <a:xfrm>
            <a:off x="767408" y="3828742"/>
            <a:ext cx="8400115" cy="2551910"/>
          </a:xfrm>
          <a:prstGeom prst="rect">
            <a:avLst/>
          </a:prstGeom>
        </p:spPr>
      </p:pic>
      <p:sp>
        <p:nvSpPr>
          <p:cNvPr id="2" name="Rectangle 1">
            <a:extLst>
              <a:ext uri="{FF2B5EF4-FFF2-40B4-BE49-F238E27FC236}">
                <a16:creationId xmlns:a16="http://schemas.microsoft.com/office/drawing/2014/main" id="{E3B6BFAC-4109-471C-8195-DB6D1E7ED3C9}"/>
              </a:ext>
            </a:extLst>
          </p:cNvPr>
          <p:cNvSpPr/>
          <p:nvPr/>
        </p:nvSpPr>
        <p:spPr>
          <a:xfrm>
            <a:off x="227349" y="1357605"/>
            <a:ext cx="11688426" cy="2431435"/>
          </a:xfrm>
          <a:prstGeom prst="rect">
            <a:avLst/>
          </a:prstGeom>
        </p:spPr>
        <p:txBody>
          <a:bodyPr wrap="square">
            <a:spAutoFit/>
          </a:bodyPr>
          <a:lstStyle/>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After you are done with House bank creation (Via T-Code: FI12_HBANK), the next step is to create the bank account in NWBC and assign account ID to this bank.</a:t>
            </a: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Please ensure that you have following roles in NWBC to perform this activity. Ask your security team to assign these roles to your profile</a:t>
            </a:r>
          </a:p>
          <a:p>
            <a:pPr marL="804863" indent="-379413">
              <a:spcBef>
                <a:spcPts val="1200"/>
              </a:spcBef>
              <a:buFont typeface="Wingdings" panose="05000000000000000000" pitchFamily="2" charset="2"/>
              <a:buChar char="ü"/>
            </a:pPr>
            <a:r>
              <a:rPr lang="en-US" sz="1600" dirty="0">
                <a:solidFill>
                  <a:srgbClr val="333333"/>
                </a:solidFill>
                <a:latin typeface="+mj-lt"/>
              </a:rPr>
              <a:t>SAP_FI_BL_BANK_MASTER_DATA</a:t>
            </a:r>
          </a:p>
          <a:p>
            <a:pPr marL="804863" indent="-379413">
              <a:spcBef>
                <a:spcPts val="1200"/>
              </a:spcBef>
              <a:buFont typeface="Wingdings" panose="05000000000000000000" pitchFamily="2" charset="2"/>
              <a:buChar char="ü"/>
            </a:pPr>
            <a:r>
              <a:rPr lang="en-US" sz="1600" dirty="0">
                <a:solidFill>
                  <a:srgbClr val="333333"/>
                </a:solidFill>
                <a:latin typeface="+mj-lt"/>
              </a:rPr>
              <a:t>SAP_SFIN_CASH MANAGER</a:t>
            </a: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Execute transaction code: NWBC and it will take to Web Browser</a:t>
            </a:r>
          </a:p>
        </p:txBody>
      </p:sp>
    </p:spTree>
    <p:extLst>
      <p:ext uri="{BB962C8B-B14F-4D97-AF65-F5344CB8AC3E}">
        <p14:creationId xmlns:p14="http://schemas.microsoft.com/office/powerpoint/2010/main" val="2236504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Creating Bank Account via T-Code: NWBC </a:t>
            </a:r>
            <a:br>
              <a:rPr lang="en-US" dirty="0"/>
            </a:br>
            <a:r>
              <a:rPr lang="en-US" dirty="0"/>
              <a:t>(Net Viewer Business Client)</a:t>
            </a:r>
            <a:endParaRPr lang="en-US" sz="2400" dirty="0"/>
          </a:p>
        </p:txBody>
      </p:sp>
      <p:pic>
        <p:nvPicPr>
          <p:cNvPr id="3" name="Picture 2">
            <a:extLst>
              <a:ext uri="{FF2B5EF4-FFF2-40B4-BE49-F238E27FC236}">
                <a16:creationId xmlns:a16="http://schemas.microsoft.com/office/drawing/2014/main" id="{509BBC24-F39E-40FF-BD75-D402619065E1}"/>
              </a:ext>
            </a:extLst>
          </p:cNvPr>
          <p:cNvPicPr>
            <a:picLocks noChangeAspect="1"/>
          </p:cNvPicPr>
          <p:nvPr/>
        </p:nvPicPr>
        <p:blipFill>
          <a:blip r:embed="rId2"/>
          <a:stretch>
            <a:fillRect/>
          </a:stretch>
        </p:blipFill>
        <p:spPr>
          <a:xfrm>
            <a:off x="6081734" y="1328997"/>
            <a:ext cx="5834041" cy="145696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EC9116C1-A24D-4C6E-98B9-54B70ECB6350}"/>
              </a:ext>
            </a:extLst>
          </p:cNvPr>
          <p:cNvPicPr>
            <a:picLocks noChangeAspect="1"/>
          </p:cNvPicPr>
          <p:nvPr/>
        </p:nvPicPr>
        <p:blipFill>
          <a:blip r:embed="rId3"/>
          <a:stretch>
            <a:fillRect/>
          </a:stretch>
        </p:blipFill>
        <p:spPr>
          <a:xfrm>
            <a:off x="6081734" y="2852936"/>
            <a:ext cx="5834041" cy="368366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2A3ACC3A-A1F0-4886-8571-42D8B76FB481}"/>
              </a:ext>
            </a:extLst>
          </p:cNvPr>
          <p:cNvSpPr/>
          <p:nvPr/>
        </p:nvSpPr>
        <p:spPr>
          <a:xfrm>
            <a:off x="227013" y="1363344"/>
            <a:ext cx="5292923" cy="5370701"/>
          </a:xfrm>
          <a:prstGeom prst="rect">
            <a:avLst/>
          </a:prstGeom>
        </p:spPr>
        <p:txBody>
          <a:bodyPr wrap="square">
            <a:spAutoFit/>
          </a:bodyPr>
          <a:lstStyle/>
          <a:p>
            <a:pPr marL="342900" indent="-342900">
              <a:spcBef>
                <a:spcPts val="1800"/>
              </a:spcBef>
              <a:buClr>
                <a:schemeClr val="accent1"/>
              </a:buClr>
              <a:buFont typeface="+mj-lt"/>
              <a:buAutoNum type="arabicPeriod"/>
            </a:pPr>
            <a:r>
              <a:rPr lang="en-US" sz="1600" dirty="0"/>
              <a:t>Click on Edit Bank Master Data</a:t>
            </a:r>
          </a:p>
          <a:p>
            <a:pPr marL="342900" indent="-342900">
              <a:spcBef>
                <a:spcPts val="1800"/>
              </a:spcBef>
              <a:buClr>
                <a:schemeClr val="accent1"/>
              </a:buClr>
              <a:buFont typeface="+mj-lt"/>
              <a:buAutoNum type="arabicPeriod"/>
            </a:pPr>
            <a:r>
              <a:rPr lang="en-US" sz="1600" dirty="0"/>
              <a:t>Click on Bank Accounts</a:t>
            </a:r>
          </a:p>
          <a:p>
            <a:pPr marL="342900" indent="-342900">
              <a:spcBef>
                <a:spcPts val="1800"/>
              </a:spcBef>
              <a:buClr>
                <a:schemeClr val="accent1"/>
              </a:buClr>
              <a:buFont typeface="+mj-lt"/>
              <a:buAutoNum type="arabicPeriod"/>
            </a:pPr>
            <a:r>
              <a:rPr lang="en-US" sz="1600" dirty="0"/>
              <a:t>Click on New Bank Account</a:t>
            </a:r>
          </a:p>
          <a:p>
            <a:pPr marL="342900" indent="-342900">
              <a:spcBef>
                <a:spcPts val="1800"/>
              </a:spcBef>
              <a:buClr>
                <a:schemeClr val="accent1"/>
              </a:buClr>
              <a:buFont typeface="+mj-lt"/>
              <a:buAutoNum type="arabicPeriod"/>
            </a:pPr>
            <a:r>
              <a:rPr lang="en-US" sz="1600" dirty="0"/>
              <a:t>Enter the bank details as per your business requirement</a:t>
            </a:r>
          </a:p>
          <a:p>
            <a:pPr marL="342900" indent="-342900">
              <a:spcBef>
                <a:spcPts val="1800"/>
              </a:spcBef>
              <a:buClr>
                <a:schemeClr val="accent1"/>
              </a:buClr>
              <a:buFont typeface="+mj-lt"/>
              <a:buAutoNum type="arabicPeriod"/>
            </a:pPr>
            <a:r>
              <a:rPr lang="en-US" sz="1600" dirty="0"/>
              <a:t>Click on “Save ”</a:t>
            </a:r>
          </a:p>
          <a:p>
            <a:pPr marL="342900" indent="-342900">
              <a:spcBef>
                <a:spcPts val="1800"/>
              </a:spcBef>
              <a:buClr>
                <a:schemeClr val="accent1"/>
              </a:buClr>
              <a:buFont typeface="+mj-lt"/>
              <a:buAutoNum type="arabicPeriod"/>
            </a:pPr>
            <a:r>
              <a:rPr lang="en-US" sz="1600" dirty="0"/>
              <a:t>Click on “House Bank Account Connectivity”</a:t>
            </a:r>
          </a:p>
          <a:p>
            <a:pPr marL="342900" indent="-342900">
              <a:spcBef>
                <a:spcPts val="1800"/>
              </a:spcBef>
              <a:buClr>
                <a:schemeClr val="accent1"/>
              </a:buClr>
              <a:buFont typeface="+mj-lt"/>
              <a:buAutoNum type="arabicPeriod"/>
            </a:pPr>
            <a:r>
              <a:rPr lang="en-US" sz="1600" dirty="0"/>
              <a:t>Click on “Edit” Button</a:t>
            </a:r>
          </a:p>
          <a:p>
            <a:pPr marL="342900" indent="-342900">
              <a:spcBef>
                <a:spcPts val="1800"/>
              </a:spcBef>
              <a:buClr>
                <a:schemeClr val="accent1"/>
              </a:buClr>
              <a:buFont typeface="+mj-lt"/>
              <a:buAutoNum type="arabicPeriod"/>
            </a:pPr>
            <a:r>
              <a:rPr lang="en-US" sz="1600" dirty="0"/>
              <a:t>Click On “Add” Button</a:t>
            </a:r>
          </a:p>
          <a:p>
            <a:pPr marL="342900" indent="-342900">
              <a:spcBef>
                <a:spcPts val="1800"/>
              </a:spcBef>
              <a:buClr>
                <a:schemeClr val="accent1"/>
              </a:buClr>
              <a:buFont typeface="+mj-lt"/>
              <a:buAutoNum type="arabicPeriod"/>
            </a:pPr>
            <a:r>
              <a:rPr lang="en-US" sz="1600" dirty="0"/>
              <a:t>In the Subsequent screen, enter “House Bank Account” and “G/L Account”</a:t>
            </a:r>
          </a:p>
          <a:p>
            <a:pPr marL="342900" indent="-342900">
              <a:spcBef>
                <a:spcPts val="1800"/>
              </a:spcBef>
              <a:buClr>
                <a:schemeClr val="accent1"/>
              </a:buClr>
              <a:buFont typeface="+mj-lt"/>
              <a:buAutoNum type="arabicPeriod"/>
            </a:pPr>
            <a:r>
              <a:rPr lang="en-US" sz="1600" dirty="0"/>
              <a:t>Click on “Save” button to save the entered data</a:t>
            </a:r>
          </a:p>
        </p:txBody>
      </p:sp>
    </p:spTree>
    <p:extLst>
      <p:ext uri="{BB962C8B-B14F-4D97-AF65-F5344CB8AC3E}">
        <p14:creationId xmlns:p14="http://schemas.microsoft.com/office/powerpoint/2010/main" val="15851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Creating Bank Account via T-Code: NWBC </a:t>
            </a:r>
            <a:br>
              <a:rPr lang="en-US" dirty="0"/>
            </a:br>
            <a:r>
              <a:rPr lang="en-US" dirty="0"/>
              <a:t>(Net Viewer Business Client)</a:t>
            </a:r>
            <a:endParaRPr lang="en-US" sz="2400" dirty="0"/>
          </a:p>
        </p:txBody>
      </p:sp>
      <p:pic>
        <p:nvPicPr>
          <p:cNvPr id="5" name="Picture 4">
            <a:extLst>
              <a:ext uri="{FF2B5EF4-FFF2-40B4-BE49-F238E27FC236}">
                <a16:creationId xmlns:a16="http://schemas.microsoft.com/office/drawing/2014/main" id="{885128C8-5584-472C-A1B3-C487608DC49E}"/>
              </a:ext>
            </a:extLst>
          </p:cNvPr>
          <p:cNvPicPr>
            <a:picLocks noChangeAspect="1"/>
          </p:cNvPicPr>
          <p:nvPr/>
        </p:nvPicPr>
        <p:blipFill>
          <a:blip r:embed="rId3"/>
          <a:stretch>
            <a:fillRect/>
          </a:stretch>
        </p:blipFill>
        <p:spPr>
          <a:xfrm>
            <a:off x="6070848" y="1376866"/>
            <a:ext cx="5791857" cy="1052325"/>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A57B2C27-F548-43EA-8FA7-1BDC1F443D37}"/>
              </a:ext>
            </a:extLst>
          </p:cNvPr>
          <p:cNvPicPr>
            <a:picLocks noChangeAspect="1"/>
          </p:cNvPicPr>
          <p:nvPr/>
        </p:nvPicPr>
        <p:blipFill>
          <a:blip r:embed="rId4"/>
          <a:stretch>
            <a:fillRect/>
          </a:stretch>
        </p:blipFill>
        <p:spPr>
          <a:xfrm>
            <a:off x="6070848" y="2902345"/>
            <a:ext cx="5791857" cy="340697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6901A65A-F937-4447-AA4C-33427B851B0B}"/>
              </a:ext>
            </a:extLst>
          </p:cNvPr>
          <p:cNvSpPr/>
          <p:nvPr/>
        </p:nvSpPr>
        <p:spPr>
          <a:xfrm>
            <a:off x="227013" y="1363344"/>
            <a:ext cx="5292923" cy="2262158"/>
          </a:xfrm>
          <a:prstGeom prst="rect">
            <a:avLst/>
          </a:prstGeom>
        </p:spPr>
        <p:txBody>
          <a:bodyPr wrap="square">
            <a:spAutoFit/>
          </a:bodyPr>
          <a:lstStyle/>
          <a:p>
            <a:pPr marL="342900" indent="-342900">
              <a:spcBef>
                <a:spcPts val="1800"/>
              </a:spcBef>
              <a:buClr>
                <a:schemeClr val="accent1"/>
              </a:buClr>
              <a:buFont typeface="+mj-lt"/>
              <a:buAutoNum type="arabicPeriod" startAt="7"/>
            </a:pPr>
            <a:r>
              <a:rPr lang="en-US" sz="1600" dirty="0"/>
              <a:t>Click on “Edit” Button</a:t>
            </a:r>
          </a:p>
          <a:p>
            <a:pPr marL="342900" indent="-342900">
              <a:spcBef>
                <a:spcPts val="1800"/>
              </a:spcBef>
              <a:buClr>
                <a:schemeClr val="accent1"/>
              </a:buClr>
              <a:buFont typeface="+mj-lt"/>
              <a:buAutoNum type="arabicPeriod" startAt="7"/>
            </a:pPr>
            <a:r>
              <a:rPr lang="en-US" sz="1600" dirty="0"/>
              <a:t>Click On “Add” Button</a:t>
            </a:r>
          </a:p>
          <a:p>
            <a:pPr marL="342900" indent="-342900">
              <a:spcBef>
                <a:spcPts val="1800"/>
              </a:spcBef>
              <a:buClr>
                <a:schemeClr val="accent1"/>
              </a:buClr>
              <a:buFont typeface="+mj-lt"/>
              <a:buAutoNum type="arabicPeriod" startAt="7"/>
            </a:pPr>
            <a:r>
              <a:rPr lang="en-US" sz="1600" dirty="0"/>
              <a:t>In the Subsequent screen, enter “House Bank Account” and “G/L Account”</a:t>
            </a:r>
          </a:p>
          <a:p>
            <a:pPr marL="342900" indent="-342900">
              <a:spcBef>
                <a:spcPts val="1800"/>
              </a:spcBef>
              <a:buClr>
                <a:schemeClr val="accent1"/>
              </a:buClr>
              <a:buFont typeface="+mj-lt"/>
              <a:buAutoNum type="arabicPeriod" startAt="7"/>
            </a:pPr>
            <a:r>
              <a:rPr lang="en-US" sz="1600" dirty="0"/>
              <a:t>Click on “Save” button to save the entered data</a:t>
            </a:r>
          </a:p>
        </p:txBody>
      </p:sp>
    </p:spTree>
    <p:extLst>
      <p:ext uri="{BB962C8B-B14F-4D97-AF65-F5344CB8AC3E}">
        <p14:creationId xmlns:p14="http://schemas.microsoft.com/office/powerpoint/2010/main" val="250066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F8C13-6C96-4B90-92C0-A99585FCBF66}"/>
              </a:ext>
            </a:extLst>
          </p:cNvPr>
          <p:cNvSpPr>
            <a:spLocks noGrp="1"/>
          </p:cNvSpPr>
          <p:nvPr>
            <p:ph type="title"/>
          </p:nvPr>
        </p:nvSpPr>
        <p:spPr/>
        <p:txBody>
          <a:bodyPr/>
          <a:lstStyle/>
          <a:p>
            <a:r>
              <a:rPr lang="en-US" dirty="0"/>
              <a:t>Manage Bank	</a:t>
            </a:r>
          </a:p>
        </p:txBody>
      </p:sp>
      <p:sp>
        <p:nvSpPr>
          <p:cNvPr id="2" name="Text Placeholder 1">
            <a:extLst>
              <a:ext uri="{FF2B5EF4-FFF2-40B4-BE49-F238E27FC236}">
                <a16:creationId xmlns:a16="http://schemas.microsoft.com/office/drawing/2014/main" id="{DB56E6E6-2DDE-440E-A3F2-9EAE6DD6A1B9}"/>
              </a:ext>
            </a:extLst>
          </p:cNvPr>
          <p:cNvSpPr>
            <a:spLocks noGrp="1"/>
          </p:cNvSpPr>
          <p:nvPr>
            <p:ph type="body" sz="quarter" idx="4294967295"/>
          </p:nvPr>
        </p:nvSpPr>
        <p:spPr>
          <a:xfrm>
            <a:off x="0" y="1816100"/>
            <a:ext cx="8775700" cy="4465638"/>
          </a:xfrm>
          <a:prstGeom prst="rect">
            <a:avLst/>
          </a:prstGeom>
        </p:spPr>
        <p:txBody>
          <a:bodyPr/>
          <a:lstStyle/>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235DE731-BBB1-4783-B084-E7E010A82E59}"/>
              </a:ext>
            </a:extLst>
          </p:cNvPr>
          <p:cNvPicPr>
            <a:picLocks noChangeAspect="1"/>
          </p:cNvPicPr>
          <p:nvPr/>
        </p:nvPicPr>
        <p:blipFill>
          <a:blip r:embed="rId2"/>
          <a:stretch>
            <a:fillRect/>
          </a:stretch>
        </p:blipFill>
        <p:spPr>
          <a:xfrm>
            <a:off x="1794275" y="3508310"/>
            <a:ext cx="8592117" cy="2981391"/>
          </a:xfrm>
          <a:prstGeom prst="rect">
            <a:avLst/>
          </a:prstGeom>
        </p:spPr>
      </p:pic>
      <p:pic>
        <p:nvPicPr>
          <p:cNvPr id="9" name="Picture 8">
            <a:extLst>
              <a:ext uri="{FF2B5EF4-FFF2-40B4-BE49-F238E27FC236}">
                <a16:creationId xmlns:a16="http://schemas.microsoft.com/office/drawing/2014/main" id="{91708BD7-ED92-47E2-B8CF-2EC70FD83200}"/>
              </a:ext>
            </a:extLst>
          </p:cNvPr>
          <p:cNvPicPr>
            <a:picLocks noChangeAspect="1"/>
          </p:cNvPicPr>
          <p:nvPr/>
        </p:nvPicPr>
        <p:blipFill>
          <a:blip r:embed="rId3"/>
          <a:stretch>
            <a:fillRect/>
          </a:stretch>
        </p:blipFill>
        <p:spPr>
          <a:xfrm>
            <a:off x="1805221" y="917845"/>
            <a:ext cx="8592119" cy="2545833"/>
          </a:xfrm>
          <a:prstGeom prst="rect">
            <a:avLst/>
          </a:prstGeom>
        </p:spPr>
      </p:pic>
      <p:sp>
        <p:nvSpPr>
          <p:cNvPr id="14" name="Oval Callout 4">
            <a:extLst>
              <a:ext uri="{FF2B5EF4-FFF2-40B4-BE49-F238E27FC236}">
                <a16:creationId xmlns:a16="http://schemas.microsoft.com/office/drawing/2014/main" id="{1B8027B0-2FE6-495C-B9F9-0E9C30E34D87}"/>
              </a:ext>
            </a:extLst>
          </p:cNvPr>
          <p:cNvSpPr/>
          <p:nvPr/>
        </p:nvSpPr>
        <p:spPr>
          <a:xfrm>
            <a:off x="3686940" y="1654919"/>
            <a:ext cx="936000" cy="436387"/>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Bank Country </a:t>
            </a:r>
          </a:p>
        </p:txBody>
      </p:sp>
      <p:sp>
        <p:nvSpPr>
          <p:cNvPr id="16" name="Oval Callout 13">
            <a:extLst>
              <a:ext uri="{FF2B5EF4-FFF2-40B4-BE49-F238E27FC236}">
                <a16:creationId xmlns:a16="http://schemas.microsoft.com/office/drawing/2014/main" id="{E97A3A72-3051-416F-A8B5-7442462C6D2D}"/>
              </a:ext>
            </a:extLst>
          </p:cNvPr>
          <p:cNvSpPr/>
          <p:nvPr/>
        </p:nvSpPr>
        <p:spPr>
          <a:xfrm>
            <a:off x="4058439" y="2468743"/>
            <a:ext cx="936000" cy="436387"/>
          </a:xfrm>
          <a:prstGeom prst="wedgeEllipseCallout">
            <a:avLst>
              <a:gd name="adj1" fmla="val -64625"/>
              <a:gd name="adj2" fmla="val -5268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Bank Key</a:t>
            </a:r>
          </a:p>
        </p:txBody>
      </p:sp>
      <p:sp>
        <p:nvSpPr>
          <p:cNvPr id="18" name="Oval Callout 13">
            <a:extLst>
              <a:ext uri="{FF2B5EF4-FFF2-40B4-BE49-F238E27FC236}">
                <a16:creationId xmlns:a16="http://schemas.microsoft.com/office/drawing/2014/main" id="{7255533A-BE73-47BE-A3F9-F1A00B6A155F}"/>
              </a:ext>
            </a:extLst>
          </p:cNvPr>
          <p:cNvSpPr/>
          <p:nvPr/>
        </p:nvSpPr>
        <p:spPr>
          <a:xfrm>
            <a:off x="2019995" y="4485901"/>
            <a:ext cx="936000" cy="531355"/>
          </a:xfrm>
          <a:prstGeom prst="wedgeEllipseCallout">
            <a:avLst>
              <a:gd name="adj1" fmla="val 8937"/>
              <a:gd name="adj2" fmla="val -14741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House Banks</a:t>
            </a:r>
          </a:p>
        </p:txBody>
      </p:sp>
      <p:sp>
        <p:nvSpPr>
          <p:cNvPr id="19" name="Oval Callout 13">
            <a:extLst>
              <a:ext uri="{FF2B5EF4-FFF2-40B4-BE49-F238E27FC236}">
                <a16:creationId xmlns:a16="http://schemas.microsoft.com/office/drawing/2014/main" id="{1FA871C3-1ABE-4530-8FCC-291A978C46ED}"/>
              </a:ext>
            </a:extLst>
          </p:cNvPr>
          <p:cNvSpPr/>
          <p:nvPr/>
        </p:nvSpPr>
        <p:spPr>
          <a:xfrm>
            <a:off x="8141043" y="4869001"/>
            <a:ext cx="1224000" cy="525121"/>
          </a:xfrm>
          <a:prstGeom prst="wedgeEllipseCallout">
            <a:avLst>
              <a:gd name="adj1" fmla="val -111162"/>
              <a:gd name="adj2" fmla="val 10519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Company Code</a:t>
            </a:r>
          </a:p>
        </p:txBody>
      </p:sp>
    </p:spTree>
    <p:extLst>
      <p:ext uri="{BB962C8B-B14F-4D97-AF65-F5344CB8AC3E}">
        <p14:creationId xmlns:p14="http://schemas.microsoft.com/office/powerpoint/2010/main" val="23303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99E185-EBA8-4FD2-954E-5A34A9F56453}"/>
              </a:ext>
            </a:extLst>
          </p:cNvPr>
          <p:cNvSpPr>
            <a:spLocks noGrp="1"/>
          </p:cNvSpPr>
          <p:nvPr>
            <p:ph type="title"/>
          </p:nvPr>
        </p:nvSpPr>
        <p:spPr/>
        <p:txBody>
          <a:bodyPr/>
          <a:lstStyle/>
          <a:p>
            <a:r>
              <a:rPr lang="en-US" dirty="0"/>
              <a:t>Manage Bank</a:t>
            </a:r>
          </a:p>
        </p:txBody>
      </p:sp>
      <p:pic>
        <p:nvPicPr>
          <p:cNvPr id="7" name="Picture 6">
            <a:extLst>
              <a:ext uri="{FF2B5EF4-FFF2-40B4-BE49-F238E27FC236}">
                <a16:creationId xmlns:a16="http://schemas.microsoft.com/office/drawing/2014/main" id="{618423DF-B3EB-45B7-B814-D26C0F2FC5AE}"/>
              </a:ext>
            </a:extLst>
          </p:cNvPr>
          <p:cNvPicPr>
            <a:picLocks noChangeAspect="1"/>
          </p:cNvPicPr>
          <p:nvPr/>
        </p:nvPicPr>
        <p:blipFill>
          <a:blip r:embed="rId2"/>
          <a:stretch>
            <a:fillRect/>
          </a:stretch>
        </p:blipFill>
        <p:spPr>
          <a:xfrm>
            <a:off x="1724803" y="924052"/>
            <a:ext cx="8732164" cy="2683795"/>
          </a:xfrm>
          <a:prstGeom prst="rect">
            <a:avLst/>
          </a:prstGeom>
        </p:spPr>
      </p:pic>
      <p:pic>
        <p:nvPicPr>
          <p:cNvPr id="8" name="Picture 7">
            <a:extLst>
              <a:ext uri="{FF2B5EF4-FFF2-40B4-BE49-F238E27FC236}">
                <a16:creationId xmlns:a16="http://schemas.microsoft.com/office/drawing/2014/main" id="{BD731A61-1AFB-4452-AD88-4B35011F274E}"/>
              </a:ext>
            </a:extLst>
          </p:cNvPr>
          <p:cNvPicPr>
            <a:picLocks noChangeAspect="1"/>
          </p:cNvPicPr>
          <p:nvPr/>
        </p:nvPicPr>
        <p:blipFill>
          <a:blip r:embed="rId3"/>
          <a:stretch>
            <a:fillRect/>
          </a:stretch>
        </p:blipFill>
        <p:spPr>
          <a:xfrm>
            <a:off x="1709416" y="3766870"/>
            <a:ext cx="8760093" cy="2721085"/>
          </a:xfrm>
          <a:prstGeom prst="rect">
            <a:avLst/>
          </a:prstGeom>
        </p:spPr>
      </p:pic>
      <p:sp>
        <p:nvSpPr>
          <p:cNvPr id="9" name="Oval Callout 13">
            <a:extLst>
              <a:ext uri="{FF2B5EF4-FFF2-40B4-BE49-F238E27FC236}">
                <a16:creationId xmlns:a16="http://schemas.microsoft.com/office/drawing/2014/main" id="{C986A486-41E7-4D84-8C60-8DFA6678CE72}"/>
              </a:ext>
            </a:extLst>
          </p:cNvPr>
          <p:cNvSpPr/>
          <p:nvPr/>
        </p:nvSpPr>
        <p:spPr>
          <a:xfrm>
            <a:off x="5025523" y="1176264"/>
            <a:ext cx="1112283" cy="428077"/>
          </a:xfrm>
          <a:prstGeom prst="wedgeEllipseCallout">
            <a:avLst>
              <a:gd name="adj1" fmla="val -104888"/>
              <a:gd name="adj2" fmla="val 3572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 Opening Date</a:t>
            </a:r>
          </a:p>
        </p:txBody>
      </p:sp>
      <p:sp>
        <p:nvSpPr>
          <p:cNvPr id="10" name="Oval Callout 13">
            <a:extLst>
              <a:ext uri="{FF2B5EF4-FFF2-40B4-BE49-F238E27FC236}">
                <a16:creationId xmlns:a16="http://schemas.microsoft.com/office/drawing/2014/main" id="{841F5DA0-33D8-499F-BD40-6485CE234FCB}"/>
              </a:ext>
            </a:extLst>
          </p:cNvPr>
          <p:cNvSpPr/>
          <p:nvPr/>
        </p:nvSpPr>
        <p:spPr>
          <a:xfrm>
            <a:off x="6007041" y="1454900"/>
            <a:ext cx="1167103" cy="490877"/>
          </a:xfrm>
          <a:prstGeom prst="wedgeEllipseCallout">
            <a:avLst>
              <a:gd name="adj1" fmla="val -179773"/>
              <a:gd name="adj2" fmla="val 435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 Company Code</a:t>
            </a:r>
          </a:p>
        </p:txBody>
      </p:sp>
      <p:sp>
        <p:nvSpPr>
          <p:cNvPr id="11" name="Oval Callout 13">
            <a:extLst>
              <a:ext uri="{FF2B5EF4-FFF2-40B4-BE49-F238E27FC236}">
                <a16:creationId xmlns:a16="http://schemas.microsoft.com/office/drawing/2014/main" id="{8B8E7CB1-69B8-4E4C-94AF-AA1B9A9D2B55}"/>
              </a:ext>
            </a:extLst>
          </p:cNvPr>
          <p:cNvSpPr/>
          <p:nvPr/>
        </p:nvSpPr>
        <p:spPr>
          <a:xfrm>
            <a:off x="5628769" y="1899202"/>
            <a:ext cx="934411" cy="490877"/>
          </a:xfrm>
          <a:prstGeom prst="wedgeEllipseCallout">
            <a:avLst>
              <a:gd name="adj1" fmla="val -168639"/>
              <a:gd name="adj2" fmla="val -1297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 Bank Country</a:t>
            </a:r>
          </a:p>
        </p:txBody>
      </p:sp>
      <p:sp>
        <p:nvSpPr>
          <p:cNvPr id="13" name="Oval Callout 13">
            <a:extLst>
              <a:ext uri="{FF2B5EF4-FFF2-40B4-BE49-F238E27FC236}">
                <a16:creationId xmlns:a16="http://schemas.microsoft.com/office/drawing/2014/main" id="{2A8B108E-1E43-443C-B345-3556227E476A}"/>
              </a:ext>
            </a:extLst>
          </p:cNvPr>
          <p:cNvSpPr/>
          <p:nvPr/>
        </p:nvSpPr>
        <p:spPr>
          <a:xfrm>
            <a:off x="5581663" y="2520188"/>
            <a:ext cx="1233091" cy="490877"/>
          </a:xfrm>
          <a:prstGeom prst="wedgeEllipseCallout">
            <a:avLst>
              <a:gd name="adj1" fmla="val -172710"/>
              <a:gd name="adj2" fmla="val -1386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 Account Number</a:t>
            </a:r>
          </a:p>
        </p:txBody>
      </p:sp>
      <p:sp>
        <p:nvSpPr>
          <p:cNvPr id="14" name="Oval Callout 13">
            <a:extLst>
              <a:ext uri="{FF2B5EF4-FFF2-40B4-BE49-F238E27FC236}">
                <a16:creationId xmlns:a16="http://schemas.microsoft.com/office/drawing/2014/main" id="{61481FC4-C124-4DDE-84DB-D2EC961A63B0}"/>
              </a:ext>
            </a:extLst>
          </p:cNvPr>
          <p:cNvSpPr/>
          <p:nvPr/>
        </p:nvSpPr>
        <p:spPr>
          <a:xfrm>
            <a:off x="1783316" y="2554042"/>
            <a:ext cx="1150043" cy="441823"/>
          </a:xfrm>
          <a:prstGeom prst="wedgeEllipseCallout">
            <a:avLst>
              <a:gd name="adj1" fmla="val 95499"/>
              <a:gd name="adj2" fmla="val -7372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 Currency</a:t>
            </a:r>
          </a:p>
        </p:txBody>
      </p:sp>
      <p:sp>
        <p:nvSpPr>
          <p:cNvPr id="15" name="Oval Callout 13">
            <a:extLst>
              <a:ext uri="{FF2B5EF4-FFF2-40B4-BE49-F238E27FC236}">
                <a16:creationId xmlns:a16="http://schemas.microsoft.com/office/drawing/2014/main" id="{4BBA16FB-E069-412A-8040-AE54203B4C3C}"/>
              </a:ext>
            </a:extLst>
          </p:cNvPr>
          <p:cNvSpPr/>
          <p:nvPr/>
        </p:nvSpPr>
        <p:spPr>
          <a:xfrm>
            <a:off x="1855193" y="2020512"/>
            <a:ext cx="934411" cy="490877"/>
          </a:xfrm>
          <a:prstGeom prst="wedgeEllipseCallout">
            <a:avLst>
              <a:gd name="adj1" fmla="val 116805"/>
              <a:gd name="adj2" fmla="val -1386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 Bank Key</a:t>
            </a:r>
          </a:p>
        </p:txBody>
      </p:sp>
      <p:sp>
        <p:nvSpPr>
          <p:cNvPr id="16" name="Oval Callout 13">
            <a:extLst>
              <a:ext uri="{FF2B5EF4-FFF2-40B4-BE49-F238E27FC236}">
                <a16:creationId xmlns:a16="http://schemas.microsoft.com/office/drawing/2014/main" id="{1009BDC8-E383-4B26-8ECE-6FC06CE207AC}"/>
              </a:ext>
            </a:extLst>
          </p:cNvPr>
          <p:cNvSpPr/>
          <p:nvPr/>
        </p:nvSpPr>
        <p:spPr>
          <a:xfrm>
            <a:off x="5158570" y="3053716"/>
            <a:ext cx="1368673" cy="362571"/>
          </a:xfrm>
          <a:prstGeom prst="wedgeEllipseCallout">
            <a:avLst>
              <a:gd name="adj1" fmla="val -153818"/>
              <a:gd name="adj2" fmla="val -7121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11. Account Type</a:t>
            </a:r>
          </a:p>
        </p:txBody>
      </p:sp>
      <p:sp>
        <p:nvSpPr>
          <p:cNvPr id="17" name="Oval Callout 13">
            <a:extLst>
              <a:ext uri="{FF2B5EF4-FFF2-40B4-BE49-F238E27FC236}">
                <a16:creationId xmlns:a16="http://schemas.microsoft.com/office/drawing/2014/main" id="{FA49A172-9F9C-4BEA-A7B6-85710523CE92}"/>
              </a:ext>
            </a:extLst>
          </p:cNvPr>
          <p:cNvSpPr/>
          <p:nvPr/>
        </p:nvSpPr>
        <p:spPr>
          <a:xfrm>
            <a:off x="4945932" y="4621311"/>
            <a:ext cx="1198203" cy="490877"/>
          </a:xfrm>
          <a:prstGeom prst="wedgeEllipseCallout">
            <a:avLst>
              <a:gd name="adj1" fmla="val -134947"/>
              <a:gd name="adj2" fmla="val 11508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12. House Bank Account</a:t>
            </a:r>
          </a:p>
        </p:txBody>
      </p:sp>
      <p:sp>
        <p:nvSpPr>
          <p:cNvPr id="18" name="Oval Callout 13">
            <a:extLst>
              <a:ext uri="{FF2B5EF4-FFF2-40B4-BE49-F238E27FC236}">
                <a16:creationId xmlns:a16="http://schemas.microsoft.com/office/drawing/2014/main" id="{47B380D9-91C4-4C38-AFD1-944A38773282}"/>
              </a:ext>
            </a:extLst>
          </p:cNvPr>
          <p:cNvSpPr/>
          <p:nvPr/>
        </p:nvSpPr>
        <p:spPr>
          <a:xfrm>
            <a:off x="6225905" y="4703795"/>
            <a:ext cx="1595136" cy="490879"/>
          </a:xfrm>
          <a:prstGeom prst="wedgeEllipseCallout">
            <a:avLst>
              <a:gd name="adj1" fmla="val -202561"/>
              <a:gd name="adj2" fmla="val 14171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13. Account Number</a:t>
            </a:r>
          </a:p>
        </p:txBody>
      </p:sp>
      <p:sp>
        <p:nvSpPr>
          <p:cNvPr id="19" name="Oval Callout 13">
            <a:extLst>
              <a:ext uri="{FF2B5EF4-FFF2-40B4-BE49-F238E27FC236}">
                <a16:creationId xmlns:a16="http://schemas.microsoft.com/office/drawing/2014/main" id="{505EC9BD-8DE4-4928-84A5-1CD0CE2CA44D}"/>
              </a:ext>
            </a:extLst>
          </p:cNvPr>
          <p:cNvSpPr/>
          <p:nvPr/>
        </p:nvSpPr>
        <p:spPr>
          <a:xfrm>
            <a:off x="8148962" y="4887187"/>
            <a:ext cx="1439809" cy="556684"/>
          </a:xfrm>
          <a:prstGeom prst="wedgeEllipseCallout">
            <a:avLst>
              <a:gd name="adj1" fmla="val -339496"/>
              <a:gd name="adj2" fmla="val 13421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14. Enter GL account</a:t>
            </a:r>
          </a:p>
        </p:txBody>
      </p:sp>
      <p:sp>
        <p:nvSpPr>
          <p:cNvPr id="20" name="Oval Callout 13">
            <a:extLst>
              <a:ext uri="{FF2B5EF4-FFF2-40B4-BE49-F238E27FC236}">
                <a16:creationId xmlns:a16="http://schemas.microsoft.com/office/drawing/2014/main" id="{893932D2-B8A4-403F-ACBD-855D544DEDD1}"/>
              </a:ext>
            </a:extLst>
          </p:cNvPr>
          <p:cNvSpPr/>
          <p:nvPr/>
        </p:nvSpPr>
        <p:spPr>
          <a:xfrm>
            <a:off x="4786095" y="3720824"/>
            <a:ext cx="1439811" cy="490877"/>
          </a:xfrm>
          <a:prstGeom prst="wedgeEllipseCallout">
            <a:avLst>
              <a:gd name="adj1" fmla="val -210504"/>
              <a:gd name="adj2" fmla="val 556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15. Click Save</a:t>
            </a:r>
          </a:p>
        </p:txBody>
      </p:sp>
      <p:sp>
        <p:nvSpPr>
          <p:cNvPr id="21" name="Rounded Rectangle 11">
            <a:extLst>
              <a:ext uri="{FF2B5EF4-FFF2-40B4-BE49-F238E27FC236}">
                <a16:creationId xmlns:a16="http://schemas.microsoft.com/office/drawing/2014/main" id="{EA6A704F-8D98-4356-88E1-7C6C29E22710}"/>
              </a:ext>
            </a:extLst>
          </p:cNvPr>
          <p:cNvSpPr/>
          <p:nvPr/>
        </p:nvSpPr>
        <p:spPr>
          <a:xfrm>
            <a:off x="1694513" y="1112874"/>
            <a:ext cx="1095091" cy="230143"/>
          </a:xfrm>
          <a:prstGeom prst="roundRect">
            <a:avLst>
              <a:gd name="adj" fmla="val 23666"/>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2" name="Rounded Rectangle 11">
            <a:extLst>
              <a:ext uri="{FF2B5EF4-FFF2-40B4-BE49-F238E27FC236}">
                <a16:creationId xmlns:a16="http://schemas.microsoft.com/office/drawing/2014/main" id="{603802C9-6C03-433E-8510-DACEADCD481E}"/>
              </a:ext>
            </a:extLst>
          </p:cNvPr>
          <p:cNvSpPr/>
          <p:nvPr/>
        </p:nvSpPr>
        <p:spPr>
          <a:xfrm>
            <a:off x="2502092" y="4095841"/>
            <a:ext cx="1581309" cy="230143"/>
          </a:xfrm>
          <a:prstGeom prst="roundRect">
            <a:avLst>
              <a:gd name="adj" fmla="val 23666"/>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29417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fltVal val="0"/>
                                          </p:val>
                                        </p:tav>
                                        <p:tav tm="100000">
                                          <p:val>
                                            <p:strVal val="#ppt_w"/>
                                          </p:val>
                                        </p:tav>
                                      </p:tavLst>
                                    </p:anim>
                                    <p:anim calcmode="lin" valueType="num">
                                      <p:cBhvr>
                                        <p:cTn id="15" dur="1000" fill="hold"/>
                                        <p:tgtEl>
                                          <p:spTgt spid="21"/>
                                        </p:tgtEl>
                                        <p:attrNameLst>
                                          <p:attrName>ppt_h</p:attrName>
                                        </p:attrNameLst>
                                      </p:cBhvr>
                                      <p:tavLst>
                                        <p:tav tm="0">
                                          <p:val>
                                            <p:fltVal val="0"/>
                                          </p:val>
                                        </p:tav>
                                        <p:tav tm="100000">
                                          <p:val>
                                            <p:strVal val="#ppt_h"/>
                                          </p:val>
                                        </p:tav>
                                      </p:tavLst>
                                    </p:anim>
                                    <p:animEffect transition="in" filter="fade">
                                      <p:cBhvr>
                                        <p:cTn id="16" dur="1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Effect transition="in" filter="fade">
                                      <p:cBhvr>
                                        <p:cTn id="72" dur="10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fltVal val="0"/>
                                          </p:val>
                                        </p:tav>
                                        <p:tav tm="100000">
                                          <p:val>
                                            <p:strVal val="#ppt_w"/>
                                          </p:val>
                                        </p:tav>
                                      </p:tavLst>
                                    </p:anim>
                                    <p:anim calcmode="lin" valueType="num">
                                      <p:cBhvr>
                                        <p:cTn id="78" dur="1000" fill="hold"/>
                                        <p:tgtEl>
                                          <p:spTgt spid="22"/>
                                        </p:tgtEl>
                                        <p:attrNameLst>
                                          <p:attrName>ppt_h</p:attrName>
                                        </p:attrNameLst>
                                      </p:cBhvr>
                                      <p:tavLst>
                                        <p:tav tm="0">
                                          <p:val>
                                            <p:fltVal val="0"/>
                                          </p:val>
                                        </p:tav>
                                        <p:tav tm="100000">
                                          <p:val>
                                            <p:strVal val="#ppt_h"/>
                                          </p:val>
                                        </p:tav>
                                      </p:tavLst>
                                    </p:anim>
                                    <p:animEffect transition="in" filter="fade">
                                      <p:cBhvr>
                                        <p:cTn id="79" dur="10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anim calcmode="lin" valueType="num">
                                      <p:cBhvr>
                                        <p:cTn id="92" dur="1000" fill="hold"/>
                                        <p:tgtEl>
                                          <p:spTgt spid="18"/>
                                        </p:tgtEl>
                                        <p:attrNameLst>
                                          <p:attrName>ppt_x</p:attrName>
                                        </p:attrNameLst>
                                      </p:cBhvr>
                                      <p:tavLst>
                                        <p:tav tm="0">
                                          <p:val>
                                            <p:strVal val="#ppt_x"/>
                                          </p:val>
                                        </p:tav>
                                        <p:tav tm="100000">
                                          <p:val>
                                            <p:strVal val="#ppt_x"/>
                                          </p:val>
                                        </p:tav>
                                      </p:tavLst>
                                    </p:anim>
                                    <p:anim calcmode="lin" valueType="num">
                                      <p:cBhvr>
                                        <p:cTn id="9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F25975-0CB7-4732-9192-5EB272E9484D}"/>
              </a:ext>
            </a:extLst>
          </p:cNvPr>
          <p:cNvSpPr>
            <a:spLocks noGrp="1"/>
          </p:cNvSpPr>
          <p:nvPr>
            <p:ph type="title"/>
          </p:nvPr>
        </p:nvSpPr>
        <p:spPr/>
        <p:txBody>
          <a:bodyPr/>
          <a:lstStyle/>
          <a:p>
            <a:r>
              <a:rPr lang="en-US" dirty="0"/>
              <a:t>Check Management</a:t>
            </a:r>
          </a:p>
        </p:txBody>
      </p:sp>
      <p:pic>
        <p:nvPicPr>
          <p:cNvPr id="7" name="Picture 6">
            <a:extLst>
              <a:ext uri="{FF2B5EF4-FFF2-40B4-BE49-F238E27FC236}">
                <a16:creationId xmlns:a16="http://schemas.microsoft.com/office/drawing/2014/main" id="{C8A2D9BA-E224-46A3-AFDE-A35D80F96955}"/>
              </a:ext>
            </a:extLst>
          </p:cNvPr>
          <p:cNvPicPr>
            <a:picLocks noChangeAspect="1"/>
          </p:cNvPicPr>
          <p:nvPr/>
        </p:nvPicPr>
        <p:blipFill>
          <a:blip r:embed="rId2"/>
          <a:stretch>
            <a:fillRect/>
          </a:stretch>
        </p:blipFill>
        <p:spPr>
          <a:xfrm>
            <a:off x="3320771" y="3590614"/>
            <a:ext cx="5550458" cy="294821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C223C1C4-0CAE-4282-ADFD-E45F3C7BBD10}"/>
              </a:ext>
            </a:extLst>
          </p:cNvPr>
          <p:cNvSpPr/>
          <p:nvPr/>
        </p:nvSpPr>
        <p:spPr>
          <a:xfrm>
            <a:off x="225457" y="1344886"/>
            <a:ext cx="11690317" cy="2031325"/>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Check Management system can be used as an alternative method for issuing checks, if  you do not wish to use the R/3 document number as the check number</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system provides the functionality to support the management for both pre-numbered checks and user defined check numbering</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system provides the mechanisms for control the printing of checks, the displaying of check information and the ability to rectify any problems with the checks</a:t>
            </a:r>
          </a:p>
        </p:txBody>
      </p:sp>
    </p:spTree>
    <p:extLst>
      <p:ext uri="{BB962C8B-B14F-4D97-AF65-F5344CB8AC3E}">
        <p14:creationId xmlns:p14="http://schemas.microsoft.com/office/powerpoint/2010/main" val="762573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563EE8-D3D6-4DC8-AD54-AC84CA0B2396}"/>
              </a:ext>
            </a:extLst>
          </p:cNvPr>
          <p:cNvSpPr>
            <a:spLocks noGrp="1"/>
          </p:cNvSpPr>
          <p:nvPr>
            <p:ph type="title"/>
          </p:nvPr>
        </p:nvSpPr>
        <p:spPr/>
        <p:txBody>
          <a:bodyPr/>
          <a:lstStyle/>
          <a:p>
            <a:r>
              <a:rPr lang="en-US" dirty="0"/>
              <a:t>Check Management Functions</a:t>
            </a:r>
          </a:p>
        </p:txBody>
      </p:sp>
      <p:pic>
        <p:nvPicPr>
          <p:cNvPr id="7" name="Picture 6">
            <a:extLst>
              <a:ext uri="{FF2B5EF4-FFF2-40B4-BE49-F238E27FC236}">
                <a16:creationId xmlns:a16="http://schemas.microsoft.com/office/drawing/2014/main" id="{EF757A25-23E6-446A-A9EF-1D00D0A6C8F1}"/>
              </a:ext>
            </a:extLst>
          </p:cNvPr>
          <p:cNvPicPr>
            <a:picLocks noChangeAspect="1"/>
          </p:cNvPicPr>
          <p:nvPr/>
        </p:nvPicPr>
        <p:blipFill>
          <a:blip r:embed="rId2"/>
          <a:stretch>
            <a:fillRect/>
          </a:stretch>
        </p:blipFill>
        <p:spPr>
          <a:xfrm>
            <a:off x="6095999" y="2192148"/>
            <a:ext cx="5813369" cy="2730563"/>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7104CA19-2643-490F-B2FB-1DD322DC6D87}"/>
              </a:ext>
            </a:extLst>
          </p:cNvPr>
          <p:cNvSpPr/>
          <p:nvPr/>
        </p:nvSpPr>
        <p:spPr>
          <a:xfrm>
            <a:off x="208757" y="1341438"/>
            <a:ext cx="5671219" cy="4431983"/>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check number controls the number range of a batch of checks</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Unusable checks may be voided</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Checks may be printed by lot or individually online</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system provides recovery to printing problems</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Manual checks can be entered</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Information concerning the checks may be displayed</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Checks cashed at the bank can be recorded electronically or manually</a:t>
            </a:r>
          </a:p>
        </p:txBody>
      </p:sp>
    </p:spTree>
    <p:extLst>
      <p:ext uri="{BB962C8B-B14F-4D97-AF65-F5344CB8AC3E}">
        <p14:creationId xmlns:p14="http://schemas.microsoft.com/office/powerpoint/2010/main" val="2885364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7072D5-75EE-4860-AAC2-C04CD1842D41}"/>
              </a:ext>
            </a:extLst>
          </p:cNvPr>
          <p:cNvSpPr>
            <a:spLocks noGrp="1"/>
          </p:cNvSpPr>
          <p:nvPr>
            <p:ph type="title"/>
          </p:nvPr>
        </p:nvSpPr>
        <p:spPr/>
        <p:txBody>
          <a:bodyPr/>
          <a:lstStyle/>
          <a:p>
            <a:r>
              <a:rPr lang="en-US" dirty="0"/>
              <a:t>Check Number Management</a:t>
            </a:r>
          </a:p>
        </p:txBody>
      </p:sp>
      <p:pic>
        <p:nvPicPr>
          <p:cNvPr id="5" name="Picture 4">
            <a:extLst>
              <a:ext uri="{FF2B5EF4-FFF2-40B4-BE49-F238E27FC236}">
                <a16:creationId xmlns:a16="http://schemas.microsoft.com/office/drawing/2014/main" id="{FBF5DCC3-4A80-4A36-B3E2-39B35BFE8A54}"/>
              </a:ext>
            </a:extLst>
          </p:cNvPr>
          <p:cNvPicPr>
            <a:picLocks noChangeAspect="1"/>
          </p:cNvPicPr>
          <p:nvPr/>
        </p:nvPicPr>
        <p:blipFill>
          <a:blip r:embed="rId2"/>
          <a:stretch>
            <a:fillRect/>
          </a:stretch>
        </p:blipFill>
        <p:spPr>
          <a:xfrm>
            <a:off x="6102087" y="2549625"/>
            <a:ext cx="5862566" cy="275293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A5CFAAF3-312C-426A-8313-B64B46DC1242}"/>
              </a:ext>
            </a:extLst>
          </p:cNvPr>
          <p:cNvSpPr/>
          <p:nvPr/>
        </p:nvSpPr>
        <p:spPr>
          <a:xfrm>
            <a:off x="227348" y="1340768"/>
            <a:ext cx="5940659" cy="5170646"/>
          </a:xfrm>
          <a:prstGeom prst="rect">
            <a:avLst/>
          </a:prstGeom>
        </p:spPr>
        <p:txBody>
          <a:bodyPr wrap="square">
            <a:spAutoFit/>
          </a:bodyPr>
          <a:lstStyle/>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Pre-numbered checks are checks that have had the number issued by the bank</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It is assumed that the checks are supplied by the bank or printers in batches</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These batches have a range of numbers and within in SAP, this number range is defined as a check lot</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The print program uses this lot to make the link between the check and the payment</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When you create a lot in SAP, it has the following entities:</a:t>
            </a:r>
          </a:p>
          <a:p>
            <a:pPr marL="722313" lvl="1" indent="-379413" defTabSz="271463">
              <a:spcBef>
                <a:spcPts val="600"/>
              </a:spcBef>
              <a:buClr>
                <a:schemeClr val="accent2"/>
              </a:buClr>
              <a:buFont typeface="Arial" panose="020B0604020202020204" pitchFamily="34" charset="0"/>
              <a:buChar char="•"/>
              <a:defRPr/>
            </a:pPr>
            <a:r>
              <a:rPr lang="en-US" sz="1400" dirty="0">
                <a:cs typeface="Arial" pitchFamily="34" charset="0"/>
              </a:rPr>
              <a:t>A short description for identification</a:t>
            </a:r>
          </a:p>
          <a:p>
            <a:pPr marL="722313" lvl="1" indent="-379413" defTabSz="271463">
              <a:spcBef>
                <a:spcPts val="600"/>
              </a:spcBef>
              <a:buClr>
                <a:schemeClr val="accent2"/>
              </a:buClr>
              <a:buFont typeface="Arial" panose="020B0604020202020204" pitchFamily="34" charset="0"/>
              <a:buChar char="•"/>
              <a:defRPr/>
            </a:pPr>
            <a:r>
              <a:rPr lang="en-US" sz="1400" dirty="0">
                <a:cs typeface="Arial" pitchFamily="34" charset="0"/>
              </a:rPr>
              <a:t>The number at the start of the batch</a:t>
            </a:r>
          </a:p>
          <a:p>
            <a:pPr marL="722313" lvl="1" indent="-379413" defTabSz="271463">
              <a:spcBef>
                <a:spcPts val="600"/>
              </a:spcBef>
              <a:buClr>
                <a:schemeClr val="accent2"/>
              </a:buClr>
              <a:buFont typeface="Arial" panose="020B0604020202020204" pitchFamily="34" charset="0"/>
              <a:buChar char="•"/>
              <a:defRPr/>
            </a:pPr>
            <a:r>
              <a:rPr lang="en-US" sz="1400" dirty="0">
                <a:cs typeface="Arial" pitchFamily="34" charset="0"/>
              </a:rPr>
              <a:t>The number at the end of the batch</a:t>
            </a:r>
          </a:p>
          <a:p>
            <a:pPr marL="722313" lvl="1" indent="-379413" defTabSz="271463">
              <a:spcBef>
                <a:spcPts val="600"/>
              </a:spcBef>
              <a:buClr>
                <a:schemeClr val="accent2"/>
              </a:buClr>
              <a:buFont typeface="Arial" panose="020B0604020202020204" pitchFamily="34" charset="0"/>
              <a:buChar char="•"/>
              <a:defRPr/>
            </a:pPr>
            <a:r>
              <a:rPr lang="en-US" sz="1400" dirty="0">
                <a:cs typeface="Arial" pitchFamily="34" charset="0"/>
              </a:rPr>
              <a:t>The number that was last printed</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The lot is allocated to the house bank which issued the checks and is assigned to the check account within the house bank</a:t>
            </a:r>
          </a:p>
          <a:p>
            <a:pPr marL="379413" lvl="1" indent="-379413" defTabSz="271463">
              <a:spcBef>
                <a:spcPts val="600"/>
              </a:spcBef>
              <a:buClr>
                <a:schemeClr val="accent1"/>
              </a:buClr>
              <a:buFont typeface="Wingdings" panose="05000000000000000000" pitchFamily="2" charset="2"/>
              <a:buChar char="§"/>
              <a:defRPr/>
            </a:pPr>
            <a:r>
              <a:rPr lang="en-US" sz="1400" dirty="0">
                <a:cs typeface="Arial" pitchFamily="34" charset="0"/>
              </a:rPr>
              <a:t>The length of the check number is explicitly determined when the lot is defined and if the number is too short you may retroactively extend the number by running the program, RFCHKR00</a:t>
            </a:r>
            <a:endParaRPr lang="en-US" sz="1600" dirty="0"/>
          </a:p>
        </p:txBody>
      </p:sp>
    </p:spTree>
    <p:extLst>
      <p:ext uri="{BB962C8B-B14F-4D97-AF65-F5344CB8AC3E}">
        <p14:creationId xmlns:p14="http://schemas.microsoft.com/office/powerpoint/2010/main" val="186582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D4BE8-9549-4D7E-8635-4BA50BB59CB7}"/>
              </a:ext>
            </a:extLst>
          </p:cNvPr>
          <p:cNvSpPr>
            <a:spLocks noGrp="1"/>
          </p:cNvSpPr>
          <p:nvPr>
            <p:ph type="title"/>
          </p:nvPr>
        </p:nvSpPr>
        <p:spPr/>
        <p:txBody>
          <a:bodyPr/>
          <a:lstStyle/>
          <a:p>
            <a:r>
              <a:rPr lang="en-US" dirty="0"/>
              <a:t>Purpose</a:t>
            </a:r>
          </a:p>
        </p:txBody>
      </p:sp>
      <p:sp>
        <p:nvSpPr>
          <p:cNvPr id="3" name="Rectangle 2">
            <a:extLst>
              <a:ext uri="{FF2B5EF4-FFF2-40B4-BE49-F238E27FC236}">
                <a16:creationId xmlns:a16="http://schemas.microsoft.com/office/drawing/2014/main" id="{46936856-7A81-4003-BA74-58EE65CC6A73}"/>
              </a:ext>
            </a:extLst>
          </p:cNvPr>
          <p:cNvSpPr/>
          <p:nvPr/>
        </p:nvSpPr>
        <p:spPr>
          <a:xfrm>
            <a:off x="227349" y="1348894"/>
            <a:ext cx="11688426" cy="1785104"/>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This component is used to handle accounting transactions that you process with your bank</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It includes the management of bank master data, cash balance management (check and bill of exchange management), and the creation and processing of incoming and outgoing payments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It is possible to freely define all country-specific characteristics, such as the specifications for manual and electronic payment procedures, payment forms, or data media</a:t>
            </a:r>
          </a:p>
        </p:txBody>
      </p:sp>
    </p:spTree>
    <p:extLst>
      <p:ext uri="{BB962C8B-B14F-4D97-AF65-F5344CB8AC3E}">
        <p14:creationId xmlns:p14="http://schemas.microsoft.com/office/powerpoint/2010/main" val="1185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0B171-DAFA-4465-9E06-B318BFB663DD}"/>
              </a:ext>
            </a:extLst>
          </p:cNvPr>
          <p:cNvSpPr>
            <a:spLocks noGrp="1"/>
          </p:cNvSpPr>
          <p:nvPr>
            <p:ph type="title"/>
          </p:nvPr>
        </p:nvSpPr>
        <p:spPr/>
        <p:txBody>
          <a:bodyPr/>
          <a:lstStyle/>
          <a:p>
            <a:r>
              <a:rPr lang="en-US" dirty="0"/>
              <a:t>Check Void Reasons</a:t>
            </a:r>
          </a:p>
        </p:txBody>
      </p:sp>
      <p:pic>
        <p:nvPicPr>
          <p:cNvPr id="4" name="Picture 3">
            <a:extLst>
              <a:ext uri="{FF2B5EF4-FFF2-40B4-BE49-F238E27FC236}">
                <a16:creationId xmlns:a16="http://schemas.microsoft.com/office/drawing/2014/main" id="{C03286EC-0157-4CB1-91EB-4598E43F40F0}"/>
              </a:ext>
            </a:extLst>
          </p:cNvPr>
          <p:cNvPicPr>
            <a:picLocks noChangeAspect="1"/>
          </p:cNvPicPr>
          <p:nvPr/>
        </p:nvPicPr>
        <p:blipFill>
          <a:blip r:embed="rId2"/>
          <a:stretch>
            <a:fillRect/>
          </a:stretch>
        </p:blipFill>
        <p:spPr>
          <a:xfrm>
            <a:off x="1277650" y="1344918"/>
            <a:ext cx="9636700" cy="517970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0218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Check Void Reasons</a:t>
            </a:r>
          </a:p>
        </p:txBody>
      </p:sp>
      <p:sp>
        <p:nvSpPr>
          <p:cNvPr id="3" name="Rectangle 2">
            <a:extLst>
              <a:ext uri="{FF2B5EF4-FFF2-40B4-BE49-F238E27FC236}">
                <a16:creationId xmlns:a16="http://schemas.microsoft.com/office/drawing/2014/main" id="{6BD68B2F-FB31-4752-8EE7-D26591E38642}"/>
              </a:ext>
            </a:extLst>
          </p:cNvPr>
          <p:cNvSpPr/>
          <p:nvPr/>
        </p:nvSpPr>
        <p:spPr>
          <a:xfrm>
            <a:off x="237899" y="1345237"/>
            <a:ext cx="11688762" cy="5078313"/>
          </a:xfrm>
          <a:prstGeom prst="rect">
            <a:avLst/>
          </a:prstGeom>
        </p:spPr>
        <p:txBody>
          <a:bodyPr wrap="square">
            <a:spAutoFit/>
          </a:bodyPr>
          <a:lstStyle/>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In the issuing of pre-numbered checks, a number of checks may be come unused for a number of reasons. These checks must be made void in the system</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When voiding a check, a reason must be given and this reason is defined as a code</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The system has reasons issued exclusively by the print program:</a:t>
            </a:r>
          </a:p>
          <a:p>
            <a:pPr marL="722313" lvl="1" indent="-379413" defTabSz="271463">
              <a:spcBef>
                <a:spcPts val="1200"/>
              </a:spcBef>
              <a:buClr>
                <a:schemeClr val="accent2"/>
              </a:buClr>
              <a:buFont typeface="Arial" panose="020B0604020202020204" pitchFamily="34" charset="0"/>
              <a:buChar char="•"/>
              <a:defRPr/>
            </a:pPr>
            <a:r>
              <a:rPr lang="en-US" sz="1600" dirty="0">
                <a:cs typeface="Arial" pitchFamily="34" charset="0"/>
              </a:rPr>
              <a:t>Test print</a:t>
            </a:r>
          </a:p>
          <a:p>
            <a:pPr marL="722313" lvl="1" indent="-379413" defTabSz="271463">
              <a:spcBef>
                <a:spcPts val="1200"/>
              </a:spcBef>
              <a:buClr>
                <a:schemeClr val="accent2"/>
              </a:buClr>
              <a:buFont typeface="Arial" panose="020B0604020202020204" pitchFamily="34" charset="0"/>
              <a:buChar char="•"/>
              <a:defRPr/>
            </a:pPr>
            <a:r>
              <a:rPr lang="en-US" sz="1600" dirty="0">
                <a:cs typeface="Arial" pitchFamily="34" charset="0"/>
              </a:rPr>
              <a:t>Page overflow</a:t>
            </a:r>
          </a:p>
          <a:p>
            <a:pPr marL="722313" lvl="1" indent="-379413" defTabSz="271463">
              <a:spcBef>
                <a:spcPts val="1200"/>
              </a:spcBef>
              <a:buClr>
                <a:schemeClr val="accent2"/>
              </a:buClr>
              <a:buFont typeface="Arial" panose="020B0604020202020204" pitchFamily="34" charset="0"/>
              <a:buChar char="•"/>
              <a:defRPr/>
            </a:pPr>
            <a:r>
              <a:rPr lang="en-US" sz="1600" dirty="0">
                <a:cs typeface="Arial" pitchFamily="34" charset="0"/>
              </a:rPr>
              <a:t>Form closing section</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You may define as many reasons as you may require</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You can void checks before and after the checks have been printed</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Checks that are deleted before the print run, for example, are blanks checks that are accidentally damaged, or stolen, or rendered unusable for any other reason</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Checks that are deleted after the print run, for example, are printed checks not required as cash was paid, or printer damaged checks</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Checks that were voided in error, may be reset to their original status</a:t>
            </a:r>
            <a:endParaRPr lang="en-US" sz="1600" dirty="0"/>
          </a:p>
        </p:txBody>
      </p:sp>
    </p:spTree>
    <p:extLst>
      <p:ext uri="{BB962C8B-B14F-4D97-AF65-F5344CB8AC3E}">
        <p14:creationId xmlns:p14="http://schemas.microsoft.com/office/powerpoint/2010/main" val="251306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28" y="1353135"/>
            <a:ext cx="5321758" cy="5170646"/>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Checks may be printed by lot</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You enter the check lot number as a parameter to the print program</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When running, the print program determines the next check number from the lot and pairs the check number with the payment document number</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check register file records the data resulting from the run</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Checks may be printed individually rather than by lot</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You may clear the outgoing payment and print the check simultaneously</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You may clear the outgoing payment and print the check later</a:t>
            </a:r>
          </a:p>
        </p:txBody>
      </p:sp>
      <p:sp>
        <p:nvSpPr>
          <p:cNvPr id="4" name="Title 3">
            <a:extLst>
              <a:ext uri="{FF2B5EF4-FFF2-40B4-BE49-F238E27FC236}">
                <a16:creationId xmlns:a16="http://schemas.microsoft.com/office/drawing/2014/main" id="{AE2EA9E5-815B-47B8-8402-0A32442BD6D9}"/>
              </a:ext>
            </a:extLst>
          </p:cNvPr>
          <p:cNvSpPr>
            <a:spLocks noGrp="1"/>
          </p:cNvSpPr>
          <p:nvPr>
            <p:ph type="title"/>
          </p:nvPr>
        </p:nvSpPr>
        <p:spPr/>
        <p:txBody>
          <a:bodyPr/>
          <a:lstStyle/>
          <a:p>
            <a:r>
              <a:rPr lang="en-US" dirty="0"/>
              <a:t>Check Printing</a:t>
            </a:r>
          </a:p>
        </p:txBody>
      </p:sp>
      <p:pic>
        <p:nvPicPr>
          <p:cNvPr id="5" name="Picture 4">
            <a:extLst>
              <a:ext uri="{FF2B5EF4-FFF2-40B4-BE49-F238E27FC236}">
                <a16:creationId xmlns:a16="http://schemas.microsoft.com/office/drawing/2014/main" id="{52A5727F-7176-4331-9CF8-4927C3A16551}"/>
              </a:ext>
            </a:extLst>
          </p:cNvPr>
          <p:cNvPicPr>
            <a:picLocks noChangeAspect="1"/>
          </p:cNvPicPr>
          <p:nvPr/>
        </p:nvPicPr>
        <p:blipFill>
          <a:blip r:embed="rId2"/>
          <a:stretch>
            <a:fillRect/>
          </a:stretch>
        </p:blipFill>
        <p:spPr>
          <a:xfrm>
            <a:off x="6067333" y="1341438"/>
            <a:ext cx="5885885" cy="2879650"/>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4099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9276E-8860-4221-962F-B3C67A0C4BDF}"/>
              </a:ext>
            </a:extLst>
          </p:cNvPr>
          <p:cNvSpPr>
            <a:spLocks noGrp="1"/>
          </p:cNvSpPr>
          <p:nvPr>
            <p:ph type="title"/>
          </p:nvPr>
        </p:nvSpPr>
        <p:spPr/>
        <p:txBody>
          <a:bodyPr/>
          <a:lstStyle/>
          <a:p>
            <a:r>
              <a:rPr lang="en-US" dirty="0"/>
              <a:t>Manual Checks</a:t>
            </a:r>
          </a:p>
        </p:txBody>
      </p:sp>
      <p:pic>
        <p:nvPicPr>
          <p:cNvPr id="5" name="Picture 4">
            <a:extLst>
              <a:ext uri="{FF2B5EF4-FFF2-40B4-BE49-F238E27FC236}">
                <a16:creationId xmlns:a16="http://schemas.microsoft.com/office/drawing/2014/main" id="{5DC9CA93-CB51-4716-9353-1276FB168B69}"/>
              </a:ext>
            </a:extLst>
          </p:cNvPr>
          <p:cNvPicPr>
            <a:picLocks noChangeAspect="1"/>
          </p:cNvPicPr>
          <p:nvPr/>
        </p:nvPicPr>
        <p:blipFill>
          <a:blip r:embed="rId2"/>
          <a:stretch>
            <a:fillRect/>
          </a:stretch>
        </p:blipFill>
        <p:spPr>
          <a:xfrm>
            <a:off x="2613278" y="3068960"/>
            <a:ext cx="6965445" cy="345096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51562B25-D554-4FF2-BBA8-2504DCFAF816}"/>
              </a:ext>
            </a:extLst>
          </p:cNvPr>
          <p:cNvSpPr/>
          <p:nvPr/>
        </p:nvSpPr>
        <p:spPr>
          <a:xfrm>
            <a:off x="227348" y="980728"/>
            <a:ext cx="11964651" cy="2015936"/>
          </a:xfrm>
          <a:prstGeom prst="rect">
            <a:avLst/>
          </a:prstGeom>
        </p:spPr>
        <p:txBody>
          <a:bodyPr wrap="square">
            <a:spAutoFit/>
          </a:bodyPr>
          <a:lstStyle/>
          <a:p>
            <a:pPr marL="358775" lvl="1" indent="-358775" defTabSz="271463">
              <a:spcBef>
                <a:spcPts val="1800"/>
              </a:spcBef>
              <a:buClr>
                <a:schemeClr val="accent1"/>
              </a:buClr>
              <a:buFont typeface="Wingdings" panose="05000000000000000000" pitchFamily="2" charset="2"/>
              <a:buChar char="§"/>
              <a:defRPr/>
            </a:pPr>
            <a:r>
              <a:rPr lang="en-US" sz="1600" dirty="0">
                <a:cs typeface="Arial" pitchFamily="34" charset="0"/>
              </a:rPr>
              <a:t>Checks issued by hand need to be dealt with separately in order to create the link between the check number and the payment document number</a:t>
            </a:r>
          </a:p>
          <a:p>
            <a:pPr marL="358775" lvl="1" indent="-358775" defTabSz="271463">
              <a:spcBef>
                <a:spcPts val="1800"/>
              </a:spcBef>
              <a:buClr>
                <a:schemeClr val="accent1"/>
              </a:buClr>
              <a:buFont typeface="Wingdings" panose="05000000000000000000" pitchFamily="2" charset="2"/>
              <a:buChar char="§"/>
              <a:defRPr/>
            </a:pPr>
            <a:r>
              <a:rPr lang="en-US" sz="1600" dirty="0">
                <a:cs typeface="Arial" pitchFamily="34" charset="0"/>
              </a:rPr>
              <a:t>The outgoing payment is made and the payment document number is then allocated to the check number</a:t>
            </a:r>
          </a:p>
          <a:p>
            <a:pPr marL="358775" lvl="1" indent="-358775" defTabSz="271463">
              <a:spcBef>
                <a:spcPts val="1800"/>
              </a:spcBef>
              <a:buClr>
                <a:schemeClr val="accent1"/>
              </a:buClr>
              <a:buFont typeface="Wingdings" panose="05000000000000000000" pitchFamily="2" charset="2"/>
              <a:buChar char="§"/>
              <a:defRPr/>
            </a:pPr>
            <a:r>
              <a:rPr lang="en-US" sz="1600" dirty="0">
                <a:cs typeface="Arial" pitchFamily="34" charset="0"/>
              </a:rPr>
              <a:t>It is recommended to reserve a separate number range for manual checks</a:t>
            </a:r>
          </a:p>
          <a:p>
            <a:pPr marL="358775" lvl="1" indent="-358775" defTabSz="271463">
              <a:spcBef>
                <a:spcPts val="1800"/>
              </a:spcBef>
              <a:buClr>
                <a:schemeClr val="accent1"/>
              </a:buClr>
              <a:buFont typeface="Wingdings" panose="05000000000000000000" pitchFamily="2" charset="2"/>
              <a:buChar char="§"/>
              <a:defRPr/>
            </a:pPr>
            <a:r>
              <a:rPr lang="en-US" sz="1600" dirty="0">
                <a:cs typeface="Arial" pitchFamily="34" charset="0"/>
              </a:rPr>
              <a:t>Manual checks incorrectly entered by be corrected by resetting the cleared items and deleting the cashing data</a:t>
            </a:r>
          </a:p>
        </p:txBody>
      </p:sp>
    </p:spTree>
    <p:extLst>
      <p:ext uri="{BB962C8B-B14F-4D97-AF65-F5344CB8AC3E}">
        <p14:creationId xmlns:p14="http://schemas.microsoft.com/office/powerpoint/2010/main" val="2336731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073" y="1351654"/>
            <a:ext cx="4627791" cy="4662815"/>
          </a:xfrm>
          <a:prstGeom prst="rect">
            <a:avLst/>
          </a:prstGeom>
        </p:spPr>
        <p:txBody>
          <a:bodyPr wrap="square">
            <a:spAutoFit/>
          </a:bodyPr>
          <a:lstStyle/>
          <a:p>
            <a:pPr marL="0" lvl="1" defTabSz="271463">
              <a:spcBef>
                <a:spcPts val="1800"/>
              </a:spcBef>
              <a:buClr>
                <a:schemeClr val="accent1"/>
              </a:buClr>
              <a:defRPr/>
            </a:pPr>
            <a:r>
              <a:rPr lang="en-US" sz="1600" dirty="0">
                <a:latin typeface="+mj-lt"/>
                <a:cs typeface="Arial" pitchFamily="34" charset="0"/>
              </a:rPr>
              <a:t>The check management system provides functionality to rectify any problem that may occur when printing.</a:t>
            </a:r>
          </a:p>
          <a:p>
            <a:pPr marL="0" lvl="1" defTabSz="271463">
              <a:spcBef>
                <a:spcPts val="1800"/>
              </a:spcBef>
              <a:buClr>
                <a:schemeClr val="accent1"/>
              </a:buClr>
              <a:defRPr/>
            </a:pPr>
            <a:r>
              <a:rPr lang="en-US" sz="1600" dirty="0">
                <a:latin typeface="+mj-lt"/>
                <a:cs typeface="Arial" pitchFamily="34" charset="0"/>
              </a:rPr>
              <a:t>Some example of problems that may occur:</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In correct check lot in the printer</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Check loaded into the printer in wrong order</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Defective printer or paper jam</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Check unusable before printing</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Printed check is lost</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System crash during print run</a:t>
            </a:r>
          </a:p>
        </p:txBody>
      </p:sp>
      <p:sp>
        <p:nvSpPr>
          <p:cNvPr id="4" name="Title 3">
            <a:extLst>
              <a:ext uri="{FF2B5EF4-FFF2-40B4-BE49-F238E27FC236}">
                <a16:creationId xmlns:a16="http://schemas.microsoft.com/office/drawing/2014/main" id="{1747E552-D773-4B2D-8F80-CB5C6096D4DC}"/>
              </a:ext>
            </a:extLst>
          </p:cNvPr>
          <p:cNvSpPr>
            <a:spLocks noGrp="1"/>
          </p:cNvSpPr>
          <p:nvPr>
            <p:ph type="title"/>
          </p:nvPr>
        </p:nvSpPr>
        <p:spPr/>
        <p:txBody>
          <a:bodyPr/>
          <a:lstStyle/>
          <a:p>
            <a:r>
              <a:rPr lang="en-US" dirty="0"/>
              <a:t>Check Printing Problems</a:t>
            </a:r>
          </a:p>
        </p:txBody>
      </p:sp>
      <p:pic>
        <p:nvPicPr>
          <p:cNvPr id="5" name="Picture 4">
            <a:extLst>
              <a:ext uri="{FF2B5EF4-FFF2-40B4-BE49-F238E27FC236}">
                <a16:creationId xmlns:a16="http://schemas.microsoft.com/office/drawing/2014/main" id="{10DB0A8C-95C8-4167-8CA0-A9FE036DD510}"/>
              </a:ext>
            </a:extLst>
          </p:cNvPr>
          <p:cNvPicPr>
            <a:picLocks noChangeAspect="1"/>
          </p:cNvPicPr>
          <p:nvPr/>
        </p:nvPicPr>
        <p:blipFill>
          <a:blip r:embed="rId2"/>
          <a:stretch>
            <a:fillRect/>
          </a:stretch>
        </p:blipFill>
        <p:spPr>
          <a:xfrm>
            <a:off x="5296274" y="1354088"/>
            <a:ext cx="6651653" cy="3239690"/>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1999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Check Deposit: Procedure</a:t>
            </a:r>
          </a:p>
        </p:txBody>
      </p:sp>
      <p:pic>
        <p:nvPicPr>
          <p:cNvPr id="2" name="Picture 1">
            <a:extLst>
              <a:ext uri="{FF2B5EF4-FFF2-40B4-BE49-F238E27FC236}">
                <a16:creationId xmlns:a16="http://schemas.microsoft.com/office/drawing/2014/main" id="{2C1C9332-B18D-41DC-B029-7B7E952E0FFD}"/>
              </a:ext>
            </a:extLst>
          </p:cNvPr>
          <p:cNvPicPr>
            <a:picLocks noChangeAspect="1"/>
          </p:cNvPicPr>
          <p:nvPr/>
        </p:nvPicPr>
        <p:blipFill>
          <a:blip r:embed="rId2"/>
          <a:stretch>
            <a:fillRect/>
          </a:stretch>
        </p:blipFill>
        <p:spPr>
          <a:xfrm>
            <a:off x="1141563" y="1367947"/>
            <a:ext cx="9908875" cy="515667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8546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4FB81-C602-4874-8E55-2AAD0331633D}"/>
              </a:ext>
            </a:extLst>
          </p:cNvPr>
          <p:cNvSpPr>
            <a:spLocks noGrp="1"/>
          </p:cNvSpPr>
          <p:nvPr>
            <p:ph type="title"/>
          </p:nvPr>
        </p:nvSpPr>
        <p:spPr/>
        <p:txBody>
          <a:bodyPr/>
          <a:lstStyle/>
          <a:p>
            <a:r>
              <a:rPr lang="en-US" dirty="0"/>
              <a:t>Account Assignment</a:t>
            </a:r>
          </a:p>
        </p:txBody>
      </p:sp>
      <p:pic>
        <p:nvPicPr>
          <p:cNvPr id="5" name="Picture 4">
            <a:extLst>
              <a:ext uri="{FF2B5EF4-FFF2-40B4-BE49-F238E27FC236}">
                <a16:creationId xmlns:a16="http://schemas.microsoft.com/office/drawing/2014/main" id="{691F3B68-41D1-49EB-8269-1FE72FFD1DC8}"/>
              </a:ext>
            </a:extLst>
          </p:cNvPr>
          <p:cNvPicPr>
            <a:picLocks noChangeAspect="1"/>
          </p:cNvPicPr>
          <p:nvPr/>
        </p:nvPicPr>
        <p:blipFill>
          <a:blip r:embed="rId2"/>
          <a:stretch>
            <a:fillRect/>
          </a:stretch>
        </p:blipFill>
        <p:spPr>
          <a:xfrm>
            <a:off x="2610049" y="2544841"/>
            <a:ext cx="6971903" cy="397978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D52B4525-9C0F-4686-A84C-BA2A8EE34FF6}"/>
              </a:ext>
            </a:extLst>
          </p:cNvPr>
          <p:cNvSpPr/>
          <p:nvPr/>
        </p:nvSpPr>
        <p:spPr>
          <a:xfrm>
            <a:off x="244487" y="1346871"/>
            <a:ext cx="11671287" cy="1144929"/>
          </a:xfrm>
          <a:prstGeom prst="rect">
            <a:avLst/>
          </a:prstGeom>
        </p:spPr>
        <p:txBody>
          <a:bodyPr wrap="square">
            <a:spAutoFit/>
          </a:bodyPr>
          <a:lstStyle/>
          <a:p>
            <a:pPr marL="379413" lvl="1" indent="-379413" defTabSz="271463">
              <a:lnSpc>
                <a:spcPct val="80000"/>
              </a:lnSpc>
              <a:spcBef>
                <a:spcPts val="1800"/>
              </a:spcBef>
              <a:buClr>
                <a:schemeClr val="accent1"/>
              </a:buClr>
              <a:buFont typeface="Wingdings" panose="05000000000000000000" pitchFamily="2" charset="2"/>
              <a:buChar char="§"/>
              <a:defRPr/>
            </a:pPr>
            <a:r>
              <a:rPr lang="en-US" sz="1600" dirty="0">
                <a:cs typeface="Arial" pitchFamily="34" charset="0"/>
              </a:rPr>
              <a:t>Session 1: Postings to bank accounts (clearing accounts)</a:t>
            </a:r>
          </a:p>
          <a:p>
            <a:pPr marL="379413" lvl="1" indent="-379413" defTabSz="271463">
              <a:lnSpc>
                <a:spcPct val="80000"/>
              </a:lnSpc>
              <a:spcBef>
                <a:spcPts val="1800"/>
              </a:spcBef>
              <a:buClr>
                <a:schemeClr val="accent1"/>
              </a:buClr>
              <a:buFont typeface="Wingdings" panose="05000000000000000000" pitchFamily="2" charset="2"/>
              <a:buChar char="§"/>
              <a:defRPr/>
            </a:pPr>
            <a:r>
              <a:rPr lang="en-US" sz="1600" dirty="0">
                <a:cs typeface="Arial" pitchFamily="34" charset="0"/>
              </a:rPr>
              <a:t>Session 2: Postings to subledger accounts (customer account clearing)</a:t>
            </a:r>
          </a:p>
          <a:p>
            <a:pPr marL="379413" lvl="1" indent="-379413" defTabSz="271463">
              <a:lnSpc>
                <a:spcPct val="80000"/>
              </a:lnSpc>
              <a:spcBef>
                <a:spcPts val="1800"/>
              </a:spcBef>
              <a:buClr>
                <a:schemeClr val="accent1"/>
              </a:buClr>
              <a:buFont typeface="Wingdings" panose="05000000000000000000" pitchFamily="2" charset="2"/>
              <a:buChar char="§"/>
              <a:defRPr/>
            </a:pPr>
            <a:r>
              <a:rPr lang="en-US" sz="1600" dirty="0">
                <a:cs typeface="Arial" pitchFamily="34" charset="0"/>
              </a:rPr>
              <a:t>Bank statement: Bank account postings (clearing items in clearing accounts)</a:t>
            </a:r>
          </a:p>
        </p:txBody>
      </p:sp>
    </p:spTree>
    <p:extLst>
      <p:ext uri="{BB962C8B-B14F-4D97-AF65-F5344CB8AC3E}">
        <p14:creationId xmlns:p14="http://schemas.microsoft.com/office/powerpoint/2010/main" val="3944976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235" y="1351654"/>
            <a:ext cx="7236803" cy="4939814"/>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start variant specifies the account assignment variant for the individual postings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If you select internal bank determination, the system identifies the bank using the internal name instead of the bank number and external account number</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a:t>
            </a:r>
            <a:r>
              <a:rPr lang="en-US" sz="1600" dirty="0" err="1">
                <a:latin typeface="+mj-lt"/>
                <a:cs typeface="Arial" pitchFamily="34" charset="0"/>
              </a:rPr>
              <a:t>matchcode</a:t>
            </a:r>
            <a:r>
              <a:rPr lang="en-US" sz="1600" dirty="0">
                <a:latin typeface="+mj-lt"/>
                <a:cs typeface="Arial" pitchFamily="34" charset="0"/>
              </a:rPr>
              <a:t> ID D and the contents of the customer </a:t>
            </a:r>
            <a:r>
              <a:rPr lang="en-US" sz="1600" dirty="0" err="1">
                <a:latin typeface="+mj-lt"/>
                <a:cs typeface="Arial" pitchFamily="34" charset="0"/>
              </a:rPr>
              <a:t>matchcode</a:t>
            </a:r>
            <a:r>
              <a:rPr lang="en-US" sz="1600" dirty="0">
                <a:latin typeface="+mj-lt"/>
                <a:cs typeface="Arial" pitchFamily="34" charset="0"/>
              </a:rPr>
              <a:t> field on the next screen make up the </a:t>
            </a:r>
            <a:r>
              <a:rPr lang="en-US" sz="1600" dirty="0" err="1">
                <a:latin typeface="+mj-lt"/>
                <a:cs typeface="Arial" pitchFamily="34" charset="0"/>
              </a:rPr>
              <a:t>matchcode</a:t>
            </a:r>
            <a:r>
              <a:rPr lang="en-US" sz="1600" dirty="0">
                <a:latin typeface="+mj-lt"/>
                <a:cs typeface="Arial" pitchFamily="34" charset="0"/>
              </a:rPr>
              <a:t> of the customer account the system searches for (account determination for payment settlement)</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further processing type determines whether the postings in the batch input session are made online or in the background</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If you select the Transfer value date option, the value date you specify when entering the checks is transferred to the postings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Specify a form ID if you want to use a form that differs from the standard form for the check deposit list</a:t>
            </a:r>
          </a:p>
        </p:txBody>
      </p:sp>
      <p:sp>
        <p:nvSpPr>
          <p:cNvPr id="4" name="Title 3">
            <a:extLst>
              <a:ext uri="{FF2B5EF4-FFF2-40B4-BE49-F238E27FC236}">
                <a16:creationId xmlns:a16="http://schemas.microsoft.com/office/drawing/2014/main" id="{D97BEE4E-B7B2-42E0-9D57-128FB98F8A48}"/>
              </a:ext>
            </a:extLst>
          </p:cNvPr>
          <p:cNvSpPr>
            <a:spLocks noGrp="1"/>
          </p:cNvSpPr>
          <p:nvPr>
            <p:ph type="title"/>
          </p:nvPr>
        </p:nvSpPr>
        <p:spPr/>
        <p:txBody>
          <a:bodyPr/>
          <a:lstStyle/>
          <a:p>
            <a:r>
              <a:rPr lang="en-US" dirty="0"/>
              <a:t>Check Deposit: Initial Specifications</a:t>
            </a:r>
          </a:p>
        </p:txBody>
      </p:sp>
      <p:pic>
        <p:nvPicPr>
          <p:cNvPr id="5" name="Picture 4">
            <a:extLst>
              <a:ext uri="{FF2B5EF4-FFF2-40B4-BE49-F238E27FC236}">
                <a16:creationId xmlns:a16="http://schemas.microsoft.com/office/drawing/2014/main" id="{11B1472E-4E80-459E-A056-5E9AC92FBB47}"/>
              </a:ext>
            </a:extLst>
          </p:cNvPr>
          <p:cNvPicPr>
            <a:picLocks noChangeAspect="1"/>
          </p:cNvPicPr>
          <p:nvPr/>
        </p:nvPicPr>
        <p:blipFill>
          <a:blip r:embed="rId2"/>
          <a:stretch>
            <a:fillRect/>
          </a:stretch>
        </p:blipFill>
        <p:spPr>
          <a:xfrm>
            <a:off x="7464152" y="2561545"/>
            <a:ext cx="4391663" cy="2520033"/>
          </a:xfrm>
          <a:prstGeom prst="rect">
            <a:avLst/>
          </a:prstGeom>
        </p:spPr>
      </p:pic>
    </p:spTree>
    <p:extLst>
      <p:ext uri="{BB962C8B-B14F-4D97-AF65-F5344CB8AC3E}">
        <p14:creationId xmlns:p14="http://schemas.microsoft.com/office/powerpoint/2010/main" val="1838602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CC45C7-680D-4262-AA67-C10817272967}"/>
              </a:ext>
            </a:extLst>
          </p:cNvPr>
          <p:cNvSpPr>
            <a:spLocks noGrp="1"/>
          </p:cNvSpPr>
          <p:nvPr>
            <p:ph type="title"/>
          </p:nvPr>
        </p:nvSpPr>
        <p:spPr/>
        <p:txBody>
          <a:bodyPr/>
          <a:lstStyle/>
          <a:p>
            <a:r>
              <a:rPr lang="en-US" dirty="0"/>
              <a:t>Check Deposit Transaction: Entry Screen</a:t>
            </a:r>
          </a:p>
        </p:txBody>
      </p:sp>
      <p:pic>
        <p:nvPicPr>
          <p:cNvPr id="5" name="Picture 4">
            <a:extLst>
              <a:ext uri="{FF2B5EF4-FFF2-40B4-BE49-F238E27FC236}">
                <a16:creationId xmlns:a16="http://schemas.microsoft.com/office/drawing/2014/main" id="{2789310C-5FB9-4C1E-AD72-83106944989C}"/>
              </a:ext>
            </a:extLst>
          </p:cNvPr>
          <p:cNvPicPr>
            <a:picLocks noChangeAspect="1"/>
          </p:cNvPicPr>
          <p:nvPr/>
        </p:nvPicPr>
        <p:blipFill>
          <a:blip r:embed="rId2"/>
          <a:stretch>
            <a:fillRect/>
          </a:stretch>
        </p:blipFill>
        <p:spPr>
          <a:xfrm>
            <a:off x="3820157" y="3933056"/>
            <a:ext cx="4551687" cy="2677656"/>
          </a:xfrm>
          <a:prstGeom prst="rect">
            <a:avLst/>
          </a:prstGeom>
        </p:spPr>
      </p:pic>
      <p:sp>
        <p:nvSpPr>
          <p:cNvPr id="3" name="Rectangle 2">
            <a:extLst>
              <a:ext uri="{FF2B5EF4-FFF2-40B4-BE49-F238E27FC236}">
                <a16:creationId xmlns:a16="http://schemas.microsoft.com/office/drawing/2014/main" id="{42657624-592C-4826-9557-FD952920AB79}"/>
              </a:ext>
            </a:extLst>
          </p:cNvPr>
          <p:cNvSpPr/>
          <p:nvPr/>
        </p:nvSpPr>
        <p:spPr>
          <a:xfrm>
            <a:off x="227013" y="991614"/>
            <a:ext cx="11688762" cy="2677656"/>
          </a:xfrm>
          <a:prstGeom prst="rect">
            <a:avLst/>
          </a:prstGeom>
        </p:spPr>
        <p:txBody>
          <a:bodyPr wrap="square">
            <a:spAutoFit/>
          </a:bodyPr>
          <a:lstStyle/>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Group: Freely definable term that differentiates various check  deposit lists (for example, by bank account)</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Transaction: Controls how and to which accounts the items are posted. User-definable description (customizing)</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Posting date: Of the documents for posting</a:t>
            </a:r>
          </a:p>
          <a:p>
            <a:pPr marL="379413" lvl="1" indent="-379413" defTabSz="271463">
              <a:spcBef>
                <a:spcPts val="1200"/>
              </a:spcBef>
              <a:buClr>
                <a:schemeClr val="accent1"/>
              </a:buClr>
              <a:buFont typeface="Wingdings" panose="05000000000000000000" pitchFamily="2" charset="2"/>
              <a:buChar char="§"/>
              <a:defRPr/>
            </a:pPr>
            <a:r>
              <a:rPr lang="en-US" sz="1600" dirty="0">
                <a:cs typeface="Arial" pitchFamily="34" charset="0"/>
              </a:rPr>
              <a:t>Value date: The expected value date in the bank statement </a:t>
            </a:r>
            <a:br>
              <a:rPr lang="en-US" sz="1600" dirty="0">
                <a:cs typeface="Arial" pitchFamily="34" charset="0"/>
              </a:rPr>
            </a:br>
            <a:r>
              <a:rPr lang="en-US" sz="1600" dirty="0">
                <a:cs typeface="Arial" pitchFamily="34" charset="0"/>
              </a:rPr>
              <a:t>(can be transferred to the documents for posting)</a:t>
            </a:r>
            <a:endParaRPr lang="en-US" sz="1600" dirty="0"/>
          </a:p>
          <a:p>
            <a:pPr algn="ctr">
              <a:spcBef>
                <a:spcPts val="1200"/>
              </a:spcBef>
              <a:defRPr/>
            </a:pPr>
            <a:r>
              <a:rPr lang="en-US" sz="1600" b="1" dirty="0"/>
              <a:t>Note: A separate list should be created for each currency (or value date) due to the various methods in fixing value dates. </a:t>
            </a:r>
          </a:p>
        </p:txBody>
      </p:sp>
    </p:spTree>
    <p:extLst>
      <p:ext uri="{BB962C8B-B14F-4D97-AF65-F5344CB8AC3E}">
        <p14:creationId xmlns:p14="http://schemas.microsoft.com/office/powerpoint/2010/main" val="42946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689F1-88BF-430F-8326-8ECC0DCCAD51}"/>
              </a:ext>
            </a:extLst>
          </p:cNvPr>
          <p:cNvSpPr>
            <a:spLocks noGrp="1"/>
          </p:cNvSpPr>
          <p:nvPr>
            <p:ph type="title"/>
          </p:nvPr>
        </p:nvSpPr>
        <p:spPr/>
        <p:txBody>
          <a:bodyPr/>
          <a:lstStyle/>
          <a:p>
            <a:r>
              <a:rPr lang="en-US" dirty="0"/>
              <a:t>Check Deposit List</a:t>
            </a:r>
          </a:p>
        </p:txBody>
      </p:sp>
      <p:pic>
        <p:nvPicPr>
          <p:cNvPr id="5" name="Picture 4">
            <a:extLst>
              <a:ext uri="{FF2B5EF4-FFF2-40B4-BE49-F238E27FC236}">
                <a16:creationId xmlns:a16="http://schemas.microsoft.com/office/drawing/2014/main" id="{58D4D52F-7C26-4E8D-8A65-453E24ED9FCC}"/>
              </a:ext>
            </a:extLst>
          </p:cNvPr>
          <p:cNvPicPr>
            <a:picLocks noChangeAspect="1"/>
          </p:cNvPicPr>
          <p:nvPr/>
        </p:nvPicPr>
        <p:blipFill>
          <a:blip r:embed="rId2"/>
          <a:stretch>
            <a:fillRect/>
          </a:stretch>
        </p:blipFill>
        <p:spPr>
          <a:xfrm>
            <a:off x="5672252" y="1352669"/>
            <a:ext cx="6295286" cy="3588499"/>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EAFAB47F-0606-4357-BA44-A3E96492EAF0}"/>
              </a:ext>
            </a:extLst>
          </p:cNvPr>
          <p:cNvSpPr/>
          <p:nvPr/>
        </p:nvSpPr>
        <p:spPr>
          <a:xfrm>
            <a:off x="235349" y="1352669"/>
            <a:ext cx="5356595" cy="3000821"/>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account assignment variants (start variants) determine which fields are displayed during entry</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You can define the variants as you want in customizing</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You can change variants during entry</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For some fields (document number, invoice amount), you can enter as many values as required</a:t>
            </a:r>
            <a:endParaRPr lang="en-US" dirty="0"/>
          </a:p>
        </p:txBody>
      </p:sp>
    </p:spTree>
    <p:extLst>
      <p:ext uri="{BB962C8B-B14F-4D97-AF65-F5344CB8AC3E}">
        <p14:creationId xmlns:p14="http://schemas.microsoft.com/office/powerpoint/2010/main" val="322414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dirty="0"/>
              <a:t>Use</a:t>
            </a:r>
          </a:p>
        </p:txBody>
      </p:sp>
      <p:sp>
        <p:nvSpPr>
          <p:cNvPr id="2" name="Rectangle 1"/>
          <p:cNvSpPr/>
          <p:nvPr/>
        </p:nvSpPr>
        <p:spPr>
          <a:xfrm>
            <a:off x="242763" y="1341438"/>
            <a:ext cx="11673011" cy="3031599"/>
          </a:xfrm>
          <a:prstGeom prst="rect">
            <a:avLst/>
          </a:prstGeom>
        </p:spPr>
        <p:txBody>
          <a:bodyPr wrap="square">
            <a:spAutoFit/>
          </a:bodyPr>
          <a:lstStyle/>
          <a:p>
            <a:pPr>
              <a:spcBef>
                <a:spcPts val="1800"/>
              </a:spcBef>
            </a:pPr>
            <a:r>
              <a:rPr lang="en-US" b="1" dirty="0"/>
              <a:t>Bank Accounting Functions: </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Bank Accounting enables in effective and efficient cash management</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incoming and outgoing payments are posted to clear customer / vendor open items. Enables to keep track of checks issued, check received. Enables to update the checks to be deposited to Bank by clearing customer open items, pending clearing of check by payment. The lockbox statement for payment by customer will be uploaded automatically to clear the appropriate customer open items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Enables to upload the Bank statements manually / automatically so as to update the Bank account immediately on receipt of statements. This will ensure the Bank reconciliation immediately on receipt of Bank statement</a:t>
            </a:r>
          </a:p>
        </p:txBody>
      </p:sp>
    </p:spTree>
    <p:extLst>
      <p:ext uri="{BB962C8B-B14F-4D97-AF65-F5344CB8AC3E}">
        <p14:creationId xmlns:p14="http://schemas.microsoft.com/office/powerpoint/2010/main" val="39674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11044-7D47-46A5-935C-DD86703A5C16}"/>
              </a:ext>
            </a:extLst>
          </p:cNvPr>
          <p:cNvSpPr>
            <a:spLocks noGrp="1"/>
          </p:cNvSpPr>
          <p:nvPr>
            <p:ph type="title"/>
          </p:nvPr>
        </p:nvSpPr>
        <p:spPr/>
        <p:txBody>
          <a:bodyPr/>
          <a:lstStyle/>
          <a:p>
            <a:r>
              <a:rPr lang="en-US" dirty="0"/>
              <a:t>Check Deposit: Posting / Printing / Overview</a:t>
            </a:r>
          </a:p>
        </p:txBody>
      </p:sp>
      <p:pic>
        <p:nvPicPr>
          <p:cNvPr id="5" name="Picture 4">
            <a:extLst>
              <a:ext uri="{FF2B5EF4-FFF2-40B4-BE49-F238E27FC236}">
                <a16:creationId xmlns:a16="http://schemas.microsoft.com/office/drawing/2014/main" id="{44BB811A-8F95-47F2-A381-90C617A87FF5}"/>
              </a:ext>
            </a:extLst>
          </p:cNvPr>
          <p:cNvPicPr>
            <a:picLocks noChangeAspect="1"/>
          </p:cNvPicPr>
          <p:nvPr/>
        </p:nvPicPr>
        <p:blipFill>
          <a:blip r:embed="rId2"/>
          <a:stretch>
            <a:fillRect/>
          </a:stretch>
        </p:blipFill>
        <p:spPr>
          <a:xfrm>
            <a:off x="6114001" y="1340768"/>
            <a:ext cx="5801774" cy="362256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933E0351-F4C4-465B-95B9-669C510529FF}"/>
              </a:ext>
            </a:extLst>
          </p:cNvPr>
          <p:cNvSpPr/>
          <p:nvPr/>
        </p:nvSpPr>
        <p:spPr>
          <a:xfrm>
            <a:off x="227349" y="1340768"/>
            <a:ext cx="5652628" cy="2869434"/>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Post option generates the batch input sessions with postings for the bank accounts and sub ledger accounts</a:t>
            </a:r>
            <a:br>
              <a:rPr lang="en-US" sz="1600" dirty="0">
                <a:cs typeface="Arial" pitchFamily="34" charset="0"/>
              </a:rPr>
            </a:br>
            <a:br>
              <a:rPr lang="en-US" sz="1600" dirty="0">
                <a:cs typeface="Arial" pitchFamily="34" charset="0"/>
              </a:rPr>
            </a:br>
            <a:r>
              <a:rPr lang="en-US" sz="1600" b="1" dirty="0">
                <a:cs typeface="Arial" pitchFamily="34" charset="0"/>
              </a:rPr>
              <a:t>Note: </a:t>
            </a:r>
            <a:r>
              <a:rPr lang="en-US" sz="1600" dirty="0">
                <a:cs typeface="Arial" pitchFamily="34" charset="0"/>
              </a:rPr>
              <a:t>The session with bank postings should be generated and processed first due to system processing and performance (cash management position)</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Print option allows you to display the form for printing</a:t>
            </a:r>
          </a:p>
        </p:txBody>
      </p:sp>
    </p:spTree>
    <p:extLst>
      <p:ext uri="{BB962C8B-B14F-4D97-AF65-F5344CB8AC3E}">
        <p14:creationId xmlns:p14="http://schemas.microsoft.com/office/powerpoint/2010/main" val="3954069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437" y="1351654"/>
            <a:ext cx="4847014" cy="2523768"/>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You can process the sessions individually or together, online or in the background (batch)</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The log displays the processing statistics and any incorrect transactions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You can reprocess incorrect transactions. You then have to process the batch input session again online</a:t>
            </a:r>
          </a:p>
        </p:txBody>
      </p:sp>
      <p:sp>
        <p:nvSpPr>
          <p:cNvPr id="4" name="Title 3">
            <a:extLst>
              <a:ext uri="{FF2B5EF4-FFF2-40B4-BE49-F238E27FC236}">
                <a16:creationId xmlns:a16="http://schemas.microsoft.com/office/drawing/2014/main" id="{9BD20ACB-C545-4AF7-82AB-5BD83CCE7FAE}"/>
              </a:ext>
            </a:extLst>
          </p:cNvPr>
          <p:cNvSpPr>
            <a:spLocks noGrp="1"/>
          </p:cNvSpPr>
          <p:nvPr>
            <p:ph type="title"/>
          </p:nvPr>
        </p:nvSpPr>
        <p:spPr/>
        <p:txBody>
          <a:bodyPr/>
          <a:lstStyle/>
          <a:p>
            <a:r>
              <a:rPr lang="en-US" dirty="0"/>
              <a:t>Generating the Postings</a:t>
            </a:r>
          </a:p>
        </p:txBody>
      </p:sp>
      <p:pic>
        <p:nvPicPr>
          <p:cNvPr id="5" name="Picture 4">
            <a:extLst>
              <a:ext uri="{FF2B5EF4-FFF2-40B4-BE49-F238E27FC236}">
                <a16:creationId xmlns:a16="http://schemas.microsoft.com/office/drawing/2014/main" id="{77C0D9D9-3BD9-4B56-889B-58BCA0102EC7}"/>
              </a:ext>
            </a:extLst>
          </p:cNvPr>
          <p:cNvPicPr>
            <a:picLocks noChangeAspect="1"/>
          </p:cNvPicPr>
          <p:nvPr/>
        </p:nvPicPr>
        <p:blipFill>
          <a:blip r:embed="rId2"/>
          <a:stretch>
            <a:fillRect/>
          </a:stretch>
        </p:blipFill>
        <p:spPr>
          <a:xfrm>
            <a:off x="5447928" y="1341437"/>
            <a:ext cx="6329258" cy="4844399"/>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5995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Check Management – Configuration</a:t>
            </a:r>
          </a:p>
        </p:txBody>
      </p:sp>
      <p:pic>
        <p:nvPicPr>
          <p:cNvPr id="70660" name="Picture 4"/>
          <p:cNvPicPr>
            <a:picLocks noChangeAspect="1" noChangeArrowheads="1"/>
          </p:cNvPicPr>
          <p:nvPr/>
        </p:nvPicPr>
        <p:blipFill>
          <a:blip r:embed="rId2" cstate="print"/>
          <a:stretch>
            <a:fillRect/>
          </a:stretch>
        </p:blipFill>
        <p:spPr bwMode="auto">
          <a:xfrm>
            <a:off x="6047407" y="1355102"/>
            <a:ext cx="5886488" cy="422848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0D34DDB9-BE89-4C0A-9FCC-035F62B04EB6}"/>
              </a:ext>
            </a:extLst>
          </p:cNvPr>
          <p:cNvSpPr/>
          <p:nvPr/>
        </p:nvSpPr>
        <p:spPr>
          <a:xfrm>
            <a:off x="227349" y="1351654"/>
            <a:ext cx="5580619" cy="4231928"/>
          </a:xfrm>
          <a:prstGeom prst="rect">
            <a:avLst/>
          </a:prstGeom>
        </p:spPr>
        <p:txBody>
          <a:bodyPr wrap="square">
            <a:spAutoFit/>
          </a:bodyPr>
          <a:lstStyle/>
          <a:p>
            <a:pPr>
              <a:defRPr/>
            </a:pPr>
            <a:r>
              <a:rPr lang="en-US" sz="1600" b="1" dirty="0">
                <a:latin typeface="+mj-lt"/>
                <a:cs typeface="Arial" pitchFamily="34" charset="0"/>
              </a:rPr>
              <a:t>Define Number ranges [FCHI]:</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rPr>
              <a:t>Menu path: IMG </a:t>
            </a:r>
            <a:r>
              <a:rPr lang="en-US" sz="1600" dirty="0">
                <a:latin typeface="+mj-lt"/>
                <a:cs typeface="Arial" pitchFamily="34" charset="0"/>
                <a:sym typeface="Wingdings" pitchFamily="2" charset="2"/>
              </a:rPr>
              <a:t> Financial Accounting(New) Accounts receivable &amp; accounts payable  Business transactions  Outgoing payment  automatic outgoing payment  Payment media  Check management  define number ranges for checks</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sym typeface="Wingdings" pitchFamily="2" charset="2"/>
              </a:rPr>
              <a:t>Give the company code, house bank and account id. Click on change button. In the next screen click on the create button</a:t>
            </a:r>
          </a:p>
          <a:p>
            <a:pPr marL="379413" lvl="1" indent="-379413" defTabSz="271463">
              <a:spcBef>
                <a:spcPts val="1800"/>
              </a:spcBef>
              <a:buClr>
                <a:schemeClr val="accent1"/>
              </a:buClr>
              <a:buFont typeface="Wingdings" panose="05000000000000000000" pitchFamily="2" charset="2"/>
              <a:buChar char="§"/>
              <a:defRPr/>
            </a:pPr>
            <a:r>
              <a:rPr lang="en-US" sz="1600" dirty="0">
                <a:latin typeface="+mj-lt"/>
                <a:cs typeface="Arial" pitchFamily="34" charset="0"/>
                <a:sym typeface="Wingdings" pitchFamily="2" charset="2"/>
              </a:rPr>
              <a:t>Enter the required details of the check lot. Next lot number is for sequence of check lots. Payment method list is to limit the payment methods for the check lot</a:t>
            </a:r>
            <a:endParaRPr lang="en-US" sz="1600" dirty="0">
              <a:latin typeface="+mj-lt"/>
            </a:endParaRPr>
          </a:p>
        </p:txBody>
      </p:sp>
    </p:spTree>
    <p:extLst>
      <p:ext uri="{BB962C8B-B14F-4D97-AF65-F5344CB8AC3E}">
        <p14:creationId xmlns:p14="http://schemas.microsoft.com/office/powerpoint/2010/main" val="1035980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Define Void Reason Codes</a:t>
            </a:r>
          </a:p>
        </p:txBody>
      </p:sp>
      <p:pic>
        <p:nvPicPr>
          <p:cNvPr id="71684" name="Picture 4"/>
          <p:cNvPicPr>
            <a:picLocks noChangeAspect="1" noChangeArrowheads="1"/>
          </p:cNvPicPr>
          <p:nvPr/>
        </p:nvPicPr>
        <p:blipFill>
          <a:blip r:embed="rId2" cstate="print"/>
          <a:stretch>
            <a:fillRect/>
          </a:stretch>
        </p:blipFill>
        <p:spPr bwMode="auto">
          <a:xfrm>
            <a:off x="5193980" y="1751573"/>
            <a:ext cx="6705704" cy="419770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A7E04697-CC65-4D14-A218-59525BC49B34}"/>
              </a:ext>
            </a:extLst>
          </p:cNvPr>
          <p:cNvSpPr/>
          <p:nvPr/>
        </p:nvSpPr>
        <p:spPr>
          <a:xfrm>
            <a:off x="255138" y="2942485"/>
            <a:ext cx="4760742" cy="1815882"/>
          </a:xfrm>
          <a:prstGeom prst="rect">
            <a:avLst/>
          </a:prstGeom>
        </p:spPr>
        <p:txBody>
          <a:bodyPr wrap="square">
            <a:spAutoFit/>
          </a:bodyPr>
          <a:lstStyle/>
          <a:p>
            <a:pPr>
              <a:defRPr/>
            </a:pPr>
            <a:r>
              <a:rPr lang="en-US" sz="1600" dirty="0">
                <a:latin typeface="+mj-lt"/>
                <a:cs typeface="Arial" pitchFamily="34" charset="0"/>
              </a:rPr>
              <a:t>Here we define void reason codes for pre-numbered checks. The checks should be marked as voided if they are made invalid for some mistake, if they were stolen or if they were made void due to other reasons. To do this we specify the reason for voiding the check.</a:t>
            </a:r>
          </a:p>
        </p:txBody>
      </p:sp>
    </p:spTree>
    <p:extLst>
      <p:ext uri="{BB962C8B-B14F-4D97-AF65-F5344CB8AC3E}">
        <p14:creationId xmlns:p14="http://schemas.microsoft.com/office/powerpoint/2010/main" val="2055727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4"/>
          <p:cNvPicPr>
            <a:picLocks noChangeAspect="1" noChangeArrowheads="1"/>
          </p:cNvPicPr>
          <p:nvPr/>
        </p:nvPicPr>
        <p:blipFill>
          <a:blip r:embed="rId2" cstate="print"/>
          <a:srcRect/>
          <a:stretch>
            <a:fillRect/>
          </a:stretch>
        </p:blipFill>
        <p:spPr bwMode="auto">
          <a:xfrm>
            <a:off x="5402048" y="1396550"/>
            <a:ext cx="6513727" cy="2596135"/>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72708" name="Picture 5"/>
          <p:cNvPicPr>
            <a:picLocks noChangeAspect="1" noChangeArrowheads="1"/>
          </p:cNvPicPr>
          <p:nvPr/>
        </p:nvPicPr>
        <p:blipFill>
          <a:blip r:embed="rId3" cstate="print"/>
          <a:srcRect/>
          <a:stretch>
            <a:fillRect/>
          </a:stretch>
        </p:blipFill>
        <p:spPr bwMode="auto">
          <a:xfrm>
            <a:off x="5363948" y="4139706"/>
            <a:ext cx="6548810" cy="2385638"/>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A6E03192-2BE8-4629-AADA-BFF6BF6C6DCE}"/>
              </a:ext>
            </a:extLst>
          </p:cNvPr>
          <p:cNvSpPr>
            <a:spLocks noGrp="1"/>
          </p:cNvSpPr>
          <p:nvPr>
            <p:ph type="title"/>
          </p:nvPr>
        </p:nvSpPr>
        <p:spPr/>
        <p:txBody>
          <a:bodyPr/>
          <a:lstStyle/>
          <a:p>
            <a:r>
              <a:rPr lang="en-US" dirty="0"/>
              <a:t>Program Run</a:t>
            </a:r>
          </a:p>
        </p:txBody>
      </p:sp>
      <p:sp>
        <p:nvSpPr>
          <p:cNvPr id="2" name="Rectangle 1">
            <a:extLst>
              <a:ext uri="{FF2B5EF4-FFF2-40B4-BE49-F238E27FC236}">
                <a16:creationId xmlns:a16="http://schemas.microsoft.com/office/drawing/2014/main" id="{1266D182-B212-40FB-AC80-B661C25FB665}"/>
              </a:ext>
            </a:extLst>
          </p:cNvPr>
          <p:cNvSpPr/>
          <p:nvPr/>
        </p:nvSpPr>
        <p:spPr>
          <a:xfrm>
            <a:off x="227349" y="1293142"/>
            <a:ext cx="5136599" cy="5232202"/>
          </a:xfrm>
          <a:prstGeom prst="rect">
            <a:avLst/>
          </a:prstGeom>
        </p:spPr>
        <p:txBody>
          <a:bodyPr wrap="square">
            <a:spAutoFit/>
          </a:bodyPr>
          <a:lstStyle/>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You enter the check lot number as a parameter for the print program RFFOUS_C or define an appropriate variant for this program. The check print program determines the next free check number and stores the assignment of payment document number to check number or of check number to payroll results (in the case of payment runs in Human Resources (HR))</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A next lot can be entered in Interval Maintenance. The print program is then able to determine which check lot is to be printed next. This means that you do not have to change the variant when a check lot is used up</a:t>
            </a:r>
          </a:p>
          <a:p>
            <a:pPr marL="379413" lvl="1" indent="-379413" defTabSz="271463">
              <a:spcBef>
                <a:spcPts val="1800"/>
              </a:spcBef>
              <a:buClr>
                <a:schemeClr val="accent1"/>
              </a:buClr>
              <a:buFont typeface="Wingdings" panose="05000000000000000000" pitchFamily="2" charset="2"/>
              <a:buChar char="§"/>
              <a:defRPr/>
            </a:pPr>
            <a:r>
              <a:rPr lang="en-US" sz="1600" dirty="0">
                <a:cs typeface="Arial" pitchFamily="34" charset="0"/>
              </a:rPr>
              <a:t>The check register file records the data resulting from the print run, and the check number status is updated automatically by the print program</a:t>
            </a:r>
            <a:endParaRPr lang="en-US" dirty="0"/>
          </a:p>
        </p:txBody>
      </p:sp>
    </p:spTree>
    <p:extLst>
      <p:ext uri="{BB962C8B-B14F-4D97-AF65-F5344CB8AC3E}">
        <p14:creationId xmlns:p14="http://schemas.microsoft.com/office/powerpoint/2010/main" val="2682147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39C3AA-D30F-4CC1-8413-8D518D03B6DE}"/>
              </a:ext>
            </a:extLst>
          </p:cNvPr>
          <p:cNvSpPr>
            <a:spLocks noGrp="1"/>
          </p:cNvSpPr>
          <p:nvPr>
            <p:ph type="title"/>
          </p:nvPr>
        </p:nvSpPr>
        <p:spPr/>
        <p:txBody>
          <a:bodyPr/>
          <a:lstStyle/>
          <a:p>
            <a:r>
              <a:rPr lang="en-US" dirty="0"/>
              <a:t>Printing Checks Online</a:t>
            </a:r>
          </a:p>
        </p:txBody>
      </p:sp>
      <p:sp>
        <p:nvSpPr>
          <p:cNvPr id="3" name="Rectangle 2">
            <a:extLst>
              <a:ext uri="{FF2B5EF4-FFF2-40B4-BE49-F238E27FC236}">
                <a16:creationId xmlns:a16="http://schemas.microsoft.com/office/drawing/2014/main" id="{C8D4E389-23CA-4424-9D05-B060F08CA6FA}"/>
              </a:ext>
            </a:extLst>
          </p:cNvPr>
          <p:cNvSpPr/>
          <p:nvPr/>
        </p:nvSpPr>
        <p:spPr>
          <a:xfrm>
            <a:off x="238235" y="1345125"/>
            <a:ext cx="11688426" cy="2062103"/>
          </a:xfrm>
          <a:prstGeom prst="rect">
            <a:avLst/>
          </a:prstGeom>
        </p:spPr>
        <p:txBody>
          <a:bodyPr wrap="square">
            <a:spAutoFit/>
          </a:bodyPr>
          <a:lstStyle/>
          <a:p>
            <a:pPr>
              <a:buClr>
                <a:schemeClr val="accent1"/>
              </a:buClr>
              <a:defRPr/>
            </a:pPr>
            <a:r>
              <a:rPr lang="en-US" sz="1600" dirty="0">
                <a:cs typeface="Arial" pitchFamily="34" charset="0"/>
              </a:rPr>
              <a:t>As well as printing checks by lot, you can also print them individually from the online system. There are two ways of doing this:</a:t>
            </a:r>
          </a:p>
          <a:p>
            <a:pPr marL="380990" indent="-380990">
              <a:buClr>
                <a:schemeClr val="accent1"/>
              </a:buClr>
              <a:buFont typeface="Wingdings" panose="05000000000000000000" pitchFamily="2" charset="2"/>
              <a:buChar char="§"/>
              <a:defRPr/>
            </a:pPr>
            <a:endParaRPr lang="en-US" sz="1600" dirty="0">
              <a:cs typeface="Arial" pitchFamily="34" charset="0"/>
            </a:endParaRPr>
          </a:p>
          <a:p>
            <a:pPr marL="380990" indent="-380990">
              <a:buClr>
                <a:schemeClr val="accent1"/>
              </a:buClr>
              <a:buFont typeface="Wingdings" panose="05000000000000000000" pitchFamily="2" charset="2"/>
              <a:buChar char="§"/>
              <a:defRPr/>
            </a:pPr>
            <a:r>
              <a:rPr lang="en-US" sz="1600" dirty="0">
                <a:cs typeface="Arial" pitchFamily="34" charset="0"/>
              </a:rPr>
              <a:t>Online check printing for outgoing payment with clearing and simultaneous check print. For this, choose: </a:t>
            </a:r>
            <a:r>
              <a:rPr lang="en-US" sz="1600" i="1" dirty="0">
                <a:cs typeface="Arial" pitchFamily="34" charset="0"/>
              </a:rPr>
              <a:t>Document entry</a:t>
            </a:r>
            <a:r>
              <a:rPr lang="en-US" sz="1600" dirty="0">
                <a:cs typeface="Arial" pitchFamily="34" charset="0"/>
              </a:rPr>
              <a:t> </a:t>
            </a:r>
            <a:r>
              <a:rPr lang="en-US" sz="1600" dirty="0">
                <a:cs typeface="Arial" pitchFamily="34" charset="0"/>
                <a:sym typeface="Wingdings" pitchFamily="2" charset="2"/>
              </a:rPr>
              <a:t></a:t>
            </a:r>
            <a:r>
              <a:rPr lang="en-US" sz="1600" dirty="0">
                <a:cs typeface="Arial" pitchFamily="34" charset="0"/>
              </a:rPr>
              <a:t> </a:t>
            </a:r>
            <a:r>
              <a:rPr lang="en-US" sz="1600" i="1" dirty="0">
                <a:cs typeface="Arial" pitchFamily="34" charset="0"/>
              </a:rPr>
              <a:t>Outgoing Payment </a:t>
            </a:r>
            <a:r>
              <a:rPr lang="en-US" sz="1600" i="1" dirty="0">
                <a:cs typeface="Arial" pitchFamily="34" charset="0"/>
                <a:sym typeface="Wingdings" pitchFamily="2" charset="2"/>
              </a:rPr>
              <a:t></a:t>
            </a:r>
            <a:r>
              <a:rPr lang="en-US" sz="1600" i="1" dirty="0">
                <a:cs typeface="Arial" pitchFamily="34" charset="0"/>
              </a:rPr>
              <a:t> Post + print forms from the Accounts Payable menu. </a:t>
            </a:r>
          </a:p>
          <a:p>
            <a:pPr marL="380990" indent="-380990">
              <a:buClr>
                <a:schemeClr val="accent1"/>
              </a:buClr>
              <a:buFont typeface="Wingdings" panose="05000000000000000000" pitchFamily="2" charset="2"/>
              <a:buChar char="§"/>
              <a:defRPr/>
            </a:pPr>
            <a:endParaRPr lang="en-US" sz="1600" i="1" dirty="0">
              <a:cs typeface="Arial" pitchFamily="34" charset="0"/>
            </a:endParaRPr>
          </a:p>
          <a:p>
            <a:pPr marL="380990" indent="-380990">
              <a:buClr>
                <a:schemeClr val="accent1"/>
              </a:buClr>
              <a:buFont typeface="Wingdings" panose="05000000000000000000" pitchFamily="2" charset="2"/>
              <a:buChar char="§"/>
              <a:defRPr/>
            </a:pPr>
            <a:r>
              <a:rPr lang="en-US" sz="1600" i="1" dirty="0">
                <a:cs typeface="Arial" pitchFamily="34" charset="0"/>
              </a:rPr>
              <a:t>Online check printing following the clearing procedure. You can initiate the check print at a later stage by choosing: Document </a:t>
            </a:r>
            <a:r>
              <a:rPr lang="en-US" sz="1600" i="1" dirty="0">
                <a:cs typeface="Arial" pitchFamily="34" charset="0"/>
                <a:sym typeface="Wingdings" pitchFamily="2" charset="2"/>
              </a:rPr>
              <a:t></a:t>
            </a:r>
            <a:r>
              <a:rPr lang="en-US" sz="1600" i="1" dirty="0">
                <a:cs typeface="Arial" pitchFamily="34" charset="0"/>
              </a:rPr>
              <a:t> Additional functions </a:t>
            </a:r>
            <a:r>
              <a:rPr lang="en-US" sz="1600" i="1" dirty="0">
                <a:cs typeface="Arial" pitchFamily="34" charset="0"/>
                <a:sym typeface="Wingdings" pitchFamily="2" charset="2"/>
              </a:rPr>
              <a:t></a:t>
            </a:r>
            <a:r>
              <a:rPr lang="en-US" sz="1600" i="1" dirty="0">
                <a:cs typeface="Arial" pitchFamily="34" charset="0"/>
              </a:rPr>
              <a:t> Print payment forms from the Accounts Payable menu</a:t>
            </a:r>
            <a:endParaRPr lang="en-US" sz="1600" dirty="0"/>
          </a:p>
        </p:txBody>
      </p:sp>
    </p:spTree>
    <p:extLst>
      <p:ext uri="{BB962C8B-B14F-4D97-AF65-F5344CB8AC3E}">
        <p14:creationId xmlns:p14="http://schemas.microsoft.com/office/powerpoint/2010/main" val="1674882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8DEC4-1BFB-475D-840C-0BCC5C7D956E}"/>
              </a:ext>
            </a:extLst>
          </p:cNvPr>
          <p:cNvSpPr/>
          <p:nvPr/>
        </p:nvSpPr>
        <p:spPr>
          <a:xfrm>
            <a:off x="227349" y="1196752"/>
            <a:ext cx="6876763" cy="5293757"/>
          </a:xfrm>
          <a:prstGeom prst="rect">
            <a:avLst/>
          </a:prstGeom>
        </p:spPr>
        <p:txBody>
          <a:bodyPr wrap="square">
            <a:spAutoFit/>
          </a:bodyPr>
          <a:lstStyle/>
          <a:p>
            <a:pPr>
              <a:spcBef>
                <a:spcPts val="1200"/>
              </a:spcBef>
              <a:buClr>
                <a:schemeClr val="accent1"/>
              </a:buClr>
              <a:defRPr/>
            </a:pPr>
            <a:r>
              <a:rPr lang="en-US" sz="1600" dirty="0">
                <a:latin typeface="+mj-lt"/>
                <a:cs typeface="Arial" pitchFamily="34" charset="0"/>
              </a:rPr>
              <a:t>Entering Manually-Created Checks in Check Management </a:t>
            </a:r>
            <a:r>
              <a:rPr lang="en-US" sz="1600" dirty="0">
                <a:latin typeface="+mj-lt"/>
                <a:cs typeface="Arial" pitchFamily="34" charset="0"/>
                <a:hlinkClick r:id="rId2"/>
              </a:rPr>
              <a:t> </a:t>
            </a:r>
            <a:r>
              <a:rPr lang="en-US" sz="1600" dirty="0">
                <a:latin typeface="+mj-lt"/>
                <a:cs typeface="Arial" pitchFamily="34" charset="0"/>
              </a:rPr>
              <a:t>[FCH5]</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Checks issued manually need to be dealt with separately in order to create a link between the check number and the payment document. In order to keep the use and management of manually created checks separate from those created automatically, a separate number range should be reserved for them</a:t>
            </a:r>
          </a:p>
          <a:p>
            <a:pPr>
              <a:spcBef>
                <a:spcPts val="1200"/>
              </a:spcBef>
              <a:buClr>
                <a:schemeClr val="accent1"/>
              </a:buClr>
              <a:defRPr/>
            </a:pPr>
            <a:r>
              <a:rPr lang="en-US" sz="1600" dirty="0">
                <a:latin typeface="+mj-lt"/>
                <a:cs typeface="Arial" pitchFamily="34" charset="0"/>
              </a:rPr>
              <a:t>To enter manually created checks, proceed as follows from the </a:t>
            </a:r>
            <a:r>
              <a:rPr lang="en-US" sz="1600" i="1" dirty="0">
                <a:latin typeface="+mj-lt"/>
                <a:cs typeface="Arial" pitchFamily="34" charset="0"/>
              </a:rPr>
              <a:t>Accounts Payable</a:t>
            </a:r>
            <a:r>
              <a:rPr lang="en-US" sz="1600" dirty="0">
                <a:latin typeface="+mj-lt"/>
                <a:cs typeface="Arial" pitchFamily="34" charset="0"/>
              </a:rPr>
              <a:t> menu:</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Post the outgoing payment (</a:t>
            </a:r>
            <a:r>
              <a:rPr lang="en-US" sz="1600" i="1" dirty="0">
                <a:latin typeface="+mj-lt"/>
                <a:cs typeface="Arial" pitchFamily="34" charset="0"/>
              </a:rPr>
              <a:t>Document</a:t>
            </a:r>
            <a:r>
              <a:rPr lang="en-US" sz="1600" dirty="0">
                <a:latin typeface="+mj-lt"/>
                <a:cs typeface="Arial" pitchFamily="34" charset="0"/>
              </a:rPr>
              <a:t> </a:t>
            </a:r>
            <a:r>
              <a:rPr lang="en-US" sz="1600" i="1" dirty="0">
                <a:latin typeface="+mj-lt"/>
                <a:cs typeface="Arial" pitchFamily="34" charset="0"/>
              </a:rPr>
              <a:t>entry</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Outgoing payment)</a:t>
            </a:r>
          </a:p>
          <a:p>
            <a:pPr marL="380990" indent="-380990">
              <a:spcBef>
                <a:spcPts val="1200"/>
              </a:spcBef>
              <a:buClr>
                <a:schemeClr val="accent1"/>
              </a:buClr>
              <a:buFont typeface="Wingdings" panose="05000000000000000000" pitchFamily="2" charset="2"/>
              <a:buChar char="§"/>
              <a:defRPr/>
            </a:pPr>
            <a:r>
              <a:rPr lang="en-US" sz="1600" i="1" dirty="0">
                <a:latin typeface="+mj-lt"/>
                <a:cs typeface="Arial" pitchFamily="34" charset="0"/>
              </a:rPr>
              <a:t>Choose Environment </a:t>
            </a:r>
            <a:r>
              <a:rPr lang="en-US" sz="1600" i="1" dirty="0">
                <a:latin typeface="+mj-lt"/>
                <a:cs typeface="Arial" pitchFamily="34" charset="0"/>
                <a:sym typeface="Wingdings" pitchFamily="2" charset="2"/>
              </a:rPr>
              <a:t></a:t>
            </a:r>
            <a:r>
              <a:rPr lang="en-US" sz="1600" i="1" dirty="0">
                <a:latin typeface="+mj-lt"/>
                <a:cs typeface="Arial" pitchFamily="34" charset="0"/>
              </a:rPr>
              <a:t> 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Create </a:t>
            </a:r>
            <a:r>
              <a:rPr lang="en-US" sz="1600" i="1" dirty="0">
                <a:latin typeface="+mj-lt"/>
                <a:cs typeface="Arial" pitchFamily="34" charset="0"/>
                <a:sym typeface="Wingdings" pitchFamily="2" charset="2"/>
              </a:rPr>
              <a:t></a:t>
            </a:r>
            <a:r>
              <a:rPr lang="en-US" sz="1600" i="1" dirty="0">
                <a:latin typeface="+mj-lt"/>
                <a:cs typeface="Arial" pitchFamily="34" charset="0"/>
              </a:rPr>
              <a:t> Manual checks. A screen is displayed for allocating the payment document number to the check number</a:t>
            </a:r>
          </a:p>
          <a:p>
            <a:pPr marL="380990" indent="-380990">
              <a:spcBef>
                <a:spcPts val="1200"/>
              </a:spcBef>
              <a:buClr>
                <a:schemeClr val="accent1"/>
              </a:buClr>
              <a:buFont typeface="Wingdings" panose="05000000000000000000" pitchFamily="2" charset="2"/>
              <a:buChar char="§"/>
              <a:defRPr/>
            </a:pPr>
            <a:r>
              <a:rPr lang="en-US" sz="1600" i="1" dirty="0">
                <a:latin typeface="+mj-lt"/>
                <a:cs typeface="Arial" pitchFamily="34" charset="0"/>
              </a:rPr>
              <a:t>Enter the required data and save your entries right away or, if you want to check the data first or you need to supplement it (with the name of the payee, for example), choose ENTER</a:t>
            </a:r>
            <a:endParaRPr lang="en-US" sz="1600" dirty="0">
              <a:latin typeface="+mj-lt"/>
              <a:cs typeface="Arial" pitchFamily="34" charset="0"/>
            </a:endParaRPr>
          </a:p>
        </p:txBody>
      </p:sp>
      <p:sp>
        <p:nvSpPr>
          <p:cNvPr id="515074" name="Rectangle 2"/>
          <p:cNvSpPr>
            <a:spLocks noGrp="1" noChangeArrowheads="1"/>
          </p:cNvSpPr>
          <p:nvPr>
            <p:ph type="title"/>
          </p:nvPr>
        </p:nvSpPr>
        <p:spPr/>
        <p:txBody>
          <a:bodyPr/>
          <a:lstStyle/>
          <a:p>
            <a:r>
              <a:rPr lang="en-US" dirty="0"/>
              <a:t>Check Management Transactions</a:t>
            </a:r>
          </a:p>
        </p:txBody>
      </p:sp>
      <p:pic>
        <p:nvPicPr>
          <p:cNvPr id="74756" name="Picture 4"/>
          <p:cNvPicPr>
            <a:picLocks noChangeAspect="1" noChangeArrowheads="1"/>
          </p:cNvPicPr>
          <p:nvPr/>
        </p:nvPicPr>
        <p:blipFill rotWithShape="1">
          <a:blip r:embed="rId3" cstate="print"/>
          <a:srcRect b="4762"/>
          <a:stretch/>
        </p:blipFill>
        <p:spPr bwMode="auto">
          <a:xfrm>
            <a:off x="7222873" y="2443744"/>
            <a:ext cx="4690235" cy="2799773"/>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0646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Supplementing Check Information / Cashing Individual Checks  </a:t>
            </a:r>
          </a:p>
        </p:txBody>
      </p:sp>
      <p:pic>
        <p:nvPicPr>
          <p:cNvPr id="75780" name="Picture 4"/>
          <p:cNvPicPr>
            <a:picLocks noChangeAspect="1" noChangeArrowheads="1"/>
          </p:cNvPicPr>
          <p:nvPr/>
        </p:nvPicPr>
        <p:blipFill>
          <a:blip r:embed="rId2" cstate="print"/>
          <a:srcRect/>
          <a:stretch>
            <a:fillRect/>
          </a:stretch>
        </p:blipFill>
        <p:spPr bwMode="auto">
          <a:xfrm>
            <a:off x="6089653" y="3424239"/>
            <a:ext cx="12700" cy="9525"/>
          </a:xfrm>
          <a:prstGeom prst="rect">
            <a:avLst/>
          </a:prstGeom>
          <a:noFill/>
          <a:ln w="12700" algn="ctr">
            <a:noFill/>
            <a:miter lim="800000"/>
            <a:headEnd/>
            <a:tailEnd/>
          </a:ln>
        </p:spPr>
      </p:pic>
      <p:pic>
        <p:nvPicPr>
          <p:cNvPr id="75781" name="Picture 5"/>
          <p:cNvPicPr>
            <a:picLocks noChangeAspect="1" noChangeArrowheads="1"/>
          </p:cNvPicPr>
          <p:nvPr/>
        </p:nvPicPr>
        <p:blipFill>
          <a:blip r:embed="rId2" cstate="print"/>
          <a:srcRect/>
          <a:stretch>
            <a:fillRect/>
          </a:stretch>
        </p:blipFill>
        <p:spPr bwMode="auto">
          <a:xfrm>
            <a:off x="6089653" y="3424239"/>
            <a:ext cx="12700" cy="9525"/>
          </a:xfrm>
          <a:prstGeom prst="rect">
            <a:avLst/>
          </a:prstGeom>
          <a:noFill/>
          <a:ln w="12700" algn="ctr">
            <a:noFill/>
            <a:miter lim="800000"/>
            <a:headEnd/>
            <a:tailEnd/>
          </a:ln>
        </p:spPr>
      </p:pic>
      <p:pic>
        <p:nvPicPr>
          <p:cNvPr id="75782" name="Picture 6"/>
          <p:cNvPicPr>
            <a:picLocks noChangeAspect="1" noChangeArrowheads="1"/>
          </p:cNvPicPr>
          <p:nvPr/>
        </p:nvPicPr>
        <p:blipFill>
          <a:blip r:embed="rId2" cstate="print"/>
          <a:srcRect/>
          <a:stretch>
            <a:fillRect/>
          </a:stretch>
        </p:blipFill>
        <p:spPr bwMode="auto">
          <a:xfrm>
            <a:off x="6089653" y="3424239"/>
            <a:ext cx="12700" cy="9525"/>
          </a:xfrm>
          <a:prstGeom prst="rect">
            <a:avLst/>
          </a:prstGeom>
          <a:noFill/>
          <a:ln w="12700" algn="ctr">
            <a:noFill/>
            <a:miter lim="800000"/>
            <a:headEnd/>
            <a:tailEnd/>
          </a:ln>
        </p:spPr>
      </p:pic>
      <p:pic>
        <p:nvPicPr>
          <p:cNvPr id="75783" name="Picture 7"/>
          <p:cNvPicPr>
            <a:picLocks noChangeAspect="1" noChangeArrowheads="1"/>
          </p:cNvPicPr>
          <p:nvPr/>
        </p:nvPicPr>
        <p:blipFill>
          <a:blip r:embed="rId3" cstate="print"/>
          <a:stretch>
            <a:fillRect/>
          </a:stretch>
        </p:blipFill>
        <p:spPr bwMode="auto">
          <a:xfrm>
            <a:off x="6124177" y="1390325"/>
            <a:ext cx="5638095" cy="511428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DC43CA2E-C678-4425-86F6-D6CBC4037674}"/>
              </a:ext>
            </a:extLst>
          </p:cNvPr>
          <p:cNvSpPr/>
          <p:nvPr/>
        </p:nvSpPr>
        <p:spPr>
          <a:xfrm>
            <a:off x="216531" y="1341437"/>
            <a:ext cx="5860422" cy="2539157"/>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The check management function allows you to enter brief information about a check such as the check recipient (when the check is made out to an individual) as well as the date the check was cashed</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To do this, choose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Change </a:t>
            </a:r>
            <a:r>
              <a:rPr lang="en-US" sz="1600" i="1" dirty="0">
                <a:latin typeface="+mj-lt"/>
                <a:cs typeface="Arial" pitchFamily="34" charset="0"/>
                <a:sym typeface="Wingdings" pitchFamily="2" charset="2"/>
              </a:rPr>
              <a:t></a:t>
            </a:r>
            <a:r>
              <a:rPr lang="en-US" sz="1600" i="1" dirty="0">
                <a:latin typeface="+mj-lt"/>
                <a:cs typeface="Arial" pitchFamily="34" charset="0"/>
              </a:rPr>
              <a:t> Additional info/cash. If you are processing manual checks, you can correct the data saved</a:t>
            </a:r>
          </a:p>
        </p:txBody>
      </p:sp>
    </p:spTree>
    <p:extLst>
      <p:ext uri="{BB962C8B-B14F-4D97-AF65-F5344CB8AC3E}">
        <p14:creationId xmlns:p14="http://schemas.microsoft.com/office/powerpoint/2010/main" val="2685015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4"/>
          <p:cNvPicPr>
            <a:picLocks noChangeAspect="1" noChangeArrowheads="1"/>
          </p:cNvPicPr>
          <p:nvPr/>
        </p:nvPicPr>
        <p:blipFill>
          <a:blip r:embed="rId2" cstate="print"/>
          <a:stretch>
            <a:fillRect/>
          </a:stretch>
        </p:blipFill>
        <p:spPr bwMode="auto">
          <a:xfrm>
            <a:off x="6276319" y="1361548"/>
            <a:ext cx="5436305" cy="516307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0DA7BD40-F08B-491E-9FC2-2560A5F08494}"/>
              </a:ext>
            </a:extLst>
          </p:cNvPr>
          <p:cNvSpPr>
            <a:spLocks noGrp="1"/>
          </p:cNvSpPr>
          <p:nvPr>
            <p:ph type="title"/>
          </p:nvPr>
        </p:nvSpPr>
        <p:spPr/>
        <p:txBody>
          <a:bodyPr/>
          <a:lstStyle/>
          <a:p>
            <a:r>
              <a:rPr lang="en-US" dirty="0"/>
              <a:t>Cashed Checks [FCHR]</a:t>
            </a:r>
          </a:p>
        </p:txBody>
      </p:sp>
      <p:sp>
        <p:nvSpPr>
          <p:cNvPr id="3" name="Rectangle 2">
            <a:extLst>
              <a:ext uri="{FF2B5EF4-FFF2-40B4-BE49-F238E27FC236}">
                <a16:creationId xmlns:a16="http://schemas.microsoft.com/office/drawing/2014/main" id="{27DD7517-BBAB-406E-8B9C-316DDD997D71}"/>
              </a:ext>
            </a:extLst>
          </p:cNvPr>
          <p:cNvSpPr/>
          <p:nvPr/>
        </p:nvSpPr>
        <p:spPr>
          <a:xfrm>
            <a:off x="227014" y="1351654"/>
            <a:ext cx="5495238" cy="4739759"/>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your bank sends you information about your cashed checks by electronic means, for example in the form of a file on disk, you can import this data into your system using program RFEBCK00 (after first converting it to SAP format)</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you receive this information in list form, you can use the </a:t>
            </a:r>
            <a:r>
              <a:rPr lang="en-US" sz="1600" i="1" dirty="0">
                <a:latin typeface="+mj-lt"/>
                <a:cs typeface="Arial" pitchFamily="34" charset="0"/>
              </a:rPr>
              <a:t>Manual cashed checks</a:t>
            </a:r>
            <a:r>
              <a:rPr lang="en-US" sz="1600" dirty="0">
                <a:latin typeface="+mj-lt"/>
                <a:cs typeface="Arial" pitchFamily="34" charset="0"/>
              </a:rPr>
              <a:t> function to transfer the data. To do so, choose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Change </a:t>
            </a:r>
            <a:r>
              <a:rPr lang="en-US" sz="1600" i="1" dirty="0">
                <a:latin typeface="+mj-lt"/>
                <a:cs typeface="Arial" pitchFamily="34" charset="0"/>
                <a:sym typeface="Wingdings" pitchFamily="2" charset="2"/>
              </a:rPr>
              <a:t></a:t>
            </a:r>
            <a:r>
              <a:rPr lang="en-US" sz="1600" i="1" dirty="0">
                <a:latin typeface="+mj-lt"/>
                <a:cs typeface="Arial" pitchFamily="34" charset="0"/>
              </a:rPr>
              <a:t> Online cashed checks. You can then enter the bank list in the system</a:t>
            </a:r>
          </a:p>
          <a:p>
            <a:pPr marL="380990" indent="-380990">
              <a:spcBef>
                <a:spcPts val="1800"/>
              </a:spcBef>
              <a:buClr>
                <a:schemeClr val="accent1"/>
              </a:buClr>
              <a:buFont typeface="Wingdings" panose="05000000000000000000" pitchFamily="2" charset="2"/>
              <a:buChar char="§"/>
              <a:defRPr/>
            </a:pPr>
            <a:r>
              <a:rPr lang="en-US" sz="1600" i="1" dirty="0">
                <a:latin typeface="+mj-lt"/>
                <a:cs typeface="Arial" pitchFamily="34" charset="0"/>
              </a:rPr>
              <a:t>In both of the above cases, postings are made from the outgoing checks account to the bank account. In addition, the date on which the check was cashed is recorded in the check information file</a:t>
            </a:r>
          </a:p>
        </p:txBody>
      </p:sp>
    </p:spTree>
    <p:extLst>
      <p:ext uri="{BB962C8B-B14F-4D97-AF65-F5344CB8AC3E}">
        <p14:creationId xmlns:p14="http://schemas.microsoft.com/office/powerpoint/2010/main" val="2568470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4"/>
          <p:cNvPicPr>
            <a:picLocks noChangeAspect="1" noChangeArrowheads="1"/>
          </p:cNvPicPr>
          <p:nvPr/>
        </p:nvPicPr>
        <p:blipFill>
          <a:blip r:embed="rId2" cstate="print"/>
          <a:srcRect/>
          <a:stretch>
            <a:fillRect/>
          </a:stretch>
        </p:blipFill>
        <p:spPr bwMode="auto">
          <a:xfrm>
            <a:off x="7698612" y="985334"/>
            <a:ext cx="4198166" cy="247213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77828" name="Picture 5"/>
          <p:cNvPicPr>
            <a:picLocks noChangeAspect="1" noChangeArrowheads="1"/>
          </p:cNvPicPr>
          <p:nvPr/>
        </p:nvPicPr>
        <p:blipFill>
          <a:blip r:embed="rId3" cstate="print"/>
          <a:srcRect/>
          <a:stretch>
            <a:fillRect/>
          </a:stretch>
        </p:blipFill>
        <p:spPr bwMode="auto">
          <a:xfrm>
            <a:off x="7713959" y="3638386"/>
            <a:ext cx="4198166" cy="2886239"/>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43882227-76CF-453D-B0F5-D606C6CEC5AB}"/>
              </a:ext>
            </a:extLst>
          </p:cNvPr>
          <p:cNvSpPr>
            <a:spLocks noGrp="1"/>
          </p:cNvSpPr>
          <p:nvPr>
            <p:ph type="title"/>
          </p:nvPr>
        </p:nvSpPr>
        <p:spPr/>
        <p:txBody>
          <a:bodyPr/>
          <a:lstStyle/>
          <a:p>
            <a:r>
              <a:rPr lang="en-US" dirty="0"/>
              <a:t>Displaying Check Information</a:t>
            </a:r>
          </a:p>
        </p:txBody>
      </p:sp>
      <p:sp>
        <p:nvSpPr>
          <p:cNvPr id="3" name="Rectangle 2">
            <a:extLst>
              <a:ext uri="{FF2B5EF4-FFF2-40B4-BE49-F238E27FC236}">
                <a16:creationId xmlns:a16="http://schemas.microsoft.com/office/drawing/2014/main" id="{1E728FA4-8AB5-47CB-A8EF-357C64CCD8E0}"/>
              </a:ext>
            </a:extLst>
          </p:cNvPr>
          <p:cNvSpPr/>
          <p:nvPr/>
        </p:nvSpPr>
        <p:spPr>
          <a:xfrm>
            <a:off x="227349" y="1196752"/>
            <a:ext cx="6588731" cy="5309146"/>
          </a:xfrm>
          <a:prstGeom prst="rect">
            <a:avLst/>
          </a:prstGeom>
        </p:spPr>
        <p:txBody>
          <a:bodyPr wrap="square">
            <a:spAutoFit/>
          </a:bodyPr>
          <a:lstStyle/>
          <a:p>
            <a:pPr>
              <a:spcBef>
                <a:spcPts val="600"/>
              </a:spcBef>
              <a:buClr>
                <a:schemeClr val="accent1"/>
              </a:buClr>
              <a:defRPr/>
            </a:pPr>
            <a:r>
              <a:rPr lang="en-US" sz="1400" dirty="0">
                <a:cs typeface="Arial" pitchFamily="34" charset="0"/>
              </a:rPr>
              <a:t>You can display more detailed check information both via the check number and via the payment document number. To do this, proceed as follows from the </a:t>
            </a:r>
            <a:r>
              <a:rPr lang="en-US" sz="1400" i="1" dirty="0">
                <a:cs typeface="Arial" pitchFamily="34" charset="0"/>
              </a:rPr>
              <a:t>Accounts Payable</a:t>
            </a:r>
            <a:r>
              <a:rPr lang="en-US" sz="1400" dirty="0">
                <a:cs typeface="Arial" pitchFamily="34" charset="0"/>
              </a:rPr>
              <a:t> menu: </a:t>
            </a:r>
          </a:p>
          <a:p>
            <a:pPr marL="285750" indent="-285750">
              <a:spcBef>
                <a:spcPts val="600"/>
              </a:spcBef>
              <a:buClr>
                <a:schemeClr val="accent1"/>
              </a:buClr>
              <a:buFont typeface="Wingdings" panose="05000000000000000000" pitchFamily="2" charset="2"/>
              <a:buChar char="§"/>
              <a:defRPr/>
            </a:pPr>
            <a:r>
              <a:rPr lang="en-US" sz="1400" dirty="0">
                <a:cs typeface="Arial" pitchFamily="34" charset="0"/>
              </a:rPr>
              <a:t>To display via the check number, choose:</a:t>
            </a:r>
            <a:br>
              <a:rPr lang="en-US" sz="1400" dirty="0">
                <a:cs typeface="Arial" pitchFamily="34" charset="0"/>
              </a:rPr>
            </a:br>
            <a:r>
              <a:rPr lang="en-US" sz="1400" i="1" dirty="0">
                <a:cs typeface="Arial" pitchFamily="34" charset="0"/>
              </a:rPr>
              <a:t>Environment</a:t>
            </a:r>
            <a:r>
              <a:rPr lang="en-US" sz="1400" dirty="0">
                <a:cs typeface="Arial" pitchFamily="34" charset="0"/>
              </a:rPr>
              <a:t> </a:t>
            </a:r>
            <a:r>
              <a:rPr lang="en-US" sz="1400" dirty="0">
                <a:cs typeface="Arial" pitchFamily="34" charset="0"/>
                <a:sym typeface="Wingdings" pitchFamily="2" charset="2"/>
              </a:rPr>
              <a:t></a:t>
            </a:r>
            <a:r>
              <a:rPr lang="en-US" sz="1400" dirty="0">
                <a:cs typeface="Arial" pitchFamily="34" charset="0"/>
              </a:rPr>
              <a:t> </a:t>
            </a:r>
            <a:r>
              <a:rPr lang="en-US" sz="1400" i="1" dirty="0">
                <a:cs typeface="Arial" pitchFamily="34" charset="0"/>
              </a:rPr>
              <a:t>Check information </a:t>
            </a:r>
            <a:r>
              <a:rPr lang="en-US" sz="1400" i="1" dirty="0">
                <a:cs typeface="Arial" pitchFamily="34" charset="0"/>
                <a:sym typeface="Wingdings" pitchFamily="2" charset="2"/>
              </a:rPr>
              <a:t></a:t>
            </a:r>
            <a:r>
              <a:rPr lang="en-US" sz="1400" i="1" dirty="0">
                <a:cs typeface="Arial" pitchFamily="34" charset="0"/>
              </a:rPr>
              <a:t> Display </a:t>
            </a:r>
            <a:r>
              <a:rPr lang="en-US" sz="1400" i="1" dirty="0">
                <a:cs typeface="Arial" pitchFamily="34" charset="0"/>
                <a:sym typeface="Wingdings" pitchFamily="2" charset="2"/>
              </a:rPr>
              <a:t></a:t>
            </a:r>
            <a:r>
              <a:rPr lang="en-US" sz="1400" i="1" dirty="0">
                <a:cs typeface="Arial" pitchFamily="34" charset="0"/>
              </a:rPr>
              <a:t> For check [FCH1]</a:t>
            </a:r>
          </a:p>
          <a:p>
            <a:pPr marL="285750" indent="-285750">
              <a:spcBef>
                <a:spcPts val="600"/>
              </a:spcBef>
              <a:buClr>
                <a:schemeClr val="accent1"/>
              </a:buClr>
              <a:buFont typeface="Wingdings" panose="05000000000000000000" pitchFamily="2" charset="2"/>
              <a:buChar char="§"/>
              <a:defRPr/>
            </a:pPr>
            <a:r>
              <a:rPr lang="en-US" sz="1400" i="1" dirty="0">
                <a:cs typeface="Arial" pitchFamily="34" charset="0"/>
              </a:rPr>
              <a:t>To display via the payment document number, choose:</a:t>
            </a:r>
            <a:br>
              <a:rPr lang="en-US" sz="1400" i="1" dirty="0">
                <a:cs typeface="Arial" pitchFamily="34" charset="0"/>
              </a:rPr>
            </a:br>
            <a:r>
              <a:rPr lang="en-US" sz="1400" i="1" dirty="0">
                <a:cs typeface="Arial" pitchFamily="34" charset="0"/>
              </a:rPr>
              <a:t>Environment </a:t>
            </a:r>
            <a:r>
              <a:rPr lang="en-US" sz="1400" i="1" dirty="0">
                <a:cs typeface="Arial" pitchFamily="34" charset="0"/>
                <a:sym typeface="Wingdings" pitchFamily="2" charset="2"/>
              </a:rPr>
              <a:t></a:t>
            </a:r>
            <a:r>
              <a:rPr lang="en-US" sz="1400" i="1" dirty="0">
                <a:cs typeface="Arial" pitchFamily="34" charset="0"/>
              </a:rPr>
              <a:t> Check information </a:t>
            </a:r>
            <a:r>
              <a:rPr lang="en-US" sz="1400" i="1" dirty="0">
                <a:cs typeface="Arial" pitchFamily="34" charset="0"/>
                <a:sym typeface="Wingdings" pitchFamily="2" charset="2"/>
              </a:rPr>
              <a:t></a:t>
            </a:r>
            <a:r>
              <a:rPr lang="en-US" sz="1400" i="1" dirty="0">
                <a:cs typeface="Arial" pitchFamily="34" charset="0"/>
              </a:rPr>
              <a:t> Display </a:t>
            </a:r>
            <a:r>
              <a:rPr lang="en-US" sz="1400" i="1" dirty="0">
                <a:cs typeface="Arial" pitchFamily="34" charset="0"/>
                <a:sym typeface="Wingdings" pitchFamily="2" charset="2"/>
              </a:rPr>
              <a:t></a:t>
            </a:r>
            <a:r>
              <a:rPr lang="en-US" sz="1400" i="1" dirty="0">
                <a:cs typeface="Arial" pitchFamily="34" charset="0"/>
              </a:rPr>
              <a:t> For payment document [FCH2]</a:t>
            </a:r>
          </a:p>
          <a:p>
            <a:pPr marL="285750" indent="-285750">
              <a:spcBef>
                <a:spcPts val="600"/>
              </a:spcBef>
              <a:buClr>
                <a:schemeClr val="accent1"/>
              </a:buClr>
              <a:buFont typeface="Wingdings" panose="05000000000000000000" pitchFamily="2" charset="2"/>
              <a:buChar char="§"/>
              <a:defRPr/>
            </a:pPr>
            <a:r>
              <a:rPr lang="en-US" sz="1400" i="1" dirty="0">
                <a:cs typeface="Arial" pitchFamily="34" charset="0"/>
              </a:rPr>
              <a:t>After entering the check number or the payment document number in question and choosing Enter, the system displays the check information</a:t>
            </a:r>
          </a:p>
          <a:p>
            <a:pPr marL="285750" indent="-285750">
              <a:spcBef>
                <a:spcPts val="600"/>
              </a:spcBef>
              <a:buClr>
                <a:schemeClr val="accent1"/>
              </a:buClr>
              <a:buFont typeface="Wingdings" panose="05000000000000000000" pitchFamily="2" charset="2"/>
              <a:buChar char="§"/>
              <a:defRPr/>
            </a:pPr>
            <a:r>
              <a:rPr lang="en-US" sz="1400" i="1" dirty="0">
                <a:cs typeface="Arial" pitchFamily="34" charset="0"/>
              </a:rPr>
              <a:t>From the check information display, you can request details on the check recipient and the check issuer as well as branch to display of the corresponding payment and invoice documents</a:t>
            </a:r>
          </a:p>
          <a:p>
            <a:pPr marL="285750" indent="-285750">
              <a:spcBef>
                <a:spcPts val="600"/>
              </a:spcBef>
              <a:buClr>
                <a:schemeClr val="accent1"/>
              </a:buClr>
              <a:buFont typeface="Wingdings" panose="05000000000000000000" pitchFamily="2" charset="2"/>
              <a:buChar char="§"/>
              <a:defRPr/>
            </a:pPr>
            <a:r>
              <a:rPr lang="en-US" sz="1400" i="1" dirty="0">
                <a:cs typeface="Arial" pitchFamily="34" charset="0"/>
              </a:rPr>
              <a:t>Conversely, you can also branch to the check information display from the invoice document display. To do this, proceed as follows:</a:t>
            </a:r>
          </a:p>
          <a:p>
            <a:pPr marL="719138" indent="-342900">
              <a:spcBef>
                <a:spcPts val="600"/>
              </a:spcBef>
              <a:buClr>
                <a:schemeClr val="accent1"/>
              </a:buClr>
              <a:buFont typeface="+mj-lt"/>
              <a:buAutoNum type="arabicPeriod"/>
              <a:defRPr/>
            </a:pPr>
            <a:r>
              <a:rPr lang="en-US" sz="1400" i="1" dirty="0">
                <a:cs typeface="Arial" pitchFamily="34" charset="0"/>
              </a:rPr>
              <a:t>Choose Document </a:t>
            </a:r>
            <a:r>
              <a:rPr lang="en-US" sz="1400" i="1" dirty="0">
                <a:cs typeface="Arial" pitchFamily="34" charset="0"/>
                <a:sym typeface="Wingdings" pitchFamily="2" charset="2"/>
              </a:rPr>
              <a:t></a:t>
            </a:r>
            <a:r>
              <a:rPr lang="en-US" sz="1400" i="1" dirty="0">
                <a:cs typeface="Arial" pitchFamily="34" charset="0"/>
              </a:rPr>
              <a:t> Display. </a:t>
            </a:r>
          </a:p>
          <a:p>
            <a:pPr marL="719138" indent="-342900">
              <a:spcBef>
                <a:spcPts val="600"/>
              </a:spcBef>
              <a:buClr>
                <a:schemeClr val="accent1"/>
              </a:buClr>
              <a:buFont typeface="+mj-lt"/>
              <a:buAutoNum type="arabicPeriod"/>
              <a:defRPr/>
            </a:pPr>
            <a:r>
              <a:rPr lang="en-US" sz="1400" i="1" dirty="0">
                <a:cs typeface="Arial" pitchFamily="34" charset="0"/>
              </a:rPr>
              <a:t>Enter the document number, company code, and fiscal year. </a:t>
            </a:r>
          </a:p>
          <a:p>
            <a:pPr marL="719138" indent="-342900">
              <a:spcBef>
                <a:spcPts val="600"/>
              </a:spcBef>
              <a:buClr>
                <a:schemeClr val="accent1"/>
              </a:buClr>
              <a:buFont typeface="+mj-lt"/>
              <a:buAutoNum type="arabicPeriod"/>
              <a:defRPr/>
            </a:pPr>
            <a:r>
              <a:rPr lang="en-US" sz="1400" i="1" dirty="0">
                <a:cs typeface="Arial" pitchFamily="34" charset="0"/>
              </a:rPr>
              <a:t>Choose Enter. The system displays an overview of the individual items</a:t>
            </a:r>
          </a:p>
          <a:p>
            <a:pPr marL="719138" indent="-342900">
              <a:spcBef>
                <a:spcPts val="600"/>
              </a:spcBef>
              <a:buClr>
                <a:schemeClr val="accent1"/>
              </a:buClr>
              <a:buFont typeface="+mj-lt"/>
              <a:buAutoNum type="arabicPeriod"/>
              <a:defRPr/>
            </a:pPr>
            <a:r>
              <a:rPr lang="en-US" sz="1400" i="1" dirty="0">
                <a:cs typeface="Arial" pitchFamily="34" charset="0"/>
              </a:rPr>
              <a:t>Select an item and choose Environment </a:t>
            </a:r>
            <a:r>
              <a:rPr lang="en-US" sz="1400" i="1" dirty="0">
                <a:cs typeface="Arial" pitchFamily="34" charset="0"/>
                <a:sym typeface="Wingdings" pitchFamily="2" charset="2"/>
              </a:rPr>
              <a:t></a:t>
            </a:r>
            <a:r>
              <a:rPr lang="en-US" sz="1400" i="1" dirty="0">
                <a:cs typeface="Arial" pitchFamily="34" charset="0"/>
              </a:rPr>
              <a:t> Check Information. </a:t>
            </a:r>
            <a:endParaRPr lang="en-US" sz="1400" dirty="0">
              <a:cs typeface="Arial" pitchFamily="34" charset="0"/>
            </a:endParaRPr>
          </a:p>
        </p:txBody>
      </p:sp>
    </p:spTree>
    <p:extLst>
      <p:ext uri="{BB962C8B-B14F-4D97-AF65-F5344CB8AC3E}">
        <p14:creationId xmlns:p14="http://schemas.microsoft.com/office/powerpoint/2010/main" val="384178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Challenges</a:t>
            </a:r>
          </a:p>
        </p:txBody>
      </p:sp>
      <p:pic>
        <p:nvPicPr>
          <p:cNvPr id="6" name="Picture 6">
            <a:extLst>
              <a:ext uri="{FF2B5EF4-FFF2-40B4-BE49-F238E27FC236}">
                <a16:creationId xmlns:a16="http://schemas.microsoft.com/office/drawing/2014/main" id="{40ED2B66-2EC9-44A4-9290-275582A34302}"/>
              </a:ext>
            </a:extLst>
          </p:cNvPr>
          <p:cNvPicPr>
            <a:picLocks noChangeAspect="1" noChangeArrowheads="1"/>
          </p:cNvPicPr>
          <p:nvPr/>
        </p:nvPicPr>
        <p:blipFill rotWithShape="1">
          <a:blip r:embed="rId2" cstate="print"/>
          <a:srcRect l="2198" t="8220" r="3793"/>
          <a:stretch/>
        </p:blipFill>
        <p:spPr bwMode="auto">
          <a:xfrm>
            <a:off x="1531021" y="1341438"/>
            <a:ext cx="9129959" cy="518318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25220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BB1CD-8ABC-44C7-A297-36A366FB4562}"/>
              </a:ext>
            </a:extLst>
          </p:cNvPr>
          <p:cNvSpPr>
            <a:spLocks noGrp="1"/>
          </p:cNvSpPr>
          <p:nvPr>
            <p:ph type="title"/>
          </p:nvPr>
        </p:nvSpPr>
        <p:spPr/>
        <p:txBody>
          <a:bodyPr/>
          <a:lstStyle/>
          <a:p>
            <a:r>
              <a:rPr lang="en-US" dirty="0"/>
              <a:t>Displaying the Check Register</a:t>
            </a:r>
          </a:p>
        </p:txBody>
      </p:sp>
      <p:pic>
        <p:nvPicPr>
          <p:cNvPr id="78851" name="Picture 4"/>
          <p:cNvPicPr>
            <a:picLocks noChangeAspect="1" noChangeArrowheads="1"/>
          </p:cNvPicPr>
          <p:nvPr/>
        </p:nvPicPr>
        <p:blipFill>
          <a:blip r:embed="rId2" cstate="print"/>
          <a:stretch>
            <a:fillRect/>
          </a:stretch>
        </p:blipFill>
        <p:spPr bwMode="auto">
          <a:xfrm>
            <a:off x="4627192" y="1003763"/>
            <a:ext cx="7288583" cy="552086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D836F23B-B607-4750-BC51-C39B086B1EBF}"/>
              </a:ext>
            </a:extLst>
          </p:cNvPr>
          <p:cNvSpPr/>
          <p:nvPr/>
        </p:nvSpPr>
        <p:spPr>
          <a:xfrm>
            <a:off x="239046" y="2979364"/>
            <a:ext cx="3912738" cy="1569660"/>
          </a:xfrm>
          <a:prstGeom prst="rect">
            <a:avLst/>
          </a:prstGeom>
        </p:spPr>
        <p:txBody>
          <a:bodyPr wrap="square">
            <a:spAutoFit/>
          </a:bodyPr>
          <a:lstStyle/>
          <a:p>
            <a:r>
              <a:rPr lang="en-US" sz="1600" dirty="0"/>
              <a:t>To obtain a full overview of all check information stored in the system, choose the following from the Accounts Payable menu: Environment </a:t>
            </a:r>
            <a:r>
              <a:rPr lang="en-US" sz="1600" dirty="0">
                <a:sym typeface="Wingdings" pitchFamily="2" charset="2"/>
              </a:rPr>
              <a:t></a:t>
            </a:r>
            <a:r>
              <a:rPr lang="en-US" sz="1600" dirty="0"/>
              <a:t> Check information </a:t>
            </a:r>
            <a:r>
              <a:rPr lang="en-US" sz="1600" dirty="0">
                <a:sym typeface="Wingdings" pitchFamily="2" charset="2"/>
              </a:rPr>
              <a:t></a:t>
            </a:r>
            <a:r>
              <a:rPr lang="en-US" sz="1600" dirty="0"/>
              <a:t> Display </a:t>
            </a:r>
            <a:r>
              <a:rPr lang="en-US" sz="1600" dirty="0">
                <a:sym typeface="Wingdings" pitchFamily="2" charset="2"/>
              </a:rPr>
              <a:t></a:t>
            </a:r>
            <a:r>
              <a:rPr lang="en-US" sz="1600" dirty="0"/>
              <a:t> Check register.</a:t>
            </a:r>
          </a:p>
        </p:txBody>
      </p:sp>
    </p:spTree>
    <p:extLst>
      <p:ext uri="{BB962C8B-B14F-4D97-AF65-F5344CB8AC3E}">
        <p14:creationId xmlns:p14="http://schemas.microsoft.com/office/powerpoint/2010/main" val="2397807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dirty="0"/>
              <a:t>Check Management Problems: Renumbering Checks</a:t>
            </a:r>
            <a:br>
              <a:rPr lang="en-US" dirty="0"/>
            </a:br>
            <a:endParaRPr lang="en-US" dirty="0"/>
          </a:p>
        </p:txBody>
      </p:sp>
      <p:sp>
        <p:nvSpPr>
          <p:cNvPr id="2" name="Rectangle 1"/>
          <p:cNvSpPr/>
          <p:nvPr/>
        </p:nvSpPr>
        <p:spPr>
          <a:xfrm>
            <a:off x="239484" y="991614"/>
            <a:ext cx="6007224" cy="5509200"/>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It may be necessary to renumber the checks maintained in the system</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During adjustment of the checks, more trial printouts were used than was anticipated. This is why the numbers of the used checks do not correspond with the numbers that were determined in the print run</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Proceed as follows to renumber the check lot in question:</a:t>
            </a:r>
          </a:p>
          <a:p>
            <a:pPr marL="446088">
              <a:spcBef>
                <a:spcPts val="1200"/>
              </a:spcBef>
              <a:buClr>
                <a:schemeClr val="accent1"/>
              </a:buClr>
              <a:defRPr/>
            </a:pPr>
            <a:r>
              <a:rPr lang="en-US" sz="1600" dirty="0">
                <a:latin typeface="+mj-lt"/>
                <a:cs typeface="Arial" pitchFamily="34" charset="0"/>
              </a:rPr>
              <a:t>Choose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Change </a:t>
            </a:r>
            <a:r>
              <a:rPr lang="en-US" sz="1600" i="1" dirty="0">
                <a:latin typeface="+mj-lt"/>
                <a:cs typeface="Arial" pitchFamily="34" charset="0"/>
                <a:sym typeface="Wingdings" pitchFamily="2" charset="2"/>
              </a:rPr>
              <a:t></a:t>
            </a:r>
            <a:r>
              <a:rPr lang="en-US" sz="1600" i="1" dirty="0">
                <a:latin typeface="+mj-lt"/>
                <a:cs typeface="Arial" pitchFamily="34" charset="0"/>
              </a:rPr>
              <a:t> Renumber</a:t>
            </a:r>
          </a:p>
          <a:p>
            <a:pPr marL="380990" indent="-380990">
              <a:spcBef>
                <a:spcPts val="1200"/>
              </a:spcBef>
              <a:buClr>
                <a:schemeClr val="accent1"/>
              </a:buClr>
              <a:buFont typeface="Wingdings" panose="05000000000000000000" pitchFamily="2" charset="2"/>
              <a:buChar char="§"/>
              <a:defRPr/>
            </a:pPr>
            <a:r>
              <a:rPr lang="en-US" sz="1600" i="1" dirty="0">
                <a:latin typeface="+mj-lt"/>
                <a:cs typeface="Arial" pitchFamily="34" charset="0"/>
              </a:rPr>
              <a:t>When the system displays the next screen, you enter the following values: </a:t>
            </a:r>
          </a:p>
          <a:p>
            <a:pPr marL="719138" lvl="1" indent="-379413" defTabSz="892175">
              <a:spcBef>
                <a:spcPts val="1200"/>
              </a:spcBef>
              <a:buClr>
                <a:schemeClr val="accent2"/>
              </a:buClr>
              <a:buFont typeface="Arial" panose="020B0604020202020204" pitchFamily="34" charset="0"/>
              <a:buChar char="•"/>
              <a:defRPr/>
            </a:pPr>
            <a:r>
              <a:rPr lang="en-US" sz="1600" i="1" dirty="0">
                <a:latin typeface="+mj-lt"/>
                <a:cs typeface="Arial" pitchFamily="34" charset="0"/>
              </a:rPr>
              <a:t>The number range to be shifted</a:t>
            </a:r>
          </a:p>
          <a:p>
            <a:pPr marL="719138" lvl="1" indent="-379413" defTabSz="892175">
              <a:spcBef>
                <a:spcPts val="1200"/>
              </a:spcBef>
              <a:buClr>
                <a:schemeClr val="accent2"/>
              </a:buClr>
              <a:buFont typeface="Arial" panose="020B0604020202020204" pitchFamily="34" charset="0"/>
              <a:buChar char="•"/>
              <a:defRPr/>
            </a:pPr>
            <a:r>
              <a:rPr lang="en-US" sz="1600" i="1" dirty="0">
                <a:latin typeface="+mj-lt"/>
                <a:cs typeface="Arial" pitchFamily="34" charset="0"/>
              </a:rPr>
              <a:t>Void reason code</a:t>
            </a:r>
          </a:p>
          <a:p>
            <a:pPr marL="719138" lvl="1" indent="-379413" defTabSz="892175">
              <a:spcBef>
                <a:spcPts val="1200"/>
              </a:spcBef>
              <a:buClr>
                <a:schemeClr val="accent2"/>
              </a:buClr>
              <a:buFont typeface="Arial" panose="020B0604020202020204" pitchFamily="34" charset="0"/>
              <a:buChar char="•"/>
              <a:defRPr/>
            </a:pPr>
            <a:r>
              <a:rPr lang="en-US" sz="1600" i="1" dirty="0">
                <a:latin typeface="+mj-lt"/>
                <a:cs typeface="Arial" pitchFamily="34" charset="0"/>
              </a:rPr>
              <a:t>First new check number</a:t>
            </a:r>
          </a:p>
          <a:p>
            <a:pPr marL="719138" lvl="1" indent="-379413" defTabSz="892175">
              <a:spcBef>
                <a:spcPts val="1200"/>
              </a:spcBef>
              <a:buClr>
                <a:schemeClr val="accent2"/>
              </a:buClr>
              <a:buFont typeface="Arial" panose="020B0604020202020204" pitchFamily="34" charset="0"/>
              <a:buChar char="•"/>
              <a:defRPr/>
            </a:pPr>
            <a:r>
              <a:rPr lang="en-US" sz="1600" i="1" dirty="0">
                <a:latin typeface="+mj-lt"/>
                <a:cs typeface="Arial" pitchFamily="34" charset="0"/>
              </a:rPr>
              <a:t>Choose Check </a:t>
            </a:r>
            <a:r>
              <a:rPr lang="en-US" sz="1600" i="1" dirty="0">
                <a:latin typeface="+mj-lt"/>
                <a:cs typeface="Arial" pitchFamily="34" charset="0"/>
                <a:sym typeface="Wingdings" pitchFamily="2" charset="2"/>
              </a:rPr>
              <a:t></a:t>
            </a:r>
            <a:r>
              <a:rPr lang="en-US" sz="1600" i="1" dirty="0">
                <a:latin typeface="+mj-lt"/>
                <a:cs typeface="Arial" pitchFamily="34" charset="0"/>
              </a:rPr>
              <a:t> Renumber</a:t>
            </a:r>
          </a:p>
        </p:txBody>
      </p:sp>
      <p:pic>
        <p:nvPicPr>
          <p:cNvPr id="79876" name="Picture 4"/>
          <p:cNvPicPr>
            <a:picLocks noChangeAspect="1" noChangeArrowheads="1"/>
          </p:cNvPicPr>
          <p:nvPr/>
        </p:nvPicPr>
        <p:blipFill>
          <a:blip r:embed="rId2" cstate="print"/>
          <a:stretch>
            <a:fillRect/>
          </a:stretch>
        </p:blipFill>
        <p:spPr bwMode="auto">
          <a:xfrm>
            <a:off x="6312024" y="1371600"/>
            <a:ext cx="5561081" cy="3641576"/>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90890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4"/>
          <p:cNvPicPr>
            <a:picLocks noChangeAspect="1" noChangeArrowheads="1"/>
          </p:cNvPicPr>
          <p:nvPr/>
        </p:nvPicPr>
        <p:blipFill>
          <a:blip r:embed="rId2" cstate="print"/>
          <a:stretch>
            <a:fillRect/>
          </a:stretch>
        </p:blipFill>
        <p:spPr bwMode="auto">
          <a:xfrm>
            <a:off x="6290553" y="1369752"/>
            <a:ext cx="5638095" cy="3371429"/>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A26185D6-4B99-4621-A706-DDBF4AE19F86}"/>
              </a:ext>
            </a:extLst>
          </p:cNvPr>
          <p:cNvSpPr>
            <a:spLocks noGrp="1"/>
          </p:cNvSpPr>
          <p:nvPr>
            <p:ph type="title"/>
          </p:nvPr>
        </p:nvSpPr>
        <p:spPr/>
        <p:txBody>
          <a:bodyPr/>
          <a:lstStyle/>
          <a:p>
            <a:r>
              <a:rPr lang="en-US" dirty="0"/>
              <a:t>Reassigning Checks to Payments</a:t>
            </a:r>
          </a:p>
        </p:txBody>
      </p:sp>
      <p:sp>
        <p:nvSpPr>
          <p:cNvPr id="3" name="Rectangle 2">
            <a:extLst>
              <a:ext uri="{FF2B5EF4-FFF2-40B4-BE49-F238E27FC236}">
                <a16:creationId xmlns:a16="http://schemas.microsoft.com/office/drawing/2014/main" id="{BE446037-0D89-4210-840F-11C6EFE54668}"/>
              </a:ext>
            </a:extLst>
          </p:cNvPr>
          <p:cNvSpPr/>
          <p:nvPr/>
        </p:nvSpPr>
        <p:spPr>
          <a:xfrm>
            <a:off x="227349" y="1369752"/>
            <a:ext cx="5868651" cy="2292935"/>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for some reason, the numbered checks are assigned to the wrong payments (for example, because the checks were fed into the printer in the wrong order), you can reassign the checks to the correct payments before sending them out</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To do this, proceed as follows from the </a:t>
            </a:r>
            <a:r>
              <a:rPr lang="en-US" sz="1600" i="1" dirty="0">
                <a:latin typeface="+mj-lt"/>
                <a:cs typeface="Arial" pitchFamily="34" charset="0"/>
              </a:rPr>
              <a:t>Accounts Payable/Receivable</a:t>
            </a:r>
            <a:r>
              <a:rPr lang="en-US" sz="1600" dirty="0">
                <a:latin typeface="+mj-lt"/>
                <a:cs typeface="Arial" pitchFamily="34" charset="0"/>
              </a:rPr>
              <a:t> menu: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Change </a:t>
            </a:r>
            <a:r>
              <a:rPr lang="en-US" sz="1600" i="1" dirty="0">
                <a:latin typeface="+mj-lt"/>
                <a:cs typeface="Arial" pitchFamily="34" charset="0"/>
                <a:sym typeface="Wingdings" pitchFamily="2" charset="2"/>
              </a:rPr>
              <a:t></a:t>
            </a:r>
            <a:r>
              <a:rPr lang="en-US" sz="1600" i="1" dirty="0">
                <a:latin typeface="+mj-lt"/>
                <a:cs typeface="Arial" pitchFamily="34" charset="0"/>
              </a:rPr>
              <a:t> Assignment to payment</a:t>
            </a:r>
          </a:p>
        </p:txBody>
      </p:sp>
    </p:spTree>
    <p:extLst>
      <p:ext uri="{BB962C8B-B14F-4D97-AF65-F5344CB8AC3E}">
        <p14:creationId xmlns:p14="http://schemas.microsoft.com/office/powerpoint/2010/main" val="2843320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6"/>
          <p:cNvPicPr>
            <a:picLocks noChangeAspect="1" noChangeArrowheads="1"/>
          </p:cNvPicPr>
          <p:nvPr/>
        </p:nvPicPr>
        <p:blipFill>
          <a:blip r:embed="rId2" cstate="print"/>
          <a:stretch>
            <a:fillRect/>
          </a:stretch>
        </p:blipFill>
        <p:spPr bwMode="auto">
          <a:xfrm>
            <a:off x="6096000" y="1341437"/>
            <a:ext cx="5827370" cy="518318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675054DB-882E-45DA-89EB-D2A6AD587CFB}"/>
              </a:ext>
            </a:extLst>
          </p:cNvPr>
          <p:cNvSpPr>
            <a:spLocks noGrp="1"/>
          </p:cNvSpPr>
          <p:nvPr>
            <p:ph type="title"/>
          </p:nvPr>
        </p:nvSpPr>
        <p:spPr/>
        <p:txBody>
          <a:bodyPr/>
          <a:lstStyle/>
          <a:p>
            <a:r>
              <a:rPr lang="en-US" dirty="0"/>
              <a:t>Reprinting Checks</a:t>
            </a:r>
          </a:p>
        </p:txBody>
      </p:sp>
      <p:sp>
        <p:nvSpPr>
          <p:cNvPr id="3" name="Rectangle 2">
            <a:extLst>
              <a:ext uri="{FF2B5EF4-FFF2-40B4-BE49-F238E27FC236}">
                <a16:creationId xmlns:a16="http://schemas.microsoft.com/office/drawing/2014/main" id="{FACEA15E-2B16-4270-AD0A-F1609AD745ED}"/>
              </a:ext>
            </a:extLst>
          </p:cNvPr>
          <p:cNvSpPr/>
          <p:nvPr/>
        </p:nvSpPr>
        <p:spPr>
          <a:xfrm>
            <a:off x="227349" y="1341438"/>
            <a:ext cx="5724635" cy="2292935"/>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a check goes missing (say, it is lost in the post on its way to the recipient) or is rendered unusable for other reasons, you can reprint it</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From the </a:t>
            </a:r>
            <a:r>
              <a:rPr lang="en-US" sz="1600" i="1" dirty="0">
                <a:latin typeface="+mj-lt"/>
                <a:cs typeface="Arial" pitchFamily="34" charset="0"/>
              </a:rPr>
              <a:t>Accounts Payable</a:t>
            </a:r>
            <a:r>
              <a:rPr lang="en-US" sz="1600" dirty="0">
                <a:latin typeface="+mj-lt"/>
                <a:cs typeface="Arial" pitchFamily="34" charset="0"/>
              </a:rPr>
              <a:t> menu, choose: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 Change </a:t>
            </a:r>
            <a:r>
              <a:rPr lang="en-US" sz="1600" i="1" dirty="0">
                <a:latin typeface="+mj-lt"/>
                <a:cs typeface="Arial" pitchFamily="34" charset="0"/>
                <a:sym typeface="Wingdings" pitchFamily="2" charset="2"/>
              </a:rPr>
              <a:t></a:t>
            </a:r>
            <a:r>
              <a:rPr lang="en-US" sz="1600" i="1" dirty="0">
                <a:latin typeface="+mj-lt"/>
                <a:cs typeface="Arial" pitchFamily="34" charset="0"/>
              </a:rPr>
              <a:t> Reprint check, or (if you only know the payment document number), Document </a:t>
            </a:r>
            <a:r>
              <a:rPr lang="en-US" sz="1600" i="1" dirty="0">
                <a:latin typeface="+mj-lt"/>
                <a:cs typeface="Arial" pitchFamily="34" charset="0"/>
                <a:sym typeface="Wingdings" pitchFamily="2" charset="2"/>
              </a:rPr>
              <a:t></a:t>
            </a:r>
            <a:r>
              <a:rPr lang="en-US" sz="1600" i="1" dirty="0">
                <a:latin typeface="+mj-lt"/>
                <a:cs typeface="Arial" pitchFamily="34" charset="0"/>
              </a:rPr>
              <a:t> Other functions </a:t>
            </a:r>
            <a:r>
              <a:rPr lang="en-US" sz="1600" i="1" dirty="0">
                <a:latin typeface="+mj-lt"/>
                <a:cs typeface="Arial" pitchFamily="34" charset="0"/>
                <a:sym typeface="Wingdings" pitchFamily="2" charset="2"/>
              </a:rPr>
              <a:t></a:t>
            </a:r>
            <a:r>
              <a:rPr lang="en-US" sz="1600" i="1" dirty="0">
                <a:latin typeface="+mj-lt"/>
                <a:cs typeface="Arial" pitchFamily="34" charset="0"/>
              </a:rPr>
              <a:t> Print payment form</a:t>
            </a:r>
          </a:p>
        </p:txBody>
      </p:sp>
    </p:spTree>
    <p:extLst>
      <p:ext uri="{BB962C8B-B14F-4D97-AF65-F5344CB8AC3E}">
        <p14:creationId xmlns:p14="http://schemas.microsoft.com/office/powerpoint/2010/main" val="337411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FE80BF-957F-4DF3-A409-3BBD8919213C}"/>
              </a:ext>
            </a:extLst>
          </p:cNvPr>
          <p:cNvSpPr>
            <a:spLocks noGrp="1"/>
          </p:cNvSpPr>
          <p:nvPr>
            <p:ph type="title"/>
          </p:nvPr>
        </p:nvSpPr>
        <p:spPr/>
        <p:txBody>
          <a:bodyPr/>
          <a:lstStyle/>
          <a:p>
            <a:r>
              <a:rPr lang="en-US" dirty="0"/>
              <a:t>Restart</a:t>
            </a:r>
          </a:p>
        </p:txBody>
      </p:sp>
      <p:sp>
        <p:nvSpPr>
          <p:cNvPr id="3" name="Rectangle 2">
            <a:extLst>
              <a:ext uri="{FF2B5EF4-FFF2-40B4-BE49-F238E27FC236}">
                <a16:creationId xmlns:a16="http://schemas.microsoft.com/office/drawing/2014/main" id="{25971F01-9DF0-4CBC-93EE-BB390000B954}"/>
              </a:ext>
            </a:extLst>
          </p:cNvPr>
          <p:cNvSpPr/>
          <p:nvPr/>
        </p:nvSpPr>
        <p:spPr>
          <a:xfrm>
            <a:off x="227349" y="1164094"/>
            <a:ext cx="11688426" cy="5355312"/>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400" dirty="0">
                <a:latin typeface="+mj-lt"/>
                <a:cs typeface="Arial" pitchFamily="34" charset="0"/>
              </a:rPr>
              <a:t>If the printer stops during printing, for example because of a power failure, you will need to restart the print program</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To do this, choose System </a:t>
            </a:r>
            <a:r>
              <a:rPr lang="en-US" sz="1400" dirty="0">
                <a:latin typeface="+mj-lt"/>
                <a:cs typeface="Arial" pitchFamily="34" charset="0"/>
                <a:sym typeface="Wingdings" pitchFamily="2" charset="2"/>
              </a:rPr>
              <a:t></a:t>
            </a:r>
            <a:r>
              <a:rPr lang="en-US" sz="1400" dirty="0">
                <a:latin typeface="+mj-lt"/>
                <a:cs typeface="Arial" pitchFamily="34" charset="0"/>
              </a:rPr>
              <a:t> Services </a:t>
            </a:r>
            <a:r>
              <a:rPr lang="en-US" sz="1400" dirty="0">
                <a:latin typeface="+mj-lt"/>
                <a:cs typeface="Arial" pitchFamily="34" charset="0"/>
                <a:sym typeface="Wingdings" pitchFamily="2" charset="2"/>
              </a:rPr>
              <a:t></a:t>
            </a:r>
            <a:r>
              <a:rPr lang="en-US" sz="1400" dirty="0">
                <a:latin typeface="+mj-lt"/>
                <a:cs typeface="Arial" pitchFamily="34" charset="0"/>
              </a:rPr>
              <a:t> Reporting</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Enter the name of the print program (RFFOUS_C) and select Program </a:t>
            </a:r>
            <a:r>
              <a:rPr lang="en-US" sz="1400" dirty="0">
                <a:latin typeface="+mj-lt"/>
                <a:cs typeface="Arial" pitchFamily="34" charset="0"/>
                <a:sym typeface="Wingdings" pitchFamily="2" charset="2"/>
              </a:rPr>
              <a:t></a:t>
            </a:r>
            <a:r>
              <a:rPr lang="en-US" sz="1400" dirty="0">
                <a:latin typeface="+mj-lt"/>
                <a:cs typeface="Arial" pitchFamily="34" charset="0"/>
              </a:rPr>
              <a:t> Execute</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Enter the data identifying the print run and enter the check number from which the program should be restarted in the Restart field</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Select Program </a:t>
            </a:r>
            <a:r>
              <a:rPr lang="en-US" sz="1400" dirty="0">
                <a:latin typeface="+mj-lt"/>
                <a:cs typeface="Arial" pitchFamily="34" charset="0"/>
                <a:sym typeface="Wingdings" pitchFamily="2" charset="2"/>
              </a:rPr>
              <a:t></a:t>
            </a:r>
            <a:r>
              <a:rPr lang="en-US" sz="1400" dirty="0">
                <a:latin typeface="+mj-lt"/>
                <a:cs typeface="Arial" pitchFamily="34" charset="0"/>
              </a:rPr>
              <a:t> Execute again</a:t>
            </a:r>
            <a:endParaRPr lang="en-US" sz="1400" i="1" dirty="0">
              <a:latin typeface="+mj-lt"/>
              <a:cs typeface="Arial" pitchFamily="34" charset="0"/>
            </a:endParaRPr>
          </a:p>
          <a:p>
            <a:pPr marL="380990" indent="-380990">
              <a:spcBef>
                <a:spcPts val="1200"/>
              </a:spcBef>
              <a:buClr>
                <a:schemeClr val="accent1"/>
              </a:buClr>
              <a:buFont typeface="Wingdings" panose="05000000000000000000" pitchFamily="2" charset="2"/>
              <a:buChar char="§"/>
              <a:defRPr/>
            </a:pPr>
            <a:r>
              <a:rPr lang="en-US" sz="1400" i="1" dirty="0">
                <a:latin typeface="+mj-lt"/>
                <a:cs typeface="Arial" pitchFamily="34" charset="0"/>
              </a:rPr>
              <a:t>If there is a system crash during the print run but before any checks have been printed, you should proceed as follows:</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Correct the error that caused the system to crash</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Delete the check information. To do this, choose Environment </a:t>
            </a:r>
            <a:r>
              <a:rPr lang="en-US" sz="1400" dirty="0">
                <a:latin typeface="+mj-lt"/>
                <a:cs typeface="Arial" pitchFamily="34" charset="0"/>
                <a:sym typeface="Wingdings" pitchFamily="2" charset="2"/>
              </a:rPr>
              <a:t></a:t>
            </a:r>
            <a:r>
              <a:rPr lang="en-US" sz="1400" dirty="0">
                <a:latin typeface="+mj-lt"/>
                <a:cs typeface="Arial" pitchFamily="34" charset="0"/>
              </a:rPr>
              <a:t> Check information </a:t>
            </a:r>
            <a:r>
              <a:rPr lang="en-US" sz="1400" dirty="0">
                <a:latin typeface="+mj-lt"/>
                <a:cs typeface="Arial" pitchFamily="34" charset="0"/>
                <a:sym typeface="Wingdings" pitchFamily="2" charset="2"/>
              </a:rPr>
              <a:t></a:t>
            </a:r>
            <a:r>
              <a:rPr lang="en-US" sz="1400" dirty="0">
                <a:latin typeface="+mj-lt"/>
                <a:cs typeface="Arial" pitchFamily="34" charset="0"/>
              </a:rPr>
              <a:t> Delete </a:t>
            </a:r>
            <a:r>
              <a:rPr lang="en-US" sz="1400" dirty="0">
                <a:latin typeface="+mj-lt"/>
                <a:cs typeface="Arial" pitchFamily="34" charset="0"/>
                <a:sym typeface="Wingdings" pitchFamily="2" charset="2"/>
              </a:rPr>
              <a:t></a:t>
            </a:r>
            <a:r>
              <a:rPr lang="en-US" sz="1400" dirty="0">
                <a:latin typeface="+mj-lt"/>
                <a:cs typeface="Arial" pitchFamily="34" charset="0"/>
              </a:rPr>
              <a:t> For payment run</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Restart the print program but do not use the restart option described above</a:t>
            </a:r>
          </a:p>
          <a:p>
            <a:pPr marL="380990" indent="-380990">
              <a:spcBef>
                <a:spcPts val="1200"/>
              </a:spcBef>
              <a:buClr>
                <a:schemeClr val="accent1"/>
              </a:buClr>
              <a:buFont typeface="Wingdings" panose="05000000000000000000" pitchFamily="2" charset="2"/>
              <a:buChar char="§"/>
              <a:defRPr/>
            </a:pPr>
            <a:r>
              <a:rPr lang="en-US" sz="1400" i="1" dirty="0">
                <a:latin typeface="+mj-lt"/>
                <a:cs typeface="Arial" pitchFamily="34" charset="0"/>
              </a:rPr>
              <a:t>If there is a system crash during the print run and some checks have already been printed, you should proceed as follows:</a:t>
            </a:r>
          </a:p>
          <a:p>
            <a:pPr marL="380990" indent="-380990">
              <a:spcBef>
                <a:spcPts val="1200"/>
              </a:spcBef>
              <a:buClr>
                <a:schemeClr val="accent1"/>
              </a:buClr>
              <a:buFont typeface="Wingdings" panose="05000000000000000000" pitchFamily="2" charset="2"/>
              <a:buChar char="§"/>
              <a:defRPr/>
            </a:pPr>
            <a:r>
              <a:rPr lang="en-US" sz="1400" i="1" dirty="0">
                <a:latin typeface="+mj-lt"/>
                <a:cs typeface="Arial" pitchFamily="34" charset="0"/>
              </a:rPr>
              <a:t>Correct the error that caused the system to crash</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This error may occur, for example, when a check lot is used up and the next lot has not been maintained. In this case, the first thing to do after the system crash is to enter a new check lot</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Delete the check information. To do this, choose Environment </a:t>
            </a:r>
            <a:r>
              <a:rPr lang="en-US" sz="1400" dirty="0">
                <a:latin typeface="+mj-lt"/>
                <a:cs typeface="Arial" pitchFamily="34" charset="0"/>
                <a:sym typeface="Wingdings" pitchFamily="2" charset="2"/>
              </a:rPr>
              <a:t></a:t>
            </a:r>
            <a:r>
              <a:rPr lang="en-US" sz="1400" dirty="0">
                <a:latin typeface="+mj-lt"/>
                <a:cs typeface="Arial" pitchFamily="34" charset="0"/>
              </a:rPr>
              <a:t> Check information </a:t>
            </a:r>
            <a:r>
              <a:rPr lang="en-US" sz="1400" dirty="0">
                <a:latin typeface="+mj-lt"/>
                <a:cs typeface="Arial" pitchFamily="34" charset="0"/>
                <a:sym typeface="Wingdings" pitchFamily="2" charset="2"/>
              </a:rPr>
              <a:t></a:t>
            </a:r>
            <a:r>
              <a:rPr lang="en-US" sz="1400" dirty="0">
                <a:latin typeface="+mj-lt"/>
                <a:cs typeface="Arial" pitchFamily="34" charset="0"/>
              </a:rPr>
              <a:t> Delete </a:t>
            </a:r>
            <a:r>
              <a:rPr lang="en-US" sz="1400" dirty="0">
                <a:latin typeface="+mj-lt"/>
                <a:cs typeface="Arial" pitchFamily="34" charset="0"/>
                <a:sym typeface="Wingdings" pitchFamily="2" charset="2"/>
              </a:rPr>
              <a:t></a:t>
            </a:r>
            <a:r>
              <a:rPr lang="en-US" sz="1400" dirty="0">
                <a:latin typeface="+mj-lt"/>
                <a:cs typeface="Arial" pitchFamily="34" charset="0"/>
              </a:rPr>
              <a:t> For payment run</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Restart the print program but do not use the restart option described above</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Delete the print output from the print management files</a:t>
            </a:r>
          </a:p>
          <a:p>
            <a:pPr marL="719138" lvl="1" indent="-379413" defTabSz="892175">
              <a:spcBef>
                <a:spcPts val="600"/>
              </a:spcBef>
              <a:buClr>
                <a:schemeClr val="accent2"/>
              </a:buClr>
              <a:buFont typeface="Arial" panose="020B0604020202020204" pitchFamily="34" charset="0"/>
              <a:buChar char="•"/>
              <a:defRPr/>
            </a:pPr>
            <a:r>
              <a:rPr lang="en-US" sz="1400" dirty="0">
                <a:latin typeface="+mj-lt"/>
                <a:cs typeface="Arial" pitchFamily="34" charset="0"/>
              </a:rPr>
              <a:t>Now restart the print program, this time using the restart option, (see above)</a:t>
            </a:r>
            <a:endParaRPr lang="en-US" sz="1600" dirty="0">
              <a:latin typeface="+mj-lt"/>
            </a:endParaRPr>
          </a:p>
        </p:txBody>
      </p:sp>
    </p:spTree>
    <p:extLst>
      <p:ext uri="{BB962C8B-B14F-4D97-AF65-F5344CB8AC3E}">
        <p14:creationId xmlns:p14="http://schemas.microsoft.com/office/powerpoint/2010/main" val="339669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92595-4AAC-4259-B09E-EEAFBC61988A}"/>
              </a:ext>
            </a:extLst>
          </p:cNvPr>
          <p:cNvSpPr>
            <a:spLocks noGrp="1"/>
          </p:cNvSpPr>
          <p:nvPr>
            <p:ph type="title"/>
          </p:nvPr>
        </p:nvSpPr>
        <p:spPr/>
        <p:txBody>
          <a:bodyPr/>
          <a:lstStyle/>
          <a:p>
            <a:r>
              <a:rPr lang="en-US" dirty="0"/>
              <a:t>Voiding Checks</a:t>
            </a:r>
          </a:p>
        </p:txBody>
      </p:sp>
      <p:sp>
        <p:nvSpPr>
          <p:cNvPr id="3" name="Rectangle 2">
            <a:extLst>
              <a:ext uri="{FF2B5EF4-FFF2-40B4-BE49-F238E27FC236}">
                <a16:creationId xmlns:a16="http://schemas.microsoft.com/office/drawing/2014/main" id="{25C70CA3-6913-4D25-8A33-4A21F00F37A2}"/>
              </a:ext>
            </a:extLst>
          </p:cNvPr>
          <p:cNvSpPr/>
          <p:nvPr/>
        </p:nvSpPr>
        <p:spPr>
          <a:xfrm>
            <a:off x="227349" y="1340768"/>
            <a:ext cx="11688426" cy="4416594"/>
          </a:xfrm>
          <a:prstGeom prst="rect">
            <a:avLst/>
          </a:prstGeom>
        </p:spPr>
        <p:txBody>
          <a:bodyPr wrap="square">
            <a:spAutoFit/>
          </a:bodyPr>
          <a:lstStyle/>
          <a:p>
            <a:pPr marL="379413" lvl="1" indent="-379413">
              <a:spcBef>
                <a:spcPts val="1800"/>
              </a:spcBef>
              <a:buClr>
                <a:schemeClr val="accent1"/>
              </a:buClr>
              <a:buFont typeface="Wingdings" panose="05000000000000000000" pitchFamily="2" charset="2"/>
              <a:buChar char="§"/>
              <a:defRPr/>
            </a:pPr>
            <a:r>
              <a:rPr lang="en-US" sz="1600" dirty="0">
                <a:latin typeface="+mj-lt"/>
                <a:cs typeface="Arial" pitchFamily="34" charset="0"/>
              </a:rPr>
              <a:t>You can void checks both before and after they have been printed</a:t>
            </a:r>
          </a:p>
          <a:p>
            <a:pPr marL="379413" lvl="1" indent="-379413">
              <a:spcBef>
                <a:spcPts val="1800"/>
              </a:spcBef>
              <a:buClr>
                <a:schemeClr val="accent1"/>
              </a:buClr>
              <a:buFont typeface="Wingdings" panose="05000000000000000000" pitchFamily="2" charset="2"/>
              <a:buChar char="§"/>
              <a:defRPr/>
            </a:pPr>
            <a:r>
              <a:rPr lang="en-US" sz="1600" dirty="0">
                <a:latin typeface="+mj-lt"/>
                <a:cs typeface="Arial" pitchFamily="34" charset="0"/>
              </a:rPr>
              <a:t>Before the print run, you void blank checks that are accidentally damaged, or stolen or rendered unusable for any other reason. Proceed as follows:</a:t>
            </a:r>
          </a:p>
          <a:p>
            <a:pPr marL="719138" lvl="1" indent="-379413" defTabSz="892175">
              <a:spcBef>
                <a:spcPts val="1800"/>
              </a:spcBef>
              <a:buClr>
                <a:schemeClr val="accent2"/>
              </a:buClr>
              <a:buFont typeface="Arial" panose="020B0604020202020204" pitchFamily="34" charset="0"/>
              <a:buChar char="•"/>
              <a:defRPr/>
            </a:pPr>
            <a:r>
              <a:rPr lang="en-US" sz="1600" dirty="0">
                <a:latin typeface="+mj-lt"/>
                <a:cs typeface="Arial" pitchFamily="34" charset="0"/>
              </a:rPr>
              <a:t>Choose Environment </a:t>
            </a:r>
            <a:r>
              <a:rPr lang="en-US" sz="1600" dirty="0">
                <a:latin typeface="+mj-lt"/>
                <a:cs typeface="Arial" pitchFamily="34" charset="0"/>
                <a:sym typeface="Wingdings" pitchFamily="2" charset="2"/>
              </a:rPr>
              <a:t></a:t>
            </a:r>
            <a:r>
              <a:rPr lang="en-US" sz="1600" dirty="0">
                <a:latin typeface="+mj-lt"/>
                <a:cs typeface="Arial" pitchFamily="34" charset="0"/>
              </a:rPr>
              <a:t> Check information </a:t>
            </a:r>
            <a:r>
              <a:rPr lang="en-US" sz="1600" dirty="0">
                <a:latin typeface="+mj-lt"/>
                <a:cs typeface="Arial" pitchFamily="34" charset="0"/>
                <a:sym typeface="Wingdings" pitchFamily="2" charset="2"/>
              </a:rPr>
              <a:t></a:t>
            </a:r>
            <a:r>
              <a:rPr lang="en-US" sz="1600" dirty="0">
                <a:latin typeface="+mj-lt"/>
                <a:cs typeface="Arial" pitchFamily="34" charset="0"/>
              </a:rPr>
              <a:t> Void </a:t>
            </a:r>
            <a:r>
              <a:rPr lang="en-US" sz="1600" dirty="0">
                <a:latin typeface="+mj-lt"/>
                <a:cs typeface="Arial" pitchFamily="34" charset="0"/>
                <a:sym typeface="Wingdings" pitchFamily="2" charset="2"/>
              </a:rPr>
              <a:t></a:t>
            </a:r>
            <a:r>
              <a:rPr lang="en-US" sz="1600" dirty="0">
                <a:latin typeface="+mj-lt"/>
                <a:cs typeface="Arial" pitchFamily="34" charset="0"/>
              </a:rPr>
              <a:t> Unused checks</a:t>
            </a:r>
          </a:p>
          <a:p>
            <a:pPr marL="719138" lvl="1" indent="-379413" defTabSz="892175">
              <a:spcBef>
                <a:spcPts val="1800"/>
              </a:spcBef>
              <a:buClr>
                <a:schemeClr val="accent2"/>
              </a:buClr>
              <a:buFont typeface="Arial" panose="020B0604020202020204" pitchFamily="34" charset="0"/>
              <a:buChar char="•"/>
              <a:defRPr/>
            </a:pPr>
            <a:r>
              <a:rPr lang="en-US" sz="1600" dirty="0">
                <a:latin typeface="+mj-lt"/>
                <a:cs typeface="Arial" pitchFamily="34" charset="0"/>
              </a:rPr>
              <a:t>On the next screen, enter the check numbers in question and a key for the void reason code</a:t>
            </a:r>
          </a:p>
          <a:p>
            <a:pPr marL="719138" lvl="1" indent="-379413" defTabSz="892175">
              <a:spcBef>
                <a:spcPts val="1800"/>
              </a:spcBef>
              <a:buClr>
                <a:schemeClr val="accent2"/>
              </a:buClr>
              <a:buFont typeface="Arial" panose="020B0604020202020204" pitchFamily="34" charset="0"/>
              <a:buChar char="•"/>
              <a:defRPr/>
            </a:pPr>
            <a:r>
              <a:rPr lang="en-US" sz="1600" dirty="0">
                <a:latin typeface="+mj-lt"/>
                <a:cs typeface="Arial" pitchFamily="34" charset="0"/>
              </a:rPr>
              <a:t>Select Check </a:t>
            </a:r>
            <a:r>
              <a:rPr lang="en-US" sz="1600" dirty="0">
                <a:latin typeface="+mj-lt"/>
                <a:cs typeface="Arial" pitchFamily="34" charset="0"/>
                <a:sym typeface="Wingdings" pitchFamily="2" charset="2"/>
              </a:rPr>
              <a:t></a:t>
            </a:r>
            <a:r>
              <a:rPr lang="en-US" sz="1600" dirty="0">
                <a:latin typeface="+mj-lt"/>
                <a:cs typeface="Arial" pitchFamily="34" charset="0"/>
              </a:rPr>
              <a:t> Void</a:t>
            </a:r>
          </a:p>
          <a:p>
            <a:pPr marL="379413" lvl="1" indent="-379413">
              <a:spcBef>
                <a:spcPts val="1800"/>
              </a:spcBef>
              <a:buClr>
                <a:schemeClr val="accent1"/>
              </a:buClr>
              <a:buFont typeface="Wingdings" panose="05000000000000000000" pitchFamily="2" charset="2"/>
              <a:buChar char="§"/>
              <a:defRPr/>
            </a:pPr>
            <a:r>
              <a:rPr lang="en-US" sz="1600" i="1" dirty="0">
                <a:latin typeface="+mj-lt"/>
                <a:cs typeface="Arial" pitchFamily="34" charset="0"/>
              </a:rPr>
              <a:t>Checks that are voided after the print run, for example, are those that are not required due to cash payment being chosen instead of by check. To void printed checks, proceed as follows:</a:t>
            </a:r>
          </a:p>
          <a:p>
            <a:pPr marL="719138" lvl="1" indent="-379413" defTabSz="892175">
              <a:spcBef>
                <a:spcPts val="1800"/>
              </a:spcBef>
              <a:buClr>
                <a:schemeClr val="accent2"/>
              </a:buClr>
              <a:buFont typeface="Arial" panose="020B0604020202020204" pitchFamily="34" charset="0"/>
              <a:buChar char="•"/>
              <a:defRPr/>
            </a:pPr>
            <a:r>
              <a:rPr lang="en-US" sz="1600" dirty="0">
                <a:latin typeface="+mj-lt"/>
                <a:cs typeface="Arial" pitchFamily="34" charset="0"/>
              </a:rPr>
              <a:t>From the Accounts Payable/Receivable menu, choose Environment </a:t>
            </a:r>
            <a:r>
              <a:rPr lang="en-US" sz="1600" dirty="0">
                <a:latin typeface="+mj-lt"/>
                <a:cs typeface="Arial" pitchFamily="34" charset="0"/>
                <a:sym typeface="Wingdings" pitchFamily="2" charset="2"/>
              </a:rPr>
              <a:t></a:t>
            </a:r>
            <a:r>
              <a:rPr lang="en-US" sz="1600" dirty="0">
                <a:latin typeface="+mj-lt"/>
                <a:cs typeface="Arial" pitchFamily="34" charset="0"/>
              </a:rPr>
              <a:t> Check information </a:t>
            </a:r>
            <a:r>
              <a:rPr lang="en-US" sz="1600" dirty="0">
                <a:latin typeface="+mj-lt"/>
                <a:cs typeface="Arial" pitchFamily="34" charset="0"/>
                <a:sym typeface="Wingdings" pitchFamily="2" charset="2"/>
              </a:rPr>
              <a:t></a:t>
            </a:r>
            <a:r>
              <a:rPr lang="en-US" sz="1600" dirty="0">
                <a:latin typeface="+mj-lt"/>
                <a:cs typeface="Arial" pitchFamily="34" charset="0"/>
              </a:rPr>
              <a:t> Void </a:t>
            </a:r>
            <a:r>
              <a:rPr lang="en-US" sz="1600" dirty="0">
                <a:latin typeface="+mj-lt"/>
                <a:cs typeface="Arial" pitchFamily="34" charset="0"/>
                <a:sym typeface="Wingdings" pitchFamily="2" charset="2"/>
              </a:rPr>
              <a:t></a:t>
            </a:r>
            <a:r>
              <a:rPr lang="en-US" sz="1600" dirty="0">
                <a:latin typeface="+mj-lt"/>
                <a:cs typeface="Arial" pitchFamily="34" charset="0"/>
              </a:rPr>
              <a:t> Issued checks</a:t>
            </a:r>
          </a:p>
          <a:p>
            <a:pPr marL="719138" lvl="1" indent="-379413" defTabSz="892175">
              <a:spcBef>
                <a:spcPts val="1800"/>
              </a:spcBef>
              <a:buClr>
                <a:schemeClr val="accent2"/>
              </a:buClr>
              <a:buFont typeface="Arial" panose="020B0604020202020204" pitchFamily="34" charset="0"/>
              <a:buChar char="•"/>
              <a:defRPr/>
            </a:pPr>
            <a:r>
              <a:rPr lang="en-US" sz="1600" dirty="0">
                <a:latin typeface="+mj-lt"/>
                <a:cs typeface="Arial" pitchFamily="34" charset="0"/>
              </a:rPr>
              <a:t>In the next screen, enter the check numbers in question and a key for the void reason</a:t>
            </a:r>
          </a:p>
        </p:txBody>
      </p:sp>
    </p:spTree>
    <p:extLst>
      <p:ext uri="{BB962C8B-B14F-4D97-AF65-F5344CB8AC3E}">
        <p14:creationId xmlns:p14="http://schemas.microsoft.com/office/powerpoint/2010/main" val="1919738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0DAD5-8A9A-4C81-B810-F67710B58EA5}"/>
              </a:ext>
            </a:extLst>
          </p:cNvPr>
          <p:cNvSpPr>
            <a:spLocks noGrp="1"/>
          </p:cNvSpPr>
          <p:nvPr>
            <p:ph type="title"/>
          </p:nvPr>
        </p:nvSpPr>
        <p:spPr/>
        <p:txBody>
          <a:bodyPr/>
          <a:lstStyle/>
          <a:p>
            <a:r>
              <a:rPr lang="en-US" dirty="0"/>
              <a:t>Reversing a Check Payment</a:t>
            </a:r>
          </a:p>
        </p:txBody>
      </p:sp>
      <p:sp>
        <p:nvSpPr>
          <p:cNvPr id="3" name="Rectangle 2">
            <a:extLst>
              <a:ext uri="{FF2B5EF4-FFF2-40B4-BE49-F238E27FC236}">
                <a16:creationId xmlns:a16="http://schemas.microsoft.com/office/drawing/2014/main" id="{6DB6F363-C9A8-45A8-B7E0-C2337F19B5E0}"/>
              </a:ext>
            </a:extLst>
          </p:cNvPr>
          <p:cNvSpPr/>
          <p:nvPr/>
        </p:nvSpPr>
        <p:spPr>
          <a:xfrm>
            <a:off x="227349" y="1340768"/>
            <a:ext cx="11688426" cy="2031325"/>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it proves necessary to reverse all the cleared items after a check has been printed, choose </a:t>
            </a:r>
            <a:r>
              <a:rPr lang="en-US" sz="1600" i="1" dirty="0">
                <a:latin typeface="+mj-lt"/>
                <a:cs typeface="Arial" pitchFamily="34" charset="0"/>
              </a:rPr>
              <a:t>Environment</a:t>
            </a:r>
            <a:r>
              <a:rPr lang="en-US" sz="1600" dirty="0">
                <a:latin typeface="+mj-lt"/>
                <a:cs typeface="Arial" pitchFamily="34" charset="0"/>
              </a:rPr>
              <a:t> </a:t>
            </a:r>
            <a:r>
              <a:rPr lang="en-US" sz="1600"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Check information </a:t>
            </a:r>
            <a:r>
              <a:rPr lang="en-US" sz="1600" i="1" dirty="0">
                <a:latin typeface="+mj-lt"/>
                <a:cs typeface="Arial" pitchFamily="34" charset="0"/>
                <a:sym typeface="Wingdings" pitchFamily="2" charset="2"/>
              </a:rPr>
              <a:t></a:t>
            </a:r>
            <a:r>
              <a:rPr lang="en-US" sz="1600" i="1" dirty="0">
                <a:latin typeface="+mj-lt"/>
                <a:cs typeface="Arial" pitchFamily="34" charset="0"/>
              </a:rPr>
              <a:t>Void </a:t>
            </a:r>
            <a:r>
              <a:rPr lang="en-US" sz="1600" i="1" dirty="0">
                <a:latin typeface="+mj-lt"/>
                <a:cs typeface="Arial" pitchFamily="34" charset="0"/>
                <a:sym typeface="Wingdings" pitchFamily="2" charset="2"/>
              </a:rPr>
              <a:t></a:t>
            </a:r>
            <a:r>
              <a:rPr lang="en-US" sz="1600" i="1" dirty="0">
                <a:latin typeface="+mj-lt"/>
                <a:cs typeface="Arial" pitchFamily="34" charset="0"/>
              </a:rPr>
              <a:t> Cancel payment</a:t>
            </a:r>
          </a:p>
          <a:p>
            <a:pPr marL="380990" indent="-380990">
              <a:spcBef>
                <a:spcPts val="1800"/>
              </a:spcBef>
              <a:buClr>
                <a:schemeClr val="accent1"/>
              </a:buClr>
              <a:buFont typeface="Wingdings" panose="05000000000000000000" pitchFamily="2" charset="2"/>
              <a:buChar char="§"/>
              <a:defRPr/>
            </a:pPr>
            <a:r>
              <a:rPr lang="en-US" sz="1600" i="1" dirty="0">
                <a:latin typeface="+mj-lt"/>
                <a:cs typeface="Arial" pitchFamily="34" charset="0"/>
              </a:rPr>
              <a:t>You may need to do this if, for example, you have forgotten to block a check payment when processing the payment proposal, or if the wrong invoice was selected for the online check print</a:t>
            </a:r>
          </a:p>
          <a:p>
            <a:pPr marL="380990" indent="-380990">
              <a:spcBef>
                <a:spcPts val="1800"/>
              </a:spcBef>
              <a:buClr>
                <a:schemeClr val="accent1"/>
              </a:buClr>
              <a:buFont typeface="Wingdings" panose="05000000000000000000" pitchFamily="2" charset="2"/>
              <a:buChar char="§"/>
              <a:defRPr/>
            </a:pPr>
            <a:r>
              <a:rPr lang="en-US" sz="1600" i="1" dirty="0">
                <a:latin typeface="+mj-lt"/>
                <a:cs typeface="Arial" pitchFamily="34" charset="0"/>
              </a:rPr>
              <a:t>The check in question will be marked as void in the system, the payment document reversed and the invoices reopened for payment again</a:t>
            </a:r>
          </a:p>
        </p:txBody>
      </p:sp>
    </p:spTree>
    <p:extLst>
      <p:ext uri="{BB962C8B-B14F-4D97-AF65-F5344CB8AC3E}">
        <p14:creationId xmlns:p14="http://schemas.microsoft.com/office/powerpoint/2010/main" val="2188114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Check Deposit – Configuration</a:t>
            </a:r>
          </a:p>
        </p:txBody>
      </p:sp>
      <p:pic>
        <p:nvPicPr>
          <p:cNvPr id="86020" name="Picture 4"/>
          <p:cNvPicPr>
            <a:picLocks noChangeAspect="1" noChangeArrowheads="1"/>
          </p:cNvPicPr>
          <p:nvPr/>
        </p:nvPicPr>
        <p:blipFill>
          <a:blip r:embed="rId2" cstate="print"/>
          <a:stretch>
            <a:fillRect/>
          </a:stretch>
        </p:blipFill>
        <p:spPr bwMode="auto">
          <a:xfrm>
            <a:off x="2532940" y="4149080"/>
            <a:ext cx="7126121" cy="2379639"/>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843250E2-CF87-4CB8-A36B-7F6A979C0833}"/>
              </a:ext>
            </a:extLst>
          </p:cNvPr>
          <p:cNvSpPr/>
          <p:nvPr/>
        </p:nvSpPr>
        <p:spPr>
          <a:xfrm>
            <a:off x="245807" y="991614"/>
            <a:ext cx="11669968" cy="3000821"/>
          </a:xfrm>
          <a:prstGeom prst="rect">
            <a:avLst/>
          </a:prstGeom>
        </p:spPr>
        <p:txBody>
          <a:bodyPr wrap="square">
            <a:spAutoFit/>
          </a:bodyPr>
          <a:lstStyle/>
          <a:p>
            <a:pPr>
              <a:spcBef>
                <a:spcPts val="900"/>
              </a:spcBef>
              <a:defRPr/>
            </a:pPr>
            <a:r>
              <a:rPr lang="en-US" sz="1600" b="1" dirty="0"/>
              <a:t>Create and Assign Business Transactions:</a:t>
            </a:r>
          </a:p>
          <a:p>
            <a:pPr marL="379413" lvl="1" indent="-379413" defTabSz="533400">
              <a:spcBef>
                <a:spcPts val="900"/>
              </a:spcBef>
              <a:buClr>
                <a:schemeClr val="accent1"/>
              </a:buClr>
              <a:buFont typeface="Wingdings" panose="05000000000000000000" pitchFamily="2" charset="2"/>
              <a:buChar char="§"/>
              <a:defRPr/>
            </a:pPr>
            <a:r>
              <a:rPr lang="en-US" sz="1600" dirty="0"/>
              <a:t>Here we store transaction indicators for check deposit and allocate these indicators to posting rule</a:t>
            </a:r>
          </a:p>
          <a:p>
            <a:pPr marL="379413" lvl="1" indent="-379413" defTabSz="533400">
              <a:spcBef>
                <a:spcPts val="900"/>
              </a:spcBef>
              <a:buClr>
                <a:schemeClr val="accent1"/>
              </a:buClr>
              <a:buFont typeface="Wingdings" panose="05000000000000000000" pitchFamily="2" charset="2"/>
              <a:buChar char="§"/>
              <a:defRPr/>
            </a:pPr>
            <a:r>
              <a:rPr lang="en-US" sz="1600" dirty="0"/>
              <a:t>Account modification is defined to post individual transactions to an different account than one provided by the posting method for the posting rule</a:t>
            </a:r>
          </a:p>
          <a:p>
            <a:pPr>
              <a:spcBef>
                <a:spcPts val="900"/>
              </a:spcBef>
              <a:defRPr/>
            </a:pPr>
            <a:r>
              <a:rPr lang="en-US" sz="1600" b="1" dirty="0"/>
              <a:t>Actions: </a:t>
            </a:r>
          </a:p>
          <a:p>
            <a:pPr marL="379413" lvl="1" indent="-379413">
              <a:spcBef>
                <a:spcPts val="900"/>
              </a:spcBef>
              <a:buClr>
                <a:schemeClr val="accent1"/>
              </a:buClr>
              <a:buFont typeface="Wingdings" panose="05000000000000000000" pitchFamily="2" charset="2"/>
              <a:buChar char="§"/>
              <a:defRPr/>
            </a:pPr>
            <a:r>
              <a:rPr lang="en-US" sz="1600" dirty="0"/>
              <a:t>Define transaction indicator [this determines how and which account the system is to post the payment]</a:t>
            </a:r>
          </a:p>
          <a:p>
            <a:pPr marL="379413" lvl="1" indent="-379413">
              <a:spcBef>
                <a:spcPts val="900"/>
              </a:spcBef>
              <a:buClr>
                <a:schemeClr val="accent1"/>
              </a:buClr>
              <a:buFont typeface="Wingdings" panose="05000000000000000000" pitchFamily="2" charset="2"/>
              <a:buChar char="§"/>
              <a:defRPr/>
            </a:pPr>
            <a:r>
              <a:rPr lang="en-US" sz="1600" dirty="0"/>
              <a:t>Allocate posting rule to each transaction indicator [this specifies the rule for posting to general ledger and sub ledger</a:t>
            </a:r>
          </a:p>
          <a:p>
            <a:pPr marL="379413" lvl="1" indent="-379413">
              <a:spcBef>
                <a:spcPts val="900"/>
              </a:spcBef>
              <a:buClr>
                <a:schemeClr val="accent1"/>
              </a:buClr>
              <a:buFont typeface="Wingdings" panose="05000000000000000000" pitchFamily="2" charset="2"/>
              <a:buChar char="§"/>
              <a:defRPr/>
            </a:pPr>
            <a:r>
              <a:rPr lang="en-US" sz="1600" dirty="0"/>
              <a:t>If required, define account modification</a:t>
            </a:r>
          </a:p>
        </p:txBody>
      </p:sp>
    </p:spTree>
    <p:extLst>
      <p:ext uri="{BB962C8B-B14F-4D97-AF65-F5344CB8AC3E}">
        <p14:creationId xmlns:p14="http://schemas.microsoft.com/office/powerpoint/2010/main" val="370788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5"/>
          <p:cNvPicPr>
            <a:picLocks noChangeAspect="1" noChangeArrowheads="1"/>
          </p:cNvPicPr>
          <p:nvPr/>
        </p:nvPicPr>
        <p:blipFill>
          <a:blip r:embed="rId2" cstate="print"/>
          <a:stretch>
            <a:fillRect/>
          </a:stretch>
        </p:blipFill>
        <p:spPr bwMode="auto">
          <a:xfrm>
            <a:off x="6096000" y="1348166"/>
            <a:ext cx="5809680" cy="222485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87044" name="Picture 6"/>
          <p:cNvPicPr>
            <a:picLocks noChangeAspect="1" noChangeArrowheads="1"/>
          </p:cNvPicPr>
          <p:nvPr/>
        </p:nvPicPr>
        <p:blipFill>
          <a:blip r:embed="rId3" cstate="print"/>
          <a:stretch>
            <a:fillRect/>
          </a:stretch>
        </p:blipFill>
        <p:spPr bwMode="auto">
          <a:xfrm>
            <a:off x="589723" y="4077072"/>
            <a:ext cx="11012554" cy="2391498"/>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6899D0BB-9110-4BB8-BABB-0F9CCE96DFBE}"/>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F85B12CF-82AD-4272-8E6C-BED5F0CE7105}"/>
              </a:ext>
            </a:extLst>
          </p:cNvPr>
          <p:cNvSpPr/>
          <p:nvPr/>
        </p:nvSpPr>
        <p:spPr>
          <a:xfrm>
            <a:off x="243439" y="1348166"/>
            <a:ext cx="5730843" cy="2523768"/>
          </a:xfrm>
          <a:prstGeom prst="rect">
            <a:avLst/>
          </a:prstGeom>
        </p:spPr>
        <p:txBody>
          <a:bodyPr wrap="square">
            <a:spAutoFit/>
          </a:bodyPr>
          <a:lstStyle/>
          <a:p>
            <a:pPr>
              <a:spcBef>
                <a:spcPts val="1200"/>
              </a:spcBef>
              <a:defRPr/>
            </a:pPr>
            <a:r>
              <a:rPr lang="en-US" sz="1600" b="1" dirty="0">
                <a:latin typeface="+mj-lt"/>
                <a:cs typeface="Arial" pitchFamily="34" charset="0"/>
              </a:rPr>
              <a:t>Define Posting keys and posting rules for check Deposit:</a:t>
            </a:r>
          </a:p>
          <a:p>
            <a:pPr marL="379413" lvl="1" indent="-379413" defTabSz="892175">
              <a:spcBef>
                <a:spcPts val="1200"/>
              </a:spcBef>
              <a:buClr>
                <a:schemeClr val="accent1"/>
              </a:buClr>
              <a:buFont typeface="Wingdings" panose="05000000000000000000" pitchFamily="2" charset="2"/>
              <a:buChar char="§"/>
              <a:defRPr/>
            </a:pPr>
            <a:r>
              <a:rPr lang="en-US" sz="1600" dirty="0">
                <a:latin typeface="+mj-lt"/>
                <a:cs typeface="Arial" pitchFamily="34" charset="0"/>
              </a:rPr>
              <a:t>Here we define posting keys and posting rules for check deposit</a:t>
            </a:r>
          </a:p>
          <a:p>
            <a:pPr>
              <a:spcBef>
                <a:spcPts val="1200"/>
              </a:spcBef>
              <a:defRPr/>
            </a:pPr>
            <a:r>
              <a:rPr lang="en-US" sz="1600" b="1" dirty="0">
                <a:latin typeface="+mj-lt"/>
                <a:cs typeface="Arial" pitchFamily="34" charset="0"/>
              </a:rPr>
              <a:t>Creating keys for posting rule:</a:t>
            </a:r>
          </a:p>
          <a:p>
            <a:pPr marL="379413" lvl="1" indent="-379413">
              <a:spcBef>
                <a:spcPts val="1200"/>
              </a:spcBef>
              <a:buClr>
                <a:schemeClr val="accent1"/>
              </a:buClr>
              <a:buFont typeface="Wingdings" panose="05000000000000000000" pitchFamily="2" charset="2"/>
              <a:buChar char="§"/>
              <a:defRPr/>
            </a:pPr>
            <a:r>
              <a:rPr lang="en-US" sz="1600" dirty="0">
                <a:latin typeface="+mj-lt"/>
                <a:cs typeface="Arial" pitchFamily="34" charset="0"/>
              </a:rPr>
              <a:t>Here we define posting rules for check deposit. The key determines the posting rules for general ledger sub ledger accounting</a:t>
            </a:r>
            <a:endParaRPr lang="en-US" sz="1600" dirty="0">
              <a:latin typeface="+mj-lt"/>
            </a:endParaRPr>
          </a:p>
        </p:txBody>
      </p:sp>
    </p:spTree>
    <p:extLst>
      <p:ext uri="{BB962C8B-B14F-4D97-AF65-F5344CB8AC3E}">
        <p14:creationId xmlns:p14="http://schemas.microsoft.com/office/powerpoint/2010/main" val="3149278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4"/>
          <p:cNvPicPr>
            <a:picLocks noChangeAspect="1" noChangeArrowheads="1"/>
          </p:cNvPicPr>
          <p:nvPr/>
        </p:nvPicPr>
        <p:blipFill>
          <a:blip r:embed="rId2" cstate="print"/>
          <a:stretch>
            <a:fillRect/>
          </a:stretch>
        </p:blipFill>
        <p:spPr bwMode="auto">
          <a:xfrm>
            <a:off x="324310" y="1341438"/>
            <a:ext cx="6496957" cy="1343212"/>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88068" name="Picture 5"/>
          <p:cNvPicPr>
            <a:picLocks noChangeAspect="1" noChangeArrowheads="1"/>
          </p:cNvPicPr>
          <p:nvPr/>
        </p:nvPicPr>
        <p:blipFill>
          <a:blip r:embed="rId3" cstate="print"/>
          <a:stretch>
            <a:fillRect/>
          </a:stretch>
        </p:blipFill>
        <p:spPr bwMode="auto">
          <a:xfrm>
            <a:off x="6960096" y="2780928"/>
            <a:ext cx="4955679" cy="1688528"/>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338D134B-971C-4D5F-9A09-174153BD608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1B097702-53F4-46E3-879A-1857F0062004}"/>
              </a:ext>
            </a:extLst>
          </p:cNvPr>
          <p:cNvSpPr/>
          <p:nvPr/>
        </p:nvSpPr>
        <p:spPr>
          <a:xfrm>
            <a:off x="263353" y="2946927"/>
            <a:ext cx="6624736" cy="1323439"/>
          </a:xfrm>
          <a:prstGeom prst="rect">
            <a:avLst/>
          </a:prstGeom>
        </p:spPr>
        <p:txBody>
          <a:bodyPr wrap="square">
            <a:spAutoFit/>
          </a:bodyPr>
          <a:lstStyle/>
          <a:p>
            <a:pPr marL="380990" indent="-380990">
              <a:buClr>
                <a:schemeClr val="accent1"/>
              </a:buClr>
              <a:buFont typeface="Wingdings" panose="05000000000000000000" pitchFamily="2" charset="2"/>
              <a:buChar char="§"/>
              <a:defRPr/>
            </a:pPr>
            <a:r>
              <a:rPr lang="en-US" sz="1600" dirty="0">
                <a:cs typeface="Arial" pitchFamily="34" charset="0"/>
              </a:rPr>
              <a:t>When making these specifications, you should note that you are not permitted to enter account symbols for sub ledger accounts, since these are determined either by the standard interpretation algorithm for finding clearing information or by functional enhancements.</a:t>
            </a:r>
          </a:p>
        </p:txBody>
      </p:sp>
      <p:sp>
        <p:nvSpPr>
          <p:cNvPr id="5" name="Rectangle 4">
            <a:extLst>
              <a:ext uri="{FF2B5EF4-FFF2-40B4-BE49-F238E27FC236}">
                <a16:creationId xmlns:a16="http://schemas.microsoft.com/office/drawing/2014/main" id="{36049EDD-AA15-4A2E-9AB4-3EC283E8DAAD}"/>
              </a:ext>
            </a:extLst>
          </p:cNvPr>
          <p:cNvSpPr/>
          <p:nvPr/>
        </p:nvSpPr>
        <p:spPr>
          <a:xfrm>
            <a:off x="225528" y="991614"/>
            <a:ext cx="4171335" cy="289310"/>
          </a:xfrm>
          <a:prstGeom prst="rect">
            <a:avLst/>
          </a:prstGeom>
        </p:spPr>
        <p:txBody>
          <a:bodyPr wrap="none">
            <a:spAutoFit/>
          </a:bodyPr>
          <a:lstStyle/>
          <a:p>
            <a:pPr>
              <a:lnSpc>
                <a:spcPct val="80000"/>
              </a:lnSpc>
              <a:buClr>
                <a:schemeClr val="accent1"/>
              </a:buClr>
              <a:defRPr/>
            </a:pPr>
            <a:r>
              <a:rPr lang="en-US" sz="1600" b="1" dirty="0">
                <a:cs typeface="Arial" pitchFamily="34" charset="0"/>
              </a:rPr>
              <a:t>Example: Posting Check Deposits:</a:t>
            </a:r>
          </a:p>
        </p:txBody>
      </p:sp>
      <p:sp>
        <p:nvSpPr>
          <p:cNvPr id="6" name="Rectangle 5">
            <a:extLst>
              <a:ext uri="{FF2B5EF4-FFF2-40B4-BE49-F238E27FC236}">
                <a16:creationId xmlns:a16="http://schemas.microsoft.com/office/drawing/2014/main" id="{A4AA27F7-65D8-4531-B557-1F5E9D822F3E}"/>
              </a:ext>
            </a:extLst>
          </p:cNvPr>
          <p:cNvSpPr/>
          <p:nvPr/>
        </p:nvSpPr>
        <p:spPr>
          <a:xfrm>
            <a:off x="263353" y="4923657"/>
            <a:ext cx="11652422" cy="1384995"/>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You start by specifying a posting type for each set of posting specifications</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You can choose from the posting types:</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In example 1 the posting in posting area 1 would have posting type 1 (Post to G/L account) and the posting in posting area 2 would have posting type 8 (Clear credit entry from sub ledger account)</a:t>
            </a:r>
          </a:p>
        </p:txBody>
      </p:sp>
    </p:spTree>
    <p:extLst>
      <p:ext uri="{BB962C8B-B14F-4D97-AF65-F5344CB8AC3E}">
        <p14:creationId xmlns:p14="http://schemas.microsoft.com/office/powerpoint/2010/main" val="16721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dirty="0"/>
              <a:t>Requirements: Bank Account Structure</a:t>
            </a:r>
          </a:p>
        </p:txBody>
      </p:sp>
      <p:pic>
        <p:nvPicPr>
          <p:cNvPr id="3" name="Picture 2">
            <a:extLst>
              <a:ext uri="{FF2B5EF4-FFF2-40B4-BE49-F238E27FC236}">
                <a16:creationId xmlns:a16="http://schemas.microsoft.com/office/drawing/2014/main" id="{874DF5FD-D6E8-497B-9906-BA5C87741E88}"/>
              </a:ext>
            </a:extLst>
          </p:cNvPr>
          <p:cNvPicPr>
            <a:picLocks noChangeAspect="1"/>
          </p:cNvPicPr>
          <p:nvPr/>
        </p:nvPicPr>
        <p:blipFill>
          <a:blip r:embed="rId2"/>
          <a:stretch>
            <a:fillRect/>
          </a:stretch>
        </p:blipFill>
        <p:spPr>
          <a:xfrm>
            <a:off x="447926" y="1371600"/>
            <a:ext cx="11296148" cy="5081736"/>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8198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4"/>
          <p:cNvPicPr>
            <a:picLocks noChangeAspect="1" noChangeArrowheads="1"/>
          </p:cNvPicPr>
          <p:nvPr/>
        </p:nvPicPr>
        <p:blipFill>
          <a:blip r:embed="rId2" cstate="print"/>
          <a:stretch>
            <a:fillRect/>
          </a:stretch>
        </p:blipFill>
        <p:spPr bwMode="auto">
          <a:xfrm>
            <a:off x="5588000" y="914400"/>
            <a:ext cx="4247619" cy="2914286"/>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89092" name="Picture 5"/>
          <p:cNvPicPr>
            <a:picLocks noChangeAspect="1" noChangeArrowheads="1"/>
          </p:cNvPicPr>
          <p:nvPr/>
        </p:nvPicPr>
        <p:blipFill>
          <a:blip r:embed="rId3" cstate="print"/>
          <a:stretch>
            <a:fillRect/>
          </a:stretch>
        </p:blipFill>
        <p:spPr bwMode="auto">
          <a:xfrm>
            <a:off x="5588000" y="4012339"/>
            <a:ext cx="6380952" cy="247619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DEAC61CC-E086-4168-AA1C-E182F90FCEF3}"/>
              </a:ext>
            </a:extLst>
          </p:cNvPr>
          <p:cNvSpPr>
            <a:spLocks noGrp="1"/>
          </p:cNvSpPr>
          <p:nvPr>
            <p:ph type="title"/>
          </p:nvPr>
        </p:nvSpPr>
        <p:spPr/>
        <p:txBody>
          <a:bodyPr/>
          <a:lstStyle/>
          <a:p>
            <a:r>
              <a:rPr lang="en-US" dirty="0"/>
              <a:t>Account Symbols and Account Assignment</a:t>
            </a:r>
          </a:p>
        </p:txBody>
      </p:sp>
      <p:sp>
        <p:nvSpPr>
          <p:cNvPr id="4" name="Rectangle 3">
            <a:extLst>
              <a:ext uri="{FF2B5EF4-FFF2-40B4-BE49-F238E27FC236}">
                <a16:creationId xmlns:a16="http://schemas.microsoft.com/office/drawing/2014/main" id="{66611BF7-1865-4794-BA43-C83D9AA8AE5B}"/>
              </a:ext>
            </a:extLst>
          </p:cNvPr>
          <p:cNvSpPr/>
          <p:nvPr/>
        </p:nvSpPr>
        <p:spPr>
          <a:xfrm>
            <a:off x="227013" y="914400"/>
            <a:ext cx="5148907" cy="4508927"/>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The account symbol is defined by the user during Customizing. It specifies which G/L account is posted to. You create the prerequisites for this when creating your house banks. Here you maintain the bank details and the accounts that you have at your house bank. You must create a G/L account in your system for each of these accounts</a:t>
            </a:r>
          </a:p>
          <a:p>
            <a:pPr marL="380990" indent="-380990">
              <a:spcBef>
                <a:spcPts val="1800"/>
              </a:spcBef>
              <a:buClr>
                <a:schemeClr val="accent1"/>
              </a:buClr>
              <a:buFont typeface="Wingdings" panose="05000000000000000000" pitchFamily="2" charset="2"/>
              <a:buChar char="§"/>
              <a:defRPr/>
            </a:pPr>
            <a:r>
              <a:rPr lang="en-US" sz="1600" i="1" dirty="0">
                <a:latin typeface="+mj-lt"/>
                <a:cs typeface="Arial" pitchFamily="34" charset="0"/>
              </a:rPr>
              <a:t>How can you be certain that specifying a certain account symbol leads to the G/L account you specified when maintaining your house bank accounts being posted to? The SAP R/3 System ensures that the correct account is posted to by replacing this account symbol with the appropriate account at the time of posting</a:t>
            </a:r>
            <a:endParaRPr lang="en-US" sz="1600" dirty="0">
              <a:latin typeface="+mj-lt"/>
              <a:cs typeface="Arial" pitchFamily="34" charset="0"/>
            </a:endParaRPr>
          </a:p>
        </p:txBody>
      </p:sp>
    </p:spTree>
    <p:extLst>
      <p:ext uri="{BB962C8B-B14F-4D97-AF65-F5344CB8AC3E}">
        <p14:creationId xmlns:p14="http://schemas.microsoft.com/office/powerpoint/2010/main" val="1480474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4"/>
          <p:cNvPicPr>
            <a:picLocks noChangeAspect="1" noChangeArrowheads="1"/>
          </p:cNvPicPr>
          <p:nvPr/>
        </p:nvPicPr>
        <p:blipFill>
          <a:blip r:embed="rId2" cstate="print"/>
          <a:stretch>
            <a:fillRect/>
          </a:stretch>
        </p:blipFill>
        <p:spPr bwMode="auto">
          <a:xfrm>
            <a:off x="737253" y="1790395"/>
            <a:ext cx="4498524" cy="468844"/>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0116" name="Picture 5"/>
          <p:cNvPicPr>
            <a:picLocks noChangeAspect="1" noChangeArrowheads="1"/>
          </p:cNvPicPr>
          <p:nvPr/>
        </p:nvPicPr>
        <p:blipFill>
          <a:blip r:embed="rId3" cstate="print"/>
          <a:stretch>
            <a:fillRect/>
          </a:stretch>
        </p:blipFill>
        <p:spPr bwMode="auto">
          <a:xfrm>
            <a:off x="737253" y="2946716"/>
            <a:ext cx="4498524" cy="46442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0117" name="Picture 6"/>
          <p:cNvPicPr>
            <a:picLocks noChangeAspect="1" noChangeArrowheads="1"/>
          </p:cNvPicPr>
          <p:nvPr/>
        </p:nvPicPr>
        <p:blipFill>
          <a:blip r:embed="rId4" cstate="print"/>
          <a:stretch>
            <a:fillRect/>
          </a:stretch>
        </p:blipFill>
        <p:spPr bwMode="auto">
          <a:xfrm>
            <a:off x="737253" y="4593998"/>
            <a:ext cx="4590476" cy="428798"/>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44AC60A9-301C-425E-9945-02325336E427}"/>
              </a:ext>
            </a:extLst>
          </p:cNvPr>
          <p:cNvSpPr>
            <a:spLocks noGrp="1"/>
          </p:cNvSpPr>
          <p:nvPr>
            <p:ph type="title"/>
          </p:nvPr>
        </p:nvSpPr>
        <p:spPr/>
        <p:txBody>
          <a:bodyPr/>
          <a:lstStyle/>
          <a:p>
            <a:r>
              <a:rPr lang="en-US" dirty="0"/>
              <a:t>Assigning G/L Accounts to Account Symbols</a:t>
            </a:r>
          </a:p>
        </p:txBody>
      </p:sp>
      <p:sp>
        <p:nvSpPr>
          <p:cNvPr id="3" name="Rectangle 2">
            <a:extLst>
              <a:ext uri="{FF2B5EF4-FFF2-40B4-BE49-F238E27FC236}">
                <a16:creationId xmlns:a16="http://schemas.microsoft.com/office/drawing/2014/main" id="{BD9FE8FE-229A-4958-907D-83273E10F271}"/>
              </a:ext>
            </a:extLst>
          </p:cNvPr>
          <p:cNvSpPr/>
          <p:nvPr/>
        </p:nvSpPr>
        <p:spPr>
          <a:xfrm>
            <a:off x="227011" y="5333866"/>
            <a:ext cx="11688762" cy="1077218"/>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In this case too the system replaces these plus signs with the G/L account number you maintained for your house bank, but the non-generic part of your entry remains in the field. Again, taking the example of account 0000113100 (as defined in the house bank master), the two end digits of the number are replaced by "02". This entry would trigger a posting to account 0000113102</a:t>
            </a:r>
            <a:endParaRPr lang="en-US" sz="1200" dirty="0">
              <a:latin typeface="+mj-lt"/>
            </a:endParaRPr>
          </a:p>
        </p:txBody>
      </p:sp>
      <p:sp>
        <p:nvSpPr>
          <p:cNvPr id="5" name="Rectangle 4">
            <a:extLst>
              <a:ext uri="{FF2B5EF4-FFF2-40B4-BE49-F238E27FC236}">
                <a16:creationId xmlns:a16="http://schemas.microsoft.com/office/drawing/2014/main" id="{B572C5AC-9667-42A2-8C1D-1522EEEBCDB9}"/>
              </a:ext>
            </a:extLst>
          </p:cNvPr>
          <p:cNvSpPr/>
          <p:nvPr/>
        </p:nvSpPr>
        <p:spPr>
          <a:xfrm>
            <a:off x="227013" y="991614"/>
            <a:ext cx="11688762" cy="738664"/>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You can assign the G/L account to the account number in the following ways:</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You can enter it in full:</a:t>
            </a:r>
          </a:p>
        </p:txBody>
      </p:sp>
      <p:sp>
        <p:nvSpPr>
          <p:cNvPr id="6" name="Rectangle 5">
            <a:extLst>
              <a:ext uri="{FF2B5EF4-FFF2-40B4-BE49-F238E27FC236}">
                <a16:creationId xmlns:a16="http://schemas.microsoft.com/office/drawing/2014/main" id="{AB7F2C8E-099D-40D7-8061-A047BDF55E56}"/>
              </a:ext>
            </a:extLst>
          </p:cNvPr>
          <p:cNvSpPr/>
          <p:nvPr/>
        </p:nvSpPr>
        <p:spPr>
          <a:xfrm>
            <a:off x="227012" y="2564904"/>
            <a:ext cx="11688761" cy="338554"/>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You can enter the account number generically, i.e. by entering a series of "+" signs:</a:t>
            </a:r>
          </a:p>
        </p:txBody>
      </p:sp>
      <p:sp>
        <p:nvSpPr>
          <p:cNvPr id="7" name="Rectangle 6">
            <a:extLst>
              <a:ext uri="{FF2B5EF4-FFF2-40B4-BE49-F238E27FC236}">
                <a16:creationId xmlns:a16="http://schemas.microsoft.com/office/drawing/2014/main" id="{CA4CE018-5B48-4FF3-A37C-1A022AB797AA}"/>
              </a:ext>
            </a:extLst>
          </p:cNvPr>
          <p:cNvSpPr/>
          <p:nvPr/>
        </p:nvSpPr>
        <p:spPr>
          <a:xfrm>
            <a:off x="227011" y="3717032"/>
            <a:ext cx="11688761" cy="830997"/>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If you enter the number generically, the system replaces these plus signs with the G/L account number you maintained for your house bank (for example, 0000113100).  You can enter the part of the account number and complete the field with "+" signs:</a:t>
            </a:r>
          </a:p>
        </p:txBody>
      </p:sp>
    </p:spTree>
    <p:extLst>
      <p:ext uri="{BB962C8B-B14F-4D97-AF65-F5344CB8AC3E}">
        <p14:creationId xmlns:p14="http://schemas.microsoft.com/office/powerpoint/2010/main" val="333845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Check Deposit - Transactions</a:t>
            </a:r>
          </a:p>
        </p:txBody>
      </p:sp>
      <p:pic>
        <p:nvPicPr>
          <p:cNvPr id="91140" name="Picture 4"/>
          <p:cNvPicPr>
            <a:picLocks noChangeAspect="1" noChangeArrowheads="1"/>
          </p:cNvPicPr>
          <p:nvPr/>
        </p:nvPicPr>
        <p:blipFill>
          <a:blip r:embed="rId2" cstate="print"/>
          <a:stretch>
            <a:fillRect/>
          </a:stretch>
        </p:blipFill>
        <p:spPr bwMode="auto">
          <a:xfrm>
            <a:off x="6740217" y="778495"/>
            <a:ext cx="4494088" cy="2617915"/>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1141" name="Picture 5"/>
          <p:cNvPicPr>
            <a:picLocks noChangeAspect="1" noChangeArrowheads="1"/>
          </p:cNvPicPr>
          <p:nvPr/>
        </p:nvPicPr>
        <p:blipFill>
          <a:blip r:embed="rId3" cstate="print"/>
          <a:stretch>
            <a:fillRect/>
          </a:stretch>
        </p:blipFill>
        <p:spPr bwMode="auto">
          <a:xfrm>
            <a:off x="6918143" y="3533972"/>
            <a:ext cx="4138237" cy="299477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91142" name="Text Box 7"/>
          <p:cNvSpPr txBox="1">
            <a:spLocks noChangeArrowheads="1"/>
          </p:cNvSpPr>
          <p:nvPr/>
        </p:nvSpPr>
        <p:spPr bwMode="auto">
          <a:xfrm>
            <a:off x="10934176" y="445291"/>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1</a:t>
            </a:r>
          </a:p>
        </p:txBody>
      </p:sp>
      <p:sp>
        <p:nvSpPr>
          <p:cNvPr id="91143" name="Text Box 8"/>
          <p:cNvSpPr txBox="1">
            <a:spLocks noChangeArrowheads="1"/>
          </p:cNvSpPr>
          <p:nvPr/>
        </p:nvSpPr>
        <p:spPr bwMode="auto">
          <a:xfrm>
            <a:off x="10760004" y="3487171"/>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a:solidFill>
                  <a:schemeClr val="tx1"/>
                </a:solidFill>
              </a:rPr>
              <a:t>2</a:t>
            </a:r>
          </a:p>
        </p:txBody>
      </p:sp>
      <p:sp>
        <p:nvSpPr>
          <p:cNvPr id="3" name="Rectangle 2">
            <a:extLst>
              <a:ext uri="{FF2B5EF4-FFF2-40B4-BE49-F238E27FC236}">
                <a16:creationId xmlns:a16="http://schemas.microsoft.com/office/drawing/2014/main" id="{EC8A3D39-4AA8-4567-A689-D5CAD8E20600}"/>
              </a:ext>
            </a:extLst>
          </p:cNvPr>
          <p:cNvSpPr/>
          <p:nvPr/>
        </p:nvSpPr>
        <p:spPr>
          <a:xfrm>
            <a:off x="227013" y="980728"/>
            <a:ext cx="5868987" cy="5186035"/>
          </a:xfrm>
          <a:prstGeom prst="rect">
            <a:avLst/>
          </a:prstGeom>
        </p:spPr>
        <p:txBody>
          <a:bodyPr wrap="square">
            <a:spAutoFit/>
          </a:bodyPr>
          <a:lstStyle/>
          <a:p>
            <a:pPr>
              <a:spcBef>
                <a:spcPts val="1800"/>
              </a:spcBef>
              <a:buFontTx/>
              <a:buNone/>
              <a:defRPr/>
            </a:pPr>
            <a:r>
              <a:rPr lang="en-US" sz="1600" b="1" dirty="0">
                <a:latin typeface="+mj-lt"/>
                <a:cs typeface="Arial" pitchFamily="34" charset="0"/>
              </a:rPr>
              <a:t>Posting Example:</a:t>
            </a:r>
          </a:p>
          <a:p>
            <a:pPr marL="342900" indent="-342900">
              <a:spcBef>
                <a:spcPts val="1800"/>
              </a:spcBef>
              <a:buClr>
                <a:schemeClr val="accent1"/>
              </a:buClr>
              <a:buFont typeface="+mj-lt"/>
              <a:buAutoNum type="arabicPeriod"/>
              <a:defRPr/>
            </a:pPr>
            <a:r>
              <a:rPr lang="en-US" sz="1600" dirty="0">
                <a:latin typeface="+mj-lt"/>
                <a:cs typeface="Arial" pitchFamily="34" charset="0"/>
              </a:rPr>
              <a:t>Review the open items of the Customer</a:t>
            </a:r>
          </a:p>
          <a:p>
            <a:pPr marL="342900" indent="-342900">
              <a:spcBef>
                <a:spcPts val="1800"/>
              </a:spcBef>
              <a:buClr>
                <a:schemeClr val="accent1"/>
              </a:buClr>
              <a:buFont typeface="+mj-lt"/>
              <a:buAutoNum type="arabicPeriod"/>
              <a:defRPr/>
            </a:pPr>
            <a:r>
              <a:rPr lang="en-US" sz="1600" dirty="0">
                <a:latin typeface="+mj-lt"/>
                <a:cs typeface="Arial" pitchFamily="34" charset="0"/>
              </a:rPr>
              <a:t>Go to transaction FF68 [Banks </a:t>
            </a:r>
            <a:r>
              <a:rPr lang="en-US" sz="1600" dirty="0">
                <a:latin typeface="+mj-lt"/>
                <a:cs typeface="Arial" pitchFamily="34" charset="0"/>
                <a:sym typeface="Wingdings" pitchFamily="2" charset="2"/>
              </a:rPr>
              <a:t> Input  Check Deposit  Manual entry] and enter the specifications as shown. Processing type chosen here is 4 i.e. Online processing</a:t>
            </a:r>
          </a:p>
          <a:p>
            <a:pPr marL="342900" indent="-342900">
              <a:spcBef>
                <a:spcPts val="1800"/>
              </a:spcBef>
              <a:buClr>
                <a:schemeClr val="accent1"/>
              </a:buClr>
              <a:buFont typeface="+mj-lt"/>
              <a:buAutoNum type="arabicPeriod"/>
              <a:defRPr/>
            </a:pPr>
            <a:r>
              <a:rPr lang="en-US" sz="1600" dirty="0">
                <a:latin typeface="+mj-lt"/>
                <a:cs typeface="Arial" pitchFamily="34" charset="0"/>
                <a:sym typeface="Wingdings" pitchFamily="2" charset="2"/>
              </a:rPr>
              <a:t>On next screen enter the data as shown i.e. check deposit list</a:t>
            </a:r>
          </a:p>
          <a:p>
            <a:pPr marL="342900" indent="-342900">
              <a:spcBef>
                <a:spcPts val="1800"/>
              </a:spcBef>
              <a:buClr>
                <a:schemeClr val="accent1"/>
              </a:buClr>
              <a:buFont typeface="+mj-lt"/>
              <a:buAutoNum type="arabicPeriod"/>
              <a:defRPr/>
            </a:pPr>
            <a:r>
              <a:rPr lang="en-US" sz="1600" dirty="0">
                <a:latin typeface="+mj-lt"/>
                <a:cs typeface="Arial" pitchFamily="34" charset="0"/>
                <a:sym typeface="Wingdings" pitchFamily="2" charset="2"/>
              </a:rPr>
              <a:t>On the next screen edit the check list by giving amount and document number. Here we can choose other variant by view  other account assignment and enter the other details. To enter several values in an account assignment field (for example document no., invoice amount), select </a:t>
            </a:r>
            <a:r>
              <a:rPr lang="en-US" sz="1600" i="1" dirty="0">
                <a:latin typeface="+mj-lt"/>
                <a:cs typeface="Arial" pitchFamily="34" charset="0"/>
                <a:sym typeface="Wingdings" pitchFamily="2" charset="2"/>
              </a:rPr>
              <a:t>Edit</a:t>
            </a:r>
            <a:r>
              <a:rPr lang="en-US" sz="1600" dirty="0">
                <a:latin typeface="+mj-lt"/>
                <a:cs typeface="Arial" pitchFamily="34" charset="0"/>
                <a:sym typeface="Wingdings" pitchFamily="2" charset="2"/>
              </a:rPr>
              <a:t>  Value set</a:t>
            </a:r>
          </a:p>
          <a:p>
            <a:pPr marL="342900" indent="-342900">
              <a:spcBef>
                <a:spcPts val="1800"/>
              </a:spcBef>
              <a:buClr>
                <a:schemeClr val="accent1"/>
              </a:buClr>
              <a:buFont typeface="+mj-lt"/>
              <a:buAutoNum type="arabicPeriod"/>
              <a:defRPr/>
            </a:pPr>
            <a:r>
              <a:rPr lang="en-US" sz="1600" dirty="0">
                <a:latin typeface="+mj-lt"/>
                <a:cs typeface="Arial" pitchFamily="34" charset="0"/>
                <a:sym typeface="Wingdings" pitchFamily="2" charset="2"/>
              </a:rPr>
              <a:t>Choose </a:t>
            </a:r>
            <a:r>
              <a:rPr lang="en-US" sz="1600" i="1" dirty="0">
                <a:latin typeface="+mj-lt"/>
                <a:cs typeface="Arial" pitchFamily="34" charset="0"/>
                <a:sym typeface="Wingdings" pitchFamily="2" charset="2"/>
              </a:rPr>
              <a:t>Check deposit trans </a:t>
            </a:r>
            <a:r>
              <a:rPr lang="en-US" sz="1600" dirty="0">
                <a:latin typeface="+mj-lt"/>
                <a:cs typeface="Arial" pitchFamily="34" charset="0"/>
                <a:sym typeface="Wingdings" pitchFamily="2" charset="2"/>
              </a:rPr>
              <a:t> </a:t>
            </a:r>
            <a:r>
              <a:rPr lang="en-US" sz="1600" i="1" dirty="0">
                <a:latin typeface="+mj-lt"/>
                <a:cs typeface="Arial" pitchFamily="34" charset="0"/>
                <a:sym typeface="Wingdings" pitchFamily="2" charset="2"/>
              </a:rPr>
              <a:t>Save</a:t>
            </a:r>
          </a:p>
        </p:txBody>
      </p:sp>
    </p:spTree>
    <p:extLst>
      <p:ext uri="{BB962C8B-B14F-4D97-AF65-F5344CB8AC3E}">
        <p14:creationId xmlns:p14="http://schemas.microsoft.com/office/powerpoint/2010/main" val="2176760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4"/>
          <p:cNvPicPr>
            <a:picLocks noChangeAspect="1" noChangeArrowheads="1"/>
          </p:cNvPicPr>
          <p:nvPr/>
        </p:nvPicPr>
        <p:blipFill>
          <a:blip r:embed="rId2" cstate="print"/>
          <a:srcRect/>
          <a:stretch>
            <a:fillRect/>
          </a:stretch>
        </p:blipFill>
        <p:spPr bwMode="auto">
          <a:xfrm>
            <a:off x="6902452" y="944488"/>
            <a:ext cx="4572000" cy="32766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2164" name="Picture 5"/>
          <p:cNvPicPr>
            <a:picLocks noChangeAspect="1" noChangeArrowheads="1"/>
          </p:cNvPicPr>
          <p:nvPr/>
        </p:nvPicPr>
        <p:blipFill>
          <a:blip r:embed="rId3" cstate="print"/>
          <a:srcRect/>
          <a:stretch>
            <a:fillRect/>
          </a:stretch>
        </p:blipFill>
        <p:spPr bwMode="auto">
          <a:xfrm>
            <a:off x="6502402" y="4322457"/>
            <a:ext cx="5372100" cy="215265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FFAE9938-C25C-40F9-A86B-465B7C6FDE52}"/>
              </a:ext>
            </a:extLst>
          </p:cNvPr>
          <p:cNvSpPr>
            <a:spLocks noGrp="1"/>
          </p:cNvSpPr>
          <p:nvPr>
            <p:ph type="title"/>
          </p:nvPr>
        </p:nvSpPr>
        <p:spPr/>
        <p:txBody>
          <a:bodyPr/>
          <a:lstStyle/>
          <a:p>
            <a:endParaRPr lang="en-US"/>
          </a:p>
        </p:txBody>
      </p:sp>
      <p:sp>
        <p:nvSpPr>
          <p:cNvPr id="8" name="Rectangle 7">
            <a:extLst>
              <a:ext uri="{FF2B5EF4-FFF2-40B4-BE49-F238E27FC236}">
                <a16:creationId xmlns:a16="http://schemas.microsoft.com/office/drawing/2014/main" id="{01DB2E70-E954-4EEB-AB27-F54875238FD4}"/>
              </a:ext>
            </a:extLst>
          </p:cNvPr>
          <p:cNvSpPr/>
          <p:nvPr/>
        </p:nvSpPr>
        <p:spPr>
          <a:xfrm>
            <a:off x="227013" y="980728"/>
            <a:ext cx="6249987" cy="5724644"/>
          </a:xfrm>
          <a:prstGeom prst="rect">
            <a:avLst/>
          </a:prstGeom>
        </p:spPr>
        <p:txBody>
          <a:bodyPr wrap="square">
            <a:spAutoFit/>
          </a:bodyPr>
          <a:lstStyle/>
          <a:p>
            <a:pPr marL="342900" indent="-342900">
              <a:spcBef>
                <a:spcPts val="600"/>
              </a:spcBef>
              <a:buClr>
                <a:schemeClr val="accent1"/>
              </a:buClr>
              <a:buFont typeface="+mj-lt"/>
              <a:buAutoNum type="arabicPeriod" startAt="6"/>
              <a:defRPr/>
            </a:pPr>
            <a:r>
              <a:rPr lang="en-US" sz="1600" dirty="0">
                <a:latin typeface="+mj-lt"/>
                <a:cs typeface="Arial" pitchFamily="34" charset="0"/>
              </a:rPr>
              <a:t>The system displays the screen with the basic data again</a:t>
            </a:r>
          </a:p>
          <a:p>
            <a:pPr marL="719138" lvl="1" indent="-358775">
              <a:spcBef>
                <a:spcPts val="600"/>
              </a:spcBef>
              <a:buClr>
                <a:schemeClr val="accent1"/>
              </a:buClr>
              <a:buFont typeface="Wingdings" panose="05000000000000000000" pitchFamily="2" charset="2"/>
              <a:buChar char="§"/>
              <a:defRPr/>
            </a:pPr>
            <a:r>
              <a:rPr lang="en-US" sz="1600" dirty="0">
                <a:latin typeface="+mj-lt"/>
                <a:cs typeface="Arial" pitchFamily="34" charset="0"/>
              </a:rPr>
              <a:t>After you save the transaction, the system stores the check deposit list in the database but does not post it yet. You can change the list as long as it has not been posted yet. After the posting process has been started, you cannot make any changes</a:t>
            </a:r>
          </a:p>
          <a:p>
            <a:pPr marL="719138" lvl="1" indent="-358775">
              <a:spcBef>
                <a:spcPts val="600"/>
              </a:spcBef>
              <a:buClr>
                <a:schemeClr val="accent1"/>
              </a:buClr>
              <a:buFont typeface="Wingdings" panose="05000000000000000000" pitchFamily="2" charset="2"/>
              <a:buChar char="§"/>
              <a:defRPr/>
            </a:pPr>
            <a:r>
              <a:rPr lang="en-US" sz="1600" dirty="0">
                <a:latin typeface="+mj-lt"/>
                <a:cs typeface="Arial" pitchFamily="34" charset="0"/>
              </a:rPr>
              <a:t>To make changes to a list not posted yet, branch from the basic data screen to the entry screen by choosing </a:t>
            </a:r>
            <a:r>
              <a:rPr lang="en-US" sz="1600" i="1" dirty="0">
                <a:latin typeface="+mj-lt"/>
                <a:cs typeface="Arial" pitchFamily="34" charset="0"/>
              </a:rPr>
              <a:t>Enter</a:t>
            </a:r>
            <a:endParaRPr lang="en-US" sz="1600" dirty="0">
              <a:latin typeface="+mj-lt"/>
              <a:cs typeface="Arial" pitchFamily="34" charset="0"/>
            </a:endParaRPr>
          </a:p>
          <a:p>
            <a:pPr marL="609585" indent="-609585">
              <a:spcBef>
                <a:spcPts val="600"/>
              </a:spcBef>
              <a:buClr>
                <a:schemeClr val="accent1"/>
              </a:buClr>
              <a:buFont typeface="+mj-lt"/>
              <a:buAutoNum type="arabicPeriod" startAt="7"/>
              <a:defRPr/>
            </a:pPr>
            <a:r>
              <a:rPr lang="en-US" sz="1600" dirty="0">
                <a:latin typeface="+mj-lt"/>
                <a:cs typeface="Arial" pitchFamily="34" charset="0"/>
              </a:rPr>
              <a:t>Check deposit lists created in the current work session can be posted either separately or all at once. To post your incoming checks, go to the basic data screen and choose </a:t>
            </a:r>
            <a:r>
              <a:rPr lang="en-US" sz="1600" i="1" dirty="0">
                <a:latin typeface="+mj-lt"/>
                <a:cs typeface="Arial" pitchFamily="34" charset="0"/>
              </a:rPr>
              <a:t>Check deposit trans. </a:t>
            </a:r>
            <a:br>
              <a:rPr lang="en-US" sz="1600" i="1" dirty="0">
                <a:latin typeface="+mj-lt"/>
                <a:cs typeface="Arial" pitchFamily="34" charset="0"/>
              </a:rPr>
            </a:br>
            <a:r>
              <a:rPr lang="en-US" sz="1600" i="1"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Post </a:t>
            </a:r>
            <a:r>
              <a:rPr lang="en-US" sz="1600" i="1" dirty="0">
                <a:latin typeface="+mj-lt"/>
                <a:cs typeface="Arial" pitchFamily="34" charset="0"/>
                <a:sym typeface="Wingdings" pitchFamily="2" charset="2"/>
              </a:rPr>
              <a:t></a:t>
            </a:r>
            <a:r>
              <a:rPr lang="en-US" sz="1600" i="1" dirty="0">
                <a:latin typeface="+mj-lt"/>
                <a:cs typeface="Arial" pitchFamily="34" charset="0"/>
              </a:rPr>
              <a:t> Individual list or All processed lists</a:t>
            </a:r>
          </a:p>
          <a:p>
            <a:pPr marL="609585" indent="-609585">
              <a:spcBef>
                <a:spcPts val="600"/>
              </a:spcBef>
              <a:buClr>
                <a:schemeClr val="accent1"/>
              </a:buClr>
              <a:buFont typeface="+mj-lt"/>
              <a:buAutoNum type="arabicPeriod" startAt="7"/>
              <a:defRPr/>
            </a:pPr>
            <a:r>
              <a:rPr lang="en-US" sz="1600" dirty="0">
                <a:latin typeface="+mj-lt"/>
                <a:cs typeface="Arial" pitchFamily="34" charset="0"/>
              </a:rPr>
              <a:t>Review the update account statement / check deposit transaction. The screen shot attached</a:t>
            </a:r>
          </a:p>
          <a:p>
            <a:pPr marL="609585" indent="-609585">
              <a:spcBef>
                <a:spcPts val="600"/>
              </a:spcBef>
              <a:buClr>
                <a:schemeClr val="accent1"/>
              </a:buClr>
              <a:buFont typeface="+mj-lt"/>
              <a:buAutoNum type="arabicPeriod" startAt="7"/>
              <a:defRPr/>
            </a:pPr>
            <a:r>
              <a:rPr lang="en-US" sz="1600" dirty="0">
                <a:latin typeface="+mj-lt"/>
                <a:cs typeface="Arial" pitchFamily="34" charset="0"/>
              </a:rPr>
              <a:t>Review the customer account statement. The screen shot attached</a:t>
            </a:r>
          </a:p>
          <a:p>
            <a:pPr marL="609585" indent="-609585">
              <a:spcBef>
                <a:spcPts val="600"/>
              </a:spcBef>
              <a:buClr>
                <a:schemeClr val="accent1"/>
              </a:buClr>
              <a:buFont typeface="+mj-lt"/>
              <a:buAutoNum type="arabicPeriod" startAt="7"/>
              <a:defRPr/>
            </a:pPr>
            <a:r>
              <a:rPr lang="en-US" sz="1600" dirty="0">
                <a:latin typeface="+mj-lt"/>
                <a:cs typeface="Arial" pitchFamily="34" charset="0"/>
              </a:rPr>
              <a:t>Review the documents posted. The screen shot attached</a:t>
            </a:r>
          </a:p>
        </p:txBody>
      </p:sp>
      <p:sp>
        <p:nvSpPr>
          <p:cNvPr id="9" name="Text Box 7">
            <a:extLst>
              <a:ext uri="{FF2B5EF4-FFF2-40B4-BE49-F238E27FC236}">
                <a16:creationId xmlns:a16="http://schemas.microsoft.com/office/drawing/2014/main" id="{68277080-B019-4835-A567-9AD080755715}"/>
              </a:ext>
            </a:extLst>
          </p:cNvPr>
          <p:cNvSpPr txBox="1">
            <a:spLocks noChangeArrowheads="1"/>
          </p:cNvSpPr>
          <p:nvPr/>
        </p:nvSpPr>
        <p:spPr bwMode="auto">
          <a:xfrm>
            <a:off x="11146252" y="722914"/>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3</a:t>
            </a:r>
          </a:p>
        </p:txBody>
      </p:sp>
      <p:sp>
        <p:nvSpPr>
          <p:cNvPr id="10" name="Text Box 8">
            <a:extLst>
              <a:ext uri="{FF2B5EF4-FFF2-40B4-BE49-F238E27FC236}">
                <a16:creationId xmlns:a16="http://schemas.microsoft.com/office/drawing/2014/main" id="{1FAB0D92-C155-490D-BAF2-6406BE853CD4}"/>
              </a:ext>
            </a:extLst>
          </p:cNvPr>
          <p:cNvSpPr txBox="1">
            <a:spLocks noChangeArrowheads="1"/>
          </p:cNvSpPr>
          <p:nvPr/>
        </p:nvSpPr>
        <p:spPr bwMode="auto">
          <a:xfrm>
            <a:off x="11549024" y="4192050"/>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4</a:t>
            </a:r>
          </a:p>
        </p:txBody>
      </p:sp>
    </p:spTree>
    <p:extLst>
      <p:ext uri="{BB962C8B-B14F-4D97-AF65-F5344CB8AC3E}">
        <p14:creationId xmlns:p14="http://schemas.microsoft.com/office/powerpoint/2010/main" val="24738500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cstate="print"/>
          <a:srcRect/>
          <a:stretch>
            <a:fillRect/>
          </a:stretch>
        </p:blipFill>
        <p:spPr bwMode="auto">
          <a:xfrm>
            <a:off x="227349" y="859743"/>
            <a:ext cx="5486400" cy="3033963"/>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3187" name="Picture 5"/>
          <p:cNvPicPr>
            <a:picLocks noChangeAspect="1" noChangeArrowheads="1"/>
          </p:cNvPicPr>
          <p:nvPr/>
        </p:nvPicPr>
        <p:blipFill>
          <a:blip r:embed="rId3" cstate="print"/>
          <a:srcRect/>
          <a:stretch>
            <a:fillRect/>
          </a:stretch>
        </p:blipFill>
        <p:spPr bwMode="auto">
          <a:xfrm>
            <a:off x="6240016" y="820530"/>
            <a:ext cx="5647184" cy="3069972"/>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3188" name="Picture 6"/>
          <p:cNvPicPr>
            <a:picLocks noChangeAspect="1" noChangeArrowheads="1"/>
          </p:cNvPicPr>
          <p:nvPr/>
        </p:nvPicPr>
        <p:blipFill>
          <a:blip r:embed="rId4" cstate="print"/>
          <a:srcRect/>
          <a:stretch>
            <a:fillRect/>
          </a:stretch>
        </p:blipFill>
        <p:spPr bwMode="auto">
          <a:xfrm>
            <a:off x="227349" y="4112908"/>
            <a:ext cx="5588000" cy="23622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3189" name="Picture 7"/>
          <p:cNvPicPr>
            <a:picLocks noChangeAspect="1" noChangeArrowheads="1"/>
          </p:cNvPicPr>
          <p:nvPr/>
        </p:nvPicPr>
        <p:blipFill>
          <a:blip r:embed="rId5" cstate="print"/>
          <a:srcRect/>
          <a:stretch>
            <a:fillRect/>
          </a:stretch>
        </p:blipFill>
        <p:spPr bwMode="auto">
          <a:xfrm>
            <a:off x="6317765" y="4185012"/>
            <a:ext cx="5598010" cy="229009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3328A883-FEBD-4AD3-BDB8-A03434CFC574}"/>
              </a:ext>
            </a:extLst>
          </p:cNvPr>
          <p:cNvSpPr>
            <a:spLocks noGrp="1"/>
          </p:cNvSpPr>
          <p:nvPr>
            <p:ph type="title"/>
          </p:nvPr>
        </p:nvSpPr>
        <p:spPr/>
        <p:txBody>
          <a:bodyPr/>
          <a:lstStyle/>
          <a:p>
            <a:endParaRPr lang="en-US"/>
          </a:p>
        </p:txBody>
      </p:sp>
      <p:sp>
        <p:nvSpPr>
          <p:cNvPr id="11" name="Text Box 7">
            <a:extLst>
              <a:ext uri="{FF2B5EF4-FFF2-40B4-BE49-F238E27FC236}">
                <a16:creationId xmlns:a16="http://schemas.microsoft.com/office/drawing/2014/main" id="{2FCC07B2-623B-48AD-94E0-6CE86031F925}"/>
              </a:ext>
            </a:extLst>
          </p:cNvPr>
          <p:cNvSpPr txBox="1">
            <a:spLocks noChangeArrowheads="1"/>
          </p:cNvSpPr>
          <p:nvPr/>
        </p:nvSpPr>
        <p:spPr bwMode="auto">
          <a:xfrm>
            <a:off x="5445606" y="669709"/>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5</a:t>
            </a:r>
          </a:p>
        </p:txBody>
      </p:sp>
      <p:sp>
        <p:nvSpPr>
          <p:cNvPr id="12" name="Text Box 7">
            <a:extLst>
              <a:ext uri="{FF2B5EF4-FFF2-40B4-BE49-F238E27FC236}">
                <a16:creationId xmlns:a16="http://schemas.microsoft.com/office/drawing/2014/main" id="{5F322C4C-FFFB-45F4-B56A-DAB70A3DA155}"/>
              </a:ext>
            </a:extLst>
          </p:cNvPr>
          <p:cNvSpPr txBox="1">
            <a:spLocks noChangeArrowheads="1"/>
          </p:cNvSpPr>
          <p:nvPr/>
        </p:nvSpPr>
        <p:spPr bwMode="auto">
          <a:xfrm>
            <a:off x="11582938" y="669709"/>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6</a:t>
            </a:r>
          </a:p>
        </p:txBody>
      </p:sp>
      <p:sp>
        <p:nvSpPr>
          <p:cNvPr id="13" name="Text Box 7">
            <a:extLst>
              <a:ext uri="{FF2B5EF4-FFF2-40B4-BE49-F238E27FC236}">
                <a16:creationId xmlns:a16="http://schemas.microsoft.com/office/drawing/2014/main" id="{B98D7A65-F25A-4B19-9D2F-A957D86D93CA}"/>
              </a:ext>
            </a:extLst>
          </p:cNvPr>
          <p:cNvSpPr txBox="1">
            <a:spLocks noChangeArrowheads="1"/>
          </p:cNvSpPr>
          <p:nvPr/>
        </p:nvSpPr>
        <p:spPr bwMode="auto">
          <a:xfrm>
            <a:off x="5445606" y="404613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7</a:t>
            </a:r>
          </a:p>
        </p:txBody>
      </p:sp>
      <p:sp>
        <p:nvSpPr>
          <p:cNvPr id="14" name="Text Box 7">
            <a:extLst>
              <a:ext uri="{FF2B5EF4-FFF2-40B4-BE49-F238E27FC236}">
                <a16:creationId xmlns:a16="http://schemas.microsoft.com/office/drawing/2014/main" id="{ED7EFF4C-4801-4A50-AFDE-AC131F10B73F}"/>
              </a:ext>
            </a:extLst>
          </p:cNvPr>
          <p:cNvSpPr txBox="1">
            <a:spLocks noChangeArrowheads="1"/>
          </p:cNvSpPr>
          <p:nvPr/>
        </p:nvSpPr>
        <p:spPr bwMode="auto">
          <a:xfrm>
            <a:off x="11582938" y="404613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solidFill>
                  <a:schemeClr val="tx1"/>
                </a:solidFill>
              </a:rPr>
              <a:t>8</a:t>
            </a:r>
          </a:p>
        </p:txBody>
      </p:sp>
    </p:spTree>
    <p:extLst>
      <p:ext uri="{BB962C8B-B14F-4D97-AF65-F5344CB8AC3E}">
        <p14:creationId xmlns:p14="http://schemas.microsoft.com/office/powerpoint/2010/main" val="829262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49386-DE33-46E3-9393-DC72AC3DB000}"/>
              </a:ext>
            </a:extLst>
          </p:cNvPr>
          <p:cNvSpPr>
            <a:spLocks noGrp="1"/>
          </p:cNvSpPr>
          <p:nvPr>
            <p:ph type="title"/>
          </p:nvPr>
        </p:nvSpPr>
        <p:spPr/>
        <p:txBody>
          <a:bodyPr/>
          <a:lstStyle/>
          <a:p>
            <a:r>
              <a:rPr lang="en-US" dirty="0"/>
              <a:t>Manage Check Deposits</a:t>
            </a:r>
          </a:p>
        </p:txBody>
      </p:sp>
      <p:pic>
        <p:nvPicPr>
          <p:cNvPr id="8" name="Picture 7">
            <a:extLst>
              <a:ext uri="{FF2B5EF4-FFF2-40B4-BE49-F238E27FC236}">
                <a16:creationId xmlns:a16="http://schemas.microsoft.com/office/drawing/2014/main" id="{0CFE9EAE-7442-4D89-8FE4-4F502476C5AC}"/>
              </a:ext>
            </a:extLst>
          </p:cNvPr>
          <p:cNvPicPr>
            <a:picLocks noChangeAspect="1"/>
          </p:cNvPicPr>
          <p:nvPr/>
        </p:nvPicPr>
        <p:blipFill>
          <a:blip r:embed="rId2"/>
          <a:stretch>
            <a:fillRect/>
          </a:stretch>
        </p:blipFill>
        <p:spPr>
          <a:xfrm>
            <a:off x="1693865" y="923866"/>
            <a:ext cx="8804143" cy="2835372"/>
          </a:xfrm>
          <a:prstGeom prst="rect">
            <a:avLst/>
          </a:prstGeom>
        </p:spPr>
      </p:pic>
      <p:sp>
        <p:nvSpPr>
          <p:cNvPr id="7" name="Oval Callout 4">
            <a:extLst>
              <a:ext uri="{FF2B5EF4-FFF2-40B4-BE49-F238E27FC236}">
                <a16:creationId xmlns:a16="http://schemas.microsoft.com/office/drawing/2014/main" id="{C81B8800-2E0F-4CC2-BBB1-E8301483FED7}"/>
              </a:ext>
            </a:extLst>
          </p:cNvPr>
          <p:cNvSpPr/>
          <p:nvPr/>
        </p:nvSpPr>
        <p:spPr>
          <a:xfrm>
            <a:off x="7681855" y="1478281"/>
            <a:ext cx="1726435" cy="333403"/>
          </a:xfrm>
          <a:prstGeom prst="wedgeEllipseCallout">
            <a:avLst>
              <a:gd name="adj1" fmla="val -146676"/>
              <a:gd name="adj2" fmla="val 12689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Enter Variant</a:t>
            </a:r>
            <a:endParaRPr lang="en-US" sz="800" b="1" dirty="0">
              <a:solidFill>
                <a:schemeClr val="tx1"/>
              </a:solidFill>
            </a:endParaRPr>
          </a:p>
        </p:txBody>
      </p:sp>
      <p:sp>
        <p:nvSpPr>
          <p:cNvPr id="11" name="Oval Callout 4">
            <a:extLst>
              <a:ext uri="{FF2B5EF4-FFF2-40B4-BE49-F238E27FC236}">
                <a16:creationId xmlns:a16="http://schemas.microsoft.com/office/drawing/2014/main" id="{8922AA3C-4BE4-49A2-AD66-0562EEE119EE}"/>
              </a:ext>
            </a:extLst>
          </p:cNvPr>
          <p:cNvSpPr/>
          <p:nvPr/>
        </p:nvSpPr>
        <p:spPr>
          <a:xfrm>
            <a:off x="8169353" y="1991362"/>
            <a:ext cx="1726435" cy="528644"/>
          </a:xfrm>
          <a:prstGeom prst="wedgeEllipseCallout">
            <a:avLst>
              <a:gd name="adj1" fmla="val -185698"/>
              <a:gd name="adj2" fmla="val 4022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Enter Processing Type</a:t>
            </a:r>
            <a:endParaRPr lang="en-US" sz="800" b="1" dirty="0">
              <a:solidFill>
                <a:schemeClr val="tx1"/>
              </a:solidFill>
            </a:endParaRPr>
          </a:p>
        </p:txBody>
      </p:sp>
      <p:sp>
        <p:nvSpPr>
          <p:cNvPr id="12" name="Oval Callout 4">
            <a:extLst>
              <a:ext uri="{FF2B5EF4-FFF2-40B4-BE49-F238E27FC236}">
                <a16:creationId xmlns:a16="http://schemas.microsoft.com/office/drawing/2014/main" id="{5E6C2C52-3AFD-4E5D-83EC-D83C46E9AFBB}"/>
              </a:ext>
            </a:extLst>
          </p:cNvPr>
          <p:cNvSpPr/>
          <p:nvPr/>
        </p:nvSpPr>
        <p:spPr>
          <a:xfrm>
            <a:off x="8940426" y="2793685"/>
            <a:ext cx="1475575" cy="563315"/>
          </a:xfrm>
          <a:prstGeom prst="wedgeEllipseCallout">
            <a:avLst>
              <a:gd name="adj1" fmla="val 34715"/>
              <a:gd name="adj2" fmla="val 9910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Click “Continue” Button</a:t>
            </a:r>
            <a:endParaRPr lang="en-US" sz="800" b="1" dirty="0">
              <a:solidFill>
                <a:schemeClr val="tx1"/>
              </a:solidFill>
            </a:endParaRPr>
          </a:p>
        </p:txBody>
      </p:sp>
      <p:pic>
        <p:nvPicPr>
          <p:cNvPr id="9" name="Picture 8">
            <a:extLst>
              <a:ext uri="{FF2B5EF4-FFF2-40B4-BE49-F238E27FC236}">
                <a16:creationId xmlns:a16="http://schemas.microsoft.com/office/drawing/2014/main" id="{60DFDDA2-36F1-4DCE-A5F3-6006B99C31C5}"/>
              </a:ext>
            </a:extLst>
          </p:cNvPr>
          <p:cNvPicPr>
            <a:picLocks noChangeAspect="1"/>
          </p:cNvPicPr>
          <p:nvPr/>
        </p:nvPicPr>
        <p:blipFill>
          <a:blip r:embed="rId3"/>
          <a:stretch>
            <a:fillRect/>
          </a:stretch>
        </p:blipFill>
        <p:spPr>
          <a:xfrm>
            <a:off x="1693863" y="3803945"/>
            <a:ext cx="8870092" cy="2685756"/>
          </a:xfrm>
          <a:prstGeom prst="rect">
            <a:avLst/>
          </a:prstGeom>
        </p:spPr>
      </p:pic>
      <p:sp>
        <p:nvSpPr>
          <p:cNvPr id="13" name="Oval Callout 4">
            <a:extLst>
              <a:ext uri="{FF2B5EF4-FFF2-40B4-BE49-F238E27FC236}">
                <a16:creationId xmlns:a16="http://schemas.microsoft.com/office/drawing/2014/main" id="{1C1D82A3-9D89-446C-91B5-36CB151E9750}"/>
              </a:ext>
            </a:extLst>
          </p:cNvPr>
          <p:cNvSpPr/>
          <p:nvPr/>
        </p:nvSpPr>
        <p:spPr>
          <a:xfrm>
            <a:off x="3490828" y="3569209"/>
            <a:ext cx="1278277" cy="476447"/>
          </a:xfrm>
          <a:prstGeom prst="wedgeEllipseCallout">
            <a:avLst>
              <a:gd name="adj1" fmla="val -69109"/>
              <a:gd name="adj2" fmla="val 7269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Enter Bank Key</a:t>
            </a:r>
            <a:endParaRPr lang="en-US" sz="800" b="1" dirty="0">
              <a:solidFill>
                <a:schemeClr val="tx1"/>
              </a:solidFill>
            </a:endParaRPr>
          </a:p>
        </p:txBody>
      </p:sp>
      <p:sp>
        <p:nvSpPr>
          <p:cNvPr id="14" name="Oval Callout 4">
            <a:extLst>
              <a:ext uri="{FF2B5EF4-FFF2-40B4-BE49-F238E27FC236}">
                <a16:creationId xmlns:a16="http://schemas.microsoft.com/office/drawing/2014/main" id="{C7D56E2F-B279-4BBC-9BE6-04CFB2B6DEE5}"/>
              </a:ext>
            </a:extLst>
          </p:cNvPr>
          <p:cNvSpPr/>
          <p:nvPr/>
        </p:nvSpPr>
        <p:spPr>
          <a:xfrm>
            <a:off x="4906923" y="3646629"/>
            <a:ext cx="1518263" cy="529132"/>
          </a:xfrm>
          <a:prstGeom prst="wedgeEllipseCallout">
            <a:avLst>
              <a:gd name="adj1" fmla="val -133801"/>
              <a:gd name="adj2" fmla="val 6739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 Enter Bank Account Number</a:t>
            </a:r>
            <a:endParaRPr lang="en-US" sz="800" b="1" dirty="0">
              <a:solidFill>
                <a:schemeClr val="tx1"/>
              </a:solidFill>
            </a:endParaRPr>
          </a:p>
        </p:txBody>
      </p:sp>
      <p:sp>
        <p:nvSpPr>
          <p:cNvPr id="15" name="Oval Callout 4">
            <a:extLst>
              <a:ext uri="{FF2B5EF4-FFF2-40B4-BE49-F238E27FC236}">
                <a16:creationId xmlns:a16="http://schemas.microsoft.com/office/drawing/2014/main" id="{2C6A0239-68A6-4E87-8135-E5662362AC4A}"/>
              </a:ext>
            </a:extLst>
          </p:cNvPr>
          <p:cNvSpPr/>
          <p:nvPr/>
        </p:nvSpPr>
        <p:spPr>
          <a:xfrm>
            <a:off x="5199331" y="4183971"/>
            <a:ext cx="1157783" cy="462520"/>
          </a:xfrm>
          <a:prstGeom prst="wedgeEllipseCallout">
            <a:avLst>
              <a:gd name="adj1" fmla="val -229508"/>
              <a:gd name="adj2" fmla="val -1206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 Enter Currency</a:t>
            </a:r>
            <a:endParaRPr lang="en-US" sz="800" b="1" dirty="0">
              <a:solidFill>
                <a:schemeClr val="tx1"/>
              </a:solidFill>
            </a:endParaRPr>
          </a:p>
        </p:txBody>
      </p:sp>
      <p:sp>
        <p:nvSpPr>
          <p:cNvPr id="16" name="Oval Callout 4">
            <a:extLst>
              <a:ext uri="{FF2B5EF4-FFF2-40B4-BE49-F238E27FC236}">
                <a16:creationId xmlns:a16="http://schemas.microsoft.com/office/drawing/2014/main" id="{0224F08E-D58F-4868-81BA-1811028B3B31}"/>
              </a:ext>
            </a:extLst>
          </p:cNvPr>
          <p:cNvSpPr/>
          <p:nvPr/>
        </p:nvSpPr>
        <p:spPr>
          <a:xfrm>
            <a:off x="4243162" y="4634227"/>
            <a:ext cx="1365999" cy="401597"/>
          </a:xfrm>
          <a:prstGeom prst="wedgeEllipseCallout">
            <a:avLst>
              <a:gd name="adj1" fmla="val -132414"/>
              <a:gd name="adj2" fmla="val -9316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 Select Group</a:t>
            </a:r>
            <a:endParaRPr lang="en-US" sz="800" b="1" dirty="0">
              <a:solidFill>
                <a:schemeClr val="tx1"/>
              </a:solidFill>
            </a:endParaRPr>
          </a:p>
        </p:txBody>
      </p:sp>
      <p:sp>
        <p:nvSpPr>
          <p:cNvPr id="17" name="Oval Callout 4">
            <a:extLst>
              <a:ext uri="{FF2B5EF4-FFF2-40B4-BE49-F238E27FC236}">
                <a16:creationId xmlns:a16="http://schemas.microsoft.com/office/drawing/2014/main" id="{7D3F7A53-668C-461D-B299-42BB2AB65967}"/>
              </a:ext>
            </a:extLst>
          </p:cNvPr>
          <p:cNvSpPr/>
          <p:nvPr/>
        </p:nvSpPr>
        <p:spPr>
          <a:xfrm>
            <a:off x="1670305" y="3291882"/>
            <a:ext cx="995193" cy="568751"/>
          </a:xfrm>
          <a:prstGeom prst="wedgeEllipseCallout">
            <a:avLst>
              <a:gd name="adj1" fmla="val 64833"/>
              <a:gd name="adj2" fmla="val 18163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 Select Entry Date</a:t>
            </a:r>
            <a:endParaRPr lang="en-US" sz="800" b="1" dirty="0">
              <a:solidFill>
                <a:schemeClr val="tx1"/>
              </a:solidFill>
            </a:endParaRPr>
          </a:p>
        </p:txBody>
      </p:sp>
      <p:sp>
        <p:nvSpPr>
          <p:cNvPr id="18" name="Oval Callout 4">
            <a:extLst>
              <a:ext uri="{FF2B5EF4-FFF2-40B4-BE49-F238E27FC236}">
                <a16:creationId xmlns:a16="http://schemas.microsoft.com/office/drawing/2014/main" id="{0C0DC764-7977-446D-8978-50E36E82FA4A}"/>
              </a:ext>
            </a:extLst>
          </p:cNvPr>
          <p:cNvSpPr/>
          <p:nvPr/>
        </p:nvSpPr>
        <p:spPr>
          <a:xfrm>
            <a:off x="4116207" y="5337576"/>
            <a:ext cx="1575591" cy="401597"/>
          </a:xfrm>
          <a:prstGeom prst="wedgeEllipseCallout">
            <a:avLst>
              <a:gd name="adj1" fmla="val -122371"/>
              <a:gd name="adj2" fmla="val -15315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 Select Transaction ID</a:t>
            </a:r>
            <a:endParaRPr lang="en-US" sz="800" b="1" dirty="0">
              <a:solidFill>
                <a:schemeClr val="tx1"/>
              </a:solidFill>
            </a:endParaRPr>
          </a:p>
        </p:txBody>
      </p:sp>
      <p:sp>
        <p:nvSpPr>
          <p:cNvPr id="20" name="Oval Callout 4">
            <a:extLst>
              <a:ext uri="{FF2B5EF4-FFF2-40B4-BE49-F238E27FC236}">
                <a16:creationId xmlns:a16="http://schemas.microsoft.com/office/drawing/2014/main" id="{35A71530-6762-4F8C-AF29-6DF3F688E6FC}"/>
              </a:ext>
            </a:extLst>
          </p:cNvPr>
          <p:cNvSpPr/>
          <p:nvPr/>
        </p:nvSpPr>
        <p:spPr>
          <a:xfrm>
            <a:off x="9085913" y="5623560"/>
            <a:ext cx="1201089" cy="586157"/>
          </a:xfrm>
          <a:prstGeom prst="wedgeEllipseCallout">
            <a:avLst>
              <a:gd name="adj1" fmla="val 50806"/>
              <a:gd name="adj2" fmla="val 794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 Click “Continue” Button</a:t>
            </a:r>
            <a:endParaRPr lang="en-US" sz="800" b="1" dirty="0">
              <a:solidFill>
                <a:schemeClr val="tx1"/>
              </a:solidFill>
            </a:endParaRPr>
          </a:p>
        </p:txBody>
      </p:sp>
    </p:spTree>
    <p:extLst>
      <p:ext uri="{BB962C8B-B14F-4D97-AF65-F5344CB8AC3E}">
        <p14:creationId xmlns:p14="http://schemas.microsoft.com/office/powerpoint/2010/main" val="388592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Effect transition="in" filter="fade">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17" grpId="0" animBg="1"/>
      <p:bldP spid="18"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92471A-0D29-46A7-87D5-D6AFE4493AA4}"/>
              </a:ext>
            </a:extLst>
          </p:cNvPr>
          <p:cNvSpPr>
            <a:spLocks noGrp="1"/>
          </p:cNvSpPr>
          <p:nvPr>
            <p:ph type="title"/>
          </p:nvPr>
        </p:nvSpPr>
        <p:spPr/>
        <p:txBody>
          <a:bodyPr/>
          <a:lstStyle/>
          <a:p>
            <a:r>
              <a:rPr lang="en-US" dirty="0"/>
              <a:t>Manage Check Deposits</a:t>
            </a:r>
          </a:p>
        </p:txBody>
      </p:sp>
      <p:pic>
        <p:nvPicPr>
          <p:cNvPr id="7" name="Picture 6">
            <a:extLst>
              <a:ext uri="{FF2B5EF4-FFF2-40B4-BE49-F238E27FC236}">
                <a16:creationId xmlns:a16="http://schemas.microsoft.com/office/drawing/2014/main" id="{E2983688-EE97-4083-8120-E106173B8917}"/>
              </a:ext>
            </a:extLst>
          </p:cNvPr>
          <p:cNvPicPr>
            <a:picLocks noChangeAspect="1"/>
          </p:cNvPicPr>
          <p:nvPr/>
        </p:nvPicPr>
        <p:blipFill>
          <a:blip r:embed="rId2"/>
          <a:stretch>
            <a:fillRect/>
          </a:stretch>
        </p:blipFill>
        <p:spPr>
          <a:xfrm>
            <a:off x="1694514" y="837000"/>
            <a:ext cx="8865487" cy="2736000"/>
          </a:xfrm>
          <a:prstGeom prst="rect">
            <a:avLst/>
          </a:prstGeom>
        </p:spPr>
      </p:pic>
      <p:pic>
        <p:nvPicPr>
          <p:cNvPr id="8" name="Picture 7">
            <a:extLst>
              <a:ext uri="{FF2B5EF4-FFF2-40B4-BE49-F238E27FC236}">
                <a16:creationId xmlns:a16="http://schemas.microsoft.com/office/drawing/2014/main" id="{BC84FAD6-64AF-4A99-89CD-317C7F23B441}"/>
              </a:ext>
            </a:extLst>
          </p:cNvPr>
          <p:cNvPicPr>
            <a:picLocks noChangeAspect="1"/>
          </p:cNvPicPr>
          <p:nvPr/>
        </p:nvPicPr>
        <p:blipFill>
          <a:blip r:embed="rId3"/>
          <a:stretch>
            <a:fillRect/>
          </a:stretch>
        </p:blipFill>
        <p:spPr>
          <a:xfrm>
            <a:off x="1694513" y="3563803"/>
            <a:ext cx="8925227" cy="219396"/>
          </a:xfrm>
          <a:prstGeom prst="rect">
            <a:avLst/>
          </a:prstGeom>
        </p:spPr>
      </p:pic>
      <p:pic>
        <p:nvPicPr>
          <p:cNvPr id="9" name="Picture 8">
            <a:extLst>
              <a:ext uri="{FF2B5EF4-FFF2-40B4-BE49-F238E27FC236}">
                <a16:creationId xmlns:a16="http://schemas.microsoft.com/office/drawing/2014/main" id="{1C3446AC-F03D-469F-B90D-81CBEB087EAF}"/>
              </a:ext>
            </a:extLst>
          </p:cNvPr>
          <p:cNvPicPr>
            <a:picLocks noChangeAspect="1"/>
          </p:cNvPicPr>
          <p:nvPr/>
        </p:nvPicPr>
        <p:blipFill>
          <a:blip r:embed="rId4"/>
          <a:stretch>
            <a:fillRect/>
          </a:stretch>
        </p:blipFill>
        <p:spPr>
          <a:xfrm>
            <a:off x="1694514" y="3796030"/>
            <a:ext cx="8865487" cy="2713975"/>
          </a:xfrm>
          <a:prstGeom prst="rect">
            <a:avLst/>
          </a:prstGeom>
        </p:spPr>
      </p:pic>
      <p:sp>
        <p:nvSpPr>
          <p:cNvPr id="10" name="Oval Callout 4">
            <a:extLst>
              <a:ext uri="{FF2B5EF4-FFF2-40B4-BE49-F238E27FC236}">
                <a16:creationId xmlns:a16="http://schemas.microsoft.com/office/drawing/2014/main" id="{99ABDE7A-EB91-448B-A8E9-774B30A4238D}"/>
              </a:ext>
            </a:extLst>
          </p:cNvPr>
          <p:cNvSpPr/>
          <p:nvPr/>
        </p:nvSpPr>
        <p:spPr>
          <a:xfrm>
            <a:off x="5665828" y="2234090"/>
            <a:ext cx="1724344" cy="344519"/>
          </a:xfrm>
          <a:prstGeom prst="wedgeEllipseCallout">
            <a:avLst>
              <a:gd name="adj1" fmla="val -205934"/>
              <a:gd name="adj2" fmla="val -20674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13. Enter Issuer ID</a:t>
            </a:r>
          </a:p>
        </p:txBody>
      </p:sp>
      <p:sp>
        <p:nvSpPr>
          <p:cNvPr id="11" name="Oval Callout 4">
            <a:extLst>
              <a:ext uri="{FF2B5EF4-FFF2-40B4-BE49-F238E27FC236}">
                <a16:creationId xmlns:a16="http://schemas.microsoft.com/office/drawing/2014/main" id="{3EA7EA69-F002-4AF0-8C2A-4FEA9A5BEAA2}"/>
              </a:ext>
            </a:extLst>
          </p:cNvPr>
          <p:cNvSpPr/>
          <p:nvPr/>
        </p:nvSpPr>
        <p:spPr>
          <a:xfrm>
            <a:off x="5417485" y="2752981"/>
            <a:ext cx="1562436" cy="386459"/>
          </a:xfrm>
          <a:prstGeom prst="wedgeEllipseCallout">
            <a:avLst>
              <a:gd name="adj1" fmla="val -228824"/>
              <a:gd name="adj2" fmla="val -31817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12. Enter Chq. No</a:t>
            </a:r>
          </a:p>
        </p:txBody>
      </p:sp>
      <p:sp>
        <p:nvSpPr>
          <p:cNvPr id="12" name="Oval Callout 4">
            <a:extLst>
              <a:ext uri="{FF2B5EF4-FFF2-40B4-BE49-F238E27FC236}">
                <a16:creationId xmlns:a16="http://schemas.microsoft.com/office/drawing/2014/main" id="{D62404F9-8F3C-4824-9E78-B0A22923C9C7}"/>
              </a:ext>
            </a:extLst>
          </p:cNvPr>
          <p:cNvSpPr/>
          <p:nvPr/>
        </p:nvSpPr>
        <p:spPr>
          <a:xfrm>
            <a:off x="4008120" y="2946213"/>
            <a:ext cx="1439880" cy="360867"/>
          </a:xfrm>
          <a:prstGeom prst="wedgeEllipseCallout">
            <a:avLst>
              <a:gd name="adj1" fmla="val -163003"/>
              <a:gd name="adj2" fmla="val -39197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11. Enter Variant</a:t>
            </a:r>
          </a:p>
        </p:txBody>
      </p:sp>
      <p:sp>
        <p:nvSpPr>
          <p:cNvPr id="13" name="Oval Callout 4">
            <a:extLst>
              <a:ext uri="{FF2B5EF4-FFF2-40B4-BE49-F238E27FC236}">
                <a16:creationId xmlns:a16="http://schemas.microsoft.com/office/drawing/2014/main" id="{00F705F8-253C-41D0-8C38-6DF89D55D7F8}"/>
              </a:ext>
            </a:extLst>
          </p:cNvPr>
          <p:cNvSpPr/>
          <p:nvPr/>
        </p:nvSpPr>
        <p:spPr>
          <a:xfrm>
            <a:off x="6420416" y="1664209"/>
            <a:ext cx="1724344" cy="423919"/>
          </a:xfrm>
          <a:prstGeom prst="wedgeEllipseCallout">
            <a:avLst>
              <a:gd name="adj1" fmla="val -205479"/>
              <a:gd name="adj2" fmla="val -5054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14. Enter Bank Key</a:t>
            </a:r>
          </a:p>
        </p:txBody>
      </p:sp>
      <p:sp>
        <p:nvSpPr>
          <p:cNvPr id="14" name="Oval Callout 4">
            <a:extLst>
              <a:ext uri="{FF2B5EF4-FFF2-40B4-BE49-F238E27FC236}">
                <a16:creationId xmlns:a16="http://schemas.microsoft.com/office/drawing/2014/main" id="{25330E49-0488-49CA-A359-CE61A76C9D71}"/>
              </a:ext>
            </a:extLst>
          </p:cNvPr>
          <p:cNvSpPr/>
          <p:nvPr/>
        </p:nvSpPr>
        <p:spPr>
          <a:xfrm>
            <a:off x="5866476" y="950976"/>
            <a:ext cx="1724344" cy="386059"/>
          </a:xfrm>
          <a:prstGeom prst="wedgeEllipseCallout">
            <a:avLst>
              <a:gd name="adj1" fmla="val -142067"/>
              <a:gd name="adj2" fmla="val 10930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15. Enter Invoice Doc No</a:t>
            </a:r>
          </a:p>
        </p:txBody>
      </p:sp>
      <p:sp>
        <p:nvSpPr>
          <p:cNvPr id="15" name="Oval Callout 4">
            <a:extLst>
              <a:ext uri="{FF2B5EF4-FFF2-40B4-BE49-F238E27FC236}">
                <a16:creationId xmlns:a16="http://schemas.microsoft.com/office/drawing/2014/main" id="{46C377A8-DEFE-46B1-9650-432602CAC744}"/>
              </a:ext>
            </a:extLst>
          </p:cNvPr>
          <p:cNvSpPr/>
          <p:nvPr/>
        </p:nvSpPr>
        <p:spPr>
          <a:xfrm>
            <a:off x="8806269" y="2743199"/>
            <a:ext cx="1395201" cy="406588"/>
          </a:xfrm>
          <a:prstGeom prst="wedgeEllipseCallout">
            <a:avLst>
              <a:gd name="adj1" fmla="val 39077"/>
              <a:gd name="adj2" fmla="val 12080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16. Click ”save” Icon</a:t>
            </a:r>
          </a:p>
        </p:txBody>
      </p:sp>
      <p:sp>
        <p:nvSpPr>
          <p:cNvPr id="18" name="Oval Callout 4">
            <a:extLst>
              <a:ext uri="{FF2B5EF4-FFF2-40B4-BE49-F238E27FC236}">
                <a16:creationId xmlns:a16="http://schemas.microsoft.com/office/drawing/2014/main" id="{B7D522FB-9710-4281-96FE-2D8ED64E8512}"/>
              </a:ext>
            </a:extLst>
          </p:cNvPr>
          <p:cNvSpPr/>
          <p:nvPr/>
        </p:nvSpPr>
        <p:spPr>
          <a:xfrm>
            <a:off x="8133983" y="3275045"/>
            <a:ext cx="1724344" cy="381448"/>
          </a:xfrm>
          <a:prstGeom prst="wedgeEllipseCallout">
            <a:avLst>
              <a:gd name="adj1" fmla="val 68924"/>
              <a:gd name="adj2" fmla="val 6641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17. Click ”Continue” Icon</a:t>
            </a:r>
          </a:p>
        </p:txBody>
      </p:sp>
      <p:grpSp>
        <p:nvGrpSpPr>
          <p:cNvPr id="2" name="Group 1"/>
          <p:cNvGrpSpPr/>
          <p:nvPr/>
        </p:nvGrpSpPr>
        <p:grpSpPr>
          <a:xfrm>
            <a:off x="1756438" y="4366727"/>
            <a:ext cx="6634895" cy="2076336"/>
            <a:chOff x="232437" y="4366727"/>
            <a:chExt cx="6634894" cy="2076336"/>
          </a:xfrm>
        </p:grpSpPr>
        <p:sp>
          <p:nvSpPr>
            <p:cNvPr id="17" name="Rounded Rectangle 11">
              <a:extLst>
                <a:ext uri="{FF2B5EF4-FFF2-40B4-BE49-F238E27FC236}">
                  <a16:creationId xmlns:a16="http://schemas.microsoft.com/office/drawing/2014/main" id="{37CCF32A-52D3-4600-84C4-1EBB4B8BC7EE}"/>
                </a:ext>
              </a:extLst>
            </p:cNvPr>
            <p:cNvSpPr/>
            <p:nvPr/>
          </p:nvSpPr>
          <p:spPr>
            <a:xfrm>
              <a:off x="232437" y="4430632"/>
              <a:ext cx="3835563" cy="2012431"/>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9" name="Oval Callout 4">
              <a:extLst>
                <a:ext uri="{FF2B5EF4-FFF2-40B4-BE49-F238E27FC236}">
                  <a16:creationId xmlns:a16="http://schemas.microsoft.com/office/drawing/2014/main" id="{FADD7F6A-65CE-40BF-B5F9-C8D86D3B5EE9}"/>
                </a:ext>
              </a:extLst>
            </p:cNvPr>
            <p:cNvSpPr/>
            <p:nvPr/>
          </p:nvSpPr>
          <p:spPr>
            <a:xfrm>
              <a:off x="5101750" y="4366727"/>
              <a:ext cx="1765581" cy="540553"/>
            </a:xfrm>
            <a:prstGeom prst="wedgeEllipseCallout">
              <a:avLst>
                <a:gd name="adj1" fmla="val -209156"/>
                <a:gd name="adj2" fmla="val 20582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18. Total Cheq. Amount Displayed</a:t>
              </a:r>
            </a:p>
          </p:txBody>
        </p:sp>
      </p:grpSp>
    </p:spTree>
    <p:extLst>
      <p:ext uri="{BB962C8B-B14F-4D97-AF65-F5344CB8AC3E}">
        <p14:creationId xmlns:p14="http://schemas.microsoft.com/office/powerpoint/2010/main" val="22473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1000" fill="hold"/>
                                        <p:tgtEl>
                                          <p:spTgt spid="8"/>
                                        </p:tgtEl>
                                        <p:attrNameLst>
                                          <p:attrName>ppt_w</p:attrName>
                                        </p:attrNameLst>
                                      </p:cBhvr>
                                      <p:tavLst>
                                        <p:tav tm="0">
                                          <p:val>
                                            <p:fltVal val="0"/>
                                          </p:val>
                                        </p:tav>
                                        <p:tav tm="100000">
                                          <p:val>
                                            <p:strVal val="#ppt_w"/>
                                          </p:val>
                                        </p:tav>
                                      </p:tavLst>
                                    </p:anim>
                                    <p:anim calcmode="lin" valueType="num">
                                      <p:cBhvr>
                                        <p:cTn id="57" dur="1000" fill="hold"/>
                                        <p:tgtEl>
                                          <p:spTgt spid="8"/>
                                        </p:tgtEl>
                                        <p:attrNameLst>
                                          <p:attrName>ppt_h</p:attrName>
                                        </p:attrNameLst>
                                      </p:cBhvr>
                                      <p:tavLst>
                                        <p:tav tm="0">
                                          <p:val>
                                            <p:fltVal val="0"/>
                                          </p:val>
                                        </p:tav>
                                        <p:tav tm="100000">
                                          <p:val>
                                            <p:strVal val="#ppt_h"/>
                                          </p:val>
                                        </p:tav>
                                      </p:tavLst>
                                    </p:anim>
                                    <p:animEffect transition="in" filter="fade">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1000" fill="hold"/>
                                        <p:tgtEl>
                                          <p:spTgt spid="9"/>
                                        </p:tgtEl>
                                        <p:attrNameLst>
                                          <p:attrName>ppt_w</p:attrName>
                                        </p:attrNameLst>
                                      </p:cBhvr>
                                      <p:tavLst>
                                        <p:tav tm="0">
                                          <p:val>
                                            <p:fltVal val="0"/>
                                          </p:val>
                                        </p:tav>
                                        <p:tav tm="100000">
                                          <p:val>
                                            <p:strVal val="#ppt_w"/>
                                          </p:val>
                                        </p:tav>
                                      </p:tavLst>
                                    </p:anim>
                                    <p:anim calcmode="lin" valueType="num">
                                      <p:cBhvr>
                                        <p:cTn id="71" dur="1000" fill="hold"/>
                                        <p:tgtEl>
                                          <p:spTgt spid="9"/>
                                        </p:tgtEl>
                                        <p:attrNameLst>
                                          <p:attrName>ppt_h</p:attrName>
                                        </p:attrNameLst>
                                      </p:cBhvr>
                                      <p:tavLst>
                                        <p:tav tm="0">
                                          <p:val>
                                            <p:fltVal val="0"/>
                                          </p:val>
                                        </p:tav>
                                        <p:tav tm="100000">
                                          <p:val>
                                            <p:strVal val="#ppt_h"/>
                                          </p:val>
                                        </p:tav>
                                      </p:tavLst>
                                    </p:anim>
                                    <p:animEffect transition="in" filter="fade">
                                      <p:cBhvr>
                                        <p:cTn id="72" dur="10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anim calcmode="lin" valueType="num">
                                      <p:cBhvr>
                                        <p:cTn id="78" dur="1000" fill="hold"/>
                                        <p:tgtEl>
                                          <p:spTgt spid="2"/>
                                        </p:tgtEl>
                                        <p:attrNameLst>
                                          <p:attrName>ppt_x</p:attrName>
                                        </p:attrNameLst>
                                      </p:cBhvr>
                                      <p:tavLst>
                                        <p:tav tm="0">
                                          <p:val>
                                            <p:strVal val="#ppt_x"/>
                                          </p:val>
                                        </p:tav>
                                        <p:tav tm="100000">
                                          <p:val>
                                            <p:strVal val="#ppt_x"/>
                                          </p:val>
                                        </p:tav>
                                      </p:tavLst>
                                    </p:anim>
                                    <p:anim calcmode="lin" valueType="num">
                                      <p:cBhvr>
                                        <p:cTn id="7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E5D76C-BFA5-45D0-AF3B-AF017BB9F00F}"/>
              </a:ext>
            </a:extLst>
          </p:cNvPr>
          <p:cNvSpPr>
            <a:spLocks noGrp="1"/>
          </p:cNvSpPr>
          <p:nvPr>
            <p:ph type="title"/>
          </p:nvPr>
        </p:nvSpPr>
        <p:spPr/>
        <p:txBody>
          <a:bodyPr/>
          <a:lstStyle/>
          <a:p>
            <a:r>
              <a:rPr lang="en-US" dirty="0"/>
              <a:t>Manage Check Deposits</a:t>
            </a:r>
          </a:p>
        </p:txBody>
      </p:sp>
      <p:pic>
        <p:nvPicPr>
          <p:cNvPr id="7" name="Picture 6">
            <a:extLst>
              <a:ext uri="{FF2B5EF4-FFF2-40B4-BE49-F238E27FC236}">
                <a16:creationId xmlns:a16="http://schemas.microsoft.com/office/drawing/2014/main" id="{C7AC3B57-5B9A-4857-B5C4-E6197115EA94}"/>
              </a:ext>
            </a:extLst>
          </p:cNvPr>
          <p:cNvPicPr>
            <a:picLocks noChangeAspect="1"/>
          </p:cNvPicPr>
          <p:nvPr/>
        </p:nvPicPr>
        <p:blipFill>
          <a:blip r:embed="rId2"/>
          <a:stretch>
            <a:fillRect/>
          </a:stretch>
        </p:blipFill>
        <p:spPr>
          <a:xfrm>
            <a:off x="1685183" y="3760901"/>
            <a:ext cx="8803431" cy="2732283"/>
          </a:xfrm>
          <a:prstGeom prst="rect">
            <a:avLst/>
          </a:prstGeom>
        </p:spPr>
      </p:pic>
      <p:pic>
        <p:nvPicPr>
          <p:cNvPr id="8" name="Picture 7">
            <a:extLst>
              <a:ext uri="{FF2B5EF4-FFF2-40B4-BE49-F238E27FC236}">
                <a16:creationId xmlns:a16="http://schemas.microsoft.com/office/drawing/2014/main" id="{B2732039-69CE-4E66-9E29-5B0BA70C6C5F}"/>
              </a:ext>
            </a:extLst>
          </p:cNvPr>
          <p:cNvPicPr>
            <a:picLocks noChangeAspect="1"/>
          </p:cNvPicPr>
          <p:nvPr/>
        </p:nvPicPr>
        <p:blipFill>
          <a:blip r:embed="rId3"/>
          <a:stretch>
            <a:fillRect/>
          </a:stretch>
        </p:blipFill>
        <p:spPr>
          <a:xfrm>
            <a:off x="1685183" y="909640"/>
            <a:ext cx="8803431" cy="2851369"/>
          </a:xfrm>
          <a:prstGeom prst="rect">
            <a:avLst/>
          </a:prstGeom>
        </p:spPr>
      </p:pic>
      <p:sp>
        <p:nvSpPr>
          <p:cNvPr id="10" name="Oval Callout 4">
            <a:extLst>
              <a:ext uri="{FF2B5EF4-FFF2-40B4-BE49-F238E27FC236}">
                <a16:creationId xmlns:a16="http://schemas.microsoft.com/office/drawing/2014/main" id="{239AD45D-870F-4E6F-867A-408D7BAE55DD}"/>
              </a:ext>
            </a:extLst>
          </p:cNvPr>
          <p:cNvSpPr/>
          <p:nvPr/>
        </p:nvSpPr>
        <p:spPr>
          <a:xfrm>
            <a:off x="7526670" y="1747274"/>
            <a:ext cx="1265308" cy="650695"/>
          </a:xfrm>
          <a:prstGeom prst="wedgeEllipseCallout">
            <a:avLst>
              <a:gd name="adj1" fmla="val 30616"/>
              <a:gd name="adj2" fmla="val -10798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19. Select Over View Button</a:t>
            </a:r>
            <a:endParaRPr lang="en-US" sz="800" b="1" dirty="0">
              <a:solidFill>
                <a:schemeClr val="tx1"/>
              </a:solidFill>
            </a:endParaRPr>
          </a:p>
        </p:txBody>
      </p:sp>
      <p:grpSp>
        <p:nvGrpSpPr>
          <p:cNvPr id="2" name="Group 1"/>
          <p:cNvGrpSpPr/>
          <p:nvPr/>
        </p:nvGrpSpPr>
        <p:grpSpPr>
          <a:xfrm>
            <a:off x="1756437" y="4783973"/>
            <a:ext cx="8155563" cy="1597027"/>
            <a:chOff x="232437" y="4783974"/>
            <a:chExt cx="8155563" cy="1597026"/>
          </a:xfrm>
        </p:grpSpPr>
        <p:sp>
          <p:nvSpPr>
            <p:cNvPr id="9" name="Rounded Rectangle 11">
              <a:extLst>
                <a:ext uri="{FF2B5EF4-FFF2-40B4-BE49-F238E27FC236}">
                  <a16:creationId xmlns:a16="http://schemas.microsoft.com/office/drawing/2014/main" id="{F3EF6411-134F-4CEB-ACDF-42AB103CB7F5}"/>
                </a:ext>
              </a:extLst>
            </p:cNvPr>
            <p:cNvSpPr/>
            <p:nvPr/>
          </p:nvSpPr>
          <p:spPr>
            <a:xfrm>
              <a:off x="232437" y="5661000"/>
              <a:ext cx="6139563" cy="720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1" name="Oval Callout 4">
              <a:extLst>
                <a:ext uri="{FF2B5EF4-FFF2-40B4-BE49-F238E27FC236}">
                  <a16:creationId xmlns:a16="http://schemas.microsoft.com/office/drawing/2014/main" id="{1723B4C4-BAC6-4267-9906-DC44608395DD}"/>
                </a:ext>
              </a:extLst>
            </p:cNvPr>
            <p:cNvSpPr/>
            <p:nvPr/>
          </p:nvSpPr>
          <p:spPr>
            <a:xfrm>
              <a:off x="6620760" y="4783974"/>
              <a:ext cx="1767240" cy="589026"/>
            </a:xfrm>
            <a:prstGeom prst="wedgeEllipseCallout">
              <a:avLst>
                <a:gd name="adj1" fmla="val -166982"/>
                <a:gd name="adj2" fmla="val 10840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20. Check Deposit Statement Displayed</a:t>
              </a:r>
              <a:endParaRPr lang="en-US" sz="800" b="1" dirty="0">
                <a:solidFill>
                  <a:schemeClr val="tx1"/>
                </a:solidFill>
              </a:endParaRPr>
            </a:p>
          </p:txBody>
        </p:sp>
      </p:grpSp>
    </p:spTree>
    <p:extLst>
      <p:ext uri="{BB962C8B-B14F-4D97-AF65-F5344CB8AC3E}">
        <p14:creationId xmlns:p14="http://schemas.microsoft.com/office/powerpoint/2010/main" val="30774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787D0E-52F2-4056-A7EF-68CDE1D071F9}"/>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F5A17409-39F1-4371-9D93-87A9A311558B}"/>
              </a:ext>
            </a:extLst>
          </p:cNvPr>
          <p:cNvSpPr/>
          <p:nvPr/>
        </p:nvSpPr>
        <p:spPr>
          <a:xfrm>
            <a:off x="227349" y="862255"/>
            <a:ext cx="11688426" cy="5663089"/>
          </a:xfrm>
          <a:prstGeom prst="rect">
            <a:avLst/>
          </a:prstGeom>
        </p:spPr>
        <p:txBody>
          <a:bodyPr wrap="square">
            <a:spAutoFit/>
          </a:bodyPr>
          <a:lstStyle/>
          <a:p>
            <a:pPr>
              <a:spcBef>
                <a:spcPts val="900"/>
              </a:spcBef>
              <a:buFontTx/>
              <a:buNone/>
              <a:defRPr/>
            </a:pPr>
            <a:r>
              <a:rPr lang="en-US" sz="1600" b="1" dirty="0">
                <a:latin typeface="+mj-lt"/>
                <a:cs typeface="Arial" pitchFamily="34" charset="0"/>
              </a:rPr>
              <a:t>Posting Incoming Checks in batch input session:</a:t>
            </a:r>
            <a:endParaRPr lang="en-US" sz="1600" dirty="0">
              <a:latin typeface="+mj-lt"/>
              <a:cs typeface="Arial" pitchFamily="34" charset="0"/>
            </a:endParaRP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Check deposit lists created in the current work session can be posted either separately or all at once. To post your incoming checks, go to the basic data screen and choose </a:t>
            </a:r>
            <a:r>
              <a:rPr lang="en-US" sz="1600" i="1" dirty="0">
                <a:latin typeface="+mj-lt"/>
                <a:cs typeface="Arial" pitchFamily="34" charset="0"/>
              </a:rPr>
              <a:t>Check deposit trans. </a:t>
            </a:r>
            <a:r>
              <a:rPr lang="en-US" sz="1600" i="1" dirty="0">
                <a:latin typeface="+mj-lt"/>
                <a:cs typeface="Arial" pitchFamily="34" charset="0"/>
                <a:sym typeface="Wingdings" pitchFamily="2" charset="2"/>
              </a:rPr>
              <a:t></a:t>
            </a:r>
            <a:r>
              <a:rPr lang="en-US" sz="1600" dirty="0">
                <a:latin typeface="+mj-lt"/>
                <a:cs typeface="Arial" pitchFamily="34" charset="0"/>
              </a:rPr>
              <a:t> </a:t>
            </a:r>
            <a:r>
              <a:rPr lang="en-US" sz="1600" i="1" dirty="0">
                <a:latin typeface="+mj-lt"/>
                <a:cs typeface="Arial" pitchFamily="34" charset="0"/>
              </a:rPr>
              <a:t>Post </a:t>
            </a:r>
            <a:r>
              <a:rPr lang="en-US" sz="1600" i="1" dirty="0">
                <a:latin typeface="+mj-lt"/>
                <a:cs typeface="Arial" pitchFamily="34" charset="0"/>
                <a:sym typeface="Wingdings" pitchFamily="2" charset="2"/>
              </a:rPr>
              <a:t></a:t>
            </a:r>
            <a:r>
              <a:rPr lang="en-US" sz="1600" i="1" dirty="0">
                <a:latin typeface="+mj-lt"/>
                <a:cs typeface="Arial" pitchFamily="34" charset="0"/>
              </a:rPr>
              <a:t> Individual list or All processed lists</a:t>
            </a:r>
          </a:p>
          <a:p>
            <a:pPr marL="380990" indent="-380990">
              <a:spcBef>
                <a:spcPts val="900"/>
              </a:spcBef>
              <a:buClr>
                <a:schemeClr val="accent1"/>
              </a:buClr>
              <a:buFont typeface="Wingdings" panose="05000000000000000000" pitchFamily="2" charset="2"/>
              <a:buChar char="§"/>
              <a:defRPr/>
            </a:pPr>
            <a:r>
              <a:rPr lang="en-US" sz="1600" i="1" dirty="0">
                <a:latin typeface="+mj-lt"/>
                <a:cs typeface="Arial" pitchFamily="34" charset="0"/>
              </a:rPr>
              <a:t>The system then displays a posting log with the batch input session names</a:t>
            </a:r>
          </a:p>
          <a:p>
            <a:pPr marL="380990" indent="-380990">
              <a:spcBef>
                <a:spcPts val="900"/>
              </a:spcBef>
              <a:buClr>
                <a:schemeClr val="accent1"/>
              </a:buClr>
              <a:buFont typeface="Wingdings" panose="05000000000000000000" pitchFamily="2" charset="2"/>
              <a:buChar char="§"/>
              <a:defRPr/>
            </a:pPr>
            <a:r>
              <a:rPr lang="en-US" sz="1600" i="1" dirty="0">
                <a:latin typeface="+mj-lt"/>
                <a:cs typeface="Arial" pitchFamily="34" charset="0"/>
              </a:rPr>
              <a:t>If the program creates the session names, they consist of the house bank ID and the account ID. The sub ledger session name always starts with the special character "/"</a:t>
            </a:r>
          </a:p>
          <a:p>
            <a:pPr marL="380990" indent="-380990">
              <a:spcBef>
                <a:spcPts val="900"/>
              </a:spcBef>
              <a:buClr>
                <a:schemeClr val="accent1"/>
              </a:buClr>
              <a:buFont typeface="Wingdings" panose="05000000000000000000" pitchFamily="2" charset="2"/>
              <a:buChar char="§"/>
              <a:defRPr/>
            </a:pPr>
            <a:r>
              <a:rPr lang="en-US" sz="1600" i="1" dirty="0">
                <a:latin typeface="+mj-lt"/>
                <a:cs typeface="Arial" pitchFamily="34" charset="0"/>
              </a:rPr>
              <a:t>The log shows how many bank postings and clearing postings were made and whether any errors occurred</a:t>
            </a:r>
          </a:p>
          <a:p>
            <a:pPr>
              <a:spcBef>
                <a:spcPts val="900"/>
              </a:spcBef>
              <a:buFontTx/>
              <a:buNone/>
              <a:defRPr/>
            </a:pPr>
            <a:r>
              <a:rPr lang="en-US" sz="1600" b="1" dirty="0">
                <a:latin typeface="+mj-lt"/>
                <a:cs typeface="Arial" pitchFamily="34" charset="0"/>
              </a:rPr>
              <a:t>Displaying the Overview and Processing Status:</a:t>
            </a:r>
            <a:endParaRPr lang="en-US" sz="1600" dirty="0">
              <a:latin typeface="+mj-lt"/>
              <a:cs typeface="Arial" pitchFamily="34" charset="0"/>
            </a:endParaRPr>
          </a:p>
          <a:p>
            <a:pPr>
              <a:spcBef>
                <a:spcPts val="900"/>
              </a:spcBef>
              <a:buClr>
                <a:schemeClr val="accent1"/>
              </a:buClr>
              <a:defRPr/>
            </a:pPr>
            <a:r>
              <a:rPr lang="en-US" sz="1600" dirty="0">
                <a:latin typeface="+mj-lt"/>
                <a:cs typeface="Arial" pitchFamily="34" charset="0"/>
              </a:rPr>
              <a:t>By using the overview list, you can obtain an overall view of your check deposit transactions. The overview contains the following data:</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Entry date </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User name </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Group name </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Company code and currency </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Total amount </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Processing status</a:t>
            </a:r>
            <a:endParaRPr lang="en-US" sz="1600" dirty="0">
              <a:latin typeface="+mj-lt"/>
            </a:endParaRPr>
          </a:p>
        </p:txBody>
      </p:sp>
    </p:spTree>
    <p:extLst>
      <p:ext uri="{BB962C8B-B14F-4D97-AF65-F5344CB8AC3E}">
        <p14:creationId xmlns:p14="http://schemas.microsoft.com/office/powerpoint/2010/main" val="2107481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36F3FE-60F4-4919-A2B3-F97A00DE9EB9}"/>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286B6678-F756-4B8B-B1A9-440B48591F11}"/>
              </a:ext>
            </a:extLst>
          </p:cNvPr>
          <p:cNvSpPr/>
          <p:nvPr/>
        </p:nvSpPr>
        <p:spPr>
          <a:xfrm>
            <a:off x="227013" y="1353360"/>
            <a:ext cx="11688762" cy="4616648"/>
          </a:xfrm>
          <a:prstGeom prst="rect">
            <a:avLst/>
          </a:prstGeom>
        </p:spPr>
        <p:txBody>
          <a:bodyPr wrap="square">
            <a:spAutoFit/>
          </a:bodyPr>
          <a:lstStyle/>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The processing status shows to what extent your incoming checks have been posted. If both bank postings and clearing postings have been made, the "posting complete" status is displayed. If only postings to bank accounts have been made, the "posting incomplete" status is displayed. If no postings have been made, the "entered" status is displayed</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To create this overview, proceed as follows.</a:t>
            </a:r>
          </a:p>
          <a:p>
            <a:pPr marL="719138" lvl="1" indent="-379413" defTabSz="892175">
              <a:spcBef>
                <a:spcPts val="1200"/>
              </a:spcBef>
              <a:buClr>
                <a:schemeClr val="accent2"/>
              </a:buClr>
              <a:buFont typeface="Arial" panose="020B0604020202020204" pitchFamily="34" charset="0"/>
              <a:buChar char="•"/>
              <a:defRPr/>
            </a:pPr>
            <a:r>
              <a:rPr lang="en-US" sz="1600" dirty="0">
                <a:cs typeface="Arial" pitchFamily="34" charset="0"/>
              </a:rPr>
              <a:t>From the basic data screen, select Check deposit trans. </a:t>
            </a:r>
            <a:r>
              <a:rPr lang="en-US" sz="1600" dirty="0">
                <a:cs typeface="Arial" pitchFamily="34" charset="0"/>
                <a:sym typeface="Wingdings" pitchFamily="2" charset="2"/>
              </a:rPr>
              <a:t></a:t>
            </a:r>
            <a:r>
              <a:rPr lang="en-US" sz="1600" dirty="0">
                <a:cs typeface="Arial" pitchFamily="34" charset="0"/>
              </a:rPr>
              <a:t> Lists overview</a:t>
            </a:r>
          </a:p>
          <a:p>
            <a:pPr marL="719138" lvl="1" indent="-379413" defTabSz="892175">
              <a:spcBef>
                <a:spcPts val="1200"/>
              </a:spcBef>
              <a:buClr>
                <a:schemeClr val="accent2"/>
              </a:buClr>
              <a:buFont typeface="Arial" panose="020B0604020202020204" pitchFamily="34" charset="0"/>
              <a:buChar char="•"/>
              <a:defRPr/>
            </a:pPr>
            <a:r>
              <a:rPr lang="en-US" sz="1600" dirty="0">
                <a:cs typeface="Arial" pitchFamily="34" charset="0"/>
              </a:rPr>
              <a:t>Use F2 to select the check deposit lists for a specific bank</a:t>
            </a:r>
          </a:p>
          <a:p>
            <a:pPr marL="719138" lvl="1" indent="-379413" defTabSz="892175">
              <a:spcBef>
                <a:spcPts val="1200"/>
              </a:spcBef>
              <a:buClr>
                <a:schemeClr val="accent2"/>
              </a:buClr>
              <a:buFont typeface="Arial" panose="020B0604020202020204" pitchFamily="34" charset="0"/>
              <a:buChar char="•"/>
              <a:defRPr/>
            </a:pPr>
            <a:r>
              <a:rPr lang="en-US" sz="1600" dirty="0">
                <a:cs typeface="Arial" pitchFamily="34" charset="0"/>
              </a:rPr>
              <a:t>The system displays an overview of all check deposit lists</a:t>
            </a:r>
          </a:p>
          <a:p>
            <a:pPr marL="719138" lvl="1" indent="-379413" defTabSz="892175">
              <a:spcBef>
                <a:spcPts val="1200"/>
              </a:spcBef>
              <a:buClr>
                <a:schemeClr val="accent2"/>
              </a:buClr>
              <a:buFont typeface="Arial" panose="020B0604020202020204" pitchFamily="34" charset="0"/>
              <a:buChar char="•"/>
              <a:defRPr/>
            </a:pPr>
            <a:r>
              <a:rPr lang="en-US" sz="1600" dirty="0">
                <a:cs typeface="Arial" pitchFamily="34" charset="0"/>
              </a:rPr>
              <a:t>To display the status of memo records, select a specific list with F2</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If you created only a session for bank postings first, you can, if necessary, branch again to the screen for maintaining the check deposit list when you need to enter the clearing information. The required account assignment fields (for example document number, drawer) are then ready for input</a:t>
            </a:r>
          </a:p>
          <a:p>
            <a:pPr marL="380990" indent="-380990">
              <a:spcBef>
                <a:spcPts val="1200"/>
              </a:spcBef>
              <a:buClr>
                <a:schemeClr val="accent1"/>
              </a:buClr>
              <a:buFont typeface="Wingdings" panose="05000000000000000000" pitchFamily="2" charset="2"/>
              <a:buChar char="§"/>
              <a:defRPr/>
            </a:pPr>
            <a:r>
              <a:rPr lang="en-US" sz="1600" dirty="0">
                <a:cs typeface="Arial" pitchFamily="34" charset="0"/>
              </a:rPr>
              <a:t>By choosing Copy, you can branch from the overview screen to the screen for processing the check deposit list. Choose ENTER in this screen to reach the maintenance and display screen</a:t>
            </a:r>
          </a:p>
        </p:txBody>
      </p:sp>
    </p:spTree>
    <p:extLst>
      <p:ext uri="{BB962C8B-B14F-4D97-AF65-F5344CB8AC3E}">
        <p14:creationId xmlns:p14="http://schemas.microsoft.com/office/powerpoint/2010/main" val="216854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dirty="0"/>
              <a:t>Requirements: Bank Account Structure</a:t>
            </a:r>
          </a:p>
        </p:txBody>
      </p:sp>
      <p:sp>
        <p:nvSpPr>
          <p:cNvPr id="2" name="Rectangle 1"/>
          <p:cNvSpPr/>
          <p:nvPr/>
        </p:nvSpPr>
        <p:spPr>
          <a:xfrm>
            <a:off x="227349" y="980728"/>
            <a:ext cx="11688426" cy="4985980"/>
          </a:xfrm>
          <a:prstGeom prst="rect">
            <a:avLst/>
          </a:prstGeom>
        </p:spPr>
        <p:txBody>
          <a:bodyPr wrap="square">
            <a:spAutoFit/>
          </a:bodyPr>
          <a:lstStyle/>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Bank Accounting is to provide a bank (current) account for each currency and, in each case, a clearing account, on a lower level and per processing type</a:t>
            </a: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You can tailor the clearing accounts to the need of your business</a:t>
            </a: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Objectives:</a:t>
            </a:r>
            <a:endParaRPr lang="en-US" sz="2133" dirty="0">
              <a:latin typeface="Arial" pitchFamily="34" charset="0"/>
              <a:cs typeface="Arial" pitchFamily="34" charset="0"/>
            </a:endParaRP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Accounts can be reconciled any time</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Foreign currency and local currency are managed in parallel</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Can be managed by value date</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Interest can be calculated</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Line item analysis possible</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Contingent liabilities can be monitored</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Items posted automatically using automatic payment transactions</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Automatic breakdown using electronic banking transactions</a:t>
            </a:r>
            <a:endParaRPr lang="en-US" sz="2133" dirty="0">
              <a:latin typeface="Arial" pitchFamily="34" charset="0"/>
              <a:cs typeface="Arial" pitchFamily="34" charset="0"/>
            </a:endParaRP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Only transactions which are, according to the bank statement, active are posted in bank accounts</a:t>
            </a:r>
          </a:p>
        </p:txBody>
      </p:sp>
    </p:spTree>
    <p:extLst>
      <p:ext uri="{BB962C8B-B14F-4D97-AF65-F5344CB8AC3E}">
        <p14:creationId xmlns:p14="http://schemas.microsoft.com/office/powerpoint/2010/main" val="40450056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206" y="991614"/>
            <a:ext cx="11405936" cy="5416868"/>
          </a:xfrm>
          <a:prstGeom prst="rect">
            <a:avLst/>
          </a:prstGeom>
        </p:spPr>
        <p:txBody>
          <a:bodyPr wrap="square">
            <a:spAutoFit/>
          </a:bodyPr>
          <a:lstStyle/>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After creating the batch input sessions, you must process them. To do this, proceed as follows:</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Choose System </a:t>
            </a:r>
            <a:r>
              <a:rPr lang="en-US" sz="1600" dirty="0">
                <a:latin typeface="+mj-lt"/>
                <a:cs typeface="Arial" pitchFamily="34" charset="0"/>
                <a:sym typeface="Wingdings" pitchFamily="2" charset="2"/>
              </a:rPr>
              <a:t></a:t>
            </a:r>
            <a:r>
              <a:rPr lang="en-US" sz="1600" dirty="0">
                <a:latin typeface="+mj-lt"/>
                <a:cs typeface="Arial" pitchFamily="34" charset="0"/>
              </a:rPr>
              <a:t> Services </a:t>
            </a:r>
            <a:r>
              <a:rPr lang="en-US" sz="1600" dirty="0">
                <a:latin typeface="+mj-lt"/>
                <a:cs typeface="Arial" pitchFamily="34" charset="0"/>
                <a:sym typeface="Wingdings" pitchFamily="2" charset="2"/>
              </a:rPr>
              <a:t></a:t>
            </a:r>
            <a:r>
              <a:rPr lang="en-US" sz="1600" dirty="0">
                <a:latin typeface="+mj-lt"/>
                <a:cs typeface="Arial" pitchFamily="34" charset="0"/>
              </a:rPr>
              <a:t> Batch input </a:t>
            </a:r>
            <a:r>
              <a:rPr lang="en-US" sz="1600" dirty="0">
                <a:latin typeface="+mj-lt"/>
                <a:cs typeface="Arial" pitchFamily="34" charset="0"/>
                <a:sym typeface="Wingdings" pitchFamily="2" charset="2"/>
              </a:rPr>
              <a:t></a:t>
            </a:r>
            <a:r>
              <a:rPr lang="en-US" sz="1600" dirty="0">
                <a:latin typeface="+mj-lt"/>
                <a:cs typeface="Arial" pitchFamily="34" charset="0"/>
              </a:rPr>
              <a:t> Edit</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Specify the name of the session you want to process, and confirm</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Choose Session </a:t>
            </a:r>
            <a:r>
              <a:rPr lang="en-US" sz="1600" dirty="0">
                <a:latin typeface="+mj-lt"/>
                <a:cs typeface="Arial" pitchFamily="34" charset="0"/>
                <a:sym typeface="Wingdings" pitchFamily="2" charset="2"/>
              </a:rPr>
              <a:t></a:t>
            </a:r>
            <a:r>
              <a:rPr lang="en-US" sz="1600" dirty="0">
                <a:latin typeface="+mj-lt"/>
                <a:cs typeface="Arial" pitchFamily="34" charset="0"/>
              </a:rPr>
              <a:t> Process</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The system displays a dialog box in which you specify whether it should process the sessions in the foreground or background or whether it should display only errors that may occur</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Choose Process in the dialog box</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The system displays a message saying that one session has been transferred to batch processing</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Check whether the batch input has been processed without any errors by choosing Go to </a:t>
            </a:r>
            <a:r>
              <a:rPr lang="en-US" sz="1600" dirty="0">
                <a:latin typeface="+mj-lt"/>
                <a:cs typeface="Arial" pitchFamily="34" charset="0"/>
                <a:sym typeface="Wingdings" pitchFamily="2" charset="2"/>
              </a:rPr>
              <a:t></a:t>
            </a:r>
            <a:r>
              <a:rPr lang="en-US" sz="1600" dirty="0">
                <a:latin typeface="+mj-lt"/>
                <a:cs typeface="Arial" pitchFamily="34" charset="0"/>
              </a:rPr>
              <a:t> Log</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The processing statistics at the end of the log show how many read transactions could be processed or are incorrect</a:t>
            </a:r>
          </a:p>
          <a:p>
            <a:pPr marL="380990" indent="-380990">
              <a:spcBef>
                <a:spcPts val="900"/>
              </a:spcBef>
              <a:buClr>
                <a:schemeClr val="accent1"/>
              </a:buClr>
              <a:buFont typeface="Wingdings" panose="05000000000000000000" pitchFamily="2" charset="2"/>
              <a:buChar char="§"/>
              <a:defRPr/>
            </a:pPr>
            <a:r>
              <a:rPr lang="en-US" sz="1600" dirty="0">
                <a:latin typeface="+mj-lt"/>
                <a:cs typeface="Arial" pitchFamily="34" charset="0"/>
              </a:rPr>
              <a:t>You can post process the memo records that were not processed because of missing clearing information. To do this, you must rerun the batch input session in the foreground. Proceed as follows.</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Choose Session </a:t>
            </a:r>
            <a:r>
              <a:rPr lang="en-US" sz="1600" dirty="0">
                <a:latin typeface="+mj-lt"/>
                <a:cs typeface="Arial" pitchFamily="34" charset="0"/>
                <a:sym typeface="Wingdings" pitchFamily="2" charset="2"/>
              </a:rPr>
              <a:t></a:t>
            </a:r>
            <a:r>
              <a:rPr lang="en-US" sz="1600" dirty="0">
                <a:latin typeface="+mj-lt"/>
                <a:cs typeface="Arial" pitchFamily="34" charset="0"/>
              </a:rPr>
              <a:t> Process</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In the dialog box, select Process in foreground</a:t>
            </a:r>
          </a:p>
          <a:p>
            <a:pPr marL="719138" lvl="1" indent="-379413" defTabSz="892175">
              <a:spcBef>
                <a:spcPts val="900"/>
              </a:spcBef>
              <a:buClr>
                <a:schemeClr val="accent2"/>
              </a:buClr>
              <a:buFont typeface="Arial" panose="020B0604020202020204" pitchFamily="34" charset="0"/>
              <a:buChar char="•"/>
              <a:defRPr/>
            </a:pPr>
            <a:r>
              <a:rPr lang="en-US" sz="1600" dirty="0">
                <a:latin typeface="+mj-lt"/>
                <a:cs typeface="Arial" pitchFamily="34" charset="0"/>
              </a:rPr>
              <a:t>In the screens that follow, enter the information required for clearing the open items</a:t>
            </a:r>
          </a:p>
        </p:txBody>
      </p:sp>
      <p:sp>
        <p:nvSpPr>
          <p:cNvPr id="4" name="Title 3">
            <a:extLst>
              <a:ext uri="{FF2B5EF4-FFF2-40B4-BE49-F238E27FC236}">
                <a16:creationId xmlns:a16="http://schemas.microsoft.com/office/drawing/2014/main" id="{A90E48FF-6F8A-452D-8BC3-4ACDED4641DD}"/>
              </a:ext>
            </a:extLst>
          </p:cNvPr>
          <p:cNvSpPr>
            <a:spLocks noGrp="1"/>
          </p:cNvSpPr>
          <p:nvPr>
            <p:ph type="title"/>
          </p:nvPr>
        </p:nvSpPr>
        <p:spPr/>
        <p:txBody>
          <a:bodyPr/>
          <a:lstStyle/>
          <a:p>
            <a:r>
              <a:rPr lang="en-US" dirty="0"/>
              <a:t>Processing the Batch Input Sessions</a:t>
            </a:r>
          </a:p>
        </p:txBody>
      </p:sp>
    </p:spTree>
    <p:extLst>
      <p:ext uri="{BB962C8B-B14F-4D97-AF65-F5344CB8AC3E}">
        <p14:creationId xmlns:p14="http://schemas.microsoft.com/office/powerpoint/2010/main" val="703483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dirty="0"/>
              <a:t>Manual Bank Statement: Procedure</a:t>
            </a:r>
          </a:p>
        </p:txBody>
      </p:sp>
      <p:pic>
        <p:nvPicPr>
          <p:cNvPr id="2" name="Picture 1">
            <a:extLst>
              <a:ext uri="{FF2B5EF4-FFF2-40B4-BE49-F238E27FC236}">
                <a16:creationId xmlns:a16="http://schemas.microsoft.com/office/drawing/2014/main" id="{6B4F48D6-5701-496E-BC0E-F5166356E2E0}"/>
              </a:ext>
            </a:extLst>
          </p:cNvPr>
          <p:cNvPicPr>
            <a:picLocks noChangeAspect="1"/>
          </p:cNvPicPr>
          <p:nvPr/>
        </p:nvPicPr>
        <p:blipFill>
          <a:blip r:embed="rId2"/>
          <a:stretch>
            <a:fillRect/>
          </a:stretch>
        </p:blipFill>
        <p:spPr>
          <a:xfrm>
            <a:off x="724922" y="1366953"/>
            <a:ext cx="10742156" cy="5158391"/>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2132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1F2287-4C04-43B6-A96F-BD01B77DDD52}"/>
              </a:ext>
            </a:extLst>
          </p:cNvPr>
          <p:cNvSpPr>
            <a:spLocks noGrp="1"/>
          </p:cNvSpPr>
          <p:nvPr>
            <p:ph type="title"/>
          </p:nvPr>
        </p:nvSpPr>
        <p:spPr/>
        <p:txBody>
          <a:bodyPr/>
          <a:lstStyle/>
          <a:p>
            <a:r>
              <a:rPr lang="en-US" dirty="0"/>
              <a:t>Entering the Bank Statement</a:t>
            </a:r>
          </a:p>
        </p:txBody>
      </p:sp>
      <p:pic>
        <p:nvPicPr>
          <p:cNvPr id="5" name="Picture 4">
            <a:extLst>
              <a:ext uri="{FF2B5EF4-FFF2-40B4-BE49-F238E27FC236}">
                <a16:creationId xmlns:a16="http://schemas.microsoft.com/office/drawing/2014/main" id="{05A7DF72-AEA1-4A1A-AC2D-C8FA5958AC91}"/>
              </a:ext>
            </a:extLst>
          </p:cNvPr>
          <p:cNvPicPr>
            <a:picLocks noChangeAspect="1"/>
          </p:cNvPicPr>
          <p:nvPr/>
        </p:nvPicPr>
        <p:blipFill>
          <a:blip r:embed="rId2"/>
          <a:stretch>
            <a:fillRect/>
          </a:stretch>
        </p:blipFill>
        <p:spPr>
          <a:xfrm>
            <a:off x="3385457" y="3345690"/>
            <a:ext cx="5421086" cy="3153460"/>
          </a:xfrm>
          <a:prstGeom prst="rect">
            <a:avLst/>
          </a:prstGeom>
        </p:spPr>
      </p:pic>
      <p:sp>
        <p:nvSpPr>
          <p:cNvPr id="3" name="Rectangle 2">
            <a:extLst>
              <a:ext uri="{FF2B5EF4-FFF2-40B4-BE49-F238E27FC236}">
                <a16:creationId xmlns:a16="http://schemas.microsoft.com/office/drawing/2014/main" id="{386D239C-735B-4F95-930A-A1D4B9902218}"/>
              </a:ext>
            </a:extLst>
          </p:cNvPr>
          <p:cNvSpPr/>
          <p:nvPr/>
        </p:nvSpPr>
        <p:spPr>
          <a:xfrm>
            <a:off x="243567" y="1347460"/>
            <a:ext cx="11639550" cy="1631216"/>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The start variant specifies the account assignment variant for the individual postings</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The match code ID and the further processing type determine whether the postings in the batch input session are made online or in the background</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If you select internal bank determination, the system identifies the bank using the internal identification (house bank, bank account key) you specify on the next screen</a:t>
            </a:r>
            <a:endParaRPr lang="en-US" sz="1600" dirty="0">
              <a:latin typeface="+mj-lt"/>
            </a:endParaRPr>
          </a:p>
        </p:txBody>
      </p:sp>
    </p:spTree>
    <p:extLst>
      <p:ext uri="{BB962C8B-B14F-4D97-AF65-F5344CB8AC3E}">
        <p14:creationId xmlns:p14="http://schemas.microsoft.com/office/powerpoint/2010/main" val="3502573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47EB4-3BC4-4CCD-A224-34FEF446CD8C}"/>
              </a:ext>
            </a:extLst>
          </p:cNvPr>
          <p:cNvSpPr>
            <a:spLocks noGrp="1"/>
          </p:cNvSpPr>
          <p:nvPr>
            <p:ph type="title"/>
          </p:nvPr>
        </p:nvSpPr>
        <p:spPr/>
        <p:txBody>
          <a:bodyPr/>
          <a:lstStyle/>
          <a:p>
            <a:r>
              <a:rPr lang="en-US" dirty="0"/>
              <a:t>Processing the Bank Statement (1): </a:t>
            </a:r>
            <a:r>
              <a:rPr lang="en-US" sz="2000" dirty="0"/>
              <a:t>Bank &amp; Payment Advices</a:t>
            </a:r>
            <a:endParaRPr lang="en-US" dirty="0"/>
          </a:p>
        </p:txBody>
      </p:sp>
      <p:pic>
        <p:nvPicPr>
          <p:cNvPr id="5" name="Picture 4">
            <a:extLst>
              <a:ext uri="{FF2B5EF4-FFF2-40B4-BE49-F238E27FC236}">
                <a16:creationId xmlns:a16="http://schemas.microsoft.com/office/drawing/2014/main" id="{8DDEC48C-1B91-4FE7-902F-96A9F487AD15}"/>
              </a:ext>
            </a:extLst>
          </p:cNvPr>
          <p:cNvPicPr>
            <a:picLocks noChangeAspect="1"/>
          </p:cNvPicPr>
          <p:nvPr/>
        </p:nvPicPr>
        <p:blipFill>
          <a:blip r:embed="rId2"/>
          <a:stretch>
            <a:fillRect/>
          </a:stretch>
        </p:blipFill>
        <p:spPr>
          <a:xfrm>
            <a:off x="3712029" y="3260880"/>
            <a:ext cx="4767942" cy="3219574"/>
          </a:xfrm>
          <a:prstGeom prst="rect">
            <a:avLst/>
          </a:prstGeom>
        </p:spPr>
      </p:pic>
      <p:sp>
        <p:nvSpPr>
          <p:cNvPr id="6" name="Rectangle 5">
            <a:extLst>
              <a:ext uri="{FF2B5EF4-FFF2-40B4-BE49-F238E27FC236}">
                <a16:creationId xmlns:a16="http://schemas.microsoft.com/office/drawing/2014/main" id="{276B78FE-1B86-4100-9EF8-9808900EAC00}"/>
              </a:ext>
            </a:extLst>
          </p:cNvPr>
          <p:cNvSpPr/>
          <p:nvPr/>
        </p:nvSpPr>
        <p:spPr>
          <a:xfrm>
            <a:off x="243567" y="1347460"/>
            <a:ext cx="11639550" cy="1631216"/>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House bank or bank account ID: Here you enter the cash management account name (for internal bank</a:t>
            </a:r>
            <a:br>
              <a:rPr lang="en-US" sz="1600" dirty="0">
                <a:latin typeface="+mj-lt"/>
                <a:cs typeface="Arial" pitchFamily="34" charset="0"/>
              </a:rPr>
            </a:br>
            <a:r>
              <a:rPr lang="en-US" sz="1600" dirty="0">
                <a:latin typeface="+mj-lt"/>
                <a:cs typeface="Arial" pitchFamily="34" charset="0"/>
              </a:rPr>
              <a:t>determination)</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Selection of payment advices: You can select the payment advices entered for the bank statement </a:t>
            </a:r>
            <a:br>
              <a:rPr lang="en-US" sz="1600" dirty="0">
                <a:latin typeface="+mj-lt"/>
                <a:cs typeface="Arial" pitchFamily="34" charset="0"/>
              </a:rPr>
            </a:br>
            <a:r>
              <a:rPr lang="en-US" sz="1600" dirty="0">
                <a:latin typeface="+mj-lt"/>
                <a:cs typeface="Arial" pitchFamily="34" charset="0"/>
              </a:rPr>
              <a:t>using various criteria</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You can also enter the session names for further processing</a:t>
            </a:r>
            <a:endParaRPr lang="en-US" sz="1600" dirty="0">
              <a:latin typeface="+mj-lt"/>
            </a:endParaRPr>
          </a:p>
        </p:txBody>
      </p:sp>
    </p:spTree>
    <p:extLst>
      <p:ext uri="{BB962C8B-B14F-4D97-AF65-F5344CB8AC3E}">
        <p14:creationId xmlns:p14="http://schemas.microsoft.com/office/powerpoint/2010/main" val="1028635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688EE-0125-4DD7-B149-35F968222A4B}"/>
              </a:ext>
            </a:extLst>
          </p:cNvPr>
          <p:cNvSpPr>
            <a:spLocks noGrp="1"/>
          </p:cNvSpPr>
          <p:nvPr>
            <p:ph type="title"/>
          </p:nvPr>
        </p:nvSpPr>
        <p:spPr/>
        <p:txBody>
          <a:bodyPr/>
          <a:lstStyle/>
          <a:p>
            <a:r>
              <a:rPr lang="en-US" dirty="0"/>
              <a:t>Processing the Bank Statement (2): </a:t>
            </a:r>
            <a:r>
              <a:rPr lang="en-US" sz="2000" dirty="0"/>
              <a:t>Bank Document / Selection</a:t>
            </a:r>
            <a:endParaRPr lang="en-US" dirty="0"/>
          </a:p>
        </p:txBody>
      </p:sp>
      <p:pic>
        <p:nvPicPr>
          <p:cNvPr id="5" name="Picture 4">
            <a:extLst>
              <a:ext uri="{FF2B5EF4-FFF2-40B4-BE49-F238E27FC236}">
                <a16:creationId xmlns:a16="http://schemas.microsoft.com/office/drawing/2014/main" id="{A5C6B62D-DCDE-47CD-8EAD-664324BE2B69}"/>
              </a:ext>
            </a:extLst>
          </p:cNvPr>
          <p:cNvPicPr>
            <a:picLocks noChangeAspect="1"/>
          </p:cNvPicPr>
          <p:nvPr/>
        </p:nvPicPr>
        <p:blipFill>
          <a:blip r:embed="rId2"/>
          <a:stretch>
            <a:fillRect/>
          </a:stretch>
        </p:blipFill>
        <p:spPr>
          <a:xfrm>
            <a:off x="6119713" y="1643090"/>
            <a:ext cx="5797686" cy="334828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0C3D6700-77C6-4E40-9945-557D857827F1}"/>
              </a:ext>
            </a:extLst>
          </p:cNvPr>
          <p:cNvSpPr/>
          <p:nvPr/>
        </p:nvSpPr>
        <p:spPr>
          <a:xfrm>
            <a:off x="243567" y="1347460"/>
            <a:ext cx="5492393" cy="3939540"/>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You use the transaction to control which type of bank posting you are processing, for example, credit memo, wire transfer or check payment. Transaction types are freely definable in customizing</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Individual documents are selected in sub ledger accounting by using certain criteria (such as the document number) or by using the match code (account determination) and additional information (document determination) such as the amount, allocation, posting date or document date. The selection fields the system displays depend on the account assignment variant and interpretation algorithm you are using</a:t>
            </a:r>
          </a:p>
        </p:txBody>
      </p:sp>
    </p:spTree>
    <p:extLst>
      <p:ext uri="{BB962C8B-B14F-4D97-AF65-F5344CB8AC3E}">
        <p14:creationId xmlns:p14="http://schemas.microsoft.com/office/powerpoint/2010/main" val="1734601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8BDF1F-9B59-4E9D-9701-B5131D236D8B}"/>
              </a:ext>
            </a:extLst>
          </p:cNvPr>
          <p:cNvSpPr>
            <a:spLocks noGrp="1"/>
          </p:cNvSpPr>
          <p:nvPr>
            <p:ph type="title"/>
          </p:nvPr>
        </p:nvSpPr>
        <p:spPr/>
        <p:txBody>
          <a:bodyPr/>
          <a:lstStyle/>
          <a:p>
            <a:r>
              <a:rPr lang="en-US" dirty="0"/>
              <a:t>Processing the Bank Statement (3): </a:t>
            </a:r>
            <a:r>
              <a:rPr lang="en-US" sz="2000" dirty="0"/>
              <a:t>Further Processing</a:t>
            </a:r>
            <a:endParaRPr lang="en-US" dirty="0"/>
          </a:p>
        </p:txBody>
      </p:sp>
      <p:pic>
        <p:nvPicPr>
          <p:cNvPr id="5" name="Picture 4">
            <a:extLst>
              <a:ext uri="{FF2B5EF4-FFF2-40B4-BE49-F238E27FC236}">
                <a16:creationId xmlns:a16="http://schemas.microsoft.com/office/drawing/2014/main" id="{7D4B26FF-0708-4615-B1A0-BC4911427D70}"/>
              </a:ext>
            </a:extLst>
          </p:cNvPr>
          <p:cNvPicPr>
            <a:picLocks noChangeAspect="1"/>
          </p:cNvPicPr>
          <p:nvPr/>
        </p:nvPicPr>
        <p:blipFill>
          <a:blip r:embed="rId2"/>
          <a:stretch>
            <a:fillRect/>
          </a:stretch>
        </p:blipFill>
        <p:spPr>
          <a:xfrm>
            <a:off x="2042081" y="2852936"/>
            <a:ext cx="8107838" cy="361662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B217A3B3-69B6-4842-9289-A5A4AD4CAB83}"/>
              </a:ext>
            </a:extLst>
          </p:cNvPr>
          <p:cNvSpPr/>
          <p:nvPr/>
        </p:nvSpPr>
        <p:spPr>
          <a:xfrm>
            <a:off x="243567" y="1347460"/>
            <a:ext cx="11672208" cy="984885"/>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Bank statements you enter can be displayed, changed, or deleted before posting</a:t>
            </a:r>
          </a:p>
          <a:p>
            <a:pPr marL="358775" indent="-358775">
              <a:spcBef>
                <a:spcPts val="1200"/>
              </a:spcBef>
              <a:buClr>
                <a:schemeClr val="accent1"/>
              </a:buClr>
              <a:buFont typeface="Wingdings" panose="05000000000000000000" pitchFamily="2" charset="2"/>
              <a:buChar char="§"/>
              <a:defRPr/>
            </a:pPr>
            <a:r>
              <a:rPr lang="en-US" sz="1600" dirty="0">
                <a:latin typeface="+mj-lt"/>
                <a:cs typeface="Arial" pitchFamily="34" charset="0"/>
              </a:rPr>
              <a:t>The ”Post” option generates the batch input sessions required for the bank account postings and sub ledger account postings (postings cannot be made twice)</a:t>
            </a:r>
          </a:p>
        </p:txBody>
      </p:sp>
    </p:spTree>
    <p:extLst>
      <p:ext uri="{BB962C8B-B14F-4D97-AF65-F5344CB8AC3E}">
        <p14:creationId xmlns:p14="http://schemas.microsoft.com/office/powerpoint/2010/main" val="3185037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9E314F-AA46-470D-99E2-723255332F46}"/>
              </a:ext>
            </a:extLst>
          </p:cNvPr>
          <p:cNvSpPr>
            <a:spLocks noGrp="1"/>
          </p:cNvSpPr>
          <p:nvPr>
            <p:ph type="title"/>
          </p:nvPr>
        </p:nvSpPr>
        <p:spPr/>
        <p:txBody>
          <a:bodyPr/>
          <a:lstStyle/>
          <a:p>
            <a:r>
              <a:rPr lang="en-US" dirty="0"/>
              <a:t>Manual Bank Statement Posting: Examples</a:t>
            </a:r>
          </a:p>
        </p:txBody>
      </p:sp>
      <p:pic>
        <p:nvPicPr>
          <p:cNvPr id="4" name="Picture 3">
            <a:extLst>
              <a:ext uri="{FF2B5EF4-FFF2-40B4-BE49-F238E27FC236}">
                <a16:creationId xmlns:a16="http://schemas.microsoft.com/office/drawing/2014/main" id="{3EF41D9D-2DD9-4584-88C1-325BC3B2586C}"/>
              </a:ext>
            </a:extLst>
          </p:cNvPr>
          <p:cNvPicPr>
            <a:picLocks noChangeAspect="1"/>
          </p:cNvPicPr>
          <p:nvPr/>
        </p:nvPicPr>
        <p:blipFill>
          <a:blip r:embed="rId2"/>
          <a:stretch>
            <a:fillRect/>
          </a:stretch>
        </p:blipFill>
        <p:spPr>
          <a:xfrm>
            <a:off x="1679980" y="1341438"/>
            <a:ext cx="8832041" cy="518318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42829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C9A1FC-112A-49BE-8A0B-053111589980}"/>
              </a:ext>
            </a:extLst>
          </p:cNvPr>
          <p:cNvSpPr>
            <a:spLocks noGrp="1"/>
          </p:cNvSpPr>
          <p:nvPr>
            <p:ph type="title"/>
          </p:nvPr>
        </p:nvSpPr>
        <p:spPr/>
        <p:txBody>
          <a:bodyPr/>
          <a:lstStyle/>
          <a:p>
            <a:r>
              <a:rPr lang="en-US" dirty="0"/>
              <a:t>Manual Bank Statement Posting: Examples</a:t>
            </a:r>
          </a:p>
        </p:txBody>
      </p:sp>
      <p:pic>
        <p:nvPicPr>
          <p:cNvPr id="4" name="Picture 3">
            <a:extLst>
              <a:ext uri="{FF2B5EF4-FFF2-40B4-BE49-F238E27FC236}">
                <a16:creationId xmlns:a16="http://schemas.microsoft.com/office/drawing/2014/main" id="{E0D6DE82-CEDC-42CD-93DA-9C1F35AA999B}"/>
              </a:ext>
            </a:extLst>
          </p:cNvPr>
          <p:cNvPicPr>
            <a:picLocks noChangeAspect="1"/>
          </p:cNvPicPr>
          <p:nvPr/>
        </p:nvPicPr>
        <p:blipFill>
          <a:blip r:embed="rId2"/>
          <a:stretch>
            <a:fillRect/>
          </a:stretch>
        </p:blipFill>
        <p:spPr>
          <a:xfrm>
            <a:off x="1146236" y="1341438"/>
            <a:ext cx="9499340" cy="5111898"/>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345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8DA4-DF9A-465B-BD11-613A18F5F378}"/>
              </a:ext>
            </a:extLst>
          </p:cNvPr>
          <p:cNvSpPr>
            <a:spLocks noGrp="1"/>
          </p:cNvSpPr>
          <p:nvPr>
            <p:ph type="title"/>
          </p:nvPr>
        </p:nvSpPr>
        <p:spPr/>
        <p:txBody>
          <a:bodyPr/>
          <a:lstStyle/>
          <a:p>
            <a:r>
              <a:rPr lang="en-US" dirty="0"/>
              <a:t>Manual Bank Statement Posting: Examples</a:t>
            </a:r>
          </a:p>
        </p:txBody>
      </p:sp>
      <p:pic>
        <p:nvPicPr>
          <p:cNvPr id="4" name="Picture 3">
            <a:extLst>
              <a:ext uri="{FF2B5EF4-FFF2-40B4-BE49-F238E27FC236}">
                <a16:creationId xmlns:a16="http://schemas.microsoft.com/office/drawing/2014/main" id="{90A22C9F-9346-47EA-B7AA-BAA6CA79470E}"/>
              </a:ext>
            </a:extLst>
          </p:cNvPr>
          <p:cNvPicPr>
            <a:picLocks noChangeAspect="1"/>
          </p:cNvPicPr>
          <p:nvPr/>
        </p:nvPicPr>
        <p:blipFill>
          <a:blip r:embed="rId2"/>
          <a:stretch>
            <a:fillRect/>
          </a:stretch>
        </p:blipFill>
        <p:spPr>
          <a:xfrm>
            <a:off x="1712066" y="1341438"/>
            <a:ext cx="8767868" cy="518318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6107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Manual Bank Statement – Configuration</a:t>
            </a:r>
          </a:p>
        </p:txBody>
      </p:sp>
      <p:pic>
        <p:nvPicPr>
          <p:cNvPr id="97284" name="Picture 4"/>
          <p:cNvPicPr>
            <a:picLocks noChangeAspect="1" noChangeArrowheads="1"/>
          </p:cNvPicPr>
          <p:nvPr/>
        </p:nvPicPr>
        <p:blipFill>
          <a:blip r:embed="rId2" cstate="print"/>
          <a:stretch>
            <a:fillRect/>
          </a:stretch>
        </p:blipFill>
        <p:spPr bwMode="auto">
          <a:xfrm>
            <a:off x="6109997" y="1562341"/>
            <a:ext cx="5773186" cy="439214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298E8D99-513A-47A9-A1E3-F17F8E1DE2FB}"/>
              </a:ext>
            </a:extLst>
          </p:cNvPr>
          <p:cNvSpPr/>
          <p:nvPr/>
        </p:nvSpPr>
        <p:spPr>
          <a:xfrm>
            <a:off x="227013" y="980728"/>
            <a:ext cx="5652963" cy="5555367"/>
          </a:xfrm>
          <a:prstGeom prst="rect">
            <a:avLst/>
          </a:prstGeom>
        </p:spPr>
        <p:txBody>
          <a:bodyPr wrap="square">
            <a:spAutoFit/>
          </a:bodyPr>
          <a:lstStyle/>
          <a:p>
            <a:pPr>
              <a:spcBef>
                <a:spcPts val="600"/>
              </a:spcBef>
              <a:defRPr/>
            </a:pPr>
            <a:r>
              <a:rPr lang="en-US" sz="1600" b="1" dirty="0">
                <a:cs typeface="Arial" pitchFamily="34" charset="0"/>
              </a:rPr>
              <a:t>Create and Assign Business Transactions </a:t>
            </a:r>
          </a:p>
          <a:p>
            <a:pPr>
              <a:spcBef>
                <a:spcPts val="600"/>
              </a:spcBef>
              <a:defRPr/>
            </a:pPr>
            <a:r>
              <a:rPr lang="en-US" sz="1600" dirty="0">
                <a:cs typeface="Arial" pitchFamily="34" charset="0"/>
              </a:rPr>
              <a:t>IMG </a:t>
            </a:r>
            <a:r>
              <a:rPr lang="en-US" sz="1600" dirty="0">
                <a:cs typeface="Arial" pitchFamily="34" charset="0"/>
                <a:sym typeface="Wingdings" pitchFamily="2" charset="2"/>
              </a:rPr>
              <a:t> Financial accounting(New)  Bank accounting  Business transactions  payment transactions  Manual Bank statement]</a:t>
            </a:r>
            <a:endParaRPr lang="en-US" sz="1600" dirty="0">
              <a:cs typeface="Arial" pitchFamily="34" charset="0"/>
            </a:endParaRPr>
          </a:p>
          <a:p>
            <a:pPr marL="380990" indent="-380990">
              <a:spcBef>
                <a:spcPts val="600"/>
              </a:spcBef>
              <a:buClr>
                <a:schemeClr val="accent1"/>
              </a:buClr>
              <a:buFont typeface="Wingdings" panose="05000000000000000000" pitchFamily="2" charset="2"/>
              <a:buChar char="§"/>
              <a:defRPr/>
            </a:pPr>
            <a:r>
              <a:rPr lang="en-US" sz="1600" dirty="0">
                <a:cs typeface="Arial" pitchFamily="34" charset="0"/>
              </a:rPr>
              <a:t>In this step you store an indicator for each business transaction and allocate a posting rule to each business transaction. Several business transactions usually refer to the same posting rule</a:t>
            </a:r>
          </a:p>
          <a:p>
            <a:pPr marL="380990" indent="-380990">
              <a:spcBef>
                <a:spcPts val="600"/>
              </a:spcBef>
              <a:buClr>
                <a:schemeClr val="accent1"/>
              </a:buClr>
              <a:buFont typeface="Wingdings" panose="05000000000000000000" pitchFamily="2" charset="2"/>
              <a:buChar char="§"/>
              <a:defRPr/>
            </a:pPr>
            <a:r>
              <a:rPr lang="en-US" sz="1600" b="1" dirty="0">
                <a:cs typeface="Arial" pitchFamily="34" charset="0"/>
              </a:rPr>
              <a:t>Interpretation algorithm: </a:t>
            </a:r>
            <a:r>
              <a:rPr lang="en-US" sz="1600" dirty="0">
                <a:cs typeface="Arial" pitchFamily="34" charset="0"/>
              </a:rPr>
              <a:t>This enables you to find separate outgoing payments using the reference information returned by the bank</a:t>
            </a:r>
          </a:p>
          <a:p>
            <a:pPr marL="380990" indent="-380990">
              <a:spcBef>
                <a:spcPts val="600"/>
              </a:spcBef>
              <a:buClr>
                <a:schemeClr val="accent1"/>
              </a:buClr>
              <a:buFont typeface="Wingdings" panose="05000000000000000000" pitchFamily="2" charset="2"/>
              <a:buChar char="§"/>
              <a:defRPr/>
            </a:pPr>
            <a:r>
              <a:rPr lang="en-US" sz="1600" dirty="0">
                <a:cs typeface="Arial" pitchFamily="34" charset="0"/>
              </a:rPr>
              <a:t>Actions</a:t>
            </a:r>
          </a:p>
          <a:p>
            <a:pPr marL="723900" lvl="1" indent="-342900">
              <a:spcBef>
                <a:spcPts val="600"/>
              </a:spcBef>
              <a:buClr>
                <a:schemeClr val="accent1"/>
              </a:buClr>
              <a:buFont typeface="+mj-lt"/>
              <a:buAutoNum type="arabicPeriod"/>
              <a:defRPr/>
            </a:pPr>
            <a:r>
              <a:rPr lang="en-US" sz="1600" dirty="0">
                <a:cs typeface="Arial" pitchFamily="34" charset="0"/>
              </a:rPr>
              <a:t> Assign a transaction key to each business transaction</a:t>
            </a:r>
          </a:p>
          <a:p>
            <a:pPr marL="723900" lvl="1" indent="-342900">
              <a:spcBef>
                <a:spcPts val="600"/>
              </a:spcBef>
              <a:buClr>
                <a:schemeClr val="accent1"/>
              </a:buClr>
              <a:buFont typeface="+mj-lt"/>
              <a:buAutoNum type="arabicPeriod"/>
              <a:defRPr/>
            </a:pPr>
            <a:r>
              <a:rPr lang="en-US" sz="1600" dirty="0">
                <a:cs typeface="Arial" pitchFamily="34" charset="0"/>
              </a:rPr>
              <a:t>Allocate a posting rule to each business transaction</a:t>
            </a:r>
          </a:p>
          <a:p>
            <a:pPr marL="723900" lvl="1" indent="-342900">
              <a:spcBef>
                <a:spcPts val="600"/>
              </a:spcBef>
              <a:buClr>
                <a:schemeClr val="accent1"/>
              </a:buClr>
              <a:buFont typeface="+mj-lt"/>
              <a:buAutoNum type="arabicPeriod"/>
              <a:defRPr/>
            </a:pPr>
            <a:r>
              <a:rPr lang="en-US" sz="1600" dirty="0">
                <a:cs typeface="Arial" pitchFamily="34" charset="0"/>
              </a:rPr>
              <a:t>Set up an account modification for those transactions that should not be posted to the standard account</a:t>
            </a:r>
          </a:p>
        </p:txBody>
      </p:sp>
    </p:spTree>
    <p:extLst>
      <p:ext uri="{BB962C8B-B14F-4D97-AF65-F5344CB8AC3E}">
        <p14:creationId xmlns:p14="http://schemas.microsoft.com/office/powerpoint/2010/main" val="299168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dirty="0"/>
              <a:t>Requirement I: Bank-Related Accounting</a:t>
            </a:r>
          </a:p>
        </p:txBody>
      </p:sp>
      <p:pic>
        <p:nvPicPr>
          <p:cNvPr id="2" name="Picture 1">
            <a:extLst>
              <a:ext uri="{FF2B5EF4-FFF2-40B4-BE49-F238E27FC236}">
                <a16:creationId xmlns:a16="http://schemas.microsoft.com/office/drawing/2014/main" id="{FF4E6BE9-1278-4AF4-948A-7DB00B6B3BA8}"/>
              </a:ext>
            </a:extLst>
          </p:cNvPr>
          <p:cNvPicPr>
            <a:picLocks noChangeAspect="1"/>
          </p:cNvPicPr>
          <p:nvPr/>
        </p:nvPicPr>
        <p:blipFill rotWithShape="1">
          <a:blip r:embed="rId2"/>
          <a:srcRect t="10389"/>
          <a:stretch/>
        </p:blipFill>
        <p:spPr>
          <a:xfrm>
            <a:off x="1142719" y="1341438"/>
            <a:ext cx="9906563" cy="5111897"/>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6829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7" name="Picture 4"/>
          <p:cNvPicPr>
            <a:picLocks noChangeAspect="1" noChangeArrowheads="1"/>
          </p:cNvPicPr>
          <p:nvPr/>
        </p:nvPicPr>
        <p:blipFill>
          <a:blip r:embed="rId2" cstate="print"/>
          <a:stretch>
            <a:fillRect/>
          </a:stretch>
        </p:blipFill>
        <p:spPr bwMode="auto">
          <a:xfrm>
            <a:off x="1793772" y="2061875"/>
            <a:ext cx="8604456" cy="446275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2" name="Rectangle 1"/>
          <p:cNvSpPr/>
          <p:nvPr/>
        </p:nvSpPr>
        <p:spPr>
          <a:xfrm>
            <a:off x="227349" y="1362254"/>
            <a:ext cx="11688426" cy="338554"/>
          </a:xfrm>
          <a:prstGeom prst="rect">
            <a:avLst/>
          </a:prstGeom>
        </p:spPr>
        <p:txBody>
          <a:bodyPr wrap="square">
            <a:spAutoFit/>
          </a:bodyPr>
          <a:lstStyle/>
          <a:p>
            <a:pPr>
              <a:spcBef>
                <a:spcPts val="1800"/>
              </a:spcBef>
              <a:buClr>
                <a:schemeClr val="accent1"/>
              </a:buClr>
            </a:pPr>
            <a:r>
              <a:rPr lang="en-US" sz="1600" dirty="0"/>
              <a:t>This configuration is same as that of Check deposit. For details refer the same</a:t>
            </a:r>
          </a:p>
        </p:txBody>
      </p:sp>
      <p:sp>
        <p:nvSpPr>
          <p:cNvPr id="4" name="Title 3">
            <a:extLst>
              <a:ext uri="{FF2B5EF4-FFF2-40B4-BE49-F238E27FC236}">
                <a16:creationId xmlns:a16="http://schemas.microsoft.com/office/drawing/2014/main" id="{4FFC2700-01E8-44EA-95F7-F1AFBCD0F312}"/>
              </a:ext>
            </a:extLst>
          </p:cNvPr>
          <p:cNvSpPr>
            <a:spLocks noGrp="1"/>
          </p:cNvSpPr>
          <p:nvPr>
            <p:ph type="title"/>
          </p:nvPr>
        </p:nvSpPr>
        <p:spPr/>
        <p:txBody>
          <a:bodyPr/>
          <a:lstStyle/>
          <a:p>
            <a:r>
              <a:rPr lang="en-US" dirty="0"/>
              <a:t>Define Posting Keys &amp; Posting Rules for Manual Bank Statement</a:t>
            </a:r>
          </a:p>
        </p:txBody>
      </p:sp>
    </p:spTree>
    <p:extLst>
      <p:ext uri="{BB962C8B-B14F-4D97-AF65-F5344CB8AC3E}">
        <p14:creationId xmlns:p14="http://schemas.microsoft.com/office/powerpoint/2010/main" val="11702249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135FADC-9564-4683-93B4-EEF6E328A3D2}"/>
              </a:ext>
            </a:extLst>
          </p:cNvPr>
          <p:cNvGrpSpPr/>
          <p:nvPr/>
        </p:nvGrpSpPr>
        <p:grpSpPr>
          <a:xfrm>
            <a:off x="6302119" y="1556792"/>
            <a:ext cx="5590476" cy="4134310"/>
            <a:chOff x="6096000" y="914400"/>
            <a:chExt cx="5590476" cy="4134310"/>
          </a:xfrm>
        </p:grpSpPr>
        <p:pic>
          <p:nvPicPr>
            <p:cNvPr id="99331" name="Picture 4"/>
            <p:cNvPicPr>
              <a:picLocks noChangeAspect="1" noChangeArrowheads="1"/>
            </p:cNvPicPr>
            <p:nvPr/>
          </p:nvPicPr>
          <p:blipFill>
            <a:blip r:embed="rId2" cstate="print"/>
            <a:stretch>
              <a:fillRect/>
            </a:stretch>
          </p:blipFill>
          <p:spPr bwMode="auto">
            <a:xfrm>
              <a:off x="6096000" y="914400"/>
              <a:ext cx="5582429" cy="819048"/>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9332" name="Picture 5"/>
            <p:cNvPicPr>
              <a:picLocks noChangeAspect="1" noChangeArrowheads="1"/>
            </p:cNvPicPr>
            <p:nvPr/>
          </p:nvPicPr>
          <p:blipFill>
            <a:blip r:embed="rId3" cstate="print"/>
            <a:stretch>
              <a:fillRect/>
            </a:stretch>
          </p:blipFill>
          <p:spPr bwMode="auto">
            <a:xfrm>
              <a:off x="6096000" y="1752600"/>
              <a:ext cx="5590476" cy="3296110"/>
            </a:xfrm>
            <a:prstGeom prst="rect">
              <a:avLst/>
            </a:prstGeom>
            <a:ln>
              <a:solidFill>
                <a:schemeClr val="bg1">
                  <a:lumMod val="50000"/>
                </a:schemeClr>
              </a:solidFill>
            </a:ln>
            <a:effectLst>
              <a:outerShdw blurRad="50800" dist="38100" dir="2700000" algn="tl" rotWithShape="0">
                <a:prstClr val="black">
                  <a:alpha val="40000"/>
                </a:prstClr>
              </a:outerShdw>
            </a:effectLst>
          </p:spPr>
        </p:pic>
      </p:grpSp>
      <p:sp>
        <p:nvSpPr>
          <p:cNvPr id="4" name="Title 3">
            <a:extLst>
              <a:ext uri="{FF2B5EF4-FFF2-40B4-BE49-F238E27FC236}">
                <a16:creationId xmlns:a16="http://schemas.microsoft.com/office/drawing/2014/main" id="{FDEB0884-B948-4D08-9E41-FD003F1760CB}"/>
              </a:ext>
            </a:extLst>
          </p:cNvPr>
          <p:cNvSpPr>
            <a:spLocks noGrp="1"/>
          </p:cNvSpPr>
          <p:nvPr>
            <p:ph type="title"/>
          </p:nvPr>
        </p:nvSpPr>
        <p:spPr/>
        <p:txBody>
          <a:bodyPr/>
          <a:lstStyle/>
          <a:p>
            <a:r>
              <a:rPr lang="en-US" dirty="0"/>
              <a:t>Define Variants for Manual Bank Statement</a:t>
            </a:r>
          </a:p>
        </p:txBody>
      </p:sp>
      <p:sp>
        <p:nvSpPr>
          <p:cNvPr id="3" name="Rectangle 2">
            <a:extLst>
              <a:ext uri="{FF2B5EF4-FFF2-40B4-BE49-F238E27FC236}">
                <a16:creationId xmlns:a16="http://schemas.microsoft.com/office/drawing/2014/main" id="{FC7DCA2D-E962-404E-A67A-1DB0DCFD9FC7}"/>
              </a:ext>
            </a:extLst>
          </p:cNvPr>
          <p:cNvSpPr/>
          <p:nvPr/>
        </p:nvSpPr>
        <p:spPr>
          <a:xfrm>
            <a:off x="227349" y="2115842"/>
            <a:ext cx="5868651" cy="3016210"/>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In this step you can create separate account assignment variants for the manual bank statement in order to adapt the arrangement and/or the selection of account assignment fields to your company-specific requirements</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One variant is delivered as a default. It cannot be modified</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If you do not want to work with the standard variant, you can deactivate it. New variants must be activated after you create them</a:t>
            </a:r>
          </a:p>
        </p:txBody>
      </p:sp>
    </p:spTree>
    <p:extLst>
      <p:ext uri="{BB962C8B-B14F-4D97-AF65-F5344CB8AC3E}">
        <p14:creationId xmlns:p14="http://schemas.microsoft.com/office/powerpoint/2010/main" val="23982468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Manual Bank statement – Transaction </a:t>
            </a:r>
          </a:p>
        </p:txBody>
      </p:sp>
      <p:sp>
        <p:nvSpPr>
          <p:cNvPr id="100355" name="Text Box 8"/>
          <p:cNvSpPr txBox="1">
            <a:spLocks noChangeArrowheads="1"/>
          </p:cNvSpPr>
          <p:nvPr/>
        </p:nvSpPr>
        <p:spPr bwMode="auto">
          <a:xfrm>
            <a:off x="241580" y="1348902"/>
            <a:ext cx="11674195" cy="4201150"/>
          </a:xfrm>
          <a:prstGeom prst="rect">
            <a:avLst/>
          </a:prstGeom>
          <a:noFill/>
          <a:ln w="12700" algn="ctr">
            <a:noFill/>
            <a:miter lim="800000"/>
            <a:headEnd/>
            <a:tailEnd/>
          </a:ln>
        </p:spPr>
        <p:txBody>
          <a:bodyPr wrap="square">
            <a:spAutoFit/>
          </a:bodyPr>
          <a:lstStyle/>
          <a:p>
            <a:pPr marL="358775" indent="-358775">
              <a:spcBef>
                <a:spcPts val="1800"/>
              </a:spcBef>
              <a:buClr>
                <a:schemeClr val="accent1"/>
              </a:buClr>
              <a:buFontTx/>
              <a:buAutoNum type="arabicPeriod"/>
            </a:pPr>
            <a:r>
              <a:rPr lang="en-US" sz="1600" dirty="0">
                <a:latin typeface="+mj-lt"/>
                <a:cs typeface="Arial" pitchFamily="34" charset="0"/>
              </a:rPr>
              <a:t>Review the Bank statement items to be posted and the corresponding open items in system</a:t>
            </a:r>
          </a:p>
          <a:p>
            <a:pPr marL="358775" indent="-358775">
              <a:spcBef>
                <a:spcPts val="1800"/>
              </a:spcBef>
              <a:buClr>
                <a:schemeClr val="accent1"/>
              </a:buClr>
              <a:buFontTx/>
              <a:buAutoNum type="arabicPeriod"/>
            </a:pPr>
            <a:r>
              <a:rPr lang="en-US" sz="1600" dirty="0">
                <a:latin typeface="+mj-lt"/>
                <a:cs typeface="Arial" pitchFamily="34" charset="0"/>
              </a:rPr>
              <a:t>Enter the transaction FF67 [Banks </a:t>
            </a:r>
            <a:r>
              <a:rPr lang="en-US" sz="1600" dirty="0">
                <a:latin typeface="+mj-lt"/>
                <a:cs typeface="Arial" pitchFamily="34" charset="0"/>
                <a:sym typeface="Wingdings" pitchFamily="2" charset="2"/>
              </a:rPr>
              <a:t> Input  Bank statement  Manual entry</a:t>
            </a:r>
          </a:p>
          <a:p>
            <a:pPr marL="358775" indent="-358775">
              <a:spcBef>
                <a:spcPts val="1800"/>
              </a:spcBef>
              <a:buClr>
                <a:schemeClr val="accent1"/>
              </a:buClr>
              <a:buFontTx/>
              <a:buAutoNum type="arabicPeriod"/>
            </a:pPr>
            <a:r>
              <a:rPr lang="en-US" sz="1600" dirty="0">
                <a:latin typeface="+mj-lt"/>
                <a:cs typeface="Arial" pitchFamily="34" charset="0"/>
              </a:rPr>
              <a:t>Enter the specifications as shown</a:t>
            </a:r>
          </a:p>
          <a:p>
            <a:pPr marL="358775" indent="-358775">
              <a:spcBef>
                <a:spcPts val="1800"/>
              </a:spcBef>
              <a:buClr>
                <a:schemeClr val="accent1"/>
              </a:buClr>
              <a:buFontTx/>
              <a:buAutoNum type="arabicPeriod"/>
            </a:pPr>
            <a:r>
              <a:rPr lang="en-US" sz="1600" dirty="0">
                <a:latin typeface="+mj-lt"/>
                <a:cs typeface="Arial" pitchFamily="34" charset="0"/>
              </a:rPr>
              <a:t>Enter the processing parameters for manual bank statement as shown. Ensure that the opening balance of the bank statement to be posted matches with closing balance of the last statement in the system. The last closing balance can be obtained from the manual bank statement overview</a:t>
            </a:r>
          </a:p>
          <a:p>
            <a:pPr marL="358775" indent="-358775">
              <a:spcBef>
                <a:spcPts val="1800"/>
              </a:spcBef>
              <a:buClr>
                <a:schemeClr val="accent1"/>
              </a:buClr>
              <a:buFontTx/>
              <a:buAutoNum type="arabicPeriod"/>
            </a:pPr>
            <a:r>
              <a:rPr lang="en-US" sz="1600" dirty="0">
                <a:latin typeface="+mj-lt"/>
                <a:cs typeface="Arial" pitchFamily="34" charset="0"/>
                <a:sym typeface="Wingdings" pitchFamily="2" charset="2"/>
              </a:rPr>
              <a:t>On the next screen edit the check list by giving amount and document number. Here we can choose other variant by view  other account assignment and enter the other details. To enter several values in an account assignment field (for example document no., invoice amount), select </a:t>
            </a:r>
            <a:r>
              <a:rPr lang="en-US" sz="1600" i="1" dirty="0">
                <a:latin typeface="+mj-lt"/>
                <a:cs typeface="Arial" pitchFamily="34" charset="0"/>
                <a:sym typeface="Wingdings" pitchFamily="2" charset="2"/>
              </a:rPr>
              <a:t>Edit</a:t>
            </a:r>
            <a:r>
              <a:rPr lang="en-US" sz="1600" dirty="0">
                <a:latin typeface="+mj-lt"/>
                <a:cs typeface="Arial" pitchFamily="34" charset="0"/>
                <a:sym typeface="Wingdings" pitchFamily="2" charset="2"/>
              </a:rPr>
              <a:t> </a:t>
            </a:r>
            <a:r>
              <a:rPr lang="en-US" sz="1600" b="1" dirty="0">
                <a:latin typeface="+mj-lt"/>
                <a:cs typeface="Arial" pitchFamily="34" charset="0"/>
                <a:sym typeface="Wingdings" pitchFamily="2" charset="2"/>
              </a:rPr>
              <a:t> </a:t>
            </a:r>
            <a:r>
              <a:rPr lang="en-US" sz="1600" dirty="0">
                <a:latin typeface="+mj-lt"/>
                <a:cs typeface="Arial" pitchFamily="34" charset="0"/>
                <a:sym typeface="Wingdings" pitchFamily="2" charset="2"/>
              </a:rPr>
              <a:t>Value set. Save the bank statement edited</a:t>
            </a:r>
          </a:p>
          <a:p>
            <a:pPr marL="358775" indent="-358775">
              <a:spcBef>
                <a:spcPts val="1800"/>
              </a:spcBef>
              <a:buClr>
                <a:schemeClr val="accent1"/>
              </a:buClr>
              <a:buFontTx/>
              <a:buAutoNum type="arabicPeriod"/>
            </a:pPr>
            <a:r>
              <a:rPr lang="en-US" sz="1600" dirty="0">
                <a:latin typeface="+mj-lt"/>
                <a:cs typeface="Arial" pitchFamily="34" charset="0"/>
                <a:sym typeface="Wingdings" pitchFamily="2" charset="2"/>
              </a:rPr>
              <a:t>To post the bank statement choose Bank statement  post  individual statement. Review the update account statement / check deposit transaction. Check if there are any errors. Review the documents posted</a:t>
            </a:r>
            <a:endParaRPr lang="en-US" sz="1600" dirty="0">
              <a:latin typeface="+mj-lt"/>
              <a:cs typeface="Arial" pitchFamily="34" charset="0"/>
            </a:endParaRPr>
          </a:p>
        </p:txBody>
      </p:sp>
    </p:spTree>
    <p:extLst>
      <p:ext uri="{BB962C8B-B14F-4D97-AF65-F5344CB8AC3E}">
        <p14:creationId xmlns:p14="http://schemas.microsoft.com/office/powerpoint/2010/main" val="1468358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F33AE3-E7A0-4547-80C6-04DE53D279E1}"/>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933A2B4E-A83B-452E-8A93-1AFBCDA97C1E}"/>
              </a:ext>
            </a:extLst>
          </p:cNvPr>
          <p:cNvSpPr/>
          <p:nvPr/>
        </p:nvSpPr>
        <p:spPr>
          <a:xfrm>
            <a:off x="227349" y="1021080"/>
            <a:ext cx="11688426" cy="5432256"/>
          </a:xfrm>
          <a:prstGeom prst="rect">
            <a:avLst/>
          </a:prstGeom>
        </p:spPr>
        <p:txBody>
          <a:bodyPr wrap="square">
            <a:spAutoFit/>
          </a:bodyPr>
          <a:lstStyle/>
          <a:p>
            <a:pPr marL="358775" indent="-358775">
              <a:spcBef>
                <a:spcPts val="900"/>
              </a:spcBef>
              <a:buClr>
                <a:schemeClr val="accent1"/>
              </a:buClr>
              <a:buFont typeface="Wingdings" panose="05000000000000000000" pitchFamily="2" charset="2"/>
              <a:buChar char="§"/>
            </a:pPr>
            <a:r>
              <a:rPr lang="en-US" sz="1600" dirty="0">
                <a:cs typeface="Arial" pitchFamily="34" charset="0"/>
              </a:rPr>
              <a:t>In case of errors [as shown in this case] go to bank statement overview and to particular bank statement items with the status incomplete. After reviewing the same go to transaction FEBA i.e. post processing</a:t>
            </a:r>
          </a:p>
          <a:p>
            <a:pPr marL="358775" indent="-358775">
              <a:spcBef>
                <a:spcPts val="900"/>
              </a:spcBef>
              <a:buClr>
                <a:schemeClr val="accent1"/>
              </a:buClr>
              <a:buFont typeface="Wingdings" panose="05000000000000000000" pitchFamily="2" charset="2"/>
              <a:buChar char="§"/>
            </a:pPr>
            <a:r>
              <a:rPr lang="en-US" sz="1600" dirty="0">
                <a:cs typeface="Arial" pitchFamily="34" charset="0"/>
              </a:rPr>
              <a:t>Edit the item in which you carry out, for example, the following activities:</a:t>
            </a:r>
          </a:p>
          <a:p>
            <a:pPr marL="719138" lvl="1" indent="-358775" defTabSz="892175">
              <a:spcBef>
                <a:spcPts val="900"/>
              </a:spcBef>
              <a:buClr>
                <a:schemeClr val="accent2"/>
              </a:buClr>
              <a:buFont typeface="Arial" panose="020B0604020202020204" pitchFamily="34" charset="0"/>
              <a:buChar char="•"/>
              <a:defRPr/>
            </a:pPr>
            <a:r>
              <a:rPr lang="en-US" sz="1600" dirty="0">
                <a:cs typeface="Arial" pitchFamily="34" charset="0"/>
              </a:rPr>
              <a:t>Change posting rule </a:t>
            </a:r>
          </a:p>
          <a:p>
            <a:pPr marL="719138" lvl="1" indent="-358775" defTabSz="892175">
              <a:spcBef>
                <a:spcPts val="900"/>
              </a:spcBef>
              <a:buClr>
                <a:schemeClr val="accent2"/>
              </a:buClr>
              <a:buFont typeface="Arial" panose="020B0604020202020204" pitchFamily="34" charset="0"/>
              <a:buChar char="•"/>
              <a:defRPr/>
            </a:pPr>
            <a:r>
              <a:rPr lang="en-US" sz="1600" dirty="0">
                <a:cs typeface="Arial" pitchFamily="34" charset="0"/>
              </a:rPr>
              <a:t>Block item </a:t>
            </a:r>
          </a:p>
          <a:p>
            <a:pPr marL="719138" lvl="1" indent="-358775" defTabSz="892175">
              <a:spcBef>
                <a:spcPts val="900"/>
              </a:spcBef>
              <a:buClr>
                <a:schemeClr val="accent2"/>
              </a:buClr>
              <a:buFont typeface="Arial" panose="020B0604020202020204" pitchFamily="34" charset="0"/>
              <a:buChar char="•"/>
              <a:defRPr/>
            </a:pPr>
            <a:r>
              <a:rPr lang="en-US" sz="1600" dirty="0">
                <a:cs typeface="Arial" pitchFamily="34" charset="0"/>
              </a:rPr>
              <a:t>Change customer </a:t>
            </a:r>
          </a:p>
          <a:p>
            <a:pPr marL="719138" lvl="1" indent="-358775" defTabSz="892175">
              <a:spcBef>
                <a:spcPts val="900"/>
              </a:spcBef>
              <a:buClr>
                <a:schemeClr val="accent2"/>
              </a:buClr>
              <a:buFont typeface="Arial" panose="020B0604020202020204" pitchFamily="34" charset="0"/>
              <a:buChar char="•"/>
              <a:defRPr/>
            </a:pPr>
            <a:r>
              <a:rPr lang="en-US" sz="1600" dirty="0">
                <a:cs typeface="Arial" pitchFamily="34" charset="0"/>
              </a:rPr>
              <a:t>Delete payment advice note</a:t>
            </a:r>
          </a:p>
          <a:p>
            <a:pPr marL="358775" indent="-358775">
              <a:spcBef>
                <a:spcPts val="900"/>
              </a:spcBef>
              <a:buClr>
                <a:schemeClr val="accent1"/>
              </a:buClr>
              <a:buFont typeface="Wingdings" panose="05000000000000000000" pitchFamily="2" charset="2"/>
              <a:buChar char="§"/>
            </a:pPr>
            <a:r>
              <a:rPr lang="en-US" sz="1600" dirty="0">
                <a:cs typeface="Arial" pitchFamily="34" charset="0"/>
              </a:rPr>
              <a:t>To change the posting mode, choose </a:t>
            </a:r>
            <a:r>
              <a:rPr lang="en-US" sz="1600" i="1" dirty="0">
                <a:cs typeface="Arial" pitchFamily="34" charset="0"/>
              </a:rPr>
              <a:t>Edit </a:t>
            </a:r>
            <a:r>
              <a:rPr lang="en-US" sz="1600" i="1" dirty="0">
                <a:cs typeface="Arial" pitchFamily="34" charset="0"/>
                <a:sym typeface="Wingdings" pitchFamily="2" charset="2"/>
              </a:rPr>
              <a:t></a:t>
            </a:r>
            <a:r>
              <a:rPr lang="en-US" sz="1600" i="1" dirty="0">
                <a:cs typeface="Arial" pitchFamily="34" charset="0"/>
              </a:rPr>
              <a:t> Change Posting Mode </a:t>
            </a:r>
            <a:r>
              <a:rPr lang="en-US" sz="1600" i="1" dirty="0">
                <a:cs typeface="Arial" pitchFamily="34" charset="0"/>
                <a:sym typeface="Wingdings" pitchFamily="2" charset="2"/>
              </a:rPr>
              <a:t></a:t>
            </a:r>
            <a:r>
              <a:rPr lang="en-US" sz="1600" i="1" dirty="0">
                <a:cs typeface="Arial" pitchFamily="34" charset="0"/>
              </a:rPr>
              <a:t> Online (In the Background, if Error Online)</a:t>
            </a:r>
            <a:endParaRPr lang="en-US" sz="1600" dirty="0">
              <a:cs typeface="Arial" pitchFamily="34" charset="0"/>
            </a:endParaRPr>
          </a:p>
          <a:p>
            <a:pPr marL="358775" indent="-358775">
              <a:spcBef>
                <a:spcPts val="900"/>
              </a:spcBef>
              <a:buClr>
                <a:schemeClr val="accent1"/>
              </a:buClr>
              <a:buFont typeface="Wingdings" panose="05000000000000000000" pitchFamily="2" charset="2"/>
              <a:buChar char="§"/>
            </a:pPr>
            <a:r>
              <a:rPr lang="en-US" sz="1600" dirty="0">
                <a:cs typeface="Arial" pitchFamily="34" charset="0"/>
              </a:rPr>
              <a:t>To post the item, choose </a:t>
            </a:r>
            <a:r>
              <a:rPr lang="en-US" sz="1600" i="1" dirty="0">
                <a:cs typeface="Arial" pitchFamily="34" charset="0"/>
              </a:rPr>
              <a:t>Edit </a:t>
            </a:r>
            <a:r>
              <a:rPr lang="en-US" sz="1600" i="1" dirty="0">
                <a:cs typeface="Arial" pitchFamily="34" charset="0"/>
                <a:sym typeface="Wingdings" pitchFamily="2" charset="2"/>
              </a:rPr>
              <a:t></a:t>
            </a:r>
            <a:r>
              <a:rPr lang="en-US" sz="1600" i="1" dirty="0">
                <a:cs typeface="Arial" pitchFamily="34" charset="0"/>
              </a:rPr>
              <a:t> Post Statement Items</a:t>
            </a:r>
            <a:endParaRPr lang="en-US" sz="1600" dirty="0">
              <a:cs typeface="Arial" pitchFamily="34" charset="0"/>
            </a:endParaRPr>
          </a:p>
          <a:p>
            <a:pPr marL="358775" indent="-358775">
              <a:spcBef>
                <a:spcPts val="900"/>
              </a:spcBef>
              <a:buClr>
                <a:schemeClr val="accent1"/>
              </a:buClr>
              <a:buFont typeface="Wingdings" panose="05000000000000000000" pitchFamily="2" charset="2"/>
              <a:buChar char="§"/>
            </a:pPr>
            <a:r>
              <a:rPr lang="en-US" sz="1600" dirty="0">
                <a:cs typeface="Arial" pitchFamily="34" charset="0"/>
              </a:rPr>
              <a:t>The note to payee is still visible in a separate window</a:t>
            </a:r>
          </a:p>
          <a:p>
            <a:pPr marL="358775" indent="-358775">
              <a:spcBef>
                <a:spcPts val="900"/>
              </a:spcBef>
              <a:buClr>
                <a:schemeClr val="accent1"/>
              </a:buClr>
              <a:buFont typeface="Wingdings" panose="05000000000000000000" pitchFamily="2" charset="2"/>
              <a:buChar char="§"/>
            </a:pPr>
            <a:r>
              <a:rPr lang="en-US" sz="1600" dirty="0">
                <a:cs typeface="Arial" pitchFamily="34" charset="0"/>
              </a:rPr>
              <a:t>You make changes to the account assignment or select missing open items on the posting transaction screens. The note to payee displayed separately provides you with the required information. Review the documents posted</a:t>
            </a:r>
          </a:p>
          <a:p>
            <a:pPr marL="358775" indent="-358775">
              <a:spcBef>
                <a:spcPts val="900"/>
              </a:spcBef>
              <a:buClr>
                <a:schemeClr val="accent1"/>
              </a:buClr>
              <a:buFont typeface="Wingdings" panose="05000000000000000000" pitchFamily="2" charset="2"/>
              <a:buChar char="§"/>
            </a:pPr>
            <a:r>
              <a:rPr lang="en-US" sz="1600" dirty="0">
                <a:cs typeface="Arial" pitchFamily="34" charset="0"/>
              </a:rPr>
              <a:t> In the example shown the system could not carry on the posting earlier as there were two open items with same document number belonging to different fiscal years. The correct open item is selected in posting transaction screen</a:t>
            </a:r>
          </a:p>
        </p:txBody>
      </p:sp>
    </p:spTree>
    <p:extLst>
      <p:ext uri="{BB962C8B-B14F-4D97-AF65-F5344CB8AC3E}">
        <p14:creationId xmlns:p14="http://schemas.microsoft.com/office/powerpoint/2010/main" val="30105152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5"/>
          <p:cNvPicPr preferRelativeResize="0">
            <a:picLocks noChangeArrowheads="1"/>
          </p:cNvPicPr>
          <p:nvPr/>
        </p:nvPicPr>
        <p:blipFill>
          <a:blip r:embed="rId2" cstate="print"/>
          <a:srcRect/>
          <a:stretch>
            <a:fillRect/>
          </a:stretch>
        </p:blipFill>
        <p:spPr bwMode="auto">
          <a:xfrm>
            <a:off x="229771" y="1016125"/>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2403" name="Picture 6"/>
          <p:cNvPicPr preferRelativeResize="0">
            <a:picLocks noChangeArrowheads="1"/>
          </p:cNvPicPr>
          <p:nvPr/>
        </p:nvPicPr>
        <p:blipFill>
          <a:blip r:embed="rId3" cstate="print"/>
          <a:srcRect/>
          <a:stretch>
            <a:fillRect/>
          </a:stretch>
        </p:blipFill>
        <p:spPr bwMode="auto">
          <a:xfrm>
            <a:off x="6327135" y="1016122"/>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2404" name="Picture 7"/>
          <p:cNvPicPr preferRelativeResize="0">
            <a:picLocks noChangeArrowheads="1"/>
          </p:cNvPicPr>
          <p:nvPr/>
        </p:nvPicPr>
        <p:blipFill>
          <a:blip r:embed="rId4" cstate="print"/>
          <a:srcRect/>
          <a:stretch>
            <a:fillRect/>
          </a:stretch>
        </p:blipFill>
        <p:spPr bwMode="auto">
          <a:xfrm>
            <a:off x="249287" y="3861046"/>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2405" name="Picture 8"/>
          <p:cNvPicPr preferRelativeResize="0">
            <a:picLocks noChangeArrowheads="1"/>
          </p:cNvPicPr>
          <p:nvPr/>
        </p:nvPicPr>
        <p:blipFill>
          <a:blip r:embed="rId5" cstate="print"/>
          <a:srcRect/>
          <a:stretch>
            <a:fillRect/>
          </a:stretch>
        </p:blipFill>
        <p:spPr bwMode="auto">
          <a:xfrm>
            <a:off x="6327134" y="3861045"/>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8F32A474-DB75-4694-A08F-7545F609EC52}"/>
              </a:ext>
            </a:extLst>
          </p:cNvPr>
          <p:cNvSpPr>
            <a:spLocks noGrp="1"/>
          </p:cNvSpPr>
          <p:nvPr>
            <p:ph type="title"/>
          </p:nvPr>
        </p:nvSpPr>
        <p:spPr/>
        <p:txBody>
          <a:bodyPr/>
          <a:lstStyle/>
          <a:p>
            <a:endParaRPr lang="en-US"/>
          </a:p>
        </p:txBody>
      </p:sp>
      <p:sp>
        <p:nvSpPr>
          <p:cNvPr id="11" name="Text Box 7">
            <a:extLst>
              <a:ext uri="{FF2B5EF4-FFF2-40B4-BE49-F238E27FC236}">
                <a16:creationId xmlns:a16="http://schemas.microsoft.com/office/drawing/2014/main" id="{6E805E31-CAED-4253-85AC-842BEBEF10D3}"/>
              </a:ext>
            </a:extLst>
          </p:cNvPr>
          <p:cNvSpPr txBox="1">
            <a:spLocks noChangeArrowheads="1"/>
          </p:cNvSpPr>
          <p:nvPr/>
        </p:nvSpPr>
        <p:spPr bwMode="auto">
          <a:xfrm>
            <a:off x="5445606"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1</a:t>
            </a:r>
          </a:p>
        </p:txBody>
      </p:sp>
      <p:sp>
        <p:nvSpPr>
          <p:cNvPr id="12" name="Text Box 7">
            <a:extLst>
              <a:ext uri="{FF2B5EF4-FFF2-40B4-BE49-F238E27FC236}">
                <a16:creationId xmlns:a16="http://schemas.microsoft.com/office/drawing/2014/main" id="{163D0196-8A3E-4EE8-9612-5BD15870C2C9}"/>
              </a:ext>
            </a:extLst>
          </p:cNvPr>
          <p:cNvSpPr txBox="1">
            <a:spLocks noChangeArrowheads="1"/>
          </p:cNvSpPr>
          <p:nvPr/>
        </p:nvSpPr>
        <p:spPr bwMode="auto">
          <a:xfrm>
            <a:off x="11466883"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2</a:t>
            </a:r>
          </a:p>
        </p:txBody>
      </p:sp>
      <p:sp>
        <p:nvSpPr>
          <p:cNvPr id="13" name="Text Box 7">
            <a:extLst>
              <a:ext uri="{FF2B5EF4-FFF2-40B4-BE49-F238E27FC236}">
                <a16:creationId xmlns:a16="http://schemas.microsoft.com/office/drawing/2014/main" id="{6100149E-760B-42A2-BC9C-5C83E418FBA3}"/>
              </a:ext>
            </a:extLst>
          </p:cNvPr>
          <p:cNvSpPr txBox="1">
            <a:spLocks noChangeArrowheads="1"/>
          </p:cNvSpPr>
          <p:nvPr/>
        </p:nvSpPr>
        <p:spPr bwMode="auto">
          <a:xfrm>
            <a:off x="5445606"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3</a:t>
            </a:r>
          </a:p>
        </p:txBody>
      </p:sp>
      <p:sp>
        <p:nvSpPr>
          <p:cNvPr id="14" name="Text Box 7">
            <a:extLst>
              <a:ext uri="{FF2B5EF4-FFF2-40B4-BE49-F238E27FC236}">
                <a16:creationId xmlns:a16="http://schemas.microsoft.com/office/drawing/2014/main" id="{FFF29706-0C85-4CA0-8518-FE4C87CDE5DB}"/>
              </a:ext>
            </a:extLst>
          </p:cNvPr>
          <p:cNvSpPr txBox="1">
            <a:spLocks noChangeArrowheads="1"/>
          </p:cNvSpPr>
          <p:nvPr/>
        </p:nvSpPr>
        <p:spPr bwMode="auto">
          <a:xfrm>
            <a:off x="11466883"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4</a:t>
            </a:r>
          </a:p>
        </p:txBody>
      </p:sp>
    </p:spTree>
    <p:extLst>
      <p:ext uri="{BB962C8B-B14F-4D97-AF65-F5344CB8AC3E}">
        <p14:creationId xmlns:p14="http://schemas.microsoft.com/office/powerpoint/2010/main" val="531885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4"/>
          <p:cNvPicPr preferRelativeResize="0">
            <a:picLocks noChangeArrowheads="1"/>
          </p:cNvPicPr>
          <p:nvPr/>
        </p:nvPicPr>
        <p:blipFill>
          <a:blip r:embed="rId2" cstate="print"/>
          <a:stretch>
            <a:fillRect/>
          </a:stretch>
        </p:blipFill>
        <p:spPr bwMode="auto">
          <a:xfrm>
            <a:off x="221116" y="981075"/>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3427" name="Picture 5"/>
          <p:cNvPicPr preferRelativeResize="0">
            <a:picLocks noChangeArrowheads="1"/>
          </p:cNvPicPr>
          <p:nvPr/>
        </p:nvPicPr>
        <p:blipFill>
          <a:blip r:embed="rId3" cstate="print"/>
          <a:stretch>
            <a:fillRect/>
          </a:stretch>
        </p:blipFill>
        <p:spPr bwMode="auto">
          <a:xfrm>
            <a:off x="6351990" y="995326"/>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3428" name="Picture 6"/>
          <p:cNvPicPr preferRelativeResize="0">
            <a:picLocks noChangeArrowheads="1"/>
          </p:cNvPicPr>
          <p:nvPr/>
        </p:nvPicPr>
        <p:blipFill>
          <a:blip r:embed="rId4" cstate="print"/>
          <a:stretch>
            <a:fillRect/>
          </a:stretch>
        </p:blipFill>
        <p:spPr bwMode="auto">
          <a:xfrm>
            <a:off x="227348" y="3900951"/>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3429" name="Picture 7"/>
          <p:cNvPicPr preferRelativeResize="0">
            <a:picLocks noChangeArrowheads="1"/>
          </p:cNvPicPr>
          <p:nvPr/>
        </p:nvPicPr>
        <p:blipFill>
          <a:blip r:embed="rId5" cstate="print"/>
          <a:stretch>
            <a:fillRect/>
          </a:stretch>
        </p:blipFill>
        <p:spPr bwMode="auto">
          <a:xfrm>
            <a:off x="6351990" y="3900951"/>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2049CCBF-607A-4CB1-997E-5076516CBB9F}"/>
              </a:ext>
            </a:extLst>
          </p:cNvPr>
          <p:cNvSpPr>
            <a:spLocks noGrp="1"/>
          </p:cNvSpPr>
          <p:nvPr>
            <p:ph type="title"/>
          </p:nvPr>
        </p:nvSpPr>
        <p:spPr/>
        <p:txBody>
          <a:bodyPr/>
          <a:lstStyle/>
          <a:p>
            <a:endParaRPr lang="en-US"/>
          </a:p>
        </p:txBody>
      </p:sp>
      <p:sp>
        <p:nvSpPr>
          <p:cNvPr id="11" name="Text Box 7">
            <a:extLst>
              <a:ext uri="{FF2B5EF4-FFF2-40B4-BE49-F238E27FC236}">
                <a16:creationId xmlns:a16="http://schemas.microsoft.com/office/drawing/2014/main" id="{3DF86C97-3E99-4B9E-8043-8E9F397FE557}"/>
              </a:ext>
            </a:extLst>
          </p:cNvPr>
          <p:cNvSpPr txBox="1">
            <a:spLocks noChangeArrowheads="1"/>
          </p:cNvSpPr>
          <p:nvPr/>
        </p:nvSpPr>
        <p:spPr bwMode="auto">
          <a:xfrm>
            <a:off x="5445606"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5</a:t>
            </a:r>
          </a:p>
        </p:txBody>
      </p:sp>
      <p:sp>
        <p:nvSpPr>
          <p:cNvPr id="12" name="Text Box 7">
            <a:extLst>
              <a:ext uri="{FF2B5EF4-FFF2-40B4-BE49-F238E27FC236}">
                <a16:creationId xmlns:a16="http://schemas.microsoft.com/office/drawing/2014/main" id="{7D193BC6-FCD2-4A24-A3CF-4F7AA1A65DE5}"/>
              </a:ext>
            </a:extLst>
          </p:cNvPr>
          <p:cNvSpPr txBox="1">
            <a:spLocks noChangeArrowheads="1"/>
          </p:cNvSpPr>
          <p:nvPr/>
        </p:nvSpPr>
        <p:spPr bwMode="auto">
          <a:xfrm>
            <a:off x="11466883"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6</a:t>
            </a:r>
          </a:p>
        </p:txBody>
      </p:sp>
      <p:sp>
        <p:nvSpPr>
          <p:cNvPr id="13" name="Text Box 7">
            <a:extLst>
              <a:ext uri="{FF2B5EF4-FFF2-40B4-BE49-F238E27FC236}">
                <a16:creationId xmlns:a16="http://schemas.microsoft.com/office/drawing/2014/main" id="{A38B17A7-27A8-4E3F-B2BF-47121E37879E}"/>
              </a:ext>
            </a:extLst>
          </p:cNvPr>
          <p:cNvSpPr txBox="1">
            <a:spLocks noChangeArrowheads="1"/>
          </p:cNvSpPr>
          <p:nvPr/>
        </p:nvSpPr>
        <p:spPr bwMode="auto">
          <a:xfrm>
            <a:off x="5445606"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7</a:t>
            </a:r>
          </a:p>
        </p:txBody>
      </p:sp>
      <p:sp>
        <p:nvSpPr>
          <p:cNvPr id="14" name="Text Box 7">
            <a:extLst>
              <a:ext uri="{FF2B5EF4-FFF2-40B4-BE49-F238E27FC236}">
                <a16:creationId xmlns:a16="http://schemas.microsoft.com/office/drawing/2014/main" id="{51EF7BE0-6945-4FDD-9776-52DC0DF00C8A}"/>
              </a:ext>
            </a:extLst>
          </p:cNvPr>
          <p:cNvSpPr txBox="1">
            <a:spLocks noChangeArrowheads="1"/>
          </p:cNvSpPr>
          <p:nvPr/>
        </p:nvSpPr>
        <p:spPr bwMode="auto">
          <a:xfrm>
            <a:off x="11466883"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8</a:t>
            </a:r>
          </a:p>
        </p:txBody>
      </p:sp>
    </p:spTree>
    <p:extLst>
      <p:ext uri="{BB962C8B-B14F-4D97-AF65-F5344CB8AC3E}">
        <p14:creationId xmlns:p14="http://schemas.microsoft.com/office/powerpoint/2010/main" val="30114593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p:cNvPicPr preferRelativeResize="0">
            <a:picLocks noChangeArrowheads="1"/>
          </p:cNvPicPr>
          <p:nvPr/>
        </p:nvPicPr>
        <p:blipFill>
          <a:blip r:embed="rId2" cstate="print"/>
          <a:stretch>
            <a:fillRect/>
          </a:stretch>
        </p:blipFill>
        <p:spPr bwMode="auto">
          <a:xfrm>
            <a:off x="238473" y="1005443"/>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4451" name="Picture 5"/>
          <p:cNvPicPr preferRelativeResize="0">
            <a:picLocks noChangeArrowheads="1"/>
          </p:cNvPicPr>
          <p:nvPr/>
        </p:nvPicPr>
        <p:blipFill>
          <a:blip r:embed="rId3" cstate="print"/>
          <a:stretch>
            <a:fillRect/>
          </a:stretch>
        </p:blipFill>
        <p:spPr bwMode="auto">
          <a:xfrm>
            <a:off x="6360563" y="1005443"/>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4452" name="Picture 6"/>
          <p:cNvPicPr preferRelativeResize="0">
            <a:picLocks noChangeArrowheads="1"/>
          </p:cNvPicPr>
          <p:nvPr/>
        </p:nvPicPr>
        <p:blipFill>
          <a:blip r:embed="rId4" cstate="print"/>
          <a:stretch>
            <a:fillRect/>
          </a:stretch>
        </p:blipFill>
        <p:spPr bwMode="auto">
          <a:xfrm>
            <a:off x="238473" y="3886448"/>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4453" name="Picture 7"/>
          <p:cNvPicPr preferRelativeResize="0">
            <a:picLocks noChangeArrowheads="1"/>
          </p:cNvPicPr>
          <p:nvPr/>
        </p:nvPicPr>
        <p:blipFill>
          <a:blip r:embed="rId5" cstate="print"/>
          <a:stretch>
            <a:fillRect/>
          </a:stretch>
        </p:blipFill>
        <p:spPr bwMode="auto">
          <a:xfrm>
            <a:off x="6360563" y="3886448"/>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9FBFB546-3D06-4E22-BA73-D724AC740309}"/>
              </a:ext>
            </a:extLst>
          </p:cNvPr>
          <p:cNvSpPr>
            <a:spLocks noGrp="1"/>
          </p:cNvSpPr>
          <p:nvPr>
            <p:ph type="title"/>
          </p:nvPr>
        </p:nvSpPr>
        <p:spPr/>
        <p:txBody>
          <a:bodyPr/>
          <a:lstStyle/>
          <a:p>
            <a:endParaRPr lang="en-US"/>
          </a:p>
        </p:txBody>
      </p:sp>
      <p:sp>
        <p:nvSpPr>
          <p:cNvPr id="11" name="Text Box 7">
            <a:extLst>
              <a:ext uri="{FF2B5EF4-FFF2-40B4-BE49-F238E27FC236}">
                <a16:creationId xmlns:a16="http://schemas.microsoft.com/office/drawing/2014/main" id="{F94FBCA1-740E-456C-ADF7-D9C07EB6DC10}"/>
              </a:ext>
            </a:extLst>
          </p:cNvPr>
          <p:cNvSpPr txBox="1">
            <a:spLocks noChangeArrowheads="1"/>
          </p:cNvSpPr>
          <p:nvPr/>
        </p:nvSpPr>
        <p:spPr bwMode="auto">
          <a:xfrm>
            <a:off x="5445606"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b="1" dirty="0">
                <a:solidFill>
                  <a:schemeClr val="tx1"/>
                </a:solidFill>
              </a:rPr>
              <a:t>9</a:t>
            </a:r>
          </a:p>
        </p:txBody>
      </p:sp>
      <p:sp>
        <p:nvSpPr>
          <p:cNvPr id="12" name="Text Box 7">
            <a:extLst>
              <a:ext uri="{FF2B5EF4-FFF2-40B4-BE49-F238E27FC236}">
                <a16:creationId xmlns:a16="http://schemas.microsoft.com/office/drawing/2014/main" id="{63932207-C04B-4EA4-8358-B4CF86B15075}"/>
              </a:ext>
            </a:extLst>
          </p:cNvPr>
          <p:cNvSpPr txBox="1">
            <a:spLocks noChangeArrowheads="1"/>
          </p:cNvSpPr>
          <p:nvPr/>
        </p:nvSpPr>
        <p:spPr bwMode="auto">
          <a:xfrm>
            <a:off x="11466883"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lIns="0" rIns="0">
            <a:spAutoFit/>
          </a:bodyPr>
          <a:lstStyle>
            <a:defPPr>
              <a:defRPr lang="pt-PT"/>
            </a:defPPr>
            <a:lvl1pPr>
              <a:spcBef>
                <a:spcPct val="50000"/>
              </a:spcBef>
              <a:defRPr b="1">
                <a:solidFill>
                  <a:schemeClr val="tx1"/>
                </a:solidFill>
              </a:defRPr>
            </a:lvl1pPr>
          </a:lstStyle>
          <a:p>
            <a:r>
              <a:rPr lang="en-US" dirty="0"/>
              <a:t>10</a:t>
            </a:r>
          </a:p>
        </p:txBody>
      </p:sp>
      <p:sp>
        <p:nvSpPr>
          <p:cNvPr id="13" name="Text Box 7">
            <a:extLst>
              <a:ext uri="{FF2B5EF4-FFF2-40B4-BE49-F238E27FC236}">
                <a16:creationId xmlns:a16="http://schemas.microsoft.com/office/drawing/2014/main" id="{BFED7142-DFE7-4AF0-9EC6-AF76FCA8C284}"/>
              </a:ext>
            </a:extLst>
          </p:cNvPr>
          <p:cNvSpPr txBox="1">
            <a:spLocks noChangeArrowheads="1"/>
          </p:cNvSpPr>
          <p:nvPr/>
        </p:nvSpPr>
        <p:spPr bwMode="auto">
          <a:xfrm>
            <a:off x="5445606"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lIns="0" rIns="0">
            <a:spAutoFit/>
          </a:bodyPr>
          <a:lstStyle>
            <a:defPPr>
              <a:defRPr lang="pt-PT"/>
            </a:defPPr>
            <a:lvl1pPr>
              <a:spcBef>
                <a:spcPct val="50000"/>
              </a:spcBef>
              <a:defRPr b="1">
                <a:solidFill>
                  <a:schemeClr val="tx1"/>
                </a:solidFill>
              </a:defRPr>
            </a:lvl1pPr>
          </a:lstStyle>
          <a:p>
            <a:pPr algn="ctr"/>
            <a:r>
              <a:rPr lang="en-US" dirty="0"/>
              <a:t>11</a:t>
            </a:r>
          </a:p>
        </p:txBody>
      </p:sp>
      <p:sp>
        <p:nvSpPr>
          <p:cNvPr id="14" name="Text Box 7">
            <a:extLst>
              <a:ext uri="{FF2B5EF4-FFF2-40B4-BE49-F238E27FC236}">
                <a16:creationId xmlns:a16="http://schemas.microsoft.com/office/drawing/2014/main" id="{4167885C-2694-431C-8DA2-D5B601EA00A0}"/>
              </a:ext>
            </a:extLst>
          </p:cNvPr>
          <p:cNvSpPr txBox="1">
            <a:spLocks noChangeArrowheads="1"/>
          </p:cNvSpPr>
          <p:nvPr/>
        </p:nvSpPr>
        <p:spPr bwMode="auto">
          <a:xfrm>
            <a:off x="11466883" y="3773745"/>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lIns="0" rIns="0">
            <a:spAutoFit/>
          </a:bodyPr>
          <a:lstStyle>
            <a:defPPr>
              <a:defRPr lang="pt-PT"/>
            </a:defPPr>
            <a:lvl1pPr>
              <a:spcBef>
                <a:spcPct val="50000"/>
              </a:spcBef>
              <a:defRPr b="1">
                <a:solidFill>
                  <a:schemeClr val="tx1"/>
                </a:solidFill>
              </a:defRPr>
            </a:lvl1pPr>
          </a:lstStyle>
          <a:p>
            <a:pPr algn="ctr"/>
            <a:r>
              <a:rPr lang="en-US" dirty="0"/>
              <a:t>12</a:t>
            </a:r>
          </a:p>
        </p:txBody>
      </p:sp>
    </p:spTree>
    <p:extLst>
      <p:ext uri="{BB962C8B-B14F-4D97-AF65-F5344CB8AC3E}">
        <p14:creationId xmlns:p14="http://schemas.microsoft.com/office/powerpoint/2010/main" val="3655759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4"/>
          <p:cNvPicPr preferRelativeResize="0">
            <a:picLocks noChangeArrowheads="1"/>
          </p:cNvPicPr>
          <p:nvPr/>
        </p:nvPicPr>
        <p:blipFill>
          <a:blip r:embed="rId2" cstate="print"/>
          <a:stretch>
            <a:fillRect/>
          </a:stretch>
        </p:blipFill>
        <p:spPr bwMode="auto">
          <a:xfrm>
            <a:off x="245967" y="981075"/>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5475" name="Picture 5"/>
          <p:cNvPicPr preferRelativeResize="0">
            <a:picLocks noChangeArrowheads="1"/>
          </p:cNvPicPr>
          <p:nvPr/>
        </p:nvPicPr>
        <p:blipFill>
          <a:blip r:embed="rId3" cstate="print"/>
          <a:stretch>
            <a:fillRect/>
          </a:stretch>
        </p:blipFill>
        <p:spPr bwMode="auto">
          <a:xfrm>
            <a:off x="6344539" y="981075"/>
            <a:ext cx="5544000" cy="259200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105476" name="Text Box 6"/>
          <p:cNvSpPr txBox="1">
            <a:spLocks noChangeArrowheads="1"/>
          </p:cNvSpPr>
          <p:nvPr/>
        </p:nvSpPr>
        <p:spPr bwMode="auto">
          <a:xfrm>
            <a:off x="914400" y="2133602"/>
            <a:ext cx="812800" cy="461665"/>
          </a:xfrm>
          <a:prstGeom prst="rect">
            <a:avLst/>
          </a:prstGeom>
          <a:noFill/>
          <a:ln w="12700" algn="ctr">
            <a:noFill/>
            <a:miter lim="800000"/>
            <a:headEnd/>
            <a:tailEnd/>
          </a:ln>
        </p:spPr>
        <p:txBody>
          <a:bodyPr>
            <a:spAutoFit/>
          </a:bodyPr>
          <a:lstStyle/>
          <a:p>
            <a:pPr>
              <a:spcBef>
                <a:spcPct val="50000"/>
              </a:spcBef>
            </a:pPr>
            <a:endParaRPr lang="en-US" sz="2400"/>
          </a:p>
        </p:txBody>
      </p:sp>
      <p:sp>
        <p:nvSpPr>
          <p:cNvPr id="3" name="Title 2">
            <a:extLst>
              <a:ext uri="{FF2B5EF4-FFF2-40B4-BE49-F238E27FC236}">
                <a16:creationId xmlns:a16="http://schemas.microsoft.com/office/drawing/2014/main" id="{5E38F709-163A-4F95-A65D-AEAFCC3CF812}"/>
              </a:ext>
            </a:extLst>
          </p:cNvPr>
          <p:cNvSpPr>
            <a:spLocks noGrp="1"/>
          </p:cNvSpPr>
          <p:nvPr>
            <p:ph type="title"/>
          </p:nvPr>
        </p:nvSpPr>
        <p:spPr/>
        <p:txBody>
          <a:bodyPr/>
          <a:lstStyle/>
          <a:p>
            <a:endParaRPr lang="en-US"/>
          </a:p>
        </p:txBody>
      </p:sp>
      <p:sp>
        <p:nvSpPr>
          <p:cNvPr id="8" name="Text Box 7">
            <a:extLst>
              <a:ext uri="{FF2B5EF4-FFF2-40B4-BE49-F238E27FC236}">
                <a16:creationId xmlns:a16="http://schemas.microsoft.com/office/drawing/2014/main" id="{0EA753E5-40E9-487D-ACAF-89439AA5839E}"/>
              </a:ext>
            </a:extLst>
          </p:cNvPr>
          <p:cNvSpPr txBox="1">
            <a:spLocks noChangeArrowheads="1"/>
          </p:cNvSpPr>
          <p:nvPr/>
        </p:nvSpPr>
        <p:spPr bwMode="auto">
          <a:xfrm>
            <a:off x="11466883"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lIns="0" rIns="0">
            <a:spAutoFit/>
          </a:bodyPr>
          <a:lstStyle>
            <a:defPPr>
              <a:defRPr lang="pt-PT"/>
            </a:defPPr>
            <a:lvl1pPr>
              <a:spcBef>
                <a:spcPct val="50000"/>
              </a:spcBef>
              <a:defRPr b="1">
                <a:solidFill>
                  <a:schemeClr val="tx1"/>
                </a:solidFill>
              </a:defRPr>
            </a:lvl1pPr>
          </a:lstStyle>
          <a:p>
            <a:r>
              <a:rPr lang="en-US" dirty="0"/>
              <a:t>14</a:t>
            </a:r>
          </a:p>
        </p:txBody>
      </p:sp>
      <p:sp>
        <p:nvSpPr>
          <p:cNvPr id="9" name="Text Box 7">
            <a:extLst>
              <a:ext uri="{FF2B5EF4-FFF2-40B4-BE49-F238E27FC236}">
                <a16:creationId xmlns:a16="http://schemas.microsoft.com/office/drawing/2014/main" id="{D34CD3EE-C1F9-4BA1-BE9A-C4A8597AC249}"/>
              </a:ext>
            </a:extLst>
          </p:cNvPr>
          <p:cNvSpPr txBox="1">
            <a:spLocks noChangeArrowheads="1"/>
          </p:cNvSpPr>
          <p:nvPr/>
        </p:nvSpPr>
        <p:spPr bwMode="auto">
          <a:xfrm>
            <a:off x="5445606" y="813033"/>
            <a:ext cx="504000" cy="519351"/>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lIns="0" rIns="0">
            <a:spAutoFit/>
          </a:bodyPr>
          <a:lstStyle>
            <a:defPPr>
              <a:defRPr lang="pt-PT"/>
            </a:defPPr>
            <a:lvl1pPr>
              <a:spcBef>
                <a:spcPct val="50000"/>
              </a:spcBef>
              <a:defRPr b="1">
                <a:solidFill>
                  <a:schemeClr val="tx1"/>
                </a:solidFill>
              </a:defRPr>
            </a:lvl1pPr>
          </a:lstStyle>
          <a:p>
            <a:pPr algn="ctr"/>
            <a:r>
              <a:rPr lang="en-US" dirty="0"/>
              <a:t>13</a:t>
            </a:r>
          </a:p>
        </p:txBody>
      </p:sp>
    </p:spTree>
    <p:extLst>
      <p:ext uri="{BB962C8B-B14F-4D97-AF65-F5344CB8AC3E}">
        <p14:creationId xmlns:p14="http://schemas.microsoft.com/office/powerpoint/2010/main" val="1407884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4168EF-D61F-4380-A1AE-A2632F85EB8D}"/>
              </a:ext>
            </a:extLst>
          </p:cNvPr>
          <p:cNvSpPr>
            <a:spLocks noGrp="1"/>
          </p:cNvSpPr>
          <p:nvPr>
            <p:ph type="title"/>
          </p:nvPr>
        </p:nvSpPr>
        <p:spPr/>
        <p:txBody>
          <a:bodyPr/>
          <a:lstStyle/>
          <a:p>
            <a:r>
              <a:rPr lang="en-US" dirty="0"/>
              <a:t>Manage Bank Statements</a:t>
            </a:r>
          </a:p>
        </p:txBody>
      </p:sp>
      <p:pic>
        <p:nvPicPr>
          <p:cNvPr id="7" name="Picture 6">
            <a:extLst>
              <a:ext uri="{FF2B5EF4-FFF2-40B4-BE49-F238E27FC236}">
                <a16:creationId xmlns:a16="http://schemas.microsoft.com/office/drawing/2014/main" id="{F94E3F69-8361-4763-96A7-CE6A6238EB63}"/>
              </a:ext>
            </a:extLst>
          </p:cNvPr>
          <p:cNvPicPr>
            <a:picLocks noChangeAspect="1"/>
          </p:cNvPicPr>
          <p:nvPr/>
        </p:nvPicPr>
        <p:blipFill>
          <a:blip r:embed="rId2"/>
          <a:stretch>
            <a:fillRect/>
          </a:stretch>
        </p:blipFill>
        <p:spPr>
          <a:xfrm>
            <a:off x="1694513" y="837000"/>
            <a:ext cx="8793488" cy="2088000"/>
          </a:xfrm>
          <a:prstGeom prst="rect">
            <a:avLst/>
          </a:prstGeom>
        </p:spPr>
      </p:pic>
      <p:sp>
        <p:nvSpPr>
          <p:cNvPr id="9" name="Oval Callout 4">
            <a:extLst>
              <a:ext uri="{FF2B5EF4-FFF2-40B4-BE49-F238E27FC236}">
                <a16:creationId xmlns:a16="http://schemas.microsoft.com/office/drawing/2014/main" id="{CCF634A4-1773-42CC-A588-80B51101D39D}"/>
              </a:ext>
            </a:extLst>
          </p:cNvPr>
          <p:cNvSpPr/>
          <p:nvPr/>
        </p:nvSpPr>
        <p:spPr>
          <a:xfrm>
            <a:off x="7680001" y="1085656"/>
            <a:ext cx="1756137" cy="499089"/>
          </a:xfrm>
          <a:prstGeom prst="wedgeEllipseCallout">
            <a:avLst>
              <a:gd name="adj1" fmla="val 90237"/>
              <a:gd name="adj2" fmla="val 7732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1.Click “Go” Icon</a:t>
            </a:r>
          </a:p>
        </p:txBody>
      </p:sp>
      <p:sp>
        <p:nvSpPr>
          <p:cNvPr id="10" name="Oval Callout 4">
            <a:extLst>
              <a:ext uri="{FF2B5EF4-FFF2-40B4-BE49-F238E27FC236}">
                <a16:creationId xmlns:a16="http://schemas.microsoft.com/office/drawing/2014/main" id="{FA3CC2DF-345A-4FD2-89CD-BAE1873555FB}"/>
              </a:ext>
            </a:extLst>
          </p:cNvPr>
          <p:cNvSpPr/>
          <p:nvPr/>
        </p:nvSpPr>
        <p:spPr>
          <a:xfrm>
            <a:off x="7348490" y="1849948"/>
            <a:ext cx="1756137" cy="499089"/>
          </a:xfrm>
          <a:prstGeom prst="wedgeEllipseCallout">
            <a:avLst>
              <a:gd name="adj1" fmla="val 94209"/>
              <a:gd name="adj2" fmla="val 3384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2.Click “+” Icon for Create Bank Statement</a:t>
            </a:r>
          </a:p>
        </p:txBody>
      </p:sp>
      <p:pic>
        <p:nvPicPr>
          <p:cNvPr id="13" name="Picture 12">
            <a:extLst>
              <a:ext uri="{FF2B5EF4-FFF2-40B4-BE49-F238E27FC236}">
                <a16:creationId xmlns:a16="http://schemas.microsoft.com/office/drawing/2014/main" id="{598C393F-BBE0-4B3B-B67A-1BACFC72E6ED}"/>
              </a:ext>
            </a:extLst>
          </p:cNvPr>
          <p:cNvPicPr>
            <a:picLocks noChangeAspect="1"/>
          </p:cNvPicPr>
          <p:nvPr/>
        </p:nvPicPr>
        <p:blipFill>
          <a:blip r:embed="rId3"/>
          <a:stretch>
            <a:fillRect/>
          </a:stretch>
        </p:blipFill>
        <p:spPr>
          <a:xfrm>
            <a:off x="1694514" y="3135278"/>
            <a:ext cx="8820919" cy="3389348"/>
          </a:xfrm>
          <a:prstGeom prst="rect">
            <a:avLst/>
          </a:prstGeom>
        </p:spPr>
      </p:pic>
      <p:sp>
        <p:nvSpPr>
          <p:cNvPr id="14" name="Rounded Rectangle 11">
            <a:extLst>
              <a:ext uri="{FF2B5EF4-FFF2-40B4-BE49-F238E27FC236}">
                <a16:creationId xmlns:a16="http://schemas.microsoft.com/office/drawing/2014/main" id="{DAAE58ED-9E48-44EA-816F-65C849533B8B}"/>
              </a:ext>
            </a:extLst>
          </p:cNvPr>
          <p:cNvSpPr/>
          <p:nvPr/>
        </p:nvSpPr>
        <p:spPr>
          <a:xfrm>
            <a:off x="1776000" y="3304229"/>
            <a:ext cx="648000" cy="165412"/>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5" name="Oval Callout 4">
            <a:extLst>
              <a:ext uri="{FF2B5EF4-FFF2-40B4-BE49-F238E27FC236}">
                <a16:creationId xmlns:a16="http://schemas.microsoft.com/office/drawing/2014/main" id="{CAD78778-4080-47E0-9AA0-D7D9A3A02BD0}"/>
              </a:ext>
            </a:extLst>
          </p:cNvPr>
          <p:cNvSpPr/>
          <p:nvPr/>
        </p:nvSpPr>
        <p:spPr>
          <a:xfrm>
            <a:off x="2424001" y="2494829"/>
            <a:ext cx="1756137" cy="499089"/>
          </a:xfrm>
          <a:prstGeom prst="wedgeEllipseCallout">
            <a:avLst>
              <a:gd name="adj1" fmla="val -35963"/>
              <a:gd name="adj2" fmla="val 17824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3.Select House Bank ID</a:t>
            </a:r>
          </a:p>
        </p:txBody>
      </p:sp>
      <p:sp>
        <p:nvSpPr>
          <p:cNvPr id="16" name="Oval Callout 4">
            <a:extLst>
              <a:ext uri="{FF2B5EF4-FFF2-40B4-BE49-F238E27FC236}">
                <a16:creationId xmlns:a16="http://schemas.microsoft.com/office/drawing/2014/main" id="{560E62E7-2ACD-4DFB-8D57-29631135E9B2}"/>
              </a:ext>
            </a:extLst>
          </p:cNvPr>
          <p:cNvSpPr/>
          <p:nvPr/>
        </p:nvSpPr>
        <p:spPr>
          <a:xfrm>
            <a:off x="4584001" y="2532196"/>
            <a:ext cx="1756137" cy="499089"/>
          </a:xfrm>
          <a:prstGeom prst="wedgeEllipseCallout">
            <a:avLst>
              <a:gd name="adj1" fmla="val -57584"/>
              <a:gd name="adj2" fmla="val 16427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4.Specify Bank Statement No</a:t>
            </a:r>
          </a:p>
        </p:txBody>
      </p:sp>
      <p:sp>
        <p:nvSpPr>
          <p:cNvPr id="17" name="Oval Callout 4">
            <a:extLst>
              <a:ext uri="{FF2B5EF4-FFF2-40B4-BE49-F238E27FC236}">
                <a16:creationId xmlns:a16="http://schemas.microsoft.com/office/drawing/2014/main" id="{9D91819D-8347-4399-B96B-6D0ADCEC285D}"/>
              </a:ext>
            </a:extLst>
          </p:cNvPr>
          <p:cNvSpPr/>
          <p:nvPr/>
        </p:nvSpPr>
        <p:spPr>
          <a:xfrm>
            <a:off x="3216001" y="4370650"/>
            <a:ext cx="1756137" cy="499089"/>
          </a:xfrm>
          <a:prstGeom prst="wedgeEllipseCallout">
            <a:avLst>
              <a:gd name="adj1" fmla="val 39934"/>
              <a:gd name="adj2" fmla="val -7638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6.Select Bank Statement Date</a:t>
            </a:r>
          </a:p>
        </p:txBody>
      </p:sp>
      <p:sp>
        <p:nvSpPr>
          <p:cNvPr id="18" name="Oval Callout 4">
            <a:extLst>
              <a:ext uri="{FF2B5EF4-FFF2-40B4-BE49-F238E27FC236}">
                <a16:creationId xmlns:a16="http://schemas.microsoft.com/office/drawing/2014/main" id="{3E89615D-37F1-4B63-86D0-BC5A06CA5C75}"/>
              </a:ext>
            </a:extLst>
          </p:cNvPr>
          <p:cNvSpPr/>
          <p:nvPr/>
        </p:nvSpPr>
        <p:spPr>
          <a:xfrm>
            <a:off x="6960001" y="3028996"/>
            <a:ext cx="1756137" cy="499089"/>
          </a:xfrm>
          <a:prstGeom prst="wedgeEllipseCallout">
            <a:avLst>
              <a:gd name="adj1" fmla="val -51408"/>
              <a:gd name="adj2" fmla="val 12856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5.Specify Amount</a:t>
            </a:r>
          </a:p>
        </p:txBody>
      </p:sp>
      <p:sp>
        <p:nvSpPr>
          <p:cNvPr id="21" name="Oval Callout 4">
            <a:extLst>
              <a:ext uri="{FF2B5EF4-FFF2-40B4-BE49-F238E27FC236}">
                <a16:creationId xmlns:a16="http://schemas.microsoft.com/office/drawing/2014/main" id="{71D341A1-0318-4D20-B57D-D188FB508C7F}"/>
              </a:ext>
            </a:extLst>
          </p:cNvPr>
          <p:cNvSpPr/>
          <p:nvPr/>
        </p:nvSpPr>
        <p:spPr>
          <a:xfrm>
            <a:off x="8976001" y="3787765"/>
            <a:ext cx="1368000" cy="499089"/>
          </a:xfrm>
          <a:prstGeom prst="wedgeEllipseCallout">
            <a:avLst>
              <a:gd name="adj1" fmla="val 17781"/>
              <a:gd name="adj2" fmla="val 10993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7.Select House Bank ID</a:t>
            </a:r>
          </a:p>
        </p:txBody>
      </p:sp>
      <p:sp>
        <p:nvSpPr>
          <p:cNvPr id="22" name="Oval Callout 4">
            <a:extLst>
              <a:ext uri="{FF2B5EF4-FFF2-40B4-BE49-F238E27FC236}">
                <a16:creationId xmlns:a16="http://schemas.microsoft.com/office/drawing/2014/main" id="{C747AD9E-6B31-4996-AE00-494008EE33FD}"/>
              </a:ext>
            </a:extLst>
          </p:cNvPr>
          <p:cNvSpPr/>
          <p:nvPr/>
        </p:nvSpPr>
        <p:spPr>
          <a:xfrm>
            <a:off x="1776001" y="5267457"/>
            <a:ext cx="1756137" cy="499089"/>
          </a:xfrm>
          <a:prstGeom prst="wedgeEllipseCallout">
            <a:avLst>
              <a:gd name="adj1" fmla="val 39934"/>
              <a:gd name="adj2" fmla="val -7638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8.Select Transaction ID</a:t>
            </a:r>
          </a:p>
        </p:txBody>
      </p:sp>
      <p:sp>
        <p:nvSpPr>
          <p:cNvPr id="23" name="Oval Callout 4">
            <a:extLst>
              <a:ext uri="{FF2B5EF4-FFF2-40B4-BE49-F238E27FC236}">
                <a16:creationId xmlns:a16="http://schemas.microsoft.com/office/drawing/2014/main" id="{8FD150FF-DB3C-4B2D-8C8F-218E53E2BC48}"/>
              </a:ext>
            </a:extLst>
          </p:cNvPr>
          <p:cNvSpPr/>
          <p:nvPr/>
        </p:nvSpPr>
        <p:spPr>
          <a:xfrm>
            <a:off x="4728001" y="5136584"/>
            <a:ext cx="1756137" cy="499089"/>
          </a:xfrm>
          <a:prstGeom prst="wedgeEllipseCallout">
            <a:avLst>
              <a:gd name="adj1" fmla="val 39934"/>
              <a:gd name="adj2" fmla="val -7638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9.Specify Transaction Amount</a:t>
            </a:r>
          </a:p>
        </p:txBody>
      </p:sp>
      <p:sp>
        <p:nvSpPr>
          <p:cNvPr id="24" name="Oval Callout 4">
            <a:extLst>
              <a:ext uri="{FF2B5EF4-FFF2-40B4-BE49-F238E27FC236}">
                <a16:creationId xmlns:a16="http://schemas.microsoft.com/office/drawing/2014/main" id="{B505E366-E77C-44D2-86C4-B4D2622E00C7}"/>
              </a:ext>
            </a:extLst>
          </p:cNvPr>
          <p:cNvSpPr/>
          <p:nvPr/>
        </p:nvSpPr>
        <p:spPr>
          <a:xfrm>
            <a:off x="8509696" y="5386642"/>
            <a:ext cx="1756137" cy="499089"/>
          </a:xfrm>
          <a:prstGeom prst="wedgeEllipseCallout">
            <a:avLst>
              <a:gd name="adj1" fmla="val 46553"/>
              <a:gd name="adj2" fmla="val -11986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10.Click “&gt;” Button</a:t>
            </a:r>
          </a:p>
        </p:txBody>
      </p:sp>
    </p:spTree>
    <p:extLst>
      <p:ext uri="{BB962C8B-B14F-4D97-AF65-F5344CB8AC3E}">
        <p14:creationId xmlns:p14="http://schemas.microsoft.com/office/powerpoint/2010/main" val="424674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Effect transition="in" filter="fade">
                                      <p:cBhvr>
                                        <p:cTn id="30" dur="1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Effect transition="in" filter="fade">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00"/>
                                        <p:tgtEl>
                                          <p:spTgt spid="23"/>
                                        </p:tgtEl>
                                      </p:cBhvr>
                                    </p:animEffect>
                                    <p:anim calcmode="lin" valueType="num">
                                      <p:cBhvr>
                                        <p:cTn id="85" dur="1000" fill="hold"/>
                                        <p:tgtEl>
                                          <p:spTgt spid="23"/>
                                        </p:tgtEl>
                                        <p:attrNameLst>
                                          <p:attrName>ppt_x</p:attrName>
                                        </p:attrNameLst>
                                      </p:cBhvr>
                                      <p:tavLst>
                                        <p:tav tm="0">
                                          <p:val>
                                            <p:strVal val="#ppt_x"/>
                                          </p:val>
                                        </p:tav>
                                        <p:tav tm="100000">
                                          <p:val>
                                            <p:strVal val="#ppt_x"/>
                                          </p:val>
                                        </p:tav>
                                      </p:tavLst>
                                    </p:anim>
                                    <p:anim calcmode="lin" valueType="num">
                                      <p:cBhvr>
                                        <p:cTn id="8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P spid="16" grpId="0" animBg="1"/>
      <p:bldP spid="17" grpId="0" animBg="1"/>
      <p:bldP spid="18" grpId="0" animBg="1"/>
      <p:bldP spid="21" grpId="0" animBg="1"/>
      <p:bldP spid="22" grpId="0" animBg="1"/>
      <p:bldP spid="23" grpId="0" animBg="1"/>
      <p:bldP spid="2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5CFC4E-CFE2-489B-9686-0145995D3B8D}"/>
              </a:ext>
            </a:extLst>
          </p:cNvPr>
          <p:cNvSpPr>
            <a:spLocks noGrp="1"/>
          </p:cNvSpPr>
          <p:nvPr>
            <p:ph type="title"/>
          </p:nvPr>
        </p:nvSpPr>
        <p:spPr/>
        <p:txBody>
          <a:bodyPr/>
          <a:lstStyle/>
          <a:p>
            <a:r>
              <a:rPr lang="en-US" dirty="0"/>
              <a:t>Manage Bank Statements</a:t>
            </a:r>
          </a:p>
        </p:txBody>
      </p:sp>
      <p:pic>
        <p:nvPicPr>
          <p:cNvPr id="7" name="Picture 6">
            <a:extLst>
              <a:ext uri="{FF2B5EF4-FFF2-40B4-BE49-F238E27FC236}">
                <a16:creationId xmlns:a16="http://schemas.microsoft.com/office/drawing/2014/main" id="{C35C58B8-A501-4346-99FD-1DB0ECE3A2A6}"/>
              </a:ext>
            </a:extLst>
          </p:cNvPr>
          <p:cNvPicPr>
            <a:picLocks noChangeAspect="1"/>
          </p:cNvPicPr>
          <p:nvPr/>
        </p:nvPicPr>
        <p:blipFill>
          <a:blip r:embed="rId2"/>
          <a:stretch>
            <a:fillRect/>
          </a:stretch>
        </p:blipFill>
        <p:spPr>
          <a:xfrm>
            <a:off x="1713177" y="909001"/>
            <a:ext cx="8775001" cy="3096000"/>
          </a:xfrm>
          <a:prstGeom prst="rect">
            <a:avLst/>
          </a:prstGeom>
        </p:spPr>
      </p:pic>
      <p:pic>
        <p:nvPicPr>
          <p:cNvPr id="8" name="Picture 7">
            <a:extLst>
              <a:ext uri="{FF2B5EF4-FFF2-40B4-BE49-F238E27FC236}">
                <a16:creationId xmlns:a16="http://schemas.microsoft.com/office/drawing/2014/main" id="{92EC8960-CA87-48B7-B754-48DE803D0B60}"/>
              </a:ext>
            </a:extLst>
          </p:cNvPr>
          <p:cNvPicPr>
            <a:picLocks noChangeAspect="1"/>
          </p:cNvPicPr>
          <p:nvPr/>
        </p:nvPicPr>
        <p:blipFill>
          <a:blip r:embed="rId3"/>
          <a:stretch>
            <a:fillRect/>
          </a:stretch>
        </p:blipFill>
        <p:spPr>
          <a:xfrm>
            <a:off x="1713175" y="4005002"/>
            <a:ext cx="8775003" cy="2519999"/>
          </a:xfrm>
          <a:prstGeom prst="rect">
            <a:avLst/>
          </a:prstGeom>
        </p:spPr>
      </p:pic>
      <p:sp>
        <p:nvSpPr>
          <p:cNvPr id="11" name="Oval Callout 4">
            <a:extLst>
              <a:ext uri="{FF2B5EF4-FFF2-40B4-BE49-F238E27FC236}">
                <a16:creationId xmlns:a16="http://schemas.microsoft.com/office/drawing/2014/main" id="{0E11D034-8E6C-4074-8769-0F47A552FE55}"/>
              </a:ext>
            </a:extLst>
          </p:cNvPr>
          <p:cNvSpPr/>
          <p:nvPr/>
        </p:nvSpPr>
        <p:spPr>
          <a:xfrm>
            <a:off x="4242664" y="3001913"/>
            <a:ext cx="1756137" cy="499089"/>
          </a:xfrm>
          <a:prstGeom prst="wedgeEllipseCallout">
            <a:avLst>
              <a:gd name="adj1" fmla="val -139660"/>
              <a:gd name="adj2" fmla="val 3540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12. Select GL Account</a:t>
            </a:r>
          </a:p>
        </p:txBody>
      </p:sp>
      <p:sp>
        <p:nvSpPr>
          <p:cNvPr id="12" name="Oval Callout 4">
            <a:extLst>
              <a:ext uri="{FF2B5EF4-FFF2-40B4-BE49-F238E27FC236}">
                <a16:creationId xmlns:a16="http://schemas.microsoft.com/office/drawing/2014/main" id="{FE8E6516-A469-4804-85CE-E9921955C9D5}"/>
              </a:ext>
            </a:extLst>
          </p:cNvPr>
          <p:cNvSpPr/>
          <p:nvPr/>
        </p:nvSpPr>
        <p:spPr>
          <a:xfrm>
            <a:off x="5007070" y="1557001"/>
            <a:ext cx="1756137" cy="499089"/>
          </a:xfrm>
          <a:prstGeom prst="wedgeEllipseCallout">
            <a:avLst>
              <a:gd name="adj1" fmla="val -127305"/>
              <a:gd name="adj2" fmla="val 5869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11. Select value Date</a:t>
            </a:r>
          </a:p>
        </p:txBody>
      </p:sp>
      <p:sp>
        <p:nvSpPr>
          <p:cNvPr id="13" name="Oval Callout 4">
            <a:extLst>
              <a:ext uri="{FF2B5EF4-FFF2-40B4-BE49-F238E27FC236}">
                <a16:creationId xmlns:a16="http://schemas.microsoft.com/office/drawing/2014/main" id="{7E92F5EE-8794-429A-AD2B-3787DD1FABAB}"/>
              </a:ext>
            </a:extLst>
          </p:cNvPr>
          <p:cNvSpPr/>
          <p:nvPr/>
        </p:nvSpPr>
        <p:spPr>
          <a:xfrm>
            <a:off x="8505077" y="2781002"/>
            <a:ext cx="1756137" cy="499089"/>
          </a:xfrm>
          <a:prstGeom prst="wedgeEllipseCallout">
            <a:avLst>
              <a:gd name="adj1" fmla="val 49200"/>
              <a:gd name="adj2" fmla="val 1782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13. Click “Apply "Button</a:t>
            </a:r>
          </a:p>
        </p:txBody>
      </p:sp>
      <p:sp>
        <p:nvSpPr>
          <p:cNvPr id="14" name="Rounded Rectangle 11">
            <a:extLst>
              <a:ext uri="{FF2B5EF4-FFF2-40B4-BE49-F238E27FC236}">
                <a16:creationId xmlns:a16="http://schemas.microsoft.com/office/drawing/2014/main" id="{EE05CF0A-D10E-4285-A0D5-AE9576EE6CB3}"/>
              </a:ext>
            </a:extLst>
          </p:cNvPr>
          <p:cNvSpPr/>
          <p:nvPr/>
        </p:nvSpPr>
        <p:spPr>
          <a:xfrm>
            <a:off x="1736387" y="1583336"/>
            <a:ext cx="2279312" cy="2278403"/>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5" name="Rounded Rectangle 11">
            <a:extLst>
              <a:ext uri="{FF2B5EF4-FFF2-40B4-BE49-F238E27FC236}">
                <a16:creationId xmlns:a16="http://schemas.microsoft.com/office/drawing/2014/main" id="{73DA8760-F5AA-476E-A7C7-9181E9AF8823}"/>
              </a:ext>
            </a:extLst>
          </p:cNvPr>
          <p:cNvSpPr/>
          <p:nvPr/>
        </p:nvSpPr>
        <p:spPr>
          <a:xfrm>
            <a:off x="1683537" y="4541489"/>
            <a:ext cx="8679127" cy="1623512"/>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6" name="Oval Callout 4">
            <a:extLst>
              <a:ext uri="{FF2B5EF4-FFF2-40B4-BE49-F238E27FC236}">
                <a16:creationId xmlns:a16="http://schemas.microsoft.com/office/drawing/2014/main" id="{F2BB1C75-6D3C-4857-8B57-4FC1D4DAB519}"/>
              </a:ext>
            </a:extLst>
          </p:cNvPr>
          <p:cNvSpPr/>
          <p:nvPr/>
        </p:nvSpPr>
        <p:spPr>
          <a:xfrm>
            <a:off x="8505077" y="4653002"/>
            <a:ext cx="1756137" cy="499089"/>
          </a:xfrm>
          <a:prstGeom prst="wedgeEllipseCallout">
            <a:avLst>
              <a:gd name="adj1" fmla="val -98181"/>
              <a:gd name="adj2" fmla="val 11148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14. Successfully Bank statement Generated</a:t>
            </a:r>
          </a:p>
        </p:txBody>
      </p:sp>
    </p:spTree>
    <p:extLst>
      <p:ext uri="{BB962C8B-B14F-4D97-AF65-F5344CB8AC3E}">
        <p14:creationId xmlns:p14="http://schemas.microsoft.com/office/powerpoint/2010/main" val="74926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Effect transition="in" filter="fade">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fltVal val="0"/>
                                          </p:val>
                                        </p:tav>
                                        <p:tav tm="100000">
                                          <p:val>
                                            <p:strVal val="#ppt_w"/>
                                          </p:val>
                                        </p:tav>
                                      </p:tavLst>
                                    </p:anim>
                                    <p:anim calcmode="lin" valueType="num">
                                      <p:cBhvr>
                                        <p:cTn id="50" dur="1000" fill="hold"/>
                                        <p:tgtEl>
                                          <p:spTgt spid="15"/>
                                        </p:tgtEl>
                                        <p:attrNameLst>
                                          <p:attrName>ppt_h</p:attrName>
                                        </p:attrNameLst>
                                      </p:cBhvr>
                                      <p:tavLst>
                                        <p:tav tm="0">
                                          <p:val>
                                            <p:fltVal val="0"/>
                                          </p:val>
                                        </p:tav>
                                        <p:tav tm="100000">
                                          <p:val>
                                            <p:strVal val="#ppt_h"/>
                                          </p:val>
                                        </p:tav>
                                      </p:tavLst>
                                    </p:anim>
                                    <p:animEffect transition="in" filter="fade">
                                      <p:cBhvr>
                                        <p:cTn id="51" dur="10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dirty="0"/>
              <a:t>Requirements: Bank Account Structure</a:t>
            </a:r>
          </a:p>
        </p:txBody>
      </p:sp>
      <p:sp>
        <p:nvSpPr>
          <p:cNvPr id="3" name="Rectangle 2">
            <a:extLst>
              <a:ext uri="{FF2B5EF4-FFF2-40B4-BE49-F238E27FC236}">
                <a16:creationId xmlns:a16="http://schemas.microsoft.com/office/drawing/2014/main" id="{240E32BC-B394-455F-A4F2-47F60175B3F1}"/>
              </a:ext>
            </a:extLst>
          </p:cNvPr>
          <p:cNvSpPr/>
          <p:nvPr/>
        </p:nvSpPr>
        <p:spPr>
          <a:xfrm>
            <a:off x="227349" y="969138"/>
            <a:ext cx="11688426" cy="5632311"/>
          </a:xfrm>
          <a:prstGeom prst="rect">
            <a:avLst/>
          </a:prstGeom>
        </p:spPr>
        <p:txBody>
          <a:bodyPr wrap="square">
            <a:spAutoFit/>
          </a:bodyPr>
          <a:lstStyle/>
          <a:p>
            <a:pPr>
              <a:spcBef>
                <a:spcPts val="1200"/>
              </a:spcBef>
              <a:buFontTx/>
              <a:buNone/>
              <a:defRPr/>
            </a:pPr>
            <a:r>
              <a:rPr lang="en-US" sz="1600" b="1" dirty="0">
                <a:latin typeface="+mj-lt"/>
                <a:cs typeface="Arial" pitchFamily="34" charset="0"/>
              </a:rPr>
              <a:t>Processing sequence</a:t>
            </a:r>
          </a:p>
          <a:p>
            <a:pPr marL="379413" lvl="1" indent="-379413" defTabSz="271463">
              <a:spcBef>
                <a:spcPts val="1200"/>
              </a:spcBef>
              <a:buClr>
                <a:schemeClr val="accent1"/>
              </a:buClr>
              <a:buFont typeface="Wingdings" panose="05000000000000000000" pitchFamily="2" charset="2"/>
              <a:buChar char="§"/>
              <a:defRPr/>
            </a:pPr>
            <a:r>
              <a:rPr lang="en-US" sz="1600" dirty="0">
                <a:latin typeface="+mj-lt"/>
                <a:cs typeface="Arial" pitchFamily="34" charset="0"/>
              </a:rPr>
              <a:t>You need to create the GL account for each active account, you have at bank by currency if applicable. In addition, you need to create bank clearing accounts for each bank account, also by currency if applicable. In this connection, the following grouping is recommended:</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113100 	Bank 1 (current account – domestic – currency INR)</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113101	Bank 1 (Outgoing Checks)</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113102	Bank1  (Outgoing bank transfer, domestic)</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113103    Bank1  (Outgoing bank transfer, foreign)</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113104	Bank 1 (automatic Deposit)</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113105	Bank1  (miscellaneous interim postings)</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113108	Bank1  (incoming checks)</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113109 	Bank 1 (customer cash receipts)</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Payment transactions: Are posted against the clearing accounts using the payment program</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Bank statements: Balance the clearing entries against the bank account</a:t>
            </a:r>
          </a:p>
          <a:p>
            <a:pPr marL="719138" lvl="1" indent="-379413" defTabSz="892175">
              <a:spcBef>
                <a:spcPts val="1200"/>
              </a:spcBef>
              <a:buClr>
                <a:schemeClr val="accent2"/>
              </a:buClr>
              <a:buFont typeface="Arial" panose="020B0604020202020204" pitchFamily="34" charset="0"/>
              <a:buChar char="•"/>
              <a:defRPr/>
            </a:pPr>
            <a:r>
              <a:rPr lang="en-US" sz="1600" dirty="0">
                <a:latin typeface="+mj-lt"/>
                <a:cs typeface="Arial" pitchFamily="34" charset="0"/>
              </a:rPr>
              <a:t>Cash Management: Displays or monitors postings, with the help of various groupings</a:t>
            </a:r>
          </a:p>
        </p:txBody>
      </p:sp>
    </p:spTree>
    <p:extLst>
      <p:ext uri="{BB962C8B-B14F-4D97-AF65-F5344CB8AC3E}">
        <p14:creationId xmlns:p14="http://schemas.microsoft.com/office/powerpoint/2010/main" val="1610773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71DE9-2145-4BA3-A8BD-95EF920F933D}"/>
              </a:ext>
            </a:extLst>
          </p:cNvPr>
          <p:cNvSpPr>
            <a:spLocks noGrp="1"/>
          </p:cNvSpPr>
          <p:nvPr>
            <p:ph type="title"/>
          </p:nvPr>
        </p:nvSpPr>
        <p:spPr/>
        <p:txBody>
          <a:bodyPr/>
          <a:lstStyle/>
          <a:p>
            <a:r>
              <a:rPr lang="en-US" dirty="0"/>
              <a:t>Electronic Bank Statement: Features (1)</a:t>
            </a:r>
          </a:p>
        </p:txBody>
      </p:sp>
      <p:pic>
        <p:nvPicPr>
          <p:cNvPr id="4" name="Picture 3">
            <a:extLst>
              <a:ext uri="{FF2B5EF4-FFF2-40B4-BE49-F238E27FC236}">
                <a16:creationId xmlns:a16="http://schemas.microsoft.com/office/drawing/2014/main" id="{A2A0F02B-5A40-455D-9D8B-E314641E7086}"/>
              </a:ext>
            </a:extLst>
          </p:cNvPr>
          <p:cNvPicPr>
            <a:picLocks noChangeAspect="1"/>
          </p:cNvPicPr>
          <p:nvPr/>
        </p:nvPicPr>
        <p:blipFill>
          <a:blip r:embed="rId2"/>
          <a:stretch>
            <a:fillRect/>
          </a:stretch>
        </p:blipFill>
        <p:spPr>
          <a:xfrm>
            <a:off x="1378447" y="1342299"/>
            <a:ext cx="9435107" cy="5182326"/>
          </a:xfrm>
          <a:prstGeom prst="rect">
            <a:avLst/>
          </a:prstGeom>
        </p:spPr>
      </p:pic>
    </p:spTree>
    <p:extLst>
      <p:ext uri="{BB962C8B-B14F-4D97-AF65-F5344CB8AC3E}">
        <p14:creationId xmlns:p14="http://schemas.microsoft.com/office/powerpoint/2010/main" val="7743840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B48C2-FE82-487D-88D1-351E2B8FB2AF}"/>
              </a:ext>
            </a:extLst>
          </p:cNvPr>
          <p:cNvSpPr>
            <a:spLocks noGrp="1"/>
          </p:cNvSpPr>
          <p:nvPr>
            <p:ph type="title"/>
          </p:nvPr>
        </p:nvSpPr>
        <p:spPr/>
        <p:txBody>
          <a:bodyPr/>
          <a:lstStyle/>
          <a:p>
            <a:r>
              <a:rPr lang="en-US" dirty="0"/>
              <a:t>Electronic Bank Statement: Features (2)</a:t>
            </a:r>
          </a:p>
        </p:txBody>
      </p:sp>
      <p:pic>
        <p:nvPicPr>
          <p:cNvPr id="4" name="Picture 3">
            <a:extLst>
              <a:ext uri="{FF2B5EF4-FFF2-40B4-BE49-F238E27FC236}">
                <a16:creationId xmlns:a16="http://schemas.microsoft.com/office/drawing/2014/main" id="{4FF37168-049D-4EF9-BEF4-5CB46E394157}"/>
              </a:ext>
            </a:extLst>
          </p:cNvPr>
          <p:cNvPicPr>
            <a:picLocks noChangeAspect="1"/>
          </p:cNvPicPr>
          <p:nvPr/>
        </p:nvPicPr>
        <p:blipFill>
          <a:blip r:embed="rId2"/>
          <a:stretch>
            <a:fillRect/>
          </a:stretch>
        </p:blipFill>
        <p:spPr>
          <a:xfrm>
            <a:off x="1758045" y="1341438"/>
            <a:ext cx="8675910" cy="5111898"/>
          </a:xfrm>
          <a:prstGeom prst="rect">
            <a:avLst/>
          </a:prstGeom>
        </p:spPr>
      </p:pic>
    </p:spTree>
    <p:extLst>
      <p:ext uri="{BB962C8B-B14F-4D97-AF65-F5344CB8AC3E}">
        <p14:creationId xmlns:p14="http://schemas.microsoft.com/office/powerpoint/2010/main" val="40890708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7AC8E5-BF7F-4759-998A-893B7F920922}"/>
              </a:ext>
            </a:extLst>
          </p:cNvPr>
          <p:cNvSpPr>
            <a:spLocks noGrp="1"/>
          </p:cNvSpPr>
          <p:nvPr>
            <p:ph type="title"/>
          </p:nvPr>
        </p:nvSpPr>
        <p:spPr/>
        <p:txBody>
          <a:bodyPr/>
          <a:lstStyle/>
          <a:p>
            <a:r>
              <a:rPr lang="en-US" dirty="0"/>
              <a:t>Electronic Bank Statements – New Formats Supported</a:t>
            </a:r>
          </a:p>
        </p:txBody>
      </p:sp>
      <p:pic>
        <p:nvPicPr>
          <p:cNvPr id="4" name="Picture 3">
            <a:extLst>
              <a:ext uri="{FF2B5EF4-FFF2-40B4-BE49-F238E27FC236}">
                <a16:creationId xmlns:a16="http://schemas.microsoft.com/office/drawing/2014/main" id="{9EB747AB-A264-4179-B625-5B78E5A7008D}"/>
              </a:ext>
            </a:extLst>
          </p:cNvPr>
          <p:cNvPicPr>
            <a:picLocks noChangeAspect="1"/>
          </p:cNvPicPr>
          <p:nvPr/>
        </p:nvPicPr>
        <p:blipFill>
          <a:blip r:embed="rId2"/>
          <a:stretch>
            <a:fillRect/>
          </a:stretch>
        </p:blipFill>
        <p:spPr>
          <a:xfrm>
            <a:off x="1065641" y="1315321"/>
            <a:ext cx="10060719" cy="5209303"/>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46214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B3777-3FEB-4838-BD80-8E68A61EF21E}"/>
              </a:ext>
            </a:extLst>
          </p:cNvPr>
          <p:cNvSpPr>
            <a:spLocks noGrp="1"/>
          </p:cNvSpPr>
          <p:nvPr>
            <p:ph type="title"/>
          </p:nvPr>
        </p:nvSpPr>
        <p:spPr/>
        <p:txBody>
          <a:bodyPr/>
          <a:lstStyle/>
          <a:p>
            <a:r>
              <a:rPr lang="en-US" dirty="0"/>
              <a:t>Interpreting the Note to Payee</a:t>
            </a:r>
          </a:p>
        </p:txBody>
      </p:sp>
      <p:pic>
        <p:nvPicPr>
          <p:cNvPr id="4" name="Picture 3">
            <a:extLst>
              <a:ext uri="{FF2B5EF4-FFF2-40B4-BE49-F238E27FC236}">
                <a16:creationId xmlns:a16="http://schemas.microsoft.com/office/drawing/2014/main" id="{55D29E5D-BAEA-4232-A1FE-16080F2F6B22}"/>
              </a:ext>
            </a:extLst>
          </p:cNvPr>
          <p:cNvPicPr>
            <a:picLocks noChangeAspect="1"/>
          </p:cNvPicPr>
          <p:nvPr/>
        </p:nvPicPr>
        <p:blipFill>
          <a:blip r:embed="rId2"/>
          <a:stretch>
            <a:fillRect/>
          </a:stretch>
        </p:blipFill>
        <p:spPr>
          <a:xfrm>
            <a:off x="1599599" y="1338943"/>
            <a:ext cx="8992802" cy="518568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07710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EF2A6-87D4-44B2-97F0-42994AD5E45B}"/>
              </a:ext>
            </a:extLst>
          </p:cNvPr>
          <p:cNvSpPr>
            <a:spLocks noGrp="1"/>
          </p:cNvSpPr>
          <p:nvPr>
            <p:ph type="title"/>
          </p:nvPr>
        </p:nvSpPr>
        <p:spPr/>
        <p:txBody>
          <a:bodyPr/>
          <a:lstStyle/>
          <a:p>
            <a:r>
              <a:rPr lang="en-US" dirty="0"/>
              <a:t>Electronic Bank Statement</a:t>
            </a:r>
          </a:p>
        </p:txBody>
      </p:sp>
      <p:pic>
        <p:nvPicPr>
          <p:cNvPr id="4" name="Picture 3">
            <a:extLst>
              <a:ext uri="{FF2B5EF4-FFF2-40B4-BE49-F238E27FC236}">
                <a16:creationId xmlns:a16="http://schemas.microsoft.com/office/drawing/2014/main" id="{D43ED8FD-6355-4907-9FB1-BB0FB9160C76}"/>
              </a:ext>
            </a:extLst>
          </p:cNvPr>
          <p:cNvPicPr>
            <a:picLocks noChangeAspect="1"/>
          </p:cNvPicPr>
          <p:nvPr/>
        </p:nvPicPr>
        <p:blipFill>
          <a:blip r:embed="rId2"/>
          <a:stretch>
            <a:fillRect/>
          </a:stretch>
        </p:blipFill>
        <p:spPr>
          <a:xfrm>
            <a:off x="1925492" y="981075"/>
            <a:ext cx="8341016" cy="5472261"/>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90009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666835-BDA0-4595-825F-FA3274C8FCCC}"/>
              </a:ext>
            </a:extLst>
          </p:cNvPr>
          <p:cNvSpPr>
            <a:spLocks noGrp="1"/>
          </p:cNvSpPr>
          <p:nvPr>
            <p:ph type="title"/>
          </p:nvPr>
        </p:nvSpPr>
        <p:spPr/>
        <p:txBody>
          <a:bodyPr/>
          <a:lstStyle/>
          <a:p>
            <a:r>
              <a:rPr lang="en-US" dirty="0"/>
              <a:t>Electronic Bank Statement: Printout</a:t>
            </a:r>
          </a:p>
        </p:txBody>
      </p:sp>
      <p:pic>
        <p:nvPicPr>
          <p:cNvPr id="4" name="Picture 3">
            <a:extLst>
              <a:ext uri="{FF2B5EF4-FFF2-40B4-BE49-F238E27FC236}">
                <a16:creationId xmlns:a16="http://schemas.microsoft.com/office/drawing/2014/main" id="{3C7BA751-6284-4909-B5A4-69251E8A669C}"/>
              </a:ext>
            </a:extLst>
          </p:cNvPr>
          <p:cNvPicPr>
            <a:picLocks noChangeAspect="1"/>
          </p:cNvPicPr>
          <p:nvPr/>
        </p:nvPicPr>
        <p:blipFill>
          <a:blip r:embed="rId2"/>
          <a:stretch>
            <a:fillRect/>
          </a:stretch>
        </p:blipFill>
        <p:spPr>
          <a:xfrm>
            <a:off x="1529900" y="1346796"/>
            <a:ext cx="9132201" cy="5177829"/>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52008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8E6D59-F860-4917-99C0-5109E1D62736}"/>
              </a:ext>
            </a:extLst>
          </p:cNvPr>
          <p:cNvSpPr>
            <a:spLocks noGrp="1"/>
          </p:cNvSpPr>
          <p:nvPr>
            <p:ph type="title"/>
          </p:nvPr>
        </p:nvSpPr>
        <p:spPr/>
        <p:txBody>
          <a:bodyPr/>
          <a:lstStyle/>
          <a:p>
            <a:r>
              <a:rPr lang="en-US" dirty="0"/>
              <a:t>Electronic Bank Statement: Postprocessing</a:t>
            </a:r>
          </a:p>
        </p:txBody>
      </p:sp>
      <p:pic>
        <p:nvPicPr>
          <p:cNvPr id="4" name="Picture 3">
            <a:extLst>
              <a:ext uri="{FF2B5EF4-FFF2-40B4-BE49-F238E27FC236}">
                <a16:creationId xmlns:a16="http://schemas.microsoft.com/office/drawing/2014/main" id="{09361304-9F08-4CC2-94D7-FC25106CE87F}"/>
              </a:ext>
            </a:extLst>
          </p:cNvPr>
          <p:cNvPicPr>
            <a:picLocks noChangeAspect="1"/>
          </p:cNvPicPr>
          <p:nvPr/>
        </p:nvPicPr>
        <p:blipFill>
          <a:blip r:embed="rId2"/>
          <a:stretch>
            <a:fillRect/>
          </a:stretch>
        </p:blipFill>
        <p:spPr>
          <a:xfrm>
            <a:off x="1948532" y="1124743"/>
            <a:ext cx="8294937" cy="5328593"/>
          </a:xfrm>
          <a:prstGeom prst="rect">
            <a:avLst/>
          </a:prstGeom>
        </p:spPr>
      </p:pic>
    </p:spTree>
    <p:extLst>
      <p:ext uri="{BB962C8B-B14F-4D97-AF65-F5344CB8AC3E}">
        <p14:creationId xmlns:p14="http://schemas.microsoft.com/office/powerpoint/2010/main" val="3325379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Electronic Bank Statement – Configuration</a:t>
            </a:r>
          </a:p>
        </p:txBody>
      </p:sp>
      <p:pic>
        <p:nvPicPr>
          <p:cNvPr id="106500" name="Picture 4"/>
          <p:cNvPicPr>
            <a:picLocks noChangeAspect="1" noChangeArrowheads="1"/>
          </p:cNvPicPr>
          <p:nvPr/>
        </p:nvPicPr>
        <p:blipFill>
          <a:blip r:embed="rId2" cstate="print"/>
          <a:srcRect/>
          <a:stretch>
            <a:fillRect/>
          </a:stretch>
        </p:blipFill>
        <p:spPr bwMode="auto">
          <a:xfrm>
            <a:off x="6170984" y="981075"/>
            <a:ext cx="5740353" cy="24384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6501" name="Picture 5"/>
          <p:cNvPicPr>
            <a:picLocks noChangeAspect="1" noChangeArrowheads="1"/>
          </p:cNvPicPr>
          <p:nvPr/>
        </p:nvPicPr>
        <p:blipFill>
          <a:blip r:embed="rId3" cstate="print"/>
          <a:srcRect/>
          <a:stretch>
            <a:fillRect/>
          </a:stretch>
        </p:blipFill>
        <p:spPr bwMode="auto">
          <a:xfrm>
            <a:off x="6170985" y="3523081"/>
            <a:ext cx="5740352" cy="3048000"/>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9D4C4C5B-286D-4774-8E66-205F2290E681}"/>
              </a:ext>
            </a:extLst>
          </p:cNvPr>
          <p:cNvSpPr/>
          <p:nvPr/>
        </p:nvSpPr>
        <p:spPr>
          <a:xfrm>
            <a:off x="280662" y="1363209"/>
            <a:ext cx="5815338" cy="5170646"/>
          </a:xfrm>
          <a:prstGeom prst="rect">
            <a:avLst/>
          </a:prstGeom>
        </p:spPr>
        <p:txBody>
          <a:bodyPr wrap="square">
            <a:spAutoFit/>
          </a:bodyPr>
          <a:lstStyle/>
          <a:p>
            <a:pPr>
              <a:spcBef>
                <a:spcPts val="1800"/>
              </a:spcBef>
              <a:defRPr/>
            </a:pPr>
            <a:r>
              <a:rPr lang="en-US" sz="1600" dirty="0">
                <a:latin typeface="+mj-lt"/>
                <a:cs typeface="Arial" pitchFamily="34" charset="0"/>
              </a:rPr>
              <a:t>Path : IMG </a:t>
            </a:r>
            <a:r>
              <a:rPr lang="en-US" sz="1600" dirty="0">
                <a:latin typeface="+mj-lt"/>
                <a:cs typeface="Arial" pitchFamily="34" charset="0"/>
                <a:sym typeface="Wingdings" pitchFamily="2" charset="2"/>
              </a:rPr>
              <a:t> Financial Accounting (New) Bank accounting  Business transactions  Payment transactions  Electronic Bank statement</a:t>
            </a:r>
          </a:p>
          <a:p>
            <a:pPr>
              <a:spcBef>
                <a:spcPts val="1800"/>
              </a:spcBef>
              <a:defRPr/>
            </a:pPr>
            <a:r>
              <a:rPr lang="en-US" sz="1600" dirty="0">
                <a:latin typeface="+mj-lt"/>
                <a:cs typeface="Arial" pitchFamily="34" charset="0"/>
                <a:sym typeface="Wingdings" pitchFamily="2" charset="2"/>
              </a:rPr>
              <a:t>Make Global Settings for Electronic Bank Statement:</a:t>
            </a:r>
          </a:p>
          <a:p>
            <a:pPr>
              <a:spcBef>
                <a:spcPts val="1800"/>
              </a:spcBef>
              <a:defRPr/>
            </a:pPr>
            <a:r>
              <a:rPr lang="en-US" sz="1600" b="1" dirty="0">
                <a:latin typeface="+mj-lt"/>
                <a:cs typeface="Arial" pitchFamily="34" charset="0"/>
                <a:sym typeface="Wingdings" pitchFamily="2" charset="2"/>
              </a:rPr>
              <a:t>Create Transaction Types:</a:t>
            </a:r>
          </a:p>
          <a:p>
            <a:pPr marL="358775" indent="-358775">
              <a:spcBef>
                <a:spcPts val="1800"/>
              </a:spcBef>
              <a:buClr>
                <a:schemeClr val="accent1"/>
              </a:buClr>
              <a:buFont typeface="Wingdings" panose="05000000000000000000" pitchFamily="2" charset="2"/>
              <a:buChar char="§"/>
              <a:defRPr/>
            </a:pPr>
            <a:r>
              <a:rPr lang="en-US" sz="1600" dirty="0">
                <a:latin typeface="+mj-lt"/>
                <a:cs typeface="Arial" pitchFamily="34" charset="0"/>
                <a:sym typeface="Wingdings" pitchFamily="2" charset="2"/>
              </a:rPr>
              <a:t>You define transaction types in order to group together banks with the same external transaction codes (for example, all banks of the same type)</a:t>
            </a:r>
          </a:p>
          <a:p>
            <a:pPr marL="358775" indent="-358775">
              <a:spcBef>
                <a:spcPts val="1800"/>
              </a:spcBef>
              <a:buClr>
                <a:schemeClr val="accent1"/>
              </a:buClr>
              <a:buFont typeface="Wingdings" panose="05000000000000000000" pitchFamily="2" charset="2"/>
              <a:buChar char="§"/>
              <a:defRPr/>
            </a:pPr>
            <a:r>
              <a:rPr lang="en-US" sz="1600" dirty="0">
                <a:latin typeface="+mj-lt"/>
                <a:cs typeface="Arial" pitchFamily="34" charset="0"/>
                <a:sym typeface="Wingdings" pitchFamily="2" charset="2"/>
              </a:rPr>
              <a:t>After defining transaction types you must assign each of your house banks to a transaction type</a:t>
            </a:r>
          </a:p>
          <a:p>
            <a:pPr>
              <a:spcBef>
                <a:spcPts val="1800"/>
              </a:spcBef>
              <a:defRPr/>
            </a:pPr>
            <a:r>
              <a:rPr lang="en-US" sz="1600" b="1" dirty="0">
                <a:latin typeface="+mj-lt"/>
                <a:cs typeface="Arial" pitchFamily="34" charset="0"/>
                <a:sym typeface="Wingdings" pitchFamily="2" charset="2"/>
              </a:rPr>
              <a:t>Assign Bank Accounts to Transaction Types</a:t>
            </a:r>
            <a:r>
              <a:rPr lang="en-US" sz="1600" dirty="0">
                <a:latin typeface="+mj-lt"/>
                <a:cs typeface="Arial" pitchFamily="34" charset="0"/>
                <a:sym typeface="Wingdings" pitchFamily="2" charset="2"/>
              </a:rPr>
              <a:t>:</a:t>
            </a:r>
          </a:p>
          <a:p>
            <a:pPr marL="358775" indent="-358775">
              <a:spcBef>
                <a:spcPts val="1800"/>
              </a:spcBef>
              <a:buClr>
                <a:schemeClr val="accent1"/>
              </a:buClr>
              <a:buFont typeface="Wingdings" panose="05000000000000000000" pitchFamily="2" charset="2"/>
              <a:buChar char="§"/>
              <a:defRPr/>
            </a:pPr>
            <a:r>
              <a:rPr lang="en-US" sz="1600" dirty="0">
                <a:latin typeface="+mj-lt"/>
                <a:cs typeface="Arial" pitchFamily="34" charset="0"/>
                <a:sym typeface="Wingdings" pitchFamily="2" charset="2"/>
              </a:rPr>
              <a:t>You assign each of your house banks to a transaction type in Customizing for Bank Accounting. Banks are identified by specifying bank keys and external account numbers</a:t>
            </a:r>
          </a:p>
        </p:txBody>
      </p:sp>
    </p:spTree>
    <p:extLst>
      <p:ext uri="{BB962C8B-B14F-4D97-AF65-F5344CB8AC3E}">
        <p14:creationId xmlns:p14="http://schemas.microsoft.com/office/powerpoint/2010/main" val="15871228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3" name="Picture 4"/>
          <p:cNvPicPr>
            <a:picLocks noChangeAspect="1" noChangeArrowheads="1"/>
          </p:cNvPicPr>
          <p:nvPr/>
        </p:nvPicPr>
        <p:blipFill>
          <a:blip r:embed="rId2" cstate="print"/>
          <a:stretch>
            <a:fillRect/>
          </a:stretch>
        </p:blipFill>
        <p:spPr bwMode="auto">
          <a:xfrm>
            <a:off x="6178894" y="1369159"/>
            <a:ext cx="5716668" cy="350000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34A6382B-8EA3-4CC1-AAAA-6B9DB950F0BB}"/>
              </a:ext>
            </a:extLst>
          </p:cNvPr>
          <p:cNvSpPr>
            <a:spLocks noGrp="1"/>
          </p:cNvSpPr>
          <p:nvPr>
            <p:ph type="title"/>
          </p:nvPr>
        </p:nvSpPr>
        <p:spPr/>
        <p:txBody>
          <a:bodyPr/>
          <a:lstStyle/>
          <a:p>
            <a:r>
              <a:rPr lang="en-US" dirty="0"/>
              <a:t>Creating Keys for Posting Rules</a:t>
            </a:r>
          </a:p>
        </p:txBody>
      </p:sp>
      <p:sp>
        <p:nvSpPr>
          <p:cNvPr id="3" name="Rectangle 2">
            <a:extLst>
              <a:ext uri="{FF2B5EF4-FFF2-40B4-BE49-F238E27FC236}">
                <a16:creationId xmlns:a16="http://schemas.microsoft.com/office/drawing/2014/main" id="{DA993F45-9032-4B6B-8ECF-D08883229321}"/>
              </a:ext>
            </a:extLst>
          </p:cNvPr>
          <p:cNvSpPr/>
          <p:nvPr/>
        </p:nvSpPr>
        <p:spPr>
          <a:xfrm>
            <a:off x="227013" y="1341438"/>
            <a:ext cx="5868987" cy="4478149"/>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You create posting rules in Customizing for Bank Accounting. Posting rules are represented in the system by a non-bank-specific code (for example, 0001 for debit memos). Banks have many different transactions, several of which may require just a single posting in your accounts</a:t>
            </a:r>
          </a:p>
          <a:p>
            <a:pPr>
              <a:spcBef>
                <a:spcPts val="1800"/>
              </a:spcBef>
              <a:buClr>
                <a:schemeClr val="accent1"/>
              </a:buClr>
              <a:defRPr/>
            </a:pPr>
            <a:r>
              <a:rPr lang="en-US" sz="1600" b="1" dirty="0">
                <a:latin typeface="+mj-lt"/>
                <a:cs typeface="Arial" pitchFamily="34" charset="0"/>
              </a:rPr>
              <a:t>Assign External transactions to posting rules:</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Here you assign the external bank-defined transaction codes to system-internal posting rules for each transaction type</a:t>
            </a:r>
          </a:p>
          <a:p>
            <a:pPr marL="380990" indent="-380990">
              <a:spcBef>
                <a:spcPts val="1800"/>
              </a:spcBef>
              <a:buClr>
                <a:schemeClr val="accent1"/>
              </a:buClr>
              <a:buFont typeface="Wingdings" panose="05000000000000000000" pitchFamily="2" charset="2"/>
              <a:buChar char="§"/>
              <a:defRPr/>
            </a:pPr>
            <a:r>
              <a:rPr lang="en-US" sz="1600" dirty="0">
                <a:latin typeface="+mj-lt"/>
                <a:cs typeface="Arial" pitchFamily="34" charset="0"/>
              </a:rPr>
              <a:t>The +/- sign: You can further differentiate external transactions by setting "+" or "-" signs for them. If the external transaction code has a "+" sign in front of it, it is a cash receipt; likewise, a "-" sign represents a cash disbursement</a:t>
            </a:r>
          </a:p>
        </p:txBody>
      </p:sp>
    </p:spTree>
    <p:extLst>
      <p:ext uri="{BB962C8B-B14F-4D97-AF65-F5344CB8AC3E}">
        <p14:creationId xmlns:p14="http://schemas.microsoft.com/office/powerpoint/2010/main" val="14886342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7" name="Picture 4"/>
          <p:cNvPicPr>
            <a:picLocks noChangeAspect="1" noChangeArrowheads="1"/>
          </p:cNvPicPr>
          <p:nvPr/>
        </p:nvPicPr>
        <p:blipFill>
          <a:blip r:embed="rId2" cstate="print"/>
          <a:stretch>
            <a:fillRect/>
          </a:stretch>
        </p:blipFill>
        <p:spPr bwMode="auto">
          <a:xfrm>
            <a:off x="6077638" y="786947"/>
            <a:ext cx="5846007" cy="3887961"/>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108548" name="Picture 5"/>
          <p:cNvPicPr>
            <a:picLocks noChangeAspect="1" noChangeArrowheads="1"/>
          </p:cNvPicPr>
          <p:nvPr/>
        </p:nvPicPr>
        <p:blipFill>
          <a:blip r:embed="rId3" cstate="print"/>
          <a:stretch>
            <a:fillRect/>
          </a:stretch>
        </p:blipFill>
        <p:spPr bwMode="auto">
          <a:xfrm>
            <a:off x="6074328" y="4835821"/>
            <a:ext cx="5852627" cy="171129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AFE9C87B-733B-4834-B06A-FAA4C3EBE600}"/>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2B8053E9-CD10-4122-923D-BE8781C3796B}"/>
              </a:ext>
            </a:extLst>
          </p:cNvPr>
          <p:cNvSpPr/>
          <p:nvPr/>
        </p:nvSpPr>
        <p:spPr>
          <a:xfrm>
            <a:off x="243373" y="1035158"/>
            <a:ext cx="5852627" cy="5478423"/>
          </a:xfrm>
          <a:prstGeom prst="rect">
            <a:avLst/>
          </a:prstGeom>
        </p:spPr>
        <p:txBody>
          <a:bodyPr wrap="square">
            <a:spAutoFit/>
          </a:bodyPr>
          <a:lstStyle/>
          <a:p>
            <a:pPr>
              <a:spcBef>
                <a:spcPts val="1200"/>
              </a:spcBef>
              <a:buClr>
                <a:schemeClr val="accent1"/>
              </a:buClr>
              <a:defRPr/>
            </a:pPr>
            <a:r>
              <a:rPr lang="en-US" sz="1600" b="1" dirty="0">
                <a:latin typeface="+mj-lt"/>
                <a:cs typeface="Arial" pitchFamily="34" charset="0"/>
              </a:rPr>
              <a:t>The interpretation algorithm: </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In addition to specifying posting rules, you must also specify which interpretation algorithm should be used. The interpretation algorithm determines whether (and with which algorithms) the system should search the note to payee lines of the electronic account statement for clearing information</a:t>
            </a:r>
          </a:p>
          <a:p>
            <a:pPr>
              <a:spcBef>
                <a:spcPts val="1200"/>
              </a:spcBef>
              <a:buClr>
                <a:schemeClr val="accent1"/>
              </a:buClr>
              <a:defRPr/>
            </a:pPr>
            <a:r>
              <a:rPr lang="en-US" sz="1600" b="1" dirty="0">
                <a:latin typeface="+mj-lt"/>
                <a:cs typeface="Arial" pitchFamily="34" charset="0"/>
              </a:rPr>
              <a:t>Interpreting the Note to Payee Fields: </a:t>
            </a:r>
          </a:p>
          <a:p>
            <a:pPr marL="380990" indent="-380990">
              <a:spcBef>
                <a:spcPts val="1200"/>
              </a:spcBef>
              <a:buClr>
                <a:schemeClr val="accent1"/>
              </a:buClr>
              <a:buFont typeface="Wingdings" panose="05000000000000000000" pitchFamily="2" charset="2"/>
              <a:buChar char="§"/>
              <a:defRPr/>
            </a:pPr>
            <a:r>
              <a:rPr lang="en-US" sz="1600" dirty="0">
                <a:latin typeface="+mj-lt"/>
                <a:cs typeface="Arial" pitchFamily="34" charset="0"/>
              </a:rPr>
              <a:t>The note to payee fields in the electronic account statement contain information used to clear open items. The information such as document number, reference document number, check number may be included in electronic bank statement. The interpretation algorithm allows you to search for your own incoming and outgoing payments in the account statement, based on information supplied by your customers and/or your house bank and entered in the note to payee lines in the account statement</a:t>
            </a:r>
            <a:endParaRPr lang="en-US" sz="1600" dirty="0">
              <a:latin typeface="+mj-lt"/>
            </a:endParaRPr>
          </a:p>
        </p:txBody>
      </p:sp>
    </p:spTree>
    <p:extLst>
      <p:ext uri="{BB962C8B-B14F-4D97-AF65-F5344CB8AC3E}">
        <p14:creationId xmlns:p14="http://schemas.microsoft.com/office/powerpoint/2010/main" val="1490280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4C6E0D-A6A1-42A5-BB47-EB91AEFDA3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0C3DFB-2067-4481-8CD6-EBD92F0C78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23FE5D-BE09-4640-80CF-6B1F37D0DE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1962</TotalTime>
  <Words>9701</Words>
  <Application>Microsoft Office PowerPoint</Application>
  <PresentationFormat>Widescreen</PresentationFormat>
  <Paragraphs>615</Paragraphs>
  <Slides>109</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15" baseType="lpstr">
      <vt:lpstr>Arial</vt:lpstr>
      <vt:lpstr>Candara</vt:lpstr>
      <vt:lpstr>Verdana</vt:lpstr>
      <vt:lpstr>Wingdings</vt:lpstr>
      <vt:lpstr>Capgemini Master</vt:lpstr>
      <vt:lpstr>think-cell Slide</vt:lpstr>
      <vt:lpstr>PowerPoint Presentation</vt:lpstr>
      <vt:lpstr>PowerPoint Presentation</vt:lpstr>
      <vt:lpstr>Purpose</vt:lpstr>
      <vt:lpstr>Use</vt:lpstr>
      <vt:lpstr>Challenges</vt:lpstr>
      <vt:lpstr>Requirements: Bank Account Structure</vt:lpstr>
      <vt:lpstr>Requirements: Bank Account Structure</vt:lpstr>
      <vt:lpstr>Requirement I: Bank-Related Accounting</vt:lpstr>
      <vt:lpstr>Requirements: Bank Account Structure</vt:lpstr>
      <vt:lpstr>Requirement II: Bank Accounts</vt:lpstr>
      <vt:lpstr>Bank Master Data</vt:lpstr>
      <vt:lpstr>Bank Master Data</vt:lpstr>
      <vt:lpstr>House Bank</vt:lpstr>
      <vt:lpstr>House Bank</vt:lpstr>
      <vt:lpstr>Bank Accounts</vt:lpstr>
      <vt:lpstr>Bank Accounts </vt:lpstr>
      <vt:lpstr>Creating Bank Master Record [FI01]</vt:lpstr>
      <vt:lpstr>Define House Bank [FI12]</vt:lpstr>
      <vt:lpstr>Define House Bank [FI12_HBANK]</vt:lpstr>
      <vt:lpstr>Adding Bank Accounts to House Bank</vt:lpstr>
      <vt:lpstr>GL Account Master Data for Bank Account</vt:lpstr>
      <vt:lpstr>Creating Bank Account via T-Code: NWBC  (Net Viewer Business Client)</vt:lpstr>
      <vt:lpstr>Creating Bank Account via T-Code: NWBC  (Net Viewer Business Client)</vt:lpstr>
      <vt:lpstr>Creating Bank Account via T-Code: NWBC  (Net Viewer Business Client)</vt:lpstr>
      <vt:lpstr>Manage Bank </vt:lpstr>
      <vt:lpstr>Manage Bank</vt:lpstr>
      <vt:lpstr>Check Management</vt:lpstr>
      <vt:lpstr>Check Management Functions</vt:lpstr>
      <vt:lpstr>Check Number Management</vt:lpstr>
      <vt:lpstr>Check Void Reasons</vt:lpstr>
      <vt:lpstr>Check Void Reasons</vt:lpstr>
      <vt:lpstr>Check Printing</vt:lpstr>
      <vt:lpstr>Manual Checks</vt:lpstr>
      <vt:lpstr>Check Printing Problems</vt:lpstr>
      <vt:lpstr>Check Deposit: Procedure</vt:lpstr>
      <vt:lpstr>Account Assignment</vt:lpstr>
      <vt:lpstr>Check Deposit: Initial Specifications</vt:lpstr>
      <vt:lpstr>Check Deposit Transaction: Entry Screen</vt:lpstr>
      <vt:lpstr>Check Deposit List</vt:lpstr>
      <vt:lpstr>Check Deposit: Posting / Printing / Overview</vt:lpstr>
      <vt:lpstr>Generating the Postings</vt:lpstr>
      <vt:lpstr>Check Management – Configuration</vt:lpstr>
      <vt:lpstr>Define Void Reason Codes</vt:lpstr>
      <vt:lpstr>Program Run</vt:lpstr>
      <vt:lpstr>Printing Checks Online</vt:lpstr>
      <vt:lpstr>Check Management Transactions</vt:lpstr>
      <vt:lpstr>Supplementing Check Information / Cashing Individual Checks  </vt:lpstr>
      <vt:lpstr>Cashed Checks [FCHR]</vt:lpstr>
      <vt:lpstr>Displaying Check Information</vt:lpstr>
      <vt:lpstr>Displaying the Check Register</vt:lpstr>
      <vt:lpstr>Check Management Problems: Renumbering Checks </vt:lpstr>
      <vt:lpstr>Reassigning Checks to Payments</vt:lpstr>
      <vt:lpstr>Reprinting Checks</vt:lpstr>
      <vt:lpstr>Restart</vt:lpstr>
      <vt:lpstr>Voiding Checks</vt:lpstr>
      <vt:lpstr>Reversing a Check Payment</vt:lpstr>
      <vt:lpstr>Check Deposit – Configuration</vt:lpstr>
      <vt:lpstr>PowerPoint Presentation</vt:lpstr>
      <vt:lpstr>PowerPoint Presentation</vt:lpstr>
      <vt:lpstr>Account Symbols and Account Assignment</vt:lpstr>
      <vt:lpstr>Assigning G/L Accounts to Account Symbols</vt:lpstr>
      <vt:lpstr>Check Deposit - Transactions</vt:lpstr>
      <vt:lpstr>PowerPoint Presentation</vt:lpstr>
      <vt:lpstr>PowerPoint Presentation</vt:lpstr>
      <vt:lpstr>Manage Check Deposits</vt:lpstr>
      <vt:lpstr>Manage Check Deposits</vt:lpstr>
      <vt:lpstr>Manage Check Deposits</vt:lpstr>
      <vt:lpstr>PowerPoint Presentation</vt:lpstr>
      <vt:lpstr>PowerPoint Presentation</vt:lpstr>
      <vt:lpstr>Processing the Batch Input Sessions</vt:lpstr>
      <vt:lpstr>Manual Bank Statement: Procedure</vt:lpstr>
      <vt:lpstr>Entering the Bank Statement</vt:lpstr>
      <vt:lpstr>Processing the Bank Statement (1): Bank &amp; Payment Advices</vt:lpstr>
      <vt:lpstr>Processing the Bank Statement (2): Bank Document / Selection</vt:lpstr>
      <vt:lpstr>Processing the Bank Statement (3): Further Processing</vt:lpstr>
      <vt:lpstr>Manual Bank Statement Posting: Examples</vt:lpstr>
      <vt:lpstr>Manual Bank Statement Posting: Examples</vt:lpstr>
      <vt:lpstr>Manual Bank Statement Posting: Examples</vt:lpstr>
      <vt:lpstr>Manual Bank Statement – Configuration</vt:lpstr>
      <vt:lpstr>Define Posting Keys &amp; Posting Rules for Manual Bank Statement</vt:lpstr>
      <vt:lpstr>Define Variants for Manual Bank Statement</vt:lpstr>
      <vt:lpstr>Manual Bank statement – Transaction </vt:lpstr>
      <vt:lpstr>PowerPoint Presentation</vt:lpstr>
      <vt:lpstr>PowerPoint Presentation</vt:lpstr>
      <vt:lpstr>PowerPoint Presentation</vt:lpstr>
      <vt:lpstr>PowerPoint Presentation</vt:lpstr>
      <vt:lpstr>PowerPoint Presentation</vt:lpstr>
      <vt:lpstr>Manage Bank Statements</vt:lpstr>
      <vt:lpstr>Manage Bank Statements</vt:lpstr>
      <vt:lpstr>Electronic Bank Statement: Features (1)</vt:lpstr>
      <vt:lpstr>Electronic Bank Statement: Features (2)</vt:lpstr>
      <vt:lpstr>Electronic Bank Statements – New Formats Supported</vt:lpstr>
      <vt:lpstr>Interpreting the Note to Payee</vt:lpstr>
      <vt:lpstr>Electronic Bank Statement</vt:lpstr>
      <vt:lpstr>Electronic Bank Statement: Printout</vt:lpstr>
      <vt:lpstr>Electronic Bank Statement: Postprocessing</vt:lpstr>
      <vt:lpstr>Electronic Bank Statement – Configuration</vt:lpstr>
      <vt:lpstr>Creating Keys for Posting Rules</vt:lpstr>
      <vt:lpstr>PowerPoint Presentation</vt:lpstr>
      <vt:lpstr>Defining Posting Rules</vt:lpstr>
      <vt:lpstr>Electronic Bank Statement – Transactions</vt:lpstr>
      <vt:lpstr>PowerPoint Presentation</vt:lpstr>
      <vt:lpstr>Posting Parameters</vt:lpstr>
      <vt:lpstr>Algorithms</vt:lpstr>
      <vt:lpstr>PowerPoint Presentation</vt:lpstr>
      <vt:lpstr>Displaying Account Statements</vt:lpstr>
      <vt:lpstr>Post Processing Account Statements</vt:lpstr>
      <vt:lpstr>Standard Reports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208</cp:revision>
  <dcterms:created xsi:type="dcterms:W3CDTF">2019-11-18T03:14:39Z</dcterms:created>
  <dcterms:modified xsi:type="dcterms:W3CDTF">2022-09-02T11:57:11Z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