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notesSlides/notesSlide13.xml" ContentType="application/vnd.openxmlformats-officedocument.presentationml.notesSlide+xml"/>
  <Override PartName="/ppt/slideMasters/slideMaster1.xml" ContentType="application/vnd.openxmlformats-officedocument.presentationml.slideMaster+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Layouts/slideLayout11.xml" ContentType="application/vnd.openxmlformats-officedocument.presentationml.slideLayout+xml"/>
  <Override PartName="/ppt/notesSlides/notesSlide5.xml" ContentType="application/vnd.openxmlformats-officedocument.presentationml.notesSlide+xml"/>
  <Override PartName="/ppt/slideLayouts/slideLayout8.xml" ContentType="application/vnd.openxmlformats-officedocument.presentationml.slideLayout+xml"/>
  <Override PartName="/ppt/notesSlides/notesSlide10.xml" ContentType="application/vnd.openxmlformats-officedocument.presentationml.notesSlide+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commentAuthors.xml" ContentType="application/vnd.openxmlformats-officedocument.presentationml.commentAuthors+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ppt/tags/tag1.xml" ContentType="application/vnd.openxmlformats-officedocument.presentationml.tags+xml"/>
  <Override PartName="/ppt/tags/tag2.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24"/>
  </p:notesMasterIdLst>
  <p:handoutMasterIdLst>
    <p:handoutMasterId r:id="rId25"/>
  </p:handoutMasterIdLst>
  <p:sldIdLst>
    <p:sldId id="296" r:id="rId2"/>
    <p:sldId id="1045" r:id="rId3"/>
    <p:sldId id="1046" r:id="rId4"/>
    <p:sldId id="1048" r:id="rId5"/>
    <p:sldId id="1067" r:id="rId6"/>
    <p:sldId id="1050" r:id="rId7"/>
    <p:sldId id="1051" r:id="rId8"/>
    <p:sldId id="1068" r:id="rId9"/>
    <p:sldId id="1053" r:id="rId10"/>
    <p:sldId id="1054" r:id="rId11"/>
    <p:sldId id="1055" r:id="rId12"/>
    <p:sldId id="1056" r:id="rId13"/>
    <p:sldId id="1057" r:id="rId14"/>
    <p:sldId id="1058" r:id="rId15"/>
    <p:sldId id="1059" r:id="rId16"/>
    <p:sldId id="1060" r:id="rId17"/>
    <p:sldId id="1061" r:id="rId18"/>
    <p:sldId id="1062" r:id="rId19"/>
    <p:sldId id="1063" r:id="rId20"/>
    <p:sldId id="1064" r:id="rId21"/>
    <p:sldId id="1065" r:id="rId22"/>
    <p:sldId id="273" r:id="rId23"/>
  </p:sldIdLst>
  <p:sldSz cx="12192000" cy="6858000"/>
  <p:notesSz cx="6858000" cy="9144000"/>
  <p:custDataLst>
    <p:tags r:id="rId2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1045"/>
            <p14:sldId id="1046"/>
            <p14:sldId id="1048"/>
            <p14:sldId id="1067"/>
            <p14:sldId id="1050"/>
            <p14:sldId id="1051"/>
            <p14:sldId id="1068"/>
            <p14:sldId id="1053"/>
            <p14:sldId id="1054"/>
            <p14:sldId id="1055"/>
            <p14:sldId id="1056"/>
            <p14:sldId id="1057"/>
            <p14:sldId id="1058"/>
            <p14:sldId id="1059"/>
            <p14:sldId id="1060"/>
            <p14:sldId id="1061"/>
            <p14:sldId id="1062"/>
            <p14:sldId id="1063"/>
            <p14:sldId id="1064"/>
            <p14:sldId id="1065"/>
            <p14:sldId id="273"/>
          </p14:sldIdLst>
        </p14:section>
      </p14:sectionLst>
    </p:ext>
    <p:ext uri="{EFAFB233-063F-42B5-8137-9DF3F51BA10A}">
      <p15:sldGuideLst xmlns:p15="http://schemas.microsoft.com/office/powerpoint/2012/main">
        <p15:guide id="5" orient="horz" pos="3022" userDrawn="1">
          <p15:clr>
            <a:srgbClr val="A4A3A4"/>
          </p15:clr>
        </p15:guide>
        <p15:guide id="7"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wip Majhi" initials="sk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88832" autoAdjust="0"/>
  </p:normalViewPr>
  <p:slideViewPr>
    <p:cSldViewPr>
      <p:cViewPr varScale="1">
        <p:scale>
          <a:sx n="59" d="100"/>
          <a:sy n="59" d="100"/>
        </p:scale>
        <p:origin x="768" y="56"/>
      </p:cViewPr>
      <p:guideLst>
        <p:guide orient="horz" pos="3022"/>
        <p:guide pos="384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25" d="100"/>
        <a:sy n="25" d="100"/>
      </p:scale>
      <p:origin x="0" y="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02/03/2020</a:t>
            </a:fld>
            <a:endParaRPr lang="pt-PT" sz="900"/>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02/03/2020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3010731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6656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extLst>
      <p:ext uri="{BB962C8B-B14F-4D97-AF65-F5344CB8AC3E}">
        <p14:creationId xmlns:p14="http://schemas.microsoft.com/office/powerpoint/2010/main" val="1284452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67587"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extLst>
      <p:ext uri="{BB962C8B-B14F-4D97-AF65-F5344CB8AC3E}">
        <p14:creationId xmlns:p14="http://schemas.microsoft.com/office/powerpoint/2010/main" val="2323618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68611"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extLst>
      <p:ext uri="{BB962C8B-B14F-4D97-AF65-F5344CB8AC3E}">
        <p14:creationId xmlns:p14="http://schemas.microsoft.com/office/powerpoint/2010/main" val="2955488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69635"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endParaRPr lang="en-US"/>
          </a:p>
        </p:txBody>
      </p:sp>
    </p:spTree>
    <p:extLst>
      <p:ext uri="{BB962C8B-B14F-4D97-AF65-F5344CB8AC3E}">
        <p14:creationId xmlns:p14="http://schemas.microsoft.com/office/powerpoint/2010/main" val="1768402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5632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extLst>
      <p:ext uri="{BB962C8B-B14F-4D97-AF65-F5344CB8AC3E}">
        <p14:creationId xmlns:p14="http://schemas.microsoft.com/office/powerpoint/2010/main" val="313542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5632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extLst>
      <p:ext uri="{BB962C8B-B14F-4D97-AF65-F5344CB8AC3E}">
        <p14:creationId xmlns:p14="http://schemas.microsoft.com/office/powerpoint/2010/main" val="1575977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60419"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extLst>
      <p:ext uri="{BB962C8B-B14F-4D97-AF65-F5344CB8AC3E}">
        <p14:creationId xmlns:p14="http://schemas.microsoft.com/office/powerpoint/2010/main" val="869396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60419"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extLst>
      <p:ext uri="{BB962C8B-B14F-4D97-AF65-F5344CB8AC3E}">
        <p14:creationId xmlns:p14="http://schemas.microsoft.com/office/powerpoint/2010/main" val="887592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5632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extLst>
      <p:ext uri="{BB962C8B-B14F-4D97-AF65-F5344CB8AC3E}">
        <p14:creationId xmlns:p14="http://schemas.microsoft.com/office/powerpoint/2010/main" val="1574268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62467"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extLst>
      <p:ext uri="{BB962C8B-B14F-4D97-AF65-F5344CB8AC3E}">
        <p14:creationId xmlns:p14="http://schemas.microsoft.com/office/powerpoint/2010/main" val="368378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64515"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extLst>
      <p:ext uri="{BB962C8B-B14F-4D97-AF65-F5344CB8AC3E}">
        <p14:creationId xmlns:p14="http://schemas.microsoft.com/office/powerpoint/2010/main" val="1506978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65539"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extLst>
      <p:ext uri="{BB962C8B-B14F-4D97-AF65-F5344CB8AC3E}">
        <p14:creationId xmlns:p14="http://schemas.microsoft.com/office/powerpoint/2010/main" val="15204476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286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6960096" y="3963999"/>
            <a:ext cx="3160948"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b="1" dirty="0">
                <a:solidFill>
                  <a:schemeClr val="bg1"/>
                </a:solidFill>
              </a:defRPr>
            </a:lvl1pPr>
          </a:lstStyle>
          <a:p>
            <a:pPr marL="0" lvl="0"/>
            <a:r>
              <a:rPr lang="en-US" dirty="0"/>
              <a:t>Click to insert presenter, location, 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82488972"/>
      </p:ext>
    </p:extLst>
  </p:cSld>
  <p:clrMapOvr>
    <a:masterClrMapping/>
  </p:clrMapOvr>
  <p:extLst>
    <p:ext uri="{DCECCB84-F9BA-43D5-87BE-67443E8EF086}">
      <p15:sldGuideLst xmlns:p15="http://schemas.microsoft.com/office/powerpoint/2012/main">
        <p15:guide id="2" pos="25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69901" y="436564"/>
            <a:ext cx="11645900" cy="5507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4607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grpSp>
        <p:nvGrpSpPr>
          <p:cNvPr id="13" name="Groupe 12">
            <a:extLst>
              <a:ext uri="{FF2B5EF4-FFF2-40B4-BE49-F238E27FC236}">
                <a16:creationId xmlns="" xmlns:a16="http://schemas.microsoft.com/office/drawing/2014/main" id="{8DC6A54A-9BF8-4F66-8401-A8591C494FA5}"/>
              </a:ext>
            </a:extLst>
          </p:cNvPr>
          <p:cNvGrpSpPr/>
          <p:nvPr userDrawn="1"/>
        </p:nvGrpSpPr>
        <p:grpSpPr>
          <a:xfrm>
            <a:off x="0" y="0"/>
            <a:ext cx="7102050" cy="6410325"/>
            <a:chOff x="4563414" y="273880"/>
            <a:chExt cx="7102050" cy="6410325"/>
          </a:xfrm>
        </p:grpSpPr>
        <p:sp>
          <p:nvSpPr>
            <p:cNvPr id="5" name="Forme libre : forme 4">
              <a:extLst>
                <a:ext uri="{FF2B5EF4-FFF2-40B4-BE49-F238E27FC236}">
                  <a16:creationId xmlns="" xmlns:a16="http://schemas.microsoft.com/office/drawing/2014/main"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12" name="Forme libre : forme 11">
              <a:extLst>
                <a:ext uri="{FF2B5EF4-FFF2-40B4-BE49-F238E27FC236}">
                  <a16:creationId xmlns="" xmlns:a16="http://schemas.microsoft.com/office/drawing/2014/main"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5797"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295094740"/>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0840407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769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1" y="436563"/>
            <a:ext cx="11645900" cy="671512"/>
          </a:xfrm>
        </p:spPr>
        <p:txBody>
          <a:bodyPr/>
          <a:lstStyle/>
          <a:p>
            <a:r>
              <a:rPr lang="en-US"/>
              <a:t>Click to edit Master title style</a:t>
            </a:r>
          </a:p>
        </p:txBody>
      </p:sp>
      <p:sp>
        <p:nvSpPr>
          <p:cNvPr id="3" name="Table Placeholder 2"/>
          <p:cNvSpPr>
            <a:spLocks noGrp="1"/>
          </p:cNvSpPr>
          <p:nvPr>
            <p:ph type="tbl" idx="1"/>
          </p:nvPr>
        </p:nvSpPr>
        <p:spPr>
          <a:xfrm>
            <a:off x="863601" y="1962150"/>
            <a:ext cx="10401300" cy="3981450"/>
          </a:xfrm>
        </p:spPr>
        <p:txBody>
          <a:bodyPr/>
          <a:lstStyle/>
          <a:p>
            <a:pPr lvl="0"/>
            <a:endParaRPr lang="en-US" noProof="0"/>
          </a:p>
        </p:txBody>
      </p:sp>
    </p:spTree>
    <p:extLst>
      <p:ext uri="{BB962C8B-B14F-4D97-AF65-F5344CB8AC3E}">
        <p14:creationId xmlns:p14="http://schemas.microsoft.com/office/powerpoint/2010/main" val="3555091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917318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698584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636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63600" y="1962150"/>
            <a:ext cx="5099051"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65852" y="1962150"/>
            <a:ext cx="5099049"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1845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 xmlns:a16="http://schemas.microsoft.com/office/drawing/2014/main" id="{747CF333-CB87-4DC2-830E-33A4A2CCD49B}"/>
              </a:ext>
            </a:extLst>
          </p:cNvPr>
          <p:cNvSpPr>
            <a:spLocks noGrp="1"/>
          </p:cNvSpPr>
          <p:nvPr>
            <p:ph type="dt" sz="half" idx="10"/>
          </p:nvPr>
        </p:nvSpPr>
        <p:spPr/>
        <p:txBody>
          <a:bodyPr/>
          <a:lstStyle>
            <a:lvl1pPr>
              <a:defRPr/>
            </a:lvl1pPr>
          </a:lstStyle>
          <a:p>
            <a:pPr>
              <a:defRPr/>
            </a:pPr>
            <a:fld id="{3FDD388A-DA7F-4573-9BB4-07B5A830CE68}" type="datetime1">
              <a:rPr lang="en-US"/>
              <a:pPr>
                <a:defRPr/>
              </a:pPr>
              <a:t>3/2/2020</a:t>
            </a:fld>
            <a:endParaRPr lang="en-US"/>
          </a:p>
        </p:txBody>
      </p:sp>
      <p:sp>
        <p:nvSpPr>
          <p:cNvPr id="3" name="Footer Placeholder 4">
            <a:extLst>
              <a:ext uri="{FF2B5EF4-FFF2-40B4-BE49-F238E27FC236}">
                <a16:creationId xmlns="" xmlns:a16="http://schemas.microsoft.com/office/drawing/2014/main" id="{35FD6FC2-A61A-40D7-BA47-1246EE76C69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 xmlns:a16="http://schemas.microsoft.com/office/drawing/2014/main" id="{06FE2B95-392D-4448-AE03-D9A3C8C9F69D}"/>
              </a:ext>
            </a:extLst>
          </p:cNvPr>
          <p:cNvSpPr>
            <a:spLocks noGrp="1"/>
          </p:cNvSpPr>
          <p:nvPr>
            <p:ph type="sldNum" sz="quarter" idx="12"/>
          </p:nvPr>
        </p:nvSpPr>
        <p:spPr/>
        <p:txBody>
          <a:bodyPr/>
          <a:lstStyle>
            <a:lvl1pPr>
              <a:defRPr/>
            </a:lvl1pPr>
          </a:lstStyle>
          <a:p>
            <a:pPr>
              <a:defRPr/>
            </a:pPr>
            <a:fld id="{25ACB69D-9D2B-4B51-B82C-6DF7CBD36EB0}" type="slidenum">
              <a:rPr lang="en-US" altLang="en-US"/>
              <a:pPr>
                <a:defRPr/>
              </a:pPr>
              <a:t>‹#›</a:t>
            </a:fld>
            <a:endParaRPr lang="en-US" altLang="en-US"/>
          </a:p>
        </p:txBody>
      </p:sp>
    </p:spTree>
    <p:extLst>
      <p:ext uri="{BB962C8B-B14F-4D97-AF65-F5344CB8AC3E}">
        <p14:creationId xmlns:p14="http://schemas.microsoft.com/office/powerpoint/2010/main" val="164031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309" name="think-cell Slide" r:id="rId15" imgW="270" imgH="270" progId="TCLayout.ActiveDocument.1">
                  <p:embed/>
                </p:oleObj>
              </mc:Choice>
              <mc:Fallback>
                <p:oleObj name="think-cell Slide" r:id="rId15" imgW="270" imgH="270" progId="TCLayout.ActiveDocument.1">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Training Material</a:t>
            </a:r>
          </a:p>
        </p:txBody>
      </p:sp>
      <p:sp>
        <p:nvSpPr>
          <p:cNvPr id="9" name="Espace réservé du titre 8"/>
          <p:cNvSpPr>
            <a:spLocks noGrp="1"/>
          </p:cNvSpPr>
          <p:nvPr>
            <p:ph type="title"/>
          </p:nvPr>
        </p:nvSpPr>
        <p:spPr>
          <a:xfrm>
            <a:off x="227349" y="0"/>
            <a:ext cx="11125236" cy="720000"/>
          </a:xfrm>
          <a:prstGeom prst="rect">
            <a:avLst/>
          </a:prstGeom>
        </p:spPr>
        <p:txBody>
          <a:bodyPr vert="horz" lIns="0" tIns="18000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90" r:id="rId3"/>
    <p:sldLayoutId id="2147483892" r:id="rId4"/>
    <p:sldLayoutId id="2147483893" r:id="rId5"/>
    <p:sldLayoutId id="2147483894" r:id="rId6"/>
    <p:sldLayoutId id="2147483896" r:id="rId7"/>
    <p:sldLayoutId id="2147483897" r:id="rId8"/>
    <p:sldLayoutId id="2147483898" r:id="rId9"/>
    <p:sldLayoutId id="2147483899" r:id="rId10"/>
    <p:sldLayoutId id="2147483900" r:id="rId11"/>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2" userDrawn="1">
          <p15:clr>
            <a:srgbClr val="F26B43"/>
          </p15:clr>
        </p15:guide>
        <p15:guide id="2" pos="7506">
          <p15:clr>
            <a:srgbClr val="F26B43"/>
          </p15:clr>
        </p15:guide>
        <p15:guide id="3" orient="horz" pos="4110" userDrawn="1">
          <p15:clr>
            <a:srgbClr val="F26B43"/>
          </p15:clr>
        </p15:guide>
        <p15:guide id="4" pos="143">
          <p15:clr>
            <a:srgbClr val="F26B43"/>
          </p15:clr>
        </p15:guide>
        <p15:guide id="5" orient="horz" pos="61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1.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619C2595-EFCA-4772-99E1-A517880C7F2A}"/>
              </a:ext>
            </a:extLst>
          </p:cNvPr>
          <p:cNvSpPr>
            <a:spLocks noGrp="1"/>
          </p:cNvSpPr>
          <p:nvPr>
            <p:ph type="body" sz="quarter" idx="11"/>
          </p:nvPr>
        </p:nvSpPr>
        <p:spPr>
          <a:xfrm>
            <a:off x="5591999" y="549001"/>
            <a:ext cx="6323775" cy="2058654"/>
          </a:xfrm>
        </p:spPr>
        <p:txBody>
          <a:bodyPr>
            <a:normAutofit/>
          </a:bodyPr>
          <a:lstStyle/>
          <a:p>
            <a:r>
              <a:rPr lang="en-US" dirty="0"/>
              <a:t>SAP FINANCIALS </a:t>
            </a:r>
            <a:br>
              <a:rPr lang="en-US" dirty="0"/>
            </a:br>
            <a:r>
              <a:rPr lang="en-US" dirty="0" smtClean="0"/>
              <a:t>SAP </a:t>
            </a:r>
            <a:r>
              <a:rPr lang="en-US" dirty="0"/>
              <a:t>Data Migration Overview</a:t>
            </a:r>
          </a:p>
        </p:txBody>
      </p:sp>
    </p:spTree>
    <p:extLst>
      <p:ext uri="{BB962C8B-B14F-4D97-AF65-F5344CB8AC3E}">
        <p14:creationId xmlns:p14="http://schemas.microsoft.com/office/powerpoint/2010/main" val="4202568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itle 4"/>
          <p:cNvSpPr>
            <a:spLocks noGrp="1"/>
          </p:cNvSpPr>
          <p:nvPr>
            <p:ph type="title"/>
          </p:nvPr>
        </p:nvSpPr>
        <p:spPr/>
        <p:txBody>
          <a:bodyPr/>
          <a:lstStyle/>
          <a:p>
            <a:r>
              <a:rPr lang="en-US" dirty="0"/>
              <a:t>SAP Data Migration Functional Specification</a:t>
            </a:r>
          </a:p>
        </p:txBody>
      </p:sp>
      <p:sp>
        <p:nvSpPr>
          <p:cNvPr id="6146" name="Content Placeholder 2"/>
          <p:cNvSpPr>
            <a:spLocks noGrp="1"/>
          </p:cNvSpPr>
          <p:nvPr>
            <p:ph idx="4294967295"/>
          </p:nvPr>
        </p:nvSpPr>
        <p:spPr>
          <a:xfrm>
            <a:off x="234279" y="980728"/>
            <a:ext cx="11681495" cy="4867275"/>
          </a:xfrm>
        </p:spPr>
        <p:txBody>
          <a:bodyPr/>
          <a:lstStyle/>
          <a:p>
            <a:pPr>
              <a:buFont typeface="Wingdings" pitchFamily="2" charset="2"/>
              <a:buNone/>
              <a:defRPr/>
            </a:pPr>
            <a:r>
              <a:rPr lang="en-US" sz="1800" b="1" dirty="0" smtClean="0">
                <a:solidFill>
                  <a:schemeClr val="accent2"/>
                </a:solidFill>
                <a:ea typeface="+mj-ea"/>
                <a:cs typeface="+mj-cs"/>
              </a:rPr>
              <a:t>How </a:t>
            </a:r>
            <a:r>
              <a:rPr lang="en-US" sz="1800" b="1" dirty="0">
                <a:solidFill>
                  <a:schemeClr val="accent2"/>
                </a:solidFill>
                <a:ea typeface="+mj-ea"/>
                <a:cs typeface="+mj-cs"/>
              </a:rPr>
              <a:t>should we write a typical Data Migration Functional Specification?</a:t>
            </a:r>
          </a:p>
          <a:p>
            <a:pPr marL="285750" indent="-285750">
              <a:spcBef>
                <a:spcPts val="1200"/>
              </a:spcBef>
              <a:spcAft>
                <a:spcPts val="1200"/>
              </a:spcAft>
              <a:buClr>
                <a:schemeClr val="accent1"/>
              </a:buClr>
              <a:buFont typeface="Wingdings" panose="05000000000000000000" pitchFamily="2" charset="2"/>
              <a:buChar char="§"/>
              <a:defRPr/>
            </a:pPr>
            <a:r>
              <a:rPr lang="en-US" sz="1800" dirty="0" smtClean="0"/>
              <a:t>Identify </a:t>
            </a:r>
            <a:r>
              <a:rPr lang="en-US" sz="1800" dirty="0"/>
              <a:t>the transaction for which data need to be migrated.</a:t>
            </a:r>
          </a:p>
          <a:p>
            <a:pPr marL="285750" indent="-285750">
              <a:spcBef>
                <a:spcPts val="1200"/>
              </a:spcBef>
              <a:spcAft>
                <a:spcPts val="1200"/>
              </a:spcAft>
              <a:buClr>
                <a:schemeClr val="accent1"/>
              </a:buClr>
              <a:buFont typeface="Wingdings" panose="05000000000000000000" pitchFamily="2" charset="2"/>
              <a:buChar char="§"/>
              <a:defRPr/>
            </a:pPr>
            <a:r>
              <a:rPr lang="en-US" sz="1800" dirty="0" smtClean="0"/>
              <a:t>Identify </a:t>
            </a:r>
            <a:r>
              <a:rPr lang="en-US" sz="1800" dirty="0"/>
              <a:t>the transaction(s) in R/3 via which you want to import the data into your SAP system. It may be relevant whether you need the data for statistical analysis or for further processing in the system.</a:t>
            </a:r>
          </a:p>
          <a:p>
            <a:pPr marL="285750" indent="-285750">
              <a:spcBef>
                <a:spcPts val="1200"/>
              </a:spcBef>
              <a:spcAft>
                <a:spcPts val="1200"/>
              </a:spcAft>
              <a:buClr>
                <a:schemeClr val="accent1"/>
              </a:buClr>
              <a:buFont typeface="Wingdings" panose="05000000000000000000" pitchFamily="2" charset="2"/>
              <a:buChar char="§"/>
              <a:defRPr/>
            </a:pPr>
            <a:r>
              <a:rPr lang="en-US" sz="1800" dirty="0"/>
              <a:t>Run the relevant transaction in R/3 manually with test data from the legacy system and see which fields must be filled. There may be required fields that do not correspond to data fields in the legacy system. In such a case, you should better assign a fixed value or establish an optional field for data transfer.</a:t>
            </a:r>
          </a:p>
          <a:p>
            <a:pPr marL="285750" indent="-285750">
              <a:spcBef>
                <a:spcPts val="1200"/>
              </a:spcBef>
              <a:spcAft>
                <a:spcPts val="1200"/>
              </a:spcAft>
              <a:buClr>
                <a:schemeClr val="accent1"/>
              </a:buClr>
              <a:buFont typeface="Wingdings" panose="05000000000000000000" pitchFamily="2" charset="2"/>
              <a:buChar char="§"/>
              <a:defRPr/>
            </a:pPr>
            <a:r>
              <a:rPr lang="en-US" sz="1800" dirty="0"/>
              <a:t>Map the fields in advance in written form: Assign the source fields to the target fields.</a:t>
            </a:r>
          </a:p>
          <a:p>
            <a:pPr marL="285750" indent="-285750">
              <a:spcBef>
                <a:spcPts val="1200"/>
              </a:spcBef>
              <a:spcAft>
                <a:spcPts val="1200"/>
              </a:spcAft>
              <a:buClr>
                <a:schemeClr val="accent1"/>
              </a:buClr>
              <a:buFont typeface="Wingdings" panose="05000000000000000000" pitchFamily="2" charset="2"/>
              <a:buChar char="§"/>
              <a:defRPr/>
            </a:pPr>
            <a:r>
              <a:rPr lang="en-US" sz="1800" dirty="0"/>
              <a:t>Determine the form in which non-SAP data will be transferred into the SAP system (e.g. via "Move" or according to a rule</a:t>
            </a:r>
            <a:r>
              <a:rPr lang="en-US" sz="1800" dirty="0" smtClean="0"/>
              <a:t>).</a:t>
            </a:r>
            <a:endParaRPr lang="en-US" sz="1800" dirty="0"/>
          </a:p>
        </p:txBody>
      </p:sp>
    </p:spTree>
    <p:extLst>
      <p:ext uri="{BB962C8B-B14F-4D97-AF65-F5344CB8AC3E}">
        <p14:creationId xmlns:p14="http://schemas.microsoft.com/office/powerpoint/2010/main" val="3105146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itle 4"/>
          <p:cNvSpPr>
            <a:spLocks noGrp="1"/>
          </p:cNvSpPr>
          <p:nvPr>
            <p:ph type="title"/>
          </p:nvPr>
        </p:nvSpPr>
        <p:spPr/>
        <p:txBody>
          <a:bodyPr/>
          <a:lstStyle/>
          <a:p>
            <a:r>
              <a:rPr lang="en-US" dirty="0"/>
              <a:t>Steps to Migrate data using MC</a:t>
            </a:r>
          </a:p>
        </p:txBody>
      </p:sp>
      <p:sp>
        <p:nvSpPr>
          <p:cNvPr id="6146" name="Content Placeholder 2"/>
          <p:cNvSpPr>
            <a:spLocks noGrp="1"/>
          </p:cNvSpPr>
          <p:nvPr>
            <p:ph idx="4294967295"/>
          </p:nvPr>
        </p:nvSpPr>
        <p:spPr>
          <a:xfrm>
            <a:off x="234279" y="980729"/>
            <a:ext cx="11681495" cy="2664296"/>
          </a:xfrm>
        </p:spPr>
        <p:txBody>
          <a:bodyPr/>
          <a:lstStyle/>
          <a:p>
            <a:pPr marL="282575" indent="-282575">
              <a:spcBef>
                <a:spcPts val="600"/>
              </a:spcBef>
              <a:spcAft>
                <a:spcPts val="600"/>
              </a:spcAft>
              <a:buClr>
                <a:schemeClr val="accent1"/>
              </a:buClr>
              <a:buFont typeface="Wingdings" panose="05000000000000000000" pitchFamily="2" charset="2"/>
              <a:buChar char="§"/>
            </a:pPr>
            <a:r>
              <a:rPr lang="en-US" sz="1800" dirty="0"/>
              <a:t>I. Migration Project: First step is to create or open migration project in MC. Migration project facilitates the transfer of data from the source system to S/4HANA system and monitors migration status. The migration project is always associated with ‘Transfer ID’. This transfer id is a unique identifier, which facilitates the transfer of projects between different systems of the landscape. For example, if the migration project is transferred from quality to the production system, then project transfer id should be the same in both </a:t>
            </a:r>
            <a:r>
              <a:rPr lang="en-US" sz="1800" dirty="0" err="1"/>
              <a:t>systems.Use</a:t>
            </a:r>
            <a:r>
              <a:rPr lang="en-US" sz="1800" dirty="0"/>
              <a:t> Transaction </a:t>
            </a:r>
            <a:r>
              <a:rPr lang="en-US" sz="1800" dirty="0" err="1"/>
              <a:t>Code:LTMC</a:t>
            </a:r>
            <a:r>
              <a:rPr lang="en-US" sz="1800" dirty="0"/>
              <a:t>.</a:t>
            </a:r>
          </a:p>
          <a:p>
            <a:pPr marL="282575" indent="-282575">
              <a:spcBef>
                <a:spcPts val="600"/>
              </a:spcBef>
              <a:spcAft>
                <a:spcPts val="600"/>
              </a:spcAft>
              <a:buClr>
                <a:schemeClr val="accent1"/>
              </a:buClr>
              <a:buFont typeface="Wingdings" panose="05000000000000000000" pitchFamily="2" charset="2"/>
              <a:buChar char="§"/>
            </a:pPr>
            <a:r>
              <a:rPr lang="en-US" sz="1800" dirty="0"/>
              <a:t>It will take to web browser screen where below displayed screen will appear.</a:t>
            </a:r>
          </a:p>
          <a:p>
            <a:pPr marL="282575" indent="-282575">
              <a:spcBef>
                <a:spcPts val="600"/>
              </a:spcBef>
              <a:spcAft>
                <a:spcPts val="600"/>
              </a:spcAft>
              <a:buClr>
                <a:schemeClr val="accent1"/>
              </a:buClr>
              <a:buFont typeface="Wingdings" panose="05000000000000000000" pitchFamily="2" charset="2"/>
              <a:buChar char="§"/>
            </a:pPr>
            <a:r>
              <a:rPr lang="en-US" sz="1800" dirty="0"/>
              <a:t>Below is screenshot where a new project Z_NEW_PROJECT is created with transfer id 001 and default view is On premise</a:t>
            </a:r>
            <a:r>
              <a:rPr lang="en-US" sz="1800" dirty="0" smtClean="0"/>
              <a:t>.</a:t>
            </a:r>
            <a:endParaRPr lang="en-US" sz="1800" dirty="0"/>
          </a:p>
        </p:txBody>
      </p:sp>
      <p:pic>
        <p:nvPicPr>
          <p:cNvPr id="2" name="Picture 1">
            <a:extLst>
              <a:ext uri="{FF2B5EF4-FFF2-40B4-BE49-F238E27FC236}">
                <a16:creationId xmlns="" xmlns:a16="http://schemas.microsoft.com/office/drawing/2014/main" id="{6543CF1C-80E8-4E5F-BD6E-89EC8FAD80FD}"/>
              </a:ext>
            </a:extLst>
          </p:cNvPr>
          <p:cNvPicPr>
            <a:picLocks noChangeAspect="1"/>
          </p:cNvPicPr>
          <p:nvPr/>
        </p:nvPicPr>
        <p:blipFill>
          <a:blip r:embed="rId2"/>
          <a:stretch>
            <a:fillRect/>
          </a:stretch>
        </p:blipFill>
        <p:spPr>
          <a:xfrm>
            <a:off x="2063552" y="4005064"/>
            <a:ext cx="7848600" cy="2362200"/>
          </a:xfrm>
          <a:prstGeom prst="rect">
            <a:avLst/>
          </a:prstGeom>
        </p:spPr>
      </p:pic>
    </p:spTree>
    <p:extLst>
      <p:ext uri="{BB962C8B-B14F-4D97-AF65-F5344CB8AC3E}">
        <p14:creationId xmlns:p14="http://schemas.microsoft.com/office/powerpoint/2010/main" val="726626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8"/>
          <p:cNvSpPr>
            <a:spLocks noGrp="1"/>
          </p:cNvSpPr>
          <p:nvPr>
            <p:ph type="title"/>
          </p:nvPr>
        </p:nvSpPr>
        <p:spPr/>
        <p:txBody>
          <a:bodyPr/>
          <a:lstStyle/>
          <a:p>
            <a:r>
              <a:rPr lang="en-US" dirty="0" smtClean="0"/>
              <a:t>Steps </a:t>
            </a:r>
            <a:r>
              <a:rPr lang="en-US" dirty="0"/>
              <a:t>to Migrate data using </a:t>
            </a:r>
            <a:r>
              <a:rPr lang="en-US" dirty="0" smtClean="0"/>
              <a:t>MC</a:t>
            </a:r>
            <a:endParaRPr lang="en-US" dirty="0"/>
          </a:p>
        </p:txBody>
      </p:sp>
      <p:sp>
        <p:nvSpPr>
          <p:cNvPr id="18441" name="Rectangle 10"/>
          <p:cNvSpPr>
            <a:spLocks noChangeArrowheads="1"/>
          </p:cNvSpPr>
          <p:nvPr/>
        </p:nvSpPr>
        <p:spPr bwMode="auto">
          <a:xfrm>
            <a:off x="1524000" y="5095875"/>
            <a:ext cx="914400" cy="228600"/>
          </a:xfrm>
          <a:prstGeom prst="rect">
            <a:avLst/>
          </a:prstGeom>
          <a:noFill/>
          <a:ln w="9525">
            <a:noFill/>
            <a:miter lim="800000"/>
            <a:headEnd/>
            <a:tailEnd/>
          </a:ln>
        </p:spPr>
        <p:txBody>
          <a:bodyPr wrap="none" anchor="ctr"/>
          <a:lstStyle/>
          <a:p>
            <a:endParaRPr lang="en-US" sz="900" dirty="0"/>
          </a:p>
        </p:txBody>
      </p:sp>
      <p:sp>
        <p:nvSpPr>
          <p:cNvPr id="2" name="Rectangle 1">
            <a:extLst>
              <a:ext uri="{FF2B5EF4-FFF2-40B4-BE49-F238E27FC236}">
                <a16:creationId xmlns="" xmlns:a16="http://schemas.microsoft.com/office/drawing/2014/main" id="{AAD151E6-EF54-4AD2-BCA3-85F8531C632E}"/>
              </a:ext>
            </a:extLst>
          </p:cNvPr>
          <p:cNvSpPr/>
          <p:nvPr/>
        </p:nvSpPr>
        <p:spPr>
          <a:xfrm>
            <a:off x="227013" y="980728"/>
            <a:ext cx="11688762" cy="646331"/>
          </a:xfrm>
          <a:prstGeom prst="rect">
            <a:avLst/>
          </a:prstGeom>
        </p:spPr>
        <p:txBody>
          <a:bodyPr wrap="square">
            <a:spAutoFit/>
          </a:bodyPr>
          <a:lstStyle/>
          <a:p>
            <a:r>
              <a:rPr lang="en-US" dirty="0">
                <a:latin typeface="+mj-lt"/>
              </a:rPr>
              <a:t>II. Migration object : Once migration project has been created, then migration object has to be chosen. Migration objects are predefined and provided by the SAP system</a:t>
            </a:r>
            <a:r>
              <a:rPr lang="en-US" dirty="0" smtClean="0">
                <a:latin typeface="+mj-lt"/>
              </a:rPr>
              <a:t>.</a:t>
            </a:r>
            <a:endParaRPr lang="en-US" dirty="0">
              <a:latin typeface="+mj-lt"/>
            </a:endParaRPr>
          </a:p>
        </p:txBody>
      </p:sp>
      <p:pic>
        <p:nvPicPr>
          <p:cNvPr id="3" name="Picture 2">
            <a:extLst>
              <a:ext uri="{FF2B5EF4-FFF2-40B4-BE49-F238E27FC236}">
                <a16:creationId xmlns="" xmlns:a16="http://schemas.microsoft.com/office/drawing/2014/main" id="{E70A6884-A8BB-4225-B2A7-B4690709C6ED}"/>
              </a:ext>
            </a:extLst>
          </p:cNvPr>
          <p:cNvPicPr>
            <a:picLocks noChangeAspect="1"/>
          </p:cNvPicPr>
          <p:nvPr/>
        </p:nvPicPr>
        <p:blipFill>
          <a:blip r:embed="rId3"/>
          <a:stretch>
            <a:fillRect/>
          </a:stretch>
        </p:blipFill>
        <p:spPr>
          <a:xfrm>
            <a:off x="2040590" y="2790825"/>
            <a:ext cx="8110819" cy="3733800"/>
          </a:xfrm>
          <a:prstGeom prst="rect">
            <a:avLst/>
          </a:prstGeom>
        </p:spPr>
      </p:pic>
      <p:sp>
        <p:nvSpPr>
          <p:cNvPr id="4" name="Rectangle 3"/>
          <p:cNvSpPr/>
          <p:nvPr/>
        </p:nvSpPr>
        <p:spPr>
          <a:xfrm>
            <a:off x="1703512" y="2123564"/>
            <a:ext cx="8784976" cy="369332"/>
          </a:xfrm>
          <a:prstGeom prst="rect">
            <a:avLst/>
          </a:prstGeom>
        </p:spPr>
        <p:txBody>
          <a:bodyPr wrap="square">
            <a:spAutoFit/>
          </a:bodyPr>
          <a:lstStyle/>
          <a:p>
            <a:r>
              <a:rPr lang="en-US" dirty="0"/>
              <a:t>Below is a screenshot of migration object available on a migration project.</a:t>
            </a:r>
          </a:p>
        </p:txBody>
      </p:sp>
    </p:spTree>
    <p:extLst>
      <p:ext uri="{BB962C8B-B14F-4D97-AF65-F5344CB8AC3E}">
        <p14:creationId xmlns:p14="http://schemas.microsoft.com/office/powerpoint/2010/main" val="2544965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8"/>
          <p:cNvSpPr>
            <a:spLocks noGrp="1"/>
          </p:cNvSpPr>
          <p:nvPr>
            <p:ph type="title"/>
          </p:nvPr>
        </p:nvSpPr>
        <p:spPr/>
        <p:txBody>
          <a:bodyPr/>
          <a:lstStyle/>
          <a:p>
            <a:r>
              <a:rPr lang="en-US" dirty="0"/>
              <a:t>Steps to Migrate data using MC</a:t>
            </a:r>
          </a:p>
        </p:txBody>
      </p:sp>
      <p:sp>
        <p:nvSpPr>
          <p:cNvPr id="2" name="Rectangle 1">
            <a:extLst>
              <a:ext uri="{FF2B5EF4-FFF2-40B4-BE49-F238E27FC236}">
                <a16:creationId xmlns="" xmlns:a16="http://schemas.microsoft.com/office/drawing/2014/main" id="{26BF038D-F2D2-48A9-BA95-858D12D91F48}"/>
              </a:ext>
            </a:extLst>
          </p:cNvPr>
          <p:cNvSpPr/>
          <p:nvPr/>
        </p:nvSpPr>
        <p:spPr>
          <a:xfrm>
            <a:off x="227013" y="981075"/>
            <a:ext cx="11688761" cy="3816429"/>
          </a:xfrm>
          <a:prstGeom prst="rect">
            <a:avLst/>
          </a:prstGeom>
        </p:spPr>
        <p:txBody>
          <a:bodyPr wrap="square">
            <a:spAutoFit/>
          </a:bodyPr>
          <a:lstStyle/>
          <a:p>
            <a:pPr>
              <a:spcBef>
                <a:spcPts val="1200"/>
              </a:spcBef>
              <a:spcAft>
                <a:spcPts val="1200"/>
              </a:spcAft>
            </a:pPr>
            <a:r>
              <a:rPr lang="en-US" dirty="0">
                <a:latin typeface="+mj-lt"/>
              </a:rPr>
              <a:t>Migration object comes with the following information</a:t>
            </a:r>
            <a:r>
              <a:rPr lang="en-US" dirty="0" smtClean="0">
                <a:latin typeface="+mj-lt"/>
              </a:rPr>
              <a:t>:</a:t>
            </a:r>
            <a:endParaRPr lang="en-US" dirty="0">
              <a:latin typeface="+mj-lt"/>
            </a:endParaRPr>
          </a:p>
          <a:p>
            <a:pPr marL="342900" indent="-342900">
              <a:spcBef>
                <a:spcPts val="1200"/>
              </a:spcBef>
              <a:spcAft>
                <a:spcPts val="1200"/>
              </a:spcAft>
              <a:buFont typeface="+mj-lt"/>
              <a:buAutoNum type="arabicPeriod"/>
            </a:pPr>
            <a:r>
              <a:rPr lang="en-US" dirty="0" smtClean="0">
                <a:latin typeface="+mj-lt"/>
              </a:rPr>
              <a:t>Status </a:t>
            </a:r>
            <a:r>
              <a:rPr lang="en-US" dirty="0">
                <a:latin typeface="+mj-lt"/>
              </a:rPr>
              <a:t>— object can be Not started, Finished or In-Process</a:t>
            </a:r>
            <a:r>
              <a:rPr lang="en-US" dirty="0" smtClean="0">
                <a:latin typeface="+mj-lt"/>
              </a:rPr>
              <a:t>.</a:t>
            </a:r>
            <a:endParaRPr lang="en-US" dirty="0">
              <a:latin typeface="+mj-lt"/>
            </a:endParaRPr>
          </a:p>
          <a:p>
            <a:pPr marL="342900" indent="-342900">
              <a:spcBef>
                <a:spcPts val="1200"/>
              </a:spcBef>
              <a:spcAft>
                <a:spcPts val="1200"/>
              </a:spcAft>
              <a:buFont typeface="+mj-lt"/>
              <a:buAutoNum type="arabicPeriod"/>
            </a:pPr>
            <a:r>
              <a:rPr lang="en-US" dirty="0" smtClean="0">
                <a:latin typeface="+mj-lt"/>
              </a:rPr>
              <a:t>Object </a:t>
            </a:r>
            <a:r>
              <a:rPr lang="en-US" dirty="0">
                <a:latin typeface="+mj-lt"/>
              </a:rPr>
              <a:t>name — it is migration object name which is relevant to customer master or transactional data</a:t>
            </a:r>
            <a:r>
              <a:rPr lang="en-US" dirty="0" smtClean="0">
                <a:latin typeface="+mj-lt"/>
              </a:rPr>
              <a:t>.</a:t>
            </a:r>
            <a:endParaRPr lang="en-US" dirty="0">
              <a:latin typeface="+mj-lt"/>
            </a:endParaRPr>
          </a:p>
          <a:p>
            <a:pPr marL="342900" indent="-342900">
              <a:spcBef>
                <a:spcPts val="1200"/>
              </a:spcBef>
              <a:spcAft>
                <a:spcPts val="1200"/>
              </a:spcAft>
              <a:buFont typeface="+mj-lt"/>
              <a:buAutoNum type="arabicPeriod"/>
            </a:pPr>
            <a:r>
              <a:rPr lang="en-US" dirty="0" smtClean="0">
                <a:latin typeface="+mj-lt"/>
              </a:rPr>
              <a:t>Documentation </a:t>
            </a:r>
            <a:r>
              <a:rPr lang="en-US" dirty="0">
                <a:latin typeface="+mj-lt"/>
              </a:rPr>
              <a:t>— It provides all information on migration object like required structure, fields, uses etc</a:t>
            </a:r>
            <a:r>
              <a:rPr lang="en-US" dirty="0" smtClean="0">
                <a:latin typeface="+mj-lt"/>
              </a:rPr>
              <a:t>.</a:t>
            </a:r>
            <a:endParaRPr lang="en-US" dirty="0">
              <a:latin typeface="+mj-lt"/>
            </a:endParaRPr>
          </a:p>
          <a:p>
            <a:pPr marL="342900" indent="-342900">
              <a:spcBef>
                <a:spcPts val="1200"/>
              </a:spcBef>
              <a:spcAft>
                <a:spcPts val="1200"/>
              </a:spcAft>
              <a:buFont typeface="+mj-lt"/>
              <a:buAutoNum type="arabicPeriod"/>
            </a:pPr>
            <a:r>
              <a:rPr lang="en-US" dirty="0" smtClean="0">
                <a:latin typeface="+mj-lt"/>
              </a:rPr>
              <a:t>Dependent </a:t>
            </a:r>
            <a:r>
              <a:rPr lang="en-US" dirty="0">
                <a:latin typeface="+mj-lt"/>
              </a:rPr>
              <a:t>migration object — It shows a list of migration objects that must be loaded first or already present in the system. For example, before loading material master, profit </a:t>
            </a:r>
            <a:r>
              <a:rPr lang="en-US" dirty="0" err="1">
                <a:latin typeface="+mj-lt"/>
              </a:rPr>
              <a:t>centre</a:t>
            </a:r>
            <a:r>
              <a:rPr lang="en-US" dirty="0">
                <a:latin typeface="+mj-lt"/>
              </a:rPr>
              <a:t> object data must be loaded or should exist in a system</a:t>
            </a:r>
            <a:r>
              <a:rPr lang="en-US" dirty="0" smtClean="0">
                <a:latin typeface="+mj-lt"/>
              </a:rPr>
              <a:t>.</a:t>
            </a:r>
            <a:endParaRPr lang="en-US" dirty="0">
              <a:latin typeface="+mj-lt"/>
            </a:endParaRPr>
          </a:p>
        </p:txBody>
      </p:sp>
    </p:spTree>
    <p:extLst>
      <p:ext uri="{BB962C8B-B14F-4D97-AF65-F5344CB8AC3E}">
        <p14:creationId xmlns:p14="http://schemas.microsoft.com/office/powerpoint/2010/main" val="8888092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8"/>
          <p:cNvSpPr>
            <a:spLocks noGrp="1"/>
          </p:cNvSpPr>
          <p:nvPr>
            <p:ph type="title"/>
          </p:nvPr>
        </p:nvSpPr>
        <p:spPr/>
        <p:txBody>
          <a:bodyPr/>
          <a:lstStyle/>
          <a:p>
            <a:r>
              <a:rPr lang="en-US" dirty="0" smtClean="0"/>
              <a:t>Steps </a:t>
            </a:r>
            <a:r>
              <a:rPr lang="en-US" dirty="0"/>
              <a:t>to Migrate data using </a:t>
            </a:r>
            <a:r>
              <a:rPr lang="en-US" dirty="0" smtClean="0"/>
              <a:t>MC</a:t>
            </a:r>
            <a:endParaRPr lang="en-US" dirty="0"/>
          </a:p>
        </p:txBody>
      </p:sp>
      <p:sp>
        <p:nvSpPr>
          <p:cNvPr id="4" name="Rectangle 3"/>
          <p:cNvSpPr/>
          <p:nvPr/>
        </p:nvSpPr>
        <p:spPr>
          <a:xfrm>
            <a:off x="227013" y="990601"/>
            <a:ext cx="11688762" cy="2800767"/>
          </a:xfrm>
          <a:prstGeom prst="rect">
            <a:avLst/>
          </a:prstGeom>
        </p:spPr>
        <p:txBody>
          <a:bodyPr wrap="square">
            <a:spAutoFit/>
          </a:bodyPr>
          <a:lstStyle/>
          <a:p>
            <a:pPr>
              <a:defRPr/>
            </a:pPr>
            <a:r>
              <a:rPr lang="en-US" sz="1600" dirty="0"/>
              <a:t>After selecting migration object we need to execute the following steps:</a:t>
            </a:r>
          </a:p>
          <a:p>
            <a:pPr>
              <a:defRPr/>
            </a:pPr>
            <a:endParaRPr lang="en-US" sz="1600" dirty="0"/>
          </a:p>
          <a:p>
            <a:pPr marL="282575" indent="-282575">
              <a:buAutoNum type="alphaLcPeriod"/>
              <a:defRPr/>
            </a:pPr>
            <a:r>
              <a:rPr lang="en-US" sz="1600" dirty="0"/>
              <a:t>Download Template- When download template is clicked for the 1st time, the system will copy object template into migration project. This template will provide the list for fields which should be filled for data transfer. A template is downloaded in excel format. If .xml is not given, then save file with .xml. Template fields, type, length should not be changed and always use paste ‘V’ option for copying data in the template. Once a template is copied into the project, then any changes to a template by SAP do not reflect in that project’s template</a:t>
            </a:r>
          </a:p>
          <a:p>
            <a:pPr marL="285750" indent="-285750">
              <a:buFont typeface="Arial" panose="020B0604020202020204" pitchFamily="34" charset="0"/>
              <a:buChar char="•"/>
              <a:defRPr/>
            </a:pPr>
            <a:r>
              <a:rPr lang="en-US" sz="1600" dirty="0" smtClean="0"/>
              <a:t>First </a:t>
            </a:r>
            <a:r>
              <a:rPr lang="en-US" sz="1600" dirty="0"/>
              <a:t>sheet is always a field list which contains information about mandatory/optional fields, field length, type etc. Here we can see one file (basic data) is in </a:t>
            </a:r>
            <a:r>
              <a:rPr lang="en-US" sz="1600" dirty="0" smtClean="0"/>
              <a:t>orange color, </a:t>
            </a:r>
            <a:r>
              <a:rPr lang="en-US" sz="1600" dirty="0"/>
              <a:t>it means this is a mandatory sheet in which we have to provide data. Others sheets are optional</a:t>
            </a:r>
            <a:r>
              <a:rPr lang="en-US" sz="1600" dirty="0" smtClean="0"/>
              <a:t>.</a:t>
            </a:r>
            <a:endParaRPr lang="en-US" sz="1600" b="1" dirty="0">
              <a:effectLst>
                <a:outerShdw blurRad="38100" dist="38100" dir="2700000" algn="tl">
                  <a:srgbClr val="C0C0C0"/>
                </a:outerShdw>
              </a:effectLst>
            </a:endParaRPr>
          </a:p>
        </p:txBody>
      </p:sp>
      <p:pic>
        <p:nvPicPr>
          <p:cNvPr id="2" name="Picture 1">
            <a:extLst>
              <a:ext uri="{FF2B5EF4-FFF2-40B4-BE49-F238E27FC236}">
                <a16:creationId xmlns="" xmlns:a16="http://schemas.microsoft.com/office/drawing/2014/main" id="{C14E665D-9345-40DE-A71C-ACE39E1C95AC}"/>
              </a:ext>
            </a:extLst>
          </p:cNvPr>
          <p:cNvPicPr>
            <a:picLocks noChangeAspect="1"/>
          </p:cNvPicPr>
          <p:nvPr/>
        </p:nvPicPr>
        <p:blipFill>
          <a:blip r:embed="rId3"/>
          <a:stretch>
            <a:fillRect/>
          </a:stretch>
        </p:blipFill>
        <p:spPr>
          <a:xfrm>
            <a:off x="1905000" y="4054779"/>
            <a:ext cx="7924800" cy="2326549"/>
          </a:xfrm>
          <a:prstGeom prst="rect">
            <a:avLst/>
          </a:prstGeom>
        </p:spPr>
      </p:pic>
    </p:spTree>
    <p:extLst>
      <p:ext uri="{BB962C8B-B14F-4D97-AF65-F5344CB8AC3E}">
        <p14:creationId xmlns:p14="http://schemas.microsoft.com/office/powerpoint/2010/main" val="10829884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8"/>
          <p:cNvSpPr>
            <a:spLocks noGrp="1"/>
          </p:cNvSpPr>
          <p:nvPr>
            <p:ph type="title"/>
          </p:nvPr>
        </p:nvSpPr>
        <p:spPr/>
        <p:txBody>
          <a:bodyPr/>
          <a:lstStyle/>
          <a:p>
            <a:r>
              <a:rPr lang="en-US" dirty="0" smtClean="0"/>
              <a:t>Steps </a:t>
            </a:r>
            <a:r>
              <a:rPr lang="en-US" dirty="0"/>
              <a:t>to Migrate data using MC</a:t>
            </a:r>
            <a:br>
              <a:rPr lang="en-US" dirty="0"/>
            </a:br>
            <a:r>
              <a:rPr lang="en-US" dirty="0"/>
              <a:t>	</a:t>
            </a:r>
          </a:p>
        </p:txBody>
      </p:sp>
      <p:pic>
        <p:nvPicPr>
          <p:cNvPr id="5" name="Picture 4">
            <a:extLst>
              <a:ext uri="{FF2B5EF4-FFF2-40B4-BE49-F238E27FC236}">
                <a16:creationId xmlns="" xmlns:a16="http://schemas.microsoft.com/office/drawing/2014/main" id="{922F9A50-2B45-4872-8B20-FF84C23E5CAE}"/>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20000" contrast="-40000"/>
                    </a14:imgEffect>
                  </a14:imgLayer>
                </a14:imgProps>
              </a:ext>
            </a:extLst>
          </a:blip>
          <a:srcRect r="49475" b="-1395"/>
          <a:stretch/>
        </p:blipFill>
        <p:spPr>
          <a:xfrm>
            <a:off x="1722438" y="6172201"/>
            <a:ext cx="2057400" cy="647079"/>
          </a:xfrm>
          <a:prstGeom prst="rect">
            <a:avLst/>
          </a:prstGeom>
        </p:spPr>
      </p:pic>
      <p:sp>
        <p:nvSpPr>
          <p:cNvPr id="2" name="Rectangle 1">
            <a:extLst>
              <a:ext uri="{FF2B5EF4-FFF2-40B4-BE49-F238E27FC236}">
                <a16:creationId xmlns="" xmlns:a16="http://schemas.microsoft.com/office/drawing/2014/main" id="{39E2BF90-93B0-4C32-BAE4-C18E300B042E}"/>
              </a:ext>
            </a:extLst>
          </p:cNvPr>
          <p:cNvSpPr/>
          <p:nvPr/>
        </p:nvSpPr>
        <p:spPr>
          <a:xfrm>
            <a:off x="227013" y="993502"/>
            <a:ext cx="11688762" cy="646331"/>
          </a:xfrm>
          <a:prstGeom prst="rect">
            <a:avLst/>
          </a:prstGeom>
        </p:spPr>
        <p:txBody>
          <a:bodyPr wrap="square">
            <a:spAutoFit/>
          </a:bodyPr>
          <a:lstStyle/>
          <a:p>
            <a:pPr marL="342900" indent="-342900">
              <a:buFont typeface="+mj-lt"/>
              <a:buAutoNum type="alphaLcPeriod" startAt="2"/>
            </a:pPr>
            <a:r>
              <a:rPr lang="en-US" dirty="0" smtClean="0">
                <a:latin typeface="+mj-lt"/>
              </a:rPr>
              <a:t>Upload </a:t>
            </a:r>
            <a:r>
              <a:rPr lang="en-US" dirty="0">
                <a:latin typeface="+mj-lt"/>
              </a:rPr>
              <a:t>file — Legacy data can be filled into the downloaded template. It can then be uploaded as a .XML file in MC for migration. More than one file can also be uploaded.</a:t>
            </a:r>
          </a:p>
        </p:txBody>
      </p:sp>
      <p:pic>
        <p:nvPicPr>
          <p:cNvPr id="3" name="Picture 2">
            <a:extLst>
              <a:ext uri="{FF2B5EF4-FFF2-40B4-BE49-F238E27FC236}">
                <a16:creationId xmlns="" xmlns:a16="http://schemas.microsoft.com/office/drawing/2014/main" id="{86A38110-0CD5-4A4F-B79A-EBB33AD0747F}"/>
              </a:ext>
            </a:extLst>
          </p:cNvPr>
          <p:cNvPicPr>
            <a:picLocks noChangeAspect="1"/>
          </p:cNvPicPr>
          <p:nvPr/>
        </p:nvPicPr>
        <p:blipFill>
          <a:blip r:embed="rId5"/>
          <a:stretch>
            <a:fillRect/>
          </a:stretch>
        </p:blipFill>
        <p:spPr>
          <a:xfrm>
            <a:off x="1828800" y="2133600"/>
            <a:ext cx="7935656" cy="3581400"/>
          </a:xfrm>
          <a:prstGeom prst="rect">
            <a:avLst/>
          </a:prstGeom>
        </p:spPr>
      </p:pic>
    </p:spTree>
    <p:extLst>
      <p:ext uri="{BB962C8B-B14F-4D97-AF65-F5344CB8AC3E}">
        <p14:creationId xmlns:p14="http://schemas.microsoft.com/office/powerpoint/2010/main" val="876074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8"/>
          <p:cNvSpPr>
            <a:spLocks noGrp="1"/>
          </p:cNvSpPr>
          <p:nvPr>
            <p:ph type="title"/>
          </p:nvPr>
        </p:nvSpPr>
        <p:spPr/>
        <p:txBody>
          <a:bodyPr/>
          <a:lstStyle/>
          <a:p>
            <a:r>
              <a:rPr lang="en-US" dirty="0" smtClean="0"/>
              <a:t>Steps </a:t>
            </a:r>
            <a:r>
              <a:rPr lang="en-US" dirty="0"/>
              <a:t>to Migrate data using </a:t>
            </a:r>
            <a:r>
              <a:rPr lang="en-US" dirty="0" smtClean="0"/>
              <a:t>MC</a:t>
            </a:r>
            <a:endParaRPr lang="en-US" dirty="0"/>
          </a:p>
        </p:txBody>
      </p:sp>
      <p:sp>
        <p:nvSpPr>
          <p:cNvPr id="2" name="Rectangle 1">
            <a:extLst>
              <a:ext uri="{FF2B5EF4-FFF2-40B4-BE49-F238E27FC236}">
                <a16:creationId xmlns="" xmlns:a16="http://schemas.microsoft.com/office/drawing/2014/main" id="{DC079D79-9C62-4B0D-9978-7FBE1DE5CB21}"/>
              </a:ext>
            </a:extLst>
          </p:cNvPr>
          <p:cNvSpPr/>
          <p:nvPr/>
        </p:nvSpPr>
        <p:spPr>
          <a:xfrm>
            <a:off x="227013" y="990601"/>
            <a:ext cx="10059987" cy="4247317"/>
          </a:xfrm>
          <a:prstGeom prst="rect">
            <a:avLst/>
          </a:prstGeom>
        </p:spPr>
        <p:txBody>
          <a:bodyPr wrap="square">
            <a:spAutoFit/>
          </a:bodyPr>
          <a:lstStyle/>
          <a:p>
            <a:pPr marL="342900" indent="-342900">
              <a:buFont typeface="+mj-lt"/>
              <a:buAutoNum type="alphaLcPeriod" startAt="3"/>
            </a:pPr>
            <a:r>
              <a:rPr lang="en-US" dirty="0" smtClean="0">
                <a:latin typeface="+mj-lt"/>
              </a:rPr>
              <a:t>View </a:t>
            </a:r>
            <a:r>
              <a:rPr lang="en-US" dirty="0">
                <a:latin typeface="+mj-lt"/>
              </a:rPr>
              <a:t>and Edit- Once a file has been uploaded, data can be viewed by clicking on the name of a file. If required, data can be edited in the file by clicking on the edit button.</a:t>
            </a:r>
          </a:p>
          <a:p>
            <a:pPr marL="342900" indent="-342900">
              <a:buFont typeface="+mj-lt"/>
              <a:buAutoNum type="alphaLcPeriod" startAt="3"/>
            </a:pPr>
            <a:endParaRPr lang="en-US" dirty="0">
              <a:latin typeface="+mj-lt"/>
            </a:endParaRPr>
          </a:p>
          <a:p>
            <a:pPr marL="342900" indent="-342900">
              <a:buFont typeface="+mj-lt"/>
              <a:buAutoNum type="alphaLcPeriod" startAt="3"/>
            </a:pPr>
            <a:r>
              <a:rPr lang="en-US" dirty="0" smtClean="0">
                <a:latin typeface="+mj-lt"/>
              </a:rPr>
              <a:t>Activate </a:t>
            </a:r>
            <a:r>
              <a:rPr lang="en-US" dirty="0">
                <a:latin typeface="+mj-lt"/>
              </a:rPr>
              <a:t>— Transfer process can be started only for Activated files. File are activated by clicking on Activate button.</a:t>
            </a:r>
          </a:p>
          <a:p>
            <a:pPr marL="342900" indent="-342900">
              <a:buFont typeface="+mj-lt"/>
              <a:buAutoNum type="alphaLcPeriod" startAt="3"/>
            </a:pPr>
            <a:endParaRPr lang="en-US" dirty="0">
              <a:latin typeface="+mj-lt"/>
            </a:endParaRPr>
          </a:p>
          <a:p>
            <a:pPr marL="342900" indent="-342900">
              <a:buFont typeface="+mj-lt"/>
              <a:buAutoNum type="alphaLcPeriod" startAt="3"/>
            </a:pPr>
            <a:r>
              <a:rPr lang="en-US" dirty="0" smtClean="0">
                <a:latin typeface="+mj-lt"/>
              </a:rPr>
              <a:t>Deactivate </a:t>
            </a:r>
            <a:r>
              <a:rPr lang="en-US" dirty="0">
                <a:latin typeface="+mj-lt"/>
              </a:rPr>
              <a:t>— In the case of multiple files, if the user doesn’t want to transfer some files, then they can choose the file/s and deactivate them. File with active status can be transferred.</a:t>
            </a:r>
          </a:p>
          <a:p>
            <a:pPr marL="342900" indent="-342900">
              <a:buFont typeface="+mj-lt"/>
              <a:buAutoNum type="alphaLcPeriod" startAt="3"/>
            </a:pPr>
            <a:endParaRPr lang="en-US" dirty="0">
              <a:latin typeface="+mj-lt"/>
            </a:endParaRPr>
          </a:p>
          <a:p>
            <a:pPr marL="342900" indent="-342900">
              <a:buFont typeface="+mj-lt"/>
              <a:buAutoNum type="alphaLcPeriod" startAt="3"/>
            </a:pPr>
            <a:r>
              <a:rPr lang="en-US" dirty="0" smtClean="0">
                <a:latin typeface="+mj-lt"/>
              </a:rPr>
              <a:t>Start </a:t>
            </a:r>
            <a:r>
              <a:rPr lang="en-US" dirty="0">
                <a:latin typeface="+mj-lt"/>
              </a:rPr>
              <a:t>Transfer — Data transfer for active files can be started by clicking on the ‘Start Transfer’ button</a:t>
            </a:r>
          </a:p>
          <a:p>
            <a:endParaRPr lang="en-US" dirty="0">
              <a:latin typeface="medium-content-serif-font"/>
            </a:endParaRPr>
          </a:p>
          <a:p>
            <a:endParaRPr lang="en-US" dirty="0"/>
          </a:p>
        </p:txBody>
      </p:sp>
    </p:spTree>
    <p:extLst>
      <p:ext uri="{BB962C8B-B14F-4D97-AF65-F5344CB8AC3E}">
        <p14:creationId xmlns:p14="http://schemas.microsoft.com/office/powerpoint/2010/main" val="484252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E4A631-25C3-46E1-8B70-34579167EB47}"/>
              </a:ext>
            </a:extLst>
          </p:cNvPr>
          <p:cNvSpPr>
            <a:spLocks noGrp="1"/>
          </p:cNvSpPr>
          <p:nvPr>
            <p:ph type="title"/>
          </p:nvPr>
        </p:nvSpPr>
        <p:spPr/>
        <p:txBody>
          <a:bodyPr/>
          <a:lstStyle/>
          <a:p>
            <a:r>
              <a:rPr lang="en-US" dirty="0"/>
              <a:t>Steps to Migrate data using MC</a:t>
            </a:r>
          </a:p>
        </p:txBody>
      </p:sp>
      <p:sp>
        <p:nvSpPr>
          <p:cNvPr id="3" name="Content Placeholder 2">
            <a:extLst>
              <a:ext uri="{FF2B5EF4-FFF2-40B4-BE49-F238E27FC236}">
                <a16:creationId xmlns="" xmlns:a16="http://schemas.microsoft.com/office/drawing/2014/main" id="{FE1A2E4F-0BBC-403D-8679-E5F098880939}"/>
              </a:ext>
            </a:extLst>
          </p:cNvPr>
          <p:cNvSpPr>
            <a:spLocks noGrp="1"/>
          </p:cNvSpPr>
          <p:nvPr>
            <p:ph idx="4294967295"/>
          </p:nvPr>
        </p:nvSpPr>
        <p:spPr>
          <a:xfrm>
            <a:off x="227013" y="980729"/>
            <a:ext cx="11688762" cy="360040"/>
          </a:xfrm>
        </p:spPr>
        <p:txBody>
          <a:bodyPr/>
          <a:lstStyle/>
          <a:p>
            <a:r>
              <a:rPr lang="en-US" sz="1800" dirty="0"/>
              <a:t>The task item is created once the upload is done</a:t>
            </a:r>
            <a:r>
              <a:rPr lang="en-US" sz="1800" dirty="0" smtClean="0"/>
              <a:t>.</a:t>
            </a:r>
            <a:endParaRPr lang="en-US" sz="1800" dirty="0"/>
          </a:p>
        </p:txBody>
      </p:sp>
      <p:pic>
        <p:nvPicPr>
          <p:cNvPr id="4" name="Picture 3">
            <a:extLst>
              <a:ext uri="{FF2B5EF4-FFF2-40B4-BE49-F238E27FC236}">
                <a16:creationId xmlns="" xmlns:a16="http://schemas.microsoft.com/office/drawing/2014/main" id="{DB8E95DF-897B-435F-BDEE-FD3D28B9F817}"/>
              </a:ext>
            </a:extLst>
          </p:cNvPr>
          <p:cNvPicPr>
            <a:picLocks noChangeAspect="1"/>
          </p:cNvPicPr>
          <p:nvPr/>
        </p:nvPicPr>
        <p:blipFill>
          <a:blip r:embed="rId2"/>
          <a:stretch>
            <a:fillRect/>
          </a:stretch>
        </p:blipFill>
        <p:spPr>
          <a:xfrm>
            <a:off x="2819400" y="1694999"/>
            <a:ext cx="7229474" cy="2039527"/>
          </a:xfrm>
          <a:prstGeom prst="rect">
            <a:avLst/>
          </a:prstGeom>
        </p:spPr>
      </p:pic>
      <p:sp>
        <p:nvSpPr>
          <p:cNvPr id="5" name="Rectangle 4">
            <a:extLst>
              <a:ext uri="{FF2B5EF4-FFF2-40B4-BE49-F238E27FC236}">
                <a16:creationId xmlns="" xmlns:a16="http://schemas.microsoft.com/office/drawing/2014/main" id="{0353BAB8-07F1-40D2-A10D-AE977CEB2618}"/>
              </a:ext>
            </a:extLst>
          </p:cNvPr>
          <p:cNvSpPr/>
          <p:nvPr/>
        </p:nvSpPr>
        <p:spPr>
          <a:xfrm>
            <a:off x="227013" y="4077072"/>
            <a:ext cx="6954322" cy="369332"/>
          </a:xfrm>
          <a:prstGeom prst="rect">
            <a:avLst/>
          </a:prstGeom>
        </p:spPr>
        <p:txBody>
          <a:bodyPr wrap="square">
            <a:spAutoFit/>
          </a:bodyPr>
          <a:lstStyle/>
          <a:p>
            <a:r>
              <a:rPr lang="en-US" dirty="0">
                <a:solidFill>
                  <a:srgbClr val="002060"/>
                </a:solidFill>
                <a:ea typeface="Tahoma" panose="020B0604030504040204" pitchFamily="34" charset="0"/>
                <a:cs typeface="Tahoma" panose="020B0604030504040204" pitchFamily="34" charset="0"/>
              </a:rPr>
              <a:t>Select the task item and Click</a:t>
            </a:r>
            <a:r>
              <a:rPr lang="en-US" dirty="0">
                <a:solidFill>
                  <a:srgbClr val="002060"/>
                </a:solidFill>
              </a:rPr>
              <a:t> on Activate icon</a:t>
            </a:r>
          </a:p>
        </p:txBody>
      </p:sp>
      <p:pic>
        <p:nvPicPr>
          <p:cNvPr id="6" name="Picture 5">
            <a:extLst>
              <a:ext uri="{FF2B5EF4-FFF2-40B4-BE49-F238E27FC236}">
                <a16:creationId xmlns="" xmlns:a16="http://schemas.microsoft.com/office/drawing/2014/main" id="{DD5350FC-4B31-4419-A4BF-E3D85500951A}"/>
              </a:ext>
            </a:extLst>
          </p:cNvPr>
          <p:cNvPicPr>
            <a:picLocks noChangeAspect="1"/>
          </p:cNvPicPr>
          <p:nvPr/>
        </p:nvPicPr>
        <p:blipFill>
          <a:blip r:embed="rId3"/>
          <a:stretch>
            <a:fillRect/>
          </a:stretch>
        </p:blipFill>
        <p:spPr>
          <a:xfrm>
            <a:off x="2852895" y="4568824"/>
            <a:ext cx="7195979" cy="1628758"/>
          </a:xfrm>
          <a:prstGeom prst="rect">
            <a:avLst/>
          </a:prstGeom>
        </p:spPr>
      </p:pic>
    </p:spTree>
    <p:extLst>
      <p:ext uri="{BB962C8B-B14F-4D97-AF65-F5344CB8AC3E}">
        <p14:creationId xmlns:p14="http://schemas.microsoft.com/office/powerpoint/2010/main" val="25638098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C910DE-9377-48DC-9D77-EAD75A4E057F}"/>
              </a:ext>
            </a:extLst>
          </p:cNvPr>
          <p:cNvSpPr>
            <a:spLocks noGrp="1"/>
          </p:cNvSpPr>
          <p:nvPr>
            <p:ph type="title"/>
          </p:nvPr>
        </p:nvSpPr>
        <p:spPr/>
        <p:txBody>
          <a:bodyPr/>
          <a:lstStyle/>
          <a:p>
            <a:r>
              <a:rPr lang="en-US" dirty="0"/>
              <a:t>Steps to Migrate data using MC</a:t>
            </a:r>
          </a:p>
        </p:txBody>
      </p:sp>
      <p:sp>
        <p:nvSpPr>
          <p:cNvPr id="3" name="Content Placeholder 2">
            <a:extLst>
              <a:ext uri="{FF2B5EF4-FFF2-40B4-BE49-F238E27FC236}">
                <a16:creationId xmlns="" xmlns:a16="http://schemas.microsoft.com/office/drawing/2014/main" id="{D525F24C-2CE9-43A6-BA98-681D19776B34}"/>
              </a:ext>
            </a:extLst>
          </p:cNvPr>
          <p:cNvSpPr>
            <a:spLocks noGrp="1"/>
          </p:cNvSpPr>
          <p:nvPr>
            <p:ph idx="4294967295"/>
          </p:nvPr>
        </p:nvSpPr>
        <p:spPr>
          <a:xfrm>
            <a:off x="4007768" y="1152525"/>
            <a:ext cx="4127723" cy="404267"/>
          </a:xfrm>
        </p:spPr>
        <p:txBody>
          <a:bodyPr/>
          <a:lstStyle/>
          <a:p>
            <a:r>
              <a:rPr lang="en-US" sz="1800" dirty="0"/>
              <a:t>Click on Start transfer icon</a:t>
            </a:r>
          </a:p>
        </p:txBody>
      </p:sp>
      <p:pic>
        <p:nvPicPr>
          <p:cNvPr id="4" name="Picture 3">
            <a:extLst>
              <a:ext uri="{FF2B5EF4-FFF2-40B4-BE49-F238E27FC236}">
                <a16:creationId xmlns="" xmlns:a16="http://schemas.microsoft.com/office/drawing/2014/main" id="{7CE346C9-D881-4946-BB9E-603AAD5A13ED}"/>
              </a:ext>
            </a:extLst>
          </p:cNvPr>
          <p:cNvPicPr>
            <a:picLocks noChangeAspect="1"/>
          </p:cNvPicPr>
          <p:nvPr/>
        </p:nvPicPr>
        <p:blipFill>
          <a:blip r:embed="rId2"/>
          <a:stretch>
            <a:fillRect/>
          </a:stretch>
        </p:blipFill>
        <p:spPr>
          <a:xfrm>
            <a:off x="2319713" y="1688861"/>
            <a:ext cx="2480888" cy="1627879"/>
          </a:xfrm>
          <a:prstGeom prst="rect">
            <a:avLst/>
          </a:prstGeom>
        </p:spPr>
      </p:pic>
      <p:pic>
        <p:nvPicPr>
          <p:cNvPr id="5" name="Picture 4">
            <a:extLst>
              <a:ext uri="{FF2B5EF4-FFF2-40B4-BE49-F238E27FC236}">
                <a16:creationId xmlns="" xmlns:a16="http://schemas.microsoft.com/office/drawing/2014/main" id="{982A3D2C-C5E3-432E-9B88-CC8D658A92CD}"/>
              </a:ext>
            </a:extLst>
          </p:cNvPr>
          <p:cNvPicPr>
            <a:picLocks noChangeAspect="1"/>
          </p:cNvPicPr>
          <p:nvPr/>
        </p:nvPicPr>
        <p:blipFill>
          <a:blip r:embed="rId3"/>
          <a:stretch>
            <a:fillRect/>
          </a:stretch>
        </p:blipFill>
        <p:spPr>
          <a:xfrm>
            <a:off x="6433429" y="1689697"/>
            <a:ext cx="2559880" cy="1545322"/>
          </a:xfrm>
          <a:prstGeom prst="rect">
            <a:avLst/>
          </a:prstGeom>
        </p:spPr>
      </p:pic>
      <p:sp>
        <p:nvSpPr>
          <p:cNvPr id="6" name="Rectangle 5">
            <a:extLst>
              <a:ext uri="{FF2B5EF4-FFF2-40B4-BE49-F238E27FC236}">
                <a16:creationId xmlns="" xmlns:a16="http://schemas.microsoft.com/office/drawing/2014/main" id="{DF61F099-1B8A-41A3-9A90-68C2BC978023}"/>
              </a:ext>
            </a:extLst>
          </p:cNvPr>
          <p:cNvSpPr/>
          <p:nvPr/>
        </p:nvSpPr>
        <p:spPr>
          <a:xfrm>
            <a:off x="2311339" y="3483741"/>
            <a:ext cx="8195888" cy="369332"/>
          </a:xfrm>
          <a:prstGeom prst="rect">
            <a:avLst/>
          </a:prstGeom>
        </p:spPr>
        <p:txBody>
          <a:bodyPr wrap="square">
            <a:spAutoFit/>
          </a:bodyPr>
          <a:lstStyle/>
          <a:p>
            <a:r>
              <a:rPr lang="en-US" dirty="0">
                <a:solidFill>
                  <a:srgbClr val="000000"/>
                </a:solidFill>
                <a:latin typeface="+mj-lt"/>
              </a:rPr>
              <a:t>It can be seen that data will first get validated and then converted.</a:t>
            </a:r>
            <a:endParaRPr lang="en-US" dirty="0">
              <a:latin typeface="+mj-lt"/>
            </a:endParaRPr>
          </a:p>
        </p:txBody>
      </p:sp>
      <p:pic>
        <p:nvPicPr>
          <p:cNvPr id="7" name="Picture 6">
            <a:extLst>
              <a:ext uri="{FF2B5EF4-FFF2-40B4-BE49-F238E27FC236}">
                <a16:creationId xmlns="" xmlns:a16="http://schemas.microsoft.com/office/drawing/2014/main" id="{05EB107E-671D-48E5-B477-6A1B961C189F}"/>
              </a:ext>
            </a:extLst>
          </p:cNvPr>
          <p:cNvPicPr>
            <a:picLocks noChangeAspect="1"/>
          </p:cNvPicPr>
          <p:nvPr/>
        </p:nvPicPr>
        <p:blipFill>
          <a:blip r:embed="rId4"/>
          <a:stretch>
            <a:fillRect/>
          </a:stretch>
        </p:blipFill>
        <p:spPr>
          <a:xfrm>
            <a:off x="2438400" y="3874308"/>
            <a:ext cx="6891874" cy="2331726"/>
          </a:xfrm>
          <a:prstGeom prst="rect">
            <a:avLst/>
          </a:prstGeom>
        </p:spPr>
      </p:pic>
    </p:spTree>
    <p:extLst>
      <p:ext uri="{BB962C8B-B14F-4D97-AF65-F5344CB8AC3E}">
        <p14:creationId xmlns:p14="http://schemas.microsoft.com/office/powerpoint/2010/main" val="3053716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FB0FDF-F543-4560-BD9F-AAA1A64EECC0}"/>
              </a:ext>
            </a:extLst>
          </p:cNvPr>
          <p:cNvSpPr>
            <a:spLocks noGrp="1"/>
          </p:cNvSpPr>
          <p:nvPr>
            <p:ph type="title"/>
          </p:nvPr>
        </p:nvSpPr>
        <p:spPr/>
        <p:txBody>
          <a:bodyPr/>
          <a:lstStyle/>
          <a:p>
            <a:r>
              <a:rPr lang="en-US" dirty="0"/>
              <a:t>Steps to Migrate data using MC</a:t>
            </a:r>
          </a:p>
        </p:txBody>
      </p:sp>
      <p:pic>
        <p:nvPicPr>
          <p:cNvPr id="4" name="Picture 3">
            <a:extLst>
              <a:ext uri="{FF2B5EF4-FFF2-40B4-BE49-F238E27FC236}">
                <a16:creationId xmlns="" xmlns:a16="http://schemas.microsoft.com/office/drawing/2014/main" id="{1F092CFC-CE59-4C14-96A6-58048E04D718}"/>
              </a:ext>
            </a:extLst>
          </p:cNvPr>
          <p:cNvPicPr>
            <a:picLocks noChangeAspect="1"/>
          </p:cNvPicPr>
          <p:nvPr/>
        </p:nvPicPr>
        <p:blipFill>
          <a:blip r:embed="rId2"/>
          <a:stretch>
            <a:fillRect/>
          </a:stretch>
        </p:blipFill>
        <p:spPr>
          <a:xfrm>
            <a:off x="2438400" y="1587252"/>
            <a:ext cx="6172200" cy="1998910"/>
          </a:xfrm>
          <a:prstGeom prst="rect">
            <a:avLst/>
          </a:prstGeom>
        </p:spPr>
      </p:pic>
      <p:sp>
        <p:nvSpPr>
          <p:cNvPr id="5" name="Rectangle 4">
            <a:extLst>
              <a:ext uri="{FF2B5EF4-FFF2-40B4-BE49-F238E27FC236}">
                <a16:creationId xmlns="" xmlns:a16="http://schemas.microsoft.com/office/drawing/2014/main" id="{2A82DC4E-3DF6-4EA9-AFA0-FF75D19A6C1B}"/>
              </a:ext>
            </a:extLst>
          </p:cNvPr>
          <p:cNvSpPr/>
          <p:nvPr/>
        </p:nvSpPr>
        <p:spPr>
          <a:xfrm>
            <a:off x="2286000" y="3836223"/>
            <a:ext cx="5791200" cy="400110"/>
          </a:xfrm>
          <a:prstGeom prst="rect">
            <a:avLst/>
          </a:prstGeom>
        </p:spPr>
        <p:txBody>
          <a:bodyPr wrap="square">
            <a:spAutoFit/>
          </a:bodyPr>
          <a:lstStyle/>
          <a:p>
            <a:pPr marL="285750" indent="-285750">
              <a:buFont typeface="Wingdings" panose="05000000000000000000" pitchFamily="2" charset="2"/>
              <a:buChar char="Ø"/>
            </a:pPr>
            <a:r>
              <a:rPr lang="en-US" sz="2000" dirty="0">
                <a:solidFill>
                  <a:srgbClr val="002060"/>
                </a:solidFill>
                <a:ea typeface="Tahoma" panose="020B0604030504040204" pitchFamily="34" charset="0"/>
                <a:cs typeface="Tahoma" panose="020B0604030504040204" pitchFamily="34" charset="0"/>
              </a:rPr>
              <a:t>Click</a:t>
            </a:r>
            <a:r>
              <a:rPr lang="en-US" sz="2000" dirty="0">
                <a:solidFill>
                  <a:srgbClr val="000000"/>
                </a:solidFill>
                <a:ea typeface="Tahoma" panose="020B0604030504040204" pitchFamily="34" charset="0"/>
                <a:cs typeface="Tahoma" panose="020B0604030504040204" pitchFamily="34" charset="0"/>
              </a:rPr>
              <a:t> on Next for update run</a:t>
            </a:r>
            <a:endParaRPr lang="en-US" sz="2000" dirty="0">
              <a:ea typeface="Tahoma" panose="020B0604030504040204" pitchFamily="34" charset="0"/>
              <a:cs typeface="Tahoma" panose="020B0604030504040204" pitchFamily="34" charset="0"/>
            </a:endParaRPr>
          </a:p>
        </p:txBody>
      </p:sp>
      <p:pic>
        <p:nvPicPr>
          <p:cNvPr id="6" name="Picture 5">
            <a:extLst>
              <a:ext uri="{FF2B5EF4-FFF2-40B4-BE49-F238E27FC236}">
                <a16:creationId xmlns="" xmlns:a16="http://schemas.microsoft.com/office/drawing/2014/main" id="{AFA4EADB-898A-45BD-895B-2A3CF5511102}"/>
              </a:ext>
            </a:extLst>
          </p:cNvPr>
          <p:cNvPicPr>
            <a:picLocks noChangeAspect="1"/>
          </p:cNvPicPr>
          <p:nvPr/>
        </p:nvPicPr>
        <p:blipFill>
          <a:blip r:embed="rId3"/>
          <a:stretch>
            <a:fillRect/>
          </a:stretch>
        </p:blipFill>
        <p:spPr>
          <a:xfrm>
            <a:off x="2438400" y="4455616"/>
            <a:ext cx="6115050" cy="1447800"/>
          </a:xfrm>
          <a:prstGeom prst="rect">
            <a:avLst/>
          </a:prstGeom>
        </p:spPr>
      </p:pic>
      <p:sp>
        <p:nvSpPr>
          <p:cNvPr id="7" name="Rectangle 6"/>
          <p:cNvSpPr/>
          <p:nvPr/>
        </p:nvSpPr>
        <p:spPr>
          <a:xfrm>
            <a:off x="263352" y="980728"/>
            <a:ext cx="10009112" cy="369332"/>
          </a:xfrm>
          <a:prstGeom prst="rect">
            <a:avLst/>
          </a:prstGeom>
        </p:spPr>
        <p:txBody>
          <a:bodyPr wrap="square">
            <a:spAutoFit/>
          </a:bodyPr>
          <a:lstStyle/>
          <a:p>
            <a:pPr marL="285750" indent="-285750">
              <a:buClr>
                <a:schemeClr val="accent1"/>
              </a:buClr>
              <a:buFont typeface="Wingdings" panose="05000000000000000000" pitchFamily="2" charset="2"/>
              <a:buChar char="§"/>
            </a:pPr>
            <a:r>
              <a:rPr lang="en-US" dirty="0" smtClean="0"/>
              <a:t>Once </a:t>
            </a:r>
            <a:r>
              <a:rPr lang="en-US" dirty="0"/>
              <a:t>the upload is successful, we need to click on next</a:t>
            </a:r>
            <a:r>
              <a:rPr lang="en-US" dirty="0" smtClean="0"/>
              <a:t>.</a:t>
            </a:r>
            <a:endParaRPr lang="en-US" dirty="0"/>
          </a:p>
        </p:txBody>
      </p:sp>
    </p:spTree>
    <p:extLst>
      <p:ext uri="{BB962C8B-B14F-4D97-AF65-F5344CB8AC3E}">
        <p14:creationId xmlns:p14="http://schemas.microsoft.com/office/powerpoint/2010/main" val="3396754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type="body" sz="quarter" idx="11"/>
          </p:nvPr>
        </p:nvSpPr>
        <p:spPr>
          <a:xfrm>
            <a:off x="460708" y="836712"/>
            <a:ext cx="4771196" cy="648072"/>
          </a:xfrm>
        </p:spPr>
        <p:txBody>
          <a:bodyPr/>
          <a:lstStyle/>
          <a:p>
            <a:pPr>
              <a:lnSpc>
                <a:spcPct val="200000"/>
              </a:lnSpc>
            </a:pPr>
            <a:r>
              <a:rPr lang="en-US" sz="3000" b="1" dirty="0" smtClean="0"/>
              <a:t>COURSE OBJECTIVE</a:t>
            </a:r>
            <a:endParaRPr lang="en-US" sz="3000" b="1" dirty="0"/>
          </a:p>
        </p:txBody>
      </p:sp>
      <p:sp>
        <p:nvSpPr>
          <p:cNvPr id="2" name="Rectangle 1"/>
          <p:cNvSpPr/>
          <p:nvPr/>
        </p:nvSpPr>
        <p:spPr>
          <a:xfrm>
            <a:off x="7104112" y="1268413"/>
            <a:ext cx="4811663" cy="2769989"/>
          </a:xfrm>
          <a:prstGeom prst="rect">
            <a:avLst/>
          </a:prstGeom>
        </p:spPr>
        <p:txBody>
          <a:bodyPr wrap="square">
            <a:spAutoFit/>
          </a:bodyPr>
          <a:lstStyle/>
          <a:p>
            <a:pPr marL="285750" indent="-285750">
              <a:spcBef>
                <a:spcPts val="600"/>
              </a:spcBef>
              <a:spcAft>
                <a:spcPts val="600"/>
              </a:spcAft>
              <a:buClr>
                <a:schemeClr val="accent1"/>
              </a:buClr>
              <a:buFont typeface="Wingdings" panose="05000000000000000000" pitchFamily="2" charset="2"/>
              <a:buChar char="§"/>
            </a:pPr>
            <a:r>
              <a:rPr lang="en-US" dirty="0"/>
              <a:t>To understand what is SAP Data Migration?</a:t>
            </a:r>
          </a:p>
          <a:p>
            <a:pPr marL="285750" indent="-285750">
              <a:spcBef>
                <a:spcPts val="600"/>
              </a:spcBef>
              <a:spcAft>
                <a:spcPts val="600"/>
              </a:spcAft>
              <a:buClr>
                <a:schemeClr val="accent1"/>
              </a:buClr>
              <a:buFont typeface="Wingdings" panose="05000000000000000000" pitchFamily="2" charset="2"/>
              <a:buChar char="§"/>
            </a:pPr>
            <a:r>
              <a:rPr lang="en-US" dirty="0"/>
              <a:t>Why we do SAP Data Migration?</a:t>
            </a:r>
          </a:p>
          <a:p>
            <a:pPr marL="285750" indent="-285750">
              <a:spcBef>
                <a:spcPts val="600"/>
              </a:spcBef>
              <a:spcAft>
                <a:spcPts val="600"/>
              </a:spcAft>
              <a:buClr>
                <a:schemeClr val="accent1"/>
              </a:buClr>
              <a:buFont typeface="Wingdings" panose="05000000000000000000" pitchFamily="2" charset="2"/>
              <a:buChar char="§"/>
            </a:pPr>
            <a:r>
              <a:rPr lang="en-US" dirty="0"/>
              <a:t>What is the role of functional consultant during SAP Data   Migration?</a:t>
            </a:r>
          </a:p>
          <a:p>
            <a:pPr marL="285750" indent="-285750">
              <a:spcBef>
                <a:spcPts val="600"/>
              </a:spcBef>
              <a:spcAft>
                <a:spcPts val="600"/>
              </a:spcAft>
              <a:buClr>
                <a:schemeClr val="accent1"/>
              </a:buClr>
              <a:buFont typeface="Wingdings" panose="05000000000000000000" pitchFamily="2" charset="2"/>
              <a:buChar char="§"/>
            </a:pPr>
            <a:r>
              <a:rPr lang="en-US" dirty="0"/>
              <a:t>How to use S/4 Hana Migration Cockpit</a:t>
            </a:r>
          </a:p>
        </p:txBody>
      </p:sp>
    </p:spTree>
    <p:extLst>
      <p:ext uri="{BB962C8B-B14F-4D97-AF65-F5344CB8AC3E}">
        <p14:creationId xmlns:p14="http://schemas.microsoft.com/office/powerpoint/2010/main" val="3611956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8"/>
          <p:cNvSpPr>
            <a:spLocks noGrp="1"/>
          </p:cNvSpPr>
          <p:nvPr>
            <p:ph type="title"/>
          </p:nvPr>
        </p:nvSpPr>
        <p:spPr/>
        <p:txBody>
          <a:bodyPr/>
          <a:lstStyle/>
          <a:p>
            <a:r>
              <a:rPr lang="en-US" dirty="0" smtClean="0"/>
              <a:t>Steps </a:t>
            </a:r>
            <a:r>
              <a:rPr lang="en-US" dirty="0"/>
              <a:t>to Migrate data using </a:t>
            </a:r>
            <a:r>
              <a:rPr lang="en-US" dirty="0" smtClean="0"/>
              <a:t>MC</a:t>
            </a:r>
            <a:endParaRPr lang="en-US" dirty="0"/>
          </a:p>
        </p:txBody>
      </p:sp>
      <p:pic>
        <p:nvPicPr>
          <p:cNvPr id="5" name="Picture 4">
            <a:extLst>
              <a:ext uri="{FF2B5EF4-FFF2-40B4-BE49-F238E27FC236}">
                <a16:creationId xmlns="" xmlns:a16="http://schemas.microsoft.com/office/drawing/2014/main" id="{AB6F891C-813A-4051-B360-3487FB576E13}"/>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20000" contrast="-40000"/>
                    </a14:imgEffect>
                  </a14:imgLayer>
                </a14:imgProps>
              </a:ext>
            </a:extLst>
          </a:blip>
          <a:srcRect r="49475" b="-1395"/>
          <a:stretch/>
        </p:blipFill>
        <p:spPr>
          <a:xfrm>
            <a:off x="1722438" y="6172201"/>
            <a:ext cx="2057400" cy="647079"/>
          </a:xfrm>
          <a:prstGeom prst="rect">
            <a:avLst/>
          </a:prstGeom>
        </p:spPr>
      </p:pic>
      <p:sp>
        <p:nvSpPr>
          <p:cNvPr id="2" name="Rectangle 1">
            <a:extLst>
              <a:ext uri="{FF2B5EF4-FFF2-40B4-BE49-F238E27FC236}">
                <a16:creationId xmlns="" xmlns:a16="http://schemas.microsoft.com/office/drawing/2014/main" id="{8020B3C6-D282-4A06-B7BD-DA67D58C8C2A}"/>
              </a:ext>
            </a:extLst>
          </p:cNvPr>
          <p:cNvSpPr/>
          <p:nvPr/>
        </p:nvSpPr>
        <p:spPr>
          <a:xfrm>
            <a:off x="227013" y="992917"/>
            <a:ext cx="11688762" cy="4247317"/>
          </a:xfrm>
          <a:prstGeom prst="rect">
            <a:avLst/>
          </a:prstGeom>
        </p:spPr>
        <p:txBody>
          <a:bodyPr wrap="square">
            <a:spAutoFit/>
          </a:bodyPr>
          <a:lstStyle/>
          <a:p>
            <a:r>
              <a:rPr lang="en-US" dirty="0">
                <a:latin typeface="+mj-lt"/>
              </a:rPr>
              <a:t>Following steps have to executed after starting the transfer of data</a:t>
            </a:r>
            <a:r>
              <a:rPr lang="en-US" dirty="0" smtClean="0">
                <a:latin typeface="+mj-lt"/>
              </a:rPr>
              <a:t>:</a:t>
            </a:r>
          </a:p>
          <a:p>
            <a:endParaRPr lang="en-US" dirty="0">
              <a:latin typeface="+mj-lt"/>
            </a:endParaRPr>
          </a:p>
          <a:p>
            <a:pPr marL="342900" indent="-342900">
              <a:buFont typeface="+mj-lt"/>
              <a:buAutoNum type="arabicPeriod"/>
            </a:pPr>
            <a:r>
              <a:rPr lang="en-US" dirty="0" smtClean="0">
                <a:latin typeface="+mj-lt"/>
              </a:rPr>
              <a:t>Data </a:t>
            </a:r>
            <a:r>
              <a:rPr lang="en-US" dirty="0">
                <a:latin typeface="+mj-lt"/>
              </a:rPr>
              <a:t>Validation- Data stored in the staging area is checked against the mandatory field, type, length.</a:t>
            </a:r>
          </a:p>
          <a:p>
            <a:pPr marL="342900" indent="-342900">
              <a:buFont typeface="+mj-lt"/>
              <a:buAutoNum type="arabicPeriod"/>
            </a:pPr>
            <a:r>
              <a:rPr lang="en-US" dirty="0" smtClean="0">
                <a:latin typeface="+mj-lt"/>
              </a:rPr>
              <a:t>Value </a:t>
            </a:r>
            <a:r>
              <a:rPr lang="en-US" dirty="0">
                <a:latin typeface="+mj-lt"/>
              </a:rPr>
              <a:t>conversion- Mapping rules can be defined between the source and target system. For example country code ‘USA’ is set in the source system but in the target system it should be mapped to ‘US</a:t>
            </a:r>
            <a:r>
              <a:rPr lang="en-US" dirty="0" smtClean="0">
                <a:latin typeface="+mj-lt"/>
              </a:rPr>
              <a:t>’.</a:t>
            </a:r>
            <a:endParaRPr lang="en-US" dirty="0">
              <a:latin typeface="+mj-lt"/>
            </a:endParaRPr>
          </a:p>
          <a:p>
            <a:pPr marL="342900" indent="-342900">
              <a:buFont typeface="+mj-lt"/>
              <a:buAutoNum type="arabicPeriod"/>
            </a:pPr>
            <a:r>
              <a:rPr lang="en-US" dirty="0" smtClean="0">
                <a:latin typeface="+mj-lt"/>
              </a:rPr>
              <a:t>Simulation- </a:t>
            </a:r>
            <a:r>
              <a:rPr lang="en-US" dirty="0">
                <a:latin typeface="+mj-lt"/>
              </a:rPr>
              <a:t>Data stored in the staging area is processed by actual BAPI’s but commit is not performed. Warning and error messages are displayed here for data </a:t>
            </a:r>
            <a:r>
              <a:rPr lang="en-US" dirty="0" smtClean="0">
                <a:latin typeface="+mj-lt"/>
              </a:rPr>
              <a:t>correction.</a:t>
            </a:r>
            <a:endParaRPr lang="en-US" dirty="0">
              <a:latin typeface="+mj-lt"/>
            </a:endParaRPr>
          </a:p>
          <a:p>
            <a:pPr marL="342900" indent="-342900">
              <a:buFont typeface="+mj-lt"/>
              <a:buAutoNum type="arabicPeriod"/>
            </a:pPr>
            <a:r>
              <a:rPr lang="en-US" dirty="0" smtClean="0">
                <a:latin typeface="+mj-lt"/>
              </a:rPr>
              <a:t>Execution/finish- </a:t>
            </a:r>
            <a:r>
              <a:rPr lang="en-US" dirty="0">
                <a:latin typeface="+mj-lt"/>
              </a:rPr>
              <a:t>In this step, data is actually posted to SAP S/4HANA system using relevant </a:t>
            </a:r>
            <a:r>
              <a:rPr lang="en-US" dirty="0" smtClean="0">
                <a:latin typeface="+mj-lt"/>
              </a:rPr>
              <a:t>BAPI.</a:t>
            </a:r>
            <a:endParaRPr lang="en-US" dirty="0">
              <a:latin typeface="+mj-lt"/>
            </a:endParaRPr>
          </a:p>
          <a:p>
            <a:pPr marL="342900" indent="-342900">
              <a:buFont typeface="+mj-lt"/>
              <a:buAutoNum type="arabicPeriod"/>
            </a:pPr>
            <a:r>
              <a:rPr lang="en-US" dirty="0" smtClean="0">
                <a:latin typeface="+mj-lt"/>
              </a:rPr>
              <a:t>After </a:t>
            </a:r>
            <a:r>
              <a:rPr lang="en-US" dirty="0">
                <a:latin typeface="+mj-lt"/>
              </a:rPr>
              <a:t>executing all above steps, press FINISH button to commit changes in the database.</a:t>
            </a:r>
          </a:p>
          <a:p>
            <a:pPr marL="342900" indent="-342900">
              <a:buFont typeface="+mj-lt"/>
              <a:buAutoNum type="arabicPeriod"/>
            </a:pPr>
            <a:r>
              <a:rPr lang="en-US" dirty="0" smtClean="0">
                <a:latin typeface="+mj-lt"/>
              </a:rPr>
              <a:t>After </a:t>
            </a:r>
            <a:r>
              <a:rPr lang="en-US" dirty="0">
                <a:latin typeface="+mj-lt"/>
              </a:rPr>
              <a:t>execution it shows status as </a:t>
            </a:r>
            <a:r>
              <a:rPr lang="en-US" dirty="0" smtClean="0">
                <a:latin typeface="+mj-lt"/>
              </a:rPr>
              <a:t>Finished.</a:t>
            </a:r>
            <a:endParaRPr lang="en-US" dirty="0">
              <a:latin typeface="+mj-lt"/>
            </a:endParaRPr>
          </a:p>
          <a:p>
            <a:pPr marL="342900" indent="-342900">
              <a:buFont typeface="+mj-lt"/>
              <a:buAutoNum type="arabicPeriod"/>
            </a:pPr>
            <a:r>
              <a:rPr lang="en-US" dirty="0" smtClean="0">
                <a:latin typeface="+mj-lt"/>
              </a:rPr>
              <a:t>In </a:t>
            </a:r>
            <a:r>
              <a:rPr lang="en-US" dirty="0">
                <a:latin typeface="+mj-lt"/>
              </a:rPr>
              <a:t>case of errors, error records need to be corrected and then the corrected file will have to go thru the above process. MC supports only insert </a:t>
            </a:r>
            <a:r>
              <a:rPr lang="en-US" dirty="0" smtClean="0">
                <a:latin typeface="+mj-lt"/>
              </a:rPr>
              <a:t>statement</a:t>
            </a:r>
            <a:r>
              <a:rPr lang="en-US" dirty="0">
                <a:latin typeface="+mj-lt"/>
              </a:rPr>
              <a:t>.</a:t>
            </a:r>
            <a:endParaRPr lang="en-US" dirty="0">
              <a:latin typeface="+mj-lt"/>
            </a:endParaRPr>
          </a:p>
        </p:txBody>
      </p:sp>
    </p:spTree>
    <p:extLst>
      <p:ext uri="{BB962C8B-B14F-4D97-AF65-F5344CB8AC3E}">
        <p14:creationId xmlns:p14="http://schemas.microsoft.com/office/powerpoint/2010/main" val="3785332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8"/>
          <p:cNvSpPr>
            <a:spLocks noGrp="1"/>
          </p:cNvSpPr>
          <p:nvPr>
            <p:ph type="title"/>
          </p:nvPr>
        </p:nvSpPr>
        <p:spPr/>
        <p:txBody>
          <a:bodyPr/>
          <a:lstStyle/>
          <a:p>
            <a:r>
              <a:rPr lang="en-US" dirty="0" smtClean="0"/>
              <a:t>Migration </a:t>
            </a:r>
            <a:r>
              <a:rPr lang="en-US" dirty="0"/>
              <a:t>Cockpit </a:t>
            </a:r>
            <a:r>
              <a:rPr lang="en-US" dirty="0" smtClean="0"/>
              <a:t>Advantages</a:t>
            </a:r>
            <a:endParaRPr lang="en-US" dirty="0"/>
          </a:p>
        </p:txBody>
      </p:sp>
      <p:sp>
        <p:nvSpPr>
          <p:cNvPr id="4" name="Rectangle 3"/>
          <p:cNvSpPr/>
          <p:nvPr/>
        </p:nvSpPr>
        <p:spPr>
          <a:xfrm>
            <a:off x="227013" y="990601"/>
            <a:ext cx="11688762" cy="3416320"/>
          </a:xfrm>
          <a:prstGeom prst="rect">
            <a:avLst/>
          </a:prstGeom>
        </p:spPr>
        <p:txBody>
          <a:bodyPr wrap="square">
            <a:spAutoFit/>
          </a:bodyPr>
          <a:lstStyle/>
          <a:p>
            <a:pPr>
              <a:defRPr/>
            </a:pPr>
            <a:r>
              <a:rPr lang="en-US" b="1" dirty="0"/>
              <a:t>The main advantages of the </a:t>
            </a:r>
            <a:r>
              <a:rPr lang="en-US" b="1" i="1" dirty="0"/>
              <a:t>S/4 Hana Migration Cockpit:</a:t>
            </a:r>
          </a:p>
          <a:p>
            <a:pPr>
              <a:defRPr/>
            </a:pPr>
            <a:endParaRPr lang="en-US" b="1" i="1" dirty="0"/>
          </a:p>
          <a:p>
            <a:pPr marL="285750" indent="-285750">
              <a:buClr>
                <a:schemeClr val="accent1"/>
              </a:buClr>
              <a:buFont typeface="Wingdings" panose="05000000000000000000" pitchFamily="2" charset="2"/>
              <a:buChar char="§"/>
            </a:pPr>
            <a:r>
              <a:rPr lang="en-US" dirty="0"/>
              <a:t>Faster overall process (export/import), less clicks</a:t>
            </a:r>
          </a:p>
          <a:p>
            <a:pPr marL="285750" indent="-285750">
              <a:buClr>
                <a:schemeClr val="accent1"/>
              </a:buClr>
              <a:buFont typeface="Wingdings" panose="05000000000000000000" pitchFamily="2" charset="2"/>
              <a:buChar char="§"/>
            </a:pPr>
            <a:r>
              <a:rPr lang="en-US" dirty="0"/>
              <a:t>Performance</a:t>
            </a:r>
          </a:p>
          <a:p>
            <a:pPr marL="285750" indent="-285750">
              <a:buClr>
                <a:schemeClr val="accent1"/>
              </a:buClr>
              <a:buFont typeface="Wingdings" panose="05000000000000000000" pitchFamily="2" charset="2"/>
              <a:buChar char="§"/>
            </a:pPr>
            <a:r>
              <a:rPr lang="en-US" dirty="0"/>
              <a:t>Use Database Tools to Extract and Transform</a:t>
            </a:r>
          </a:p>
          <a:p>
            <a:pPr marL="285750" indent="-285750">
              <a:buClr>
                <a:schemeClr val="accent1"/>
              </a:buClr>
              <a:buFont typeface="Wingdings" panose="05000000000000000000" pitchFamily="2" charset="2"/>
              <a:buChar char="§"/>
            </a:pPr>
            <a:r>
              <a:rPr lang="en-US" dirty="0"/>
              <a:t>Standard XML template provided by SAP for each migration object and can be customized according to requirements.</a:t>
            </a:r>
          </a:p>
          <a:p>
            <a:pPr marL="285750" indent="-285750">
              <a:buClr>
                <a:schemeClr val="accent1"/>
              </a:buClr>
              <a:buFont typeface="Wingdings" panose="05000000000000000000" pitchFamily="2" charset="2"/>
              <a:buChar char="§"/>
            </a:pPr>
            <a:r>
              <a:rPr lang="en-US" dirty="0"/>
              <a:t>User friendly and predefined process, with validation and simulation in place .</a:t>
            </a:r>
          </a:p>
          <a:p>
            <a:pPr marL="285750" indent="-285750">
              <a:buClr>
                <a:schemeClr val="accent1"/>
              </a:buClr>
              <a:buFont typeface="Wingdings" panose="05000000000000000000" pitchFamily="2" charset="2"/>
              <a:buChar char="§"/>
            </a:pPr>
            <a:r>
              <a:rPr lang="en-US" dirty="0"/>
              <a:t>Useful for Master Data Migrations, open item migration, balance migrations, Asset migrations, etc.</a:t>
            </a:r>
          </a:p>
          <a:p>
            <a:pPr marL="285750" indent="-285750">
              <a:buClr>
                <a:schemeClr val="accent1"/>
              </a:buClr>
              <a:buFont typeface="Wingdings" panose="05000000000000000000" pitchFamily="2" charset="2"/>
              <a:buChar char="§"/>
            </a:pPr>
            <a:r>
              <a:rPr lang="en-US" dirty="0"/>
              <a:t>Preconfigured Business Objects</a:t>
            </a:r>
          </a:p>
          <a:p>
            <a:pPr marL="285750" indent="-285750">
              <a:buClr>
                <a:schemeClr val="accent1"/>
              </a:buClr>
              <a:buFont typeface="Wingdings" panose="05000000000000000000" pitchFamily="2" charset="2"/>
              <a:buChar char="§"/>
            </a:pPr>
            <a:r>
              <a:rPr lang="en-US" dirty="0"/>
              <a:t>Errors can be corrected on the fly</a:t>
            </a:r>
            <a:r>
              <a:rPr lang="en-US" dirty="0" smtClean="0"/>
              <a:t>.</a:t>
            </a:r>
            <a:endParaRPr lang="en-US" dirty="0"/>
          </a:p>
        </p:txBody>
      </p:sp>
      <p:pic>
        <p:nvPicPr>
          <p:cNvPr id="5" name="Picture 4">
            <a:extLst>
              <a:ext uri="{FF2B5EF4-FFF2-40B4-BE49-F238E27FC236}">
                <a16:creationId xmlns="" xmlns:a16="http://schemas.microsoft.com/office/drawing/2014/main" id="{C37FC265-026F-4349-9C6E-B0A6C112FB08}"/>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20000" contrast="-40000"/>
                    </a14:imgEffect>
                  </a14:imgLayer>
                </a14:imgProps>
              </a:ext>
            </a:extLst>
          </a:blip>
          <a:srcRect r="49475" b="-1395"/>
          <a:stretch/>
        </p:blipFill>
        <p:spPr>
          <a:xfrm>
            <a:off x="1722438" y="6172201"/>
            <a:ext cx="2057400" cy="647079"/>
          </a:xfrm>
          <a:prstGeom prst="rect">
            <a:avLst/>
          </a:prstGeom>
        </p:spPr>
      </p:pic>
    </p:spTree>
    <p:extLst>
      <p:ext uri="{BB962C8B-B14F-4D97-AF65-F5344CB8AC3E}">
        <p14:creationId xmlns:p14="http://schemas.microsoft.com/office/powerpoint/2010/main" val="14672869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708" y="1197001"/>
            <a:ext cx="5059228" cy="719831"/>
          </a:xfrm>
        </p:spPr>
        <p:txBody>
          <a:bodyPr/>
          <a:lstStyle/>
          <a:p>
            <a:r>
              <a:rPr lang="en-US" sz="3000" b="1" dirty="0" smtClean="0"/>
              <a:t>COURSE CONTENT</a:t>
            </a:r>
            <a:endParaRPr lang="en-US" sz="3000" b="1" dirty="0"/>
          </a:p>
        </p:txBody>
      </p:sp>
      <p:sp>
        <p:nvSpPr>
          <p:cNvPr id="3" name="Rectangle 2"/>
          <p:cNvSpPr/>
          <p:nvPr/>
        </p:nvSpPr>
        <p:spPr>
          <a:xfrm>
            <a:off x="7104112" y="1556792"/>
            <a:ext cx="4811663" cy="1938992"/>
          </a:xfrm>
          <a:prstGeom prst="rect">
            <a:avLst/>
          </a:prstGeom>
        </p:spPr>
        <p:txBody>
          <a:bodyPr wrap="square">
            <a:spAutoFit/>
          </a:bodyPr>
          <a:lstStyle/>
          <a:p>
            <a:pPr marL="285750" indent="-285750">
              <a:spcBef>
                <a:spcPts val="600"/>
              </a:spcBef>
              <a:spcAft>
                <a:spcPts val="600"/>
              </a:spcAft>
              <a:buClr>
                <a:schemeClr val="accent1"/>
              </a:buClr>
              <a:buFont typeface="Wingdings" panose="05000000000000000000" pitchFamily="2" charset="2"/>
              <a:buChar char="§"/>
            </a:pPr>
            <a:r>
              <a:rPr lang="en-US" dirty="0"/>
              <a:t>SAP Data Migration Introduction</a:t>
            </a:r>
          </a:p>
          <a:p>
            <a:pPr marL="285750" indent="-285750">
              <a:spcBef>
                <a:spcPts val="600"/>
              </a:spcBef>
              <a:spcAft>
                <a:spcPts val="600"/>
              </a:spcAft>
              <a:buClr>
                <a:schemeClr val="accent1"/>
              </a:buClr>
              <a:buFont typeface="Wingdings" panose="05000000000000000000" pitchFamily="2" charset="2"/>
              <a:buChar char="§"/>
            </a:pPr>
            <a:r>
              <a:rPr lang="en-US" dirty="0">
                <a:solidFill>
                  <a:schemeClr val="bg1">
                    <a:lumMod val="65000"/>
                  </a:schemeClr>
                </a:solidFill>
              </a:rPr>
              <a:t>SAP Data Migration – How To?	</a:t>
            </a:r>
          </a:p>
          <a:p>
            <a:pPr marL="285750" indent="-285750">
              <a:spcBef>
                <a:spcPts val="600"/>
              </a:spcBef>
              <a:spcAft>
                <a:spcPts val="600"/>
              </a:spcAft>
              <a:buClr>
                <a:schemeClr val="accent1"/>
              </a:buClr>
              <a:buFont typeface="Wingdings" panose="05000000000000000000" pitchFamily="2" charset="2"/>
              <a:buChar char="§"/>
            </a:pPr>
            <a:r>
              <a:rPr lang="en-US" dirty="0">
                <a:solidFill>
                  <a:schemeClr val="bg1">
                    <a:lumMod val="65000"/>
                  </a:schemeClr>
                </a:solidFill>
              </a:rPr>
              <a:t>How to write SAP Data Migration Functional Specification</a:t>
            </a:r>
          </a:p>
          <a:p>
            <a:pPr marL="285750" indent="-285750">
              <a:spcBef>
                <a:spcPts val="600"/>
              </a:spcBef>
              <a:spcAft>
                <a:spcPts val="600"/>
              </a:spcAft>
              <a:buClr>
                <a:schemeClr val="accent1"/>
              </a:buClr>
              <a:buFont typeface="Wingdings" panose="05000000000000000000" pitchFamily="2" charset="2"/>
              <a:buChar char="§"/>
            </a:pPr>
            <a:r>
              <a:rPr lang="en-US" dirty="0">
                <a:solidFill>
                  <a:schemeClr val="bg1">
                    <a:lumMod val="65000"/>
                  </a:schemeClr>
                </a:solidFill>
              </a:rPr>
              <a:t>Tools used in SAP Data Migration</a:t>
            </a:r>
          </a:p>
        </p:txBody>
      </p:sp>
    </p:spTree>
    <p:extLst>
      <p:ext uri="{BB962C8B-B14F-4D97-AF65-F5344CB8AC3E}">
        <p14:creationId xmlns:p14="http://schemas.microsoft.com/office/powerpoint/2010/main" val="63639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itle 4"/>
          <p:cNvSpPr>
            <a:spLocks noGrp="1"/>
          </p:cNvSpPr>
          <p:nvPr>
            <p:ph type="title"/>
          </p:nvPr>
        </p:nvSpPr>
        <p:spPr/>
        <p:txBody>
          <a:bodyPr/>
          <a:lstStyle/>
          <a:p>
            <a:r>
              <a:rPr lang="en-US" dirty="0" smtClean="0"/>
              <a:t>SAP </a:t>
            </a:r>
            <a:r>
              <a:rPr lang="en-US" dirty="0"/>
              <a:t>Data Migration </a:t>
            </a:r>
            <a:r>
              <a:rPr lang="en-US" dirty="0" smtClean="0"/>
              <a:t>Introduction</a:t>
            </a:r>
            <a:r>
              <a:rPr lang="en-US" dirty="0"/>
              <a:t/>
            </a:r>
            <a:br>
              <a:rPr lang="en-US" dirty="0"/>
            </a:br>
            <a:endParaRPr lang="en-US" dirty="0"/>
          </a:p>
        </p:txBody>
      </p:sp>
      <p:sp>
        <p:nvSpPr>
          <p:cNvPr id="10242" name="Content Placeholder 2"/>
          <p:cNvSpPr>
            <a:spLocks noGrp="1"/>
          </p:cNvSpPr>
          <p:nvPr>
            <p:ph idx="4294967295"/>
          </p:nvPr>
        </p:nvSpPr>
        <p:spPr>
          <a:xfrm>
            <a:off x="227013" y="1152525"/>
            <a:ext cx="11688761" cy="5022850"/>
          </a:xfrm>
        </p:spPr>
        <p:txBody>
          <a:bodyPr/>
          <a:lstStyle/>
          <a:p>
            <a:pPr marL="285750" indent="-285750">
              <a:spcBef>
                <a:spcPts val="600"/>
              </a:spcBef>
              <a:spcAft>
                <a:spcPts val="600"/>
              </a:spcAft>
              <a:buClr>
                <a:schemeClr val="accent1"/>
              </a:buClr>
              <a:buFont typeface="Wingdings" panose="05000000000000000000" pitchFamily="2" charset="2"/>
              <a:buChar char="§"/>
            </a:pPr>
            <a:r>
              <a:rPr lang="en-US" sz="1800" dirty="0"/>
              <a:t>Data migration is a process of moving data from one computer storage type to other storage types</a:t>
            </a:r>
            <a:r>
              <a:rPr lang="en-US" sz="1800" dirty="0" smtClean="0"/>
              <a:t>.</a:t>
            </a:r>
            <a:endParaRPr lang="en-US" sz="1800" dirty="0"/>
          </a:p>
          <a:p>
            <a:pPr marL="285750" indent="-285750">
              <a:spcBef>
                <a:spcPts val="600"/>
              </a:spcBef>
              <a:spcAft>
                <a:spcPts val="600"/>
              </a:spcAft>
              <a:buClr>
                <a:schemeClr val="accent1"/>
              </a:buClr>
              <a:buFont typeface="Wingdings" panose="05000000000000000000" pitchFamily="2" charset="2"/>
              <a:buChar char="§"/>
            </a:pPr>
            <a:r>
              <a:rPr lang="en-US" sz="1800" dirty="0" smtClean="0"/>
              <a:t>Data </a:t>
            </a:r>
            <a:r>
              <a:rPr lang="en-US" sz="1800" dirty="0"/>
              <a:t>migration is not only moving data between two systems, but it also ensures that moving data should be of high quality, fit-to-use, consistent, is not redundant and can be used properly in target business processes to achieve organizational goals</a:t>
            </a:r>
            <a:r>
              <a:rPr lang="en-US" sz="1800" dirty="0" smtClean="0"/>
              <a:t>.</a:t>
            </a:r>
            <a:endParaRPr lang="en-US" sz="1800" dirty="0"/>
          </a:p>
          <a:p>
            <a:pPr marL="285750" indent="-285750">
              <a:spcBef>
                <a:spcPts val="600"/>
              </a:spcBef>
              <a:spcAft>
                <a:spcPts val="600"/>
              </a:spcAft>
              <a:buClr>
                <a:schemeClr val="accent1"/>
              </a:buClr>
              <a:buFont typeface="Wingdings" panose="05000000000000000000" pitchFamily="2" charset="2"/>
              <a:buChar char="§"/>
            </a:pPr>
            <a:r>
              <a:rPr lang="en-US" sz="1800" dirty="0"/>
              <a:t>In a new implementation of S/4HANA system, data is migrated from SAP system/Non-SAP system to HANA system.</a:t>
            </a:r>
          </a:p>
          <a:p>
            <a:pPr marL="285750" indent="-285750">
              <a:spcBef>
                <a:spcPts val="600"/>
              </a:spcBef>
              <a:spcAft>
                <a:spcPts val="600"/>
              </a:spcAft>
              <a:buClr>
                <a:schemeClr val="accent1"/>
              </a:buClr>
              <a:buFont typeface="Wingdings" panose="05000000000000000000" pitchFamily="2" charset="2"/>
              <a:buChar char="§"/>
            </a:pPr>
            <a:r>
              <a:rPr lang="en-US" sz="1800" dirty="0" smtClean="0"/>
              <a:t>S/4HANA </a:t>
            </a:r>
            <a:r>
              <a:rPr lang="en-US" sz="1800" dirty="0"/>
              <a:t>provides comprehensive migration solutions with no programming requirement by the customer, automated mapping of data between source and target system, predefined templates, easily integrated custom objects, reduce test effort and minimize downtime.</a:t>
            </a:r>
          </a:p>
          <a:p>
            <a:pPr marL="285750" indent="-285750">
              <a:spcBef>
                <a:spcPts val="600"/>
              </a:spcBef>
              <a:spcAft>
                <a:spcPts val="600"/>
              </a:spcAft>
              <a:buClr>
                <a:schemeClr val="accent1"/>
              </a:buClr>
              <a:buFont typeface="Wingdings" panose="05000000000000000000" pitchFamily="2" charset="2"/>
              <a:buChar char="§"/>
            </a:pPr>
            <a:r>
              <a:rPr lang="en-US" sz="1800" dirty="0" smtClean="0"/>
              <a:t>Following </a:t>
            </a:r>
            <a:r>
              <a:rPr lang="en-US" sz="1800" dirty="0"/>
              <a:t>are different options available for data migration in SAP S/4HANA on premises:</a:t>
            </a:r>
          </a:p>
          <a:p>
            <a:pPr marL="576263" indent="-293688">
              <a:spcBef>
                <a:spcPts val="600"/>
              </a:spcBef>
              <a:spcAft>
                <a:spcPts val="600"/>
              </a:spcAft>
              <a:buClr>
                <a:schemeClr val="accent2"/>
              </a:buClr>
              <a:buFont typeface="Arial" panose="020B0604020202020204" pitchFamily="34" charset="0"/>
              <a:buChar char="•"/>
            </a:pPr>
            <a:r>
              <a:rPr lang="en-US" sz="1800" dirty="0" smtClean="0"/>
              <a:t>S/4HANA </a:t>
            </a:r>
            <a:r>
              <a:rPr lang="en-US" sz="1800" dirty="0"/>
              <a:t>Migration Cockpit with Migration object modeler</a:t>
            </a:r>
          </a:p>
          <a:p>
            <a:pPr marL="576263" indent="-293688">
              <a:spcBef>
                <a:spcPts val="600"/>
              </a:spcBef>
              <a:spcAft>
                <a:spcPts val="600"/>
              </a:spcAft>
              <a:buClr>
                <a:schemeClr val="accent2"/>
              </a:buClr>
              <a:buFont typeface="Arial" panose="020B0604020202020204" pitchFamily="34" charset="0"/>
              <a:buChar char="•"/>
            </a:pPr>
            <a:r>
              <a:rPr lang="en-US" sz="1800" dirty="0" smtClean="0"/>
              <a:t>SAP </a:t>
            </a:r>
            <a:r>
              <a:rPr lang="en-US" sz="1800" dirty="0"/>
              <a:t>DATA Services (SAP DS)</a:t>
            </a:r>
          </a:p>
          <a:p>
            <a:pPr marL="576263" indent="-293688">
              <a:spcBef>
                <a:spcPts val="600"/>
              </a:spcBef>
              <a:spcAft>
                <a:spcPts val="600"/>
              </a:spcAft>
              <a:buClr>
                <a:schemeClr val="accent2"/>
              </a:buClr>
              <a:buFont typeface="Arial" panose="020B0604020202020204" pitchFamily="34" charset="0"/>
              <a:buChar char="•"/>
            </a:pPr>
            <a:r>
              <a:rPr lang="en-US" sz="1800" dirty="0" smtClean="0"/>
              <a:t>SAP </a:t>
            </a:r>
            <a:r>
              <a:rPr lang="en-US" sz="1800" dirty="0"/>
              <a:t>Rapid Data Migration Content</a:t>
            </a:r>
          </a:p>
        </p:txBody>
      </p:sp>
    </p:spTree>
    <p:extLst>
      <p:ext uri="{BB962C8B-B14F-4D97-AF65-F5344CB8AC3E}">
        <p14:creationId xmlns:p14="http://schemas.microsoft.com/office/powerpoint/2010/main" val="4117715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708" y="1197001"/>
            <a:ext cx="5059228" cy="719831"/>
          </a:xfrm>
        </p:spPr>
        <p:txBody>
          <a:bodyPr/>
          <a:lstStyle/>
          <a:p>
            <a:r>
              <a:rPr lang="en-US" sz="3000" b="1" dirty="0" smtClean="0"/>
              <a:t>COURSE CONTENT</a:t>
            </a:r>
            <a:endParaRPr lang="en-US" sz="3000" b="1" dirty="0"/>
          </a:p>
        </p:txBody>
      </p:sp>
      <p:sp>
        <p:nvSpPr>
          <p:cNvPr id="3" name="Rectangle 2"/>
          <p:cNvSpPr/>
          <p:nvPr/>
        </p:nvSpPr>
        <p:spPr>
          <a:xfrm>
            <a:off x="7104112" y="1556792"/>
            <a:ext cx="4811663" cy="1938992"/>
          </a:xfrm>
          <a:prstGeom prst="rect">
            <a:avLst/>
          </a:prstGeom>
        </p:spPr>
        <p:txBody>
          <a:bodyPr wrap="square">
            <a:spAutoFit/>
          </a:bodyPr>
          <a:lstStyle/>
          <a:p>
            <a:pPr marL="285750" indent="-285750">
              <a:spcBef>
                <a:spcPts val="600"/>
              </a:spcBef>
              <a:spcAft>
                <a:spcPts val="600"/>
              </a:spcAft>
              <a:buClr>
                <a:schemeClr val="accent1"/>
              </a:buClr>
              <a:buFont typeface="Wingdings" panose="05000000000000000000" pitchFamily="2" charset="2"/>
              <a:buChar char="§"/>
            </a:pPr>
            <a:r>
              <a:rPr lang="en-US" dirty="0">
                <a:solidFill>
                  <a:schemeClr val="bg1">
                    <a:lumMod val="65000"/>
                  </a:schemeClr>
                </a:solidFill>
              </a:rPr>
              <a:t>SAP Data Migration Introduction</a:t>
            </a:r>
          </a:p>
          <a:p>
            <a:pPr marL="285750" indent="-285750">
              <a:spcBef>
                <a:spcPts val="600"/>
              </a:spcBef>
              <a:spcAft>
                <a:spcPts val="600"/>
              </a:spcAft>
              <a:buClr>
                <a:schemeClr val="accent1"/>
              </a:buClr>
              <a:buFont typeface="Wingdings" panose="05000000000000000000" pitchFamily="2" charset="2"/>
              <a:buChar char="§"/>
            </a:pPr>
            <a:r>
              <a:rPr lang="en-US" dirty="0"/>
              <a:t>SAP Data Migration – How To?	</a:t>
            </a:r>
          </a:p>
          <a:p>
            <a:pPr marL="285750" indent="-285750">
              <a:spcBef>
                <a:spcPts val="600"/>
              </a:spcBef>
              <a:spcAft>
                <a:spcPts val="600"/>
              </a:spcAft>
              <a:buClr>
                <a:schemeClr val="accent1"/>
              </a:buClr>
              <a:buFont typeface="Wingdings" panose="05000000000000000000" pitchFamily="2" charset="2"/>
              <a:buChar char="§"/>
            </a:pPr>
            <a:r>
              <a:rPr lang="en-US" dirty="0">
                <a:solidFill>
                  <a:schemeClr val="bg1">
                    <a:lumMod val="65000"/>
                  </a:schemeClr>
                </a:solidFill>
              </a:rPr>
              <a:t>How to write SAP Data Migration Functional Specification</a:t>
            </a:r>
          </a:p>
          <a:p>
            <a:pPr marL="285750" indent="-285750">
              <a:spcBef>
                <a:spcPts val="600"/>
              </a:spcBef>
              <a:spcAft>
                <a:spcPts val="600"/>
              </a:spcAft>
              <a:buClr>
                <a:schemeClr val="accent1"/>
              </a:buClr>
              <a:buFont typeface="Wingdings" panose="05000000000000000000" pitchFamily="2" charset="2"/>
              <a:buChar char="§"/>
            </a:pPr>
            <a:r>
              <a:rPr lang="en-US" dirty="0">
                <a:solidFill>
                  <a:schemeClr val="bg1">
                    <a:lumMod val="65000"/>
                  </a:schemeClr>
                </a:solidFill>
              </a:rPr>
              <a:t>Tools used in SAP Data Migration</a:t>
            </a:r>
          </a:p>
        </p:txBody>
      </p:sp>
    </p:spTree>
    <p:extLst>
      <p:ext uri="{BB962C8B-B14F-4D97-AF65-F5344CB8AC3E}">
        <p14:creationId xmlns:p14="http://schemas.microsoft.com/office/powerpoint/2010/main" val="356161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3312">
            <a:extLst>
              <a:ext uri="{FF2B5EF4-FFF2-40B4-BE49-F238E27FC236}">
                <a16:creationId xmlns="" xmlns:a16="http://schemas.microsoft.com/office/drawing/2014/main" id="{A8989917-AD5D-4603-A24B-798EAD5DFB22}"/>
              </a:ext>
            </a:extLst>
          </p:cNvPr>
          <p:cNvSpPr/>
          <p:nvPr/>
        </p:nvSpPr>
        <p:spPr bwMode="auto">
          <a:xfrm>
            <a:off x="839416" y="2708919"/>
            <a:ext cx="2088231" cy="2088505"/>
          </a:xfrm>
          <a:prstGeom prst="rect">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r>
              <a:rPr lang="en-US" sz="1400" b="1" dirty="0">
                <a:solidFill>
                  <a:schemeClr val="bg1"/>
                </a:solidFill>
                <a:latin typeface="+mj-lt"/>
              </a:rPr>
              <a:t>It contains list and </a:t>
            </a:r>
          </a:p>
          <a:p>
            <a:pPr algn="ctr" eaLnBrk="0" fontAlgn="base" hangingPunct="0">
              <a:lnSpc>
                <a:spcPct val="85000"/>
              </a:lnSpc>
              <a:spcBef>
                <a:spcPct val="0"/>
              </a:spcBef>
              <a:spcAft>
                <a:spcPct val="0"/>
              </a:spcAft>
            </a:pPr>
            <a:r>
              <a:rPr lang="en-US" sz="1400" b="1" dirty="0">
                <a:solidFill>
                  <a:schemeClr val="bg1"/>
                </a:solidFill>
                <a:latin typeface="+mj-lt"/>
              </a:rPr>
              <a:t>details of all </a:t>
            </a:r>
          </a:p>
          <a:p>
            <a:pPr algn="ctr" eaLnBrk="0" fontAlgn="base" hangingPunct="0">
              <a:lnSpc>
                <a:spcPct val="85000"/>
              </a:lnSpc>
              <a:spcBef>
                <a:spcPct val="0"/>
              </a:spcBef>
              <a:spcAft>
                <a:spcPct val="0"/>
              </a:spcAft>
            </a:pPr>
            <a:r>
              <a:rPr lang="en-US" sz="1400" b="1" dirty="0">
                <a:solidFill>
                  <a:schemeClr val="bg1"/>
                </a:solidFill>
                <a:latin typeface="+mj-lt"/>
              </a:rPr>
              <a:t>Mandatory, optional</a:t>
            </a:r>
          </a:p>
          <a:p>
            <a:pPr algn="ctr" eaLnBrk="0" fontAlgn="base" hangingPunct="0">
              <a:lnSpc>
                <a:spcPct val="85000"/>
              </a:lnSpc>
              <a:spcBef>
                <a:spcPct val="0"/>
              </a:spcBef>
              <a:spcAft>
                <a:spcPct val="0"/>
              </a:spcAft>
            </a:pPr>
            <a:r>
              <a:rPr lang="en-US" sz="1400" b="1" dirty="0">
                <a:solidFill>
                  <a:schemeClr val="bg1"/>
                </a:solidFill>
                <a:latin typeface="+mj-lt"/>
              </a:rPr>
              <a:t>Fields for migration</a:t>
            </a:r>
          </a:p>
          <a:p>
            <a:pPr algn="ctr" eaLnBrk="0" fontAlgn="base" hangingPunct="0">
              <a:lnSpc>
                <a:spcPct val="85000"/>
              </a:lnSpc>
              <a:spcBef>
                <a:spcPct val="0"/>
              </a:spcBef>
              <a:spcAft>
                <a:spcPct val="0"/>
              </a:spcAft>
            </a:pPr>
            <a:r>
              <a:rPr lang="en-US" sz="1400" b="1" dirty="0">
                <a:solidFill>
                  <a:schemeClr val="bg1"/>
                </a:solidFill>
                <a:latin typeface="+mj-lt"/>
              </a:rPr>
              <a:t>object </a:t>
            </a:r>
          </a:p>
        </p:txBody>
      </p:sp>
      <p:sp>
        <p:nvSpPr>
          <p:cNvPr id="13314" name="Title 8"/>
          <p:cNvSpPr>
            <a:spLocks noGrp="1"/>
          </p:cNvSpPr>
          <p:nvPr>
            <p:ph type="title"/>
          </p:nvPr>
        </p:nvSpPr>
        <p:spPr/>
        <p:txBody>
          <a:bodyPr/>
          <a:lstStyle/>
          <a:p>
            <a:r>
              <a:rPr lang="en-US" dirty="0" smtClean="0"/>
              <a:t>SAP </a:t>
            </a:r>
            <a:r>
              <a:rPr lang="en-US" dirty="0"/>
              <a:t>Data Migration – How To</a:t>
            </a:r>
            <a:r>
              <a:rPr lang="en-US" dirty="0" smtClean="0"/>
              <a:t>?</a:t>
            </a:r>
            <a:endParaRPr lang="en-US" dirty="0"/>
          </a:p>
        </p:txBody>
      </p:sp>
      <p:sp>
        <p:nvSpPr>
          <p:cNvPr id="2" name="Rectangle 1">
            <a:extLst>
              <a:ext uri="{FF2B5EF4-FFF2-40B4-BE49-F238E27FC236}">
                <a16:creationId xmlns="" xmlns:a16="http://schemas.microsoft.com/office/drawing/2014/main" id="{469AD5B5-88C6-4F00-A6DC-2E7DA469F6A8}"/>
              </a:ext>
            </a:extLst>
          </p:cNvPr>
          <p:cNvSpPr/>
          <p:nvPr/>
        </p:nvSpPr>
        <p:spPr bwMode="auto">
          <a:xfrm>
            <a:off x="248518" y="980728"/>
            <a:ext cx="2463106" cy="360040"/>
          </a:xfrm>
          <a:prstGeom prst="rect">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r>
              <a:rPr lang="en-US" b="1" dirty="0">
                <a:solidFill>
                  <a:schemeClr val="tx1">
                    <a:lumMod val="50000"/>
                  </a:schemeClr>
                </a:solidFill>
                <a:latin typeface="+mj-lt"/>
              </a:rPr>
              <a:t>Migration Project</a:t>
            </a:r>
          </a:p>
        </p:txBody>
      </p:sp>
      <p:sp>
        <p:nvSpPr>
          <p:cNvPr id="25" name="Rectangle 24">
            <a:extLst>
              <a:ext uri="{FF2B5EF4-FFF2-40B4-BE49-F238E27FC236}">
                <a16:creationId xmlns="" xmlns:a16="http://schemas.microsoft.com/office/drawing/2014/main" id="{526C386E-8C4A-4916-89B4-50427F79A6BB}"/>
              </a:ext>
            </a:extLst>
          </p:cNvPr>
          <p:cNvSpPr/>
          <p:nvPr/>
        </p:nvSpPr>
        <p:spPr bwMode="auto">
          <a:xfrm>
            <a:off x="1055439" y="2381144"/>
            <a:ext cx="1656184" cy="435600"/>
          </a:xfrm>
          <a:prstGeom prst="rect">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r>
              <a:rPr lang="en-US" sz="1600" b="1" dirty="0">
                <a:solidFill>
                  <a:schemeClr val="tx1">
                    <a:lumMod val="50000"/>
                  </a:schemeClr>
                </a:solidFill>
                <a:latin typeface="+mj-lt"/>
              </a:rPr>
              <a:t>Template</a:t>
            </a:r>
          </a:p>
        </p:txBody>
      </p:sp>
      <p:sp>
        <p:nvSpPr>
          <p:cNvPr id="13312" name="Cylinder 13311">
            <a:extLst>
              <a:ext uri="{FF2B5EF4-FFF2-40B4-BE49-F238E27FC236}">
                <a16:creationId xmlns="" xmlns:a16="http://schemas.microsoft.com/office/drawing/2014/main" id="{B03EDF25-E8FD-47C6-8D3B-3123F992C477}"/>
              </a:ext>
            </a:extLst>
          </p:cNvPr>
          <p:cNvSpPr/>
          <p:nvPr/>
        </p:nvSpPr>
        <p:spPr bwMode="auto">
          <a:xfrm>
            <a:off x="9408368" y="5456989"/>
            <a:ext cx="1336039" cy="1054925"/>
          </a:xfrm>
          <a:prstGeom prst="can">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r>
              <a:rPr lang="en-US" sz="1600" b="1" dirty="0">
                <a:solidFill>
                  <a:schemeClr val="tx1">
                    <a:lumMod val="50000"/>
                  </a:schemeClr>
                </a:solidFill>
                <a:latin typeface="+mj-lt"/>
              </a:rPr>
              <a:t>Hana </a:t>
            </a:r>
          </a:p>
          <a:p>
            <a:pPr algn="ctr" eaLnBrk="0" fontAlgn="base" hangingPunct="0">
              <a:lnSpc>
                <a:spcPct val="85000"/>
              </a:lnSpc>
              <a:spcBef>
                <a:spcPct val="0"/>
              </a:spcBef>
              <a:spcAft>
                <a:spcPct val="0"/>
              </a:spcAft>
            </a:pPr>
            <a:r>
              <a:rPr lang="en-US" sz="1600" b="1" dirty="0">
                <a:solidFill>
                  <a:schemeClr val="tx1">
                    <a:lumMod val="50000"/>
                  </a:schemeClr>
                </a:solidFill>
                <a:latin typeface="+mj-lt"/>
              </a:rPr>
              <a:t>Database</a:t>
            </a:r>
          </a:p>
        </p:txBody>
      </p:sp>
      <p:sp>
        <p:nvSpPr>
          <p:cNvPr id="13316" name="Arrow: Down 13315">
            <a:extLst>
              <a:ext uri="{FF2B5EF4-FFF2-40B4-BE49-F238E27FC236}">
                <a16:creationId xmlns="" xmlns:a16="http://schemas.microsoft.com/office/drawing/2014/main" id="{CE6BB259-CE05-46DE-BA6F-C4E58ED6456E}"/>
              </a:ext>
            </a:extLst>
          </p:cNvPr>
          <p:cNvSpPr/>
          <p:nvPr/>
        </p:nvSpPr>
        <p:spPr bwMode="auto">
          <a:xfrm>
            <a:off x="9840416" y="4941168"/>
            <a:ext cx="484632" cy="432048"/>
          </a:xfrm>
          <a:prstGeom prst="downArrow">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endParaRPr lang="en-US" sz="2000" b="1">
              <a:solidFill>
                <a:schemeClr val="bg1"/>
              </a:solidFill>
              <a:latin typeface="+mj-lt"/>
            </a:endParaRPr>
          </a:p>
        </p:txBody>
      </p:sp>
      <p:sp>
        <p:nvSpPr>
          <p:cNvPr id="13317" name="TextBox 13316">
            <a:extLst>
              <a:ext uri="{FF2B5EF4-FFF2-40B4-BE49-F238E27FC236}">
                <a16:creationId xmlns="" xmlns:a16="http://schemas.microsoft.com/office/drawing/2014/main" id="{07ADF8F7-4402-465F-94D1-ADBFA6A897B4}"/>
              </a:ext>
            </a:extLst>
          </p:cNvPr>
          <p:cNvSpPr txBox="1"/>
          <p:nvPr/>
        </p:nvSpPr>
        <p:spPr>
          <a:xfrm>
            <a:off x="839416" y="5301208"/>
            <a:ext cx="2088232" cy="954107"/>
          </a:xfrm>
          <a:prstGeom prst="rect">
            <a:avLst/>
          </a:prstGeom>
          <a:noFill/>
        </p:spPr>
        <p:txBody>
          <a:bodyPr wrap="square" rtlCol="0">
            <a:spAutoFit/>
          </a:bodyPr>
          <a:lstStyle/>
          <a:p>
            <a:r>
              <a:rPr lang="en-US" sz="1400" dirty="0">
                <a:latin typeface="+mj-lt"/>
              </a:rPr>
              <a:t>Fill Data in this</a:t>
            </a:r>
          </a:p>
          <a:p>
            <a:r>
              <a:rPr lang="en-US" sz="1400" dirty="0">
                <a:latin typeface="+mj-lt"/>
              </a:rPr>
              <a:t>Template using .XML file from source system</a:t>
            </a:r>
          </a:p>
        </p:txBody>
      </p:sp>
      <p:cxnSp>
        <p:nvCxnSpPr>
          <p:cNvPr id="13319" name="Straight Arrow Connector 13318">
            <a:extLst>
              <a:ext uri="{FF2B5EF4-FFF2-40B4-BE49-F238E27FC236}">
                <a16:creationId xmlns="" xmlns:a16="http://schemas.microsoft.com/office/drawing/2014/main" id="{29482C0F-2652-4484-925B-ECE60352E9AB}"/>
              </a:ext>
            </a:extLst>
          </p:cNvPr>
          <p:cNvCxnSpPr>
            <a:cxnSpLocks/>
          </p:cNvCxnSpPr>
          <p:nvPr/>
        </p:nvCxnSpPr>
        <p:spPr bwMode="auto">
          <a:xfrm flipV="1">
            <a:off x="1919536" y="4922747"/>
            <a:ext cx="0" cy="378461"/>
          </a:xfrm>
          <a:prstGeom prst="straightConnector1">
            <a:avLst/>
          </a:prstGeom>
          <a:solidFill>
            <a:schemeClr val="accent1"/>
          </a:solidFill>
          <a:ln w="19050" cap="flat" cmpd="sng" algn="ctr">
            <a:solidFill>
              <a:srgbClr val="003366"/>
            </a:solidFill>
            <a:prstDash val="solid"/>
            <a:round/>
            <a:headEnd type="none" w="med" len="med"/>
            <a:tailEnd type="triangle"/>
          </a:ln>
          <a:effectLst/>
        </p:spPr>
      </p:cxnSp>
      <p:cxnSp>
        <p:nvCxnSpPr>
          <p:cNvPr id="49" name="Straight Arrow Connector 48">
            <a:extLst>
              <a:ext uri="{FF2B5EF4-FFF2-40B4-BE49-F238E27FC236}">
                <a16:creationId xmlns="" xmlns:a16="http://schemas.microsoft.com/office/drawing/2014/main" id="{372C010B-49FF-446C-A3C4-858BD551A43A}"/>
              </a:ext>
            </a:extLst>
          </p:cNvPr>
          <p:cNvCxnSpPr>
            <a:cxnSpLocks/>
          </p:cNvCxnSpPr>
          <p:nvPr/>
        </p:nvCxnSpPr>
        <p:spPr bwMode="auto">
          <a:xfrm flipV="1">
            <a:off x="3021271" y="3717032"/>
            <a:ext cx="1634569" cy="796"/>
          </a:xfrm>
          <a:prstGeom prst="straightConnector1">
            <a:avLst/>
          </a:prstGeom>
          <a:solidFill>
            <a:schemeClr val="accent1"/>
          </a:solidFill>
          <a:ln w="19050" cap="flat" cmpd="sng" algn="ctr">
            <a:solidFill>
              <a:srgbClr val="003366"/>
            </a:solidFill>
            <a:prstDash val="solid"/>
            <a:round/>
            <a:headEnd type="none" w="med" len="med"/>
            <a:tailEnd type="triangle"/>
          </a:ln>
          <a:effectLst/>
        </p:spPr>
      </p:cxnSp>
      <p:sp>
        <p:nvSpPr>
          <p:cNvPr id="13337" name="TextBox 13336">
            <a:extLst>
              <a:ext uri="{FF2B5EF4-FFF2-40B4-BE49-F238E27FC236}">
                <a16:creationId xmlns="" xmlns:a16="http://schemas.microsoft.com/office/drawing/2014/main" id="{89E9A96D-8004-4CA3-BCE1-B9E7AD4992B9}"/>
              </a:ext>
            </a:extLst>
          </p:cNvPr>
          <p:cNvSpPr txBox="1"/>
          <p:nvPr/>
        </p:nvSpPr>
        <p:spPr>
          <a:xfrm>
            <a:off x="3143672" y="3843045"/>
            <a:ext cx="1512168" cy="954107"/>
          </a:xfrm>
          <a:prstGeom prst="rect">
            <a:avLst/>
          </a:prstGeom>
          <a:noFill/>
        </p:spPr>
        <p:txBody>
          <a:bodyPr wrap="square" rtlCol="0">
            <a:spAutoFit/>
          </a:bodyPr>
          <a:lstStyle/>
          <a:p>
            <a:r>
              <a:rPr lang="en-US" sz="1400" dirty="0">
                <a:latin typeface="+mj-lt"/>
              </a:rPr>
              <a:t>Upload </a:t>
            </a:r>
            <a:r>
              <a:rPr lang="en-US" sz="1400" dirty="0" smtClean="0">
                <a:latin typeface="+mj-lt"/>
              </a:rPr>
              <a:t>data From </a:t>
            </a:r>
            <a:r>
              <a:rPr lang="en-US" sz="1400" dirty="0">
                <a:latin typeface="+mj-lt"/>
              </a:rPr>
              <a:t>template to </a:t>
            </a:r>
            <a:r>
              <a:rPr lang="en-US" sz="1400" dirty="0" smtClean="0">
                <a:latin typeface="+mj-lt"/>
              </a:rPr>
              <a:t>A </a:t>
            </a:r>
            <a:r>
              <a:rPr lang="en-US" sz="1400" dirty="0">
                <a:latin typeface="+mj-lt"/>
              </a:rPr>
              <a:t>staging table</a:t>
            </a:r>
          </a:p>
        </p:txBody>
      </p:sp>
      <p:sp>
        <p:nvSpPr>
          <p:cNvPr id="33" name="TextBox 32">
            <a:extLst>
              <a:ext uri="{FF2B5EF4-FFF2-40B4-BE49-F238E27FC236}">
                <a16:creationId xmlns="" xmlns:a16="http://schemas.microsoft.com/office/drawing/2014/main" id="{6244D583-772A-4EBA-8E59-54AD88EB3179}"/>
              </a:ext>
            </a:extLst>
          </p:cNvPr>
          <p:cNvSpPr txBox="1"/>
          <p:nvPr/>
        </p:nvSpPr>
        <p:spPr>
          <a:xfrm>
            <a:off x="7104112" y="3843318"/>
            <a:ext cx="1800200" cy="954107"/>
          </a:xfrm>
          <a:prstGeom prst="rect">
            <a:avLst/>
          </a:prstGeom>
          <a:noFill/>
        </p:spPr>
        <p:txBody>
          <a:bodyPr wrap="square" rtlCol="0">
            <a:spAutoFit/>
          </a:bodyPr>
          <a:lstStyle/>
          <a:p>
            <a:r>
              <a:rPr lang="en-US" sz="1400" dirty="0" smtClean="0">
                <a:latin typeface="+mj-lt"/>
              </a:rPr>
              <a:t>Activate And transfer Uploaded data To </a:t>
            </a:r>
            <a:r>
              <a:rPr lang="en-US" sz="1400" dirty="0">
                <a:latin typeface="+mj-lt"/>
              </a:rPr>
              <a:t>the target </a:t>
            </a:r>
            <a:r>
              <a:rPr lang="en-US" sz="1400" dirty="0" smtClean="0">
                <a:latin typeface="+mj-lt"/>
              </a:rPr>
              <a:t>system</a:t>
            </a:r>
            <a:endParaRPr lang="en-US" sz="1400" dirty="0">
              <a:latin typeface="+mj-lt"/>
            </a:endParaRPr>
          </a:p>
        </p:txBody>
      </p:sp>
      <p:sp>
        <p:nvSpPr>
          <p:cNvPr id="34" name="Rectangle 33">
            <a:extLst>
              <a:ext uri="{FF2B5EF4-FFF2-40B4-BE49-F238E27FC236}">
                <a16:creationId xmlns="" xmlns:a16="http://schemas.microsoft.com/office/drawing/2014/main" id="{E31C8BC5-79CE-41A4-A33C-254DABBE271B}"/>
              </a:ext>
            </a:extLst>
          </p:cNvPr>
          <p:cNvSpPr/>
          <p:nvPr/>
        </p:nvSpPr>
        <p:spPr bwMode="auto">
          <a:xfrm>
            <a:off x="4943872" y="2708920"/>
            <a:ext cx="2088232" cy="2088505"/>
          </a:xfrm>
          <a:prstGeom prst="rect">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r>
              <a:rPr lang="en-US" sz="1400" dirty="0">
                <a:solidFill>
                  <a:schemeClr val="bg1"/>
                </a:solidFill>
                <a:latin typeface="+mj-lt"/>
              </a:rPr>
              <a:t>Upload data can be </a:t>
            </a:r>
          </a:p>
          <a:p>
            <a:pPr algn="ctr" eaLnBrk="0" fontAlgn="base" hangingPunct="0">
              <a:lnSpc>
                <a:spcPct val="85000"/>
              </a:lnSpc>
              <a:spcBef>
                <a:spcPct val="0"/>
              </a:spcBef>
              <a:spcAft>
                <a:spcPct val="0"/>
              </a:spcAft>
            </a:pPr>
            <a:r>
              <a:rPr lang="en-US" sz="1400" dirty="0">
                <a:solidFill>
                  <a:schemeClr val="bg1"/>
                </a:solidFill>
                <a:latin typeface="+mj-lt"/>
              </a:rPr>
              <a:t>view </a:t>
            </a:r>
            <a:r>
              <a:rPr lang="en-US" sz="1400" b="1" dirty="0">
                <a:solidFill>
                  <a:schemeClr val="bg1"/>
                </a:solidFill>
                <a:latin typeface="+mj-lt"/>
              </a:rPr>
              <a:t>and edit here</a:t>
            </a:r>
          </a:p>
        </p:txBody>
      </p:sp>
      <p:sp>
        <p:nvSpPr>
          <p:cNvPr id="35" name="Rectangle 34">
            <a:extLst>
              <a:ext uri="{FF2B5EF4-FFF2-40B4-BE49-F238E27FC236}">
                <a16:creationId xmlns="" xmlns:a16="http://schemas.microsoft.com/office/drawing/2014/main" id="{13E4AC89-0DFF-49E5-B15E-1CE3DF1FFA2C}"/>
              </a:ext>
            </a:extLst>
          </p:cNvPr>
          <p:cNvSpPr/>
          <p:nvPr/>
        </p:nvSpPr>
        <p:spPr bwMode="auto">
          <a:xfrm>
            <a:off x="8976320" y="2712772"/>
            <a:ext cx="2088232" cy="2084380"/>
          </a:xfrm>
          <a:prstGeom prst="rect">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endParaRPr lang="en-US" sz="2000" b="1">
              <a:solidFill>
                <a:schemeClr val="bg1"/>
              </a:solidFill>
              <a:latin typeface="+mj-lt"/>
            </a:endParaRPr>
          </a:p>
        </p:txBody>
      </p:sp>
      <p:sp>
        <p:nvSpPr>
          <p:cNvPr id="40" name="Rectangle 39">
            <a:extLst>
              <a:ext uri="{FF2B5EF4-FFF2-40B4-BE49-F238E27FC236}">
                <a16:creationId xmlns="" xmlns:a16="http://schemas.microsoft.com/office/drawing/2014/main" id="{526C386E-8C4A-4916-89B4-50427F79A6BB}"/>
              </a:ext>
            </a:extLst>
          </p:cNvPr>
          <p:cNvSpPr/>
          <p:nvPr/>
        </p:nvSpPr>
        <p:spPr bwMode="auto">
          <a:xfrm>
            <a:off x="5159896" y="2420888"/>
            <a:ext cx="1656184" cy="435600"/>
          </a:xfrm>
          <a:prstGeom prst="rect">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r>
              <a:rPr lang="en-US" sz="1600" b="1" dirty="0">
                <a:solidFill>
                  <a:schemeClr val="tx1">
                    <a:lumMod val="50000"/>
                  </a:schemeClr>
                </a:solidFill>
              </a:rPr>
              <a:t>Staging Table</a:t>
            </a:r>
          </a:p>
        </p:txBody>
      </p:sp>
      <p:sp>
        <p:nvSpPr>
          <p:cNvPr id="42" name="Rectangle 41">
            <a:extLst>
              <a:ext uri="{FF2B5EF4-FFF2-40B4-BE49-F238E27FC236}">
                <a16:creationId xmlns="" xmlns:a16="http://schemas.microsoft.com/office/drawing/2014/main" id="{5975ED7A-916A-4F2B-AA86-5771E19C9BA9}"/>
              </a:ext>
            </a:extLst>
          </p:cNvPr>
          <p:cNvSpPr/>
          <p:nvPr/>
        </p:nvSpPr>
        <p:spPr bwMode="auto">
          <a:xfrm>
            <a:off x="9120336" y="2895950"/>
            <a:ext cx="1724979" cy="302529"/>
          </a:xfrm>
          <a:prstGeom prst="rect">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r>
              <a:rPr lang="en-US" sz="1600" b="1" dirty="0">
                <a:solidFill>
                  <a:schemeClr val="tx1">
                    <a:lumMod val="50000"/>
                  </a:schemeClr>
                </a:solidFill>
                <a:latin typeface="+mj-lt"/>
              </a:rPr>
              <a:t>Validate Data</a:t>
            </a:r>
          </a:p>
        </p:txBody>
      </p:sp>
      <p:sp>
        <p:nvSpPr>
          <p:cNvPr id="43" name="Rectangle 42">
            <a:extLst>
              <a:ext uri="{FF2B5EF4-FFF2-40B4-BE49-F238E27FC236}">
                <a16:creationId xmlns="" xmlns:a16="http://schemas.microsoft.com/office/drawing/2014/main" id="{5975ED7A-916A-4F2B-AA86-5771E19C9BA9}"/>
              </a:ext>
            </a:extLst>
          </p:cNvPr>
          <p:cNvSpPr/>
          <p:nvPr/>
        </p:nvSpPr>
        <p:spPr bwMode="auto">
          <a:xfrm>
            <a:off x="9120336" y="3342495"/>
            <a:ext cx="1724979" cy="302529"/>
          </a:xfrm>
          <a:prstGeom prst="rect">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r>
              <a:rPr lang="en-US" sz="1600" b="1" dirty="0">
                <a:solidFill>
                  <a:schemeClr val="tx1">
                    <a:lumMod val="50000"/>
                  </a:schemeClr>
                </a:solidFill>
              </a:rPr>
              <a:t>Data Mapping</a:t>
            </a:r>
          </a:p>
        </p:txBody>
      </p:sp>
      <p:sp>
        <p:nvSpPr>
          <p:cNvPr id="44" name="Rectangle 43">
            <a:extLst>
              <a:ext uri="{FF2B5EF4-FFF2-40B4-BE49-F238E27FC236}">
                <a16:creationId xmlns="" xmlns:a16="http://schemas.microsoft.com/office/drawing/2014/main" id="{5975ED7A-916A-4F2B-AA86-5771E19C9BA9}"/>
              </a:ext>
            </a:extLst>
          </p:cNvPr>
          <p:cNvSpPr/>
          <p:nvPr/>
        </p:nvSpPr>
        <p:spPr bwMode="auto">
          <a:xfrm>
            <a:off x="9120336" y="3774543"/>
            <a:ext cx="1724979" cy="302529"/>
          </a:xfrm>
          <a:prstGeom prst="rect">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r>
              <a:rPr lang="en-US" sz="1600" b="1" dirty="0">
                <a:solidFill>
                  <a:schemeClr val="tx1">
                    <a:lumMod val="50000"/>
                  </a:schemeClr>
                </a:solidFill>
              </a:rPr>
              <a:t>Simulate Data</a:t>
            </a:r>
          </a:p>
        </p:txBody>
      </p:sp>
      <p:sp>
        <p:nvSpPr>
          <p:cNvPr id="45" name="Rectangle 44">
            <a:extLst>
              <a:ext uri="{FF2B5EF4-FFF2-40B4-BE49-F238E27FC236}">
                <a16:creationId xmlns="" xmlns:a16="http://schemas.microsoft.com/office/drawing/2014/main" id="{5975ED7A-916A-4F2B-AA86-5771E19C9BA9}"/>
              </a:ext>
            </a:extLst>
          </p:cNvPr>
          <p:cNvSpPr/>
          <p:nvPr/>
        </p:nvSpPr>
        <p:spPr bwMode="auto">
          <a:xfrm>
            <a:off x="9120336" y="4206591"/>
            <a:ext cx="1724979" cy="302529"/>
          </a:xfrm>
          <a:prstGeom prst="rect">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r>
              <a:rPr lang="en-US" sz="1600" b="1" dirty="0">
                <a:solidFill>
                  <a:schemeClr val="tx1">
                    <a:lumMod val="50000"/>
                  </a:schemeClr>
                </a:solidFill>
              </a:rPr>
              <a:t>Load Data</a:t>
            </a:r>
          </a:p>
        </p:txBody>
      </p:sp>
      <p:cxnSp>
        <p:nvCxnSpPr>
          <p:cNvPr id="46" name="Straight Arrow Connector 45">
            <a:extLst>
              <a:ext uri="{FF2B5EF4-FFF2-40B4-BE49-F238E27FC236}">
                <a16:creationId xmlns="" xmlns:a16="http://schemas.microsoft.com/office/drawing/2014/main" id="{372C010B-49FF-446C-A3C4-858BD551A43A}"/>
              </a:ext>
            </a:extLst>
          </p:cNvPr>
          <p:cNvCxnSpPr>
            <a:cxnSpLocks/>
          </p:cNvCxnSpPr>
          <p:nvPr/>
        </p:nvCxnSpPr>
        <p:spPr bwMode="auto">
          <a:xfrm flipV="1">
            <a:off x="7176120" y="3717032"/>
            <a:ext cx="1634569" cy="796"/>
          </a:xfrm>
          <a:prstGeom prst="straightConnector1">
            <a:avLst/>
          </a:prstGeom>
          <a:solidFill>
            <a:schemeClr val="accent1"/>
          </a:solidFill>
          <a:ln w="19050" cap="flat" cmpd="sng" algn="ctr">
            <a:solidFill>
              <a:srgbClr val="003366"/>
            </a:solidFill>
            <a:prstDash val="solid"/>
            <a:round/>
            <a:headEnd type="none" w="med" len="med"/>
            <a:tailEnd type="triangle"/>
          </a:ln>
          <a:effectLst/>
        </p:spPr>
      </p:cxnSp>
      <p:sp>
        <p:nvSpPr>
          <p:cNvPr id="11" name="Rectangle 10"/>
          <p:cNvSpPr/>
          <p:nvPr/>
        </p:nvSpPr>
        <p:spPr>
          <a:xfrm>
            <a:off x="695400" y="1700807"/>
            <a:ext cx="10513168" cy="482381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47" name="Rectangle 46">
            <a:extLst>
              <a:ext uri="{FF2B5EF4-FFF2-40B4-BE49-F238E27FC236}">
                <a16:creationId xmlns="" xmlns:a16="http://schemas.microsoft.com/office/drawing/2014/main" id="{469AD5B5-88C6-4F00-A6DC-2E7DA469F6A8}"/>
              </a:ext>
            </a:extLst>
          </p:cNvPr>
          <p:cNvSpPr/>
          <p:nvPr/>
        </p:nvSpPr>
        <p:spPr bwMode="auto">
          <a:xfrm>
            <a:off x="4727848" y="1556792"/>
            <a:ext cx="2463106" cy="360040"/>
          </a:xfrm>
          <a:prstGeom prst="rect">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r>
              <a:rPr lang="en-US" b="1" dirty="0">
                <a:solidFill>
                  <a:schemeClr val="tx1">
                    <a:lumMod val="50000"/>
                  </a:schemeClr>
                </a:solidFill>
              </a:rPr>
              <a:t>Migration Object</a:t>
            </a:r>
          </a:p>
        </p:txBody>
      </p:sp>
    </p:spTree>
    <p:extLst>
      <p:ext uri="{BB962C8B-B14F-4D97-AF65-F5344CB8AC3E}">
        <p14:creationId xmlns:p14="http://schemas.microsoft.com/office/powerpoint/2010/main" val="3302318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8"/>
          <p:cNvSpPr>
            <a:spLocks noGrp="1"/>
          </p:cNvSpPr>
          <p:nvPr>
            <p:ph type="title"/>
          </p:nvPr>
        </p:nvSpPr>
        <p:spPr/>
        <p:txBody>
          <a:bodyPr/>
          <a:lstStyle/>
          <a:p>
            <a:r>
              <a:rPr lang="en-US" dirty="0" smtClean="0"/>
              <a:t>SAP </a:t>
            </a:r>
            <a:r>
              <a:rPr lang="en-US" dirty="0"/>
              <a:t>Data Migration – How To</a:t>
            </a:r>
            <a:r>
              <a:rPr lang="en-US" dirty="0" smtClean="0"/>
              <a:t>?</a:t>
            </a:r>
            <a:endParaRPr lang="en-US" dirty="0"/>
          </a:p>
        </p:txBody>
      </p:sp>
      <p:sp>
        <p:nvSpPr>
          <p:cNvPr id="4" name="Rectangle 3"/>
          <p:cNvSpPr/>
          <p:nvPr/>
        </p:nvSpPr>
        <p:spPr>
          <a:xfrm>
            <a:off x="227013" y="990601"/>
            <a:ext cx="11688762" cy="4401205"/>
          </a:xfrm>
          <a:prstGeom prst="rect">
            <a:avLst/>
          </a:prstGeom>
        </p:spPr>
        <p:txBody>
          <a:bodyPr wrap="square">
            <a:spAutoFit/>
          </a:bodyPr>
          <a:lstStyle/>
          <a:p>
            <a:pPr>
              <a:spcBef>
                <a:spcPts val="1200"/>
              </a:spcBef>
              <a:spcAft>
                <a:spcPts val="1200"/>
              </a:spcAft>
            </a:pPr>
            <a:r>
              <a:rPr lang="en-US" b="1" dirty="0"/>
              <a:t>S/4HANA Migration Cockpit (MC</a:t>
            </a:r>
            <a:r>
              <a:rPr lang="en-US" b="1" dirty="0" smtClean="0"/>
              <a:t>)</a:t>
            </a:r>
            <a:endParaRPr lang="en-US" b="1" dirty="0"/>
          </a:p>
          <a:p>
            <a:pPr marL="285750" indent="-285750">
              <a:spcBef>
                <a:spcPts val="1200"/>
              </a:spcBef>
              <a:spcAft>
                <a:spcPts val="1200"/>
              </a:spcAft>
              <a:buClr>
                <a:schemeClr val="accent1"/>
              </a:buClr>
              <a:buFont typeface="Wingdings" panose="05000000000000000000" pitchFamily="2" charset="2"/>
              <a:buChar char="§"/>
              <a:defRPr/>
            </a:pPr>
            <a:r>
              <a:rPr lang="en-US" dirty="0" smtClean="0"/>
              <a:t>S/4HANA </a:t>
            </a:r>
            <a:r>
              <a:rPr lang="en-US" dirty="0"/>
              <a:t>migration cockpit is an automated migration tool provided with preconfigured content and mapping for each migration object.</a:t>
            </a:r>
          </a:p>
          <a:p>
            <a:pPr marL="285750" indent="-285750">
              <a:spcBef>
                <a:spcPts val="1200"/>
              </a:spcBef>
              <a:spcAft>
                <a:spcPts val="1200"/>
              </a:spcAft>
              <a:buClr>
                <a:schemeClr val="accent1"/>
              </a:buClr>
              <a:buFont typeface="Wingdings" panose="05000000000000000000" pitchFamily="2" charset="2"/>
              <a:buChar char="§"/>
              <a:defRPr/>
            </a:pPr>
            <a:r>
              <a:rPr lang="en-US" dirty="0" smtClean="0"/>
              <a:t>For </a:t>
            </a:r>
            <a:r>
              <a:rPr lang="en-US" dirty="0"/>
              <a:t>all major functional areas like product, customer, bank, profit </a:t>
            </a:r>
            <a:r>
              <a:rPr lang="en-US" dirty="0" err="1"/>
              <a:t>centre</a:t>
            </a:r>
            <a:r>
              <a:rPr lang="en-US" dirty="0"/>
              <a:t>, cost </a:t>
            </a:r>
            <a:r>
              <a:rPr lang="en-US" dirty="0" err="1"/>
              <a:t>centre</a:t>
            </a:r>
            <a:r>
              <a:rPr lang="en-US" dirty="0"/>
              <a:t>, plant, GL </a:t>
            </a:r>
            <a:r>
              <a:rPr lang="en-US" dirty="0" err="1"/>
              <a:t>etc</a:t>
            </a:r>
            <a:r>
              <a:rPr lang="en-US" dirty="0"/>
              <a:t>, migration objects are predefined and their sequence and dependency is also defined.</a:t>
            </a:r>
          </a:p>
          <a:p>
            <a:pPr marL="285750" indent="-285750">
              <a:spcBef>
                <a:spcPts val="1200"/>
              </a:spcBef>
              <a:spcAft>
                <a:spcPts val="1200"/>
              </a:spcAft>
              <a:buClr>
                <a:schemeClr val="accent1"/>
              </a:buClr>
              <a:buFont typeface="Wingdings" panose="05000000000000000000" pitchFamily="2" charset="2"/>
              <a:buChar char="§"/>
              <a:defRPr/>
            </a:pPr>
            <a:r>
              <a:rPr lang="en-US" dirty="0" smtClean="0"/>
              <a:t>Each </a:t>
            </a:r>
            <a:r>
              <a:rPr lang="en-US" dirty="0"/>
              <a:t>migration object contains its own predefined template in which source data is uploaded. Automatic mapping is done in source and target structures using the template.</a:t>
            </a:r>
          </a:p>
          <a:p>
            <a:pPr marL="285750" indent="-285750">
              <a:spcBef>
                <a:spcPts val="1200"/>
              </a:spcBef>
              <a:spcAft>
                <a:spcPts val="1200"/>
              </a:spcAft>
              <a:buClr>
                <a:schemeClr val="accent1"/>
              </a:buClr>
              <a:buFont typeface="Wingdings" panose="05000000000000000000" pitchFamily="2" charset="2"/>
              <a:buChar char="§"/>
              <a:defRPr/>
            </a:pPr>
            <a:r>
              <a:rPr lang="en-US" dirty="0" smtClean="0"/>
              <a:t>Migration </a:t>
            </a:r>
            <a:r>
              <a:rPr lang="en-US" dirty="0"/>
              <a:t>programs are automatically generated for validating data, simulating data and loading into the target system.</a:t>
            </a:r>
          </a:p>
          <a:p>
            <a:pPr marL="285750" indent="-285750">
              <a:spcBef>
                <a:spcPts val="1200"/>
              </a:spcBef>
              <a:spcAft>
                <a:spcPts val="1200"/>
              </a:spcAft>
              <a:buClr>
                <a:schemeClr val="accent1"/>
              </a:buClr>
              <a:buFont typeface="Wingdings" panose="05000000000000000000" pitchFamily="2" charset="2"/>
              <a:buChar char="§"/>
              <a:defRPr/>
            </a:pPr>
            <a:r>
              <a:rPr lang="en-US" dirty="0" smtClean="0"/>
              <a:t>To </a:t>
            </a:r>
            <a:r>
              <a:rPr lang="en-US" dirty="0"/>
              <a:t>access MC on-premise system, use transaction LTMC. It will open MC on a new web browser</a:t>
            </a:r>
            <a:r>
              <a:rPr lang="en-US" dirty="0" smtClean="0"/>
              <a:t>.</a:t>
            </a:r>
            <a:endParaRPr lang="en-US" b="1" dirty="0">
              <a:effectLst>
                <a:outerShdw blurRad="38100" dist="38100" dir="2700000" algn="tl">
                  <a:srgbClr val="C0C0C0"/>
                </a:outerShdw>
              </a:effectLst>
            </a:endParaRPr>
          </a:p>
        </p:txBody>
      </p:sp>
    </p:spTree>
    <p:extLst>
      <p:ext uri="{BB962C8B-B14F-4D97-AF65-F5344CB8AC3E}">
        <p14:creationId xmlns:p14="http://schemas.microsoft.com/office/powerpoint/2010/main" val="1163066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708" y="1197001"/>
            <a:ext cx="5059228" cy="719831"/>
          </a:xfrm>
        </p:spPr>
        <p:txBody>
          <a:bodyPr/>
          <a:lstStyle/>
          <a:p>
            <a:r>
              <a:rPr lang="en-US" sz="3000" b="1" dirty="0" smtClean="0"/>
              <a:t>COURSE CONTENT</a:t>
            </a:r>
            <a:endParaRPr lang="en-US" sz="3000" b="1" dirty="0"/>
          </a:p>
        </p:txBody>
      </p:sp>
      <p:sp>
        <p:nvSpPr>
          <p:cNvPr id="3" name="Rectangle 2"/>
          <p:cNvSpPr/>
          <p:nvPr/>
        </p:nvSpPr>
        <p:spPr>
          <a:xfrm>
            <a:off x="7104112" y="1556792"/>
            <a:ext cx="4811663" cy="1938992"/>
          </a:xfrm>
          <a:prstGeom prst="rect">
            <a:avLst/>
          </a:prstGeom>
        </p:spPr>
        <p:txBody>
          <a:bodyPr wrap="square">
            <a:spAutoFit/>
          </a:bodyPr>
          <a:lstStyle/>
          <a:p>
            <a:pPr marL="285750" indent="-285750">
              <a:spcBef>
                <a:spcPts val="600"/>
              </a:spcBef>
              <a:spcAft>
                <a:spcPts val="600"/>
              </a:spcAft>
              <a:buClr>
                <a:schemeClr val="accent1"/>
              </a:buClr>
              <a:buFont typeface="Wingdings" panose="05000000000000000000" pitchFamily="2" charset="2"/>
              <a:buChar char="§"/>
            </a:pPr>
            <a:r>
              <a:rPr lang="en-US" dirty="0">
                <a:solidFill>
                  <a:schemeClr val="bg1">
                    <a:lumMod val="65000"/>
                  </a:schemeClr>
                </a:solidFill>
              </a:rPr>
              <a:t>SAP Data Migration Introduction</a:t>
            </a:r>
          </a:p>
          <a:p>
            <a:pPr marL="285750" indent="-285750">
              <a:spcBef>
                <a:spcPts val="600"/>
              </a:spcBef>
              <a:spcAft>
                <a:spcPts val="600"/>
              </a:spcAft>
              <a:buClr>
                <a:schemeClr val="accent1"/>
              </a:buClr>
              <a:buFont typeface="Wingdings" panose="05000000000000000000" pitchFamily="2" charset="2"/>
              <a:buChar char="§"/>
            </a:pPr>
            <a:r>
              <a:rPr lang="en-US" dirty="0">
                <a:solidFill>
                  <a:schemeClr val="bg1">
                    <a:lumMod val="65000"/>
                  </a:schemeClr>
                </a:solidFill>
              </a:rPr>
              <a:t>SAP Data Migration – How To?</a:t>
            </a:r>
            <a:r>
              <a:rPr lang="en-US" dirty="0"/>
              <a:t>	</a:t>
            </a:r>
          </a:p>
          <a:p>
            <a:pPr marL="285750" indent="-285750">
              <a:spcBef>
                <a:spcPts val="600"/>
              </a:spcBef>
              <a:spcAft>
                <a:spcPts val="600"/>
              </a:spcAft>
              <a:buClr>
                <a:schemeClr val="accent1"/>
              </a:buClr>
              <a:buFont typeface="Wingdings" panose="05000000000000000000" pitchFamily="2" charset="2"/>
              <a:buChar char="§"/>
            </a:pPr>
            <a:r>
              <a:rPr lang="en-US" dirty="0"/>
              <a:t>How to write SAP Data Migration Functional Specification</a:t>
            </a:r>
          </a:p>
          <a:p>
            <a:pPr marL="285750" indent="-285750">
              <a:spcBef>
                <a:spcPts val="600"/>
              </a:spcBef>
              <a:spcAft>
                <a:spcPts val="600"/>
              </a:spcAft>
              <a:buClr>
                <a:schemeClr val="accent1"/>
              </a:buClr>
              <a:buFont typeface="Wingdings" panose="05000000000000000000" pitchFamily="2" charset="2"/>
              <a:buChar char="§"/>
            </a:pPr>
            <a:r>
              <a:rPr lang="en-US" dirty="0">
                <a:solidFill>
                  <a:schemeClr val="bg1">
                    <a:lumMod val="65000"/>
                  </a:schemeClr>
                </a:solidFill>
              </a:rPr>
              <a:t>Tools used in SAP Data Migration</a:t>
            </a:r>
          </a:p>
        </p:txBody>
      </p:sp>
    </p:spTree>
    <p:extLst>
      <p:ext uri="{BB962C8B-B14F-4D97-AF65-F5344CB8AC3E}">
        <p14:creationId xmlns:p14="http://schemas.microsoft.com/office/powerpoint/2010/main" val="3258084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itle 4"/>
          <p:cNvSpPr>
            <a:spLocks noGrp="1"/>
          </p:cNvSpPr>
          <p:nvPr>
            <p:ph type="title"/>
          </p:nvPr>
        </p:nvSpPr>
        <p:spPr/>
        <p:txBody>
          <a:bodyPr/>
          <a:lstStyle/>
          <a:p>
            <a:r>
              <a:rPr lang="en-US" dirty="0"/>
              <a:t>Key Features of Migration Cockpit</a:t>
            </a:r>
          </a:p>
        </p:txBody>
      </p:sp>
      <p:sp>
        <p:nvSpPr>
          <p:cNvPr id="15362" name="Content Placeholder 2"/>
          <p:cNvSpPr>
            <a:spLocks noGrp="1"/>
          </p:cNvSpPr>
          <p:nvPr>
            <p:ph idx="4294967295"/>
          </p:nvPr>
        </p:nvSpPr>
        <p:spPr>
          <a:xfrm>
            <a:off x="234279" y="980728"/>
            <a:ext cx="11681495" cy="2952327"/>
          </a:xfrm>
        </p:spPr>
        <p:txBody>
          <a:bodyPr/>
          <a:lstStyle/>
          <a:p>
            <a:pPr marL="285750" indent="-285750">
              <a:spcBef>
                <a:spcPts val="1200"/>
              </a:spcBef>
              <a:spcAft>
                <a:spcPts val="1200"/>
              </a:spcAft>
              <a:buClr>
                <a:schemeClr val="accent1"/>
              </a:buClr>
              <a:buFont typeface="Wingdings" panose="05000000000000000000" pitchFamily="2" charset="2"/>
              <a:buChar char="§"/>
            </a:pPr>
            <a:r>
              <a:rPr lang="en-US" sz="1800" dirty="0"/>
              <a:t>This tool is embedded and delivered with S/4HANA </a:t>
            </a:r>
            <a:r>
              <a:rPr lang="en-US" sz="1800" dirty="0" smtClean="0"/>
              <a:t>system.</a:t>
            </a:r>
            <a:endParaRPr lang="en-US" sz="1800" dirty="0"/>
          </a:p>
          <a:p>
            <a:pPr marL="285750" indent="-285750">
              <a:spcBef>
                <a:spcPts val="1200"/>
              </a:spcBef>
              <a:spcAft>
                <a:spcPts val="1200"/>
              </a:spcAft>
              <a:buClr>
                <a:schemeClr val="accent1"/>
              </a:buClr>
              <a:buFont typeface="Wingdings" panose="05000000000000000000" pitchFamily="2" charset="2"/>
              <a:buChar char="§"/>
            </a:pPr>
            <a:r>
              <a:rPr lang="en-US" sz="1800" dirty="0"/>
              <a:t>No programming is required by the </a:t>
            </a:r>
            <a:r>
              <a:rPr lang="en-US" sz="1800" dirty="0" smtClean="0"/>
              <a:t>customer.</a:t>
            </a:r>
            <a:endParaRPr lang="en-US" sz="1800" dirty="0"/>
          </a:p>
          <a:p>
            <a:pPr marL="285750" indent="-285750">
              <a:spcBef>
                <a:spcPts val="1200"/>
              </a:spcBef>
              <a:spcAft>
                <a:spcPts val="1200"/>
              </a:spcAft>
              <a:buClr>
                <a:schemeClr val="accent1"/>
              </a:buClr>
              <a:buFont typeface="Wingdings" panose="05000000000000000000" pitchFamily="2" charset="2"/>
              <a:buChar char="§"/>
            </a:pPr>
            <a:r>
              <a:rPr lang="en-US" sz="1800" dirty="0"/>
              <a:t>This tool is used to migrate data from SAP or Non SAP system to </a:t>
            </a:r>
            <a:r>
              <a:rPr lang="en-US" sz="1800" dirty="0" smtClean="0"/>
              <a:t>S/4HANA.</a:t>
            </a:r>
            <a:endParaRPr lang="en-US" sz="1800" dirty="0"/>
          </a:p>
          <a:p>
            <a:pPr marL="285750" indent="-285750">
              <a:spcBef>
                <a:spcPts val="1200"/>
              </a:spcBef>
              <a:spcAft>
                <a:spcPts val="1200"/>
              </a:spcAft>
              <a:buClr>
                <a:schemeClr val="accent1"/>
              </a:buClr>
              <a:buFont typeface="Wingdings" panose="05000000000000000000" pitchFamily="2" charset="2"/>
              <a:buChar char="§"/>
            </a:pPr>
            <a:r>
              <a:rPr lang="en-US" sz="1800" dirty="0"/>
              <a:t>This tool has a predefined migration object which contains a mapping for all master/transactional data. It reduces migration cost and </a:t>
            </a:r>
            <a:r>
              <a:rPr lang="en-US" sz="1800" dirty="0" smtClean="0"/>
              <a:t>time.</a:t>
            </a:r>
            <a:endParaRPr lang="en-US" sz="1800" dirty="0"/>
          </a:p>
          <a:p>
            <a:pPr marL="285750" indent="-285750">
              <a:spcBef>
                <a:spcPts val="1200"/>
              </a:spcBef>
              <a:spcAft>
                <a:spcPts val="1200"/>
              </a:spcAft>
              <a:buClr>
                <a:schemeClr val="accent1"/>
              </a:buClr>
              <a:buFont typeface="Wingdings" panose="05000000000000000000" pitchFamily="2" charset="2"/>
              <a:buChar char="§"/>
            </a:pPr>
            <a:r>
              <a:rPr lang="en-US" sz="1800" dirty="0"/>
              <a:t>Migration activities are predefined and easy to </a:t>
            </a:r>
            <a:r>
              <a:rPr lang="en-US" sz="1800" dirty="0" smtClean="0"/>
              <a:t>use</a:t>
            </a:r>
            <a:r>
              <a:rPr lang="en-US" sz="1800" dirty="0"/>
              <a:t>.</a:t>
            </a:r>
            <a:endParaRPr lang="en-US" sz="1800" dirty="0"/>
          </a:p>
        </p:txBody>
      </p:sp>
    </p:spTree>
    <p:extLst>
      <p:ext uri="{BB962C8B-B14F-4D97-AF65-F5344CB8AC3E}">
        <p14:creationId xmlns:p14="http://schemas.microsoft.com/office/powerpoint/2010/main" val="42768373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2A1D6004348D4F9154481336AD417C" ma:contentTypeVersion="4" ma:contentTypeDescription="Create a new document." ma:contentTypeScope="" ma:versionID="1e26fc9a8eca8fb2db4c66d75b084576">
  <xsd:schema xmlns:xsd="http://www.w3.org/2001/XMLSchema" xmlns:xs="http://www.w3.org/2001/XMLSchema" xmlns:p="http://schemas.microsoft.com/office/2006/metadata/properties" xmlns:ns2="ce0354b1-8b8a-4445-9744-43789a9951c9" xmlns:ns3="49cd9647-1f2f-44af-896f-c694876aada6" targetNamespace="http://schemas.microsoft.com/office/2006/metadata/properties" ma:root="true" ma:fieldsID="71d09c8b9d176ee482582f76d6973e1e" ns2:_="" ns3:_="">
    <xsd:import namespace="ce0354b1-8b8a-4445-9744-43789a9951c9"/>
    <xsd:import namespace="49cd9647-1f2f-44af-896f-c694876aada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0354b1-8b8a-4445-9744-43789a9951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9cd9647-1f2f-44af-896f-c694876aada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5AFD4F-E47F-46A8-8B85-2B5996B6485F}"/>
</file>

<file path=customXml/itemProps2.xml><?xml version="1.0" encoding="utf-8"?>
<ds:datastoreItem xmlns:ds="http://schemas.openxmlformats.org/officeDocument/2006/customXml" ds:itemID="{B1660C66-FA5A-4595-8B6F-87C5DB814A88}"/>
</file>

<file path=customXml/itemProps3.xml><?xml version="1.0" encoding="utf-8"?>
<ds:datastoreItem xmlns:ds="http://schemas.openxmlformats.org/officeDocument/2006/customXml" ds:itemID="{CA3C16C2-C359-4A79-83B4-DB5AD225EFAC}"/>
</file>

<file path=docProps/app.xml><?xml version="1.0" encoding="utf-8"?>
<Properties xmlns="http://schemas.openxmlformats.org/officeDocument/2006/extended-properties" xmlns:vt="http://schemas.openxmlformats.org/officeDocument/2006/docPropsVTypes">
  <Template/>
  <TotalTime>1440</TotalTime>
  <Words>1674</Words>
  <Application>Microsoft Office PowerPoint</Application>
  <PresentationFormat>Widescreen</PresentationFormat>
  <Paragraphs>131</Paragraphs>
  <Slides>22</Slides>
  <Notes>13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Arial</vt:lpstr>
      <vt:lpstr>medium-content-serif-font</vt:lpstr>
      <vt:lpstr>Tahoma</vt:lpstr>
      <vt:lpstr>Verdana</vt:lpstr>
      <vt:lpstr>Wingdings</vt:lpstr>
      <vt:lpstr>Capgemini Master</vt:lpstr>
      <vt:lpstr>think-cell Slide</vt:lpstr>
      <vt:lpstr>PowerPoint Presentation</vt:lpstr>
      <vt:lpstr>PowerPoint Presentation</vt:lpstr>
      <vt:lpstr>PowerPoint Presentation</vt:lpstr>
      <vt:lpstr>SAP Data Migration Introduction </vt:lpstr>
      <vt:lpstr>PowerPoint Presentation</vt:lpstr>
      <vt:lpstr>SAP Data Migration – How To?</vt:lpstr>
      <vt:lpstr>SAP Data Migration – How To?</vt:lpstr>
      <vt:lpstr>PowerPoint Presentation</vt:lpstr>
      <vt:lpstr>Key Features of Migration Cockpit</vt:lpstr>
      <vt:lpstr>SAP Data Migration Functional Specification</vt:lpstr>
      <vt:lpstr>Steps to Migrate data using MC</vt:lpstr>
      <vt:lpstr>Steps to Migrate data using MC</vt:lpstr>
      <vt:lpstr>Steps to Migrate data using MC</vt:lpstr>
      <vt:lpstr>Steps to Migrate data using MC</vt:lpstr>
      <vt:lpstr>Steps to Migrate data using MC  </vt:lpstr>
      <vt:lpstr>Steps to Migrate data using MC</vt:lpstr>
      <vt:lpstr>Steps to Migrate data using MC</vt:lpstr>
      <vt:lpstr>Steps to Migrate data using MC</vt:lpstr>
      <vt:lpstr>Steps to Migrate data using MC</vt:lpstr>
      <vt:lpstr>Steps to Migrate data using MC</vt:lpstr>
      <vt:lpstr>Migration Cockpit Advantages</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Raghavan, Rajesh</dc:creator>
  <cp:lastModifiedBy>Sewlani, Sumit</cp:lastModifiedBy>
  <cp:revision>186</cp:revision>
  <dcterms:created xsi:type="dcterms:W3CDTF">2019-11-18T03:14:39Z</dcterms:created>
  <dcterms:modified xsi:type="dcterms:W3CDTF">2020-03-02T08:48:34Z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0x010100FE2A1D6004348D4F9154481336AD417C</vt:lpwstr>
  </property>
</Properties>
</file>