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4"/>
  </p:notesMasterIdLst>
  <p:handoutMasterIdLst>
    <p:handoutMasterId r:id="rId65"/>
  </p:handoutMasterIdLst>
  <p:sldIdLst>
    <p:sldId id="296" r:id="rId5"/>
    <p:sldId id="1045" r:id="rId6"/>
    <p:sldId id="1047" r:id="rId7"/>
    <p:sldId id="1048" r:id="rId8"/>
    <p:sldId id="1049" r:id="rId9"/>
    <p:sldId id="1050" r:id="rId10"/>
    <p:sldId id="1051" r:id="rId11"/>
    <p:sldId id="1052" r:id="rId12"/>
    <p:sldId id="1053" r:id="rId13"/>
    <p:sldId id="1054" r:id="rId14"/>
    <p:sldId id="1055" r:id="rId15"/>
    <p:sldId id="1104" r:id="rId16"/>
    <p:sldId id="1057" r:id="rId17"/>
    <p:sldId id="1058" r:id="rId18"/>
    <p:sldId id="1059" r:id="rId19"/>
    <p:sldId id="1060" r:id="rId20"/>
    <p:sldId id="1061" r:id="rId21"/>
    <p:sldId id="1105" r:id="rId22"/>
    <p:sldId id="1063" r:id="rId23"/>
    <p:sldId id="1064" r:id="rId24"/>
    <p:sldId id="1065" r:id="rId25"/>
    <p:sldId id="1066" r:id="rId26"/>
    <p:sldId id="1067" r:id="rId27"/>
    <p:sldId id="1068" r:id="rId28"/>
    <p:sldId id="1069" r:id="rId29"/>
    <p:sldId id="1106" r:id="rId30"/>
    <p:sldId id="1071" r:id="rId31"/>
    <p:sldId id="1072" r:id="rId32"/>
    <p:sldId id="1073" r:id="rId33"/>
    <p:sldId id="1074" r:id="rId34"/>
    <p:sldId id="1075" r:id="rId35"/>
    <p:sldId id="1076" r:id="rId36"/>
    <p:sldId id="1077" r:id="rId37"/>
    <p:sldId id="1078" r:id="rId38"/>
    <p:sldId id="1079" r:id="rId39"/>
    <p:sldId id="1107" r:id="rId40"/>
    <p:sldId id="1081" r:id="rId41"/>
    <p:sldId id="1082" r:id="rId42"/>
    <p:sldId id="1083" r:id="rId43"/>
    <p:sldId id="1085" r:id="rId44"/>
    <p:sldId id="1086" r:id="rId45"/>
    <p:sldId id="1087" r:id="rId46"/>
    <p:sldId id="1108" r:id="rId47"/>
    <p:sldId id="1089" r:id="rId48"/>
    <p:sldId id="1090" r:id="rId49"/>
    <p:sldId id="1091" r:id="rId50"/>
    <p:sldId id="1092" r:id="rId51"/>
    <p:sldId id="1093" r:id="rId52"/>
    <p:sldId id="1094" r:id="rId53"/>
    <p:sldId id="1095" r:id="rId54"/>
    <p:sldId id="1096" r:id="rId55"/>
    <p:sldId id="1097" r:id="rId56"/>
    <p:sldId id="1098" r:id="rId57"/>
    <p:sldId id="1099" r:id="rId58"/>
    <p:sldId id="1109" r:id="rId59"/>
    <p:sldId id="1101" r:id="rId60"/>
    <p:sldId id="1102" r:id="rId61"/>
    <p:sldId id="1103" r:id="rId62"/>
    <p:sldId id="273" r:id="rId63"/>
  </p:sldIdLst>
  <p:sldSz cx="12192000" cy="6858000"/>
  <p:notesSz cx="6858000" cy="9144000"/>
  <p:custDataLst>
    <p:tags r:id="rId6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1045"/>
            <p14:sldId id="1047"/>
            <p14:sldId id="1048"/>
            <p14:sldId id="1049"/>
            <p14:sldId id="1050"/>
            <p14:sldId id="1051"/>
            <p14:sldId id="1052"/>
            <p14:sldId id="1053"/>
            <p14:sldId id="1054"/>
            <p14:sldId id="1055"/>
            <p14:sldId id="1104"/>
            <p14:sldId id="1057"/>
            <p14:sldId id="1058"/>
            <p14:sldId id="1059"/>
            <p14:sldId id="1060"/>
            <p14:sldId id="1061"/>
            <p14:sldId id="1105"/>
            <p14:sldId id="1063"/>
            <p14:sldId id="1064"/>
            <p14:sldId id="1065"/>
            <p14:sldId id="1066"/>
            <p14:sldId id="1067"/>
            <p14:sldId id="1068"/>
            <p14:sldId id="1069"/>
            <p14:sldId id="1106"/>
            <p14:sldId id="1071"/>
            <p14:sldId id="1072"/>
            <p14:sldId id="1073"/>
            <p14:sldId id="1074"/>
            <p14:sldId id="1075"/>
            <p14:sldId id="1076"/>
            <p14:sldId id="1077"/>
            <p14:sldId id="1078"/>
            <p14:sldId id="1079"/>
            <p14:sldId id="1107"/>
            <p14:sldId id="1081"/>
            <p14:sldId id="1082"/>
            <p14:sldId id="1083"/>
            <p14:sldId id="1085"/>
            <p14:sldId id="1086"/>
            <p14:sldId id="1087"/>
            <p14:sldId id="1108"/>
            <p14:sldId id="1089"/>
            <p14:sldId id="1090"/>
            <p14:sldId id="1091"/>
            <p14:sldId id="1092"/>
            <p14:sldId id="1093"/>
            <p14:sldId id="1094"/>
            <p14:sldId id="1095"/>
            <p14:sldId id="1096"/>
            <p14:sldId id="1097"/>
            <p14:sldId id="1098"/>
            <p14:sldId id="1099"/>
            <p14:sldId id="1109"/>
            <p14:sldId id="1101"/>
            <p14:sldId id="1102"/>
            <p14:sldId id="1103"/>
            <p14:sldId id="273"/>
          </p14:sldIdLst>
        </p14:section>
      </p14:sectionLst>
    </p:ext>
    <p:ext uri="{EFAFB233-063F-42B5-8137-9DF3F51BA10A}">
      <p15:sldGuideLst xmlns:p15="http://schemas.microsoft.com/office/powerpoint/2012/main">
        <p15:guide id="5" orient="horz" pos="799" userDrawn="1">
          <p15:clr>
            <a:srgbClr val="A4A3A4"/>
          </p15:clr>
        </p15:guide>
        <p15:guide id="7"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wip Majhi" initials="sk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3362" autoAdjust="0"/>
  </p:normalViewPr>
  <p:slideViewPr>
    <p:cSldViewPr>
      <p:cViewPr varScale="1">
        <p:scale>
          <a:sx n="74" d="100"/>
          <a:sy n="74" d="100"/>
        </p:scale>
        <p:origin x="252" y="60"/>
      </p:cViewPr>
      <p:guideLst>
        <p:guide orient="horz" pos="799"/>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25" d="100"/>
        <a:sy n="25" d="100"/>
      </p:scale>
      <p:origin x="0" y="0"/>
    </p:cViewPr>
  </p:sorterViewPr>
  <p:notesViewPr>
    <p:cSldViewPr>
      <p:cViewPr varScale="1">
        <p:scale>
          <a:sx n="74" d="100"/>
          <a:sy n="74" d="100"/>
        </p:scale>
        <p:origin x="2706"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rasia, Surabhi" userId="a448cc7b-a78b-41a6-a920-d976d776446c" providerId="ADAL" clId="{F5D8A16E-8BE8-47A4-A9D2-372E8B862388}"/>
    <pc:docChg chg="modSld">
      <pc:chgData name="Chaurasia, Surabhi" userId="a448cc7b-a78b-41a6-a920-d976d776446c" providerId="ADAL" clId="{F5D8A16E-8BE8-47A4-A9D2-372E8B862388}" dt="2022-09-27T07:06:37.397" v="0" actId="1076"/>
      <pc:docMkLst>
        <pc:docMk/>
      </pc:docMkLst>
      <pc:sldChg chg="modSp mod">
        <pc:chgData name="Chaurasia, Surabhi" userId="a448cc7b-a78b-41a6-a920-d976d776446c" providerId="ADAL" clId="{F5D8A16E-8BE8-47A4-A9D2-372E8B862388}" dt="2022-09-27T07:06:37.397" v="0" actId="1076"/>
        <pc:sldMkLst>
          <pc:docMk/>
          <pc:sldMk cId="2865194801" sldId="1103"/>
        </pc:sldMkLst>
        <pc:picChg chg="mod">
          <ac:chgData name="Chaurasia, Surabhi" userId="a448cc7b-a78b-41a6-a920-d976d776446c" providerId="ADAL" clId="{F5D8A16E-8BE8-47A4-A9D2-372E8B862388}" dt="2022-09-27T07:06:37.397" v="0" actId="1076"/>
          <ac:picMkLst>
            <pc:docMk/>
            <pc:sldMk cId="2865194801" sldId="1103"/>
            <ac:picMk id="4" creationId="{32B229C6-86E0-4E99-924B-8669EDD00D3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27/09/2022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6960096" y="3963999"/>
            <a:ext cx="3160948"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b="1" dirty="0">
                <a:solidFill>
                  <a:schemeClr val="bg1"/>
                </a:solidFill>
              </a:defRPr>
            </a:lvl1pPr>
          </a:lstStyle>
          <a:p>
            <a:pPr marL="0" lvl="0"/>
            <a:r>
              <a:rPr lang="en-US" dirty="0"/>
              <a:t>Click to insert presenter, location, 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82488972"/>
      </p:ext>
    </p:extLst>
  </p:cSld>
  <p:clrMapOvr>
    <a:masterClrMapping/>
  </p:clrMapOvr>
  <p:extLst>
    <p:ext uri="{DCECCB84-F9BA-43D5-87BE-67443E8EF086}">
      <p15:sldGuideLst xmlns:p15="http://schemas.microsoft.com/office/powerpoint/2012/main">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69901" y="436564"/>
            <a:ext cx="11645900"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460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295094740"/>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0840407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769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69901" y="436563"/>
            <a:ext cx="11645900" cy="671512"/>
          </a:xfrm>
        </p:spPr>
        <p:txBody>
          <a:bodyPr/>
          <a:lstStyle/>
          <a:p>
            <a:r>
              <a:rPr lang="en-US"/>
              <a:t>Click to edit Master title style</a:t>
            </a:r>
          </a:p>
        </p:txBody>
      </p:sp>
      <p:sp>
        <p:nvSpPr>
          <p:cNvPr id="3" name="Table Placeholder 2"/>
          <p:cNvSpPr>
            <a:spLocks noGrp="1"/>
          </p:cNvSpPr>
          <p:nvPr>
            <p:ph type="tbl" idx="1"/>
          </p:nvPr>
        </p:nvSpPr>
        <p:spPr>
          <a:xfrm>
            <a:off x="863601" y="1962150"/>
            <a:ext cx="10401300" cy="3981450"/>
          </a:xfrm>
        </p:spPr>
        <p:txBody>
          <a:bodyPr/>
          <a:lstStyle/>
          <a:p>
            <a:pPr lvl="0"/>
            <a:endParaRPr lang="en-US" noProof="0"/>
          </a:p>
        </p:txBody>
      </p:sp>
    </p:spTree>
    <p:extLst>
      <p:ext uri="{BB962C8B-B14F-4D97-AF65-F5344CB8AC3E}">
        <p14:creationId xmlns:p14="http://schemas.microsoft.com/office/powerpoint/2010/main" val="355509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1731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pPr algn="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69858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636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63600" y="1962150"/>
            <a:ext cx="5099051"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65852" y="1962150"/>
            <a:ext cx="5099049" cy="3981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84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47CF333-CB87-4DC2-830E-33A4A2CCD49B}"/>
              </a:ext>
            </a:extLst>
          </p:cNvPr>
          <p:cNvSpPr>
            <a:spLocks noGrp="1"/>
          </p:cNvSpPr>
          <p:nvPr>
            <p:ph type="dt" sz="half" idx="10"/>
          </p:nvPr>
        </p:nvSpPr>
        <p:spPr/>
        <p:txBody>
          <a:bodyPr/>
          <a:lstStyle>
            <a:lvl1pPr>
              <a:defRPr/>
            </a:lvl1pPr>
          </a:lstStyle>
          <a:p>
            <a:pPr>
              <a:defRPr/>
            </a:pPr>
            <a:fld id="{3FDD388A-DA7F-4573-9BB4-07B5A830CE68}" type="datetime1">
              <a:rPr lang="en-US"/>
              <a:pPr>
                <a:defRPr/>
              </a:pPr>
              <a:t>9/27/2022</a:t>
            </a:fld>
            <a:endParaRPr lang="en-US"/>
          </a:p>
        </p:txBody>
      </p:sp>
      <p:sp>
        <p:nvSpPr>
          <p:cNvPr id="3" name="Footer Placeholder 4">
            <a:extLst>
              <a:ext uri="{FF2B5EF4-FFF2-40B4-BE49-F238E27FC236}">
                <a16:creationId xmlns:a16="http://schemas.microsoft.com/office/drawing/2014/main" id="{35FD6FC2-A61A-40D7-BA47-1246EE76C69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6FE2B95-392D-4448-AE03-D9A3C8C9F69D}"/>
              </a:ext>
            </a:extLst>
          </p:cNvPr>
          <p:cNvSpPr>
            <a:spLocks noGrp="1"/>
          </p:cNvSpPr>
          <p:nvPr>
            <p:ph type="sldNum" sz="quarter" idx="12"/>
          </p:nvPr>
        </p:nvSpPr>
        <p:spPr/>
        <p:txBody>
          <a:bodyPr/>
          <a:lstStyle>
            <a:lvl1pPr>
              <a:defRPr/>
            </a:lvl1pPr>
          </a:lstStyle>
          <a:p>
            <a:pPr>
              <a:defRPr/>
            </a:pPr>
            <a:fld id="{25ACB69D-9D2B-4B51-B82C-6DF7CBD36EB0}" type="slidenum">
              <a:rPr lang="en-US" altLang="en-US"/>
              <a:pPr>
                <a:defRPr/>
              </a:pPr>
              <a:t>‹#›</a:t>
            </a:fld>
            <a:endParaRPr lang="en-US" altLang="en-US"/>
          </a:p>
        </p:txBody>
      </p:sp>
    </p:spTree>
    <p:extLst>
      <p:ext uri="{BB962C8B-B14F-4D97-AF65-F5344CB8AC3E}">
        <p14:creationId xmlns:p14="http://schemas.microsoft.com/office/powerpoint/2010/main" val="1640313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Training Material</a:t>
            </a:r>
          </a:p>
        </p:txBody>
      </p:sp>
      <p:sp>
        <p:nvSpPr>
          <p:cNvPr id="9" name="Espace réservé du titre 8"/>
          <p:cNvSpPr>
            <a:spLocks noGrp="1"/>
          </p:cNvSpPr>
          <p:nvPr>
            <p:ph type="title"/>
          </p:nvPr>
        </p:nvSpPr>
        <p:spPr>
          <a:xfrm>
            <a:off x="227349" y="0"/>
            <a:ext cx="11125236" cy="720000"/>
          </a:xfrm>
          <a:prstGeom prst="rect">
            <a:avLst/>
          </a:prstGeom>
        </p:spPr>
        <p:txBody>
          <a:bodyPr vert="horz" lIns="0" tIns="18000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90" r:id="rId3"/>
    <p:sldLayoutId id="2147483892" r:id="rId4"/>
    <p:sldLayoutId id="2147483893" r:id="rId5"/>
    <p:sldLayoutId id="2147483894" r:id="rId6"/>
    <p:sldLayoutId id="2147483896" r:id="rId7"/>
    <p:sldLayoutId id="2147483897" r:id="rId8"/>
    <p:sldLayoutId id="2147483898" r:id="rId9"/>
    <p:sldLayoutId id="2147483899" r:id="rId10"/>
    <p:sldLayoutId id="2147483900" r:id="rId11"/>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7506">
          <p15:clr>
            <a:srgbClr val="F26B43"/>
          </p15:clr>
        </p15:guide>
        <p15:guide id="3" orient="horz" pos="4110" userDrawn="1">
          <p15:clr>
            <a:srgbClr val="F26B43"/>
          </p15:clr>
        </p15:guide>
        <p15:guide id="4" pos="143">
          <p15:clr>
            <a:srgbClr val="F26B43"/>
          </p15:clr>
        </p15:guide>
        <p15:guide id="5" orient="horz" pos="61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guru99.com/accounting.html" TargetMode="Externa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19C2595-EFCA-4772-99E1-A517880C7F2A}"/>
              </a:ext>
            </a:extLst>
          </p:cNvPr>
          <p:cNvSpPr>
            <a:spLocks noGrp="1"/>
          </p:cNvSpPr>
          <p:nvPr>
            <p:ph type="body" sz="quarter" idx="11"/>
          </p:nvPr>
        </p:nvSpPr>
        <p:spPr>
          <a:xfrm>
            <a:off x="5591999" y="549001"/>
            <a:ext cx="6323775" cy="2058654"/>
          </a:xfrm>
        </p:spPr>
        <p:txBody>
          <a:bodyPr>
            <a:normAutofit/>
          </a:bodyPr>
          <a:lstStyle/>
          <a:p>
            <a:r>
              <a:rPr lang="en-US" dirty="0"/>
              <a:t>SAP FINANCIALS</a:t>
            </a:r>
            <a:br>
              <a:rPr lang="en-US" dirty="0"/>
            </a:br>
            <a:r>
              <a:rPr lang="en-US" dirty="0"/>
              <a:t>Closing Activities</a:t>
            </a:r>
          </a:p>
        </p:txBody>
      </p:sp>
      <p:sp>
        <p:nvSpPr>
          <p:cNvPr id="3" name="Subtitle 2">
            <a:extLst>
              <a:ext uri="{FF2B5EF4-FFF2-40B4-BE49-F238E27FC236}">
                <a16:creationId xmlns:a16="http://schemas.microsoft.com/office/drawing/2014/main" id="{58330F88-EB72-4C96-8217-2D28EA5FD322}"/>
              </a:ext>
            </a:extLst>
          </p:cNvPr>
          <p:cNvSpPr>
            <a:spLocks noGrp="1"/>
          </p:cNvSpPr>
          <p:nvPr>
            <p:ph type="subTitle" idx="1"/>
          </p:nvPr>
        </p:nvSpPr>
        <p:spPr/>
        <p:txBody>
          <a:bodyPr/>
          <a:lstStyle/>
          <a:p>
            <a:r>
              <a:rPr lang="en-US" dirty="0"/>
              <a:t>Overview of Optimized Purchasing Process </a:t>
            </a:r>
          </a:p>
        </p:txBody>
      </p:sp>
    </p:spTree>
    <p:extLst>
      <p:ext uri="{BB962C8B-B14F-4D97-AF65-F5344CB8AC3E}">
        <p14:creationId xmlns:p14="http://schemas.microsoft.com/office/powerpoint/2010/main" val="4202568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for Year End Closing Activities</a:t>
            </a:r>
          </a:p>
        </p:txBody>
      </p:sp>
      <p:graphicFrame>
        <p:nvGraphicFramePr>
          <p:cNvPr id="4" name="Table 3"/>
          <p:cNvGraphicFramePr>
            <a:graphicFrameLocks noGrp="1"/>
          </p:cNvGraphicFramePr>
          <p:nvPr>
            <p:extLst>
              <p:ext uri="{D42A27DB-BD31-4B8C-83A1-F6EECF244321}">
                <p14:modId xmlns:p14="http://schemas.microsoft.com/office/powerpoint/2010/main" val="3133178933"/>
              </p:ext>
            </p:extLst>
          </p:nvPr>
        </p:nvGraphicFramePr>
        <p:xfrm>
          <a:off x="3048000" y="1752599"/>
          <a:ext cx="6048947" cy="3312799"/>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4067747">
                  <a:extLst>
                    <a:ext uri="{9D8B030D-6E8A-4147-A177-3AD203B41FA5}">
                      <a16:colId xmlns:a16="http://schemas.microsoft.com/office/drawing/2014/main" val="20001"/>
                    </a:ext>
                  </a:extLst>
                </a:gridCol>
              </a:tblGrid>
              <a:tr h="473257">
                <a:tc>
                  <a:txBody>
                    <a:bodyPr/>
                    <a:lstStyle/>
                    <a:p>
                      <a:pPr algn="ctr" fontAlgn="b"/>
                      <a:r>
                        <a:rPr lang="en-US" sz="1600" b="0" i="0" u="none" strike="noStrike" dirty="0">
                          <a:solidFill>
                            <a:srgbClr val="000000"/>
                          </a:solidFill>
                          <a:latin typeface="+mj-lt"/>
                          <a:cs typeface="Arial" pitchFamily="34" charset="0"/>
                        </a:rPr>
                        <a:t>OKP1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kern="1200" dirty="0">
                          <a:solidFill>
                            <a:srgbClr val="000000"/>
                          </a:solidFill>
                          <a:latin typeface="+mj-lt"/>
                          <a:ea typeface="+mn-ea"/>
                          <a:cs typeface="Arial" pitchFamily="34" charset="0"/>
                        </a:rPr>
                        <a:t>Period close in CO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3257">
                <a:tc>
                  <a:txBody>
                    <a:bodyPr/>
                    <a:lstStyle/>
                    <a:p>
                      <a:pPr algn="ctr" fontAlgn="b"/>
                      <a:r>
                        <a:rPr lang="en-US" sz="1600" b="0" i="0" u="none" strike="noStrike" dirty="0">
                          <a:solidFill>
                            <a:srgbClr val="000000"/>
                          </a:solidFill>
                          <a:latin typeface="+mj-lt"/>
                          <a:cs typeface="Arial" pitchFamily="34" charset="0"/>
                        </a:rPr>
                        <a:t>KOCF</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Open FI Posting Periods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73257">
                <a:tc>
                  <a:txBody>
                    <a:bodyPr/>
                    <a:lstStyle/>
                    <a:p>
                      <a:pPr algn="ctr" fontAlgn="b"/>
                      <a:r>
                        <a:rPr lang="en-US" sz="1600" b="0" i="0" u="none" strike="noStrike" dirty="0">
                          <a:solidFill>
                            <a:srgbClr val="333333"/>
                          </a:solidFill>
                          <a:latin typeface="+mj-lt"/>
                          <a:cs typeface="Arial" pitchFamily="34" charset="0"/>
                        </a:rPr>
                        <a:t>S_ALR_87013611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333333"/>
                          </a:solidFill>
                          <a:latin typeface="+mj-lt"/>
                          <a:cs typeface="Arial" pitchFamily="34" charset="0"/>
                        </a:rPr>
                        <a:t>Fiscal Year Change for Fixed Assets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73257">
                <a:tc>
                  <a:txBody>
                    <a:bodyPr/>
                    <a:lstStyle/>
                    <a:p>
                      <a:pPr algn="ctr" fontAlgn="b"/>
                      <a:r>
                        <a:rPr lang="en-US" sz="1600" b="0" i="0" u="none" strike="noStrike">
                          <a:solidFill>
                            <a:srgbClr val="333333"/>
                          </a:solidFill>
                          <a:latin typeface="+mj-lt"/>
                          <a:cs typeface="Arial" pitchFamily="34" charset="0"/>
                        </a:rPr>
                        <a:t>S_ALR_87013634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333333"/>
                          </a:solidFill>
                          <a:latin typeface="+mj-lt"/>
                          <a:cs typeface="Arial" pitchFamily="34" charset="0"/>
                        </a:rPr>
                        <a:t>Fixed Assets Year-End Closing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73257">
                <a:tc>
                  <a:txBody>
                    <a:bodyPr/>
                    <a:lstStyle/>
                    <a:p>
                      <a:pPr algn="ctr" fontAlgn="b"/>
                      <a:r>
                        <a:rPr lang="en-US" sz="1600" b="0" i="0" u="none" strike="noStrike">
                          <a:solidFill>
                            <a:srgbClr val="333333"/>
                          </a:solidFill>
                          <a:latin typeface="+mj-lt"/>
                          <a:cs typeface="Arial" pitchFamily="34" charset="0"/>
                        </a:rPr>
                        <a:t>S_ALR_87013635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333333"/>
                          </a:solidFill>
                          <a:latin typeface="+mj-lt"/>
                          <a:cs typeface="Arial" pitchFamily="34" charset="0"/>
                        </a:rPr>
                        <a:t>Account Reconciliation for Fixed Assets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73257">
                <a:tc>
                  <a:txBody>
                    <a:bodyPr/>
                    <a:lstStyle/>
                    <a:p>
                      <a:pPr algn="ctr" fontAlgn="b"/>
                      <a:r>
                        <a:rPr lang="en-US" sz="1600" b="0" i="0" u="none" strike="noStrike" dirty="0">
                          <a:solidFill>
                            <a:srgbClr val="333333"/>
                          </a:solidFill>
                          <a:latin typeface="+mj-lt"/>
                          <a:cs typeface="Arial" pitchFamily="34" charset="0"/>
                        </a:rPr>
                        <a:t>S_ALR_87013625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333333"/>
                          </a:solidFill>
                          <a:latin typeface="+mj-lt"/>
                          <a:cs typeface="Arial" pitchFamily="34" charset="0"/>
                        </a:rPr>
                        <a:t>Vendors &amp; Customers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73257">
                <a:tc>
                  <a:txBody>
                    <a:bodyPr/>
                    <a:lstStyle/>
                    <a:p>
                      <a:pPr algn="ctr" fontAlgn="b"/>
                      <a:r>
                        <a:rPr lang="en-US" sz="1600" b="0" i="0" u="none" strike="noStrike" dirty="0">
                          <a:solidFill>
                            <a:srgbClr val="333333"/>
                          </a:solidFill>
                          <a:latin typeface="+mj-lt"/>
                          <a:cs typeface="Arial" pitchFamily="34" charset="0"/>
                        </a:rPr>
                        <a:t>S_ALR_87013019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333333"/>
                          </a:solidFill>
                          <a:latin typeface="+mj-lt"/>
                          <a:cs typeface="Arial" pitchFamily="34" charset="0"/>
                        </a:rPr>
                        <a:t>Budget / Actual/Commitments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4"/>
          <p:cNvSpPr/>
          <p:nvPr/>
        </p:nvSpPr>
        <p:spPr>
          <a:xfrm>
            <a:off x="3215680" y="980728"/>
            <a:ext cx="5760640" cy="369332"/>
          </a:xfrm>
          <a:prstGeom prst="rect">
            <a:avLst/>
          </a:prstGeom>
        </p:spPr>
        <p:txBody>
          <a:bodyPr wrap="square">
            <a:spAutoFit/>
          </a:bodyPr>
          <a:lstStyle/>
          <a:p>
            <a:r>
              <a:rPr lang="en-US" dirty="0"/>
              <a:t>With Respect to the Other modules – Year End.</a:t>
            </a:r>
          </a:p>
        </p:txBody>
      </p:sp>
    </p:spTree>
    <p:extLst>
      <p:ext uri="{BB962C8B-B14F-4D97-AF65-F5344CB8AC3E}">
        <p14:creationId xmlns:p14="http://schemas.microsoft.com/office/powerpoint/2010/main" val="124672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lang="en-US" dirty="0"/>
              <a:t>Overview of Closing Activities</a:t>
            </a:r>
          </a:p>
        </p:txBody>
      </p:sp>
      <p:sp>
        <p:nvSpPr>
          <p:cNvPr id="12291" name="Content Placeholder 3"/>
          <p:cNvSpPr>
            <a:spLocks noGrp="1"/>
          </p:cNvSpPr>
          <p:nvPr>
            <p:ph idx="4294967295"/>
          </p:nvPr>
        </p:nvSpPr>
        <p:spPr>
          <a:xfrm>
            <a:off x="227014" y="980728"/>
            <a:ext cx="11688762" cy="1268363"/>
          </a:xfrm>
        </p:spPr>
        <p:txBody>
          <a:bodyPr/>
          <a:lstStyle/>
          <a:p>
            <a:pPr>
              <a:buFont typeface="Webdings" pitchFamily="18" charset="2"/>
              <a:buNone/>
            </a:pPr>
            <a:r>
              <a:rPr lang="en-US" sz="1800" b="1" dirty="0"/>
              <a:t>Summary</a:t>
            </a:r>
          </a:p>
          <a:p>
            <a:pPr>
              <a:buFont typeface="Webdings" pitchFamily="18" charset="2"/>
              <a:buNone/>
            </a:pPr>
            <a:r>
              <a:rPr lang="en-US" sz="1800" b="1" dirty="0"/>
              <a:t>You should now be able to:</a:t>
            </a:r>
          </a:p>
          <a:p>
            <a:r>
              <a:rPr lang="en-US" sz="1800" dirty="0"/>
              <a:t>Describe the integrated process of both month-end and year-end closing</a:t>
            </a:r>
          </a:p>
        </p:txBody>
      </p:sp>
      <p:pic>
        <p:nvPicPr>
          <p:cNvPr id="12292" name="Picture 3"/>
          <p:cNvPicPr>
            <a:picLocks noChangeAspect="1" noChangeArrowheads="1"/>
          </p:cNvPicPr>
          <p:nvPr/>
        </p:nvPicPr>
        <p:blipFill>
          <a:blip r:embed="rId2" cstate="print"/>
          <a:srcRect/>
          <a:stretch>
            <a:fillRect/>
          </a:stretch>
        </p:blipFill>
        <p:spPr bwMode="auto">
          <a:xfrm>
            <a:off x="9408368" y="1556792"/>
            <a:ext cx="1676400" cy="2743200"/>
          </a:xfrm>
          <a:prstGeom prst="rect">
            <a:avLst/>
          </a:prstGeom>
          <a:noFill/>
          <a:ln w="9525">
            <a:noFill/>
            <a:miter lim="800000"/>
            <a:headEnd/>
            <a:tailEnd/>
          </a:ln>
        </p:spPr>
      </p:pic>
    </p:spTree>
    <p:extLst>
      <p:ext uri="{BB962C8B-B14F-4D97-AF65-F5344CB8AC3E}">
        <p14:creationId xmlns:p14="http://schemas.microsoft.com/office/powerpoint/2010/main" val="14767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Value Adjustments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Regrouping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Important FI tables</a:t>
            </a:r>
          </a:p>
        </p:txBody>
      </p:sp>
    </p:spTree>
    <p:extLst>
      <p:ext uri="{BB962C8B-B14F-4D97-AF65-F5344CB8AC3E}">
        <p14:creationId xmlns:p14="http://schemas.microsoft.com/office/powerpoint/2010/main" val="152666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Balance Confirmation</a:t>
            </a:r>
          </a:p>
        </p:txBody>
      </p:sp>
      <p:sp>
        <p:nvSpPr>
          <p:cNvPr id="14339" name="Content Placeholder 2"/>
          <p:cNvSpPr>
            <a:spLocks noGrp="1"/>
          </p:cNvSpPr>
          <p:nvPr>
            <p:ph idx="4294967295"/>
          </p:nvPr>
        </p:nvSpPr>
        <p:spPr>
          <a:xfrm>
            <a:off x="227012" y="980729"/>
            <a:ext cx="8459787" cy="1224136"/>
          </a:xfrm>
        </p:spPr>
        <p:txBody>
          <a:bodyPr/>
          <a:lstStyle/>
          <a:p>
            <a:pPr>
              <a:buFont typeface="Webdings" pitchFamily="18" charset="2"/>
              <a:buNone/>
            </a:pPr>
            <a:r>
              <a:rPr lang="en-US" sz="1800" b="1" u="sng" dirty="0"/>
              <a:t>Objectives</a:t>
            </a:r>
          </a:p>
          <a:p>
            <a:pPr>
              <a:buFont typeface="Webdings" pitchFamily="18" charset="2"/>
              <a:buNone/>
            </a:pPr>
            <a:r>
              <a:rPr lang="en-US" sz="1800" b="1" dirty="0"/>
              <a:t>After completing this lesson, you will be able to:</a:t>
            </a:r>
          </a:p>
          <a:p>
            <a:r>
              <a:rPr lang="en-US" sz="1800" dirty="0"/>
              <a:t>Understand the options available for configuring balance confirmations.</a:t>
            </a:r>
          </a:p>
        </p:txBody>
      </p:sp>
      <p:pic>
        <p:nvPicPr>
          <p:cNvPr id="14340" name="Picture 4" descr="C:\Users\bkotte\AppData\Local\Microsoft\Windows\Temporary Internet Files\Content.IE5\XX5SZDO3\MC900197655[1].wmf"/>
          <p:cNvPicPr>
            <a:picLocks noChangeAspect="1" noChangeArrowheads="1"/>
          </p:cNvPicPr>
          <p:nvPr/>
        </p:nvPicPr>
        <p:blipFill>
          <a:blip r:embed="rId2" cstate="print"/>
          <a:srcRect/>
          <a:stretch>
            <a:fillRect/>
          </a:stretch>
        </p:blipFill>
        <p:spPr bwMode="auto">
          <a:xfrm>
            <a:off x="10004891" y="1268413"/>
            <a:ext cx="1878013" cy="1066800"/>
          </a:xfrm>
          <a:prstGeom prst="rect">
            <a:avLst/>
          </a:prstGeom>
          <a:noFill/>
          <a:ln w="9525">
            <a:noFill/>
            <a:miter lim="800000"/>
            <a:headEnd/>
            <a:tailEnd/>
          </a:ln>
        </p:spPr>
      </p:pic>
    </p:spTree>
    <p:extLst>
      <p:ext uri="{BB962C8B-B14F-4D97-AF65-F5344CB8AC3E}">
        <p14:creationId xmlns:p14="http://schemas.microsoft.com/office/powerpoint/2010/main" val="9435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Balance Confirmations</a:t>
            </a:r>
          </a:p>
        </p:txBody>
      </p:sp>
      <p:sp>
        <p:nvSpPr>
          <p:cNvPr id="16387" name="Content Placeholder 2"/>
          <p:cNvSpPr>
            <a:spLocks noGrp="1"/>
          </p:cNvSpPr>
          <p:nvPr>
            <p:ph idx="4294967295"/>
          </p:nvPr>
        </p:nvSpPr>
        <p:spPr>
          <a:xfrm>
            <a:off x="221703" y="4163144"/>
            <a:ext cx="11694071" cy="2362200"/>
          </a:xfrm>
        </p:spPr>
        <p:txBody>
          <a:bodyPr/>
          <a:lstStyle/>
          <a:p>
            <a:pPr marL="285750" indent="-285750">
              <a:spcBef>
                <a:spcPts val="600"/>
              </a:spcBef>
              <a:spcAft>
                <a:spcPts val="600"/>
              </a:spcAft>
              <a:buClr>
                <a:schemeClr val="accent1"/>
              </a:buClr>
              <a:buFont typeface="Wingdings" panose="05000000000000000000" pitchFamily="2" charset="2"/>
              <a:buChar char="§"/>
            </a:pPr>
            <a:r>
              <a:rPr lang="en-US" sz="1600" dirty="0"/>
              <a:t>The program for creating </a:t>
            </a:r>
            <a:r>
              <a:rPr lang="en-US" sz="1600" b="1" dirty="0"/>
              <a:t>balance confirmations </a:t>
            </a:r>
            <a:r>
              <a:rPr lang="en-US" sz="1600" dirty="0"/>
              <a:t>automatically creates balance confirmations (including reply slips) for a freely definable number of customers and vendors, as well as a reconciliation list and a results table.</a:t>
            </a:r>
          </a:p>
          <a:p>
            <a:pPr marL="285750" indent="-285750">
              <a:spcBef>
                <a:spcPts val="600"/>
              </a:spcBef>
              <a:spcAft>
                <a:spcPts val="600"/>
              </a:spcAft>
              <a:buClr>
                <a:schemeClr val="accent1"/>
              </a:buClr>
              <a:buFont typeface="Wingdings" panose="05000000000000000000" pitchFamily="2" charset="2"/>
              <a:buChar char="§"/>
            </a:pPr>
            <a:r>
              <a:rPr lang="en-US" sz="1600" dirty="0"/>
              <a:t>The balance confirmations and reply slips are sent to the customers or vendors and the lists forwarded to a control center.</a:t>
            </a:r>
          </a:p>
          <a:p>
            <a:pPr marL="285750" indent="-285750">
              <a:spcBef>
                <a:spcPts val="600"/>
              </a:spcBef>
              <a:spcAft>
                <a:spcPts val="600"/>
              </a:spcAft>
              <a:buClr>
                <a:schemeClr val="accent1"/>
              </a:buClr>
              <a:buFont typeface="Wingdings" panose="05000000000000000000" pitchFamily="2" charset="2"/>
              <a:buChar char="§"/>
            </a:pPr>
            <a:r>
              <a:rPr lang="en-US" sz="1600" dirty="0"/>
              <a:t>The customers or vendors check the balance information they receive and send their reply to the control center.</a:t>
            </a:r>
          </a:p>
        </p:txBody>
      </p:sp>
      <p:pic>
        <p:nvPicPr>
          <p:cNvPr id="39938"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143672" y="1020316"/>
            <a:ext cx="5904656" cy="2984748"/>
          </a:xfrm>
          <a:prstGeom prst="rect">
            <a:avLst/>
          </a:prstGeom>
          <a:noFill/>
          <a:ln w="9525">
            <a:noFill/>
            <a:miter lim="800000"/>
            <a:headEnd/>
            <a:tailEnd/>
          </a:ln>
        </p:spPr>
      </p:pic>
    </p:spTree>
    <p:extLst>
      <p:ext uri="{BB962C8B-B14F-4D97-AF65-F5344CB8AC3E}">
        <p14:creationId xmlns:p14="http://schemas.microsoft.com/office/powerpoint/2010/main" val="3940308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Balance Confirmations</a:t>
            </a:r>
          </a:p>
        </p:txBody>
      </p:sp>
      <p:sp>
        <p:nvSpPr>
          <p:cNvPr id="17411" name="Content Placeholder 2"/>
          <p:cNvSpPr>
            <a:spLocks noGrp="1"/>
          </p:cNvSpPr>
          <p:nvPr>
            <p:ph idx="4294967295"/>
          </p:nvPr>
        </p:nvSpPr>
        <p:spPr>
          <a:xfrm>
            <a:off x="227014" y="4343400"/>
            <a:ext cx="11688762" cy="1371600"/>
          </a:xfrm>
        </p:spPr>
        <p:txBody>
          <a:bodyPr/>
          <a:lstStyle/>
          <a:p>
            <a:pPr marL="285750" indent="-285750" algn="just">
              <a:spcBef>
                <a:spcPts val="1200"/>
              </a:spcBef>
              <a:spcAft>
                <a:spcPts val="1200"/>
              </a:spcAft>
              <a:buClr>
                <a:schemeClr val="accent1"/>
              </a:buClr>
              <a:buFont typeface="Wingdings" panose="05000000000000000000" pitchFamily="2" charset="2"/>
              <a:buChar char="§"/>
            </a:pPr>
            <a:r>
              <a:rPr lang="en-US" sz="1800" dirty="0"/>
              <a:t>Reports </a:t>
            </a:r>
            <a:r>
              <a:rPr lang="en-US" sz="1800" b="1" dirty="0"/>
              <a:t>SAPF130D</a:t>
            </a:r>
            <a:r>
              <a:rPr lang="en-US" sz="1800" dirty="0"/>
              <a:t> and </a:t>
            </a:r>
            <a:r>
              <a:rPr lang="en-US" sz="1800" b="1" dirty="0"/>
              <a:t>SAPF130K</a:t>
            </a:r>
            <a:r>
              <a:rPr lang="en-US" sz="1800" dirty="0"/>
              <a:t> create correspondence to and from your customers and vendors to enable you to check the balance of receivables and payables.</a:t>
            </a:r>
          </a:p>
          <a:p>
            <a:pPr marL="285750" indent="-285750" algn="just">
              <a:spcBef>
                <a:spcPts val="1200"/>
              </a:spcBef>
              <a:spcAft>
                <a:spcPts val="1200"/>
              </a:spcAft>
              <a:buClr>
                <a:schemeClr val="accent1"/>
              </a:buClr>
              <a:buFont typeface="Wingdings" panose="05000000000000000000" pitchFamily="2" charset="2"/>
              <a:buChar char="§"/>
            </a:pPr>
            <a:r>
              <a:rPr lang="en-US" sz="1800" dirty="0"/>
              <a:t>You must specify at least one address to which balance confirmations should be sent.</a:t>
            </a:r>
          </a:p>
        </p:txBody>
      </p:sp>
      <p:pic>
        <p:nvPicPr>
          <p:cNvPr id="17412" name="Picture 4"/>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276600" y="990600"/>
            <a:ext cx="5105400" cy="3200400"/>
          </a:xfrm>
          <a:prstGeom prst="rect">
            <a:avLst/>
          </a:prstGeom>
          <a:noFill/>
          <a:ln w="9525">
            <a:noFill/>
            <a:miter lim="800000"/>
            <a:headEnd/>
            <a:tailEnd/>
          </a:ln>
        </p:spPr>
      </p:pic>
    </p:spTree>
    <p:extLst>
      <p:ext uri="{BB962C8B-B14F-4D97-AF65-F5344CB8AC3E}">
        <p14:creationId xmlns:p14="http://schemas.microsoft.com/office/powerpoint/2010/main" val="2997305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Balance Confirmations : Exercise Time</a:t>
            </a:r>
          </a:p>
        </p:txBody>
      </p:sp>
      <p:sp>
        <p:nvSpPr>
          <p:cNvPr id="18435" name="Content Placeholder 2"/>
          <p:cNvSpPr>
            <a:spLocks noGrp="1"/>
          </p:cNvSpPr>
          <p:nvPr>
            <p:ph idx="4294967295"/>
          </p:nvPr>
        </p:nvSpPr>
        <p:spPr>
          <a:xfrm>
            <a:off x="225896" y="980728"/>
            <a:ext cx="8534400" cy="485799"/>
          </a:xfrm>
        </p:spPr>
        <p:txBody>
          <a:bodyPr/>
          <a:lstStyle/>
          <a:p>
            <a:pPr>
              <a:buFont typeface="Webdings" pitchFamily="18" charset="2"/>
              <a:buNone/>
            </a:pPr>
            <a:r>
              <a:rPr lang="en-US" sz="1800" b="1" dirty="0"/>
              <a:t>? </a:t>
            </a:r>
            <a:r>
              <a:rPr lang="en-US" sz="1800" dirty="0"/>
              <a:t>Create a balance confirmation for your customer</a:t>
            </a:r>
          </a:p>
        </p:txBody>
      </p:sp>
      <p:pic>
        <p:nvPicPr>
          <p:cNvPr id="18436"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8688288" y="2276872"/>
            <a:ext cx="1668463" cy="1693863"/>
          </a:xfrm>
          <a:prstGeom prst="rect">
            <a:avLst/>
          </a:prstGeom>
          <a:noFill/>
          <a:ln w="9525">
            <a:noFill/>
            <a:miter lim="800000"/>
            <a:headEnd/>
            <a:tailEnd/>
          </a:ln>
        </p:spPr>
      </p:pic>
    </p:spTree>
    <p:extLst>
      <p:ext uri="{BB962C8B-B14F-4D97-AF65-F5344CB8AC3E}">
        <p14:creationId xmlns:p14="http://schemas.microsoft.com/office/powerpoint/2010/main" val="223881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Balance Confirmations</a:t>
            </a:r>
          </a:p>
        </p:txBody>
      </p:sp>
      <p:sp>
        <p:nvSpPr>
          <p:cNvPr id="19459" name="Content Placeholder 2"/>
          <p:cNvSpPr>
            <a:spLocks noGrp="1"/>
          </p:cNvSpPr>
          <p:nvPr>
            <p:ph idx="4294967295"/>
          </p:nvPr>
        </p:nvSpPr>
        <p:spPr>
          <a:xfrm>
            <a:off x="221704" y="980729"/>
            <a:ext cx="5802288" cy="1224136"/>
          </a:xfrm>
        </p:spPr>
        <p:txBody>
          <a:bodyPr/>
          <a:lstStyle/>
          <a:p>
            <a:pPr>
              <a:buFont typeface="Webdings" pitchFamily="18" charset="2"/>
              <a:buNone/>
            </a:pPr>
            <a:r>
              <a:rPr lang="en-US" sz="1800" b="1" dirty="0"/>
              <a:t>Summary</a:t>
            </a:r>
          </a:p>
          <a:p>
            <a:pPr>
              <a:buFont typeface="Webdings" pitchFamily="18" charset="2"/>
              <a:buNone/>
            </a:pPr>
            <a:r>
              <a:rPr lang="en-US" sz="1800" dirty="0"/>
              <a:t>You should now be able to:</a:t>
            </a:r>
          </a:p>
          <a:p>
            <a:r>
              <a:rPr lang="en-US" sz="1800" dirty="0"/>
              <a:t>Create balance confirmations</a:t>
            </a:r>
          </a:p>
        </p:txBody>
      </p:sp>
      <p:pic>
        <p:nvPicPr>
          <p:cNvPr id="19460" name="Picture 3"/>
          <p:cNvPicPr>
            <a:picLocks noChangeAspect="1" noChangeArrowheads="1"/>
          </p:cNvPicPr>
          <p:nvPr/>
        </p:nvPicPr>
        <p:blipFill>
          <a:blip r:embed="rId2" cstate="print"/>
          <a:srcRect/>
          <a:stretch>
            <a:fillRect/>
          </a:stretch>
        </p:blipFill>
        <p:spPr bwMode="auto">
          <a:xfrm>
            <a:off x="7896200" y="1412776"/>
            <a:ext cx="1676400" cy="2743200"/>
          </a:xfrm>
          <a:prstGeom prst="rect">
            <a:avLst/>
          </a:prstGeom>
          <a:noFill/>
          <a:ln w="9525">
            <a:noFill/>
            <a:miter lim="800000"/>
            <a:headEnd/>
            <a:tailEnd/>
          </a:ln>
        </p:spPr>
      </p:pic>
    </p:spTree>
    <p:extLst>
      <p:ext uri="{BB962C8B-B14F-4D97-AF65-F5344CB8AC3E}">
        <p14:creationId xmlns:p14="http://schemas.microsoft.com/office/powerpoint/2010/main" val="172605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t>Value Adjustments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Regrouping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Important FI tables</a:t>
            </a:r>
          </a:p>
        </p:txBody>
      </p:sp>
    </p:spTree>
    <p:extLst>
      <p:ext uri="{BB962C8B-B14F-4D97-AF65-F5344CB8AC3E}">
        <p14:creationId xmlns:p14="http://schemas.microsoft.com/office/powerpoint/2010/main" val="136388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Value Adjustments</a:t>
            </a:r>
          </a:p>
        </p:txBody>
      </p:sp>
      <p:sp>
        <p:nvSpPr>
          <p:cNvPr id="33795" name="Content Placeholder 2"/>
          <p:cNvSpPr>
            <a:spLocks noGrp="1"/>
          </p:cNvSpPr>
          <p:nvPr>
            <p:ph idx="4294967295"/>
          </p:nvPr>
        </p:nvSpPr>
        <p:spPr>
          <a:xfrm>
            <a:off x="227013" y="980729"/>
            <a:ext cx="8749307" cy="1656184"/>
          </a:xfrm>
        </p:spPr>
        <p:txBody>
          <a:bodyPr/>
          <a:lstStyle/>
          <a:p>
            <a:pPr>
              <a:buFont typeface="Webdings" pitchFamily="18" charset="2"/>
              <a:buNone/>
            </a:pPr>
            <a:r>
              <a:rPr lang="en-US" sz="1800" b="1" dirty="0"/>
              <a:t>Lesson Objectives</a:t>
            </a:r>
          </a:p>
          <a:p>
            <a:pPr>
              <a:buFont typeface="Webdings" pitchFamily="18" charset="2"/>
              <a:buNone/>
            </a:pPr>
            <a:r>
              <a:rPr lang="en-US" sz="1800" dirty="0"/>
              <a:t>After completing this lesson, you will be able to:</a:t>
            </a:r>
          </a:p>
          <a:p>
            <a:r>
              <a:rPr lang="en-US" sz="1800" dirty="0"/>
              <a:t>Explain how individual value adjustments are posted.</a:t>
            </a:r>
          </a:p>
          <a:p>
            <a:r>
              <a:rPr lang="en-US" sz="1800" dirty="0"/>
              <a:t>Describe flat-rate individual value adjustments for doubtful receivables.</a:t>
            </a:r>
          </a:p>
        </p:txBody>
      </p:sp>
      <p:pic>
        <p:nvPicPr>
          <p:cNvPr id="33796" name="Picture 4" descr="C:\Users\bkotte\AppData\Local\Microsoft\Windows\Temporary Internet Files\Content.IE5\XX5SZDO3\MC900197655[1].wmf"/>
          <p:cNvPicPr>
            <a:picLocks noChangeAspect="1" noChangeArrowheads="1"/>
          </p:cNvPicPr>
          <p:nvPr/>
        </p:nvPicPr>
        <p:blipFill>
          <a:blip r:embed="rId2" cstate="print"/>
          <a:srcRect/>
          <a:stretch>
            <a:fillRect/>
          </a:stretch>
        </p:blipFill>
        <p:spPr bwMode="auto">
          <a:xfrm>
            <a:off x="9840416" y="1988840"/>
            <a:ext cx="1725613" cy="1219200"/>
          </a:xfrm>
          <a:prstGeom prst="rect">
            <a:avLst/>
          </a:prstGeom>
          <a:noFill/>
          <a:ln w="9525">
            <a:noFill/>
            <a:miter lim="800000"/>
            <a:headEnd/>
            <a:tailEnd/>
          </a:ln>
        </p:spPr>
      </p:pic>
    </p:spTree>
    <p:extLst>
      <p:ext uri="{BB962C8B-B14F-4D97-AF65-F5344CB8AC3E}">
        <p14:creationId xmlns:p14="http://schemas.microsoft.com/office/powerpoint/2010/main" val="421867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Value Adjustments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Regrouping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Important FI tables</a:t>
            </a:r>
          </a:p>
        </p:txBody>
      </p:sp>
    </p:spTree>
    <p:extLst>
      <p:ext uri="{BB962C8B-B14F-4D97-AF65-F5344CB8AC3E}">
        <p14:creationId xmlns:p14="http://schemas.microsoft.com/office/powerpoint/2010/main" val="132018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Value Adjustments</a:t>
            </a:r>
          </a:p>
        </p:txBody>
      </p:sp>
      <p:sp>
        <p:nvSpPr>
          <p:cNvPr id="3" name="Content Placeholder 2"/>
          <p:cNvSpPr>
            <a:spLocks noGrp="1"/>
          </p:cNvSpPr>
          <p:nvPr>
            <p:ph idx="4294967295"/>
          </p:nvPr>
        </p:nvSpPr>
        <p:spPr>
          <a:xfrm>
            <a:off x="227014" y="3657600"/>
            <a:ext cx="11688762" cy="2362200"/>
          </a:xfrm>
        </p:spPr>
        <p:txBody>
          <a:bodyPr/>
          <a:lstStyle/>
          <a:p>
            <a:pPr algn="just">
              <a:buFont typeface="Webdings" pitchFamily="18" charset="2"/>
              <a:buNone/>
              <a:defRPr/>
            </a:pPr>
            <a:r>
              <a:rPr lang="en-US" sz="1800" dirty="0"/>
              <a:t>The following options are available for creating value adjustments for receivables:</a:t>
            </a:r>
          </a:p>
          <a:p>
            <a:pPr marL="342900" indent="-342900" algn="just">
              <a:buFont typeface="+mj-lt"/>
              <a:buAutoNum type="arabicPeriod"/>
              <a:defRPr/>
            </a:pPr>
            <a:r>
              <a:rPr lang="en-US" sz="1800" dirty="0"/>
              <a:t>You enter individual value adjustments (IVA) as a special G/L transaction E.</a:t>
            </a:r>
          </a:p>
          <a:p>
            <a:pPr marL="342900" indent="-342900" algn="just">
              <a:buFont typeface="+mj-lt"/>
              <a:buAutoNum type="arabicPeriod"/>
              <a:defRPr/>
            </a:pPr>
            <a:r>
              <a:rPr lang="en-US" sz="1800" dirty="0"/>
              <a:t>You use the program SAPF107 “Additional valuations” to carry out a flat-rate individual value adjustment. </a:t>
            </a:r>
          </a:p>
          <a:p>
            <a:pPr marL="342900" indent="-342900" algn="just">
              <a:buFont typeface="+mj-lt"/>
              <a:buAutoNum type="arabicPeriod"/>
              <a:defRPr/>
            </a:pPr>
            <a:r>
              <a:rPr lang="en-US" sz="1800" dirty="0"/>
              <a:t>Once you have determined the amount of the value adjustment, you adjust the flat-rate value by making a manual G/L account posting. The posting record is as follows: Expense from flat-rate value adjustment to value adjustment.</a:t>
            </a:r>
          </a:p>
        </p:txBody>
      </p:sp>
      <p:pic>
        <p:nvPicPr>
          <p:cNvPr id="59394"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4038600" y="838200"/>
            <a:ext cx="4185634" cy="2667000"/>
          </a:xfrm>
          <a:prstGeom prst="rect">
            <a:avLst/>
          </a:prstGeom>
          <a:noFill/>
          <a:ln w="9525">
            <a:noFill/>
            <a:miter lim="800000"/>
            <a:headEnd/>
            <a:tailEnd/>
          </a:ln>
        </p:spPr>
      </p:pic>
    </p:spTree>
    <p:extLst>
      <p:ext uri="{BB962C8B-B14F-4D97-AF65-F5344CB8AC3E}">
        <p14:creationId xmlns:p14="http://schemas.microsoft.com/office/powerpoint/2010/main" val="1157110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Individual Value Adjustment for Doubtful Receivables</a:t>
            </a:r>
          </a:p>
        </p:txBody>
      </p:sp>
      <p:sp>
        <p:nvSpPr>
          <p:cNvPr id="35843" name="Content Placeholder 2"/>
          <p:cNvSpPr>
            <a:spLocks noGrp="1"/>
          </p:cNvSpPr>
          <p:nvPr>
            <p:ph idx="4294967295"/>
          </p:nvPr>
        </p:nvSpPr>
        <p:spPr>
          <a:xfrm>
            <a:off x="227013" y="3962400"/>
            <a:ext cx="11688761" cy="2362200"/>
          </a:xfrm>
        </p:spPr>
        <p:txBody>
          <a:bodyPr/>
          <a:lstStyle/>
          <a:p>
            <a:pPr algn="just"/>
            <a:r>
              <a:rPr lang="en-US" sz="1800" dirty="0"/>
              <a:t>Doubtful receivables are written off as an individual value adjustment (IVA) during year-end closing.</a:t>
            </a:r>
          </a:p>
          <a:p>
            <a:pPr algn="just"/>
            <a:r>
              <a:rPr lang="en-US" sz="1800" dirty="0"/>
              <a:t>The special general ledger method is suitable for this procedure since the transaction is entered in the customer account and is also "posted” to a special G/L account, Individual Value Adjustments for Receivables.</a:t>
            </a:r>
          </a:p>
          <a:p>
            <a:pPr algn="just"/>
            <a:r>
              <a:rPr lang="en-US" sz="1800" dirty="0"/>
              <a:t>After you have ascertained that the debt is irrecoverable or that the receivable has been paid, the individual value adjustment is reversed. If the debt is irrecoverable, the receivable is cleared from the customer account and the amount is posted to the account for </a:t>
            </a:r>
            <a:r>
              <a:rPr lang="en-US" sz="1800" i="1" dirty="0"/>
              <a:t>depreciation of receivables.</a:t>
            </a:r>
            <a:endParaRPr lang="en-US" sz="1800" dirty="0"/>
          </a:p>
        </p:txBody>
      </p:sp>
      <p:pic>
        <p:nvPicPr>
          <p:cNvPr id="60418"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503712" y="1019335"/>
            <a:ext cx="5105400" cy="2769705"/>
          </a:xfrm>
          <a:prstGeom prst="rect">
            <a:avLst/>
          </a:prstGeom>
          <a:noFill/>
          <a:ln w="9525">
            <a:noFill/>
            <a:miter lim="800000"/>
            <a:headEnd/>
            <a:tailEnd/>
          </a:ln>
        </p:spPr>
      </p:pic>
    </p:spTree>
    <p:extLst>
      <p:ext uri="{BB962C8B-B14F-4D97-AF65-F5344CB8AC3E}">
        <p14:creationId xmlns:p14="http://schemas.microsoft.com/office/powerpoint/2010/main" val="408396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Flat-Rate Individual Value Adjustment of Overdue Receivables</a:t>
            </a:r>
          </a:p>
        </p:txBody>
      </p:sp>
      <p:sp>
        <p:nvSpPr>
          <p:cNvPr id="36867" name="Content Placeholder 2"/>
          <p:cNvSpPr>
            <a:spLocks noGrp="1"/>
          </p:cNvSpPr>
          <p:nvPr>
            <p:ph idx="4294967295"/>
          </p:nvPr>
        </p:nvSpPr>
        <p:spPr>
          <a:xfrm>
            <a:off x="227013" y="4315544"/>
            <a:ext cx="11688761" cy="2209800"/>
          </a:xfrm>
        </p:spPr>
        <p:txBody>
          <a:bodyPr/>
          <a:lstStyle/>
          <a:p>
            <a:pPr algn="just"/>
            <a:r>
              <a:rPr lang="en-US" sz="1800" dirty="0"/>
              <a:t>In Accounts Receivable configuration, you define the debit rate percentage (bad debt expense percentage) for a valuation adjustment key and an overdue time period in days. You must also set up the appropriate adjustment and bad debt expense accounts for doubtful receivables in the account determination table.</a:t>
            </a:r>
          </a:p>
          <a:p>
            <a:pPr algn="just"/>
            <a:r>
              <a:rPr lang="en-US" sz="1800" dirty="0"/>
              <a:t>You assign the valuation adjustment key to the master record of any customer account that you want to include in the flat-rate individual value adjustment posting.</a:t>
            </a:r>
          </a:p>
          <a:p>
            <a:pPr algn="just"/>
            <a:r>
              <a:rPr lang="en-US" sz="1800" dirty="0"/>
              <a:t>Periodically, you carry out a valuation run to calculate the bad debt expense posting for overdue items. </a:t>
            </a:r>
          </a:p>
        </p:txBody>
      </p:sp>
      <p:pic>
        <p:nvPicPr>
          <p:cNvPr id="61442"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359696" y="1026155"/>
            <a:ext cx="5544616" cy="3050917"/>
          </a:xfrm>
          <a:prstGeom prst="rect">
            <a:avLst/>
          </a:prstGeom>
          <a:noFill/>
          <a:ln w="9525">
            <a:noFill/>
            <a:miter lim="800000"/>
            <a:headEnd/>
            <a:tailEnd/>
          </a:ln>
        </p:spPr>
      </p:pic>
    </p:spTree>
    <p:extLst>
      <p:ext uri="{BB962C8B-B14F-4D97-AF65-F5344CB8AC3E}">
        <p14:creationId xmlns:p14="http://schemas.microsoft.com/office/powerpoint/2010/main" val="3459131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Flat-Rate Individual Value Adjustment of Overdue Receivables</a:t>
            </a:r>
          </a:p>
        </p:txBody>
      </p:sp>
      <p:sp>
        <p:nvSpPr>
          <p:cNvPr id="37891" name="Content Placeholder 2"/>
          <p:cNvSpPr>
            <a:spLocks noGrp="1"/>
          </p:cNvSpPr>
          <p:nvPr>
            <p:ph idx="4294967295"/>
          </p:nvPr>
        </p:nvSpPr>
        <p:spPr>
          <a:xfrm>
            <a:off x="281135" y="1268760"/>
            <a:ext cx="11634639" cy="4867275"/>
          </a:xfrm>
        </p:spPr>
        <p:txBody>
          <a:bodyPr/>
          <a:lstStyle/>
          <a:p>
            <a:pPr algn="just"/>
            <a:r>
              <a:rPr lang="en-US" sz="1800" dirty="0"/>
              <a:t>The valuation run produces a valuation proposal that you can manually change, if desired. If you agree with the proposal, you can transfer the valuation to the general ledger to generate the postings. The system then makes the adjustment posting for the relevant key date and the reversal posting for the day after the key date.</a:t>
            </a:r>
          </a:p>
        </p:txBody>
      </p:sp>
    </p:spTree>
    <p:extLst>
      <p:ext uri="{BB962C8B-B14F-4D97-AF65-F5344CB8AC3E}">
        <p14:creationId xmlns:p14="http://schemas.microsoft.com/office/powerpoint/2010/main" val="38525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Value Adjustments : Exercise Time</a:t>
            </a:r>
          </a:p>
        </p:txBody>
      </p:sp>
      <p:sp>
        <p:nvSpPr>
          <p:cNvPr id="38915" name="Content Placeholder 2"/>
          <p:cNvSpPr>
            <a:spLocks noGrp="1"/>
          </p:cNvSpPr>
          <p:nvPr>
            <p:ph idx="4294967295"/>
          </p:nvPr>
        </p:nvSpPr>
        <p:spPr>
          <a:xfrm>
            <a:off x="238472" y="980728"/>
            <a:ext cx="8305800" cy="1052339"/>
          </a:xfrm>
        </p:spPr>
        <p:txBody>
          <a:bodyPr/>
          <a:lstStyle/>
          <a:p>
            <a:pPr>
              <a:buFont typeface="Webdings" pitchFamily="18" charset="2"/>
              <a:buNone/>
            </a:pPr>
            <a:r>
              <a:rPr lang="en-US" b="1" dirty="0"/>
              <a:t>? </a:t>
            </a:r>
            <a:r>
              <a:rPr lang="en-US" dirty="0"/>
              <a:t>Execute a flat-rate individual value adjustment for your customer.</a:t>
            </a:r>
          </a:p>
        </p:txBody>
      </p:sp>
      <p:pic>
        <p:nvPicPr>
          <p:cNvPr id="38916"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8534401" y="4038601"/>
            <a:ext cx="1668463" cy="1693863"/>
          </a:xfrm>
          <a:prstGeom prst="rect">
            <a:avLst/>
          </a:prstGeom>
          <a:noFill/>
          <a:ln w="9525">
            <a:noFill/>
            <a:miter lim="800000"/>
            <a:headEnd/>
            <a:tailEnd/>
          </a:ln>
        </p:spPr>
      </p:pic>
    </p:spTree>
    <p:extLst>
      <p:ext uri="{BB962C8B-B14F-4D97-AF65-F5344CB8AC3E}">
        <p14:creationId xmlns:p14="http://schemas.microsoft.com/office/powerpoint/2010/main" val="139506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dirty="0"/>
              <a:t>Value Adjustments</a:t>
            </a:r>
          </a:p>
        </p:txBody>
      </p:sp>
      <p:sp>
        <p:nvSpPr>
          <p:cNvPr id="39939" name="Content Placeholder 2"/>
          <p:cNvSpPr>
            <a:spLocks noGrp="1"/>
          </p:cNvSpPr>
          <p:nvPr>
            <p:ph idx="4294967295"/>
          </p:nvPr>
        </p:nvSpPr>
        <p:spPr>
          <a:xfrm>
            <a:off x="227013" y="981075"/>
            <a:ext cx="9109347" cy="2303909"/>
          </a:xfrm>
        </p:spPr>
        <p:txBody>
          <a:bodyPr/>
          <a:lstStyle/>
          <a:p>
            <a:pPr>
              <a:buFont typeface="Webdings" pitchFamily="18" charset="2"/>
              <a:buNone/>
            </a:pPr>
            <a:r>
              <a:rPr lang="en-US" sz="1800" b="1" dirty="0"/>
              <a:t>Summary</a:t>
            </a:r>
          </a:p>
          <a:p>
            <a:pPr>
              <a:buFont typeface="Webdings" pitchFamily="18" charset="2"/>
              <a:buNone/>
            </a:pPr>
            <a:r>
              <a:rPr lang="en-US" sz="1800" dirty="0"/>
              <a:t>You should now be able to:</a:t>
            </a:r>
          </a:p>
          <a:p>
            <a:pPr>
              <a:buFont typeface="Webdings" pitchFamily="18" charset="2"/>
              <a:buNone/>
            </a:pPr>
            <a:endParaRPr lang="en-US" sz="1800" dirty="0"/>
          </a:p>
          <a:p>
            <a:r>
              <a:rPr lang="en-US" sz="1800" dirty="0"/>
              <a:t>Explain how individual value adjustments are posted </a:t>
            </a:r>
          </a:p>
          <a:p>
            <a:r>
              <a:rPr lang="en-US" sz="1800" dirty="0"/>
              <a:t>Describe flat-rate individual value adjustments for doubtful receivables</a:t>
            </a:r>
          </a:p>
        </p:txBody>
      </p:sp>
      <p:pic>
        <p:nvPicPr>
          <p:cNvPr id="39940" name="Picture 3"/>
          <p:cNvPicPr>
            <a:picLocks noChangeAspect="1" noChangeArrowheads="1"/>
          </p:cNvPicPr>
          <p:nvPr/>
        </p:nvPicPr>
        <p:blipFill>
          <a:blip r:embed="rId2" cstate="print"/>
          <a:srcRect/>
          <a:stretch>
            <a:fillRect/>
          </a:stretch>
        </p:blipFill>
        <p:spPr bwMode="auto">
          <a:xfrm>
            <a:off x="9624392" y="2420888"/>
            <a:ext cx="1676400" cy="2743200"/>
          </a:xfrm>
          <a:prstGeom prst="rect">
            <a:avLst/>
          </a:prstGeom>
          <a:noFill/>
          <a:ln w="9525">
            <a:noFill/>
            <a:miter lim="800000"/>
            <a:headEnd/>
            <a:tailEnd/>
          </a:ln>
        </p:spPr>
      </p:pic>
    </p:spTree>
    <p:extLst>
      <p:ext uri="{BB962C8B-B14F-4D97-AF65-F5344CB8AC3E}">
        <p14:creationId xmlns:p14="http://schemas.microsoft.com/office/powerpoint/2010/main" val="121364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Value Adjustments</a:t>
            </a:r>
          </a:p>
          <a:p>
            <a:pPr marL="285750" indent="-285750">
              <a:spcBef>
                <a:spcPts val="1200"/>
              </a:spcBef>
              <a:spcAft>
                <a:spcPts val="1200"/>
              </a:spcAft>
              <a:buClr>
                <a:schemeClr val="accent1"/>
              </a:buClr>
              <a:buFont typeface="Wingdings" panose="05000000000000000000" pitchFamily="2" charset="2"/>
              <a:buChar char="§"/>
            </a:pPr>
            <a:r>
              <a:rPr lang="en-US" dirty="0"/>
              <a:t>Regrouping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Important FI tables</a:t>
            </a:r>
          </a:p>
        </p:txBody>
      </p:sp>
    </p:spTree>
    <p:extLst>
      <p:ext uri="{BB962C8B-B14F-4D97-AF65-F5344CB8AC3E}">
        <p14:creationId xmlns:p14="http://schemas.microsoft.com/office/powerpoint/2010/main" val="364140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Regrouping</a:t>
            </a:r>
          </a:p>
        </p:txBody>
      </p:sp>
      <p:sp>
        <p:nvSpPr>
          <p:cNvPr id="41987" name="Content Placeholder 2"/>
          <p:cNvSpPr>
            <a:spLocks noGrp="1"/>
          </p:cNvSpPr>
          <p:nvPr>
            <p:ph idx="4294967295"/>
          </p:nvPr>
        </p:nvSpPr>
        <p:spPr>
          <a:xfrm>
            <a:off x="263352" y="980729"/>
            <a:ext cx="6912768" cy="1368152"/>
          </a:xfrm>
        </p:spPr>
        <p:txBody>
          <a:bodyPr/>
          <a:lstStyle/>
          <a:p>
            <a:pPr>
              <a:buFont typeface="Webdings" pitchFamily="18" charset="2"/>
              <a:buNone/>
            </a:pPr>
            <a:r>
              <a:rPr lang="en-US" sz="1800" b="1" u="sng" dirty="0"/>
              <a:t>Objectives</a:t>
            </a:r>
          </a:p>
          <a:p>
            <a:pPr>
              <a:buFont typeface="Webdings" pitchFamily="18" charset="2"/>
              <a:buNone/>
            </a:pPr>
            <a:r>
              <a:rPr lang="en-US" sz="1800" dirty="0"/>
              <a:t>After completing this lesson, you will be able to:</a:t>
            </a:r>
          </a:p>
          <a:p>
            <a:r>
              <a:rPr lang="en-US" sz="1800" dirty="0"/>
              <a:t>Regroup receivables and payables</a:t>
            </a:r>
          </a:p>
        </p:txBody>
      </p:sp>
      <p:pic>
        <p:nvPicPr>
          <p:cNvPr id="41988" name="Picture 4" descr="C:\Users\bkotte\AppData\Local\Microsoft\Windows\Temporary Internet Files\Content.IE5\XX5SZDO3\MC900197655[1].wmf"/>
          <p:cNvPicPr>
            <a:picLocks noChangeAspect="1" noChangeArrowheads="1"/>
          </p:cNvPicPr>
          <p:nvPr/>
        </p:nvPicPr>
        <p:blipFill>
          <a:blip r:embed="rId2" cstate="print"/>
          <a:srcRect/>
          <a:stretch>
            <a:fillRect/>
          </a:stretch>
        </p:blipFill>
        <p:spPr bwMode="auto">
          <a:xfrm>
            <a:off x="9048328" y="1412776"/>
            <a:ext cx="1725613" cy="1219200"/>
          </a:xfrm>
          <a:prstGeom prst="rect">
            <a:avLst/>
          </a:prstGeom>
          <a:noFill/>
          <a:ln w="9525">
            <a:noFill/>
            <a:miter lim="800000"/>
            <a:headEnd/>
            <a:tailEnd/>
          </a:ln>
        </p:spPr>
      </p:pic>
    </p:spTree>
    <p:extLst>
      <p:ext uri="{BB962C8B-B14F-4D97-AF65-F5344CB8AC3E}">
        <p14:creationId xmlns:p14="http://schemas.microsoft.com/office/powerpoint/2010/main" val="97668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dirty="0"/>
              <a:t>Regrouping Payables</a:t>
            </a:r>
          </a:p>
        </p:txBody>
      </p:sp>
      <p:sp>
        <p:nvSpPr>
          <p:cNvPr id="43011" name="Content Placeholder 2"/>
          <p:cNvSpPr>
            <a:spLocks noGrp="1"/>
          </p:cNvSpPr>
          <p:nvPr>
            <p:ph idx="4294967295"/>
          </p:nvPr>
        </p:nvSpPr>
        <p:spPr>
          <a:xfrm>
            <a:off x="227013" y="3861048"/>
            <a:ext cx="11688761" cy="2590800"/>
          </a:xfrm>
        </p:spPr>
        <p:txBody>
          <a:bodyPr/>
          <a:lstStyle/>
          <a:p>
            <a:pPr marL="285750" indent="-285750">
              <a:buClr>
                <a:schemeClr val="accent1"/>
              </a:buClr>
              <a:buFont typeface="Wingdings" panose="05000000000000000000" pitchFamily="2" charset="2"/>
              <a:buChar char="§"/>
            </a:pPr>
            <a:r>
              <a:rPr lang="en-US" sz="1800" dirty="0"/>
              <a:t>Payables and receivables have to be listed separately in the balance sheet. Since it is possible for some vendors to have a debit balance, these balances need to be changed to customer-like vendor accounts prior to creating the financial statements.</a:t>
            </a:r>
          </a:p>
          <a:p>
            <a:pPr marL="285750" indent="-285750">
              <a:buClr>
                <a:schemeClr val="accent1"/>
              </a:buClr>
              <a:buFont typeface="Wingdings" panose="05000000000000000000" pitchFamily="2" charset="2"/>
              <a:buChar char="§"/>
            </a:pPr>
            <a:r>
              <a:rPr lang="en-US" sz="1800" dirty="0"/>
              <a:t>In some countries it is also a requirement that payables are grouped in the balance sheet according to their remaining life.</a:t>
            </a:r>
          </a:p>
          <a:p>
            <a:pPr marL="285750" indent="-285750">
              <a:buClr>
                <a:schemeClr val="accent1"/>
              </a:buClr>
              <a:buFont typeface="Wingdings" panose="05000000000000000000" pitchFamily="2" charset="2"/>
              <a:buChar char="§"/>
            </a:pPr>
            <a:r>
              <a:rPr lang="en-US" sz="1800" dirty="0"/>
              <a:t>Both regroupings are carried out using a special program. At the same time, these regroupings are removed for the first day of the next period, since regrouping are not necessary for daily processing.</a:t>
            </a:r>
          </a:p>
          <a:p>
            <a:pPr marL="285750" indent="-285750">
              <a:buClr>
                <a:schemeClr val="accent1"/>
              </a:buClr>
              <a:buFont typeface="Wingdings" panose="05000000000000000000" pitchFamily="2" charset="2"/>
              <a:buChar char="§"/>
            </a:pPr>
            <a:r>
              <a:rPr lang="en-US" sz="1800" dirty="0"/>
              <a:t>This program is also used if the reconciliation account for a vendor was changed during the year.</a:t>
            </a:r>
          </a:p>
        </p:txBody>
      </p:sp>
      <p:pic>
        <p:nvPicPr>
          <p:cNvPr id="62466"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3276600" y="982216"/>
            <a:ext cx="5562600" cy="2590800"/>
          </a:xfrm>
          <a:prstGeom prst="rect">
            <a:avLst/>
          </a:prstGeom>
          <a:noFill/>
          <a:ln w="9525">
            <a:noFill/>
            <a:miter lim="800000"/>
            <a:headEnd/>
            <a:tailEnd/>
          </a:ln>
        </p:spPr>
      </p:pic>
    </p:spTree>
    <p:extLst>
      <p:ext uri="{BB962C8B-B14F-4D97-AF65-F5344CB8AC3E}">
        <p14:creationId xmlns:p14="http://schemas.microsoft.com/office/powerpoint/2010/main" val="331300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dirty="0"/>
              <a:t>Regrouping Receivables and Payables</a:t>
            </a:r>
          </a:p>
        </p:txBody>
      </p:sp>
      <p:sp>
        <p:nvSpPr>
          <p:cNvPr id="44035" name="Content Placeholder 2"/>
          <p:cNvSpPr>
            <a:spLocks noGrp="1"/>
          </p:cNvSpPr>
          <p:nvPr>
            <p:ph idx="4294967295"/>
          </p:nvPr>
        </p:nvSpPr>
        <p:spPr>
          <a:xfrm>
            <a:off x="227013" y="5491336"/>
            <a:ext cx="11688761" cy="889992"/>
          </a:xfrm>
        </p:spPr>
        <p:txBody>
          <a:bodyPr/>
          <a:lstStyle/>
          <a:p>
            <a:pPr marL="225425" indent="-225425">
              <a:buClr>
                <a:schemeClr val="accent1"/>
              </a:buClr>
              <a:buFont typeface="Wingdings" panose="05000000000000000000" pitchFamily="2" charset="2"/>
              <a:buChar char="§"/>
            </a:pPr>
            <a:r>
              <a:rPr lang="en-US" sz="1800" dirty="0"/>
              <a:t>Before you can create financial statements, you have to group your receivables and payables according to remaining life so that they are correctly displayed in the financial statements. To do this, you have to make adjustment postings.</a:t>
            </a:r>
          </a:p>
        </p:txBody>
      </p:sp>
      <p:pic>
        <p:nvPicPr>
          <p:cNvPr id="44036" name="Picture 2"/>
          <p:cNvPicPr>
            <a:picLocks noChangeAspect="1" noChangeArrowheads="1"/>
          </p:cNvPicPr>
          <p:nvPr/>
        </p:nvPicPr>
        <p:blipFill rotWithShape="1">
          <a:blip r:embed="rId2" cstate="print"/>
          <a:srcRect r="12700" b="36401"/>
          <a:stretch/>
        </p:blipFill>
        <p:spPr bwMode="auto">
          <a:xfrm>
            <a:off x="2639616" y="980728"/>
            <a:ext cx="6912768" cy="3600400"/>
          </a:xfrm>
          <a:prstGeom prst="rect">
            <a:avLst/>
          </a:prstGeom>
          <a:noFill/>
          <a:ln w="9525">
            <a:noFill/>
            <a:miter lim="800000"/>
            <a:headEnd/>
            <a:tailEnd/>
          </a:ln>
        </p:spPr>
      </p:pic>
    </p:spTree>
    <p:extLst>
      <p:ext uri="{BB962C8B-B14F-4D97-AF65-F5344CB8AC3E}">
        <p14:creationId xmlns:p14="http://schemas.microsoft.com/office/powerpoint/2010/main" val="1750976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Month-End Closing Process</a:t>
            </a:r>
          </a:p>
        </p:txBody>
      </p:sp>
      <p:sp>
        <p:nvSpPr>
          <p:cNvPr id="5" name="Rectangle 4"/>
          <p:cNvSpPr/>
          <p:nvPr/>
        </p:nvSpPr>
        <p:spPr>
          <a:xfrm>
            <a:off x="5339581" y="980728"/>
            <a:ext cx="6589067" cy="5533823"/>
          </a:xfrm>
          <a:prstGeom prst="rect">
            <a:avLst/>
          </a:prstGeom>
        </p:spPr>
        <p:txBody>
          <a:bodyPr wrap="square">
            <a:spAutoFit/>
          </a:bodyPr>
          <a:lstStyle/>
          <a:p>
            <a:pPr>
              <a:defRPr/>
            </a:pPr>
            <a:r>
              <a:rPr lang="en-US" sz="1600" b="1" dirty="0"/>
              <a:t>Pre-closing activities that begin in the old month include</a:t>
            </a:r>
            <a:r>
              <a:rPr lang="en-US" sz="1600" dirty="0"/>
              <a:t>:</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Technical - Open new accounting period (FI),</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FI - Enter accruals/deferrals, process recurring    entries and bad debt expense in AR, post depreciation and interest expenses in Asset Accounting</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MM - Maintain GR/IR clearing account, post material revaluations</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HR - Post payroll expenses</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SD - Post goods issues for deliveries to customers</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Technical - Close old month in (MM), close sub-ledgers </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(FI), preliminary close of G/L (FI)</a:t>
            </a:r>
          </a:p>
          <a:p>
            <a:pPr>
              <a:defRPr/>
            </a:pPr>
            <a:r>
              <a:rPr lang="en-US" sz="1600" b="1" dirty="0"/>
              <a:t>Closing activities for external purposes include:</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CO - Reconciliation posting to FI (for cross-organizational unit CO postings)</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FI - Foreign currency valuations and financial statement adjustments</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Technical - Final closing of the old period</a:t>
            </a:r>
          </a:p>
          <a:p>
            <a:pPr marL="225425" indent="-163513" eaLnBrk="0" hangingPunct="0">
              <a:lnSpc>
                <a:spcPct val="85000"/>
              </a:lnSpc>
              <a:spcBef>
                <a:spcPct val="50000"/>
              </a:spcBef>
              <a:buClr>
                <a:schemeClr val="accent1"/>
              </a:buClr>
              <a:buFont typeface="Wingdings" panose="05000000000000000000" pitchFamily="2" charset="2"/>
              <a:buChar char="§"/>
              <a:defRPr/>
            </a:pPr>
            <a:r>
              <a:rPr lang="en-US" sz="1600" dirty="0"/>
              <a:t>FI/CO - Creating external and internal reports</a:t>
            </a:r>
          </a:p>
        </p:txBody>
      </p:sp>
      <p:pic>
        <p:nvPicPr>
          <p:cNvPr id="7"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a:xfrm>
            <a:off x="227012" y="981075"/>
            <a:ext cx="4860875" cy="5543550"/>
          </a:xfrm>
          <a:prstGeom prst="rect">
            <a:avLst/>
          </a:prstGeom>
        </p:spPr>
      </p:pic>
    </p:spTree>
    <p:extLst>
      <p:ext uri="{BB962C8B-B14F-4D97-AF65-F5344CB8AC3E}">
        <p14:creationId xmlns:p14="http://schemas.microsoft.com/office/powerpoint/2010/main" val="17054636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dirty="0"/>
              <a:t>Regrouping Receivables and Payables</a:t>
            </a:r>
          </a:p>
        </p:txBody>
      </p:sp>
      <p:sp>
        <p:nvSpPr>
          <p:cNvPr id="45059" name="Content Placeholder 2"/>
          <p:cNvSpPr>
            <a:spLocks noGrp="1"/>
          </p:cNvSpPr>
          <p:nvPr>
            <p:ph idx="4294967295"/>
          </p:nvPr>
        </p:nvSpPr>
        <p:spPr>
          <a:xfrm>
            <a:off x="234279" y="980728"/>
            <a:ext cx="11681495" cy="4724400"/>
          </a:xfrm>
        </p:spPr>
        <p:txBody>
          <a:bodyPr/>
          <a:lstStyle/>
          <a:p>
            <a:pPr marL="285750" indent="-285750">
              <a:buClr>
                <a:schemeClr val="accent1"/>
              </a:buClr>
              <a:buFont typeface="Wingdings" panose="05000000000000000000" pitchFamily="2" charset="2"/>
              <a:buChar char="§"/>
            </a:pPr>
            <a:r>
              <a:rPr lang="en-US" sz="1800" dirty="0"/>
              <a:t>You can use repost </a:t>
            </a:r>
            <a:r>
              <a:rPr lang="en-US" sz="1800" b="1" dirty="0"/>
              <a:t>SAPF101</a:t>
            </a:r>
            <a:r>
              <a:rPr lang="en-US" sz="1800" dirty="0"/>
              <a:t> to regroup and sort the receivables and payables; it has the following functions:</a:t>
            </a:r>
          </a:p>
          <a:p>
            <a:pPr marL="285750" indent="-285750">
              <a:buClr>
                <a:schemeClr val="accent1"/>
              </a:buClr>
              <a:buFont typeface="Wingdings" panose="05000000000000000000" pitchFamily="2" charset="2"/>
              <a:buChar char="§"/>
            </a:pPr>
            <a:r>
              <a:rPr lang="en-US" sz="1800" dirty="0"/>
              <a:t>It sorts receivables and payables according to remaining life and makes the transfer postings required.</a:t>
            </a:r>
          </a:p>
          <a:p>
            <a:pPr marL="285750" indent="-285750">
              <a:buClr>
                <a:schemeClr val="accent1"/>
              </a:buClr>
              <a:buFont typeface="Wingdings" panose="05000000000000000000" pitchFamily="2" charset="2"/>
              <a:buChar char="§"/>
            </a:pPr>
            <a:r>
              <a:rPr lang="en-US" sz="1800" dirty="0"/>
              <a:t>It makes the required adjustment postings (for example, for changed reconciliation accounts).</a:t>
            </a:r>
          </a:p>
          <a:p>
            <a:pPr marL="285750" indent="-285750">
              <a:buClr>
                <a:schemeClr val="accent1"/>
              </a:buClr>
              <a:buFont typeface="Wingdings" panose="05000000000000000000" pitchFamily="2" charset="2"/>
              <a:buChar char="§"/>
            </a:pPr>
            <a:r>
              <a:rPr lang="en-US" sz="1800" dirty="0"/>
              <a:t>You can use report</a:t>
            </a:r>
            <a:r>
              <a:rPr lang="en-US" sz="1800" b="1" dirty="0"/>
              <a:t> SAPF101 </a:t>
            </a:r>
            <a:r>
              <a:rPr lang="en-US" sz="1800" dirty="0"/>
              <a:t>to determine where transfer postings are required. When you define the sort method in Customizing, you can “select”  the cases where receivables and payables should be regrouped.</a:t>
            </a:r>
          </a:p>
        </p:txBody>
      </p:sp>
    </p:spTree>
    <p:extLst>
      <p:ext uri="{BB962C8B-B14F-4D97-AF65-F5344CB8AC3E}">
        <p14:creationId xmlns:p14="http://schemas.microsoft.com/office/powerpoint/2010/main" val="3627628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a:t>Regrouping Customers with Cr Balances/ Vendors with </a:t>
            </a:r>
            <a:r>
              <a:rPr lang="en-US" dirty="0" err="1"/>
              <a:t>Dr</a:t>
            </a:r>
            <a:r>
              <a:rPr lang="en-US" dirty="0"/>
              <a:t> Balances</a:t>
            </a:r>
          </a:p>
        </p:txBody>
      </p:sp>
      <p:sp>
        <p:nvSpPr>
          <p:cNvPr id="46083" name="Content Placeholder 2"/>
          <p:cNvSpPr>
            <a:spLocks noGrp="1"/>
          </p:cNvSpPr>
          <p:nvPr>
            <p:ph idx="4294967295"/>
          </p:nvPr>
        </p:nvSpPr>
        <p:spPr>
          <a:xfrm>
            <a:off x="230087" y="5402560"/>
            <a:ext cx="11685687" cy="762744"/>
          </a:xfrm>
        </p:spPr>
        <p:txBody>
          <a:bodyPr/>
          <a:lstStyle/>
          <a:p>
            <a:pPr marL="285750" indent="-285750">
              <a:buClr>
                <a:schemeClr val="accent1"/>
              </a:buClr>
              <a:buFont typeface="Wingdings" panose="05000000000000000000" pitchFamily="2" charset="2"/>
              <a:buChar char="§"/>
            </a:pPr>
            <a:r>
              <a:rPr lang="en-US" sz="1800" dirty="0"/>
              <a:t>The balance of an account determines whether the system displays it as a receivable or payable.</a:t>
            </a:r>
          </a:p>
          <a:p>
            <a:pPr marL="285750" indent="-285750">
              <a:buClr>
                <a:schemeClr val="accent1"/>
              </a:buClr>
              <a:buFont typeface="Wingdings" panose="05000000000000000000" pitchFamily="2" charset="2"/>
              <a:buChar char="§"/>
            </a:pPr>
            <a:r>
              <a:rPr lang="en-US" sz="1800" dirty="0"/>
              <a:t>Receivables and payables are displayed separately according to remaining life.</a:t>
            </a:r>
          </a:p>
        </p:txBody>
      </p:sp>
      <p:pic>
        <p:nvPicPr>
          <p:cNvPr id="64514"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bwMode="auto">
          <a:xfrm>
            <a:off x="2855640" y="991948"/>
            <a:ext cx="6480720" cy="4021228"/>
          </a:xfrm>
          <a:prstGeom prst="rect">
            <a:avLst/>
          </a:prstGeom>
          <a:noFill/>
          <a:ln w="9525">
            <a:noFill/>
            <a:miter lim="800000"/>
            <a:headEnd/>
            <a:tailEnd/>
          </a:ln>
        </p:spPr>
      </p:pic>
    </p:spTree>
    <p:extLst>
      <p:ext uri="{BB962C8B-B14F-4D97-AF65-F5344CB8AC3E}">
        <p14:creationId xmlns:p14="http://schemas.microsoft.com/office/powerpoint/2010/main" val="3930473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a:t>Balancing for affiliated Companies</a:t>
            </a:r>
          </a:p>
        </p:txBody>
      </p:sp>
      <p:sp>
        <p:nvSpPr>
          <p:cNvPr id="47107" name="Content Placeholder 2"/>
          <p:cNvSpPr>
            <a:spLocks noGrp="1"/>
          </p:cNvSpPr>
          <p:nvPr>
            <p:ph idx="4294967295"/>
          </p:nvPr>
        </p:nvSpPr>
        <p:spPr>
          <a:xfrm>
            <a:off x="227013" y="980728"/>
            <a:ext cx="11688762" cy="4867275"/>
          </a:xfrm>
        </p:spPr>
        <p:txBody>
          <a:bodyPr/>
          <a:lstStyle/>
          <a:p>
            <a:pPr>
              <a:buFont typeface="Webdings" pitchFamily="18" charset="2"/>
              <a:buNone/>
            </a:pPr>
            <a:r>
              <a:rPr lang="en-US" sz="1800" dirty="0"/>
              <a:t>Your  company code has receivables from and payables to a business partner that:</a:t>
            </a:r>
          </a:p>
          <a:p>
            <a:pPr lvl="2" indent="-269875">
              <a:buClr>
                <a:schemeClr val="accent2"/>
              </a:buClr>
              <a:buFont typeface="Wingdings" pitchFamily="2" charset="2"/>
              <a:buChar char="§"/>
            </a:pPr>
            <a:r>
              <a:rPr lang="en-US" sz="1800" dirty="0"/>
              <a:t>Is a customer as well as a vendor</a:t>
            </a:r>
          </a:p>
          <a:p>
            <a:pPr lvl="2" indent="-269875">
              <a:buClr>
                <a:schemeClr val="accent2"/>
              </a:buClr>
              <a:buFont typeface="Wingdings" pitchFamily="2" charset="2"/>
              <a:buChar char="§"/>
            </a:pPr>
            <a:r>
              <a:rPr lang="en-US" sz="1800" dirty="0"/>
              <a:t>Is an affiliated company(for example, company code in your group)</a:t>
            </a:r>
          </a:p>
          <a:p>
            <a:r>
              <a:rPr lang="en-US" sz="1800" dirty="0"/>
              <a:t>In the general control data in the customer and vendor master data, define the same company ID in the “Trading Partner” field.</a:t>
            </a:r>
          </a:p>
          <a:p>
            <a:r>
              <a:rPr lang="en-US" sz="1800" dirty="0"/>
              <a:t>We recommend that you define the an alternative reconciliation account in the master data(receivables from, payables to affiliated companies).</a:t>
            </a:r>
          </a:p>
          <a:p>
            <a:r>
              <a:rPr lang="en-US" sz="1800" dirty="0"/>
              <a:t>You should assign the adjustment accounts based on these special reconciliation accounts.</a:t>
            </a:r>
          </a:p>
        </p:txBody>
      </p:sp>
    </p:spTree>
    <p:extLst>
      <p:ext uri="{BB962C8B-B14F-4D97-AF65-F5344CB8AC3E}">
        <p14:creationId xmlns:p14="http://schemas.microsoft.com/office/powerpoint/2010/main" val="2059337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dirty="0"/>
              <a:t>Changed Reconciliation Account (FAGL_CL_REGROUP)</a:t>
            </a:r>
          </a:p>
        </p:txBody>
      </p:sp>
      <p:sp>
        <p:nvSpPr>
          <p:cNvPr id="48131" name="Content Placeholder 2"/>
          <p:cNvSpPr>
            <a:spLocks noGrp="1"/>
          </p:cNvSpPr>
          <p:nvPr>
            <p:ph idx="4294967295"/>
          </p:nvPr>
        </p:nvSpPr>
        <p:spPr>
          <a:xfrm>
            <a:off x="230087" y="980729"/>
            <a:ext cx="11685687" cy="1944216"/>
          </a:xfrm>
        </p:spPr>
        <p:txBody>
          <a:bodyPr/>
          <a:lstStyle/>
          <a:p>
            <a:pPr marL="285750" indent="-285750">
              <a:spcBef>
                <a:spcPts val="1200"/>
              </a:spcBef>
              <a:spcAft>
                <a:spcPts val="1200"/>
              </a:spcAft>
              <a:buClr>
                <a:schemeClr val="accent1"/>
              </a:buClr>
              <a:buFont typeface="Wingdings" panose="05000000000000000000" pitchFamily="2" charset="2"/>
              <a:buChar char="§"/>
            </a:pPr>
            <a:r>
              <a:rPr lang="en-US" sz="1800" dirty="0"/>
              <a:t>You can change the reconciliation account in the customer/vendor master record during a fiscal year.</a:t>
            </a:r>
          </a:p>
          <a:p>
            <a:pPr marL="285750" indent="-285750">
              <a:spcBef>
                <a:spcPts val="1200"/>
              </a:spcBef>
              <a:spcAft>
                <a:spcPts val="1200"/>
              </a:spcAft>
              <a:buClr>
                <a:schemeClr val="accent1"/>
              </a:buClr>
              <a:buFont typeface="Wingdings" panose="05000000000000000000" pitchFamily="2" charset="2"/>
              <a:buChar char="§"/>
            </a:pPr>
            <a:r>
              <a:rPr lang="en-US" sz="1800" dirty="0"/>
              <a:t>The report for performing this change displays all the receivables at the balance sheet key date using the new reconciliation account. The indicator concerned is in report FAGL_CL_REGROUP on the Other tab page.</a:t>
            </a:r>
          </a:p>
        </p:txBody>
      </p:sp>
    </p:spTree>
    <p:extLst>
      <p:ext uri="{BB962C8B-B14F-4D97-AF65-F5344CB8AC3E}">
        <p14:creationId xmlns:p14="http://schemas.microsoft.com/office/powerpoint/2010/main" val="360222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dirty="0"/>
              <a:t>Regrouping: Exercise Time</a:t>
            </a:r>
          </a:p>
        </p:txBody>
      </p:sp>
      <p:sp>
        <p:nvSpPr>
          <p:cNvPr id="49155" name="Content Placeholder 2"/>
          <p:cNvSpPr>
            <a:spLocks noGrp="1"/>
          </p:cNvSpPr>
          <p:nvPr>
            <p:ph idx="4294967295"/>
          </p:nvPr>
        </p:nvSpPr>
        <p:spPr>
          <a:xfrm>
            <a:off x="238472" y="980728"/>
            <a:ext cx="8305800" cy="764307"/>
          </a:xfrm>
        </p:spPr>
        <p:txBody>
          <a:bodyPr/>
          <a:lstStyle/>
          <a:p>
            <a:pPr algn="just">
              <a:buFont typeface="Webdings" pitchFamily="18" charset="2"/>
              <a:buNone/>
            </a:pPr>
            <a:r>
              <a:rPr lang="en-US" dirty="0"/>
              <a:t>? Reclassify receivables</a:t>
            </a:r>
          </a:p>
        </p:txBody>
      </p:sp>
      <p:pic>
        <p:nvPicPr>
          <p:cNvPr id="49156" name="Picture 2" descr="C:\Documents and Settings\rpotturi\Local Settings\Temporary Internet Files\Content.IE5\O1I78H6N\MC900048774[1].wmf"/>
          <p:cNvPicPr>
            <a:picLocks noChangeAspect="1" noChangeArrowheads="1"/>
          </p:cNvPicPr>
          <p:nvPr/>
        </p:nvPicPr>
        <p:blipFill>
          <a:blip r:embed="rId2" cstate="print"/>
          <a:srcRect/>
          <a:stretch>
            <a:fillRect/>
          </a:stretch>
        </p:blipFill>
        <p:spPr bwMode="auto">
          <a:xfrm>
            <a:off x="8832304" y="3284984"/>
            <a:ext cx="1668463" cy="1693863"/>
          </a:xfrm>
          <a:prstGeom prst="rect">
            <a:avLst/>
          </a:prstGeom>
          <a:noFill/>
          <a:ln w="9525">
            <a:noFill/>
            <a:miter lim="800000"/>
            <a:headEnd/>
            <a:tailEnd/>
          </a:ln>
        </p:spPr>
      </p:pic>
    </p:spTree>
    <p:extLst>
      <p:ext uri="{BB962C8B-B14F-4D97-AF65-F5344CB8AC3E}">
        <p14:creationId xmlns:p14="http://schemas.microsoft.com/office/powerpoint/2010/main" val="1036646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t>Regrouping</a:t>
            </a:r>
          </a:p>
        </p:txBody>
      </p:sp>
      <p:sp>
        <p:nvSpPr>
          <p:cNvPr id="50179" name="Content Placeholder 2"/>
          <p:cNvSpPr>
            <a:spLocks noGrp="1"/>
          </p:cNvSpPr>
          <p:nvPr>
            <p:ph idx="4294967295"/>
          </p:nvPr>
        </p:nvSpPr>
        <p:spPr>
          <a:xfrm>
            <a:off x="234280" y="980728"/>
            <a:ext cx="8382000" cy="1268363"/>
          </a:xfrm>
        </p:spPr>
        <p:txBody>
          <a:bodyPr/>
          <a:lstStyle/>
          <a:p>
            <a:pPr algn="just">
              <a:buFont typeface="Webdings" pitchFamily="18" charset="2"/>
              <a:buNone/>
            </a:pPr>
            <a:r>
              <a:rPr lang="en-US" sz="1800" b="1" dirty="0"/>
              <a:t>Summary</a:t>
            </a:r>
          </a:p>
          <a:p>
            <a:pPr algn="just">
              <a:buFont typeface="Webdings" pitchFamily="18" charset="2"/>
              <a:buNone/>
            </a:pPr>
            <a:r>
              <a:rPr lang="en-US" sz="1800" dirty="0"/>
              <a:t>You should now be able to:</a:t>
            </a:r>
          </a:p>
          <a:p>
            <a:pPr algn="just"/>
            <a:r>
              <a:rPr lang="en-US" sz="1800" dirty="0"/>
              <a:t>Regroup receivables and payables</a:t>
            </a:r>
          </a:p>
        </p:txBody>
      </p:sp>
      <p:pic>
        <p:nvPicPr>
          <p:cNvPr id="50180" name="Picture 3"/>
          <p:cNvPicPr>
            <a:picLocks noChangeAspect="1" noChangeArrowheads="1"/>
          </p:cNvPicPr>
          <p:nvPr/>
        </p:nvPicPr>
        <p:blipFill>
          <a:blip r:embed="rId2" cstate="print"/>
          <a:srcRect/>
          <a:stretch>
            <a:fillRect/>
          </a:stretch>
        </p:blipFill>
        <p:spPr bwMode="auto">
          <a:xfrm>
            <a:off x="9408368" y="1844824"/>
            <a:ext cx="1676400" cy="2743200"/>
          </a:xfrm>
          <a:prstGeom prst="rect">
            <a:avLst/>
          </a:prstGeom>
          <a:noFill/>
          <a:ln w="9525">
            <a:noFill/>
            <a:miter lim="800000"/>
            <a:headEnd/>
            <a:tailEnd/>
          </a:ln>
        </p:spPr>
      </p:pic>
    </p:spTree>
    <p:extLst>
      <p:ext uri="{BB962C8B-B14F-4D97-AF65-F5344CB8AC3E}">
        <p14:creationId xmlns:p14="http://schemas.microsoft.com/office/powerpoint/2010/main" val="191909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Value Adjustments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Regrouping</a:t>
            </a:r>
          </a:p>
          <a:p>
            <a:pPr marL="285750" indent="-285750">
              <a:spcBef>
                <a:spcPts val="1200"/>
              </a:spcBef>
              <a:spcAft>
                <a:spcPts val="1200"/>
              </a:spcAft>
              <a:buClr>
                <a:schemeClr val="accent1"/>
              </a:buClr>
              <a:buFont typeface="Wingdings" panose="05000000000000000000" pitchFamily="2" charset="2"/>
              <a:buChar char="§"/>
            </a:pPr>
            <a:r>
              <a:rPr lang="en-US" dirty="0"/>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Important FI tables</a:t>
            </a:r>
          </a:p>
        </p:txBody>
      </p:sp>
    </p:spTree>
    <p:extLst>
      <p:ext uri="{BB962C8B-B14F-4D97-AF65-F5344CB8AC3E}">
        <p14:creationId xmlns:p14="http://schemas.microsoft.com/office/powerpoint/2010/main" val="2351185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064794-B237-4054-8A58-743961DAE3BB}"/>
              </a:ext>
            </a:extLst>
          </p:cNvPr>
          <p:cNvSpPr>
            <a:spLocks noGrp="1"/>
          </p:cNvSpPr>
          <p:nvPr>
            <p:ph type="title"/>
          </p:nvPr>
        </p:nvSpPr>
        <p:spPr/>
        <p:txBody>
          <a:bodyPr/>
          <a:lstStyle/>
          <a:p>
            <a:r>
              <a:rPr lang="en-US" dirty="0"/>
              <a:t>Financial Statement Versions</a:t>
            </a:r>
          </a:p>
        </p:txBody>
      </p:sp>
      <p:sp>
        <p:nvSpPr>
          <p:cNvPr id="2" name="Rectangle 1"/>
          <p:cNvSpPr/>
          <p:nvPr/>
        </p:nvSpPr>
        <p:spPr>
          <a:xfrm>
            <a:off x="227013" y="980728"/>
            <a:ext cx="11688762" cy="1754326"/>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dirty="0"/>
              <a:t>General Ledger accounts can be used as per legal regulations to generate the final statements. Financial statement versions are used to create the financial statements, to run account balance reports and for General Ledger accounting planning.</a:t>
            </a:r>
          </a:p>
          <a:p>
            <a:pPr marL="285750" indent="-285750">
              <a:buClr>
                <a:schemeClr val="accent1"/>
              </a:buClr>
              <a:buFont typeface="Wingdings" panose="05000000000000000000" pitchFamily="2" charset="2"/>
              <a:buChar char="§"/>
            </a:pPr>
            <a:endParaRPr lang="en-US" dirty="0"/>
          </a:p>
          <a:p>
            <a:pPr marL="285750" indent="-285750">
              <a:buClr>
                <a:schemeClr val="accent1"/>
              </a:buClr>
              <a:buFont typeface="Wingdings" panose="05000000000000000000" pitchFamily="2" charset="2"/>
              <a:buChar char="§"/>
            </a:pPr>
            <a:r>
              <a:rPr lang="en-US" dirty="0"/>
              <a:t>You can also define multiple financial statement versions to generate financial statements in different formats. Follow the steps given below to create financial statement versions</a:t>
            </a:r>
          </a:p>
        </p:txBody>
      </p:sp>
    </p:spTree>
    <p:extLst>
      <p:ext uri="{BB962C8B-B14F-4D97-AF65-F5344CB8AC3E}">
        <p14:creationId xmlns:p14="http://schemas.microsoft.com/office/powerpoint/2010/main" val="2105472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DE66-3EE2-4972-B386-57313209C966}"/>
              </a:ext>
            </a:extLst>
          </p:cNvPr>
          <p:cNvSpPr>
            <a:spLocks noGrp="1"/>
          </p:cNvSpPr>
          <p:nvPr>
            <p:ph type="title"/>
          </p:nvPr>
        </p:nvSpPr>
        <p:spPr/>
        <p:txBody>
          <a:bodyPr/>
          <a:lstStyle/>
          <a:p>
            <a:r>
              <a:rPr lang="en-US" dirty="0"/>
              <a:t>Define Financial Statement Versions </a:t>
            </a:r>
          </a:p>
        </p:txBody>
      </p:sp>
      <p:sp>
        <p:nvSpPr>
          <p:cNvPr id="3" name="Content Placeholder 2">
            <a:extLst>
              <a:ext uri="{FF2B5EF4-FFF2-40B4-BE49-F238E27FC236}">
                <a16:creationId xmlns:a16="http://schemas.microsoft.com/office/drawing/2014/main" id="{E6ED88AF-DD38-465B-A641-8732C270761B}"/>
              </a:ext>
            </a:extLst>
          </p:cNvPr>
          <p:cNvSpPr>
            <a:spLocks noGrp="1"/>
          </p:cNvSpPr>
          <p:nvPr>
            <p:ph idx="4294967295"/>
          </p:nvPr>
        </p:nvSpPr>
        <p:spPr>
          <a:xfrm>
            <a:off x="227014" y="987896"/>
            <a:ext cx="11688762" cy="856928"/>
          </a:xfrm>
        </p:spPr>
        <p:txBody>
          <a:bodyPr/>
          <a:lstStyle/>
          <a:p>
            <a:r>
              <a:rPr lang="en-US" sz="1600" dirty="0"/>
              <a:t>Path: SAP Customizing Implementation Guide -&gt; Financial Accounting-&gt; General Ledger Accounting</a:t>
            </a:r>
            <a:r>
              <a:rPr lang="en-US" sz="1600" dirty="0">
                <a:hlinkClick r:id="rId2"/>
              </a:rPr>
              <a:t> </a:t>
            </a:r>
            <a:r>
              <a:rPr lang="en-US" sz="1600" dirty="0"/>
              <a:t>-&gt; Business Transactions -&gt; Closing -&gt; Document -&gt; Define Financial Statement Versions</a:t>
            </a:r>
          </a:p>
        </p:txBody>
      </p:sp>
      <p:pic>
        <p:nvPicPr>
          <p:cNvPr id="4" name="Picture 3">
            <a:extLst>
              <a:ext uri="{FF2B5EF4-FFF2-40B4-BE49-F238E27FC236}">
                <a16:creationId xmlns:a16="http://schemas.microsoft.com/office/drawing/2014/main" id="{58DEBD1C-6B90-41E7-9A9E-354F82489680}"/>
              </a:ext>
            </a:extLst>
          </p:cNvPr>
          <p:cNvPicPr>
            <a:picLocks noChangeAspect="1"/>
          </p:cNvPicPr>
          <p:nvPr/>
        </p:nvPicPr>
        <p:blipFill>
          <a:blip r:embed="rId3" cstate="print"/>
          <a:stretch>
            <a:fillRect/>
          </a:stretch>
        </p:blipFill>
        <p:spPr>
          <a:xfrm>
            <a:off x="3449017" y="1556792"/>
            <a:ext cx="5293966" cy="3672408"/>
          </a:xfrm>
          <a:prstGeom prst="rect">
            <a:avLst/>
          </a:prstGeom>
        </p:spPr>
      </p:pic>
      <p:sp>
        <p:nvSpPr>
          <p:cNvPr id="5" name="Content Placeholder 2">
            <a:extLst>
              <a:ext uri="{FF2B5EF4-FFF2-40B4-BE49-F238E27FC236}">
                <a16:creationId xmlns:a16="http://schemas.microsoft.com/office/drawing/2014/main" id="{E90111E6-8724-4635-8451-72B237268E4B}"/>
              </a:ext>
            </a:extLst>
          </p:cNvPr>
          <p:cNvSpPr txBox="1">
            <a:spLocks/>
          </p:cNvSpPr>
          <p:nvPr/>
        </p:nvSpPr>
        <p:spPr>
          <a:xfrm>
            <a:off x="191344" y="5301208"/>
            <a:ext cx="4957178" cy="362744"/>
          </a:xfr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In the Next Screen, Select New Entries</a:t>
            </a:r>
          </a:p>
        </p:txBody>
      </p:sp>
      <p:pic>
        <p:nvPicPr>
          <p:cNvPr id="6" name="Picture 5">
            <a:extLst>
              <a:ext uri="{FF2B5EF4-FFF2-40B4-BE49-F238E27FC236}">
                <a16:creationId xmlns:a16="http://schemas.microsoft.com/office/drawing/2014/main" id="{EBA73477-3BAE-49B7-A17E-2CF5D74FFB19}"/>
              </a:ext>
            </a:extLst>
          </p:cNvPr>
          <p:cNvPicPr>
            <a:picLocks noChangeAspect="1"/>
          </p:cNvPicPr>
          <p:nvPr/>
        </p:nvPicPr>
        <p:blipFill>
          <a:blip r:embed="rId4" cstate="print"/>
          <a:stretch>
            <a:fillRect/>
          </a:stretch>
        </p:blipFill>
        <p:spPr>
          <a:xfrm>
            <a:off x="3575720" y="5733256"/>
            <a:ext cx="5184575" cy="676275"/>
          </a:xfrm>
          <a:prstGeom prst="rect">
            <a:avLst/>
          </a:prstGeom>
        </p:spPr>
      </p:pic>
    </p:spTree>
    <p:extLst>
      <p:ext uri="{BB962C8B-B14F-4D97-AF65-F5344CB8AC3E}">
        <p14:creationId xmlns:p14="http://schemas.microsoft.com/office/powerpoint/2010/main" val="1033192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2D2A-7C99-4A95-8268-960E7C1787FF}"/>
              </a:ext>
            </a:extLst>
          </p:cNvPr>
          <p:cNvSpPr>
            <a:spLocks noGrp="1"/>
          </p:cNvSpPr>
          <p:nvPr>
            <p:ph type="title"/>
          </p:nvPr>
        </p:nvSpPr>
        <p:spPr/>
        <p:txBody>
          <a:bodyPr/>
          <a:lstStyle/>
          <a:p>
            <a:r>
              <a:rPr lang="en-US" dirty="0"/>
              <a:t>Define Financial Statement Versions</a:t>
            </a:r>
          </a:p>
        </p:txBody>
      </p:sp>
      <p:sp>
        <p:nvSpPr>
          <p:cNvPr id="5" name="Rectangle 4"/>
          <p:cNvSpPr/>
          <p:nvPr/>
        </p:nvSpPr>
        <p:spPr>
          <a:xfrm>
            <a:off x="227013" y="980728"/>
            <a:ext cx="11688762" cy="3990836"/>
          </a:xfrm>
          <a:prstGeom prst="rect">
            <a:avLst/>
          </a:prstGeom>
        </p:spPr>
        <p:txBody>
          <a:bodyPr wrap="square">
            <a:spAutoFit/>
          </a:bodyPr>
          <a:lstStyle/>
          <a:p>
            <a:pPr>
              <a:spcBef>
                <a:spcPts val="100"/>
              </a:spcBef>
              <a:spcAft>
                <a:spcPts val="100"/>
              </a:spcAft>
            </a:pPr>
            <a:r>
              <a:rPr lang="en-US" sz="1600" dirty="0"/>
              <a:t> In the Next Screen, Enter the Following</a:t>
            </a:r>
          </a:p>
          <a:p>
            <a:pPr marL="461963" lvl="1" indent="-287338">
              <a:spcBef>
                <a:spcPts val="100"/>
              </a:spcBef>
              <a:spcAft>
                <a:spcPts val="100"/>
              </a:spcAft>
              <a:buFont typeface="+mj-lt"/>
              <a:buAutoNum type="arabicPeriod"/>
            </a:pPr>
            <a:r>
              <a:rPr lang="en-US" sz="1600" dirty="0">
                <a:solidFill>
                  <a:schemeClr val="tx2">
                    <a:lumMod val="75000"/>
                  </a:schemeClr>
                </a:solidFill>
              </a:rPr>
              <a:t>Enter the FSV Key</a:t>
            </a:r>
          </a:p>
          <a:p>
            <a:pPr marL="461963" lvl="1" indent="-287338">
              <a:spcBef>
                <a:spcPts val="100"/>
              </a:spcBef>
              <a:spcAft>
                <a:spcPts val="100"/>
              </a:spcAft>
              <a:buFont typeface="+mj-lt"/>
              <a:buAutoNum type="arabicPeriod"/>
            </a:pPr>
            <a:r>
              <a:rPr lang="en-US" sz="1600" dirty="0">
                <a:solidFill>
                  <a:schemeClr val="tx2">
                    <a:lumMod val="75000"/>
                  </a:schemeClr>
                </a:solidFill>
              </a:rPr>
              <a:t>Enter the Description for the purpose of the FSV</a:t>
            </a:r>
          </a:p>
          <a:p>
            <a:pPr marL="461963" lvl="1" indent="-287338">
              <a:spcBef>
                <a:spcPts val="100"/>
              </a:spcBef>
              <a:spcAft>
                <a:spcPts val="100"/>
              </a:spcAft>
              <a:buFont typeface="+mj-lt"/>
              <a:buAutoNum type="arabicPeriod"/>
            </a:pPr>
            <a:r>
              <a:rPr lang="en-US" sz="1600" dirty="0">
                <a:solidFill>
                  <a:schemeClr val="tx2">
                    <a:lumMod val="75000"/>
                  </a:schemeClr>
                </a:solidFill>
              </a:rPr>
              <a:t>Enter the  language key designates the language in which you Display texts, Enter texts and Print documents.</a:t>
            </a:r>
          </a:p>
          <a:p>
            <a:pPr marL="461963" lvl="1" indent="-287338">
              <a:spcBef>
                <a:spcPts val="100"/>
              </a:spcBef>
              <a:spcAft>
                <a:spcPts val="100"/>
              </a:spcAft>
              <a:buFont typeface="+mj-lt"/>
              <a:buAutoNum type="arabicPeriod"/>
            </a:pPr>
            <a:r>
              <a:rPr lang="en-US" sz="1600" dirty="0">
                <a:solidFill>
                  <a:schemeClr val="tx2">
                    <a:lumMod val="75000"/>
                  </a:schemeClr>
                </a:solidFill>
              </a:rPr>
              <a:t>Enter this indicator which specifies whether keys of finance structure items are assigned manually or automatically when the financial statement versions are defined.</a:t>
            </a:r>
          </a:p>
          <a:p>
            <a:pPr marL="461963" lvl="1" indent="-287338">
              <a:spcBef>
                <a:spcPts val="100"/>
              </a:spcBef>
              <a:spcAft>
                <a:spcPts val="100"/>
              </a:spcAft>
              <a:buFont typeface="+mj-lt"/>
              <a:buAutoNum type="arabicPeriod"/>
            </a:pPr>
            <a:r>
              <a:rPr lang="en-US" sz="1600" dirty="0">
                <a:solidFill>
                  <a:schemeClr val="tx2">
                    <a:lumMod val="75000"/>
                  </a:schemeClr>
                </a:solidFill>
              </a:rPr>
              <a:t>If we specify a COA here, only accounts from this chart of accounts can be assigned when you are defining the financial statement. If you do not specify a chart of accounts, accounts from several charts of accounts can be assigned when you define the financial statement.</a:t>
            </a:r>
          </a:p>
          <a:p>
            <a:pPr marL="461963" indent="-287338">
              <a:spcBef>
                <a:spcPts val="100"/>
              </a:spcBef>
              <a:spcAft>
                <a:spcPts val="100"/>
              </a:spcAft>
              <a:buFont typeface="+mj-lt"/>
              <a:buAutoNum type="arabicPeriod" startAt="6"/>
            </a:pPr>
            <a:r>
              <a:rPr lang="en-US" sz="1600" dirty="0">
                <a:solidFill>
                  <a:schemeClr val="tx2">
                    <a:lumMod val="75000"/>
                  </a:schemeClr>
                </a:solidFill>
              </a:rPr>
              <a:t>Enter this Indicator that specifies that the group account numbers should be assigned instead of the account numbers when you define the financial statement version.</a:t>
            </a:r>
          </a:p>
          <a:p>
            <a:pPr marL="461963" indent="-287338">
              <a:spcBef>
                <a:spcPts val="100"/>
              </a:spcBef>
              <a:spcAft>
                <a:spcPts val="100"/>
              </a:spcAft>
              <a:buFont typeface="+mj-lt"/>
              <a:buAutoNum type="arabicPeriod" startAt="6"/>
            </a:pPr>
            <a:r>
              <a:rPr lang="en-US" sz="1600" dirty="0">
                <a:solidFill>
                  <a:schemeClr val="tx2">
                    <a:lumMod val="75000"/>
                  </a:schemeClr>
                </a:solidFill>
              </a:rPr>
              <a:t>Enter this indicator as it makes possible to assign functional areas or accounts in the financial statement version.</a:t>
            </a:r>
          </a:p>
          <a:p>
            <a:pPr marL="461963" indent="-287338">
              <a:spcBef>
                <a:spcPts val="100"/>
              </a:spcBef>
              <a:spcAft>
                <a:spcPts val="100"/>
              </a:spcAft>
              <a:buFont typeface="+mj-lt"/>
              <a:buAutoNum type="arabicPeriod" startAt="6"/>
            </a:pPr>
            <a:r>
              <a:rPr lang="en-US" sz="1600" dirty="0">
                <a:solidFill>
                  <a:schemeClr val="tx2">
                    <a:lumMod val="75000"/>
                  </a:schemeClr>
                </a:solidFill>
              </a:rPr>
              <a:t>Save the changes.</a:t>
            </a:r>
          </a:p>
        </p:txBody>
      </p:sp>
      <p:pic>
        <p:nvPicPr>
          <p:cNvPr id="6" name="Picture 5">
            <a:extLst>
              <a:ext uri="{FF2B5EF4-FFF2-40B4-BE49-F238E27FC236}">
                <a16:creationId xmlns:a16="http://schemas.microsoft.com/office/drawing/2014/main" id="{C391DA06-2862-427A-AC1C-F639F1F26BB7}"/>
              </a:ext>
            </a:extLst>
          </p:cNvPr>
          <p:cNvPicPr>
            <a:picLocks noChangeAspect="1"/>
          </p:cNvPicPr>
          <p:nvPr/>
        </p:nvPicPr>
        <p:blipFill rotWithShape="1">
          <a:blip r:embed="rId2" cstate="print"/>
          <a:srcRect t="2808" b="6916"/>
          <a:stretch/>
        </p:blipFill>
        <p:spPr>
          <a:xfrm>
            <a:off x="6096000" y="4437112"/>
            <a:ext cx="5819775" cy="2087513"/>
          </a:xfrm>
          <a:prstGeom prst="rect">
            <a:avLst/>
          </a:prstGeom>
        </p:spPr>
      </p:pic>
    </p:spTree>
    <p:extLst>
      <p:ext uri="{BB962C8B-B14F-4D97-AF65-F5344CB8AC3E}">
        <p14:creationId xmlns:p14="http://schemas.microsoft.com/office/powerpoint/2010/main" val="1761210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Year-End Closing Process</a:t>
            </a:r>
          </a:p>
        </p:txBody>
      </p:sp>
      <p:sp>
        <p:nvSpPr>
          <p:cNvPr id="5" name="Rectangle 4"/>
          <p:cNvSpPr/>
          <p:nvPr/>
        </p:nvSpPr>
        <p:spPr>
          <a:xfrm>
            <a:off x="6096000" y="980728"/>
            <a:ext cx="5832648" cy="4784387"/>
          </a:xfrm>
          <a:prstGeom prst="rect">
            <a:avLst/>
          </a:prstGeom>
        </p:spPr>
        <p:txBody>
          <a:bodyPr wrap="square">
            <a:spAutoFit/>
          </a:bodyPr>
          <a:lstStyle/>
          <a:p>
            <a:pPr>
              <a:spcBef>
                <a:spcPts val="600"/>
              </a:spcBef>
              <a:spcAft>
                <a:spcPts val="600"/>
              </a:spcAft>
              <a:buClr>
                <a:schemeClr val="accent1"/>
              </a:buClr>
              <a:defRPr/>
            </a:pPr>
            <a:r>
              <a:rPr lang="en-US" b="1" dirty="0"/>
              <a:t>Pre-closing activities that begin in the old month include:</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Technical . Open the first accounting period of the new fiscal year (FI),</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MM - Perform physical inventory count (may be performed on up to a monthly basis)</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PP/CO - Update product cost estimates (may be performed more frequently)</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MM - Lowest value determination and LIFO/FIFO valuation</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AA - Asset valuations and investment support</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FI - Balance confirmations for customers/vendors</a:t>
            </a:r>
          </a:p>
          <a:p>
            <a:pPr marL="285750" indent="-223838" eaLnBrk="0" hangingPunct="0">
              <a:lnSpc>
                <a:spcPct val="85000"/>
              </a:lnSpc>
              <a:spcBef>
                <a:spcPts val="600"/>
              </a:spcBef>
              <a:spcAft>
                <a:spcPts val="600"/>
              </a:spcAft>
              <a:buClr>
                <a:schemeClr val="accent1"/>
              </a:buClr>
              <a:buFont typeface="Wingdings" panose="05000000000000000000" pitchFamily="2" charset="2"/>
              <a:buChar char="§"/>
              <a:defRPr/>
            </a:pPr>
            <a:r>
              <a:rPr lang="en-US" dirty="0"/>
              <a:t>Technical - Fiscal year change (AA) and balance carry forward (FI)</a:t>
            </a:r>
          </a:p>
        </p:txBody>
      </p:sp>
      <p:pic>
        <p:nvPicPr>
          <p:cNvPr id="6" name="Picture 2"/>
          <p:cNvPicPr>
            <a:picLocks noChangeAspect="1" noChangeArrowheads="1"/>
          </p:cNvPicPr>
          <p:nvPr/>
        </p:nvPicPr>
        <p:blipFill>
          <a:blip r:embed="rId2" cstate="print">
            <a:duotone>
              <a:prstClr val="black"/>
              <a:schemeClr val="accent2">
                <a:tint val="45000"/>
                <a:satMod val="400000"/>
              </a:schemeClr>
            </a:duotone>
          </a:blip>
          <a:srcRect/>
          <a:stretch>
            <a:fillRect/>
          </a:stretch>
        </p:blipFill>
        <p:spPr>
          <a:xfrm>
            <a:off x="227012" y="981075"/>
            <a:ext cx="5868987" cy="5543550"/>
          </a:xfrm>
          <a:prstGeom prst="rect">
            <a:avLst/>
          </a:prstGeom>
        </p:spPr>
      </p:pic>
    </p:spTree>
    <p:extLst>
      <p:ext uri="{BB962C8B-B14F-4D97-AF65-F5344CB8AC3E}">
        <p14:creationId xmlns:p14="http://schemas.microsoft.com/office/powerpoint/2010/main" val="56732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C232-8EAC-4236-A9FD-0E98DE991190}"/>
              </a:ext>
            </a:extLst>
          </p:cNvPr>
          <p:cNvSpPr>
            <a:spLocks noGrp="1"/>
          </p:cNvSpPr>
          <p:nvPr>
            <p:ph type="title"/>
          </p:nvPr>
        </p:nvSpPr>
        <p:spPr/>
        <p:txBody>
          <a:bodyPr/>
          <a:lstStyle/>
          <a:p>
            <a:r>
              <a:rPr lang="en-US" dirty="0"/>
              <a:t>Define Financial Statement Versions</a:t>
            </a:r>
          </a:p>
        </p:txBody>
      </p:sp>
      <p:sp>
        <p:nvSpPr>
          <p:cNvPr id="3" name="Content Placeholder 2">
            <a:extLst>
              <a:ext uri="{FF2B5EF4-FFF2-40B4-BE49-F238E27FC236}">
                <a16:creationId xmlns:a16="http://schemas.microsoft.com/office/drawing/2014/main" id="{2EEE10B9-1A6A-4A1A-A9E6-D944EBD3433A}"/>
              </a:ext>
            </a:extLst>
          </p:cNvPr>
          <p:cNvSpPr>
            <a:spLocks noGrp="1"/>
          </p:cNvSpPr>
          <p:nvPr>
            <p:ph idx="4294967295"/>
          </p:nvPr>
        </p:nvSpPr>
        <p:spPr>
          <a:xfrm>
            <a:off x="227014" y="990625"/>
            <a:ext cx="11688762" cy="638175"/>
          </a:xfrm>
        </p:spPr>
        <p:txBody>
          <a:bodyPr/>
          <a:lstStyle/>
          <a:p>
            <a:pPr>
              <a:spcBef>
                <a:spcPts val="600"/>
              </a:spcBef>
            </a:pPr>
            <a:r>
              <a:rPr lang="en-US" sz="1800" dirty="0"/>
              <a:t>After the Financial Statement Version is saved you can edit its structure items by selecting Financial statement items button.</a:t>
            </a:r>
          </a:p>
          <a:p>
            <a:endParaRPr lang="en-US" sz="1800" dirty="0"/>
          </a:p>
          <a:p>
            <a:endParaRPr lang="en-US" sz="1800" dirty="0"/>
          </a:p>
        </p:txBody>
      </p:sp>
      <p:pic>
        <p:nvPicPr>
          <p:cNvPr id="4" name="Picture 3">
            <a:extLst>
              <a:ext uri="{FF2B5EF4-FFF2-40B4-BE49-F238E27FC236}">
                <a16:creationId xmlns:a16="http://schemas.microsoft.com/office/drawing/2014/main" id="{28185D26-3C41-46CB-82E0-08382F0B6294}"/>
              </a:ext>
            </a:extLst>
          </p:cNvPr>
          <p:cNvPicPr>
            <a:picLocks noChangeAspect="1"/>
          </p:cNvPicPr>
          <p:nvPr/>
        </p:nvPicPr>
        <p:blipFill>
          <a:blip r:embed="rId2" cstate="print"/>
          <a:stretch>
            <a:fillRect/>
          </a:stretch>
        </p:blipFill>
        <p:spPr>
          <a:xfrm>
            <a:off x="4510087" y="1294622"/>
            <a:ext cx="1585913" cy="475774"/>
          </a:xfrm>
          <a:prstGeom prst="rect">
            <a:avLst/>
          </a:prstGeom>
        </p:spPr>
      </p:pic>
      <p:sp>
        <p:nvSpPr>
          <p:cNvPr id="6" name="Rectangle 5"/>
          <p:cNvSpPr/>
          <p:nvPr/>
        </p:nvSpPr>
        <p:spPr>
          <a:xfrm>
            <a:off x="276225" y="2790795"/>
            <a:ext cx="11652423" cy="3662541"/>
          </a:xfrm>
          <a:prstGeom prst="rect">
            <a:avLst/>
          </a:prstGeom>
        </p:spPr>
        <p:txBody>
          <a:bodyPr wrap="square">
            <a:spAutoFit/>
          </a:bodyPr>
          <a:lstStyle/>
          <a:p>
            <a:pPr>
              <a:spcBef>
                <a:spcPts val="600"/>
              </a:spcBef>
              <a:spcAft>
                <a:spcPts val="600"/>
              </a:spcAft>
            </a:pPr>
            <a:r>
              <a:rPr lang="en-US" dirty="0"/>
              <a:t>In the next screen, you can maintain nodes in version object A new version has  seven basic nodes by default, listed below.</a:t>
            </a:r>
          </a:p>
          <a:p>
            <a:pPr marL="457200" indent="-344488">
              <a:spcBef>
                <a:spcPts val="600"/>
              </a:spcBef>
              <a:spcAft>
                <a:spcPts val="600"/>
              </a:spcAft>
              <a:buFont typeface="+mj-lt"/>
              <a:buAutoNum type="arabicPeriod"/>
            </a:pPr>
            <a:r>
              <a:rPr lang="en-US" dirty="0"/>
              <a:t>Financial Statement Notes</a:t>
            </a:r>
          </a:p>
          <a:p>
            <a:pPr marL="457200" indent="-344488">
              <a:spcBef>
                <a:spcPts val="600"/>
              </a:spcBef>
              <a:spcAft>
                <a:spcPts val="600"/>
              </a:spcAft>
              <a:buFont typeface="+mj-lt"/>
              <a:buAutoNum type="arabicPeriod"/>
            </a:pPr>
            <a:r>
              <a:rPr lang="en-US" dirty="0"/>
              <a:t>Not Assigned</a:t>
            </a:r>
          </a:p>
          <a:p>
            <a:pPr marL="457200" indent="-344488">
              <a:spcBef>
                <a:spcPts val="600"/>
              </a:spcBef>
              <a:spcAft>
                <a:spcPts val="600"/>
              </a:spcAft>
              <a:buFont typeface="+mj-lt"/>
              <a:buAutoNum type="arabicPeriod"/>
            </a:pPr>
            <a:r>
              <a:rPr lang="en-US" dirty="0"/>
              <a:t>P+L result</a:t>
            </a:r>
          </a:p>
          <a:p>
            <a:pPr marL="457200" indent="-344488">
              <a:spcBef>
                <a:spcPts val="600"/>
              </a:spcBef>
              <a:spcAft>
                <a:spcPts val="600"/>
              </a:spcAft>
              <a:buFont typeface="+mj-lt"/>
              <a:buAutoNum type="arabicPeriod"/>
            </a:pPr>
            <a:r>
              <a:rPr lang="en-US" dirty="0"/>
              <a:t>Net result : loss</a:t>
            </a:r>
          </a:p>
          <a:p>
            <a:pPr marL="457200" indent="-344488">
              <a:spcBef>
                <a:spcPts val="600"/>
              </a:spcBef>
              <a:spcAft>
                <a:spcPts val="600"/>
              </a:spcAft>
              <a:buFont typeface="+mj-lt"/>
              <a:buAutoNum type="arabicPeriod"/>
            </a:pPr>
            <a:r>
              <a:rPr lang="en-US" dirty="0"/>
              <a:t>Net result : profit</a:t>
            </a:r>
          </a:p>
          <a:p>
            <a:pPr marL="457200" indent="-344488">
              <a:spcBef>
                <a:spcPts val="600"/>
              </a:spcBef>
              <a:spcAft>
                <a:spcPts val="600"/>
              </a:spcAft>
              <a:buFont typeface="+mj-lt"/>
              <a:buAutoNum type="arabicPeriod"/>
            </a:pPr>
            <a:r>
              <a:rPr lang="en-US" dirty="0"/>
              <a:t>Liabilities + Equity</a:t>
            </a:r>
          </a:p>
          <a:p>
            <a:pPr marL="457200" indent="-344488">
              <a:spcBef>
                <a:spcPts val="600"/>
              </a:spcBef>
              <a:spcAft>
                <a:spcPts val="600"/>
              </a:spcAft>
              <a:buFont typeface="+mj-lt"/>
              <a:buAutoNum type="arabicPeriod"/>
            </a:pPr>
            <a:r>
              <a:rPr lang="en-US" dirty="0"/>
              <a:t>Assets</a:t>
            </a:r>
          </a:p>
        </p:txBody>
      </p:sp>
      <p:pic>
        <p:nvPicPr>
          <p:cNvPr id="7" name="Picture 6">
            <a:extLst>
              <a:ext uri="{FF2B5EF4-FFF2-40B4-BE49-F238E27FC236}">
                <a16:creationId xmlns:a16="http://schemas.microsoft.com/office/drawing/2014/main" id="{D3462317-BC3C-4ADA-9FC6-2A94CDC15274}"/>
              </a:ext>
            </a:extLst>
          </p:cNvPr>
          <p:cNvPicPr>
            <a:picLocks noChangeAspect="1"/>
          </p:cNvPicPr>
          <p:nvPr/>
        </p:nvPicPr>
        <p:blipFill>
          <a:blip r:embed="rId3" cstate="print"/>
          <a:stretch>
            <a:fillRect/>
          </a:stretch>
        </p:blipFill>
        <p:spPr>
          <a:xfrm>
            <a:off x="6312024" y="3501008"/>
            <a:ext cx="5172209" cy="2853214"/>
          </a:xfrm>
          <a:prstGeom prst="rect">
            <a:avLst/>
          </a:prstGeom>
        </p:spPr>
      </p:pic>
    </p:spTree>
    <p:extLst>
      <p:ext uri="{BB962C8B-B14F-4D97-AF65-F5344CB8AC3E}">
        <p14:creationId xmlns:p14="http://schemas.microsoft.com/office/powerpoint/2010/main" val="3525982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9316-BB3A-4D52-A0B9-E95335984104}"/>
              </a:ext>
            </a:extLst>
          </p:cNvPr>
          <p:cNvSpPr>
            <a:spLocks noGrp="1"/>
          </p:cNvSpPr>
          <p:nvPr>
            <p:ph type="title"/>
          </p:nvPr>
        </p:nvSpPr>
        <p:spPr/>
        <p:txBody>
          <a:bodyPr/>
          <a:lstStyle/>
          <a:p>
            <a:r>
              <a:rPr lang="en-US" dirty="0"/>
              <a:t>Define Financial Statement Versions</a:t>
            </a:r>
          </a:p>
        </p:txBody>
      </p:sp>
      <p:sp>
        <p:nvSpPr>
          <p:cNvPr id="3" name="Content Placeholder 2">
            <a:extLst>
              <a:ext uri="{FF2B5EF4-FFF2-40B4-BE49-F238E27FC236}">
                <a16:creationId xmlns:a16="http://schemas.microsoft.com/office/drawing/2014/main" id="{65C2B469-1A64-4BAD-A7A8-2B4FC8894FE7}"/>
              </a:ext>
            </a:extLst>
          </p:cNvPr>
          <p:cNvSpPr>
            <a:spLocks noGrp="1"/>
          </p:cNvSpPr>
          <p:nvPr>
            <p:ph idx="4294967295"/>
          </p:nvPr>
        </p:nvSpPr>
        <p:spPr>
          <a:xfrm>
            <a:off x="227014" y="773113"/>
            <a:ext cx="11688762" cy="5246687"/>
          </a:xfrm>
        </p:spPr>
        <p:txBody>
          <a:bodyPr/>
          <a:lstStyle/>
          <a:p>
            <a:pPr>
              <a:spcBef>
                <a:spcPts val="600"/>
              </a:spcBef>
              <a:spcAft>
                <a:spcPts val="600"/>
              </a:spcAft>
            </a:pPr>
            <a:r>
              <a:rPr lang="en-US" sz="1800" dirty="0"/>
              <a:t>We can maintain node text by double clicking on the node . We can create subitems to the node by selecting the node and pressing the create items button How to create Financial Statement Version (FSV) in SAP New item will be created as sub-node to the selected node. We can assign accounts or group of Accounts to  a node by selecting the node and pressing Assign Accounts.</a:t>
            </a:r>
          </a:p>
          <a:p>
            <a:pPr>
              <a:spcBef>
                <a:spcPts val="600"/>
              </a:spcBef>
              <a:spcAft>
                <a:spcPts val="600"/>
              </a:spcAft>
            </a:pPr>
            <a:r>
              <a:rPr lang="en-US" sz="1800" dirty="0"/>
              <a:t>Below is an example of such an assignment.</a:t>
            </a:r>
          </a:p>
          <a:p>
            <a:pPr marL="685800" lvl="1" indent="-342900">
              <a:spcBef>
                <a:spcPts val="600"/>
              </a:spcBef>
              <a:spcAft>
                <a:spcPts val="600"/>
              </a:spcAft>
              <a:buClr>
                <a:schemeClr val="tx1"/>
              </a:buClr>
              <a:buFont typeface="+mj-lt"/>
              <a:buAutoNum type="arabicPeriod"/>
            </a:pPr>
            <a:r>
              <a:rPr lang="en-US" dirty="0"/>
              <a:t>Primary  Node "Assets"</a:t>
            </a:r>
          </a:p>
          <a:p>
            <a:pPr marL="685800" lvl="1" indent="-342900">
              <a:spcBef>
                <a:spcPts val="600"/>
              </a:spcBef>
              <a:spcAft>
                <a:spcPts val="600"/>
              </a:spcAft>
              <a:buClr>
                <a:schemeClr val="tx1"/>
              </a:buClr>
              <a:buFont typeface="+mj-lt"/>
              <a:buAutoNum type="arabicPeriod"/>
            </a:pPr>
            <a:r>
              <a:rPr lang="en-US" dirty="0"/>
              <a:t>Sub node "Cash &amp; Cash Equivalents" are assigned to Assets ." Petty cash" is a sub-node assigned to Cash &amp; Cash equivalents. Other nodes are also assigned to Cash &amp; Cash Equivalents such as : Checking, Citibank Account, Mellon Bank, Citibank Canada</a:t>
            </a:r>
          </a:p>
          <a:p>
            <a:pPr marL="685800" lvl="1" indent="-342900">
              <a:spcBef>
                <a:spcPts val="600"/>
              </a:spcBef>
              <a:spcAft>
                <a:spcPts val="600"/>
              </a:spcAft>
              <a:buClr>
                <a:schemeClr val="tx1"/>
              </a:buClr>
              <a:buFont typeface="+mj-lt"/>
              <a:buAutoNum type="arabicPeriod"/>
            </a:pPr>
            <a:r>
              <a:rPr lang="en-US" dirty="0"/>
              <a:t>Chart of Account key used for assigning accounts</a:t>
            </a:r>
          </a:p>
          <a:p>
            <a:pPr marL="685800" lvl="1" indent="-342900">
              <a:spcBef>
                <a:spcPts val="600"/>
              </a:spcBef>
              <a:spcAft>
                <a:spcPts val="600"/>
              </a:spcAft>
              <a:buClr>
                <a:schemeClr val="tx1"/>
              </a:buClr>
              <a:buFont typeface="+mj-lt"/>
              <a:buAutoNum type="arabicPeriod"/>
            </a:pPr>
            <a:r>
              <a:rPr lang="en-US" dirty="0"/>
              <a:t>Range of accounts assigned to node Petty Cash</a:t>
            </a:r>
          </a:p>
          <a:p>
            <a:pPr marL="685800" lvl="1" indent="-342900">
              <a:spcBef>
                <a:spcPts val="600"/>
              </a:spcBef>
              <a:spcAft>
                <a:spcPts val="600"/>
              </a:spcAft>
              <a:buClr>
                <a:schemeClr val="tx1"/>
              </a:buClr>
              <a:buFont typeface="+mj-lt"/>
              <a:buAutoNum type="arabicPeriod"/>
            </a:pPr>
            <a:r>
              <a:rPr lang="en-US" dirty="0"/>
              <a:t>Range of Accounts</a:t>
            </a:r>
          </a:p>
        </p:txBody>
      </p:sp>
    </p:spTree>
    <p:extLst>
      <p:ext uri="{BB962C8B-B14F-4D97-AF65-F5344CB8AC3E}">
        <p14:creationId xmlns:p14="http://schemas.microsoft.com/office/powerpoint/2010/main" val="2892912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9ECA-6686-4417-9FC3-243E613CF968}"/>
              </a:ext>
            </a:extLst>
          </p:cNvPr>
          <p:cNvSpPr>
            <a:spLocks noGrp="1"/>
          </p:cNvSpPr>
          <p:nvPr>
            <p:ph type="title"/>
          </p:nvPr>
        </p:nvSpPr>
        <p:spPr/>
        <p:txBody>
          <a:bodyPr/>
          <a:lstStyle/>
          <a:p>
            <a:r>
              <a:rPr lang="en-US" dirty="0"/>
              <a:t>Define Financial Statement Versions</a:t>
            </a:r>
          </a:p>
        </p:txBody>
      </p:sp>
      <p:sp>
        <p:nvSpPr>
          <p:cNvPr id="6" name="Content Placeholder 5">
            <a:extLst>
              <a:ext uri="{FF2B5EF4-FFF2-40B4-BE49-F238E27FC236}">
                <a16:creationId xmlns:a16="http://schemas.microsoft.com/office/drawing/2014/main" id="{A624DF8D-0D68-4C25-894E-C06DB4A9AFD3}"/>
              </a:ext>
            </a:extLst>
          </p:cNvPr>
          <p:cNvSpPr>
            <a:spLocks noGrp="1"/>
          </p:cNvSpPr>
          <p:nvPr>
            <p:ph idx="4294967295"/>
          </p:nvPr>
        </p:nvSpPr>
        <p:spPr>
          <a:xfrm>
            <a:off x="227013" y="5877272"/>
            <a:ext cx="11688762" cy="576064"/>
          </a:xfrm>
        </p:spPr>
        <p:txBody>
          <a:bodyPr/>
          <a:lstStyle/>
          <a:p>
            <a:r>
              <a:rPr lang="en-US" sz="1800" dirty="0"/>
              <a:t>After Maintaining the structure press Save  How to create Financial Statement Version (FSV) in SAP and we have successfully created a Financial Statement Version</a:t>
            </a:r>
          </a:p>
        </p:txBody>
      </p:sp>
      <p:pic>
        <p:nvPicPr>
          <p:cNvPr id="8" name="Picture 7">
            <a:extLst>
              <a:ext uri="{FF2B5EF4-FFF2-40B4-BE49-F238E27FC236}">
                <a16:creationId xmlns:a16="http://schemas.microsoft.com/office/drawing/2014/main" id="{733A3CC9-0DA7-47FD-B1C0-76F5432F24BD}"/>
              </a:ext>
            </a:extLst>
          </p:cNvPr>
          <p:cNvPicPr>
            <a:picLocks noChangeAspect="1"/>
          </p:cNvPicPr>
          <p:nvPr/>
        </p:nvPicPr>
        <p:blipFill>
          <a:blip r:embed="rId2" cstate="print"/>
          <a:stretch>
            <a:fillRect/>
          </a:stretch>
        </p:blipFill>
        <p:spPr>
          <a:xfrm>
            <a:off x="2567608" y="985242"/>
            <a:ext cx="6984776" cy="4603998"/>
          </a:xfrm>
          <a:prstGeom prst="rect">
            <a:avLst/>
          </a:prstGeom>
        </p:spPr>
      </p:pic>
    </p:spTree>
    <p:extLst>
      <p:ext uri="{BB962C8B-B14F-4D97-AF65-F5344CB8AC3E}">
        <p14:creationId xmlns:p14="http://schemas.microsoft.com/office/powerpoint/2010/main" val="1158470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Value Adjustments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Regrouping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Important FI tables</a:t>
            </a:r>
          </a:p>
        </p:txBody>
      </p:sp>
    </p:spTree>
    <p:extLst>
      <p:ext uri="{BB962C8B-B14F-4D97-AF65-F5344CB8AC3E}">
        <p14:creationId xmlns:p14="http://schemas.microsoft.com/office/powerpoint/2010/main" val="2182470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098-605A-4E13-842E-4F5BFB4B1B88}"/>
              </a:ext>
            </a:extLst>
          </p:cNvPr>
          <p:cNvSpPr>
            <a:spLocks noGrp="1"/>
          </p:cNvSpPr>
          <p:nvPr>
            <p:ph type="title"/>
          </p:nvPr>
        </p:nvSpPr>
        <p:spPr/>
        <p:txBody>
          <a:bodyPr/>
          <a:lstStyle/>
          <a:p>
            <a:r>
              <a:rPr lang="en-US" dirty="0"/>
              <a:t>Trial balance, Profit and Loss and Balance sheet report</a:t>
            </a:r>
          </a:p>
        </p:txBody>
      </p:sp>
      <p:sp>
        <p:nvSpPr>
          <p:cNvPr id="4" name="Rectangle 3"/>
          <p:cNvSpPr/>
          <p:nvPr/>
        </p:nvSpPr>
        <p:spPr>
          <a:xfrm>
            <a:off x="3791744" y="1007729"/>
            <a:ext cx="4608512" cy="3293209"/>
          </a:xfrm>
          <a:prstGeom prst="rect">
            <a:avLst/>
          </a:prstGeom>
        </p:spPr>
        <p:txBody>
          <a:bodyPr wrap="square">
            <a:spAutoFit/>
          </a:bodyPr>
          <a:lstStyle/>
          <a:p>
            <a:pPr marL="285750" indent="-285750">
              <a:spcBef>
                <a:spcPts val="1200"/>
              </a:spcBef>
              <a:spcAft>
                <a:spcPts val="1200"/>
              </a:spcAft>
              <a:buClr>
                <a:schemeClr val="accent1"/>
              </a:buClr>
              <a:buFont typeface="Wingdings" panose="05000000000000000000" pitchFamily="2" charset="2"/>
              <a:buChar char="§"/>
            </a:pPr>
            <a:r>
              <a:rPr lang="en-US" dirty="0"/>
              <a:t>Structured Account Balances report</a:t>
            </a:r>
          </a:p>
          <a:p>
            <a:pPr marL="0" lvl="1" algn="ctr">
              <a:spcBef>
                <a:spcPts val="1200"/>
              </a:spcBef>
              <a:spcAft>
                <a:spcPts val="1200"/>
              </a:spcAft>
              <a:buNone/>
            </a:pPr>
            <a:r>
              <a:rPr lang="en-US" dirty="0"/>
              <a:t>S_ALR_87012279</a:t>
            </a:r>
          </a:p>
          <a:p>
            <a:pPr marL="285750" indent="-285750">
              <a:spcBef>
                <a:spcPts val="1200"/>
              </a:spcBef>
              <a:spcAft>
                <a:spcPts val="1200"/>
              </a:spcAft>
              <a:buClr>
                <a:schemeClr val="accent1"/>
              </a:buClr>
              <a:buFont typeface="Wingdings" panose="05000000000000000000" pitchFamily="2" charset="2"/>
              <a:buChar char="§"/>
            </a:pPr>
            <a:r>
              <a:rPr lang="en-US" dirty="0"/>
              <a:t>Profit and Loss Report</a:t>
            </a:r>
          </a:p>
          <a:p>
            <a:pPr marL="0" lvl="1" algn="ctr">
              <a:spcBef>
                <a:spcPts val="1200"/>
              </a:spcBef>
              <a:spcAft>
                <a:spcPts val="1200"/>
              </a:spcAft>
              <a:buNone/>
            </a:pPr>
            <a:r>
              <a:rPr lang="en-US" dirty="0"/>
              <a:t>S_PL0_86000028</a:t>
            </a:r>
          </a:p>
          <a:p>
            <a:pPr marL="285750" indent="-285750">
              <a:spcBef>
                <a:spcPts val="1200"/>
              </a:spcBef>
              <a:spcAft>
                <a:spcPts val="1200"/>
              </a:spcAft>
              <a:buClr>
                <a:schemeClr val="accent1"/>
              </a:buClr>
              <a:buFont typeface="Wingdings" panose="05000000000000000000" pitchFamily="2" charset="2"/>
              <a:buChar char="§"/>
            </a:pPr>
            <a:r>
              <a:rPr lang="en-US" dirty="0"/>
              <a:t>Actual/Actual Comparison for Year</a:t>
            </a:r>
          </a:p>
          <a:p>
            <a:pPr algn="ctr">
              <a:spcBef>
                <a:spcPts val="1200"/>
              </a:spcBef>
              <a:spcAft>
                <a:spcPts val="1200"/>
              </a:spcAft>
            </a:pPr>
            <a:r>
              <a:rPr lang="en-US" dirty="0"/>
              <a:t>S_ALR_87012249</a:t>
            </a:r>
          </a:p>
        </p:txBody>
      </p:sp>
    </p:spTree>
    <p:extLst>
      <p:ext uri="{BB962C8B-B14F-4D97-AF65-F5344CB8AC3E}">
        <p14:creationId xmlns:p14="http://schemas.microsoft.com/office/powerpoint/2010/main" val="4134816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5836E-DB9C-45B6-852E-7A07D20FD98B}"/>
              </a:ext>
            </a:extLst>
          </p:cNvPr>
          <p:cNvSpPr>
            <a:spLocks noGrp="1"/>
          </p:cNvSpPr>
          <p:nvPr>
            <p:ph type="title"/>
          </p:nvPr>
        </p:nvSpPr>
        <p:spPr/>
        <p:txBody>
          <a:bodyPr/>
          <a:lstStyle/>
          <a:p>
            <a:r>
              <a:rPr lang="en-US" dirty="0"/>
              <a:t>Report S_ALR_87012279 (Structured Account Balances )</a:t>
            </a:r>
          </a:p>
        </p:txBody>
      </p:sp>
      <p:sp>
        <p:nvSpPr>
          <p:cNvPr id="3" name="Content Placeholder 2">
            <a:extLst>
              <a:ext uri="{FF2B5EF4-FFF2-40B4-BE49-F238E27FC236}">
                <a16:creationId xmlns:a16="http://schemas.microsoft.com/office/drawing/2014/main" id="{1773E2C5-303D-4E36-9201-D23A250B010D}"/>
              </a:ext>
            </a:extLst>
          </p:cNvPr>
          <p:cNvSpPr>
            <a:spLocks noGrp="1"/>
          </p:cNvSpPr>
          <p:nvPr>
            <p:ph idx="4294967295"/>
          </p:nvPr>
        </p:nvSpPr>
        <p:spPr>
          <a:xfrm>
            <a:off x="227014" y="990600"/>
            <a:ext cx="11688762" cy="5257800"/>
          </a:xfrm>
        </p:spPr>
        <p:txBody>
          <a:bodyPr/>
          <a:lstStyle/>
          <a:p>
            <a:pPr marL="342900" indent="-342900">
              <a:spcBef>
                <a:spcPts val="1200"/>
              </a:spcBef>
              <a:spcAft>
                <a:spcPts val="1200"/>
              </a:spcAft>
              <a:buClr>
                <a:schemeClr val="accent1"/>
              </a:buClr>
              <a:buFont typeface="Wingdings" panose="05000000000000000000" pitchFamily="2" charset="2"/>
              <a:buChar char="§"/>
            </a:pPr>
            <a:r>
              <a:rPr lang="en-US" sz="1800" dirty="0"/>
              <a:t>The balances of the accounts displayed in an existing financial statement version are added together in line with the version of those financial statements. The balances of the accounts are then displayed in summarized form according to the above-mentioned version. </a:t>
            </a:r>
          </a:p>
          <a:p>
            <a:pPr marL="342900" indent="-342900">
              <a:spcBef>
                <a:spcPts val="1200"/>
              </a:spcBef>
              <a:spcAft>
                <a:spcPts val="1200"/>
              </a:spcAft>
              <a:buClr>
                <a:schemeClr val="accent1"/>
              </a:buClr>
              <a:buFont typeface="Wingdings" panose="05000000000000000000" pitchFamily="2" charset="2"/>
              <a:buChar char="§"/>
            </a:pPr>
            <a:r>
              <a:rPr lang="en-US" sz="1800" dirty="0"/>
              <a:t>Summarization groups are not supported by this report, but different debit are credit items for individual accounts are.</a:t>
            </a:r>
          </a:p>
          <a:p>
            <a:pPr marL="342900" indent="-342900">
              <a:spcBef>
                <a:spcPts val="1200"/>
              </a:spcBef>
              <a:spcAft>
                <a:spcPts val="1200"/>
              </a:spcAft>
              <a:buClr>
                <a:schemeClr val="accent1"/>
              </a:buClr>
              <a:buFont typeface="Wingdings" panose="05000000000000000000" pitchFamily="2" charset="2"/>
              <a:buChar char="§"/>
            </a:pPr>
            <a:r>
              <a:rPr lang="en-US" sz="1800" dirty="0"/>
              <a:t>You can specify the posting periods 1 to 16 as the reporting and comparison period. The balance carried forward can be included. You also can later change the specifications for the balance carry forward and the period interval for evaluation.</a:t>
            </a:r>
          </a:p>
          <a:p>
            <a:pPr marL="342900" indent="-342900">
              <a:spcBef>
                <a:spcPts val="1200"/>
              </a:spcBef>
              <a:spcAft>
                <a:spcPts val="1200"/>
              </a:spcAft>
              <a:buClr>
                <a:schemeClr val="accent1"/>
              </a:buClr>
              <a:buFont typeface="Wingdings" panose="05000000000000000000" pitchFamily="2" charset="2"/>
              <a:buChar char="§"/>
            </a:pPr>
            <a:r>
              <a:rPr lang="en-US" sz="1800" dirty="0"/>
              <a:t>Plan version/comparison year: You can choose a plan version from the reporting year or a corresponding comparison year with actual figures for comparing with the reporting year. </a:t>
            </a:r>
          </a:p>
          <a:p>
            <a:pPr marL="342900" indent="-342900">
              <a:spcBef>
                <a:spcPts val="1200"/>
              </a:spcBef>
              <a:spcAft>
                <a:spcPts val="1200"/>
              </a:spcAft>
              <a:buClr>
                <a:schemeClr val="accent1"/>
              </a:buClr>
              <a:buFont typeface="Wingdings" panose="05000000000000000000" pitchFamily="2" charset="2"/>
              <a:buChar char="§"/>
            </a:pPr>
            <a:r>
              <a:rPr lang="en-US" sz="1800" dirty="0"/>
              <a:t>If you specify both, the plan version (from the reporting year) has priority.</a:t>
            </a:r>
          </a:p>
        </p:txBody>
      </p:sp>
    </p:spTree>
    <p:extLst>
      <p:ext uri="{BB962C8B-B14F-4D97-AF65-F5344CB8AC3E}">
        <p14:creationId xmlns:p14="http://schemas.microsoft.com/office/powerpoint/2010/main" val="4198318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9618-0716-499E-AFC0-ABBA4C16B15C}"/>
              </a:ext>
            </a:extLst>
          </p:cNvPr>
          <p:cNvSpPr>
            <a:spLocks noGrp="1"/>
          </p:cNvSpPr>
          <p:nvPr>
            <p:ph type="title"/>
          </p:nvPr>
        </p:nvSpPr>
        <p:spPr/>
        <p:txBody>
          <a:bodyPr/>
          <a:lstStyle/>
          <a:p>
            <a:r>
              <a:rPr lang="en-US" dirty="0"/>
              <a:t>Report S_ALR_87012279 (Structured Account Balances )</a:t>
            </a:r>
          </a:p>
        </p:txBody>
      </p:sp>
      <p:sp>
        <p:nvSpPr>
          <p:cNvPr id="4" name="Rectangle 3"/>
          <p:cNvSpPr/>
          <p:nvPr/>
        </p:nvSpPr>
        <p:spPr>
          <a:xfrm>
            <a:off x="227013" y="971431"/>
            <a:ext cx="11688762" cy="3908762"/>
          </a:xfrm>
          <a:prstGeom prst="rect">
            <a:avLst/>
          </a:prstGeom>
        </p:spPr>
        <p:txBody>
          <a:bodyPr wrap="square">
            <a:spAutoFit/>
          </a:bodyPr>
          <a:lstStyle/>
          <a:p>
            <a:pPr marL="285750" indent="-285750">
              <a:buClr>
                <a:schemeClr val="accent1"/>
              </a:buClr>
              <a:buFont typeface="Wingdings" panose="05000000000000000000" pitchFamily="2" charset="2"/>
              <a:buChar char="§"/>
            </a:pPr>
            <a:r>
              <a:rPr lang="en-US" dirty="0"/>
              <a:t>If you select company codes with different currencies, the system translates the balances into the currency of the first company code selected, unless you explicitly specify another currency in the currency field.</a:t>
            </a:r>
          </a:p>
          <a:p>
            <a:pPr marL="285750" indent="-285750">
              <a:buClr>
                <a:schemeClr val="accent1"/>
              </a:buClr>
              <a:buFont typeface="Wingdings" panose="05000000000000000000" pitchFamily="2" charset="2"/>
              <a:buChar char="§"/>
            </a:pPr>
            <a:r>
              <a:rPr lang="en-US" dirty="0"/>
              <a:t>If you select company codes with the same currency and specify a different currency, this also causes the system to translate the amounts.</a:t>
            </a:r>
          </a:p>
          <a:p>
            <a:pPr marL="285750" indent="-285750">
              <a:buClr>
                <a:schemeClr val="accent1"/>
              </a:buClr>
              <a:buFont typeface="Wingdings" panose="05000000000000000000" pitchFamily="2" charset="2"/>
              <a:buChar char="§"/>
            </a:pPr>
            <a:r>
              <a:rPr lang="en-US" dirty="0"/>
              <a:t>Steps to execute the report</a:t>
            </a:r>
          </a:p>
          <a:p>
            <a:pPr marL="574675" lvl="1" indent="-287338">
              <a:buClr>
                <a:schemeClr val="accent2"/>
              </a:buClr>
              <a:buFont typeface="Arial" panose="020B0604020202020204" pitchFamily="34" charset="0"/>
              <a:buChar char="•"/>
            </a:pPr>
            <a:r>
              <a:rPr lang="en-US" sz="2000" dirty="0"/>
              <a:t>Use T-Code S_ALR_87012279 and provide the following input parameters and execute</a:t>
            </a:r>
          </a:p>
          <a:p>
            <a:pPr marL="574675" lvl="1" indent="-287338">
              <a:buClr>
                <a:schemeClr val="accent2"/>
              </a:buClr>
              <a:buFont typeface="Arial" panose="020B0604020202020204" pitchFamily="34" charset="0"/>
              <a:buChar char="•"/>
            </a:pPr>
            <a:r>
              <a:rPr lang="en-US" sz="2000" dirty="0"/>
              <a:t>Chart of accounts</a:t>
            </a:r>
          </a:p>
          <a:p>
            <a:pPr marL="574675" lvl="1" indent="-287338">
              <a:buClr>
                <a:schemeClr val="accent2"/>
              </a:buClr>
              <a:buFont typeface="Arial" panose="020B0604020202020204" pitchFamily="34" charset="0"/>
              <a:buChar char="•"/>
            </a:pPr>
            <a:r>
              <a:rPr lang="en-US" sz="2000" dirty="0"/>
              <a:t>Company code</a:t>
            </a:r>
          </a:p>
          <a:p>
            <a:pPr marL="574675" lvl="1" indent="-287338">
              <a:buClr>
                <a:schemeClr val="accent2"/>
              </a:buClr>
              <a:buFont typeface="Arial" panose="020B0604020202020204" pitchFamily="34" charset="0"/>
              <a:buChar char="•"/>
            </a:pPr>
            <a:r>
              <a:rPr lang="en-US" sz="2000" dirty="0" err="1"/>
              <a:t>Fin.Stmt.version</a:t>
            </a:r>
            <a:endParaRPr lang="en-US" sz="2000" dirty="0"/>
          </a:p>
          <a:p>
            <a:pPr marL="574675" lvl="1" indent="-287338">
              <a:buClr>
                <a:schemeClr val="accent2"/>
              </a:buClr>
              <a:buFont typeface="Arial" panose="020B0604020202020204" pitchFamily="34" charset="0"/>
              <a:buChar char="•"/>
            </a:pPr>
            <a:r>
              <a:rPr lang="en-US" sz="2000" dirty="0"/>
              <a:t>Reporting year</a:t>
            </a:r>
          </a:p>
          <a:p>
            <a:pPr marL="574675" lvl="1" indent="-287338">
              <a:buClr>
                <a:schemeClr val="accent2"/>
              </a:buClr>
              <a:buFont typeface="Arial" panose="020B0604020202020204" pitchFamily="34" charset="0"/>
              <a:buChar char="•"/>
            </a:pPr>
            <a:r>
              <a:rPr lang="en-US" sz="2000" dirty="0"/>
              <a:t>Comparison year</a:t>
            </a:r>
          </a:p>
        </p:txBody>
      </p:sp>
    </p:spTree>
    <p:extLst>
      <p:ext uri="{BB962C8B-B14F-4D97-AF65-F5344CB8AC3E}">
        <p14:creationId xmlns:p14="http://schemas.microsoft.com/office/powerpoint/2010/main" val="308874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09F8-AD8E-47D7-A6B2-A588A61394AE}"/>
              </a:ext>
            </a:extLst>
          </p:cNvPr>
          <p:cNvSpPr>
            <a:spLocks noGrp="1"/>
          </p:cNvSpPr>
          <p:nvPr>
            <p:ph type="title"/>
          </p:nvPr>
        </p:nvSpPr>
        <p:spPr/>
        <p:txBody>
          <a:bodyPr/>
          <a:lstStyle/>
          <a:p>
            <a:r>
              <a:rPr lang="en-US" dirty="0"/>
              <a:t>Report S_ALR_87012279 (Structured Account Balances )</a:t>
            </a:r>
          </a:p>
        </p:txBody>
      </p:sp>
      <p:pic>
        <p:nvPicPr>
          <p:cNvPr id="4" name="Content Placeholder 3">
            <a:extLst>
              <a:ext uri="{FF2B5EF4-FFF2-40B4-BE49-F238E27FC236}">
                <a16:creationId xmlns:a16="http://schemas.microsoft.com/office/drawing/2014/main" id="{46F9FF51-2B18-402E-B964-3F054E324570}"/>
              </a:ext>
            </a:extLst>
          </p:cNvPr>
          <p:cNvPicPr>
            <a:picLocks noGrp="1" noChangeAspect="1"/>
          </p:cNvPicPr>
          <p:nvPr>
            <p:ph idx="4294967295"/>
          </p:nvPr>
        </p:nvPicPr>
        <p:blipFill rotWithShape="1">
          <a:blip r:embed="rId2" cstate="print"/>
          <a:srcRect b="3318"/>
          <a:stretch/>
        </p:blipFill>
        <p:spPr>
          <a:xfrm>
            <a:off x="3121025" y="980729"/>
            <a:ext cx="5949950" cy="5543896"/>
          </a:xfrm>
          <a:prstGeom prst="rect">
            <a:avLst/>
          </a:prstGeom>
        </p:spPr>
      </p:pic>
    </p:spTree>
    <p:extLst>
      <p:ext uri="{BB962C8B-B14F-4D97-AF65-F5344CB8AC3E}">
        <p14:creationId xmlns:p14="http://schemas.microsoft.com/office/powerpoint/2010/main" val="3717946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Output:</a:t>
            </a:r>
          </a:p>
        </p:txBody>
      </p:sp>
      <p:pic>
        <p:nvPicPr>
          <p:cNvPr id="5" name="Content Placeholder 3">
            <a:extLst>
              <a:ext uri="{FF2B5EF4-FFF2-40B4-BE49-F238E27FC236}">
                <a16:creationId xmlns:a16="http://schemas.microsoft.com/office/drawing/2014/main" id="{C4A76545-D8B6-43B2-9A70-458D34A625B3}"/>
              </a:ext>
            </a:extLst>
          </p:cNvPr>
          <p:cNvPicPr>
            <a:picLocks noChangeAspect="1"/>
          </p:cNvPicPr>
          <p:nvPr/>
        </p:nvPicPr>
        <p:blipFill>
          <a:blip r:embed="rId2" cstate="print"/>
          <a:stretch>
            <a:fillRect/>
          </a:stretch>
        </p:blipFill>
        <p:spPr bwMode="auto">
          <a:xfrm>
            <a:off x="1991544" y="980728"/>
            <a:ext cx="8136904" cy="5472608"/>
          </a:xfrm>
          <a:prstGeom prst="rect">
            <a:avLst/>
          </a:prstGeom>
          <a:noFill/>
          <a:ln w="9525">
            <a:noFill/>
            <a:miter lim="800000"/>
            <a:headEnd/>
            <a:tailEnd/>
          </a:ln>
        </p:spPr>
      </p:pic>
    </p:spTree>
    <p:extLst>
      <p:ext uri="{BB962C8B-B14F-4D97-AF65-F5344CB8AC3E}">
        <p14:creationId xmlns:p14="http://schemas.microsoft.com/office/powerpoint/2010/main" val="3195979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2559-153A-4FB0-BE84-9334B80B6820}"/>
              </a:ext>
            </a:extLst>
          </p:cNvPr>
          <p:cNvSpPr>
            <a:spLocks noGrp="1"/>
          </p:cNvSpPr>
          <p:nvPr>
            <p:ph type="title"/>
          </p:nvPr>
        </p:nvSpPr>
        <p:spPr/>
        <p:txBody>
          <a:bodyPr/>
          <a:lstStyle/>
          <a:p>
            <a:r>
              <a:rPr lang="en-US" dirty="0"/>
              <a:t>Report S_PL0_86000028 Financial statement :Actual/Actual Comparison for Year</a:t>
            </a:r>
          </a:p>
        </p:txBody>
      </p:sp>
      <p:sp>
        <p:nvSpPr>
          <p:cNvPr id="4" name="Rectangle 3"/>
          <p:cNvSpPr/>
          <p:nvPr/>
        </p:nvSpPr>
        <p:spPr>
          <a:xfrm>
            <a:off x="227013" y="1268760"/>
            <a:ext cx="11688762" cy="4616648"/>
          </a:xfrm>
          <a:prstGeom prst="rect">
            <a:avLst/>
          </a:prstGeom>
        </p:spPr>
        <p:txBody>
          <a:bodyPr wrap="square">
            <a:spAutoFit/>
          </a:bodyPr>
          <a:lstStyle/>
          <a:p>
            <a:pPr>
              <a:spcBef>
                <a:spcPts val="300"/>
              </a:spcBef>
              <a:spcAft>
                <a:spcPts val="300"/>
              </a:spcAft>
            </a:pPr>
            <a:r>
              <a:rPr lang="en-US" b="1" dirty="0"/>
              <a:t>Steps to execute the report</a:t>
            </a:r>
          </a:p>
          <a:p>
            <a:pPr marL="742950" lvl="1" indent="-285750">
              <a:spcBef>
                <a:spcPts val="300"/>
              </a:spcBef>
              <a:spcAft>
                <a:spcPts val="300"/>
              </a:spcAft>
              <a:buClr>
                <a:schemeClr val="accent1"/>
              </a:buClr>
              <a:buFont typeface="Wingdings" panose="05000000000000000000" pitchFamily="2" charset="2"/>
              <a:buChar char="§"/>
            </a:pPr>
            <a:r>
              <a:rPr lang="en-US" dirty="0"/>
              <a:t>Use T-Code S_PL0_86000028 and hit enter key.</a:t>
            </a:r>
          </a:p>
          <a:p>
            <a:pPr marL="742950" lvl="1" indent="-285750">
              <a:spcBef>
                <a:spcPts val="300"/>
              </a:spcBef>
              <a:spcAft>
                <a:spcPts val="300"/>
              </a:spcAft>
              <a:buClr>
                <a:schemeClr val="accent1"/>
              </a:buClr>
              <a:buFont typeface="Wingdings" panose="05000000000000000000" pitchFamily="2" charset="2"/>
              <a:buChar char="§"/>
            </a:pPr>
            <a:r>
              <a:rPr lang="en-US" dirty="0"/>
              <a:t>Provide the following input parameters and execute the report to view the details</a:t>
            </a:r>
          </a:p>
          <a:p>
            <a:pPr marL="1027113" lvl="2" indent="-287338">
              <a:spcBef>
                <a:spcPts val="300"/>
              </a:spcBef>
              <a:spcAft>
                <a:spcPts val="300"/>
              </a:spcAft>
              <a:buClr>
                <a:schemeClr val="accent2"/>
              </a:buClr>
              <a:buFont typeface="Arial" panose="020B0604020202020204" pitchFamily="34" charset="0"/>
              <a:buChar char="•"/>
            </a:pPr>
            <a:r>
              <a:rPr lang="en-US" dirty="0"/>
              <a:t>Currency type </a:t>
            </a:r>
          </a:p>
          <a:p>
            <a:pPr marL="1027113" lvl="2" indent="-287338">
              <a:spcBef>
                <a:spcPts val="300"/>
              </a:spcBef>
              <a:spcAft>
                <a:spcPts val="300"/>
              </a:spcAft>
              <a:buClr>
                <a:schemeClr val="accent2"/>
              </a:buClr>
              <a:buFont typeface="Arial" panose="020B0604020202020204" pitchFamily="34" charset="0"/>
              <a:buChar char="•"/>
            </a:pPr>
            <a:r>
              <a:rPr lang="en-US" dirty="0"/>
              <a:t>Company code </a:t>
            </a:r>
          </a:p>
          <a:p>
            <a:pPr marL="1027113" lvl="2" indent="-287338">
              <a:spcBef>
                <a:spcPts val="300"/>
              </a:spcBef>
              <a:spcAft>
                <a:spcPts val="300"/>
              </a:spcAft>
              <a:buClr>
                <a:schemeClr val="accent2"/>
              </a:buClr>
              <a:buFont typeface="Arial" panose="020B0604020202020204" pitchFamily="34" charset="0"/>
              <a:buChar char="•"/>
            </a:pPr>
            <a:r>
              <a:rPr lang="en-US" dirty="0"/>
              <a:t>FIS annual rep. Structure </a:t>
            </a:r>
          </a:p>
          <a:p>
            <a:pPr marL="1027113" lvl="2" indent="-287338">
              <a:spcBef>
                <a:spcPts val="300"/>
              </a:spcBef>
              <a:spcAft>
                <a:spcPts val="300"/>
              </a:spcAft>
              <a:buClr>
                <a:schemeClr val="accent2"/>
              </a:buClr>
              <a:buFont typeface="Arial" panose="020B0604020202020204" pitchFamily="34" charset="0"/>
              <a:buChar char="•"/>
            </a:pPr>
            <a:r>
              <a:rPr lang="en-US" dirty="0"/>
              <a:t>Ledger</a:t>
            </a:r>
          </a:p>
          <a:p>
            <a:pPr marL="1027113" lvl="2" indent="-287338">
              <a:spcBef>
                <a:spcPts val="300"/>
              </a:spcBef>
              <a:spcAft>
                <a:spcPts val="300"/>
              </a:spcAft>
              <a:buClr>
                <a:schemeClr val="accent2"/>
              </a:buClr>
              <a:buFont typeface="Arial" panose="020B0604020202020204" pitchFamily="34" charset="0"/>
              <a:buChar char="•"/>
            </a:pPr>
            <a:r>
              <a:rPr lang="en-US" dirty="0"/>
              <a:t>Reporting Year</a:t>
            </a:r>
          </a:p>
          <a:p>
            <a:pPr marL="1027113" lvl="2" indent="-287338">
              <a:spcBef>
                <a:spcPts val="300"/>
              </a:spcBef>
              <a:spcAft>
                <a:spcPts val="300"/>
              </a:spcAft>
              <a:buClr>
                <a:schemeClr val="accent2"/>
              </a:buClr>
              <a:buFont typeface="Arial" panose="020B0604020202020204" pitchFamily="34" charset="0"/>
              <a:buChar char="•"/>
            </a:pPr>
            <a:r>
              <a:rPr lang="en-US" dirty="0"/>
              <a:t>Reporting Period form</a:t>
            </a:r>
          </a:p>
          <a:p>
            <a:pPr marL="1027113" lvl="2" indent="-287338">
              <a:spcBef>
                <a:spcPts val="300"/>
              </a:spcBef>
              <a:spcAft>
                <a:spcPts val="300"/>
              </a:spcAft>
              <a:buClr>
                <a:schemeClr val="accent2"/>
              </a:buClr>
              <a:buFont typeface="Arial" panose="020B0604020202020204" pitchFamily="34" charset="0"/>
              <a:buChar char="•"/>
            </a:pPr>
            <a:r>
              <a:rPr lang="en-US" dirty="0"/>
              <a:t>Reporting Period to</a:t>
            </a:r>
          </a:p>
          <a:p>
            <a:pPr marL="1027113" lvl="2" indent="-287338">
              <a:spcBef>
                <a:spcPts val="300"/>
              </a:spcBef>
              <a:spcAft>
                <a:spcPts val="300"/>
              </a:spcAft>
              <a:buClr>
                <a:schemeClr val="accent2"/>
              </a:buClr>
              <a:buFont typeface="Arial" panose="020B0604020202020204" pitchFamily="34" charset="0"/>
              <a:buChar char="•"/>
            </a:pPr>
            <a:r>
              <a:rPr lang="en-US" dirty="0"/>
              <a:t>Comparison Year</a:t>
            </a:r>
          </a:p>
          <a:p>
            <a:pPr marL="1027113" lvl="2" indent="-287338">
              <a:spcBef>
                <a:spcPts val="300"/>
              </a:spcBef>
              <a:spcAft>
                <a:spcPts val="300"/>
              </a:spcAft>
              <a:buClr>
                <a:schemeClr val="accent2"/>
              </a:buClr>
              <a:buFont typeface="Arial" panose="020B0604020202020204" pitchFamily="34" charset="0"/>
              <a:buChar char="•"/>
            </a:pPr>
            <a:r>
              <a:rPr lang="en-US" dirty="0"/>
              <a:t>Comparison Per. from</a:t>
            </a:r>
          </a:p>
          <a:p>
            <a:pPr marL="1027113" lvl="2" indent="-287338">
              <a:spcBef>
                <a:spcPts val="300"/>
              </a:spcBef>
              <a:spcAft>
                <a:spcPts val="300"/>
              </a:spcAft>
              <a:buClr>
                <a:schemeClr val="accent2"/>
              </a:buClr>
              <a:buFont typeface="Arial" panose="020B0604020202020204" pitchFamily="34" charset="0"/>
              <a:buChar char="•"/>
            </a:pPr>
            <a:r>
              <a:rPr lang="en-US" dirty="0"/>
              <a:t>Comparison Period to</a:t>
            </a:r>
          </a:p>
        </p:txBody>
      </p:sp>
    </p:spTree>
    <p:extLst>
      <p:ext uri="{BB962C8B-B14F-4D97-AF65-F5344CB8AC3E}">
        <p14:creationId xmlns:p14="http://schemas.microsoft.com/office/powerpoint/2010/main" val="76623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r>
              <a:rPr lang="en-US" dirty="0"/>
              <a:t>Year-End Closing Process</a:t>
            </a:r>
          </a:p>
        </p:txBody>
      </p:sp>
      <p:sp>
        <p:nvSpPr>
          <p:cNvPr id="11267" name="Content Placeholder 4"/>
          <p:cNvSpPr>
            <a:spLocks noGrp="1"/>
          </p:cNvSpPr>
          <p:nvPr>
            <p:ph idx="4294967295"/>
          </p:nvPr>
        </p:nvSpPr>
        <p:spPr>
          <a:xfrm>
            <a:off x="255239" y="980728"/>
            <a:ext cx="11660535" cy="1872208"/>
          </a:xfrm>
        </p:spPr>
        <p:txBody>
          <a:bodyPr/>
          <a:lstStyle/>
          <a:p>
            <a:pPr>
              <a:spcBef>
                <a:spcPts val="1200"/>
              </a:spcBef>
              <a:spcAft>
                <a:spcPts val="1200"/>
              </a:spcAft>
              <a:buFont typeface="Webdings" pitchFamily="18" charset="2"/>
              <a:buNone/>
            </a:pPr>
            <a:r>
              <a:rPr lang="en-US" sz="1800" b="1" dirty="0"/>
              <a:t>Closing activities for external purposes </a:t>
            </a:r>
            <a:r>
              <a:rPr lang="en-US" sz="1800" dirty="0"/>
              <a:t>include:</a:t>
            </a:r>
          </a:p>
          <a:p>
            <a:pPr marL="285750" indent="-285750">
              <a:spcBef>
                <a:spcPts val="1200"/>
              </a:spcBef>
              <a:spcAft>
                <a:spcPts val="1200"/>
              </a:spcAft>
              <a:buClr>
                <a:schemeClr val="accent1"/>
              </a:buClr>
              <a:buFont typeface="Wingdings" panose="05000000000000000000" pitchFamily="2" charset="2"/>
              <a:buChar char="§"/>
            </a:pPr>
            <a:r>
              <a:rPr lang="en-US" sz="1800" dirty="0"/>
              <a:t>FI - GR/IR clearing account analysis, receivables and payables reclassification, reconciliation of prior year to new year, and other adjustment postings.</a:t>
            </a:r>
          </a:p>
          <a:p>
            <a:pPr marL="285750" indent="-285750">
              <a:spcBef>
                <a:spcPts val="1200"/>
              </a:spcBef>
              <a:spcAft>
                <a:spcPts val="1200"/>
              </a:spcAft>
              <a:buClr>
                <a:schemeClr val="accent1"/>
              </a:buClr>
              <a:buFont typeface="Wingdings" panose="05000000000000000000" pitchFamily="2" charset="2"/>
              <a:buChar char="§"/>
            </a:pPr>
            <a:r>
              <a:rPr lang="en-US" sz="1800" dirty="0"/>
              <a:t>Technical - Final closing of the old period (AR/AP and G/L).</a:t>
            </a:r>
          </a:p>
          <a:p>
            <a:pPr marL="285750" indent="-285750">
              <a:spcBef>
                <a:spcPts val="1200"/>
              </a:spcBef>
              <a:spcAft>
                <a:spcPts val="1200"/>
              </a:spcAft>
              <a:buClr>
                <a:schemeClr val="accent1"/>
              </a:buClr>
              <a:buFont typeface="Wingdings" panose="05000000000000000000" pitchFamily="2" charset="2"/>
              <a:buChar char="§"/>
            </a:pPr>
            <a:r>
              <a:rPr lang="en-US" sz="1800" dirty="0"/>
              <a:t>FI/CO - Creating external and internal reports.</a:t>
            </a:r>
          </a:p>
        </p:txBody>
      </p:sp>
    </p:spTree>
    <p:extLst>
      <p:ext uri="{BB962C8B-B14F-4D97-AF65-F5344CB8AC3E}">
        <p14:creationId xmlns:p14="http://schemas.microsoft.com/office/powerpoint/2010/main" val="10411669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F08C-75DD-496D-B5EC-3B1C6CAD9691}"/>
              </a:ext>
            </a:extLst>
          </p:cNvPr>
          <p:cNvSpPr>
            <a:spLocks noGrp="1"/>
          </p:cNvSpPr>
          <p:nvPr>
            <p:ph type="title"/>
          </p:nvPr>
        </p:nvSpPr>
        <p:spPr/>
        <p:txBody>
          <a:bodyPr/>
          <a:lstStyle/>
          <a:p>
            <a:r>
              <a:rPr lang="en-US" dirty="0"/>
              <a:t>Report S_PL0_86000028</a:t>
            </a:r>
          </a:p>
        </p:txBody>
      </p:sp>
      <p:sp>
        <p:nvSpPr>
          <p:cNvPr id="3" name="Content Placeholder 2">
            <a:extLst>
              <a:ext uri="{FF2B5EF4-FFF2-40B4-BE49-F238E27FC236}">
                <a16:creationId xmlns:a16="http://schemas.microsoft.com/office/drawing/2014/main" id="{A76A8A50-E89E-4DC6-B454-D8C6B827F1AC}"/>
              </a:ext>
            </a:extLst>
          </p:cNvPr>
          <p:cNvSpPr>
            <a:spLocks noGrp="1"/>
          </p:cNvSpPr>
          <p:nvPr>
            <p:ph idx="4294967295"/>
          </p:nvPr>
        </p:nvSpPr>
        <p:spPr>
          <a:xfrm>
            <a:off x="5128828" y="989137"/>
            <a:ext cx="1983084" cy="423639"/>
          </a:xfrm>
        </p:spPr>
        <p:txBody>
          <a:bodyPr/>
          <a:lstStyle/>
          <a:p>
            <a:r>
              <a:rPr lang="en-US" dirty="0"/>
              <a:t>Input Screen</a:t>
            </a:r>
          </a:p>
        </p:txBody>
      </p:sp>
      <p:pic>
        <p:nvPicPr>
          <p:cNvPr id="5" name="Content Placeholder 6">
            <a:extLst>
              <a:ext uri="{FF2B5EF4-FFF2-40B4-BE49-F238E27FC236}">
                <a16:creationId xmlns:a16="http://schemas.microsoft.com/office/drawing/2014/main" id="{5450C4BD-C01E-4062-93B0-FC09596B9AD3}"/>
              </a:ext>
            </a:extLst>
          </p:cNvPr>
          <p:cNvPicPr>
            <a:picLocks noChangeAspect="1"/>
          </p:cNvPicPr>
          <p:nvPr/>
        </p:nvPicPr>
        <p:blipFill>
          <a:blip r:embed="rId2" cstate="print"/>
          <a:stretch>
            <a:fillRect/>
          </a:stretch>
        </p:blipFill>
        <p:spPr bwMode="auto">
          <a:xfrm>
            <a:off x="2999656" y="1658069"/>
            <a:ext cx="6267552" cy="4867275"/>
          </a:xfrm>
          <a:prstGeom prst="rect">
            <a:avLst/>
          </a:prstGeom>
          <a:noFill/>
          <a:ln w="9525">
            <a:noFill/>
            <a:miter lim="800000"/>
            <a:headEnd/>
            <a:tailEnd/>
          </a:ln>
        </p:spPr>
      </p:pic>
    </p:spTree>
    <p:extLst>
      <p:ext uri="{BB962C8B-B14F-4D97-AF65-F5344CB8AC3E}">
        <p14:creationId xmlns:p14="http://schemas.microsoft.com/office/powerpoint/2010/main" val="197477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Output</a:t>
            </a:r>
          </a:p>
        </p:txBody>
      </p:sp>
      <p:pic>
        <p:nvPicPr>
          <p:cNvPr id="4" name="Content Placeholder 6">
            <a:extLst>
              <a:ext uri="{FF2B5EF4-FFF2-40B4-BE49-F238E27FC236}">
                <a16:creationId xmlns:a16="http://schemas.microsoft.com/office/drawing/2014/main" id="{D43C765C-9173-4372-BEB4-CA31D6FC2A92}"/>
              </a:ext>
            </a:extLst>
          </p:cNvPr>
          <p:cNvPicPr>
            <a:picLocks noChangeAspect="1"/>
          </p:cNvPicPr>
          <p:nvPr/>
        </p:nvPicPr>
        <p:blipFill>
          <a:blip r:embed="rId2" cstate="print"/>
          <a:stretch>
            <a:fillRect/>
          </a:stretch>
        </p:blipFill>
        <p:spPr bwMode="auto">
          <a:xfrm>
            <a:off x="2143126" y="1034345"/>
            <a:ext cx="7991475" cy="5346983"/>
          </a:xfrm>
          <a:prstGeom prst="rect">
            <a:avLst/>
          </a:prstGeom>
          <a:noFill/>
          <a:ln w="9525">
            <a:noFill/>
            <a:miter lim="800000"/>
            <a:headEnd/>
            <a:tailEnd/>
          </a:ln>
        </p:spPr>
      </p:pic>
    </p:spTree>
    <p:extLst>
      <p:ext uri="{BB962C8B-B14F-4D97-AF65-F5344CB8AC3E}">
        <p14:creationId xmlns:p14="http://schemas.microsoft.com/office/powerpoint/2010/main" val="3396674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C8F7-739C-4E0F-9B08-C8F87698B43B}"/>
              </a:ext>
            </a:extLst>
          </p:cNvPr>
          <p:cNvSpPr>
            <a:spLocks noGrp="1"/>
          </p:cNvSpPr>
          <p:nvPr>
            <p:ph type="title"/>
          </p:nvPr>
        </p:nvSpPr>
        <p:spPr/>
        <p:txBody>
          <a:bodyPr/>
          <a:lstStyle/>
          <a:p>
            <a:r>
              <a:rPr lang="en-US" dirty="0"/>
              <a:t>Report S_ALR_87012249 - Actual/Actual Comparison for Year</a:t>
            </a:r>
          </a:p>
        </p:txBody>
      </p:sp>
      <p:sp>
        <p:nvSpPr>
          <p:cNvPr id="4" name="Rectangle 3"/>
          <p:cNvSpPr/>
          <p:nvPr/>
        </p:nvSpPr>
        <p:spPr>
          <a:xfrm>
            <a:off x="227013" y="1124744"/>
            <a:ext cx="11688762" cy="3385542"/>
          </a:xfrm>
          <a:prstGeom prst="rect">
            <a:avLst/>
          </a:prstGeom>
        </p:spPr>
        <p:txBody>
          <a:bodyPr wrap="square">
            <a:spAutoFit/>
          </a:bodyPr>
          <a:lstStyle/>
          <a:p>
            <a:pPr>
              <a:spcBef>
                <a:spcPts val="600"/>
              </a:spcBef>
              <a:spcAft>
                <a:spcPts val="600"/>
              </a:spcAft>
            </a:pPr>
            <a:r>
              <a:rPr lang="en-US" b="1" dirty="0"/>
              <a:t>Steps to execute the report</a:t>
            </a:r>
          </a:p>
          <a:p>
            <a:pPr marL="574675" lvl="1" indent="-287338">
              <a:spcBef>
                <a:spcPts val="600"/>
              </a:spcBef>
              <a:spcAft>
                <a:spcPts val="600"/>
              </a:spcAft>
              <a:buClr>
                <a:schemeClr val="accent1"/>
              </a:buClr>
              <a:buFont typeface="Wingdings" panose="05000000000000000000" pitchFamily="2" charset="2"/>
              <a:buChar char="§"/>
            </a:pPr>
            <a:r>
              <a:rPr lang="en-US" dirty="0"/>
              <a:t>Use T-Code S_ALR_87012249 and hit enter key</a:t>
            </a:r>
          </a:p>
          <a:p>
            <a:pPr marL="574675" lvl="1" indent="-287338">
              <a:spcBef>
                <a:spcPts val="600"/>
              </a:spcBef>
              <a:spcAft>
                <a:spcPts val="600"/>
              </a:spcAft>
              <a:buClr>
                <a:schemeClr val="accent1"/>
              </a:buClr>
              <a:buFont typeface="Wingdings" panose="05000000000000000000" pitchFamily="2" charset="2"/>
              <a:buChar char="§"/>
            </a:pPr>
            <a:r>
              <a:rPr lang="en-US" dirty="0"/>
              <a:t>Provide the following input parameters and execute the report to view the details</a:t>
            </a:r>
          </a:p>
          <a:p>
            <a:pPr marL="860425" lvl="2" indent="-285750">
              <a:spcBef>
                <a:spcPts val="600"/>
              </a:spcBef>
              <a:spcAft>
                <a:spcPts val="600"/>
              </a:spcAft>
              <a:buClr>
                <a:schemeClr val="accent2"/>
              </a:buClr>
              <a:buFont typeface="Arial" panose="020B0604020202020204" pitchFamily="34" charset="0"/>
              <a:buChar char="•"/>
            </a:pPr>
            <a:r>
              <a:rPr lang="en-US" dirty="0"/>
              <a:t>Company code </a:t>
            </a:r>
          </a:p>
          <a:p>
            <a:pPr marL="860425" lvl="2" indent="-285750">
              <a:spcBef>
                <a:spcPts val="600"/>
              </a:spcBef>
              <a:spcAft>
                <a:spcPts val="600"/>
              </a:spcAft>
              <a:buClr>
                <a:schemeClr val="accent2"/>
              </a:buClr>
              <a:buFont typeface="Arial" panose="020B0604020202020204" pitchFamily="34" charset="0"/>
              <a:buChar char="•"/>
            </a:pPr>
            <a:r>
              <a:rPr lang="en-US" dirty="0"/>
              <a:t>FIS annual rep. Structure </a:t>
            </a:r>
          </a:p>
          <a:p>
            <a:pPr marL="860425" lvl="2" indent="-285750">
              <a:spcBef>
                <a:spcPts val="600"/>
              </a:spcBef>
              <a:spcAft>
                <a:spcPts val="600"/>
              </a:spcAft>
              <a:buClr>
                <a:schemeClr val="accent2"/>
              </a:buClr>
              <a:buFont typeface="Arial" panose="020B0604020202020204" pitchFamily="34" charset="0"/>
              <a:buChar char="•"/>
            </a:pPr>
            <a:r>
              <a:rPr lang="en-US" dirty="0"/>
              <a:t>Currency type </a:t>
            </a:r>
          </a:p>
          <a:p>
            <a:pPr marL="860425" lvl="2" indent="-285750">
              <a:spcBef>
                <a:spcPts val="600"/>
              </a:spcBef>
              <a:spcAft>
                <a:spcPts val="600"/>
              </a:spcAft>
              <a:buClr>
                <a:schemeClr val="accent2"/>
              </a:buClr>
              <a:buFont typeface="Arial" panose="020B0604020202020204" pitchFamily="34" charset="0"/>
              <a:buChar char="•"/>
            </a:pPr>
            <a:r>
              <a:rPr lang="en-US" dirty="0"/>
              <a:t>Fiscal year </a:t>
            </a:r>
          </a:p>
          <a:p>
            <a:pPr marL="860425" lvl="2" indent="-285750">
              <a:spcBef>
                <a:spcPts val="600"/>
              </a:spcBef>
              <a:spcAft>
                <a:spcPts val="600"/>
              </a:spcAft>
              <a:buClr>
                <a:schemeClr val="accent2"/>
              </a:buClr>
              <a:buFont typeface="Arial" panose="020B0604020202020204" pitchFamily="34" charset="0"/>
              <a:buChar char="•"/>
            </a:pPr>
            <a:r>
              <a:rPr lang="en-US" dirty="0"/>
              <a:t>Classic drilldown report - Selected</a:t>
            </a:r>
          </a:p>
        </p:txBody>
      </p:sp>
    </p:spTree>
    <p:extLst>
      <p:ext uri="{BB962C8B-B14F-4D97-AF65-F5344CB8AC3E}">
        <p14:creationId xmlns:p14="http://schemas.microsoft.com/office/powerpoint/2010/main" val="2534213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8A68-768D-4A16-9EE2-2CB7522DDC0C}"/>
              </a:ext>
            </a:extLst>
          </p:cNvPr>
          <p:cNvSpPr>
            <a:spLocks noGrp="1"/>
          </p:cNvSpPr>
          <p:nvPr>
            <p:ph type="title"/>
          </p:nvPr>
        </p:nvSpPr>
        <p:spPr/>
        <p:txBody>
          <a:bodyPr/>
          <a:lstStyle/>
          <a:p>
            <a:r>
              <a:rPr lang="en-US" dirty="0"/>
              <a:t>Report S_ALR_87012249 - Actual/Actual Comparison for Year</a:t>
            </a:r>
            <a:br>
              <a:rPr lang="en-US" dirty="0"/>
            </a:br>
            <a:endParaRPr lang="en-US" dirty="0"/>
          </a:p>
        </p:txBody>
      </p:sp>
      <p:sp>
        <p:nvSpPr>
          <p:cNvPr id="3" name="Content Placeholder 2">
            <a:extLst>
              <a:ext uri="{FF2B5EF4-FFF2-40B4-BE49-F238E27FC236}">
                <a16:creationId xmlns:a16="http://schemas.microsoft.com/office/drawing/2014/main" id="{B3F18C5F-CFFD-4F7E-81ED-CE5FDD09E149}"/>
              </a:ext>
            </a:extLst>
          </p:cNvPr>
          <p:cNvSpPr>
            <a:spLocks noGrp="1"/>
          </p:cNvSpPr>
          <p:nvPr>
            <p:ph idx="4294967295"/>
          </p:nvPr>
        </p:nvSpPr>
        <p:spPr>
          <a:xfrm>
            <a:off x="5159896" y="980728"/>
            <a:ext cx="1913095" cy="354013"/>
          </a:xfrm>
        </p:spPr>
        <p:txBody>
          <a:bodyPr/>
          <a:lstStyle/>
          <a:p>
            <a:r>
              <a:rPr lang="en-US" dirty="0"/>
              <a:t>Input Screen</a:t>
            </a:r>
          </a:p>
        </p:txBody>
      </p:sp>
      <p:pic>
        <p:nvPicPr>
          <p:cNvPr id="5" name="Content Placeholder 3">
            <a:extLst>
              <a:ext uri="{FF2B5EF4-FFF2-40B4-BE49-F238E27FC236}">
                <a16:creationId xmlns:a16="http://schemas.microsoft.com/office/drawing/2014/main" id="{191C2A77-C6D0-4708-84CF-1EF9D3F44795}"/>
              </a:ext>
            </a:extLst>
          </p:cNvPr>
          <p:cNvPicPr>
            <a:picLocks noChangeAspect="1"/>
          </p:cNvPicPr>
          <p:nvPr/>
        </p:nvPicPr>
        <p:blipFill>
          <a:blip r:embed="rId2" cstate="print"/>
          <a:stretch>
            <a:fillRect/>
          </a:stretch>
        </p:blipFill>
        <p:spPr bwMode="auto">
          <a:xfrm>
            <a:off x="2711624" y="1623675"/>
            <a:ext cx="6748102" cy="4685645"/>
          </a:xfrm>
          <a:prstGeom prst="rect">
            <a:avLst/>
          </a:prstGeom>
          <a:noFill/>
          <a:ln w="9525">
            <a:noFill/>
            <a:miter lim="800000"/>
            <a:headEnd/>
            <a:tailEnd/>
          </a:ln>
        </p:spPr>
      </p:pic>
    </p:spTree>
    <p:extLst>
      <p:ext uri="{BB962C8B-B14F-4D97-AF65-F5344CB8AC3E}">
        <p14:creationId xmlns:p14="http://schemas.microsoft.com/office/powerpoint/2010/main" val="1268675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Picture 3">
            <a:extLst>
              <a:ext uri="{FF2B5EF4-FFF2-40B4-BE49-F238E27FC236}">
                <a16:creationId xmlns:a16="http://schemas.microsoft.com/office/drawing/2014/main" id="{E8E04343-C0B1-4EC0-91BB-F54D5485E39A}"/>
              </a:ext>
            </a:extLst>
          </p:cNvPr>
          <p:cNvPicPr>
            <a:picLocks noChangeAspect="1"/>
          </p:cNvPicPr>
          <p:nvPr/>
        </p:nvPicPr>
        <p:blipFill>
          <a:blip r:embed="rId2" cstate="print"/>
          <a:stretch>
            <a:fillRect/>
          </a:stretch>
        </p:blipFill>
        <p:spPr>
          <a:xfrm>
            <a:off x="2743200" y="1025783"/>
            <a:ext cx="6622062" cy="5427553"/>
          </a:xfrm>
          <a:prstGeom prst="rect">
            <a:avLst/>
          </a:prstGeom>
        </p:spPr>
      </p:pic>
    </p:spTree>
    <p:extLst>
      <p:ext uri="{BB962C8B-B14F-4D97-AF65-F5344CB8AC3E}">
        <p14:creationId xmlns:p14="http://schemas.microsoft.com/office/powerpoint/2010/main" val="30551423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Closing Activities</a:t>
            </a:r>
          </a:p>
        </p:txBody>
      </p:sp>
      <p:sp>
        <p:nvSpPr>
          <p:cNvPr id="3" name="Rectangle 2"/>
          <p:cNvSpPr/>
          <p:nvPr/>
        </p:nvSpPr>
        <p:spPr>
          <a:xfrm>
            <a:off x="7536160" y="1412776"/>
            <a:ext cx="3904787" cy="3877985"/>
          </a:xfrm>
          <a:prstGeom prst="rect">
            <a:avLst/>
          </a:prstGeom>
        </p:spPr>
        <p:txBody>
          <a:bodyPr wrap="none">
            <a:spAutoFit/>
          </a:bodyPr>
          <a:lstStyle/>
          <a:p>
            <a:pPr marL="285750" lvl="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Overview of Closing Activities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Balance Confirmation</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Value Adjustments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Regrouping</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Financial Statement Versions</a:t>
            </a:r>
          </a:p>
          <a:p>
            <a:pPr marL="285750" indent="-285750">
              <a:spcBef>
                <a:spcPts val="1200"/>
              </a:spcBef>
              <a:spcAft>
                <a:spcPts val="1200"/>
              </a:spcAft>
              <a:buClr>
                <a:schemeClr val="accent1"/>
              </a:buClr>
              <a:buFont typeface="Wingdings" panose="05000000000000000000" pitchFamily="2" charset="2"/>
              <a:buChar char="§"/>
            </a:pPr>
            <a:r>
              <a:rPr lang="en-US" dirty="0">
                <a:solidFill>
                  <a:schemeClr val="bg1">
                    <a:lumMod val="65000"/>
                  </a:schemeClr>
                </a:solidFill>
              </a:rPr>
              <a:t>FI  Year End Reports </a:t>
            </a:r>
          </a:p>
          <a:p>
            <a:pPr marL="285750" indent="-285750">
              <a:spcBef>
                <a:spcPts val="1200"/>
              </a:spcBef>
              <a:spcAft>
                <a:spcPts val="1200"/>
              </a:spcAft>
              <a:buClr>
                <a:schemeClr val="accent1"/>
              </a:buClr>
              <a:buFont typeface="Wingdings" panose="05000000000000000000" pitchFamily="2" charset="2"/>
              <a:buChar char="§"/>
            </a:pPr>
            <a:r>
              <a:rPr lang="en-US" dirty="0"/>
              <a:t>Important FI tables</a:t>
            </a:r>
          </a:p>
        </p:txBody>
      </p:sp>
    </p:spTree>
    <p:extLst>
      <p:ext uri="{BB962C8B-B14F-4D97-AF65-F5344CB8AC3E}">
        <p14:creationId xmlns:p14="http://schemas.microsoft.com/office/powerpoint/2010/main" val="25918286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822C-5756-43F6-9A62-6914A3E22C73}"/>
              </a:ext>
            </a:extLst>
          </p:cNvPr>
          <p:cNvSpPr>
            <a:spLocks noGrp="1"/>
          </p:cNvSpPr>
          <p:nvPr>
            <p:ph type="title"/>
          </p:nvPr>
        </p:nvSpPr>
        <p:spPr/>
        <p:txBody>
          <a:bodyPr/>
          <a:lstStyle/>
          <a:p>
            <a:r>
              <a:rPr lang="en-US" dirty="0"/>
              <a:t>SAP FI – Important Tables</a:t>
            </a:r>
          </a:p>
        </p:txBody>
      </p:sp>
      <p:sp>
        <p:nvSpPr>
          <p:cNvPr id="3" name="Content Placeholder 2">
            <a:extLst>
              <a:ext uri="{FF2B5EF4-FFF2-40B4-BE49-F238E27FC236}">
                <a16:creationId xmlns:a16="http://schemas.microsoft.com/office/drawing/2014/main" id="{7E3CB7DD-96C6-4656-A5E9-D43ECBC45B44}"/>
              </a:ext>
            </a:extLst>
          </p:cNvPr>
          <p:cNvSpPr>
            <a:spLocks noGrp="1"/>
          </p:cNvSpPr>
          <p:nvPr>
            <p:ph idx="4294967295"/>
          </p:nvPr>
        </p:nvSpPr>
        <p:spPr>
          <a:xfrm>
            <a:off x="227014" y="1551384"/>
            <a:ext cx="3420714" cy="797496"/>
          </a:xfrm>
        </p:spPr>
        <p:txBody>
          <a:bodyPr/>
          <a:lstStyle/>
          <a:p>
            <a:r>
              <a:rPr lang="en-US" sz="1800" b="1" i="1" dirty="0"/>
              <a:t>G/L Accounts  - Master Data</a:t>
            </a:r>
          </a:p>
        </p:txBody>
      </p:sp>
      <p:pic>
        <p:nvPicPr>
          <p:cNvPr id="4" name="Picture 3">
            <a:extLst>
              <a:ext uri="{FF2B5EF4-FFF2-40B4-BE49-F238E27FC236}">
                <a16:creationId xmlns:a16="http://schemas.microsoft.com/office/drawing/2014/main" id="{CC031A85-0622-4465-85CC-D88469A5C76D}"/>
              </a:ext>
            </a:extLst>
          </p:cNvPr>
          <p:cNvPicPr>
            <a:picLocks noChangeAspect="1"/>
          </p:cNvPicPr>
          <p:nvPr/>
        </p:nvPicPr>
        <p:blipFill>
          <a:blip r:embed="rId2" cstate="print"/>
          <a:stretch>
            <a:fillRect/>
          </a:stretch>
        </p:blipFill>
        <p:spPr>
          <a:xfrm>
            <a:off x="3791744" y="1268413"/>
            <a:ext cx="4629150" cy="1514259"/>
          </a:xfrm>
          <a:prstGeom prst="rect">
            <a:avLst/>
          </a:prstGeom>
          <a:ln w="12700">
            <a:solidFill>
              <a:schemeClr val="tx1"/>
            </a:solidFill>
          </a:ln>
        </p:spPr>
      </p:pic>
      <p:pic>
        <p:nvPicPr>
          <p:cNvPr id="5" name="Picture 4">
            <a:extLst>
              <a:ext uri="{FF2B5EF4-FFF2-40B4-BE49-F238E27FC236}">
                <a16:creationId xmlns:a16="http://schemas.microsoft.com/office/drawing/2014/main" id="{EAD7D054-0048-4F7A-9A5D-87690BFDA0A4}"/>
              </a:ext>
            </a:extLst>
          </p:cNvPr>
          <p:cNvPicPr>
            <a:picLocks noChangeAspect="1"/>
          </p:cNvPicPr>
          <p:nvPr/>
        </p:nvPicPr>
        <p:blipFill>
          <a:blip r:embed="rId3" cstate="print"/>
          <a:stretch>
            <a:fillRect/>
          </a:stretch>
        </p:blipFill>
        <p:spPr>
          <a:xfrm>
            <a:off x="3863752" y="3020144"/>
            <a:ext cx="4536504" cy="3505200"/>
          </a:xfrm>
          <a:prstGeom prst="rect">
            <a:avLst/>
          </a:prstGeom>
          <a:ln w="12700">
            <a:solidFill>
              <a:schemeClr val="tx1"/>
            </a:solidFill>
          </a:ln>
        </p:spPr>
      </p:pic>
      <p:sp>
        <p:nvSpPr>
          <p:cNvPr id="6" name="Rectangle 5"/>
          <p:cNvSpPr/>
          <p:nvPr/>
        </p:nvSpPr>
        <p:spPr>
          <a:xfrm>
            <a:off x="247615" y="3923764"/>
            <a:ext cx="2392001" cy="369332"/>
          </a:xfrm>
          <a:prstGeom prst="rect">
            <a:avLst/>
          </a:prstGeom>
        </p:spPr>
        <p:txBody>
          <a:bodyPr wrap="none">
            <a:spAutoFit/>
          </a:bodyPr>
          <a:lstStyle/>
          <a:p>
            <a:r>
              <a:rPr lang="en-US" b="1" dirty="0"/>
              <a:t>Customer Master</a:t>
            </a:r>
          </a:p>
        </p:txBody>
      </p:sp>
    </p:spTree>
    <p:extLst>
      <p:ext uri="{BB962C8B-B14F-4D97-AF65-F5344CB8AC3E}">
        <p14:creationId xmlns:p14="http://schemas.microsoft.com/office/powerpoint/2010/main" val="673382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18840-B713-4AF7-A0FC-E71601E81439}"/>
              </a:ext>
            </a:extLst>
          </p:cNvPr>
          <p:cNvSpPr>
            <a:spLocks noGrp="1"/>
          </p:cNvSpPr>
          <p:nvPr>
            <p:ph type="title"/>
          </p:nvPr>
        </p:nvSpPr>
        <p:spPr/>
        <p:txBody>
          <a:bodyPr/>
          <a:lstStyle/>
          <a:p>
            <a:r>
              <a:rPr lang="en-US" dirty="0"/>
              <a:t>SAP FI – Important Tables</a:t>
            </a:r>
          </a:p>
        </p:txBody>
      </p:sp>
      <p:sp>
        <p:nvSpPr>
          <p:cNvPr id="3" name="Content Placeholder 2">
            <a:extLst>
              <a:ext uri="{FF2B5EF4-FFF2-40B4-BE49-F238E27FC236}">
                <a16:creationId xmlns:a16="http://schemas.microsoft.com/office/drawing/2014/main" id="{ADE51F00-67F3-4DE5-B5F3-EFAEE685BE1B}"/>
              </a:ext>
            </a:extLst>
          </p:cNvPr>
          <p:cNvSpPr>
            <a:spLocks noGrp="1"/>
          </p:cNvSpPr>
          <p:nvPr>
            <p:ph idx="4294967295"/>
          </p:nvPr>
        </p:nvSpPr>
        <p:spPr>
          <a:xfrm>
            <a:off x="695400" y="1916832"/>
            <a:ext cx="2302843" cy="431701"/>
          </a:xfrm>
        </p:spPr>
        <p:txBody>
          <a:bodyPr/>
          <a:lstStyle/>
          <a:p>
            <a:r>
              <a:rPr lang="en-US" sz="1800" b="1" dirty="0"/>
              <a:t>Vendor Master</a:t>
            </a:r>
            <a:endParaRPr lang="en-US" b="1" dirty="0"/>
          </a:p>
        </p:txBody>
      </p:sp>
      <p:pic>
        <p:nvPicPr>
          <p:cNvPr id="4" name="Picture 3">
            <a:extLst>
              <a:ext uri="{FF2B5EF4-FFF2-40B4-BE49-F238E27FC236}">
                <a16:creationId xmlns:a16="http://schemas.microsoft.com/office/drawing/2014/main" id="{F3B3690E-4738-4451-AC2F-34597C25D3A7}"/>
              </a:ext>
            </a:extLst>
          </p:cNvPr>
          <p:cNvPicPr>
            <a:picLocks noChangeAspect="1"/>
          </p:cNvPicPr>
          <p:nvPr/>
        </p:nvPicPr>
        <p:blipFill>
          <a:blip r:embed="rId2" cstate="print"/>
          <a:stretch>
            <a:fillRect/>
          </a:stretch>
        </p:blipFill>
        <p:spPr>
          <a:xfrm>
            <a:off x="4007768" y="980728"/>
            <a:ext cx="4194629" cy="2752725"/>
          </a:xfrm>
          <a:prstGeom prst="rect">
            <a:avLst/>
          </a:prstGeom>
          <a:ln w="12700">
            <a:solidFill>
              <a:schemeClr val="tx1"/>
            </a:solidFill>
          </a:ln>
        </p:spPr>
      </p:pic>
      <p:pic>
        <p:nvPicPr>
          <p:cNvPr id="5" name="Picture 4">
            <a:extLst>
              <a:ext uri="{FF2B5EF4-FFF2-40B4-BE49-F238E27FC236}">
                <a16:creationId xmlns:a16="http://schemas.microsoft.com/office/drawing/2014/main" id="{90C97866-EB22-4E56-8895-67FCF60F3233}"/>
              </a:ext>
            </a:extLst>
          </p:cNvPr>
          <p:cNvPicPr>
            <a:picLocks noChangeAspect="1"/>
          </p:cNvPicPr>
          <p:nvPr/>
        </p:nvPicPr>
        <p:blipFill>
          <a:blip r:embed="rId3" cstate="print"/>
          <a:stretch>
            <a:fillRect/>
          </a:stretch>
        </p:blipFill>
        <p:spPr>
          <a:xfrm>
            <a:off x="3800475" y="4653136"/>
            <a:ext cx="4591050" cy="885825"/>
          </a:xfrm>
          <a:prstGeom prst="rect">
            <a:avLst/>
          </a:prstGeom>
          <a:ln w="12700">
            <a:solidFill>
              <a:schemeClr val="tx1"/>
            </a:solidFill>
          </a:ln>
        </p:spPr>
      </p:pic>
      <p:sp>
        <p:nvSpPr>
          <p:cNvPr id="6" name="Rectangle 5"/>
          <p:cNvSpPr/>
          <p:nvPr/>
        </p:nvSpPr>
        <p:spPr>
          <a:xfrm>
            <a:off x="1055440" y="4797152"/>
            <a:ext cx="1512168" cy="369332"/>
          </a:xfrm>
          <a:prstGeom prst="rect">
            <a:avLst/>
          </a:prstGeom>
        </p:spPr>
        <p:txBody>
          <a:bodyPr wrap="square">
            <a:spAutoFit/>
          </a:bodyPr>
          <a:lstStyle/>
          <a:p>
            <a:r>
              <a:rPr lang="en-US" b="1" dirty="0"/>
              <a:t>Bank data</a:t>
            </a:r>
          </a:p>
        </p:txBody>
      </p:sp>
    </p:spTree>
    <p:extLst>
      <p:ext uri="{BB962C8B-B14F-4D97-AF65-F5344CB8AC3E}">
        <p14:creationId xmlns:p14="http://schemas.microsoft.com/office/powerpoint/2010/main" val="40932483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B20D-114A-46E4-9803-3B26B1A9594E}"/>
              </a:ext>
            </a:extLst>
          </p:cNvPr>
          <p:cNvSpPr>
            <a:spLocks noGrp="1"/>
          </p:cNvSpPr>
          <p:nvPr>
            <p:ph type="title"/>
          </p:nvPr>
        </p:nvSpPr>
        <p:spPr/>
        <p:txBody>
          <a:bodyPr/>
          <a:lstStyle/>
          <a:p>
            <a:r>
              <a:rPr lang="en-US" dirty="0"/>
              <a:t>SAP FI – Important Tables</a:t>
            </a:r>
          </a:p>
        </p:txBody>
      </p:sp>
      <p:sp>
        <p:nvSpPr>
          <p:cNvPr id="3" name="Content Placeholder 2">
            <a:extLst>
              <a:ext uri="{FF2B5EF4-FFF2-40B4-BE49-F238E27FC236}">
                <a16:creationId xmlns:a16="http://schemas.microsoft.com/office/drawing/2014/main" id="{E2F79AD2-0633-447F-A03D-A88E5AD2BB24}"/>
              </a:ext>
            </a:extLst>
          </p:cNvPr>
          <p:cNvSpPr>
            <a:spLocks noGrp="1"/>
          </p:cNvSpPr>
          <p:nvPr>
            <p:ph idx="4294967295"/>
          </p:nvPr>
        </p:nvSpPr>
        <p:spPr>
          <a:xfrm>
            <a:off x="216024" y="1486619"/>
            <a:ext cx="3143672" cy="430213"/>
          </a:xfrm>
        </p:spPr>
        <p:txBody>
          <a:bodyPr/>
          <a:lstStyle/>
          <a:p>
            <a:r>
              <a:rPr lang="en-US" sz="1800" b="1" dirty="0"/>
              <a:t>Accounting documents</a:t>
            </a:r>
          </a:p>
          <a:p>
            <a:endParaRPr lang="en-US" dirty="0"/>
          </a:p>
        </p:txBody>
      </p:sp>
      <p:pic>
        <p:nvPicPr>
          <p:cNvPr id="4" name="Picture 3">
            <a:extLst>
              <a:ext uri="{FF2B5EF4-FFF2-40B4-BE49-F238E27FC236}">
                <a16:creationId xmlns:a16="http://schemas.microsoft.com/office/drawing/2014/main" id="{32B229C6-86E0-4E99-924B-8669EDD00D3B}"/>
              </a:ext>
            </a:extLst>
          </p:cNvPr>
          <p:cNvPicPr>
            <a:picLocks noChangeAspect="1"/>
          </p:cNvPicPr>
          <p:nvPr/>
        </p:nvPicPr>
        <p:blipFill>
          <a:blip r:embed="rId2" cstate="print"/>
          <a:stretch>
            <a:fillRect/>
          </a:stretch>
        </p:blipFill>
        <p:spPr>
          <a:xfrm>
            <a:off x="3719736" y="980728"/>
            <a:ext cx="4752975" cy="3914775"/>
          </a:xfrm>
          <a:prstGeom prst="rect">
            <a:avLst/>
          </a:prstGeom>
          <a:ln w="12700">
            <a:solidFill>
              <a:schemeClr val="tx1"/>
            </a:solidFill>
          </a:ln>
        </p:spPr>
      </p:pic>
      <p:pic>
        <p:nvPicPr>
          <p:cNvPr id="5" name="Picture 4">
            <a:extLst>
              <a:ext uri="{FF2B5EF4-FFF2-40B4-BE49-F238E27FC236}">
                <a16:creationId xmlns:a16="http://schemas.microsoft.com/office/drawing/2014/main" id="{EF13573B-C104-43C1-95DF-069BC92211EB}"/>
              </a:ext>
            </a:extLst>
          </p:cNvPr>
          <p:cNvPicPr>
            <a:picLocks noChangeAspect="1"/>
          </p:cNvPicPr>
          <p:nvPr/>
        </p:nvPicPr>
        <p:blipFill>
          <a:blip r:embed="rId3" cstate="print"/>
          <a:stretch>
            <a:fillRect/>
          </a:stretch>
        </p:blipFill>
        <p:spPr>
          <a:xfrm>
            <a:off x="3719736" y="5132412"/>
            <a:ext cx="4752528" cy="1104900"/>
          </a:xfrm>
          <a:prstGeom prst="rect">
            <a:avLst/>
          </a:prstGeom>
          <a:ln w="12700">
            <a:solidFill>
              <a:schemeClr val="tx1"/>
            </a:solidFill>
          </a:ln>
        </p:spPr>
      </p:pic>
      <p:sp>
        <p:nvSpPr>
          <p:cNvPr id="6" name="Rectangle 5"/>
          <p:cNvSpPr/>
          <p:nvPr/>
        </p:nvSpPr>
        <p:spPr>
          <a:xfrm>
            <a:off x="911424" y="5373216"/>
            <a:ext cx="1917513" cy="369332"/>
          </a:xfrm>
          <a:prstGeom prst="rect">
            <a:avLst/>
          </a:prstGeom>
        </p:spPr>
        <p:txBody>
          <a:bodyPr wrap="none">
            <a:spAutoFit/>
          </a:bodyPr>
          <a:lstStyle/>
          <a:p>
            <a:r>
              <a:rPr lang="en-US" b="1" dirty="0"/>
              <a:t>Payment Run</a:t>
            </a:r>
          </a:p>
        </p:txBody>
      </p:sp>
    </p:spTree>
    <p:extLst>
      <p:ext uri="{BB962C8B-B14F-4D97-AF65-F5344CB8AC3E}">
        <p14:creationId xmlns:p14="http://schemas.microsoft.com/office/powerpoint/2010/main" val="2865194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for Closing Activities</a:t>
            </a:r>
          </a:p>
        </p:txBody>
      </p:sp>
      <p:sp>
        <p:nvSpPr>
          <p:cNvPr id="3" name="Content Placeholder 2"/>
          <p:cNvSpPr>
            <a:spLocks noGrp="1"/>
          </p:cNvSpPr>
          <p:nvPr>
            <p:ph idx="4294967295"/>
          </p:nvPr>
        </p:nvSpPr>
        <p:spPr>
          <a:xfrm>
            <a:off x="3863752" y="994693"/>
            <a:ext cx="4510979" cy="346075"/>
          </a:xfrm>
        </p:spPr>
        <p:txBody>
          <a:bodyPr/>
          <a:lstStyle/>
          <a:p>
            <a:r>
              <a:rPr lang="en-US" sz="1800" dirty="0"/>
              <a:t>With Respect to the FI – Month End.</a:t>
            </a:r>
          </a:p>
        </p:txBody>
      </p:sp>
      <p:graphicFrame>
        <p:nvGraphicFramePr>
          <p:cNvPr id="4" name="Table 3"/>
          <p:cNvGraphicFramePr>
            <a:graphicFrameLocks noGrp="1"/>
          </p:cNvGraphicFramePr>
          <p:nvPr>
            <p:extLst>
              <p:ext uri="{D42A27DB-BD31-4B8C-83A1-F6EECF244321}">
                <p14:modId xmlns:p14="http://schemas.microsoft.com/office/powerpoint/2010/main" val="2537943959"/>
              </p:ext>
            </p:extLst>
          </p:nvPr>
        </p:nvGraphicFramePr>
        <p:xfrm>
          <a:off x="2927648" y="1616744"/>
          <a:ext cx="6320219" cy="4692576"/>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4339019">
                  <a:extLst>
                    <a:ext uri="{9D8B030D-6E8A-4147-A177-3AD203B41FA5}">
                      <a16:colId xmlns:a16="http://schemas.microsoft.com/office/drawing/2014/main" val="20001"/>
                    </a:ext>
                  </a:extLst>
                </a:gridCol>
              </a:tblGrid>
              <a:tr h="390324">
                <a:tc>
                  <a:txBody>
                    <a:bodyPr/>
                    <a:lstStyle/>
                    <a:p>
                      <a:pPr algn="ctr" fontAlgn="b"/>
                      <a:r>
                        <a:rPr lang="en-US" sz="1600" b="0" i="0" u="none" strike="noStrike" dirty="0">
                          <a:solidFill>
                            <a:srgbClr val="000000"/>
                          </a:solidFill>
                          <a:latin typeface="+mj-lt"/>
                          <a:cs typeface="Arial" pitchFamily="34" charset="0"/>
                        </a:rPr>
                        <a:t>OB52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Open FI Posting Periods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0324">
                <a:tc>
                  <a:txBody>
                    <a:bodyPr/>
                    <a:lstStyle/>
                    <a:p>
                      <a:pPr algn="ctr" fontAlgn="b"/>
                      <a:r>
                        <a:rPr lang="en-US" sz="1600" b="0" i="0" u="none" strike="noStrike" dirty="0">
                          <a:solidFill>
                            <a:srgbClr val="000000"/>
                          </a:solidFill>
                          <a:latin typeface="+mj-lt"/>
                          <a:cs typeface="Arial" pitchFamily="34" charset="0"/>
                        </a:rPr>
                        <a:t>OB08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Maintain Exchange Rates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0324">
                <a:tc>
                  <a:txBody>
                    <a:bodyPr/>
                    <a:lstStyle/>
                    <a:p>
                      <a:pPr algn="ctr" fontAlgn="b"/>
                      <a:r>
                        <a:rPr lang="en-US" sz="1600" b="0" i="0" u="none" strike="noStrike" dirty="0">
                          <a:solidFill>
                            <a:srgbClr val="000000"/>
                          </a:solidFill>
                          <a:latin typeface="+mj-lt"/>
                          <a:cs typeface="Arial" pitchFamily="34" charset="0"/>
                        </a:rPr>
                        <a:t>FBS1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Post Accrual / Deferral Entries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0324">
                <a:tc>
                  <a:txBody>
                    <a:bodyPr/>
                    <a:lstStyle/>
                    <a:p>
                      <a:pPr algn="ctr" fontAlgn="b"/>
                      <a:r>
                        <a:rPr lang="en-US" sz="1600" b="0" i="0" u="none" strike="noStrike" dirty="0">
                          <a:solidFill>
                            <a:srgbClr val="000000"/>
                          </a:solidFill>
                          <a:latin typeface="+mj-lt"/>
                          <a:cs typeface="Arial" pitchFamily="34" charset="0"/>
                        </a:rPr>
                        <a:t>F.14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Post Recurring Entries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3328">
                <a:tc>
                  <a:txBody>
                    <a:bodyPr/>
                    <a:lstStyle/>
                    <a:p>
                      <a:pPr algn="ctr" fontAlgn="b"/>
                      <a:r>
                        <a:rPr lang="en-US" sz="1600" b="0" i="0" u="none" strike="noStrike" dirty="0">
                          <a:solidFill>
                            <a:srgbClr val="000000"/>
                          </a:solidFill>
                          <a:latin typeface="+mj-lt"/>
                          <a:cs typeface="Arial" pitchFamily="34" charset="0"/>
                        </a:rPr>
                        <a:t>F.81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Reverse Accrual / Deferral Entries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3328">
                <a:tc>
                  <a:txBody>
                    <a:bodyPr/>
                    <a:lstStyle/>
                    <a:p>
                      <a:pPr algn="ctr" fontAlgn="b"/>
                      <a:r>
                        <a:rPr lang="en-US" sz="1600" b="0" i="0" u="none" strike="noStrike" dirty="0">
                          <a:solidFill>
                            <a:srgbClr val="000000"/>
                          </a:solidFill>
                          <a:latin typeface="+mj-lt"/>
                          <a:cs typeface="Arial" pitchFamily="34" charset="0"/>
                        </a:rPr>
                        <a:t>F101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Receivables and Payables Regrouping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0324">
                <a:tc>
                  <a:txBody>
                    <a:bodyPr/>
                    <a:lstStyle/>
                    <a:p>
                      <a:pPr algn="ctr" fontAlgn="b"/>
                      <a:r>
                        <a:rPr lang="en-US" sz="1600" b="0" i="0" u="none" strike="noStrike">
                          <a:solidFill>
                            <a:srgbClr val="000000"/>
                          </a:solidFill>
                          <a:latin typeface="+mj-lt"/>
                          <a:cs typeface="Arial" pitchFamily="34" charset="0"/>
                        </a:rPr>
                        <a:t>F.13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GR/IR Clearing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23328">
                <a:tc>
                  <a:txBody>
                    <a:bodyPr/>
                    <a:lstStyle/>
                    <a:p>
                      <a:pPr algn="ctr" fontAlgn="b"/>
                      <a:r>
                        <a:rPr lang="en-US" sz="1600" b="0" i="0" u="none" strike="noStrike">
                          <a:solidFill>
                            <a:srgbClr val="000000"/>
                          </a:solidFill>
                          <a:latin typeface="+mj-lt"/>
                          <a:cs typeface="Arial" pitchFamily="34" charset="0"/>
                        </a:rPr>
                        <a:t>F.05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Revaluation of Foreign Currency Balances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0324">
                <a:tc>
                  <a:txBody>
                    <a:bodyPr/>
                    <a:lstStyle/>
                    <a:p>
                      <a:pPr algn="ctr" fontAlgn="b"/>
                      <a:r>
                        <a:rPr lang="en-US" sz="1600" b="0" i="0" u="none" strike="noStrike" dirty="0">
                          <a:solidFill>
                            <a:srgbClr val="000000"/>
                          </a:solidFill>
                          <a:latin typeface="+mj-lt"/>
                          <a:cs typeface="Arial" pitchFamily="34" charset="0"/>
                        </a:rPr>
                        <a:t>F.38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VAT Liability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90324">
                <a:tc>
                  <a:txBody>
                    <a:bodyPr/>
                    <a:lstStyle/>
                    <a:p>
                      <a:pPr algn="ctr" fontAlgn="b"/>
                      <a:r>
                        <a:rPr lang="en-US" sz="1600" b="0" i="0" u="none" strike="noStrike">
                          <a:solidFill>
                            <a:srgbClr val="000000"/>
                          </a:solidFill>
                          <a:latin typeface="+mj-lt"/>
                          <a:cs typeface="Arial" pitchFamily="34" charset="0"/>
                        </a:rPr>
                        <a:t>F.32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Credit Management Missing Data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90324">
                <a:tc>
                  <a:txBody>
                    <a:bodyPr/>
                    <a:lstStyle/>
                    <a:p>
                      <a:pPr algn="ctr" fontAlgn="b"/>
                      <a:r>
                        <a:rPr lang="en-US" sz="1600" b="0" i="0" u="none" strike="noStrike" dirty="0">
                          <a:solidFill>
                            <a:srgbClr val="000000"/>
                          </a:solidFill>
                          <a:latin typeface="+mj-lt"/>
                          <a:cs typeface="Arial" pitchFamily="34" charset="0"/>
                        </a:rPr>
                        <a:t>S_ALR_87012284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P/L &amp; Balance Sheet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6080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for Closing Activities</a:t>
            </a:r>
          </a:p>
        </p:txBody>
      </p:sp>
      <p:graphicFrame>
        <p:nvGraphicFramePr>
          <p:cNvPr id="4" name="Table 3"/>
          <p:cNvGraphicFramePr>
            <a:graphicFrameLocks noGrp="1"/>
          </p:cNvGraphicFramePr>
          <p:nvPr>
            <p:extLst>
              <p:ext uri="{D42A27DB-BD31-4B8C-83A1-F6EECF244321}">
                <p14:modId xmlns:p14="http://schemas.microsoft.com/office/powerpoint/2010/main" val="1133027458"/>
              </p:ext>
            </p:extLst>
          </p:nvPr>
        </p:nvGraphicFramePr>
        <p:xfrm>
          <a:off x="3263288" y="3801616"/>
          <a:ext cx="5784469" cy="1355576"/>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3803269">
                  <a:extLst>
                    <a:ext uri="{9D8B030D-6E8A-4147-A177-3AD203B41FA5}">
                      <a16:colId xmlns:a16="http://schemas.microsoft.com/office/drawing/2014/main" val="20001"/>
                    </a:ext>
                  </a:extLst>
                </a:gridCol>
              </a:tblGrid>
              <a:tr h="337820">
                <a:tc>
                  <a:txBody>
                    <a:bodyPr/>
                    <a:lstStyle/>
                    <a:p>
                      <a:pPr algn="ctr" fontAlgn="b"/>
                      <a:r>
                        <a:rPr lang="en-US" sz="1600" b="0" i="0" u="none" strike="noStrike" dirty="0">
                          <a:solidFill>
                            <a:srgbClr val="000000"/>
                          </a:solidFill>
                          <a:latin typeface="+mj-lt"/>
                          <a:cs typeface="Arial" pitchFamily="34" charset="0"/>
                        </a:rPr>
                        <a:t>S_ALR_87013019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mj-lt"/>
                          <a:cs typeface="Arial" pitchFamily="34" charset="0"/>
                        </a:rPr>
                        <a:t>Budged/Actual/Commitments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7820">
                <a:tc>
                  <a:txBody>
                    <a:bodyPr/>
                    <a:lstStyle/>
                    <a:p>
                      <a:pPr algn="ctr" fontAlgn="b"/>
                      <a:r>
                        <a:rPr lang="en-US" sz="1600" b="0" i="0" u="none" strike="noStrike" dirty="0">
                          <a:solidFill>
                            <a:srgbClr val="000000"/>
                          </a:solidFill>
                          <a:latin typeface="+mj-lt"/>
                          <a:cs typeface="Arial" pitchFamily="34" charset="0"/>
                        </a:rPr>
                        <a:t> S_ALR_87012824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Budget Availability Program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7820">
                <a:tc>
                  <a:txBody>
                    <a:bodyPr/>
                    <a:lstStyle/>
                    <a:p>
                      <a:pPr algn="ctr" fontAlgn="b"/>
                      <a:r>
                        <a:rPr lang="en-US" sz="1600" b="0" i="0" u="none" strike="noStrike">
                          <a:solidFill>
                            <a:srgbClr val="000000"/>
                          </a:solidFill>
                          <a:latin typeface="+mj-lt"/>
                          <a:cs typeface="Arial" pitchFamily="34" charset="0"/>
                        </a:rPr>
                        <a:t>S_ALR_87012993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Orders: Actuals/Plan/Variance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2116">
                <a:tc>
                  <a:txBody>
                    <a:bodyPr/>
                    <a:lstStyle/>
                    <a:p>
                      <a:pPr algn="ctr" fontAlgn="b"/>
                      <a:r>
                        <a:rPr lang="en-US" sz="1600" b="0" i="0" u="none" strike="noStrike" dirty="0">
                          <a:solidFill>
                            <a:srgbClr val="000000"/>
                          </a:solidFill>
                          <a:latin typeface="+mj-lt"/>
                          <a:cs typeface="Arial" pitchFamily="34" charset="0"/>
                        </a:rPr>
                        <a:t>S_ALR_87012994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Orders: Current Period / Cumulative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50177843"/>
              </p:ext>
            </p:extLst>
          </p:nvPr>
        </p:nvGraphicFramePr>
        <p:xfrm>
          <a:off x="4079021" y="1752600"/>
          <a:ext cx="4033202" cy="762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052002">
                  <a:extLst>
                    <a:ext uri="{9D8B030D-6E8A-4147-A177-3AD203B41FA5}">
                      <a16:colId xmlns:a16="http://schemas.microsoft.com/office/drawing/2014/main" val="20001"/>
                    </a:ext>
                  </a:extLst>
                </a:gridCol>
              </a:tblGrid>
              <a:tr h="381000">
                <a:tc>
                  <a:txBody>
                    <a:bodyPr/>
                    <a:lstStyle/>
                    <a:p>
                      <a:pPr algn="ctr" fontAlgn="b"/>
                      <a:r>
                        <a:rPr lang="en-US" sz="1600" b="0" i="0" u="none" strike="noStrike" dirty="0">
                          <a:solidFill>
                            <a:srgbClr val="000000"/>
                          </a:solidFill>
                          <a:latin typeface="+mj-lt"/>
                          <a:cs typeface="Arial" pitchFamily="34" charset="0"/>
                        </a:rPr>
                        <a:t>S_ALR_87100205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Balance Audit Trail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algn="ctr" fontAlgn="b"/>
                      <a:r>
                        <a:rPr lang="en-US" sz="1600" b="0" i="0" u="none" strike="noStrike" dirty="0">
                          <a:solidFill>
                            <a:srgbClr val="000000"/>
                          </a:solidFill>
                          <a:latin typeface="+mj-lt"/>
                          <a:cs typeface="Arial" pitchFamily="34" charset="0"/>
                        </a:rPr>
                        <a:t>S_ALR_87012289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Compact Journal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Rectangle 5"/>
          <p:cNvSpPr/>
          <p:nvPr/>
        </p:nvSpPr>
        <p:spPr>
          <a:xfrm>
            <a:off x="4109847" y="980728"/>
            <a:ext cx="3930369" cy="369332"/>
          </a:xfrm>
          <a:prstGeom prst="rect">
            <a:avLst/>
          </a:prstGeom>
        </p:spPr>
        <p:txBody>
          <a:bodyPr wrap="square">
            <a:spAutoFit/>
          </a:bodyPr>
          <a:lstStyle/>
          <a:p>
            <a:r>
              <a:rPr lang="en-US" dirty="0"/>
              <a:t>With respect to FI – Month End.</a:t>
            </a:r>
          </a:p>
        </p:txBody>
      </p:sp>
      <p:sp>
        <p:nvSpPr>
          <p:cNvPr id="7" name="Rectangle 6"/>
          <p:cNvSpPr/>
          <p:nvPr/>
        </p:nvSpPr>
        <p:spPr>
          <a:xfrm>
            <a:off x="3906971" y="3140968"/>
            <a:ext cx="4378058" cy="369332"/>
          </a:xfrm>
          <a:prstGeom prst="rect">
            <a:avLst/>
          </a:prstGeom>
        </p:spPr>
        <p:txBody>
          <a:bodyPr wrap="none">
            <a:spAutoFit/>
          </a:bodyPr>
          <a:lstStyle/>
          <a:p>
            <a:r>
              <a:rPr lang="en-US" dirty="0"/>
              <a:t>Investment Management – Monthly.</a:t>
            </a:r>
          </a:p>
        </p:txBody>
      </p:sp>
    </p:spTree>
    <p:extLst>
      <p:ext uri="{BB962C8B-B14F-4D97-AF65-F5344CB8AC3E}">
        <p14:creationId xmlns:p14="http://schemas.microsoft.com/office/powerpoint/2010/main" val="49779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for Closing Activities</a:t>
            </a:r>
          </a:p>
        </p:txBody>
      </p:sp>
      <p:sp>
        <p:nvSpPr>
          <p:cNvPr id="3" name="Content Placeholder 2"/>
          <p:cNvSpPr>
            <a:spLocks noGrp="1"/>
          </p:cNvSpPr>
          <p:nvPr>
            <p:ph idx="4294967295"/>
          </p:nvPr>
        </p:nvSpPr>
        <p:spPr>
          <a:xfrm>
            <a:off x="3719736" y="988344"/>
            <a:ext cx="4847803" cy="352424"/>
          </a:xfrm>
        </p:spPr>
        <p:txBody>
          <a:bodyPr/>
          <a:lstStyle/>
          <a:p>
            <a:r>
              <a:rPr lang="en-US" sz="1800" dirty="0"/>
              <a:t>With respect to the CO: Month End.</a:t>
            </a:r>
          </a:p>
        </p:txBody>
      </p:sp>
      <p:graphicFrame>
        <p:nvGraphicFramePr>
          <p:cNvPr id="4" name="Table 3"/>
          <p:cNvGraphicFramePr>
            <a:graphicFrameLocks noGrp="1"/>
          </p:cNvGraphicFramePr>
          <p:nvPr>
            <p:extLst>
              <p:ext uri="{D42A27DB-BD31-4B8C-83A1-F6EECF244321}">
                <p14:modId xmlns:p14="http://schemas.microsoft.com/office/powerpoint/2010/main" val="2389959984"/>
              </p:ext>
            </p:extLst>
          </p:nvPr>
        </p:nvGraphicFramePr>
        <p:xfrm>
          <a:off x="2438400" y="1397000"/>
          <a:ext cx="7409498" cy="4414324"/>
        </p:xfrm>
        <a:graphic>
          <a:graphicData uri="http://schemas.openxmlformats.org/drawingml/2006/table">
            <a:tbl>
              <a:tblPr firstRow="1" bandRow="1">
                <a:tableStyleId>{5C22544A-7EE6-4342-B048-85BDC9FD1C3A}</a:tableStyleId>
              </a:tblPr>
              <a:tblGrid>
                <a:gridCol w="675894">
                  <a:extLst>
                    <a:ext uri="{9D8B030D-6E8A-4147-A177-3AD203B41FA5}">
                      <a16:colId xmlns:a16="http://schemas.microsoft.com/office/drawing/2014/main" val="20000"/>
                    </a:ext>
                  </a:extLst>
                </a:gridCol>
                <a:gridCol w="6733604">
                  <a:extLst>
                    <a:ext uri="{9D8B030D-6E8A-4147-A177-3AD203B41FA5}">
                      <a16:colId xmlns:a16="http://schemas.microsoft.com/office/drawing/2014/main" val="20001"/>
                    </a:ext>
                  </a:extLst>
                </a:gridCol>
              </a:tblGrid>
              <a:tr h="357703">
                <a:tc>
                  <a:txBody>
                    <a:bodyPr/>
                    <a:lstStyle/>
                    <a:p>
                      <a:pPr algn="ctr" fontAlgn="b"/>
                      <a:r>
                        <a:rPr lang="en-US" sz="1600" b="0" i="0" u="none" strike="noStrike" dirty="0">
                          <a:solidFill>
                            <a:srgbClr val="000000"/>
                          </a:solidFill>
                          <a:latin typeface="+mj-lt"/>
                          <a:cs typeface="Arial" pitchFamily="34" charset="0"/>
                        </a:rPr>
                        <a:t>KEAT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Reconciliation between Co/FI/SD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9591">
                <a:tc>
                  <a:txBody>
                    <a:bodyPr/>
                    <a:lstStyle/>
                    <a:p>
                      <a:pPr algn="ctr" fontAlgn="b"/>
                      <a:r>
                        <a:rPr lang="en-US" sz="1600" b="0" i="0" u="none" strike="noStrike">
                          <a:solidFill>
                            <a:srgbClr val="000000"/>
                          </a:solidFill>
                          <a:latin typeface="+mj-lt"/>
                          <a:cs typeface="Arial" pitchFamily="34" charset="0"/>
                        </a:rPr>
                        <a:t>KE24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Ensure Return sale order -credit memo and transfer posting tally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57703">
                <a:tc>
                  <a:txBody>
                    <a:bodyPr/>
                    <a:lstStyle/>
                    <a:p>
                      <a:pPr algn="ctr" fontAlgn="b"/>
                      <a:r>
                        <a:rPr lang="en-US" sz="1600" b="0" i="0" u="none" strike="noStrike">
                          <a:solidFill>
                            <a:srgbClr val="000000"/>
                          </a:solidFill>
                          <a:latin typeface="+mj-lt"/>
                          <a:cs typeface="Arial" pitchFamily="34" charset="0"/>
                        </a:rPr>
                        <a:t>KO8G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Settlement of Investment Orders to AUC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7703">
                <a:tc>
                  <a:txBody>
                    <a:bodyPr/>
                    <a:lstStyle/>
                    <a:p>
                      <a:pPr algn="ctr" fontAlgn="b"/>
                      <a:r>
                        <a:rPr lang="en-US" sz="1600" b="0" i="0" u="none" strike="noStrike">
                          <a:solidFill>
                            <a:srgbClr val="000000"/>
                          </a:solidFill>
                          <a:latin typeface="+mj-lt"/>
                          <a:cs typeface="Arial" pitchFamily="34" charset="0"/>
                        </a:rPr>
                        <a:t>KO8G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Settlement of Investment Orders to Fixed Assets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57703">
                <a:tc>
                  <a:txBody>
                    <a:bodyPr/>
                    <a:lstStyle/>
                    <a:p>
                      <a:pPr algn="ctr" fontAlgn="b"/>
                      <a:r>
                        <a:rPr lang="en-US" sz="1600" b="0" i="0" u="none" strike="noStrike" dirty="0">
                          <a:solidFill>
                            <a:srgbClr val="000000"/>
                          </a:solidFill>
                          <a:latin typeface="+mj-lt"/>
                          <a:cs typeface="Arial" pitchFamily="34" charset="0"/>
                        </a:rPr>
                        <a:t>KALC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FI-CO Reconciliation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57703">
                <a:tc>
                  <a:txBody>
                    <a:bodyPr/>
                    <a:lstStyle/>
                    <a:p>
                      <a:pPr algn="ctr" fontAlgn="b"/>
                      <a:r>
                        <a:rPr lang="en-US" sz="1600" b="0" i="0" u="none" strike="noStrike">
                          <a:solidFill>
                            <a:srgbClr val="000000"/>
                          </a:solidFill>
                          <a:latin typeface="+mj-lt"/>
                          <a:cs typeface="Arial" pitchFamily="34" charset="0"/>
                        </a:rPr>
                        <a:t>OKP1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Period close in CO</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57703">
                <a:tc>
                  <a:txBody>
                    <a:bodyPr/>
                    <a:lstStyle/>
                    <a:p>
                      <a:pPr algn="ctr" fontAlgn="b"/>
                      <a:r>
                        <a:rPr lang="en-US" sz="1600" b="0" i="0" u="none" strike="noStrike">
                          <a:solidFill>
                            <a:srgbClr val="000000"/>
                          </a:solidFill>
                          <a:latin typeface="+mj-lt"/>
                          <a:cs typeface="Arial" pitchFamily="34" charset="0"/>
                        </a:rPr>
                        <a:t>KB61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Correction of FI documents for wrong cost centre entries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57703">
                <a:tc>
                  <a:txBody>
                    <a:bodyPr/>
                    <a:lstStyle/>
                    <a:p>
                      <a:pPr algn="ctr" fontAlgn="b"/>
                      <a:r>
                        <a:rPr lang="en-US" sz="1600" b="0" i="0" u="none" strike="noStrike">
                          <a:solidFill>
                            <a:srgbClr val="000000"/>
                          </a:solidFill>
                          <a:latin typeface="+mj-lt"/>
                          <a:cs typeface="Arial" pitchFamily="34" charset="0"/>
                        </a:rPr>
                        <a:t>KALC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CO-FI Reconciliation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57703">
                <a:tc>
                  <a:txBody>
                    <a:bodyPr/>
                    <a:lstStyle/>
                    <a:p>
                      <a:pPr algn="ctr" fontAlgn="b"/>
                      <a:r>
                        <a:rPr lang="en-US" sz="1600" b="0" i="0" u="none" strike="noStrike">
                          <a:solidFill>
                            <a:srgbClr val="000000"/>
                          </a:solidFill>
                          <a:latin typeface="+mj-lt"/>
                          <a:cs typeface="Arial" pitchFamily="34" charset="0"/>
                        </a:rPr>
                        <a:t>KEU5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latin typeface="+mj-lt"/>
                          <a:cs typeface="Arial" pitchFamily="34" charset="0"/>
                        </a:rPr>
                        <a:t>CO - PA assessment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57703">
                <a:tc>
                  <a:txBody>
                    <a:bodyPr/>
                    <a:lstStyle/>
                    <a:p>
                      <a:pPr algn="ctr" fontAlgn="b"/>
                      <a:r>
                        <a:rPr lang="en-US" sz="1600" b="0" i="0" u="none" strike="noStrike" dirty="0">
                          <a:solidFill>
                            <a:srgbClr val="000000"/>
                          </a:solidFill>
                          <a:latin typeface="+mj-lt"/>
                          <a:cs typeface="Arial" pitchFamily="34" charset="0"/>
                        </a:rPr>
                        <a:t>KE30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0" i="0" u="none" strike="noStrike" dirty="0">
                          <a:solidFill>
                            <a:srgbClr val="000000"/>
                          </a:solidFill>
                          <a:latin typeface="+mj-lt"/>
                          <a:cs typeface="Arial" pitchFamily="34" charset="0"/>
                        </a:rPr>
                        <a:t>RES1 Report execution and validation</a:t>
                      </a: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57703">
                <a:tc>
                  <a:txBody>
                    <a:bodyPr/>
                    <a:lstStyle/>
                    <a:p>
                      <a:pPr algn="ctr"/>
                      <a:endParaRPr lang="en-US" sz="1600" b="0" dirty="0">
                        <a:latin typeface="+mj-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Regularization of deliveries non invoiced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57703">
                <a:tc>
                  <a:txBody>
                    <a:bodyPr/>
                    <a:lstStyle/>
                    <a:p>
                      <a:pPr algn="ctr"/>
                      <a:endParaRPr lang="en-US" sz="1600" b="0" dirty="0">
                        <a:latin typeface="+mj-lt"/>
                        <a:cs typeface="Aria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Reconciliation between CO - CCA - COPA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99208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for Year End Closing Activities</a:t>
            </a:r>
          </a:p>
        </p:txBody>
      </p:sp>
      <p:graphicFrame>
        <p:nvGraphicFramePr>
          <p:cNvPr id="4" name="Table 3"/>
          <p:cNvGraphicFramePr>
            <a:graphicFrameLocks noGrp="1"/>
          </p:cNvGraphicFramePr>
          <p:nvPr>
            <p:extLst>
              <p:ext uri="{D42A27DB-BD31-4B8C-83A1-F6EECF244321}">
                <p14:modId xmlns:p14="http://schemas.microsoft.com/office/powerpoint/2010/main" val="4012442782"/>
              </p:ext>
            </p:extLst>
          </p:nvPr>
        </p:nvGraphicFramePr>
        <p:xfrm>
          <a:off x="3544697" y="1988840"/>
          <a:ext cx="5102606" cy="2992752"/>
        </p:xfrm>
        <a:graphic>
          <a:graphicData uri="http://schemas.openxmlformats.org/drawingml/2006/table">
            <a:tbl>
              <a:tblPr firstRow="1" bandRow="1">
                <a:tableStyleId>{5C22544A-7EE6-4342-B048-85BDC9FD1C3A}</a:tableStyleId>
              </a:tblPr>
              <a:tblGrid>
                <a:gridCol w="763588">
                  <a:extLst>
                    <a:ext uri="{9D8B030D-6E8A-4147-A177-3AD203B41FA5}">
                      <a16:colId xmlns:a16="http://schemas.microsoft.com/office/drawing/2014/main" val="20000"/>
                    </a:ext>
                  </a:extLst>
                </a:gridCol>
                <a:gridCol w="4339018">
                  <a:extLst>
                    <a:ext uri="{9D8B030D-6E8A-4147-A177-3AD203B41FA5}">
                      <a16:colId xmlns:a16="http://schemas.microsoft.com/office/drawing/2014/main" val="20001"/>
                    </a:ext>
                  </a:extLst>
                </a:gridCol>
              </a:tblGrid>
              <a:tr h="427536">
                <a:tc>
                  <a:txBody>
                    <a:bodyPr/>
                    <a:lstStyle/>
                    <a:p>
                      <a:pPr algn="ctr" fontAlgn="b"/>
                      <a:r>
                        <a:rPr lang="en-US" sz="1600" b="0" i="0" u="none" strike="noStrike" dirty="0">
                          <a:solidFill>
                            <a:srgbClr val="000000"/>
                          </a:solidFill>
                          <a:latin typeface="+mj-lt"/>
                          <a:cs typeface="Arial" pitchFamily="34" charset="0"/>
                        </a:rPr>
                        <a:t>OB52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Open FI Posting Periods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7536">
                <a:tc>
                  <a:txBody>
                    <a:bodyPr/>
                    <a:lstStyle/>
                    <a:p>
                      <a:pPr algn="ctr" fontAlgn="b"/>
                      <a:r>
                        <a:rPr lang="en-US" sz="1600" b="0" i="0" u="none" strike="noStrike">
                          <a:solidFill>
                            <a:srgbClr val="000000"/>
                          </a:solidFill>
                          <a:latin typeface="+mj-lt"/>
                          <a:cs typeface="Arial" pitchFamily="34" charset="0"/>
                        </a:rPr>
                        <a:t>AJRW</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333333"/>
                          </a:solidFill>
                          <a:latin typeface="+mj-lt"/>
                          <a:cs typeface="Arial" pitchFamily="34" charset="0"/>
                        </a:rPr>
                        <a:t>Fiscal Year Change for Fixed Assets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7536">
                <a:tc>
                  <a:txBody>
                    <a:bodyPr/>
                    <a:lstStyle/>
                    <a:p>
                      <a:pPr algn="ctr" fontAlgn="b"/>
                      <a:r>
                        <a:rPr lang="en-US" sz="1600" b="0" i="0" u="none" strike="noStrike">
                          <a:solidFill>
                            <a:srgbClr val="000000"/>
                          </a:solidFill>
                          <a:latin typeface="+mj-lt"/>
                          <a:cs typeface="Arial" pitchFamily="34" charset="0"/>
                        </a:rPr>
                        <a:t>AJAB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333333"/>
                          </a:solidFill>
                          <a:latin typeface="+mj-lt"/>
                          <a:cs typeface="Arial" pitchFamily="34" charset="0"/>
                        </a:rPr>
                        <a:t>Fixed Assets Year-End Closing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7536">
                <a:tc>
                  <a:txBody>
                    <a:bodyPr/>
                    <a:lstStyle/>
                    <a:p>
                      <a:pPr algn="ctr" fontAlgn="b"/>
                      <a:r>
                        <a:rPr lang="en-US" sz="1600" b="0" i="0" u="none" strike="noStrike">
                          <a:solidFill>
                            <a:srgbClr val="333333"/>
                          </a:solidFill>
                          <a:latin typeface="+mj-lt"/>
                          <a:cs typeface="Arial" pitchFamily="34" charset="0"/>
                        </a:rPr>
                        <a:t>ABST2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333333"/>
                          </a:solidFill>
                          <a:latin typeface="+mj-lt"/>
                          <a:cs typeface="Arial" pitchFamily="34" charset="0"/>
                        </a:rPr>
                        <a:t>Account Reconciliation for Fixed Assets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7536">
                <a:tc>
                  <a:txBody>
                    <a:bodyPr/>
                    <a:lstStyle/>
                    <a:p>
                      <a:pPr algn="ctr" fontAlgn="b"/>
                      <a:r>
                        <a:rPr lang="en-US" sz="1600" b="0" i="0" u="none" strike="noStrike">
                          <a:solidFill>
                            <a:srgbClr val="000000"/>
                          </a:solidFill>
                          <a:latin typeface="+mj-lt"/>
                          <a:cs typeface="Arial" pitchFamily="34" charset="0"/>
                        </a:rPr>
                        <a:t>F.07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333333"/>
                          </a:solidFill>
                          <a:latin typeface="+mj-lt"/>
                          <a:cs typeface="Arial" pitchFamily="34" charset="0"/>
                        </a:rPr>
                        <a:t>Vendors &amp; Customers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27536">
                <a:tc>
                  <a:txBody>
                    <a:bodyPr/>
                    <a:lstStyle/>
                    <a:p>
                      <a:pPr algn="ctr" fontAlgn="b"/>
                      <a:r>
                        <a:rPr lang="en-US" sz="1600" b="0" i="0" u="none" strike="noStrike">
                          <a:solidFill>
                            <a:srgbClr val="000000"/>
                          </a:solidFill>
                          <a:latin typeface="+mj-lt"/>
                          <a:cs typeface="Arial" pitchFamily="34" charset="0"/>
                        </a:rPr>
                        <a:t>F.16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333333"/>
                          </a:solidFill>
                          <a:latin typeface="+mj-lt"/>
                          <a:cs typeface="Arial" pitchFamily="34" charset="0"/>
                        </a:rPr>
                        <a:t>Balance Sheet GL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7536">
                <a:tc>
                  <a:txBody>
                    <a:bodyPr/>
                    <a:lstStyle/>
                    <a:p>
                      <a:pPr algn="ctr" fontAlgn="b"/>
                      <a:r>
                        <a:rPr lang="en-US" sz="1600" b="0" i="0" u="none" strike="noStrike" dirty="0">
                          <a:solidFill>
                            <a:srgbClr val="000000"/>
                          </a:solidFill>
                          <a:latin typeface="+mj-lt"/>
                          <a:cs typeface="Arial" pitchFamily="34" charset="0"/>
                        </a:rPr>
                        <a:t>F.05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mj-lt"/>
                          <a:cs typeface="Arial" pitchFamily="34" charset="0"/>
                        </a:rPr>
                        <a:t>Revaluation of Foreign Currency Balances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4"/>
          <p:cNvSpPr/>
          <p:nvPr/>
        </p:nvSpPr>
        <p:spPr>
          <a:xfrm>
            <a:off x="4007768" y="980728"/>
            <a:ext cx="4176464" cy="369332"/>
          </a:xfrm>
          <a:prstGeom prst="rect">
            <a:avLst/>
          </a:prstGeom>
        </p:spPr>
        <p:txBody>
          <a:bodyPr wrap="square">
            <a:spAutoFit/>
          </a:bodyPr>
          <a:lstStyle/>
          <a:p>
            <a:r>
              <a:rPr lang="en-US" dirty="0"/>
              <a:t>With Respect to the FI – Year End.</a:t>
            </a:r>
          </a:p>
        </p:txBody>
      </p:sp>
    </p:spTree>
    <p:extLst>
      <p:ext uri="{BB962C8B-B14F-4D97-AF65-F5344CB8AC3E}">
        <p14:creationId xmlns:p14="http://schemas.microsoft.com/office/powerpoint/2010/main" val="2564143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E2A1D6004348D4F9154481336AD417C" ma:contentTypeVersion="4" ma:contentTypeDescription="Create a new document." ma:contentTypeScope="" ma:versionID="1e26fc9a8eca8fb2db4c66d75b084576">
  <xsd:schema xmlns:xsd="http://www.w3.org/2001/XMLSchema" xmlns:xs="http://www.w3.org/2001/XMLSchema" xmlns:p="http://schemas.microsoft.com/office/2006/metadata/properties" xmlns:ns2="ce0354b1-8b8a-4445-9744-43789a9951c9" xmlns:ns3="49cd9647-1f2f-44af-896f-c694876aada6" targetNamespace="http://schemas.microsoft.com/office/2006/metadata/properties" ma:root="true" ma:fieldsID="71d09c8b9d176ee482582f76d6973e1e" ns2:_="" ns3:_="">
    <xsd:import namespace="ce0354b1-8b8a-4445-9744-43789a9951c9"/>
    <xsd:import namespace="49cd9647-1f2f-44af-896f-c694876aad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0354b1-8b8a-4445-9744-43789a9951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cd9647-1f2f-44af-896f-c694876aada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1241D3-9587-4CEC-97B2-7C70D52BFE5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7E60001-56D6-4428-B713-66F56FEDD4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0354b1-8b8a-4445-9744-43789a9951c9"/>
    <ds:schemaRef ds:uri="49cd9647-1f2f-44af-896f-c694876aa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E5746-A138-4C8A-85E3-FAF353D8CEE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1503</TotalTime>
  <Words>3024</Words>
  <Application>Microsoft Office PowerPoint</Application>
  <PresentationFormat>Widescreen</PresentationFormat>
  <Paragraphs>365</Paragraphs>
  <Slides>59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5" baseType="lpstr">
      <vt:lpstr>Arial</vt:lpstr>
      <vt:lpstr>Verdana</vt:lpstr>
      <vt:lpstr>Webdings</vt:lpstr>
      <vt:lpstr>Wingdings</vt:lpstr>
      <vt:lpstr>Capgemini Master</vt:lpstr>
      <vt:lpstr>think-cell Slide</vt:lpstr>
      <vt:lpstr>PowerPoint Presentation</vt:lpstr>
      <vt:lpstr>PowerPoint Presentation</vt:lpstr>
      <vt:lpstr>Month-End Closing Process</vt:lpstr>
      <vt:lpstr>Year-End Closing Process</vt:lpstr>
      <vt:lpstr>Year-End Closing Process</vt:lpstr>
      <vt:lpstr>Transaction for Closing Activities</vt:lpstr>
      <vt:lpstr>Transaction for Closing Activities</vt:lpstr>
      <vt:lpstr>Transaction for Closing Activities</vt:lpstr>
      <vt:lpstr>Transaction for Year End Closing Activities</vt:lpstr>
      <vt:lpstr>Transaction for Year End Closing Activities</vt:lpstr>
      <vt:lpstr>Overview of Closing Activities</vt:lpstr>
      <vt:lpstr>PowerPoint Presentation</vt:lpstr>
      <vt:lpstr>Balance Confirmation</vt:lpstr>
      <vt:lpstr>Balance Confirmations</vt:lpstr>
      <vt:lpstr>Balance Confirmations</vt:lpstr>
      <vt:lpstr>Balance Confirmations : Exercise Time</vt:lpstr>
      <vt:lpstr>Balance Confirmations</vt:lpstr>
      <vt:lpstr>PowerPoint Presentation</vt:lpstr>
      <vt:lpstr>Value Adjustments</vt:lpstr>
      <vt:lpstr>Value Adjustments</vt:lpstr>
      <vt:lpstr>Individual Value Adjustment for Doubtful Receivables</vt:lpstr>
      <vt:lpstr>Flat-Rate Individual Value Adjustment of Overdue Receivables</vt:lpstr>
      <vt:lpstr>Flat-Rate Individual Value Adjustment of Overdue Receivables</vt:lpstr>
      <vt:lpstr>Value Adjustments : Exercise Time</vt:lpstr>
      <vt:lpstr>Value Adjustments</vt:lpstr>
      <vt:lpstr>PowerPoint Presentation</vt:lpstr>
      <vt:lpstr>Regrouping</vt:lpstr>
      <vt:lpstr>Regrouping Payables</vt:lpstr>
      <vt:lpstr>Regrouping Receivables and Payables</vt:lpstr>
      <vt:lpstr>Regrouping Receivables and Payables</vt:lpstr>
      <vt:lpstr>Regrouping Customers with Cr Balances/ Vendors with Dr Balances</vt:lpstr>
      <vt:lpstr>Balancing for affiliated Companies</vt:lpstr>
      <vt:lpstr>Changed Reconciliation Account (FAGL_CL_REGROUP)</vt:lpstr>
      <vt:lpstr>Regrouping: Exercise Time</vt:lpstr>
      <vt:lpstr>Regrouping</vt:lpstr>
      <vt:lpstr>PowerPoint Presentation</vt:lpstr>
      <vt:lpstr>Financial Statement Versions</vt:lpstr>
      <vt:lpstr>Define Financial Statement Versions </vt:lpstr>
      <vt:lpstr>Define Financial Statement Versions</vt:lpstr>
      <vt:lpstr>Define Financial Statement Versions</vt:lpstr>
      <vt:lpstr>Define Financial Statement Versions</vt:lpstr>
      <vt:lpstr>Define Financial Statement Versions</vt:lpstr>
      <vt:lpstr>PowerPoint Presentation</vt:lpstr>
      <vt:lpstr>Trial balance, Profit and Loss and Balance sheet report</vt:lpstr>
      <vt:lpstr>Report S_ALR_87012279 (Structured Account Balances )</vt:lpstr>
      <vt:lpstr>Report S_ALR_87012279 (Structured Account Balances )</vt:lpstr>
      <vt:lpstr>Report S_ALR_87012279 (Structured Account Balances )</vt:lpstr>
      <vt:lpstr>Output:</vt:lpstr>
      <vt:lpstr>Report S_PL0_86000028 Financial statement :Actual/Actual Comparison for Year</vt:lpstr>
      <vt:lpstr>Report S_PL0_86000028</vt:lpstr>
      <vt:lpstr>Output</vt:lpstr>
      <vt:lpstr>Report S_ALR_87012249 - Actual/Actual Comparison for Year</vt:lpstr>
      <vt:lpstr>Report S_ALR_87012249 - Actual/Actual Comparison for Year </vt:lpstr>
      <vt:lpstr>Output</vt:lpstr>
      <vt:lpstr>PowerPoint Presentation</vt:lpstr>
      <vt:lpstr>SAP FI – Important Tables</vt:lpstr>
      <vt:lpstr>SAP FI – Important Tables</vt:lpstr>
      <vt:lpstr>SAP FI – Important Tables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Raghavan, Rajesh</dc:creator>
  <cp:lastModifiedBy>Chaurasia, Surabhi</cp:lastModifiedBy>
  <cp:revision>191</cp:revision>
  <dcterms:created xsi:type="dcterms:W3CDTF">2019-11-18T03:14:39Z</dcterms:created>
  <dcterms:modified xsi:type="dcterms:W3CDTF">2022-09-27T07:06:48Z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0x010100FE2A1D6004348D4F9154481336AD417C</vt:lpwstr>
  </property>
</Properties>
</file>