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3.xml" ContentType="application/vnd.openxmlformats-officedocument.presentationml.tags+xml"/>
  <Override PartName="/docProps/app.xml" ContentType="application/vnd.openxmlformats-officedocument.extended-properties+xml"/>
  <Override PartName="/ppt/tags/tag4.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9"/>
  </p:notesMasterIdLst>
  <p:handoutMasterIdLst>
    <p:handoutMasterId r:id="rId40"/>
  </p:handoutMasterIdLst>
  <p:sldIdLst>
    <p:sldId id="296" r:id="rId2"/>
    <p:sldId id="1045" r:id="rId3"/>
    <p:sldId id="1046" r:id="rId4"/>
    <p:sldId id="1048" r:id="rId5"/>
    <p:sldId id="1049" r:id="rId6"/>
    <p:sldId id="1050" r:id="rId7"/>
    <p:sldId id="1051" r:id="rId8"/>
    <p:sldId id="1052" r:id="rId9"/>
    <p:sldId id="1053" r:id="rId10"/>
    <p:sldId id="1054" r:id="rId11"/>
    <p:sldId id="1055" r:id="rId12"/>
    <p:sldId id="1081" r:id="rId13"/>
    <p:sldId id="1057" r:id="rId14"/>
    <p:sldId id="1058" r:id="rId15"/>
    <p:sldId id="1059" r:id="rId16"/>
    <p:sldId id="1060" r:id="rId17"/>
    <p:sldId id="1061" r:id="rId18"/>
    <p:sldId id="1062" r:id="rId19"/>
    <p:sldId id="1063" r:id="rId20"/>
    <p:sldId id="1064" r:id="rId21"/>
    <p:sldId id="1065" r:id="rId22"/>
    <p:sldId id="1066" r:id="rId23"/>
    <p:sldId id="1082" r:id="rId24"/>
    <p:sldId id="1068" r:id="rId25"/>
    <p:sldId id="1069" r:id="rId26"/>
    <p:sldId id="1070" r:id="rId27"/>
    <p:sldId id="1071" r:id="rId28"/>
    <p:sldId id="1072" r:id="rId29"/>
    <p:sldId id="1083" r:id="rId30"/>
    <p:sldId id="1074" r:id="rId31"/>
    <p:sldId id="1075" r:id="rId32"/>
    <p:sldId id="1076" r:id="rId33"/>
    <p:sldId id="1077" r:id="rId34"/>
    <p:sldId id="1078" r:id="rId35"/>
    <p:sldId id="1079" r:id="rId36"/>
    <p:sldId id="1080" r:id="rId37"/>
    <p:sldId id="273" r:id="rId38"/>
  </p:sldIdLst>
  <p:sldSz cx="12192000" cy="6858000"/>
  <p:notesSz cx="6858000" cy="9144000"/>
  <p:custDataLst>
    <p:tags r:id="rId4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1045"/>
            <p14:sldId id="1046"/>
            <p14:sldId id="1048"/>
            <p14:sldId id="1049"/>
            <p14:sldId id="1050"/>
            <p14:sldId id="1051"/>
            <p14:sldId id="1052"/>
            <p14:sldId id="1053"/>
            <p14:sldId id="1054"/>
            <p14:sldId id="1055"/>
            <p14:sldId id="1081"/>
            <p14:sldId id="1057"/>
            <p14:sldId id="1058"/>
            <p14:sldId id="1059"/>
            <p14:sldId id="1060"/>
            <p14:sldId id="1061"/>
            <p14:sldId id="1062"/>
            <p14:sldId id="1063"/>
            <p14:sldId id="1064"/>
            <p14:sldId id="1065"/>
            <p14:sldId id="1066"/>
            <p14:sldId id="1082"/>
            <p14:sldId id="1068"/>
            <p14:sldId id="1069"/>
            <p14:sldId id="1070"/>
            <p14:sldId id="1071"/>
            <p14:sldId id="1072"/>
            <p14:sldId id="1083"/>
            <p14:sldId id="1074"/>
            <p14:sldId id="1075"/>
            <p14:sldId id="1076"/>
            <p14:sldId id="1077"/>
            <p14:sldId id="1078"/>
            <p14:sldId id="1079"/>
            <p14:sldId id="1080"/>
            <p14:sldId id="273"/>
          </p14:sldIdLst>
        </p14:section>
      </p14:sectionLst>
    </p:ext>
    <p:ext uri="{EFAFB233-063F-42B5-8137-9DF3F51BA10A}">
      <p15:sldGuideLst xmlns:p15="http://schemas.microsoft.com/office/powerpoint/2012/main">
        <p15:guide id="5" orient="horz" pos="799"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3362" autoAdjust="0"/>
  </p:normalViewPr>
  <p:slideViewPr>
    <p:cSldViewPr>
      <p:cViewPr varScale="1">
        <p:scale>
          <a:sx n="62" d="100"/>
          <a:sy n="62" d="100"/>
        </p:scale>
        <p:origin x="632" y="48"/>
      </p:cViewPr>
      <p:guideLst>
        <p:guide orient="horz" pos="799"/>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060F09-F41F-4855-85D1-58FC2EEE9AF6}" type="doc">
      <dgm:prSet loTypeId="urn:microsoft.com/office/officeart/2005/8/layout/hList1" loCatId="list" qsTypeId="urn:microsoft.com/office/officeart/2005/8/quickstyle/simple4" qsCatId="simple" csTypeId="urn:microsoft.com/office/officeart/2005/8/colors/accent4_2" csCatId="accent4" phldr="1"/>
      <dgm:spPr/>
      <dgm:t>
        <a:bodyPr/>
        <a:lstStyle/>
        <a:p>
          <a:endParaRPr lang="en-US"/>
        </a:p>
      </dgm:t>
    </dgm:pt>
    <dgm:pt modelId="{B629C639-57A4-4829-822B-11C3844DDA0D}">
      <dgm:prSet phldrT="[Text]" custT="1"/>
      <dgm:spPr/>
      <dgm:t>
        <a:bodyPr/>
        <a:lstStyle/>
        <a:p>
          <a:r>
            <a:rPr lang="en-US" sz="1800" dirty="0"/>
            <a:t>USER GROUP</a:t>
          </a:r>
        </a:p>
      </dgm:t>
    </dgm:pt>
    <dgm:pt modelId="{F71D42C1-2A1A-4908-BC49-CEA9D12D5514}" type="parTrans" cxnId="{02B0D8BF-95BB-4F3A-AFDC-150C51F77BDE}">
      <dgm:prSet/>
      <dgm:spPr/>
      <dgm:t>
        <a:bodyPr/>
        <a:lstStyle/>
        <a:p>
          <a:endParaRPr lang="en-US"/>
        </a:p>
      </dgm:t>
    </dgm:pt>
    <dgm:pt modelId="{9D9C5E14-FBF3-44AE-956A-445AFE82D5F8}" type="sibTrans" cxnId="{02B0D8BF-95BB-4F3A-AFDC-150C51F77BDE}">
      <dgm:prSet/>
      <dgm:spPr/>
      <dgm:t>
        <a:bodyPr/>
        <a:lstStyle/>
        <a:p>
          <a:endParaRPr lang="en-US"/>
        </a:p>
      </dgm:t>
    </dgm:pt>
    <dgm:pt modelId="{0C843227-4662-4AD9-8E92-688319F13814}">
      <dgm:prSet phldrT="[Text]" custT="1"/>
      <dgm:spPr/>
      <dgm:t>
        <a:bodyPr/>
        <a:lstStyle/>
        <a:p>
          <a:r>
            <a:rPr lang="en-US" sz="1800" dirty="0"/>
            <a:t>ACCOUNT MANAGEMENT</a:t>
          </a:r>
        </a:p>
      </dgm:t>
    </dgm:pt>
    <dgm:pt modelId="{A377BC28-EE9F-47D4-9D1E-A2EE3F87F504}" type="parTrans" cxnId="{28C04B0C-438D-4B58-9F11-F1BFF8FC8224}">
      <dgm:prSet/>
      <dgm:spPr/>
      <dgm:t>
        <a:bodyPr/>
        <a:lstStyle/>
        <a:p>
          <a:endParaRPr lang="en-US"/>
        </a:p>
      </dgm:t>
    </dgm:pt>
    <dgm:pt modelId="{C9F03484-470F-4B85-AB39-16738AB6F4C0}" type="sibTrans" cxnId="{28C04B0C-438D-4B58-9F11-F1BFF8FC8224}">
      <dgm:prSet/>
      <dgm:spPr/>
      <dgm:t>
        <a:bodyPr/>
        <a:lstStyle/>
        <a:p>
          <a:endParaRPr lang="en-US"/>
        </a:p>
      </dgm:t>
    </dgm:pt>
    <dgm:pt modelId="{85C45D9C-11F8-43F4-ADDC-A0AF7A82732D}">
      <dgm:prSet phldrT="[Text]" custT="1"/>
      <dgm:spPr/>
      <dgm:t>
        <a:bodyPr/>
        <a:lstStyle/>
        <a:p>
          <a:r>
            <a:rPr lang="en-US" sz="1600" dirty="0"/>
            <a:t>001 – 43000</a:t>
          </a:r>
        </a:p>
      </dgm:t>
    </dgm:pt>
    <dgm:pt modelId="{781C4A2A-F24E-40FF-B549-F5DB6E03B1E3}" type="parTrans" cxnId="{D288B202-DA54-4109-9AC2-CD0A92F6C57F}">
      <dgm:prSet/>
      <dgm:spPr/>
      <dgm:t>
        <a:bodyPr/>
        <a:lstStyle/>
        <a:p>
          <a:endParaRPr lang="en-US"/>
        </a:p>
      </dgm:t>
    </dgm:pt>
    <dgm:pt modelId="{0A05D4C4-9D63-436E-96B5-55A5D0EC2538}" type="sibTrans" cxnId="{D288B202-DA54-4109-9AC2-CD0A92F6C57F}">
      <dgm:prSet/>
      <dgm:spPr/>
      <dgm:t>
        <a:bodyPr/>
        <a:lstStyle/>
        <a:p>
          <a:endParaRPr lang="en-US"/>
        </a:p>
      </dgm:t>
    </dgm:pt>
    <dgm:pt modelId="{E6898182-A778-45E3-9BD5-118231AC5B63}">
      <dgm:prSet phldrT="[Text]" custT="1"/>
      <dgm:spPr/>
      <dgm:t>
        <a:bodyPr/>
        <a:lstStyle/>
        <a:p>
          <a:r>
            <a:rPr lang="en-US" sz="1600" dirty="0"/>
            <a:t>001 – RAVI</a:t>
          </a:r>
        </a:p>
      </dgm:t>
    </dgm:pt>
    <dgm:pt modelId="{8D7B9359-604B-4CBA-9714-379D3550A340}" type="parTrans" cxnId="{376FE9B0-9847-4B2D-9C01-C3C54B8C4D7B}">
      <dgm:prSet/>
      <dgm:spPr/>
      <dgm:t>
        <a:bodyPr/>
        <a:lstStyle/>
        <a:p>
          <a:endParaRPr lang="en-US"/>
        </a:p>
      </dgm:t>
    </dgm:pt>
    <dgm:pt modelId="{3B37E060-DFBF-4FC8-8089-C58EDF47F1E3}" type="sibTrans" cxnId="{376FE9B0-9847-4B2D-9C01-C3C54B8C4D7B}">
      <dgm:prSet/>
      <dgm:spPr/>
      <dgm:t>
        <a:bodyPr/>
        <a:lstStyle/>
        <a:p>
          <a:endParaRPr lang="en-US"/>
        </a:p>
      </dgm:t>
    </dgm:pt>
    <dgm:pt modelId="{70E18E83-2061-4FA7-ADFF-43EF33CB7F4C}">
      <dgm:prSet phldrT="[Text]" custT="1"/>
      <dgm:spPr/>
      <dgm:t>
        <a:bodyPr/>
        <a:lstStyle/>
        <a:p>
          <a:r>
            <a:rPr lang="en-US" sz="1600" dirty="0"/>
            <a:t>002 – HARI</a:t>
          </a:r>
        </a:p>
      </dgm:t>
    </dgm:pt>
    <dgm:pt modelId="{F92B5E87-90BA-4A90-A5F3-01C793B4F6FC}" type="parTrans" cxnId="{9DAFFB71-D2B9-44F3-9DEA-66FCFB778600}">
      <dgm:prSet/>
      <dgm:spPr/>
      <dgm:t>
        <a:bodyPr/>
        <a:lstStyle/>
        <a:p>
          <a:endParaRPr lang="en-US"/>
        </a:p>
      </dgm:t>
    </dgm:pt>
    <dgm:pt modelId="{EFD71FFD-FEFA-4C1C-B325-81F90899F4E1}" type="sibTrans" cxnId="{9DAFFB71-D2B9-44F3-9DEA-66FCFB778600}">
      <dgm:prSet/>
      <dgm:spPr/>
      <dgm:t>
        <a:bodyPr/>
        <a:lstStyle/>
        <a:p>
          <a:endParaRPr lang="en-US"/>
        </a:p>
      </dgm:t>
    </dgm:pt>
    <dgm:pt modelId="{0A0B60FC-3A80-4FCE-9D81-56A84178E71D}">
      <dgm:prSet phldrT="[Text]" custT="1"/>
      <dgm:spPr/>
      <dgm:t>
        <a:bodyPr/>
        <a:lstStyle/>
        <a:p>
          <a:r>
            <a:rPr lang="en-US" sz="1600" dirty="0"/>
            <a:t>003 – GIRI</a:t>
          </a:r>
        </a:p>
      </dgm:t>
    </dgm:pt>
    <dgm:pt modelId="{E0C69C00-3A62-4814-B494-39AA42DD0F73}" type="parTrans" cxnId="{CD6B8D0C-7E12-4E8A-92EE-5EB50FDA44EE}">
      <dgm:prSet/>
      <dgm:spPr/>
      <dgm:t>
        <a:bodyPr/>
        <a:lstStyle/>
        <a:p>
          <a:endParaRPr lang="en-US"/>
        </a:p>
      </dgm:t>
    </dgm:pt>
    <dgm:pt modelId="{34580874-061F-4E63-A573-5991A2B82850}" type="sibTrans" cxnId="{CD6B8D0C-7E12-4E8A-92EE-5EB50FDA44EE}">
      <dgm:prSet/>
      <dgm:spPr/>
      <dgm:t>
        <a:bodyPr/>
        <a:lstStyle/>
        <a:p>
          <a:endParaRPr lang="en-US"/>
        </a:p>
      </dgm:t>
    </dgm:pt>
    <dgm:pt modelId="{3FF11BFD-CD53-465D-8931-29E43283239E}">
      <dgm:prSet phldrT="[Text]" custT="1"/>
      <dgm:spPr/>
      <dgm:t>
        <a:bodyPr/>
        <a:lstStyle/>
        <a:p>
          <a:r>
            <a:rPr lang="en-US" sz="1600" dirty="0"/>
            <a:t>004 - SURI</a:t>
          </a:r>
        </a:p>
      </dgm:t>
    </dgm:pt>
    <dgm:pt modelId="{00263B9D-0ABC-4542-8841-F61E378FE985}" type="parTrans" cxnId="{B35FF40A-2880-45D2-A1AD-04A107531107}">
      <dgm:prSet/>
      <dgm:spPr/>
      <dgm:t>
        <a:bodyPr/>
        <a:lstStyle/>
        <a:p>
          <a:endParaRPr lang="en-US"/>
        </a:p>
      </dgm:t>
    </dgm:pt>
    <dgm:pt modelId="{217C3BE4-1803-4346-BBE2-F0C33A002A0B}" type="sibTrans" cxnId="{B35FF40A-2880-45D2-A1AD-04A107531107}">
      <dgm:prSet/>
      <dgm:spPr/>
      <dgm:t>
        <a:bodyPr/>
        <a:lstStyle/>
        <a:p>
          <a:endParaRPr lang="en-US"/>
        </a:p>
      </dgm:t>
    </dgm:pt>
    <dgm:pt modelId="{21C9963C-5ECF-460C-B707-2E60C21ED370}">
      <dgm:prSet phldrT="[Text]" custT="1"/>
      <dgm:spPr/>
      <dgm:t>
        <a:bodyPr/>
        <a:lstStyle/>
        <a:p>
          <a:r>
            <a:rPr lang="en-US" sz="1600" dirty="0"/>
            <a:t>002 – 43200</a:t>
          </a:r>
        </a:p>
      </dgm:t>
    </dgm:pt>
    <dgm:pt modelId="{738A2649-9BA6-4FBC-80C0-19D58D399043}" type="parTrans" cxnId="{9333D409-3F9B-4305-96C0-18C7D40327E1}">
      <dgm:prSet/>
      <dgm:spPr/>
      <dgm:t>
        <a:bodyPr/>
        <a:lstStyle/>
        <a:p>
          <a:endParaRPr lang="en-US"/>
        </a:p>
      </dgm:t>
    </dgm:pt>
    <dgm:pt modelId="{811647EA-4D1B-43A2-91E6-05A0EBC30C3A}" type="sibTrans" cxnId="{9333D409-3F9B-4305-96C0-18C7D40327E1}">
      <dgm:prSet/>
      <dgm:spPr/>
      <dgm:t>
        <a:bodyPr/>
        <a:lstStyle/>
        <a:p>
          <a:endParaRPr lang="en-US"/>
        </a:p>
      </dgm:t>
    </dgm:pt>
    <dgm:pt modelId="{C9B6EC31-8C7A-49F5-9845-2C7EACEAAC88}">
      <dgm:prSet phldrT="[Text]" custT="1"/>
      <dgm:spPr/>
      <dgm:t>
        <a:bodyPr/>
        <a:lstStyle/>
        <a:p>
          <a:r>
            <a:rPr lang="en-US" sz="1600" dirty="0"/>
            <a:t>003 – 43300</a:t>
          </a:r>
        </a:p>
      </dgm:t>
    </dgm:pt>
    <dgm:pt modelId="{A674F796-D6A1-4CA9-9B2A-BF3A55574856}" type="parTrans" cxnId="{29254651-590E-43F8-B6C4-B82E3A552840}">
      <dgm:prSet/>
      <dgm:spPr/>
      <dgm:t>
        <a:bodyPr/>
        <a:lstStyle/>
        <a:p>
          <a:endParaRPr lang="en-US"/>
        </a:p>
      </dgm:t>
    </dgm:pt>
    <dgm:pt modelId="{24A7A401-5CAE-4CBD-BBDE-B9B6BDC0F548}" type="sibTrans" cxnId="{29254651-590E-43F8-B6C4-B82E3A552840}">
      <dgm:prSet/>
      <dgm:spPr/>
      <dgm:t>
        <a:bodyPr/>
        <a:lstStyle/>
        <a:p>
          <a:endParaRPr lang="en-US"/>
        </a:p>
      </dgm:t>
    </dgm:pt>
    <dgm:pt modelId="{8962BA05-878B-4728-B2C6-22C880C4AF7C}">
      <dgm:prSet phldrT="[Text]" custT="1"/>
      <dgm:spPr/>
      <dgm:t>
        <a:bodyPr/>
        <a:lstStyle/>
        <a:p>
          <a:r>
            <a:rPr lang="en-US" sz="1600" dirty="0"/>
            <a:t>004 - 43400</a:t>
          </a:r>
        </a:p>
      </dgm:t>
    </dgm:pt>
    <dgm:pt modelId="{688CF9CA-516C-46FB-830B-C8C611405762}" type="parTrans" cxnId="{2A0EB8DF-28F7-4500-8C33-89D75A22AAF4}">
      <dgm:prSet/>
      <dgm:spPr/>
      <dgm:t>
        <a:bodyPr/>
        <a:lstStyle/>
        <a:p>
          <a:endParaRPr lang="en-US"/>
        </a:p>
      </dgm:t>
    </dgm:pt>
    <dgm:pt modelId="{2B4FF89F-10C5-4CE4-81A3-F4DAA6A875C6}" type="sibTrans" cxnId="{2A0EB8DF-28F7-4500-8C33-89D75A22AAF4}">
      <dgm:prSet/>
      <dgm:spPr/>
      <dgm:t>
        <a:bodyPr/>
        <a:lstStyle/>
        <a:p>
          <a:endParaRPr lang="en-US"/>
        </a:p>
      </dgm:t>
    </dgm:pt>
    <dgm:pt modelId="{ED5EB73F-1BE1-4F96-8514-5595D9F9EDB5}" type="pres">
      <dgm:prSet presAssocID="{D3060F09-F41F-4855-85D1-58FC2EEE9AF6}" presName="Name0" presStyleCnt="0">
        <dgm:presLayoutVars>
          <dgm:dir/>
          <dgm:animLvl val="lvl"/>
          <dgm:resizeHandles val="exact"/>
        </dgm:presLayoutVars>
      </dgm:prSet>
      <dgm:spPr/>
      <dgm:t>
        <a:bodyPr/>
        <a:lstStyle/>
        <a:p>
          <a:endParaRPr lang="en-US"/>
        </a:p>
      </dgm:t>
    </dgm:pt>
    <dgm:pt modelId="{E5BB7AB6-AB1B-40D8-83A3-720E8CD94358}" type="pres">
      <dgm:prSet presAssocID="{B629C639-57A4-4829-822B-11C3844DDA0D}" presName="composite" presStyleCnt="0"/>
      <dgm:spPr/>
    </dgm:pt>
    <dgm:pt modelId="{5F53CB04-4BA6-45BA-AB34-5182AB6C8324}" type="pres">
      <dgm:prSet presAssocID="{B629C639-57A4-4829-822B-11C3844DDA0D}" presName="parTx" presStyleLbl="alignNode1" presStyleIdx="0" presStyleCnt="2" custScaleX="101959" custScaleY="86354">
        <dgm:presLayoutVars>
          <dgm:chMax val="0"/>
          <dgm:chPref val="0"/>
          <dgm:bulletEnabled val="1"/>
        </dgm:presLayoutVars>
      </dgm:prSet>
      <dgm:spPr/>
      <dgm:t>
        <a:bodyPr/>
        <a:lstStyle/>
        <a:p>
          <a:endParaRPr lang="en-US"/>
        </a:p>
      </dgm:t>
    </dgm:pt>
    <dgm:pt modelId="{720DDC29-0E86-4920-9290-611148E9C721}" type="pres">
      <dgm:prSet presAssocID="{B629C639-57A4-4829-822B-11C3844DDA0D}" presName="desTx" presStyleLbl="alignAccFollowNode1" presStyleIdx="0" presStyleCnt="2" custScaleX="103888" custLinFactNeighborX="-1217">
        <dgm:presLayoutVars>
          <dgm:bulletEnabled val="1"/>
        </dgm:presLayoutVars>
      </dgm:prSet>
      <dgm:spPr/>
      <dgm:t>
        <a:bodyPr/>
        <a:lstStyle/>
        <a:p>
          <a:endParaRPr lang="en-US"/>
        </a:p>
      </dgm:t>
    </dgm:pt>
    <dgm:pt modelId="{CF53E30D-3572-4D0F-B443-500ABCED9C05}" type="pres">
      <dgm:prSet presAssocID="{9D9C5E14-FBF3-44AE-956A-445AFE82D5F8}" presName="space" presStyleCnt="0"/>
      <dgm:spPr/>
    </dgm:pt>
    <dgm:pt modelId="{7808D73C-95B6-45BF-9E5B-F432801DE382}" type="pres">
      <dgm:prSet presAssocID="{0C843227-4662-4AD9-8E92-688319F13814}" presName="composite" presStyleCnt="0"/>
      <dgm:spPr/>
    </dgm:pt>
    <dgm:pt modelId="{164C01CA-CF9F-4E97-85B4-785FECA7EE30}" type="pres">
      <dgm:prSet presAssocID="{0C843227-4662-4AD9-8E92-688319F13814}" presName="parTx" presStyleLbl="alignNode1" presStyleIdx="1" presStyleCnt="2" custScaleX="100456" custScaleY="86354">
        <dgm:presLayoutVars>
          <dgm:chMax val="0"/>
          <dgm:chPref val="0"/>
          <dgm:bulletEnabled val="1"/>
        </dgm:presLayoutVars>
      </dgm:prSet>
      <dgm:spPr/>
      <dgm:t>
        <a:bodyPr/>
        <a:lstStyle/>
        <a:p>
          <a:endParaRPr lang="en-US"/>
        </a:p>
      </dgm:t>
    </dgm:pt>
    <dgm:pt modelId="{C465D861-75DE-4010-B043-C4C74D22270E}" type="pres">
      <dgm:prSet presAssocID="{0C843227-4662-4AD9-8E92-688319F13814}" presName="desTx" presStyleLbl="alignAccFollowNode1" presStyleIdx="1" presStyleCnt="2">
        <dgm:presLayoutVars>
          <dgm:bulletEnabled val="1"/>
        </dgm:presLayoutVars>
      </dgm:prSet>
      <dgm:spPr/>
      <dgm:t>
        <a:bodyPr/>
        <a:lstStyle/>
        <a:p>
          <a:endParaRPr lang="en-US"/>
        </a:p>
      </dgm:t>
    </dgm:pt>
  </dgm:ptLst>
  <dgm:cxnLst>
    <dgm:cxn modelId="{9DAFFB71-D2B9-44F3-9DEA-66FCFB778600}" srcId="{B629C639-57A4-4829-822B-11C3844DDA0D}" destId="{70E18E83-2061-4FA7-ADFF-43EF33CB7F4C}" srcOrd="1" destOrd="0" parTransId="{F92B5E87-90BA-4A90-A5F3-01C793B4F6FC}" sibTransId="{EFD71FFD-FEFA-4C1C-B325-81F90899F4E1}"/>
    <dgm:cxn modelId="{B6C074BF-91F6-4F8A-B568-002F46328189}" type="presOf" srcId="{70E18E83-2061-4FA7-ADFF-43EF33CB7F4C}" destId="{720DDC29-0E86-4920-9290-611148E9C721}" srcOrd="0" destOrd="1" presId="urn:microsoft.com/office/officeart/2005/8/layout/hList1"/>
    <dgm:cxn modelId="{2A0EB8DF-28F7-4500-8C33-89D75A22AAF4}" srcId="{0C843227-4662-4AD9-8E92-688319F13814}" destId="{8962BA05-878B-4728-B2C6-22C880C4AF7C}" srcOrd="3" destOrd="0" parTransId="{688CF9CA-516C-46FB-830B-C8C611405762}" sibTransId="{2B4FF89F-10C5-4CE4-81A3-F4DAA6A875C6}"/>
    <dgm:cxn modelId="{28C04B0C-438D-4B58-9F11-F1BFF8FC8224}" srcId="{D3060F09-F41F-4855-85D1-58FC2EEE9AF6}" destId="{0C843227-4662-4AD9-8E92-688319F13814}" srcOrd="1" destOrd="0" parTransId="{A377BC28-EE9F-47D4-9D1E-A2EE3F87F504}" sibTransId="{C9F03484-470F-4B85-AB39-16738AB6F4C0}"/>
    <dgm:cxn modelId="{93E55157-A2DF-4FA4-A783-DCEB87DC9F40}" type="presOf" srcId="{E6898182-A778-45E3-9BD5-118231AC5B63}" destId="{720DDC29-0E86-4920-9290-611148E9C721}" srcOrd="0" destOrd="0" presId="urn:microsoft.com/office/officeart/2005/8/layout/hList1"/>
    <dgm:cxn modelId="{C735B017-CC9F-4C85-A04C-C153E8AFBA51}" type="presOf" srcId="{8962BA05-878B-4728-B2C6-22C880C4AF7C}" destId="{C465D861-75DE-4010-B043-C4C74D22270E}" srcOrd="0" destOrd="3" presId="urn:microsoft.com/office/officeart/2005/8/layout/hList1"/>
    <dgm:cxn modelId="{3C01BD31-D8EF-4652-A24D-C430FEA09302}" type="presOf" srcId="{3FF11BFD-CD53-465D-8931-29E43283239E}" destId="{720DDC29-0E86-4920-9290-611148E9C721}" srcOrd="0" destOrd="3" presId="urn:microsoft.com/office/officeart/2005/8/layout/hList1"/>
    <dgm:cxn modelId="{5040CB1F-352A-4B99-AE25-E19562B49882}" type="presOf" srcId="{0A0B60FC-3A80-4FCE-9D81-56A84178E71D}" destId="{720DDC29-0E86-4920-9290-611148E9C721}" srcOrd="0" destOrd="2" presId="urn:microsoft.com/office/officeart/2005/8/layout/hList1"/>
    <dgm:cxn modelId="{376FE9B0-9847-4B2D-9C01-C3C54B8C4D7B}" srcId="{B629C639-57A4-4829-822B-11C3844DDA0D}" destId="{E6898182-A778-45E3-9BD5-118231AC5B63}" srcOrd="0" destOrd="0" parTransId="{8D7B9359-604B-4CBA-9714-379D3550A340}" sibTransId="{3B37E060-DFBF-4FC8-8089-C58EDF47F1E3}"/>
    <dgm:cxn modelId="{D288B202-DA54-4109-9AC2-CD0A92F6C57F}" srcId="{0C843227-4662-4AD9-8E92-688319F13814}" destId="{85C45D9C-11F8-43F4-ADDC-A0AF7A82732D}" srcOrd="0" destOrd="0" parTransId="{781C4A2A-F24E-40FF-B549-F5DB6E03B1E3}" sibTransId="{0A05D4C4-9D63-436E-96B5-55A5D0EC2538}"/>
    <dgm:cxn modelId="{02B0D8BF-95BB-4F3A-AFDC-150C51F77BDE}" srcId="{D3060F09-F41F-4855-85D1-58FC2EEE9AF6}" destId="{B629C639-57A4-4829-822B-11C3844DDA0D}" srcOrd="0" destOrd="0" parTransId="{F71D42C1-2A1A-4908-BC49-CEA9D12D5514}" sibTransId="{9D9C5E14-FBF3-44AE-956A-445AFE82D5F8}"/>
    <dgm:cxn modelId="{B35FF40A-2880-45D2-A1AD-04A107531107}" srcId="{B629C639-57A4-4829-822B-11C3844DDA0D}" destId="{3FF11BFD-CD53-465D-8931-29E43283239E}" srcOrd="3" destOrd="0" parTransId="{00263B9D-0ABC-4542-8841-F61E378FE985}" sibTransId="{217C3BE4-1803-4346-BBE2-F0C33A002A0B}"/>
    <dgm:cxn modelId="{915B4634-46EA-40C0-8D13-E79314D21D6A}" type="presOf" srcId="{0C843227-4662-4AD9-8E92-688319F13814}" destId="{164C01CA-CF9F-4E97-85B4-785FECA7EE30}" srcOrd="0" destOrd="0" presId="urn:microsoft.com/office/officeart/2005/8/layout/hList1"/>
    <dgm:cxn modelId="{29254651-590E-43F8-B6C4-B82E3A552840}" srcId="{0C843227-4662-4AD9-8E92-688319F13814}" destId="{C9B6EC31-8C7A-49F5-9845-2C7EACEAAC88}" srcOrd="2" destOrd="0" parTransId="{A674F796-D6A1-4CA9-9B2A-BF3A55574856}" sibTransId="{24A7A401-5CAE-4CBD-BBDE-B9B6BDC0F548}"/>
    <dgm:cxn modelId="{CD6B8D0C-7E12-4E8A-92EE-5EB50FDA44EE}" srcId="{B629C639-57A4-4829-822B-11C3844DDA0D}" destId="{0A0B60FC-3A80-4FCE-9D81-56A84178E71D}" srcOrd="2" destOrd="0" parTransId="{E0C69C00-3A62-4814-B494-39AA42DD0F73}" sibTransId="{34580874-061F-4E63-A573-5991A2B82850}"/>
    <dgm:cxn modelId="{41D08068-B8D9-4E53-9B2D-D2DD083E8286}" type="presOf" srcId="{21C9963C-5ECF-460C-B707-2E60C21ED370}" destId="{C465D861-75DE-4010-B043-C4C74D22270E}" srcOrd="0" destOrd="1" presId="urn:microsoft.com/office/officeart/2005/8/layout/hList1"/>
    <dgm:cxn modelId="{9333D409-3F9B-4305-96C0-18C7D40327E1}" srcId="{0C843227-4662-4AD9-8E92-688319F13814}" destId="{21C9963C-5ECF-460C-B707-2E60C21ED370}" srcOrd="1" destOrd="0" parTransId="{738A2649-9BA6-4FBC-80C0-19D58D399043}" sibTransId="{811647EA-4D1B-43A2-91E6-05A0EBC30C3A}"/>
    <dgm:cxn modelId="{E6CF8C24-8642-4CAB-93E0-B34446D4F1E6}" type="presOf" srcId="{D3060F09-F41F-4855-85D1-58FC2EEE9AF6}" destId="{ED5EB73F-1BE1-4F96-8514-5595D9F9EDB5}" srcOrd="0" destOrd="0" presId="urn:microsoft.com/office/officeart/2005/8/layout/hList1"/>
    <dgm:cxn modelId="{654B2362-8C5A-4A62-9E92-3A3316740149}" type="presOf" srcId="{B629C639-57A4-4829-822B-11C3844DDA0D}" destId="{5F53CB04-4BA6-45BA-AB34-5182AB6C8324}" srcOrd="0" destOrd="0" presId="urn:microsoft.com/office/officeart/2005/8/layout/hList1"/>
    <dgm:cxn modelId="{1938CC51-D9C7-4659-89FD-7A2DA118B700}" type="presOf" srcId="{85C45D9C-11F8-43F4-ADDC-A0AF7A82732D}" destId="{C465D861-75DE-4010-B043-C4C74D22270E}" srcOrd="0" destOrd="0" presId="urn:microsoft.com/office/officeart/2005/8/layout/hList1"/>
    <dgm:cxn modelId="{719E4D26-70E0-48FF-8E28-69CACC3285B1}" type="presOf" srcId="{C9B6EC31-8C7A-49F5-9845-2C7EACEAAC88}" destId="{C465D861-75DE-4010-B043-C4C74D22270E}" srcOrd="0" destOrd="2" presId="urn:microsoft.com/office/officeart/2005/8/layout/hList1"/>
    <dgm:cxn modelId="{98134E81-5DE6-43AC-BE28-41627D5F35C6}" type="presParOf" srcId="{ED5EB73F-1BE1-4F96-8514-5595D9F9EDB5}" destId="{E5BB7AB6-AB1B-40D8-83A3-720E8CD94358}" srcOrd="0" destOrd="0" presId="urn:microsoft.com/office/officeart/2005/8/layout/hList1"/>
    <dgm:cxn modelId="{A661EF4C-C6F7-4366-A654-DF047B82B3A4}" type="presParOf" srcId="{E5BB7AB6-AB1B-40D8-83A3-720E8CD94358}" destId="{5F53CB04-4BA6-45BA-AB34-5182AB6C8324}" srcOrd="0" destOrd="0" presId="urn:microsoft.com/office/officeart/2005/8/layout/hList1"/>
    <dgm:cxn modelId="{A668C789-0BED-46D4-8A4D-B93A44A15BDA}" type="presParOf" srcId="{E5BB7AB6-AB1B-40D8-83A3-720E8CD94358}" destId="{720DDC29-0E86-4920-9290-611148E9C721}" srcOrd="1" destOrd="0" presId="urn:microsoft.com/office/officeart/2005/8/layout/hList1"/>
    <dgm:cxn modelId="{04825BAF-0547-402C-BBA6-115D8E1E3B87}" type="presParOf" srcId="{ED5EB73F-1BE1-4F96-8514-5595D9F9EDB5}" destId="{CF53E30D-3572-4D0F-B443-500ABCED9C05}" srcOrd="1" destOrd="0" presId="urn:microsoft.com/office/officeart/2005/8/layout/hList1"/>
    <dgm:cxn modelId="{6F1CDAB2-E615-49BA-A623-3EE8C1308DBC}" type="presParOf" srcId="{ED5EB73F-1BE1-4F96-8514-5595D9F9EDB5}" destId="{7808D73C-95B6-45BF-9E5B-F432801DE382}" srcOrd="2" destOrd="0" presId="urn:microsoft.com/office/officeart/2005/8/layout/hList1"/>
    <dgm:cxn modelId="{9D4C8C84-CBB8-43BC-98FC-8CA4C2CAE02C}" type="presParOf" srcId="{7808D73C-95B6-45BF-9E5B-F432801DE382}" destId="{164C01CA-CF9F-4E97-85B4-785FECA7EE30}" srcOrd="0" destOrd="0" presId="urn:microsoft.com/office/officeart/2005/8/layout/hList1"/>
    <dgm:cxn modelId="{E4F4DF02-38DD-454C-97CE-936B888AA345}" type="presParOf" srcId="{7808D73C-95B6-45BF-9E5B-F432801DE382}" destId="{C465D861-75DE-4010-B043-C4C74D22270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5D5BC3-6E1C-4EAC-9351-6E0FC56339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76854B-093B-4321-9DF2-508A14C0D742}">
      <dgm:prSet/>
      <dgm:spPr>
        <a:solidFill>
          <a:schemeClr val="accent6">
            <a:lumMod val="20000"/>
            <a:lumOff val="80000"/>
          </a:schemeClr>
        </a:solidFill>
        <a:effectLst>
          <a:outerShdw blurRad="50800" dist="38100" dir="2700000" algn="tl" rotWithShape="0">
            <a:prstClr val="black">
              <a:alpha val="40000"/>
            </a:prstClr>
          </a:outerShdw>
        </a:effectLst>
      </dgm:spPr>
      <dgm:t>
        <a:bodyPr/>
        <a:lstStyle/>
        <a:p>
          <a:pPr rtl="0"/>
          <a:r>
            <a:rPr lang="en-US" u="sng" dirty="0" smtClean="0">
              <a:solidFill>
                <a:schemeClr val="tx1"/>
              </a:solidFill>
            </a:rPr>
            <a:t>Prerequisite</a:t>
          </a:r>
          <a:r>
            <a:rPr lang="en-US" u="none" dirty="0" smtClean="0">
              <a:solidFill>
                <a:schemeClr val="tx1"/>
              </a:solidFill>
            </a:rPr>
            <a:t>: </a:t>
          </a:r>
          <a:r>
            <a:rPr lang="en-US" dirty="0" smtClean="0">
              <a:solidFill>
                <a:schemeClr val="tx1"/>
              </a:solidFill>
            </a:rPr>
            <a:t>BKPF-USNAM in USER </a:t>
          </a:r>
          <a:r>
            <a:rPr lang="en-US" dirty="0">
              <a:solidFill>
                <a:schemeClr val="tx1"/>
              </a:solidFill>
            </a:rPr>
            <a:t>GROUP</a:t>
          </a:r>
        </a:p>
      </dgm:t>
    </dgm:pt>
    <dgm:pt modelId="{E2019D94-1043-4188-8068-DC293A2FA880}" type="parTrans" cxnId="{1FC38498-3CA1-44C6-9E51-AF868FF6D9AD}">
      <dgm:prSet/>
      <dgm:spPr/>
      <dgm:t>
        <a:bodyPr/>
        <a:lstStyle/>
        <a:p>
          <a:endParaRPr lang="en-US"/>
        </a:p>
      </dgm:t>
    </dgm:pt>
    <dgm:pt modelId="{5880A21E-8CA1-498B-B8B2-B1121635FA0C}" type="sibTrans" cxnId="{1FC38498-3CA1-44C6-9E51-AF868FF6D9AD}">
      <dgm:prSet/>
      <dgm:spPr/>
      <dgm:t>
        <a:bodyPr/>
        <a:lstStyle/>
        <a:p>
          <a:endParaRPr lang="en-US"/>
        </a:p>
      </dgm:t>
    </dgm:pt>
    <dgm:pt modelId="{986F939F-C61E-4858-9272-EDB893881AE5}">
      <dgm:prSet/>
      <dgm:spPr>
        <a:solidFill>
          <a:schemeClr val="accent6">
            <a:lumMod val="20000"/>
            <a:lumOff val="80000"/>
          </a:schemeClr>
        </a:solidFill>
        <a:effectLst>
          <a:outerShdw blurRad="50800" dist="38100" dir="2700000" algn="tl" rotWithShape="0">
            <a:prstClr val="black">
              <a:alpha val="40000"/>
            </a:prstClr>
          </a:outerShdw>
        </a:effectLst>
      </dgm:spPr>
      <dgm:t>
        <a:bodyPr/>
        <a:lstStyle/>
        <a:p>
          <a:pPr rtl="0"/>
          <a:r>
            <a:rPr lang="en-US" u="sng" dirty="0" smtClean="0">
              <a:solidFill>
                <a:schemeClr val="tx1"/>
              </a:solidFill>
            </a:rPr>
            <a:t>Check</a:t>
          </a:r>
          <a:r>
            <a:rPr lang="en-US" u="none" dirty="0" smtClean="0">
              <a:solidFill>
                <a:schemeClr val="tx1"/>
              </a:solidFill>
            </a:rPr>
            <a:t>: </a:t>
          </a:r>
          <a:r>
            <a:rPr lang="en-US" dirty="0" smtClean="0">
              <a:solidFill>
                <a:schemeClr val="tx1"/>
              </a:solidFill>
            </a:rPr>
            <a:t>BSEG-HKONT in ACCOUNT </a:t>
          </a:r>
          <a:r>
            <a:rPr lang="en-US" dirty="0">
              <a:solidFill>
                <a:schemeClr val="tx1"/>
              </a:solidFill>
            </a:rPr>
            <a:t>MANAGEMENT</a:t>
          </a:r>
        </a:p>
      </dgm:t>
    </dgm:pt>
    <dgm:pt modelId="{58BC49EF-9B1F-450E-8DD9-9AAFD98A04E8}" type="parTrans" cxnId="{357B547E-270B-4556-B675-26FD1B8FA230}">
      <dgm:prSet/>
      <dgm:spPr/>
      <dgm:t>
        <a:bodyPr/>
        <a:lstStyle/>
        <a:p>
          <a:endParaRPr lang="en-US"/>
        </a:p>
      </dgm:t>
    </dgm:pt>
    <dgm:pt modelId="{624B04DD-B3AE-4C6C-8CC5-0BD0EE3AC3CE}" type="sibTrans" cxnId="{357B547E-270B-4556-B675-26FD1B8FA230}">
      <dgm:prSet/>
      <dgm:spPr/>
      <dgm:t>
        <a:bodyPr/>
        <a:lstStyle/>
        <a:p>
          <a:endParaRPr lang="en-US"/>
        </a:p>
      </dgm:t>
    </dgm:pt>
    <dgm:pt modelId="{EB1CD05F-69CF-408C-B331-53A222BCD350}" type="pres">
      <dgm:prSet presAssocID="{115D5BC3-6E1C-4EAC-9351-6E0FC563394C}" presName="linear" presStyleCnt="0">
        <dgm:presLayoutVars>
          <dgm:animLvl val="lvl"/>
          <dgm:resizeHandles val="exact"/>
        </dgm:presLayoutVars>
      </dgm:prSet>
      <dgm:spPr/>
      <dgm:t>
        <a:bodyPr/>
        <a:lstStyle/>
        <a:p>
          <a:endParaRPr lang="en-US"/>
        </a:p>
      </dgm:t>
    </dgm:pt>
    <dgm:pt modelId="{52C40264-A45E-4335-A2B2-85E03F0E95EE}" type="pres">
      <dgm:prSet presAssocID="{5876854B-093B-4321-9DF2-508A14C0D742}" presName="parentText" presStyleLbl="node1" presStyleIdx="0" presStyleCnt="2">
        <dgm:presLayoutVars>
          <dgm:chMax val="0"/>
          <dgm:bulletEnabled val="1"/>
        </dgm:presLayoutVars>
      </dgm:prSet>
      <dgm:spPr/>
      <dgm:t>
        <a:bodyPr/>
        <a:lstStyle/>
        <a:p>
          <a:endParaRPr lang="en-US"/>
        </a:p>
      </dgm:t>
    </dgm:pt>
    <dgm:pt modelId="{8495551A-7827-449D-B1A6-97230AEB837A}" type="pres">
      <dgm:prSet presAssocID="{5880A21E-8CA1-498B-B8B2-B1121635FA0C}" presName="spacer" presStyleCnt="0"/>
      <dgm:spPr/>
    </dgm:pt>
    <dgm:pt modelId="{441A25A9-C664-41D7-B7D2-08CEDB4E3005}" type="pres">
      <dgm:prSet presAssocID="{986F939F-C61E-4858-9272-EDB893881AE5}" presName="parentText" presStyleLbl="node1" presStyleIdx="1" presStyleCnt="2">
        <dgm:presLayoutVars>
          <dgm:chMax val="0"/>
          <dgm:bulletEnabled val="1"/>
        </dgm:presLayoutVars>
      </dgm:prSet>
      <dgm:spPr/>
      <dgm:t>
        <a:bodyPr/>
        <a:lstStyle/>
        <a:p>
          <a:endParaRPr lang="en-US"/>
        </a:p>
      </dgm:t>
    </dgm:pt>
  </dgm:ptLst>
  <dgm:cxnLst>
    <dgm:cxn modelId="{A8D7EFF6-A007-4F47-AC5F-FBD1F2169E6C}" type="presOf" srcId="{115D5BC3-6E1C-4EAC-9351-6E0FC563394C}" destId="{EB1CD05F-69CF-408C-B331-53A222BCD350}" srcOrd="0" destOrd="0" presId="urn:microsoft.com/office/officeart/2005/8/layout/vList2"/>
    <dgm:cxn modelId="{1FC38498-3CA1-44C6-9E51-AF868FF6D9AD}" srcId="{115D5BC3-6E1C-4EAC-9351-6E0FC563394C}" destId="{5876854B-093B-4321-9DF2-508A14C0D742}" srcOrd="0" destOrd="0" parTransId="{E2019D94-1043-4188-8068-DC293A2FA880}" sibTransId="{5880A21E-8CA1-498B-B8B2-B1121635FA0C}"/>
    <dgm:cxn modelId="{357B547E-270B-4556-B675-26FD1B8FA230}" srcId="{115D5BC3-6E1C-4EAC-9351-6E0FC563394C}" destId="{986F939F-C61E-4858-9272-EDB893881AE5}" srcOrd="1" destOrd="0" parTransId="{58BC49EF-9B1F-450E-8DD9-9AAFD98A04E8}" sibTransId="{624B04DD-B3AE-4C6C-8CC5-0BD0EE3AC3CE}"/>
    <dgm:cxn modelId="{D2FEA6E2-DEFA-44ED-ADBC-14415610CACD}" type="presOf" srcId="{5876854B-093B-4321-9DF2-508A14C0D742}" destId="{52C40264-A45E-4335-A2B2-85E03F0E95EE}" srcOrd="0" destOrd="0" presId="urn:microsoft.com/office/officeart/2005/8/layout/vList2"/>
    <dgm:cxn modelId="{0BCDEDEF-3D2E-437F-BDCF-3BE01830973A}" type="presOf" srcId="{986F939F-C61E-4858-9272-EDB893881AE5}" destId="{441A25A9-C664-41D7-B7D2-08CEDB4E3005}" srcOrd="0" destOrd="0" presId="urn:microsoft.com/office/officeart/2005/8/layout/vList2"/>
    <dgm:cxn modelId="{D94700DD-53CB-47B6-A3FA-3475E5291ACC}" type="presParOf" srcId="{EB1CD05F-69CF-408C-B331-53A222BCD350}" destId="{52C40264-A45E-4335-A2B2-85E03F0E95EE}" srcOrd="0" destOrd="0" presId="urn:microsoft.com/office/officeart/2005/8/layout/vList2"/>
    <dgm:cxn modelId="{F747CE0A-4DD7-49AA-8929-3B6814CFABB7}" type="presParOf" srcId="{EB1CD05F-69CF-408C-B331-53A222BCD350}" destId="{8495551A-7827-449D-B1A6-97230AEB837A}" srcOrd="1" destOrd="0" presId="urn:microsoft.com/office/officeart/2005/8/layout/vList2"/>
    <dgm:cxn modelId="{4F768094-5F68-4883-B4E6-AD2348C44371}" type="presParOf" srcId="{EB1CD05F-69CF-408C-B331-53A222BCD350}" destId="{441A25A9-C664-41D7-B7D2-08CEDB4E3005}"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05/03/2020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05/03/2020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4</a:t>
            </a:fld>
            <a:endParaRPr lang="en-US" dirty="0"/>
          </a:p>
        </p:txBody>
      </p:sp>
    </p:spTree>
    <p:extLst>
      <p:ext uri="{BB962C8B-B14F-4D97-AF65-F5344CB8AC3E}">
        <p14:creationId xmlns:p14="http://schemas.microsoft.com/office/powerpoint/2010/main" val="323265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a:t>
            </a:r>
            <a:r>
              <a:rPr lang="en-US" baseline="0" dirty="0"/>
              <a:t> like Validations, if the Substitution is complex nature, we can meet the object by using the User Exit.</a:t>
            </a:r>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26</a:t>
            </a:fld>
            <a:endParaRPr lang="en-US" dirty="0"/>
          </a:p>
        </p:txBody>
      </p:sp>
    </p:spTree>
    <p:extLst>
      <p:ext uri="{BB962C8B-B14F-4D97-AF65-F5344CB8AC3E}">
        <p14:creationId xmlns:p14="http://schemas.microsoft.com/office/powerpoint/2010/main" val="127940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a:t>
            </a:r>
            <a:r>
              <a:rPr lang="en-US" baseline="0" dirty="0"/>
              <a:t> like Validations, if the Substitution is complex nature, we can meet the object by using the User Exit.</a:t>
            </a:r>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27</a:t>
            </a:fld>
            <a:endParaRPr lang="en-US" dirty="0"/>
          </a:p>
        </p:txBody>
      </p:sp>
    </p:spTree>
    <p:extLst>
      <p:ext uri="{BB962C8B-B14F-4D97-AF65-F5344CB8AC3E}">
        <p14:creationId xmlns:p14="http://schemas.microsoft.com/office/powerpoint/2010/main" val="4291339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t>The Explanation of the table GB01 and there contains as follow.</a:t>
            </a:r>
          </a:p>
          <a:p>
            <a:pPr>
              <a:buNone/>
            </a:pPr>
            <a:r>
              <a:rPr lang="en-US" sz="1200" dirty="0"/>
              <a:t>Bool Class: The Boolean Classes Specifies where the filed is being used or is Excluded.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Class Rules: Defines whether this field is used for field Read or field Write.  Write is used in substitution, read for rules.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Table name that can be used in this class. Name of a table that belongs to this class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Field that belongs to this class Name of a field that belongs to this class.</a:t>
            </a:r>
          </a:p>
          <a:p>
            <a:endParaRPr lang="en-US" sz="1200" i="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0" kern="1200" dirty="0">
              <a:solidFill>
                <a:schemeClr val="tx1"/>
              </a:solidFill>
              <a:latin typeface="+mn-lt"/>
              <a:ea typeface="+mn-ea"/>
              <a:cs typeface="+mn-cs"/>
            </a:endParaRPr>
          </a:p>
          <a:p>
            <a:pPr>
              <a:buNone/>
            </a:pPr>
            <a:r>
              <a:rPr lang="en-US" sz="1200" dirty="0"/>
              <a:t> </a:t>
            </a:r>
          </a:p>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10</a:t>
            </a:fld>
            <a:endParaRPr lang="en-US" dirty="0"/>
          </a:p>
        </p:txBody>
      </p:sp>
    </p:spTree>
    <p:extLst>
      <p:ext uri="{BB962C8B-B14F-4D97-AF65-F5344CB8AC3E}">
        <p14:creationId xmlns:p14="http://schemas.microsoft.com/office/powerpoint/2010/main" val="881265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11</a:t>
            </a:fld>
            <a:endParaRPr lang="en-US" dirty="0"/>
          </a:p>
        </p:txBody>
      </p:sp>
    </p:spTree>
    <p:extLst>
      <p:ext uri="{BB962C8B-B14F-4D97-AF65-F5344CB8AC3E}">
        <p14:creationId xmlns:p14="http://schemas.microsoft.com/office/powerpoint/2010/main" val="283543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16</a:t>
            </a:fld>
            <a:endParaRPr lang="en-US" dirty="0"/>
          </a:p>
        </p:txBody>
      </p:sp>
    </p:spTree>
    <p:extLst>
      <p:ext uri="{BB962C8B-B14F-4D97-AF65-F5344CB8AC3E}">
        <p14:creationId xmlns:p14="http://schemas.microsoft.com/office/powerpoint/2010/main" val="43369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System</a:t>
            </a:r>
            <a:r>
              <a:rPr lang="en-US" baseline="0" dirty="0"/>
              <a:t> will check, If the General Ledger Account Number: </a:t>
            </a:r>
            <a:r>
              <a:rPr lang="en-US" sz="1200" kern="1200" baseline="0" dirty="0">
                <a:solidFill>
                  <a:schemeClr val="tx1"/>
                </a:solidFill>
                <a:latin typeface="+mn-lt"/>
                <a:ea typeface="+mn-ea"/>
                <a:cs typeface="+mn-cs"/>
              </a:rPr>
              <a:t>“</a:t>
            </a:r>
            <a:r>
              <a:rPr lang="en-US" sz="1200" b="1" kern="1200" dirty="0">
                <a:solidFill>
                  <a:schemeClr val="tx1"/>
                </a:solidFill>
                <a:latin typeface="+mn-lt"/>
                <a:ea typeface="+mn-ea"/>
                <a:cs typeface="+mn-cs"/>
              </a:rPr>
              <a:t>0010002801</a:t>
            </a:r>
            <a:r>
              <a:rPr lang="en-US" sz="1200" kern="1200" dirty="0">
                <a:solidFill>
                  <a:schemeClr val="tx1"/>
                </a:solidFill>
                <a:latin typeface="+mn-lt"/>
                <a:ea typeface="+mn-ea"/>
                <a:cs typeface="+mn-cs"/>
              </a:rPr>
              <a:t>”,</a:t>
            </a:r>
            <a:r>
              <a:rPr lang="en-US" sz="1200" kern="1200" baseline="0" dirty="0">
                <a:solidFill>
                  <a:schemeClr val="tx1"/>
                </a:solidFill>
                <a:latin typeface="+mn-lt"/>
                <a:ea typeface="+mn-ea"/>
                <a:cs typeface="+mn-cs"/>
              </a:rPr>
              <a:t> Document type should be “</a:t>
            </a:r>
            <a:r>
              <a:rPr lang="en-US" sz="1200" b="1" kern="1200" baseline="0" dirty="0">
                <a:solidFill>
                  <a:schemeClr val="tx1"/>
                </a:solidFill>
                <a:latin typeface="+mn-lt"/>
                <a:ea typeface="+mn-ea"/>
                <a:cs typeface="+mn-cs"/>
              </a:rPr>
              <a:t>EC</a:t>
            </a:r>
            <a:r>
              <a:rPr lang="en-US" sz="1200" kern="1200" baseline="0" dirty="0">
                <a:solidFill>
                  <a:schemeClr val="tx1"/>
                </a:solidFill>
                <a:latin typeface="+mn-lt"/>
                <a:ea typeface="+mn-ea"/>
                <a:cs typeface="+mn-cs"/>
              </a:rPr>
              <a:t>”. If not system will through the Error message as shown above – “</a:t>
            </a:r>
            <a:r>
              <a:rPr lang="en-US" sz="1200" b="1" kern="1200" baseline="0" dirty="0">
                <a:solidFill>
                  <a:schemeClr val="tx1"/>
                </a:solidFill>
                <a:latin typeface="+mn-lt"/>
                <a:ea typeface="+mn-ea"/>
                <a:cs typeface="+mn-cs"/>
              </a:rPr>
              <a:t>You MUST use document type EC with Euro-control transactions!</a:t>
            </a:r>
            <a:r>
              <a:rPr lang="en-US" sz="1200" kern="1200" baseline="0" dirty="0">
                <a:solidFill>
                  <a:schemeClr val="tx1"/>
                </a:solidFill>
                <a:latin typeface="+mn-lt"/>
                <a:ea typeface="+mn-ea"/>
                <a:cs typeface="+mn-cs"/>
              </a:rPr>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17</a:t>
            </a:fld>
            <a:endParaRPr lang="en-US" dirty="0"/>
          </a:p>
        </p:txBody>
      </p:sp>
    </p:spTree>
    <p:extLst>
      <p:ext uri="{BB962C8B-B14F-4D97-AF65-F5344CB8AC3E}">
        <p14:creationId xmlns:p14="http://schemas.microsoft.com/office/powerpoint/2010/main" val="5258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System</a:t>
            </a:r>
            <a:r>
              <a:rPr lang="en-US" baseline="0" dirty="0"/>
              <a:t> will check, If the General Ledger Account Number: </a:t>
            </a:r>
            <a:r>
              <a:rPr lang="en-US" sz="1200" kern="1200" baseline="0" dirty="0">
                <a:solidFill>
                  <a:schemeClr val="tx1"/>
                </a:solidFill>
                <a:latin typeface="+mn-lt"/>
                <a:ea typeface="+mn-ea"/>
                <a:cs typeface="+mn-cs"/>
              </a:rPr>
              <a:t>“</a:t>
            </a:r>
            <a:r>
              <a:rPr lang="en-US" sz="1200" b="1" kern="1200" dirty="0">
                <a:solidFill>
                  <a:schemeClr val="tx1"/>
                </a:solidFill>
                <a:latin typeface="+mn-lt"/>
                <a:ea typeface="+mn-ea"/>
                <a:cs typeface="+mn-cs"/>
              </a:rPr>
              <a:t>0010002801</a:t>
            </a:r>
            <a:r>
              <a:rPr lang="en-US" sz="1200" kern="1200" dirty="0">
                <a:solidFill>
                  <a:schemeClr val="tx1"/>
                </a:solidFill>
                <a:latin typeface="+mn-lt"/>
                <a:ea typeface="+mn-ea"/>
                <a:cs typeface="+mn-cs"/>
              </a:rPr>
              <a:t>”,</a:t>
            </a:r>
            <a:r>
              <a:rPr lang="en-US" sz="1200" kern="1200" baseline="0" dirty="0">
                <a:solidFill>
                  <a:schemeClr val="tx1"/>
                </a:solidFill>
                <a:latin typeface="+mn-lt"/>
                <a:ea typeface="+mn-ea"/>
                <a:cs typeface="+mn-cs"/>
              </a:rPr>
              <a:t> Document type should be “</a:t>
            </a:r>
            <a:r>
              <a:rPr lang="en-US" sz="1200" b="1" kern="1200" baseline="0" dirty="0">
                <a:solidFill>
                  <a:schemeClr val="tx1"/>
                </a:solidFill>
                <a:latin typeface="+mn-lt"/>
                <a:ea typeface="+mn-ea"/>
                <a:cs typeface="+mn-cs"/>
              </a:rPr>
              <a:t>EC</a:t>
            </a:r>
            <a:r>
              <a:rPr lang="en-US" sz="1200" kern="1200" baseline="0" dirty="0">
                <a:solidFill>
                  <a:schemeClr val="tx1"/>
                </a:solidFill>
                <a:latin typeface="+mn-lt"/>
                <a:ea typeface="+mn-ea"/>
                <a:cs typeface="+mn-cs"/>
              </a:rPr>
              <a:t>”. If not system will through the Error message as shown above – “</a:t>
            </a:r>
            <a:r>
              <a:rPr lang="en-US" sz="1200" b="1" kern="1200" baseline="0" dirty="0">
                <a:solidFill>
                  <a:schemeClr val="tx1"/>
                </a:solidFill>
                <a:latin typeface="+mn-lt"/>
                <a:ea typeface="+mn-ea"/>
                <a:cs typeface="+mn-cs"/>
              </a:rPr>
              <a:t>You MUST use document type EC with Euro-control transactions!</a:t>
            </a:r>
            <a:r>
              <a:rPr lang="en-US" sz="1200" kern="1200" baseline="0" dirty="0">
                <a:solidFill>
                  <a:schemeClr val="tx1"/>
                </a:solidFill>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18</a:t>
            </a:fld>
            <a:endParaRPr lang="en-US" dirty="0"/>
          </a:p>
        </p:txBody>
      </p:sp>
    </p:spTree>
    <p:extLst>
      <p:ext uri="{BB962C8B-B14F-4D97-AF65-F5344CB8AC3E}">
        <p14:creationId xmlns:p14="http://schemas.microsoft.com/office/powerpoint/2010/main" val="23231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System</a:t>
            </a:r>
            <a:r>
              <a:rPr lang="en-US" baseline="0" dirty="0"/>
              <a:t> will check, If the General Ledger Account Number: </a:t>
            </a:r>
            <a:r>
              <a:rPr lang="en-US" sz="1200" kern="1200" baseline="0" dirty="0">
                <a:solidFill>
                  <a:schemeClr val="tx1"/>
                </a:solidFill>
                <a:latin typeface="+mn-lt"/>
                <a:ea typeface="+mn-ea"/>
                <a:cs typeface="+mn-cs"/>
              </a:rPr>
              <a:t>“</a:t>
            </a:r>
            <a:r>
              <a:rPr lang="en-US" sz="1200" b="1" kern="1200" dirty="0">
                <a:solidFill>
                  <a:schemeClr val="tx1"/>
                </a:solidFill>
                <a:latin typeface="+mn-lt"/>
                <a:ea typeface="+mn-ea"/>
                <a:cs typeface="+mn-cs"/>
              </a:rPr>
              <a:t>0010002801</a:t>
            </a:r>
            <a:r>
              <a:rPr lang="en-US" sz="1200" kern="1200" dirty="0">
                <a:solidFill>
                  <a:schemeClr val="tx1"/>
                </a:solidFill>
                <a:latin typeface="+mn-lt"/>
                <a:ea typeface="+mn-ea"/>
                <a:cs typeface="+mn-cs"/>
              </a:rPr>
              <a:t>”,</a:t>
            </a:r>
            <a:r>
              <a:rPr lang="en-US" sz="1200" kern="1200" baseline="0" dirty="0">
                <a:solidFill>
                  <a:schemeClr val="tx1"/>
                </a:solidFill>
                <a:latin typeface="+mn-lt"/>
                <a:ea typeface="+mn-ea"/>
                <a:cs typeface="+mn-cs"/>
              </a:rPr>
              <a:t> Document type should be “</a:t>
            </a:r>
            <a:r>
              <a:rPr lang="en-US" sz="1200" b="1" kern="1200" baseline="0" dirty="0">
                <a:solidFill>
                  <a:schemeClr val="tx1"/>
                </a:solidFill>
                <a:latin typeface="+mn-lt"/>
                <a:ea typeface="+mn-ea"/>
                <a:cs typeface="+mn-cs"/>
              </a:rPr>
              <a:t>EC</a:t>
            </a:r>
            <a:r>
              <a:rPr lang="en-US" sz="1200" kern="1200" baseline="0" dirty="0">
                <a:solidFill>
                  <a:schemeClr val="tx1"/>
                </a:solidFill>
                <a:latin typeface="+mn-lt"/>
                <a:ea typeface="+mn-ea"/>
                <a:cs typeface="+mn-cs"/>
              </a:rPr>
              <a:t>”. If not system will through the Error message as shown above – “</a:t>
            </a:r>
            <a:r>
              <a:rPr lang="en-US" sz="1200" b="1" kern="1200" baseline="0" dirty="0">
                <a:solidFill>
                  <a:schemeClr val="tx1"/>
                </a:solidFill>
                <a:latin typeface="+mn-lt"/>
                <a:ea typeface="+mn-ea"/>
                <a:cs typeface="+mn-cs"/>
              </a:rPr>
              <a:t>You MUST use document type EC with Euro-control transactions!</a:t>
            </a:r>
            <a:r>
              <a:rPr lang="en-US"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19</a:t>
            </a:fld>
            <a:endParaRPr lang="en-US" dirty="0"/>
          </a:p>
        </p:txBody>
      </p:sp>
    </p:spTree>
    <p:extLst>
      <p:ext uri="{BB962C8B-B14F-4D97-AF65-F5344CB8AC3E}">
        <p14:creationId xmlns:p14="http://schemas.microsoft.com/office/powerpoint/2010/main" val="22590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20</a:t>
            </a:fld>
            <a:endParaRPr lang="en-US" dirty="0"/>
          </a:p>
        </p:txBody>
      </p:sp>
    </p:spTree>
    <p:extLst>
      <p:ext uri="{BB962C8B-B14F-4D97-AF65-F5344CB8AC3E}">
        <p14:creationId xmlns:p14="http://schemas.microsoft.com/office/powerpoint/2010/main" val="1652393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FC7F60-379B-4E4A-AD68-849F5E8F1CFC}" type="slidenum">
              <a:rPr lang="en-US" smtClean="0"/>
              <a:pPr>
                <a:defRPr/>
              </a:pPr>
              <a:t>21</a:t>
            </a:fld>
            <a:endParaRPr lang="en-US" dirty="0"/>
          </a:p>
        </p:txBody>
      </p:sp>
    </p:spTree>
    <p:extLst>
      <p:ext uri="{BB962C8B-B14F-4D97-AF65-F5344CB8AC3E}">
        <p14:creationId xmlns:p14="http://schemas.microsoft.com/office/powerpoint/2010/main" val="1805685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6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796"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2950947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3/5/2020</a:t>
            </a:fld>
            <a:endParaRPr lang="en-US"/>
          </a:p>
        </p:txBody>
      </p:sp>
      <p:sp>
        <p:nvSpPr>
          <p:cNvPr id="3" name="Footer Placeholder 4">
            <a:extLst>
              <a:ext uri="{FF2B5EF4-FFF2-40B4-BE49-F238E27FC236}">
                <a16:creationId xmlns="" xmlns:a16="http://schemas.microsoft.com/office/drawing/2014/main"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08" name="think-cell Slide" r:id="rId15" imgW="270" imgH="270" progId="TCLayout.ActiveDocument.1">
                  <p:embed/>
                </p:oleObj>
              </mc:Choice>
              <mc:Fallback>
                <p:oleObj name="think-cell Slide" r:id="rId15" imgW="270" imgH="270" progId="TCLayout.ActiveDocument.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 id="2147483900"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wmf"/><Relationship Id="rId1" Type="http://schemas.openxmlformats.org/officeDocument/2006/relationships/slideLayout" Target="../slideLayouts/slideLayout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619C2595-EFCA-4772-99E1-A517880C7F2A}"/>
              </a:ext>
            </a:extLst>
          </p:cNvPr>
          <p:cNvSpPr>
            <a:spLocks noGrp="1"/>
          </p:cNvSpPr>
          <p:nvPr>
            <p:ph type="body" sz="quarter" idx="11"/>
          </p:nvPr>
        </p:nvSpPr>
        <p:spPr>
          <a:xfrm>
            <a:off x="5591999" y="549001"/>
            <a:ext cx="6323775" cy="2058654"/>
          </a:xfrm>
        </p:spPr>
        <p:txBody>
          <a:bodyPr>
            <a:normAutofit/>
          </a:bodyPr>
          <a:lstStyle/>
          <a:p>
            <a:r>
              <a:rPr lang="en-US" dirty="0"/>
              <a:t>SAP FINANCIALS </a:t>
            </a:r>
            <a:br>
              <a:rPr lang="en-US" dirty="0"/>
            </a:br>
            <a:r>
              <a:rPr lang="en-US" dirty="0" smtClean="0"/>
              <a:t>Validations </a:t>
            </a:r>
            <a:r>
              <a:rPr lang="en-US" dirty="0"/>
              <a:t>&amp; </a:t>
            </a:r>
            <a:r>
              <a:rPr lang="en-US" dirty="0" smtClean="0"/>
              <a:t>Substitutions</a:t>
            </a:r>
            <a:endParaRPr lang="en-US" dirty="0"/>
          </a:p>
        </p:txBody>
      </p:sp>
    </p:spTree>
    <p:extLst>
      <p:ext uri="{BB962C8B-B14F-4D97-AF65-F5344CB8AC3E}">
        <p14:creationId xmlns:p14="http://schemas.microsoft.com/office/powerpoint/2010/main" val="4202568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the Fields from Being </a:t>
            </a:r>
            <a:r>
              <a:rPr lang="en-US" dirty="0" smtClean="0"/>
              <a:t>Used</a:t>
            </a:r>
            <a:endParaRPr lang="en-US" dirty="0"/>
          </a:p>
        </p:txBody>
      </p:sp>
      <p:sp>
        <p:nvSpPr>
          <p:cNvPr id="3" name="Content Placeholder 2"/>
          <p:cNvSpPr>
            <a:spLocks noGrp="1"/>
          </p:cNvSpPr>
          <p:nvPr>
            <p:ph idx="4294967295"/>
          </p:nvPr>
        </p:nvSpPr>
        <p:spPr>
          <a:xfrm>
            <a:off x="1776933" y="986408"/>
            <a:ext cx="8567539" cy="282005"/>
          </a:xfrm>
        </p:spPr>
        <p:txBody>
          <a:bodyPr/>
          <a:lstStyle/>
          <a:p>
            <a:pPr>
              <a:buNone/>
            </a:pPr>
            <a:r>
              <a:rPr lang="en-US" sz="1800" dirty="0"/>
              <a:t>To prevent any Filed from being used that case Table GB01 can be used</a:t>
            </a:r>
            <a:r>
              <a:rPr lang="en-US" sz="1800" dirty="0" smtClean="0"/>
              <a:t>.</a:t>
            </a:r>
            <a:endParaRPr lang="en-US" sz="1800" dirty="0"/>
          </a:p>
        </p:txBody>
      </p:sp>
      <p:pic>
        <p:nvPicPr>
          <p:cNvPr id="1027" name="Picture 3"/>
          <p:cNvPicPr>
            <a:picLocks noChangeAspect="1" noChangeArrowheads="1"/>
          </p:cNvPicPr>
          <p:nvPr/>
        </p:nvPicPr>
        <p:blipFill>
          <a:blip r:embed="rId3" cstate="print"/>
          <a:srcRect/>
          <a:stretch>
            <a:fillRect/>
          </a:stretch>
        </p:blipFill>
        <p:spPr bwMode="auto">
          <a:xfrm>
            <a:off x="799859" y="1331611"/>
            <a:ext cx="10592282" cy="206013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839416" y="3544561"/>
            <a:ext cx="10513168" cy="2332711"/>
          </a:xfrm>
          <a:prstGeom prst="rect">
            <a:avLst/>
          </a:prstGeom>
          <a:noFill/>
          <a:ln w="9525">
            <a:noFill/>
            <a:miter lim="800000"/>
            <a:headEnd/>
            <a:tailEnd/>
          </a:ln>
        </p:spPr>
      </p:pic>
      <p:sp>
        <p:nvSpPr>
          <p:cNvPr id="4" name="Rectangle 3"/>
          <p:cNvSpPr/>
          <p:nvPr/>
        </p:nvSpPr>
        <p:spPr>
          <a:xfrm>
            <a:off x="2099221" y="6021288"/>
            <a:ext cx="7957219" cy="369332"/>
          </a:xfrm>
          <a:prstGeom prst="rect">
            <a:avLst/>
          </a:prstGeom>
        </p:spPr>
        <p:txBody>
          <a:bodyPr wrap="square">
            <a:spAutoFit/>
          </a:bodyPr>
          <a:lstStyle/>
          <a:p>
            <a:pPr>
              <a:buNone/>
            </a:pPr>
            <a:r>
              <a:rPr lang="en-US" dirty="0"/>
              <a:t>By Using Exclude indicator we can filed in the table can be limited.</a:t>
            </a:r>
          </a:p>
        </p:txBody>
      </p:sp>
    </p:spTree>
    <p:extLst>
      <p:ext uri="{BB962C8B-B14F-4D97-AF65-F5344CB8AC3E}">
        <p14:creationId xmlns:p14="http://schemas.microsoft.com/office/powerpoint/2010/main" val="1172940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Basics of Validations/Substitutions</a:t>
            </a:r>
          </a:p>
        </p:txBody>
      </p:sp>
      <p:pic>
        <p:nvPicPr>
          <p:cNvPr id="4" name="Picture 3"/>
          <p:cNvPicPr>
            <a:picLocks noChangeAspect="1" noChangeArrowheads="1"/>
          </p:cNvPicPr>
          <p:nvPr/>
        </p:nvPicPr>
        <p:blipFill>
          <a:blip r:embed="rId3" cstate="print"/>
          <a:srcRect/>
          <a:stretch>
            <a:fillRect/>
          </a:stretch>
        </p:blipFill>
        <p:spPr bwMode="auto">
          <a:xfrm>
            <a:off x="8763000" y="2971800"/>
            <a:ext cx="1676400" cy="3352800"/>
          </a:xfrm>
          <a:prstGeom prst="rect">
            <a:avLst/>
          </a:prstGeom>
          <a:noFill/>
          <a:ln w="9525">
            <a:noFill/>
            <a:miter lim="800000"/>
            <a:headEnd/>
            <a:tailEnd/>
          </a:ln>
          <a:effectLst/>
        </p:spPr>
      </p:pic>
      <p:sp>
        <p:nvSpPr>
          <p:cNvPr id="5" name="Rectangle 4"/>
          <p:cNvSpPr/>
          <p:nvPr/>
        </p:nvSpPr>
        <p:spPr>
          <a:xfrm>
            <a:off x="216024" y="987180"/>
            <a:ext cx="6096000" cy="3385542"/>
          </a:xfrm>
          <a:prstGeom prst="rect">
            <a:avLst/>
          </a:prstGeom>
        </p:spPr>
        <p:txBody>
          <a:bodyPr>
            <a:spAutoFit/>
          </a:bodyPr>
          <a:lstStyle/>
          <a:p>
            <a:pPr>
              <a:spcBef>
                <a:spcPts val="600"/>
              </a:spcBef>
              <a:spcAft>
                <a:spcPts val="600"/>
              </a:spcAft>
              <a:buNone/>
            </a:pPr>
            <a:r>
              <a:rPr lang="en-US" b="1" u="sng" dirty="0"/>
              <a:t>Summary:</a:t>
            </a:r>
          </a:p>
          <a:p>
            <a:pPr>
              <a:spcBef>
                <a:spcPts val="600"/>
              </a:spcBef>
              <a:spcAft>
                <a:spcPts val="600"/>
              </a:spcAft>
              <a:buNone/>
            </a:pPr>
            <a:r>
              <a:rPr lang="en-US" b="1" dirty="0"/>
              <a:t>Now you should be able to:</a:t>
            </a:r>
          </a:p>
          <a:p>
            <a:pPr>
              <a:spcBef>
                <a:spcPts val="600"/>
              </a:spcBef>
              <a:spcAft>
                <a:spcPts val="600"/>
              </a:spcAft>
              <a:buNone/>
            </a:pPr>
            <a:endParaRPr lang="en-US" b="1" dirty="0"/>
          </a:p>
          <a:p>
            <a:pPr>
              <a:spcBef>
                <a:spcPts val="600"/>
              </a:spcBef>
              <a:spcAft>
                <a:spcPts val="600"/>
              </a:spcAft>
            </a:pPr>
            <a:r>
              <a:rPr lang="en-US" dirty="0"/>
              <a:t>Define Validations and Substitutions</a:t>
            </a:r>
          </a:p>
          <a:p>
            <a:pPr>
              <a:spcBef>
                <a:spcPts val="600"/>
              </a:spcBef>
              <a:spcAft>
                <a:spcPts val="600"/>
              </a:spcAft>
            </a:pPr>
            <a:r>
              <a:rPr lang="en-US" dirty="0"/>
              <a:t>Executing Validations and Substitutions</a:t>
            </a:r>
          </a:p>
          <a:p>
            <a:pPr>
              <a:spcBef>
                <a:spcPts val="600"/>
              </a:spcBef>
              <a:spcAft>
                <a:spcPts val="600"/>
              </a:spcAft>
            </a:pPr>
            <a:r>
              <a:rPr lang="en-US" dirty="0"/>
              <a:t>Application areas and Call up points</a:t>
            </a:r>
          </a:p>
          <a:p>
            <a:pPr>
              <a:spcBef>
                <a:spcPts val="600"/>
              </a:spcBef>
              <a:spcAft>
                <a:spcPts val="600"/>
              </a:spcAft>
            </a:pPr>
            <a:r>
              <a:rPr lang="en-US" dirty="0"/>
              <a:t>Formulae editor</a:t>
            </a:r>
          </a:p>
          <a:p>
            <a:pPr>
              <a:spcBef>
                <a:spcPts val="600"/>
              </a:spcBef>
              <a:spcAft>
                <a:spcPts val="600"/>
              </a:spcAft>
            </a:pPr>
            <a:r>
              <a:rPr lang="en-US" dirty="0"/>
              <a:t>Assignments and </a:t>
            </a:r>
            <a:r>
              <a:rPr lang="en-US" dirty="0" smtClean="0"/>
              <a:t>activation</a:t>
            </a:r>
            <a:endParaRPr lang="en-US" dirty="0"/>
          </a:p>
        </p:txBody>
      </p:sp>
    </p:spTree>
    <p:extLst>
      <p:ext uri="{BB962C8B-B14F-4D97-AF65-F5344CB8AC3E}">
        <p14:creationId xmlns:p14="http://schemas.microsoft.com/office/powerpoint/2010/main" val="3655012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CONTENTS</a:t>
            </a:r>
          </a:p>
        </p:txBody>
      </p:sp>
      <p:sp>
        <p:nvSpPr>
          <p:cNvPr id="5" name="Rectangle 4"/>
          <p:cNvSpPr/>
          <p:nvPr/>
        </p:nvSpPr>
        <p:spPr>
          <a:xfrm>
            <a:off x="7248128" y="1916832"/>
            <a:ext cx="4667647" cy="2400657"/>
          </a:xfrm>
          <a:prstGeom prst="rect">
            <a:avLst/>
          </a:prstGeom>
        </p:spPr>
        <p:txBody>
          <a:bodyPr wrap="square">
            <a:spAutoFit/>
          </a:bodyPr>
          <a:lstStyle/>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Basics of </a:t>
            </a:r>
            <a:r>
              <a:rPr lang="en-US" dirty="0" smtClean="0">
                <a:solidFill>
                  <a:schemeClr val="bg1">
                    <a:lumMod val="65000"/>
                  </a:schemeClr>
                </a:solidFill>
              </a:rPr>
              <a:t>Validations/substitutions</a:t>
            </a:r>
          </a:p>
          <a:p>
            <a:pPr marL="285750" indent="-285750">
              <a:spcBef>
                <a:spcPts val="1200"/>
              </a:spcBef>
              <a:spcAft>
                <a:spcPts val="1200"/>
              </a:spcAft>
              <a:buClr>
                <a:schemeClr val="accent1"/>
              </a:buClr>
              <a:buFont typeface="Wingdings" panose="05000000000000000000" pitchFamily="2" charset="2"/>
              <a:buChar char="§"/>
            </a:pPr>
            <a:r>
              <a:rPr lang="en-US" dirty="0"/>
              <a:t>Validations in Financial </a:t>
            </a:r>
            <a:r>
              <a:rPr lang="en-US" dirty="0" smtClean="0"/>
              <a:t>Accounting</a:t>
            </a:r>
            <a:endParaRPr lang="en-US" dirty="0"/>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Substitutions in Financial Accounting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Rules and </a:t>
            </a:r>
            <a:r>
              <a:rPr lang="en-US" dirty="0" smtClean="0">
                <a:solidFill>
                  <a:schemeClr val="bg1">
                    <a:lumMod val="65000"/>
                  </a:schemeClr>
                </a:solidFill>
              </a:rPr>
              <a:t>Sets</a:t>
            </a:r>
            <a:endParaRPr lang="en-US" dirty="0">
              <a:solidFill>
                <a:schemeClr val="bg1">
                  <a:lumMod val="65000"/>
                </a:schemeClr>
              </a:solidFill>
            </a:endParaRPr>
          </a:p>
        </p:txBody>
      </p:sp>
    </p:spTree>
    <p:extLst>
      <p:ext uri="{BB962C8B-B14F-4D97-AF65-F5344CB8AC3E}">
        <p14:creationId xmlns:p14="http://schemas.microsoft.com/office/powerpoint/2010/main" val="1042300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Validations </a:t>
            </a:r>
            <a:r>
              <a:rPr lang="en-US" dirty="0"/>
              <a:t>in Financial </a:t>
            </a:r>
            <a:r>
              <a:rPr lang="en-US" dirty="0" smtClean="0"/>
              <a:t>Accounting</a:t>
            </a:r>
            <a:endParaRPr lang="en-US" dirty="0"/>
          </a:p>
        </p:txBody>
      </p:sp>
      <p:pic>
        <p:nvPicPr>
          <p:cNvPr id="4" name="Picture 2" descr="C:\Documents and Settings\rpotturi\Local Settings\Temporary Internet Files\Content.IE5\W5Y74T6F\MC900197655[1].wmf"/>
          <p:cNvPicPr>
            <a:picLocks noChangeAspect="1" noChangeArrowheads="1"/>
          </p:cNvPicPr>
          <p:nvPr/>
        </p:nvPicPr>
        <p:blipFill>
          <a:blip r:embed="rId2" cstate="print"/>
          <a:srcRect/>
          <a:stretch>
            <a:fillRect/>
          </a:stretch>
        </p:blipFill>
        <p:spPr bwMode="auto">
          <a:xfrm>
            <a:off x="9336360" y="1628800"/>
            <a:ext cx="1600200" cy="1388654"/>
          </a:xfrm>
          <a:prstGeom prst="rect">
            <a:avLst/>
          </a:prstGeom>
          <a:noFill/>
        </p:spPr>
      </p:pic>
      <p:pic>
        <p:nvPicPr>
          <p:cNvPr id="7" name="Picture 6">
            <a:extLst>
              <a:ext uri="{FF2B5EF4-FFF2-40B4-BE49-F238E27FC236}">
                <a16:creationId xmlns:a16="http://schemas.microsoft.com/office/drawing/2014/main" xmlns="" id="{FA5E3249-521E-4C8E-A853-BCED8F39739F}"/>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Lst>
          </a:blip>
          <a:srcRect r="49475" b="-1395"/>
          <a:stretch/>
        </p:blipFill>
        <p:spPr>
          <a:xfrm>
            <a:off x="1686496" y="6199420"/>
            <a:ext cx="2057400" cy="647079"/>
          </a:xfrm>
          <a:prstGeom prst="rect">
            <a:avLst/>
          </a:prstGeom>
        </p:spPr>
      </p:pic>
      <p:sp>
        <p:nvSpPr>
          <p:cNvPr id="5" name="Rectangle 4"/>
          <p:cNvSpPr/>
          <p:nvPr/>
        </p:nvSpPr>
        <p:spPr>
          <a:xfrm>
            <a:off x="263352" y="987003"/>
            <a:ext cx="6696744" cy="2092881"/>
          </a:xfrm>
          <a:prstGeom prst="rect">
            <a:avLst/>
          </a:prstGeom>
        </p:spPr>
        <p:txBody>
          <a:bodyPr wrap="square">
            <a:spAutoFit/>
          </a:bodyPr>
          <a:lstStyle/>
          <a:p>
            <a:pPr>
              <a:spcBef>
                <a:spcPts val="600"/>
              </a:spcBef>
              <a:spcAft>
                <a:spcPts val="600"/>
              </a:spcAft>
              <a:buNone/>
            </a:pPr>
            <a:r>
              <a:rPr lang="en-US" b="1" u="sng" dirty="0"/>
              <a:t>Objective:</a:t>
            </a:r>
          </a:p>
          <a:p>
            <a:pPr>
              <a:spcBef>
                <a:spcPts val="600"/>
              </a:spcBef>
              <a:spcAft>
                <a:spcPts val="600"/>
              </a:spcAft>
              <a:buNone/>
            </a:pPr>
            <a:r>
              <a:rPr lang="en-US" b="1" dirty="0"/>
              <a:t>After the lesson you will be able to understand</a:t>
            </a:r>
            <a:r>
              <a:rPr lang="en-US" b="1" dirty="0" smtClean="0"/>
              <a:t>:</a:t>
            </a:r>
            <a:endParaRPr lang="en-US" b="1" dirty="0"/>
          </a:p>
          <a:p>
            <a:pPr>
              <a:spcBef>
                <a:spcPts val="600"/>
              </a:spcBef>
              <a:spcAft>
                <a:spcPts val="600"/>
              </a:spcAft>
            </a:pPr>
            <a:r>
              <a:rPr lang="en-US" dirty="0"/>
              <a:t>Validation Procedure</a:t>
            </a:r>
          </a:p>
          <a:p>
            <a:pPr>
              <a:spcBef>
                <a:spcPts val="600"/>
              </a:spcBef>
              <a:spcAft>
                <a:spcPts val="600"/>
              </a:spcAft>
            </a:pPr>
            <a:r>
              <a:rPr lang="en-US" dirty="0"/>
              <a:t>Messages</a:t>
            </a:r>
          </a:p>
          <a:p>
            <a:pPr>
              <a:spcBef>
                <a:spcPts val="600"/>
              </a:spcBef>
              <a:spcAft>
                <a:spcPts val="600"/>
              </a:spcAft>
            </a:pPr>
            <a:r>
              <a:rPr lang="en-US" dirty="0"/>
              <a:t>Field </a:t>
            </a:r>
            <a:r>
              <a:rPr lang="en-US" dirty="0" smtClean="0"/>
              <a:t>comparisons</a:t>
            </a:r>
            <a:endParaRPr lang="en-US" dirty="0"/>
          </a:p>
        </p:txBody>
      </p:sp>
    </p:spTree>
    <p:extLst>
      <p:ext uri="{BB962C8B-B14F-4D97-AF65-F5344CB8AC3E}">
        <p14:creationId xmlns:p14="http://schemas.microsoft.com/office/powerpoint/2010/main" val="854387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Procedure</a:t>
            </a:r>
          </a:p>
        </p:txBody>
      </p:sp>
      <p:sp>
        <p:nvSpPr>
          <p:cNvPr id="3" name="Content Placeholder 2"/>
          <p:cNvSpPr>
            <a:spLocks noGrp="1"/>
          </p:cNvSpPr>
          <p:nvPr>
            <p:ph idx="4294967295"/>
          </p:nvPr>
        </p:nvSpPr>
        <p:spPr>
          <a:xfrm>
            <a:off x="227014" y="981075"/>
            <a:ext cx="6085010" cy="1794520"/>
          </a:xfrm>
        </p:spPr>
        <p:txBody>
          <a:bodyPr/>
          <a:lstStyle/>
          <a:p>
            <a:r>
              <a:rPr lang="en-US" sz="1800" dirty="0"/>
              <a:t>Validation consists of several steps (max of 999).</a:t>
            </a:r>
          </a:p>
          <a:p>
            <a:r>
              <a:rPr lang="en-US" sz="1800" dirty="0"/>
              <a:t>Each step has three parts</a:t>
            </a:r>
          </a:p>
          <a:p>
            <a:pPr lvl="2">
              <a:spcBef>
                <a:spcPts val="600"/>
              </a:spcBef>
              <a:spcAft>
                <a:spcPts val="600"/>
              </a:spcAft>
            </a:pPr>
            <a:r>
              <a:rPr lang="en-US" sz="1800" dirty="0"/>
              <a:t>Prerequisite</a:t>
            </a:r>
          </a:p>
          <a:p>
            <a:pPr lvl="2">
              <a:spcBef>
                <a:spcPts val="600"/>
              </a:spcBef>
              <a:spcAft>
                <a:spcPts val="600"/>
              </a:spcAft>
            </a:pPr>
            <a:r>
              <a:rPr lang="en-US" sz="1800" dirty="0"/>
              <a:t>Check</a:t>
            </a:r>
          </a:p>
          <a:p>
            <a:pPr lvl="2">
              <a:spcBef>
                <a:spcPts val="600"/>
              </a:spcBef>
              <a:spcAft>
                <a:spcPts val="600"/>
              </a:spcAft>
            </a:pPr>
            <a:r>
              <a:rPr lang="en-US" sz="1800" dirty="0" smtClean="0"/>
              <a:t>Message</a:t>
            </a:r>
            <a:endParaRPr lang="en-US" sz="1800" dirty="0"/>
          </a:p>
        </p:txBody>
      </p:sp>
      <p:pic>
        <p:nvPicPr>
          <p:cNvPr id="4098" name="Picture 2"/>
          <p:cNvPicPr>
            <a:picLocks noChangeAspect="1" noChangeArrowheads="1"/>
          </p:cNvPicPr>
          <p:nvPr/>
        </p:nvPicPr>
        <p:blipFill rotWithShape="1">
          <a:blip r:embed="rId2" cstate="print"/>
          <a:srcRect l="4727" t="10564" r="4540" b="1795"/>
          <a:stretch/>
        </p:blipFill>
        <p:spPr bwMode="auto">
          <a:xfrm>
            <a:off x="3935760" y="1556792"/>
            <a:ext cx="5876818" cy="2938410"/>
          </a:xfrm>
          <a:prstGeom prst="rect">
            <a:avLst/>
          </a:prstGeom>
          <a:noFill/>
          <a:ln w="9525">
            <a:noFill/>
            <a:miter lim="800000"/>
            <a:headEnd/>
            <a:tailEnd/>
          </a:ln>
          <a:effectLst/>
        </p:spPr>
      </p:pic>
      <p:sp>
        <p:nvSpPr>
          <p:cNvPr id="5" name="TextBox 4"/>
          <p:cNvSpPr txBox="1"/>
          <p:nvPr/>
        </p:nvSpPr>
        <p:spPr>
          <a:xfrm>
            <a:off x="9840416" y="5858555"/>
            <a:ext cx="1734770" cy="646331"/>
          </a:xfrm>
          <a:prstGeom prst="rect">
            <a:avLst/>
          </a:prstGeom>
          <a:noFill/>
        </p:spPr>
        <p:txBody>
          <a:bodyPr wrap="none" rtlCol="0">
            <a:spAutoFit/>
          </a:bodyPr>
          <a:lstStyle/>
          <a:p>
            <a:pPr algn="ctr"/>
            <a:r>
              <a:rPr lang="en-US" dirty="0">
                <a:hlinkClick r:id="rId3" action="ppaction://hlinksldjump"/>
              </a:rPr>
              <a:t>Click to view </a:t>
            </a:r>
          </a:p>
          <a:p>
            <a:pPr algn="ctr"/>
            <a:r>
              <a:rPr lang="en-US" dirty="0">
                <a:hlinkClick r:id="rId3" action="ppaction://hlinksldjump"/>
              </a:rPr>
              <a:t>SAP SCREEN</a:t>
            </a:r>
            <a:endParaRPr lang="en-US" dirty="0"/>
          </a:p>
        </p:txBody>
      </p:sp>
      <p:sp>
        <p:nvSpPr>
          <p:cNvPr id="4" name="Rectangle 3"/>
          <p:cNvSpPr/>
          <p:nvPr/>
        </p:nvSpPr>
        <p:spPr>
          <a:xfrm>
            <a:off x="227013" y="4770299"/>
            <a:ext cx="11688762" cy="1354217"/>
          </a:xfrm>
          <a:prstGeom prst="rect">
            <a:avLst/>
          </a:prstGeom>
        </p:spPr>
        <p:txBody>
          <a:bodyPr wrap="square">
            <a:spAutoFit/>
          </a:bodyPr>
          <a:lstStyle/>
          <a:p>
            <a:pPr>
              <a:lnSpc>
                <a:spcPct val="100000"/>
              </a:lnSpc>
              <a:spcBef>
                <a:spcPts val="600"/>
              </a:spcBef>
              <a:spcAft>
                <a:spcPts val="600"/>
              </a:spcAft>
            </a:pPr>
            <a:r>
              <a:rPr lang="en-US" dirty="0"/>
              <a:t>If the prerequisite statement is satisfied (TRUE), a check is performed. If the result of the check is (FALSE), the system posts a message.</a:t>
            </a:r>
            <a:endParaRPr lang="en-US" i="1" u="sng" dirty="0"/>
          </a:p>
          <a:p>
            <a:pPr>
              <a:lnSpc>
                <a:spcPct val="100000"/>
              </a:lnSpc>
              <a:spcBef>
                <a:spcPts val="600"/>
              </a:spcBef>
              <a:spcAft>
                <a:spcPts val="600"/>
              </a:spcAft>
              <a:buNone/>
            </a:pPr>
            <a:r>
              <a:rPr lang="en-US" i="1" u="sng" dirty="0"/>
              <a:t>Example: </a:t>
            </a:r>
            <a:r>
              <a:rPr lang="en-US" i="1" dirty="0"/>
              <a:t>In certain invoices, the document date is to be compared with the posting data and, if the dates are not the same, a warning is to be issued.</a:t>
            </a:r>
          </a:p>
        </p:txBody>
      </p:sp>
    </p:spTree>
    <p:extLst>
      <p:ext uri="{BB962C8B-B14F-4D97-AF65-F5344CB8AC3E}">
        <p14:creationId xmlns:p14="http://schemas.microsoft.com/office/powerpoint/2010/main" val="3540715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758322" y="4077072"/>
            <a:ext cx="10626147" cy="1728192"/>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buNone/>
            </a:pPr>
            <a:r>
              <a:rPr lang="en-US" sz="2000" b="1" dirty="0"/>
              <a:t>Prerequisite: </a:t>
            </a:r>
            <a:r>
              <a:rPr lang="en-US" sz="2000" dirty="0"/>
              <a:t>BSEG-KUNNR= “0010002801”   (G/L account number)</a:t>
            </a:r>
          </a:p>
          <a:p>
            <a:pPr algn="ctr">
              <a:buNone/>
            </a:pPr>
            <a:r>
              <a:rPr lang="en-US" sz="2000" b="1" dirty="0"/>
              <a:t>Check: </a:t>
            </a:r>
            <a:r>
              <a:rPr lang="en-US" sz="2000" dirty="0"/>
              <a:t>BKPF-BLART = “EC”  (Document Type)</a:t>
            </a:r>
          </a:p>
          <a:p>
            <a:pPr algn="ctr">
              <a:buNone/>
            </a:pPr>
            <a:r>
              <a:rPr lang="en-US" sz="2000" b="1" dirty="0"/>
              <a:t>Message: </a:t>
            </a:r>
            <a:r>
              <a:rPr lang="en-US" sz="2000" u="sng" dirty="0"/>
              <a:t>Error message</a:t>
            </a:r>
            <a:r>
              <a:rPr lang="en-US" sz="2000" dirty="0"/>
              <a:t>  </a:t>
            </a:r>
            <a:r>
              <a:rPr lang="en-US" sz="2000" i="1" dirty="0"/>
              <a:t>You MUST use document type EC with Euro-control transactions!.</a:t>
            </a:r>
          </a:p>
          <a:p>
            <a:pPr algn="ctr">
              <a:buNone/>
            </a:pPr>
            <a:r>
              <a:rPr lang="en-US" sz="2000" i="1" dirty="0"/>
              <a:t>(error message created)</a:t>
            </a:r>
          </a:p>
        </p:txBody>
      </p:sp>
      <p:sp>
        <p:nvSpPr>
          <p:cNvPr id="2" name="Title 1"/>
          <p:cNvSpPr>
            <a:spLocks noGrp="1"/>
          </p:cNvSpPr>
          <p:nvPr>
            <p:ph type="title"/>
          </p:nvPr>
        </p:nvSpPr>
        <p:spPr/>
        <p:txBody>
          <a:bodyPr/>
          <a:lstStyle/>
          <a:p>
            <a:r>
              <a:rPr lang="en-US" dirty="0"/>
              <a:t>Validation Messages</a:t>
            </a:r>
          </a:p>
        </p:txBody>
      </p:sp>
      <p:sp>
        <p:nvSpPr>
          <p:cNvPr id="5" name="TextBox 4"/>
          <p:cNvSpPr txBox="1"/>
          <p:nvPr/>
        </p:nvSpPr>
        <p:spPr>
          <a:xfrm>
            <a:off x="10269170" y="6021288"/>
            <a:ext cx="1558440" cy="584775"/>
          </a:xfrm>
          <a:prstGeom prst="rect">
            <a:avLst/>
          </a:prstGeom>
          <a:noFill/>
        </p:spPr>
        <p:txBody>
          <a:bodyPr wrap="none" rtlCol="0">
            <a:spAutoFit/>
          </a:bodyPr>
          <a:lstStyle/>
          <a:p>
            <a:pPr algn="ctr"/>
            <a:r>
              <a:rPr lang="en-US" sz="1600" dirty="0">
                <a:hlinkClick r:id="rId2" action="ppaction://hlinksldjump"/>
              </a:rPr>
              <a:t>Click to view </a:t>
            </a:r>
          </a:p>
          <a:p>
            <a:pPr algn="ctr"/>
            <a:r>
              <a:rPr lang="en-US" sz="1600" dirty="0">
                <a:hlinkClick r:id="rId2" action="ppaction://hlinksldjump"/>
              </a:rPr>
              <a:t>SAP SCREEN</a:t>
            </a:r>
            <a:endParaRPr lang="en-US" sz="1600" dirty="0"/>
          </a:p>
        </p:txBody>
      </p:sp>
      <p:sp>
        <p:nvSpPr>
          <p:cNvPr id="6" name="Rectangle 5"/>
          <p:cNvSpPr/>
          <p:nvPr/>
        </p:nvSpPr>
        <p:spPr>
          <a:xfrm>
            <a:off x="2209800" y="6156012"/>
            <a:ext cx="6324600" cy="369332"/>
          </a:xfrm>
          <a:prstGeom prst="rect">
            <a:avLst/>
          </a:prstGeom>
        </p:spPr>
        <p:txBody>
          <a:bodyPr wrap="square">
            <a:spAutoFit/>
          </a:bodyPr>
          <a:lstStyle/>
          <a:p>
            <a:r>
              <a:rPr lang="en-US" b="1" u="sng" dirty="0"/>
              <a:t>Note:</a:t>
            </a:r>
            <a:r>
              <a:rPr lang="en-US" dirty="0"/>
              <a:t> </a:t>
            </a:r>
            <a:r>
              <a:rPr lang="en-US" i="1" dirty="0"/>
              <a:t>In validations “&amp;” is used as a wildcard.</a:t>
            </a:r>
          </a:p>
        </p:txBody>
      </p:sp>
      <p:sp>
        <p:nvSpPr>
          <p:cNvPr id="7" name="Rectangle 6"/>
          <p:cNvSpPr/>
          <p:nvPr/>
        </p:nvSpPr>
        <p:spPr>
          <a:xfrm>
            <a:off x="227013" y="980728"/>
            <a:ext cx="11688762" cy="2954655"/>
          </a:xfrm>
          <a:prstGeom prst="rect">
            <a:avLst/>
          </a:prstGeom>
        </p:spPr>
        <p:txBody>
          <a:bodyPr wrap="square">
            <a:spAutoFit/>
          </a:bodyPr>
          <a:lstStyle/>
          <a:p>
            <a:pPr>
              <a:spcBef>
                <a:spcPts val="600"/>
              </a:spcBef>
              <a:spcAft>
                <a:spcPts val="600"/>
              </a:spcAft>
            </a:pPr>
            <a:r>
              <a:rPr lang="en-US" dirty="0"/>
              <a:t>You can use a predefined message or create a new message for validation.</a:t>
            </a:r>
          </a:p>
          <a:p>
            <a:pPr>
              <a:spcBef>
                <a:spcPts val="600"/>
              </a:spcBef>
              <a:spcAft>
                <a:spcPts val="600"/>
              </a:spcAft>
              <a:buNone/>
            </a:pPr>
            <a:r>
              <a:rPr lang="en-US" dirty="0"/>
              <a:t>Messages can have different meanings:</a:t>
            </a:r>
          </a:p>
          <a:p>
            <a:pPr lvl="2">
              <a:spcBef>
                <a:spcPts val="600"/>
              </a:spcBef>
              <a:spcAft>
                <a:spcPts val="600"/>
              </a:spcAft>
              <a:buNone/>
            </a:pPr>
            <a:r>
              <a:rPr lang="en-US" dirty="0"/>
              <a:t>I  = Information</a:t>
            </a:r>
          </a:p>
          <a:p>
            <a:pPr lvl="2">
              <a:spcBef>
                <a:spcPts val="600"/>
              </a:spcBef>
              <a:spcAft>
                <a:spcPts val="600"/>
              </a:spcAft>
              <a:buNone/>
            </a:pPr>
            <a:r>
              <a:rPr lang="en-US" dirty="0"/>
              <a:t>W = Warning</a:t>
            </a:r>
          </a:p>
          <a:p>
            <a:pPr lvl="2">
              <a:spcBef>
                <a:spcPts val="600"/>
              </a:spcBef>
              <a:spcAft>
                <a:spcPts val="600"/>
              </a:spcAft>
              <a:buNone/>
            </a:pPr>
            <a:r>
              <a:rPr lang="en-US" dirty="0"/>
              <a:t>E  = Error (requires that the entry be corrected)</a:t>
            </a:r>
          </a:p>
          <a:p>
            <a:pPr lvl="2">
              <a:spcBef>
                <a:spcPts val="600"/>
              </a:spcBef>
              <a:spcAft>
                <a:spcPts val="600"/>
              </a:spcAft>
              <a:buNone/>
            </a:pPr>
            <a:r>
              <a:rPr lang="en-US" dirty="0"/>
              <a:t>A  = Cancel</a:t>
            </a:r>
          </a:p>
          <a:p>
            <a:pPr>
              <a:spcBef>
                <a:spcPts val="600"/>
              </a:spcBef>
              <a:spcAft>
                <a:spcPts val="600"/>
              </a:spcAft>
            </a:pPr>
            <a:r>
              <a:rPr lang="en-US" dirty="0"/>
              <a:t>Example of a validation </a:t>
            </a:r>
            <a:r>
              <a:rPr lang="en-US" dirty="0" smtClean="0"/>
              <a:t>step</a:t>
            </a:r>
            <a:endParaRPr lang="en-US" dirty="0"/>
          </a:p>
        </p:txBody>
      </p:sp>
    </p:spTree>
    <p:extLst>
      <p:ext uri="{BB962C8B-B14F-4D97-AF65-F5344CB8AC3E}">
        <p14:creationId xmlns:p14="http://schemas.microsoft.com/office/powerpoint/2010/main" val="1332200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 Comparisons</a:t>
            </a:r>
          </a:p>
        </p:txBody>
      </p:sp>
      <p:sp>
        <p:nvSpPr>
          <p:cNvPr id="3" name="Content Placeholder 2"/>
          <p:cNvSpPr>
            <a:spLocks noGrp="1"/>
          </p:cNvSpPr>
          <p:nvPr>
            <p:ph idx="4294967295"/>
          </p:nvPr>
        </p:nvSpPr>
        <p:spPr>
          <a:xfrm>
            <a:off x="251048" y="982216"/>
            <a:ext cx="8077200" cy="574576"/>
          </a:xfrm>
        </p:spPr>
        <p:txBody>
          <a:bodyPr/>
          <a:lstStyle/>
          <a:p>
            <a:r>
              <a:rPr lang="en-US" sz="1600" dirty="0"/>
              <a:t>Using Boolean Logic, you can define different types of logical statements.</a:t>
            </a:r>
          </a:p>
          <a:p>
            <a:pPr>
              <a:buNone/>
            </a:pPr>
            <a:r>
              <a:rPr lang="en-US" sz="1600" u="sng" dirty="0"/>
              <a:t>Following in logical statements</a:t>
            </a:r>
            <a:r>
              <a:rPr lang="en-US" sz="1600" u="sng" dirty="0" smtClean="0"/>
              <a:t>:</a:t>
            </a:r>
            <a:endParaRPr lang="en-US" sz="1600" u="sng" dirty="0"/>
          </a:p>
        </p:txBody>
      </p:sp>
      <p:pic>
        <p:nvPicPr>
          <p:cNvPr id="1026" name="Picture 2"/>
          <p:cNvPicPr>
            <a:picLocks noChangeAspect="1" noChangeArrowheads="1"/>
          </p:cNvPicPr>
          <p:nvPr/>
        </p:nvPicPr>
        <p:blipFill rotWithShape="1">
          <a:blip r:embed="rId3" cstate="print"/>
          <a:srcRect l="3737" t="5280" r="5008" b="2174"/>
          <a:stretch/>
        </p:blipFill>
        <p:spPr bwMode="auto">
          <a:xfrm>
            <a:off x="335360" y="3280681"/>
            <a:ext cx="5760640" cy="3243944"/>
          </a:xfrm>
          <a:prstGeom prst="rect">
            <a:avLst/>
          </a:prstGeom>
          <a:noFill/>
          <a:ln w="9525">
            <a:noFill/>
            <a:miter lim="800000"/>
            <a:headEnd/>
            <a:tailEnd/>
          </a:ln>
          <a:effectLst/>
        </p:spPr>
      </p:pic>
      <p:sp>
        <p:nvSpPr>
          <p:cNvPr id="5" name="TextBox 4"/>
          <p:cNvSpPr txBox="1"/>
          <p:nvPr/>
        </p:nvSpPr>
        <p:spPr>
          <a:xfrm>
            <a:off x="6240015" y="1556792"/>
            <a:ext cx="5675759" cy="3170099"/>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spcBef>
                <a:spcPts val="300"/>
              </a:spcBef>
              <a:spcAft>
                <a:spcPts val="300"/>
              </a:spcAft>
            </a:pPr>
            <a:r>
              <a:rPr lang="en-US" sz="1600" b="1" dirty="0"/>
              <a:t>Partial field comparison</a:t>
            </a:r>
            <a:r>
              <a:rPr lang="en-US" sz="1600" dirty="0"/>
              <a:t>: </a:t>
            </a:r>
          </a:p>
          <a:p>
            <a:pPr>
              <a:spcBef>
                <a:spcPts val="300"/>
              </a:spcBef>
              <a:spcAft>
                <a:spcPts val="300"/>
              </a:spcAft>
            </a:pPr>
            <a:r>
              <a:rPr lang="en-US" sz="1600" dirty="0" smtClean="0"/>
              <a:t>Only </a:t>
            </a:r>
            <a:r>
              <a:rPr lang="en-US" sz="1600" dirty="0"/>
              <a:t>a part of field can be compared</a:t>
            </a:r>
            <a:r>
              <a:rPr lang="en-US" sz="1600" dirty="0" smtClean="0"/>
              <a:t>.</a:t>
            </a:r>
            <a:endParaRPr lang="en-US" sz="1600" dirty="0"/>
          </a:p>
          <a:p>
            <a:pPr>
              <a:spcBef>
                <a:spcPts val="300"/>
              </a:spcBef>
              <a:spcAft>
                <a:spcPts val="300"/>
              </a:spcAft>
            </a:pPr>
            <a:r>
              <a:rPr lang="en-US" sz="1600" dirty="0"/>
              <a:t>Example: </a:t>
            </a:r>
            <a:r>
              <a:rPr lang="en-US" sz="1600" b="1" dirty="0"/>
              <a:t>BSEG-HKONT :3:</a:t>
            </a:r>
          </a:p>
          <a:p>
            <a:pPr>
              <a:spcBef>
                <a:spcPts val="300"/>
              </a:spcBef>
              <a:spcAft>
                <a:spcPts val="300"/>
              </a:spcAft>
            </a:pPr>
            <a:r>
              <a:rPr lang="en-US" sz="1600" dirty="0"/>
              <a:t>The system checks only the third digit of the </a:t>
            </a:r>
            <a:r>
              <a:rPr lang="en-US" sz="1600" dirty="0" smtClean="0"/>
              <a:t>field</a:t>
            </a:r>
            <a:endParaRPr lang="en-US" sz="1600" i="1" dirty="0"/>
          </a:p>
          <a:p>
            <a:pPr>
              <a:spcBef>
                <a:spcPts val="300"/>
              </a:spcBef>
              <a:spcAft>
                <a:spcPts val="300"/>
              </a:spcAft>
            </a:pPr>
            <a:r>
              <a:rPr lang="en-US" sz="1600" dirty="0"/>
              <a:t>Example: </a:t>
            </a:r>
            <a:r>
              <a:rPr lang="en-US" sz="1600" b="1" dirty="0"/>
              <a:t>BSEG-HKONT :1-3:</a:t>
            </a:r>
          </a:p>
          <a:p>
            <a:pPr>
              <a:spcBef>
                <a:spcPts val="300"/>
              </a:spcBef>
              <a:spcAft>
                <a:spcPts val="300"/>
              </a:spcAft>
            </a:pPr>
            <a:r>
              <a:rPr lang="en-US" sz="1600" dirty="0"/>
              <a:t>The system checks only the first three digits of the field </a:t>
            </a:r>
          </a:p>
          <a:p>
            <a:pPr>
              <a:spcBef>
                <a:spcPts val="300"/>
              </a:spcBef>
              <a:spcAft>
                <a:spcPts val="300"/>
              </a:spcAft>
            </a:pPr>
            <a:r>
              <a:rPr lang="en-US" sz="1600" dirty="0"/>
              <a:t>Example: </a:t>
            </a:r>
            <a:r>
              <a:rPr lang="en-US" sz="1600" b="1" dirty="0"/>
              <a:t>BSEG-HKONT: 3-:</a:t>
            </a:r>
          </a:p>
          <a:p>
            <a:pPr>
              <a:spcBef>
                <a:spcPts val="300"/>
              </a:spcBef>
              <a:spcAft>
                <a:spcPts val="300"/>
              </a:spcAft>
            </a:pPr>
            <a:r>
              <a:rPr lang="en-US" sz="1600" dirty="0"/>
              <a:t>The system checks from digit 3 to the end of </a:t>
            </a:r>
            <a:r>
              <a:rPr lang="en-US" sz="1600" dirty="0" smtClean="0"/>
              <a:t>field</a:t>
            </a:r>
            <a:endParaRPr lang="en-US" sz="1600" dirty="0"/>
          </a:p>
          <a:p>
            <a:pPr>
              <a:spcBef>
                <a:spcPts val="300"/>
              </a:spcBef>
              <a:spcAft>
                <a:spcPts val="300"/>
              </a:spcAft>
            </a:pPr>
            <a:r>
              <a:rPr lang="en-US" sz="1600" dirty="0"/>
              <a:t>(Above all checks if the condition is true or false)</a:t>
            </a:r>
          </a:p>
        </p:txBody>
      </p:sp>
      <p:sp>
        <p:nvSpPr>
          <p:cNvPr id="7" name="TextBox 6"/>
          <p:cNvSpPr txBox="1"/>
          <p:nvPr/>
        </p:nvSpPr>
        <p:spPr>
          <a:xfrm>
            <a:off x="227013" y="2590801"/>
            <a:ext cx="5724971" cy="52322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buNone/>
            </a:pPr>
            <a:r>
              <a:rPr lang="en-US" sz="1400" b="1" dirty="0"/>
              <a:t>Validate field contents for certain </a:t>
            </a:r>
            <a:r>
              <a:rPr lang="en-US" sz="1400" b="1" dirty="0" smtClean="0"/>
              <a:t>values: BKPF-BLART </a:t>
            </a:r>
            <a:r>
              <a:rPr lang="en-US" sz="1400" b="1" dirty="0"/>
              <a:t>= ‘SA</a:t>
            </a:r>
            <a:r>
              <a:rPr lang="en-US" sz="1400" b="1" dirty="0" smtClean="0"/>
              <a:t>‘</a:t>
            </a:r>
            <a:endParaRPr lang="en-US" sz="1400" b="1" dirty="0"/>
          </a:p>
        </p:txBody>
      </p:sp>
      <p:sp>
        <p:nvSpPr>
          <p:cNvPr id="8" name="TextBox 7"/>
          <p:cNvSpPr txBox="1"/>
          <p:nvPr/>
        </p:nvSpPr>
        <p:spPr>
          <a:xfrm>
            <a:off x="227013" y="1844824"/>
            <a:ext cx="5724971" cy="52322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buNone/>
            </a:pPr>
            <a:r>
              <a:rPr lang="en-US" sz="1400" b="1" dirty="0"/>
              <a:t>Compare fields with one </a:t>
            </a:r>
            <a:r>
              <a:rPr lang="en-US" sz="1400" b="1" dirty="0" smtClean="0"/>
              <a:t>another</a:t>
            </a:r>
            <a:r>
              <a:rPr lang="en-US" sz="1400" dirty="0" smtClean="0"/>
              <a:t>: </a:t>
            </a:r>
            <a:r>
              <a:rPr lang="en-US" sz="1400" b="1" dirty="0" smtClean="0"/>
              <a:t>BKPF-BUDAT </a:t>
            </a:r>
            <a:r>
              <a:rPr lang="en-US" sz="1400" b="1" dirty="0"/>
              <a:t>&lt;&gt; </a:t>
            </a:r>
            <a:r>
              <a:rPr lang="en-US" sz="1400" b="1" dirty="0" smtClean="0"/>
              <a:t>BKPF-BLDAT</a:t>
            </a:r>
            <a:endParaRPr lang="en-US" sz="1400" b="1" dirty="0"/>
          </a:p>
        </p:txBody>
      </p:sp>
      <p:sp>
        <p:nvSpPr>
          <p:cNvPr id="9" name="TextBox 8"/>
          <p:cNvSpPr txBox="1"/>
          <p:nvPr/>
        </p:nvSpPr>
        <p:spPr>
          <a:xfrm>
            <a:off x="6248399" y="5257801"/>
            <a:ext cx="5667375" cy="1231106"/>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spcBef>
                <a:spcPts val="300"/>
              </a:spcBef>
              <a:spcAft>
                <a:spcPts val="300"/>
              </a:spcAft>
            </a:pPr>
            <a:r>
              <a:rPr lang="en-US" sz="1600" b="1" dirty="0"/>
              <a:t>Compare text patterns in your statements using the LIKE keyword</a:t>
            </a:r>
            <a:r>
              <a:rPr lang="en-US" sz="1600" b="1" dirty="0" smtClean="0"/>
              <a:t>.</a:t>
            </a:r>
            <a:endParaRPr lang="en-US" sz="1600" dirty="0"/>
          </a:p>
          <a:p>
            <a:pPr>
              <a:spcBef>
                <a:spcPts val="300"/>
              </a:spcBef>
              <a:spcAft>
                <a:spcPts val="300"/>
              </a:spcAft>
            </a:pPr>
            <a:r>
              <a:rPr lang="en-US" sz="1600" dirty="0"/>
              <a:t>Example: </a:t>
            </a:r>
            <a:r>
              <a:rPr lang="en-US" sz="1600" b="1" dirty="0"/>
              <a:t>BSEG-KOSTL LIKE .*3*3.</a:t>
            </a:r>
            <a:r>
              <a:rPr lang="en-US" sz="1600" dirty="0"/>
              <a:t> </a:t>
            </a:r>
          </a:p>
          <a:p>
            <a:pPr>
              <a:spcBef>
                <a:spcPts val="300"/>
              </a:spcBef>
              <a:spcAft>
                <a:spcPts val="300"/>
              </a:spcAft>
            </a:pPr>
            <a:r>
              <a:rPr lang="en-US" sz="1600" dirty="0"/>
              <a:t>(for example, 363, 323, and 2303).</a:t>
            </a:r>
            <a:endParaRPr lang="en-US" sz="1600" b="1" dirty="0"/>
          </a:p>
        </p:txBody>
      </p:sp>
    </p:spTree>
    <p:extLst>
      <p:ext uri="{BB962C8B-B14F-4D97-AF65-F5344CB8AC3E}">
        <p14:creationId xmlns:p14="http://schemas.microsoft.com/office/powerpoint/2010/main" val="1246849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Configuration (T Code: OB28)</a:t>
            </a:r>
          </a:p>
        </p:txBody>
      </p:sp>
      <p:sp>
        <p:nvSpPr>
          <p:cNvPr id="3" name="Content Placeholder 2"/>
          <p:cNvSpPr>
            <a:spLocks noGrp="1"/>
          </p:cNvSpPr>
          <p:nvPr>
            <p:ph idx="4294967295"/>
          </p:nvPr>
        </p:nvSpPr>
        <p:spPr>
          <a:xfrm>
            <a:off x="242663" y="997166"/>
            <a:ext cx="11673111" cy="5105400"/>
          </a:xfrm>
        </p:spPr>
        <p:txBody>
          <a:bodyPr/>
          <a:lstStyle/>
          <a:p>
            <a:pPr>
              <a:spcBef>
                <a:spcPts val="1200"/>
              </a:spcBef>
              <a:spcAft>
                <a:spcPts val="1200"/>
              </a:spcAft>
            </a:pPr>
            <a:r>
              <a:rPr lang="en-US" sz="1800" dirty="0"/>
              <a:t>Path: SAP Reference IMG </a:t>
            </a:r>
            <a:r>
              <a:rPr lang="en-US" sz="1800" dirty="0">
                <a:sym typeface="Wingdings" pitchFamily="2" charset="2"/>
              </a:rPr>
              <a:t> Financial Accounting  </a:t>
            </a:r>
            <a:r>
              <a:rPr lang="en-US" sz="1800" dirty="0" smtClean="0">
                <a:sym typeface="Wingdings" pitchFamily="2" charset="2"/>
              </a:rPr>
              <a:t>Financial </a:t>
            </a:r>
            <a:r>
              <a:rPr lang="en-US" sz="1800" dirty="0">
                <a:sym typeface="Wingdings" pitchFamily="2" charset="2"/>
              </a:rPr>
              <a:t>Accounting Global Setting  Document  Line Item  Define Validations for Posting  Environment  Validation</a:t>
            </a:r>
            <a:endParaRPr lang="en-US" sz="1800" dirty="0"/>
          </a:p>
          <a:p>
            <a:pPr>
              <a:spcBef>
                <a:spcPts val="1200"/>
              </a:spcBef>
              <a:spcAft>
                <a:spcPts val="1200"/>
              </a:spcAft>
            </a:pPr>
            <a:r>
              <a:rPr lang="en-US" sz="1800" dirty="0"/>
              <a:t>While posting values to the </a:t>
            </a:r>
            <a:r>
              <a:rPr lang="en-US" sz="1800" dirty="0" err="1"/>
              <a:t>Gl</a:t>
            </a:r>
            <a:r>
              <a:rPr lang="en-US" sz="1800" dirty="0"/>
              <a:t> A/c '0010002801‘ an Document type should be EC only.</a:t>
            </a:r>
          </a:p>
          <a:p>
            <a:pPr>
              <a:spcBef>
                <a:spcPts val="1200"/>
              </a:spcBef>
              <a:spcAft>
                <a:spcPts val="1200"/>
              </a:spcAft>
              <a:buNone/>
            </a:pPr>
            <a:r>
              <a:rPr lang="en-US" sz="1800" dirty="0"/>
              <a:t>Following steps need to </a:t>
            </a:r>
            <a:r>
              <a:rPr lang="en-US" sz="1800" dirty="0" smtClean="0"/>
              <a:t>execute.</a:t>
            </a:r>
            <a:endParaRPr lang="en-US" sz="1800" dirty="0"/>
          </a:p>
          <a:p>
            <a:pPr marL="457200" indent="-457200">
              <a:spcBef>
                <a:spcPts val="1200"/>
              </a:spcBef>
              <a:spcAft>
                <a:spcPts val="1200"/>
              </a:spcAft>
              <a:buAutoNum type="arabicPeriod"/>
            </a:pPr>
            <a:r>
              <a:rPr lang="en-US" sz="1800" dirty="0"/>
              <a:t>Define the step and set the Prerequisite.</a:t>
            </a:r>
          </a:p>
          <a:p>
            <a:pPr marL="457200" indent="-457200">
              <a:spcBef>
                <a:spcPts val="1200"/>
              </a:spcBef>
              <a:spcAft>
                <a:spcPts val="1200"/>
              </a:spcAft>
              <a:buAutoNum type="arabicPeriod"/>
            </a:pPr>
            <a:r>
              <a:rPr lang="en-US" sz="1800" dirty="0"/>
              <a:t>Check the Validation ( value on which validation can be done)</a:t>
            </a:r>
          </a:p>
          <a:p>
            <a:pPr marL="457200" indent="-457200">
              <a:spcBef>
                <a:spcPts val="1200"/>
              </a:spcBef>
              <a:spcAft>
                <a:spcPts val="1200"/>
              </a:spcAft>
              <a:buAutoNum type="arabicPeriod"/>
            </a:pPr>
            <a:r>
              <a:rPr lang="en-US" sz="1800" dirty="0"/>
              <a:t>Insert the Message which should reflect incase condition doesn't get fulfill.</a:t>
            </a:r>
          </a:p>
          <a:p>
            <a:pPr marL="457200" indent="-457200">
              <a:spcBef>
                <a:spcPts val="1200"/>
              </a:spcBef>
              <a:spcAft>
                <a:spcPts val="1200"/>
              </a:spcAft>
            </a:pPr>
            <a:r>
              <a:rPr lang="en-US" sz="1800" b="1" dirty="0" smtClean="0"/>
              <a:t>Step-1</a:t>
            </a:r>
            <a:endParaRPr lang="en-US" sz="1800" b="1" dirty="0"/>
          </a:p>
          <a:p>
            <a:pPr marL="457200" indent="-457200">
              <a:spcBef>
                <a:spcPts val="1200"/>
              </a:spcBef>
              <a:spcAft>
                <a:spcPts val="1200"/>
              </a:spcAft>
            </a:pPr>
            <a:r>
              <a:rPr lang="en-US" sz="1800" dirty="0"/>
              <a:t>Prerequisite defined as</a:t>
            </a:r>
          </a:p>
          <a:p>
            <a:pPr marL="457200" indent="-457200">
              <a:spcBef>
                <a:spcPts val="1200"/>
              </a:spcBef>
              <a:spcAft>
                <a:spcPts val="1200"/>
              </a:spcAft>
            </a:pPr>
            <a:r>
              <a:rPr lang="en-US" sz="1800" dirty="0" smtClean="0"/>
              <a:t>BSEG-KUNNR </a:t>
            </a:r>
            <a:r>
              <a:rPr lang="en-US" sz="1800" dirty="0"/>
              <a:t>= '0010002801</a:t>
            </a:r>
            <a:r>
              <a:rPr lang="en-US" sz="1800" dirty="0" smtClean="0"/>
              <a:t>'</a:t>
            </a:r>
            <a:endParaRPr lang="en-US" sz="1800" dirty="0"/>
          </a:p>
        </p:txBody>
      </p:sp>
    </p:spTree>
    <p:extLst>
      <p:ext uri="{BB962C8B-B14F-4D97-AF65-F5344CB8AC3E}">
        <p14:creationId xmlns:p14="http://schemas.microsoft.com/office/powerpoint/2010/main" val="3942259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Configuration (T Code: OB28) Cont…</a:t>
            </a:r>
          </a:p>
        </p:txBody>
      </p:sp>
      <p:sp>
        <p:nvSpPr>
          <p:cNvPr id="3" name="Content Placeholder 2"/>
          <p:cNvSpPr>
            <a:spLocks noGrp="1"/>
          </p:cNvSpPr>
          <p:nvPr>
            <p:ph idx="4294967295"/>
          </p:nvPr>
        </p:nvSpPr>
        <p:spPr>
          <a:xfrm>
            <a:off x="264765" y="986281"/>
            <a:ext cx="11651010" cy="4867275"/>
          </a:xfrm>
        </p:spPr>
        <p:txBody>
          <a:bodyPr/>
          <a:lstStyle/>
          <a:p>
            <a:pPr marL="457200" indent="-457200">
              <a:spcBef>
                <a:spcPts val="1200"/>
              </a:spcBef>
              <a:spcAft>
                <a:spcPts val="1200"/>
              </a:spcAft>
            </a:pPr>
            <a:r>
              <a:rPr lang="en-US" sz="1800" dirty="0"/>
              <a:t>Meaning:</a:t>
            </a:r>
          </a:p>
          <a:p>
            <a:pPr marL="457200" indent="-457200">
              <a:spcBef>
                <a:spcPts val="1200"/>
              </a:spcBef>
              <a:spcAft>
                <a:spcPts val="1200"/>
              </a:spcAft>
            </a:pPr>
            <a:r>
              <a:rPr lang="en-US" sz="1800" dirty="0"/>
              <a:t>GL Account No:'0010002801‘</a:t>
            </a:r>
          </a:p>
          <a:p>
            <a:pPr>
              <a:spcBef>
                <a:spcPts val="1200"/>
              </a:spcBef>
              <a:spcAft>
                <a:spcPts val="1200"/>
              </a:spcAft>
            </a:pPr>
            <a:r>
              <a:rPr lang="en-US" sz="1800" b="1" dirty="0"/>
              <a:t>Step-2 </a:t>
            </a:r>
          </a:p>
          <a:p>
            <a:pPr>
              <a:spcBef>
                <a:spcPts val="1200"/>
              </a:spcBef>
              <a:spcAft>
                <a:spcPts val="1200"/>
              </a:spcAft>
              <a:buNone/>
            </a:pPr>
            <a:r>
              <a:rPr lang="en-US" sz="1800" dirty="0"/>
              <a:t>Define the Validation Check.</a:t>
            </a:r>
          </a:p>
          <a:p>
            <a:pPr>
              <a:spcBef>
                <a:spcPts val="1200"/>
              </a:spcBef>
              <a:spcAft>
                <a:spcPts val="1200"/>
              </a:spcAft>
            </a:pPr>
            <a:r>
              <a:rPr lang="en-US" sz="1800" dirty="0"/>
              <a:t>BKPF-BLART = 'EC'</a:t>
            </a:r>
          </a:p>
          <a:p>
            <a:pPr>
              <a:spcBef>
                <a:spcPts val="1200"/>
              </a:spcBef>
              <a:spcAft>
                <a:spcPts val="1200"/>
              </a:spcAft>
              <a:buNone/>
            </a:pPr>
            <a:r>
              <a:rPr lang="en-US" sz="1800" dirty="0"/>
              <a:t>Meaning:- Document type = “EC”</a:t>
            </a:r>
          </a:p>
          <a:p>
            <a:pPr>
              <a:spcBef>
                <a:spcPts val="1200"/>
              </a:spcBef>
              <a:spcAft>
                <a:spcPts val="1200"/>
              </a:spcAft>
              <a:buNone/>
            </a:pPr>
            <a:r>
              <a:rPr lang="en-US" sz="1800" dirty="0"/>
              <a:t>Step-3</a:t>
            </a:r>
          </a:p>
          <a:p>
            <a:pPr>
              <a:spcBef>
                <a:spcPts val="1200"/>
              </a:spcBef>
              <a:spcAft>
                <a:spcPts val="1200"/>
              </a:spcAft>
              <a:buNone/>
            </a:pPr>
            <a:r>
              <a:rPr lang="en-US" sz="1800" dirty="0"/>
              <a:t>Incase condition doesn't fulfilled then system should pop-up the Message.</a:t>
            </a:r>
          </a:p>
          <a:p>
            <a:pPr>
              <a:spcBef>
                <a:spcPts val="1200"/>
              </a:spcBef>
              <a:spcAft>
                <a:spcPts val="1200"/>
              </a:spcAft>
              <a:buNone/>
            </a:pPr>
            <a:r>
              <a:rPr lang="en-US" sz="1800" dirty="0"/>
              <a:t>“</a:t>
            </a:r>
            <a:r>
              <a:rPr lang="en-US" sz="1800" b="1" kern="1200" dirty="0"/>
              <a:t>You MUST use document type EC with Euro-control transactions</a:t>
            </a:r>
            <a:r>
              <a:rPr lang="en-US" sz="1800" b="1" kern="1200" dirty="0" smtClean="0"/>
              <a:t>!</a:t>
            </a:r>
            <a:r>
              <a:rPr lang="en-US" sz="1800" dirty="0" smtClean="0"/>
              <a:t>”</a:t>
            </a:r>
            <a:endParaRPr lang="en-US" sz="1800" dirty="0"/>
          </a:p>
        </p:txBody>
      </p:sp>
    </p:spTree>
    <p:extLst>
      <p:ext uri="{BB962C8B-B14F-4D97-AF65-F5344CB8AC3E}">
        <p14:creationId xmlns:p14="http://schemas.microsoft.com/office/powerpoint/2010/main" val="174318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Configuration (T Code: OB28) Cont…</a:t>
            </a:r>
          </a:p>
        </p:txBody>
      </p:sp>
      <p:pic>
        <p:nvPicPr>
          <p:cNvPr id="1026" name="Picture 2"/>
          <p:cNvPicPr>
            <a:picLocks noGrp="1" noChangeAspect="1" noChangeArrowheads="1"/>
          </p:cNvPicPr>
          <p:nvPr>
            <p:ph idx="4294967295"/>
          </p:nvPr>
        </p:nvPicPr>
        <p:blipFill>
          <a:blip r:embed="rId3" cstate="print"/>
          <a:srcRect/>
          <a:stretch>
            <a:fillRect/>
          </a:stretch>
        </p:blipFill>
        <p:spPr bwMode="auto">
          <a:xfrm>
            <a:off x="2135560" y="1009997"/>
            <a:ext cx="7992889" cy="5514628"/>
          </a:xfrm>
          <a:prstGeom prst="rect">
            <a:avLst/>
          </a:prstGeom>
          <a:noFill/>
          <a:ln w="9525">
            <a:noFill/>
            <a:miter lim="800000"/>
            <a:headEnd/>
            <a:tailEnd/>
          </a:ln>
        </p:spPr>
      </p:pic>
    </p:spTree>
    <p:extLst>
      <p:ext uri="{BB962C8B-B14F-4D97-AF65-F5344CB8AC3E}">
        <p14:creationId xmlns:p14="http://schemas.microsoft.com/office/powerpoint/2010/main" val="65308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type="body" sz="quarter" idx="11"/>
          </p:nvPr>
        </p:nvSpPr>
        <p:spPr>
          <a:xfrm>
            <a:off x="460708" y="1197001"/>
            <a:ext cx="5275252" cy="575816"/>
          </a:xfrm>
        </p:spPr>
        <p:txBody>
          <a:bodyPr/>
          <a:lstStyle/>
          <a:p>
            <a:r>
              <a:rPr lang="en-US" dirty="0"/>
              <a:t>COURSE OBJECTIVES</a:t>
            </a:r>
          </a:p>
        </p:txBody>
      </p:sp>
      <p:sp>
        <p:nvSpPr>
          <p:cNvPr id="2" name="Rectangle 1"/>
          <p:cNvSpPr/>
          <p:nvPr/>
        </p:nvSpPr>
        <p:spPr>
          <a:xfrm>
            <a:off x="7104112" y="980728"/>
            <a:ext cx="4811663" cy="5509200"/>
          </a:xfrm>
          <a:prstGeom prst="rect">
            <a:avLst/>
          </a:prstGeom>
        </p:spPr>
        <p:txBody>
          <a:bodyPr wrap="square">
            <a:spAutoFit/>
          </a:bodyPr>
          <a:lstStyle/>
          <a:p>
            <a:pPr marL="285750" indent="-285750">
              <a:spcBef>
                <a:spcPts val="100"/>
              </a:spcBef>
              <a:spcAft>
                <a:spcPts val="100"/>
              </a:spcAft>
              <a:buClr>
                <a:schemeClr val="accent1"/>
              </a:buClr>
              <a:buFont typeface="Wingdings" panose="05000000000000000000" pitchFamily="2" charset="2"/>
              <a:buChar char="§"/>
            </a:pPr>
            <a:r>
              <a:rPr lang="en-US" dirty="0" smtClean="0"/>
              <a:t>Explain </a:t>
            </a:r>
            <a:r>
              <a:rPr lang="en-US" dirty="0"/>
              <a:t>the ways in which validation and substitution can be used using a few examples</a:t>
            </a:r>
          </a:p>
          <a:p>
            <a:pPr marL="285750" indent="-285750">
              <a:spcBef>
                <a:spcPts val="100"/>
              </a:spcBef>
              <a:spcAft>
                <a:spcPts val="100"/>
              </a:spcAft>
              <a:buClr>
                <a:schemeClr val="accent1"/>
              </a:buClr>
              <a:buFont typeface="Wingdings" panose="05000000000000000000" pitchFamily="2" charset="2"/>
              <a:buChar char="§"/>
            </a:pPr>
            <a:r>
              <a:rPr lang="en-US" dirty="0"/>
              <a:t>Identify the areas of application and call up points of validation and substitution in Financial Accounting</a:t>
            </a:r>
          </a:p>
          <a:p>
            <a:pPr marL="285750" indent="-285750">
              <a:spcBef>
                <a:spcPts val="100"/>
              </a:spcBef>
              <a:spcAft>
                <a:spcPts val="100"/>
              </a:spcAft>
              <a:buClr>
                <a:schemeClr val="accent1"/>
              </a:buClr>
              <a:buFont typeface="Wingdings" panose="05000000000000000000" pitchFamily="2" charset="2"/>
              <a:buChar char="§"/>
            </a:pPr>
            <a:r>
              <a:rPr lang="en-US" dirty="0"/>
              <a:t>Enter rules and define the Customizing of system messages to be output  (prerequisites, check, generation)</a:t>
            </a:r>
          </a:p>
          <a:p>
            <a:pPr marL="285750" indent="-285750">
              <a:spcBef>
                <a:spcPts val="100"/>
              </a:spcBef>
              <a:spcAft>
                <a:spcPts val="100"/>
              </a:spcAft>
              <a:buClr>
                <a:schemeClr val="accent1"/>
              </a:buClr>
              <a:buFont typeface="Wingdings" panose="05000000000000000000" pitchFamily="2" charset="2"/>
              <a:buChar char="§"/>
            </a:pPr>
            <a:r>
              <a:rPr lang="en-US" dirty="0"/>
              <a:t>Execute validations using your own rules and defined system messages</a:t>
            </a:r>
          </a:p>
          <a:p>
            <a:pPr marL="285750" indent="-285750">
              <a:spcBef>
                <a:spcPts val="100"/>
              </a:spcBef>
              <a:spcAft>
                <a:spcPts val="100"/>
              </a:spcAft>
              <a:buClr>
                <a:schemeClr val="accent1"/>
              </a:buClr>
              <a:buFont typeface="Wingdings" panose="05000000000000000000" pitchFamily="2" charset="2"/>
              <a:buChar char="§"/>
            </a:pPr>
            <a:r>
              <a:rPr lang="en-US" dirty="0"/>
              <a:t>Provide the prerequisites for substitution</a:t>
            </a:r>
          </a:p>
          <a:p>
            <a:pPr marL="285750" indent="-285750">
              <a:spcBef>
                <a:spcPts val="100"/>
              </a:spcBef>
              <a:spcAft>
                <a:spcPts val="100"/>
              </a:spcAft>
              <a:buClr>
                <a:schemeClr val="accent1"/>
              </a:buClr>
              <a:buFont typeface="Wingdings" panose="05000000000000000000" pitchFamily="2" charset="2"/>
              <a:buChar char="§"/>
            </a:pPr>
            <a:r>
              <a:rPr lang="en-US" dirty="0"/>
              <a:t>Define your own rules, specify substituted values and execute substitutions</a:t>
            </a:r>
          </a:p>
          <a:p>
            <a:pPr marL="285750" indent="-285750">
              <a:spcBef>
                <a:spcPts val="100"/>
              </a:spcBef>
              <a:spcAft>
                <a:spcPts val="100"/>
              </a:spcAft>
              <a:buClr>
                <a:schemeClr val="accent1"/>
              </a:buClr>
              <a:buFont typeface="Wingdings" panose="05000000000000000000" pitchFamily="2" charset="2"/>
              <a:buChar char="§"/>
            </a:pPr>
            <a:r>
              <a:rPr lang="en-US" dirty="0"/>
              <a:t>Explain how to use rules, sets and use them</a:t>
            </a:r>
          </a:p>
        </p:txBody>
      </p:sp>
    </p:spTree>
    <p:extLst>
      <p:ext uri="{BB962C8B-B14F-4D97-AF65-F5344CB8AC3E}">
        <p14:creationId xmlns:p14="http://schemas.microsoft.com/office/powerpoint/2010/main" val="2737937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Configuration (T Code: OB28) Cont…</a:t>
            </a:r>
          </a:p>
        </p:txBody>
      </p:sp>
      <p:sp>
        <p:nvSpPr>
          <p:cNvPr id="4" name="Rectangle 3"/>
          <p:cNvSpPr/>
          <p:nvPr/>
        </p:nvSpPr>
        <p:spPr>
          <a:xfrm>
            <a:off x="263351" y="980728"/>
            <a:ext cx="11652423" cy="1231106"/>
          </a:xfrm>
          <a:prstGeom prst="rect">
            <a:avLst/>
          </a:prstGeom>
        </p:spPr>
        <p:txBody>
          <a:bodyPr wrap="square">
            <a:spAutoFit/>
          </a:bodyPr>
          <a:lstStyle/>
          <a:p>
            <a:pPr marL="285750" indent="-285750">
              <a:spcBef>
                <a:spcPts val="1200"/>
              </a:spcBef>
              <a:spcAft>
                <a:spcPts val="1200"/>
              </a:spcAft>
              <a:buClr>
                <a:schemeClr val="accent1"/>
              </a:buClr>
              <a:buFont typeface="Wingdings" panose="05000000000000000000" pitchFamily="2" charset="2"/>
              <a:buChar char="§"/>
            </a:pPr>
            <a:r>
              <a:rPr lang="en-US" dirty="0"/>
              <a:t>If the Validation is more complex nature, better go for the User Exit option. </a:t>
            </a:r>
          </a:p>
          <a:p>
            <a:pPr marL="285750" indent="-285750">
              <a:spcBef>
                <a:spcPts val="1200"/>
              </a:spcBef>
              <a:spcAft>
                <a:spcPts val="1200"/>
              </a:spcAft>
              <a:buClr>
                <a:schemeClr val="accent1"/>
              </a:buClr>
              <a:buFont typeface="Wingdings" panose="05000000000000000000" pitchFamily="2" charset="2"/>
              <a:buChar char="§"/>
            </a:pPr>
            <a:r>
              <a:rPr lang="en-US" dirty="0"/>
              <a:t>User Exit will be developed with the help of ABAP team and assigned at Validation – Check place, to perform the given validation check</a:t>
            </a:r>
            <a:r>
              <a:rPr lang="en-US" dirty="0" smtClean="0"/>
              <a:t>.</a:t>
            </a:r>
            <a:endParaRPr lang="en-US" dirty="0"/>
          </a:p>
        </p:txBody>
      </p:sp>
    </p:spTree>
    <p:extLst>
      <p:ext uri="{BB962C8B-B14F-4D97-AF65-F5344CB8AC3E}">
        <p14:creationId xmlns:p14="http://schemas.microsoft.com/office/powerpoint/2010/main" val="2241239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Configuration (T Code: OB28) Cont…</a:t>
            </a:r>
          </a:p>
        </p:txBody>
      </p:sp>
      <p:pic>
        <p:nvPicPr>
          <p:cNvPr id="2051" name="Picture 3"/>
          <p:cNvPicPr>
            <a:picLocks noGrp="1" noChangeAspect="1" noChangeArrowheads="1"/>
          </p:cNvPicPr>
          <p:nvPr>
            <p:ph idx="4294967295"/>
          </p:nvPr>
        </p:nvPicPr>
        <p:blipFill>
          <a:blip r:embed="rId3" cstate="print"/>
          <a:srcRect/>
          <a:stretch>
            <a:fillRect/>
          </a:stretch>
        </p:blipFill>
        <p:spPr bwMode="auto">
          <a:xfrm>
            <a:off x="2135560" y="981074"/>
            <a:ext cx="7991475" cy="5472261"/>
          </a:xfrm>
          <a:prstGeom prst="rect">
            <a:avLst/>
          </a:prstGeom>
          <a:noFill/>
          <a:ln w="9525">
            <a:noFill/>
            <a:miter lim="800000"/>
            <a:headEnd/>
            <a:tailEnd/>
          </a:ln>
        </p:spPr>
      </p:pic>
    </p:spTree>
    <p:extLst>
      <p:ext uri="{BB962C8B-B14F-4D97-AF65-F5344CB8AC3E}">
        <p14:creationId xmlns:p14="http://schemas.microsoft.com/office/powerpoint/2010/main" val="2164664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Validations </a:t>
            </a:r>
            <a:r>
              <a:rPr lang="en-US" dirty="0"/>
              <a:t>in Financial Accounting</a:t>
            </a:r>
            <a:br>
              <a:rPr lang="en-US" dirty="0"/>
            </a:b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7968208" y="1300336"/>
            <a:ext cx="1676400" cy="3352800"/>
          </a:xfrm>
          <a:prstGeom prst="rect">
            <a:avLst/>
          </a:prstGeom>
          <a:noFill/>
          <a:ln w="9525">
            <a:noFill/>
            <a:miter lim="800000"/>
            <a:headEnd/>
            <a:tailEnd/>
          </a:ln>
          <a:effectLst/>
        </p:spPr>
      </p:pic>
      <p:sp>
        <p:nvSpPr>
          <p:cNvPr id="5" name="Rectangle 4"/>
          <p:cNvSpPr/>
          <p:nvPr/>
        </p:nvSpPr>
        <p:spPr>
          <a:xfrm>
            <a:off x="263352" y="981075"/>
            <a:ext cx="5832648" cy="2092881"/>
          </a:xfrm>
          <a:prstGeom prst="rect">
            <a:avLst/>
          </a:prstGeom>
        </p:spPr>
        <p:txBody>
          <a:bodyPr wrap="square">
            <a:spAutoFit/>
          </a:bodyPr>
          <a:lstStyle/>
          <a:p>
            <a:pPr>
              <a:spcBef>
                <a:spcPts val="600"/>
              </a:spcBef>
              <a:spcAft>
                <a:spcPts val="600"/>
              </a:spcAft>
              <a:buNone/>
            </a:pPr>
            <a:r>
              <a:rPr lang="en-US" b="1" u="sng" dirty="0"/>
              <a:t>Summary:</a:t>
            </a:r>
          </a:p>
          <a:p>
            <a:pPr>
              <a:spcBef>
                <a:spcPts val="600"/>
              </a:spcBef>
              <a:spcAft>
                <a:spcPts val="600"/>
              </a:spcAft>
              <a:buNone/>
            </a:pPr>
            <a:r>
              <a:rPr lang="en-US" b="1" dirty="0"/>
              <a:t>Now you should be able to understand </a:t>
            </a:r>
            <a:r>
              <a:rPr lang="en-US" b="1" dirty="0" smtClean="0"/>
              <a:t>:</a:t>
            </a:r>
            <a:endParaRPr lang="en-US" b="1" dirty="0"/>
          </a:p>
          <a:p>
            <a:pPr>
              <a:spcBef>
                <a:spcPts val="600"/>
              </a:spcBef>
              <a:spcAft>
                <a:spcPts val="600"/>
              </a:spcAft>
            </a:pPr>
            <a:r>
              <a:rPr lang="en-US" dirty="0"/>
              <a:t>Validation Procedure</a:t>
            </a:r>
          </a:p>
          <a:p>
            <a:pPr>
              <a:spcBef>
                <a:spcPts val="600"/>
              </a:spcBef>
              <a:spcAft>
                <a:spcPts val="600"/>
              </a:spcAft>
            </a:pPr>
            <a:r>
              <a:rPr lang="en-US" dirty="0"/>
              <a:t>Messages</a:t>
            </a:r>
          </a:p>
          <a:p>
            <a:pPr>
              <a:spcBef>
                <a:spcPts val="600"/>
              </a:spcBef>
              <a:spcAft>
                <a:spcPts val="600"/>
              </a:spcAft>
            </a:pPr>
            <a:r>
              <a:rPr lang="en-US" dirty="0"/>
              <a:t>Field </a:t>
            </a:r>
            <a:r>
              <a:rPr lang="en-US" dirty="0" smtClean="0"/>
              <a:t>Comparisons</a:t>
            </a:r>
            <a:endParaRPr lang="en-US" dirty="0"/>
          </a:p>
        </p:txBody>
      </p:sp>
    </p:spTree>
    <p:extLst>
      <p:ext uri="{BB962C8B-B14F-4D97-AF65-F5344CB8AC3E}">
        <p14:creationId xmlns:p14="http://schemas.microsoft.com/office/powerpoint/2010/main" val="3557091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CONTENTS</a:t>
            </a:r>
          </a:p>
        </p:txBody>
      </p:sp>
      <p:sp>
        <p:nvSpPr>
          <p:cNvPr id="5" name="Rectangle 4"/>
          <p:cNvSpPr/>
          <p:nvPr/>
        </p:nvSpPr>
        <p:spPr>
          <a:xfrm>
            <a:off x="7248128" y="1916832"/>
            <a:ext cx="4667647" cy="2400657"/>
          </a:xfrm>
          <a:prstGeom prst="rect">
            <a:avLst/>
          </a:prstGeom>
        </p:spPr>
        <p:txBody>
          <a:bodyPr wrap="square">
            <a:spAutoFit/>
          </a:bodyPr>
          <a:lstStyle/>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Basics of </a:t>
            </a:r>
            <a:r>
              <a:rPr lang="en-US" dirty="0" smtClean="0">
                <a:solidFill>
                  <a:schemeClr val="bg1">
                    <a:lumMod val="65000"/>
                  </a:schemeClr>
                </a:solidFill>
              </a:rPr>
              <a:t>Validations/substitutions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Validations in Financial Accounting</a:t>
            </a:r>
          </a:p>
          <a:p>
            <a:pPr marL="285750" indent="-285750">
              <a:spcBef>
                <a:spcPts val="1200"/>
              </a:spcBef>
              <a:spcAft>
                <a:spcPts val="1200"/>
              </a:spcAft>
              <a:buClr>
                <a:schemeClr val="accent1"/>
              </a:buClr>
              <a:buFont typeface="Wingdings" panose="05000000000000000000" pitchFamily="2" charset="2"/>
              <a:buChar char="§"/>
            </a:pPr>
            <a:r>
              <a:rPr lang="en-US" dirty="0"/>
              <a:t>Substitutions in Financial Accounting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Rules and </a:t>
            </a:r>
            <a:r>
              <a:rPr lang="en-US" dirty="0" smtClean="0">
                <a:solidFill>
                  <a:schemeClr val="bg1">
                    <a:lumMod val="65000"/>
                  </a:schemeClr>
                </a:solidFill>
              </a:rPr>
              <a:t>Sets</a:t>
            </a:r>
            <a:endParaRPr lang="en-US" dirty="0">
              <a:solidFill>
                <a:schemeClr val="bg1">
                  <a:lumMod val="65000"/>
                </a:schemeClr>
              </a:solidFill>
            </a:endParaRPr>
          </a:p>
        </p:txBody>
      </p:sp>
    </p:spTree>
    <p:extLst>
      <p:ext uri="{BB962C8B-B14F-4D97-AF65-F5344CB8AC3E}">
        <p14:creationId xmlns:p14="http://schemas.microsoft.com/office/powerpoint/2010/main" val="2575576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Substitutions in Financial Accounting</a:t>
            </a:r>
          </a:p>
        </p:txBody>
      </p:sp>
      <p:pic>
        <p:nvPicPr>
          <p:cNvPr id="4" name="Picture 2" descr="C:\Documents and Settings\rpotturi\Local Settings\Temporary Internet Files\Content.IE5\W5Y74T6F\MC900197655[1].wmf"/>
          <p:cNvPicPr>
            <a:picLocks noChangeAspect="1" noChangeArrowheads="1"/>
          </p:cNvPicPr>
          <p:nvPr/>
        </p:nvPicPr>
        <p:blipFill>
          <a:blip r:embed="rId2" cstate="print"/>
          <a:srcRect/>
          <a:stretch>
            <a:fillRect/>
          </a:stretch>
        </p:blipFill>
        <p:spPr bwMode="auto">
          <a:xfrm>
            <a:off x="8976320" y="1556792"/>
            <a:ext cx="1600200" cy="1388654"/>
          </a:xfrm>
          <a:prstGeom prst="rect">
            <a:avLst/>
          </a:prstGeom>
          <a:noFill/>
        </p:spPr>
      </p:pic>
      <p:sp>
        <p:nvSpPr>
          <p:cNvPr id="5" name="Rectangle 4"/>
          <p:cNvSpPr/>
          <p:nvPr/>
        </p:nvSpPr>
        <p:spPr>
          <a:xfrm>
            <a:off x="227013" y="980728"/>
            <a:ext cx="6445051" cy="2123658"/>
          </a:xfrm>
          <a:prstGeom prst="rect">
            <a:avLst/>
          </a:prstGeom>
        </p:spPr>
        <p:txBody>
          <a:bodyPr wrap="square">
            <a:spAutoFit/>
          </a:bodyPr>
          <a:lstStyle/>
          <a:p>
            <a:pPr>
              <a:spcBef>
                <a:spcPts val="1200"/>
              </a:spcBef>
              <a:spcAft>
                <a:spcPts val="1200"/>
              </a:spcAft>
              <a:buNone/>
            </a:pPr>
            <a:r>
              <a:rPr lang="en-US" b="1" u="sng" dirty="0"/>
              <a:t>Objective:</a:t>
            </a:r>
          </a:p>
          <a:p>
            <a:pPr>
              <a:spcBef>
                <a:spcPts val="1200"/>
              </a:spcBef>
              <a:spcAft>
                <a:spcPts val="1200"/>
              </a:spcAft>
              <a:buNone/>
            </a:pPr>
            <a:r>
              <a:rPr lang="en-US" b="1" dirty="0"/>
              <a:t>After the lesson you will be able to understand</a:t>
            </a:r>
            <a:r>
              <a:rPr lang="en-US" b="1" dirty="0" smtClean="0"/>
              <a:t>:</a:t>
            </a:r>
            <a:endParaRPr lang="en-US" b="1" dirty="0"/>
          </a:p>
          <a:p>
            <a:pPr>
              <a:spcBef>
                <a:spcPts val="1200"/>
              </a:spcBef>
              <a:spcAft>
                <a:spcPts val="1200"/>
              </a:spcAft>
            </a:pPr>
            <a:r>
              <a:rPr lang="en-US" dirty="0"/>
              <a:t>Substitution Procedure</a:t>
            </a:r>
          </a:p>
          <a:p>
            <a:pPr>
              <a:spcBef>
                <a:spcPts val="1200"/>
              </a:spcBef>
              <a:spcAft>
                <a:spcPts val="1200"/>
              </a:spcAft>
            </a:pPr>
            <a:r>
              <a:rPr lang="en-US" dirty="0"/>
              <a:t>Methods of </a:t>
            </a:r>
            <a:r>
              <a:rPr lang="en-US" dirty="0" smtClean="0"/>
              <a:t>Substitution</a:t>
            </a:r>
            <a:endParaRPr lang="en-US" dirty="0"/>
          </a:p>
        </p:txBody>
      </p:sp>
    </p:spTree>
    <p:extLst>
      <p:ext uri="{BB962C8B-B14F-4D97-AF65-F5344CB8AC3E}">
        <p14:creationId xmlns:p14="http://schemas.microsoft.com/office/powerpoint/2010/main" val="2650559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27013" y="981074"/>
            <a:ext cx="11688761" cy="923925"/>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nSpc>
                <a:spcPct val="100000"/>
              </a:lnSpc>
              <a:buNone/>
            </a:pPr>
            <a:r>
              <a:rPr lang="en-US" dirty="0"/>
              <a:t>During document entry, the system sometimes automatically determines values for fields from values that were entered for other fields, such as the business area or the profit center due to a assigned cost center or an internal order.</a:t>
            </a:r>
          </a:p>
        </p:txBody>
      </p:sp>
      <p:sp>
        <p:nvSpPr>
          <p:cNvPr id="2" name="Title 1"/>
          <p:cNvSpPr>
            <a:spLocks noGrp="1"/>
          </p:cNvSpPr>
          <p:nvPr>
            <p:ph type="title"/>
          </p:nvPr>
        </p:nvSpPr>
        <p:spPr/>
        <p:txBody>
          <a:bodyPr/>
          <a:lstStyle/>
          <a:p>
            <a:r>
              <a:rPr lang="en-US" dirty="0"/>
              <a:t>Meaning and Substitution Procedure</a:t>
            </a:r>
          </a:p>
        </p:txBody>
      </p:sp>
      <p:sp>
        <p:nvSpPr>
          <p:cNvPr id="3" name="Content Placeholder 2"/>
          <p:cNvSpPr>
            <a:spLocks noGrp="1"/>
          </p:cNvSpPr>
          <p:nvPr>
            <p:ph idx="4294967295"/>
          </p:nvPr>
        </p:nvSpPr>
        <p:spPr>
          <a:xfrm>
            <a:off x="264765" y="2066529"/>
            <a:ext cx="11651010" cy="2298575"/>
          </a:xfrm>
        </p:spPr>
        <p:txBody>
          <a:bodyPr/>
          <a:lstStyle/>
          <a:p>
            <a:r>
              <a:rPr lang="en-US" sz="1800" dirty="0" smtClean="0"/>
              <a:t>Substitution </a:t>
            </a:r>
            <a:r>
              <a:rPr lang="en-US" sz="1800" dirty="0"/>
              <a:t>consists of several steps (max of 999).</a:t>
            </a:r>
          </a:p>
          <a:p>
            <a:r>
              <a:rPr lang="en-US" sz="1800" dirty="0"/>
              <a:t>Each step has two parts</a:t>
            </a:r>
          </a:p>
          <a:p>
            <a:pPr lvl="2"/>
            <a:r>
              <a:rPr lang="en-US" sz="1800" dirty="0"/>
              <a:t>Prerequisite</a:t>
            </a:r>
          </a:p>
          <a:p>
            <a:pPr lvl="2"/>
            <a:r>
              <a:rPr lang="en-US" sz="1800" dirty="0" smtClean="0"/>
              <a:t>Replacement</a:t>
            </a:r>
            <a:endParaRPr lang="en-US" sz="1800" dirty="0"/>
          </a:p>
          <a:p>
            <a:r>
              <a:rPr lang="en-US" sz="1800" dirty="0"/>
              <a:t>If the prerequisite is satisfied (TRUE), substitution is performed.</a:t>
            </a:r>
          </a:p>
          <a:p>
            <a:pPr>
              <a:buNone/>
            </a:pPr>
            <a:r>
              <a:rPr lang="en-US" sz="1800" i="1" u="sng" dirty="0"/>
              <a:t>Example: </a:t>
            </a:r>
            <a:r>
              <a:rPr lang="en-US" sz="1800" i="1" dirty="0"/>
              <a:t>The Functional area field is to be filled depending on the type of cost center</a:t>
            </a:r>
            <a:r>
              <a:rPr lang="en-US" sz="1800" i="1" dirty="0" smtClean="0"/>
              <a:t>.</a:t>
            </a:r>
            <a:endParaRPr lang="en-US" sz="1800" i="1" dirty="0"/>
          </a:p>
        </p:txBody>
      </p:sp>
      <p:sp>
        <p:nvSpPr>
          <p:cNvPr id="6" name="Diamond 5"/>
          <p:cNvSpPr/>
          <p:nvPr/>
        </p:nvSpPr>
        <p:spPr bwMode="auto">
          <a:xfrm>
            <a:off x="4367808" y="4365104"/>
            <a:ext cx="3404592" cy="1045096"/>
          </a:xfrm>
          <a:prstGeom prst="diamond">
            <a:avLst/>
          </a:prstGeom>
          <a:solidFill>
            <a:schemeClr val="accent6"/>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b="1" dirty="0">
                <a:solidFill>
                  <a:schemeClr val="bg1"/>
                </a:solidFill>
                <a:latin typeface="+mj-lt"/>
              </a:rPr>
              <a:t>Prerequisite</a:t>
            </a:r>
          </a:p>
          <a:p>
            <a:pPr algn="ctr" eaLnBrk="0" fontAlgn="base" hangingPunct="0">
              <a:lnSpc>
                <a:spcPct val="85000"/>
              </a:lnSpc>
              <a:spcBef>
                <a:spcPct val="0"/>
              </a:spcBef>
              <a:spcAft>
                <a:spcPct val="0"/>
              </a:spcAft>
            </a:pPr>
            <a:r>
              <a:rPr lang="en-US" b="1" dirty="0">
                <a:solidFill>
                  <a:schemeClr val="bg1"/>
                </a:solidFill>
                <a:latin typeface="+mj-lt"/>
              </a:rPr>
              <a:t>Statement</a:t>
            </a:r>
          </a:p>
        </p:txBody>
      </p:sp>
      <p:sp>
        <p:nvSpPr>
          <p:cNvPr id="7" name="Down Arrow 6"/>
          <p:cNvSpPr/>
          <p:nvPr/>
        </p:nvSpPr>
        <p:spPr bwMode="auto">
          <a:xfrm>
            <a:off x="4887889" y="5205308"/>
            <a:ext cx="229835" cy="421825"/>
          </a:xfrm>
          <a:prstGeom prst="down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
        <p:nvSpPr>
          <p:cNvPr id="8" name="Rounded Rectangle 7"/>
          <p:cNvSpPr/>
          <p:nvPr/>
        </p:nvSpPr>
        <p:spPr bwMode="auto">
          <a:xfrm>
            <a:off x="3287688" y="5638800"/>
            <a:ext cx="2286000" cy="609600"/>
          </a:xfrm>
          <a:prstGeom prst="round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b="1" dirty="0">
                <a:latin typeface="+mj-lt"/>
              </a:rPr>
              <a:t>Perform</a:t>
            </a:r>
          </a:p>
          <a:p>
            <a:pPr algn="ctr" eaLnBrk="0" fontAlgn="base" hangingPunct="0">
              <a:lnSpc>
                <a:spcPct val="85000"/>
              </a:lnSpc>
              <a:spcBef>
                <a:spcPct val="0"/>
              </a:spcBef>
              <a:spcAft>
                <a:spcPct val="0"/>
              </a:spcAft>
            </a:pPr>
            <a:r>
              <a:rPr lang="en-US" b="1" dirty="0">
                <a:latin typeface="+mj-lt"/>
              </a:rPr>
              <a:t> substitution</a:t>
            </a:r>
          </a:p>
        </p:txBody>
      </p:sp>
      <p:sp>
        <p:nvSpPr>
          <p:cNvPr id="9" name="Rounded Rectangle 8"/>
          <p:cNvSpPr/>
          <p:nvPr/>
        </p:nvSpPr>
        <p:spPr bwMode="auto">
          <a:xfrm>
            <a:off x="6705600" y="5638800"/>
            <a:ext cx="2286000" cy="609600"/>
          </a:xfrm>
          <a:prstGeom prst="round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r>
              <a:rPr lang="en-US" b="1" dirty="0"/>
              <a:t>Do not Perform</a:t>
            </a:r>
          </a:p>
          <a:p>
            <a:pPr algn="ctr" eaLnBrk="0" hangingPunct="0">
              <a:lnSpc>
                <a:spcPct val="85000"/>
              </a:lnSpc>
            </a:pPr>
            <a:r>
              <a:rPr lang="en-US" b="1" dirty="0"/>
              <a:t> substitution</a:t>
            </a:r>
          </a:p>
        </p:txBody>
      </p:sp>
      <p:sp>
        <p:nvSpPr>
          <p:cNvPr id="10" name="Down Arrow 9"/>
          <p:cNvSpPr/>
          <p:nvPr/>
        </p:nvSpPr>
        <p:spPr bwMode="auto">
          <a:xfrm>
            <a:off x="7162801" y="5181600"/>
            <a:ext cx="229835" cy="445532"/>
          </a:xfrm>
          <a:prstGeom prst="downArrow">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
        <p:nvSpPr>
          <p:cNvPr id="12" name="TextBox 11"/>
          <p:cNvSpPr txBox="1"/>
          <p:nvPr/>
        </p:nvSpPr>
        <p:spPr>
          <a:xfrm>
            <a:off x="4137720" y="5229200"/>
            <a:ext cx="657552" cy="369332"/>
          </a:xfrm>
          <a:prstGeom prst="rect">
            <a:avLst/>
          </a:prstGeom>
          <a:noFill/>
        </p:spPr>
        <p:txBody>
          <a:bodyPr wrap="none" rtlCol="0">
            <a:spAutoFit/>
          </a:bodyPr>
          <a:lstStyle/>
          <a:p>
            <a:r>
              <a:rPr lang="en-US" dirty="0"/>
              <a:t>true</a:t>
            </a:r>
          </a:p>
        </p:txBody>
      </p:sp>
      <p:sp>
        <p:nvSpPr>
          <p:cNvPr id="13" name="TextBox 12"/>
          <p:cNvSpPr txBox="1"/>
          <p:nvPr/>
        </p:nvSpPr>
        <p:spPr>
          <a:xfrm>
            <a:off x="7464152" y="5157192"/>
            <a:ext cx="726481" cy="369332"/>
          </a:xfrm>
          <a:prstGeom prst="rect">
            <a:avLst/>
          </a:prstGeom>
          <a:noFill/>
        </p:spPr>
        <p:txBody>
          <a:bodyPr wrap="none" rtlCol="0">
            <a:spAutoFit/>
          </a:bodyPr>
          <a:lstStyle/>
          <a:p>
            <a:r>
              <a:rPr lang="en-US" dirty="0"/>
              <a:t>false</a:t>
            </a:r>
          </a:p>
        </p:txBody>
      </p:sp>
      <p:sp>
        <p:nvSpPr>
          <p:cNvPr id="14" name="TextBox 13"/>
          <p:cNvSpPr txBox="1"/>
          <p:nvPr/>
        </p:nvSpPr>
        <p:spPr>
          <a:xfrm>
            <a:off x="9984432" y="5805264"/>
            <a:ext cx="1734770" cy="646331"/>
          </a:xfrm>
          <a:prstGeom prst="rect">
            <a:avLst/>
          </a:prstGeom>
          <a:noFill/>
        </p:spPr>
        <p:txBody>
          <a:bodyPr wrap="none" rtlCol="0">
            <a:spAutoFit/>
          </a:bodyPr>
          <a:lstStyle/>
          <a:p>
            <a:pPr algn="ctr"/>
            <a:r>
              <a:rPr lang="en-US" dirty="0">
                <a:hlinkClick r:id="rId2" action="ppaction://hlinksldjump"/>
              </a:rPr>
              <a:t>Click to view </a:t>
            </a:r>
          </a:p>
          <a:p>
            <a:pPr algn="ctr"/>
            <a:r>
              <a:rPr lang="en-US" dirty="0">
                <a:hlinkClick r:id="rId2" action="ppaction://hlinksldjump"/>
              </a:rPr>
              <a:t>SAP SCREEN</a:t>
            </a:r>
            <a:endParaRPr lang="en-US" dirty="0"/>
          </a:p>
        </p:txBody>
      </p:sp>
    </p:spTree>
    <p:extLst>
      <p:ext uri="{BB962C8B-B14F-4D97-AF65-F5344CB8AC3E}">
        <p14:creationId xmlns:p14="http://schemas.microsoft.com/office/powerpoint/2010/main" val="556794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Methods</a:t>
            </a:r>
          </a:p>
        </p:txBody>
      </p:sp>
      <p:sp>
        <p:nvSpPr>
          <p:cNvPr id="3" name="Content Placeholder 2"/>
          <p:cNvSpPr>
            <a:spLocks noGrp="1"/>
          </p:cNvSpPr>
          <p:nvPr>
            <p:ph idx="4294967295"/>
          </p:nvPr>
        </p:nvSpPr>
        <p:spPr>
          <a:xfrm>
            <a:off x="227013" y="1009997"/>
            <a:ext cx="11688762" cy="4867275"/>
          </a:xfrm>
        </p:spPr>
        <p:txBody>
          <a:bodyPr/>
          <a:lstStyle/>
          <a:p>
            <a:pPr>
              <a:lnSpc>
                <a:spcPct val="100000"/>
              </a:lnSpc>
              <a:spcBef>
                <a:spcPts val="600"/>
              </a:spcBef>
              <a:spcAft>
                <a:spcPts val="600"/>
              </a:spcAft>
              <a:buNone/>
            </a:pPr>
            <a:r>
              <a:rPr lang="en-US" sz="1600" dirty="0"/>
              <a:t>For each of the fields you selected, a dialog box appears in which you can define the substitution method. You can choose </a:t>
            </a:r>
            <a:r>
              <a:rPr lang="en-US" sz="1600" dirty="0" smtClean="0"/>
              <a:t>between:</a:t>
            </a:r>
          </a:p>
          <a:p>
            <a:pPr>
              <a:lnSpc>
                <a:spcPct val="100000"/>
              </a:lnSpc>
              <a:spcBef>
                <a:spcPts val="600"/>
              </a:spcBef>
              <a:spcAft>
                <a:spcPts val="600"/>
              </a:spcAft>
              <a:buNone/>
            </a:pPr>
            <a:r>
              <a:rPr lang="en-US" sz="1600" b="1" dirty="0" smtClean="0"/>
              <a:t>Constant value</a:t>
            </a:r>
          </a:p>
          <a:p>
            <a:pPr>
              <a:lnSpc>
                <a:spcPct val="100000"/>
              </a:lnSpc>
              <a:spcBef>
                <a:spcPts val="600"/>
              </a:spcBef>
              <a:spcAft>
                <a:spcPts val="600"/>
              </a:spcAft>
              <a:buNone/>
            </a:pPr>
            <a:r>
              <a:rPr lang="en-US" sz="1600" dirty="0" smtClean="0"/>
              <a:t>If </a:t>
            </a:r>
            <a:r>
              <a:rPr lang="en-US" sz="1600" dirty="0"/>
              <a:t>the prerequisite is true the field mentioned is filled with a constant value given.</a:t>
            </a:r>
          </a:p>
          <a:p>
            <a:pPr>
              <a:lnSpc>
                <a:spcPct val="100000"/>
              </a:lnSpc>
              <a:spcBef>
                <a:spcPts val="600"/>
              </a:spcBef>
              <a:spcAft>
                <a:spcPts val="600"/>
              </a:spcAft>
              <a:buNone/>
            </a:pPr>
            <a:r>
              <a:rPr lang="en-US" sz="1600" dirty="0"/>
              <a:t>Example: If the Co. Code is “0001” The Profit Center will be substituted with “0000000001” even if the user enters the different Profit Center system will replaced in the field </a:t>
            </a:r>
            <a:r>
              <a:rPr lang="en-US" sz="1600" u="sng" dirty="0"/>
              <a:t>Profit Center</a:t>
            </a:r>
            <a:r>
              <a:rPr lang="en-US" sz="1600" dirty="0"/>
              <a:t> and </a:t>
            </a:r>
            <a:r>
              <a:rPr lang="en-US" sz="1600" u="sng" dirty="0"/>
              <a:t>Business </a:t>
            </a:r>
            <a:r>
              <a:rPr lang="en-US" sz="1600" u="sng" dirty="0" smtClean="0"/>
              <a:t>Area</a:t>
            </a:r>
            <a:r>
              <a:rPr lang="en-US" sz="1600" dirty="0" smtClean="0"/>
              <a:t>.</a:t>
            </a:r>
          </a:p>
          <a:p>
            <a:pPr>
              <a:lnSpc>
                <a:spcPct val="100000"/>
              </a:lnSpc>
              <a:spcBef>
                <a:spcPts val="600"/>
              </a:spcBef>
              <a:spcAft>
                <a:spcPts val="600"/>
              </a:spcAft>
              <a:buNone/>
            </a:pPr>
            <a:r>
              <a:rPr lang="en-US" sz="1600" b="1" dirty="0" smtClean="0"/>
              <a:t>User Exits</a:t>
            </a:r>
          </a:p>
          <a:p>
            <a:pPr>
              <a:lnSpc>
                <a:spcPct val="100000"/>
              </a:lnSpc>
              <a:spcBef>
                <a:spcPts val="600"/>
              </a:spcBef>
              <a:spcAft>
                <a:spcPts val="600"/>
              </a:spcAft>
              <a:buNone/>
            </a:pPr>
            <a:r>
              <a:rPr lang="en-US" sz="1600" dirty="0" smtClean="0"/>
              <a:t>If </a:t>
            </a:r>
            <a:r>
              <a:rPr lang="en-US" sz="1600" dirty="0"/>
              <a:t>the prerequisite is true, an user exit (program) is carried out at runtime.</a:t>
            </a:r>
          </a:p>
          <a:p>
            <a:pPr>
              <a:spcBef>
                <a:spcPts val="600"/>
              </a:spcBef>
              <a:spcAft>
                <a:spcPts val="600"/>
              </a:spcAft>
              <a:buNone/>
            </a:pPr>
            <a:r>
              <a:rPr lang="en-US" sz="1600" dirty="0"/>
              <a:t>Example: If the prerequisite is true then run the program “ZXXXX</a:t>
            </a:r>
            <a:r>
              <a:rPr lang="en-US" sz="1600" dirty="0" smtClean="0"/>
              <a:t>”.</a:t>
            </a:r>
            <a:endParaRPr lang="en-US" sz="1600" dirty="0"/>
          </a:p>
          <a:p>
            <a:pPr>
              <a:spcBef>
                <a:spcPts val="600"/>
              </a:spcBef>
              <a:spcAft>
                <a:spcPts val="600"/>
              </a:spcAft>
              <a:buNone/>
            </a:pPr>
            <a:r>
              <a:rPr lang="en-US" sz="1600" b="1" dirty="0" smtClean="0"/>
              <a:t>Field-field assignment</a:t>
            </a:r>
          </a:p>
          <a:p>
            <a:pPr>
              <a:spcBef>
                <a:spcPts val="600"/>
              </a:spcBef>
              <a:spcAft>
                <a:spcPts val="600"/>
              </a:spcAft>
              <a:buNone/>
            </a:pPr>
            <a:r>
              <a:rPr lang="en-US" sz="1600" dirty="0" smtClean="0"/>
              <a:t>If </a:t>
            </a:r>
            <a:r>
              <a:rPr lang="en-US" sz="1600" dirty="0"/>
              <a:t>the prerequisite is true, the system substitutes the contents of the field with the contents of the source field.</a:t>
            </a:r>
          </a:p>
          <a:p>
            <a:pPr>
              <a:lnSpc>
                <a:spcPct val="100000"/>
              </a:lnSpc>
              <a:spcBef>
                <a:spcPts val="600"/>
              </a:spcBef>
              <a:spcAft>
                <a:spcPts val="600"/>
              </a:spcAft>
              <a:buNone/>
            </a:pPr>
            <a:r>
              <a:rPr lang="en-US" sz="1600" dirty="0"/>
              <a:t>Example: </a:t>
            </a:r>
            <a:r>
              <a:rPr lang="en-US" sz="1600" u="sng" dirty="0"/>
              <a:t>Field Assignment </a:t>
            </a:r>
            <a:r>
              <a:rPr lang="en-US" sz="1600" dirty="0"/>
              <a:t>(usually contains clearing information) is replaced by the contents of </a:t>
            </a:r>
            <a:r>
              <a:rPr lang="en-US" sz="1600" u="sng" dirty="0"/>
              <a:t>field Business area </a:t>
            </a:r>
            <a:r>
              <a:rPr lang="en-US" sz="1600" dirty="0"/>
              <a:t>if certain prerequisites are satisfied.</a:t>
            </a:r>
          </a:p>
        </p:txBody>
      </p:sp>
      <p:sp>
        <p:nvSpPr>
          <p:cNvPr id="4" name="TextBox 3"/>
          <p:cNvSpPr txBox="1"/>
          <p:nvPr/>
        </p:nvSpPr>
        <p:spPr>
          <a:xfrm>
            <a:off x="8348658" y="6211670"/>
            <a:ext cx="1734770" cy="646331"/>
          </a:xfrm>
          <a:prstGeom prst="rect">
            <a:avLst/>
          </a:prstGeom>
          <a:noFill/>
        </p:spPr>
        <p:txBody>
          <a:bodyPr wrap="none" rtlCol="0">
            <a:spAutoFit/>
          </a:bodyPr>
          <a:lstStyle/>
          <a:p>
            <a:pPr algn="ctr"/>
            <a:r>
              <a:rPr lang="en-US" dirty="0">
                <a:hlinkClick r:id="rId3" action="ppaction://hlinksldjump"/>
              </a:rPr>
              <a:t>Click to view </a:t>
            </a:r>
          </a:p>
          <a:p>
            <a:pPr algn="ctr"/>
            <a:r>
              <a:rPr lang="en-US" dirty="0">
                <a:hlinkClick r:id="rId3" action="ppaction://hlinksldjump"/>
              </a:rPr>
              <a:t>SAP SCREEN</a:t>
            </a:r>
            <a:endParaRPr lang="en-US" dirty="0"/>
          </a:p>
        </p:txBody>
      </p:sp>
    </p:spTree>
    <p:extLst>
      <p:ext uri="{BB962C8B-B14F-4D97-AF65-F5344CB8AC3E}">
        <p14:creationId xmlns:p14="http://schemas.microsoft.com/office/powerpoint/2010/main" val="3958243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Methods</a:t>
            </a:r>
          </a:p>
        </p:txBody>
      </p:sp>
      <p:pic>
        <p:nvPicPr>
          <p:cNvPr id="6" name="Picture 2"/>
          <p:cNvPicPr>
            <a:picLocks noGrp="1" noChangeAspect="1" noChangeArrowheads="1"/>
          </p:cNvPicPr>
          <p:nvPr>
            <p:ph idx="4294967295"/>
          </p:nvPr>
        </p:nvPicPr>
        <p:blipFill>
          <a:blip r:embed="rId3" cstate="print"/>
          <a:srcRect/>
          <a:stretch>
            <a:fillRect/>
          </a:stretch>
        </p:blipFill>
        <p:spPr bwMode="auto">
          <a:xfrm>
            <a:off x="2100262" y="1268412"/>
            <a:ext cx="7991475" cy="4680867"/>
          </a:xfrm>
          <a:prstGeom prst="rect">
            <a:avLst/>
          </a:prstGeom>
          <a:noFill/>
          <a:ln w="9525">
            <a:noFill/>
            <a:miter lim="800000"/>
            <a:headEnd/>
            <a:tailEnd/>
          </a:ln>
        </p:spPr>
      </p:pic>
      <p:sp>
        <p:nvSpPr>
          <p:cNvPr id="4" name="TextBox 3"/>
          <p:cNvSpPr txBox="1"/>
          <p:nvPr/>
        </p:nvSpPr>
        <p:spPr>
          <a:xfrm>
            <a:off x="8348658" y="6211670"/>
            <a:ext cx="1734770" cy="646331"/>
          </a:xfrm>
          <a:prstGeom prst="rect">
            <a:avLst/>
          </a:prstGeom>
          <a:noFill/>
        </p:spPr>
        <p:txBody>
          <a:bodyPr wrap="none" rtlCol="0">
            <a:spAutoFit/>
          </a:bodyPr>
          <a:lstStyle/>
          <a:p>
            <a:pPr algn="ctr"/>
            <a:r>
              <a:rPr lang="en-US" dirty="0">
                <a:hlinkClick r:id="rId4" action="ppaction://hlinksldjump"/>
              </a:rPr>
              <a:t>Click to view </a:t>
            </a:r>
          </a:p>
          <a:p>
            <a:pPr algn="ctr"/>
            <a:r>
              <a:rPr lang="en-US" dirty="0">
                <a:hlinkClick r:id="rId4" action="ppaction://hlinksldjump"/>
              </a:rPr>
              <a:t>SAP SCREEN</a:t>
            </a:r>
            <a:endParaRPr lang="en-US" dirty="0"/>
          </a:p>
        </p:txBody>
      </p:sp>
    </p:spTree>
    <p:extLst>
      <p:ext uri="{BB962C8B-B14F-4D97-AF65-F5344CB8AC3E}">
        <p14:creationId xmlns:p14="http://schemas.microsoft.com/office/powerpoint/2010/main" val="272035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Substitutions in Financial Accounting</a:t>
            </a:r>
          </a:p>
        </p:txBody>
      </p:sp>
      <p:pic>
        <p:nvPicPr>
          <p:cNvPr id="4" name="Picture 3"/>
          <p:cNvPicPr>
            <a:picLocks noChangeAspect="1" noChangeArrowheads="1"/>
          </p:cNvPicPr>
          <p:nvPr/>
        </p:nvPicPr>
        <p:blipFill>
          <a:blip r:embed="rId2" cstate="print"/>
          <a:srcRect/>
          <a:stretch>
            <a:fillRect/>
          </a:stretch>
        </p:blipFill>
        <p:spPr bwMode="auto">
          <a:xfrm>
            <a:off x="8544272" y="1484784"/>
            <a:ext cx="1676400" cy="3352800"/>
          </a:xfrm>
          <a:prstGeom prst="rect">
            <a:avLst/>
          </a:prstGeom>
          <a:noFill/>
          <a:ln w="9525">
            <a:noFill/>
            <a:miter lim="800000"/>
            <a:headEnd/>
            <a:tailEnd/>
          </a:ln>
          <a:effectLst/>
        </p:spPr>
      </p:pic>
      <p:sp>
        <p:nvSpPr>
          <p:cNvPr id="5" name="Rectangle 4"/>
          <p:cNvSpPr/>
          <p:nvPr/>
        </p:nvSpPr>
        <p:spPr>
          <a:xfrm>
            <a:off x="263352" y="980728"/>
            <a:ext cx="6096000" cy="2123658"/>
          </a:xfrm>
          <a:prstGeom prst="rect">
            <a:avLst/>
          </a:prstGeom>
        </p:spPr>
        <p:txBody>
          <a:bodyPr>
            <a:spAutoFit/>
          </a:bodyPr>
          <a:lstStyle/>
          <a:p>
            <a:pPr>
              <a:spcBef>
                <a:spcPts val="1200"/>
              </a:spcBef>
              <a:spcAft>
                <a:spcPts val="1200"/>
              </a:spcAft>
              <a:buNone/>
            </a:pPr>
            <a:r>
              <a:rPr lang="en-US" b="1" u="sng" dirty="0"/>
              <a:t>Summary:</a:t>
            </a:r>
          </a:p>
          <a:p>
            <a:pPr>
              <a:spcBef>
                <a:spcPts val="1200"/>
              </a:spcBef>
              <a:spcAft>
                <a:spcPts val="1200"/>
              </a:spcAft>
              <a:buNone/>
            </a:pPr>
            <a:r>
              <a:rPr lang="en-US" b="1" dirty="0"/>
              <a:t>Now you should be able to understand </a:t>
            </a:r>
            <a:r>
              <a:rPr lang="en-US" b="1" dirty="0" smtClean="0"/>
              <a:t>:</a:t>
            </a:r>
            <a:endParaRPr lang="en-US" b="1" dirty="0"/>
          </a:p>
          <a:p>
            <a:pPr>
              <a:spcBef>
                <a:spcPts val="1200"/>
              </a:spcBef>
              <a:spcAft>
                <a:spcPts val="1200"/>
              </a:spcAft>
            </a:pPr>
            <a:r>
              <a:rPr lang="en-US" dirty="0"/>
              <a:t>Substitution Procedure</a:t>
            </a:r>
          </a:p>
          <a:p>
            <a:pPr>
              <a:spcBef>
                <a:spcPts val="1200"/>
              </a:spcBef>
              <a:spcAft>
                <a:spcPts val="1200"/>
              </a:spcAft>
            </a:pPr>
            <a:r>
              <a:rPr lang="en-US" dirty="0"/>
              <a:t>Methods of </a:t>
            </a:r>
            <a:r>
              <a:rPr lang="en-US" dirty="0" smtClean="0"/>
              <a:t>Substitution</a:t>
            </a:r>
            <a:endParaRPr lang="en-US" dirty="0"/>
          </a:p>
        </p:txBody>
      </p:sp>
    </p:spTree>
    <p:extLst>
      <p:ext uri="{BB962C8B-B14F-4D97-AF65-F5344CB8AC3E}">
        <p14:creationId xmlns:p14="http://schemas.microsoft.com/office/powerpoint/2010/main" val="3974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CONTENTS</a:t>
            </a:r>
          </a:p>
        </p:txBody>
      </p:sp>
      <p:sp>
        <p:nvSpPr>
          <p:cNvPr id="5" name="Rectangle 4"/>
          <p:cNvSpPr/>
          <p:nvPr/>
        </p:nvSpPr>
        <p:spPr>
          <a:xfrm>
            <a:off x="7248128" y="1916832"/>
            <a:ext cx="4667647" cy="2400657"/>
          </a:xfrm>
          <a:prstGeom prst="rect">
            <a:avLst/>
          </a:prstGeom>
        </p:spPr>
        <p:txBody>
          <a:bodyPr wrap="square">
            <a:spAutoFit/>
          </a:bodyPr>
          <a:lstStyle/>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Basics of </a:t>
            </a:r>
            <a:r>
              <a:rPr lang="en-US" dirty="0" smtClean="0">
                <a:solidFill>
                  <a:schemeClr val="bg1">
                    <a:lumMod val="65000"/>
                  </a:schemeClr>
                </a:solidFill>
              </a:rPr>
              <a:t>Validations/substitutions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Validations in Financial Accounting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Substitutions in Financial Accounting</a:t>
            </a:r>
          </a:p>
          <a:p>
            <a:pPr marL="285750" indent="-285750">
              <a:spcBef>
                <a:spcPts val="1200"/>
              </a:spcBef>
              <a:spcAft>
                <a:spcPts val="1200"/>
              </a:spcAft>
              <a:buClr>
                <a:schemeClr val="accent1"/>
              </a:buClr>
              <a:buFont typeface="Wingdings" panose="05000000000000000000" pitchFamily="2" charset="2"/>
              <a:buChar char="§"/>
            </a:pPr>
            <a:r>
              <a:rPr lang="en-US" dirty="0"/>
              <a:t>Rules and </a:t>
            </a:r>
            <a:r>
              <a:rPr lang="en-US" dirty="0" smtClean="0"/>
              <a:t>Sets</a:t>
            </a:r>
            <a:endParaRPr lang="en-US" dirty="0"/>
          </a:p>
        </p:txBody>
      </p:sp>
    </p:spTree>
    <p:extLst>
      <p:ext uri="{BB962C8B-B14F-4D97-AF65-F5344CB8AC3E}">
        <p14:creationId xmlns:p14="http://schemas.microsoft.com/office/powerpoint/2010/main" val="351287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CONTENTS</a:t>
            </a:r>
          </a:p>
        </p:txBody>
      </p:sp>
      <p:sp>
        <p:nvSpPr>
          <p:cNvPr id="5" name="Rectangle 4"/>
          <p:cNvSpPr/>
          <p:nvPr/>
        </p:nvSpPr>
        <p:spPr>
          <a:xfrm>
            <a:off x="7248128" y="1916832"/>
            <a:ext cx="4667647" cy="2400657"/>
          </a:xfrm>
          <a:prstGeom prst="rect">
            <a:avLst/>
          </a:prstGeom>
        </p:spPr>
        <p:txBody>
          <a:bodyPr wrap="square">
            <a:spAutoFit/>
          </a:bodyPr>
          <a:lstStyle/>
          <a:p>
            <a:pPr marL="285750" indent="-285750">
              <a:spcBef>
                <a:spcPts val="1200"/>
              </a:spcBef>
              <a:spcAft>
                <a:spcPts val="1200"/>
              </a:spcAft>
              <a:buClr>
                <a:schemeClr val="accent1"/>
              </a:buClr>
              <a:buFont typeface="Wingdings" panose="05000000000000000000" pitchFamily="2" charset="2"/>
              <a:buChar char="§"/>
            </a:pPr>
            <a:r>
              <a:rPr lang="en-US" dirty="0"/>
              <a:t>Basics of </a:t>
            </a:r>
            <a:r>
              <a:rPr lang="en-US" dirty="0" smtClean="0"/>
              <a:t>Validations/substitutions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Validations in Financial </a:t>
            </a:r>
            <a:r>
              <a:rPr lang="en-US" dirty="0" smtClean="0">
                <a:solidFill>
                  <a:schemeClr val="bg1">
                    <a:lumMod val="65000"/>
                  </a:schemeClr>
                </a:solidFill>
              </a:rPr>
              <a:t>Accounting</a:t>
            </a:r>
            <a:endParaRPr lang="en-US" dirty="0">
              <a:solidFill>
                <a:schemeClr val="bg1">
                  <a:lumMod val="65000"/>
                </a:schemeClr>
              </a:solidFill>
            </a:endParaRP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Substitutions in Financial Accounting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Rules and </a:t>
            </a:r>
            <a:r>
              <a:rPr lang="en-US" dirty="0" smtClean="0">
                <a:solidFill>
                  <a:schemeClr val="bg1">
                    <a:lumMod val="65000"/>
                  </a:schemeClr>
                </a:solidFill>
              </a:rPr>
              <a:t>Sets</a:t>
            </a:r>
            <a:endParaRPr lang="en-US" dirty="0">
              <a:solidFill>
                <a:schemeClr val="bg1">
                  <a:lumMod val="65000"/>
                </a:schemeClr>
              </a:solidFill>
            </a:endParaRPr>
          </a:p>
        </p:txBody>
      </p:sp>
    </p:spTree>
    <p:extLst>
      <p:ext uri="{BB962C8B-B14F-4D97-AF65-F5344CB8AC3E}">
        <p14:creationId xmlns:p14="http://schemas.microsoft.com/office/powerpoint/2010/main" val="314245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Rules and Sets</a:t>
            </a:r>
          </a:p>
        </p:txBody>
      </p:sp>
      <p:pic>
        <p:nvPicPr>
          <p:cNvPr id="4" name="Picture 2" descr="C:\Documents and Settings\rpotturi\Local Settings\Temporary Internet Files\Content.IE5\W5Y74T6F\MC900197655[1].wmf"/>
          <p:cNvPicPr>
            <a:picLocks noChangeAspect="1" noChangeArrowheads="1"/>
          </p:cNvPicPr>
          <p:nvPr/>
        </p:nvPicPr>
        <p:blipFill>
          <a:blip r:embed="rId2" cstate="print"/>
          <a:srcRect/>
          <a:stretch>
            <a:fillRect/>
          </a:stretch>
        </p:blipFill>
        <p:spPr bwMode="auto">
          <a:xfrm>
            <a:off x="7924800" y="914400"/>
            <a:ext cx="1600200" cy="1388654"/>
          </a:xfrm>
          <a:prstGeom prst="rect">
            <a:avLst/>
          </a:prstGeom>
          <a:noFill/>
        </p:spPr>
      </p:pic>
      <p:sp>
        <p:nvSpPr>
          <p:cNvPr id="5" name="Rectangle 4"/>
          <p:cNvSpPr/>
          <p:nvPr/>
        </p:nvSpPr>
        <p:spPr>
          <a:xfrm>
            <a:off x="263352" y="981075"/>
            <a:ext cx="6096000" cy="2123658"/>
          </a:xfrm>
          <a:prstGeom prst="rect">
            <a:avLst/>
          </a:prstGeom>
        </p:spPr>
        <p:txBody>
          <a:bodyPr>
            <a:spAutoFit/>
          </a:bodyPr>
          <a:lstStyle/>
          <a:p>
            <a:pPr>
              <a:spcBef>
                <a:spcPts val="1200"/>
              </a:spcBef>
              <a:spcAft>
                <a:spcPts val="1200"/>
              </a:spcAft>
              <a:buNone/>
            </a:pPr>
            <a:r>
              <a:rPr lang="en-US" b="1" u="sng" dirty="0"/>
              <a:t>Objective:</a:t>
            </a:r>
          </a:p>
          <a:p>
            <a:pPr>
              <a:spcBef>
                <a:spcPts val="1200"/>
              </a:spcBef>
              <a:spcAft>
                <a:spcPts val="1200"/>
              </a:spcAft>
              <a:buNone/>
            </a:pPr>
            <a:r>
              <a:rPr lang="en-US" b="1" dirty="0"/>
              <a:t>After the lesson you will be able to</a:t>
            </a:r>
            <a:r>
              <a:rPr lang="en-US" b="1" dirty="0" smtClean="0"/>
              <a:t>:</a:t>
            </a:r>
            <a:endParaRPr lang="en-US" b="1" dirty="0"/>
          </a:p>
          <a:p>
            <a:pPr>
              <a:spcBef>
                <a:spcPts val="1200"/>
              </a:spcBef>
              <a:spcAft>
                <a:spcPts val="1200"/>
              </a:spcAft>
            </a:pPr>
            <a:r>
              <a:rPr lang="en-US" dirty="0"/>
              <a:t>Define Rules and use it.</a:t>
            </a:r>
          </a:p>
          <a:p>
            <a:pPr>
              <a:spcBef>
                <a:spcPts val="1200"/>
              </a:spcBef>
              <a:spcAft>
                <a:spcPts val="1200"/>
              </a:spcAft>
            </a:pPr>
            <a:r>
              <a:rPr lang="en-US" dirty="0"/>
              <a:t>Define Sets and use it</a:t>
            </a:r>
            <a:r>
              <a:rPr lang="en-US" dirty="0" smtClean="0"/>
              <a:t>.</a:t>
            </a:r>
            <a:endParaRPr lang="en-US" dirty="0"/>
          </a:p>
        </p:txBody>
      </p:sp>
    </p:spTree>
    <p:extLst>
      <p:ext uri="{BB962C8B-B14F-4D97-AF65-F5344CB8AC3E}">
        <p14:creationId xmlns:p14="http://schemas.microsoft.com/office/powerpoint/2010/main" val="1188597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27013" y="981075"/>
            <a:ext cx="11688761" cy="935757"/>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nSpc>
                <a:spcPct val="100000"/>
              </a:lnSpc>
              <a:spcBef>
                <a:spcPts val="600"/>
              </a:spcBef>
              <a:spcAft>
                <a:spcPts val="600"/>
              </a:spcAft>
              <a:buNone/>
            </a:pPr>
            <a:r>
              <a:rPr lang="en-US" dirty="0"/>
              <a:t>Sometimes, more </a:t>
            </a:r>
            <a:r>
              <a:rPr lang="en-US" b="1" dirty="0"/>
              <a:t>detailed</a:t>
            </a:r>
            <a:r>
              <a:rPr lang="en-US" dirty="0"/>
              <a:t> rules as well as more extensive processing are required to enter your </a:t>
            </a:r>
            <a:r>
              <a:rPr lang="en-US" b="1" dirty="0"/>
              <a:t>logical statements in prerequisites and checks</a:t>
            </a:r>
            <a:r>
              <a:rPr lang="en-US" dirty="0"/>
              <a:t>, as well as for the specification of the values to be used. For this reason, </a:t>
            </a:r>
            <a:r>
              <a:rPr lang="en-US" b="1" dirty="0"/>
              <a:t>you can use rules and sets </a:t>
            </a:r>
            <a:r>
              <a:rPr lang="en-US" dirty="0"/>
              <a:t>to define your validations/substitutions.</a:t>
            </a:r>
          </a:p>
        </p:txBody>
      </p:sp>
      <p:sp>
        <p:nvSpPr>
          <p:cNvPr id="2" name="Title 1"/>
          <p:cNvSpPr>
            <a:spLocks noGrp="1"/>
          </p:cNvSpPr>
          <p:nvPr>
            <p:ph type="title"/>
          </p:nvPr>
        </p:nvSpPr>
        <p:spPr/>
        <p:txBody>
          <a:bodyPr/>
          <a:lstStyle/>
          <a:p>
            <a:r>
              <a:rPr lang="en-US" dirty="0"/>
              <a:t>Rules</a:t>
            </a:r>
          </a:p>
        </p:txBody>
      </p:sp>
      <p:sp>
        <p:nvSpPr>
          <p:cNvPr id="3" name="Content Placeholder 2"/>
          <p:cNvSpPr>
            <a:spLocks noGrp="1"/>
          </p:cNvSpPr>
          <p:nvPr>
            <p:ph idx="4294967295"/>
          </p:nvPr>
        </p:nvSpPr>
        <p:spPr>
          <a:xfrm>
            <a:off x="227013" y="2646785"/>
            <a:ext cx="11688762" cy="710207"/>
          </a:xfrm>
        </p:spPr>
        <p:txBody>
          <a:bodyPr/>
          <a:lstStyle/>
          <a:p>
            <a:pPr>
              <a:spcBef>
                <a:spcPts val="600"/>
              </a:spcBef>
              <a:spcAft>
                <a:spcPts val="600"/>
              </a:spcAft>
            </a:pPr>
            <a:r>
              <a:rPr lang="en-US" sz="1800" dirty="0" smtClean="0"/>
              <a:t>A </a:t>
            </a:r>
            <a:r>
              <a:rPr lang="en-US" sz="1800" dirty="0"/>
              <a:t>rule is a logical statement that you can use in a prerequisite statement, a check, or another rule.</a:t>
            </a:r>
          </a:p>
          <a:p>
            <a:pPr>
              <a:spcBef>
                <a:spcPts val="600"/>
              </a:spcBef>
              <a:spcAft>
                <a:spcPts val="600"/>
              </a:spcAft>
            </a:pPr>
            <a:r>
              <a:rPr lang="en-US" sz="1800" dirty="0"/>
              <a:t>A rule permits complex logic to be summarized; it can be re-used.</a:t>
            </a:r>
          </a:p>
        </p:txBody>
      </p:sp>
      <p:sp>
        <p:nvSpPr>
          <p:cNvPr id="6" name="TextBox 5"/>
          <p:cNvSpPr txBox="1"/>
          <p:nvPr/>
        </p:nvSpPr>
        <p:spPr>
          <a:xfrm>
            <a:off x="3215680" y="3505201"/>
            <a:ext cx="5791200" cy="1169551"/>
          </a:xfrm>
          <a:prstGeom prst="rect">
            <a:avLst/>
          </a:prstGeom>
          <a:solidFill>
            <a:schemeClr val="accent6">
              <a:lumMod val="40000"/>
              <a:lumOff val="60000"/>
            </a:schemeClr>
          </a:solidFill>
          <a:ln w="22225">
            <a:solidFill>
              <a:srgbClr val="003366"/>
            </a:solidFill>
          </a:ln>
        </p:spPr>
        <p:txBody>
          <a:bodyPr wrap="square" rtlCol="0">
            <a:spAutoFit/>
          </a:bodyPr>
          <a:lstStyle/>
          <a:p>
            <a:endParaRPr lang="en-US" sz="1400" dirty="0">
              <a:latin typeface="+mj-lt"/>
            </a:endParaRPr>
          </a:p>
          <a:p>
            <a:endParaRPr lang="en-US" sz="1400" b="1" u="sng" dirty="0">
              <a:latin typeface="+mj-lt"/>
            </a:endParaRPr>
          </a:p>
          <a:p>
            <a:r>
              <a:rPr lang="en-US" sz="1400" b="1" u="sng" dirty="0" smtClean="0">
                <a:latin typeface="+mj-lt"/>
              </a:rPr>
              <a:t>CONTENT</a:t>
            </a:r>
            <a:endParaRPr lang="en-US" sz="1400" dirty="0">
              <a:latin typeface="+mj-lt"/>
            </a:endParaRPr>
          </a:p>
          <a:p>
            <a:pPr algn="just"/>
            <a:r>
              <a:rPr lang="en-US" sz="1400" dirty="0">
                <a:latin typeface="+mj-lt"/>
              </a:rPr>
              <a:t>(BKPF-USNAM = ‘MEIER’ OR BKPF-USNAM = ‘MUELLER’) AND (BSEG-HKONT &gt;=‘101000’ AND BSEG-HKONT &lt;=‘101009’)</a:t>
            </a:r>
          </a:p>
        </p:txBody>
      </p:sp>
      <p:sp>
        <p:nvSpPr>
          <p:cNvPr id="8" name="Rounded Rectangle 7"/>
          <p:cNvSpPr/>
          <p:nvPr/>
        </p:nvSpPr>
        <p:spPr bwMode="auto">
          <a:xfrm>
            <a:off x="3143672" y="5013176"/>
            <a:ext cx="5966792" cy="457200"/>
          </a:xfrm>
          <a:prstGeom prst="round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eaLnBrk="0" fontAlgn="base" hangingPunct="0">
              <a:lnSpc>
                <a:spcPct val="85000"/>
              </a:lnSpc>
              <a:spcBef>
                <a:spcPct val="0"/>
              </a:spcBef>
              <a:spcAft>
                <a:spcPct val="0"/>
              </a:spcAft>
            </a:pPr>
            <a:r>
              <a:rPr lang="en-US" sz="1400" b="1" dirty="0">
                <a:latin typeface="+mj-lt"/>
              </a:rPr>
              <a:t>Prerequisites:   </a:t>
            </a:r>
            <a:r>
              <a:rPr lang="en-US" sz="1400" b="1" dirty="0">
                <a:solidFill>
                  <a:schemeClr val="bg1"/>
                </a:solidFill>
                <a:latin typeface="+mj-lt"/>
              </a:rPr>
              <a:t>GROUP ACCOUNT </a:t>
            </a:r>
            <a:r>
              <a:rPr lang="en-US" sz="1400" b="1" dirty="0">
                <a:latin typeface="+mj-lt"/>
              </a:rPr>
              <a:t>AND BKPF-BLART = ‘SB’</a:t>
            </a:r>
          </a:p>
        </p:txBody>
      </p:sp>
      <p:sp>
        <p:nvSpPr>
          <p:cNvPr id="9" name="Rounded Rectangle 8"/>
          <p:cNvSpPr/>
          <p:nvPr/>
        </p:nvSpPr>
        <p:spPr bwMode="auto">
          <a:xfrm>
            <a:off x="3143672" y="5546576"/>
            <a:ext cx="5966792" cy="382488"/>
          </a:xfrm>
          <a:prstGeom prst="round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eaLnBrk="0" fontAlgn="base" hangingPunct="0">
              <a:lnSpc>
                <a:spcPct val="85000"/>
              </a:lnSpc>
              <a:spcBef>
                <a:spcPct val="0"/>
              </a:spcBef>
              <a:spcAft>
                <a:spcPct val="0"/>
              </a:spcAft>
            </a:pPr>
            <a:r>
              <a:rPr lang="en-US" sz="1400" b="1" dirty="0">
                <a:latin typeface="+mj-lt"/>
              </a:rPr>
              <a:t>Check:               BSEG-GSBER&lt;=‘3000’</a:t>
            </a:r>
          </a:p>
        </p:txBody>
      </p:sp>
      <p:sp>
        <p:nvSpPr>
          <p:cNvPr id="10" name="Rounded Rectangle 9"/>
          <p:cNvSpPr/>
          <p:nvPr/>
        </p:nvSpPr>
        <p:spPr bwMode="auto">
          <a:xfrm>
            <a:off x="3143672" y="6003776"/>
            <a:ext cx="5966792" cy="457200"/>
          </a:xfrm>
          <a:prstGeom prst="roundRect">
            <a:avLst/>
          </a:prstGeom>
          <a:solidFill>
            <a:schemeClr val="accent1"/>
          </a:solidFill>
          <a:ln w="19050" cap="flat" cmpd="sng" algn="ctr">
            <a:solidFill>
              <a:srgbClr val="0033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eaLnBrk="0" fontAlgn="base" hangingPunct="0">
              <a:lnSpc>
                <a:spcPct val="85000"/>
              </a:lnSpc>
              <a:spcBef>
                <a:spcPct val="0"/>
              </a:spcBef>
              <a:spcAft>
                <a:spcPct val="0"/>
              </a:spcAft>
            </a:pPr>
            <a:r>
              <a:rPr lang="en-US" sz="1400" b="1" dirty="0">
                <a:latin typeface="+mj-lt"/>
              </a:rPr>
              <a:t>Message:</a:t>
            </a:r>
          </a:p>
        </p:txBody>
      </p:sp>
      <p:sp>
        <p:nvSpPr>
          <p:cNvPr id="13" name="Rounded Rectangle 12"/>
          <p:cNvSpPr/>
          <p:nvPr/>
        </p:nvSpPr>
        <p:spPr bwMode="auto">
          <a:xfrm>
            <a:off x="3215680" y="3505200"/>
            <a:ext cx="5791200" cy="457200"/>
          </a:xfrm>
          <a:prstGeom prst="roundRect">
            <a:avLst/>
          </a:prstGeom>
          <a:solidFill>
            <a:schemeClr val="tx1">
              <a:alpha val="86000"/>
            </a:schemeClr>
          </a:solidFill>
          <a:ln w="19050" cap="flat" cmpd="sng" algn="ctr">
            <a:solidFill>
              <a:schemeClr val="accent6">
                <a:lumMod val="20000"/>
                <a:lumOff val="8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endParaRPr lang="en-US" b="1" dirty="0">
              <a:solidFill>
                <a:schemeClr val="bg1"/>
              </a:solidFill>
              <a:latin typeface="+mj-lt"/>
            </a:endParaRPr>
          </a:p>
          <a:p>
            <a:pPr algn="ctr" eaLnBrk="0" hangingPunct="0">
              <a:lnSpc>
                <a:spcPct val="85000"/>
              </a:lnSpc>
            </a:pPr>
            <a:r>
              <a:rPr lang="en-US" b="1" dirty="0">
                <a:solidFill>
                  <a:schemeClr val="bg1"/>
                </a:solidFill>
                <a:latin typeface="+mj-lt"/>
              </a:rPr>
              <a:t>RULE NAME: GROUP ACCOUNT</a:t>
            </a:r>
          </a:p>
          <a:p>
            <a:pPr algn="ctr" eaLnBrk="0" fontAlgn="base" hangingPunct="0">
              <a:lnSpc>
                <a:spcPct val="85000"/>
              </a:lnSpc>
              <a:spcBef>
                <a:spcPct val="0"/>
              </a:spcBef>
              <a:spcAft>
                <a:spcPct val="0"/>
              </a:spcAft>
            </a:pPr>
            <a:endParaRPr lang="en-US" b="1" dirty="0">
              <a:solidFill>
                <a:schemeClr val="bg1"/>
              </a:solidFill>
              <a:latin typeface="+mj-lt"/>
            </a:endParaRPr>
          </a:p>
        </p:txBody>
      </p:sp>
      <p:cxnSp>
        <p:nvCxnSpPr>
          <p:cNvPr id="15" name="Straight Arrow Connector 14"/>
          <p:cNvCxnSpPr/>
          <p:nvPr/>
        </p:nvCxnSpPr>
        <p:spPr bwMode="auto">
          <a:xfrm flipV="1">
            <a:off x="6096000" y="3886200"/>
            <a:ext cx="762000" cy="1219200"/>
          </a:xfrm>
          <a:prstGeom prst="straightConnector1">
            <a:avLst/>
          </a:prstGeom>
          <a:solidFill>
            <a:schemeClr val="accent1"/>
          </a:solidFill>
          <a:ln w="1905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103932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16374513"/>
              </p:ext>
            </p:extLst>
          </p:nvPr>
        </p:nvGraphicFramePr>
        <p:xfrm>
          <a:off x="3388568" y="1011560"/>
          <a:ext cx="5443736"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860300728"/>
              </p:ext>
            </p:extLst>
          </p:nvPr>
        </p:nvGraphicFramePr>
        <p:xfrm>
          <a:off x="3143672" y="3429000"/>
          <a:ext cx="5889848"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3329724" y="2977207"/>
            <a:ext cx="2406236" cy="307777"/>
          </a:xfrm>
          <a:prstGeom prst="rect">
            <a:avLst/>
          </a:prstGeom>
          <a:noFill/>
        </p:spPr>
        <p:txBody>
          <a:bodyPr wrap="none" rtlCol="0">
            <a:spAutoFit/>
          </a:bodyPr>
          <a:lstStyle/>
          <a:p>
            <a:r>
              <a:rPr lang="en-US" sz="1400" dirty="0"/>
              <a:t>Table BKPF  field USNAM</a:t>
            </a:r>
          </a:p>
        </p:txBody>
      </p:sp>
      <p:sp>
        <p:nvSpPr>
          <p:cNvPr id="10" name="TextBox 9"/>
          <p:cNvSpPr txBox="1"/>
          <p:nvPr/>
        </p:nvSpPr>
        <p:spPr>
          <a:xfrm>
            <a:off x="6333350" y="2977207"/>
            <a:ext cx="2426946" cy="307777"/>
          </a:xfrm>
          <a:prstGeom prst="rect">
            <a:avLst/>
          </a:prstGeom>
          <a:noFill/>
        </p:spPr>
        <p:txBody>
          <a:bodyPr wrap="none" rtlCol="0">
            <a:spAutoFit/>
          </a:bodyPr>
          <a:lstStyle/>
          <a:p>
            <a:r>
              <a:rPr lang="en-US" sz="1400" dirty="0"/>
              <a:t>Table BSEG  field HKONT</a:t>
            </a:r>
          </a:p>
        </p:txBody>
      </p:sp>
      <p:sp>
        <p:nvSpPr>
          <p:cNvPr id="11" name="TextBox 10"/>
          <p:cNvSpPr txBox="1"/>
          <p:nvPr/>
        </p:nvSpPr>
        <p:spPr>
          <a:xfrm>
            <a:off x="227013" y="4437112"/>
            <a:ext cx="11688762" cy="2062103"/>
          </a:xfrm>
          <a:prstGeom prst="rect">
            <a:avLst/>
          </a:prstGeom>
          <a:noFill/>
        </p:spPr>
        <p:txBody>
          <a:bodyPr wrap="square" rtlCol="0">
            <a:spAutoFit/>
          </a:bodyPr>
          <a:lstStyle/>
          <a:p>
            <a:pPr marL="174625" indent="-174625">
              <a:buClr>
                <a:schemeClr val="accent1"/>
              </a:buClr>
              <a:buFont typeface="Wingdings" panose="05000000000000000000" pitchFamily="2" charset="2"/>
              <a:buChar char="§"/>
            </a:pPr>
            <a:r>
              <a:rPr lang="en-US" sz="1600" dirty="0"/>
              <a:t>A set is a flexible data structure for portraying arranged amounts and hierarchies.</a:t>
            </a:r>
          </a:p>
          <a:p>
            <a:pPr marL="174625" indent="-174625">
              <a:buClr>
                <a:schemeClr val="accent1"/>
              </a:buClr>
              <a:buFont typeface="Wingdings" panose="05000000000000000000" pitchFamily="2" charset="2"/>
              <a:buChar char="§"/>
            </a:pPr>
            <a:endParaRPr lang="en-US" sz="1600" dirty="0"/>
          </a:p>
          <a:p>
            <a:pPr marL="174625" indent="-174625">
              <a:buClr>
                <a:schemeClr val="accent1"/>
              </a:buClr>
              <a:buFont typeface="Wingdings" panose="05000000000000000000" pitchFamily="2" charset="2"/>
              <a:buChar char="§"/>
            </a:pPr>
            <a:r>
              <a:rPr lang="en-US" sz="1600" dirty="0"/>
              <a:t>Sets are maintained and administrated centrally.</a:t>
            </a:r>
          </a:p>
          <a:p>
            <a:pPr marL="174625" indent="-174625">
              <a:buClr>
                <a:schemeClr val="accent1"/>
              </a:buClr>
              <a:buFont typeface="Wingdings" panose="05000000000000000000" pitchFamily="2" charset="2"/>
              <a:buChar char="§"/>
            </a:pPr>
            <a:endParaRPr lang="en-US" sz="1600" dirty="0"/>
          </a:p>
          <a:p>
            <a:pPr marL="174625" indent="-174625">
              <a:buClr>
                <a:schemeClr val="accent1"/>
              </a:buClr>
              <a:buFont typeface="Wingdings" panose="05000000000000000000" pitchFamily="2" charset="2"/>
              <a:buChar char="§"/>
            </a:pPr>
            <a:r>
              <a:rPr lang="en-US" sz="1600" u="sng" dirty="0"/>
              <a:t>Syntax rule: </a:t>
            </a:r>
            <a:r>
              <a:rPr lang="en-US" sz="1600" b="1" dirty="0"/>
              <a:t>table name - field name IN set name</a:t>
            </a:r>
          </a:p>
          <a:p>
            <a:pPr marL="174625" indent="-174625">
              <a:buClr>
                <a:schemeClr val="accent1"/>
              </a:buClr>
              <a:buFont typeface="Wingdings" panose="05000000000000000000" pitchFamily="2" charset="2"/>
              <a:buChar char="§"/>
            </a:pPr>
            <a:endParaRPr lang="en-US" sz="1600" b="1" dirty="0"/>
          </a:p>
          <a:p>
            <a:pPr marL="174625" indent="-174625">
              <a:buClr>
                <a:schemeClr val="accent1"/>
              </a:buClr>
              <a:buFont typeface="Wingdings" panose="05000000000000000000" pitchFamily="2" charset="2"/>
              <a:buChar char="§"/>
            </a:pPr>
            <a:r>
              <a:rPr lang="en-US" sz="1600" dirty="0"/>
              <a:t>You can use </a:t>
            </a:r>
            <a:r>
              <a:rPr lang="en-US" sz="1600" b="1" dirty="0"/>
              <a:t>multi-dimension sets </a:t>
            </a:r>
            <a:r>
              <a:rPr lang="en-US" sz="1600" i="1" dirty="0"/>
              <a:t>(a combination of sets for various fields [dimensions]) </a:t>
            </a:r>
            <a:r>
              <a:rPr lang="en-US" sz="1600" dirty="0"/>
              <a:t>to execute cross-validation with values of different characteristics.</a:t>
            </a:r>
          </a:p>
        </p:txBody>
      </p:sp>
      <p:sp>
        <p:nvSpPr>
          <p:cNvPr id="12" name="TextBox 11"/>
          <p:cNvSpPr txBox="1"/>
          <p:nvPr/>
        </p:nvSpPr>
        <p:spPr>
          <a:xfrm>
            <a:off x="1919536" y="1916832"/>
            <a:ext cx="984565" cy="307777"/>
          </a:xfrm>
          <a:prstGeom prst="rect">
            <a:avLst/>
          </a:prstGeom>
          <a:noFill/>
        </p:spPr>
        <p:txBody>
          <a:bodyPr wrap="none" rtlCol="0">
            <a:spAutoFit/>
          </a:bodyPr>
          <a:lstStyle/>
          <a:p>
            <a:r>
              <a:rPr lang="en-US" sz="1400" dirty="0"/>
              <a:t>Basic set</a:t>
            </a:r>
          </a:p>
        </p:txBody>
      </p:sp>
      <p:sp>
        <p:nvSpPr>
          <p:cNvPr id="13" name="TextBox 12"/>
          <p:cNvSpPr txBox="1"/>
          <p:nvPr/>
        </p:nvSpPr>
        <p:spPr>
          <a:xfrm>
            <a:off x="9336360" y="1916832"/>
            <a:ext cx="984565" cy="307777"/>
          </a:xfrm>
          <a:prstGeom prst="rect">
            <a:avLst/>
          </a:prstGeom>
          <a:noFill/>
        </p:spPr>
        <p:txBody>
          <a:bodyPr wrap="none" rtlCol="0">
            <a:spAutoFit/>
          </a:bodyPr>
          <a:lstStyle/>
          <a:p>
            <a:r>
              <a:rPr lang="en-US" sz="1400" dirty="0"/>
              <a:t>Basic set</a:t>
            </a:r>
          </a:p>
        </p:txBody>
      </p:sp>
    </p:spTree>
    <p:extLst>
      <p:ext uri="{BB962C8B-B14F-4D97-AF65-F5344CB8AC3E}">
        <p14:creationId xmlns:p14="http://schemas.microsoft.com/office/powerpoint/2010/main" val="182764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 Paths</a:t>
            </a:r>
          </a:p>
        </p:txBody>
      </p:sp>
      <p:sp>
        <p:nvSpPr>
          <p:cNvPr id="4" name="Rectangle 3"/>
          <p:cNvSpPr/>
          <p:nvPr/>
        </p:nvSpPr>
        <p:spPr>
          <a:xfrm>
            <a:off x="227013" y="1031825"/>
            <a:ext cx="11688762" cy="5293757"/>
          </a:xfrm>
          <a:prstGeom prst="rect">
            <a:avLst/>
          </a:prstGeom>
        </p:spPr>
        <p:txBody>
          <a:bodyPr wrap="square">
            <a:spAutoFit/>
          </a:bodyPr>
          <a:lstStyle/>
          <a:p>
            <a:pPr>
              <a:spcBef>
                <a:spcPts val="1200"/>
              </a:spcBef>
              <a:spcAft>
                <a:spcPts val="1200"/>
              </a:spcAft>
            </a:pPr>
            <a:r>
              <a:rPr lang="en-US" b="1" dirty="0" smtClean="0"/>
              <a:t>VALIDATIONS</a:t>
            </a:r>
          </a:p>
          <a:p>
            <a:pPr>
              <a:spcBef>
                <a:spcPts val="1200"/>
              </a:spcBef>
              <a:spcAft>
                <a:spcPts val="1200"/>
              </a:spcAft>
            </a:pPr>
            <a:r>
              <a:rPr lang="en-US" i="1" dirty="0" smtClean="0"/>
              <a:t>SAP </a:t>
            </a:r>
            <a:r>
              <a:rPr lang="en-US" i="1" dirty="0"/>
              <a:t>Reference IMG → Financial Accounting→ Financial Accounting Global Settings → Document → Line Item → Define Validations for Posting → Environment → Validation</a:t>
            </a:r>
            <a:r>
              <a:rPr lang="en-US" i="1" dirty="0" smtClean="0"/>
              <a:t>.</a:t>
            </a:r>
            <a:endParaRPr lang="en-US" i="1" dirty="0"/>
          </a:p>
          <a:p>
            <a:pPr>
              <a:spcBef>
                <a:spcPts val="1200"/>
              </a:spcBef>
              <a:spcAft>
                <a:spcPts val="1200"/>
              </a:spcAft>
            </a:pPr>
            <a:r>
              <a:rPr lang="en-US" b="1" dirty="0"/>
              <a:t>SUBSTITUTIONS</a:t>
            </a:r>
          </a:p>
          <a:p>
            <a:pPr>
              <a:spcBef>
                <a:spcPts val="1200"/>
              </a:spcBef>
              <a:spcAft>
                <a:spcPts val="1200"/>
              </a:spcAft>
              <a:buNone/>
            </a:pPr>
            <a:r>
              <a:rPr lang="en-US" i="1" dirty="0"/>
              <a:t>SAP Reference IMG → Financial Accounting → Financial Accounting Global Settings → Document → Line Item → Define Substitution in Accounting Documents → Environment → Substitution</a:t>
            </a:r>
            <a:r>
              <a:rPr lang="en-US" i="1" dirty="0" smtClean="0"/>
              <a:t>.</a:t>
            </a:r>
            <a:endParaRPr lang="en-US" i="1" dirty="0"/>
          </a:p>
          <a:p>
            <a:pPr>
              <a:spcBef>
                <a:spcPts val="1200"/>
              </a:spcBef>
              <a:spcAft>
                <a:spcPts val="1200"/>
              </a:spcAft>
            </a:pPr>
            <a:r>
              <a:rPr lang="en-US" b="1" dirty="0"/>
              <a:t>SETS</a:t>
            </a:r>
          </a:p>
          <a:p>
            <a:pPr>
              <a:spcBef>
                <a:spcPts val="1200"/>
              </a:spcBef>
              <a:spcAft>
                <a:spcPts val="1200"/>
              </a:spcAft>
              <a:buNone/>
            </a:pPr>
            <a:r>
              <a:rPr lang="en-US" i="1" dirty="0"/>
              <a:t>SAP Easy Access → Accounting → Financial Accounting → Special Purpose Ledger → Tools → Set Maintenance → Sets → Create.</a:t>
            </a:r>
          </a:p>
          <a:p>
            <a:pPr>
              <a:spcBef>
                <a:spcPts val="1200"/>
              </a:spcBef>
              <a:spcAft>
                <a:spcPts val="1200"/>
              </a:spcAft>
            </a:pPr>
            <a:r>
              <a:rPr lang="en-US" b="1" dirty="0" err="1" smtClean="0"/>
              <a:t>T.Codes</a:t>
            </a:r>
            <a:r>
              <a:rPr lang="en-US" dirty="0" smtClean="0"/>
              <a:t>:</a:t>
            </a:r>
          </a:p>
          <a:p>
            <a:pPr>
              <a:spcBef>
                <a:spcPts val="1200"/>
              </a:spcBef>
              <a:spcAft>
                <a:spcPts val="1200"/>
              </a:spcAft>
            </a:pPr>
            <a:r>
              <a:rPr lang="en-US" dirty="0" smtClean="0"/>
              <a:t>Validation </a:t>
            </a:r>
            <a:r>
              <a:rPr lang="en-US" dirty="0"/>
              <a:t>- GGB0, Substitution - GGB1, Set: GS01 (Creation), GS02 (Change), GS03 (Display).</a:t>
            </a:r>
          </a:p>
        </p:txBody>
      </p:sp>
    </p:spTree>
    <p:extLst>
      <p:ext uri="{BB962C8B-B14F-4D97-AF65-F5344CB8AC3E}">
        <p14:creationId xmlns:p14="http://schemas.microsoft.com/office/powerpoint/2010/main" val="1942927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Rules and Sets</a:t>
            </a:r>
          </a:p>
        </p:txBody>
      </p:sp>
      <p:pic>
        <p:nvPicPr>
          <p:cNvPr id="4" name="Picture 3"/>
          <p:cNvPicPr>
            <a:picLocks noChangeAspect="1" noChangeArrowheads="1"/>
          </p:cNvPicPr>
          <p:nvPr/>
        </p:nvPicPr>
        <p:blipFill>
          <a:blip r:embed="rId2" cstate="print"/>
          <a:srcRect/>
          <a:stretch>
            <a:fillRect/>
          </a:stretch>
        </p:blipFill>
        <p:spPr bwMode="auto">
          <a:xfrm>
            <a:off x="8472264" y="1484784"/>
            <a:ext cx="1676400" cy="3352800"/>
          </a:xfrm>
          <a:prstGeom prst="rect">
            <a:avLst/>
          </a:prstGeom>
          <a:noFill/>
          <a:ln w="9525">
            <a:noFill/>
            <a:miter lim="800000"/>
            <a:headEnd/>
            <a:tailEnd/>
          </a:ln>
          <a:effectLst/>
        </p:spPr>
      </p:pic>
      <p:sp>
        <p:nvSpPr>
          <p:cNvPr id="5" name="Rectangle 4"/>
          <p:cNvSpPr/>
          <p:nvPr/>
        </p:nvSpPr>
        <p:spPr>
          <a:xfrm>
            <a:off x="227013" y="981075"/>
            <a:ext cx="4176464" cy="2123658"/>
          </a:xfrm>
          <a:prstGeom prst="rect">
            <a:avLst/>
          </a:prstGeom>
        </p:spPr>
        <p:txBody>
          <a:bodyPr wrap="square">
            <a:spAutoFit/>
          </a:bodyPr>
          <a:lstStyle/>
          <a:p>
            <a:pPr>
              <a:spcBef>
                <a:spcPts val="1200"/>
              </a:spcBef>
              <a:spcAft>
                <a:spcPts val="1200"/>
              </a:spcAft>
              <a:buNone/>
            </a:pPr>
            <a:r>
              <a:rPr lang="en-US" b="1" u="sng" dirty="0"/>
              <a:t>Summary:</a:t>
            </a:r>
          </a:p>
          <a:p>
            <a:pPr>
              <a:spcBef>
                <a:spcPts val="1200"/>
              </a:spcBef>
              <a:spcAft>
                <a:spcPts val="1200"/>
              </a:spcAft>
              <a:buNone/>
            </a:pPr>
            <a:r>
              <a:rPr lang="en-US" b="1" dirty="0"/>
              <a:t>Now you should be able to</a:t>
            </a:r>
            <a:r>
              <a:rPr lang="en-US" b="1" dirty="0" smtClean="0"/>
              <a:t>:</a:t>
            </a:r>
            <a:endParaRPr lang="en-US" b="1" dirty="0"/>
          </a:p>
          <a:p>
            <a:pPr>
              <a:spcBef>
                <a:spcPts val="1200"/>
              </a:spcBef>
              <a:spcAft>
                <a:spcPts val="1200"/>
              </a:spcAft>
            </a:pPr>
            <a:r>
              <a:rPr lang="en-US" dirty="0"/>
              <a:t>Define Rules and use it.</a:t>
            </a:r>
          </a:p>
          <a:p>
            <a:pPr>
              <a:spcBef>
                <a:spcPts val="1200"/>
              </a:spcBef>
              <a:spcAft>
                <a:spcPts val="1200"/>
              </a:spcAft>
            </a:pPr>
            <a:r>
              <a:rPr lang="en-US" dirty="0"/>
              <a:t>Define Sets and use it</a:t>
            </a:r>
            <a:r>
              <a:rPr lang="en-US" dirty="0" smtClean="0"/>
              <a:t>.</a:t>
            </a:r>
            <a:endParaRPr lang="en-US" dirty="0"/>
          </a:p>
        </p:txBody>
      </p:sp>
    </p:spTree>
    <p:extLst>
      <p:ext uri="{BB962C8B-B14F-4D97-AF65-F5344CB8AC3E}">
        <p14:creationId xmlns:p14="http://schemas.microsoft.com/office/powerpoint/2010/main" val="2651342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Validations and Substitutions: Exercise Time</a:t>
            </a:r>
          </a:p>
        </p:txBody>
      </p:sp>
      <p:sp>
        <p:nvSpPr>
          <p:cNvPr id="3" name="Content Placeholder 2"/>
          <p:cNvSpPr>
            <a:spLocks noGrp="1"/>
          </p:cNvSpPr>
          <p:nvPr>
            <p:ph idx="4294967295"/>
          </p:nvPr>
        </p:nvSpPr>
        <p:spPr>
          <a:xfrm>
            <a:off x="227013" y="1009997"/>
            <a:ext cx="11688762" cy="5083299"/>
          </a:xfrm>
        </p:spPr>
        <p:txBody>
          <a:bodyPr/>
          <a:lstStyle/>
          <a:p>
            <a:pPr>
              <a:lnSpc>
                <a:spcPct val="100000"/>
              </a:lnSpc>
              <a:spcBef>
                <a:spcPts val="600"/>
              </a:spcBef>
              <a:spcAft>
                <a:spcPts val="600"/>
              </a:spcAft>
            </a:pPr>
            <a:r>
              <a:rPr lang="en-US" sz="1800" dirty="0"/>
              <a:t>Each step has how many parts what are they (both in validation and substitution)?</a:t>
            </a:r>
          </a:p>
          <a:p>
            <a:pPr>
              <a:lnSpc>
                <a:spcPct val="100000"/>
              </a:lnSpc>
              <a:spcBef>
                <a:spcPts val="600"/>
              </a:spcBef>
              <a:spcAft>
                <a:spcPts val="600"/>
              </a:spcAft>
            </a:pPr>
            <a:r>
              <a:rPr lang="en-US" sz="1800" dirty="0"/>
              <a:t>Maximum number of steps in validation/substitutions?</a:t>
            </a:r>
          </a:p>
          <a:p>
            <a:pPr>
              <a:lnSpc>
                <a:spcPct val="100000"/>
              </a:lnSpc>
              <a:spcBef>
                <a:spcPts val="600"/>
              </a:spcBef>
              <a:spcAft>
                <a:spcPts val="600"/>
              </a:spcAft>
            </a:pPr>
            <a:r>
              <a:rPr lang="en-US" sz="1800" dirty="0"/>
              <a:t>Number of substitution methods and what are they?</a:t>
            </a:r>
          </a:p>
          <a:p>
            <a:pPr>
              <a:lnSpc>
                <a:spcPct val="100000"/>
              </a:lnSpc>
              <a:spcBef>
                <a:spcPts val="600"/>
              </a:spcBef>
              <a:spcAft>
                <a:spcPts val="600"/>
              </a:spcAft>
            </a:pPr>
            <a:r>
              <a:rPr lang="en-US" sz="1800" dirty="0"/>
              <a:t>Syntax rule for SET? (WHERE/IN)</a:t>
            </a:r>
          </a:p>
          <a:p>
            <a:pPr>
              <a:lnSpc>
                <a:spcPct val="100000"/>
              </a:lnSpc>
              <a:spcBef>
                <a:spcPts val="600"/>
              </a:spcBef>
              <a:spcAft>
                <a:spcPts val="600"/>
              </a:spcAft>
              <a:buNone/>
            </a:pPr>
            <a:r>
              <a:rPr lang="en-US" sz="1800" b="1" dirty="0"/>
              <a:t>For Practice (in company code 1000)</a:t>
            </a:r>
          </a:p>
          <a:p>
            <a:pPr>
              <a:lnSpc>
                <a:spcPct val="100000"/>
              </a:lnSpc>
              <a:spcBef>
                <a:spcPts val="600"/>
              </a:spcBef>
              <a:spcAft>
                <a:spcPts val="600"/>
              </a:spcAft>
            </a:pPr>
            <a:r>
              <a:rPr lang="en-US" sz="1800" dirty="0"/>
              <a:t>For your vendor invoice, you must ensure that only the telephone cost center (T-A20F) is entered for the telephoning expenses (account 473110 or 473120). If you assign an incorrect cost center, you should receive an error message (E): Please assign only cost center T-A20F for account &amp;!. (&amp; is a wildcard for the account to be output.)</a:t>
            </a:r>
          </a:p>
          <a:p>
            <a:pPr>
              <a:lnSpc>
                <a:spcPct val="100000"/>
              </a:lnSpc>
              <a:spcBef>
                <a:spcPts val="600"/>
              </a:spcBef>
              <a:spcAft>
                <a:spcPts val="600"/>
              </a:spcAft>
            </a:pPr>
            <a:r>
              <a:rPr lang="en-US" sz="1800" dirty="0"/>
              <a:t>For your customer invoice, you must ensure that Profit Center PC00 be substituted when a certain revenue account (810201 or 810301) [BSEG-HKONT], combined with a special region (N-001 or S-001) [BSEG-ZZSPREG], is entered.</a:t>
            </a:r>
          </a:p>
          <a:p>
            <a:pPr>
              <a:lnSpc>
                <a:spcPct val="100000"/>
              </a:lnSpc>
              <a:spcBef>
                <a:spcPts val="600"/>
              </a:spcBef>
              <a:spcAft>
                <a:spcPts val="600"/>
              </a:spcAft>
            </a:pPr>
            <a:r>
              <a:rPr lang="en-US" sz="1800" dirty="0"/>
              <a:t>If the user enters a certain revenue account (810201, 810301 or 810401) with a </a:t>
            </a:r>
            <a:r>
              <a:rPr lang="fr-FR" sz="1800" dirty="0"/>
              <a:t>certain material number (T-IC-R2007, T-IC-R2008 or T-IC-R2009), profit center </a:t>
            </a:r>
            <a:r>
              <a:rPr lang="en-US" sz="1800" dirty="0"/>
              <a:t>PC01 is to be substituted.</a:t>
            </a:r>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10272464" y="1484784"/>
            <a:ext cx="1295400" cy="1315121"/>
          </a:xfrm>
          <a:prstGeom prst="rect">
            <a:avLst/>
          </a:prstGeom>
          <a:noFill/>
        </p:spPr>
      </p:pic>
    </p:spTree>
    <p:extLst>
      <p:ext uri="{BB962C8B-B14F-4D97-AF65-F5344CB8AC3E}">
        <p14:creationId xmlns:p14="http://schemas.microsoft.com/office/powerpoint/2010/main" val="113782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SUMMARY</a:t>
            </a:r>
          </a:p>
        </p:txBody>
      </p:sp>
      <p:sp>
        <p:nvSpPr>
          <p:cNvPr id="3" name="Content Placeholder 2"/>
          <p:cNvSpPr>
            <a:spLocks noGrp="1"/>
          </p:cNvSpPr>
          <p:nvPr>
            <p:ph idx="4294967295"/>
          </p:nvPr>
        </p:nvSpPr>
        <p:spPr>
          <a:xfrm>
            <a:off x="264765" y="980728"/>
            <a:ext cx="11651010" cy="3600399"/>
          </a:xfrm>
        </p:spPr>
        <p:txBody>
          <a:bodyPr/>
          <a:lstStyle/>
          <a:p>
            <a:pPr marL="285750" indent="-285750">
              <a:spcBef>
                <a:spcPts val="600"/>
              </a:spcBef>
              <a:spcAft>
                <a:spcPts val="600"/>
              </a:spcAft>
              <a:buClr>
                <a:schemeClr val="accent1"/>
              </a:buClr>
              <a:buFont typeface="Wingdings" panose="05000000000000000000" pitchFamily="2" charset="2"/>
              <a:buChar char="§"/>
            </a:pPr>
            <a:r>
              <a:rPr lang="en-US" sz="1800" dirty="0" smtClean="0"/>
              <a:t>Explain </a:t>
            </a:r>
            <a:r>
              <a:rPr lang="en-US" sz="1800" dirty="0"/>
              <a:t>the ways in which validation and substitution can be used using a few examples</a:t>
            </a:r>
          </a:p>
          <a:p>
            <a:pPr marL="285750" indent="-285750">
              <a:spcBef>
                <a:spcPts val="600"/>
              </a:spcBef>
              <a:spcAft>
                <a:spcPts val="600"/>
              </a:spcAft>
              <a:buClr>
                <a:schemeClr val="accent1"/>
              </a:buClr>
              <a:buFont typeface="Wingdings" panose="05000000000000000000" pitchFamily="2" charset="2"/>
              <a:buChar char="§"/>
            </a:pPr>
            <a:r>
              <a:rPr lang="en-US" sz="1800" dirty="0"/>
              <a:t>Identify the areas of application and callup points of validation and substitution in Financial Accounting</a:t>
            </a:r>
          </a:p>
          <a:p>
            <a:pPr marL="285750" indent="-285750">
              <a:spcBef>
                <a:spcPts val="600"/>
              </a:spcBef>
              <a:spcAft>
                <a:spcPts val="600"/>
              </a:spcAft>
              <a:buClr>
                <a:schemeClr val="accent1"/>
              </a:buClr>
              <a:buFont typeface="Wingdings" panose="05000000000000000000" pitchFamily="2" charset="2"/>
              <a:buChar char="§"/>
            </a:pPr>
            <a:r>
              <a:rPr lang="en-US" sz="1800" dirty="0"/>
              <a:t>Enter rules and define the Customizing of system messages to be output (prerequisites, check, generation)</a:t>
            </a:r>
          </a:p>
          <a:p>
            <a:pPr marL="285750" indent="-285750">
              <a:spcBef>
                <a:spcPts val="600"/>
              </a:spcBef>
              <a:spcAft>
                <a:spcPts val="600"/>
              </a:spcAft>
              <a:buClr>
                <a:schemeClr val="accent1"/>
              </a:buClr>
              <a:buFont typeface="Wingdings" panose="05000000000000000000" pitchFamily="2" charset="2"/>
              <a:buChar char="§"/>
            </a:pPr>
            <a:r>
              <a:rPr lang="en-US" sz="1800" dirty="0"/>
              <a:t>Execute validations using your own rules and defined system messages</a:t>
            </a:r>
          </a:p>
          <a:p>
            <a:pPr marL="285750" indent="-285750">
              <a:spcBef>
                <a:spcPts val="600"/>
              </a:spcBef>
              <a:spcAft>
                <a:spcPts val="600"/>
              </a:spcAft>
              <a:buClr>
                <a:schemeClr val="accent1"/>
              </a:buClr>
              <a:buFont typeface="Wingdings" panose="05000000000000000000" pitchFamily="2" charset="2"/>
              <a:buChar char="§"/>
            </a:pPr>
            <a:r>
              <a:rPr lang="en-US" sz="1800" dirty="0"/>
              <a:t>Provide the prerequisites for substitution</a:t>
            </a:r>
          </a:p>
          <a:p>
            <a:pPr marL="285750" indent="-285750">
              <a:spcBef>
                <a:spcPts val="600"/>
              </a:spcBef>
              <a:spcAft>
                <a:spcPts val="600"/>
              </a:spcAft>
              <a:buClr>
                <a:schemeClr val="accent1"/>
              </a:buClr>
              <a:buFont typeface="Wingdings" panose="05000000000000000000" pitchFamily="2" charset="2"/>
              <a:buChar char="§"/>
            </a:pPr>
            <a:r>
              <a:rPr lang="en-US" sz="1800" dirty="0"/>
              <a:t>Define your own rules, specify substituted values and execute substitutions</a:t>
            </a:r>
          </a:p>
          <a:p>
            <a:pPr marL="285750" indent="-285750">
              <a:spcBef>
                <a:spcPts val="600"/>
              </a:spcBef>
              <a:spcAft>
                <a:spcPts val="600"/>
              </a:spcAft>
              <a:buClr>
                <a:schemeClr val="accent1"/>
              </a:buClr>
              <a:buFont typeface="Wingdings" panose="05000000000000000000" pitchFamily="2" charset="2"/>
              <a:buChar char="§"/>
            </a:pPr>
            <a:r>
              <a:rPr lang="en-US" sz="1800" dirty="0"/>
              <a:t>Explain how to use rules and use them</a:t>
            </a:r>
          </a:p>
          <a:p>
            <a:pPr marL="285750" indent="-285750">
              <a:spcBef>
                <a:spcPts val="600"/>
              </a:spcBef>
              <a:spcAft>
                <a:spcPts val="600"/>
              </a:spcAft>
              <a:buClr>
                <a:schemeClr val="accent1"/>
              </a:buClr>
              <a:buFont typeface="Wingdings" panose="05000000000000000000" pitchFamily="2" charset="2"/>
              <a:buChar char="§"/>
            </a:pPr>
            <a:r>
              <a:rPr lang="en-US" sz="1800" dirty="0"/>
              <a:t>Explain how to use sets and use them</a:t>
            </a:r>
          </a:p>
        </p:txBody>
      </p:sp>
      <p:pic>
        <p:nvPicPr>
          <p:cNvPr id="5" name="Picture 3" descr="C:\Documents and Settings\rpotturi\Local Settings\Temporary Internet Files\Content.IE5\0HYVKPEB\MC900078772[1].wmf"/>
          <p:cNvPicPr>
            <a:picLocks noChangeAspect="1" noChangeArrowheads="1"/>
          </p:cNvPicPr>
          <p:nvPr/>
        </p:nvPicPr>
        <p:blipFill>
          <a:blip r:embed="rId2" cstate="print"/>
          <a:srcRect/>
          <a:stretch>
            <a:fillRect/>
          </a:stretch>
        </p:blipFill>
        <p:spPr bwMode="auto">
          <a:xfrm>
            <a:off x="7896200" y="3789040"/>
            <a:ext cx="4019575" cy="2736304"/>
          </a:xfrm>
          <a:prstGeom prst="rect">
            <a:avLst/>
          </a:prstGeom>
          <a:noFill/>
        </p:spPr>
      </p:pic>
    </p:spTree>
    <p:extLst>
      <p:ext uri="{BB962C8B-B14F-4D97-AF65-F5344CB8AC3E}">
        <p14:creationId xmlns:p14="http://schemas.microsoft.com/office/powerpoint/2010/main" val="1786806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Basics </a:t>
            </a:r>
            <a:r>
              <a:rPr lang="en-US" dirty="0"/>
              <a:t>of </a:t>
            </a:r>
            <a:r>
              <a:rPr lang="en-US" dirty="0" smtClean="0"/>
              <a:t>Validations/Substitutions</a:t>
            </a:r>
            <a:endParaRPr lang="en-US" dirty="0"/>
          </a:p>
        </p:txBody>
      </p:sp>
      <p:sp>
        <p:nvSpPr>
          <p:cNvPr id="3" name="Content Placeholder 2"/>
          <p:cNvSpPr>
            <a:spLocks noGrp="1"/>
          </p:cNvSpPr>
          <p:nvPr>
            <p:ph idx="4294967295"/>
          </p:nvPr>
        </p:nvSpPr>
        <p:spPr>
          <a:xfrm>
            <a:off x="227012" y="981075"/>
            <a:ext cx="5868988" cy="5543550"/>
          </a:xfrm>
        </p:spPr>
        <p:txBody>
          <a:bodyPr/>
          <a:lstStyle/>
          <a:p>
            <a:pPr>
              <a:spcBef>
                <a:spcPts val="1200"/>
              </a:spcBef>
              <a:spcAft>
                <a:spcPts val="1200"/>
              </a:spcAft>
              <a:buNone/>
            </a:pPr>
            <a:r>
              <a:rPr lang="en-US" sz="1800" b="1" u="sng" dirty="0"/>
              <a:t>Objective:</a:t>
            </a:r>
          </a:p>
          <a:p>
            <a:pPr>
              <a:spcBef>
                <a:spcPts val="1200"/>
              </a:spcBef>
              <a:spcAft>
                <a:spcPts val="1200"/>
              </a:spcAft>
              <a:buNone/>
            </a:pPr>
            <a:r>
              <a:rPr lang="en-US" sz="1800" b="1" dirty="0"/>
              <a:t>After the lesson you will be able to</a:t>
            </a:r>
            <a:r>
              <a:rPr lang="en-US" sz="1800" b="1" dirty="0" smtClean="0"/>
              <a:t>:</a:t>
            </a:r>
            <a:endParaRPr lang="en-US" sz="1800" b="1" dirty="0"/>
          </a:p>
          <a:p>
            <a:pPr>
              <a:spcBef>
                <a:spcPts val="1200"/>
              </a:spcBef>
              <a:spcAft>
                <a:spcPts val="1200"/>
              </a:spcAft>
            </a:pPr>
            <a:r>
              <a:rPr lang="en-US" sz="1800" dirty="0"/>
              <a:t>Define Validations and Substitutions</a:t>
            </a:r>
          </a:p>
          <a:p>
            <a:pPr>
              <a:spcBef>
                <a:spcPts val="1200"/>
              </a:spcBef>
              <a:spcAft>
                <a:spcPts val="1200"/>
              </a:spcAft>
            </a:pPr>
            <a:r>
              <a:rPr lang="en-US" sz="1800" dirty="0"/>
              <a:t>Executing Validations and Substitutions</a:t>
            </a:r>
          </a:p>
          <a:p>
            <a:pPr>
              <a:spcBef>
                <a:spcPts val="1200"/>
              </a:spcBef>
              <a:spcAft>
                <a:spcPts val="1200"/>
              </a:spcAft>
            </a:pPr>
            <a:r>
              <a:rPr lang="en-US" sz="1800" dirty="0"/>
              <a:t>Application areas and Call up points</a:t>
            </a:r>
          </a:p>
          <a:p>
            <a:pPr>
              <a:spcBef>
                <a:spcPts val="1200"/>
              </a:spcBef>
              <a:spcAft>
                <a:spcPts val="1200"/>
              </a:spcAft>
            </a:pPr>
            <a:r>
              <a:rPr lang="en-US" sz="1800" dirty="0"/>
              <a:t>Formulae editor</a:t>
            </a:r>
          </a:p>
          <a:p>
            <a:pPr>
              <a:spcBef>
                <a:spcPts val="1200"/>
              </a:spcBef>
              <a:spcAft>
                <a:spcPts val="1200"/>
              </a:spcAft>
            </a:pPr>
            <a:r>
              <a:rPr lang="en-US" sz="1800" dirty="0"/>
              <a:t>Assignments and activation</a:t>
            </a:r>
          </a:p>
          <a:p>
            <a:pPr>
              <a:spcBef>
                <a:spcPts val="1200"/>
              </a:spcBef>
              <a:spcAft>
                <a:spcPts val="1200"/>
              </a:spcAft>
            </a:pPr>
            <a:r>
              <a:rPr lang="en-US" sz="1800" b="1" u="sng" dirty="0"/>
              <a:t>Transactions codes</a:t>
            </a:r>
            <a:r>
              <a:rPr lang="en-US" sz="1800" dirty="0"/>
              <a:t>:</a:t>
            </a:r>
            <a:br>
              <a:rPr lang="en-US" sz="1800" dirty="0"/>
            </a:br>
            <a:r>
              <a:rPr lang="en-US" sz="1800" dirty="0"/>
              <a:t/>
            </a:r>
            <a:br>
              <a:rPr lang="en-US" sz="1800" dirty="0"/>
            </a:br>
            <a:r>
              <a:rPr lang="en-US" sz="1800" dirty="0"/>
              <a:t>Validation – OB28 / GGB0.</a:t>
            </a:r>
          </a:p>
          <a:p>
            <a:pPr>
              <a:spcBef>
                <a:spcPts val="1200"/>
              </a:spcBef>
              <a:spcAft>
                <a:spcPts val="1200"/>
              </a:spcAft>
              <a:buNone/>
            </a:pPr>
            <a:r>
              <a:rPr lang="en-US" sz="1800" dirty="0" smtClean="0"/>
              <a:t>Substitution </a:t>
            </a:r>
            <a:r>
              <a:rPr lang="en-US" sz="1800" dirty="0"/>
              <a:t>– OBBH / GGB1</a:t>
            </a:r>
            <a:r>
              <a:rPr lang="en-US" sz="1800" dirty="0" smtClean="0"/>
              <a:t>.</a:t>
            </a:r>
            <a:endParaRPr lang="en-US" sz="1800" dirty="0"/>
          </a:p>
        </p:txBody>
      </p:sp>
      <p:pic>
        <p:nvPicPr>
          <p:cNvPr id="4" name="Picture 2" descr="C:\Documents and Settings\rpotturi\Local Settings\Temporary Internet Files\Content.IE5\W5Y74T6F\MC900197655[1].wmf"/>
          <p:cNvPicPr>
            <a:picLocks noChangeAspect="1" noChangeArrowheads="1"/>
          </p:cNvPicPr>
          <p:nvPr/>
        </p:nvPicPr>
        <p:blipFill>
          <a:blip r:embed="rId3" cstate="print"/>
          <a:srcRect/>
          <a:stretch>
            <a:fillRect/>
          </a:stretch>
        </p:blipFill>
        <p:spPr bwMode="auto">
          <a:xfrm>
            <a:off x="8544272" y="2996952"/>
            <a:ext cx="1600200" cy="1388654"/>
          </a:xfrm>
          <a:prstGeom prst="rect">
            <a:avLst/>
          </a:prstGeom>
          <a:noFill/>
        </p:spPr>
      </p:pic>
    </p:spTree>
    <p:extLst>
      <p:ext uri="{BB962C8B-B14F-4D97-AF65-F5344CB8AC3E}">
        <p14:creationId xmlns:p14="http://schemas.microsoft.com/office/powerpoint/2010/main" val="1629332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 of Validations &amp; Substitutions</a:t>
            </a:r>
          </a:p>
        </p:txBody>
      </p:sp>
      <p:sp>
        <p:nvSpPr>
          <p:cNvPr id="3" name="Content Placeholder 2"/>
          <p:cNvSpPr>
            <a:spLocks noGrp="1"/>
          </p:cNvSpPr>
          <p:nvPr>
            <p:ph idx="4294967295"/>
          </p:nvPr>
        </p:nvSpPr>
        <p:spPr>
          <a:xfrm>
            <a:off x="227013" y="981075"/>
            <a:ext cx="11688762" cy="2807965"/>
          </a:xfrm>
        </p:spPr>
        <p:txBody>
          <a:bodyPr/>
          <a:lstStyle/>
          <a:p>
            <a:pPr>
              <a:spcBef>
                <a:spcPts val="600"/>
              </a:spcBef>
              <a:spcAft>
                <a:spcPts val="600"/>
              </a:spcAft>
              <a:buNone/>
            </a:pPr>
            <a:r>
              <a:rPr lang="en-US" sz="1800" b="1" dirty="0"/>
              <a:t>Validations</a:t>
            </a:r>
          </a:p>
          <a:p>
            <a:pPr>
              <a:spcBef>
                <a:spcPts val="600"/>
              </a:spcBef>
              <a:spcAft>
                <a:spcPts val="600"/>
              </a:spcAft>
            </a:pPr>
            <a:r>
              <a:rPr lang="en-US" sz="1800" dirty="0"/>
              <a:t>The validation function helps you to check the entered values and value intervals. If the values are not as per rule, it shows message/error/information.</a:t>
            </a:r>
          </a:p>
          <a:p>
            <a:pPr>
              <a:spcBef>
                <a:spcPts val="600"/>
              </a:spcBef>
              <a:spcAft>
                <a:spcPts val="600"/>
              </a:spcAft>
            </a:pPr>
            <a:r>
              <a:rPr lang="en-US" sz="1800" dirty="0"/>
              <a:t>When data are entered in the system, the Rule Manager validates the data according to the validation rules</a:t>
            </a:r>
            <a:r>
              <a:rPr lang="en-US" sz="1800" dirty="0" smtClean="0"/>
              <a:t>.</a:t>
            </a:r>
            <a:endParaRPr lang="en-US" sz="1800" b="1" dirty="0"/>
          </a:p>
          <a:p>
            <a:pPr>
              <a:spcBef>
                <a:spcPts val="600"/>
              </a:spcBef>
              <a:spcAft>
                <a:spcPts val="600"/>
              </a:spcAft>
              <a:buNone/>
            </a:pPr>
            <a:r>
              <a:rPr lang="en-US" sz="1800" b="1" dirty="0"/>
              <a:t>Substitutions</a:t>
            </a:r>
          </a:p>
          <a:p>
            <a:pPr>
              <a:spcBef>
                <a:spcPts val="600"/>
              </a:spcBef>
              <a:spcAft>
                <a:spcPts val="600"/>
              </a:spcAft>
            </a:pPr>
            <a:r>
              <a:rPr lang="en-US" sz="1800" dirty="0"/>
              <a:t>Values entered into the SAP system are validated according to a prerequisite defined by the user. If the prerequisite is met, the system replaces the values entered with other values</a:t>
            </a:r>
            <a:r>
              <a:rPr lang="en-US" sz="1800" dirty="0" smtClean="0"/>
              <a:t>.</a:t>
            </a:r>
            <a:endParaRPr lang="en-US" sz="1800" dirty="0"/>
          </a:p>
        </p:txBody>
      </p:sp>
      <p:pic>
        <p:nvPicPr>
          <p:cNvPr id="1026" name="Picture 2"/>
          <p:cNvPicPr>
            <a:picLocks noChangeAspect="1" noChangeArrowheads="1"/>
          </p:cNvPicPr>
          <p:nvPr/>
        </p:nvPicPr>
        <p:blipFill>
          <a:blip r:embed="rId2" cstate="print"/>
          <a:srcRect/>
          <a:stretch>
            <a:fillRect/>
          </a:stretch>
        </p:blipFill>
        <p:spPr bwMode="auto">
          <a:xfrm>
            <a:off x="2362200" y="3962400"/>
            <a:ext cx="6324600" cy="2490936"/>
          </a:xfrm>
          <a:prstGeom prst="rect">
            <a:avLst/>
          </a:prstGeom>
          <a:noFill/>
          <a:ln w="9525">
            <a:noFill/>
            <a:miter lim="800000"/>
            <a:headEnd/>
            <a:tailEnd/>
          </a:ln>
          <a:effectLst/>
        </p:spPr>
      </p:pic>
      <p:sp>
        <p:nvSpPr>
          <p:cNvPr id="6" name="TextBox 5"/>
          <p:cNvSpPr txBox="1"/>
          <p:nvPr/>
        </p:nvSpPr>
        <p:spPr>
          <a:xfrm>
            <a:off x="8915400" y="4267201"/>
            <a:ext cx="1600200" cy="1200329"/>
          </a:xfrm>
          <a:prstGeom prst="rect">
            <a:avLst/>
          </a:prstGeom>
          <a:solidFill>
            <a:schemeClr val="accent1"/>
          </a:solidFill>
          <a:effectLst>
            <a:outerShdw blurRad="50800" dist="38100" dir="2700000" algn="tl" rotWithShape="0">
              <a:prstClr val="black">
                <a:alpha val="40000"/>
              </a:prstClr>
            </a:outerShdw>
          </a:effectLst>
        </p:spPr>
        <p:txBody>
          <a:bodyPr wrap="square" rtlCol="0">
            <a:spAutoFit/>
          </a:bodyPr>
          <a:lstStyle/>
          <a:p>
            <a:pPr algn="ctr"/>
            <a:r>
              <a:rPr lang="en-US" dirty="0"/>
              <a:t>You define these using </a:t>
            </a:r>
            <a:r>
              <a:rPr lang="en-US" b="1" dirty="0"/>
              <a:t>Boolean’s logic</a:t>
            </a:r>
          </a:p>
        </p:txBody>
      </p:sp>
    </p:spTree>
    <p:extLst>
      <p:ext uri="{BB962C8B-B14F-4D97-AF65-F5344CB8AC3E}">
        <p14:creationId xmlns:p14="http://schemas.microsoft.com/office/powerpoint/2010/main" val="3637086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execute Validation/Substitution</a:t>
            </a:r>
          </a:p>
        </p:txBody>
      </p:sp>
      <p:sp>
        <p:nvSpPr>
          <p:cNvPr id="4" name="Rectangle 3"/>
          <p:cNvSpPr/>
          <p:nvPr/>
        </p:nvSpPr>
        <p:spPr>
          <a:xfrm>
            <a:off x="227013" y="991175"/>
            <a:ext cx="11688762" cy="4924425"/>
          </a:xfrm>
          <a:prstGeom prst="rect">
            <a:avLst/>
          </a:prstGeom>
        </p:spPr>
        <p:txBody>
          <a:bodyPr wrap="square">
            <a:spAutoFit/>
          </a:bodyPr>
          <a:lstStyle/>
          <a:p>
            <a:pPr marL="342900" indent="-342900">
              <a:spcBef>
                <a:spcPts val="600"/>
              </a:spcBef>
              <a:spcAft>
                <a:spcPts val="600"/>
              </a:spcAft>
              <a:buFont typeface="+mj-lt"/>
              <a:buAutoNum type="arabicPeriod"/>
            </a:pPr>
            <a:r>
              <a:rPr lang="en-US" dirty="0"/>
              <a:t>You must decide for which </a:t>
            </a:r>
            <a:r>
              <a:rPr lang="en-US" b="1" dirty="0"/>
              <a:t>area of application </a:t>
            </a:r>
            <a:r>
              <a:rPr lang="en-US" dirty="0"/>
              <a:t>validation/substitution should apply.(Examples: FI, CO, AM, PC etc.)</a:t>
            </a:r>
          </a:p>
          <a:p>
            <a:pPr marL="342900" indent="-342900">
              <a:spcBef>
                <a:spcPts val="600"/>
              </a:spcBef>
              <a:spcAft>
                <a:spcPts val="600"/>
              </a:spcAft>
              <a:buFont typeface="+mj-lt"/>
              <a:buAutoNum type="arabicPeriod"/>
            </a:pPr>
            <a:r>
              <a:rPr lang="en-US" dirty="0"/>
              <a:t>The correct</a:t>
            </a:r>
            <a:r>
              <a:rPr lang="en-US" b="1" dirty="0"/>
              <a:t> </a:t>
            </a:r>
            <a:r>
              <a:rPr lang="en-US" b="1" dirty="0" err="1"/>
              <a:t>callup</a:t>
            </a:r>
            <a:r>
              <a:rPr lang="en-US" b="1" dirty="0"/>
              <a:t> </a:t>
            </a:r>
            <a:r>
              <a:rPr lang="en-US" dirty="0"/>
              <a:t>point for the validation/substitution must be selected. There are three call up points are specified.</a:t>
            </a:r>
          </a:p>
          <a:p>
            <a:pPr marL="685800" lvl="1" indent="-342900">
              <a:spcBef>
                <a:spcPts val="600"/>
              </a:spcBef>
              <a:spcAft>
                <a:spcPts val="600"/>
              </a:spcAft>
              <a:buClr>
                <a:schemeClr val="accent1"/>
              </a:buClr>
              <a:buFont typeface="Wingdings" panose="05000000000000000000" pitchFamily="2" charset="2"/>
              <a:buChar char="§"/>
            </a:pPr>
            <a:r>
              <a:rPr lang="en-US" dirty="0"/>
              <a:t>Document header</a:t>
            </a:r>
          </a:p>
          <a:p>
            <a:pPr marL="685800" lvl="1" indent="-342900">
              <a:spcBef>
                <a:spcPts val="600"/>
              </a:spcBef>
              <a:spcAft>
                <a:spcPts val="600"/>
              </a:spcAft>
              <a:buClr>
                <a:schemeClr val="accent1"/>
              </a:buClr>
              <a:buFont typeface="Wingdings" panose="05000000000000000000" pitchFamily="2" charset="2"/>
              <a:buChar char="§"/>
            </a:pPr>
            <a:r>
              <a:rPr lang="en-US" dirty="0"/>
              <a:t>Document line item</a:t>
            </a:r>
          </a:p>
          <a:p>
            <a:pPr marL="685800" lvl="1" indent="-342900">
              <a:spcBef>
                <a:spcPts val="600"/>
              </a:spcBef>
              <a:spcAft>
                <a:spcPts val="600"/>
              </a:spcAft>
              <a:buClr>
                <a:schemeClr val="accent1"/>
              </a:buClr>
              <a:buFont typeface="Wingdings" panose="05000000000000000000" pitchFamily="2" charset="2"/>
              <a:buChar char="§"/>
            </a:pPr>
            <a:r>
              <a:rPr lang="en-US" dirty="0"/>
              <a:t>Complete document</a:t>
            </a:r>
          </a:p>
          <a:p>
            <a:pPr marL="342900" indent="-342900">
              <a:spcBef>
                <a:spcPts val="600"/>
              </a:spcBef>
              <a:spcAft>
                <a:spcPts val="600"/>
              </a:spcAft>
              <a:buFont typeface="+mj-lt"/>
              <a:buAutoNum type="arabicPeriod"/>
            </a:pPr>
            <a:r>
              <a:rPr lang="en-US" dirty="0"/>
              <a:t>The validation/substitution must be defined.</a:t>
            </a:r>
          </a:p>
          <a:p>
            <a:pPr marL="342900" indent="-3175">
              <a:spcBef>
                <a:spcPts val="600"/>
              </a:spcBef>
              <a:spcAft>
                <a:spcPts val="600"/>
              </a:spcAft>
            </a:pPr>
            <a:r>
              <a:rPr lang="en-US" dirty="0" smtClean="0"/>
              <a:t>Area </a:t>
            </a:r>
            <a:r>
              <a:rPr lang="en-US" dirty="0"/>
              <a:t>of application and the call up point can be used for your validation/substitution are specified.</a:t>
            </a:r>
          </a:p>
          <a:p>
            <a:pPr marL="342900" indent="-342900">
              <a:spcBef>
                <a:spcPts val="600"/>
              </a:spcBef>
              <a:spcAft>
                <a:spcPts val="600"/>
              </a:spcAft>
              <a:buFont typeface="+mj-lt"/>
              <a:buAutoNum type="arabicPeriod" startAt="4"/>
            </a:pPr>
            <a:r>
              <a:rPr lang="en-US" dirty="0" smtClean="0"/>
              <a:t>You </a:t>
            </a:r>
            <a:r>
              <a:rPr lang="en-US" dirty="0"/>
              <a:t>must assign your validation/substitution to an appropriate organizational unit (e.g. company code for Financial Accounting, company code or company for FI-SL, controlling area for CO)</a:t>
            </a:r>
          </a:p>
          <a:p>
            <a:pPr marL="342900" indent="-342900">
              <a:spcBef>
                <a:spcPts val="600"/>
              </a:spcBef>
              <a:spcAft>
                <a:spcPts val="600"/>
              </a:spcAft>
              <a:buFont typeface="+mj-lt"/>
              <a:buAutoNum type="arabicPeriod" startAt="4"/>
            </a:pPr>
            <a:r>
              <a:rPr lang="en-US" dirty="0" smtClean="0"/>
              <a:t>Activate </a:t>
            </a:r>
            <a:r>
              <a:rPr lang="en-US" dirty="0"/>
              <a:t>it</a:t>
            </a:r>
            <a:r>
              <a:rPr lang="en-US" dirty="0" smtClean="0"/>
              <a:t>.</a:t>
            </a:r>
            <a:endParaRPr lang="en-US" dirty="0"/>
          </a:p>
        </p:txBody>
      </p:sp>
    </p:spTree>
    <p:extLst>
      <p:ext uri="{BB962C8B-B14F-4D97-AF65-F5344CB8AC3E}">
        <p14:creationId xmlns:p14="http://schemas.microsoft.com/office/powerpoint/2010/main" val="2395338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911424" y="2857872"/>
            <a:ext cx="10297144" cy="1291208"/>
          </a:xfrm>
          <a:prstGeom prst="roundRect">
            <a:avLst/>
          </a:prstGeom>
          <a:solidFill>
            <a:schemeClr val="accent6">
              <a:lumMod val="20000"/>
              <a:lumOff val="80000"/>
            </a:schemeClr>
          </a:solidFill>
          <a:ln w="19050" cap="flat" cmpd="sng" algn="ctr">
            <a:solidFill>
              <a:srgbClr val="003366"/>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spcBef>
                <a:spcPts val="600"/>
              </a:spcBef>
              <a:spcAft>
                <a:spcPts val="600"/>
              </a:spcAft>
              <a:buNone/>
            </a:pPr>
            <a:r>
              <a:rPr lang="en-US" sz="2000" dirty="0"/>
              <a:t>NOTE: The fields that are available for </a:t>
            </a:r>
            <a:r>
              <a:rPr lang="en-US" sz="2000" dirty="0" err="1"/>
              <a:t>callup</a:t>
            </a:r>
            <a:r>
              <a:rPr lang="en-US" sz="2000" dirty="0"/>
              <a:t> point 1 are also available in </a:t>
            </a:r>
            <a:r>
              <a:rPr lang="en-US" sz="2000" dirty="0" err="1"/>
              <a:t>callup</a:t>
            </a:r>
            <a:r>
              <a:rPr lang="en-US" sz="2000" dirty="0"/>
              <a:t> point 2 for possible cross-validations.</a:t>
            </a:r>
          </a:p>
          <a:p>
            <a:pPr>
              <a:spcBef>
                <a:spcPts val="600"/>
              </a:spcBef>
              <a:spcAft>
                <a:spcPts val="600"/>
              </a:spcAft>
              <a:buNone/>
            </a:pPr>
            <a:r>
              <a:rPr lang="en-US" sz="2000" i="1" dirty="0"/>
              <a:t>Example: Only certain accounts can be used for selected document types.</a:t>
            </a:r>
          </a:p>
        </p:txBody>
      </p:sp>
      <p:sp>
        <p:nvSpPr>
          <p:cNvPr id="2" name="Title 1"/>
          <p:cNvSpPr>
            <a:spLocks noGrp="1"/>
          </p:cNvSpPr>
          <p:nvPr>
            <p:ph type="title"/>
          </p:nvPr>
        </p:nvSpPr>
        <p:spPr/>
        <p:txBody>
          <a:bodyPr/>
          <a:lstStyle/>
          <a:p>
            <a:r>
              <a:rPr lang="en-US" dirty="0"/>
              <a:t>Callup points</a:t>
            </a:r>
          </a:p>
        </p:txBody>
      </p:sp>
      <p:sp>
        <p:nvSpPr>
          <p:cNvPr id="3" name="Content Placeholder 2"/>
          <p:cNvSpPr>
            <a:spLocks noGrp="1"/>
          </p:cNvSpPr>
          <p:nvPr>
            <p:ph idx="4294967295"/>
          </p:nvPr>
        </p:nvSpPr>
        <p:spPr>
          <a:xfrm>
            <a:off x="227013" y="990601"/>
            <a:ext cx="11688761" cy="1718319"/>
          </a:xfrm>
        </p:spPr>
        <p:txBody>
          <a:bodyPr/>
          <a:lstStyle/>
          <a:p>
            <a:pPr>
              <a:lnSpc>
                <a:spcPct val="100000"/>
              </a:lnSpc>
              <a:spcBef>
                <a:spcPts val="600"/>
              </a:spcBef>
              <a:spcAft>
                <a:spcPts val="600"/>
              </a:spcAft>
            </a:pPr>
            <a:r>
              <a:rPr lang="en-US" sz="1800" b="1" dirty="0"/>
              <a:t>Document header fields can be validated at callup point 1.</a:t>
            </a:r>
          </a:p>
          <a:p>
            <a:pPr>
              <a:lnSpc>
                <a:spcPct val="100000"/>
              </a:lnSpc>
              <a:spcBef>
                <a:spcPts val="600"/>
              </a:spcBef>
              <a:spcAft>
                <a:spcPts val="600"/>
              </a:spcAft>
              <a:buNone/>
            </a:pPr>
            <a:r>
              <a:rPr lang="en-US" sz="1800" i="1" dirty="0"/>
              <a:t>Example: If posting date &lt;&gt; document date then issue warning message</a:t>
            </a:r>
            <a:r>
              <a:rPr lang="en-US" sz="1800" i="1" dirty="0" smtClean="0"/>
              <a:t>.</a:t>
            </a:r>
            <a:endParaRPr lang="en-US" sz="1800" i="1" dirty="0"/>
          </a:p>
          <a:p>
            <a:pPr>
              <a:lnSpc>
                <a:spcPct val="100000"/>
              </a:lnSpc>
              <a:spcBef>
                <a:spcPts val="600"/>
              </a:spcBef>
              <a:spcAft>
                <a:spcPts val="600"/>
              </a:spcAft>
            </a:pPr>
            <a:r>
              <a:rPr lang="en-US" sz="1800" b="1" dirty="0"/>
              <a:t>Document line item fields can be validated in callup point 2.</a:t>
            </a:r>
          </a:p>
          <a:p>
            <a:pPr>
              <a:lnSpc>
                <a:spcPct val="100000"/>
              </a:lnSpc>
              <a:spcBef>
                <a:spcPts val="600"/>
              </a:spcBef>
              <a:spcAft>
                <a:spcPts val="600"/>
              </a:spcAft>
              <a:buNone/>
            </a:pPr>
            <a:r>
              <a:rPr lang="en-US" sz="1800" i="1" dirty="0"/>
              <a:t>Example: For G/L account 400000 business area to be used is 0001. If not error message</a:t>
            </a:r>
            <a:r>
              <a:rPr lang="en-US" sz="1800" i="1" dirty="0" smtClean="0"/>
              <a:t>.</a:t>
            </a:r>
            <a:endParaRPr lang="en-US" sz="1800" i="1" dirty="0"/>
          </a:p>
        </p:txBody>
      </p:sp>
      <p:sp>
        <p:nvSpPr>
          <p:cNvPr id="4" name="Rectangle 3"/>
          <p:cNvSpPr/>
          <p:nvPr/>
        </p:nvSpPr>
        <p:spPr>
          <a:xfrm>
            <a:off x="227013" y="4653136"/>
            <a:ext cx="11688762" cy="1508105"/>
          </a:xfrm>
          <a:prstGeom prst="rect">
            <a:avLst/>
          </a:prstGeom>
        </p:spPr>
        <p:txBody>
          <a:bodyPr wrap="square">
            <a:spAutoFit/>
          </a:bodyPr>
          <a:lstStyle/>
          <a:p>
            <a:pPr>
              <a:lnSpc>
                <a:spcPct val="100000"/>
              </a:lnSpc>
              <a:spcBef>
                <a:spcPts val="600"/>
              </a:spcBef>
              <a:spcAft>
                <a:spcPts val="600"/>
              </a:spcAft>
            </a:pPr>
            <a:r>
              <a:rPr lang="en-US" dirty="0"/>
              <a:t>At the </a:t>
            </a:r>
            <a:r>
              <a:rPr lang="en-US" b="1" dirty="0"/>
              <a:t>Complete document </a:t>
            </a:r>
            <a:r>
              <a:rPr lang="en-US" b="1" dirty="0" err="1"/>
              <a:t>callup</a:t>
            </a:r>
            <a:r>
              <a:rPr lang="en-US" b="1" dirty="0"/>
              <a:t> point, </a:t>
            </a:r>
            <a:r>
              <a:rPr lang="en-US" dirty="0"/>
              <a:t>you can use only those </a:t>
            </a:r>
            <a:r>
              <a:rPr lang="en-US" b="1" dirty="0"/>
              <a:t>numeric fields</a:t>
            </a:r>
            <a:r>
              <a:rPr lang="en-US" dirty="0"/>
              <a:t> with which you can primarily execute mathematical calculations.</a:t>
            </a:r>
          </a:p>
          <a:p>
            <a:pPr>
              <a:lnSpc>
                <a:spcPct val="100000"/>
              </a:lnSpc>
              <a:spcBef>
                <a:spcPts val="600"/>
              </a:spcBef>
              <a:spcAft>
                <a:spcPts val="600"/>
              </a:spcAft>
              <a:buNone/>
            </a:pPr>
            <a:r>
              <a:rPr lang="en-US" dirty="0"/>
              <a:t>You can use the following operators  to work in </a:t>
            </a:r>
            <a:r>
              <a:rPr lang="en-US" dirty="0" err="1"/>
              <a:t>callup</a:t>
            </a:r>
            <a:r>
              <a:rPr lang="en-US" dirty="0"/>
              <a:t> point 3.</a:t>
            </a:r>
          </a:p>
          <a:p>
            <a:pPr marL="285750" lvl="1" indent="-285750">
              <a:lnSpc>
                <a:spcPct val="100000"/>
              </a:lnSpc>
              <a:spcBef>
                <a:spcPts val="600"/>
              </a:spcBef>
              <a:spcAft>
                <a:spcPts val="600"/>
              </a:spcAft>
              <a:buClr>
                <a:schemeClr val="accent1"/>
              </a:buClr>
              <a:buFont typeface="Wingdings" panose="05000000000000000000" pitchFamily="2" charset="2"/>
              <a:buChar char="§"/>
            </a:pPr>
            <a:r>
              <a:rPr lang="en-US" dirty="0" smtClean="0"/>
              <a:t>SUM </a:t>
            </a:r>
            <a:r>
              <a:rPr lang="en-US" dirty="0"/>
              <a:t>(), AVG (), MAX () etc.</a:t>
            </a:r>
          </a:p>
        </p:txBody>
      </p:sp>
    </p:spTree>
    <p:extLst>
      <p:ext uri="{BB962C8B-B14F-4D97-AF65-F5344CB8AC3E}">
        <p14:creationId xmlns:p14="http://schemas.microsoft.com/office/powerpoint/2010/main" val="208107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editor</a:t>
            </a:r>
          </a:p>
        </p:txBody>
      </p:sp>
      <p:sp>
        <p:nvSpPr>
          <p:cNvPr id="3" name="Content Placeholder 2"/>
          <p:cNvSpPr>
            <a:spLocks noGrp="1"/>
          </p:cNvSpPr>
          <p:nvPr>
            <p:ph idx="4294967295"/>
          </p:nvPr>
        </p:nvSpPr>
        <p:spPr>
          <a:xfrm>
            <a:off x="250701" y="980729"/>
            <a:ext cx="6349355" cy="1872208"/>
          </a:xfrm>
        </p:spPr>
        <p:txBody>
          <a:bodyPr/>
          <a:lstStyle/>
          <a:p>
            <a:pPr marL="285750" indent="-285750">
              <a:buClr>
                <a:schemeClr val="accent1"/>
              </a:buClr>
              <a:buFont typeface="Wingdings" panose="05000000000000000000" pitchFamily="2" charset="2"/>
              <a:buChar char="§"/>
            </a:pPr>
            <a:r>
              <a:rPr lang="en-US" sz="1600" dirty="0"/>
              <a:t>The Formula Editor provides a user-friendly interface for entering arithmetic and logical statements</a:t>
            </a:r>
            <a:r>
              <a:rPr lang="en-US" sz="1600" dirty="0" smtClean="0"/>
              <a:t>.</a:t>
            </a:r>
            <a:endParaRPr lang="en-US" sz="1600" dirty="0"/>
          </a:p>
          <a:p>
            <a:pPr marL="285750" indent="-285750">
              <a:buClr>
                <a:schemeClr val="accent1"/>
              </a:buClr>
              <a:buFont typeface="Wingdings" panose="05000000000000000000" pitchFamily="2" charset="2"/>
              <a:buChar char="§"/>
            </a:pPr>
            <a:r>
              <a:rPr lang="en-US" sz="1600" dirty="0"/>
              <a:t>The entry undergoes a step-by-step inspection for the correctness of the syntax</a:t>
            </a:r>
            <a:r>
              <a:rPr lang="en-US" sz="1600" dirty="0" smtClean="0"/>
              <a:t>.</a:t>
            </a:r>
            <a:endParaRPr lang="en-US" sz="1600" dirty="0"/>
          </a:p>
          <a:p>
            <a:pPr marL="285750" indent="-285750">
              <a:buClr>
                <a:schemeClr val="accent1"/>
              </a:buClr>
              <a:buFont typeface="Wingdings" panose="05000000000000000000" pitchFamily="2" charset="2"/>
              <a:buChar char="§"/>
            </a:pPr>
            <a:r>
              <a:rPr lang="en-US" sz="1600" dirty="0"/>
              <a:t>The system permits only syntactically correct statements to be entered; as a result, no errors occur when entering rules</a:t>
            </a:r>
            <a:r>
              <a:rPr lang="en-US" sz="1600" dirty="0" smtClean="0"/>
              <a:t>.</a:t>
            </a:r>
            <a:endParaRPr lang="en-US" sz="1600" dirty="0"/>
          </a:p>
        </p:txBody>
      </p:sp>
      <p:pic>
        <p:nvPicPr>
          <p:cNvPr id="2050" name="Picture 2"/>
          <p:cNvPicPr>
            <a:picLocks noChangeAspect="1" noChangeArrowheads="1"/>
          </p:cNvPicPr>
          <p:nvPr/>
        </p:nvPicPr>
        <p:blipFill>
          <a:blip r:embed="rId2" cstate="print"/>
          <a:srcRect/>
          <a:stretch>
            <a:fillRect/>
          </a:stretch>
        </p:blipFill>
        <p:spPr bwMode="auto">
          <a:xfrm>
            <a:off x="7543801" y="914401"/>
            <a:ext cx="2751015" cy="2895601"/>
          </a:xfrm>
          <a:prstGeom prst="rect">
            <a:avLst/>
          </a:prstGeom>
          <a:noFill/>
          <a:ln w="9525">
            <a:noFill/>
            <a:miter lim="800000"/>
            <a:headEnd/>
            <a:tailEnd/>
          </a:ln>
          <a:effectLst/>
        </p:spPr>
      </p:pic>
      <p:sp>
        <p:nvSpPr>
          <p:cNvPr id="9" name="Rounded Rectangle 8"/>
          <p:cNvSpPr/>
          <p:nvPr/>
        </p:nvSpPr>
        <p:spPr>
          <a:xfrm>
            <a:off x="222475" y="2924944"/>
            <a:ext cx="6192688" cy="3096344"/>
          </a:xfrm>
          <a:prstGeom prst="round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p:cNvPicPr>
            <a:picLocks noChangeAspect="1" noChangeArrowheads="1"/>
          </p:cNvPicPr>
          <p:nvPr/>
        </p:nvPicPr>
        <p:blipFill>
          <a:blip r:embed="rId3" cstate="print"/>
          <a:srcRect/>
          <a:stretch>
            <a:fillRect/>
          </a:stretch>
        </p:blipFill>
        <p:spPr bwMode="auto">
          <a:xfrm>
            <a:off x="263352" y="3933056"/>
            <a:ext cx="3710763" cy="457200"/>
          </a:xfrm>
          <a:prstGeom prst="rect">
            <a:avLst/>
          </a:prstGeom>
          <a:noFill/>
          <a:ln w="9525">
            <a:noFill/>
            <a:miter lim="800000"/>
            <a:headEnd/>
            <a:tailEnd/>
          </a:ln>
          <a:effectLst/>
        </p:spPr>
      </p:pic>
      <p:pic>
        <p:nvPicPr>
          <p:cNvPr id="17" name="Picture 5"/>
          <p:cNvPicPr>
            <a:picLocks noChangeAspect="1" noChangeArrowheads="1"/>
          </p:cNvPicPr>
          <p:nvPr/>
        </p:nvPicPr>
        <p:blipFill>
          <a:blip r:embed="rId4" cstate="print"/>
          <a:srcRect/>
          <a:stretch>
            <a:fillRect/>
          </a:stretch>
        </p:blipFill>
        <p:spPr bwMode="auto">
          <a:xfrm>
            <a:off x="227013" y="4653136"/>
            <a:ext cx="3733800" cy="318222"/>
          </a:xfrm>
          <a:prstGeom prst="rect">
            <a:avLst/>
          </a:prstGeom>
          <a:noFill/>
          <a:ln w="9525">
            <a:noFill/>
            <a:miter lim="800000"/>
            <a:headEnd/>
            <a:tailEnd/>
          </a:ln>
          <a:effectLst/>
        </p:spPr>
      </p:pic>
      <p:sp>
        <p:nvSpPr>
          <p:cNvPr id="18" name="Rectangle 17"/>
          <p:cNvSpPr/>
          <p:nvPr/>
        </p:nvSpPr>
        <p:spPr>
          <a:xfrm>
            <a:off x="252411" y="5517232"/>
            <a:ext cx="5195517" cy="307777"/>
          </a:xfrm>
          <a:prstGeom prst="rect">
            <a:avLst/>
          </a:prstGeom>
        </p:spPr>
        <p:txBody>
          <a:bodyPr wrap="square">
            <a:spAutoFit/>
          </a:bodyPr>
          <a:lstStyle/>
          <a:p>
            <a:pPr>
              <a:buNone/>
            </a:pPr>
            <a:r>
              <a:rPr lang="en-US" sz="1400" u="sng" dirty="0" smtClean="0"/>
              <a:t>Expert </a:t>
            </a:r>
            <a:r>
              <a:rPr lang="en-US" sz="1400" u="sng" dirty="0"/>
              <a:t>mode</a:t>
            </a:r>
            <a:r>
              <a:rPr lang="en-US" sz="1400" dirty="0"/>
              <a:t>: Where you can define the formula freely.</a:t>
            </a:r>
          </a:p>
        </p:txBody>
      </p:sp>
      <p:sp>
        <p:nvSpPr>
          <p:cNvPr id="19" name="Rectangle 18"/>
          <p:cNvSpPr/>
          <p:nvPr/>
        </p:nvSpPr>
        <p:spPr>
          <a:xfrm>
            <a:off x="257489" y="3212976"/>
            <a:ext cx="2382127" cy="369332"/>
          </a:xfrm>
          <a:prstGeom prst="rect">
            <a:avLst/>
          </a:prstGeom>
        </p:spPr>
        <p:txBody>
          <a:bodyPr wrap="none">
            <a:spAutoFit/>
          </a:bodyPr>
          <a:lstStyle/>
          <a:p>
            <a:pPr>
              <a:buNone/>
            </a:pPr>
            <a:r>
              <a:rPr lang="en-US" dirty="0"/>
              <a:t>You can work with </a:t>
            </a:r>
          </a:p>
        </p:txBody>
      </p:sp>
      <p:sp>
        <p:nvSpPr>
          <p:cNvPr id="20" name="Rectangle 19"/>
          <p:cNvSpPr/>
          <p:nvPr/>
        </p:nvSpPr>
        <p:spPr>
          <a:xfrm>
            <a:off x="4091047" y="3933056"/>
            <a:ext cx="2220977" cy="338554"/>
          </a:xfrm>
          <a:prstGeom prst="rect">
            <a:avLst/>
          </a:prstGeom>
        </p:spPr>
        <p:txBody>
          <a:bodyPr wrap="square">
            <a:spAutoFit/>
          </a:bodyPr>
          <a:lstStyle/>
          <a:p>
            <a:pPr marL="0" lvl="8"/>
            <a:r>
              <a:rPr lang="en-US" sz="1600" u="sng" dirty="0"/>
              <a:t>Short descriptions</a:t>
            </a:r>
          </a:p>
        </p:txBody>
      </p:sp>
      <p:sp>
        <p:nvSpPr>
          <p:cNvPr id="21" name="Rectangle 20"/>
          <p:cNvSpPr/>
          <p:nvPr/>
        </p:nvSpPr>
        <p:spPr>
          <a:xfrm>
            <a:off x="4147773" y="4602614"/>
            <a:ext cx="1876219" cy="338554"/>
          </a:xfrm>
          <a:prstGeom prst="rect">
            <a:avLst/>
          </a:prstGeom>
        </p:spPr>
        <p:txBody>
          <a:bodyPr wrap="none">
            <a:spAutoFit/>
          </a:bodyPr>
          <a:lstStyle/>
          <a:p>
            <a:pPr marL="0" lvl="8"/>
            <a:r>
              <a:rPr lang="en-US" sz="1600" u="sng" dirty="0"/>
              <a:t>Technical names</a:t>
            </a:r>
          </a:p>
        </p:txBody>
      </p:sp>
    </p:spTree>
    <p:extLst>
      <p:ext uri="{BB962C8B-B14F-4D97-AF65-F5344CB8AC3E}">
        <p14:creationId xmlns:p14="http://schemas.microsoft.com/office/powerpoint/2010/main" val="2519979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and Activation</a:t>
            </a:r>
          </a:p>
        </p:txBody>
      </p:sp>
      <p:sp>
        <p:nvSpPr>
          <p:cNvPr id="3" name="Content Placeholder 2"/>
          <p:cNvSpPr>
            <a:spLocks noGrp="1"/>
          </p:cNvSpPr>
          <p:nvPr>
            <p:ph idx="4294967295"/>
          </p:nvPr>
        </p:nvSpPr>
        <p:spPr>
          <a:xfrm>
            <a:off x="227014" y="3657600"/>
            <a:ext cx="11688762" cy="2291680"/>
          </a:xfrm>
        </p:spPr>
        <p:txBody>
          <a:bodyPr/>
          <a:lstStyle/>
          <a:p>
            <a:pPr>
              <a:lnSpc>
                <a:spcPct val="100000"/>
              </a:lnSpc>
            </a:pPr>
            <a:r>
              <a:rPr lang="en-US" sz="1600" dirty="0"/>
              <a:t>You must assign your validation/substitution to an appropriate organizational unit. Ex: FI – company code, CO – Controlling area etc.</a:t>
            </a:r>
          </a:p>
          <a:p>
            <a:pPr>
              <a:lnSpc>
                <a:spcPct val="100000"/>
              </a:lnSpc>
            </a:pPr>
            <a:r>
              <a:rPr lang="en-US" sz="1600" dirty="0"/>
              <a:t>A validation/substitution can be valid for several company codes at the same time.</a:t>
            </a:r>
          </a:p>
          <a:p>
            <a:pPr>
              <a:lnSpc>
                <a:spcPct val="100000"/>
              </a:lnSpc>
            </a:pPr>
            <a:r>
              <a:rPr lang="en-US" sz="1600" dirty="0"/>
              <a:t>Only one validation/substitution can be activated for </a:t>
            </a:r>
            <a:r>
              <a:rPr lang="en-US" sz="1600" b="1" dirty="0"/>
              <a:t>one company code for a </a:t>
            </a:r>
            <a:r>
              <a:rPr lang="en-US" sz="1600" dirty="0"/>
              <a:t>callup point.ame time.</a:t>
            </a:r>
          </a:p>
          <a:p>
            <a:pPr marL="400050" lvl="2" indent="-225425">
              <a:lnSpc>
                <a:spcPct val="100000"/>
              </a:lnSpc>
              <a:buClr>
                <a:schemeClr val="accent1"/>
              </a:buClr>
              <a:buFont typeface="Wingdings" panose="05000000000000000000" pitchFamily="2" charset="2"/>
              <a:buChar char="§"/>
            </a:pPr>
            <a:r>
              <a:rPr lang="en-US" dirty="0"/>
              <a:t>0 – Inactive</a:t>
            </a:r>
          </a:p>
          <a:p>
            <a:pPr marL="400050" lvl="2" indent="-225425">
              <a:lnSpc>
                <a:spcPct val="100000"/>
              </a:lnSpc>
              <a:buClr>
                <a:schemeClr val="accent1"/>
              </a:buClr>
              <a:buFont typeface="Wingdings" panose="05000000000000000000" pitchFamily="2" charset="2"/>
              <a:buChar char="§"/>
            </a:pPr>
            <a:r>
              <a:rPr lang="en-US" dirty="0"/>
              <a:t>1 – Active for dialog and batch</a:t>
            </a:r>
          </a:p>
          <a:p>
            <a:pPr marL="400050" lvl="2" indent="-225425">
              <a:lnSpc>
                <a:spcPct val="100000"/>
              </a:lnSpc>
              <a:buClr>
                <a:schemeClr val="accent1"/>
              </a:buClr>
              <a:buFont typeface="Wingdings" panose="05000000000000000000" pitchFamily="2" charset="2"/>
              <a:buChar char="§"/>
            </a:pPr>
            <a:r>
              <a:rPr lang="en-US" dirty="0"/>
              <a:t>2 – Active except for batch input</a:t>
            </a:r>
          </a:p>
        </p:txBody>
      </p:sp>
      <p:pic>
        <p:nvPicPr>
          <p:cNvPr id="3075" name="Picture 3"/>
          <p:cNvPicPr>
            <a:picLocks noChangeAspect="1" noChangeArrowheads="1"/>
          </p:cNvPicPr>
          <p:nvPr/>
        </p:nvPicPr>
        <p:blipFill>
          <a:blip r:embed="rId2" cstate="print"/>
          <a:srcRect/>
          <a:stretch>
            <a:fillRect/>
          </a:stretch>
        </p:blipFill>
        <p:spPr bwMode="auto">
          <a:xfrm>
            <a:off x="2667000" y="838201"/>
            <a:ext cx="5791200" cy="2769125"/>
          </a:xfrm>
          <a:prstGeom prst="rect">
            <a:avLst/>
          </a:prstGeom>
          <a:noFill/>
          <a:ln w="9525">
            <a:noFill/>
            <a:miter lim="800000"/>
            <a:headEnd/>
            <a:tailEnd/>
          </a:ln>
          <a:effectLst/>
        </p:spPr>
      </p:pic>
    </p:spTree>
    <p:extLst>
      <p:ext uri="{BB962C8B-B14F-4D97-AF65-F5344CB8AC3E}">
        <p14:creationId xmlns:p14="http://schemas.microsoft.com/office/powerpoint/2010/main" val="33329621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FFEE8D-D516-4AC6-AC90-122B392426A4}"/>
</file>

<file path=customXml/itemProps2.xml><?xml version="1.0" encoding="utf-8"?>
<ds:datastoreItem xmlns:ds="http://schemas.openxmlformats.org/officeDocument/2006/customXml" ds:itemID="{DEEC0691-9810-4F6D-A7DE-5D22097C0087}"/>
</file>

<file path=customXml/itemProps3.xml><?xml version="1.0" encoding="utf-8"?>
<ds:datastoreItem xmlns:ds="http://schemas.openxmlformats.org/officeDocument/2006/customXml" ds:itemID="{FCA0CFD5-8D1D-4EEA-85FA-E896AB18D4DD}"/>
</file>

<file path=docProps/app.xml><?xml version="1.0" encoding="utf-8"?>
<Properties xmlns="http://schemas.openxmlformats.org/officeDocument/2006/extended-properties" xmlns:vt="http://schemas.openxmlformats.org/officeDocument/2006/docPropsVTypes">
  <Template/>
  <TotalTime>1501</TotalTime>
  <Words>2598</Words>
  <Application>Microsoft Office PowerPoint</Application>
  <PresentationFormat>Widescreen</PresentationFormat>
  <Paragraphs>314</Paragraphs>
  <Slides>37</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2" baseType="lpstr">
      <vt:lpstr>Arial</vt:lpstr>
      <vt:lpstr>Verdana</vt:lpstr>
      <vt:lpstr>Wingdings</vt:lpstr>
      <vt:lpstr>Capgemini Master</vt:lpstr>
      <vt:lpstr>think-cell Slide</vt:lpstr>
      <vt:lpstr>PowerPoint Presentation</vt:lpstr>
      <vt:lpstr>PowerPoint Presentation</vt:lpstr>
      <vt:lpstr>PowerPoint Presentation</vt:lpstr>
      <vt:lpstr>Basics of Validations/Substitutions</vt:lpstr>
      <vt:lpstr>Meaning of Validations &amp; Substitutions</vt:lpstr>
      <vt:lpstr>Steps to execute Validation/Substitution</vt:lpstr>
      <vt:lpstr>Callup points</vt:lpstr>
      <vt:lpstr>Formula editor</vt:lpstr>
      <vt:lpstr>Assignment and Activation</vt:lpstr>
      <vt:lpstr>Preventing the Fields from Being Used</vt:lpstr>
      <vt:lpstr>Basics of Validations/Substitutions</vt:lpstr>
      <vt:lpstr>PowerPoint Presentation</vt:lpstr>
      <vt:lpstr>Validations in Financial Accounting</vt:lpstr>
      <vt:lpstr>Validation Procedure</vt:lpstr>
      <vt:lpstr>Validation Messages</vt:lpstr>
      <vt:lpstr>Field Comparisons</vt:lpstr>
      <vt:lpstr>Validation Configuration (T Code: OB28)</vt:lpstr>
      <vt:lpstr>Validation Configuration (T Code: OB28) Cont…</vt:lpstr>
      <vt:lpstr>Validation Configuration (T Code: OB28) Cont…</vt:lpstr>
      <vt:lpstr>Validation Configuration (T Code: OB28) Cont…</vt:lpstr>
      <vt:lpstr>Validation Configuration (T Code: OB28) Cont…</vt:lpstr>
      <vt:lpstr>Validations in Financial Accounting </vt:lpstr>
      <vt:lpstr>PowerPoint Presentation</vt:lpstr>
      <vt:lpstr>Substitutions in Financial Accounting</vt:lpstr>
      <vt:lpstr>Meaning and Substitution Procedure</vt:lpstr>
      <vt:lpstr>Substitution Methods</vt:lpstr>
      <vt:lpstr>Substitution Methods</vt:lpstr>
      <vt:lpstr>Substitutions in Financial Accounting</vt:lpstr>
      <vt:lpstr>PowerPoint Presentation</vt:lpstr>
      <vt:lpstr>Rules and Sets</vt:lpstr>
      <vt:lpstr>Rules</vt:lpstr>
      <vt:lpstr>Sets</vt:lpstr>
      <vt:lpstr>Menu Paths</vt:lpstr>
      <vt:lpstr>Rules and Sets</vt:lpstr>
      <vt:lpstr>Validations and Substitutions: Exercise Time</vt:lpstr>
      <vt:lpstr>COURSE SUMMARY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Sewlani, Sumit</cp:lastModifiedBy>
  <cp:revision>190</cp:revision>
  <dcterms:created xsi:type="dcterms:W3CDTF">2019-11-18T03:14:39Z</dcterms:created>
  <dcterms:modified xsi:type="dcterms:W3CDTF">2020-03-05T12:02:06Z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