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48"/>
  </p:notesMasterIdLst>
  <p:handoutMasterIdLst>
    <p:handoutMasterId r:id="rId49"/>
  </p:handoutMasterIdLst>
  <p:sldIdLst>
    <p:sldId id="296" r:id="rId5"/>
    <p:sldId id="866" r:id="rId6"/>
    <p:sldId id="991" r:id="rId7"/>
    <p:sldId id="363" r:id="rId8"/>
    <p:sldId id="529" r:id="rId9"/>
    <p:sldId id="576" r:id="rId10"/>
    <p:sldId id="495" r:id="rId11"/>
    <p:sldId id="496" r:id="rId12"/>
    <p:sldId id="497" r:id="rId13"/>
    <p:sldId id="535" r:id="rId14"/>
    <p:sldId id="989" r:id="rId15"/>
    <p:sldId id="500" r:id="rId16"/>
    <p:sldId id="501" r:id="rId17"/>
    <p:sldId id="502" r:id="rId18"/>
    <p:sldId id="503" r:id="rId19"/>
    <p:sldId id="504" r:id="rId20"/>
    <p:sldId id="505" r:id="rId21"/>
    <p:sldId id="506" r:id="rId22"/>
    <p:sldId id="507" r:id="rId23"/>
    <p:sldId id="508" r:id="rId24"/>
    <p:sldId id="509" r:id="rId25"/>
    <p:sldId id="510" r:id="rId26"/>
    <p:sldId id="511" r:id="rId27"/>
    <p:sldId id="512" r:id="rId28"/>
    <p:sldId id="854" r:id="rId29"/>
    <p:sldId id="988" r:id="rId30"/>
    <p:sldId id="515" r:id="rId31"/>
    <p:sldId id="516" r:id="rId32"/>
    <p:sldId id="517" r:id="rId33"/>
    <p:sldId id="518" r:id="rId34"/>
    <p:sldId id="519" r:id="rId35"/>
    <p:sldId id="520" r:id="rId36"/>
    <p:sldId id="521" r:id="rId37"/>
    <p:sldId id="522" r:id="rId38"/>
    <p:sldId id="523" r:id="rId39"/>
    <p:sldId id="524" r:id="rId40"/>
    <p:sldId id="525" r:id="rId41"/>
    <p:sldId id="526" r:id="rId42"/>
    <p:sldId id="990" r:id="rId43"/>
    <p:sldId id="964" r:id="rId44"/>
    <p:sldId id="965" r:id="rId45"/>
    <p:sldId id="530" r:id="rId46"/>
    <p:sldId id="273" r:id="rId47"/>
  </p:sldIdLst>
  <p:sldSz cx="12192000" cy="6858000"/>
  <p:notesSz cx="6858000" cy="9144000"/>
  <p:custDataLst>
    <p:tags r:id="rId5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866"/>
            <p14:sldId id="991"/>
            <p14:sldId id="363"/>
            <p14:sldId id="529"/>
            <p14:sldId id="576"/>
            <p14:sldId id="495"/>
            <p14:sldId id="496"/>
            <p14:sldId id="497"/>
            <p14:sldId id="535"/>
            <p14:sldId id="989"/>
            <p14:sldId id="500"/>
            <p14:sldId id="501"/>
            <p14:sldId id="502"/>
            <p14:sldId id="503"/>
            <p14:sldId id="504"/>
            <p14:sldId id="505"/>
            <p14:sldId id="506"/>
            <p14:sldId id="507"/>
            <p14:sldId id="508"/>
            <p14:sldId id="509"/>
            <p14:sldId id="510"/>
            <p14:sldId id="511"/>
            <p14:sldId id="512"/>
            <p14:sldId id="854"/>
            <p14:sldId id="988"/>
            <p14:sldId id="515"/>
            <p14:sldId id="516"/>
            <p14:sldId id="517"/>
            <p14:sldId id="518"/>
            <p14:sldId id="519"/>
            <p14:sldId id="520"/>
            <p14:sldId id="521"/>
            <p14:sldId id="522"/>
            <p14:sldId id="523"/>
            <p14:sldId id="524"/>
            <p14:sldId id="525"/>
            <p14:sldId id="526"/>
            <p14:sldId id="990"/>
            <p14:sldId id="964"/>
            <p14:sldId id="965"/>
            <p14:sldId id="530"/>
            <p14:sldId id="273"/>
          </p14:sldIdLst>
        </p14:section>
      </p14:sectionLst>
    </p:ext>
    <p:ext uri="{EFAFB233-063F-42B5-8137-9DF3F51BA10A}">
      <p15:sldGuideLst xmlns:p15="http://schemas.microsoft.com/office/powerpoint/2012/main">
        <p15:guide id="5" orient="horz" pos="799" userDrawn="1">
          <p15:clr>
            <a:srgbClr val="A4A3A4"/>
          </p15:clr>
        </p15:guide>
        <p15:guide id="7" pos="3840" userDrawn="1">
          <p15:clr>
            <a:srgbClr val="A4A3A4"/>
          </p15:clr>
        </p15:guide>
        <p15:guide id="8" pos="3940" userDrawn="1">
          <p15:clr>
            <a:srgbClr val="A4A3A4"/>
          </p15:clr>
        </p15:guide>
        <p15:guide id="9" pos="4040" userDrawn="1">
          <p15:clr>
            <a:srgbClr val="A4A3A4"/>
          </p15:clr>
        </p15:guide>
        <p15:guide id="10" orient="horz" pos="2160" userDrawn="1">
          <p15:clr>
            <a:srgbClr val="A4A3A4"/>
          </p15:clr>
        </p15:guide>
        <p15:guide id="11" pos="4140" userDrawn="1">
          <p15:clr>
            <a:srgbClr val="A4A3A4"/>
          </p15:clr>
        </p15:guide>
        <p15:guide id="12" orient="horz" pos="22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wip Majhi" initials="sk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3362" autoAdjust="0"/>
  </p:normalViewPr>
  <p:slideViewPr>
    <p:cSldViewPr>
      <p:cViewPr varScale="1">
        <p:scale>
          <a:sx n="74" d="100"/>
          <a:sy n="74" d="100"/>
        </p:scale>
        <p:origin x="252" y="60"/>
      </p:cViewPr>
      <p:guideLst>
        <p:guide orient="horz" pos="799"/>
        <p:guide pos="3840"/>
        <p:guide pos="3940"/>
        <p:guide pos="4040"/>
        <p:guide orient="horz" pos="2160"/>
        <p:guide pos="4140"/>
        <p:guide orient="horz" pos="226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25" d="100"/>
        <a:sy n="25" d="100"/>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rasia, Surabhi" userId="a448cc7b-a78b-41a6-a920-d976d776446c" providerId="ADAL" clId="{B942F04E-EE52-426F-B4C8-FC392945123B}"/>
    <pc:docChg chg="modSld">
      <pc:chgData name="Chaurasia, Surabhi" userId="a448cc7b-a78b-41a6-a920-d976d776446c" providerId="ADAL" clId="{B942F04E-EE52-426F-B4C8-FC392945123B}" dt="2022-09-12T06:44:18.527" v="13" actId="20577"/>
      <pc:docMkLst>
        <pc:docMk/>
      </pc:docMkLst>
      <pc:sldChg chg="modSp mod">
        <pc:chgData name="Chaurasia, Surabhi" userId="a448cc7b-a78b-41a6-a920-d976d776446c" providerId="ADAL" clId="{B942F04E-EE52-426F-B4C8-FC392945123B}" dt="2022-09-12T06:44:18.527" v="13" actId="20577"/>
        <pc:sldMkLst>
          <pc:docMk/>
          <pc:sldMk cId="1764493821" sldId="991"/>
        </pc:sldMkLst>
        <pc:spChg chg="mod">
          <ac:chgData name="Chaurasia, Surabhi" userId="a448cc7b-a78b-41a6-a920-d976d776446c" providerId="ADAL" clId="{B942F04E-EE52-426F-B4C8-FC392945123B}" dt="2022-09-12T06:44:18.527" v="13" actId="20577"/>
          <ac:spMkLst>
            <pc:docMk/>
            <pc:sldMk cId="1764493821" sldId="991"/>
            <ac:spMk id="50790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12/09/2022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12/09/2022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3983685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1698F795-AB3F-49F7-A695-FA3A2D71263A}"/>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E81322D-E072-4EFC-AA04-3B7472D65962}" type="slidenum">
              <a:rPr lang="en-US" altLang="en-US" sz="1400">
                <a:latin typeface="Arial" panose="020B0604020202020204" pitchFamily="34" charset="0"/>
              </a:rPr>
              <a:pPr eaLnBrk="1" hangingPunct="1">
                <a:spcBef>
                  <a:spcPct val="0"/>
                </a:spcBef>
              </a:pPr>
              <a:t>12</a:t>
            </a:fld>
            <a:endParaRPr lang="en-US" altLang="en-US" sz="1400">
              <a:latin typeface="Arial" panose="020B0604020202020204" pitchFamily="34" charset="0"/>
            </a:endParaRPr>
          </a:p>
        </p:txBody>
      </p:sp>
      <p:sp>
        <p:nvSpPr>
          <p:cNvPr id="35843" name="Rectangle 2">
            <a:extLst>
              <a:ext uri="{FF2B5EF4-FFF2-40B4-BE49-F238E27FC236}">
                <a16:creationId xmlns:a16="http://schemas.microsoft.com/office/drawing/2014/main" id="{CEE2A557-A5C0-4CC4-B4D2-DAA3DBC30BC6}"/>
              </a:ext>
            </a:extLst>
          </p:cNvPr>
          <p:cNvSpPr>
            <a:spLocks noGrp="1" noRot="1" noChangeAspect="1" noChangeArrowheads="1" noTextEdit="1"/>
          </p:cNvSpPr>
          <p:nvPr>
            <p:ph type="sldImg"/>
          </p:nvPr>
        </p:nvSpPr>
        <p:spPr>
          <a:xfrm>
            <a:off x="393700" y="692150"/>
            <a:ext cx="6070600" cy="3416300"/>
          </a:xfrm>
          <a:ln/>
        </p:spPr>
      </p:sp>
      <p:sp>
        <p:nvSpPr>
          <p:cNvPr id="35844" name="Rectangle 3">
            <a:extLst>
              <a:ext uri="{FF2B5EF4-FFF2-40B4-BE49-F238E27FC236}">
                <a16:creationId xmlns:a16="http://schemas.microsoft.com/office/drawing/2014/main" id="{2CFB0F41-20E7-4701-8705-6F92E2CD831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As a a purchaser you negotiate long term rebate/discount with vendors for the purchase of particular material or ranges of materials or services or punctual payment of vendor invoices or running promotions or contribution to the costs incurred in retail (for example, disposal costs). You create an agreement with vendor with agreed condition for a particular time period in the system. As the requirement  comes purchase orders created with vendor. Good receipts or service entry sheet is entered in the system as soon as the material received or service performed by the vendor. Vendor raises the invoice , purchaser/central clerks verify and enter the invoice by using logistic invoice verification functionality. At the time of invoice verification system checks that the conditions in  the purchase order is need to settle immediately. If condition need to settle immediately then system settle at the time of invoice verification otherwise update vendor business volume. At the end of agreement period or partial condition settlement time vendor business volume compared with vendor data. If there is any difference then agree on common business volume data with vendor and settle account.</a:t>
            </a:r>
          </a:p>
          <a:p>
            <a:pPr eaLnBrk="1" hangingPunct="1">
              <a:buFont typeface="Symbol" panose="05050102010706020507" pitchFamily="18" charset="2"/>
              <a:buChar char=""/>
            </a:pPr>
            <a:endParaRPr lang="en-US" altLang="en-US">
              <a:latin typeface="Arial" panose="020B0604020202020204" pitchFamily="34" charset="0"/>
            </a:endParaRPr>
          </a:p>
        </p:txBody>
      </p:sp>
    </p:spTree>
    <p:extLst>
      <p:ext uri="{BB962C8B-B14F-4D97-AF65-F5344CB8AC3E}">
        <p14:creationId xmlns:p14="http://schemas.microsoft.com/office/powerpoint/2010/main" val="3278446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AFF721DC-4810-4D9C-A17B-C04CC7C8C7F7}"/>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D225F58-B852-49AA-B613-FB5E0463918C}" type="slidenum">
              <a:rPr lang="en-US" altLang="en-US" sz="1400">
                <a:latin typeface="Arial" panose="020B0604020202020204" pitchFamily="34" charset="0"/>
              </a:rPr>
              <a:pPr eaLnBrk="1" hangingPunct="1">
                <a:spcBef>
                  <a:spcPct val="0"/>
                </a:spcBef>
              </a:pPr>
              <a:t>13</a:t>
            </a:fld>
            <a:endParaRPr lang="en-US" altLang="en-US" sz="1400">
              <a:latin typeface="Arial" panose="020B0604020202020204" pitchFamily="34" charset="0"/>
            </a:endParaRPr>
          </a:p>
        </p:txBody>
      </p:sp>
      <p:sp>
        <p:nvSpPr>
          <p:cNvPr id="37891" name="Rectangle 2">
            <a:extLst>
              <a:ext uri="{FF2B5EF4-FFF2-40B4-BE49-F238E27FC236}">
                <a16:creationId xmlns:a16="http://schemas.microsoft.com/office/drawing/2014/main" id="{6F5AC16F-5B7D-494B-96BB-3D7552719CEA}"/>
              </a:ext>
            </a:extLst>
          </p:cNvPr>
          <p:cNvSpPr>
            <a:spLocks noGrp="1" noRot="1" noChangeAspect="1" noChangeArrowheads="1" noTextEdit="1"/>
          </p:cNvSpPr>
          <p:nvPr>
            <p:ph type="sldImg"/>
          </p:nvPr>
        </p:nvSpPr>
        <p:spPr>
          <a:xfrm>
            <a:off x="393700" y="692150"/>
            <a:ext cx="6070600" cy="3416300"/>
          </a:xfrm>
          <a:ln/>
        </p:spPr>
      </p:sp>
      <p:sp>
        <p:nvSpPr>
          <p:cNvPr id="37892" name="Rectangle 3">
            <a:extLst>
              <a:ext uri="{FF2B5EF4-FFF2-40B4-BE49-F238E27FC236}">
                <a16:creationId xmlns:a16="http://schemas.microsoft.com/office/drawing/2014/main" id="{F0EF16E4-82D8-4A8E-A910-F36ACF24C16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88229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E0763CA-9115-4F15-A3EC-41BB718C9776}"/>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C6686BA-29EF-4427-8A27-44BD39BD65EE}" type="slidenum">
              <a:rPr lang="en-US" altLang="en-US" sz="1400">
                <a:latin typeface="Arial" panose="020B0604020202020204" pitchFamily="34" charset="0"/>
              </a:rPr>
              <a:pPr eaLnBrk="1" hangingPunct="1">
                <a:spcBef>
                  <a:spcPct val="0"/>
                </a:spcBef>
              </a:pPr>
              <a:t>14</a:t>
            </a:fld>
            <a:endParaRPr lang="en-US" altLang="en-US" sz="1400">
              <a:latin typeface="Arial" panose="020B0604020202020204" pitchFamily="34" charset="0"/>
            </a:endParaRPr>
          </a:p>
        </p:txBody>
      </p:sp>
      <p:sp>
        <p:nvSpPr>
          <p:cNvPr id="39939" name="Rectangle 2">
            <a:extLst>
              <a:ext uri="{FF2B5EF4-FFF2-40B4-BE49-F238E27FC236}">
                <a16:creationId xmlns:a16="http://schemas.microsoft.com/office/drawing/2014/main" id="{C6013E3A-4D2B-42E5-AA48-2D097E3AE844}"/>
              </a:ext>
            </a:extLst>
          </p:cNvPr>
          <p:cNvSpPr>
            <a:spLocks noGrp="1" noRot="1" noChangeAspect="1" noChangeArrowheads="1" noTextEdit="1"/>
          </p:cNvSpPr>
          <p:nvPr>
            <p:ph type="sldImg"/>
          </p:nvPr>
        </p:nvSpPr>
        <p:spPr>
          <a:xfrm>
            <a:off x="393700" y="692150"/>
            <a:ext cx="6070600" cy="3416300"/>
          </a:xfrm>
          <a:ln/>
        </p:spPr>
      </p:sp>
      <p:sp>
        <p:nvSpPr>
          <p:cNvPr id="39940" name="Rectangle 3">
            <a:extLst>
              <a:ext uri="{FF2B5EF4-FFF2-40B4-BE49-F238E27FC236}">
                <a16:creationId xmlns:a16="http://schemas.microsoft.com/office/drawing/2014/main" id="{655DD692-AE55-483F-9134-DEB6C8E8DD5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63511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C7FAAD55-B9F0-4EF1-8EF8-F8EBE78E74DB}"/>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AA8302A-7807-45C6-A0C8-BD91D4FF132F}" type="slidenum">
              <a:rPr lang="en-US" altLang="en-US" sz="1400">
                <a:latin typeface="Arial" panose="020B0604020202020204" pitchFamily="34" charset="0"/>
              </a:rPr>
              <a:pPr eaLnBrk="1" hangingPunct="1">
                <a:spcBef>
                  <a:spcPct val="0"/>
                </a:spcBef>
              </a:pPr>
              <a:t>15</a:t>
            </a:fld>
            <a:endParaRPr lang="en-US" altLang="en-US" sz="1400">
              <a:latin typeface="Arial" panose="020B0604020202020204" pitchFamily="34" charset="0"/>
            </a:endParaRPr>
          </a:p>
        </p:txBody>
      </p:sp>
      <p:sp>
        <p:nvSpPr>
          <p:cNvPr id="41987" name="Rectangle 2">
            <a:extLst>
              <a:ext uri="{FF2B5EF4-FFF2-40B4-BE49-F238E27FC236}">
                <a16:creationId xmlns:a16="http://schemas.microsoft.com/office/drawing/2014/main" id="{115634DD-DFFF-41D5-B0A2-2E3CBC50225D}"/>
              </a:ext>
            </a:extLst>
          </p:cNvPr>
          <p:cNvSpPr>
            <a:spLocks noGrp="1" noRot="1" noChangeAspect="1" noChangeArrowheads="1" noTextEdit="1"/>
          </p:cNvSpPr>
          <p:nvPr>
            <p:ph type="sldImg"/>
          </p:nvPr>
        </p:nvSpPr>
        <p:spPr>
          <a:xfrm>
            <a:off x="393700" y="692150"/>
            <a:ext cx="6070600" cy="3416300"/>
          </a:xfrm>
          <a:ln/>
        </p:spPr>
      </p:sp>
      <p:sp>
        <p:nvSpPr>
          <p:cNvPr id="41988" name="Rectangle 3">
            <a:extLst>
              <a:ext uri="{FF2B5EF4-FFF2-40B4-BE49-F238E27FC236}">
                <a16:creationId xmlns:a16="http://schemas.microsoft.com/office/drawing/2014/main" id="{45D40064-6536-4CEA-807C-40452B5753E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18094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F53B96D-91FD-42B6-A1BD-DFF105ED711C}"/>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A3E031C-E003-4D9A-A947-60098726097D}" type="slidenum">
              <a:rPr lang="en-US" altLang="en-US" sz="1400">
                <a:latin typeface="Arial" panose="020B0604020202020204" pitchFamily="34" charset="0"/>
              </a:rPr>
              <a:pPr eaLnBrk="1" hangingPunct="1">
                <a:spcBef>
                  <a:spcPct val="0"/>
                </a:spcBef>
              </a:pPr>
              <a:t>16</a:t>
            </a:fld>
            <a:endParaRPr lang="en-US" altLang="en-US" sz="1400">
              <a:latin typeface="Arial" panose="020B0604020202020204" pitchFamily="34" charset="0"/>
            </a:endParaRPr>
          </a:p>
        </p:txBody>
      </p:sp>
      <p:sp>
        <p:nvSpPr>
          <p:cNvPr id="44035" name="Rectangle 2">
            <a:extLst>
              <a:ext uri="{FF2B5EF4-FFF2-40B4-BE49-F238E27FC236}">
                <a16:creationId xmlns:a16="http://schemas.microsoft.com/office/drawing/2014/main" id="{2223C31E-370D-413A-A50F-9CEBBC2CEDBE}"/>
              </a:ext>
            </a:extLst>
          </p:cNvPr>
          <p:cNvSpPr>
            <a:spLocks noGrp="1" noRot="1" noChangeAspect="1" noChangeArrowheads="1" noTextEdit="1"/>
          </p:cNvSpPr>
          <p:nvPr>
            <p:ph type="sldImg"/>
          </p:nvPr>
        </p:nvSpPr>
        <p:spPr>
          <a:xfrm>
            <a:off x="393700" y="692150"/>
            <a:ext cx="6070600" cy="3416300"/>
          </a:xfrm>
          <a:ln/>
        </p:spPr>
      </p:sp>
      <p:sp>
        <p:nvSpPr>
          <p:cNvPr id="44036" name="Rectangle 3">
            <a:extLst>
              <a:ext uri="{FF2B5EF4-FFF2-40B4-BE49-F238E27FC236}">
                <a16:creationId xmlns:a16="http://schemas.microsoft.com/office/drawing/2014/main" id="{89CBE877-E668-4958-A830-0391A9E9A4E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14821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838354C-76EC-4F39-A1D3-14A88EC4FD2E}"/>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27CDC87-B25F-4994-8ACB-42880DBA8409}" type="slidenum">
              <a:rPr lang="en-US" altLang="en-US" sz="1400">
                <a:latin typeface="Arial" panose="020B0604020202020204" pitchFamily="34" charset="0"/>
              </a:rPr>
              <a:pPr eaLnBrk="1" hangingPunct="1">
                <a:spcBef>
                  <a:spcPct val="0"/>
                </a:spcBef>
              </a:pPr>
              <a:t>17</a:t>
            </a:fld>
            <a:endParaRPr lang="en-US" altLang="en-US" sz="1400">
              <a:latin typeface="Arial" panose="020B0604020202020204" pitchFamily="34" charset="0"/>
            </a:endParaRPr>
          </a:p>
        </p:txBody>
      </p:sp>
      <p:sp>
        <p:nvSpPr>
          <p:cNvPr id="46083" name="Rectangle 2">
            <a:extLst>
              <a:ext uri="{FF2B5EF4-FFF2-40B4-BE49-F238E27FC236}">
                <a16:creationId xmlns:a16="http://schemas.microsoft.com/office/drawing/2014/main" id="{1EFAA1B9-1343-4A2C-94E9-CA4BDBCE98B2}"/>
              </a:ext>
            </a:extLst>
          </p:cNvPr>
          <p:cNvSpPr>
            <a:spLocks noGrp="1" noRot="1" noChangeAspect="1" noChangeArrowheads="1" noTextEdit="1"/>
          </p:cNvSpPr>
          <p:nvPr>
            <p:ph type="sldImg"/>
          </p:nvPr>
        </p:nvSpPr>
        <p:spPr>
          <a:xfrm>
            <a:off x="393700" y="692150"/>
            <a:ext cx="6070600" cy="3416300"/>
          </a:xfrm>
          <a:ln/>
        </p:spPr>
      </p:sp>
      <p:sp>
        <p:nvSpPr>
          <p:cNvPr id="46084" name="Rectangle 3">
            <a:extLst>
              <a:ext uri="{FF2B5EF4-FFF2-40B4-BE49-F238E27FC236}">
                <a16:creationId xmlns:a16="http://schemas.microsoft.com/office/drawing/2014/main" id="{75F9733A-74F7-4A2B-A1AE-84477FD18AE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Periodic conditions are settled at the end of period. At the end of specific period rebate/discount is calculated on the total business volume done with vendor in that particular period. In final settlement total business volume done with vendor during the arrangement period is calculated (volume which are already settled periodically also consider) and rebate/discount is calculated as per main condition. The rebate/discount that is achieved in periodic settlement is deducted from total rebate/discount and remaining amount is settle as the final settlement. </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In the above example </a:t>
            </a:r>
          </a:p>
          <a:p>
            <a:pPr eaLnBrk="1" hangingPunct="1"/>
            <a:r>
              <a:rPr lang="en-US" altLang="en-US">
                <a:latin typeface="Arial" panose="020B0604020202020204" pitchFamily="34" charset="0"/>
              </a:rPr>
              <a:t>In Q1(Jan to Mar) total business volume =$9400 Hence rebate/discount= 9400*0.02=$188</a:t>
            </a:r>
          </a:p>
          <a:p>
            <a:pPr eaLnBrk="1" hangingPunct="1"/>
            <a:r>
              <a:rPr lang="en-US" altLang="en-US">
                <a:latin typeface="Arial" panose="020B0604020202020204" pitchFamily="34" charset="0"/>
              </a:rPr>
              <a:t>In Q2(April to Jun) total business volume =$11800 Hence rebate/discount= 11800*0.02=$236</a:t>
            </a:r>
          </a:p>
          <a:p>
            <a:pPr eaLnBrk="1" hangingPunct="1"/>
            <a:r>
              <a:rPr lang="en-US" altLang="en-US">
                <a:latin typeface="Arial" panose="020B0604020202020204" pitchFamily="34" charset="0"/>
              </a:rPr>
              <a:t>In the total arrangement period (jan to Jun) total business volume= $21200. As the process of final settlement this volume in the range of discount 3%</a:t>
            </a:r>
          </a:p>
          <a:p>
            <a:pPr eaLnBrk="1" hangingPunct="1"/>
            <a:r>
              <a:rPr lang="en-US" altLang="en-US">
                <a:latin typeface="Arial" panose="020B0604020202020204" pitchFamily="34" charset="0"/>
              </a:rPr>
              <a:t>Hence total rebate/discount=21200*0.03=$636. As $235 and $188 are already settled in periodic settlement </a:t>
            </a:r>
          </a:p>
          <a:p>
            <a:pPr eaLnBrk="1" hangingPunct="1"/>
            <a:r>
              <a:rPr lang="en-US" altLang="en-US">
                <a:latin typeface="Arial" panose="020B0604020202020204" pitchFamily="34" charset="0"/>
              </a:rPr>
              <a:t>hence final settlement rebate/discount =636-236-188=$212.</a:t>
            </a: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96407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20CCB88-9E29-463A-A2C7-BEA6FE8D6552}"/>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6C2453F-E349-4C73-AD61-E8ADA4956FD0}" type="slidenum">
              <a:rPr lang="en-US" altLang="en-US" sz="1400">
                <a:latin typeface="Arial" panose="020B0604020202020204" pitchFamily="34" charset="0"/>
              </a:rPr>
              <a:pPr eaLnBrk="1" hangingPunct="1">
                <a:spcBef>
                  <a:spcPct val="0"/>
                </a:spcBef>
              </a:pPr>
              <a:t>18</a:t>
            </a:fld>
            <a:endParaRPr lang="en-US" altLang="en-US" sz="1400">
              <a:latin typeface="Arial" panose="020B0604020202020204" pitchFamily="34" charset="0"/>
            </a:endParaRPr>
          </a:p>
        </p:txBody>
      </p:sp>
      <p:sp>
        <p:nvSpPr>
          <p:cNvPr id="48131" name="Rectangle 2">
            <a:extLst>
              <a:ext uri="{FF2B5EF4-FFF2-40B4-BE49-F238E27FC236}">
                <a16:creationId xmlns:a16="http://schemas.microsoft.com/office/drawing/2014/main" id="{1C75DAF7-A82C-4D2A-ABFA-72BE2CAA0018}"/>
              </a:ext>
            </a:extLst>
          </p:cNvPr>
          <p:cNvSpPr>
            <a:spLocks noGrp="1" noRot="1" noChangeAspect="1" noChangeArrowheads="1" noTextEdit="1"/>
          </p:cNvSpPr>
          <p:nvPr>
            <p:ph type="sldImg"/>
          </p:nvPr>
        </p:nvSpPr>
        <p:spPr>
          <a:xfrm>
            <a:off x="393700" y="692150"/>
            <a:ext cx="6070600" cy="3416300"/>
          </a:xfrm>
          <a:ln/>
        </p:spPr>
      </p:sp>
      <p:sp>
        <p:nvSpPr>
          <p:cNvPr id="48132" name="Rectangle 3">
            <a:extLst>
              <a:ext uri="{FF2B5EF4-FFF2-40B4-BE49-F238E27FC236}">
                <a16:creationId xmlns:a16="http://schemas.microsoft.com/office/drawing/2014/main" id="{7C04F1A0-8399-477F-BE4A-C4AAA62307F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Arial" panose="020B0604020202020204" pitchFamily="34" charset="0"/>
              </a:rPr>
              <a:t>Prerequisites for any type of settlement is that condition should be due for settlement and all business volume data should be updated.</a:t>
            </a:r>
          </a:p>
          <a:p>
            <a:pPr eaLnBrk="1" hangingPunct="1"/>
            <a:r>
              <a:rPr lang="en-US" altLang="en-US" sz="1000">
                <a:latin typeface="Arial" panose="020B0604020202020204" pitchFamily="34" charset="0"/>
              </a:rPr>
              <a:t>All periodic conditions at the end of period are settle at the end of period by partial settlement. There is no  updation of business volume data is possible in condition record once conditions are settled.</a:t>
            </a:r>
          </a:p>
          <a:p>
            <a:pPr eaLnBrk="1" hangingPunct="1"/>
            <a:r>
              <a:rPr lang="en-US" altLang="en-US" sz="1000">
                <a:latin typeface="Arial" panose="020B0604020202020204" pitchFamily="34" charset="0"/>
              </a:rPr>
              <a:t>At the time of final settlement (at the end of rebate arrangement validity period) all business volume data (which are due for settlement or which already settle in partial settlement or in interim settlement) are consider. Total Rebate/Discount is calculated on total business volume data on the basis of main condition and rebate/discount which is already settle in partial or interim settlement is deducted from total rebate/discount. Remain amount is settle as final settlement. Once final settlement is done it is not possible to update any business volume.</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Conditions entered in the rebate arrangement is used in price determination at the time of purchase order creation.</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It is possible to settle conditions that are due to settle at the end of certain period ,  before the end of period. Example certain conditions are due to settle at the end of Q3 (31</a:t>
            </a:r>
            <a:r>
              <a:rPr lang="en-US" altLang="en-US" sz="1000" baseline="30000">
                <a:latin typeface="Arial" panose="020B0604020202020204" pitchFamily="34" charset="0"/>
              </a:rPr>
              <a:t>st</a:t>
            </a:r>
            <a:r>
              <a:rPr lang="en-US" altLang="en-US" sz="1000">
                <a:latin typeface="Arial" panose="020B0604020202020204" pitchFamily="34" charset="0"/>
              </a:rPr>
              <a:t> Sept 2007) but due to some reason you want to settle on 15</a:t>
            </a:r>
            <a:r>
              <a:rPr lang="en-US" altLang="en-US" sz="1000" baseline="30000">
                <a:latin typeface="Arial" panose="020B0604020202020204" pitchFamily="34" charset="0"/>
              </a:rPr>
              <a:t>th</a:t>
            </a:r>
            <a:r>
              <a:rPr lang="en-US" altLang="en-US" sz="1000">
                <a:latin typeface="Arial" panose="020B0604020202020204" pitchFamily="34" charset="0"/>
              </a:rPr>
              <a:t> Aug. In this case business volume done up to 15</a:t>
            </a:r>
            <a:r>
              <a:rPr lang="en-US" altLang="en-US" sz="1000" baseline="30000">
                <a:latin typeface="Arial" panose="020B0604020202020204" pitchFamily="34" charset="0"/>
              </a:rPr>
              <a:t>th</a:t>
            </a:r>
            <a:r>
              <a:rPr lang="en-US" altLang="en-US" sz="1000">
                <a:latin typeface="Arial" panose="020B0604020202020204" pitchFamily="34" charset="0"/>
              </a:rPr>
              <a:t> Aug is consider and putting settlement date 31</a:t>
            </a:r>
            <a:r>
              <a:rPr lang="en-US" altLang="en-US" sz="1000" baseline="30000">
                <a:latin typeface="Arial" panose="020B0604020202020204" pitchFamily="34" charset="0"/>
              </a:rPr>
              <a:t>st</a:t>
            </a:r>
            <a:r>
              <a:rPr lang="en-US" altLang="en-US" sz="1000">
                <a:latin typeface="Arial" panose="020B0604020202020204" pitchFamily="34" charset="0"/>
              </a:rPr>
              <a:t> Sept rebate/discount is settled. It is possible to update business volume after settlement. Remaining business volume consider at the time of partial or final settlement.</a:t>
            </a:r>
          </a:p>
          <a:p>
            <a:pPr eaLnBrk="1" hangingPunct="1"/>
            <a:endParaRPr lang="en-US" altLang="en-US" sz="1000">
              <a:latin typeface="Arial" panose="020B0604020202020204" pitchFamily="34" charset="0"/>
            </a:endParaRPr>
          </a:p>
          <a:p>
            <a:pPr eaLnBrk="1" hangingPunct="1"/>
            <a:endParaRPr lang="en-US" altLang="en-US" sz="1000">
              <a:latin typeface="Arial" panose="020B0604020202020204" pitchFamily="34" charset="0"/>
            </a:endParaRPr>
          </a:p>
          <a:p>
            <a:pPr eaLnBrk="1" hangingPunct="1"/>
            <a:endParaRPr lang="en-US" altLang="en-US" sz="1000">
              <a:latin typeface="Arial" panose="020B0604020202020204" pitchFamily="34" charset="0"/>
            </a:endParaRPr>
          </a:p>
        </p:txBody>
      </p:sp>
    </p:spTree>
    <p:extLst>
      <p:ext uri="{BB962C8B-B14F-4D97-AF65-F5344CB8AC3E}">
        <p14:creationId xmlns:p14="http://schemas.microsoft.com/office/powerpoint/2010/main" val="2832401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F923AC6-7282-4A36-B62A-8DE0FDB13891}"/>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DA40A2B-B5E7-46BC-899A-4AC35FD18669}" type="slidenum">
              <a:rPr lang="en-US" altLang="en-US" sz="1400">
                <a:latin typeface="Arial" panose="020B0604020202020204" pitchFamily="34" charset="0"/>
              </a:rPr>
              <a:pPr eaLnBrk="1" hangingPunct="1">
                <a:spcBef>
                  <a:spcPct val="0"/>
                </a:spcBef>
              </a:pPr>
              <a:t>19</a:t>
            </a:fld>
            <a:endParaRPr lang="en-US" altLang="en-US" sz="1400">
              <a:latin typeface="Arial" panose="020B0604020202020204" pitchFamily="34" charset="0"/>
            </a:endParaRPr>
          </a:p>
        </p:txBody>
      </p:sp>
      <p:sp>
        <p:nvSpPr>
          <p:cNvPr id="50179" name="Rectangle 2">
            <a:extLst>
              <a:ext uri="{FF2B5EF4-FFF2-40B4-BE49-F238E27FC236}">
                <a16:creationId xmlns:a16="http://schemas.microsoft.com/office/drawing/2014/main" id="{C79A732F-C5F4-404F-A553-4C0FE9B815D2}"/>
              </a:ext>
            </a:extLst>
          </p:cNvPr>
          <p:cNvSpPr>
            <a:spLocks noGrp="1" noRot="1" noChangeAspect="1" noChangeArrowheads="1" noTextEdit="1"/>
          </p:cNvSpPr>
          <p:nvPr>
            <p:ph type="sldImg"/>
          </p:nvPr>
        </p:nvSpPr>
        <p:spPr>
          <a:xfrm>
            <a:off x="393700" y="692150"/>
            <a:ext cx="6070600" cy="3416300"/>
          </a:xfrm>
          <a:ln/>
        </p:spPr>
      </p:sp>
      <p:sp>
        <p:nvSpPr>
          <p:cNvPr id="50180" name="Rectangle 3">
            <a:extLst>
              <a:ext uri="{FF2B5EF4-FFF2-40B4-BE49-F238E27FC236}">
                <a16:creationId xmlns:a16="http://schemas.microsoft.com/office/drawing/2014/main" id="{A2D09C50-2F75-4358-BE92-AED6492109D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Rebate arrangement is the combination of conditions which are applied on good or vendor sub range or organizational unit. These conditions can be one time condition or periodic condition. Each rebate arrangement has arrangement type which controls validity period of arrangement, settlement calendar, payment method, allowed conditions, settlement type (debit side or credit side) and area of application of condition.</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Before creating rebate arrangement in system “subsequent settlement “ indicator must be set in vendor master record. Material must be present in the system. Condition with all necessary information (exp area of application and settlement frequency) must be created.</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It is possible to extend existing rebate arrangement to increase validity period.</a:t>
            </a:r>
          </a:p>
        </p:txBody>
      </p:sp>
    </p:spTree>
    <p:extLst>
      <p:ext uri="{BB962C8B-B14F-4D97-AF65-F5344CB8AC3E}">
        <p14:creationId xmlns:p14="http://schemas.microsoft.com/office/powerpoint/2010/main" val="4005122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35C67E1-7D31-4925-9CA7-264E7375CF0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F720741-5047-4B65-81F6-537F6D33E3E1}" type="slidenum">
              <a:rPr lang="en-US" altLang="en-US" sz="1400">
                <a:latin typeface="Arial" panose="020B0604020202020204" pitchFamily="34" charset="0"/>
              </a:rPr>
              <a:pPr eaLnBrk="1" hangingPunct="1">
                <a:spcBef>
                  <a:spcPct val="0"/>
                </a:spcBef>
              </a:pPr>
              <a:t>20</a:t>
            </a:fld>
            <a:endParaRPr lang="en-US" altLang="en-US" sz="1400">
              <a:latin typeface="Arial" panose="020B0604020202020204" pitchFamily="34" charset="0"/>
            </a:endParaRPr>
          </a:p>
        </p:txBody>
      </p:sp>
      <p:sp>
        <p:nvSpPr>
          <p:cNvPr id="52227" name="Rectangle 2">
            <a:extLst>
              <a:ext uri="{FF2B5EF4-FFF2-40B4-BE49-F238E27FC236}">
                <a16:creationId xmlns:a16="http://schemas.microsoft.com/office/drawing/2014/main" id="{E1D1897A-26D5-423B-B823-1026D31C9585}"/>
              </a:ext>
            </a:extLst>
          </p:cNvPr>
          <p:cNvSpPr>
            <a:spLocks noGrp="1" noRot="1" noChangeAspect="1" noChangeArrowheads="1" noTextEdit="1"/>
          </p:cNvSpPr>
          <p:nvPr>
            <p:ph type="sldImg"/>
          </p:nvPr>
        </p:nvSpPr>
        <p:spPr>
          <a:xfrm>
            <a:off x="393700" y="692150"/>
            <a:ext cx="6070600" cy="3416300"/>
          </a:xfrm>
          <a:ln/>
        </p:spPr>
      </p:sp>
      <p:sp>
        <p:nvSpPr>
          <p:cNvPr id="52228" name="Rectangle 3">
            <a:extLst>
              <a:ext uri="{FF2B5EF4-FFF2-40B4-BE49-F238E27FC236}">
                <a16:creationId xmlns:a16="http://schemas.microsoft.com/office/drawing/2014/main" id="{D2E84393-739C-4284-B8A7-37E8A049624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Retrospective rebate arrangement is created when discount or rebate negotiated with vendor after doing some business and the previous business volume also considered under these rebate/discount conditions. </a:t>
            </a:r>
          </a:p>
          <a:p>
            <a:pPr eaLnBrk="1" hangingPunct="1"/>
            <a:r>
              <a:rPr lang="en-US" altLang="en-US">
                <a:latin typeface="Arial" panose="020B0604020202020204" pitchFamily="34" charset="0"/>
              </a:rPr>
              <a:t>Example you agreed with vendor for periodic rebate of 2% every quarter w.e.f 01.01.2007 on 01.04.2007 . You create rebate arrangement in system on 02.04.2007. But before creating rebate arrangement following is the situation of business volume done with vendor</a:t>
            </a:r>
          </a:p>
          <a:p>
            <a:pPr eaLnBrk="1" hangingPunct="1"/>
            <a:r>
              <a:rPr lang="en-US" altLang="en-US">
                <a:latin typeface="Arial" panose="020B0604020202020204" pitchFamily="34" charset="0"/>
              </a:rPr>
              <a:t>PO of value $ 100 is created on 20.01.2007</a:t>
            </a:r>
          </a:p>
          <a:p>
            <a:pPr eaLnBrk="1" hangingPunct="1"/>
            <a:r>
              <a:rPr lang="en-US" altLang="en-US">
                <a:latin typeface="Arial" panose="020B0604020202020204" pitchFamily="34" charset="0"/>
              </a:rPr>
              <a:t>.</a:t>
            </a:r>
          </a:p>
          <a:p>
            <a:pPr eaLnBrk="1" hangingPunct="1"/>
            <a:r>
              <a:rPr lang="en-US" altLang="en-US">
                <a:latin typeface="Arial" panose="020B0604020202020204" pitchFamily="34" charset="0"/>
              </a:rPr>
              <a:t>.</a:t>
            </a:r>
          </a:p>
          <a:p>
            <a:pPr eaLnBrk="1" hangingPunct="1"/>
            <a:r>
              <a:rPr lang="en-US" altLang="en-US">
                <a:latin typeface="Arial" panose="020B0604020202020204" pitchFamily="34" charset="0"/>
              </a:rPr>
              <a:t>Po of value $ 150 is created on 01.04.2007</a:t>
            </a:r>
          </a:p>
          <a:p>
            <a:pPr eaLnBrk="1" hangingPunct="1"/>
            <a:r>
              <a:rPr lang="en-US" altLang="en-US">
                <a:latin typeface="Arial" panose="020B0604020202020204" pitchFamily="34" charset="0"/>
              </a:rPr>
              <a:t>For all these above PO’s rebate conditions are not taken in price determination and condition record is not updated. Hence after creating rebate arrangement need to update condition record subsequently. </a:t>
            </a:r>
          </a:p>
          <a:p>
            <a:pPr eaLnBrk="1" hangingPunct="1"/>
            <a:r>
              <a:rPr lang="en-US" altLang="en-US">
                <a:latin typeface="Arial" panose="020B0604020202020204" pitchFamily="34" charset="0"/>
              </a:rPr>
              <a:t>PO created after 02.04.2007 will include rebate condition in price determination and update condition record at Po creation time.</a:t>
            </a:r>
          </a:p>
        </p:txBody>
      </p:sp>
    </p:spTree>
    <p:extLst>
      <p:ext uri="{BB962C8B-B14F-4D97-AF65-F5344CB8AC3E}">
        <p14:creationId xmlns:p14="http://schemas.microsoft.com/office/powerpoint/2010/main" val="2123423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64DDECE5-BA51-40F9-B490-1EFDA1B185EE}"/>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698960A-E050-4A1B-AD5C-D881A2FFEC47}" type="slidenum">
              <a:rPr lang="en-US" altLang="en-US" sz="1400">
                <a:latin typeface="Arial" panose="020B0604020202020204" pitchFamily="34" charset="0"/>
              </a:rPr>
              <a:pPr eaLnBrk="1" hangingPunct="1">
                <a:spcBef>
                  <a:spcPct val="0"/>
                </a:spcBef>
              </a:pPr>
              <a:t>21</a:t>
            </a:fld>
            <a:endParaRPr lang="en-US" altLang="en-US" sz="1400">
              <a:latin typeface="Arial" panose="020B0604020202020204" pitchFamily="34" charset="0"/>
            </a:endParaRPr>
          </a:p>
        </p:txBody>
      </p:sp>
      <p:sp>
        <p:nvSpPr>
          <p:cNvPr id="54275" name="Rectangle 2">
            <a:extLst>
              <a:ext uri="{FF2B5EF4-FFF2-40B4-BE49-F238E27FC236}">
                <a16:creationId xmlns:a16="http://schemas.microsoft.com/office/drawing/2014/main" id="{6C0F565B-AE75-44F0-87AA-A2E2911C3AF1}"/>
              </a:ext>
            </a:extLst>
          </p:cNvPr>
          <p:cNvSpPr>
            <a:spLocks noGrp="1" noRot="1" noChangeAspect="1" noChangeArrowheads="1" noTextEdit="1"/>
          </p:cNvSpPr>
          <p:nvPr>
            <p:ph type="sldImg"/>
          </p:nvPr>
        </p:nvSpPr>
        <p:spPr>
          <a:xfrm>
            <a:off x="393700" y="692150"/>
            <a:ext cx="6070600" cy="3416300"/>
          </a:xfrm>
          <a:ln/>
        </p:spPr>
      </p:sp>
      <p:sp>
        <p:nvSpPr>
          <p:cNvPr id="54276" name="Rectangle 3">
            <a:extLst>
              <a:ext uri="{FF2B5EF4-FFF2-40B4-BE49-F238E27FC236}">
                <a16:creationId xmlns:a16="http://schemas.microsoft.com/office/drawing/2014/main" id="{EC35FBE4-71E3-4F50-B303-05FB85DD6D5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Business volume done with vendor is updated by money value or quantity or weight or volume at the time of PO/GR/IR. In all cases business volume updated by money value. </a:t>
            </a:r>
          </a:p>
          <a:p>
            <a:pPr eaLnBrk="1" hangingPunct="1"/>
            <a:r>
              <a:rPr lang="en-US" altLang="en-US">
                <a:latin typeface="Arial" panose="020B0604020202020204" pitchFamily="34" charset="0"/>
              </a:rPr>
              <a:t>In case of updating at PO time business volume update at delivery date. Condition record updated for valid conditions at the PO creation time.</a:t>
            </a:r>
          </a:p>
          <a:p>
            <a:pPr eaLnBrk="1" hangingPunct="1"/>
            <a:r>
              <a:rPr lang="en-US" altLang="en-US">
                <a:latin typeface="Arial" panose="020B0604020202020204" pitchFamily="34" charset="0"/>
              </a:rPr>
              <a:t>In case of updating at GR time business volume update on document date. Time independent condition in Po use as the basis of business volume update. If Good receipt date is described as pricing date category then new price determination carried out at GR time and business volume data updated.</a:t>
            </a:r>
          </a:p>
          <a:p>
            <a:pPr eaLnBrk="1" hangingPunct="1"/>
            <a:r>
              <a:rPr lang="en-US" altLang="en-US">
                <a:latin typeface="Arial" panose="020B0604020202020204" pitchFamily="34" charset="0"/>
              </a:rPr>
              <a:t>In case of invoice receipt time business volume data updated on invoice receipt date either by verified invoice data or by PO data.</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In all the case business volume data updated for good as well as on organization level in all the currency specified in arrangement for main rebate condition, rebate arrangement currency or scale currency and in all units.</a:t>
            </a:r>
          </a:p>
          <a:p>
            <a:pPr eaLnBrk="1" hangingPunct="1"/>
            <a:r>
              <a:rPr lang="en-US" altLang="en-US">
                <a:latin typeface="Arial" panose="020B0604020202020204" pitchFamily="34" charset="0"/>
              </a:rPr>
              <a:t> Note Business volume data is not updated for consignment process, pipeline procurement, credit memo or invoice without purchase order.</a:t>
            </a:r>
          </a:p>
        </p:txBody>
      </p:sp>
    </p:spTree>
    <p:extLst>
      <p:ext uri="{BB962C8B-B14F-4D97-AF65-F5344CB8AC3E}">
        <p14:creationId xmlns:p14="http://schemas.microsoft.com/office/powerpoint/2010/main" val="247311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393700" y="692150"/>
            <a:ext cx="6070600" cy="3416300"/>
          </a:xfrm>
          <a:ln/>
        </p:spPr>
      </p:sp>
      <p:sp>
        <p:nvSpPr>
          <p:cNvPr id="86019" name="Rectangle 3"/>
          <p:cNvSpPr>
            <a:spLocks noGrp="1" noChangeArrowheads="1"/>
          </p:cNvSpPr>
          <p:nvPr>
            <p:ph type="body" idx="1"/>
          </p:nvPr>
        </p:nvSpPr>
        <p:spPr>
          <a:noFill/>
          <a:ln w="9525"/>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p:txBody>
      </p:sp>
    </p:spTree>
    <p:extLst>
      <p:ext uri="{BB962C8B-B14F-4D97-AF65-F5344CB8AC3E}">
        <p14:creationId xmlns:p14="http://schemas.microsoft.com/office/powerpoint/2010/main" val="304235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E5D6202D-E806-4C38-AC4A-F8C867E207DE}"/>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FA3E927-EB45-4B93-90C0-967F0465655A}" type="slidenum">
              <a:rPr lang="en-US" altLang="en-US" sz="1400">
                <a:latin typeface="Arial" panose="020B0604020202020204" pitchFamily="34" charset="0"/>
              </a:rPr>
              <a:pPr eaLnBrk="1" hangingPunct="1">
                <a:spcBef>
                  <a:spcPct val="0"/>
                </a:spcBef>
              </a:pPr>
              <a:t>22</a:t>
            </a:fld>
            <a:endParaRPr lang="en-US" altLang="en-US" sz="1400">
              <a:latin typeface="Arial" panose="020B0604020202020204" pitchFamily="34" charset="0"/>
            </a:endParaRPr>
          </a:p>
        </p:txBody>
      </p:sp>
      <p:sp>
        <p:nvSpPr>
          <p:cNvPr id="56323" name="Rectangle 2">
            <a:extLst>
              <a:ext uri="{FF2B5EF4-FFF2-40B4-BE49-F238E27FC236}">
                <a16:creationId xmlns:a16="http://schemas.microsoft.com/office/drawing/2014/main" id="{BF88D641-30F3-4061-BED8-6773857240BC}"/>
              </a:ext>
            </a:extLst>
          </p:cNvPr>
          <p:cNvSpPr>
            <a:spLocks noGrp="1" noRot="1" noChangeAspect="1" noChangeArrowheads="1" noTextEdit="1"/>
          </p:cNvSpPr>
          <p:nvPr>
            <p:ph type="sldImg"/>
          </p:nvPr>
        </p:nvSpPr>
        <p:spPr>
          <a:xfrm>
            <a:off x="393700" y="692150"/>
            <a:ext cx="6070600" cy="3416300"/>
          </a:xfrm>
          <a:ln/>
        </p:spPr>
      </p:sp>
      <p:sp>
        <p:nvSpPr>
          <p:cNvPr id="56324" name="Rectangle 3">
            <a:extLst>
              <a:ext uri="{FF2B5EF4-FFF2-40B4-BE49-F238E27FC236}">
                <a16:creationId xmlns:a16="http://schemas.microsoft.com/office/drawing/2014/main" id="{CF750613-1F46-4782-B4D0-88B2B9B9F47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65332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26747FC9-2151-4090-9A9A-29A159ED6588}"/>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F67A493-92BE-45A8-80E2-294B1741D2E8}" type="slidenum">
              <a:rPr lang="en-US" altLang="en-US" sz="1400">
                <a:latin typeface="Arial" panose="020B0604020202020204" pitchFamily="34" charset="0"/>
              </a:rPr>
              <a:pPr eaLnBrk="1" hangingPunct="1">
                <a:spcBef>
                  <a:spcPct val="0"/>
                </a:spcBef>
              </a:pPr>
              <a:t>23</a:t>
            </a:fld>
            <a:endParaRPr lang="en-US" altLang="en-US" sz="1400">
              <a:latin typeface="Arial" panose="020B0604020202020204" pitchFamily="34" charset="0"/>
            </a:endParaRPr>
          </a:p>
        </p:txBody>
      </p:sp>
      <p:sp>
        <p:nvSpPr>
          <p:cNvPr id="58371" name="Rectangle 2">
            <a:extLst>
              <a:ext uri="{FF2B5EF4-FFF2-40B4-BE49-F238E27FC236}">
                <a16:creationId xmlns:a16="http://schemas.microsoft.com/office/drawing/2014/main" id="{E6681133-B4E1-4992-8830-77CDE6DD56D3}"/>
              </a:ext>
            </a:extLst>
          </p:cNvPr>
          <p:cNvSpPr>
            <a:spLocks noGrp="1" noRot="1" noChangeAspect="1" noChangeArrowheads="1" noTextEdit="1"/>
          </p:cNvSpPr>
          <p:nvPr>
            <p:ph type="sldImg"/>
          </p:nvPr>
        </p:nvSpPr>
        <p:spPr>
          <a:xfrm>
            <a:off x="393700" y="692150"/>
            <a:ext cx="6070600" cy="3416300"/>
          </a:xfrm>
          <a:ln/>
        </p:spPr>
      </p:sp>
      <p:sp>
        <p:nvSpPr>
          <p:cNvPr id="58372" name="Rectangle 3">
            <a:extLst>
              <a:ext uri="{FF2B5EF4-FFF2-40B4-BE49-F238E27FC236}">
                <a16:creationId xmlns:a16="http://schemas.microsoft.com/office/drawing/2014/main" id="{DAA19F5B-06C4-4B17-AB68-3B54C798A0E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latin typeface="Arial" panose="020B0604020202020204" pitchFamily="34" charset="0"/>
              </a:rPr>
              <a:t>As the business volume data recorded by you and by vendor may be differ because both may have different fiscal year in this situation to avoid conflict and settle vendor account business volume comparison carried out. In business volume comparison business data compare at different aggregation level like on plant level or on vendor level or monthly business volume with vendor etc. After business volume comparison you and vendor agreed on common business volume data and settle vendor and your account in account settlement procedure.</a:t>
            </a:r>
          </a:p>
          <a:p>
            <a:pPr marL="228600" indent="-228600" eaLnBrk="1" hangingPunct="1"/>
            <a:r>
              <a:rPr lang="en-US" altLang="en-US">
                <a:latin typeface="Arial" panose="020B0604020202020204" pitchFamily="34" charset="0"/>
              </a:rPr>
              <a:t>Prerequisites for business volume comparison are:</a:t>
            </a:r>
          </a:p>
          <a:p>
            <a:pPr marL="228600" indent="-228600" eaLnBrk="1" hangingPunct="1">
              <a:buFontTx/>
              <a:buAutoNum type="arabicParenBoth"/>
            </a:pPr>
            <a:r>
              <a:rPr lang="en-US" altLang="en-US">
                <a:latin typeface="Arial" panose="020B0604020202020204" pitchFamily="34" charset="0"/>
              </a:rPr>
              <a:t>Business volume comparison type should be define in arrangement type. It means in arrangement type it should be define whether business volume comparison is allowed or mandatory for settlement of periodic or main condition. It should also defined how to handle business volume done after business volume comparison in settlement accounting</a:t>
            </a:r>
          </a:p>
          <a:p>
            <a:pPr marL="228600" indent="-228600" eaLnBrk="1" hangingPunct="1">
              <a:buFontTx/>
              <a:buAutoNum type="arabicParenBoth"/>
            </a:pPr>
            <a:r>
              <a:rPr lang="en-US" altLang="en-US">
                <a:latin typeface="Arial" panose="020B0604020202020204" pitchFamily="34" charset="0"/>
              </a:rPr>
              <a:t>Business volume tolerance group should be define in arrangement type and should be assign to user group. Business volume tolerance group gives th guideline to compare business volume for periodic or main condition.</a:t>
            </a:r>
          </a:p>
          <a:p>
            <a:pPr marL="228600" indent="-228600" eaLnBrk="1" hangingPunct="1">
              <a:buFontTx/>
              <a:buAutoNum type="arabicParenBoth"/>
            </a:pPr>
            <a:r>
              <a:rPr lang="en-US" altLang="en-US">
                <a:latin typeface="Arial" panose="020B0604020202020204" pitchFamily="34" charset="0"/>
              </a:rPr>
              <a:t>It should be define in arrangement type at which level business volume data should be entered.</a:t>
            </a:r>
          </a:p>
          <a:p>
            <a:pPr marL="228600" indent="-228600" eaLnBrk="1" hangingPunct="1">
              <a:buFontTx/>
              <a:buAutoNum type="arabicParenBoth"/>
            </a:pPr>
            <a:endParaRPr lang="en-US" altLang="en-US">
              <a:latin typeface="Arial" panose="020B0604020202020204" pitchFamily="34" charset="0"/>
            </a:endParaRPr>
          </a:p>
          <a:p>
            <a:pPr marL="228600" indent="-228600" eaLnBrk="1" hangingPunct="1">
              <a:buFontTx/>
              <a:buAutoNum type="arabicParenBoth"/>
            </a:pPr>
            <a:endParaRPr lang="en-US" altLang="en-US">
              <a:latin typeface="Arial" panose="020B0604020202020204" pitchFamily="34" charset="0"/>
            </a:endParaRPr>
          </a:p>
          <a:p>
            <a:pPr marL="228600" indent="-228600" eaLnBrk="1" hangingPunct="1">
              <a:buFontTx/>
              <a:buAutoNum type="arabicParenBoth"/>
            </a:pPr>
            <a:endParaRPr lang="en-US" altLang="en-US">
              <a:latin typeface="Arial" panose="020B0604020202020204" pitchFamily="34" charset="0"/>
            </a:endParaRPr>
          </a:p>
        </p:txBody>
      </p:sp>
    </p:spTree>
    <p:extLst>
      <p:ext uri="{BB962C8B-B14F-4D97-AF65-F5344CB8AC3E}">
        <p14:creationId xmlns:p14="http://schemas.microsoft.com/office/powerpoint/2010/main" val="1053819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FF3D9879-4F9C-4C33-9E7D-1AA7FE306A69}"/>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06D8EEF-6F12-4B7C-BF7F-55B1880FD110}" type="slidenum">
              <a:rPr lang="en-US" altLang="en-US" sz="1400">
                <a:latin typeface="Arial" panose="020B0604020202020204" pitchFamily="34" charset="0"/>
              </a:rPr>
              <a:pPr eaLnBrk="1" hangingPunct="1">
                <a:spcBef>
                  <a:spcPct val="0"/>
                </a:spcBef>
              </a:pPr>
              <a:t>24</a:t>
            </a:fld>
            <a:endParaRPr lang="en-US" altLang="en-US" sz="1400">
              <a:latin typeface="Arial" panose="020B0604020202020204" pitchFamily="34" charset="0"/>
            </a:endParaRPr>
          </a:p>
        </p:txBody>
      </p:sp>
      <p:sp>
        <p:nvSpPr>
          <p:cNvPr id="60419" name="Rectangle 2">
            <a:extLst>
              <a:ext uri="{FF2B5EF4-FFF2-40B4-BE49-F238E27FC236}">
                <a16:creationId xmlns:a16="http://schemas.microsoft.com/office/drawing/2014/main" id="{BFCEC84C-FFFC-4071-B4D8-37B1C51EDC3E}"/>
              </a:ext>
            </a:extLst>
          </p:cNvPr>
          <p:cNvSpPr>
            <a:spLocks noGrp="1" noRot="1" noChangeAspect="1" noChangeArrowheads="1" noTextEdit="1"/>
          </p:cNvSpPr>
          <p:nvPr>
            <p:ph type="sldImg"/>
          </p:nvPr>
        </p:nvSpPr>
        <p:spPr>
          <a:xfrm>
            <a:off x="393700" y="692150"/>
            <a:ext cx="6070600" cy="3416300"/>
          </a:xfrm>
          <a:ln/>
        </p:spPr>
      </p:sp>
      <p:sp>
        <p:nvSpPr>
          <p:cNvPr id="60420" name="Rectangle 3">
            <a:extLst>
              <a:ext uri="{FF2B5EF4-FFF2-40B4-BE49-F238E27FC236}">
                <a16:creationId xmlns:a16="http://schemas.microsoft.com/office/drawing/2014/main" id="{B910B0E3-6D81-4558-975C-368145F4D32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After business volume comparison rebate arrangement is settle by account settlement function. In account settlement rebate income is distributed among different organization level. In this process vendor account is credit and company account is debited and relevant accounting document generated. If rebate arrangement is made for customer then customer account is debited.</a:t>
            </a:r>
          </a:p>
          <a:p>
            <a:pPr eaLnBrk="1" hangingPunct="1"/>
            <a:r>
              <a:rPr lang="en-US" altLang="en-US">
                <a:latin typeface="Arial" panose="020B0604020202020204" pitchFamily="34" charset="0"/>
              </a:rPr>
              <a:t>Settlement account is carried out at plant level or purchase organization level. In plant level account settlement rebate income distributed among plants by share of business volume or evenly. Separate accounting document generated for each company code. In purchase organization level settlement rebate income always distributed by share business volume. Account settlement document posted in the company code for which purchase organization belongs and separate accounting document created for each company code. </a:t>
            </a:r>
          </a:p>
          <a:p>
            <a:pPr eaLnBrk="1" hangingPunct="1"/>
            <a:r>
              <a:rPr lang="en-US" altLang="en-US">
                <a:latin typeface="Arial" panose="020B0604020202020204" pitchFamily="34" charset="0"/>
              </a:rPr>
              <a:t>In account settlement rebate income is distributed to each condition required to be settled. A separate billing document created for each tax code. For example invoice posted with 16% input tax then in account settlement this 16% input tax is set off. </a:t>
            </a:r>
          </a:p>
          <a:p>
            <a:pPr eaLnBrk="1" hangingPunct="1"/>
            <a:r>
              <a:rPr lang="en-US" altLang="en-US">
                <a:latin typeface="Arial" panose="020B0604020202020204" pitchFamily="34" charset="0"/>
              </a:rPr>
              <a:t>If some conditions are already settled during partial or interim settlement then these statistics need to be updated before final account settlement.</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10670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393700" y="692150"/>
            <a:ext cx="6070600" cy="3416300"/>
          </a:xfrm>
          <a:ln cap="flat"/>
        </p:spPr>
      </p:sp>
      <p:sp>
        <p:nvSpPr>
          <p:cNvPr id="204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43558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26</a:t>
            </a:fld>
            <a:endParaRPr lang="pt-BR"/>
          </a:p>
        </p:txBody>
      </p:sp>
    </p:spTree>
    <p:extLst>
      <p:ext uri="{BB962C8B-B14F-4D97-AF65-F5344CB8AC3E}">
        <p14:creationId xmlns:p14="http://schemas.microsoft.com/office/powerpoint/2010/main" val="1952879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38DBA203-4AD4-4A70-B13C-36ACF5DFDCDD}"/>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090F837-8141-4ADE-84FD-71E0406D63BF}" type="slidenum">
              <a:rPr lang="en-US" altLang="en-US" sz="1400">
                <a:latin typeface="Arial" panose="020B0604020202020204" pitchFamily="34" charset="0"/>
              </a:rPr>
              <a:pPr eaLnBrk="1" hangingPunct="1">
                <a:spcBef>
                  <a:spcPct val="0"/>
                </a:spcBef>
              </a:pPr>
              <a:t>27</a:t>
            </a:fld>
            <a:endParaRPr lang="en-US" altLang="en-US" sz="1400">
              <a:latin typeface="Arial" panose="020B0604020202020204" pitchFamily="34" charset="0"/>
            </a:endParaRPr>
          </a:p>
        </p:txBody>
      </p:sp>
      <p:sp>
        <p:nvSpPr>
          <p:cNvPr id="66563" name="Rectangle 2">
            <a:extLst>
              <a:ext uri="{FF2B5EF4-FFF2-40B4-BE49-F238E27FC236}">
                <a16:creationId xmlns:a16="http://schemas.microsoft.com/office/drawing/2014/main" id="{F544A6AD-C2EA-4BF3-8E2C-96A95FC96800}"/>
              </a:ext>
            </a:extLst>
          </p:cNvPr>
          <p:cNvSpPr>
            <a:spLocks noGrp="1" noRot="1" noChangeAspect="1" noChangeArrowheads="1" noTextEdit="1"/>
          </p:cNvSpPr>
          <p:nvPr>
            <p:ph type="sldImg"/>
          </p:nvPr>
        </p:nvSpPr>
        <p:spPr>
          <a:xfrm>
            <a:off x="393700" y="692150"/>
            <a:ext cx="6070600" cy="3416300"/>
          </a:xfrm>
          <a:ln/>
        </p:spPr>
      </p:sp>
      <p:sp>
        <p:nvSpPr>
          <p:cNvPr id="66564" name="Rectangle 3">
            <a:extLst>
              <a:ext uri="{FF2B5EF4-FFF2-40B4-BE49-F238E27FC236}">
                <a16:creationId xmlns:a16="http://schemas.microsoft.com/office/drawing/2014/main" id="{DA41316C-CBF1-4DC2-AE3C-A86704AEDDF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55340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C422AF7B-0A3A-4A6B-B248-D46C917DA24B}"/>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BD0A847-C8A8-4265-A5E8-0A5BBEBBCC42}" type="slidenum">
              <a:rPr lang="en-US" altLang="en-US" sz="1400">
                <a:latin typeface="Arial" panose="020B0604020202020204" pitchFamily="34" charset="0"/>
              </a:rPr>
              <a:pPr eaLnBrk="1" hangingPunct="1">
                <a:spcBef>
                  <a:spcPct val="0"/>
                </a:spcBef>
              </a:pPr>
              <a:t>28</a:t>
            </a:fld>
            <a:endParaRPr lang="en-US" altLang="en-US" sz="1400">
              <a:latin typeface="Arial" panose="020B0604020202020204" pitchFamily="34" charset="0"/>
            </a:endParaRPr>
          </a:p>
        </p:txBody>
      </p:sp>
      <p:sp>
        <p:nvSpPr>
          <p:cNvPr id="68611" name="Rectangle 2">
            <a:extLst>
              <a:ext uri="{FF2B5EF4-FFF2-40B4-BE49-F238E27FC236}">
                <a16:creationId xmlns:a16="http://schemas.microsoft.com/office/drawing/2014/main" id="{29E3E36D-7995-4996-AC57-EDE7189ECF14}"/>
              </a:ext>
            </a:extLst>
          </p:cNvPr>
          <p:cNvSpPr>
            <a:spLocks noGrp="1" noRot="1" noChangeAspect="1" noChangeArrowheads="1" noTextEdit="1"/>
          </p:cNvSpPr>
          <p:nvPr>
            <p:ph type="sldImg"/>
          </p:nvPr>
        </p:nvSpPr>
        <p:spPr>
          <a:xfrm>
            <a:off x="393700" y="692150"/>
            <a:ext cx="6070600" cy="3416300"/>
          </a:xfrm>
          <a:ln/>
        </p:spPr>
      </p:sp>
      <p:sp>
        <p:nvSpPr>
          <p:cNvPr id="68612" name="Rectangle 3">
            <a:extLst>
              <a:ext uri="{FF2B5EF4-FFF2-40B4-BE49-F238E27FC236}">
                <a16:creationId xmlns:a16="http://schemas.microsoft.com/office/drawing/2014/main" id="{407135D5-BA02-443C-9D16-B1E5F4F4BDC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In Condition Technique first step is to define condition  type (if agreed condition with vendor is not standard </a:t>
            </a:r>
            <a:r>
              <a:rPr lang="en-US" altLang="en-US" dirty="0" err="1">
                <a:latin typeface="Arial" panose="020B0604020202020204" pitchFamily="34" charset="0"/>
              </a:rPr>
              <a:t>exp</a:t>
            </a:r>
            <a:r>
              <a:rPr lang="en-US" altLang="en-US" dirty="0">
                <a:latin typeface="Arial" panose="020B0604020202020204" pitchFamily="34" charset="0"/>
              </a:rPr>
              <a:t> vendor rebate on quantity basis instead of purchase value). Condition type control the basic characteristics of condition </a:t>
            </a:r>
            <a:r>
              <a:rPr lang="en-US" altLang="en-US" dirty="0" err="1">
                <a:latin typeface="Arial" panose="020B0604020202020204" pitchFamily="34" charset="0"/>
              </a:rPr>
              <a:t>e.g</a:t>
            </a:r>
            <a:r>
              <a:rPr lang="en-US" altLang="en-US" dirty="0">
                <a:latin typeface="Arial" panose="020B0604020202020204" pitchFamily="34" charset="0"/>
              </a:rPr>
              <a:t> whether condition is value based or quantity based. An access sequence is assigned to each condition type which is  used to search valid condition record in condition table.</a:t>
            </a:r>
          </a:p>
          <a:p>
            <a:pPr eaLnBrk="1" hangingPunct="1"/>
            <a:r>
              <a:rPr lang="en-US" altLang="en-US" dirty="0">
                <a:latin typeface="Arial" panose="020B0604020202020204" pitchFamily="34" charset="0"/>
              </a:rPr>
              <a:t>New condition type defined by copying existing condition type and changing the control parameter.</a:t>
            </a:r>
          </a:p>
        </p:txBody>
      </p:sp>
    </p:spTree>
    <p:extLst>
      <p:ext uri="{BB962C8B-B14F-4D97-AF65-F5344CB8AC3E}">
        <p14:creationId xmlns:p14="http://schemas.microsoft.com/office/powerpoint/2010/main" val="266455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CF632ECB-4667-487B-9BFB-1417F950065B}"/>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A2FE044-BF70-45F2-A471-1285BAAE6D59}" type="slidenum">
              <a:rPr lang="en-US" altLang="en-US" sz="1400">
                <a:latin typeface="Arial" panose="020B0604020202020204" pitchFamily="34" charset="0"/>
              </a:rPr>
              <a:pPr eaLnBrk="1" hangingPunct="1">
                <a:spcBef>
                  <a:spcPct val="0"/>
                </a:spcBef>
              </a:pPr>
              <a:t>29</a:t>
            </a:fld>
            <a:endParaRPr lang="en-US" altLang="en-US" sz="1400">
              <a:latin typeface="Arial" panose="020B0604020202020204" pitchFamily="34" charset="0"/>
            </a:endParaRPr>
          </a:p>
        </p:txBody>
      </p:sp>
      <p:sp>
        <p:nvSpPr>
          <p:cNvPr id="70659" name="Rectangle 2">
            <a:extLst>
              <a:ext uri="{FF2B5EF4-FFF2-40B4-BE49-F238E27FC236}">
                <a16:creationId xmlns:a16="http://schemas.microsoft.com/office/drawing/2014/main" id="{F98BC4DE-8328-4250-A4CC-69477682884A}"/>
              </a:ext>
            </a:extLst>
          </p:cNvPr>
          <p:cNvSpPr>
            <a:spLocks noGrp="1" noRot="1" noChangeAspect="1" noChangeArrowheads="1" noTextEdit="1"/>
          </p:cNvSpPr>
          <p:nvPr>
            <p:ph type="sldImg"/>
          </p:nvPr>
        </p:nvSpPr>
        <p:spPr>
          <a:xfrm>
            <a:off x="393700" y="692150"/>
            <a:ext cx="6070600" cy="3416300"/>
          </a:xfrm>
          <a:ln/>
        </p:spPr>
      </p:sp>
      <p:sp>
        <p:nvSpPr>
          <p:cNvPr id="70660" name="Rectangle 3">
            <a:extLst>
              <a:ext uri="{FF2B5EF4-FFF2-40B4-BE49-F238E27FC236}">
                <a16:creationId xmlns:a16="http://schemas.microsoft.com/office/drawing/2014/main" id="{1EFF59D0-DC16-4B73-8A2B-5C77A528E02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Calculation schema is the group of condition type and there sequence used in price determination. Create new calculation schema by copying existing calculation schema if new condition type is created.</a:t>
            </a:r>
          </a:p>
        </p:txBody>
      </p:sp>
    </p:spTree>
    <p:extLst>
      <p:ext uri="{BB962C8B-B14F-4D97-AF65-F5344CB8AC3E}">
        <p14:creationId xmlns:p14="http://schemas.microsoft.com/office/powerpoint/2010/main" val="1155812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C7375431-21B5-44E7-9C2E-B9FFD799965A}"/>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243E053-B89B-4127-AEFD-2EDC14F3841C}" type="slidenum">
              <a:rPr lang="en-US" altLang="en-US" sz="1400">
                <a:latin typeface="Arial" panose="020B0604020202020204" pitchFamily="34" charset="0"/>
              </a:rPr>
              <a:pPr eaLnBrk="1" hangingPunct="1">
                <a:spcBef>
                  <a:spcPct val="0"/>
                </a:spcBef>
              </a:pPr>
              <a:t>30</a:t>
            </a:fld>
            <a:endParaRPr lang="en-US" altLang="en-US" sz="1400">
              <a:latin typeface="Arial" panose="020B0604020202020204" pitchFamily="34" charset="0"/>
            </a:endParaRPr>
          </a:p>
        </p:txBody>
      </p:sp>
      <p:sp>
        <p:nvSpPr>
          <p:cNvPr id="72707" name="Rectangle 2">
            <a:extLst>
              <a:ext uri="{FF2B5EF4-FFF2-40B4-BE49-F238E27FC236}">
                <a16:creationId xmlns:a16="http://schemas.microsoft.com/office/drawing/2014/main" id="{03D9B82E-4C1D-427A-B0AD-528356326290}"/>
              </a:ext>
            </a:extLst>
          </p:cNvPr>
          <p:cNvSpPr>
            <a:spLocks noGrp="1" noRot="1" noChangeAspect="1" noChangeArrowheads="1" noTextEdit="1"/>
          </p:cNvSpPr>
          <p:nvPr>
            <p:ph type="sldImg"/>
          </p:nvPr>
        </p:nvSpPr>
        <p:spPr>
          <a:xfrm>
            <a:off x="393700" y="692150"/>
            <a:ext cx="6070600" cy="3416300"/>
          </a:xfrm>
          <a:ln/>
        </p:spPr>
      </p:sp>
      <p:sp>
        <p:nvSpPr>
          <p:cNvPr id="72708" name="Rectangle 3">
            <a:extLst>
              <a:ext uri="{FF2B5EF4-FFF2-40B4-BE49-F238E27FC236}">
                <a16:creationId xmlns:a16="http://schemas.microsoft.com/office/drawing/2014/main" id="{42E3E662-DA74-4309-AA36-318A6B7F574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63686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4248299A-4639-4C98-8A9E-A740FDA383C3}"/>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C42BE7A-06A0-4353-B80C-C8C007D81A6D}" type="slidenum">
              <a:rPr lang="en-US" altLang="en-US" sz="1400">
                <a:latin typeface="Arial" panose="020B0604020202020204" pitchFamily="34" charset="0"/>
              </a:rPr>
              <a:pPr eaLnBrk="1" hangingPunct="1">
                <a:spcBef>
                  <a:spcPct val="0"/>
                </a:spcBef>
              </a:pPr>
              <a:t>31</a:t>
            </a:fld>
            <a:endParaRPr lang="en-US" altLang="en-US" sz="1400">
              <a:latin typeface="Arial" panose="020B0604020202020204" pitchFamily="34" charset="0"/>
            </a:endParaRPr>
          </a:p>
        </p:txBody>
      </p:sp>
      <p:sp>
        <p:nvSpPr>
          <p:cNvPr id="74755" name="Rectangle 2">
            <a:extLst>
              <a:ext uri="{FF2B5EF4-FFF2-40B4-BE49-F238E27FC236}">
                <a16:creationId xmlns:a16="http://schemas.microsoft.com/office/drawing/2014/main" id="{842A2C79-24DC-41D7-B3F7-9B59A9D1F017}"/>
              </a:ext>
            </a:extLst>
          </p:cNvPr>
          <p:cNvSpPr>
            <a:spLocks noGrp="1" noRot="1" noChangeAspect="1" noChangeArrowheads="1" noTextEdit="1"/>
          </p:cNvSpPr>
          <p:nvPr>
            <p:ph type="sldImg"/>
          </p:nvPr>
        </p:nvSpPr>
        <p:spPr>
          <a:xfrm>
            <a:off x="393700" y="692150"/>
            <a:ext cx="6070600" cy="3416300"/>
          </a:xfrm>
          <a:ln/>
        </p:spPr>
      </p:sp>
      <p:sp>
        <p:nvSpPr>
          <p:cNvPr id="74756" name="Rectangle 3">
            <a:extLst>
              <a:ext uri="{FF2B5EF4-FFF2-40B4-BE49-F238E27FC236}">
                <a16:creationId xmlns:a16="http://schemas.microsoft.com/office/drawing/2014/main" id="{C3A53BC9-AB3D-4C7E-B7F1-5CE342E91F9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In partner determination schema permissible partner role with control indicator (exp mandatory) for rebate arrangement is defined. All partner role used in partner schema should be defined. Partner Schema is assigned to rebate arrangement type.</a:t>
            </a:r>
          </a:p>
        </p:txBody>
      </p:sp>
    </p:spTree>
    <p:extLst>
      <p:ext uri="{BB962C8B-B14F-4D97-AF65-F5344CB8AC3E}">
        <p14:creationId xmlns:p14="http://schemas.microsoft.com/office/powerpoint/2010/main" val="1067871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393700" y="692150"/>
            <a:ext cx="6070600" cy="3416300"/>
          </a:xfrm>
          <a:ln cap="flat"/>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710739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2CD29A97-9C63-4E6D-9296-C837178E14AE}"/>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8113976-BC87-4E40-904B-2BFB8E7FB0B1}" type="slidenum">
              <a:rPr lang="en-US" altLang="en-US" sz="1400">
                <a:latin typeface="Arial" panose="020B0604020202020204" pitchFamily="34" charset="0"/>
              </a:rPr>
              <a:pPr eaLnBrk="1" hangingPunct="1">
                <a:spcBef>
                  <a:spcPct val="0"/>
                </a:spcBef>
              </a:pPr>
              <a:t>32</a:t>
            </a:fld>
            <a:endParaRPr lang="en-US" altLang="en-US" sz="1400">
              <a:latin typeface="Arial" panose="020B0604020202020204" pitchFamily="34" charset="0"/>
            </a:endParaRPr>
          </a:p>
        </p:txBody>
      </p:sp>
      <p:sp>
        <p:nvSpPr>
          <p:cNvPr id="76803" name="Rectangle 2">
            <a:extLst>
              <a:ext uri="{FF2B5EF4-FFF2-40B4-BE49-F238E27FC236}">
                <a16:creationId xmlns:a16="http://schemas.microsoft.com/office/drawing/2014/main" id="{4E6C49AB-0BBE-42E7-AE51-A1A7E5AEDEE8}"/>
              </a:ext>
            </a:extLst>
          </p:cNvPr>
          <p:cNvSpPr>
            <a:spLocks noGrp="1" noRot="1" noChangeAspect="1" noChangeArrowheads="1" noTextEdit="1"/>
          </p:cNvSpPr>
          <p:nvPr>
            <p:ph type="sldImg"/>
          </p:nvPr>
        </p:nvSpPr>
        <p:spPr>
          <a:xfrm>
            <a:off x="393700" y="692150"/>
            <a:ext cx="6070600" cy="3416300"/>
          </a:xfrm>
          <a:ln/>
        </p:spPr>
      </p:sp>
      <p:sp>
        <p:nvSpPr>
          <p:cNvPr id="76804" name="Rectangle 3">
            <a:extLst>
              <a:ext uri="{FF2B5EF4-FFF2-40B4-BE49-F238E27FC236}">
                <a16:creationId xmlns:a16="http://schemas.microsoft.com/office/drawing/2014/main" id="{91E826FF-B97A-41B7-9B06-B2F0DAB2DAC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264305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529CC5F2-6040-4FC9-88A1-C62975B776AA}"/>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592944D-D4D4-46DE-899A-43F7C34512FA}" type="slidenum">
              <a:rPr lang="en-US" altLang="en-US" sz="1400">
                <a:latin typeface="Arial" panose="020B0604020202020204" pitchFamily="34" charset="0"/>
              </a:rPr>
              <a:pPr eaLnBrk="1" hangingPunct="1">
                <a:spcBef>
                  <a:spcPct val="0"/>
                </a:spcBef>
              </a:pPr>
              <a:t>33</a:t>
            </a:fld>
            <a:endParaRPr lang="en-US" altLang="en-US" sz="1400">
              <a:latin typeface="Arial" panose="020B0604020202020204" pitchFamily="34" charset="0"/>
            </a:endParaRPr>
          </a:p>
        </p:txBody>
      </p:sp>
      <p:sp>
        <p:nvSpPr>
          <p:cNvPr id="78851" name="Rectangle 2">
            <a:extLst>
              <a:ext uri="{FF2B5EF4-FFF2-40B4-BE49-F238E27FC236}">
                <a16:creationId xmlns:a16="http://schemas.microsoft.com/office/drawing/2014/main" id="{6346EC2E-B27F-43FF-B64F-24CF11D81BAB}"/>
              </a:ext>
            </a:extLst>
          </p:cNvPr>
          <p:cNvSpPr>
            <a:spLocks noGrp="1" noRot="1" noChangeAspect="1" noChangeArrowheads="1" noTextEdit="1"/>
          </p:cNvSpPr>
          <p:nvPr>
            <p:ph type="sldImg"/>
          </p:nvPr>
        </p:nvSpPr>
        <p:spPr>
          <a:xfrm>
            <a:off x="393700" y="692150"/>
            <a:ext cx="6070600" cy="3416300"/>
          </a:xfrm>
          <a:ln/>
        </p:spPr>
      </p:sp>
      <p:sp>
        <p:nvSpPr>
          <p:cNvPr id="78852" name="Rectangle 3">
            <a:extLst>
              <a:ext uri="{FF2B5EF4-FFF2-40B4-BE49-F238E27FC236}">
                <a16:creationId xmlns:a16="http://schemas.microsoft.com/office/drawing/2014/main" id="{711E8C89-497B-4151-ADE0-55A30F89AF8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613454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E1FE21D5-5288-4C3A-89BD-70DA96ED44E4}"/>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8FB8EF4-4050-4A0D-8A0C-3F53F299AEB2}" type="slidenum">
              <a:rPr lang="en-US" altLang="en-US" sz="1400">
                <a:latin typeface="Arial" panose="020B0604020202020204" pitchFamily="34" charset="0"/>
              </a:rPr>
              <a:pPr eaLnBrk="1" hangingPunct="1">
                <a:spcBef>
                  <a:spcPct val="0"/>
                </a:spcBef>
              </a:pPr>
              <a:t>34</a:t>
            </a:fld>
            <a:endParaRPr lang="en-US" altLang="en-US" sz="1400">
              <a:latin typeface="Arial" panose="020B0604020202020204" pitchFamily="34" charset="0"/>
            </a:endParaRPr>
          </a:p>
        </p:txBody>
      </p:sp>
      <p:sp>
        <p:nvSpPr>
          <p:cNvPr id="80899" name="Rectangle 2">
            <a:extLst>
              <a:ext uri="{FF2B5EF4-FFF2-40B4-BE49-F238E27FC236}">
                <a16:creationId xmlns:a16="http://schemas.microsoft.com/office/drawing/2014/main" id="{A4943038-0F6C-4A8D-B5B4-C021964843B4}"/>
              </a:ext>
            </a:extLst>
          </p:cNvPr>
          <p:cNvSpPr>
            <a:spLocks noGrp="1" noRot="1" noChangeAspect="1" noChangeArrowheads="1" noTextEdit="1"/>
          </p:cNvSpPr>
          <p:nvPr>
            <p:ph type="sldImg"/>
          </p:nvPr>
        </p:nvSpPr>
        <p:spPr>
          <a:xfrm>
            <a:off x="393700" y="692150"/>
            <a:ext cx="6070600" cy="3416300"/>
          </a:xfrm>
          <a:ln/>
        </p:spPr>
      </p:sp>
      <p:sp>
        <p:nvSpPr>
          <p:cNvPr id="80900" name="Rectangle 3">
            <a:extLst>
              <a:ext uri="{FF2B5EF4-FFF2-40B4-BE49-F238E27FC236}">
                <a16:creationId xmlns:a16="http://schemas.microsoft.com/office/drawing/2014/main" id="{3252F422-5184-4F39-8BC4-3FD342D35C9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Create new rebate arrangement calendar if you want to settled periodic condition. Suppose you want to settled periodic condition quarterly than you need to define new rebate calendar.</a:t>
            </a:r>
          </a:p>
        </p:txBody>
      </p:sp>
    </p:spTree>
    <p:extLst>
      <p:ext uri="{BB962C8B-B14F-4D97-AF65-F5344CB8AC3E}">
        <p14:creationId xmlns:p14="http://schemas.microsoft.com/office/powerpoint/2010/main" val="27211018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86221474-F18B-4644-BEF1-C017F8C64375}"/>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7ACB4F2-BF3B-4ECB-9EDB-2E7BA27DEDA6}" type="slidenum">
              <a:rPr lang="en-US" altLang="en-US" sz="1400">
                <a:latin typeface="Arial" panose="020B0604020202020204" pitchFamily="34" charset="0"/>
              </a:rPr>
              <a:pPr eaLnBrk="1" hangingPunct="1">
                <a:spcBef>
                  <a:spcPct val="0"/>
                </a:spcBef>
              </a:pPr>
              <a:t>35</a:t>
            </a:fld>
            <a:endParaRPr lang="en-US" altLang="en-US" sz="1400">
              <a:latin typeface="Arial" panose="020B0604020202020204" pitchFamily="34" charset="0"/>
            </a:endParaRPr>
          </a:p>
        </p:txBody>
      </p:sp>
      <p:sp>
        <p:nvSpPr>
          <p:cNvPr id="82947" name="Rectangle 2">
            <a:extLst>
              <a:ext uri="{FF2B5EF4-FFF2-40B4-BE49-F238E27FC236}">
                <a16:creationId xmlns:a16="http://schemas.microsoft.com/office/drawing/2014/main" id="{ABF2A9EB-B307-47A8-86C6-DA5B0EB20043}"/>
              </a:ext>
            </a:extLst>
          </p:cNvPr>
          <p:cNvSpPr>
            <a:spLocks noGrp="1" noRot="1" noChangeAspect="1" noChangeArrowheads="1" noTextEdit="1"/>
          </p:cNvSpPr>
          <p:nvPr>
            <p:ph type="sldImg"/>
          </p:nvPr>
        </p:nvSpPr>
        <p:spPr>
          <a:xfrm>
            <a:off x="393700" y="692150"/>
            <a:ext cx="6070600" cy="3416300"/>
          </a:xfrm>
          <a:ln/>
        </p:spPr>
      </p:sp>
      <p:sp>
        <p:nvSpPr>
          <p:cNvPr id="82948" name="Rectangle 3">
            <a:extLst>
              <a:ext uri="{FF2B5EF4-FFF2-40B4-BE49-F238E27FC236}">
                <a16:creationId xmlns:a16="http://schemas.microsoft.com/office/drawing/2014/main" id="{2FAB3E08-F4D0-4DF4-9B02-0945AE01444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latin typeface="Arial" panose="020B0604020202020204" pitchFamily="34" charset="0"/>
              </a:rPr>
              <a:t>Rebate Arrangement Type control following parameters:</a:t>
            </a:r>
          </a:p>
          <a:p>
            <a:pPr marL="228600" indent="-228600" eaLnBrk="1" hangingPunct="1">
              <a:buFontTx/>
              <a:buAutoNum type="arabicParenBoth"/>
            </a:pPr>
            <a:r>
              <a:rPr lang="en-US" altLang="en-US">
                <a:latin typeface="Arial" panose="020B0604020202020204" pitchFamily="34" charset="0"/>
              </a:rPr>
              <a:t>Validity Start and Validity End Date: Default date when you create rebate arrangement of this type. If you choose different validity start and end date system will give warning message.</a:t>
            </a:r>
          </a:p>
          <a:p>
            <a:pPr marL="228600" indent="-228600" eaLnBrk="1" hangingPunct="1">
              <a:buFontTx/>
              <a:buAutoNum type="arabicParenBoth"/>
            </a:pPr>
            <a:r>
              <a:rPr lang="en-US" altLang="en-US">
                <a:latin typeface="Arial" panose="020B0604020202020204" pitchFamily="34" charset="0"/>
              </a:rPr>
              <a:t>Arrangement Calendar: Control end of validity period of rebate arrangement. Validity end date is the final settlement date of rebate arrangement.</a:t>
            </a:r>
          </a:p>
          <a:p>
            <a:pPr marL="228600" indent="-228600" eaLnBrk="1" hangingPunct="1">
              <a:buFontTx/>
              <a:buAutoNum type="arabicParenBoth"/>
            </a:pPr>
            <a:r>
              <a:rPr lang="en-US" altLang="en-US">
                <a:latin typeface="Arial" panose="020B0604020202020204" pitchFamily="34" charset="0"/>
              </a:rPr>
              <a:t>Time of Update: Whether business volume data will update at PO creation time or GR time or Invoice entry time</a:t>
            </a:r>
          </a:p>
          <a:p>
            <a:pPr marL="228600" indent="-228600" eaLnBrk="1" hangingPunct="1">
              <a:buFontTx/>
              <a:buAutoNum type="arabicParenBoth"/>
            </a:pPr>
            <a:r>
              <a:rPr lang="en-US" altLang="en-US">
                <a:latin typeface="Arial" panose="020B0604020202020204" pitchFamily="34" charset="0"/>
              </a:rPr>
              <a:t>Final Settlement Indicator: If this indicator set final settlement is mandatory at end of rebate arrangement validity period</a:t>
            </a:r>
          </a:p>
          <a:p>
            <a:pPr marL="228600" indent="-228600" eaLnBrk="1" hangingPunct="1">
              <a:buFontTx/>
              <a:buAutoNum type="arabicParenBoth"/>
            </a:pPr>
            <a:r>
              <a:rPr lang="en-US" altLang="en-US">
                <a:latin typeface="Arial" panose="020B0604020202020204" pitchFamily="34" charset="0"/>
              </a:rPr>
              <a:t>Settlement partner: Arrangement is for vendor or customer</a:t>
            </a:r>
          </a:p>
          <a:p>
            <a:pPr marL="228600" indent="-228600" eaLnBrk="1" hangingPunct="1">
              <a:buFontTx/>
              <a:buAutoNum type="arabicParenBoth"/>
            </a:pPr>
            <a:r>
              <a:rPr lang="en-US" altLang="en-US">
                <a:latin typeface="Arial" panose="020B0604020202020204" pitchFamily="34" charset="0"/>
              </a:rPr>
              <a:t>Settlement Type: As the result of settlement accounting whether vendor credit memo or customer invoice generated.</a:t>
            </a:r>
          </a:p>
          <a:p>
            <a:pPr marL="228600" indent="-228600" eaLnBrk="1" hangingPunct="1">
              <a:buFontTx/>
              <a:buAutoNum type="arabicParenBoth"/>
            </a:pPr>
            <a:r>
              <a:rPr lang="en-US" altLang="en-US">
                <a:latin typeface="Arial" panose="020B0604020202020204" pitchFamily="34" charset="0"/>
              </a:rPr>
              <a:t>Settlement Calendar: Settlement time of periodic condition</a:t>
            </a:r>
          </a:p>
          <a:p>
            <a:pPr marL="228600" indent="-228600" eaLnBrk="1" hangingPunct="1"/>
            <a:endParaRPr lang="en-US" altLang="en-US">
              <a:latin typeface="Arial" panose="020B0604020202020204" pitchFamily="34" charset="0"/>
            </a:endParaRPr>
          </a:p>
          <a:p>
            <a:pPr marL="228600" indent="-228600" eaLnBrk="1" hangingPunct="1">
              <a:buFontTx/>
              <a:buAutoNum type="arabicParenBoth"/>
            </a:pPr>
            <a:endParaRPr lang="en-US" altLang="en-US">
              <a:latin typeface="Arial" panose="020B0604020202020204" pitchFamily="34" charset="0"/>
            </a:endParaRPr>
          </a:p>
        </p:txBody>
      </p:sp>
    </p:spTree>
    <p:extLst>
      <p:ext uri="{BB962C8B-B14F-4D97-AF65-F5344CB8AC3E}">
        <p14:creationId xmlns:p14="http://schemas.microsoft.com/office/powerpoint/2010/main" val="19205574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028419EB-7038-4DBD-9209-AF8C30EEB413}"/>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46DD00-CA26-4AC5-A588-3489DB5FDC17}" type="slidenum">
              <a:rPr lang="en-US" altLang="en-US" sz="1400">
                <a:latin typeface="Arial" panose="020B0604020202020204" pitchFamily="34" charset="0"/>
              </a:rPr>
              <a:pPr eaLnBrk="1" hangingPunct="1">
                <a:spcBef>
                  <a:spcPct val="0"/>
                </a:spcBef>
              </a:pPr>
              <a:t>36</a:t>
            </a:fld>
            <a:endParaRPr lang="en-US" altLang="en-US" sz="1400">
              <a:latin typeface="Arial" panose="020B0604020202020204" pitchFamily="34" charset="0"/>
            </a:endParaRPr>
          </a:p>
        </p:txBody>
      </p:sp>
      <p:sp>
        <p:nvSpPr>
          <p:cNvPr id="84995" name="Rectangle 2">
            <a:extLst>
              <a:ext uri="{FF2B5EF4-FFF2-40B4-BE49-F238E27FC236}">
                <a16:creationId xmlns:a16="http://schemas.microsoft.com/office/drawing/2014/main" id="{7C900B5D-1B6C-4FD1-9E1E-26D54BA0F566}"/>
              </a:ext>
            </a:extLst>
          </p:cNvPr>
          <p:cNvSpPr>
            <a:spLocks noGrp="1" noRot="1" noChangeAspect="1" noChangeArrowheads="1" noTextEdit="1"/>
          </p:cNvSpPr>
          <p:nvPr>
            <p:ph type="sldImg"/>
          </p:nvPr>
        </p:nvSpPr>
        <p:spPr>
          <a:xfrm>
            <a:off x="393700" y="692150"/>
            <a:ext cx="6070600" cy="3416300"/>
          </a:xfrm>
          <a:ln/>
        </p:spPr>
      </p:sp>
      <p:sp>
        <p:nvSpPr>
          <p:cNvPr id="84996" name="Rectangle 3">
            <a:extLst>
              <a:ext uri="{FF2B5EF4-FFF2-40B4-BE49-F238E27FC236}">
                <a16:creationId xmlns:a16="http://schemas.microsoft.com/office/drawing/2014/main" id="{ED2E1816-17C5-4D3A-A5B2-D733C1A3F58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39529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E8C2D963-8C88-45F7-9D5C-352101BA28AB}"/>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0D23FCF-138B-4952-A47F-B7085BA10136}" type="slidenum">
              <a:rPr lang="en-US" altLang="en-US" sz="1400">
                <a:latin typeface="Arial" panose="020B0604020202020204" pitchFamily="34" charset="0"/>
              </a:rPr>
              <a:pPr eaLnBrk="1" hangingPunct="1">
                <a:spcBef>
                  <a:spcPct val="0"/>
                </a:spcBef>
              </a:pPr>
              <a:t>37</a:t>
            </a:fld>
            <a:endParaRPr lang="en-US" altLang="en-US" sz="1400">
              <a:latin typeface="Arial" panose="020B0604020202020204" pitchFamily="34" charset="0"/>
            </a:endParaRPr>
          </a:p>
        </p:txBody>
      </p:sp>
      <p:sp>
        <p:nvSpPr>
          <p:cNvPr id="87043" name="Rectangle 2">
            <a:extLst>
              <a:ext uri="{FF2B5EF4-FFF2-40B4-BE49-F238E27FC236}">
                <a16:creationId xmlns:a16="http://schemas.microsoft.com/office/drawing/2014/main" id="{74DA2057-F344-4680-9586-C2B029E0199B}"/>
              </a:ext>
            </a:extLst>
          </p:cNvPr>
          <p:cNvSpPr>
            <a:spLocks noGrp="1" noRot="1" noChangeAspect="1" noChangeArrowheads="1" noTextEdit="1"/>
          </p:cNvSpPr>
          <p:nvPr>
            <p:ph type="sldImg"/>
          </p:nvPr>
        </p:nvSpPr>
        <p:spPr>
          <a:xfrm>
            <a:off x="393700" y="692150"/>
            <a:ext cx="6070600" cy="3416300"/>
          </a:xfrm>
          <a:ln/>
        </p:spPr>
      </p:sp>
      <p:sp>
        <p:nvSpPr>
          <p:cNvPr id="87044" name="Rectangle 3">
            <a:extLst>
              <a:ext uri="{FF2B5EF4-FFF2-40B4-BE49-F238E27FC236}">
                <a16:creationId xmlns:a16="http://schemas.microsoft.com/office/drawing/2014/main" id="{B6FF3C7C-FBD2-4539-B562-CD1717F7E54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90987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9D7B74A8-DC27-45F2-9BA1-C424DFB7FCF5}"/>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647F8BC-A7AB-402C-816F-7FC46928937B}" type="slidenum">
              <a:rPr lang="en-US" altLang="en-US" sz="1400">
                <a:latin typeface="Arial" panose="020B0604020202020204" pitchFamily="34" charset="0"/>
              </a:rPr>
              <a:pPr eaLnBrk="1" hangingPunct="1">
                <a:spcBef>
                  <a:spcPct val="0"/>
                </a:spcBef>
              </a:pPr>
              <a:t>38</a:t>
            </a:fld>
            <a:endParaRPr lang="en-US" altLang="en-US" sz="1400">
              <a:latin typeface="Arial" panose="020B0604020202020204" pitchFamily="34" charset="0"/>
            </a:endParaRPr>
          </a:p>
        </p:txBody>
      </p:sp>
      <p:sp>
        <p:nvSpPr>
          <p:cNvPr id="89091" name="Rectangle 2">
            <a:extLst>
              <a:ext uri="{FF2B5EF4-FFF2-40B4-BE49-F238E27FC236}">
                <a16:creationId xmlns:a16="http://schemas.microsoft.com/office/drawing/2014/main" id="{752FE8CB-7A86-4B3A-9385-0358EE5AC48E}"/>
              </a:ext>
            </a:extLst>
          </p:cNvPr>
          <p:cNvSpPr>
            <a:spLocks noGrp="1" noRot="1" noChangeAspect="1" noChangeArrowheads="1" noTextEdit="1"/>
          </p:cNvSpPr>
          <p:nvPr>
            <p:ph type="sldImg"/>
          </p:nvPr>
        </p:nvSpPr>
        <p:spPr>
          <a:xfrm>
            <a:off x="393700" y="692150"/>
            <a:ext cx="6070600" cy="3416300"/>
          </a:xfrm>
          <a:ln/>
        </p:spPr>
      </p:sp>
      <p:sp>
        <p:nvSpPr>
          <p:cNvPr id="89092" name="Rectangle 3">
            <a:extLst>
              <a:ext uri="{FF2B5EF4-FFF2-40B4-BE49-F238E27FC236}">
                <a16:creationId xmlns:a16="http://schemas.microsoft.com/office/drawing/2014/main" id="{EFF27227-2B05-46FC-844F-D480B62DDD9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6995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39</a:t>
            </a:fld>
            <a:endParaRPr lang="pt-BR"/>
          </a:p>
        </p:txBody>
      </p:sp>
    </p:spTree>
    <p:extLst>
      <p:ext uri="{BB962C8B-B14F-4D97-AF65-F5344CB8AC3E}">
        <p14:creationId xmlns:p14="http://schemas.microsoft.com/office/powerpoint/2010/main" val="3830170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7213DC01-A803-45AB-802F-E4956F492360}"/>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8A5B032-9E02-4CC4-92CE-5D0C3A6EB636}" type="slidenum">
              <a:rPr lang="en-US" altLang="en-US" sz="1400">
                <a:latin typeface="Arial" panose="020B0604020202020204" pitchFamily="34" charset="0"/>
              </a:rPr>
              <a:pPr eaLnBrk="1" hangingPunct="1">
                <a:spcBef>
                  <a:spcPct val="0"/>
                </a:spcBef>
              </a:pPr>
              <a:t>40</a:t>
            </a:fld>
            <a:endParaRPr lang="en-US" altLang="en-US" sz="1400">
              <a:latin typeface="Arial" panose="020B0604020202020204" pitchFamily="34" charset="0"/>
            </a:endParaRPr>
          </a:p>
        </p:txBody>
      </p:sp>
      <p:sp>
        <p:nvSpPr>
          <p:cNvPr id="93187" name="Rectangle 2">
            <a:extLst>
              <a:ext uri="{FF2B5EF4-FFF2-40B4-BE49-F238E27FC236}">
                <a16:creationId xmlns:a16="http://schemas.microsoft.com/office/drawing/2014/main" id="{32951826-AD0B-4640-B0B3-ECE363C8AFC1}"/>
              </a:ext>
            </a:extLst>
          </p:cNvPr>
          <p:cNvSpPr>
            <a:spLocks noGrp="1" noRot="1" noChangeAspect="1" noChangeArrowheads="1" noTextEdit="1"/>
          </p:cNvSpPr>
          <p:nvPr>
            <p:ph type="sldImg"/>
          </p:nvPr>
        </p:nvSpPr>
        <p:spPr>
          <a:xfrm>
            <a:off x="393700" y="692150"/>
            <a:ext cx="6070600" cy="3416300"/>
          </a:xfrm>
          <a:ln/>
        </p:spPr>
      </p:sp>
      <p:sp>
        <p:nvSpPr>
          <p:cNvPr id="93188" name="Rectangle 3">
            <a:extLst>
              <a:ext uri="{FF2B5EF4-FFF2-40B4-BE49-F238E27FC236}">
                <a16:creationId xmlns:a16="http://schemas.microsoft.com/office/drawing/2014/main" id="{C502095B-6433-4247-926E-DE49E5FCE8D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886302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8ABC3919-7DD5-419F-8AF7-1F42EEDC006C}"/>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6C3455A-1D40-4679-A456-E4E197363222}" type="slidenum">
              <a:rPr lang="en-US" altLang="en-US" sz="1400">
                <a:latin typeface="Arial" panose="020B0604020202020204" pitchFamily="34" charset="0"/>
              </a:rPr>
              <a:pPr eaLnBrk="1" hangingPunct="1">
                <a:spcBef>
                  <a:spcPct val="0"/>
                </a:spcBef>
              </a:pPr>
              <a:t>41</a:t>
            </a:fld>
            <a:endParaRPr lang="en-US" altLang="en-US" sz="1400">
              <a:latin typeface="Arial" panose="020B0604020202020204" pitchFamily="34" charset="0"/>
            </a:endParaRPr>
          </a:p>
        </p:txBody>
      </p:sp>
      <p:sp>
        <p:nvSpPr>
          <p:cNvPr id="95235" name="Rectangle 2">
            <a:extLst>
              <a:ext uri="{FF2B5EF4-FFF2-40B4-BE49-F238E27FC236}">
                <a16:creationId xmlns:a16="http://schemas.microsoft.com/office/drawing/2014/main" id="{B96CA11D-DFC3-4BE7-A653-504E11C21F3E}"/>
              </a:ext>
            </a:extLst>
          </p:cNvPr>
          <p:cNvSpPr>
            <a:spLocks noGrp="1" noRot="1" noChangeAspect="1" noChangeArrowheads="1" noTextEdit="1"/>
          </p:cNvSpPr>
          <p:nvPr>
            <p:ph type="sldImg"/>
          </p:nvPr>
        </p:nvSpPr>
        <p:spPr>
          <a:xfrm>
            <a:off x="393700" y="692150"/>
            <a:ext cx="6070600" cy="3416300"/>
          </a:xfrm>
          <a:ln/>
        </p:spPr>
      </p:sp>
      <p:sp>
        <p:nvSpPr>
          <p:cNvPr id="95236" name="Rectangle 3">
            <a:extLst>
              <a:ext uri="{FF2B5EF4-FFF2-40B4-BE49-F238E27FC236}">
                <a16:creationId xmlns:a16="http://schemas.microsoft.com/office/drawing/2014/main" id="{672B838B-0705-4EC6-98F4-AE3B80C1C99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12131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40387765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4045F210-0A11-469F-90EB-60D98B218D3E}"/>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9E2ED36-50B9-4D29-809C-73DCBBE989AC}" type="slidenum">
              <a:rPr lang="en-US" altLang="en-US" sz="1400">
                <a:latin typeface="Arial" panose="020B0604020202020204" pitchFamily="34" charset="0"/>
              </a:rPr>
              <a:pPr eaLnBrk="1" hangingPunct="1">
                <a:spcBef>
                  <a:spcPct val="0"/>
                </a:spcBef>
              </a:pPr>
              <a:t>42</a:t>
            </a:fld>
            <a:endParaRPr lang="en-US" altLang="en-US" sz="1400">
              <a:latin typeface="Arial" panose="020B0604020202020204" pitchFamily="34" charset="0"/>
            </a:endParaRPr>
          </a:p>
        </p:txBody>
      </p:sp>
      <p:sp>
        <p:nvSpPr>
          <p:cNvPr id="97283" name="Rectangle 2">
            <a:extLst>
              <a:ext uri="{FF2B5EF4-FFF2-40B4-BE49-F238E27FC236}">
                <a16:creationId xmlns:a16="http://schemas.microsoft.com/office/drawing/2014/main" id="{D74D340A-E3A9-49A7-B9E5-3B38968C6042}"/>
              </a:ext>
            </a:extLst>
          </p:cNvPr>
          <p:cNvSpPr>
            <a:spLocks noGrp="1" noRot="1" noChangeAspect="1" noChangeArrowheads="1" noTextEdit="1"/>
          </p:cNvSpPr>
          <p:nvPr>
            <p:ph type="sldImg"/>
          </p:nvPr>
        </p:nvSpPr>
        <p:spPr>
          <a:xfrm>
            <a:off x="393700" y="692150"/>
            <a:ext cx="6070600" cy="3416300"/>
          </a:xfrm>
          <a:ln/>
        </p:spPr>
      </p:sp>
      <p:sp>
        <p:nvSpPr>
          <p:cNvPr id="97284" name="Rectangle 3">
            <a:extLst>
              <a:ext uri="{FF2B5EF4-FFF2-40B4-BE49-F238E27FC236}">
                <a16:creationId xmlns:a16="http://schemas.microsoft.com/office/drawing/2014/main" id="{272383AD-3C2A-425C-8156-2AD251A974B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Subsequent Settlement Indicator: This indicator means subsequent settlement is allowed for this vendor on that particular organization level</a:t>
            </a:r>
          </a:p>
          <a:p>
            <a:pPr eaLnBrk="1" hangingPunct="1"/>
            <a:r>
              <a:rPr lang="en-US" altLang="en-US">
                <a:latin typeface="Arial" panose="020B0604020202020204" pitchFamily="34" charset="0"/>
              </a:rPr>
              <a:t>Subsequent Settlement Index: In case of retrospective rebate arrangement business volume done with vendor before creating rebate arrangement will be consider for settlement</a:t>
            </a:r>
          </a:p>
          <a:p>
            <a:pPr eaLnBrk="1" hangingPunct="1"/>
            <a:r>
              <a:rPr lang="en-US" altLang="en-US">
                <a:latin typeface="Arial" panose="020B0604020202020204" pitchFamily="34" charset="0"/>
              </a:rPr>
              <a:t>Business Volume comparison: If you put this indicator then before final settlement or partial settlement business volume recorded by you and by vendor must be compared and both should be agreed on common business volume data.</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181917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1C840E44-A100-4C41-9DED-C6BDB8E85818}"/>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394C9BF-8D1D-4C6E-B286-C81F4DE91B6D}" type="slidenum">
              <a:rPr lang="en-US" altLang="en-US" sz="1400">
                <a:latin typeface="Arial" panose="020B0604020202020204" pitchFamily="34" charset="0"/>
              </a:rPr>
              <a:pPr eaLnBrk="1" hangingPunct="1">
                <a:spcBef>
                  <a:spcPct val="0"/>
                </a:spcBef>
              </a:pPr>
              <a:t>7</a:t>
            </a:fld>
            <a:endParaRPr lang="en-US" altLang="en-US" sz="1400">
              <a:latin typeface="Arial" panose="020B0604020202020204" pitchFamily="34" charset="0"/>
            </a:endParaRPr>
          </a:p>
        </p:txBody>
      </p:sp>
      <p:sp>
        <p:nvSpPr>
          <p:cNvPr id="25603" name="Rectangle 2">
            <a:extLst>
              <a:ext uri="{FF2B5EF4-FFF2-40B4-BE49-F238E27FC236}">
                <a16:creationId xmlns:a16="http://schemas.microsoft.com/office/drawing/2014/main" id="{6D315E87-B6A1-4329-ACEF-7F6CE1A7F8E8}"/>
              </a:ext>
            </a:extLst>
          </p:cNvPr>
          <p:cNvSpPr>
            <a:spLocks noGrp="1" noRot="1" noChangeAspect="1" noChangeArrowheads="1" noTextEdit="1"/>
          </p:cNvSpPr>
          <p:nvPr>
            <p:ph type="sldImg"/>
          </p:nvPr>
        </p:nvSpPr>
        <p:spPr>
          <a:xfrm>
            <a:off x="393700" y="692150"/>
            <a:ext cx="6070600" cy="3416300"/>
          </a:xfrm>
          <a:ln cap="flat"/>
        </p:spPr>
      </p:sp>
      <p:sp>
        <p:nvSpPr>
          <p:cNvPr id="25604" name="Rectangle 3">
            <a:extLst>
              <a:ext uri="{FF2B5EF4-FFF2-40B4-BE49-F238E27FC236}">
                <a16:creationId xmlns:a16="http://schemas.microsoft.com/office/drawing/2014/main" id="{3B057B3E-90EF-4F43-AE81-1DB1DDF3C49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5000"/>
              </a:lnSpc>
              <a:spcBef>
                <a:spcPct val="15000"/>
              </a:spcBef>
            </a:pPr>
            <a:r>
              <a:rPr lang="en-US" altLang="en-US" sz="1800">
                <a:latin typeface="Arial" panose="020B0604020202020204" pitchFamily="34" charset="0"/>
              </a:rPr>
              <a:t>As a purchaser you negotiate with vendor for discount/rebate on a particular material volume, material range volume, total purchase price from vendor or punctual payment  for a particular time period. (exp vendor will give additional rebate of 2% if total procured quantity of material A is more than 2000 PC in a year). You create a agreement with vendor for the agreed condition. You keep on ordering the material/materials from the vendor, performed good receipt and payment of vendor. Once the agreed time period is over business volume done with vendor compared with the agreed business volume. If business volume done with vendor exceed you need to settle agreed discount/rebate that is known as subsequent settlement. As the result of subsequent settlement credit memo is created against vendor.</a:t>
            </a:r>
          </a:p>
        </p:txBody>
      </p:sp>
    </p:spTree>
    <p:extLst>
      <p:ext uri="{BB962C8B-B14F-4D97-AF65-F5344CB8AC3E}">
        <p14:creationId xmlns:p14="http://schemas.microsoft.com/office/powerpoint/2010/main" val="3172889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B75598BB-C35F-44E6-BA22-809E7ECF360F}"/>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1759EC4-988C-4F8F-A1A9-536B170E6B7E}" type="slidenum">
              <a:rPr lang="en-US" altLang="en-US" sz="1400">
                <a:latin typeface="Arial" panose="020B0604020202020204" pitchFamily="34" charset="0"/>
              </a:rPr>
              <a:pPr eaLnBrk="1" hangingPunct="1">
                <a:spcBef>
                  <a:spcPct val="0"/>
                </a:spcBef>
              </a:pPr>
              <a:t>8</a:t>
            </a:fld>
            <a:endParaRPr lang="en-US" altLang="en-US" sz="1400">
              <a:latin typeface="Arial" panose="020B0604020202020204" pitchFamily="34" charset="0"/>
            </a:endParaRPr>
          </a:p>
        </p:txBody>
      </p:sp>
      <p:sp>
        <p:nvSpPr>
          <p:cNvPr id="27651" name="Rectangle 2">
            <a:extLst>
              <a:ext uri="{FF2B5EF4-FFF2-40B4-BE49-F238E27FC236}">
                <a16:creationId xmlns:a16="http://schemas.microsoft.com/office/drawing/2014/main" id="{DA3467AC-14A9-4A86-89A8-84D3DB082940}"/>
              </a:ext>
            </a:extLst>
          </p:cNvPr>
          <p:cNvSpPr>
            <a:spLocks noGrp="1" noRot="1" noChangeAspect="1" noChangeArrowheads="1" noTextEdit="1"/>
          </p:cNvSpPr>
          <p:nvPr>
            <p:ph type="sldImg"/>
          </p:nvPr>
        </p:nvSpPr>
        <p:spPr>
          <a:xfrm>
            <a:off x="393700" y="692150"/>
            <a:ext cx="6070600" cy="3416300"/>
          </a:xfrm>
          <a:ln/>
        </p:spPr>
      </p:sp>
      <p:sp>
        <p:nvSpPr>
          <p:cNvPr id="27652" name="Rectangle 3">
            <a:extLst>
              <a:ext uri="{FF2B5EF4-FFF2-40B4-BE49-F238E27FC236}">
                <a16:creationId xmlns:a16="http://schemas.microsoft.com/office/drawing/2014/main" id="{0F763817-9C66-4F66-B2FD-84CB4DB976D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In the subsequent settlement in purchasing agreed discount/rebate is settled with vendor on a material volume or material range volume or total purchase price or timely payment of invoice for a particular time period.</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As the result of subsequent settlement the cost of purchased goods reduce because you negotiate better discount/rebate for a period of time.</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As the result of subsequent settlement you focus on strategic purchasing decision (right quantity, right price, right quality, right time etc) for a period of time from a vendor. This improve efficiency of supply chain management.</a:t>
            </a:r>
          </a:p>
        </p:txBody>
      </p:sp>
    </p:spTree>
    <p:extLst>
      <p:ext uri="{BB962C8B-B14F-4D97-AF65-F5344CB8AC3E}">
        <p14:creationId xmlns:p14="http://schemas.microsoft.com/office/powerpoint/2010/main" val="349481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F96CAA2-037E-4502-B0F1-D287E63D8F86}"/>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BFE24BA-8A82-4AC4-9E19-D90DD7328F16}" type="slidenum">
              <a:rPr lang="en-US" altLang="en-US" sz="1400">
                <a:latin typeface="Arial" panose="020B0604020202020204" pitchFamily="34" charset="0"/>
              </a:rPr>
              <a:pPr eaLnBrk="1" hangingPunct="1">
                <a:spcBef>
                  <a:spcPct val="0"/>
                </a:spcBef>
              </a:pPr>
              <a:t>9</a:t>
            </a:fld>
            <a:endParaRPr lang="en-US" altLang="en-US" sz="1400">
              <a:latin typeface="Arial" panose="020B0604020202020204" pitchFamily="34" charset="0"/>
            </a:endParaRPr>
          </a:p>
        </p:txBody>
      </p:sp>
      <p:sp>
        <p:nvSpPr>
          <p:cNvPr id="29699" name="Rectangle 2">
            <a:extLst>
              <a:ext uri="{FF2B5EF4-FFF2-40B4-BE49-F238E27FC236}">
                <a16:creationId xmlns:a16="http://schemas.microsoft.com/office/drawing/2014/main" id="{BD5014F7-DF01-4ACA-86D0-7BFAF118F0D2}"/>
              </a:ext>
            </a:extLst>
          </p:cNvPr>
          <p:cNvSpPr>
            <a:spLocks noGrp="1" noRot="1" noChangeAspect="1" noChangeArrowheads="1" noTextEdit="1"/>
          </p:cNvSpPr>
          <p:nvPr>
            <p:ph type="sldImg"/>
          </p:nvPr>
        </p:nvSpPr>
        <p:spPr>
          <a:xfrm>
            <a:off x="393700" y="692150"/>
            <a:ext cx="6070600" cy="3416300"/>
          </a:xfrm>
          <a:ln/>
        </p:spPr>
      </p:sp>
      <p:sp>
        <p:nvSpPr>
          <p:cNvPr id="29700" name="Rectangle 3">
            <a:extLst>
              <a:ext uri="{FF2B5EF4-FFF2-40B4-BE49-F238E27FC236}">
                <a16:creationId xmlns:a16="http://schemas.microsoft.com/office/drawing/2014/main" id="{D561C3A4-2158-458F-BBF9-4CB7779C2E3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biggest challenge in subsequent settlement is the forecasting of required quantity of a material for particular time period. Because on the basis of these forecasting result you negotiate with vendor for the discount/rebate.</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Another major hurdle is the keep on ordering material from the same vendor (exp. After some time vendor is not supplying material up to quality standard)</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Other challenge is the timely entering good receipt and timely paying vendor invoice because on the basis of past business volume data subsequent settlement Is done.</a:t>
            </a:r>
          </a:p>
        </p:txBody>
      </p:sp>
    </p:spTree>
    <p:extLst>
      <p:ext uri="{BB962C8B-B14F-4D97-AF65-F5344CB8AC3E}">
        <p14:creationId xmlns:p14="http://schemas.microsoft.com/office/powerpoint/2010/main" val="3823183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393700" y="692150"/>
            <a:ext cx="6070600" cy="3416300"/>
          </a:xfrm>
          <a:ln cap="flat"/>
        </p:spPr>
      </p:sp>
      <p:sp>
        <p:nvSpPr>
          <p:cNvPr id="204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5085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500807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69901" y="436564"/>
            <a:ext cx="11645900" cy="550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607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769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1" y="436563"/>
            <a:ext cx="11645900" cy="671512"/>
          </a:xfrm>
        </p:spPr>
        <p:txBody>
          <a:bodyPr/>
          <a:lstStyle/>
          <a:p>
            <a:r>
              <a:rPr lang="en-US"/>
              <a:t>Click to edit Master title style</a:t>
            </a:r>
          </a:p>
        </p:txBody>
      </p:sp>
      <p:sp>
        <p:nvSpPr>
          <p:cNvPr id="3" name="Table Placeholder 2"/>
          <p:cNvSpPr>
            <a:spLocks noGrp="1"/>
          </p:cNvSpPr>
          <p:nvPr>
            <p:ph type="tbl" idx="1"/>
          </p:nvPr>
        </p:nvSpPr>
        <p:spPr>
          <a:xfrm>
            <a:off x="863601" y="1962150"/>
            <a:ext cx="10401300" cy="3981450"/>
          </a:xfrm>
        </p:spPr>
        <p:txBody>
          <a:bodyPr/>
          <a:lstStyle/>
          <a:p>
            <a:pPr lvl="0"/>
            <a:endParaRPr lang="en-US" noProof="0"/>
          </a:p>
        </p:txBody>
      </p:sp>
    </p:spTree>
    <p:extLst>
      <p:ext uri="{BB962C8B-B14F-4D97-AF65-F5344CB8AC3E}">
        <p14:creationId xmlns:p14="http://schemas.microsoft.com/office/powerpoint/2010/main" val="355509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91731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9858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636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3600" y="1962150"/>
            <a:ext cx="5099051"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5852" y="1962150"/>
            <a:ext cx="5099049"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184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47CF333-CB87-4DC2-830E-33A4A2CCD49B}"/>
              </a:ext>
            </a:extLst>
          </p:cNvPr>
          <p:cNvSpPr>
            <a:spLocks noGrp="1"/>
          </p:cNvSpPr>
          <p:nvPr>
            <p:ph type="dt" sz="half" idx="10"/>
          </p:nvPr>
        </p:nvSpPr>
        <p:spPr/>
        <p:txBody>
          <a:bodyPr/>
          <a:lstStyle>
            <a:lvl1pPr>
              <a:defRPr/>
            </a:lvl1pPr>
          </a:lstStyle>
          <a:p>
            <a:pPr>
              <a:defRPr/>
            </a:pPr>
            <a:fld id="{3FDD388A-DA7F-4573-9BB4-07B5A830CE68}" type="datetime1">
              <a:rPr lang="en-US"/>
              <a:pPr>
                <a:defRPr/>
              </a:pPr>
              <a:t>9/12/2022</a:t>
            </a:fld>
            <a:endParaRPr lang="en-US"/>
          </a:p>
        </p:txBody>
      </p:sp>
      <p:sp>
        <p:nvSpPr>
          <p:cNvPr id="3" name="Footer Placeholder 4">
            <a:extLst>
              <a:ext uri="{FF2B5EF4-FFF2-40B4-BE49-F238E27FC236}">
                <a16:creationId xmlns:a16="http://schemas.microsoft.com/office/drawing/2014/main" id="{35FD6FC2-A61A-40D7-BA47-1246EE76C69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6FE2B95-392D-4448-AE03-D9A3C8C9F69D}"/>
              </a:ext>
            </a:extLst>
          </p:cNvPr>
          <p:cNvSpPr>
            <a:spLocks noGrp="1"/>
          </p:cNvSpPr>
          <p:nvPr>
            <p:ph type="sldNum" sz="quarter" idx="12"/>
          </p:nvPr>
        </p:nvSpPr>
        <p:spPr/>
        <p:txBody>
          <a:bodyPr/>
          <a:lstStyle>
            <a:lvl1pPr>
              <a:defRPr/>
            </a:lvl1pPr>
          </a:lstStyle>
          <a:p>
            <a:pPr>
              <a:defRPr/>
            </a:pPr>
            <a:fld id="{25ACB69D-9D2B-4B51-B82C-6DF7CBD36EB0}" type="slidenum">
              <a:rPr lang="en-US" altLang="en-US"/>
              <a:pPr>
                <a:defRPr/>
              </a:pPr>
              <a:t>‹#›</a:t>
            </a:fld>
            <a:endParaRPr lang="en-US" altLang="en-US"/>
          </a:p>
        </p:txBody>
      </p:sp>
    </p:spTree>
    <p:extLst>
      <p:ext uri="{BB962C8B-B14F-4D97-AF65-F5344CB8AC3E}">
        <p14:creationId xmlns:p14="http://schemas.microsoft.com/office/powerpoint/2010/main" val="164031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90" r:id="rId3"/>
    <p:sldLayoutId id="2147483892" r:id="rId4"/>
    <p:sldLayoutId id="2147483893" r:id="rId5"/>
    <p:sldLayoutId id="2147483894" r:id="rId6"/>
    <p:sldLayoutId id="2147483896" r:id="rId7"/>
    <p:sldLayoutId id="2147483897" r:id="rId8"/>
    <p:sldLayoutId id="2147483898" r:id="rId9"/>
    <p:sldLayoutId id="2147483899"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www.customerdevelopmentcenter.com/images/pict_photo/customer%201.pn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9C2595-EFCA-4772-99E1-A517880C7F2A}"/>
              </a:ext>
            </a:extLst>
          </p:cNvPr>
          <p:cNvSpPr>
            <a:spLocks noGrp="1"/>
          </p:cNvSpPr>
          <p:nvPr>
            <p:ph type="body" sz="quarter" idx="11"/>
          </p:nvPr>
        </p:nvSpPr>
        <p:spPr>
          <a:xfrm>
            <a:off x="5592000" y="549001"/>
            <a:ext cx="5616568" cy="2058654"/>
          </a:xfrm>
        </p:spPr>
        <p:txBody>
          <a:bodyPr/>
          <a:lstStyle/>
          <a:p>
            <a:r>
              <a:rPr lang="en-US" dirty="0"/>
              <a:t>Account Receivables</a:t>
            </a:r>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Customer Account Group</a:t>
            </a:r>
            <a:endParaRPr lang="en-US" altLang="en-US" dirty="0"/>
          </a:p>
        </p:txBody>
      </p:sp>
      <p:pic>
        <p:nvPicPr>
          <p:cNvPr id="27" name="Picture 5">
            <a:extLst>
              <a:ext uri="{FF2B5EF4-FFF2-40B4-BE49-F238E27FC236}">
                <a16:creationId xmlns:a16="http://schemas.microsoft.com/office/drawing/2014/main" id="{FA833B50-23E0-4EC4-A267-A554F48CC94B}"/>
              </a:ext>
            </a:extLst>
          </p:cNvPr>
          <p:cNvPicPr>
            <a:picLocks noChangeAspect="1" noChangeArrowheads="1"/>
          </p:cNvPicPr>
          <p:nvPr/>
        </p:nvPicPr>
        <p:blipFill>
          <a:blip r:embed="rId3" cstate="print"/>
          <a:srcRect/>
          <a:stretch>
            <a:fillRect/>
          </a:stretch>
        </p:blipFill>
        <p:spPr>
          <a:xfrm>
            <a:off x="479376" y="1052736"/>
            <a:ext cx="5544616" cy="4248472"/>
          </a:xfrm>
          <a:prstGeom prst="rect">
            <a:avLst/>
          </a:prstGeom>
          <a:noFill/>
        </p:spPr>
      </p:pic>
      <p:pic>
        <p:nvPicPr>
          <p:cNvPr id="28" name="Picture 8">
            <a:extLst>
              <a:ext uri="{FF2B5EF4-FFF2-40B4-BE49-F238E27FC236}">
                <a16:creationId xmlns:a16="http://schemas.microsoft.com/office/drawing/2014/main" id="{0EA94A4D-3A9B-4E80-ACA3-88281766B1C5}"/>
              </a:ext>
            </a:extLst>
          </p:cNvPr>
          <p:cNvPicPr>
            <a:picLocks noChangeAspect="1" noChangeArrowheads="1"/>
          </p:cNvPicPr>
          <p:nvPr/>
        </p:nvPicPr>
        <p:blipFill>
          <a:blip r:embed="rId4" cstate="print"/>
          <a:srcRect/>
          <a:stretch>
            <a:fillRect/>
          </a:stretch>
        </p:blipFill>
        <p:spPr>
          <a:xfrm>
            <a:off x="6572250" y="1052736"/>
            <a:ext cx="5212382" cy="4464496"/>
          </a:xfrm>
          <a:prstGeom prst="rect">
            <a:avLst/>
          </a:prstGeom>
          <a:noFill/>
        </p:spPr>
      </p:pic>
      <p:sp>
        <p:nvSpPr>
          <p:cNvPr id="29" name="Oval 13">
            <a:extLst>
              <a:ext uri="{FF2B5EF4-FFF2-40B4-BE49-F238E27FC236}">
                <a16:creationId xmlns:a16="http://schemas.microsoft.com/office/drawing/2014/main" id="{FFC04C87-2EE7-4D04-B8DE-47A876E50667}"/>
              </a:ext>
            </a:extLst>
          </p:cNvPr>
          <p:cNvSpPr>
            <a:spLocks noChangeArrowheads="1"/>
          </p:cNvSpPr>
          <p:nvPr/>
        </p:nvSpPr>
        <p:spPr bwMode="auto">
          <a:xfrm>
            <a:off x="551384" y="3068960"/>
            <a:ext cx="1295400" cy="360040"/>
          </a:xfrm>
          <a:prstGeom prst="ellipse">
            <a:avLst/>
          </a:prstGeom>
          <a:noFill/>
          <a:ln w="19050" algn="ctr">
            <a:solidFill>
              <a:srgbClr val="C00000"/>
            </a:solidFill>
            <a:round/>
            <a:headEnd/>
            <a:tailEnd/>
          </a:ln>
        </p:spPr>
        <p:txBody>
          <a:bodyPr wrap="none" anchor="ctr"/>
          <a:lstStyle/>
          <a:p>
            <a:endParaRPr lang="en-US">
              <a:latin typeface="+mj-lt"/>
            </a:endParaRPr>
          </a:p>
        </p:txBody>
      </p:sp>
      <p:sp>
        <p:nvSpPr>
          <p:cNvPr id="30" name="AutoShape 14">
            <a:extLst>
              <a:ext uri="{FF2B5EF4-FFF2-40B4-BE49-F238E27FC236}">
                <a16:creationId xmlns:a16="http://schemas.microsoft.com/office/drawing/2014/main" id="{9559A4E8-181B-4243-BC09-2322F1067D3E}"/>
              </a:ext>
            </a:extLst>
          </p:cNvPr>
          <p:cNvSpPr>
            <a:spLocks noChangeArrowheads="1"/>
          </p:cNvSpPr>
          <p:nvPr/>
        </p:nvSpPr>
        <p:spPr bwMode="auto">
          <a:xfrm>
            <a:off x="2207568" y="3429000"/>
            <a:ext cx="2590800" cy="432048"/>
          </a:xfrm>
          <a:prstGeom prst="wedgeRectCallout">
            <a:avLst>
              <a:gd name="adj1" fmla="val -65931"/>
              <a:gd name="adj2" fmla="val -57440"/>
            </a:avLst>
          </a:prstGeom>
          <a:noFill/>
          <a:ln w="19050" algn="ctr">
            <a:solidFill>
              <a:srgbClr val="C00000"/>
            </a:solidFill>
            <a:miter lim="800000"/>
            <a:headEnd/>
            <a:tailEnd/>
          </a:ln>
        </p:spPr>
        <p:txBody>
          <a:bodyPr/>
          <a:lstStyle/>
          <a:p>
            <a:pPr algn="ctr"/>
            <a:r>
              <a:rPr lang="en-US" dirty="0">
                <a:latin typeface="+mj-lt"/>
              </a:rPr>
              <a:t>Company code data</a:t>
            </a:r>
          </a:p>
        </p:txBody>
      </p:sp>
      <p:sp>
        <p:nvSpPr>
          <p:cNvPr id="31" name="Line 16">
            <a:extLst>
              <a:ext uri="{FF2B5EF4-FFF2-40B4-BE49-F238E27FC236}">
                <a16:creationId xmlns:a16="http://schemas.microsoft.com/office/drawing/2014/main" id="{EF34FCE6-DD1F-4845-B7DB-0277C6FFCB48}"/>
              </a:ext>
            </a:extLst>
          </p:cNvPr>
          <p:cNvSpPr>
            <a:spLocks noChangeShapeType="1"/>
          </p:cNvSpPr>
          <p:nvPr/>
        </p:nvSpPr>
        <p:spPr bwMode="auto">
          <a:xfrm flipV="1">
            <a:off x="6096000" y="3140968"/>
            <a:ext cx="864096" cy="2592288"/>
          </a:xfrm>
          <a:prstGeom prst="line">
            <a:avLst/>
          </a:prstGeom>
          <a:noFill/>
          <a:ln w="19050">
            <a:solidFill>
              <a:srgbClr val="C00000"/>
            </a:solidFill>
            <a:round/>
            <a:headEnd/>
            <a:tailEnd type="triangle" w="med" len="med"/>
          </a:ln>
        </p:spPr>
        <p:txBody>
          <a:bodyPr/>
          <a:lstStyle/>
          <a:p>
            <a:endParaRPr lang="en-US">
              <a:latin typeface="+mj-lt"/>
            </a:endParaRPr>
          </a:p>
        </p:txBody>
      </p:sp>
      <p:sp>
        <p:nvSpPr>
          <p:cNvPr id="32" name="Oval 15">
            <a:extLst>
              <a:ext uri="{FF2B5EF4-FFF2-40B4-BE49-F238E27FC236}">
                <a16:creationId xmlns:a16="http://schemas.microsoft.com/office/drawing/2014/main" id="{C4843D2D-7D08-42A9-8A27-94C9D61F4645}"/>
              </a:ext>
            </a:extLst>
          </p:cNvPr>
          <p:cNvSpPr>
            <a:spLocks noChangeArrowheads="1"/>
          </p:cNvSpPr>
          <p:nvPr/>
        </p:nvSpPr>
        <p:spPr bwMode="auto">
          <a:xfrm>
            <a:off x="6572250" y="2780928"/>
            <a:ext cx="1395958" cy="360040"/>
          </a:xfrm>
          <a:prstGeom prst="ellipse">
            <a:avLst/>
          </a:prstGeom>
          <a:noFill/>
          <a:ln w="19050" algn="ctr">
            <a:solidFill>
              <a:srgbClr val="C00000"/>
            </a:solidFill>
            <a:round/>
            <a:headEnd/>
            <a:tailEnd/>
          </a:ln>
        </p:spPr>
        <p:txBody>
          <a:bodyPr wrap="none" anchor="ctr"/>
          <a:lstStyle/>
          <a:p>
            <a:endParaRPr lang="en-US">
              <a:latin typeface="+mj-lt"/>
            </a:endParaRPr>
          </a:p>
        </p:txBody>
      </p:sp>
      <p:sp>
        <p:nvSpPr>
          <p:cNvPr id="33" name="Rectangle 32">
            <a:extLst>
              <a:ext uri="{FF2B5EF4-FFF2-40B4-BE49-F238E27FC236}">
                <a16:creationId xmlns:a16="http://schemas.microsoft.com/office/drawing/2014/main" id="{5C2375DC-A7F8-4B48-AED4-F890B7C03914}"/>
              </a:ext>
            </a:extLst>
          </p:cNvPr>
          <p:cNvSpPr>
            <a:spLocks noChangeArrowheads="1"/>
          </p:cNvSpPr>
          <p:nvPr/>
        </p:nvSpPr>
        <p:spPr bwMode="auto">
          <a:xfrm>
            <a:off x="551384" y="5709816"/>
            <a:ext cx="11089232" cy="671512"/>
          </a:xfrm>
          <a:prstGeom prst="rect">
            <a:avLst/>
          </a:prstGeom>
          <a:solidFill>
            <a:schemeClr val="bg1"/>
          </a:solidFill>
          <a:ln w="28575" algn="ctr">
            <a:solidFill>
              <a:schemeClr val="tx1"/>
            </a:solidFill>
            <a:miter lim="800000"/>
            <a:headEnd/>
            <a:tailEnd/>
          </a:ln>
        </p:spPr>
        <p:txBody>
          <a:bodyPr wrap="square" anchor="ctr"/>
          <a:lstStyle/>
          <a:p>
            <a:r>
              <a:rPr lang="en-US" dirty="0">
                <a:latin typeface="+mj-lt"/>
              </a:rPr>
              <a:t>The company code data contains Account Management, Payment transactions, Correspondence and withholding tax.</a:t>
            </a:r>
          </a:p>
        </p:txBody>
      </p:sp>
    </p:spTree>
    <p:extLst>
      <p:ext uri="{BB962C8B-B14F-4D97-AF65-F5344CB8AC3E}">
        <p14:creationId xmlns:p14="http://schemas.microsoft.com/office/powerpoint/2010/main" val="623958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4B0C84C-0890-4129-AFDC-A3523C9216FE}"/>
              </a:ext>
            </a:extLst>
          </p:cNvPr>
          <p:cNvSpPr>
            <a:spLocks noGrp="1"/>
          </p:cNvSpPr>
          <p:nvPr>
            <p:ph type="title"/>
          </p:nvPr>
        </p:nvSpPr>
        <p:spPr/>
        <p:txBody>
          <a:bodyPr/>
          <a:lstStyle/>
          <a:p>
            <a:r>
              <a:rPr lang="en-US" dirty="0"/>
              <a:t>Customer Account Group</a:t>
            </a:r>
          </a:p>
        </p:txBody>
      </p:sp>
      <p:pic>
        <p:nvPicPr>
          <p:cNvPr id="13" name="Picture 5">
            <a:extLst>
              <a:ext uri="{FF2B5EF4-FFF2-40B4-BE49-F238E27FC236}">
                <a16:creationId xmlns:a16="http://schemas.microsoft.com/office/drawing/2014/main" id="{911A9EF5-012D-48F3-A6CE-E4822D65B9CC}"/>
              </a:ext>
            </a:extLst>
          </p:cNvPr>
          <p:cNvPicPr>
            <a:picLocks noChangeAspect="1" noChangeArrowheads="1"/>
          </p:cNvPicPr>
          <p:nvPr/>
        </p:nvPicPr>
        <p:blipFill>
          <a:blip r:embed="rId3" cstate="print"/>
          <a:srcRect/>
          <a:stretch>
            <a:fillRect/>
          </a:stretch>
        </p:blipFill>
        <p:spPr>
          <a:xfrm>
            <a:off x="227013" y="981074"/>
            <a:ext cx="3384901" cy="4824189"/>
          </a:xfrm>
          <a:prstGeom prst="rect">
            <a:avLst/>
          </a:prstGeom>
          <a:noFill/>
        </p:spPr>
      </p:pic>
      <p:pic>
        <p:nvPicPr>
          <p:cNvPr id="14" name="Picture 8">
            <a:extLst>
              <a:ext uri="{FF2B5EF4-FFF2-40B4-BE49-F238E27FC236}">
                <a16:creationId xmlns:a16="http://schemas.microsoft.com/office/drawing/2014/main" id="{4CD55959-13D4-4B21-B5C9-6AA9CCADE9C8}"/>
              </a:ext>
            </a:extLst>
          </p:cNvPr>
          <p:cNvPicPr>
            <a:picLocks noChangeAspect="1" noChangeArrowheads="1"/>
          </p:cNvPicPr>
          <p:nvPr/>
        </p:nvPicPr>
        <p:blipFill>
          <a:blip r:embed="rId4" cstate="print"/>
          <a:srcRect/>
          <a:stretch>
            <a:fillRect/>
          </a:stretch>
        </p:blipFill>
        <p:spPr>
          <a:xfrm>
            <a:off x="7968208" y="1010418"/>
            <a:ext cx="3947567" cy="4794845"/>
          </a:xfrm>
          <a:prstGeom prst="rect">
            <a:avLst/>
          </a:prstGeom>
          <a:noFill/>
        </p:spPr>
      </p:pic>
      <p:pic>
        <p:nvPicPr>
          <p:cNvPr id="15" name="Picture 14">
            <a:extLst>
              <a:ext uri="{FF2B5EF4-FFF2-40B4-BE49-F238E27FC236}">
                <a16:creationId xmlns:a16="http://schemas.microsoft.com/office/drawing/2014/main" id="{812B781D-0915-451B-B101-1790011E68E5}"/>
              </a:ext>
            </a:extLst>
          </p:cNvPr>
          <p:cNvPicPr>
            <a:picLocks noChangeAspect="1" noChangeArrowheads="1"/>
          </p:cNvPicPr>
          <p:nvPr/>
        </p:nvPicPr>
        <p:blipFill>
          <a:blip r:embed="rId3" cstate="print"/>
          <a:srcRect/>
          <a:stretch>
            <a:fillRect/>
          </a:stretch>
        </p:blipFill>
        <p:spPr bwMode="auto">
          <a:xfrm>
            <a:off x="3935760" y="1030968"/>
            <a:ext cx="3824288" cy="4774296"/>
          </a:xfrm>
          <a:prstGeom prst="rect">
            <a:avLst/>
          </a:prstGeom>
          <a:noFill/>
          <a:ln w="12700">
            <a:noFill/>
            <a:miter lim="800000"/>
            <a:headEnd/>
            <a:tailEnd/>
          </a:ln>
          <a:effectLst/>
        </p:spPr>
      </p:pic>
    </p:spTree>
    <p:extLst>
      <p:ext uri="{BB962C8B-B14F-4D97-AF65-F5344CB8AC3E}">
        <p14:creationId xmlns:p14="http://schemas.microsoft.com/office/powerpoint/2010/main" val="284270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60EE-9ECB-4B33-A38A-AD68879DCB44}"/>
              </a:ext>
            </a:extLst>
          </p:cNvPr>
          <p:cNvSpPr>
            <a:spLocks noGrp="1"/>
          </p:cNvSpPr>
          <p:nvPr>
            <p:ph type="title"/>
          </p:nvPr>
        </p:nvSpPr>
        <p:spPr/>
        <p:txBody>
          <a:bodyPr/>
          <a:lstStyle/>
          <a:p>
            <a:r>
              <a:rPr lang="en-US" dirty="0"/>
              <a:t>Customer Master Data</a:t>
            </a:r>
          </a:p>
        </p:txBody>
      </p:sp>
      <p:sp>
        <p:nvSpPr>
          <p:cNvPr id="42" name="Rectangle 3"/>
          <p:cNvSpPr txBox="1">
            <a:spLocks noChangeArrowheads="1"/>
          </p:cNvSpPr>
          <p:nvPr/>
        </p:nvSpPr>
        <p:spPr>
          <a:xfrm>
            <a:off x="381000" y="1219200"/>
            <a:ext cx="8382000" cy="48768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p:txBody>
      </p:sp>
      <p:sp>
        <p:nvSpPr>
          <p:cNvPr id="43" name="Rectangle 4"/>
          <p:cNvSpPr>
            <a:spLocks noChangeArrowheads="1"/>
          </p:cNvSpPr>
          <p:nvPr/>
        </p:nvSpPr>
        <p:spPr bwMode="auto">
          <a:xfrm>
            <a:off x="227013" y="1268413"/>
            <a:ext cx="11688761" cy="2800767"/>
          </a:xfrm>
          <a:prstGeom prst="rect">
            <a:avLst/>
          </a:prstGeom>
          <a:noFill/>
          <a:ln w="12700" algn="ctr">
            <a:noFill/>
            <a:miter lim="800000"/>
            <a:headEnd/>
            <a:tailEnd/>
          </a:ln>
        </p:spPr>
        <p:txBody>
          <a:bodyPr wrap="square">
            <a:spAutoFit/>
          </a:bodyPr>
          <a:lstStyle/>
          <a:p>
            <a:pPr marL="400050" indent="-400050" defTabSz="687388">
              <a:spcBef>
                <a:spcPts val="600"/>
              </a:spcBef>
              <a:spcAft>
                <a:spcPts val="600"/>
              </a:spcAft>
              <a:buClr>
                <a:schemeClr val="accent1"/>
              </a:buClr>
              <a:buSzPct val="100000"/>
              <a:buFont typeface="Wingdings" panose="05000000000000000000" pitchFamily="2" charset="2"/>
              <a:buChar char="§"/>
              <a:defRPr/>
            </a:pPr>
            <a:r>
              <a:rPr lang="en-US" sz="1800" dirty="0"/>
              <a:t>The</a:t>
            </a:r>
            <a:r>
              <a:rPr lang="en-US" sz="1800" i="1" dirty="0"/>
              <a:t> </a:t>
            </a:r>
            <a:r>
              <a:rPr lang="en-US" sz="1800" i="1" dirty="0">
                <a:solidFill>
                  <a:srgbClr val="00CC00"/>
                </a:solidFill>
              </a:rPr>
              <a:t> Customer Master</a:t>
            </a:r>
            <a:r>
              <a:rPr lang="en-US" sz="1800" i="1" dirty="0">
                <a:solidFill>
                  <a:schemeClr val="hlink"/>
                </a:solidFill>
              </a:rPr>
              <a:t>  </a:t>
            </a:r>
            <a:r>
              <a:rPr lang="en-US" sz="1800" dirty="0"/>
              <a:t>includes all data necessary for processing business transactions and corresponding with customer</a:t>
            </a:r>
          </a:p>
          <a:p>
            <a:pPr marL="400050" indent="-400050" defTabSz="687388">
              <a:spcBef>
                <a:spcPts val="600"/>
              </a:spcBef>
              <a:spcAft>
                <a:spcPts val="600"/>
              </a:spcAft>
              <a:buClr>
                <a:schemeClr val="accent1"/>
              </a:buClr>
              <a:buSzPct val="100000"/>
              <a:buFont typeface="Wingdings" panose="05000000000000000000" pitchFamily="2" charset="2"/>
              <a:buChar char="§"/>
              <a:defRPr/>
            </a:pPr>
            <a:r>
              <a:rPr lang="en-US" sz="1800" dirty="0"/>
              <a:t>Information is shared between the accounting and sales departments</a:t>
            </a:r>
          </a:p>
          <a:p>
            <a:pPr marL="400050" indent="-400050" defTabSz="687388">
              <a:spcBef>
                <a:spcPts val="600"/>
              </a:spcBef>
              <a:spcAft>
                <a:spcPts val="600"/>
              </a:spcAft>
              <a:buClr>
                <a:schemeClr val="accent1"/>
              </a:buClr>
              <a:buSzPct val="100000"/>
              <a:buFont typeface="Wingdings" panose="05000000000000000000" pitchFamily="2" charset="2"/>
              <a:buChar char="§"/>
              <a:defRPr/>
            </a:pPr>
            <a:r>
              <a:rPr lang="en-US" sz="1800" dirty="0"/>
              <a:t>Data is grouped into three categories:</a:t>
            </a:r>
          </a:p>
          <a:p>
            <a:pPr marL="800100" lvl="1" indent="-285750" defTabSz="687388">
              <a:spcBef>
                <a:spcPts val="600"/>
              </a:spcBef>
              <a:spcAft>
                <a:spcPts val="600"/>
              </a:spcAft>
              <a:buClr>
                <a:schemeClr val="accent2"/>
              </a:buClr>
              <a:buSzPct val="100000"/>
              <a:buFont typeface="Arial" panose="020B0604020202020204" pitchFamily="34" charset="0"/>
              <a:buChar char="•"/>
              <a:defRPr/>
            </a:pPr>
            <a:r>
              <a:rPr lang="en-US" sz="1800" dirty="0"/>
              <a:t>General data</a:t>
            </a:r>
          </a:p>
          <a:p>
            <a:pPr marL="800100" lvl="1" indent="-285750" defTabSz="687388">
              <a:spcBef>
                <a:spcPts val="600"/>
              </a:spcBef>
              <a:spcAft>
                <a:spcPts val="600"/>
              </a:spcAft>
              <a:buClr>
                <a:schemeClr val="accent2"/>
              </a:buClr>
              <a:buSzPct val="100000"/>
              <a:buFont typeface="Arial" panose="020B0604020202020204" pitchFamily="34" charset="0"/>
              <a:buChar char="•"/>
              <a:defRPr/>
            </a:pPr>
            <a:r>
              <a:rPr lang="en-US" sz="1800" dirty="0"/>
              <a:t>Company code data</a:t>
            </a:r>
          </a:p>
          <a:p>
            <a:pPr marL="800100" lvl="1" indent="-285750" defTabSz="687388">
              <a:spcBef>
                <a:spcPts val="600"/>
              </a:spcBef>
              <a:spcAft>
                <a:spcPts val="600"/>
              </a:spcAft>
              <a:buClr>
                <a:schemeClr val="accent2"/>
              </a:buClr>
              <a:buSzPct val="100000"/>
              <a:buFont typeface="Arial" panose="020B0604020202020204" pitchFamily="34" charset="0"/>
              <a:buChar char="•"/>
              <a:defRPr/>
            </a:pPr>
            <a:r>
              <a:rPr lang="en-US" sz="1800" dirty="0"/>
              <a:t>Sales data</a:t>
            </a:r>
          </a:p>
        </p:txBody>
      </p:sp>
      <p:pic>
        <p:nvPicPr>
          <p:cNvPr id="44" name="Picture 12" descr="customer%25201">
            <a:hlinkClick r:id="rId3"/>
            <a:extLst>
              <a:ext uri="{FF2B5EF4-FFF2-40B4-BE49-F238E27FC236}">
                <a16:creationId xmlns:a16="http://schemas.microsoft.com/office/drawing/2014/main" id="{CB53BAD2-A181-447B-89EA-E0DEC3BFD02D}"/>
              </a:ext>
            </a:extLst>
          </p:cNvPr>
          <p:cNvPicPr>
            <a:picLocks noChangeAspect="1" noChangeArrowheads="1"/>
          </p:cNvPicPr>
          <p:nvPr/>
        </p:nvPicPr>
        <p:blipFill>
          <a:blip r:embed="rId4" cstate="print"/>
          <a:srcRect/>
          <a:stretch>
            <a:fillRect/>
          </a:stretch>
        </p:blipFill>
        <p:spPr bwMode="auto">
          <a:xfrm>
            <a:off x="7896200" y="3019425"/>
            <a:ext cx="1447800" cy="819150"/>
          </a:xfrm>
          <a:prstGeom prst="rect">
            <a:avLst/>
          </a:prstGeom>
          <a:noFill/>
          <a:ln w="9525">
            <a:noFill/>
            <a:miter lim="800000"/>
            <a:headEnd/>
            <a:tailEnd/>
          </a:ln>
        </p:spPr>
      </p:pic>
      <p:sp>
        <p:nvSpPr>
          <p:cNvPr id="45" name="Oval 7">
            <a:extLst>
              <a:ext uri="{FF2B5EF4-FFF2-40B4-BE49-F238E27FC236}">
                <a16:creationId xmlns:a16="http://schemas.microsoft.com/office/drawing/2014/main" id="{200B5423-920D-4B45-AD45-18FE1C9E46FC}"/>
              </a:ext>
            </a:extLst>
          </p:cNvPr>
          <p:cNvSpPr>
            <a:spLocks noChangeArrowheads="1"/>
          </p:cNvSpPr>
          <p:nvPr/>
        </p:nvSpPr>
        <p:spPr bwMode="auto">
          <a:xfrm>
            <a:off x="7320136" y="4149080"/>
            <a:ext cx="2802632" cy="1069975"/>
          </a:xfrm>
          <a:prstGeom prst="ellipse">
            <a:avLst/>
          </a:prstGeom>
          <a:solidFill>
            <a:schemeClr val="accent2"/>
          </a:solidFill>
          <a:ln w="12700">
            <a:solidFill>
              <a:schemeClr val="bg2"/>
            </a:solidFill>
            <a:round/>
            <a:headEnd/>
            <a:tailEnd/>
          </a:ln>
        </p:spPr>
        <p:txBody>
          <a:bodyPr wrap="none" anchor="ctr"/>
          <a:lstStyle/>
          <a:p>
            <a:pPr algn="ctr"/>
            <a:r>
              <a:rPr lang="en-US" sz="1600" b="1" dirty="0">
                <a:solidFill>
                  <a:schemeClr val="bg1"/>
                </a:solidFill>
              </a:rPr>
              <a:t>Customer Master Data</a:t>
            </a:r>
          </a:p>
        </p:txBody>
      </p:sp>
      <p:sp>
        <p:nvSpPr>
          <p:cNvPr id="46" name="Rectangle 10">
            <a:extLst>
              <a:ext uri="{FF2B5EF4-FFF2-40B4-BE49-F238E27FC236}">
                <a16:creationId xmlns:a16="http://schemas.microsoft.com/office/drawing/2014/main" id="{CDFCB12A-0CF3-471D-9A32-CDC0BCE646B1}"/>
              </a:ext>
            </a:extLst>
          </p:cNvPr>
          <p:cNvSpPr>
            <a:spLocks noChangeArrowheads="1"/>
          </p:cNvSpPr>
          <p:nvPr/>
        </p:nvSpPr>
        <p:spPr bwMode="auto">
          <a:xfrm>
            <a:off x="7536160" y="5373216"/>
            <a:ext cx="2537048" cy="896912"/>
          </a:xfrm>
          <a:prstGeom prst="rect">
            <a:avLst/>
          </a:prstGeom>
          <a:noFill/>
          <a:ln w="12700">
            <a:noFill/>
            <a:miter lim="800000"/>
            <a:headEnd/>
            <a:tailEnd/>
          </a:ln>
          <a:effectLst/>
        </p:spPr>
        <p:txBody>
          <a:bodyPr wrap="square" lIns="185738" tIns="92075" rIns="185738" bIns="92075">
            <a:spAutoFit/>
          </a:bodyPr>
          <a:lstStyle/>
          <a:p>
            <a:pPr marL="771525" indent="-771525" algn="ctr" defTabSz="2746375">
              <a:lnSpc>
                <a:spcPct val="90000"/>
              </a:lnSpc>
              <a:spcBef>
                <a:spcPct val="30000"/>
              </a:spcBef>
              <a:defRPr/>
            </a:pPr>
            <a:r>
              <a:rPr lang="en-US" sz="1400" b="1" dirty="0">
                <a:solidFill>
                  <a:srgbClr val="FF0000"/>
                </a:solidFill>
              </a:rPr>
              <a:t>General data</a:t>
            </a:r>
          </a:p>
          <a:p>
            <a:pPr marL="771525" indent="-771525" algn="ctr" defTabSz="2746375">
              <a:lnSpc>
                <a:spcPct val="90000"/>
              </a:lnSpc>
              <a:spcBef>
                <a:spcPct val="30000"/>
              </a:spcBef>
              <a:defRPr/>
            </a:pPr>
            <a:r>
              <a:rPr lang="en-US" sz="1400" b="1" dirty="0">
                <a:solidFill>
                  <a:srgbClr val="FF0000"/>
                </a:solidFill>
              </a:rPr>
              <a:t>Company code data</a:t>
            </a:r>
          </a:p>
          <a:p>
            <a:pPr marL="771525" indent="-771525" algn="ctr" defTabSz="2746375">
              <a:lnSpc>
                <a:spcPct val="90000"/>
              </a:lnSpc>
              <a:spcBef>
                <a:spcPct val="30000"/>
              </a:spcBef>
              <a:defRPr/>
            </a:pPr>
            <a:r>
              <a:rPr lang="en-US" sz="1400" b="1" dirty="0">
                <a:solidFill>
                  <a:srgbClr val="FF0000"/>
                </a:solidFill>
              </a:rPr>
              <a:t>Sales Org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219F8035-664A-4C2E-AC58-EB7C6FE243C4}"/>
              </a:ext>
            </a:extLst>
          </p:cNvPr>
          <p:cNvSpPr>
            <a:spLocks noGrp="1" noChangeArrowheads="1"/>
          </p:cNvSpPr>
          <p:nvPr>
            <p:ph type="title"/>
          </p:nvPr>
        </p:nvSpPr>
        <p:spPr/>
        <p:txBody>
          <a:bodyPr/>
          <a:lstStyle/>
          <a:p>
            <a:r>
              <a:rPr lang="en-US" dirty="0"/>
              <a:t>Customer Master Data</a:t>
            </a:r>
            <a:endParaRPr lang="en-US" altLang="en-US" dirty="0"/>
          </a:p>
        </p:txBody>
      </p:sp>
      <p:sp>
        <p:nvSpPr>
          <p:cNvPr id="4" name="Text Box 3">
            <a:extLst>
              <a:ext uri="{FF2B5EF4-FFF2-40B4-BE49-F238E27FC236}">
                <a16:creationId xmlns:a16="http://schemas.microsoft.com/office/drawing/2014/main" id="{7640E86C-E526-4628-A63D-29608EAAE021}"/>
              </a:ext>
            </a:extLst>
          </p:cNvPr>
          <p:cNvSpPr txBox="1">
            <a:spLocks noChangeArrowheads="1"/>
          </p:cNvSpPr>
          <p:nvPr/>
        </p:nvSpPr>
        <p:spPr bwMode="auto">
          <a:xfrm>
            <a:off x="265557" y="980728"/>
            <a:ext cx="11650217" cy="646331"/>
          </a:xfrm>
          <a:prstGeom prst="rect">
            <a:avLst/>
          </a:prstGeom>
          <a:noFill/>
          <a:ln w="9525">
            <a:noFill/>
            <a:miter lim="800000"/>
            <a:headEnd/>
            <a:tailEnd/>
          </a:ln>
        </p:spPr>
        <p:txBody>
          <a:bodyPr wrap="square">
            <a:spAutoFit/>
          </a:bodyPr>
          <a:lstStyle/>
          <a:p>
            <a:pPr marL="285750" indent="-285750">
              <a:buClr>
                <a:schemeClr val="accent1"/>
              </a:buClr>
              <a:buFont typeface="Wingdings" panose="05000000000000000000" pitchFamily="2" charset="2"/>
              <a:buChar char="§"/>
            </a:pPr>
            <a:r>
              <a:rPr lang="en-US" dirty="0"/>
              <a:t>The accounting department uses some data which remains unchanged for long periods of time and which is often referred to by other data. This data is called master data</a:t>
            </a:r>
          </a:p>
        </p:txBody>
      </p:sp>
      <p:grpSp>
        <p:nvGrpSpPr>
          <p:cNvPr id="6" name="Group 7">
            <a:extLst>
              <a:ext uri="{FF2B5EF4-FFF2-40B4-BE49-F238E27FC236}">
                <a16:creationId xmlns:a16="http://schemas.microsoft.com/office/drawing/2014/main" id="{BDCE72A7-9D10-43C2-BEE2-E694C39DBD09}"/>
              </a:ext>
            </a:extLst>
          </p:cNvPr>
          <p:cNvGrpSpPr>
            <a:grpSpLocks/>
          </p:cNvGrpSpPr>
          <p:nvPr/>
        </p:nvGrpSpPr>
        <p:grpSpPr bwMode="auto">
          <a:xfrm>
            <a:off x="457200" y="1772816"/>
            <a:ext cx="3581400" cy="2362200"/>
            <a:chOff x="146" y="864"/>
            <a:chExt cx="2256" cy="1968"/>
          </a:xfrm>
        </p:grpSpPr>
        <p:sp>
          <p:nvSpPr>
            <p:cNvPr id="7" name="AutoShape 8">
              <a:extLst>
                <a:ext uri="{FF2B5EF4-FFF2-40B4-BE49-F238E27FC236}">
                  <a16:creationId xmlns:a16="http://schemas.microsoft.com/office/drawing/2014/main" id="{3C3CE0DE-FAF5-45BE-9520-7DFB05FE96BA}"/>
                </a:ext>
              </a:extLst>
            </p:cNvPr>
            <p:cNvSpPr>
              <a:spLocks noChangeArrowheads="1"/>
            </p:cNvSpPr>
            <p:nvPr/>
          </p:nvSpPr>
          <p:spPr bwMode="auto">
            <a:xfrm>
              <a:off x="146" y="864"/>
              <a:ext cx="2256" cy="1968"/>
            </a:xfrm>
            <a:prstGeom prst="bevel">
              <a:avLst>
                <a:gd name="adj" fmla="val 16468"/>
              </a:avLst>
            </a:prstGeom>
            <a:gradFill rotWithShape="1">
              <a:gsLst>
                <a:gs pos="0">
                  <a:srgbClr val="475E76"/>
                </a:gs>
                <a:gs pos="50000">
                  <a:srgbClr val="99CCFF"/>
                </a:gs>
                <a:gs pos="100000">
                  <a:srgbClr val="475E76"/>
                </a:gs>
              </a:gsLst>
              <a:lin ang="5400000" scaled="1"/>
            </a:gradFill>
            <a:ln w="12700">
              <a:noFill/>
              <a:miter lim="800000"/>
              <a:headEnd/>
              <a:tailEnd/>
            </a:ln>
          </p:spPr>
          <p:txBody>
            <a:bodyPr wrap="none"/>
            <a:lstStyle/>
            <a:p>
              <a:pPr algn="ctr"/>
              <a:r>
                <a:rPr lang="en-US" sz="1600" dirty="0"/>
                <a:t>Customer Master Data</a:t>
              </a:r>
            </a:p>
          </p:txBody>
        </p:sp>
        <p:pic>
          <p:nvPicPr>
            <p:cNvPr id="8" name="Picture 9" descr="j0410511">
              <a:extLst>
                <a:ext uri="{FF2B5EF4-FFF2-40B4-BE49-F238E27FC236}">
                  <a16:creationId xmlns:a16="http://schemas.microsoft.com/office/drawing/2014/main" id="{1B36CD38-6D18-4665-BAD9-1D9C6FCEA82B}"/>
                </a:ext>
              </a:extLst>
            </p:cNvPr>
            <p:cNvPicPr>
              <a:picLocks noChangeAspect="1" noChangeArrowheads="1"/>
            </p:cNvPicPr>
            <p:nvPr/>
          </p:nvPicPr>
          <p:blipFill>
            <a:blip r:embed="rId3" cstate="print"/>
            <a:srcRect/>
            <a:stretch>
              <a:fillRect/>
            </a:stretch>
          </p:blipFill>
          <p:spPr bwMode="auto">
            <a:xfrm>
              <a:off x="1321" y="1651"/>
              <a:ext cx="717" cy="746"/>
            </a:xfrm>
            <a:prstGeom prst="rect">
              <a:avLst/>
            </a:prstGeom>
            <a:noFill/>
            <a:ln w="9525">
              <a:noFill/>
              <a:miter lim="800000"/>
              <a:headEnd/>
              <a:tailEnd/>
            </a:ln>
          </p:spPr>
        </p:pic>
        <p:grpSp>
          <p:nvGrpSpPr>
            <p:cNvPr id="9" name="Group 10">
              <a:extLst>
                <a:ext uri="{FF2B5EF4-FFF2-40B4-BE49-F238E27FC236}">
                  <a16:creationId xmlns:a16="http://schemas.microsoft.com/office/drawing/2014/main" id="{FBC9BC15-165B-49AB-A227-88E6BF8C3D33}"/>
                </a:ext>
              </a:extLst>
            </p:cNvPr>
            <p:cNvGrpSpPr>
              <a:grpSpLocks/>
            </p:cNvGrpSpPr>
            <p:nvPr/>
          </p:nvGrpSpPr>
          <p:grpSpPr bwMode="auto">
            <a:xfrm>
              <a:off x="475" y="1539"/>
              <a:ext cx="752" cy="848"/>
              <a:chOff x="1296" y="1936"/>
              <a:chExt cx="1143" cy="1060"/>
            </a:xfrm>
          </p:grpSpPr>
          <p:sp>
            <p:nvSpPr>
              <p:cNvPr id="10" name="Freeform 11">
                <a:extLst>
                  <a:ext uri="{FF2B5EF4-FFF2-40B4-BE49-F238E27FC236}">
                    <a16:creationId xmlns:a16="http://schemas.microsoft.com/office/drawing/2014/main" id="{9C2885D0-53E7-4ADE-9447-3562C8D4F4A6}"/>
                  </a:ext>
                </a:extLst>
              </p:cNvPr>
              <p:cNvSpPr>
                <a:spLocks/>
              </p:cNvSpPr>
              <p:nvPr/>
            </p:nvSpPr>
            <p:spPr bwMode="auto">
              <a:xfrm>
                <a:off x="1382" y="1936"/>
                <a:ext cx="1043" cy="1043"/>
              </a:xfrm>
              <a:custGeom>
                <a:avLst/>
                <a:gdLst>
                  <a:gd name="T0" fmla="*/ 1039 w 2086"/>
                  <a:gd name="T1" fmla="*/ 675 h 2086"/>
                  <a:gd name="T2" fmla="*/ 1022 w 2086"/>
                  <a:gd name="T3" fmla="*/ 590 h 2086"/>
                  <a:gd name="T4" fmla="*/ 988 w 2086"/>
                  <a:gd name="T5" fmla="*/ 491 h 2086"/>
                  <a:gd name="T6" fmla="*/ 942 w 2086"/>
                  <a:gd name="T7" fmla="*/ 395 h 2086"/>
                  <a:gd name="T8" fmla="*/ 889 w 2086"/>
                  <a:gd name="T9" fmla="*/ 304 h 2086"/>
                  <a:gd name="T10" fmla="*/ 830 w 2086"/>
                  <a:gd name="T11" fmla="*/ 218 h 2086"/>
                  <a:gd name="T12" fmla="*/ 769 w 2086"/>
                  <a:gd name="T13" fmla="*/ 143 h 2086"/>
                  <a:gd name="T14" fmla="*/ 713 w 2086"/>
                  <a:gd name="T15" fmla="*/ 85 h 2086"/>
                  <a:gd name="T16" fmla="*/ 664 w 2086"/>
                  <a:gd name="T17" fmla="*/ 47 h 2086"/>
                  <a:gd name="T18" fmla="*/ 596 w 2086"/>
                  <a:gd name="T19" fmla="*/ 18 h 2086"/>
                  <a:gd name="T20" fmla="*/ 515 w 2086"/>
                  <a:gd name="T21" fmla="*/ 2 h 2086"/>
                  <a:gd name="T22" fmla="*/ 429 w 2086"/>
                  <a:gd name="T23" fmla="*/ 3 h 2086"/>
                  <a:gd name="T24" fmla="*/ 342 w 2086"/>
                  <a:gd name="T25" fmla="*/ 25 h 2086"/>
                  <a:gd name="T26" fmla="*/ 300 w 2086"/>
                  <a:gd name="T27" fmla="*/ 44 h 2086"/>
                  <a:gd name="T28" fmla="*/ 271 w 2086"/>
                  <a:gd name="T29" fmla="*/ 59 h 2086"/>
                  <a:gd name="T30" fmla="*/ 244 w 2086"/>
                  <a:gd name="T31" fmla="*/ 76 h 2086"/>
                  <a:gd name="T32" fmla="*/ 217 w 2086"/>
                  <a:gd name="T33" fmla="*/ 97 h 2086"/>
                  <a:gd name="T34" fmla="*/ 171 w 2086"/>
                  <a:gd name="T35" fmla="*/ 138 h 2086"/>
                  <a:gd name="T36" fmla="*/ 133 w 2086"/>
                  <a:gd name="T37" fmla="*/ 183 h 2086"/>
                  <a:gd name="T38" fmla="*/ 110 w 2086"/>
                  <a:gd name="T39" fmla="*/ 225 h 2086"/>
                  <a:gd name="T40" fmla="*/ 99 w 2086"/>
                  <a:gd name="T41" fmla="*/ 264 h 2086"/>
                  <a:gd name="T42" fmla="*/ 110 w 2086"/>
                  <a:gd name="T43" fmla="*/ 380 h 2086"/>
                  <a:gd name="T44" fmla="*/ 114 w 2086"/>
                  <a:gd name="T45" fmla="*/ 523 h 2086"/>
                  <a:gd name="T46" fmla="*/ 56 w 2086"/>
                  <a:gd name="T47" fmla="*/ 627 h 2086"/>
                  <a:gd name="T48" fmla="*/ 16 w 2086"/>
                  <a:gd name="T49" fmla="*/ 723 h 2086"/>
                  <a:gd name="T50" fmla="*/ 2 w 2086"/>
                  <a:gd name="T51" fmla="*/ 784 h 2086"/>
                  <a:gd name="T52" fmla="*/ 4 w 2086"/>
                  <a:gd name="T53" fmla="*/ 869 h 2086"/>
                  <a:gd name="T54" fmla="*/ 20 w 2086"/>
                  <a:gd name="T55" fmla="*/ 918 h 2086"/>
                  <a:gd name="T56" fmla="*/ 40 w 2086"/>
                  <a:gd name="T57" fmla="*/ 951 h 2086"/>
                  <a:gd name="T58" fmla="*/ 69 w 2086"/>
                  <a:gd name="T59" fmla="*/ 981 h 2086"/>
                  <a:gd name="T60" fmla="*/ 107 w 2086"/>
                  <a:gd name="T61" fmla="*/ 1007 h 2086"/>
                  <a:gd name="T62" fmla="*/ 145 w 2086"/>
                  <a:gd name="T63" fmla="*/ 1023 h 2086"/>
                  <a:gd name="T64" fmla="*/ 184 w 2086"/>
                  <a:gd name="T65" fmla="*/ 1030 h 2086"/>
                  <a:gd name="T66" fmla="*/ 217 w 2086"/>
                  <a:gd name="T67" fmla="*/ 1028 h 2086"/>
                  <a:gd name="T68" fmla="*/ 246 w 2086"/>
                  <a:gd name="T69" fmla="*/ 1024 h 2086"/>
                  <a:gd name="T70" fmla="*/ 277 w 2086"/>
                  <a:gd name="T71" fmla="*/ 1017 h 2086"/>
                  <a:gd name="T72" fmla="*/ 308 w 2086"/>
                  <a:gd name="T73" fmla="*/ 1008 h 2086"/>
                  <a:gd name="T74" fmla="*/ 359 w 2086"/>
                  <a:gd name="T75" fmla="*/ 991 h 2086"/>
                  <a:gd name="T76" fmla="*/ 403 w 2086"/>
                  <a:gd name="T77" fmla="*/ 977 h 2086"/>
                  <a:gd name="T78" fmla="*/ 436 w 2086"/>
                  <a:gd name="T79" fmla="*/ 969 h 2086"/>
                  <a:gd name="T80" fmla="*/ 461 w 2086"/>
                  <a:gd name="T81" fmla="*/ 965 h 2086"/>
                  <a:gd name="T82" fmla="*/ 486 w 2086"/>
                  <a:gd name="T83" fmla="*/ 968 h 2086"/>
                  <a:gd name="T84" fmla="*/ 515 w 2086"/>
                  <a:gd name="T85" fmla="*/ 978 h 2086"/>
                  <a:gd name="T86" fmla="*/ 550 w 2086"/>
                  <a:gd name="T87" fmla="*/ 995 h 2086"/>
                  <a:gd name="T88" fmla="*/ 602 w 2086"/>
                  <a:gd name="T89" fmla="*/ 1018 h 2086"/>
                  <a:gd name="T90" fmla="*/ 645 w 2086"/>
                  <a:gd name="T91" fmla="*/ 1033 h 2086"/>
                  <a:gd name="T92" fmla="*/ 691 w 2086"/>
                  <a:gd name="T93" fmla="*/ 1041 h 2086"/>
                  <a:gd name="T94" fmla="*/ 747 w 2086"/>
                  <a:gd name="T95" fmla="*/ 1043 h 2086"/>
                  <a:gd name="T96" fmla="*/ 808 w 2086"/>
                  <a:gd name="T97" fmla="*/ 1034 h 2086"/>
                  <a:gd name="T98" fmla="*/ 855 w 2086"/>
                  <a:gd name="T99" fmla="*/ 1018 h 2086"/>
                  <a:gd name="T100" fmla="*/ 896 w 2086"/>
                  <a:gd name="T101" fmla="*/ 997 h 2086"/>
                  <a:gd name="T102" fmla="*/ 936 w 2086"/>
                  <a:gd name="T103" fmla="*/ 969 h 2086"/>
                  <a:gd name="T104" fmla="*/ 975 w 2086"/>
                  <a:gd name="T105" fmla="*/ 930 h 2086"/>
                  <a:gd name="T106" fmla="*/ 1024 w 2086"/>
                  <a:gd name="T107" fmla="*/ 848 h 2086"/>
                  <a:gd name="T108" fmla="*/ 1043 w 2086"/>
                  <a:gd name="T109" fmla="*/ 740 h 208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86"/>
                  <a:gd name="T166" fmla="*/ 0 h 2086"/>
                  <a:gd name="T167" fmla="*/ 2086 w 2086"/>
                  <a:gd name="T168" fmla="*/ 2086 h 208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86" h="2086">
                    <a:moveTo>
                      <a:pt x="2085" y="1423"/>
                    </a:moveTo>
                    <a:lnTo>
                      <a:pt x="2083" y="1399"/>
                    </a:lnTo>
                    <a:lnTo>
                      <a:pt x="2080" y="1374"/>
                    </a:lnTo>
                    <a:lnTo>
                      <a:pt x="2078" y="1350"/>
                    </a:lnTo>
                    <a:lnTo>
                      <a:pt x="2075" y="1326"/>
                    </a:lnTo>
                    <a:lnTo>
                      <a:pt x="2067" y="1278"/>
                    </a:lnTo>
                    <a:lnTo>
                      <a:pt x="2056" y="1229"/>
                    </a:lnTo>
                    <a:lnTo>
                      <a:pt x="2044" y="1180"/>
                    </a:lnTo>
                    <a:lnTo>
                      <a:pt x="2029" y="1130"/>
                    </a:lnTo>
                    <a:lnTo>
                      <a:pt x="2012" y="1082"/>
                    </a:lnTo>
                    <a:lnTo>
                      <a:pt x="1995" y="1032"/>
                    </a:lnTo>
                    <a:lnTo>
                      <a:pt x="1976" y="983"/>
                    </a:lnTo>
                    <a:lnTo>
                      <a:pt x="1955" y="934"/>
                    </a:lnTo>
                    <a:lnTo>
                      <a:pt x="1933" y="886"/>
                    </a:lnTo>
                    <a:lnTo>
                      <a:pt x="1910" y="838"/>
                    </a:lnTo>
                    <a:lnTo>
                      <a:pt x="1885" y="790"/>
                    </a:lnTo>
                    <a:lnTo>
                      <a:pt x="1859" y="743"/>
                    </a:lnTo>
                    <a:lnTo>
                      <a:pt x="1834" y="697"/>
                    </a:lnTo>
                    <a:lnTo>
                      <a:pt x="1806" y="652"/>
                    </a:lnTo>
                    <a:lnTo>
                      <a:pt x="1779" y="608"/>
                    </a:lnTo>
                    <a:lnTo>
                      <a:pt x="1751" y="565"/>
                    </a:lnTo>
                    <a:lnTo>
                      <a:pt x="1721" y="521"/>
                    </a:lnTo>
                    <a:lnTo>
                      <a:pt x="1691" y="477"/>
                    </a:lnTo>
                    <a:lnTo>
                      <a:pt x="1660" y="436"/>
                    </a:lnTo>
                    <a:lnTo>
                      <a:pt x="1630" y="396"/>
                    </a:lnTo>
                    <a:lnTo>
                      <a:pt x="1599" y="358"/>
                    </a:lnTo>
                    <a:lnTo>
                      <a:pt x="1569" y="322"/>
                    </a:lnTo>
                    <a:lnTo>
                      <a:pt x="1539" y="287"/>
                    </a:lnTo>
                    <a:lnTo>
                      <a:pt x="1510" y="255"/>
                    </a:lnTo>
                    <a:lnTo>
                      <a:pt x="1481" y="225"/>
                    </a:lnTo>
                    <a:lnTo>
                      <a:pt x="1452" y="197"/>
                    </a:lnTo>
                    <a:lnTo>
                      <a:pt x="1426" y="171"/>
                    </a:lnTo>
                    <a:lnTo>
                      <a:pt x="1399" y="148"/>
                    </a:lnTo>
                    <a:lnTo>
                      <a:pt x="1374" y="128"/>
                    </a:lnTo>
                    <a:lnTo>
                      <a:pt x="1351" y="110"/>
                    </a:lnTo>
                    <a:lnTo>
                      <a:pt x="1328" y="95"/>
                    </a:lnTo>
                    <a:lnTo>
                      <a:pt x="1307" y="83"/>
                    </a:lnTo>
                    <a:lnTo>
                      <a:pt x="1269" y="66"/>
                    </a:lnTo>
                    <a:lnTo>
                      <a:pt x="1231" y="50"/>
                    </a:lnTo>
                    <a:lnTo>
                      <a:pt x="1192" y="36"/>
                    </a:lnTo>
                    <a:lnTo>
                      <a:pt x="1152" y="24"/>
                    </a:lnTo>
                    <a:lnTo>
                      <a:pt x="1111" y="15"/>
                    </a:lnTo>
                    <a:lnTo>
                      <a:pt x="1070" y="8"/>
                    </a:lnTo>
                    <a:lnTo>
                      <a:pt x="1029" y="4"/>
                    </a:lnTo>
                    <a:lnTo>
                      <a:pt x="986" y="1"/>
                    </a:lnTo>
                    <a:lnTo>
                      <a:pt x="943" y="0"/>
                    </a:lnTo>
                    <a:lnTo>
                      <a:pt x="901" y="2"/>
                    </a:lnTo>
                    <a:lnTo>
                      <a:pt x="858" y="7"/>
                    </a:lnTo>
                    <a:lnTo>
                      <a:pt x="815" y="15"/>
                    </a:lnTo>
                    <a:lnTo>
                      <a:pt x="772" y="24"/>
                    </a:lnTo>
                    <a:lnTo>
                      <a:pt x="729" y="36"/>
                    </a:lnTo>
                    <a:lnTo>
                      <a:pt x="685" y="51"/>
                    </a:lnTo>
                    <a:lnTo>
                      <a:pt x="643" y="68"/>
                    </a:lnTo>
                    <a:lnTo>
                      <a:pt x="629" y="74"/>
                    </a:lnTo>
                    <a:lnTo>
                      <a:pt x="614" y="81"/>
                    </a:lnTo>
                    <a:lnTo>
                      <a:pt x="600" y="88"/>
                    </a:lnTo>
                    <a:lnTo>
                      <a:pt x="586" y="95"/>
                    </a:lnTo>
                    <a:lnTo>
                      <a:pt x="571" y="103"/>
                    </a:lnTo>
                    <a:lnTo>
                      <a:pt x="557" y="111"/>
                    </a:lnTo>
                    <a:lnTo>
                      <a:pt x="543" y="119"/>
                    </a:lnTo>
                    <a:lnTo>
                      <a:pt x="530" y="127"/>
                    </a:lnTo>
                    <a:lnTo>
                      <a:pt x="516" y="135"/>
                    </a:lnTo>
                    <a:lnTo>
                      <a:pt x="502" y="144"/>
                    </a:lnTo>
                    <a:lnTo>
                      <a:pt x="488" y="153"/>
                    </a:lnTo>
                    <a:lnTo>
                      <a:pt x="474" y="164"/>
                    </a:lnTo>
                    <a:lnTo>
                      <a:pt x="461" y="173"/>
                    </a:lnTo>
                    <a:lnTo>
                      <a:pt x="447" y="183"/>
                    </a:lnTo>
                    <a:lnTo>
                      <a:pt x="434" y="195"/>
                    </a:lnTo>
                    <a:lnTo>
                      <a:pt x="420" y="205"/>
                    </a:lnTo>
                    <a:lnTo>
                      <a:pt x="391" y="229"/>
                    </a:lnTo>
                    <a:lnTo>
                      <a:pt x="365" y="254"/>
                    </a:lnTo>
                    <a:lnTo>
                      <a:pt x="342" y="277"/>
                    </a:lnTo>
                    <a:lnTo>
                      <a:pt x="320" y="300"/>
                    </a:lnTo>
                    <a:lnTo>
                      <a:pt x="299" y="323"/>
                    </a:lnTo>
                    <a:lnTo>
                      <a:pt x="282" y="345"/>
                    </a:lnTo>
                    <a:lnTo>
                      <a:pt x="266" y="366"/>
                    </a:lnTo>
                    <a:lnTo>
                      <a:pt x="252" y="388"/>
                    </a:lnTo>
                    <a:lnTo>
                      <a:pt x="239" y="409"/>
                    </a:lnTo>
                    <a:lnTo>
                      <a:pt x="229" y="430"/>
                    </a:lnTo>
                    <a:lnTo>
                      <a:pt x="220" y="451"/>
                    </a:lnTo>
                    <a:lnTo>
                      <a:pt x="213" y="470"/>
                    </a:lnTo>
                    <a:lnTo>
                      <a:pt x="207" y="490"/>
                    </a:lnTo>
                    <a:lnTo>
                      <a:pt x="201" y="509"/>
                    </a:lnTo>
                    <a:lnTo>
                      <a:pt x="198" y="529"/>
                    </a:lnTo>
                    <a:lnTo>
                      <a:pt x="196" y="547"/>
                    </a:lnTo>
                    <a:lnTo>
                      <a:pt x="194" y="620"/>
                    </a:lnTo>
                    <a:lnTo>
                      <a:pt x="205" y="691"/>
                    </a:lnTo>
                    <a:lnTo>
                      <a:pt x="221" y="760"/>
                    </a:lnTo>
                    <a:lnTo>
                      <a:pt x="237" y="830"/>
                    </a:lnTo>
                    <a:lnTo>
                      <a:pt x="246" y="900"/>
                    </a:lnTo>
                    <a:lnTo>
                      <a:pt x="245" y="971"/>
                    </a:lnTo>
                    <a:lnTo>
                      <a:pt x="228" y="1046"/>
                    </a:lnTo>
                    <a:lnTo>
                      <a:pt x="187" y="1126"/>
                    </a:lnTo>
                    <a:lnTo>
                      <a:pt x="162" y="1166"/>
                    </a:lnTo>
                    <a:lnTo>
                      <a:pt x="137" y="1210"/>
                    </a:lnTo>
                    <a:lnTo>
                      <a:pt x="113" y="1255"/>
                    </a:lnTo>
                    <a:lnTo>
                      <a:pt x="90" y="1301"/>
                    </a:lnTo>
                    <a:lnTo>
                      <a:pt x="68" y="1349"/>
                    </a:lnTo>
                    <a:lnTo>
                      <a:pt x="48" y="1398"/>
                    </a:lnTo>
                    <a:lnTo>
                      <a:pt x="32" y="1447"/>
                    </a:lnTo>
                    <a:lnTo>
                      <a:pt x="18" y="1497"/>
                    </a:lnTo>
                    <a:lnTo>
                      <a:pt x="13" y="1521"/>
                    </a:lnTo>
                    <a:lnTo>
                      <a:pt x="9" y="1545"/>
                    </a:lnTo>
                    <a:lnTo>
                      <a:pt x="5" y="1569"/>
                    </a:lnTo>
                    <a:lnTo>
                      <a:pt x="2" y="1593"/>
                    </a:lnTo>
                    <a:lnTo>
                      <a:pt x="0" y="1643"/>
                    </a:lnTo>
                    <a:lnTo>
                      <a:pt x="2" y="1690"/>
                    </a:lnTo>
                    <a:lnTo>
                      <a:pt x="8" y="1739"/>
                    </a:lnTo>
                    <a:lnTo>
                      <a:pt x="19" y="1785"/>
                    </a:lnTo>
                    <a:lnTo>
                      <a:pt x="25" y="1802"/>
                    </a:lnTo>
                    <a:lnTo>
                      <a:pt x="33" y="1819"/>
                    </a:lnTo>
                    <a:lnTo>
                      <a:pt x="40" y="1836"/>
                    </a:lnTo>
                    <a:lnTo>
                      <a:pt x="49" y="1854"/>
                    </a:lnTo>
                    <a:lnTo>
                      <a:pt x="60" y="1870"/>
                    </a:lnTo>
                    <a:lnTo>
                      <a:pt x="70" y="1886"/>
                    </a:lnTo>
                    <a:lnTo>
                      <a:pt x="81" y="1902"/>
                    </a:lnTo>
                    <a:lnTo>
                      <a:pt x="94" y="1917"/>
                    </a:lnTo>
                    <a:lnTo>
                      <a:pt x="108" y="1933"/>
                    </a:lnTo>
                    <a:lnTo>
                      <a:pt x="123" y="1947"/>
                    </a:lnTo>
                    <a:lnTo>
                      <a:pt x="139" y="1962"/>
                    </a:lnTo>
                    <a:lnTo>
                      <a:pt x="156" y="1976"/>
                    </a:lnTo>
                    <a:lnTo>
                      <a:pt x="174" y="1990"/>
                    </a:lnTo>
                    <a:lnTo>
                      <a:pt x="193" y="2002"/>
                    </a:lnTo>
                    <a:lnTo>
                      <a:pt x="214" y="2015"/>
                    </a:lnTo>
                    <a:lnTo>
                      <a:pt x="236" y="2027"/>
                    </a:lnTo>
                    <a:lnTo>
                      <a:pt x="253" y="2035"/>
                    </a:lnTo>
                    <a:lnTo>
                      <a:pt x="272" y="2042"/>
                    </a:lnTo>
                    <a:lnTo>
                      <a:pt x="290" y="2047"/>
                    </a:lnTo>
                    <a:lnTo>
                      <a:pt x="308" y="2051"/>
                    </a:lnTo>
                    <a:lnTo>
                      <a:pt x="329" y="2054"/>
                    </a:lnTo>
                    <a:lnTo>
                      <a:pt x="349" y="2056"/>
                    </a:lnTo>
                    <a:lnTo>
                      <a:pt x="369" y="2059"/>
                    </a:lnTo>
                    <a:lnTo>
                      <a:pt x="391" y="2059"/>
                    </a:lnTo>
                    <a:lnTo>
                      <a:pt x="405" y="2059"/>
                    </a:lnTo>
                    <a:lnTo>
                      <a:pt x="419" y="2058"/>
                    </a:lnTo>
                    <a:lnTo>
                      <a:pt x="434" y="2056"/>
                    </a:lnTo>
                    <a:lnTo>
                      <a:pt x="448" y="2055"/>
                    </a:lnTo>
                    <a:lnTo>
                      <a:pt x="463" y="2053"/>
                    </a:lnTo>
                    <a:lnTo>
                      <a:pt x="478" y="2051"/>
                    </a:lnTo>
                    <a:lnTo>
                      <a:pt x="493" y="2048"/>
                    </a:lnTo>
                    <a:lnTo>
                      <a:pt x="508" y="2045"/>
                    </a:lnTo>
                    <a:lnTo>
                      <a:pt x="524" y="2043"/>
                    </a:lnTo>
                    <a:lnTo>
                      <a:pt x="539" y="2038"/>
                    </a:lnTo>
                    <a:lnTo>
                      <a:pt x="554" y="2035"/>
                    </a:lnTo>
                    <a:lnTo>
                      <a:pt x="570" y="2030"/>
                    </a:lnTo>
                    <a:lnTo>
                      <a:pt x="586" y="2025"/>
                    </a:lnTo>
                    <a:lnTo>
                      <a:pt x="601" y="2021"/>
                    </a:lnTo>
                    <a:lnTo>
                      <a:pt x="617" y="2016"/>
                    </a:lnTo>
                    <a:lnTo>
                      <a:pt x="633" y="2010"/>
                    </a:lnTo>
                    <a:lnTo>
                      <a:pt x="663" y="2000"/>
                    </a:lnTo>
                    <a:lnTo>
                      <a:pt x="692" y="1991"/>
                    </a:lnTo>
                    <a:lnTo>
                      <a:pt x="719" y="1982"/>
                    </a:lnTo>
                    <a:lnTo>
                      <a:pt x="743" y="1974"/>
                    </a:lnTo>
                    <a:lnTo>
                      <a:pt x="766" y="1967"/>
                    </a:lnTo>
                    <a:lnTo>
                      <a:pt x="787" y="1960"/>
                    </a:lnTo>
                    <a:lnTo>
                      <a:pt x="806" y="1954"/>
                    </a:lnTo>
                    <a:lnTo>
                      <a:pt x="825" y="1949"/>
                    </a:lnTo>
                    <a:lnTo>
                      <a:pt x="842" y="1945"/>
                    </a:lnTo>
                    <a:lnTo>
                      <a:pt x="857" y="1940"/>
                    </a:lnTo>
                    <a:lnTo>
                      <a:pt x="872" y="1938"/>
                    </a:lnTo>
                    <a:lnTo>
                      <a:pt x="886" y="1934"/>
                    </a:lnTo>
                    <a:lnTo>
                      <a:pt x="898" y="1933"/>
                    </a:lnTo>
                    <a:lnTo>
                      <a:pt x="911" y="1932"/>
                    </a:lnTo>
                    <a:lnTo>
                      <a:pt x="923" y="1931"/>
                    </a:lnTo>
                    <a:lnTo>
                      <a:pt x="933" y="1931"/>
                    </a:lnTo>
                    <a:lnTo>
                      <a:pt x="947" y="1932"/>
                    </a:lnTo>
                    <a:lnTo>
                      <a:pt x="961" y="1933"/>
                    </a:lnTo>
                    <a:lnTo>
                      <a:pt x="973" y="1937"/>
                    </a:lnTo>
                    <a:lnTo>
                      <a:pt x="986" y="1940"/>
                    </a:lnTo>
                    <a:lnTo>
                      <a:pt x="1000" y="1945"/>
                    </a:lnTo>
                    <a:lnTo>
                      <a:pt x="1014" y="1950"/>
                    </a:lnTo>
                    <a:lnTo>
                      <a:pt x="1029" y="1957"/>
                    </a:lnTo>
                    <a:lnTo>
                      <a:pt x="1043" y="1964"/>
                    </a:lnTo>
                    <a:lnTo>
                      <a:pt x="1061" y="1972"/>
                    </a:lnTo>
                    <a:lnTo>
                      <a:pt x="1079" y="1982"/>
                    </a:lnTo>
                    <a:lnTo>
                      <a:pt x="1100" y="1991"/>
                    </a:lnTo>
                    <a:lnTo>
                      <a:pt x="1122" y="2001"/>
                    </a:lnTo>
                    <a:lnTo>
                      <a:pt x="1147" y="2013"/>
                    </a:lnTo>
                    <a:lnTo>
                      <a:pt x="1175" y="2024"/>
                    </a:lnTo>
                    <a:lnTo>
                      <a:pt x="1205" y="2037"/>
                    </a:lnTo>
                    <a:lnTo>
                      <a:pt x="1238" y="2050"/>
                    </a:lnTo>
                    <a:lnTo>
                      <a:pt x="1254" y="2055"/>
                    </a:lnTo>
                    <a:lnTo>
                      <a:pt x="1272" y="2061"/>
                    </a:lnTo>
                    <a:lnTo>
                      <a:pt x="1291" y="2066"/>
                    </a:lnTo>
                    <a:lnTo>
                      <a:pt x="1312" y="2070"/>
                    </a:lnTo>
                    <a:lnTo>
                      <a:pt x="1334" y="2075"/>
                    </a:lnTo>
                    <a:lnTo>
                      <a:pt x="1358" y="2080"/>
                    </a:lnTo>
                    <a:lnTo>
                      <a:pt x="1383" y="2082"/>
                    </a:lnTo>
                    <a:lnTo>
                      <a:pt x="1409" y="2084"/>
                    </a:lnTo>
                    <a:lnTo>
                      <a:pt x="1436" y="2085"/>
                    </a:lnTo>
                    <a:lnTo>
                      <a:pt x="1465" y="2086"/>
                    </a:lnTo>
                    <a:lnTo>
                      <a:pt x="1494" y="2085"/>
                    </a:lnTo>
                    <a:lnTo>
                      <a:pt x="1524" y="2083"/>
                    </a:lnTo>
                    <a:lnTo>
                      <a:pt x="1554" y="2080"/>
                    </a:lnTo>
                    <a:lnTo>
                      <a:pt x="1585" y="2074"/>
                    </a:lnTo>
                    <a:lnTo>
                      <a:pt x="1616" y="2067"/>
                    </a:lnTo>
                    <a:lnTo>
                      <a:pt x="1648" y="2059"/>
                    </a:lnTo>
                    <a:lnTo>
                      <a:pt x="1669" y="2052"/>
                    </a:lnTo>
                    <a:lnTo>
                      <a:pt x="1690" y="2045"/>
                    </a:lnTo>
                    <a:lnTo>
                      <a:pt x="1711" y="2037"/>
                    </a:lnTo>
                    <a:lnTo>
                      <a:pt x="1731" y="2028"/>
                    </a:lnTo>
                    <a:lnTo>
                      <a:pt x="1752" y="2018"/>
                    </a:lnTo>
                    <a:lnTo>
                      <a:pt x="1773" y="2007"/>
                    </a:lnTo>
                    <a:lnTo>
                      <a:pt x="1792" y="1995"/>
                    </a:lnTo>
                    <a:lnTo>
                      <a:pt x="1813" y="1983"/>
                    </a:lnTo>
                    <a:lnTo>
                      <a:pt x="1834" y="1969"/>
                    </a:lnTo>
                    <a:lnTo>
                      <a:pt x="1853" y="1954"/>
                    </a:lnTo>
                    <a:lnTo>
                      <a:pt x="1873" y="1938"/>
                    </a:lnTo>
                    <a:lnTo>
                      <a:pt x="1893" y="1921"/>
                    </a:lnTo>
                    <a:lnTo>
                      <a:pt x="1912" y="1902"/>
                    </a:lnTo>
                    <a:lnTo>
                      <a:pt x="1932" y="1881"/>
                    </a:lnTo>
                    <a:lnTo>
                      <a:pt x="1950" y="1861"/>
                    </a:lnTo>
                    <a:lnTo>
                      <a:pt x="1969" y="1839"/>
                    </a:lnTo>
                    <a:lnTo>
                      <a:pt x="2001" y="1794"/>
                    </a:lnTo>
                    <a:lnTo>
                      <a:pt x="2027" y="1747"/>
                    </a:lnTo>
                    <a:lnTo>
                      <a:pt x="2048" y="1697"/>
                    </a:lnTo>
                    <a:lnTo>
                      <a:pt x="2064" y="1645"/>
                    </a:lnTo>
                    <a:lnTo>
                      <a:pt x="2076" y="1592"/>
                    </a:lnTo>
                    <a:lnTo>
                      <a:pt x="2083" y="1537"/>
                    </a:lnTo>
                    <a:lnTo>
                      <a:pt x="2086" y="1480"/>
                    </a:lnTo>
                    <a:lnTo>
                      <a:pt x="2085" y="1423"/>
                    </a:lnTo>
                    <a:close/>
                  </a:path>
                </a:pathLst>
              </a:custGeom>
              <a:solidFill>
                <a:srgbClr val="7FA54C"/>
              </a:solidFill>
              <a:ln w="9525">
                <a:noFill/>
                <a:round/>
                <a:headEnd/>
                <a:tailEnd/>
              </a:ln>
            </p:spPr>
            <p:txBody>
              <a:bodyPr/>
              <a:lstStyle/>
              <a:p>
                <a:endParaRPr lang="en-US" sz="1600"/>
              </a:p>
            </p:txBody>
          </p:sp>
          <p:sp>
            <p:nvSpPr>
              <p:cNvPr id="11" name="Freeform 12">
                <a:extLst>
                  <a:ext uri="{FF2B5EF4-FFF2-40B4-BE49-F238E27FC236}">
                    <a16:creationId xmlns:a16="http://schemas.microsoft.com/office/drawing/2014/main" id="{55693A5D-1436-4144-BD1E-8CA87EA3DC69}"/>
                  </a:ext>
                </a:extLst>
              </p:cNvPr>
              <p:cNvSpPr>
                <a:spLocks/>
              </p:cNvSpPr>
              <p:nvPr/>
            </p:nvSpPr>
            <p:spPr bwMode="auto">
              <a:xfrm>
                <a:off x="1383" y="1936"/>
                <a:ext cx="1036" cy="796"/>
              </a:xfrm>
              <a:custGeom>
                <a:avLst/>
                <a:gdLst>
                  <a:gd name="T0" fmla="*/ 631 w 2073"/>
                  <a:gd name="T1" fmla="*/ 30 h 1592"/>
                  <a:gd name="T2" fmla="*/ 597 w 2073"/>
                  <a:gd name="T3" fmla="*/ 19 h 1592"/>
                  <a:gd name="T4" fmla="*/ 561 w 2073"/>
                  <a:gd name="T5" fmla="*/ 9 h 1592"/>
                  <a:gd name="T6" fmla="*/ 526 w 2073"/>
                  <a:gd name="T7" fmla="*/ 3 h 1592"/>
                  <a:gd name="T8" fmla="*/ 489 w 2073"/>
                  <a:gd name="T9" fmla="*/ 0 h 1592"/>
                  <a:gd name="T10" fmla="*/ 455 w 2073"/>
                  <a:gd name="T11" fmla="*/ 1 h 1592"/>
                  <a:gd name="T12" fmla="*/ 428 w 2073"/>
                  <a:gd name="T13" fmla="*/ 3 h 1592"/>
                  <a:gd name="T14" fmla="*/ 401 w 2073"/>
                  <a:gd name="T15" fmla="*/ 7 h 1592"/>
                  <a:gd name="T16" fmla="*/ 374 w 2073"/>
                  <a:gd name="T17" fmla="*/ 14 h 1592"/>
                  <a:gd name="T18" fmla="*/ 347 w 2073"/>
                  <a:gd name="T19" fmla="*/ 23 h 1592"/>
                  <a:gd name="T20" fmla="*/ 320 w 2073"/>
                  <a:gd name="T21" fmla="*/ 34 h 1592"/>
                  <a:gd name="T22" fmla="*/ 299 w 2073"/>
                  <a:gd name="T23" fmla="*/ 44 h 1592"/>
                  <a:gd name="T24" fmla="*/ 277 w 2073"/>
                  <a:gd name="T25" fmla="*/ 55 h 1592"/>
                  <a:gd name="T26" fmla="*/ 257 w 2073"/>
                  <a:gd name="T27" fmla="*/ 67 h 1592"/>
                  <a:gd name="T28" fmla="*/ 236 w 2073"/>
                  <a:gd name="T29" fmla="*/ 82 h 1592"/>
                  <a:gd name="T30" fmla="*/ 216 w 2073"/>
                  <a:gd name="T31" fmla="*/ 97 h 1592"/>
                  <a:gd name="T32" fmla="*/ 181 w 2073"/>
                  <a:gd name="T33" fmla="*/ 126 h 1592"/>
                  <a:gd name="T34" fmla="*/ 148 w 2073"/>
                  <a:gd name="T35" fmla="*/ 161 h 1592"/>
                  <a:gd name="T36" fmla="*/ 125 w 2073"/>
                  <a:gd name="T37" fmla="*/ 194 h 1592"/>
                  <a:gd name="T38" fmla="*/ 109 w 2073"/>
                  <a:gd name="T39" fmla="*/ 225 h 1592"/>
                  <a:gd name="T40" fmla="*/ 99 w 2073"/>
                  <a:gd name="T41" fmla="*/ 254 h 1592"/>
                  <a:gd name="T42" fmla="*/ 96 w 2073"/>
                  <a:gd name="T43" fmla="*/ 310 h 1592"/>
                  <a:gd name="T44" fmla="*/ 117 w 2073"/>
                  <a:gd name="T45" fmla="*/ 414 h 1592"/>
                  <a:gd name="T46" fmla="*/ 113 w 2073"/>
                  <a:gd name="T47" fmla="*/ 523 h 1592"/>
                  <a:gd name="T48" fmla="*/ 67 w 2073"/>
                  <a:gd name="T49" fmla="*/ 605 h 1592"/>
                  <a:gd name="T50" fmla="*/ 33 w 2073"/>
                  <a:gd name="T51" fmla="*/ 674 h 1592"/>
                  <a:gd name="T52" fmla="*/ 8 w 2073"/>
                  <a:gd name="T53" fmla="*/ 748 h 1592"/>
                  <a:gd name="T54" fmla="*/ 1 w 2073"/>
                  <a:gd name="T55" fmla="*/ 784 h 1592"/>
                  <a:gd name="T56" fmla="*/ 30 w 2073"/>
                  <a:gd name="T57" fmla="*/ 788 h 1592"/>
                  <a:gd name="T58" fmla="*/ 86 w 2073"/>
                  <a:gd name="T59" fmla="*/ 773 h 1592"/>
                  <a:gd name="T60" fmla="*/ 155 w 2073"/>
                  <a:gd name="T61" fmla="*/ 757 h 1592"/>
                  <a:gd name="T62" fmla="*/ 234 w 2073"/>
                  <a:gd name="T63" fmla="*/ 739 h 1592"/>
                  <a:gd name="T64" fmla="*/ 325 w 2073"/>
                  <a:gd name="T65" fmla="*/ 722 h 1592"/>
                  <a:gd name="T66" fmla="*/ 425 w 2073"/>
                  <a:gd name="T67" fmla="*/ 705 h 1592"/>
                  <a:gd name="T68" fmla="*/ 534 w 2073"/>
                  <a:gd name="T69" fmla="*/ 690 h 1592"/>
                  <a:gd name="T70" fmla="*/ 650 w 2073"/>
                  <a:gd name="T71" fmla="*/ 677 h 1592"/>
                  <a:gd name="T72" fmla="*/ 773 w 2073"/>
                  <a:gd name="T73" fmla="*/ 668 h 1592"/>
                  <a:gd name="T74" fmla="*/ 902 w 2073"/>
                  <a:gd name="T75" fmla="*/ 663 h 1592"/>
                  <a:gd name="T76" fmla="*/ 1036 w 2073"/>
                  <a:gd name="T77" fmla="*/ 663 h 1592"/>
                  <a:gd name="T78" fmla="*/ 1021 w 2073"/>
                  <a:gd name="T79" fmla="*/ 590 h 1592"/>
                  <a:gd name="T80" fmla="*/ 996 w 2073"/>
                  <a:gd name="T81" fmla="*/ 516 h 1592"/>
                  <a:gd name="T82" fmla="*/ 965 w 2073"/>
                  <a:gd name="T83" fmla="*/ 442 h 1592"/>
                  <a:gd name="T84" fmla="*/ 928 w 2073"/>
                  <a:gd name="T85" fmla="*/ 371 h 1592"/>
                  <a:gd name="T86" fmla="*/ 888 w 2073"/>
                  <a:gd name="T87" fmla="*/ 304 h 1592"/>
                  <a:gd name="T88" fmla="*/ 844 w 2073"/>
                  <a:gd name="T89" fmla="*/ 238 h 1592"/>
                  <a:gd name="T90" fmla="*/ 798 w 2073"/>
                  <a:gd name="T91" fmla="*/ 179 h 1592"/>
                  <a:gd name="T92" fmla="*/ 754 w 2073"/>
                  <a:gd name="T93" fmla="*/ 127 h 1592"/>
                  <a:gd name="T94" fmla="*/ 712 w 2073"/>
                  <a:gd name="T95" fmla="*/ 85 h 1592"/>
                  <a:gd name="T96" fmla="*/ 674 w 2073"/>
                  <a:gd name="T97" fmla="*/ 54 h 159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73"/>
                  <a:gd name="T148" fmla="*/ 0 h 1592"/>
                  <a:gd name="T149" fmla="*/ 2073 w 2073"/>
                  <a:gd name="T150" fmla="*/ 1592 h 159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73" h="1592">
                    <a:moveTo>
                      <a:pt x="1305" y="82"/>
                    </a:moveTo>
                    <a:lnTo>
                      <a:pt x="1283" y="72"/>
                    </a:lnTo>
                    <a:lnTo>
                      <a:pt x="1262" y="61"/>
                    </a:lnTo>
                    <a:lnTo>
                      <a:pt x="1240" y="53"/>
                    </a:lnTo>
                    <a:lnTo>
                      <a:pt x="1217" y="44"/>
                    </a:lnTo>
                    <a:lnTo>
                      <a:pt x="1194" y="37"/>
                    </a:lnTo>
                    <a:lnTo>
                      <a:pt x="1171" y="30"/>
                    </a:lnTo>
                    <a:lnTo>
                      <a:pt x="1147" y="23"/>
                    </a:lnTo>
                    <a:lnTo>
                      <a:pt x="1123" y="18"/>
                    </a:lnTo>
                    <a:lnTo>
                      <a:pt x="1100" y="13"/>
                    </a:lnTo>
                    <a:lnTo>
                      <a:pt x="1076" y="9"/>
                    </a:lnTo>
                    <a:lnTo>
                      <a:pt x="1052" y="6"/>
                    </a:lnTo>
                    <a:lnTo>
                      <a:pt x="1028" y="3"/>
                    </a:lnTo>
                    <a:lnTo>
                      <a:pt x="1003" y="1"/>
                    </a:lnTo>
                    <a:lnTo>
                      <a:pt x="979" y="0"/>
                    </a:lnTo>
                    <a:lnTo>
                      <a:pt x="954" y="0"/>
                    </a:lnTo>
                    <a:lnTo>
                      <a:pt x="930" y="0"/>
                    </a:lnTo>
                    <a:lnTo>
                      <a:pt x="911" y="1"/>
                    </a:lnTo>
                    <a:lnTo>
                      <a:pt x="894" y="3"/>
                    </a:lnTo>
                    <a:lnTo>
                      <a:pt x="876" y="4"/>
                    </a:lnTo>
                    <a:lnTo>
                      <a:pt x="857" y="6"/>
                    </a:lnTo>
                    <a:lnTo>
                      <a:pt x="840" y="9"/>
                    </a:lnTo>
                    <a:lnTo>
                      <a:pt x="821" y="12"/>
                    </a:lnTo>
                    <a:lnTo>
                      <a:pt x="803" y="15"/>
                    </a:lnTo>
                    <a:lnTo>
                      <a:pt x="786" y="20"/>
                    </a:lnTo>
                    <a:lnTo>
                      <a:pt x="767" y="23"/>
                    </a:lnTo>
                    <a:lnTo>
                      <a:pt x="749" y="29"/>
                    </a:lnTo>
                    <a:lnTo>
                      <a:pt x="730" y="34"/>
                    </a:lnTo>
                    <a:lnTo>
                      <a:pt x="713" y="39"/>
                    </a:lnTo>
                    <a:lnTo>
                      <a:pt x="695" y="46"/>
                    </a:lnTo>
                    <a:lnTo>
                      <a:pt x="676" y="52"/>
                    </a:lnTo>
                    <a:lnTo>
                      <a:pt x="659" y="59"/>
                    </a:lnTo>
                    <a:lnTo>
                      <a:pt x="641" y="67"/>
                    </a:lnTo>
                    <a:lnTo>
                      <a:pt x="627" y="73"/>
                    </a:lnTo>
                    <a:lnTo>
                      <a:pt x="612" y="80"/>
                    </a:lnTo>
                    <a:lnTo>
                      <a:pt x="598" y="87"/>
                    </a:lnTo>
                    <a:lnTo>
                      <a:pt x="584" y="94"/>
                    </a:lnTo>
                    <a:lnTo>
                      <a:pt x="569" y="102"/>
                    </a:lnTo>
                    <a:lnTo>
                      <a:pt x="555" y="110"/>
                    </a:lnTo>
                    <a:lnTo>
                      <a:pt x="541" y="118"/>
                    </a:lnTo>
                    <a:lnTo>
                      <a:pt x="528" y="126"/>
                    </a:lnTo>
                    <a:lnTo>
                      <a:pt x="514" y="134"/>
                    </a:lnTo>
                    <a:lnTo>
                      <a:pt x="500" y="143"/>
                    </a:lnTo>
                    <a:lnTo>
                      <a:pt x="486" y="152"/>
                    </a:lnTo>
                    <a:lnTo>
                      <a:pt x="472" y="163"/>
                    </a:lnTo>
                    <a:lnTo>
                      <a:pt x="459" y="172"/>
                    </a:lnTo>
                    <a:lnTo>
                      <a:pt x="445" y="182"/>
                    </a:lnTo>
                    <a:lnTo>
                      <a:pt x="432" y="194"/>
                    </a:lnTo>
                    <a:lnTo>
                      <a:pt x="418" y="204"/>
                    </a:lnTo>
                    <a:lnTo>
                      <a:pt x="389" y="228"/>
                    </a:lnTo>
                    <a:lnTo>
                      <a:pt x="363" y="253"/>
                    </a:lnTo>
                    <a:lnTo>
                      <a:pt x="340" y="276"/>
                    </a:lnTo>
                    <a:lnTo>
                      <a:pt x="318" y="299"/>
                    </a:lnTo>
                    <a:lnTo>
                      <a:pt x="297" y="322"/>
                    </a:lnTo>
                    <a:lnTo>
                      <a:pt x="280" y="344"/>
                    </a:lnTo>
                    <a:lnTo>
                      <a:pt x="264" y="365"/>
                    </a:lnTo>
                    <a:lnTo>
                      <a:pt x="250" y="387"/>
                    </a:lnTo>
                    <a:lnTo>
                      <a:pt x="237" y="408"/>
                    </a:lnTo>
                    <a:lnTo>
                      <a:pt x="227" y="429"/>
                    </a:lnTo>
                    <a:lnTo>
                      <a:pt x="218" y="450"/>
                    </a:lnTo>
                    <a:lnTo>
                      <a:pt x="211" y="469"/>
                    </a:lnTo>
                    <a:lnTo>
                      <a:pt x="205" y="489"/>
                    </a:lnTo>
                    <a:lnTo>
                      <a:pt x="199" y="508"/>
                    </a:lnTo>
                    <a:lnTo>
                      <a:pt x="196" y="528"/>
                    </a:lnTo>
                    <a:lnTo>
                      <a:pt x="194" y="546"/>
                    </a:lnTo>
                    <a:lnTo>
                      <a:pt x="192" y="619"/>
                    </a:lnTo>
                    <a:lnTo>
                      <a:pt x="203" y="690"/>
                    </a:lnTo>
                    <a:lnTo>
                      <a:pt x="219" y="759"/>
                    </a:lnTo>
                    <a:lnTo>
                      <a:pt x="235" y="829"/>
                    </a:lnTo>
                    <a:lnTo>
                      <a:pt x="244" y="899"/>
                    </a:lnTo>
                    <a:lnTo>
                      <a:pt x="243" y="970"/>
                    </a:lnTo>
                    <a:lnTo>
                      <a:pt x="226" y="1045"/>
                    </a:lnTo>
                    <a:lnTo>
                      <a:pt x="185" y="1125"/>
                    </a:lnTo>
                    <a:lnTo>
                      <a:pt x="160" y="1165"/>
                    </a:lnTo>
                    <a:lnTo>
                      <a:pt x="135" y="1209"/>
                    </a:lnTo>
                    <a:lnTo>
                      <a:pt x="111" y="1254"/>
                    </a:lnTo>
                    <a:lnTo>
                      <a:pt x="88" y="1300"/>
                    </a:lnTo>
                    <a:lnTo>
                      <a:pt x="66" y="1348"/>
                    </a:lnTo>
                    <a:lnTo>
                      <a:pt x="46" y="1397"/>
                    </a:lnTo>
                    <a:lnTo>
                      <a:pt x="30" y="1446"/>
                    </a:lnTo>
                    <a:lnTo>
                      <a:pt x="16" y="1496"/>
                    </a:lnTo>
                    <a:lnTo>
                      <a:pt x="11" y="1520"/>
                    </a:lnTo>
                    <a:lnTo>
                      <a:pt x="7" y="1544"/>
                    </a:lnTo>
                    <a:lnTo>
                      <a:pt x="3" y="1568"/>
                    </a:lnTo>
                    <a:lnTo>
                      <a:pt x="0" y="1592"/>
                    </a:lnTo>
                    <a:lnTo>
                      <a:pt x="29" y="1584"/>
                    </a:lnTo>
                    <a:lnTo>
                      <a:pt x="60" y="1575"/>
                    </a:lnTo>
                    <a:lnTo>
                      <a:pt x="94" y="1566"/>
                    </a:lnTo>
                    <a:lnTo>
                      <a:pt x="132" y="1557"/>
                    </a:lnTo>
                    <a:lnTo>
                      <a:pt x="173" y="1546"/>
                    </a:lnTo>
                    <a:lnTo>
                      <a:pt x="215" y="1535"/>
                    </a:lnTo>
                    <a:lnTo>
                      <a:pt x="262" y="1524"/>
                    </a:lnTo>
                    <a:lnTo>
                      <a:pt x="310" y="1513"/>
                    </a:lnTo>
                    <a:lnTo>
                      <a:pt x="361" y="1501"/>
                    </a:lnTo>
                    <a:lnTo>
                      <a:pt x="414" y="1490"/>
                    </a:lnTo>
                    <a:lnTo>
                      <a:pt x="469" y="1478"/>
                    </a:lnTo>
                    <a:lnTo>
                      <a:pt x="528" y="1466"/>
                    </a:lnTo>
                    <a:lnTo>
                      <a:pt x="588" y="1454"/>
                    </a:lnTo>
                    <a:lnTo>
                      <a:pt x="651" y="1443"/>
                    </a:lnTo>
                    <a:lnTo>
                      <a:pt x="715" y="1431"/>
                    </a:lnTo>
                    <a:lnTo>
                      <a:pt x="782" y="1421"/>
                    </a:lnTo>
                    <a:lnTo>
                      <a:pt x="850" y="1409"/>
                    </a:lnTo>
                    <a:lnTo>
                      <a:pt x="922" y="1399"/>
                    </a:lnTo>
                    <a:lnTo>
                      <a:pt x="994" y="1388"/>
                    </a:lnTo>
                    <a:lnTo>
                      <a:pt x="1068" y="1379"/>
                    </a:lnTo>
                    <a:lnTo>
                      <a:pt x="1144" y="1370"/>
                    </a:lnTo>
                    <a:lnTo>
                      <a:pt x="1221" y="1362"/>
                    </a:lnTo>
                    <a:lnTo>
                      <a:pt x="1301" y="1354"/>
                    </a:lnTo>
                    <a:lnTo>
                      <a:pt x="1381" y="1347"/>
                    </a:lnTo>
                    <a:lnTo>
                      <a:pt x="1463" y="1341"/>
                    </a:lnTo>
                    <a:lnTo>
                      <a:pt x="1547" y="1335"/>
                    </a:lnTo>
                    <a:lnTo>
                      <a:pt x="1631" y="1331"/>
                    </a:lnTo>
                    <a:lnTo>
                      <a:pt x="1718" y="1327"/>
                    </a:lnTo>
                    <a:lnTo>
                      <a:pt x="1805" y="1325"/>
                    </a:lnTo>
                    <a:lnTo>
                      <a:pt x="1893" y="1324"/>
                    </a:lnTo>
                    <a:lnTo>
                      <a:pt x="1983" y="1324"/>
                    </a:lnTo>
                    <a:lnTo>
                      <a:pt x="2073" y="1325"/>
                    </a:lnTo>
                    <a:lnTo>
                      <a:pt x="2065" y="1277"/>
                    </a:lnTo>
                    <a:lnTo>
                      <a:pt x="2054" y="1228"/>
                    </a:lnTo>
                    <a:lnTo>
                      <a:pt x="2042" y="1179"/>
                    </a:lnTo>
                    <a:lnTo>
                      <a:pt x="2027" y="1129"/>
                    </a:lnTo>
                    <a:lnTo>
                      <a:pt x="2010" y="1081"/>
                    </a:lnTo>
                    <a:lnTo>
                      <a:pt x="1993" y="1031"/>
                    </a:lnTo>
                    <a:lnTo>
                      <a:pt x="1974" y="982"/>
                    </a:lnTo>
                    <a:lnTo>
                      <a:pt x="1953" y="933"/>
                    </a:lnTo>
                    <a:lnTo>
                      <a:pt x="1931" y="885"/>
                    </a:lnTo>
                    <a:lnTo>
                      <a:pt x="1908" y="837"/>
                    </a:lnTo>
                    <a:lnTo>
                      <a:pt x="1883" y="789"/>
                    </a:lnTo>
                    <a:lnTo>
                      <a:pt x="1857" y="742"/>
                    </a:lnTo>
                    <a:lnTo>
                      <a:pt x="1832" y="696"/>
                    </a:lnTo>
                    <a:lnTo>
                      <a:pt x="1804" y="651"/>
                    </a:lnTo>
                    <a:lnTo>
                      <a:pt x="1777" y="607"/>
                    </a:lnTo>
                    <a:lnTo>
                      <a:pt x="1749" y="564"/>
                    </a:lnTo>
                    <a:lnTo>
                      <a:pt x="1719" y="520"/>
                    </a:lnTo>
                    <a:lnTo>
                      <a:pt x="1689" y="476"/>
                    </a:lnTo>
                    <a:lnTo>
                      <a:pt x="1658" y="435"/>
                    </a:lnTo>
                    <a:lnTo>
                      <a:pt x="1628" y="395"/>
                    </a:lnTo>
                    <a:lnTo>
                      <a:pt x="1597" y="357"/>
                    </a:lnTo>
                    <a:lnTo>
                      <a:pt x="1567" y="321"/>
                    </a:lnTo>
                    <a:lnTo>
                      <a:pt x="1537" y="286"/>
                    </a:lnTo>
                    <a:lnTo>
                      <a:pt x="1508" y="254"/>
                    </a:lnTo>
                    <a:lnTo>
                      <a:pt x="1479" y="224"/>
                    </a:lnTo>
                    <a:lnTo>
                      <a:pt x="1450" y="196"/>
                    </a:lnTo>
                    <a:lnTo>
                      <a:pt x="1424" y="170"/>
                    </a:lnTo>
                    <a:lnTo>
                      <a:pt x="1397" y="147"/>
                    </a:lnTo>
                    <a:lnTo>
                      <a:pt x="1372" y="127"/>
                    </a:lnTo>
                    <a:lnTo>
                      <a:pt x="1349" y="109"/>
                    </a:lnTo>
                    <a:lnTo>
                      <a:pt x="1326" y="94"/>
                    </a:lnTo>
                    <a:lnTo>
                      <a:pt x="1305" y="82"/>
                    </a:lnTo>
                    <a:close/>
                  </a:path>
                </a:pathLst>
              </a:custGeom>
              <a:solidFill>
                <a:srgbClr val="BFDDFF"/>
              </a:solidFill>
              <a:ln w="9525">
                <a:noFill/>
                <a:round/>
                <a:headEnd/>
                <a:tailEnd/>
              </a:ln>
            </p:spPr>
            <p:txBody>
              <a:bodyPr/>
              <a:lstStyle/>
              <a:p>
                <a:endParaRPr lang="en-US" sz="1600"/>
              </a:p>
            </p:txBody>
          </p:sp>
          <p:sp>
            <p:nvSpPr>
              <p:cNvPr id="12" name="Freeform 13">
                <a:extLst>
                  <a:ext uri="{FF2B5EF4-FFF2-40B4-BE49-F238E27FC236}">
                    <a16:creationId xmlns:a16="http://schemas.microsoft.com/office/drawing/2014/main" id="{093662F7-B8F7-49FA-860D-BC191B2A0638}"/>
                  </a:ext>
                </a:extLst>
              </p:cNvPr>
              <p:cNvSpPr>
                <a:spLocks/>
              </p:cNvSpPr>
              <p:nvPr/>
            </p:nvSpPr>
            <p:spPr bwMode="auto">
              <a:xfrm>
                <a:off x="1382" y="2598"/>
                <a:ext cx="1043" cy="381"/>
              </a:xfrm>
              <a:custGeom>
                <a:avLst/>
                <a:gdLst>
                  <a:gd name="T0" fmla="*/ 1040 w 2086"/>
                  <a:gd name="T1" fmla="*/ 25 h 761"/>
                  <a:gd name="T2" fmla="*/ 992 w 2086"/>
                  <a:gd name="T3" fmla="*/ 0 h 761"/>
                  <a:gd name="T4" fmla="*/ 860 w 2086"/>
                  <a:gd name="T5" fmla="*/ 2 h 761"/>
                  <a:gd name="T6" fmla="*/ 732 w 2086"/>
                  <a:gd name="T7" fmla="*/ 9 h 761"/>
                  <a:gd name="T8" fmla="*/ 611 w 2086"/>
                  <a:gd name="T9" fmla="*/ 19 h 761"/>
                  <a:gd name="T10" fmla="*/ 498 w 2086"/>
                  <a:gd name="T11" fmla="*/ 32 h 761"/>
                  <a:gd name="T12" fmla="*/ 392 w 2086"/>
                  <a:gd name="T13" fmla="*/ 49 h 761"/>
                  <a:gd name="T14" fmla="*/ 295 w 2086"/>
                  <a:gd name="T15" fmla="*/ 65 h 761"/>
                  <a:gd name="T16" fmla="*/ 208 w 2086"/>
                  <a:gd name="T17" fmla="*/ 83 h 761"/>
                  <a:gd name="T18" fmla="*/ 132 w 2086"/>
                  <a:gd name="T19" fmla="*/ 100 h 761"/>
                  <a:gd name="T20" fmla="*/ 67 w 2086"/>
                  <a:gd name="T21" fmla="*/ 117 h 761"/>
                  <a:gd name="T22" fmla="*/ 15 w 2086"/>
                  <a:gd name="T23" fmla="*/ 130 h 761"/>
                  <a:gd name="T24" fmla="*/ 1 w 2086"/>
                  <a:gd name="T25" fmla="*/ 183 h 761"/>
                  <a:gd name="T26" fmla="*/ 12 w 2086"/>
                  <a:gd name="T27" fmla="*/ 239 h 761"/>
                  <a:gd name="T28" fmla="*/ 24 w 2086"/>
                  <a:gd name="T29" fmla="*/ 265 h 761"/>
                  <a:gd name="T30" fmla="*/ 40 w 2086"/>
                  <a:gd name="T31" fmla="*/ 289 h 761"/>
                  <a:gd name="T32" fmla="*/ 61 w 2086"/>
                  <a:gd name="T33" fmla="*/ 311 h 761"/>
                  <a:gd name="T34" fmla="*/ 87 w 2086"/>
                  <a:gd name="T35" fmla="*/ 333 h 761"/>
                  <a:gd name="T36" fmla="*/ 118 w 2086"/>
                  <a:gd name="T37" fmla="*/ 351 h 761"/>
                  <a:gd name="T38" fmla="*/ 145 w 2086"/>
                  <a:gd name="T39" fmla="*/ 361 h 761"/>
                  <a:gd name="T40" fmla="*/ 174 w 2086"/>
                  <a:gd name="T41" fmla="*/ 366 h 761"/>
                  <a:gd name="T42" fmla="*/ 202 w 2086"/>
                  <a:gd name="T43" fmla="*/ 367 h 761"/>
                  <a:gd name="T44" fmla="*/ 224 w 2086"/>
                  <a:gd name="T45" fmla="*/ 365 h 761"/>
                  <a:gd name="T46" fmla="*/ 246 w 2086"/>
                  <a:gd name="T47" fmla="*/ 362 h 761"/>
                  <a:gd name="T48" fmla="*/ 269 w 2086"/>
                  <a:gd name="T49" fmla="*/ 357 h 761"/>
                  <a:gd name="T50" fmla="*/ 293 w 2086"/>
                  <a:gd name="T51" fmla="*/ 350 h 761"/>
                  <a:gd name="T52" fmla="*/ 316 w 2086"/>
                  <a:gd name="T53" fmla="*/ 343 h 761"/>
                  <a:gd name="T54" fmla="*/ 359 w 2086"/>
                  <a:gd name="T55" fmla="*/ 329 h 761"/>
                  <a:gd name="T56" fmla="*/ 393 w 2086"/>
                  <a:gd name="T57" fmla="*/ 318 h 761"/>
                  <a:gd name="T58" fmla="*/ 421 w 2086"/>
                  <a:gd name="T59" fmla="*/ 310 h 761"/>
                  <a:gd name="T60" fmla="*/ 443 w 2086"/>
                  <a:gd name="T61" fmla="*/ 305 h 761"/>
                  <a:gd name="T62" fmla="*/ 461 w 2086"/>
                  <a:gd name="T63" fmla="*/ 303 h 761"/>
                  <a:gd name="T64" fmla="*/ 480 w 2086"/>
                  <a:gd name="T65" fmla="*/ 304 h 761"/>
                  <a:gd name="T66" fmla="*/ 500 w 2086"/>
                  <a:gd name="T67" fmla="*/ 310 h 761"/>
                  <a:gd name="T68" fmla="*/ 522 w 2086"/>
                  <a:gd name="T69" fmla="*/ 320 h 761"/>
                  <a:gd name="T70" fmla="*/ 550 w 2086"/>
                  <a:gd name="T71" fmla="*/ 333 h 761"/>
                  <a:gd name="T72" fmla="*/ 587 w 2086"/>
                  <a:gd name="T73" fmla="*/ 350 h 761"/>
                  <a:gd name="T74" fmla="*/ 627 w 2086"/>
                  <a:gd name="T75" fmla="*/ 365 h 761"/>
                  <a:gd name="T76" fmla="*/ 656 w 2086"/>
                  <a:gd name="T77" fmla="*/ 373 h 761"/>
                  <a:gd name="T78" fmla="*/ 691 w 2086"/>
                  <a:gd name="T79" fmla="*/ 379 h 761"/>
                  <a:gd name="T80" fmla="*/ 732 w 2086"/>
                  <a:gd name="T81" fmla="*/ 381 h 761"/>
                  <a:gd name="T82" fmla="*/ 777 w 2086"/>
                  <a:gd name="T83" fmla="*/ 378 h 761"/>
                  <a:gd name="T84" fmla="*/ 824 w 2086"/>
                  <a:gd name="T85" fmla="*/ 367 h 761"/>
                  <a:gd name="T86" fmla="*/ 855 w 2086"/>
                  <a:gd name="T87" fmla="*/ 356 h 761"/>
                  <a:gd name="T88" fmla="*/ 886 w 2086"/>
                  <a:gd name="T89" fmla="*/ 341 h 761"/>
                  <a:gd name="T90" fmla="*/ 917 w 2086"/>
                  <a:gd name="T91" fmla="*/ 322 h 761"/>
                  <a:gd name="T92" fmla="*/ 946 w 2086"/>
                  <a:gd name="T93" fmla="*/ 298 h 761"/>
                  <a:gd name="T94" fmla="*/ 975 w 2086"/>
                  <a:gd name="T95" fmla="*/ 268 h 761"/>
                  <a:gd name="T96" fmla="*/ 1013 w 2086"/>
                  <a:gd name="T97" fmla="*/ 211 h 761"/>
                  <a:gd name="T98" fmla="*/ 1038 w 2086"/>
                  <a:gd name="T99" fmla="*/ 134 h 761"/>
                  <a:gd name="T100" fmla="*/ 1043 w 2086"/>
                  <a:gd name="T101" fmla="*/ 49 h 76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86"/>
                  <a:gd name="T154" fmla="*/ 0 h 761"/>
                  <a:gd name="T155" fmla="*/ 2086 w 2086"/>
                  <a:gd name="T156" fmla="*/ 761 h 76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86" h="761">
                    <a:moveTo>
                      <a:pt x="2085" y="98"/>
                    </a:moveTo>
                    <a:lnTo>
                      <a:pt x="2083" y="74"/>
                    </a:lnTo>
                    <a:lnTo>
                      <a:pt x="2080" y="49"/>
                    </a:lnTo>
                    <a:lnTo>
                      <a:pt x="2078" y="25"/>
                    </a:lnTo>
                    <a:lnTo>
                      <a:pt x="2075" y="1"/>
                    </a:lnTo>
                    <a:lnTo>
                      <a:pt x="1985" y="0"/>
                    </a:lnTo>
                    <a:lnTo>
                      <a:pt x="1895" y="0"/>
                    </a:lnTo>
                    <a:lnTo>
                      <a:pt x="1807" y="1"/>
                    </a:lnTo>
                    <a:lnTo>
                      <a:pt x="1720" y="3"/>
                    </a:lnTo>
                    <a:lnTo>
                      <a:pt x="1633" y="7"/>
                    </a:lnTo>
                    <a:lnTo>
                      <a:pt x="1549" y="11"/>
                    </a:lnTo>
                    <a:lnTo>
                      <a:pt x="1465" y="17"/>
                    </a:lnTo>
                    <a:lnTo>
                      <a:pt x="1383" y="23"/>
                    </a:lnTo>
                    <a:lnTo>
                      <a:pt x="1303" y="30"/>
                    </a:lnTo>
                    <a:lnTo>
                      <a:pt x="1223" y="38"/>
                    </a:lnTo>
                    <a:lnTo>
                      <a:pt x="1146" y="46"/>
                    </a:lnTo>
                    <a:lnTo>
                      <a:pt x="1070" y="55"/>
                    </a:lnTo>
                    <a:lnTo>
                      <a:pt x="996" y="64"/>
                    </a:lnTo>
                    <a:lnTo>
                      <a:pt x="924" y="75"/>
                    </a:lnTo>
                    <a:lnTo>
                      <a:pt x="852" y="85"/>
                    </a:lnTo>
                    <a:lnTo>
                      <a:pt x="784" y="97"/>
                    </a:lnTo>
                    <a:lnTo>
                      <a:pt x="717" y="107"/>
                    </a:lnTo>
                    <a:lnTo>
                      <a:pt x="653" y="119"/>
                    </a:lnTo>
                    <a:lnTo>
                      <a:pt x="590" y="130"/>
                    </a:lnTo>
                    <a:lnTo>
                      <a:pt x="530" y="142"/>
                    </a:lnTo>
                    <a:lnTo>
                      <a:pt x="471" y="154"/>
                    </a:lnTo>
                    <a:lnTo>
                      <a:pt x="416" y="166"/>
                    </a:lnTo>
                    <a:lnTo>
                      <a:pt x="363" y="177"/>
                    </a:lnTo>
                    <a:lnTo>
                      <a:pt x="312" y="189"/>
                    </a:lnTo>
                    <a:lnTo>
                      <a:pt x="264" y="200"/>
                    </a:lnTo>
                    <a:lnTo>
                      <a:pt x="217" y="211"/>
                    </a:lnTo>
                    <a:lnTo>
                      <a:pt x="175" y="222"/>
                    </a:lnTo>
                    <a:lnTo>
                      <a:pt x="134" y="233"/>
                    </a:lnTo>
                    <a:lnTo>
                      <a:pt x="96" y="242"/>
                    </a:lnTo>
                    <a:lnTo>
                      <a:pt x="62" y="251"/>
                    </a:lnTo>
                    <a:lnTo>
                      <a:pt x="31" y="260"/>
                    </a:lnTo>
                    <a:lnTo>
                      <a:pt x="2" y="268"/>
                    </a:lnTo>
                    <a:lnTo>
                      <a:pt x="0" y="318"/>
                    </a:lnTo>
                    <a:lnTo>
                      <a:pt x="2" y="365"/>
                    </a:lnTo>
                    <a:lnTo>
                      <a:pt x="8" y="414"/>
                    </a:lnTo>
                    <a:lnTo>
                      <a:pt x="19" y="460"/>
                    </a:lnTo>
                    <a:lnTo>
                      <a:pt x="25" y="477"/>
                    </a:lnTo>
                    <a:lnTo>
                      <a:pt x="33" y="494"/>
                    </a:lnTo>
                    <a:lnTo>
                      <a:pt x="40" y="511"/>
                    </a:lnTo>
                    <a:lnTo>
                      <a:pt x="49" y="529"/>
                    </a:lnTo>
                    <a:lnTo>
                      <a:pt x="60" y="545"/>
                    </a:lnTo>
                    <a:lnTo>
                      <a:pt x="70" y="561"/>
                    </a:lnTo>
                    <a:lnTo>
                      <a:pt x="81" y="577"/>
                    </a:lnTo>
                    <a:lnTo>
                      <a:pt x="94" y="592"/>
                    </a:lnTo>
                    <a:lnTo>
                      <a:pt x="108" y="608"/>
                    </a:lnTo>
                    <a:lnTo>
                      <a:pt x="123" y="622"/>
                    </a:lnTo>
                    <a:lnTo>
                      <a:pt x="139" y="637"/>
                    </a:lnTo>
                    <a:lnTo>
                      <a:pt x="156" y="651"/>
                    </a:lnTo>
                    <a:lnTo>
                      <a:pt x="174" y="665"/>
                    </a:lnTo>
                    <a:lnTo>
                      <a:pt x="193" y="677"/>
                    </a:lnTo>
                    <a:lnTo>
                      <a:pt x="214" y="690"/>
                    </a:lnTo>
                    <a:lnTo>
                      <a:pt x="236" y="702"/>
                    </a:lnTo>
                    <a:lnTo>
                      <a:pt x="253" y="710"/>
                    </a:lnTo>
                    <a:lnTo>
                      <a:pt x="272" y="717"/>
                    </a:lnTo>
                    <a:lnTo>
                      <a:pt x="290" y="722"/>
                    </a:lnTo>
                    <a:lnTo>
                      <a:pt x="308" y="726"/>
                    </a:lnTo>
                    <a:lnTo>
                      <a:pt x="329" y="729"/>
                    </a:lnTo>
                    <a:lnTo>
                      <a:pt x="349" y="731"/>
                    </a:lnTo>
                    <a:lnTo>
                      <a:pt x="369" y="734"/>
                    </a:lnTo>
                    <a:lnTo>
                      <a:pt x="391" y="734"/>
                    </a:lnTo>
                    <a:lnTo>
                      <a:pt x="405" y="734"/>
                    </a:lnTo>
                    <a:lnTo>
                      <a:pt x="419" y="733"/>
                    </a:lnTo>
                    <a:lnTo>
                      <a:pt x="434" y="731"/>
                    </a:lnTo>
                    <a:lnTo>
                      <a:pt x="448" y="730"/>
                    </a:lnTo>
                    <a:lnTo>
                      <a:pt x="463" y="728"/>
                    </a:lnTo>
                    <a:lnTo>
                      <a:pt x="478" y="726"/>
                    </a:lnTo>
                    <a:lnTo>
                      <a:pt x="493" y="723"/>
                    </a:lnTo>
                    <a:lnTo>
                      <a:pt x="508" y="720"/>
                    </a:lnTo>
                    <a:lnTo>
                      <a:pt x="524" y="718"/>
                    </a:lnTo>
                    <a:lnTo>
                      <a:pt x="539" y="713"/>
                    </a:lnTo>
                    <a:lnTo>
                      <a:pt x="554" y="710"/>
                    </a:lnTo>
                    <a:lnTo>
                      <a:pt x="570" y="705"/>
                    </a:lnTo>
                    <a:lnTo>
                      <a:pt x="586" y="700"/>
                    </a:lnTo>
                    <a:lnTo>
                      <a:pt x="601" y="696"/>
                    </a:lnTo>
                    <a:lnTo>
                      <a:pt x="617" y="691"/>
                    </a:lnTo>
                    <a:lnTo>
                      <a:pt x="633" y="685"/>
                    </a:lnTo>
                    <a:lnTo>
                      <a:pt x="663" y="675"/>
                    </a:lnTo>
                    <a:lnTo>
                      <a:pt x="692" y="666"/>
                    </a:lnTo>
                    <a:lnTo>
                      <a:pt x="719" y="657"/>
                    </a:lnTo>
                    <a:lnTo>
                      <a:pt x="743" y="649"/>
                    </a:lnTo>
                    <a:lnTo>
                      <a:pt x="766" y="642"/>
                    </a:lnTo>
                    <a:lnTo>
                      <a:pt x="787" y="635"/>
                    </a:lnTo>
                    <a:lnTo>
                      <a:pt x="806" y="629"/>
                    </a:lnTo>
                    <a:lnTo>
                      <a:pt x="825" y="624"/>
                    </a:lnTo>
                    <a:lnTo>
                      <a:pt x="842" y="620"/>
                    </a:lnTo>
                    <a:lnTo>
                      <a:pt x="857" y="615"/>
                    </a:lnTo>
                    <a:lnTo>
                      <a:pt x="872" y="613"/>
                    </a:lnTo>
                    <a:lnTo>
                      <a:pt x="886" y="609"/>
                    </a:lnTo>
                    <a:lnTo>
                      <a:pt x="898" y="608"/>
                    </a:lnTo>
                    <a:lnTo>
                      <a:pt x="911" y="607"/>
                    </a:lnTo>
                    <a:lnTo>
                      <a:pt x="923" y="606"/>
                    </a:lnTo>
                    <a:lnTo>
                      <a:pt x="933" y="606"/>
                    </a:lnTo>
                    <a:lnTo>
                      <a:pt x="947" y="607"/>
                    </a:lnTo>
                    <a:lnTo>
                      <a:pt x="961" y="608"/>
                    </a:lnTo>
                    <a:lnTo>
                      <a:pt x="973" y="612"/>
                    </a:lnTo>
                    <a:lnTo>
                      <a:pt x="986" y="615"/>
                    </a:lnTo>
                    <a:lnTo>
                      <a:pt x="1000" y="620"/>
                    </a:lnTo>
                    <a:lnTo>
                      <a:pt x="1014" y="625"/>
                    </a:lnTo>
                    <a:lnTo>
                      <a:pt x="1029" y="632"/>
                    </a:lnTo>
                    <a:lnTo>
                      <a:pt x="1043" y="639"/>
                    </a:lnTo>
                    <a:lnTo>
                      <a:pt x="1061" y="647"/>
                    </a:lnTo>
                    <a:lnTo>
                      <a:pt x="1079" y="657"/>
                    </a:lnTo>
                    <a:lnTo>
                      <a:pt x="1100" y="666"/>
                    </a:lnTo>
                    <a:lnTo>
                      <a:pt x="1122" y="676"/>
                    </a:lnTo>
                    <a:lnTo>
                      <a:pt x="1147" y="688"/>
                    </a:lnTo>
                    <a:lnTo>
                      <a:pt x="1175" y="699"/>
                    </a:lnTo>
                    <a:lnTo>
                      <a:pt x="1205" y="712"/>
                    </a:lnTo>
                    <a:lnTo>
                      <a:pt x="1238" y="725"/>
                    </a:lnTo>
                    <a:lnTo>
                      <a:pt x="1254" y="730"/>
                    </a:lnTo>
                    <a:lnTo>
                      <a:pt x="1272" y="736"/>
                    </a:lnTo>
                    <a:lnTo>
                      <a:pt x="1291" y="741"/>
                    </a:lnTo>
                    <a:lnTo>
                      <a:pt x="1312" y="745"/>
                    </a:lnTo>
                    <a:lnTo>
                      <a:pt x="1334" y="750"/>
                    </a:lnTo>
                    <a:lnTo>
                      <a:pt x="1358" y="755"/>
                    </a:lnTo>
                    <a:lnTo>
                      <a:pt x="1383" y="757"/>
                    </a:lnTo>
                    <a:lnTo>
                      <a:pt x="1409" y="759"/>
                    </a:lnTo>
                    <a:lnTo>
                      <a:pt x="1436" y="760"/>
                    </a:lnTo>
                    <a:lnTo>
                      <a:pt x="1465" y="761"/>
                    </a:lnTo>
                    <a:lnTo>
                      <a:pt x="1494" y="760"/>
                    </a:lnTo>
                    <a:lnTo>
                      <a:pt x="1524" y="758"/>
                    </a:lnTo>
                    <a:lnTo>
                      <a:pt x="1554" y="755"/>
                    </a:lnTo>
                    <a:lnTo>
                      <a:pt x="1585" y="749"/>
                    </a:lnTo>
                    <a:lnTo>
                      <a:pt x="1616" y="742"/>
                    </a:lnTo>
                    <a:lnTo>
                      <a:pt x="1648" y="734"/>
                    </a:lnTo>
                    <a:lnTo>
                      <a:pt x="1669" y="727"/>
                    </a:lnTo>
                    <a:lnTo>
                      <a:pt x="1690" y="720"/>
                    </a:lnTo>
                    <a:lnTo>
                      <a:pt x="1711" y="712"/>
                    </a:lnTo>
                    <a:lnTo>
                      <a:pt x="1731" y="703"/>
                    </a:lnTo>
                    <a:lnTo>
                      <a:pt x="1752" y="693"/>
                    </a:lnTo>
                    <a:lnTo>
                      <a:pt x="1773" y="682"/>
                    </a:lnTo>
                    <a:lnTo>
                      <a:pt x="1792" y="670"/>
                    </a:lnTo>
                    <a:lnTo>
                      <a:pt x="1813" y="658"/>
                    </a:lnTo>
                    <a:lnTo>
                      <a:pt x="1834" y="644"/>
                    </a:lnTo>
                    <a:lnTo>
                      <a:pt x="1853" y="629"/>
                    </a:lnTo>
                    <a:lnTo>
                      <a:pt x="1873" y="613"/>
                    </a:lnTo>
                    <a:lnTo>
                      <a:pt x="1893" y="596"/>
                    </a:lnTo>
                    <a:lnTo>
                      <a:pt x="1912" y="577"/>
                    </a:lnTo>
                    <a:lnTo>
                      <a:pt x="1932" y="556"/>
                    </a:lnTo>
                    <a:lnTo>
                      <a:pt x="1950" y="536"/>
                    </a:lnTo>
                    <a:lnTo>
                      <a:pt x="1969" y="514"/>
                    </a:lnTo>
                    <a:lnTo>
                      <a:pt x="2001" y="469"/>
                    </a:lnTo>
                    <a:lnTo>
                      <a:pt x="2027" y="422"/>
                    </a:lnTo>
                    <a:lnTo>
                      <a:pt x="2048" y="372"/>
                    </a:lnTo>
                    <a:lnTo>
                      <a:pt x="2064" y="320"/>
                    </a:lnTo>
                    <a:lnTo>
                      <a:pt x="2076" y="267"/>
                    </a:lnTo>
                    <a:lnTo>
                      <a:pt x="2083" y="212"/>
                    </a:lnTo>
                    <a:lnTo>
                      <a:pt x="2086" y="155"/>
                    </a:lnTo>
                    <a:lnTo>
                      <a:pt x="2085" y="98"/>
                    </a:lnTo>
                    <a:close/>
                  </a:path>
                </a:pathLst>
              </a:custGeom>
              <a:solidFill>
                <a:srgbClr val="7FA54C"/>
              </a:solidFill>
              <a:ln w="9525">
                <a:noFill/>
                <a:round/>
                <a:headEnd/>
                <a:tailEnd/>
              </a:ln>
            </p:spPr>
            <p:txBody>
              <a:bodyPr/>
              <a:lstStyle/>
              <a:p>
                <a:endParaRPr lang="en-US" sz="1600"/>
              </a:p>
            </p:txBody>
          </p:sp>
          <p:sp>
            <p:nvSpPr>
              <p:cNvPr id="13" name="Freeform 14">
                <a:extLst>
                  <a:ext uri="{FF2B5EF4-FFF2-40B4-BE49-F238E27FC236}">
                    <a16:creationId xmlns:a16="http://schemas.microsoft.com/office/drawing/2014/main" id="{1E81F5A3-F2FE-4F63-939E-0D2502CB0774}"/>
                  </a:ext>
                </a:extLst>
              </p:cNvPr>
              <p:cNvSpPr>
                <a:spLocks/>
              </p:cNvSpPr>
              <p:nvPr/>
            </p:nvSpPr>
            <p:spPr bwMode="auto">
              <a:xfrm>
                <a:off x="1566" y="2034"/>
                <a:ext cx="619" cy="574"/>
              </a:xfrm>
              <a:custGeom>
                <a:avLst/>
                <a:gdLst>
                  <a:gd name="T0" fmla="*/ 616 w 1239"/>
                  <a:gd name="T1" fmla="*/ 258 h 1149"/>
                  <a:gd name="T2" fmla="*/ 616 w 1239"/>
                  <a:gd name="T3" fmla="*/ 105 h 1149"/>
                  <a:gd name="T4" fmla="*/ 587 w 1239"/>
                  <a:gd name="T5" fmla="*/ 105 h 1149"/>
                  <a:gd name="T6" fmla="*/ 587 w 1239"/>
                  <a:gd name="T7" fmla="*/ 241 h 1149"/>
                  <a:gd name="T8" fmla="*/ 558 w 1239"/>
                  <a:gd name="T9" fmla="*/ 214 h 1149"/>
                  <a:gd name="T10" fmla="*/ 558 w 1239"/>
                  <a:gd name="T11" fmla="*/ 71 h 1149"/>
                  <a:gd name="T12" fmla="*/ 508 w 1239"/>
                  <a:gd name="T13" fmla="*/ 71 h 1149"/>
                  <a:gd name="T14" fmla="*/ 508 w 1239"/>
                  <a:gd name="T15" fmla="*/ 159 h 1149"/>
                  <a:gd name="T16" fmla="*/ 436 w 1239"/>
                  <a:gd name="T17" fmla="*/ 159 h 1149"/>
                  <a:gd name="T18" fmla="*/ 436 w 1239"/>
                  <a:gd name="T19" fmla="*/ 0 h 1149"/>
                  <a:gd name="T20" fmla="*/ 389 w 1239"/>
                  <a:gd name="T21" fmla="*/ 0 h 1149"/>
                  <a:gd name="T22" fmla="*/ 389 w 1239"/>
                  <a:gd name="T23" fmla="*/ 179 h 1149"/>
                  <a:gd name="T24" fmla="*/ 344 w 1239"/>
                  <a:gd name="T25" fmla="*/ 137 h 1149"/>
                  <a:gd name="T26" fmla="*/ 299 w 1239"/>
                  <a:gd name="T27" fmla="*/ 137 h 1149"/>
                  <a:gd name="T28" fmla="*/ 299 w 1239"/>
                  <a:gd name="T29" fmla="*/ 234 h 1149"/>
                  <a:gd name="T30" fmla="*/ 191 w 1239"/>
                  <a:gd name="T31" fmla="*/ 234 h 1149"/>
                  <a:gd name="T32" fmla="*/ 191 w 1239"/>
                  <a:gd name="T33" fmla="*/ 10 h 1149"/>
                  <a:gd name="T34" fmla="*/ 90 w 1239"/>
                  <a:gd name="T35" fmla="*/ 10 h 1149"/>
                  <a:gd name="T36" fmla="*/ 90 w 1239"/>
                  <a:gd name="T37" fmla="*/ 132 h 1149"/>
                  <a:gd name="T38" fmla="*/ 47 w 1239"/>
                  <a:gd name="T39" fmla="*/ 132 h 1149"/>
                  <a:gd name="T40" fmla="*/ 47 w 1239"/>
                  <a:gd name="T41" fmla="*/ 91 h 1149"/>
                  <a:gd name="T42" fmla="*/ 0 w 1239"/>
                  <a:gd name="T43" fmla="*/ 91 h 1149"/>
                  <a:gd name="T44" fmla="*/ 0 w 1239"/>
                  <a:gd name="T45" fmla="*/ 574 h 1149"/>
                  <a:gd name="T46" fmla="*/ 619 w 1239"/>
                  <a:gd name="T47" fmla="*/ 574 h 1149"/>
                  <a:gd name="T48" fmla="*/ 616 w 1239"/>
                  <a:gd name="T49" fmla="*/ 258 h 11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39"/>
                  <a:gd name="T76" fmla="*/ 0 h 1149"/>
                  <a:gd name="T77" fmla="*/ 1239 w 1239"/>
                  <a:gd name="T78" fmla="*/ 1149 h 11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39" h="1149">
                    <a:moveTo>
                      <a:pt x="1232" y="517"/>
                    </a:moveTo>
                    <a:lnTo>
                      <a:pt x="1232" y="211"/>
                    </a:lnTo>
                    <a:lnTo>
                      <a:pt x="1174" y="211"/>
                    </a:lnTo>
                    <a:lnTo>
                      <a:pt x="1174" y="483"/>
                    </a:lnTo>
                    <a:lnTo>
                      <a:pt x="1117" y="429"/>
                    </a:lnTo>
                    <a:lnTo>
                      <a:pt x="1117" y="143"/>
                    </a:lnTo>
                    <a:lnTo>
                      <a:pt x="1016" y="143"/>
                    </a:lnTo>
                    <a:lnTo>
                      <a:pt x="1016" y="319"/>
                    </a:lnTo>
                    <a:lnTo>
                      <a:pt x="872" y="319"/>
                    </a:lnTo>
                    <a:lnTo>
                      <a:pt x="872" y="0"/>
                    </a:lnTo>
                    <a:lnTo>
                      <a:pt x="779" y="0"/>
                    </a:lnTo>
                    <a:lnTo>
                      <a:pt x="779" y="358"/>
                    </a:lnTo>
                    <a:lnTo>
                      <a:pt x="689" y="274"/>
                    </a:lnTo>
                    <a:lnTo>
                      <a:pt x="598" y="274"/>
                    </a:lnTo>
                    <a:lnTo>
                      <a:pt x="598" y="469"/>
                    </a:lnTo>
                    <a:lnTo>
                      <a:pt x="382" y="469"/>
                    </a:lnTo>
                    <a:lnTo>
                      <a:pt x="382" y="21"/>
                    </a:lnTo>
                    <a:lnTo>
                      <a:pt x="180" y="21"/>
                    </a:lnTo>
                    <a:lnTo>
                      <a:pt x="180" y="265"/>
                    </a:lnTo>
                    <a:lnTo>
                      <a:pt x="94" y="265"/>
                    </a:lnTo>
                    <a:lnTo>
                      <a:pt x="94" y="183"/>
                    </a:lnTo>
                    <a:lnTo>
                      <a:pt x="0" y="183"/>
                    </a:lnTo>
                    <a:lnTo>
                      <a:pt x="0" y="1149"/>
                    </a:lnTo>
                    <a:lnTo>
                      <a:pt x="1239" y="1149"/>
                    </a:lnTo>
                    <a:lnTo>
                      <a:pt x="1232" y="517"/>
                    </a:lnTo>
                    <a:close/>
                  </a:path>
                </a:pathLst>
              </a:custGeom>
              <a:solidFill>
                <a:srgbClr val="7F7F7F"/>
              </a:solidFill>
              <a:ln w="9525">
                <a:noFill/>
                <a:round/>
                <a:headEnd/>
                <a:tailEnd/>
              </a:ln>
            </p:spPr>
            <p:txBody>
              <a:bodyPr/>
              <a:lstStyle/>
              <a:p>
                <a:endParaRPr lang="en-US" sz="1600"/>
              </a:p>
            </p:txBody>
          </p:sp>
          <p:sp>
            <p:nvSpPr>
              <p:cNvPr id="14" name="Freeform 15">
                <a:extLst>
                  <a:ext uri="{FF2B5EF4-FFF2-40B4-BE49-F238E27FC236}">
                    <a16:creationId xmlns:a16="http://schemas.microsoft.com/office/drawing/2014/main" id="{AAEBC7F5-DFF4-43CA-8413-A0149235A706}"/>
                  </a:ext>
                </a:extLst>
              </p:cNvPr>
              <p:cNvSpPr>
                <a:spLocks/>
              </p:cNvSpPr>
              <p:nvPr/>
            </p:nvSpPr>
            <p:spPr bwMode="auto">
              <a:xfrm>
                <a:off x="1932" y="2786"/>
                <a:ext cx="81" cy="39"/>
              </a:xfrm>
              <a:custGeom>
                <a:avLst/>
                <a:gdLst>
                  <a:gd name="T0" fmla="*/ 0 w 162"/>
                  <a:gd name="T1" fmla="*/ 10 h 78"/>
                  <a:gd name="T2" fmla="*/ 3 w 162"/>
                  <a:gd name="T3" fmla="*/ 36 h 78"/>
                  <a:gd name="T4" fmla="*/ 21 w 162"/>
                  <a:gd name="T5" fmla="*/ 38 h 78"/>
                  <a:gd name="T6" fmla="*/ 23 w 162"/>
                  <a:gd name="T7" fmla="*/ 31 h 78"/>
                  <a:gd name="T8" fmla="*/ 48 w 162"/>
                  <a:gd name="T9" fmla="*/ 39 h 78"/>
                  <a:gd name="T10" fmla="*/ 70 w 162"/>
                  <a:gd name="T11" fmla="*/ 39 h 78"/>
                  <a:gd name="T12" fmla="*/ 71 w 162"/>
                  <a:gd name="T13" fmla="*/ 39 h 78"/>
                  <a:gd name="T14" fmla="*/ 72 w 162"/>
                  <a:gd name="T15" fmla="*/ 39 h 78"/>
                  <a:gd name="T16" fmla="*/ 74 w 162"/>
                  <a:gd name="T17" fmla="*/ 39 h 78"/>
                  <a:gd name="T18" fmla="*/ 76 w 162"/>
                  <a:gd name="T19" fmla="*/ 39 h 78"/>
                  <a:gd name="T20" fmla="*/ 78 w 162"/>
                  <a:gd name="T21" fmla="*/ 39 h 78"/>
                  <a:gd name="T22" fmla="*/ 80 w 162"/>
                  <a:gd name="T23" fmla="*/ 38 h 78"/>
                  <a:gd name="T24" fmla="*/ 81 w 162"/>
                  <a:gd name="T25" fmla="*/ 37 h 78"/>
                  <a:gd name="T26" fmla="*/ 81 w 162"/>
                  <a:gd name="T27" fmla="*/ 35 h 78"/>
                  <a:gd name="T28" fmla="*/ 80 w 162"/>
                  <a:gd name="T29" fmla="*/ 33 h 78"/>
                  <a:gd name="T30" fmla="*/ 79 w 162"/>
                  <a:gd name="T31" fmla="*/ 31 h 78"/>
                  <a:gd name="T32" fmla="*/ 75 w 162"/>
                  <a:gd name="T33" fmla="*/ 27 h 78"/>
                  <a:gd name="T34" fmla="*/ 69 w 162"/>
                  <a:gd name="T35" fmla="*/ 23 h 78"/>
                  <a:gd name="T36" fmla="*/ 61 w 162"/>
                  <a:gd name="T37" fmla="*/ 19 h 78"/>
                  <a:gd name="T38" fmla="*/ 50 w 162"/>
                  <a:gd name="T39" fmla="*/ 13 h 78"/>
                  <a:gd name="T40" fmla="*/ 38 w 162"/>
                  <a:gd name="T41" fmla="*/ 7 h 78"/>
                  <a:gd name="T42" fmla="*/ 22 w 162"/>
                  <a:gd name="T43" fmla="*/ 0 h 78"/>
                  <a:gd name="T44" fmla="*/ 0 w 162"/>
                  <a:gd name="T45" fmla="*/ 10 h 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2"/>
                  <a:gd name="T70" fmla="*/ 0 h 78"/>
                  <a:gd name="T71" fmla="*/ 162 w 162"/>
                  <a:gd name="T72" fmla="*/ 78 h 7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2" h="78">
                    <a:moveTo>
                      <a:pt x="0" y="21"/>
                    </a:moveTo>
                    <a:lnTo>
                      <a:pt x="5" y="72"/>
                    </a:lnTo>
                    <a:lnTo>
                      <a:pt x="43" y="76"/>
                    </a:lnTo>
                    <a:lnTo>
                      <a:pt x="47" y="62"/>
                    </a:lnTo>
                    <a:lnTo>
                      <a:pt x="96" y="77"/>
                    </a:lnTo>
                    <a:lnTo>
                      <a:pt x="140" y="78"/>
                    </a:lnTo>
                    <a:lnTo>
                      <a:pt x="142" y="78"/>
                    </a:lnTo>
                    <a:lnTo>
                      <a:pt x="144" y="78"/>
                    </a:lnTo>
                    <a:lnTo>
                      <a:pt x="147" y="78"/>
                    </a:lnTo>
                    <a:lnTo>
                      <a:pt x="152" y="78"/>
                    </a:lnTo>
                    <a:lnTo>
                      <a:pt x="155" y="77"/>
                    </a:lnTo>
                    <a:lnTo>
                      <a:pt x="159" y="76"/>
                    </a:lnTo>
                    <a:lnTo>
                      <a:pt x="161" y="73"/>
                    </a:lnTo>
                    <a:lnTo>
                      <a:pt x="162" y="70"/>
                    </a:lnTo>
                    <a:lnTo>
                      <a:pt x="160" y="66"/>
                    </a:lnTo>
                    <a:lnTo>
                      <a:pt x="157" y="62"/>
                    </a:lnTo>
                    <a:lnTo>
                      <a:pt x="149" y="55"/>
                    </a:lnTo>
                    <a:lnTo>
                      <a:pt x="137" y="47"/>
                    </a:lnTo>
                    <a:lnTo>
                      <a:pt x="122" y="38"/>
                    </a:lnTo>
                    <a:lnTo>
                      <a:pt x="101" y="27"/>
                    </a:lnTo>
                    <a:lnTo>
                      <a:pt x="76" y="14"/>
                    </a:lnTo>
                    <a:lnTo>
                      <a:pt x="44" y="0"/>
                    </a:lnTo>
                    <a:lnTo>
                      <a:pt x="0" y="21"/>
                    </a:lnTo>
                    <a:close/>
                  </a:path>
                </a:pathLst>
              </a:custGeom>
              <a:solidFill>
                <a:srgbClr val="000000"/>
              </a:solidFill>
              <a:ln w="9525">
                <a:noFill/>
                <a:round/>
                <a:headEnd/>
                <a:tailEnd/>
              </a:ln>
            </p:spPr>
            <p:txBody>
              <a:bodyPr/>
              <a:lstStyle/>
              <a:p>
                <a:endParaRPr lang="en-US" sz="1600"/>
              </a:p>
            </p:txBody>
          </p:sp>
          <p:sp>
            <p:nvSpPr>
              <p:cNvPr id="15" name="Freeform 16">
                <a:extLst>
                  <a:ext uri="{FF2B5EF4-FFF2-40B4-BE49-F238E27FC236}">
                    <a16:creationId xmlns:a16="http://schemas.microsoft.com/office/drawing/2014/main" id="{6B253B68-023E-4169-B8B7-0BFEB269CCBB}"/>
                  </a:ext>
                </a:extLst>
              </p:cNvPr>
              <p:cNvSpPr>
                <a:spLocks/>
              </p:cNvSpPr>
              <p:nvPr/>
            </p:nvSpPr>
            <p:spPr bwMode="auto">
              <a:xfrm>
                <a:off x="1901" y="2436"/>
                <a:ext cx="138" cy="361"/>
              </a:xfrm>
              <a:custGeom>
                <a:avLst/>
                <a:gdLst>
                  <a:gd name="T0" fmla="*/ 110 w 275"/>
                  <a:gd name="T1" fmla="*/ 26 h 724"/>
                  <a:gd name="T2" fmla="*/ 101 w 275"/>
                  <a:gd name="T3" fmla="*/ 20 h 724"/>
                  <a:gd name="T4" fmla="*/ 94 w 275"/>
                  <a:gd name="T5" fmla="*/ 13 h 724"/>
                  <a:gd name="T6" fmla="*/ 87 w 275"/>
                  <a:gd name="T7" fmla="*/ 7 h 724"/>
                  <a:gd name="T8" fmla="*/ 81 w 275"/>
                  <a:gd name="T9" fmla="*/ 2 h 724"/>
                  <a:gd name="T10" fmla="*/ 75 w 275"/>
                  <a:gd name="T11" fmla="*/ 0 h 724"/>
                  <a:gd name="T12" fmla="*/ 66 w 275"/>
                  <a:gd name="T13" fmla="*/ 1 h 724"/>
                  <a:gd name="T14" fmla="*/ 57 w 275"/>
                  <a:gd name="T15" fmla="*/ 7 h 724"/>
                  <a:gd name="T16" fmla="*/ 46 w 275"/>
                  <a:gd name="T17" fmla="*/ 17 h 724"/>
                  <a:gd name="T18" fmla="*/ 37 w 275"/>
                  <a:gd name="T19" fmla="*/ 26 h 724"/>
                  <a:gd name="T20" fmla="*/ 28 w 275"/>
                  <a:gd name="T21" fmla="*/ 34 h 724"/>
                  <a:gd name="T22" fmla="*/ 19 w 275"/>
                  <a:gd name="T23" fmla="*/ 43 h 724"/>
                  <a:gd name="T24" fmla="*/ 12 w 275"/>
                  <a:gd name="T25" fmla="*/ 52 h 724"/>
                  <a:gd name="T26" fmla="*/ 5 w 275"/>
                  <a:gd name="T27" fmla="*/ 62 h 724"/>
                  <a:gd name="T28" fmla="*/ 2 w 275"/>
                  <a:gd name="T29" fmla="*/ 72 h 724"/>
                  <a:gd name="T30" fmla="*/ 0 w 275"/>
                  <a:gd name="T31" fmla="*/ 83 h 724"/>
                  <a:gd name="T32" fmla="*/ 2 w 275"/>
                  <a:gd name="T33" fmla="*/ 95 h 724"/>
                  <a:gd name="T34" fmla="*/ 12 w 275"/>
                  <a:gd name="T35" fmla="*/ 137 h 724"/>
                  <a:gd name="T36" fmla="*/ 19 w 275"/>
                  <a:gd name="T37" fmla="*/ 182 h 724"/>
                  <a:gd name="T38" fmla="*/ 24 w 275"/>
                  <a:gd name="T39" fmla="*/ 227 h 724"/>
                  <a:gd name="T40" fmla="*/ 28 w 275"/>
                  <a:gd name="T41" fmla="*/ 268 h 724"/>
                  <a:gd name="T42" fmla="*/ 30 w 275"/>
                  <a:gd name="T43" fmla="*/ 305 h 724"/>
                  <a:gd name="T44" fmla="*/ 31 w 275"/>
                  <a:gd name="T45" fmla="*/ 335 h 724"/>
                  <a:gd name="T46" fmla="*/ 31 w 275"/>
                  <a:gd name="T47" fmla="*/ 354 h 724"/>
                  <a:gd name="T48" fmla="*/ 31 w 275"/>
                  <a:gd name="T49" fmla="*/ 360 h 724"/>
                  <a:gd name="T50" fmla="*/ 81 w 275"/>
                  <a:gd name="T51" fmla="*/ 361 h 724"/>
                  <a:gd name="T52" fmla="*/ 100 w 275"/>
                  <a:gd name="T53" fmla="*/ 326 h 724"/>
                  <a:gd name="T54" fmla="*/ 114 w 275"/>
                  <a:gd name="T55" fmla="*/ 295 h 724"/>
                  <a:gd name="T56" fmla="*/ 125 w 275"/>
                  <a:gd name="T57" fmla="*/ 266 h 724"/>
                  <a:gd name="T58" fmla="*/ 132 w 275"/>
                  <a:gd name="T59" fmla="*/ 240 h 724"/>
                  <a:gd name="T60" fmla="*/ 136 w 275"/>
                  <a:gd name="T61" fmla="*/ 216 h 724"/>
                  <a:gd name="T62" fmla="*/ 138 w 275"/>
                  <a:gd name="T63" fmla="*/ 195 h 724"/>
                  <a:gd name="T64" fmla="*/ 138 w 275"/>
                  <a:gd name="T65" fmla="*/ 175 h 724"/>
                  <a:gd name="T66" fmla="*/ 136 w 275"/>
                  <a:gd name="T67" fmla="*/ 156 h 724"/>
                  <a:gd name="T68" fmla="*/ 133 w 275"/>
                  <a:gd name="T69" fmla="*/ 139 h 724"/>
                  <a:gd name="T70" fmla="*/ 128 w 275"/>
                  <a:gd name="T71" fmla="*/ 122 h 724"/>
                  <a:gd name="T72" fmla="*/ 123 w 275"/>
                  <a:gd name="T73" fmla="*/ 106 h 724"/>
                  <a:gd name="T74" fmla="*/ 119 w 275"/>
                  <a:gd name="T75" fmla="*/ 91 h 724"/>
                  <a:gd name="T76" fmla="*/ 115 w 275"/>
                  <a:gd name="T77" fmla="*/ 75 h 724"/>
                  <a:gd name="T78" fmla="*/ 112 w 275"/>
                  <a:gd name="T79" fmla="*/ 60 h 724"/>
                  <a:gd name="T80" fmla="*/ 110 w 275"/>
                  <a:gd name="T81" fmla="*/ 44 h 724"/>
                  <a:gd name="T82" fmla="*/ 110 w 275"/>
                  <a:gd name="T83" fmla="*/ 26 h 7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5"/>
                  <a:gd name="T127" fmla="*/ 0 h 724"/>
                  <a:gd name="T128" fmla="*/ 275 w 275"/>
                  <a:gd name="T129" fmla="*/ 724 h 7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5" h="724">
                    <a:moveTo>
                      <a:pt x="219" y="53"/>
                    </a:moveTo>
                    <a:lnTo>
                      <a:pt x="201" y="40"/>
                    </a:lnTo>
                    <a:lnTo>
                      <a:pt x="187" y="27"/>
                    </a:lnTo>
                    <a:lnTo>
                      <a:pt x="174" y="14"/>
                    </a:lnTo>
                    <a:lnTo>
                      <a:pt x="161" y="5"/>
                    </a:lnTo>
                    <a:lnTo>
                      <a:pt x="149" y="0"/>
                    </a:lnTo>
                    <a:lnTo>
                      <a:pt x="132" y="2"/>
                    </a:lnTo>
                    <a:lnTo>
                      <a:pt x="114" y="14"/>
                    </a:lnTo>
                    <a:lnTo>
                      <a:pt x="91" y="35"/>
                    </a:lnTo>
                    <a:lnTo>
                      <a:pt x="74" y="52"/>
                    </a:lnTo>
                    <a:lnTo>
                      <a:pt x="55" y="69"/>
                    </a:lnTo>
                    <a:lnTo>
                      <a:pt x="38" y="86"/>
                    </a:lnTo>
                    <a:lnTo>
                      <a:pt x="23" y="105"/>
                    </a:lnTo>
                    <a:lnTo>
                      <a:pt x="10" y="124"/>
                    </a:lnTo>
                    <a:lnTo>
                      <a:pt x="3" y="144"/>
                    </a:lnTo>
                    <a:lnTo>
                      <a:pt x="0" y="166"/>
                    </a:lnTo>
                    <a:lnTo>
                      <a:pt x="3" y="190"/>
                    </a:lnTo>
                    <a:lnTo>
                      <a:pt x="23" y="275"/>
                    </a:lnTo>
                    <a:lnTo>
                      <a:pt x="38" y="365"/>
                    </a:lnTo>
                    <a:lnTo>
                      <a:pt x="48" y="455"/>
                    </a:lnTo>
                    <a:lnTo>
                      <a:pt x="55" y="538"/>
                    </a:lnTo>
                    <a:lnTo>
                      <a:pt x="59" y="612"/>
                    </a:lnTo>
                    <a:lnTo>
                      <a:pt x="61" y="671"/>
                    </a:lnTo>
                    <a:lnTo>
                      <a:pt x="61" y="709"/>
                    </a:lnTo>
                    <a:lnTo>
                      <a:pt x="61" y="722"/>
                    </a:lnTo>
                    <a:lnTo>
                      <a:pt x="162" y="724"/>
                    </a:lnTo>
                    <a:lnTo>
                      <a:pt x="199" y="654"/>
                    </a:lnTo>
                    <a:lnTo>
                      <a:pt x="228" y="591"/>
                    </a:lnTo>
                    <a:lnTo>
                      <a:pt x="250" y="533"/>
                    </a:lnTo>
                    <a:lnTo>
                      <a:pt x="264" y="482"/>
                    </a:lnTo>
                    <a:lnTo>
                      <a:pt x="272" y="434"/>
                    </a:lnTo>
                    <a:lnTo>
                      <a:pt x="275" y="391"/>
                    </a:lnTo>
                    <a:lnTo>
                      <a:pt x="275" y="350"/>
                    </a:lnTo>
                    <a:lnTo>
                      <a:pt x="271" y="313"/>
                    </a:lnTo>
                    <a:lnTo>
                      <a:pt x="265" y="279"/>
                    </a:lnTo>
                    <a:lnTo>
                      <a:pt x="256" y="245"/>
                    </a:lnTo>
                    <a:lnTo>
                      <a:pt x="246" y="213"/>
                    </a:lnTo>
                    <a:lnTo>
                      <a:pt x="238" y="182"/>
                    </a:lnTo>
                    <a:lnTo>
                      <a:pt x="229" y="151"/>
                    </a:lnTo>
                    <a:lnTo>
                      <a:pt x="223" y="120"/>
                    </a:lnTo>
                    <a:lnTo>
                      <a:pt x="219" y="88"/>
                    </a:lnTo>
                    <a:lnTo>
                      <a:pt x="219" y="53"/>
                    </a:lnTo>
                    <a:close/>
                  </a:path>
                </a:pathLst>
              </a:custGeom>
              <a:solidFill>
                <a:srgbClr val="191919"/>
              </a:solidFill>
              <a:ln w="9525">
                <a:noFill/>
                <a:round/>
                <a:headEnd/>
                <a:tailEnd/>
              </a:ln>
            </p:spPr>
            <p:txBody>
              <a:bodyPr/>
              <a:lstStyle/>
              <a:p>
                <a:endParaRPr lang="en-US" sz="1600"/>
              </a:p>
            </p:txBody>
          </p:sp>
          <p:sp>
            <p:nvSpPr>
              <p:cNvPr id="16" name="Freeform 17">
                <a:extLst>
                  <a:ext uri="{FF2B5EF4-FFF2-40B4-BE49-F238E27FC236}">
                    <a16:creationId xmlns:a16="http://schemas.microsoft.com/office/drawing/2014/main" id="{2963B2A0-2C2F-4F8B-AC0F-17B70C8CF97E}"/>
                  </a:ext>
                </a:extLst>
              </p:cNvPr>
              <p:cNvSpPr>
                <a:spLocks/>
              </p:cNvSpPr>
              <p:nvPr/>
            </p:nvSpPr>
            <p:spPr bwMode="auto">
              <a:xfrm>
                <a:off x="2039" y="2846"/>
                <a:ext cx="118" cy="53"/>
              </a:xfrm>
              <a:custGeom>
                <a:avLst/>
                <a:gdLst>
                  <a:gd name="T0" fmla="*/ 0 w 237"/>
                  <a:gd name="T1" fmla="*/ 13 h 106"/>
                  <a:gd name="T2" fmla="*/ 0 w 237"/>
                  <a:gd name="T3" fmla="*/ 50 h 106"/>
                  <a:gd name="T4" fmla="*/ 31 w 237"/>
                  <a:gd name="T5" fmla="*/ 49 h 106"/>
                  <a:gd name="T6" fmla="*/ 33 w 237"/>
                  <a:gd name="T7" fmla="*/ 41 h 106"/>
                  <a:gd name="T8" fmla="*/ 70 w 237"/>
                  <a:gd name="T9" fmla="*/ 53 h 106"/>
                  <a:gd name="T10" fmla="*/ 103 w 237"/>
                  <a:gd name="T11" fmla="*/ 52 h 106"/>
                  <a:gd name="T12" fmla="*/ 103 w 237"/>
                  <a:gd name="T13" fmla="*/ 52 h 106"/>
                  <a:gd name="T14" fmla="*/ 105 w 237"/>
                  <a:gd name="T15" fmla="*/ 52 h 106"/>
                  <a:gd name="T16" fmla="*/ 108 w 237"/>
                  <a:gd name="T17" fmla="*/ 52 h 106"/>
                  <a:gd name="T18" fmla="*/ 111 w 237"/>
                  <a:gd name="T19" fmla="*/ 52 h 106"/>
                  <a:gd name="T20" fmla="*/ 114 w 237"/>
                  <a:gd name="T21" fmla="*/ 51 h 106"/>
                  <a:gd name="T22" fmla="*/ 116 w 237"/>
                  <a:gd name="T23" fmla="*/ 50 h 106"/>
                  <a:gd name="T24" fmla="*/ 118 w 237"/>
                  <a:gd name="T25" fmla="*/ 48 h 106"/>
                  <a:gd name="T26" fmla="*/ 118 w 237"/>
                  <a:gd name="T27" fmla="*/ 46 h 106"/>
                  <a:gd name="T28" fmla="*/ 117 w 237"/>
                  <a:gd name="T29" fmla="*/ 44 h 106"/>
                  <a:gd name="T30" fmla="*/ 114 w 237"/>
                  <a:gd name="T31" fmla="*/ 40 h 106"/>
                  <a:gd name="T32" fmla="*/ 108 w 237"/>
                  <a:gd name="T33" fmla="*/ 36 h 106"/>
                  <a:gd name="T34" fmla="*/ 99 w 237"/>
                  <a:gd name="T35" fmla="*/ 30 h 106"/>
                  <a:gd name="T36" fmla="*/ 88 w 237"/>
                  <a:gd name="T37" fmla="*/ 25 h 106"/>
                  <a:gd name="T38" fmla="*/ 72 w 237"/>
                  <a:gd name="T39" fmla="*/ 18 h 106"/>
                  <a:gd name="T40" fmla="*/ 53 w 237"/>
                  <a:gd name="T41" fmla="*/ 10 h 106"/>
                  <a:gd name="T42" fmla="*/ 29 w 237"/>
                  <a:gd name="T43" fmla="*/ 0 h 106"/>
                  <a:gd name="T44" fmla="*/ 0 w 237"/>
                  <a:gd name="T45" fmla="*/ 13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7"/>
                  <a:gd name="T70" fmla="*/ 0 h 106"/>
                  <a:gd name="T71" fmla="*/ 237 w 237"/>
                  <a:gd name="T72" fmla="*/ 106 h 1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7" h="106">
                    <a:moveTo>
                      <a:pt x="1" y="27"/>
                    </a:moveTo>
                    <a:lnTo>
                      <a:pt x="0" y="99"/>
                    </a:lnTo>
                    <a:lnTo>
                      <a:pt x="62" y="97"/>
                    </a:lnTo>
                    <a:lnTo>
                      <a:pt x="66" y="81"/>
                    </a:lnTo>
                    <a:lnTo>
                      <a:pt x="141" y="106"/>
                    </a:lnTo>
                    <a:lnTo>
                      <a:pt x="206" y="104"/>
                    </a:lnTo>
                    <a:lnTo>
                      <a:pt x="207" y="104"/>
                    </a:lnTo>
                    <a:lnTo>
                      <a:pt x="211" y="104"/>
                    </a:lnTo>
                    <a:lnTo>
                      <a:pt x="217" y="104"/>
                    </a:lnTo>
                    <a:lnTo>
                      <a:pt x="222" y="103"/>
                    </a:lnTo>
                    <a:lnTo>
                      <a:pt x="228" y="102"/>
                    </a:lnTo>
                    <a:lnTo>
                      <a:pt x="233" y="99"/>
                    </a:lnTo>
                    <a:lnTo>
                      <a:pt x="236" y="96"/>
                    </a:lnTo>
                    <a:lnTo>
                      <a:pt x="237" y="91"/>
                    </a:lnTo>
                    <a:lnTo>
                      <a:pt x="235" y="87"/>
                    </a:lnTo>
                    <a:lnTo>
                      <a:pt x="228" y="80"/>
                    </a:lnTo>
                    <a:lnTo>
                      <a:pt x="217" y="72"/>
                    </a:lnTo>
                    <a:lnTo>
                      <a:pt x="199" y="61"/>
                    </a:lnTo>
                    <a:lnTo>
                      <a:pt x="176" y="49"/>
                    </a:lnTo>
                    <a:lnTo>
                      <a:pt x="145" y="35"/>
                    </a:lnTo>
                    <a:lnTo>
                      <a:pt x="106" y="19"/>
                    </a:lnTo>
                    <a:lnTo>
                      <a:pt x="59" y="0"/>
                    </a:lnTo>
                    <a:lnTo>
                      <a:pt x="1" y="27"/>
                    </a:lnTo>
                    <a:close/>
                  </a:path>
                </a:pathLst>
              </a:custGeom>
              <a:solidFill>
                <a:srgbClr val="000000"/>
              </a:solidFill>
              <a:ln w="9525">
                <a:noFill/>
                <a:round/>
                <a:headEnd/>
                <a:tailEnd/>
              </a:ln>
            </p:spPr>
            <p:txBody>
              <a:bodyPr/>
              <a:lstStyle/>
              <a:p>
                <a:endParaRPr lang="en-US" sz="1600"/>
              </a:p>
            </p:txBody>
          </p:sp>
          <p:sp>
            <p:nvSpPr>
              <p:cNvPr id="17" name="Freeform 18">
                <a:extLst>
                  <a:ext uri="{FF2B5EF4-FFF2-40B4-BE49-F238E27FC236}">
                    <a16:creationId xmlns:a16="http://schemas.microsoft.com/office/drawing/2014/main" id="{E5CE1E07-AD45-46D5-A182-F0E8D5065178}"/>
                  </a:ext>
                </a:extLst>
              </p:cNvPr>
              <p:cNvSpPr>
                <a:spLocks/>
              </p:cNvSpPr>
              <p:nvPr/>
            </p:nvSpPr>
            <p:spPr bwMode="auto">
              <a:xfrm>
                <a:off x="2024" y="2399"/>
                <a:ext cx="142" cy="467"/>
              </a:xfrm>
              <a:custGeom>
                <a:avLst/>
                <a:gdLst>
                  <a:gd name="T0" fmla="*/ 51 w 286"/>
                  <a:gd name="T1" fmla="*/ 11 h 935"/>
                  <a:gd name="T2" fmla="*/ 50 w 286"/>
                  <a:gd name="T3" fmla="*/ 11 h 935"/>
                  <a:gd name="T4" fmla="*/ 47 w 286"/>
                  <a:gd name="T5" fmla="*/ 10 h 935"/>
                  <a:gd name="T6" fmla="*/ 42 w 286"/>
                  <a:gd name="T7" fmla="*/ 9 h 935"/>
                  <a:gd name="T8" fmla="*/ 36 w 286"/>
                  <a:gd name="T9" fmla="*/ 7 h 935"/>
                  <a:gd name="T10" fmla="*/ 29 w 286"/>
                  <a:gd name="T11" fmla="*/ 5 h 935"/>
                  <a:gd name="T12" fmla="*/ 20 w 286"/>
                  <a:gd name="T13" fmla="*/ 3 h 935"/>
                  <a:gd name="T14" fmla="*/ 10 w 286"/>
                  <a:gd name="T15" fmla="*/ 2 h 935"/>
                  <a:gd name="T16" fmla="*/ 0 w 286"/>
                  <a:gd name="T17" fmla="*/ 0 h 935"/>
                  <a:gd name="T18" fmla="*/ 7 w 286"/>
                  <a:gd name="T19" fmla="*/ 17 h 935"/>
                  <a:gd name="T20" fmla="*/ 15 w 286"/>
                  <a:gd name="T21" fmla="*/ 37 h 935"/>
                  <a:gd name="T22" fmla="*/ 25 w 286"/>
                  <a:gd name="T23" fmla="*/ 59 h 935"/>
                  <a:gd name="T24" fmla="*/ 34 w 286"/>
                  <a:gd name="T25" fmla="*/ 83 h 935"/>
                  <a:gd name="T26" fmla="*/ 44 w 286"/>
                  <a:gd name="T27" fmla="*/ 109 h 935"/>
                  <a:gd name="T28" fmla="*/ 54 w 286"/>
                  <a:gd name="T29" fmla="*/ 136 h 935"/>
                  <a:gd name="T30" fmla="*/ 63 w 286"/>
                  <a:gd name="T31" fmla="*/ 165 h 935"/>
                  <a:gd name="T32" fmla="*/ 71 w 286"/>
                  <a:gd name="T33" fmla="*/ 195 h 935"/>
                  <a:gd name="T34" fmla="*/ 78 w 286"/>
                  <a:gd name="T35" fmla="*/ 226 h 935"/>
                  <a:gd name="T36" fmla="*/ 83 w 286"/>
                  <a:gd name="T37" fmla="*/ 259 h 935"/>
                  <a:gd name="T38" fmla="*/ 87 w 286"/>
                  <a:gd name="T39" fmla="*/ 292 h 935"/>
                  <a:gd name="T40" fmla="*/ 89 w 286"/>
                  <a:gd name="T41" fmla="*/ 325 h 935"/>
                  <a:gd name="T42" fmla="*/ 89 w 286"/>
                  <a:gd name="T43" fmla="*/ 360 h 935"/>
                  <a:gd name="T44" fmla="*/ 85 w 286"/>
                  <a:gd name="T45" fmla="*/ 394 h 935"/>
                  <a:gd name="T46" fmla="*/ 78 w 286"/>
                  <a:gd name="T47" fmla="*/ 430 h 935"/>
                  <a:gd name="T48" fmla="*/ 69 w 286"/>
                  <a:gd name="T49" fmla="*/ 464 h 935"/>
                  <a:gd name="T50" fmla="*/ 85 w 286"/>
                  <a:gd name="T51" fmla="*/ 467 h 935"/>
                  <a:gd name="T52" fmla="*/ 109 w 286"/>
                  <a:gd name="T53" fmla="*/ 409 h 935"/>
                  <a:gd name="T54" fmla="*/ 126 w 286"/>
                  <a:gd name="T55" fmla="*/ 356 h 935"/>
                  <a:gd name="T56" fmla="*/ 136 w 286"/>
                  <a:gd name="T57" fmla="*/ 306 h 935"/>
                  <a:gd name="T58" fmla="*/ 142 w 286"/>
                  <a:gd name="T59" fmla="*/ 261 h 935"/>
                  <a:gd name="T60" fmla="*/ 142 w 286"/>
                  <a:gd name="T61" fmla="*/ 220 h 935"/>
                  <a:gd name="T62" fmla="*/ 139 w 286"/>
                  <a:gd name="T63" fmla="*/ 183 h 935"/>
                  <a:gd name="T64" fmla="*/ 132 w 286"/>
                  <a:gd name="T65" fmla="*/ 149 h 935"/>
                  <a:gd name="T66" fmla="*/ 123 w 286"/>
                  <a:gd name="T67" fmla="*/ 120 h 935"/>
                  <a:gd name="T68" fmla="*/ 112 w 286"/>
                  <a:gd name="T69" fmla="*/ 94 h 935"/>
                  <a:gd name="T70" fmla="*/ 100 w 286"/>
                  <a:gd name="T71" fmla="*/ 71 h 935"/>
                  <a:gd name="T72" fmla="*/ 88 w 286"/>
                  <a:gd name="T73" fmla="*/ 53 h 935"/>
                  <a:gd name="T74" fmla="*/ 77 w 286"/>
                  <a:gd name="T75" fmla="*/ 38 h 935"/>
                  <a:gd name="T76" fmla="*/ 67 w 286"/>
                  <a:gd name="T77" fmla="*/ 26 h 935"/>
                  <a:gd name="T78" fmla="*/ 59 w 286"/>
                  <a:gd name="T79" fmla="*/ 18 h 935"/>
                  <a:gd name="T80" fmla="*/ 53 w 286"/>
                  <a:gd name="T81" fmla="*/ 13 h 935"/>
                  <a:gd name="T82" fmla="*/ 51 w 286"/>
                  <a:gd name="T83" fmla="*/ 11 h 9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6"/>
                  <a:gd name="T127" fmla="*/ 0 h 935"/>
                  <a:gd name="T128" fmla="*/ 286 w 286"/>
                  <a:gd name="T129" fmla="*/ 935 h 93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6" h="935">
                    <a:moveTo>
                      <a:pt x="103" y="23"/>
                    </a:moveTo>
                    <a:lnTo>
                      <a:pt x="100" y="22"/>
                    </a:lnTo>
                    <a:lnTo>
                      <a:pt x="95" y="21"/>
                    </a:lnTo>
                    <a:lnTo>
                      <a:pt x="85" y="19"/>
                    </a:lnTo>
                    <a:lnTo>
                      <a:pt x="73" y="15"/>
                    </a:lnTo>
                    <a:lnTo>
                      <a:pt x="58" y="11"/>
                    </a:lnTo>
                    <a:lnTo>
                      <a:pt x="40" y="7"/>
                    </a:lnTo>
                    <a:lnTo>
                      <a:pt x="21" y="4"/>
                    </a:lnTo>
                    <a:lnTo>
                      <a:pt x="0" y="0"/>
                    </a:lnTo>
                    <a:lnTo>
                      <a:pt x="15" y="35"/>
                    </a:lnTo>
                    <a:lnTo>
                      <a:pt x="31" y="75"/>
                    </a:lnTo>
                    <a:lnTo>
                      <a:pt x="50" y="119"/>
                    </a:lnTo>
                    <a:lnTo>
                      <a:pt x="69" y="166"/>
                    </a:lnTo>
                    <a:lnTo>
                      <a:pt x="89" y="218"/>
                    </a:lnTo>
                    <a:lnTo>
                      <a:pt x="108" y="272"/>
                    </a:lnTo>
                    <a:lnTo>
                      <a:pt x="127" y="331"/>
                    </a:lnTo>
                    <a:lnTo>
                      <a:pt x="143" y="391"/>
                    </a:lnTo>
                    <a:lnTo>
                      <a:pt x="158" y="453"/>
                    </a:lnTo>
                    <a:lnTo>
                      <a:pt x="168" y="518"/>
                    </a:lnTo>
                    <a:lnTo>
                      <a:pt x="176" y="584"/>
                    </a:lnTo>
                    <a:lnTo>
                      <a:pt x="180" y="651"/>
                    </a:lnTo>
                    <a:lnTo>
                      <a:pt x="179" y="720"/>
                    </a:lnTo>
                    <a:lnTo>
                      <a:pt x="172" y="789"/>
                    </a:lnTo>
                    <a:lnTo>
                      <a:pt x="158" y="860"/>
                    </a:lnTo>
                    <a:lnTo>
                      <a:pt x="138" y="929"/>
                    </a:lnTo>
                    <a:lnTo>
                      <a:pt x="172" y="935"/>
                    </a:lnTo>
                    <a:lnTo>
                      <a:pt x="219" y="819"/>
                    </a:lnTo>
                    <a:lnTo>
                      <a:pt x="254" y="712"/>
                    </a:lnTo>
                    <a:lnTo>
                      <a:pt x="274" y="613"/>
                    </a:lnTo>
                    <a:lnTo>
                      <a:pt x="285" y="523"/>
                    </a:lnTo>
                    <a:lnTo>
                      <a:pt x="286" y="440"/>
                    </a:lnTo>
                    <a:lnTo>
                      <a:pt x="279" y="366"/>
                    </a:lnTo>
                    <a:lnTo>
                      <a:pt x="265" y="299"/>
                    </a:lnTo>
                    <a:lnTo>
                      <a:pt x="248" y="240"/>
                    </a:lnTo>
                    <a:lnTo>
                      <a:pt x="226" y="188"/>
                    </a:lnTo>
                    <a:lnTo>
                      <a:pt x="202" y="143"/>
                    </a:lnTo>
                    <a:lnTo>
                      <a:pt x="178" y="106"/>
                    </a:lnTo>
                    <a:lnTo>
                      <a:pt x="155" y="76"/>
                    </a:lnTo>
                    <a:lnTo>
                      <a:pt x="134" y="53"/>
                    </a:lnTo>
                    <a:lnTo>
                      <a:pt x="118" y="36"/>
                    </a:lnTo>
                    <a:lnTo>
                      <a:pt x="106" y="27"/>
                    </a:lnTo>
                    <a:lnTo>
                      <a:pt x="103" y="23"/>
                    </a:lnTo>
                    <a:close/>
                  </a:path>
                </a:pathLst>
              </a:custGeom>
              <a:solidFill>
                <a:srgbClr val="333333"/>
              </a:solidFill>
              <a:ln w="9525">
                <a:noFill/>
                <a:round/>
                <a:headEnd/>
                <a:tailEnd/>
              </a:ln>
            </p:spPr>
            <p:txBody>
              <a:bodyPr/>
              <a:lstStyle/>
              <a:p>
                <a:endParaRPr lang="en-US" sz="1600"/>
              </a:p>
            </p:txBody>
          </p:sp>
          <p:sp>
            <p:nvSpPr>
              <p:cNvPr id="18" name="Freeform 19">
                <a:extLst>
                  <a:ext uri="{FF2B5EF4-FFF2-40B4-BE49-F238E27FC236}">
                    <a16:creationId xmlns:a16="http://schemas.microsoft.com/office/drawing/2014/main" id="{4947DF27-A0F7-47F3-945C-85E15228C75E}"/>
                  </a:ext>
                </a:extLst>
              </p:cNvPr>
              <p:cNvSpPr>
                <a:spLocks/>
              </p:cNvSpPr>
              <p:nvPr/>
            </p:nvSpPr>
            <p:spPr bwMode="auto">
              <a:xfrm>
                <a:off x="1935" y="2399"/>
                <a:ext cx="184" cy="465"/>
              </a:xfrm>
              <a:custGeom>
                <a:avLst/>
                <a:gdLst>
                  <a:gd name="T0" fmla="*/ 88 w 367"/>
                  <a:gd name="T1" fmla="*/ 0 h 930"/>
                  <a:gd name="T2" fmla="*/ 79 w 367"/>
                  <a:gd name="T3" fmla="*/ 0 h 930"/>
                  <a:gd name="T4" fmla="*/ 70 w 367"/>
                  <a:gd name="T5" fmla="*/ 3 h 930"/>
                  <a:gd name="T6" fmla="*/ 61 w 367"/>
                  <a:gd name="T7" fmla="*/ 7 h 930"/>
                  <a:gd name="T8" fmla="*/ 52 w 367"/>
                  <a:gd name="T9" fmla="*/ 14 h 930"/>
                  <a:gd name="T10" fmla="*/ 43 w 367"/>
                  <a:gd name="T11" fmla="*/ 22 h 930"/>
                  <a:gd name="T12" fmla="*/ 36 w 367"/>
                  <a:gd name="T13" fmla="*/ 30 h 930"/>
                  <a:gd name="T14" fmla="*/ 28 w 367"/>
                  <a:gd name="T15" fmla="*/ 40 h 930"/>
                  <a:gd name="T16" fmla="*/ 22 w 367"/>
                  <a:gd name="T17" fmla="*/ 51 h 930"/>
                  <a:gd name="T18" fmla="*/ 16 w 367"/>
                  <a:gd name="T19" fmla="*/ 61 h 930"/>
                  <a:gd name="T20" fmla="*/ 11 w 367"/>
                  <a:gd name="T21" fmla="*/ 72 h 930"/>
                  <a:gd name="T22" fmla="*/ 7 w 367"/>
                  <a:gd name="T23" fmla="*/ 82 h 930"/>
                  <a:gd name="T24" fmla="*/ 4 w 367"/>
                  <a:gd name="T25" fmla="*/ 91 h 930"/>
                  <a:gd name="T26" fmla="*/ 1 w 367"/>
                  <a:gd name="T27" fmla="*/ 99 h 930"/>
                  <a:gd name="T28" fmla="*/ 0 w 367"/>
                  <a:gd name="T29" fmla="*/ 106 h 930"/>
                  <a:gd name="T30" fmla="*/ 1 w 367"/>
                  <a:gd name="T31" fmla="*/ 111 h 930"/>
                  <a:gd name="T32" fmla="*/ 2 w 367"/>
                  <a:gd name="T33" fmla="*/ 114 h 930"/>
                  <a:gd name="T34" fmla="*/ 28 w 367"/>
                  <a:gd name="T35" fmla="*/ 140 h 930"/>
                  <a:gd name="T36" fmla="*/ 50 w 367"/>
                  <a:gd name="T37" fmla="*/ 169 h 930"/>
                  <a:gd name="T38" fmla="*/ 68 w 367"/>
                  <a:gd name="T39" fmla="*/ 197 h 930"/>
                  <a:gd name="T40" fmla="*/ 81 w 367"/>
                  <a:gd name="T41" fmla="*/ 227 h 930"/>
                  <a:gd name="T42" fmla="*/ 92 w 367"/>
                  <a:gd name="T43" fmla="*/ 256 h 930"/>
                  <a:gd name="T44" fmla="*/ 100 w 367"/>
                  <a:gd name="T45" fmla="*/ 286 h 930"/>
                  <a:gd name="T46" fmla="*/ 105 w 367"/>
                  <a:gd name="T47" fmla="*/ 314 h 930"/>
                  <a:gd name="T48" fmla="*/ 108 w 367"/>
                  <a:gd name="T49" fmla="*/ 340 h 930"/>
                  <a:gd name="T50" fmla="*/ 109 w 367"/>
                  <a:gd name="T51" fmla="*/ 366 h 930"/>
                  <a:gd name="T52" fmla="*/ 108 w 367"/>
                  <a:gd name="T53" fmla="*/ 389 h 930"/>
                  <a:gd name="T54" fmla="*/ 107 w 367"/>
                  <a:gd name="T55" fmla="*/ 411 h 930"/>
                  <a:gd name="T56" fmla="*/ 106 w 367"/>
                  <a:gd name="T57" fmla="*/ 428 h 930"/>
                  <a:gd name="T58" fmla="*/ 103 w 367"/>
                  <a:gd name="T59" fmla="*/ 443 h 930"/>
                  <a:gd name="T60" fmla="*/ 102 w 367"/>
                  <a:gd name="T61" fmla="*/ 454 h 930"/>
                  <a:gd name="T62" fmla="*/ 100 w 367"/>
                  <a:gd name="T63" fmla="*/ 461 h 930"/>
                  <a:gd name="T64" fmla="*/ 99 w 367"/>
                  <a:gd name="T65" fmla="*/ 464 h 930"/>
                  <a:gd name="T66" fmla="*/ 160 w 367"/>
                  <a:gd name="T67" fmla="*/ 465 h 930"/>
                  <a:gd name="T68" fmla="*/ 172 w 367"/>
                  <a:gd name="T69" fmla="*/ 428 h 930"/>
                  <a:gd name="T70" fmla="*/ 179 w 367"/>
                  <a:gd name="T71" fmla="*/ 392 h 930"/>
                  <a:gd name="T72" fmla="*/ 183 w 367"/>
                  <a:gd name="T73" fmla="*/ 356 h 930"/>
                  <a:gd name="T74" fmla="*/ 184 w 367"/>
                  <a:gd name="T75" fmla="*/ 322 h 930"/>
                  <a:gd name="T76" fmla="*/ 182 w 367"/>
                  <a:gd name="T77" fmla="*/ 288 h 930"/>
                  <a:gd name="T78" fmla="*/ 178 w 367"/>
                  <a:gd name="T79" fmla="*/ 254 h 930"/>
                  <a:gd name="T80" fmla="*/ 172 w 367"/>
                  <a:gd name="T81" fmla="*/ 223 h 930"/>
                  <a:gd name="T82" fmla="*/ 164 w 367"/>
                  <a:gd name="T83" fmla="*/ 192 h 930"/>
                  <a:gd name="T84" fmla="*/ 155 w 367"/>
                  <a:gd name="T85" fmla="*/ 162 h 930"/>
                  <a:gd name="T86" fmla="*/ 145 w 367"/>
                  <a:gd name="T87" fmla="*/ 134 h 930"/>
                  <a:gd name="T88" fmla="*/ 135 w 367"/>
                  <a:gd name="T89" fmla="*/ 107 h 930"/>
                  <a:gd name="T90" fmla="*/ 125 w 367"/>
                  <a:gd name="T91" fmla="*/ 82 h 930"/>
                  <a:gd name="T92" fmla="*/ 114 w 367"/>
                  <a:gd name="T93" fmla="*/ 58 h 930"/>
                  <a:gd name="T94" fmla="*/ 104 w 367"/>
                  <a:gd name="T95" fmla="*/ 37 h 930"/>
                  <a:gd name="T96" fmla="*/ 96 w 367"/>
                  <a:gd name="T97" fmla="*/ 18 h 930"/>
                  <a:gd name="T98" fmla="*/ 88 w 367"/>
                  <a:gd name="T99" fmla="*/ 0 h 93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7"/>
                  <a:gd name="T151" fmla="*/ 0 h 930"/>
                  <a:gd name="T152" fmla="*/ 367 w 367"/>
                  <a:gd name="T153" fmla="*/ 930 h 93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7" h="930">
                    <a:moveTo>
                      <a:pt x="176" y="0"/>
                    </a:moveTo>
                    <a:lnTo>
                      <a:pt x="158" y="0"/>
                    </a:lnTo>
                    <a:lnTo>
                      <a:pt x="139" y="5"/>
                    </a:lnTo>
                    <a:lnTo>
                      <a:pt x="121" y="14"/>
                    </a:lnTo>
                    <a:lnTo>
                      <a:pt x="104" y="27"/>
                    </a:lnTo>
                    <a:lnTo>
                      <a:pt x="86" y="43"/>
                    </a:lnTo>
                    <a:lnTo>
                      <a:pt x="71" y="60"/>
                    </a:lnTo>
                    <a:lnTo>
                      <a:pt x="56" y="80"/>
                    </a:lnTo>
                    <a:lnTo>
                      <a:pt x="44" y="101"/>
                    </a:lnTo>
                    <a:lnTo>
                      <a:pt x="32" y="122"/>
                    </a:lnTo>
                    <a:lnTo>
                      <a:pt x="22" y="143"/>
                    </a:lnTo>
                    <a:lnTo>
                      <a:pt x="14" y="163"/>
                    </a:lnTo>
                    <a:lnTo>
                      <a:pt x="7" y="181"/>
                    </a:lnTo>
                    <a:lnTo>
                      <a:pt x="2" y="197"/>
                    </a:lnTo>
                    <a:lnTo>
                      <a:pt x="0" y="211"/>
                    </a:lnTo>
                    <a:lnTo>
                      <a:pt x="1" y="222"/>
                    </a:lnTo>
                    <a:lnTo>
                      <a:pt x="3" y="227"/>
                    </a:lnTo>
                    <a:lnTo>
                      <a:pt x="56" y="280"/>
                    </a:lnTo>
                    <a:lnTo>
                      <a:pt x="99" y="337"/>
                    </a:lnTo>
                    <a:lnTo>
                      <a:pt x="135" y="394"/>
                    </a:lnTo>
                    <a:lnTo>
                      <a:pt x="162" y="453"/>
                    </a:lnTo>
                    <a:lnTo>
                      <a:pt x="184" y="512"/>
                    </a:lnTo>
                    <a:lnTo>
                      <a:pt x="199" y="571"/>
                    </a:lnTo>
                    <a:lnTo>
                      <a:pt x="210" y="627"/>
                    </a:lnTo>
                    <a:lnTo>
                      <a:pt x="215" y="680"/>
                    </a:lnTo>
                    <a:lnTo>
                      <a:pt x="218" y="732"/>
                    </a:lnTo>
                    <a:lnTo>
                      <a:pt x="216" y="778"/>
                    </a:lnTo>
                    <a:lnTo>
                      <a:pt x="214" y="821"/>
                    </a:lnTo>
                    <a:lnTo>
                      <a:pt x="211" y="856"/>
                    </a:lnTo>
                    <a:lnTo>
                      <a:pt x="206" y="886"/>
                    </a:lnTo>
                    <a:lnTo>
                      <a:pt x="203" y="908"/>
                    </a:lnTo>
                    <a:lnTo>
                      <a:pt x="199" y="922"/>
                    </a:lnTo>
                    <a:lnTo>
                      <a:pt x="198" y="927"/>
                    </a:lnTo>
                    <a:lnTo>
                      <a:pt x="320" y="930"/>
                    </a:lnTo>
                    <a:lnTo>
                      <a:pt x="343" y="856"/>
                    </a:lnTo>
                    <a:lnTo>
                      <a:pt x="358" y="784"/>
                    </a:lnTo>
                    <a:lnTo>
                      <a:pt x="366" y="712"/>
                    </a:lnTo>
                    <a:lnTo>
                      <a:pt x="367" y="643"/>
                    </a:lnTo>
                    <a:lnTo>
                      <a:pt x="364" y="575"/>
                    </a:lnTo>
                    <a:lnTo>
                      <a:pt x="356" y="508"/>
                    </a:lnTo>
                    <a:lnTo>
                      <a:pt x="343" y="445"/>
                    </a:lnTo>
                    <a:lnTo>
                      <a:pt x="328" y="383"/>
                    </a:lnTo>
                    <a:lnTo>
                      <a:pt x="310" y="323"/>
                    </a:lnTo>
                    <a:lnTo>
                      <a:pt x="290" y="268"/>
                    </a:lnTo>
                    <a:lnTo>
                      <a:pt x="269" y="213"/>
                    </a:lnTo>
                    <a:lnTo>
                      <a:pt x="249" y="164"/>
                    </a:lnTo>
                    <a:lnTo>
                      <a:pt x="228" y="117"/>
                    </a:lnTo>
                    <a:lnTo>
                      <a:pt x="208" y="74"/>
                    </a:lnTo>
                    <a:lnTo>
                      <a:pt x="191" y="35"/>
                    </a:lnTo>
                    <a:lnTo>
                      <a:pt x="176" y="0"/>
                    </a:lnTo>
                    <a:close/>
                  </a:path>
                </a:pathLst>
              </a:custGeom>
              <a:solidFill>
                <a:srgbClr val="191919"/>
              </a:solidFill>
              <a:ln w="9525">
                <a:noFill/>
                <a:round/>
                <a:headEnd/>
                <a:tailEnd/>
              </a:ln>
            </p:spPr>
            <p:txBody>
              <a:bodyPr/>
              <a:lstStyle/>
              <a:p>
                <a:endParaRPr lang="en-US" sz="1600"/>
              </a:p>
            </p:txBody>
          </p:sp>
          <p:sp>
            <p:nvSpPr>
              <p:cNvPr id="19" name="Freeform 20">
                <a:extLst>
                  <a:ext uri="{FF2B5EF4-FFF2-40B4-BE49-F238E27FC236}">
                    <a16:creationId xmlns:a16="http://schemas.microsoft.com/office/drawing/2014/main" id="{535AB834-3F6B-48A9-B2CB-0109A194A410}"/>
                  </a:ext>
                </a:extLst>
              </p:cNvPr>
              <p:cNvSpPr>
                <a:spLocks/>
              </p:cNvSpPr>
              <p:nvPr/>
            </p:nvSpPr>
            <p:spPr bwMode="auto">
              <a:xfrm>
                <a:off x="1905" y="2116"/>
                <a:ext cx="246" cy="423"/>
              </a:xfrm>
              <a:custGeom>
                <a:avLst/>
                <a:gdLst>
                  <a:gd name="T0" fmla="*/ 81 w 492"/>
                  <a:gd name="T1" fmla="*/ 242 h 845"/>
                  <a:gd name="T2" fmla="*/ 80 w 492"/>
                  <a:gd name="T3" fmla="*/ 174 h 845"/>
                  <a:gd name="T4" fmla="*/ 85 w 492"/>
                  <a:gd name="T5" fmla="*/ 100 h 845"/>
                  <a:gd name="T6" fmla="*/ 101 w 492"/>
                  <a:gd name="T7" fmla="*/ 30 h 845"/>
                  <a:gd name="T8" fmla="*/ 103 w 492"/>
                  <a:gd name="T9" fmla="*/ 1 h 845"/>
                  <a:gd name="T10" fmla="*/ 81 w 492"/>
                  <a:gd name="T11" fmla="*/ 12 h 845"/>
                  <a:gd name="T12" fmla="*/ 61 w 492"/>
                  <a:gd name="T13" fmla="*/ 35 h 845"/>
                  <a:gd name="T14" fmla="*/ 42 w 492"/>
                  <a:gd name="T15" fmla="*/ 67 h 845"/>
                  <a:gd name="T16" fmla="*/ 20 w 492"/>
                  <a:gd name="T17" fmla="*/ 125 h 845"/>
                  <a:gd name="T18" fmla="*/ 5 w 492"/>
                  <a:gd name="T19" fmla="*/ 217 h 845"/>
                  <a:gd name="T20" fmla="*/ 0 w 492"/>
                  <a:gd name="T21" fmla="*/ 306 h 845"/>
                  <a:gd name="T22" fmla="*/ 0 w 492"/>
                  <a:gd name="T23" fmla="*/ 364 h 845"/>
                  <a:gd name="T24" fmla="*/ 24 w 492"/>
                  <a:gd name="T25" fmla="*/ 388 h 845"/>
                  <a:gd name="T26" fmla="*/ 69 w 492"/>
                  <a:gd name="T27" fmla="*/ 410 h 845"/>
                  <a:gd name="T28" fmla="*/ 111 w 492"/>
                  <a:gd name="T29" fmla="*/ 421 h 845"/>
                  <a:gd name="T30" fmla="*/ 151 w 492"/>
                  <a:gd name="T31" fmla="*/ 423 h 845"/>
                  <a:gd name="T32" fmla="*/ 186 w 492"/>
                  <a:gd name="T33" fmla="*/ 420 h 845"/>
                  <a:gd name="T34" fmla="*/ 214 w 492"/>
                  <a:gd name="T35" fmla="*/ 414 h 845"/>
                  <a:gd name="T36" fmla="*/ 234 w 492"/>
                  <a:gd name="T37" fmla="*/ 407 h 845"/>
                  <a:gd name="T38" fmla="*/ 245 w 492"/>
                  <a:gd name="T39" fmla="*/ 402 h 845"/>
                  <a:gd name="T40" fmla="*/ 246 w 492"/>
                  <a:gd name="T41" fmla="*/ 395 h 845"/>
                  <a:gd name="T42" fmla="*/ 240 w 492"/>
                  <a:gd name="T43" fmla="*/ 362 h 845"/>
                  <a:gd name="T44" fmla="*/ 234 w 492"/>
                  <a:gd name="T45" fmla="*/ 319 h 845"/>
                  <a:gd name="T46" fmla="*/ 228 w 492"/>
                  <a:gd name="T47" fmla="*/ 286 h 845"/>
                  <a:gd name="T48" fmla="*/ 215 w 492"/>
                  <a:gd name="T49" fmla="*/ 286 h 845"/>
                  <a:gd name="T50" fmla="*/ 189 w 492"/>
                  <a:gd name="T51" fmla="*/ 296 h 845"/>
                  <a:gd name="T52" fmla="*/ 164 w 492"/>
                  <a:gd name="T53" fmla="*/ 304 h 845"/>
                  <a:gd name="T54" fmla="*/ 142 w 492"/>
                  <a:gd name="T55" fmla="*/ 309 h 845"/>
                  <a:gd name="T56" fmla="*/ 122 w 492"/>
                  <a:gd name="T57" fmla="*/ 311 h 845"/>
                  <a:gd name="T58" fmla="*/ 106 w 492"/>
                  <a:gd name="T59" fmla="*/ 307 h 845"/>
                  <a:gd name="T60" fmla="*/ 94 w 492"/>
                  <a:gd name="T61" fmla="*/ 298 h 845"/>
                  <a:gd name="T62" fmla="*/ 87 w 492"/>
                  <a:gd name="T63" fmla="*/ 282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92"/>
                  <a:gd name="T97" fmla="*/ 0 h 845"/>
                  <a:gd name="T98" fmla="*/ 492 w 492"/>
                  <a:gd name="T99" fmla="*/ 845 h 8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92" h="845">
                    <a:moveTo>
                      <a:pt x="168" y="541"/>
                    </a:moveTo>
                    <a:lnTo>
                      <a:pt x="162" y="484"/>
                    </a:lnTo>
                    <a:lnTo>
                      <a:pt x="159" y="419"/>
                    </a:lnTo>
                    <a:lnTo>
                      <a:pt x="159" y="348"/>
                    </a:lnTo>
                    <a:lnTo>
                      <a:pt x="161" y="274"/>
                    </a:lnTo>
                    <a:lnTo>
                      <a:pt x="169" y="199"/>
                    </a:lnTo>
                    <a:lnTo>
                      <a:pt x="182" y="127"/>
                    </a:lnTo>
                    <a:lnTo>
                      <a:pt x="202" y="60"/>
                    </a:lnTo>
                    <a:lnTo>
                      <a:pt x="229" y="0"/>
                    </a:lnTo>
                    <a:lnTo>
                      <a:pt x="205" y="1"/>
                    </a:lnTo>
                    <a:lnTo>
                      <a:pt x="183" y="10"/>
                    </a:lnTo>
                    <a:lnTo>
                      <a:pt x="161" y="24"/>
                    </a:lnTo>
                    <a:lnTo>
                      <a:pt x="141" y="45"/>
                    </a:lnTo>
                    <a:lnTo>
                      <a:pt x="121" y="70"/>
                    </a:lnTo>
                    <a:lnTo>
                      <a:pt x="101" y="100"/>
                    </a:lnTo>
                    <a:lnTo>
                      <a:pt x="84" y="133"/>
                    </a:lnTo>
                    <a:lnTo>
                      <a:pt x="66" y="170"/>
                    </a:lnTo>
                    <a:lnTo>
                      <a:pt x="39" y="249"/>
                    </a:lnTo>
                    <a:lnTo>
                      <a:pt x="21" y="340"/>
                    </a:lnTo>
                    <a:lnTo>
                      <a:pt x="9" y="434"/>
                    </a:lnTo>
                    <a:lnTo>
                      <a:pt x="2" y="527"/>
                    </a:lnTo>
                    <a:lnTo>
                      <a:pt x="0" y="612"/>
                    </a:lnTo>
                    <a:lnTo>
                      <a:pt x="0" y="681"/>
                    </a:lnTo>
                    <a:lnTo>
                      <a:pt x="0" y="727"/>
                    </a:lnTo>
                    <a:lnTo>
                      <a:pt x="1" y="744"/>
                    </a:lnTo>
                    <a:lnTo>
                      <a:pt x="47" y="775"/>
                    </a:lnTo>
                    <a:lnTo>
                      <a:pt x="92" y="801"/>
                    </a:lnTo>
                    <a:lnTo>
                      <a:pt x="137" y="819"/>
                    </a:lnTo>
                    <a:lnTo>
                      <a:pt x="181" y="832"/>
                    </a:lnTo>
                    <a:lnTo>
                      <a:pt x="222" y="841"/>
                    </a:lnTo>
                    <a:lnTo>
                      <a:pt x="264" y="844"/>
                    </a:lnTo>
                    <a:lnTo>
                      <a:pt x="302" y="845"/>
                    </a:lnTo>
                    <a:lnTo>
                      <a:pt x="338" y="843"/>
                    </a:lnTo>
                    <a:lnTo>
                      <a:pt x="371" y="840"/>
                    </a:lnTo>
                    <a:lnTo>
                      <a:pt x="401" y="834"/>
                    </a:lnTo>
                    <a:lnTo>
                      <a:pt x="427" y="827"/>
                    </a:lnTo>
                    <a:lnTo>
                      <a:pt x="449" y="820"/>
                    </a:lnTo>
                    <a:lnTo>
                      <a:pt x="468" y="813"/>
                    </a:lnTo>
                    <a:lnTo>
                      <a:pt x="480" y="807"/>
                    </a:lnTo>
                    <a:lnTo>
                      <a:pt x="490" y="804"/>
                    </a:lnTo>
                    <a:lnTo>
                      <a:pt x="492" y="803"/>
                    </a:lnTo>
                    <a:lnTo>
                      <a:pt x="491" y="790"/>
                    </a:lnTo>
                    <a:lnTo>
                      <a:pt x="486" y="762"/>
                    </a:lnTo>
                    <a:lnTo>
                      <a:pt x="480" y="724"/>
                    </a:lnTo>
                    <a:lnTo>
                      <a:pt x="473" y="682"/>
                    </a:lnTo>
                    <a:lnTo>
                      <a:pt x="467" y="638"/>
                    </a:lnTo>
                    <a:lnTo>
                      <a:pt x="461" y="600"/>
                    </a:lnTo>
                    <a:lnTo>
                      <a:pt x="456" y="572"/>
                    </a:lnTo>
                    <a:lnTo>
                      <a:pt x="455" y="561"/>
                    </a:lnTo>
                    <a:lnTo>
                      <a:pt x="429" y="571"/>
                    </a:lnTo>
                    <a:lnTo>
                      <a:pt x="402" y="582"/>
                    </a:lnTo>
                    <a:lnTo>
                      <a:pt x="377" y="591"/>
                    </a:lnTo>
                    <a:lnTo>
                      <a:pt x="351" y="600"/>
                    </a:lnTo>
                    <a:lnTo>
                      <a:pt x="327" y="607"/>
                    </a:lnTo>
                    <a:lnTo>
                      <a:pt x="305" y="614"/>
                    </a:lnTo>
                    <a:lnTo>
                      <a:pt x="283" y="618"/>
                    </a:lnTo>
                    <a:lnTo>
                      <a:pt x="264" y="621"/>
                    </a:lnTo>
                    <a:lnTo>
                      <a:pt x="244" y="621"/>
                    </a:lnTo>
                    <a:lnTo>
                      <a:pt x="228" y="620"/>
                    </a:lnTo>
                    <a:lnTo>
                      <a:pt x="212" y="614"/>
                    </a:lnTo>
                    <a:lnTo>
                      <a:pt x="199" y="607"/>
                    </a:lnTo>
                    <a:lnTo>
                      <a:pt x="188" y="595"/>
                    </a:lnTo>
                    <a:lnTo>
                      <a:pt x="179" y="582"/>
                    </a:lnTo>
                    <a:lnTo>
                      <a:pt x="173" y="563"/>
                    </a:lnTo>
                    <a:lnTo>
                      <a:pt x="168" y="541"/>
                    </a:lnTo>
                    <a:close/>
                  </a:path>
                </a:pathLst>
              </a:custGeom>
              <a:solidFill>
                <a:srgbClr val="191919"/>
              </a:solidFill>
              <a:ln w="9525">
                <a:noFill/>
                <a:round/>
                <a:headEnd/>
                <a:tailEnd/>
              </a:ln>
            </p:spPr>
            <p:txBody>
              <a:bodyPr/>
              <a:lstStyle/>
              <a:p>
                <a:endParaRPr lang="en-US" sz="1600"/>
              </a:p>
            </p:txBody>
          </p:sp>
          <p:sp>
            <p:nvSpPr>
              <p:cNvPr id="20" name="Freeform 21">
                <a:extLst>
                  <a:ext uri="{FF2B5EF4-FFF2-40B4-BE49-F238E27FC236}">
                    <a16:creationId xmlns:a16="http://schemas.microsoft.com/office/drawing/2014/main" id="{F82D4B26-7FD5-4987-B0C8-2928C8609A6C}"/>
                  </a:ext>
                </a:extLst>
              </p:cNvPr>
              <p:cNvSpPr>
                <a:spLocks/>
              </p:cNvSpPr>
              <p:nvPr/>
            </p:nvSpPr>
            <p:spPr bwMode="auto">
              <a:xfrm>
                <a:off x="1968" y="2120"/>
                <a:ext cx="184" cy="390"/>
              </a:xfrm>
              <a:custGeom>
                <a:avLst/>
                <a:gdLst>
                  <a:gd name="T0" fmla="*/ 2 w 367"/>
                  <a:gd name="T1" fmla="*/ 274 h 781"/>
                  <a:gd name="T2" fmla="*/ 3 w 367"/>
                  <a:gd name="T3" fmla="*/ 281 h 781"/>
                  <a:gd name="T4" fmla="*/ 6 w 367"/>
                  <a:gd name="T5" fmla="*/ 289 h 781"/>
                  <a:gd name="T6" fmla="*/ 10 w 367"/>
                  <a:gd name="T7" fmla="*/ 299 h 781"/>
                  <a:gd name="T8" fmla="*/ 15 w 367"/>
                  <a:gd name="T9" fmla="*/ 308 h 781"/>
                  <a:gd name="T10" fmla="*/ 21 w 367"/>
                  <a:gd name="T11" fmla="*/ 318 h 781"/>
                  <a:gd name="T12" fmla="*/ 29 w 367"/>
                  <a:gd name="T13" fmla="*/ 329 h 781"/>
                  <a:gd name="T14" fmla="*/ 39 w 367"/>
                  <a:gd name="T15" fmla="*/ 339 h 781"/>
                  <a:gd name="T16" fmla="*/ 49 w 367"/>
                  <a:gd name="T17" fmla="*/ 349 h 781"/>
                  <a:gd name="T18" fmla="*/ 61 w 367"/>
                  <a:gd name="T19" fmla="*/ 358 h 781"/>
                  <a:gd name="T20" fmla="*/ 74 w 367"/>
                  <a:gd name="T21" fmla="*/ 367 h 781"/>
                  <a:gd name="T22" fmla="*/ 89 w 367"/>
                  <a:gd name="T23" fmla="*/ 375 h 781"/>
                  <a:gd name="T24" fmla="*/ 105 w 367"/>
                  <a:gd name="T25" fmla="*/ 381 h 781"/>
                  <a:gd name="T26" fmla="*/ 123 w 367"/>
                  <a:gd name="T27" fmla="*/ 386 h 781"/>
                  <a:gd name="T28" fmla="*/ 142 w 367"/>
                  <a:gd name="T29" fmla="*/ 389 h 781"/>
                  <a:gd name="T30" fmla="*/ 162 w 367"/>
                  <a:gd name="T31" fmla="*/ 390 h 781"/>
                  <a:gd name="T32" fmla="*/ 184 w 367"/>
                  <a:gd name="T33" fmla="*/ 389 h 781"/>
                  <a:gd name="T34" fmla="*/ 183 w 367"/>
                  <a:gd name="T35" fmla="*/ 347 h 781"/>
                  <a:gd name="T36" fmla="*/ 179 w 367"/>
                  <a:gd name="T37" fmla="*/ 307 h 781"/>
                  <a:gd name="T38" fmla="*/ 175 w 367"/>
                  <a:gd name="T39" fmla="*/ 269 h 781"/>
                  <a:gd name="T40" fmla="*/ 168 w 367"/>
                  <a:gd name="T41" fmla="*/ 232 h 781"/>
                  <a:gd name="T42" fmla="*/ 161 w 367"/>
                  <a:gd name="T43" fmla="*/ 198 h 781"/>
                  <a:gd name="T44" fmla="*/ 153 w 367"/>
                  <a:gd name="T45" fmla="*/ 166 h 781"/>
                  <a:gd name="T46" fmla="*/ 145 w 367"/>
                  <a:gd name="T47" fmla="*/ 136 h 781"/>
                  <a:gd name="T48" fmla="*/ 137 w 367"/>
                  <a:gd name="T49" fmla="*/ 109 h 781"/>
                  <a:gd name="T50" fmla="*/ 128 w 367"/>
                  <a:gd name="T51" fmla="*/ 85 h 781"/>
                  <a:gd name="T52" fmla="*/ 119 w 367"/>
                  <a:gd name="T53" fmla="*/ 63 h 781"/>
                  <a:gd name="T54" fmla="*/ 112 w 367"/>
                  <a:gd name="T55" fmla="*/ 45 h 781"/>
                  <a:gd name="T56" fmla="*/ 105 w 367"/>
                  <a:gd name="T57" fmla="*/ 29 h 781"/>
                  <a:gd name="T58" fmla="*/ 99 w 367"/>
                  <a:gd name="T59" fmla="*/ 16 h 781"/>
                  <a:gd name="T60" fmla="*/ 94 w 367"/>
                  <a:gd name="T61" fmla="*/ 8 h 781"/>
                  <a:gd name="T62" fmla="*/ 92 w 367"/>
                  <a:gd name="T63" fmla="*/ 2 h 781"/>
                  <a:gd name="T64" fmla="*/ 90 w 367"/>
                  <a:gd name="T65" fmla="*/ 0 h 781"/>
                  <a:gd name="T66" fmla="*/ 84 w 367"/>
                  <a:gd name="T67" fmla="*/ 0 h 781"/>
                  <a:gd name="T68" fmla="*/ 78 w 367"/>
                  <a:gd name="T69" fmla="*/ 0 h 781"/>
                  <a:gd name="T70" fmla="*/ 71 w 367"/>
                  <a:gd name="T71" fmla="*/ 0 h 781"/>
                  <a:gd name="T72" fmla="*/ 66 w 367"/>
                  <a:gd name="T73" fmla="*/ 0 h 781"/>
                  <a:gd name="T74" fmla="*/ 59 w 367"/>
                  <a:gd name="T75" fmla="*/ 0 h 781"/>
                  <a:gd name="T76" fmla="*/ 54 w 367"/>
                  <a:gd name="T77" fmla="*/ 1 h 781"/>
                  <a:gd name="T78" fmla="*/ 48 w 367"/>
                  <a:gd name="T79" fmla="*/ 4 h 781"/>
                  <a:gd name="T80" fmla="*/ 42 w 367"/>
                  <a:gd name="T81" fmla="*/ 7 h 781"/>
                  <a:gd name="T82" fmla="*/ 31 w 367"/>
                  <a:gd name="T83" fmla="*/ 31 h 781"/>
                  <a:gd name="T84" fmla="*/ 22 w 367"/>
                  <a:gd name="T85" fmla="*/ 60 h 781"/>
                  <a:gd name="T86" fmla="*/ 14 w 367"/>
                  <a:gd name="T87" fmla="*/ 95 h 781"/>
                  <a:gd name="T88" fmla="*/ 8 w 367"/>
                  <a:gd name="T89" fmla="*/ 132 h 781"/>
                  <a:gd name="T90" fmla="*/ 3 w 367"/>
                  <a:gd name="T91" fmla="*/ 170 h 781"/>
                  <a:gd name="T92" fmla="*/ 0 w 367"/>
                  <a:gd name="T93" fmla="*/ 207 h 781"/>
                  <a:gd name="T94" fmla="*/ 0 w 367"/>
                  <a:gd name="T95" fmla="*/ 243 h 781"/>
                  <a:gd name="T96" fmla="*/ 2 w 367"/>
                  <a:gd name="T97" fmla="*/ 274 h 78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67"/>
                  <a:gd name="T148" fmla="*/ 0 h 781"/>
                  <a:gd name="T149" fmla="*/ 367 w 367"/>
                  <a:gd name="T150" fmla="*/ 781 h 78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67" h="781">
                    <a:moveTo>
                      <a:pt x="3" y="549"/>
                    </a:moveTo>
                    <a:lnTo>
                      <a:pt x="5" y="563"/>
                    </a:lnTo>
                    <a:lnTo>
                      <a:pt x="11" y="579"/>
                    </a:lnTo>
                    <a:lnTo>
                      <a:pt x="19" y="598"/>
                    </a:lnTo>
                    <a:lnTo>
                      <a:pt x="29" y="617"/>
                    </a:lnTo>
                    <a:lnTo>
                      <a:pt x="42" y="637"/>
                    </a:lnTo>
                    <a:lnTo>
                      <a:pt x="58" y="658"/>
                    </a:lnTo>
                    <a:lnTo>
                      <a:pt x="77" y="678"/>
                    </a:lnTo>
                    <a:lnTo>
                      <a:pt x="97" y="698"/>
                    </a:lnTo>
                    <a:lnTo>
                      <a:pt x="122" y="717"/>
                    </a:lnTo>
                    <a:lnTo>
                      <a:pt x="148" y="735"/>
                    </a:lnTo>
                    <a:lnTo>
                      <a:pt x="178" y="750"/>
                    </a:lnTo>
                    <a:lnTo>
                      <a:pt x="209" y="762"/>
                    </a:lnTo>
                    <a:lnTo>
                      <a:pt x="245" y="772"/>
                    </a:lnTo>
                    <a:lnTo>
                      <a:pt x="283" y="779"/>
                    </a:lnTo>
                    <a:lnTo>
                      <a:pt x="323" y="781"/>
                    </a:lnTo>
                    <a:lnTo>
                      <a:pt x="367" y="779"/>
                    </a:lnTo>
                    <a:lnTo>
                      <a:pt x="365" y="694"/>
                    </a:lnTo>
                    <a:lnTo>
                      <a:pt x="358" y="615"/>
                    </a:lnTo>
                    <a:lnTo>
                      <a:pt x="349" y="538"/>
                    </a:lnTo>
                    <a:lnTo>
                      <a:pt x="336" y="465"/>
                    </a:lnTo>
                    <a:lnTo>
                      <a:pt x="322" y="396"/>
                    </a:lnTo>
                    <a:lnTo>
                      <a:pt x="306" y="333"/>
                    </a:lnTo>
                    <a:lnTo>
                      <a:pt x="289" y="273"/>
                    </a:lnTo>
                    <a:lnTo>
                      <a:pt x="273" y="219"/>
                    </a:lnTo>
                    <a:lnTo>
                      <a:pt x="255" y="170"/>
                    </a:lnTo>
                    <a:lnTo>
                      <a:pt x="238" y="126"/>
                    </a:lnTo>
                    <a:lnTo>
                      <a:pt x="223" y="90"/>
                    </a:lnTo>
                    <a:lnTo>
                      <a:pt x="209" y="59"/>
                    </a:lnTo>
                    <a:lnTo>
                      <a:pt x="198" y="33"/>
                    </a:lnTo>
                    <a:lnTo>
                      <a:pt x="188" y="16"/>
                    </a:lnTo>
                    <a:lnTo>
                      <a:pt x="183" y="4"/>
                    </a:lnTo>
                    <a:lnTo>
                      <a:pt x="180" y="1"/>
                    </a:lnTo>
                    <a:lnTo>
                      <a:pt x="168" y="1"/>
                    </a:lnTo>
                    <a:lnTo>
                      <a:pt x="155" y="1"/>
                    </a:lnTo>
                    <a:lnTo>
                      <a:pt x="142" y="0"/>
                    </a:lnTo>
                    <a:lnTo>
                      <a:pt x="131" y="0"/>
                    </a:lnTo>
                    <a:lnTo>
                      <a:pt x="118" y="1"/>
                    </a:lnTo>
                    <a:lnTo>
                      <a:pt x="107" y="3"/>
                    </a:lnTo>
                    <a:lnTo>
                      <a:pt x="95" y="8"/>
                    </a:lnTo>
                    <a:lnTo>
                      <a:pt x="84" y="15"/>
                    </a:lnTo>
                    <a:lnTo>
                      <a:pt x="62" y="62"/>
                    </a:lnTo>
                    <a:lnTo>
                      <a:pt x="43" y="121"/>
                    </a:lnTo>
                    <a:lnTo>
                      <a:pt x="27" y="190"/>
                    </a:lnTo>
                    <a:lnTo>
                      <a:pt x="15" y="264"/>
                    </a:lnTo>
                    <a:lnTo>
                      <a:pt x="5" y="340"/>
                    </a:lnTo>
                    <a:lnTo>
                      <a:pt x="0" y="414"/>
                    </a:lnTo>
                    <a:lnTo>
                      <a:pt x="0" y="486"/>
                    </a:lnTo>
                    <a:lnTo>
                      <a:pt x="3" y="549"/>
                    </a:lnTo>
                    <a:close/>
                  </a:path>
                </a:pathLst>
              </a:custGeom>
              <a:solidFill>
                <a:srgbClr val="333333"/>
              </a:solidFill>
              <a:ln w="9525">
                <a:noFill/>
                <a:round/>
                <a:headEnd/>
                <a:tailEnd/>
              </a:ln>
            </p:spPr>
            <p:txBody>
              <a:bodyPr/>
              <a:lstStyle/>
              <a:p>
                <a:endParaRPr lang="en-US" sz="1600"/>
              </a:p>
            </p:txBody>
          </p:sp>
          <p:sp>
            <p:nvSpPr>
              <p:cNvPr id="21" name="Freeform 22">
                <a:extLst>
                  <a:ext uri="{FF2B5EF4-FFF2-40B4-BE49-F238E27FC236}">
                    <a16:creationId xmlns:a16="http://schemas.microsoft.com/office/drawing/2014/main" id="{F6E9074F-BE8C-4510-942D-572ACAF2BC20}"/>
                  </a:ext>
                </a:extLst>
              </p:cNvPr>
              <p:cNvSpPr>
                <a:spLocks/>
              </p:cNvSpPr>
              <p:nvPr/>
            </p:nvSpPr>
            <p:spPr bwMode="auto">
              <a:xfrm>
                <a:off x="1943" y="2436"/>
                <a:ext cx="28" cy="36"/>
              </a:xfrm>
              <a:custGeom>
                <a:avLst/>
                <a:gdLst>
                  <a:gd name="T0" fmla="*/ 9 w 54"/>
                  <a:gd name="T1" fmla="*/ 0 h 73"/>
                  <a:gd name="T2" fmla="*/ 11 w 54"/>
                  <a:gd name="T3" fmla="*/ 2 h 73"/>
                  <a:gd name="T4" fmla="*/ 15 w 54"/>
                  <a:gd name="T5" fmla="*/ 6 h 73"/>
                  <a:gd name="T6" fmla="*/ 20 w 54"/>
                  <a:gd name="T7" fmla="*/ 12 h 73"/>
                  <a:gd name="T8" fmla="*/ 24 w 54"/>
                  <a:gd name="T9" fmla="*/ 19 h 73"/>
                  <a:gd name="T10" fmla="*/ 27 w 54"/>
                  <a:gd name="T11" fmla="*/ 26 h 73"/>
                  <a:gd name="T12" fmla="*/ 28 w 54"/>
                  <a:gd name="T13" fmla="*/ 32 h 73"/>
                  <a:gd name="T14" fmla="*/ 24 w 54"/>
                  <a:gd name="T15" fmla="*/ 35 h 73"/>
                  <a:gd name="T16" fmla="*/ 16 w 54"/>
                  <a:gd name="T17" fmla="*/ 36 h 73"/>
                  <a:gd name="T18" fmla="*/ 7 w 54"/>
                  <a:gd name="T19" fmla="*/ 33 h 73"/>
                  <a:gd name="T20" fmla="*/ 2 w 54"/>
                  <a:gd name="T21" fmla="*/ 29 h 73"/>
                  <a:gd name="T22" fmla="*/ 0 w 54"/>
                  <a:gd name="T23" fmla="*/ 23 h 73"/>
                  <a:gd name="T24" fmla="*/ 1 w 54"/>
                  <a:gd name="T25" fmla="*/ 16 h 73"/>
                  <a:gd name="T26" fmla="*/ 3 w 54"/>
                  <a:gd name="T27" fmla="*/ 10 h 73"/>
                  <a:gd name="T28" fmla="*/ 6 w 54"/>
                  <a:gd name="T29" fmla="*/ 5 h 73"/>
                  <a:gd name="T30" fmla="*/ 8 w 54"/>
                  <a:gd name="T31" fmla="*/ 1 h 73"/>
                  <a:gd name="T32" fmla="*/ 9 w 54"/>
                  <a:gd name="T33" fmla="*/ 0 h 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
                  <a:gd name="T52" fmla="*/ 0 h 73"/>
                  <a:gd name="T53" fmla="*/ 54 w 54"/>
                  <a:gd name="T54" fmla="*/ 73 h 7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 h="73">
                    <a:moveTo>
                      <a:pt x="18" y="0"/>
                    </a:moveTo>
                    <a:lnTo>
                      <a:pt x="22" y="4"/>
                    </a:lnTo>
                    <a:lnTo>
                      <a:pt x="29" y="13"/>
                    </a:lnTo>
                    <a:lnTo>
                      <a:pt x="38" y="25"/>
                    </a:lnTo>
                    <a:lnTo>
                      <a:pt x="47" y="39"/>
                    </a:lnTo>
                    <a:lnTo>
                      <a:pt x="53" y="53"/>
                    </a:lnTo>
                    <a:lnTo>
                      <a:pt x="54" y="65"/>
                    </a:lnTo>
                    <a:lnTo>
                      <a:pt x="47" y="71"/>
                    </a:lnTo>
                    <a:lnTo>
                      <a:pt x="30" y="73"/>
                    </a:lnTo>
                    <a:lnTo>
                      <a:pt x="13" y="67"/>
                    </a:lnTo>
                    <a:lnTo>
                      <a:pt x="3" y="58"/>
                    </a:lnTo>
                    <a:lnTo>
                      <a:pt x="0" y="46"/>
                    </a:lnTo>
                    <a:lnTo>
                      <a:pt x="2" y="33"/>
                    </a:lnTo>
                    <a:lnTo>
                      <a:pt x="6" y="21"/>
                    </a:lnTo>
                    <a:lnTo>
                      <a:pt x="12" y="10"/>
                    </a:lnTo>
                    <a:lnTo>
                      <a:pt x="16" y="2"/>
                    </a:lnTo>
                    <a:lnTo>
                      <a:pt x="18" y="0"/>
                    </a:lnTo>
                    <a:close/>
                  </a:path>
                </a:pathLst>
              </a:custGeom>
              <a:solidFill>
                <a:srgbClr val="E5A599"/>
              </a:solidFill>
              <a:ln w="9525">
                <a:noFill/>
                <a:round/>
                <a:headEnd/>
                <a:tailEnd/>
              </a:ln>
            </p:spPr>
            <p:txBody>
              <a:bodyPr/>
              <a:lstStyle/>
              <a:p>
                <a:endParaRPr lang="en-US" sz="1600"/>
              </a:p>
            </p:txBody>
          </p:sp>
          <p:sp>
            <p:nvSpPr>
              <p:cNvPr id="22" name="Freeform 23">
                <a:extLst>
                  <a:ext uri="{FF2B5EF4-FFF2-40B4-BE49-F238E27FC236}">
                    <a16:creationId xmlns:a16="http://schemas.microsoft.com/office/drawing/2014/main" id="{34D0F9CB-89F4-485F-902B-3CCCC49162D9}"/>
                  </a:ext>
                </a:extLst>
              </p:cNvPr>
              <p:cNvSpPr>
                <a:spLocks/>
              </p:cNvSpPr>
              <p:nvPr/>
            </p:nvSpPr>
            <p:spPr bwMode="auto">
              <a:xfrm>
                <a:off x="2022" y="2517"/>
                <a:ext cx="17" cy="108"/>
              </a:xfrm>
              <a:custGeom>
                <a:avLst/>
                <a:gdLst>
                  <a:gd name="T0" fmla="*/ 0 w 33"/>
                  <a:gd name="T1" fmla="*/ 108 h 216"/>
                  <a:gd name="T2" fmla="*/ 12 w 33"/>
                  <a:gd name="T3" fmla="*/ 98 h 216"/>
                  <a:gd name="T4" fmla="*/ 17 w 33"/>
                  <a:gd name="T5" fmla="*/ 0 h 216"/>
                  <a:gd name="T6" fmla="*/ 13 w 33"/>
                  <a:gd name="T7" fmla="*/ 6 h 216"/>
                  <a:gd name="T8" fmla="*/ 9 w 33"/>
                  <a:gd name="T9" fmla="*/ 12 h 216"/>
                  <a:gd name="T10" fmla="*/ 6 w 33"/>
                  <a:gd name="T11" fmla="*/ 17 h 216"/>
                  <a:gd name="T12" fmla="*/ 4 w 33"/>
                  <a:gd name="T13" fmla="*/ 21 h 216"/>
                  <a:gd name="T14" fmla="*/ 0 w 33"/>
                  <a:gd name="T15" fmla="*/ 108 h 216"/>
                  <a:gd name="T16" fmla="*/ 0 60000 65536"/>
                  <a:gd name="T17" fmla="*/ 0 60000 65536"/>
                  <a:gd name="T18" fmla="*/ 0 60000 65536"/>
                  <a:gd name="T19" fmla="*/ 0 60000 65536"/>
                  <a:gd name="T20" fmla="*/ 0 60000 65536"/>
                  <a:gd name="T21" fmla="*/ 0 60000 65536"/>
                  <a:gd name="T22" fmla="*/ 0 60000 65536"/>
                  <a:gd name="T23" fmla="*/ 0 60000 65536"/>
                  <a:gd name="T24" fmla="*/ 0 w 33"/>
                  <a:gd name="T25" fmla="*/ 0 h 216"/>
                  <a:gd name="T26" fmla="*/ 33 w 33"/>
                  <a:gd name="T27" fmla="*/ 216 h 2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 h="216">
                    <a:moveTo>
                      <a:pt x="0" y="216"/>
                    </a:moveTo>
                    <a:lnTo>
                      <a:pt x="23" y="195"/>
                    </a:lnTo>
                    <a:lnTo>
                      <a:pt x="33" y="0"/>
                    </a:lnTo>
                    <a:lnTo>
                      <a:pt x="26" y="12"/>
                    </a:lnTo>
                    <a:lnTo>
                      <a:pt x="18" y="24"/>
                    </a:lnTo>
                    <a:lnTo>
                      <a:pt x="12" y="34"/>
                    </a:lnTo>
                    <a:lnTo>
                      <a:pt x="7" y="41"/>
                    </a:lnTo>
                    <a:lnTo>
                      <a:pt x="0" y="216"/>
                    </a:lnTo>
                    <a:close/>
                  </a:path>
                </a:pathLst>
              </a:custGeom>
              <a:solidFill>
                <a:srgbClr val="000000"/>
              </a:solidFill>
              <a:ln w="9525">
                <a:noFill/>
                <a:round/>
                <a:headEnd/>
                <a:tailEnd/>
              </a:ln>
            </p:spPr>
            <p:txBody>
              <a:bodyPr/>
              <a:lstStyle/>
              <a:p>
                <a:endParaRPr lang="en-US" sz="1600"/>
              </a:p>
            </p:txBody>
          </p:sp>
          <p:sp>
            <p:nvSpPr>
              <p:cNvPr id="23" name="Freeform 24">
                <a:extLst>
                  <a:ext uri="{FF2B5EF4-FFF2-40B4-BE49-F238E27FC236}">
                    <a16:creationId xmlns:a16="http://schemas.microsoft.com/office/drawing/2014/main" id="{D6C6B1F0-3603-46E2-861D-43DEBAE858E1}"/>
                  </a:ext>
                </a:extLst>
              </p:cNvPr>
              <p:cNvSpPr>
                <a:spLocks/>
              </p:cNvSpPr>
              <p:nvPr/>
            </p:nvSpPr>
            <p:spPr bwMode="auto">
              <a:xfrm>
                <a:off x="1848" y="2489"/>
                <a:ext cx="192" cy="48"/>
              </a:xfrm>
              <a:custGeom>
                <a:avLst/>
                <a:gdLst>
                  <a:gd name="T0" fmla="*/ 179 w 385"/>
                  <a:gd name="T1" fmla="*/ 30 h 97"/>
                  <a:gd name="T2" fmla="*/ 178 w 385"/>
                  <a:gd name="T3" fmla="*/ 48 h 97"/>
                  <a:gd name="T4" fmla="*/ 180 w 385"/>
                  <a:gd name="T5" fmla="*/ 45 h 97"/>
                  <a:gd name="T6" fmla="*/ 183 w 385"/>
                  <a:gd name="T7" fmla="*/ 40 h 97"/>
                  <a:gd name="T8" fmla="*/ 187 w 385"/>
                  <a:gd name="T9" fmla="*/ 34 h 97"/>
                  <a:gd name="T10" fmla="*/ 191 w 385"/>
                  <a:gd name="T11" fmla="*/ 28 h 97"/>
                  <a:gd name="T12" fmla="*/ 192 w 385"/>
                  <a:gd name="T13" fmla="*/ 15 h 97"/>
                  <a:gd name="T14" fmla="*/ 28 w 385"/>
                  <a:gd name="T15" fmla="*/ 0 h 97"/>
                  <a:gd name="T16" fmla="*/ 0 w 385"/>
                  <a:gd name="T17" fmla="*/ 13 h 97"/>
                  <a:gd name="T18" fmla="*/ 179 w 385"/>
                  <a:gd name="T19" fmla="*/ 3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97"/>
                  <a:gd name="T32" fmla="*/ 385 w 385"/>
                  <a:gd name="T33" fmla="*/ 97 h 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97">
                    <a:moveTo>
                      <a:pt x="358" y="60"/>
                    </a:moveTo>
                    <a:lnTo>
                      <a:pt x="356" y="97"/>
                    </a:lnTo>
                    <a:lnTo>
                      <a:pt x="361" y="90"/>
                    </a:lnTo>
                    <a:lnTo>
                      <a:pt x="367" y="80"/>
                    </a:lnTo>
                    <a:lnTo>
                      <a:pt x="375" y="68"/>
                    </a:lnTo>
                    <a:lnTo>
                      <a:pt x="382" y="56"/>
                    </a:lnTo>
                    <a:lnTo>
                      <a:pt x="385" y="31"/>
                    </a:lnTo>
                    <a:lnTo>
                      <a:pt x="57" y="0"/>
                    </a:lnTo>
                    <a:lnTo>
                      <a:pt x="0" y="27"/>
                    </a:lnTo>
                    <a:lnTo>
                      <a:pt x="358" y="60"/>
                    </a:lnTo>
                    <a:close/>
                  </a:path>
                </a:pathLst>
              </a:custGeom>
              <a:solidFill>
                <a:srgbClr val="592600"/>
              </a:solidFill>
              <a:ln w="9525">
                <a:noFill/>
                <a:round/>
                <a:headEnd/>
                <a:tailEnd/>
              </a:ln>
            </p:spPr>
            <p:txBody>
              <a:bodyPr/>
              <a:lstStyle/>
              <a:p>
                <a:endParaRPr lang="en-US" sz="1600"/>
              </a:p>
            </p:txBody>
          </p:sp>
          <p:sp>
            <p:nvSpPr>
              <p:cNvPr id="24" name="Freeform 25">
                <a:extLst>
                  <a:ext uri="{FF2B5EF4-FFF2-40B4-BE49-F238E27FC236}">
                    <a16:creationId xmlns:a16="http://schemas.microsoft.com/office/drawing/2014/main" id="{EBFF826C-4BCA-4CCF-A663-2AAFA3C5CF82}"/>
                  </a:ext>
                </a:extLst>
              </p:cNvPr>
              <p:cNvSpPr>
                <a:spLocks/>
              </p:cNvSpPr>
              <p:nvPr/>
            </p:nvSpPr>
            <p:spPr bwMode="auto">
              <a:xfrm>
                <a:off x="1848" y="2502"/>
                <a:ext cx="179" cy="95"/>
              </a:xfrm>
              <a:custGeom>
                <a:avLst/>
                <a:gdLst>
                  <a:gd name="T0" fmla="*/ 178 w 358"/>
                  <a:gd name="T1" fmla="*/ 35 h 189"/>
                  <a:gd name="T2" fmla="*/ 179 w 358"/>
                  <a:gd name="T3" fmla="*/ 17 h 189"/>
                  <a:gd name="T4" fmla="*/ 0 w 358"/>
                  <a:gd name="T5" fmla="*/ 0 h 189"/>
                  <a:gd name="T6" fmla="*/ 1 w 358"/>
                  <a:gd name="T7" fmla="*/ 95 h 189"/>
                  <a:gd name="T8" fmla="*/ 10 w 358"/>
                  <a:gd name="T9" fmla="*/ 95 h 189"/>
                  <a:gd name="T10" fmla="*/ 20 w 358"/>
                  <a:gd name="T11" fmla="*/ 94 h 189"/>
                  <a:gd name="T12" fmla="*/ 30 w 358"/>
                  <a:gd name="T13" fmla="*/ 93 h 189"/>
                  <a:gd name="T14" fmla="*/ 41 w 358"/>
                  <a:gd name="T15" fmla="*/ 93 h 189"/>
                  <a:gd name="T16" fmla="*/ 52 w 358"/>
                  <a:gd name="T17" fmla="*/ 92 h 189"/>
                  <a:gd name="T18" fmla="*/ 65 w 358"/>
                  <a:gd name="T19" fmla="*/ 90 h 189"/>
                  <a:gd name="T20" fmla="*/ 77 w 358"/>
                  <a:gd name="T21" fmla="*/ 88 h 189"/>
                  <a:gd name="T22" fmla="*/ 89 w 358"/>
                  <a:gd name="T23" fmla="*/ 85 h 189"/>
                  <a:gd name="T24" fmla="*/ 101 w 358"/>
                  <a:gd name="T25" fmla="*/ 82 h 189"/>
                  <a:gd name="T26" fmla="*/ 114 w 358"/>
                  <a:gd name="T27" fmla="*/ 78 h 189"/>
                  <a:gd name="T28" fmla="*/ 126 w 358"/>
                  <a:gd name="T29" fmla="*/ 73 h 189"/>
                  <a:gd name="T30" fmla="*/ 138 w 358"/>
                  <a:gd name="T31" fmla="*/ 67 h 189"/>
                  <a:gd name="T32" fmla="*/ 149 w 358"/>
                  <a:gd name="T33" fmla="*/ 61 h 189"/>
                  <a:gd name="T34" fmla="*/ 160 w 358"/>
                  <a:gd name="T35" fmla="*/ 54 h 189"/>
                  <a:gd name="T36" fmla="*/ 169 w 358"/>
                  <a:gd name="T37" fmla="*/ 45 h 189"/>
                  <a:gd name="T38" fmla="*/ 178 w 358"/>
                  <a:gd name="T39" fmla="*/ 35 h 18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8"/>
                  <a:gd name="T61" fmla="*/ 0 h 189"/>
                  <a:gd name="T62" fmla="*/ 358 w 358"/>
                  <a:gd name="T63" fmla="*/ 189 h 18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8" h="189">
                    <a:moveTo>
                      <a:pt x="356" y="70"/>
                    </a:moveTo>
                    <a:lnTo>
                      <a:pt x="358" y="33"/>
                    </a:lnTo>
                    <a:lnTo>
                      <a:pt x="0" y="0"/>
                    </a:lnTo>
                    <a:lnTo>
                      <a:pt x="3" y="189"/>
                    </a:lnTo>
                    <a:lnTo>
                      <a:pt x="20" y="189"/>
                    </a:lnTo>
                    <a:lnTo>
                      <a:pt x="39" y="187"/>
                    </a:lnTo>
                    <a:lnTo>
                      <a:pt x="60" y="186"/>
                    </a:lnTo>
                    <a:lnTo>
                      <a:pt x="82" y="185"/>
                    </a:lnTo>
                    <a:lnTo>
                      <a:pt x="105" y="183"/>
                    </a:lnTo>
                    <a:lnTo>
                      <a:pt x="129" y="179"/>
                    </a:lnTo>
                    <a:lnTo>
                      <a:pt x="153" y="176"/>
                    </a:lnTo>
                    <a:lnTo>
                      <a:pt x="178" y="170"/>
                    </a:lnTo>
                    <a:lnTo>
                      <a:pt x="203" y="163"/>
                    </a:lnTo>
                    <a:lnTo>
                      <a:pt x="228" y="156"/>
                    </a:lnTo>
                    <a:lnTo>
                      <a:pt x="252" y="146"/>
                    </a:lnTo>
                    <a:lnTo>
                      <a:pt x="275" y="134"/>
                    </a:lnTo>
                    <a:lnTo>
                      <a:pt x="298" y="122"/>
                    </a:lnTo>
                    <a:lnTo>
                      <a:pt x="319" y="107"/>
                    </a:lnTo>
                    <a:lnTo>
                      <a:pt x="338" y="90"/>
                    </a:lnTo>
                    <a:lnTo>
                      <a:pt x="356" y="70"/>
                    </a:lnTo>
                    <a:close/>
                  </a:path>
                </a:pathLst>
              </a:custGeom>
              <a:solidFill>
                <a:srgbClr val="330000"/>
              </a:solidFill>
              <a:ln w="9525">
                <a:noFill/>
                <a:round/>
                <a:headEnd/>
                <a:tailEnd/>
              </a:ln>
            </p:spPr>
            <p:txBody>
              <a:bodyPr/>
              <a:lstStyle/>
              <a:p>
                <a:endParaRPr lang="en-US" sz="1600"/>
              </a:p>
            </p:txBody>
          </p:sp>
          <p:sp>
            <p:nvSpPr>
              <p:cNvPr id="25" name="Freeform 26">
                <a:extLst>
                  <a:ext uri="{FF2B5EF4-FFF2-40B4-BE49-F238E27FC236}">
                    <a16:creationId xmlns:a16="http://schemas.microsoft.com/office/drawing/2014/main" id="{EF29A95C-2ACD-4DD3-9D91-84B530FDE41B}"/>
                  </a:ext>
                </a:extLst>
              </p:cNvPr>
              <p:cNvSpPr>
                <a:spLocks/>
              </p:cNvSpPr>
              <p:nvPr/>
            </p:nvSpPr>
            <p:spPr bwMode="auto">
              <a:xfrm>
                <a:off x="1849" y="2537"/>
                <a:ext cx="177" cy="88"/>
              </a:xfrm>
              <a:custGeom>
                <a:avLst/>
                <a:gdLst>
                  <a:gd name="T0" fmla="*/ 1 w 354"/>
                  <a:gd name="T1" fmla="*/ 60 h 175"/>
                  <a:gd name="T2" fmla="*/ 0 w 354"/>
                  <a:gd name="T3" fmla="*/ 75 h 175"/>
                  <a:gd name="T4" fmla="*/ 174 w 354"/>
                  <a:gd name="T5" fmla="*/ 88 h 175"/>
                  <a:gd name="T6" fmla="*/ 177 w 354"/>
                  <a:gd name="T7" fmla="*/ 0 h 175"/>
                  <a:gd name="T8" fmla="*/ 168 w 354"/>
                  <a:gd name="T9" fmla="*/ 10 h 175"/>
                  <a:gd name="T10" fmla="*/ 159 w 354"/>
                  <a:gd name="T11" fmla="*/ 19 h 175"/>
                  <a:gd name="T12" fmla="*/ 148 w 354"/>
                  <a:gd name="T13" fmla="*/ 26 h 175"/>
                  <a:gd name="T14" fmla="*/ 137 w 354"/>
                  <a:gd name="T15" fmla="*/ 32 h 175"/>
                  <a:gd name="T16" fmla="*/ 125 w 354"/>
                  <a:gd name="T17" fmla="*/ 38 h 175"/>
                  <a:gd name="T18" fmla="*/ 113 w 354"/>
                  <a:gd name="T19" fmla="*/ 43 h 175"/>
                  <a:gd name="T20" fmla="*/ 100 w 354"/>
                  <a:gd name="T21" fmla="*/ 47 h 175"/>
                  <a:gd name="T22" fmla="*/ 88 w 354"/>
                  <a:gd name="T23" fmla="*/ 50 h 175"/>
                  <a:gd name="T24" fmla="*/ 76 w 354"/>
                  <a:gd name="T25" fmla="*/ 53 h 175"/>
                  <a:gd name="T26" fmla="*/ 63 w 354"/>
                  <a:gd name="T27" fmla="*/ 55 h 175"/>
                  <a:gd name="T28" fmla="*/ 51 w 354"/>
                  <a:gd name="T29" fmla="*/ 57 h 175"/>
                  <a:gd name="T30" fmla="*/ 40 w 354"/>
                  <a:gd name="T31" fmla="*/ 58 h 175"/>
                  <a:gd name="T32" fmla="*/ 29 w 354"/>
                  <a:gd name="T33" fmla="*/ 58 h 175"/>
                  <a:gd name="T34" fmla="*/ 19 w 354"/>
                  <a:gd name="T35" fmla="*/ 59 h 175"/>
                  <a:gd name="T36" fmla="*/ 9 w 354"/>
                  <a:gd name="T37" fmla="*/ 60 h 175"/>
                  <a:gd name="T38" fmla="*/ 1 w 354"/>
                  <a:gd name="T39" fmla="*/ 60 h 1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4"/>
                  <a:gd name="T61" fmla="*/ 0 h 175"/>
                  <a:gd name="T62" fmla="*/ 354 w 354"/>
                  <a:gd name="T63" fmla="*/ 175 h 1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4" h="175">
                    <a:moveTo>
                      <a:pt x="1" y="119"/>
                    </a:moveTo>
                    <a:lnTo>
                      <a:pt x="0" y="149"/>
                    </a:lnTo>
                    <a:lnTo>
                      <a:pt x="347" y="175"/>
                    </a:lnTo>
                    <a:lnTo>
                      <a:pt x="354" y="0"/>
                    </a:lnTo>
                    <a:lnTo>
                      <a:pt x="336" y="20"/>
                    </a:lnTo>
                    <a:lnTo>
                      <a:pt x="317" y="37"/>
                    </a:lnTo>
                    <a:lnTo>
                      <a:pt x="296" y="52"/>
                    </a:lnTo>
                    <a:lnTo>
                      <a:pt x="273" y="64"/>
                    </a:lnTo>
                    <a:lnTo>
                      <a:pt x="250" y="76"/>
                    </a:lnTo>
                    <a:lnTo>
                      <a:pt x="226" y="86"/>
                    </a:lnTo>
                    <a:lnTo>
                      <a:pt x="201" y="93"/>
                    </a:lnTo>
                    <a:lnTo>
                      <a:pt x="176" y="100"/>
                    </a:lnTo>
                    <a:lnTo>
                      <a:pt x="151" y="106"/>
                    </a:lnTo>
                    <a:lnTo>
                      <a:pt x="127" y="109"/>
                    </a:lnTo>
                    <a:lnTo>
                      <a:pt x="103" y="113"/>
                    </a:lnTo>
                    <a:lnTo>
                      <a:pt x="80" y="115"/>
                    </a:lnTo>
                    <a:lnTo>
                      <a:pt x="58" y="116"/>
                    </a:lnTo>
                    <a:lnTo>
                      <a:pt x="37" y="117"/>
                    </a:lnTo>
                    <a:lnTo>
                      <a:pt x="18" y="119"/>
                    </a:lnTo>
                    <a:lnTo>
                      <a:pt x="1" y="119"/>
                    </a:lnTo>
                    <a:close/>
                  </a:path>
                </a:pathLst>
              </a:custGeom>
              <a:solidFill>
                <a:srgbClr val="000000"/>
              </a:solidFill>
              <a:ln w="9525">
                <a:noFill/>
                <a:round/>
                <a:headEnd/>
                <a:tailEnd/>
              </a:ln>
            </p:spPr>
            <p:txBody>
              <a:bodyPr/>
              <a:lstStyle/>
              <a:p>
                <a:endParaRPr lang="en-US" sz="1600"/>
              </a:p>
            </p:txBody>
          </p:sp>
          <p:sp>
            <p:nvSpPr>
              <p:cNvPr id="26" name="Freeform 27">
                <a:extLst>
                  <a:ext uri="{FF2B5EF4-FFF2-40B4-BE49-F238E27FC236}">
                    <a16:creationId xmlns:a16="http://schemas.microsoft.com/office/drawing/2014/main" id="{FE88ADED-5AAE-48CD-995A-0598E8D1F33E}"/>
                  </a:ext>
                </a:extLst>
              </p:cNvPr>
              <p:cNvSpPr>
                <a:spLocks/>
              </p:cNvSpPr>
              <p:nvPr/>
            </p:nvSpPr>
            <p:spPr bwMode="auto">
              <a:xfrm>
                <a:off x="1904" y="2487"/>
                <a:ext cx="19" cy="14"/>
              </a:xfrm>
              <a:custGeom>
                <a:avLst/>
                <a:gdLst>
                  <a:gd name="T0" fmla="*/ 17 w 39"/>
                  <a:gd name="T1" fmla="*/ 14 h 26"/>
                  <a:gd name="T2" fmla="*/ 18 w 39"/>
                  <a:gd name="T3" fmla="*/ 12 h 26"/>
                  <a:gd name="T4" fmla="*/ 19 w 39"/>
                  <a:gd name="T5" fmla="*/ 2 h 26"/>
                  <a:gd name="T6" fmla="*/ 4 w 39"/>
                  <a:gd name="T7" fmla="*/ 0 h 26"/>
                  <a:gd name="T8" fmla="*/ 0 w 39"/>
                  <a:gd name="T9" fmla="*/ 5 h 26"/>
                  <a:gd name="T10" fmla="*/ 17 w 39"/>
                  <a:gd name="T11" fmla="*/ 8 h 26"/>
                  <a:gd name="T12" fmla="*/ 17 w 39"/>
                  <a:gd name="T13" fmla="*/ 14 h 26"/>
                  <a:gd name="T14" fmla="*/ 0 60000 65536"/>
                  <a:gd name="T15" fmla="*/ 0 60000 65536"/>
                  <a:gd name="T16" fmla="*/ 0 60000 65536"/>
                  <a:gd name="T17" fmla="*/ 0 60000 65536"/>
                  <a:gd name="T18" fmla="*/ 0 60000 65536"/>
                  <a:gd name="T19" fmla="*/ 0 60000 65536"/>
                  <a:gd name="T20" fmla="*/ 0 60000 65536"/>
                  <a:gd name="T21" fmla="*/ 0 w 39"/>
                  <a:gd name="T22" fmla="*/ 0 h 26"/>
                  <a:gd name="T23" fmla="*/ 39 w 3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6">
                    <a:moveTo>
                      <a:pt x="34" y="26"/>
                    </a:moveTo>
                    <a:lnTo>
                      <a:pt x="37" y="22"/>
                    </a:lnTo>
                    <a:lnTo>
                      <a:pt x="39" y="3"/>
                    </a:lnTo>
                    <a:lnTo>
                      <a:pt x="9" y="0"/>
                    </a:lnTo>
                    <a:lnTo>
                      <a:pt x="0" y="10"/>
                    </a:lnTo>
                    <a:lnTo>
                      <a:pt x="34" y="14"/>
                    </a:lnTo>
                    <a:lnTo>
                      <a:pt x="34" y="26"/>
                    </a:lnTo>
                    <a:close/>
                  </a:path>
                </a:pathLst>
              </a:custGeom>
              <a:solidFill>
                <a:srgbClr val="7F7F7F"/>
              </a:solidFill>
              <a:ln w="9525">
                <a:noFill/>
                <a:round/>
                <a:headEnd/>
                <a:tailEnd/>
              </a:ln>
            </p:spPr>
            <p:txBody>
              <a:bodyPr/>
              <a:lstStyle/>
              <a:p>
                <a:endParaRPr lang="en-US" sz="1600"/>
              </a:p>
            </p:txBody>
          </p:sp>
          <p:sp>
            <p:nvSpPr>
              <p:cNvPr id="27" name="Freeform 28">
                <a:extLst>
                  <a:ext uri="{FF2B5EF4-FFF2-40B4-BE49-F238E27FC236}">
                    <a16:creationId xmlns:a16="http://schemas.microsoft.com/office/drawing/2014/main" id="{B9D579C3-8D7C-45CA-821A-E8735E97D78D}"/>
                  </a:ext>
                </a:extLst>
              </p:cNvPr>
              <p:cNvSpPr>
                <a:spLocks/>
              </p:cNvSpPr>
              <p:nvPr/>
            </p:nvSpPr>
            <p:spPr bwMode="auto">
              <a:xfrm>
                <a:off x="1904" y="2493"/>
                <a:ext cx="16" cy="8"/>
              </a:xfrm>
              <a:custGeom>
                <a:avLst/>
                <a:gdLst>
                  <a:gd name="T0" fmla="*/ 16 w 34"/>
                  <a:gd name="T1" fmla="*/ 8 h 16"/>
                  <a:gd name="T2" fmla="*/ 16 w 34"/>
                  <a:gd name="T3" fmla="*/ 8 h 16"/>
                  <a:gd name="T4" fmla="*/ 16 w 34"/>
                  <a:gd name="T5" fmla="*/ 2 h 16"/>
                  <a:gd name="T6" fmla="*/ 0 w 34"/>
                  <a:gd name="T7" fmla="*/ 0 h 16"/>
                  <a:gd name="T8" fmla="*/ 0 w 34"/>
                  <a:gd name="T9" fmla="*/ 6 h 16"/>
                  <a:gd name="T10" fmla="*/ 16 w 34"/>
                  <a:gd name="T11" fmla="*/ 8 h 16"/>
                  <a:gd name="T12" fmla="*/ 0 60000 65536"/>
                  <a:gd name="T13" fmla="*/ 0 60000 65536"/>
                  <a:gd name="T14" fmla="*/ 0 60000 65536"/>
                  <a:gd name="T15" fmla="*/ 0 60000 65536"/>
                  <a:gd name="T16" fmla="*/ 0 60000 65536"/>
                  <a:gd name="T17" fmla="*/ 0 60000 65536"/>
                  <a:gd name="T18" fmla="*/ 0 w 34"/>
                  <a:gd name="T19" fmla="*/ 0 h 16"/>
                  <a:gd name="T20" fmla="*/ 34 w 34"/>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34" h="16">
                    <a:moveTo>
                      <a:pt x="34" y="16"/>
                    </a:moveTo>
                    <a:lnTo>
                      <a:pt x="34" y="16"/>
                    </a:lnTo>
                    <a:lnTo>
                      <a:pt x="34" y="4"/>
                    </a:lnTo>
                    <a:lnTo>
                      <a:pt x="0" y="0"/>
                    </a:lnTo>
                    <a:lnTo>
                      <a:pt x="0" y="13"/>
                    </a:lnTo>
                    <a:lnTo>
                      <a:pt x="34" y="16"/>
                    </a:lnTo>
                    <a:close/>
                  </a:path>
                </a:pathLst>
              </a:custGeom>
              <a:solidFill>
                <a:srgbClr val="BFBFBF"/>
              </a:solidFill>
              <a:ln w="9525">
                <a:noFill/>
                <a:round/>
                <a:headEnd/>
                <a:tailEnd/>
              </a:ln>
            </p:spPr>
            <p:txBody>
              <a:bodyPr/>
              <a:lstStyle/>
              <a:p>
                <a:endParaRPr lang="en-US" sz="1600"/>
              </a:p>
            </p:txBody>
          </p:sp>
          <p:sp>
            <p:nvSpPr>
              <p:cNvPr id="28" name="Freeform 29">
                <a:extLst>
                  <a:ext uri="{FF2B5EF4-FFF2-40B4-BE49-F238E27FC236}">
                    <a16:creationId xmlns:a16="http://schemas.microsoft.com/office/drawing/2014/main" id="{8B1E5892-0EA6-4949-BE91-29E70882CD6C}"/>
                  </a:ext>
                </a:extLst>
              </p:cNvPr>
              <p:cNvSpPr>
                <a:spLocks/>
              </p:cNvSpPr>
              <p:nvPr/>
            </p:nvSpPr>
            <p:spPr bwMode="auto">
              <a:xfrm>
                <a:off x="1963" y="2494"/>
                <a:ext cx="19" cy="13"/>
              </a:xfrm>
              <a:custGeom>
                <a:avLst/>
                <a:gdLst>
                  <a:gd name="T0" fmla="*/ 15 w 38"/>
                  <a:gd name="T1" fmla="*/ 13 h 25"/>
                  <a:gd name="T2" fmla="*/ 18 w 38"/>
                  <a:gd name="T3" fmla="*/ 10 h 25"/>
                  <a:gd name="T4" fmla="*/ 19 w 38"/>
                  <a:gd name="T5" fmla="*/ 2 h 25"/>
                  <a:gd name="T6" fmla="*/ 4 w 38"/>
                  <a:gd name="T7" fmla="*/ 0 h 25"/>
                  <a:gd name="T8" fmla="*/ 0 w 38"/>
                  <a:gd name="T9" fmla="*/ 5 h 25"/>
                  <a:gd name="T10" fmla="*/ 16 w 38"/>
                  <a:gd name="T11" fmla="*/ 7 h 25"/>
                  <a:gd name="T12" fmla="*/ 15 w 38"/>
                  <a:gd name="T13" fmla="*/ 13 h 25"/>
                  <a:gd name="T14" fmla="*/ 0 60000 65536"/>
                  <a:gd name="T15" fmla="*/ 0 60000 65536"/>
                  <a:gd name="T16" fmla="*/ 0 60000 65536"/>
                  <a:gd name="T17" fmla="*/ 0 60000 65536"/>
                  <a:gd name="T18" fmla="*/ 0 60000 65536"/>
                  <a:gd name="T19" fmla="*/ 0 60000 65536"/>
                  <a:gd name="T20" fmla="*/ 0 60000 65536"/>
                  <a:gd name="T21" fmla="*/ 0 w 38"/>
                  <a:gd name="T22" fmla="*/ 0 h 25"/>
                  <a:gd name="T23" fmla="*/ 38 w 38"/>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5">
                    <a:moveTo>
                      <a:pt x="31" y="25"/>
                    </a:moveTo>
                    <a:lnTo>
                      <a:pt x="35" y="20"/>
                    </a:lnTo>
                    <a:lnTo>
                      <a:pt x="38" y="3"/>
                    </a:lnTo>
                    <a:lnTo>
                      <a:pt x="8" y="0"/>
                    </a:lnTo>
                    <a:lnTo>
                      <a:pt x="0" y="9"/>
                    </a:lnTo>
                    <a:lnTo>
                      <a:pt x="32" y="13"/>
                    </a:lnTo>
                    <a:lnTo>
                      <a:pt x="31" y="25"/>
                    </a:lnTo>
                    <a:close/>
                  </a:path>
                </a:pathLst>
              </a:custGeom>
              <a:solidFill>
                <a:srgbClr val="7F7F7F"/>
              </a:solidFill>
              <a:ln w="9525">
                <a:noFill/>
                <a:round/>
                <a:headEnd/>
                <a:tailEnd/>
              </a:ln>
            </p:spPr>
            <p:txBody>
              <a:bodyPr/>
              <a:lstStyle/>
              <a:p>
                <a:endParaRPr lang="en-US" sz="1600"/>
              </a:p>
            </p:txBody>
          </p:sp>
          <p:sp>
            <p:nvSpPr>
              <p:cNvPr id="29" name="Freeform 30">
                <a:extLst>
                  <a:ext uri="{FF2B5EF4-FFF2-40B4-BE49-F238E27FC236}">
                    <a16:creationId xmlns:a16="http://schemas.microsoft.com/office/drawing/2014/main" id="{9FEC68AB-B96A-49D3-9680-4D5663A9DF15}"/>
                  </a:ext>
                </a:extLst>
              </p:cNvPr>
              <p:cNvSpPr>
                <a:spLocks/>
              </p:cNvSpPr>
              <p:nvPr/>
            </p:nvSpPr>
            <p:spPr bwMode="auto">
              <a:xfrm>
                <a:off x="1961" y="2499"/>
                <a:ext cx="18" cy="9"/>
              </a:xfrm>
              <a:custGeom>
                <a:avLst/>
                <a:gdLst>
                  <a:gd name="T0" fmla="*/ 17 w 34"/>
                  <a:gd name="T1" fmla="*/ 9 h 17"/>
                  <a:gd name="T2" fmla="*/ 17 w 34"/>
                  <a:gd name="T3" fmla="*/ 8 h 17"/>
                  <a:gd name="T4" fmla="*/ 18 w 34"/>
                  <a:gd name="T5" fmla="*/ 2 h 17"/>
                  <a:gd name="T6" fmla="*/ 1 w 34"/>
                  <a:gd name="T7" fmla="*/ 0 h 17"/>
                  <a:gd name="T8" fmla="*/ 0 w 34"/>
                  <a:gd name="T9" fmla="*/ 7 h 17"/>
                  <a:gd name="T10" fmla="*/ 17 w 34"/>
                  <a:gd name="T11" fmla="*/ 9 h 17"/>
                  <a:gd name="T12" fmla="*/ 0 60000 65536"/>
                  <a:gd name="T13" fmla="*/ 0 60000 65536"/>
                  <a:gd name="T14" fmla="*/ 0 60000 65536"/>
                  <a:gd name="T15" fmla="*/ 0 60000 65536"/>
                  <a:gd name="T16" fmla="*/ 0 60000 65536"/>
                  <a:gd name="T17" fmla="*/ 0 60000 65536"/>
                  <a:gd name="T18" fmla="*/ 0 w 34"/>
                  <a:gd name="T19" fmla="*/ 0 h 17"/>
                  <a:gd name="T20" fmla="*/ 34 w 34"/>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34" h="17">
                    <a:moveTo>
                      <a:pt x="33" y="17"/>
                    </a:moveTo>
                    <a:lnTo>
                      <a:pt x="33" y="16"/>
                    </a:lnTo>
                    <a:lnTo>
                      <a:pt x="34" y="4"/>
                    </a:lnTo>
                    <a:lnTo>
                      <a:pt x="2" y="0"/>
                    </a:lnTo>
                    <a:lnTo>
                      <a:pt x="0" y="14"/>
                    </a:lnTo>
                    <a:lnTo>
                      <a:pt x="33" y="17"/>
                    </a:lnTo>
                    <a:close/>
                  </a:path>
                </a:pathLst>
              </a:custGeom>
              <a:solidFill>
                <a:srgbClr val="BFBFBF"/>
              </a:solidFill>
              <a:ln w="9525">
                <a:noFill/>
                <a:round/>
                <a:headEnd/>
                <a:tailEnd/>
              </a:ln>
            </p:spPr>
            <p:txBody>
              <a:bodyPr/>
              <a:lstStyle/>
              <a:p>
                <a:endParaRPr lang="en-US" sz="1600"/>
              </a:p>
            </p:txBody>
          </p:sp>
          <p:sp>
            <p:nvSpPr>
              <p:cNvPr id="30" name="Freeform 31">
                <a:extLst>
                  <a:ext uri="{FF2B5EF4-FFF2-40B4-BE49-F238E27FC236}">
                    <a16:creationId xmlns:a16="http://schemas.microsoft.com/office/drawing/2014/main" id="{C357A666-8912-4120-8042-393747695F6D}"/>
                  </a:ext>
                </a:extLst>
              </p:cNvPr>
              <p:cNvSpPr>
                <a:spLocks/>
              </p:cNvSpPr>
              <p:nvPr/>
            </p:nvSpPr>
            <p:spPr bwMode="auto">
              <a:xfrm>
                <a:off x="1909" y="2464"/>
                <a:ext cx="68" cy="34"/>
              </a:xfrm>
              <a:custGeom>
                <a:avLst/>
                <a:gdLst>
                  <a:gd name="T0" fmla="*/ 0 w 137"/>
                  <a:gd name="T1" fmla="*/ 27 h 66"/>
                  <a:gd name="T2" fmla="*/ 7 w 137"/>
                  <a:gd name="T3" fmla="*/ 0 h 66"/>
                  <a:gd name="T4" fmla="*/ 65 w 137"/>
                  <a:gd name="T5" fmla="*/ 6 h 66"/>
                  <a:gd name="T6" fmla="*/ 68 w 137"/>
                  <a:gd name="T7" fmla="*/ 33 h 66"/>
                  <a:gd name="T8" fmla="*/ 67 w 137"/>
                  <a:gd name="T9" fmla="*/ 34 h 66"/>
                  <a:gd name="T10" fmla="*/ 64 w 137"/>
                  <a:gd name="T11" fmla="*/ 34 h 66"/>
                  <a:gd name="T12" fmla="*/ 61 w 137"/>
                  <a:gd name="T13" fmla="*/ 34 h 66"/>
                  <a:gd name="T14" fmla="*/ 58 w 137"/>
                  <a:gd name="T15" fmla="*/ 33 h 66"/>
                  <a:gd name="T16" fmla="*/ 56 w 137"/>
                  <a:gd name="T17" fmla="*/ 15 h 66"/>
                  <a:gd name="T18" fmla="*/ 15 w 137"/>
                  <a:gd name="T19" fmla="*/ 10 h 66"/>
                  <a:gd name="T20" fmla="*/ 8 w 137"/>
                  <a:gd name="T21" fmla="*/ 28 h 66"/>
                  <a:gd name="T22" fmla="*/ 8 w 137"/>
                  <a:gd name="T23" fmla="*/ 28 h 66"/>
                  <a:gd name="T24" fmla="*/ 5 w 137"/>
                  <a:gd name="T25" fmla="*/ 28 h 66"/>
                  <a:gd name="T26" fmla="*/ 3 w 137"/>
                  <a:gd name="T27" fmla="*/ 28 h 66"/>
                  <a:gd name="T28" fmla="*/ 0 w 137"/>
                  <a:gd name="T29" fmla="*/ 27 h 6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7"/>
                  <a:gd name="T46" fmla="*/ 0 h 66"/>
                  <a:gd name="T47" fmla="*/ 137 w 137"/>
                  <a:gd name="T48" fmla="*/ 66 h 6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7" h="66">
                    <a:moveTo>
                      <a:pt x="0" y="52"/>
                    </a:moveTo>
                    <a:lnTo>
                      <a:pt x="15" y="0"/>
                    </a:lnTo>
                    <a:lnTo>
                      <a:pt x="131" y="11"/>
                    </a:lnTo>
                    <a:lnTo>
                      <a:pt x="137" y="65"/>
                    </a:lnTo>
                    <a:lnTo>
                      <a:pt x="135" y="66"/>
                    </a:lnTo>
                    <a:lnTo>
                      <a:pt x="129" y="66"/>
                    </a:lnTo>
                    <a:lnTo>
                      <a:pt x="123" y="66"/>
                    </a:lnTo>
                    <a:lnTo>
                      <a:pt x="117" y="64"/>
                    </a:lnTo>
                    <a:lnTo>
                      <a:pt x="113" y="30"/>
                    </a:lnTo>
                    <a:lnTo>
                      <a:pt x="30" y="20"/>
                    </a:lnTo>
                    <a:lnTo>
                      <a:pt x="17" y="54"/>
                    </a:lnTo>
                    <a:lnTo>
                      <a:pt x="16" y="55"/>
                    </a:lnTo>
                    <a:lnTo>
                      <a:pt x="11" y="55"/>
                    </a:lnTo>
                    <a:lnTo>
                      <a:pt x="6" y="55"/>
                    </a:lnTo>
                    <a:lnTo>
                      <a:pt x="0" y="52"/>
                    </a:lnTo>
                    <a:close/>
                  </a:path>
                </a:pathLst>
              </a:custGeom>
              <a:solidFill>
                <a:srgbClr val="000000"/>
              </a:solidFill>
              <a:ln w="9525">
                <a:noFill/>
                <a:round/>
                <a:headEnd/>
                <a:tailEnd/>
              </a:ln>
            </p:spPr>
            <p:txBody>
              <a:bodyPr/>
              <a:lstStyle/>
              <a:p>
                <a:endParaRPr lang="en-US" sz="1600"/>
              </a:p>
            </p:txBody>
          </p:sp>
          <p:sp>
            <p:nvSpPr>
              <p:cNvPr id="31" name="Freeform 32">
                <a:extLst>
                  <a:ext uri="{FF2B5EF4-FFF2-40B4-BE49-F238E27FC236}">
                    <a16:creationId xmlns:a16="http://schemas.microsoft.com/office/drawing/2014/main" id="{B5FD6DD5-7B14-4943-A1CD-4C64CBEE47E6}"/>
                  </a:ext>
                </a:extLst>
              </p:cNvPr>
              <p:cNvSpPr>
                <a:spLocks/>
              </p:cNvSpPr>
              <p:nvPr/>
            </p:nvSpPr>
            <p:spPr bwMode="auto">
              <a:xfrm>
                <a:off x="1913" y="2422"/>
                <a:ext cx="33" cy="64"/>
              </a:xfrm>
              <a:custGeom>
                <a:avLst/>
                <a:gdLst>
                  <a:gd name="T0" fmla="*/ 15 w 67"/>
                  <a:gd name="T1" fmla="*/ 2 h 127"/>
                  <a:gd name="T2" fmla="*/ 0 w 67"/>
                  <a:gd name="T3" fmla="*/ 0 h 127"/>
                  <a:gd name="T4" fmla="*/ 0 w 67"/>
                  <a:gd name="T5" fmla="*/ 1 h 127"/>
                  <a:gd name="T6" fmla="*/ 0 w 67"/>
                  <a:gd name="T7" fmla="*/ 5 h 127"/>
                  <a:gd name="T8" fmla="*/ 1 w 67"/>
                  <a:gd name="T9" fmla="*/ 10 h 127"/>
                  <a:gd name="T10" fmla="*/ 2 w 67"/>
                  <a:gd name="T11" fmla="*/ 17 h 127"/>
                  <a:gd name="T12" fmla="*/ 1 w 67"/>
                  <a:gd name="T13" fmla="*/ 27 h 127"/>
                  <a:gd name="T14" fmla="*/ 3 w 67"/>
                  <a:gd name="T15" fmla="*/ 40 h 127"/>
                  <a:gd name="T16" fmla="*/ 6 w 67"/>
                  <a:gd name="T17" fmla="*/ 53 h 127"/>
                  <a:gd name="T18" fmla="*/ 14 w 67"/>
                  <a:gd name="T19" fmla="*/ 60 h 127"/>
                  <a:gd name="T20" fmla="*/ 15 w 67"/>
                  <a:gd name="T21" fmla="*/ 62 h 127"/>
                  <a:gd name="T22" fmla="*/ 16 w 67"/>
                  <a:gd name="T23" fmla="*/ 62 h 127"/>
                  <a:gd name="T24" fmla="*/ 18 w 67"/>
                  <a:gd name="T25" fmla="*/ 63 h 127"/>
                  <a:gd name="T26" fmla="*/ 19 w 67"/>
                  <a:gd name="T27" fmla="*/ 63 h 127"/>
                  <a:gd name="T28" fmla="*/ 22 w 67"/>
                  <a:gd name="T29" fmla="*/ 63 h 127"/>
                  <a:gd name="T30" fmla="*/ 23 w 67"/>
                  <a:gd name="T31" fmla="*/ 63 h 127"/>
                  <a:gd name="T32" fmla="*/ 25 w 67"/>
                  <a:gd name="T33" fmla="*/ 64 h 127"/>
                  <a:gd name="T34" fmla="*/ 29 w 67"/>
                  <a:gd name="T35" fmla="*/ 63 h 127"/>
                  <a:gd name="T36" fmla="*/ 33 w 67"/>
                  <a:gd name="T37" fmla="*/ 58 h 127"/>
                  <a:gd name="T38" fmla="*/ 33 w 67"/>
                  <a:gd name="T39" fmla="*/ 51 h 127"/>
                  <a:gd name="T40" fmla="*/ 32 w 67"/>
                  <a:gd name="T41" fmla="*/ 42 h 127"/>
                  <a:gd name="T42" fmla="*/ 29 w 67"/>
                  <a:gd name="T43" fmla="*/ 33 h 127"/>
                  <a:gd name="T44" fmla="*/ 25 w 67"/>
                  <a:gd name="T45" fmla="*/ 24 h 127"/>
                  <a:gd name="T46" fmla="*/ 21 w 67"/>
                  <a:gd name="T47" fmla="*/ 16 h 127"/>
                  <a:gd name="T48" fmla="*/ 18 w 67"/>
                  <a:gd name="T49" fmla="*/ 8 h 127"/>
                  <a:gd name="T50" fmla="*/ 15 w 67"/>
                  <a:gd name="T51" fmla="*/ 2 h 12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7"/>
                  <a:gd name="T79" fmla="*/ 0 h 127"/>
                  <a:gd name="T80" fmla="*/ 67 w 67"/>
                  <a:gd name="T81" fmla="*/ 127 h 12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7" h="127">
                    <a:moveTo>
                      <a:pt x="31" y="4"/>
                    </a:moveTo>
                    <a:lnTo>
                      <a:pt x="0" y="0"/>
                    </a:lnTo>
                    <a:lnTo>
                      <a:pt x="0" y="2"/>
                    </a:lnTo>
                    <a:lnTo>
                      <a:pt x="1" y="9"/>
                    </a:lnTo>
                    <a:lnTo>
                      <a:pt x="2" y="20"/>
                    </a:lnTo>
                    <a:lnTo>
                      <a:pt x="5" y="33"/>
                    </a:lnTo>
                    <a:lnTo>
                      <a:pt x="3" y="54"/>
                    </a:lnTo>
                    <a:lnTo>
                      <a:pt x="6" y="80"/>
                    </a:lnTo>
                    <a:lnTo>
                      <a:pt x="13" y="106"/>
                    </a:lnTo>
                    <a:lnTo>
                      <a:pt x="28" y="119"/>
                    </a:lnTo>
                    <a:lnTo>
                      <a:pt x="30" y="123"/>
                    </a:lnTo>
                    <a:lnTo>
                      <a:pt x="33" y="124"/>
                    </a:lnTo>
                    <a:lnTo>
                      <a:pt x="36" y="125"/>
                    </a:lnTo>
                    <a:lnTo>
                      <a:pt x="39" y="125"/>
                    </a:lnTo>
                    <a:lnTo>
                      <a:pt x="44" y="125"/>
                    </a:lnTo>
                    <a:lnTo>
                      <a:pt x="47" y="126"/>
                    </a:lnTo>
                    <a:lnTo>
                      <a:pt x="51" y="127"/>
                    </a:lnTo>
                    <a:lnTo>
                      <a:pt x="58" y="125"/>
                    </a:lnTo>
                    <a:lnTo>
                      <a:pt x="66" y="115"/>
                    </a:lnTo>
                    <a:lnTo>
                      <a:pt x="67" y="101"/>
                    </a:lnTo>
                    <a:lnTo>
                      <a:pt x="64" y="84"/>
                    </a:lnTo>
                    <a:lnTo>
                      <a:pt x="59" y="66"/>
                    </a:lnTo>
                    <a:lnTo>
                      <a:pt x="51" y="48"/>
                    </a:lnTo>
                    <a:lnTo>
                      <a:pt x="43" y="31"/>
                    </a:lnTo>
                    <a:lnTo>
                      <a:pt x="36" y="16"/>
                    </a:lnTo>
                    <a:lnTo>
                      <a:pt x="31" y="4"/>
                    </a:lnTo>
                    <a:close/>
                  </a:path>
                </a:pathLst>
              </a:custGeom>
              <a:solidFill>
                <a:srgbClr val="B27266"/>
              </a:solidFill>
              <a:ln w="9525">
                <a:noFill/>
                <a:round/>
                <a:headEnd/>
                <a:tailEnd/>
              </a:ln>
            </p:spPr>
            <p:txBody>
              <a:bodyPr/>
              <a:lstStyle/>
              <a:p>
                <a:endParaRPr lang="en-US" sz="1600"/>
              </a:p>
            </p:txBody>
          </p:sp>
          <p:sp>
            <p:nvSpPr>
              <p:cNvPr id="32" name="Freeform 33">
                <a:extLst>
                  <a:ext uri="{FF2B5EF4-FFF2-40B4-BE49-F238E27FC236}">
                    <a16:creationId xmlns:a16="http://schemas.microsoft.com/office/drawing/2014/main" id="{DC9D3AC6-BCE8-452A-9E53-9FB5506E0137}"/>
                  </a:ext>
                </a:extLst>
              </p:cNvPr>
              <p:cNvSpPr>
                <a:spLocks/>
              </p:cNvSpPr>
              <p:nvPr/>
            </p:nvSpPr>
            <p:spPr bwMode="auto">
              <a:xfrm>
                <a:off x="1927" y="2421"/>
                <a:ext cx="33" cy="65"/>
              </a:xfrm>
              <a:custGeom>
                <a:avLst/>
                <a:gdLst>
                  <a:gd name="T0" fmla="*/ 0 w 65"/>
                  <a:gd name="T1" fmla="*/ 1 h 130"/>
                  <a:gd name="T2" fmla="*/ 13 w 65"/>
                  <a:gd name="T3" fmla="*/ 0 h 130"/>
                  <a:gd name="T4" fmla="*/ 14 w 65"/>
                  <a:gd name="T5" fmla="*/ 1 h 130"/>
                  <a:gd name="T6" fmla="*/ 17 w 65"/>
                  <a:gd name="T7" fmla="*/ 2 h 130"/>
                  <a:gd name="T8" fmla="*/ 22 w 65"/>
                  <a:gd name="T9" fmla="*/ 6 h 130"/>
                  <a:gd name="T10" fmla="*/ 26 w 65"/>
                  <a:gd name="T11" fmla="*/ 11 h 130"/>
                  <a:gd name="T12" fmla="*/ 30 w 65"/>
                  <a:gd name="T13" fmla="*/ 19 h 130"/>
                  <a:gd name="T14" fmla="*/ 32 w 65"/>
                  <a:gd name="T15" fmla="*/ 30 h 130"/>
                  <a:gd name="T16" fmla="*/ 33 w 65"/>
                  <a:gd name="T17" fmla="*/ 44 h 130"/>
                  <a:gd name="T18" fmla="*/ 31 w 65"/>
                  <a:gd name="T19" fmla="*/ 61 h 130"/>
                  <a:gd name="T20" fmla="*/ 29 w 65"/>
                  <a:gd name="T21" fmla="*/ 65 h 130"/>
                  <a:gd name="T22" fmla="*/ 28 w 65"/>
                  <a:gd name="T23" fmla="*/ 65 h 130"/>
                  <a:gd name="T24" fmla="*/ 26 w 65"/>
                  <a:gd name="T25" fmla="*/ 65 h 130"/>
                  <a:gd name="T26" fmla="*/ 24 w 65"/>
                  <a:gd name="T27" fmla="*/ 64 h 130"/>
                  <a:gd name="T28" fmla="*/ 21 w 65"/>
                  <a:gd name="T29" fmla="*/ 64 h 130"/>
                  <a:gd name="T30" fmla="*/ 20 w 65"/>
                  <a:gd name="T31" fmla="*/ 65 h 130"/>
                  <a:gd name="T32" fmla="*/ 17 w 65"/>
                  <a:gd name="T33" fmla="*/ 65 h 130"/>
                  <a:gd name="T34" fmla="*/ 15 w 65"/>
                  <a:gd name="T35" fmla="*/ 65 h 130"/>
                  <a:gd name="T36" fmla="*/ 18 w 65"/>
                  <a:gd name="T37" fmla="*/ 59 h 130"/>
                  <a:gd name="T38" fmla="*/ 18 w 65"/>
                  <a:gd name="T39" fmla="*/ 51 h 130"/>
                  <a:gd name="T40" fmla="*/ 17 w 65"/>
                  <a:gd name="T41" fmla="*/ 42 h 130"/>
                  <a:gd name="T42" fmla="*/ 13 w 65"/>
                  <a:gd name="T43" fmla="*/ 33 h 130"/>
                  <a:gd name="T44" fmla="*/ 9 w 65"/>
                  <a:gd name="T45" fmla="*/ 25 h 130"/>
                  <a:gd name="T46" fmla="*/ 6 w 65"/>
                  <a:gd name="T47" fmla="*/ 16 h 130"/>
                  <a:gd name="T48" fmla="*/ 2 w 65"/>
                  <a:gd name="T49" fmla="*/ 8 h 130"/>
                  <a:gd name="T50" fmla="*/ 0 w 65"/>
                  <a:gd name="T51" fmla="*/ 1 h 1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130"/>
                  <a:gd name="T80" fmla="*/ 65 w 65"/>
                  <a:gd name="T81" fmla="*/ 130 h 1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130">
                    <a:moveTo>
                      <a:pt x="0" y="2"/>
                    </a:moveTo>
                    <a:lnTo>
                      <a:pt x="26" y="0"/>
                    </a:lnTo>
                    <a:lnTo>
                      <a:pt x="28" y="1"/>
                    </a:lnTo>
                    <a:lnTo>
                      <a:pt x="34" y="5"/>
                    </a:lnTo>
                    <a:lnTo>
                      <a:pt x="43" y="13"/>
                    </a:lnTo>
                    <a:lnTo>
                      <a:pt x="51" y="23"/>
                    </a:lnTo>
                    <a:lnTo>
                      <a:pt x="59" y="39"/>
                    </a:lnTo>
                    <a:lnTo>
                      <a:pt x="64" y="61"/>
                    </a:lnTo>
                    <a:lnTo>
                      <a:pt x="65" y="89"/>
                    </a:lnTo>
                    <a:lnTo>
                      <a:pt x="61" y="123"/>
                    </a:lnTo>
                    <a:lnTo>
                      <a:pt x="58" y="129"/>
                    </a:lnTo>
                    <a:lnTo>
                      <a:pt x="56" y="130"/>
                    </a:lnTo>
                    <a:lnTo>
                      <a:pt x="51" y="129"/>
                    </a:lnTo>
                    <a:lnTo>
                      <a:pt x="47" y="128"/>
                    </a:lnTo>
                    <a:lnTo>
                      <a:pt x="42" y="128"/>
                    </a:lnTo>
                    <a:lnTo>
                      <a:pt x="39" y="129"/>
                    </a:lnTo>
                    <a:lnTo>
                      <a:pt x="34" y="130"/>
                    </a:lnTo>
                    <a:lnTo>
                      <a:pt x="30" y="129"/>
                    </a:lnTo>
                    <a:lnTo>
                      <a:pt x="35" y="118"/>
                    </a:lnTo>
                    <a:lnTo>
                      <a:pt x="36" y="103"/>
                    </a:lnTo>
                    <a:lnTo>
                      <a:pt x="33" y="85"/>
                    </a:lnTo>
                    <a:lnTo>
                      <a:pt x="26" y="67"/>
                    </a:lnTo>
                    <a:lnTo>
                      <a:pt x="18" y="50"/>
                    </a:lnTo>
                    <a:lnTo>
                      <a:pt x="11" y="32"/>
                    </a:lnTo>
                    <a:lnTo>
                      <a:pt x="4" y="16"/>
                    </a:lnTo>
                    <a:lnTo>
                      <a:pt x="0" y="2"/>
                    </a:lnTo>
                    <a:close/>
                  </a:path>
                </a:pathLst>
              </a:custGeom>
              <a:solidFill>
                <a:srgbClr val="E5A599"/>
              </a:solidFill>
              <a:ln w="9525">
                <a:noFill/>
                <a:round/>
                <a:headEnd/>
                <a:tailEnd/>
              </a:ln>
            </p:spPr>
            <p:txBody>
              <a:bodyPr/>
              <a:lstStyle/>
              <a:p>
                <a:endParaRPr lang="en-US" sz="1600"/>
              </a:p>
            </p:txBody>
          </p:sp>
          <p:sp>
            <p:nvSpPr>
              <p:cNvPr id="33" name="Freeform 34">
                <a:extLst>
                  <a:ext uri="{FF2B5EF4-FFF2-40B4-BE49-F238E27FC236}">
                    <a16:creationId xmlns:a16="http://schemas.microsoft.com/office/drawing/2014/main" id="{EF47C680-4543-41B1-A81B-2827BFAB86B6}"/>
                  </a:ext>
                </a:extLst>
              </p:cNvPr>
              <p:cNvSpPr>
                <a:spLocks/>
              </p:cNvSpPr>
              <p:nvPr/>
            </p:nvSpPr>
            <p:spPr bwMode="auto">
              <a:xfrm>
                <a:off x="1885" y="2123"/>
                <a:ext cx="110" cy="320"/>
              </a:xfrm>
              <a:custGeom>
                <a:avLst/>
                <a:gdLst>
                  <a:gd name="T0" fmla="*/ 108 w 219"/>
                  <a:gd name="T1" fmla="*/ 4 h 639"/>
                  <a:gd name="T2" fmla="*/ 110 w 219"/>
                  <a:gd name="T3" fmla="*/ 1 h 639"/>
                  <a:gd name="T4" fmla="*/ 108 w 219"/>
                  <a:gd name="T5" fmla="*/ 0 h 639"/>
                  <a:gd name="T6" fmla="*/ 103 w 219"/>
                  <a:gd name="T7" fmla="*/ 1 h 639"/>
                  <a:gd name="T8" fmla="*/ 97 w 219"/>
                  <a:gd name="T9" fmla="*/ 5 h 639"/>
                  <a:gd name="T10" fmla="*/ 90 w 219"/>
                  <a:gd name="T11" fmla="*/ 11 h 639"/>
                  <a:gd name="T12" fmla="*/ 81 w 219"/>
                  <a:gd name="T13" fmla="*/ 19 h 639"/>
                  <a:gd name="T14" fmla="*/ 71 w 219"/>
                  <a:gd name="T15" fmla="*/ 28 h 639"/>
                  <a:gd name="T16" fmla="*/ 61 w 219"/>
                  <a:gd name="T17" fmla="*/ 39 h 639"/>
                  <a:gd name="T18" fmla="*/ 50 w 219"/>
                  <a:gd name="T19" fmla="*/ 51 h 639"/>
                  <a:gd name="T20" fmla="*/ 39 w 219"/>
                  <a:gd name="T21" fmla="*/ 65 h 639"/>
                  <a:gd name="T22" fmla="*/ 29 w 219"/>
                  <a:gd name="T23" fmla="*/ 80 h 639"/>
                  <a:gd name="T24" fmla="*/ 20 w 219"/>
                  <a:gd name="T25" fmla="*/ 95 h 639"/>
                  <a:gd name="T26" fmla="*/ 13 w 219"/>
                  <a:gd name="T27" fmla="*/ 112 h 639"/>
                  <a:gd name="T28" fmla="*/ 6 w 219"/>
                  <a:gd name="T29" fmla="*/ 129 h 639"/>
                  <a:gd name="T30" fmla="*/ 2 w 219"/>
                  <a:gd name="T31" fmla="*/ 147 h 639"/>
                  <a:gd name="T32" fmla="*/ 0 w 219"/>
                  <a:gd name="T33" fmla="*/ 165 h 639"/>
                  <a:gd name="T34" fmla="*/ 0 w 219"/>
                  <a:gd name="T35" fmla="*/ 183 h 639"/>
                  <a:gd name="T36" fmla="*/ 1 w 219"/>
                  <a:gd name="T37" fmla="*/ 201 h 639"/>
                  <a:gd name="T38" fmla="*/ 2 w 219"/>
                  <a:gd name="T39" fmla="*/ 218 h 639"/>
                  <a:gd name="T40" fmla="*/ 5 w 219"/>
                  <a:gd name="T41" fmla="*/ 236 h 639"/>
                  <a:gd name="T42" fmla="*/ 9 w 219"/>
                  <a:gd name="T43" fmla="*/ 255 h 639"/>
                  <a:gd name="T44" fmla="*/ 14 w 219"/>
                  <a:gd name="T45" fmla="*/ 275 h 639"/>
                  <a:gd name="T46" fmla="*/ 20 w 219"/>
                  <a:gd name="T47" fmla="*/ 297 h 639"/>
                  <a:gd name="T48" fmla="*/ 27 w 219"/>
                  <a:gd name="T49" fmla="*/ 320 h 639"/>
                  <a:gd name="T50" fmla="*/ 47 w 219"/>
                  <a:gd name="T51" fmla="*/ 316 h 639"/>
                  <a:gd name="T52" fmla="*/ 41 w 219"/>
                  <a:gd name="T53" fmla="*/ 283 h 639"/>
                  <a:gd name="T54" fmla="*/ 36 w 219"/>
                  <a:gd name="T55" fmla="*/ 254 h 639"/>
                  <a:gd name="T56" fmla="*/ 33 w 219"/>
                  <a:gd name="T57" fmla="*/ 226 h 639"/>
                  <a:gd name="T58" fmla="*/ 32 w 219"/>
                  <a:gd name="T59" fmla="*/ 202 h 639"/>
                  <a:gd name="T60" fmla="*/ 32 w 219"/>
                  <a:gd name="T61" fmla="*/ 180 h 639"/>
                  <a:gd name="T62" fmla="*/ 34 w 219"/>
                  <a:gd name="T63" fmla="*/ 160 h 639"/>
                  <a:gd name="T64" fmla="*/ 38 w 219"/>
                  <a:gd name="T65" fmla="*/ 142 h 639"/>
                  <a:gd name="T66" fmla="*/ 42 w 219"/>
                  <a:gd name="T67" fmla="*/ 125 h 639"/>
                  <a:gd name="T68" fmla="*/ 47 w 219"/>
                  <a:gd name="T69" fmla="*/ 109 h 639"/>
                  <a:gd name="T70" fmla="*/ 54 w 219"/>
                  <a:gd name="T71" fmla="*/ 94 h 639"/>
                  <a:gd name="T72" fmla="*/ 61 w 219"/>
                  <a:gd name="T73" fmla="*/ 80 h 639"/>
                  <a:gd name="T74" fmla="*/ 69 w 219"/>
                  <a:gd name="T75" fmla="*/ 65 h 639"/>
                  <a:gd name="T76" fmla="*/ 78 w 219"/>
                  <a:gd name="T77" fmla="*/ 51 h 639"/>
                  <a:gd name="T78" fmla="*/ 88 w 219"/>
                  <a:gd name="T79" fmla="*/ 36 h 639"/>
                  <a:gd name="T80" fmla="*/ 98 w 219"/>
                  <a:gd name="T81" fmla="*/ 20 h 639"/>
                  <a:gd name="T82" fmla="*/ 108 w 219"/>
                  <a:gd name="T83" fmla="*/ 4 h 63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639"/>
                  <a:gd name="T128" fmla="*/ 219 w 219"/>
                  <a:gd name="T129" fmla="*/ 639 h 63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639">
                    <a:moveTo>
                      <a:pt x="216" y="8"/>
                    </a:moveTo>
                    <a:lnTo>
                      <a:pt x="219" y="1"/>
                    </a:lnTo>
                    <a:lnTo>
                      <a:pt x="215" y="0"/>
                    </a:lnTo>
                    <a:lnTo>
                      <a:pt x="206" y="2"/>
                    </a:lnTo>
                    <a:lnTo>
                      <a:pt x="194" y="10"/>
                    </a:lnTo>
                    <a:lnTo>
                      <a:pt x="179" y="22"/>
                    </a:lnTo>
                    <a:lnTo>
                      <a:pt x="161" y="37"/>
                    </a:lnTo>
                    <a:lnTo>
                      <a:pt x="141" y="55"/>
                    </a:lnTo>
                    <a:lnTo>
                      <a:pt x="121" y="77"/>
                    </a:lnTo>
                    <a:lnTo>
                      <a:pt x="99" y="102"/>
                    </a:lnTo>
                    <a:lnTo>
                      <a:pt x="78" y="129"/>
                    </a:lnTo>
                    <a:lnTo>
                      <a:pt x="58" y="159"/>
                    </a:lnTo>
                    <a:lnTo>
                      <a:pt x="40" y="190"/>
                    </a:lnTo>
                    <a:lnTo>
                      <a:pt x="25" y="223"/>
                    </a:lnTo>
                    <a:lnTo>
                      <a:pt x="12" y="258"/>
                    </a:lnTo>
                    <a:lnTo>
                      <a:pt x="4" y="293"/>
                    </a:lnTo>
                    <a:lnTo>
                      <a:pt x="0" y="330"/>
                    </a:lnTo>
                    <a:lnTo>
                      <a:pt x="0" y="365"/>
                    </a:lnTo>
                    <a:lnTo>
                      <a:pt x="1" y="401"/>
                    </a:lnTo>
                    <a:lnTo>
                      <a:pt x="4" y="435"/>
                    </a:lnTo>
                    <a:lnTo>
                      <a:pt x="10" y="472"/>
                    </a:lnTo>
                    <a:lnTo>
                      <a:pt x="18" y="510"/>
                    </a:lnTo>
                    <a:lnTo>
                      <a:pt x="27" y="549"/>
                    </a:lnTo>
                    <a:lnTo>
                      <a:pt x="40" y="593"/>
                    </a:lnTo>
                    <a:lnTo>
                      <a:pt x="54" y="639"/>
                    </a:lnTo>
                    <a:lnTo>
                      <a:pt x="94" y="632"/>
                    </a:lnTo>
                    <a:lnTo>
                      <a:pt x="81" y="566"/>
                    </a:lnTo>
                    <a:lnTo>
                      <a:pt x="72" y="507"/>
                    </a:lnTo>
                    <a:lnTo>
                      <a:pt x="66" y="452"/>
                    </a:lnTo>
                    <a:lnTo>
                      <a:pt x="64" y="404"/>
                    </a:lnTo>
                    <a:lnTo>
                      <a:pt x="64" y="360"/>
                    </a:lnTo>
                    <a:lnTo>
                      <a:pt x="68" y="320"/>
                    </a:lnTo>
                    <a:lnTo>
                      <a:pt x="75" y="283"/>
                    </a:lnTo>
                    <a:lnTo>
                      <a:pt x="83" y="249"/>
                    </a:lnTo>
                    <a:lnTo>
                      <a:pt x="94" y="217"/>
                    </a:lnTo>
                    <a:lnTo>
                      <a:pt x="107" y="187"/>
                    </a:lnTo>
                    <a:lnTo>
                      <a:pt x="122" y="159"/>
                    </a:lnTo>
                    <a:lnTo>
                      <a:pt x="138" y="130"/>
                    </a:lnTo>
                    <a:lnTo>
                      <a:pt x="156" y="101"/>
                    </a:lnTo>
                    <a:lnTo>
                      <a:pt x="175" y="71"/>
                    </a:lnTo>
                    <a:lnTo>
                      <a:pt x="195" y="40"/>
                    </a:lnTo>
                    <a:lnTo>
                      <a:pt x="216" y="8"/>
                    </a:lnTo>
                    <a:close/>
                  </a:path>
                </a:pathLst>
              </a:custGeom>
              <a:solidFill>
                <a:srgbClr val="191919"/>
              </a:solidFill>
              <a:ln w="9525">
                <a:noFill/>
                <a:round/>
                <a:headEnd/>
                <a:tailEnd/>
              </a:ln>
            </p:spPr>
            <p:txBody>
              <a:bodyPr/>
              <a:lstStyle/>
              <a:p>
                <a:endParaRPr lang="en-US" sz="1600"/>
              </a:p>
            </p:txBody>
          </p:sp>
          <p:sp>
            <p:nvSpPr>
              <p:cNvPr id="34" name="Freeform 35">
                <a:extLst>
                  <a:ext uri="{FF2B5EF4-FFF2-40B4-BE49-F238E27FC236}">
                    <a16:creationId xmlns:a16="http://schemas.microsoft.com/office/drawing/2014/main" id="{E1215EDD-0B7D-4EBA-BE5A-E22A4FE34D08}"/>
                  </a:ext>
                </a:extLst>
              </p:cNvPr>
              <p:cNvSpPr>
                <a:spLocks/>
              </p:cNvSpPr>
              <p:nvPr/>
            </p:nvSpPr>
            <p:spPr bwMode="auto">
              <a:xfrm>
                <a:off x="1914" y="2128"/>
                <a:ext cx="123" cy="312"/>
              </a:xfrm>
              <a:custGeom>
                <a:avLst/>
                <a:gdLst>
                  <a:gd name="T0" fmla="*/ 45 w 246"/>
                  <a:gd name="T1" fmla="*/ 304 h 623"/>
                  <a:gd name="T2" fmla="*/ 44 w 246"/>
                  <a:gd name="T3" fmla="*/ 302 h 623"/>
                  <a:gd name="T4" fmla="*/ 44 w 246"/>
                  <a:gd name="T5" fmla="*/ 298 h 623"/>
                  <a:gd name="T6" fmla="*/ 42 w 246"/>
                  <a:gd name="T7" fmla="*/ 291 h 623"/>
                  <a:gd name="T8" fmla="*/ 41 w 246"/>
                  <a:gd name="T9" fmla="*/ 281 h 623"/>
                  <a:gd name="T10" fmla="*/ 40 w 246"/>
                  <a:gd name="T11" fmla="*/ 270 h 623"/>
                  <a:gd name="T12" fmla="*/ 39 w 246"/>
                  <a:gd name="T13" fmla="*/ 257 h 623"/>
                  <a:gd name="T14" fmla="*/ 39 w 246"/>
                  <a:gd name="T15" fmla="*/ 242 h 623"/>
                  <a:gd name="T16" fmla="*/ 40 w 246"/>
                  <a:gd name="T17" fmla="*/ 226 h 623"/>
                  <a:gd name="T18" fmla="*/ 42 w 246"/>
                  <a:gd name="T19" fmla="*/ 209 h 623"/>
                  <a:gd name="T20" fmla="*/ 45 w 246"/>
                  <a:gd name="T21" fmla="*/ 191 h 623"/>
                  <a:gd name="T22" fmla="*/ 50 w 246"/>
                  <a:gd name="T23" fmla="*/ 173 h 623"/>
                  <a:gd name="T24" fmla="*/ 57 w 246"/>
                  <a:gd name="T25" fmla="*/ 155 h 623"/>
                  <a:gd name="T26" fmla="*/ 65 w 246"/>
                  <a:gd name="T27" fmla="*/ 136 h 623"/>
                  <a:gd name="T28" fmla="*/ 77 w 246"/>
                  <a:gd name="T29" fmla="*/ 118 h 623"/>
                  <a:gd name="T30" fmla="*/ 90 w 246"/>
                  <a:gd name="T31" fmla="*/ 101 h 623"/>
                  <a:gd name="T32" fmla="*/ 107 w 246"/>
                  <a:gd name="T33" fmla="*/ 85 h 623"/>
                  <a:gd name="T34" fmla="*/ 119 w 246"/>
                  <a:gd name="T35" fmla="*/ 70 h 623"/>
                  <a:gd name="T36" fmla="*/ 123 w 246"/>
                  <a:gd name="T37" fmla="*/ 55 h 623"/>
                  <a:gd name="T38" fmla="*/ 120 w 246"/>
                  <a:gd name="T39" fmla="*/ 41 h 623"/>
                  <a:gd name="T40" fmla="*/ 113 w 246"/>
                  <a:gd name="T41" fmla="*/ 28 h 623"/>
                  <a:gd name="T42" fmla="*/ 104 w 246"/>
                  <a:gd name="T43" fmla="*/ 17 h 623"/>
                  <a:gd name="T44" fmla="*/ 94 w 246"/>
                  <a:gd name="T45" fmla="*/ 8 h 623"/>
                  <a:gd name="T46" fmla="*/ 86 w 246"/>
                  <a:gd name="T47" fmla="*/ 2 h 623"/>
                  <a:gd name="T48" fmla="*/ 82 w 246"/>
                  <a:gd name="T49" fmla="*/ 0 h 623"/>
                  <a:gd name="T50" fmla="*/ 79 w 246"/>
                  <a:gd name="T51" fmla="*/ 2 h 623"/>
                  <a:gd name="T52" fmla="*/ 74 w 246"/>
                  <a:gd name="T53" fmla="*/ 6 h 623"/>
                  <a:gd name="T54" fmla="*/ 67 w 246"/>
                  <a:gd name="T55" fmla="*/ 12 h 623"/>
                  <a:gd name="T56" fmla="*/ 60 w 246"/>
                  <a:gd name="T57" fmla="*/ 20 h 623"/>
                  <a:gd name="T58" fmla="*/ 50 w 246"/>
                  <a:gd name="T59" fmla="*/ 31 h 623"/>
                  <a:gd name="T60" fmla="*/ 41 w 246"/>
                  <a:gd name="T61" fmla="*/ 45 h 623"/>
                  <a:gd name="T62" fmla="*/ 32 w 246"/>
                  <a:gd name="T63" fmla="*/ 60 h 623"/>
                  <a:gd name="T64" fmla="*/ 23 w 246"/>
                  <a:gd name="T65" fmla="*/ 78 h 623"/>
                  <a:gd name="T66" fmla="*/ 15 w 246"/>
                  <a:gd name="T67" fmla="*/ 99 h 623"/>
                  <a:gd name="T68" fmla="*/ 8 w 246"/>
                  <a:gd name="T69" fmla="*/ 121 h 623"/>
                  <a:gd name="T70" fmla="*/ 4 w 246"/>
                  <a:gd name="T71" fmla="*/ 147 h 623"/>
                  <a:gd name="T72" fmla="*/ 1 w 246"/>
                  <a:gd name="T73" fmla="*/ 175 h 623"/>
                  <a:gd name="T74" fmla="*/ 0 w 246"/>
                  <a:gd name="T75" fmla="*/ 205 h 623"/>
                  <a:gd name="T76" fmla="*/ 3 w 246"/>
                  <a:gd name="T77" fmla="*/ 238 h 623"/>
                  <a:gd name="T78" fmla="*/ 9 w 246"/>
                  <a:gd name="T79" fmla="*/ 274 h 623"/>
                  <a:gd name="T80" fmla="*/ 19 w 246"/>
                  <a:gd name="T81" fmla="*/ 312 h 623"/>
                  <a:gd name="T82" fmla="*/ 45 w 246"/>
                  <a:gd name="T83" fmla="*/ 304 h 6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6"/>
                  <a:gd name="T127" fmla="*/ 0 h 623"/>
                  <a:gd name="T128" fmla="*/ 246 w 246"/>
                  <a:gd name="T129" fmla="*/ 623 h 62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6" h="623">
                    <a:moveTo>
                      <a:pt x="89" y="607"/>
                    </a:moveTo>
                    <a:lnTo>
                      <a:pt x="88" y="604"/>
                    </a:lnTo>
                    <a:lnTo>
                      <a:pt x="87" y="595"/>
                    </a:lnTo>
                    <a:lnTo>
                      <a:pt x="84" y="581"/>
                    </a:lnTo>
                    <a:lnTo>
                      <a:pt x="82" y="562"/>
                    </a:lnTo>
                    <a:lnTo>
                      <a:pt x="80" y="539"/>
                    </a:lnTo>
                    <a:lnTo>
                      <a:pt x="77" y="513"/>
                    </a:lnTo>
                    <a:lnTo>
                      <a:pt x="77" y="484"/>
                    </a:lnTo>
                    <a:lnTo>
                      <a:pt x="80" y="451"/>
                    </a:lnTo>
                    <a:lnTo>
                      <a:pt x="83" y="417"/>
                    </a:lnTo>
                    <a:lnTo>
                      <a:pt x="90" y="381"/>
                    </a:lnTo>
                    <a:lnTo>
                      <a:pt x="99" y="345"/>
                    </a:lnTo>
                    <a:lnTo>
                      <a:pt x="113" y="309"/>
                    </a:lnTo>
                    <a:lnTo>
                      <a:pt x="130" y="272"/>
                    </a:lnTo>
                    <a:lnTo>
                      <a:pt x="153" y="236"/>
                    </a:lnTo>
                    <a:lnTo>
                      <a:pt x="180" y="201"/>
                    </a:lnTo>
                    <a:lnTo>
                      <a:pt x="213" y="169"/>
                    </a:lnTo>
                    <a:lnTo>
                      <a:pt x="238" y="139"/>
                    </a:lnTo>
                    <a:lnTo>
                      <a:pt x="246" y="109"/>
                    </a:lnTo>
                    <a:lnTo>
                      <a:pt x="240" y="82"/>
                    </a:lnTo>
                    <a:lnTo>
                      <a:pt x="226" y="55"/>
                    </a:lnTo>
                    <a:lnTo>
                      <a:pt x="208" y="33"/>
                    </a:lnTo>
                    <a:lnTo>
                      <a:pt x="188" y="16"/>
                    </a:lnTo>
                    <a:lnTo>
                      <a:pt x="172" y="4"/>
                    </a:lnTo>
                    <a:lnTo>
                      <a:pt x="163" y="0"/>
                    </a:lnTo>
                    <a:lnTo>
                      <a:pt x="157" y="3"/>
                    </a:lnTo>
                    <a:lnTo>
                      <a:pt x="148" y="11"/>
                    </a:lnTo>
                    <a:lnTo>
                      <a:pt x="134" y="23"/>
                    </a:lnTo>
                    <a:lnTo>
                      <a:pt x="119" y="40"/>
                    </a:lnTo>
                    <a:lnTo>
                      <a:pt x="100" y="62"/>
                    </a:lnTo>
                    <a:lnTo>
                      <a:pt x="82" y="89"/>
                    </a:lnTo>
                    <a:lnTo>
                      <a:pt x="64" y="120"/>
                    </a:lnTo>
                    <a:lnTo>
                      <a:pt x="46" y="155"/>
                    </a:lnTo>
                    <a:lnTo>
                      <a:pt x="30" y="197"/>
                    </a:lnTo>
                    <a:lnTo>
                      <a:pt x="16" y="242"/>
                    </a:lnTo>
                    <a:lnTo>
                      <a:pt x="7" y="293"/>
                    </a:lnTo>
                    <a:lnTo>
                      <a:pt x="1" y="349"/>
                    </a:lnTo>
                    <a:lnTo>
                      <a:pt x="0" y="410"/>
                    </a:lnTo>
                    <a:lnTo>
                      <a:pt x="6" y="476"/>
                    </a:lnTo>
                    <a:lnTo>
                      <a:pt x="18" y="547"/>
                    </a:lnTo>
                    <a:lnTo>
                      <a:pt x="37" y="623"/>
                    </a:lnTo>
                    <a:lnTo>
                      <a:pt x="89" y="607"/>
                    </a:lnTo>
                    <a:close/>
                  </a:path>
                </a:pathLst>
              </a:custGeom>
              <a:solidFill>
                <a:srgbClr val="333333"/>
              </a:solidFill>
              <a:ln w="9525">
                <a:noFill/>
                <a:round/>
                <a:headEnd/>
                <a:tailEnd/>
              </a:ln>
            </p:spPr>
            <p:txBody>
              <a:bodyPr/>
              <a:lstStyle/>
              <a:p>
                <a:endParaRPr lang="en-US" sz="1600"/>
              </a:p>
            </p:txBody>
          </p:sp>
          <p:sp>
            <p:nvSpPr>
              <p:cNvPr id="35" name="Freeform 36">
                <a:extLst>
                  <a:ext uri="{FF2B5EF4-FFF2-40B4-BE49-F238E27FC236}">
                    <a16:creationId xmlns:a16="http://schemas.microsoft.com/office/drawing/2014/main" id="{A730EED5-C22B-43B3-8400-13380ADB9444}"/>
                  </a:ext>
                </a:extLst>
              </p:cNvPr>
              <p:cNvSpPr>
                <a:spLocks/>
              </p:cNvSpPr>
              <p:nvPr/>
            </p:nvSpPr>
            <p:spPr bwMode="auto">
              <a:xfrm>
                <a:off x="2003" y="2071"/>
                <a:ext cx="57" cy="67"/>
              </a:xfrm>
              <a:custGeom>
                <a:avLst/>
                <a:gdLst>
                  <a:gd name="T0" fmla="*/ 53 w 114"/>
                  <a:gd name="T1" fmla="*/ 38 h 133"/>
                  <a:gd name="T2" fmla="*/ 16 w 114"/>
                  <a:gd name="T3" fmla="*/ 0 h 133"/>
                  <a:gd name="T4" fmla="*/ 0 w 114"/>
                  <a:gd name="T5" fmla="*/ 42 h 133"/>
                  <a:gd name="T6" fmla="*/ 47 w 114"/>
                  <a:gd name="T7" fmla="*/ 67 h 133"/>
                  <a:gd name="T8" fmla="*/ 57 w 114"/>
                  <a:gd name="T9" fmla="*/ 55 h 133"/>
                  <a:gd name="T10" fmla="*/ 53 w 114"/>
                  <a:gd name="T11" fmla="*/ 38 h 133"/>
                  <a:gd name="T12" fmla="*/ 0 60000 65536"/>
                  <a:gd name="T13" fmla="*/ 0 60000 65536"/>
                  <a:gd name="T14" fmla="*/ 0 60000 65536"/>
                  <a:gd name="T15" fmla="*/ 0 60000 65536"/>
                  <a:gd name="T16" fmla="*/ 0 60000 65536"/>
                  <a:gd name="T17" fmla="*/ 0 60000 65536"/>
                  <a:gd name="T18" fmla="*/ 0 w 114"/>
                  <a:gd name="T19" fmla="*/ 0 h 133"/>
                  <a:gd name="T20" fmla="*/ 114 w 114"/>
                  <a:gd name="T21" fmla="*/ 133 h 133"/>
                </a:gdLst>
                <a:ahLst/>
                <a:cxnLst>
                  <a:cxn ang="T12">
                    <a:pos x="T0" y="T1"/>
                  </a:cxn>
                  <a:cxn ang="T13">
                    <a:pos x="T2" y="T3"/>
                  </a:cxn>
                  <a:cxn ang="T14">
                    <a:pos x="T4" y="T5"/>
                  </a:cxn>
                  <a:cxn ang="T15">
                    <a:pos x="T6" y="T7"/>
                  </a:cxn>
                  <a:cxn ang="T16">
                    <a:pos x="T8" y="T9"/>
                  </a:cxn>
                  <a:cxn ang="T17">
                    <a:pos x="T10" y="T11"/>
                  </a:cxn>
                </a:cxnLst>
                <a:rect l="T18" t="T19" r="T20" b="T21"/>
                <a:pathLst>
                  <a:path w="114" h="133">
                    <a:moveTo>
                      <a:pt x="106" y="75"/>
                    </a:moveTo>
                    <a:lnTo>
                      <a:pt x="32" y="0"/>
                    </a:lnTo>
                    <a:lnTo>
                      <a:pt x="0" y="84"/>
                    </a:lnTo>
                    <a:lnTo>
                      <a:pt x="94" y="133"/>
                    </a:lnTo>
                    <a:lnTo>
                      <a:pt x="114" y="110"/>
                    </a:lnTo>
                    <a:lnTo>
                      <a:pt x="106" y="75"/>
                    </a:lnTo>
                    <a:close/>
                  </a:path>
                </a:pathLst>
              </a:custGeom>
              <a:solidFill>
                <a:srgbClr val="B27266"/>
              </a:solidFill>
              <a:ln w="9525">
                <a:noFill/>
                <a:round/>
                <a:headEnd/>
                <a:tailEnd/>
              </a:ln>
            </p:spPr>
            <p:txBody>
              <a:bodyPr/>
              <a:lstStyle/>
              <a:p>
                <a:endParaRPr lang="en-US" sz="1600"/>
              </a:p>
            </p:txBody>
          </p:sp>
          <p:sp>
            <p:nvSpPr>
              <p:cNvPr id="36" name="Freeform 37">
                <a:extLst>
                  <a:ext uri="{FF2B5EF4-FFF2-40B4-BE49-F238E27FC236}">
                    <a16:creationId xmlns:a16="http://schemas.microsoft.com/office/drawing/2014/main" id="{A9CAA2BF-2C4F-4C4D-A52C-A674401076F7}"/>
                  </a:ext>
                </a:extLst>
              </p:cNvPr>
              <p:cNvSpPr>
                <a:spLocks/>
              </p:cNvSpPr>
              <p:nvPr/>
            </p:nvSpPr>
            <p:spPr bwMode="auto">
              <a:xfrm>
                <a:off x="2008" y="2067"/>
                <a:ext cx="50" cy="55"/>
              </a:xfrm>
              <a:custGeom>
                <a:avLst/>
                <a:gdLst>
                  <a:gd name="T0" fmla="*/ 50 w 100"/>
                  <a:gd name="T1" fmla="*/ 27 h 110"/>
                  <a:gd name="T2" fmla="*/ 12 w 100"/>
                  <a:gd name="T3" fmla="*/ 0 h 110"/>
                  <a:gd name="T4" fmla="*/ 0 w 100"/>
                  <a:gd name="T5" fmla="*/ 35 h 110"/>
                  <a:gd name="T6" fmla="*/ 39 w 100"/>
                  <a:gd name="T7" fmla="*/ 55 h 110"/>
                  <a:gd name="T8" fmla="*/ 50 w 100"/>
                  <a:gd name="T9" fmla="*/ 52 h 110"/>
                  <a:gd name="T10" fmla="*/ 50 w 100"/>
                  <a:gd name="T11" fmla="*/ 27 h 110"/>
                  <a:gd name="T12" fmla="*/ 0 60000 65536"/>
                  <a:gd name="T13" fmla="*/ 0 60000 65536"/>
                  <a:gd name="T14" fmla="*/ 0 60000 65536"/>
                  <a:gd name="T15" fmla="*/ 0 60000 65536"/>
                  <a:gd name="T16" fmla="*/ 0 60000 65536"/>
                  <a:gd name="T17" fmla="*/ 0 60000 65536"/>
                  <a:gd name="T18" fmla="*/ 0 w 100"/>
                  <a:gd name="T19" fmla="*/ 0 h 110"/>
                  <a:gd name="T20" fmla="*/ 100 w 100"/>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00" h="110">
                    <a:moveTo>
                      <a:pt x="99" y="53"/>
                    </a:moveTo>
                    <a:lnTo>
                      <a:pt x="24" y="0"/>
                    </a:lnTo>
                    <a:lnTo>
                      <a:pt x="0" y="70"/>
                    </a:lnTo>
                    <a:lnTo>
                      <a:pt x="77" y="110"/>
                    </a:lnTo>
                    <a:lnTo>
                      <a:pt x="100" y="103"/>
                    </a:lnTo>
                    <a:lnTo>
                      <a:pt x="99" y="53"/>
                    </a:lnTo>
                    <a:close/>
                  </a:path>
                </a:pathLst>
              </a:custGeom>
              <a:solidFill>
                <a:srgbClr val="B27266"/>
              </a:solidFill>
              <a:ln w="9525">
                <a:noFill/>
                <a:round/>
                <a:headEnd/>
                <a:tailEnd/>
              </a:ln>
            </p:spPr>
            <p:txBody>
              <a:bodyPr/>
              <a:lstStyle/>
              <a:p>
                <a:endParaRPr lang="en-US" sz="1600"/>
              </a:p>
            </p:txBody>
          </p:sp>
          <p:sp>
            <p:nvSpPr>
              <p:cNvPr id="37" name="Freeform 38">
                <a:extLst>
                  <a:ext uri="{FF2B5EF4-FFF2-40B4-BE49-F238E27FC236}">
                    <a16:creationId xmlns:a16="http://schemas.microsoft.com/office/drawing/2014/main" id="{1EFC0801-39C2-42C6-B4A2-61BD4BDC9B28}"/>
                  </a:ext>
                </a:extLst>
              </p:cNvPr>
              <p:cNvSpPr>
                <a:spLocks/>
              </p:cNvSpPr>
              <p:nvPr/>
            </p:nvSpPr>
            <p:spPr bwMode="auto">
              <a:xfrm>
                <a:off x="2018" y="2025"/>
                <a:ext cx="34" cy="75"/>
              </a:xfrm>
              <a:custGeom>
                <a:avLst/>
                <a:gdLst>
                  <a:gd name="T0" fmla="*/ 12 w 68"/>
                  <a:gd name="T1" fmla="*/ 0 h 149"/>
                  <a:gd name="T2" fmla="*/ 11 w 68"/>
                  <a:gd name="T3" fmla="*/ 1 h 149"/>
                  <a:gd name="T4" fmla="*/ 9 w 68"/>
                  <a:gd name="T5" fmla="*/ 1 h 149"/>
                  <a:gd name="T6" fmla="*/ 8 w 68"/>
                  <a:gd name="T7" fmla="*/ 2 h 149"/>
                  <a:gd name="T8" fmla="*/ 6 w 68"/>
                  <a:gd name="T9" fmla="*/ 3 h 149"/>
                  <a:gd name="T10" fmla="*/ 0 w 68"/>
                  <a:gd name="T11" fmla="*/ 54 h 149"/>
                  <a:gd name="T12" fmla="*/ 1 w 68"/>
                  <a:gd name="T13" fmla="*/ 55 h 149"/>
                  <a:gd name="T14" fmla="*/ 3 w 68"/>
                  <a:gd name="T15" fmla="*/ 57 h 149"/>
                  <a:gd name="T16" fmla="*/ 6 w 68"/>
                  <a:gd name="T17" fmla="*/ 59 h 149"/>
                  <a:gd name="T18" fmla="*/ 11 w 68"/>
                  <a:gd name="T19" fmla="*/ 62 h 149"/>
                  <a:gd name="T20" fmla="*/ 17 w 68"/>
                  <a:gd name="T21" fmla="*/ 66 h 149"/>
                  <a:gd name="T22" fmla="*/ 22 w 68"/>
                  <a:gd name="T23" fmla="*/ 69 h 149"/>
                  <a:gd name="T24" fmla="*/ 28 w 68"/>
                  <a:gd name="T25" fmla="*/ 72 h 149"/>
                  <a:gd name="T26" fmla="*/ 34 w 68"/>
                  <a:gd name="T27" fmla="*/ 75 h 149"/>
                  <a:gd name="T28" fmla="*/ 28 w 68"/>
                  <a:gd name="T29" fmla="*/ 68 h 149"/>
                  <a:gd name="T30" fmla="*/ 23 w 68"/>
                  <a:gd name="T31" fmla="*/ 60 h 149"/>
                  <a:gd name="T32" fmla="*/ 19 w 68"/>
                  <a:gd name="T33" fmla="*/ 50 h 149"/>
                  <a:gd name="T34" fmla="*/ 17 w 68"/>
                  <a:gd name="T35" fmla="*/ 40 h 149"/>
                  <a:gd name="T36" fmla="*/ 15 w 68"/>
                  <a:gd name="T37" fmla="*/ 29 h 149"/>
                  <a:gd name="T38" fmla="*/ 13 w 68"/>
                  <a:gd name="T39" fmla="*/ 19 h 149"/>
                  <a:gd name="T40" fmla="*/ 13 w 68"/>
                  <a:gd name="T41" fmla="*/ 9 h 149"/>
                  <a:gd name="T42" fmla="*/ 12 w 68"/>
                  <a:gd name="T43" fmla="*/ 0 h 14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8"/>
                  <a:gd name="T67" fmla="*/ 0 h 149"/>
                  <a:gd name="T68" fmla="*/ 68 w 68"/>
                  <a:gd name="T69" fmla="*/ 149 h 14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8" h="149">
                    <a:moveTo>
                      <a:pt x="25" y="0"/>
                    </a:moveTo>
                    <a:lnTo>
                      <a:pt x="23" y="1"/>
                    </a:lnTo>
                    <a:lnTo>
                      <a:pt x="19" y="2"/>
                    </a:lnTo>
                    <a:lnTo>
                      <a:pt x="16" y="4"/>
                    </a:lnTo>
                    <a:lnTo>
                      <a:pt x="13" y="5"/>
                    </a:lnTo>
                    <a:lnTo>
                      <a:pt x="0" y="108"/>
                    </a:lnTo>
                    <a:lnTo>
                      <a:pt x="1" y="109"/>
                    </a:lnTo>
                    <a:lnTo>
                      <a:pt x="7" y="113"/>
                    </a:lnTo>
                    <a:lnTo>
                      <a:pt x="13" y="117"/>
                    </a:lnTo>
                    <a:lnTo>
                      <a:pt x="23" y="124"/>
                    </a:lnTo>
                    <a:lnTo>
                      <a:pt x="33" y="131"/>
                    </a:lnTo>
                    <a:lnTo>
                      <a:pt x="45" y="138"/>
                    </a:lnTo>
                    <a:lnTo>
                      <a:pt x="56" y="144"/>
                    </a:lnTo>
                    <a:lnTo>
                      <a:pt x="68" y="149"/>
                    </a:lnTo>
                    <a:lnTo>
                      <a:pt x="56" y="136"/>
                    </a:lnTo>
                    <a:lnTo>
                      <a:pt x="47" y="119"/>
                    </a:lnTo>
                    <a:lnTo>
                      <a:pt x="39" y="100"/>
                    </a:lnTo>
                    <a:lnTo>
                      <a:pt x="34" y="79"/>
                    </a:lnTo>
                    <a:lnTo>
                      <a:pt x="30" y="58"/>
                    </a:lnTo>
                    <a:lnTo>
                      <a:pt x="27" y="38"/>
                    </a:lnTo>
                    <a:lnTo>
                      <a:pt x="26" y="17"/>
                    </a:lnTo>
                    <a:lnTo>
                      <a:pt x="25" y="0"/>
                    </a:lnTo>
                    <a:close/>
                  </a:path>
                </a:pathLst>
              </a:custGeom>
              <a:solidFill>
                <a:srgbClr val="B27266"/>
              </a:solidFill>
              <a:ln w="9525">
                <a:noFill/>
                <a:round/>
                <a:headEnd/>
                <a:tailEnd/>
              </a:ln>
            </p:spPr>
            <p:txBody>
              <a:bodyPr/>
              <a:lstStyle/>
              <a:p>
                <a:endParaRPr lang="en-US" sz="1600"/>
              </a:p>
            </p:txBody>
          </p:sp>
          <p:sp>
            <p:nvSpPr>
              <p:cNvPr id="38" name="Freeform 39">
                <a:extLst>
                  <a:ext uri="{FF2B5EF4-FFF2-40B4-BE49-F238E27FC236}">
                    <a16:creationId xmlns:a16="http://schemas.microsoft.com/office/drawing/2014/main" id="{4CD96337-E1DD-4886-9B2B-D5F9ABFBD2ED}"/>
                  </a:ext>
                </a:extLst>
              </p:cNvPr>
              <p:cNvSpPr>
                <a:spLocks/>
              </p:cNvSpPr>
              <p:nvPr/>
            </p:nvSpPr>
            <p:spPr bwMode="auto">
              <a:xfrm>
                <a:off x="2030" y="2024"/>
                <a:ext cx="37" cy="78"/>
              </a:xfrm>
              <a:custGeom>
                <a:avLst/>
                <a:gdLst>
                  <a:gd name="T0" fmla="*/ 28 w 74"/>
                  <a:gd name="T1" fmla="*/ 6 h 157"/>
                  <a:gd name="T2" fmla="*/ 27 w 74"/>
                  <a:gd name="T3" fmla="*/ 6 h 157"/>
                  <a:gd name="T4" fmla="*/ 25 w 74"/>
                  <a:gd name="T5" fmla="*/ 5 h 157"/>
                  <a:gd name="T6" fmla="*/ 22 w 74"/>
                  <a:gd name="T7" fmla="*/ 3 h 157"/>
                  <a:gd name="T8" fmla="*/ 19 w 74"/>
                  <a:gd name="T9" fmla="*/ 2 h 157"/>
                  <a:gd name="T10" fmla="*/ 14 w 74"/>
                  <a:gd name="T11" fmla="*/ 1 h 157"/>
                  <a:gd name="T12" fmla="*/ 9 w 74"/>
                  <a:gd name="T13" fmla="*/ 0 h 157"/>
                  <a:gd name="T14" fmla="*/ 5 w 74"/>
                  <a:gd name="T15" fmla="*/ 0 h 157"/>
                  <a:gd name="T16" fmla="*/ 0 w 74"/>
                  <a:gd name="T17" fmla="*/ 1 h 157"/>
                  <a:gd name="T18" fmla="*/ 1 w 74"/>
                  <a:gd name="T19" fmla="*/ 10 h 157"/>
                  <a:gd name="T20" fmla="*/ 1 w 74"/>
                  <a:gd name="T21" fmla="*/ 20 h 157"/>
                  <a:gd name="T22" fmla="*/ 2 w 74"/>
                  <a:gd name="T23" fmla="*/ 30 h 157"/>
                  <a:gd name="T24" fmla="*/ 5 w 74"/>
                  <a:gd name="T25" fmla="*/ 41 h 157"/>
                  <a:gd name="T26" fmla="*/ 7 w 74"/>
                  <a:gd name="T27" fmla="*/ 51 h 157"/>
                  <a:gd name="T28" fmla="*/ 11 w 74"/>
                  <a:gd name="T29" fmla="*/ 61 h 157"/>
                  <a:gd name="T30" fmla="*/ 15 w 74"/>
                  <a:gd name="T31" fmla="*/ 69 h 157"/>
                  <a:gd name="T32" fmla="*/ 21 w 74"/>
                  <a:gd name="T33" fmla="*/ 76 h 157"/>
                  <a:gd name="T34" fmla="*/ 26 w 74"/>
                  <a:gd name="T35" fmla="*/ 78 h 157"/>
                  <a:gd name="T36" fmla="*/ 31 w 74"/>
                  <a:gd name="T37" fmla="*/ 78 h 157"/>
                  <a:gd name="T38" fmla="*/ 35 w 74"/>
                  <a:gd name="T39" fmla="*/ 76 h 157"/>
                  <a:gd name="T40" fmla="*/ 37 w 74"/>
                  <a:gd name="T41" fmla="*/ 71 h 157"/>
                  <a:gd name="T42" fmla="*/ 37 w 74"/>
                  <a:gd name="T43" fmla="*/ 52 h 157"/>
                  <a:gd name="T44" fmla="*/ 34 w 74"/>
                  <a:gd name="T45" fmla="*/ 30 h 157"/>
                  <a:gd name="T46" fmla="*/ 30 w 74"/>
                  <a:gd name="T47" fmla="*/ 13 h 157"/>
                  <a:gd name="T48" fmla="*/ 28 w 74"/>
                  <a:gd name="T49" fmla="*/ 6 h 1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4"/>
                  <a:gd name="T76" fmla="*/ 0 h 157"/>
                  <a:gd name="T77" fmla="*/ 74 w 74"/>
                  <a:gd name="T78" fmla="*/ 157 h 15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4" h="157">
                    <a:moveTo>
                      <a:pt x="56" y="13"/>
                    </a:moveTo>
                    <a:lnTo>
                      <a:pt x="55" y="12"/>
                    </a:lnTo>
                    <a:lnTo>
                      <a:pt x="51" y="10"/>
                    </a:lnTo>
                    <a:lnTo>
                      <a:pt x="45" y="7"/>
                    </a:lnTo>
                    <a:lnTo>
                      <a:pt x="37" y="4"/>
                    </a:lnTo>
                    <a:lnTo>
                      <a:pt x="28" y="2"/>
                    </a:lnTo>
                    <a:lnTo>
                      <a:pt x="18" y="0"/>
                    </a:lnTo>
                    <a:lnTo>
                      <a:pt x="9" y="0"/>
                    </a:lnTo>
                    <a:lnTo>
                      <a:pt x="0" y="3"/>
                    </a:lnTo>
                    <a:lnTo>
                      <a:pt x="1" y="20"/>
                    </a:lnTo>
                    <a:lnTo>
                      <a:pt x="2" y="41"/>
                    </a:lnTo>
                    <a:lnTo>
                      <a:pt x="5" y="61"/>
                    </a:lnTo>
                    <a:lnTo>
                      <a:pt x="9" y="82"/>
                    </a:lnTo>
                    <a:lnTo>
                      <a:pt x="14" y="103"/>
                    </a:lnTo>
                    <a:lnTo>
                      <a:pt x="22" y="122"/>
                    </a:lnTo>
                    <a:lnTo>
                      <a:pt x="31" y="139"/>
                    </a:lnTo>
                    <a:lnTo>
                      <a:pt x="43" y="152"/>
                    </a:lnTo>
                    <a:lnTo>
                      <a:pt x="53" y="157"/>
                    </a:lnTo>
                    <a:lnTo>
                      <a:pt x="62" y="157"/>
                    </a:lnTo>
                    <a:lnTo>
                      <a:pt x="70" y="152"/>
                    </a:lnTo>
                    <a:lnTo>
                      <a:pt x="74" y="143"/>
                    </a:lnTo>
                    <a:lnTo>
                      <a:pt x="73" y="104"/>
                    </a:lnTo>
                    <a:lnTo>
                      <a:pt x="67" y="61"/>
                    </a:lnTo>
                    <a:lnTo>
                      <a:pt x="60" y="27"/>
                    </a:lnTo>
                    <a:lnTo>
                      <a:pt x="56" y="13"/>
                    </a:lnTo>
                    <a:close/>
                  </a:path>
                </a:pathLst>
              </a:custGeom>
              <a:solidFill>
                <a:srgbClr val="E5A599"/>
              </a:solidFill>
              <a:ln w="9525">
                <a:noFill/>
                <a:round/>
                <a:headEnd/>
                <a:tailEnd/>
              </a:ln>
            </p:spPr>
            <p:txBody>
              <a:bodyPr/>
              <a:lstStyle/>
              <a:p>
                <a:endParaRPr lang="en-US" sz="1600"/>
              </a:p>
            </p:txBody>
          </p:sp>
          <p:sp>
            <p:nvSpPr>
              <p:cNvPr id="39" name="Freeform 40">
                <a:extLst>
                  <a:ext uri="{FF2B5EF4-FFF2-40B4-BE49-F238E27FC236}">
                    <a16:creationId xmlns:a16="http://schemas.microsoft.com/office/drawing/2014/main" id="{6589D1E3-4276-406E-978A-D21D1F45769F}"/>
                  </a:ext>
                </a:extLst>
              </p:cNvPr>
              <p:cNvSpPr>
                <a:spLocks/>
              </p:cNvSpPr>
              <p:nvPr/>
            </p:nvSpPr>
            <p:spPr bwMode="auto">
              <a:xfrm>
                <a:off x="2056" y="2051"/>
                <a:ext cx="7" cy="25"/>
              </a:xfrm>
              <a:custGeom>
                <a:avLst/>
                <a:gdLst>
                  <a:gd name="T0" fmla="*/ 0 w 12"/>
                  <a:gd name="T1" fmla="*/ 0 h 49"/>
                  <a:gd name="T2" fmla="*/ 1 w 12"/>
                  <a:gd name="T3" fmla="*/ 4 h 49"/>
                  <a:gd name="T4" fmla="*/ 5 w 12"/>
                  <a:gd name="T5" fmla="*/ 11 h 49"/>
                  <a:gd name="T6" fmla="*/ 7 w 12"/>
                  <a:gd name="T7" fmla="*/ 19 h 49"/>
                  <a:gd name="T8" fmla="*/ 6 w 12"/>
                  <a:gd name="T9" fmla="*/ 24 h 49"/>
                  <a:gd name="T10" fmla="*/ 5 w 12"/>
                  <a:gd name="T11" fmla="*/ 25 h 49"/>
                  <a:gd name="T12" fmla="*/ 2 w 12"/>
                  <a:gd name="T13" fmla="*/ 24 h 49"/>
                  <a:gd name="T14" fmla="*/ 2 w 12"/>
                  <a:gd name="T15" fmla="*/ 24 h 49"/>
                  <a:gd name="T16" fmla="*/ 1 w 12"/>
                  <a:gd name="T17" fmla="*/ 24 h 49"/>
                  <a:gd name="T18" fmla="*/ 0 w 12"/>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49"/>
                  <a:gd name="T32" fmla="*/ 12 w 12"/>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49">
                    <a:moveTo>
                      <a:pt x="0" y="0"/>
                    </a:moveTo>
                    <a:lnTo>
                      <a:pt x="2" y="7"/>
                    </a:lnTo>
                    <a:lnTo>
                      <a:pt x="8" y="22"/>
                    </a:lnTo>
                    <a:lnTo>
                      <a:pt x="12" y="38"/>
                    </a:lnTo>
                    <a:lnTo>
                      <a:pt x="11" y="47"/>
                    </a:lnTo>
                    <a:lnTo>
                      <a:pt x="8" y="49"/>
                    </a:lnTo>
                    <a:lnTo>
                      <a:pt x="4" y="48"/>
                    </a:lnTo>
                    <a:lnTo>
                      <a:pt x="3" y="48"/>
                    </a:lnTo>
                    <a:lnTo>
                      <a:pt x="2" y="47"/>
                    </a:lnTo>
                    <a:lnTo>
                      <a:pt x="0" y="0"/>
                    </a:lnTo>
                    <a:close/>
                  </a:path>
                </a:pathLst>
              </a:custGeom>
              <a:solidFill>
                <a:srgbClr val="B27266"/>
              </a:solidFill>
              <a:ln w="9525">
                <a:noFill/>
                <a:round/>
                <a:headEnd/>
                <a:tailEnd/>
              </a:ln>
            </p:spPr>
            <p:txBody>
              <a:bodyPr/>
              <a:lstStyle/>
              <a:p>
                <a:endParaRPr lang="en-US" sz="1600"/>
              </a:p>
            </p:txBody>
          </p:sp>
          <p:sp>
            <p:nvSpPr>
              <p:cNvPr id="40" name="Freeform 41">
                <a:extLst>
                  <a:ext uri="{FF2B5EF4-FFF2-40B4-BE49-F238E27FC236}">
                    <a16:creationId xmlns:a16="http://schemas.microsoft.com/office/drawing/2014/main" id="{C4046556-5BEE-41E7-927B-D6B71D87C13C}"/>
                  </a:ext>
                </a:extLst>
              </p:cNvPr>
              <p:cNvSpPr>
                <a:spLocks/>
              </p:cNvSpPr>
              <p:nvPr/>
            </p:nvSpPr>
            <p:spPr bwMode="auto">
              <a:xfrm>
                <a:off x="2028" y="2020"/>
                <a:ext cx="28" cy="42"/>
              </a:xfrm>
              <a:custGeom>
                <a:avLst/>
                <a:gdLst>
                  <a:gd name="T0" fmla="*/ 28 w 57"/>
                  <a:gd name="T1" fmla="*/ 2 h 83"/>
                  <a:gd name="T2" fmla="*/ 26 w 57"/>
                  <a:gd name="T3" fmla="*/ 2 h 83"/>
                  <a:gd name="T4" fmla="*/ 24 w 57"/>
                  <a:gd name="T5" fmla="*/ 2 h 83"/>
                  <a:gd name="T6" fmla="*/ 21 w 57"/>
                  <a:gd name="T7" fmla="*/ 1 h 83"/>
                  <a:gd name="T8" fmla="*/ 16 w 57"/>
                  <a:gd name="T9" fmla="*/ 0 h 83"/>
                  <a:gd name="T10" fmla="*/ 12 w 57"/>
                  <a:gd name="T11" fmla="*/ 0 h 83"/>
                  <a:gd name="T12" fmla="*/ 7 w 57"/>
                  <a:gd name="T13" fmla="*/ 1 h 83"/>
                  <a:gd name="T14" fmla="*/ 4 w 57"/>
                  <a:gd name="T15" fmla="*/ 2 h 83"/>
                  <a:gd name="T16" fmla="*/ 1 w 57"/>
                  <a:gd name="T17" fmla="*/ 5 h 83"/>
                  <a:gd name="T18" fmla="*/ 0 w 57"/>
                  <a:gd name="T19" fmla="*/ 11 h 83"/>
                  <a:gd name="T20" fmla="*/ 1 w 57"/>
                  <a:gd name="T21" fmla="*/ 22 h 83"/>
                  <a:gd name="T22" fmla="*/ 4 w 57"/>
                  <a:gd name="T23" fmla="*/ 33 h 83"/>
                  <a:gd name="T24" fmla="*/ 6 w 57"/>
                  <a:gd name="T25" fmla="*/ 41 h 83"/>
                  <a:gd name="T26" fmla="*/ 8 w 57"/>
                  <a:gd name="T27" fmla="*/ 42 h 83"/>
                  <a:gd name="T28" fmla="*/ 7 w 57"/>
                  <a:gd name="T29" fmla="*/ 38 h 83"/>
                  <a:gd name="T30" fmla="*/ 6 w 57"/>
                  <a:gd name="T31" fmla="*/ 29 h 83"/>
                  <a:gd name="T32" fmla="*/ 5 w 57"/>
                  <a:gd name="T33" fmla="*/ 19 h 83"/>
                  <a:gd name="T34" fmla="*/ 5 w 57"/>
                  <a:gd name="T35" fmla="*/ 11 h 83"/>
                  <a:gd name="T36" fmla="*/ 7 w 57"/>
                  <a:gd name="T37" fmla="*/ 7 h 83"/>
                  <a:gd name="T38" fmla="*/ 10 w 57"/>
                  <a:gd name="T39" fmla="*/ 6 h 83"/>
                  <a:gd name="T40" fmla="*/ 13 w 57"/>
                  <a:gd name="T41" fmla="*/ 7 h 83"/>
                  <a:gd name="T42" fmla="*/ 16 w 57"/>
                  <a:gd name="T43" fmla="*/ 7 h 83"/>
                  <a:gd name="T44" fmla="*/ 20 w 57"/>
                  <a:gd name="T45" fmla="*/ 6 h 83"/>
                  <a:gd name="T46" fmla="*/ 22 w 57"/>
                  <a:gd name="T47" fmla="*/ 7 h 83"/>
                  <a:gd name="T48" fmla="*/ 23 w 57"/>
                  <a:gd name="T49" fmla="*/ 7 h 83"/>
                  <a:gd name="T50" fmla="*/ 25 w 57"/>
                  <a:gd name="T51" fmla="*/ 9 h 83"/>
                  <a:gd name="T52" fmla="*/ 28 w 57"/>
                  <a:gd name="T53" fmla="*/ 9 h 83"/>
                  <a:gd name="T54" fmla="*/ 28 w 57"/>
                  <a:gd name="T55" fmla="*/ 6 h 83"/>
                  <a:gd name="T56" fmla="*/ 28 w 57"/>
                  <a:gd name="T57" fmla="*/ 3 h 83"/>
                  <a:gd name="T58" fmla="*/ 28 w 57"/>
                  <a:gd name="T59" fmla="*/ 2 h 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7"/>
                  <a:gd name="T91" fmla="*/ 0 h 83"/>
                  <a:gd name="T92" fmla="*/ 57 w 57"/>
                  <a:gd name="T93" fmla="*/ 83 h 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7" h="83">
                    <a:moveTo>
                      <a:pt x="56" y="4"/>
                    </a:moveTo>
                    <a:lnTo>
                      <a:pt x="53" y="4"/>
                    </a:lnTo>
                    <a:lnTo>
                      <a:pt x="49" y="3"/>
                    </a:lnTo>
                    <a:lnTo>
                      <a:pt x="42" y="2"/>
                    </a:lnTo>
                    <a:lnTo>
                      <a:pt x="33" y="0"/>
                    </a:lnTo>
                    <a:lnTo>
                      <a:pt x="25" y="0"/>
                    </a:lnTo>
                    <a:lnTo>
                      <a:pt x="15" y="2"/>
                    </a:lnTo>
                    <a:lnTo>
                      <a:pt x="8" y="4"/>
                    </a:lnTo>
                    <a:lnTo>
                      <a:pt x="3" y="9"/>
                    </a:lnTo>
                    <a:lnTo>
                      <a:pt x="0" y="22"/>
                    </a:lnTo>
                    <a:lnTo>
                      <a:pt x="3" y="43"/>
                    </a:lnTo>
                    <a:lnTo>
                      <a:pt x="8" y="65"/>
                    </a:lnTo>
                    <a:lnTo>
                      <a:pt x="12" y="82"/>
                    </a:lnTo>
                    <a:lnTo>
                      <a:pt x="16" y="83"/>
                    </a:lnTo>
                    <a:lnTo>
                      <a:pt x="15" y="75"/>
                    </a:lnTo>
                    <a:lnTo>
                      <a:pt x="12" y="58"/>
                    </a:lnTo>
                    <a:lnTo>
                      <a:pt x="10" y="37"/>
                    </a:lnTo>
                    <a:lnTo>
                      <a:pt x="10" y="22"/>
                    </a:lnTo>
                    <a:lnTo>
                      <a:pt x="14" y="13"/>
                    </a:lnTo>
                    <a:lnTo>
                      <a:pt x="20" y="12"/>
                    </a:lnTo>
                    <a:lnTo>
                      <a:pt x="26" y="13"/>
                    </a:lnTo>
                    <a:lnTo>
                      <a:pt x="33" y="13"/>
                    </a:lnTo>
                    <a:lnTo>
                      <a:pt x="41" y="12"/>
                    </a:lnTo>
                    <a:lnTo>
                      <a:pt x="44" y="13"/>
                    </a:lnTo>
                    <a:lnTo>
                      <a:pt x="46" y="14"/>
                    </a:lnTo>
                    <a:lnTo>
                      <a:pt x="51" y="17"/>
                    </a:lnTo>
                    <a:lnTo>
                      <a:pt x="56" y="17"/>
                    </a:lnTo>
                    <a:lnTo>
                      <a:pt x="57" y="12"/>
                    </a:lnTo>
                    <a:lnTo>
                      <a:pt x="56" y="6"/>
                    </a:lnTo>
                    <a:lnTo>
                      <a:pt x="56" y="4"/>
                    </a:lnTo>
                    <a:close/>
                  </a:path>
                </a:pathLst>
              </a:custGeom>
              <a:solidFill>
                <a:srgbClr val="191919"/>
              </a:solidFill>
              <a:ln w="9525">
                <a:noFill/>
                <a:round/>
                <a:headEnd/>
                <a:tailEnd/>
              </a:ln>
            </p:spPr>
            <p:txBody>
              <a:bodyPr/>
              <a:lstStyle/>
              <a:p>
                <a:endParaRPr lang="en-US" sz="1600"/>
              </a:p>
            </p:txBody>
          </p:sp>
          <p:sp>
            <p:nvSpPr>
              <p:cNvPr id="41" name="Freeform 42">
                <a:extLst>
                  <a:ext uri="{FF2B5EF4-FFF2-40B4-BE49-F238E27FC236}">
                    <a16:creationId xmlns:a16="http://schemas.microsoft.com/office/drawing/2014/main" id="{19AC18A0-A558-40C8-84C8-C457FD075644}"/>
                  </a:ext>
                </a:extLst>
              </p:cNvPr>
              <p:cNvSpPr>
                <a:spLocks/>
              </p:cNvSpPr>
              <p:nvPr/>
            </p:nvSpPr>
            <p:spPr bwMode="auto">
              <a:xfrm>
                <a:off x="2018" y="2016"/>
                <a:ext cx="45" cy="47"/>
              </a:xfrm>
              <a:custGeom>
                <a:avLst/>
                <a:gdLst>
                  <a:gd name="T0" fmla="*/ 45 w 89"/>
                  <a:gd name="T1" fmla="*/ 11 h 95"/>
                  <a:gd name="T2" fmla="*/ 44 w 89"/>
                  <a:gd name="T3" fmla="*/ 8 h 95"/>
                  <a:gd name="T4" fmla="*/ 43 w 89"/>
                  <a:gd name="T5" fmla="*/ 5 h 95"/>
                  <a:gd name="T6" fmla="*/ 42 w 89"/>
                  <a:gd name="T7" fmla="*/ 4 h 95"/>
                  <a:gd name="T8" fmla="*/ 42 w 89"/>
                  <a:gd name="T9" fmla="*/ 3 h 95"/>
                  <a:gd name="T10" fmla="*/ 38 w 89"/>
                  <a:gd name="T11" fmla="*/ 3 h 95"/>
                  <a:gd name="T12" fmla="*/ 30 w 89"/>
                  <a:gd name="T13" fmla="*/ 0 h 95"/>
                  <a:gd name="T14" fmla="*/ 24 w 89"/>
                  <a:gd name="T15" fmla="*/ 1 h 95"/>
                  <a:gd name="T16" fmla="*/ 24 w 89"/>
                  <a:gd name="T17" fmla="*/ 1 h 95"/>
                  <a:gd name="T18" fmla="*/ 23 w 89"/>
                  <a:gd name="T19" fmla="*/ 1 h 95"/>
                  <a:gd name="T20" fmla="*/ 20 w 89"/>
                  <a:gd name="T21" fmla="*/ 1 h 95"/>
                  <a:gd name="T22" fmla="*/ 18 w 89"/>
                  <a:gd name="T23" fmla="*/ 1 h 95"/>
                  <a:gd name="T24" fmla="*/ 14 w 89"/>
                  <a:gd name="T25" fmla="*/ 1 h 95"/>
                  <a:gd name="T26" fmla="*/ 12 w 89"/>
                  <a:gd name="T27" fmla="*/ 2 h 95"/>
                  <a:gd name="T28" fmla="*/ 9 w 89"/>
                  <a:gd name="T29" fmla="*/ 3 h 95"/>
                  <a:gd name="T30" fmla="*/ 6 w 89"/>
                  <a:gd name="T31" fmla="*/ 5 h 95"/>
                  <a:gd name="T32" fmla="*/ 2 w 89"/>
                  <a:gd name="T33" fmla="*/ 13 h 95"/>
                  <a:gd name="T34" fmla="*/ 0 w 89"/>
                  <a:gd name="T35" fmla="*/ 25 h 95"/>
                  <a:gd name="T36" fmla="*/ 1 w 89"/>
                  <a:gd name="T37" fmla="*/ 38 h 95"/>
                  <a:gd name="T38" fmla="*/ 2 w 89"/>
                  <a:gd name="T39" fmla="*/ 47 h 95"/>
                  <a:gd name="T40" fmla="*/ 2 w 89"/>
                  <a:gd name="T41" fmla="*/ 45 h 95"/>
                  <a:gd name="T42" fmla="*/ 3 w 89"/>
                  <a:gd name="T43" fmla="*/ 42 h 95"/>
                  <a:gd name="T44" fmla="*/ 5 w 89"/>
                  <a:gd name="T45" fmla="*/ 39 h 95"/>
                  <a:gd name="T46" fmla="*/ 8 w 89"/>
                  <a:gd name="T47" fmla="*/ 37 h 95"/>
                  <a:gd name="T48" fmla="*/ 10 w 89"/>
                  <a:gd name="T49" fmla="*/ 38 h 95"/>
                  <a:gd name="T50" fmla="*/ 12 w 89"/>
                  <a:gd name="T51" fmla="*/ 40 h 95"/>
                  <a:gd name="T52" fmla="*/ 13 w 89"/>
                  <a:gd name="T53" fmla="*/ 43 h 95"/>
                  <a:gd name="T54" fmla="*/ 13 w 89"/>
                  <a:gd name="T55" fmla="*/ 44 h 95"/>
                  <a:gd name="T56" fmla="*/ 16 w 89"/>
                  <a:gd name="T57" fmla="*/ 45 h 95"/>
                  <a:gd name="T58" fmla="*/ 14 w 89"/>
                  <a:gd name="T59" fmla="*/ 36 h 95"/>
                  <a:gd name="T60" fmla="*/ 13 w 89"/>
                  <a:gd name="T61" fmla="*/ 25 h 95"/>
                  <a:gd name="T62" fmla="*/ 13 w 89"/>
                  <a:gd name="T63" fmla="*/ 14 h 95"/>
                  <a:gd name="T64" fmla="*/ 14 w 89"/>
                  <a:gd name="T65" fmla="*/ 7 h 95"/>
                  <a:gd name="T66" fmla="*/ 16 w 89"/>
                  <a:gd name="T67" fmla="*/ 6 h 95"/>
                  <a:gd name="T68" fmla="*/ 18 w 89"/>
                  <a:gd name="T69" fmla="*/ 6 h 95"/>
                  <a:gd name="T70" fmla="*/ 20 w 89"/>
                  <a:gd name="T71" fmla="*/ 6 h 95"/>
                  <a:gd name="T72" fmla="*/ 23 w 89"/>
                  <a:gd name="T73" fmla="*/ 7 h 95"/>
                  <a:gd name="T74" fmla="*/ 25 w 89"/>
                  <a:gd name="T75" fmla="*/ 8 h 95"/>
                  <a:gd name="T76" fmla="*/ 28 w 89"/>
                  <a:gd name="T77" fmla="*/ 8 h 95"/>
                  <a:gd name="T78" fmla="*/ 31 w 89"/>
                  <a:gd name="T79" fmla="*/ 8 h 95"/>
                  <a:gd name="T80" fmla="*/ 33 w 89"/>
                  <a:gd name="T81" fmla="*/ 6 h 95"/>
                  <a:gd name="T82" fmla="*/ 35 w 89"/>
                  <a:gd name="T83" fmla="*/ 6 h 95"/>
                  <a:gd name="T84" fmla="*/ 36 w 89"/>
                  <a:gd name="T85" fmla="*/ 8 h 95"/>
                  <a:gd name="T86" fmla="*/ 37 w 89"/>
                  <a:gd name="T87" fmla="*/ 10 h 95"/>
                  <a:gd name="T88" fmla="*/ 37 w 89"/>
                  <a:gd name="T89" fmla="*/ 11 h 95"/>
                  <a:gd name="T90" fmla="*/ 39 w 89"/>
                  <a:gd name="T91" fmla="*/ 12 h 95"/>
                  <a:gd name="T92" fmla="*/ 41 w 89"/>
                  <a:gd name="T93" fmla="*/ 14 h 95"/>
                  <a:gd name="T94" fmla="*/ 44 w 89"/>
                  <a:gd name="T95" fmla="*/ 14 h 95"/>
                  <a:gd name="T96" fmla="*/ 45 w 89"/>
                  <a:gd name="T97" fmla="*/ 11 h 9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89"/>
                  <a:gd name="T148" fmla="*/ 0 h 95"/>
                  <a:gd name="T149" fmla="*/ 89 w 89"/>
                  <a:gd name="T150" fmla="*/ 95 h 9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89" h="95">
                    <a:moveTo>
                      <a:pt x="89" y="23"/>
                    </a:moveTo>
                    <a:lnTo>
                      <a:pt x="88" y="17"/>
                    </a:lnTo>
                    <a:lnTo>
                      <a:pt x="86" y="11"/>
                    </a:lnTo>
                    <a:lnTo>
                      <a:pt x="84" y="8"/>
                    </a:lnTo>
                    <a:lnTo>
                      <a:pt x="83" y="7"/>
                    </a:lnTo>
                    <a:lnTo>
                      <a:pt x="76" y="6"/>
                    </a:lnTo>
                    <a:lnTo>
                      <a:pt x="60" y="0"/>
                    </a:lnTo>
                    <a:lnTo>
                      <a:pt x="48" y="3"/>
                    </a:lnTo>
                    <a:lnTo>
                      <a:pt x="47" y="3"/>
                    </a:lnTo>
                    <a:lnTo>
                      <a:pt x="45" y="3"/>
                    </a:lnTo>
                    <a:lnTo>
                      <a:pt x="40" y="2"/>
                    </a:lnTo>
                    <a:lnTo>
                      <a:pt x="35" y="2"/>
                    </a:lnTo>
                    <a:lnTo>
                      <a:pt x="28" y="3"/>
                    </a:lnTo>
                    <a:lnTo>
                      <a:pt x="23" y="4"/>
                    </a:lnTo>
                    <a:lnTo>
                      <a:pt x="17" y="7"/>
                    </a:lnTo>
                    <a:lnTo>
                      <a:pt x="11" y="11"/>
                    </a:lnTo>
                    <a:lnTo>
                      <a:pt x="3" y="27"/>
                    </a:lnTo>
                    <a:lnTo>
                      <a:pt x="0" y="51"/>
                    </a:lnTo>
                    <a:lnTo>
                      <a:pt x="1" y="76"/>
                    </a:lnTo>
                    <a:lnTo>
                      <a:pt x="4" y="95"/>
                    </a:lnTo>
                    <a:lnTo>
                      <a:pt x="4" y="91"/>
                    </a:lnTo>
                    <a:lnTo>
                      <a:pt x="5" y="84"/>
                    </a:lnTo>
                    <a:lnTo>
                      <a:pt x="9" y="78"/>
                    </a:lnTo>
                    <a:lnTo>
                      <a:pt x="15" y="74"/>
                    </a:lnTo>
                    <a:lnTo>
                      <a:pt x="20" y="76"/>
                    </a:lnTo>
                    <a:lnTo>
                      <a:pt x="24" y="81"/>
                    </a:lnTo>
                    <a:lnTo>
                      <a:pt x="25" y="87"/>
                    </a:lnTo>
                    <a:lnTo>
                      <a:pt x="25" y="89"/>
                    </a:lnTo>
                    <a:lnTo>
                      <a:pt x="32" y="90"/>
                    </a:lnTo>
                    <a:lnTo>
                      <a:pt x="28" y="73"/>
                    </a:lnTo>
                    <a:lnTo>
                      <a:pt x="26" y="51"/>
                    </a:lnTo>
                    <a:lnTo>
                      <a:pt x="25" y="29"/>
                    </a:lnTo>
                    <a:lnTo>
                      <a:pt x="28" y="15"/>
                    </a:lnTo>
                    <a:lnTo>
                      <a:pt x="32" y="13"/>
                    </a:lnTo>
                    <a:lnTo>
                      <a:pt x="35" y="13"/>
                    </a:lnTo>
                    <a:lnTo>
                      <a:pt x="40" y="13"/>
                    </a:lnTo>
                    <a:lnTo>
                      <a:pt x="46" y="15"/>
                    </a:lnTo>
                    <a:lnTo>
                      <a:pt x="50" y="17"/>
                    </a:lnTo>
                    <a:lnTo>
                      <a:pt x="56" y="17"/>
                    </a:lnTo>
                    <a:lnTo>
                      <a:pt x="61" y="17"/>
                    </a:lnTo>
                    <a:lnTo>
                      <a:pt x="65" y="13"/>
                    </a:lnTo>
                    <a:lnTo>
                      <a:pt x="69" y="12"/>
                    </a:lnTo>
                    <a:lnTo>
                      <a:pt x="72" y="17"/>
                    </a:lnTo>
                    <a:lnTo>
                      <a:pt x="73" y="21"/>
                    </a:lnTo>
                    <a:lnTo>
                      <a:pt x="74" y="23"/>
                    </a:lnTo>
                    <a:lnTo>
                      <a:pt x="77" y="25"/>
                    </a:lnTo>
                    <a:lnTo>
                      <a:pt x="81" y="28"/>
                    </a:lnTo>
                    <a:lnTo>
                      <a:pt x="87" y="28"/>
                    </a:lnTo>
                    <a:lnTo>
                      <a:pt x="89" y="23"/>
                    </a:lnTo>
                    <a:close/>
                  </a:path>
                </a:pathLst>
              </a:custGeom>
              <a:solidFill>
                <a:srgbClr val="000000"/>
              </a:solidFill>
              <a:ln w="9525">
                <a:noFill/>
                <a:round/>
                <a:headEnd/>
                <a:tailEnd/>
              </a:ln>
            </p:spPr>
            <p:txBody>
              <a:bodyPr/>
              <a:lstStyle/>
              <a:p>
                <a:endParaRPr lang="en-US" sz="1600"/>
              </a:p>
            </p:txBody>
          </p:sp>
          <p:sp>
            <p:nvSpPr>
              <p:cNvPr id="42" name="Freeform 43">
                <a:extLst>
                  <a:ext uri="{FF2B5EF4-FFF2-40B4-BE49-F238E27FC236}">
                    <a16:creationId xmlns:a16="http://schemas.microsoft.com/office/drawing/2014/main" id="{1A990113-6CA1-4BE0-991A-3053121594EF}"/>
                  </a:ext>
                </a:extLst>
              </p:cNvPr>
              <p:cNvSpPr>
                <a:spLocks/>
              </p:cNvSpPr>
              <p:nvPr/>
            </p:nvSpPr>
            <p:spPr bwMode="auto">
              <a:xfrm>
                <a:off x="1991" y="2101"/>
                <a:ext cx="74" cy="80"/>
              </a:xfrm>
              <a:custGeom>
                <a:avLst/>
                <a:gdLst>
                  <a:gd name="T0" fmla="*/ 69 w 149"/>
                  <a:gd name="T1" fmla="*/ 17 h 160"/>
                  <a:gd name="T2" fmla="*/ 59 w 149"/>
                  <a:gd name="T3" fmla="*/ 34 h 160"/>
                  <a:gd name="T4" fmla="*/ 16 w 149"/>
                  <a:gd name="T5" fmla="*/ 0 h 160"/>
                  <a:gd name="T6" fmla="*/ 0 w 149"/>
                  <a:gd name="T7" fmla="*/ 22 h 160"/>
                  <a:gd name="T8" fmla="*/ 62 w 149"/>
                  <a:gd name="T9" fmla="*/ 80 h 160"/>
                  <a:gd name="T10" fmla="*/ 67 w 149"/>
                  <a:gd name="T11" fmla="*/ 62 h 160"/>
                  <a:gd name="T12" fmla="*/ 71 w 149"/>
                  <a:gd name="T13" fmla="*/ 46 h 160"/>
                  <a:gd name="T14" fmla="*/ 74 w 149"/>
                  <a:gd name="T15" fmla="*/ 35 h 160"/>
                  <a:gd name="T16" fmla="*/ 74 w 149"/>
                  <a:gd name="T17" fmla="*/ 31 h 160"/>
                  <a:gd name="T18" fmla="*/ 69 w 149"/>
                  <a:gd name="T19" fmla="*/ 17 h 1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9"/>
                  <a:gd name="T31" fmla="*/ 0 h 160"/>
                  <a:gd name="T32" fmla="*/ 149 w 149"/>
                  <a:gd name="T33" fmla="*/ 160 h 1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9" h="160">
                    <a:moveTo>
                      <a:pt x="138" y="34"/>
                    </a:moveTo>
                    <a:lnTo>
                      <a:pt x="119" y="68"/>
                    </a:lnTo>
                    <a:lnTo>
                      <a:pt x="33" y="0"/>
                    </a:lnTo>
                    <a:lnTo>
                      <a:pt x="0" y="45"/>
                    </a:lnTo>
                    <a:lnTo>
                      <a:pt x="124" y="160"/>
                    </a:lnTo>
                    <a:lnTo>
                      <a:pt x="134" y="124"/>
                    </a:lnTo>
                    <a:lnTo>
                      <a:pt x="142" y="92"/>
                    </a:lnTo>
                    <a:lnTo>
                      <a:pt x="148" y="70"/>
                    </a:lnTo>
                    <a:lnTo>
                      <a:pt x="149" y="62"/>
                    </a:lnTo>
                    <a:lnTo>
                      <a:pt x="138" y="34"/>
                    </a:lnTo>
                    <a:close/>
                  </a:path>
                </a:pathLst>
              </a:custGeom>
              <a:solidFill>
                <a:srgbClr val="FFFFFF"/>
              </a:solidFill>
              <a:ln w="9525">
                <a:noFill/>
                <a:round/>
                <a:headEnd/>
                <a:tailEnd/>
              </a:ln>
            </p:spPr>
            <p:txBody>
              <a:bodyPr/>
              <a:lstStyle/>
              <a:p>
                <a:endParaRPr lang="en-US" sz="1600"/>
              </a:p>
            </p:txBody>
          </p:sp>
          <p:sp>
            <p:nvSpPr>
              <p:cNvPr id="43" name="Freeform 44">
                <a:extLst>
                  <a:ext uri="{FF2B5EF4-FFF2-40B4-BE49-F238E27FC236}">
                    <a16:creationId xmlns:a16="http://schemas.microsoft.com/office/drawing/2014/main" id="{1F14FD4A-C804-4883-9A76-AC2D9862B098}"/>
                  </a:ext>
                </a:extLst>
              </p:cNvPr>
              <p:cNvSpPr>
                <a:spLocks/>
              </p:cNvSpPr>
              <p:nvPr/>
            </p:nvSpPr>
            <p:spPr bwMode="auto">
              <a:xfrm>
                <a:off x="2038" y="2139"/>
                <a:ext cx="20" cy="42"/>
              </a:xfrm>
              <a:custGeom>
                <a:avLst/>
                <a:gdLst>
                  <a:gd name="T0" fmla="*/ 17 w 40"/>
                  <a:gd name="T1" fmla="*/ 15 h 83"/>
                  <a:gd name="T2" fmla="*/ 17 w 40"/>
                  <a:gd name="T3" fmla="*/ 13 h 83"/>
                  <a:gd name="T4" fmla="*/ 18 w 40"/>
                  <a:gd name="T5" fmla="*/ 13 h 83"/>
                  <a:gd name="T6" fmla="*/ 19 w 40"/>
                  <a:gd name="T7" fmla="*/ 12 h 83"/>
                  <a:gd name="T8" fmla="*/ 19 w 40"/>
                  <a:gd name="T9" fmla="*/ 10 h 83"/>
                  <a:gd name="T10" fmla="*/ 12 w 40"/>
                  <a:gd name="T11" fmla="*/ 0 h 83"/>
                  <a:gd name="T12" fmla="*/ 7 w 40"/>
                  <a:gd name="T13" fmla="*/ 9 h 83"/>
                  <a:gd name="T14" fmla="*/ 7 w 40"/>
                  <a:gd name="T15" fmla="*/ 9 h 83"/>
                  <a:gd name="T16" fmla="*/ 7 w 40"/>
                  <a:gd name="T17" fmla="*/ 10 h 83"/>
                  <a:gd name="T18" fmla="*/ 9 w 40"/>
                  <a:gd name="T19" fmla="*/ 12 h 83"/>
                  <a:gd name="T20" fmla="*/ 9 w 40"/>
                  <a:gd name="T21" fmla="*/ 13 h 83"/>
                  <a:gd name="T22" fmla="*/ 0 w 40"/>
                  <a:gd name="T23" fmla="*/ 28 h 83"/>
                  <a:gd name="T24" fmla="*/ 14 w 40"/>
                  <a:gd name="T25" fmla="*/ 42 h 83"/>
                  <a:gd name="T26" fmla="*/ 20 w 40"/>
                  <a:gd name="T27" fmla="*/ 26 h 83"/>
                  <a:gd name="T28" fmla="*/ 17 w 40"/>
                  <a:gd name="T29" fmla="*/ 15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83"/>
                  <a:gd name="T47" fmla="*/ 40 w 40"/>
                  <a:gd name="T48" fmla="*/ 83 h 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83">
                    <a:moveTo>
                      <a:pt x="33" y="29"/>
                    </a:moveTo>
                    <a:lnTo>
                      <a:pt x="34" y="26"/>
                    </a:lnTo>
                    <a:lnTo>
                      <a:pt x="36" y="25"/>
                    </a:lnTo>
                    <a:lnTo>
                      <a:pt x="37" y="23"/>
                    </a:lnTo>
                    <a:lnTo>
                      <a:pt x="38" y="20"/>
                    </a:lnTo>
                    <a:lnTo>
                      <a:pt x="24" y="0"/>
                    </a:lnTo>
                    <a:lnTo>
                      <a:pt x="14" y="17"/>
                    </a:lnTo>
                    <a:lnTo>
                      <a:pt x="14" y="18"/>
                    </a:lnTo>
                    <a:lnTo>
                      <a:pt x="15" y="20"/>
                    </a:lnTo>
                    <a:lnTo>
                      <a:pt x="17" y="23"/>
                    </a:lnTo>
                    <a:lnTo>
                      <a:pt x="18" y="26"/>
                    </a:lnTo>
                    <a:lnTo>
                      <a:pt x="0" y="55"/>
                    </a:lnTo>
                    <a:lnTo>
                      <a:pt x="29" y="83"/>
                    </a:lnTo>
                    <a:lnTo>
                      <a:pt x="40" y="51"/>
                    </a:lnTo>
                    <a:lnTo>
                      <a:pt x="33" y="29"/>
                    </a:lnTo>
                    <a:close/>
                  </a:path>
                </a:pathLst>
              </a:custGeom>
              <a:solidFill>
                <a:srgbClr val="00C4FF"/>
              </a:solidFill>
              <a:ln w="9525">
                <a:noFill/>
                <a:round/>
                <a:headEnd/>
                <a:tailEnd/>
              </a:ln>
            </p:spPr>
            <p:txBody>
              <a:bodyPr/>
              <a:lstStyle/>
              <a:p>
                <a:endParaRPr lang="en-US" sz="1600"/>
              </a:p>
            </p:txBody>
          </p:sp>
          <p:sp>
            <p:nvSpPr>
              <p:cNvPr id="44" name="Freeform 45">
                <a:extLst>
                  <a:ext uri="{FF2B5EF4-FFF2-40B4-BE49-F238E27FC236}">
                    <a16:creationId xmlns:a16="http://schemas.microsoft.com/office/drawing/2014/main" id="{9ECF3F5B-40DC-49D7-A4DF-4CECCF7D6AC0}"/>
                  </a:ext>
                </a:extLst>
              </p:cNvPr>
              <p:cNvSpPr>
                <a:spLocks/>
              </p:cNvSpPr>
              <p:nvPr/>
            </p:nvSpPr>
            <p:spPr bwMode="auto">
              <a:xfrm>
                <a:off x="1594" y="2419"/>
                <a:ext cx="151" cy="418"/>
              </a:xfrm>
              <a:custGeom>
                <a:avLst/>
                <a:gdLst>
                  <a:gd name="T0" fmla="*/ 107 w 301"/>
                  <a:gd name="T1" fmla="*/ 0 h 836"/>
                  <a:gd name="T2" fmla="*/ 104 w 301"/>
                  <a:gd name="T3" fmla="*/ 7 h 836"/>
                  <a:gd name="T4" fmla="*/ 95 w 301"/>
                  <a:gd name="T5" fmla="*/ 25 h 836"/>
                  <a:gd name="T6" fmla="*/ 84 w 301"/>
                  <a:gd name="T7" fmla="*/ 51 h 836"/>
                  <a:gd name="T8" fmla="*/ 70 w 301"/>
                  <a:gd name="T9" fmla="*/ 82 h 836"/>
                  <a:gd name="T10" fmla="*/ 58 w 301"/>
                  <a:gd name="T11" fmla="*/ 114 h 836"/>
                  <a:gd name="T12" fmla="*/ 47 w 301"/>
                  <a:gd name="T13" fmla="*/ 144 h 836"/>
                  <a:gd name="T14" fmla="*/ 40 w 301"/>
                  <a:gd name="T15" fmla="*/ 169 h 836"/>
                  <a:gd name="T16" fmla="*/ 39 w 301"/>
                  <a:gd name="T17" fmla="*/ 184 h 836"/>
                  <a:gd name="T18" fmla="*/ 36 w 301"/>
                  <a:gd name="T19" fmla="*/ 218 h 836"/>
                  <a:gd name="T20" fmla="*/ 31 w 301"/>
                  <a:gd name="T21" fmla="*/ 254 h 836"/>
                  <a:gd name="T22" fmla="*/ 25 w 301"/>
                  <a:gd name="T23" fmla="*/ 287 h 836"/>
                  <a:gd name="T24" fmla="*/ 18 w 301"/>
                  <a:gd name="T25" fmla="*/ 317 h 836"/>
                  <a:gd name="T26" fmla="*/ 12 w 301"/>
                  <a:gd name="T27" fmla="*/ 343 h 836"/>
                  <a:gd name="T28" fmla="*/ 6 w 301"/>
                  <a:gd name="T29" fmla="*/ 364 h 836"/>
                  <a:gd name="T30" fmla="*/ 2 w 301"/>
                  <a:gd name="T31" fmla="*/ 377 h 836"/>
                  <a:gd name="T32" fmla="*/ 0 w 301"/>
                  <a:gd name="T33" fmla="*/ 381 h 836"/>
                  <a:gd name="T34" fmla="*/ 7 w 301"/>
                  <a:gd name="T35" fmla="*/ 391 h 836"/>
                  <a:gd name="T36" fmla="*/ 7 w 301"/>
                  <a:gd name="T37" fmla="*/ 392 h 836"/>
                  <a:gd name="T38" fmla="*/ 7 w 301"/>
                  <a:gd name="T39" fmla="*/ 392 h 836"/>
                  <a:gd name="T40" fmla="*/ 7 w 301"/>
                  <a:gd name="T41" fmla="*/ 392 h 836"/>
                  <a:gd name="T42" fmla="*/ 7 w 301"/>
                  <a:gd name="T43" fmla="*/ 392 h 836"/>
                  <a:gd name="T44" fmla="*/ 18 w 301"/>
                  <a:gd name="T45" fmla="*/ 414 h 836"/>
                  <a:gd name="T46" fmla="*/ 32 w 301"/>
                  <a:gd name="T47" fmla="*/ 418 h 836"/>
                  <a:gd name="T48" fmla="*/ 20 w 301"/>
                  <a:gd name="T49" fmla="*/ 388 h 836"/>
                  <a:gd name="T50" fmla="*/ 59 w 301"/>
                  <a:gd name="T51" fmla="*/ 350 h 836"/>
                  <a:gd name="T52" fmla="*/ 89 w 301"/>
                  <a:gd name="T53" fmla="*/ 313 h 836"/>
                  <a:gd name="T54" fmla="*/ 113 w 301"/>
                  <a:gd name="T55" fmla="*/ 276 h 836"/>
                  <a:gd name="T56" fmla="*/ 130 w 301"/>
                  <a:gd name="T57" fmla="*/ 240 h 836"/>
                  <a:gd name="T58" fmla="*/ 142 w 301"/>
                  <a:gd name="T59" fmla="*/ 207 h 836"/>
                  <a:gd name="T60" fmla="*/ 148 w 301"/>
                  <a:gd name="T61" fmla="*/ 175 h 836"/>
                  <a:gd name="T62" fmla="*/ 151 w 301"/>
                  <a:gd name="T63" fmla="*/ 145 h 836"/>
                  <a:gd name="T64" fmla="*/ 149 w 301"/>
                  <a:gd name="T65" fmla="*/ 117 h 836"/>
                  <a:gd name="T66" fmla="*/ 145 w 301"/>
                  <a:gd name="T67" fmla="*/ 92 h 836"/>
                  <a:gd name="T68" fmla="*/ 140 w 301"/>
                  <a:gd name="T69" fmla="*/ 69 h 836"/>
                  <a:gd name="T70" fmla="*/ 133 w 301"/>
                  <a:gd name="T71" fmla="*/ 48 h 836"/>
                  <a:gd name="T72" fmla="*/ 125 w 301"/>
                  <a:gd name="T73" fmla="*/ 31 h 836"/>
                  <a:gd name="T74" fmla="*/ 118 w 301"/>
                  <a:gd name="T75" fmla="*/ 19 h 836"/>
                  <a:gd name="T76" fmla="*/ 112 w 301"/>
                  <a:gd name="T77" fmla="*/ 8 h 836"/>
                  <a:gd name="T78" fmla="*/ 108 w 301"/>
                  <a:gd name="T79" fmla="*/ 2 h 836"/>
                  <a:gd name="T80" fmla="*/ 107 w 301"/>
                  <a:gd name="T81" fmla="*/ 0 h 8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01"/>
                  <a:gd name="T124" fmla="*/ 0 h 836"/>
                  <a:gd name="T125" fmla="*/ 301 w 301"/>
                  <a:gd name="T126" fmla="*/ 836 h 8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01" h="836">
                    <a:moveTo>
                      <a:pt x="213" y="0"/>
                    </a:moveTo>
                    <a:lnTo>
                      <a:pt x="207" y="13"/>
                    </a:lnTo>
                    <a:lnTo>
                      <a:pt x="190" y="49"/>
                    </a:lnTo>
                    <a:lnTo>
                      <a:pt x="167" y="102"/>
                    </a:lnTo>
                    <a:lnTo>
                      <a:pt x="140" y="163"/>
                    </a:lnTo>
                    <a:lnTo>
                      <a:pt x="115" y="228"/>
                    </a:lnTo>
                    <a:lnTo>
                      <a:pt x="94" y="288"/>
                    </a:lnTo>
                    <a:lnTo>
                      <a:pt x="80" y="337"/>
                    </a:lnTo>
                    <a:lnTo>
                      <a:pt x="78" y="368"/>
                    </a:lnTo>
                    <a:lnTo>
                      <a:pt x="72" y="437"/>
                    </a:lnTo>
                    <a:lnTo>
                      <a:pt x="62" y="508"/>
                    </a:lnTo>
                    <a:lnTo>
                      <a:pt x="49" y="573"/>
                    </a:lnTo>
                    <a:lnTo>
                      <a:pt x="36" y="634"/>
                    </a:lnTo>
                    <a:lnTo>
                      <a:pt x="23" y="686"/>
                    </a:lnTo>
                    <a:lnTo>
                      <a:pt x="11" y="727"/>
                    </a:lnTo>
                    <a:lnTo>
                      <a:pt x="3" y="753"/>
                    </a:lnTo>
                    <a:lnTo>
                      <a:pt x="0" y="762"/>
                    </a:lnTo>
                    <a:lnTo>
                      <a:pt x="14" y="782"/>
                    </a:lnTo>
                    <a:lnTo>
                      <a:pt x="14" y="783"/>
                    </a:lnTo>
                    <a:lnTo>
                      <a:pt x="36" y="828"/>
                    </a:lnTo>
                    <a:lnTo>
                      <a:pt x="64" y="836"/>
                    </a:lnTo>
                    <a:lnTo>
                      <a:pt x="40" y="776"/>
                    </a:lnTo>
                    <a:lnTo>
                      <a:pt x="117" y="700"/>
                    </a:lnTo>
                    <a:lnTo>
                      <a:pt x="178" y="625"/>
                    </a:lnTo>
                    <a:lnTo>
                      <a:pt x="226" y="551"/>
                    </a:lnTo>
                    <a:lnTo>
                      <a:pt x="260" y="481"/>
                    </a:lnTo>
                    <a:lnTo>
                      <a:pt x="283" y="413"/>
                    </a:lnTo>
                    <a:lnTo>
                      <a:pt x="296" y="350"/>
                    </a:lnTo>
                    <a:lnTo>
                      <a:pt x="301" y="290"/>
                    </a:lnTo>
                    <a:lnTo>
                      <a:pt x="298" y="234"/>
                    </a:lnTo>
                    <a:lnTo>
                      <a:pt x="290" y="183"/>
                    </a:lnTo>
                    <a:lnTo>
                      <a:pt x="279" y="137"/>
                    </a:lnTo>
                    <a:lnTo>
                      <a:pt x="265" y="96"/>
                    </a:lnTo>
                    <a:lnTo>
                      <a:pt x="250" y="63"/>
                    </a:lnTo>
                    <a:lnTo>
                      <a:pt x="236" y="37"/>
                    </a:lnTo>
                    <a:lnTo>
                      <a:pt x="224" y="16"/>
                    </a:lnTo>
                    <a:lnTo>
                      <a:pt x="216" y="4"/>
                    </a:lnTo>
                    <a:lnTo>
                      <a:pt x="213" y="0"/>
                    </a:lnTo>
                    <a:close/>
                  </a:path>
                </a:pathLst>
              </a:custGeom>
              <a:solidFill>
                <a:srgbClr val="330000"/>
              </a:solidFill>
              <a:ln w="9525">
                <a:noFill/>
                <a:round/>
                <a:headEnd/>
                <a:tailEnd/>
              </a:ln>
            </p:spPr>
            <p:txBody>
              <a:bodyPr/>
              <a:lstStyle/>
              <a:p>
                <a:endParaRPr lang="en-US" sz="1600"/>
              </a:p>
            </p:txBody>
          </p:sp>
          <p:sp>
            <p:nvSpPr>
              <p:cNvPr id="45" name="Freeform 46">
                <a:extLst>
                  <a:ext uri="{FF2B5EF4-FFF2-40B4-BE49-F238E27FC236}">
                    <a16:creationId xmlns:a16="http://schemas.microsoft.com/office/drawing/2014/main" id="{A96F1C5D-07EF-443D-BF40-C1D308476E38}"/>
                  </a:ext>
                </a:extLst>
              </p:cNvPr>
              <p:cNvSpPr>
                <a:spLocks/>
              </p:cNvSpPr>
              <p:nvPr/>
            </p:nvSpPr>
            <p:spPr bwMode="auto">
              <a:xfrm>
                <a:off x="1583" y="2797"/>
                <a:ext cx="52" cy="52"/>
              </a:xfrm>
              <a:custGeom>
                <a:avLst/>
                <a:gdLst>
                  <a:gd name="T0" fmla="*/ 36 w 102"/>
                  <a:gd name="T1" fmla="*/ 37 h 105"/>
                  <a:gd name="T2" fmla="*/ 33 w 102"/>
                  <a:gd name="T3" fmla="*/ 35 h 105"/>
                  <a:gd name="T4" fmla="*/ 30 w 102"/>
                  <a:gd name="T5" fmla="*/ 31 h 105"/>
                  <a:gd name="T6" fmla="*/ 25 w 102"/>
                  <a:gd name="T7" fmla="*/ 25 h 105"/>
                  <a:gd name="T8" fmla="*/ 20 w 102"/>
                  <a:gd name="T9" fmla="*/ 18 h 105"/>
                  <a:gd name="T10" fmla="*/ 17 w 102"/>
                  <a:gd name="T11" fmla="*/ 11 h 105"/>
                  <a:gd name="T12" fmla="*/ 13 w 102"/>
                  <a:gd name="T13" fmla="*/ 6 h 105"/>
                  <a:gd name="T14" fmla="*/ 11 w 102"/>
                  <a:gd name="T15" fmla="*/ 2 h 105"/>
                  <a:gd name="T16" fmla="*/ 11 w 102"/>
                  <a:gd name="T17" fmla="*/ 0 h 105"/>
                  <a:gd name="T18" fmla="*/ 0 w 102"/>
                  <a:gd name="T19" fmla="*/ 27 h 105"/>
                  <a:gd name="T20" fmla="*/ 5 w 102"/>
                  <a:gd name="T21" fmla="*/ 29 h 105"/>
                  <a:gd name="T22" fmla="*/ 11 w 102"/>
                  <a:gd name="T23" fmla="*/ 20 h 105"/>
                  <a:gd name="T24" fmla="*/ 19 w 102"/>
                  <a:gd name="T25" fmla="*/ 37 h 105"/>
                  <a:gd name="T26" fmla="*/ 20 w 102"/>
                  <a:gd name="T27" fmla="*/ 37 h 105"/>
                  <a:gd name="T28" fmla="*/ 22 w 102"/>
                  <a:gd name="T29" fmla="*/ 39 h 105"/>
                  <a:gd name="T30" fmla="*/ 26 w 102"/>
                  <a:gd name="T31" fmla="*/ 41 h 105"/>
                  <a:gd name="T32" fmla="*/ 31 w 102"/>
                  <a:gd name="T33" fmla="*/ 44 h 105"/>
                  <a:gd name="T34" fmla="*/ 35 w 102"/>
                  <a:gd name="T35" fmla="*/ 47 h 105"/>
                  <a:gd name="T36" fmla="*/ 40 w 102"/>
                  <a:gd name="T37" fmla="*/ 49 h 105"/>
                  <a:gd name="T38" fmla="*/ 45 w 102"/>
                  <a:gd name="T39" fmla="*/ 51 h 105"/>
                  <a:gd name="T40" fmla="*/ 49 w 102"/>
                  <a:gd name="T41" fmla="*/ 52 h 105"/>
                  <a:gd name="T42" fmla="*/ 52 w 102"/>
                  <a:gd name="T43" fmla="*/ 50 h 105"/>
                  <a:gd name="T44" fmla="*/ 50 w 102"/>
                  <a:gd name="T45" fmla="*/ 45 h 105"/>
                  <a:gd name="T46" fmla="*/ 45 w 102"/>
                  <a:gd name="T47" fmla="*/ 40 h 105"/>
                  <a:gd name="T48" fmla="*/ 43 w 102"/>
                  <a:gd name="T49" fmla="*/ 37 h 105"/>
                  <a:gd name="T50" fmla="*/ 43 w 102"/>
                  <a:gd name="T51" fmla="*/ 37 h 105"/>
                  <a:gd name="T52" fmla="*/ 42 w 102"/>
                  <a:gd name="T53" fmla="*/ 38 h 105"/>
                  <a:gd name="T54" fmla="*/ 40 w 102"/>
                  <a:gd name="T55" fmla="*/ 38 h 105"/>
                  <a:gd name="T56" fmla="*/ 36 w 102"/>
                  <a:gd name="T57" fmla="*/ 37 h 10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2"/>
                  <a:gd name="T88" fmla="*/ 0 h 105"/>
                  <a:gd name="T89" fmla="*/ 102 w 102"/>
                  <a:gd name="T90" fmla="*/ 105 h 10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2" h="105">
                    <a:moveTo>
                      <a:pt x="70" y="75"/>
                    </a:moveTo>
                    <a:lnTo>
                      <a:pt x="64" y="71"/>
                    </a:lnTo>
                    <a:lnTo>
                      <a:pt x="58" y="63"/>
                    </a:lnTo>
                    <a:lnTo>
                      <a:pt x="49" y="50"/>
                    </a:lnTo>
                    <a:lnTo>
                      <a:pt x="40" y="36"/>
                    </a:lnTo>
                    <a:lnTo>
                      <a:pt x="33" y="23"/>
                    </a:lnTo>
                    <a:lnTo>
                      <a:pt x="26" y="12"/>
                    </a:lnTo>
                    <a:lnTo>
                      <a:pt x="22" y="4"/>
                    </a:lnTo>
                    <a:lnTo>
                      <a:pt x="21" y="0"/>
                    </a:lnTo>
                    <a:lnTo>
                      <a:pt x="0" y="55"/>
                    </a:lnTo>
                    <a:lnTo>
                      <a:pt x="9" y="59"/>
                    </a:lnTo>
                    <a:lnTo>
                      <a:pt x="22" y="41"/>
                    </a:lnTo>
                    <a:lnTo>
                      <a:pt x="38" y="74"/>
                    </a:lnTo>
                    <a:lnTo>
                      <a:pt x="39" y="75"/>
                    </a:lnTo>
                    <a:lnTo>
                      <a:pt x="44" y="79"/>
                    </a:lnTo>
                    <a:lnTo>
                      <a:pt x="51" y="83"/>
                    </a:lnTo>
                    <a:lnTo>
                      <a:pt x="60" y="89"/>
                    </a:lnTo>
                    <a:lnTo>
                      <a:pt x="69" y="95"/>
                    </a:lnTo>
                    <a:lnTo>
                      <a:pt x="78" y="99"/>
                    </a:lnTo>
                    <a:lnTo>
                      <a:pt x="89" y="103"/>
                    </a:lnTo>
                    <a:lnTo>
                      <a:pt x="97" y="105"/>
                    </a:lnTo>
                    <a:lnTo>
                      <a:pt x="102" y="101"/>
                    </a:lnTo>
                    <a:lnTo>
                      <a:pt x="98" y="90"/>
                    </a:lnTo>
                    <a:lnTo>
                      <a:pt x="89" y="80"/>
                    </a:lnTo>
                    <a:lnTo>
                      <a:pt x="84" y="75"/>
                    </a:lnTo>
                    <a:lnTo>
                      <a:pt x="83" y="76"/>
                    </a:lnTo>
                    <a:lnTo>
                      <a:pt x="78" y="76"/>
                    </a:lnTo>
                    <a:lnTo>
                      <a:pt x="70" y="75"/>
                    </a:lnTo>
                    <a:close/>
                  </a:path>
                </a:pathLst>
              </a:custGeom>
              <a:solidFill>
                <a:srgbClr val="000000"/>
              </a:solidFill>
              <a:ln w="9525">
                <a:noFill/>
                <a:round/>
                <a:headEnd/>
                <a:tailEnd/>
              </a:ln>
            </p:spPr>
            <p:txBody>
              <a:bodyPr/>
              <a:lstStyle/>
              <a:p>
                <a:endParaRPr lang="en-US" sz="1600"/>
              </a:p>
            </p:txBody>
          </p:sp>
          <p:sp>
            <p:nvSpPr>
              <p:cNvPr id="46" name="Freeform 47">
                <a:extLst>
                  <a:ext uri="{FF2B5EF4-FFF2-40B4-BE49-F238E27FC236}">
                    <a16:creationId xmlns:a16="http://schemas.microsoft.com/office/drawing/2014/main" id="{6562248A-11D7-4EDB-8914-B3C1A91EF9F0}"/>
                  </a:ext>
                </a:extLst>
              </p:cNvPr>
              <p:cNvSpPr>
                <a:spLocks/>
              </p:cNvSpPr>
              <p:nvPr/>
            </p:nvSpPr>
            <p:spPr bwMode="auto">
              <a:xfrm>
                <a:off x="1738" y="2575"/>
                <a:ext cx="185" cy="353"/>
              </a:xfrm>
              <a:custGeom>
                <a:avLst/>
                <a:gdLst>
                  <a:gd name="T0" fmla="*/ 89 w 371"/>
                  <a:gd name="T1" fmla="*/ 0 h 706"/>
                  <a:gd name="T2" fmla="*/ 82 w 371"/>
                  <a:gd name="T3" fmla="*/ 1 h 706"/>
                  <a:gd name="T4" fmla="*/ 73 w 371"/>
                  <a:gd name="T5" fmla="*/ 3 h 706"/>
                  <a:gd name="T6" fmla="*/ 64 w 371"/>
                  <a:gd name="T7" fmla="*/ 7 h 706"/>
                  <a:gd name="T8" fmla="*/ 54 w 371"/>
                  <a:gd name="T9" fmla="*/ 11 h 706"/>
                  <a:gd name="T10" fmla="*/ 45 w 371"/>
                  <a:gd name="T11" fmla="*/ 15 h 706"/>
                  <a:gd name="T12" fmla="*/ 35 w 371"/>
                  <a:gd name="T13" fmla="*/ 20 h 706"/>
                  <a:gd name="T14" fmla="*/ 26 w 371"/>
                  <a:gd name="T15" fmla="*/ 25 h 706"/>
                  <a:gd name="T16" fmla="*/ 17 w 371"/>
                  <a:gd name="T17" fmla="*/ 31 h 706"/>
                  <a:gd name="T18" fmla="*/ 11 w 371"/>
                  <a:gd name="T19" fmla="*/ 37 h 706"/>
                  <a:gd name="T20" fmla="*/ 5 w 371"/>
                  <a:gd name="T21" fmla="*/ 43 h 706"/>
                  <a:gd name="T22" fmla="*/ 1 w 371"/>
                  <a:gd name="T23" fmla="*/ 50 h 706"/>
                  <a:gd name="T24" fmla="*/ 0 w 371"/>
                  <a:gd name="T25" fmla="*/ 56 h 706"/>
                  <a:gd name="T26" fmla="*/ 1 w 371"/>
                  <a:gd name="T27" fmla="*/ 63 h 706"/>
                  <a:gd name="T28" fmla="*/ 5 w 371"/>
                  <a:gd name="T29" fmla="*/ 70 h 706"/>
                  <a:gd name="T30" fmla="*/ 12 w 371"/>
                  <a:gd name="T31" fmla="*/ 77 h 706"/>
                  <a:gd name="T32" fmla="*/ 22 w 371"/>
                  <a:gd name="T33" fmla="*/ 83 h 706"/>
                  <a:gd name="T34" fmla="*/ 44 w 371"/>
                  <a:gd name="T35" fmla="*/ 96 h 706"/>
                  <a:gd name="T36" fmla="*/ 64 w 371"/>
                  <a:gd name="T37" fmla="*/ 111 h 706"/>
                  <a:gd name="T38" fmla="*/ 81 w 371"/>
                  <a:gd name="T39" fmla="*/ 130 h 706"/>
                  <a:gd name="T40" fmla="*/ 96 w 371"/>
                  <a:gd name="T41" fmla="*/ 150 h 706"/>
                  <a:gd name="T42" fmla="*/ 111 w 371"/>
                  <a:gd name="T43" fmla="*/ 171 h 706"/>
                  <a:gd name="T44" fmla="*/ 123 w 371"/>
                  <a:gd name="T45" fmla="*/ 193 h 706"/>
                  <a:gd name="T46" fmla="*/ 133 w 371"/>
                  <a:gd name="T47" fmla="*/ 215 h 706"/>
                  <a:gd name="T48" fmla="*/ 142 w 371"/>
                  <a:gd name="T49" fmla="*/ 236 h 706"/>
                  <a:gd name="T50" fmla="*/ 151 w 371"/>
                  <a:gd name="T51" fmla="*/ 258 h 706"/>
                  <a:gd name="T52" fmla="*/ 157 w 371"/>
                  <a:gd name="T53" fmla="*/ 278 h 706"/>
                  <a:gd name="T54" fmla="*/ 162 w 371"/>
                  <a:gd name="T55" fmla="*/ 296 h 706"/>
                  <a:gd name="T56" fmla="*/ 166 w 371"/>
                  <a:gd name="T57" fmla="*/ 312 h 706"/>
                  <a:gd name="T58" fmla="*/ 169 w 371"/>
                  <a:gd name="T59" fmla="*/ 326 h 706"/>
                  <a:gd name="T60" fmla="*/ 171 w 371"/>
                  <a:gd name="T61" fmla="*/ 336 h 706"/>
                  <a:gd name="T62" fmla="*/ 172 w 371"/>
                  <a:gd name="T63" fmla="*/ 342 h 706"/>
                  <a:gd name="T64" fmla="*/ 172 w 371"/>
                  <a:gd name="T65" fmla="*/ 345 h 706"/>
                  <a:gd name="T66" fmla="*/ 185 w 371"/>
                  <a:gd name="T67" fmla="*/ 353 h 706"/>
                  <a:gd name="T68" fmla="*/ 185 w 371"/>
                  <a:gd name="T69" fmla="*/ 323 h 706"/>
                  <a:gd name="T70" fmla="*/ 182 w 371"/>
                  <a:gd name="T71" fmla="*/ 294 h 706"/>
                  <a:gd name="T72" fmla="*/ 179 w 371"/>
                  <a:gd name="T73" fmla="*/ 265 h 706"/>
                  <a:gd name="T74" fmla="*/ 176 w 371"/>
                  <a:gd name="T75" fmla="*/ 237 h 706"/>
                  <a:gd name="T76" fmla="*/ 171 w 371"/>
                  <a:gd name="T77" fmla="*/ 211 h 706"/>
                  <a:gd name="T78" fmla="*/ 166 w 371"/>
                  <a:gd name="T79" fmla="*/ 185 h 706"/>
                  <a:gd name="T80" fmla="*/ 160 w 371"/>
                  <a:gd name="T81" fmla="*/ 161 h 706"/>
                  <a:gd name="T82" fmla="*/ 154 w 371"/>
                  <a:gd name="T83" fmla="*/ 138 h 706"/>
                  <a:gd name="T84" fmla="*/ 147 w 371"/>
                  <a:gd name="T85" fmla="*/ 115 h 706"/>
                  <a:gd name="T86" fmla="*/ 140 w 371"/>
                  <a:gd name="T87" fmla="*/ 94 h 706"/>
                  <a:gd name="T88" fmla="*/ 132 w 371"/>
                  <a:gd name="T89" fmla="*/ 75 h 706"/>
                  <a:gd name="T90" fmla="*/ 123 w 371"/>
                  <a:gd name="T91" fmla="*/ 57 h 706"/>
                  <a:gd name="T92" fmla="*/ 115 w 371"/>
                  <a:gd name="T93" fmla="*/ 41 h 706"/>
                  <a:gd name="T94" fmla="*/ 107 w 371"/>
                  <a:gd name="T95" fmla="*/ 25 h 706"/>
                  <a:gd name="T96" fmla="*/ 98 w 371"/>
                  <a:gd name="T97" fmla="*/ 12 h 706"/>
                  <a:gd name="T98" fmla="*/ 89 w 371"/>
                  <a:gd name="T99" fmla="*/ 0 h 7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71"/>
                  <a:gd name="T151" fmla="*/ 0 h 706"/>
                  <a:gd name="T152" fmla="*/ 371 w 371"/>
                  <a:gd name="T153" fmla="*/ 706 h 70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71" h="706">
                    <a:moveTo>
                      <a:pt x="179" y="0"/>
                    </a:moveTo>
                    <a:lnTo>
                      <a:pt x="164" y="2"/>
                    </a:lnTo>
                    <a:lnTo>
                      <a:pt x="147" y="7"/>
                    </a:lnTo>
                    <a:lnTo>
                      <a:pt x="129" y="14"/>
                    </a:lnTo>
                    <a:lnTo>
                      <a:pt x="109" y="21"/>
                    </a:lnTo>
                    <a:lnTo>
                      <a:pt x="90" y="30"/>
                    </a:lnTo>
                    <a:lnTo>
                      <a:pt x="70" y="39"/>
                    </a:lnTo>
                    <a:lnTo>
                      <a:pt x="52" y="51"/>
                    </a:lnTo>
                    <a:lnTo>
                      <a:pt x="35" y="62"/>
                    </a:lnTo>
                    <a:lnTo>
                      <a:pt x="22" y="74"/>
                    </a:lnTo>
                    <a:lnTo>
                      <a:pt x="10" y="86"/>
                    </a:lnTo>
                    <a:lnTo>
                      <a:pt x="3" y="100"/>
                    </a:lnTo>
                    <a:lnTo>
                      <a:pt x="0" y="113"/>
                    </a:lnTo>
                    <a:lnTo>
                      <a:pt x="2" y="127"/>
                    </a:lnTo>
                    <a:lnTo>
                      <a:pt x="10" y="140"/>
                    </a:lnTo>
                    <a:lnTo>
                      <a:pt x="24" y="153"/>
                    </a:lnTo>
                    <a:lnTo>
                      <a:pt x="45" y="166"/>
                    </a:lnTo>
                    <a:lnTo>
                      <a:pt x="88" y="192"/>
                    </a:lnTo>
                    <a:lnTo>
                      <a:pt x="128" y="223"/>
                    </a:lnTo>
                    <a:lnTo>
                      <a:pt x="162" y="260"/>
                    </a:lnTo>
                    <a:lnTo>
                      <a:pt x="193" y="299"/>
                    </a:lnTo>
                    <a:lnTo>
                      <a:pt x="222" y="342"/>
                    </a:lnTo>
                    <a:lnTo>
                      <a:pt x="246" y="386"/>
                    </a:lnTo>
                    <a:lnTo>
                      <a:pt x="267" y="430"/>
                    </a:lnTo>
                    <a:lnTo>
                      <a:pt x="285" y="473"/>
                    </a:lnTo>
                    <a:lnTo>
                      <a:pt x="302" y="516"/>
                    </a:lnTo>
                    <a:lnTo>
                      <a:pt x="314" y="556"/>
                    </a:lnTo>
                    <a:lnTo>
                      <a:pt x="325" y="592"/>
                    </a:lnTo>
                    <a:lnTo>
                      <a:pt x="333" y="624"/>
                    </a:lnTo>
                    <a:lnTo>
                      <a:pt x="338" y="651"/>
                    </a:lnTo>
                    <a:lnTo>
                      <a:pt x="342" y="671"/>
                    </a:lnTo>
                    <a:lnTo>
                      <a:pt x="344" y="684"/>
                    </a:lnTo>
                    <a:lnTo>
                      <a:pt x="345" y="689"/>
                    </a:lnTo>
                    <a:lnTo>
                      <a:pt x="371" y="706"/>
                    </a:lnTo>
                    <a:lnTo>
                      <a:pt x="370" y="646"/>
                    </a:lnTo>
                    <a:lnTo>
                      <a:pt x="365" y="587"/>
                    </a:lnTo>
                    <a:lnTo>
                      <a:pt x="359" y="530"/>
                    </a:lnTo>
                    <a:lnTo>
                      <a:pt x="352" y="475"/>
                    </a:lnTo>
                    <a:lnTo>
                      <a:pt x="343" y="422"/>
                    </a:lnTo>
                    <a:lnTo>
                      <a:pt x="333" y="371"/>
                    </a:lnTo>
                    <a:lnTo>
                      <a:pt x="321" y="321"/>
                    </a:lnTo>
                    <a:lnTo>
                      <a:pt x="308" y="275"/>
                    </a:lnTo>
                    <a:lnTo>
                      <a:pt x="295" y="230"/>
                    </a:lnTo>
                    <a:lnTo>
                      <a:pt x="280" y="189"/>
                    </a:lnTo>
                    <a:lnTo>
                      <a:pt x="264" y="150"/>
                    </a:lnTo>
                    <a:lnTo>
                      <a:pt x="247" y="114"/>
                    </a:lnTo>
                    <a:lnTo>
                      <a:pt x="231" y="81"/>
                    </a:lnTo>
                    <a:lnTo>
                      <a:pt x="214" y="51"/>
                    </a:lnTo>
                    <a:lnTo>
                      <a:pt x="197" y="24"/>
                    </a:lnTo>
                    <a:lnTo>
                      <a:pt x="179" y="0"/>
                    </a:lnTo>
                    <a:close/>
                  </a:path>
                </a:pathLst>
              </a:custGeom>
              <a:solidFill>
                <a:srgbClr val="330000"/>
              </a:solidFill>
              <a:ln w="9525">
                <a:noFill/>
                <a:round/>
                <a:headEnd/>
                <a:tailEnd/>
              </a:ln>
            </p:spPr>
            <p:txBody>
              <a:bodyPr/>
              <a:lstStyle/>
              <a:p>
                <a:endParaRPr lang="en-US" sz="1600"/>
              </a:p>
            </p:txBody>
          </p:sp>
          <p:sp>
            <p:nvSpPr>
              <p:cNvPr id="47" name="Freeform 48">
                <a:extLst>
                  <a:ext uri="{FF2B5EF4-FFF2-40B4-BE49-F238E27FC236}">
                    <a16:creationId xmlns:a16="http://schemas.microsoft.com/office/drawing/2014/main" id="{87479963-A569-47C0-A198-CD68180647FE}"/>
                  </a:ext>
                </a:extLst>
              </p:cNvPr>
              <p:cNvSpPr>
                <a:spLocks/>
              </p:cNvSpPr>
              <p:nvPr/>
            </p:nvSpPr>
            <p:spPr bwMode="auto">
              <a:xfrm>
                <a:off x="1828" y="2573"/>
                <a:ext cx="143" cy="365"/>
              </a:xfrm>
              <a:custGeom>
                <a:avLst/>
                <a:gdLst>
                  <a:gd name="T0" fmla="*/ 127 w 287"/>
                  <a:gd name="T1" fmla="*/ 116 h 730"/>
                  <a:gd name="T2" fmla="*/ 117 w 287"/>
                  <a:gd name="T3" fmla="*/ 86 h 730"/>
                  <a:gd name="T4" fmla="*/ 104 w 287"/>
                  <a:gd name="T5" fmla="*/ 60 h 730"/>
                  <a:gd name="T6" fmla="*/ 90 w 287"/>
                  <a:gd name="T7" fmla="*/ 41 h 730"/>
                  <a:gd name="T8" fmla="*/ 75 w 287"/>
                  <a:gd name="T9" fmla="*/ 25 h 730"/>
                  <a:gd name="T10" fmla="*/ 60 w 287"/>
                  <a:gd name="T11" fmla="*/ 14 h 730"/>
                  <a:gd name="T12" fmla="*/ 49 w 287"/>
                  <a:gd name="T13" fmla="*/ 6 h 730"/>
                  <a:gd name="T14" fmla="*/ 41 w 287"/>
                  <a:gd name="T15" fmla="*/ 2 h 730"/>
                  <a:gd name="T16" fmla="*/ 38 w 287"/>
                  <a:gd name="T17" fmla="*/ 1 h 730"/>
                  <a:gd name="T18" fmla="*/ 37 w 287"/>
                  <a:gd name="T19" fmla="*/ 1 h 730"/>
                  <a:gd name="T20" fmla="*/ 35 w 287"/>
                  <a:gd name="T21" fmla="*/ 1 h 730"/>
                  <a:gd name="T22" fmla="*/ 31 w 287"/>
                  <a:gd name="T23" fmla="*/ 1 h 730"/>
                  <a:gd name="T24" fmla="*/ 26 w 287"/>
                  <a:gd name="T25" fmla="*/ 0 h 730"/>
                  <a:gd name="T26" fmla="*/ 21 w 287"/>
                  <a:gd name="T27" fmla="*/ 1 h 730"/>
                  <a:gd name="T28" fmla="*/ 14 w 287"/>
                  <a:gd name="T29" fmla="*/ 1 h 730"/>
                  <a:gd name="T30" fmla="*/ 7 w 287"/>
                  <a:gd name="T31" fmla="*/ 1 h 730"/>
                  <a:gd name="T32" fmla="*/ 0 w 287"/>
                  <a:gd name="T33" fmla="*/ 2 h 730"/>
                  <a:gd name="T34" fmla="*/ 9 w 287"/>
                  <a:gd name="T35" fmla="*/ 14 h 730"/>
                  <a:gd name="T36" fmla="*/ 17 w 287"/>
                  <a:gd name="T37" fmla="*/ 27 h 730"/>
                  <a:gd name="T38" fmla="*/ 25 w 287"/>
                  <a:gd name="T39" fmla="*/ 43 h 730"/>
                  <a:gd name="T40" fmla="*/ 34 w 287"/>
                  <a:gd name="T41" fmla="*/ 58 h 730"/>
                  <a:gd name="T42" fmla="*/ 41 w 287"/>
                  <a:gd name="T43" fmla="*/ 76 h 730"/>
                  <a:gd name="T44" fmla="*/ 49 w 287"/>
                  <a:gd name="T45" fmla="*/ 96 h 730"/>
                  <a:gd name="T46" fmla="*/ 56 w 287"/>
                  <a:gd name="T47" fmla="*/ 116 h 730"/>
                  <a:gd name="T48" fmla="*/ 63 w 287"/>
                  <a:gd name="T49" fmla="*/ 139 h 730"/>
                  <a:gd name="T50" fmla="*/ 70 w 287"/>
                  <a:gd name="T51" fmla="*/ 162 h 730"/>
                  <a:gd name="T52" fmla="*/ 75 w 287"/>
                  <a:gd name="T53" fmla="*/ 185 h 730"/>
                  <a:gd name="T54" fmla="*/ 81 w 287"/>
                  <a:gd name="T55" fmla="*/ 211 h 730"/>
                  <a:gd name="T56" fmla="*/ 85 w 287"/>
                  <a:gd name="T57" fmla="*/ 238 h 730"/>
                  <a:gd name="T58" fmla="*/ 88 w 287"/>
                  <a:gd name="T59" fmla="*/ 266 h 730"/>
                  <a:gd name="T60" fmla="*/ 91 w 287"/>
                  <a:gd name="T61" fmla="*/ 294 h 730"/>
                  <a:gd name="T62" fmla="*/ 93 w 287"/>
                  <a:gd name="T63" fmla="*/ 324 h 730"/>
                  <a:gd name="T64" fmla="*/ 94 w 287"/>
                  <a:gd name="T65" fmla="*/ 355 h 730"/>
                  <a:gd name="T66" fmla="*/ 127 w 287"/>
                  <a:gd name="T67" fmla="*/ 364 h 730"/>
                  <a:gd name="T68" fmla="*/ 143 w 287"/>
                  <a:gd name="T69" fmla="*/ 365 h 730"/>
                  <a:gd name="T70" fmla="*/ 107 w 287"/>
                  <a:gd name="T71" fmla="*/ 349 h 730"/>
                  <a:gd name="T72" fmla="*/ 122 w 287"/>
                  <a:gd name="T73" fmla="*/ 310 h 730"/>
                  <a:gd name="T74" fmla="*/ 131 w 287"/>
                  <a:gd name="T75" fmla="*/ 274 h 730"/>
                  <a:gd name="T76" fmla="*/ 136 w 287"/>
                  <a:gd name="T77" fmla="*/ 241 h 730"/>
                  <a:gd name="T78" fmla="*/ 139 w 287"/>
                  <a:gd name="T79" fmla="*/ 211 h 730"/>
                  <a:gd name="T80" fmla="*/ 138 w 287"/>
                  <a:gd name="T81" fmla="*/ 184 h 730"/>
                  <a:gd name="T82" fmla="*/ 135 w 287"/>
                  <a:gd name="T83" fmla="*/ 159 h 730"/>
                  <a:gd name="T84" fmla="*/ 131 w 287"/>
                  <a:gd name="T85" fmla="*/ 137 h 730"/>
                  <a:gd name="T86" fmla="*/ 127 w 287"/>
                  <a:gd name="T87" fmla="*/ 116 h 73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87"/>
                  <a:gd name="T133" fmla="*/ 0 h 730"/>
                  <a:gd name="T134" fmla="*/ 287 w 287"/>
                  <a:gd name="T135" fmla="*/ 730 h 73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87" h="730">
                    <a:moveTo>
                      <a:pt x="254" y="232"/>
                    </a:moveTo>
                    <a:lnTo>
                      <a:pt x="234" y="171"/>
                    </a:lnTo>
                    <a:lnTo>
                      <a:pt x="209" y="121"/>
                    </a:lnTo>
                    <a:lnTo>
                      <a:pt x="180" y="81"/>
                    </a:lnTo>
                    <a:lnTo>
                      <a:pt x="150" y="51"/>
                    </a:lnTo>
                    <a:lnTo>
                      <a:pt x="121" y="28"/>
                    </a:lnTo>
                    <a:lnTo>
                      <a:pt x="98" y="13"/>
                    </a:lnTo>
                    <a:lnTo>
                      <a:pt x="82" y="4"/>
                    </a:lnTo>
                    <a:lnTo>
                      <a:pt x="76" y="2"/>
                    </a:lnTo>
                    <a:lnTo>
                      <a:pt x="75" y="2"/>
                    </a:lnTo>
                    <a:lnTo>
                      <a:pt x="71" y="2"/>
                    </a:lnTo>
                    <a:lnTo>
                      <a:pt x="63" y="2"/>
                    </a:lnTo>
                    <a:lnTo>
                      <a:pt x="53" y="0"/>
                    </a:lnTo>
                    <a:lnTo>
                      <a:pt x="42" y="2"/>
                    </a:lnTo>
                    <a:lnTo>
                      <a:pt x="29" y="2"/>
                    </a:lnTo>
                    <a:lnTo>
                      <a:pt x="15" y="3"/>
                    </a:lnTo>
                    <a:lnTo>
                      <a:pt x="0" y="4"/>
                    </a:lnTo>
                    <a:lnTo>
                      <a:pt x="18" y="28"/>
                    </a:lnTo>
                    <a:lnTo>
                      <a:pt x="35" y="55"/>
                    </a:lnTo>
                    <a:lnTo>
                      <a:pt x="51" y="85"/>
                    </a:lnTo>
                    <a:lnTo>
                      <a:pt x="68" y="117"/>
                    </a:lnTo>
                    <a:lnTo>
                      <a:pt x="83" y="152"/>
                    </a:lnTo>
                    <a:lnTo>
                      <a:pt x="99" y="192"/>
                    </a:lnTo>
                    <a:lnTo>
                      <a:pt x="113" y="233"/>
                    </a:lnTo>
                    <a:lnTo>
                      <a:pt x="127" y="277"/>
                    </a:lnTo>
                    <a:lnTo>
                      <a:pt x="140" y="323"/>
                    </a:lnTo>
                    <a:lnTo>
                      <a:pt x="151" y="371"/>
                    </a:lnTo>
                    <a:lnTo>
                      <a:pt x="162" y="422"/>
                    </a:lnTo>
                    <a:lnTo>
                      <a:pt x="170" y="476"/>
                    </a:lnTo>
                    <a:lnTo>
                      <a:pt x="177" y="531"/>
                    </a:lnTo>
                    <a:lnTo>
                      <a:pt x="182" y="588"/>
                    </a:lnTo>
                    <a:lnTo>
                      <a:pt x="186" y="648"/>
                    </a:lnTo>
                    <a:lnTo>
                      <a:pt x="188" y="709"/>
                    </a:lnTo>
                    <a:lnTo>
                      <a:pt x="254" y="727"/>
                    </a:lnTo>
                    <a:lnTo>
                      <a:pt x="287" y="730"/>
                    </a:lnTo>
                    <a:lnTo>
                      <a:pt x="215" y="697"/>
                    </a:lnTo>
                    <a:lnTo>
                      <a:pt x="244" y="619"/>
                    </a:lnTo>
                    <a:lnTo>
                      <a:pt x="263" y="548"/>
                    </a:lnTo>
                    <a:lnTo>
                      <a:pt x="273" y="482"/>
                    </a:lnTo>
                    <a:lnTo>
                      <a:pt x="278" y="422"/>
                    </a:lnTo>
                    <a:lnTo>
                      <a:pt x="276" y="368"/>
                    </a:lnTo>
                    <a:lnTo>
                      <a:pt x="270" y="318"/>
                    </a:lnTo>
                    <a:lnTo>
                      <a:pt x="263" y="273"/>
                    </a:lnTo>
                    <a:lnTo>
                      <a:pt x="254" y="232"/>
                    </a:lnTo>
                    <a:close/>
                  </a:path>
                </a:pathLst>
              </a:custGeom>
              <a:solidFill>
                <a:srgbClr val="660000"/>
              </a:solidFill>
              <a:ln w="9525">
                <a:noFill/>
                <a:round/>
                <a:headEnd/>
                <a:tailEnd/>
              </a:ln>
            </p:spPr>
            <p:txBody>
              <a:bodyPr/>
              <a:lstStyle/>
              <a:p>
                <a:endParaRPr lang="en-US" sz="1600"/>
              </a:p>
            </p:txBody>
          </p:sp>
          <p:sp>
            <p:nvSpPr>
              <p:cNvPr id="48" name="Freeform 49">
                <a:extLst>
                  <a:ext uri="{FF2B5EF4-FFF2-40B4-BE49-F238E27FC236}">
                    <a16:creationId xmlns:a16="http://schemas.microsoft.com/office/drawing/2014/main" id="{578D6BFC-59A5-4FE3-8C22-63D9C057FBC5}"/>
                  </a:ext>
                </a:extLst>
              </p:cNvPr>
              <p:cNvSpPr>
                <a:spLocks/>
              </p:cNvSpPr>
              <p:nvPr/>
            </p:nvSpPr>
            <p:spPr bwMode="auto">
              <a:xfrm>
                <a:off x="1909" y="2917"/>
                <a:ext cx="68" cy="26"/>
              </a:xfrm>
              <a:custGeom>
                <a:avLst/>
                <a:gdLst>
                  <a:gd name="T0" fmla="*/ 45 w 136"/>
                  <a:gd name="T1" fmla="*/ 19 h 53"/>
                  <a:gd name="T2" fmla="*/ 41 w 136"/>
                  <a:gd name="T3" fmla="*/ 18 h 53"/>
                  <a:gd name="T4" fmla="*/ 34 w 136"/>
                  <a:gd name="T5" fmla="*/ 16 h 53"/>
                  <a:gd name="T6" fmla="*/ 27 w 136"/>
                  <a:gd name="T7" fmla="*/ 13 h 53"/>
                  <a:gd name="T8" fmla="*/ 19 w 136"/>
                  <a:gd name="T9" fmla="*/ 10 h 53"/>
                  <a:gd name="T10" fmla="*/ 12 w 136"/>
                  <a:gd name="T11" fmla="*/ 6 h 53"/>
                  <a:gd name="T12" fmla="*/ 5 w 136"/>
                  <a:gd name="T13" fmla="*/ 3 h 53"/>
                  <a:gd name="T14" fmla="*/ 1 w 136"/>
                  <a:gd name="T15" fmla="*/ 0 h 53"/>
                  <a:gd name="T16" fmla="*/ 0 w 136"/>
                  <a:gd name="T17" fmla="*/ 0 h 53"/>
                  <a:gd name="T18" fmla="*/ 4 w 136"/>
                  <a:gd name="T19" fmla="*/ 25 h 53"/>
                  <a:gd name="T20" fmla="*/ 9 w 136"/>
                  <a:gd name="T21" fmla="*/ 25 h 53"/>
                  <a:gd name="T22" fmla="*/ 11 w 136"/>
                  <a:gd name="T23" fmla="*/ 15 h 53"/>
                  <a:gd name="T24" fmla="*/ 28 w 136"/>
                  <a:gd name="T25" fmla="*/ 25 h 53"/>
                  <a:gd name="T26" fmla="*/ 29 w 136"/>
                  <a:gd name="T27" fmla="*/ 25 h 53"/>
                  <a:gd name="T28" fmla="*/ 33 w 136"/>
                  <a:gd name="T29" fmla="*/ 25 h 53"/>
                  <a:gd name="T30" fmla="*/ 37 w 136"/>
                  <a:gd name="T31" fmla="*/ 26 h 53"/>
                  <a:gd name="T32" fmla="*/ 43 w 136"/>
                  <a:gd name="T33" fmla="*/ 26 h 53"/>
                  <a:gd name="T34" fmla="*/ 49 w 136"/>
                  <a:gd name="T35" fmla="*/ 26 h 53"/>
                  <a:gd name="T36" fmla="*/ 55 w 136"/>
                  <a:gd name="T37" fmla="*/ 26 h 53"/>
                  <a:gd name="T38" fmla="*/ 61 w 136"/>
                  <a:gd name="T39" fmla="*/ 26 h 53"/>
                  <a:gd name="T40" fmla="*/ 66 w 136"/>
                  <a:gd name="T41" fmla="*/ 25 h 53"/>
                  <a:gd name="T42" fmla="*/ 68 w 136"/>
                  <a:gd name="T43" fmla="*/ 24 h 53"/>
                  <a:gd name="T44" fmla="*/ 68 w 136"/>
                  <a:gd name="T45" fmla="*/ 22 h 53"/>
                  <a:gd name="T46" fmla="*/ 66 w 136"/>
                  <a:gd name="T47" fmla="*/ 20 h 53"/>
                  <a:gd name="T48" fmla="*/ 62 w 136"/>
                  <a:gd name="T49" fmla="*/ 19 h 53"/>
                  <a:gd name="T50" fmla="*/ 59 w 136"/>
                  <a:gd name="T51" fmla="*/ 18 h 53"/>
                  <a:gd name="T52" fmla="*/ 55 w 136"/>
                  <a:gd name="T53" fmla="*/ 17 h 53"/>
                  <a:gd name="T54" fmla="*/ 53 w 136"/>
                  <a:gd name="T55" fmla="*/ 16 h 53"/>
                  <a:gd name="T56" fmla="*/ 52 w 136"/>
                  <a:gd name="T57" fmla="*/ 16 h 53"/>
                  <a:gd name="T58" fmla="*/ 52 w 136"/>
                  <a:gd name="T59" fmla="*/ 16 h 53"/>
                  <a:gd name="T60" fmla="*/ 51 w 136"/>
                  <a:gd name="T61" fmla="*/ 16 h 53"/>
                  <a:gd name="T62" fmla="*/ 49 w 136"/>
                  <a:gd name="T63" fmla="*/ 18 h 53"/>
                  <a:gd name="T64" fmla="*/ 45 w 136"/>
                  <a:gd name="T65" fmla="*/ 19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6"/>
                  <a:gd name="T100" fmla="*/ 0 h 53"/>
                  <a:gd name="T101" fmla="*/ 136 w 136"/>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6" h="53">
                    <a:moveTo>
                      <a:pt x="90" y="38"/>
                    </a:moveTo>
                    <a:lnTo>
                      <a:pt x="82" y="37"/>
                    </a:lnTo>
                    <a:lnTo>
                      <a:pt x="69" y="33"/>
                    </a:lnTo>
                    <a:lnTo>
                      <a:pt x="55" y="27"/>
                    </a:lnTo>
                    <a:lnTo>
                      <a:pt x="39" y="20"/>
                    </a:lnTo>
                    <a:lnTo>
                      <a:pt x="24" y="13"/>
                    </a:lnTo>
                    <a:lnTo>
                      <a:pt x="11" y="6"/>
                    </a:lnTo>
                    <a:lnTo>
                      <a:pt x="3" y="1"/>
                    </a:lnTo>
                    <a:lnTo>
                      <a:pt x="0" y="0"/>
                    </a:lnTo>
                    <a:lnTo>
                      <a:pt x="8" y="51"/>
                    </a:lnTo>
                    <a:lnTo>
                      <a:pt x="19" y="51"/>
                    </a:lnTo>
                    <a:lnTo>
                      <a:pt x="22" y="31"/>
                    </a:lnTo>
                    <a:lnTo>
                      <a:pt x="56" y="50"/>
                    </a:lnTo>
                    <a:lnTo>
                      <a:pt x="59" y="50"/>
                    </a:lnTo>
                    <a:lnTo>
                      <a:pt x="66" y="51"/>
                    </a:lnTo>
                    <a:lnTo>
                      <a:pt x="75" y="52"/>
                    </a:lnTo>
                    <a:lnTo>
                      <a:pt x="86" y="53"/>
                    </a:lnTo>
                    <a:lnTo>
                      <a:pt x="99" y="53"/>
                    </a:lnTo>
                    <a:lnTo>
                      <a:pt x="110" y="53"/>
                    </a:lnTo>
                    <a:lnTo>
                      <a:pt x="122" y="53"/>
                    </a:lnTo>
                    <a:lnTo>
                      <a:pt x="131" y="51"/>
                    </a:lnTo>
                    <a:lnTo>
                      <a:pt x="136" y="48"/>
                    </a:lnTo>
                    <a:lnTo>
                      <a:pt x="136" y="45"/>
                    </a:lnTo>
                    <a:lnTo>
                      <a:pt x="132" y="41"/>
                    </a:lnTo>
                    <a:lnTo>
                      <a:pt x="125" y="39"/>
                    </a:lnTo>
                    <a:lnTo>
                      <a:pt x="119" y="36"/>
                    </a:lnTo>
                    <a:lnTo>
                      <a:pt x="110" y="35"/>
                    </a:lnTo>
                    <a:lnTo>
                      <a:pt x="106" y="32"/>
                    </a:lnTo>
                    <a:lnTo>
                      <a:pt x="104" y="32"/>
                    </a:lnTo>
                    <a:lnTo>
                      <a:pt x="102" y="33"/>
                    </a:lnTo>
                    <a:lnTo>
                      <a:pt x="98" y="36"/>
                    </a:lnTo>
                    <a:lnTo>
                      <a:pt x="90" y="38"/>
                    </a:lnTo>
                    <a:close/>
                  </a:path>
                </a:pathLst>
              </a:custGeom>
              <a:solidFill>
                <a:srgbClr val="000000"/>
              </a:solidFill>
              <a:ln w="9525">
                <a:noFill/>
                <a:round/>
                <a:headEnd/>
                <a:tailEnd/>
              </a:ln>
            </p:spPr>
            <p:txBody>
              <a:bodyPr/>
              <a:lstStyle/>
              <a:p>
                <a:endParaRPr lang="en-US" sz="1600"/>
              </a:p>
            </p:txBody>
          </p:sp>
          <p:sp>
            <p:nvSpPr>
              <p:cNvPr id="49" name="Freeform 50">
                <a:extLst>
                  <a:ext uri="{FF2B5EF4-FFF2-40B4-BE49-F238E27FC236}">
                    <a16:creationId xmlns:a16="http://schemas.microsoft.com/office/drawing/2014/main" id="{80F2EC2D-3D7A-47EB-B69D-7B213C0CDD1D}"/>
                  </a:ext>
                </a:extLst>
              </p:cNvPr>
              <p:cNvSpPr>
                <a:spLocks/>
              </p:cNvSpPr>
              <p:nvPr/>
            </p:nvSpPr>
            <p:spPr bwMode="auto">
              <a:xfrm>
                <a:off x="1625" y="2481"/>
                <a:ext cx="269" cy="177"/>
              </a:xfrm>
              <a:custGeom>
                <a:avLst/>
                <a:gdLst>
                  <a:gd name="T0" fmla="*/ 0 w 538"/>
                  <a:gd name="T1" fmla="*/ 20 h 354"/>
                  <a:gd name="T2" fmla="*/ 0 w 538"/>
                  <a:gd name="T3" fmla="*/ 159 h 354"/>
                  <a:gd name="T4" fmla="*/ 1 w 538"/>
                  <a:gd name="T5" fmla="*/ 159 h 354"/>
                  <a:gd name="T6" fmla="*/ 3 w 538"/>
                  <a:gd name="T7" fmla="*/ 160 h 354"/>
                  <a:gd name="T8" fmla="*/ 7 w 538"/>
                  <a:gd name="T9" fmla="*/ 162 h 354"/>
                  <a:gd name="T10" fmla="*/ 12 w 538"/>
                  <a:gd name="T11" fmla="*/ 163 h 354"/>
                  <a:gd name="T12" fmla="*/ 20 w 538"/>
                  <a:gd name="T13" fmla="*/ 166 h 354"/>
                  <a:gd name="T14" fmla="*/ 30 w 538"/>
                  <a:gd name="T15" fmla="*/ 167 h 354"/>
                  <a:gd name="T16" fmla="*/ 42 w 538"/>
                  <a:gd name="T17" fmla="*/ 170 h 354"/>
                  <a:gd name="T18" fmla="*/ 56 w 538"/>
                  <a:gd name="T19" fmla="*/ 172 h 354"/>
                  <a:gd name="T20" fmla="*/ 73 w 538"/>
                  <a:gd name="T21" fmla="*/ 174 h 354"/>
                  <a:gd name="T22" fmla="*/ 92 w 538"/>
                  <a:gd name="T23" fmla="*/ 175 h 354"/>
                  <a:gd name="T24" fmla="*/ 114 w 538"/>
                  <a:gd name="T25" fmla="*/ 177 h 354"/>
                  <a:gd name="T26" fmla="*/ 139 w 538"/>
                  <a:gd name="T27" fmla="*/ 177 h 354"/>
                  <a:gd name="T28" fmla="*/ 166 w 538"/>
                  <a:gd name="T29" fmla="*/ 177 h 354"/>
                  <a:gd name="T30" fmla="*/ 197 w 538"/>
                  <a:gd name="T31" fmla="*/ 177 h 354"/>
                  <a:gd name="T32" fmla="*/ 231 w 538"/>
                  <a:gd name="T33" fmla="*/ 175 h 354"/>
                  <a:gd name="T34" fmla="*/ 269 w 538"/>
                  <a:gd name="T35" fmla="*/ 172 h 354"/>
                  <a:gd name="T36" fmla="*/ 262 w 538"/>
                  <a:gd name="T37" fmla="*/ 151 h 354"/>
                  <a:gd name="T38" fmla="*/ 253 w 538"/>
                  <a:gd name="T39" fmla="*/ 129 h 354"/>
                  <a:gd name="T40" fmla="*/ 242 w 538"/>
                  <a:gd name="T41" fmla="*/ 107 h 354"/>
                  <a:gd name="T42" fmla="*/ 231 w 538"/>
                  <a:gd name="T43" fmla="*/ 86 h 354"/>
                  <a:gd name="T44" fmla="*/ 219 w 538"/>
                  <a:gd name="T45" fmla="*/ 64 h 354"/>
                  <a:gd name="T46" fmla="*/ 205 w 538"/>
                  <a:gd name="T47" fmla="*/ 43 h 354"/>
                  <a:gd name="T48" fmla="*/ 193 w 538"/>
                  <a:gd name="T49" fmla="*/ 22 h 354"/>
                  <a:gd name="T50" fmla="*/ 179 w 538"/>
                  <a:gd name="T51" fmla="*/ 0 h 354"/>
                  <a:gd name="T52" fmla="*/ 0 w 538"/>
                  <a:gd name="T53" fmla="*/ 20 h 35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38"/>
                  <a:gd name="T82" fmla="*/ 0 h 354"/>
                  <a:gd name="T83" fmla="*/ 538 w 538"/>
                  <a:gd name="T84" fmla="*/ 354 h 35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38" h="354">
                    <a:moveTo>
                      <a:pt x="0" y="40"/>
                    </a:moveTo>
                    <a:lnTo>
                      <a:pt x="0" y="317"/>
                    </a:lnTo>
                    <a:lnTo>
                      <a:pt x="1" y="318"/>
                    </a:lnTo>
                    <a:lnTo>
                      <a:pt x="6" y="319"/>
                    </a:lnTo>
                    <a:lnTo>
                      <a:pt x="14" y="323"/>
                    </a:lnTo>
                    <a:lnTo>
                      <a:pt x="25" y="326"/>
                    </a:lnTo>
                    <a:lnTo>
                      <a:pt x="40" y="331"/>
                    </a:lnTo>
                    <a:lnTo>
                      <a:pt x="60" y="334"/>
                    </a:lnTo>
                    <a:lnTo>
                      <a:pt x="84" y="339"/>
                    </a:lnTo>
                    <a:lnTo>
                      <a:pt x="113" y="343"/>
                    </a:lnTo>
                    <a:lnTo>
                      <a:pt x="146" y="348"/>
                    </a:lnTo>
                    <a:lnTo>
                      <a:pt x="184" y="350"/>
                    </a:lnTo>
                    <a:lnTo>
                      <a:pt x="228" y="353"/>
                    </a:lnTo>
                    <a:lnTo>
                      <a:pt x="278" y="354"/>
                    </a:lnTo>
                    <a:lnTo>
                      <a:pt x="333" y="354"/>
                    </a:lnTo>
                    <a:lnTo>
                      <a:pt x="395" y="353"/>
                    </a:lnTo>
                    <a:lnTo>
                      <a:pt x="463" y="349"/>
                    </a:lnTo>
                    <a:lnTo>
                      <a:pt x="538" y="343"/>
                    </a:lnTo>
                    <a:lnTo>
                      <a:pt x="523" y="301"/>
                    </a:lnTo>
                    <a:lnTo>
                      <a:pt x="506" y="257"/>
                    </a:lnTo>
                    <a:lnTo>
                      <a:pt x="485" y="214"/>
                    </a:lnTo>
                    <a:lnTo>
                      <a:pt x="462" y="171"/>
                    </a:lnTo>
                    <a:lnTo>
                      <a:pt x="438" y="128"/>
                    </a:lnTo>
                    <a:lnTo>
                      <a:pt x="411" y="85"/>
                    </a:lnTo>
                    <a:lnTo>
                      <a:pt x="386" y="43"/>
                    </a:lnTo>
                    <a:lnTo>
                      <a:pt x="359" y="0"/>
                    </a:lnTo>
                    <a:lnTo>
                      <a:pt x="0" y="40"/>
                    </a:lnTo>
                    <a:close/>
                  </a:path>
                </a:pathLst>
              </a:custGeom>
              <a:solidFill>
                <a:srgbClr val="000000"/>
              </a:solidFill>
              <a:ln w="9525">
                <a:noFill/>
                <a:round/>
                <a:headEnd/>
                <a:tailEnd/>
              </a:ln>
            </p:spPr>
            <p:txBody>
              <a:bodyPr/>
              <a:lstStyle/>
              <a:p>
                <a:endParaRPr lang="en-US" sz="1600"/>
              </a:p>
            </p:txBody>
          </p:sp>
          <p:sp>
            <p:nvSpPr>
              <p:cNvPr id="50" name="Freeform 51">
                <a:extLst>
                  <a:ext uri="{FF2B5EF4-FFF2-40B4-BE49-F238E27FC236}">
                    <a16:creationId xmlns:a16="http://schemas.microsoft.com/office/drawing/2014/main" id="{75BEC235-D756-49F9-9F0E-B877281FD29D}"/>
                  </a:ext>
                </a:extLst>
              </p:cNvPr>
              <p:cNvSpPr>
                <a:spLocks/>
              </p:cNvSpPr>
              <p:nvPr/>
            </p:nvSpPr>
            <p:spPr bwMode="auto">
              <a:xfrm>
                <a:off x="1805" y="2481"/>
                <a:ext cx="133" cy="173"/>
              </a:xfrm>
              <a:custGeom>
                <a:avLst/>
                <a:gdLst>
                  <a:gd name="T0" fmla="*/ 63 w 266"/>
                  <a:gd name="T1" fmla="*/ 5 h 346"/>
                  <a:gd name="T2" fmla="*/ 0 w 266"/>
                  <a:gd name="T3" fmla="*/ 0 h 346"/>
                  <a:gd name="T4" fmla="*/ 6 w 266"/>
                  <a:gd name="T5" fmla="*/ 22 h 346"/>
                  <a:gd name="T6" fmla="*/ 14 w 266"/>
                  <a:gd name="T7" fmla="*/ 44 h 346"/>
                  <a:gd name="T8" fmla="*/ 23 w 266"/>
                  <a:gd name="T9" fmla="*/ 65 h 346"/>
                  <a:gd name="T10" fmla="*/ 33 w 266"/>
                  <a:gd name="T11" fmla="*/ 87 h 346"/>
                  <a:gd name="T12" fmla="*/ 42 w 266"/>
                  <a:gd name="T13" fmla="*/ 108 h 346"/>
                  <a:gd name="T14" fmla="*/ 51 w 266"/>
                  <a:gd name="T15" fmla="*/ 130 h 346"/>
                  <a:gd name="T16" fmla="*/ 59 w 266"/>
                  <a:gd name="T17" fmla="*/ 152 h 346"/>
                  <a:gd name="T18" fmla="*/ 67 w 266"/>
                  <a:gd name="T19" fmla="*/ 173 h 346"/>
                  <a:gd name="T20" fmla="*/ 77 w 266"/>
                  <a:gd name="T21" fmla="*/ 173 h 346"/>
                  <a:gd name="T22" fmla="*/ 87 w 266"/>
                  <a:gd name="T23" fmla="*/ 173 h 346"/>
                  <a:gd name="T24" fmla="*/ 97 w 266"/>
                  <a:gd name="T25" fmla="*/ 171 h 346"/>
                  <a:gd name="T26" fmla="*/ 105 w 266"/>
                  <a:gd name="T27" fmla="*/ 170 h 346"/>
                  <a:gd name="T28" fmla="*/ 113 w 266"/>
                  <a:gd name="T29" fmla="*/ 168 h 346"/>
                  <a:gd name="T30" fmla="*/ 121 w 266"/>
                  <a:gd name="T31" fmla="*/ 166 h 346"/>
                  <a:gd name="T32" fmla="*/ 127 w 266"/>
                  <a:gd name="T33" fmla="*/ 163 h 346"/>
                  <a:gd name="T34" fmla="*/ 133 w 266"/>
                  <a:gd name="T35" fmla="*/ 161 h 346"/>
                  <a:gd name="T36" fmla="*/ 63 w 266"/>
                  <a:gd name="T37" fmla="*/ 5 h 3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6"/>
                  <a:gd name="T58" fmla="*/ 0 h 346"/>
                  <a:gd name="T59" fmla="*/ 266 w 266"/>
                  <a:gd name="T60" fmla="*/ 346 h 3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6" h="346">
                    <a:moveTo>
                      <a:pt x="126" y="9"/>
                    </a:moveTo>
                    <a:lnTo>
                      <a:pt x="0" y="0"/>
                    </a:lnTo>
                    <a:lnTo>
                      <a:pt x="13" y="44"/>
                    </a:lnTo>
                    <a:lnTo>
                      <a:pt x="29" y="88"/>
                    </a:lnTo>
                    <a:lnTo>
                      <a:pt x="46" y="130"/>
                    </a:lnTo>
                    <a:lnTo>
                      <a:pt x="66" y="174"/>
                    </a:lnTo>
                    <a:lnTo>
                      <a:pt x="84" y="217"/>
                    </a:lnTo>
                    <a:lnTo>
                      <a:pt x="103" y="260"/>
                    </a:lnTo>
                    <a:lnTo>
                      <a:pt x="119" y="303"/>
                    </a:lnTo>
                    <a:lnTo>
                      <a:pt x="134" y="346"/>
                    </a:lnTo>
                    <a:lnTo>
                      <a:pt x="155" y="346"/>
                    </a:lnTo>
                    <a:lnTo>
                      <a:pt x="175" y="345"/>
                    </a:lnTo>
                    <a:lnTo>
                      <a:pt x="194" y="342"/>
                    </a:lnTo>
                    <a:lnTo>
                      <a:pt x="211" y="340"/>
                    </a:lnTo>
                    <a:lnTo>
                      <a:pt x="227" y="335"/>
                    </a:lnTo>
                    <a:lnTo>
                      <a:pt x="242" y="332"/>
                    </a:lnTo>
                    <a:lnTo>
                      <a:pt x="255" y="326"/>
                    </a:lnTo>
                    <a:lnTo>
                      <a:pt x="266" y="321"/>
                    </a:lnTo>
                    <a:lnTo>
                      <a:pt x="126" y="9"/>
                    </a:lnTo>
                    <a:close/>
                  </a:path>
                </a:pathLst>
              </a:custGeom>
              <a:solidFill>
                <a:srgbClr val="0F0F87"/>
              </a:solidFill>
              <a:ln w="9525">
                <a:noFill/>
                <a:round/>
                <a:headEnd/>
                <a:tailEnd/>
              </a:ln>
            </p:spPr>
            <p:txBody>
              <a:bodyPr/>
              <a:lstStyle/>
              <a:p>
                <a:endParaRPr lang="en-US" sz="1600"/>
              </a:p>
            </p:txBody>
          </p:sp>
          <p:sp>
            <p:nvSpPr>
              <p:cNvPr id="51" name="Freeform 52">
                <a:extLst>
                  <a:ext uri="{FF2B5EF4-FFF2-40B4-BE49-F238E27FC236}">
                    <a16:creationId xmlns:a16="http://schemas.microsoft.com/office/drawing/2014/main" id="{C10D1206-E457-4675-A014-896BDF8A616C}"/>
                  </a:ext>
                </a:extLst>
              </p:cNvPr>
              <p:cNvSpPr>
                <a:spLocks/>
              </p:cNvSpPr>
              <p:nvPr/>
            </p:nvSpPr>
            <p:spPr bwMode="auto">
              <a:xfrm>
                <a:off x="1620" y="2156"/>
                <a:ext cx="278" cy="391"/>
              </a:xfrm>
              <a:custGeom>
                <a:avLst/>
                <a:gdLst>
                  <a:gd name="T0" fmla="*/ 165 w 555"/>
                  <a:gd name="T1" fmla="*/ 301 h 781"/>
                  <a:gd name="T2" fmla="*/ 153 w 555"/>
                  <a:gd name="T3" fmla="*/ 269 h 781"/>
                  <a:gd name="T4" fmla="*/ 144 w 555"/>
                  <a:gd name="T5" fmla="*/ 234 h 781"/>
                  <a:gd name="T6" fmla="*/ 135 w 555"/>
                  <a:gd name="T7" fmla="*/ 195 h 781"/>
                  <a:gd name="T8" fmla="*/ 130 w 555"/>
                  <a:gd name="T9" fmla="*/ 154 h 781"/>
                  <a:gd name="T10" fmla="*/ 127 w 555"/>
                  <a:gd name="T11" fmla="*/ 113 h 781"/>
                  <a:gd name="T12" fmla="*/ 128 w 555"/>
                  <a:gd name="T13" fmla="*/ 73 h 781"/>
                  <a:gd name="T14" fmla="*/ 132 w 555"/>
                  <a:gd name="T15" fmla="*/ 35 h 781"/>
                  <a:gd name="T16" fmla="*/ 141 w 555"/>
                  <a:gd name="T17" fmla="*/ 0 h 781"/>
                  <a:gd name="T18" fmla="*/ 124 w 555"/>
                  <a:gd name="T19" fmla="*/ 7 h 781"/>
                  <a:gd name="T20" fmla="*/ 108 w 555"/>
                  <a:gd name="T21" fmla="*/ 19 h 781"/>
                  <a:gd name="T22" fmla="*/ 93 w 555"/>
                  <a:gd name="T23" fmla="*/ 38 h 781"/>
                  <a:gd name="T24" fmla="*/ 80 w 555"/>
                  <a:gd name="T25" fmla="*/ 61 h 781"/>
                  <a:gd name="T26" fmla="*/ 67 w 555"/>
                  <a:gd name="T27" fmla="*/ 88 h 781"/>
                  <a:gd name="T28" fmla="*/ 55 w 555"/>
                  <a:gd name="T29" fmla="*/ 118 h 781"/>
                  <a:gd name="T30" fmla="*/ 45 w 555"/>
                  <a:gd name="T31" fmla="*/ 149 h 781"/>
                  <a:gd name="T32" fmla="*/ 36 w 555"/>
                  <a:gd name="T33" fmla="*/ 182 h 781"/>
                  <a:gd name="T34" fmla="*/ 27 w 555"/>
                  <a:gd name="T35" fmla="*/ 214 h 781"/>
                  <a:gd name="T36" fmla="*/ 20 w 555"/>
                  <a:gd name="T37" fmla="*/ 245 h 781"/>
                  <a:gd name="T38" fmla="*/ 14 w 555"/>
                  <a:gd name="T39" fmla="*/ 274 h 781"/>
                  <a:gd name="T40" fmla="*/ 9 w 555"/>
                  <a:gd name="T41" fmla="*/ 300 h 781"/>
                  <a:gd name="T42" fmla="*/ 5 w 555"/>
                  <a:gd name="T43" fmla="*/ 322 h 781"/>
                  <a:gd name="T44" fmla="*/ 2 w 555"/>
                  <a:gd name="T45" fmla="*/ 339 h 781"/>
                  <a:gd name="T46" fmla="*/ 1 w 555"/>
                  <a:gd name="T47" fmla="*/ 349 h 781"/>
                  <a:gd name="T48" fmla="*/ 0 w 555"/>
                  <a:gd name="T49" fmla="*/ 354 h 781"/>
                  <a:gd name="T50" fmla="*/ 31 w 555"/>
                  <a:gd name="T51" fmla="*/ 366 h 781"/>
                  <a:gd name="T52" fmla="*/ 61 w 555"/>
                  <a:gd name="T53" fmla="*/ 375 h 781"/>
                  <a:gd name="T54" fmla="*/ 89 w 555"/>
                  <a:gd name="T55" fmla="*/ 382 h 781"/>
                  <a:gd name="T56" fmla="*/ 115 w 555"/>
                  <a:gd name="T57" fmla="*/ 386 h 781"/>
                  <a:gd name="T58" fmla="*/ 140 w 555"/>
                  <a:gd name="T59" fmla="*/ 389 h 781"/>
                  <a:gd name="T60" fmla="*/ 163 w 555"/>
                  <a:gd name="T61" fmla="*/ 391 h 781"/>
                  <a:gd name="T62" fmla="*/ 184 w 555"/>
                  <a:gd name="T63" fmla="*/ 391 h 781"/>
                  <a:gd name="T64" fmla="*/ 203 w 555"/>
                  <a:gd name="T65" fmla="*/ 390 h 781"/>
                  <a:gd name="T66" fmla="*/ 220 w 555"/>
                  <a:gd name="T67" fmla="*/ 388 h 781"/>
                  <a:gd name="T68" fmla="*/ 235 w 555"/>
                  <a:gd name="T69" fmla="*/ 385 h 781"/>
                  <a:gd name="T70" fmla="*/ 248 w 555"/>
                  <a:gd name="T71" fmla="*/ 383 h 781"/>
                  <a:gd name="T72" fmla="*/ 259 w 555"/>
                  <a:gd name="T73" fmla="*/ 380 h 781"/>
                  <a:gd name="T74" fmla="*/ 267 w 555"/>
                  <a:gd name="T75" fmla="*/ 377 h 781"/>
                  <a:gd name="T76" fmla="*/ 273 w 555"/>
                  <a:gd name="T77" fmla="*/ 375 h 781"/>
                  <a:gd name="T78" fmla="*/ 277 w 555"/>
                  <a:gd name="T79" fmla="*/ 373 h 781"/>
                  <a:gd name="T80" fmla="*/ 278 w 555"/>
                  <a:gd name="T81" fmla="*/ 373 h 781"/>
                  <a:gd name="T82" fmla="*/ 262 w 555"/>
                  <a:gd name="T83" fmla="*/ 374 h 781"/>
                  <a:gd name="T84" fmla="*/ 248 w 555"/>
                  <a:gd name="T85" fmla="*/ 375 h 781"/>
                  <a:gd name="T86" fmla="*/ 236 w 555"/>
                  <a:gd name="T87" fmla="*/ 376 h 781"/>
                  <a:gd name="T88" fmla="*/ 226 w 555"/>
                  <a:gd name="T89" fmla="*/ 375 h 781"/>
                  <a:gd name="T90" fmla="*/ 217 w 555"/>
                  <a:gd name="T91" fmla="*/ 374 h 781"/>
                  <a:gd name="T92" fmla="*/ 210 w 555"/>
                  <a:gd name="T93" fmla="*/ 372 h 781"/>
                  <a:gd name="T94" fmla="*/ 204 w 555"/>
                  <a:gd name="T95" fmla="*/ 369 h 781"/>
                  <a:gd name="T96" fmla="*/ 198 w 555"/>
                  <a:gd name="T97" fmla="*/ 365 h 781"/>
                  <a:gd name="T98" fmla="*/ 194 w 555"/>
                  <a:gd name="T99" fmla="*/ 360 h 781"/>
                  <a:gd name="T100" fmla="*/ 190 w 555"/>
                  <a:gd name="T101" fmla="*/ 355 h 781"/>
                  <a:gd name="T102" fmla="*/ 186 w 555"/>
                  <a:gd name="T103" fmla="*/ 348 h 781"/>
                  <a:gd name="T104" fmla="*/ 183 w 555"/>
                  <a:gd name="T105" fmla="*/ 340 h 781"/>
                  <a:gd name="T106" fmla="*/ 179 w 555"/>
                  <a:gd name="T107" fmla="*/ 332 h 781"/>
                  <a:gd name="T108" fmla="*/ 175 w 555"/>
                  <a:gd name="T109" fmla="*/ 322 h 781"/>
                  <a:gd name="T110" fmla="*/ 171 w 555"/>
                  <a:gd name="T111" fmla="*/ 312 h 781"/>
                  <a:gd name="T112" fmla="*/ 165 w 555"/>
                  <a:gd name="T113" fmla="*/ 301 h 78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55"/>
                  <a:gd name="T172" fmla="*/ 0 h 781"/>
                  <a:gd name="T173" fmla="*/ 555 w 555"/>
                  <a:gd name="T174" fmla="*/ 781 h 78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55" h="781">
                    <a:moveTo>
                      <a:pt x="330" y="601"/>
                    </a:moveTo>
                    <a:lnTo>
                      <a:pt x="306" y="538"/>
                    </a:lnTo>
                    <a:lnTo>
                      <a:pt x="287" y="467"/>
                    </a:lnTo>
                    <a:lnTo>
                      <a:pt x="270" y="390"/>
                    </a:lnTo>
                    <a:lnTo>
                      <a:pt x="259" y="308"/>
                    </a:lnTo>
                    <a:lnTo>
                      <a:pt x="254" y="226"/>
                    </a:lnTo>
                    <a:lnTo>
                      <a:pt x="255" y="145"/>
                    </a:lnTo>
                    <a:lnTo>
                      <a:pt x="263" y="69"/>
                    </a:lnTo>
                    <a:lnTo>
                      <a:pt x="281" y="0"/>
                    </a:lnTo>
                    <a:lnTo>
                      <a:pt x="247" y="13"/>
                    </a:lnTo>
                    <a:lnTo>
                      <a:pt x="215" y="38"/>
                    </a:lnTo>
                    <a:lnTo>
                      <a:pt x="186" y="75"/>
                    </a:lnTo>
                    <a:lnTo>
                      <a:pt x="159" y="121"/>
                    </a:lnTo>
                    <a:lnTo>
                      <a:pt x="133" y="175"/>
                    </a:lnTo>
                    <a:lnTo>
                      <a:pt x="110" y="235"/>
                    </a:lnTo>
                    <a:lnTo>
                      <a:pt x="90" y="298"/>
                    </a:lnTo>
                    <a:lnTo>
                      <a:pt x="71" y="363"/>
                    </a:lnTo>
                    <a:lnTo>
                      <a:pt x="54" y="428"/>
                    </a:lnTo>
                    <a:lnTo>
                      <a:pt x="40" y="490"/>
                    </a:lnTo>
                    <a:lnTo>
                      <a:pt x="27" y="548"/>
                    </a:lnTo>
                    <a:lnTo>
                      <a:pt x="17" y="599"/>
                    </a:lnTo>
                    <a:lnTo>
                      <a:pt x="10" y="643"/>
                    </a:lnTo>
                    <a:lnTo>
                      <a:pt x="4" y="678"/>
                    </a:lnTo>
                    <a:lnTo>
                      <a:pt x="1" y="698"/>
                    </a:lnTo>
                    <a:lnTo>
                      <a:pt x="0" y="707"/>
                    </a:lnTo>
                    <a:lnTo>
                      <a:pt x="62" y="731"/>
                    </a:lnTo>
                    <a:lnTo>
                      <a:pt x="122" y="749"/>
                    </a:lnTo>
                    <a:lnTo>
                      <a:pt x="177" y="763"/>
                    </a:lnTo>
                    <a:lnTo>
                      <a:pt x="230" y="772"/>
                    </a:lnTo>
                    <a:lnTo>
                      <a:pt x="280" y="778"/>
                    </a:lnTo>
                    <a:lnTo>
                      <a:pt x="326" y="781"/>
                    </a:lnTo>
                    <a:lnTo>
                      <a:pt x="367" y="781"/>
                    </a:lnTo>
                    <a:lnTo>
                      <a:pt x="405" y="779"/>
                    </a:lnTo>
                    <a:lnTo>
                      <a:pt x="440" y="776"/>
                    </a:lnTo>
                    <a:lnTo>
                      <a:pt x="470" y="770"/>
                    </a:lnTo>
                    <a:lnTo>
                      <a:pt x="495" y="765"/>
                    </a:lnTo>
                    <a:lnTo>
                      <a:pt x="517" y="760"/>
                    </a:lnTo>
                    <a:lnTo>
                      <a:pt x="533" y="754"/>
                    </a:lnTo>
                    <a:lnTo>
                      <a:pt x="546" y="749"/>
                    </a:lnTo>
                    <a:lnTo>
                      <a:pt x="553" y="746"/>
                    </a:lnTo>
                    <a:lnTo>
                      <a:pt x="555" y="745"/>
                    </a:lnTo>
                    <a:lnTo>
                      <a:pt x="523" y="748"/>
                    </a:lnTo>
                    <a:lnTo>
                      <a:pt x="495" y="750"/>
                    </a:lnTo>
                    <a:lnTo>
                      <a:pt x="472" y="751"/>
                    </a:lnTo>
                    <a:lnTo>
                      <a:pt x="451" y="750"/>
                    </a:lnTo>
                    <a:lnTo>
                      <a:pt x="434" y="748"/>
                    </a:lnTo>
                    <a:lnTo>
                      <a:pt x="419" y="743"/>
                    </a:lnTo>
                    <a:lnTo>
                      <a:pt x="407" y="738"/>
                    </a:lnTo>
                    <a:lnTo>
                      <a:pt x="396" y="730"/>
                    </a:lnTo>
                    <a:lnTo>
                      <a:pt x="387" y="720"/>
                    </a:lnTo>
                    <a:lnTo>
                      <a:pt x="379" y="709"/>
                    </a:lnTo>
                    <a:lnTo>
                      <a:pt x="372" y="695"/>
                    </a:lnTo>
                    <a:lnTo>
                      <a:pt x="365" y="680"/>
                    </a:lnTo>
                    <a:lnTo>
                      <a:pt x="357" y="664"/>
                    </a:lnTo>
                    <a:lnTo>
                      <a:pt x="350" y="644"/>
                    </a:lnTo>
                    <a:lnTo>
                      <a:pt x="341" y="624"/>
                    </a:lnTo>
                    <a:lnTo>
                      <a:pt x="330" y="601"/>
                    </a:lnTo>
                    <a:close/>
                  </a:path>
                </a:pathLst>
              </a:custGeom>
              <a:solidFill>
                <a:srgbClr val="000000"/>
              </a:solidFill>
              <a:ln w="9525">
                <a:noFill/>
                <a:round/>
                <a:headEnd/>
                <a:tailEnd/>
              </a:ln>
            </p:spPr>
            <p:txBody>
              <a:bodyPr/>
              <a:lstStyle/>
              <a:p>
                <a:endParaRPr lang="en-US" sz="1600"/>
              </a:p>
            </p:txBody>
          </p:sp>
          <p:sp>
            <p:nvSpPr>
              <p:cNvPr id="52" name="Freeform 53">
                <a:extLst>
                  <a:ext uri="{FF2B5EF4-FFF2-40B4-BE49-F238E27FC236}">
                    <a16:creationId xmlns:a16="http://schemas.microsoft.com/office/drawing/2014/main" id="{3FF97815-510B-439F-BDC3-3F1008AF2A56}"/>
                  </a:ext>
                </a:extLst>
              </p:cNvPr>
              <p:cNvSpPr>
                <a:spLocks/>
              </p:cNvSpPr>
              <p:nvPr/>
            </p:nvSpPr>
            <p:spPr bwMode="auto">
              <a:xfrm>
                <a:off x="1741" y="2161"/>
                <a:ext cx="157" cy="372"/>
              </a:xfrm>
              <a:custGeom>
                <a:avLst/>
                <a:gdLst>
                  <a:gd name="T0" fmla="*/ 35 w 315"/>
                  <a:gd name="T1" fmla="*/ 286 h 744"/>
                  <a:gd name="T2" fmla="*/ 40 w 315"/>
                  <a:gd name="T3" fmla="*/ 299 h 744"/>
                  <a:gd name="T4" fmla="*/ 44 w 315"/>
                  <a:gd name="T5" fmla="*/ 311 h 744"/>
                  <a:gd name="T6" fmla="*/ 48 w 315"/>
                  <a:gd name="T7" fmla="*/ 322 h 744"/>
                  <a:gd name="T8" fmla="*/ 52 w 315"/>
                  <a:gd name="T9" fmla="*/ 331 h 744"/>
                  <a:gd name="T10" fmla="*/ 56 w 315"/>
                  <a:gd name="T11" fmla="*/ 340 h 744"/>
                  <a:gd name="T12" fmla="*/ 60 w 315"/>
                  <a:gd name="T13" fmla="*/ 347 h 744"/>
                  <a:gd name="T14" fmla="*/ 64 w 315"/>
                  <a:gd name="T15" fmla="*/ 354 h 744"/>
                  <a:gd name="T16" fmla="*/ 69 w 315"/>
                  <a:gd name="T17" fmla="*/ 360 h 744"/>
                  <a:gd name="T18" fmla="*/ 74 w 315"/>
                  <a:gd name="T19" fmla="*/ 364 h 744"/>
                  <a:gd name="T20" fmla="*/ 81 w 315"/>
                  <a:gd name="T21" fmla="*/ 368 h 744"/>
                  <a:gd name="T22" fmla="*/ 89 w 315"/>
                  <a:gd name="T23" fmla="*/ 370 h 744"/>
                  <a:gd name="T24" fmla="*/ 98 w 315"/>
                  <a:gd name="T25" fmla="*/ 372 h 744"/>
                  <a:gd name="T26" fmla="*/ 109 w 315"/>
                  <a:gd name="T27" fmla="*/ 372 h 744"/>
                  <a:gd name="T28" fmla="*/ 123 w 315"/>
                  <a:gd name="T29" fmla="*/ 372 h 744"/>
                  <a:gd name="T30" fmla="*/ 139 w 315"/>
                  <a:gd name="T31" fmla="*/ 370 h 744"/>
                  <a:gd name="T32" fmla="*/ 157 w 315"/>
                  <a:gd name="T33" fmla="*/ 367 h 744"/>
                  <a:gd name="T34" fmla="*/ 138 w 315"/>
                  <a:gd name="T35" fmla="*/ 333 h 744"/>
                  <a:gd name="T36" fmla="*/ 123 w 315"/>
                  <a:gd name="T37" fmla="*/ 303 h 744"/>
                  <a:gd name="T38" fmla="*/ 112 w 315"/>
                  <a:gd name="T39" fmla="*/ 275 h 744"/>
                  <a:gd name="T40" fmla="*/ 104 w 315"/>
                  <a:gd name="T41" fmla="*/ 250 h 744"/>
                  <a:gd name="T42" fmla="*/ 100 w 315"/>
                  <a:gd name="T43" fmla="*/ 229 h 744"/>
                  <a:gd name="T44" fmla="*/ 98 w 315"/>
                  <a:gd name="T45" fmla="*/ 209 h 744"/>
                  <a:gd name="T46" fmla="*/ 98 w 315"/>
                  <a:gd name="T47" fmla="*/ 193 h 744"/>
                  <a:gd name="T48" fmla="*/ 100 w 315"/>
                  <a:gd name="T49" fmla="*/ 178 h 744"/>
                  <a:gd name="T50" fmla="*/ 103 w 315"/>
                  <a:gd name="T51" fmla="*/ 164 h 744"/>
                  <a:gd name="T52" fmla="*/ 106 w 315"/>
                  <a:gd name="T53" fmla="*/ 152 h 744"/>
                  <a:gd name="T54" fmla="*/ 110 w 315"/>
                  <a:gd name="T55" fmla="*/ 140 h 744"/>
                  <a:gd name="T56" fmla="*/ 113 w 315"/>
                  <a:gd name="T57" fmla="*/ 130 h 744"/>
                  <a:gd name="T58" fmla="*/ 116 w 315"/>
                  <a:gd name="T59" fmla="*/ 119 h 744"/>
                  <a:gd name="T60" fmla="*/ 118 w 315"/>
                  <a:gd name="T61" fmla="*/ 109 h 744"/>
                  <a:gd name="T62" fmla="*/ 119 w 315"/>
                  <a:gd name="T63" fmla="*/ 99 h 744"/>
                  <a:gd name="T64" fmla="*/ 116 w 315"/>
                  <a:gd name="T65" fmla="*/ 89 h 744"/>
                  <a:gd name="T66" fmla="*/ 109 w 315"/>
                  <a:gd name="T67" fmla="*/ 69 h 744"/>
                  <a:gd name="T68" fmla="*/ 102 w 315"/>
                  <a:gd name="T69" fmla="*/ 50 h 744"/>
                  <a:gd name="T70" fmla="*/ 94 w 315"/>
                  <a:gd name="T71" fmla="*/ 36 h 744"/>
                  <a:gd name="T72" fmla="*/ 86 w 315"/>
                  <a:gd name="T73" fmla="*/ 23 h 744"/>
                  <a:gd name="T74" fmla="*/ 79 w 315"/>
                  <a:gd name="T75" fmla="*/ 13 h 744"/>
                  <a:gd name="T76" fmla="*/ 74 w 315"/>
                  <a:gd name="T77" fmla="*/ 6 h 744"/>
                  <a:gd name="T78" fmla="*/ 70 w 315"/>
                  <a:gd name="T79" fmla="*/ 2 h 744"/>
                  <a:gd name="T80" fmla="*/ 69 w 315"/>
                  <a:gd name="T81" fmla="*/ 1 h 744"/>
                  <a:gd name="T82" fmla="*/ 46 w 315"/>
                  <a:gd name="T83" fmla="*/ 3 h 744"/>
                  <a:gd name="T84" fmla="*/ 32 w 315"/>
                  <a:gd name="T85" fmla="*/ 4 h 744"/>
                  <a:gd name="T86" fmla="*/ 24 w 315"/>
                  <a:gd name="T87" fmla="*/ 3 h 744"/>
                  <a:gd name="T88" fmla="*/ 20 w 315"/>
                  <a:gd name="T89" fmla="*/ 1 h 744"/>
                  <a:gd name="T90" fmla="*/ 19 w 315"/>
                  <a:gd name="T91" fmla="*/ 1 h 744"/>
                  <a:gd name="T92" fmla="*/ 20 w 315"/>
                  <a:gd name="T93" fmla="*/ 0 h 744"/>
                  <a:gd name="T94" fmla="*/ 18 w 315"/>
                  <a:gd name="T95" fmla="*/ 1 h 744"/>
                  <a:gd name="T96" fmla="*/ 15 w 315"/>
                  <a:gd name="T97" fmla="*/ 5 h 744"/>
                  <a:gd name="T98" fmla="*/ 6 w 315"/>
                  <a:gd name="T99" fmla="*/ 39 h 744"/>
                  <a:gd name="T100" fmla="*/ 1 w 315"/>
                  <a:gd name="T101" fmla="*/ 75 h 744"/>
                  <a:gd name="T102" fmla="*/ 0 w 315"/>
                  <a:gd name="T103" fmla="*/ 112 h 744"/>
                  <a:gd name="T104" fmla="*/ 2 w 315"/>
                  <a:gd name="T105" fmla="*/ 150 h 744"/>
                  <a:gd name="T106" fmla="*/ 6 w 315"/>
                  <a:gd name="T107" fmla="*/ 187 h 744"/>
                  <a:gd name="T108" fmla="*/ 13 w 315"/>
                  <a:gd name="T109" fmla="*/ 223 h 744"/>
                  <a:gd name="T110" fmla="*/ 23 w 315"/>
                  <a:gd name="T111" fmla="*/ 256 h 744"/>
                  <a:gd name="T112" fmla="*/ 35 w 315"/>
                  <a:gd name="T113" fmla="*/ 286 h 74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15"/>
                  <a:gd name="T172" fmla="*/ 0 h 744"/>
                  <a:gd name="T173" fmla="*/ 315 w 315"/>
                  <a:gd name="T174" fmla="*/ 744 h 74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15" h="744">
                    <a:moveTo>
                      <a:pt x="70" y="572"/>
                    </a:moveTo>
                    <a:lnTo>
                      <a:pt x="80" y="598"/>
                    </a:lnTo>
                    <a:lnTo>
                      <a:pt x="89" y="621"/>
                    </a:lnTo>
                    <a:lnTo>
                      <a:pt x="97" y="643"/>
                    </a:lnTo>
                    <a:lnTo>
                      <a:pt x="105" y="661"/>
                    </a:lnTo>
                    <a:lnTo>
                      <a:pt x="112" y="679"/>
                    </a:lnTo>
                    <a:lnTo>
                      <a:pt x="120" y="694"/>
                    </a:lnTo>
                    <a:lnTo>
                      <a:pt x="128" y="708"/>
                    </a:lnTo>
                    <a:lnTo>
                      <a:pt x="138" y="719"/>
                    </a:lnTo>
                    <a:lnTo>
                      <a:pt x="149" y="728"/>
                    </a:lnTo>
                    <a:lnTo>
                      <a:pt x="162" y="736"/>
                    </a:lnTo>
                    <a:lnTo>
                      <a:pt x="178" y="740"/>
                    </a:lnTo>
                    <a:lnTo>
                      <a:pt x="197" y="744"/>
                    </a:lnTo>
                    <a:lnTo>
                      <a:pt x="219" y="744"/>
                    </a:lnTo>
                    <a:lnTo>
                      <a:pt x="247" y="743"/>
                    </a:lnTo>
                    <a:lnTo>
                      <a:pt x="278" y="739"/>
                    </a:lnTo>
                    <a:lnTo>
                      <a:pt x="315" y="734"/>
                    </a:lnTo>
                    <a:lnTo>
                      <a:pt x="276" y="666"/>
                    </a:lnTo>
                    <a:lnTo>
                      <a:pt x="246" y="605"/>
                    </a:lnTo>
                    <a:lnTo>
                      <a:pt x="224" y="550"/>
                    </a:lnTo>
                    <a:lnTo>
                      <a:pt x="209" y="501"/>
                    </a:lnTo>
                    <a:lnTo>
                      <a:pt x="200" y="458"/>
                    </a:lnTo>
                    <a:lnTo>
                      <a:pt x="196" y="419"/>
                    </a:lnTo>
                    <a:lnTo>
                      <a:pt x="196" y="386"/>
                    </a:lnTo>
                    <a:lnTo>
                      <a:pt x="200" y="355"/>
                    </a:lnTo>
                    <a:lnTo>
                      <a:pt x="206" y="327"/>
                    </a:lnTo>
                    <a:lnTo>
                      <a:pt x="212" y="303"/>
                    </a:lnTo>
                    <a:lnTo>
                      <a:pt x="220" y="280"/>
                    </a:lnTo>
                    <a:lnTo>
                      <a:pt x="227" y="259"/>
                    </a:lnTo>
                    <a:lnTo>
                      <a:pt x="233" y="238"/>
                    </a:lnTo>
                    <a:lnTo>
                      <a:pt x="237" y="219"/>
                    </a:lnTo>
                    <a:lnTo>
                      <a:pt x="238" y="198"/>
                    </a:lnTo>
                    <a:lnTo>
                      <a:pt x="233" y="177"/>
                    </a:lnTo>
                    <a:lnTo>
                      <a:pt x="219" y="137"/>
                    </a:lnTo>
                    <a:lnTo>
                      <a:pt x="204" y="101"/>
                    </a:lnTo>
                    <a:lnTo>
                      <a:pt x="188" y="71"/>
                    </a:lnTo>
                    <a:lnTo>
                      <a:pt x="173" y="46"/>
                    </a:lnTo>
                    <a:lnTo>
                      <a:pt x="159" y="26"/>
                    </a:lnTo>
                    <a:lnTo>
                      <a:pt x="149" y="12"/>
                    </a:lnTo>
                    <a:lnTo>
                      <a:pt x="141" y="4"/>
                    </a:lnTo>
                    <a:lnTo>
                      <a:pt x="139" y="1"/>
                    </a:lnTo>
                    <a:lnTo>
                      <a:pt x="93" y="7"/>
                    </a:lnTo>
                    <a:lnTo>
                      <a:pt x="64" y="8"/>
                    </a:lnTo>
                    <a:lnTo>
                      <a:pt x="48" y="7"/>
                    </a:lnTo>
                    <a:lnTo>
                      <a:pt x="41" y="3"/>
                    </a:lnTo>
                    <a:lnTo>
                      <a:pt x="38" y="1"/>
                    </a:lnTo>
                    <a:lnTo>
                      <a:pt x="40" y="0"/>
                    </a:lnTo>
                    <a:lnTo>
                      <a:pt x="37" y="2"/>
                    </a:lnTo>
                    <a:lnTo>
                      <a:pt x="30" y="9"/>
                    </a:lnTo>
                    <a:lnTo>
                      <a:pt x="13" y="77"/>
                    </a:lnTo>
                    <a:lnTo>
                      <a:pt x="3" y="149"/>
                    </a:lnTo>
                    <a:lnTo>
                      <a:pt x="0" y="224"/>
                    </a:lnTo>
                    <a:lnTo>
                      <a:pt x="4" y="299"/>
                    </a:lnTo>
                    <a:lnTo>
                      <a:pt x="12" y="374"/>
                    </a:lnTo>
                    <a:lnTo>
                      <a:pt x="27" y="446"/>
                    </a:lnTo>
                    <a:lnTo>
                      <a:pt x="47" y="512"/>
                    </a:lnTo>
                    <a:lnTo>
                      <a:pt x="70" y="572"/>
                    </a:lnTo>
                    <a:close/>
                  </a:path>
                </a:pathLst>
              </a:custGeom>
              <a:solidFill>
                <a:srgbClr val="0F0F87"/>
              </a:solidFill>
              <a:ln w="9525">
                <a:noFill/>
                <a:round/>
                <a:headEnd/>
                <a:tailEnd/>
              </a:ln>
            </p:spPr>
            <p:txBody>
              <a:bodyPr/>
              <a:lstStyle/>
              <a:p>
                <a:endParaRPr lang="en-US" sz="1600"/>
              </a:p>
            </p:txBody>
          </p:sp>
          <p:sp>
            <p:nvSpPr>
              <p:cNvPr id="53" name="Freeform 54">
                <a:extLst>
                  <a:ext uri="{FF2B5EF4-FFF2-40B4-BE49-F238E27FC236}">
                    <a16:creationId xmlns:a16="http://schemas.microsoft.com/office/drawing/2014/main" id="{75A97F76-5CD0-4681-A764-9002EF10BDD7}"/>
                  </a:ext>
                </a:extLst>
              </p:cNvPr>
              <p:cNvSpPr>
                <a:spLocks/>
              </p:cNvSpPr>
              <p:nvPr/>
            </p:nvSpPr>
            <p:spPr bwMode="auto">
              <a:xfrm>
                <a:off x="1596" y="2421"/>
                <a:ext cx="10" cy="44"/>
              </a:xfrm>
              <a:custGeom>
                <a:avLst/>
                <a:gdLst>
                  <a:gd name="T0" fmla="*/ 7 w 22"/>
                  <a:gd name="T1" fmla="*/ 0 h 89"/>
                  <a:gd name="T2" fmla="*/ 8 w 22"/>
                  <a:gd name="T3" fmla="*/ 9 h 89"/>
                  <a:gd name="T4" fmla="*/ 10 w 22"/>
                  <a:gd name="T5" fmla="*/ 26 h 89"/>
                  <a:gd name="T6" fmla="*/ 10 w 22"/>
                  <a:gd name="T7" fmla="*/ 42 h 89"/>
                  <a:gd name="T8" fmla="*/ 5 w 22"/>
                  <a:gd name="T9" fmla="*/ 44 h 89"/>
                  <a:gd name="T10" fmla="*/ 0 w 22"/>
                  <a:gd name="T11" fmla="*/ 32 h 89"/>
                  <a:gd name="T12" fmla="*/ 1 w 22"/>
                  <a:gd name="T13" fmla="*/ 17 h 89"/>
                  <a:gd name="T14" fmla="*/ 5 w 22"/>
                  <a:gd name="T15" fmla="*/ 5 h 89"/>
                  <a:gd name="T16" fmla="*/ 7 w 22"/>
                  <a:gd name="T17" fmla="*/ 0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89"/>
                  <a:gd name="T29" fmla="*/ 22 w 22"/>
                  <a:gd name="T30" fmla="*/ 89 h 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89">
                    <a:moveTo>
                      <a:pt x="15" y="0"/>
                    </a:moveTo>
                    <a:lnTo>
                      <a:pt x="17" y="18"/>
                    </a:lnTo>
                    <a:lnTo>
                      <a:pt x="22" y="53"/>
                    </a:lnTo>
                    <a:lnTo>
                      <a:pt x="21" y="84"/>
                    </a:lnTo>
                    <a:lnTo>
                      <a:pt x="10" y="89"/>
                    </a:lnTo>
                    <a:lnTo>
                      <a:pt x="0" y="65"/>
                    </a:lnTo>
                    <a:lnTo>
                      <a:pt x="2" y="35"/>
                    </a:lnTo>
                    <a:lnTo>
                      <a:pt x="10" y="11"/>
                    </a:lnTo>
                    <a:lnTo>
                      <a:pt x="15" y="0"/>
                    </a:lnTo>
                    <a:close/>
                  </a:path>
                </a:pathLst>
              </a:custGeom>
              <a:solidFill>
                <a:srgbClr val="660000"/>
              </a:solidFill>
              <a:ln w="9525">
                <a:noFill/>
                <a:round/>
                <a:headEnd/>
                <a:tailEnd/>
              </a:ln>
            </p:spPr>
            <p:txBody>
              <a:bodyPr/>
              <a:lstStyle/>
              <a:p>
                <a:endParaRPr lang="en-US" sz="1600"/>
              </a:p>
            </p:txBody>
          </p:sp>
          <p:sp>
            <p:nvSpPr>
              <p:cNvPr id="54" name="Freeform 55">
                <a:extLst>
                  <a:ext uri="{FF2B5EF4-FFF2-40B4-BE49-F238E27FC236}">
                    <a16:creationId xmlns:a16="http://schemas.microsoft.com/office/drawing/2014/main" id="{5A8053D2-880C-47D1-923A-CCCB8996BA4C}"/>
                  </a:ext>
                </a:extLst>
              </p:cNvPr>
              <p:cNvSpPr>
                <a:spLocks/>
              </p:cNvSpPr>
              <p:nvPr/>
            </p:nvSpPr>
            <p:spPr bwMode="auto">
              <a:xfrm>
                <a:off x="1574" y="2415"/>
                <a:ext cx="30" cy="63"/>
              </a:xfrm>
              <a:custGeom>
                <a:avLst/>
                <a:gdLst>
                  <a:gd name="T0" fmla="*/ 16 w 60"/>
                  <a:gd name="T1" fmla="*/ 62 h 124"/>
                  <a:gd name="T2" fmla="*/ 19 w 60"/>
                  <a:gd name="T3" fmla="*/ 62 h 124"/>
                  <a:gd name="T4" fmla="*/ 22 w 60"/>
                  <a:gd name="T5" fmla="*/ 55 h 124"/>
                  <a:gd name="T6" fmla="*/ 23 w 60"/>
                  <a:gd name="T7" fmla="*/ 45 h 124"/>
                  <a:gd name="T8" fmla="*/ 22 w 60"/>
                  <a:gd name="T9" fmla="*/ 32 h 124"/>
                  <a:gd name="T10" fmla="*/ 24 w 60"/>
                  <a:gd name="T11" fmla="*/ 21 h 124"/>
                  <a:gd name="T12" fmla="*/ 27 w 60"/>
                  <a:gd name="T13" fmla="*/ 13 h 124"/>
                  <a:gd name="T14" fmla="*/ 29 w 60"/>
                  <a:gd name="T15" fmla="*/ 7 h 124"/>
                  <a:gd name="T16" fmla="*/ 30 w 60"/>
                  <a:gd name="T17" fmla="*/ 5 h 124"/>
                  <a:gd name="T18" fmla="*/ 22 w 60"/>
                  <a:gd name="T19" fmla="*/ 2 h 124"/>
                  <a:gd name="T20" fmla="*/ 16 w 60"/>
                  <a:gd name="T21" fmla="*/ 0 h 124"/>
                  <a:gd name="T22" fmla="*/ 11 w 60"/>
                  <a:gd name="T23" fmla="*/ 4 h 124"/>
                  <a:gd name="T24" fmla="*/ 6 w 60"/>
                  <a:gd name="T25" fmla="*/ 10 h 124"/>
                  <a:gd name="T26" fmla="*/ 3 w 60"/>
                  <a:gd name="T27" fmla="*/ 21 h 124"/>
                  <a:gd name="T28" fmla="*/ 1 w 60"/>
                  <a:gd name="T29" fmla="*/ 32 h 124"/>
                  <a:gd name="T30" fmla="*/ 0 w 60"/>
                  <a:gd name="T31" fmla="*/ 44 h 124"/>
                  <a:gd name="T32" fmla="*/ 2 w 60"/>
                  <a:gd name="T33" fmla="*/ 54 h 124"/>
                  <a:gd name="T34" fmla="*/ 6 w 60"/>
                  <a:gd name="T35" fmla="*/ 61 h 124"/>
                  <a:gd name="T36" fmla="*/ 10 w 60"/>
                  <a:gd name="T37" fmla="*/ 63 h 124"/>
                  <a:gd name="T38" fmla="*/ 12 w 60"/>
                  <a:gd name="T39" fmla="*/ 62 h 124"/>
                  <a:gd name="T40" fmla="*/ 14 w 60"/>
                  <a:gd name="T41" fmla="*/ 62 h 124"/>
                  <a:gd name="T42" fmla="*/ 16 w 60"/>
                  <a:gd name="T43" fmla="*/ 62 h 1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124"/>
                  <a:gd name="T68" fmla="*/ 60 w 60"/>
                  <a:gd name="T69" fmla="*/ 124 h 1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124">
                    <a:moveTo>
                      <a:pt x="32" y="123"/>
                    </a:moveTo>
                    <a:lnTo>
                      <a:pt x="38" y="122"/>
                    </a:lnTo>
                    <a:lnTo>
                      <a:pt x="43" y="109"/>
                    </a:lnTo>
                    <a:lnTo>
                      <a:pt x="45" y="88"/>
                    </a:lnTo>
                    <a:lnTo>
                      <a:pt x="44" y="63"/>
                    </a:lnTo>
                    <a:lnTo>
                      <a:pt x="48" y="42"/>
                    </a:lnTo>
                    <a:lnTo>
                      <a:pt x="53" y="25"/>
                    </a:lnTo>
                    <a:lnTo>
                      <a:pt x="58" y="14"/>
                    </a:lnTo>
                    <a:lnTo>
                      <a:pt x="60" y="9"/>
                    </a:lnTo>
                    <a:lnTo>
                      <a:pt x="43" y="4"/>
                    </a:lnTo>
                    <a:lnTo>
                      <a:pt x="32" y="0"/>
                    </a:lnTo>
                    <a:lnTo>
                      <a:pt x="21" y="7"/>
                    </a:lnTo>
                    <a:lnTo>
                      <a:pt x="12" y="20"/>
                    </a:lnTo>
                    <a:lnTo>
                      <a:pt x="5" y="41"/>
                    </a:lnTo>
                    <a:lnTo>
                      <a:pt x="2" y="63"/>
                    </a:lnTo>
                    <a:lnTo>
                      <a:pt x="0" y="86"/>
                    </a:lnTo>
                    <a:lnTo>
                      <a:pt x="4" y="106"/>
                    </a:lnTo>
                    <a:lnTo>
                      <a:pt x="12" y="121"/>
                    </a:lnTo>
                    <a:lnTo>
                      <a:pt x="19" y="124"/>
                    </a:lnTo>
                    <a:lnTo>
                      <a:pt x="24" y="123"/>
                    </a:lnTo>
                    <a:lnTo>
                      <a:pt x="27" y="122"/>
                    </a:lnTo>
                    <a:lnTo>
                      <a:pt x="32" y="123"/>
                    </a:lnTo>
                    <a:close/>
                  </a:path>
                </a:pathLst>
              </a:custGeom>
              <a:solidFill>
                <a:srgbClr val="660000"/>
              </a:solidFill>
              <a:ln w="9525">
                <a:noFill/>
                <a:round/>
                <a:headEnd/>
                <a:tailEnd/>
              </a:ln>
            </p:spPr>
            <p:txBody>
              <a:bodyPr/>
              <a:lstStyle/>
              <a:p>
                <a:endParaRPr lang="en-US" sz="1600"/>
              </a:p>
            </p:txBody>
          </p:sp>
          <p:sp>
            <p:nvSpPr>
              <p:cNvPr id="55" name="Freeform 56">
                <a:extLst>
                  <a:ext uri="{FF2B5EF4-FFF2-40B4-BE49-F238E27FC236}">
                    <a16:creationId xmlns:a16="http://schemas.microsoft.com/office/drawing/2014/main" id="{168F774A-C3C3-4A56-87D1-BCA07588A92C}"/>
                  </a:ext>
                </a:extLst>
              </p:cNvPr>
              <p:cNvSpPr>
                <a:spLocks/>
              </p:cNvSpPr>
              <p:nvPr/>
            </p:nvSpPr>
            <p:spPr bwMode="auto">
              <a:xfrm>
                <a:off x="1560" y="2418"/>
                <a:ext cx="26" cy="58"/>
              </a:xfrm>
              <a:custGeom>
                <a:avLst/>
                <a:gdLst>
                  <a:gd name="T0" fmla="*/ 26 w 52"/>
                  <a:gd name="T1" fmla="*/ 3 h 115"/>
                  <a:gd name="T2" fmla="*/ 13 w 52"/>
                  <a:gd name="T3" fmla="*/ 0 h 115"/>
                  <a:gd name="T4" fmla="*/ 12 w 52"/>
                  <a:gd name="T5" fmla="*/ 1 h 115"/>
                  <a:gd name="T6" fmla="*/ 10 w 52"/>
                  <a:gd name="T7" fmla="*/ 3 h 115"/>
                  <a:gd name="T8" fmla="*/ 7 w 52"/>
                  <a:gd name="T9" fmla="*/ 7 h 115"/>
                  <a:gd name="T10" fmla="*/ 4 w 52"/>
                  <a:gd name="T11" fmla="*/ 13 h 115"/>
                  <a:gd name="T12" fmla="*/ 2 w 52"/>
                  <a:gd name="T13" fmla="*/ 20 h 115"/>
                  <a:gd name="T14" fmla="*/ 0 w 52"/>
                  <a:gd name="T15" fmla="*/ 28 h 115"/>
                  <a:gd name="T16" fmla="*/ 0 w 52"/>
                  <a:gd name="T17" fmla="*/ 37 h 115"/>
                  <a:gd name="T18" fmla="*/ 2 w 52"/>
                  <a:gd name="T19" fmla="*/ 48 h 115"/>
                  <a:gd name="T20" fmla="*/ 4 w 52"/>
                  <a:gd name="T21" fmla="*/ 52 h 115"/>
                  <a:gd name="T22" fmla="*/ 6 w 52"/>
                  <a:gd name="T23" fmla="*/ 54 h 115"/>
                  <a:gd name="T24" fmla="*/ 10 w 52"/>
                  <a:gd name="T25" fmla="*/ 55 h 115"/>
                  <a:gd name="T26" fmla="*/ 12 w 52"/>
                  <a:gd name="T27" fmla="*/ 55 h 115"/>
                  <a:gd name="T28" fmla="*/ 14 w 52"/>
                  <a:gd name="T29" fmla="*/ 55 h 115"/>
                  <a:gd name="T30" fmla="*/ 16 w 52"/>
                  <a:gd name="T31" fmla="*/ 56 h 115"/>
                  <a:gd name="T32" fmla="*/ 18 w 52"/>
                  <a:gd name="T33" fmla="*/ 58 h 115"/>
                  <a:gd name="T34" fmla="*/ 20 w 52"/>
                  <a:gd name="T35" fmla="*/ 58 h 115"/>
                  <a:gd name="T36" fmla="*/ 15 w 52"/>
                  <a:gd name="T37" fmla="*/ 44 h 115"/>
                  <a:gd name="T38" fmla="*/ 17 w 52"/>
                  <a:gd name="T39" fmla="*/ 30 h 115"/>
                  <a:gd name="T40" fmla="*/ 21 w 52"/>
                  <a:gd name="T41" fmla="*/ 16 h 115"/>
                  <a:gd name="T42" fmla="*/ 26 w 52"/>
                  <a:gd name="T43" fmla="*/ 3 h 1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2"/>
                  <a:gd name="T67" fmla="*/ 0 h 115"/>
                  <a:gd name="T68" fmla="*/ 52 w 52"/>
                  <a:gd name="T69" fmla="*/ 115 h 11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2" h="115">
                    <a:moveTo>
                      <a:pt x="52" y="6"/>
                    </a:moveTo>
                    <a:lnTo>
                      <a:pt x="25" y="0"/>
                    </a:lnTo>
                    <a:lnTo>
                      <a:pt x="24" y="1"/>
                    </a:lnTo>
                    <a:lnTo>
                      <a:pt x="19" y="6"/>
                    </a:lnTo>
                    <a:lnTo>
                      <a:pt x="13" y="14"/>
                    </a:lnTo>
                    <a:lnTo>
                      <a:pt x="8" y="25"/>
                    </a:lnTo>
                    <a:lnTo>
                      <a:pt x="3" y="39"/>
                    </a:lnTo>
                    <a:lnTo>
                      <a:pt x="0" y="56"/>
                    </a:lnTo>
                    <a:lnTo>
                      <a:pt x="0" y="74"/>
                    </a:lnTo>
                    <a:lnTo>
                      <a:pt x="4" y="96"/>
                    </a:lnTo>
                    <a:lnTo>
                      <a:pt x="8" y="103"/>
                    </a:lnTo>
                    <a:lnTo>
                      <a:pt x="12" y="107"/>
                    </a:lnTo>
                    <a:lnTo>
                      <a:pt x="19" y="109"/>
                    </a:lnTo>
                    <a:lnTo>
                      <a:pt x="24" y="109"/>
                    </a:lnTo>
                    <a:lnTo>
                      <a:pt x="28" y="110"/>
                    </a:lnTo>
                    <a:lnTo>
                      <a:pt x="32" y="112"/>
                    </a:lnTo>
                    <a:lnTo>
                      <a:pt x="35" y="115"/>
                    </a:lnTo>
                    <a:lnTo>
                      <a:pt x="40" y="115"/>
                    </a:lnTo>
                    <a:lnTo>
                      <a:pt x="31" y="88"/>
                    </a:lnTo>
                    <a:lnTo>
                      <a:pt x="33" y="59"/>
                    </a:lnTo>
                    <a:lnTo>
                      <a:pt x="41" y="31"/>
                    </a:lnTo>
                    <a:lnTo>
                      <a:pt x="52" y="6"/>
                    </a:lnTo>
                    <a:close/>
                  </a:path>
                </a:pathLst>
              </a:custGeom>
              <a:solidFill>
                <a:srgbClr val="330000"/>
              </a:solidFill>
              <a:ln w="9525">
                <a:noFill/>
                <a:round/>
                <a:headEnd/>
                <a:tailEnd/>
              </a:ln>
            </p:spPr>
            <p:txBody>
              <a:bodyPr/>
              <a:lstStyle/>
              <a:p>
                <a:endParaRPr lang="en-US" sz="1600"/>
              </a:p>
            </p:txBody>
          </p:sp>
          <p:sp>
            <p:nvSpPr>
              <p:cNvPr id="56" name="Freeform 57">
                <a:extLst>
                  <a:ext uri="{FF2B5EF4-FFF2-40B4-BE49-F238E27FC236}">
                    <a16:creationId xmlns:a16="http://schemas.microsoft.com/office/drawing/2014/main" id="{8E66D8C5-669D-418E-89F3-571AD2149247}"/>
                  </a:ext>
                </a:extLst>
              </p:cNvPr>
              <p:cNvSpPr>
                <a:spLocks/>
              </p:cNvSpPr>
              <p:nvPr/>
            </p:nvSpPr>
            <p:spPr bwMode="auto">
              <a:xfrm>
                <a:off x="1578" y="2184"/>
                <a:ext cx="209" cy="248"/>
              </a:xfrm>
              <a:custGeom>
                <a:avLst/>
                <a:gdLst>
                  <a:gd name="T0" fmla="*/ 27 w 418"/>
                  <a:gd name="T1" fmla="*/ 248 h 495"/>
                  <a:gd name="T2" fmla="*/ 28 w 418"/>
                  <a:gd name="T3" fmla="*/ 246 h 495"/>
                  <a:gd name="T4" fmla="*/ 29 w 418"/>
                  <a:gd name="T5" fmla="*/ 241 h 495"/>
                  <a:gd name="T6" fmla="*/ 31 w 418"/>
                  <a:gd name="T7" fmla="*/ 234 h 495"/>
                  <a:gd name="T8" fmla="*/ 36 w 418"/>
                  <a:gd name="T9" fmla="*/ 224 h 495"/>
                  <a:gd name="T10" fmla="*/ 40 w 418"/>
                  <a:gd name="T11" fmla="*/ 212 h 495"/>
                  <a:gd name="T12" fmla="*/ 46 w 418"/>
                  <a:gd name="T13" fmla="*/ 199 h 495"/>
                  <a:gd name="T14" fmla="*/ 53 w 418"/>
                  <a:gd name="T15" fmla="*/ 184 h 495"/>
                  <a:gd name="T16" fmla="*/ 62 w 418"/>
                  <a:gd name="T17" fmla="*/ 169 h 495"/>
                  <a:gd name="T18" fmla="*/ 73 w 418"/>
                  <a:gd name="T19" fmla="*/ 154 h 495"/>
                  <a:gd name="T20" fmla="*/ 85 w 418"/>
                  <a:gd name="T21" fmla="*/ 139 h 495"/>
                  <a:gd name="T22" fmla="*/ 98 w 418"/>
                  <a:gd name="T23" fmla="*/ 124 h 495"/>
                  <a:gd name="T24" fmla="*/ 113 w 418"/>
                  <a:gd name="T25" fmla="*/ 110 h 495"/>
                  <a:gd name="T26" fmla="*/ 130 w 418"/>
                  <a:gd name="T27" fmla="*/ 97 h 495"/>
                  <a:gd name="T28" fmla="*/ 149 w 418"/>
                  <a:gd name="T29" fmla="*/ 86 h 495"/>
                  <a:gd name="T30" fmla="*/ 170 w 418"/>
                  <a:gd name="T31" fmla="*/ 77 h 495"/>
                  <a:gd name="T32" fmla="*/ 193 w 418"/>
                  <a:gd name="T33" fmla="*/ 70 h 495"/>
                  <a:gd name="T34" fmla="*/ 203 w 418"/>
                  <a:gd name="T35" fmla="*/ 65 h 495"/>
                  <a:gd name="T36" fmla="*/ 208 w 418"/>
                  <a:gd name="T37" fmla="*/ 56 h 495"/>
                  <a:gd name="T38" fmla="*/ 209 w 418"/>
                  <a:gd name="T39" fmla="*/ 45 h 495"/>
                  <a:gd name="T40" fmla="*/ 207 w 418"/>
                  <a:gd name="T41" fmla="*/ 33 h 495"/>
                  <a:gd name="T42" fmla="*/ 204 w 418"/>
                  <a:gd name="T43" fmla="*/ 21 h 495"/>
                  <a:gd name="T44" fmla="*/ 200 w 418"/>
                  <a:gd name="T45" fmla="*/ 11 h 495"/>
                  <a:gd name="T46" fmla="*/ 195 w 418"/>
                  <a:gd name="T47" fmla="*/ 4 h 495"/>
                  <a:gd name="T48" fmla="*/ 192 w 418"/>
                  <a:gd name="T49" fmla="*/ 1 h 495"/>
                  <a:gd name="T50" fmla="*/ 191 w 418"/>
                  <a:gd name="T51" fmla="*/ 0 h 495"/>
                  <a:gd name="T52" fmla="*/ 190 w 418"/>
                  <a:gd name="T53" fmla="*/ 0 h 495"/>
                  <a:gd name="T54" fmla="*/ 189 w 418"/>
                  <a:gd name="T55" fmla="*/ 1 h 495"/>
                  <a:gd name="T56" fmla="*/ 188 w 418"/>
                  <a:gd name="T57" fmla="*/ 1 h 495"/>
                  <a:gd name="T58" fmla="*/ 187 w 418"/>
                  <a:gd name="T59" fmla="*/ 1 h 495"/>
                  <a:gd name="T60" fmla="*/ 181 w 418"/>
                  <a:gd name="T61" fmla="*/ 2 h 495"/>
                  <a:gd name="T62" fmla="*/ 174 w 418"/>
                  <a:gd name="T63" fmla="*/ 4 h 495"/>
                  <a:gd name="T64" fmla="*/ 164 w 418"/>
                  <a:gd name="T65" fmla="*/ 7 h 495"/>
                  <a:gd name="T66" fmla="*/ 152 w 418"/>
                  <a:gd name="T67" fmla="*/ 12 h 495"/>
                  <a:gd name="T68" fmla="*/ 137 w 418"/>
                  <a:gd name="T69" fmla="*/ 19 h 495"/>
                  <a:gd name="T70" fmla="*/ 122 w 418"/>
                  <a:gd name="T71" fmla="*/ 27 h 495"/>
                  <a:gd name="T72" fmla="*/ 106 w 418"/>
                  <a:gd name="T73" fmla="*/ 38 h 495"/>
                  <a:gd name="T74" fmla="*/ 90 w 418"/>
                  <a:gd name="T75" fmla="*/ 52 h 495"/>
                  <a:gd name="T76" fmla="*/ 74 w 418"/>
                  <a:gd name="T77" fmla="*/ 69 h 495"/>
                  <a:gd name="T78" fmla="*/ 57 w 418"/>
                  <a:gd name="T79" fmla="*/ 89 h 495"/>
                  <a:gd name="T80" fmla="*/ 43 w 418"/>
                  <a:gd name="T81" fmla="*/ 112 h 495"/>
                  <a:gd name="T82" fmla="*/ 29 w 418"/>
                  <a:gd name="T83" fmla="*/ 139 h 495"/>
                  <a:gd name="T84" fmla="*/ 17 w 418"/>
                  <a:gd name="T85" fmla="*/ 169 h 495"/>
                  <a:gd name="T86" fmla="*/ 7 w 418"/>
                  <a:gd name="T87" fmla="*/ 205 h 495"/>
                  <a:gd name="T88" fmla="*/ 0 w 418"/>
                  <a:gd name="T89" fmla="*/ 244 h 495"/>
                  <a:gd name="T90" fmla="*/ 27 w 418"/>
                  <a:gd name="T91" fmla="*/ 248 h 4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18"/>
                  <a:gd name="T139" fmla="*/ 0 h 495"/>
                  <a:gd name="T140" fmla="*/ 418 w 418"/>
                  <a:gd name="T141" fmla="*/ 495 h 49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18" h="495">
                    <a:moveTo>
                      <a:pt x="55" y="495"/>
                    </a:moveTo>
                    <a:lnTo>
                      <a:pt x="56" y="492"/>
                    </a:lnTo>
                    <a:lnTo>
                      <a:pt x="58" y="482"/>
                    </a:lnTo>
                    <a:lnTo>
                      <a:pt x="63" y="468"/>
                    </a:lnTo>
                    <a:lnTo>
                      <a:pt x="71" y="448"/>
                    </a:lnTo>
                    <a:lnTo>
                      <a:pt x="80" y="424"/>
                    </a:lnTo>
                    <a:lnTo>
                      <a:pt x="92" y="397"/>
                    </a:lnTo>
                    <a:lnTo>
                      <a:pt x="107" y="368"/>
                    </a:lnTo>
                    <a:lnTo>
                      <a:pt x="124" y="338"/>
                    </a:lnTo>
                    <a:lnTo>
                      <a:pt x="145" y="307"/>
                    </a:lnTo>
                    <a:lnTo>
                      <a:pt x="169" y="277"/>
                    </a:lnTo>
                    <a:lnTo>
                      <a:pt x="195" y="247"/>
                    </a:lnTo>
                    <a:lnTo>
                      <a:pt x="227" y="219"/>
                    </a:lnTo>
                    <a:lnTo>
                      <a:pt x="260" y="193"/>
                    </a:lnTo>
                    <a:lnTo>
                      <a:pt x="298" y="171"/>
                    </a:lnTo>
                    <a:lnTo>
                      <a:pt x="339" y="153"/>
                    </a:lnTo>
                    <a:lnTo>
                      <a:pt x="385" y="139"/>
                    </a:lnTo>
                    <a:lnTo>
                      <a:pt x="405" y="129"/>
                    </a:lnTo>
                    <a:lnTo>
                      <a:pt x="415" y="112"/>
                    </a:lnTo>
                    <a:lnTo>
                      <a:pt x="418" y="90"/>
                    </a:lnTo>
                    <a:lnTo>
                      <a:pt x="414" y="65"/>
                    </a:lnTo>
                    <a:lnTo>
                      <a:pt x="407" y="42"/>
                    </a:lnTo>
                    <a:lnTo>
                      <a:pt x="399" y="22"/>
                    </a:lnTo>
                    <a:lnTo>
                      <a:pt x="390" y="8"/>
                    </a:lnTo>
                    <a:lnTo>
                      <a:pt x="384" y="2"/>
                    </a:lnTo>
                    <a:lnTo>
                      <a:pt x="381" y="0"/>
                    </a:lnTo>
                    <a:lnTo>
                      <a:pt x="379" y="0"/>
                    </a:lnTo>
                    <a:lnTo>
                      <a:pt x="377" y="1"/>
                    </a:lnTo>
                    <a:lnTo>
                      <a:pt x="376" y="1"/>
                    </a:lnTo>
                    <a:lnTo>
                      <a:pt x="373" y="1"/>
                    </a:lnTo>
                    <a:lnTo>
                      <a:pt x="362" y="3"/>
                    </a:lnTo>
                    <a:lnTo>
                      <a:pt x="347" y="7"/>
                    </a:lnTo>
                    <a:lnTo>
                      <a:pt x="327" y="14"/>
                    </a:lnTo>
                    <a:lnTo>
                      <a:pt x="303" y="23"/>
                    </a:lnTo>
                    <a:lnTo>
                      <a:pt x="274" y="37"/>
                    </a:lnTo>
                    <a:lnTo>
                      <a:pt x="244" y="54"/>
                    </a:lnTo>
                    <a:lnTo>
                      <a:pt x="213" y="76"/>
                    </a:lnTo>
                    <a:lnTo>
                      <a:pt x="179" y="103"/>
                    </a:lnTo>
                    <a:lnTo>
                      <a:pt x="147" y="137"/>
                    </a:lnTo>
                    <a:lnTo>
                      <a:pt x="115" y="177"/>
                    </a:lnTo>
                    <a:lnTo>
                      <a:pt x="85" y="223"/>
                    </a:lnTo>
                    <a:lnTo>
                      <a:pt x="58" y="277"/>
                    </a:lnTo>
                    <a:lnTo>
                      <a:pt x="34" y="338"/>
                    </a:lnTo>
                    <a:lnTo>
                      <a:pt x="15" y="409"/>
                    </a:lnTo>
                    <a:lnTo>
                      <a:pt x="0" y="488"/>
                    </a:lnTo>
                    <a:lnTo>
                      <a:pt x="55" y="495"/>
                    </a:lnTo>
                    <a:close/>
                  </a:path>
                </a:pathLst>
              </a:custGeom>
              <a:solidFill>
                <a:srgbClr val="0F0F87"/>
              </a:solidFill>
              <a:ln w="9525">
                <a:noFill/>
                <a:round/>
                <a:headEnd/>
                <a:tailEnd/>
              </a:ln>
            </p:spPr>
            <p:txBody>
              <a:bodyPr/>
              <a:lstStyle/>
              <a:p>
                <a:endParaRPr lang="en-US" sz="1600"/>
              </a:p>
            </p:txBody>
          </p:sp>
          <p:sp>
            <p:nvSpPr>
              <p:cNvPr id="57" name="Freeform 58">
                <a:extLst>
                  <a:ext uri="{FF2B5EF4-FFF2-40B4-BE49-F238E27FC236}">
                    <a16:creationId xmlns:a16="http://schemas.microsoft.com/office/drawing/2014/main" id="{DBF46F03-AF5B-4641-BC68-6384FB330FE1}"/>
                  </a:ext>
                </a:extLst>
              </p:cNvPr>
              <p:cNvSpPr>
                <a:spLocks/>
              </p:cNvSpPr>
              <p:nvPr/>
            </p:nvSpPr>
            <p:spPr bwMode="auto">
              <a:xfrm>
                <a:off x="1567" y="2158"/>
                <a:ext cx="223" cy="266"/>
              </a:xfrm>
              <a:custGeom>
                <a:avLst/>
                <a:gdLst>
                  <a:gd name="T0" fmla="*/ 223 w 448"/>
                  <a:gd name="T1" fmla="*/ 17 h 532"/>
                  <a:gd name="T2" fmla="*/ 220 w 448"/>
                  <a:gd name="T3" fmla="*/ 12 h 532"/>
                  <a:gd name="T4" fmla="*/ 215 w 448"/>
                  <a:gd name="T5" fmla="*/ 7 h 532"/>
                  <a:gd name="T6" fmla="*/ 208 w 448"/>
                  <a:gd name="T7" fmla="*/ 4 h 532"/>
                  <a:gd name="T8" fmla="*/ 199 w 448"/>
                  <a:gd name="T9" fmla="*/ 1 h 532"/>
                  <a:gd name="T10" fmla="*/ 190 w 448"/>
                  <a:gd name="T11" fmla="*/ 0 h 532"/>
                  <a:gd name="T12" fmla="*/ 179 w 448"/>
                  <a:gd name="T13" fmla="*/ 0 h 532"/>
                  <a:gd name="T14" fmla="*/ 167 w 448"/>
                  <a:gd name="T15" fmla="*/ 1 h 532"/>
                  <a:gd name="T16" fmla="*/ 154 w 448"/>
                  <a:gd name="T17" fmla="*/ 4 h 532"/>
                  <a:gd name="T18" fmla="*/ 141 w 448"/>
                  <a:gd name="T19" fmla="*/ 9 h 532"/>
                  <a:gd name="T20" fmla="*/ 126 w 448"/>
                  <a:gd name="T21" fmla="*/ 16 h 532"/>
                  <a:gd name="T22" fmla="*/ 112 w 448"/>
                  <a:gd name="T23" fmla="*/ 25 h 532"/>
                  <a:gd name="T24" fmla="*/ 97 w 448"/>
                  <a:gd name="T25" fmla="*/ 36 h 532"/>
                  <a:gd name="T26" fmla="*/ 82 w 448"/>
                  <a:gd name="T27" fmla="*/ 49 h 532"/>
                  <a:gd name="T28" fmla="*/ 66 w 448"/>
                  <a:gd name="T29" fmla="*/ 65 h 532"/>
                  <a:gd name="T30" fmla="*/ 51 w 448"/>
                  <a:gd name="T31" fmla="*/ 83 h 532"/>
                  <a:gd name="T32" fmla="*/ 36 w 448"/>
                  <a:gd name="T33" fmla="*/ 104 h 532"/>
                  <a:gd name="T34" fmla="*/ 29 w 448"/>
                  <a:gd name="T35" fmla="*/ 120 h 532"/>
                  <a:gd name="T36" fmla="*/ 22 w 448"/>
                  <a:gd name="T37" fmla="*/ 137 h 532"/>
                  <a:gd name="T38" fmla="*/ 16 w 448"/>
                  <a:gd name="T39" fmla="*/ 155 h 532"/>
                  <a:gd name="T40" fmla="*/ 10 w 448"/>
                  <a:gd name="T41" fmla="*/ 173 h 532"/>
                  <a:gd name="T42" fmla="*/ 6 w 448"/>
                  <a:gd name="T43" fmla="*/ 193 h 532"/>
                  <a:gd name="T44" fmla="*/ 3 w 448"/>
                  <a:gd name="T45" fmla="*/ 213 h 532"/>
                  <a:gd name="T46" fmla="*/ 1 w 448"/>
                  <a:gd name="T47" fmla="*/ 236 h 532"/>
                  <a:gd name="T48" fmla="*/ 0 w 448"/>
                  <a:gd name="T49" fmla="*/ 261 h 532"/>
                  <a:gd name="T50" fmla="*/ 20 w 448"/>
                  <a:gd name="T51" fmla="*/ 266 h 532"/>
                  <a:gd name="T52" fmla="*/ 29 w 448"/>
                  <a:gd name="T53" fmla="*/ 232 h 532"/>
                  <a:gd name="T54" fmla="*/ 37 w 448"/>
                  <a:gd name="T55" fmla="*/ 203 h 532"/>
                  <a:gd name="T56" fmla="*/ 47 w 448"/>
                  <a:gd name="T57" fmla="*/ 178 h 532"/>
                  <a:gd name="T58" fmla="*/ 57 w 448"/>
                  <a:gd name="T59" fmla="*/ 155 h 532"/>
                  <a:gd name="T60" fmla="*/ 68 w 448"/>
                  <a:gd name="T61" fmla="*/ 136 h 532"/>
                  <a:gd name="T62" fmla="*/ 79 w 448"/>
                  <a:gd name="T63" fmla="*/ 119 h 532"/>
                  <a:gd name="T64" fmla="*/ 91 w 448"/>
                  <a:gd name="T65" fmla="*/ 105 h 532"/>
                  <a:gd name="T66" fmla="*/ 104 w 448"/>
                  <a:gd name="T67" fmla="*/ 92 h 532"/>
                  <a:gd name="T68" fmla="*/ 116 w 448"/>
                  <a:gd name="T69" fmla="*/ 81 h 532"/>
                  <a:gd name="T70" fmla="*/ 130 w 448"/>
                  <a:gd name="T71" fmla="*/ 72 h 532"/>
                  <a:gd name="T72" fmla="*/ 144 w 448"/>
                  <a:gd name="T73" fmla="*/ 63 h 532"/>
                  <a:gd name="T74" fmla="*/ 158 w 448"/>
                  <a:gd name="T75" fmla="*/ 54 h 532"/>
                  <a:gd name="T76" fmla="*/ 174 w 448"/>
                  <a:gd name="T77" fmla="*/ 46 h 532"/>
                  <a:gd name="T78" fmla="*/ 190 w 448"/>
                  <a:gd name="T79" fmla="*/ 37 h 532"/>
                  <a:gd name="T80" fmla="*/ 206 w 448"/>
                  <a:gd name="T81" fmla="*/ 27 h 532"/>
                  <a:gd name="T82" fmla="*/ 223 w 448"/>
                  <a:gd name="T83" fmla="*/ 17 h 5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8"/>
                  <a:gd name="T127" fmla="*/ 0 h 532"/>
                  <a:gd name="T128" fmla="*/ 448 w 448"/>
                  <a:gd name="T129" fmla="*/ 532 h 5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8" h="532">
                    <a:moveTo>
                      <a:pt x="448" y="34"/>
                    </a:moveTo>
                    <a:lnTo>
                      <a:pt x="441" y="24"/>
                    </a:lnTo>
                    <a:lnTo>
                      <a:pt x="431" y="15"/>
                    </a:lnTo>
                    <a:lnTo>
                      <a:pt x="418" y="8"/>
                    </a:lnTo>
                    <a:lnTo>
                      <a:pt x="400" y="2"/>
                    </a:lnTo>
                    <a:lnTo>
                      <a:pt x="382" y="0"/>
                    </a:lnTo>
                    <a:lnTo>
                      <a:pt x="360" y="0"/>
                    </a:lnTo>
                    <a:lnTo>
                      <a:pt x="336" y="3"/>
                    </a:lnTo>
                    <a:lnTo>
                      <a:pt x="310" y="9"/>
                    </a:lnTo>
                    <a:lnTo>
                      <a:pt x="283" y="18"/>
                    </a:lnTo>
                    <a:lnTo>
                      <a:pt x="254" y="32"/>
                    </a:lnTo>
                    <a:lnTo>
                      <a:pt x="224" y="50"/>
                    </a:lnTo>
                    <a:lnTo>
                      <a:pt x="194" y="72"/>
                    </a:lnTo>
                    <a:lnTo>
                      <a:pt x="164" y="99"/>
                    </a:lnTo>
                    <a:lnTo>
                      <a:pt x="133" y="130"/>
                    </a:lnTo>
                    <a:lnTo>
                      <a:pt x="103" y="167"/>
                    </a:lnTo>
                    <a:lnTo>
                      <a:pt x="73" y="208"/>
                    </a:lnTo>
                    <a:lnTo>
                      <a:pt x="58" y="241"/>
                    </a:lnTo>
                    <a:lnTo>
                      <a:pt x="44" y="275"/>
                    </a:lnTo>
                    <a:lnTo>
                      <a:pt x="32" y="310"/>
                    </a:lnTo>
                    <a:lnTo>
                      <a:pt x="21" y="347"/>
                    </a:lnTo>
                    <a:lnTo>
                      <a:pt x="13" y="386"/>
                    </a:lnTo>
                    <a:lnTo>
                      <a:pt x="7" y="427"/>
                    </a:lnTo>
                    <a:lnTo>
                      <a:pt x="3" y="472"/>
                    </a:lnTo>
                    <a:lnTo>
                      <a:pt x="0" y="521"/>
                    </a:lnTo>
                    <a:lnTo>
                      <a:pt x="41" y="532"/>
                    </a:lnTo>
                    <a:lnTo>
                      <a:pt x="58" y="465"/>
                    </a:lnTo>
                    <a:lnTo>
                      <a:pt x="75" y="406"/>
                    </a:lnTo>
                    <a:lnTo>
                      <a:pt x="95" y="356"/>
                    </a:lnTo>
                    <a:lnTo>
                      <a:pt x="115" y="311"/>
                    </a:lnTo>
                    <a:lnTo>
                      <a:pt x="136" y="273"/>
                    </a:lnTo>
                    <a:lnTo>
                      <a:pt x="159" y="239"/>
                    </a:lnTo>
                    <a:lnTo>
                      <a:pt x="183" y="211"/>
                    </a:lnTo>
                    <a:lnTo>
                      <a:pt x="208" y="185"/>
                    </a:lnTo>
                    <a:lnTo>
                      <a:pt x="234" y="163"/>
                    </a:lnTo>
                    <a:lnTo>
                      <a:pt x="261" y="144"/>
                    </a:lnTo>
                    <a:lnTo>
                      <a:pt x="290" y="127"/>
                    </a:lnTo>
                    <a:lnTo>
                      <a:pt x="318" y="109"/>
                    </a:lnTo>
                    <a:lnTo>
                      <a:pt x="350" y="92"/>
                    </a:lnTo>
                    <a:lnTo>
                      <a:pt x="381" y="75"/>
                    </a:lnTo>
                    <a:lnTo>
                      <a:pt x="414" y="55"/>
                    </a:lnTo>
                    <a:lnTo>
                      <a:pt x="448" y="34"/>
                    </a:lnTo>
                    <a:close/>
                  </a:path>
                </a:pathLst>
              </a:custGeom>
              <a:solidFill>
                <a:srgbClr val="000000"/>
              </a:solidFill>
              <a:ln w="9525">
                <a:noFill/>
                <a:round/>
                <a:headEnd/>
                <a:tailEnd/>
              </a:ln>
            </p:spPr>
            <p:txBody>
              <a:bodyPr/>
              <a:lstStyle/>
              <a:p>
                <a:endParaRPr lang="en-US" sz="1600"/>
              </a:p>
            </p:txBody>
          </p:sp>
          <p:sp>
            <p:nvSpPr>
              <p:cNvPr id="58" name="Freeform 59">
                <a:extLst>
                  <a:ext uri="{FF2B5EF4-FFF2-40B4-BE49-F238E27FC236}">
                    <a16:creationId xmlns:a16="http://schemas.microsoft.com/office/drawing/2014/main" id="{5D20E626-63A5-4317-B5C4-06F9F056795E}"/>
                  </a:ext>
                </a:extLst>
              </p:cNvPr>
              <p:cNvSpPr>
                <a:spLocks/>
              </p:cNvSpPr>
              <p:nvPr/>
            </p:nvSpPr>
            <p:spPr bwMode="auto">
              <a:xfrm>
                <a:off x="1764" y="2113"/>
                <a:ext cx="53" cy="102"/>
              </a:xfrm>
              <a:custGeom>
                <a:avLst/>
                <a:gdLst>
                  <a:gd name="T0" fmla="*/ 46 w 105"/>
                  <a:gd name="T1" fmla="*/ 3 h 205"/>
                  <a:gd name="T2" fmla="*/ 13 w 105"/>
                  <a:gd name="T3" fmla="*/ 0 h 205"/>
                  <a:gd name="T4" fmla="*/ 0 w 105"/>
                  <a:gd name="T5" fmla="*/ 33 h 205"/>
                  <a:gd name="T6" fmla="*/ 53 w 105"/>
                  <a:gd name="T7" fmla="*/ 102 h 205"/>
                  <a:gd name="T8" fmla="*/ 34 w 105"/>
                  <a:gd name="T9" fmla="*/ 36 h 205"/>
                  <a:gd name="T10" fmla="*/ 46 w 105"/>
                  <a:gd name="T11" fmla="*/ 3 h 205"/>
                  <a:gd name="T12" fmla="*/ 0 60000 65536"/>
                  <a:gd name="T13" fmla="*/ 0 60000 65536"/>
                  <a:gd name="T14" fmla="*/ 0 60000 65536"/>
                  <a:gd name="T15" fmla="*/ 0 60000 65536"/>
                  <a:gd name="T16" fmla="*/ 0 60000 65536"/>
                  <a:gd name="T17" fmla="*/ 0 60000 65536"/>
                  <a:gd name="T18" fmla="*/ 0 w 105"/>
                  <a:gd name="T19" fmla="*/ 0 h 205"/>
                  <a:gd name="T20" fmla="*/ 105 w 105"/>
                  <a:gd name="T21" fmla="*/ 205 h 205"/>
                </a:gdLst>
                <a:ahLst/>
                <a:cxnLst>
                  <a:cxn ang="T12">
                    <a:pos x="T0" y="T1"/>
                  </a:cxn>
                  <a:cxn ang="T13">
                    <a:pos x="T2" y="T3"/>
                  </a:cxn>
                  <a:cxn ang="T14">
                    <a:pos x="T4" y="T5"/>
                  </a:cxn>
                  <a:cxn ang="T15">
                    <a:pos x="T6" y="T7"/>
                  </a:cxn>
                  <a:cxn ang="T16">
                    <a:pos x="T8" y="T9"/>
                  </a:cxn>
                  <a:cxn ang="T17">
                    <a:pos x="T10" y="T11"/>
                  </a:cxn>
                </a:cxnLst>
                <a:rect l="T18" t="T19" r="T20" b="T21"/>
                <a:pathLst>
                  <a:path w="105" h="205">
                    <a:moveTo>
                      <a:pt x="92" y="7"/>
                    </a:moveTo>
                    <a:lnTo>
                      <a:pt x="26" y="0"/>
                    </a:lnTo>
                    <a:lnTo>
                      <a:pt x="0" y="66"/>
                    </a:lnTo>
                    <a:lnTo>
                      <a:pt x="105" y="205"/>
                    </a:lnTo>
                    <a:lnTo>
                      <a:pt x="68" y="73"/>
                    </a:lnTo>
                    <a:lnTo>
                      <a:pt x="92" y="7"/>
                    </a:lnTo>
                    <a:close/>
                  </a:path>
                </a:pathLst>
              </a:custGeom>
              <a:solidFill>
                <a:srgbClr val="330000"/>
              </a:solidFill>
              <a:ln w="9525">
                <a:noFill/>
                <a:round/>
                <a:headEnd/>
                <a:tailEnd/>
              </a:ln>
            </p:spPr>
            <p:txBody>
              <a:bodyPr/>
              <a:lstStyle/>
              <a:p>
                <a:endParaRPr lang="en-US" sz="1600"/>
              </a:p>
            </p:txBody>
          </p:sp>
          <p:sp>
            <p:nvSpPr>
              <p:cNvPr id="59" name="Freeform 60">
                <a:extLst>
                  <a:ext uri="{FF2B5EF4-FFF2-40B4-BE49-F238E27FC236}">
                    <a16:creationId xmlns:a16="http://schemas.microsoft.com/office/drawing/2014/main" id="{D2895E2F-E51C-4B94-970D-AF7C0ED531E2}"/>
                  </a:ext>
                </a:extLst>
              </p:cNvPr>
              <p:cNvSpPr>
                <a:spLocks/>
              </p:cNvSpPr>
              <p:nvPr/>
            </p:nvSpPr>
            <p:spPr bwMode="auto">
              <a:xfrm>
                <a:off x="1753" y="2139"/>
                <a:ext cx="70" cy="87"/>
              </a:xfrm>
              <a:custGeom>
                <a:avLst/>
                <a:gdLst>
                  <a:gd name="T0" fmla="*/ 46 w 139"/>
                  <a:gd name="T1" fmla="*/ 11 h 174"/>
                  <a:gd name="T2" fmla="*/ 62 w 139"/>
                  <a:gd name="T3" fmla="*/ 72 h 174"/>
                  <a:gd name="T4" fmla="*/ 13 w 139"/>
                  <a:gd name="T5" fmla="*/ 0 h 174"/>
                  <a:gd name="T6" fmla="*/ 0 w 139"/>
                  <a:gd name="T7" fmla="*/ 15 h 174"/>
                  <a:gd name="T8" fmla="*/ 3 w 139"/>
                  <a:gd name="T9" fmla="*/ 19 h 174"/>
                  <a:gd name="T10" fmla="*/ 10 w 139"/>
                  <a:gd name="T11" fmla="*/ 27 h 174"/>
                  <a:gd name="T12" fmla="*/ 21 w 139"/>
                  <a:gd name="T13" fmla="*/ 39 h 174"/>
                  <a:gd name="T14" fmla="*/ 34 w 139"/>
                  <a:gd name="T15" fmla="*/ 52 h 174"/>
                  <a:gd name="T16" fmla="*/ 47 w 139"/>
                  <a:gd name="T17" fmla="*/ 65 h 174"/>
                  <a:gd name="T18" fmla="*/ 58 w 139"/>
                  <a:gd name="T19" fmla="*/ 77 h 174"/>
                  <a:gd name="T20" fmla="*/ 66 w 139"/>
                  <a:gd name="T21" fmla="*/ 85 h 174"/>
                  <a:gd name="T22" fmla="*/ 70 w 139"/>
                  <a:gd name="T23" fmla="*/ 87 h 174"/>
                  <a:gd name="T24" fmla="*/ 69 w 139"/>
                  <a:gd name="T25" fmla="*/ 79 h 174"/>
                  <a:gd name="T26" fmla="*/ 65 w 139"/>
                  <a:gd name="T27" fmla="*/ 60 h 174"/>
                  <a:gd name="T28" fmla="*/ 59 w 139"/>
                  <a:gd name="T29" fmla="*/ 39 h 174"/>
                  <a:gd name="T30" fmla="*/ 57 w 139"/>
                  <a:gd name="T31" fmla="*/ 22 h 174"/>
                  <a:gd name="T32" fmla="*/ 46 w 139"/>
                  <a:gd name="T33" fmla="*/ 11 h 17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9"/>
                  <a:gd name="T52" fmla="*/ 0 h 174"/>
                  <a:gd name="T53" fmla="*/ 139 w 139"/>
                  <a:gd name="T54" fmla="*/ 174 h 17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9" h="174">
                    <a:moveTo>
                      <a:pt x="92" y="22"/>
                    </a:moveTo>
                    <a:lnTo>
                      <a:pt x="124" y="144"/>
                    </a:lnTo>
                    <a:lnTo>
                      <a:pt x="26" y="0"/>
                    </a:lnTo>
                    <a:lnTo>
                      <a:pt x="0" y="31"/>
                    </a:lnTo>
                    <a:lnTo>
                      <a:pt x="5" y="37"/>
                    </a:lnTo>
                    <a:lnTo>
                      <a:pt x="20" y="54"/>
                    </a:lnTo>
                    <a:lnTo>
                      <a:pt x="42" y="77"/>
                    </a:lnTo>
                    <a:lnTo>
                      <a:pt x="68" y="104"/>
                    </a:lnTo>
                    <a:lnTo>
                      <a:pt x="93" y="130"/>
                    </a:lnTo>
                    <a:lnTo>
                      <a:pt x="116" y="153"/>
                    </a:lnTo>
                    <a:lnTo>
                      <a:pt x="132" y="169"/>
                    </a:lnTo>
                    <a:lnTo>
                      <a:pt x="139" y="174"/>
                    </a:lnTo>
                    <a:lnTo>
                      <a:pt x="137" y="157"/>
                    </a:lnTo>
                    <a:lnTo>
                      <a:pt x="129" y="120"/>
                    </a:lnTo>
                    <a:lnTo>
                      <a:pt x="118" y="77"/>
                    </a:lnTo>
                    <a:lnTo>
                      <a:pt x="114" y="45"/>
                    </a:lnTo>
                    <a:lnTo>
                      <a:pt x="92" y="22"/>
                    </a:lnTo>
                    <a:close/>
                  </a:path>
                </a:pathLst>
              </a:custGeom>
              <a:solidFill>
                <a:srgbClr val="FFFFFF"/>
              </a:solidFill>
              <a:ln w="9525">
                <a:noFill/>
                <a:round/>
                <a:headEnd/>
                <a:tailEnd/>
              </a:ln>
            </p:spPr>
            <p:txBody>
              <a:bodyPr/>
              <a:lstStyle/>
              <a:p>
                <a:endParaRPr lang="en-US" sz="1600"/>
              </a:p>
            </p:txBody>
          </p:sp>
          <p:sp>
            <p:nvSpPr>
              <p:cNvPr id="60" name="Freeform 61">
                <a:extLst>
                  <a:ext uri="{FF2B5EF4-FFF2-40B4-BE49-F238E27FC236}">
                    <a16:creationId xmlns:a16="http://schemas.microsoft.com/office/drawing/2014/main" id="{A8191663-86C9-46EE-B866-64AABD6AB10B}"/>
                  </a:ext>
                </a:extLst>
              </p:cNvPr>
              <p:cNvSpPr>
                <a:spLocks/>
              </p:cNvSpPr>
              <p:nvPr/>
            </p:nvSpPr>
            <p:spPr bwMode="auto">
              <a:xfrm>
                <a:off x="1772" y="2077"/>
                <a:ext cx="46" cy="57"/>
              </a:xfrm>
              <a:custGeom>
                <a:avLst/>
                <a:gdLst>
                  <a:gd name="T0" fmla="*/ 6 w 93"/>
                  <a:gd name="T1" fmla="*/ 0 h 112"/>
                  <a:gd name="T2" fmla="*/ 6 w 93"/>
                  <a:gd name="T3" fmla="*/ 1 h 112"/>
                  <a:gd name="T4" fmla="*/ 4 w 93"/>
                  <a:gd name="T5" fmla="*/ 3 h 112"/>
                  <a:gd name="T6" fmla="*/ 2 w 93"/>
                  <a:gd name="T7" fmla="*/ 5 h 112"/>
                  <a:gd name="T8" fmla="*/ 0 w 93"/>
                  <a:gd name="T9" fmla="*/ 8 h 112"/>
                  <a:gd name="T10" fmla="*/ 1 w 93"/>
                  <a:gd name="T11" fmla="*/ 14 h 112"/>
                  <a:gd name="T12" fmla="*/ 4 w 93"/>
                  <a:gd name="T13" fmla="*/ 26 h 112"/>
                  <a:gd name="T14" fmla="*/ 8 w 93"/>
                  <a:gd name="T15" fmla="*/ 40 h 112"/>
                  <a:gd name="T16" fmla="*/ 12 w 93"/>
                  <a:gd name="T17" fmla="*/ 47 h 112"/>
                  <a:gd name="T18" fmla="*/ 13 w 93"/>
                  <a:gd name="T19" fmla="*/ 48 h 112"/>
                  <a:gd name="T20" fmla="*/ 16 w 93"/>
                  <a:gd name="T21" fmla="*/ 49 h 112"/>
                  <a:gd name="T22" fmla="*/ 20 w 93"/>
                  <a:gd name="T23" fmla="*/ 50 h 112"/>
                  <a:gd name="T24" fmla="*/ 24 w 93"/>
                  <a:gd name="T25" fmla="*/ 52 h 112"/>
                  <a:gd name="T26" fmla="*/ 30 w 93"/>
                  <a:gd name="T27" fmla="*/ 53 h 112"/>
                  <a:gd name="T28" fmla="*/ 35 w 93"/>
                  <a:gd name="T29" fmla="*/ 55 h 112"/>
                  <a:gd name="T30" fmla="*/ 40 w 93"/>
                  <a:gd name="T31" fmla="*/ 56 h 112"/>
                  <a:gd name="T32" fmla="*/ 46 w 93"/>
                  <a:gd name="T33" fmla="*/ 57 h 112"/>
                  <a:gd name="T34" fmla="*/ 39 w 93"/>
                  <a:gd name="T35" fmla="*/ 53 h 112"/>
                  <a:gd name="T36" fmla="*/ 32 w 93"/>
                  <a:gd name="T37" fmla="*/ 47 h 112"/>
                  <a:gd name="T38" fmla="*/ 27 w 93"/>
                  <a:gd name="T39" fmla="*/ 40 h 112"/>
                  <a:gd name="T40" fmla="*/ 21 w 93"/>
                  <a:gd name="T41" fmla="*/ 33 h 112"/>
                  <a:gd name="T42" fmla="*/ 17 w 93"/>
                  <a:gd name="T43" fmla="*/ 24 h 112"/>
                  <a:gd name="T44" fmla="*/ 13 w 93"/>
                  <a:gd name="T45" fmla="*/ 16 h 112"/>
                  <a:gd name="T46" fmla="*/ 9 w 93"/>
                  <a:gd name="T47" fmla="*/ 8 h 112"/>
                  <a:gd name="T48" fmla="*/ 6 w 93"/>
                  <a:gd name="T49" fmla="*/ 0 h 1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3"/>
                  <a:gd name="T76" fmla="*/ 0 h 112"/>
                  <a:gd name="T77" fmla="*/ 93 w 93"/>
                  <a:gd name="T78" fmla="*/ 112 h 1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3" h="112">
                    <a:moveTo>
                      <a:pt x="13" y="0"/>
                    </a:moveTo>
                    <a:lnTo>
                      <a:pt x="12" y="2"/>
                    </a:lnTo>
                    <a:lnTo>
                      <a:pt x="9" y="5"/>
                    </a:lnTo>
                    <a:lnTo>
                      <a:pt x="4" y="10"/>
                    </a:lnTo>
                    <a:lnTo>
                      <a:pt x="0" y="16"/>
                    </a:lnTo>
                    <a:lnTo>
                      <a:pt x="2" y="27"/>
                    </a:lnTo>
                    <a:lnTo>
                      <a:pt x="9" y="51"/>
                    </a:lnTo>
                    <a:lnTo>
                      <a:pt x="17" y="78"/>
                    </a:lnTo>
                    <a:lnTo>
                      <a:pt x="24" y="92"/>
                    </a:lnTo>
                    <a:lnTo>
                      <a:pt x="27" y="94"/>
                    </a:lnTo>
                    <a:lnTo>
                      <a:pt x="33" y="96"/>
                    </a:lnTo>
                    <a:lnTo>
                      <a:pt x="41" y="99"/>
                    </a:lnTo>
                    <a:lnTo>
                      <a:pt x="49" y="102"/>
                    </a:lnTo>
                    <a:lnTo>
                      <a:pt x="60" y="105"/>
                    </a:lnTo>
                    <a:lnTo>
                      <a:pt x="70" y="108"/>
                    </a:lnTo>
                    <a:lnTo>
                      <a:pt x="81" y="110"/>
                    </a:lnTo>
                    <a:lnTo>
                      <a:pt x="93" y="112"/>
                    </a:lnTo>
                    <a:lnTo>
                      <a:pt x="78" y="104"/>
                    </a:lnTo>
                    <a:lnTo>
                      <a:pt x="65" y="93"/>
                    </a:lnTo>
                    <a:lnTo>
                      <a:pt x="54" y="79"/>
                    </a:lnTo>
                    <a:lnTo>
                      <a:pt x="43" y="64"/>
                    </a:lnTo>
                    <a:lnTo>
                      <a:pt x="34" y="48"/>
                    </a:lnTo>
                    <a:lnTo>
                      <a:pt x="26" y="32"/>
                    </a:lnTo>
                    <a:lnTo>
                      <a:pt x="19" y="16"/>
                    </a:lnTo>
                    <a:lnTo>
                      <a:pt x="13" y="0"/>
                    </a:lnTo>
                    <a:close/>
                  </a:path>
                </a:pathLst>
              </a:custGeom>
              <a:solidFill>
                <a:srgbClr val="330000"/>
              </a:solidFill>
              <a:ln w="9525">
                <a:noFill/>
                <a:round/>
                <a:headEnd/>
                <a:tailEnd/>
              </a:ln>
            </p:spPr>
            <p:txBody>
              <a:bodyPr/>
              <a:lstStyle/>
              <a:p>
                <a:endParaRPr lang="en-US" sz="1600"/>
              </a:p>
            </p:txBody>
          </p:sp>
          <p:sp>
            <p:nvSpPr>
              <p:cNvPr id="61" name="Freeform 62">
                <a:extLst>
                  <a:ext uri="{FF2B5EF4-FFF2-40B4-BE49-F238E27FC236}">
                    <a16:creationId xmlns:a16="http://schemas.microsoft.com/office/drawing/2014/main" id="{51BED1D5-3E10-44D0-8A9E-31F23D1215D1}"/>
                  </a:ext>
                </a:extLst>
              </p:cNvPr>
              <p:cNvSpPr>
                <a:spLocks/>
              </p:cNvSpPr>
              <p:nvPr/>
            </p:nvSpPr>
            <p:spPr bwMode="auto">
              <a:xfrm>
                <a:off x="1779" y="2073"/>
                <a:ext cx="50" cy="61"/>
              </a:xfrm>
              <a:custGeom>
                <a:avLst/>
                <a:gdLst>
                  <a:gd name="T0" fmla="*/ 27 w 102"/>
                  <a:gd name="T1" fmla="*/ 1 h 123"/>
                  <a:gd name="T2" fmla="*/ 27 w 102"/>
                  <a:gd name="T3" fmla="*/ 1 h 123"/>
                  <a:gd name="T4" fmla="*/ 25 w 102"/>
                  <a:gd name="T5" fmla="*/ 1 h 123"/>
                  <a:gd name="T6" fmla="*/ 21 w 102"/>
                  <a:gd name="T7" fmla="*/ 0 h 123"/>
                  <a:gd name="T8" fmla="*/ 17 w 102"/>
                  <a:gd name="T9" fmla="*/ 0 h 123"/>
                  <a:gd name="T10" fmla="*/ 13 w 102"/>
                  <a:gd name="T11" fmla="*/ 0 h 123"/>
                  <a:gd name="T12" fmla="*/ 8 w 102"/>
                  <a:gd name="T13" fmla="*/ 1 h 123"/>
                  <a:gd name="T14" fmla="*/ 4 w 102"/>
                  <a:gd name="T15" fmla="*/ 2 h 123"/>
                  <a:gd name="T16" fmla="*/ 0 w 102"/>
                  <a:gd name="T17" fmla="*/ 4 h 123"/>
                  <a:gd name="T18" fmla="*/ 3 w 102"/>
                  <a:gd name="T19" fmla="*/ 12 h 123"/>
                  <a:gd name="T20" fmla="*/ 6 w 102"/>
                  <a:gd name="T21" fmla="*/ 20 h 123"/>
                  <a:gd name="T22" fmla="*/ 10 w 102"/>
                  <a:gd name="T23" fmla="*/ 28 h 123"/>
                  <a:gd name="T24" fmla="*/ 14 w 102"/>
                  <a:gd name="T25" fmla="*/ 36 h 123"/>
                  <a:gd name="T26" fmla="*/ 18 w 102"/>
                  <a:gd name="T27" fmla="*/ 44 h 123"/>
                  <a:gd name="T28" fmla="*/ 24 w 102"/>
                  <a:gd name="T29" fmla="*/ 50 h 123"/>
                  <a:gd name="T30" fmla="*/ 30 w 102"/>
                  <a:gd name="T31" fmla="*/ 56 h 123"/>
                  <a:gd name="T32" fmla="*/ 37 w 102"/>
                  <a:gd name="T33" fmla="*/ 60 h 123"/>
                  <a:gd name="T34" fmla="*/ 42 w 102"/>
                  <a:gd name="T35" fmla="*/ 61 h 123"/>
                  <a:gd name="T36" fmla="*/ 47 w 102"/>
                  <a:gd name="T37" fmla="*/ 60 h 123"/>
                  <a:gd name="T38" fmla="*/ 50 w 102"/>
                  <a:gd name="T39" fmla="*/ 56 h 123"/>
                  <a:gd name="T40" fmla="*/ 50 w 102"/>
                  <a:gd name="T41" fmla="*/ 52 h 123"/>
                  <a:gd name="T42" fmla="*/ 48 w 102"/>
                  <a:gd name="T43" fmla="*/ 39 h 123"/>
                  <a:gd name="T44" fmla="*/ 45 w 102"/>
                  <a:gd name="T45" fmla="*/ 29 h 123"/>
                  <a:gd name="T46" fmla="*/ 41 w 102"/>
                  <a:gd name="T47" fmla="*/ 20 h 123"/>
                  <a:gd name="T48" fmla="*/ 37 w 102"/>
                  <a:gd name="T49" fmla="*/ 13 h 123"/>
                  <a:gd name="T50" fmla="*/ 33 w 102"/>
                  <a:gd name="T51" fmla="*/ 7 h 123"/>
                  <a:gd name="T52" fmla="*/ 30 w 102"/>
                  <a:gd name="T53" fmla="*/ 4 h 123"/>
                  <a:gd name="T54" fmla="*/ 28 w 102"/>
                  <a:gd name="T55" fmla="*/ 2 h 123"/>
                  <a:gd name="T56" fmla="*/ 27 w 102"/>
                  <a:gd name="T57" fmla="*/ 1 h 1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2"/>
                  <a:gd name="T88" fmla="*/ 0 h 123"/>
                  <a:gd name="T89" fmla="*/ 102 w 102"/>
                  <a:gd name="T90" fmla="*/ 123 h 1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2" h="123">
                    <a:moveTo>
                      <a:pt x="56" y="3"/>
                    </a:moveTo>
                    <a:lnTo>
                      <a:pt x="55" y="3"/>
                    </a:lnTo>
                    <a:lnTo>
                      <a:pt x="50" y="2"/>
                    </a:lnTo>
                    <a:lnTo>
                      <a:pt x="43" y="0"/>
                    </a:lnTo>
                    <a:lnTo>
                      <a:pt x="35" y="0"/>
                    </a:lnTo>
                    <a:lnTo>
                      <a:pt x="26" y="0"/>
                    </a:lnTo>
                    <a:lnTo>
                      <a:pt x="17" y="2"/>
                    </a:lnTo>
                    <a:lnTo>
                      <a:pt x="9" y="4"/>
                    </a:lnTo>
                    <a:lnTo>
                      <a:pt x="0" y="9"/>
                    </a:lnTo>
                    <a:lnTo>
                      <a:pt x="6" y="25"/>
                    </a:lnTo>
                    <a:lnTo>
                      <a:pt x="12" y="41"/>
                    </a:lnTo>
                    <a:lnTo>
                      <a:pt x="20" y="57"/>
                    </a:lnTo>
                    <a:lnTo>
                      <a:pt x="28" y="73"/>
                    </a:lnTo>
                    <a:lnTo>
                      <a:pt x="37" y="88"/>
                    </a:lnTo>
                    <a:lnTo>
                      <a:pt x="49" y="101"/>
                    </a:lnTo>
                    <a:lnTo>
                      <a:pt x="62" y="112"/>
                    </a:lnTo>
                    <a:lnTo>
                      <a:pt x="75" y="120"/>
                    </a:lnTo>
                    <a:lnTo>
                      <a:pt x="86" y="123"/>
                    </a:lnTo>
                    <a:lnTo>
                      <a:pt x="95" y="120"/>
                    </a:lnTo>
                    <a:lnTo>
                      <a:pt x="101" y="113"/>
                    </a:lnTo>
                    <a:lnTo>
                      <a:pt x="102" y="104"/>
                    </a:lnTo>
                    <a:lnTo>
                      <a:pt x="97" y="79"/>
                    </a:lnTo>
                    <a:lnTo>
                      <a:pt x="91" y="58"/>
                    </a:lnTo>
                    <a:lnTo>
                      <a:pt x="83" y="40"/>
                    </a:lnTo>
                    <a:lnTo>
                      <a:pt x="75" y="26"/>
                    </a:lnTo>
                    <a:lnTo>
                      <a:pt x="68" y="15"/>
                    </a:lnTo>
                    <a:lnTo>
                      <a:pt x="62" y="9"/>
                    </a:lnTo>
                    <a:lnTo>
                      <a:pt x="57" y="4"/>
                    </a:lnTo>
                    <a:lnTo>
                      <a:pt x="56" y="3"/>
                    </a:lnTo>
                    <a:close/>
                  </a:path>
                </a:pathLst>
              </a:custGeom>
              <a:solidFill>
                <a:srgbClr val="660000"/>
              </a:solidFill>
              <a:ln w="9525">
                <a:noFill/>
                <a:round/>
                <a:headEnd/>
                <a:tailEnd/>
              </a:ln>
            </p:spPr>
            <p:txBody>
              <a:bodyPr/>
              <a:lstStyle/>
              <a:p>
                <a:endParaRPr lang="en-US" sz="1600"/>
              </a:p>
            </p:txBody>
          </p:sp>
          <p:sp>
            <p:nvSpPr>
              <p:cNvPr id="62" name="Freeform 63">
                <a:extLst>
                  <a:ext uri="{FF2B5EF4-FFF2-40B4-BE49-F238E27FC236}">
                    <a16:creationId xmlns:a16="http://schemas.microsoft.com/office/drawing/2014/main" id="{F9A1A553-3027-4CCF-BAD9-E6EC27CDD6B8}"/>
                  </a:ext>
                </a:extLst>
              </p:cNvPr>
              <p:cNvSpPr>
                <a:spLocks/>
              </p:cNvSpPr>
              <p:nvPr/>
            </p:nvSpPr>
            <p:spPr bwMode="auto">
              <a:xfrm>
                <a:off x="1810" y="2095"/>
                <a:ext cx="11" cy="16"/>
              </a:xfrm>
              <a:custGeom>
                <a:avLst/>
                <a:gdLst>
                  <a:gd name="T0" fmla="*/ 0 w 22"/>
                  <a:gd name="T1" fmla="*/ 0 h 33"/>
                  <a:gd name="T2" fmla="*/ 1 w 22"/>
                  <a:gd name="T3" fmla="*/ 2 h 33"/>
                  <a:gd name="T4" fmla="*/ 6 w 22"/>
                  <a:gd name="T5" fmla="*/ 7 h 33"/>
                  <a:gd name="T6" fmla="*/ 10 w 22"/>
                  <a:gd name="T7" fmla="*/ 12 h 33"/>
                  <a:gd name="T8" fmla="*/ 11 w 22"/>
                  <a:gd name="T9" fmla="*/ 15 h 33"/>
                  <a:gd name="T10" fmla="*/ 10 w 22"/>
                  <a:gd name="T11" fmla="*/ 16 h 33"/>
                  <a:gd name="T12" fmla="*/ 9 w 22"/>
                  <a:gd name="T13" fmla="*/ 16 h 33"/>
                  <a:gd name="T14" fmla="*/ 8 w 22"/>
                  <a:gd name="T15" fmla="*/ 16 h 33"/>
                  <a:gd name="T16" fmla="*/ 7 w 22"/>
                  <a:gd name="T17" fmla="*/ 16 h 33"/>
                  <a:gd name="T18" fmla="*/ 0 w 22"/>
                  <a:gd name="T19" fmla="*/ 0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33"/>
                  <a:gd name="T32" fmla="*/ 22 w 22"/>
                  <a:gd name="T33" fmla="*/ 33 h 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33">
                    <a:moveTo>
                      <a:pt x="0" y="0"/>
                    </a:moveTo>
                    <a:lnTo>
                      <a:pt x="3" y="5"/>
                    </a:lnTo>
                    <a:lnTo>
                      <a:pt x="12" y="14"/>
                    </a:lnTo>
                    <a:lnTo>
                      <a:pt x="19" y="24"/>
                    </a:lnTo>
                    <a:lnTo>
                      <a:pt x="22" y="31"/>
                    </a:lnTo>
                    <a:lnTo>
                      <a:pt x="19" y="33"/>
                    </a:lnTo>
                    <a:lnTo>
                      <a:pt x="17" y="33"/>
                    </a:lnTo>
                    <a:lnTo>
                      <a:pt x="16" y="33"/>
                    </a:lnTo>
                    <a:lnTo>
                      <a:pt x="15" y="33"/>
                    </a:lnTo>
                    <a:lnTo>
                      <a:pt x="0" y="0"/>
                    </a:lnTo>
                    <a:close/>
                  </a:path>
                </a:pathLst>
              </a:custGeom>
              <a:solidFill>
                <a:srgbClr val="330000"/>
              </a:solidFill>
              <a:ln w="9525">
                <a:noFill/>
                <a:round/>
                <a:headEnd/>
                <a:tailEnd/>
              </a:ln>
            </p:spPr>
            <p:txBody>
              <a:bodyPr/>
              <a:lstStyle/>
              <a:p>
                <a:endParaRPr lang="en-US" sz="1600"/>
              </a:p>
            </p:txBody>
          </p:sp>
          <p:sp>
            <p:nvSpPr>
              <p:cNvPr id="63" name="Freeform 64">
                <a:extLst>
                  <a:ext uri="{FF2B5EF4-FFF2-40B4-BE49-F238E27FC236}">
                    <a16:creationId xmlns:a16="http://schemas.microsoft.com/office/drawing/2014/main" id="{2F83BE09-C334-4E95-9D05-A6D783C6415D}"/>
                  </a:ext>
                </a:extLst>
              </p:cNvPr>
              <p:cNvSpPr>
                <a:spLocks/>
              </p:cNvSpPr>
              <p:nvPr/>
            </p:nvSpPr>
            <p:spPr bwMode="auto">
              <a:xfrm>
                <a:off x="1791" y="2066"/>
                <a:ext cx="23" cy="14"/>
              </a:xfrm>
              <a:custGeom>
                <a:avLst/>
                <a:gdLst>
                  <a:gd name="T0" fmla="*/ 4 w 46"/>
                  <a:gd name="T1" fmla="*/ 0 h 28"/>
                  <a:gd name="T2" fmla="*/ 2 w 46"/>
                  <a:gd name="T3" fmla="*/ 1 h 28"/>
                  <a:gd name="T4" fmla="*/ 1 w 46"/>
                  <a:gd name="T5" fmla="*/ 2 h 28"/>
                  <a:gd name="T6" fmla="*/ 1 w 46"/>
                  <a:gd name="T7" fmla="*/ 3 h 28"/>
                  <a:gd name="T8" fmla="*/ 0 w 46"/>
                  <a:gd name="T9" fmla="*/ 3 h 28"/>
                  <a:gd name="T10" fmla="*/ 4 w 46"/>
                  <a:gd name="T11" fmla="*/ 2 h 28"/>
                  <a:gd name="T12" fmla="*/ 6 w 46"/>
                  <a:gd name="T13" fmla="*/ 2 h 28"/>
                  <a:gd name="T14" fmla="*/ 10 w 46"/>
                  <a:gd name="T15" fmla="*/ 3 h 28"/>
                  <a:gd name="T16" fmla="*/ 12 w 46"/>
                  <a:gd name="T17" fmla="*/ 5 h 28"/>
                  <a:gd name="T18" fmla="*/ 14 w 46"/>
                  <a:gd name="T19" fmla="*/ 7 h 28"/>
                  <a:gd name="T20" fmla="*/ 16 w 46"/>
                  <a:gd name="T21" fmla="*/ 10 h 28"/>
                  <a:gd name="T22" fmla="*/ 18 w 46"/>
                  <a:gd name="T23" fmla="*/ 12 h 28"/>
                  <a:gd name="T24" fmla="*/ 19 w 46"/>
                  <a:gd name="T25" fmla="*/ 14 h 28"/>
                  <a:gd name="T26" fmla="*/ 20 w 46"/>
                  <a:gd name="T27" fmla="*/ 14 h 28"/>
                  <a:gd name="T28" fmla="*/ 21 w 46"/>
                  <a:gd name="T29" fmla="*/ 13 h 28"/>
                  <a:gd name="T30" fmla="*/ 22 w 46"/>
                  <a:gd name="T31" fmla="*/ 12 h 28"/>
                  <a:gd name="T32" fmla="*/ 23 w 46"/>
                  <a:gd name="T33" fmla="*/ 11 h 28"/>
                  <a:gd name="T34" fmla="*/ 20 w 46"/>
                  <a:gd name="T35" fmla="*/ 9 h 28"/>
                  <a:gd name="T36" fmla="*/ 17 w 46"/>
                  <a:gd name="T37" fmla="*/ 6 h 28"/>
                  <a:gd name="T38" fmla="*/ 13 w 46"/>
                  <a:gd name="T39" fmla="*/ 4 h 28"/>
                  <a:gd name="T40" fmla="*/ 12 w 46"/>
                  <a:gd name="T41" fmla="*/ 2 h 28"/>
                  <a:gd name="T42" fmla="*/ 9 w 46"/>
                  <a:gd name="T43" fmla="*/ 2 h 28"/>
                  <a:gd name="T44" fmla="*/ 6 w 46"/>
                  <a:gd name="T45" fmla="*/ 1 h 28"/>
                  <a:gd name="T46" fmla="*/ 5 w 46"/>
                  <a:gd name="T47" fmla="*/ 0 h 28"/>
                  <a:gd name="T48" fmla="*/ 4 w 46"/>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28"/>
                  <a:gd name="T77" fmla="*/ 46 w 46"/>
                  <a:gd name="T78" fmla="*/ 28 h 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28">
                    <a:moveTo>
                      <a:pt x="8" y="0"/>
                    </a:moveTo>
                    <a:lnTo>
                      <a:pt x="4" y="2"/>
                    </a:lnTo>
                    <a:lnTo>
                      <a:pt x="2" y="4"/>
                    </a:lnTo>
                    <a:lnTo>
                      <a:pt x="1" y="5"/>
                    </a:lnTo>
                    <a:lnTo>
                      <a:pt x="0" y="5"/>
                    </a:lnTo>
                    <a:lnTo>
                      <a:pt x="8" y="3"/>
                    </a:lnTo>
                    <a:lnTo>
                      <a:pt x="13" y="4"/>
                    </a:lnTo>
                    <a:lnTo>
                      <a:pt x="19" y="6"/>
                    </a:lnTo>
                    <a:lnTo>
                      <a:pt x="24" y="10"/>
                    </a:lnTo>
                    <a:lnTo>
                      <a:pt x="28" y="14"/>
                    </a:lnTo>
                    <a:lnTo>
                      <a:pt x="32" y="19"/>
                    </a:lnTo>
                    <a:lnTo>
                      <a:pt x="35" y="24"/>
                    </a:lnTo>
                    <a:lnTo>
                      <a:pt x="38" y="28"/>
                    </a:lnTo>
                    <a:lnTo>
                      <a:pt x="40" y="27"/>
                    </a:lnTo>
                    <a:lnTo>
                      <a:pt x="42" y="26"/>
                    </a:lnTo>
                    <a:lnTo>
                      <a:pt x="43" y="24"/>
                    </a:lnTo>
                    <a:lnTo>
                      <a:pt x="46" y="22"/>
                    </a:lnTo>
                    <a:lnTo>
                      <a:pt x="39" y="17"/>
                    </a:lnTo>
                    <a:lnTo>
                      <a:pt x="33" y="11"/>
                    </a:lnTo>
                    <a:lnTo>
                      <a:pt x="27" y="7"/>
                    </a:lnTo>
                    <a:lnTo>
                      <a:pt x="23" y="4"/>
                    </a:lnTo>
                    <a:lnTo>
                      <a:pt x="18" y="3"/>
                    </a:lnTo>
                    <a:lnTo>
                      <a:pt x="13" y="2"/>
                    </a:lnTo>
                    <a:lnTo>
                      <a:pt x="10" y="0"/>
                    </a:lnTo>
                    <a:lnTo>
                      <a:pt x="8" y="0"/>
                    </a:lnTo>
                    <a:close/>
                  </a:path>
                </a:pathLst>
              </a:custGeom>
              <a:solidFill>
                <a:srgbClr val="191919"/>
              </a:solidFill>
              <a:ln w="9525">
                <a:noFill/>
                <a:round/>
                <a:headEnd/>
                <a:tailEnd/>
              </a:ln>
            </p:spPr>
            <p:txBody>
              <a:bodyPr/>
              <a:lstStyle/>
              <a:p>
                <a:endParaRPr lang="en-US" sz="1600"/>
              </a:p>
            </p:txBody>
          </p:sp>
          <p:sp>
            <p:nvSpPr>
              <p:cNvPr id="64" name="Freeform 65">
                <a:extLst>
                  <a:ext uri="{FF2B5EF4-FFF2-40B4-BE49-F238E27FC236}">
                    <a16:creationId xmlns:a16="http://schemas.microsoft.com/office/drawing/2014/main" id="{3F25D89A-FB39-4DA0-BF04-EE32C506C407}"/>
                  </a:ext>
                </a:extLst>
              </p:cNvPr>
              <p:cNvSpPr>
                <a:spLocks/>
              </p:cNvSpPr>
              <p:nvPr/>
            </p:nvSpPr>
            <p:spPr bwMode="auto">
              <a:xfrm>
                <a:off x="1795" y="2065"/>
                <a:ext cx="19" cy="12"/>
              </a:xfrm>
              <a:custGeom>
                <a:avLst/>
                <a:gdLst>
                  <a:gd name="T0" fmla="*/ 0 w 39"/>
                  <a:gd name="T1" fmla="*/ 1 h 23"/>
                  <a:gd name="T2" fmla="*/ 1 w 39"/>
                  <a:gd name="T3" fmla="*/ 1 h 23"/>
                  <a:gd name="T4" fmla="*/ 2 w 39"/>
                  <a:gd name="T5" fmla="*/ 2 h 23"/>
                  <a:gd name="T6" fmla="*/ 5 w 39"/>
                  <a:gd name="T7" fmla="*/ 2 h 23"/>
                  <a:gd name="T8" fmla="*/ 7 w 39"/>
                  <a:gd name="T9" fmla="*/ 3 h 23"/>
                  <a:gd name="T10" fmla="*/ 9 w 39"/>
                  <a:gd name="T11" fmla="*/ 4 h 23"/>
                  <a:gd name="T12" fmla="*/ 12 w 39"/>
                  <a:gd name="T13" fmla="*/ 6 h 23"/>
                  <a:gd name="T14" fmla="*/ 15 w 39"/>
                  <a:gd name="T15" fmla="*/ 9 h 23"/>
                  <a:gd name="T16" fmla="*/ 19 w 39"/>
                  <a:gd name="T17" fmla="*/ 12 h 23"/>
                  <a:gd name="T18" fmla="*/ 19 w 39"/>
                  <a:gd name="T19" fmla="*/ 12 h 23"/>
                  <a:gd name="T20" fmla="*/ 19 w 39"/>
                  <a:gd name="T21" fmla="*/ 12 h 23"/>
                  <a:gd name="T22" fmla="*/ 19 w 39"/>
                  <a:gd name="T23" fmla="*/ 12 h 23"/>
                  <a:gd name="T24" fmla="*/ 19 w 39"/>
                  <a:gd name="T25" fmla="*/ 11 h 23"/>
                  <a:gd name="T26" fmla="*/ 16 w 39"/>
                  <a:gd name="T27" fmla="*/ 7 h 23"/>
                  <a:gd name="T28" fmla="*/ 13 w 39"/>
                  <a:gd name="T29" fmla="*/ 4 h 23"/>
                  <a:gd name="T30" fmla="*/ 11 w 39"/>
                  <a:gd name="T31" fmla="*/ 3 h 23"/>
                  <a:gd name="T32" fmla="*/ 8 w 39"/>
                  <a:gd name="T33" fmla="*/ 2 h 23"/>
                  <a:gd name="T34" fmla="*/ 6 w 39"/>
                  <a:gd name="T35" fmla="*/ 1 h 23"/>
                  <a:gd name="T36" fmla="*/ 4 w 39"/>
                  <a:gd name="T37" fmla="*/ 0 h 23"/>
                  <a:gd name="T38" fmla="*/ 1 w 39"/>
                  <a:gd name="T39" fmla="*/ 0 h 23"/>
                  <a:gd name="T40" fmla="*/ 0 w 39"/>
                  <a:gd name="T41" fmla="*/ 1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23"/>
                  <a:gd name="T65" fmla="*/ 39 w 39"/>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23">
                    <a:moveTo>
                      <a:pt x="0" y="1"/>
                    </a:moveTo>
                    <a:lnTo>
                      <a:pt x="2" y="1"/>
                    </a:lnTo>
                    <a:lnTo>
                      <a:pt x="5" y="3"/>
                    </a:lnTo>
                    <a:lnTo>
                      <a:pt x="10" y="4"/>
                    </a:lnTo>
                    <a:lnTo>
                      <a:pt x="15" y="5"/>
                    </a:lnTo>
                    <a:lnTo>
                      <a:pt x="19" y="8"/>
                    </a:lnTo>
                    <a:lnTo>
                      <a:pt x="25" y="12"/>
                    </a:lnTo>
                    <a:lnTo>
                      <a:pt x="31" y="18"/>
                    </a:lnTo>
                    <a:lnTo>
                      <a:pt x="38" y="23"/>
                    </a:lnTo>
                    <a:lnTo>
                      <a:pt x="39" y="23"/>
                    </a:lnTo>
                    <a:lnTo>
                      <a:pt x="39" y="22"/>
                    </a:lnTo>
                    <a:lnTo>
                      <a:pt x="33" y="14"/>
                    </a:lnTo>
                    <a:lnTo>
                      <a:pt x="27" y="8"/>
                    </a:lnTo>
                    <a:lnTo>
                      <a:pt x="23" y="5"/>
                    </a:lnTo>
                    <a:lnTo>
                      <a:pt x="17" y="3"/>
                    </a:lnTo>
                    <a:lnTo>
                      <a:pt x="12" y="1"/>
                    </a:lnTo>
                    <a:lnTo>
                      <a:pt x="8" y="0"/>
                    </a:lnTo>
                    <a:lnTo>
                      <a:pt x="3" y="0"/>
                    </a:lnTo>
                    <a:lnTo>
                      <a:pt x="0" y="1"/>
                    </a:lnTo>
                    <a:close/>
                  </a:path>
                </a:pathLst>
              </a:custGeom>
              <a:solidFill>
                <a:srgbClr val="191919"/>
              </a:solidFill>
              <a:ln w="9525">
                <a:noFill/>
                <a:round/>
                <a:headEnd/>
                <a:tailEnd/>
              </a:ln>
            </p:spPr>
            <p:txBody>
              <a:bodyPr/>
              <a:lstStyle/>
              <a:p>
                <a:endParaRPr lang="en-US" sz="1600"/>
              </a:p>
            </p:txBody>
          </p:sp>
          <p:sp>
            <p:nvSpPr>
              <p:cNvPr id="65" name="Freeform 66">
                <a:extLst>
                  <a:ext uri="{FF2B5EF4-FFF2-40B4-BE49-F238E27FC236}">
                    <a16:creationId xmlns:a16="http://schemas.microsoft.com/office/drawing/2014/main" id="{B2D2D5A0-5CDF-48D4-BF66-AC480A9F50B0}"/>
                  </a:ext>
                </a:extLst>
              </p:cNvPr>
              <p:cNvSpPr>
                <a:spLocks/>
              </p:cNvSpPr>
              <p:nvPr/>
            </p:nvSpPr>
            <p:spPr bwMode="auto">
              <a:xfrm>
                <a:off x="1762" y="2069"/>
                <a:ext cx="25" cy="65"/>
              </a:xfrm>
              <a:custGeom>
                <a:avLst/>
                <a:gdLst>
                  <a:gd name="T0" fmla="*/ 22 w 51"/>
                  <a:gd name="T1" fmla="*/ 0 h 132"/>
                  <a:gd name="T2" fmla="*/ 12 w 51"/>
                  <a:gd name="T3" fmla="*/ 7 h 132"/>
                  <a:gd name="T4" fmla="*/ 5 w 51"/>
                  <a:gd name="T5" fmla="*/ 14 h 132"/>
                  <a:gd name="T6" fmla="*/ 1 w 51"/>
                  <a:gd name="T7" fmla="*/ 22 h 132"/>
                  <a:gd name="T8" fmla="*/ 0 w 51"/>
                  <a:gd name="T9" fmla="*/ 31 h 132"/>
                  <a:gd name="T10" fmla="*/ 0 w 51"/>
                  <a:gd name="T11" fmla="*/ 39 h 132"/>
                  <a:gd name="T12" fmla="*/ 1 w 51"/>
                  <a:gd name="T13" fmla="*/ 46 h 132"/>
                  <a:gd name="T14" fmla="*/ 3 w 51"/>
                  <a:gd name="T15" fmla="*/ 53 h 132"/>
                  <a:gd name="T16" fmla="*/ 6 w 51"/>
                  <a:gd name="T17" fmla="*/ 59 h 132"/>
                  <a:gd name="T18" fmla="*/ 8 w 51"/>
                  <a:gd name="T19" fmla="*/ 59 h 132"/>
                  <a:gd name="T20" fmla="*/ 10 w 51"/>
                  <a:gd name="T21" fmla="*/ 60 h 132"/>
                  <a:gd name="T22" fmla="*/ 12 w 51"/>
                  <a:gd name="T23" fmla="*/ 61 h 132"/>
                  <a:gd name="T24" fmla="*/ 15 w 51"/>
                  <a:gd name="T25" fmla="*/ 62 h 132"/>
                  <a:gd name="T26" fmla="*/ 18 w 51"/>
                  <a:gd name="T27" fmla="*/ 63 h 132"/>
                  <a:gd name="T28" fmla="*/ 20 w 51"/>
                  <a:gd name="T29" fmla="*/ 64 h 132"/>
                  <a:gd name="T30" fmla="*/ 23 w 51"/>
                  <a:gd name="T31" fmla="*/ 64 h 132"/>
                  <a:gd name="T32" fmla="*/ 25 w 51"/>
                  <a:gd name="T33" fmla="*/ 65 h 132"/>
                  <a:gd name="T34" fmla="*/ 12 w 51"/>
                  <a:gd name="T35" fmla="*/ 53 h 132"/>
                  <a:gd name="T36" fmla="*/ 5 w 51"/>
                  <a:gd name="T37" fmla="*/ 41 h 132"/>
                  <a:gd name="T38" fmla="*/ 4 w 51"/>
                  <a:gd name="T39" fmla="*/ 30 h 132"/>
                  <a:gd name="T40" fmla="*/ 6 w 51"/>
                  <a:gd name="T41" fmla="*/ 21 h 132"/>
                  <a:gd name="T42" fmla="*/ 11 w 51"/>
                  <a:gd name="T43" fmla="*/ 12 h 132"/>
                  <a:gd name="T44" fmla="*/ 16 w 51"/>
                  <a:gd name="T45" fmla="*/ 6 h 132"/>
                  <a:gd name="T46" fmla="*/ 21 w 51"/>
                  <a:gd name="T47" fmla="*/ 2 h 132"/>
                  <a:gd name="T48" fmla="*/ 22 w 51"/>
                  <a:gd name="T49" fmla="*/ 0 h 1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1"/>
                  <a:gd name="T76" fmla="*/ 0 h 132"/>
                  <a:gd name="T77" fmla="*/ 51 w 51"/>
                  <a:gd name="T78" fmla="*/ 132 h 1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1" h="132">
                    <a:moveTo>
                      <a:pt x="45" y="0"/>
                    </a:moveTo>
                    <a:lnTo>
                      <a:pt x="24" y="14"/>
                    </a:lnTo>
                    <a:lnTo>
                      <a:pt x="10" y="29"/>
                    </a:lnTo>
                    <a:lnTo>
                      <a:pt x="2" y="45"/>
                    </a:lnTo>
                    <a:lnTo>
                      <a:pt x="0" y="62"/>
                    </a:lnTo>
                    <a:lnTo>
                      <a:pt x="0" y="79"/>
                    </a:lnTo>
                    <a:lnTo>
                      <a:pt x="2" y="94"/>
                    </a:lnTo>
                    <a:lnTo>
                      <a:pt x="7" y="107"/>
                    </a:lnTo>
                    <a:lnTo>
                      <a:pt x="13" y="119"/>
                    </a:lnTo>
                    <a:lnTo>
                      <a:pt x="17" y="120"/>
                    </a:lnTo>
                    <a:lnTo>
                      <a:pt x="21" y="122"/>
                    </a:lnTo>
                    <a:lnTo>
                      <a:pt x="25" y="123"/>
                    </a:lnTo>
                    <a:lnTo>
                      <a:pt x="30" y="126"/>
                    </a:lnTo>
                    <a:lnTo>
                      <a:pt x="36" y="127"/>
                    </a:lnTo>
                    <a:lnTo>
                      <a:pt x="40" y="129"/>
                    </a:lnTo>
                    <a:lnTo>
                      <a:pt x="46" y="130"/>
                    </a:lnTo>
                    <a:lnTo>
                      <a:pt x="51" y="132"/>
                    </a:lnTo>
                    <a:lnTo>
                      <a:pt x="24" y="107"/>
                    </a:lnTo>
                    <a:lnTo>
                      <a:pt x="10" y="84"/>
                    </a:lnTo>
                    <a:lnTo>
                      <a:pt x="8" y="61"/>
                    </a:lnTo>
                    <a:lnTo>
                      <a:pt x="13" y="42"/>
                    </a:lnTo>
                    <a:lnTo>
                      <a:pt x="22" y="24"/>
                    </a:lnTo>
                    <a:lnTo>
                      <a:pt x="32" y="12"/>
                    </a:lnTo>
                    <a:lnTo>
                      <a:pt x="42" y="4"/>
                    </a:lnTo>
                    <a:lnTo>
                      <a:pt x="45" y="0"/>
                    </a:lnTo>
                    <a:close/>
                  </a:path>
                </a:pathLst>
              </a:custGeom>
              <a:solidFill>
                <a:srgbClr val="191919"/>
              </a:solidFill>
              <a:ln w="9525">
                <a:noFill/>
                <a:round/>
                <a:headEnd/>
                <a:tailEnd/>
              </a:ln>
            </p:spPr>
            <p:txBody>
              <a:bodyPr/>
              <a:lstStyle/>
              <a:p>
                <a:endParaRPr lang="en-US" sz="1600"/>
              </a:p>
            </p:txBody>
          </p:sp>
          <p:sp>
            <p:nvSpPr>
              <p:cNvPr id="66" name="Freeform 67">
                <a:extLst>
                  <a:ext uri="{FF2B5EF4-FFF2-40B4-BE49-F238E27FC236}">
                    <a16:creationId xmlns:a16="http://schemas.microsoft.com/office/drawing/2014/main" id="{67252704-EDBC-4087-A4D9-0B1142A64F56}"/>
                  </a:ext>
                </a:extLst>
              </p:cNvPr>
              <p:cNvSpPr>
                <a:spLocks/>
              </p:cNvSpPr>
              <p:nvPr/>
            </p:nvSpPr>
            <p:spPr bwMode="auto">
              <a:xfrm>
                <a:off x="1741" y="2061"/>
                <a:ext cx="76" cy="74"/>
              </a:xfrm>
              <a:custGeom>
                <a:avLst/>
                <a:gdLst>
                  <a:gd name="T0" fmla="*/ 55 w 151"/>
                  <a:gd name="T1" fmla="*/ 4 h 149"/>
                  <a:gd name="T2" fmla="*/ 60 w 151"/>
                  <a:gd name="T3" fmla="*/ 4 h 149"/>
                  <a:gd name="T4" fmla="*/ 65 w 151"/>
                  <a:gd name="T5" fmla="*/ 6 h 149"/>
                  <a:gd name="T6" fmla="*/ 70 w 151"/>
                  <a:gd name="T7" fmla="*/ 11 h 149"/>
                  <a:gd name="T8" fmla="*/ 74 w 151"/>
                  <a:gd name="T9" fmla="*/ 14 h 149"/>
                  <a:gd name="T10" fmla="*/ 75 w 151"/>
                  <a:gd name="T11" fmla="*/ 13 h 149"/>
                  <a:gd name="T12" fmla="*/ 73 w 151"/>
                  <a:gd name="T13" fmla="*/ 10 h 149"/>
                  <a:gd name="T14" fmla="*/ 68 w 151"/>
                  <a:gd name="T15" fmla="*/ 4 h 149"/>
                  <a:gd name="T16" fmla="*/ 61 w 151"/>
                  <a:gd name="T17" fmla="*/ 0 h 149"/>
                  <a:gd name="T18" fmla="*/ 51 w 151"/>
                  <a:gd name="T19" fmla="*/ 1 h 149"/>
                  <a:gd name="T20" fmla="*/ 46 w 151"/>
                  <a:gd name="T21" fmla="*/ 4 h 149"/>
                  <a:gd name="T22" fmla="*/ 38 w 151"/>
                  <a:gd name="T23" fmla="*/ 3 h 149"/>
                  <a:gd name="T24" fmla="*/ 27 w 151"/>
                  <a:gd name="T25" fmla="*/ 3 h 149"/>
                  <a:gd name="T26" fmla="*/ 15 w 151"/>
                  <a:gd name="T27" fmla="*/ 6 h 149"/>
                  <a:gd name="T28" fmla="*/ 4 w 151"/>
                  <a:gd name="T29" fmla="*/ 18 h 149"/>
                  <a:gd name="T30" fmla="*/ 0 w 151"/>
                  <a:gd name="T31" fmla="*/ 32 h 149"/>
                  <a:gd name="T32" fmla="*/ 5 w 151"/>
                  <a:gd name="T33" fmla="*/ 25 h 149"/>
                  <a:gd name="T34" fmla="*/ 17 w 151"/>
                  <a:gd name="T35" fmla="*/ 11 h 149"/>
                  <a:gd name="T36" fmla="*/ 31 w 151"/>
                  <a:gd name="T37" fmla="*/ 6 h 149"/>
                  <a:gd name="T38" fmla="*/ 41 w 151"/>
                  <a:gd name="T39" fmla="*/ 6 h 149"/>
                  <a:gd name="T40" fmla="*/ 29 w 151"/>
                  <a:gd name="T41" fmla="*/ 8 h 149"/>
                  <a:gd name="T42" fmla="*/ 14 w 151"/>
                  <a:gd name="T43" fmla="*/ 18 h 149"/>
                  <a:gd name="T44" fmla="*/ 8 w 151"/>
                  <a:gd name="T45" fmla="*/ 34 h 149"/>
                  <a:gd name="T46" fmla="*/ 8 w 151"/>
                  <a:gd name="T47" fmla="*/ 49 h 149"/>
                  <a:gd name="T48" fmla="*/ 13 w 151"/>
                  <a:gd name="T49" fmla="*/ 59 h 149"/>
                  <a:gd name="T50" fmla="*/ 19 w 151"/>
                  <a:gd name="T51" fmla="*/ 63 h 149"/>
                  <a:gd name="T52" fmla="*/ 21 w 151"/>
                  <a:gd name="T53" fmla="*/ 64 h 149"/>
                  <a:gd name="T54" fmla="*/ 24 w 151"/>
                  <a:gd name="T55" fmla="*/ 66 h 149"/>
                  <a:gd name="T56" fmla="*/ 24 w 151"/>
                  <a:gd name="T57" fmla="*/ 61 h 149"/>
                  <a:gd name="T58" fmla="*/ 21 w 151"/>
                  <a:gd name="T59" fmla="*/ 47 h 149"/>
                  <a:gd name="T60" fmla="*/ 22 w 151"/>
                  <a:gd name="T61" fmla="*/ 30 h 149"/>
                  <a:gd name="T62" fmla="*/ 33 w 151"/>
                  <a:gd name="T63" fmla="*/ 14 h 149"/>
                  <a:gd name="T64" fmla="*/ 42 w 151"/>
                  <a:gd name="T65" fmla="*/ 9 h 149"/>
                  <a:gd name="T66" fmla="*/ 32 w 151"/>
                  <a:gd name="T67" fmla="*/ 19 h 149"/>
                  <a:gd name="T68" fmla="*/ 25 w 151"/>
                  <a:gd name="T69" fmla="*/ 38 h 149"/>
                  <a:gd name="T70" fmla="*/ 33 w 151"/>
                  <a:gd name="T71" fmla="*/ 61 h 149"/>
                  <a:gd name="T72" fmla="*/ 50 w 151"/>
                  <a:gd name="T73" fmla="*/ 74 h 149"/>
                  <a:gd name="T74" fmla="*/ 57 w 151"/>
                  <a:gd name="T75" fmla="*/ 74 h 149"/>
                  <a:gd name="T76" fmla="*/ 59 w 151"/>
                  <a:gd name="T77" fmla="*/ 73 h 149"/>
                  <a:gd name="T78" fmla="*/ 48 w 151"/>
                  <a:gd name="T79" fmla="*/ 63 h 149"/>
                  <a:gd name="T80" fmla="*/ 38 w 151"/>
                  <a:gd name="T81" fmla="*/ 48 h 149"/>
                  <a:gd name="T82" fmla="*/ 38 w 151"/>
                  <a:gd name="T83" fmla="*/ 29 h 149"/>
                  <a:gd name="T84" fmla="*/ 46 w 151"/>
                  <a:gd name="T85" fmla="*/ 24 h 149"/>
                  <a:gd name="T86" fmla="*/ 49 w 151"/>
                  <a:gd name="T87" fmla="*/ 24 h 149"/>
                  <a:gd name="T88" fmla="*/ 54 w 151"/>
                  <a:gd name="T89" fmla="*/ 23 h 149"/>
                  <a:gd name="T90" fmla="*/ 58 w 151"/>
                  <a:gd name="T91" fmla="*/ 22 h 149"/>
                  <a:gd name="T92" fmla="*/ 63 w 151"/>
                  <a:gd name="T93" fmla="*/ 21 h 149"/>
                  <a:gd name="T94" fmla="*/ 69 w 151"/>
                  <a:gd name="T95" fmla="*/ 18 h 149"/>
                  <a:gd name="T96" fmla="*/ 66 w 151"/>
                  <a:gd name="T97" fmla="*/ 14 h 149"/>
                  <a:gd name="T98" fmla="*/ 62 w 151"/>
                  <a:gd name="T99" fmla="*/ 9 h 149"/>
                  <a:gd name="T100" fmla="*/ 56 w 151"/>
                  <a:gd name="T101" fmla="*/ 6 h 149"/>
                  <a:gd name="T102" fmla="*/ 50 w 151"/>
                  <a:gd name="T103" fmla="*/ 7 h 149"/>
                  <a:gd name="T104" fmla="*/ 51 w 151"/>
                  <a:gd name="T105" fmla="*/ 6 h 149"/>
                  <a:gd name="T106" fmla="*/ 54 w 151"/>
                  <a:gd name="T107" fmla="*/ 4 h 14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1"/>
                  <a:gd name="T163" fmla="*/ 0 h 149"/>
                  <a:gd name="T164" fmla="*/ 151 w 151"/>
                  <a:gd name="T165" fmla="*/ 149 h 14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1" h="149">
                    <a:moveTo>
                      <a:pt x="107" y="9"/>
                    </a:moveTo>
                    <a:lnTo>
                      <a:pt x="110" y="8"/>
                    </a:lnTo>
                    <a:lnTo>
                      <a:pt x="115" y="8"/>
                    </a:lnTo>
                    <a:lnTo>
                      <a:pt x="119" y="9"/>
                    </a:lnTo>
                    <a:lnTo>
                      <a:pt x="124" y="11"/>
                    </a:lnTo>
                    <a:lnTo>
                      <a:pt x="130" y="13"/>
                    </a:lnTo>
                    <a:lnTo>
                      <a:pt x="134" y="16"/>
                    </a:lnTo>
                    <a:lnTo>
                      <a:pt x="140" y="22"/>
                    </a:lnTo>
                    <a:lnTo>
                      <a:pt x="146" y="30"/>
                    </a:lnTo>
                    <a:lnTo>
                      <a:pt x="147" y="29"/>
                    </a:lnTo>
                    <a:lnTo>
                      <a:pt x="148" y="28"/>
                    </a:lnTo>
                    <a:lnTo>
                      <a:pt x="149" y="27"/>
                    </a:lnTo>
                    <a:lnTo>
                      <a:pt x="151" y="26"/>
                    </a:lnTo>
                    <a:lnTo>
                      <a:pt x="146" y="20"/>
                    </a:lnTo>
                    <a:lnTo>
                      <a:pt x="141" y="14"/>
                    </a:lnTo>
                    <a:lnTo>
                      <a:pt x="136" y="8"/>
                    </a:lnTo>
                    <a:lnTo>
                      <a:pt x="129" y="4"/>
                    </a:lnTo>
                    <a:lnTo>
                      <a:pt x="121" y="0"/>
                    </a:lnTo>
                    <a:lnTo>
                      <a:pt x="111" y="0"/>
                    </a:lnTo>
                    <a:lnTo>
                      <a:pt x="102" y="3"/>
                    </a:lnTo>
                    <a:lnTo>
                      <a:pt x="93" y="8"/>
                    </a:lnTo>
                    <a:lnTo>
                      <a:pt x="91" y="8"/>
                    </a:lnTo>
                    <a:lnTo>
                      <a:pt x="85" y="7"/>
                    </a:lnTo>
                    <a:lnTo>
                      <a:pt x="76" y="6"/>
                    </a:lnTo>
                    <a:lnTo>
                      <a:pt x="64" y="5"/>
                    </a:lnTo>
                    <a:lnTo>
                      <a:pt x="53" y="6"/>
                    </a:lnTo>
                    <a:lnTo>
                      <a:pt x="40" y="8"/>
                    </a:lnTo>
                    <a:lnTo>
                      <a:pt x="30" y="13"/>
                    </a:lnTo>
                    <a:lnTo>
                      <a:pt x="20" y="20"/>
                    </a:lnTo>
                    <a:lnTo>
                      <a:pt x="8" y="36"/>
                    </a:lnTo>
                    <a:lnTo>
                      <a:pt x="2" y="50"/>
                    </a:lnTo>
                    <a:lnTo>
                      <a:pt x="0" y="64"/>
                    </a:lnTo>
                    <a:lnTo>
                      <a:pt x="1" y="75"/>
                    </a:lnTo>
                    <a:lnTo>
                      <a:pt x="9" y="51"/>
                    </a:lnTo>
                    <a:lnTo>
                      <a:pt x="21" y="34"/>
                    </a:lnTo>
                    <a:lnTo>
                      <a:pt x="34" y="22"/>
                    </a:lnTo>
                    <a:lnTo>
                      <a:pt x="49" y="15"/>
                    </a:lnTo>
                    <a:lnTo>
                      <a:pt x="62" y="13"/>
                    </a:lnTo>
                    <a:lnTo>
                      <a:pt x="73" y="12"/>
                    </a:lnTo>
                    <a:lnTo>
                      <a:pt x="81" y="13"/>
                    </a:lnTo>
                    <a:lnTo>
                      <a:pt x="84" y="13"/>
                    </a:lnTo>
                    <a:lnTo>
                      <a:pt x="58" y="16"/>
                    </a:lnTo>
                    <a:lnTo>
                      <a:pt x="40" y="26"/>
                    </a:lnTo>
                    <a:lnTo>
                      <a:pt x="27" y="37"/>
                    </a:lnTo>
                    <a:lnTo>
                      <a:pt x="19" y="52"/>
                    </a:lnTo>
                    <a:lnTo>
                      <a:pt x="16" y="68"/>
                    </a:lnTo>
                    <a:lnTo>
                      <a:pt x="15" y="84"/>
                    </a:lnTo>
                    <a:lnTo>
                      <a:pt x="16" y="98"/>
                    </a:lnTo>
                    <a:lnTo>
                      <a:pt x="17" y="110"/>
                    </a:lnTo>
                    <a:lnTo>
                      <a:pt x="25" y="118"/>
                    </a:lnTo>
                    <a:lnTo>
                      <a:pt x="32" y="124"/>
                    </a:lnTo>
                    <a:lnTo>
                      <a:pt x="38" y="127"/>
                    </a:lnTo>
                    <a:lnTo>
                      <a:pt x="40" y="128"/>
                    </a:lnTo>
                    <a:lnTo>
                      <a:pt x="41" y="128"/>
                    </a:lnTo>
                    <a:lnTo>
                      <a:pt x="43" y="129"/>
                    </a:lnTo>
                    <a:lnTo>
                      <a:pt x="48" y="132"/>
                    </a:lnTo>
                    <a:lnTo>
                      <a:pt x="54" y="134"/>
                    </a:lnTo>
                    <a:lnTo>
                      <a:pt x="48" y="122"/>
                    </a:lnTo>
                    <a:lnTo>
                      <a:pt x="43" y="109"/>
                    </a:lnTo>
                    <a:lnTo>
                      <a:pt x="41" y="94"/>
                    </a:lnTo>
                    <a:lnTo>
                      <a:pt x="41" y="77"/>
                    </a:lnTo>
                    <a:lnTo>
                      <a:pt x="43" y="60"/>
                    </a:lnTo>
                    <a:lnTo>
                      <a:pt x="51" y="44"/>
                    </a:lnTo>
                    <a:lnTo>
                      <a:pt x="65" y="29"/>
                    </a:lnTo>
                    <a:lnTo>
                      <a:pt x="86" y="15"/>
                    </a:lnTo>
                    <a:lnTo>
                      <a:pt x="83" y="19"/>
                    </a:lnTo>
                    <a:lnTo>
                      <a:pt x="73" y="27"/>
                    </a:lnTo>
                    <a:lnTo>
                      <a:pt x="63" y="39"/>
                    </a:lnTo>
                    <a:lnTo>
                      <a:pt x="54" y="57"/>
                    </a:lnTo>
                    <a:lnTo>
                      <a:pt x="49" y="76"/>
                    </a:lnTo>
                    <a:lnTo>
                      <a:pt x="51" y="99"/>
                    </a:lnTo>
                    <a:lnTo>
                      <a:pt x="65" y="122"/>
                    </a:lnTo>
                    <a:lnTo>
                      <a:pt x="92" y="147"/>
                    </a:lnTo>
                    <a:lnTo>
                      <a:pt x="100" y="148"/>
                    </a:lnTo>
                    <a:lnTo>
                      <a:pt x="107" y="149"/>
                    </a:lnTo>
                    <a:lnTo>
                      <a:pt x="114" y="149"/>
                    </a:lnTo>
                    <a:lnTo>
                      <a:pt x="121" y="149"/>
                    </a:lnTo>
                    <a:lnTo>
                      <a:pt x="117" y="147"/>
                    </a:lnTo>
                    <a:lnTo>
                      <a:pt x="108" y="138"/>
                    </a:lnTo>
                    <a:lnTo>
                      <a:pt x="96" y="127"/>
                    </a:lnTo>
                    <a:lnTo>
                      <a:pt x="85" y="112"/>
                    </a:lnTo>
                    <a:lnTo>
                      <a:pt x="76" y="96"/>
                    </a:lnTo>
                    <a:lnTo>
                      <a:pt x="71" y="77"/>
                    </a:lnTo>
                    <a:lnTo>
                      <a:pt x="76" y="59"/>
                    </a:lnTo>
                    <a:lnTo>
                      <a:pt x="89" y="41"/>
                    </a:lnTo>
                    <a:lnTo>
                      <a:pt x="91" y="49"/>
                    </a:lnTo>
                    <a:lnTo>
                      <a:pt x="94" y="49"/>
                    </a:lnTo>
                    <a:lnTo>
                      <a:pt x="98" y="49"/>
                    </a:lnTo>
                    <a:lnTo>
                      <a:pt x="102" y="49"/>
                    </a:lnTo>
                    <a:lnTo>
                      <a:pt x="107" y="47"/>
                    </a:lnTo>
                    <a:lnTo>
                      <a:pt x="104" y="29"/>
                    </a:lnTo>
                    <a:lnTo>
                      <a:pt x="116" y="45"/>
                    </a:lnTo>
                    <a:lnTo>
                      <a:pt x="122" y="44"/>
                    </a:lnTo>
                    <a:lnTo>
                      <a:pt x="126" y="43"/>
                    </a:lnTo>
                    <a:lnTo>
                      <a:pt x="132" y="41"/>
                    </a:lnTo>
                    <a:lnTo>
                      <a:pt x="137" y="37"/>
                    </a:lnTo>
                    <a:lnTo>
                      <a:pt x="134" y="33"/>
                    </a:lnTo>
                    <a:lnTo>
                      <a:pt x="131" y="28"/>
                    </a:lnTo>
                    <a:lnTo>
                      <a:pt x="127" y="23"/>
                    </a:lnTo>
                    <a:lnTo>
                      <a:pt x="123" y="19"/>
                    </a:lnTo>
                    <a:lnTo>
                      <a:pt x="118" y="15"/>
                    </a:lnTo>
                    <a:lnTo>
                      <a:pt x="112" y="13"/>
                    </a:lnTo>
                    <a:lnTo>
                      <a:pt x="107" y="12"/>
                    </a:lnTo>
                    <a:lnTo>
                      <a:pt x="99" y="14"/>
                    </a:lnTo>
                    <a:lnTo>
                      <a:pt x="101" y="12"/>
                    </a:lnTo>
                    <a:lnTo>
                      <a:pt x="103" y="11"/>
                    </a:lnTo>
                    <a:lnTo>
                      <a:pt x="107" y="9"/>
                    </a:lnTo>
                    <a:close/>
                  </a:path>
                </a:pathLst>
              </a:custGeom>
              <a:solidFill>
                <a:srgbClr val="000000"/>
              </a:solidFill>
              <a:ln w="9525">
                <a:noFill/>
                <a:round/>
                <a:headEnd/>
                <a:tailEnd/>
              </a:ln>
            </p:spPr>
            <p:txBody>
              <a:bodyPr/>
              <a:lstStyle/>
              <a:p>
                <a:endParaRPr lang="en-US" sz="1600"/>
              </a:p>
            </p:txBody>
          </p:sp>
          <p:sp>
            <p:nvSpPr>
              <p:cNvPr id="67" name="Freeform 68">
                <a:extLst>
                  <a:ext uri="{FF2B5EF4-FFF2-40B4-BE49-F238E27FC236}">
                    <a16:creationId xmlns:a16="http://schemas.microsoft.com/office/drawing/2014/main" id="{B5D1E969-5E68-47CB-A0B7-01C595D215E8}"/>
                  </a:ext>
                </a:extLst>
              </p:cNvPr>
              <p:cNvSpPr>
                <a:spLocks/>
              </p:cNvSpPr>
              <p:nvPr/>
            </p:nvSpPr>
            <p:spPr bwMode="auto">
              <a:xfrm>
                <a:off x="1742" y="2067"/>
                <a:ext cx="41" cy="49"/>
              </a:xfrm>
              <a:custGeom>
                <a:avLst/>
                <a:gdLst>
                  <a:gd name="T0" fmla="*/ 41 w 83"/>
                  <a:gd name="T1" fmla="*/ 1 h 98"/>
                  <a:gd name="T2" fmla="*/ 40 w 83"/>
                  <a:gd name="T3" fmla="*/ 1 h 98"/>
                  <a:gd name="T4" fmla="*/ 36 w 83"/>
                  <a:gd name="T5" fmla="*/ 0 h 98"/>
                  <a:gd name="T6" fmla="*/ 30 w 83"/>
                  <a:gd name="T7" fmla="*/ 1 h 98"/>
                  <a:gd name="T8" fmla="*/ 24 w 83"/>
                  <a:gd name="T9" fmla="*/ 2 h 98"/>
                  <a:gd name="T10" fmla="*/ 16 w 83"/>
                  <a:gd name="T11" fmla="*/ 5 h 98"/>
                  <a:gd name="T12" fmla="*/ 10 w 83"/>
                  <a:gd name="T13" fmla="*/ 11 h 98"/>
                  <a:gd name="T14" fmla="*/ 4 w 83"/>
                  <a:gd name="T15" fmla="*/ 20 h 98"/>
                  <a:gd name="T16" fmla="*/ 0 w 83"/>
                  <a:gd name="T17" fmla="*/ 31 h 98"/>
                  <a:gd name="T18" fmla="*/ 1 w 83"/>
                  <a:gd name="T19" fmla="*/ 37 h 98"/>
                  <a:gd name="T20" fmla="*/ 3 w 83"/>
                  <a:gd name="T21" fmla="*/ 42 h 98"/>
                  <a:gd name="T22" fmla="*/ 5 w 83"/>
                  <a:gd name="T23" fmla="*/ 46 h 98"/>
                  <a:gd name="T24" fmla="*/ 8 w 83"/>
                  <a:gd name="T25" fmla="*/ 49 h 98"/>
                  <a:gd name="T26" fmla="*/ 7 w 83"/>
                  <a:gd name="T27" fmla="*/ 43 h 98"/>
                  <a:gd name="T28" fmla="*/ 7 w 83"/>
                  <a:gd name="T29" fmla="*/ 36 h 98"/>
                  <a:gd name="T30" fmla="*/ 7 w 83"/>
                  <a:gd name="T31" fmla="*/ 28 h 98"/>
                  <a:gd name="T32" fmla="*/ 9 w 83"/>
                  <a:gd name="T33" fmla="*/ 20 h 98"/>
                  <a:gd name="T34" fmla="*/ 13 w 83"/>
                  <a:gd name="T35" fmla="*/ 12 h 98"/>
                  <a:gd name="T36" fmla="*/ 19 w 83"/>
                  <a:gd name="T37" fmla="*/ 7 h 98"/>
                  <a:gd name="T38" fmla="*/ 28 w 83"/>
                  <a:gd name="T39" fmla="*/ 2 h 98"/>
                  <a:gd name="T40" fmla="*/ 41 w 83"/>
                  <a:gd name="T41" fmla="*/ 1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
                  <a:gd name="T64" fmla="*/ 0 h 98"/>
                  <a:gd name="T65" fmla="*/ 83 w 83"/>
                  <a:gd name="T66" fmla="*/ 98 h 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 h="98">
                    <a:moveTo>
                      <a:pt x="83" y="1"/>
                    </a:moveTo>
                    <a:lnTo>
                      <a:pt x="80" y="1"/>
                    </a:lnTo>
                    <a:lnTo>
                      <a:pt x="72" y="0"/>
                    </a:lnTo>
                    <a:lnTo>
                      <a:pt x="61" y="1"/>
                    </a:lnTo>
                    <a:lnTo>
                      <a:pt x="48" y="3"/>
                    </a:lnTo>
                    <a:lnTo>
                      <a:pt x="33" y="10"/>
                    </a:lnTo>
                    <a:lnTo>
                      <a:pt x="20" y="22"/>
                    </a:lnTo>
                    <a:lnTo>
                      <a:pt x="8" y="39"/>
                    </a:lnTo>
                    <a:lnTo>
                      <a:pt x="0" y="63"/>
                    </a:lnTo>
                    <a:lnTo>
                      <a:pt x="2" y="73"/>
                    </a:lnTo>
                    <a:lnTo>
                      <a:pt x="6" y="83"/>
                    </a:lnTo>
                    <a:lnTo>
                      <a:pt x="10" y="91"/>
                    </a:lnTo>
                    <a:lnTo>
                      <a:pt x="16" y="98"/>
                    </a:lnTo>
                    <a:lnTo>
                      <a:pt x="15" y="86"/>
                    </a:lnTo>
                    <a:lnTo>
                      <a:pt x="14" y="72"/>
                    </a:lnTo>
                    <a:lnTo>
                      <a:pt x="15" y="56"/>
                    </a:lnTo>
                    <a:lnTo>
                      <a:pt x="18" y="40"/>
                    </a:lnTo>
                    <a:lnTo>
                      <a:pt x="26" y="25"/>
                    </a:lnTo>
                    <a:lnTo>
                      <a:pt x="39" y="14"/>
                    </a:lnTo>
                    <a:lnTo>
                      <a:pt x="57" y="4"/>
                    </a:lnTo>
                    <a:lnTo>
                      <a:pt x="83" y="1"/>
                    </a:lnTo>
                    <a:close/>
                  </a:path>
                </a:pathLst>
              </a:custGeom>
              <a:solidFill>
                <a:srgbClr val="191919"/>
              </a:solidFill>
              <a:ln w="9525">
                <a:noFill/>
                <a:round/>
                <a:headEnd/>
                <a:tailEnd/>
              </a:ln>
            </p:spPr>
            <p:txBody>
              <a:bodyPr/>
              <a:lstStyle/>
              <a:p>
                <a:endParaRPr lang="en-US" sz="1600"/>
              </a:p>
            </p:txBody>
          </p:sp>
          <p:sp>
            <p:nvSpPr>
              <p:cNvPr id="68" name="Freeform 69">
                <a:extLst>
                  <a:ext uri="{FF2B5EF4-FFF2-40B4-BE49-F238E27FC236}">
                    <a16:creationId xmlns:a16="http://schemas.microsoft.com/office/drawing/2014/main" id="{E88842B9-E871-421F-A7C0-CE46983A9454}"/>
                  </a:ext>
                </a:extLst>
              </p:cNvPr>
              <p:cNvSpPr>
                <a:spLocks/>
              </p:cNvSpPr>
              <p:nvPr/>
            </p:nvSpPr>
            <p:spPr bwMode="auto">
              <a:xfrm>
                <a:off x="1773" y="2103"/>
                <a:ext cx="12" cy="15"/>
              </a:xfrm>
              <a:custGeom>
                <a:avLst/>
                <a:gdLst>
                  <a:gd name="T0" fmla="*/ 11 w 24"/>
                  <a:gd name="T1" fmla="*/ 14 h 29"/>
                  <a:gd name="T2" fmla="*/ 12 w 24"/>
                  <a:gd name="T3" fmla="*/ 13 h 29"/>
                  <a:gd name="T4" fmla="*/ 12 w 24"/>
                  <a:gd name="T5" fmla="*/ 10 h 29"/>
                  <a:gd name="T6" fmla="*/ 12 w 24"/>
                  <a:gd name="T7" fmla="*/ 7 h 29"/>
                  <a:gd name="T8" fmla="*/ 11 w 24"/>
                  <a:gd name="T9" fmla="*/ 4 h 29"/>
                  <a:gd name="T10" fmla="*/ 9 w 24"/>
                  <a:gd name="T11" fmla="*/ 2 h 29"/>
                  <a:gd name="T12" fmla="*/ 6 w 24"/>
                  <a:gd name="T13" fmla="*/ 1 h 29"/>
                  <a:gd name="T14" fmla="*/ 4 w 24"/>
                  <a:gd name="T15" fmla="*/ 0 h 29"/>
                  <a:gd name="T16" fmla="*/ 3 w 24"/>
                  <a:gd name="T17" fmla="*/ 1 h 29"/>
                  <a:gd name="T18" fmla="*/ 1 w 24"/>
                  <a:gd name="T19" fmla="*/ 2 h 29"/>
                  <a:gd name="T20" fmla="*/ 0 w 24"/>
                  <a:gd name="T21" fmla="*/ 4 h 29"/>
                  <a:gd name="T22" fmla="*/ 1 w 24"/>
                  <a:gd name="T23" fmla="*/ 7 h 29"/>
                  <a:gd name="T24" fmla="*/ 2 w 24"/>
                  <a:gd name="T25" fmla="*/ 10 h 29"/>
                  <a:gd name="T26" fmla="*/ 3 w 24"/>
                  <a:gd name="T27" fmla="*/ 13 h 29"/>
                  <a:gd name="T28" fmla="*/ 6 w 24"/>
                  <a:gd name="T29" fmla="*/ 14 h 29"/>
                  <a:gd name="T30" fmla="*/ 9 w 24"/>
                  <a:gd name="T31" fmla="*/ 15 h 29"/>
                  <a:gd name="T32" fmla="*/ 11 w 24"/>
                  <a:gd name="T33" fmla="*/ 14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29"/>
                  <a:gd name="T53" fmla="*/ 24 w 24"/>
                  <a:gd name="T54" fmla="*/ 29 h 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29">
                    <a:moveTo>
                      <a:pt x="21" y="28"/>
                    </a:moveTo>
                    <a:lnTo>
                      <a:pt x="23" y="25"/>
                    </a:lnTo>
                    <a:lnTo>
                      <a:pt x="24" y="20"/>
                    </a:lnTo>
                    <a:lnTo>
                      <a:pt x="23" y="14"/>
                    </a:lnTo>
                    <a:lnTo>
                      <a:pt x="21" y="8"/>
                    </a:lnTo>
                    <a:lnTo>
                      <a:pt x="17" y="4"/>
                    </a:lnTo>
                    <a:lnTo>
                      <a:pt x="13" y="1"/>
                    </a:lnTo>
                    <a:lnTo>
                      <a:pt x="8" y="0"/>
                    </a:lnTo>
                    <a:lnTo>
                      <a:pt x="5" y="1"/>
                    </a:lnTo>
                    <a:lnTo>
                      <a:pt x="1" y="4"/>
                    </a:lnTo>
                    <a:lnTo>
                      <a:pt x="0" y="8"/>
                    </a:lnTo>
                    <a:lnTo>
                      <a:pt x="1" y="14"/>
                    </a:lnTo>
                    <a:lnTo>
                      <a:pt x="3" y="20"/>
                    </a:lnTo>
                    <a:lnTo>
                      <a:pt x="7" y="25"/>
                    </a:lnTo>
                    <a:lnTo>
                      <a:pt x="13" y="27"/>
                    </a:lnTo>
                    <a:lnTo>
                      <a:pt x="17" y="29"/>
                    </a:lnTo>
                    <a:lnTo>
                      <a:pt x="21" y="28"/>
                    </a:lnTo>
                    <a:close/>
                  </a:path>
                </a:pathLst>
              </a:custGeom>
              <a:solidFill>
                <a:srgbClr val="330000"/>
              </a:solidFill>
              <a:ln w="9525">
                <a:noFill/>
                <a:round/>
                <a:headEnd/>
                <a:tailEnd/>
              </a:ln>
            </p:spPr>
            <p:txBody>
              <a:bodyPr/>
              <a:lstStyle/>
              <a:p>
                <a:endParaRPr lang="en-US" sz="1600"/>
              </a:p>
            </p:txBody>
          </p:sp>
          <p:sp>
            <p:nvSpPr>
              <p:cNvPr id="69" name="Freeform 70">
                <a:extLst>
                  <a:ext uri="{FF2B5EF4-FFF2-40B4-BE49-F238E27FC236}">
                    <a16:creationId xmlns:a16="http://schemas.microsoft.com/office/drawing/2014/main" id="{0F76BAE5-3426-4C02-9AEE-8229B2FD1915}"/>
                  </a:ext>
                </a:extLst>
              </p:cNvPr>
              <p:cNvSpPr>
                <a:spLocks/>
              </p:cNvSpPr>
              <p:nvPr/>
            </p:nvSpPr>
            <p:spPr bwMode="auto">
              <a:xfrm>
                <a:off x="2272" y="2615"/>
                <a:ext cx="141" cy="352"/>
              </a:xfrm>
              <a:custGeom>
                <a:avLst/>
                <a:gdLst>
                  <a:gd name="T0" fmla="*/ 136 w 281"/>
                  <a:gd name="T1" fmla="*/ 196 h 702"/>
                  <a:gd name="T2" fmla="*/ 140 w 281"/>
                  <a:gd name="T3" fmla="*/ 165 h 702"/>
                  <a:gd name="T4" fmla="*/ 141 w 281"/>
                  <a:gd name="T5" fmla="*/ 135 h 702"/>
                  <a:gd name="T6" fmla="*/ 141 w 281"/>
                  <a:gd name="T7" fmla="*/ 108 h 702"/>
                  <a:gd name="T8" fmla="*/ 138 w 281"/>
                  <a:gd name="T9" fmla="*/ 82 h 702"/>
                  <a:gd name="T10" fmla="*/ 135 w 281"/>
                  <a:gd name="T11" fmla="*/ 59 h 702"/>
                  <a:gd name="T12" fmla="*/ 130 w 281"/>
                  <a:gd name="T13" fmla="*/ 39 h 702"/>
                  <a:gd name="T14" fmla="*/ 124 w 281"/>
                  <a:gd name="T15" fmla="*/ 21 h 702"/>
                  <a:gd name="T16" fmla="*/ 117 w 281"/>
                  <a:gd name="T17" fmla="*/ 6 h 702"/>
                  <a:gd name="T18" fmla="*/ 110 w 281"/>
                  <a:gd name="T19" fmla="*/ 6 h 702"/>
                  <a:gd name="T20" fmla="*/ 100 w 281"/>
                  <a:gd name="T21" fmla="*/ 5 h 702"/>
                  <a:gd name="T22" fmla="*/ 90 w 281"/>
                  <a:gd name="T23" fmla="*/ 4 h 702"/>
                  <a:gd name="T24" fmla="*/ 80 w 281"/>
                  <a:gd name="T25" fmla="*/ 3 h 702"/>
                  <a:gd name="T26" fmla="*/ 68 w 281"/>
                  <a:gd name="T27" fmla="*/ 2 h 702"/>
                  <a:gd name="T28" fmla="*/ 57 w 281"/>
                  <a:gd name="T29" fmla="*/ 1 h 702"/>
                  <a:gd name="T30" fmla="*/ 46 w 281"/>
                  <a:gd name="T31" fmla="*/ 0 h 702"/>
                  <a:gd name="T32" fmla="*/ 35 w 281"/>
                  <a:gd name="T33" fmla="*/ 0 h 702"/>
                  <a:gd name="T34" fmla="*/ 26 w 281"/>
                  <a:gd name="T35" fmla="*/ 1 h 702"/>
                  <a:gd name="T36" fmla="*/ 17 w 281"/>
                  <a:gd name="T37" fmla="*/ 2 h 702"/>
                  <a:gd name="T38" fmla="*/ 10 w 281"/>
                  <a:gd name="T39" fmla="*/ 3 h 702"/>
                  <a:gd name="T40" fmla="*/ 5 w 281"/>
                  <a:gd name="T41" fmla="*/ 7 h 702"/>
                  <a:gd name="T42" fmla="*/ 1 w 281"/>
                  <a:gd name="T43" fmla="*/ 12 h 702"/>
                  <a:gd name="T44" fmla="*/ 0 w 281"/>
                  <a:gd name="T45" fmla="*/ 17 h 702"/>
                  <a:gd name="T46" fmla="*/ 2 w 281"/>
                  <a:gd name="T47" fmla="*/ 25 h 702"/>
                  <a:gd name="T48" fmla="*/ 7 w 281"/>
                  <a:gd name="T49" fmla="*/ 34 h 702"/>
                  <a:gd name="T50" fmla="*/ 31 w 281"/>
                  <a:gd name="T51" fmla="*/ 81 h 702"/>
                  <a:gd name="T52" fmla="*/ 49 w 281"/>
                  <a:gd name="T53" fmla="*/ 131 h 702"/>
                  <a:gd name="T54" fmla="*/ 61 w 281"/>
                  <a:gd name="T55" fmla="*/ 184 h 702"/>
                  <a:gd name="T56" fmla="*/ 68 w 281"/>
                  <a:gd name="T57" fmla="*/ 233 h 702"/>
                  <a:gd name="T58" fmla="*/ 72 w 281"/>
                  <a:gd name="T59" fmla="*/ 277 h 702"/>
                  <a:gd name="T60" fmla="*/ 74 w 281"/>
                  <a:gd name="T61" fmla="*/ 313 h 702"/>
                  <a:gd name="T62" fmla="*/ 74 w 281"/>
                  <a:gd name="T63" fmla="*/ 336 h 702"/>
                  <a:gd name="T64" fmla="*/ 74 w 281"/>
                  <a:gd name="T65" fmla="*/ 345 h 702"/>
                  <a:gd name="T66" fmla="*/ 86 w 281"/>
                  <a:gd name="T67" fmla="*/ 352 h 702"/>
                  <a:gd name="T68" fmla="*/ 96 w 281"/>
                  <a:gd name="T69" fmla="*/ 332 h 702"/>
                  <a:gd name="T70" fmla="*/ 104 w 281"/>
                  <a:gd name="T71" fmla="*/ 312 h 702"/>
                  <a:gd name="T72" fmla="*/ 112 w 281"/>
                  <a:gd name="T73" fmla="*/ 292 h 702"/>
                  <a:gd name="T74" fmla="*/ 118 w 281"/>
                  <a:gd name="T75" fmla="*/ 272 h 702"/>
                  <a:gd name="T76" fmla="*/ 124 w 281"/>
                  <a:gd name="T77" fmla="*/ 253 h 702"/>
                  <a:gd name="T78" fmla="*/ 129 w 281"/>
                  <a:gd name="T79" fmla="*/ 234 h 702"/>
                  <a:gd name="T80" fmla="*/ 133 w 281"/>
                  <a:gd name="T81" fmla="*/ 215 h 702"/>
                  <a:gd name="T82" fmla="*/ 136 w 281"/>
                  <a:gd name="T83" fmla="*/ 196 h 7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1"/>
                  <a:gd name="T127" fmla="*/ 0 h 702"/>
                  <a:gd name="T128" fmla="*/ 281 w 281"/>
                  <a:gd name="T129" fmla="*/ 702 h 7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1" h="702">
                    <a:moveTo>
                      <a:pt x="272" y="390"/>
                    </a:moveTo>
                    <a:lnTo>
                      <a:pt x="279" y="329"/>
                    </a:lnTo>
                    <a:lnTo>
                      <a:pt x="281" y="270"/>
                    </a:lnTo>
                    <a:lnTo>
                      <a:pt x="281" y="215"/>
                    </a:lnTo>
                    <a:lnTo>
                      <a:pt x="276" y="164"/>
                    </a:lnTo>
                    <a:lnTo>
                      <a:pt x="269" y="118"/>
                    </a:lnTo>
                    <a:lnTo>
                      <a:pt x="259" y="77"/>
                    </a:lnTo>
                    <a:lnTo>
                      <a:pt x="248" y="41"/>
                    </a:lnTo>
                    <a:lnTo>
                      <a:pt x="234" y="12"/>
                    </a:lnTo>
                    <a:lnTo>
                      <a:pt x="219" y="11"/>
                    </a:lnTo>
                    <a:lnTo>
                      <a:pt x="200" y="10"/>
                    </a:lnTo>
                    <a:lnTo>
                      <a:pt x="180" y="8"/>
                    </a:lnTo>
                    <a:lnTo>
                      <a:pt x="159" y="5"/>
                    </a:lnTo>
                    <a:lnTo>
                      <a:pt x="136" y="3"/>
                    </a:lnTo>
                    <a:lnTo>
                      <a:pt x="114" y="1"/>
                    </a:lnTo>
                    <a:lnTo>
                      <a:pt x="91" y="0"/>
                    </a:lnTo>
                    <a:lnTo>
                      <a:pt x="70" y="0"/>
                    </a:lnTo>
                    <a:lnTo>
                      <a:pt x="51" y="1"/>
                    </a:lnTo>
                    <a:lnTo>
                      <a:pt x="33" y="3"/>
                    </a:lnTo>
                    <a:lnTo>
                      <a:pt x="19" y="6"/>
                    </a:lnTo>
                    <a:lnTo>
                      <a:pt x="9" y="13"/>
                    </a:lnTo>
                    <a:lnTo>
                      <a:pt x="2" y="23"/>
                    </a:lnTo>
                    <a:lnTo>
                      <a:pt x="0" y="34"/>
                    </a:lnTo>
                    <a:lnTo>
                      <a:pt x="4" y="49"/>
                    </a:lnTo>
                    <a:lnTo>
                      <a:pt x="14" y="67"/>
                    </a:lnTo>
                    <a:lnTo>
                      <a:pt x="62" y="161"/>
                    </a:lnTo>
                    <a:lnTo>
                      <a:pt x="98" y="262"/>
                    </a:lnTo>
                    <a:lnTo>
                      <a:pt x="121" y="366"/>
                    </a:lnTo>
                    <a:lnTo>
                      <a:pt x="136" y="465"/>
                    </a:lnTo>
                    <a:lnTo>
                      <a:pt x="144" y="552"/>
                    </a:lnTo>
                    <a:lnTo>
                      <a:pt x="147" y="624"/>
                    </a:lnTo>
                    <a:lnTo>
                      <a:pt x="147" y="671"/>
                    </a:lnTo>
                    <a:lnTo>
                      <a:pt x="147" y="688"/>
                    </a:lnTo>
                    <a:lnTo>
                      <a:pt x="172" y="702"/>
                    </a:lnTo>
                    <a:lnTo>
                      <a:pt x="191" y="662"/>
                    </a:lnTo>
                    <a:lnTo>
                      <a:pt x="208" y="623"/>
                    </a:lnTo>
                    <a:lnTo>
                      <a:pt x="223" y="582"/>
                    </a:lnTo>
                    <a:lnTo>
                      <a:pt x="236" y="543"/>
                    </a:lnTo>
                    <a:lnTo>
                      <a:pt x="248" y="504"/>
                    </a:lnTo>
                    <a:lnTo>
                      <a:pt x="258" y="466"/>
                    </a:lnTo>
                    <a:lnTo>
                      <a:pt x="265" y="428"/>
                    </a:lnTo>
                    <a:lnTo>
                      <a:pt x="272" y="390"/>
                    </a:lnTo>
                    <a:close/>
                  </a:path>
                </a:pathLst>
              </a:custGeom>
              <a:solidFill>
                <a:srgbClr val="B27266"/>
              </a:solidFill>
              <a:ln w="9525">
                <a:noFill/>
                <a:round/>
                <a:headEnd/>
                <a:tailEnd/>
              </a:ln>
            </p:spPr>
            <p:txBody>
              <a:bodyPr/>
              <a:lstStyle/>
              <a:p>
                <a:endParaRPr lang="en-US" sz="1600"/>
              </a:p>
            </p:txBody>
          </p:sp>
          <p:sp>
            <p:nvSpPr>
              <p:cNvPr id="70" name="Freeform 71">
                <a:extLst>
                  <a:ext uri="{FF2B5EF4-FFF2-40B4-BE49-F238E27FC236}">
                    <a16:creationId xmlns:a16="http://schemas.microsoft.com/office/drawing/2014/main" id="{AA784C88-AF10-4A16-8A21-79A29E1480AB}"/>
                  </a:ext>
                </a:extLst>
              </p:cNvPr>
              <p:cNvSpPr>
                <a:spLocks/>
              </p:cNvSpPr>
              <p:nvPr/>
            </p:nvSpPr>
            <p:spPr bwMode="auto">
              <a:xfrm>
                <a:off x="2357" y="2641"/>
                <a:ext cx="82" cy="345"/>
              </a:xfrm>
              <a:custGeom>
                <a:avLst/>
                <a:gdLst>
                  <a:gd name="T0" fmla="*/ 71 w 166"/>
                  <a:gd name="T1" fmla="*/ 188 h 689"/>
                  <a:gd name="T2" fmla="*/ 78 w 166"/>
                  <a:gd name="T3" fmla="*/ 154 h 689"/>
                  <a:gd name="T4" fmla="*/ 81 w 166"/>
                  <a:gd name="T5" fmla="*/ 123 h 689"/>
                  <a:gd name="T6" fmla="*/ 82 w 166"/>
                  <a:gd name="T7" fmla="*/ 96 h 689"/>
                  <a:gd name="T8" fmla="*/ 82 w 166"/>
                  <a:gd name="T9" fmla="*/ 72 h 689"/>
                  <a:gd name="T10" fmla="*/ 79 w 166"/>
                  <a:gd name="T11" fmla="*/ 53 h 689"/>
                  <a:gd name="T12" fmla="*/ 78 w 166"/>
                  <a:gd name="T13" fmla="*/ 40 h 689"/>
                  <a:gd name="T14" fmla="*/ 75 w 166"/>
                  <a:gd name="T15" fmla="*/ 31 h 689"/>
                  <a:gd name="T16" fmla="*/ 75 w 166"/>
                  <a:gd name="T17" fmla="*/ 28 h 689"/>
                  <a:gd name="T18" fmla="*/ 73 w 166"/>
                  <a:gd name="T19" fmla="*/ 27 h 689"/>
                  <a:gd name="T20" fmla="*/ 68 w 166"/>
                  <a:gd name="T21" fmla="*/ 23 h 689"/>
                  <a:gd name="T22" fmla="*/ 61 w 166"/>
                  <a:gd name="T23" fmla="*/ 19 h 689"/>
                  <a:gd name="T24" fmla="*/ 52 w 166"/>
                  <a:gd name="T25" fmla="*/ 14 h 689"/>
                  <a:gd name="T26" fmla="*/ 42 w 166"/>
                  <a:gd name="T27" fmla="*/ 9 h 689"/>
                  <a:gd name="T28" fmla="*/ 32 w 166"/>
                  <a:gd name="T29" fmla="*/ 4 h 689"/>
                  <a:gd name="T30" fmla="*/ 22 w 166"/>
                  <a:gd name="T31" fmla="*/ 2 h 689"/>
                  <a:gd name="T32" fmla="*/ 14 w 166"/>
                  <a:gd name="T33" fmla="*/ 0 h 689"/>
                  <a:gd name="T34" fmla="*/ 19 w 166"/>
                  <a:gd name="T35" fmla="*/ 32 h 689"/>
                  <a:gd name="T36" fmla="*/ 23 w 166"/>
                  <a:gd name="T37" fmla="*/ 71 h 689"/>
                  <a:gd name="T38" fmla="*/ 25 w 166"/>
                  <a:gd name="T39" fmla="*/ 116 h 689"/>
                  <a:gd name="T40" fmla="*/ 23 w 166"/>
                  <a:gd name="T41" fmla="*/ 167 h 689"/>
                  <a:gd name="T42" fmla="*/ 22 w 166"/>
                  <a:gd name="T43" fmla="*/ 185 h 689"/>
                  <a:gd name="T44" fmla="*/ 21 w 166"/>
                  <a:gd name="T45" fmla="*/ 204 h 689"/>
                  <a:gd name="T46" fmla="*/ 18 w 166"/>
                  <a:gd name="T47" fmla="*/ 224 h 689"/>
                  <a:gd name="T48" fmla="*/ 16 w 166"/>
                  <a:gd name="T49" fmla="*/ 244 h 689"/>
                  <a:gd name="T50" fmla="*/ 12 w 166"/>
                  <a:gd name="T51" fmla="*/ 264 h 689"/>
                  <a:gd name="T52" fmla="*/ 9 w 166"/>
                  <a:gd name="T53" fmla="*/ 284 h 689"/>
                  <a:gd name="T54" fmla="*/ 4 w 166"/>
                  <a:gd name="T55" fmla="*/ 305 h 689"/>
                  <a:gd name="T56" fmla="*/ 0 w 166"/>
                  <a:gd name="T57" fmla="*/ 325 h 689"/>
                  <a:gd name="T58" fmla="*/ 18 w 166"/>
                  <a:gd name="T59" fmla="*/ 339 h 689"/>
                  <a:gd name="T60" fmla="*/ 45 w 166"/>
                  <a:gd name="T61" fmla="*/ 345 h 689"/>
                  <a:gd name="T62" fmla="*/ 16 w 166"/>
                  <a:gd name="T63" fmla="*/ 321 h 689"/>
                  <a:gd name="T64" fmla="*/ 27 w 166"/>
                  <a:gd name="T65" fmla="*/ 303 h 689"/>
                  <a:gd name="T66" fmla="*/ 36 w 166"/>
                  <a:gd name="T67" fmla="*/ 286 h 689"/>
                  <a:gd name="T68" fmla="*/ 44 w 166"/>
                  <a:gd name="T69" fmla="*/ 269 h 689"/>
                  <a:gd name="T70" fmla="*/ 51 w 166"/>
                  <a:gd name="T71" fmla="*/ 252 h 689"/>
                  <a:gd name="T72" fmla="*/ 57 w 166"/>
                  <a:gd name="T73" fmla="*/ 235 h 689"/>
                  <a:gd name="T74" fmla="*/ 63 w 166"/>
                  <a:gd name="T75" fmla="*/ 219 h 689"/>
                  <a:gd name="T76" fmla="*/ 67 w 166"/>
                  <a:gd name="T77" fmla="*/ 204 h 689"/>
                  <a:gd name="T78" fmla="*/ 71 w 166"/>
                  <a:gd name="T79" fmla="*/ 188 h 68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6"/>
                  <a:gd name="T121" fmla="*/ 0 h 689"/>
                  <a:gd name="T122" fmla="*/ 166 w 166"/>
                  <a:gd name="T123" fmla="*/ 689 h 68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6" h="689">
                    <a:moveTo>
                      <a:pt x="144" y="376"/>
                    </a:moveTo>
                    <a:lnTo>
                      <a:pt x="157" y="308"/>
                    </a:lnTo>
                    <a:lnTo>
                      <a:pt x="164" y="246"/>
                    </a:lnTo>
                    <a:lnTo>
                      <a:pt x="166" y="192"/>
                    </a:lnTo>
                    <a:lnTo>
                      <a:pt x="165" y="144"/>
                    </a:lnTo>
                    <a:lnTo>
                      <a:pt x="160" y="106"/>
                    </a:lnTo>
                    <a:lnTo>
                      <a:pt x="157" y="79"/>
                    </a:lnTo>
                    <a:lnTo>
                      <a:pt x="152" y="61"/>
                    </a:lnTo>
                    <a:lnTo>
                      <a:pt x="151" y="56"/>
                    </a:lnTo>
                    <a:lnTo>
                      <a:pt x="148" y="53"/>
                    </a:lnTo>
                    <a:lnTo>
                      <a:pt x="137" y="46"/>
                    </a:lnTo>
                    <a:lnTo>
                      <a:pt x="123" y="38"/>
                    </a:lnTo>
                    <a:lnTo>
                      <a:pt x="105" y="28"/>
                    </a:lnTo>
                    <a:lnTo>
                      <a:pt x="85" y="18"/>
                    </a:lnTo>
                    <a:lnTo>
                      <a:pt x="65" y="8"/>
                    </a:lnTo>
                    <a:lnTo>
                      <a:pt x="45" y="3"/>
                    </a:lnTo>
                    <a:lnTo>
                      <a:pt x="28" y="0"/>
                    </a:lnTo>
                    <a:lnTo>
                      <a:pt x="38" y="64"/>
                    </a:lnTo>
                    <a:lnTo>
                      <a:pt x="46" y="141"/>
                    </a:lnTo>
                    <a:lnTo>
                      <a:pt x="50" y="232"/>
                    </a:lnTo>
                    <a:lnTo>
                      <a:pt x="47" y="333"/>
                    </a:lnTo>
                    <a:lnTo>
                      <a:pt x="45" y="370"/>
                    </a:lnTo>
                    <a:lnTo>
                      <a:pt x="42" y="408"/>
                    </a:lnTo>
                    <a:lnTo>
                      <a:pt x="37" y="447"/>
                    </a:lnTo>
                    <a:lnTo>
                      <a:pt x="32" y="488"/>
                    </a:lnTo>
                    <a:lnTo>
                      <a:pt x="25" y="528"/>
                    </a:lnTo>
                    <a:lnTo>
                      <a:pt x="18" y="568"/>
                    </a:lnTo>
                    <a:lnTo>
                      <a:pt x="9" y="609"/>
                    </a:lnTo>
                    <a:lnTo>
                      <a:pt x="0" y="650"/>
                    </a:lnTo>
                    <a:lnTo>
                      <a:pt x="37" y="678"/>
                    </a:lnTo>
                    <a:lnTo>
                      <a:pt x="91" y="689"/>
                    </a:lnTo>
                    <a:lnTo>
                      <a:pt x="33" y="641"/>
                    </a:lnTo>
                    <a:lnTo>
                      <a:pt x="54" y="605"/>
                    </a:lnTo>
                    <a:lnTo>
                      <a:pt x="73" y="571"/>
                    </a:lnTo>
                    <a:lnTo>
                      <a:pt x="89" y="537"/>
                    </a:lnTo>
                    <a:lnTo>
                      <a:pt x="103" y="503"/>
                    </a:lnTo>
                    <a:lnTo>
                      <a:pt x="115" y="470"/>
                    </a:lnTo>
                    <a:lnTo>
                      <a:pt x="127" y="438"/>
                    </a:lnTo>
                    <a:lnTo>
                      <a:pt x="136" y="407"/>
                    </a:lnTo>
                    <a:lnTo>
                      <a:pt x="144" y="376"/>
                    </a:lnTo>
                    <a:close/>
                  </a:path>
                </a:pathLst>
              </a:custGeom>
              <a:solidFill>
                <a:srgbClr val="E5A599"/>
              </a:solidFill>
              <a:ln w="9525">
                <a:noFill/>
                <a:round/>
                <a:headEnd/>
                <a:tailEnd/>
              </a:ln>
            </p:spPr>
            <p:txBody>
              <a:bodyPr/>
              <a:lstStyle/>
              <a:p>
                <a:endParaRPr lang="en-US" sz="1600"/>
              </a:p>
            </p:txBody>
          </p:sp>
          <p:sp>
            <p:nvSpPr>
              <p:cNvPr id="71" name="Freeform 72">
                <a:extLst>
                  <a:ext uri="{FF2B5EF4-FFF2-40B4-BE49-F238E27FC236}">
                    <a16:creationId xmlns:a16="http://schemas.microsoft.com/office/drawing/2014/main" id="{74A93876-76B5-4F46-8C1E-015F298920A8}"/>
                  </a:ext>
                </a:extLst>
              </p:cNvPr>
              <p:cNvSpPr>
                <a:spLocks/>
              </p:cNvSpPr>
              <p:nvPr/>
            </p:nvSpPr>
            <p:spPr bwMode="auto">
              <a:xfrm>
                <a:off x="2344" y="2955"/>
                <a:ext cx="67" cy="38"/>
              </a:xfrm>
              <a:custGeom>
                <a:avLst/>
                <a:gdLst>
                  <a:gd name="T0" fmla="*/ 43 w 134"/>
                  <a:gd name="T1" fmla="*/ 27 h 75"/>
                  <a:gd name="T2" fmla="*/ 39 w 134"/>
                  <a:gd name="T3" fmla="*/ 26 h 75"/>
                  <a:gd name="T4" fmla="*/ 34 w 134"/>
                  <a:gd name="T5" fmla="*/ 23 h 75"/>
                  <a:gd name="T6" fmla="*/ 26 w 134"/>
                  <a:gd name="T7" fmla="*/ 19 h 75"/>
                  <a:gd name="T8" fmla="*/ 19 w 134"/>
                  <a:gd name="T9" fmla="*/ 14 h 75"/>
                  <a:gd name="T10" fmla="*/ 12 w 134"/>
                  <a:gd name="T11" fmla="*/ 9 h 75"/>
                  <a:gd name="T12" fmla="*/ 6 w 134"/>
                  <a:gd name="T13" fmla="*/ 4 h 75"/>
                  <a:gd name="T14" fmla="*/ 2 w 134"/>
                  <a:gd name="T15" fmla="*/ 2 h 75"/>
                  <a:gd name="T16" fmla="*/ 1 w 134"/>
                  <a:gd name="T17" fmla="*/ 0 h 75"/>
                  <a:gd name="T18" fmla="*/ 0 w 134"/>
                  <a:gd name="T19" fmla="*/ 31 h 75"/>
                  <a:gd name="T20" fmla="*/ 5 w 134"/>
                  <a:gd name="T21" fmla="*/ 31 h 75"/>
                  <a:gd name="T22" fmla="*/ 9 w 134"/>
                  <a:gd name="T23" fmla="*/ 19 h 75"/>
                  <a:gd name="T24" fmla="*/ 25 w 134"/>
                  <a:gd name="T25" fmla="*/ 33 h 75"/>
                  <a:gd name="T26" fmla="*/ 26 w 134"/>
                  <a:gd name="T27" fmla="*/ 34 h 75"/>
                  <a:gd name="T28" fmla="*/ 30 w 134"/>
                  <a:gd name="T29" fmla="*/ 34 h 75"/>
                  <a:gd name="T30" fmla="*/ 34 w 134"/>
                  <a:gd name="T31" fmla="*/ 35 h 75"/>
                  <a:gd name="T32" fmla="*/ 40 w 134"/>
                  <a:gd name="T33" fmla="*/ 36 h 75"/>
                  <a:gd name="T34" fmla="*/ 46 w 134"/>
                  <a:gd name="T35" fmla="*/ 37 h 75"/>
                  <a:gd name="T36" fmla="*/ 53 w 134"/>
                  <a:gd name="T37" fmla="*/ 38 h 75"/>
                  <a:gd name="T38" fmla="*/ 58 w 134"/>
                  <a:gd name="T39" fmla="*/ 38 h 75"/>
                  <a:gd name="T40" fmla="*/ 64 w 134"/>
                  <a:gd name="T41" fmla="*/ 37 h 75"/>
                  <a:gd name="T42" fmla="*/ 67 w 134"/>
                  <a:gd name="T43" fmla="*/ 36 h 75"/>
                  <a:gd name="T44" fmla="*/ 67 w 134"/>
                  <a:gd name="T45" fmla="*/ 34 h 75"/>
                  <a:gd name="T46" fmla="*/ 65 w 134"/>
                  <a:gd name="T47" fmla="*/ 32 h 75"/>
                  <a:gd name="T48" fmla="*/ 61 w 134"/>
                  <a:gd name="T49" fmla="*/ 30 h 75"/>
                  <a:gd name="T50" fmla="*/ 58 w 134"/>
                  <a:gd name="T51" fmla="*/ 28 h 75"/>
                  <a:gd name="T52" fmla="*/ 54 w 134"/>
                  <a:gd name="T53" fmla="*/ 27 h 75"/>
                  <a:gd name="T54" fmla="*/ 52 w 134"/>
                  <a:gd name="T55" fmla="*/ 26 h 75"/>
                  <a:gd name="T56" fmla="*/ 50 w 134"/>
                  <a:gd name="T57" fmla="*/ 25 h 75"/>
                  <a:gd name="T58" fmla="*/ 50 w 134"/>
                  <a:gd name="T59" fmla="*/ 25 h 75"/>
                  <a:gd name="T60" fmla="*/ 50 w 134"/>
                  <a:gd name="T61" fmla="*/ 26 h 75"/>
                  <a:gd name="T62" fmla="*/ 47 w 134"/>
                  <a:gd name="T63" fmla="*/ 27 h 75"/>
                  <a:gd name="T64" fmla="*/ 43 w 134"/>
                  <a:gd name="T65" fmla="*/ 27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4"/>
                  <a:gd name="T100" fmla="*/ 0 h 75"/>
                  <a:gd name="T101" fmla="*/ 134 w 134"/>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4" h="75">
                    <a:moveTo>
                      <a:pt x="86" y="54"/>
                    </a:moveTo>
                    <a:lnTo>
                      <a:pt x="78" y="52"/>
                    </a:lnTo>
                    <a:lnTo>
                      <a:pt x="67" y="46"/>
                    </a:lnTo>
                    <a:lnTo>
                      <a:pt x="52" y="38"/>
                    </a:lnTo>
                    <a:lnTo>
                      <a:pt x="38" y="28"/>
                    </a:lnTo>
                    <a:lnTo>
                      <a:pt x="24" y="17"/>
                    </a:lnTo>
                    <a:lnTo>
                      <a:pt x="13" y="8"/>
                    </a:lnTo>
                    <a:lnTo>
                      <a:pt x="4" y="3"/>
                    </a:lnTo>
                    <a:lnTo>
                      <a:pt x="1" y="0"/>
                    </a:lnTo>
                    <a:lnTo>
                      <a:pt x="0" y="61"/>
                    </a:lnTo>
                    <a:lnTo>
                      <a:pt x="11" y="62"/>
                    </a:lnTo>
                    <a:lnTo>
                      <a:pt x="18" y="38"/>
                    </a:lnTo>
                    <a:lnTo>
                      <a:pt x="51" y="66"/>
                    </a:lnTo>
                    <a:lnTo>
                      <a:pt x="53" y="67"/>
                    </a:lnTo>
                    <a:lnTo>
                      <a:pt x="60" y="68"/>
                    </a:lnTo>
                    <a:lnTo>
                      <a:pt x="69" y="70"/>
                    </a:lnTo>
                    <a:lnTo>
                      <a:pt x="81" y="72"/>
                    </a:lnTo>
                    <a:lnTo>
                      <a:pt x="93" y="74"/>
                    </a:lnTo>
                    <a:lnTo>
                      <a:pt x="106" y="75"/>
                    </a:lnTo>
                    <a:lnTo>
                      <a:pt x="117" y="75"/>
                    </a:lnTo>
                    <a:lnTo>
                      <a:pt x="128" y="74"/>
                    </a:lnTo>
                    <a:lnTo>
                      <a:pt x="134" y="72"/>
                    </a:lnTo>
                    <a:lnTo>
                      <a:pt x="134" y="68"/>
                    </a:lnTo>
                    <a:lnTo>
                      <a:pt x="130" y="64"/>
                    </a:lnTo>
                    <a:lnTo>
                      <a:pt x="123" y="60"/>
                    </a:lnTo>
                    <a:lnTo>
                      <a:pt x="116" y="56"/>
                    </a:lnTo>
                    <a:lnTo>
                      <a:pt x="108" y="53"/>
                    </a:lnTo>
                    <a:lnTo>
                      <a:pt x="104" y="51"/>
                    </a:lnTo>
                    <a:lnTo>
                      <a:pt x="101" y="50"/>
                    </a:lnTo>
                    <a:lnTo>
                      <a:pt x="100" y="51"/>
                    </a:lnTo>
                    <a:lnTo>
                      <a:pt x="95" y="53"/>
                    </a:lnTo>
                    <a:lnTo>
                      <a:pt x="86" y="54"/>
                    </a:lnTo>
                    <a:close/>
                  </a:path>
                </a:pathLst>
              </a:custGeom>
              <a:solidFill>
                <a:srgbClr val="000000"/>
              </a:solidFill>
              <a:ln w="9525">
                <a:noFill/>
                <a:round/>
                <a:headEnd/>
                <a:tailEnd/>
              </a:ln>
            </p:spPr>
            <p:txBody>
              <a:bodyPr/>
              <a:lstStyle/>
              <a:p>
                <a:endParaRPr lang="en-US" sz="1600"/>
              </a:p>
            </p:txBody>
          </p:sp>
          <p:sp>
            <p:nvSpPr>
              <p:cNvPr id="72" name="Freeform 73">
                <a:extLst>
                  <a:ext uri="{FF2B5EF4-FFF2-40B4-BE49-F238E27FC236}">
                    <a16:creationId xmlns:a16="http://schemas.microsoft.com/office/drawing/2014/main" id="{DC320F4A-2EEF-453F-990B-2114D79ABBEA}"/>
                  </a:ext>
                </a:extLst>
              </p:cNvPr>
              <p:cNvSpPr>
                <a:spLocks/>
              </p:cNvSpPr>
              <p:nvPr/>
            </p:nvSpPr>
            <p:spPr bwMode="auto">
              <a:xfrm>
                <a:off x="2155" y="2497"/>
                <a:ext cx="175" cy="369"/>
              </a:xfrm>
              <a:custGeom>
                <a:avLst/>
                <a:gdLst>
                  <a:gd name="T0" fmla="*/ 168 w 349"/>
                  <a:gd name="T1" fmla="*/ 6 h 738"/>
                  <a:gd name="T2" fmla="*/ 164 w 349"/>
                  <a:gd name="T3" fmla="*/ 3 h 738"/>
                  <a:gd name="T4" fmla="*/ 156 w 349"/>
                  <a:gd name="T5" fmla="*/ 2 h 738"/>
                  <a:gd name="T6" fmla="*/ 145 w 349"/>
                  <a:gd name="T7" fmla="*/ 1 h 738"/>
                  <a:gd name="T8" fmla="*/ 139 w 349"/>
                  <a:gd name="T9" fmla="*/ 1 h 738"/>
                  <a:gd name="T10" fmla="*/ 140 w 349"/>
                  <a:gd name="T11" fmla="*/ 4 h 738"/>
                  <a:gd name="T12" fmla="*/ 140 w 349"/>
                  <a:gd name="T13" fmla="*/ 4 h 738"/>
                  <a:gd name="T14" fmla="*/ 139 w 349"/>
                  <a:gd name="T15" fmla="*/ 1 h 738"/>
                  <a:gd name="T16" fmla="*/ 133 w 349"/>
                  <a:gd name="T17" fmla="*/ 0 h 738"/>
                  <a:gd name="T18" fmla="*/ 118 w 349"/>
                  <a:gd name="T19" fmla="*/ 1 h 738"/>
                  <a:gd name="T20" fmla="*/ 100 w 349"/>
                  <a:gd name="T21" fmla="*/ 3 h 738"/>
                  <a:gd name="T22" fmla="*/ 83 w 349"/>
                  <a:gd name="T23" fmla="*/ 7 h 738"/>
                  <a:gd name="T24" fmla="*/ 66 w 349"/>
                  <a:gd name="T25" fmla="*/ 14 h 738"/>
                  <a:gd name="T26" fmla="*/ 53 w 349"/>
                  <a:gd name="T27" fmla="*/ 25 h 738"/>
                  <a:gd name="T28" fmla="*/ 45 w 349"/>
                  <a:gd name="T29" fmla="*/ 38 h 738"/>
                  <a:gd name="T30" fmla="*/ 44 w 349"/>
                  <a:gd name="T31" fmla="*/ 55 h 738"/>
                  <a:gd name="T32" fmla="*/ 56 w 349"/>
                  <a:gd name="T33" fmla="*/ 107 h 738"/>
                  <a:gd name="T34" fmla="*/ 49 w 349"/>
                  <a:gd name="T35" fmla="*/ 197 h 738"/>
                  <a:gd name="T36" fmla="*/ 25 w 349"/>
                  <a:gd name="T37" fmla="*/ 277 h 738"/>
                  <a:gd name="T38" fmla="*/ 4 w 349"/>
                  <a:gd name="T39" fmla="*/ 327 h 738"/>
                  <a:gd name="T40" fmla="*/ 4 w 349"/>
                  <a:gd name="T41" fmla="*/ 344 h 738"/>
                  <a:gd name="T42" fmla="*/ 4 w 349"/>
                  <a:gd name="T43" fmla="*/ 344 h 738"/>
                  <a:gd name="T44" fmla="*/ 4 w 349"/>
                  <a:gd name="T45" fmla="*/ 344 h 738"/>
                  <a:gd name="T46" fmla="*/ 22 w 349"/>
                  <a:gd name="T47" fmla="*/ 369 h 738"/>
                  <a:gd name="T48" fmla="*/ 52 w 349"/>
                  <a:gd name="T49" fmla="*/ 317 h 738"/>
                  <a:gd name="T50" fmla="*/ 106 w 349"/>
                  <a:gd name="T51" fmla="*/ 262 h 738"/>
                  <a:gd name="T52" fmla="*/ 143 w 349"/>
                  <a:gd name="T53" fmla="*/ 205 h 738"/>
                  <a:gd name="T54" fmla="*/ 163 w 349"/>
                  <a:gd name="T55" fmla="*/ 150 h 738"/>
                  <a:gd name="T56" fmla="*/ 173 w 349"/>
                  <a:gd name="T57" fmla="*/ 99 h 738"/>
                  <a:gd name="T58" fmla="*/ 175 w 349"/>
                  <a:gd name="T59" fmla="*/ 56 h 738"/>
                  <a:gd name="T60" fmla="*/ 172 w 349"/>
                  <a:gd name="T61" fmla="*/ 25 h 738"/>
                  <a:gd name="T62" fmla="*/ 170 w 349"/>
                  <a:gd name="T63" fmla="*/ 7 h 7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9"/>
                  <a:gd name="T97" fmla="*/ 0 h 738"/>
                  <a:gd name="T98" fmla="*/ 349 w 349"/>
                  <a:gd name="T99" fmla="*/ 738 h 73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9" h="738">
                    <a:moveTo>
                      <a:pt x="338" y="11"/>
                    </a:moveTo>
                    <a:lnTo>
                      <a:pt x="336" y="11"/>
                    </a:lnTo>
                    <a:lnTo>
                      <a:pt x="333" y="10"/>
                    </a:lnTo>
                    <a:lnTo>
                      <a:pt x="327" y="7"/>
                    </a:lnTo>
                    <a:lnTo>
                      <a:pt x="320" y="6"/>
                    </a:lnTo>
                    <a:lnTo>
                      <a:pt x="311" y="4"/>
                    </a:lnTo>
                    <a:lnTo>
                      <a:pt x="301" y="3"/>
                    </a:lnTo>
                    <a:lnTo>
                      <a:pt x="290" y="1"/>
                    </a:lnTo>
                    <a:lnTo>
                      <a:pt x="278" y="0"/>
                    </a:lnTo>
                    <a:lnTo>
                      <a:pt x="278" y="3"/>
                    </a:lnTo>
                    <a:lnTo>
                      <a:pt x="279" y="6"/>
                    </a:lnTo>
                    <a:lnTo>
                      <a:pt x="279" y="8"/>
                    </a:lnTo>
                    <a:lnTo>
                      <a:pt x="279" y="12"/>
                    </a:lnTo>
                    <a:lnTo>
                      <a:pt x="279" y="8"/>
                    </a:lnTo>
                    <a:lnTo>
                      <a:pt x="279" y="6"/>
                    </a:lnTo>
                    <a:lnTo>
                      <a:pt x="278" y="3"/>
                    </a:lnTo>
                    <a:lnTo>
                      <a:pt x="278" y="0"/>
                    </a:lnTo>
                    <a:lnTo>
                      <a:pt x="265" y="0"/>
                    </a:lnTo>
                    <a:lnTo>
                      <a:pt x="250" y="0"/>
                    </a:lnTo>
                    <a:lnTo>
                      <a:pt x="235" y="1"/>
                    </a:lnTo>
                    <a:lnTo>
                      <a:pt x="218" y="3"/>
                    </a:lnTo>
                    <a:lnTo>
                      <a:pt x="199" y="6"/>
                    </a:lnTo>
                    <a:lnTo>
                      <a:pt x="182" y="10"/>
                    </a:lnTo>
                    <a:lnTo>
                      <a:pt x="165" y="15"/>
                    </a:lnTo>
                    <a:lnTo>
                      <a:pt x="147" y="22"/>
                    </a:lnTo>
                    <a:lnTo>
                      <a:pt x="131" y="29"/>
                    </a:lnTo>
                    <a:lnTo>
                      <a:pt x="117" y="40"/>
                    </a:lnTo>
                    <a:lnTo>
                      <a:pt x="106" y="50"/>
                    </a:lnTo>
                    <a:lnTo>
                      <a:pt x="97" y="63"/>
                    </a:lnTo>
                    <a:lnTo>
                      <a:pt x="90" y="76"/>
                    </a:lnTo>
                    <a:lnTo>
                      <a:pt x="88" y="93"/>
                    </a:lnTo>
                    <a:lnTo>
                      <a:pt x="88" y="111"/>
                    </a:lnTo>
                    <a:lnTo>
                      <a:pt x="93" y="131"/>
                    </a:lnTo>
                    <a:lnTo>
                      <a:pt x="111" y="215"/>
                    </a:lnTo>
                    <a:lnTo>
                      <a:pt x="111" y="304"/>
                    </a:lnTo>
                    <a:lnTo>
                      <a:pt x="97" y="394"/>
                    </a:lnTo>
                    <a:lnTo>
                      <a:pt x="75" y="478"/>
                    </a:lnTo>
                    <a:lnTo>
                      <a:pt x="50" y="554"/>
                    </a:lnTo>
                    <a:lnTo>
                      <a:pt x="25" y="614"/>
                    </a:lnTo>
                    <a:lnTo>
                      <a:pt x="7" y="654"/>
                    </a:lnTo>
                    <a:lnTo>
                      <a:pt x="0" y="669"/>
                    </a:lnTo>
                    <a:lnTo>
                      <a:pt x="8" y="687"/>
                    </a:lnTo>
                    <a:lnTo>
                      <a:pt x="8" y="688"/>
                    </a:lnTo>
                    <a:lnTo>
                      <a:pt x="20" y="728"/>
                    </a:lnTo>
                    <a:lnTo>
                      <a:pt x="44" y="738"/>
                    </a:lnTo>
                    <a:lnTo>
                      <a:pt x="33" y="683"/>
                    </a:lnTo>
                    <a:lnTo>
                      <a:pt x="104" y="633"/>
                    </a:lnTo>
                    <a:lnTo>
                      <a:pt x="164" y="579"/>
                    </a:lnTo>
                    <a:lnTo>
                      <a:pt x="212" y="523"/>
                    </a:lnTo>
                    <a:lnTo>
                      <a:pt x="252" y="467"/>
                    </a:lnTo>
                    <a:lnTo>
                      <a:pt x="285" y="410"/>
                    </a:lnTo>
                    <a:lnTo>
                      <a:pt x="309" y="354"/>
                    </a:lnTo>
                    <a:lnTo>
                      <a:pt x="326" y="300"/>
                    </a:lnTo>
                    <a:lnTo>
                      <a:pt x="338" y="248"/>
                    </a:lnTo>
                    <a:lnTo>
                      <a:pt x="346" y="198"/>
                    </a:lnTo>
                    <a:lnTo>
                      <a:pt x="349" y="154"/>
                    </a:lnTo>
                    <a:lnTo>
                      <a:pt x="349" y="113"/>
                    </a:lnTo>
                    <a:lnTo>
                      <a:pt x="347" y="79"/>
                    </a:lnTo>
                    <a:lnTo>
                      <a:pt x="344" y="50"/>
                    </a:lnTo>
                    <a:lnTo>
                      <a:pt x="341" y="29"/>
                    </a:lnTo>
                    <a:lnTo>
                      <a:pt x="339" y="15"/>
                    </a:lnTo>
                    <a:lnTo>
                      <a:pt x="338" y="11"/>
                    </a:lnTo>
                    <a:close/>
                  </a:path>
                </a:pathLst>
              </a:custGeom>
              <a:solidFill>
                <a:srgbClr val="B27266"/>
              </a:solidFill>
              <a:ln w="9525">
                <a:noFill/>
                <a:round/>
                <a:headEnd/>
                <a:tailEnd/>
              </a:ln>
            </p:spPr>
            <p:txBody>
              <a:bodyPr/>
              <a:lstStyle/>
              <a:p>
                <a:endParaRPr lang="en-US" sz="1600"/>
              </a:p>
            </p:txBody>
          </p:sp>
          <p:sp>
            <p:nvSpPr>
              <p:cNvPr id="73" name="Freeform 74">
                <a:extLst>
                  <a:ext uri="{FF2B5EF4-FFF2-40B4-BE49-F238E27FC236}">
                    <a16:creationId xmlns:a16="http://schemas.microsoft.com/office/drawing/2014/main" id="{0AB81CA2-FDC7-4ED9-9097-E7D0E6047DEC}"/>
                  </a:ext>
                </a:extLst>
              </p:cNvPr>
              <p:cNvSpPr>
                <a:spLocks/>
              </p:cNvSpPr>
              <p:nvPr/>
            </p:nvSpPr>
            <p:spPr bwMode="auto">
              <a:xfrm>
                <a:off x="2141" y="2829"/>
                <a:ext cx="42" cy="47"/>
              </a:xfrm>
              <a:custGeom>
                <a:avLst/>
                <a:gdLst>
                  <a:gd name="T0" fmla="*/ 30 w 84"/>
                  <a:gd name="T1" fmla="*/ 34 h 94"/>
                  <a:gd name="T2" fmla="*/ 25 w 84"/>
                  <a:gd name="T3" fmla="*/ 27 h 94"/>
                  <a:gd name="T4" fmla="*/ 20 w 84"/>
                  <a:gd name="T5" fmla="*/ 16 h 94"/>
                  <a:gd name="T6" fmla="*/ 16 w 84"/>
                  <a:gd name="T7" fmla="*/ 5 h 94"/>
                  <a:gd name="T8" fmla="*/ 14 w 84"/>
                  <a:gd name="T9" fmla="*/ 0 h 94"/>
                  <a:gd name="T10" fmla="*/ 0 w 84"/>
                  <a:gd name="T11" fmla="*/ 23 h 94"/>
                  <a:gd name="T12" fmla="*/ 3 w 84"/>
                  <a:gd name="T13" fmla="*/ 25 h 94"/>
                  <a:gd name="T14" fmla="*/ 11 w 84"/>
                  <a:gd name="T15" fmla="*/ 17 h 94"/>
                  <a:gd name="T16" fmla="*/ 15 w 84"/>
                  <a:gd name="T17" fmla="*/ 32 h 94"/>
                  <a:gd name="T18" fmla="*/ 16 w 84"/>
                  <a:gd name="T19" fmla="*/ 33 h 94"/>
                  <a:gd name="T20" fmla="*/ 18 w 84"/>
                  <a:gd name="T21" fmla="*/ 35 h 94"/>
                  <a:gd name="T22" fmla="*/ 20 w 84"/>
                  <a:gd name="T23" fmla="*/ 37 h 94"/>
                  <a:gd name="T24" fmla="*/ 23 w 84"/>
                  <a:gd name="T25" fmla="*/ 39 h 94"/>
                  <a:gd name="T26" fmla="*/ 27 w 84"/>
                  <a:gd name="T27" fmla="*/ 42 h 94"/>
                  <a:gd name="T28" fmla="*/ 31 w 84"/>
                  <a:gd name="T29" fmla="*/ 45 h 94"/>
                  <a:gd name="T30" fmla="*/ 35 w 84"/>
                  <a:gd name="T31" fmla="*/ 46 h 94"/>
                  <a:gd name="T32" fmla="*/ 39 w 84"/>
                  <a:gd name="T33" fmla="*/ 47 h 94"/>
                  <a:gd name="T34" fmla="*/ 42 w 84"/>
                  <a:gd name="T35" fmla="*/ 46 h 94"/>
                  <a:gd name="T36" fmla="*/ 41 w 84"/>
                  <a:gd name="T37" fmla="*/ 42 h 94"/>
                  <a:gd name="T38" fmla="*/ 38 w 84"/>
                  <a:gd name="T39" fmla="*/ 36 h 94"/>
                  <a:gd name="T40" fmla="*/ 36 w 84"/>
                  <a:gd name="T41" fmla="*/ 34 h 94"/>
                  <a:gd name="T42" fmla="*/ 36 w 84"/>
                  <a:gd name="T43" fmla="*/ 34 h 94"/>
                  <a:gd name="T44" fmla="*/ 35 w 84"/>
                  <a:gd name="T45" fmla="*/ 35 h 94"/>
                  <a:gd name="T46" fmla="*/ 33 w 84"/>
                  <a:gd name="T47" fmla="*/ 34 h 94"/>
                  <a:gd name="T48" fmla="*/ 30 w 84"/>
                  <a:gd name="T49" fmla="*/ 34 h 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4"/>
                  <a:gd name="T76" fmla="*/ 0 h 94"/>
                  <a:gd name="T77" fmla="*/ 84 w 84"/>
                  <a:gd name="T78" fmla="*/ 94 h 9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4" h="94">
                    <a:moveTo>
                      <a:pt x="60" y="67"/>
                    </a:moveTo>
                    <a:lnTo>
                      <a:pt x="51" y="55"/>
                    </a:lnTo>
                    <a:lnTo>
                      <a:pt x="40" y="32"/>
                    </a:lnTo>
                    <a:lnTo>
                      <a:pt x="32" y="10"/>
                    </a:lnTo>
                    <a:lnTo>
                      <a:pt x="29" y="0"/>
                    </a:lnTo>
                    <a:lnTo>
                      <a:pt x="0" y="46"/>
                    </a:lnTo>
                    <a:lnTo>
                      <a:pt x="7" y="51"/>
                    </a:lnTo>
                    <a:lnTo>
                      <a:pt x="22" y="34"/>
                    </a:lnTo>
                    <a:lnTo>
                      <a:pt x="31" y="64"/>
                    </a:lnTo>
                    <a:lnTo>
                      <a:pt x="32" y="66"/>
                    </a:lnTo>
                    <a:lnTo>
                      <a:pt x="36" y="69"/>
                    </a:lnTo>
                    <a:lnTo>
                      <a:pt x="40" y="74"/>
                    </a:lnTo>
                    <a:lnTo>
                      <a:pt x="47" y="78"/>
                    </a:lnTo>
                    <a:lnTo>
                      <a:pt x="54" y="84"/>
                    </a:lnTo>
                    <a:lnTo>
                      <a:pt x="62" y="89"/>
                    </a:lnTo>
                    <a:lnTo>
                      <a:pt x="70" y="92"/>
                    </a:lnTo>
                    <a:lnTo>
                      <a:pt x="77" y="94"/>
                    </a:lnTo>
                    <a:lnTo>
                      <a:pt x="84" y="92"/>
                    </a:lnTo>
                    <a:lnTo>
                      <a:pt x="81" y="83"/>
                    </a:lnTo>
                    <a:lnTo>
                      <a:pt x="75" y="72"/>
                    </a:lnTo>
                    <a:lnTo>
                      <a:pt x="72" y="68"/>
                    </a:lnTo>
                    <a:lnTo>
                      <a:pt x="69" y="69"/>
                    </a:lnTo>
                    <a:lnTo>
                      <a:pt x="66" y="68"/>
                    </a:lnTo>
                    <a:lnTo>
                      <a:pt x="60" y="67"/>
                    </a:lnTo>
                    <a:close/>
                  </a:path>
                </a:pathLst>
              </a:custGeom>
              <a:solidFill>
                <a:srgbClr val="000000"/>
              </a:solidFill>
              <a:ln w="9525">
                <a:noFill/>
                <a:round/>
                <a:headEnd/>
                <a:tailEnd/>
              </a:ln>
            </p:spPr>
            <p:txBody>
              <a:bodyPr/>
              <a:lstStyle/>
              <a:p>
                <a:endParaRPr lang="en-US" sz="1600"/>
              </a:p>
            </p:txBody>
          </p:sp>
          <p:sp>
            <p:nvSpPr>
              <p:cNvPr id="74" name="Freeform 75">
                <a:extLst>
                  <a:ext uri="{FF2B5EF4-FFF2-40B4-BE49-F238E27FC236}">
                    <a16:creationId xmlns:a16="http://schemas.microsoft.com/office/drawing/2014/main" id="{28536861-15B7-4B9E-9B4B-8A9F2189E7F8}"/>
                  </a:ext>
                </a:extLst>
              </p:cNvPr>
              <p:cNvSpPr>
                <a:spLocks/>
              </p:cNvSpPr>
              <p:nvPr/>
            </p:nvSpPr>
            <p:spPr bwMode="auto">
              <a:xfrm>
                <a:off x="2198" y="2479"/>
                <a:ext cx="184" cy="214"/>
              </a:xfrm>
              <a:custGeom>
                <a:avLst/>
                <a:gdLst>
                  <a:gd name="T0" fmla="*/ 4 w 370"/>
                  <a:gd name="T1" fmla="*/ 0 h 427"/>
                  <a:gd name="T2" fmla="*/ 0 w 370"/>
                  <a:gd name="T3" fmla="*/ 153 h 427"/>
                  <a:gd name="T4" fmla="*/ 1 w 370"/>
                  <a:gd name="T5" fmla="*/ 153 h 427"/>
                  <a:gd name="T6" fmla="*/ 4 w 370"/>
                  <a:gd name="T7" fmla="*/ 156 h 427"/>
                  <a:gd name="T8" fmla="*/ 8 w 370"/>
                  <a:gd name="T9" fmla="*/ 159 h 427"/>
                  <a:gd name="T10" fmla="*/ 15 w 370"/>
                  <a:gd name="T11" fmla="*/ 163 h 427"/>
                  <a:gd name="T12" fmla="*/ 23 w 370"/>
                  <a:gd name="T13" fmla="*/ 168 h 427"/>
                  <a:gd name="T14" fmla="*/ 32 w 370"/>
                  <a:gd name="T15" fmla="*/ 174 h 427"/>
                  <a:gd name="T16" fmla="*/ 43 w 370"/>
                  <a:gd name="T17" fmla="*/ 180 h 427"/>
                  <a:gd name="T18" fmla="*/ 55 w 370"/>
                  <a:gd name="T19" fmla="*/ 186 h 427"/>
                  <a:gd name="T20" fmla="*/ 68 w 370"/>
                  <a:gd name="T21" fmla="*/ 192 h 427"/>
                  <a:gd name="T22" fmla="*/ 83 w 370"/>
                  <a:gd name="T23" fmla="*/ 197 h 427"/>
                  <a:gd name="T24" fmla="*/ 97 w 370"/>
                  <a:gd name="T25" fmla="*/ 202 h 427"/>
                  <a:gd name="T26" fmla="*/ 113 w 370"/>
                  <a:gd name="T27" fmla="*/ 207 h 427"/>
                  <a:gd name="T28" fmla="*/ 129 w 370"/>
                  <a:gd name="T29" fmla="*/ 210 h 427"/>
                  <a:gd name="T30" fmla="*/ 147 w 370"/>
                  <a:gd name="T31" fmla="*/ 213 h 427"/>
                  <a:gd name="T32" fmla="*/ 165 w 370"/>
                  <a:gd name="T33" fmla="*/ 214 h 427"/>
                  <a:gd name="T34" fmla="*/ 182 w 370"/>
                  <a:gd name="T35" fmla="*/ 213 h 427"/>
                  <a:gd name="T36" fmla="*/ 184 w 370"/>
                  <a:gd name="T37" fmla="*/ 190 h 427"/>
                  <a:gd name="T38" fmla="*/ 184 w 370"/>
                  <a:gd name="T39" fmla="*/ 164 h 427"/>
                  <a:gd name="T40" fmla="*/ 183 w 370"/>
                  <a:gd name="T41" fmla="*/ 137 h 427"/>
                  <a:gd name="T42" fmla="*/ 181 w 370"/>
                  <a:gd name="T43" fmla="*/ 108 h 427"/>
                  <a:gd name="T44" fmla="*/ 178 w 370"/>
                  <a:gd name="T45" fmla="*/ 79 h 427"/>
                  <a:gd name="T46" fmla="*/ 173 w 370"/>
                  <a:gd name="T47" fmla="*/ 52 h 427"/>
                  <a:gd name="T48" fmla="*/ 167 w 370"/>
                  <a:gd name="T49" fmla="*/ 27 h 427"/>
                  <a:gd name="T50" fmla="*/ 158 w 370"/>
                  <a:gd name="T51" fmla="*/ 6 h 427"/>
                  <a:gd name="T52" fmla="*/ 4 w 370"/>
                  <a:gd name="T53" fmla="*/ 0 h 42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70"/>
                  <a:gd name="T82" fmla="*/ 0 h 427"/>
                  <a:gd name="T83" fmla="*/ 370 w 370"/>
                  <a:gd name="T84" fmla="*/ 427 h 42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70" h="427">
                    <a:moveTo>
                      <a:pt x="8" y="0"/>
                    </a:moveTo>
                    <a:lnTo>
                      <a:pt x="0" y="305"/>
                    </a:lnTo>
                    <a:lnTo>
                      <a:pt x="2" y="306"/>
                    </a:lnTo>
                    <a:lnTo>
                      <a:pt x="8" y="311"/>
                    </a:lnTo>
                    <a:lnTo>
                      <a:pt x="17" y="318"/>
                    </a:lnTo>
                    <a:lnTo>
                      <a:pt x="30" y="326"/>
                    </a:lnTo>
                    <a:lnTo>
                      <a:pt x="46" y="336"/>
                    </a:lnTo>
                    <a:lnTo>
                      <a:pt x="65" y="348"/>
                    </a:lnTo>
                    <a:lnTo>
                      <a:pt x="86" y="359"/>
                    </a:lnTo>
                    <a:lnTo>
                      <a:pt x="111" y="371"/>
                    </a:lnTo>
                    <a:lnTo>
                      <a:pt x="137" y="383"/>
                    </a:lnTo>
                    <a:lnTo>
                      <a:pt x="166" y="394"/>
                    </a:lnTo>
                    <a:lnTo>
                      <a:pt x="196" y="404"/>
                    </a:lnTo>
                    <a:lnTo>
                      <a:pt x="227" y="413"/>
                    </a:lnTo>
                    <a:lnTo>
                      <a:pt x="260" y="420"/>
                    </a:lnTo>
                    <a:lnTo>
                      <a:pt x="295" y="425"/>
                    </a:lnTo>
                    <a:lnTo>
                      <a:pt x="331" y="427"/>
                    </a:lnTo>
                    <a:lnTo>
                      <a:pt x="366" y="426"/>
                    </a:lnTo>
                    <a:lnTo>
                      <a:pt x="369" y="380"/>
                    </a:lnTo>
                    <a:lnTo>
                      <a:pt x="370" y="328"/>
                    </a:lnTo>
                    <a:lnTo>
                      <a:pt x="368" y="273"/>
                    </a:lnTo>
                    <a:lnTo>
                      <a:pt x="364" y="215"/>
                    </a:lnTo>
                    <a:lnTo>
                      <a:pt x="357" y="157"/>
                    </a:lnTo>
                    <a:lnTo>
                      <a:pt x="348" y="103"/>
                    </a:lnTo>
                    <a:lnTo>
                      <a:pt x="335" y="54"/>
                    </a:lnTo>
                    <a:lnTo>
                      <a:pt x="318" y="12"/>
                    </a:lnTo>
                    <a:lnTo>
                      <a:pt x="8" y="0"/>
                    </a:lnTo>
                    <a:close/>
                  </a:path>
                </a:pathLst>
              </a:custGeom>
              <a:solidFill>
                <a:srgbClr val="000000"/>
              </a:solidFill>
              <a:ln w="9525">
                <a:noFill/>
                <a:round/>
                <a:headEnd/>
                <a:tailEnd/>
              </a:ln>
            </p:spPr>
            <p:txBody>
              <a:bodyPr/>
              <a:lstStyle/>
              <a:p>
                <a:endParaRPr lang="en-US" sz="1600"/>
              </a:p>
            </p:txBody>
          </p:sp>
          <p:sp>
            <p:nvSpPr>
              <p:cNvPr id="75" name="Freeform 76">
                <a:extLst>
                  <a:ext uri="{FF2B5EF4-FFF2-40B4-BE49-F238E27FC236}">
                    <a16:creationId xmlns:a16="http://schemas.microsoft.com/office/drawing/2014/main" id="{0E4A1E0F-AB28-4873-81E6-8FC638038EA2}"/>
                  </a:ext>
                </a:extLst>
              </p:cNvPr>
              <p:cNvSpPr>
                <a:spLocks/>
              </p:cNvSpPr>
              <p:nvPr/>
            </p:nvSpPr>
            <p:spPr bwMode="auto">
              <a:xfrm>
                <a:off x="2336" y="2493"/>
                <a:ext cx="103" cy="199"/>
              </a:xfrm>
              <a:custGeom>
                <a:avLst/>
                <a:gdLst>
                  <a:gd name="T0" fmla="*/ 69 w 206"/>
                  <a:gd name="T1" fmla="*/ 22 h 400"/>
                  <a:gd name="T2" fmla="*/ 0 w 206"/>
                  <a:gd name="T3" fmla="*/ 0 h 400"/>
                  <a:gd name="T4" fmla="*/ 9 w 206"/>
                  <a:gd name="T5" fmla="*/ 21 h 400"/>
                  <a:gd name="T6" fmla="*/ 16 w 206"/>
                  <a:gd name="T7" fmla="*/ 45 h 400"/>
                  <a:gd name="T8" fmla="*/ 23 w 206"/>
                  <a:gd name="T9" fmla="*/ 72 h 400"/>
                  <a:gd name="T10" fmla="*/ 28 w 206"/>
                  <a:gd name="T11" fmla="*/ 99 h 400"/>
                  <a:gd name="T12" fmla="*/ 34 w 206"/>
                  <a:gd name="T13" fmla="*/ 127 h 400"/>
                  <a:gd name="T14" fmla="*/ 38 w 206"/>
                  <a:gd name="T15" fmla="*/ 154 h 400"/>
                  <a:gd name="T16" fmla="*/ 42 w 206"/>
                  <a:gd name="T17" fmla="*/ 178 h 400"/>
                  <a:gd name="T18" fmla="*/ 44 w 206"/>
                  <a:gd name="T19" fmla="*/ 199 h 400"/>
                  <a:gd name="T20" fmla="*/ 52 w 206"/>
                  <a:gd name="T21" fmla="*/ 198 h 400"/>
                  <a:gd name="T22" fmla="*/ 59 w 206"/>
                  <a:gd name="T23" fmla="*/ 197 h 400"/>
                  <a:gd name="T24" fmla="*/ 67 w 206"/>
                  <a:gd name="T25" fmla="*/ 195 h 400"/>
                  <a:gd name="T26" fmla="*/ 75 w 206"/>
                  <a:gd name="T27" fmla="*/ 192 h 400"/>
                  <a:gd name="T28" fmla="*/ 82 w 206"/>
                  <a:gd name="T29" fmla="*/ 189 h 400"/>
                  <a:gd name="T30" fmla="*/ 90 w 206"/>
                  <a:gd name="T31" fmla="*/ 186 h 400"/>
                  <a:gd name="T32" fmla="*/ 97 w 206"/>
                  <a:gd name="T33" fmla="*/ 182 h 400"/>
                  <a:gd name="T34" fmla="*/ 103 w 206"/>
                  <a:gd name="T35" fmla="*/ 178 h 400"/>
                  <a:gd name="T36" fmla="*/ 69 w 206"/>
                  <a:gd name="T37" fmla="*/ 22 h 4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06"/>
                  <a:gd name="T58" fmla="*/ 0 h 400"/>
                  <a:gd name="T59" fmla="*/ 206 w 206"/>
                  <a:gd name="T60" fmla="*/ 400 h 4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06" h="400">
                    <a:moveTo>
                      <a:pt x="138" y="45"/>
                    </a:moveTo>
                    <a:lnTo>
                      <a:pt x="0" y="0"/>
                    </a:lnTo>
                    <a:lnTo>
                      <a:pt x="17" y="42"/>
                    </a:lnTo>
                    <a:lnTo>
                      <a:pt x="32" y="90"/>
                    </a:lnTo>
                    <a:lnTo>
                      <a:pt x="46" y="144"/>
                    </a:lnTo>
                    <a:lnTo>
                      <a:pt x="57" y="199"/>
                    </a:lnTo>
                    <a:lnTo>
                      <a:pt x="67" y="256"/>
                    </a:lnTo>
                    <a:lnTo>
                      <a:pt x="76" y="309"/>
                    </a:lnTo>
                    <a:lnTo>
                      <a:pt x="83" y="358"/>
                    </a:lnTo>
                    <a:lnTo>
                      <a:pt x="88" y="400"/>
                    </a:lnTo>
                    <a:lnTo>
                      <a:pt x="103" y="398"/>
                    </a:lnTo>
                    <a:lnTo>
                      <a:pt x="118" y="395"/>
                    </a:lnTo>
                    <a:lnTo>
                      <a:pt x="133" y="391"/>
                    </a:lnTo>
                    <a:lnTo>
                      <a:pt x="150" y="386"/>
                    </a:lnTo>
                    <a:lnTo>
                      <a:pt x="164" y="380"/>
                    </a:lnTo>
                    <a:lnTo>
                      <a:pt x="179" y="373"/>
                    </a:lnTo>
                    <a:lnTo>
                      <a:pt x="193" y="366"/>
                    </a:lnTo>
                    <a:lnTo>
                      <a:pt x="206" y="358"/>
                    </a:lnTo>
                    <a:lnTo>
                      <a:pt x="138" y="45"/>
                    </a:lnTo>
                    <a:close/>
                  </a:path>
                </a:pathLst>
              </a:custGeom>
              <a:solidFill>
                <a:srgbClr val="0F0F87"/>
              </a:solidFill>
              <a:ln w="9525">
                <a:noFill/>
                <a:round/>
                <a:headEnd/>
                <a:tailEnd/>
              </a:ln>
            </p:spPr>
            <p:txBody>
              <a:bodyPr/>
              <a:lstStyle/>
              <a:p>
                <a:endParaRPr lang="en-US" sz="1600"/>
              </a:p>
            </p:txBody>
          </p:sp>
          <p:sp>
            <p:nvSpPr>
              <p:cNvPr id="76" name="Freeform 77">
                <a:extLst>
                  <a:ext uri="{FF2B5EF4-FFF2-40B4-BE49-F238E27FC236}">
                    <a16:creationId xmlns:a16="http://schemas.microsoft.com/office/drawing/2014/main" id="{098A8131-A7AB-452B-9455-1447A4637434}"/>
                  </a:ext>
                </a:extLst>
              </p:cNvPr>
              <p:cNvSpPr>
                <a:spLocks/>
              </p:cNvSpPr>
              <p:nvPr/>
            </p:nvSpPr>
            <p:spPr bwMode="auto">
              <a:xfrm>
                <a:off x="2193" y="2155"/>
                <a:ext cx="213" cy="389"/>
              </a:xfrm>
              <a:custGeom>
                <a:avLst/>
                <a:gdLst>
                  <a:gd name="T0" fmla="*/ 113 w 426"/>
                  <a:gd name="T1" fmla="*/ 240 h 779"/>
                  <a:gd name="T2" fmla="*/ 102 w 426"/>
                  <a:gd name="T3" fmla="*/ 215 h 779"/>
                  <a:gd name="T4" fmla="*/ 91 w 426"/>
                  <a:gd name="T5" fmla="*/ 188 h 779"/>
                  <a:gd name="T6" fmla="*/ 80 w 426"/>
                  <a:gd name="T7" fmla="*/ 158 h 779"/>
                  <a:gd name="T8" fmla="*/ 70 w 426"/>
                  <a:gd name="T9" fmla="*/ 126 h 779"/>
                  <a:gd name="T10" fmla="*/ 61 w 426"/>
                  <a:gd name="T11" fmla="*/ 95 h 779"/>
                  <a:gd name="T12" fmla="*/ 57 w 426"/>
                  <a:gd name="T13" fmla="*/ 63 h 779"/>
                  <a:gd name="T14" fmla="*/ 57 w 426"/>
                  <a:gd name="T15" fmla="*/ 31 h 779"/>
                  <a:gd name="T16" fmla="*/ 61 w 426"/>
                  <a:gd name="T17" fmla="*/ 0 h 779"/>
                  <a:gd name="T18" fmla="*/ 38 w 426"/>
                  <a:gd name="T19" fmla="*/ 10 h 779"/>
                  <a:gd name="T20" fmla="*/ 23 w 426"/>
                  <a:gd name="T21" fmla="*/ 30 h 779"/>
                  <a:gd name="T22" fmla="*/ 13 w 426"/>
                  <a:gd name="T23" fmla="*/ 60 h 779"/>
                  <a:gd name="T24" fmla="*/ 9 w 426"/>
                  <a:gd name="T25" fmla="*/ 96 h 779"/>
                  <a:gd name="T26" fmla="*/ 9 w 426"/>
                  <a:gd name="T27" fmla="*/ 135 h 779"/>
                  <a:gd name="T28" fmla="*/ 10 w 426"/>
                  <a:gd name="T29" fmla="*/ 175 h 779"/>
                  <a:gd name="T30" fmla="*/ 12 w 426"/>
                  <a:gd name="T31" fmla="*/ 215 h 779"/>
                  <a:gd name="T32" fmla="*/ 13 w 426"/>
                  <a:gd name="T33" fmla="*/ 249 h 779"/>
                  <a:gd name="T34" fmla="*/ 11 w 426"/>
                  <a:gd name="T35" fmla="*/ 291 h 779"/>
                  <a:gd name="T36" fmla="*/ 7 w 426"/>
                  <a:gd name="T37" fmla="*/ 321 h 779"/>
                  <a:gd name="T38" fmla="*/ 2 w 426"/>
                  <a:gd name="T39" fmla="*/ 340 h 779"/>
                  <a:gd name="T40" fmla="*/ 0 w 426"/>
                  <a:gd name="T41" fmla="*/ 346 h 779"/>
                  <a:gd name="T42" fmla="*/ 21 w 426"/>
                  <a:gd name="T43" fmla="*/ 360 h 779"/>
                  <a:gd name="T44" fmla="*/ 43 w 426"/>
                  <a:gd name="T45" fmla="*/ 371 h 779"/>
                  <a:gd name="T46" fmla="*/ 62 w 426"/>
                  <a:gd name="T47" fmla="*/ 379 h 779"/>
                  <a:gd name="T48" fmla="*/ 83 w 426"/>
                  <a:gd name="T49" fmla="*/ 384 h 779"/>
                  <a:gd name="T50" fmla="*/ 101 w 426"/>
                  <a:gd name="T51" fmla="*/ 387 h 779"/>
                  <a:gd name="T52" fmla="*/ 118 w 426"/>
                  <a:gd name="T53" fmla="*/ 389 h 779"/>
                  <a:gd name="T54" fmla="*/ 135 w 426"/>
                  <a:gd name="T55" fmla="*/ 389 h 779"/>
                  <a:gd name="T56" fmla="*/ 151 w 426"/>
                  <a:gd name="T57" fmla="*/ 388 h 779"/>
                  <a:gd name="T58" fmla="*/ 164 w 426"/>
                  <a:gd name="T59" fmla="*/ 386 h 779"/>
                  <a:gd name="T60" fmla="*/ 176 w 426"/>
                  <a:gd name="T61" fmla="*/ 383 h 779"/>
                  <a:gd name="T62" fmla="*/ 187 w 426"/>
                  <a:gd name="T63" fmla="*/ 379 h 779"/>
                  <a:gd name="T64" fmla="*/ 197 w 426"/>
                  <a:gd name="T65" fmla="*/ 376 h 779"/>
                  <a:gd name="T66" fmla="*/ 204 w 426"/>
                  <a:gd name="T67" fmla="*/ 373 h 779"/>
                  <a:gd name="T68" fmla="*/ 209 w 426"/>
                  <a:gd name="T69" fmla="*/ 370 h 779"/>
                  <a:gd name="T70" fmla="*/ 212 w 426"/>
                  <a:gd name="T71" fmla="*/ 368 h 779"/>
                  <a:gd name="T72" fmla="*/ 213 w 426"/>
                  <a:gd name="T73" fmla="*/ 368 h 779"/>
                  <a:gd name="T74" fmla="*/ 212 w 426"/>
                  <a:gd name="T75" fmla="*/ 365 h 779"/>
                  <a:gd name="T76" fmla="*/ 209 w 426"/>
                  <a:gd name="T77" fmla="*/ 360 h 779"/>
                  <a:gd name="T78" fmla="*/ 205 w 426"/>
                  <a:gd name="T79" fmla="*/ 353 h 779"/>
                  <a:gd name="T80" fmla="*/ 201 w 426"/>
                  <a:gd name="T81" fmla="*/ 347 h 779"/>
                  <a:gd name="T82" fmla="*/ 196 w 426"/>
                  <a:gd name="T83" fmla="*/ 340 h 779"/>
                  <a:gd name="T84" fmla="*/ 191 w 426"/>
                  <a:gd name="T85" fmla="*/ 334 h 779"/>
                  <a:gd name="T86" fmla="*/ 189 w 426"/>
                  <a:gd name="T87" fmla="*/ 330 h 779"/>
                  <a:gd name="T88" fmla="*/ 187 w 426"/>
                  <a:gd name="T89" fmla="*/ 329 h 779"/>
                  <a:gd name="T90" fmla="*/ 185 w 426"/>
                  <a:gd name="T91" fmla="*/ 327 h 779"/>
                  <a:gd name="T92" fmla="*/ 179 w 426"/>
                  <a:gd name="T93" fmla="*/ 322 h 779"/>
                  <a:gd name="T94" fmla="*/ 170 w 426"/>
                  <a:gd name="T95" fmla="*/ 315 h 779"/>
                  <a:gd name="T96" fmla="*/ 159 w 426"/>
                  <a:gd name="T97" fmla="*/ 304 h 779"/>
                  <a:gd name="T98" fmla="*/ 146 w 426"/>
                  <a:gd name="T99" fmla="*/ 292 h 779"/>
                  <a:gd name="T100" fmla="*/ 134 w 426"/>
                  <a:gd name="T101" fmla="*/ 277 h 779"/>
                  <a:gd name="T102" fmla="*/ 122 w 426"/>
                  <a:gd name="T103" fmla="*/ 260 h 779"/>
                  <a:gd name="T104" fmla="*/ 113 w 426"/>
                  <a:gd name="T105" fmla="*/ 240 h 77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26"/>
                  <a:gd name="T160" fmla="*/ 0 h 779"/>
                  <a:gd name="T161" fmla="*/ 426 w 426"/>
                  <a:gd name="T162" fmla="*/ 779 h 77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26" h="779">
                    <a:moveTo>
                      <a:pt x="226" y="480"/>
                    </a:moveTo>
                    <a:lnTo>
                      <a:pt x="204" y="431"/>
                    </a:lnTo>
                    <a:lnTo>
                      <a:pt x="182" y="376"/>
                    </a:lnTo>
                    <a:lnTo>
                      <a:pt x="159" y="316"/>
                    </a:lnTo>
                    <a:lnTo>
                      <a:pt x="139" y="253"/>
                    </a:lnTo>
                    <a:lnTo>
                      <a:pt x="123" y="190"/>
                    </a:lnTo>
                    <a:lnTo>
                      <a:pt x="114" y="126"/>
                    </a:lnTo>
                    <a:lnTo>
                      <a:pt x="114" y="62"/>
                    </a:lnTo>
                    <a:lnTo>
                      <a:pt x="123" y="0"/>
                    </a:lnTo>
                    <a:lnTo>
                      <a:pt x="76" y="20"/>
                    </a:lnTo>
                    <a:lnTo>
                      <a:pt x="45" y="61"/>
                    </a:lnTo>
                    <a:lnTo>
                      <a:pt x="26" y="121"/>
                    </a:lnTo>
                    <a:lnTo>
                      <a:pt x="18" y="192"/>
                    </a:lnTo>
                    <a:lnTo>
                      <a:pt x="17" y="271"/>
                    </a:lnTo>
                    <a:lnTo>
                      <a:pt x="19" y="351"/>
                    </a:lnTo>
                    <a:lnTo>
                      <a:pt x="24" y="430"/>
                    </a:lnTo>
                    <a:lnTo>
                      <a:pt x="25" y="499"/>
                    </a:lnTo>
                    <a:lnTo>
                      <a:pt x="22" y="582"/>
                    </a:lnTo>
                    <a:lnTo>
                      <a:pt x="13" y="642"/>
                    </a:lnTo>
                    <a:lnTo>
                      <a:pt x="3" y="680"/>
                    </a:lnTo>
                    <a:lnTo>
                      <a:pt x="0" y="692"/>
                    </a:lnTo>
                    <a:lnTo>
                      <a:pt x="42" y="720"/>
                    </a:lnTo>
                    <a:lnTo>
                      <a:pt x="85" y="742"/>
                    </a:lnTo>
                    <a:lnTo>
                      <a:pt x="125" y="758"/>
                    </a:lnTo>
                    <a:lnTo>
                      <a:pt x="165" y="768"/>
                    </a:lnTo>
                    <a:lnTo>
                      <a:pt x="201" y="775"/>
                    </a:lnTo>
                    <a:lnTo>
                      <a:pt x="237" y="779"/>
                    </a:lnTo>
                    <a:lnTo>
                      <a:pt x="269" y="779"/>
                    </a:lnTo>
                    <a:lnTo>
                      <a:pt x="301" y="777"/>
                    </a:lnTo>
                    <a:lnTo>
                      <a:pt x="328" y="772"/>
                    </a:lnTo>
                    <a:lnTo>
                      <a:pt x="352" y="766"/>
                    </a:lnTo>
                    <a:lnTo>
                      <a:pt x="374" y="759"/>
                    </a:lnTo>
                    <a:lnTo>
                      <a:pt x="393" y="752"/>
                    </a:lnTo>
                    <a:lnTo>
                      <a:pt x="407" y="747"/>
                    </a:lnTo>
                    <a:lnTo>
                      <a:pt x="417" y="741"/>
                    </a:lnTo>
                    <a:lnTo>
                      <a:pt x="424" y="737"/>
                    </a:lnTo>
                    <a:lnTo>
                      <a:pt x="426" y="736"/>
                    </a:lnTo>
                    <a:lnTo>
                      <a:pt x="424" y="730"/>
                    </a:lnTo>
                    <a:lnTo>
                      <a:pt x="418" y="720"/>
                    </a:lnTo>
                    <a:lnTo>
                      <a:pt x="410" y="707"/>
                    </a:lnTo>
                    <a:lnTo>
                      <a:pt x="401" y="694"/>
                    </a:lnTo>
                    <a:lnTo>
                      <a:pt x="392" y="681"/>
                    </a:lnTo>
                    <a:lnTo>
                      <a:pt x="382" y="669"/>
                    </a:lnTo>
                    <a:lnTo>
                      <a:pt x="377" y="661"/>
                    </a:lnTo>
                    <a:lnTo>
                      <a:pt x="374" y="658"/>
                    </a:lnTo>
                    <a:lnTo>
                      <a:pt x="370" y="654"/>
                    </a:lnTo>
                    <a:lnTo>
                      <a:pt x="357" y="645"/>
                    </a:lnTo>
                    <a:lnTo>
                      <a:pt x="339" y="630"/>
                    </a:lnTo>
                    <a:lnTo>
                      <a:pt x="317" y="609"/>
                    </a:lnTo>
                    <a:lnTo>
                      <a:pt x="292" y="584"/>
                    </a:lnTo>
                    <a:lnTo>
                      <a:pt x="268" y="554"/>
                    </a:lnTo>
                    <a:lnTo>
                      <a:pt x="245" y="520"/>
                    </a:lnTo>
                    <a:lnTo>
                      <a:pt x="226" y="480"/>
                    </a:lnTo>
                    <a:close/>
                  </a:path>
                </a:pathLst>
              </a:custGeom>
              <a:solidFill>
                <a:srgbClr val="000000"/>
              </a:solidFill>
              <a:ln w="9525">
                <a:noFill/>
                <a:round/>
                <a:headEnd/>
                <a:tailEnd/>
              </a:ln>
            </p:spPr>
            <p:txBody>
              <a:bodyPr/>
              <a:lstStyle/>
              <a:p>
                <a:endParaRPr lang="en-US" sz="1600"/>
              </a:p>
            </p:txBody>
          </p:sp>
          <p:sp>
            <p:nvSpPr>
              <p:cNvPr id="77" name="Freeform 78">
                <a:extLst>
                  <a:ext uri="{FF2B5EF4-FFF2-40B4-BE49-F238E27FC236}">
                    <a16:creationId xmlns:a16="http://schemas.microsoft.com/office/drawing/2014/main" id="{268CC052-F3BB-471D-9ED7-BDD0565F9BEA}"/>
                  </a:ext>
                </a:extLst>
              </p:cNvPr>
              <p:cNvSpPr>
                <a:spLocks/>
              </p:cNvSpPr>
              <p:nvPr/>
            </p:nvSpPr>
            <p:spPr bwMode="auto">
              <a:xfrm>
                <a:off x="2240" y="2148"/>
                <a:ext cx="167" cy="381"/>
              </a:xfrm>
              <a:custGeom>
                <a:avLst/>
                <a:gdLst>
                  <a:gd name="T0" fmla="*/ 27 w 333"/>
                  <a:gd name="T1" fmla="*/ 313 h 764"/>
                  <a:gd name="T2" fmla="*/ 32 w 333"/>
                  <a:gd name="T3" fmla="*/ 324 h 764"/>
                  <a:gd name="T4" fmla="*/ 36 w 333"/>
                  <a:gd name="T5" fmla="*/ 334 h 764"/>
                  <a:gd name="T6" fmla="*/ 41 w 333"/>
                  <a:gd name="T7" fmla="*/ 343 h 764"/>
                  <a:gd name="T8" fmla="*/ 45 w 333"/>
                  <a:gd name="T9" fmla="*/ 352 h 764"/>
                  <a:gd name="T10" fmla="*/ 51 w 333"/>
                  <a:gd name="T11" fmla="*/ 359 h 764"/>
                  <a:gd name="T12" fmla="*/ 56 w 333"/>
                  <a:gd name="T13" fmla="*/ 365 h 764"/>
                  <a:gd name="T14" fmla="*/ 62 w 333"/>
                  <a:gd name="T15" fmla="*/ 371 h 764"/>
                  <a:gd name="T16" fmla="*/ 69 w 333"/>
                  <a:gd name="T17" fmla="*/ 375 h 764"/>
                  <a:gd name="T18" fmla="*/ 77 w 333"/>
                  <a:gd name="T19" fmla="*/ 378 h 764"/>
                  <a:gd name="T20" fmla="*/ 86 w 333"/>
                  <a:gd name="T21" fmla="*/ 381 h 764"/>
                  <a:gd name="T22" fmla="*/ 95 w 333"/>
                  <a:gd name="T23" fmla="*/ 381 h 764"/>
                  <a:gd name="T24" fmla="*/ 106 w 333"/>
                  <a:gd name="T25" fmla="*/ 381 h 764"/>
                  <a:gd name="T26" fmla="*/ 119 w 333"/>
                  <a:gd name="T27" fmla="*/ 380 h 764"/>
                  <a:gd name="T28" fmla="*/ 133 w 333"/>
                  <a:gd name="T29" fmla="*/ 377 h 764"/>
                  <a:gd name="T30" fmla="*/ 149 w 333"/>
                  <a:gd name="T31" fmla="*/ 374 h 764"/>
                  <a:gd name="T32" fmla="*/ 167 w 333"/>
                  <a:gd name="T33" fmla="*/ 369 h 764"/>
                  <a:gd name="T34" fmla="*/ 155 w 333"/>
                  <a:gd name="T35" fmla="*/ 316 h 764"/>
                  <a:gd name="T36" fmla="*/ 147 w 333"/>
                  <a:gd name="T37" fmla="*/ 268 h 764"/>
                  <a:gd name="T38" fmla="*/ 143 w 333"/>
                  <a:gd name="T39" fmla="*/ 225 h 764"/>
                  <a:gd name="T40" fmla="*/ 141 w 333"/>
                  <a:gd name="T41" fmla="*/ 186 h 764"/>
                  <a:gd name="T42" fmla="*/ 139 w 333"/>
                  <a:gd name="T43" fmla="*/ 151 h 764"/>
                  <a:gd name="T44" fmla="*/ 136 w 333"/>
                  <a:gd name="T45" fmla="*/ 119 h 764"/>
                  <a:gd name="T46" fmla="*/ 130 w 333"/>
                  <a:gd name="T47" fmla="*/ 90 h 764"/>
                  <a:gd name="T48" fmla="*/ 121 w 333"/>
                  <a:gd name="T49" fmla="*/ 63 h 764"/>
                  <a:gd name="T50" fmla="*/ 113 w 333"/>
                  <a:gd name="T51" fmla="*/ 52 h 764"/>
                  <a:gd name="T52" fmla="*/ 104 w 333"/>
                  <a:gd name="T53" fmla="*/ 41 h 764"/>
                  <a:gd name="T54" fmla="*/ 93 w 333"/>
                  <a:gd name="T55" fmla="*/ 30 h 764"/>
                  <a:gd name="T56" fmla="*/ 82 w 333"/>
                  <a:gd name="T57" fmla="*/ 21 h 764"/>
                  <a:gd name="T58" fmla="*/ 72 w 333"/>
                  <a:gd name="T59" fmla="*/ 12 h 764"/>
                  <a:gd name="T60" fmla="*/ 64 w 333"/>
                  <a:gd name="T61" fmla="*/ 6 h 764"/>
                  <a:gd name="T62" fmla="*/ 59 w 333"/>
                  <a:gd name="T63" fmla="*/ 2 h 764"/>
                  <a:gd name="T64" fmla="*/ 56 w 333"/>
                  <a:gd name="T65" fmla="*/ 0 h 764"/>
                  <a:gd name="T66" fmla="*/ 50 w 333"/>
                  <a:gd name="T67" fmla="*/ 2 h 764"/>
                  <a:gd name="T68" fmla="*/ 44 w 333"/>
                  <a:gd name="T69" fmla="*/ 3 h 764"/>
                  <a:gd name="T70" fmla="*/ 37 w 333"/>
                  <a:gd name="T71" fmla="*/ 4 h 764"/>
                  <a:gd name="T72" fmla="*/ 32 w 333"/>
                  <a:gd name="T73" fmla="*/ 5 h 764"/>
                  <a:gd name="T74" fmla="*/ 26 w 333"/>
                  <a:gd name="T75" fmla="*/ 7 h 764"/>
                  <a:gd name="T76" fmla="*/ 21 w 333"/>
                  <a:gd name="T77" fmla="*/ 9 h 764"/>
                  <a:gd name="T78" fmla="*/ 15 w 333"/>
                  <a:gd name="T79" fmla="*/ 12 h 764"/>
                  <a:gd name="T80" fmla="*/ 11 w 333"/>
                  <a:gd name="T81" fmla="*/ 17 h 764"/>
                  <a:gd name="T82" fmla="*/ 4 w 333"/>
                  <a:gd name="T83" fmla="*/ 50 h 764"/>
                  <a:gd name="T84" fmla="*/ 1 w 333"/>
                  <a:gd name="T85" fmla="*/ 88 h 764"/>
                  <a:gd name="T86" fmla="*/ 0 w 333"/>
                  <a:gd name="T87" fmla="*/ 129 h 764"/>
                  <a:gd name="T88" fmla="*/ 2 w 333"/>
                  <a:gd name="T89" fmla="*/ 172 h 764"/>
                  <a:gd name="T90" fmla="*/ 5 w 333"/>
                  <a:gd name="T91" fmla="*/ 213 h 764"/>
                  <a:gd name="T92" fmla="*/ 11 w 333"/>
                  <a:gd name="T93" fmla="*/ 252 h 764"/>
                  <a:gd name="T94" fmla="*/ 18 w 333"/>
                  <a:gd name="T95" fmla="*/ 286 h 764"/>
                  <a:gd name="T96" fmla="*/ 27 w 333"/>
                  <a:gd name="T97" fmla="*/ 313 h 7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33"/>
                  <a:gd name="T148" fmla="*/ 0 h 764"/>
                  <a:gd name="T149" fmla="*/ 333 w 333"/>
                  <a:gd name="T150" fmla="*/ 764 h 76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33" h="764">
                    <a:moveTo>
                      <a:pt x="53" y="628"/>
                    </a:moveTo>
                    <a:lnTo>
                      <a:pt x="63" y="650"/>
                    </a:lnTo>
                    <a:lnTo>
                      <a:pt x="72" y="669"/>
                    </a:lnTo>
                    <a:lnTo>
                      <a:pt x="81" y="688"/>
                    </a:lnTo>
                    <a:lnTo>
                      <a:pt x="90" y="705"/>
                    </a:lnTo>
                    <a:lnTo>
                      <a:pt x="101" y="719"/>
                    </a:lnTo>
                    <a:lnTo>
                      <a:pt x="112" y="732"/>
                    </a:lnTo>
                    <a:lnTo>
                      <a:pt x="124" y="743"/>
                    </a:lnTo>
                    <a:lnTo>
                      <a:pt x="137" y="751"/>
                    </a:lnTo>
                    <a:lnTo>
                      <a:pt x="154" y="758"/>
                    </a:lnTo>
                    <a:lnTo>
                      <a:pt x="171" y="763"/>
                    </a:lnTo>
                    <a:lnTo>
                      <a:pt x="190" y="764"/>
                    </a:lnTo>
                    <a:lnTo>
                      <a:pt x="212" y="764"/>
                    </a:lnTo>
                    <a:lnTo>
                      <a:pt x="238" y="762"/>
                    </a:lnTo>
                    <a:lnTo>
                      <a:pt x="266" y="756"/>
                    </a:lnTo>
                    <a:lnTo>
                      <a:pt x="298" y="749"/>
                    </a:lnTo>
                    <a:lnTo>
                      <a:pt x="333" y="739"/>
                    </a:lnTo>
                    <a:lnTo>
                      <a:pt x="309" y="633"/>
                    </a:lnTo>
                    <a:lnTo>
                      <a:pt x="294" y="538"/>
                    </a:lnTo>
                    <a:lnTo>
                      <a:pt x="286" y="452"/>
                    </a:lnTo>
                    <a:lnTo>
                      <a:pt x="281" y="373"/>
                    </a:lnTo>
                    <a:lnTo>
                      <a:pt x="277" y="303"/>
                    </a:lnTo>
                    <a:lnTo>
                      <a:pt x="271" y="239"/>
                    </a:lnTo>
                    <a:lnTo>
                      <a:pt x="260" y="180"/>
                    </a:lnTo>
                    <a:lnTo>
                      <a:pt x="241" y="126"/>
                    </a:lnTo>
                    <a:lnTo>
                      <a:pt x="226" y="104"/>
                    </a:lnTo>
                    <a:lnTo>
                      <a:pt x="207" y="82"/>
                    </a:lnTo>
                    <a:lnTo>
                      <a:pt x="186" y="61"/>
                    </a:lnTo>
                    <a:lnTo>
                      <a:pt x="164" y="42"/>
                    </a:lnTo>
                    <a:lnTo>
                      <a:pt x="144" y="24"/>
                    </a:lnTo>
                    <a:lnTo>
                      <a:pt x="127" y="12"/>
                    </a:lnTo>
                    <a:lnTo>
                      <a:pt x="117" y="4"/>
                    </a:lnTo>
                    <a:lnTo>
                      <a:pt x="112" y="0"/>
                    </a:lnTo>
                    <a:lnTo>
                      <a:pt x="99" y="4"/>
                    </a:lnTo>
                    <a:lnTo>
                      <a:pt x="87" y="6"/>
                    </a:lnTo>
                    <a:lnTo>
                      <a:pt x="74" y="8"/>
                    </a:lnTo>
                    <a:lnTo>
                      <a:pt x="63" y="10"/>
                    </a:lnTo>
                    <a:lnTo>
                      <a:pt x="51" y="14"/>
                    </a:lnTo>
                    <a:lnTo>
                      <a:pt x="41" y="18"/>
                    </a:lnTo>
                    <a:lnTo>
                      <a:pt x="30" y="25"/>
                    </a:lnTo>
                    <a:lnTo>
                      <a:pt x="21" y="35"/>
                    </a:lnTo>
                    <a:lnTo>
                      <a:pt x="8" y="101"/>
                    </a:lnTo>
                    <a:lnTo>
                      <a:pt x="1" y="177"/>
                    </a:lnTo>
                    <a:lnTo>
                      <a:pt x="0" y="259"/>
                    </a:lnTo>
                    <a:lnTo>
                      <a:pt x="3" y="345"/>
                    </a:lnTo>
                    <a:lnTo>
                      <a:pt x="10" y="427"/>
                    </a:lnTo>
                    <a:lnTo>
                      <a:pt x="21" y="505"/>
                    </a:lnTo>
                    <a:lnTo>
                      <a:pt x="35" y="573"/>
                    </a:lnTo>
                    <a:lnTo>
                      <a:pt x="53" y="628"/>
                    </a:lnTo>
                    <a:close/>
                  </a:path>
                </a:pathLst>
              </a:custGeom>
              <a:solidFill>
                <a:srgbClr val="0F0F87"/>
              </a:solidFill>
              <a:ln w="9525">
                <a:noFill/>
                <a:round/>
                <a:headEnd/>
                <a:tailEnd/>
              </a:ln>
            </p:spPr>
            <p:txBody>
              <a:bodyPr/>
              <a:lstStyle/>
              <a:p>
                <a:endParaRPr lang="en-US" sz="1600"/>
              </a:p>
            </p:txBody>
          </p:sp>
          <p:sp>
            <p:nvSpPr>
              <p:cNvPr id="78" name="Freeform 79">
                <a:extLst>
                  <a:ext uri="{FF2B5EF4-FFF2-40B4-BE49-F238E27FC236}">
                    <a16:creationId xmlns:a16="http://schemas.microsoft.com/office/drawing/2014/main" id="{1D48BA38-A460-4F7F-81E5-941FD387D042}"/>
                  </a:ext>
                </a:extLst>
              </p:cNvPr>
              <p:cNvSpPr>
                <a:spLocks/>
              </p:cNvSpPr>
              <p:nvPr/>
            </p:nvSpPr>
            <p:spPr bwMode="auto">
              <a:xfrm>
                <a:off x="2191" y="2460"/>
                <a:ext cx="29" cy="34"/>
              </a:xfrm>
              <a:custGeom>
                <a:avLst/>
                <a:gdLst>
                  <a:gd name="T0" fmla="*/ 4 w 59"/>
                  <a:gd name="T1" fmla="*/ 0 h 68"/>
                  <a:gd name="T2" fmla="*/ 6 w 59"/>
                  <a:gd name="T3" fmla="*/ 2 h 68"/>
                  <a:gd name="T4" fmla="*/ 11 w 59"/>
                  <a:gd name="T5" fmla="*/ 6 h 68"/>
                  <a:gd name="T6" fmla="*/ 17 w 59"/>
                  <a:gd name="T7" fmla="*/ 12 h 68"/>
                  <a:gd name="T8" fmla="*/ 23 w 59"/>
                  <a:gd name="T9" fmla="*/ 18 h 68"/>
                  <a:gd name="T10" fmla="*/ 28 w 59"/>
                  <a:gd name="T11" fmla="*/ 25 h 68"/>
                  <a:gd name="T12" fmla="*/ 29 w 59"/>
                  <a:gd name="T13" fmla="*/ 31 h 68"/>
                  <a:gd name="T14" fmla="*/ 27 w 59"/>
                  <a:gd name="T15" fmla="*/ 34 h 68"/>
                  <a:gd name="T16" fmla="*/ 19 w 59"/>
                  <a:gd name="T17" fmla="*/ 34 h 68"/>
                  <a:gd name="T18" fmla="*/ 10 w 59"/>
                  <a:gd name="T19" fmla="*/ 31 h 68"/>
                  <a:gd name="T20" fmla="*/ 4 w 59"/>
                  <a:gd name="T21" fmla="*/ 27 h 68"/>
                  <a:gd name="T22" fmla="*/ 0 w 59"/>
                  <a:gd name="T23" fmla="*/ 21 h 68"/>
                  <a:gd name="T24" fmla="*/ 0 w 59"/>
                  <a:gd name="T25" fmla="*/ 16 h 68"/>
                  <a:gd name="T26" fmla="*/ 0 w 59"/>
                  <a:gd name="T27" fmla="*/ 10 h 68"/>
                  <a:gd name="T28" fmla="*/ 2 w 59"/>
                  <a:gd name="T29" fmla="*/ 5 h 68"/>
                  <a:gd name="T30" fmla="*/ 3 w 59"/>
                  <a:gd name="T31" fmla="*/ 1 h 68"/>
                  <a:gd name="T32" fmla="*/ 4 w 59"/>
                  <a:gd name="T33" fmla="*/ 0 h 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9"/>
                  <a:gd name="T52" fmla="*/ 0 h 68"/>
                  <a:gd name="T53" fmla="*/ 59 w 59"/>
                  <a:gd name="T54" fmla="*/ 68 h 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9" h="68">
                    <a:moveTo>
                      <a:pt x="8" y="0"/>
                    </a:moveTo>
                    <a:lnTo>
                      <a:pt x="12" y="4"/>
                    </a:lnTo>
                    <a:lnTo>
                      <a:pt x="22" y="12"/>
                    </a:lnTo>
                    <a:lnTo>
                      <a:pt x="34" y="25"/>
                    </a:lnTo>
                    <a:lnTo>
                      <a:pt x="46" y="37"/>
                    </a:lnTo>
                    <a:lnTo>
                      <a:pt x="56" y="51"/>
                    </a:lnTo>
                    <a:lnTo>
                      <a:pt x="59" y="62"/>
                    </a:lnTo>
                    <a:lnTo>
                      <a:pt x="54" y="68"/>
                    </a:lnTo>
                    <a:lnTo>
                      <a:pt x="38" y="68"/>
                    </a:lnTo>
                    <a:lnTo>
                      <a:pt x="20" y="63"/>
                    </a:lnTo>
                    <a:lnTo>
                      <a:pt x="8" y="55"/>
                    </a:lnTo>
                    <a:lnTo>
                      <a:pt x="1" y="43"/>
                    </a:lnTo>
                    <a:lnTo>
                      <a:pt x="0" y="32"/>
                    </a:lnTo>
                    <a:lnTo>
                      <a:pt x="1" y="20"/>
                    </a:lnTo>
                    <a:lnTo>
                      <a:pt x="5" y="10"/>
                    </a:lnTo>
                    <a:lnTo>
                      <a:pt x="7" y="3"/>
                    </a:lnTo>
                    <a:lnTo>
                      <a:pt x="8" y="0"/>
                    </a:lnTo>
                    <a:close/>
                  </a:path>
                </a:pathLst>
              </a:custGeom>
              <a:solidFill>
                <a:srgbClr val="E5A599"/>
              </a:solidFill>
              <a:ln w="9525">
                <a:noFill/>
                <a:round/>
                <a:headEnd/>
                <a:tailEnd/>
              </a:ln>
            </p:spPr>
            <p:txBody>
              <a:bodyPr/>
              <a:lstStyle/>
              <a:p>
                <a:endParaRPr lang="en-US" sz="1600"/>
              </a:p>
            </p:txBody>
          </p:sp>
          <p:sp>
            <p:nvSpPr>
              <p:cNvPr id="79" name="Freeform 80">
                <a:extLst>
                  <a:ext uri="{FF2B5EF4-FFF2-40B4-BE49-F238E27FC236}">
                    <a16:creationId xmlns:a16="http://schemas.microsoft.com/office/drawing/2014/main" id="{36354C97-73E6-4780-B03D-17119E46041E}"/>
                  </a:ext>
                </a:extLst>
              </p:cNvPr>
              <p:cNvSpPr>
                <a:spLocks/>
              </p:cNvSpPr>
              <p:nvPr/>
            </p:nvSpPr>
            <p:spPr bwMode="auto">
              <a:xfrm>
                <a:off x="2251" y="2106"/>
                <a:ext cx="59" cy="88"/>
              </a:xfrm>
              <a:custGeom>
                <a:avLst/>
                <a:gdLst>
                  <a:gd name="T0" fmla="*/ 32 w 119"/>
                  <a:gd name="T1" fmla="*/ 0 h 175"/>
                  <a:gd name="T2" fmla="*/ 3 w 119"/>
                  <a:gd name="T3" fmla="*/ 10 h 175"/>
                  <a:gd name="T4" fmla="*/ 0 w 119"/>
                  <a:gd name="T5" fmla="*/ 35 h 175"/>
                  <a:gd name="T6" fmla="*/ 59 w 119"/>
                  <a:gd name="T7" fmla="*/ 88 h 175"/>
                  <a:gd name="T8" fmla="*/ 36 w 119"/>
                  <a:gd name="T9" fmla="*/ 29 h 175"/>
                  <a:gd name="T10" fmla="*/ 32 w 119"/>
                  <a:gd name="T11" fmla="*/ 0 h 175"/>
                  <a:gd name="T12" fmla="*/ 0 60000 65536"/>
                  <a:gd name="T13" fmla="*/ 0 60000 65536"/>
                  <a:gd name="T14" fmla="*/ 0 60000 65536"/>
                  <a:gd name="T15" fmla="*/ 0 60000 65536"/>
                  <a:gd name="T16" fmla="*/ 0 60000 65536"/>
                  <a:gd name="T17" fmla="*/ 0 60000 65536"/>
                  <a:gd name="T18" fmla="*/ 0 w 119"/>
                  <a:gd name="T19" fmla="*/ 0 h 175"/>
                  <a:gd name="T20" fmla="*/ 119 w 119"/>
                  <a:gd name="T21" fmla="*/ 175 h 175"/>
                </a:gdLst>
                <a:ahLst/>
                <a:cxnLst>
                  <a:cxn ang="T12">
                    <a:pos x="T0" y="T1"/>
                  </a:cxn>
                  <a:cxn ang="T13">
                    <a:pos x="T2" y="T3"/>
                  </a:cxn>
                  <a:cxn ang="T14">
                    <a:pos x="T4" y="T5"/>
                  </a:cxn>
                  <a:cxn ang="T15">
                    <a:pos x="T6" y="T7"/>
                  </a:cxn>
                  <a:cxn ang="T16">
                    <a:pos x="T8" y="T9"/>
                  </a:cxn>
                  <a:cxn ang="T17">
                    <a:pos x="T10" y="T11"/>
                  </a:cxn>
                </a:cxnLst>
                <a:rect l="T18" t="T19" r="T20" b="T21"/>
                <a:pathLst>
                  <a:path w="119" h="175">
                    <a:moveTo>
                      <a:pt x="65" y="0"/>
                    </a:moveTo>
                    <a:lnTo>
                      <a:pt x="6" y="20"/>
                    </a:lnTo>
                    <a:lnTo>
                      <a:pt x="0" y="69"/>
                    </a:lnTo>
                    <a:lnTo>
                      <a:pt x="119" y="175"/>
                    </a:lnTo>
                    <a:lnTo>
                      <a:pt x="73" y="57"/>
                    </a:lnTo>
                    <a:lnTo>
                      <a:pt x="65" y="0"/>
                    </a:lnTo>
                    <a:close/>
                  </a:path>
                </a:pathLst>
              </a:custGeom>
              <a:solidFill>
                <a:srgbClr val="B27266"/>
              </a:solidFill>
              <a:ln w="9525">
                <a:noFill/>
                <a:round/>
                <a:headEnd/>
                <a:tailEnd/>
              </a:ln>
            </p:spPr>
            <p:txBody>
              <a:bodyPr/>
              <a:lstStyle/>
              <a:p>
                <a:endParaRPr lang="en-US" sz="1600"/>
              </a:p>
            </p:txBody>
          </p:sp>
          <p:sp>
            <p:nvSpPr>
              <p:cNvPr id="80" name="Freeform 81">
                <a:extLst>
                  <a:ext uri="{FF2B5EF4-FFF2-40B4-BE49-F238E27FC236}">
                    <a16:creationId xmlns:a16="http://schemas.microsoft.com/office/drawing/2014/main" id="{063B0024-4D04-425F-862F-C56B5A94B64F}"/>
                  </a:ext>
                </a:extLst>
              </p:cNvPr>
              <p:cNvSpPr>
                <a:spLocks/>
              </p:cNvSpPr>
              <p:nvPr/>
            </p:nvSpPr>
            <p:spPr bwMode="auto">
              <a:xfrm>
                <a:off x="2251" y="2052"/>
                <a:ext cx="38" cy="70"/>
              </a:xfrm>
              <a:custGeom>
                <a:avLst/>
                <a:gdLst>
                  <a:gd name="T0" fmla="*/ 11 w 77"/>
                  <a:gd name="T1" fmla="*/ 0 h 139"/>
                  <a:gd name="T2" fmla="*/ 10 w 77"/>
                  <a:gd name="T3" fmla="*/ 1 h 139"/>
                  <a:gd name="T4" fmla="*/ 7 w 77"/>
                  <a:gd name="T5" fmla="*/ 3 h 139"/>
                  <a:gd name="T6" fmla="*/ 4 w 77"/>
                  <a:gd name="T7" fmla="*/ 4 h 139"/>
                  <a:gd name="T8" fmla="*/ 0 w 77"/>
                  <a:gd name="T9" fmla="*/ 7 h 139"/>
                  <a:gd name="T10" fmla="*/ 6 w 77"/>
                  <a:gd name="T11" fmla="*/ 62 h 139"/>
                  <a:gd name="T12" fmla="*/ 7 w 77"/>
                  <a:gd name="T13" fmla="*/ 62 h 139"/>
                  <a:gd name="T14" fmla="*/ 8 w 77"/>
                  <a:gd name="T15" fmla="*/ 63 h 139"/>
                  <a:gd name="T16" fmla="*/ 12 w 77"/>
                  <a:gd name="T17" fmla="*/ 64 h 139"/>
                  <a:gd name="T18" fmla="*/ 15 w 77"/>
                  <a:gd name="T19" fmla="*/ 64 h 139"/>
                  <a:gd name="T20" fmla="*/ 21 w 77"/>
                  <a:gd name="T21" fmla="*/ 65 h 139"/>
                  <a:gd name="T22" fmla="*/ 26 w 77"/>
                  <a:gd name="T23" fmla="*/ 66 h 139"/>
                  <a:gd name="T24" fmla="*/ 32 w 77"/>
                  <a:gd name="T25" fmla="*/ 68 h 139"/>
                  <a:gd name="T26" fmla="*/ 38 w 77"/>
                  <a:gd name="T27" fmla="*/ 70 h 139"/>
                  <a:gd name="T28" fmla="*/ 31 w 77"/>
                  <a:gd name="T29" fmla="*/ 64 h 139"/>
                  <a:gd name="T30" fmla="*/ 25 w 77"/>
                  <a:gd name="T31" fmla="*/ 57 h 139"/>
                  <a:gd name="T32" fmla="*/ 21 w 77"/>
                  <a:gd name="T33" fmla="*/ 48 h 139"/>
                  <a:gd name="T34" fmla="*/ 17 w 77"/>
                  <a:gd name="T35" fmla="*/ 38 h 139"/>
                  <a:gd name="T36" fmla="*/ 15 w 77"/>
                  <a:gd name="T37" fmla="*/ 29 h 139"/>
                  <a:gd name="T38" fmla="*/ 13 w 77"/>
                  <a:gd name="T39" fmla="*/ 19 h 139"/>
                  <a:gd name="T40" fmla="*/ 12 w 77"/>
                  <a:gd name="T41" fmla="*/ 9 h 139"/>
                  <a:gd name="T42" fmla="*/ 11 w 77"/>
                  <a:gd name="T43" fmla="*/ 0 h 1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7"/>
                  <a:gd name="T67" fmla="*/ 0 h 139"/>
                  <a:gd name="T68" fmla="*/ 77 w 77"/>
                  <a:gd name="T69" fmla="*/ 139 h 1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7" h="139">
                    <a:moveTo>
                      <a:pt x="23" y="0"/>
                    </a:moveTo>
                    <a:lnTo>
                      <a:pt x="20" y="1"/>
                    </a:lnTo>
                    <a:lnTo>
                      <a:pt x="15" y="5"/>
                    </a:lnTo>
                    <a:lnTo>
                      <a:pt x="8" y="8"/>
                    </a:lnTo>
                    <a:lnTo>
                      <a:pt x="0" y="14"/>
                    </a:lnTo>
                    <a:lnTo>
                      <a:pt x="13" y="124"/>
                    </a:lnTo>
                    <a:lnTo>
                      <a:pt x="14" y="124"/>
                    </a:lnTo>
                    <a:lnTo>
                      <a:pt x="17" y="126"/>
                    </a:lnTo>
                    <a:lnTo>
                      <a:pt x="24" y="127"/>
                    </a:lnTo>
                    <a:lnTo>
                      <a:pt x="31" y="128"/>
                    </a:lnTo>
                    <a:lnTo>
                      <a:pt x="42" y="130"/>
                    </a:lnTo>
                    <a:lnTo>
                      <a:pt x="52" y="132"/>
                    </a:lnTo>
                    <a:lnTo>
                      <a:pt x="65" y="136"/>
                    </a:lnTo>
                    <a:lnTo>
                      <a:pt x="77" y="139"/>
                    </a:lnTo>
                    <a:lnTo>
                      <a:pt x="62" y="128"/>
                    </a:lnTo>
                    <a:lnTo>
                      <a:pt x="51" y="113"/>
                    </a:lnTo>
                    <a:lnTo>
                      <a:pt x="42" y="96"/>
                    </a:lnTo>
                    <a:lnTo>
                      <a:pt x="35" y="76"/>
                    </a:lnTo>
                    <a:lnTo>
                      <a:pt x="30" y="58"/>
                    </a:lnTo>
                    <a:lnTo>
                      <a:pt x="27" y="37"/>
                    </a:lnTo>
                    <a:lnTo>
                      <a:pt x="24" y="18"/>
                    </a:lnTo>
                    <a:lnTo>
                      <a:pt x="23" y="0"/>
                    </a:lnTo>
                    <a:close/>
                  </a:path>
                </a:pathLst>
              </a:custGeom>
              <a:solidFill>
                <a:srgbClr val="B27266"/>
              </a:solidFill>
              <a:ln w="9525">
                <a:noFill/>
                <a:round/>
                <a:headEnd/>
                <a:tailEnd/>
              </a:ln>
            </p:spPr>
            <p:txBody>
              <a:bodyPr/>
              <a:lstStyle/>
              <a:p>
                <a:endParaRPr lang="en-US" sz="1600"/>
              </a:p>
            </p:txBody>
          </p:sp>
          <p:sp>
            <p:nvSpPr>
              <p:cNvPr id="81" name="Freeform 82">
                <a:extLst>
                  <a:ext uri="{FF2B5EF4-FFF2-40B4-BE49-F238E27FC236}">
                    <a16:creationId xmlns:a16="http://schemas.microsoft.com/office/drawing/2014/main" id="{37AE383A-A443-4702-88AB-32816B236A83}"/>
                  </a:ext>
                </a:extLst>
              </p:cNvPr>
              <p:cNvSpPr>
                <a:spLocks/>
              </p:cNvSpPr>
              <p:nvPr/>
            </p:nvSpPr>
            <p:spPr bwMode="auto">
              <a:xfrm>
                <a:off x="2262" y="2050"/>
                <a:ext cx="46" cy="73"/>
              </a:xfrm>
              <a:custGeom>
                <a:avLst/>
                <a:gdLst>
                  <a:gd name="T0" fmla="*/ 35 w 91"/>
                  <a:gd name="T1" fmla="*/ 5 h 147"/>
                  <a:gd name="T2" fmla="*/ 34 w 91"/>
                  <a:gd name="T3" fmla="*/ 4 h 147"/>
                  <a:gd name="T4" fmla="*/ 31 w 91"/>
                  <a:gd name="T5" fmla="*/ 3 h 147"/>
                  <a:gd name="T6" fmla="*/ 27 w 91"/>
                  <a:gd name="T7" fmla="*/ 2 h 147"/>
                  <a:gd name="T8" fmla="*/ 23 w 91"/>
                  <a:gd name="T9" fmla="*/ 1 h 147"/>
                  <a:gd name="T10" fmla="*/ 18 w 91"/>
                  <a:gd name="T11" fmla="*/ 0 h 147"/>
                  <a:gd name="T12" fmla="*/ 12 w 91"/>
                  <a:gd name="T13" fmla="*/ 0 h 147"/>
                  <a:gd name="T14" fmla="*/ 5 w 91"/>
                  <a:gd name="T15" fmla="*/ 1 h 147"/>
                  <a:gd name="T16" fmla="*/ 0 w 91"/>
                  <a:gd name="T17" fmla="*/ 2 h 147"/>
                  <a:gd name="T18" fmla="*/ 1 w 91"/>
                  <a:gd name="T19" fmla="*/ 11 h 147"/>
                  <a:gd name="T20" fmla="*/ 1 w 91"/>
                  <a:gd name="T21" fmla="*/ 21 h 147"/>
                  <a:gd name="T22" fmla="*/ 3 w 91"/>
                  <a:gd name="T23" fmla="*/ 30 h 147"/>
                  <a:gd name="T24" fmla="*/ 5 w 91"/>
                  <a:gd name="T25" fmla="*/ 40 h 147"/>
                  <a:gd name="T26" fmla="*/ 8 w 91"/>
                  <a:gd name="T27" fmla="*/ 49 h 147"/>
                  <a:gd name="T28" fmla="*/ 12 w 91"/>
                  <a:gd name="T29" fmla="*/ 58 h 147"/>
                  <a:gd name="T30" fmla="*/ 18 w 91"/>
                  <a:gd name="T31" fmla="*/ 65 h 147"/>
                  <a:gd name="T32" fmla="*/ 25 w 91"/>
                  <a:gd name="T33" fmla="*/ 71 h 147"/>
                  <a:gd name="T34" fmla="*/ 28 w 91"/>
                  <a:gd name="T35" fmla="*/ 72 h 147"/>
                  <a:gd name="T36" fmla="*/ 31 w 91"/>
                  <a:gd name="T37" fmla="*/ 73 h 147"/>
                  <a:gd name="T38" fmla="*/ 34 w 91"/>
                  <a:gd name="T39" fmla="*/ 73 h 147"/>
                  <a:gd name="T40" fmla="*/ 37 w 91"/>
                  <a:gd name="T41" fmla="*/ 73 h 147"/>
                  <a:gd name="T42" fmla="*/ 39 w 91"/>
                  <a:gd name="T43" fmla="*/ 71 h 147"/>
                  <a:gd name="T44" fmla="*/ 41 w 91"/>
                  <a:gd name="T45" fmla="*/ 70 h 147"/>
                  <a:gd name="T46" fmla="*/ 42 w 91"/>
                  <a:gd name="T47" fmla="*/ 67 h 147"/>
                  <a:gd name="T48" fmla="*/ 44 w 91"/>
                  <a:gd name="T49" fmla="*/ 64 h 147"/>
                  <a:gd name="T50" fmla="*/ 46 w 91"/>
                  <a:gd name="T51" fmla="*/ 50 h 147"/>
                  <a:gd name="T52" fmla="*/ 46 w 91"/>
                  <a:gd name="T53" fmla="*/ 38 h 147"/>
                  <a:gd name="T54" fmla="*/ 45 w 91"/>
                  <a:gd name="T55" fmla="*/ 28 h 147"/>
                  <a:gd name="T56" fmla="*/ 43 w 91"/>
                  <a:gd name="T57" fmla="*/ 20 h 147"/>
                  <a:gd name="T58" fmla="*/ 40 w 91"/>
                  <a:gd name="T59" fmla="*/ 13 h 147"/>
                  <a:gd name="T60" fmla="*/ 38 w 91"/>
                  <a:gd name="T61" fmla="*/ 8 h 147"/>
                  <a:gd name="T62" fmla="*/ 35 w 91"/>
                  <a:gd name="T63" fmla="*/ 6 h 147"/>
                  <a:gd name="T64" fmla="*/ 35 w 91"/>
                  <a:gd name="T65" fmla="*/ 5 h 1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147"/>
                  <a:gd name="T101" fmla="*/ 91 w 91"/>
                  <a:gd name="T102" fmla="*/ 147 h 1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147">
                    <a:moveTo>
                      <a:pt x="69" y="10"/>
                    </a:moveTo>
                    <a:lnTo>
                      <a:pt x="67" y="8"/>
                    </a:lnTo>
                    <a:lnTo>
                      <a:pt x="62" y="7"/>
                    </a:lnTo>
                    <a:lnTo>
                      <a:pt x="54" y="5"/>
                    </a:lnTo>
                    <a:lnTo>
                      <a:pt x="45" y="3"/>
                    </a:lnTo>
                    <a:lnTo>
                      <a:pt x="35" y="0"/>
                    </a:lnTo>
                    <a:lnTo>
                      <a:pt x="23" y="0"/>
                    </a:lnTo>
                    <a:lnTo>
                      <a:pt x="10" y="2"/>
                    </a:lnTo>
                    <a:lnTo>
                      <a:pt x="0" y="5"/>
                    </a:lnTo>
                    <a:lnTo>
                      <a:pt x="1" y="23"/>
                    </a:lnTo>
                    <a:lnTo>
                      <a:pt x="2" y="42"/>
                    </a:lnTo>
                    <a:lnTo>
                      <a:pt x="5" y="61"/>
                    </a:lnTo>
                    <a:lnTo>
                      <a:pt x="9" y="80"/>
                    </a:lnTo>
                    <a:lnTo>
                      <a:pt x="15" y="98"/>
                    </a:lnTo>
                    <a:lnTo>
                      <a:pt x="24" y="116"/>
                    </a:lnTo>
                    <a:lnTo>
                      <a:pt x="36" y="131"/>
                    </a:lnTo>
                    <a:lnTo>
                      <a:pt x="50" y="142"/>
                    </a:lnTo>
                    <a:lnTo>
                      <a:pt x="55" y="144"/>
                    </a:lnTo>
                    <a:lnTo>
                      <a:pt x="61" y="147"/>
                    </a:lnTo>
                    <a:lnTo>
                      <a:pt x="67" y="147"/>
                    </a:lnTo>
                    <a:lnTo>
                      <a:pt x="73" y="146"/>
                    </a:lnTo>
                    <a:lnTo>
                      <a:pt x="77" y="143"/>
                    </a:lnTo>
                    <a:lnTo>
                      <a:pt x="82" y="140"/>
                    </a:lnTo>
                    <a:lnTo>
                      <a:pt x="84" y="135"/>
                    </a:lnTo>
                    <a:lnTo>
                      <a:pt x="87" y="129"/>
                    </a:lnTo>
                    <a:lnTo>
                      <a:pt x="91" y="101"/>
                    </a:lnTo>
                    <a:lnTo>
                      <a:pt x="91" y="76"/>
                    </a:lnTo>
                    <a:lnTo>
                      <a:pt x="89" y="56"/>
                    </a:lnTo>
                    <a:lnTo>
                      <a:pt x="85" y="40"/>
                    </a:lnTo>
                    <a:lnTo>
                      <a:pt x="80" y="26"/>
                    </a:lnTo>
                    <a:lnTo>
                      <a:pt x="75" y="16"/>
                    </a:lnTo>
                    <a:lnTo>
                      <a:pt x="70" y="12"/>
                    </a:lnTo>
                    <a:lnTo>
                      <a:pt x="69" y="10"/>
                    </a:lnTo>
                    <a:close/>
                  </a:path>
                </a:pathLst>
              </a:custGeom>
              <a:solidFill>
                <a:srgbClr val="E5A599"/>
              </a:solidFill>
              <a:ln w="9525">
                <a:noFill/>
                <a:round/>
                <a:headEnd/>
                <a:tailEnd/>
              </a:ln>
            </p:spPr>
            <p:txBody>
              <a:bodyPr/>
              <a:lstStyle/>
              <a:p>
                <a:endParaRPr lang="en-US" sz="1600"/>
              </a:p>
            </p:txBody>
          </p:sp>
          <p:sp>
            <p:nvSpPr>
              <p:cNvPr id="82" name="Freeform 83">
                <a:extLst>
                  <a:ext uri="{FF2B5EF4-FFF2-40B4-BE49-F238E27FC236}">
                    <a16:creationId xmlns:a16="http://schemas.microsoft.com/office/drawing/2014/main" id="{46E7AAE8-96A8-44EC-A910-DAD0D689CA50}"/>
                  </a:ext>
                </a:extLst>
              </p:cNvPr>
              <p:cNvSpPr>
                <a:spLocks/>
              </p:cNvSpPr>
              <p:nvPr/>
            </p:nvSpPr>
            <p:spPr bwMode="auto">
              <a:xfrm>
                <a:off x="2293" y="2078"/>
                <a:ext cx="8" cy="20"/>
              </a:xfrm>
              <a:custGeom>
                <a:avLst/>
                <a:gdLst>
                  <a:gd name="T0" fmla="*/ 0 w 15"/>
                  <a:gd name="T1" fmla="*/ 0 h 40"/>
                  <a:gd name="T2" fmla="*/ 2 w 15"/>
                  <a:gd name="T3" fmla="*/ 3 h 40"/>
                  <a:gd name="T4" fmla="*/ 5 w 15"/>
                  <a:gd name="T5" fmla="*/ 9 h 40"/>
                  <a:gd name="T6" fmla="*/ 8 w 15"/>
                  <a:gd name="T7" fmla="*/ 15 h 40"/>
                  <a:gd name="T8" fmla="*/ 8 w 15"/>
                  <a:gd name="T9" fmla="*/ 19 h 40"/>
                  <a:gd name="T10" fmla="*/ 6 w 15"/>
                  <a:gd name="T11" fmla="*/ 20 h 40"/>
                  <a:gd name="T12" fmla="*/ 4 w 15"/>
                  <a:gd name="T13" fmla="*/ 20 h 40"/>
                  <a:gd name="T14" fmla="*/ 4 w 15"/>
                  <a:gd name="T15" fmla="*/ 20 h 40"/>
                  <a:gd name="T16" fmla="*/ 3 w 15"/>
                  <a:gd name="T17" fmla="*/ 19 h 40"/>
                  <a:gd name="T18" fmla="*/ 0 w 15"/>
                  <a:gd name="T19" fmla="*/ 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40"/>
                  <a:gd name="T32" fmla="*/ 15 w 1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40">
                    <a:moveTo>
                      <a:pt x="0" y="0"/>
                    </a:moveTo>
                    <a:lnTo>
                      <a:pt x="4" y="5"/>
                    </a:lnTo>
                    <a:lnTo>
                      <a:pt x="10" y="17"/>
                    </a:lnTo>
                    <a:lnTo>
                      <a:pt x="15" y="30"/>
                    </a:lnTo>
                    <a:lnTo>
                      <a:pt x="15" y="38"/>
                    </a:lnTo>
                    <a:lnTo>
                      <a:pt x="12" y="40"/>
                    </a:lnTo>
                    <a:lnTo>
                      <a:pt x="8" y="39"/>
                    </a:lnTo>
                    <a:lnTo>
                      <a:pt x="7" y="39"/>
                    </a:lnTo>
                    <a:lnTo>
                      <a:pt x="6" y="38"/>
                    </a:lnTo>
                    <a:lnTo>
                      <a:pt x="0" y="0"/>
                    </a:lnTo>
                    <a:close/>
                  </a:path>
                </a:pathLst>
              </a:custGeom>
              <a:solidFill>
                <a:srgbClr val="B27266"/>
              </a:solidFill>
              <a:ln w="9525">
                <a:noFill/>
                <a:round/>
                <a:headEnd/>
                <a:tailEnd/>
              </a:ln>
            </p:spPr>
            <p:txBody>
              <a:bodyPr/>
              <a:lstStyle/>
              <a:p>
                <a:endParaRPr lang="en-US" sz="1600"/>
              </a:p>
            </p:txBody>
          </p:sp>
          <p:sp>
            <p:nvSpPr>
              <p:cNvPr id="83" name="Freeform 84">
                <a:extLst>
                  <a:ext uri="{FF2B5EF4-FFF2-40B4-BE49-F238E27FC236}">
                    <a16:creationId xmlns:a16="http://schemas.microsoft.com/office/drawing/2014/main" id="{AD8E2E3C-8FFE-4F70-A943-3E7402A4EABB}"/>
                  </a:ext>
                </a:extLst>
              </p:cNvPr>
              <p:cNvSpPr>
                <a:spLocks/>
              </p:cNvSpPr>
              <p:nvPr/>
            </p:nvSpPr>
            <p:spPr bwMode="auto">
              <a:xfrm>
                <a:off x="2246" y="2047"/>
                <a:ext cx="55" cy="68"/>
              </a:xfrm>
              <a:custGeom>
                <a:avLst/>
                <a:gdLst>
                  <a:gd name="T0" fmla="*/ 34 w 109"/>
                  <a:gd name="T1" fmla="*/ 0 h 136"/>
                  <a:gd name="T2" fmla="*/ 26 w 109"/>
                  <a:gd name="T3" fmla="*/ 2 h 136"/>
                  <a:gd name="T4" fmla="*/ 19 w 109"/>
                  <a:gd name="T5" fmla="*/ 6 h 136"/>
                  <a:gd name="T6" fmla="*/ 11 w 109"/>
                  <a:gd name="T7" fmla="*/ 12 h 136"/>
                  <a:gd name="T8" fmla="*/ 5 w 109"/>
                  <a:gd name="T9" fmla="*/ 20 h 136"/>
                  <a:gd name="T10" fmla="*/ 1 w 109"/>
                  <a:gd name="T11" fmla="*/ 29 h 136"/>
                  <a:gd name="T12" fmla="*/ 0 w 109"/>
                  <a:gd name="T13" fmla="*/ 40 h 136"/>
                  <a:gd name="T14" fmla="*/ 3 w 109"/>
                  <a:gd name="T15" fmla="*/ 53 h 136"/>
                  <a:gd name="T16" fmla="*/ 11 w 109"/>
                  <a:gd name="T17" fmla="*/ 68 h 136"/>
                  <a:gd name="T18" fmla="*/ 13 w 109"/>
                  <a:gd name="T19" fmla="*/ 68 h 136"/>
                  <a:gd name="T20" fmla="*/ 16 w 109"/>
                  <a:gd name="T21" fmla="*/ 67 h 136"/>
                  <a:gd name="T22" fmla="*/ 19 w 109"/>
                  <a:gd name="T23" fmla="*/ 67 h 136"/>
                  <a:gd name="T24" fmla="*/ 20 w 109"/>
                  <a:gd name="T25" fmla="*/ 67 h 136"/>
                  <a:gd name="T26" fmla="*/ 19 w 109"/>
                  <a:gd name="T27" fmla="*/ 66 h 136"/>
                  <a:gd name="T28" fmla="*/ 16 w 109"/>
                  <a:gd name="T29" fmla="*/ 61 h 136"/>
                  <a:gd name="T30" fmla="*/ 13 w 109"/>
                  <a:gd name="T31" fmla="*/ 55 h 136"/>
                  <a:gd name="T32" fmla="*/ 11 w 109"/>
                  <a:gd name="T33" fmla="*/ 47 h 136"/>
                  <a:gd name="T34" fmla="*/ 9 w 109"/>
                  <a:gd name="T35" fmla="*/ 38 h 136"/>
                  <a:gd name="T36" fmla="*/ 11 w 109"/>
                  <a:gd name="T37" fmla="*/ 29 h 136"/>
                  <a:gd name="T38" fmla="*/ 15 w 109"/>
                  <a:gd name="T39" fmla="*/ 19 h 136"/>
                  <a:gd name="T40" fmla="*/ 24 w 109"/>
                  <a:gd name="T41" fmla="*/ 10 h 136"/>
                  <a:gd name="T42" fmla="*/ 20 w 109"/>
                  <a:gd name="T43" fmla="*/ 21 h 136"/>
                  <a:gd name="T44" fmla="*/ 27 w 109"/>
                  <a:gd name="T45" fmla="*/ 20 h 136"/>
                  <a:gd name="T46" fmla="*/ 32 w 109"/>
                  <a:gd name="T47" fmla="*/ 6 h 136"/>
                  <a:gd name="T48" fmla="*/ 36 w 109"/>
                  <a:gd name="T49" fmla="*/ 19 h 136"/>
                  <a:gd name="T50" fmla="*/ 55 w 109"/>
                  <a:gd name="T51" fmla="*/ 12 h 136"/>
                  <a:gd name="T52" fmla="*/ 54 w 109"/>
                  <a:gd name="T53" fmla="*/ 10 h 136"/>
                  <a:gd name="T54" fmla="*/ 53 w 109"/>
                  <a:gd name="T55" fmla="*/ 9 h 136"/>
                  <a:gd name="T56" fmla="*/ 51 w 109"/>
                  <a:gd name="T57" fmla="*/ 6 h 136"/>
                  <a:gd name="T58" fmla="*/ 49 w 109"/>
                  <a:gd name="T59" fmla="*/ 4 h 136"/>
                  <a:gd name="T60" fmla="*/ 46 w 109"/>
                  <a:gd name="T61" fmla="*/ 1 h 136"/>
                  <a:gd name="T62" fmla="*/ 42 w 109"/>
                  <a:gd name="T63" fmla="*/ 1 h 136"/>
                  <a:gd name="T64" fmla="*/ 38 w 109"/>
                  <a:gd name="T65" fmla="*/ 0 h 136"/>
                  <a:gd name="T66" fmla="*/ 34 w 109"/>
                  <a:gd name="T67" fmla="*/ 0 h 1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9"/>
                  <a:gd name="T103" fmla="*/ 0 h 136"/>
                  <a:gd name="T104" fmla="*/ 109 w 109"/>
                  <a:gd name="T105" fmla="*/ 136 h 1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9" h="136">
                    <a:moveTo>
                      <a:pt x="67" y="0"/>
                    </a:moveTo>
                    <a:lnTo>
                      <a:pt x="52" y="4"/>
                    </a:lnTo>
                    <a:lnTo>
                      <a:pt x="37" y="12"/>
                    </a:lnTo>
                    <a:lnTo>
                      <a:pt x="22" y="24"/>
                    </a:lnTo>
                    <a:lnTo>
                      <a:pt x="10" y="40"/>
                    </a:lnTo>
                    <a:lnTo>
                      <a:pt x="2" y="58"/>
                    </a:lnTo>
                    <a:lnTo>
                      <a:pt x="0" y="81"/>
                    </a:lnTo>
                    <a:lnTo>
                      <a:pt x="6" y="107"/>
                    </a:lnTo>
                    <a:lnTo>
                      <a:pt x="21" y="136"/>
                    </a:lnTo>
                    <a:lnTo>
                      <a:pt x="26" y="136"/>
                    </a:lnTo>
                    <a:lnTo>
                      <a:pt x="32" y="134"/>
                    </a:lnTo>
                    <a:lnTo>
                      <a:pt x="37" y="133"/>
                    </a:lnTo>
                    <a:lnTo>
                      <a:pt x="39" y="133"/>
                    </a:lnTo>
                    <a:lnTo>
                      <a:pt x="37" y="131"/>
                    </a:lnTo>
                    <a:lnTo>
                      <a:pt x="32" y="123"/>
                    </a:lnTo>
                    <a:lnTo>
                      <a:pt x="26" y="110"/>
                    </a:lnTo>
                    <a:lnTo>
                      <a:pt x="21" y="95"/>
                    </a:lnTo>
                    <a:lnTo>
                      <a:pt x="18" y="77"/>
                    </a:lnTo>
                    <a:lnTo>
                      <a:pt x="21" y="58"/>
                    </a:lnTo>
                    <a:lnTo>
                      <a:pt x="30" y="39"/>
                    </a:lnTo>
                    <a:lnTo>
                      <a:pt x="47" y="20"/>
                    </a:lnTo>
                    <a:lnTo>
                      <a:pt x="40" y="42"/>
                    </a:lnTo>
                    <a:lnTo>
                      <a:pt x="54" y="41"/>
                    </a:lnTo>
                    <a:lnTo>
                      <a:pt x="64" y="12"/>
                    </a:lnTo>
                    <a:lnTo>
                      <a:pt x="71" y="38"/>
                    </a:lnTo>
                    <a:lnTo>
                      <a:pt x="109" y="25"/>
                    </a:lnTo>
                    <a:lnTo>
                      <a:pt x="108" y="21"/>
                    </a:lnTo>
                    <a:lnTo>
                      <a:pt x="105" y="17"/>
                    </a:lnTo>
                    <a:lnTo>
                      <a:pt x="101" y="12"/>
                    </a:lnTo>
                    <a:lnTo>
                      <a:pt x="97" y="8"/>
                    </a:lnTo>
                    <a:lnTo>
                      <a:pt x="91" y="3"/>
                    </a:lnTo>
                    <a:lnTo>
                      <a:pt x="84" y="1"/>
                    </a:lnTo>
                    <a:lnTo>
                      <a:pt x="76" y="0"/>
                    </a:lnTo>
                    <a:lnTo>
                      <a:pt x="67" y="0"/>
                    </a:lnTo>
                    <a:close/>
                  </a:path>
                </a:pathLst>
              </a:custGeom>
              <a:solidFill>
                <a:srgbClr val="592600"/>
              </a:solidFill>
              <a:ln w="9525">
                <a:noFill/>
                <a:round/>
                <a:headEnd/>
                <a:tailEnd/>
              </a:ln>
            </p:spPr>
            <p:txBody>
              <a:bodyPr/>
              <a:lstStyle/>
              <a:p>
                <a:endParaRPr lang="en-US" sz="1600"/>
              </a:p>
            </p:txBody>
          </p:sp>
          <p:sp>
            <p:nvSpPr>
              <p:cNvPr id="84" name="Freeform 85">
                <a:extLst>
                  <a:ext uri="{FF2B5EF4-FFF2-40B4-BE49-F238E27FC236}">
                    <a16:creationId xmlns:a16="http://schemas.microsoft.com/office/drawing/2014/main" id="{957070AE-E226-43FC-8ED4-ADD163BB06E5}"/>
                  </a:ext>
                </a:extLst>
              </p:cNvPr>
              <p:cNvSpPr>
                <a:spLocks/>
              </p:cNvSpPr>
              <p:nvPr/>
            </p:nvSpPr>
            <p:spPr bwMode="auto">
              <a:xfrm>
                <a:off x="2198" y="2040"/>
                <a:ext cx="108" cy="75"/>
              </a:xfrm>
              <a:custGeom>
                <a:avLst/>
                <a:gdLst>
                  <a:gd name="T0" fmla="*/ 77 w 217"/>
                  <a:gd name="T1" fmla="*/ 2 h 150"/>
                  <a:gd name="T2" fmla="*/ 68 w 217"/>
                  <a:gd name="T3" fmla="*/ 0 h 150"/>
                  <a:gd name="T4" fmla="*/ 52 w 217"/>
                  <a:gd name="T5" fmla="*/ 2 h 150"/>
                  <a:gd name="T6" fmla="*/ 32 w 217"/>
                  <a:gd name="T7" fmla="*/ 16 h 150"/>
                  <a:gd name="T8" fmla="*/ 21 w 217"/>
                  <a:gd name="T9" fmla="*/ 30 h 150"/>
                  <a:gd name="T10" fmla="*/ 16 w 217"/>
                  <a:gd name="T11" fmla="*/ 34 h 150"/>
                  <a:gd name="T12" fmla="*/ 10 w 217"/>
                  <a:gd name="T13" fmla="*/ 38 h 150"/>
                  <a:gd name="T14" fmla="*/ 3 w 217"/>
                  <a:gd name="T15" fmla="*/ 42 h 150"/>
                  <a:gd name="T16" fmla="*/ 2 w 217"/>
                  <a:gd name="T17" fmla="*/ 49 h 150"/>
                  <a:gd name="T18" fmla="*/ 12 w 217"/>
                  <a:gd name="T19" fmla="*/ 46 h 150"/>
                  <a:gd name="T20" fmla="*/ 19 w 217"/>
                  <a:gd name="T21" fmla="*/ 39 h 150"/>
                  <a:gd name="T22" fmla="*/ 27 w 217"/>
                  <a:gd name="T23" fmla="*/ 30 h 150"/>
                  <a:gd name="T24" fmla="*/ 44 w 217"/>
                  <a:gd name="T25" fmla="*/ 12 h 150"/>
                  <a:gd name="T26" fmla="*/ 59 w 217"/>
                  <a:gd name="T27" fmla="*/ 5 h 150"/>
                  <a:gd name="T28" fmla="*/ 70 w 217"/>
                  <a:gd name="T29" fmla="*/ 5 h 150"/>
                  <a:gd name="T30" fmla="*/ 74 w 217"/>
                  <a:gd name="T31" fmla="*/ 6 h 150"/>
                  <a:gd name="T32" fmla="*/ 47 w 217"/>
                  <a:gd name="T33" fmla="*/ 19 h 150"/>
                  <a:gd name="T34" fmla="*/ 33 w 217"/>
                  <a:gd name="T35" fmla="*/ 36 h 150"/>
                  <a:gd name="T36" fmla="*/ 29 w 217"/>
                  <a:gd name="T37" fmla="*/ 54 h 150"/>
                  <a:gd name="T38" fmla="*/ 29 w 217"/>
                  <a:gd name="T39" fmla="*/ 69 h 150"/>
                  <a:gd name="T40" fmla="*/ 35 w 217"/>
                  <a:gd name="T41" fmla="*/ 71 h 150"/>
                  <a:gd name="T42" fmla="*/ 43 w 217"/>
                  <a:gd name="T43" fmla="*/ 73 h 150"/>
                  <a:gd name="T44" fmla="*/ 50 w 217"/>
                  <a:gd name="T45" fmla="*/ 74 h 150"/>
                  <a:gd name="T46" fmla="*/ 59 w 217"/>
                  <a:gd name="T47" fmla="*/ 75 h 150"/>
                  <a:gd name="T48" fmla="*/ 48 w 217"/>
                  <a:gd name="T49" fmla="*/ 47 h 150"/>
                  <a:gd name="T50" fmla="*/ 53 w 217"/>
                  <a:gd name="T51" fmla="*/ 27 h 150"/>
                  <a:gd name="T52" fmla="*/ 67 w 217"/>
                  <a:gd name="T53" fmla="*/ 13 h 150"/>
                  <a:gd name="T54" fmla="*/ 82 w 217"/>
                  <a:gd name="T55" fmla="*/ 7 h 150"/>
                  <a:gd name="T56" fmla="*/ 90 w 217"/>
                  <a:gd name="T57" fmla="*/ 7 h 150"/>
                  <a:gd name="T58" fmla="*/ 97 w 217"/>
                  <a:gd name="T59" fmla="*/ 11 h 150"/>
                  <a:gd name="T60" fmla="*/ 101 w 217"/>
                  <a:gd name="T61" fmla="*/ 15 h 150"/>
                  <a:gd name="T62" fmla="*/ 103 w 217"/>
                  <a:gd name="T63" fmla="*/ 19 h 150"/>
                  <a:gd name="T64" fmla="*/ 108 w 217"/>
                  <a:gd name="T65" fmla="*/ 17 h 150"/>
                  <a:gd name="T66" fmla="*/ 104 w 217"/>
                  <a:gd name="T67" fmla="*/ 10 h 150"/>
                  <a:gd name="T68" fmla="*/ 96 w 217"/>
                  <a:gd name="T69" fmla="*/ 3 h 150"/>
                  <a:gd name="T70" fmla="*/ 85 w 217"/>
                  <a:gd name="T71" fmla="*/ 1 h 1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7"/>
                  <a:gd name="T109" fmla="*/ 0 h 150"/>
                  <a:gd name="T110" fmla="*/ 217 w 217"/>
                  <a:gd name="T111" fmla="*/ 150 h 1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7" h="150">
                    <a:moveTo>
                      <a:pt x="157" y="6"/>
                    </a:moveTo>
                    <a:lnTo>
                      <a:pt x="154" y="4"/>
                    </a:lnTo>
                    <a:lnTo>
                      <a:pt x="148" y="2"/>
                    </a:lnTo>
                    <a:lnTo>
                      <a:pt x="136" y="0"/>
                    </a:lnTo>
                    <a:lnTo>
                      <a:pt x="122" y="0"/>
                    </a:lnTo>
                    <a:lnTo>
                      <a:pt x="105" y="4"/>
                    </a:lnTo>
                    <a:lnTo>
                      <a:pt x="85" y="15"/>
                    </a:lnTo>
                    <a:lnTo>
                      <a:pt x="65" y="32"/>
                    </a:lnTo>
                    <a:lnTo>
                      <a:pt x="43" y="60"/>
                    </a:lnTo>
                    <a:lnTo>
                      <a:pt x="42" y="61"/>
                    </a:lnTo>
                    <a:lnTo>
                      <a:pt x="38" y="63"/>
                    </a:lnTo>
                    <a:lnTo>
                      <a:pt x="33" y="68"/>
                    </a:lnTo>
                    <a:lnTo>
                      <a:pt x="28" y="72"/>
                    </a:lnTo>
                    <a:lnTo>
                      <a:pt x="21" y="77"/>
                    </a:lnTo>
                    <a:lnTo>
                      <a:pt x="14" y="82"/>
                    </a:lnTo>
                    <a:lnTo>
                      <a:pt x="7" y="84"/>
                    </a:lnTo>
                    <a:lnTo>
                      <a:pt x="0" y="85"/>
                    </a:lnTo>
                    <a:lnTo>
                      <a:pt x="5" y="99"/>
                    </a:lnTo>
                    <a:lnTo>
                      <a:pt x="24" y="92"/>
                    </a:lnTo>
                    <a:lnTo>
                      <a:pt x="31" y="86"/>
                    </a:lnTo>
                    <a:lnTo>
                      <a:pt x="39" y="79"/>
                    </a:lnTo>
                    <a:lnTo>
                      <a:pt x="46" y="71"/>
                    </a:lnTo>
                    <a:lnTo>
                      <a:pt x="54" y="61"/>
                    </a:lnTo>
                    <a:lnTo>
                      <a:pt x="71" y="39"/>
                    </a:lnTo>
                    <a:lnTo>
                      <a:pt x="89" y="24"/>
                    </a:lnTo>
                    <a:lnTo>
                      <a:pt x="105" y="15"/>
                    </a:lnTo>
                    <a:lnTo>
                      <a:pt x="119" y="10"/>
                    </a:lnTo>
                    <a:lnTo>
                      <a:pt x="131" y="9"/>
                    </a:lnTo>
                    <a:lnTo>
                      <a:pt x="141" y="10"/>
                    </a:lnTo>
                    <a:lnTo>
                      <a:pt x="146" y="11"/>
                    </a:lnTo>
                    <a:lnTo>
                      <a:pt x="149" y="12"/>
                    </a:lnTo>
                    <a:lnTo>
                      <a:pt x="118" y="23"/>
                    </a:lnTo>
                    <a:lnTo>
                      <a:pt x="95" y="37"/>
                    </a:lnTo>
                    <a:lnTo>
                      <a:pt x="77" y="53"/>
                    </a:lnTo>
                    <a:lnTo>
                      <a:pt x="67" y="71"/>
                    </a:lnTo>
                    <a:lnTo>
                      <a:pt x="60" y="91"/>
                    </a:lnTo>
                    <a:lnTo>
                      <a:pt x="58" y="108"/>
                    </a:lnTo>
                    <a:lnTo>
                      <a:pt x="57" y="124"/>
                    </a:lnTo>
                    <a:lnTo>
                      <a:pt x="58" y="137"/>
                    </a:lnTo>
                    <a:lnTo>
                      <a:pt x="65" y="139"/>
                    </a:lnTo>
                    <a:lnTo>
                      <a:pt x="71" y="141"/>
                    </a:lnTo>
                    <a:lnTo>
                      <a:pt x="78" y="144"/>
                    </a:lnTo>
                    <a:lnTo>
                      <a:pt x="86" y="146"/>
                    </a:lnTo>
                    <a:lnTo>
                      <a:pt x="95" y="147"/>
                    </a:lnTo>
                    <a:lnTo>
                      <a:pt x="101" y="148"/>
                    </a:lnTo>
                    <a:lnTo>
                      <a:pt x="110" y="150"/>
                    </a:lnTo>
                    <a:lnTo>
                      <a:pt x="118" y="150"/>
                    </a:lnTo>
                    <a:lnTo>
                      <a:pt x="103" y="121"/>
                    </a:lnTo>
                    <a:lnTo>
                      <a:pt x="97" y="95"/>
                    </a:lnTo>
                    <a:lnTo>
                      <a:pt x="99" y="72"/>
                    </a:lnTo>
                    <a:lnTo>
                      <a:pt x="107" y="54"/>
                    </a:lnTo>
                    <a:lnTo>
                      <a:pt x="119" y="38"/>
                    </a:lnTo>
                    <a:lnTo>
                      <a:pt x="134" y="26"/>
                    </a:lnTo>
                    <a:lnTo>
                      <a:pt x="149" y="18"/>
                    </a:lnTo>
                    <a:lnTo>
                      <a:pt x="164" y="14"/>
                    </a:lnTo>
                    <a:lnTo>
                      <a:pt x="173" y="14"/>
                    </a:lnTo>
                    <a:lnTo>
                      <a:pt x="181" y="15"/>
                    </a:lnTo>
                    <a:lnTo>
                      <a:pt x="188" y="17"/>
                    </a:lnTo>
                    <a:lnTo>
                      <a:pt x="194" y="22"/>
                    </a:lnTo>
                    <a:lnTo>
                      <a:pt x="198" y="26"/>
                    </a:lnTo>
                    <a:lnTo>
                      <a:pt x="202" y="31"/>
                    </a:lnTo>
                    <a:lnTo>
                      <a:pt x="205" y="35"/>
                    </a:lnTo>
                    <a:lnTo>
                      <a:pt x="206" y="39"/>
                    </a:lnTo>
                    <a:lnTo>
                      <a:pt x="217" y="35"/>
                    </a:lnTo>
                    <a:lnTo>
                      <a:pt x="216" y="33"/>
                    </a:lnTo>
                    <a:lnTo>
                      <a:pt x="213" y="27"/>
                    </a:lnTo>
                    <a:lnTo>
                      <a:pt x="209" y="21"/>
                    </a:lnTo>
                    <a:lnTo>
                      <a:pt x="202" y="12"/>
                    </a:lnTo>
                    <a:lnTo>
                      <a:pt x="192" y="6"/>
                    </a:lnTo>
                    <a:lnTo>
                      <a:pt x="182" y="1"/>
                    </a:lnTo>
                    <a:lnTo>
                      <a:pt x="171" y="1"/>
                    </a:lnTo>
                    <a:lnTo>
                      <a:pt x="157" y="6"/>
                    </a:lnTo>
                    <a:close/>
                  </a:path>
                </a:pathLst>
              </a:custGeom>
              <a:solidFill>
                <a:srgbClr val="330000"/>
              </a:solidFill>
              <a:ln w="9525">
                <a:noFill/>
                <a:round/>
                <a:headEnd/>
                <a:tailEnd/>
              </a:ln>
            </p:spPr>
            <p:txBody>
              <a:bodyPr/>
              <a:lstStyle/>
              <a:p>
                <a:endParaRPr lang="en-US" sz="1600"/>
              </a:p>
            </p:txBody>
          </p:sp>
          <p:sp>
            <p:nvSpPr>
              <p:cNvPr id="85" name="Freeform 86">
                <a:extLst>
                  <a:ext uri="{FF2B5EF4-FFF2-40B4-BE49-F238E27FC236}">
                    <a16:creationId xmlns:a16="http://schemas.microsoft.com/office/drawing/2014/main" id="{8B7B2983-FAA1-4058-BC08-F57219EEC9BB}"/>
                  </a:ext>
                </a:extLst>
              </p:cNvPr>
              <p:cNvSpPr>
                <a:spLocks/>
              </p:cNvSpPr>
              <p:nvPr/>
            </p:nvSpPr>
            <p:spPr bwMode="auto">
              <a:xfrm>
                <a:off x="2202" y="2045"/>
                <a:ext cx="70" cy="64"/>
              </a:xfrm>
              <a:custGeom>
                <a:avLst/>
                <a:gdLst>
                  <a:gd name="T0" fmla="*/ 70 w 140"/>
                  <a:gd name="T1" fmla="*/ 1 h 128"/>
                  <a:gd name="T2" fmla="*/ 69 w 140"/>
                  <a:gd name="T3" fmla="*/ 1 h 128"/>
                  <a:gd name="T4" fmla="*/ 66 w 140"/>
                  <a:gd name="T5" fmla="*/ 1 h 128"/>
                  <a:gd name="T6" fmla="*/ 61 w 140"/>
                  <a:gd name="T7" fmla="*/ 0 h 128"/>
                  <a:gd name="T8" fmla="*/ 55 w 140"/>
                  <a:gd name="T9" fmla="*/ 1 h 128"/>
                  <a:gd name="T10" fmla="*/ 48 w 140"/>
                  <a:gd name="T11" fmla="*/ 3 h 128"/>
                  <a:gd name="T12" fmla="*/ 40 w 140"/>
                  <a:gd name="T13" fmla="*/ 7 h 128"/>
                  <a:gd name="T14" fmla="*/ 31 w 140"/>
                  <a:gd name="T15" fmla="*/ 15 h 128"/>
                  <a:gd name="T16" fmla="*/ 22 w 140"/>
                  <a:gd name="T17" fmla="*/ 26 h 128"/>
                  <a:gd name="T18" fmla="*/ 18 w 140"/>
                  <a:gd name="T19" fmla="*/ 31 h 128"/>
                  <a:gd name="T20" fmla="*/ 15 w 140"/>
                  <a:gd name="T21" fmla="*/ 35 h 128"/>
                  <a:gd name="T22" fmla="*/ 11 w 140"/>
                  <a:gd name="T23" fmla="*/ 38 h 128"/>
                  <a:gd name="T24" fmla="*/ 7 w 140"/>
                  <a:gd name="T25" fmla="*/ 41 h 128"/>
                  <a:gd name="T26" fmla="*/ 0 w 140"/>
                  <a:gd name="T27" fmla="*/ 48 h 128"/>
                  <a:gd name="T28" fmla="*/ 3 w 140"/>
                  <a:gd name="T29" fmla="*/ 52 h 128"/>
                  <a:gd name="T30" fmla="*/ 10 w 140"/>
                  <a:gd name="T31" fmla="*/ 46 h 128"/>
                  <a:gd name="T32" fmla="*/ 8 w 140"/>
                  <a:gd name="T33" fmla="*/ 56 h 128"/>
                  <a:gd name="T34" fmla="*/ 9 w 140"/>
                  <a:gd name="T35" fmla="*/ 57 h 128"/>
                  <a:gd name="T36" fmla="*/ 13 w 140"/>
                  <a:gd name="T37" fmla="*/ 58 h 128"/>
                  <a:gd name="T38" fmla="*/ 18 w 140"/>
                  <a:gd name="T39" fmla="*/ 61 h 128"/>
                  <a:gd name="T40" fmla="*/ 24 w 140"/>
                  <a:gd name="T41" fmla="*/ 64 h 128"/>
                  <a:gd name="T42" fmla="*/ 24 w 140"/>
                  <a:gd name="T43" fmla="*/ 57 h 128"/>
                  <a:gd name="T44" fmla="*/ 24 w 140"/>
                  <a:gd name="T45" fmla="*/ 49 h 128"/>
                  <a:gd name="T46" fmla="*/ 25 w 140"/>
                  <a:gd name="T47" fmla="*/ 41 h 128"/>
                  <a:gd name="T48" fmla="*/ 29 w 140"/>
                  <a:gd name="T49" fmla="*/ 31 h 128"/>
                  <a:gd name="T50" fmla="*/ 34 w 140"/>
                  <a:gd name="T51" fmla="*/ 22 h 128"/>
                  <a:gd name="T52" fmla="*/ 43 w 140"/>
                  <a:gd name="T53" fmla="*/ 14 h 128"/>
                  <a:gd name="T54" fmla="*/ 54 w 140"/>
                  <a:gd name="T55" fmla="*/ 7 h 128"/>
                  <a:gd name="T56" fmla="*/ 70 w 140"/>
                  <a:gd name="T57" fmla="*/ 1 h 12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0"/>
                  <a:gd name="T88" fmla="*/ 0 h 128"/>
                  <a:gd name="T89" fmla="*/ 140 w 140"/>
                  <a:gd name="T90" fmla="*/ 128 h 12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0" h="128">
                    <a:moveTo>
                      <a:pt x="140" y="3"/>
                    </a:moveTo>
                    <a:lnTo>
                      <a:pt x="137" y="2"/>
                    </a:lnTo>
                    <a:lnTo>
                      <a:pt x="132" y="1"/>
                    </a:lnTo>
                    <a:lnTo>
                      <a:pt x="122" y="0"/>
                    </a:lnTo>
                    <a:lnTo>
                      <a:pt x="110" y="1"/>
                    </a:lnTo>
                    <a:lnTo>
                      <a:pt x="96" y="6"/>
                    </a:lnTo>
                    <a:lnTo>
                      <a:pt x="80" y="15"/>
                    </a:lnTo>
                    <a:lnTo>
                      <a:pt x="62" y="30"/>
                    </a:lnTo>
                    <a:lnTo>
                      <a:pt x="45" y="52"/>
                    </a:lnTo>
                    <a:lnTo>
                      <a:pt x="37" y="62"/>
                    </a:lnTo>
                    <a:lnTo>
                      <a:pt x="30" y="70"/>
                    </a:lnTo>
                    <a:lnTo>
                      <a:pt x="22" y="77"/>
                    </a:lnTo>
                    <a:lnTo>
                      <a:pt x="15" y="83"/>
                    </a:lnTo>
                    <a:lnTo>
                      <a:pt x="0" y="96"/>
                    </a:lnTo>
                    <a:lnTo>
                      <a:pt x="7" y="105"/>
                    </a:lnTo>
                    <a:lnTo>
                      <a:pt x="20" y="93"/>
                    </a:lnTo>
                    <a:lnTo>
                      <a:pt x="16" y="113"/>
                    </a:lnTo>
                    <a:lnTo>
                      <a:pt x="19" y="114"/>
                    </a:lnTo>
                    <a:lnTo>
                      <a:pt x="26" y="117"/>
                    </a:lnTo>
                    <a:lnTo>
                      <a:pt x="35" y="122"/>
                    </a:lnTo>
                    <a:lnTo>
                      <a:pt x="49" y="128"/>
                    </a:lnTo>
                    <a:lnTo>
                      <a:pt x="48" y="115"/>
                    </a:lnTo>
                    <a:lnTo>
                      <a:pt x="49" y="99"/>
                    </a:lnTo>
                    <a:lnTo>
                      <a:pt x="51" y="82"/>
                    </a:lnTo>
                    <a:lnTo>
                      <a:pt x="58" y="62"/>
                    </a:lnTo>
                    <a:lnTo>
                      <a:pt x="68" y="44"/>
                    </a:lnTo>
                    <a:lnTo>
                      <a:pt x="86" y="28"/>
                    </a:lnTo>
                    <a:lnTo>
                      <a:pt x="109" y="14"/>
                    </a:lnTo>
                    <a:lnTo>
                      <a:pt x="140" y="3"/>
                    </a:lnTo>
                    <a:close/>
                  </a:path>
                </a:pathLst>
              </a:custGeom>
              <a:solidFill>
                <a:srgbClr val="592600"/>
              </a:solidFill>
              <a:ln w="9525">
                <a:noFill/>
                <a:round/>
                <a:headEnd/>
                <a:tailEnd/>
              </a:ln>
            </p:spPr>
            <p:txBody>
              <a:bodyPr/>
              <a:lstStyle/>
              <a:p>
                <a:endParaRPr lang="en-US" sz="1600"/>
              </a:p>
            </p:txBody>
          </p:sp>
          <p:sp>
            <p:nvSpPr>
              <p:cNvPr id="86" name="Freeform 87">
                <a:extLst>
                  <a:ext uri="{FF2B5EF4-FFF2-40B4-BE49-F238E27FC236}">
                    <a16:creationId xmlns:a16="http://schemas.microsoft.com/office/drawing/2014/main" id="{3894D684-09C6-405C-A3C2-3AAC0DDA9D09}"/>
                  </a:ext>
                </a:extLst>
              </p:cNvPr>
              <p:cNvSpPr>
                <a:spLocks/>
              </p:cNvSpPr>
              <p:nvPr/>
            </p:nvSpPr>
            <p:spPr bwMode="auto">
              <a:xfrm>
                <a:off x="2280" y="2544"/>
                <a:ext cx="19" cy="121"/>
              </a:xfrm>
              <a:custGeom>
                <a:avLst/>
                <a:gdLst>
                  <a:gd name="T0" fmla="*/ 0 w 38"/>
                  <a:gd name="T1" fmla="*/ 121 h 242"/>
                  <a:gd name="T2" fmla="*/ 13 w 38"/>
                  <a:gd name="T3" fmla="*/ 110 h 242"/>
                  <a:gd name="T4" fmla="*/ 19 w 38"/>
                  <a:gd name="T5" fmla="*/ 0 h 242"/>
                  <a:gd name="T6" fmla="*/ 15 w 38"/>
                  <a:gd name="T7" fmla="*/ 7 h 242"/>
                  <a:gd name="T8" fmla="*/ 11 w 38"/>
                  <a:gd name="T9" fmla="*/ 13 h 242"/>
                  <a:gd name="T10" fmla="*/ 7 w 38"/>
                  <a:gd name="T11" fmla="*/ 19 h 242"/>
                  <a:gd name="T12" fmla="*/ 4 w 38"/>
                  <a:gd name="T13" fmla="*/ 23 h 242"/>
                  <a:gd name="T14" fmla="*/ 0 w 38"/>
                  <a:gd name="T15" fmla="*/ 121 h 242"/>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42"/>
                  <a:gd name="T26" fmla="*/ 38 w 38"/>
                  <a:gd name="T27" fmla="*/ 242 h 2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42">
                    <a:moveTo>
                      <a:pt x="0" y="242"/>
                    </a:moveTo>
                    <a:lnTo>
                      <a:pt x="26" y="220"/>
                    </a:lnTo>
                    <a:lnTo>
                      <a:pt x="38" y="0"/>
                    </a:lnTo>
                    <a:lnTo>
                      <a:pt x="30" y="13"/>
                    </a:lnTo>
                    <a:lnTo>
                      <a:pt x="22" y="26"/>
                    </a:lnTo>
                    <a:lnTo>
                      <a:pt x="14" y="38"/>
                    </a:lnTo>
                    <a:lnTo>
                      <a:pt x="8" y="46"/>
                    </a:lnTo>
                    <a:lnTo>
                      <a:pt x="0" y="242"/>
                    </a:lnTo>
                    <a:close/>
                  </a:path>
                </a:pathLst>
              </a:custGeom>
              <a:solidFill>
                <a:srgbClr val="000000"/>
              </a:solidFill>
              <a:ln w="9525">
                <a:noFill/>
                <a:round/>
                <a:headEnd/>
                <a:tailEnd/>
              </a:ln>
            </p:spPr>
            <p:txBody>
              <a:bodyPr/>
              <a:lstStyle/>
              <a:p>
                <a:endParaRPr lang="en-US" sz="1600"/>
              </a:p>
            </p:txBody>
          </p:sp>
          <p:sp>
            <p:nvSpPr>
              <p:cNvPr id="87" name="Freeform 88">
                <a:extLst>
                  <a:ext uri="{FF2B5EF4-FFF2-40B4-BE49-F238E27FC236}">
                    <a16:creationId xmlns:a16="http://schemas.microsoft.com/office/drawing/2014/main" id="{16FEA229-80DA-4896-AB20-6EEBC39F8C73}"/>
                  </a:ext>
                </a:extLst>
              </p:cNvPr>
              <p:cNvSpPr>
                <a:spLocks/>
              </p:cNvSpPr>
              <p:nvPr/>
            </p:nvSpPr>
            <p:spPr bwMode="auto">
              <a:xfrm>
                <a:off x="2085" y="2513"/>
                <a:ext cx="216" cy="54"/>
              </a:xfrm>
              <a:custGeom>
                <a:avLst/>
                <a:gdLst>
                  <a:gd name="T0" fmla="*/ 201 w 431"/>
                  <a:gd name="T1" fmla="*/ 33 h 109"/>
                  <a:gd name="T2" fmla="*/ 200 w 431"/>
                  <a:gd name="T3" fmla="*/ 54 h 109"/>
                  <a:gd name="T4" fmla="*/ 203 w 431"/>
                  <a:gd name="T5" fmla="*/ 50 h 109"/>
                  <a:gd name="T6" fmla="*/ 207 w 431"/>
                  <a:gd name="T7" fmla="*/ 44 h 109"/>
                  <a:gd name="T8" fmla="*/ 211 w 431"/>
                  <a:gd name="T9" fmla="*/ 38 h 109"/>
                  <a:gd name="T10" fmla="*/ 215 w 431"/>
                  <a:gd name="T11" fmla="*/ 31 h 109"/>
                  <a:gd name="T12" fmla="*/ 216 w 431"/>
                  <a:gd name="T13" fmla="*/ 17 h 109"/>
                  <a:gd name="T14" fmla="*/ 32 w 431"/>
                  <a:gd name="T15" fmla="*/ 0 h 109"/>
                  <a:gd name="T16" fmla="*/ 0 w 431"/>
                  <a:gd name="T17" fmla="*/ 15 h 109"/>
                  <a:gd name="T18" fmla="*/ 201 w 431"/>
                  <a:gd name="T19" fmla="*/ 33 h 1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9"/>
                  <a:gd name="T32" fmla="*/ 431 w 431"/>
                  <a:gd name="T33" fmla="*/ 109 h 1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9">
                    <a:moveTo>
                      <a:pt x="401" y="67"/>
                    </a:moveTo>
                    <a:lnTo>
                      <a:pt x="399" y="109"/>
                    </a:lnTo>
                    <a:lnTo>
                      <a:pt x="405" y="101"/>
                    </a:lnTo>
                    <a:lnTo>
                      <a:pt x="413" y="89"/>
                    </a:lnTo>
                    <a:lnTo>
                      <a:pt x="421" y="76"/>
                    </a:lnTo>
                    <a:lnTo>
                      <a:pt x="429" y="63"/>
                    </a:lnTo>
                    <a:lnTo>
                      <a:pt x="431" y="35"/>
                    </a:lnTo>
                    <a:lnTo>
                      <a:pt x="64" y="0"/>
                    </a:lnTo>
                    <a:lnTo>
                      <a:pt x="0" y="30"/>
                    </a:lnTo>
                    <a:lnTo>
                      <a:pt x="401" y="67"/>
                    </a:lnTo>
                    <a:close/>
                  </a:path>
                </a:pathLst>
              </a:custGeom>
              <a:solidFill>
                <a:srgbClr val="592600"/>
              </a:solidFill>
              <a:ln w="9525">
                <a:noFill/>
                <a:round/>
                <a:headEnd/>
                <a:tailEnd/>
              </a:ln>
            </p:spPr>
            <p:txBody>
              <a:bodyPr/>
              <a:lstStyle/>
              <a:p>
                <a:endParaRPr lang="en-US" sz="1600"/>
              </a:p>
            </p:txBody>
          </p:sp>
          <p:sp>
            <p:nvSpPr>
              <p:cNvPr id="88" name="Freeform 89">
                <a:extLst>
                  <a:ext uri="{FF2B5EF4-FFF2-40B4-BE49-F238E27FC236}">
                    <a16:creationId xmlns:a16="http://schemas.microsoft.com/office/drawing/2014/main" id="{7FB7F6FD-C5BA-43A7-B9B6-864573AC9D7D}"/>
                  </a:ext>
                </a:extLst>
              </p:cNvPr>
              <p:cNvSpPr>
                <a:spLocks/>
              </p:cNvSpPr>
              <p:nvPr/>
            </p:nvSpPr>
            <p:spPr bwMode="auto">
              <a:xfrm>
                <a:off x="2085" y="2528"/>
                <a:ext cx="201" cy="106"/>
              </a:xfrm>
              <a:custGeom>
                <a:avLst/>
                <a:gdLst>
                  <a:gd name="T0" fmla="*/ 200 w 401"/>
                  <a:gd name="T1" fmla="*/ 40 h 212"/>
                  <a:gd name="T2" fmla="*/ 201 w 401"/>
                  <a:gd name="T3" fmla="*/ 19 h 212"/>
                  <a:gd name="T4" fmla="*/ 0 w 401"/>
                  <a:gd name="T5" fmla="*/ 0 h 212"/>
                  <a:gd name="T6" fmla="*/ 2 w 401"/>
                  <a:gd name="T7" fmla="*/ 106 h 212"/>
                  <a:gd name="T8" fmla="*/ 11 w 401"/>
                  <a:gd name="T9" fmla="*/ 106 h 212"/>
                  <a:gd name="T10" fmla="*/ 22 w 401"/>
                  <a:gd name="T11" fmla="*/ 106 h 212"/>
                  <a:gd name="T12" fmla="*/ 34 w 401"/>
                  <a:gd name="T13" fmla="*/ 105 h 212"/>
                  <a:gd name="T14" fmla="*/ 46 w 401"/>
                  <a:gd name="T15" fmla="*/ 104 h 212"/>
                  <a:gd name="T16" fmla="*/ 59 w 401"/>
                  <a:gd name="T17" fmla="*/ 103 h 212"/>
                  <a:gd name="T18" fmla="*/ 72 w 401"/>
                  <a:gd name="T19" fmla="*/ 101 h 212"/>
                  <a:gd name="T20" fmla="*/ 86 w 401"/>
                  <a:gd name="T21" fmla="*/ 99 h 212"/>
                  <a:gd name="T22" fmla="*/ 100 w 401"/>
                  <a:gd name="T23" fmla="*/ 96 h 212"/>
                  <a:gd name="T24" fmla="*/ 114 w 401"/>
                  <a:gd name="T25" fmla="*/ 92 h 212"/>
                  <a:gd name="T26" fmla="*/ 128 w 401"/>
                  <a:gd name="T27" fmla="*/ 88 h 212"/>
                  <a:gd name="T28" fmla="*/ 142 w 401"/>
                  <a:gd name="T29" fmla="*/ 82 h 212"/>
                  <a:gd name="T30" fmla="*/ 155 w 401"/>
                  <a:gd name="T31" fmla="*/ 76 h 212"/>
                  <a:gd name="T32" fmla="*/ 167 w 401"/>
                  <a:gd name="T33" fmla="*/ 69 h 212"/>
                  <a:gd name="T34" fmla="*/ 179 w 401"/>
                  <a:gd name="T35" fmla="*/ 60 h 212"/>
                  <a:gd name="T36" fmla="*/ 190 w 401"/>
                  <a:gd name="T37" fmla="*/ 51 h 212"/>
                  <a:gd name="T38" fmla="*/ 200 w 401"/>
                  <a:gd name="T39" fmla="*/ 40 h 2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1"/>
                  <a:gd name="T61" fmla="*/ 0 h 212"/>
                  <a:gd name="T62" fmla="*/ 401 w 401"/>
                  <a:gd name="T63" fmla="*/ 212 h 2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1" h="212">
                    <a:moveTo>
                      <a:pt x="399" y="79"/>
                    </a:moveTo>
                    <a:lnTo>
                      <a:pt x="401" y="37"/>
                    </a:lnTo>
                    <a:lnTo>
                      <a:pt x="0" y="0"/>
                    </a:lnTo>
                    <a:lnTo>
                      <a:pt x="4" y="212"/>
                    </a:lnTo>
                    <a:lnTo>
                      <a:pt x="22" y="212"/>
                    </a:lnTo>
                    <a:lnTo>
                      <a:pt x="44" y="211"/>
                    </a:lnTo>
                    <a:lnTo>
                      <a:pt x="67" y="210"/>
                    </a:lnTo>
                    <a:lnTo>
                      <a:pt x="91" y="208"/>
                    </a:lnTo>
                    <a:lnTo>
                      <a:pt x="118" y="205"/>
                    </a:lnTo>
                    <a:lnTo>
                      <a:pt x="144" y="202"/>
                    </a:lnTo>
                    <a:lnTo>
                      <a:pt x="172" y="197"/>
                    </a:lnTo>
                    <a:lnTo>
                      <a:pt x="200" y="192"/>
                    </a:lnTo>
                    <a:lnTo>
                      <a:pt x="227" y="184"/>
                    </a:lnTo>
                    <a:lnTo>
                      <a:pt x="255" y="176"/>
                    </a:lnTo>
                    <a:lnTo>
                      <a:pt x="283" y="164"/>
                    </a:lnTo>
                    <a:lnTo>
                      <a:pt x="309" y="151"/>
                    </a:lnTo>
                    <a:lnTo>
                      <a:pt x="333" y="137"/>
                    </a:lnTo>
                    <a:lnTo>
                      <a:pt x="358" y="120"/>
                    </a:lnTo>
                    <a:lnTo>
                      <a:pt x="379" y="101"/>
                    </a:lnTo>
                    <a:lnTo>
                      <a:pt x="399" y="79"/>
                    </a:lnTo>
                    <a:close/>
                  </a:path>
                </a:pathLst>
              </a:custGeom>
              <a:solidFill>
                <a:srgbClr val="330000"/>
              </a:solidFill>
              <a:ln w="9525">
                <a:noFill/>
                <a:round/>
                <a:headEnd/>
                <a:tailEnd/>
              </a:ln>
            </p:spPr>
            <p:txBody>
              <a:bodyPr/>
              <a:lstStyle/>
              <a:p>
                <a:endParaRPr lang="en-US" sz="1600"/>
              </a:p>
            </p:txBody>
          </p:sp>
          <p:sp>
            <p:nvSpPr>
              <p:cNvPr id="89" name="Freeform 90">
                <a:extLst>
                  <a:ext uri="{FF2B5EF4-FFF2-40B4-BE49-F238E27FC236}">
                    <a16:creationId xmlns:a16="http://schemas.microsoft.com/office/drawing/2014/main" id="{9A241464-F296-4DBE-9089-5E6105FD4F80}"/>
                  </a:ext>
                </a:extLst>
              </p:cNvPr>
              <p:cNvSpPr>
                <a:spLocks/>
              </p:cNvSpPr>
              <p:nvPr/>
            </p:nvSpPr>
            <p:spPr bwMode="auto">
              <a:xfrm>
                <a:off x="2086" y="2567"/>
                <a:ext cx="199" cy="98"/>
              </a:xfrm>
              <a:custGeom>
                <a:avLst/>
                <a:gdLst>
                  <a:gd name="T0" fmla="*/ 1 w 396"/>
                  <a:gd name="T1" fmla="*/ 67 h 196"/>
                  <a:gd name="T2" fmla="*/ 0 w 396"/>
                  <a:gd name="T3" fmla="*/ 84 h 196"/>
                  <a:gd name="T4" fmla="*/ 195 w 396"/>
                  <a:gd name="T5" fmla="*/ 98 h 196"/>
                  <a:gd name="T6" fmla="*/ 199 w 396"/>
                  <a:gd name="T7" fmla="*/ 0 h 196"/>
                  <a:gd name="T8" fmla="*/ 189 w 396"/>
                  <a:gd name="T9" fmla="*/ 11 h 196"/>
                  <a:gd name="T10" fmla="*/ 178 w 396"/>
                  <a:gd name="T11" fmla="*/ 21 h 196"/>
                  <a:gd name="T12" fmla="*/ 166 w 396"/>
                  <a:gd name="T13" fmla="*/ 29 h 196"/>
                  <a:gd name="T14" fmla="*/ 154 w 396"/>
                  <a:gd name="T15" fmla="*/ 36 h 196"/>
                  <a:gd name="T16" fmla="*/ 141 w 396"/>
                  <a:gd name="T17" fmla="*/ 43 h 196"/>
                  <a:gd name="T18" fmla="*/ 127 w 396"/>
                  <a:gd name="T19" fmla="*/ 49 h 196"/>
                  <a:gd name="T20" fmla="*/ 113 w 396"/>
                  <a:gd name="T21" fmla="*/ 52 h 196"/>
                  <a:gd name="T22" fmla="*/ 99 w 396"/>
                  <a:gd name="T23" fmla="*/ 56 h 196"/>
                  <a:gd name="T24" fmla="*/ 85 w 396"/>
                  <a:gd name="T25" fmla="*/ 59 h 196"/>
                  <a:gd name="T26" fmla="*/ 71 w 396"/>
                  <a:gd name="T27" fmla="*/ 61 h 196"/>
                  <a:gd name="T28" fmla="*/ 58 w 396"/>
                  <a:gd name="T29" fmla="*/ 63 h 196"/>
                  <a:gd name="T30" fmla="*/ 44 w 396"/>
                  <a:gd name="T31" fmla="*/ 65 h 196"/>
                  <a:gd name="T32" fmla="*/ 32 w 396"/>
                  <a:gd name="T33" fmla="*/ 66 h 196"/>
                  <a:gd name="T34" fmla="*/ 21 w 396"/>
                  <a:gd name="T35" fmla="*/ 66 h 196"/>
                  <a:gd name="T36" fmla="*/ 10 w 396"/>
                  <a:gd name="T37" fmla="*/ 67 h 196"/>
                  <a:gd name="T38" fmla="*/ 1 w 396"/>
                  <a:gd name="T39" fmla="*/ 67 h 1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6"/>
                  <a:gd name="T61" fmla="*/ 0 h 196"/>
                  <a:gd name="T62" fmla="*/ 396 w 396"/>
                  <a:gd name="T63" fmla="*/ 196 h 19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6" h="196">
                    <a:moveTo>
                      <a:pt x="1" y="133"/>
                    </a:moveTo>
                    <a:lnTo>
                      <a:pt x="0" y="167"/>
                    </a:lnTo>
                    <a:lnTo>
                      <a:pt x="388" y="196"/>
                    </a:lnTo>
                    <a:lnTo>
                      <a:pt x="396" y="0"/>
                    </a:lnTo>
                    <a:lnTo>
                      <a:pt x="376" y="22"/>
                    </a:lnTo>
                    <a:lnTo>
                      <a:pt x="355" y="41"/>
                    </a:lnTo>
                    <a:lnTo>
                      <a:pt x="330" y="58"/>
                    </a:lnTo>
                    <a:lnTo>
                      <a:pt x="306" y="72"/>
                    </a:lnTo>
                    <a:lnTo>
                      <a:pt x="280" y="85"/>
                    </a:lnTo>
                    <a:lnTo>
                      <a:pt x="252" y="97"/>
                    </a:lnTo>
                    <a:lnTo>
                      <a:pt x="224" y="105"/>
                    </a:lnTo>
                    <a:lnTo>
                      <a:pt x="197" y="113"/>
                    </a:lnTo>
                    <a:lnTo>
                      <a:pt x="169" y="118"/>
                    </a:lnTo>
                    <a:lnTo>
                      <a:pt x="141" y="123"/>
                    </a:lnTo>
                    <a:lnTo>
                      <a:pt x="115" y="126"/>
                    </a:lnTo>
                    <a:lnTo>
                      <a:pt x="88" y="129"/>
                    </a:lnTo>
                    <a:lnTo>
                      <a:pt x="64" y="131"/>
                    </a:lnTo>
                    <a:lnTo>
                      <a:pt x="41" y="132"/>
                    </a:lnTo>
                    <a:lnTo>
                      <a:pt x="19" y="133"/>
                    </a:lnTo>
                    <a:lnTo>
                      <a:pt x="1" y="133"/>
                    </a:lnTo>
                    <a:close/>
                  </a:path>
                </a:pathLst>
              </a:custGeom>
              <a:solidFill>
                <a:srgbClr val="000000"/>
              </a:solidFill>
              <a:ln w="9525">
                <a:noFill/>
                <a:round/>
                <a:headEnd/>
                <a:tailEnd/>
              </a:ln>
            </p:spPr>
            <p:txBody>
              <a:bodyPr/>
              <a:lstStyle/>
              <a:p>
                <a:endParaRPr lang="en-US" sz="1600"/>
              </a:p>
            </p:txBody>
          </p:sp>
          <p:sp>
            <p:nvSpPr>
              <p:cNvPr id="90" name="Freeform 91">
                <a:extLst>
                  <a:ext uri="{FF2B5EF4-FFF2-40B4-BE49-F238E27FC236}">
                    <a16:creationId xmlns:a16="http://schemas.microsoft.com/office/drawing/2014/main" id="{1FD82182-65AB-4395-9E5F-B21ED8799B41}"/>
                  </a:ext>
                </a:extLst>
              </p:cNvPr>
              <p:cNvSpPr>
                <a:spLocks/>
              </p:cNvSpPr>
              <p:nvPr/>
            </p:nvSpPr>
            <p:spPr bwMode="auto">
              <a:xfrm>
                <a:off x="2147" y="2510"/>
                <a:ext cx="22" cy="15"/>
              </a:xfrm>
              <a:custGeom>
                <a:avLst/>
                <a:gdLst>
                  <a:gd name="T0" fmla="*/ 20 w 42"/>
                  <a:gd name="T1" fmla="*/ 15 h 30"/>
                  <a:gd name="T2" fmla="*/ 21 w 42"/>
                  <a:gd name="T3" fmla="*/ 13 h 30"/>
                  <a:gd name="T4" fmla="*/ 22 w 42"/>
                  <a:gd name="T5" fmla="*/ 2 h 30"/>
                  <a:gd name="T6" fmla="*/ 4 w 42"/>
                  <a:gd name="T7" fmla="*/ 0 h 30"/>
                  <a:gd name="T8" fmla="*/ 0 w 42"/>
                  <a:gd name="T9" fmla="*/ 6 h 30"/>
                  <a:gd name="T10" fmla="*/ 19 w 42"/>
                  <a:gd name="T11" fmla="*/ 8 h 30"/>
                  <a:gd name="T12" fmla="*/ 20 w 42"/>
                  <a:gd name="T13" fmla="*/ 15 h 30"/>
                  <a:gd name="T14" fmla="*/ 0 60000 65536"/>
                  <a:gd name="T15" fmla="*/ 0 60000 65536"/>
                  <a:gd name="T16" fmla="*/ 0 60000 65536"/>
                  <a:gd name="T17" fmla="*/ 0 60000 65536"/>
                  <a:gd name="T18" fmla="*/ 0 60000 65536"/>
                  <a:gd name="T19" fmla="*/ 0 60000 65536"/>
                  <a:gd name="T20" fmla="*/ 0 60000 65536"/>
                  <a:gd name="T21" fmla="*/ 0 w 42"/>
                  <a:gd name="T22" fmla="*/ 0 h 30"/>
                  <a:gd name="T23" fmla="*/ 42 w 42"/>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30">
                    <a:moveTo>
                      <a:pt x="38" y="30"/>
                    </a:moveTo>
                    <a:lnTo>
                      <a:pt x="41" y="25"/>
                    </a:lnTo>
                    <a:lnTo>
                      <a:pt x="42" y="4"/>
                    </a:lnTo>
                    <a:lnTo>
                      <a:pt x="8" y="0"/>
                    </a:lnTo>
                    <a:lnTo>
                      <a:pt x="0" y="11"/>
                    </a:lnTo>
                    <a:lnTo>
                      <a:pt x="37" y="16"/>
                    </a:lnTo>
                    <a:lnTo>
                      <a:pt x="38" y="30"/>
                    </a:lnTo>
                    <a:close/>
                  </a:path>
                </a:pathLst>
              </a:custGeom>
              <a:solidFill>
                <a:srgbClr val="7F7F7F"/>
              </a:solidFill>
              <a:ln w="9525">
                <a:noFill/>
                <a:round/>
                <a:headEnd/>
                <a:tailEnd/>
              </a:ln>
            </p:spPr>
            <p:txBody>
              <a:bodyPr/>
              <a:lstStyle/>
              <a:p>
                <a:endParaRPr lang="en-US" sz="1600"/>
              </a:p>
            </p:txBody>
          </p:sp>
          <p:sp>
            <p:nvSpPr>
              <p:cNvPr id="91" name="Freeform 92">
                <a:extLst>
                  <a:ext uri="{FF2B5EF4-FFF2-40B4-BE49-F238E27FC236}">
                    <a16:creationId xmlns:a16="http://schemas.microsoft.com/office/drawing/2014/main" id="{8C977ED9-316F-4183-A516-8965CD7141FB}"/>
                  </a:ext>
                </a:extLst>
              </p:cNvPr>
              <p:cNvSpPr>
                <a:spLocks/>
              </p:cNvSpPr>
              <p:nvPr/>
            </p:nvSpPr>
            <p:spPr bwMode="auto">
              <a:xfrm>
                <a:off x="2147" y="2516"/>
                <a:ext cx="19" cy="9"/>
              </a:xfrm>
              <a:custGeom>
                <a:avLst/>
                <a:gdLst>
                  <a:gd name="T0" fmla="*/ 19 w 38"/>
                  <a:gd name="T1" fmla="*/ 9 h 19"/>
                  <a:gd name="T2" fmla="*/ 19 w 38"/>
                  <a:gd name="T3" fmla="*/ 9 h 19"/>
                  <a:gd name="T4" fmla="*/ 19 w 38"/>
                  <a:gd name="T5" fmla="*/ 2 h 19"/>
                  <a:gd name="T6" fmla="*/ 0 w 38"/>
                  <a:gd name="T7" fmla="*/ 0 h 19"/>
                  <a:gd name="T8" fmla="*/ 0 w 38"/>
                  <a:gd name="T9" fmla="*/ 7 h 19"/>
                  <a:gd name="T10" fmla="*/ 19 w 38"/>
                  <a:gd name="T11" fmla="*/ 9 h 19"/>
                  <a:gd name="T12" fmla="*/ 0 60000 65536"/>
                  <a:gd name="T13" fmla="*/ 0 60000 65536"/>
                  <a:gd name="T14" fmla="*/ 0 60000 65536"/>
                  <a:gd name="T15" fmla="*/ 0 60000 65536"/>
                  <a:gd name="T16" fmla="*/ 0 60000 65536"/>
                  <a:gd name="T17" fmla="*/ 0 60000 65536"/>
                  <a:gd name="T18" fmla="*/ 0 w 38"/>
                  <a:gd name="T19" fmla="*/ 0 h 19"/>
                  <a:gd name="T20" fmla="*/ 38 w 38"/>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38" h="19">
                    <a:moveTo>
                      <a:pt x="37" y="19"/>
                    </a:moveTo>
                    <a:lnTo>
                      <a:pt x="38" y="19"/>
                    </a:lnTo>
                    <a:lnTo>
                      <a:pt x="37" y="5"/>
                    </a:lnTo>
                    <a:lnTo>
                      <a:pt x="0" y="0"/>
                    </a:lnTo>
                    <a:lnTo>
                      <a:pt x="0" y="15"/>
                    </a:lnTo>
                    <a:lnTo>
                      <a:pt x="37" y="19"/>
                    </a:lnTo>
                    <a:close/>
                  </a:path>
                </a:pathLst>
              </a:custGeom>
              <a:solidFill>
                <a:srgbClr val="BFBFBF"/>
              </a:solidFill>
              <a:ln w="9525">
                <a:noFill/>
                <a:round/>
                <a:headEnd/>
                <a:tailEnd/>
              </a:ln>
            </p:spPr>
            <p:txBody>
              <a:bodyPr/>
              <a:lstStyle/>
              <a:p>
                <a:endParaRPr lang="en-US" sz="1600"/>
              </a:p>
            </p:txBody>
          </p:sp>
          <p:sp>
            <p:nvSpPr>
              <p:cNvPr id="92" name="Freeform 93">
                <a:extLst>
                  <a:ext uri="{FF2B5EF4-FFF2-40B4-BE49-F238E27FC236}">
                    <a16:creationId xmlns:a16="http://schemas.microsoft.com/office/drawing/2014/main" id="{42ABCC9B-D2BB-4CD9-A79A-1118BD06F704}"/>
                  </a:ext>
                </a:extLst>
              </p:cNvPr>
              <p:cNvSpPr>
                <a:spLocks/>
              </p:cNvSpPr>
              <p:nvPr/>
            </p:nvSpPr>
            <p:spPr bwMode="auto">
              <a:xfrm>
                <a:off x="2213" y="2518"/>
                <a:ext cx="21" cy="15"/>
              </a:xfrm>
              <a:custGeom>
                <a:avLst/>
                <a:gdLst>
                  <a:gd name="T0" fmla="*/ 18 w 43"/>
                  <a:gd name="T1" fmla="*/ 15 h 29"/>
                  <a:gd name="T2" fmla="*/ 19 w 43"/>
                  <a:gd name="T3" fmla="*/ 12 h 29"/>
                  <a:gd name="T4" fmla="*/ 21 w 43"/>
                  <a:gd name="T5" fmla="*/ 2 h 29"/>
                  <a:gd name="T6" fmla="*/ 5 w 43"/>
                  <a:gd name="T7" fmla="*/ 0 h 29"/>
                  <a:gd name="T8" fmla="*/ 0 w 43"/>
                  <a:gd name="T9" fmla="*/ 5 h 29"/>
                  <a:gd name="T10" fmla="*/ 18 w 43"/>
                  <a:gd name="T11" fmla="*/ 8 h 29"/>
                  <a:gd name="T12" fmla="*/ 18 w 43"/>
                  <a:gd name="T13" fmla="*/ 15 h 29"/>
                  <a:gd name="T14" fmla="*/ 0 60000 65536"/>
                  <a:gd name="T15" fmla="*/ 0 60000 65536"/>
                  <a:gd name="T16" fmla="*/ 0 60000 65536"/>
                  <a:gd name="T17" fmla="*/ 0 60000 65536"/>
                  <a:gd name="T18" fmla="*/ 0 60000 65536"/>
                  <a:gd name="T19" fmla="*/ 0 60000 65536"/>
                  <a:gd name="T20" fmla="*/ 0 60000 65536"/>
                  <a:gd name="T21" fmla="*/ 0 w 43"/>
                  <a:gd name="T22" fmla="*/ 0 h 29"/>
                  <a:gd name="T23" fmla="*/ 43 w 43"/>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9">
                    <a:moveTo>
                      <a:pt x="36" y="29"/>
                    </a:moveTo>
                    <a:lnTo>
                      <a:pt x="39" y="23"/>
                    </a:lnTo>
                    <a:lnTo>
                      <a:pt x="43" y="3"/>
                    </a:lnTo>
                    <a:lnTo>
                      <a:pt x="11" y="0"/>
                    </a:lnTo>
                    <a:lnTo>
                      <a:pt x="0" y="10"/>
                    </a:lnTo>
                    <a:lnTo>
                      <a:pt x="37" y="15"/>
                    </a:lnTo>
                    <a:lnTo>
                      <a:pt x="36" y="29"/>
                    </a:lnTo>
                    <a:close/>
                  </a:path>
                </a:pathLst>
              </a:custGeom>
              <a:solidFill>
                <a:srgbClr val="7F7F7F"/>
              </a:solidFill>
              <a:ln w="9525">
                <a:noFill/>
                <a:round/>
                <a:headEnd/>
                <a:tailEnd/>
              </a:ln>
            </p:spPr>
            <p:txBody>
              <a:bodyPr/>
              <a:lstStyle/>
              <a:p>
                <a:endParaRPr lang="en-US" sz="1600"/>
              </a:p>
            </p:txBody>
          </p:sp>
          <p:sp>
            <p:nvSpPr>
              <p:cNvPr id="93" name="Freeform 94">
                <a:extLst>
                  <a:ext uri="{FF2B5EF4-FFF2-40B4-BE49-F238E27FC236}">
                    <a16:creationId xmlns:a16="http://schemas.microsoft.com/office/drawing/2014/main" id="{64227803-D0DC-4D89-9EF4-E8FFC388C6CA}"/>
                  </a:ext>
                </a:extLst>
              </p:cNvPr>
              <p:cNvSpPr>
                <a:spLocks/>
              </p:cNvSpPr>
              <p:nvPr/>
            </p:nvSpPr>
            <p:spPr bwMode="auto">
              <a:xfrm>
                <a:off x="2212" y="2524"/>
                <a:ext cx="20" cy="9"/>
              </a:xfrm>
              <a:custGeom>
                <a:avLst/>
                <a:gdLst>
                  <a:gd name="T0" fmla="*/ 19 w 39"/>
                  <a:gd name="T1" fmla="*/ 9 h 19"/>
                  <a:gd name="T2" fmla="*/ 19 w 39"/>
                  <a:gd name="T3" fmla="*/ 9 h 19"/>
                  <a:gd name="T4" fmla="*/ 20 w 39"/>
                  <a:gd name="T5" fmla="*/ 2 h 19"/>
                  <a:gd name="T6" fmla="*/ 1 w 39"/>
                  <a:gd name="T7" fmla="*/ 0 h 19"/>
                  <a:gd name="T8" fmla="*/ 0 w 39"/>
                  <a:gd name="T9" fmla="*/ 7 h 19"/>
                  <a:gd name="T10" fmla="*/ 19 w 39"/>
                  <a:gd name="T11" fmla="*/ 9 h 19"/>
                  <a:gd name="T12" fmla="*/ 0 60000 65536"/>
                  <a:gd name="T13" fmla="*/ 0 60000 65536"/>
                  <a:gd name="T14" fmla="*/ 0 60000 65536"/>
                  <a:gd name="T15" fmla="*/ 0 60000 65536"/>
                  <a:gd name="T16" fmla="*/ 0 60000 65536"/>
                  <a:gd name="T17" fmla="*/ 0 60000 65536"/>
                  <a:gd name="T18" fmla="*/ 0 w 39"/>
                  <a:gd name="T19" fmla="*/ 0 h 19"/>
                  <a:gd name="T20" fmla="*/ 39 w 39"/>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39" h="19">
                    <a:moveTo>
                      <a:pt x="37" y="19"/>
                    </a:moveTo>
                    <a:lnTo>
                      <a:pt x="38" y="19"/>
                    </a:lnTo>
                    <a:lnTo>
                      <a:pt x="39" y="5"/>
                    </a:lnTo>
                    <a:lnTo>
                      <a:pt x="2" y="0"/>
                    </a:lnTo>
                    <a:lnTo>
                      <a:pt x="0" y="15"/>
                    </a:lnTo>
                    <a:lnTo>
                      <a:pt x="37" y="19"/>
                    </a:lnTo>
                    <a:close/>
                  </a:path>
                </a:pathLst>
              </a:custGeom>
              <a:solidFill>
                <a:srgbClr val="BFBFBF"/>
              </a:solidFill>
              <a:ln w="9525">
                <a:noFill/>
                <a:round/>
                <a:headEnd/>
                <a:tailEnd/>
              </a:ln>
            </p:spPr>
            <p:txBody>
              <a:bodyPr/>
              <a:lstStyle/>
              <a:p>
                <a:endParaRPr lang="en-US" sz="1600"/>
              </a:p>
            </p:txBody>
          </p:sp>
          <p:sp>
            <p:nvSpPr>
              <p:cNvPr id="94" name="Freeform 95">
                <a:extLst>
                  <a:ext uri="{FF2B5EF4-FFF2-40B4-BE49-F238E27FC236}">
                    <a16:creationId xmlns:a16="http://schemas.microsoft.com/office/drawing/2014/main" id="{0D1AAC1F-8720-432B-A698-229F52552179}"/>
                  </a:ext>
                </a:extLst>
              </p:cNvPr>
              <p:cNvSpPr>
                <a:spLocks/>
              </p:cNvSpPr>
              <p:nvPr/>
            </p:nvSpPr>
            <p:spPr bwMode="auto">
              <a:xfrm>
                <a:off x="2153" y="2484"/>
                <a:ext cx="77" cy="39"/>
              </a:xfrm>
              <a:custGeom>
                <a:avLst/>
                <a:gdLst>
                  <a:gd name="T0" fmla="*/ 0 w 154"/>
                  <a:gd name="T1" fmla="*/ 30 h 76"/>
                  <a:gd name="T2" fmla="*/ 9 w 154"/>
                  <a:gd name="T3" fmla="*/ 0 h 76"/>
                  <a:gd name="T4" fmla="*/ 74 w 154"/>
                  <a:gd name="T5" fmla="*/ 7 h 76"/>
                  <a:gd name="T6" fmla="*/ 77 w 154"/>
                  <a:gd name="T7" fmla="*/ 38 h 76"/>
                  <a:gd name="T8" fmla="*/ 76 w 154"/>
                  <a:gd name="T9" fmla="*/ 38 h 76"/>
                  <a:gd name="T10" fmla="*/ 73 w 154"/>
                  <a:gd name="T11" fmla="*/ 39 h 76"/>
                  <a:gd name="T12" fmla="*/ 70 w 154"/>
                  <a:gd name="T13" fmla="*/ 38 h 76"/>
                  <a:gd name="T14" fmla="*/ 67 w 154"/>
                  <a:gd name="T15" fmla="*/ 37 h 76"/>
                  <a:gd name="T16" fmla="*/ 63 w 154"/>
                  <a:gd name="T17" fmla="*/ 18 h 76"/>
                  <a:gd name="T18" fmla="*/ 17 w 154"/>
                  <a:gd name="T19" fmla="*/ 12 h 76"/>
                  <a:gd name="T20" fmla="*/ 10 w 154"/>
                  <a:gd name="T21" fmla="*/ 31 h 76"/>
                  <a:gd name="T22" fmla="*/ 9 w 154"/>
                  <a:gd name="T23" fmla="*/ 32 h 76"/>
                  <a:gd name="T24" fmla="*/ 7 w 154"/>
                  <a:gd name="T25" fmla="*/ 32 h 76"/>
                  <a:gd name="T26" fmla="*/ 3 w 154"/>
                  <a:gd name="T27" fmla="*/ 32 h 76"/>
                  <a:gd name="T28" fmla="*/ 0 w 154"/>
                  <a:gd name="T29" fmla="*/ 30 h 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4"/>
                  <a:gd name="T46" fmla="*/ 0 h 76"/>
                  <a:gd name="T47" fmla="*/ 154 w 154"/>
                  <a:gd name="T48" fmla="*/ 76 h 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4" h="76">
                    <a:moveTo>
                      <a:pt x="0" y="59"/>
                    </a:moveTo>
                    <a:lnTo>
                      <a:pt x="18" y="0"/>
                    </a:lnTo>
                    <a:lnTo>
                      <a:pt x="148" y="14"/>
                    </a:lnTo>
                    <a:lnTo>
                      <a:pt x="154" y="75"/>
                    </a:lnTo>
                    <a:lnTo>
                      <a:pt x="151" y="75"/>
                    </a:lnTo>
                    <a:lnTo>
                      <a:pt x="146" y="76"/>
                    </a:lnTo>
                    <a:lnTo>
                      <a:pt x="139" y="75"/>
                    </a:lnTo>
                    <a:lnTo>
                      <a:pt x="133" y="73"/>
                    </a:lnTo>
                    <a:lnTo>
                      <a:pt x="127" y="35"/>
                    </a:lnTo>
                    <a:lnTo>
                      <a:pt x="34" y="24"/>
                    </a:lnTo>
                    <a:lnTo>
                      <a:pt x="20" y="61"/>
                    </a:lnTo>
                    <a:lnTo>
                      <a:pt x="18" y="62"/>
                    </a:lnTo>
                    <a:lnTo>
                      <a:pt x="14" y="62"/>
                    </a:lnTo>
                    <a:lnTo>
                      <a:pt x="7" y="62"/>
                    </a:lnTo>
                    <a:lnTo>
                      <a:pt x="0" y="59"/>
                    </a:lnTo>
                    <a:close/>
                  </a:path>
                </a:pathLst>
              </a:custGeom>
              <a:solidFill>
                <a:srgbClr val="000000"/>
              </a:solidFill>
              <a:ln w="9525">
                <a:noFill/>
                <a:round/>
                <a:headEnd/>
                <a:tailEnd/>
              </a:ln>
            </p:spPr>
            <p:txBody>
              <a:bodyPr/>
              <a:lstStyle/>
              <a:p>
                <a:endParaRPr lang="en-US" sz="1600"/>
              </a:p>
            </p:txBody>
          </p:sp>
          <p:sp>
            <p:nvSpPr>
              <p:cNvPr id="95" name="Freeform 96">
                <a:extLst>
                  <a:ext uri="{FF2B5EF4-FFF2-40B4-BE49-F238E27FC236}">
                    <a16:creationId xmlns:a16="http://schemas.microsoft.com/office/drawing/2014/main" id="{30B3ED38-E323-4B7C-952F-6AB6E987BB5D}"/>
                  </a:ext>
                </a:extLst>
              </p:cNvPr>
              <p:cNvSpPr>
                <a:spLocks/>
              </p:cNvSpPr>
              <p:nvPr/>
            </p:nvSpPr>
            <p:spPr bwMode="auto">
              <a:xfrm>
                <a:off x="2172" y="2466"/>
                <a:ext cx="11" cy="41"/>
              </a:xfrm>
              <a:custGeom>
                <a:avLst/>
                <a:gdLst>
                  <a:gd name="T0" fmla="*/ 3 w 22"/>
                  <a:gd name="T1" fmla="*/ 0 h 82"/>
                  <a:gd name="T2" fmla="*/ 2 w 22"/>
                  <a:gd name="T3" fmla="*/ 2 h 82"/>
                  <a:gd name="T4" fmla="*/ 1 w 22"/>
                  <a:gd name="T5" fmla="*/ 6 h 82"/>
                  <a:gd name="T6" fmla="*/ 1 w 22"/>
                  <a:gd name="T7" fmla="*/ 12 h 82"/>
                  <a:gd name="T8" fmla="*/ 0 w 22"/>
                  <a:gd name="T9" fmla="*/ 20 h 82"/>
                  <a:gd name="T10" fmla="*/ 1 w 22"/>
                  <a:gd name="T11" fmla="*/ 27 h 82"/>
                  <a:gd name="T12" fmla="*/ 3 w 22"/>
                  <a:gd name="T13" fmla="*/ 34 h 82"/>
                  <a:gd name="T14" fmla="*/ 6 w 22"/>
                  <a:gd name="T15" fmla="*/ 39 h 82"/>
                  <a:gd name="T16" fmla="*/ 11 w 22"/>
                  <a:gd name="T17" fmla="*/ 41 h 82"/>
                  <a:gd name="T18" fmla="*/ 3 w 22"/>
                  <a:gd name="T19" fmla="*/ 0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82"/>
                  <a:gd name="T32" fmla="*/ 22 w 22"/>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82">
                    <a:moveTo>
                      <a:pt x="5" y="0"/>
                    </a:moveTo>
                    <a:lnTo>
                      <a:pt x="4" y="4"/>
                    </a:lnTo>
                    <a:lnTo>
                      <a:pt x="3" y="13"/>
                    </a:lnTo>
                    <a:lnTo>
                      <a:pt x="1" y="25"/>
                    </a:lnTo>
                    <a:lnTo>
                      <a:pt x="0" y="40"/>
                    </a:lnTo>
                    <a:lnTo>
                      <a:pt x="1" y="55"/>
                    </a:lnTo>
                    <a:lnTo>
                      <a:pt x="5" y="68"/>
                    </a:lnTo>
                    <a:lnTo>
                      <a:pt x="11" y="77"/>
                    </a:lnTo>
                    <a:lnTo>
                      <a:pt x="22" y="82"/>
                    </a:lnTo>
                    <a:lnTo>
                      <a:pt x="5" y="0"/>
                    </a:lnTo>
                    <a:close/>
                  </a:path>
                </a:pathLst>
              </a:custGeom>
              <a:solidFill>
                <a:srgbClr val="B27266"/>
              </a:solidFill>
              <a:ln w="9525">
                <a:noFill/>
                <a:round/>
                <a:headEnd/>
                <a:tailEnd/>
              </a:ln>
            </p:spPr>
            <p:txBody>
              <a:bodyPr/>
              <a:lstStyle/>
              <a:p>
                <a:endParaRPr lang="en-US" sz="1600"/>
              </a:p>
            </p:txBody>
          </p:sp>
          <p:sp>
            <p:nvSpPr>
              <p:cNvPr id="96" name="Freeform 97">
                <a:extLst>
                  <a:ext uri="{FF2B5EF4-FFF2-40B4-BE49-F238E27FC236}">
                    <a16:creationId xmlns:a16="http://schemas.microsoft.com/office/drawing/2014/main" id="{46695961-591C-4979-B9B4-22BE2B07F229}"/>
                  </a:ext>
                </a:extLst>
              </p:cNvPr>
              <p:cNvSpPr>
                <a:spLocks/>
              </p:cNvSpPr>
              <p:nvPr/>
            </p:nvSpPr>
            <p:spPr bwMode="auto">
              <a:xfrm>
                <a:off x="2171" y="2448"/>
                <a:ext cx="29" cy="62"/>
              </a:xfrm>
              <a:custGeom>
                <a:avLst/>
                <a:gdLst>
                  <a:gd name="T0" fmla="*/ 15 w 59"/>
                  <a:gd name="T1" fmla="*/ 62 h 124"/>
                  <a:gd name="T2" fmla="*/ 8 w 59"/>
                  <a:gd name="T3" fmla="*/ 55 h 124"/>
                  <a:gd name="T4" fmla="*/ 3 w 59"/>
                  <a:gd name="T5" fmla="*/ 33 h 124"/>
                  <a:gd name="T6" fmla="*/ 1 w 59"/>
                  <a:gd name="T7" fmla="*/ 12 h 124"/>
                  <a:gd name="T8" fmla="*/ 0 w 59"/>
                  <a:gd name="T9" fmla="*/ 2 h 124"/>
                  <a:gd name="T10" fmla="*/ 8 w 59"/>
                  <a:gd name="T11" fmla="*/ 0 h 124"/>
                  <a:gd name="T12" fmla="*/ 11 w 59"/>
                  <a:gd name="T13" fmla="*/ 6 h 124"/>
                  <a:gd name="T14" fmla="*/ 15 w 59"/>
                  <a:gd name="T15" fmla="*/ 14 h 124"/>
                  <a:gd name="T16" fmla="*/ 19 w 59"/>
                  <a:gd name="T17" fmla="*/ 22 h 124"/>
                  <a:gd name="T18" fmla="*/ 24 w 59"/>
                  <a:gd name="T19" fmla="*/ 31 h 124"/>
                  <a:gd name="T20" fmla="*/ 27 w 59"/>
                  <a:gd name="T21" fmla="*/ 40 h 124"/>
                  <a:gd name="T22" fmla="*/ 29 w 59"/>
                  <a:gd name="T23" fmla="*/ 48 h 124"/>
                  <a:gd name="T24" fmla="*/ 29 w 59"/>
                  <a:gd name="T25" fmla="*/ 55 h 124"/>
                  <a:gd name="T26" fmla="*/ 25 w 59"/>
                  <a:gd name="T27" fmla="*/ 61 h 124"/>
                  <a:gd name="T28" fmla="*/ 22 w 59"/>
                  <a:gd name="T29" fmla="*/ 62 h 124"/>
                  <a:gd name="T30" fmla="*/ 19 w 59"/>
                  <a:gd name="T31" fmla="*/ 62 h 124"/>
                  <a:gd name="T32" fmla="*/ 18 w 59"/>
                  <a:gd name="T33" fmla="*/ 61 h 124"/>
                  <a:gd name="T34" fmla="*/ 15 w 59"/>
                  <a:gd name="T35" fmla="*/ 62 h 1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
                  <a:gd name="T55" fmla="*/ 0 h 124"/>
                  <a:gd name="T56" fmla="*/ 59 w 59"/>
                  <a:gd name="T57" fmla="*/ 124 h 1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 h="124">
                    <a:moveTo>
                      <a:pt x="31" y="123"/>
                    </a:moveTo>
                    <a:lnTo>
                      <a:pt x="17" y="109"/>
                    </a:lnTo>
                    <a:lnTo>
                      <a:pt x="7" y="66"/>
                    </a:lnTo>
                    <a:lnTo>
                      <a:pt x="2" y="23"/>
                    </a:lnTo>
                    <a:lnTo>
                      <a:pt x="0" y="3"/>
                    </a:lnTo>
                    <a:lnTo>
                      <a:pt x="17" y="0"/>
                    </a:lnTo>
                    <a:lnTo>
                      <a:pt x="22" y="12"/>
                    </a:lnTo>
                    <a:lnTo>
                      <a:pt x="30" y="27"/>
                    </a:lnTo>
                    <a:lnTo>
                      <a:pt x="39" y="43"/>
                    </a:lnTo>
                    <a:lnTo>
                      <a:pt x="48" y="61"/>
                    </a:lnTo>
                    <a:lnTo>
                      <a:pt x="55" y="79"/>
                    </a:lnTo>
                    <a:lnTo>
                      <a:pt x="59" y="96"/>
                    </a:lnTo>
                    <a:lnTo>
                      <a:pt x="58" y="110"/>
                    </a:lnTo>
                    <a:lnTo>
                      <a:pt x="51" y="121"/>
                    </a:lnTo>
                    <a:lnTo>
                      <a:pt x="44" y="124"/>
                    </a:lnTo>
                    <a:lnTo>
                      <a:pt x="39" y="124"/>
                    </a:lnTo>
                    <a:lnTo>
                      <a:pt x="36" y="121"/>
                    </a:lnTo>
                    <a:lnTo>
                      <a:pt x="31" y="123"/>
                    </a:lnTo>
                    <a:close/>
                  </a:path>
                </a:pathLst>
              </a:custGeom>
              <a:solidFill>
                <a:srgbClr val="B27266"/>
              </a:solidFill>
              <a:ln w="9525">
                <a:noFill/>
                <a:round/>
                <a:headEnd/>
                <a:tailEnd/>
              </a:ln>
            </p:spPr>
            <p:txBody>
              <a:bodyPr/>
              <a:lstStyle/>
              <a:p>
                <a:endParaRPr lang="en-US" sz="1600"/>
              </a:p>
            </p:txBody>
          </p:sp>
          <p:sp>
            <p:nvSpPr>
              <p:cNvPr id="97" name="Freeform 98">
                <a:extLst>
                  <a:ext uri="{FF2B5EF4-FFF2-40B4-BE49-F238E27FC236}">
                    <a16:creationId xmlns:a16="http://schemas.microsoft.com/office/drawing/2014/main" id="{42214DB8-8D20-4A2A-9DEF-18784E20F48D}"/>
                  </a:ext>
                </a:extLst>
              </p:cNvPr>
              <p:cNvSpPr>
                <a:spLocks/>
              </p:cNvSpPr>
              <p:nvPr/>
            </p:nvSpPr>
            <p:spPr bwMode="auto">
              <a:xfrm>
                <a:off x="2178" y="2444"/>
                <a:ext cx="35" cy="65"/>
              </a:xfrm>
              <a:custGeom>
                <a:avLst/>
                <a:gdLst>
                  <a:gd name="T0" fmla="*/ 0 w 70"/>
                  <a:gd name="T1" fmla="*/ 2 h 130"/>
                  <a:gd name="T2" fmla="*/ 13 w 70"/>
                  <a:gd name="T3" fmla="*/ 0 h 130"/>
                  <a:gd name="T4" fmla="*/ 14 w 70"/>
                  <a:gd name="T5" fmla="*/ 2 h 130"/>
                  <a:gd name="T6" fmla="*/ 17 w 70"/>
                  <a:gd name="T7" fmla="*/ 7 h 130"/>
                  <a:gd name="T8" fmla="*/ 21 w 70"/>
                  <a:gd name="T9" fmla="*/ 16 h 130"/>
                  <a:gd name="T10" fmla="*/ 26 w 70"/>
                  <a:gd name="T11" fmla="*/ 26 h 130"/>
                  <a:gd name="T12" fmla="*/ 30 w 70"/>
                  <a:gd name="T13" fmla="*/ 36 h 130"/>
                  <a:gd name="T14" fmla="*/ 34 w 70"/>
                  <a:gd name="T15" fmla="*/ 47 h 130"/>
                  <a:gd name="T16" fmla="*/ 35 w 70"/>
                  <a:gd name="T17" fmla="*/ 55 h 130"/>
                  <a:gd name="T18" fmla="*/ 34 w 70"/>
                  <a:gd name="T19" fmla="*/ 61 h 130"/>
                  <a:gd name="T20" fmla="*/ 33 w 70"/>
                  <a:gd name="T21" fmla="*/ 64 h 130"/>
                  <a:gd name="T22" fmla="*/ 31 w 70"/>
                  <a:gd name="T23" fmla="*/ 65 h 130"/>
                  <a:gd name="T24" fmla="*/ 29 w 70"/>
                  <a:gd name="T25" fmla="*/ 64 h 130"/>
                  <a:gd name="T26" fmla="*/ 27 w 70"/>
                  <a:gd name="T27" fmla="*/ 64 h 130"/>
                  <a:gd name="T28" fmla="*/ 24 w 70"/>
                  <a:gd name="T29" fmla="*/ 64 h 130"/>
                  <a:gd name="T30" fmla="*/ 23 w 70"/>
                  <a:gd name="T31" fmla="*/ 65 h 130"/>
                  <a:gd name="T32" fmla="*/ 20 w 70"/>
                  <a:gd name="T33" fmla="*/ 65 h 130"/>
                  <a:gd name="T34" fmla="*/ 18 w 70"/>
                  <a:gd name="T35" fmla="*/ 65 h 130"/>
                  <a:gd name="T36" fmla="*/ 20 w 70"/>
                  <a:gd name="T37" fmla="*/ 59 h 130"/>
                  <a:gd name="T38" fmla="*/ 20 w 70"/>
                  <a:gd name="T39" fmla="*/ 51 h 130"/>
                  <a:gd name="T40" fmla="*/ 18 w 70"/>
                  <a:gd name="T41" fmla="*/ 43 h 130"/>
                  <a:gd name="T42" fmla="*/ 15 w 70"/>
                  <a:gd name="T43" fmla="*/ 34 h 130"/>
                  <a:gd name="T44" fmla="*/ 10 w 70"/>
                  <a:gd name="T45" fmla="*/ 25 h 130"/>
                  <a:gd name="T46" fmla="*/ 6 w 70"/>
                  <a:gd name="T47" fmla="*/ 16 h 130"/>
                  <a:gd name="T48" fmla="*/ 2 w 70"/>
                  <a:gd name="T49" fmla="*/ 8 h 130"/>
                  <a:gd name="T50" fmla="*/ 0 w 70"/>
                  <a:gd name="T51" fmla="*/ 2 h 1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0"/>
                  <a:gd name="T79" fmla="*/ 0 h 130"/>
                  <a:gd name="T80" fmla="*/ 70 w 70"/>
                  <a:gd name="T81" fmla="*/ 130 h 1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0" h="130">
                    <a:moveTo>
                      <a:pt x="0" y="4"/>
                    </a:moveTo>
                    <a:lnTo>
                      <a:pt x="26" y="0"/>
                    </a:lnTo>
                    <a:lnTo>
                      <a:pt x="29" y="5"/>
                    </a:lnTo>
                    <a:lnTo>
                      <a:pt x="34" y="15"/>
                    </a:lnTo>
                    <a:lnTo>
                      <a:pt x="43" y="32"/>
                    </a:lnTo>
                    <a:lnTo>
                      <a:pt x="52" y="52"/>
                    </a:lnTo>
                    <a:lnTo>
                      <a:pt x="60" y="73"/>
                    </a:lnTo>
                    <a:lnTo>
                      <a:pt x="67" y="94"/>
                    </a:lnTo>
                    <a:lnTo>
                      <a:pt x="70" y="111"/>
                    </a:lnTo>
                    <a:lnTo>
                      <a:pt x="68" y="123"/>
                    </a:lnTo>
                    <a:lnTo>
                      <a:pt x="66" y="128"/>
                    </a:lnTo>
                    <a:lnTo>
                      <a:pt x="62" y="129"/>
                    </a:lnTo>
                    <a:lnTo>
                      <a:pt x="59" y="128"/>
                    </a:lnTo>
                    <a:lnTo>
                      <a:pt x="54" y="128"/>
                    </a:lnTo>
                    <a:lnTo>
                      <a:pt x="49" y="128"/>
                    </a:lnTo>
                    <a:lnTo>
                      <a:pt x="46" y="129"/>
                    </a:lnTo>
                    <a:lnTo>
                      <a:pt x="41" y="130"/>
                    </a:lnTo>
                    <a:lnTo>
                      <a:pt x="37" y="130"/>
                    </a:lnTo>
                    <a:lnTo>
                      <a:pt x="41" y="118"/>
                    </a:lnTo>
                    <a:lnTo>
                      <a:pt x="41" y="103"/>
                    </a:lnTo>
                    <a:lnTo>
                      <a:pt x="37" y="87"/>
                    </a:lnTo>
                    <a:lnTo>
                      <a:pt x="30" y="68"/>
                    </a:lnTo>
                    <a:lnTo>
                      <a:pt x="21" y="51"/>
                    </a:lnTo>
                    <a:lnTo>
                      <a:pt x="13" y="32"/>
                    </a:lnTo>
                    <a:lnTo>
                      <a:pt x="5" y="17"/>
                    </a:lnTo>
                    <a:lnTo>
                      <a:pt x="0" y="4"/>
                    </a:lnTo>
                    <a:close/>
                  </a:path>
                </a:pathLst>
              </a:custGeom>
              <a:solidFill>
                <a:srgbClr val="E5A599"/>
              </a:solidFill>
              <a:ln w="9525">
                <a:noFill/>
                <a:round/>
                <a:headEnd/>
                <a:tailEnd/>
              </a:ln>
            </p:spPr>
            <p:txBody>
              <a:bodyPr/>
              <a:lstStyle/>
              <a:p>
                <a:endParaRPr lang="en-US" sz="1600"/>
              </a:p>
            </p:txBody>
          </p:sp>
          <p:sp>
            <p:nvSpPr>
              <p:cNvPr id="98" name="Freeform 99">
                <a:extLst>
                  <a:ext uri="{FF2B5EF4-FFF2-40B4-BE49-F238E27FC236}">
                    <a16:creationId xmlns:a16="http://schemas.microsoft.com/office/drawing/2014/main" id="{F18B397A-5C06-4A7F-9443-5BE5EE8E52CD}"/>
                  </a:ext>
                </a:extLst>
              </p:cNvPr>
              <p:cNvSpPr>
                <a:spLocks/>
              </p:cNvSpPr>
              <p:nvPr/>
            </p:nvSpPr>
            <p:spPr bwMode="auto">
              <a:xfrm>
                <a:off x="2139" y="2146"/>
                <a:ext cx="110" cy="319"/>
              </a:xfrm>
              <a:custGeom>
                <a:avLst/>
                <a:gdLst>
                  <a:gd name="T0" fmla="*/ 110 w 219"/>
                  <a:gd name="T1" fmla="*/ 0 h 638"/>
                  <a:gd name="T2" fmla="*/ 107 w 219"/>
                  <a:gd name="T3" fmla="*/ 1 h 638"/>
                  <a:gd name="T4" fmla="*/ 102 w 219"/>
                  <a:gd name="T5" fmla="*/ 3 h 638"/>
                  <a:gd name="T6" fmla="*/ 96 w 219"/>
                  <a:gd name="T7" fmla="*/ 6 h 638"/>
                  <a:gd name="T8" fmla="*/ 88 w 219"/>
                  <a:gd name="T9" fmla="*/ 11 h 638"/>
                  <a:gd name="T10" fmla="*/ 80 w 219"/>
                  <a:gd name="T11" fmla="*/ 17 h 638"/>
                  <a:gd name="T12" fmla="*/ 71 w 219"/>
                  <a:gd name="T13" fmla="*/ 24 h 638"/>
                  <a:gd name="T14" fmla="*/ 62 w 219"/>
                  <a:gd name="T15" fmla="*/ 34 h 638"/>
                  <a:gd name="T16" fmla="*/ 52 w 219"/>
                  <a:gd name="T17" fmla="*/ 43 h 638"/>
                  <a:gd name="T18" fmla="*/ 43 w 219"/>
                  <a:gd name="T19" fmla="*/ 55 h 638"/>
                  <a:gd name="T20" fmla="*/ 34 w 219"/>
                  <a:gd name="T21" fmla="*/ 68 h 638"/>
                  <a:gd name="T22" fmla="*/ 25 w 219"/>
                  <a:gd name="T23" fmla="*/ 81 h 638"/>
                  <a:gd name="T24" fmla="*/ 17 w 219"/>
                  <a:gd name="T25" fmla="*/ 95 h 638"/>
                  <a:gd name="T26" fmla="*/ 10 w 219"/>
                  <a:gd name="T27" fmla="*/ 111 h 638"/>
                  <a:gd name="T28" fmla="*/ 5 w 219"/>
                  <a:gd name="T29" fmla="*/ 127 h 638"/>
                  <a:gd name="T30" fmla="*/ 2 w 219"/>
                  <a:gd name="T31" fmla="*/ 145 h 638"/>
                  <a:gd name="T32" fmla="*/ 0 w 219"/>
                  <a:gd name="T33" fmla="*/ 163 h 638"/>
                  <a:gd name="T34" fmla="*/ 0 w 219"/>
                  <a:gd name="T35" fmla="*/ 180 h 638"/>
                  <a:gd name="T36" fmla="*/ 1 w 219"/>
                  <a:gd name="T37" fmla="*/ 198 h 638"/>
                  <a:gd name="T38" fmla="*/ 2 w 219"/>
                  <a:gd name="T39" fmla="*/ 216 h 638"/>
                  <a:gd name="T40" fmla="*/ 5 w 219"/>
                  <a:gd name="T41" fmla="*/ 234 h 638"/>
                  <a:gd name="T42" fmla="*/ 9 w 219"/>
                  <a:gd name="T43" fmla="*/ 253 h 638"/>
                  <a:gd name="T44" fmla="*/ 14 w 219"/>
                  <a:gd name="T45" fmla="*/ 274 h 638"/>
                  <a:gd name="T46" fmla="*/ 20 w 219"/>
                  <a:gd name="T47" fmla="*/ 296 h 638"/>
                  <a:gd name="T48" fmla="*/ 27 w 219"/>
                  <a:gd name="T49" fmla="*/ 319 h 638"/>
                  <a:gd name="T50" fmla="*/ 48 w 219"/>
                  <a:gd name="T51" fmla="*/ 316 h 638"/>
                  <a:gd name="T52" fmla="*/ 42 w 219"/>
                  <a:gd name="T53" fmla="*/ 282 h 638"/>
                  <a:gd name="T54" fmla="*/ 36 w 219"/>
                  <a:gd name="T55" fmla="*/ 252 h 638"/>
                  <a:gd name="T56" fmla="*/ 34 w 219"/>
                  <a:gd name="T57" fmla="*/ 224 h 638"/>
                  <a:gd name="T58" fmla="*/ 32 w 219"/>
                  <a:gd name="T59" fmla="*/ 200 h 638"/>
                  <a:gd name="T60" fmla="*/ 33 w 219"/>
                  <a:gd name="T61" fmla="*/ 178 h 638"/>
                  <a:gd name="T62" fmla="*/ 35 w 219"/>
                  <a:gd name="T63" fmla="*/ 158 h 638"/>
                  <a:gd name="T64" fmla="*/ 38 w 219"/>
                  <a:gd name="T65" fmla="*/ 139 h 638"/>
                  <a:gd name="T66" fmla="*/ 42 w 219"/>
                  <a:gd name="T67" fmla="*/ 122 h 638"/>
                  <a:gd name="T68" fmla="*/ 48 w 219"/>
                  <a:gd name="T69" fmla="*/ 106 h 638"/>
                  <a:gd name="T70" fmla="*/ 54 w 219"/>
                  <a:gd name="T71" fmla="*/ 91 h 638"/>
                  <a:gd name="T72" fmla="*/ 62 w 219"/>
                  <a:gd name="T73" fmla="*/ 76 h 638"/>
                  <a:gd name="T74" fmla="*/ 70 w 219"/>
                  <a:gd name="T75" fmla="*/ 61 h 638"/>
                  <a:gd name="T76" fmla="*/ 79 w 219"/>
                  <a:gd name="T77" fmla="*/ 47 h 638"/>
                  <a:gd name="T78" fmla="*/ 89 w 219"/>
                  <a:gd name="T79" fmla="*/ 32 h 638"/>
                  <a:gd name="T80" fmla="*/ 99 w 219"/>
                  <a:gd name="T81" fmla="*/ 17 h 638"/>
                  <a:gd name="T82" fmla="*/ 110 w 219"/>
                  <a:gd name="T83" fmla="*/ 0 h 6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9"/>
                  <a:gd name="T127" fmla="*/ 0 h 638"/>
                  <a:gd name="T128" fmla="*/ 219 w 219"/>
                  <a:gd name="T129" fmla="*/ 638 h 6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9" h="638">
                    <a:moveTo>
                      <a:pt x="219" y="0"/>
                    </a:moveTo>
                    <a:lnTo>
                      <a:pt x="213" y="1"/>
                    </a:lnTo>
                    <a:lnTo>
                      <a:pt x="204" y="6"/>
                    </a:lnTo>
                    <a:lnTo>
                      <a:pt x="191" y="12"/>
                    </a:lnTo>
                    <a:lnTo>
                      <a:pt x="176" y="22"/>
                    </a:lnTo>
                    <a:lnTo>
                      <a:pt x="160" y="34"/>
                    </a:lnTo>
                    <a:lnTo>
                      <a:pt x="141" y="49"/>
                    </a:lnTo>
                    <a:lnTo>
                      <a:pt x="123" y="68"/>
                    </a:lnTo>
                    <a:lnTo>
                      <a:pt x="103" y="87"/>
                    </a:lnTo>
                    <a:lnTo>
                      <a:pt x="85" y="110"/>
                    </a:lnTo>
                    <a:lnTo>
                      <a:pt x="67" y="135"/>
                    </a:lnTo>
                    <a:lnTo>
                      <a:pt x="49" y="162"/>
                    </a:lnTo>
                    <a:lnTo>
                      <a:pt x="34" y="191"/>
                    </a:lnTo>
                    <a:lnTo>
                      <a:pt x="20" y="222"/>
                    </a:lnTo>
                    <a:lnTo>
                      <a:pt x="10" y="254"/>
                    </a:lnTo>
                    <a:lnTo>
                      <a:pt x="3" y="289"/>
                    </a:lnTo>
                    <a:lnTo>
                      <a:pt x="0" y="326"/>
                    </a:lnTo>
                    <a:lnTo>
                      <a:pt x="0" y="361"/>
                    </a:lnTo>
                    <a:lnTo>
                      <a:pt x="1" y="396"/>
                    </a:lnTo>
                    <a:lnTo>
                      <a:pt x="4" y="432"/>
                    </a:lnTo>
                    <a:lnTo>
                      <a:pt x="10" y="469"/>
                    </a:lnTo>
                    <a:lnTo>
                      <a:pt x="18" y="507"/>
                    </a:lnTo>
                    <a:lnTo>
                      <a:pt x="27" y="548"/>
                    </a:lnTo>
                    <a:lnTo>
                      <a:pt x="40" y="591"/>
                    </a:lnTo>
                    <a:lnTo>
                      <a:pt x="54" y="638"/>
                    </a:lnTo>
                    <a:lnTo>
                      <a:pt x="95" y="631"/>
                    </a:lnTo>
                    <a:lnTo>
                      <a:pt x="83" y="564"/>
                    </a:lnTo>
                    <a:lnTo>
                      <a:pt x="72" y="504"/>
                    </a:lnTo>
                    <a:lnTo>
                      <a:pt x="67" y="449"/>
                    </a:lnTo>
                    <a:lnTo>
                      <a:pt x="64" y="401"/>
                    </a:lnTo>
                    <a:lnTo>
                      <a:pt x="65" y="356"/>
                    </a:lnTo>
                    <a:lnTo>
                      <a:pt x="69" y="315"/>
                    </a:lnTo>
                    <a:lnTo>
                      <a:pt x="75" y="277"/>
                    </a:lnTo>
                    <a:lnTo>
                      <a:pt x="84" y="244"/>
                    </a:lnTo>
                    <a:lnTo>
                      <a:pt x="95" y="212"/>
                    </a:lnTo>
                    <a:lnTo>
                      <a:pt x="108" y="182"/>
                    </a:lnTo>
                    <a:lnTo>
                      <a:pt x="123" y="152"/>
                    </a:lnTo>
                    <a:lnTo>
                      <a:pt x="140" y="123"/>
                    </a:lnTo>
                    <a:lnTo>
                      <a:pt x="158" y="94"/>
                    </a:lnTo>
                    <a:lnTo>
                      <a:pt x="177" y="64"/>
                    </a:lnTo>
                    <a:lnTo>
                      <a:pt x="198" y="33"/>
                    </a:lnTo>
                    <a:lnTo>
                      <a:pt x="219" y="0"/>
                    </a:lnTo>
                    <a:close/>
                  </a:path>
                </a:pathLst>
              </a:custGeom>
              <a:solidFill>
                <a:srgbClr val="000000"/>
              </a:solidFill>
              <a:ln w="9525">
                <a:noFill/>
                <a:round/>
                <a:headEnd/>
                <a:tailEnd/>
              </a:ln>
            </p:spPr>
            <p:txBody>
              <a:bodyPr/>
              <a:lstStyle/>
              <a:p>
                <a:endParaRPr lang="en-US" sz="1600"/>
              </a:p>
            </p:txBody>
          </p:sp>
          <p:sp>
            <p:nvSpPr>
              <p:cNvPr id="99" name="Freeform 100">
                <a:extLst>
                  <a:ext uri="{FF2B5EF4-FFF2-40B4-BE49-F238E27FC236}">
                    <a16:creationId xmlns:a16="http://schemas.microsoft.com/office/drawing/2014/main" id="{FD12F2C7-E37A-4F9D-956C-A0159C67500F}"/>
                  </a:ext>
                </a:extLst>
              </p:cNvPr>
              <p:cNvSpPr>
                <a:spLocks/>
              </p:cNvSpPr>
              <p:nvPr/>
            </p:nvSpPr>
            <p:spPr bwMode="auto">
              <a:xfrm>
                <a:off x="2168" y="2147"/>
                <a:ext cx="124" cy="315"/>
              </a:xfrm>
              <a:custGeom>
                <a:avLst/>
                <a:gdLst>
                  <a:gd name="T0" fmla="*/ 45 w 248"/>
                  <a:gd name="T1" fmla="*/ 307 h 630"/>
                  <a:gd name="T2" fmla="*/ 45 w 248"/>
                  <a:gd name="T3" fmla="*/ 305 h 630"/>
                  <a:gd name="T4" fmla="*/ 44 w 248"/>
                  <a:gd name="T5" fmla="*/ 301 h 630"/>
                  <a:gd name="T6" fmla="*/ 43 w 248"/>
                  <a:gd name="T7" fmla="*/ 293 h 630"/>
                  <a:gd name="T8" fmla="*/ 41 w 248"/>
                  <a:gd name="T9" fmla="*/ 284 h 630"/>
                  <a:gd name="T10" fmla="*/ 40 w 248"/>
                  <a:gd name="T11" fmla="*/ 273 h 630"/>
                  <a:gd name="T12" fmla="*/ 40 w 248"/>
                  <a:gd name="T13" fmla="*/ 259 h 630"/>
                  <a:gd name="T14" fmla="*/ 40 w 248"/>
                  <a:gd name="T15" fmla="*/ 244 h 630"/>
                  <a:gd name="T16" fmla="*/ 41 w 248"/>
                  <a:gd name="T17" fmla="*/ 227 h 630"/>
                  <a:gd name="T18" fmla="*/ 42 w 248"/>
                  <a:gd name="T19" fmla="*/ 211 h 630"/>
                  <a:gd name="T20" fmla="*/ 46 w 248"/>
                  <a:gd name="T21" fmla="*/ 193 h 630"/>
                  <a:gd name="T22" fmla="*/ 51 w 248"/>
                  <a:gd name="T23" fmla="*/ 174 h 630"/>
                  <a:gd name="T24" fmla="*/ 57 w 248"/>
                  <a:gd name="T25" fmla="*/ 156 h 630"/>
                  <a:gd name="T26" fmla="*/ 67 w 248"/>
                  <a:gd name="T27" fmla="*/ 137 h 630"/>
                  <a:gd name="T28" fmla="*/ 78 w 248"/>
                  <a:gd name="T29" fmla="*/ 119 h 630"/>
                  <a:gd name="T30" fmla="*/ 91 w 248"/>
                  <a:gd name="T31" fmla="*/ 102 h 630"/>
                  <a:gd name="T32" fmla="*/ 108 w 248"/>
                  <a:gd name="T33" fmla="*/ 85 h 630"/>
                  <a:gd name="T34" fmla="*/ 120 w 248"/>
                  <a:gd name="T35" fmla="*/ 70 h 630"/>
                  <a:gd name="T36" fmla="*/ 124 w 248"/>
                  <a:gd name="T37" fmla="*/ 54 h 630"/>
                  <a:gd name="T38" fmla="*/ 122 w 248"/>
                  <a:gd name="T39" fmla="*/ 41 h 630"/>
                  <a:gd name="T40" fmla="*/ 114 w 248"/>
                  <a:gd name="T41" fmla="*/ 27 h 630"/>
                  <a:gd name="T42" fmla="*/ 105 w 248"/>
                  <a:gd name="T43" fmla="*/ 17 h 630"/>
                  <a:gd name="T44" fmla="*/ 95 w 248"/>
                  <a:gd name="T45" fmla="*/ 8 h 630"/>
                  <a:gd name="T46" fmla="*/ 87 w 248"/>
                  <a:gd name="T47" fmla="*/ 2 h 630"/>
                  <a:gd name="T48" fmla="*/ 82 w 248"/>
                  <a:gd name="T49" fmla="*/ 0 h 630"/>
                  <a:gd name="T50" fmla="*/ 79 w 248"/>
                  <a:gd name="T51" fmla="*/ 1 h 630"/>
                  <a:gd name="T52" fmla="*/ 75 w 248"/>
                  <a:gd name="T53" fmla="*/ 5 h 630"/>
                  <a:gd name="T54" fmla="*/ 68 w 248"/>
                  <a:gd name="T55" fmla="*/ 12 h 630"/>
                  <a:gd name="T56" fmla="*/ 60 w 248"/>
                  <a:gd name="T57" fmla="*/ 20 h 630"/>
                  <a:gd name="T58" fmla="*/ 51 w 248"/>
                  <a:gd name="T59" fmla="*/ 31 h 630"/>
                  <a:gd name="T60" fmla="*/ 42 w 248"/>
                  <a:gd name="T61" fmla="*/ 45 h 630"/>
                  <a:gd name="T62" fmla="*/ 33 w 248"/>
                  <a:gd name="T63" fmla="*/ 60 h 630"/>
                  <a:gd name="T64" fmla="*/ 24 w 248"/>
                  <a:gd name="T65" fmla="*/ 79 h 630"/>
                  <a:gd name="T66" fmla="*/ 16 w 248"/>
                  <a:gd name="T67" fmla="*/ 99 h 630"/>
                  <a:gd name="T68" fmla="*/ 9 w 248"/>
                  <a:gd name="T69" fmla="*/ 122 h 630"/>
                  <a:gd name="T70" fmla="*/ 4 w 248"/>
                  <a:gd name="T71" fmla="*/ 148 h 630"/>
                  <a:gd name="T72" fmla="*/ 1 w 248"/>
                  <a:gd name="T73" fmla="*/ 176 h 630"/>
                  <a:gd name="T74" fmla="*/ 0 w 248"/>
                  <a:gd name="T75" fmla="*/ 207 h 630"/>
                  <a:gd name="T76" fmla="*/ 3 w 248"/>
                  <a:gd name="T77" fmla="*/ 240 h 630"/>
                  <a:gd name="T78" fmla="*/ 10 w 248"/>
                  <a:gd name="T79" fmla="*/ 277 h 630"/>
                  <a:gd name="T80" fmla="*/ 19 w 248"/>
                  <a:gd name="T81" fmla="*/ 315 h 630"/>
                  <a:gd name="T82" fmla="*/ 45 w 248"/>
                  <a:gd name="T83" fmla="*/ 307 h 6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8"/>
                  <a:gd name="T127" fmla="*/ 0 h 630"/>
                  <a:gd name="T128" fmla="*/ 248 w 248"/>
                  <a:gd name="T129" fmla="*/ 630 h 6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8" h="630">
                    <a:moveTo>
                      <a:pt x="90" y="613"/>
                    </a:moveTo>
                    <a:lnTo>
                      <a:pt x="89" y="609"/>
                    </a:lnTo>
                    <a:lnTo>
                      <a:pt x="88" y="601"/>
                    </a:lnTo>
                    <a:lnTo>
                      <a:pt x="86" y="586"/>
                    </a:lnTo>
                    <a:lnTo>
                      <a:pt x="82" y="568"/>
                    </a:lnTo>
                    <a:lnTo>
                      <a:pt x="80" y="545"/>
                    </a:lnTo>
                    <a:lnTo>
                      <a:pt x="79" y="518"/>
                    </a:lnTo>
                    <a:lnTo>
                      <a:pt x="79" y="488"/>
                    </a:lnTo>
                    <a:lnTo>
                      <a:pt x="81" y="455"/>
                    </a:lnTo>
                    <a:lnTo>
                      <a:pt x="84" y="422"/>
                    </a:lnTo>
                    <a:lnTo>
                      <a:pt x="91" y="386"/>
                    </a:lnTo>
                    <a:lnTo>
                      <a:pt x="101" y="349"/>
                    </a:lnTo>
                    <a:lnTo>
                      <a:pt x="114" y="311"/>
                    </a:lnTo>
                    <a:lnTo>
                      <a:pt x="133" y="274"/>
                    </a:lnTo>
                    <a:lnTo>
                      <a:pt x="155" y="238"/>
                    </a:lnTo>
                    <a:lnTo>
                      <a:pt x="182" y="204"/>
                    </a:lnTo>
                    <a:lnTo>
                      <a:pt x="216" y="170"/>
                    </a:lnTo>
                    <a:lnTo>
                      <a:pt x="240" y="139"/>
                    </a:lnTo>
                    <a:lnTo>
                      <a:pt x="248" y="109"/>
                    </a:lnTo>
                    <a:lnTo>
                      <a:pt x="243" y="82"/>
                    </a:lnTo>
                    <a:lnTo>
                      <a:pt x="228" y="55"/>
                    </a:lnTo>
                    <a:lnTo>
                      <a:pt x="210" y="33"/>
                    </a:lnTo>
                    <a:lnTo>
                      <a:pt x="190" y="16"/>
                    </a:lnTo>
                    <a:lnTo>
                      <a:pt x="173" y="5"/>
                    </a:lnTo>
                    <a:lnTo>
                      <a:pt x="164" y="0"/>
                    </a:lnTo>
                    <a:lnTo>
                      <a:pt x="158" y="3"/>
                    </a:lnTo>
                    <a:lnTo>
                      <a:pt x="149" y="11"/>
                    </a:lnTo>
                    <a:lnTo>
                      <a:pt x="136" y="24"/>
                    </a:lnTo>
                    <a:lnTo>
                      <a:pt x="120" y="41"/>
                    </a:lnTo>
                    <a:lnTo>
                      <a:pt x="102" y="63"/>
                    </a:lnTo>
                    <a:lnTo>
                      <a:pt x="83" y="90"/>
                    </a:lnTo>
                    <a:lnTo>
                      <a:pt x="65" y="121"/>
                    </a:lnTo>
                    <a:lnTo>
                      <a:pt x="48" y="158"/>
                    </a:lnTo>
                    <a:lnTo>
                      <a:pt x="31" y="199"/>
                    </a:lnTo>
                    <a:lnTo>
                      <a:pt x="18" y="245"/>
                    </a:lnTo>
                    <a:lnTo>
                      <a:pt x="7" y="296"/>
                    </a:lnTo>
                    <a:lnTo>
                      <a:pt x="1" y="352"/>
                    </a:lnTo>
                    <a:lnTo>
                      <a:pt x="0" y="415"/>
                    </a:lnTo>
                    <a:lnTo>
                      <a:pt x="6" y="481"/>
                    </a:lnTo>
                    <a:lnTo>
                      <a:pt x="19" y="553"/>
                    </a:lnTo>
                    <a:lnTo>
                      <a:pt x="38" y="630"/>
                    </a:lnTo>
                    <a:lnTo>
                      <a:pt x="90" y="613"/>
                    </a:lnTo>
                    <a:close/>
                  </a:path>
                </a:pathLst>
              </a:custGeom>
              <a:solidFill>
                <a:srgbClr val="0F0F87"/>
              </a:solidFill>
              <a:ln w="9525">
                <a:noFill/>
                <a:round/>
                <a:headEnd/>
                <a:tailEnd/>
              </a:ln>
            </p:spPr>
            <p:txBody>
              <a:bodyPr/>
              <a:lstStyle/>
              <a:p>
                <a:endParaRPr lang="en-US" sz="1600"/>
              </a:p>
            </p:txBody>
          </p:sp>
          <p:sp>
            <p:nvSpPr>
              <p:cNvPr id="100" name="Freeform 101">
                <a:extLst>
                  <a:ext uri="{FF2B5EF4-FFF2-40B4-BE49-F238E27FC236}">
                    <a16:creationId xmlns:a16="http://schemas.microsoft.com/office/drawing/2014/main" id="{91BD10BC-99B9-466A-B7AD-4E72227ABF4A}"/>
                  </a:ext>
                </a:extLst>
              </p:cNvPr>
              <p:cNvSpPr>
                <a:spLocks/>
              </p:cNvSpPr>
              <p:nvPr/>
            </p:nvSpPr>
            <p:spPr bwMode="auto">
              <a:xfrm>
                <a:off x="2243" y="2131"/>
                <a:ext cx="74" cy="73"/>
              </a:xfrm>
              <a:custGeom>
                <a:avLst/>
                <a:gdLst>
                  <a:gd name="T0" fmla="*/ 44 w 148"/>
                  <a:gd name="T1" fmla="*/ 3 h 145"/>
                  <a:gd name="T2" fmla="*/ 65 w 148"/>
                  <a:gd name="T3" fmla="*/ 57 h 145"/>
                  <a:gd name="T4" fmla="*/ 9 w 148"/>
                  <a:gd name="T5" fmla="*/ 0 h 145"/>
                  <a:gd name="T6" fmla="*/ 0 w 148"/>
                  <a:gd name="T7" fmla="*/ 17 h 145"/>
                  <a:gd name="T8" fmla="*/ 3 w 148"/>
                  <a:gd name="T9" fmla="*/ 19 h 145"/>
                  <a:gd name="T10" fmla="*/ 11 w 148"/>
                  <a:gd name="T11" fmla="*/ 26 h 145"/>
                  <a:gd name="T12" fmla="*/ 23 w 148"/>
                  <a:gd name="T13" fmla="*/ 35 h 145"/>
                  <a:gd name="T14" fmla="*/ 37 w 148"/>
                  <a:gd name="T15" fmla="*/ 46 h 145"/>
                  <a:gd name="T16" fmla="*/ 50 w 148"/>
                  <a:gd name="T17" fmla="*/ 56 h 145"/>
                  <a:gd name="T18" fmla="*/ 61 w 148"/>
                  <a:gd name="T19" fmla="*/ 65 h 145"/>
                  <a:gd name="T20" fmla="*/ 71 w 148"/>
                  <a:gd name="T21" fmla="*/ 71 h 145"/>
                  <a:gd name="T22" fmla="*/ 74 w 148"/>
                  <a:gd name="T23" fmla="*/ 73 h 145"/>
                  <a:gd name="T24" fmla="*/ 73 w 148"/>
                  <a:gd name="T25" fmla="*/ 70 h 145"/>
                  <a:gd name="T26" fmla="*/ 72 w 148"/>
                  <a:gd name="T27" fmla="*/ 65 h 145"/>
                  <a:gd name="T28" fmla="*/ 69 w 148"/>
                  <a:gd name="T29" fmla="*/ 57 h 145"/>
                  <a:gd name="T30" fmla="*/ 66 w 148"/>
                  <a:gd name="T31" fmla="*/ 49 h 145"/>
                  <a:gd name="T32" fmla="*/ 62 w 148"/>
                  <a:gd name="T33" fmla="*/ 39 h 145"/>
                  <a:gd name="T34" fmla="*/ 59 w 148"/>
                  <a:gd name="T35" fmla="*/ 31 h 145"/>
                  <a:gd name="T36" fmla="*/ 57 w 148"/>
                  <a:gd name="T37" fmla="*/ 24 h 145"/>
                  <a:gd name="T38" fmla="*/ 56 w 148"/>
                  <a:gd name="T39" fmla="*/ 19 h 145"/>
                  <a:gd name="T40" fmla="*/ 44 w 148"/>
                  <a:gd name="T41" fmla="*/ 3 h 1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8"/>
                  <a:gd name="T64" fmla="*/ 0 h 145"/>
                  <a:gd name="T65" fmla="*/ 148 w 148"/>
                  <a:gd name="T66" fmla="*/ 145 h 1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8" h="145">
                    <a:moveTo>
                      <a:pt x="89" y="6"/>
                    </a:moveTo>
                    <a:lnTo>
                      <a:pt x="129" y="114"/>
                    </a:lnTo>
                    <a:lnTo>
                      <a:pt x="17" y="0"/>
                    </a:lnTo>
                    <a:lnTo>
                      <a:pt x="0" y="33"/>
                    </a:lnTo>
                    <a:lnTo>
                      <a:pt x="6" y="38"/>
                    </a:lnTo>
                    <a:lnTo>
                      <a:pt x="23" y="52"/>
                    </a:lnTo>
                    <a:lnTo>
                      <a:pt x="46" y="69"/>
                    </a:lnTo>
                    <a:lnTo>
                      <a:pt x="73" y="91"/>
                    </a:lnTo>
                    <a:lnTo>
                      <a:pt x="100" y="112"/>
                    </a:lnTo>
                    <a:lnTo>
                      <a:pt x="123" y="129"/>
                    </a:lnTo>
                    <a:lnTo>
                      <a:pt x="141" y="141"/>
                    </a:lnTo>
                    <a:lnTo>
                      <a:pt x="148" y="145"/>
                    </a:lnTo>
                    <a:lnTo>
                      <a:pt x="146" y="140"/>
                    </a:lnTo>
                    <a:lnTo>
                      <a:pt x="143" y="129"/>
                    </a:lnTo>
                    <a:lnTo>
                      <a:pt x="138" y="114"/>
                    </a:lnTo>
                    <a:lnTo>
                      <a:pt x="131" y="97"/>
                    </a:lnTo>
                    <a:lnTo>
                      <a:pt x="125" y="78"/>
                    </a:lnTo>
                    <a:lnTo>
                      <a:pt x="119" y="61"/>
                    </a:lnTo>
                    <a:lnTo>
                      <a:pt x="115" y="47"/>
                    </a:lnTo>
                    <a:lnTo>
                      <a:pt x="113" y="37"/>
                    </a:lnTo>
                    <a:lnTo>
                      <a:pt x="89" y="6"/>
                    </a:lnTo>
                    <a:close/>
                  </a:path>
                </a:pathLst>
              </a:custGeom>
              <a:solidFill>
                <a:srgbClr val="FFFFFF"/>
              </a:solidFill>
              <a:ln w="9525">
                <a:noFill/>
                <a:round/>
                <a:headEnd/>
                <a:tailEnd/>
              </a:ln>
            </p:spPr>
            <p:txBody>
              <a:bodyPr/>
              <a:lstStyle/>
              <a:p>
                <a:endParaRPr lang="en-US" sz="1600"/>
              </a:p>
            </p:txBody>
          </p:sp>
          <p:sp>
            <p:nvSpPr>
              <p:cNvPr id="101" name="Freeform 102">
                <a:extLst>
                  <a:ext uri="{FF2B5EF4-FFF2-40B4-BE49-F238E27FC236}">
                    <a16:creationId xmlns:a16="http://schemas.microsoft.com/office/drawing/2014/main" id="{F835B8D9-EEFB-48F2-BA0C-4001005B4726}"/>
                  </a:ext>
                </a:extLst>
              </p:cNvPr>
              <p:cNvSpPr>
                <a:spLocks/>
              </p:cNvSpPr>
              <p:nvPr/>
            </p:nvSpPr>
            <p:spPr bwMode="auto">
              <a:xfrm>
                <a:off x="1390" y="2870"/>
                <a:ext cx="90" cy="44"/>
              </a:xfrm>
              <a:custGeom>
                <a:avLst/>
                <a:gdLst>
                  <a:gd name="T0" fmla="*/ 0 w 181"/>
                  <a:gd name="T1" fmla="*/ 13 h 87"/>
                  <a:gd name="T2" fmla="*/ 2 w 181"/>
                  <a:gd name="T3" fmla="*/ 41 h 87"/>
                  <a:gd name="T4" fmla="*/ 24 w 181"/>
                  <a:gd name="T5" fmla="*/ 43 h 87"/>
                  <a:gd name="T6" fmla="*/ 26 w 181"/>
                  <a:gd name="T7" fmla="*/ 35 h 87"/>
                  <a:gd name="T8" fmla="*/ 53 w 181"/>
                  <a:gd name="T9" fmla="*/ 44 h 87"/>
                  <a:gd name="T10" fmla="*/ 78 w 181"/>
                  <a:gd name="T11" fmla="*/ 44 h 87"/>
                  <a:gd name="T12" fmla="*/ 79 w 181"/>
                  <a:gd name="T13" fmla="*/ 44 h 87"/>
                  <a:gd name="T14" fmla="*/ 80 w 181"/>
                  <a:gd name="T15" fmla="*/ 44 h 87"/>
                  <a:gd name="T16" fmla="*/ 82 w 181"/>
                  <a:gd name="T17" fmla="*/ 44 h 87"/>
                  <a:gd name="T18" fmla="*/ 84 w 181"/>
                  <a:gd name="T19" fmla="*/ 44 h 87"/>
                  <a:gd name="T20" fmla="*/ 86 w 181"/>
                  <a:gd name="T21" fmla="*/ 43 h 87"/>
                  <a:gd name="T22" fmla="*/ 88 w 181"/>
                  <a:gd name="T23" fmla="*/ 43 h 87"/>
                  <a:gd name="T24" fmla="*/ 90 w 181"/>
                  <a:gd name="T25" fmla="*/ 42 h 87"/>
                  <a:gd name="T26" fmla="*/ 90 w 181"/>
                  <a:gd name="T27" fmla="*/ 40 h 87"/>
                  <a:gd name="T28" fmla="*/ 89 w 181"/>
                  <a:gd name="T29" fmla="*/ 38 h 87"/>
                  <a:gd name="T30" fmla="*/ 87 w 181"/>
                  <a:gd name="T31" fmla="*/ 35 h 87"/>
                  <a:gd name="T32" fmla="*/ 83 w 181"/>
                  <a:gd name="T33" fmla="*/ 31 h 87"/>
                  <a:gd name="T34" fmla="*/ 76 w 181"/>
                  <a:gd name="T35" fmla="*/ 27 h 87"/>
                  <a:gd name="T36" fmla="*/ 68 w 181"/>
                  <a:gd name="T37" fmla="*/ 21 h 87"/>
                  <a:gd name="T38" fmla="*/ 56 w 181"/>
                  <a:gd name="T39" fmla="*/ 16 h 87"/>
                  <a:gd name="T40" fmla="*/ 42 w 181"/>
                  <a:gd name="T41" fmla="*/ 8 h 87"/>
                  <a:gd name="T42" fmla="*/ 24 w 181"/>
                  <a:gd name="T43" fmla="*/ 0 h 87"/>
                  <a:gd name="T44" fmla="*/ 0 w 181"/>
                  <a:gd name="T45" fmla="*/ 13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1"/>
                  <a:gd name="T70" fmla="*/ 0 h 87"/>
                  <a:gd name="T71" fmla="*/ 181 w 181"/>
                  <a:gd name="T72" fmla="*/ 87 h 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1" h="87">
                    <a:moveTo>
                      <a:pt x="0" y="25"/>
                    </a:moveTo>
                    <a:lnTo>
                      <a:pt x="4" y="81"/>
                    </a:lnTo>
                    <a:lnTo>
                      <a:pt x="48" y="85"/>
                    </a:lnTo>
                    <a:lnTo>
                      <a:pt x="52" y="70"/>
                    </a:lnTo>
                    <a:lnTo>
                      <a:pt x="106" y="87"/>
                    </a:lnTo>
                    <a:lnTo>
                      <a:pt x="156" y="87"/>
                    </a:lnTo>
                    <a:lnTo>
                      <a:pt x="158" y="87"/>
                    </a:lnTo>
                    <a:lnTo>
                      <a:pt x="160" y="87"/>
                    </a:lnTo>
                    <a:lnTo>
                      <a:pt x="165" y="87"/>
                    </a:lnTo>
                    <a:lnTo>
                      <a:pt x="169" y="87"/>
                    </a:lnTo>
                    <a:lnTo>
                      <a:pt x="173" y="86"/>
                    </a:lnTo>
                    <a:lnTo>
                      <a:pt x="177" y="85"/>
                    </a:lnTo>
                    <a:lnTo>
                      <a:pt x="180" y="83"/>
                    </a:lnTo>
                    <a:lnTo>
                      <a:pt x="181" y="79"/>
                    </a:lnTo>
                    <a:lnTo>
                      <a:pt x="178" y="75"/>
                    </a:lnTo>
                    <a:lnTo>
                      <a:pt x="174" y="69"/>
                    </a:lnTo>
                    <a:lnTo>
                      <a:pt x="166" y="62"/>
                    </a:lnTo>
                    <a:lnTo>
                      <a:pt x="153" y="53"/>
                    </a:lnTo>
                    <a:lnTo>
                      <a:pt x="136" y="42"/>
                    </a:lnTo>
                    <a:lnTo>
                      <a:pt x="113" y="31"/>
                    </a:lnTo>
                    <a:lnTo>
                      <a:pt x="84" y="16"/>
                    </a:lnTo>
                    <a:lnTo>
                      <a:pt x="48" y="0"/>
                    </a:lnTo>
                    <a:lnTo>
                      <a:pt x="0" y="25"/>
                    </a:lnTo>
                    <a:close/>
                  </a:path>
                </a:pathLst>
              </a:custGeom>
              <a:solidFill>
                <a:srgbClr val="000000"/>
              </a:solidFill>
              <a:ln w="9525">
                <a:noFill/>
                <a:round/>
                <a:headEnd/>
                <a:tailEnd/>
              </a:ln>
            </p:spPr>
            <p:txBody>
              <a:bodyPr/>
              <a:lstStyle/>
              <a:p>
                <a:endParaRPr lang="en-US" sz="1600"/>
              </a:p>
            </p:txBody>
          </p:sp>
          <p:sp>
            <p:nvSpPr>
              <p:cNvPr id="102" name="Freeform 103">
                <a:extLst>
                  <a:ext uri="{FF2B5EF4-FFF2-40B4-BE49-F238E27FC236}">
                    <a16:creationId xmlns:a16="http://schemas.microsoft.com/office/drawing/2014/main" id="{C2A5134D-394D-4F0A-83FE-D433881C7772}"/>
                  </a:ext>
                </a:extLst>
              </p:cNvPr>
              <p:cNvSpPr>
                <a:spLocks/>
              </p:cNvSpPr>
              <p:nvPr/>
            </p:nvSpPr>
            <p:spPr bwMode="auto">
              <a:xfrm>
                <a:off x="1356" y="2482"/>
                <a:ext cx="153" cy="401"/>
              </a:xfrm>
              <a:custGeom>
                <a:avLst/>
                <a:gdLst>
                  <a:gd name="T0" fmla="*/ 122 w 306"/>
                  <a:gd name="T1" fmla="*/ 29 h 803"/>
                  <a:gd name="T2" fmla="*/ 112 w 306"/>
                  <a:gd name="T3" fmla="*/ 22 h 803"/>
                  <a:gd name="T4" fmla="*/ 104 w 306"/>
                  <a:gd name="T5" fmla="*/ 14 h 803"/>
                  <a:gd name="T6" fmla="*/ 96 w 306"/>
                  <a:gd name="T7" fmla="*/ 7 h 803"/>
                  <a:gd name="T8" fmla="*/ 90 w 306"/>
                  <a:gd name="T9" fmla="*/ 2 h 803"/>
                  <a:gd name="T10" fmla="*/ 82 w 306"/>
                  <a:gd name="T11" fmla="*/ 0 h 803"/>
                  <a:gd name="T12" fmla="*/ 74 w 306"/>
                  <a:gd name="T13" fmla="*/ 1 h 803"/>
                  <a:gd name="T14" fmla="*/ 63 w 306"/>
                  <a:gd name="T15" fmla="*/ 7 h 803"/>
                  <a:gd name="T16" fmla="*/ 50 w 306"/>
                  <a:gd name="T17" fmla="*/ 18 h 803"/>
                  <a:gd name="T18" fmla="*/ 41 w 306"/>
                  <a:gd name="T19" fmla="*/ 28 h 803"/>
                  <a:gd name="T20" fmla="*/ 30 w 306"/>
                  <a:gd name="T21" fmla="*/ 38 h 803"/>
                  <a:gd name="T22" fmla="*/ 21 w 306"/>
                  <a:gd name="T23" fmla="*/ 48 h 803"/>
                  <a:gd name="T24" fmla="*/ 12 w 306"/>
                  <a:gd name="T25" fmla="*/ 57 h 803"/>
                  <a:gd name="T26" fmla="*/ 5 w 306"/>
                  <a:gd name="T27" fmla="*/ 68 h 803"/>
                  <a:gd name="T28" fmla="*/ 1 w 306"/>
                  <a:gd name="T29" fmla="*/ 80 h 803"/>
                  <a:gd name="T30" fmla="*/ 0 w 306"/>
                  <a:gd name="T31" fmla="*/ 92 h 803"/>
                  <a:gd name="T32" fmla="*/ 1 w 306"/>
                  <a:gd name="T33" fmla="*/ 105 h 803"/>
                  <a:gd name="T34" fmla="*/ 12 w 306"/>
                  <a:gd name="T35" fmla="*/ 153 h 803"/>
                  <a:gd name="T36" fmla="*/ 21 w 306"/>
                  <a:gd name="T37" fmla="*/ 202 h 803"/>
                  <a:gd name="T38" fmla="*/ 27 w 306"/>
                  <a:gd name="T39" fmla="*/ 252 h 803"/>
                  <a:gd name="T40" fmla="*/ 30 w 306"/>
                  <a:gd name="T41" fmla="*/ 298 h 803"/>
                  <a:gd name="T42" fmla="*/ 33 w 306"/>
                  <a:gd name="T43" fmla="*/ 339 h 803"/>
                  <a:gd name="T44" fmla="*/ 34 w 306"/>
                  <a:gd name="T45" fmla="*/ 371 h 803"/>
                  <a:gd name="T46" fmla="*/ 34 w 306"/>
                  <a:gd name="T47" fmla="*/ 393 h 803"/>
                  <a:gd name="T48" fmla="*/ 34 w 306"/>
                  <a:gd name="T49" fmla="*/ 401 h 803"/>
                  <a:gd name="T50" fmla="*/ 90 w 306"/>
                  <a:gd name="T51" fmla="*/ 401 h 803"/>
                  <a:gd name="T52" fmla="*/ 110 w 306"/>
                  <a:gd name="T53" fmla="*/ 363 h 803"/>
                  <a:gd name="T54" fmla="*/ 126 w 306"/>
                  <a:gd name="T55" fmla="*/ 328 h 803"/>
                  <a:gd name="T56" fmla="*/ 138 w 306"/>
                  <a:gd name="T57" fmla="*/ 295 h 803"/>
                  <a:gd name="T58" fmla="*/ 146 w 306"/>
                  <a:gd name="T59" fmla="*/ 267 h 803"/>
                  <a:gd name="T60" fmla="*/ 151 w 306"/>
                  <a:gd name="T61" fmla="*/ 240 h 803"/>
                  <a:gd name="T62" fmla="*/ 153 w 306"/>
                  <a:gd name="T63" fmla="*/ 216 h 803"/>
                  <a:gd name="T64" fmla="*/ 153 w 306"/>
                  <a:gd name="T65" fmla="*/ 193 h 803"/>
                  <a:gd name="T66" fmla="*/ 151 w 306"/>
                  <a:gd name="T67" fmla="*/ 173 h 803"/>
                  <a:gd name="T68" fmla="*/ 147 w 306"/>
                  <a:gd name="T69" fmla="*/ 154 h 803"/>
                  <a:gd name="T70" fmla="*/ 142 w 306"/>
                  <a:gd name="T71" fmla="*/ 135 h 803"/>
                  <a:gd name="T72" fmla="*/ 137 w 306"/>
                  <a:gd name="T73" fmla="*/ 118 h 803"/>
                  <a:gd name="T74" fmla="*/ 133 w 306"/>
                  <a:gd name="T75" fmla="*/ 101 h 803"/>
                  <a:gd name="T76" fmla="*/ 128 w 306"/>
                  <a:gd name="T77" fmla="*/ 83 h 803"/>
                  <a:gd name="T78" fmla="*/ 124 w 306"/>
                  <a:gd name="T79" fmla="*/ 66 h 803"/>
                  <a:gd name="T80" fmla="*/ 122 w 306"/>
                  <a:gd name="T81" fmla="*/ 48 h 803"/>
                  <a:gd name="T82" fmla="*/ 122 w 306"/>
                  <a:gd name="T83" fmla="*/ 29 h 80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06"/>
                  <a:gd name="T127" fmla="*/ 0 h 803"/>
                  <a:gd name="T128" fmla="*/ 306 w 306"/>
                  <a:gd name="T129" fmla="*/ 803 h 80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06" h="803">
                    <a:moveTo>
                      <a:pt x="244" y="59"/>
                    </a:moveTo>
                    <a:lnTo>
                      <a:pt x="224" y="44"/>
                    </a:lnTo>
                    <a:lnTo>
                      <a:pt x="208" y="29"/>
                    </a:lnTo>
                    <a:lnTo>
                      <a:pt x="193" y="15"/>
                    </a:lnTo>
                    <a:lnTo>
                      <a:pt x="180" y="5"/>
                    </a:lnTo>
                    <a:lnTo>
                      <a:pt x="165" y="0"/>
                    </a:lnTo>
                    <a:lnTo>
                      <a:pt x="147" y="3"/>
                    </a:lnTo>
                    <a:lnTo>
                      <a:pt x="127" y="14"/>
                    </a:lnTo>
                    <a:lnTo>
                      <a:pt x="101" y="37"/>
                    </a:lnTo>
                    <a:lnTo>
                      <a:pt x="82" y="57"/>
                    </a:lnTo>
                    <a:lnTo>
                      <a:pt x="61" y="76"/>
                    </a:lnTo>
                    <a:lnTo>
                      <a:pt x="42" y="96"/>
                    </a:lnTo>
                    <a:lnTo>
                      <a:pt x="25" y="115"/>
                    </a:lnTo>
                    <a:lnTo>
                      <a:pt x="11" y="137"/>
                    </a:lnTo>
                    <a:lnTo>
                      <a:pt x="2" y="160"/>
                    </a:lnTo>
                    <a:lnTo>
                      <a:pt x="0" y="185"/>
                    </a:lnTo>
                    <a:lnTo>
                      <a:pt x="3" y="211"/>
                    </a:lnTo>
                    <a:lnTo>
                      <a:pt x="25" y="306"/>
                    </a:lnTo>
                    <a:lnTo>
                      <a:pt x="42" y="405"/>
                    </a:lnTo>
                    <a:lnTo>
                      <a:pt x="54" y="504"/>
                    </a:lnTo>
                    <a:lnTo>
                      <a:pt x="61" y="597"/>
                    </a:lnTo>
                    <a:lnTo>
                      <a:pt x="65" y="679"/>
                    </a:lnTo>
                    <a:lnTo>
                      <a:pt x="68" y="743"/>
                    </a:lnTo>
                    <a:lnTo>
                      <a:pt x="68" y="787"/>
                    </a:lnTo>
                    <a:lnTo>
                      <a:pt x="68" y="802"/>
                    </a:lnTo>
                    <a:lnTo>
                      <a:pt x="180" y="803"/>
                    </a:lnTo>
                    <a:lnTo>
                      <a:pt x="221" y="726"/>
                    </a:lnTo>
                    <a:lnTo>
                      <a:pt x="253" y="656"/>
                    </a:lnTo>
                    <a:lnTo>
                      <a:pt x="276" y="591"/>
                    </a:lnTo>
                    <a:lnTo>
                      <a:pt x="292" y="534"/>
                    </a:lnTo>
                    <a:lnTo>
                      <a:pt x="302" y="481"/>
                    </a:lnTo>
                    <a:lnTo>
                      <a:pt x="306" y="432"/>
                    </a:lnTo>
                    <a:lnTo>
                      <a:pt x="305" y="387"/>
                    </a:lnTo>
                    <a:lnTo>
                      <a:pt x="301" y="346"/>
                    </a:lnTo>
                    <a:lnTo>
                      <a:pt x="294" y="308"/>
                    </a:lnTo>
                    <a:lnTo>
                      <a:pt x="284" y="271"/>
                    </a:lnTo>
                    <a:lnTo>
                      <a:pt x="274" y="236"/>
                    </a:lnTo>
                    <a:lnTo>
                      <a:pt x="265" y="202"/>
                    </a:lnTo>
                    <a:lnTo>
                      <a:pt x="256" y="167"/>
                    </a:lnTo>
                    <a:lnTo>
                      <a:pt x="249" y="133"/>
                    </a:lnTo>
                    <a:lnTo>
                      <a:pt x="244" y="97"/>
                    </a:lnTo>
                    <a:lnTo>
                      <a:pt x="244" y="59"/>
                    </a:lnTo>
                    <a:close/>
                  </a:path>
                </a:pathLst>
              </a:custGeom>
              <a:solidFill>
                <a:srgbClr val="191919"/>
              </a:solidFill>
              <a:ln w="9525">
                <a:noFill/>
                <a:round/>
                <a:headEnd/>
                <a:tailEnd/>
              </a:ln>
            </p:spPr>
            <p:txBody>
              <a:bodyPr/>
              <a:lstStyle/>
              <a:p>
                <a:endParaRPr lang="en-US" sz="1600"/>
              </a:p>
            </p:txBody>
          </p:sp>
          <p:sp>
            <p:nvSpPr>
              <p:cNvPr id="103" name="Freeform 104">
                <a:extLst>
                  <a:ext uri="{FF2B5EF4-FFF2-40B4-BE49-F238E27FC236}">
                    <a16:creationId xmlns:a16="http://schemas.microsoft.com/office/drawing/2014/main" id="{D56E9F2B-0189-44CA-8E37-C186D263FE90}"/>
                  </a:ext>
                </a:extLst>
              </p:cNvPr>
              <p:cNvSpPr>
                <a:spLocks/>
              </p:cNvSpPr>
              <p:nvPr/>
            </p:nvSpPr>
            <p:spPr bwMode="auto">
              <a:xfrm>
                <a:off x="1509" y="2937"/>
                <a:ext cx="131" cy="59"/>
              </a:xfrm>
              <a:custGeom>
                <a:avLst/>
                <a:gdLst>
                  <a:gd name="T0" fmla="*/ 0 w 264"/>
                  <a:gd name="T1" fmla="*/ 15 h 118"/>
                  <a:gd name="T2" fmla="*/ 0 w 264"/>
                  <a:gd name="T3" fmla="*/ 55 h 118"/>
                  <a:gd name="T4" fmla="*/ 34 w 264"/>
                  <a:gd name="T5" fmla="*/ 53 h 118"/>
                  <a:gd name="T6" fmla="*/ 36 w 264"/>
                  <a:gd name="T7" fmla="*/ 45 h 118"/>
                  <a:gd name="T8" fmla="*/ 78 w 264"/>
                  <a:gd name="T9" fmla="*/ 59 h 118"/>
                  <a:gd name="T10" fmla="*/ 115 w 264"/>
                  <a:gd name="T11" fmla="*/ 58 h 118"/>
                  <a:gd name="T12" fmla="*/ 115 w 264"/>
                  <a:gd name="T13" fmla="*/ 58 h 118"/>
                  <a:gd name="T14" fmla="*/ 117 w 264"/>
                  <a:gd name="T15" fmla="*/ 58 h 118"/>
                  <a:gd name="T16" fmla="*/ 120 w 264"/>
                  <a:gd name="T17" fmla="*/ 58 h 118"/>
                  <a:gd name="T18" fmla="*/ 123 w 264"/>
                  <a:gd name="T19" fmla="*/ 57 h 118"/>
                  <a:gd name="T20" fmla="*/ 127 w 264"/>
                  <a:gd name="T21" fmla="*/ 56 h 118"/>
                  <a:gd name="T22" fmla="*/ 130 w 264"/>
                  <a:gd name="T23" fmla="*/ 55 h 118"/>
                  <a:gd name="T24" fmla="*/ 131 w 264"/>
                  <a:gd name="T25" fmla="*/ 53 h 118"/>
                  <a:gd name="T26" fmla="*/ 131 w 264"/>
                  <a:gd name="T27" fmla="*/ 51 h 118"/>
                  <a:gd name="T28" fmla="*/ 130 w 264"/>
                  <a:gd name="T29" fmla="*/ 48 h 118"/>
                  <a:gd name="T30" fmla="*/ 126 w 264"/>
                  <a:gd name="T31" fmla="*/ 44 h 118"/>
                  <a:gd name="T32" fmla="*/ 120 w 264"/>
                  <a:gd name="T33" fmla="*/ 40 h 118"/>
                  <a:gd name="T34" fmla="*/ 110 w 264"/>
                  <a:gd name="T35" fmla="*/ 34 h 118"/>
                  <a:gd name="T36" fmla="*/ 97 w 264"/>
                  <a:gd name="T37" fmla="*/ 28 h 118"/>
                  <a:gd name="T38" fmla="*/ 80 w 264"/>
                  <a:gd name="T39" fmla="*/ 20 h 118"/>
                  <a:gd name="T40" fmla="*/ 59 w 264"/>
                  <a:gd name="T41" fmla="*/ 11 h 118"/>
                  <a:gd name="T42" fmla="*/ 33 w 264"/>
                  <a:gd name="T43" fmla="*/ 0 h 118"/>
                  <a:gd name="T44" fmla="*/ 0 w 264"/>
                  <a:gd name="T45" fmla="*/ 15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4"/>
                  <a:gd name="T70" fmla="*/ 0 h 118"/>
                  <a:gd name="T71" fmla="*/ 264 w 264"/>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4" h="118">
                    <a:moveTo>
                      <a:pt x="1" y="29"/>
                    </a:moveTo>
                    <a:lnTo>
                      <a:pt x="0" y="109"/>
                    </a:lnTo>
                    <a:lnTo>
                      <a:pt x="69" y="106"/>
                    </a:lnTo>
                    <a:lnTo>
                      <a:pt x="73" y="89"/>
                    </a:lnTo>
                    <a:lnTo>
                      <a:pt x="157" y="118"/>
                    </a:lnTo>
                    <a:lnTo>
                      <a:pt x="231" y="115"/>
                    </a:lnTo>
                    <a:lnTo>
                      <a:pt x="232" y="115"/>
                    </a:lnTo>
                    <a:lnTo>
                      <a:pt x="236" y="115"/>
                    </a:lnTo>
                    <a:lnTo>
                      <a:pt x="242" y="115"/>
                    </a:lnTo>
                    <a:lnTo>
                      <a:pt x="248" y="113"/>
                    </a:lnTo>
                    <a:lnTo>
                      <a:pt x="255" y="111"/>
                    </a:lnTo>
                    <a:lnTo>
                      <a:pt x="261" y="109"/>
                    </a:lnTo>
                    <a:lnTo>
                      <a:pt x="264" y="105"/>
                    </a:lnTo>
                    <a:lnTo>
                      <a:pt x="264" y="101"/>
                    </a:lnTo>
                    <a:lnTo>
                      <a:pt x="262" y="95"/>
                    </a:lnTo>
                    <a:lnTo>
                      <a:pt x="254" y="88"/>
                    </a:lnTo>
                    <a:lnTo>
                      <a:pt x="241" y="79"/>
                    </a:lnTo>
                    <a:lnTo>
                      <a:pt x="222" y="67"/>
                    </a:lnTo>
                    <a:lnTo>
                      <a:pt x="196" y="55"/>
                    </a:lnTo>
                    <a:lnTo>
                      <a:pt x="161" y="39"/>
                    </a:lnTo>
                    <a:lnTo>
                      <a:pt x="119" y="21"/>
                    </a:lnTo>
                    <a:lnTo>
                      <a:pt x="66" y="0"/>
                    </a:lnTo>
                    <a:lnTo>
                      <a:pt x="1" y="29"/>
                    </a:lnTo>
                    <a:close/>
                  </a:path>
                </a:pathLst>
              </a:custGeom>
              <a:solidFill>
                <a:srgbClr val="000000"/>
              </a:solidFill>
              <a:ln w="9525">
                <a:noFill/>
                <a:round/>
                <a:headEnd/>
                <a:tailEnd/>
              </a:ln>
            </p:spPr>
            <p:txBody>
              <a:bodyPr/>
              <a:lstStyle/>
              <a:p>
                <a:endParaRPr lang="en-US" sz="1600"/>
              </a:p>
            </p:txBody>
          </p:sp>
          <p:sp>
            <p:nvSpPr>
              <p:cNvPr id="104" name="Freeform 105">
                <a:extLst>
                  <a:ext uri="{FF2B5EF4-FFF2-40B4-BE49-F238E27FC236}">
                    <a16:creationId xmlns:a16="http://schemas.microsoft.com/office/drawing/2014/main" id="{DDB1A9DC-7E71-40E9-9702-A372116C7D8A}"/>
                  </a:ext>
                </a:extLst>
              </p:cNvPr>
              <p:cNvSpPr>
                <a:spLocks/>
              </p:cNvSpPr>
              <p:nvPr/>
            </p:nvSpPr>
            <p:spPr bwMode="auto">
              <a:xfrm>
                <a:off x="1492" y="2440"/>
                <a:ext cx="159" cy="519"/>
              </a:xfrm>
              <a:custGeom>
                <a:avLst/>
                <a:gdLst>
                  <a:gd name="T0" fmla="*/ 57 w 319"/>
                  <a:gd name="T1" fmla="*/ 13 h 1038"/>
                  <a:gd name="T2" fmla="*/ 55 w 319"/>
                  <a:gd name="T3" fmla="*/ 12 h 1038"/>
                  <a:gd name="T4" fmla="*/ 52 w 319"/>
                  <a:gd name="T5" fmla="*/ 11 h 1038"/>
                  <a:gd name="T6" fmla="*/ 47 w 319"/>
                  <a:gd name="T7" fmla="*/ 10 h 1038"/>
                  <a:gd name="T8" fmla="*/ 40 w 319"/>
                  <a:gd name="T9" fmla="*/ 8 h 1038"/>
                  <a:gd name="T10" fmla="*/ 31 w 319"/>
                  <a:gd name="T11" fmla="*/ 6 h 1038"/>
                  <a:gd name="T12" fmla="*/ 22 w 319"/>
                  <a:gd name="T13" fmla="*/ 4 h 1038"/>
                  <a:gd name="T14" fmla="*/ 11 w 319"/>
                  <a:gd name="T15" fmla="*/ 2 h 1038"/>
                  <a:gd name="T16" fmla="*/ 0 w 319"/>
                  <a:gd name="T17" fmla="*/ 0 h 1038"/>
                  <a:gd name="T18" fmla="*/ 8 w 319"/>
                  <a:gd name="T19" fmla="*/ 19 h 1038"/>
                  <a:gd name="T20" fmla="*/ 17 w 319"/>
                  <a:gd name="T21" fmla="*/ 41 h 1038"/>
                  <a:gd name="T22" fmla="*/ 27 w 319"/>
                  <a:gd name="T23" fmla="*/ 66 h 1038"/>
                  <a:gd name="T24" fmla="*/ 38 w 319"/>
                  <a:gd name="T25" fmla="*/ 93 h 1038"/>
                  <a:gd name="T26" fmla="*/ 49 w 319"/>
                  <a:gd name="T27" fmla="*/ 121 h 1038"/>
                  <a:gd name="T28" fmla="*/ 60 w 319"/>
                  <a:gd name="T29" fmla="*/ 151 h 1038"/>
                  <a:gd name="T30" fmla="*/ 70 w 319"/>
                  <a:gd name="T31" fmla="*/ 184 h 1038"/>
                  <a:gd name="T32" fmla="*/ 79 w 319"/>
                  <a:gd name="T33" fmla="*/ 217 h 1038"/>
                  <a:gd name="T34" fmla="*/ 87 w 319"/>
                  <a:gd name="T35" fmla="*/ 252 h 1038"/>
                  <a:gd name="T36" fmla="*/ 94 w 319"/>
                  <a:gd name="T37" fmla="*/ 287 h 1038"/>
                  <a:gd name="T38" fmla="*/ 98 w 319"/>
                  <a:gd name="T39" fmla="*/ 324 h 1038"/>
                  <a:gd name="T40" fmla="*/ 100 w 319"/>
                  <a:gd name="T41" fmla="*/ 362 h 1038"/>
                  <a:gd name="T42" fmla="*/ 99 w 319"/>
                  <a:gd name="T43" fmla="*/ 400 h 1038"/>
                  <a:gd name="T44" fmla="*/ 95 w 319"/>
                  <a:gd name="T45" fmla="*/ 439 h 1038"/>
                  <a:gd name="T46" fmla="*/ 88 w 319"/>
                  <a:gd name="T47" fmla="*/ 477 h 1038"/>
                  <a:gd name="T48" fmla="*/ 76 w 319"/>
                  <a:gd name="T49" fmla="*/ 517 h 1038"/>
                  <a:gd name="T50" fmla="*/ 96 w 319"/>
                  <a:gd name="T51" fmla="*/ 519 h 1038"/>
                  <a:gd name="T52" fmla="*/ 122 w 319"/>
                  <a:gd name="T53" fmla="*/ 455 h 1038"/>
                  <a:gd name="T54" fmla="*/ 141 w 319"/>
                  <a:gd name="T55" fmla="*/ 395 h 1038"/>
                  <a:gd name="T56" fmla="*/ 153 w 319"/>
                  <a:gd name="T57" fmla="*/ 340 h 1038"/>
                  <a:gd name="T58" fmla="*/ 159 w 319"/>
                  <a:gd name="T59" fmla="*/ 290 h 1038"/>
                  <a:gd name="T60" fmla="*/ 159 w 319"/>
                  <a:gd name="T61" fmla="*/ 244 h 1038"/>
                  <a:gd name="T62" fmla="*/ 155 w 319"/>
                  <a:gd name="T63" fmla="*/ 203 h 1038"/>
                  <a:gd name="T64" fmla="*/ 148 w 319"/>
                  <a:gd name="T65" fmla="*/ 166 h 1038"/>
                  <a:gd name="T66" fmla="*/ 137 w 319"/>
                  <a:gd name="T67" fmla="*/ 132 h 1038"/>
                  <a:gd name="T68" fmla="*/ 125 w 319"/>
                  <a:gd name="T69" fmla="*/ 104 h 1038"/>
                  <a:gd name="T70" fmla="*/ 112 w 319"/>
                  <a:gd name="T71" fmla="*/ 79 h 1038"/>
                  <a:gd name="T72" fmla="*/ 99 w 319"/>
                  <a:gd name="T73" fmla="*/ 59 h 1038"/>
                  <a:gd name="T74" fmla="*/ 85 w 319"/>
                  <a:gd name="T75" fmla="*/ 42 h 1038"/>
                  <a:gd name="T76" fmla="*/ 74 w 319"/>
                  <a:gd name="T77" fmla="*/ 29 h 1038"/>
                  <a:gd name="T78" fmla="*/ 65 w 319"/>
                  <a:gd name="T79" fmla="*/ 20 h 1038"/>
                  <a:gd name="T80" fmla="*/ 59 w 319"/>
                  <a:gd name="T81" fmla="*/ 14 h 1038"/>
                  <a:gd name="T82" fmla="*/ 57 w 319"/>
                  <a:gd name="T83" fmla="*/ 13 h 10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9"/>
                  <a:gd name="T127" fmla="*/ 0 h 1038"/>
                  <a:gd name="T128" fmla="*/ 319 w 319"/>
                  <a:gd name="T129" fmla="*/ 1038 h 10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9" h="1038">
                    <a:moveTo>
                      <a:pt x="114" y="26"/>
                    </a:moveTo>
                    <a:lnTo>
                      <a:pt x="111" y="24"/>
                    </a:lnTo>
                    <a:lnTo>
                      <a:pt x="105" y="23"/>
                    </a:lnTo>
                    <a:lnTo>
                      <a:pt x="94" y="20"/>
                    </a:lnTo>
                    <a:lnTo>
                      <a:pt x="80" y="16"/>
                    </a:lnTo>
                    <a:lnTo>
                      <a:pt x="63" y="12"/>
                    </a:lnTo>
                    <a:lnTo>
                      <a:pt x="45" y="8"/>
                    </a:lnTo>
                    <a:lnTo>
                      <a:pt x="23" y="4"/>
                    </a:lnTo>
                    <a:lnTo>
                      <a:pt x="0" y="0"/>
                    </a:lnTo>
                    <a:lnTo>
                      <a:pt x="16" y="39"/>
                    </a:lnTo>
                    <a:lnTo>
                      <a:pt x="34" y="83"/>
                    </a:lnTo>
                    <a:lnTo>
                      <a:pt x="55" y="132"/>
                    </a:lnTo>
                    <a:lnTo>
                      <a:pt x="76" y="186"/>
                    </a:lnTo>
                    <a:lnTo>
                      <a:pt x="98" y="242"/>
                    </a:lnTo>
                    <a:lnTo>
                      <a:pt x="120" y="303"/>
                    </a:lnTo>
                    <a:lnTo>
                      <a:pt x="140" y="368"/>
                    </a:lnTo>
                    <a:lnTo>
                      <a:pt x="159" y="435"/>
                    </a:lnTo>
                    <a:lnTo>
                      <a:pt x="175" y="504"/>
                    </a:lnTo>
                    <a:lnTo>
                      <a:pt x="188" y="575"/>
                    </a:lnTo>
                    <a:lnTo>
                      <a:pt x="196" y="649"/>
                    </a:lnTo>
                    <a:lnTo>
                      <a:pt x="200" y="725"/>
                    </a:lnTo>
                    <a:lnTo>
                      <a:pt x="198" y="801"/>
                    </a:lnTo>
                    <a:lnTo>
                      <a:pt x="190" y="878"/>
                    </a:lnTo>
                    <a:lnTo>
                      <a:pt x="176" y="955"/>
                    </a:lnTo>
                    <a:lnTo>
                      <a:pt x="153" y="1033"/>
                    </a:lnTo>
                    <a:lnTo>
                      <a:pt x="192" y="1038"/>
                    </a:lnTo>
                    <a:lnTo>
                      <a:pt x="245" y="910"/>
                    </a:lnTo>
                    <a:lnTo>
                      <a:pt x="282" y="791"/>
                    </a:lnTo>
                    <a:lnTo>
                      <a:pt x="306" y="681"/>
                    </a:lnTo>
                    <a:lnTo>
                      <a:pt x="318" y="581"/>
                    </a:lnTo>
                    <a:lnTo>
                      <a:pt x="319" y="489"/>
                    </a:lnTo>
                    <a:lnTo>
                      <a:pt x="311" y="406"/>
                    </a:lnTo>
                    <a:lnTo>
                      <a:pt x="296" y="332"/>
                    </a:lnTo>
                    <a:lnTo>
                      <a:pt x="275" y="265"/>
                    </a:lnTo>
                    <a:lnTo>
                      <a:pt x="251" y="209"/>
                    </a:lnTo>
                    <a:lnTo>
                      <a:pt x="224" y="159"/>
                    </a:lnTo>
                    <a:lnTo>
                      <a:pt x="198" y="118"/>
                    </a:lnTo>
                    <a:lnTo>
                      <a:pt x="171" y="84"/>
                    </a:lnTo>
                    <a:lnTo>
                      <a:pt x="149" y="58"/>
                    </a:lnTo>
                    <a:lnTo>
                      <a:pt x="131" y="41"/>
                    </a:lnTo>
                    <a:lnTo>
                      <a:pt x="118" y="29"/>
                    </a:lnTo>
                    <a:lnTo>
                      <a:pt x="114" y="26"/>
                    </a:lnTo>
                    <a:close/>
                  </a:path>
                </a:pathLst>
              </a:custGeom>
              <a:solidFill>
                <a:srgbClr val="333333"/>
              </a:solidFill>
              <a:ln w="9525">
                <a:noFill/>
                <a:round/>
                <a:headEnd/>
                <a:tailEnd/>
              </a:ln>
            </p:spPr>
            <p:txBody>
              <a:bodyPr/>
              <a:lstStyle/>
              <a:p>
                <a:endParaRPr lang="en-US" sz="1600"/>
              </a:p>
            </p:txBody>
          </p:sp>
          <p:sp>
            <p:nvSpPr>
              <p:cNvPr id="105" name="Freeform 106">
                <a:extLst>
                  <a:ext uri="{FF2B5EF4-FFF2-40B4-BE49-F238E27FC236}">
                    <a16:creationId xmlns:a16="http://schemas.microsoft.com/office/drawing/2014/main" id="{EBAE32C1-B152-41D6-BEDE-4C255724AD1B}"/>
                  </a:ext>
                </a:extLst>
              </p:cNvPr>
              <p:cNvSpPr>
                <a:spLocks/>
              </p:cNvSpPr>
              <p:nvPr/>
            </p:nvSpPr>
            <p:spPr bwMode="auto">
              <a:xfrm>
                <a:off x="1394" y="2440"/>
                <a:ext cx="205" cy="517"/>
              </a:xfrm>
              <a:custGeom>
                <a:avLst/>
                <a:gdLst>
                  <a:gd name="T0" fmla="*/ 98 w 410"/>
                  <a:gd name="T1" fmla="*/ 0 h 1034"/>
                  <a:gd name="T2" fmla="*/ 88 w 410"/>
                  <a:gd name="T3" fmla="*/ 0 h 1034"/>
                  <a:gd name="T4" fmla="*/ 77 w 410"/>
                  <a:gd name="T5" fmla="*/ 3 h 1034"/>
                  <a:gd name="T6" fmla="*/ 67 w 410"/>
                  <a:gd name="T7" fmla="*/ 7 h 1034"/>
                  <a:gd name="T8" fmla="*/ 57 w 410"/>
                  <a:gd name="T9" fmla="*/ 14 h 1034"/>
                  <a:gd name="T10" fmla="*/ 48 w 410"/>
                  <a:gd name="T11" fmla="*/ 24 h 1034"/>
                  <a:gd name="T12" fmla="*/ 39 w 410"/>
                  <a:gd name="T13" fmla="*/ 33 h 1034"/>
                  <a:gd name="T14" fmla="*/ 31 w 410"/>
                  <a:gd name="T15" fmla="*/ 44 h 1034"/>
                  <a:gd name="T16" fmla="*/ 24 w 410"/>
                  <a:gd name="T17" fmla="*/ 56 h 1034"/>
                  <a:gd name="T18" fmla="*/ 17 w 410"/>
                  <a:gd name="T19" fmla="*/ 67 h 1034"/>
                  <a:gd name="T20" fmla="*/ 12 w 410"/>
                  <a:gd name="T21" fmla="*/ 79 h 1034"/>
                  <a:gd name="T22" fmla="*/ 7 w 410"/>
                  <a:gd name="T23" fmla="*/ 90 h 1034"/>
                  <a:gd name="T24" fmla="*/ 3 w 410"/>
                  <a:gd name="T25" fmla="*/ 100 h 1034"/>
                  <a:gd name="T26" fmla="*/ 1 w 410"/>
                  <a:gd name="T27" fmla="*/ 109 h 1034"/>
                  <a:gd name="T28" fmla="*/ 0 w 410"/>
                  <a:gd name="T29" fmla="*/ 117 h 1034"/>
                  <a:gd name="T30" fmla="*/ 0 w 410"/>
                  <a:gd name="T31" fmla="*/ 122 h 1034"/>
                  <a:gd name="T32" fmla="*/ 2 w 410"/>
                  <a:gd name="T33" fmla="*/ 125 h 1034"/>
                  <a:gd name="T34" fmla="*/ 31 w 410"/>
                  <a:gd name="T35" fmla="*/ 155 h 1034"/>
                  <a:gd name="T36" fmla="*/ 54 w 410"/>
                  <a:gd name="T37" fmla="*/ 187 h 1034"/>
                  <a:gd name="T38" fmla="*/ 75 w 410"/>
                  <a:gd name="T39" fmla="*/ 219 h 1034"/>
                  <a:gd name="T40" fmla="*/ 90 w 410"/>
                  <a:gd name="T41" fmla="*/ 251 h 1034"/>
                  <a:gd name="T42" fmla="*/ 102 w 410"/>
                  <a:gd name="T43" fmla="*/ 284 h 1034"/>
                  <a:gd name="T44" fmla="*/ 110 w 410"/>
                  <a:gd name="T45" fmla="*/ 316 h 1034"/>
                  <a:gd name="T46" fmla="*/ 116 w 410"/>
                  <a:gd name="T47" fmla="*/ 348 h 1034"/>
                  <a:gd name="T48" fmla="*/ 119 w 410"/>
                  <a:gd name="T49" fmla="*/ 378 h 1034"/>
                  <a:gd name="T50" fmla="*/ 120 w 410"/>
                  <a:gd name="T51" fmla="*/ 406 h 1034"/>
                  <a:gd name="T52" fmla="*/ 120 w 410"/>
                  <a:gd name="T53" fmla="*/ 432 h 1034"/>
                  <a:gd name="T54" fmla="*/ 119 w 410"/>
                  <a:gd name="T55" fmla="*/ 456 h 1034"/>
                  <a:gd name="T56" fmla="*/ 117 w 410"/>
                  <a:gd name="T57" fmla="*/ 476 h 1034"/>
                  <a:gd name="T58" fmla="*/ 114 w 410"/>
                  <a:gd name="T59" fmla="*/ 492 h 1034"/>
                  <a:gd name="T60" fmla="*/ 112 w 410"/>
                  <a:gd name="T61" fmla="*/ 504 h 1034"/>
                  <a:gd name="T62" fmla="*/ 110 w 410"/>
                  <a:gd name="T63" fmla="*/ 512 h 1034"/>
                  <a:gd name="T64" fmla="*/ 110 w 410"/>
                  <a:gd name="T65" fmla="*/ 515 h 1034"/>
                  <a:gd name="T66" fmla="*/ 179 w 410"/>
                  <a:gd name="T67" fmla="*/ 517 h 1034"/>
                  <a:gd name="T68" fmla="*/ 191 w 410"/>
                  <a:gd name="T69" fmla="*/ 476 h 1034"/>
                  <a:gd name="T70" fmla="*/ 199 w 410"/>
                  <a:gd name="T71" fmla="*/ 435 h 1034"/>
                  <a:gd name="T72" fmla="*/ 204 w 410"/>
                  <a:gd name="T73" fmla="*/ 396 h 1034"/>
                  <a:gd name="T74" fmla="*/ 205 w 410"/>
                  <a:gd name="T75" fmla="*/ 357 h 1034"/>
                  <a:gd name="T76" fmla="*/ 203 w 410"/>
                  <a:gd name="T77" fmla="*/ 319 h 1034"/>
                  <a:gd name="T78" fmla="*/ 198 w 410"/>
                  <a:gd name="T79" fmla="*/ 282 h 1034"/>
                  <a:gd name="T80" fmla="*/ 191 w 410"/>
                  <a:gd name="T81" fmla="*/ 247 h 1034"/>
                  <a:gd name="T82" fmla="*/ 183 w 410"/>
                  <a:gd name="T83" fmla="*/ 212 h 1034"/>
                  <a:gd name="T84" fmla="*/ 172 w 410"/>
                  <a:gd name="T85" fmla="*/ 180 h 1034"/>
                  <a:gd name="T86" fmla="*/ 161 w 410"/>
                  <a:gd name="T87" fmla="*/ 148 h 1034"/>
                  <a:gd name="T88" fmla="*/ 150 w 410"/>
                  <a:gd name="T89" fmla="*/ 119 h 1034"/>
                  <a:gd name="T90" fmla="*/ 138 w 410"/>
                  <a:gd name="T91" fmla="*/ 91 h 1034"/>
                  <a:gd name="T92" fmla="*/ 126 w 410"/>
                  <a:gd name="T93" fmla="*/ 65 h 1034"/>
                  <a:gd name="T94" fmla="*/ 115 w 410"/>
                  <a:gd name="T95" fmla="*/ 41 h 1034"/>
                  <a:gd name="T96" fmla="*/ 106 w 410"/>
                  <a:gd name="T97" fmla="*/ 19 h 1034"/>
                  <a:gd name="T98" fmla="*/ 98 w 410"/>
                  <a:gd name="T99" fmla="*/ 0 h 10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10"/>
                  <a:gd name="T151" fmla="*/ 0 h 1034"/>
                  <a:gd name="T152" fmla="*/ 410 w 410"/>
                  <a:gd name="T153" fmla="*/ 1034 h 103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10" h="1034">
                    <a:moveTo>
                      <a:pt x="196" y="0"/>
                    </a:moveTo>
                    <a:lnTo>
                      <a:pt x="175" y="0"/>
                    </a:lnTo>
                    <a:lnTo>
                      <a:pt x="154" y="6"/>
                    </a:lnTo>
                    <a:lnTo>
                      <a:pt x="134" y="15"/>
                    </a:lnTo>
                    <a:lnTo>
                      <a:pt x="114" y="29"/>
                    </a:lnTo>
                    <a:lnTo>
                      <a:pt x="95" y="48"/>
                    </a:lnTo>
                    <a:lnTo>
                      <a:pt x="78" y="67"/>
                    </a:lnTo>
                    <a:lnTo>
                      <a:pt x="62" y="89"/>
                    </a:lnTo>
                    <a:lnTo>
                      <a:pt x="48" y="112"/>
                    </a:lnTo>
                    <a:lnTo>
                      <a:pt x="34" y="135"/>
                    </a:lnTo>
                    <a:lnTo>
                      <a:pt x="23" y="158"/>
                    </a:lnTo>
                    <a:lnTo>
                      <a:pt x="14" y="180"/>
                    </a:lnTo>
                    <a:lnTo>
                      <a:pt x="7" y="201"/>
                    </a:lnTo>
                    <a:lnTo>
                      <a:pt x="2" y="219"/>
                    </a:lnTo>
                    <a:lnTo>
                      <a:pt x="0" y="234"/>
                    </a:lnTo>
                    <a:lnTo>
                      <a:pt x="0" y="245"/>
                    </a:lnTo>
                    <a:lnTo>
                      <a:pt x="3" y="251"/>
                    </a:lnTo>
                    <a:lnTo>
                      <a:pt x="62" y="311"/>
                    </a:lnTo>
                    <a:lnTo>
                      <a:pt x="109" y="374"/>
                    </a:lnTo>
                    <a:lnTo>
                      <a:pt x="150" y="438"/>
                    </a:lnTo>
                    <a:lnTo>
                      <a:pt x="180" y="503"/>
                    </a:lnTo>
                    <a:lnTo>
                      <a:pt x="204" y="568"/>
                    </a:lnTo>
                    <a:lnTo>
                      <a:pt x="221" y="633"/>
                    </a:lnTo>
                    <a:lnTo>
                      <a:pt x="233" y="696"/>
                    </a:lnTo>
                    <a:lnTo>
                      <a:pt x="238" y="756"/>
                    </a:lnTo>
                    <a:lnTo>
                      <a:pt x="241" y="812"/>
                    </a:lnTo>
                    <a:lnTo>
                      <a:pt x="241" y="865"/>
                    </a:lnTo>
                    <a:lnTo>
                      <a:pt x="238" y="912"/>
                    </a:lnTo>
                    <a:lnTo>
                      <a:pt x="234" y="952"/>
                    </a:lnTo>
                    <a:lnTo>
                      <a:pt x="229" y="984"/>
                    </a:lnTo>
                    <a:lnTo>
                      <a:pt x="225" y="1009"/>
                    </a:lnTo>
                    <a:lnTo>
                      <a:pt x="221" y="1024"/>
                    </a:lnTo>
                    <a:lnTo>
                      <a:pt x="220" y="1030"/>
                    </a:lnTo>
                    <a:lnTo>
                      <a:pt x="357" y="1034"/>
                    </a:lnTo>
                    <a:lnTo>
                      <a:pt x="382" y="952"/>
                    </a:lnTo>
                    <a:lnTo>
                      <a:pt x="398" y="871"/>
                    </a:lnTo>
                    <a:lnTo>
                      <a:pt x="408" y="793"/>
                    </a:lnTo>
                    <a:lnTo>
                      <a:pt x="410" y="715"/>
                    </a:lnTo>
                    <a:lnTo>
                      <a:pt x="405" y="639"/>
                    </a:lnTo>
                    <a:lnTo>
                      <a:pt x="396" y="565"/>
                    </a:lnTo>
                    <a:lnTo>
                      <a:pt x="382" y="495"/>
                    </a:lnTo>
                    <a:lnTo>
                      <a:pt x="365" y="425"/>
                    </a:lnTo>
                    <a:lnTo>
                      <a:pt x="344" y="360"/>
                    </a:lnTo>
                    <a:lnTo>
                      <a:pt x="322" y="296"/>
                    </a:lnTo>
                    <a:lnTo>
                      <a:pt x="299" y="238"/>
                    </a:lnTo>
                    <a:lnTo>
                      <a:pt x="276" y="182"/>
                    </a:lnTo>
                    <a:lnTo>
                      <a:pt x="253" y="130"/>
                    </a:lnTo>
                    <a:lnTo>
                      <a:pt x="231" y="82"/>
                    </a:lnTo>
                    <a:lnTo>
                      <a:pt x="212" y="39"/>
                    </a:lnTo>
                    <a:lnTo>
                      <a:pt x="196" y="0"/>
                    </a:lnTo>
                    <a:close/>
                  </a:path>
                </a:pathLst>
              </a:custGeom>
              <a:solidFill>
                <a:srgbClr val="191919"/>
              </a:solidFill>
              <a:ln w="9525">
                <a:noFill/>
                <a:round/>
                <a:headEnd/>
                <a:tailEnd/>
              </a:ln>
            </p:spPr>
            <p:txBody>
              <a:bodyPr/>
              <a:lstStyle/>
              <a:p>
                <a:endParaRPr lang="en-US" sz="1600"/>
              </a:p>
            </p:txBody>
          </p:sp>
          <p:sp>
            <p:nvSpPr>
              <p:cNvPr id="106" name="Freeform 107">
                <a:extLst>
                  <a:ext uri="{FF2B5EF4-FFF2-40B4-BE49-F238E27FC236}">
                    <a16:creationId xmlns:a16="http://schemas.microsoft.com/office/drawing/2014/main" id="{FE823335-824B-4391-A85A-CBFF79B2D103}"/>
                  </a:ext>
                </a:extLst>
              </p:cNvPr>
              <p:cNvSpPr>
                <a:spLocks/>
              </p:cNvSpPr>
              <p:nvPr/>
            </p:nvSpPr>
            <p:spPr bwMode="auto">
              <a:xfrm>
                <a:off x="1361" y="2126"/>
                <a:ext cx="274" cy="470"/>
              </a:xfrm>
              <a:custGeom>
                <a:avLst/>
                <a:gdLst>
                  <a:gd name="T0" fmla="*/ 91 w 548"/>
                  <a:gd name="T1" fmla="*/ 270 h 940"/>
                  <a:gd name="T2" fmla="*/ 88 w 548"/>
                  <a:gd name="T3" fmla="*/ 194 h 940"/>
                  <a:gd name="T4" fmla="*/ 94 w 548"/>
                  <a:gd name="T5" fmla="*/ 112 h 940"/>
                  <a:gd name="T6" fmla="*/ 112 w 548"/>
                  <a:gd name="T7" fmla="*/ 34 h 940"/>
                  <a:gd name="T8" fmla="*/ 114 w 548"/>
                  <a:gd name="T9" fmla="*/ 2 h 940"/>
                  <a:gd name="T10" fmla="*/ 89 w 548"/>
                  <a:gd name="T11" fmla="*/ 14 h 940"/>
                  <a:gd name="T12" fmla="*/ 68 w 548"/>
                  <a:gd name="T13" fmla="*/ 40 h 940"/>
                  <a:gd name="T14" fmla="*/ 46 w 548"/>
                  <a:gd name="T15" fmla="*/ 75 h 940"/>
                  <a:gd name="T16" fmla="*/ 22 w 548"/>
                  <a:gd name="T17" fmla="*/ 139 h 940"/>
                  <a:gd name="T18" fmla="*/ 5 w 548"/>
                  <a:gd name="T19" fmla="*/ 242 h 940"/>
                  <a:gd name="T20" fmla="*/ 0 w 548"/>
                  <a:gd name="T21" fmla="*/ 341 h 940"/>
                  <a:gd name="T22" fmla="*/ 0 w 548"/>
                  <a:gd name="T23" fmla="*/ 405 h 940"/>
                  <a:gd name="T24" fmla="*/ 26 w 548"/>
                  <a:gd name="T25" fmla="*/ 431 h 940"/>
                  <a:gd name="T26" fmla="*/ 76 w 548"/>
                  <a:gd name="T27" fmla="*/ 456 h 940"/>
                  <a:gd name="T28" fmla="*/ 124 w 548"/>
                  <a:gd name="T29" fmla="*/ 468 h 940"/>
                  <a:gd name="T30" fmla="*/ 167 w 548"/>
                  <a:gd name="T31" fmla="*/ 470 h 940"/>
                  <a:gd name="T32" fmla="*/ 206 w 548"/>
                  <a:gd name="T33" fmla="*/ 467 h 940"/>
                  <a:gd name="T34" fmla="*/ 238 w 548"/>
                  <a:gd name="T35" fmla="*/ 460 h 940"/>
                  <a:gd name="T36" fmla="*/ 261 w 548"/>
                  <a:gd name="T37" fmla="*/ 453 h 940"/>
                  <a:gd name="T38" fmla="*/ 273 w 548"/>
                  <a:gd name="T39" fmla="*/ 447 h 940"/>
                  <a:gd name="T40" fmla="*/ 273 w 548"/>
                  <a:gd name="T41" fmla="*/ 440 h 940"/>
                  <a:gd name="T42" fmla="*/ 268 w 548"/>
                  <a:gd name="T43" fmla="*/ 403 h 940"/>
                  <a:gd name="T44" fmla="*/ 260 w 548"/>
                  <a:gd name="T45" fmla="*/ 355 h 940"/>
                  <a:gd name="T46" fmla="*/ 254 w 548"/>
                  <a:gd name="T47" fmla="*/ 319 h 940"/>
                  <a:gd name="T48" fmla="*/ 238 w 548"/>
                  <a:gd name="T49" fmla="*/ 318 h 940"/>
                  <a:gd name="T50" fmla="*/ 209 w 548"/>
                  <a:gd name="T51" fmla="*/ 329 h 940"/>
                  <a:gd name="T52" fmla="*/ 182 w 548"/>
                  <a:gd name="T53" fmla="*/ 339 h 940"/>
                  <a:gd name="T54" fmla="*/ 158 w 548"/>
                  <a:gd name="T55" fmla="*/ 344 h 940"/>
                  <a:gd name="T56" fmla="*/ 136 w 548"/>
                  <a:gd name="T57" fmla="*/ 346 h 940"/>
                  <a:gd name="T58" fmla="*/ 118 w 548"/>
                  <a:gd name="T59" fmla="*/ 342 h 940"/>
                  <a:gd name="T60" fmla="*/ 105 w 548"/>
                  <a:gd name="T61" fmla="*/ 332 h 940"/>
                  <a:gd name="T62" fmla="*/ 96 w 548"/>
                  <a:gd name="T63" fmla="*/ 314 h 9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8"/>
                  <a:gd name="T97" fmla="*/ 0 h 940"/>
                  <a:gd name="T98" fmla="*/ 548 w 548"/>
                  <a:gd name="T99" fmla="*/ 940 h 9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8" h="940">
                    <a:moveTo>
                      <a:pt x="188" y="603"/>
                    </a:moveTo>
                    <a:lnTo>
                      <a:pt x="182" y="540"/>
                    </a:lnTo>
                    <a:lnTo>
                      <a:pt x="177" y="466"/>
                    </a:lnTo>
                    <a:lnTo>
                      <a:pt x="176" y="388"/>
                    </a:lnTo>
                    <a:lnTo>
                      <a:pt x="180" y="305"/>
                    </a:lnTo>
                    <a:lnTo>
                      <a:pt x="188" y="223"/>
                    </a:lnTo>
                    <a:lnTo>
                      <a:pt x="203" y="142"/>
                    </a:lnTo>
                    <a:lnTo>
                      <a:pt x="225" y="67"/>
                    </a:lnTo>
                    <a:lnTo>
                      <a:pt x="255" y="0"/>
                    </a:lnTo>
                    <a:lnTo>
                      <a:pt x="228" y="3"/>
                    </a:lnTo>
                    <a:lnTo>
                      <a:pt x="203" y="12"/>
                    </a:lnTo>
                    <a:lnTo>
                      <a:pt x="179" y="28"/>
                    </a:lnTo>
                    <a:lnTo>
                      <a:pt x="157" y="51"/>
                    </a:lnTo>
                    <a:lnTo>
                      <a:pt x="135" y="79"/>
                    </a:lnTo>
                    <a:lnTo>
                      <a:pt x="113" y="112"/>
                    </a:lnTo>
                    <a:lnTo>
                      <a:pt x="92" y="150"/>
                    </a:lnTo>
                    <a:lnTo>
                      <a:pt x="73" y="191"/>
                    </a:lnTo>
                    <a:lnTo>
                      <a:pt x="44" y="278"/>
                    </a:lnTo>
                    <a:lnTo>
                      <a:pt x="23" y="378"/>
                    </a:lnTo>
                    <a:lnTo>
                      <a:pt x="10" y="484"/>
                    </a:lnTo>
                    <a:lnTo>
                      <a:pt x="2" y="587"/>
                    </a:lnTo>
                    <a:lnTo>
                      <a:pt x="0" y="681"/>
                    </a:lnTo>
                    <a:lnTo>
                      <a:pt x="0" y="757"/>
                    </a:lnTo>
                    <a:lnTo>
                      <a:pt x="0" y="809"/>
                    </a:lnTo>
                    <a:lnTo>
                      <a:pt x="1" y="828"/>
                    </a:lnTo>
                    <a:lnTo>
                      <a:pt x="52" y="862"/>
                    </a:lnTo>
                    <a:lnTo>
                      <a:pt x="103" y="890"/>
                    </a:lnTo>
                    <a:lnTo>
                      <a:pt x="152" y="911"/>
                    </a:lnTo>
                    <a:lnTo>
                      <a:pt x="201" y="926"/>
                    </a:lnTo>
                    <a:lnTo>
                      <a:pt x="248" y="935"/>
                    </a:lnTo>
                    <a:lnTo>
                      <a:pt x="293" y="939"/>
                    </a:lnTo>
                    <a:lnTo>
                      <a:pt x="335" y="940"/>
                    </a:lnTo>
                    <a:lnTo>
                      <a:pt x="376" y="938"/>
                    </a:lnTo>
                    <a:lnTo>
                      <a:pt x="412" y="934"/>
                    </a:lnTo>
                    <a:lnTo>
                      <a:pt x="446" y="927"/>
                    </a:lnTo>
                    <a:lnTo>
                      <a:pt x="476" y="920"/>
                    </a:lnTo>
                    <a:lnTo>
                      <a:pt x="501" y="912"/>
                    </a:lnTo>
                    <a:lnTo>
                      <a:pt x="521" y="905"/>
                    </a:lnTo>
                    <a:lnTo>
                      <a:pt x="536" y="899"/>
                    </a:lnTo>
                    <a:lnTo>
                      <a:pt x="545" y="894"/>
                    </a:lnTo>
                    <a:lnTo>
                      <a:pt x="548" y="893"/>
                    </a:lnTo>
                    <a:lnTo>
                      <a:pt x="546" y="879"/>
                    </a:lnTo>
                    <a:lnTo>
                      <a:pt x="542" y="848"/>
                    </a:lnTo>
                    <a:lnTo>
                      <a:pt x="536" y="806"/>
                    </a:lnTo>
                    <a:lnTo>
                      <a:pt x="528" y="758"/>
                    </a:lnTo>
                    <a:lnTo>
                      <a:pt x="520" y="710"/>
                    </a:lnTo>
                    <a:lnTo>
                      <a:pt x="514" y="667"/>
                    </a:lnTo>
                    <a:lnTo>
                      <a:pt x="509" y="638"/>
                    </a:lnTo>
                    <a:lnTo>
                      <a:pt x="507" y="624"/>
                    </a:lnTo>
                    <a:lnTo>
                      <a:pt x="477" y="635"/>
                    </a:lnTo>
                    <a:lnTo>
                      <a:pt x="447" y="647"/>
                    </a:lnTo>
                    <a:lnTo>
                      <a:pt x="419" y="658"/>
                    </a:lnTo>
                    <a:lnTo>
                      <a:pt x="392" y="667"/>
                    </a:lnTo>
                    <a:lnTo>
                      <a:pt x="365" y="677"/>
                    </a:lnTo>
                    <a:lnTo>
                      <a:pt x="340" y="684"/>
                    </a:lnTo>
                    <a:lnTo>
                      <a:pt x="316" y="688"/>
                    </a:lnTo>
                    <a:lnTo>
                      <a:pt x="293" y="690"/>
                    </a:lnTo>
                    <a:lnTo>
                      <a:pt x="272" y="692"/>
                    </a:lnTo>
                    <a:lnTo>
                      <a:pt x="254" y="689"/>
                    </a:lnTo>
                    <a:lnTo>
                      <a:pt x="236" y="684"/>
                    </a:lnTo>
                    <a:lnTo>
                      <a:pt x="222" y="676"/>
                    </a:lnTo>
                    <a:lnTo>
                      <a:pt x="210" y="664"/>
                    </a:lnTo>
                    <a:lnTo>
                      <a:pt x="199" y="648"/>
                    </a:lnTo>
                    <a:lnTo>
                      <a:pt x="192" y="627"/>
                    </a:lnTo>
                    <a:lnTo>
                      <a:pt x="188" y="603"/>
                    </a:lnTo>
                    <a:close/>
                  </a:path>
                </a:pathLst>
              </a:custGeom>
              <a:solidFill>
                <a:srgbClr val="191919"/>
              </a:solidFill>
              <a:ln w="9525">
                <a:noFill/>
                <a:round/>
                <a:headEnd/>
                <a:tailEnd/>
              </a:ln>
            </p:spPr>
            <p:txBody>
              <a:bodyPr/>
              <a:lstStyle/>
              <a:p>
                <a:endParaRPr lang="en-US" sz="1600"/>
              </a:p>
            </p:txBody>
          </p:sp>
          <p:sp>
            <p:nvSpPr>
              <p:cNvPr id="107" name="Freeform 108">
                <a:extLst>
                  <a:ext uri="{FF2B5EF4-FFF2-40B4-BE49-F238E27FC236}">
                    <a16:creationId xmlns:a16="http://schemas.microsoft.com/office/drawing/2014/main" id="{7C3F7BDB-EF62-471E-96CD-A51D9B94C927}"/>
                  </a:ext>
                </a:extLst>
              </p:cNvPr>
              <p:cNvSpPr>
                <a:spLocks/>
              </p:cNvSpPr>
              <p:nvPr/>
            </p:nvSpPr>
            <p:spPr bwMode="auto">
              <a:xfrm>
                <a:off x="1430" y="2130"/>
                <a:ext cx="205" cy="434"/>
              </a:xfrm>
              <a:custGeom>
                <a:avLst/>
                <a:gdLst>
                  <a:gd name="T0" fmla="*/ 2 w 411"/>
                  <a:gd name="T1" fmla="*/ 306 h 868"/>
                  <a:gd name="T2" fmla="*/ 4 w 411"/>
                  <a:gd name="T3" fmla="*/ 314 h 868"/>
                  <a:gd name="T4" fmla="*/ 7 w 411"/>
                  <a:gd name="T5" fmla="*/ 323 h 868"/>
                  <a:gd name="T6" fmla="*/ 11 w 411"/>
                  <a:gd name="T7" fmla="*/ 333 h 868"/>
                  <a:gd name="T8" fmla="*/ 17 w 411"/>
                  <a:gd name="T9" fmla="*/ 344 h 868"/>
                  <a:gd name="T10" fmla="*/ 24 w 411"/>
                  <a:gd name="T11" fmla="*/ 355 h 868"/>
                  <a:gd name="T12" fmla="*/ 33 w 411"/>
                  <a:gd name="T13" fmla="*/ 366 h 868"/>
                  <a:gd name="T14" fmla="*/ 43 w 411"/>
                  <a:gd name="T15" fmla="*/ 377 h 868"/>
                  <a:gd name="T16" fmla="*/ 55 w 411"/>
                  <a:gd name="T17" fmla="*/ 389 h 868"/>
                  <a:gd name="T18" fmla="*/ 68 w 411"/>
                  <a:gd name="T19" fmla="*/ 399 h 868"/>
                  <a:gd name="T20" fmla="*/ 83 w 411"/>
                  <a:gd name="T21" fmla="*/ 408 h 868"/>
                  <a:gd name="T22" fmla="*/ 100 w 411"/>
                  <a:gd name="T23" fmla="*/ 417 h 868"/>
                  <a:gd name="T24" fmla="*/ 117 w 411"/>
                  <a:gd name="T25" fmla="*/ 424 h 868"/>
                  <a:gd name="T26" fmla="*/ 137 w 411"/>
                  <a:gd name="T27" fmla="*/ 430 h 868"/>
                  <a:gd name="T28" fmla="*/ 158 w 411"/>
                  <a:gd name="T29" fmla="*/ 433 h 868"/>
                  <a:gd name="T30" fmla="*/ 181 w 411"/>
                  <a:gd name="T31" fmla="*/ 434 h 868"/>
                  <a:gd name="T32" fmla="*/ 205 w 411"/>
                  <a:gd name="T33" fmla="*/ 433 h 868"/>
                  <a:gd name="T34" fmla="*/ 203 w 411"/>
                  <a:gd name="T35" fmla="*/ 386 h 868"/>
                  <a:gd name="T36" fmla="*/ 200 w 411"/>
                  <a:gd name="T37" fmla="*/ 342 h 868"/>
                  <a:gd name="T38" fmla="*/ 195 w 411"/>
                  <a:gd name="T39" fmla="*/ 299 h 868"/>
                  <a:gd name="T40" fmla="*/ 188 w 411"/>
                  <a:gd name="T41" fmla="*/ 259 h 868"/>
                  <a:gd name="T42" fmla="*/ 180 w 411"/>
                  <a:gd name="T43" fmla="*/ 221 h 868"/>
                  <a:gd name="T44" fmla="*/ 171 w 411"/>
                  <a:gd name="T45" fmla="*/ 185 h 868"/>
                  <a:gd name="T46" fmla="*/ 162 w 411"/>
                  <a:gd name="T47" fmla="*/ 153 h 868"/>
                  <a:gd name="T48" fmla="*/ 152 w 411"/>
                  <a:gd name="T49" fmla="*/ 122 h 868"/>
                  <a:gd name="T50" fmla="*/ 142 w 411"/>
                  <a:gd name="T51" fmla="*/ 96 h 868"/>
                  <a:gd name="T52" fmla="*/ 133 w 411"/>
                  <a:gd name="T53" fmla="*/ 71 h 868"/>
                  <a:gd name="T54" fmla="*/ 124 w 411"/>
                  <a:gd name="T55" fmla="*/ 51 h 868"/>
                  <a:gd name="T56" fmla="*/ 117 w 411"/>
                  <a:gd name="T57" fmla="*/ 33 h 868"/>
                  <a:gd name="T58" fmla="*/ 110 w 411"/>
                  <a:gd name="T59" fmla="*/ 20 h 868"/>
                  <a:gd name="T60" fmla="*/ 105 w 411"/>
                  <a:gd name="T61" fmla="*/ 9 h 868"/>
                  <a:gd name="T62" fmla="*/ 102 w 411"/>
                  <a:gd name="T63" fmla="*/ 3 h 868"/>
                  <a:gd name="T64" fmla="*/ 101 w 411"/>
                  <a:gd name="T65" fmla="*/ 1 h 868"/>
                  <a:gd name="T66" fmla="*/ 93 w 411"/>
                  <a:gd name="T67" fmla="*/ 1 h 868"/>
                  <a:gd name="T68" fmla="*/ 86 w 411"/>
                  <a:gd name="T69" fmla="*/ 1 h 868"/>
                  <a:gd name="T70" fmla="*/ 79 w 411"/>
                  <a:gd name="T71" fmla="*/ 0 h 868"/>
                  <a:gd name="T72" fmla="*/ 73 w 411"/>
                  <a:gd name="T73" fmla="*/ 0 h 868"/>
                  <a:gd name="T74" fmla="*/ 66 w 411"/>
                  <a:gd name="T75" fmla="*/ 1 h 868"/>
                  <a:gd name="T76" fmla="*/ 59 w 411"/>
                  <a:gd name="T77" fmla="*/ 2 h 868"/>
                  <a:gd name="T78" fmla="*/ 53 w 411"/>
                  <a:gd name="T79" fmla="*/ 5 h 868"/>
                  <a:gd name="T80" fmla="*/ 47 w 411"/>
                  <a:gd name="T81" fmla="*/ 9 h 868"/>
                  <a:gd name="T82" fmla="*/ 35 w 411"/>
                  <a:gd name="T83" fmla="*/ 35 h 868"/>
                  <a:gd name="T84" fmla="*/ 24 w 411"/>
                  <a:gd name="T85" fmla="*/ 68 h 868"/>
                  <a:gd name="T86" fmla="*/ 16 w 411"/>
                  <a:gd name="T87" fmla="*/ 106 h 868"/>
                  <a:gd name="T88" fmla="*/ 8 w 411"/>
                  <a:gd name="T89" fmla="*/ 147 h 868"/>
                  <a:gd name="T90" fmla="*/ 3 w 411"/>
                  <a:gd name="T91" fmla="*/ 189 h 868"/>
                  <a:gd name="T92" fmla="*/ 0 w 411"/>
                  <a:gd name="T93" fmla="*/ 231 h 868"/>
                  <a:gd name="T94" fmla="*/ 0 w 411"/>
                  <a:gd name="T95" fmla="*/ 271 h 868"/>
                  <a:gd name="T96" fmla="*/ 2 w 411"/>
                  <a:gd name="T97" fmla="*/ 306 h 86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11"/>
                  <a:gd name="T148" fmla="*/ 0 h 868"/>
                  <a:gd name="T149" fmla="*/ 411 w 411"/>
                  <a:gd name="T150" fmla="*/ 868 h 86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11" h="868">
                    <a:moveTo>
                      <a:pt x="5" y="612"/>
                    </a:moveTo>
                    <a:lnTo>
                      <a:pt x="9" y="627"/>
                    </a:lnTo>
                    <a:lnTo>
                      <a:pt x="14" y="646"/>
                    </a:lnTo>
                    <a:lnTo>
                      <a:pt x="22" y="665"/>
                    </a:lnTo>
                    <a:lnTo>
                      <a:pt x="34" y="687"/>
                    </a:lnTo>
                    <a:lnTo>
                      <a:pt x="49" y="709"/>
                    </a:lnTo>
                    <a:lnTo>
                      <a:pt x="66" y="732"/>
                    </a:lnTo>
                    <a:lnTo>
                      <a:pt x="87" y="754"/>
                    </a:lnTo>
                    <a:lnTo>
                      <a:pt x="110" y="777"/>
                    </a:lnTo>
                    <a:lnTo>
                      <a:pt x="136" y="798"/>
                    </a:lnTo>
                    <a:lnTo>
                      <a:pt x="166" y="816"/>
                    </a:lnTo>
                    <a:lnTo>
                      <a:pt x="200" y="833"/>
                    </a:lnTo>
                    <a:lnTo>
                      <a:pt x="235" y="847"/>
                    </a:lnTo>
                    <a:lnTo>
                      <a:pt x="275" y="859"/>
                    </a:lnTo>
                    <a:lnTo>
                      <a:pt x="316" y="866"/>
                    </a:lnTo>
                    <a:lnTo>
                      <a:pt x="362" y="868"/>
                    </a:lnTo>
                    <a:lnTo>
                      <a:pt x="411" y="866"/>
                    </a:lnTo>
                    <a:lnTo>
                      <a:pt x="407" y="772"/>
                    </a:lnTo>
                    <a:lnTo>
                      <a:pt x="400" y="684"/>
                    </a:lnTo>
                    <a:lnTo>
                      <a:pt x="390" y="598"/>
                    </a:lnTo>
                    <a:lnTo>
                      <a:pt x="376" y="518"/>
                    </a:lnTo>
                    <a:lnTo>
                      <a:pt x="360" y="442"/>
                    </a:lnTo>
                    <a:lnTo>
                      <a:pt x="343" y="370"/>
                    </a:lnTo>
                    <a:lnTo>
                      <a:pt x="324" y="305"/>
                    </a:lnTo>
                    <a:lnTo>
                      <a:pt x="305" y="245"/>
                    </a:lnTo>
                    <a:lnTo>
                      <a:pt x="285" y="191"/>
                    </a:lnTo>
                    <a:lnTo>
                      <a:pt x="267" y="142"/>
                    </a:lnTo>
                    <a:lnTo>
                      <a:pt x="249" y="101"/>
                    </a:lnTo>
                    <a:lnTo>
                      <a:pt x="234" y="66"/>
                    </a:lnTo>
                    <a:lnTo>
                      <a:pt x="220" y="39"/>
                    </a:lnTo>
                    <a:lnTo>
                      <a:pt x="211" y="18"/>
                    </a:lnTo>
                    <a:lnTo>
                      <a:pt x="204" y="6"/>
                    </a:lnTo>
                    <a:lnTo>
                      <a:pt x="202" y="2"/>
                    </a:lnTo>
                    <a:lnTo>
                      <a:pt x="187" y="2"/>
                    </a:lnTo>
                    <a:lnTo>
                      <a:pt x="173" y="2"/>
                    </a:lnTo>
                    <a:lnTo>
                      <a:pt x="159" y="0"/>
                    </a:lnTo>
                    <a:lnTo>
                      <a:pt x="146" y="0"/>
                    </a:lnTo>
                    <a:lnTo>
                      <a:pt x="133" y="2"/>
                    </a:lnTo>
                    <a:lnTo>
                      <a:pt x="119" y="4"/>
                    </a:lnTo>
                    <a:lnTo>
                      <a:pt x="106" y="9"/>
                    </a:lnTo>
                    <a:lnTo>
                      <a:pt x="94" y="17"/>
                    </a:lnTo>
                    <a:lnTo>
                      <a:pt x="71" y="70"/>
                    </a:lnTo>
                    <a:lnTo>
                      <a:pt x="49" y="135"/>
                    </a:lnTo>
                    <a:lnTo>
                      <a:pt x="32" y="211"/>
                    </a:lnTo>
                    <a:lnTo>
                      <a:pt x="17" y="293"/>
                    </a:lnTo>
                    <a:lnTo>
                      <a:pt x="6" y="378"/>
                    </a:lnTo>
                    <a:lnTo>
                      <a:pt x="0" y="462"/>
                    </a:lnTo>
                    <a:lnTo>
                      <a:pt x="0" y="542"/>
                    </a:lnTo>
                    <a:lnTo>
                      <a:pt x="5" y="612"/>
                    </a:lnTo>
                    <a:close/>
                  </a:path>
                </a:pathLst>
              </a:custGeom>
              <a:solidFill>
                <a:srgbClr val="333333"/>
              </a:solidFill>
              <a:ln w="9525">
                <a:noFill/>
                <a:round/>
                <a:headEnd/>
                <a:tailEnd/>
              </a:ln>
            </p:spPr>
            <p:txBody>
              <a:bodyPr/>
              <a:lstStyle/>
              <a:p>
                <a:endParaRPr lang="en-US" sz="1600"/>
              </a:p>
            </p:txBody>
          </p:sp>
          <p:sp>
            <p:nvSpPr>
              <p:cNvPr id="108" name="Freeform 109">
                <a:extLst>
                  <a:ext uri="{FF2B5EF4-FFF2-40B4-BE49-F238E27FC236}">
                    <a16:creationId xmlns:a16="http://schemas.microsoft.com/office/drawing/2014/main" id="{21167BAF-9CE9-42E4-A977-D9D0885A4526}"/>
                  </a:ext>
                </a:extLst>
              </p:cNvPr>
              <p:cNvSpPr>
                <a:spLocks/>
              </p:cNvSpPr>
              <p:nvPr/>
            </p:nvSpPr>
            <p:spPr bwMode="auto">
              <a:xfrm>
                <a:off x="1403" y="2481"/>
                <a:ext cx="30" cy="40"/>
              </a:xfrm>
              <a:custGeom>
                <a:avLst/>
                <a:gdLst>
                  <a:gd name="T0" fmla="*/ 10 w 61"/>
                  <a:gd name="T1" fmla="*/ 0 h 81"/>
                  <a:gd name="T2" fmla="*/ 12 w 61"/>
                  <a:gd name="T3" fmla="*/ 2 h 81"/>
                  <a:gd name="T4" fmla="*/ 16 w 61"/>
                  <a:gd name="T5" fmla="*/ 7 h 81"/>
                  <a:gd name="T6" fmla="*/ 21 w 61"/>
                  <a:gd name="T7" fmla="*/ 14 h 81"/>
                  <a:gd name="T8" fmla="*/ 26 w 61"/>
                  <a:gd name="T9" fmla="*/ 22 h 81"/>
                  <a:gd name="T10" fmla="*/ 30 w 61"/>
                  <a:gd name="T11" fmla="*/ 29 h 81"/>
                  <a:gd name="T12" fmla="*/ 30 w 61"/>
                  <a:gd name="T13" fmla="*/ 36 h 81"/>
                  <a:gd name="T14" fmla="*/ 26 w 61"/>
                  <a:gd name="T15" fmla="*/ 40 h 81"/>
                  <a:gd name="T16" fmla="*/ 17 w 61"/>
                  <a:gd name="T17" fmla="*/ 40 h 81"/>
                  <a:gd name="T18" fmla="*/ 7 w 61"/>
                  <a:gd name="T19" fmla="*/ 37 h 81"/>
                  <a:gd name="T20" fmla="*/ 2 w 61"/>
                  <a:gd name="T21" fmla="*/ 32 h 81"/>
                  <a:gd name="T22" fmla="*/ 0 w 61"/>
                  <a:gd name="T23" fmla="*/ 25 h 81"/>
                  <a:gd name="T24" fmla="*/ 1 w 61"/>
                  <a:gd name="T25" fmla="*/ 18 h 81"/>
                  <a:gd name="T26" fmla="*/ 3 w 61"/>
                  <a:gd name="T27" fmla="*/ 11 h 81"/>
                  <a:gd name="T28" fmla="*/ 7 w 61"/>
                  <a:gd name="T29" fmla="*/ 6 h 81"/>
                  <a:gd name="T30" fmla="*/ 9 w 61"/>
                  <a:gd name="T31" fmla="*/ 2 h 81"/>
                  <a:gd name="T32" fmla="*/ 10 w 61"/>
                  <a:gd name="T33" fmla="*/ 0 h 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1"/>
                  <a:gd name="T52" fmla="*/ 0 h 81"/>
                  <a:gd name="T53" fmla="*/ 61 w 61"/>
                  <a:gd name="T54" fmla="*/ 81 h 8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1" h="81">
                    <a:moveTo>
                      <a:pt x="21" y="0"/>
                    </a:moveTo>
                    <a:lnTo>
                      <a:pt x="24" y="4"/>
                    </a:lnTo>
                    <a:lnTo>
                      <a:pt x="32" y="14"/>
                    </a:lnTo>
                    <a:lnTo>
                      <a:pt x="43" y="28"/>
                    </a:lnTo>
                    <a:lnTo>
                      <a:pt x="53" y="44"/>
                    </a:lnTo>
                    <a:lnTo>
                      <a:pt x="60" y="59"/>
                    </a:lnTo>
                    <a:lnTo>
                      <a:pt x="61" y="72"/>
                    </a:lnTo>
                    <a:lnTo>
                      <a:pt x="53" y="80"/>
                    </a:lnTo>
                    <a:lnTo>
                      <a:pt x="35" y="81"/>
                    </a:lnTo>
                    <a:lnTo>
                      <a:pt x="15" y="75"/>
                    </a:lnTo>
                    <a:lnTo>
                      <a:pt x="4" y="65"/>
                    </a:lnTo>
                    <a:lnTo>
                      <a:pt x="0" y="51"/>
                    </a:lnTo>
                    <a:lnTo>
                      <a:pt x="2" y="37"/>
                    </a:lnTo>
                    <a:lnTo>
                      <a:pt x="7" y="23"/>
                    </a:lnTo>
                    <a:lnTo>
                      <a:pt x="14" y="12"/>
                    </a:lnTo>
                    <a:lnTo>
                      <a:pt x="19" y="4"/>
                    </a:lnTo>
                    <a:lnTo>
                      <a:pt x="21" y="0"/>
                    </a:lnTo>
                    <a:close/>
                  </a:path>
                </a:pathLst>
              </a:custGeom>
              <a:solidFill>
                <a:srgbClr val="660000"/>
              </a:solidFill>
              <a:ln w="9525">
                <a:noFill/>
                <a:round/>
                <a:headEnd/>
                <a:tailEnd/>
              </a:ln>
            </p:spPr>
            <p:txBody>
              <a:bodyPr/>
              <a:lstStyle/>
              <a:p>
                <a:endParaRPr lang="en-US" sz="1600"/>
              </a:p>
            </p:txBody>
          </p:sp>
          <p:sp>
            <p:nvSpPr>
              <p:cNvPr id="109" name="Freeform 110">
                <a:extLst>
                  <a:ext uri="{FF2B5EF4-FFF2-40B4-BE49-F238E27FC236}">
                    <a16:creationId xmlns:a16="http://schemas.microsoft.com/office/drawing/2014/main" id="{5E4A2369-1A7E-4866-86A9-B8A4E52CC672}"/>
                  </a:ext>
                </a:extLst>
              </p:cNvPr>
              <p:cNvSpPr>
                <a:spLocks/>
              </p:cNvSpPr>
              <p:nvPr/>
            </p:nvSpPr>
            <p:spPr bwMode="auto">
              <a:xfrm>
                <a:off x="1490" y="2571"/>
                <a:ext cx="19" cy="120"/>
              </a:xfrm>
              <a:custGeom>
                <a:avLst/>
                <a:gdLst>
                  <a:gd name="T0" fmla="*/ 0 w 38"/>
                  <a:gd name="T1" fmla="*/ 120 h 240"/>
                  <a:gd name="T2" fmla="*/ 13 w 38"/>
                  <a:gd name="T3" fmla="*/ 109 h 240"/>
                  <a:gd name="T4" fmla="*/ 19 w 38"/>
                  <a:gd name="T5" fmla="*/ 0 h 240"/>
                  <a:gd name="T6" fmla="*/ 15 w 38"/>
                  <a:gd name="T7" fmla="*/ 7 h 240"/>
                  <a:gd name="T8" fmla="*/ 11 w 38"/>
                  <a:gd name="T9" fmla="*/ 13 h 240"/>
                  <a:gd name="T10" fmla="*/ 7 w 38"/>
                  <a:gd name="T11" fmla="*/ 19 h 240"/>
                  <a:gd name="T12" fmla="*/ 4 w 38"/>
                  <a:gd name="T13" fmla="*/ 23 h 240"/>
                  <a:gd name="T14" fmla="*/ 0 w 38"/>
                  <a:gd name="T15" fmla="*/ 120 h 240"/>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240"/>
                  <a:gd name="T26" fmla="*/ 38 w 38"/>
                  <a:gd name="T27" fmla="*/ 240 h 2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240">
                    <a:moveTo>
                      <a:pt x="0" y="240"/>
                    </a:moveTo>
                    <a:lnTo>
                      <a:pt x="27" y="217"/>
                    </a:lnTo>
                    <a:lnTo>
                      <a:pt x="38" y="0"/>
                    </a:lnTo>
                    <a:lnTo>
                      <a:pt x="30" y="14"/>
                    </a:lnTo>
                    <a:lnTo>
                      <a:pt x="22" y="26"/>
                    </a:lnTo>
                    <a:lnTo>
                      <a:pt x="14" y="38"/>
                    </a:lnTo>
                    <a:lnTo>
                      <a:pt x="8" y="46"/>
                    </a:lnTo>
                    <a:lnTo>
                      <a:pt x="0" y="240"/>
                    </a:lnTo>
                    <a:close/>
                  </a:path>
                </a:pathLst>
              </a:custGeom>
              <a:solidFill>
                <a:srgbClr val="000000"/>
              </a:solidFill>
              <a:ln w="9525">
                <a:noFill/>
                <a:round/>
                <a:headEnd/>
                <a:tailEnd/>
              </a:ln>
            </p:spPr>
            <p:txBody>
              <a:bodyPr/>
              <a:lstStyle/>
              <a:p>
                <a:endParaRPr lang="en-US" sz="1600"/>
              </a:p>
            </p:txBody>
          </p:sp>
          <p:sp>
            <p:nvSpPr>
              <p:cNvPr id="110" name="Freeform 111">
                <a:extLst>
                  <a:ext uri="{FF2B5EF4-FFF2-40B4-BE49-F238E27FC236}">
                    <a16:creationId xmlns:a16="http://schemas.microsoft.com/office/drawing/2014/main" id="{9563FB98-E9EA-416A-900B-32B2A76012A6}"/>
                  </a:ext>
                </a:extLst>
              </p:cNvPr>
              <p:cNvSpPr>
                <a:spLocks/>
              </p:cNvSpPr>
              <p:nvPr/>
            </p:nvSpPr>
            <p:spPr bwMode="auto">
              <a:xfrm>
                <a:off x="1296" y="2540"/>
                <a:ext cx="214" cy="55"/>
              </a:xfrm>
              <a:custGeom>
                <a:avLst/>
                <a:gdLst>
                  <a:gd name="T0" fmla="*/ 200 w 429"/>
                  <a:gd name="T1" fmla="*/ 35 h 108"/>
                  <a:gd name="T2" fmla="*/ 198 w 429"/>
                  <a:gd name="T3" fmla="*/ 55 h 108"/>
                  <a:gd name="T4" fmla="*/ 201 w 429"/>
                  <a:gd name="T5" fmla="*/ 51 h 108"/>
                  <a:gd name="T6" fmla="*/ 205 w 429"/>
                  <a:gd name="T7" fmla="*/ 45 h 108"/>
                  <a:gd name="T8" fmla="*/ 209 w 429"/>
                  <a:gd name="T9" fmla="*/ 39 h 108"/>
                  <a:gd name="T10" fmla="*/ 213 w 429"/>
                  <a:gd name="T11" fmla="*/ 32 h 108"/>
                  <a:gd name="T12" fmla="*/ 214 w 429"/>
                  <a:gd name="T13" fmla="*/ 17 h 108"/>
                  <a:gd name="T14" fmla="*/ 33 w 429"/>
                  <a:gd name="T15" fmla="*/ 0 h 108"/>
                  <a:gd name="T16" fmla="*/ 0 w 429"/>
                  <a:gd name="T17" fmla="*/ 15 h 108"/>
                  <a:gd name="T18" fmla="*/ 200 w 429"/>
                  <a:gd name="T19" fmla="*/ 35 h 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9"/>
                  <a:gd name="T31" fmla="*/ 0 h 108"/>
                  <a:gd name="T32" fmla="*/ 429 w 429"/>
                  <a:gd name="T33" fmla="*/ 108 h 1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9" h="108">
                    <a:moveTo>
                      <a:pt x="400" y="68"/>
                    </a:moveTo>
                    <a:lnTo>
                      <a:pt x="396" y="108"/>
                    </a:lnTo>
                    <a:lnTo>
                      <a:pt x="402" y="100"/>
                    </a:lnTo>
                    <a:lnTo>
                      <a:pt x="410" y="88"/>
                    </a:lnTo>
                    <a:lnTo>
                      <a:pt x="418" y="76"/>
                    </a:lnTo>
                    <a:lnTo>
                      <a:pt x="426" y="62"/>
                    </a:lnTo>
                    <a:lnTo>
                      <a:pt x="429" y="34"/>
                    </a:lnTo>
                    <a:lnTo>
                      <a:pt x="66" y="0"/>
                    </a:lnTo>
                    <a:lnTo>
                      <a:pt x="0" y="30"/>
                    </a:lnTo>
                    <a:lnTo>
                      <a:pt x="400" y="68"/>
                    </a:lnTo>
                    <a:close/>
                  </a:path>
                </a:pathLst>
              </a:custGeom>
              <a:solidFill>
                <a:srgbClr val="592600"/>
              </a:solidFill>
              <a:ln w="9525">
                <a:noFill/>
                <a:round/>
                <a:headEnd/>
                <a:tailEnd/>
              </a:ln>
            </p:spPr>
            <p:txBody>
              <a:bodyPr/>
              <a:lstStyle/>
              <a:p>
                <a:endParaRPr lang="en-US" sz="1600"/>
              </a:p>
            </p:txBody>
          </p:sp>
          <p:sp>
            <p:nvSpPr>
              <p:cNvPr id="111" name="Freeform 112">
                <a:extLst>
                  <a:ext uri="{FF2B5EF4-FFF2-40B4-BE49-F238E27FC236}">
                    <a16:creationId xmlns:a16="http://schemas.microsoft.com/office/drawing/2014/main" id="{257AFD75-6E93-4505-B731-24B9567E64E0}"/>
                  </a:ext>
                </a:extLst>
              </p:cNvPr>
              <p:cNvSpPr>
                <a:spLocks/>
              </p:cNvSpPr>
              <p:nvPr/>
            </p:nvSpPr>
            <p:spPr bwMode="auto">
              <a:xfrm>
                <a:off x="1296" y="2555"/>
                <a:ext cx="200" cy="105"/>
              </a:xfrm>
              <a:custGeom>
                <a:avLst/>
                <a:gdLst>
                  <a:gd name="T0" fmla="*/ 198 w 400"/>
                  <a:gd name="T1" fmla="*/ 39 h 209"/>
                  <a:gd name="T2" fmla="*/ 200 w 400"/>
                  <a:gd name="T3" fmla="*/ 19 h 209"/>
                  <a:gd name="T4" fmla="*/ 0 w 400"/>
                  <a:gd name="T5" fmla="*/ 0 h 209"/>
                  <a:gd name="T6" fmla="*/ 3 w 400"/>
                  <a:gd name="T7" fmla="*/ 105 h 209"/>
                  <a:gd name="T8" fmla="*/ 12 w 400"/>
                  <a:gd name="T9" fmla="*/ 105 h 209"/>
                  <a:gd name="T10" fmla="*/ 23 w 400"/>
                  <a:gd name="T11" fmla="*/ 104 h 209"/>
                  <a:gd name="T12" fmla="*/ 34 w 400"/>
                  <a:gd name="T13" fmla="*/ 104 h 209"/>
                  <a:gd name="T14" fmla="*/ 46 w 400"/>
                  <a:gd name="T15" fmla="*/ 103 h 209"/>
                  <a:gd name="T16" fmla="*/ 59 w 400"/>
                  <a:gd name="T17" fmla="*/ 102 h 209"/>
                  <a:gd name="T18" fmla="*/ 72 w 400"/>
                  <a:gd name="T19" fmla="*/ 100 h 209"/>
                  <a:gd name="T20" fmla="*/ 86 w 400"/>
                  <a:gd name="T21" fmla="*/ 98 h 209"/>
                  <a:gd name="T22" fmla="*/ 100 w 400"/>
                  <a:gd name="T23" fmla="*/ 95 h 209"/>
                  <a:gd name="T24" fmla="*/ 113 w 400"/>
                  <a:gd name="T25" fmla="*/ 91 h 209"/>
                  <a:gd name="T26" fmla="*/ 127 w 400"/>
                  <a:gd name="T27" fmla="*/ 87 h 209"/>
                  <a:gd name="T28" fmla="*/ 141 w 400"/>
                  <a:gd name="T29" fmla="*/ 82 h 209"/>
                  <a:gd name="T30" fmla="*/ 154 w 400"/>
                  <a:gd name="T31" fmla="*/ 76 h 209"/>
                  <a:gd name="T32" fmla="*/ 166 w 400"/>
                  <a:gd name="T33" fmla="*/ 68 h 209"/>
                  <a:gd name="T34" fmla="*/ 178 w 400"/>
                  <a:gd name="T35" fmla="*/ 60 h 209"/>
                  <a:gd name="T36" fmla="*/ 189 w 400"/>
                  <a:gd name="T37" fmla="*/ 50 h 209"/>
                  <a:gd name="T38" fmla="*/ 198 w 400"/>
                  <a:gd name="T39" fmla="*/ 39 h 20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0"/>
                  <a:gd name="T61" fmla="*/ 0 h 209"/>
                  <a:gd name="T62" fmla="*/ 400 w 400"/>
                  <a:gd name="T63" fmla="*/ 209 h 20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0" h="209">
                    <a:moveTo>
                      <a:pt x="396" y="78"/>
                    </a:moveTo>
                    <a:lnTo>
                      <a:pt x="400" y="38"/>
                    </a:lnTo>
                    <a:lnTo>
                      <a:pt x="0" y="0"/>
                    </a:lnTo>
                    <a:lnTo>
                      <a:pt x="5" y="209"/>
                    </a:lnTo>
                    <a:lnTo>
                      <a:pt x="23" y="209"/>
                    </a:lnTo>
                    <a:lnTo>
                      <a:pt x="45" y="208"/>
                    </a:lnTo>
                    <a:lnTo>
                      <a:pt x="68" y="207"/>
                    </a:lnTo>
                    <a:lnTo>
                      <a:pt x="92" y="206"/>
                    </a:lnTo>
                    <a:lnTo>
                      <a:pt x="118" y="204"/>
                    </a:lnTo>
                    <a:lnTo>
                      <a:pt x="144" y="200"/>
                    </a:lnTo>
                    <a:lnTo>
                      <a:pt x="172" y="196"/>
                    </a:lnTo>
                    <a:lnTo>
                      <a:pt x="199" y="190"/>
                    </a:lnTo>
                    <a:lnTo>
                      <a:pt x="227" y="182"/>
                    </a:lnTo>
                    <a:lnTo>
                      <a:pt x="255" y="174"/>
                    </a:lnTo>
                    <a:lnTo>
                      <a:pt x="281" y="163"/>
                    </a:lnTo>
                    <a:lnTo>
                      <a:pt x="308" y="151"/>
                    </a:lnTo>
                    <a:lnTo>
                      <a:pt x="332" y="136"/>
                    </a:lnTo>
                    <a:lnTo>
                      <a:pt x="355" y="120"/>
                    </a:lnTo>
                    <a:lnTo>
                      <a:pt x="377" y="100"/>
                    </a:lnTo>
                    <a:lnTo>
                      <a:pt x="396" y="78"/>
                    </a:lnTo>
                    <a:close/>
                  </a:path>
                </a:pathLst>
              </a:custGeom>
              <a:solidFill>
                <a:srgbClr val="330000"/>
              </a:solidFill>
              <a:ln w="9525">
                <a:noFill/>
                <a:round/>
                <a:headEnd/>
                <a:tailEnd/>
              </a:ln>
            </p:spPr>
            <p:txBody>
              <a:bodyPr/>
              <a:lstStyle/>
              <a:p>
                <a:endParaRPr lang="en-US" sz="1600"/>
              </a:p>
            </p:txBody>
          </p:sp>
          <p:sp>
            <p:nvSpPr>
              <p:cNvPr id="112" name="Freeform 113">
                <a:extLst>
                  <a:ext uri="{FF2B5EF4-FFF2-40B4-BE49-F238E27FC236}">
                    <a16:creationId xmlns:a16="http://schemas.microsoft.com/office/drawing/2014/main" id="{2FDC94D8-5A91-4194-A707-0F96AB7704EB}"/>
                  </a:ext>
                </a:extLst>
              </p:cNvPr>
              <p:cNvSpPr>
                <a:spLocks/>
              </p:cNvSpPr>
              <p:nvPr/>
            </p:nvSpPr>
            <p:spPr bwMode="auto">
              <a:xfrm>
                <a:off x="1298" y="2595"/>
                <a:ext cx="196" cy="96"/>
              </a:xfrm>
              <a:custGeom>
                <a:avLst/>
                <a:gdLst>
                  <a:gd name="T0" fmla="*/ 1 w 393"/>
                  <a:gd name="T1" fmla="*/ 65 h 194"/>
                  <a:gd name="T2" fmla="*/ 0 w 393"/>
                  <a:gd name="T3" fmla="*/ 81 h 194"/>
                  <a:gd name="T4" fmla="*/ 192 w 393"/>
                  <a:gd name="T5" fmla="*/ 96 h 194"/>
                  <a:gd name="T6" fmla="*/ 196 w 393"/>
                  <a:gd name="T7" fmla="*/ 0 h 194"/>
                  <a:gd name="T8" fmla="*/ 187 w 393"/>
                  <a:gd name="T9" fmla="*/ 11 h 194"/>
                  <a:gd name="T10" fmla="*/ 176 w 393"/>
                  <a:gd name="T11" fmla="*/ 21 h 194"/>
                  <a:gd name="T12" fmla="*/ 164 w 393"/>
                  <a:gd name="T13" fmla="*/ 29 h 194"/>
                  <a:gd name="T14" fmla="*/ 152 w 393"/>
                  <a:gd name="T15" fmla="*/ 36 h 194"/>
                  <a:gd name="T16" fmla="*/ 139 w 393"/>
                  <a:gd name="T17" fmla="*/ 42 h 194"/>
                  <a:gd name="T18" fmla="*/ 126 w 393"/>
                  <a:gd name="T19" fmla="*/ 48 h 194"/>
                  <a:gd name="T20" fmla="*/ 112 w 393"/>
                  <a:gd name="T21" fmla="*/ 51 h 194"/>
                  <a:gd name="T22" fmla="*/ 98 w 393"/>
                  <a:gd name="T23" fmla="*/ 55 h 194"/>
                  <a:gd name="T24" fmla="*/ 84 w 393"/>
                  <a:gd name="T25" fmla="*/ 58 h 194"/>
                  <a:gd name="T26" fmla="*/ 70 w 393"/>
                  <a:gd name="T27" fmla="*/ 60 h 194"/>
                  <a:gd name="T28" fmla="*/ 57 w 393"/>
                  <a:gd name="T29" fmla="*/ 62 h 194"/>
                  <a:gd name="T30" fmla="*/ 44 w 393"/>
                  <a:gd name="T31" fmla="*/ 63 h 194"/>
                  <a:gd name="T32" fmla="*/ 32 w 393"/>
                  <a:gd name="T33" fmla="*/ 64 h 194"/>
                  <a:gd name="T34" fmla="*/ 21 w 393"/>
                  <a:gd name="T35" fmla="*/ 64 h 194"/>
                  <a:gd name="T36" fmla="*/ 10 w 393"/>
                  <a:gd name="T37" fmla="*/ 65 h 194"/>
                  <a:gd name="T38" fmla="*/ 1 w 393"/>
                  <a:gd name="T39" fmla="*/ 65 h 19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3"/>
                  <a:gd name="T61" fmla="*/ 0 h 194"/>
                  <a:gd name="T62" fmla="*/ 393 w 393"/>
                  <a:gd name="T63" fmla="*/ 194 h 19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3" h="194">
                    <a:moveTo>
                      <a:pt x="2" y="131"/>
                    </a:moveTo>
                    <a:lnTo>
                      <a:pt x="0" y="164"/>
                    </a:lnTo>
                    <a:lnTo>
                      <a:pt x="385" y="194"/>
                    </a:lnTo>
                    <a:lnTo>
                      <a:pt x="393" y="0"/>
                    </a:lnTo>
                    <a:lnTo>
                      <a:pt x="374" y="22"/>
                    </a:lnTo>
                    <a:lnTo>
                      <a:pt x="352" y="42"/>
                    </a:lnTo>
                    <a:lnTo>
                      <a:pt x="329" y="58"/>
                    </a:lnTo>
                    <a:lnTo>
                      <a:pt x="305" y="73"/>
                    </a:lnTo>
                    <a:lnTo>
                      <a:pt x="278" y="85"/>
                    </a:lnTo>
                    <a:lnTo>
                      <a:pt x="252" y="96"/>
                    </a:lnTo>
                    <a:lnTo>
                      <a:pt x="224" y="104"/>
                    </a:lnTo>
                    <a:lnTo>
                      <a:pt x="196" y="112"/>
                    </a:lnTo>
                    <a:lnTo>
                      <a:pt x="169" y="118"/>
                    </a:lnTo>
                    <a:lnTo>
                      <a:pt x="141" y="122"/>
                    </a:lnTo>
                    <a:lnTo>
                      <a:pt x="115" y="126"/>
                    </a:lnTo>
                    <a:lnTo>
                      <a:pt x="89" y="128"/>
                    </a:lnTo>
                    <a:lnTo>
                      <a:pt x="65" y="129"/>
                    </a:lnTo>
                    <a:lnTo>
                      <a:pt x="42" y="130"/>
                    </a:lnTo>
                    <a:lnTo>
                      <a:pt x="20" y="131"/>
                    </a:lnTo>
                    <a:lnTo>
                      <a:pt x="2" y="131"/>
                    </a:lnTo>
                    <a:close/>
                  </a:path>
                </a:pathLst>
              </a:custGeom>
              <a:solidFill>
                <a:srgbClr val="000000"/>
              </a:solidFill>
              <a:ln w="9525">
                <a:noFill/>
                <a:round/>
                <a:headEnd/>
                <a:tailEnd/>
              </a:ln>
            </p:spPr>
            <p:txBody>
              <a:bodyPr/>
              <a:lstStyle/>
              <a:p>
                <a:endParaRPr lang="en-US" sz="1600"/>
              </a:p>
            </p:txBody>
          </p:sp>
          <p:sp>
            <p:nvSpPr>
              <p:cNvPr id="113" name="Freeform 114">
                <a:extLst>
                  <a:ext uri="{FF2B5EF4-FFF2-40B4-BE49-F238E27FC236}">
                    <a16:creationId xmlns:a16="http://schemas.microsoft.com/office/drawing/2014/main" id="{C84FC6F4-3910-4D31-BC09-5F4A88802C6E}"/>
                  </a:ext>
                </a:extLst>
              </p:cNvPr>
              <p:cNvSpPr>
                <a:spLocks/>
              </p:cNvSpPr>
              <p:nvPr/>
            </p:nvSpPr>
            <p:spPr bwMode="auto">
              <a:xfrm>
                <a:off x="1359" y="2539"/>
                <a:ext cx="21" cy="14"/>
              </a:xfrm>
              <a:custGeom>
                <a:avLst/>
                <a:gdLst>
                  <a:gd name="T0" fmla="*/ 18 w 41"/>
                  <a:gd name="T1" fmla="*/ 14 h 29"/>
                  <a:gd name="T2" fmla="*/ 20 w 41"/>
                  <a:gd name="T3" fmla="*/ 12 h 29"/>
                  <a:gd name="T4" fmla="*/ 21 w 41"/>
                  <a:gd name="T5" fmla="*/ 2 h 29"/>
                  <a:gd name="T6" fmla="*/ 4 w 41"/>
                  <a:gd name="T7" fmla="*/ 0 h 29"/>
                  <a:gd name="T8" fmla="*/ 0 w 41"/>
                  <a:gd name="T9" fmla="*/ 6 h 29"/>
                  <a:gd name="T10" fmla="*/ 18 w 41"/>
                  <a:gd name="T11" fmla="*/ 8 h 29"/>
                  <a:gd name="T12" fmla="*/ 18 w 41"/>
                  <a:gd name="T13" fmla="*/ 14 h 29"/>
                  <a:gd name="T14" fmla="*/ 0 60000 65536"/>
                  <a:gd name="T15" fmla="*/ 0 60000 65536"/>
                  <a:gd name="T16" fmla="*/ 0 60000 65536"/>
                  <a:gd name="T17" fmla="*/ 0 60000 65536"/>
                  <a:gd name="T18" fmla="*/ 0 60000 65536"/>
                  <a:gd name="T19" fmla="*/ 0 60000 65536"/>
                  <a:gd name="T20" fmla="*/ 0 60000 65536"/>
                  <a:gd name="T21" fmla="*/ 0 w 41"/>
                  <a:gd name="T22" fmla="*/ 0 h 29"/>
                  <a:gd name="T23" fmla="*/ 41 w 4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9">
                    <a:moveTo>
                      <a:pt x="36" y="29"/>
                    </a:moveTo>
                    <a:lnTo>
                      <a:pt x="40" y="24"/>
                    </a:lnTo>
                    <a:lnTo>
                      <a:pt x="41" y="4"/>
                    </a:lnTo>
                    <a:lnTo>
                      <a:pt x="8" y="0"/>
                    </a:lnTo>
                    <a:lnTo>
                      <a:pt x="0" y="12"/>
                    </a:lnTo>
                    <a:lnTo>
                      <a:pt x="36" y="16"/>
                    </a:lnTo>
                    <a:lnTo>
                      <a:pt x="36" y="29"/>
                    </a:lnTo>
                    <a:close/>
                  </a:path>
                </a:pathLst>
              </a:custGeom>
              <a:solidFill>
                <a:srgbClr val="7F7F7F"/>
              </a:solidFill>
              <a:ln w="9525">
                <a:noFill/>
                <a:round/>
                <a:headEnd/>
                <a:tailEnd/>
              </a:ln>
            </p:spPr>
            <p:txBody>
              <a:bodyPr/>
              <a:lstStyle/>
              <a:p>
                <a:endParaRPr lang="en-US" sz="1600"/>
              </a:p>
            </p:txBody>
          </p:sp>
          <p:sp>
            <p:nvSpPr>
              <p:cNvPr id="114" name="Freeform 115">
                <a:extLst>
                  <a:ext uri="{FF2B5EF4-FFF2-40B4-BE49-F238E27FC236}">
                    <a16:creationId xmlns:a16="http://schemas.microsoft.com/office/drawing/2014/main" id="{87FB14BE-9791-4B29-937F-A6293CA4091F}"/>
                  </a:ext>
                </a:extLst>
              </p:cNvPr>
              <p:cNvSpPr>
                <a:spLocks/>
              </p:cNvSpPr>
              <p:nvPr/>
            </p:nvSpPr>
            <p:spPr bwMode="auto">
              <a:xfrm>
                <a:off x="1359" y="2544"/>
                <a:ext cx="18" cy="10"/>
              </a:xfrm>
              <a:custGeom>
                <a:avLst/>
                <a:gdLst>
                  <a:gd name="T0" fmla="*/ 18 w 36"/>
                  <a:gd name="T1" fmla="*/ 10 h 18"/>
                  <a:gd name="T2" fmla="*/ 18 w 36"/>
                  <a:gd name="T3" fmla="*/ 9 h 18"/>
                  <a:gd name="T4" fmla="*/ 18 w 36"/>
                  <a:gd name="T5" fmla="*/ 2 h 18"/>
                  <a:gd name="T6" fmla="*/ 0 w 36"/>
                  <a:gd name="T7" fmla="*/ 0 h 18"/>
                  <a:gd name="T8" fmla="*/ 0 w 36"/>
                  <a:gd name="T9" fmla="*/ 8 h 18"/>
                  <a:gd name="T10" fmla="*/ 18 w 36"/>
                  <a:gd name="T11" fmla="*/ 10 h 18"/>
                  <a:gd name="T12" fmla="*/ 0 60000 65536"/>
                  <a:gd name="T13" fmla="*/ 0 60000 65536"/>
                  <a:gd name="T14" fmla="*/ 0 60000 65536"/>
                  <a:gd name="T15" fmla="*/ 0 60000 65536"/>
                  <a:gd name="T16" fmla="*/ 0 60000 65536"/>
                  <a:gd name="T17" fmla="*/ 0 60000 65536"/>
                  <a:gd name="T18" fmla="*/ 0 w 36"/>
                  <a:gd name="T19" fmla="*/ 0 h 18"/>
                  <a:gd name="T20" fmla="*/ 36 w 36"/>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36" h="18">
                    <a:moveTo>
                      <a:pt x="36" y="18"/>
                    </a:moveTo>
                    <a:lnTo>
                      <a:pt x="36" y="17"/>
                    </a:lnTo>
                    <a:lnTo>
                      <a:pt x="36" y="4"/>
                    </a:lnTo>
                    <a:lnTo>
                      <a:pt x="0" y="0"/>
                    </a:lnTo>
                    <a:lnTo>
                      <a:pt x="0" y="15"/>
                    </a:lnTo>
                    <a:lnTo>
                      <a:pt x="36" y="18"/>
                    </a:lnTo>
                    <a:close/>
                  </a:path>
                </a:pathLst>
              </a:custGeom>
              <a:solidFill>
                <a:srgbClr val="BFBFBF"/>
              </a:solidFill>
              <a:ln w="9525">
                <a:noFill/>
                <a:round/>
                <a:headEnd/>
                <a:tailEnd/>
              </a:ln>
            </p:spPr>
            <p:txBody>
              <a:bodyPr/>
              <a:lstStyle/>
              <a:p>
                <a:endParaRPr lang="en-US" sz="1600"/>
              </a:p>
            </p:txBody>
          </p:sp>
          <p:sp>
            <p:nvSpPr>
              <p:cNvPr id="115" name="Freeform 116">
                <a:extLst>
                  <a:ext uri="{FF2B5EF4-FFF2-40B4-BE49-F238E27FC236}">
                    <a16:creationId xmlns:a16="http://schemas.microsoft.com/office/drawing/2014/main" id="{2CA878F1-1723-4AEC-8B47-89674941D45D}"/>
                  </a:ext>
                </a:extLst>
              </p:cNvPr>
              <p:cNvSpPr>
                <a:spLocks/>
              </p:cNvSpPr>
              <p:nvPr/>
            </p:nvSpPr>
            <p:spPr bwMode="auto">
              <a:xfrm>
                <a:off x="1423" y="2546"/>
                <a:ext cx="22" cy="15"/>
              </a:xfrm>
              <a:custGeom>
                <a:avLst/>
                <a:gdLst>
                  <a:gd name="T0" fmla="*/ 18 w 42"/>
                  <a:gd name="T1" fmla="*/ 15 h 29"/>
                  <a:gd name="T2" fmla="*/ 20 w 42"/>
                  <a:gd name="T3" fmla="*/ 12 h 29"/>
                  <a:gd name="T4" fmla="*/ 22 w 42"/>
                  <a:gd name="T5" fmla="*/ 3 h 29"/>
                  <a:gd name="T6" fmla="*/ 5 w 42"/>
                  <a:gd name="T7" fmla="*/ 0 h 29"/>
                  <a:gd name="T8" fmla="*/ 0 w 42"/>
                  <a:gd name="T9" fmla="*/ 6 h 29"/>
                  <a:gd name="T10" fmla="*/ 19 w 42"/>
                  <a:gd name="T11" fmla="*/ 8 h 29"/>
                  <a:gd name="T12" fmla="*/ 18 w 42"/>
                  <a:gd name="T13" fmla="*/ 15 h 29"/>
                  <a:gd name="T14" fmla="*/ 0 60000 65536"/>
                  <a:gd name="T15" fmla="*/ 0 60000 65536"/>
                  <a:gd name="T16" fmla="*/ 0 60000 65536"/>
                  <a:gd name="T17" fmla="*/ 0 60000 65536"/>
                  <a:gd name="T18" fmla="*/ 0 60000 65536"/>
                  <a:gd name="T19" fmla="*/ 0 60000 65536"/>
                  <a:gd name="T20" fmla="*/ 0 60000 65536"/>
                  <a:gd name="T21" fmla="*/ 0 w 42"/>
                  <a:gd name="T22" fmla="*/ 0 h 29"/>
                  <a:gd name="T23" fmla="*/ 42 w 42"/>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29">
                    <a:moveTo>
                      <a:pt x="35" y="29"/>
                    </a:moveTo>
                    <a:lnTo>
                      <a:pt x="39" y="24"/>
                    </a:lnTo>
                    <a:lnTo>
                      <a:pt x="42" y="5"/>
                    </a:lnTo>
                    <a:lnTo>
                      <a:pt x="10" y="0"/>
                    </a:lnTo>
                    <a:lnTo>
                      <a:pt x="0" y="12"/>
                    </a:lnTo>
                    <a:lnTo>
                      <a:pt x="36" y="15"/>
                    </a:lnTo>
                    <a:lnTo>
                      <a:pt x="35" y="29"/>
                    </a:lnTo>
                    <a:close/>
                  </a:path>
                </a:pathLst>
              </a:custGeom>
              <a:solidFill>
                <a:srgbClr val="7F7F7F"/>
              </a:solidFill>
              <a:ln w="9525">
                <a:noFill/>
                <a:round/>
                <a:headEnd/>
                <a:tailEnd/>
              </a:ln>
            </p:spPr>
            <p:txBody>
              <a:bodyPr/>
              <a:lstStyle/>
              <a:p>
                <a:endParaRPr lang="en-US" sz="1600"/>
              </a:p>
            </p:txBody>
          </p:sp>
          <p:sp>
            <p:nvSpPr>
              <p:cNvPr id="116" name="Freeform 117">
                <a:extLst>
                  <a:ext uri="{FF2B5EF4-FFF2-40B4-BE49-F238E27FC236}">
                    <a16:creationId xmlns:a16="http://schemas.microsoft.com/office/drawing/2014/main" id="{497C280A-691C-4A87-8C13-588EEFCD046D}"/>
                  </a:ext>
                </a:extLst>
              </p:cNvPr>
              <p:cNvSpPr>
                <a:spLocks/>
              </p:cNvSpPr>
              <p:nvPr/>
            </p:nvSpPr>
            <p:spPr bwMode="auto">
              <a:xfrm>
                <a:off x="1423" y="2552"/>
                <a:ext cx="19" cy="9"/>
              </a:xfrm>
              <a:custGeom>
                <a:avLst/>
                <a:gdLst>
                  <a:gd name="T0" fmla="*/ 18 w 38"/>
                  <a:gd name="T1" fmla="*/ 9 h 18"/>
                  <a:gd name="T2" fmla="*/ 19 w 38"/>
                  <a:gd name="T3" fmla="*/ 9 h 18"/>
                  <a:gd name="T4" fmla="*/ 19 w 38"/>
                  <a:gd name="T5" fmla="*/ 1 h 18"/>
                  <a:gd name="T6" fmla="*/ 1 w 38"/>
                  <a:gd name="T7" fmla="*/ 0 h 18"/>
                  <a:gd name="T8" fmla="*/ 0 w 38"/>
                  <a:gd name="T9" fmla="*/ 7 h 18"/>
                  <a:gd name="T10" fmla="*/ 18 w 38"/>
                  <a:gd name="T11" fmla="*/ 9 h 18"/>
                  <a:gd name="T12" fmla="*/ 0 60000 65536"/>
                  <a:gd name="T13" fmla="*/ 0 60000 65536"/>
                  <a:gd name="T14" fmla="*/ 0 60000 65536"/>
                  <a:gd name="T15" fmla="*/ 0 60000 65536"/>
                  <a:gd name="T16" fmla="*/ 0 60000 65536"/>
                  <a:gd name="T17" fmla="*/ 0 60000 65536"/>
                  <a:gd name="T18" fmla="*/ 0 w 38"/>
                  <a:gd name="T19" fmla="*/ 0 h 18"/>
                  <a:gd name="T20" fmla="*/ 38 w 38"/>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38" h="18">
                    <a:moveTo>
                      <a:pt x="36" y="18"/>
                    </a:moveTo>
                    <a:lnTo>
                      <a:pt x="37" y="17"/>
                    </a:lnTo>
                    <a:lnTo>
                      <a:pt x="38" y="3"/>
                    </a:lnTo>
                    <a:lnTo>
                      <a:pt x="2" y="0"/>
                    </a:lnTo>
                    <a:lnTo>
                      <a:pt x="0" y="15"/>
                    </a:lnTo>
                    <a:lnTo>
                      <a:pt x="36" y="18"/>
                    </a:lnTo>
                    <a:close/>
                  </a:path>
                </a:pathLst>
              </a:custGeom>
              <a:solidFill>
                <a:srgbClr val="BFBFBF"/>
              </a:solidFill>
              <a:ln w="9525">
                <a:noFill/>
                <a:round/>
                <a:headEnd/>
                <a:tailEnd/>
              </a:ln>
            </p:spPr>
            <p:txBody>
              <a:bodyPr/>
              <a:lstStyle/>
              <a:p>
                <a:endParaRPr lang="en-US" sz="1600"/>
              </a:p>
            </p:txBody>
          </p:sp>
          <p:sp>
            <p:nvSpPr>
              <p:cNvPr id="117" name="Freeform 118">
                <a:extLst>
                  <a:ext uri="{FF2B5EF4-FFF2-40B4-BE49-F238E27FC236}">
                    <a16:creationId xmlns:a16="http://schemas.microsoft.com/office/drawing/2014/main" id="{93CA5461-F4CB-4482-8697-54355F9185C6}"/>
                  </a:ext>
                </a:extLst>
              </p:cNvPr>
              <p:cNvSpPr>
                <a:spLocks/>
              </p:cNvSpPr>
              <p:nvPr/>
            </p:nvSpPr>
            <p:spPr bwMode="auto">
              <a:xfrm>
                <a:off x="1365" y="2513"/>
                <a:ext cx="76" cy="38"/>
              </a:xfrm>
              <a:custGeom>
                <a:avLst/>
                <a:gdLst>
                  <a:gd name="T0" fmla="*/ 0 w 152"/>
                  <a:gd name="T1" fmla="*/ 29 h 76"/>
                  <a:gd name="T2" fmla="*/ 8 w 152"/>
                  <a:gd name="T3" fmla="*/ 0 h 76"/>
                  <a:gd name="T4" fmla="*/ 73 w 152"/>
                  <a:gd name="T5" fmla="*/ 7 h 76"/>
                  <a:gd name="T6" fmla="*/ 76 w 152"/>
                  <a:gd name="T7" fmla="*/ 38 h 76"/>
                  <a:gd name="T8" fmla="*/ 75 w 152"/>
                  <a:gd name="T9" fmla="*/ 38 h 76"/>
                  <a:gd name="T10" fmla="*/ 72 w 152"/>
                  <a:gd name="T11" fmla="*/ 38 h 76"/>
                  <a:gd name="T12" fmla="*/ 68 w 152"/>
                  <a:gd name="T13" fmla="*/ 38 h 76"/>
                  <a:gd name="T14" fmla="*/ 65 w 152"/>
                  <a:gd name="T15" fmla="*/ 37 h 76"/>
                  <a:gd name="T16" fmla="*/ 63 w 152"/>
                  <a:gd name="T17" fmla="*/ 18 h 76"/>
                  <a:gd name="T18" fmla="*/ 16 w 152"/>
                  <a:gd name="T19" fmla="*/ 12 h 76"/>
                  <a:gd name="T20" fmla="*/ 10 w 152"/>
                  <a:gd name="T21" fmla="*/ 30 h 76"/>
                  <a:gd name="T22" fmla="*/ 9 w 152"/>
                  <a:gd name="T23" fmla="*/ 31 h 76"/>
                  <a:gd name="T24" fmla="*/ 6 w 152"/>
                  <a:gd name="T25" fmla="*/ 31 h 76"/>
                  <a:gd name="T26" fmla="*/ 3 w 152"/>
                  <a:gd name="T27" fmla="*/ 31 h 76"/>
                  <a:gd name="T28" fmla="*/ 0 w 152"/>
                  <a:gd name="T29" fmla="*/ 29 h 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2"/>
                  <a:gd name="T46" fmla="*/ 0 h 76"/>
                  <a:gd name="T47" fmla="*/ 152 w 152"/>
                  <a:gd name="T48" fmla="*/ 76 h 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2" h="76">
                    <a:moveTo>
                      <a:pt x="0" y="59"/>
                    </a:moveTo>
                    <a:lnTo>
                      <a:pt x="16" y="0"/>
                    </a:lnTo>
                    <a:lnTo>
                      <a:pt x="145" y="14"/>
                    </a:lnTo>
                    <a:lnTo>
                      <a:pt x="152" y="75"/>
                    </a:lnTo>
                    <a:lnTo>
                      <a:pt x="150" y="75"/>
                    </a:lnTo>
                    <a:lnTo>
                      <a:pt x="143" y="76"/>
                    </a:lnTo>
                    <a:lnTo>
                      <a:pt x="136" y="75"/>
                    </a:lnTo>
                    <a:lnTo>
                      <a:pt x="130" y="73"/>
                    </a:lnTo>
                    <a:lnTo>
                      <a:pt x="126" y="35"/>
                    </a:lnTo>
                    <a:lnTo>
                      <a:pt x="32" y="25"/>
                    </a:lnTo>
                    <a:lnTo>
                      <a:pt x="20" y="60"/>
                    </a:lnTo>
                    <a:lnTo>
                      <a:pt x="17" y="62"/>
                    </a:lnTo>
                    <a:lnTo>
                      <a:pt x="13" y="63"/>
                    </a:lnTo>
                    <a:lnTo>
                      <a:pt x="7" y="63"/>
                    </a:lnTo>
                    <a:lnTo>
                      <a:pt x="0" y="59"/>
                    </a:lnTo>
                    <a:close/>
                  </a:path>
                </a:pathLst>
              </a:custGeom>
              <a:solidFill>
                <a:srgbClr val="000000"/>
              </a:solidFill>
              <a:ln w="9525">
                <a:noFill/>
                <a:round/>
                <a:headEnd/>
                <a:tailEnd/>
              </a:ln>
            </p:spPr>
            <p:txBody>
              <a:bodyPr/>
              <a:lstStyle/>
              <a:p>
                <a:endParaRPr lang="en-US" sz="1600"/>
              </a:p>
            </p:txBody>
          </p:sp>
          <p:sp>
            <p:nvSpPr>
              <p:cNvPr id="118" name="Freeform 119">
                <a:extLst>
                  <a:ext uri="{FF2B5EF4-FFF2-40B4-BE49-F238E27FC236}">
                    <a16:creationId xmlns:a16="http://schemas.microsoft.com/office/drawing/2014/main" id="{AABCFD65-0AD0-46D8-B086-CA4D99E597FF}"/>
                  </a:ext>
                </a:extLst>
              </p:cNvPr>
              <p:cNvSpPr>
                <a:spLocks/>
              </p:cNvSpPr>
              <p:nvPr/>
            </p:nvSpPr>
            <p:spPr bwMode="auto">
              <a:xfrm>
                <a:off x="1369" y="2467"/>
                <a:ext cx="37" cy="70"/>
              </a:xfrm>
              <a:custGeom>
                <a:avLst/>
                <a:gdLst>
                  <a:gd name="T0" fmla="*/ 17 w 75"/>
                  <a:gd name="T1" fmla="*/ 2 h 142"/>
                  <a:gd name="T2" fmla="*/ 0 w 75"/>
                  <a:gd name="T3" fmla="*/ 0 h 142"/>
                  <a:gd name="T4" fmla="*/ 0 w 75"/>
                  <a:gd name="T5" fmla="*/ 1 h 142"/>
                  <a:gd name="T6" fmla="*/ 0 w 75"/>
                  <a:gd name="T7" fmla="*/ 5 h 142"/>
                  <a:gd name="T8" fmla="*/ 2 w 75"/>
                  <a:gd name="T9" fmla="*/ 11 h 142"/>
                  <a:gd name="T10" fmla="*/ 3 w 75"/>
                  <a:gd name="T11" fmla="*/ 18 h 142"/>
                  <a:gd name="T12" fmla="*/ 2 w 75"/>
                  <a:gd name="T13" fmla="*/ 29 h 142"/>
                  <a:gd name="T14" fmla="*/ 3 w 75"/>
                  <a:gd name="T15" fmla="*/ 44 h 142"/>
                  <a:gd name="T16" fmla="*/ 7 w 75"/>
                  <a:gd name="T17" fmla="*/ 58 h 142"/>
                  <a:gd name="T18" fmla="*/ 16 w 75"/>
                  <a:gd name="T19" fmla="*/ 66 h 142"/>
                  <a:gd name="T20" fmla="*/ 17 w 75"/>
                  <a:gd name="T21" fmla="*/ 67 h 142"/>
                  <a:gd name="T22" fmla="*/ 19 w 75"/>
                  <a:gd name="T23" fmla="*/ 69 h 142"/>
                  <a:gd name="T24" fmla="*/ 20 w 75"/>
                  <a:gd name="T25" fmla="*/ 69 h 142"/>
                  <a:gd name="T26" fmla="*/ 22 w 75"/>
                  <a:gd name="T27" fmla="*/ 69 h 142"/>
                  <a:gd name="T28" fmla="*/ 24 w 75"/>
                  <a:gd name="T29" fmla="*/ 69 h 142"/>
                  <a:gd name="T30" fmla="*/ 26 w 75"/>
                  <a:gd name="T31" fmla="*/ 70 h 142"/>
                  <a:gd name="T32" fmla="*/ 28 w 75"/>
                  <a:gd name="T33" fmla="*/ 70 h 142"/>
                  <a:gd name="T34" fmla="*/ 32 w 75"/>
                  <a:gd name="T35" fmla="*/ 69 h 142"/>
                  <a:gd name="T36" fmla="*/ 36 w 75"/>
                  <a:gd name="T37" fmla="*/ 63 h 142"/>
                  <a:gd name="T38" fmla="*/ 37 w 75"/>
                  <a:gd name="T39" fmla="*/ 55 h 142"/>
                  <a:gd name="T40" fmla="*/ 36 w 75"/>
                  <a:gd name="T41" fmla="*/ 46 h 142"/>
                  <a:gd name="T42" fmla="*/ 33 w 75"/>
                  <a:gd name="T43" fmla="*/ 36 h 142"/>
                  <a:gd name="T44" fmla="*/ 28 w 75"/>
                  <a:gd name="T45" fmla="*/ 26 h 142"/>
                  <a:gd name="T46" fmla="*/ 23 w 75"/>
                  <a:gd name="T47" fmla="*/ 17 h 142"/>
                  <a:gd name="T48" fmla="*/ 19 w 75"/>
                  <a:gd name="T49" fmla="*/ 9 h 142"/>
                  <a:gd name="T50" fmla="*/ 17 w 75"/>
                  <a:gd name="T51" fmla="*/ 2 h 14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5"/>
                  <a:gd name="T79" fmla="*/ 0 h 142"/>
                  <a:gd name="T80" fmla="*/ 75 w 75"/>
                  <a:gd name="T81" fmla="*/ 142 h 14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5" h="142">
                    <a:moveTo>
                      <a:pt x="35" y="5"/>
                    </a:moveTo>
                    <a:lnTo>
                      <a:pt x="0" y="0"/>
                    </a:lnTo>
                    <a:lnTo>
                      <a:pt x="0" y="3"/>
                    </a:lnTo>
                    <a:lnTo>
                      <a:pt x="1" y="11"/>
                    </a:lnTo>
                    <a:lnTo>
                      <a:pt x="4" y="22"/>
                    </a:lnTo>
                    <a:lnTo>
                      <a:pt x="6" y="37"/>
                    </a:lnTo>
                    <a:lnTo>
                      <a:pt x="5" y="59"/>
                    </a:lnTo>
                    <a:lnTo>
                      <a:pt x="7" y="90"/>
                    </a:lnTo>
                    <a:lnTo>
                      <a:pt x="15" y="118"/>
                    </a:lnTo>
                    <a:lnTo>
                      <a:pt x="32" y="133"/>
                    </a:lnTo>
                    <a:lnTo>
                      <a:pt x="35" y="136"/>
                    </a:lnTo>
                    <a:lnTo>
                      <a:pt x="38" y="139"/>
                    </a:lnTo>
                    <a:lnTo>
                      <a:pt x="40" y="140"/>
                    </a:lnTo>
                    <a:lnTo>
                      <a:pt x="44" y="140"/>
                    </a:lnTo>
                    <a:lnTo>
                      <a:pt x="49" y="140"/>
                    </a:lnTo>
                    <a:lnTo>
                      <a:pt x="52" y="141"/>
                    </a:lnTo>
                    <a:lnTo>
                      <a:pt x="57" y="142"/>
                    </a:lnTo>
                    <a:lnTo>
                      <a:pt x="65" y="140"/>
                    </a:lnTo>
                    <a:lnTo>
                      <a:pt x="73" y="128"/>
                    </a:lnTo>
                    <a:lnTo>
                      <a:pt x="75" y="112"/>
                    </a:lnTo>
                    <a:lnTo>
                      <a:pt x="72" y="94"/>
                    </a:lnTo>
                    <a:lnTo>
                      <a:pt x="66" y="74"/>
                    </a:lnTo>
                    <a:lnTo>
                      <a:pt x="57" y="53"/>
                    </a:lnTo>
                    <a:lnTo>
                      <a:pt x="47" y="35"/>
                    </a:lnTo>
                    <a:lnTo>
                      <a:pt x="39" y="18"/>
                    </a:lnTo>
                    <a:lnTo>
                      <a:pt x="35" y="5"/>
                    </a:lnTo>
                    <a:close/>
                  </a:path>
                </a:pathLst>
              </a:custGeom>
              <a:solidFill>
                <a:srgbClr val="330000"/>
              </a:solidFill>
              <a:ln w="9525">
                <a:noFill/>
                <a:round/>
                <a:headEnd/>
                <a:tailEnd/>
              </a:ln>
            </p:spPr>
            <p:txBody>
              <a:bodyPr/>
              <a:lstStyle/>
              <a:p>
                <a:endParaRPr lang="en-US" sz="1600"/>
              </a:p>
            </p:txBody>
          </p:sp>
          <p:sp>
            <p:nvSpPr>
              <p:cNvPr id="119" name="Freeform 120">
                <a:extLst>
                  <a:ext uri="{FF2B5EF4-FFF2-40B4-BE49-F238E27FC236}">
                    <a16:creationId xmlns:a16="http://schemas.microsoft.com/office/drawing/2014/main" id="{57E57825-F86F-4655-A848-5BD7FD17BC21}"/>
                  </a:ext>
                </a:extLst>
              </p:cNvPr>
              <p:cNvSpPr>
                <a:spLocks/>
              </p:cNvSpPr>
              <p:nvPr/>
            </p:nvSpPr>
            <p:spPr bwMode="auto">
              <a:xfrm>
                <a:off x="1385" y="2464"/>
                <a:ext cx="36" cy="72"/>
              </a:xfrm>
              <a:custGeom>
                <a:avLst/>
                <a:gdLst>
                  <a:gd name="T0" fmla="*/ 0 w 73"/>
                  <a:gd name="T1" fmla="*/ 1 h 144"/>
                  <a:gd name="T2" fmla="*/ 14 w 73"/>
                  <a:gd name="T3" fmla="*/ 0 h 144"/>
                  <a:gd name="T4" fmla="*/ 16 w 73"/>
                  <a:gd name="T5" fmla="*/ 1 h 144"/>
                  <a:gd name="T6" fmla="*/ 19 w 73"/>
                  <a:gd name="T7" fmla="*/ 2 h 144"/>
                  <a:gd name="T8" fmla="*/ 24 w 73"/>
                  <a:gd name="T9" fmla="*/ 6 h 144"/>
                  <a:gd name="T10" fmla="*/ 28 w 73"/>
                  <a:gd name="T11" fmla="*/ 13 h 144"/>
                  <a:gd name="T12" fmla="*/ 33 w 73"/>
                  <a:gd name="T13" fmla="*/ 22 h 144"/>
                  <a:gd name="T14" fmla="*/ 36 w 73"/>
                  <a:gd name="T15" fmla="*/ 34 h 144"/>
                  <a:gd name="T16" fmla="*/ 36 w 73"/>
                  <a:gd name="T17" fmla="*/ 49 h 144"/>
                  <a:gd name="T18" fmla="*/ 33 w 73"/>
                  <a:gd name="T19" fmla="*/ 69 h 144"/>
                  <a:gd name="T20" fmla="*/ 32 w 73"/>
                  <a:gd name="T21" fmla="*/ 72 h 144"/>
                  <a:gd name="T22" fmla="*/ 30 w 73"/>
                  <a:gd name="T23" fmla="*/ 72 h 144"/>
                  <a:gd name="T24" fmla="*/ 28 w 73"/>
                  <a:gd name="T25" fmla="*/ 72 h 144"/>
                  <a:gd name="T26" fmla="*/ 26 w 73"/>
                  <a:gd name="T27" fmla="*/ 71 h 144"/>
                  <a:gd name="T28" fmla="*/ 24 w 73"/>
                  <a:gd name="T29" fmla="*/ 71 h 144"/>
                  <a:gd name="T30" fmla="*/ 21 w 73"/>
                  <a:gd name="T31" fmla="*/ 72 h 144"/>
                  <a:gd name="T32" fmla="*/ 18 w 73"/>
                  <a:gd name="T33" fmla="*/ 72 h 144"/>
                  <a:gd name="T34" fmla="*/ 16 w 73"/>
                  <a:gd name="T35" fmla="*/ 72 h 144"/>
                  <a:gd name="T36" fmla="*/ 20 w 73"/>
                  <a:gd name="T37" fmla="*/ 65 h 144"/>
                  <a:gd name="T38" fmla="*/ 20 w 73"/>
                  <a:gd name="T39" fmla="*/ 57 h 144"/>
                  <a:gd name="T40" fmla="*/ 18 w 73"/>
                  <a:gd name="T41" fmla="*/ 47 h 144"/>
                  <a:gd name="T42" fmla="*/ 14 w 73"/>
                  <a:gd name="T43" fmla="*/ 37 h 144"/>
                  <a:gd name="T44" fmla="*/ 10 w 73"/>
                  <a:gd name="T45" fmla="*/ 27 h 144"/>
                  <a:gd name="T46" fmla="*/ 6 w 73"/>
                  <a:gd name="T47" fmla="*/ 17 h 144"/>
                  <a:gd name="T48" fmla="*/ 2 w 73"/>
                  <a:gd name="T49" fmla="*/ 9 h 144"/>
                  <a:gd name="T50" fmla="*/ 0 w 73"/>
                  <a:gd name="T51" fmla="*/ 1 h 1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3"/>
                  <a:gd name="T79" fmla="*/ 0 h 144"/>
                  <a:gd name="T80" fmla="*/ 73 w 73"/>
                  <a:gd name="T81" fmla="*/ 144 h 1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3" h="144">
                    <a:moveTo>
                      <a:pt x="0" y="2"/>
                    </a:moveTo>
                    <a:lnTo>
                      <a:pt x="29" y="0"/>
                    </a:lnTo>
                    <a:lnTo>
                      <a:pt x="32" y="1"/>
                    </a:lnTo>
                    <a:lnTo>
                      <a:pt x="38" y="5"/>
                    </a:lnTo>
                    <a:lnTo>
                      <a:pt x="48" y="13"/>
                    </a:lnTo>
                    <a:lnTo>
                      <a:pt x="57" y="26"/>
                    </a:lnTo>
                    <a:lnTo>
                      <a:pt x="66" y="45"/>
                    </a:lnTo>
                    <a:lnTo>
                      <a:pt x="72" y="68"/>
                    </a:lnTo>
                    <a:lnTo>
                      <a:pt x="73" y="99"/>
                    </a:lnTo>
                    <a:lnTo>
                      <a:pt x="67" y="138"/>
                    </a:lnTo>
                    <a:lnTo>
                      <a:pt x="65" y="143"/>
                    </a:lnTo>
                    <a:lnTo>
                      <a:pt x="61" y="144"/>
                    </a:lnTo>
                    <a:lnTo>
                      <a:pt x="57" y="143"/>
                    </a:lnTo>
                    <a:lnTo>
                      <a:pt x="52" y="141"/>
                    </a:lnTo>
                    <a:lnTo>
                      <a:pt x="48" y="141"/>
                    </a:lnTo>
                    <a:lnTo>
                      <a:pt x="43" y="143"/>
                    </a:lnTo>
                    <a:lnTo>
                      <a:pt x="37" y="144"/>
                    </a:lnTo>
                    <a:lnTo>
                      <a:pt x="33" y="144"/>
                    </a:lnTo>
                    <a:lnTo>
                      <a:pt x="40" y="130"/>
                    </a:lnTo>
                    <a:lnTo>
                      <a:pt x="40" y="114"/>
                    </a:lnTo>
                    <a:lnTo>
                      <a:pt x="36" y="94"/>
                    </a:lnTo>
                    <a:lnTo>
                      <a:pt x="29" y="75"/>
                    </a:lnTo>
                    <a:lnTo>
                      <a:pt x="20" y="54"/>
                    </a:lnTo>
                    <a:lnTo>
                      <a:pt x="12" y="34"/>
                    </a:lnTo>
                    <a:lnTo>
                      <a:pt x="5" y="17"/>
                    </a:lnTo>
                    <a:lnTo>
                      <a:pt x="0" y="2"/>
                    </a:lnTo>
                    <a:close/>
                  </a:path>
                </a:pathLst>
              </a:custGeom>
              <a:solidFill>
                <a:srgbClr val="660000"/>
              </a:solidFill>
              <a:ln w="9525">
                <a:noFill/>
                <a:round/>
                <a:headEnd/>
                <a:tailEnd/>
              </a:ln>
            </p:spPr>
            <p:txBody>
              <a:bodyPr/>
              <a:lstStyle/>
              <a:p>
                <a:endParaRPr lang="en-US" sz="1600"/>
              </a:p>
            </p:txBody>
          </p:sp>
          <p:sp>
            <p:nvSpPr>
              <p:cNvPr id="120" name="Freeform 121">
                <a:extLst>
                  <a:ext uri="{FF2B5EF4-FFF2-40B4-BE49-F238E27FC236}">
                    <a16:creationId xmlns:a16="http://schemas.microsoft.com/office/drawing/2014/main" id="{4F9A42D9-FBCA-451F-990D-41A708596A98}"/>
                  </a:ext>
                </a:extLst>
              </p:cNvPr>
              <p:cNvSpPr>
                <a:spLocks/>
              </p:cNvSpPr>
              <p:nvPr/>
            </p:nvSpPr>
            <p:spPr bwMode="auto">
              <a:xfrm>
                <a:off x="1338" y="2134"/>
                <a:ext cx="122" cy="356"/>
              </a:xfrm>
              <a:custGeom>
                <a:avLst/>
                <a:gdLst>
                  <a:gd name="T0" fmla="*/ 121 w 243"/>
                  <a:gd name="T1" fmla="*/ 5 h 710"/>
                  <a:gd name="T2" fmla="*/ 122 w 243"/>
                  <a:gd name="T3" fmla="*/ 1 h 710"/>
                  <a:gd name="T4" fmla="*/ 120 w 243"/>
                  <a:gd name="T5" fmla="*/ 0 h 710"/>
                  <a:gd name="T6" fmla="*/ 116 w 243"/>
                  <a:gd name="T7" fmla="*/ 2 h 710"/>
                  <a:gd name="T8" fmla="*/ 109 w 243"/>
                  <a:gd name="T9" fmla="*/ 6 h 710"/>
                  <a:gd name="T10" fmla="*/ 100 w 243"/>
                  <a:gd name="T11" fmla="*/ 12 h 710"/>
                  <a:gd name="T12" fmla="*/ 90 w 243"/>
                  <a:gd name="T13" fmla="*/ 20 h 710"/>
                  <a:gd name="T14" fmla="*/ 79 w 243"/>
                  <a:gd name="T15" fmla="*/ 31 h 710"/>
                  <a:gd name="T16" fmla="*/ 68 w 243"/>
                  <a:gd name="T17" fmla="*/ 43 h 710"/>
                  <a:gd name="T18" fmla="*/ 56 w 243"/>
                  <a:gd name="T19" fmla="*/ 57 h 710"/>
                  <a:gd name="T20" fmla="*/ 44 w 243"/>
                  <a:gd name="T21" fmla="*/ 72 h 710"/>
                  <a:gd name="T22" fmla="*/ 33 w 243"/>
                  <a:gd name="T23" fmla="*/ 88 h 710"/>
                  <a:gd name="T24" fmla="*/ 23 w 243"/>
                  <a:gd name="T25" fmla="*/ 106 h 710"/>
                  <a:gd name="T26" fmla="*/ 14 w 243"/>
                  <a:gd name="T27" fmla="*/ 124 h 710"/>
                  <a:gd name="T28" fmla="*/ 7 w 243"/>
                  <a:gd name="T29" fmla="*/ 143 h 710"/>
                  <a:gd name="T30" fmla="*/ 3 w 243"/>
                  <a:gd name="T31" fmla="*/ 164 h 710"/>
                  <a:gd name="T32" fmla="*/ 0 w 243"/>
                  <a:gd name="T33" fmla="*/ 184 h 710"/>
                  <a:gd name="T34" fmla="*/ 0 w 243"/>
                  <a:gd name="T35" fmla="*/ 204 h 710"/>
                  <a:gd name="T36" fmla="*/ 1 w 243"/>
                  <a:gd name="T37" fmla="*/ 223 h 710"/>
                  <a:gd name="T38" fmla="*/ 3 w 243"/>
                  <a:gd name="T39" fmla="*/ 242 h 710"/>
                  <a:gd name="T40" fmla="*/ 6 w 243"/>
                  <a:gd name="T41" fmla="*/ 263 h 710"/>
                  <a:gd name="T42" fmla="*/ 11 w 243"/>
                  <a:gd name="T43" fmla="*/ 284 h 710"/>
                  <a:gd name="T44" fmla="*/ 16 w 243"/>
                  <a:gd name="T45" fmla="*/ 306 h 710"/>
                  <a:gd name="T46" fmla="*/ 22 w 243"/>
                  <a:gd name="T47" fmla="*/ 330 h 710"/>
                  <a:gd name="T48" fmla="*/ 30 w 243"/>
                  <a:gd name="T49" fmla="*/ 356 h 710"/>
                  <a:gd name="T50" fmla="*/ 53 w 243"/>
                  <a:gd name="T51" fmla="*/ 352 h 710"/>
                  <a:gd name="T52" fmla="*/ 46 w 243"/>
                  <a:gd name="T53" fmla="*/ 315 h 710"/>
                  <a:gd name="T54" fmla="*/ 41 w 243"/>
                  <a:gd name="T55" fmla="*/ 282 h 710"/>
                  <a:gd name="T56" fmla="*/ 38 w 243"/>
                  <a:gd name="T57" fmla="*/ 252 h 710"/>
                  <a:gd name="T58" fmla="*/ 36 w 243"/>
                  <a:gd name="T59" fmla="*/ 225 h 710"/>
                  <a:gd name="T60" fmla="*/ 37 w 243"/>
                  <a:gd name="T61" fmla="*/ 200 h 710"/>
                  <a:gd name="T62" fmla="*/ 38 w 243"/>
                  <a:gd name="T63" fmla="*/ 179 h 710"/>
                  <a:gd name="T64" fmla="*/ 42 w 243"/>
                  <a:gd name="T65" fmla="*/ 157 h 710"/>
                  <a:gd name="T66" fmla="*/ 47 w 243"/>
                  <a:gd name="T67" fmla="*/ 139 h 710"/>
                  <a:gd name="T68" fmla="*/ 53 w 243"/>
                  <a:gd name="T69" fmla="*/ 121 h 710"/>
                  <a:gd name="T70" fmla="*/ 60 w 243"/>
                  <a:gd name="T71" fmla="*/ 104 h 710"/>
                  <a:gd name="T72" fmla="*/ 68 w 243"/>
                  <a:gd name="T73" fmla="*/ 88 h 710"/>
                  <a:gd name="T74" fmla="*/ 77 w 243"/>
                  <a:gd name="T75" fmla="*/ 73 h 710"/>
                  <a:gd name="T76" fmla="*/ 87 w 243"/>
                  <a:gd name="T77" fmla="*/ 56 h 710"/>
                  <a:gd name="T78" fmla="*/ 98 w 243"/>
                  <a:gd name="T79" fmla="*/ 40 h 710"/>
                  <a:gd name="T80" fmla="*/ 109 w 243"/>
                  <a:gd name="T81" fmla="*/ 23 h 710"/>
                  <a:gd name="T82" fmla="*/ 121 w 243"/>
                  <a:gd name="T83" fmla="*/ 5 h 7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3"/>
                  <a:gd name="T127" fmla="*/ 0 h 710"/>
                  <a:gd name="T128" fmla="*/ 243 w 243"/>
                  <a:gd name="T129" fmla="*/ 710 h 71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3" h="710">
                    <a:moveTo>
                      <a:pt x="241" y="9"/>
                    </a:moveTo>
                    <a:lnTo>
                      <a:pt x="243" y="2"/>
                    </a:lnTo>
                    <a:lnTo>
                      <a:pt x="240" y="0"/>
                    </a:lnTo>
                    <a:lnTo>
                      <a:pt x="231" y="3"/>
                    </a:lnTo>
                    <a:lnTo>
                      <a:pt x="217" y="11"/>
                    </a:lnTo>
                    <a:lnTo>
                      <a:pt x="199" y="24"/>
                    </a:lnTo>
                    <a:lnTo>
                      <a:pt x="180" y="40"/>
                    </a:lnTo>
                    <a:lnTo>
                      <a:pt x="158" y="62"/>
                    </a:lnTo>
                    <a:lnTo>
                      <a:pt x="135" y="86"/>
                    </a:lnTo>
                    <a:lnTo>
                      <a:pt x="111" y="114"/>
                    </a:lnTo>
                    <a:lnTo>
                      <a:pt x="88" y="144"/>
                    </a:lnTo>
                    <a:lnTo>
                      <a:pt x="66" y="176"/>
                    </a:lnTo>
                    <a:lnTo>
                      <a:pt x="46" y="212"/>
                    </a:lnTo>
                    <a:lnTo>
                      <a:pt x="28" y="248"/>
                    </a:lnTo>
                    <a:lnTo>
                      <a:pt x="14" y="286"/>
                    </a:lnTo>
                    <a:lnTo>
                      <a:pt x="5" y="327"/>
                    </a:lnTo>
                    <a:lnTo>
                      <a:pt x="0" y="367"/>
                    </a:lnTo>
                    <a:lnTo>
                      <a:pt x="0" y="406"/>
                    </a:lnTo>
                    <a:lnTo>
                      <a:pt x="1" y="444"/>
                    </a:lnTo>
                    <a:lnTo>
                      <a:pt x="6" y="483"/>
                    </a:lnTo>
                    <a:lnTo>
                      <a:pt x="12" y="524"/>
                    </a:lnTo>
                    <a:lnTo>
                      <a:pt x="21" y="566"/>
                    </a:lnTo>
                    <a:lnTo>
                      <a:pt x="31" y="610"/>
                    </a:lnTo>
                    <a:lnTo>
                      <a:pt x="44" y="659"/>
                    </a:lnTo>
                    <a:lnTo>
                      <a:pt x="60" y="710"/>
                    </a:lnTo>
                    <a:lnTo>
                      <a:pt x="106" y="702"/>
                    </a:lnTo>
                    <a:lnTo>
                      <a:pt x="91" y="629"/>
                    </a:lnTo>
                    <a:lnTo>
                      <a:pt x="81" y="563"/>
                    </a:lnTo>
                    <a:lnTo>
                      <a:pt x="75" y="503"/>
                    </a:lnTo>
                    <a:lnTo>
                      <a:pt x="72" y="449"/>
                    </a:lnTo>
                    <a:lnTo>
                      <a:pt x="73" y="399"/>
                    </a:lnTo>
                    <a:lnTo>
                      <a:pt x="76" y="356"/>
                    </a:lnTo>
                    <a:lnTo>
                      <a:pt x="83" y="314"/>
                    </a:lnTo>
                    <a:lnTo>
                      <a:pt x="93" y="277"/>
                    </a:lnTo>
                    <a:lnTo>
                      <a:pt x="105" y="241"/>
                    </a:lnTo>
                    <a:lnTo>
                      <a:pt x="120" y="208"/>
                    </a:lnTo>
                    <a:lnTo>
                      <a:pt x="136" y="176"/>
                    </a:lnTo>
                    <a:lnTo>
                      <a:pt x="154" y="145"/>
                    </a:lnTo>
                    <a:lnTo>
                      <a:pt x="174" y="112"/>
                    </a:lnTo>
                    <a:lnTo>
                      <a:pt x="196" y="79"/>
                    </a:lnTo>
                    <a:lnTo>
                      <a:pt x="218" y="46"/>
                    </a:lnTo>
                    <a:lnTo>
                      <a:pt x="241" y="9"/>
                    </a:lnTo>
                    <a:close/>
                  </a:path>
                </a:pathLst>
              </a:custGeom>
              <a:solidFill>
                <a:srgbClr val="191919"/>
              </a:solidFill>
              <a:ln w="9525">
                <a:noFill/>
                <a:round/>
                <a:headEnd/>
                <a:tailEnd/>
              </a:ln>
            </p:spPr>
            <p:txBody>
              <a:bodyPr/>
              <a:lstStyle/>
              <a:p>
                <a:endParaRPr lang="en-US" sz="1600"/>
              </a:p>
            </p:txBody>
          </p:sp>
          <p:sp>
            <p:nvSpPr>
              <p:cNvPr id="121" name="Freeform 122">
                <a:extLst>
                  <a:ext uri="{FF2B5EF4-FFF2-40B4-BE49-F238E27FC236}">
                    <a16:creationId xmlns:a16="http://schemas.microsoft.com/office/drawing/2014/main" id="{980C0C73-D5D1-4E2C-97BA-C74A031F3A83}"/>
                  </a:ext>
                </a:extLst>
              </p:cNvPr>
              <p:cNvSpPr>
                <a:spLocks/>
              </p:cNvSpPr>
              <p:nvPr/>
            </p:nvSpPr>
            <p:spPr bwMode="auto">
              <a:xfrm>
                <a:off x="1370" y="2139"/>
                <a:ext cx="136" cy="347"/>
              </a:xfrm>
              <a:custGeom>
                <a:avLst/>
                <a:gdLst>
                  <a:gd name="T0" fmla="*/ 49 w 272"/>
                  <a:gd name="T1" fmla="*/ 338 h 692"/>
                  <a:gd name="T2" fmla="*/ 48 w 272"/>
                  <a:gd name="T3" fmla="*/ 336 h 692"/>
                  <a:gd name="T4" fmla="*/ 47 w 272"/>
                  <a:gd name="T5" fmla="*/ 331 h 692"/>
                  <a:gd name="T6" fmla="*/ 46 w 272"/>
                  <a:gd name="T7" fmla="*/ 323 h 692"/>
                  <a:gd name="T8" fmla="*/ 44 w 272"/>
                  <a:gd name="T9" fmla="*/ 313 h 692"/>
                  <a:gd name="T10" fmla="*/ 43 w 272"/>
                  <a:gd name="T11" fmla="*/ 300 h 692"/>
                  <a:gd name="T12" fmla="*/ 42 w 272"/>
                  <a:gd name="T13" fmla="*/ 285 h 692"/>
                  <a:gd name="T14" fmla="*/ 42 w 272"/>
                  <a:gd name="T15" fmla="*/ 269 h 692"/>
                  <a:gd name="T16" fmla="*/ 43 w 272"/>
                  <a:gd name="T17" fmla="*/ 251 h 692"/>
                  <a:gd name="T18" fmla="*/ 46 w 272"/>
                  <a:gd name="T19" fmla="*/ 232 h 692"/>
                  <a:gd name="T20" fmla="*/ 49 w 272"/>
                  <a:gd name="T21" fmla="*/ 213 h 692"/>
                  <a:gd name="T22" fmla="*/ 55 w 272"/>
                  <a:gd name="T23" fmla="*/ 193 h 692"/>
                  <a:gd name="T24" fmla="*/ 62 w 272"/>
                  <a:gd name="T25" fmla="*/ 172 h 692"/>
                  <a:gd name="T26" fmla="*/ 72 w 272"/>
                  <a:gd name="T27" fmla="*/ 151 h 692"/>
                  <a:gd name="T28" fmla="*/ 84 w 272"/>
                  <a:gd name="T29" fmla="*/ 132 h 692"/>
                  <a:gd name="T30" fmla="*/ 99 w 272"/>
                  <a:gd name="T31" fmla="*/ 113 h 692"/>
                  <a:gd name="T32" fmla="*/ 118 w 272"/>
                  <a:gd name="T33" fmla="*/ 94 h 692"/>
                  <a:gd name="T34" fmla="*/ 132 w 272"/>
                  <a:gd name="T35" fmla="*/ 77 h 692"/>
                  <a:gd name="T36" fmla="*/ 136 w 272"/>
                  <a:gd name="T37" fmla="*/ 61 h 692"/>
                  <a:gd name="T38" fmla="*/ 133 w 272"/>
                  <a:gd name="T39" fmla="*/ 45 h 692"/>
                  <a:gd name="T40" fmla="*/ 125 w 272"/>
                  <a:gd name="T41" fmla="*/ 31 h 692"/>
                  <a:gd name="T42" fmla="*/ 115 w 272"/>
                  <a:gd name="T43" fmla="*/ 19 h 692"/>
                  <a:gd name="T44" fmla="*/ 104 w 272"/>
                  <a:gd name="T45" fmla="*/ 9 h 692"/>
                  <a:gd name="T46" fmla="*/ 95 w 272"/>
                  <a:gd name="T47" fmla="*/ 3 h 692"/>
                  <a:gd name="T48" fmla="*/ 89 w 272"/>
                  <a:gd name="T49" fmla="*/ 0 h 692"/>
                  <a:gd name="T50" fmla="*/ 87 w 272"/>
                  <a:gd name="T51" fmla="*/ 2 h 692"/>
                  <a:gd name="T52" fmla="*/ 81 w 272"/>
                  <a:gd name="T53" fmla="*/ 7 h 692"/>
                  <a:gd name="T54" fmla="*/ 74 w 272"/>
                  <a:gd name="T55" fmla="*/ 13 h 692"/>
                  <a:gd name="T56" fmla="*/ 66 w 272"/>
                  <a:gd name="T57" fmla="*/ 23 h 692"/>
                  <a:gd name="T58" fmla="*/ 55 w 272"/>
                  <a:gd name="T59" fmla="*/ 35 h 692"/>
                  <a:gd name="T60" fmla="*/ 45 w 272"/>
                  <a:gd name="T61" fmla="*/ 49 h 692"/>
                  <a:gd name="T62" fmla="*/ 35 w 272"/>
                  <a:gd name="T63" fmla="*/ 66 h 692"/>
                  <a:gd name="T64" fmla="*/ 25 w 272"/>
                  <a:gd name="T65" fmla="*/ 87 h 692"/>
                  <a:gd name="T66" fmla="*/ 17 w 272"/>
                  <a:gd name="T67" fmla="*/ 109 h 692"/>
                  <a:gd name="T68" fmla="*/ 9 w 272"/>
                  <a:gd name="T69" fmla="*/ 135 h 692"/>
                  <a:gd name="T70" fmla="*/ 3 w 272"/>
                  <a:gd name="T71" fmla="*/ 163 h 692"/>
                  <a:gd name="T72" fmla="*/ 1 w 272"/>
                  <a:gd name="T73" fmla="*/ 194 h 692"/>
                  <a:gd name="T74" fmla="*/ 0 w 272"/>
                  <a:gd name="T75" fmla="*/ 228 h 692"/>
                  <a:gd name="T76" fmla="*/ 2 w 272"/>
                  <a:gd name="T77" fmla="*/ 265 h 692"/>
                  <a:gd name="T78" fmla="*/ 9 w 272"/>
                  <a:gd name="T79" fmla="*/ 304 h 692"/>
                  <a:gd name="T80" fmla="*/ 20 w 272"/>
                  <a:gd name="T81" fmla="*/ 347 h 692"/>
                  <a:gd name="T82" fmla="*/ 49 w 272"/>
                  <a:gd name="T83" fmla="*/ 338 h 6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72"/>
                  <a:gd name="T127" fmla="*/ 0 h 692"/>
                  <a:gd name="T128" fmla="*/ 272 w 272"/>
                  <a:gd name="T129" fmla="*/ 692 h 6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72" h="692">
                    <a:moveTo>
                      <a:pt x="98" y="674"/>
                    </a:moveTo>
                    <a:lnTo>
                      <a:pt x="96" y="670"/>
                    </a:lnTo>
                    <a:lnTo>
                      <a:pt x="95" y="661"/>
                    </a:lnTo>
                    <a:lnTo>
                      <a:pt x="92" y="645"/>
                    </a:lnTo>
                    <a:lnTo>
                      <a:pt x="89" y="624"/>
                    </a:lnTo>
                    <a:lnTo>
                      <a:pt x="87" y="599"/>
                    </a:lnTo>
                    <a:lnTo>
                      <a:pt x="85" y="569"/>
                    </a:lnTo>
                    <a:lnTo>
                      <a:pt x="85" y="537"/>
                    </a:lnTo>
                    <a:lnTo>
                      <a:pt x="87" y="501"/>
                    </a:lnTo>
                    <a:lnTo>
                      <a:pt x="92" y="463"/>
                    </a:lnTo>
                    <a:lnTo>
                      <a:pt x="99" y="424"/>
                    </a:lnTo>
                    <a:lnTo>
                      <a:pt x="110" y="384"/>
                    </a:lnTo>
                    <a:lnTo>
                      <a:pt x="125" y="343"/>
                    </a:lnTo>
                    <a:lnTo>
                      <a:pt x="145" y="302"/>
                    </a:lnTo>
                    <a:lnTo>
                      <a:pt x="169" y="263"/>
                    </a:lnTo>
                    <a:lnTo>
                      <a:pt x="199" y="225"/>
                    </a:lnTo>
                    <a:lnTo>
                      <a:pt x="236" y="188"/>
                    </a:lnTo>
                    <a:lnTo>
                      <a:pt x="263" y="154"/>
                    </a:lnTo>
                    <a:lnTo>
                      <a:pt x="272" y="121"/>
                    </a:lnTo>
                    <a:lnTo>
                      <a:pt x="266" y="90"/>
                    </a:lnTo>
                    <a:lnTo>
                      <a:pt x="251" y="61"/>
                    </a:lnTo>
                    <a:lnTo>
                      <a:pt x="230" y="37"/>
                    </a:lnTo>
                    <a:lnTo>
                      <a:pt x="208" y="18"/>
                    </a:lnTo>
                    <a:lnTo>
                      <a:pt x="190" y="6"/>
                    </a:lnTo>
                    <a:lnTo>
                      <a:pt x="179" y="0"/>
                    </a:lnTo>
                    <a:lnTo>
                      <a:pt x="174" y="3"/>
                    </a:lnTo>
                    <a:lnTo>
                      <a:pt x="162" y="13"/>
                    </a:lnTo>
                    <a:lnTo>
                      <a:pt x="148" y="26"/>
                    </a:lnTo>
                    <a:lnTo>
                      <a:pt x="131" y="45"/>
                    </a:lnTo>
                    <a:lnTo>
                      <a:pt x="111" y="69"/>
                    </a:lnTo>
                    <a:lnTo>
                      <a:pt x="91" y="98"/>
                    </a:lnTo>
                    <a:lnTo>
                      <a:pt x="70" y="132"/>
                    </a:lnTo>
                    <a:lnTo>
                      <a:pt x="50" y="173"/>
                    </a:lnTo>
                    <a:lnTo>
                      <a:pt x="33" y="218"/>
                    </a:lnTo>
                    <a:lnTo>
                      <a:pt x="18" y="270"/>
                    </a:lnTo>
                    <a:lnTo>
                      <a:pt x="7" y="325"/>
                    </a:lnTo>
                    <a:lnTo>
                      <a:pt x="1" y="387"/>
                    </a:lnTo>
                    <a:lnTo>
                      <a:pt x="0" y="455"/>
                    </a:lnTo>
                    <a:lnTo>
                      <a:pt x="5" y="529"/>
                    </a:lnTo>
                    <a:lnTo>
                      <a:pt x="19" y="607"/>
                    </a:lnTo>
                    <a:lnTo>
                      <a:pt x="41" y="692"/>
                    </a:lnTo>
                    <a:lnTo>
                      <a:pt x="98" y="674"/>
                    </a:lnTo>
                    <a:close/>
                  </a:path>
                </a:pathLst>
              </a:custGeom>
              <a:solidFill>
                <a:srgbClr val="333333"/>
              </a:solidFill>
              <a:ln w="9525">
                <a:noFill/>
                <a:round/>
                <a:headEnd/>
                <a:tailEnd/>
              </a:ln>
            </p:spPr>
            <p:txBody>
              <a:bodyPr/>
              <a:lstStyle/>
              <a:p>
                <a:endParaRPr lang="en-US" sz="1600"/>
              </a:p>
            </p:txBody>
          </p:sp>
          <p:sp>
            <p:nvSpPr>
              <p:cNvPr id="122" name="Freeform 123">
                <a:extLst>
                  <a:ext uri="{FF2B5EF4-FFF2-40B4-BE49-F238E27FC236}">
                    <a16:creationId xmlns:a16="http://schemas.microsoft.com/office/drawing/2014/main" id="{1F37764D-DCDB-4B69-86B7-0F61D70E0483}"/>
                  </a:ext>
                </a:extLst>
              </p:cNvPr>
              <p:cNvSpPr>
                <a:spLocks/>
              </p:cNvSpPr>
              <p:nvPr/>
            </p:nvSpPr>
            <p:spPr bwMode="auto">
              <a:xfrm>
                <a:off x="1468" y="2076"/>
                <a:ext cx="64" cy="74"/>
              </a:xfrm>
              <a:custGeom>
                <a:avLst/>
                <a:gdLst>
                  <a:gd name="T0" fmla="*/ 59 w 128"/>
                  <a:gd name="T1" fmla="*/ 41 h 149"/>
                  <a:gd name="T2" fmla="*/ 18 w 128"/>
                  <a:gd name="T3" fmla="*/ 0 h 149"/>
                  <a:gd name="T4" fmla="*/ 0 w 128"/>
                  <a:gd name="T5" fmla="*/ 47 h 149"/>
                  <a:gd name="T6" fmla="*/ 53 w 128"/>
                  <a:gd name="T7" fmla="*/ 74 h 149"/>
                  <a:gd name="T8" fmla="*/ 64 w 128"/>
                  <a:gd name="T9" fmla="*/ 61 h 149"/>
                  <a:gd name="T10" fmla="*/ 59 w 128"/>
                  <a:gd name="T11" fmla="*/ 41 h 149"/>
                  <a:gd name="T12" fmla="*/ 0 60000 65536"/>
                  <a:gd name="T13" fmla="*/ 0 60000 65536"/>
                  <a:gd name="T14" fmla="*/ 0 60000 65536"/>
                  <a:gd name="T15" fmla="*/ 0 60000 65536"/>
                  <a:gd name="T16" fmla="*/ 0 60000 65536"/>
                  <a:gd name="T17" fmla="*/ 0 60000 65536"/>
                  <a:gd name="T18" fmla="*/ 0 w 128"/>
                  <a:gd name="T19" fmla="*/ 0 h 149"/>
                  <a:gd name="T20" fmla="*/ 128 w 128"/>
                  <a:gd name="T21" fmla="*/ 149 h 149"/>
                </a:gdLst>
                <a:ahLst/>
                <a:cxnLst>
                  <a:cxn ang="T12">
                    <a:pos x="T0" y="T1"/>
                  </a:cxn>
                  <a:cxn ang="T13">
                    <a:pos x="T2" y="T3"/>
                  </a:cxn>
                  <a:cxn ang="T14">
                    <a:pos x="T4" y="T5"/>
                  </a:cxn>
                  <a:cxn ang="T15">
                    <a:pos x="T6" y="T7"/>
                  </a:cxn>
                  <a:cxn ang="T16">
                    <a:pos x="T8" y="T9"/>
                  </a:cxn>
                  <a:cxn ang="T17">
                    <a:pos x="T10" y="T11"/>
                  </a:cxn>
                </a:cxnLst>
                <a:rect l="T18" t="T19" r="T20" b="T21"/>
                <a:pathLst>
                  <a:path w="128" h="149">
                    <a:moveTo>
                      <a:pt x="119" y="83"/>
                    </a:moveTo>
                    <a:lnTo>
                      <a:pt x="37" y="0"/>
                    </a:lnTo>
                    <a:lnTo>
                      <a:pt x="0" y="94"/>
                    </a:lnTo>
                    <a:lnTo>
                      <a:pt x="106" y="149"/>
                    </a:lnTo>
                    <a:lnTo>
                      <a:pt x="128" y="123"/>
                    </a:lnTo>
                    <a:lnTo>
                      <a:pt x="119" y="83"/>
                    </a:lnTo>
                    <a:close/>
                  </a:path>
                </a:pathLst>
              </a:custGeom>
              <a:solidFill>
                <a:srgbClr val="330000"/>
              </a:solidFill>
              <a:ln w="9525">
                <a:noFill/>
                <a:round/>
                <a:headEnd/>
                <a:tailEnd/>
              </a:ln>
            </p:spPr>
            <p:txBody>
              <a:bodyPr/>
              <a:lstStyle/>
              <a:p>
                <a:endParaRPr lang="en-US" sz="1600"/>
              </a:p>
            </p:txBody>
          </p:sp>
          <p:sp>
            <p:nvSpPr>
              <p:cNvPr id="123" name="Freeform 124">
                <a:extLst>
                  <a:ext uri="{FF2B5EF4-FFF2-40B4-BE49-F238E27FC236}">
                    <a16:creationId xmlns:a16="http://schemas.microsoft.com/office/drawing/2014/main" id="{9F1999B5-A6A3-48AA-9EF3-E8EDF267CBBC}"/>
                  </a:ext>
                </a:extLst>
              </p:cNvPr>
              <p:cNvSpPr>
                <a:spLocks/>
              </p:cNvSpPr>
              <p:nvPr/>
            </p:nvSpPr>
            <p:spPr bwMode="auto">
              <a:xfrm>
                <a:off x="1475" y="2071"/>
                <a:ext cx="55" cy="62"/>
              </a:xfrm>
              <a:custGeom>
                <a:avLst/>
                <a:gdLst>
                  <a:gd name="T0" fmla="*/ 55 w 111"/>
                  <a:gd name="T1" fmla="*/ 30 h 123"/>
                  <a:gd name="T2" fmla="*/ 13 w 111"/>
                  <a:gd name="T3" fmla="*/ 0 h 123"/>
                  <a:gd name="T4" fmla="*/ 0 w 111"/>
                  <a:gd name="T5" fmla="*/ 39 h 123"/>
                  <a:gd name="T6" fmla="*/ 42 w 111"/>
                  <a:gd name="T7" fmla="*/ 62 h 123"/>
                  <a:gd name="T8" fmla="*/ 55 w 111"/>
                  <a:gd name="T9" fmla="*/ 58 h 123"/>
                  <a:gd name="T10" fmla="*/ 55 w 111"/>
                  <a:gd name="T11" fmla="*/ 30 h 123"/>
                  <a:gd name="T12" fmla="*/ 0 60000 65536"/>
                  <a:gd name="T13" fmla="*/ 0 60000 65536"/>
                  <a:gd name="T14" fmla="*/ 0 60000 65536"/>
                  <a:gd name="T15" fmla="*/ 0 60000 65536"/>
                  <a:gd name="T16" fmla="*/ 0 60000 65536"/>
                  <a:gd name="T17" fmla="*/ 0 60000 65536"/>
                  <a:gd name="T18" fmla="*/ 0 w 111"/>
                  <a:gd name="T19" fmla="*/ 0 h 123"/>
                  <a:gd name="T20" fmla="*/ 111 w 111"/>
                  <a:gd name="T21" fmla="*/ 123 h 123"/>
                </a:gdLst>
                <a:ahLst/>
                <a:cxnLst>
                  <a:cxn ang="T12">
                    <a:pos x="T0" y="T1"/>
                  </a:cxn>
                  <a:cxn ang="T13">
                    <a:pos x="T2" y="T3"/>
                  </a:cxn>
                  <a:cxn ang="T14">
                    <a:pos x="T4" y="T5"/>
                  </a:cxn>
                  <a:cxn ang="T15">
                    <a:pos x="T6" y="T7"/>
                  </a:cxn>
                  <a:cxn ang="T16">
                    <a:pos x="T8" y="T9"/>
                  </a:cxn>
                  <a:cxn ang="T17">
                    <a:pos x="T10" y="T11"/>
                  </a:cxn>
                </a:cxnLst>
                <a:rect l="T18" t="T19" r="T20" b="T21"/>
                <a:pathLst>
                  <a:path w="111" h="123">
                    <a:moveTo>
                      <a:pt x="111" y="59"/>
                    </a:moveTo>
                    <a:lnTo>
                      <a:pt x="27" y="0"/>
                    </a:lnTo>
                    <a:lnTo>
                      <a:pt x="0" y="78"/>
                    </a:lnTo>
                    <a:lnTo>
                      <a:pt x="85" y="123"/>
                    </a:lnTo>
                    <a:lnTo>
                      <a:pt x="111" y="115"/>
                    </a:lnTo>
                    <a:lnTo>
                      <a:pt x="111" y="59"/>
                    </a:lnTo>
                    <a:close/>
                  </a:path>
                </a:pathLst>
              </a:custGeom>
              <a:solidFill>
                <a:srgbClr val="330000"/>
              </a:solidFill>
              <a:ln w="9525">
                <a:noFill/>
                <a:round/>
                <a:headEnd/>
                <a:tailEnd/>
              </a:ln>
            </p:spPr>
            <p:txBody>
              <a:bodyPr/>
              <a:lstStyle/>
              <a:p>
                <a:endParaRPr lang="en-US" sz="1600"/>
              </a:p>
            </p:txBody>
          </p:sp>
          <p:sp>
            <p:nvSpPr>
              <p:cNvPr id="124" name="Freeform 125">
                <a:extLst>
                  <a:ext uri="{FF2B5EF4-FFF2-40B4-BE49-F238E27FC236}">
                    <a16:creationId xmlns:a16="http://schemas.microsoft.com/office/drawing/2014/main" id="{A3793161-C040-4F67-918A-5DCFAE71FFDB}"/>
                  </a:ext>
                </a:extLst>
              </p:cNvPr>
              <p:cNvSpPr>
                <a:spLocks/>
              </p:cNvSpPr>
              <p:nvPr/>
            </p:nvSpPr>
            <p:spPr bwMode="auto">
              <a:xfrm>
                <a:off x="1486" y="2024"/>
                <a:ext cx="37" cy="84"/>
              </a:xfrm>
              <a:custGeom>
                <a:avLst/>
                <a:gdLst>
                  <a:gd name="T0" fmla="*/ 14 w 75"/>
                  <a:gd name="T1" fmla="*/ 0 h 167"/>
                  <a:gd name="T2" fmla="*/ 12 w 75"/>
                  <a:gd name="T3" fmla="*/ 1 h 167"/>
                  <a:gd name="T4" fmla="*/ 10 w 75"/>
                  <a:gd name="T5" fmla="*/ 2 h 167"/>
                  <a:gd name="T6" fmla="*/ 8 w 75"/>
                  <a:gd name="T7" fmla="*/ 3 h 167"/>
                  <a:gd name="T8" fmla="*/ 7 w 75"/>
                  <a:gd name="T9" fmla="*/ 4 h 167"/>
                  <a:gd name="T10" fmla="*/ 0 w 75"/>
                  <a:gd name="T11" fmla="*/ 60 h 167"/>
                  <a:gd name="T12" fmla="*/ 1 w 75"/>
                  <a:gd name="T13" fmla="*/ 61 h 167"/>
                  <a:gd name="T14" fmla="*/ 3 w 75"/>
                  <a:gd name="T15" fmla="*/ 63 h 167"/>
                  <a:gd name="T16" fmla="*/ 7 w 75"/>
                  <a:gd name="T17" fmla="*/ 66 h 167"/>
                  <a:gd name="T18" fmla="*/ 12 w 75"/>
                  <a:gd name="T19" fmla="*/ 69 h 167"/>
                  <a:gd name="T20" fmla="*/ 18 w 75"/>
                  <a:gd name="T21" fmla="*/ 73 h 167"/>
                  <a:gd name="T22" fmla="*/ 25 w 75"/>
                  <a:gd name="T23" fmla="*/ 77 h 167"/>
                  <a:gd name="T24" fmla="*/ 31 w 75"/>
                  <a:gd name="T25" fmla="*/ 81 h 167"/>
                  <a:gd name="T26" fmla="*/ 37 w 75"/>
                  <a:gd name="T27" fmla="*/ 84 h 167"/>
                  <a:gd name="T28" fmla="*/ 31 w 75"/>
                  <a:gd name="T29" fmla="*/ 76 h 167"/>
                  <a:gd name="T30" fmla="*/ 26 w 75"/>
                  <a:gd name="T31" fmla="*/ 67 h 167"/>
                  <a:gd name="T32" fmla="*/ 22 w 75"/>
                  <a:gd name="T33" fmla="*/ 56 h 167"/>
                  <a:gd name="T34" fmla="*/ 19 w 75"/>
                  <a:gd name="T35" fmla="*/ 45 h 167"/>
                  <a:gd name="T36" fmla="*/ 16 w 75"/>
                  <a:gd name="T37" fmla="*/ 33 h 167"/>
                  <a:gd name="T38" fmla="*/ 15 w 75"/>
                  <a:gd name="T39" fmla="*/ 21 h 167"/>
                  <a:gd name="T40" fmla="*/ 14 w 75"/>
                  <a:gd name="T41" fmla="*/ 10 h 167"/>
                  <a:gd name="T42" fmla="*/ 14 w 75"/>
                  <a:gd name="T43" fmla="*/ 0 h 1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
                  <a:gd name="T67" fmla="*/ 0 h 167"/>
                  <a:gd name="T68" fmla="*/ 75 w 75"/>
                  <a:gd name="T69" fmla="*/ 167 h 16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 h="167">
                    <a:moveTo>
                      <a:pt x="28" y="0"/>
                    </a:moveTo>
                    <a:lnTo>
                      <a:pt x="25" y="1"/>
                    </a:lnTo>
                    <a:lnTo>
                      <a:pt x="21" y="3"/>
                    </a:lnTo>
                    <a:lnTo>
                      <a:pt x="17" y="5"/>
                    </a:lnTo>
                    <a:lnTo>
                      <a:pt x="14" y="8"/>
                    </a:lnTo>
                    <a:lnTo>
                      <a:pt x="0" y="120"/>
                    </a:lnTo>
                    <a:lnTo>
                      <a:pt x="2" y="122"/>
                    </a:lnTo>
                    <a:lnTo>
                      <a:pt x="7" y="126"/>
                    </a:lnTo>
                    <a:lnTo>
                      <a:pt x="15" y="131"/>
                    </a:lnTo>
                    <a:lnTo>
                      <a:pt x="25" y="138"/>
                    </a:lnTo>
                    <a:lnTo>
                      <a:pt x="37" y="146"/>
                    </a:lnTo>
                    <a:lnTo>
                      <a:pt x="50" y="154"/>
                    </a:lnTo>
                    <a:lnTo>
                      <a:pt x="62" y="161"/>
                    </a:lnTo>
                    <a:lnTo>
                      <a:pt x="75" y="167"/>
                    </a:lnTo>
                    <a:lnTo>
                      <a:pt x="62" y="152"/>
                    </a:lnTo>
                    <a:lnTo>
                      <a:pt x="52" y="133"/>
                    </a:lnTo>
                    <a:lnTo>
                      <a:pt x="44" y="112"/>
                    </a:lnTo>
                    <a:lnTo>
                      <a:pt x="38" y="89"/>
                    </a:lnTo>
                    <a:lnTo>
                      <a:pt x="33" y="65"/>
                    </a:lnTo>
                    <a:lnTo>
                      <a:pt x="30" y="42"/>
                    </a:lnTo>
                    <a:lnTo>
                      <a:pt x="29" y="19"/>
                    </a:lnTo>
                    <a:lnTo>
                      <a:pt x="28" y="0"/>
                    </a:lnTo>
                    <a:close/>
                  </a:path>
                </a:pathLst>
              </a:custGeom>
              <a:solidFill>
                <a:srgbClr val="330000"/>
              </a:solidFill>
              <a:ln w="9525">
                <a:noFill/>
                <a:round/>
                <a:headEnd/>
                <a:tailEnd/>
              </a:ln>
            </p:spPr>
            <p:txBody>
              <a:bodyPr/>
              <a:lstStyle/>
              <a:p>
                <a:endParaRPr lang="en-US" sz="1600"/>
              </a:p>
            </p:txBody>
          </p:sp>
          <p:sp>
            <p:nvSpPr>
              <p:cNvPr id="125" name="Freeform 126">
                <a:extLst>
                  <a:ext uri="{FF2B5EF4-FFF2-40B4-BE49-F238E27FC236}">
                    <a16:creationId xmlns:a16="http://schemas.microsoft.com/office/drawing/2014/main" id="{122ACF4E-0F09-4940-A406-7A4D6F43B923}"/>
                  </a:ext>
                </a:extLst>
              </p:cNvPr>
              <p:cNvSpPr>
                <a:spLocks/>
              </p:cNvSpPr>
              <p:nvPr/>
            </p:nvSpPr>
            <p:spPr bwMode="auto">
              <a:xfrm>
                <a:off x="1499" y="2023"/>
                <a:ext cx="41" cy="88"/>
              </a:xfrm>
              <a:custGeom>
                <a:avLst/>
                <a:gdLst>
                  <a:gd name="T0" fmla="*/ 32 w 81"/>
                  <a:gd name="T1" fmla="*/ 7 h 176"/>
                  <a:gd name="T2" fmla="*/ 31 w 81"/>
                  <a:gd name="T3" fmla="*/ 7 h 176"/>
                  <a:gd name="T4" fmla="*/ 29 w 81"/>
                  <a:gd name="T5" fmla="*/ 6 h 176"/>
                  <a:gd name="T6" fmla="*/ 25 w 81"/>
                  <a:gd name="T7" fmla="*/ 4 h 176"/>
                  <a:gd name="T8" fmla="*/ 21 w 81"/>
                  <a:gd name="T9" fmla="*/ 3 h 176"/>
                  <a:gd name="T10" fmla="*/ 16 w 81"/>
                  <a:gd name="T11" fmla="*/ 1 h 176"/>
                  <a:gd name="T12" fmla="*/ 10 w 81"/>
                  <a:gd name="T13" fmla="*/ 0 h 176"/>
                  <a:gd name="T14" fmla="*/ 5 w 81"/>
                  <a:gd name="T15" fmla="*/ 0 h 176"/>
                  <a:gd name="T16" fmla="*/ 0 w 81"/>
                  <a:gd name="T17" fmla="*/ 1 h 176"/>
                  <a:gd name="T18" fmla="*/ 1 w 81"/>
                  <a:gd name="T19" fmla="*/ 11 h 176"/>
                  <a:gd name="T20" fmla="*/ 1 w 81"/>
                  <a:gd name="T21" fmla="*/ 22 h 176"/>
                  <a:gd name="T22" fmla="*/ 3 w 81"/>
                  <a:gd name="T23" fmla="*/ 34 h 176"/>
                  <a:gd name="T24" fmla="*/ 5 w 81"/>
                  <a:gd name="T25" fmla="*/ 46 h 176"/>
                  <a:gd name="T26" fmla="*/ 8 w 81"/>
                  <a:gd name="T27" fmla="*/ 57 h 176"/>
                  <a:gd name="T28" fmla="*/ 12 w 81"/>
                  <a:gd name="T29" fmla="*/ 68 h 176"/>
                  <a:gd name="T30" fmla="*/ 17 w 81"/>
                  <a:gd name="T31" fmla="*/ 78 h 176"/>
                  <a:gd name="T32" fmla="*/ 24 w 81"/>
                  <a:gd name="T33" fmla="*/ 85 h 176"/>
                  <a:gd name="T34" fmla="*/ 27 w 81"/>
                  <a:gd name="T35" fmla="*/ 87 h 176"/>
                  <a:gd name="T36" fmla="*/ 29 w 81"/>
                  <a:gd name="T37" fmla="*/ 88 h 176"/>
                  <a:gd name="T38" fmla="*/ 32 w 81"/>
                  <a:gd name="T39" fmla="*/ 88 h 176"/>
                  <a:gd name="T40" fmla="*/ 35 w 81"/>
                  <a:gd name="T41" fmla="*/ 88 h 176"/>
                  <a:gd name="T42" fmla="*/ 37 w 81"/>
                  <a:gd name="T43" fmla="*/ 87 h 176"/>
                  <a:gd name="T44" fmla="*/ 39 w 81"/>
                  <a:gd name="T45" fmla="*/ 86 h 176"/>
                  <a:gd name="T46" fmla="*/ 40 w 81"/>
                  <a:gd name="T47" fmla="*/ 83 h 176"/>
                  <a:gd name="T48" fmla="*/ 41 w 81"/>
                  <a:gd name="T49" fmla="*/ 80 h 176"/>
                  <a:gd name="T50" fmla="*/ 41 w 81"/>
                  <a:gd name="T51" fmla="*/ 58 h 176"/>
                  <a:gd name="T52" fmla="*/ 38 w 81"/>
                  <a:gd name="T53" fmla="*/ 34 h 176"/>
                  <a:gd name="T54" fmla="*/ 34 w 81"/>
                  <a:gd name="T55" fmla="*/ 15 h 176"/>
                  <a:gd name="T56" fmla="*/ 32 w 81"/>
                  <a:gd name="T57" fmla="*/ 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1"/>
                  <a:gd name="T88" fmla="*/ 0 h 176"/>
                  <a:gd name="T89" fmla="*/ 81 w 81"/>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1" h="176">
                    <a:moveTo>
                      <a:pt x="63" y="15"/>
                    </a:moveTo>
                    <a:lnTo>
                      <a:pt x="62" y="14"/>
                    </a:lnTo>
                    <a:lnTo>
                      <a:pt x="57" y="12"/>
                    </a:lnTo>
                    <a:lnTo>
                      <a:pt x="49" y="8"/>
                    </a:lnTo>
                    <a:lnTo>
                      <a:pt x="41" y="5"/>
                    </a:lnTo>
                    <a:lnTo>
                      <a:pt x="31" y="3"/>
                    </a:lnTo>
                    <a:lnTo>
                      <a:pt x="20" y="0"/>
                    </a:lnTo>
                    <a:lnTo>
                      <a:pt x="10" y="0"/>
                    </a:lnTo>
                    <a:lnTo>
                      <a:pt x="0" y="3"/>
                    </a:lnTo>
                    <a:lnTo>
                      <a:pt x="1" y="22"/>
                    </a:lnTo>
                    <a:lnTo>
                      <a:pt x="2" y="45"/>
                    </a:lnTo>
                    <a:lnTo>
                      <a:pt x="5" y="68"/>
                    </a:lnTo>
                    <a:lnTo>
                      <a:pt x="10" y="92"/>
                    </a:lnTo>
                    <a:lnTo>
                      <a:pt x="16" y="115"/>
                    </a:lnTo>
                    <a:lnTo>
                      <a:pt x="24" y="136"/>
                    </a:lnTo>
                    <a:lnTo>
                      <a:pt x="34" y="155"/>
                    </a:lnTo>
                    <a:lnTo>
                      <a:pt x="47" y="170"/>
                    </a:lnTo>
                    <a:lnTo>
                      <a:pt x="53" y="173"/>
                    </a:lnTo>
                    <a:lnTo>
                      <a:pt x="58" y="175"/>
                    </a:lnTo>
                    <a:lnTo>
                      <a:pt x="64" y="176"/>
                    </a:lnTo>
                    <a:lnTo>
                      <a:pt x="69" y="175"/>
                    </a:lnTo>
                    <a:lnTo>
                      <a:pt x="73" y="174"/>
                    </a:lnTo>
                    <a:lnTo>
                      <a:pt x="77" y="171"/>
                    </a:lnTo>
                    <a:lnTo>
                      <a:pt x="80" y="166"/>
                    </a:lnTo>
                    <a:lnTo>
                      <a:pt x="81" y="160"/>
                    </a:lnTo>
                    <a:lnTo>
                      <a:pt x="81" y="117"/>
                    </a:lnTo>
                    <a:lnTo>
                      <a:pt x="75" y="68"/>
                    </a:lnTo>
                    <a:lnTo>
                      <a:pt x="67" y="30"/>
                    </a:lnTo>
                    <a:lnTo>
                      <a:pt x="63" y="15"/>
                    </a:lnTo>
                    <a:close/>
                  </a:path>
                </a:pathLst>
              </a:custGeom>
              <a:solidFill>
                <a:srgbClr val="660000"/>
              </a:solidFill>
              <a:ln w="9525">
                <a:noFill/>
                <a:round/>
                <a:headEnd/>
                <a:tailEnd/>
              </a:ln>
            </p:spPr>
            <p:txBody>
              <a:bodyPr/>
              <a:lstStyle/>
              <a:p>
                <a:endParaRPr lang="en-US" sz="1600"/>
              </a:p>
            </p:txBody>
          </p:sp>
          <p:sp>
            <p:nvSpPr>
              <p:cNvPr id="126" name="Freeform 127">
                <a:extLst>
                  <a:ext uri="{FF2B5EF4-FFF2-40B4-BE49-F238E27FC236}">
                    <a16:creationId xmlns:a16="http://schemas.microsoft.com/office/drawing/2014/main" id="{6DB3B861-E37A-47ED-9CB9-1AEA353E04F2}"/>
                  </a:ext>
                </a:extLst>
              </p:cNvPr>
              <p:cNvSpPr>
                <a:spLocks/>
              </p:cNvSpPr>
              <p:nvPr/>
            </p:nvSpPr>
            <p:spPr bwMode="auto">
              <a:xfrm>
                <a:off x="1528" y="2054"/>
                <a:ext cx="7" cy="28"/>
              </a:xfrm>
              <a:custGeom>
                <a:avLst/>
                <a:gdLst>
                  <a:gd name="T0" fmla="*/ 0 w 14"/>
                  <a:gd name="T1" fmla="*/ 0 h 56"/>
                  <a:gd name="T2" fmla="*/ 2 w 14"/>
                  <a:gd name="T3" fmla="*/ 4 h 56"/>
                  <a:gd name="T4" fmla="*/ 5 w 14"/>
                  <a:gd name="T5" fmla="*/ 13 h 56"/>
                  <a:gd name="T6" fmla="*/ 7 w 14"/>
                  <a:gd name="T7" fmla="*/ 22 h 56"/>
                  <a:gd name="T8" fmla="*/ 7 w 14"/>
                  <a:gd name="T9" fmla="*/ 27 h 56"/>
                  <a:gd name="T10" fmla="*/ 4 w 14"/>
                  <a:gd name="T11" fmla="*/ 28 h 56"/>
                  <a:gd name="T12" fmla="*/ 3 w 14"/>
                  <a:gd name="T13" fmla="*/ 28 h 56"/>
                  <a:gd name="T14" fmla="*/ 2 w 14"/>
                  <a:gd name="T15" fmla="*/ 28 h 56"/>
                  <a:gd name="T16" fmla="*/ 2 w 14"/>
                  <a:gd name="T17" fmla="*/ 27 h 56"/>
                  <a:gd name="T18" fmla="*/ 0 w 14"/>
                  <a:gd name="T19" fmla="*/ 0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56"/>
                  <a:gd name="T32" fmla="*/ 14 w 14"/>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56">
                    <a:moveTo>
                      <a:pt x="0" y="0"/>
                    </a:moveTo>
                    <a:lnTo>
                      <a:pt x="4" y="7"/>
                    </a:lnTo>
                    <a:lnTo>
                      <a:pt x="10" y="25"/>
                    </a:lnTo>
                    <a:lnTo>
                      <a:pt x="14" y="43"/>
                    </a:lnTo>
                    <a:lnTo>
                      <a:pt x="13" y="53"/>
                    </a:lnTo>
                    <a:lnTo>
                      <a:pt x="8" y="56"/>
                    </a:lnTo>
                    <a:lnTo>
                      <a:pt x="6" y="55"/>
                    </a:lnTo>
                    <a:lnTo>
                      <a:pt x="4" y="55"/>
                    </a:lnTo>
                    <a:lnTo>
                      <a:pt x="3" y="53"/>
                    </a:lnTo>
                    <a:lnTo>
                      <a:pt x="0" y="0"/>
                    </a:lnTo>
                    <a:close/>
                  </a:path>
                </a:pathLst>
              </a:custGeom>
              <a:solidFill>
                <a:srgbClr val="330000"/>
              </a:solidFill>
              <a:ln w="9525">
                <a:noFill/>
                <a:round/>
                <a:headEnd/>
                <a:tailEnd/>
              </a:ln>
            </p:spPr>
            <p:txBody>
              <a:bodyPr/>
              <a:lstStyle/>
              <a:p>
                <a:endParaRPr lang="en-US" sz="1600"/>
              </a:p>
            </p:txBody>
          </p:sp>
          <p:sp>
            <p:nvSpPr>
              <p:cNvPr id="127" name="Freeform 128">
                <a:extLst>
                  <a:ext uri="{FF2B5EF4-FFF2-40B4-BE49-F238E27FC236}">
                    <a16:creationId xmlns:a16="http://schemas.microsoft.com/office/drawing/2014/main" id="{6FAD4444-E307-4B94-BD5B-C2A2C0BBE6BA}"/>
                  </a:ext>
                </a:extLst>
              </p:cNvPr>
              <p:cNvSpPr>
                <a:spLocks/>
              </p:cNvSpPr>
              <p:nvPr/>
            </p:nvSpPr>
            <p:spPr bwMode="auto">
              <a:xfrm>
                <a:off x="1496" y="2020"/>
                <a:ext cx="32" cy="46"/>
              </a:xfrm>
              <a:custGeom>
                <a:avLst/>
                <a:gdLst>
                  <a:gd name="T0" fmla="*/ 31 w 63"/>
                  <a:gd name="T1" fmla="*/ 2 h 91"/>
                  <a:gd name="T2" fmla="*/ 30 w 63"/>
                  <a:gd name="T3" fmla="*/ 2 h 91"/>
                  <a:gd name="T4" fmla="*/ 27 w 63"/>
                  <a:gd name="T5" fmla="*/ 2 h 91"/>
                  <a:gd name="T6" fmla="*/ 24 w 63"/>
                  <a:gd name="T7" fmla="*/ 1 h 91"/>
                  <a:gd name="T8" fmla="*/ 19 w 63"/>
                  <a:gd name="T9" fmla="*/ 0 h 91"/>
                  <a:gd name="T10" fmla="*/ 14 w 63"/>
                  <a:gd name="T11" fmla="*/ 0 h 91"/>
                  <a:gd name="T12" fmla="*/ 9 w 63"/>
                  <a:gd name="T13" fmla="*/ 0 h 91"/>
                  <a:gd name="T14" fmla="*/ 5 w 63"/>
                  <a:gd name="T15" fmla="*/ 2 h 91"/>
                  <a:gd name="T16" fmla="*/ 2 w 63"/>
                  <a:gd name="T17" fmla="*/ 5 h 91"/>
                  <a:gd name="T18" fmla="*/ 0 w 63"/>
                  <a:gd name="T19" fmla="*/ 12 h 91"/>
                  <a:gd name="T20" fmla="*/ 2 w 63"/>
                  <a:gd name="T21" fmla="*/ 24 h 91"/>
                  <a:gd name="T22" fmla="*/ 5 w 63"/>
                  <a:gd name="T23" fmla="*/ 36 h 91"/>
                  <a:gd name="T24" fmla="*/ 7 w 63"/>
                  <a:gd name="T25" fmla="*/ 45 h 91"/>
                  <a:gd name="T26" fmla="*/ 9 w 63"/>
                  <a:gd name="T27" fmla="*/ 46 h 91"/>
                  <a:gd name="T28" fmla="*/ 9 w 63"/>
                  <a:gd name="T29" fmla="*/ 42 h 91"/>
                  <a:gd name="T30" fmla="*/ 7 w 63"/>
                  <a:gd name="T31" fmla="*/ 32 h 91"/>
                  <a:gd name="T32" fmla="*/ 6 w 63"/>
                  <a:gd name="T33" fmla="*/ 21 h 91"/>
                  <a:gd name="T34" fmla="*/ 6 w 63"/>
                  <a:gd name="T35" fmla="*/ 12 h 91"/>
                  <a:gd name="T36" fmla="*/ 8 w 63"/>
                  <a:gd name="T37" fmla="*/ 7 h 91"/>
                  <a:gd name="T38" fmla="*/ 11 w 63"/>
                  <a:gd name="T39" fmla="*/ 6 h 91"/>
                  <a:gd name="T40" fmla="*/ 15 w 63"/>
                  <a:gd name="T41" fmla="*/ 7 h 91"/>
                  <a:gd name="T42" fmla="*/ 19 w 63"/>
                  <a:gd name="T43" fmla="*/ 7 h 91"/>
                  <a:gd name="T44" fmla="*/ 23 w 63"/>
                  <a:gd name="T45" fmla="*/ 6 h 91"/>
                  <a:gd name="T46" fmla="*/ 25 w 63"/>
                  <a:gd name="T47" fmla="*/ 7 h 91"/>
                  <a:gd name="T48" fmla="*/ 26 w 63"/>
                  <a:gd name="T49" fmla="*/ 8 h 91"/>
                  <a:gd name="T50" fmla="*/ 28 w 63"/>
                  <a:gd name="T51" fmla="*/ 9 h 91"/>
                  <a:gd name="T52" fmla="*/ 31 w 63"/>
                  <a:gd name="T53" fmla="*/ 9 h 91"/>
                  <a:gd name="T54" fmla="*/ 32 w 63"/>
                  <a:gd name="T55" fmla="*/ 6 h 91"/>
                  <a:gd name="T56" fmla="*/ 31 w 63"/>
                  <a:gd name="T57" fmla="*/ 3 h 91"/>
                  <a:gd name="T58" fmla="*/ 31 w 63"/>
                  <a:gd name="T59" fmla="*/ 2 h 9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3"/>
                  <a:gd name="T91" fmla="*/ 0 h 91"/>
                  <a:gd name="T92" fmla="*/ 63 w 63"/>
                  <a:gd name="T93" fmla="*/ 91 h 9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3" h="91">
                    <a:moveTo>
                      <a:pt x="62" y="4"/>
                    </a:moveTo>
                    <a:lnTo>
                      <a:pt x="60" y="4"/>
                    </a:lnTo>
                    <a:lnTo>
                      <a:pt x="54" y="3"/>
                    </a:lnTo>
                    <a:lnTo>
                      <a:pt x="47" y="2"/>
                    </a:lnTo>
                    <a:lnTo>
                      <a:pt x="37" y="0"/>
                    </a:lnTo>
                    <a:lnTo>
                      <a:pt x="28" y="0"/>
                    </a:lnTo>
                    <a:lnTo>
                      <a:pt x="17" y="0"/>
                    </a:lnTo>
                    <a:lnTo>
                      <a:pt x="9" y="4"/>
                    </a:lnTo>
                    <a:lnTo>
                      <a:pt x="3" y="9"/>
                    </a:lnTo>
                    <a:lnTo>
                      <a:pt x="0" y="23"/>
                    </a:lnTo>
                    <a:lnTo>
                      <a:pt x="3" y="47"/>
                    </a:lnTo>
                    <a:lnTo>
                      <a:pt x="9" y="71"/>
                    </a:lnTo>
                    <a:lnTo>
                      <a:pt x="14" y="90"/>
                    </a:lnTo>
                    <a:lnTo>
                      <a:pt x="18" y="91"/>
                    </a:lnTo>
                    <a:lnTo>
                      <a:pt x="17" y="83"/>
                    </a:lnTo>
                    <a:lnTo>
                      <a:pt x="14" y="64"/>
                    </a:lnTo>
                    <a:lnTo>
                      <a:pt x="11" y="41"/>
                    </a:lnTo>
                    <a:lnTo>
                      <a:pt x="11" y="23"/>
                    </a:lnTo>
                    <a:lnTo>
                      <a:pt x="15" y="13"/>
                    </a:lnTo>
                    <a:lnTo>
                      <a:pt x="22" y="12"/>
                    </a:lnTo>
                    <a:lnTo>
                      <a:pt x="29" y="13"/>
                    </a:lnTo>
                    <a:lnTo>
                      <a:pt x="37" y="13"/>
                    </a:lnTo>
                    <a:lnTo>
                      <a:pt x="46" y="12"/>
                    </a:lnTo>
                    <a:lnTo>
                      <a:pt x="49" y="13"/>
                    </a:lnTo>
                    <a:lnTo>
                      <a:pt x="52" y="15"/>
                    </a:lnTo>
                    <a:lnTo>
                      <a:pt x="56" y="18"/>
                    </a:lnTo>
                    <a:lnTo>
                      <a:pt x="61" y="17"/>
                    </a:lnTo>
                    <a:lnTo>
                      <a:pt x="63" y="12"/>
                    </a:lnTo>
                    <a:lnTo>
                      <a:pt x="62" y="6"/>
                    </a:lnTo>
                    <a:lnTo>
                      <a:pt x="62" y="4"/>
                    </a:lnTo>
                    <a:close/>
                  </a:path>
                </a:pathLst>
              </a:custGeom>
              <a:solidFill>
                <a:srgbClr val="191919"/>
              </a:solidFill>
              <a:ln w="9525">
                <a:noFill/>
                <a:round/>
                <a:headEnd/>
                <a:tailEnd/>
              </a:ln>
            </p:spPr>
            <p:txBody>
              <a:bodyPr/>
              <a:lstStyle/>
              <a:p>
                <a:endParaRPr lang="en-US" sz="1600"/>
              </a:p>
            </p:txBody>
          </p:sp>
          <p:sp>
            <p:nvSpPr>
              <p:cNvPr id="128" name="Freeform 129">
                <a:extLst>
                  <a:ext uri="{FF2B5EF4-FFF2-40B4-BE49-F238E27FC236}">
                    <a16:creationId xmlns:a16="http://schemas.microsoft.com/office/drawing/2014/main" id="{43404098-5A29-4313-A010-1590642855B1}"/>
                  </a:ext>
                </a:extLst>
              </p:cNvPr>
              <p:cNvSpPr>
                <a:spLocks/>
              </p:cNvSpPr>
              <p:nvPr/>
            </p:nvSpPr>
            <p:spPr bwMode="auto">
              <a:xfrm>
                <a:off x="1486" y="2016"/>
                <a:ext cx="49" cy="51"/>
              </a:xfrm>
              <a:custGeom>
                <a:avLst/>
                <a:gdLst>
                  <a:gd name="T0" fmla="*/ 49 w 99"/>
                  <a:gd name="T1" fmla="*/ 12 h 104"/>
                  <a:gd name="T2" fmla="*/ 49 w 99"/>
                  <a:gd name="T3" fmla="*/ 8 h 104"/>
                  <a:gd name="T4" fmla="*/ 48 w 99"/>
                  <a:gd name="T5" fmla="*/ 5 h 104"/>
                  <a:gd name="T6" fmla="*/ 46 w 99"/>
                  <a:gd name="T7" fmla="*/ 4 h 104"/>
                  <a:gd name="T8" fmla="*/ 46 w 99"/>
                  <a:gd name="T9" fmla="*/ 3 h 104"/>
                  <a:gd name="T10" fmla="*/ 42 w 99"/>
                  <a:gd name="T11" fmla="*/ 3 h 104"/>
                  <a:gd name="T12" fmla="*/ 33 w 99"/>
                  <a:gd name="T13" fmla="*/ 0 h 104"/>
                  <a:gd name="T14" fmla="*/ 26 w 99"/>
                  <a:gd name="T15" fmla="*/ 0 h 104"/>
                  <a:gd name="T16" fmla="*/ 26 w 99"/>
                  <a:gd name="T17" fmla="*/ 0 h 104"/>
                  <a:gd name="T18" fmla="*/ 24 w 99"/>
                  <a:gd name="T19" fmla="*/ 0 h 104"/>
                  <a:gd name="T20" fmla="*/ 22 w 99"/>
                  <a:gd name="T21" fmla="*/ 0 h 104"/>
                  <a:gd name="T22" fmla="*/ 19 w 99"/>
                  <a:gd name="T23" fmla="*/ 0 h 104"/>
                  <a:gd name="T24" fmla="*/ 16 w 99"/>
                  <a:gd name="T25" fmla="*/ 0 h 104"/>
                  <a:gd name="T26" fmla="*/ 12 w 99"/>
                  <a:gd name="T27" fmla="*/ 2 h 104"/>
                  <a:gd name="T28" fmla="*/ 9 w 99"/>
                  <a:gd name="T29" fmla="*/ 3 h 104"/>
                  <a:gd name="T30" fmla="*/ 6 w 99"/>
                  <a:gd name="T31" fmla="*/ 5 h 104"/>
                  <a:gd name="T32" fmla="*/ 2 w 99"/>
                  <a:gd name="T33" fmla="*/ 14 h 104"/>
                  <a:gd name="T34" fmla="*/ 0 w 99"/>
                  <a:gd name="T35" fmla="*/ 27 h 104"/>
                  <a:gd name="T36" fmla="*/ 0 w 99"/>
                  <a:gd name="T37" fmla="*/ 41 h 104"/>
                  <a:gd name="T38" fmla="*/ 2 w 99"/>
                  <a:gd name="T39" fmla="*/ 51 h 104"/>
                  <a:gd name="T40" fmla="*/ 2 w 99"/>
                  <a:gd name="T41" fmla="*/ 49 h 104"/>
                  <a:gd name="T42" fmla="*/ 3 w 99"/>
                  <a:gd name="T43" fmla="*/ 45 h 104"/>
                  <a:gd name="T44" fmla="*/ 4 w 99"/>
                  <a:gd name="T45" fmla="*/ 42 h 104"/>
                  <a:gd name="T46" fmla="*/ 8 w 99"/>
                  <a:gd name="T47" fmla="*/ 40 h 104"/>
                  <a:gd name="T48" fmla="*/ 11 w 99"/>
                  <a:gd name="T49" fmla="*/ 41 h 104"/>
                  <a:gd name="T50" fmla="*/ 13 w 99"/>
                  <a:gd name="T51" fmla="*/ 44 h 104"/>
                  <a:gd name="T52" fmla="*/ 14 w 99"/>
                  <a:gd name="T53" fmla="*/ 47 h 104"/>
                  <a:gd name="T54" fmla="*/ 14 w 99"/>
                  <a:gd name="T55" fmla="*/ 48 h 104"/>
                  <a:gd name="T56" fmla="*/ 18 w 99"/>
                  <a:gd name="T57" fmla="*/ 49 h 104"/>
                  <a:gd name="T58" fmla="*/ 16 w 99"/>
                  <a:gd name="T59" fmla="*/ 39 h 104"/>
                  <a:gd name="T60" fmla="*/ 14 w 99"/>
                  <a:gd name="T61" fmla="*/ 27 h 104"/>
                  <a:gd name="T62" fmla="*/ 14 w 99"/>
                  <a:gd name="T63" fmla="*/ 15 h 104"/>
                  <a:gd name="T64" fmla="*/ 16 w 99"/>
                  <a:gd name="T65" fmla="*/ 8 h 104"/>
                  <a:gd name="T66" fmla="*/ 18 w 99"/>
                  <a:gd name="T67" fmla="*/ 7 h 104"/>
                  <a:gd name="T68" fmla="*/ 19 w 99"/>
                  <a:gd name="T69" fmla="*/ 6 h 104"/>
                  <a:gd name="T70" fmla="*/ 22 w 99"/>
                  <a:gd name="T71" fmla="*/ 7 h 104"/>
                  <a:gd name="T72" fmla="*/ 25 w 99"/>
                  <a:gd name="T73" fmla="*/ 8 h 104"/>
                  <a:gd name="T74" fmla="*/ 28 w 99"/>
                  <a:gd name="T75" fmla="*/ 9 h 104"/>
                  <a:gd name="T76" fmla="*/ 31 w 99"/>
                  <a:gd name="T77" fmla="*/ 9 h 104"/>
                  <a:gd name="T78" fmla="*/ 34 w 99"/>
                  <a:gd name="T79" fmla="*/ 9 h 104"/>
                  <a:gd name="T80" fmla="*/ 36 w 99"/>
                  <a:gd name="T81" fmla="*/ 7 h 104"/>
                  <a:gd name="T82" fmla="*/ 38 w 99"/>
                  <a:gd name="T83" fmla="*/ 6 h 104"/>
                  <a:gd name="T84" fmla="*/ 40 w 99"/>
                  <a:gd name="T85" fmla="*/ 8 h 104"/>
                  <a:gd name="T86" fmla="*/ 41 w 99"/>
                  <a:gd name="T87" fmla="*/ 11 h 104"/>
                  <a:gd name="T88" fmla="*/ 41 w 99"/>
                  <a:gd name="T89" fmla="*/ 12 h 104"/>
                  <a:gd name="T90" fmla="*/ 42 w 99"/>
                  <a:gd name="T91" fmla="*/ 13 h 104"/>
                  <a:gd name="T92" fmla="*/ 45 w 99"/>
                  <a:gd name="T93" fmla="*/ 14 h 104"/>
                  <a:gd name="T94" fmla="*/ 48 w 99"/>
                  <a:gd name="T95" fmla="*/ 15 h 104"/>
                  <a:gd name="T96" fmla="*/ 49 w 99"/>
                  <a:gd name="T97" fmla="*/ 12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9"/>
                  <a:gd name="T148" fmla="*/ 0 h 104"/>
                  <a:gd name="T149" fmla="*/ 99 w 99"/>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9" h="104">
                    <a:moveTo>
                      <a:pt x="99" y="24"/>
                    </a:moveTo>
                    <a:lnTo>
                      <a:pt x="98" y="16"/>
                    </a:lnTo>
                    <a:lnTo>
                      <a:pt x="96" y="11"/>
                    </a:lnTo>
                    <a:lnTo>
                      <a:pt x="93" y="8"/>
                    </a:lnTo>
                    <a:lnTo>
                      <a:pt x="92" y="7"/>
                    </a:lnTo>
                    <a:lnTo>
                      <a:pt x="84" y="6"/>
                    </a:lnTo>
                    <a:lnTo>
                      <a:pt x="66" y="0"/>
                    </a:lnTo>
                    <a:lnTo>
                      <a:pt x="53" y="1"/>
                    </a:lnTo>
                    <a:lnTo>
                      <a:pt x="52" y="1"/>
                    </a:lnTo>
                    <a:lnTo>
                      <a:pt x="48" y="1"/>
                    </a:lnTo>
                    <a:lnTo>
                      <a:pt x="44" y="0"/>
                    </a:lnTo>
                    <a:lnTo>
                      <a:pt x="38" y="0"/>
                    </a:lnTo>
                    <a:lnTo>
                      <a:pt x="32" y="1"/>
                    </a:lnTo>
                    <a:lnTo>
                      <a:pt x="25" y="4"/>
                    </a:lnTo>
                    <a:lnTo>
                      <a:pt x="18" y="6"/>
                    </a:lnTo>
                    <a:lnTo>
                      <a:pt x="12" y="11"/>
                    </a:lnTo>
                    <a:lnTo>
                      <a:pt x="4" y="29"/>
                    </a:lnTo>
                    <a:lnTo>
                      <a:pt x="0" y="56"/>
                    </a:lnTo>
                    <a:lnTo>
                      <a:pt x="1" y="84"/>
                    </a:lnTo>
                    <a:lnTo>
                      <a:pt x="5" y="104"/>
                    </a:lnTo>
                    <a:lnTo>
                      <a:pt x="5" y="100"/>
                    </a:lnTo>
                    <a:lnTo>
                      <a:pt x="6" y="92"/>
                    </a:lnTo>
                    <a:lnTo>
                      <a:pt x="9" y="85"/>
                    </a:lnTo>
                    <a:lnTo>
                      <a:pt x="16" y="81"/>
                    </a:lnTo>
                    <a:lnTo>
                      <a:pt x="23" y="83"/>
                    </a:lnTo>
                    <a:lnTo>
                      <a:pt x="27" y="89"/>
                    </a:lnTo>
                    <a:lnTo>
                      <a:pt x="28" y="95"/>
                    </a:lnTo>
                    <a:lnTo>
                      <a:pt x="28" y="97"/>
                    </a:lnTo>
                    <a:lnTo>
                      <a:pt x="36" y="99"/>
                    </a:lnTo>
                    <a:lnTo>
                      <a:pt x="32" y="80"/>
                    </a:lnTo>
                    <a:lnTo>
                      <a:pt x="29" y="56"/>
                    </a:lnTo>
                    <a:lnTo>
                      <a:pt x="29" y="31"/>
                    </a:lnTo>
                    <a:lnTo>
                      <a:pt x="32" y="16"/>
                    </a:lnTo>
                    <a:lnTo>
                      <a:pt x="36" y="14"/>
                    </a:lnTo>
                    <a:lnTo>
                      <a:pt x="39" y="13"/>
                    </a:lnTo>
                    <a:lnTo>
                      <a:pt x="45" y="14"/>
                    </a:lnTo>
                    <a:lnTo>
                      <a:pt x="51" y="16"/>
                    </a:lnTo>
                    <a:lnTo>
                      <a:pt x="57" y="18"/>
                    </a:lnTo>
                    <a:lnTo>
                      <a:pt x="62" y="19"/>
                    </a:lnTo>
                    <a:lnTo>
                      <a:pt x="68" y="18"/>
                    </a:lnTo>
                    <a:lnTo>
                      <a:pt x="73" y="14"/>
                    </a:lnTo>
                    <a:lnTo>
                      <a:pt x="77" y="13"/>
                    </a:lnTo>
                    <a:lnTo>
                      <a:pt x="80" y="16"/>
                    </a:lnTo>
                    <a:lnTo>
                      <a:pt x="82" y="22"/>
                    </a:lnTo>
                    <a:lnTo>
                      <a:pt x="83" y="24"/>
                    </a:lnTo>
                    <a:lnTo>
                      <a:pt x="85" y="27"/>
                    </a:lnTo>
                    <a:lnTo>
                      <a:pt x="91" y="29"/>
                    </a:lnTo>
                    <a:lnTo>
                      <a:pt x="96" y="30"/>
                    </a:lnTo>
                    <a:lnTo>
                      <a:pt x="99" y="24"/>
                    </a:lnTo>
                    <a:close/>
                  </a:path>
                </a:pathLst>
              </a:custGeom>
              <a:solidFill>
                <a:srgbClr val="000000"/>
              </a:solidFill>
              <a:ln w="9525">
                <a:noFill/>
                <a:round/>
                <a:headEnd/>
                <a:tailEnd/>
              </a:ln>
            </p:spPr>
            <p:txBody>
              <a:bodyPr/>
              <a:lstStyle/>
              <a:p>
                <a:endParaRPr lang="en-US" sz="1600"/>
              </a:p>
            </p:txBody>
          </p:sp>
          <p:sp>
            <p:nvSpPr>
              <p:cNvPr id="129" name="Freeform 130">
                <a:extLst>
                  <a:ext uri="{FF2B5EF4-FFF2-40B4-BE49-F238E27FC236}">
                    <a16:creationId xmlns:a16="http://schemas.microsoft.com/office/drawing/2014/main" id="{08AD8144-DF10-4286-9F7A-A809F1D26D95}"/>
                  </a:ext>
                </a:extLst>
              </p:cNvPr>
              <p:cNvSpPr>
                <a:spLocks/>
              </p:cNvSpPr>
              <p:nvPr/>
            </p:nvSpPr>
            <p:spPr bwMode="auto">
              <a:xfrm>
                <a:off x="1456" y="2110"/>
                <a:ext cx="82" cy="88"/>
              </a:xfrm>
              <a:custGeom>
                <a:avLst/>
                <a:gdLst>
                  <a:gd name="T0" fmla="*/ 76 w 165"/>
                  <a:gd name="T1" fmla="*/ 19 h 177"/>
                  <a:gd name="T2" fmla="*/ 65 w 165"/>
                  <a:gd name="T3" fmla="*/ 38 h 177"/>
                  <a:gd name="T4" fmla="*/ 17 w 165"/>
                  <a:gd name="T5" fmla="*/ 0 h 177"/>
                  <a:gd name="T6" fmla="*/ 0 w 165"/>
                  <a:gd name="T7" fmla="*/ 25 h 177"/>
                  <a:gd name="T8" fmla="*/ 68 w 165"/>
                  <a:gd name="T9" fmla="*/ 88 h 177"/>
                  <a:gd name="T10" fmla="*/ 74 w 165"/>
                  <a:gd name="T11" fmla="*/ 68 h 177"/>
                  <a:gd name="T12" fmla="*/ 79 w 165"/>
                  <a:gd name="T13" fmla="*/ 51 h 177"/>
                  <a:gd name="T14" fmla="*/ 81 w 165"/>
                  <a:gd name="T15" fmla="*/ 39 h 177"/>
                  <a:gd name="T16" fmla="*/ 82 w 165"/>
                  <a:gd name="T17" fmla="*/ 34 h 177"/>
                  <a:gd name="T18" fmla="*/ 76 w 165"/>
                  <a:gd name="T19" fmla="*/ 19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5"/>
                  <a:gd name="T31" fmla="*/ 0 h 177"/>
                  <a:gd name="T32" fmla="*/ 165 w 165"/>
                  <a:gd name="T33" fmla="*/ 177 h 1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5" h="177">
                    <a:moveTo>
                      <a:pt x="152" y="38"/>
                    </a:moveTo>
                    <a:lnTo>
                      <a:pt x="131" y="76"/>
                    </a:lnTo>
                    <a:lnTo>
                      <a:pt x="35" y="0"/>
                    </a:lnTo>
                    <a:lnTo>
                      <a:pt x="0" y="50"/>
                    </a:lnTo>
                    <a:lnTo>
                      <a:pt x="137" y="177"/>
                    </a:lnTo>
                    <a:lnTo>
                      <a:pt x="149" y="137"/>
                    </a:lnTo>
                    <a:lnTo>
                      <a:pt x="158" y="103"/>
                    </a:lnTo>
                    <a:lnTo>
                      <a:pt x="163" y="78"/>
                    </a:lnTo>
                    <a:lnTo>
                      <a:pt x="165" y="69"/>
                    </a:lnTo>
                    <a:lnTo>
                      <a:pt x="152" y="38"/>
                    </a:lnTo>
                    <a:close/>
                  </a:path>
                </a:pathLst>
              </a:custGeom>
              <a:solidFill>
                <a:srgbClr val="FFFFFF"/>
              </a:solidFill>
              <a:ln w="9525">
                <a:noFill/>
                <a:round/>
                <a:headEnd/>
                <a:tailEnd/>
              </a:ln>
            </p:spPr>
            <p:txBody>
              <a:bodyPr/>
              <a:lstStyle/>
              <a:p>
                <a:endParaRPr lang="en-US" sz="1600"/>
              </a:p>
            </p:txBody>
          </p:sp>
          <p:sp>
            <p:nvSpPr>
              <p:cNvPr id="130" name="Freeform 131">
                <a:extLst>
                  <a:ext uri="{FF2B5EF4-FFF2-40B4-BE49-F238E27FC236}">
                    <a16:creationId xmlns:a16="http://schemas.microsoft.com/office/drawing/2014/main" id="{E07CC974-50B5-4D6E-85EA-47DC56907B52}"/>
                  </a:ext>
                </a:extLst>
              </p:cNvPr>
              <p:cNvSpPr>
                <a:spLocks/>
              </p:cNvSpPr>
              <p:nvPr/>
            </p:nvSpPr>
            <p:spPr bwMode="auto">
              <a:xfrm>
                <a:off x="1507" y="2152"/>
                <a:ext cx="23" cy="46"/>
              </a:xfrm>
              <a:custGeom>
                <a:avLst/>
                <a:gdLst>
                  <a:gd name="T0" fmla="*/ 19 w 46"/>
                  <a:gd name="T1" fmla="*/ 17 h 92"/>
                  <a:gd name="T2" fmla="*/ 19 w 46"/>
                  <a:gd name="T3" fmla="*/ 15 h 92"/>
                  <a:gd name="T4" fmla="*/ 20 w 46"/>
                  <a:gd name="T5" fmla="*/ 14 h 92"/>
                  <a:gd name="T6" fmla="*/ 21 w 46"/>
                  <a:gd name="T7" fmla="*/ 13 h 92"/>
                  <a:gd name="T8" fmla="*/ 21 w 46"/>
                  <a:gd name="T9" fmla="*/ 11 h 92"/>
                  <a:gd name="T10" fmla="*/ 13 w 46"/>
                  <a:gd name="T11" fmla="*/ 0 h 92"/>
                  <a:gd name="T12" fmla="*/ 8 w 46"/>
                  <a:gd name="T13" fmla="*/ 10 h 92"/>
                  <a:gd name="T14" fmla="*/ 8 w 46"/>
                  <a:gd name="T15" fmla="*/ 11 h 92"/>
                  <a:gd name="T16" fmla="*/ 9 w 46"/>
                  <a:gd name="T17" fmla="*/ 11 h 92"/>
                  <a:gd name="T18" fmla="*/ 10 w 46"/>
                  <a:gd name="T19" fmla="*/ 13 h 92"/>
                  <a:gd name="T20" fmla="*/ 11 w 46"/>
                  <a:gd name="T21" fmla="*/ 14 h 92"/>
                  <a:gd name="T22" fmla="*/ 0 w 46"/>
                  <a:gd name="T23" fmla="*/ 31 h 92"/>
                  <a:gd name="T24" fmla="*/ 17 w 46"/>
                  <a:gd name="T25" fmla="*/ 46 h 92"/>
                  <a:gd name="T26" fmla="*/ 23 w 46"/>
                  <a:gd name="T27" fmla="*/ 28 h 92"/>
                  <a:gd name="T28" fmla="*/ 19 w 46"/>
                  <a:gd name="T29" fmla="*/ 17 h 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92"/>
                  <a:gd name="T47" fmla="*/ 46 w 46"/>
                  <a:gd name="T48" fmla="*/ 92 h 9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92">
                    <a:moveTo>
                      <a:pt x="37" y="33"/>
                    </a:moveTo>
                    <a:lnTo>
                      <a:pt x="38" y="30"/>
                    </a:lnTo>
                    <a:lnTo>
                      <a:pt x="40" y="28"/>
                    </a:lnTo>
                    <a:lnTo>
                      <a:pt x="41" y="26"/>
                    </a:lnTo>
                    <a:lnTo>
                      <a:pt x="42" y="22"/>
                    </a:lnTo>
                    <a:lnTo>
                      <a:pt x="27" y="0"/>
                    </a:lnTo>
                    <a:lnTo>
                      <a:pt x="16" y="20"/>
                    </a:lnTo>
                    <a:lnTo>
                      <a:pt x="16" y="21"/>
                    </a:lnTo>
                    <a:lnTo>
                      <a:pt x="17" y="22"/>
                    </a:lnTo>
                    <a:lnTo>
                      <a:pt x="19" y="26"/>
                    </a:lnTo>
                    <a:lnTo>
                      <a:pt x="21" y="29"/>
                    </a:lnTo>
                    <a:lnTo>
                      <a:pt x="0" y="62"/>
                    </a:lnTo>
                    <a:lnTo>
                      <a:pt x="33" y="92"/>
                    </a:lnTo>
                    <a:lnTo>
                      <a:pt x="46" y="56"/>
                    </a:lnTo>
                    <a:lnTo>
                      <a:pt x="37" y="33"/>
                    </a:lnTo>
                    <a:close/>
                  </a:path>
                </a:pathLst>
              </a:custGeom>
              <a:solidFill>
                <a:srgbClr val="7F0000"/>
              </a:solidFill>
              <a:ln w="9525">
                <a:noFill/>
                <a:round/>
                <a:headEnd/>
                <a:tailEnd/>
              </a:ln>
            </p:spPr>
            <p:txBody>
              <a:bodyPr/>
              <a:lstStyle/>
              <a:p>
                <a:endParaRPr lang="en-US" sz="1600"/>
              </a:p>
            </p:txBody>
          </p:sp>
          <p:sp>
            <p:nvSpPr>
              <p:cNvPr id="131" name="Freeform 132">
                <a:extLst>
                  <a:ext uri="{FF2B5EF4-FFF2-40B4-BE49-F238E27FC236}">
                    <a16:creationId xmlns:a16="http://schemas.microsoft.com/office/drawing/2014/main" id="{C23C2FEC-8EC4-4C27-8912-6CAD7B63A0C2}"/>
                  </a:ext>
                </a:extLst>
              </p:cNvPr>
              <p:cNvSpPr>
                <a:spLocks/>
              </p:cNvSpPr>
              <p:nvPr/>
            </p:nvSpPr>
            <p:spPr bwMode="auto">
              <a:xfrm>
                <a:off x="1809" y="1970"/>
                <a:ext cx="19" cy="20"/>
              </a:xfrm>
              <a:custGeom>
                <a:avLst/>
                <a:gdLst>
                  <a:gd name="T0" fmla="*/ 19 w 40"/>
                  <a:gd name="T1" fmla="*/ 7 h 39"/>
                  <a:gd name="T2" fmla="*/ 15 w 40"/>
                  <a:gd name="T3" fmla="*/ 12 h 39"/>
                  <a:gd name="T4" fmla="*/ 17 w 40"/>
                  <a:gd name="T5" fmla="*/ 19 h 39"/>
                  <a:gd name="T6" fmla="*/ 10 w 40"/>
                  <a:gd name="T7" fmla="*/ 16 h 39"/>
                  <a:gd name="T8" fmla="*/ 5 w 40"/>
                  <a:gd name="T9" fmla="*/ 20 h 39"/>
                  <a:gd name="T10" fmla="*/ 5 w 40"/>
                  <a:gd name="T11" fmla="*/ 13 h 39"/>
                  <a:gd name="T12" fmla="*/ 0 w 40"/>
                  <a:gd name="T13" fmla="*/ 9 h 39"/>
                  <a:gd name="T14" fmla="*/ 7 w 40"/>
                  <a:gd name="T15" fmla="*/ 7 h 39"/>
                  <a:gd name="T16" fmla="*/ 9 w 40"/>
                  <a:gd name="T17" fmla="*/ 0 h 39"/>
                  <a:gd name="T18" fmla="*/ 12 w 40"/>
                  <a:gd name="T19" fmla="*/ 7 h 39"/>
                  <a:gd name="T20" fmla="*/ 19 w 40"/>
                  <a:gd name="T21" fmla="*/ 7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39"/>
                  <a:gd name="T35" fmla="*/ 40 w 40"/>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39">
                    <a:moveTo>
                      <a:pt x="40" y="13"/>
                    </a:moveTo>
                    <a:lnTo>
                      <a:pt x="31" y="23"/>
                    </a:lnTo>
                    <a:lnTo>
                      <a:pt x="35" y="37"/>
                    </a:lnTo>
                    <a:lnTo>
                      <a:pt x="22" y="31"/>
                    </a:lnTo>
                    <a:lnTo>
                      <a:pt x="11" y="39"/>
                    </a:lnTo>
                    <a:lnTo>
                      <a:pt x="11" y="26"/>
                    </a:lnTo>
                    <a:lnTo>
                      <a:pt x="0" y="18"/>
                    </a:lnTo>
                    <a:lnTo>
                      <a:pt x="14" y="14"/>
                    </a:lnTo>
                    <a:lnTo>
                      <a:pt x="19" y="0"/>
                    </a:lnTo>
                    <a:lnTo>
                      <a:pt x="26" y="13"/>
                    </a:lnTo>
                    <a:lnTo>
                      <a:pt x="40" y="13"/>
                    </a:lnTo>
                    <a:close/>
                  </a:path>
                </a:pathLst>
              </a:custGeom>
              <a:solidFill>
                <a:srgbClr val="FFFFFF"/>
              </a:solidFill>
              <a:ln w="9525">
                <a:noFill/>
                <a:round/>
                <a:headEnd/>
                <a:tailEnd/>
              </a:ln>
            </p:spPr>
            <p:txBody>
              <a:bodyPr/>
              <a:lstStyle/>
              <a:p>
                <a:endParaRPr lang="en-US" sz="1600"/>
              </a:p>
            </p:txBody>
          </p:sp>
          <p:sp>
            <p:nvSpPr>
              <p:cNvPr id="132" name="Freeform 133">
                <a:extLst>
                  <a:ext uri="{FF2B5EF4-FFF2-40B4-BE49-F238E27FC236}">
                    <a16:creationId xmlns:a16="http://schemas.microsoft.com/office/drawing/2014/main" id="{C362865D-8037-449B-88F1-6DE15112C45D}"/>
                  </a:ext>
                </a:extLst>
              </p:cNvPr>
              <p:cNvSpPr>
                <a:spLocks/>
              </p:cNvSpPr>
              <p:nvPr/>
            </p:nvSpPr>
            <p:spPr bwMode="auto">
              <a:xfrm>
                <a:off x="1704" y="1998"/>
                <a:ext cx="16" cy="15"/>
              </a:xfrm>
              <a:custGeom>
                <a:avLst/>
                <a:gdLst>
                  <a:gd name="T0" fmla="*/ 16 w 31"/>
                  <a:gd name="T1" fmla="*/ 6 h 31"/>
                  <a:gd name="T2" fmla="*/ 11 w 31"/>
                  <a:gd name="T3" fmla="*/ 9 h 31"/>
                  <a:gd name="T4" fmla="*/ 11 w 31"/>
                  <a:gd name="T5" fmla="*/ 15 h 31"/>
                  <a:gd name="T6" fmla="*/ 7 w 31"/>
                  <a:gd name="T7" fmla="*/ 12 h 31"/>
                  <a:gd name="T8" fmla="*/ 1 w 31"/>
                  <a:gd name="T9" fmla="*/ 13 h 31"/>
                  <a:gd name="T10" fmla="*/ 3 w 31"/>
                  <a:gd name="T11" fmla="*/ 8 h 31"/>
                  <a:gd name="T12" fmla="*/ 0 w 31"/>
                  <a:gd name="T13" fmla="*/ 3 h 31"/>
                  <a:gd name="T14" fmla="*/ 5 w 31"/>
                  <a:gd name="T15" fmla="*/ 4 h 31"/>
                  <a:gd name="T16" fmla="*/ 9 w 31"/>
                  <a:gd name="T17" fmla="*/ 0 h 31"/>
                  <a:gd name="T18" fmla="*/ 11 w 31"/>
                  <a:gd name="T19" fmla="*/ 5 h 31"/>
                  <a:gd name="T20" fmla="*/ 16 w 31"/>
                  <a:gd name="T21" fmla="*/ 6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1"/>
                  <a:gd name="T35" fmla="*/ 31 w 31"/>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1">
                    <a:moveTo>
                      <a:pt x="31" y="13"/>
                    </a:moveTo>
                    <a:lnTo>
                      <a:pt x="21" y="19"/>
                    </a:lnTo>
                    <a:lnTo>
                      <a:pt x="21" y="31"/>
                    </a:lnTo>
                    <a:lnTo>
                      <a:pt x="13" y="24"/>
                    </a:lnTo>
                    <a:lnTo>
                      <a:pt x="1" y="26"/>
                    </a:lnTo>
                    <a:lnTo>
                      <a:pt x="6" y="16"/>
                    </a:lnTo>
                    <a:lnTo>
                      <a:pt x="0" y="6"/>
                    </a:lnTo>
                    <a:lnTo>
                      <a:pt x="10" y="8"/>
                    </a:lnTo>
                    <a:lnTo>
                      <a:pt x="17" y="0"/>
                    </a:lnTo>
                    <a:lnTo>
                      <a:pt x="21" y="10"/>
                    </a:lnTo>
                    <a:lnTo>
                      <a:pt x="31" y="13"/>
                    </a:lnTo>
                    <a:close/>
                  </a:path>
                </a:pathLst>
              </a:custGeom>
              <a:solidFill>
                <a:srgbClr val="FFFFFF"/>
              </a:solidFill>
              <a:ln w="9525">
                <a:noFill/>
                <a:round/>
                <a:headEnd/>
                <a:tailEnd/>
              </a:ln>
            </p:spPr>
            <p:txBody>
              <a:bodyPr/>
              <a:lstStyle/>
              <a:p>
                <a:endParaRPr lang="en-US" sz="1600"/>
              </a:p>
            </p:txBody>
          </p:sp>
          <p:sp>
            <p:nvSpPr>
              <p:cNvPr id="133" name="Freeform 134">
                <a:extLst>
                  <a:ext uri="{FF2B5EF4-FFF2-40B4-BE49-F238E27FC236}">
                    <a16:creationId xmlns:a16="http://schemas.microsoft.com/office/drawing/2014/main" id="{91660AFD-BA1A-4D10-9492-F0D8AE95F2C4}"/>
                  </a:ext>
                </a:extLst>
              </p:cNvPr>
              <p:cNvSpPr>
                <a:spLocks/>
              </p:cNvSpPr>
              <p:nvPr/>
            </p:nvSpPr>
            <p:spPr bwMode="auto">
              <a:xfrm>
                <a:off x="1901" y="2057"/>
                <a:ext cx="16" cy="16"/>
              </a:xfrm>
              <a:custGeom>
                <a:avLst/>
                <a:gdLst>
                  <a:gd name="T0" fmla="*/ 16 w 31"/>
                  <a:gd name="T1" fmla="*/ 3 h 32"/>
                  <a:gd name="T2" fmla="*/ 13 w 31"/>
                  <a:gd name="T3" fmla="*/ 8 h 32"/>
                  <a:gd name="T4" fmla="*/ 15 w 31"/>
                  <a:gd name="T5" fmla="*/ 14 h 32"/>
                  <a:gd name="T6" fmla="*/ 10 w 31"/>
                  <a:gd name="T7" fmla="*/ 12 h 32"/>
                  <a:gd name="T8" fmla="*/ 6 w 31"/>
                  <a:gd name="T9" fmla="*/ 16 h 32"/>
                  <a:gd name="T10" fmla="*/ 5 w 31"/>
                  <a:gd name="T11" fmla="*/ 10 h 32"/>
                  <a:gd name="T12" fmla="*/ 0 w 31"/>
                  <a:gd name="T13" fmla="*/ 8 h 32"/>
                  <a:gd name="T14" fmla="*/ 5 w 31"/>
                  <a:gd name="T15" fmla="*/ 6 h 32"/>
                  <a:gd name="T16" fmla="*/ 7 w 31"/>
                  <a:gd name="T17" fmla="*/ 0 h 32"/>
                  <a:gd name="T18" fmla="*/ 10 w 31"/>
                  <a:gd name="T19" fmla="*/ 4 h 32"/>
                  <a:gd name="T20" fmla="*/ 16 w 31"/>
                  <a:gd name="T21" fmla="*/ 3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2"/>
                  <a:gd name="T35" fmla="*/ 31 w 3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2">
                    <a:moveTo>
                      <a:pt x="31" y="7"/>
                    </a:moveTo>
                    <a:lnTo>
                      <a:pt x="25" y="17"/>
                    </a:lnTo>
                    <a:lnTo>
                      <a:pt x="30" y="28"/>
                    </a:lnTo>
                    <a:lnTo>
                      <a:pt x="19" y="24"/>
                    </a:lnTo>
                    <a:lnTo>
                      <a:pt x="11" y="32"/>
                    </a:lnTo>
                    <a:lnTo>
                      <a:pt x="10" y="21"/>
                    </a:lnTo>
                    <a:lnTo>
                      <a:pt x="0" y="16"/>
                    </a:lnTo>
                    <a:lnTo>
                      <a:pt x="10" y="12"/>
                    </a:lnTo>
                    <a:lnTo>
                      <a:pt x="13" y="0"/>
                    </a:lnTo>
                    <a:lnTo>
                      <a:pt x="19" y="9"/>
                    </a:lnTo>
                    <a:lnTo>
                      <a:pt x="31" y="7"/>
                    </a:lnTo>
                    <a:close/>
                  </a:path>
                </a:pathLst>
              </a:custGeom>
              <a:solidFill>
                <a:srgbClr val="FFFFFF"/>
              </a:solidFill>
              <a:ln w="9525">
                <a:noFill/>
                <a:round/>
                <a:headEnd/>
                <a:tailEnd/>
              </a:ln>
            </p:spPr>
            <p:txBody>
              <a:bodyPr/>
              <a:lstStyle/>
              <a:p>
                <a:endParaRPr lang="en-US" sz="1600"/>
              </a:p>
            </p:txBody>
          </p:sp>
        </p:grpSp>
      </p:grpSp>
      <p:sp>
        <p:nvSpPr>
          <p:cNvPr id="134" name="Rectangle 6">
            <a:extLst>
              <a:ext uri="{FF2B5EF4-FFF2-40B4-BE49-F238E27FC236}">
                <a16:creationId xmlns:a16="http://schemas.microsoft.com/office/drawing/2014/main" id="{2F36EE89-9D3B-4EE1-AD9A-9E13C224789A}"/>
              </a:ext>
            </a:extLst>
          </p:cNvPr>
          <p:cNvSpPr>
            <a:spLocks noChangeArrowheads="1"/>
          </p:cNvSpPr>
          <p:nvPr/>
        </p:nvSpPr>
        <p:spPr bwMode="auto">
          <a:xfrm>
            <a:off x="4079776" y="2566645"/>
            <a:ext cx="7763990" cy="646331"/>
          </a:xfrm>
          <a:prstGeom prst="rect">
            <a:avLst/>
          </a:prstGeom>
          <a:noFill/>
          <a:ln w="9525">
            <a:noFill/>
            <a:miter lim="800000"/>
            <a:headEnd/>
            <a:tailEnd/>
          </a:ln>
        </p:spPr>
        <p:txBody>
          <a:bodyPr wrap="square">
            <a:spAutoFit/>
          </a:bodyPr>
          <a:lstStyle/>
          <a:p>
            <a:pPr marL="403225" lvl="1" indent="-284163">
              <a:buClr>
                <a:schemeClr val="accent1"/>
              </a:buClr>
              <a:buFont typeface="Wingdings" panose="05000000000000000000" pitchFamily="2" charset="2"/>
              <a:buChar char="§"/>
            </a:pPr>
            <a:r>
              <a:rPr lang="en-US" dirty="0"/>
              <a:t>IN FI, master data is includes general ledger and sub ledger accounts , as well as bank master records</a:t>
            </a:r>
          </a:p>
        </p:txBody>
      </p:sp>
      <p:sp>
        <p:nvSpPr>
          <p:cNvPr id="135" name="Rectangle 134">
            <a:extLst>
              <a:ext uri="{FF2B5EF4-FFF2-40B4-BE49-F238E27FC236}">
                <a16:creationId xmlns:a16="http://schemas.microsoft.com/office/drawing/2014/main" id="{A365D9B2-4E19-4E1C-B3AF-3E54A327F3FF}"/>
              </a:ext>
            </a:extLst>
          </p:cNvPr>
          <p:cNvSpPr/>
          <p:nvPr/>
        </p:nvSpPr>
        <p:spPr>
          <a:xfrm>
            <a:off x="227013" y="4437112"/>
            <a:ext cx="11688762" cy="1631216"/>
          </a:xfrm>
          <a:prstGeom prst="rect">
            <a:avLst/>
          </a:prstGeom>
        </p:spPr>
        <p:txBody>
          <a:bodyPr wrap="square">
            <a:spAutoFit/>
          </a:bodyPr>
          <a:lstStyle/>
          <a:p>
            <a:pPr marL="285750" indent="-285750">
              <a:spcBef>
                <a:spcPts val="600"/>
              </a:spcBef>
              <a:spcAft>
                <a:spcPts val="600"/>
              </a:spcAft>
              <a:buClr>
                <a:schemeClr val="accent1"/>
              </a:buClr>
              <a:buFont typeface="Wingdings" panose="05000000000000000000" pitchFamily="2" charset="2"/>
              <a:buChar char="§"/>
            </a:pPr>
            <a:r>
              <a:rPr lang="en-US" dirty="0"/>
              <a:t>The master record contains data that controls how business transactions are recorded and processed by the system. It also includes all the information about a customer that you need to be able to conduct business with him</a:t>
            </a:r>
          </a:p>
          <a:p>
            <a:pPr marL="285750" indent="-285750">
              <a:spcBef>
                <a:spcPts val="600"/>
              </a:spcBef>
              <a:spcAft>
                <a:spcPts val="600"/>
              </a:spcAft>
              <a:buClr>
                <a:schemeClr val="accent1"/>
              </a:buClr>
              <a:buFont typeface="Wingdings" panose="05000000000000000000" pitchFamily="2" charset="2"/>
              <a:buChar char="§"/>
            </a:pPr>
            <a:r>
              <a:rPr lang="en-US" dirty="0"/>
              <a:t>The Accounts Receivable application component records and manages accounting data for all customers. It is also an integral part of the sales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241C4-501B-4608-B1EE-115F16A4208F}"/>
              </a:ext>
            </a:extLst>
          </p:cNvPr>
          <p:cNvSpPr>
            <a:spLocks noGrp="1"/>
          </p:cNvSpPr>
          <p:nvPr>
            <p:ph type="title"/>
          </p:nvPr>
        </p:nvSpPr>
        <p:spPr/>
        <p:txBody>
          <a:bodyPr/>
          <a:lstStyle/>
          <a:p>
            <a:r>
              <a:rPr lang="en-US" dirty="0"/>
              <a:t>Master Data Activity Flow </a:t>
            </a:r>
          </a:p>
        </p:txBody>
      </p:sp>
      <p:pic>
        <p:nvPicPr>
          <p:cNvPr id="5" name="Picture 4">
            <a:extLst>
              <a:ext uri="{FF2B5EF4-FFF2-40B4-BE49-F238E27FC236}">
                <a16:creationId xmlns:a16="http://schemas.microsoft.com/office/drawing/2014/main" id="{51C95ED5-4861-4375-AE68-37DFC997C6E4}"/>
              </a:ext>
            </a:extLst>
          </p:cNvPr>
          <p:cNvPicPr>
            <a:picLocks noChangeAspect="1"/>
          </p:cNvPicPr>
          <p:nvPr/>
        </p:nvPicPr>
        <p:blipFill>
          <a:blip r:embed="rId3"/>
          <a:stretch>
            <a:fillRect/>
          </a:stretch>
        </p:blipFill>
        <p:spPr>
          <a:xfrm>
            <a:off x="227013" y="981075"/>
            <a:ext cx="11688762" cy="5543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2E60-F98C-49B7-A796-B4F4C08A33A4}"/>
              </a:ext>
            </a:extLst>
          </p:cNvPr>
          <p:cNvSpPr>
            <a:spLocks noGrp="1"/>
          </p:cNvSpPr>
          <p:nvPr>
            <p:ph type="title"/>
          </p:nvPr>
        </p:nvSpPr>
        <p:spPr/>
        <p:txBody>
          <a:bodyPr/>
          <a:lstStyle/>
          <a:p>
            <a:r>
              <a:rPr lang="en-US" dirty="0"/>
              <a:t>Customer Master Data</a:t>
            </a:r>
          </a:p>
        </p:txBody>
      </p:sp>
      <p:pic>
        <p:nvPicPr>
          <p:cNvPr id="10" name="Picture 8">
            <a:extLst>
              <a:ext uri="{FF2B5EF4-FFF2-40B4-BE49-F238E27FC236}">
                <a16:creationId xmlns:a16="http://schemas.microsoft.com/office/drawing/2014/main" id="{775C5AAA-B283-4CE6-A6C3-CF92EB60BCD2}"/>
              </a:ext>
            </a:extLst>
          </p:cNvPr>
          <p:cNvPicPr>
            <a:picLocks noChangeAspect="1" noChangeArrowheads="1"/>
          </p:cNvPicPr>
          <p:nvPr/>
        </p:nvPicPr>
        <p:blipFill>
          <a:blip r:embed="rId3" cstate="print"/>
          <a:srcRect/>
          <a:stretch>
            <a:fillRect/>
          </a:stretch>
        </p:blipFill>
        <p:spPr bwMode="auto">
          <a:xfrm>
            <a:off x="1559496" y="1052736"/>
            <a:ext cx="9217023" cy="5328592"/>
          </a:xfrm>
          <a:prstGeom prst="rect">
            <a:avLst/>
          </a:prstGeom>
          <a:noFill/>
          <a:ln w="28575" algn="ctr">
            <a:solidFill>
              <a:schemeClr val="tx1"/>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7206-634A-455C-A01F-E9DDECBA237D}"/>
              </a:ext>
            </a:extLst>
          </p:cNvPr>
          <p:cNvSpPr>
            <a:spLocks noGrp="1"/>
          </p:cNvSpPr>
          <p:nvPr>
            <p:ph type="title"/>
          </p:nvPr>
        </p:nvSpPr>
        <p:spPr/>
        <p:txBody>
          <a:bodyPr/>
          <a:lstStyle/>
          <a:p>
            <a:r>
              <a:rPr lang="en-US" dirty="0"/>
              <a:t>Customer Master Data</a:t>
            </a:r>
          </a:p>
        </p:txBody>
      </p:sp>
      <p:pic>
        <p:nvPicPr>
          <p:cNvPr id="13" name="Picture 4">
            <a:extLst>
              <a:ext uri="{FF2B5EF4-FFF2-40B4-BE49-F238E27FC236}">
                <a16:creationId xmlns:a16="http://schemas.microsoft.com/office/drawing/2014/main" id="{42EB9806-D416-4040-AC8A-ADCBF1D55919}"/>
              </a:ext>
            </a:extLst>
          </p:cNvPr>
          <p:cNvPicPr>
            <a:picLocks noChangeAspect="1" noChangeArrowheads="1"/>
          </p:cNvPicPr>
          <p:nvPr/>
        </p:nvPicPr>
        <p:blipFill>
          <a:blip r:embed="rId3" cstate="print"/>
          <a:srcRect/>
          <a:stretch>
            <a:fillRect/>
          </a:stretch>
        </p:blipFill>
        <p:spPr bwMode="auto">
          <a:xfrm>
            <a:off x="1847528" y="1052736"/>
            <a:ext cx="8784977" cy="532859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46B3-D592-4DBD-B1E9-98A88D300FAA}"/>
              </a:ext>
            </a:extLst>
          </p:cNvPr>
          <p:cNvSpPr>
            <a:spLocks noGrp="1"/>
          </p:cNvSpPr>
          <p:nvPr>
            <p:ph type="title"/>
          </p:nvPr>
        </p:nvSpPr>
        <p:spPr/>
        <p:txBody>
          <a:bodyPr/>
          <a:lstStyle/>
          <a:p>
            <a:r>
              <a:rPr lang="en-US" dirty="0"/>
              <a:t>Customer Master Data</a:t>
            </a:r>
          </a:p>
        </p:txBody>
      </p:sp>
      <p:pic>
        <p:nvPicPr>
          <p:cNvPr id="9" name="Picture 5">
            <a:extLst>
              <a:ext uri="{FF2B5EF4-FFF2-40B4-BE49-F238E27FC236}">
                <a16:creationId xmlns:a16="http://schemas.microsoft.com/office/drawing/2014/main" id="{3196D13C-3045-4E3B-8C21-52B4462738F0}"/>
              </a:ext>
            </a:extLst>
          </p:cNvPr>
          <p:cNvPicPr>
            <a:picLocks noChangeAspect="1" noChangeArrowheads="1"/>
          </p:cNvPicPr>
          <p:nvPr/>
        </p:nvPicPr>
        <p:blipFill>
          <a:blip r:embed="rId3" cstate="print"/>
          <a:srcRect/>
          <a:stretch>
            <a:fillRect/>
          </a:stretch>
        </p:blipFill>
        <p:spPr bwMode="auto">
          <a:xfrm>
            <a:off x="1552575" y="1268413"/>
            <a:ext cx="9086850" cy="5184923"/>
          </a:xfrm>
          <a:prstGeom prst="rect">
            <a:avLst/>
          </a:prstGeom>
          <a:noFill/>
          <a:ln w="28575" algn="ctr">
            <a:solidFill>
              <a:schemeClr val="tx1"/>
            </a:solid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4B68C3-43DA-41CC-AFAD-3949916D5CB3}"/>
              </a:ext>
            </a:extLst>
          </p:cNvPr>
          <p:cNvSpPr>
            <a:spLocks noGrp="1"/>
          </p:cNvSpPr>
          <p:nvPr>
            <p:ph type="title"/>
          </p:nvPr>
        </p:nvSpPr>
        <p:spPr/>
        <p:txBody>
          <a:bodyPr/>
          <a:lstStyle/>
          <a:p>
            <a:r>
              <a:rPr lang="en-US" dirty="0"/>
              <a:t>Customer Master Data</a:t>
            </a:r>
          </a:p>
        </p:txBody>
      </p:sp>
      <p:pic>
        <p:nvPicPr>
          <p:cNvPr id="7" name="Content Placeholder 3">
            <a:extLst>
              <a:ext uri="{FF2B5EF4-FFF2-40B4-BE49-F238E27FC236}">
                <a16:creationId xmlns:a16="http://schemas.microsoft.com/office/drawing/2014/main" id="{F2AC41BE-E02D-4304-B070-3C90B70EEDD7}"/>
              </a:ext>
            </a:extLst>
          </p:cNvPr>
          <p:cNvPicPr>
            <a:picLocks noChangeAspect="1" noChangeArrowheads="1"/>
          </p:cNvPicPr>
          <p:nvPr/>
        </p:nvPicPr>
        <p:blipFill>
          <a:blip r:embed="rId3" cstate="print"/>
          <a:srcRect/>
          <a:stretch>
            <a:fillRect/>
          </a:stretch>
        </p:blipFill>
        <p:spPr>
          <a:xfrm>
            <a:off x="1728787" y="1222940"/>
            <a:ext cx="8734425" cy="5158388"/>
          </a:xfrm>
          <a:prstGeom prst="rect">
            <a:avLst/>
          </a:prstGeom>
          <a:ln w="28575">
            <a:solidFill>
              <a:schemeClr val="tx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B479-435E-459B-B219-32BBEF24FD28}"/>
              </a:ext>
            </a:extLst>
          </p:cNvPr>
          <p:cNvSpPr>
            <a:spLocks noGrp="1"/>
          </p:cNvSpPr>
          <p:nvPr>
            <p:ph type="title"/>
          </p:nvPr>
        </p:nvSpPr>
        <p:spPr/>
        <p:txBody>
          <a:bodyPr/>
          <a:lstStyle/>
          <a:p>
            <a:r>
              <a:rPr lang="en-US" sz="3200" dirty="0"/>
              <a:t>Customer Master Data</a:t>
            </a:r>
            <a:r>
              <a:rPr lang="en-US" dirty="0"/>
              <a:t>:</a:t>
            </a:r>
          </a:p>
        </p:txBody>
      </p:sp>
      <p:pic>
        <p:nvPicPr>
          <p:cNvPr id="20" name="Picture 5">
            <a:extLst>
              <a:ext uri="{FF2B5EF4-FFF2-40B4-BE49-F238E27FC236}">
                <a16:creationId xmlns:a16="http://schemas.microsoft.com/office/drawing/2014/main" id="{0ED44EE8-ECCA-4090-825D-3A57BB215909}"/>
              </a:ext>
            </a:extLst>
          </p:cNvPr>
          <p:cNvPicPr>
            <a:picLocks noChangeAspect="1" noChangeArrowheads="1"/>
          </p:cNvPicPr>
          <p:nvPr/>
        </p:nvPicPr>
        <p:blipFill>
          <a:blip r:embed="rId3" cstate="print"/>
          <a:srcRect/>
          <a:stretch>
            <a:fillRect/>
          </a:stretch>
        </p:blipFill>
        <p:spPr bwMode="auto">
          <a:xfrm>
            <a:off x="1552575" y="1124744"/>
            <a:ext cx="9086850" cy="5112568"/>
          </a:xfrm>
          <a:prstGeom prst="rect">
            <a:avLst/>
          </a:prstGeom>
          <a:noFill/>
          <a:ln w="28575" algn="ctr">
            <a:solidFill>
              <a:schemeClr val="tx1"/>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335360" y="1412776"/>
            <a:ext cx="10716318" cy="923330"/>
          </a:xfrm>
          <a:prstGeom prst="rect">
            <a:avLst/>
          </a:prstGeom>
          <a:noFill/>
          <a:ln>
            <a:noFill/>
          </a:ln>
        </p:spPr>
        <p:txBody>
          <a:bodyPr wrap="square">
            <a:spAutoFit/>
          </a:bodyPr>
          <a:lstStyle>
            <a:lvl1pPr>
              <a:defRPr sz="4400" b="1">
                <a:solidFill>
                  <a:schemeClr val="tx2"/>
                </a:solidFill>
                <a:latin typeface="Arial" panose="020B0604020202020204" pitchFamily="34" charset="0"/>
              </a:defRPr>
            </a:lvl1pPr>
            <a:lvl2pPr marL="742950" indent="-285750">
              <a:defRPr sz="4400" b="1">
                <a:solidFill>
                  <a:schemeClr val="tx2"/>
                </a:solidFill>
                <a:latin typeface="Arial" panose="020B0604020202020204" pitchFamily="34" charset="0"/>
              </a:defRPr>
            </a:lvl2pPr>
            <a:lvl3pPr marL="1143000" indent="-228600">
              <a:defRPr sz="4400" b="1">
                <a:solidFill>
                  <a:schemeClr val="tx2"/>
                </a:solidFill>
                <a:latin typeface="Arial" panose="020B0604020202020204" pitchFamily="34" charset="0"/>
              </a:defRPr>
            </a:lvl3pPr>
            <a:lvl4pPr marL="1600200" indent="-228600">
              <a:defRPr sz="4400" b="1">
                <a:solidFill>
                  <a:schemeClr val="tx2"/>
                </a:solidFill>
                <a:latin typeface="Arial" panose="020B0604020202020204" pitchFamily="34" charset="0"/>
              </a:defRPr>
            </a:lvl4pPr>
            <a:lvl5pPr marL="2057400" indent="-228600">
              <a:defRPr sz="4400" b="1">
                <a:solidFill>
                  <a:schemeClr val="tx2"/>
                </a:solidFill>
                <a:latin typeface="Arial" panose="020B0604020202020204" pitchFamily="34" charset="0"/>
              </a:defRPr>
            </a:lvl5pPr>
            <a:lvl6pPr marL="2514600" indent="-228600" eaLnBrk="0" fontAlgn="base" hangingPunct="0">
              <a:spcBef>
                <a:spcPct val="0"/>
              </a:spcBef>
              <a:spcAft>
                <a:spcPct val="0"/>
              </a:spcAft>
              <a:defRPr sz="4400" b="1">
                <a:solidFill>
                  <a:schemeClr val="tx2"/>
                </a:solidFill>
                <a:latin typeface="Arial" panose="020B0604020202020204" pitchFamily="34" charset="0"/>
              </a:defRPr>
            </a:lvl6pPr>
            <a:lvl7pPr marL="2971800" indent="-228600" eaLnBrk="0" fontAlgn="base" hangingPunct="0">
              <a:spcBef>
                <a:spcPct val="0"/>
              </a:spcBef>
              <a:spcAft>
                <a:spcPct val="0"/>
              </a:spcAft>
              <a:defRPr sz="4400" b="1">
                <a:solidFill>
                  <a:schemeClr val="tx2"/>
                </a:solidFill>
                <a:latin typeface="Arial" panose="020B0604020202020204" pitchFamily="34" charset="0"/>
              </a:defRPr>
            </a:lvl7pPr>
            <a:lvl8pPr marL="3429000" indent="-228600" eaLnBrk="0" fontAlgn="base" hangingPunct="0">
              <a:spcBef>
                <a:spcPct val="0"/>
              </a:spcBef>
              <a:spcAft>
                <a:spcPct val="0"/>
              </a:spcAft>
              <a:defRPr sz="4400" b="1">
                <a:solidFill>
                  <a:schemeClr val="tx2"/>
                </a:solidFill>
                <a:latin typeface="Arial" panose="020B0604020202020204" pitchFamily="34" charset="0"/>
              </a:defRPr>
            </a:lvl8pPr>
            <a:lvl9pPr marL="3886200" indent="-228600" eaLnBrk="0" fontAlgn="base" hangingPunct="0">
              <a:spcBef>
                <a:spcPct val="0"/>
              </a:spcBef>
              <a:spcAft>
                <a:spcPct val="0"/>
              </a:spcAft>
              <a:defRPr sz="4400" b="1">
                <a:solidFill>
                  <a:schemeClr val="tx2"/>
                </a:solidFill>
                <a:latin typeface="Arial" panose="020B0604020202020204" pitchFamily="34" charset="0"/>
              </a:defRPr>
            </a:lvl9pPr>
          </a:lstStyle>
          <a:p>
            <a:pPr marL="514350" indent="-514350">
              <a:buClr>
                <a:schemeClr val="accent1"/>
              </a:buClr>
              <a:buFont typeface="+mj-lt"/>
              <a:buAutoNum type="arabicPeriod"/>
            </a:pPr>
            <a:r>
              <a:rPr lang="en-US" sz="1800" dirty="0">
                <a:latin typeface="+mj-lt"/>
              </a:rPr>
              <a:t>Customer account group</a:t>
            </a:r>
          </a:p>
          <a:p>
            <a:pPr marL="514350" indent="-514350">
              <a:buClr>
                <a:schemeClr val="accent1"/>
              </a:buClr>
              <a:buFont typeface="+mj-lt"/>
              <a:buAutoNum type="arabicPeriod"/>
            </a:pPr>
            <a:r>
              <a:rPr lang="en-US" sz="1800" dirty="0">
                <a:latin typeface="+mj-lt"/>
              </a:rPr>
              <a:t>Customer master data : BP</a:t>
            </a:r>
          </a:p>
          <a:p>
            <a:pPr marL="514350" indent="-514350">
              <a:buClr>
                <a:schemeClr val="accent1"/>
              </a:buClr>
              <a:buFont typeface="+mj-lt"/>
              <a:buAutoNum type="arabicPeriod"/>
            </a:pPr>
            <a:r>
              <a:rPr lang="en-US" sz="1800" dirty="0">
                <a:latin typeface="+mj-lt"/>
              </a:rPr>
              <a:t>Posting of Invoices and Cash Receipts</a:t>
            </a:r>
          </a:p>
        </p:txBody>
      </p:sp>
      <p:sp>
        <p:nvSpPr>
          <p:cNvPr id="4" name="Title 3">
            <a:extLst>
              <a:ext uri="{FF2B5EF4-FFF2-40B4-BE49-F238E27FC236}">
                <a16:creationId xmlns:a16="http://schemas.microsoft.com/office/drawing/2014/main" id="{7FE3ECD8-8BFD-4D70-90DC-2F4D6354CCD3}"/>
              </a:ext>
            </a:extLst>
          </p:cNvPr>
          <p:cNvSpPr>
            <a:spLocks noGrp="1"/>
          </p:cNvSpPr>
          <p:nvPr>
            <p:ph type="title"/>
          </p:nvPr>
        </p:nvSpPr>
        <p:spPr/>
        <p:txBody>
          <a:bodyPr/>
          <a:lstStyle/>
          <a:p>
            <a:r>
              <a:rPr lang="en-US" dirty="0"/>
              <a:t>Over View </a:t>
            </a:r>
          </a:p>
        </p:txBody>
      </p:sp>
    </p:spTree>
    <p:extLst>
      <p:ext uri="{BB962C8B-B14F-4D97-AF65-F5344CB8AC3E}">
        <p14:creationId xmlns:p14="http://schemas.microsoft.com/office/powerpoint/2010/main" val="21996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0EA1-EE67-4E76-A864-0C30763AF1B0}"/>
              </a:ext>
            </a:extLst>
          </p:cNvPr>
          <p:cNvSpPr>
            <a:spLocks noGrp="1"/>
          </p:cNvSpPr>
          <p:nvPr>
            <p:ph type="title"/>
          </p:nvPr>
        </p:nvSpPr>
        <p:spPr/>
        <p:txBody>
          <a:bodyPr/>
          <a:lstStyle/>
          <a:p>
            <a:r>
              <a:rPr lang="en-US" dirty="0"/>
              <a:t>Master Data </a:t>
            </a:r>
          </a:p>
        </p:txBody>
      </p:sp>
      <p:pic>
        <p:nvPicPr>
          <p:cNvPr id="4" name="Picture 4">
            <a:extLst>
              <a:ext uri="{FF2B5EF4-FFF2-40B4-BE49-F238E27FC236}">
                <a16:creationId xmlns:a16="http://schemas.microsoft.com/office/drawing/2014/main" id="{EB0A4E46-245E-4AD9-85F4-A478605FB184}"/>
              </a:ext>
            </a:extLst>
          </p:cNvPr>
          <p:cNvPicPr>
            <a:picLocks noChangeAspect="1" noChangeArrowheads="1"/>
          </p:cNvPicPr>
          <p:nvPr/>
        </p:nvPicPr>
        <p:blipFill>
          <a:blip r:embed="rId3" cstate="print"/>
          <a:srcRect/>
          <a:stretch>
            <a:fillRect/>
          </a:stretch>
        </p:blipFill>
        <p:spPr>
          <a:xfrm>
            <a:off x="3035661" y="1340768"/>
            <a:ext cx="6120679" cy="3960440"/>
          </a:xfrm>
          <a:prstGeom prst="rect">
            <a:avLst/>
          </a:prstGeom>
          <a:noFill/>
          <a:ln w="38100" cap="flat" algn="ctr">
            <a:solidFill>
              <a:schemeClr val="tx1"/>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7095-25DE-46F4-8F2D-992DBD057BD8}"/>
              </a:ext>
            </a:extLst>
          </p:cNvPr>
          <p:cNvSpPr>
            <a:spLocks noGrp="1"/>
          </p:cNvSpPr>
          <p:nvPr>
            <p:ph type="title"/>
          </p:nvPr>
        </p:nvSpPr>
        <p:spPr/>
        <p:txBody>
          <a:bodyPr/>
          <a:lstStyle/>
          <a:p>
            <a:r>
              <a:rPr lang="en-US" dirty="0"/>
              <a:t>Customer (Business Partner) Master Data</a:t>
            </a:r>
          </a:p>
        </p:txBody>
      </p:sp>
      <p:sp>
        <p:nvSpPr>
          <p:cNvPr id="17" name="Rectangle 4"/>
          <p:cNvSpPr>
            <a:spLocks noChangeArrowheads="1"/>
          </p:cNvSpPr>
          <p:nvPr/>
        </p:nvSpPr>
        <p:spPr bwMode="auto">
          <a:xfrm>
            <a:off x="227013" y="980728"/>
            <a:ext cx="11688761" cy="4462760"/>
          </a:xfrm>
          <a:prstGeom prst="rect">
            <a:avLst/>
          </a:prstGeom>
          <a:noFill/>
          <a:ln w="12700" algn="ctr">
            <a:noFill/>
            <a:miter lim="800000"/>
            <a:headEnd/>
            <a:tailEnd/>
          </a:ln>
        </p:spPr>
        <p:txBody>
          <a:bodyPr wrap="square">
            <a:spAutoFit/>
          </a:bodyPr>
          <a:lstStyle/>
          <a:p>
            <a:pPr marL="342900" indent="-342900">
              <a:spcBef>
                <a:spcPts val="1200"/>
              </a:spcBef>
              <a:spcAft>
                <a:spcPts val="1200"/>
              </a:spcAft>
              <a:buClr>
                <a:schemeClr val="accent1"/>
              </a:buClr>
              <a:buFont typeface="Wingdings" panose="05000000000000000000" pitchFamily="2" charset="2"/>
              <a:buChar char="§"/>
            </a:pPr>
            <a:r>
              <a:rPr lang="en-US" dirty="0">
                <a:latin typeface="+mj-lt"/>
                <a:ea typeface="Verdana" panose="020B0604030504040204" pitchFamily="34" charset="0"/>
              </a:rPr>
              <a:t>In Traditional ERP, we have Customer and Vendor as different object</a:t>
            </a:r>
          </a:p>
          <a:p>
            <a:pPr marL="342900" indent="-342900">
              <a:spcBef>
                <a:spcPts val="1200"/>
              </a:spcBef>
              <a:spcAft>
                <a:spcPts val="1200"/>
              </a:spcAft>
              <a:buClr>
                <a:schemeClr val="accent1"/>
              </a:buClr>
              <a:buFont typeface="Wingdings" panose="05000000000000000000" pitchFamily="2" charset="2"/>
              <a:buChar char="§"/>
            </a:pPr>
            <a:r>
              <a:rPr lang="en-US" dirty="0">
                <a:latin typeface="+mj-lt"/>
                <a:ea typeface="Verdana" panose="020B0604030504040204" pitchFamily="34" charset="0"/>
              </a:rPr>
              <a:t>For Customer, we have following views:</a:t>
            </a:r>
          </a:p>
          <a:p>
            <a:pPr marL="685800" indent="-342900">
              <a:spcBef>
                <a:spcPts val="1200"/>
              </a:spcBef>
              <a:spcAft>
                <a:spcPts val="1200"/>
              </a:spcAft>
              <a:buClr>
                <a:schemeClr val="accent2"/>
              </a:buClr>
              <a:buFont typeface="Arial" panose="020B0604020202020204" pitchFamily="34" charset="0"/>
              <a:buChar char="•"/>
            </a:pPr>
            <a:r>
              <a:rPr lang="en-US" dirty="0">
                <a:latin typeface="+mj-lt"/>
                <a:ea typeface="Verdana" panose="020B0604030504040204" pitchFamily="34" charset="0"/>
              </a:rPr>
              <a:t>General</a:t>
            </a:r>
          </a:p>
          <a:p>
            <a:pPr marL="685800" indent="-342900">
              <a:spcBef>
                <a:spcPts val="1200"/>
              </a:spcBef>
              <a:spcAft>
                <a:spcPts val="1200"/>
              </a:spcAft>
              <a:buClr>
                <a:schemeClr val="accent2"/>
              </a:buClr>
              <a:buFont typeface="Arial" panose="020B0604020202020204" pitchFamily="34" charset="0"/>
              <a:buChar char="•"/>
            </a:pPr>
            <a:r>
              <a:rPr lang="en-US" dirty="0">
                <a:latin typeface="+mj-lt"/>
                <a:ea typeface="Verdana" panose="020B0604030504040204" pitchFamily="34" charset="0"/>
              </a:rPr>
              <a:t>Finance</a:t>
            </a:r>
          </a:p>
          <a:p>
            <a:pPr marL="685800" indent="-342900">
              <a:spcBef>
                <a:spcPts val="1200"/>
              </a:spcBef>
              <a:spcAft>
                <a:spcPts val="1200"/>
              </a:spcAft>
              <a:buClr>
                <a:schemeClr val="accent2"/>
              </a:buClr>
              <a:buFont typeface="Arial" panose="020B0604020202020204" pitchFamily="34" charset="0"/>
              <a:buChar char="•"/>
            </a:pPr>
            <a:r>
              <a:rPr lang="en-US" dirty="0">
                <a:latin typeface="+mj-lt"/>
                <a:ea typeface="Verdana" panose="020B0604030504040204" pitchFamily="34" charset="0"/>
              </a:rPr>
              <a:t>Sales</a:t>
            </a:r>
          </a:p>
          <a:p>
            <a:pPr marL="342900" indent="-342900">
              <a:spcBef>
                <a:spcPts val="1200"/>
              </a:spcBef>
              <a:spcAft>
                <a:spcPts val="1200"/>
              </a:spcAft>
              <a:buClr>
                <a:schemeClr val="accent1"/>
              </a:buClr>
              <a:buFont typeface="Wingdings" panose="05000000000000000000" pitchFamily="2" charset="2"/>
              <a:buChar char="§"/>
            </a:pPr>
            <a:r>
              <a:rPr lang="en-US" dirty="0">
                <a:latin typeface="+mj-lt"/>
                <a:ea typeface="Verdana" panose="020B0604030504040204" pitchFamily="34" charset="0"/>
              </a:rPr>
              <a:t>For creating there objects we need different Transaction code:</a:t>
            </a:r>
          </a:p>
          <a:p>
            <a:pPr marL="347663">
              <a:spcBef>
                <a:spcPts val="1200"/>
              </a:spcBef>
              <a:spcAft>
                <a:spcPts val="1200"/>
              </a:spcAft>
              <a:buClr>
                <a:schemeClr val="accent1"/>
              </a:buClr>
            </a:pPr>
            <a:r>
              <a:rPr lang="en-US" dirty="0">
                <a:latin typeface="+mj-lt"/>
                <a:ea typeface="Verdana" panose="020B0604030504040204" pitchFamily="34" charset="0"/>
              </a:rPr>
              <a:t>Customer: XD01, FD01, VD01</a:t>
            </a:r>
          </a:p>
          <a:p>
            <a:pPr marL="342900" indent="-342900" defTabSz="687388">
              <a:spcBef>
                <a:spcPts val="1200"/>
              </a:spcBef>
              <a:spcAft>
                <a:spcPts val="1200"/>
              </a:spcAft>
              <a:buClr>
                <a:schemeClr val="accent1"/>
              </a:buClr>
              <a:buSzPct val="100000"/>
              <a:buFont typeface="Wingdings" panose="05000000000000000000" pitchFamily="2" charset="2"/>
              <a:buChar char="§"/>
              <a:defRPr/>
            </a:pPr>
            <a:r>
              <a:rPr lang="en-US" dirty="0">
                <a:latin typeface="+mj-lt"/>
                <a:ea typeface="Verdana" panose="020B0604030504040204" pitchFamily="34" charset="0"/>
              </a:rPr>
              <a:t>In S4 HANA both customer and vendor get created with Transaction BP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C669-08B4-46E2-953C-F96987833D7A}"/>
              </a:ext>
            </a:extLst>
          </p:cNvPr>
          <p:cNvSpPr>
            <a:spLocks noGrp="1"/>
          </p:cNvSpPr>
          <p:nvPr>
            <p:ph type="title"/>
          </p:nvPr>
        </p:nvSpPr>
        <p:spPr/>
        <p:txBody>
          <a:bodyPr/>
          <a:lstStyle/>
          <a:p>
            <a:r>
              <a:rPr lang="en-US" dirty="0"/>
              <a:t>Customer Master Data: BP</a:t>
            </a:r>
          </a:p>
        </p:txBody>
      </p:sp>
      <p:sp>
        <p:nvSpPr>
          <p:cNvPr id="4" name="Rectangle 3">
            <a:extLst>
              <a:ext uri="{FF2B5EF4-FFF2-40B4-BE49-F238E27FC236}">
                <a16:creationId xmlns:a16="http://schemas.microsoft.com/office/drawing/2014/main" id="{A365D9B2-4E19-4E1C-B3AF-3E54A327F3FF}"/>
              </a:ext>
            </a:extLst>
          </p:cNvPr>
          <p:cNvSpPr/>
          <p:nvPr/>
        </p:nvSpPr>
        <p:spPr>
          <a:xfrm>
            <a:off x="227013" y="980728"/>
            <a:ext cx="11688762" cy="3477875"/>
          </a:xfrm>
          <a:prstGeom prst="rect">
            <a:avLst/>
          </a:prstGeom>
        </p:spPr>
        <p:txBody>
          <a:bodyPr wrap="square">
            <a:spAutoFit/>
          </a:bodyPr>
          <a:lstStyle/>
          <a:p>
            <a:pPr marL="285750" indent="-285750">
              <a:spcBef>
                <a:spcPts val="1200"/>
              </a:spcBef>
              <a:spcAft>
                <a:spcPts val="1200"/>
              </a:spcAft>
              <a:buClr>
                <a:schemeClr val="accent1"/>
              </a:buClr>
              <a:buFont typeface="Wingdings" panose="05000000000000000000" pitchFamily="2" charset="2"/>
              <a:buChar char="§"/>
            </a:pPr>
            <a:r>
              <a:rPr lang="en-US" dirty="0">
                <a:latin typeface="+mj-lt"/>
              </a:rPr>
              <a:t>A Business Partner can be a person, organization, group of people, or a group of organizations, in which a company has a business interest. It is the single point of entry to create, edit, and display the master data for business partners, customers and vendors. A Business Partner consists of general data like name, address, bank information, etc. as well as role specific information i.e. customer/vendor/employee data</a:t>
            </a:r>
          </a:p>
          <a:p>
            <a:pPr marL="285750" indent="-285750">
              <a:spcBef>
                <a:spcPts val="1200"/>
              </a:spcBef>
              <a:spcAft>
                <a:spcPts val="1200"/>
              </a:spcAft>
              <a:buClr>
                <a:schemeClr val="accent1"/>
              </a:buClr>
              <a:buFont typeface="Wingdings" panose="05000000000000000000" pitchFamily="2" charset="2"/>
              <a:buChar char="§"/>
            </a:pPr>
            <a:r>
              <a:rPr lang="en-US" dirty="0">
                <a:latin typeface="+mj-lt"/>
              </a:rPr>
              <a:t>The master record contains data that controls how business transactions are recorded and processed by the system. It also includes all the information about a customer that you need to be able to conduct business with him</a:t>
            </a:r>
          </a:p>
          <a:p>
            <a:pPr marL="285750" indent="-285750">
              <a:spcBef>
                <a:spcPts val="1200"/>
              </a:spcBef>
              <a:spcAft>
                <a:spcPts val="1200"/>
              </a:spcAft>
              <a:buClr>
                <a:schemeClr val="accent1"/>
              </a:buClr>
              <a:buFont typeface="Wingdings" panose="05000000000000000000" pitchFamily="2" charset="2"/>
              <a:buChar char="§"/>
            </a:pPr>
            <a:r>
              <a:rPr lang="en-US" dirty="0">
                <a:latin typeface="+mj-lt"/>
              </a:rPr>
              <a:t>The Accounts Receivable application component records and manages accounting data for all customers. It is also an integral part of the sales system: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921BB-0EB6-42B6-94A4-4340F761E432}"/>
              </a:ext>
            </a:extLst>
          </p:cNvPr>
          <p:cNvSpPr>
            <a:spLocks noGrp="1"/>
          </p:cNvSpPr>
          <p:nvPr>
            <p:ph type="title"/>
          </p:nvPr>
        </p:nvSpPr>
        <p:spPr/>
        <p:txBody>
          <a:bodyPr/>
          <a:lstStyle/>
          <a:p>
            <a:r>
              <a:rPr lang="en-US" dirty="0"/>
              <a:t>Business Partner: Customer</a:t>
            </a:r>
          </a:p>
        </p:txBody>
      </p:sp>
      <p:sp>
        <p:nvSpPr>
          <p:cNvPr id="13" name="Content Placeholder 4">
            <a:extLst>
              <a:ext uri="{FF2B5EF4-FFF2-40B4-BE49-F238E27FC236}">
                <a16:creationId xmlns:a16="http://schemas.microsoft.com/office/drawing/2014/main" id="{98A61992-CA94-4C89-81D4-2E11A921E858}"/>
              </a:ext>
            </a:extLst>
          </p:cNvPr>
          <p:cNvSpPr txBox="1">
            <a:spLocks/>
          </p:cNvSpPr>
          <p:nvPr/>
        </p:nvSpPr>
        <p:spPr>
          <a:xfrm>
            <a:off x="252189" y="1268760"/>
            <a:ext cx="11663586" cy="115212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spcAft>
                <a:spcPts val="1200"/>
              </a:spcAft>
            </a:pPr>
            <a:r>
              <a:rPr lang="en-US" sz="1800" b="1" dirty="0">
                <a:latin typeface="Verdana" panose="020B0604030504040204" pitchFamily="34" charset="0"/>
                <a:ea typeface="Verdana" panose="020B0604030504040204" pitchFamily="34" charset="0"/>
              </a:rPr>
              <a:t>Activate synchronization between Business Partner and Customer/Vendor</a:t>
            </a:r>
          </a:p>
          <a:p>
            <a:pPr marL="285750" indent="-285750">
              <a:spcBef>
                <a:spcPts val="1200"/>
              </a:spcBef>
              <a:spcAft>
                <a:spcPts val="1200"/>
              </a:spcAft>
              <a:buClr>
                <a:schemeClr val="accent1"/>
              </a:buClr>
              <a:buFont typeface="Wingdings" panose="05000000000000000000" pitchFamily="2" charset="2"/>
              <a:buChar char="§"/>
            </a:pPr>
            <a:r>
              <a:rPr lang="en-US" sz="1800" dirty="0">
                <a:latin typeface="Verdana" panose="020B0604030504040204" pitchFamily="34" charset="0"/>
                <a:ea typeface="Verdana" panose="020B0604030504040204" pitchFamily="34" charset="0"/>
              </a:rPr>
              <a:t>SPRO-&gt;IMG-&gt;Cross-Application Components–&gt; Master Data Synchronization –&gt; Synchronization Control–&gt; Activate Synchronization Options</a:t>
            </a:r>
          </a:p>
        </p:txBody>
      </p:sp>
      <p:pic>
        <p:nvPicPr>
          <p:cNvPr id="14" name="Picture 2" descr="https://blogs.sap.com/wp-content/uploads/2018/03/3-37.png">
            <a:extLst>
              <a:ext uri="{FF2B5EF4-FFF2-40B4-BE49-F238E27FC236}">
                <a16:creationId xmlns:a16="http://schemas.microsoft.com/office/drawing/2014/main" id="{0499B91E-1CEB-467B-BE96-828C94A89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584" y="2924944"/>
            <a:ext cx="7488832" cy="34563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3746-F027-4C26-BE25-8FA218DEE333}"/>
              </a:ext>
            </a:extLst>
          </p:cNvPr>
          <p:cNvSpPr>
            <a:spLocks noGrp="1"/>
          </p:cNvSpPr>
          <p:nvPr>
            <p:ph type="title"/>
          </p:nvPr>
        </p:nvSpPr>
        <p:spPr/>
        <p:txBody>
          <a:bodyPr/>
          <a:lstStyle/>
          <a:p>
            <a:r>
              <a:rPr lang="en-US" dirty="0"/>
              <a:t>Business Partner: Customer</a:t>
            </a:r>
          </a:p>
        </p:txBody>
      </p:sp>
      <p:sp>
        <p:nvSpPr>
          <p:cNvPr id="16" name="Content Placeholder 3">
            <a:extLst>
              <a:ext uri="{FF2B5EF4-FFF2-40B4-BE49-F238E27FC236}">
                <a16:creationId xmlns:a16="http://schemas.microsoft.com/office/drawing/2014/main" id="{0E13A85F-1041-437F-8411-F7ABC86DF93D}"/>
              </a:ext>
            </a:extLst>
          </p:cNvPr>
          <p:cNvSpPr txBox="1">
            <a:spLocks/>
          </p:cNvSpPr>
          <p:nvPr/>
        </p:nvSpPr>
        <p:spPr>
          <a:xfrm>
            <a:off x="263351" y="980728"/>
            <a:ext cx="11652423" cy="55245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accent1"/>
              </a:buClr>
              <a:buFont typeface="Wingdings" panose="05000000000000000000" pitchFamily="2" charset="2"/>
              <a:buChar char="§"/>
            </a:pPr>
            <a:r>
              <a:rPr lang="en-US" sz="1800" dirty="0">
                <a:latin typeface="Verdana" panose="020B0604030504040204" pitchFamily="34" charset="0"/>
                <a:ea typeface="Verdana" panose="020B0604030504040204" pitchFamily="34" charset="0"/>
              </a:rPr>
              <a:t>In S4 HANA when you enter T code XD01 it will redirect to BP transaction, a prompt will come that will ask you to choose Person, Organization and Group</a:t>
            </a:r>
          </a:p>
        </p:txBody>
      </p:sp>
      <p:pic>
        <p:nvPicPr>
          <p:cNvPr id="17" name="Picture 4" descr="https://blogs.sap.com/wp-content/uploads/2018/03/11-13.png">
            <a:extLst>
              <a:ext uri="{FF2B5EF4-FFF2-40B4-BE49-F238E27FC236}">
                <a16:creationId xmlns:a16="http://schemas.microsoft.com/office/drawing/2014/main" id="{A6CC6AE0-A48D-4CC1-BA16-2BB4AA3F0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593" y="1700809"/>
            <a:ext cx="7344815" cy="48238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Business Partner: Customer</a:t>
            </a:r>
            <a:endParaRPr lang="en-US" altLang="en-US" dirty="0"/>
          </a:p>
        </p:txBody>
      </p:sp>
      <p:sp>
        <p:nvSpPr>
          <p:cNvPr id="27" name="Content Placeholder 4">
            <a:extLst>
              <a:ext uri="{FF2B5EF4-FFF2-40B4-BE49-F238E27FC236}">
                <a16:creationId xmlns:a16="http://schemas.microsoft.com/office/drawing/2014/main" id="{E5890AD9-E63F-48B4-94D4-5B51352492AD}"/>
              </a:ext>
            </a:extLst>
          </p:cNvPr>
          <p:cNvSpPr txBox="1">
            <a:spLocks/>
          </p:cNvSpPr>
          <p:nvPr/>
        </p:nvSpPr>
        <p:spPr>
          <a:xfrm>
            <a:off x="203449" y="980728"/>
            <a:ext cx="11712326" cy="47625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accent1"/>
              </a:buClr>
              <a:buFont typeface="Wingdings" panose="05000000000000000000" pitchFamily="2" charset="2"/>
              <a:buChar char="§"/>
            </a:pPr>
            <a:r>
              <a:rPr lang="en-US" sz="1800" dirty="0">
                <a:ea typeface="Verdana" panose="020B0604030504040204" pitchFamily="34" charset="0"/>
              </a:rPr>
              <a:t>Here you can see that default BP role set as FLCU00 (Customer Financial Accounting)</a:t>
            </a:r>
          </a:p>
        </p:txBody>
      </p:sp>
      <p:pic>
        <p:nvPicPr>
          <p:cNvPr id="28" name="Picture 2" descr="https://blogs.sap.com/wp-content/uploads/2018/03/12-11.png">
            <a:extLst>
              <a:ext uri="{FF2B5EF4-FFF2-40B4-BE49-F238E27FC236}">
                <a16:creationId xmlns:a16="http://schemas.microsoft.com/office/drawing/2014/main" id="{7012EC12-CC5D-4045-A588-8C5B5B4A7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1412776"/>
            <a:ext cx="9217024"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002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4B0C84C-0890-4129-AFDC-A3523C9216FE}"/>
              </a:ext>
            </a:extLst>
          </p:cNvPr>
          <p:cNvSpPr>
            <a:spLocks noGrp="1"/>
          </p:cNvSpPr>
          <p:nvPr>
            <p:ph type="title"/>
          </p:nvPr>
        </p:nvSpPr>
        <p:spPr/>
        <p:txBody>
          <a:bodyPr/>
          <a:lstStyle/>
          <a:p>
            <a:r>
              <a:rPr lang="en-US" dirty="0"/>
              <a:t>Extend BP to Customer Role FLCU00 for Financial Accounting</a:t>
            </a:r>
          </a:p>
        </p:txBody>
      </p:sp>
      <p:sp>
        <p:nvSpPr>
          <p:cNvPr id="9" name="Content Placeholder 4">
            <a:extLst>
              <a:ext uri="{FF2B5EF4-FFF2-40B4-BE49-F238E27FC236}">
                <a16:creationId xmlns:a16="http://schemas.microsoft.com/office/drawing/2014/main" id="{B3240CD2-12CD-4078-A323-9A99045147CA}"/>
              </a:ext>
            </a:extLst>
          </p:cNvPr>
          <p:cNvSpPr txBox="1">
            <a:spLocks/>
          </p:cNvSpPr>
          <p:nvPr/>
        </p:nvSpPr>
        <p:spPr>
          <a:xfrm>
            <a:off x="242690" y="1268413"/>
            <a:ext cx="6048672" cy="222885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600"/>
              </a:spcBef>
              <a:spcAft>
                <a:spcPts val="600"/>
              </a:spcAft>
              <a:buClr>
                <a:schemeClr val="accent1"/>
              </a:buClr>
              <a:buFont typeface="Wingdings" panose="05000000000000000000" pitchFamily="2" charset="2"/>
              <a:buChar char="§"/>
            </a:pPr>
            <a:r>
              <a:rPr lang="en-US" sz="1800" dirty="0">
                <a:latin typeface="Verdana" panose="020B0604030504040204" pitchFamily="34" charset="0"/>
                <a:ea typeface="Verdana" panose="020B0604030504040204" pitchFamily="34" charset="0"/>
              </a:rPr>
              <a:t>Click on Company code and enter all the mandatory fields and then save</a:t>
            </a:r>
          </a:p>
          <a:p>
            <a:pPr marL="285750" indent="-285750">
              <a:spcBef>
                <a:spcPts val="600"/>
              </a:spcBef>
              <a:spcAft>
                <a:spcPts val="600"/>
              </a:spcAft>
              <a:buClr>
                <a:schemeClr val="accent1"/>
              </a:buClr>
              <a:buFont typeface="Wingdings" panose="05000000000000000000" pitchFamily="2" charset="2"/>
              <a:buChar char="§"/>
            </a:pPr>
            <a:r>
              <a:rPr lang="en-US" sz="1800" dirty="0">
                <a:latin typeface="Verdana" panose="020B0604030504040204" pitchFamily="34" charset="0"/>
                <a:ea typeface="Verdana" panose="020B0604030504040204" pitchFamily="34" charset="0"/>
              </a:rPr>
              <a:t>Note: Here in the Company Code Section customer number is presented as &lt;EXTERNAL&gt;</a:t>
            </a:r>
          </a:p>
          <a:p>
            <a:pPr marL="285750" indent="-285750">
              <a:spcBef>
                <a:spcPts val="600"/>
              </a:spcBef>
              <a:spcAft>
                <a:spcPts val="600"/>
              </a:spcAft>
              <a:buClr>
                <a:schemeClr val="accent1"/>
              </a:buClr>
              <a:buFont typeface="Wingdings" panose="05000000000000000000" pitchFamily="2" charset="2"/>
              <a:buChar char="§"/>
            </a:pPr>
            <a:r>
              <a:rPr lang="en-US" sz="1800" dirty="0">
                <a:latin typeface="Verdana" panose="020B0604030504040204" pitchFamily="34" charset="0"/>
                <a:ea typeface="Verdana" panose="020B0604030504040204" pitchFamily="34" charset="0"/>
              </a:rPr>
              <a:t>After saving it will get updated same as BP number</a:t>
            </a:r>
          </a:p>
        </p:txBody>
      </p:sp>
      <p:pic>
        <p:nvPicPr>
          <p:cNvPr id="10" name="Picture 2" descr="https://blogs.sap.com/wp-content/uploads/2018/03/31-2.png">
            <a:extLst>
              <a:ext uri="{FF2B5EF4-FFF2-40B4-BE49-F238E27FC236}">
                <a16:creationId xmlns:a16="http://schemas.microsoft.com/office/drawing/2014/main" id="{4E154E0E-A4A3-4D22-BF5E-B2C787A3D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1052736"/>
            <a:ext cx="4968552" cy="268719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blogs.sap.com/wp-content/uploads/2018/03/32-3.png">
            <a:extLst>
              <a:ext uri="{FF2B5EF4-FFF2-40B4-BE49-F238E27FC236}">
                <a16:creationId xmlns:a16="http://schemas.microsoft.com/office/drawing/2014/main" id="{E1F82C43-4401-4015-AB0A-DFBBB69AEF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360" y="3598568"/>
            <a:ext cx="5688632" cy="292605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blogs.sap.com/wp-content/uploads/2018/03/33-3.png">
            <a:extLst>
              <a:ext uri="{FF2B5EF4-FFF2-40B4-BE49-F238E27FC236}">
                <a16:creationId xmlns:a16="http://schemas.microsoft.com/office/drawing/2014/main" id="{C44F58DD-98D1-4394-9709-2B8500B89DE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44072" y="3933056"/>
            <a:ext cx="4968552" cy="259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270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C9EA-A8E4-4071-841A-82E79C5F670F}"/>
              </a:ext>
            </a:extLst>
          </p:cNvPr>
          <p:cNvSpPr>
            <a:spLocks noGrp="1"/>
          </p:cNvSpPr>
          <p:nvPr>
            <p:ph type="title"/>
          </p:nvPr>
        </p:nvSpPr>
        <p:spPr/>
        <p:txBody>
          <a:bodyPr/>
          <a:lstStyle/>
          <a:p>
            <a:r>
              <a:rPr lang="en-US" dirty="0">
                <a:latin typeface="Verdana" panose="020B0604030504040204" pitchFamily="34" charset="0"/>
                <a:ea typeface="Verdana" panose="020B0604030504040204" pitchFamily="34" charset="0"/>
              </a:rPr>
              <a:t>Extend Customer for Sales Data with Role FLCU01.</a:t>
            </a:r>
            <a:endParaRPr lang="en-US" dirty="0"/>
          </a:p>
        </p:txBody>
      </p:sp>
      <p:pic>
        <p:nvPicPr>
          <p:cNvPr id="15" name="Picture 2" descr="https://blogs.sap.com/wp-content/uploads/2018/03/34-3.png">
            <a:extLst>
              <a:ext uri="{FF2B5EF4-FFF2-40B4-BE49-F238E27FC236}">
                <a16:creationId xmlns:a16="http://schemas.microsoft.com/office/drawing/2014/main" id="{32D18E69-8774-4BAF-8133-8D855C6898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673" y="980729"/>
            <a:ext cx="8105775" cy="223224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98737F37-2F9E-4325-9B94-CDD8B2D7FE32}"/>
              </a:ext>
            </a:extLst>
          </p:cNvPr>
          <p:cNvSpPr/>
          <p:nvPr/>
        </p:nvSpPr>
        <p:spPr>
          <a:xfrm>
            <a:off x="227013" y="3302950"/>
            <a:ext cx="8893323" cy="369332"/>
          </a:xfrm>
          <a:prstGeom prst="rect">
            <a:avLst/>
          </a:prstGeom>
        </p:spPr>
        <p:txBody>
          <a:bodyPr wrap="square">
            <a:spAutoFit/>
          </a:bodyPr>
          <a:lstStyle/>
          <a:p>
            <a:pPr marL="285750" indent="-285750">
              <a:buClr>
                <a:schemeClr val="accent1"/>
              </a:buClr>
              <a:buFont typeface="Wingdings" panose="05000000000000000000" pitchFamily="2" charset="2"/>
              <a:buChar char="§"/>
            </a:pPr>
            <a:r>
              <a:rPr lang="en-US" sz="1800" dirty="0">
                <a:solidFill>
                  <a:srgbClr val="333333"/>
                </a:solidFill>
                <a:latin typeface="+mj-lt"/>
              </a:rPr>
              <a:t>Press Sales and Distribution data button and fill all the mandatory fields</a:t>
            </a:r>
            <a:endParaRPr lang="en-US" sz="1800" dirty="0">
              <a:latin typeface="+mj-lt"/>
            </a:endParaRPr>
          </a:p>
        </p:txBody>
      </p:sp>
      <p:pic>
        <p:nvPicPr>
          <p:cNvPr id="17" name="Picture 4" descr="https://blogs.sap.com/wp-content/uploads/2018/03/36-4.png">
            <a:extLst>
              <a:ext uri="{FF2B5EF4-FFF2-40B4-BE49-F238E27FC236}">
                <a16:creationId xmlns:a16="http://schemas.microsoft.com/office/drawing/2014/main" id="{65708DBB-149C-4A8B-A03E-14F78A2E2B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2672" y="3789039"/>
            <a:ext cx="8177784" cy="25922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8884-0B47-4B5E-9CA1-1A8E359534CC}"/>
              </a:ext>
            </a:extLst>
          </p:cNvPr>
          <p:cNvSpPr>
            <a:spLocks noGrp="1"/>
          </p:cNvSpPr>
          <p:nvPr>
            <p:ph type="title"/>
          </p:nvPr>
        </p:nvSpPr>
        <p:spPr/>
        <p:txBody>
          <a:bodyPr/>
          <a:lstStyle/>
          <a:p>
            <a:r>
              <a:rPr lang="en-US" dirty="0"/>
              <a:t>Business Partner: Customer</a:t>
            </a:r>
          </a:p>
        </p:txBody>
      </p:sp>
      <p:pic>
        <p:nvPicPr>
          <p:cNvPr id="11" name="Picture 2" descr="https://blogs.sap.com/wp-content/uploads/2018/03/37-3.png">
            <a:extLst>
              <a:ext uri="{FF2B5EF4-FFF2-40B4-BE49-F238E27FC236}">
                <a16:creationId xmlns:a16="http://schemas.microsoft.com/office/drawing/2014/main" id="{87C37EBA-CCC2-4607-BE9D-19E4CEFF015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43472" y="1031270"/>
            <a:ext cx="9505056" cy="5493355"/>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43EC3-5A71-479B-8F56-7937271EF34D}"/>
              </a:ext>
            </a:extLst>
          </p:cNvPr>
          <p:cNvSpPr>
            <a:spLocks noGrp="1"/>
          </p:cNvSpPr>
          <p:nvPr>
            <p:ph type="title"/>
          </p:nvPr>
        </p:nvSpPr>
        <p:spPr/>
        <p:txBody>
          <a:bodyPr/>
          <a:lstStyle/>
          <a:p>
            <a:r>
              <a:rPr lang="en-US" dirty="0"/>
              <a:t>Customer Invoice  Posting</a:t>
            </a:r>
          </a:p>
        </p:txBody>
      </p:sp>
      <p:sp>
        <p:nvSpPr>
          <p:cNvPr id="11" name="Content Placeholder 2"/>
          <p:cNvSpPr txBox="1">
            <a:spLocks/>
          </p:cNvSpPr>
          <p:nvPr/>
        </p:nvSpPr>
        <p:spPr>
          <a:xfrm>
            <a:off x="227013" y="980728"/>
            <a:ext cx="11688761" cy="36004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1200"/>
              </a:spcBef>
              <a:spcAft>
                <a:spcPts val="1200"/>
              </a:spcAft>
              <a:buClr>
                <a:schemeClr val="accent1"/>
              </a:buClr>
              <a:buFont typeface="Wingdings" panose="05000000000000000000" pitchFamily="2" charset="2"/>
              <a:buChar char="§"/>
            </a:pPr>
            <a:r>
              <a:rPr lang="en-US" sz="1800" dirty="0"/>
              <a:t>You enter the general data for the posting document on the screen in the document header, for example, invoice date, posting date, reference, document header text, and so on. For entering invoice and credit memos received, you can define a document type for each transaction, which then appears as a general default value. SAP has provided standard document types for these transactions. However, we can configure and use different type of documents to meet special requirement of client  </a:t>
            </a:r>
          </a:p>
          <a:p>
            <a:pPr marL="285750" indent="-285750">
              <a:spcBef>
                <a:spcPts val="1200"/>
              </a:spcBef>
              <a:spcAft>
                <a:spcPts val="1200"/>
              </a:spcAft>
              <a:buClr>
                <a:schemeClr val="accent1"/>
              </a:buClr>
              <a:buFont typeface="Wingdings" panose="05000000000000000000" pitchFamily="2" charset="2"/>
              <a:buChar char="§"/>
            </a:pPr>
            <a:r>
              <a:rPr lang="en-US" sz="1800" dirty="0"/>
              <a:t>You can overwrite this proposed document type at any time as long as the document type field is ready for input during document entry</a:t>
            </a:r>
          </a:p>
          <a:p>
            <a:pPr marL="285750" indent="-285750">
              <a:spcBef>
                <a:spcPts val="1200"/>
              </a:spcBef>
              <a:spcAft>
                <a:spcPts val="1200"/>
              </a:spcAft>
              <a:buClr>
                <a:schemeClr val="accent1"/>
              </a:buClr>
              <a:buFont typeface="Wingdings" panose="05000000000000000000" pitchFamily="2" charset="2"/>
              <a:buChar char="§"/>
            </a:pPr>
            <a:r>
              <a:rPr lang="en-US" sz="1800" dirty="0"/>
              <a:t>If you do not define a document type, the system proposes standard document types; for example, DR for posting customer invoices, DZ for receipts from customer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dirty="0"/>
              <a:t>Customer Account Group</a:t>
            </a:r>
          </a:p>
        </p:txBody>
      </p:sp>
      <p:grpSp>
        <p:nvGrpSpPr>
          <p:cNvPr id="12291" name="Group 8"/>
          <p:cNvGrpSpPr>
            <a:grpSpLocks/>
          </p:cNvGrpSpPr>
          <p:nvPr/>
        </p:nvGrpSpPr>
        <p:grpSpPr bwMode="auto">
          <a:xfrm>
            <a:off x="536296" y="1261391"/>
            <a:ext cx="6781802" cy="4687889"/>
            <a:chOff x="144" y="552"/>
            <a:chExt cx="3204" cy="2953"/>
          </a:xfrm>
        </p:grpSpPr>
        <p:sp>
          <p:nvSpPr>
            <p:cNvPr id="12296" name="AutoShape 9"/>
            <p:cNvSpPr>
              <a:spLocks noChangeArrowheads="1"/>
            </p:cNvSpPr>
            <p:nvPr/>
          </p:nvSpPr>
          <p:spPr bwMode="auto">
            <a:xfrm>
              <a:off x="144" y="1197"/>
              <a:ext cx="1200" cy="1662"/>
            </a:xfrm>
            <a:prstGeom prst="flowChartPunchedCard">
              <a:avLst/>
            </a:prstGeom>
            <a:gradFill rotWithShape="1">
              <a:gsLst>
                <a:gs pos="0">
                  <a:srgbClr val="969696"/>
                </a:gs>
                <a:gs pos="100000">
                  <a:srgbClr val="454545"/>
                </a:gs>
              </a:gsLst>
              <a:lin ang="5400000" scaled="1"/>
            </a:gradFill>
            <a:ln w="12700">
              <a:noFill/>
              <a:miter lim="800000"/>
              <a:headEnd/>
              <a:tailEnd/>
            </a:ln>
          </p:spPr>
          <p:txBody>
            <a:bodyPr wrap="none" anchor="ctr"/>
            <a:lstStyle/>
            <a:p>
              <a:pPr algn="ctr"/>
              <a:endParaRPr lang="en-US">
                <a:latin typeface="+mj-lt"/>
              </a:endParaRPr>
            </a:p>
          </p:txBody>
        </p:sp>
        <p:pic>
          <p:nvPicPr>
            <p:cNvPr id="507914" name="Picture 10" descr="j0078708"/>
            <p:cNvPicPr>
              <a:picLocks noChangeAspect="1" noChangeArrowheads="1"/>
            </p:cNvPicPr>
            <p:nvPr/>
          </p:nvPicPr>
          <p:blipFill>
            <a:blip r:embed="rId3" cstate="print"/>
            <a:srcRect/>
            <a:stretch>
              <a:fillRect/>
            </a:stretch>
          </p:blipFill>
          <p:spPr bwMode="auto">
            <a:xfrm>
              <a:off x="308" y="1843"/>
              <a:ext cx="816" cy="766"/>
            </a:xfrm>
            <a:prstGeom prst="rect">
              <a:avLst/>
            </a:prstGeom>
            <a:solidFill>
              <a:srgbClr val="C0C0C0"/>
            </a:solidFill>
            <a:effectLst>
              <a:outerShdw dist="96720" dir="1391915" algn="ctr" rotWithShape="0">
                <a:srgbClr val="808080"/>
              </a:outerShdw>
            </a:effectLst>
          </p:spPr>
        </p:pic>
        <p:sp>
          <p:nvSpPr>
            <p:cNvPr id="12298" name="Text Box 11"/>
            <p:cNvSpPr txBox="1">
              <a:spLocks noChangeArrowheads="1"/>
            </p:cNvSpPr>
            <p:nvPr/>
          </p:nvSpPr>
          <p:spPr bwMode="auto">
            <a:xfrm>
              <a:off x="199" y="1297"/>
              <a:ext cx="1104" cy="407"/>
            </a:xfrm>
            <a:prstGeom prst="rect">
              <a:avLst/>
            </a:prstGeom>
            <a:noFill/>
            <a:ln w="12700">
              <a:noFill/>
              <a:miter lim="800000"/>
              <a:headEnd/>
              <a:tailEnd/>
            </a:ln>
          </p:spPr>
          <p:txBody>
            <a:bodyPr wrap="square">
              <a:spAutoFit/>
            </a:bodyPr>
            <a:lstStyle/>
            <a:p>
              <a:pPr algn="ctr"/>
              <a:r>
                <a:rPr lang="en-US" b="1" dirty="0">
                  <a:solidFill>
                    <a:schemeClr val="bg1"/>
                  </a:solidFill>
                  <a:latin typeface="+mj-lt"/>
                </a:rPr>
                <a:t>Customer</a:t>
              </a:r>
            </a:p>
            <a:p>
              <a:pPr algn="ctr"/>
              <a:r>
                <a:rPr lang="en-US" b="1" dirty="0">
                  <a:solidFill>
                    <a:schemeClr val="bg1"/>
                  </a:solidFill>
                  <a:latin typeface="+mj-lt"/>
                </a:rPr>
                <a:t>Account </a:t>
              </a:r>
              <a:r>
                <a:rPr lang="en-US" b="1" dirty="0" err="1">
                  <a:solidFill>
                    <a:schemeClr val="bg1"/>
                  </a:solidFill>
                  <a:latin typeface="+mj-lt"/>
                </a:rPr>
                <a:t>Grp</a:t>
              </a:r>
              <a:endParaRPr lang="en-US" b="1" dirty="0">
                <a:solidFill>
                  <a:schemeClr val="bg1"/>
                </a:solidFill>
                <a:latin typeface="+mj-lt"/>
              </a:endParaRPr>
            </a:p>
          </p:txBody>
        </p:sp>
        <p:sp>
          <p:nvSpPr>
            <p:cNvPr id="12299" name="AutoShape 12"/>
            <p:cNvSpPr>
              <a:spLocks noChangeArrowheads="1"/>
            </p:cNvSpPr>
            <p:nvPr/>
          </p:nvSpPr>
          <p:spPr bwMode="auto">
            <a:xfrm>
              <a:off x="1344" y="1495"/>
              <a:ext cx="432" cy="1066"/>
            </a:xfrm>
            <a:custGeom>
              <a:avLst/>
              <a:gdLst>
                <a:gd name="T0" fmla="*/ 4 w 21600"/>
                <a:gd name="T1" fmla="*/ 0 h 21600"/>
                <a:gd name="T2" fmla="*/ 0 w 21600"/>
                <a:gd name="T3" fmla="*/ 26 h 21600"/>
                <a:gd name="T4" fmla="*/ 4 w 21600"/>
                <a:gd name="T5" fmla="*/ 53 h 21600"/>
                <a:gd name="T6" fmla="*/ 7 w 21600"/>
                <a:gd name="T7" fmla="*/ 26 h 21600"/>
                <a:gd name="T8" fmla="*/ 17694720 60000 65536"/>
                <a:gd name="T9" fmla="*/ 11796480 60000 65536"/>
                <a:gd name="T10" fmla="*/ 5898240 60000 65536"/>
                <a:gd name="T11" fmla="*/ 0 60000 65536"/>
                <a:gd name="T12" fmla="*/ 3389 w 21600"/>
                <a:gd name="T13" fmla="*/ 6018 h 21600"/>
                <a:gd name="T14" fmla="*/ 18153 w 21600"/>
                <a:gd name="T15" fmla="*/ 15582 h 21600"/>
              </a:gdLst>
              <a:ahLst/>
              <a:cxnLst>
                <a:cxn ang="T8">
                  <a:pos x="T0" y="T1"/>
                </a:cxn>
                <a:cxn ang="T9">
                  <a:pos x="T2" y="T3"/>
                </a:cxn>
                <a:cxn ang="T10">
                  <a:pos x="T4" y="T5"/>
                </a:cxn>
                <a:cxn ang="T11">
                  <a:pos x="T6" y="T7"/>
                </a:cxn>
              </a:cxnLst>
              <a:rect l="T12" t="T13" r="T14" b="T15"/>
              <a:pathLst>
                <a:path w="21600" h="21600">
                  <a:moveTo>
                    <a:pt x="13812" y="0"/>
                  </a:moveTo>
                  <a:lnTo>
                    <a:pt x="13812" y="6014"/>
                  </a:lnTo>
                  <a:lnTo>
                    <a:pt x="3375" y="6014"/>
                  </a:lnTo>
                  <a:lnTo>
                    <a:pt x="3375" y="15586"/>
                  </a:lnTo>
                  <a:lnTo>
                    <a:pt x="13812" y="15586"/>
                  </a:lnTo>
                  <a:lnTo>
                    <a:pt x="13812" y="21600"/>
                  </a:lnTo>
                  <a:lnTo>
                    <a:pt x="21600" y="10800"/>
                  </a:lnTo>
                  <a:close/>
                </a:path>
                <a:path w="21600" h="21600">
                  <a:moveTo>
                    <a:pt x="1350" y="6014"/>
                  </a:moveTo>
                  <a:lnTo>
                    <a:pt x="1350" y="15586"/>
                  </a:lnTo>
                  <a:lnTo>
                    <a:pt x="2700" y="15586"/>
                  </a:lnTo>
                  <a:lnTo>
                    <a:pt x="2700" y="6014"/>
                  </a:lnTo>
                  <a:close/>
                </a:path>
                <a:path w="21600" h="21600">
                  <a:moveTo>
                    <a:pt x="0" y="6014"/>
                  </a:moveTo>
                  <a:lnTo>
                    <a:pt x="0" y="15586"/>
                  </a:lnTo>
                  <a:lnTo>
                    <a:pt x="675" y="15586"/>
                  </a:lnTo>
                  <a:lnTo>
                    <a:pt x="675" y="6014"/>
                  </a:lnTo>
                  <a:close/>
                </a:path>
              </a:pathLst>
            </a:custGeom>
            <a:solidFill>
              <a:srgbClr val="C0C0C0"/>
            </a:solidFill>
            <a:ln w="12700">
              <a:noFill/>
              <a:miter lim="800000"/>
              <a:headEnd/>
              <a:tailEnd/>
            </a:ln>
          </p:spPr>
          <p:txBody>
            <a:bodyPr wrap="none" anchor="ctr"/>
            <a:lstStyle/>
            <a:p>
              <a:pPr algn="ctr"/>
              <a:endParaRPr lang="en-US">
                <a:latin typeface="+mj-lt"/>
              </a:endParaRPr>
            </a:p>
          </p:txBody>
        </p:sp>
        <p:sp>
          <p:nvSpPr>
            <p:cNvPr id="12300" name="Rectangle 13"/>
            <p:cNvSpPr>
              <a:spLocks noChangeArrowheads="1"/>
            </p:cNvSpPr>
            <p:nvPr/>
          </p:nvSpPr>
          <p:spPr bwMode="auto">
            <a:xfrm>
              <a:off x="1804" y="552"/>
              <a:ext cx="240" cy="2953"/>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lgn="ctr"/>
              <a:endParaRPr lang="en-GB" b="1" dirty="0">
                <a:solidFill>
                  <a:schemeClr val="tx2"/>
                </a:solidFill>
                <a:latin typeface="+mj-lt"/>
              </a:endParaRPr>
            </a:p>
          </p:txBody>
        </p:sp>
        <p:sp>
          <p:nvSpPr>
            <p:cNvPr id="12301" name="AutoShape 14"/>
            <p:cNvSpPr>
              <a:spLocks noChangeArrowheads="1"/>
            </p:cNvSpPr>
            <p:nvPr/>
          </p:nvSpPr>
          <p:spPr bwMode="auto">
            <a:xfrm rot="-5400000">
              <a:off x="2502" y="1470"/>
              <a:ext cx="384" cy="1296"/>
            </a:xfrm>
            <a:prstGeom prst="flowChartDocument">
              <a:avLst/>
            </a:prstGeom>
            <a:gradFill rotWithShape="1">
              <a:gsLst>
                <a:gs pos="0">
                  <a:srgbClr val="F2FFEB"/>
                </a:gs>
                <a:gs pos="100000">
                  <a:srgbClr val="70766D"/>
                </a:gs>
              </a:gsLst>
              <a:lin ang="5400000" scaled="1"/>
            </a:gradFill>
            <a:ln w="12700">
              <a:noFill/>
              <a:miter lim="800000"/>
              <a:headEnd/>
              <a:tailEnd/>
            </a:ln>
          </p:spPr>
          <p:txBody>
            <a:bodyPr wrap="none" anchor="ctr"/>
            <a:lstStyle/>
            <a:p>
              <a:pPr algn="ctr"/>
              <a:endParaRPr lang="en-US">
                <a:latin typeface="+mj-lt"/>
              </a:endParaRPr>
            </a:p>
          </p:txBody>
        </p:sp>
        <p:sp>
          <p:nvSpPr>
            <p:cNvPr id="12302" name="Text Box 15"/>
            <p:cNvSpPr txBox="1">
              <a:spLocks noChangeArrowheads="1"/>
            </p:cNvSpPr>
            <p:nvPr/>
          </p:nvSpPr>
          <p:spPr bwMode="auto">
            <a:xfrm>
              <a:off x="2048" y="1995"/>
              <a:ext cx="983" cy="233"/>
            </a:xfrm>
            <a:prstGeom prst="rect">
              <a:avLst/>
            </a:prstGeom>
            <a:noFill/>
            <a:ln w="12700">
              <a:noFill/>
              <a:miter lim="800000"/>
              <a:headEnd/>
              <a:tailEnd/>
            </a:ln>
          </p:spPr>
          <p:txBody>
            <a:bodyPr wrap="none">
              <a:spAutoFit/>
            </a:bodyPr>
            <a:lstStyle/>
            <a:p>
              <a:pPr algn="ctr"/>
              <a:r>
                <a:rPr lang="en-US" b="1">
                  <a:solidFill>
                    <a:schemeClr val="tx2"/>
                  </a:solidFill>
                  <a:latin typeface="+mj-lt"/>
                </a:rPr>
                <a:t>Field Selection</a:t>
              </a:r>
            </a:p>
          </p:txBody>
        </p:sp>
        <p:sp>
          <p:nvSpPr>
            <p:cNvPr id="12303" name="AutoShape 16"/>
            <p:cNvSpPr>
              <a:spLocks noChangeArrowheads="1"/>
            </p:cNvSpPr>
            <p:nvPr/>
          </p:nvSpPr>
          <p:spPr bwMode="auto">
            <a:xfrm rot="-5400000">
              <a:off x="2508" y="1916"/>
              <a:ext cx="384" cy="1296"/>
            </a:xfrm>
            <a:prstGeom prst="flowChartDocument">
              <a:avLst/>
            </a:prstGeom>
            <a:gradFill rotWithShape="1">
              <a:gsLst>
                <a:gs pos="0">
                  <a:srgbClr val="F2FFEB"/>
                </a:gs>
                <a:gs pos="100000">
                  <a:srgbClr val="70766D"/>
                </a:gs>
              </a:gsLst>
              <a:lin ang="5400000" scaled="1"/>
            </a:gradFill>
            <a:ln w="12700">
              <a:noFill/>
              <a:miter lim="800000"/>
              <a:headEnd/>
              <a:tailEnd/>
            </a:ln>
          </p:spPr>
          <p:txBody>
            <a:bodyPr wrap="none" anchor="ctr"/>
            <a:lstStyle/>
            <a:p>
              <a:pPr algn="ctr"/>
              <a:endParaRPr lang="en-US">
                <a:latin typeface="+mj-lt"/>
              </a:endParaRPr>
            </a:p>
          </p:txBody>
        </p:sp>
        <p:sp>
          <p:nvSpPr>
            <p:cNvPr id="12304" name="Text Box 17"/>
            <p:cNvSpPr txBox="1">
              <a:spLocks noChangeArrowheads="1"/>
            </p:cNvSpPr>
            <p:nvPr/>
          </p:nvSpPr>
          <p:spPr bwMode="auto">
            <a:xfrm>
              <a:off x="2054" y="2441"/>
              <a:ext cx="999" cy="233"/>
            </a:xfrm>
            <a:prstGeom prst="rect">
              <a:avLst/>
            </a:prstGeom>
            <a:noFill/>
            <a:ln w="12700">
              <a:noFill/>
              <a:miter lim="800000"/>
              <a:headEnd/>
              <a:tailEnd/>
            </a:ln>
          </p:spPr>
          <p:txBody>
            <a:bodyPr wrap="none">
              <a:spAutoFit/>
            </a:bodyPr>
            <a:lstStyle/>
            <a:p>
              <a:pPr algn="ctr"/>
              <a:r>
                <a:rPr lang="en-US" b="1">
                  <a:solidFill>
                    <a:schemeClr val="tx2"/>
                  </a:solidFill>
                  <a:latin typeface="+mj-lt"/>
                </a:rPr>
                <a:t>Number Range</a:t>
              </a:r>
            </a:p>
          </p:txBody>
        </p:sp>
        <p:sp>
          <p:nvSpPr>
            <p:cNvPr id="12305" name="AutoShape 18"/>
            <p:cNvSpPr>
              <a:spLocks noChangeArrowheads="1"/>
            </p:cNvSpPr>
            <p:nvPr/>
          </p:nvSpPr>
          <p:spPr bwMode="auto">
            <a:xfrm rot="-5400000">
              <a:off x="2508" y="1020"/>
              <a:ext cx="384" cy="1296"/>
            </a:xfrm>
            <a:prstGeom prst="flowChartDocument">
              <a:avLst/>
            </a:prstGeom>
            <a:gradFill rotWithShape="1">
              <a:gsLst>
                <a:gs pos="0">
                  <a:srgbClr val="F2FFEB"/>
                </a:gs>
                <a:gs pos="100000">
                  <a:srgbClr val="70766D"/>
                </a:gs>
              </a:gsLst>
              <a:lin ang="5400000" scaled="1"/>
            </a:gradFill>
            <a:ln w="12700">
              <a:noFill/>
              <a:miter lim="800000"/>
              <a:headEnd/>
              <a:tailEnd/>
            </a:ln>
          </p:spPr>
          <p:txBody>
            <a:bodyPr wrap="none" anchor="ctr"/>
            <a:lstStyle/>
            <a:p>
              <a:pPr algn="ctr"/>
              <a:endParaRPr lang="en-US">
                <a:latin typeface="+mj-lt"/>
              </a:endParaRPr>
            </a:p>
          </p:txBody>
        </p:sp>
        <p:sp>
          <p:nvSpPr>
            <p:cNvPr id="12306" name="Text Box 19"/>
            <p:cNvSpPr txBox="1">
              <a:spLocks noChangeArrowheads="1"/>
            </p:cNvSpPr>
            <p:nvPr/>
          </p:nvSpPr>
          <p:spPr bwMode="auto">
            <a:xfrm>
              <a:off x="2064" y="1555"/>
              <a:ext cx="1067" cy="233"/>
            </a:xfrm>
            <a:prstGeom prst="rect">
              <a:avLst/>
            </a:prstGeom>
            <a:noFill/>
            <a:ln w="12700">
              <a:noFill/>
              <a:miter lim="800000"/>
              <a:headEnd/>
              <a:tailEnd/>
            </a:ln>
          </p:spPr>
          <p:txBody>
            <a:bodyPr wrap="none">
              <a:spAutoFit/>
            </a:bodyPr>
            <a:lstStyle/>
            <a:p>
              <a:pPr algn="ctr"/>
              <a:r>
                <a:rPr lang="en-US" b="1">
                  <a:solidFill>
                    <a:schemeClr val="tx2"/>
                  </a:solidFill>
                  <a:latin typeface="+mj-lt"/>
                </a:rPr>
                <a:t>Partner Schema</a:t>
              </a:r>
            </a:p>
          </p:txBody>
        </p:sp>
        <p:sp>
          <p:nvSpPr>
            <p:cNvPr id="12307" name="AutoShape 20"/>
            <p:cNvSpPr>
              <a:spLocks noChangeArrowheads="1"/>
            </p:cNvSpPr>
            <p:nvPr/>
          </p:nvSpPr>
          <p:spPr bwMode="auto">
            <a:xfrm rot="-5400000">
              <a:off x="2508" y="572"/>
              <a:ext cx="384" cy="1296"/>
            </a:xfrm>
            <a:prstGeom prst="flowChartDocument">
              <a:avLst/>
            </a:prstGeom>
            <a:gradFill rotWithShape="1">
              <a:gsLst>
                <a:gs pos="0">
                  <a:srgbClr val="F2FFEB"/>
                </a:gs>
                <a:gs pos="100000">
                  <a:srgbClr val="70766D"/>
                </a:gs>
              </a:gsLst>
              <a:lin ang="5400000" scaled="1"/>
            </a:gradFill>
            <a:ln w="12700">
              <a:noFill/>
              <a:miter lim="800000"/>
              <a:headEnd/>
              <a:tailEnd/>
            </a:ln>
          </p:spPr>
          <p:txBody>
            <a:bodyPr wrap="none" anchor="ctr"/>
            <a:lstStyle/>
            <a:p>
              <a:pPr algn="ctr"/>
              <a:endParaRPr lang="en-US">
                <a:latin typeface="+mj-lt"/>
              </a:endParaRPr>
            </a:p>
          </p:txBody>
        </p:sp>
        <p:sp>
          <p:nvSpPr>
            <p:cNvPr id="12308" name="Text Box 21"/>
            <p:cNvSpPr txBox="1">
              <a:spLocks noChangeArrowheads="1"/>
            </p:cNvSpPr>
            <p:nvPr/>
          </p:nvSpPr>
          <p:spPr bwMode="auto">
            <a:xfrm>
              <a:off x="2340" y="1084"/>
              <a:ext cx="480" cy="233"/>
            </a:xfrm>
            <a:prstGeom prst="rect">
              <a:avLst/>
            </a:prstGeom>
            <a:noFill/>
            <a:ln w="12700">
              <a:noFill/>
              <a:miter lim="800000"/>
              <a:headEnd/>
              <a:tailEnd/>
            </a:ln>
          </p:spPr>
          <p:txBody>
            <a:bodyPr wrap="none">
              <a:spAutoFit/>
            </a:bodyPr>
            <a:lstStyle/>
            <a:p>
              <a:pPr algn="ctr"/>
              <a:r>
                <a:rPr lang="en-US" b="1">
                  <a:solidFill>
                    <a:schemeClr val="tx2"/>
                  </a:solidFill>
                  <a:latin typeface="+mj-lt"/>
                </a:rPr>
                <a:t>Status</a:t>
              </a:r>
            </a:p>
          </p:txBody>
        </p:sp>
        <p:sp>
          <p:nvSpPr>
            <p:cNvPr id="12309" name="Text Box 22"/>
            <p:cNvSpPr txBox="1">
              <a:spLocks noChangeArrowheads="1"/>
            </p:cNvSpPr>
            <p:nvPr/>
          </p:nvSpPr>
          <p:spPr bwMode="auto">
            <a:xfrm>
              <a:off x="1834" y="1301"/>
              <a:ext cx="180" cy="1454"/>
            </a:xfrm>
            <a:prstGeom prst="rect">
              <a:avLst/>
            </a:prstGeom>
            <a:noFill/>
            <a:ln w="12700">
              <a:noFill/>
              <a:miter lim="800000"/>
              <a:headEnd/>
              <a:tailEnd/>
            </a:ln>
          </p:spPr>
          <p:txBody>
            <a:bodyPr wrap="none">
              <a:spAutoFit/>
            </a:bodyPr>
            <a:lstStyle/>
            <a:p>
              <a:pPr algn="ctr"/>
              <a:r>
                <a:rPr lang="en-US" b="1" dirty="0">
                  <a:solidFill>
                    <a:schemeClr val="bg1"/>
                  </a:solidFill>
                  <a:latin typeface="+mj-lt"/>
                </a:rPr>
                <a:t>C</a:t>
              </a:r>
            </a:p>
            <a:p>
              <a:pPr algn="ctr"/>
              <a:r>
                <a:rPr lang="en-US" b="1" dirty="0">
                  <a:solidFill>
                    <a:schemeClr val="bg1"/>
                  </a:solidFill>
                  <a:latin typeface="+mj-lt"/>
                </a:rPr>
                <a:t>O</a:t>
              </a:r>
            </a:p>
            <a:p>
              <a:pPr algn="ctr"/>
              <a:r>
                <a:rPr lang="en-US" b="1" dirty="0">
                  <a:solidFill>
                    <a:schemeClr val="bg1"/>
                  </a:solidFill>
                  <a:latin typeface="+mj-lt"/>
                </a:rPr>
                <a:t>N</a:t>
              </a:r>
            </a:p>
            <a:p>
              <a:pPr algn="ctr"/>
              <a:r>
                <a:rPr lang="en-US" b="1" dirty="0">
                  <a:solidFill>
                    <a:schemeClr val="bg1"/>
                  </a:solidFill>
                  <a:latin typeface="+mj-lt"/>
                </a:rPr>
                <a:t>T</a:t>
              </a:r>
            </a:p>
            <a:p>
              <a:pPr algn="ctr"/>
              <a:r>
                <a:rPr lang="en-US" b="1" dirty="0">
                  <a:solidFill>
                    <a:schemeClr val="bg1"/>
                  </a:solidFill>
                  <a:latin typeface="+mj-lt"/>
                </a:rPr>
                <a:t>R</a:t>
              </a:r>
            </a:p>
            <a:p>
              <a:pPr algn="ctr"/>
              <a:r>
                <a:rPr lang="en-US" b="1" dirty="0">
                  <a:solidFill>
                    <a:schemeClr val="bg1"/>
                  </a:solidFill>
                  <a:latin typeface="+mj-lt"/>
                </a:rPr>
                <a:t>O</a:t>
              </a:r>
            </a:p>
            <a:p>
              <a:pPr algn="ctr"/>
              <a:r>
                <a:rPr lang="en-US" b="1" dirty="0">
                  <a:solidFill>
                    <a:schemeClr val="bg1"/>
                  </a:solidFill>
                  <a:latin typeface="+mj-lt"/>
                </a:rPr>
                <a:t>L</a:t>
              </a:r>
            </a:p>
            <a:p>
              <a:pPr algn="ctr"/>
              <a:r>
                <a:rPr lang="en-US" b="1" dirty="0">
                  <a:solidFill>
                    <a:schemeClr val="bg1"/>
                  </a:solidFill>
                  <a:latin typeface="+mj-lt"/>
                </a:rPr>
                <a:t>S</a:t>
              </a:r>
            </a:p>
          </p:txBody>
        </p:sp>
      </p:grpSp>
      <p:sp>
        <p:nvSpPr>
          <p:cNvPr id="12292" name="Rectangle 23"/>
          <p:cNvSpPr>
            <a:spLocks noChangeArrowheads="1"/>
          </p:cNvSpPr>
          <p:nvPr/>
        </p:nvSpPr>
        <p:spPr bwMode="auto">
          <a:xfrm>
            <a:off x="7315200" y="1676400"/>
            <a:ext cx="4368800" cy="3352800"/>
          </a:xfrm>
          <a:prstGeom prst="rect">
            <a:avLst/>
          </a:prstGeom>
          <a:noFill/>
          <a:ln w="9525" algn="ctr">
            <a:solidFill>
              <a:schemeClr val="bg1"/>
            </a:solidFill>
            <a:miter lim="800000"/>
            <a:headEnd/>
            <a:tailEnd/>
          </a:ln>
        </p:spPr>
        <p:txBody>
          <a:bodyPr wrap="none" anchor="ctr"/>
          <a:lstStyle/>
          <a:p>
            <a:endParaRPr lang="en-US" sz="2400"/>
          </a:p>
        </p:txBody>
      </p:sp>
      <p:sp>
        <p:nvSpPr>
          <p:cNvPr id="12293" name="Text Box 24"/>
          <p:cNvSpPr txBox="1">
            <a:spLocks noChangeArrowheads="1"/>
          </p:cNvSpPr>
          <p:nvPr/>
        </p:nvSpPr>
        <p:spPr bwMode="auto">
          <a:xfrm>
            <a:off x="7956881" y="1981814"/>
            <a:ext cx="3958893" cy="3247043"/>
          </a:xfrm>
          <a:prstGeom prst="rect">
            <a:avLst/>
          </a:prstGeom>
          <a:solidFill>
            <a:schemeClr val="accent5">
              <a:lumMod val="20000"/>
              <a:lumOff val="80000"/>
            </a:schemeClr>
          </a:solidFill>
          <a:ln w="9525" algn="ctr">
            <a:solidFill>
              <a:schemeClr val="bg1">
                <a:lumMod val="95000"/>
              </a:schemeClr>
            </a:solidFill>
            <a:miter lim="800000"/>
            <a:headEnd/>
            <a:tailEnd/>
          </a:ln>
        </p:spPr>
        <p:txBody>
          <a:bodyPr wrap="square">
            <a:spAutoFit/>
          </a:bodyPr>
          <a:lstStyle/>
          <a:p>
            <a:pPr marL="358775" indent="-358775">
              <a:spcBef>
                <a:spcPts val="1800"/>
              </a:spcBef>
              <a:buClr>
                <a:schemeClr val="accent1"/>
              </a:buClr>
              <a:buFont typeface="Wingdings" panose="05000000000000000000" pitchFamily="2" charset="2"/>
              <a:buChar char="§"/>
              <a:defRPr/>
            </a:pPr>
            <a:r>
              <a:rPr lang="en-US" sz="1600" dirty="0">
                <a:latin typeface="+mj-lt"/>
              </a:rPr>
              <a:t>The status of the fields in the master record.</a:t>
            </a:r>
          </a:p>
          <a:p>
            <a:pPr marL="358775" indent="-358775">
              <a:spcBef>
                <a:spcPts val="1800"/>
              </a:spcBef>
              <a:buClr>
                <a:schemeClr val="accent1"/>
              </a:buClr>
              <a:buFont typeface="Wingdings" panose="05000000000000000000" pitchFamily="2" charset="2"/>
              <a:buChar char="§"/>
              <a:defRPr/>
            </a:pPr>
            <a:r>
              <a:rPr lang="en-US" sz="1600" dirty="0">
                <a:latin typeface="+mj-lt"/>
              </a:rPr>
              <a:t>Whether the account is for one – time customer or General customer.</a:t>
            </a:r>
          </a:p>
          <a:p>
            <a:pPr marL="358775" indent="-358775">
              <a:spcBef>
                <a:spcPts val="1800"/>
              </a:spcBef>
              <a:buClr>
                <a:schemeClr val="accent1"/>
              </a:buClr>
              <a:buFont typeface="Wingdings" panose="05000000000000000000" pitchFamily="2" charset="2"/>
              <a:buChar char="§"/>
              <a:defRPr/>
            </a:pPr>
            <a:r>
              <a:rPr lang="en-US" sz="1600" dirty="0">
                <a:latin typeface="+mj-lt"/>
              </a:rPr>
              <a:t>Which fields in the customer master should be optional, required, display or suppressed.</a:t>
            </a:r>
          </a:p>
          <a:p>
            <a:pPr marL="358775" indent="-358775">
              <a:spcBef>
                <a:spcPts val="1800"/>
              </a:spcBef>
              <a:buClr>
                <a:schemeClr val="accent1"/>
              </a:buClr>
              <a:buFont typeface="Wingdings" panose="05000000000000000000" pitchFamily="2" charset="2"/>
              <a:buChar char="§"/>
              <a:defRPr/>
            </a:pPr>
            <a:r>
              <a:rPr lang="en-US" sz="1600" dirty="0">
                <a:latin typeface="+mj-lt"/>
              </a:rPr>
              <a:t>The number range of the accounts.</a:t>
            </a:r>
          </a:p>
        </p:txBody>
      </p:sp>
    </p:spTree>
    <p:extLst>
      <p:ext uri="{BB962C8B-B14F-4D97-AF65-F5344CB8AC3E}">
        <p14:creationId xmlns:p14="http://schemas.microsoft.com/office/powerpoint/2010/main" val="176449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2568-104C-4B3D-B89E-E6464C180849}"/>
              </a:ext>
            </a:extLst>
          </p:cNvPr>
          <p:cNvSpPr>
            <a:spLocks noGrp="1"/>
          </p:cNvSpPr>
          <p:nvPr>
            <p:ph type="title"/>
          </p:nvPr>
        </p:nvSpPr>
        <p:spPr/>
        <p:txBody>
          <a:bodyPr/>
          <a:lstStyle/>
          <a:p>
            <a:r>
              <a:rPr lang="en-US" dirty="0"/>
              <a:t>Enjoy Posting Screen: Additional Line Items</a:t>
            </a:r>
          </a:p>
        </p:txBody>
      </p:sp>
      <p:sp>
        <p:nvSpPr>
          <p:cNvPr id="7" name="Content Placeholder 2"/>
          <p:cNvSpPr txBox="1">
            <a:spLocks/>
          </p:cNvSpPr>
          <p:nvPr/>
        </p:nvSpPr>
        <p:spPr>
          <a:xfrm>
            <a:off x="259866" y="1268760"/>
            <a:ext cx="11524766" cy="30410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1200"/>
              </a:spcBef>
              <a:spcAft>
                <a:spcPts val="1200"/>
              </a:spcAft>
              <a:buClr>
                <a:schemeClr val="accent1"/>
              </a:buClr>
              <a:buFont typeface="Wingdings" panose="05000000000000000000" pitchFamily="2" charset="2"/>
              <a:buChar char="§"/>
            </a:pPr>
            <a:r>
              <a:rPr lang="en-US" sz="1800" dirty="0"/>
              <a:t>Enter the additional line items for the document in the table in the bottom section of the screen</a:t>
            </a:r>
          </a:p>
          <a:p>
            <a:pPr marL="285750" indent="-285750">
              <a:spcBef>
                <a:spcPts val="1200"/>
              </a:spcBef>
              <a:spcAft>
                <a:spcPts val="1200"/>
              </a:spcAft>
              <a:buClr>
                <a:schemeClr val="accent1"/>
              </a:buClr>
              <a:buFont typeface="Wingdings" panose="05000000000000000000" pitchFamily="2" charset="2"/>
              <a:buChar char="§"/>
            </a:pPr>
            <a:r>
              <a:rPr lang="en-US" sz="1800" dirty="0"/>
              <a:t>The account name appears once you have made and confirmed your entries.</a:t>
            </a:r>
          </a:p>
          <a:p>
            <a:pPr marL="285750" indent="-285750">
              <a:spcBef>
                <a:spcPts val="1200"/>
              </a:spcBef>
              <a:spcAft>
                <a:spcPts val="1200"/>
              </a:spcAft>
              <a:buClr>
                <a:schemeClr val="accent1"/>
              </a:buClr>
              <a:buFont typeface="Wingdings" panose="05000000000000000000" pitchFamily="2" charset="2"/>
              <a:buChar char="§"/>
            </a:pPr>
            <a:r>
              <a:rPr lang="en-US" sz="1800" dirty="0"/>
              <a:t>You can select different fields or columns and change the size and sequence of the columns and fields</a:t>
            </a:r>
          </a:p>
          <a:p>
            <a:pPr marL="285750" indent="-285750">
              <a:spcBef>
                <a:spcPts val="1200"/>
              </a:spcBef>
              <a:spcAft>
                <a:spcPts val="1200"/>
              </a:spcAft>
              <a:buClr>
                <a:schemeClr val="accent1"/>
              </a:buClr>
              <a:buFont typeface="Wingdings" panose="05000000000000000000" pitchFamily="2" charset="2"/>
              <a:buChar char="§"/>
            </a:pPr>
            <a:r>
              <a:rPr lang="en-US" sz="1800" dirty="0"/>
              <a:t>You can also copy line items</a:t>
            </a:r>
          </a:p>
          <a:p>
            <a:pPr marL="285750" indent="-285750">
              <a:spcBef>
                <a:spcPts val="1200"/>
              </a:spcBef>
              <a:spcAft>
                <a:spcPts val="1200"/>
              </a:spcAft>
              <a:buClr>
                <a:schemeClr val="accent1"/>
              </a:buClr>
              <a:buFont typeface="Wingdings" panose="05000000000000000000" pitchFamily="2" charset="2"/>
              <a:buChar char="§"/>
            </a:pPr>
            <a:r>
              <a:rPr lang="en-US" sz="1800" dirty="0"/>
              <a:t>At the top of the screen, you can select from park, post or hold, to complete the document entry transaction once the balance is zero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04F5-BB3B-4119-9CF5-5FB41A7E4289}"/>
              </a:ext>
            </a:extLst>
          </p:cNvPr>
          <p:cNvSpPr>
            <a:spLocks noGrp="1"/>
          </p:cNvSpPr>
          <p:nvPr>
            <p:ph type="title"/>
          </p:nvPr>
        </p:nvSpPr>
        <p:spPr/>
        <p:txBody>
          <a:bodyPr/>
          <a:lstStyle/>
          <a:p>
            <a:r>
              <a:rPr lang="en-US" dirty="0"/>
              <a:t>Post Customer Invoice Transaction Code FB70</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472" y="1030586"/>
            <a:ext cx="9505056" cy="527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CFC5-4242-4998-9716-3D19BEF4E79F}"/>
              </a:ext>
            </a:extLst>
          </p:cNvPr>
          <p:cNvSpPr>
            <a:spLocks noGrp="1"/>
          </p:cNvSpPr>
          <p:nvPr>
            <p:ph type="title"/>
          </p:nvPr>
        </p:nvSpPr>
        <p:spPr/>
        <p:txBody>
          <a:bodyPr/>
          <a:lstStyle/>
          <a:p>
            <a:r>
              <a:rPr lang="en-US" dirty="0"/>
              <a:t>Create Outgoing Invoices</a:t>
            </a:r>
          </a:p>
        </p:txBody>
      </p:sp>
      <p:pic>
        <p:nvPicPr>
          <p:cNvPr id="17" name="Picture 16">
            <a:extLst>
              <a:ext uri="{FF2B5EF4-FFF2-40B4-BE49-F238E27FC236}">
                <a16:creationId xmlns:a16="http://schemas.microsoft.com/office/drawing/2014/main" id="{EDDFD1CF-2843-4512-8E86-07042C1A03B2}"/>
              </a:ext>
            </a:extLst>
          </p:cNvPr>
          <p:cNvPicPr>
            <a:picLocks noChangeAspect="1"/>
          </p:cNvPicPr>
          <p:nvPr/>
        </p:nvPicPr>
        <p:blipFill>
          <a:blip r:embed="rId3"/>
          <a:stretch>
            <a:fillRect/>
          </a:stretch>
        </p:blipFill>
        <p:spPr>
          <a:xfrm>
            <a:off x="614267" y="1018017"/>
            <a:ext cx="8794101" cy="4723164"/>
          </a:xfrm>
          <a:prstGeom prst="rect">
            <a:avLst/>
          </a:prstGeom>
        </p:spPr>
      </p:pic>
      <p:sp>
        <p:nvSpPr>
          <p:cNvPr id="18" name="Oval Callout 4">
            <a:extLst>
              <a:ext uri="{FF2B5EF4-FFF2-40B4-BE49-F238E27FC236}">
                <a16:creationId xmlns:a16="http://schemas.microsoft.com/office/drawing/2014/main" id="{B80DF81A-B3DC-4DA7-A05E-CB8704409899}"/>
              </a:ext>
            </a:extLst>
          </p:cNvPr>
          <p:cNvSpPr/>
          <p:nvPr/>
        </p:nvSpPr>
        <p:spPr>
          <a:xfrm>
            <a:off x="798407" y="1312666"/>
            <a:ext cx="1872000" cy="468401"/>
          </a:xfrm>
          <a:prstGeom prst="wedgeEllipseCallout">
            <a:avLst>
              <a:gd name="adj1" fmla="val 4929"/>
              <a:gd name="adj2" fmla="val 11517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1. Select Customer  ID</a:t>
            </a:r>
          </a:p>
        </p:txBody>
      </p:sp>
      <p:sp>
        <p:nvSpPr>
          <p:cNvPr id="19" name="Oval Callout 4">
            <a:extLst>
              <a:ext uri="{FF2B5EF4-FFF2-40B4-BE49-F238E27FC236}">
                <a16:creationId xmlns:a16="http://schemas.microsoft.com/office/drawing/2014/main" id="{FF16B3D0-D412-4E0F-AE7F-F63B8CE1C0C5}"/>
              </a:ext>
            </a:extLst>
          </p:cNvPr>
          <p:cNvSpPr/>
          <p:nvPr/>
        </p:nvSpPr>
        <p:spPr>
          <a:xfrm>
            <a:off x="3343754" y="1882017"/>
            <a:ext cx="1656000" cy="389336"/>
          </a:xfrm>
          <a:prstGeom prst="wedgeEllipseCallout">
            <a:avLst>
              <a:gd name="adj1" fmla="val -133824"/>
              <a:gd name="adj2" fmla="val 61573"/>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2. Provide Invoice Date</a:t>
            </a:r>
          </a:p>
        </p:txBody>
      </p:sp>
      <p:sp>
        <p:nvSpPr>
          <p:cNvPr id="20" name="Oval Callout 4">
            <a:extLst>
              <a:ext uri="{FF2B5EF4-FFF2-40B4-BE49-F238E27FC236}">
                <a16:creationId xmlns:a16="http://schemas.microsoft.com/office/drawing/2014/main" id="{817030AB-5B7B-469C-874D-A0E081C86CE0}"/>
              </a:ext>
            </a:extLst>
          </p:cNvPr>
          <p:cNvSpPr/>
          <p:nvPr/>
        </p:nvSpPr>
        <p:spPr>
          <a:xfrm>
            <a:off x="3631754" y="2529515"/>
            <a:ext cx="1656000" cy="483170"/>
          </a:xfrm>
          <a:prstGeom prst="wedgeEllipseCallout">
            <a:avLst>
              <a:gd name="adj1" fmla="val -147820"/>
              <a:gd name="adj2" fmla="val -5657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3. Provide Posting Date</a:t>
            </a:r>
          </a:p>
        </p:txBody>
      </p:sp>
      <p:sp>
        <p:nvSpPr>
          <p:cNvPr id="21" name="Oval Callout 4">
            <a:extLst>
              <a:ext uri="{FF2B5EF4-FFF2-40B4-BE49-F238E27FC236}">
                <a16:creationId xmlns:a16="http://schemas.microsoft.com/office/drawing/2014/main" id="{F226CBC5-45D5-4B16-829C-58256F361F7A}"/>
              </a:ext>
            </a:extLst>
          </p:cNvPr>
          <p:cNvSpPr/>
          <p:nvPr/>
        </p:nvSpPr>
        <p:spPr>
          <a:xfrm>
            <a:off x="3631754" y="3270847"/>
            <a:ext cx="1728000" cy="483170"/>
          </a:xfrm>
          <a:prstGeom prst="wedgeEllipseCallout">
            <a:avLst>
              <a:gd name="adj1" fmla="val -110935"/>
              <a:gd name="adj2" fmla="val -10922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4. Give Invoice Amount</a:t>
            </a:r>
          </a:p>
        </p:txBody>
      </p:sp>
      <p:sp>
        <p:nvSpPr>
          <p:cNvPr id="22" name="Oval Callout 4">
            <a:extLst>
              <a:ext uri="{FF2B5EF4-FFF2-40B4-BE49-F238E27FC236}">
                <a16:creationId xmlns:a16="http://schemas.microsoft.com/office/drawing/2014/main" id="{87D12D17-41D8-40F4-ACA4-EEE443F79920}"/>
              </a:ext>
            </a:extLst>
          </p:cNvPr>
          <p:cNvSpPr/>
          <p:nvPr/>
        </p:nvSpPr>
        <p:spPr>
          <a:xfrm>
            <a:off x="1287036" y="3898017"/>
            <a:ext cx="1548000" cy="531354"/>
          </a:xfrm>
          <a:prstGeom prst="wedgeEllipseCallout">
            <a:avLst>
              <a:gd name="adj1" fmla="val -57601"/>
              <a:gd name="adj2" fmla="val 5439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5. Give Respective GL Number</a:t>
            </a:r>
          </a:p>
        </p:txBody>
      </p:sp>
      <p:sp>
        <p:nvSpPr>
          <p:cNvPr id="23" name="Oval Callout 4">
            <a:extLst>
              <a:ext uri="{FF2B5EF4-FFF2-40B4-BE49-F238E27FC236}">
                <a16:creationId xmlns:a16="http://schemas.microsoft.com/office/drawing/2014/main" id="{2A147561-3E34-474A-B1FE-C688212B586C}"/>
              </a:ext>
            </a:extLst>
          </p:cNvPr>
          <p:cNvSpPr/>
          <p:nvPr/>
        </p:nvSpPr>
        <p:spPr>
          <a:xfrm>
            <a:off x="7303754" y="4334883"/>
            <a:ext cx="1264718" cy="507534"/>
          </a:xfrm>
          <a:prstGeom prst="wedgeEllipseCallout">
            <a:avLst>
              <a:gd name="adj1" fmla="val 73225"/>
              <a:gd name="adj2" fmla="val 185130"/>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8. Press Post Button</a:t>
            </a:r>
          </a:p>
        </p:txBody>
      </p:sp>
      <p:pic>
        <p:nvPicPr>
          <p:cNvPr id="24" name="Picture 23">
            <a:extLst>
              <a:ext uri="{FF2B5EF4-FFF2-40B4-BE49-F238E27FC236}">
                <a16:creationId xmlns:a16="http://schemas.microsoft.com/office/drawing/2014/main" id="{28852DDF-C20F-40E4-93C6-2A6335300B34}"/>
              </a:ext>
            </a:extLst>
          </p:cNvPr>
          <p:cNvPicPr>
            <a:picLocks noChangeAspect="1"/>
          </p:cNvPicPr>
          <p:nvPr/>
        </p:nvPicPr>
        <p:blipFill>
          <a:blip r:embed="rId4"/>
          <a:stretch>
            <a:fillRect/>
          </a:stretch>
        </p:blipFill>
        <p:spPr>
          <a:xfrm>
            <a:off x="653448" y="5961745"/>
            <a:ext cx="8692612" cy="563599"/>
          </a:xfrm>
          <a:prstGeom prst="rect">
            <a:avLst/>
          </a:prstGeom>
        </p:spPr>
      </p:pic>
      <p:sp>
        <p:nvSpPr>
          <p:cNvPr id="25" name="Oval Callout 4">
            <a:extLst>
              <a:ext uri="{FF2B5EF4-FFF2-40B4-BE49-F238E27FC236}">
                <a16:creationId xmlns:a16="http://schemas.microsoft.com/office/drawing/2014/main" id="{57150FB6-49B8-48B5-91BB-8175E7A2A3CA}"/>
              </a:ext>
            </a:extLst>
          </p:cNvPr>
          <p:cNvSpPr/>
          <p:nvPr/>
        </p:nvSpPr>
        <p:spPr>
          <a:xfrm>
            <a:off x="3451754" y="3898017"/>
            <a:ext cx="1548000" cy="507533"/>
          </a:xfrm>
          <a:prstGeom prst="wedgeEllipseCallout">
            <a:avLst>
              <a:gd name="adj1" fmla="val -64711"/>
              <a:gd name="adj2" fmla="val 6554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6. Provide Invoice Amount</a:t>
            </a:r>
          </a:p>
        </p:txBody>
      </p:sp>
      <p:sp>
        <p:nvSpPr>
          <p:cNvPr id="26" name="Oval Callout 4">
            <a:extLst>
              <a:ext uri="{FF2B5EF4-FFF2-40B4-BE49-F238E27FC236}">
                <a16:creationId xmlns:a16="http://schemas.microsoft.com/office/drawing/2014/main" id="{948B24AC-52B7-4973-9241-9C51EC25EC0A}"/>
              </a:ext>
            </a:extLst>
          </p:cNvPr>
          <p:cNvSpPr/>
          <p:nvPr/>
        </p:nvSpPr>
        <p:spPr>
          <a:xfrm>
            <a:off x="3199754" y="5868576"/>
            <a:ext cx="2304000" cy="539860"/>
          </a:xfrm>
          <a:prstGeom prst="wedgeEllipseCallout">
            <a:avLst>
              <a:gd name="adj1" fmla="val -61504"/>
              <a:gd name="adj2" fmla="val 34180"/>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9.Successfully posted a Sales invoice</a:t>
            </a:r>
          </a:p>
        </p:txBody>
      </p:sp>
      <p:sp>
        <p:nvSpPr>
          <p:cNvPr id="27" name="Oval Callout 4">
            <a:extLst>
              <a:ext uri="{FF2B5EF4-FFF2-40B4-BE49-F238E27FC236}">
                <a16:creationId xmlns:a16="http://schemas.microsoft.com/office/drawing/2014/main" id="{1EFA569A-1450-4FE1-A2C3-BD563EBC0448}"/>
              </a:ext>
            </a:extLst>
          </p:cNvPr>
          <p:cNvSpPr/>
          <p:nvPr/>
        </p:nvSpPr>
        <p:spPr>
          <a:xfrm>
            <a:off x="6151754" y="1378017"/>
            <a:ext cx="2016000" cy="648000"/>
          </a:xfrm>
          <a:prstGeom prst="wedgeEllipseCallout">
            <a:avLst>
              <a:gd name="adj1" fmla="val -108762"/>
              <a:gd name="adj2" fmla="val 12885"/>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7. Check the status of the Document</a:t>
            </a:r>
          </a:p>
        </p:txBody>
      </p:sp>
      <p:sp>
        <p:nvSpPr>
          <p:cNvPr id="28" name="Rounded Rectangle 11">
            <a:extLst>
              <a:ext uri="{FF2B5EF4-FFF2-40B4-BE49-F238E27FC236}">
                <a16:creationId xmlns:a16="http://schemas.microsoft.com/office/drawing/2014/main" id="{772AF9A5-58FC-4D5D-A57A-244C0986B499}"/>
              </a:ext>
            </a:extLst>
          </p:cNvPr>
          <p:cNvSpPr/>
          <p:nvPr/>
        </p:nvSpPr>
        <p:spPr>
          <a:xfrm>
            <a:off x="943957" y="4483484"/>
            <a:ext cx="3456000" cy="166451"/>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Effect transition="in" filter="fade">
                                      <p:cBhvr>
                                        <p:cTn id="9" dur="10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1000" fill="hold"/>
                                        <p:tgtEl>
                                          <p:spTgt spid="28"/>
                                        </p:tgtEl>
                                        <p:attrNameLst>
                                          <p:attrName>ppt_w</p:attrName>
                                        </p:attrNameLst>
                                      </p:cBhvr>
                                      <p:tavLst>
                                        <p:tav tm="0">
                                          <p:val>
                                            <p:fltVal val="0"/>
                                          </p:val>
                                        </p:tav>
                                        <p:tav tm="100000">
                                          <p:val>
                                            <p:strVal val="#ppt_w"/>
                                          </p:val>
                                        </p:tav>
                                      </p:tavLst>
                                    </p:anim>
                                    <p:anim calcmode="lin" valueType="num">
                                      <p:cBhvr>
                                        <p:cTn id="43" dur="1000" fill="hold"/>
                                        <p:tgtEl>
                                          <p:spTgt spid="28"/>
                                        </p:tgtEl>
                                        <p:attrNameLst>
                                          <p:attrName>ppt_h</p:attrName>
                                        </p:attrNameLst>
                                      </p:cBhvr>
                                      <p:tavLst>
                                        <p:tav tm="0">
                                          <p:val>
                                            <p:fltVal val="0"/>
                                          </p:val>
                                        </p:tav>
                                        <p:tav tm="100000">
                                          <p:val>
                                            <p:strVal val="#ppt_h"/>
                                          </p:val>
                                        </p:tav>
                                      </p:tavLst>
                                    </p:anim>
                                    <p:animEffect transition="in" filter="fade">
                                      <p:cBhvr>
                                        <p:cTn id="44" dur="10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anim calcmode="lin" valueType="num">
                                      <p:cBhvr>
                                        <p:cTn id="50" dur="1000" fill="hold"/>
                                        <p:tgtEl>
                                          <p:spTgt spid="22"/>
                                        </p:tgtEl>
                                        <p:attrNameLst>
                                          <p:attrName>ppt_x</p:attrName>
                                        </p:attrNameLst>
                                      </p:cBhvr>
                                      <p:tavLst>
                                        <p:tav tm="0">
                                          <p:val>
                                            <p:strVal val="#ppt_x"/>
                                          </p:val>
                                        </p:tav>
                                        <p:tav tm="100000">
                                          <p:val>
                                            <p:strVal val="#ppt_x"/>
                                          </p:val>
                                        </p:tav>
                                      </p:tavLst>
                                    </p:anim>
                                    <p:anim calcmode="lin" valueType="num">
                                      <p:cBhvr>
                                        <p:cTn id="5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7"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anim calcmode="lin" valueType="num">
                                      <p:cBhvr>
                                        <p:cTn id="64" dur="1000" fill="hold"/>
                                        <p:tgtEl>
                                          <p:spTgt spid="27"/>
                                        </p:tgtEl>
                                        <p:attrNameLst>
                                          <p:attrName>ppt_x</p:attrName>
                                        </p:attrNameLst>
                                      </p:cBhvr>
                                      <p:tavLst>
                                        <p:tav tm="0">
                                          <p:val>
                                            <p:strVal val="#ppt_x"/>
                                          </p:val>
                                        </p:tav>
                                        <p:tav tm="100000">
                                          <p:val>
                                            <p:strVal val="#ppt_x"/>
                                          </p:val>
                                        </p:tav>
                                      </p:tavLst>
                                    </p:anim>
                                    <p:anim calcmode="lin" valueType="num">
                                      <p:cBhvr>
                                        <p:cTn id="6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1000"/>
                                        <p:tgtEl>
                                          <p:spTgt spid="23"/>
                                        </p:tgtEl>
                                      </p:cBhvr>
                                    </p:animEffect>
                                    <p:anim calcmode="lin" valueType="num">
                                      <p:cBhvr>
                                        <p:cTn id="71" dur="1000" fill="hold"/>
                                        <p:tgtEl>
                                          <p:spTgt spid="23"/>
                                        </p:tgtEl>
                                        <p:attrNameLst>
                                          <p:attrName>ppt_x</p:attrName>
                                        </p:attrNameLst>
                                      </p:cBhvr>
                                      <p:tavLst>
                                        <p:tav tm="0">
                                          <p:val>
                                            <p:strVal val="#ppt_x"/>
                                          </p:val>
                                        </p:tav>
                                        <p:tav tm="100000">
                                          <p:val>
                                            <p:strVal val="#ppt_x"/>
                                          </p:val>
                                        </p:tav>
                                      </p:tavLst>
                                    </p:anim>
                                    <p:anim calcmode="lin" valueType="num">
                                      <p:cBhvr>
                                        <p:cTn id="7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p:cTn id="77" dur="1000" fill="hold"/>
                                        <p:tgtEl>
                                          <p:spTgt spid="24"/>
                                        </p:tgtEl>
                                        <p:attrNameLst>
                                          <p:attrName>ppt_w</p:attrName>
                                        </p:attrNameLst>
                                      </p:cBhvr>
                                      <p:tavLst>
                                        <p:tav tm="0">
                                          <p:val>
                                            <p:fltVal val="0"/>
                                          </p:val>
                                        </p:tav>
                                        <p:tav tm="100000">
                                          <p:val>
                                            <p:strVal val="#ppt_w"/>
                                          </p:val>
                                        </p:tav>
                                      </p:tavLst>
                                    </p:anim>
                                    <p:anim calcmode="lin" valueType="num">
                                      <p:cBhvr>
                                        <p:cTn id="78" dur="1000" fill="hold"/>
                                        <p:tgtEl>
                                          <p:spTgt spid="24"/>
                                        </p:tgtEl>
                                        <p:attrNameLst>
                                          <p:attrName>ppt_h</p:attrName>
                                        </p:attrNameLst>
                                      </p:cBhvr>
                                      <p:tavLst>
                                        <p:tav tm="0">
                                          <p:val>
                                            <p:fltVal val="0"/>
                                          </p:val>
                                        </p:tav>
                                        <p:tav tm="100000">
                                          <p:val>
                                            <p:strVal val="#ppt_h"/>
                                          </p:val>
                                        </p:tav>
                                      </p:tavLst>
                                    </p:anim>
                                    <p:animEffect transition="in" filter="fade">
                                      <p:cBhvr>
                                        <p:cTn id="79" dur="1000"/>
                                        <p:tgtEl>
                                          <p:spTgt spid="24"/>
                                        </p:tgtEl>
                                      </p:cBhvr>
                                    </p:animEffect>
                                  </p:childTnLst>
                                </p:cTn>
                              </p:par>
                            </p:childTnLst>
                          </p:cTn>
                        </p:par>
                      </p:childTnLst>
                    </p:cTn>
                  </p:par>
                  <p:par>
                    <p:cTn id="80" fill="hold">
                      <p:stCondLst>
                        <p:cond delay="indefinite"/>
                      </p:stCondLst>
                      <p:childTnLst>
                        <p:par>
                          <p:cTn id="81" fill="hold">
                            <p:stCondLst>
                              <p:cond delay="0"/>
                            </p:stCondLst>
                            <p:childTnLst>
                              <p:par>
                                <p:cTn id="82" presetID="47"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fade">
                                      <p:cBhvr>
                                        <p:cTn id="84" dur="1000"/>
                                        <p:tgtEl>
                                          <p:spTgt spid="26"/>
                                        </p:tgtEl>
                                      </p:cBhvr>
                                    </p:animEffect>
                                    <p:anim calcmode="lin" valueType="num">
                                      <p:cBhvr>
                                        <p:cTn id="85" dur="1000" fill="hold"/>
                                        <p:tgtEl>
                                          <p:spTgt spid="26"/>
                                        </p:tgtEl>
                                        <p:attrNameLst>
                                          <p:attrName>ppt_x</p:attrName>
                                        </p:attrNameLst>
                                      </p:cBhvr>
                                      <p:tavLst>
                                        <p:tav tm="0">
                                          <p:val>
                                            <p:strVal val="#ppt_x"/>
                                          </p:val>
                                        </p:tav>
                                        <p:tav tm="100000">
                                          <p:val>
                                            <p:strVal val="#ppt_x"/>
                                          </p:val>
                                        </p:tav>
                                      </p:tavLst>
                                    </p:anim>
                                    <p:anim calcmode="lin" valueType="num">
                                      <p:cBhvr>
                                        <p:cTn id="8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5" grpId="0" animBg="1"/>
      <p:bldP spid="26" grpId="0" animBg="1"/>
      <p:bldP spid="27"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C408-712A-4D1F-A904-365E724E40B4}"/>
              </a:ext>
            </a:extLst>
          </p:cNvPr>
          <p:cNvSpPr>
            <a:spLocks noGrp="1"/>
          </p:cNvSpPr>
          <p:nvPr>
            <p:ph type="title"/>
          </p:nvPr>
        </p:nvSpPr>
        <p:spPr/>
        <p:txBody>
          <a:bodyPr/>
          <a:lstStyle/>
          <a:p>
            <a:r>
              <a:rPr lang="en-US" dirty="0"/>
              <a:t>Post Customer Credit Memo Transaction Code FB75</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504" y="1040390"/>
            <a:ext cx="8890446" cy="534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40C2-E419-49A8-82CB-4352205FB732}"/>
              </a:ext>
            </a:extLst>
          </p:cNvPr>
          <p:cNvSpPr>
            <a:spLocks noGrp="1"/>
          </p:cNvSpPr>
          <p:nvPr>
            <p:ph type="title"/>
          </p:nvPr>
        </p:nvSpPr>
        <p:spPr/>
        <p:txBody>
          <a:bodyPr/>
          <a:lstStyle/>
          <a:p>
            <a:r>
              <a:rPr lang="en-US" dirty="0"/>
              <a:t>Manage Credit Memo Requests</a:t>
            </a:r>
          </a:p>
        </p:txBody>
      </p:sp>
      <p:pic>
        <p:nvPicPr>
          <p:cNvPr id="17" name="Picture 16">
            <a:extLst>
              <a:ext uri="{FF2B5EF4-FFF2-40B4-BE49-F238E27FC236}">
                <a16:creationId xmlns:a16="http://schemas.microsoft.com/office/drawing/2014/main" id="{050D92E3-800E-4537-807A-15C1D9794991}"/>
              </a:ext>
            </a:extLst>
          </p:cNvPr>
          <p:cNvPicPr>
            <a:picLocks noChangeAspect="1"/>
          </p:cNvPicPr>
          <p:nvPr/>
        </p:nvPicPr>
        <p:blipFill>
          <a:blip r:embed="rId3"/>
          <a:stretch>
            <a:fillRect/>
          </a:stretch>
        </p:blipFill>
        <p:spPr>
          <a:xfrm>
            <a:off x="696390" y="908720"/>
            <a:ext cx="8928001" cy="1738716"/>
          </a:xfrm>
          <a:prstGeom prst="rect">
            <a:avLst/>
          </a:prstGeom>
        </p:spPr>
      </p:pic>
      <p:sp>
        <p:nvSpPr>
          <p:cNvPr id="18" name="Oval Callout 4">
            <a:extLst>
              <a:ext uri="{FF2B5EF4-FFF2-40B4-BE49-F238E27FC236}">
                <a16:creationId xmlns:a16="http://schemas.microsoft.com/office/drawing/2014/main" id="{AF1BB82D-7CE9-41DC-963A-7E79F300616A}"/>
              </a:ext>
            </a:extLst>
          </p:cNvPr>
          <p:cNvSpPr/>
          <p:nvPr/>
        </p:nvSpPr>
        <p:spPr>
          <a:xfrm rot="10800000" flipV="1">
            <a:off x="7536390" y="1729861"/>
            <a:ext cx="1566440" cy="720000"/>
          </a:xfrm>
          <a:prstGeom prst="wedgeEllipseCallout">
            <a:avLst>
              <a:gd name="adj1" fmla="val 162720"/>
              <a:gd name="adj2" fmla="val -7110"/>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1. Click Create Credit Memo request</a:t>
            </a:r>
            <a:endParaRPr lang="en-US" sz="800" b="1" dirty="0">
              <a:solidFill>
                <a:schemeClr val="tx1"/>
              </a:solidFill>
              <a:latin typeface="+mj-lt"/>
            </a:endParaRPr>
          </a:p>
        </p:txBody>
      </p:sp>
      <p:pic>
        <p:nvPicPr>
          <p:cNvPr id="19" name="Picture 18">
            <a:extLst>
              <a:ext uri="{FF2B5EF4-FFF2-40B4-BE49-F238E27FC236}">
                <a16:creationId xmlns:a16="http://schemas.microsoft.com/office/drawing/2014/main" id="{46A0DA15-DDCD-4CD0-9972-FF2B72A3AC09}"/>
              </a:ext>
            </a:extLst>
          </p:cNvPr>
          <p:cNvPicPr>
            <a:picLocks noChangeAspect="1"/>
          </p:cNvPicPr>
          <p:nvPr/>
        </p:nvPicPr>
        <p:blipFill>
          <a:blip r:embed="rId4"/>
          <a:stretch>
            <a:fillRect/>
          </a:stretch>
        </p:blipFill>
        <p:spPr>
          <a:xfrm>
            <a:off x="747264" y="2737860"/>
            <a:ext cx="8877128" cy="3763293"/>
          </a:xfrm>
          <a:prstGeom prst="rect">
            <a:avLst/>
          </a:prstGeom>
        </p:spPr>
      </p:pic>
      <p:sp>
        <p:nvSpPr>
          <p:cNvPr id="20" name="Oval Callout 4">
            <a:extLst>
              <a:ext uri="{FF2B5EF4-FFF2-40B4-BE49-F238E27FC236}">
                <a16:creationId xmlns:a16="http://schemas.microsoft.com/office/drawing/2014/main" id="{741D9A69-F8D0-4798-88D5-937601066F7E}"/>
              </a:ext>
            </a:extLst>
          </p:cNvPr>
          <p:cNvSpPr/>
          <p:nvPr/>
        </p:nvSpPr>
        <p:spPr>
          <a:xfrm rot="10800000" flipV="1">
            <a:off x="3792390" y="3169861"/>
            <a:ext cx="1566440" cy="720000"/>
          </a:xfrm>
          <a:prstGeom prst="wedgeEllipseCallout">
            <a:avLst>
              <a:gd name="adj1" fmla="val 162720"/>
              <a:gd name="adj2" fmla="val -7110"/>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2. Specify Order Type “CR”</a:t>
            </a:r>
            <a:endParaRPr lang="en-US" sz="800" b="1" dirty="0">
              <a:solidFill>
                <a:schemeClr val="tx1"/>
              </a:solidFill>
              <a:latin typeface="+mj-lt"/>
            </a:endParaRPr>
          </a:p>
        </p:txBody>
      </p:sp>
      <p:sp>
        <p:nvSpPr>
          <p:cNvPr id="21" name="Oval Callout 4">
            <a:extLst>
              <a:ext uri="{FF2B5EF4-FFF2-40B4-BE49-F238E27FC236}">
                <a16:creationId xmlns:a16="http://schemas.microsoft.com/office/drawing/2014/main" id="{A6D9A15E-0453-4AB9-95F9-796CBA979C55}"/>
              </a:ext>
            </a:extLst>
          </p:cNvPr>
          <p:cNvSpPr/>
          <p:nvPr/>
        </p:nvSpPr>
        <p:spPr>
          <a:xfrm rot="10800000" flipV="1">
            <a:off x="7832170" y="4981422"/>
            <a:ext cx="1566440" cy="720000"/>
          </a:xfrm>
          <a:prstGeom prst="wedgeEllipseCallout">
            <a:avLst>
              <a:gd name="adj1" fmla="val -39158"/>
              <a:gd name="adj2" fmla="val 145290"/>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3. Click Create with reference Button</a:t>
            </a:r>
            <a:endParaRPr lang="en-US" sz="800" b="1" dirty="0">
              <a:solidFill>
                <a:schemeClr val="tx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Effect transition="in" filter="fade">
                                      <p:cBhvr>
                                        <p:cTn id="9" dur="10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1000" fill="hold"/>
                                        <p:tgtEl>
                                          <p:spTgt spid="19"/>
                                        </p:tgtEl>
                                        <p:attrNameLst>
                                          <p:attrName>ppt_w</p:attrName>
                                        </p:attrNameLst>
                                      </p:cBhvr>
                                      <p:tavLst>
                                        <p:tav tm="0">
                                          <p:val>
                                            <p:fltVal val="0"/>
                                          </p:val>
                                        </p:tav>
                                        <p:tav tm="100000">
                                          <p:val>
                                            <p:strVal val="#ppt_w"/>
                                          </p:val>
                                        </p:tav>
                                      </p:tavLst>
                                    </p:anim>
                                    <p:anim calcmode="lin" valueType="num">
                                      <p:cBhvr>
                                        <p:cTn id="22" dur="1000" fill="hold"/>
                                        <p:tgtEl>
                                          <p:spTgt spid="19"/>
                                        </p:tgtEl>
                                        <p:attrNameLst>
                                          <p:attrName>ppt_h</p:attrName>
                                        </p:attrNameLst>
                                      </p:cBhvr>
                                      <p:tavLst>
                                        <p:tav tm="0">
                                          <p:val>
                                            <p:fltVal val="0"/>
                                          </p:val>
                                        </p:tav>
                                        <p:tav tm="100000">
                                          <p:val>
                                            <p:strVal val="#ppt_h"/>
                                          </p:val>
                                        </p:tav>
                                      </p:tavLst>
                                    </p:anim>
                                    <p:animEffect transition="in" filter="fade">
                                      <p:cBhvr>
                                        <p:cTn id="23" dur="10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7022-DC92-46D8-B238-46F57198346D}"/>
              </a:ext>
            </a:extLst>
          </p:cNvPr>
          <p:cNvSpPr>
            <a:spLocks noGrp="1"/>
          </p:cNvSpPr>
          <p:nvPr>
            <p:ph type="title"/>
          </p:nvPr>
        </p:nvSpPr>
        <p:spPr/>
        <p:txBody>
          <a:bodyPr/>
          <a:lstStyle/>
          <a:p>
            <a:r>
              <a:rPr lang="en-US" dirty="0"/>
              <a:t>Manage Credit Memo Requests</a:t>
            </a:r>
          </a:p>
        </p:txBody>
      </p:sp>
      <p:pic>
        <p:nvPicPr>
          <p:cNvPr id="33" name="Picture 32">
            <a:extLst>
              <a:ext uri="{FF2B5EF4-FFF2-40B4-BE49-F238E27FC236}">
                <a16:creationId xmlns:a16="http://schemas.microsoft.com/office/drawing/2014/main" id="{CE6F0858-444A-40B8-8DA2-A148CAEC4FC6}"/>
              </a:ext>
            </a:extLst>
          </p:cNvPr>
          <p:cNvPicPr>
            <a:picLocks noChangeAspect="1"/>
          </p:cNvPicPr>
          <p:nvPr/>
        </p:nvPicPr>
        <p:blipFill>
          <a:blip r:embed="rId3"/>
          <a:stretch>
            <a:fillRect/>
          </a:stretch>
        </p:blipFill>
        <p:spPr>
          <a:xfrm>
            <a:off x="564636" y="908720"/>
            <a:ext cx="8784000" cy="3835848"/>
          </a:xfrm>
          <a:prstGeom prst="rect">
            <a:avLst/>
          </a:prstGeom>
        </p:spPr>
      </p:pic>
      <p:sp>
        <p:nvSpPr>
          <p:cNvPr id="34" name="Oval Callout 4">
            <a:extLst>
              <a:ext uri="{FF2B5EF4-FFF2-40B4-BE49-F238E27FC236}">
                <a16:creationId xmlns:a16="http://schemas.microsoft.com/office/drawing/2014/main" id="{4AF3CB31-B65A-45CA-8B0F-46B36819A7D9}"/>
              </a:ext>
            </a:extLst>
          </p:cNvPr>
          <p:cNvSpPr/>
          <p:nvPr/>
        </p:nvSpPr>
        <p:spPr>
          <a:xfrm rot="10800000" flipV="1">
            <a:off x="7305096" y="1988719"/>
            <a:ext cx="1566440" cy="720000"/>
          </a:xfrm>
          <a:prstGeom prst="wedgeEllipseCallout">
            <a:avLst>
              <a:gd name="adj1" fmla="val 162720"/>
              <a:gd name="adj2" fmla="val -7110"/>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4. Provide Billing Document Number</a:t>
            </a:r>
            <a:endParaRPr lang="en-US" sz="800" b="1" dirty="0">
              <a:solidFill>
                <a:schemeClr val="tx1"/>
              </a:solidFill>
              <a:latin typeface="+mj-lt"/>
            </a:endParaRPr>
          </a:p>
        </p:txBody>
      </p:sp>
      <p:sp>
        <p:nvSpPr>
          <p:cNvPr id="35" name="Oval Callout 4">
            <a:extLst>
              <a:ext uri="{FF2B5EF4-FFF2-40B4-BE49-F238E27FC236}">
                <a16:creationId xmlns:a16="http://schemas.microsoft.com/office/drawing/2014/main" id="{B438A908-736C-4C35-934A-D0B71B4F020C}"/>
              </a:ext>
            </a:extLst>
          </p:cNvPr>
          <p:cNvSpPr/>
          <p:nvPr/>
        </p:nvSpPr>
        <p:spPr>
          <a:xfrm rot="10800000" flipV="1">
            <a:off x="7332636" y="3622459"/>
            <a:ext cx="1566440" cy="720000"/>
          </a:xfrm>
          <a:prstGeom prst="wedgeEllipseCallout">
            <a:avLst>
              <a:gd name="adj1" fmla="val 144235"/>
              <a:gd name="adj2" fmla="val 2569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5. Click “Copy” Icon</a:t>
            </a:r>
            <a:endParaRPr lang="en-US" sz="800" b="1" dirty="0">
              <a:solidFill>
                <a:schemeClr val="tx1"/>
              </a:solidFill>
              <a:latin typeface="+mj-lt"/>
            </a:endParaRPr>
          </a:p>
        </p:txBody>
      </p:sp>
      <p:pic>
        <p:nvPicPr>
          <p:cNvPr id="36" name="Picture 35">
            <a:extLst>
              <a:ext uri="{FF2B5EF4-FFF2-40B4-BE49-F238E27FC236}">
                <a16:creationId xmlns:a16="http://schemas.microsoft.com/office/drawing/2014/main" id="{E1DDBD3B-3FD0-4613-83DD-A8F93AD622C0}"/>
              </a:ext>
            </a:extLst>
          </p:cNvPr>
          <p:cNvPicPr>
            <a:picLocks noChangeAspect="1"/>
          </p:cNvPicPr>
          <p:nvPr/>
        </p:nvPicPr>
        <p:blipFill>
          <a:blip r:embed="rId4"/>
          <a:stretch>
            <a:fillRect/>
          </a:stretch>
        </p:blipFill>
        <p:spPr>
          <a:xfrm>
            <a:off x="600637" y="4868719"/>
            <a:ext cx="8711999" cy="1603293"/>
          </a:xfrm>
          <a:prstGeom prst="rect">
            <a:avLst/>
          </a:prstGeom>
        </p:spPr>
      </p:pic>
      <p:sp>
        <p:nvSpPr>
          <p:cNvPr id="37" name="Oval Callout 4">
            <a:extLst>
              <a:ext uri="{FF2B5EF4-FFF2-40B4-BE49-F238E27FC236}">
                <a16:creationId xmlns:a16="http://schemas.microsoft.com/office/drawing/2014/main" id="{936C615A-4BCF-410C-84D6-FC8A2C6D85D7}"/>
              </a:ext>
            </a:extLst>
          </p:cNvPr>
          <p:cNvSpPr/>
          <p:nvPr/>
        </p:nvSpPr>
        <p:spPr>
          <a:xfrm rot="10800000" flipV="1">
            <a:off x="6254755" y="4753688"/>
            <a:ext cx="1566440" cy="720000"/>
          </a:xfrm>
          <a:prstGeom prst="wedgeEllipseCallout">
            <a:avLst>
              <a:gd name="adj1" fmla="val 144235"/>
              <a:gd name="adj2" fmla="val 2569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6. Will get return message information</a:t>
            </a:r>
            <a:endParaRPr lang="en-US" sz="800" b="1" dirty="0">
              <a:solidFill>
                <a:schemeClr val="tx1"/>
              </a:solidFill>
              <a:latin typeface="+mj-lt"/>
            </a:endParaRPr>
          </a:p>
        </p:txBody>
      </p:sp>
      <p:sp>
        <p:nvSpPr>
          <p:cNvPr id="38" name="Oval Callout 4">
            <a:extLst>
              <a:ext uri="{FF2B5EF4-FFF2-40B4-BE49-F238E27FC236}">
                <a16:creationId xmlns:a16="http://schemas.microsoft.com/office/drawing/2014/main" id="{155D6987-033B-45B9-BD3D-951E02DEC8BB}"/>
              </a:ext>
            </a:extLst>
          </p:cNvPr>
          <p:cNvSpPr/>
          <p:nvPr/>
        </p:nvSpPr>
        <p:spPr>
          <a:xfrm rot="10800000" flipV="1">
            <a:off x="7913936" y="5402492"/>
            <a:ext cx="1506699" cy="720000"/>
          </a:xfrm>
          <a:prstGeom prst="wedgeEllipseCallout">
            <a:avLst>
              <a:gd name="adj1" fmla="val 94617"/>
              <a:gd name="adj2" fmla="val 4898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7. Click “Continue” Button</a:t>
            </a:r>
            <a:endParaRPr lang="en-US" sz="800" b="1" dirty="0">
              <a:solidFill>
                <a:schemeClr val="tx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animEffect transition="in" filter="fade">
                                      <p:cBhvr>
                                        <p:cTn id="9" dur="10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1000"/>
                                        <p:tgtEl>
                                          <p:spTgt spid="34"/>
                                        </p:tgtEl>
                                      </p:cBhvr>
                                    </p:animEffect>
                                    <p:anim calcmode="lin" valueType="num">
                                      <p:cBhvr>
                                        <p:cTn id="15" dur="1000" fill="hold"/>
                                        <p:tgtEl>
                                          <p:spTgt spid="34"/>
                                        </p:tgtEl>
                                        <p:attrNameLst>
                                          <p:attrName>ppt_x</p:attrName>
                                        </p:attrNameLst>
                                      </p:cBhvr>
                                      <p:tavLst>
                                        <p:tav tm="0">
                                          <p:val>
                                            <p:strVal val="#ppt_x"/>
                                          </p:val>
                                        </p:tav>
                                        <p:tav tm="100000">
                                          <p:val>
                                            <p:strVal val="#ppt_x"/>
                                          </p:val>
                                        </p:tav>
                                      </p:tavLst>
                                    </p:anim>
                                    <p:anim calcmode="lin" valueType="num">
                                      <p:cBhvr>
                                        <p:cTn id="1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1000"/>
                                        <p:tgtEl>
                                          <p:spTgt spid="35"/>
                                        </p:tgtEl>
                                      </p:cBhvr>
                                    </p:animEffect>
                                    <p:anim calcmode="lin" valueType="num">
                                      <p:cBhvr>
                                        <p:cTn id="22" dur="1000" fill="hold"/>
                                        <p:tgtEl>
                                          <p:spTgt spid="35"/>
                                        </p:tgtEl>
                                        <p:attrNameLst>
                                          <p:attrName>ppt_x</p:attrName>
                                        </p:attrNameLst>
                                      </p:cBhvr>
                                      <p:tavLst>
                                        <p:tav tm="0">
                                          <p:val>
                                            <p:strVal val="#ppt_x"/>
                                          </p:val>
                                        </p:tav>
                                        <p:tav tm="100000">
                                          <p:val>
                                            <p:strVal val="#ppt_x"/>
                                          </p:val>
                                        </p:tav>
                                      </p:tavLst>
                                    </p:anim>
                                    <p:anim calcmode="lin" valueType="num">
                                      <p:cBhvr>
                                        <p:cTn id="23"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1000" fill="hold"/>
                                        <p:tgtEl>
                                          <p:spTgt spid="36"/>
                                        </p:tgtEl>
                                        <p:attrNameLst>
                                          <p:attrName>ppt_w</p:attrName>
                                        </p:attrNameLst>
                                      </p:cBhvr>
                                      <p:tavLst>
                                        <p:tav tm="0">
                                          <p:val>
                                            <p:fltVal val="0"/>
                                          </p:val>
                                        </p:tav>
                                        <p:tav tm="100000">
                                          <p:val>
                                            <p:strVal val="#ppt_w"/>
                                          </p:val>
                                        </p:tav>
                                      </p:tavLst>
                                    </p:anim>
                                    <p:anim calcmode="lin" valueType="num">
                                      <p:cBhvr>
                                        <p:cTn id="29" dur="1000" fill="hold"/>
                                        <p:tgtEl>
                                          <p:spTgt spid="36"/>
                                        </p:tgtEl>
                                        <p:attrNameLst>
                                          <p:attrName>ppt_h</p:attrName>
                                        </p:attrNameLst>
                                      </p:cBhvr>
                                      <p:tavLst>
                                        <p:tav tm="0">
                                          <p:val>
                                            <p:fltVal val="0"/>
                                          </p:val>
                                        </p:tav>
                                        <p:tav tm="100000">
                                          <p:val>
                                            <p:strVal val="#ppt_h"/>
                                          </p:val>
                                        </p:tav>
                                      </p:tavLst>
                                    </p:anim>
                                    <p:animEffect transition="in" filter="fade">
                                      <p:cBhvr>
                                        <p:cTn id="30" dur="10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anim calcmode="lin" valueType="num">
                                      <p:cBhvr>
                                        <p:cTn id="36" dur="1000" fill="hold"/>
                                        <p:tgtEl>
                                          <p:spTgt spid="37"/>
                                        </p:tgtEl>
                                        <p:attrNameLst>
                                          <p:attrName>ppt_x</p:attrName>
                                        </p:attrNameLst>
                                      </p:cBhvr>
                                      <p:tavLst>
                                        <p:tav tm="0">
                                          <p:val>
                                            <p:strVal val="#ppt_x"/>
                                          </p:val>
                                        </p:tav>
                                        <p:tav tm="100000">
                                          <p:val>
                                            <p:strVal val="#ppt_x"/>
                                          </p:val>
                                        </p:tav>
                                      </p:tavLst>
                                    </p:anim>
                                    <p:anim calcmode="lin" valueType="num">
                                      <p:cBhvr>
                                        <p:cTn id="3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1000"/>
                                        <p:tgtEl>
                                          <p:spTgt spid="38"/>
                                        </p:tgtEl>
                                      </p:cBhvr>
                                    </p:animEffect>
                                    <p:anim calcmode="lin" valueType="num">
                                      <p:cBhvr>
                                        <p:cTn id="43" dur="1000" fill="hold"/>
                                        <p:tgtEl>
                                          <p:spTgt spid="38"/>
                                        </p:tgtEl>
                                        <p:attrNameLst>
                                          <p:attrName>ppt_x</p:attrName>
                                        </p:attrNameLst>
                                      </p:cBhvr>
                                      <p:tavLst>
                                        <p:tav tm="0">
                                          <p:val>
                                            <p:strVal val="#ppt_x"/>
                                          </p:val>
                                        </p:tav>
                                        <p:tav tm="100000">
                                          <p:val>
                                            <p:strVal val="#ppt_x"/>
                                          </p:val>
                                        </p:tav>
                                      </p:tavLst>
                                    </p:anim>
                                    <p:anim calcmode="lin" valueType="num">
                                      <p:cBhvr>
                                        <p:cTn id="4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7" grpId="0" animBg="1"/>
      <p:bldP spid="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D9E3-42CA-4012-9256-9F2EDEBC51FC}"/>
              </a:ext>
            </a:extLst>
          </p:cNvPr>
          <p:cNvSpPr>
            <a:spLocks noGrp="1"/>
          </p:cNvSpPr>
          <p:nvPr>
            <p:ph type="title"/>
          </p:nvPr>
        </p:nvSpPr>
        <p:spPr/>
        <p:txBody>
          <a:bodyPr/>
          <a:lstStyle/>
          <a:p>
            <a:r>
              <a:rPr lang="en-US" dirty="0"/>
              <a:t>Manage Credit Memo</a:t>
            </a:r>
          </a:p>
        </p:txBody>
      </p:sp>
      <p:pic>
        <p:nvPicPr>
          <p:cNvPr id="8" name="Picture 7">
            <a:extLst>
              <a:ext uri="{FF2B5EF4-FFF2-40B4-BE49-F238E27FC236}">
                <a16:creationId xmlns:a16="http://schemas.microsoft.com/office/drawing/2014/main" id="{5168F399-1B72-4901-A0D0-D8CF58185C63}"/>
              </a:ext>
            </a:extLst>
          </p:cNvPr>
          <p:cNvPicPr>
            <a:picLocks noChangeAspect="1"/>
          </p:cNvPicPr>
          <p:nvPr/>
        </p:nvPicPr>
        <p:blipFill>
          <a:blip r:embed="rId3"/>
          <a:stretch>
            <a:fillRect/>
          </a:stretch>
        </p:blipFill>
        <p:spPr>
          <a:xfrm>
            <a:off x="865573" y="908720"/>
            <a:ext cx="8686811" cy="3661383"/>
          </a:xfrm>
          <a:prstGeom prst="rect">
            <a:avLst/>
          </a:prstGeom>
        </p:spPr>
      </p:pic>
      <p:sp>
        <p:nvSpPr>
          <p:cNvPr id="9" name="Oval Callout 4">
            <a:extLst>
              <a:ext uri="{FF2B5EF4-FFF2-40B4-BE49-F238E27FC236}">
                <a16:creationId xmlns:a16="http://schemas.microsoft.com/office/drawing/2014/main" id="{3DA4AF27-6C04-4052-9EEF-3A312A6EC767}"/>
              </a:ext>
            </a:extLst>
          </p:cNvPr>
          <p:cNvSpPr/>
          <p:nvPr/>
        </p:nvSpPr>
        <p:spPr>
          <a:xfrm rot="10800000" flipV="1">
            <a:off x="5336125" y="1255707"/>
            <a:ext cx="1566440" cy="720000"/>
          </a:xfrm>
          <a:prstGeom prst="wedgeEllipseCallout">
            <a:avLst>
              <a:gd name="adj1" fmla="val 133046"/>
              <a:gd name="adj2" fmla="val 160107"/>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8. We will change target quantity PC </a:t>
            </a:r>
            <a:endParaRPr lang="en-US" sz="800" b="1" dirty="0">
              <a:solidFill>
                <a:schemeClr val="tx1"/>
              </a:solidFill>
              <a:latin typeface="+mj-lt"/>
            </a:endParaRPr>
          </a:p>
        </p:txBody>
      </p:sp>
      <p:sp>
        <p:nvSpPr>
          <p:cNvPr id="10" name="Oval Callout 4">
            <a:extLst>
              <a:ext uri="{FF2B5EF4-FFF2-40B4-BE49-F238E27FC236}">
                <a16:creationId xmlns:a16="http://schemas.microsoft.com/office/drawing/2014/main" id="{3D7CB8AB-9D4F-402D-B643-1548A3F2D53E}"/>
              </a:ext>
            </a:extLst>
          </p:cNvPr>
          <p:cNvSpPr/>
          <p:nvPr/>
        </p:nvSpPr>
        <p:spPr>
          <a:xfrm rot="10800000" flipV="1">
            <a:off x="7705732" y="3375198"/>
            <a:ext cx="1566440" cy="720000"/>
          </a:xfrm>
          <a:prstGeom prst="wedgeEllipseCallout">
            <a:avLst>
              <a:gd name="adj1" fmla="val -35485"/>
              <a:gd name="adj2" fmla="val 9416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9. Click save Button</a:t>
            </a:r>
            <a:endParaRPr lang="en-US" sz="800" b="1" dirty="0">
              <a:solidFill>
                <a:schemeClr val="tx1"/>
              </a:solidFill>
              <a:latin typeface="+mj-lt"/>
            </a:endParaRPr>
          </a:p>
        </p:txBody>
      </p:sp>
      <p:pic>
        <p:nvPicPr>
          <p:cNvPr id="11" name="Picture 10">
            <a:extLst>
              <a:ext uri="{FF2B5EF4-FFF2-40B4-BE49-F238E27FC236}">
                <a16:creationId xmlns:a16="http://schemas.microsoft.com/office/drawing/2014/main" id="{C24527B8-6D59-4C2B-AF4A-84C7932AF729}"/>
              </a:ext>
            </a:extLst>
          </p:cNvPr>
          <p:cNvPicPr>
            <a:picLocks noChangeAspect="1"/>
          </p:cNvPicPr>
          <p:nvPr/>
        </p:nvPicPr>
        <p:blipFill>
          <a:blip r:embed="rId4"/>
          <a:stretch>
            <a:fillRect/>
          </a:stretch>
        </p:blipFill>
        <p:spPr>
          <a:xfrm>
            <a:off x="865574" y="4714104"/>
            <a:ext cx="8649487" cy="1465833"/>
          </a:xfrm>
          <a:prstGeom prst="rect">
            <a:avLst/>
          </a:prstGeom>
        </p:spPr>
      </p:pic>
      <p:pic>
        <p:nvPicPr>
          <p:cNvPr id="12" name="Picture 11">
            <a:extLst>
              <a:ext uri="{FF2B5EF4-FFF2-40B4-BE49-F238E27FC236}">
                <a16:creationId xmlns:a16="http://schemas.microsoft.com/office/drawing/2014/main" id="{081152CC-0999-4E60-B1D6-4F5C79C7FBE6}"/>
              </a:ext>
            </a:extLst>
          </p:cNvPr>
          <p:cNvPicPr>
            <a:picLocks noChangeAspect="1"/>
          </p:cNvPicPr>
          <p:nvPr/>
        </p:nvPicPr>
        <p:blipFill>
          <a:blip r:embed="rId5"/>
          <a:stretch>
            <a:fillRect/>
          </a:stretch>
        </p:blipFill>
        <p:spPr>
          <a:xfrm>
            <a:off x="870318" y="6304572"/>
            <a:ext cx="8649487" cy="203793"/>
          </a:xfrm>
          <a:prstGeom prst="rect">
            <a:avLst/>
          </a:prstGeom>
        </p:spPr>
      </p:pic>
      <p:sp>
        <p:nvSpPr>
          <p:cNvPr id="13" name="Oval Callout 4">
            <a:extLst>
              <a:ext uri="{FF2B5EF4-FFF2-40B4-BE49-F238E27FC236}">
                <a16:creationId xmlns:a16="http://schemas.microsoft.com/office/drawing/2014/main" id="{0C937BB7-8635-448E-BFC2-EF36C5B9BDD5}"/>
              </a:ext>
            </a:extLst>
          </p:cNvPr>
          <p:cNvSpPr/>
          <p:nvPr/>
        </p:nvSpPr>
        <p:spPr>
          <a:xfrm rot="10800000" flipV="1">
            <a:off x="6855910" y="5456843"/>
            <a:ext cx="1795151" cy="699566"/>
          </a:xfrm>
          <a:prstGeom prst="wedgeEllipseCallout">
            <a:avLst>
              <a:gd name="adj1" fmla="val 292556"/>
              <a:gd name="adj2" fmla="val 81483"/>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11. Successfully Credit Memo request generated </a:t>
            </a:r>
            <a:endParaRPr lang="en-US" sz="800" b="1" dirty="0">
              <a:solidFill>
                <a:schemeClr val="tx1"/>
              </a:solidFill>
              <a:latin typeface="+mj-lt"/>
            </a:endParaRPr>
          </a:p>
        </p:txBody>
      </p:sp>
      <p:sp>
        <p:nvSpPr>
          <p:cNvPr id="14" name="Oval Callout 4">
            <a:extLst>
              <a:ext uri="{FF2B5EF4-FFF2-40B4-BE49-F238E27FC236}">
                <a16:creationId xmlns:a16="http://schemas.microsoft.com/office/drawing/2014/main" id="{78C8466F-D046-4AFF-B96F-689E2A140E1C}"/>
              </a:ext>
            </a:extLst>
          </p:cNvPr>
          <p:cNvSpPr/>
          <p:nvPr/>
        </p:nvSpPr>
        <p:spPr>
          <a:xfrm rot="10800000" flipV="1">
            <a:off x="5915061" y="4612207"/>
            <a:ext cx="1566440" cy="720000"/>
          </a:xfrm>
          <a:prstGeom prst="wedgeEllipseCallout">
            <a:avLst>
              <a:gd name="adj1" fmla="val 237633"/>
              <a:gd name="adj2" fmla="val 101898"/>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latin typeface="+mj-lt"/>
              </a:rPr>
              <a:t>10. Click save Button</a:t>
            </a:r>
            <a:endParaRPr lang="en-US" sz="800" b="1" dirty="0">
              <a:solidFill>
                <a:schemeClr val="tx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1000" fill="hold"/>
                                        <p:tgtEl>
                                          <p:spTgt spid="11"/>
                                        </p:tgtEl>
                                        <p:attrNameLst>
                                          <p:attrName>ppt_w</p:attrName>
                                        </p:attrNameLst>
                                      </p:cBhvr>
                                      <p:tavLst>
                                        <p:tav tm="0">
                                          <p:val>
                                            <p:fltVal val="0"/>
                                          </p:val>
                                        </p:tav>
                                        <p:tav tm="100000">
                                          <p:val>
                                            <p:strVal val="#ppt_w"/>
                                          </p:val>
                                        </p:tav>
                                      </p:tavLst>
                                    </p:anim>
                                    <p:anim calcmode="lin" valueType="num">
                                      <p:cBhvr>
                                        <p:cTn id="29" dur="1000" fill="hold"/>
                                        <p:tgtEl>
                                          <p:spTgt spid="11"/>
                                        </p:tgtEl>
                                        <p:attrNameLst>
                                          <p:attrName>ppt_h</p:attrName>
                                        </p:attrNameLst>
                                      </p:cBhvr>
                                      <p:tavLst>
                                        <p:tav tm="0">
                                          <p:val>
                                            <p:fltVal val="0"/>
                                          </p:val>
                                        </p:tav>
                                        <p:tav tm="100000">
                                          <p:val>
                                            <p:strVal val="#ppt_h"/>
                                          </p:val>
                                        </p:tav>
                                      </p:tavLst>
                                    </p:anim>
                                    <p:animEffect transition="in" filter="fade">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1000" fill="hold"/>
                                        <p:tgtEl>
                                          <p:spTgt spid="12"/>
                                        </p:tgtEl>
                                        <p:attrNameLst>
                                          <p:attrName>ppt_w</p:attrName>
                                        </p:attrNameLst>
                                      </p:cBhvr>
                                      <p:tavLst>
                                        <p:tav tm="0">
                                          <p:val>
                                            <p:fltVal val="0"/>
                                          </p:val>
                                        </p:tav>
                                        <p:tav tm="100000">
                                          <p:val>
                                            <p:strVal val="#ppt_w"/>
                                          </p:val>
                                        </p:tav>
                                      </p:tavLst>
                                    </p:anim>
                                    <p:anim calcmode="lin" valueType="num">
                                      <p:cBhvr>
                                        <p:cTn id="43" dur="1000" fill="hold"/>
                                        <p:tgtEl>
                                          <p:spTgt spid="12"/>
                                        </p:tgtEl>
                                        <p:attrNameLst>
                                          <p:attrName>ppt_h</p:attrName>
                                        </p:attrNameLst>
                                      </p:cBhvr>
                                      <p:tavLst>
                                        <p:tav tm="0">
                                          <p:val>
                                            <p:fltVal val="0"/>
                                          </p:val>
                                        </p:tav>
                                        <p:tav tm="100000">
                                          <p:val>
                                            <p:strVal val="#ppt_h"/>
                                          </p:val>
                                        </p:tav>
                                      </p:tavLst>
                                    </p:anim>
                                    <p:animEffect transition="in" filter="fade">
                                      <p:cBhvr>
                                        <p:cTn id="44" dur="10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668C5-CF5C-457F-8626-D05D90A51B4B}"/>
              </a:ext>
            </a:extLst>
          </p:cNvPr>
          <p:cNvSpPr>
            <a:spLocks noGrp="1"/>
          </p:cNvSpPr>
          <p:nvPr>
            <p:ph type="title"/>
          </p:nvPr>
        </p:nvSpPr>
        <p:spPr/>
        <p:txBody>
          <a:bodyPr/>
          <a:lstStyle/>
          <a:p>
            <a:r>
              <a:rPr lang="en-IN" dirty="0"/>
              <a:t>Process for Cash Receipts</a:t>
            </a:r>
            <a:endParaRPr lang="en-US" dirty="0"/>
          </a:p>
        </p:txBody>
      </p:sp>
      <p:sp>
        <p:nvSpPr>
          <p:cNvPr id="12" name="Content Placeholder 2"/>
          <p:cNvSpPr txBox="1">
            <a:spLocks/>
          </p:cNvSpPr>
          <p:nvPr/>
        </p:nvSpPr>
        <p:spPr>
          <a:xfrm>
            <a:off x="263352" y="2062783"/>
            <a:ext cx="11652423" cy="86216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1200"/>
              </a:spcBef>
              <a:spcAft>
                <a:spcPts val="1200"/>
              </a:spcAft>
              <a:buClr>
                <a:schemeClr val="accent1"/>
              </a:buClr>
              <a:buFont typeface="Wingdings" panose="05000000000000000000" pitchFamily="2" charset="2"/>
              <a:buChar char="§"/>
            </a:pPr>
            <a:r>
              <a:rPr lang="en-IN" sz="1800" dirty="0"/>
              <a:t>cash receipt is recognized when an entity receives cash from any external source, such as a customer, an investor, or a bank. Typically, this cash is recognized when money is received from a customer to offset the AR balances  generated when the sale transaction occurred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75E2-54D7-4FB8-860F-596FF4E74076}"/>
              </a:ext>
            </a:extLst>
          </p:cNvPr>
          <p:cNvSpPr>
            <a:spLocks noGrp="1"/>
          </p:cNvSpPr>
          <p:nvPr>
            <p:ph type="title"/>
          </p:nvPr>
        </p:nvSpPr>
        <p:spPr/>
        <p:txBody>
          <a:bodyPr/>
          <a:lstStyle/>
          <a:p>
            <a:r>
              <a:rPr lang="en-IN" dirty="0"/>
              <a:t>Cash Journal Posting</a:t>
            </a:r>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460" y="1052736"/>
            <a:ext cx="9721080" cy="5328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5970" y="969590"/>
            <a:ext cx="10180061" cy="5339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5686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D37546-A4D2-4785-88C9-111FF9D86AB1}"/>
              </a:ext>
            </a:extLst>
          </p:cNvPr>
          <p:cNvSpPr>
            <a:spLocks noGrp="1"/>
          </p:cNvSpPr>
          <p:nvPr>
            <p:ph type="title"/>
          </p:nvPr>
        </p:nvSpPr>
        <p:spPr/>
        <p:txBody>
          <a:bodyPr/>
          <a:lstStyle/>
          <a:p>
            <a:r>
              <a:rPr lang="en-US" dirty="0"/>
              <a:t>Customer Account Group</a:t>
            </a:r>
            <a:br>
              <a:rPr lang="en-US" dirty="0"/>
            </a:br>
            <a:endParaRPr lang="en-US" dirty="0"/>
          </a:p>
        </p:txBody>
      </p:sp>
      <p:sp>
        <p:nvSpPr>
          <p:cNvPr id="21" name="Rectangle 3"/>
          <p:cNvSpPr txBox="1">
            <a:spLocks noChangeArrowheads="1"/>
          </p:cNvSpPr>
          <p:nvPr/>
        </p:nvSpPr>
        <p:spPr>
          <a:xfrm>
            <a:off x="573360" y="1196752"/>
            <a:ext cx="8229600" cy="381000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endParaRPr lang="en-US" sz="1600"/>
          </a:p>
          <a:p>
            <a:endParaRPr lang="en-US" sz="1600" dirty="0"/>
          </a:p>
        </p:txBody>
      </p:sp>
      <p:sp>
        <p:nvSpPr>
          <p:cNvPr id="22" name="Rectangle 13">
            <a:extLst>
              <a:ext uri="{FF2B5EF4-FFF2-40B4-BE49-F238E27FC236}">
                <a16:creationId xmlns:a16="http://schemas.microsoft.com/office/drawing/2014/main" id="{1C97CD9D-BDDC-44D4-AAA6-0EC07C4FD589}"/>
              </a:ext>
            </a:extLst>
          </p:cNvPr>
          <p:cNvSpPr>
            <a:spLocks noChangeArrowheads="1"/>
          </p:cNvSpPr>
          <p:nvPr/>
        </p:nvSpPr>
        <p:spPr bwMode="auto">
          <a:xfrm>
            <a:off x="229317" y="980727"/>
            <a:ext cx="11686457" cy="5543897"/>
          </a:xfrm>
          <a:prstGeom prst="rect">
            <a:avLst/>
          </a:prstGeom>
          <a:noFill/>
          <a:ln w="9525" algn="ctr">
            <a:solidFill>
              <a:schemeClr val="tx1"/>
            </a:solidFill>
            <a:miter lim="800000"/>
            <a:headEnd/>
            <a:tailEnd/>
          </a:ln>
        </p:spPr>
        <p:txBody>
          <a:bodyPr wrap="none" anchor="ctr"/>
          <a:lstStyle/>
          <a:p>
            <a:endParaRPr lang="en-US" sz="1600">
              <a:latin typeface="+mj-lt"/>
            </a:endParaRPr>
          </a:p>
        </p:txBody>
      </p:sp>
      <p:sp>
        <p:nvSpPr>
          <p:cNvPr id="23" name="Rectangle 12">
            <a:extLst>
              <a:ext uri="{FF2B5EF4-FFF2-40B4-BE49-F238E27FC236}">
                <a16:creationId xmlns:a16="http://schemas.microsoft.com/office/drawing/2014/main" id="{B18F89CD-955C-467F-96B0-E732266D8E2B}"/>
              </a:ext>
            </a:extLst>
          </p:cNvPr>
          <p:cNvSpPr>
            <a:spLocks noChangeArrowheads="1"/>
          </p:cNvSpPr>
          <p:nvPr/>
        </p:nvSpPr>
        <p:spPr bwMode="auto">
          <a:xfrm>
            <a:off x="2862980" y="1124744"/>
            <a:ext cx="3483571" cy="792088"/>
          </a:xfrm>
          <a:prstGeom prst="rect">
            <a:avLst/>
          </a:prstGeom>
          <a:solidFill>
            <a:srgbClr val="FFABFF"/>
          </a:solidFill>
          <a:ln w="12700">
            <a:noFill/>
            <a:miter lim="800000"/>
            <a:headEnd/>
            <a:tailEnd/>
          </a:ln>
          <a:effectLst>
            <a:outerShdw dist="53882" dir="2700000" algn="ctr" rotWithShape="0">
              <a:schemeClr val="folHlink"/>
            </a:outerShdw>
          </a:effectLst>
        </p:spPr>
        <p:txBody>
          <a:bodyPr wrap="none" lIns="87312" tIns="44450" rIns="87312" bIns="44450" anchor="ctr"/>
          <a:lstStyle/>
          <a:p>
            <a:pPr algn="ctr" defTabSz="684213">
              <a:defRPr/>
            </a:pPr>
            <a:r>
              <a:rPr lang="en-US" sz="1600" b="1" dirty="0">
                <a:solidFill>
                  <a:schemeClr val="tx2"/>
                </a:solidFill>
                <a:latin typeface="+mj-lt"/>
              </a:rPr>
              <a:t>General Customer or </a:t>
            </a:r>
            <a:br>
              <a:rPr lang="en-US" sz="1600" b="1" dirty="0">
                <a:solidFill>
                  <a:schemeClr val="tx2"/>
                </a:solidFill>
                <a:latin typeface="+mj-lt"/>
              </a:rPr>
            </a:br>
            <a:r>
              <a:rPr lang="en-US" sz="1600" b="1" dirty="0">
                <a:solidFill>
                  <a:schemeClr val="tx2"/>
                </a:solidFill>
                <a:latin typeface="+mj-lt"/>
              </a:rPr>
              <a:t>one- time customer </a:t>
            </a:r>
          </a:p>
        </p:txBody>
      </p:sp>
      <p:sp>
        <p:nvSpPr>
          <p:cNvPr id="24" name="Line 2">
            <a:extLst>
              <a:ext uri="{FF2B5EF4-FFF2-40B4-BE49-F238E27FC236}">
                <a16:creationId xmlns:a16="http://schemas.microsoft.com/office/drawing/2014/main" id="{DB2C6474-3D4B-488A-A095-0D87BA3F074A}"/>
              </a:ext>
            </a:extLst>
          </p:cNvPr>
          <p:cNvSpPr>
            <a:spLocks noChangeShapeType="1"/>
          </p:cNvSpPr>
          <p:nvPr/>
        </p:nvSpPr>
        <p:spPr bwMode="auto">
          <a:xfrm flipV="1">
            <a:off x="5375920" y="1904504"/>
            <a:ext cx="0" cy="660400"/>
          </a:xfrm>
          <a:prstGeom prst="line">
            <a:avLst/>
          </a:prstGeom>
          <a:noFill/>
          <a:ln w="50800">
            <a:solidFill>
              <a:schemeClr val="folHlink"/>
            </a:solidFill>
            <a:round/>
            <a:headEnd/>
            <a:tailEnd type="triangle" w="med" len="med"/>
          </a:ln>
        </p:spPr>
        <p:txBody>
          <a:bodyPr wrap="none" anchor="ctr"/>
          <a:lstStyle/>
          <a:p>
            <a:endParaRPr lang="en-US" sz="1600">
              <a:latin typeface="+mj-lt"/>
            </a:endParaRPr>
          </a:p>
        </p:txBody>
      </p:sp>
      <p:sp>
        <p:nvSpPr>
          <p:cNvPr id="25" name="Oval 11">
            <a:extLst>
              <a:ext uri="{FF2B5EF4-FFF2-40B4-BE49-F238E27FC236}">
                <a16:creationId xmlns:a16="http://schemas.microsoft.com/office/drawing/2014/main" id="{B560192B-0F67-4DC2-B542-7593F18DCB7E}"/>
              </a:ext>
            </a:extLst>
          </p:cNvPr>
          <p:cNvSpPr>
            <a:spLocks noChangeArrowheads="1"/>
          </p:cNvSpPr>
          <p:nvPr/>
        </p:nvSpPr>
        <p:spPr bwMode="auto">
          <a:xfrm>
            <a:off x="4441872" y="2550872"/>
            <a:ext cx="2950272" cy="1514726"/>
          </a:xfrm>
          <a:prstGeom prst="ellipse">
            <a:avLst/>
          </a:prstGeom>
          <a:solidFill>
            <a:schemeClr val="accent2"/>
          </a:solidFill>
          <a:ln w="12700">
            <a:solidFill>
              <a:schemeClr val="bg2"/>
            </a:solidFill>
            <a:round/>
            <a:headEnd/>
            <a:tailEnd/>
          </a:ln>
          <a:effectLst>
            <a:outerShdw dist="53882" dir="2700000" algn="ctr" rotWithShape="0">
              <a:schemeClr val="bg2"/>
            </a:outerShdw>
          </a:effectLst>
        </p:spPr>
        <p:txBody>
          <a:bodyPr wrap="none" lIns="90488" tIns="44450" rIns="90488" bIns="44450" anchor="ctr"/>
          <a:lstStyle/>
          <a:p>
            <a:pPr algn="ctr">
              <a:defRPr/>
            </a:pPr>
            <a:r>
              <a:rPr lang="en-US" sz="1600" b="1" dirty="0">
                <a:solidFill>
                  <a:schemeClr val="bg1"/>
                </a:solidFill>
                <a:effectLst>
                  <a:outerShdw blurRad="38100" dist="38100" dir="2700000" algn="tl">
                    <a:srgbClr val="000000"/>
                  </a:outerShdw>
                </a:effectLst>
                <a:latin typeface="+mj-lt"/>
              </a:rPr>
              <a:t>Account group</a:t>
            </a:r>
            <a:br>
              <a:rPr lang="en-US" sz="1600" b="1" dirty="0">
                <a:solidFill>
                  <a:schemeClr val="bg1"/>
                </a:solidFill>
                <a:effectLst>
                  <a:outerShdw blurRad="38100" dist="38100" dir="2700000" algn="tl">
                    <a:srgbClr val="000000"/>
                  </a:outerShdw>
                </a:effectLst>
                <a:latin typeface="+mj-lt"/>
              </a:rPr>
            </a:br>
            <a:r>
              <a:rPr lang="en-US" sz="1600" b="1" dirty="0">
                <a:solidFill>
                  <a:schemeClr val="bg1"/>
                </a:solidFill>
                <a:effectLst>
                  <a:outerShdw blurRad="38100" dist="38100" dir="2700000" algn="tl">
                    <a:srgbClr val="000000"/>
                  </a:outerShdw>
                </a:effectLst>
                <a:latin typeface="+mj-lt"/>
              </a:rPr>
              <a:t>determines...</a:t>
            </a:r>
          </a:p>
        </p:txBody>
      </p:sp>
      <p:sp>
        <p:nvSpPr>
          <p:cNvPr id="26" name="Line 3">
            <a:extLst>
              <a:ext uri="{FF2B5EF4-FFF2-40B4-BE49-F238E27FC236}">
                <a16:creationId xmlns:a16="http://schemas.microsoft.com/office/drawing/2014/main" id="{F60F50DA-240D-4E75-8395-65A97CDB6486}"/>
              </a:ext>
            </a:extLst>
          </p:cNvPr>
          <p:cNvSpPr>
            <a:spLocks noChangeShapeType="1"/>
          </p:cNvSpPr>
          <p:nvPr/>
        </p:nvSpPr>
        <p:spPr bwMode="auto">
          <a:xfrm flipV="1">
            <a:off x="7228068" y="2683056"/>
            <a:ext cx="1316204" cy="325015"/>
          </a:xfrm>
          <a:prstGeom prst="line">
            <a:avLst/>
          </a:prstGeom>
          <a:noFill/>
          <a:ln w="50800">
            <a:solidFill>
              <a:schemeClr val="folHlink"/>
            </a:solidFill>
            <a:round/>
            <a:headEnd/>
            <a:tailEnd type="triangle" w="med" len="med"/>
          </a:ln>
        </p:spPr>
        <p:txBody>
          <a:bodyPr wrap="none" anchor="ctr"/>
          <a:lstStyle/>
          <a:p>
            <a:endParaRPr lang="en-US" sz="1600">
              <a:latin typeface="+mj-lt"/>
            </a:endParaRPr>
          </a:p>
        </p:txBody>
      </p:sp>
      <p:sp>
        <p:nvSpPr>
          <p:cNvPr id="27" name="Rectangle 8">
            <a:extLst>
              <a:ext uri="{FF2B5EF4-FFF2-40B4-BE49-F238E27FC236}">
                <a16:creationId xmlns:a16="http://schemas.microsoft.com/office/drawing/2014/main" id="{1DE43CB4-8919-439E-96D9-C4BFD53D3BAA}"/>
              </a:ext>
            </a:extLst>
          </p:cNvPr>
          <p:cNvSpPr>
            <a:spLocks noChangeArrowheads="1"/>
          </p:cNvSpPr>
          <p:nvPr/>
        </p:nvSpPr>
        <p:spPr bwMode="auto">
          <a:xfrm>
            <a:off x="8609460" y="2251008"/>
            <a:ext cx="3175172" cy="787659"/>
          </a:xfrm>
          <a:prstGeom prst="rect">
            <a:avLst/>
          </a:prstGeom>
          <a:solidFill>
            <a:srgbClr val="FFABFF"/>
          </a:solidFill>
          <a:ln w="12700">
            <a:noFill/>
            <a:miter lim="800000"/>
            <a:headEnd/>
            <a:tailEnd/>
          </a:ln>
          <a:effectLst>
            <a:outerShdw dist="53882" dir="2700000" algn="ctr" rotWithShape="0">
              <a:schemeClr val="folHlink"/>
            </a:outerShdw>
          </a:effectLst>
        </p:spPr>
        <p:txBody>
          <a:bodyPr wrap="none" lIns="87312" tIns="44450" rIns="87312" bIns="44450" anchor="ctr"/>
          <a:lstStyle/>
          <a:p>
            <a:pPr algn="ctr" defTabSz="684213">
              <a:defRPr/>
            </a:pPr>
            <a:r>
              <a:rPr lang="en-US" sz="1600" b="1" dirty="0">
                <a:solidFill>
                  <a:schemeClr val="tx2"/>
                </a:solidFill>
                <a:latin typeface="+mj-lt"/>
              </a:rPr>
              <a:t>Field selection</a:t>
            </a:r>
          </a:p>
        </p:txBody>
      </p:sp>
      <p:sp>
        <p:nvSpPr>
          <p:cNvPr id="28" name="Line 4">
            <a:extLst>
              <a:ext uri="{FF2B5EF4-FFF2-40B4-BE49-F238E27FC236}">
                <a16:creationId xmlns:a16="http://schemas.microsoft.com/office/drawing/2014/main" id="{01219934-EA48-4E5E-9C15-28967380AEFA}"/>
              </a:ext>
            </a:extLst>
          </p:cNvPr>
          <p:cNvSpPr>
            <a:spLocks noChangeShapeType="1"/>
          </p:cNvSpPr>
          <p:nvPr/>
        </p:nvSpPr>
        <p:spPr bwMode="auto">
          <a:xfrm>
            <a:off x="6096000" y="4123216"/>
            <a:ext cx="158750" cy="1152128"/>
          </a:xfrm>
          <a:prstGeom prst="line">
            <a:avLst/>
          </a:prstGeom>
          <a:noFill/>
          <a:ln w="50800">
            <a:solidFill>
              <a:schemeClr val="folHlink"/>
            </a:solidFill>
            <a:round/>
            <a:headEnd/>
            <a:tailEnd type="triangle" w="med" len="med"/>
          </a:ln>
        </p:spPr>
        <p:txBody>
          <a:bodyPr wrap="none" anchor="ctr"/>
          <a:lstStyle/>
          <a:p>
            <a:endParaRPr lang="en-US" sz="1600">
              <a:latin typeface="+mj-lt"/>
            </a:endParaRPr>
          </a:p>
        </p:txBody>
      </p:sp>
      <p:sp>
        <p:nvSpPr>
          <p:cNvPr id="29" name="Rectangle 7">
            <a:extLst>
              <a:ext uri="{FF2B5EF4-FFF2-40B4-BE49-F238E27FC236}">
                <a16:creationId xmlns:a16="http://schemas.microsoft.com/office/drawing/2014/main" id="{7E227415-7BAF-4F11-85C6-37B361A2F405}"/>
              </a:ext>
            </a:extLst>
          </p:cNvPr>
          <p:cNvSpPr>
            <a:spLocks noChangeArrowheads="1"/>
          </p:cNvSpPr>
          <p:nvPr/>
        </p:nvSpPr>
        <p:spPr bwMode="auto">
          <a:xfrm>
            <a:off x="4667164" y="5347352"/>
            <a:ext cx="3175172" cy="817952"/>
          </a:xfrm>
          <a:prstGeom prst="rect">
            <a:avLst/>
          </a:prstGeom>
          <a:solidFill>
            <a:srgbClr val="FFABFF"/>
          </a:solidFill>
          <a:ln w="12700">
            <a:noFill/>
            <a:miter lim="800000"/>
            <a:headEnd/>
            <a:tailEnd/>
          </a:ln>
          <a:effectLst>
            <a:outerShdw dist="53882" dir="2700000" algn="ctr" rotWithShape="0">
              <a:schemeClr val="folHlink"/>
            </a:outerShdw>
          </a:effectLst>
        </p:spPr>
        <p:txBody>
          <a:bodyPr wrap="none" lIns="87312" tIns="44450" rIns="87312" bIns="44450" anchor="ctr"/>
          <a:lstStyle/>
          <a:p>
            <a:pPr algn="ctr" defTabSz="684213">
              <a:defRPr/>
            </a:pPr>
            <a:r>
              <a:rPr lang="en-US" sz="1600" b="1" dirty="0">
                <a:solidFill>
                  <a:schemeClr val="tx2"/>
                </a:solidFill>
                <a:latin typeface="+mj-lt"/>
              </a:rPr>
              <a:t>Number</a:t>
            </a:r>
          </a:p>
          <a:p>
            <a:pPr algn="ctr" defTabSz="684213">
              <a:defRPr/>
            </a:pPr>
            <a:r>
              <a:rPr lang="en-US" sz="1600" b="1" dirty="0">
                <a:solidFill>
                  <a:schemeClr val="tx2"/>
                </a:solidFill>
                <a:latin typeface="+mj-lt"/>
              </a:rPr>
              <a:t>assignment interval</a:t>
            </a:r>
          </a:p>
        </p:txBody>
      </p:sp>
      <p:sp>
        <p:nvSpPr>
          <p:cNvPr id="30" name="Line 5">
            <a:extLst>
              <a:ext uri="{FF2B5EF4-FFF2-40B4-BE49-F238E27FC236}">
                <a16:creationId xmlns:a16="http://schemas.microsoft.com/office/drawing/2014/main" id="{F187A08C-D910-4BAB-BB81-B3C3DD3ED432}"/>
              </a:ext>
            </a:extLst>
          </p:cNvPr>
          <p:cNvSpPr>
            <a:spLocks noChangeShapeType="1"/>
          </p:cNvSpPr>
          <p:nvPr/>
        </p:nvSpPr>
        <p:spPr bwMode="auto">
          <a:xfrm flipH="1">
            <a:off x="3431704" y="3389071"/>
            <a:ext cx="1008112" cy="158081"/>
          </a:xfrm>
          <a:prstGeom prst="line">
            <a:avLst/>
          </a:prstGeom>
          <a:noFill/>
          <a:ln w="50800">
            <a:solidFill>
              <a:schemeClr val="folHlink"/>
            </a:solidFill>
            <a:round/>
            <a:headEnd/>
            <a:tailEnd type="triangle" w="med" len="med"/>
          </a:ln>
        </p:spPr>
        <p:txBody>
          <a:bodyPr wrap="none" anchor="ctr"/>
          <a:lstStyle/>
          <a:p>
            <a:endParaRPr lang="en-US" sz="1600">
              <a:latin typeface="+mj-lt"/>
            </a:endParaRPr>
          </a:p>
        </p:txBody>
      </p:sp>
      <p:sp>
        <p:nvSpPr>
          <p:cNvPr id="31" name="Rectangle 6">
            <a:extLst>
              <a:ext uri="{FF2B5EF4-FFF2-40B4-BE49-F238E27FC236}">
                <a16:creationId xmlns:a16="http://schemas.microsoft.com/office/drawing/2014/main" id="{A47AC237-06B1-4908-BC26-B7BC91EE55D3}"/>
              </a:ext>
            </a:extLst>
          </p:cNvPr>
          <p:cNvSpPr>
            <a:spLocks noChangeArrowheads="1"/>
          </p:cNvSpPr>
          <p:nvPr/>
        </p:nvSpPr>
        <p:spPr bwMode="auto">
          <a:xfrm>
            <a:off x="335360" y="3201010"/>
            <a:ext cx="3125496" cy="778190"/>
          </a:xfrm>
          <a:prstGeom prst="rect">
            <a:avLst/>
          </a:prstGeom>
          <a:solidFill>
            <a:srgbClr val="FFABFF"/>
          </a:solidFill>
          <a:ln w="12700">
            <a:noFill/>
            <a:miter lim="800000"/>
            <a:headEnd/>
            <a:tailEnd/>
          </a:ln>
          <a:effectLst>
            <a:outerShdw dist="53882" dir="2700000" algn="ctr" rotWithShape="0">
              <a:schemeClr val="folHlink"/>
            </a:outerShdw>
          </a:effectLst>
        </p:spPr>
        <p:txBody>
          <a:bodyPr wrap="none" lIns="87312" tIns="44450" rIns="87312" bIns="44450" anchor="ctr"/>
          <a:lstStyle/>
          <a:p>
            <a:pPr algn="ctr" defTabSz="684213">
              <a:defRPr/>
            </a:pPr>
            <a:r>
              <a:rPr lang="en-US" sz="1600" b="1" dirty="0">
                <a:solidFill>
                  <a:schemeClr val="tx2"/>
                </a:solidFill>
                <a:latin typeface="+mj-lt"/>
              </a:rPr>
              <a:t>Type of number</a:t>
            </a:r>
          </a:p>
          <a:p>
            <a:pPr algn="ctr" defTabSz="684213">
              <a:defRPr/>
            </a:pPr>
            <a:r>
              <a:rPr lang="en-US" sz="1600" b="1" dirty="0">
                <a:solidFill>
                  <a:schemeClr val="tx2"/>
                </a:solidFill>
                <a:latin typeface="+mj-lt"/>
              </a:rPr>
              <a:t>assignment</a:t>
            </a:r>
          </a:p>
        </p:txBody>
      </p:sp>
    </p:spTree>
    <p:extLst>
      <p:ext uri="{BB962C8B-B14F-4D97-AF65-F5344CB8AC3E}">
        <p14:creationId xmlns:p14="http://schemas.microsoft.com/office/powerpoint/2010/main" val="1357528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62" t="29866" r="3559" b="6106"/>
          <a:stretch/>
        </p:blipFill>
        <p:spPr bwMode="auto">
          <a:xfrm>
            <a:off x="1061965" y="1124744"/>
            <a:ext cx="10068070"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Cash Journal Posting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895B16-D441-45BC-87C7-3A9E118752EE}"/>
              </a:ext>
            </a:extLst>
          </p:cNvPr>
          <p:cNvSpPr>
            <a:spLocks noGrp="1"/>
          </p:cNvSpPr>
          <p:nvPr>
            <p:ph type="title"/>
          </p:nvPr>
        </p:nvSpPr>
        <p:spPr/>
        <p:txBody>
          <a:bodyPr/>
          <a:lstStyle/>
          <a:p>
            <a:r>
              <a:rPr lang="en-IN" dirty="0"/>
              <a:t>Customer Incoming Cash/ Bank Payments</a:t>
            </a:r>
            <a:endParaRPr lang="en-US" dirty="0"/>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1524" y="1052736"/>
            <a:ext cx="8568952" cy="5469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911424" y="922337"/>
            <a:ext cx="8688660" cy="533082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a:p>
            <a:endParaRPr lang="en-US"/>
          </a:p>
          <a:p>
            <a:endParaRPr lang="en-IN" dirty="0"/>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440" y="1239271"/>
            <a:ext cx="4240399" cy="6775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213" y="2132856"/>
            <a:ext cx="5487575" cy="39510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5930" b="10306"/>
          <a:stretch/>
        </p:blipFill>
        <p:spPr bwMode="auto">
          <a:xfrm>
            <a:off x="3359696" y="6093296"/>
            <a:ext cx="5472608" cy="4381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0" y="1290318"/>
            <a:ext cx="3710349" cy="626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Post Incoming Payments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Account Group</a:t>
            </a:r>
            <a:endParaRPr lang="en-US" altLang="en-US" dirty="0"/>
          </a:p>
        </p:txBody>
      </p:sp>
      <p:pic>
        <p:nvPicPr>
          <p:cNvPr id="15" name="Picture 5"/>
          <p:cNvPicPr>
            <a:picLocks noChangeAspect="1" noChangeArrowheads="1"/>
          </p:cNvPicPr>
          <p:nvPr/>
        </p:nvPicPr>
        <p:blipFill rotWithShape="1">
          <a:blip r:embed="rId3" cstate="print"/>
          <a:srcRect l="5978" t="4953" b="4622"/>
          <a:stretch/>
        </p:blipFill>
        <p:spPr bwMode="auto">
          <a:xfrm>
            <a:off x="9914562" y="3689677"/>
            <a:ext cx="1166146" cy="2835667"/>
          </a:xfrm>
          <a:prstGeom prst="rect">
            <a:avLst/>
          </a:prstGeom>
          <a:noFill/>
          <a:ln w="12700">
            <a:noFill/>
            <a:miter lim="800000"/>
            <a:headEnd/>
            <a:tailEnd/>
          </a:ln>
          <a:effectLst/>
        </p:spPr>
      </p:pic>
      <p:sp>
        <p:nvSpPr>
          <p:cNvPr id="28" name="Content Placeholder 2"/>
          <p:cNvSpPr txBox="1">
            <a:spLocks/>
          </p:cNvSpPr>
          <p:nvPr/>
        </p:nvSpPr>
        <p:spPr>
          <a:xfrm>
            <a:off x="234279" y="971129"/>
            <a:ext cx="11681495" cy="541019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200"/>
              </a:spcBef>
              <a:spcAft>
                <a:spcPts val="1200"/>
              </a:spcAft>
            </a:pPr>
            <a:r>
              <a:rPr lang="en-US" sz="1800" dirty="0"/>
              <a:t>Grouping of similar accounts in ranges. It ensures that only the relevant screens and fields are displayed and ready for input for each of the customer’s different partner functions. You maintain the account groups in Customizing (IMG), or copy the defaulted account groups.</a:t>
            </a:r>
          </a:p>
          <a:p>
            <a:pPr>
              <a:lnSpc>
                <a:spcPct val="120000"/>
              </a:lnSpc>
              <a:spcBef>
                <a:spcPts val="1200"/>
              </a:spcBef>
              <a:spcAft>
                <a:spcPts val="1200"/>
              </a:spcAft>
              <a:buClr>
                <a:schemeClr val="tx2">
                  <a:lumMod val="50000"/>
                </a:schemeClr>
              </a:buClr>
              <a:buFontTx/>
              <a:buNone/>
            </a:pPr>
            <a:r>
              <a:rPr lang="en-US" sz="1800" b="1" dirty="0"/>
              <a:t>Account Groups controls:</a:t>
            </a:r>
          </a:p>
          <a:p>
            <a:pPr marL="285750" indent="-285750">
              <a:lnSpc>
                <a:spcPts val="1000"/>
              </a:lnSpc>
              <a:spcBef>
                <a:spcPts val="1200"/>
              </a:spcBef>
              <a:spcAft>
                <a:spcPts val="1200"/>
              </a:spcAft>
              <a:buClr>
                <a:schemeClr val="accent1"/>
              </a:buClr>
              <a:buFont typeface="Wingdings" panose="05000000000000000000" pitchFamily="2" charset="2"/>
              <a:buChar char="§"/>
            </a:pPr>
            <a:r>
              <a:rPr lang="en-US" sz="1800" dirty="0"/>
              <a:t>The number ranges of the Accounts</a:t>
            </a:r>
          </a:p>
          <a:p>
            <a:pPr marL="285750" indent="-285750">
              <a:lnSpc>
                <a:spcPts val="1000"/>
              </a:lnSpc>
              <a:spcBef>
                <a:spcPts val="1200"/>
              </a:spcBef>
              <a:spcAft>
                <a:spcPts val="1200"/>
              </a:spcAft>
              <a:buClr>
                <a:schemeClr val="accent1"/>
              </a:buClr>
              <a:buFont typeface="Wingdings" panose="05000000000000000000" pitchFamily="2" charset="2"/>
              <a:buChar char="§"/>
            </a:pPr>
            <a:r>
              <a:rPr lang="en-US" sz="1800" dirty="0"/>
              <a:t>The status of the fields in the Master record (If fields are mandatory, suppressed, changeable)</a:t>
            </a:r>
          </a:p>
          <a:p>
            <a:pPr marL="285750" indent="-285750">
              <a:lnSpc>
                <a:spcPts val="1000"/>
              </a:lnSpc>
              <a:spcBef>
                <a:spcPts val="1200"/>
              </a:spcBef>
              <a:spcAft>
                <a:spcPts val="1200"/>
              </a:spcAft>
              <a:buClr>
                <a:schemeClr val="accent1"/>
              </a:buClr>
              <a:buFont typeface="Wingdings" panose="05000000000000000000" pitchFamily="2" charset="2"/>
              <a:buChar char="§"/>
            </a:pPr>
            <a:r>
              <a:rPr lang="en-US" sz="1800" dirty="0"/>
              <a:t>Authorization, who is allowed to Create, Change and display Master Records </a:t>
            </a:r>
          </a:p>
          <a:p>
            <a:pPr marL="285750" indent="-285750">
              <a:lnSpc>
                <a:spcPts val="1000"/>
              </a:lnSpc>
              <a:spcBef>
                <a:spcPts val="1200"/>
              </a:spcBef>
              <a:spcAft>
                <a:spcPts val="1200"/>
              </a:spcAft>
              <a:buClr>
                <a:schemeClr val="accent1"/>
              </a:buClr>
              <a:buFont typeface="Wingdings" panose="05000000000000000000" pitchFamily="2" charset="2"/>
              <a:buChar char="§"/>
            </a:pPr>
            <a:r>
              <a:rPr lang="en-US" sz="1800" dirty="0"/>
              <a:t>If the Account is a One Time Customer</a:t>
            </a:r>
          </a:p>
        </p:txBody>
      </p:sp>
    </p:spTree>
    <p:extLst>
      <p:ext uri="{BB962C8B-B14F-4D97-AF65-F5344CB8AC3E}">
        <p14:creationId xmlns:p14="http://schemas.microsoft.com/office/powerpoint/2010/main" val="62597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4B0C84C-0890-4129-AFDC-A3523C9216FE}"/>
              </a:ext>
            </a:extLst>
          </p:cNvPr>
          <p:cNvSpPr>
            <a:spLocks noGrp="1"/>
          </p:cNvSpPr>
          <p:nvPr>
            <p:ph type="title"/>
          </p:nvPr>
        </p:nvSpPr>
        <p:spPr/>
        <p:txBody>
          <a:bodyPr/>
          <a:lstStyle/>
          <a:p>
            <a:r>
              <a:rPr lang="en-US" dirty="0"/>
              <a:t>Number Ranges</a:t>
            </a:r>
          </a:p>
        </p:txBody>
      </p:sp>
      <p:sp>
        <p:nvSpPr>
          <p:cNvPr id="16" name="Content Placeholder 2"/>
          <p:cNvSpPr txBox="1">
            <a:spLocks/>
          </p:cNvSpPr>
          <p:nvPr/>
        </p:nvSpPr>
        <p:spPr>
          <a:xfrm>
            <a:off x="227013" y="980728"/>
            <a:ext cx="11688761" cy="208823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ts val="2000"/>
              </a:lnSpc>
              <a:spcBef>
                <a:spcPts val="1200"/>
              </a:spcBef>
              <a:spcAft>
                <a:spcPts val="1200"/>
              </a:spcAft>
              <a:buClr>
                <a:schemeClr val="accent1"/>
              </a:buClr>
              <a:buFont typeface="Wingdings" panose="05000000000000000000" pitchFamily="2" charset="2"/>
              <a:buChar char="§"/>
            </a:pPr>
            <a:r>
              <a:rPr lang="en-US" sz="1800" dirty="0"/>
              <a:t>The range of possible account numbers is divided into smaller number ranges. </a:t>
            </a:r>
            <a:r>
              <a:rPr lang="en-US" sz="1800" b="1" dirty="0"/>
              <a:t>Number ranges must not overlap</a:t>
            </a:r>
            <a:r>
              <a:rPr lang="en-US" sz="1800" dirty="0"/>
              <a:t>. For each number range you can </a:t>
            </a:r>
            <a:r>
              <a:rPr lang="en-US" sz="1800" b="1" dirty="0"/>
              <a:t>define whether the number assignment is internal or external</a:t>
            </a:r>
            <a:endParaRPr lang="en-US" sz="1800" dirty="0"/>
          </a:p>
          <a:p>
            <a:pPr marL="285750" indent="-285750">
              <a:lnSpc>
                <a:spcPts val="2000"/>
              </a:lnSpc>
              <a:spcBef>
                <a:spcPts val="1200"/>
              </a:spcBef>
              <a:spcAft>
                <a:spcPts val="1200"/>
              </a:spcAft>
              <a:buClr>
                <a:schemeClr val="accent1"/>
              </a:buClr>
              <a:buFont typeface="Wingdings" panose="05000000000000000000" pitchFamily="2" charset="2"/>
              <a:buChar char="§"/>
            </a:pPr>
            <a:r>
              <a:rPr lang="en-US" sz="1800" dirty="0"/>
              <a:t>Internal numbers are assigned by the system, whereas external numbers are entered by the user who creates the record. External numbers may be alphanumeric </a:t>
            </a:r>
          </a:p>
          <a:p>
            <a:pPr marL="285750" indent="-285750">
              <a:lnSpc>
                <a:spcPct val="100000"/>
              </a:lnSpc>
              <a:spcBef>
                <a:spcPts val="1200"/>
              </a:spcBef>
              <a:spcAft>
                <a:spcPts val="1200"/>
              </a:spcAft>
              <a:buClr>
                <a:schemeClr val="accent1"/>
              </a:buClr>
              <a:buFont typeface="Wingdings" panose="05000000000000000000" pitchFamily="2" charset="2"/>
              <a:buChar char="§"/>
            </a:pPr>
            <a:r>
              <a:rPr lang="en-US" sz="1800" b="1" dirty="0"/>
              <a:t>Each number range can be assigned to one or more account groups</a:t>
            </a:r>
          </a:p>
        </p:txBody>
      </p:sp>
      <p:pic>
        <p:nvPicPr>
          <p:cNvPr id="18" name="Picture 2"/>
          <p:cNvPicPr>
            <a:picLocks noChangeAspect="1" noChangeArrowheads="1"/>
          </p:cNvPicPr>
          <p:nvPr/>
        </p:nvPicPr>
        <p:blipFill rotWithShape="1">
          <a:blip r:embed="rId3" cstate="print"/>
          <a:srcRect l="2958" t="4284" r="5477"/>
          <a:stretch/>
        </p:blipFill>
        <p:spPr bwMode="auto">
          <a:xfrm>
            <a:off x="6572250" y="3428999"/>
            <a:ext cx="5341565" cy="3095625"/>
          </a:xfrm>
          <a:prstGeom prst="rect">
            <a:avLst/>
          </a:prstGeom>
          <a:noFill/>
          <a:ln w="12700">
            <a:solidFill>
              <a:schemeClr val="tx1"/>
            </a:solidFill>
            <a:miter lim="800000"/>
            <a:headEnd/>
            <a:tailEnd/>
          </a:ln>
        </p:spPr>
      </p:pic>
    </p:spTree>
    <p:extLst>
      <p:ext uri="{BB962C8B-B14F-4D97-AF65-F5344CB8AC3E}">
        <p14:creationId xmlns:p14="http://schemas.microsoft.com/office/powerpoint/2010/main" val="522446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67">
            <a:extLst>
              <a:ext uri="{FF2B5EF4-FFF2-40B4-BE49-F238E27FC236}">
                <a16:creationId xmlns:a16="http://schemas.microsoft.com/office/drawing/2014/main" id="{E0CCFD9A-081A-4162-A5E2-C84AD1DF1310}"/>
              </a:ext>
            </a:extLst>
          </p:cNvPr>
          <p:cNvSpPr>
            <a:spLocks noGrp="1" noChangeArrowheads="1"/>
          </p:cNvSpPr>
          <p:nvPr>
            <p:ph type="title"/>
          </p:nvPr>
        </p:nvSpPr>
        <p:spPr/>
        <p:txBody>
          <a:bodyPr/>
          <a:lstStyle/>
          <a:p>
            <a:r>
              <a:rPr lang="en-US" dirty="0"/>
              <a:t>Number Ranges</a:t>
            </a:r>
            <a:endParaRPr lang="en-US" altLang="en-US" dirty="0"/>
          </a:p>
        </p:txBody>
      </p:sp>
      <p:graphicFrame>
        <p:nvGraphicFramePr>
          <p:cNvPr id="68" name="Content Placeholder 7"/>
          <p:cNvGraphicFramePr>
            <a:graphicFrameLocks/>
          </p:cNvGraphicFramePr>
          <p:nvPr>
            <p:extLst>
              <p:ext uri="{D42A27DB-BD31-4B8C-83A1-F6EECF244321}">
                <p14:modId xmlns:p14="http://schemas.microsoft.com/office/powerpoint/2010/main" val="4206014979"/>
              </p:ext>
            </p:extLst>
          </p:nvPr>
        </p:nvGraphicFramePr>
        <p:xfrm>
          <a:off x="2352996" y="1035040"/>
          <a:ext cx="7991476" cy="2839720"/>
        </p:xfrm>
        <a:graphic>
          <a:graphicData uri="http://schemas.openxmlformats.org/drawingml/2006/table">
            <a:tbl>
              <a:tblPr firstRow="1" bandRow="1">
                <a:tableStyleId>{21E4AEA4-8DFA-4A89-87EB-49C32662AFE0}</a:tableStyleId>
              </a:tblPr>
              <a:tblGrid>
                <a:gridCol w="3995738">
                  <a:extLst>
                    <a:ext uri="{9D8B030D-6E8A-4147-A177-3AD203B41FA5}">
                      <a16:colId xmlns:a16="http://schemas.microsoft.com/office/drawing/2014/main" val="20000"/>
                    </a:ext>
                  </a:extLst>
                </a:gridCol>
                <a:gridCol w="3995738">
                  <a:extLst>
                    <a:ext uri="{9D8B030D-6E8A-4147-A177-3AD203B41FA5}">
                      <a16:colId xmlns:a16="http://schemas.microsoft.com/office/drawing/2014/main" val="20001"/>
                    </a:ext>
                  </a:extLst>
                </a:gridCol>
              </a:tblGrid>
              <a:tr h="370840">
                <a:tc>
                  <a:txBody>
                    <a:bodyPr/>
                    <a:lstStyle/>
                    <a:p>
                      <a:r>
                        <a:rPr lang="en-US" dirty="0"/>
                        <a:t>Internal</a:t>
                      </a:r>
                      <a:r>
                        <a:rPr lang="en-US" baseline="0" dirty="0"/>
                        <a:t> Number Range</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External Number Range</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System</a:t>
                      </a:r>
                      <a:r>
                        <a:rPr lang="en-US" baseline="0" dirty="0"/>
                        <a:t> will automatically allocate the number range within the given range, sequentially.</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User has to assign</a:t>
                      </a:r>
                      <a:r>
                        <a:rPr lang="en-US" baseline="0" dirty="0"/>
                        <a:t> externally the number, as required.</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t>Alpha</a:t>
                      </a:r>
                      <a:r>
                        <a:rPr lang="en-US" baseline="0" dirty="0"/>
                        <a:t> Numeric number is not possible.</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Alpha</a:t>
                      </a:r>
                      <a:r>
                        <a:rPr lang="en-US" baseline="0" dirty="0"/>
                        <a:t> Numeric number is possible.</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System will give next number.</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User has to select the number</a:t>
                      </a:r>
                      <a:r>
                        <a:rPr lang="en-US" baseline="0" dirty="0"/>
                        <a:t> by checking the existing records.</a:t>
                      </a:r>
                      <a:endParaRPr lang="en-US"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7">
            <a:extLst>
              <a:ext uri="{FF2B5EF4-FFF2-40B4-BE49-F238E27FC236}">
                <a16:creationId xmlns:a16="http://schemas.microsoft.com/office/drawing/2014/main" id="{379CEBF5-1888-4A5C-B8FE-82EA57EF24A9}"/>
              </a:ext>
            </a:extLst>
          </p:cNvPr>
          <p:cNvSpPr>
            <a:spLocks noGrp="1" noChangeArrowheads="1"/>
          </p:cNvSpPr>
          <p:nvPr>
            <p:ph type="title"/>
          </p:nvPr>
        </p:nvSpPr>
        <p:spPr/>
        <p:txBody>
          <a:bodyPr/>
          <a:lstStyle/>
          <a:p>
            <a:r>
              <a:rPr lang="en-US" dirty="0"/>
              <a:t>Customer Account Group</a:t>
            </a:r>
            <a:endParaRPr lang="en-US" altLang="en-US" dirty="0"/>
          </a:p>
        </p:txBody>
      </p:sp>
      <p:pic>
        <p:nvPicPr>
          <p:cNvPr id="8" name="Picture 14">
            <a:extLst>
              <a:ext uri="{FF2B5EF4-FFF2-40B4-BE49-F238E27FC236}">
                <a16:creationId xmlns:a16="http://schemas.microsoft.com/office/drawing/2014/main" id="{08FF892F-E1B2-4C72-8230-3618DDB0D2CF}"/>
              </a:ext>
            </a:extLst>
          </p:cNvPr>
          <p:cNvPicPr>
            <a:picLocks noChangeAspect="1" noChangeArrowheads="1"/>
          </p:cNvPicPr>
          <p:nvPr/>
        </p:nvPicPr>
        <p:blipFill>
          <a:blip r:embed="rId3" cstate="print"/>
          <a:srcRect/>
          <a:stretch>
            <a:fillRect/>
          </a:stretch>
        </p:blipFill>
        <p:spPr bwMode="auto">
          <a:xfrm>
            <a:off x="299021" y="980728"/>
            <a:ext cx="5868987" cy="3528045"/>
          </a:xfrm>
          <a:prstGeom prst="rect">
            <a:avLst/>
          </a:prstGeom>
          <a:noFill/>
          <a:ln w="28575" cap="flat" algn="ctr">
            <a:solidFill>
              <a:schemeClr val="tx1"/>
            </a:solidFill>
            <a:miter lim="800000"/>
            <a:headEnd/>
            <a:tailEnd/>
          </a:ln>
          <a:effectLst/>
        </p:spPr>
      </p:pic>
      <p:pic>
        <p:nvPicPr>
          <p:cNvPr id="9" name="Picture 21">
            <a:extLst>
              <a:ext uri="{FF2B5EF4-FFF2-40B4-BE49-F238E27FC236}">
                <a16:creationId xmlns:a16="http://schemas.microsoft.com/office/drawing/2014/main" id="{5950C06C-3CE8-4C9B-B1FB-AD88D46295D2}"/>
              </a:ext>
            </a:extLst>
          </p:cNvPr>
          <p:cNvPicPr>
            <a:picLocks noChangeAspect="1" noChangeArrowheads="1"/>
          </p:cNvPicPr>
          <p:nvPr/>
        </p:nvPicPr>
        <p:blipFill>
          <a:blip r:embed="rId4" cstate="print"/>
          <a:srcRect/>
          <a:stretch>
            <a:fillRect/>
          </a:stretch>
        </p:blipFill>
        <p:spPr bwMode="auto">
          <a:xfrm>
            <a:off x="6413500" y="1020688"/>
            <a:ext cx="5436344" cy="3488432"/>
          </a:xfrm>
          <a:prstGeom prst="rect">
            <a:avLst/>
          </a:prstGeom>
          <a:noFill/>
          <a:ln w="28575" cap="flat" algn="ctr">
            <a:solidFill>
              <a:schemeClr val="tx1"/>
            </a:solidFill>
            <a:miter lim="800000"/>
            <a:headEnd/>
            <a:tailEnd/>
          </a:ln>
          <a:effectLst/>
        </p:spPr>
      </p:pic>
      <p:sp>
        <p:nvSpPr>
          <p:cNvPr id="10" name="AutoShape 24">
            <a:extLst>
              <a:ext uri="{FF2B5EF4-FFF2-40B4-BE49-F238E27FC236}">
                <a16:creationId xmlns:a16="http://schemas.microsoft.com/office/drawing/2014/main" id="{C2EDAAF7-C83F-4806-A177-BC36462A8B9D}"/>
              </a:ext>
            </a:extLst>
          </p:cNvPr>
          <p:cNvSpPr>
            <a:spLocks noChangeArrowheads="1"/>
          </p:cNvSpPr>
          <p:nvPr/>
        </p:nvSpPr>
        <p:spPr bwMode="auto">
          <a:xfrm>
            <a:off x="9048328" y="3366120"/>
            <a:ext cx="2362200" cy="998984"/>
          </a:xfrm>
          <a:prstGeom prst="wedgeRectCallout">
            <a:avLst>
              <a:gd name="adj1" fmla="val -124094"/>
              <a:gd name="adj2" fmla="val -36839"/>
            </a:avLst>
          </a:prstGeom>
          <a:noFill/>
          <a:ln w="28575" algn="ctr">
            <a:solidFill>
              <a:srgbClr val="C00000"/>
            </a:solidFill>
            <a:miter lim="800000"/>
            <a:headEnd/>
            <a:tailEnd/>
          </a:ln>
        </p:spPr>
        <p:txBody>
          <a:bodyPr/>
          <a:lstStyle/>
          <a:p>
            <a:pPr algn="ctr"/>
            <a:r>
              <a:rPr lang="en-US" dirty="0"/>
              <a:t>Double click General data and Follow…..steps</a:t>
            </a:r>
          </a:p>
          <a:p>
            <a:pPr algn="ctr"/>
            <a:endParaRPr lang="en-US" dirty="0">
              <a:latin typeface="+mj-lt"/>
            </a:endParaRPr>
          </a:p>
        </p:txBody>
      </p:sp>
      <p:sp>
        <p:nvSpPr>
          <p:cNvPr id="12" name="Text Box 32">
            <a:extLst>
              <a:ext uri="{FF2B5EF4-FFF2-40B4-BE49-F238E27FC236}">
                <a16:creationId xmlns:a16="http://schemas.microsoft.com/office/drawing/2014/main" id="{364288E3-80A8-4504-BE2D-F18F66383A34}"/>
              </a:ext>
            </a:extLst>
          </p:cNvPr>
          <p:cNvSpPr txBox="1">
            <a:spLocks noChangeArrowheads="1"/>
          </p:cNvSpPr>
          <p:nvPr/>
        </p:nvSpPr>
        <p:spPr bwMode="auto">
          <a:xfrm>
            <a:off x="241175" y="4581128"/>
            <a:ext cx="11674599" cy="1938992"/>
          </a:xfrm>
          <a:prstGeom prst="rect">
            <a:avLst/>
          </a:prstGeom>
          <a:noFill/>
          <a:ln w="9525" algn="ctr">
            <a:noFill/>
            <a:miter lim="800000"/>
            <a:headEnd/>
            <a:tailEnd/>
          </a:ln>
        </p:spPr>
        <p:txBody>
          <a:bodyPr wrap="square">
            <a:spAutoFit/>
          </a:bodyPr>
          <a:lstStyle/>
          <a:p>
            <a:pPr>
              <a:spcBef>
                <a:spcPts val="600"/>
              </a:spcBef>
              <a:spcAft>
                <a:spcPts val="600"/>
              </a:spcAft>
            </a:pPr>
            <a:r>
              <a:rPr lang="en-US" b="1" dirty="0">
                <a:latin typeface="+mj-lt"/>
              </a:rPr>
              <a:t>Field Status Group</a:t>
            </a:r>
            <a:r>
              <a:rPr lang="en-US" dirty="0">
                <a:latin typeface="+mj-lt"/>
              </a:rPr>
              <a:t>: For each activity, you can define the status of fields separately in the individual areas of a master record in the same manner as account groups:</a:t>
            </a:r>
          </a:p>
          <a:p>
            <a:pPr>
              <a:spcBef>
                <a:spcPts val="600"/>
              </a:spcBef>
              <a:spcAft>
                <a:spcPts val="600"/>
              </a:spcAft>
            </a:pPr>
            <a:r>
              <a:rPr lang="en-US" dirty="0">
                <a:latin typeface="+mj-lt"/>
              </a:rPr>
              <a:t>1. General data area:</a:t>
            </a:r>
          </a:p>
          <a:p>
            <a:pPr>
              <a:spcBef>
                <a:spcPts val="600"/>
              </a:spcBef>
              <a:spcAft>
                <a:spcPts val="600"/>
              </a:spcAft>
            </a:pPr>
            <a:r>
              <a:rPr lang="en-US" dirty="0">
                <a:latin typeface="+mj-lt"/>
              </a:rPr>
              <a:t>2. Company code area : These settings affect all company codes.</a:t>
            </a:r>
          </a:p>
          <a:p>
            <a:pPr>
              <a:spcBef>
                <a:spcPts val="600"/>
              </a:spcBef>
              <a:spcAft>
                <a:spcPts val="600"/>
              </a:spcAft>
            </a:pPr>
            <a:r>
              <a:rPr lang="en-US" dirty="0">
                <a:latin typeface="+mj-lt"/>
              </a:rPr>
              <a:t>3. Sales area: These settings affect all sales organizations.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2">
            <a:extLst>
              <a:ext uri="{FF2B5EF4-FFF2-40B4-BE49-F238E27FC236}">
                <a16:creationId xmlns:a16="http://schemas.microsoft.com/office/drawing/2014/main" id="{EE8B2937-EA61-46D5-8804-BD924CB956C0}"/>
              </a:ext>
            </a:extLst>
          </p:cNvPr>
          <p:cNvSpPr>
            <a:spLocks noGrp="1" noChangeArrowheads="1"/>
          </p:cNvSpPr>
          <p:nvPr>
            <p:ph type="title"/>
          </p:nvPr>
        </p:nvSpPr>
        <p:spPr/>
        <p:txBody>
          <a:bodyPr/>
          <a:lstStyle/>
          <a:p>
            <a:r>
              <a:rPr lang="en-US"/>
              <a:t>Customer Account Group</a:t>
            </a:r>
            <a:endParaRPr lang="en-US" altLang="en-US" dirty="0"/>
          </a:p>
        </p:txBody>
      </p:sp>
      <p:pic>
        <p:nvPicPr>
          <p:cNvPr id="13" name="Picture 12">
            <a:extLst>
              <a:ext uri="{FF2B5EF4-FFF2-40B4-BE49-F238E27FC236}">
                <a16:creationId xmlns:a16="http://schemas.microsoft.com/office/drawing/2014/main" id="{549CBC97-D1EA-41A9-9B74-298F2BDCEA1A}"/>
              </a:ext>
            </a:extLst>
          </p:cNvPr>
          <p:cNvPicPr>
            <a:picLocks noChangeAspect="1" noChangeArrowheads="1"/>
          </p:cNvPicPr>
          <p:nvPr/>
        </p:nvPicPr>
        <p:blipFill>
          <a:blip r:embed="rId3" cstate="print"/>
          <a:srcRect/>
          <a:stretch>
            <a:fillRect/>
          </a:stretch>
        </p:blipFill>
        <p:spPr bwMode="auto">
          <a:xfrm>
            <a:off x="381000" y="1124744"/>
            <a:ext cx="5570984" cy="3142457"/>
          </a:xfrm>
          <a:prstGeom prst="rect">
            <a:avLst/>
          </a:prstGeom>
          <a:noFill/>
          <a:ln w="28575" cap="flat" algn="ctr">
            <a:solidFill>
              <a:schemeClr val="tx1"/>
            </a:solidFill>
            <a:miter lim="800000"/>
            <a:headEnd/>
            <a:tailEnd/>
          </a:ln>
          <a:effectLst/>
        </p:spPr>
      </p:pic>
      <p:pic>
        <p:nvPicPr>
          <p:cNvPr id="14" name="Picture 8">
            <a:extLst>
              <a:ext uri="{FF2B5EF4-FFF2-40B4-BE49-F238E27FC236}">
                <a16:creationId xmlns:a16="http://schemas.microsoft.com/office/drawing/2014/main" id="{727929DA-46F7-456D-A2CB-AB311DA5928F}"/>
              </a:ext>
            </a:extLst>
          </p:cNvPr>
          <p:cNvPicPr>
            <a:picLocks noChangeAspect="1" noChangeArrowheads="1"/>
          </p:cNvPicPr>
          <p:nvPr/>
        </p:nvPicPr>
        <p:blipFill>
          <a:blip r:embed="rId4" cstate="print"/>
          <a:srcRect/>
          <a:stretch>
            <a:fillRect/>
          </a:stretch>
        </p:blipFill>
        <p:spPr>
          <a:xfrm>
            <a:off x="6572250" y="1052736"/>
            <a:ext cx="5212382" cy="4464496"/>
          </a:xfrm>
          <a:prstGeom prst="rect">
            <a:avLst/>
          </a:prstGeom>
          <a:noFill/>
          <a:ln w="28575" cap="flat" algn="ctr">
            <a:solidFill>
              <a:schemeClr val="tx1"/>
            </a:solidFill>
          </a:ln>
        </p:spPr>
      </p:pic>
      <p:sp>
        <p:nvSpPr>
          <p:cNvPr id="15" name="Text Box 11">
            <a:extLst>
              <a:ext uri="{FF2B5EF4-FFF2-40B4-BE49-F238E27FC236}">
                <a16:creationId xmlns:a16="http://schemas.microsoft.com/office/drawing/2014/main" id="{A881FC7B-FA1F-48F5-BE7A-32F3310D3285}"/>
              </a:ext>
            </a:extLst>
          </p:cNvPr>
          <p:cNvSpPr txBox="1">
            <a:spLocks noChangeArrowheads="1"/>
          </p:cNvSpPr>
          <p:nvPr/>
        </p:nvSpPr>
        <p:spPr bwMode="auto">
          <a:xfrm>
            <a:off x="227013" y="5661248"/>
            <a:ext cx="11688761" cy="646331"/>
          </a:xfrm>
          <a:prstGeom prst="rect">
            <a:avLst/>
          </a:prstGeom>
          <a:noFill/>
          <a:ln w="9525" algn="ctr">
            <a:noFill/>
            <a:miter lim="800000"/>
            <a:headEnd/>
            <a:tailEnd/>
          </a:ln>
        </p:spPr>
        <p:txBody>
          <a:bodyPr wrap="square">
            <a:spAutoFit/>
          </a:bodyPr>
          <a:lstStyle/>
          <a:p>
            <a:pPr marL="285750" indent="-285750">
              <a:spcBef>
                <a:spcPct val="50000"/>
              </a:spcBef>
              <a:buClr>
                <a:schemeClr val="accent1"/>
              </a:buClr>
              <a:buFont typeface="Wingdings" panose="05000000000000000000" pitchFamily="2" charset="2"/>
              <a:buChar char="§"/>
            </a:pPr>
            <a:r>
              <a:rPr lang="en-US" b="1" dirty="0">
                <a:latin typeface="+mj-lt"/>
              </a:rPr>
              <a:t>First screen </a:t>
            </a:r>
            <a:r>
              <a:rPr lang="en-US" dirty="0">
                <a:latin typeface="+mj-lt"/>
              </a:rPr>
              <a:t>displays  general data:  Which contains address information of customer. </a:t>
            </a:r>
            <a:r>
              <a:rPr lang="en-US" b="1" dirty="0">
                <a:latin typeface="+mj-lt"/>
              </a:rPr>
              <a:t>Second screen </a:t>
            </a:r>
            <a:r>
              <a:rPr lang="en-US" dirty="0">
                <a:latin typeface="+mj-lt"/>
              </a:rPr>
              <a:t>displays which fields are required , optional, suppressed</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6E9903-8C92-4359-BC15-8DA9361FF149}">
  <ds:schemaRefs>
    <ds:schemaRef ds:uri="http://schemas.microsoft.com/sharepoint/v3/contenttype/forms"/>
  </ds:schemaRefs>
</ds:datastoreItem>
</file>

<file path=customXml/itemProps2.xml><?xml version="1.0" encoding="utf-8"?>
<ds:datastoreItem xmlns:ds="http://schemas.openxmlformats.org/officeDocument/2006/customXml" ds:itemID="{AA37C37A-36FE-475D-AC97-E281ECED8C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0354b1-8b8a-4445-9744-43789a9951c9"/>
    <ds:schemaRef ds:uri="49cd9647-1f2f-44af-896f-c694876aad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D08138-492E-4E48-A5F2-9DEC22EAA934}">
  <ds:schemaRefs>
    <ds:schemaRef ds:uri="http://schemas.microsoft.com/office/2006/metadata/properties"/>
    <ds:schemaRef ds:uri="http://schemas.microsoft.com/office/infopath/2007/PartnerControls"/>
    <ds:schemaRef ds:uri="043e609e-8ea6-489d-9bda-f76e8937d4d5"/>
  </ds:schemaRefs>
</ds:datastoreItem>
</file>

<file path=docProps/app.xml><?xml version="1.0" encoding="utf-8"?>
<Properties xmlns="http://schemas.openxmlformats.org/officeDocument/2006/extended-properties" xmlns:vt="http://schemas.openxmlformats.org/officeDocument/2006/docPropsVTypes">
  <Template/>
  <TotalTime>1553</TotalTime>
  <Words>4159</Words>
  <Application>Microsoft Office PowerPoint</Application>
  <PresentationFormat>Widescreen</PresentationFormat>
  <Paragraphs>288</Paragraphs>
  <Slides>43</Slides>
  <Notes>40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9" baseType="lpstr">
      <vt:lpstr>Arial</vt:lpstr>
      <vt:lpstr>Symbol</vt:lpstr>
      <vt:lpstr>Verdana</vt:lpstr>
      <vt:lpstr>Wingdings</vt:lpstr>
      <vt:lpstr>Capgemini Master</vt:lpstr>
      <vt:lpstr>think-cell Slide</vt:lpstr>
      <vt:lpstr>PowerPoint Presentation</vt:lpstr>
      <vt:lpstr>Over View </vt:lpstr>
      <vt:lpstr>Customer Account Group</vt:lpstr>
      <vt:lpstr>Customer Account Group </vt:lpstr>
      <vt:lpstr>Account Group</vt:lpstr>
      <vt:lpstr>Number Ranges</vt:lpstr>
      <vt:lpstr>Number Ranges</vt:lpstr>
      <vt:lpstr>Customer Account Group</vt:lpstr>
      <vt:lpstr>Customer Account Group</vt:lpstr>
      <vt:lpstr>Customer Account Group</vt:lpstr>
      <vt:lpstr>Customer Account Group</vt:lpstr>
      <vt:lpstr>Customer Master Data</vt:lpstr>
      <vt:lpstr>Customer Master Data</vt:lpstr>
      <vt:lpstr>Master Data Activity Flow </vt:lpstr>
      <vt:lpstr>Customer Master Data</vt:lpstr>
      <vt:lpstr>Customer Master Data</vt:lpstr>
      <vt:lpstr>Customer Master Data</vt:lpstr>
      <vt:lpstr>Customer Master Data</vt:lpstr>
      <vt:lpstr>Customer Master Data:</vt:lpstr>
      <vt:lpstr>Master Data </vt:lpstr>
      <vt:lpstr>Customer (Business Partner) Master Data</vt:lpstr>
      <vt:lpstr>Customer Master Data: BP</vt:lpstr>
      <vt:lpstr>Business Partner: Customer</vt:lpstr>
      <vt:lpstr>Business Partner: Customer</vt:lpstr>
      <vt:lpstr>Business Partner: Customer</vt:lpstr>
      <vt:lpstr>Extend BP to Customer Role FLCU00 for Financial Accounting</vt:lpstr>
      <vt:lpstr>Extend Customer for Sales Data with Role FLCU01.</vt:lpstr>
      <vt:lpstr>Business Partner: Customer</vt:lpstr>
      <vt:lpstr>Customer Invoice  Posting</vt:lpstr>
      <vt:lpstr>Enjoy Posting Screen: Additional Line Items</vt:lpstr>
      <vt:lpstr>Post Customer Invoice Transaction Code FB70</vt:lpstr>
      <vt:lpstr>Create Outgoing Invoices</vt:lpstr>
      <vt:lpstr>Post Customer Credit Memo Transaction Code FB75</vt:lpstr>
      <vt:lpstr>Manage Credit Memo Requests</vt:lpstr>
      <vt:lpstr>Manage Credit Memo Requests</vt:lpstr>
      <vt:lpstr>Manage Credit Memo</vt:lpstr>
      <vt:lpstr>Process for Cash Receipts</vt:lpstr>
      <vt:lpstr>Cash Journal Posting</vt:lpstr>
      <vt:lpstr>PowerPoint Presentation</vt:lpstr>
      <vt:lpstr>Cash Journal Posting</vt:lpstr>
      <vt:lpstr>Customer Incoming Cash/ Bank Payments</vt:lpstr>
      <vt:lpstr>Post Incoming Payments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Chaurasia, Surabhi</cp:lastModifiedBy>
  <cp:revision>204</cp:revision>
  <dcterms:created xsi:type="dcterms:W3CDTF">2019-11-18T03:14:39Z</dcterms:created>
  <dcterms:modified xsi:type="dcterms:W3CDTF">2022-09-12T06:44:27Z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