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diagrams/data1.xml" ContentType="application/vnd.openxmlformats-officedocument.drawingml.diagramData+xml"/>
  <Override PartName="/ppt/presentation.xml" ContentType="application/vnd.openxmlformats-officedocument.presentationml.presentation.main+xml"/>
  <Override PartName="/ppt/slides/slide3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drawing1.xml" ContentType="application/vnd.ms-office.drawingml.diagramDrawing+xml"/>
  <Override PartName="/ppt/diagrams/colors1.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4.xml" ContentType="application/vnd.openxmlformats-officedocument.presentationml.tags+xml"/>
  <Override PartName="/ppt/tags/tag5.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ppt/tags/tag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8"/>
  </p:notesMasterIdLst>
  <p:handoutMasterIdLst>
    <p:handoutMasterId r:id="rId59"/>
  </p:handoutMasterIdLst>
  <p:sldIdLst>
    <p:sldId id="1044" r:id="rId2"/>
    <p:sldId id="1045" r:id="rId3"/>
    <p:sldId id="1046" r:id="rId4"/>
    <p:sldId id="1047" r:id="rId5"/>
    <p:sldId id="1048" r:id="rId6"/>
    <p:sldId id="1049" r:id="rId7"/>
    <p:sldId id="1050"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1063" r:id="rId21"/>
    <p:sldId id="1064" r:id="rId22"/>
    <p:sldId id="1099" r:id="rId23"/>
    <p:sldId id="1066" r:id="rId24"/>
    <p:sldId id="1067" r:id="rId25"/>
    <p:sldId id="1068" r:id="rId26"/>
    <p:sldId id="1069" r:id="rId27"/>
    <p:sldId id="1070" r:id="rId28"/>
    <p:sldId id="1071" r:id="rId29"/>
    <p:sldId id="1072" r:id="rId30"/>
    <p:sldId id="1073" r:id="rId31"/>
    <p:sldId id="1074" r:id="rId32"/>
    <p:sldId id="1075" r:id="rId33"/>
    <p:sldId id="1076" r:id="rId34"/>
    <p:sldId id="1077" r:id="rId35"/>
    <p:sldId id="1100" r:id="rId36"/>
    <p:sldId id="1079" r:id="rId37"/>
    <p:sldId id="1080" r:id="rId38"/>
    <p:sldId id="1081" r:id="rId39"/>
    <p:sldId id="1082" r:id="rId40"/>
    <p:sldId id="1083" r:id="rId41"/>
    <p:sldId id="1084" r:id="rId42"/>
    <p:sldId id="1085" r:id="rId43"/>
    <p:sldId id="1086" r:id="rId44"/>
    <p:sldId id="1087" r:id="rId45"/>
    <p:sldId id="1088" r:id="rId46"/>
    <p:sldId id="1089" r:id="rId47"/>
    <p:sldId id="1090" r:id="rId48"/>
    <p:sldId id="1091" r:id="rId49"/>
    <p:sldId id="1092" r:id="rId50"/>
    <p:sldId id="1093" r:id="rId51"/>
    <p:sldId id="1094" r:id="rId52"/>
    <p:sldId id="1095" r:id="rId53"/>
    <p:sldId id="1096" r:id="rId54"/>
    <p:sldId id="1097" r:id="rId55"/>
    <p:sldId id="1098" r:id="rId56"/>
    <p:sldId id="273" r:id="rId57"/>
  </p:sldIdLst>
  <p:sldSz cx="12192000" cy="6858000"/>
  <p:notesSz cx="6858000" cy="9144000"/>
  <p:custDataLst>
    <p:tags r:id="rId6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4"/>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1062"/>
            <p14:sldId id="1063"/>
            <p14:sldId id="1064"/>
            <p14:sldId id="1099"/>
            <p14:sldId id="1066"/>
            <p14:sldId id="1067"/>
            <p14:sldId id="1068"/>
            <p14:sldId id="1069"/>
            <p14:sldId id="1070"/>
            <p14:sldId id="1071"/>
            <p14:sldId id="1072"/>
            <p14:sldId id="1073"/>
            <p14:sldId id="1074"/>
            <p14:sldId id="1075"/>
            <p14:sldId id="1076"/>
            <p14:sldId id="1077"/>
            <p14:sldId id="1100"/>
            <p14:sldId id="1079"/>
            <p14:sldId id="1080"/>
            <p14:sldId id="1081"/>
            <p14:sldId id="1082"/>
            <p14:sldId id="1083"/>
            <p14:sldId id="1084"/>
            <p14:sldId id="1085"/>
            <p14:sldId id="1086"/>
            <p14:sldId id="1087"/>
            <p14:sldId id="1088"/>
            <p14:sldId id="1089"/>
            <p14:sldId id="1090"/>
            <p14:sldId id="1091"/>
            <p14:sldId id="1092"/>
            <p14:sldId id="1093"/>
            <p14:sldId id="1094"/>
            <p14:sldId id="1095"/>
            <p14:sldId id="1096"/>
            <p14:sldId id="1097"/>
            <p14:sldId id="1098"/>
            <p14:sldId id="273"/>
          </p14:sldIdLst>
        </p14:section>
      </p14:sectionLst>
    </p:ext>
    <p:ext uri="{EFAFB233-063F-42B5-8137-9DF3F51BA10A}">
      <p15:sldGuideLst xmlns:p15="http://schemas.microsoft.com/office/powerpoint/2012/main">
        <p15:guide id="5" orient="horz" pos="981" userDrawn="1">
          <p15:clr>
            <a:srgbClr val="A4A3A4"/>
          </p15:clr>
        </p15:guide>
        <p15:guide id="7" pos="41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0757" autoAdjust="0"/>
  </p:normalViewPr>
  <p:slideViewPr>
    <p:cSldViewPr>
      <p:cViewPr varScale="1">
        <p:scale>
          <a:sx n="60" d="100"/>
          <a:sy n="60" d="100"/>
        </p:scale>
        <p:origin x="712" y="56"/>
      </p:cViewPr>
      <p:guideLst>
        <p:guide orient="horz" pos="981"/>
        <p:guide pos="4112"/>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51" d="100"/>
          <a:sy n="51" d="100"/>
        </p:scale>
        <p:origin x="2624" y="4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048CA2-FA61-46D1-8FB8-1D493C516D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F5CCDB5-9137-44D3-9FB1-1EE1574BD27A}">
      <dgm:prSet phldrT="[Text]" custT="1"/>
      <dgm:spPr>
        <a:solidFill>
          <a:schemeClr val="accent2"/>
        </a:solidFill>
      </dgm:spPr>
      <dgm:t>
        <a:bodyPr/>
        <a:lstStyle/>
        <a:p>
          <a:r>
            <a:rPr lang="en-US" sz="1800" dirty="0"/>
            <a:t>Down payments</a:t>
          </a:r>
        </a:p>
      </dgm:t>
    </dgm:pt>
    <dgm:pt modelId="{B314E240-96CE-4125-9155-DC07A333CCA3}" type="parTrans" cxnId="{ECF25993-7839-4925-9D7B-9F86E16289DC}">
      <dgm:prSet/>
      <dgm:spPr/>
      <dgm:t>
        <a:bodyPr/>
        <a:lstStyle/>
        <a:p>
          <a:endParaRPr lang="en-US"/>
        </a:p>
      </dgm:t>
    </dgm:pt>
    <dgm:pt modelId="{F60DD68F-2C17-4EE8-AAE3-146DAA3419A4}" type="sibTrans" cxnId="{ECF25993-7839-4925-9D7B-9F86E16289DC}">
      <dgm:prSet/>
      <dgm:spPr/>
      <dgm:t>
        <a:bodyPr/>
        <a:lstStyle/>
        <a:p>
          <a:endParaRPr lang="en-US"/>
        </a:p>
      </dgm:t>
    </dgm:pt>
    <dgm:pt modelId="{0B386064-3A73-4A8C-A5CC-FFD2E91A9EC0}">
      <dgm:prSet phldrT="[Text]" custT="1"/>
      <dgm:spPr>
        <a:solidFill>
          <a:schemeClr val="accent2">
            <a:alpha val="45000"/>
          </a:schemeClr>
        </a:solidFill>
      </dgm:spPr>
      <dgm:t>
        <a:bodyPr/>
        <a:lstStyle/>
        <a:p>
          <a:r>
            <a:rPr lang="en-US" sz="1600" dirty="0"/>
            <a:t>Down payment request</a:t>
          </a:r>
        </a:p>
      </dgm:t>
    </dgm:pt>
    <dgm:pt modelId="{B47BCB75-220F-448F-A2F6-433D7CF5784E}" type="parTrans" cxnId="{FDF77922-A118-48CB-80FD-3E14AA2D1546}">
      <dgm:prSet/>
      <dgm:spPr/>
      <dgm:t>
        <a:bodyPr/>
        <a:lstStyle/>
        <a:p>
          <a:endParaRPr lang="en-US"/>
        </a:p>
      </dgm:t>
    </dgm:pt>
    <dgm:pt modelId="{D2C19050-13BE-4271-AF56-CDAD8373C46F}" type="sibTrans" cxnId="{FDF77922-A118-48CB-80FD-3E14AA2D1546}">
      <dgm:prSet/>
      <dgm:spPr/>
      <dgm:t>
        <a:bodyPr/>
        <a:lstStyle/>
        <a:p>
          <a:endParaRPr lang="en-US"/>
        </a:p>
      </dgm:t>
    </dgm:pt>
    <dgm:pt modelId="{FBEB0C6E-2127-49C6-BAB4-2D75FB7ADF41}">
      <dgm:prSet phldrT="[Text]" custT="1"/>
      <dgm:spPr>
        <a:solidFill>
          <a:schemeClr val="accent2">
            <a:alpha val="45000"/>
          </a:schemeClr>
        </a:solidFill>
      </dgm:spPr>
      <dgm:t>
        <a:bodyPr/>
        <a:lstStyle/>
        <a:p>
          <a:r>
            <a:rPr lang="en-US" sz="1600" dirty="0"/>
            <a:t>Down payment</a:t>
          </a:r>
        </a:p>
      </dgm:t>
    </dgm:pt>
    <dgm:pt modelId="{93F8DE98-258D-4596-91D3-950FA1AA1A45}" type="parTrans" cxnId="{9E079C78-0946-42FF-82E8-26B9243A2316}">
      <dgm:prSet/>
      <dgm:spPr/>
      <dgm:t>
        <a:bodyPr/>
        <a:lstStyle/>
        <a:p>
          <a:endParaRPr lang="en-US"/>
        </a:p>
      </dgm:t>
    </dgm:pt>
    <dgm:pt modelId="{644C53D2-A4DD-4DF9-B4F1-C75E51B0F772}" type="sibTrans" cxnId="{9E079C78-0946-42FF-82E8-26B9243A2316}">
      <dgm:prSet/>
      <dgm:spPr/>
      <dgm:t>
        <a:bodyPr/>
        <a:lstStyle/>
        <a:p>
          <a:endParaRPr lang="en-US"/>
        </a:p>
      </dgm:t>
    </dgm:pt>
    <dgm:pt modelId="{F0C869F4-D643-4670-BEC5-CBCF38F5C06B}">
      <dgm:prSet phldrT="[Text]" custT="1"/>
      <dgm:spPr>
        <a:solidFill>
          <a:schemeClr val="accent2"/>
        </a:solidFill>
      </dgm:spPr>
      <dgm:t>
        <a:bodyPr/>
        <a:lstStyle/>
        <a:p>
          <a:r>
            <a:rPr lang="en-US" sz="1800" dirty="0"/>
            <a:t>Bills of exchange</a:t>
          </a:r>
        </a:p>
      </dgm:t>
    </dgm:pt>
    <dgm:pt modelId="{6A5F4173-F941-4B66-B65E-AF2E9C11A436}" type="parTrans" cxnId="{352D49C3-F212-4CCC-A0AD-CC141038986F}">
      <dgm:prSet/>
      <dgm:spPr/>
      <dgm:t>
        <a:bodyPr/>
        <a:lstStyle/>
        <a:p>
          <a:endParaRPr lang="en-US"/>
        </a:p>
      </dgm:t>
    </dgm:pt>
    <dgm:pt modelId="{AF9105AD-3B64-4BE4-8EE5-47A2F16AAC47}" type="sibTrans" cxnId="{352D49C3-F212-4CCC-A0AD-CC141038986F}">
      <dgm:prSet/>
      <dgm:spPr/>
      <dgm:t>
        <a:bodyPr/>
        <a:lstStyle/>
        <a:p>
          <a:endParaRPr lang="en-US"/>
        </a:p>
      </dgm:t>
    </dgm:pt>
    <dgm:pt modelId="{DFD96739-0688-4518-88BF-7171F270FD0E}">
      <dgm:prSet phldrT="[Text]" custT="1"/>
      <dgm:spPr>
        <a:solidFill>
          <a:schemeClr val="accent2">
            <a:alpha val="45000"/>
          </a:schemeClr>
        </a:solidFill>
      </dgm:spPr>
      <dgm:t>
        <a:bodyPr/>
        <a:lstStyle/>
        <a:p>
          <a:r>
            <a:rPr lang="en-US" sz="1600" dirty="0"/>
            <a:t>Bills of exchange payment request</a:t>
          </a:r>
        </a:p>
      </dgm:t>
    </dgm:pt>
    <dgm:pt modelId="{11257BB0-4767-4CD0-82DF-CB5A364B7FA5}" type="parTrans" cxnId="{A54DAE0F-E9B0-4447-BB61-32210F87167A}">
      <dgm:prSet/>
      <dgm:spPr/>
      <dgm:t>
        <a:bodyPr/>
        <a:lstStyle/>
        <a:p>
          <a:endParaRPr lang="en-US"/>
        </a:p>
      </dgm:t>
    </dgm:pt>
    <dgm:pt modelId="{B220FF5C-071F-456E-AFB0-D705EEC4B1B3}" type="sibTrans" cxnId="{A54DAE0F-E9B0-4447-BB61-32210F87167A}">
      <dgm:prSet/>
      <dgm:spPr/>
      <dgm:t>
        <a:bodyPr/>
        <a:lstStyle/>
        <a:p>
          <a:endParaRPr lang="en-US"/>
        </a:p>
      </dgm:t>
    </dgm:pt>
    <dgm:pt modelId="{F004215C-4E11-400D-B528-3EF1F1C81EFC}">
      <dgm:prSet phldrT="[Text]" custT="1"/>
      <dgm:spPr>
        <a:solidFill>
          <a:schemeClr val="accent2">
            <a:alpha val="45000"/>
          </a:schemeClr>
        </a:solidFill>
      </dgm:spPr>
      <dgm:t>
        <a:bodyPr/>
        <a:lstStyle/>
        <a:p>
          <a:r>
            <a:rPr lang="en-US" sz="1600" dirty="0"/>
            <a:t>Check/bills of exchange</a:t>
          </a:r>
        </a:p>
      </dgm:t>
    </dgm:pt>
    <dgm:pt modelId="{558073BF-8912-40AA-A662-86019A3A7BCD}" type="parTrans" cxnId="{1F8F08E6-AEB4-4289-B7EF-3486334EDDAB}">
      <dgm:prSet/>
      <dgm:spPr/>
      <dgm:t>
        <a:bodyPr/>
        <a:lstStyle/>
        <a:p>
          <a:endParaRPr lang="en-US"/>
        </a:p>
      </dgm:t>
    </dgm:pt>
    <dgm:pt modelId="{2B9DDEE7-23B5-442B-8F3E-7F678D89E95B}" type="sibTrans" cxnId="{1F8F08E6-AEB4-4289-B7EF-3486334EDDAB}">
      <dgm:prSet/>
      <dgm:spPr/>
      <dgm:t>
        <a:bodyPr/>
        <a:lstStyle/>
        <a:p>
          <a:endParaRPr lang="en-US"/>
        </a:p>
      </dgm:t>
    </dgm:pt>
    <dgm:pt modelId="{4053BD66-65BB-4DFC-BC14-A30B6030597B}">
      <dgm:prSet phldrT="[Text]" custT="1"/>
      <dgm:spPr>
        <a:solidFill>
          <a:schemeClr val="accent2"/>
        </a:solidFill>
      </dgm:spPr>
      <dgm:t>
        <a:bodyPr/>
        <a:lstStyle/>
        <a:p>
          <a:r>
            <a:rPr lang="en-US" sz="1800" dirty="0"/>
            <a:t>Other transactions</a:t>
          </a:r>
        </a:p>
      </dgm:t>
    </dgm:pt>
    <dgm:pt modelId="{20F699D6-B4D9-4C75-80C9-2853AA52239B}" type="parTrans" cxnId="{2544C325-83D9-4417-9418-B34E24744C2D}">
      <dgm:prSet/>
      <dgm:spPr/>
      <dgm:t>
        <a:bodyPr/>
        <a:lstStyle/>
        <a:p>
          <a:endParaRPr lang="en-US"/>
        </a:p>
      </dgm:t>
    </dgm:pt>
    <dgm:pt modelId="{438E1EB9-E6CC-4684-A70A-35B487974FA5}" type="sibTrans" cxnId="{2544C325-83D9-4417-9418-B34E24744C2D}">
      <dgm:prSet/>
      <dgm:spPr/>
      <dgm:t>
        <a:bodyPr/>
        <a:lstStyle/>
        <a:p>
          <a:endParaRPr lang="en-US"/>
        </a:p>
      </dgm:t>
    </dgm:pt>
    <dgm:pt modelId="{D7B6B39D-5A22-4099-8FDA-4AA4495A9827}">
      <dgm:prSet phldrT="[Text]" custT="1"/>
      <dgm:spPr>
        <a:solidFill>
          <a:schemeClr val="accent2">
            <a:alpha val="45000"/>
          </a:schemeClr>
        </a:solidFill>
      </dgm:spPr>
      <dgm:t>
        <a:bodyPr/>
        <a:lstStyle/>
        <a:p>
          <a:r>
            <a:rPr lang="en-US" sz="1600" dirty="0"/>
            <a:t>Individual value adjustments</a:t>
          </a:r>
        </a:p>
      </dgm:t>
    </dgm:pt>
    <dgm:pt modelId="{EB1BBA30-797A-4583-B17D-2673F6B5AD84}" type="parTrans" cxnId="{C22FBD83-7BF8-4AFE-B3B5-BF9A3B0A4ABC}">
      <dgm:prSet/>
      <dgm:spPr/>
      <dgm:t>
        <a:bodyPr/>
        <a:lstStyle/>
        <a:p>
          <a:endParaRPr lang="en-US"/>
        </a:p>
      </dgm:t>
    </dgm:pt>
    <dgm:pt modelId="{B4E9A1B9-EE39-4F29-86CE-61B009E00CD8}" type="sibTrans" cxnId="{C22FBD83-7BF8-4AFE-B3B5-BF9A3B0A4ABC}">
      <dgm:prSet/>
      <dgm:spPr/>
      <dgm:t>
        <a:bodyPr/>
        <a:lstStyle/>
        <a:p>
          <a:endParaRPr lang="en-US"/>
        </a:p>
      </dgm:t>
    </dgm:pt>
    <dgm:pt modelId="{85E776B0-8922-4B90-98B5-15ECF55C8608}">
      <dgm:prSet phldrT="[Text]" custT="1"/>
      <dgm:spPr>
        <a:solidFill>
          <a:schemeClr val="accent2">
            <a:alpha val="45000"/>
          </a:schemeClr>
        </a:solidFill>
      </dgm:spPr>
      <dgm:t>
        <a:bodyPr/>
        <a:lstStyle/>
        <a:p>
          <a:r>
            <a:rPr lang="en-US" sz="1600" dirty="0"/>
            <a:t>Guarantee of payment</a:t>
          </a:r>
        </a:p>
      </dgm:t>
    </dgm:pt>
    <dgm:pt modelId="{E2957B80-BC2B-40BD-9E97-7ABF8743067E}" type="parTrans" cxnId="{B76CBC07-60B2-4BDB-88B9-3C9D3DEAEFA0}">
      <dgm:prSet/>
      <dgm:spPr/>
      <dgm:t>
        <a:bodyPr/>
        <a:lstStyle/>
        <a:p>
          <a:endParaRPr lang="en-US"/>
        </a:p>
      </dgm:t>
    </dgm:pt>
    <dgm:pt modelId="{9FF1CCDE-11B0-4887-A0B9-8CA7F33CD05C}" type="sibTrans" cxnId="{B76CBC07-60B2-4BDB-88B9-3C9D3DEAEFA0}">
      <dgm:prSet/>
      <dgm:spPr/>
      <dgm:t>
        <a:bodyPr/>
        <a:lstStyle/>
        <a:p>
          <a:endParaRPr lang="en-US"/>
        </a:p>
      </dgm:t>
    </dgm:pt>
    <dgm:pt modelId="{4E611326-A42E-420D-AC47-63110E3AC923}">
      <dgm:prSet phldrT="[Text]" custT="1"/>
      <dgm:spPr>
        <a:solidFill>
          <a:schemeClr val="accent2">
            <a:alpha val="45000"/>
          </a:schemeClr>
        </a:solidFill>
      </dgm:spPr>
      <dgm:t>
        <a:bodyPr/>
        <a:lstStyle/>
        <a:p>
          <a:r>
            <a:rPr lang="en-US" sz="1600" dirty="0"/>
            <a:t>Bills of exchange</a:t>
          </a:r>
        </a:p>
      </dgm:t>
    </dgm:pt>
    <dgm:pt modelId="{C763458F-A8BC-4715-8B73-89117A28A7EE}" type="parTrans" cxnId="{5A09153E-9FA7-4916-90D5-928F919FA3E7}">
      <dgm:prSet/>
      <dgm:spPr/>
      <dgm:t>
        <a:bodyPr/>
        <a:lstStyle/>
        <a:p>
          <a:endParaRPr lang="en-US"/>
        </a:p>
      </dgm:t>
    </dgm:pt>
    <dgm:pt modelId="{26F4B556-8677-4D3D-A88D-2C14B6F23D05}" type="sibTrans" cxnId="{5A09153E-9FA7-4916-90D5-928F919FA3E7}">
      <dgm:prSet/>
      <dgm:spPr/>
      <dgm:t>
        <a:bodyPr/>
        <a:lstStyle/>
        <a:p>
          <a:endParaRPr lang="en-US"/>
        </a:p>
      </dgm:t>
    </dgm:pt>
    <dgm:pt modelId="{EDB72876-FB8C-4E94-803C-6906C1024A5D}">
      <dgm:prSet phldrT="[Text]" custT="1"/>
      <dgm:spPr>
        <a:solidFill>
          <a:schemeClr val="accent2">
            <a:alpha val="45000"/>
          </a:schemeClr>
        </a:solidFill>
      </dgm:spPr>
      <dgm:t>
        <a:bodyPr/>
        <a:lstStyle/>
        <a:p>
          <a:r>
            <a:rPr lang="en-US" sz="1600" dirty="0"/>
            <a:t>Interest</a:t>
          </a:r>
        </a:p>
      </dgm:t>
    </dgm:pt>
    <dgm:pt modelId="{CA4127D8-D482-42FC-8CAA-F6F8D0943673}" type="parTrans" cxnId="{E6C1BE0B-BEB4-40C7-81C1-5D7EE86C0EC1}">
      <dgm:prSet/>
      <dgm:spPr/>
      <dgm:t>
        <a:bodyPr/>
        <a:lstStyle/>
        <a:p>
          <a:endParaRPr lang="en-US"/>
        </a:p>
      </dgm:t>
    </dgm:pt>
    <dgm:pt modelId="{B338ABC8-CFD5-4E90-A7AE-04BBE10C5C61}" type="sibTrans" cxnId="{E6C1BE0B-BEB4-40C7-81C1-5D7EE86C0EC1}">
      <dgm:prSet/>
      <dgm:spPr/>
      <dgm:t>
        <a:bodyPr/>
        <a:lstStyle/>
        <a:p>
          <a:endParaRPr lang="en-US"/>
        </a:p>
      </dgm:t>
    </dgm:pt>
    <dgm:pt modelId="{0F443027-35B2-47C9-8BD9-83C90152B202}">
      <dgm:prSet phldrT="[Text]" custT="1"/>
      <dgm:spPr>
        <a:solidFill>
          <a:schemeClr val="accent2">
            <a:alpha val="45000"/>
          </a:schemeClr>
        </a:solidFill>
      </dgm:spPr>
      <dgm:t>
        <a:bodyPr/>
        <a:lstStyle/>
        <a:p>
          <a:r>
            <a:rPr lang="en-US" sz="1600" dirty="0"/>
            <a:t>User-defined</a:t>
          </a:r>
        </a:p>
      </dgm:t>
    </dgm:pt>
    <dgm:pt modelId="{B9598338-4AB9-461A-9BC5-05D457EC50BE}" type="parTrans" cxnId="{678929EE-7111-4E0E-A483-2B67DBAB8F9B}">
      <dgm:prSet/>
      <dgm:spPr/>
      <dgm:t>
        <a:bodyPr/>
        <a:lstStyle/>
        <a:p>
          <a:endParaRPr lang="en-US"/>
        </a:p>
      </dgm:t>
    </dgm:pt>
    <dgm:pt modelId="{09B026DD-1423-4CFA-907D-58EA18FD2EF9}" type="sibTrans" cxnId="{678929EE-7111-4E0E-A483-2B67DBAB8F9B}">
      <dgm:prSet/>
      <dgm:spPr/>
      <dgm:t>
        <a:bodyPr/>
        <a:lstStyle/>
        <a:p>
          <a:endParaRPr lang="en-US"/>
        </a:p>
      </dgm:t>
    </dgm:pt>
    <dgm:pt modelId="{A2749FB8-CDF1-467D-9FBB-AC1B3A41D228}">
      <dgm:prSet phldrT="[Text]" custT="1"/>
      <dgm:spPr>
        <a:solidFill>
          <a:schemeClr val="accent2">
            <a:alpha val="45000"/>
          </a:schemeClr>
        </a:solidFill>
      </dgm:spPr>
      <dgm:t>
        <a:bodyPr/>
        <a:lstStyle/>
        <a:p>
          <a:endParaRPr lang="en-US" sz="1600" dirty="0"/>
        </a:p>
      </dgm:t>
    </dgm:pt>
    <dgm:pt modelId="{BCA3A8CD-1A47-4589-91FE-2C53BBC99396}" type="parTrans" cxnId="{D1E67303-8185-479E-AE56-F2EDAE5F793D}">
      <dgm:prSet/>
      <dgm:spPr/>
      <dgm:t>
        <a:bodyPr/>
        <a:lstStyle/>
        <a:p>
          <a:endParaRPr lang="en-US"/>
        </a:p>
      </dgm:t>
    </dgm:pt>
    <dgm:pt modelId="{502D049B-5FA7-4758-8518-6EDE114943B6}" type="sibTrans" cxnId="{D1E67303-8185-479E-AE56-F2EDAE5F793D}">
      <dgm:prSet/>
      <dgm:spPr/>
      <dgm:t>
        <a:bodyPr/>
        <a:lstStyle/>
        <a:p>
          <a:endParaRPr lang="en-US"/>
        </a:p>
      </dgm:t>
    </dgm:pt>
    <dgm:pt modelId="{9A5D3FA1-053A-4ECB-B80E-D58568E6C13B}">
      <dgm:prSet phldrT="[Text]" custT="1"/>
      <dgm:spPr>
        <a:solidFill>
          <a:schemeClr val="accent2">
            <a:alpha val="45000"/>
          </a:schemeClr>
        </a:solidFill>
      </dgm:spPr>
      <dgm:t>
        <a:bodyPr/>
        <a:lstStyle/>
        <a:p>
          <a:endParaRPr lang="en-US" sz="1600" dirty="0"/>
        </a:p>
      </dgm:t>
    </dgm:pt>
    <dgm:pt modelId="{87F28B55-7492-42FE-9C63-575D417B9980}" type="parTrans" cxnId="{6FDD5944-0D21-40A5-A900-A1484D6EE1E4}">
      <dgm:prSet/>
      <dgm:spPr/>
      <dgm:t>
        <a:bodyPr/>
        <a:lstStyle/>
        <a:p>
          <a:endParaRPr lang="en-US"/>
        </a:p>
      </dgm:t>
    </dgm:pt>
    <dgm:pt modelId="{0CFF0924-8C17-4E91-B35F-576E1068BBAF}" type="sibTrans" cxnId="{6FDD5944-0D21-40A5-A900-A1484D6EE1E4}">
      <dgm:prSet/>
      <dgm:spPr/>
      <dgm:t>
        <a:bodyPr/>
        <a:lstStyle/>
        <a:p>
          <a:endParaRPr lang="en-US"/>
        </a:p>
      </dgm:t>
    </dgm:pt>
    <dgm:pt modelId="{598FB48D-1B9F-4175-AD36-3E92182F9DD3}">
      <dgm:prSet phldrT="[Text]" custT="1"/>
      <dgm:spPr>
        <a:solidFill>
          <a:schemeClr val="accent2">
            <a:alpha val="45000"/>
          </a:schemeClr>
        </a:solidFill>
      </dgm:spPr>
      <dgm:t>
        <a:bodyPr/>
        <a:lstStyle/>
        <a:p>
          <a:endParaRPr lang="en-US" sz="1600" dirty="0"/>
        </a:p>
      </dgm:t>
    </dgm:pt>
    <dgm:pt modelId="{99115D1E-91E9-463C-AF17-23FCF03A1303}" type="parTrans" cxnId="{5F8ED666-D06F-4F76-8AA7-3A5DDC682705}">
      <dgm:prSet/>
      <dgm:spPr/>
      <dgm:t>
        <a:bodyPr/>
        <a:lstStyle/>
        <a:p>
          <a:endParaRPr lang="en-US"/>
        </a:p>
      </dgm:t>
    </dgm:pt>
    <dgm:pt modelId="{4865D793-8F08-47F9-8F53-C135E22B6950}" type="sibTrans" cxnId="{5F8ED666-D06F-4F76-8AA7-3A5DDC682705}">
      <dgm:prSet/>
      <dgm:spPr/>
      <dgm:t>
        <a:bodyPr/>
        <a:lstStyle/>
        <a:p>
          <a:endParaRPr lang="en-US"/>
        </a:p>
      </dgm:t>
    </dgm:pt>
    <dgm:pt modelId="{9AD63AFC-BD74-475C-8E1E-41A786AF86B4}">
      <dgm:prSet phldrT="[Text]" custT="1"/>
      <dgm:spPr>
        <a:solidFill>
          <a:schemeClr val="accent2">
            <a:alpha val="45000"/>
          </a:schemeClr>
        </a:solidFill>
      </dgm:spPr>
      <dgm:t>
        <a:bodyPr/>
        <a:lstStyle/>
        <a:p>
          <a:endParaRPr lang="en-US" sz="1600" dirty="0"/>
        </a:p>
      </dgm:t>
    </dgm:pt>
    <dgm:pt modelId="{90A9E598-3B8E-409E-8D69-5DE0345385EC}" type="parTrans" cxnId="{F436FBF3-7790-47A1-96F5-B003BFBB572F}">
      <dgm:prSet/>
      <dgm:spPr/>
      <dgm:t>
        <a:bodyPr/>
        <a:lstStyle/>
        <a:p>
          <a:endParaRPr lang="en-US"/>
        </a:p>
      </dgm:t>
    </dgm:pt>
    <dgm:pt modelId="{B1960978-B8F5-499D-AF16-AA967CF64310}" type="sibTrans" cxnId="{F436FBF3-7790-47A1-96F5-B003BFBB572F}">
      <dgm:prSet/>
      <dgm:spPr/>
      <dgm:t>
        <a:bodyPr/>
        <a:lstStyle/>
        <a:p>
          <a:endParaRPr lang="en-US"/>
        </a:p>
      </dgm:t>
    </dgm:pt>
    <dgm:pt modelId="{A3EB37D7-5492-4D89-A59F-14E44A541BA7}">
      <dgm:prSet phldrT="[Text]" custT="1"/>
      <dgm:spPr>
        <a:solidFill>
          <a:schemeClr val="accent2">
            <a:alpha val="45000"/>
          </a:schemeClr>
        </a:solidFill>
      </dgm:spPr>
      <dgm:t>
        <a:bodyPr/>
        <a:lstStyle/>
        <a:p>
          <a:endParaRPr lang="en-US" sz="1600" dirty="0"/>
        </a:p>
      </dgm:t>
    </dgm:pt>
    <dgm:pt modelId="{4D4A8E8D-03C0-49F9-A153-042DFCF57A05}" type="parTrans" cxnId="{D7D0D30C-5CDE-41CF-889F-3FA37276C512}">
      <dgm:prSet/>
      <dgm:spPr/>
      <dgm:t>
        <a:bodyPr/>
        <a:lstStyle/>
        <a:p>
          <a:endParaRPr lang="en-US"/>
        </a:p>
      </dgm:t>
    </dgm:pt>
    <dgm:pt modelId="{7A1F52E5-4876-4ED9-BBE5-B76D1B38A58A}" type="sibTrans" cxnId="{D7D0D30C-5CDE-41CF-889F-3FA37276C512}">
      <dgm:prSet/>
      <dgm:spPr/>
      <dgm:t>
        <a:bodyPr/>
        <a:lstStyle/>
        <a:p>
          <a:endParaRPr lang="en-US"/>
        </a:p>
      </dgm:t>
    </dgm:pt>
    <dgm:pt modelId="{A2C099A2-5D12-45F4-96CD-BCE9137A85E7}">
      <dgm:prSet phldrT="[Text]" custT="1"/>
      <dgm:spPr>
        <a:solidFill>
          <a:schemeClr val="accent2">
            <a:alpha val="45000"/>
          </a:schemeClr>
        </a:solidFill>
      </dgm:spPr>
      <dgm:t>
        <a:bodyPr/>
        <a:lstStyle/>
        <a:p>
          <a:endParaRPr lang="en-US" sz="1600" dirty="0"/>
        </a:p>
      </dgm:t>
    </dgm:pt>
    <dgm:pt modelId="{7FFD950B-3A1D-4AE3-9F68-81393CEDC16E}" type="parTrans" cxnId="{F3351AD2-7A70-4086-B8DF-EFD80D76F702}">
      <dgm:prSet/>
      <dgm:spPr/>
      <dgm:t>
        <a:bodyPr/>
        <a:lstStyle/>
        <a:p>
          <a:endParaRPr lang="en-US"/>
        </a:p>
      </dgm:t>
    </dgm:pt>
    <dgm:pt modelId="{3E1CC49A-B7A5-40F8-9EE8-ABAFBAD841AA}" type="sibTrans" cxnId="{F3351AD2-7A70-4086-B8DF-EFD80D76F702}">
      <dgm:prSet/>
      <dgm:spPr/>
      <dgm:t>
        <a:bodyPr/>
        <a:lstStyle/>
        <a:p>
          <a:endParaRPr lang="en-US"/>
        </a:p>
      </dgm:t>
    </dgm:pt>
    <dgm:pt modelId="{2B90A9DF-BECA-4BBE-A6E8-E4BFA8CCED51}" type="pres">
      <dgm:prSet presAssocID="{86048CA2-FA61-46D1-8FB8-1D493C516D63}" presName="Name0" presStyleCnt="0">
        <dgm:presLayoutVars>
          <dgm:dir/>
          <dgm:animLvl val="lvl"/>
          <dgm:resizeHandles val="exact"/>
        </dgm:presLayoutVars>
      </dgm:prSet>
      <dgm:spPr/>
      <dgm:t>
        <a:bodyPr/>
        <a:lstStyle/>
        <a:p>
          <a:endParaRPr lang="en-US"/>
        </a:p>
      </dgm:t>
    </dgm:pt>
    <dgm:pt modelId="{E018B649-1718-430F-83A5-66F965931E88}" type="pres">
      <dgm:prSet presAssocID="{2F5CCDB5-9137-44D3-9FB1-1EE1574BD27A}" presName="composite" presStyleCnt="0"/>
      <dgm:spPr/>
    </dgm:pt>
    <dgm:pt modelId="{9C1EBE32-2BF9-481E-81F5-E253F4298E37}" type="pres">
      <dgm:prSet presAssocID="{2F5CCDB5-9137-44D3-9FB1-1EE1574BD27A}" presName="parTx" presStyleLbl="alignNode1" presStyleIdx="0" presStyleCnt="3">
        <dgm:presLayoutVars>
          <dgm:chMax val="0"/>
          <dgm:chPref val="0"/>
          <dgm:bulletEnabled val="1"/>
        </dgm:presLayoutVars>
      </dgm:prSet>
      <dgm:spPr/>
      <dgm:t>
        <a:bodyPr/>
        <a:lstStyle/>
        <a:p>
          <a:endParaRPr lang="en-US"/>
        </a:p>
      </dgm:t>
    </dgm:pt>
    <dgm:pt modelId="{335D9F5B-6F50-4C45-AA31-0CC77652E860}" type="pres">
      <dgm:prSet presAssocID="{2F5CCDB5-9137-44D3-9FB1-1EE1574BD27A}" presName="desTx" presStyleLbl="alignAccFollowNode1" presStyleIdx="0" presStyleCnt="3">
        <dgm:presLayoutVars>
          <dgm:bulletEnabled val="1"/>
        </dgm:presLayoutVars>
      </dgm:prSet>
      <dgm:spPr/>
      <dgm:t>
        <a:bodyPr/>
        <a:lstStyle/>
        <a:p>
          <a:endParaRPr lang="en-US"/>
        </a:p>
      </dgm:t>
    </dgm:pt>
    <dgm:pt modelId="{7DF2294C-23A8-4BC9-BAD2-480DCB8A76AA}" type="pres">
      <dgm:prSet presAssocID="{F60DD68F-2C17-4EE8-AAE3-146DAA3419A4}" presName="space" presStyleCnt="0"/>
      <dgm:spPr/>
    </dgm:pt>
    <dgm:pt modelId="{FB06BDDE-EB4A-4BEC-ADE1-57728A8C1283}" type="pres">
      <dgm:prSet presAssocID="{F0C869F4-D643-4670-BEC5-CBCF38F5C06B}" presName="composite" presStyleCnt="0"/>
      <dgm:spPr/>
    </dgm:pt>
    <dgm:pt modelId="{307A6993-BFF4-4A0A-9E1B-FC241D7B08BF}" type="pres">
      <dgm:prSet presAssocID="{F0C869F4-D643-4670-BEC5-CBCF38F5C06B}" presName="parTx" presStyleLbl="alignNode1" presStyleIdx="1" presStyleCnt="3">
        <dgm:presLayoutVars>
          <dgm:chMax val="0"/>
          <dgm:chPref val="0"/>
          <dgm:bulletEnabled val="1"/>
        </dgm:presLayoutVars>
      </dgm:prSet>
      <dgm:spPr/>
      <dgm:t>
        <a:bodyPr/>
        <a:lstStyle/>
        <a:p>
          <a:endParaRPr lang="en-US"/>
        </a:p>
      </dgm:t>
    </dgm:pt>
    <dgm:pt modelId="{E36501CF-C396-4D7C-87CE-705204681BC1}" type="pres">
      <dgm:prSet presAssocID="{F0C869F4-D643-4670-BEC5-CBCF38F5C06B}" presName="desTx" presStyleLbl="alignAccFollowNode1" presStyleIdx="1" presStyleCnt="3">
        <dgm:presLayoutVars>
          <dgm:bulletEnabled val="1"/>
        </dgm:presLayoutVars>
      </dgm:prSet>
      <dgm:spPr/>
      <dgm:t>
        <a:bodyPr/>
        <a:lstStyle/>
        <a:p>
          <a:endParaRPr lang="en-US"/>
        </a:p>
      </dgm:t>
    </dgm:pt>
    <dgm:pt modelId="{0F167AE5-BCFA-4C2C-A924-6C8E4EB7B5D9}" type="pres">
      <dgm:prSet presAssocID="{AF9105AD-3B64-4BE4-8EE5-47A2F16AAC47}" presName="space" presStyleCnt="0"/>
      <dgm:spPr/>
    </dgm:pt>
    <dgm:pt modelId="{4CFF8159-580A-4EF3-AB82-1404C6DADA22}" type="pres">
      <dgm:prSet presAssocID="{4053BD66-65BB-4DFC-BC14-A30B6030597B}" presName="composite" presStyleCnt="0"/>
      <dgm:spPr/>
    </dgm:pt>
    <dgm:pt modelId="{9F77F089-9D11-4016-A936-9A2E7C223A63}" type="pres">
      <dgm:prSet presAssocID="{4053BD66-65BB-4DFC-BC14-A30B6030597B}" presName="parTx" presStyleLbl="alignNode1" presStyleIdx="2" presStyleCnt="3">
        <dgm:presLayoutVars>
          <dgm:chMax val="0"/>
          <dgm:chPref val="0"/>
          <dgm:bulletEnabled val="1"/>
        </dgm:presLayoutVars>
      </dgm:prSet>
      <dgm:spPr/>
      <dgm:t>
        <a:bodyPr/>
        <a:lstStyle/>
        <a:p>
          <a:endParaRPr lang="en-US"/>
        </a:p>
      </dgm:t>
    </dgm:pt>
    <dgm:pt modelId="{5D9D349A-E96A-4123-9754-50FE6DC2B5DE}" type="pres">
      <dgm:prSet presAssocID="{4053BD66-65BB-4DFC-BC14-A30B6030597B}" presName="desTx" presStyleLbl="alignAccFollowNode1" presStyleIdx="2" presStyleCnt="3">
        <dgm:presLayoutVars>
          <dgm:bulletEnabled val="1"/>
        </dgm:presLayoutVars>
      </dgm:prSet>
      <dgm:spPr/>
      <dgm:t>
        <a:bodyPr/>
        <a:lstStyle/>
        <a:p>
          <a:endParaRPr lang="en-US"/>
        </a:p>
      </dgm:t>
    </dgm:pt>
  </dgm:ptLst>
  <dgm:cxnLst>
    <dgm:cxn modelId="{B76CBC07-60B2-4BDB-88B9-3C9D3DEAEFA0}" srcId="{4053BD66-65BB-4DFC-BC14-A30B6030597B}" destId="{85E776B0-8922-4B90-98B5-15ECF55C8608}" srcOrd="2" destOrd="0" parTransId="{E2957B80-BC2B-40BD-9E97-7ABF8743067E}" sibTransId="{9FF1CCDE-11B0-4887-A0B9-8CA7F33CD05C}"/>
    <dgm:cxn modelId="{F436FBF3-7790-47A1-96F5-B003BFBB572F}" srcId="{4053BD66-65BB-4DFC-BC14-A30B6030597B}" destId="{9AD63AFC-BD74-475C-8E1E-41A786AF86B4}" srcOrd="1" destOrd="0" parTransId="{90A9E598-3B8E-409E-8D69-5DE0345385EC}" sibTransId="{B1960978-B8F5-499D-AF16-AA967CF64310}"/>
    <dgm:cxn modelId="{678929EE-7111-4E0E-A483-2B67DBAB8F9B}" srcId="{4053BD66-65BB-4DFC-BC14-A30B6030597B}" destId="{0F443027-35B2-47C9-8BD9-83C90152B202}" srcOrd="6" destOrd="0" parTransId="{B9598338-4AB9-461A-9BC5-05D457EC50BE}" sibTransId="{09B026DD-1423-4CFA-907D-58EA18FD2EF9}"/>
    <dgm:cxn modelId="{7D68453A-9DCA-4D5E-A821-0C1146C483BB}" type="presOf" srcId="{F004215C-4E11-400D-B528-3EF1F1C81EFC}" destId="{E36501CF-C396-4D7C-87CE-705204681BC1}" srcOrd="0" destOrd="4" presId="urn:microsoft.com/office/officeart/2005/8/layout/hList1"/>
    <dgm:cxn modelId="{93AE791D-2F6B-4D8C-8381-9CD246CA4CA5}" type="presOf" srcId="{4E611326-A42E-420D-AC47-63110E3AC923}" destId="{E36501CF-C396-4D7C-87CE-705204681BC1}" srcOrd="0" destOrd="2" presId="urn:microsoft.com/office/officeart/2005/8/layout/hList1"/>
    <dgm:cxn modelId="{D1E67303-8185-479E-AE56-F2EDAE5F793D}" srcId="{2F5CCDB5-9137-44D3-9FB1-1EE1574BD27A}" destId="{A2749FB8-CDF1-467D-9FBB-AC1B3A41D228}" srcOrd="1" destOrd="0" parTransId="{BCA3A8CD-1A47-4589-91FE-2C53BBC99396}" sibTransId="{502D049B-5FA7-4758-8518-6EDE114943B6}"/>
    <dgm:cxn modelId="{352D49C3-F212-4CCC-A0AD-CC141038986F}" srcId="{86048CA2-FA61-46D1-8FB8-1D493C516D63}" destId="{F0C869F4-D643-4670-BEC5-CBCF38F5C06B}" srcOrd="1" destOrd="0" parTransId="{6A5F4173-F941-4B66-B65E-AF2E9C11A436}" sibTransId="{AF9105AD-3B64-4BE4-8EE5-47A2F16AAC47}"/>
    <dgm:cxn modelId="{A5A63017-8360-4509-9928-5C3B4716A730}" type="presOf" srcId="{EDB72876-FB8C-4E94-803C-6906C1024A5D}" destId="{5D9D349A-E96A-4123-9754-50FE6DC2B5DE}" srcOrd="0" destOrd="4" presId="urn:microsoft.com/office/officeart/2005/8/layout/hList1"/>
    <dgm:cxn modelId="{E6C1BE0B-BEB4-40C7-81C1-5D7EE86C0EC1}" srcId="{4053BD66-65BB-4DFC-BC14-A30B6030597B}" destId="{EDB72876-FB8C-4E94-803C-6906C1024A5D}" srcOrd="4" destOrd="0" parTransId="{CA4127D8-D482-42FC-8CAA-F6F8D0943673}" sibTransId="{B338ABC8-CFD5-4E90-A7AE-04BBE10C5C61}"/>
    <dgm:cxn modelId="{12CEC75F-6DEE-4B8C-869C-B2214546221B}" type="presOf" srcId="{A3EB37D7-5492-4D89-A59F-14E44A541BA7}" destId="{5D9D349A-E96A-4123-9754-50FE6DC2B5DE}" srcOrd="0" destOrd="3" presId="urn:microsoft.com/office/officeart/2005/8/layout/hList1"/>
    <dgm:cxn modelId="{99FFE084-E9D6-4151-A6BF-2913F9458DF8}" type="presOf" srcId="{598FB48D-1B9F-4175-AD36-3E92182F9DD3}" destId="{E36501CF-C396-4D7C-87CE-705204681BC1}" srcOrd="0" destOrd="3" presId="urn:microsoft.com/office/officeart/2005/8/layout/hList1"/>
    <dgm:cxn modelId="{C16FA620-AFEE-4770-BA96-571285AABCB2}" type="presOf" srcId="{9A5D3FA1-053A-4ECB-B80E-D58568E6C13B}" destId="{E36501CF-C396-4D7C-87CE-705204681BC1}" srcOrd="0" destOrd="1" presId="urn:microsoft.com/office/officeart/2005/8/layout/hList1"/>
    <dgm:cxn modelId="{638DE965-0489-40C3-B966-DE630FC6DCA4}" type="presOf" srcId="{9AD63AFC-BD74-475C-8E1E-41A786AF86B4}" destId="{5D9D349A-E96A-4123-9754-50FE6DC2B5DE}" srcOrd="0" destOrd="1" presId="urn:microsoft.com/office/officeart/2005/8/layout/hList1"/>
    <dgm:cxn modelId="{D7D0D30C-5CDE-41CF-889F-3FA37276C512}" srcId="{4053BD66-65BB-4DFC-BC14-A30B6030597B}" destId="{A3EB37D7-5492-4D89-A59F-14E44A541BA7}" srcOrd="3" destOrd="0" parTransId="{4D4A8E8D-03C0-49F9-A153-042DFCF57A05}" sibTransId="{7A1F52E5-4876-4ED9-BBE5-B76D1B38A58A}"/>
    <dgm:cxn modelId="{F3351AD2-7A70-4086-B8DF-EFD80D76F702}" srcId="{4053BD66-65BB-4DFC-BC14-A30B6030597B}" destId="{A2C099A2-5D12-45F4-96CD-BCE9137A85E7}" srcOrd="5" destOrd="0" parTransId="{7FFD950B-3A1D-4AE3-9F68-81393CEDC16E}" sibTransId="{3E1CC49A-B7A5-40F8-9EE8-ABAFBAD841AA}"/>
    <dgm:cxn modelId="{1F8F08E6-AEB4-4289-B7EF-3486334EDDAB}" srcId="{F0C869F4-D643-4670-BEC5-CBCF38F5C06B}" destId="{F004215C-4E11-400D-B528-3EF1F1C81EFC}" srcOrd="4" destOrd="0" parTransId="{558073BF-8912-40AA-A662-86019A3A7BCD}" sibTransId="{2B9DDEE7-23B5-442B-8F3E-7F678D89E95B}"/>
    <dgm:cxn modelId="{5A09153E-9FA7-4916-90D5-928F919FA3E7}" srcId="{F0C869F4-D643-4670-BEC5-CBCF38F5C06B}" destId="{4E611326-A42E-420D-AC47-63110E3AC923}" srcOrd="2" destOrd="0" parTransId="{C763458F-A8BC-4715-8B73-89117A28A7EE}" sibTransId="{26F4B556-8677-4D3D-A88D-2C14B6F23D05}"/>
    <dgm:cxn modelId="{9E079C78-0946-42FF-82E8-26B9243A2316}" srcId="{2F5CCDB5-9137-44D3-9FB1-1EE1574BD27A}" destId="{FBEB0C6E-2127-49C6-BAB4-2D75FB7ADF41}" srcOrd="2" destOrd="0" parTransId="{93F8DE98-258D-4596-91D3-950FA1AA1A45}" sibTransId="{644C53D2-A4DD-4DF9-B4F1-C75E51B0F772}"/>
    <dgm:cxn modelId="{570A2221-A8D5-42E1-ADD5-2D92A6CF67C0}" type="presOf" srcId="{4053BD66-65BB-4DFC-BC14-A30B6030597B}" destId="{9F77F089-9D11-4016-A936-9A2E7C223A63}" srcOrd="0" destOrd="0" presId="urn:microsoft.com/office/officeart/2005/8/layout/hList1"/>
    <dgm:cxn modelId="{0FED0486-ECD5-462A-B0DC-010DB3FDD713}" type="presOf" srcId="{0B386064-3A73-4A8C-A5CC-FFD2E91A9EC0}" destId="{335D9F5B-6F50-4C45-AA31-0CC77652E860}" srcOrd="0" destOrd="0" presId="urn:microsoft.com/office/officeart/2005/8/layout/hList1"/>
    <dgm:cxn modelId="{A54DAE0F-E9B0-4447-BB61-32210F87167A}" srcId="{F0C869F4-D643-4670-BEC5-CBCF38F5C06B}" destId="{DFD96739-0688-4518-88BF-7171F270FD0E}" srcOrd="0" destOrd="0" parTransId="{11257BB0-4767-4CD0-82DF-CB5A364B7FA5}" sibTransId="{B220FF5C-071F-456E-AFB0-D705EEC4B1B3}"/>
    <dgm:cxn modelId="{5F8ED666-D06F-4F76-8AA7-3A5DDC682705}" srcId="{F0C869F4-D643-4670-BEC5-CBCF38F5C06B}" destId="{598FB48D-1B9F-4175-AD36-3E92182F9DD3}" srcOrd="3" destOrd="0" parTransId="{99115D1E-91E9-463C-AF17-23FCF03A1303}" sibTransId="{4865D793-8F08-47F9-8F53-C135E22B6950}"/>
    <dgm:cxn modelId="{2D66F9C6-78BC-4C2F-BFA7-FBDC7F78C2AC}" type="presOf" srcId="{FBEB0C6E-2127-49C6-BAB4-2D75FB7ADF41}" destId="{335D9F5B-6F50-4C45-AA31-0CC77652E860}" srcOrd="0" destOrd="2" presId="urn:microsoft.com/office/officeart/2005/8/layout/hList1"/>
    <dgm:cxn modelId="{BAEA16F9-6418-410D-BFC1-841B43E25523}" type="presOf" srcId="{85E776B0-8922-4B90-98B5-15ECF55C8608}" destId="{5D9D349A-E96A-4123-9754-50FE6DC2B5DE}" srcOrd="0" destOrd="2" presId="urn:microsoft.com/office/officeart/2005/8/layout/hList1"/>
    <dgm:cxn modelId="{2544C325-83D9-4417-9418-B34E24744C2D}" srcId="{86048CA2-FA61-46D1-8FB8-1D493C516D63}" destId="{4053BD66-65BB-4DFC-BC14-A30B6030597B}" srcOrd="2" destOrd="0" parTransId="{20F699D6-B4D9-4C75-80C9-2853AA52239B}" sibTransId="{438E1EB9-E6CC-4684-A70A-35B487974FA5}"/>
    <dgm:cxn modelId="{4599D424-BFDD-486A-B9C6-B6FA90BAE174}" type="presOf" srcId="{0F443027-35B2-47C9-8BD9-83C90152B202}" destId="{5D9D349A-E96A-4123-9754-50FE6DC2B5DE}" srcOrd="0" destOrd="6" presId="urn:microsoft.com/office/officeart/2005/8/layout/hList1"/>
    <dgm:cxn modelId="{C22FBD83-7BF8-4AFE-B3B5-BF9A3B0A4ABC}" srcId="{4053BD66-65BB-4DFC-BC14-A30B6030597B}" destId="{D7B6B39D-5A22-4099-8FDA-4AA4495A9827}" srcOrd="0" destOrd="0" parTransId="{EB1BBA30-797A-4583-B17D-2673F6B5AD84}" sibTransId="{B4E9A1B9-EE39-4F29-86CE-61B009E00CD8}"/>
    <dgm:cxn modelId="{2A212D3B-97F1-4B4B-ACB7-3900491D6D5C}" type="presOf" srcId="{A2749FB8-CDF1-467D-9FBB-AC1B3A41D228}" destId="{335D9F5B-6F50-4C45-AA31-0CC77652E860}" srcOrd="0" destOrd="1" presId="urn:microsoft.com/office/officeart/2005/8/layout/hList1"/>
    <dgm:cxn modelId="{C78232FA-CA00-475A-AD7F-F1FC5C3BF1DF}" type="presOf" srcId="{2F5CCDB5-9137-44D3-9FB1-1EE1574BD27A}" destId="{9C1EBE32-2BF9-481E-81F5-E253F4298E37}" srcOrd="0" destOrd="0" presId="urn:microsoft.com/office/officeart/2005/8/layout/hList1"/>
    <dgm:cxn modelId="{FDF77922-A118-48CB-80FD-3E14AA2D1546}" srcId="{2F5CCDB5-9137-44D3-9FB1-1EE1574BD27A}" destId="{0B386064-3A73-4A8C-A5CC-FFD2E91A9EC0}" srcOrd="0" destOrd="0" parTransId="{B47BCB75-220F-448F-A2F6-433D7CF5784E}" sibTransId="{D2C19050-13BE-4271-AF56-CDAD8373C46F}"/>
    <dgm:cxn modelId="{6FDD5944-0D21-40A5-A900-A1484D6EE1E4}" srcId="{F0C869F4-D643-4670-BEC5-CBCF38F5C06B}" destId="{9A5D3FA1-053A-4ECB-B80E-D58568E6C13B}" srcOrd="1" destOrd="0" parTransId="{87F28B55-7492-42FE-9C63-575D417B9980}" sibTransId="{0CFF0924-8C17-4E91-B35F-576E1068BBAF}"/>
    <dgm:cxn modelId="{1D9B13E2-DDF5-47DF-A61B-DE3D8B4FF09C}" type="presOf" srcId="{DFD96739-0688-4518-88BF-7171F270FD0E}" destId="{E36501CF-C396-4D7C-87CE-705204681BC1}" srcOrd="0" destOrd="0" presId="urn:microsoft.com/office/officeart/2005/8/layout/hList1"/>
    <dgm:cxn modelId="{165B9042-F204-4559-A0CA-132B6DE4049E}" type="presOf" srcId="{D7B6B39D-5A22-4099-8FDA-4AA4495A9827}" destId="{5D9D349A-E96A-4123-9754-50FE6DC2B5DE}" srcOrd="0" destOrd="0" presId="urn:microsoft.com/office/officeart/2005/8/layout/hList1"/>
    <dgm:cxn modelId="{72A91BA7-A38F-4D89-8D77-0FACD7340FCC}" type="presOf" srcId="{F0C869F4-D643-4670-BEC5-CBCF38F5C06B}" destId="{307A6993-BFF4-4A0A-9E1B-FC241D7B08BF}" srcOrd="0" destOrd="0" presId="urn:microsoft.com/office/officeart/2005/8/layout/hList1"/>
    <dgm:cxn modelId="{B5D46E6D-7E3E-41C1-805A-95C72CE42DB7}" type="presOf" srcId="{A2C099A2-5D12-45F4-96CD-BCE9137A85E7}" destId="{5D9D349A-E96A-4123-9754-50FE6DC2B5DE}" srcOrd="0" destOrd="5" presId="urn:microsoft.com/office/officeart/2005/8/layout/hList1"/>
    <dgm:cxn modelId="{95AE294C-D6BC-4EF6-82C7-1AD89B8779A9}" type="presOf" srcId="{86048CA2-FA61-46D1-8FB8-1D493C516D63}" destId="{2B90A9DF-BECA-4BBE-A6E8-E4BFA8CCED51}" srcOrd="0" destOrd="0" presId="urn:microsoft.com/office/officeart/2005/8/layout/hList1"/>
    <dgm:cxn modelId="{ECF25993-7839-4925-9D7B-9F86E16289DC}" srcId="{86048CA2-FA61-46D1-8FB8-1D493C516D63}" destId="{2F5CCDB5-9137-44D3-9FB1-1EE1574BD27A}" srcOrd="0" destOrd="0" parTransId="{B314E240-96CE-4125-9155-DC07A333CCA3}" sibTransId="{F60DD68F-2C17-4EE8-AAE3-146DAA3419A4}"/>
    <dgm:cxn modelId="{F1AE2CB6-48A8-47A9-B52A-94A3BEBD6740}" type="presParOf" srcId="{2B90A9DF-BECA-4BBE-A6E8-E4BFA8CCED51}" destId="{E018B649-1718-430F-83A5-66F965931E88}" srcOrd="0" destOrd="0" presId="urn:microsoft.com/office/officeart/2005/8/layout/hList1"/>
    <dgm:cxn modelId="{02FA488A-447A-43F3-8119-092F003EB441}" type="presParOf" srcId="{E018B649-1718-430F-83A5-66F965931E88}" destId="{9C1EBE32-2BF9-481E-81F5-E253F4298E37}" srcOrd="0" destOrd="0" presId="urn:microsoft.com/office/officeart/2005/8/layout/hList1"/>
    <dgm:cxn modelId="{753B4A36-B021-4115-A3BA-8A85240A3DBB}" type="presParOf" srcId="{E018B649-1718-430F-83A5-66F965931E88}" destId="{335D9F5B-6F50-4C45-AA31-0CC77652E860}" srcOrd="1" destOrd="0" presId="urn:microsoft.com/office/officeart/2005/8/layout/hList1"/>
    <dgm:cxn modelId="{9C984DC0-056C-4446-876F-C361C5599B23}" type="presParOf" srcId="{2B90A9DF-BECA-4BBE-A6E8-E4BFA8CCED51}" destId="{7DF2294C-23A8-4BC9-BAD2-480DCB8A76AA}" srcOrd="1" destOrd="0" presId="urn:microsoft.com/office/officeart/2005/8/layout/hList1"/>
    <dgm:cxn modelId="{48B567CB-34B9-47BB-89D3-94517A51BC11}" type="presParOf" srcId="{2B90A9DF-BECA-4BBE-A6E8-E4BFA8CCED51}" destId="{FB06BDDE-EB4A-4BEC-ADE1-57728A8C1283}" srcOrd="2" destOrd="0" presId="urn:microsoft.com/office/officeart/2005/8/layout/hList1"/>
    <dgm:cxn modelId="{59B0E5E7-D2B3-46D6-9D9C-8193E58B68D2}" type="presParOf" srcId="{FB06BDDE-EB4A-4BEC-ADE1-57728A8C1283}" destId="{307A6993-BFF4-4A0A-9E1B-FC241D7B08BF}" srcOrd="0" destOrd="0" presId="urn:microsoft.com/office/officeart/2005/8/layout/hList1"/>
    <dgm:cxn modelId="{2BD64AB0-E8E5-4C7B-B125-310250D20E83}" type="presParOf" srcId="{FB06BDDE-EB4A-4BEC-ADE1-57728A8C1283}" destId="{E36501CF-C396-4D7C-87CE-705204681BC1}" srcOrd="1" destOrd="0" presId="urn:microsoft.com/office/officeart/2005/8/layout/hList1"/>
    <dgm:cxn modelId="{09EABF75-8DFF-43ED-8A47-E299902ADD08}" type="presParOf" srcId="{2B90A9DF-BECA-4BBE-A6E8-E4BFA8CCED51}" destId="{0F167AE5-BCFA-4C2C-A924-6C8E4EB7B5D9}" srcOrd="3" destOrd="0" presId="urn:microsoft.com/office/officeart/2005/8/layout/hList1"/>
    <dgm:cxn modelId="{A68719F7-A8B5-4420-A92B-E4CBD5005735}" type="presParOf" srcId="{2B90A9DF-BECA-4BBE-A6E8-E4BFA8CCED51}" destId="{4CFF8159-580A-4EF3-AB82-1404C6DADA22}" srcOrd="4" destOrd="0" presId="urn:microsoft.com/office/officeart/2005/8/layout/hList1"/>
    <dgm:cxn modelId="{F8D95D77-CF5A-4B34-8F78-B694C6A87EFB}" type="presParOf" srcId="{4CFF8159-580A-4EF3-AB82-1404C6DADA22}" destId="{9F77F089-9D11-4016-A936-9A2E7C223A63}" srcOrd="0" destOrd="0" presId="urn:microsoft.com/office/officeart/2005/8/layout/hList1"/>
    <dgm:cxn modelId="{BEA0C5E2-DD49-40DB-8DC4-60BA3BEA96EC}" type="presParOf" srcId="{4CFF8159-580A-4EF3-AB82-1404C6DADA22}" destId="{5D9D349A-E96A-4123-9754-50FE6DC2B5D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24/02/2020</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24/02/2020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93700" y="692150"/>
            <a:ext cx="6070600" cy="3416300"/>
          </a:xfrm>
          <a:ln cap="flat"/>
        </p:spPr>
      </p:sp>
      <p:sp>
        <p:nvSpPr>
          <p:cNvPr id="58371" name="Rectangle 3"/>
          <p:cNvSpPr>
            <a:spLocks noGrp="1" noChangeArrowheads="1"/>
          </p:cNvSpPr>
          <p:nvPr>
            <p:ph type="body" idx="1"/>
          </p:nvPr>
        </p:nvSpPr>
        <p:spPr>
          <a:noFill/>
          <a:ln w="9525"/>
        </p:spPr>
        <p:txBody>
          <a:bodyPr/>
          <a:lstStyle/>
          <a:p>
            <a:r>
              <a:rPr lang="en-US" dirty="0"/>
              <a:t>This In-house course was developed to meet the needs of SAP R/3 Consultants working at Capgemini. This course is designed to present a high level view of XXXX and to provide the Consultants with basic information about how to use this Functionality.</a:t>
            </a:r>
          </a:p>
          <a:p>
            <a:endParaRPr lang="en-US" dirty="0"/>
          </a:p>
          <a:p>
            <a:r>
              <a:rPr lang="en-US" dirty="0"/>
              <a:t>More in-depth courses have been developed to train Consultants in specific areas discussed during this course.</a:t>
            </a:r>
          </a:p>
          <a:p>
            <a:endParaRPr lang="en-US" dirty="0"/>
          </a:p>
          <a:p>
            <a:r>
              <a:rPr lang="en-US" dirty="0"/>
              <a:t>Your comments at the conclusion of this training session are appreciated and will help us better tailor future courses to meet your training needs</a:t>
            </a:r>
            <a:r>
              <a:rPr lang="en-US" dirty="0" smtClean="0"/>
              <a:t>.</a:t>
            </a:r>
            <a:endParaRPr lang="en-US" dirty="0"/>
          </a:p>
        </p:txBody>
      </p:sp>
    </p:spTree>
    <p:extLst>
      <p:ext uri="{BB962C8B-B14F-4D97-AF65-F5344CB8AC3E}">
        <p14:creationId xmlns:p14="http://schemas.microsoft.com/office/powerpoint/2010/main" val="3848998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17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7907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8246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8625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40</a:t>
            </a:fld>
            <a:endParaRPr lang="en-US" dirty="0"/>
          </a:p>
        </p:txBody>
      </p:sp>
    </p:spTree>
    <p:extLst>
      <p:ext uri="{BB962C8B-B14F-4D97-AF65-F5344CB8AC3E}">
        <p14:creationId xmlns:p14="http://schemas.microsoft.com/office/powerpoint/2010/main" val="3337862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841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4236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204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7429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8565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701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hdr" sz="quarter"/>
          </p:nvPr>
        </p:nvSpPr>
        <p:spPr>
          <a:ln/>
        </p:spPr>
        <p:txBody>
          <a:bodyPr/>
          <a:lstStyle/>
          <a:p>
            <a:r>
              <a:rPr lang="en-GB"/>
              <a:t>HR07: HR PAYROLL</a:t>
            </a:r>
          </a:p>
        </p:txBody>
      </p:sp>
      <p:sp>
        <p:nvSpPr>
          <p:cNvPr id="5" name="Rectangle 18"/>
          <p:cNvSpPr>
            <a:spLocks noGrp="1" noChangeArrowheads="1"/>
          </p:cNvSpPr>
          <p:nvPr>
            <p:ph type="ftr" sz="quarter" idx="4"/>
          </p:nvPr>
        </p:nvSpPr>
        <p:spPr>
          <a:ln/>
        </p:spPr>
        <p:txBody>
          <a:bodyPr/>
          <a:lstStyle/>
          <a:p>
            <a:r>
              <a:rPr lang="en-IE"/>
              <a:t> HR</a:t>
            </a:r>
            <a:endParaRPr lang="en-GB"/>
          </a:p>
        </p:txBody>
      </p:sp>
      <p:sp>
        <p:nvSpPr>
          <p:cNvPr id="6" name="Rectangle 19"/>
          <p:cNvSpPr>
            <a:spLocks noGrp="1" noChangeArrowheads="1"/>
          </p:cNvSpPr>
          <p:nvPr>
            <p:ph type="sldNum" sz="quarter" idx="5"/>
          </p:nvPr>
        </p:nvSpPr>
        <p:spPr>
          <a:ln/>
        </p:spPr>
        <p:txBody>
          <a:bodyPr/>
          <a:lstStyle/>
          <a:p>
            <a:r>
              <a:rPr lang="en-GB"/>
              <a:t>Page </a:t>
            </a:r>
            <a:fld id="{AF78C9C2-FC0D-4804-9BBD-C42BEC3F263A}" type="slidenum">
              <a:rPr lang="en-GB"/>
              <a:pPr/>
              <a:t>6</a:t>
            </a:fld>
            <a:endParaRPr lang="en-GB"/>
          </a:p>
        </p:txBody>
      </p:sp>
      <p:sp>
        <p:nvSpPr>
          <p:cNvPr id="690178" name="Rectangle 2"/>
          <p:cNvSpPr>
            <a:spLocks noGrp="1" noChangeArrowheads="1"/>
          </p:cNvSpPr>
          <p:nvPr>
            <p:ph type="body" idx="1"/>
          </p:nvPr>
        </p:nvSpPr>
        <p:spPr bwMode="auto">
          <a:xfrm>
            <a:off x="839723" y="4643357"/>
            <a:ext cx="5178555" cy="285428"/>
          </a:xfrm>
          <a:prstGeom prst="rect">
            <a:avLst/>
          </a:prstGeom>
          <a:noFill/>
          <a:ln>
            <a:miter lim="800000"/>
            <a:headEnd/>
            <a:tailEnd/>
          </a:ln>
        </p:spPr>
        <p:txBody>
          <a:bodyPr lIns="87094" tIns="43547" rIns="87094" bIns="43547"/>
          <a:lstStyle/>
          <a:p>
            <a:endParaRPr lang="en-US"/>
          </a:p>
        </p:txBody>
      </p:sp>
      <p:sp>
        <p:nvSpPr>
          <p:cNvPr id="690179" name="Rectangle 3"/>
          <p:cNvSpPr>
            <a:spLocks noGrp="1" noRot="1" noChangeAspect="1" noChangeArrowheads="1"/>
          </p:cNvSpPr>
          <p:nvPr>
            <p:ph type="sldImg"/>
          </p:nvPr>
        </p:nvSpPr>
        <p:spPr bwMode="auto">
          <a:xfrm>
            <a:off x="393700" y="690563"/>
            <a:ext cx="6073775" cy="3417887"/>
          </a:xfrm>
          <a:prstGeom prst="rect">
            <a:avLst/>
          </a:prstGeom>
          <a:noFill/>
          <a:ln w="12699" cap="flat">
            <a:solidFill>
              <a:schemeClr val="tx1"/>
            </a:solidFill>
            <a:miter lim="800000"/>
            <a:headEnd/>
            <a:tailEnd/>
          </a:ln>
        </p:spPr>
      </p:sp>
    </p:spTree>
    <p:extLst>
      <p:ext uri="{BB962C8B-B14F-4D97-AF65-F5344CB8AC3E}">
        <p14:creationId xmlns:p14="http://schemas.microsoft.com/office/powerpoint/2010/main" val="403389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hdr" sz="quarter"/>
          </p:nvPr>
        </p:nvSpPr>
        <p:spPr>
          <a:ln/>
        </p:spPr>
        <p:txBody>
          <a:bodyPr/>
          <a:lstStyle/>
          <a:p>
            <a:r>
              <a:rPr lang="en-GB"/>
              <a:t>HR07: HR PAYROLL</a:t>
            </a:r>
          </a:p>
        </p:txBody>
      </p:sp>
      <p:sp>
        <p:nvSpPr>
          <p:cNvPr id="5" name="Rectangle 18"/>
          <p:cNvSpPr>
            <a:spLocks noGrp="1" noChangeArrowheads="1"/>
          </p:cNvSpPr>
          <p:nvPr>
            <p:ph type="ftr" sz="quarter" idx="4"/>
          </p:nvPr>
        </p:nvSpPr>
        <p:spPr>
          <a:ln/>
        </p:spPr>
        <p:txBody>
          <a:bodyPr/>
          <a:lstStyle/>
          <a:p>
            <a:r>
              <a:rPr lang="en-IE"/>
              <a:t> HR</a:t>
            </a:r>
            <a:endParaRPr lang="en-GB"/>
          </a:p>
        </p:txBody>
      </p:sp>
      <p:sp>
        <p:nvSpPr>
          <p:cNvPr id="6" name="Rectangle 19"/>
          <p:cNvSpPr>
            <a:spLocks noGrp="1" noChangeArrowheads="1"/>
          </p:cNvSpPr>
          <p:nvPr>
            <p:ph type="sldNum" sz="quarter" idx="5"/>
          </p:nvPr>
        </p:nvSpPr>
        <p:spPr>
          <a:ln/>
        </p:spPr>
        <p:txBody>
          <a:bodyPr/>
          <a:lstStyle/>
          <a:p>
            <a:r>
              <a:rPr lang="en-GB"/>
              <a:t>Page </a:t>
            </a:r>
            <a:fld id="{D4303A89-6C0E-4986-8202-2C99EF7A8545}" type="slidenum">
              <a:rPr lang="en-GB"/>
              <a:pPr/>
              <a:t>7</a:t>
            </a:fld>
            <a:endParaRPr lang="en-GB"/>
          </a:p>
        </p:txBody>
      </p:sp>
      <p:sp>
        <p:nvSpPr>
          <p:cNvPr id="919554" name="Rectangle 2"/>
          <p:cNvSpPr>
            <a:spLocks noGrp="1" noRot="1" noChangeAspect="1" noChangeArrowheads="1" noTextEdit="1"/>
          </p:cNvSpPr>
          <p:nvPr>
            <p:ph type="sldImg"/>
          </p:nvPr>
        </p:nvSpPr>
        <p:spPr>
          <a:xfrm>
            <a:off x="365125" y="701675"/>
            <a:ext cx="6113463" cy="3440113"/>
          </a:xfrm>
          <a:ln/>
        </p:spPr>
      </p:sp>
      <p:sp>
        <p:nvSpPr>
          <p:cNvPr id="919555" name="Rectangle 3"/>
          <p:cNvSpPr>
            <a:spLocks noGrp="1" noChangeArrowheads="1"/>
          </p:cNvSpPr>
          <p:nvPr>
            <p:ph type="body" idx="1"/>
          </p:nvPr>
        </p:nvSpPr>
        <p:spPr>
          <a:xfrm>
            <a:off x="947709" y="4881704"/>
            <a:ext cx="4972252" cy="3603163"/>
          </a:xfrm>
          <a:ln/>
        </p:spPr>
        <p:txBody>
          <a:bodyPr/>
          <a:lstStyle/>
          <a:p>
            <a:r>
              <a:rPr lang="en-GB" sz="700" dirty="0"/>
              <a:t>Open items are incomplete transactions, such as an invoice for which goods or services have not yet been received. </a:t>
            </a:r>
          </a:p>
          <a:p>
            <a:r>
              <a:rPr lang="en-GB" sz="700" dirty="0"/>
              <a:t>In order for an open item transaction to be considered complete, the transaction must be cleared. A transaction is considered cleared when an offset value is posted to it, so that the resulting balance of the items is zero. </a:t>
            </a:r>
          </a:p>
          <a:p>
            <a:r>
              <a:rPr lang="en-GB" sz="700" dirty="0"/>
              <a:t>In the above example: </a:t>
            </a:r>
          </a:p>
          <a:p>
            <a:pPr lvl="1"/>
            <a:r>
              <a:rPr lang="en-GB" sz="700" dirty="0"/>
              <a:t>Two invoices are posted to the Customer account. These invoices are regarded as the open items because at this point the corresponding payment has not been received.</a:t>
            </a:r>
          </a:p>
          <a:p>
            <a:pPr lvl="1"/>
            <a:r>
              <a:rPr lang="en-GB" sz="700" dirty="0"/>
              <a:t>The payment is received and the invoices are set off against it.</a:t>
            </a:r>
          </a:p>
          <a:p>
            <a:pPr lvl="1"/>
            <a:r>
              <a:rPr lang="en-GB" sz="700" dirty="0"/>
              <a:t>The transaction is now cleared and the resulting balance is zero.</a:t>
            </a:r>
          </a:p>
        </p:txBody>
      </p:sp>
    </p:spTree>
    <p:extLst>
      <p:ext uri="{BB962C8B-B14F-4D97-AF65-F5344CB8AC3E}">
        <p14:creationId xmlns:p14="http://schemas.microsoft.com/office/powerpoint/2010/main" val="1054753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hdr" sz="quarter"/>
          </p:nvPr>
        </p:nvSpPr>
        <p:spPr>
          <a:ln/>
        </p:spPr>
        <p:txBody>
          <a:bodyPr/>
          <a:lstStyle/>
          <a:p>
            <a:r>
              <a:rPr lang="en-GB"/>
              <a:t>HR07: HR PAYROLL</a:t>
            </a:r>
          </a:p>
        </p:txBody>
      </p:sp>
      <p:sp>
        <p:nvSpPr>
          <p:cNvPr id="5" name="Rectangle 18"/>
          <p:cNvSpPr>
            <a:spLocks noGrp="1" noChangeArrowheads="1"/>
          </p:cNvSpPr>
          <p:nvPr>
            <p:ph type="ftr" sz="quarter" idx="4"/>
          </p:nvPr>
        </p:nvSpPr>
        <p:spPr>
          <a:ln/>
        </p:spPr>
        <p:txBody>
          <a:bodyPr/>
          <a:lstStyle/>
          <a:p>
            <a:r>
              <a:rPr lang="en-IE"/>
              <a:t> HR</a:t>
            </a:r>
            <a:endParaRPr lang="en-GB"/>
          </a:p>
        </p:txBody>
      </p:sp>
      <p:sp>
        <p:nvSpPr>
          <p:cNvPr id="6" name="Rectangle 19"/>
          <p:cNvSpPr>
            <a:spLocks noGrp="1" noChangeArrowheads="1"/>
          </p:cNvSpPr>
          <p:nvPr>
            <p:ph type="sldNum" sz="quarter" idx="5"/>
          </p:nvPr>
        </p:nvSpPr>
        <p:spPr>
          <a:ln/>
        </p:spPr>
        <p:txBody>
          <a:bodyPr/>
          <a:lstStyle/>
          <a:p>
            <a:r>
              <a:rPr lang="en-GB"/>
              <a:t>Page </a:t>
            </a:r>
            <a:fld id="{872A2393-043D-408F-80CF-FFE91186F019}" type="slidenum">
              <a:rPr lang="en-GB"/>
              <a:pPr/>
              <a:t>15</a:t>
            </a:fld>
            <a:endParaRPr lang="en-GB"/>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a:ln/>
        </p:spPr>
        <p:txBody>
          <a:bodyPr/>
          <a:lstStyle/>
          <a:p>
            <a:r>
              <a:rPr lang="en-US" dirty="0"/>
              <a:t>“Nobody’s perfect”. As a result, the document created may contain incorrect information. </a:t>
            </a:r>
          </a:p>
          <a:p>
            <a:r>
              <a:rPr lang="en-US" dirty="0"/>
              <a:t>The system provides a function to reverse G/L, A/R and A/P documents both individually or in mass process. </a:t>
            </a:r>
          </a:p>
          <a:p>
            <a:r>
              <a:rPr lang="en-US" dirty="0"/>
              <a:t> A document may be reversed either by: </a:t>
            </a:r>
          </a:p>
          <a:p>
            <a:pPr lvl="1"/>
            <a:r>
              <a:rPr lang="en-US" dirty="0"/>
              <a:t> entering a </a:t>
            </a:r>
            <a:r>
              <a:rPr lang="en-US" b="1" dirty="0"/>
              <a:t>standard reversal posting </a:t>
            </a:r>
            <a:r>
              <a:rPr lang="en-US" dirty="0"/>
              <a:t>or </a:t>
            </a:r>
          </a:p>
          <a:p>
            <a:pPr lvl="1"/>
            <a:r>
              <a:rPr lang="en-US" dirty="0"/>
              <a:t> entering a </a:t>
            </a:r>
            <a:r>
              <a:rPr lang="en-US" b="1" dirty="0"/>
              <a:t>negative posting</a:t>
            </a:r>
            <a:r>
              <a:rPr lang="en-US" dirty="0"/>
              <a:t>. </a:t>
            </a:r>
          </a:p>
          <a:p>
            <a:pPr>
              <a:buFont typeface="Wingdings" pitchFamily="2" charset="2"/>
              <a:buNone/>
            </a:pPr>
            <a:endParaRPr lang="en-US" dirty="0"/>
          </a:p>
          <a:p>
            <a:r>
              <a:rPr lang="en-US" dirty="0"/>
              <a:t>To reverse a document user must enter </a:t>
            </a:r>
            <a:r>
              <a:rPr lang="en-US" b="1" dirty="0"/>
              <a:t>the reason code. </a:t>
            </a:r>
            <a:r>
              <a:rPr lang="en-US" dirty="0"/>
              <a:t> </a:t>
            </a:r>
          </a:p>
          <a:p>
            <a:r>
              <a:rPr lang="en-US" dirty="0"/>
              <a:t>Documents with cleared items cannot be reversed. The clearing document must first be reset.</a:t>
            </a:r>
          </a:p>
          <a:p>
            <a:r>
              <a:rPr lang="en-US" dirty="0"/>
              <a:t>To enable negative postings, you need to set the relevant indicators: for the company code and a relevant document type.</a:t>
            </a:r>
          </a:p>
          <a:p>
            <a:endParaRPr lang="en-US" dirty="0"/>
          </a:p>
        </p:txBody>
      </p:sp>
    </p:spTree>
    <p:extLst>
      <p:ext uri="{BB962C8B-B14F-4D97-AF65-F5344CB8AC3E}">
        <p14:creationId xmlns:p14="http://schemas.microsoft.com/office/powerpoint/2010/main" val="232742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type="hdr" sz="quarter"/>
          </p:nvPr>
        </p:nvSpPr>
        <p:spPr>
          <a:ln/>
        </p:spPr>
        <p:txBody>
          <a:bodyPr/>
          <a:lstStyle/>
          <a:p>
            <a:r>
              <a:rPr lang="en-GB"/>
              <a:t>HR07: HR PAYROLL</a:t>
            </a:r>
          </a:p>
        </p:txBody>
      </p:sp>
      <p:sp>
        <p:nvSpPr>
          <p:cNvPr id="5" name="Rectangle 18"/>
          <p:cNvSpPr>
            <a:spLocks noGrp="1" noChangeArrowheads="1"/>
          </p:cNvSpPr>
          <p:nvPr>
            <p:ph type="ftr" sz="quarter" idx="4"/>
          </p:nvPr>
        </p:nvSpPr>
        <p:spPr>
          <a:ln/>
        </p:spPr>
        <p:txBody>
          <a:bodyPr/>
          <a:lstStyle/>
          <a:p>
            <a:r>
              <a:rPr lang="en-IE"/>
              <a:t> HR</a:t>
            </a:r>
            <a:endParaRPr lang="en-GB"/>
          </a:p>
        </p:txBody>
      </p:sp>
      <p:sp>
        <p:nvSpPr>
          <p:cNvPr id="6" name="Rectangle 19"/>
          <p:cNvSpPr>
            <a:spLocks noGrp="1" noChangeArrowheads="1"/>
          </p:cNvSpPr>
          <p:nvPr>
            <p:ph type="sldNum" sz="quarter" idx="5"/>
          </p:nvPr>
        </p:nvSpPr>
        <p:spPr>
          <a:ln/>
        </p:spPr>
        <p:txBody>
          <a:bodyPr/>
          <a:lstStyle/>
          <a:p>
            <a:r>
              <a:rPr lang="en-GB"/>
              <a:t>Page </a:t>
            </a:r>
            <a:fld id="{908C71A2-BA30-4000-8B02-EBB9A807A2B0}" type="slidenum">
              <a:rPr lang="en-GB"/>
              <a:pPr/>
              <a:t>17</a:t>
            </a:fld>
            <a:endParaRPr lang="en-GB"/>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a:ln/>
        </p:spPr>
        <p:txBody>
          <a:bodyPr/>
          <a:lstStyle/>
          <a:p>
            <a:pPr>
              <a:spcBef>
                <a:spcPct val="20000"/>
              </a:spcBef>
              <a:buClr>
                <a:srgbClr val="0066CC"/>
              </a:buClr>
              <a:buSzPct val="80000"/>
              <a:buFont typeface="Wingdings" pitchFamily="2" charset="2"/>
              <a:buChar char="u"/>
            </a:pPr>
            <a:endParaRPr lang="en-US"/>
          </a:p>
        </p:txBody>
      </p:sp>
    </p:spTree>
    <p:extLst>
      <p:ext uri="{BB962C8B-B14F-4D97-AF65-F5344CB8AC3E}">
        <p14:creationId xmlns:p14="http://schemas.microsoft.com/office/powerpoint/2010/main" val="2413346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r>
              <a:rPr lang="en-US" dirty="0"/>
              <a:t>Select</a:t>
            </a:r>
            <a:r>
              <a:rPr lang="en-US" baseline="0" dirty="0"/>
              <a:t> the Accounts button on top and mention the Discount (</a:t>
            </a:r>
            <a:r>
              <a:rPr lang="en-US" baseline="0" dirty="0" err="1"/>
              <a:t>Expenes</a:t>
            </a:r>
            <a:r>
              <a:rPr lang="en-US" baseline="0" dirty="0"/>
              <a:t>) GL. System will capture the discount amount automatically, whenever the discount granted to the customers while clearing the open items.</a:t>
            </a:r>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18</a:t>
            </a:fld>
            <a:endParaRPr lang="en-US" dirty="0"/>
          </a:p>
        </p:txBody>
      </p:sp>
    </p:spTree>
    <p:extLst>
      <p:ext uri="{BB962C8B-B14F-4D97-AF65-F5344CB8AC3E}">
        <p14:creationId xmlns:p14="http://schemas.microsoft.com/office/powerpoint/2010/main" val="3170307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19</a:t>
            </a:fld>
            <a:endParaRPr lang="en-US" dirty="0"/>
          </a:p>
        </p:txBody>
      </p:sp>
    </p:spTree>
    <p:extLst>
      <p:ext uri="{BB962C8B-B14F-4D97-AF65-F5344CB8AC3E}">
        <p14:creationId xmlns:p14="http://schemas.microsoft.com/office/powerpoint/2010/main" val="1620221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5997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6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6364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796"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2950947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27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09" name="think-cell Slide" r:id="rId9" imgW="270" imgH="270" progId="TCLayout.ActiveDocument.1">
                  <p:embed/>
                </p:oleObj>
              </mc:Choice>
              <mc:Fallback>
                <p:oleObj name="think-cell Slide" r:id="rId9" imgW="270" imgH="270" progId="TCLayout.ActiveDocument.1">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6" r:id="rId4"/>
    <p:sldLayoutId id="2147483900"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s://websmp209.sap-ag.de/" TargetMode="External"/><Relationship Id="rId2" Type="http://schemas.openxmlformats.org/officeDocument/2006/relationships/hyperlink" Target="http://help.sap.com/saphelp_47x200/helpdata/en/e1/8e51341a06084de10000009b38f83b/frameset.htm/" TargetMode="External"/><Relationship Id="rId1" Type="http://schemas.openxmlformats.org/officeDocument/2006/relationships/slideLayout" Target="../slideLayouts/slideLayout4.xml"/><Relationship Id="rId5" Type="http://schemas.openxmlformats.org/officeDocument/2006/relationships/hyperlink" Target="http://www.sapfans.com/" TargetMode="External"/><Relationship Id="rId4" Type="http://schemas.openxmlformats.org/officeDocument/2006/relationships/hyperlink" Target="http://erpgenie.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Account Receivables Part 2</a:t>
            </a:r>
          </a:p>
        </p:txBody>
      </p:sp>
    </p:spTree>
    <p:extLst>
      <p:ext uri="{BB962C8B-B14F-4D97-AF65-F5344CB8AC3E}">
        <p14:creationId xmlns:p14="http://schemas.microsoft.com/office/powerpoint/2010/main" val="188683375"/>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D9E7AC-FA22-47A9-95C9-5452CD996530}"/>
              </a:ext>
            </a:extLst>
          </p:cNvPr>
          <p:cNvSpPr>
            <a:spLocks noGrp="1"/>
          </p:cNvSpPr>
          <p:nvPr>
            <p:ph type="title"/>
          </p:nvPr>
        </p:nvSpPr>
        <p:spPr/>
        <p:txBody>
          <a:bodyPr/>
          <a:lstStyle/>
          <a:p>
            <a:r>
              <a:rPr lang="en-US" dirty="0"/>
              <a:t>Clear Incoming Payments</a:t>
            </a:r>
            <a:br>
              <a:rPr lang="en-US" dirty="0"/>
            </a:br>
            <a:endParaRPr lang="en-US" dirty="0"/>
          </a:p>
        </p:txBody>
      </p:sp>
      <p:sp>
        <p:nvSpPr>
          <p:cNvPr id="3" name="Footer Placeholder 2">
            <a:extLst>
              <a:ext uri="{FF2B5EF4-FFF2-40B4-BE49-F238E27FC236}">
                <a16:creationId xmlns="" xmlns:a16="http://schemas.microsoft.com/office/drawing/2014/main" id="{AD0B7DC3-DBD6-4743-A30D-DB492692B6BE}"/>
              </a:ext>
            </a:extLst>
          </p:cNvPr>
          <p:cNvSpPr>
            <a:spLocks noGrp="1"/>
          </p:cNvSpPr>
          <p:nvPr>
            <p:ph type="ftr" sz="quarter" idx="4294967295"/>
          </p:nvPr>
        </p:nvSpPr>
        <p:spPr>
          <a:xfrm>
            <a:off x="8144760" y="6662461"/>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4" name="Slide Number Placeholder 3">
            <a:extLst>
              <a:ext uri="{FF2B5EF4-FFF2-40B4-BE49-F238E27FC236}">
                <a16:creationId xmlns="" xmlns:a16="http://schemas.microsoft.com/office/drawing/2014/main" id="{805565E0-20B6-4220-BEB4-DF234218EAC5}"/>
              </a:ext>
            </a:extLst>
          </p:cNvPr>
          <p:cNvSpPr>
            <a:spLocks noGrp="1"/>
          </p:cNvSpPr>
          <p:nvPr>
            <p:ph type="sldNum" sz="quarter" idx="4294967295"/>
          </p:nvPr>
        </p:nvSpPr>
        <p:spPr>
          <a:xfrm>
            <a:off x="10242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10</a:t>
            </a:fld>
            <a:endParaRPr lang="en-US" dirty="0"/>
          </a:p>
        </p:txBody>
      </p:sp>
      <p:sp>
        <p:nvSpPr>
          <p:cNvPr id="5" name="Rectangle 3">
            <a:extLst>
              <a:ext uri="{FF2B5EF4-FFF2-40B4-BE49-F238E27FC236}">
                <a16:creationId xmlns="" xmlns:a16="http://schemas.microsoft.com/office/drawing/2014/main" id="{AC2D74E5-D68E-4F12-8685-2A9BC13FEEDB}"/>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9" name="Picture 8">
            <a:extLst>
              <a:ext uri="{FF2B5EF4-FFF2-40B4-BE49-F238E27FC236}">
                <a16:creationId xmlns="" xmlns:a16="http://schemas.microsoft.com/office/drawing/2014/main" id="{D89B2872-CB6A-457D-9AFD-7CD23F044C2F}"/>
              </a:ext>
            </a:extLst>
          </p:cNvPr>
          <p:cNvPicPr>
            <a:picLocks noChangeAspect="1"/>
          </p:cNvPicPr>
          <p:nvPr/>
        </p:nvPicPr>
        <p:blipFill>
          <a:blip r:embed="rId2"/>
          <a:stretch>
            <a:fillRect/>
          </a:stretch>
        </p:blipFill>
        <p:spPr>
          <a:xfrm>
            <a:off x="1675851" y="1356755"/>
            <a:ext cx="8865487" cy="2448420"/>
          </a:xfrm>
          <a:prstGeom prst="rect">
            <a:avLst/>
          </a:prstGeom>
        </p:spPr>
      </p:pic>
      <p:sp>
        <p:nvSpPr>
          <p:cNvPr id="18" name="Oval Callout 4">
            <a:extLst>
              <a:ext uri="{FF2B5EF4-FFF2-40B4-BE49-F238E27FC236}">
                <a16:creationId xmlns="" xmlns:a16="http://schemas.microsoft.com/office/drawing/2014/main" id="{EEF62F8B-B937-48DD-BCAB-FBC4A7D15FD8}"/>
              </a:ext>
            </a:extLst>
          </p:cNvPr>
          <p:cNvSpPr/>
          <p:nvPr/>
        </p:nvSpPr>
        <p:spPr>
          <a:xfrm>
            <a:off x="2408994" y="1442720"/>
            <a:ext cx="1724344" cy="354150"/>
          </a:xfrm>
          <a:prstGeom prst="wedgeEllipseCallout">
            <a:avLst>
              <a:gd name="adj1" fmla="val -40992"/>
              <a:gd name="adj2" fmla="val 14077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Enter Customer ID</a:t>
            </a:r>
          </a:p>
        </p:txBody>
      </p:sp>
      <p:sp>
        <p:nvSpPr>
          <p:cNvPr id="19" name="Oval Callout 4">
            <a:extLst>
              <a:ext uri="{FF2B5EF4-FFF2-40B4-BE49-F238E27FC236}">
                <a16:creationId xmlns="" xmlns:a16="http://schemas.microsoft.com/office/drawing/2014/main" id="{9EB7F89B-EC50-46CC-B96E-1954A6657F94}"/>
              </a:ext>
            </a:extLst>
          </p:cNvPr>
          <p:cNvSpPr/>
          <p:nvPr/>
        </p:nvSpPr>
        <p:spPr>
          <a:xfrm>
            <a:off x="4148534" y="1418595"/>
            <a:ext cx="1597524" cy="440685"/>
          </a:xfrm>
          <a:prstGeom prst="wedgeEllipseCallout">
            <a:avLst>
              <a:gd name="adj1" fmla="val -37244"/>
              <a:gd name="adj2" fmla="val 10787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Enter Company Code</a:t>
            </a:r>
          </a:p>
        </p:txBody>
      </p:sp>
      <p:sp>
        <p:nvSpPr>
          <p:cNvPr id="20" name="Oval Callout 4">
            <a:extLst>
              <a:ext uri="{FF2B5EF4-FFF2-40B4-BE49-F238E27FC236}">
                <a16:creationId xmlns="" xmlns:a16="http://schemas.microsoft.com/office/drawing/2014/main" id="{D41C281D-6A17-4381-8967-AD376F75F88C}"/>
              </a:ext>
            </a:extLst>
          </p:cNvPr>
          <p:cNvSpPr/>
          <p:nvPr/>
        </p:nvSpPr>
        <p:spPr>
          <a:xfrm>
            <a:off x="6797338" y="1387909"/>
            <a:ext cx="1872000" cy="440891"/>
          </a:xfrm>
          <a:prstGeom prst="wedgeEllipseCallout">
            <a:avLst>
              <a:gd name="adj1" fmla="val 128023"/>
              <a:gd name="adj2" fmla="val 12505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3.Select “Go” Button</a:t>
            </a:r>
          </a:p>
        </p:txBody>
      </p:sp>
      <p:pic>
        <p:nvPicPr>
          <p:cNvPr id="22" name="Picture 21">
            <a:extLst>
              <a:ext uri="{FF2B5EF4-FFF2-40B4-BE49-F238E27FC236}">
                <a16:creationId xmlns="" xmlns:a16="http://schemas.microsoft.com/office/drawing/2014/main" id="{0982F135-A3E9-496F-A78D-CC65EDACCB74}"/>
              </a:ext>
            </a:extLst>
          </p:cNvPr>
          <p:cNvPicPr>
            <a:picLocks noChangeAspect="1"/>
          </p:cNvPicPr>
          <p:nvPr/>
        </p:nvPicPr>
        <p:blipFill>
          <a:blip r:embed="rId3"/>
          <a:stretch>
            <a:fillRect/>
          </a:stretch>
        </p:blipFill>
        <p:spPr>
          <a:xfrm>
            <a:off x="4152001" y="4328926"/>
            <a:ext cx="3857625" cy="2124075"/>
          </a:xfrm>
          <a:prstGeom prst="rect">
            <a:avLst/>
          </a:prstGeom>
        </p:spPr>
      </p:pic>
      <p:sp>
        <p:nvSpPr>
          <p:cNvPr id="23" name="Rounded Rectangle 11">
            <a:extLst>
              <a:ext uri="{FF2B5EF4-FFF2-40B4-BE49-F238E27FC236}">
                <a16:creationId xmlns="" xmlns:a16="http://schemas.microsoft.com/office/drawing/2014/main" id="{33B4FD77-8EDB-4CE6-A099-C5DD750AD735}"/>
              </a:ext>
            </a:extLst>
          </p:cNvPr>
          <p:cNvSpPr/>
          <p:nvPr/>
        </p:nvSpPr>
        <p:spPr>
          <a:xfrm>
            <a:off x="1757338" y="2840131"/>
            <a:ext cx="8721488" cy="872629"/>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4" name="Oval Callout 4">
            <a:extLst>
              <a:ext uri="{FF2B5EF4-FFF2-40B4-BE49-F238E27FC236}">
                <a16:creationId xmlns="" xmlns:a16="http://schemas.microsoft.com/office/drawing/2014/main" id="{D1928A52-DDC4-457A-BFF1-0ECE9280B456}"/>
              </a:ext>
            </a:extLst>
          </p:cNvPr>
          <p:cNvSpPr/>
          <p:nvPr/>
        </p:nvSpPr>
        <p:spPr>
          <a:xfrm>
            <a:off x="7568760" y="3873185"/>
            <a:ext cx="1872000" cy="607375"/>
          </a:xfrm>
          <a:prstGeom prst="wedgeEllipseCallout">
            <a:avLst>
              <a:gd name="adj1" fmla="val -70754"/>
              <a:gd name="adj2" fmla="val 185735"/>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4.Enter Company Code &amp; Customer ID</a:t>
            </a:r>
          </a:p>
        </p:txBody>
      </p:sp>
      <p:sp>
        <p:nvSpPr>
          <p:cNvPr id="25" name="Oval Callout 4">
            <a:extLst>
              <a:ext uri="{FF2B5EF4-FFF2-40B4-BE49-F238E27FC236}">
                <a16:creationId xmlns="" xmlns:a16="http://schemas.microsoft.com/office/drawing/2014/main" id="{4114E5A2-EB12-4216-B079-48BD19B737D1}"/>
              </a:ext>
            </a:extLst>
          </p:cNvPr>
          <p:cNvSpPr/>
          <p:nvPr/>
        </p:nvSpPr>
        <p:spPr>
          <a:xfrm>
            <a:off x="8328000" y="5816139"/>
            <a:ext cx="1872000" cy="455740"/>
          </a:xfrm>
          <a:prstGeom prst="wedgeEllipseCallout">
            <a:avLst>
              <a:gd name="adj1" fmla="val -108746"/>
              <a:gd name="adj2" fmla="val 5034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5.Select “Ok” Button</a:t>
            </a:r>
          </a:p>
        </p:txBody>
      </p:sp>
    </p:spTree>
    <p:extLst>
      <p:ext uri="{BB962C8B-B14F-4D97-AF65-F5344CB8AC3E}">
        <p14:creationId xmlns:p14="http://schemas.microsoft.com/office/powerpoint/2010/main" val="217981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1000" fill="hold"/>
                                        <p:tgtEl>
                                          <p:spTgt spid="23"/>
                                        </p:tgtEl>
                                        <p:attrNameLst>
                                          <p:attrName>ppt_w</p:attrName>
                                        </p:attrNameLst>
                                      </p:cBhvr>
                                      <p:tavLst>
                                        <p:tav tm="0">
                                          <p:val>
                                            <p:fltVal val="0"/>
                                          </p:val>
                                        </p:tav>
                                        <p:tav tm="100000">
                                          <p:val>
                                            <p:strVal val="#ppt_w"/>
                                          </p:val>
                                        </p:tav>
                                      </p:tavLst>
                                    </p:anim>
                                    <p:anim calcmode="lin" valueType="num">
                                      <p:cBhvr>
                                        <p:cTn id="15" dur="1000" fill="hold"/>
                                        <p:tgtEl>
                                          <p:spTgt spid="23"/>
                                        </p:tgtEl>
                                        <p:attrNameLst>
                                          <p:attrName>ppt_h</p:attrName>
                                        </p:attrNameLst>
                                      </p:cBhvr>
                                      <p:tavLst>
                                        <p:tav tm="0">
                                          <p:val>
                                            <p:fltVal val="0"/>
                                          </p:val>
                                        </p:tav>
                                        <p:tav tm="100000">
                                          <p:val>
                                            <p:strVal val="#ppt_h"/>
                                          </p:val>
                                        </p:tav>
                                      </p:tavLst>
                                    </p:anim>
                                    <p:animEffect transition="in" filter="fade">
                                      <p:cBhvr>
                                        <p:cTn id="16" dur="10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1000" fill="hold"/>
                                        <p:tgtEl>
                                          <p:spTgt spid="22"/>
                                        </p:tgtEl>
                                        <p:attrNameLst>
                                          <p:attrName>ppt_w</p:attrName>
                                        </p:attrNameLst>
                                      </p:cBhvr>
                                      <p:tavLst>
                                        <p:tav tm="0">
                                          <p:val>
                                            <p:fltVal val="0"/>
                                          </p:val>
                                        </p:tav>
                                        <p:tav tm="100000">
                                          <p:val>
                                            <p:strVal val="#ppt_w"/>
                                          </p:val>
                                        </p:tav>
                                      </p:tavLst>
                                    </p:anim>
                                    <p:anim calcmode="lin" valueType="num">
                                      <p:cBhvr>
                                        <p:cTn id="43" dur="1000" fill="hold"/>
                                        <p:tgtEl>
                                          <p:spTgt spid="22"/>
                                        </p:tgtEl>
                                        <p:attrNameLst>
                                          <p:attrName>ppt_h</p:attrName>
                                        </p:attrNameLst>
                                      </p:cBhvr>
                                      <p:tavLst>
                                        <p:tav tm="0">
                                          <p:val>
                                            <p:fltVal val="0"/>
                                          </p:val>
                                        </p:tav>
                                        <p:tav tm="100000">
                                          <p:val>
                                            <p:strVal val="#ppt_h"/>
                                          </p:val>
                                        </p:tav>
                                      </p:tavLst>
                                    </p:anim>
                                    <p:animEffect transition="in" filter="fade">
                                      <p:cBhvr>
                                        <p:cTn id="44" dur="1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DB3F7D-9D6D-46F3-95F4-4CA052326ABA}"/>
              </a:ext>
            </a:extLst>
          </p:cNvPr>
          <p:cNvSpPr>
            <a:spLocks noGrp="1"/>
          </p:cNvSpPr>
          <p:nvPr>
            <p:ph type="title"/>
          </p:nvPr>
        </p:nvSpPr>
        <p:spPr/>
        <p:txBody>
          <a:bodyPr/>
          <a:lstStyle/>
          <a:p>
            <a:r>
              <a:rPr lang="en-US" dirty="0"/>
              <a:t>Clear Incoming Payments</a:t>
            </a:r>
          </a:p>
        </p:txBody>
      </p:sp>
      <p:sp>
        <p:nvSpPr>
          <p:cNvPr id="3" name="Footer Placeholder 2">
            <a:extLst>
              <a:ext uri="{FF2B5EF4-FFF2-40B4-BE49-F238E27FC236}">
                <a16:creationId xmlns="" xmlns:a16="http://schemas.microsoft.com/office/drawing/2014/main" id="{DA61012A-AC93-46D1-8C24-032528527F17}"/>
              </a:ext>
            </a:extLst>
          </p:cNvPr>
          <p:cNvSpPr>
            <a:spLocks noGrp="1"/>
          </p:cNvSpPr>
          <p:nvPr>
            <p:ph type="ftr" sz="quarter" idx="4294967295"/>
          </p:nvPr>
        </p:nvSpPr>
        <p:spPr>
          <a:xfrm>
            <a:off x="8144760" y="6662461"/>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4" name="Slide Number Placeholder 3">
            <a:extLst>
              <a:ext uri="{FF2B5EF4-FFF2-40B4-BE49-F238E27FC236}">
                <a16:creationId xmlns="" xmlns:a16="http://schemas.microsoft.com/office/drawing/2014/main" id="{D4C128A0-B10A-47B3-A5DB-B8C20CDA64B0}"/>
              </a:ext>
            </a:extLst>
          </p:cNvPr>
          <p:cNvSpPr>
            <a:spLocks noGrp="1"/>
          </p:cNvSpPr>
          <p:nvPr>
            <p:ph type="sldNum" sz="quarter" idx="4294967295"/>
          </p:nvPr>
        </p:nvSpPr>
        <p:spPr>
          <a:xfrm>
            <a:off x="10242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11</a:t>
            </a:fld>
            <a:endParaRPr lang="en-US" dirty="0"/>
          </a:p>
        </p:txBody>
      </p:sp>
      <p:pic>
        <p:nvPicPr>
          <p:cNvPr id="5" name="Picture 4">
            <a:extLst>
              <a:ext uri="{FF2B5EF4-FFF2-40B4-BE49-F238E27FC236}">
                <a16:creationId xmlns="" xmlns:a16="http://schemas.microsoft.com/office/drawing/2014/main" id="{73961586-ED08-4215-9FCC-4ACCE0E88FB6}"/>
              </a:ext>
            </a:extLst>
          </p:cNvPr>
          <p:cNvPicPr>
            <a:picLocks noChangeAspect="1"/>
          </p:cNvPicPr>
          <p:nvPr/>
        </p:nvPicPr>
        <p:blipFill>
          <a:blip r:embed="rId2"/>
          <a:stretch>
            <a:fillRect/>
          </a:stretch>
        </p:blipFill>
        <p:spPr>
          <a:xfrm>
            <a:off x="1693863" y="983322"/>
            <a:ext cx="8804274" cy="3063790"/>
          </a:xfrm>
          <a:prstGeom prst="rect">
            <a:avLst/>
          </a:prstGeom>
        </p:spPr>
      </p:pic>
      <p:pic>
        <p:nvPicPr>
          <p:cNvPr id="6" name="Picture 5">
            <a:extLst>
              <a:ext uri="{FF2B5EF4-FFF2-40B4-BE49-F238E27FC236}">
                <a16:creationId xmlns="" xmlns:a16="http://schemas.microsoft.com/office/drawing/2014/main" id="{90484E4D-896B-40D5-A518-2A6518AA64C6}"/>
              </a:ext>
            </a:extLst>
          </p:cNvPr>
          <p:cNvPicPr>
            <a:picLocks noChangeAspect="1"/>
          </p:cNvPicPr>
          <p:nvPr/>
        </p:nvPicPr>
        <p:blipFill>
          <a:blip r:embed="rId3"/>
          <a:stretch>
            <a:fillRect/>
          </a:stretch>
        </p:blipFill>
        <p:spPr>
          <a:xfrm>
            <a:off x="1693863" y="4089888"/>
            <a:ext cx="8804274" cy="2267182"/>
          </a:xfrm>
          <a:prstGeom prst="rect">
            <a:avLst/>
          </a:prstGeom>
        </p:spPr>
      </p:pic>
      <p:pic>
        <p:nvPicPr>
          <p:cNvPr id="7" name="Picture 6">
            <a:extLst>
              <a:ext uri="{FF2B5EF4-FFF2-40B4-BE49-F238E27FC236}">
                <a16:creationId xmlns="" xmlns:a16="http://schemas.microsoft.com/office/drawing/2014/main" id="{B141FEF8-8BED-42C7-8421-167218868321}"/>
              </a:ext>
            </a:extLst>
          </p:cNvPr>
          <p:cNvPicPr>
            <a:picLocks noChangeAspect="1"/>
          </p:cNvPicPr>
          <p:nvPr/>
        </p:nvPicPr>
        <p:blipFill>
          <a:blip r:embed="rId4"/>
          <a:stretch>
            <a:fillRect/>
          </a:stretch>
        </p:blipFill>
        <p:spPr>
          <a:xfrm>
            <a:off x="2993303" y="5648157"/>
            <a:ext cx="5502671" cy="463788"/>
          </a:xfrm>
          <a:prstGeom prst="rect">
            <a:avLst/>
          </a:prstGeom>
        </p:spPr>
      </p:pic>
      <p:sp>
        <p:nvSpPr>
          <p:cNvPr id="8" name="Rounded Rectangle 11">
            <a:extLst>
              <a:ext uri="{FF2B5EF4-FFF2-40B4-BE49-F238E27FC236}">
                <a16:creationId xmlns="" xmlns:a16="http://schemas.microsoft.com/office/drawing/2014/main" id="{0C8E41DB-DEDD-400A-9D0F-DDFFF91D0E79}"/>
              </a:ext>
            </a:extLst>
          </p:cNvPr>
          <p:cNvSpPr/>
          <p:nvPr/>
        </p:nvSpPr>
        <p:spPr>
          <a:xfrm>
            <a:off x="1936500" y="2371361"/>
            <a:ext cx="8397460" cy="808518"/>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 name="Oval Callout 4">
            <a:extLst>
              <a:ext uri="{FF2B5EF4-FFF2-40B4-BE49-F238E27FC236}">
                <a16:creationId xmlns="" xmlns:a16="http://schemas.microsoft.com/office/drawing/2014/main" id="{52225A98-AF17-4A0B-8F1F-62D466BE6C3F}"/>
              </a:ext>
            </a:extLst>
          </p:cNvPr>
          <p:cNvSpPr/>
          <p:nvPr/>
        </p:nvSpPr>
        <p:spPr>
          <a:xfrm>
            <a:off x="8467632" y="1744825"/>
            <a:ext cx="1802450" cy="379727"/>
          </a:xfrm>
          <a:prstGeom prst="wedgeEllipseCallout">
            <a:avLst>
              <a:gd name="adj1" fmla="val -110410"/>
              <a:gd name="adj2" fmla="val 30715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6.Select Clear Item Document</a:t>
            </a:r>
          </a:p>
        </p:txBody>
      </p:sp>
      <p:sp>
        <p:nvSpPr>
          <p:cNvPr id="10" name="Oval Callout 4">
            <a:extLst>
              <a:ext uri="{FF2B5EF4-FFF2-40B4-BE49-F238E27FC236}">
                <a16:creationId xmlns="" xmlns:a16="http://schemas.microsoft.com/office/drawing/2014/main" id="{7AE6AD98-F895-4D42-BFE0-0ED63BCD8B36}"/>
              </a:ext>
            </a:extLst>
          </p:cNvPr>
          <p:cNvSpPr/>
          <p:nvPr/>
        </p:nvSpPr>
        <p:spPr>
          <a:xfrm>
            <a:off x="8867193" y="3135086"/>
            <a:ext cx="1584477" cy="457200"/>
          </a:xfrm>
          <a:prstGeom prst="wedgeEllipseCallout">
            <a:avLst>
              <a:gd name="adj1" fmla="val 16108"/>
              <a:gd name="adj2" fmla="val 11754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7.Click Post Button</a:t>
            </a:r>
          </a:p>
        </p:txBody>
      </p:sp>
      <p:sp>
        <p:nvSpPr>
          <p:cNvPr id="11" name="Oval Callout 4">
            <a:extLst>
              <a:ext uri="{FF2B5EF4-FFF2-40B4-BE49-F238E27FC236}">
                <a16:creationId xmlns="" xmlns:a16="http://schemas.microsoft.com/office/drawing/2014/main" id="{A4FE8AB6-4C95-4E45-9C4B-4DEAC7D33BF9}"/>
              </a:ext>
            </a:extLst>
          </p:cNvPr>
          <p:cNvSpPr/>
          <p:nvPr/>
        </p:nvSpPr>
        <p:spPr>
          <a:xfrm>
            <a:off x="7920152" y="4787472"/>
            <a:ext cx="1802450" cy="642944"/>
          </a:xfrm>
          <a:prstGeom prst="wedgeEllipseCallout">
            <a:avLst>
              <a:gd name="adj1" fmla="val -54921"/>
              <a:gd name="adj2" fmla="val 127737"/>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8.Sucessfully Document Posted</a:t>
            </a:r>
          </a:p>
        </p:txBody>
      </p:sp>
    </p:spTree>
    <p:extLst>
      <p:ext uri="{BB962C8B-B14F-4D97-AF65-F5344CB8AC3E}">
        <p14:creationId xmlns:p14="http://schemas.microsoft.com/office/powerpoint/2010/main" val="1149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Effect transition="in" filter="fade">
                                      <p:cBhvr>
                                        <p:cTn id="44" dur="1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FD23E4-E40E-4544-A2A1-B923D6CEC754}"/>
              </a:ext>
            </a:extLst>
          </p:cNvPr>
          <p:cNvSpPr>
            <a:spLocks noGrp="1"/>
          </p:cNvSpPr>
          <p:nvPr>
            <p:ph type="title"/>
          </p:nvPr>
        </p:nvSpPr>
        <p:spPr/>
        <p:txBody>
          <a:bodyPr/>
          <a:lstStyle/>
          <a:p>
            <a:r>
              <a:rPr lang="en-US" dirty="0"/>
              <a:t>Clear Incoming Payments</a:t>
            </a:r>
          </a:p>
        </p:txBody>
      </p:sp>
      <p:sp>
        <p:nvSpPr>
          <p:cNvPr id="3" name="Footer Placeholder 2">
            <a:extLst>
              <a:ext uri="{FF2B5EF4-FFF2-40B4-BE49-F238E27FC236}">
                <a16:creationId xmlns="" xmlns:a16="http://schemas.microsoft.com/office/drawing/2014/main" id="{28A95644-F29A-4DA2-9E39-101FC0D1F0C0}"/>
              </a:ext>
            </a:extLst>
          </p:cNvPr>
          <p:cNvSpPr>
            <a:spLocks noGrp="1"/>
          </p:cNvSpPr>
          <p:nvPr>
            <p:ph type="ftr" sz="quarter" idx="4294967295"/>
          </p:nvPr>
        </p:nvSpPr>
        <p:spPr>
          <a:xfrm>
            <a:off x="8144760" y="6662461"/>
            <a:ext cx="2199240" cy="123111"/>
          </a:xfrm>
          <a:prstGeom prst="rect">
            <a:avLst/>
          </a:prstGeom>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4" name="Slide Number Placeholder 3">
            <a:extLst>
              <a:ext uri="{FF2B5EF4-FFF2-40B4-BE49-F238E27FC236}">
                <a16:creationId xmlns="" xmlns:a16="http://schemas.microsoft.com/office/drawing/2014/main" id="{2DC990D4-2AB0-4F43-A5D0-E931D3229D74}"/>
              </a:ext>
            </a:extLst>
          </p:cNvPr>
          <p:cNvSpPr>
            <a:spLocks noGrp="1"/>
          </p:cNvSpPr>
          <p:nvPr>
            <p:ph type="sldNum" sz="quarter" idx="4294967295"/>
          </p:nvPr>
        </p:nvSpPr>
        <p:spPr>
          <a:xfrm>
            <a:off x="10242550" y="6616293"/>
            <a:ext cx="377190" cy="21544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12</a:t>
            </a:fld>
            <a:endParaRPr lang="en-US" dirty="0"/>
          </a:p>
        </p:txBody>
      </p:sp>
      <p:pic>
        <p:nvPicPr>
          <p:cNvPr id="6" name="Picture 5">
            <a:extLst>
              <a:ext uri="{FF2B5EF4-FFF2-40B4-BE49-F238E27FC236}">
                <a16:creationId xmlns="" xmlns:a16="http://schemas.microsoft.com/office/drawing/2014/main" id="{61B39F7A-ED78-4EEA-9C47-5D791729E0C1}"/>
              </a:ext>
            </a:extLst>
          </p:cNvPr>
          <p:cNvPicPr>
            <a:picLocks noChangeAspect="1"/>
          </p:cNvPicPr>
          <p:nvPr/>
        </p:nvPicPr>
        <p:blipFill>
          <a:blip r:embed="rId2"/>
          <a:stretch>
            <a:fillRect/>
          </a:stretch>
        </p:blipFill>
        <p:spPr>
          <a:xfrm>
            <a:off x="1694514" y="4224748"/>
            <a:ext cx="8787829" cy="2176011"/>
          </a:xfrm>
          <a:prstGeom prst="rect">
            <a:avLst/>
          </a:prstGeom>
        </p:spPr>
      </p:pic>
      <p:pic>
        <p:nvPicPr>
          <p:cNvPr id="9" name="Picture 8">
            <a:extLst>
              <a:ext uri="{FF2B5EF4-FFF2-40B4-BE49-F238E27FC236}">
                <a16:creationId xmlns="" xmlns:a16="http://schemas.microsoft.com/office/drawing/2014/main" id="{982F8E28-6F7E-4C8E-A681-A02A8DFFB875}"/>
              </a:ext>
            </a:extLst>
          </p:cNvPr>
          <p:cNvPicPr>
            <a:picLocks noChangeAspect="1"/>
          </p:cNvPicPr>
          <p:nvPr/>
        </p:nvPicPr>
        <p:blipFill>
          <a:blip r:embed="rId3"/>
          <a:stretch>
            <a:fillRect/>
          </a:stretch>
        </p:blipFill>
        <p:spPr>
          <a:xfrm>
            <a:off x="1694513" y="982298"/>
            <a:ext cx="8793486" cy="3199684"/>
          </a:xfrm>
          <a:prstGeom prst="rect">
            <a:avLst/>
          </a:prstGeom>
        </p:spPr>
      </p:pic>
      <p:sp>
        <p:nvSpPr>
          <p:cNvPr id="11" name="Oval Callout 4">
            <a:extLst>
              <a:ext uri="{FF2B5EF4-FFF2-40B4-BE49-F238E27FC236}">
                <a16:creationId xmlns="" xmlns:a16="http://schemas.microsoft.com/office/drawing/2014/main" id="{E50B5288-2BA8-4B23-B9B3-CB47C52A2B83}"/>
              </a:ext>
            </a:extLst>
          </p:cNvPr>
          <p:cNvSpPr/>
          <p:nvPr/>
        </p:nvSpPr>
        <p:spPr>
          <a:xfrm>
            <a:off x="4004136" y="1651518"/>
            <a:ext cx="1872000" cy="391422"/>
          </a:xfrm>
          <a:prstGeom prst="wedgeEllipseCallout">
            <a:avLst>
              <a:gd name="adj1" fmla="val -89381"/>
              <a:gd name="adj2" fmla="val 28368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9.Select Clear Item Document</a:t>
            </a:r>
          </a:p>
        </p:txBody>
      </p:sp>
      <p:sp>
        <p:nvSpPr>
          <p:cNvPr id="12" name="Oval Callout 4">
            <a:extLst>
              <a:ext uri="{FF2B5EF4-FFF2-40B4-BE49-F238E27FC236}">
                <a16:creationId xmlns="" xmlns:a16="http://schemas.microsoft.com/office/drawing/2014/main" id="{C8ED25FA-0DDE-4C91-B63B-FE43DADF1034}"/>
              </a:ext>
            </a:extLst>
          </p:cNvPr>
          <p:cNvSpPr/>
          <p:nvPr/>
        </p:nvSpPr>
        <p:spPr>
          <a:xfrm>
            <a:off x="6272760" y="2099389"/>
            <a:ext cx="1872000" cy="415647"/>
          </a:xfrm>
          <a:prstGeom prst="wedgeEllipseCallout">
            <a:avLst>
              <a:gd name="adj1" fmla="val -179847"/>
              <a:gd name="adj2" fmla="val 188618"/>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10.Select Clearing Date</a:t>
            </a:r>
          </a:p>
        </p:txBody>
      </p:sp>
      <p:sp>
        <p:nvSpPr>
          <p:cNvPr id="13" name="Oval Callout 4">
            <a:extLst>
              <a:ext uri="{FF2B5EF4-FFF2-40B4-BE49-F238E27FC236}">
                <a16:creationId xmlns="" xmlns:a16="http://schemas.microsoft.com/office/drawing/2014/main" id="{19427862-6719-4253-940E-BB313AF2CACD}"/>
              </a:ext>
            </a:extLst>
          </p:cNvPr>
          <p:cNvSpPr/>
          <p:nvPr/>
        </p:nvSpPr>
        <p:spPr>
          <a:xfrm>
            <a:off x="8592187" y="3396344"/>
            <a:ext cx="1872000" cy="523441"/>
          </a:xfrm>
          <a:prstGeom prst="wedgeEllipseCallout">
            <a:avLst>
              <a:gd name="adj1" fmla="val 38639"/>
              <a:gd name="adj2" fmla="val 76208"/>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11.Click “Execute” Button</a:t>
            </a:r>
          </a:p>
        </p:txBody>
      </p:sp>
      <p:grpSp>
        <p:nvGrpSpPr>
          <p:cNvPr id="7" name="Group 6"/>
          <p:cNvGrpSpPr/>
          <p:nvPr/>
        </p:nvGrpSpPr>
        <p:grpSpPr>
          <a:xfrm>
            <a:off x="1709658" y="4464193"/>
            <a:ext cx="8333402" cy="1118367"/>
            <a:chOff x="185658" y="4464192"/>
            <a:chExt cx="8333402" cy="1118367"/>
          </a:xfrm>
        </p:grpSpPr>
        <p:sp>
          <p:nvSpPr>
            <p:cNvPr id="8" name="Rounded Rectangle 11">
              <a:extLst>
                <a:ext uri="{FF2B5EF4-FFF2-40B4-BE49-F238E27FC236}">
                  <a16:creationId xmlns="" xmlns:a16="http://schemas.microsoft.com/office/drawing/2014/main" id="{22E1ED8E-0857-47F7-90CD-C4A87F8FA472}"/>
                </a:ext>
              </a:extLst>
            </p:cNvPr>
            <p:cNvSpPr/>
            <p:nvPr/>
          </p:nvSpPr>
          <p:spPr>
            <a:xfrm>
              <a:off x="185658" y="5011461"/>
              <a:ext cx="6042342" cy="571098"/>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Oval Callout 4">
              <a:extLst>
                <a:ext uri="{FF2B5EF4-FFF2-40B4-BE49-F238E27FC236}">
                  <a16:creationId xmlns="" xmlns:a16="http://schemas.microsoft.com/office/drawing/2014/main" id="{C328A292-2DFF-4E23-A503-17BC19425A7E}"/>
                </a:ext>
              </a:extLst>
            </p:cNvPr>
            <p:cNvSpPr/>
            <p:nvPr/>
          </p:nvSpPr>
          <p:spPr>
            <a:xfrm>
              <a:off x="6647060" y="4464192"/>
              <a:ext cx="1872000" cy="504503"/>
            </a:xfrm>
            <a:prstGeom prst="wedgeEllipseCallout">
              <a:avLst>
                <a:gd name="adj1" fmla="val -127064"/>
                <a:gd name="adj2" fmla="val 10020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12. Cleared Line Item Document Displayed</a:t>
              </a:r>
            </a:p>
          </p:txBody>
        </p:sp>
      </p:grpSp>
    </p:spTree>
    <p:extLst>
      <p:ext uri="{BB962C8B-B14F-4D97-AF65-F5344CB8AC3E}">
        <p14:creationId xmlns:p14="http://schemas.microsoft.com/office/powerpoint/2010/main" val="324855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Arial" charset="0"/>
              </a:rPr>
              <a:t>Post Customer’s documents with clearing – </a:t>
            </a:r>
            <a:r>
              <a:rPr lang="en-GB" dirty="0" smtClean="0">
                <a:cs typeface="Arial" charset="0"/>
              </a:rPr>
              <a:t>F-30</a:t>
            </a:r>
            <a:endParaRPr lang="en-US" dirty="0"/>
          </a:p>
        </p:txBody>
      </p:sp>
      <p:pic>
        <p:nvPicPr>
          <p:cNvPr id="5" name="Content Placeholder 4">
            <a:extLst>
              <a:ext uri="{FF2B5EF4-FFF2-40B4-BE49-F238E27FC236}">
                <a16:creationId xmlns="" xmlns:a16="http://schemas.microsoft.com/office/drawing/2014/main" id="{CD885C92-E221-44C2-AD21-3EE17CB674CE}"/>
              </a:ext>
            </a:extLst>
          </p:cNvPr>
          <p:cNvPicPr>
            <a:picLocks noGrp="1" noChangeAspect="1"/>
          </p:cNvPicPr>
          <p:nvPr>
            <p:ph idx="4294967295"/>
          </p:nvPr>
        </p:nvPicPr>
        <p:blipFill>
          <a:blip r:embed="rId2"/>
          <a:stretch>
            <a:fillRect/>
          </a:stretch>
        </p:blipFill>
        <p:spPr>
          <a:xfrm>
            <a:off x="1876425" y="1080954"/>
            <a:ext cx="6781800" cy="4876801"/>
          </a:xfrm>
          <a:prstGeom prst="rect">
            <a:avLst/>
          </a:prstGeom>
        </p:spPr>
      </p:pic>
    </p:spTree>
    <p:extLst>
      <p:ext uri="{BB962C8B-B14F-4D97-AF65-F5344CB8AC3E}">
        <p14:creationId xmlns:p14="http://schemas.microsoft.com/office/powerpoint/2010/main" val="512910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Arial" charset="0"/>
              </a:rPr>
              <a:t>Reverse documents – FB08 &amp; F.80</a:t>
            </a:r>
            <a:r>
              <a:rPr lang="en-GB" dirty="0" smtClean="0">
                <a:cs typeface="Arial" charset="0"/>
              </a:rPr>
              <a:t>.</a:t>
            </a:r>
            <a:endParaRPr lang="en-US" dirty="0"/>
          </a:p>
        </p:txBody>
      </p:sp>
      <p:pic>
        <p:nvPicPr>
          <p:cNvPr id="113666" name="Picture 2"/>
          <p:cNvPicPr>
            <a:picLocks noGrp="1" noChangeAspect="1" noChangeArrowheads="1"/>
          </p:cNvPicPr>
          <p:nvPr>
            <p:ph idx="4294967295"/>
          </p:nvPr>
        </p:nvPicPr>
        <p:blipFill>
          <a:blip r:embed="rId2" cstate="print"/>
          <a:srcRect/>
          <a:stretch>
            <a:fillRect/>
          </a:stretch>
        </p:blipFill>
        <p:spPr bwMode="auto">
          <a:xfrm>
            <a:off x="911424" y="981075"/>
            <a:ext cx="4191000" cy="4953000"/>
          </a:xfrm>
          <a:prstGeom prst="rect">
            <a:avLst/>
          </a:prstGeom>
          <a:noFill/>
          <a:ln w="9525">
            <a:noFill/>
            <a:miter lim="800000"/>
            <a:headEnd/>
            <a:tailEnd/>
          </a:ln>
        </p:spPr>
      </p:pic>
      <p:pic>
        <p:nvPicPr>
          <p:cNvPr id="113667" name="Picture 3"/>
          <p:cNvPicPr>
            <a:picLocks noChangeAspect="1" noChangeArrowheads="1"/>
          </p:cNvPicPr>
          <p:nvPr/>
        </p:nvPicPr>
        <p:blipFill>
          <a:blip r:embed="rId3" cstate="print"/>
          <a:srcRect/>
          <a:stretch>
            <a:fillRect/>
          </a:stretch>
        </p:blipFill>
        <p:spPr bwMode="auto">
          <a:xfrm>
            <a:off x="5940474" y="1005458"/>
            <a:ext cx="4187973" cy="4943822"/>
          </a:xfrm>
          <a:prstGeom prst="rect">
            <a:avLst/>
          </a:prstGeom>
          <a:noFill/>
          <a:ln w="9525">
            <a:noFill/>
            <a:miter lim="800000"/>
            <a:headEnd/>
            <a:tailEnd/>
          </a:ln>
        </p:spPr>
      </p:pic>
    </p:spTree>
    <p:extLst>
      <p:ext uri="{BB962C8B-B14F-4D97-AF65-F5344CB8AC3E}">
        <p14:creationId xmlns:p14="http://schemas.microsoft.com/office/powerpoint/2010/main" val="576571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dirty="0"/>
              <a:t>Reverse a Customer document</a:t>
            </a:r>
          </a:p>
        </p:txBody>
      </p:sp>
      <p:pic>
        <p:nvPicPr>
          <p:cNvPr id="913411" name="Picture 3"/>
          <p:cNvPicPr>
            <a:picLocks noChangeAspect="1" noChangeArrowheads="1"/>
          </p:cNvPicPr>
          <p:nvPr/>
        </p:nvPicPr>
        <p:blipFill>
          <a:blip r:embed="rId3" cstate="print"/>
          <a:srcRect/>
          <a:stretch>
            <a:fillRect/>
          </a:stretch>
        </p:blipFill>
        <p:spPr bwMode="auto">
          <a:xfrm>
            <a:off x="3810001" y="1295401"/>
            <a:ext cx="1609725" cy="4257675"/>
          </a:xfrm>
          <a:prstGeom prst="rect">
            <a:avLst/>
          </a:prstGeom>
          <a:noFill/>
          <a:ln w="9525">
            <a:noFill/>
            <a:miter lim="800000"/>
            <a:headEnd/>
            <a:tailEnd/>
          </a:ln>
          <a:effectLst/>
        </p:spPr>
      </p:pic>
      <p:sp>
        <p:nvSpPr>
          <p:cNvPr id="913412" name="Rectangle 4"/>
          <p:cNvSpPr>
            <a:spLocks noChangeArrowheads="1"/>
          </p:cNvSpPr>
          <p:nvPr/>
        </p:nvSpPr>
        <p:spPr bwMode="auto">
          <a:xfrm>
            <a:off x="6528048" y="1663824"/>
            <a:ext cx="3810000" cy="469032"/>
          </a:xfrm>
          <a:prstGeom prst="rect">
            <a:avLst/>
          </a:prstGeom>
          <a:noFill/>
          <a:ln w="9525">
            <a:noFill/>
            <a:miter lim="800000"/>
            <a:headEnd/>
            <a:tailEnd/>
          </a:ln>
          <a:effectLst/>
        </p:spPr>
        <p:txBody>
          <a:bodyPr/>
          <a:lstStyle/>
          <a:p>
            <a:pPr marL="342900" indent="-342900">
              <a:spcBef>
                <a:spcPct val="20000"/>
              </a:spcBef>
              <a:buClr>
                <a:srgbClr val="0066CC"/>
              </a:buClr>
              <a:buSzPct val="80000"/>
            </a:pPr>
            <a:r>
              <a:rPr lang="en-US" dirty="0" smtClean="0">
                <a:cs typeface="Arial" charset="0"/>
              </a:rPr>
              <a:t>Document </a:t>
            </a:r>
            <a:r>
              <a:rPr lang="en-US" dirty="0">
                <a:cs typeface="Arial" charset="0"/>
              </a:rPr>
              <a:t>entered </a:t>
            </a:r>
            <a:r>
              <a:rPr lang="en-US" dirty="0" smtClean="0">
                <a:cs typeface="Arial" charset="0"/>
              </a:rPr>
              <a:t>incorrectly</a:t>
            </a:r>
            <a:endParaRPr lang="en-US" dirty="0">
              <a:cs typeface="Arial" charset="0"/>
            </a:endParaRPr>
          </a:p>
        </p:txBody>
      </p:sp>
      <p:grpSp>
        <p:nvGrpSpPr>
          <p:cNvPr id="2" name="Group 5"/>
          <p:cNvGrpSpPr>
            <a:grpSpLocks/>
          </p:cNvGrpSpPr>
          <p:nvPr/>
        </p:nvGrpSpPr>
        <p:grpSpPr bwMode="auto">
          <a:xfrm>
            <a:off x="1524000" y="1905000"/>
            <a:ext cx="2156220" cy="2514600"/>
            <a:chOff x="97" y="730"/>
            <a:chExt cx="1951" cy="2048"/>
          </a:xfrm>
        </p:grpSpPr>
        <p:sp>
          <p:nvSpPr>
            <p:cNvPr id="913414" name="Freeform 6"/>
            <p:cNvSpPr>
              <a:spLocks/>
            </p:cNvSpPr>
            <p:nvPr/>
          </p:nvSpPr>
          <p:spPr bwMode="gray">
            <a:xfrm>
              <a:off x="176" y="732"/>
              <a:ext cx="1645" cy="2046"/>
            </a:xfrm>
            <a:custGeom>
              <a:avLst/>
              <a:gdLst/>
              <a:ahLst/>
              <a:cxnLst>
                <a:cxn ang="0">
                  <a:pos x="1435" y="294"/>
                </a:cxn>
                <a:cxn ang="0">
                  <a:pos x="1506" y="300"/>
                </a:cxn>
                <a:cxn ang="0">
                  <a:pos x="1565" y="286"/>
                </a:cxn>
                <a:cxn ang="0">
                  <a:pos x="1628" y="190"/>
                </a:cxn>
                <a:cxn ang="0">
                  <a:pos x="1639" y="78"/>
                </a:cxn>
                <a:cxn ang="0">
                  <a:pos x="1557" y="25"/>
                </a:cxn>
                <a:cxn ang="0">
                  <a:pos x="1467" y="8"/>
                </a:cxn>
                <a:cxn ang="0">
                  <a:pos x="1371" y="0"/>
                </a:cxn>
                <a:cxn ang="0">
                  <a:pos x="1276" y="4"/>
                </a:cxn>
                <a:cxn ang="0">
                  <a:pos x="1181" y="11"/>
                </a:cxn>
                <a:cxn ang="0">
                  <a:pos x="1085" y="26"/>
                </a:cxn>
                <a:cxn ang="0">
                  <a:pos x="1060" y="46"/>
                </a:cxn>
                <a:cxn ang="0">
                  <a:pos x="1026" y="185"/>
                </a:cxn>
                <a:cxn ang="0">
                  <a:pos x="1008" y="369"/>
                </a:cxn>
                <a:cxn ang="0">
                  <a:pos x="999" y="552"/>
                </a:cxn>
                <a:cxn ang="0">
                  <a:pos x="988" y="935"/>
                </a:cxn>
                <a:cxn ang="0">
                  <a:pos x="997" y="1318"/>
                </a:cxn>
                <a:cxn ang="0">
                  <a:pos x="1008" y="1584"/>
                </a:cxn>
                <a:cxn ang="0">
                  <a:pos x="948" y="1608"/>
                </a:cxn>
                <a:cxn ang="0">
                  <a:pos x="881" y="1620"/>
                </a:cxn>
                <a:cxn ang="0">
                  <a:pos x="807" y="1640"/>
                </a:cxn>
                <a:cxn ang="0">
                  <a:pos x="725" y="1658"/>
                </a:cxn>
                <a:cxn ang="0">
                  <a:pos x="647" y="1675"/>
                </a:cxn>
                <a:cxn ang="0">
                  <a:pos x="568" y="1693"/>
                </a:cxn>
                <a:cxn ang="0">
                  <a:pos x="486" y="1709"/>
                </a:cxn>
                <a:cxn ang="0">
                  <a:pos x="412" y="1726"/>
                </a:cxn>
                <a:cxn ang="0">
                  <a:pos x="357" y="1740"/>
                </a:cxn>
                <a:cxn ang="0">
                  <a:pos x="300" y="1749"/>
                </a:cxn>
                <a:cxn ang="0">
                  <a:pos x="246" y="1758"/>
                </a:cxn>
                <a:cxn ang="0">
                  <a:pos x="190" y="1761"/>
                </a:cxn>
                <a:cxn ang="0">
                  <a:pos x="134" y="1761"/>
                </a:cxn>
                <a:cxn ang="0">
                  <a:pos x="109" y="1801"/>
                </a:cxn>
                <a:cxn ang="0">
                  <a:pos x="55" y="1801"/>
                </a:cxn>
                <a:cxn ang="0">
                  <a:pos x="1" y="1826"/>
                </a:cxn>
                <a:cxn ang="0">
                  <a:pos x="18" y="1903"/>
                </a:cxn>
                <a:cxn ang="0">
                  <a:pos x="55" y="1965"/>
                </a:cxn>
                <a:cxn ang="0">
                  <a:pos x="109" y="2010"/>
                </a:cxn>
                <a:cxn ang="0">
                  <a:pos x="177" y="2031"/>
                </a:cxn>
                <a:cxn ang="0">
                  <a:pos x="269" y="2042"/>
                </a:cxn>
                <a:cxn ang="0">
                  <a:pos x="361" y="2042"/>
                </a:cxn>
                <a:cxn ang="0">
                  <a:pos x="450" y="2035"/>
                </a:cxn>
                <a:cxn ang="0">
                  <a:pos x="540" y="2017"/>
                </a:cxn>
                <a:cxn ang="0">
                  <a:pos x="630" y="1994"/>
                </a:cxn>
                <a:cxn ang="0">
                  <a:pos x="711" y="1967"/>
                </a:cxn>
                <a:cxn ang="0">
                  <a:pos x="791" y="1940"/>
                </a:cxn>
                <a:cxn ang="0">
                  <a:pos x="863" y="1915"/>
                </a:cxn>
                <a:cxn ang="0">
                  <a:pos x="939" y="1894"/>
                </a:cxn>
                <a:cxn ang="0">
                  <a:pos x="1021" y="1877"/>
                </a:cxn>
                <a:cxn ang="0">
                  <a:pos x="1139" y="1833"/>
                </a:cxn>
                <a:cxn ang="0">
                  <a:pos x="1244" y="1806"/>
                </a:cxn>
                <a:cxn ang="0">
                  <a:pos x="1300" y="1755"/>
                </a:cxn>
                <a:cxn ang="0">
                  <a:pos x="1344" y="1569"/>
                </a:cxn>
                <a:cxn ang="0">
                  <a:pos x="1345" y="1264"/>
                </a:cxn>
                <a:cxn ang="0">
                  <a:pos x="1321" y="950"/>
                </a:cxn>
                <a:cxn ang="0">
                  <a:pos x="1322" y="738"/>
                </a:cxn>
                <a:cxn ang="0">
                  <a:pos x="1346" y="522"/>
                </a:cxn>
                <a:cxn ang="0">
                  <a:pos x="1374" y="365"/>
                </a:cxn>
              </a:cxnLst>
              <a:rect l="0" t="0" r="r" b="b"/>
              <a:pathLst>
                <a:path w="1645" h="2046">
                  <a:moveTo>
                    <a:pt x="1398" y="309"/>
                  </a:moveTo>
                  <a:lnTo>
                    <a:pt x="1414" y="300"/>
                  </a:lnTo>
                  <a:lnTo>
                    <a:pt x="1435" y="294"/>
                  </a:lnTo>
                  <a:lnTo>
                    <a:pt x="1458" y="294"/>
                  </a:lnTo>
                  <a:lnTo>
                    <a:pt x="1482" y="297"/>
                  </a:lnTo>
                  <a:lnTo>
                    <a:pt x="1506" y="300"/>
                  </a:lnTo>
                  <a:lnTo>
                    <a:pt x="1528" y="300"/>
                  </a:lnTo>
                  <a:lnTo>
                    <a:pt x="1550" y="294"/>
                  </a:lnTo>
                  <a:lnTo>
                    <a:pt x="1565" y="286"/>
                  </a:lnTo>
                  <a:lnTo>
                    <a:pt x="1589" y="259"/>
                  </a:lnTo>
                  <a:lnTo>
                    <a:pt x="1609" y="226"/>
                  </a:lnTo>
                  <a:lnTo>
                    <a:pt x="1628" y="190"/>
                  </a:lnTo>
                  <a:lnTo>
                    <a:pt x="1640" y="153"/>
                  </a:lnTo>
                  <a:lnTo>
                    <a:pt x="1644" y="112"/>
                  </a:lnTo>
                  <a:lnTo>
                    <a:pt x="1639" y="78"/>
                  </a:lnTo>
                  <a:lnTo>
                    <a:pt x="1620" y="51"/>
                  </a:lnTo>
                  <a:lnTo>
                    <a:pt x="1589" y="35"/>
                  </a:lnTo>
                  <a:lnTo>
                    <a:pt x="1557" y="25"/>
                  </a:lnTo>
                  <a:lnTo>
                    <a:pt x="1528" y="17"/>
                  </a:lnTo>
                  <a:lnTo>
                    <a:pt x="1497" y="11"/>
                  </a:lnTo>
                  <a:lnTo>
                    <a:pt x="1467" y="8"/>
                  </a:lnTo>
                  <a:lnTo>
                    <a:pt x="1435" y="4"/>
                  </a:lnTo>
                  <a:lnTo>
                    <a:pt x="1403" y="1"/>
                  </a:lnTo>
                  <a:lnTo>
                    <a:pt x="1371" y="0"/>
                  </a:lnTo>
                  <a:lnTo>
                    <a:pt x="1340" y="0"/>
                  </a:lnTo>
                  <a:lnTo>
                    <a:pt x="1308" y="1"/>
                  </a:lnTo>
                  <a:lnTo>
                    <a:pt x="1276" y="4"/>
                  </a:lnTo>
                  <a:lnTo>
                    <a:pt x="1244" y="6"/>
                  </a:lnTo>
                  <a:lnTo>
                    <a:pt x="1213" y="8"/>
                  </a:lnTo>
                  <a:lnTo>
                    <a:pt x="1181" y="11"/>
                  </a:lnTo>
                  <a:lnTo>
                    <a:pt x="1149" y="17"/>
                  </a:lnTo>
                  <a:lnTo>
                    <a:pt x="1117" y="21"/>
                  </a:lnTo>
                  <a:lnTo>
                    <a:pt x="1085" y="26"/>
                  </a:lnTo>
                  <a:lnTo>
                    <a:pt x="1078" y="29"/>
                  </a:lnTo>
                  <a:lnTo>
                    <a:pt x="1070" y="35"/>
                  </a:lnTo>
                  <a:lnTo>
                    <a:pt x="1060" y="46"/>
                  </a:lnTo>
                  <a:lnTo>
                    <a:pt x="1053" y="61"/>
                  </a:lnTo>
                  <a:lnTo>
                    <a:pt x="1039" y="122"/>
                  </a:lnTo>
                  <a:lnTo>
                    <a:pt x="1026" y="185"/>
                  </a:lnTo>
                  <a:lnTo>
                    <a:pt x="1018" y="246"/>
                  </a:lnTo>
                  <a:lnTo>
                    <a:pt x="1011" y="307"/>
                  </a:lnTo>
                  <a:lnTo>
                    <a:pt x="1008" y="369"/>
                  </a:lnTo>
                  <a:lnTo>
                    <a:pt x="1003" y="430"/>
                  </a:lnTo>
                  <a:lnTo>
                    <a:pt x="1000" y="491"/>
                  </a:lnTo>
                  <a:lnTo>
                    <a:pt x="999" y="552"/>
                  </a:lnTo>
                  <a:lnTo>
                    <a:pt x="995" y="680"/>
                  </a:lnTo>
                  <a:lnTo>
                    <a:pt x="989" y="807"/>
                  </a:lnTo>
                  <a:lnTo>
                    <a:pt x="988" y="935"/>
                  </a:lnTo>
                  <a:lnTo>
                    <a:pt x="988" y="1063"/>
                  </a:lnTo>
                  <a:lnTo>
                    <a:pt x="989" y="1189"/>
                  </a:lnTo>
                  <a:lnTo>
                    <a:pt x="997" y="1318"/>
                  </a:lnTo>
                  <a:lnTo>
                    <a:pt x="1008" y="1443"/>
                  </a:lnTo>
                  <a:lnTo>
                    <a:pt x="1026" y="1571"/>
                  </a:lnTo>
                  <a:lnTo>
                    <a:pt x="1008" y="1584"/>
                  </a:lnTo>
                  <a:lnTo>
                    <a:pt x="988" y="1595"/>
                  </a:lnTo>
                  <a:lnTo>
                    <a:pt x="968" y="1602"/>
                  </a:lnTo>
                  <a:lnTo>
                    <a:pt x="948" y="1608"/>
                  </a:lnTo>
                  <a:lnTo>
                    <a:pt x="925" y="1612"/>
                  </a:lnTo>
                  <a:lnTo>
                    <a:pt x="904" y="1615"/>
                  </a:lnTo>
                  <a:lnTo>
                    <a:pt x="881" y="1620"/>
                  </a:lnTo>
                  <a:lnTo>
                    <a:pt x="861" y="1626"/>
                  </a:lnTo>
                  <a:lnTo>
                    <a:pt x="833" y="1633"/>
                  </a:lnTo>
                  <a:lnTo>
                    <a:pt x="807" y="1640"/>
                  </a:lnTo>
                  <a:lnTo>
                    <a:pt x="779" y="1647"/>
                  </a:lnTo>
                  <a:lnTo>
                    <a:pt x="754" y="1652"/>
                  </a:lnTo>
                  <a:lnTo>
                    <a:pt x="725" y="1658"/>
                  </a:lnTo>
                  <a:lnTo>
                    <a:pt x="700" y="1663"/>
                  </a:lnTo>
                  <a:lnTo>
                    <a:pt x="674" y="1669"/>
                  </a:lnTo>
                  <a:lnTo>
                    <a:pt x="647" y="1675"/>
                  </a:lnTo>
                  <a:lnTo>
                    <a:pt x="621" y="1682"/>
                  </a:lnTo>
                  <a:lnTo>
                    <a:pt x="595" y="1687"/>
                  </a:lnTo>
                  <a:lnTo>
                    <a:pt x="568" y="1693"/>
                  </a:lnTo>
                  <a:lnTo>
                    <a:pt x="539" y="1698"/>
                  </a:lnTo>
                  <a:lnTo>
                    <a:pt x="514" y="1704"/>
                  </a:lnTo>
                  <a:lnTo>
                    <a:pt x="486" y="1709"/>
                  </a:lnTo>
                  <a:lnTo>
                    <a:pt x="459" y="1718"/>
                  </a:lnTo>
                  <a:lnTo>
                    <a:pt x="431" y="1723"/>
                  </a:lnTo>
                  <a:lnTo>
                    <a:pt x="412" y="1726"/>
                  </a:lnTo>
                  <a:lnTo>
                    <a:pt x="393" y="1733"/>
                  </a:lnTo>
                  <a:lnTo>
                    <a:pt x="376" y="1736"/>
                  </a:lnTo>
                  <a:lnTo>
                    <a:pt x="357" y="1740"/>
                  </a:lnTo>
                  <a:lnTo>
                    <a:pt x="338" y="1743"/>
                  </a:lnTo>
                  <a:lnTo>
                    <a:pt x="319" y="1748"/>
                  </a:lnTo>
                  <a:lnTo>
                    <a:pt x="300" y="1749"/>
                  </a:lnTo>
                  <a:lnTo>
                    <a:pt x="283" y="1752"/>
                  </a:lnTo>
                  <a:lnTo>
                    <a:pt x="263" y="1755"/>
                  </a:lnTo>
                  <a:lnTo>
                    <a:pt x="246" y="1758"/>
                  </a:lnTo>
                  <a:lnTo>
                    <a:pt x="227" y="1759"/>
                  </a:lnTo>
                  <a:lnTo>
                    <a:pt x="209" y="1761"/>
                  </a:lnTo>
                  <a:lnTo>
                    <a:pt x="190" y="1761"/>
                  </a:lnTo>
                  <a:lnTo>
                    <a:pt x="172" y="1761"/>
                  </a:lnTo>
                  <a:lnTo>
                    <a:pt x="153" y="1761"/>
                  </a:lnTo>
                  <a:lnTo>
                    <a:pt x="134" y="1761"/>
                  </a:lnTo>
                  <a:lnTo>
                    <a:pt x="132" y="1783"/>
                  </a:lnTo>
                  <a:lnTo>
                    <a:pt x="123" y="1795"/>
                  </a:lnTo>
                  <a:lnTo>
                    <a:pt x="109" y="1801"/>
                  </a:lnTo>
                  <a:lnTo>
                    <a:pt x="93" y="1802"/>
                  </a:lnTo>
                  <a:lnTo>
                    <a:pt x="74" y="1801"/>
                  </a:lnTo>
                  <a:lnTo>
                    <a:pt x="55" y="1801"/>
                  </a:lnTo>
                  <a:lnTo>
                    <a:pt x="36" y="1801"/>
                  </a:lnTo>
                  <a:lnTo>
                    <a:pt x="20" y="1806"/>
                  </a:lnTo>
                  <a:lnTo>
                    <a:pt x="1" y="1826"/>
                  </a:lnTo>
                  <a:lnTo>
                    <a:pt x="0" y="1852"/>
                  </a:lnTo>
                  <a:lnTo>
                    <a:pt x="8" y="1880"/>
                  </a:lnTo>
                  <a:lnTo>
                    <a:pt x="18" y="1903"/>
                  </a:lnTo>
                  <a:lnTo>
                    <a:pt x="28" y="1926"/>
                  </a:lnTo>
                  <a:lnTo>
                    <a:pt x="41" y="1945"/>
                  </a:lnTo>
                  <a:lnTo>
                    <a:pt x="55" y="1965"/>
                  </a:lnTo>
                  <a:lnTo>
                    <a:pt x="72" y="1981"/>
                  </a:lnTo>
                  <a:lnTo>
                    <a:pt x="89" y="1996"/>
                  </a:lnTo>
                  <a:lnTo>
                    <a:pt x="109" y="2010"/>
                  </a:lnTo>
                  <a:lnTo>
                    <a:pt x="127" y="2020"/>
                  </a:lnTo>
                  <a:lnTo>
                    <a:pt x="147" y="2026"/>
                  </a:lnTo>
                  <a:lnTo>
                    <a:pt x="177" y="2031"/>
                  </a:lnTo>
                  <a:lnTo>
                    <a:pt x="209" y="2038"/>
                  </a:lnTo>
                  <a:lnTo>
                    <a:pt x="238" y="2041"/>
                  </a:lnTo>
                  <a:lnTo>
                    <a:pt x="269" y="2042"/>
                  </a:lnTo>
                  <a:lnTo>
                    <a:pt x="300" y="2045"/>
                  </a:lnTo>
                  <a:lnTo>
                    <a:pt x="329" y="2045"/>
                  </a:lnTo>
                  <a:lnTo>
                    <a:pt x="361" y="2042"/>
                  </a:lnTo>
                  <a:lnTo>
                    <a:pt x="391" y="2041"/>
                  </a:lnTo>
                  <a:lnTo>
                    <a:pt x="421" y="2038"/>
                  </a:lnTo>
                  <a:lnTo>
                    <a:pt x="450" y="2035"/>
                  </a:lnTo>
                  <a:lnTo>
                    <a:pt x="481" y="2028"/>
                  </a:lnTo>
                  <a:lnTo>
                    <a:pt x="510" y="2023"/>
                  </a:lnTo>
                  <a:lnTo>
                    <a:pt x="540" y="2017"/>
                  </a:lnTo>
                  <a:lnTo>
                    <a:pt x="571" y="2010"/>
                  </a:lnTo>
                  <a:lnTo>
                    <a:pt x="600" y="2002"/>
                  </a:lnTo>
                  <a:lnTo>
                    <a:pt x="630" y="1994"/>
                  </a:lnTo>
                  <a:lnTo>
                    <a:pt x="659" y="1984"/>
                  </a:lnTo>
                  <a:lnTo>
                    <a:pt x="686" y="1974"/>
                  </a:lnTo>
                  <a:lnTo>
                    <a:pt x="711" y="1967"/>
                  </a:lnTo>
                  <a:lnTo>
                    <a:pt x="738" y="1958"/>
                  </a:lnTo>
                  <a:lnTo>
                    <a:pt x="764" y="1948"/>
                  </a:lnTo>
                  <a:lnTo>
                    <a:pt x="791" y="1940"/>
                  </a:lnTo>
                  <a:lnTo>
                    <a:pt x="814" y="1930"/>
                  </a:lnTo>
                  <a:lnTo>
                    <a:pt x="838" y="1923"/>
                  </a:lnTo>
                  <a:lnTo>
                    <a:pt x="863" y="1915"/>
                  </a:lnTo>
                  <a:lnTo>
                    <a:pt x="887" y="1908"/>
                  </a:lnTo>
                  <a:lnTo>
                    <a:pt x="915" y="1901"/>
                  </a:lnTo>
                  <a:lnTo>
                    <a:pt x="939" y="1894"/>
                  </a:lnTo>
                  <a:lnTo>
                    <a:pt x="965" y="1885"/>
                  </a:lnTo>
                  <a:lnTo>
                    <a:pt x="993" y="1880"/>
                  </a:lnTo>
                  <a:lnTo>
                    <a:pt x="1021" y="1877"/>
                  </a:lnTo>
                  <a:lnTo>
                    <a:pt x="1051" y="1872"/>
                  </a:lnTo>
                  <a:lnTo>
                    <a:pt x="1095" y="1848"/>
                  </a:lnTo>
                  <a:lnTo>
                    <a:pt x="1139" y="1833"/>
                  </a:lnTo>
                  <a:lnTo>
                    <a:pt x="1178" y="1822"/>
                  </a:lnTo>
                  <a:lnTo>
                    <a:pt x="1213" y="1815"/>
                  </a:lnTo>
                  <a:lnTo>
                    <a:pt x="1244" y="1806"/>
                  </a:lnTo>
                  <a:lnTo>
                    <a:pt x="1267" y="1795"/>
                  </a:lnTo>
                  <a:lnTo>
                    <a:pt x="1287" y="1780"/>
                  </a:lnTo>
                  <a:lnTo>
                    <a:pt x="1300" y="1755"/>
                  </a:lnTo>
                  <a:lnTo>
                    <a:pt x="1320" y="1693"/>
                  </a:lnTo>
                  <a:lnTo>
                    <a:pt x="1335" y="1630"/>
                  </a:lnTo>
                  <a:lnTo>
                    <a:pt x="1344" y="1569"/>
                  </a:lnTo>
                  <a:lnTo>
                    <a:pt x="1346" y="1503"/>
                  </a:lnTo>
                  <a:lnTo>
                    <a:pt x="1346" y="1386"/>
                  </a:lnTo>
                  <a:lnTo>
                    <a:pt x="1345" y="1264"/>
                  </a:lnTo>
                  <a:lnTo>
                    <a:pt x="1339" y="1142"/>
                  </a:lnTo>
                  <a:lnTo>
                    <a:pt x="1329" y="1024"/>
                  </a:lnTo>
                  <a:lnTo>
                    <a:pt x="1321" y="950"/>
                  </a:lnTo>
                  <a:lnTo>
                    <a:pt x="1317" y="880"/>
                  </a:lnTo>
                  <a:lnTo>
                    <a:pt x="1320" y="807"/>
                  </a:lnTo>
                  <a:lnTo>
                    <a:pt x="1322" y="738"/>
                  </a:lnTo>
                  <a:lnTo>
                    <a:pt x="1329" y="669"/>
                  </a:lnTo>
                  <a:lnTo>
                    <a:pt x="1337" y="595"/>
                  </a:lnTo>
                  <a:lnTo>
                    <a:pt x="1346" y="522"/>
                  </a:lnTo>
                  <a:lnTo>
                    <a:pt x="1359" y="445"/>
                  </a:lnTo>
                  <a:lnTo>
                    <a:pt x="1366" y="405"/>
                  </a:lnTo>
                  <a:lnTo>
                    <a:pt x="1374" y="365"/>
                  </a:lnTo>
                  <a:lnTo>
                    <a:pt x="1381" y="332"/>
                  </a:lnTo>
                  <a:lnTo>
                    <a:pt x="1398" y="309"/>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913415" name="Freeform 7"/>
            <p:cNvSpPr>
              <a:spLocks/>
            </p:cNvSpPr>
            <p:nvPr/>
          </p:nvSpPr>
          <p:spPr bwMode="gray">
            <a:xfrm>
              <a:off x="97" y="730"/>
              <a:ext cx="1622" cy="1905"/>
            </a:xfrm>
            <a:custGeom>
              <a:avLst/>
              <a:gdLst/>
              <a:ahLst/>
              <a:cxnLst>
                <a:cxn ang="0">
                  <a:pos x="527" y="133"/>
                </a:cxn>
                <a:cxn ang="0">
                  <a:pos x="595" y="129"/>
                </a:cxn>
                <a:cxn ang="0">
                  <a:pos x="665" y="136"/>
                </a:cxn>
                <a:cxn ang="0">
                  <a:pos x="728" y="147"/>
                </a:cxn>
                <a:cxn ang="0">
                  <a:pos x="788" y="154"/>
                </a:cxn>
                <a:cxn ang="0">
                  <a:pos x="849" y="153"/>
                </a:cxn>
                <a:cxn ang="0">
                  <a:pos x="909" y="146"/>
                </a:cxn>
                <a:cxn ang="0">
                  <a:pos x="971" y="128"/>
                </a:cxn>
                <a:cxn ang="0">
                  <a:pos x="1058" y="89"/>
                </a:cxn>
                <a:cxn ang="0">
                  <a:pos x="1165" y="50"/>
                </a:cxn>
                <a:cxn ang="0">
                  <a:pos x="1274" y="17"/>
                </a:cxn>
                <a:cxn ang="0">
                  <a:pos x="1382" y="0"/>
                </a:cxn>
                <a:cxn ang="0">
                  <a:pos x="1491" y="4"/>
                </a:cxn>
                <a:cxn ang="0">
                  <a:pos x="1585" y="31"/>
                </a:cxn>
                <a:cxn ang="0">
                  <a:pos x="1617" y="96"/>
                </a:cxn>
                <a:cxn ang="0">
                  <a:pos x="1613" y="178"/>
                </a:cxn>
                <a:cxn ang="0">
                  <a:pos x="1544" y="230"/>
                </a:cxn>
                <a:cxn ang="0">
                  <a:pos x="1417" y="219"/>
                </a:cxn>
                <a:cxn ang="0">
                  <a:pos x="1341" y="248"/>
                </a:cxn>
                <a:cxn ang="0">
                  <a:pos x="1329" y="495"/>
                </a:cxn>
                <a:cxn ang="0">
                  <a:pos x="1339" y="761"/>
                </a:cxn>
                <a:cxn ang="0">
                  <a:pos x="1363" y="1155"/>
                </a:cxn>
                <a:cxn ang="0">
                  <a:pos x="1378" y="1546"/>
                </a:cxn>
                <a:cxn ang="0">
                  <a:pos x="1373" y="1638"/>
                </a:cxn>
                <a:cxn ang="0">
                  <a:pos x="1336" y="1714"/>
                </a:cxn>
                <a:cxn ang="0">
                  <a:pos x="1274" y="1753"/>
                </a:cxn>
                <a:cxn ang="0">
                  <a:pos x="1212" y="1772"/>
                </a:cxn>
                <a:cxn ang="0">
                  <a:pos x="1148" y="1788"/>
                </a:cxn>
                <a:cxn ang="0">
                  <a:pos x="1084" y="1799"/>
                </a:cxn>
                <a:cxn ang="0">
                  <a:pos x="1019" y="1810"/>
                </a:cxn>
                <a:cxn ang="0">
                  <a:pos x="951" y="1824"/>
                </a:cxn>
                <a:cxn ang="0">
                  <a:pos x="863" y="1842"/>
                </a:cxn>
                <a:cxn ang="0">
                  <a:pos x="775" y="1860"/>
                </a:cxn>
                <a:cxn ang="0">
                  <a:pos x="687" y="1872"/>
                </a:cxn>
                <a:cxn ang="0">
                  <a:pos x="599" y="1885"/>
                </a:cxn>
                <a:cxn ang="0">
                  <a:pos x="512" y="1892"/>
                </a:cxn>
                <a:cxn ang="0">
                  <a:pos x="426" y="1893"/>
                </a:cxn>
                <a:cxn ang="0">
                  <a:pos x="342" y="1901"/>
                </a:cxn>
                <a:cxn ang="0">
                  <a:pos x="259" y="1904"/>
                </a:cxn>
                <a:cxn ang="0">
                  <a:pos x="175" y="1903"/>
                </a:cxn>
                <a:cxn ang="0">
                  <a:pos x="94" y="1886"/>
                </a:cxn>
                <a:cxn ang="0">
                  <a:pos x="23" y="1844"/>
                </a:cxn>
                <a:cxn ang="0">
                  <a:pos x="0" y="1743"/>
                </a:cxn>
                <a:cxn ang="0">
                  <a:pos x="33" y="1645"/>
                </a:cxn>
                <a:cxn ang="0">
                  <a:pos x="102" y="1613"/>
                </a:cxn>
                <a:cxn ang="0">
                  <a:pos x="184" y="1631"/>
                </a:cxn>
                <a:cxn ang="0">
                  <a:pos x="270" y="1641"/>
                </a:cxn>
                <a:cxn ang="0">
                  <a:pos x="361" y="1329"/>
                </a:cxn>
                <a:cxn ang="0">
                  <a:pos x="329" y="992"/>
                </a:cxn>
                <a:cxn ang="0">
                  <a:pos x="301" y="684"/>
                </a:cxn>
                <a:cxn ang="0">
                  <a:pos x="319" y="412"/>
                </a:cxn>
                <a:cxn ang="0">
                  <a:pos x="348" y="302"/>
                </a:cxn>
                <a:cxn ang="0">
                  <a:pos x="400" y="207"/>
                </a:cxn>
                <a:cxn ang="0">
                  <a:pos x="453" y="140"/>
                </a:cxn>
                <a:cxn ang="0">
                  <a:pos x="483" y="140"/>
                </a:cxn>
              </a:cxnLst>
              <a:rect l="0" t="0" r="r" b="b"/>
              <a:pathLst>
                <a:path w="1622" h="1905">
                  <a:moveTo>
                    <a:pt x="483" y="140"/>
                  </a:moveTo>
                  <a:lnTo>
                    <a:pt x="504" y="137"/>
                  </a:lnTo>
                  <a:lnTo>
                    <a:pt x="527" y="133"/>
                  </a:lnTo>
                  <a:lnTo>
                    <a:pt x="550" y="132"/>
                  </a:lnTo>
                  <a:lnTo>
                    <a:pt x="572" y="129"/>
                  </a:lnTo>
                  <a:lnTo>
                    <a:pt x="595" y="129"/>
                  </a:lnTo>
                  <a:lnTo>
                    <a:pt x="620" y="129"/>
                  </a:lnTo>
                  <a:lnTo>
                    <a:pt x="641" y="132"/>
                  </a:lnTo>
                  <a:lnTo>
                    <a:pt x="665" y="136"/>
                  </a:lnTo>
                  <a:lnTo>
                    <a:pt x="687" y="139"/>
                  </a:lnTo>
                  <a:lnTo>
                    <a:pt x="708" y="143"/>
                  </a:lnTo>
                  <a:lnTo>
                    <a:pt x="728" y="147"/>
                  </a:lnTo>
                  <a:lnTo>
                    <a:pt x="747" y="150"/>
                  </a:lnTo>
                  <a:lnTo>
                    <a:pt x="767" y="153"/>
                  </a:lnTo>
                  <a:lnTo>
                    <a:pt x="788" y="154"/>
                  </a:lnTo>
                  <a:lnTo>
                    <a:pt x="810" y="154"/>
                  </a:lnTo>
                  <a:lnTo>
                    <a:pt x="830" y="154"/>
                  </a:lnTo>
                  <a:lnTo>
                    <a:pt x="849" y="153"/>
                  </a:lnTo>
                  <a:lnTo>
                    <a:pt x="870" y="153"/>
                  </a:lnTo>
                  <a:lnTo>
                    <a:pt x="890" y="148"/>
                  </a:lnTo>
                  <a:lnTo>
                    <a:pt x="909" y="146"/>
                  </a:lnTo>
                  <a:lnTo>
                    <a:pt x="929" y="140"/>
                  </a:lnTo>
                  <a:lnTo>
                    <a:pt x="949" y="136"/>
                  </a:lnTo>
                  <a:lnTo>
                    <a:pt x="971" y="128"/>
                  </a:lnTo>
                  <a:lnTo>
                    <a:pt x="990" y="121"/>
                  </a:lnTo>
                  <a:lnTo>
                    <a:pt x="1024" y="104"/>
                  </a:lnTo>
                  <a:lnTo>
                    <a:pt x="1058" y="89"/>
                  </a:lnTo>
                  <a:lnTo>
                    <a:pt x="1095" y="76"/>
                  </a:lnTo>
                  <a:lnTo>
                    <a:pt x="1129" y="61"/>
                  </a:lnTo>
                  <a:lnTo>
                    <a:pt x="1165" y="50"/>
                  </a:lnTo>
                  <a:lnTo>
                    <a:pt x="1201" y="36"/>
                  </a:lnTo>
                  <a:lnTo>
                    <a:pt x="1237" y="28"/>
                  </a:lnTo>
                  <a:lnTo>
                    <a:pt x="1274" y="17"/>
                  </a:lnTo>
                  <a:lnTo>
                    <a:pt x="1310" y="10"/>
                  </a:lnTo>
                  <a:lnTo>
                    <a:pt x="1346" y="4"/>
                  </a:lnTo>
                  <a:lnTo>
                    <a:pt x="1382" y="0"/>
                  </a:lnTo>
                  <a:lnTo>
                    <a:pt x="1419" y="0"/>
                  </a:lnTo>
                  <a:lnTo>
                    <a:pt x="1455" y="0"/>
                  </a:lnTo>
                  <a:lnTo>
                    <a:pt x="1491" y="4"/>
                  </a:lnTo>
                  <a:lnTo>
                    <a:pt x="1527" y="10"/>
                  </a:lnTo>
                  <a:lnTo>
                    <a:pt x="1563" y="19"/>
                  </a:lnTo>
                  <a:lnTo>
                    <a:pt x="1585" y="31"/>
                  </a:lnTo>
                  <a:lnTo>
                    <a:pt x="1601" y="49"/>
                  </a:lnTo>
                  <a:lnTo>
                    <a:pt x="1610" y="71"/>
                  </a:lnTo>
                  <a:lnTo>
                    <a:pt x="1617" y="96"/>
                  </a:lnTo>
                  <a:lnTo>
                    <a:pt x="1621" y="123"/>
                  </a:lnTo>
                  <a:lnTo>
                    <a:pt x="1618" y="153"/>
                  </a:lnTo>
                  <a:lnTo>
                    <a:pt x="1613" y="178"/>
                  </a:lnTo>
                  <a:lnTo>
                    <a:pt x="1603" y="202"/>
                  </a:lnTo>
                  <a:lnTo>
                    <a:pt x="1580" y="223"/>
                  </a:lnTo>
                  <a:lnTo>
                    <a:pt x="1544" y="230"/>
                  </a:lnTo>
                  <a:lnTo>
                    <a:pt x="1503" y="230"/>
                  </a:lnTo>
                  <a:lnTo>
                    <a:pt x="1460" y="225"/>
                  </a:lnTo>
                  <a:lnTo>
                    <a:pt x="1417" y="219"/>
                  </a:lnTo>
                  <a:lnTo>
                    <a:pt x="1382" y="219"/>
                  </a:lnTo>
                  <a:lnTo>
                    <a:pt x="1353" y="226"/>
                  </a:lnTo>
                  <a:lnTo>
                    <a:pt x="1341" y="248"/>
                  </a:lnTo>
                  <a:lnTo>
                    <a:pt x="1331" y="334"/>
                  </a:lnTo>
                  <a:lnTo>
                    <a:pt x="1329" y="419"/>
                  </a:lnTo>
                  <a:lnTo>
                    <a:pt x="1329" y="495"/>
                  </a:lnTo>
                  <a:lnTo>
                    <a:pt x="1331" y="553"/>
                  </a:lnTo>
                  <a:lnTo>
                    <a:pt x="1334" y="675"/>
                  </a:lnTo>
                  <a:lnTo>
                    <a:pt x="1339" y="761"/>
                  </a:lnTo>
                  <a:lnTo>
                    <a:pt x="1348" y="867"/>
                  </a:lnTo>
                  <a:lnTo>
                    <a:pt x="1359" y="1032"/>
                  </a:lnTo>
                  <a:lnTo>
                    <a:pt x="1363" y="1155"/>
                  </a:lnTo>
                  <a:lnTo>
                    <a:pt x="1363" y="1269"/>
                  </a:lnTo>
                  <a:lnTo>
                    <a:pt x="1364" y="1394"/>
                  </a:lnTo>
                  <a:lnTo>
                    <a:pt x="1378" y="1546"/>
                  </a:lnTo>
                  <a:lnTo>
                    <a:pt x="1382" y="1575"/>
                  </a:lnTo>
                  <a:lnTo>
                    <a:pt x="1378" y="1606"/>
                  </a:lnTo>
                  <a:lnTo>
                    <a:pt x="1373" y="1638"/>
                  </a:lnTo>
                  <a:lnTo>
                    <a:pt x="1363" y="1665"/>
                  </a:lnTo>
                  <a:lnTo>
                    <a:pt x="1351" y="1692"/>
                  </a:lnTo>
                  <a:lnTo>
                    <a:pt x="1336" y="1714"/>
                  </a:lnTo>
                  <a:lnTo>
                    <a:pt x="1317" y="1733"/>
                  </a:lnTo>
                  <a:lnTo>
                    <a:pt x="1295" y="1746"/>
                  </a:lnTo>
                  <a:lnTo>
                    <a:pt x="1274" y="1753"/>
                  </a:lnTo>
                  <a:lnTo>
                    <a:pt x="1253" y="1760"/>
                  </a:lnTo>
                  <a:lnTo>
                    <a:pt x="1232" y="1765"/>
                  </a:lnTo>
                  <a:lnTo>
                    <a:pt x="1212" y="1772"/>
                  </a:lnTo>
                  <a:lnTo>
                    <a:pt x="1191" y="1778"/>
                  </a:lnTo>
                  <a:lnTo>
                    <a:pt x="1170" y="1782"/>
                  </a:lnTo>
                  <a:lnTo>
                    <a:pt x="1148" y="1788"/>
                  </a:lnTo>
                  <a:lnTo>
                    <a:pt x="1127" y="1792"/>
                  </a:lnTo>
                  <a:lnTo>
                    <a:pt x="1104" y="1794"/>
                  </a:lnTo>
                  <a:lnTo>
                    <a:pt x="1084" y="1799"/>
                  </a:lnTo>
                  <a:lnTo>
                    <a:pt x="1061" y="1803"/>
                  </a:lnTo>
                  <a:lnTo>
                    <a:pt x="1039" y="1807"/>
                  </a:lnTo>
                  <a:lnTo>
                    <a:pt x="1019" y="1810"/>
                  </a:lnTo>
                  <a:lnTo>
                    <a:pt x="996" y="1814"/>
                  </a:lnTo>
                  <a:lnTo>
                    <a:pt x="973" y="1819"/>
                  </a:lnTo>
                  <a:lnTo>
                    <a:pt x="951" y="1824"/>
                  </a:lnTo>
                  <a:lnTo>
                    <a:pt x="922" y="1829"/>
                  </a:lnTo>
                  <a:lnTo>
                    <a:pt x="892" y="1835"/>
                  </a:lnTo>
                  <a:lnTo>
                    <a:pt x="863" y="1842"/>
                  </a:lnTo>
                  <a:lnTo>
                    <a:pt x="834" y="1849"/>
                  </a:lnTo>
                  <a:lnTo>
                    <a:pt x="804" y="1854"/>
                  </a:lnTo>
                  <a:lnTo>
                    <a:pt x="775" y="1860"/>
                  </a:lnTo>
                  <a:lnTo>
                    <a:pt x="744" y="1864"/>
                  </a:lnTo>
                  <a:lnTo>
                    <a:pt x="716" y="1869"/>
                  </a:lnTo>
                  <a:lnTo>
                    <a:pt x="687" y="1872"/>
                  </a:lnTo>
                  <a:lnTo>
                    <a:pt x="658" y="1878"/>
                  </a:lnTo>
                  <a:lnTo>
                    <a:pt x="629" y="1882"/>
                  </a:lnTo>
                  <a:lnTo>
                    <a:pt x="599" y="1885"/>
                  </a:lnTo>
                  <a:lnTo>
                    <a:pt x="570" y="1887"/>
                  </a:lnTo>
                  <a:lnTo>
                    <a:pt x="541" y="1890"/>
                  </a:lnTo>
                  <a:lnTo>
                    <a:pt x="512" y="1892"/>
                  </a:lnTo>
                  <a:lnTo>
                    <a:pt x="482" y="1892"/>
                  </a:lnTo>
                  <a:lnTo>
                    <a:pt x="453" y="1892"/>
                  </a:lnTo>
                  <a:lnTo>
                    <a:pt x="426" y="1893"/>
                  </a:lnTo>
                  <a:lnTo>
                    <a:pt x="399" y="1896"/>
                  </a:lnTo>
                  <a:lnTo>
                    <a:pt x="371" y="1897"/>
                  </a:lnTo>
                  <a:lnTo>
                    <a:pt x="342" y="1901"/>
                  </a:lnTo>
                  <a:lnTo>
                    <a:pt x="313" y="1903"/>
                  </a:lnTo>
                  <a:lnTo>
                    <a:pt x="285" y="1904"/>
                  </a:lnTo>
                  <a:lnTo>
                    <a:pt x="259" y="1904"/>
                  </a:lnTo>
                  <a:lnTo>
                    <a:pt x="231" y="1904"/>
                  </a:lnTo>
                  <a:lnTo>
                    <a:pt x="204" y="1904"/>
                  </a:lnTo>
                  <a:lnTo>
                    <a:pt x="175" y="1903"/>
                  </a:lnTo>
                  <a:lnTo>
                    <a:pt x="148" y="1900"/>
                  </a:lnTo>
                  <a:lnTo>
                    <a:pt x="122" y="1893"/>
                  </a:lnTo>
                  <a:lnTo>
                    <a:pt x="94" y="1886"/>
                  </a:lnTo>
                  <a:lnTo>
                    <a:pt x="70" y="1875"/>
                  </a:lnTo>
                  <a:lnTo>
                    <a:pt x="45" y="1864"/>
                  </a:lnTo>
                  <a:lnTo>
                    <a:pt x="23" y="1844"/>
                  </a:lnTo>
                  <a:lnTo>
                    <a:pt x="8" y="1817"/>
                  </a:lnTo>
                  <a:lnTo>
                    <a:pt x="0" y="1782"/>
                  </a:lnTo>
                  <a:lnTo>
                    <a:pt x="0" y="1743"/>
                  </a:lnTo>
                  <a:lnTo>
                    <a:pt x="5" y="1707"/>
                  </a:lnTo>
                  <a:lnTo>
                    <a:pt x="15" y="1672"/>
                  </a:lnTo>
                  <a:lnTo>
                    <a:pt x="33" y="1645"/>
                  </a:lnTo>
                  <a:lnTo>
                    <a:pt x="55" y="1624"/>
                  </a:lnTo>
                  <a:lnTo>
                    <a:pt x="78" y="1616"/>
                  </a:lnTo>
                  <a:lnTo>
                    <a:pt x="102" y="1613"/>
                  </a:lnTo>
                  <a:lnTo>
                    <a:pt x="128" y="1617"/>
                  </a:lnTo>
                  <a:lnTo>
                    <a:pt x="155" y="1624"/>
                  </a:lnTo>
                  <a:lnTo>
                    <a:pt x="184" y="1631"/>
                  </a:lnTo>
                  <a:lnTo>
                    <a:pt x="214" y="1639"/>
                  </a:lnTo>
                  <a:lnTo>
                    <a:pt x="241" y="1642"/>
                  </a:lnTo>
                  <a:lnTo>
                    <a:pt x="270" y="1641"/>
                  </a:lnTo>
                  <a:lnTo>
                    <a:pt x="322" y="1542"/>
                  </a:lnTo>
                  <a:lnTo>
                    <a:pt x="351" y="1437"/>
                  </a:lnTo>
                  <a:lnTo>
                    <a:pt x="361" y="1329"/>
                  </a:lnTo>
                  <a:lnTo>
                    <a:pt x="357" y="1218"/>
                  </a:lnTo>
                  <a:lnTo>
                    <a:pt x="346" y="1105"/>
                  </a:lnTo>
                  <a:lnTo>
                    <a:pt x="329" y="992"/>
                  </a:lnTo>
                  <a:lnTo>
                    <a:pt x="313" y="882"/>
                  </a:lnTo>
                  <a:lnTo>
                    <a:pt x="303" y="772"/>
                  </a:lnTo>
                  <a:lnTo>
                    <a:pt x="301" y="684"/>
                  </a:lnTo>
                  <a:lnTo>
                    <a:pt x="302" y="592"/>
                  </a:lnTo>
                  <a:lnTo>
                    <a:pt x="308" y="503"/>
                  </a:lnTo>
                  <a:lnTo>
                    <a:pt x="319" y="412"/>
                  </a:lnTo>
                  <a:lnTo>
                    <a:pt x="326" y="373"/>
                  </a:lnTo>
                  <a:lnTo>
                    <a:pt x="336" y="337"/>
                  </a:lnTo>
                  <a:lnTo>
                    <a:pt x="348" y="302"/>
                  </a:lnTo>
                  <a:lnTo>
                    <a:pt x="365" y="268"/>
                  </a:lnTo>
                  <a:lnTo>
                    <a:pt x="381" y="239"/>
                  </a:lnTo>
                  <a:lnTo>
                    <a:pt x="400" y="207"/>
                  </a:lnTo>
                  <a:lnTo>
                    <a:pt x="423" y="175"/>
                  </a:lnTo>
                  <a:lnTo>
                    <a:pt x="445" y="147"/>
                  </a:lnTo>
                  <a:lnTo>
                    <a:pt x="453" y="140"/>
                  </a:lnTo>
                  <a:lnTo>
                    <a:pt x="464" y="140"/>
                  </a:lnTo>
                  <a:lnTo>
                    <a:pt x="474" y="140"/>
                  </a:lnTo>
                  <a:lnTo>
                    <a:pt x="483" y="14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913416" name="Freeform 8"/>
            <p:cNvSpPr>
              <a:spLocks/>
            </p:cNvSpPr>
            <p:nvPr/>
          </p:nvSpPr>
          <p:spPr bwMode="gray">
            <a:xfrm>
              <a:off x="97" y="730"/>
              <a:ext cx="1628" cy="1912"/>
            </a:xfrm>
            <a:custGeom>
              <a:avLst/>
              <a:gdLst/>
              <a:ahLst/>
              <a:cxnLst>
                <a:cxn ang="0">
                  <a:pos x="506" y="138"/>
                </a:cxn>
                <a:cxn ang="0">
                  <a:pos x="574" y="129"/>
                </a:cxn>
                <a:cxn ang="0">
                  <a:pos x="644" y="132"/>
                </a:cxn>
                <a:cxn ang="0">
                  <a:pos x="711" y="143"/>
                </a:cxn>
                <a:cxn ang="0">
                  <a:pos x="770" y="153"/>
                </a:cxn>
                <a:cxn ang="0">
                  <a:pos x="833" y="154"/>
                </a:cxn>
                <a:cxn ang="0">
                  <a:pos x="894" y="149"/>
                </a:cxn>
                <a:cxn ang="0">
                  <a:pos x="953" y="136"/>
                </a:cxn>
                <a:cxn ang="0">
                  <a:pos x="1027" y="104"/>
                </a:cxn>
                <a:cxn ang="0">
                  <a:pos x="1133" y="61"/>
                </a:cxn>
                <a:cxn ang="0">
                  <a:pos x="1242" y="28"/>
                </a:cxn>
                <a:cxn ang="0">
                  <a:pos x="1351" y="4"/>
                </a:cxn>
                <a:cxn ang="0">
                  <a:pos x="1460" y="0"/>
                </a:cxn>
                <a:cxn ang="0">
                  <a:pos x="1569" y="19"/>
                </a:cxn>
                <a:cxn ang="0">
                  <a:pos x="1616" y="71"/>
                </a:cxn>
                <a:cxn ang="0">
                  <a:pos x="1624" y="153"/>
                </a:cxn>
                <a:cxn ang="0">
                  <a:pos x="1585" y="224"/>
                </a:cxn>
                <a:cxn ang="0">
                  <a:pos x="1465" y="225"/>
                </a:cxn>
                <a:cxn ang="0">
                  <a:pos x="1358" y="227"/>
                </a:cxn>
                <a:cxn ang="0">
                  <a:pos x="1334" y="420"/>
                </a:cxn>
                <a:cxn ang="0">
                  <a:pos x="1339" y="678"/>
                </a:cxn>
                <a:cxn ang="0">
                  <a:pos x="1364" y="1036"/>
                </a:cxn>
                <a:cxn ang="0">
                  <a:pos x="1370" y="1399"/>
                </a:cxn>
                <a:cxn ang="0">
                  <a:pos x="1383" y="1612"/>
                </a:cxn>
                <a:cxn ang="0">
                  <a:pos x="1356" y="1698"/>
                </a:cxn>
                <a:cxn ang="0">
                  <a:pos x="1300" y="1752"/>
                </a:cxn>
                <a:cxn ang="0">
                  <a:pos x="1237" y="1772"/>
                </a:cxn>
                <a:cxn ang="0">
                  <a:pos x="1174" y="1789"/>
                </a:cxn>
                <a:cxn ang="0">
                  <a:pos x="1108" y="1801"/>
                </a:cxn>
                <a:cxn ang="0">
                  <a:pos x="1043" y="1814"/>
                </a:cxn>
                <a:cxn ang="0">
                  <a:pos x="977" y="1826"/>
                </a:cxn>
                <a:cxn ang="0">
                  <a:pos x="895" y="1841"/>
                </a:cxn>
                <a:cxn ang="0">
                  <a:pos x="807" y="1861"/>
                </a:cxn>
                <a:cxn ang="0">
                  <a:pos x="718" y="1876"/>
                </a:cxn>
                <a:cxn ang="0">
                  <a:pos x="631" y="1889"/>
                </a:cxn>
                <a:cxn ang="0">
                  <a:pos x="543" y="1897"/>
                </a:cxn>
                <a:cxn ang="0">
                  <a:pos x="454" y="1898"/>
                </a:cxn>
                <a:cxn ang="0">
                  <a:pos x="372" y="1904"/>
                </a:cxn>
                <a:cxn ang="0">
                  <a:pos x="287" y="1911"/>
                </a:cxn>
                <a:cxn ang="0">
                  <a:pos x="204" y="1911"/>
                </a:cxn>
                <a:cxn ang="0">
                  <a:pos x="122" y="1900"/>
                </a:cxn>
                <a:cxn ang="0">
                  <a:pos x="45" y="1871"/>
                </a:cxn>
                <a:cxn ang="0">
                  <a:pos x="0" y="1789"/>
                </a:cxn>
                <a:cxn ang="0">
                  <a:pos x="15" y="1679"/>
                </a:cxn>
                <a:cxn ang="0">
                  <a:pos x="78" y="1621"/>
                </a:cxn>
                <a:cxn ang="0">
                  <a:pos x="155" y="1630"/>
                </a:cxn>
                <a:cxn ang="0">
                  <a:pos x="242" y="1648"/>
                </a:cxn>
                <a:cxn ang="0">
                  <a:pos x="352" y="1442"/>
                </a:cxn>
                <a:cxn ang="0">
                  <a:pos x="347" y="1109"/>
                </a:cxn>
                <a:cxn ang="0">
                  <a:pos x="304" y="775"/>
                </a:cxn>
                <a:cxn ang="0">
                  <a:pos x="309" y="505"/>
                </a:cxn>
                <a:cxn ang="0">
                  <a:pos x="337" y="338"/>
                </a:cxn>
                <a:cxn ang="0">
                  <a:pos x="382" y="239"/>
                </a:cxn>
                <a:cxn ang="0">
                  <a:pos x="447" y="148"/>
                </a:cxn>
                <a:cxn ang="0">
                  <a:pos x="476" y="141"/>
                </a:cxn>
              </a:cxnLst>
              <a:rect l="0" t="0" r="r" b="b"/>
              <a:pathLst>
                <a:path w="1628" h="1912">
                  <a:moveTo>
                    <a:pt x="485" y="141"/>
                  </a:moveTo>
                  <a:lnTo>
                    <a:pt x="485" y="141"/>
                  </a:lnTo>
                  <a:lnTo>
                    <a:pt x="506" y="138"/>
                  </a:lnTo>
                  <a:lnTo>
                    <a:pt x="529" y="134"/>
                  </a:lnTo>
                  <a:lnTo>
                    <a:pt x="552" y="132"/>
                  </a:lnTo>
                  <a:lnTo>
                    <a:pt x="574" y="129"/>
                  </a:lnTo>
                  <a:lnTo>
                    <a:pt x="597" y="129"/>
                  </a:lnTo>
                  <a:lnTo>
                    <a:pt x="622" y="129"/>
                  </a:lnTo>
                  <a:lnTo>
                    <a:pt x="644" y="132"/>
                  </a:lnTo>
                  <a:lnTo>
                    <a:pt x="668" y="136"/>
                  </a:lnTo>
                  <a:lnTo>
                    <a:pt x="689" y="139"/>
                  </a:lnTo>
                  <a:lnTo>
                    <a:pt x="711" y="143"/>
                  </a:lnTo>
                  <a:lnTo>
                    <a:pt x="731" y="148"/>
                  </a:lnTo>
                  <a:lnTo>
                    <a:pt x="750" y="150"/>
                  </a:lnTo>
                  <a:lnTo>
                    <a:pt x="770" y="153"/>
                  </a:lnTo>
                  <a:lnTo>
                    <a:pt x="791" y="154"/>
                  </a:lnTo>
                  <a:lnTo>
                    <a:pt x="813" y="154"/>
                  </a:lnTo>
                  <a:lnTo>
                    <a:pt x="833" y="154"/>
                  </a:lnTo>
                  <a:lnTo>
                    <a:pt x="852" y="153"/>
                  </a:lnTo>
                  <a:lnTo>
                    <a:pt x="873" y="153"/>
                  </a:lnTo>
                  <a:lnTo>
                    <a:pt x="894" y="149"/>
                  </a:lnTo>
                  <a:lnTo>
                    <a:pt x="913" y="146"/>
                  </a:lnTo>
                  <a:lnTo>
                    <a:pt x="933" y="141"/>
                  </a:lnTo>
                  <a:lnTo>
                    <a:pt x="953" y="136"/>
                  </a:lnTo>
                  <a:lnTo>
                    <a:pt x="974" y="128"/>
                  </a:lnTo>
                  <a:lnTo>
                    <a:pt x="993" y="121"/>
                  </a:lnTo>
                  <a:lnTo>
                    <a:pt x="1027" y="104"/>
                  </a:lnTo>
                  <a:lnTo>
                    <a:pt x="1062" y="89"/>
                  </a:lnTo>
                  <a:lnTo>
                    <a:pt x="1099" y="77"/>
                  </a:lnTo>
                  <a:lnTo>
                    <a:pt x="1133" y="61"/>
                  </a:lnTo>
                  <a:lnTo>
                    <a:pt x="1169" y="50"/>
                  </a:lnTo>
                  <a:lnTo>
                    <a:pt x="1205" y="36"/>
                  </a:lnTo>
                  <a:lnTo>
                    <a:pt x="1242" y="28"/>
                  </a:lnTo>
                  <a:lnTo>
                    <a:pt x="1279" y="17"/>
                  </a:lnTo>
                  <a:lnTo>
                    <a:pt x="1315" y="10"/>
                  </a:lnTo>
                  <a:lnTo>
                    <a:pt x="1351" y="4"/>
                  </a:lnTo>
                  <a:lnTo>
                    <a:pt x="1387" y="0"/>
                  </a:lnTo>
                  <a:lnTo>
                    <a:pt x="1424" y="0"/>
                  </a:lnTo>
                  <a:lnTo>
                    <a:pt x="1460" y="0"/>
                  </a:lnTo>
                  <a:lnTo>
                    <a:pt x="1497" y="4"/>
                  </a:lnTo>
                  <a:lnTo>
                    <a:pt x="1532" y="10"/>
                  </a:lnTo>
                  <a:lnTo>
                    <a:pt x="1569" y="19"/>
                  </a:lnTo>
                  <a:lnTo>
                    <a:pt x="1590" y="31"/>
                  </a:lnTo>
                  <a:lnTo>
                    <a:pt x="1607" y="49"/>
                  </a:lnTo>
                  <a:lnTo>
                    <a:pt x="1616" y="71"/>
                  </a:lnTo>
                  <a:lnTo>
                    <a:pt x="1623" y="96"/>
                  </a:lnTo>
                  <a:lnTo>
                    <a:pt x="1627" y="124"/>
                  </a:lnTo>
                  <a:lnTo>
                    <a:pt x="1624" y="153"/>
                  </a:lnTo>
                  <a:lnTo>
                    <a:pt x="1619" y="178"/>
                  </a:lnTo>
                  <a:lnTo>
                    <a:pt x="1609" y="203"/>
                  </a:lnTo>
                  <a:lnTo>
                    <a:pt x="1585" y="224"/>
                  </a:lnTo>
                  <a:lnTo>
                    <a:pt x="1550" y="231"/>
                  </a:lnTo>
                  <a:lnTo>
                    <a:pt x="1508" y="231"/>
                  </a:lnTo>
                  <a:lnTo>
                    <a:pt x="1465" y="225"/>
                  </a:lnTo>
                  <a:lnTo>
                    <a:pt x="1423" y="220"/>
                  </a:lnTo>
                  <a:lnTo>
                    <a:pt x="1387" y="220"/>
                  </a:lnTo>
                  <a:lnTo>
                    <a:pt x="1358" y="227"/>
                  </a:lnTo>
                  <a:lnTo>
                    <a:pt x="1346" y="249"/>
                  </a:lnTo>
                  <a:lnTo>
                    <a:pt x="1335" y="335"/>
                  </a:lnTo>
                  <a:lnTo>
                    <a:pt x="1334" y="420"/>
                  </a:lnTo>
                  <a:lnTo>
                    <a:pt x="1334" y="497"/>
                  </a:lnTo>
                  <a:lnTo>
                    <a:pt x="1335" y="555"/>
                  </a:lnTo>
                  <a:lnTo>
                    <a:pt x="1339" y="678"/>
                  </a:lnTo>
                  <a:lnTo>
                    <a:pt x="1344" y="764"/>
                  </a:lnTo>
                  <a:lnTo>
                    <a:pt x="1353" y="870"/>
                  </a:lnTo>
                  <a:lnTo>
                    <a:pt x="1364" y="1036"/>
                  </a:lnTo>
                  <a:lnTo>
                    <a:pt x="1368" y="1159"/>
                  </a:lnTo>
                  <a:lnTo>
                    <a:pt x="1368" y="1274"/>
                  </a:lnTo>
                  <a:lnTo>
                    <a:pt x="1370" y="1399"/>
                  </a:lnTo>
                  <a:lnTo>
                    <a:pt x="1383" y="1552"/>
                  </a:lnTo>
                  <a:lnTo>
                    <a:pt x="1387" y="1581"/>
                  </a:lnTo>
                  <a:lnTo>
                    <a:pt x="1383" y="1612"/>
                  </a:lnTo>
                  <a:lnTo>
                    <a:pt x="1378" y="1644"/>
                  </a:lnTo>
                  <a:lnTo>
                    <a:pt x="1368" y="1672"/>
                  </a:lnTo>
                  <a:lnTo>
                    <a:pt x="1356" y="1698"/>
                  </a:lnTo>
                  <a:lnTo>
                    <a:pt x="1340" y="1720"/>
                  </a:lnTo>
                  <a:lnTo>
                    <a:pt x="1322" y="1740"/>
                  </a:lnTo>
                  <a:lnTo>
                    <a:pt x="1300" y="1752"/>
                  </a:lnTo>
                  <a:lnTo>
                    <a:pt x="1279" y="1759"/>
                  </a:lnTo>
                  <a:lnTo>
                    <a:pt x="1257" y="1766"/>
                  </a:lnTo>
                  <a:lnTo>
                    <a:pt x="1237" y="1772"/>
                  </a:lnTo>
                  <a:lnTo>
                    <a:pt x="1217" y="1779"/>
                  </a:lnTo>
                  <a:lnTo>
                    <a:pt x="1195" y="1784"/>
                  </a:lnTo>
                  <a:lnTo>
                    <a:pt x="1174" y="1789"/>
                  </a:lnTo>
                  <a:lnTo>
                    <a:pt x="1152" y="1794"/>
                  </a:lnTo>
                  <a:lnTo>
                    <a:pt x="1131" y="1798"/>
                  </a:lnTo>
                  <a:lnTo>
                    <a:pt x="1108" y="1801"/>
                  </a:lnTo>
                  <a:lnTo>
                    <a:pt x="1088" y="1805"/>
                  </a:lnTo>
                  <a:lnTo>
                    <a:pt x="1065" y="1809"/>
                  </a:lnTo>
                  <a:lnTo>
                    <a:pt x="1043" y="1814"/>
                  </a:lnTo>
                  <a:lnTo>
                    <a:pt x="1022" y="1816"/>
                  </a:lnTo>
                  <a:lnTo>
                    <a:pt x="1000" y="1821"/>
                  </a:lnTo>
                  <a:lnTo>
                    <a:pt x="977" y="1826"/>
                  </a:lnTo>
                  <a:lnTo>
                    <a:pt x="954" y="1830"/>
                  </a:lnTo>
                  <a:lnTo>
                    <a:pt x="925" y="1836"/>
                  </a:lnTo>
                  <a:lnTo>
                    <a:pt x="895" y="1841"/>
                  </a:lnTo>
                  <a:lnTo>
                    <a:pt x="866" y="1848"/>
                  </a:lnTo>
                  <a:lnTo>
                    <a:pt x="837" y="1855"/>
                  </a:lnTo>
                  <a:lnTo>
                    <a:pt x="807" y="1861"/>
                  </a:lnTo>
                  <a:lnTo>
                    <a:pt x="778" y="1866"/>
                  </a:lnTo>
                  <a:lnTo>
                    <a:pt x="747" y="1871"/>
                  </a:lnTo>
                  <a:lnTo>
                    <a:pt x="718" y="1876"/>
                  </a:lnTo>
                  <a:lnTo>
                    <a:pt x="689" y="1879"/>
                  </a:lnTo>
                  <a:lnTo>
                    <a:pt x="660" y="1885"/>
                  </a:lnTo>
                  <a:lnTo>
                    <a:pt x="631" y="1889"/>
                  </a:lnTo>
                  <a:lnTo>
                    <a:pt x="601" y="1892"/>
                  </a:lnTo>
                  <a:lnTo>
                    <a:pt x="572" y="1894"/>
                  </a:lnTo>
                  <a:lnTo>
                    <a:pt x="543" y="1897"/>
                  </a:lnTo>
                  <a:lnTo>
                    <a:pt x="514" y="1898"/>
                  </a:lnTo>
                  <a:lnTo>
                    <a:pt x="483" y="1898"/>
                  </a:lnTo>
                  <a:lnTo>
                    <a:pt x="454" y="1898"/>
                  </a:lnTo>
                  <a:lnTo>
                    <a:pt x="428" y="1900"/>
                  </a:lnTo>
                  <a:lnTo>
                    <a:pt x="400" y="1903"/>
                  </a:lnTo>
                  <a:lnTo>
                    <a:pt x="372" y="1904"/>
                  </a:lnTo>
                  <a:lnTo>
                    <a:pt x="343" y="1908"/>
                  </a:lnTo>
                  <a:lnTo>
                    <a:pt x="314" y="1910"/>
                  </a:lnTo>
                  <a:lnTo>
                    <a:pt x="287" y="1911"/>
                  </a:lnTo>
                  <a:lnTo>
                    <a:pt x="260" y="1911"/>
                  </a:lnTo>
                  <a:lnTo>
                    <a:pt x="232" y="1911"/>
                  </a:lnTo>
                  <a:lnTo>
                    <a:pt x="204" y="1911"/>
                  </a:lnTo>
                  <a:lnTo>
                    <a:pt x="175" y="1910"/>
                  </a:lnTo>
                  <a:lnTo>
                    <a:pt x="149" y="1907"/>
                  </a:lnTo>
                  <a:lnTo>
                    <a:pt x="122" y="1900"/>
                  </a:lnTo>
                  <a:lnTo>
                    <a:pt x="95" y="1893"/>
                  </a:lnTo>
                  <a:lnTo>
                    <a:pt x="71" y="1882"/>
                  </a:lnTo>
                  <a:lnTo>
                    <a:pt x="45" y="1871"/>
                  </a:lnTo>
                  <a:lnTo>
                    <a:pt x="23" y="1851"/>
                  </a:lnTo>
                  <a:lnTo>
                    <a:pt x="8" y="1823"/>
                  </a:lnTo>
                  <a:lnTo>
                    <a:pt x="0" y="1789"/>
                  </a:lnTo>
                  <a:lnTo>
                    <a:pt x="0" y="1750"/>
                  </a:lnTo>
                  <a:lnTo>
                    <a:pt x="5" y="1713"/>
                  </a:lnTo>
                  <a:lnTo>
                    <a:pt x="15" y="1679"/>
                  </a:lnTo>
                  <a:lnTo>
                    <a:pt x="33" y="1651"/>
                  </a:lnTo>
                  <a:lnTo>
                    <a:pt x="56" y="1630"/>
                  </a:lnTo>
                  <a:lnTo>
                    <a:pt x="78" y="1621"/>
                  </a:lnTo>
                  <a:lnTo>
                    <a:pt x="102" y="1619"/>
                  </a:lnTo>
                  <a:lnTo>
                    <a:pt x="129" y="1623"/>
                  </a:lnTo>
                  <a:lnTo>
                    <a:pt x="155" y="1630"/>
                  </a:lnTo>
                  <a:lnTo>
                    <a:pt x="184" y="1637"/>
                  </a:lnTo>
                  <a:lnTo>
                    <a:pt x="215" y="1645"/>
                  </a:lnTo>
                  <a:lnTo>
                    <a:pt x="242" y="1648"/>
                  </a:lnTo>
                  <a:lnTo>
                    <a:pt x="271" y="1647"/>
                  </a:lnTo>
                  <a:lnTo>
                    <a:pt x="323" y="1548"/>
                  </a:lnTo>
                  <a:lnTo>
                    <a:pt x="352" y="1442"/>
                  </a:lnTo>
                  <a:lnTo>
                    <a:pt x="362" y="1333"/>
                  </a:lnTo>
                  <a:lnTo>
                    <a:pt x="358" y="1222"/>
                  </a:lnTo>
                  <a:lnTo>
                    <a:pt x="347" y="1109"/>
                  </a:lnTo>
                  <a:lnTo>
                    <a:pt x="331" y="995"/>
                  </a:lnTo>
                  <a:lnTo>
                    <a:pt x="314" y="885"/>
                  </a:lnTo>
                  <a:lnTo>
                    <a:pt x="304" y="775"/>
                  </a:lnTo>
                  <a:lnTo>
                    <a:pt x="302" y="686"/>
                  </a:lnTo>
                  <a:lnTo>
                    <a:pt x="303" y="594"/>
                  </a:lnTo>
                  <a:lnTo>
                    <a:pt x="309" y="505"/>
                  </a:lnTo>
                  <a:lnTo>
                    <a:pt x="321" y="413"/>
                  </a:lnTo>
                  <a:lnTo>
                    <a:pt x="327" y="374"/>
                  </a:lnTo>
                  <a:lnTo>
                    <a:pt x="337" y="338"/>
                  </a:lnTo>
                  <a:lnTo>
                    <a:pt x="350" y="303"/>
                  </a:lnTo>
                  <a:lnTo>
                    <a:pt x="366" y="269"/>
                  </a:lnTo>
                  <a:lnTo>
                    <a:pt x="382" y="239"/>
                  </a:lnTo>
                  <a:lnTo>
                    <a:pt x="401" y="207"/>
                  </a:lnTo>
                  <a:lnTo>
                    <a:pt x="424" y="175"/>
                  </a:lnTo>
                  <a:lnTo>
                    <a:pt x="447" y="148"/>
                  </a:lnTo>
                  <a:lnTo>
                    <a:pt x="454" y="141"/>
                  </a:lnTo>
                  <a:lnTo>
                    <a:pt x="466" y="141"/>
                  </a:lnTo>
                  <a:lnTo>
                    <a:pt x="476" y="141"/>
                  </a:lnTo>
                  <a:lnTo>
                    <a:pt x="485" y="14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13417" name="Freeform 9"/>
            <p:cNvSpPr>
              <a:spLocks/>
            </p:cNvSpPr>
            <p:nvPr/>
          </p:nvSpPr>
          <p:spPr bwMode="gray">
            <a:xfrm>
              <a:off x="368" y="2207"/>
              <a:ext cx="1046" cy="265"/>
            </a:xfrm>
            <a:custGeom>
              <a:avLst/>
              <a:gdLst/>
              <a:ahLst/>
              <a:cxnLst>
                <a:cxn ang="0">
                  <a:pos x="1045" y="260"/>
                </a:cxn>
                <a:cxn ang="0">
                  <a:pos x="1045" y="260"/>
                </a:cxn>
                <a:cxn ang="0">
                  <a:pos x="1039" y="261"/>
                </a:cxn>
                <a:cxn ang="0">
                  <a:pos x="1020" y="264"/>
                </a:cxn>
                <a:cxn ang="0">
                  <a:pos x="995" y="261"/>
                </a:cxn>
                <a:cxn ang="0">
                  <a:pos x="971" y="249"/>
                </a:cxn>
                <a:cxn ang="0">
                  <a:pos x="955" y="220"/>
                </a:cxn>
                <a:cxn ang="0">
                  <a:pos x="953" y="174"/>
                </a:cxn>
                <a:cxn ang="0">
                  <a:pos x="972" y="101"/>
                </a:cxn>
                <a:cxn ang="0">
                  <a:pos x="1016" y="0"/>
                </a:cxn>
                <a:cxn ang="0">
                  <a:pos x="1005" y="0"/>
                </a:cxn>
                <a:cxn ang="0">
                  <a:pos x="978" y="8"/>
                </a:cxn>
                <a:cxn ang="0">
                  <a:pos x="934" y="19"/>
                </a:cxn>
                <a:cxn ang="0">
                  <a:pos x="877" y="33"/>
                </a:cxn>
                <a:cxn ang="0">
                  <a:pos x="808" y="49"/>
                </a:cxn>
                <a:cxn ang="0">
                  <a:pos x="732" y="70"/>
                </a:cxn>
                <a:cxn ang="0">
                  <a:pos x="647" y="89"/>
                </a:cxn>
                <a:cxn ang="0">
                  <a:pos x="560" y="107"/>
                </a:cxn>
                <a:cxn ang="0">
                  <a:pos x="472" y="124"/>
                </a:cxn>
                <a:cxn ang="0">
                  <a:pos x="382" y="141"/>
                </a:cxn>
                <a:cxn ang="0">
                  <a:pos x="298" y="156"/>
                </a:cxn>
                <a:cxn ang="0">
                  <a:pos x="220" y="168"/>
                </a:cxn>
                <a:cxn ang="0">
                  <a:pos x="146" y="175"/>
                </a:cxn>
                <a:cxn ang="0">
                  <a:pos x="83" y="179"/>
                </a:cxn>
                <a:cxn ang="0">
                  <a:pos x="34" y="176"/>
                </a:cxn>
                <a:cxn ang="0">
                  <a:pos x="0" y="170"/>
                </a:cxn>
              </a:cxnLst>
              <a:rect l="0" t="0" r="r" b="b"/>
              <a:pathLst>
                <a:path w="1046" h="265">
                  <a:moveTo>
                    <a:pt x="1045" y="260"/>
                  </a:moveTo>
                  <a:lnTo>
                    <a:pt x="1045" y="260"/>
                  </a:lnTo>
                  <a:lnTo>
                    <a:pt x="1039" y="261"/>
                  </a:lnTo>
                  <a:lnTo>
                    <a:pt x="1020" y="264"/>
                  </a:lnTo>
                  <a:lnTo>
                    <a:pt x="995" y="261"/>
                  </a:lnTo>
                  <a:lnTo>
                    <a:pt x="971" y="249"/>
                  </a:lnTo>
                  <a:lnTo>
                    <a:pt x="955" y="220"/>
                  </a:lnTo>
                  <a:lnTo>
                    <a:pt x="953" y="174"/>
                  </a:lnTo>
                  <a:lnTo>
                    <a:pt x="972" y="101"/>
                  </a:lnTo>
                  <a:lnTo>
                    <a:pt x="1016" y="0"/>
                  </a:lnTo>
                  <a:lnTo>
                    <a:pt x="1005" y="0"/>
                  </a:lnTo>
                  <a:lnTo>
                    <a:pt x="978" y="8"/>
                  </a:lnTo>
                  <a:lnTo>
                    <a:pt x="934" y="19"/>
                  </a:lnTo>
                  <a:lnTo>
                    <a:pt x="877" y="33"/>
                  </a:lnTo>
                  <a:lnTo>
                    <a:pt x="808" y="49"/>
                  </a:lnTo>
                  <a:lnTo>
                    <a:pt x="732" y="70"/>
                  </a:lnTo>
                  <a:lnTo>
                    <a:pt x="647" y="89"/>
                  </a:lnTo>
                  <a:lnTo>
                    <a:pt x="560" y="107"/>
                  </a:lnTo>
                  <a:lnTo>
                    <a:pt x="472" y="124"/>
                  </a:lnTo>
                  <a:lnTo>
                    <a:pt x="382" y="141"/>
                  </a:lnTo>
                  <a:lnTo>
                    <a:pt x="298" y="156"/>
                  </a:lnTo>
                  <a:lnTo>
                    <a:pt x="220" y="168"/>
                  </a:lnTo>
                  <a:lnTo>
                    <a:pt x="146" y="175"/>
                  </a:lnTo>
                  <a:lnTo>
                    <a:pt x="83" y="179"/>
                  </a:lnTo>
                  <a:lnTo>
                    <a:pt x="34" y="176"/>
                  </a:lnTo>
                  <a:lnTo>
                    <a:pt x="0" y="17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13418" name="Freeform 10"/>
            <p:cNvSpPr>
              <a:spLocks/>
            </p:cNvSpPr>
            <p:nvPr/>
          </p:nvSpPr>
          <p:spPr bwMode="gray">
            <a:xfrm>
              <a:off x="1435" y="732"/>
              <a:ext cx="197" cy="352"/>
            </a:xfrm>
            <a:custGeom>
              <a:avLst/>
              <a:gdLst/>
              <a:ahLst/>
              <a:cxnLst>
                <a:cxn ang="0">
                  <a:pos x="196" y="0"/>
                </a:cxn>
                <a:cxn ang="0">
                  <a:pos x="196" y="0"/>
                </a:cxn>
                <a:cxn ang="0">
                  <a:pos x="160" y="13"/>
                </a:cxn>
                <a:cxn ang="0">
                  <a:pos x="124" y="28"/>
                </a:cxn>
                <a:cxn ang="0">
                  <a:pos x="89" y="46"/>
                </a:cxn>
                <a:cxn ang="0">
                  <a:pos x="58" y="70"/>
                </a:cxn>
                <a:cxn ang="0">
                  <a:pos x="32" y="110"/>
                </a:cxn>
                <a:cxn ang="0">
                  <a:pos x="14" y="166"/>
                </a:cxn>
                <a:cxn ang="0">
                  <a:pos x="1" y="247"/>
                </a:cxn>
                <a:cxn ang="0">
                  <a:pos x="0" y="351"/>
                </a:cxn>
              </a:cxnLst>
              <a:rect l="0" t="0" r="r" b="b"/>
              <a:pathLst>
                <a:path w="197" h="352">
                  <a:moveTo>
                    <a:pt x="196" y="0"/>
                  </a:moveTo>
                  <a:lnTo>
                    <a:pt x="196" y="0"/>
                  </a:lnTo>
                  <a:lnTo>
                    <a:pt x="160" y="13"/>
                  </a:lnTo>
                  <a:lnTo>
                    <a:pt x="124" y="28"/>
                  </a:lnTo>
                  <a:lnTo>
                    <a:pt x="89" y="46"/>
                  </a:lnTo>
                  <a:lnTo>
                    <a:pt x="58" y="70"/>
                  </a:lnTo>
                  <a:lnTo>
                    <a:pt x="32" y="110"/>
                  </a:lnTo>
                  <a:lnTo>
                    <a:pt x="14" y="166"/>
                  </a:lnTo>
                  <a:lnTo>
                    <a:pt x="1" y="247"/>
                  </a:lnTo>
                  <a:lnTo>
                    <a:pt x="0" y="35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13419" name="Line 11"/>
            <p:cNvSpPr>
              <a:spLocks noChangeShapeType="1"/>
            </p:cNvSpPr>
            <p:nvPr/>
          </p:nvSpPr>
          <p:spPr bwMode="gray">
            <a:xfrm>
              <a:off x="1333" y="1210"/>
              <a:ext cx="133" cy="0"/>
            </a:xfrm>
            <a:prstGeom prst="line">
              <a:avLst/>
            </a:prstGeom>
            <a:noFill/>
            <a:ln w="12700">
              <a:solidFill>
                <a:srgbClr val="000000"/>
              </a:solidFill>
              <a:round/>
              <a:headEnd/>
              <a:tailEnd/>
            </a:ln>
            <a:effectLst/>
          </p:spPr>
          <p:txBody>
            <a:bodyPr wrap="none" anchor="ctr"/>
            <a:lstStyle/>
            <a:p>
              <a:endParaRPr lang="en-US"/>
            </a:p>
          </p:txBody>
        </p:sp>
        <p:sp>
          <p:nvSpPr>
            <p:cNvPr id="913420" name="Line 12"/>
            <p:cNvSpPr>
              <a:spLocks noChangeShapeType="1"/>
            </p:cNvSpPr>
            <p:nvPr/>
          </p:nvSpPr>
          <p:spPr bwMode="gray">
            <a:xfrm>
              <a:off x="1376" y="1239"/>
              <a:ext cx="73" cy="0"/>
            </a:xfrm>
            <a:prstGeom prst="line">
              <a:avLst/>
            </a:prstGeom>
            <a:noFill/>
            <a:ln w="12700">
              <a:solidFill>
                <a:srgbClr val="000000"/>
              </a:solidFill>
              <a:round/>
              <a:headEnd/>
              <a:tailEnd/>
            </a:ln>
            <a:effectLst/>
          </p:spPr>
          <p:txBody>
            <a:bodyPr wrap="none" anchor="ctr"/>
            <a:lstStyle/>
            <a:p>
              <a:endParaRPr lang="en-US"/>
            </a:p>
          </p:txBody>
        </p:sp>
        <p:sp>
          <p:nvSpPr>
            <p:cNvPr id="913421" name="Line 13"/>
            <p:cNvSpPr>
              <a:spLocks noChangeShapeType="1"/>
            </p:cNvSpPr>
            <p:nvPr/>
          </p:nvSpPr>
          <p:spPr bwMode="gray">
            <a:xfrm>
              <a:off x="500" y="952"/>
              <a:ext cx="188" cy="2"/>
            </a:xfrm>
            <a:prstGeom prst="line">
              <a:avLst/>
            </a:prstGeom>
            <a:noFill/>
            <a:ln w="12700">
              <a:solidFill>
                <a:srgbClr val="000000"/>
              </a:solidFill>
              <a:round/>
              <a:headEnd/>
              <a:tailEnd/>
            </a:ln>
            <a:effectLst/>
          </p:spPr>
          <p:txBody>
            <a:bodyPr wrap="none" anchor="ctr"/>
            <a:lstStyle/>
            <a:p>
              <a:endParaRPr lang="en-US"/>
            </a:p>
          </p:txBody>
        </p:sp>
        <p:sp>
          <p:nvSpPr>
            <p:cNvPr id="913422" name="Line 14"/>
            <p:cNvSpPr>
              <a:spLocks noChangeShapeType="1"/>
            </p:cNvSpPr>
            <p:nvPr/>
          </p:nvSpPr>
          <p:spPr bwMode="gray">
            <a:xfrm>
              <a:off x="465" y="1002"/>
              <a:ext cx="119" cy="0"/>
            </a:xfrm>
            <a:prstGeom prst="line">
              <a:avLst/>
            </a:prstGeom>
            <a:noFill/>
            <a:ln w="12700">
              <a:solidFill>
                <a:srgbClr val="000000"/>
              </a:solidFill>
              <a:round/>
              <a:headEnd/>
              <a:tailEnd/>
            </a:ln>
            <a:effectLst/>
          </p:spPr>
          <p:txBody>
            <a:bodyPr wrap="none" anchor="ctr"/>
            <a:lstStyle/>
            <a:p>
              <a:endParaRPr lang="en-US"/>
            </a:p>
          </p:txBody>
        </p:sp>
        <p:sp>
          <p:nvSpPr>
            <p:cNvPr id="913423" name="Line 15"/>
            <p:cNvSpPr>
              <a:spLocks noChangeShapeType="1"/>
            </p:cNvSpPr>
            <p:nvPr/>
          </p:nvSpPr>
          <p:spPr bwMode="gray">
            <a:xfrm>
              <a:off x="439" y="1067"/>
              <a:ext cx="95" cy="7"/>
            </a:xfrm>
            <a:prstGeom prst="line">
              <a:avLst/>
            </a:prstGeom>
            <a:noFill/>
            <a:ln w="12700">
              <a:solidFill>
                <a:srgbClr val="000000"/>
              </a:solidFill>
              <a:round/>
              <a:headEnd/>
              <a:tailEnd/>
            </a:ln>
            <a:effectLst/>
          </p:spPr>
          <p:txBody>
            <a:bodyPr wrap="none" anchor="ctr"/>
            <a:lstStyle/>
            <a:p>
              <a:endParaRPr lang="en-US"/>
            </a:p>
          </p:txBody>
        </p:sp>
        <p:sp>
          <p:nvSpPr>
            <p:cNvPr id="913424" name="Line 16"/>
            <p:cNvSpPr>
              <a:spLocks noChangeShapeType="1"/>
            </p:cNvSpPr>
            <p:nvPr/>
          </p:nvSpPr>
          <p:spPr bwMode="gray">
            <a:xfrm flipV="1">
              <a:off x="1290" y="1935"/>
              <a:ext cx="228" cy="14"/>
            </a:xfrm>
            <a:prstGeom prst="line">
              <a:avLst/>
            </a:prstGeom>
            <a:noFill/>
            <a:ln w="12700">
              <a:solidFill>
                <a:srgbClr val="000000"/>
              </a:solidFill>
              <a:round/>
              <a:headEnd/>
              <a:tailEnd/>
            </a:ln>
            <a:effectLst/>
          </p:spPr>
          <p:txBody>
            <a:bodyPr wrap="none" anchor="ctr"/>
            <a:lstStyle/>
            <a:p>
              <a:endParaRPr lang="en-US"/>
            </a:p>
          </p:txBody>
        </p:sp>
        <p:sp>
          <p:nvSpPr>
            <p:cNvPr id="913425" name="Line 17"/>
            <p:cNvSpPr>
              <a:spLocks noChangeShapeType="1"/>
            </p:cNvSpPr>
            <p:nvPr/>
          </p:nvSpPr>
          <p:spPr bwMode="gray">
            <a:xfrm flipV="1">
              <a:off x="1363" y="1974"/>
              <a:ext cx="155" cy="22"/>
            </a:xfrm>
            <a:prstGeom prst="line">
              <a:avLst/>
            </a:prstGeom>
            <a:noFill/>
            <a:ln w="12700">
              <a:solidFill>
                <a:srgbClr val="000000"/>
              </a:solidFill>
              <a:round/>
              <a:headEnd/>
              <a:tailEnd/>
            </a:ln>
            <a:effectLst/>
          </p:spPr>
          <p:txBody>
            <a:bodyPr wrap="none" anchor="ctr"/>
            <a:lstStyle/>
            <a:p>
              <a:endParaRPr lang="en-US"/>
            </a:p>
          </p:txBody>
        </p:sp>
        <p:sp>
          <p:nvSpPr>
            <p:cNvPr id="913426" name="Line 18"/>
            <p:cNvSpPr>
              <a:spLocks noChangeShapeType="1"/>
            </p:cNvSpPr>
            <p:nvPr/>
          </p:nvSpPr>
          <p:spPr bwMode="gray">
            <a:xfrm flipV="1">
              <a:off x="1417" y="2037"/>
              <a:ext cx="101" cy="22"/>
            </a:xfrm>
            <a:prstGeom prst="line">
              <a:avLst/>
            </a:prstGeom>
            <a:noFill/>
            <a:ln w="12700">
              <a:solidFill>
                <a:srgbClr val="000000"/>
              </a:solidFill>
              <a:round/>
              <a:headEnd/>
              <a:tailEnd/>
            </a:ln>
            <a:effectLst/>
          </p:spPr>
          <p:txBody>
            <a:bodyPr wrap="none" anchor="ctr"/>
            <a:lstStyle/>
            <a:p>
              <a:endParaRPr lang="en-US"/>
            </a:p>
          </p:txBody>
        </p:sp>
        <p:sp>
          <p:nvSpPr>
            <p:cNvPr id="913427" name="Rectangle 19"/>
            <p:cNvSpPr>
              <a:spLocks noChangeArrowheads="1"/>
            </p:cNvSpPr>
            <p:nvPr/>
          </p:nvSpPr>
          <p:spPr bwMode="gray">
            <a:xfrm>
              <a:off x="269" y="914"/>
              <a:ext cx="1549" cy="272"/>
            </a:xfrm>
            <a:prstGeom prst="rect">
              <a:avLst/>
            </a:prstGeom>
            <a:noFill/>
            <a:ln w="12700">
              <a:noFill/>
              <a:miter lim="800000"/>
              <a:headEnd/>
              <a:tailEnd/>
            </a:ln>
            <a:effectLst/>
          </p:spPr>
          <p:txBody>
            <a:bodyPr wrap="none" lIns="101600" tIns="50800" rIns="101600" bIns="50800">
              <a:spAutoFit/>
            </a:bodyPr>
            <a:lstStyle/>
            <a:p>
              <a:pPr defTabSz="1106488" eaLnBrk="0" hangingPunct="0">
                <a:spcBef>
                  <a:spcPct val="0"/>
                </a:spcBef>
              </a:pPr>
              <a:r>
                <a:rPr lang="en-US" sz="1500" b="1" i="1" dirty="0">
                  <a:cs typeface="Times New Roman (Arabic)" charset="-78"/>
                </a:rPr>
                <a:t>Balance sheet</a:t>
              </a:r>
            </a:p>
          </p:txBody>
        </p:sp>
        <p:sp>
          <p:nvSpPr>
            <p:cNvPr id="913428" name="Rectangle 20"/>
            <p:cNvSpPr>
              <a:spLocks noChangeArrowheads="1"/>
            </p:cNvSpPr>
            <p:nvPr/>
          </p:nvSpPr>
          <p:spPr bwMode="gray">
            <a:xfrm>
              <a:off x="514" y="1071"/>
              <a:ext cx="825" cy="272"/>
            </a:xfrm>
            <a:prstGeom prst="rect">
              <a:avLst/>
            </a:prstGeom>
            <a:noFill/>
            <a:ln w="12700">
              <a:noFill/>
              <a:miter lim="800000"/>
              <a:headEnd/>
              <a:tailEnd/>
            </a:ln>
            <a:effectLst/>
          </p:spPr>
          <p:txBody>
            <a:bodyPr wrap="none" lIns="101600" tIns="50800" rIns="101600" bIns="50800">
              <a:spAutoFit/>
            </a:bodyPr>
            <a:lstStyle/>
            <a:p>
              <a:pPr defTabSz="1106488" eaLnBrk="0" hangingPunct="0">
                <a:spcBef>
                  <a:spcPct val="0"/>
                </a:spcBef>
              </a:pPr>
              <a:r>
                <a:rPr lang="en-US" sz="1500" b="1" dirty="0">
                  <a:cs typeface="Times New Roman (Arabic)" charset="-78"/>
                </a:rPr>
                <a:t>Assets</a:t>
              </a:r>
            </a:p>
          </p:txBody>
        </p:sp>
        <p:sp>
          <p:nvSpPr>
            <p:cNvPr id="913429" name="Line 21"/>
            <p:cNvSpPr>
              <a:spLocks noChangeShapeType="1"/>
            </p:cNvSpPr>
            <p:nvPr/>
          </p:nvSpPr>
          <p:spPr bwMode="gray">
            <a:xfrm>
              <a:off x="615" y="1296"/>
              <a:ext cx="644" cy="0"/>
            </a:xfrm>
            <a:prstGeom prst="line">
              <a:avLst/>
            </a:prstGeom>
            <a:noFill/>
            <a:ln w="12700">
              <a:solidFill>
                <a:schemeClr val="tx1"/>
              </a:solidFill>
              <a:prstDash val="dash"/>
              <a:round/>
              <a:headEnd/>
              <a:tailEnd/>
            </a:ln>
            <a:effectLst/>
          </p:spPr>
          <p:txBody>
            <a:bodyPr wrap="none" anchor="ctr"/>
            <a:lstStyle/>
            <a:p>
              <a:endParaRPr lang="en-US"/>
            </a:p>
          </p:txBody>
        </p:sp>
        <p:sp>
          <p:nvSpPr>
            <p:cNvPr id="913430" name="Line 22"/>
            <p:cNvSpPr>
              <a:spLocks noChangeShapeType="1"/>
            </p:cNvSpPr>
            <p:nvPr/>
          </p:nvSpPr>
          <p:spPr bwMode="gray">
            <a:xfrm flipV="1">
              <a:off x="610" y="1351"/>
              <a:ext cx="422" cy="11"/>
            </a:xfrm>
            <a:prstGeom prst="line">
              <a:avLst/>
            </a:prstGeom>
            <a:noFill/>
            <a:ln w="12700">
              <a:solidFill>
                <a:schemeClr val="tx1"/>
              </a:solidFill>
              <a:prstDash val="dash"/>
              <a:round/>
              <a:headEnd/>
              <a:tailEnd/>
            </a:ln>
            <a:effectLst/>
          </p:spPr>
          <p:txBody>
            <a:bodyPr wrap="none" anchor="ctr"/>
            <a:lstStyle/>
            <a:p>
              <a:endParaRPr lang="en-US"/>
            </a:p>
          </p:txBody>
        </p:sp>
        <p:sp>
          <p:nvSpPr>
            <p:cNvPr id="913431" name="Line 23"/>
            <p:cNvSpPr>
              <a:spLocks noChangeShapeType="1"/>
            </p:cNvSpPr>
            <p:nvPr/>
          </p:nvSpPr>
          <p:spPr bwMode="gray">
            <a:xfrm>
              <a:off x="603" y="1424"/>
              <a:ext cx="644" cy="0"/>
            </a:xfrm>
            <a:prstGeom prst="line">
              <a:avLst/>
            </a:prstGeom>
            <a:noFill/>
            <a:ln w="12700">
              <a:solidFill>
                <a:schemeClr val="tx1"/>
              </a:solidFill>
              <a:prstDash val="dash"/>
              <a:round/>
              <a:headEnd/>
              <a:tailEnd/>
            </a:ln>
            <a:effectLst/>
          </p:spPr>
          <p:txBody>
            <a:bodyPr wrap="none" anchor="ctr"/>
            <a:lstStyle/>
            <a:p>
              <a:endParaRPr lang="en-US"/>
            </a:p>
          </p:txBody>
        </p:sp>
        <p:sp>
          <p:nvSpPr>
            <p:cNvPr id="913432" name="Line 24"/>
            <p:cNvSpPr>
              <a:spLocks noChangeShapeType="1"/>
            </p:cNvSpPr>
            <p:nvPr/>
          </p:nvSpPr>
          <p:spPr bwMode="gray">
            <a:xfrm flipV="1">
              <a:off x="606" y="1472"/>
              <a:ext cx="421" cy="11"/>
            </a:xfrm>
            <a:prstGeom prst="line">
              <a:avLst/>
            </a:prstGeom>
            <a:noFill/>
            <a:ln w="12700">
              <a:solidFill>
                <a:schemeClr val="tx1"/>
              </a:solidFill>
              <a:prstDash val="dash"/>
              <a:round/>
              <a:headEnd/>
              <a:tailEnd/>
            </a:ln>
            <a:effectLst/>
          </p:spPr>
          <p:txBody>
            <a:bodyPr wrap="none" anchor="ctr"/>
            <a:lstStyle/>
            <a:p>
              <a:endParaRPr lang="en-US"/>
            </a:p>
          </p:txBody>
        </p:sp>
        <p:sp>
          <p:nvSpPr>
            <p:cNvPr id="913433" name="Rectangle 25"/>
            <p:cNvSpPr>
              <a:spLocks noChangeArrowheads="1"/>
            </p:cNvSpPr>
            <p:nvPr/>
          </p:nvSpPr>
          <p:spPr bwMode="gray">
            <a:xfrm>
              <a:off x="488" y="1485"/>
              <a:ext cx="1130" cy="272"/>
            </a:xfrm>
            <a:prstGeom prst="rect">
              <a:avLst/>
            </a:prstGeom>
            <a:noFill/>
            <a:ln w="12700">
              <a:noFill/>
              <a:miter lim="800000"/>
              <a:headEnd/>
              <a:tailEnd/>
            </a:ln>
            <a:effectLst/>
          </p:spPr>
          <p:txBody>
            <a:bodyPr wrap="none" lIns="101600" tIns="50800" rIns="101600" bIns="50800">
              <a:spAutoFit/>
            </a:bodyPr>
            <a:lstStyle/>
            <a:p>
              <a:pPr defTabSz="1106488" eaLnBrk="0" hangingPunct="0">
                <a:spcBef>
                  <a:spcPct val="0"/>
                </a:spcBef>
              </a:pPr>
              <a:r>
                <a:rPr lang="en-US" sz="1500" b="1" dirty="0">
                  <a:cs typeface="Times New Roman (Arabic)" charset="-78"/>
                </a:rPr>
                <a:t>Liabilities</a:t>
              </a:r>
            </a:p>
          </p:txBody>
        </p:sp>
        <p:sp>
          <p:nvSpPr>
            <p:cNvPr id="913434" name="Line 26"/>
            <p:cNvSpPr>
              <a:spLocks noChangeShapeType="1"/>
            </p:cNvSpPr>
            <p:nvPr/>
          </p:nvSpPr>
          <p:spPr bwMode="gray">
            <a:xfrm>
              <a:off x="588" y="1710"/>
              <a:ext cx="645" cy="0"/>
            </a:xfrm>
            <a:prstGeom prst="line">
              <a:avLst/>
            </a:prstGeom>
            <a:noFill/>
            <a:ln w="12700">
              <a:solidFill>
                <a:schemeClr val="tx1"/>
              </a:solidFill>
              <a:prstDash val="dash"/>
              <a:round/>
              <a:headEnd/>
              <a:tailEnd/>
            </a:ln>
            <a:effectLst/>
          </p:spPr>
          <p:txBody>
            <a:bodyPr wrap="none" anchor="ctr"/>
            <a:lstStyle/>
            <a:p>
              <a:endParaRPr lang="en-US"/>
            </a:p>
          </p:txBody>
        </p:sp>
        <p:sp>
          <p:nvSpPr>
            <p:cNvPr id="913435" name="Line 27"/>
            <p:cNvSpPr>
              <a:spLocks noChangeShapeType="1"/>
            </p:cNvSpPr>
            <p:nvPr/>
          </p:nvSpPr>
          <p:spPr bwMode="gray">
            <a:xfrm flipV="1">
              <a:off x="584" y="1764"/>
              <a:ext cx="421" cy="12"/>
            </a:xfrm>
            <a:prstGeom prst="line">
              <a:avLst/>
            </a:prstGeom>
            <a:noFill/>
            <a:ln w="12700">
              <a:solidFill>
                <a:schemeClr val="tx1"/>
              </a:solidFill>
              <a:prstDash val="dash"/>
              <a:round/>
              <a:headEnd/>
              <a:tailEnd/>
            </a:ln>
            <a:effectLst/>
          </p:spPr>
          <p:txBody>
            <a:bodyPr wrap="none" anchor="ctr"/>
            <a:lstStyle/>
            <a:p>
              <a:endParaRPr lang="en-US"/>
            </a:p>
          </p:txBody>
        </p:sp>
        <p:sp>
          <p:nvSpPr>
            <p:cNvPr id="913436" name="Line 28"/>
            <p:cNvSpPr>
              <a:spLocks noChangeShapeType="1"/>
            </p:cNvSpPr>
            <p:nvPr/>
          </p:nvSpPr>
          <p:spPr bwMode="gray">
            <a:xfrm>
              <a:off x="576" y="1838"/>
              <a:ext cx="645" cy="0"/>
            </a:xfrm>
            <a:prstGeom prst="line">
              <a:avLst/>
            </a:prstGeom>
            <a:noFill/>
            <a:ln w="12700">
              <a:solidFill>
                <a:schemeClr val="tx1"/>
              </a:solidFill>
              <a:prstDash val="dash"/>
              <a:round/>
              <a:headEnd/>
              <a:tailEnd/>
            </a:ln>
            <a:effectLst/>
          </p:spPr>
          <p:txBody>
            <a:bodyPr wrap="none" anchor="ctr"/>
            <a:lstStyle/>
            <a:p>
              <a:endParaRPr lang="en-US"/>
            </a:p>
          </p:txBody>
        </p:sp>
        <p:sp>
          <p:nvSpPr>
            <p:cNvPr id="913437" name="Line 29"/>
            <p:cNvSpPr>
              <a:spLocks noChangeShapeType="1"/>
            </p:cNvSpPr>
            <p:nvPr/>
          </p:nvSpPr>
          <p:spPr bwMode="gray">
            <a:xfrm flipV="1">
              <a:off x="580" y="1885"/>
              <a:ext cx="421" cy="12"/>
            </a:xfrm>
            <a:prstGeom prst="line">
              <a:avLst/>
            </a:prstGeom>
            <a:noFill/>
            <a:ln w="12700">
              <a:solidFill>
                <a:schemeClr val="tx1"/>
              </a:solidFill>
              <a:prstDash val="dash"/>
              <a:round/>
              <a:headEnd/>
              <a:tailEnd/>
            </a:ln>
            <a:effectLst/>
          </p:spPr>
          <p:txBody>
            <a:bodyPr wrap="none" anchor="ctr"/>
            <a:lstStyle/>
            <a:p>
              <a:endParaRPr lang="en-US"/>
            </a:p>
          </p:txBody>
        </p:sp>
        <p:sp>
          <p:nvSpPr>
            <p:cNvPr id="913438" name="Rectangle 30"/>
            <p:cNvSpPr>
              <a:spLocks noChangeArrowheads="1"/>
            </p:cNvSpPr>
            <p:nvPr/>
          </p:nvSpPr>
          <p:spPr bwMode="gray">
            <a:xfrm>
              <a:off x="502" y="1925"/>
              <a:ext cx="1546" cy="272"/>
            </a:xfrm>
            <a:prstGeom prst="rect">
              <a:avLst/>
            </a:prstGeom>
            <a:noFill/>
            <a:ln w="12700">
              <a:noFill/>
              <a:miter lim="800000"/>
              <a:headEnd/>
              <a:tailEnd/>
            </a:ln>
            <a:effectLst/>
          </p:spPr>
          <p:txBody>
            <a:bodyPr wrap="none" lIns="101600" tIns="50800" rIns="101600" bIns="50800">
              <a:spAutoFit/>
            </a:bodyPr>
            <a:lstStyle/>
            <a:p>
              <a:pPr defTabSz="1106488" eaLnBrk="0" hangingPunct="0">
                <a:spcBef>
                  <a:spcPct val="0"/>
                </a:spcBef>
              </a:pPr>
              <a:r>
                <a:rPr lang="en-US" sz="1500" b="1" dirty="0">
                  <a:cs typeface="Times New Roman (Arabic)" charset="-78"/>
                </a:rPr>
                <a:t>Shared equity</a:t>
              </a:r>
            </a:p>
          </p:txBody>
        </p:sp>
        <p:sp>
          <p:nvSpPr>
            <p:cNvPr id="913439" name="Line 31"/>
            <p:cNvSpPr>
              <a:spLocks noChangeShapeType="1"/>
            </p:cNvSpPr>
            <p:nvPr/>
          </p:nvSpPr>
          <p:spPr bwMode="gray">
            <a:xfrm>
              <a:off x="604" y="2150"/>
              <a:ext cx="644" cy="0"/>
            </a:xfrm>
            <a:prstGeom prst="line">
              <a:avLst/>
            </a:prstGeom>
            <a:noFill/>
            <a:ln w="12700">
              <a:solidFill>
                <a:schemeClr val="tx1"/>
              </a:solidFill>
              <a:prstDash val="dash"/>
              <a:round/>
              <a:headEnd/>
              <a:tailEnd/>
            </a:ln>
            <a:effectLst/>
          </p:spPr>
          <p:txBody>
            <a:bodyPr wrap="none" anchor="ctr"/>
            <a:lstStyle/>
            <a:p>
              <a:endParaRPr lang="en-US"/>
            </a:p>
          </p:txBody>
        </p:sp>
        <p:sp>
          <p:nvSpPr>
            <p:cNvPr id="913440" name="Line 32"/>
            <p:cNvSpPr>
              <a:spLocks noChangeShapeType="1"/>
            </p:cNvSpPr>
            <p:nvPr/>
          </p:nvSpPr>
          <p:spPr bwMode="gray">
            <a:xfrm>
              <a:off x="599" y="2212"/>
              <a:ext cx="411" cy="1"/>
            </a:xfrm>
            <a:prstGeom prst="line">
              <a:avLst/>
            </a:prstGeom>
            <a:noFill/>
            <a:ln w="12700">
              <a:solidFill>
                <a:schemeClr val="tx1"/>
              </a:solidFill>
              <a:prstDash val="dash"/>
              <a:round/>
              <a:headEnd/>
              <a:tailEnd/>
            </a:ln>
            <a:effectLst/>
          </p:spPr>
          <p:txBody>
            <a:bodyPr wrap="none" anchor="ctr"/>
            <a:lstStyle/>
            <a:p>
              <a:endParaRPr lang="en-US"/>
            </a:p>
          </p:txBody>
        </p:sp>
        <p:sp>
          <p:nvSpPr>
            <p:cNvPr id="913441" name="Line 33"/>
            <p:cNvSpPr>
              <a:spLocks noChangeShapeType="1"/>
            </p:cNvSpPr>
            <p:nvPr/>
          </p:nvSpPr>
          <p:spPr bwMode="gray">
            <a:xfrm>
              <a:off x="592" y="2278"/>
              <a:ext cx="418" cy="1"/>
            </a:xfrm>
            <a:prstGeom prst="line">
              <a:avLst/>
            </a:prstGeom>
            <a:noFill/>
            <a:ln w="12700">
              <a:solidFill>
                <a:schemeClr val="tx1"/>
              </a:solidFill>
              <a:prstDash val="dash"/>
              <a:round/>
              <a:headEnd/>
              <a:tailEnd/>
            </a:ln>
            <a:effectLst/>
          </p:spPr>
          <p:txBody>
            <a:bodyPr wrap="none" anchor="ctr"/>
            <a:lstStyle/>
            <a:p>
              <a:endParaRPr lang="en-US"/>
            </a:p>
          </p:txBody>
        </p:sp>
      </p:grpSp>
      <p:sp>
        <p:nvSpPr>
          <p:cNvPr id="913442" name="AutoShape 34"/>
          <p:cNvSpPr>
            <a:spLocks noChangeArrowheads="1"/>
          </p:cNvSpPr>
          <p:nvPr/>
        </p:nvSpPr>
        <p:spPr bwMode="auto">
          <a:xfrm>
            <a:off x="5638800" y="1828800"/>
            <a:ext cx="685800" cy="228600"/>
          </a:xfrm>
          <a:prstGeom prst="lef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endParaRPr lang="en-US"/>
          </a:p>
        </p:txBody>
      </p:sp>
      <p:sp>
        <p:nvSpPr>
          <p:cNvPr id="913443" name="AutoShape 35"/>
          <p:cNvSpPr>
            <a:spLocks noChangeArrowheads="1"/>
          </p:cNvSpPr>
          <p:nvPr/>
        </p:nvSpPr>
        <p:spPr bwMode="auto">
          <a:xfrm>
            <a:off x="5638800" y="3352800"/>
            <a:ext cx="685800" cy="228600"/>
          </a:xfrm>
          <a:prstGeom prst="lef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endParaRPr lang="en-US"/>
          </a:p>
        </p:txBody>
      </p:sp>
      <p:sp>
        <p:nvSpPr>
          <p:cNvPr id="913444" name="AutoShape 36"/>
          <p:cNvSpPr>
            <a:spLocks noChangeArrowheads="1"/>
          </p:cNvSpPr>
          <p:nvPr/>
        </p:nvSpPr>
        <p:spPr bwMode="auto">
          <a:xfrm>
            <a:off x="5715000" y="4876800"/>
            <a:ext cx="685800" cy="228600"/>
          </a:xfrm>
          <a:prstGeom prst="leftArrow">
            <a:avLst>
              <a:gd name="adj1" fmla="val 50000"/>
              <a:gd name="adj2" fmla="val 75000"/>
            </a:avLst>
          </a:prstGeom>
          <a:solidFill>
            <a:schemeClr val="accent1"/>
          </a:solidFill>
          <a:ln w="9525">
            <a:solidFill>
              <a:schemeClr val="tx1"/>
            </a:solidFill>
            <a:miter lim="800000"/>
            <a:headEnd/>
            <a:tailEnd/>
          </a:ln>
          <a:effectLst/>
        </p:spPr>
        <p:txBody>
          <a:bodyPr wrap="none" anchor="ctr"/>
          <a:lstStyle/>
          <a:p>
            <a:endParaRPr lang="en-US"/>
          </a:p>
        </p:txBody>
      </p:sp>
      <p:sp>
        <p:nvSpPr>
          <p:cNvPr id="37" name="Rectangle 4"/>
          <p:cNvSpPr>
            <a:spLocks noChangeArrowheads="1"/>
          </p:cNvSpPr>
          <p:nvPr/>
        </p:nvSpPr>
        <p:spPr bwMode="auto">
          <a:xfrm>
            <a:off x="6528048" y="2708920"/>
            <a:ext cx="4104456" cy="1368152"/>
          </a:xfrm>
          <a:prstGeom prst="rect">
            <a:avLst/>
          </a:prstGeom>
          <a:noFill/>
          <a:ln w="9525">
            <a:noFill/>
            <a:miter lim="800000"/>
            <a:headEnd/>
            <a:tailEnd/>
          </a:ln>
          <a:effectLst/>
        </p:spPr>
        <p:txBody>
          <a:bodyPr/>
          <a:lstStyle/>
          <a:p>
            <a:pPr marL="342900" indent="-342900">
              <a:spcBef>
                <a:spcPct val="20000"/>
              </a:spcBef>
              <a:buClr>
                <a:srgbClr val="0066CC"/>
              </a:buClr>
              <a:buSzPct val="80000"/>
            </a:pPr>
            <a:r>
              <a:rPr lang="en-US" dirty="0" smtClean="0">
                <a:cs typeface="Arial" charset="0"/>
              </a:rPr>
              <a:t>Document </a:t>
            </a:r>
            <a:r>
              <a:rPr lang="en-US" dirty="0">
                <a:cs typeface="Arial" charset="0"/>
              </a:rPr>
              <a:t>corrected by </a:t>
            </a:r>
            <a:r>
              <a:rPr lang="en-US" dirty="0" smtClean="0">
                <a:cs typeface="Arial" charset="0"/>
              </a:rPr>
              <a:t>Reversal</a:t>
            </a:r>
            <a:r>
              <a:rPr lang="en-US" dirty="0">
                <a:cs typeface="Arial" charset="0"/>
              </a:rPr>
              <a:t>:</a:t>
            </a:r>
          </a:p>
          <a:p>
            <a:pPr marL="571500" lvl="1" indent="-285750">
              <a:spcBef>
                <a:spcPct val="20000"/>
              </a:spcBef>
              <a:buClr>
                <a:srgbClr val="0066CC"/>
              </a:buClr>
              <a:buSzPct val="80000"/>
              <a:buFont typeface="Wingdings" panose="05000000000000000000" pitchFamily="2" charset="2"/>
              <a:buChar char="§"/>
            </a:pPr>
            <a:r>
              <a:rPr lang="en-US" sz="1600" dirty="0">
                <a:cs typeface="Arial" charset="0"/>
              </a:rPr>
              <a:t>Reverse with a standard reversal posting</a:t>
            </a:r>
          </a:p>
          <a:p>
            <a:pPr marL="571500" lvl="1" indent="-285750">
              <a:spcBef>
                <a:spcPct val="20000"/>
              </a:spcBef>
              <a:buClr>
                <a:srgbClr val="0066CC"/>
              </a:buClr>
              <a:buSzPct val="80000"/>
              <a:buFont typeface="Wingdings" panose="05000000000000000000" pitchFamily="2" charset="2"/>
              <a:buChar char="§"/>
            </a:pPr>
            <a:r>
              <a:rPr lang="en-US" sz="1600" dirty="0">
                <a:cs typeface="Arial" charset="0"/>
              </a:rPr>
              <a:t>Reverse with a negative </a:t>
            </a:r>
            <a:r>
              <a:rPr lang="en-US" sz="1600" dirty="0" smtClean="0">
                <a:cs typeface="Arial" charset="0"/>
              </a:rPr>
              <a:t>posting</a:t>
            </a:r>
            <a:endParaRPr lang="en-US" sz="1600" dirty="0">
              <a:cs typeface="Arial" charset="0"/>
            </a:endParaRPr>
          </a:p>
        </p:txBody>
      </p:sp>
      <p:sp>
        <p:nvSpPr>
          <p:cNvPr id="38" name="Rectangle 4"/>
          <p:cNvSpPr>
            <a:spLocks noChangeArrowheads="1"/>
          </p:cNvSpPr>
          <p:nvPr/>
        </p:nvSpPr>
        <p:spPr bwMode="auto">
          <a:xfrm>
            <a:off x="6527800" y="4797152"/>
            <a:ext cx="3384624" cy="432048"/>
          </a:xfrm>
          <a:prstGeom prst="rect">
            <a:avLst/>
          </a:prstGeom>
          <a:noFill/>
          <a:ln w="9525">
            <a:noFill/>
            <a:miter lim="800000"/>
            <a:headEnd/>
            <a:tailEnd/>
          </a:ln>
          <a:effectLst/>
        </p:spPr>
        <p:txBody>
          <a:bodyPr/>
          <a:lstStyle/>
          <a:p>
            <a:pPr lvl="1" indent="-457200">
              <a:spcBef>
                <a:spcPct val="20000"/>
              </a:spcBef>
              <a:buClr>
                <a:srgbClr val="0066CC"/>
              </a:buClr>
              <a:buSzPct val="80000"/>
            </a:pPr>
            <a:r>
              <a:rPr lang="en-US" sz="1600" dirty="0" smtClean="0">
                <a:cs typeface="Arial" charset="0"/>
              </a:rPr>
              <a:t>Document </a:t>
            </a:r>
            <a:r>
              <a:rPr lang="en-US" sz="1600" dirty="0">
                <a:cs typeface="Arial" charset="0"/>
              </a:rPr>
              <a:t>re-entered </a:t>
            </a:r>
            <a:r>
              <a:rPr lang="en-US" sz="1600" dirty="0" smtClean="0">
                <a:cs typeface="Arial" charset="0"/>
              </a:rPr>
              <a:t>correctly</a:t>
            </a:r>
            <a:endParaRPr lang="en-US" sz="1600" dirty="0">
              <a:cs typeface="Arial" charset="0"/>
            </a:endParaRPr>
          </a:p>
        </p:txBody>
      </p:sp>
    </p:spTree>
    <p:extLst>
      <p:ext uri="{BB962C8B-B14F-4D97-AF65-F5344CB8AC3E}">
        <p14:creationId xmlns:p14="http://schemas.microsoft.com/office/powerpoint/2010/main" val="2249795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dirty="0"/>
              <a:t>Mass Reversal of Documents</a:t>
            </a:r>
          </a:p>
        </p:txBody>
      </p:sp>
      <p:grpSp>
        <p:nvGrpSpPr>
          <p:cNvPr id="3" name="Group 2"/>
          <p:cNvGrpSpPr/>
          <p:nvPr/>
        </p:nvGrpSpPr>
        <p:grpSpPr>
          <a:xfrm>
            <a:off x="1343472" y="1447800"/>
            <a:ext cx="9581256" cy="4202114"/>
            <a:chOff x="1343472" y="1447800"/>
            <a:chExt cx="9581256" cy="4202114"/>
          </a:xfrm>
        </p:grpSpPr>
        <p:sp>
          <p:nvSpPr>
            <p:cNvPr id="915471" name="Rectangle 15"/>
            <p:cNvSpPr>
              <a:spLocks noChangeArrowheads="1"/>
            </p:cNvSpPr>
            <p:nvPr/>
          </p:nvSpPr>
          <p:spPr bwMode="auto">
            <a:xfrm>
              <a:off x="2133600" y="4953001"/>
              <a:ext cx="8077200" cy="696913"/>
            </a:xfrm>
            <a:prstGeom prst="rect">
              <a:avLst/>
            </a:prstGeom>
            <a:noFill/>
            <a:ln w="9525">
              <a:noFill/>
              <a:miter lim="800000"/>
              <a:headEnd/>
              <a:tailEnd/>
            </a:ln>
            <a:effectLst/>
          </p:spPr>
          <p:txBody>
            <a:bodyPr lIns="92075" tIns="46038" rIns="92075" bIns="46038">
              <a:spAutoFit/>
            </a:bodyPr>
            <a:lstStyle/>
            <a:p>
              <a:pPr marL="342900" indent="-342900">
                <a:spcBef>
                  <a:spcPct val="20000"/>
                </a:spcBef>
                <a:buClr>
                  <a:srgbClr val="0066CC"/>
                </a:buClr>
                <a:buSzPct val="80000"/>
                <a:buFont typeface="Wingdings" panose="05000000000000000000" pitchFamily="2" charset="2"/>
                <a:buChar char="§"/>
              </a:pPr>
              <a:r>
                <a:rPr lang="en-GB" dirty="0">
                  <a:latin typeface="+mj-lt"/>
                  <a:cs typeface="Arial" charset="0"/>
                </a:rPr>
                <a:t>Many documents may be reversed at the same time,</a:t>
              </a:r>
            </a:p>
            <a:p>
              <a:pPr marL="342900" indent="-342900">
                <a:spcBef>
                  <a:spcPct val="20000"/>
                </a:spcBef>
                <a:buClr>
                  <a:srgbClr val="0066CC"/>
                </a:buClr>
                <a:buSzPct val="80000"/>
                <a:buFont typeface="Wingdings" panose="05000000000000000000" pitchFamily="2" charset="2"/>
                <a:buChar char="§"/>
              </a:pPr>
              <a:r>
                <a:rPr lang="en-GB" dirty="0">
                  <a:latin typeface="+mj-lt"/>
                  <a:cs typeface="Arial" charset="0"/>
                </a:rPr>
                <a:t>Process may be scheduled to be performed in the background.</a:t>
              </a:r>
            </a:p>
          </p:txBody>
        </p:sp>
        <p:grpSp>
          <p:nvGrpSpPr>
            <p:cNvPr id="2" name="Group 1"/>
            <p:cNvGrpSpPr/>
            <p:nvPr/>
          </p:nvGrpSpPr>
          <p:grpSpPr>
            <a:xfrm>
              <a:off x="1343472" y="1447800"/>
              <a:ext cx="9581256" cy="3352800"/>
              <a:chOff x="2362200" y="1447800"/>
              <a:chExt cx="7543800" cy="3352800"/>
            </a:xfrm>
          </p:grpSpPr>
          <p:pic>
            <p:nvPicPr>
              <p:cNvPr id="915459" name="Picture 3"/>
              <p:cNvPicPr>
                <a:picLocks noChangeAspect="1" noChangeArrowheads="1"/>
              </p:cNvPicPr>
              <p:nvPr/>
            </p:nvPicPr>
            <p:blipFill>
              <a:blip r:embed="rId2" cstate="print"/>
              <a:srcRect/>
              <a:stretch>
                <a:fillRect/>
              </a:stretch>
            </p:blipFill>
            <p:spPr bwMode="auto">
              <a:xfrm>
                <a:off x="2667000" y="1447800"/>
                <a:ext cx="1276350" cy="1371600"/>
              </a:xfrm>
              <a:prstGeom prst="rect">
                <a:avLst/>
              </a:prstGeom>
              <a:noFill/>
              <a:ln w="38100">
                <a:noFill/>
                <a:miter lim="800000"/>
                <a:headEnd/>
                <a:tailEnd/>
              </a:ln>
              <a:effectLst/>
            </p:spPr>
          </p:pic>
          <p:pic>
            <p:nvPicPr>
              <p:cNvPr id="915460" name="Picture 4"/>
              <p:cNvPicPr>
                <a:picLocks noChangeAspect="1" noChangeArrowheads="1"/>
              </p:cNvPicPr>
              <p:nvPr/>
            </p:nvPicPr>
            <p:blipFill>
              <a:blip r:embed="rId2" cstate="print"/>
              <a:srcRect/>
              <a:stretch>
                <a:fillRect/>
              </a:stretch>
            </p:blipFill>
            <p:spPr bwMode="auto">
              <a:xfrm>
                <a:off x="4495800" y="1447800"/>
                <a:ext cx="1276350" cy="1371600"/>
              </a:xfrm>
              <a:prstGeom prst="rect">
                <a:avLst/>
              </a:prstGeom>
              <a:noFill/>
              <a:ln w="38100">
                <a:noFill/>
                <a:miter lim="800000"/>
                <a:headEnd/>
                <a:tailEnd/>
              </a:ln>
              <a:effectLst/>
            </p:spPr>
          </p:pic>
          <p:pic>
            <p:nvPicPr>
              <p:cNvPr id="915461" name="Picture 5"/>
              <p:cNvPicPr>
                <a:picLocks noChangeAspect="1" noChangeArrowheads="1"/>
              </p:cNvPicPr>
              <p:nvPr/>
            </p:nvPicPr>
            <p:blipFill>
              <a:blip r:embed="rId2" cstate="print"/>
              <a:srcRect/>
              <a:stretch>
                <a:fillRect/>
              </a:stretch>
            </p:blipFill>
            <p:spPr bwMode="auto">
              <a:xfrm>
                <a:off x="6343650" y="1447800"/>
                <a:ext cx="1276350" cy="1371600"/>
              </a:xfrm>
              <a:prstGeom prst="rect">
                <a:avLst/>
              </a:prstGeom>
              <a:noFill/>
              <a:ln w="38100">
                <a:noFill/>
                <a:miter lim="800000"/>
                <a:headEnd/>
                <a:tailEnd/>
              </a:ln>
              <a:effectLst/>
            </p:spPr>
          </p:pic>
          <p:pic>
            <p:nvPicPr>
              <p:cNvPr id="915462" name="Picture 6"/>
              <p:cNvPicPr>
                <a:picLocks noChangeAspect="1" noChangeArrowheads="1"/>
              </p:cNvPicPr>
              <p:nvPr/>
            </p:nvPicPr>
            <p:blipFill>
              <a:blip r:embed="rId2" cstate="print"/>
              <a:srcRect/>
              <a:stretch>
                <a:fillRect/>
              </a:stretch>
            </p:blipFill>
            <p:spPr bwMode="auto">
              <a:xfrm>
                <a:off x="8324850" y="1447800"/>
                <a:ext cx="1276350" cy="1371600"/>
              </a:xfrm>
              <a:prstGeom prst="rect">
                <a:avLst/>
              </a:prstGeom>
              <a:noFill/>
              <a:ln w="38100">
                <a:noFill/>
                <a:miter lim="800000"/>
                <a:headEnd/>
                <a:tailEnd/>
              </a:ln>
              <a:effectLst/>
            </p:spPr>
          </p:pic>
          <p:sp>
            <p:nvSpPr>
              <p:cNvPr id="915463" name="AutoShape 7"/>
              <p:cNvSpPr>
                <a:spLocks noChangeArrowheads="1"/>
              </p:cNvSpPr>
              <p:nvPr/>
            </p:nvSpPr>
            <p:spPr bwMode="auto">
              <a:xfrm rot="-2959100">
                <a:off x="3276600" y="1219200"/>
                <a:ext cx="152400" cy="1828800"/>
              </a:xfrm>
              <a:prstGeom prst="flowChartTerminator">
                <a:avLst/>
              </a:prstGeom>
              <a:solidFill>
                <a:srgbClr val="FF0000"/>
              </a:solidFill>
              <a:ln w="38100">
                <a:noFill/>
                <a:miter lim="800000"/>
                <a:headEnd/>
                <a:tailEnd/>
              </a:ln>
              <a:effectLst/>
            </p:spPr>
            <p:txBody>
              <a:bodyPr wrap="none" anchor="ctr"/>
              <a:lstStyle/>
              <a:p>
                <a:pPr algn="ctr"/>
                <a:endParaRPr lang="en-US">
                  <a:latin typeface="+mj-lt"/>
                </a:endParaRPr>
              </a:p>
            </p:txBody>
          </p:sp>
          <p:sp>
            <p:nvSpPr>
              <p:cNvPr id="915464" name="AutoShape 8"/>
              <p:cNvSpPr>
                <a:spLocks noChangeArrowheads="1"/>
              </p:cNvSpPr>
              <p:nvPr/>
            </p:nvSpPr>
            <p:spPr bwMode="auto">
              <a:xfrm rot="-7763768">
                <a:off x="3200400" y="1219200"/>
                <a:ext cx="152400" cy="1828800"/>
              </a:xfrm>
              <a:prstGeom prst="flowChartTerminator">
                <a:avLst/>
              </a:prstGeom>
              <a:solidFill>
                <a:srgbClr val="FF0000"/>
              </a:solidFill>
              <a:ln w="38100">
                <a:noFill/>
                <a:miter lim="800000"/>
                <a:headEnd/>
                <a:tailEnd/>
              </a:ln>
              <a:effectLst/>
            </p:spPr>
            <p:txBody>
              <a:bodyPr wrap="none" anchor="ctr"/>
              <a:lstStyle/>
              <a:p>
                <a:pPr algn="ctr"/>
                <a:endParaRPr lang="en-US">
                  <a:latin typeface="+mj-lt"/>
                </a:endParaRPr>
              </a:p>
            </p:txBody>
          </p:sp>
          <p:sp>
            <p:nvSpPr>
              <p:cNvPr id="915465" name="AutoShape 9"/>
              <p:cNvSpPr>
                <a:spLocks noChangeArrowheads="1"/>
              </p:cNvSpPr>
              <p:nvPr/>
            </p:nvSpPr>
            <p:spPr bwMode="auto">
              <a:xfrm rot="-2959100">
                <a:off x="5105400" y="1143000"/>
                <a:ext cx="152400" cy="1828800"/>
              </a:xfrm>
              <a:prstGeom prst="flowChartTerminator">
                <a:avLst/>
              </a:prstGeom>
              <a:solidFill>
                <a:srgbClr val="FF0000"/>
              </a:solidFill>
              <a:ln w="38100">
                <a:noFill/>
                <a:miter lim="800000"/>
                <a:headEnd/>
                <a:tailEnd/>
              </a:ln>
              <a:effectLst/>
            </p:spPr>
            <p:txBody>
              <a:bodyPr wrap="none" anchor="ctr"/>
              <a:lstStyle/>
              <a:p>
                <a:pPr algn="ctr"/>
                <a:endParaRPr lang="en-US">
                  <a:latin typeface="+mj-lt"/>
                </a:endParaRPr>
              </a:p>
            </p:txBody>
          </p:sp>
          <p:sp>
            <p:nvSpPr>
              <p:cNvPr id="915466" name="AutoShape 10"/>
              <p:cNvSpPr>
                <a:spLocks noChangeArrowheads="1"/>
              </p:cNvSpPr>
              <p:nvPr/>
            </p:nvSpPr>
            <p:spPr bwMode="auto">
              <a:xfrm rot="-7763768">
                <a:off x="5029200" y="1143000"/>
                <a:ext cx="152400" cy="1828800"/>
              </a:xfrm>
              <a:prstGeom prst="flowChartTerminator">
                <a:avLst/>
              </a:prstGeom>
              <a:solidFill>
                <a:srgbClr val="FF0000"/>
              </a:solidFill>
              <a:ln w="38100">
                <a:noFill/>
                <a:miter lim="800000"/>
                <a:headEnd/>
                <a:tailEnd/>
              </a:ln>
              <a:effectLst/>
            </p:spPr>
            <p:txBody>
              <a:bodyPr wrap="none" anchor="ctr"/>
              <a:lstStyle/>
              <a:p>
                <a:pPr algn="ctr"/>
                <a:endParaRPr lang="en-US">
                  <a:latin typeface="+mj-lt"/>
                </a:endParaRPr>
              </a:p>
            </p:txBody>
          </p:sp>
          <p:sp>
            <p:nvSpPr>
              <p:cNvPr id="915467" name="AutoShape 11"/>
              <p:cNvSpPr>
                <a:spLocks noChangeArrowheads="1"/>
              </p:cNvSpPr>
              <p:nvPr/>
            </p:nvSpPr>
            <p:spPr bwMode="auto">
              <a:xfrm rot="-2959100">
                <a:off x="6934200" y="1219200"/>
                <a:ext cx="152400" cy="1828800"/>
              </a:xfrm>
              <a:prstGeom prst="flowChartTerminator">
                <a:avLst/>
              </a:prstGeom>
              <a:solidFill>
                <a:srgbClr val="FF0000"/>
              </a:solidFill>
              <a:ln w="38100">
                <a:noFill/>
                <a:miter lim="800000"/>
                <a:headEnd/>
                <a:tailEnd/>
              </a:ln>
              <a:effectLst/>
            </p:spPr>
            <p:txBody>
              <a:bodyPr wrap="none" anchor="ctr"/>
              <a:lstStyle/>
              <a:p>
                <a:pPr algn="ctr"/>
                <a:endParaRPr lang="en-US">
                  <a:latin typeface="+mj-lt"/>
                </a:endParaRPr>
              </a:p>
            </p:txBody>
          </p:sp>
          <p:sp>
            <p:nvSpPr>
              <p:cNvPr id="915468" name="AutoShape 12"/>
              <p:cNvSpPr>
                <a:spLocks noChangeArrowheads="1"/>
              </p:cNvSpPr>
              <p:nvPr/>
            </p:nvSpPr>
            <p:spPr bwMode="auto">
              <a:xfrm rot="-7763768">
                <a:off x="6858000" y="1219200"/>
                <a:ext cx="152400" cy="1828800"/>
              </a:xfrm>
              <a:prstGeom prst="flowChartTerminator">
                <a:avLst/>
              </a:prstGeom>
              <a:solidFill>
                <a:srgbClr val="FF0000"/>
              </a:solidFill>
              <a:ln w="38100">
                <a:noFill/>
                <a:miter lim="800000"/>
                <a:headEnd/>
                <a:tailEnd/>
              </a:ln>
              <a:effectLst/>
            </p:spPr>
            <p:txBody>
              <a:bodyPr wrap="none" anchor="ctr"/>
              <a:lstStyle/>
              <a:p>
                <a:pPr algn="ctr"/>
                <a:endParaRPr lang="en-US">
                  <a:latin typeface="+mj-lt"/>
                </a:endParaRPr>
              </a:p>
            </p:txBody>
          </p:sp>
          <p:sp>
            <p:nvSpPr>
              <p:cNvPr id="915469" name="AutoShape 13"/>
              <p:cNvSpPr>
                <a:spLocks noChangeArrowheads="1"/>
              </p:cNvSpPr>
              <p:nvPr/>
            </p:nvSpPr>
            <p:spPr bwMode="auto">
              <a:xfrm rot="-2959100">
                <a:off x="8915400" y="1219200"/>
                <a:ext cx="152400" cy="1828800"/>
              </a:xfrm>
              <a:prstGeom prst="flowChartTerminator">
                <a:avLst/>
              </a:prstGeom>
              <a:solidFill>
                <a:srgbClr val="FF0000"/>
              </a:solidFill>
              <a:ln w="38100">
                <a:noFill/>
                <a:miter lim="800000"/>
                <a:headEnd/>
                <a:tailEnd/>
              </a:ln>
              <a:effectLst/>
            </p:spPr>
            <p:txBody>
              <a:bodyPr wrap="none" anchor="ctr"/>
              <a:lstStyle/>
              <a:p>
                <a:pPr algn="ctr"/>
                <a:endParaRPr lang="en-US">
                  <a:latin typeface="+mj-lt"/>
                </a:endParaRPr>
              </a:p>
            </p:txBody>
          </p:sp>
          <p:sp>
            <p:nvSpPr>
              <p:cNvPr id="915470" name="AutoShape 14"/>
              <p:cNvSpPr>
                <a:spLocks noChangeArrowheads="1"/>
              </p:cNvSpPr>
              <p:nvPr/>
            </p:nvSpPr>
            <p:spPr bwMode="auto">
              <a:xfrm rot="-7763768">
                <a:off x="8839200" y="1219200"/>
                <a:ext cx="152400" cy="1828800"/>
              </a:xfrm>
              <a:prstGeom prst="flowChartTerminator">
                <a:avLst/>
              </a:prstGeom>
              <a:solidFill>
                <a:srgbClr val="FF0000"/>
              </a:solidFill>
              <a:ln w="38100">
                <a:noFill/>
                <a:miter lim="800000"/>
                <a:headEnd/>
                <a:tailEnd/>
              </a:ln>
              <a:effectLst/>
            </p:spPr>
            <p:txBody>
              <a:bodyPr wrap="none" anchor="ctr"/>
              <a:lstStyle/>
              <a:p>
                <a:pPr algn="ctr"/>
                <a:endParaRPr lang="en-US">
                  <a:latin typeface="+mj-lt"/>
                </a:endParaRPr>
              </a:p>
            </p:txBody>
          </p:sp>
          <p:sp>
            <p:nvSpPr>
              <p:cNvPr id="915472" name="AutoShape 16"/>
              <p:cNvSpPr>
                <a:spLocks noChangeArrowheads="1"/>
              </p:cNvSpPr>
              <p:nvPr/>
            </p:nvSpPr>
            <p:spPr bwMode="auto">
              <a:xfrm>
                <a:off x="5105401" y="3352800"/>
                <a:ext cx="1933575" cy="1447800"/>
              </a:xfrm>
              <a:prstGeom prst="can">
                <a:avLst>
                  <a:gd name="adj" fmla="val 15625"/>
                </a:avLst>
              </a:prstGeom>
              <a:gradFill rotWithShape="0">
                <a:gsLst>
                  <a:gs pos="0">
                    <a:schemeClr val="hlink">
                      <a:gamma/>
                      <a:shade val="56078"/>
                      <a:invGamma/>
                    </a:schemeClr>
                  </a:gs>
                  <a:gs pos="50000">
                    <a:schemeClr val="hlink"/>
                  </a:gs>
                  <a:gs pos="100000">
                    <a:schemeClr val="hlink">
                      <a:gamma/>
                      <a:shade val="56078"/>
                      <a:invGamma/>
                    </a:schemeClr>
                  </a:gs>
                </a:gsLst>
                <a:lin ang="0" scaled="1"/>
              </a:gradFill>
              <a:ln w="12700">
                <a:solidFill>
                  <a:schemeClr val="tx1"/>
                </a:solidFill>
                <a:round/>
                <a:headEnd/>
                <a:tailEnd/>
              </a:ln>
              <a:effectLst>
                <a:outerShdw dist="35921" dir="2700000" algn="ctr" rotWithShape="0">
                  <a:srgbClr val="919191"/>
                </a:outerShdw>
              </a:effectLst>
            </p:spPr>
            <p:txBody>
              <a:bodyPr anchor="ctr"/>
              <a:lstStyle/>
              <a:p>
                <a:pPr algn="ctr" rtl="0" eaLnBrk="0" hangingPunct="0">
                  <a:lnSpc>
                    <a:spcPct val="80000"/>
                  </a:lnSpc>
                  <a:spcBef>
                    <a:spcPct val="0"/>
                  </a:spcBef>
                </a:pPr>
                <a:r>
                  <a:rPr lang="de-DE" b="1" dirty="0">
                    <a:solidFill>
                      <a:schemeClr val="bg1"/>
                    </a:solidFill>
                    <a:latin typeface="+mj-lt"/>
                    <a:cs typeface="Times New Roman (Arabic)" charset="-78"/>
                  </a:rPr>
                  <a:t>Mass Reversal Procedure</a:t>
                </a:r>
              </a:p>
            </p:txBody>
          </p:sp>
          <p:cxnSp>
            <p:nvCxnSpPr>
              <p:cNvPr id="915473" name="AutoShape 17"/>
              <p:cNvCxnSpPr>
                <a:cxnSpLocks noChangeShapeType="1"/>
                <a:stCxn id="915472" idx="2"/>
                <a:endCxn id="915463" idx="1"/>
              </p:cNvCxnSpPr>
              <p:nvPr/>
            </p:nvCxnSpPr>
            <p:spPr bwMode="auto">
              <a:xfrm rot="10800000">
                <a:off x="3302000" y="2190750"/>
                <a:ext cx="1803400" cy="1885950"/>
              </a:xfrm>
              <a:prstGeom prst="bentConnector2">
                <a:avLst/>
              </a:prstGeom>
              <a:noFill/>
              <a:ln w="38100">
                <a:solidFill>
                  <a:srgbClr val="993366"/>
                </a:solidFill>
                <a:miter lim="800000"/>
                <a:headEnd/>
                <a:tailEnd type="triangle" w="med" len="med"/>
              </a:ln>
              <a:effectLst/>
            </p:spPr>
          </p:cxnSp>
          <p:cxnSp>
            <p:nvCxnSpPr>
              <p:cNvPr id="915474" name="AutoShape 18"/>
              <p:cNvCxnSpPr>
                <a:cxnSpLocks noChangeShapeType="1"/>
                <a:stCxn id="915472" idx="4"/>
                <a:endCxn id="915470" idx="1"/>
              </p:cNvCxnSpPr>
              <p:nvPr/>
            </p:nvCxnSpPr>
            <p:spPr bwMode="auto">
              <a:xfrm flipV="1">
                <a:off x="7038975" y="2192338"/>
                <a:ext cx="1924050" cy="1884362"/>
              </a:xfrm>
              <a:prstGeom prst="bentConnector2">
                <a:avLst/>
              </a:prstGeom>
              <a:noFill/>
              <a:ln w="38100">
                <a:solidFill>
                  <a:srgbClr val="993366"/>
                </a:solidFill>
                <a:miter lim="800000"/>
                <a:headEnd/>
                <a:tailEnd type="triangle" w="med" len="med"/>
              </a:ln>
              <a:effectLst/>
            </p:spPr>
          </p:cxnSp>
        </p:grpSp>
      </p:grpSp>
    </p:spTree>
    <p:extLst>
      <p:ext uri="{BB962C8B-B14F-4D97-AF65-F5344CB8AC3E}">
        <p14:creationId xmlns:p14="http://schemas.microsoft.com/office/powerpoint/2010/main" val="4051081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8770" name="Picture 2"/>
          <p:cNvPicPr>
            <a:picLocks noChangeAspect="1" noChangeArrowheads="1"/>
          </p:cNvPicPr>
          <p:nvPr/>
        </p:nvPicPr>
        <p:blipFill>
          <a:blip r:embed="rId3" cstate="print"/>
          <a:srcRect/>
          <a:stretch>
            <a:fillRect/>
          </a:stretch>
        </p:blipFill>
        <p:spPr bwMode="auto">
          <a:xfrm>
            <a:off x="4343400" y="2438401"/>
            <a:ext cx="5486400" cy="1985963"/>
          </a:xfrm>
          <a:prstGeom prst="rect">
            <a:avLst/>
          </a:prstGeom>
          <a:noFill/>
          <a:ln w="19050">
            <a:solidFill>
              <a:schemeClr val="tx1"/>
            </a:solidFill>
            <a:miter lim="800000"/>
            <a:headEnd/>
            <a:tailEnd/>
          </a:ln>
          <a:effectLst/>
        </p:spPr>
      </p:pic>
      <p:sp>
        <p:nvSpPr>
          <p:cNvPr id="928771" name="Rectangle 3"/>
          <p:cNvSpPr>
            <a:spLocks noGrp="1" noChangeArrowheads="1"/>
          </p:cNvSpPr>
          <p:nvPr>
            <p:ph type="title"/>
          </p:nvPr>
        </p:nvSpPr>
        <p:spPr/>
        <p:txBody>
          <a:bodyPr/>
          <a:lstStyle/>
          <a:p>
            <a:r>
              <a:rPr lang="en-US" dirty="0"/>
              <a:t>Reversal of Clearing</a:t>
            </a:r>
          </a:p>
        </p:txBody>
      </p:sp>
      <p:sp>
        <p:nvSpPr>
          <p:cNvPr id="928772" name="Rectangle 4"/>
          <p:cNvSpPr>
            <a:spLocks noChangeArrowheads="1"/>
          </p:cNvSpPr>
          <p:nvPr/>
        </p:nvSpPr>
        <p:spPr bwMode="auto">
          <a:xfrm>
            <a:off x="2133600" y="5181600"/>
            <a:ext cx="8077200" cy="702373"/>
          </a:xfrm>
          <a:prstGeom prst="rect">
            <a:avLst/>
          </a:prstGeom>
          <a:noFill/>
          <a:ln w="9525">
            <a:noFill/>
            <a:miter lim="800000"/>
            <a:headEnd/>
            <a:tailEnd/>
          </a:ln>
          <a:effectLst/>
        </p:spPr>
        <p:txBody>
          <a:bodyPr lIns="92075" tIns="46038" rIns="92075" bIns="46038">
            <a:spAutoFit/>
          </a:bodyPr>
          <a:lstStyle/>
          <a:p>
            <a:pPr marL="342900" indent="-342900">
              <a:spcBef>
                <a:spcPct val="20000"/>
              </a:spcBef>
              <a:buClr>
                <a:srgbClr val="0066CC"/>
              </a:buClr>
              <a:buSzPct val="80000"/>
              <a:buFont typeface="Wingdings" panose="05000000000000000000" pitchFamily="2" charset="2"/>
              <a:buChar char="§"/>
            </a:pPr>
            <a:r>
              <a:rPr lang="en-GB" dirty="0">
                <a:cs typeface="Arial" charset="0"/>
              </a:rPr>
              <a:t>Reversal of documents that were cleared before is not possible,</a:t>
            </a:r>
          </a:p>
          <a:p>
            <a:pPr marL="342900" indent="-342900">
              <a:spcBef>
                <a:spcPct val="20000"/>
              </a:spcBef>
              <a:buClr>
                <a:srgbClr val="0066CC"/>
              </a:buClr>
              <a:buSzPct val="80000"/>
              <a:buFont typeface="Wingdings" panose="05000000000000000000" pitchFamily="2" charset="2"/>
              <a:buChar char="§"/>
            </a:pPr>
            <a:r>
              <a:rPr lang="en-GB" dirty="0">
                <a:cs typeface="Arial" charset="0"/>
              </a:rPr>
              <a:t>First the clearing operation must be reset.</a:t>
            </a:r>
          </a:p>
        </p:txBody>
      </p:sp>
      <p:sp>
        <p:nvSpPr>
          <p:cNvPr id="928773" name="Text Box 5"/>
          <p:cNvSpPr txBox="1">
            <a:spLocks noChangeArrowheads="1"/>
          </p:cNvSpPr>
          <p:nvPr/>
        </p:nvSpPr>
        <p:spPr bwMode="auto">
          <a:xfrm>
            <a:off x="7531101" y="2138640"/>
            <a:ext cx="2965877" cy="369332"/>
          </a:xfrm>
          <a:prstGeom prst="rect">
            <a:avLst/>
          </a:prstGeom>
          <a:solidFill>
            <a:srgbClr val="0066CC"/>
          </a:solidFill>
          <a:ln w="12700">
            <a:solidFill>
              <a:srgbClr val="0066CC"/>
            </a:solidFill>
            <a:miter lim="800000"/>
            <a:headEnd/>
            <a:tailEnd/>
          </a:ln>
          <a:effectLst/>
        </p:spPr>
        <p:txBody>
          <a:bodyPr wrap="none" anchor="ctr">
            <a:spAutoFit/>
          </a:bodyPr>
          <a:lstStyle/>
          <a:p>
            <a:pPr rtl="0" eaLnBrk="0" hangingPunct="0">
              <a:spcBef>
                <a:spcPct val="0"/>
              </a:spcBef>
            </a:pPr>
            <a:r>
              <a:rPr lang="en-US" b="1" dirty="0">
                <a:solidFill>
                  <a:schemeClr val="bg1"/>
                </a:solidFill>
                <a:cs typeface="Times New Roman (Arabic)" charset="-78"/>
              </a:rPr>
              <a:t>Display cleared items</a:t>
            </a:r>
          </a:p>
        </p:txBody>
      </p:sp>
      <p:sp>
        <p:nvSpPr>
          <p:cNvPr id="928774" name="Text Box 6"/>
          <p:cNvSpPr txBox="1">
            <a:spLocks noChangeArrowheads="1"/>
          </p:cNvSpPr>
          <p:nvPr/>
        </p:nvSpPr>
        <p:spPr bwMode="auto">
          <a:xfrm>
            <a:off x="1981201" y="4653240"/>
            <a:ext cx="2765501" cy="369332"/>
          </a:xfrm>
          <a:prstGeom prst="rect">
            <a:avLst/>
          </a:prstGeom>
          <a:solidFill>
            <a:srgbClr val="0066CC"/>
          </a:solidFill>
          <a:ln w="12700">
            <a:solidFill>
              <a:srgbClr val="0066CC"/>
            </a:solidFill>
            <a:miter lim="800000"/>
            <a:headEnd/>
            <a:tailEnd/>
          </a:ln>
          <a:effectLst/>
        </p:spPr>
        <p:txBody>
          <a:bodyPr wrap="none" anchor="ctr">
            <a:spAutoFit/>
          </a:bodyPr>
          <a:lstStyle/>
          <a:p>
            <a:pPr rtl="0" eaLnBrk="0" hangingPunct="0">
              <a:spcBef>
                <a:spcPct val="0"/>
              </a:spcBef>
            </a:pPr>
            <a:r>
              <a:rPr lang="en-US" b="1" dirty="0">
                <a:solidFill>
                  <a:schemeClr val="bg1"/>
                </a:solidFill>
                <a:cs typeface="Times New Roman (Arabic)" charset="-78"/>
              </a:rPr>
              <a:t>Reversal of clearing</a:t>
            </a:r>
          </a:p>
        </p:txBody>
      </p:sp>
      <p:pic>
        <p:nvPicPr>
          <p:cNvPr id="928775" name="Picture 7"/>
          <p:cNvPicPr>
            <a:picLocks noChangeAspect="1" noChangeArrowheads="1"/>
          </p:cNvPicPr>
          <p:nvPr/>
        </p:nvPicPr>
        <p:blipFill>
          <a:blip r:embed="rId4" cstate="print"/>
          <a:srcRect/>
          <a:stretch>
            <a:fillRect/>
          </a:stretch>
        </p:blipFill>
        <p:spPr bwMode="auto">
          <a:xfrm>
            <a:off x="1981200" y="990601"/>
            <a:ext cx="3200400" cy="2244725"/>
          </a:xfrm>
          <a:prstGeom prst="rect">
            <a:avLst/>
          </a:prstGeom>
          <a:noFill/>
          <a:ln w="19050">
            <a:solidFill>
              <a:schemeClr val="tx1"/>
            </a:solidFill>
            <a:miter lim="800000"/>
            <a:headEnd/>
            <a:tailEnd/>
          </a:ln>
          <a:effectLst/>
        </p:spPr>
      </p:pic>
      <p:pic>
        <p:nvPicPr>
          <p:cNvPr id="928776" name="Picture 8"/>
          <p:cNvPicPr>
            <a:picLocks noChangeAspect="1" noChangeArrowheads="1"/>
          </p:cNvPicPr>
          <p:nvPr/>
        </p:nvPicPr>
        <p:blipFill>
          <a:blip r:embed="rId5" cstate="print"/>
          <a:srcRect/>
          <a:stretch>
            <a:fillRect/>
          </a:stretch>
        </p:blipFill>
        <p:spPr bwMode="auto">
          <a:xfrm>
            <a:off x="2667000" y="3581400"/>
            <a:ext cx="719138" cy="838200"/>
          </a:xfrm>
          <a:prstGeom prst="rect">
            <a:avLst/>
          </a:prstGeom>
          <a:noFill/>
          <a:ln w="19050">
            <a:solidFill>
              <a:schemeClr val="tx1"/>
            </a:solidFill>
            <a:miter lim="800000"/>
            <a:headEnd/>
            <a:tailEnd/>
          </a:ln>
          <a:effectLst/>
        </p:spPr>
      </p:pic>
      <p:sp>
        <p:nvSpPr>
          <p:cNvPr id="928777" name="Oval 9"/>
          <p:cNvSpPr>
            <a:spLocks noChangeArrowheads="1"/>
          </p:cNvSpPr>
          <p:nvPr/>
        </p:nvSpPr>
        <p:spPr bwMode="auto">
          <a:xfrm>
            <a:off x="1752600" y="1371600"/>
            <a:ext cx="3581400" cy="457200"/>
          </a:xfrm>
          <a:prstGeom prst="ellipse">
            <a:avLst/>
          </a:prstGeom>
          <a:noFill/>
          <a:ln w="28575">
            <a:solidFill>
              <a:srgbClr val="FF3300"/>
            </a:solidFill>
            <a:round/>
            <a:headEnd/>
            <a:tailEnd/>
          </a:ln>
          <a:effectLst/>
        </p:spPr>
        <p:txBody>
          <a:bodyPr wrap="none" anchor="ctr"/>
          <a:lstStyle/>
          <a:p>
            <a:endParaRPr lang="en-US"/>
          </a:p>
        </p:txBody>
      </p:sp>
    </p:spTree>
    <p:extLst>
      <p:ext uri="{BB962C8B-B14F-4D97-AF65-F5344CB8AC3E}">
        <p14:creationId xmlns:p14="http://schemas.microsoft.com/office/powerpoint/2010/main" val="229126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Arial" charset="0"/>
              </a:rPr>
              <a:t>Perform automatically clearing procedures </a:t>
            </a:r>
            <a:endParaRPr lang="en-US" dirty="0"/>
          </a:p>
        </p:txBody>
      </p:sp>
      <p:pic>
        <p:nvPicPr>
          <p:cNvPr id="114690" name="Picture 2"/>
          <p:cNvPicPr>
            <a:picLocks noGrp="1" noChangeAspect="1" noChangeArrowheads="1"/>
          </p:cNvPicPr>
          <p:nvPr>
            <p:ph idx="4294967295"/>
          </p:nvPr>
        </p:nvPicPr>
        <p:blipFill>
          <a:blip r:embed="rId3" cstate="print"/>
          <a:srcRect/>
          <a:stretch>
            <a:fillRect/>
          </a:stretch>
        </p:blipFill>
        <p:spPr bwMode="auto">
          <a:xfrm>
            <a:off x="1876426" y="1371601"/>
            <a:ext cx="7134225" cy="3343275"/>
          </a:xfrm>
          <a:prstGeom prst="rect">
            <a:avLst/>
          </a:prstGeom>
          <a:noFill/>
          <a:ln w="9525">
            <a:noFill/>
            <a:miter lim="800000"/>
            <a:headEnd/>
            <a:tailEnd/>
          </a:ln>
        </p:spPr>
      </p:pic>
    </p:spTree>
    <p:extLst>
      <p:ext uri="{BB962C8B-B14F-4D97-AF65-F5344CB8AC3E}">
        <p14:creationId xmlns:p14="http://schemas.microsoft.com/office/powerpoint/2010/main" val="442196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 Partial &amp; Residual.</a:t>
            </a:r>
          </a:p>
        </p:txBody>
      </p:sp>
      <p:sp>
        <p:nvSpPr>
          <p:cNvPr id="3" name="Content Placeholder 2"/>
          <p:cNvSpPr>
            <a:spLocks noGrp="1"/>
          </p:cNvSpPr>
          <p:nvPr>
            <p:ph idx="4294967295"/>
          </p:nvPr>
        </p:nvSpPr>
        <p:spPr>
          <a:xfrm>
            <a:off x="236241" y="1010445"/>
            <a:ext cx="11679534" cy="4002732"/>
          </a:xfrm>
        </p:spPr>
        <p:txBody>
          <a:bodyPr/>
          <a:lstStyle/>
          <a:p>
            <a:pPr>
              <a:spcBef>
                <a:spcPts val="1200"/>
              </a:spcBef>
              <a:spcAft>
                <a:spcPts val="1200"/>
              </a:spcAft>
            </a:pPr>
            <a:r>
              <a:rPr lang="en-US" sz="1800" dirty="0"/>
              <a:t>If the payment difference is the outside the  Tolerance limit,  it has to be processed manually</a:t>
            </a:r>
            <a:br>
              <a:rPr lang="en-US" sz="1800" dirty="0"/>
            </a:br>
            <a:r>
              <a:rPr lang="en-US" sz="1800" dirty="0"/>
              <a:t>Post the payment as a partial payment, where all the documents remain in the account as open items</a:t>
            </a:r>
          </a:p>
          <a:p>
            <a:pPr>
              <a:spcBef>
                <a:spcPts val="1200"/>
              </a:spcBef>
              <a:spcAft>
                <a:spcPts val="1200"/>
              </a:spcAft>
            </a:pPr>
            <a:r>
              <a:rPr lang="en-US" sz="1800" dirty="0"/>
              <a:t>Post the payment difference as a residual item, whereby only the residual item remains in the account and the original document and the payment are cleared. A new document number is created with reference to the original documents.</a:t>
            </a:r>
          </a:p>
          <a:p>
            <a:pPr>
              <a:spcBef>
                <a:spcPts val="1200"/>
              </a:spcBef>
              <a:spcAft>
                <a:spcPts val="1200"/>
              </a:spcAft>
            </a:pPr>
            <a:r>
              <a:rPr lang="en-US" sz="1800" dirty="0"/>
              <a:t>Post the payment difference to a different account as a difference posting</a:t>
            </a:r>
          </a:p>
          <a:p>
            <a:pPr>
              <a:spcBef>
                <a:spcPts val="1200"/>
              </a:spcBef>
              <a:spcAft>
                <a:spcPts val="1200"/>
              </a:spcAft>
            </a:pPr>
            <a:r>
              <a:rPr lang="en-US" sz="1800" dirty="0"/>
              <a:t>using reason codes and automatic determination.</a:t>
            </a:r>
          </a:p>
          <a:p>
            <a:pPr>
              <a:spcBef>
                <a:spcPts val="1200"/>
              </a:spcBef>
              <a:spcAft>
                <a:spcPts val="1200"/>
              </a:spcAft>
            </a:pPr>
            <a:r>
              <a:rPr lang="en-US" sz="1800" dirty="0"/>
              <a:t>. Write off the difference (manual account assignment)</a:t>
            </a:r>
          </a:p>
          <a:p>
            <a:pPr>
              <a:spcBef>
                <a:spcPts val="1200"/>
              </a:spcBef>
              <a:spcAft>
                <a:spcPts val="1200"/>
              </a:spcAft>
            </a:pPr>
            <a:r>
              <a:rPr lang="en-US" sz="1800" dirty="0"/>
              <a:t>Partial Clearing.</a:t>
            </a:r>
          </a:p>
          <a:p>
            <a:pPr>
              <a:spcBef>
                <a:spcPts val="1200"/>
              </a:spcBef>
              <a:spcAft>
                <a:spcPts val="1200"/>
              </a:spcAft>
            </a:pPr>
            <a:r>
              <a:rPr lang="en-US" sz="1800" dirty="0"/>
              <a:t>Residual clearing.</a:t>
            </a:r>
          </a:p>
        </p:txBody>
      </p:sp>
    </p:spTree>
    <p:extLst>
      <p:ext uri="{BB962C8B-B14F-4D97-AF65-F5344CB8AC3E}">
        <p14:creationId xmlns:p14="http://schemas.microsoft.com/office/powerpoint/2010/main" val="542087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0708" y="1197001"/>
            <a:ext cx="2250916" cy="647824"/>
          </a:xfrm>
        </p:spPr>
        <p:txBody>
          <a:bodyPr/>
          <a:lstStyle/>
          <a:p>
            <a:r>
              <a:rPr lang="en-US" dirty="0" smtClean="0"/>
              <a:t>Content</a:t>
            </a:r>
            <a:endParaRPr lang="en-US" dirty="0"/>
          </a:p>
        </p:txBody>
      </p:sp>
      <p:sp>
        <p:nvSpPr>
          <p:cNvPr id="5" name="Rectangle 4"/>
          <p:cNvSpPr/>
          <p:nvPr/>
        </p:nvSpPr>
        <p:spPr>
          <a:xfrm>
            <a:off x="6888088" y="1700808"/>
            <a:ext cx="4824536" cy="923330"/>
          </a:xfrm>
          <a:prstGeom prst="rect">
            <a:avLst/>
          </a:prstGeom>
        </p:spPr>
        <p:txBody>
          <a:bodyPr wrap="square">
            <a:spAutoFit/>
          </a:bodyPr>
          <a:lstStyle/>
          <a:p>
            <a:pPr marL="457200" indent="-457200">
              <a:buFont typeface="+mj-lt"/>
              <a:buAutoNum type="arabicPeriod"/>
            </a:pPr>
            <a:r>
              <a:rPr lang="en-US" dirty="0"/>
              <a:t>Clearing open items </a:t>
            </a:r>
          </a:p>
          <a:p>
            <a:pPr marL="457200" indent="-457200">
              <a:buFont typeface="+mj-lt"/>
              <a:buAutoNum type="arabicPeriod"/>
            </a:pPr>
            <a:r>
              <a:rPr lang="en-US" dirty="0"/>
              <a:t>Adjustment of payment differences</a:t>
            </a:r>
          </a:p>
          <a:p>
            <a:pPr marL="457200" indent="-457200">
              <a:buFont typeface="+mj-lt"/>
              <a:buAutoNum type="arabicPeriod"/>
            </a:pPr>
            <a:r>
              <a:rPr lang="en-US" dirty="0"/>
              <a:t>Special GL transactions </a:t>
            </a:r>
          </a:p>
        </p:txBody>
      </p:sp>
    </p:spTree>
    <p:extLst>
      <p:ext uri="{BB962C8B-B14F-4D97-AF65-F5344CB8AC3E}">
        <p14:creationId xmlns:p14="http://schemas.microsoft.com/office/powerpoint/2010/main" val="854696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 Partial &amp; Residual.</a:t>
            </a:r>
          </a:p>
        </p:txBody>
      </p:sp>
      <p:pic>
        <p:nvPicPr>
          <p:cNvPr id="4" name="Content Placeholder 3"/>
          <p:cNvPicPr>
            <a:picLocks noGrp="1"/>
          </p:cNvPicPr>
          <p:nvPr>
            <p:ph idx="4294967295"/>
          </p:nvPr>
        </p:nvPicPr>
        <p:blipFill>
          <a:blip r:embed="rId2" cstate="print"/>
          <a:srcRect/>
          <a:stretch>
            <a:fillRect/>
          </a:stretch>
        </p:blipFill>
        <p:spPr bwMode="auto">
          <a:xfrm>
            <a:off x="1343472" y="1052736"/>
            <a:ext cx="6912768" cy="5328592"/>
          </a:xfrm>
          <a:prstGeom prst="rect">
            <a:avLst/>
          </a:prstGeom>
          <a:noFill/>
          <a:ln w="9525">
            <a:noFill/>
            <a:miter lim="800000"/>
            <a:headEnd/>
            <a:tailEnd/>
          </a:ln>
        </p:spPr>
      </p:pic>
    </p:spTree>
    <p:extLst>
      <p:ext uri="{BB962C8B-B14F-4D97-AF65-F5344CB8AC3E}">
        <p14:creationId xmlns:p14="http://schemas.microsoft.com/office/powerpoint/2010/main" val="3252290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Resetting Cleared Items.</a:t>
            </a:r>
          </a:p>
        </p:txBody>
      </p:sp>
      <p:sp>
        <p:nvSpPr>
          <p:cNvPr id="3" name="Content Placeholder 2"/>
          <p:cNvSpPr>
            <a:spLocks noGrp="1"/>
          </p:cNvSpPr>
          <p:nvPr>
            <p:ph idx="4294967295"/>
          </p:nvPr>
        </p:nvSpPr>
        <p:spPr>
          <a:xfrm>
            <a:off x="234651" y="1700808"/>
            <a:ext cx="11681123" cy="1728192"/>
          </a:xfrm>
        </p:spPr>
        <p:txBody>
          <a:bodyPr/>
          <a:lstStyle/>
          <a:p>
            <a:pPr>
              <a:spcBef>
                <a:spcPts val="1200"/>
              </a:spcBef>
              <a:spcAft>
                <a:spcPts val="1200"/>
              </a:spcAft>
            </a:pPr>
            <a:r>
              <a:rPr lang="en-US" b="0" dirty="0" smtClean="0"/>
              <a:t>Users </a:t>
            </a:r>
            <a:r>
              <a:rPr lang="en-US" b="0" dirty="0"/>
              <a:t>can reset clearing for individual documents. When you reset clearing, the clearing data is removed from the items</a:t>
            </a:r>
            <a:r>
              <a:rPr lang="en-US" b="0" dirty="0" smtClean="0"/>
              <a:t>.</a:t>
            </a:r>
          </a:p>
          <a:p>
            <a:pPr>
              <a:spcBef>
                <a:spcPts val="1200"/>
              </a:spcBef>
              <a:spcAft>
                <a:spcPts val="1200"/>
              </a:spcAft>
            </a:pPr>
            <a:r>
              <a:rPr lang="en-US" b="0" dirty="0"/>
              <a:t/>
            </a:r>
            <a:br>
              <a:rPr lang="en-US" b="0" dirty="0"/>
            </a:br>
            <a:r>
              <a:rPr lang="en-US" b="0" dirty="0"/>
              <a:t>The changes are logged and can be displayed in change documents</a:t>
            </a:r>
            <a:r>
              <a:rPr lang="en-US" b="0" dirty="0" smtClean="0"/>
              <a:t>.</a:t>
            </a:r>
          </a:p>
          <a:p>
            <a:pPr>
              <a:spcBef>
                <a:spcPts val="1200"/>
              </a:spcBef>
              <a:spcAft>
                <a:spcPts val="1200"/>
              </a:spcAft>
            </a:pPr>
            <a:endParaRPr lang="en-US" b="0" dirty="0" smtClean="0"/>
          </a:p>
          <a:p>
            <a:pPr>
              <a:spcBef>
                <a:spcPts val="1200"/>
              </a:spcBef>
              <a:spcAft>
                <a:spcPts val="1200"/>
              </a:spcAft>
            </a:pPr>
            <a:endParaRPr lang="en-US" b="0" dirty="0"/>
          </a:p>
        </p:txBody>
      </p:sp>
    </p:spTree>
    <p:extLst>
      <p:ext uri="{BB962C8B-B14F-4D97-AF65-F5344CB8AC3E}">
        <p14:creationId xmlns:p14="http://schemas.microsoft.com/office/powerpoint/2010/main" val="1239760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0708" y="1197001"/>
            <a:ext cx="4915212" cy="647824"/>
          </a:xfrm>
        </p:spPr>
        <p:txBody>
          <a:bodyPr/>
          <a:lstStyle/>
          <a:p>
            <a:r>
              <a:rPr lang="en-US" sz="3000" b="1" dirty="0"/>
              <a:t>Payment </a:t>
            </a:r>
            <a:r>
              <a:rPr lang="en-US" sz="3000" b="1" dirty="0" smtClean="0"/>
              <a:t>differences</a:t>
            </a:r>
          </a:p>
        </p:txBody>
      </p:sp>
      <p:sp>
        <p:nvSpPr>
          <p:cNvPr id="5" name="Rectangle 4"/>
          <p:cNvSpPr/>
          <p:nvPr/>
        </p:nvSpPr>
        <p:spPr>
          <a:xfrm>
            <a:off x="7104111" y="1556792"/>
            <a:ext cx="4811663" cy="3847207"/>
          </a:xfrm>
          <a:prstGeom prst="rect">
            <a:avLst/>
          </a:prstGeom>
        </p:spPr>
        <p:txBody>
          <a:bodyPr wrap="square">
            <a:spAutoFit/>
          </a:bodyPr>
          <a:lstStyle/>
          <a:p>
            <a:pPr>
              <a:spcBef>
                <a:spcPts val="1200"/>
              </a:spcBef>
              <a:spcAft>
                <a:spcPts val="1200"/>
              </a:spcAft>
            </a:pPr>
            <a:r>
              <a:rPr lang="en-US" sz="2000" b="1" u="sng" dirty="0" smtClean="0"/>
              <a:t>Objective</a:t>
            </a:r>
          </a:p>
          <a:p>
            <a:pPr>
              <a:spcBef>
                <a:spcPts val="1200"/>
              </a:spcBef>
              <a:spcAft>
                <a:spcPts val="1200"/>
              </a:spcAft>
            </a:pPr>
            <a:r>
              <a:rPr lang="en-US" b="1" dirty="0" smtClean="0"/>
              <a:t>After </a:t>
            </a:r>
            <a:r>
              <a:rPr lang="en-US" b="1" dirty="0"/>
              <a:t>the lesson you will be able to</a:t>
            </a:r>
            <a:r>
              <a:rPr lang="en-US" b="1" dirty="0" smtClean="0"/>
              <a:t>:</a:t>
            </a:r>
            <a:endParaRPr lang="en-US" dirty="0" smtClean="0"/>
          </a:p>
          <a:p>
            <a:pPr>
              <a:spcBef>
                <a:spcPts val="1200"/>
              </a:spcBef>
              <a:spcAft>
                <a:spcPts val="1200"/>
              </a:spcAft>
              <a:buFont typeface="+mj-lt"/>
              <a:buAutoNum type="arabicPeriod"/>
            </a:pPr>
            <a:r>
              <a:rPr lang="en-US" dirty="0" smtClean="0"/>
              <a:t>Post </a:t>
            </a:r>
            <a:r>
              <a:rPr lang="en-US" dirty="0"/>
              <a:t>payment differences</a:t>
            </a:r>
          </a:p>
          <a:p>
            <a:pPr>
              <a:spcBef>
                <a:spcPts val="1200"/>
              </a:spcBef>
              <a:spcAft>
                <a:spcPts val="1200"/>
              </a:spcAft>
              <a:buFont typeface="+mj-lt"/>
              <a:buAutoNum type="arabicPeriod"/>
            </a:pPr>
            <a:r>
              <a:rPr lang="en-US" dirty="0"/>
              <a:t>Describe tolerance groups and their role for posting payment differences</a:t>
            </a:r>
          </a:p>
          <a:p>
            <a:pPr>
              <a:spcBef>
                <a:spcPts val="1200"/>
              </a:spcBef>
              <a:spcAft>
                <a:spcPts val="1200"/>
              </a:spcAft>
              <a:buFont typeface="+mj-lt"/>
              <a:buAutoNum type="arabicPeriod"/>
            </a:pPr>
            <a:r>
              <a:rPr lang="en-US" dirty="0"/>
              <a:t>Post partial and residual payments</a:t>
            </a:r>
          </a:p>
          <a:p>
            <a:pPr>
              <a:spcBef>
                <a:spcPts val="1200"/>
              </a:spcBef>
              <a:spcAft>
                <a:spcPts val="1200"/>
              </a:spcAft>
              <a:buFont typeface="+mj-lt"/>
              <a:buAutoNum type="arabicPeriod"/>
            </a:pPr>
            <a:r>
              <a:rPr lang="en-US" dirty="0"/>
              <a:t>Create and use payment difference reason codes</a:t>
            </a:r>
          </a:p>
        </p:txBody>
      </p:sp>
    </p:spTree>
    <p:extLst>
      <p:ext uri="{BB962C8B-B14F-4D97-AF65-F5344CB8AC3E}">
        <p14:creationId xmlns:p14="http://schemas.microsoft.com/office/powerpoint/2010/main" val="32273382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3924435" cy="720000"/>
          </a:xfrm>
        </p:spPr>
        <p:txBody>
          <a:bodyPr/>
          <a:lstStyle/>
          <a:p>
            <a:r>
              <a:rPr lang="en-US" dirty="0"/>
              <a:t>Tolerance  groups</a:t>
            </a:r>
          </a:p>
        </p:txBody>
      </p:sp>
      <p:sp>
        <p:nvSpPr>
          <p:cNvPr id="3" name="Content Placeholder 2"/>
          <p:cNvSpPr>
            <a:spLocks noGrp="1"/>
          </p:cNvSpPr>
          <p:nvPr>
            <p:ph idx="4294967295"/>
          </p:nvPr>
        </p:nvSpPr>
        <p:spPr>
          <a:xfrm>
            <a:off x="265137" y="980728"/>
            <a:ext cx="11650638" cy="4835525"/>
          </a:xfrm>
        </p:spPr>
        <p:txBody>
          <a:bodyPr/>
          <a:lstStyle/>
          <a:p>
            <a:pPr>
              <a:buNone/>
            </a:pPr>
            <a:r>
              <a:rPr lang="en-US" sz="1800" dirty="0" smtClean="0">
                <a:solidFill>
                  <a:schemeClr val="accent2"/>
                </a:solidFill>
              </a:rPr>
              <a:t>Customers often pay invoices with deductions that sometimes exceed the tolerance limits of the company.</a:t>
            </a:r>
          </a:p>
          <a:p>
            <a:pPr>
              <a:buNone/>
            </a:pPr>
            <a:r>
              <a:rPr lang="en-US" sz="1800" u="sng" dirty="0" smtClean="0"/>
              <a:t>In </a:t>
            </a:r>
            <a:r>
              <a:rPr lang="en-US" sz="1800" u="sng" dirty="0"/>
              <a:t>accounting there are three types of tolerances:</a:t>
            </a:r>
          </a:p>
          <a:p>
            <a:pPr>
              <a:buNone/>
            </a:pPr>
            <a:r>
              <a:rPr lang="en-US" sz="1800" b="1" dirty="0"/>
              <a:t>Employee tolerance group:  </a:t>
            </a:r>
            <a:r>
              <a:rPr lang="en-US" sz="1800" dirty="0"/>
              <a:t>(refer authorizations lesson slides)</a:t>
            </a:r>
          </a:p>
          <a:p>
            <a:r>
              <a:rPr lang="en-US" sz="1600" dirty="0"/>
              <a:t>Upper limits for posting transactions</a:t>
            </a:r>
          </a:p>
          <a:p>
            <a:r>
              <a:rPr lang="en-US" sz="1600" dirty="0"/>
              <a:t>Permitted payment differences</a:t>
            </a:r>
          </a:p>
          <a:p>
            <a:endParaRPr lang="en-US" sz="1600" dirty="0"/>
          </a:p>
          <a:p>
            <a:pPr>
              <a:buNone/>
            </a:pPr>
            <a:r>
              <a:rPr lang="en-US" sz="1800" b="1" dirty="0"/>
              <a:t>G/L account tolerance group:</a:t>
            </a:r>
          </a:p>
          <a:p>
            <a:r>
              <a:rPr lang="en-US" sz="1600" dirty="0"/>
              <a:t>Permitted payment differences (ex: automatic clearing procedures).</a:t>
            </a:r>
          </a:p>
          <a:p>
            <a:endParaRPr lang="en-US" sz="1600" b="1" dirty="0"/>
          </a:p>
          <a:p>
            <a:pPr>
              <a:buNone/>
            </a:pPr>
            <a:r>
              <a:rPr lang="en-US" sz="1800" b="1" dirty="0"/>
              <a:t>Customer/vendor tolerance groups</a:t>
            </a:r>
            <a:r>
              <a:rPr lang="en-US" sz="1800" dirty="0"/>
              <a:t>: </a:t>
            </a:r>
          </a:p>
          <a:p>
            <a:r>
              <a:rPr lang="en-US" sz="1600" dirty="0"/>
              <a:t>Permitted payment differences</a:t>
            </a:r>
          </a:p>
          <a:p>
            <a:r>
              <a:rPr lang="en-US" sz="1600" dirty="0"/>
              <a:t>Clearing transactions</a:t>
            </a:r>
          </a:p>
          <a:p>
            <a:r>
              <a:rPr lang="en-US" sz="1600" dirty="0"/>
              <a:t>Posting residual items from payment differences</a:t>
            </a:r>
          </a:p>
          <a:p>
            <a:r>
              <a:rPr lang="en-US" sz="1600" dirty="0"/>
              <a:t>Tolerances for payment advice notes</a:t>
            </a:r>
          </a:p>
        </p:txBody>
      </p:sp>
    </p:spTree>
    <p:extLst>
      <p:ext uri="{BB962C8B-B14F-4D97-AF65-F5344CB8AC3E}">
        <p14:creationId xmlns:p14="http://schemas.microsoft.com/office/powerpoint/2010/main" val="82591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1752600" y="655546"/>
            <a:ext cx="7010400" cy="5298387"/>
          </a:xfrm>
          <a:prstGeom prst="rect">
            <a:avLst/>
          </a:prstGeom>
          <a:noFill/>
          <a:ln w="9525">
            <a:noFill/>
            <a:miter lim="800000"/>
            <a:headEnd/>
            <a:tailEnd/>
          </a:ln>
          <a:effectLst/>
        </p:spPr>
      </p:pic>
    </p:spTree>
    <p:extLst>
      <p:ext uri="{BB962C8B-B14F-4D97-AF65-F5344CB8AC3E}">
        <p14:creationId xmlns:p14="http://schemas.microsoft.com/office/powerpoint/2010/main" val="7907101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676401" y="1962150"/>
            <a:ext cx="7287059" cy="2436592"/>
          </a:xfrm>
          <a:prstGeom prst="rect">
            <a:avLst/>
          </a:prstGeom>
          <a:noFill/>
          <a:ln w="9525">
            <a:noFill/>
            <a:miter lim="800000"/>
            <a:headEnd/>
            <a:tailEnd/>
          </a:ln>
          <a:effectLst/>
        </p:spPr>
      </p:pic>
    </p:spTree>
    <p:extLst>
      <p:ext uri="{BB962C8B-B14F-4D97-AF65-F5344CB8AC3E}">
        <p14:creationId xmlns:p14="http://schemas.microsoft.com/office/powerpoint/2010/main" val="377420200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1581151" y="402984"/>
            <a:ext cx="7800975" cy="5950281"/>
          </a:xfrm>
          <a:prstGeom prst="rect">
            <a:avLst/>
          </a:prstGeom>
          <a:noFill/>
          <a:ln w="9525">
            <a:noFill/>
            <a:miter lim="800000"/>
            <a:headEnd/>
            <a:tailEnd/>
          </a:ln>
          <a:effectLst/>
        </p:spPr>
      </p:pic>
    </p:spTree>
    <p:extLst>
      <p:ext uri="{BB962C8B-B14F-4D97-AF65-F5344CB8AC3E}">
        <p14:creationId xmlns:p14="http://schemas.microsoft.com/office/powerpoint/2010/main" val="111932994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3352" y="980728"/>
            <a:ext cx="11652423" cy="1224136"/>
          </a:xfrm>
        </p:spPr>
        <p:txBody>
          <a:bodyPr/>
          <a:lstStyle/>
          <a:p>
            <a:r>
              <a:rPr lang="en-US" sz="1800" dirty="0"/>
              <a:t>Consider an example of </a:t>
            </a:r>
            <a:r>
              <a:rPr lang="en-US" sz="1800" b="1" dirty="0"/>
              <a:t>Customer invoice</a:t>
            </a:r>
            <a:r>
              <a:rPr lang="en-US" sz="1800" dirty="0"/>
              <a:t>. At the time of clearing the </a:t>
            </a:r>
            <a:r>
              <a:rPr lang="en-US" sz="1800" b="1" dirty="0"/>
              <a:t>least of employee tolerance and customer tolerance group is considered </a:t>
            </a:r>
            <a:r>
              <a:rPr lang="en-US" sz="1800" dirty="0"/>
              <a:t>by the system.</a:t>
            </a:r>
          </a:p>
          <a:p>
            <a:r>
              <a:rPr lang="en-US" sz="1800" dirty="0"/>
              <a:t>They control the automatic posting of </a:t>
            </a:r>
            <a:r>
              <a:rPr lang="en-US" sz="1800" b="1" dirty="0"/>
              <a:t>cash discount adjustments and unauthorized customer deductions.</a:t>
            </a:r>
            <a:endParaRPr lang="en-US" sz="1800" dirty="0"/>
          </a:p>
        </p:txBody>
      </p:sp>
      <p:pic>
        <p:nvPicPr>
          <p:cNvPr id="1026" name="Picture 2"/>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3712" y="3429000"/>
            <a:ext cx="4724400" cy="2981325"/>
          </a:xfrm>
          <a:prstGeom prst="rect">
            <a:avLst/>
          </a:prstGeom>
          <a:noFill/>
          <a:ln w="9525">
            <a:noFill/>
            <a:miter lim="800000"/>
            <a:headEnd/>
            <a:tailEnd/>
          </a:ln>
          <a:effectLst/>
        </p:spPr>
      </p:pic>
      <p:sp>
        <p:nvSpPr>
          <p:cNvPr id="5" name="Title 1"/>
          <p:cNvSpPr txBox="1">
            <a:spLocks/>
          </p:cNvSpPr>
          <p:nvPr/>
        </p:nvSpPr>
        <p:spPr>
          <a:xfrm>
            <a:off x="227349" y="0"/>
            <a:ext cx="5940659" cy="720000"/>
          </a:xfrm>
          <a:prstGeom prst="rect">
            <a:avLst/>
          </a:prstGeom>
        </p:spPr>
        <p:txBody>
          <a:bodyPr vert="horz" lIns="0" tIns="180000" rIns="0" bIns="0" rtlCol="0" anchor="t">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2800" dirty="0"/>
              <a:t>Permitted payment differences</a:t>
            </a:r>
            <a:endParaRPr lang="en-US" dirty="0"/>
          </a:p>
        </p:txBody>
      </p:sp>
    </p:spTree>
    <p:extLst>
      <p:ext uri="{BB962C8B-B14F-4D97-AF65-F5344CB8AC3E}">
        <p14:creationId xmlns:p14="http://schemas.microsoft.com/office/powerpoint/2010/main" val="897669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6516723" cy="720000"/>
          </a:xfrm>
        </p:spPr>
        <p:txBody>
          <a:bodyPr/>
          <a:lstStyle/>
          <a:p>
            <a:r>
              <a:rPr lang="en-US" dirty="0"/>
              <a:t>Example on payment difference</a:t>
            </a:r>
          </a:p>
        </p:txBody>
      </p:sp>
      <p:sp>
        <p:nvSpPr>
          <p:cNvPr id="3" name="Content Placeholder 2"/>
          <p:cNvSpPr>
            <a:spLocks noGrp="1"/>
          </p:cNvSpPr>
          <p:nvPr>
            <p:ph idx="4294967295"/>
          </p:nvPr>
        </p:nvSpPr>
        <p:spPr>
          <a:xfrm>
            <a:off x="264765" y="980728"/>
            <a:ext cx="11651010" cy="2073026"/>
          </a:xfrm>
        </p:spPr>
        <p:txBody>
          <a:bodyPr/>
          <a:lstStyle/>
          <a:p>
            <a:pPr>
              <a:buNone/>
            </a:pPr>
            <a:r>
              <a:rPr lang="en-US" sz="1800" u="sng" dirty="0"/>
              <a:t>Considering the below example:</a:t>
            </a:r>
          </a:p>
          <a:p>
            <a:r>
              <a:rPr lang="en-US" sz="1800" dirty="0"/>
              <a:t> If the difference in payment is within the tolerance of cash discount it is adjusted to </a:t>
            </a:r>
            <a:r>
              <a:rPr lang="en-US" sz="1800" b="1" dirty="0"/>
              <a:t>cash discount account</a:t>
            </a:r>
            <a:r>
              <a:rPr lang="en-US" sz="1800" dirty="0"/>
              <a:t>. </a:t>
            </a:r>
          </a:p>
          <a:p>
            <a:r>
              <a:rPr lang="en-US" sz="1800" dirty="0"/>
              <a:t>If difference exceeds cash discount adjustment and within unauthorized tolerance limit then adjusted to </a:t>
            </a:r>
            <a:r>
              <a:rPr lang="en-US" sz="1800" b="1" dirty="0"/>
              <a:t>unauthorized customer deductions. </a:t>
            </a:r>
          </a:p>
          <a:p>
            <a:r>
              <a:rPr lang="en-US" sz="1800" dirty="0"/>
              <a:t>If difference exceeds unauthorized tolerance limit then it has to be processed manually.</a:t>
            </a:r>
          </a:p>
        </p:txBody>
      </p:sp>
      <p:pic>
        <p:nvPicPr>
          <p:cNvPr id="2051" name="Picture 3"/>
          <p:cNvPicPr>
            <a:picLocks noChangeAspect="1" noChangeArrowheads="1"/>
          </p:cNvPicPr>
          <p:nvPr/>
        </p:nvPicPr>
        <p:blipFill>
          <a:blip r:embed="rId2" cstate="print"/>
          <a:srcRect/>
          <a:stretch>
            <a:fillRect/>
          </a:stretch>
        </p:blipFill>
        <p:spPr bwMode="auto">
          <a:xfrm>
            <a:off x="2063552" y="2996952"/>
            <a:ext cx="6408712" cy="3312368"/>
          </a:xfrm>
          <a:prstGeom prst="rect">
            <a:avLst/>
          </a:prstGeom>
          <a:noFill/>
          <a:ln w="9525">
            <a:noFill/>
            <a:miter lim="800000"/>
            <a:headEnd/>
            <a:tailEnd/>
          </a:ln>
          <a:effectLst/>
        </p:spPr>
      </p:pic>
    </p:spTree>
    <p:extLst>
      <p:ext uri="{BB962C8B-B14F-4D97-AF65-F5344CB8AC3E}">
        <p14:creationId xmlns:p14="http://schemas.microsoft.com/office/powerpoint/2010/main" val="11067054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Flowchart: Decision 7"/>
          <p:cNvSpPr/>
          <p:nvPr/>
        </p:nvSpPr>
        <p:spPr bwMode="auto">
          <a:xfrm>
            <a:off x="4223792" y="914400"/>
            <a:ext cx="3396208" cy="1866528"/>
          </a:xfrm>
          <a:prstGeom prst="flowChartDecision">
            <a:avLst/>
          </a:prstGeom>
          <a:solidFill>
            <a:schemeClr val="accent2">
              <a:alpha val="56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b="1" dirty="0">
                <a:latin typeface="+mj-lt"/>
              </a:rPr>
              <a:t>Processing </a:t>
            </a:r>
          </a:p>
          <a:p>
            <a:pPr algn="ctr" eaLnBrk="0" fontAlgn="base" hangingPunct="0">
              <a:lnSpc>
                <a:spcPct val="85000"/>
              </a:lnSpc>
              <a:spcBef>
                <a:spcPct val="0"/>
              </a:spcBef>
              <a:spcAft>
                <a:spcPct val="0"/>
              </a:spcAft>
            </a:pPr>
            <a:r>
              <a:rPr lang="en-US" b="1" dirty="0">
                <a:latin typeface="+mj-lt"/>
              </a:rPr>
              <a:t> payment differences</a:t>
            </a:r>
            <a:endParaRPr lang="en-US" sz="2000" b="1" dirty="0">
              <a:latin typeface="+mj-lt"/>
            </a:endParaRPr>
          </a:p>
        </p:txBody>
      </p:sp>
      <p:sp>
        <p:nvSpPr>
          <p:cNvPr id="9" name="Oval 8"/>
          <p:cNvSpPr/>
          <p:nvPr/>
        </p:nvSpPr>
        <p:spPr bwMode="auto">
          <a:xfrm>
            <a:off x="2667000" y="2133600"/>
            <a:ext cx="2057400" cy="1295400"/>
          </a:xfrm>
          <a:prstGeom prst="ellips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b="1" dirty="0">
                <a:solidFill>
                  <a:schemeClr val="accent6">
                    <a:lumMod val="20000"/>
                    <a:lumOff val="80000"/>
                  </a:schemeClr>
                </a:solidFill>
                <a:latin typeface="+mj-lt"/>
              </a:rPr>
              <a:t> </a:t>
            </a:r>
            <a:r>
              <a:rPr lang="en-US" b="1" dirty="0">
                <a:latin typeface="+mj-lt"/>
              </a:rPr>
              <a:t>Within defined </a:t>
            </a:r>
          </a:p>
          <a:p>
            <a:pPr algn="ctr" eaLnBrk="0" fontAlgn="base" hangingPunct="0">
              <a:lnSpc>
                <a:spcPct val="85000"/>
              </a:lnSpc>
              <a:spcBef>
                <a:spcPct val="0"/>
              </a:spcBef>
              <a:spcAft>
                <a:spcPct val="0"/>
              </a:spcAft>
            </a:pPr>
            <a:r>
              <a:rPr lang="en-US" b="1" dirty="0">
                <a:latin typeface="+mj-lt"/>
              </a:rPr>
              <a:t>tolerances</a:t>
            </a:r>
          </a:p>
        </p:txBody>
      </p:sp>
      <p:sp>
        <p:nvSpPr>
          <p:cNvPr id="10" name="Oval 9"/>
          <p:cNvSpPr/>
          <p:nvPr/>
        </p:nvSpPr>
        <p:spPr bwMode="auto">
          <a:xfrm>
            <a:off x="7086600" y="2133600"/>
            <a:ext cx="2286000" cy="1371600"/>
          </a:xfrm>
          <a:prstGeom prst="ellips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b="1" dirty="0">
                <a:latin typeface="+mj-lt"/>
              </a:rPr>
              <a:t>Outside of </a:t>
            </a:r>
          </a:p>
          <a:p>
            <a:pPr algn="ctr" eaLnBrk="0" fontAlgn="base" hangingPunct="0">
              <a:lnSpc>
                <a:spcPct val="85000"/>
              </a:lnSpc>
              <a:spcBef>
                <a:spcPct val="0"/>
              </a:spcBef>
              <a:spcAft>
                <a:spcPct val="0"/>
              </a:spcAft>
            </a:pPr>
            <a:r>
              <a:rPr lang="en-US" b="1" dirty="0">
                <a:latin typeface="+mj-lt"/>
              </a:rPr>
              <a:t>tolerances</a:t>
            </a:r>
          </a:p>
        </p:txBody>
      </p:sp>
      <p:sp>
        <p:nvSpPr>
          <p:cNvPr id="11" name="Rounded Rectangle 10"/>
          <p:cNvSpPr/>
          <p:nvPr/>
        </p:nvSpPr>
        <p:spPr bwMode="auto">
          <a:xfrm>
            <a:off x="16002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latin typeface="Arial" charset="0"/>
              </a:rPr>
              <a:t>Automatic </a:t>
            </a:r>
          </a:p>
          <a:p>
            <a:pPr algn="ctr" eaLnBrk="0" fontAlgn="base" hangingPunct="0">
              <a:lnSpc>
                <a:spcPct val="85000"/>
              </a:lnSpc>
              <a:spcBef>
                <a:spcPct val="0"/>
              </a:spcBef>
              <a:spcAft>
                <a:spcPct val="0"/>
              </a:spcAft>
            </a:pPr>
            <a:r>
              <a:rPr lang="en-US" sz="1600" b="1" dirty="0">
                <a:latin typeface="Arial" charset="0"/>
              </a:rPr>
              <a:t>cash discount </a:t>
            </a:r>
          </a:p>
          <a:p>
            <a:pPr algn="ctr" eaLnBrk="0" fontAlgn="base" hangingPunct="0">
              <a:lnSpc>
                <a:spcPct val="85000"/>
              </a:lnSpc>
              <a:spcBef>
                <a:spcPct val="0"/>
              </a:spcBef>
              <a:spcAft>
                <a:spcPct val="0"/>
              </a:spcAft>
            </a:pPr>
            <a:r>
              <a:rPr lang="en-US" sz="1600" b="1" dirty="0">
                <a:latin typeface="+mj-lt"/>
              </a:rPr>
              <a:t>adjustment</a:t>
            </a:r>
          </a:p>
        </p:txBody>
      </p:sp>
      <p:sp>
        <p:nvSpPr>
          <p:cNvPr id="12" name="Rounded Rectangle 11"/>
          <p:cNvSpPr/>
          <p:nvPr/>
        </p:nvSpPr>
        <p:spPr bwMode="auto">
          <a:xfrm>
            <a:off x="3863752" y="3581400"/>
            <a:ext cx="1775048"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latin typeface="+mj-lt"/>
              </a:rPr>
              <a:t>Manual</a:t>
            </a:r>
          </a:p>
          <a:p>
            <a:pPr algn="ctr" eaLnBrk="0" fontAlgn="base" hangingPunct="0">
              <a:lnSpc>
                <a:spcPct val="85000"/>
              </a:lnSpc>
              <a:spcBef>
                <a:spcPct val="0"/>
              </a:spcBef>
              <a:spcAft>
                <a:spcPct val="0"/>
              </a:spcAft>
            </a:pPr>
            <a:r>
              <a:rPr lang="en-US" sz="1600" b="1" dirty="0">
                <a:latin typeface="+mj-lt"/>
              </a:rPr>
              <a:t>cash discount </a:t>
            </a:r>
          </a:p>
          <a:p>
            <a:pPr algn="ctr" eaLnBrk="0" fontAlgn="base" hangingPunct="0">
              <a:lnSpc>
                <a:spcPct val="85000"/>
              </a:lnSpc>
              <a:spcBef>
                <a:spcPct val="0"/>
              </a:spcBef>
              <a:spcAft>
                <a:spcPct val="0"/>
              </a:spcAft>
            </a:pPr>
            <a:r>
              <a:rPr lang="en-US" sz="1600" b="1" dirty="0">
                <a:latin typeface="+mj-lt"/>
              </a:rPr>
              <a:t>adjustment</a:t>
            </a:r>
          </a:p>
        </p:txBody>
      </p:sp>
      <p:sp>
        <p:nvSpPr>
          <p:cNvPr id="13" name="Rounded Rectangle 12"/>
          <p:cNvSpPr/>
          <p:nvPr/>
        </p:nvSpPr>
        <p:spPr bwMode="auto">
          <a:xfrm>
            <a:off x="2819400" y="49530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latin typeface="+mj-lt"/>
              </a:rPr>
              <a:t>Automatic </a:t>
            </a:r>
          </a:p>
          <a:p>
            <a:pPr algn="ctr" eaLnBrk="0" fontAlgn="base" hangingPunct="0">
              <a:lnSpc>
                <a:spcPct val="85000"/>
              </a:lnSpc>
              <a:spcBef>
                <a:spcPct val="0"/>
              </a:spcBef>
              <a:spcAft>
                <a:spcPct val="0"/>
              </a:spcAft>
            </a:pPr>
            <a:r>
              <a:rPr lang="en-US" sz="1600" b="1" dirty="0">
                <a:latin typeface="+mj-lt"/>
              </a:rPr>
              <a:t>Posting of </a:t>
            </a:r>
          </a:p>
          <a:p>
            <a:pPr algn="ctr" eaLnBrk="0" fontAlgn="base" hangingPunct="0">
              <a:lnSpc>
                <a:spcPct val="85000"/>
              </a:lnSpc>
              <a:spcBef>
                <a:spcPct val="0"/>
              </a:spcBef>
              <a:spcAft>
                <a:spcPct val="0"/>
              </a:spcAft>
            </a:pPr>
            <a:r>
              <a:rPr lang="en-US" sz="1600" b="1" dirty="0">
                <a:latin typeface="+mj-lt"/>
              </a:rPr>
              <a:t>unauthorized</a:t>
            </a:r>
          </a:p>
          <a:p>
            <a:pPr algn="ctr" eaLnBrk="0" fontAlgn="base" hangingPunct="0">
              <a:lnSpc>
                <a:spcPct val="85000"/>
              </a:lnSpc>
              <a:spcBef>
                <a:spcPct val="0"/>
              </a:spcBef>
              <a:spcAft>
                <a:spcPct val="0"/>
              </a:spcAft>
            </a:pPr>
            <a:r>
              <a:rPr lang="en-US" sz="1600" b="1" dirty="0">
                <a:latin typeface="+mj-lt"/>
              </a:rPr>
              <a:t>deductions</a:t>
            </a:r>
          </a:p>
        </p:txBody>
      </p:sp>
      <p:sp>
        <p:nvSpPr>
          <p:cNvPr id="14" name="Rounded Rectangle 13"/>
          <p:cNvSpPr/>
          <p:nvPr/>
        </p:nvSpPr>
        <p:spPr bwMode="auto">
          <a:xfrm>
            <a:off x="61722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latin typeface="+mj-lt"/>
              </a:rPr>
              <a:t>Partial </a:t>
            </a:r>
          </a:p>
          <a:p>
            <a:pPr algn="ctr" eaLnBrk="0" fontAlgn="base" hangingPunct="0">
              <a:lnSpc>
                <a:spcPct val="85000"/>
              </a:lnSpc>
              <a:spcBef>
                <a:spcPct val="0"/>
              </a:spcBef>
              <a:spcAft>
                <a:spcPct val="0"/>
              </a:spcAft>
            </a:pPr>
            <a:r>
              <a:rPr lang="en-US" sz="1600" b="1" dirty="0">
                <a:latin typeface="+mj-lt"/>
              </a:rPr>
              <a:t>payment</a:t>
            </a:r>
          </a:p>
        </p:txBody>
      </p:sp>
      <p:sp>
        <p:nvSpPr>
          <p:cNvPr id="15" name="Rounded Rectangle 14"/>
          <p:cNvSpPr/>
          <p:nvPr/>
        </p:nvSpPr>
        <p:spPr bwMode="auto">
          <a:xfrm>
            <a:off x="8991600" y="35814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latin typeface="+mj-lt"/>
              </a:rPr>
              <a:t>Residual </a:t>
            </a:r>
          </a:p>
          <a:p>
            <a:pPr algn="ctr" eaLnBrk="0" fontAlgn="base" hangingPunct="0">
              <a:lnSpc>
                <a:spcPct val="85000"/>
              </a:lnSpc>
              <a:spcBef>
                <a:spcPct val="0"/>
              </a:spcBef>
              <a:spcAft>
                <a:spcPct val="0"/>
              </a:spcAft>
            </a:pPr>
            <a:r>
              <a:rPr lang="en-US" sz="1600" b="1" dirty="0">
                <a:latin typeface="+mj-lt"/>
              </a:rPr>
              <a:t>items</a:t>
            </a:r>
          </a:p>
        </p:txBody>
      </p:sp>
      <p:sp>
        <p:nvSpPr>
          <p:cNvPr id="16" name="Rounded Rectangle 15"/>
          <p:cNvSpPr/>
          <p:nvPr/>
        </p:nvSpPr>
        <p:spPr bwMode="auto">
          <a:xfrm>
            <a:off x="6553200" y="48768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latin typeface="+mj-lt"/>
              </a:rPr>
              <a:t>Clear </a:t>
            </a:r>
          </a:p>
          <a:p>
            <a:pPr algn="ctr" eaLnBrk="0" fontAlgn="base" hangingPunct="0">
              <a:lnSpc>
                <a:spcPct val="85000"/>
              </a:lnSpc>
              <a:spcBef>
                <a:spcPct val="0"/>
              </a:spcBef>
              <a:spcAft>
                <a:spcPct val="0"/>
              </a:spcAft>
            </a:pPr>
            <a:r>
              <a:rPr lang="en-US" sz="1600" b="1" dirty="0">
                <a:latin typeface="+mj-lt"/>
              </a:rPr>
              <a:t>Difference </a:t>
            </a:r>
          </a:p>
          <a:p>
            <a:pPr algn="ctr" eaLnBrk="0" fontAlgn="base" hangingPunct="0">
              <a:lnSpc>
                <a:spcPct val="85000"/>
              </a:lnSpc>
              <a:spcBef>
                <a:spcPct val="0"/>
              </a:spcBef>
              <a:spcAft>
                <a:spcPct val="0"/>
              </a:spcAft>
            </a:pPr>
            <a:r>
              <a:rPr lang="en-US" sz="1600" b="1" dirty="0">
                <a:latin typeface="+mj-lt"/>
              </a:rPr>
              <a:t>manually</a:t>
            </a:r>
          </a:p>
        </p:txBody>
      </p:sp>
      <p:sp>
        <p:nvSpPr>
          <p:cNvPr id="17" name="Rounded Rectangle 16"/>
          <p:cNvSpPr/>
          <p:nvPr/>
        </p:nvSpPr>
        <p:spPr bwMode="auto">
          <a:xfrm>
            <a:off x="8305800" y="4876800"/>
            <a:ext cx="1524000" cy="1066800"/>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600" b="1" dirty="0">
                <a:latin typeface="+mj-lt"/>
              </a:rPr>
              <a:t>Payment on</a:t>
            </a:r>
          </a:p>
          <a:p>
            <a:pPr algn="ctr" eaLnBrk="0" fontAlgn="base" hangingPunct="0">
              <a:lnSpc>
                <a:spcPct val="85000"/>
              </a:lnSpc>
              <a:spcBef>
                <a:spcPct val="0"/>
              </a:spcBef>
              <a:spcAft>
                <a:spcPct val="0"/>
              </a:spcAft>
            </a:pPr>
            <a:r>
              <a:rPr lang="en-US" sz="1600" b="1" dirty="0">
                <a:latin typeface="+mj-lt"/>
              </a:rPr>
              <a:t>account</a:t>
            </a:r>
          </a:p>
        </p:txBody>
      </p:sp>
      <p:cxnSp>
        <p:nvCxnSpPr>
          <p:cNvPr id="19" name="Straight Arrow Connector 18"/>
          <p:cNvCxnSpPr/>
          <p:nvPr/>
        </p:nvCxnSpPr>
        <p:spPr bwMode="auto">
          <a:xfrm flipH="1">
            <a:off x="4572000" y="2276872"/>
            <a:ext cx="227856" cy="161528"/>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1" name="Straight Arrow Connector 20"/>
          <p:cNvCxnSpPr/>
          <p:nvPr/>
        </p:nvCxnSpPr>
        <p:spPr bwMode="auto">
          <a:xfrm>
            <a:off x="6888088" y="2276872"/>
            <a:ext cx="350912" cy="237728"/>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3" name="Straight Arrow Connector 22"/>
          <p:cNvCxnSpPr>
            <a:stCxn id="9" idx="3"/>
          </p:cNvCxnSpPr>
          <p:nvPr/>
        </p:nvCxnSpPr>
        <p:spPr bwMode="auto">
          <a:xfrm rot="5400000">
            <a:off x="2646598" y="3259698"/>
            <a:ext cx="342107" cy="301299"/>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7" name="Straight Arrow Connector 26"/>
          <p:cNvCxnSpPr>
            <a:stCxn id="9" idx="4"/>
          </p:cNvCxnSpPr>
          <p:nvPr/>
        </p:nvCxnSpPr>
        <p:spPr bwMode="auto">
          <a:xfrm rot="5400000">
            <a:off x="2952750" y="4133850"/>
            <a:ext cx="1447800" cy="381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9" name="Straight Arrow Connector 28"/>
          <p:cNvCxnSpPr>
            <a:stCxn id="9" idx="5"/>
          </p:cNvCxnSpPr>
          <p:nvPr/>
        </p:nvCxnSpPr>
        <p:spPr bwMode="auto">
          <a:xfrm rot="16200000" flipH="1">
            <a:off x="4402698" y="3259697"/>
            <a:ext cx="342107" cy="301299"/>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1" name="Straight Arrow Connector 30"/>
          <p:cNvCxnSpPr/>
          <p:nvPr/>
        </p:nvCxnSpPr>
        <p:spPr bwMode="auto">
          <a:xfrm rot="5400000">
            <a:off x="7315200" y="3352800"/>
            <a:ext cx="228600" cy="2286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3" name="Straight Arrow Connector 32"/>
          <p:cNvCxnSpPr>
            <a:stCxn id="10" idx="4"/>
          </p:cNvCxnSpPr>
          <p:nvPr/>
        </p:nvCxnSpPr>
        <p:spPr bwMode="auto">
          <a:xfrm rot="5400000">
            <a:off x="7277100" y="3924300"/>
            <a:ext cx="1371600" cy="5334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5" name="Straight Arrow Connector 34"/>
          <p:cNvCxnSpPr>
            <a:stCxn id="10" idx="4"/>
          </p:cNvCxnSpPr>
          <p:nvPr/>
        </p:nvCxnSpPr>
        <p:spPr bwMode="auto">
          <a:xfrm rot="16200000" flipH="1">
            <a:off x="7848600" y="3886200"/>
            <a:ext cx="1371600" cy="6096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37" name="Straight Arrow Connector 36"/>
          <p:cNvCxnSpPr>
            <a:stCxn id="10" idx="5"/>
          </p:cNvCxnSpPr>
          <p:nvPr/>
        </p:nvCxnSpPr>
        <p:spPr bwMode="auto">
          <a:xfrm rot="16200000" flipH="1">
            <a:off x="9066678" y="3275479"/>
            <a:ext cx="277066" cy="334777"/>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sp>
        <p:nvSpPr>
          <p:cNvPr id="24" name="Title 1"/>
          <p:cNvSpPr txBox="1">
            <a:spLocks/>
          </p:cNvSpPr>
          <p:nvPr/>
        </p:nvSpPr>
        <p:spPr>
          <a:xfrm>
            <a:off x="227349" y="0"/>
            <a:ext cx="6516723" cy="720000"/>
          </a:xfrm>
          <a:prstGeom prst="rect">
            <a:avLst/>
          </a:prstGeom>
        </p:spPr>
        <p:txBody>
          <a:bodyPr vert="horz" lIns="0" tIns="180000" rIns="0" bIns="0" rtlCol="0" anchor="t">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Processing payment differences</a:t>
            </a:r>
          </a:p>
        </p:txBody>
      </p:sp>
    </p:spTree>
    <p:extLst>
      <p:ext uri="{BB962C8B-B14F-4D97-AF65-F5344CB8AC3E}">
        <p14:creationId xmlns:p14="http://schemas.microsoft.com/office/powerpoint/2010/main" val="3274407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2E13C9-6165-4DF5-BB1A-69C224726B58}"/>
              </a:ext>
            </a:extLst>
          </p:cNvPr>
          <p:cNvSpPr>
            <a:spLocks noGrp="1"/>
          </p:cNvSpPr>
          <p:nvPr>
            <p:ph type="title"/>
          </p:nvPr>
        </p:nvSpPr>
        <p:spPr/>
        <p:txBody>
          <a:bodyPr/>
          <a:lstStyle/>
          <a:p>
            <a:r>
              <a:rPr lang="en-US" dirty="0"/>
              <a:t>Incoming Payments</a:t>
            </a:r>
          </a:p>
        </p:txBody>
      </p:sp>
      <p:grpSp>
        <p:nvGrpSpPr>
          <p:cNvPr id="5" name="Group 4">
            <a:extLst>
              <a:ext uri="{FF2B5EF4-FFF2-40B4-BE49-F238E27FC236}">
                <a16:creationId xmlns="" xmlns:a16="http://schemas.microsoft.com/office/drawing/2014/main" id="{5C50D09F-244C-415D-91E8-825B9664DF74}"/>
              </a:ext>
            </a:extLst>
          </p:cNvPr>
          <p:cNvGrpSpPr/>
          <p:nvPr/>
        </p:nvGrpSpPr>
        <p:grpSpPr>
          <a:xfrm>
            <a:off x="551384" y="2138249"/>
            <a:ext cx="5400600" cy="3525789"/>
            <a:chOff x="-1311801" y="1367508"/>
            <a:chExt cx="6126883" cy="3571558"/>
          </a:xfrm>
        </p:grpSpPr>
        <p:sp>
          <p:nvSpPr>
            <p:cNvPr id="6" name="Arc 3">
              <a:extLst>
                <a:ext uri="{FF2B5EF4-FFF2-40B4-BE49-F238E27FC236}">
                  <a16:creationId xmlns="" xmlns:a16="http://schemas.microsoft.com/office/drawing/2014/main" id="{EE2A9CA5-CBA7-4CC7-AD7C-D73350FA8422}"/>
                </a:ext>
              </a:extLst>
            </p:cNvPr>
            <p:cNvSpPr>
              <a:spLocks/>
            </p:cNvSpPr>
            <p:nvPr/>
          </p:nvSpPr>
          <p:spPr bwMode="auto">
            <a:xfrm rot="3392077">
              <a:off x="-2052211" y="2107918"/>
              <a:ext cx="3571558" cy="2090737"/>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4">
              <a:extLst>
                <a:ext uri="{FF2B5EF4-FFF2-40B4-BE49-F238E27FC236}">
                  <a16:creationId xmlns="" xmlns:a16="http://schemas.microsoft.com/office/drawing/2014/main" id="{3C169BA5-E7A3-4567-ACCD-468EC026CA5A}"/>
                </a:ext>
              </a:extLst>
            </p:cNvPr>
            <p:cNvSpPr>
              <a:spLocks noChangeArrowheads="1"/>
            </p:cNvSpPr>
            <p:nvPr/>
          </p:nvSpPr>
          <p:spPr bwMode="auto">
            <a:xfrm>
              <a:off x="-331500" y="1580873"/>
              <a:ext cx="611189" cy="381000"/>
            </a:xfrm>
            <a:prstGeom prst="ellipse">
              <a:avLst/>
            </a:prstGeom>
            <a:solidFill>
              <a:srgbClr val="F2FFEB"/>
            </a:solidFill>
            <a:ln w="12700">
              <a:solidFill>
                <a:schemeClr val="bg1">
                  <a:lumMod val="85000"/>
                </a:schemeClr>
              </a:solidFill>
              <a:round/>
              <a:headEnd/>
              <a:tailEnd/>
            </a:ln>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None/>
              </a:pPr>
              <a:r>
                <a:rPr lang="en-US" altLang="en-US" sz="1600" dirty="0">
                  <a:latin typeface="+mj-lt"/>
                </a:rPr>
                <a:t>1</a:t>
              </a:r>
            </a:p>
          </p:txBody>
        </p:sp>
        <p:sp>
          <p:nvSpPr>
            <p:cNvPr id="8" name="Text Box 5">
              <a:extLst>
                <a:ext uri="{FF2B5EF4-FFF2-40B4-BE49-F238E27FC236}">
                  <a16:creationId xmlns="" xmlns:a16="http://schemas.microsoft.com/office/drawing/2014/main" id="{0ABC7207-C314-4F33-A23E-8EF25B1CBB23}"/>
                </a:ext>
              </a:extLst>
            </p:cNvPr>
            <p:cNvSpPr txBox="1">
              <a:spLocks noChangeArrowheads="1"/>
            </p:cNvSpPr>
            <p:nvPr/>
          </p:nvSpPr>
          <p:spPr bwMode="auto">
            <a:xfrm>
              <a:off x="975569" y="1434988"/>
              <a:ext cx="3839513" cy="717075"/>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2000" dirty="0" smtClean="0">
                  <a:latin typeface="+mj-lt"/>
                </a:rPr>
                <a:t>Manual Incoming Payments</a:t>
              </a:r>
              <a:endParaRPr lang="en-US" altLang="en-US" sz="2000" dirty="0">
                <a:latin typeface="+mj-lt"/>
              </a:endParaRPr>
            </a:p>
          </p:txBody>
        </p:sp>
        <p:sp>
          <p:nvSpPr>
            <p:cNvPr id="9" name="Oval 6">
              <a:extLst>
                <a:ext uri="{FF2B5EF4-FFF2-40B4-BE49-F238E27FC236}">
                  <a16:creationId xmlns="" xmlns:a16="http://schemas.microsoft.com/office/drawing/2014/main" id="{DAF2C7A4-DC57-4DDD-9BCA-BEEEBB5B8CD2}"/>
                </a:ext>
              </a:extLst>
            </p:cNvPr>
            <p:cNvSpPr>
              <a:spLocks noChangeArrowheads="1"/>
            </p:cNvSpPr>
            <p:nvPr/>
          </p:nvSpPr>
          <p:spPr bwMode="auto">
            <a:xfrm>
              <a:off x="65564" y="2757306"/>
              <a:ext cx="611188" cy="381000"/>
            </a:xfrm>
            <a:prstGeom prst="ellipse">
              <a:avLst/>
            </a:prstGeom>
            <a:solidFill>
              <a:srgbClr val="F2FFEB"/>
            </a:solidFill>
            <a:ln w="12700">
              <a:solidFill>
                <a:schemeClr val="bg1">
                  <a:lumMod val="85000"/>
                </a:schemeClr>
              </a:solidFill>
              <a:round/>
              <a:headEnd/>
              <a:tailEnd/>
            </a:ln>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a:latin typeface="+mj-lt"/>
                </a:rPr>
                <a:t>2</a:t>
              </a:r>
            </a:p>
          </p:txBody>
        </p:sp>
        <p:sp>
          <p:nvSpPr>
            <p:cNvPr id="10" name="Text Box 7">
              <a:extLst>
                <a:ext uri="{FF2B5EF4-FFF2-40B4-BE49-F238E27FC236}">
                  <a16:creationId xmlns="" xmlns:a16="http://schemas.microsoft.com/office/drawing/2014/main" id="{6BED50F1-4373-4A76-957D-1830774696AA}"/>
                </a:ext>
              </a:extLst>
            </p:cNvPr>
            <p:cNvSpPr txBox="1">
              <a:spLocks noChangeArrowheads="1"/>
            </p:cNvSpPr>
            <p:nvPr/>
          </p:nvSpPr>
          <p:spPr bwMode="auto">
            <a:xfrm>
              <a:off x="975569" y="2456186"/>
              <a:ext cx="3839513" cy="717075"/>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None/>
              </a:pPr>
              <a:r>
                <a:rPr lang="en-US" altLang="en-US" sz="2000" dirty="0">
                  <a:latin typeface="+mj-lt"/>
                </a:rPr>
                <a:t>Automatic Incoming Payments</a:t>
              </a:r>
            </a:p>
          </p:txBody>
        </p:sp>
        <p:sp>
          <p:nvSpPr>
            <p:cNvPr id="11" name="Oval 8">
              <a:extLst>
                <a:ext uri="{FF2B5EF4-FFF2-40B4-BE49-F238E27FC236}">
                  <a16:creationId xmlns="" xmlns:a16="http://schemas.microsoft.com/office/drawing/2014/main" id="{20715803-BF02-4064-A5C2-47EA02D779AB}"/>
                </a:ext>
              </a:extLst>
            </p:cNvPr>
            <p:cNvSpPr>
              <a:spLocks noChangeArrowheads="1"/>
            </p:cNvSpPr>
            <p:nvPr/>
          </p:nvSpPr>
          <p:spPr bwMode="auto">
            <a:xfrm>
              <a:off x="209580" y="4143218"/>
              <a:ext cx="611188" cy="381000"/>
            </a:xfrm>
            <a:prstGeom prst="ellipse">
              <a:avLst/>
            </a:prstGeom>
            <a:solidFill>
              <a:srgbClr val="F2FFEB"/>
            </a:solidFill>
            <a:ln w="12700">
              <a:solidFill>
                <a:schemeClr val="bg1">
                  <a:lumMod val="85000"/>
                </a:schemeClr>
              </a:solidFill>
              <a:round/>
              <a:headEnd/>
              <a:tailEnd/>
            </a:ln>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600">
                  <a:latin typeface="+mj-lt"/>
                </a:rPr>
                <a:t>3</a:t>
              </a:r>
            </a:p>
          </p:txBody>
        </p:sp>
        <p:sp>
          <p:nvSpPr>
            <p:cNvPr id="13" name="Text Box 9">
              <a:extLst>
                <a:ext uri="{FF2B5EF4-FFF2-40B4-BE49-F238E27FC236}">
                  <a16:creationId xmlns="" xmlns:a16="http://schemas.microsoft.com/office/drawing/2014/main" id="{31E47B81-1611-43E9-A904-05E5C3D2FBD4}"/>
                </a:ext>
              </a:extLst>
            </p:cNvPr>
            <p:cNvSpPr txBox="1">
              <a:spLocks noChangeArrowheads="1"/>
            </p:cNvSpPr>
            <p:nvPr/>
          </p:nvSpPr>
          <p:spPr bwMode="auto">
            <a:xfrm>
              <a:off x="975569" y="3696213"/>
              <a:ext cx="3839513" cy="717075"/>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None/>
              </a:pPr>
              <a:r>
                <a:rPr lang="en-US" altLang="en-US" sz="2000" dirty="0">
                  <a:latin typeface="+mj-lt"/>
                </a:rPr>
                <a:t>Electronic Incoming Payments</a:t>
              </a:r>
            </a:p>
          </p:txBody>
        </p:sp>
      </p:grpSp>
      <p:sp>
        <p:nvSpPr>
          <p:cNvPr id="18" name="AutoShape 7">
            <a:extLst>
              <a:ext uri="{FF2B5EF4-FFF2-40B4-BE49-F238E27FC236}">
                <a16:creationId xmlns="" xmlns:a16="http://schemas.microsoft.com/office/drawing/2014/main" id="{1BC2B5C8-A624-4948-9A8A-C924BAB750C3}"/>
              </a:ext>
            </a:extLst>
          </p:cNvPr>
          <p:cNvSpPr>
            <a:spLocks noChangeArrowheads="1"/>
          </p:cNvSpPr>
          <p:nvPr/>
        </p:nvSpPr>
        <p:spPr bwMode="auto">
          <a:xfrm>
            <a:off x="7248128" y="2204864"/>
            <a:ext cx="1800200" cy="2952924"/>
          </a:xfrm>
          <a:prstGeom prst="roundRect">
            <a:avLst>
              <a:gd name="adj" fmla="val 16667"/>
            </a:avLst>
          </a:prstGeom>
          <a:solidFill>
            <a:srgbClr val="F3F3FF"/>
          </a:solidFill>
          <a:ln w="25400" algn="ctr">
            <a:solidFill>
              <a:schemeClr val="tx1"/>
            </a:solidFill>
            <a:round/>
            <a:headEnd/>
            <a:tailEnd/>
          </a:ln>
        </p:spPr>
        <p:txBody>
          <a:bodyPr wrap="squar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en-US" sz="2000" b="1" dirty="0">
                <a:latin typeface="+mj-lt"/>
              </a:rPr>
              <a:t>Incoming Payments</a:t>
            </a:r>
          </a:p>
        </p:txBody>
      </p:sp>
      <p:sp>
        <p:nvSpPr>
          <p:cNvPr id="19" name="AutoShape 7">
            <a:extLst>
              <a:ext uri="{FF2B5EF4-FFF2-40B4-BE49-F238E27FC236}">
                <a16:creationId xmlns="" xmlns:a16="http://schemas.microsoft.com/office/drawing/2014/main" id="{1BC2B5C8-A624-4948-9A8A-C924BAB750C3}"/>
              </a:ext>
            </a:extLst>
          </p:cNvPr>
          <p:cNvSpPr>
            <a:spLocks noChangeArrowheads="1"/>
          </p:cNvSpPr>
          <p:nvPr/>
        </p:nvSpPr>
        <p:spPr bwMode="auto">
          <a:xfrm>
            <a:off x="9912424" y="2204864"/>
            <a:ext cx="1872208" cy="2952924"/>
          </a:xfrm>
          <a:prstGeom prst="roundRect">
            <a:avLst>
              <a:gd name="adj" fmla="val 16667"/>
            </a:avLst>
          </a:prstGeom>
          <a:solidFill>
            <a:srgbClr val="F3F3FF"/>
          </a:solidFill>
          <a:ln w="25400" algn="ctr">
            <a:solidFill>
              <a:schemeClr val="tx1"/>
            </a:solidFill>
            <a:round/>
            <a:headEnd/>
            <a:tailEnd/>
          </a:ln>
        </p:spPr>
        <p:txBody>
          <a:bodyPr wrap="squar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en-US" sz="2000" b="1" dirty="0">
                <a:latin typeface="+mj-lt"/>
              </a:rPr>
              <a:t>Reconcile With Customer Open items</a:t>
            </a:r>
          </a:p>
        </p:txBody>
      </p:sp>
      <p:sp>
        <p:nvSpPr>
          <p:cNvPr id="4" name="Right Arrow 3"/>
          <p:cNvSpPr/>
          <p:nvPr/>
        </p:nvSpPr>
        <p:spPr>
          <a:xfrm>
            <a:off x="6023546" y="2420888"/>
            <a:ext cx="1152574" cy="3600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noFill/>
            </a:endParaRPr>
          </a:p>
        </p:txBody>
      </p:sp>
      <p:sp>
        <p:nvSpPr>
          <p:cNvPr id="20" name="Right Arrow 19"/>
          <p:cNvSpPr/>
          <p:nvPr/>
        </p:nvSpPr>
        <p:spPr>
          <a:xfrm>
            <a:off x="6042068" y="3356992"/>
            <a:ext cx="1134052" cy="3600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noFill/>
            </a:endParaRPr>
          </a:p>
        </p:txBody>
      </p:sp>
      <p:sp>
        <p:nvSpPr>
          <p:cNvPr id="21" name="Right Arrow 20"/>
          <p:cNvSpPr/>
          <p:nvPr/>
        </p:nvSpPr>
        <p:spPr>
          <a:xfrm>
            <a:off x="6023546" y="4581128"/>
            <a:ext cx="1152574" cy="3600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noFill/>
            </a:endParaRPr>
          </a:p>
        </p:txBody>
      </p:sp>
      <p:sp>
        <p:nvSpPr>
          <p:cNvPr id="22" name="Right Arrow 21"/>
          <p:cNvSpPr/>
          <p:nvPr/>
        </p:nvSpPr>
        <p:spPr>
          <a:xfrm>
            <a:off x="9120336" y="3356992"/>
            <a:ext cx="720080" cy="3600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noFill/>
            </a:endParaRPr>
          </a:p>
        </p:txBody>
      </p:sp>
    </p:spTree>
    <p:extLst>
      <p:ext uri="{BB962C8B-B14F-4D97-AF65-F5344CB8AC3E}">
        <p14:creationId xmlns:p14="http://schemas.microsoft.com/office/powerpoint/2010/main" val="3130445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Manually processing – Outside tolerance limits</a:t>
            </a:r>
            <a:endParaRPr lang="en-US" dirty="0"/>
          </a:p>
        </p:txBody>
      </p:sp>
      <p:sp>
        <p:nvSpPr>
          <p:cNvPr id="3" name="Content Placeholder 2"/>
          <p:cNvSpPr>
            <a:spLocks noGrp="1"/>
          </p:cNvSpPr>
          <p:nvPr>
            <p:ph idx="4294967295"/>
          </p:nvPr>
        </p:nvSpPr>
        <p:spPr>
          <a:xfrm>
            <a:off x="6560368" y="1152526"/>
            <a:ext cx="4648200" cy="4867275"/>
          </a:xfrm>
        </p:spPr>
        <p:txBody>
          <a:bodyPr/>
          <a:lstStyle/>
          <a:p>
            <a:r>
              <a:rPr lang="en-US" sz="1800" dirty="0"/>
              <a:t>Partial payment</a:t>
            </a:r>
          </a:p>
          <a:p>
            <a:pPr lvl="1"/>
            <a:r>
              <a:rPr lang="en-US" u="sng" dirty="0"/>
              <a:t>Both items </a:t>
            </a:r>
            <a:r>
              <a:rPr lang="en-US" dirty="0"/>
              <a:t>remain as </a:t>
            </a:r>
            <a:r>
              <a:rPr lang="en-US" u="sng" dirty="0"/>
              <a:t>open items </a:t>
            </a:r>
          </a:p>
          <a:p>
            <a:pPr marL="88900" lvl="1" indent="0">
              <a:buNone/>
            </a:pPr>
            <a:endParaRPr lang="en-US" dirty="0"/>
          </a:p>
          <a:p>
            <a:r>
              <a:rPr lang="en-US" sz="1800" dirty="0"/>
              <a:t>Residual items</a:t>
            </a:r>
          </a:p>
          <a:p>
            <a:pPr lvl="1"/>
            <a:r>
              <a:rPr lang="en-US" dirty="0"/>
              <a:t>Payment amount and invoice are cleared and </a:t>
            </a:r>
            <a:r>
              <a:rPr lang="en-US" u="sng" dirty="0"/>
              <a:t>new item gets generated </a:t>
            </a:r>
            <a:r>
              <a:rPr lang="en-US" dirty="0"/>
              <a:t>with remaining amount.</a:t>
            </a:r>
          </a:p>
          <a:p>
            <a:pPr lvl="1"/>
            <a:r>
              <a:rPr lang="en-US" dirty="0"/>
              <a:t>TOP (from cleared item/new TOP)</a:t>
            </a:r>
          </a:p>
          <a:p>
            <a:pPr lvl="1"/>
            <a:endParaRPr lang="en-US" dirty="0"/>
          </a:p>
          <a:p>
            <a:pPr lvl="1"/>
            <a:endParaRPr lang="en-US" dirty="0"/>
          </a:p>
          <a:p>
            <a:r>
              <a:rPr lang="en-US" sz="1800" dirty="0"/>
              <a:t>Payment differences</a:t>
            </a:r>
          </a:p>
          <a:p>
            <a:pPr lvl="1"/>
            <a:r>
              <a:rPr lang="en-US" dirty="0"/>
              <a:t>Post the payment difference to a different </a:t>
            </a:r>
            <a:r>
              <a:rPr lang="en-US" u="sng" dirty="0"/>
              <a:t>account</a:t>
            </a:r>
            <a:r>
              <a:rPr lang="en-US" dirty="0"/>
              <a:t> as a difference posting using </a:t>
            </a:r>
            <a:r>
              <a:rPr lang="en-US" u="sng" dirty="0"/>
              <a:t>reason codes </a:t>
            </a:r>
            <a:r>
              <a:rPr lang="en-US" dirty="0"/>
              <a:t>and </a:t>
            </a:r>
            <a:r>
              <a:rPr lang="en-US" u="sng" dirty="0"/>
              <a:t>automatic determination</a:t>
            </a:r>
            <a:r>
              <a:rPr lang="en-US" dirty="0"/>
              <a:t>.</a:t>
            </a:r>
          </a:p>
        </p:txBody>
      </p:sp>
      <p:pic>
        <p:nvPicPr>
          <p:cNvPr id="4098" name="Picture 2"/>
          <p:cNvPicPr>
            <a:picLocks noChangeAspect="1" noChangeArrowheads="1"/>
          </p:cNvPicPr>
          <p:nvPr/>
        </p:nvPicPr>
        <p:blipFill>
          <a:blip r:embed="rId2" cstate="print"/>
          <a:srcRect/>
          <a:stretch>
            <a:fillRect/>
          </a:stretch>
        </p:blipFill>
        <p:spPr bwMode="auto">
          <a:xfrm>
            <a:off x="1945777" y="1491734"/>
            <a:ext cx="1905354" cy="2438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1876425" y="4161295"/>
            <a:ext cx="2552700" cy="990600"/>
          </a:xfrm>
          <a:prstGeom prst="rect">
            <a:avLst/>
          </a:prstGeom>
          <a:noFill/>
          <a:ln w="9525">
            <a:noFill/>
            <a:miter lim="800000"/>
            <a:headEnd/>
            <a:tailEnd/>
          </a:ln>
          <a:effectLst/>
        </p:spPr>
      </p:pic>
      <p:sp>
        <p:nvSpPr>
          <p:cNvPr id="6" name="TextBox 5"/>
          <p:cNvSpPr txBox="1"/>
          <p:nvPr/>
        </p:nvSpPr>
        <p:spPr>
          <a:xfrm>
            <a:off x="3927332" y="1459468"/>
            <a:ext cx="2009461" cy="369332"/>
          </a:xfrm>
          <a:prstGeom prst="rect">
            <a:avLst/>
          </a:prstGeom>
          <a:noFill/>
        </p:spPr>
        <p:txBody>
          <a:bodyPr wrap="none" rtlCol="0">
            <a:spAutoFit/>
          </a:bodyPr>
          <a:lstStyle/>
          <a:p>
            <a:r>
              <a:rPr lang="en-US" dirty="0"/>
              <a:t>Partial payment</a:t>
            </a:r>
          </a:p>
        </p:txBody>
      </p:sp>
      <p:sp>
        <p:nvSpPr>
          <p:cNvPr id="8" name="TextBox 7"/>
          <p:cNvSpPr txBox="1"/>
          <p:nvPr/>
        </p:nvSpPr>
        <p:spPr>
          <a:xfrm>
            <a:off x="3851131" y="2831068"/>
            <a:ext cx="1753172" cy="369332"/>
          </a:xfrm>
          <a:prstGeom prst="rect">
            <a:avLst/>
          </a:prstGeom>
          <a:noFill/>
        </p:spPr>
        <p:txBody>
          <a:bodyPr wrap="none" rtlCol="0">
            <a:spAutoFit/>
          </a:bodyPr>
          <a:lstStyle/>
          <a:p>
            <a:r>
              <a:rPr lang="en-US" dirty="0"/>
              <a:t>Residual item</a:t>
            </a:r>
          </a:p>
        </p:txBody>
      </p:sp>
      <p:sp>
        <p:nvSpPr>
          <p:cNvPr id="9" name="TextBox 8"/>
          <p:cNvSpPr txBox="1"/>
          <p:nvPr/>
        </p:nvSpPr>
        <p:spPr>
          <a:xfrm>
            <a:off x="2362200" y="5181600"/>
            <a:ext cx="2541658" cy="369332"/>
          </a:xfrm>
          <a:prstGeom prst="rect">
            <a:avLst/>
          </a:prstGeom>
          <a:noFill/>
        </p:spPr>
        <p:txBody>
          <a:bodyPr wrap="none" rtlCol="0">
            <a:spAutoFit/>
          </a:bodyPr>
          <a:lstStyle/>
          <a:p>
            <a:r>
              <a:rPr lang="en-US" dirty="0"/>
              <a:t>Payment differences</a:t>
            </a:r>
          </a:p>
        </p:txBody>
      </p:sp>
    </p:spTree>
    <p:extLst>
      <p:ext uri="{BB962C8B-B14F-4D97-AF65-F5344CB8AC3E}">
        <p14:creationId xmlns:p14="http://schemas.microsoft.com/office/powerpoint/2010/main" val="3820565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 codes</a:t>
            </a:r>
          </a:p>
        </p:txBody>
      </p:sp>
      <p:sp>
        <p:nvSpPr>
          <p:cNvPr id="3" name="Content Placeholder 2"/>
          <p:cNvSpPr>
            <a:spLocks noGrp="1"/>
          </p:cNvSpPr>
          <p:nvPr>
            <p:ph idx="4294967295"/>
          </p:nvPr>
        </p:nvSpPr>
        <p:spPr>
          <a:xfrm>
            <a:off x="7086600" y="1152526"/>
            <a:ext cx="3473896" cy="4867275"/>
          </a:xfrm>
        </p:spPr>
        <p:txBody>
          <a:bodyPr/>
          <a:lstStyle/>
          <a:p>
            <a:r>
              <a:rPr lang="en-US" sz="1800" dirty="0" smtClean="0"/>
              <a:t>Reason </a:t>
            </a:r>
            <a:r>
              <a:rPr lang="en-US" sz="1800" dirty="0"/>
              <a:t>codes are used to describe the reason for the payment difference.</a:t>
            </a:r>
          </a:p>
          <a:p>
            <a:endParaRPr lang="en-US" sz="1800" dirty="0"/>
          </a:p>
          <a:p>
            <a:r>
              <a:rPr lang="en-US" sz="1800" dirty="0"/>
              <a:t>To assign more than one reason code to a payment difference, click on “distribute difference”.</a:t>
            </a:r>
          </a:p>
          <a:p>
            <a:pPr>
              <a:buNone/>
            </a:pPr>
            <a:endParaRPr lang="en-US" sz="1800" dirty="0"/>
          </a:p>
          <a:p>
            <a:r>
              <a:rPr lang="en-US" sz="1800" dirty="0"/>
              <a:t>Reason codes can be assigned to:</a:t>
            </a:r>
          </a:p>
          <a:p>
            <a:pPr lvl="1"/>
            <a:r>
              <a:rPr lang="en-US" dirty="0"/>
              <a:t>Difference postings</a:t>
            </a:r>
          </a:p>
          <a:p>
            <a:pPr lvl="1"/>
            <a:r>
              <a:rPr lang="en-US" dirty="0"/>
              <a:t>Partial payments</a:t>
            </a:r>
          </a:p>
          <a:p>
            <a:pPr lvl="1"/>
            <a:r>
              <a:rPr lang="en-US" dirty="0"/>
              <a:t>Residual items</a:t>
            </a:r>
          </a:p>
        </p:txBody>
      </p:sp>
      <p:pic>
        <p:nvPicPr>
          <p:cNvPr id="8194" name="Picture 2"/>
          <p:cNvPicPr>
            <a:picLocks noChangeAspect="1" noChangeArrowheads="1"/>
          </p:cNvPicPr>
          <p:nvPr/>
        </p:nvPicPr>
        <p:blipFill>
          <a:blip r:embed="rId2" cstate="print"/>
          <a:srcRect/>
          <a:stretch>
            <a:fillRect/>
          </a:stretch>
        </p:blipFill>
        <p:spPr bwMode="auto">
          <a:xfrm>
            <a:off x="1415480" y="1152525"/>
            <a:ext cx="5478484" cy="4574044"/>
          </a:xfrm>
          <a:prstGeom prst="rect">
            <a:avLst/>
          </a:prstGeom>
          <a:noFill/>
          <a:ln w="9525">
            <a:noFill/>
            <a:miter lim="800000"/>
            <a:headEnd/>
            <a:tailEnd/>
          </a:ln>
          <a:effectLst/>
        </p:spPr>
      </p:pic>
    </p:spTree>
    <p:extLst>
      <p:ext uri="{BB962C8B-B14F-4D97-AF65-F5344CB8AC3E}">
        <p14:creationId xmlns:p14="http://schemas.microsoft.com/office/powerpoint/2010/main" val="3267904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Realized exchange rate differences</a:t>
            </a:r>
          </a:p>
        </p:txBody>
      </p:sp>
      <p:sp>
        <p:nvSpPr>
          <p:cNvPr id="3" name="Content Placeholder 2"/>
          <p:cNvSpPr>
            <a:spLocks noGrp="1"/>
          </p:cNvSpPr>
          <p:nvPr>
            <p:ph idx="4294967295"/>
          </p:nvPr>
        </p:nvSpPr>
        <p:spPr>
          <a:xfrm>
            <a:off x="263351" y="981075"/>
            <a:ext cx="11652423" cy="2231901"/>
          </a:xfrm>
        </p:spPr>
        <p:txBody>
          <a:bodyPr/>
          <a:lstStyle/>
          <a:p>
            <a:r>
              <a:rPr lang="en-US" sz="1800" dirty="0"/>
              <a:t>When </a:t>
            </a:r>
            <a:r>
              <a:rPr lang="en-US" sz="1800" b="1" dirty="0"/>
              <a:t>clearing open items in a foreign currency</a:t>
            </a:r>
            <a:r>
              <a:rPr lang="en-US" sz="1800" dirty="0"/>
              <a:t>, exchange rate differences may occur due to fluctuations in exchange rates.</a:t>
            </a:r>
          </a:p>
          <a:p>
            <a:r>
              <a:rPr lang="en-US" sz="1800" dirty="0"/>
              <a:t>The system posts these exchange rate differences automatically as </a:t>
            </a:r>
            <a:r>
              <a:rPr lang="en-US" sz="1800" b="1" dirty="0"/>
              <a:t>realized gains or losses.</a:t>
            </a:r>
          </a:p>
          <a:p>
            <a:r>
              <a:rPr lang="en-US" sz="1800" dirty="0"/>
              <a:t>The system posts the differences </a:t>
            </a:r>
            <a:r>
              <a:rPr lang="en-US" sz="1800" b="1" dirty="0"/>
              <a:t>automatically to the revenue/expense account </a:t>
            </a:r>
            <a:r>
              <a:rPr lang="en-US" sz="1800" dirty="0"/>
              <a:t>for exchange rate differences that you defined during configuration.</a:t>
            </a:r>
          </a:p>
          <a:p>
            <a:r>
              <a:rPr lang="en-US" sz="1800" dirty="0"/>
              <a:t>The realized difference is </a:t>
            </a:r>
            <a:r>
              <a:rPr lang="en-US" sz="1800" b="1" dirty="0"/>
              <a:t>stored in the cleared line item</a:t>
            </a:r>
            <a:r>
              <a:rPr lang="en-US" sz="1800" dirty="0"/>
              <a:t>.</a:t>
            </a:r>
          </a:p>
        </p:txBody>
      </p:sp>
      <p:pic>
        <p:nvPicPr>
          <p:cNvPr id="9218" name="Picture 2"/>
          <p:cNvPicPr>
            <a:picLocks noChangeAspect="1" noChangeArrowheads="1"/>
          </p:cNvPicPr>
          <p:nvPr/>
        </p:nvPicPr>
        <p:blipFill>
          <a:blip r:embed="rId2" cstate="print"/>
          <a:srcRect/>
          <a:stretch>
            <a:fillRect/>
          </a:stretch>
        </p:blipFill>
        <p:spPr bwMode="auto">
          <a:xfrm>
            <a:off x="2056108" y="3424238"/>
            <a:ext cx="5105400" cy="2714625"/>
          </a:xfrm>
          <a:prstGeom prst="rect">
            <a:avLst/>
          </a:prstGeom>
          <a:noFill/>
          <a:ln w="9525">
            <a:noFill/>
            <a:miter lim="800000"/>
            <a:headEnd/>
            <a:tailEnd/>
          </a:ln>
          <a:effectLst/>
        </p:spPr>
      </p:pic>
    </p:spTree>
    <p:extLst>
      <p:ext uri="{BB962C8B-B14F-4D97-AF65-F5344CB8AC3E}">
        <p14:creationId xmlns:p14="http://schemas.microsoft.com/office/powerpoint/2010/main" val="787816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determination</a:t>
            </a:r>
          </a:p>
        </p:txBody>
      </p:sp>
      <p:sp>
        <p:nvSpPr>
          <p:cNvPr id="3" name="Content Placeholder 2"/>
          <p:cNvSpPr>
            <a:spLocks noGrp="1"/>
          </p:cNvSpPr>
          <p:nvPr>
            <p:ph idx="4294967295"/>
          </p:nvPr>
        </p:nvSpPr>
        <p:spPr>
          <a:xfrm>
            <a:off x="227013" y="981075"/>
            <a:ext cx="11629627" cy="2159894"/>
          </a:xfrm>
        </p:spPr>
        <p:txBody>
          <a:bodyPr/>
          <a:lstStyle/>
          <a:p>
            <a:r>
              <a:rPr lang="en-US" sz="1800" dirty="0"/>
              <a:t>All reconciliation accounts and all G/L accounts with open item transactions in foreign currency must be assigned revenue/expense accounts for realized losses and gains.</a:t>
            </a:r>
          </a:p>
          <a:p>
            <a:pPr>
              <a:buNone/>
            </a:pPr>
            <a:r>
              <a:rPr lang="en-US" sz="1800" u="sng" dirty="0"/>
              <a:t>One gain/loss account can be assigned:</a:t>
            </a:r>
          </a:p>
          <a:p>
            <a:pPr lvl="1"/>
            <a:r>
              <a:rPr lang="en-US" dirty="0"/>
              <a:t>To all currencies and currency types</a:t>
            </a:r>
          </a:p>
          <a:p>
            <a:pPr lvl="1"/>
            <a:r>
              <a:rPr lang="en-US" dirty="0"/>
              <a:t>Per currencies and currency type</a:t>
            </a:r>
          </a:p>
          <a:p>
            <a:pPr lvl="1"/>
            <a:r>
              <a:rPr lang="en-US" dirty="0"/>
              <a:t>Per currency</a:t>
            </a:r>
          </a:p>
          <a:p>
            <a:pPr lvl="1"/>
            <a:r>
              <a:rPr lang="en-US" dirty="0"/>
              <a:t>Per currency type</a:t>
            </a:r>
          </a:p>
        </p:txBody>
      </p:sp>
      <p:pic>
        <p:nvPicPr>
          <p:cNvPr id="10242" name="Picture 2"/>
          <p:cNvPicPr>
            <a:picLocks noChangeAspect="1" noChangeArrowheads="1"/>
          </p:cNvPicPr>
          <p:nvPr/>
        </p:nvPicPr>
        <p:blipFill>
          <a:blip r:embed="rId3" cstate="print"/>
          <a:srcRect/>
          <a:stretch>
            <a:fillRect/>
          </a:stretch>
        </p:blipFill>
        <p:spPr bwMode="auto">
          <a:xfrm>
            <a:off x="2063552" y="3284984"/>
            <a:ext cx="6120680" cy="3168352"/>
          </a:xfrm>
          <a:prstGeom prst="rect">
            <a:avLst/>
          </a:prstGeom>
          <a:noFill/>
          <a:ln w="9525">
            <a:noFill/>
            <a:miter lim="800000"/>
            <a:headEnd/>
            <a:tailEnd/>
          </a:ln>
          <a:effectLst/>
        </p:spPr>
      </p:pic>
    </p:spTree>
    <p:extLst>
      <p:ext uri="{BB962C8B-B14F-4D97-AF65-F5344CB8AC3E}">
        <p14:creationId xmlns:p14="http://schemas.microsoft.com/office/powerpoint/2010/main" val="4261136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Unrealized exchange rate differences</a:t>
            </a:r>
          </a:p>
        </p:txBody>
      </p:sp>
      <p:sp>
        <p:nvSpPr>
          <p:cNvPr id="3" name="Content Placeholder 2"/>
          <p:cNvSpPr>
            <a:spLocks noGrp="1"/>
          </p:cNvSpPr>
          <p:nvPr>
            <p:ph idx="4294967295"/>
          </p:nvPr>
        </p:nvSpPr>
        <p:spPr>
          <a:xfrm>
            <a:off x="263351" y="987203"/>
            <a:ext cx="11652423" cy="3017862"/>
          </a:xfrm>
        </p:spPr>
        <p:txBody>
          <a:bodyPr/>
          <a:lstStyle/>
          <a:p>
            <a:r>
              <a:rPr lang="en-US" sz="1800" dirty="0"/>
              <a:t>Exchange rate differences are also posted when </a:t>
            </a:r>
            <a:r>
              <a:rPr lang="en-US" sz="1800" b="1" dirty="0"/>
              <a:t>open items are valuated for the financial statements. </a:t>
            </a:r>
          </a:p>
          <a:p>
            <a:endParaRPr lang="en-US" sz="1800" dirty="0"/>
          </a:p>
          <a:p>
            <a:r>
              <a:rPr lang="en-US" sz="1800" dirty="0"/>
              <a:t>These exchange rate differences from valuation are posted to </a:t>
            </a:r>
            <a:r>
              <a:rPr lang="en-US" sz="1800" b="1" dirty="0"/>
              <a:t>another exchange rate difference account (unrealized loss/gain) and to a financial statement adjustment account</a:t>
            </a:r>
            <a:r>
              <a:rPr lang="en-US" sz="1800" dirty="0"/>
              <a:t>. </a:t>
            </a:r>
          </a:p>
          <a:p>
            <a:endParaRPr lang="en-US" sz="1800" dirty="0"/>
          </a:p>
          <a:p>
            <a:r>
              <a:rPr lang="en-US" sz="1800" dirty="0"/>
              <a:t>When clearing an open item that has already been valuated, the system </a:t>
            </a:r>
            <a:r>
              <a:rPr lang="en-US" sz="1800" b="1" dirty="0"/>
              <a:t>reverses the balance sheet correction account </a:t>
            </a:r>
            <a:r>
              <a:rPr lang="en-US" sz="1800" dirty="0"/>
              <a:t>and posts the remaining exchange rate difference to the account for realized exchange rate differences</a:t>
            </a:r>
            <a:r>
              <a:rPr lang="en-US" sz="1800" dirty="0" smtClean="0"/>
              <a:t>.</a:t>
            </a:r>
          </a:p>
          <a:p>
            <a:endParaRPr lang="en-US" sz="1800" dirty="0"/>
          </a:p>
        </p:txBody>
      </p:sp>
    </p:spTree>
    <p:extLst>
      <p:ext uri="{BB962C8B-B14F-4D97-AF65-F5344CB8AC3E}">
        <p14:creationId xmlns:p14="http://schemas.microsoft.com/office/powerpoint/2010/main" val="4062680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0708" y="1197001"/>
            <a:ext cx="5203244" cy="647824"/>
          </a:xfrm>
        </p:spPr>
        <p:txBody>
          <a:bodyPr/>
          <a:lstStyle/>
          <a:p>
            <a:r>
              <a:rPr lang="en-US" sz="3200" dirty="0"/>
              <a:t>Special G/L transactions</a:t>
            </a:r>
          </a:p>
        </p:txBody>
      </p:sp>
      <p:sp>
        <p:nvSpPr>
          <p:cNvPr id="5" name="Rectangle 4"/>
          <p:cNvSpPr/>
          <p:nvPr/>
        </p:nvSpPr>
        <p:spPr>
          <a:xfrm>
            <a:off x="7104111" y="1556792"/>
            <a:ext cx="4811663" cy="4431983"/>
          </a:xfrm>
          <a:prstGeom prst="rect">
            <a:avLst/>
          </a:prstGeom>
        </p:spPr>
        <p:txBody>
          <a:bodyPr wrap="square">
            <a:spAutoFit/>
          </a:bodyPr>
          <a:lstStyle/>
          <a:p>
            <a:pPr>
              <a:spcBef>
                <a:spcPts val="1200"/>
              </a:spcBef>
              <a:spcAft>
                <a:spcPts val="1200"/>
              </a:spcAft>
            </a:pPr>
            <a:r>
              <a:rPr lang="en-US" sz="2000" b="1" u="sng" dirty="0"/>
              <a:t>Unit Objectives</a:t>
            </a:r>
            <a:endParaRPr lang="en-US" sz="2000" u="sng" dirty="0"/>
          </a:p>
          <a:p>
            <a:pPr marL="342900" indent="-342900">
              <a:spcBef>
                <a:spcPts val="1200"/>
              </a:spcBef>
              <a:spcAft>
                <a:spcPts val="1200"/>
              </a:spcAft>
              <a:buFont typeface="+mj-lt"/>
              <a:buAutoNum type="arabicPeriod"/>
            </a:pPr>
            <a:r>
              <a:rPr lang="en-US" dirty="0" smtClean="0"/>
              <a:t>Describe </a:t>
            </a:r>
            <a:r>
              <a:rPr lang="en-US" dirty="0"/>
              <a:t>special G/L transactions</a:t>
            </a:r>
          </a:p>
          <a:p>
            <a:pPr marL="342900" indent="-342900">
              <a:spcBef>
                <a:spcPts val="1200"/>
              </a:spcBef>
              <a:spcAft>
                <a:spcPts val="1200"/>
              </a:spcAft>
              <a:buFont typeface="+mj-lt"/>
              <a:buAutoNum type="arabicPeriod"/>
            </a:pPr>
            <a:r>
              <a:rPr lang="en-US" dirty="0"/>
              <a:t>Explain the particularities of special G/L transactions</a:t>
            </a:r>
          </a:p>
          <a:p>
            <a:pPr marL="342900" indent="-342900">
              <a:spcBef>
                <a:spcPts val="1200"/>
              </a:spcBef>
              <a:spcAft>
                <a:spcPts val="1200"/>
              </a:spcAft>
              <a:buFont typeface="+mj-lt"/>
              <a:buAutoNum type="arabicPeriod"/>
            </a:pPr>
            <a:r>
              <a:rPr lang="en-US" dirty="0"/>
              <a:t>Explain the functions of special G/L transactions</a:t>
            </a:r>
          </a:p>
          <a:p>
            <a:pPr marL="342900" indent="-342900">
              <a:spcBef>
                <a:spcPts val="1200"/>
              </a:spcBef>
              <a:spcAft>
                <a:spcPts val="1200"/>
              </a:spcAft>
              <a:buFont typeface="+mj-lt"/>
              <a:buAutoNum type="arabicPeriod"/>
            </a:pPr>
            <a:r>
              <a:rPr lang="en-US" dirty="0"/>
              <a:t>Configure special G/L transactions or check their configuration</a:t>
            </a:r>
          </a:p>
          <a:p>
            <a:pPr marL="342900" indent="-342900">
              <a:spcBef>
                <a:spcPts val="1200"/>
              </a:spcBef>
              <a:spcAft>
                <a:spcPts val="1200"/>
              </a:spcAft>
              <a:buFont typeface="+mj-lt"/>
              <a:buAutoNum type="arabicPeriod"/>
            </a:pPr>
            <a:r>
              <a:rPr lang="en-US" dirty="0"/>
              <a:t>Create your own special G/L transactions as needed</a:t>
            </a:r>
          </a:p>
        </p:txBody>
      </p:sp>
    </p:spTree>
    <p:extLst>
      <p:ext uri="{BB962C8B-B14F-4D97-AF65-F5344CB8AC3E}">
        <p14:creationId xmlns:p14="http://schemas.microsoft.com/office/powerpoint/2010/main" val="11402249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GL transaction </a:t>
            </a:r>
          </a:p>
        </p:txBody>
      </p:sp>
      <p:sp>
        <p:nvSpPr>
          <p:cNvPr id="3" name="Content Placeholder 2"/>
          <p:cNvSpPr>
            <a:spLocks noGrp="1"/>
          </p:cNvSpPr>
          <p:nvPr>
            <p:ph idx="4294967295"/>
          </p:nvPr>
        </p:nvSpPr>
        <p:spPr>
          <a:xfrm>
            <a:off x="278855" y="992089"/>
            <a:ext cx="11636920" cy="5461247"/>
          </a:xfrm>
        </p:spPr>
        <p:txBody>
          <a:bodyPr/>
          <a:lstStyle/>
          <a:p>
            <a:pPr algn="just">
              <a:lnSpc>
                <a:spcPct val="100000"/>
              </a:lnSpc>
              <a:spcBef>
                <a:spcPts val="600"/>
              </a:spcBef>
              <a:spcAft>
                <a:spcPts val="600"/>
              </a:spcAft>
              <a:buNone/>
            </a:pPr>
            <a:r>
              <a:rPr lang="en-US" sz="1800" b="1" dirty="0"/>
              <a:t>Reconciliation account:</a:t>
            </a:r>
          </a:p>
          <a:p>
            <a:pPr algn="just">
              <a:lnSpc>
                <a:spcPct val="100000"/>
              </a:lnSpc>
              <a:spcBef>
                <a:spcPts val="600"/>
              </a:spcBef>
              <a:spcAft>
                <a:spcPts val="600"/>
              </a:spcAft>
            </a:pPr>
            <a:r>
              <a:rPr lang="en-US" sz="1800" b="1" dirty="0"/>
              <a:t>Transactions in the sub ledgers </a:t>
            </a:r>
            <a:r>
              <a:rPr lang="en-US" sz="1800" dirty="0"/>
              <a:t>(AR/AP) are </a:t>
            </a:r>
            <a:r>
              <a:rPr lang="en-US" sz="1800" b="1" dirty="0"/>
              <a:t>also posted on the reconciliation accounts</a:t>
            </a:r>
            <a:r>
              <a:rPr lang="en-US" sz="1800" dirty="0"/>
              <a:t> in the general ledger, to have the values available in form of totals as well in the general ledger in order to be able to quickly create a financial/income statement.</a:t>
            </a:r>
          </a:p>
          <a:p>
            <a:pPr algn="just">
              <a:lnSpc>
                <a:spcPct val="100000"/>
              </a:lnSpc>
              <a:spcBef>
                <a:spcPts val="600"/>
              </a:spcBef>
              <a:spcAft>
                <a:spcPts val="600"/>
              </a:spcAft>
            </a:pPr>
            <a:r>
              <a:rPr lang="en-US" sz="1800" dirty="0"/>
              <a:t>The Reconciliation Account field can be found in the company code segment of the customer/vendor master record.</a:t>
            </a:r>
          </a:p>
          <a:p>
            <a:pPr algn="just">
              <a:lnSpc>
                <a:spcPct val="100000"/>
              </a:lnSpc>
              <a:spcBef>
                <a:spcPts val="600"/>
              </a:spcBef>
              <a:spcAft>
                <a:spcPts val="600"/>
              </a:spcAft>
            </a:pPr>
            <a:r>
              <a:rPr lang="en-US" sz="1800" dirty="0"/>
              <a:t>For example when you post a vendor, automatically the reconciliation account also gets posted</a:t>
            </a:r>
            <a:r>
              <a:rPr lang="en-US" sz="1800" dirty="0" smtClean="0"/>
              <a:t>.</a:t>
            </a:r>
          </a:p>
          <a:p>
            <a:pPr algn="just">
              <a:lnSpc>
                <a:spcPct val="100000"/>
              </a:lnSpc>
              <a:spcBef>
                <a:spcPts val="600"/>
              </a:spcBef>
              <a:spcAft>
                <a:spcPts val="600"/>
              </a:spcAft>
            </a:pPr>
            <a:endParaRPr lang="en-US" sz="1800" dirty="0"/>
          </a:p>
          <a:p>
            <a:pPr algn="ctr">
              <a:lnSpc>
                <a:spcPct val="100000"/>
              </a:lnSpc>
              <a:spcBef>
                <a:spcPts val="600"/>
              </a:spcBef>
              <a:spcAft>
                <a:spcPts val="600"/>
              </a:spcAft>
              <a:buNone/>
            </a:pPr>
            <a:r>
              <a:rPr lang="en-US" sz="1800" b="1" i="1" dirty="0">
                <a:solidFill>
                  <a:srgbClr val="FF0000"/>
                </a:solidFill>
              </a:rPr>
              <a:t>But</a:t>
            </a:r>
          </a:p>
          <a:p>
            <a:pPr algn="just">
              <a:lnSpc>
                <a:spcPct val="100000"/>
              </a:lnSpc>
              <a:spcBef>
                <a:spcPts val="600"/>
              </a:spcBef>
              <a:spcAft>
                <a:spcPts val="600"/>
              </a:spcAft>
            </a:pPr>
            <a:endParaRPr lang="en-US" sz="1800" dirty="0"/>
          </a:p>
          <a:p>
            <a:pPr algn="just">
              <a:lnSpc>
                <a:spcPct val="100000"/>
              </a:lnSpc>
              <a:spcBef>
                <a:spcPts val="600"/>
              </a:spcBef>
              <a:spcAft>
                <a:spcPts val="600"/>
              </a:spcAft>
            </a:pPr>
            <a:r>
              <a:rPr lang="en-US" sz="1800" b="1" dirty="0"/>
              <a:t>Certain business transactions </a:t>
            </a:r>
            <a:r>
              <a:rPr lang="en-US" sz="1800" dirty="0"/>
              <a:t>should be </a:t>
            </a:r>
            <a:r>
              <a:rPr lang="en-US" sz="1800" b="1" dirty="0"/>
              <a:t>displayed separately </a:t>
            </a:r>
            <a:r>
              <a:rPr lang="en-US" sz="1800" dirty="0"/>
              <a:t>in the general ledger and sub ledger in financial accounting. </a:t>
            </a:r>
          </a:p>
          <a:p>
            <a:pPr algn="just">
              <a:lnSpc>
                <a:spcPct val="100000"/>
              </a:lnSpc>
              <a:spcBef>
                <a:spcPts val="600"/>
              </a:spcBef>
              <a:spcAft>
                <a:spcPts val="600"/>
              </a:spcAft>
            </a:pPr>
            <a:r>
              <a:rPr lang="en-US" sz="1800" dirty="0"/>
              <a:t>Ex: </a:t>
            </a:r>
            <a:r>
              <a:rPr lang="en-US" sz="1800" b="1" dirty="0"/>
              <a:t>Down payment </a:t>
            </a:r>
            <a:r>
              <a:rPr lang="en-US" sz="1800" dirty="0"/>
              <a:t>to vendor is not a liability hence to be shown on assets side. </a:t>
            </a:r>
            <a:r>
              <a:rPr lang="en-US" sz="1800" b="1" dirty="0"/>
              <a:t>Down payment request, Doubtful receivables</a:t>
            </a:r>
            <a:r>
              <a:rPr lang="en-US" sz="1800" dirty="0"/>
              <a:t> etc.</a:t>
            </a:r>
          </a:p>
          <a:p>
            <a:pPr algn="just">
              <a:lnSpc>
                <a:spcPct val="100000"/>
              </a:lnSpc>
              <a:spcBef>
                <a:spcPts val="600"/>
              </a:spcBef>
              <a:spcAft>
                <a:spcPts val="600"/>
              </a:spcAft>
            </a:pPr>
            <a:r>
              <a:rPr lang="en-US" sz="1800" dirty="0"/>
              <a:t>For this type of transactions ALTERNATIVE RECONCILIATION ACCOUNTS are used</a:t>
            </a:r>
            <a:r>
              <a:rPr lang="en-US" sz="1800" dirty="0" smtClean="0"/>
              <a:t>.</a:t>
            </a:r>
            <a:endParaRPr lang="en-US" sz="1800" dirty="0"/>
          </a:p>
        </p:txBody>
      </p:sp>
    </p:spTree>
    <p:extLst>
      <p:ext uri="{BB962C8B-B14F-4D97-AF65-F5344CB8AC3E}">
        <p14:creationId xmlns:p14="http://schemas.microsoft.com/office/powerpoint/2010/main" val="2960720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551384" y="1752600"/>
            <a:ext cx="10873208" cy="1295400"/>
          </a:xfrm>
          <a:prstGeom prst="roundRect">
            <a:avLst/>
          </a:prstGeom>
          <a:solidFill>
            <a:schemeClr val="accent6">
              <a:lumMod val="40000"/>
              <a:lumOff val="6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25425" indent="-225425" eaLnBrk="0" fontAlgn="base" hangingPunct="0">
              <a:lnSpc>
                <a:spcPct val="85000"/>
              </a:lnSpc>
              <a:spcBef>
                <a:spcPct val="0"/>
              </a:spcBef>
              <a:spcAft>
                <a:spcPct val="0"/>
              </a:spcAft>
              <a:buFont typeface="Wingdings" panose="05000000000000000000" pitchFamily="2" charset="2"/>
              <a:buChar char="§"/>
            </a:pPr>
            <a:r>
              <a:rPr lang="en-US" b="1" dirty="0" smtClean="0">
                <a:latin typeface="+mj-lt"/>
              </a:rPr>
              <a:t>When </a:t>
            </a:r>
            <a:r>
              <a:rPr lang="en-US" b="1" dirty="0">
                <a:latin typeface="+mj-lt"/>
              </a:rPr>
              <a:t>you post vendor account, respective RECONCILIATION ACCOUNT is posted.</a:t>
            </a:r>
          </a:p>
          <a:p>
            <a:pPr marL="225425" indent="-225425" eaLnBrk="0" fontAlgn="base" hangingPunct="0">
              <a:lnSpc>
                <a:spcPct val="85000"/>
              </a:lnSpc>
              <a:spcBef>
                <a:spcPct val="0"/>
              </a:spcBef>
              <a:spcAft>
                <a:spcPct val="0"/>
              </a:spcAft>
              <a:buFont typeface="Wingdings" panose="05000000000000000000" pitchFamily="2" charset="2"/>
              <a:buChar char="§"/>
            </a:pPr>
            <a:r>
              <a:rPr lang="en-US" b="1" dirty="0" smtClean="0">
                <a:latin typeface="+mj-lt"/>
              </a:rPr>
              <a:t>When </a:t>
            </a:r>
            <a:r>
              <a:rPr lang="en-US" b="1" dirty="0">
                <a:latin typeface="+mj-lt"/>
              </a:rPr>
              <a:t>you post vendor account (using a SPL G/L INDICATOR), respective </a:t>
            </a:r>
            <a:endParaRPr lang="en-US" b="1" dirty="0" smtClean="0">
              <a:latin typeface="+mj-lt"/>
            </a:endParaRPr>
          </a:p>
          <a:p>
            <a:pPr marL="225425" eaLnBrk="0" fontAlgn="base" hangingPunct="0">
              <a:lnSpc>
                <a:spcPct val="85000"/>
              </a:lnSpc>
              <a:spcBef>
                <a:spcPct val="0"/>
              </a:spcBef>
              <a:spcAft>
                <a:spcPct val="0"/>
              </a:spcAft>
            </a:pPr>
            <a:r>
              <a:rPr lang="en-US" b="1" dirty="0" smtClean="0">
                <a:latin typeface="+mj-lt"/>
              </a:rPr>
              <a:t>ALTERNATIVE. RECONCILIATION ACCOUNT is posted.</a:t>
            </a:r>
            <a:endParaRPr lang="en-US" b="1" dirty="0">
              <a:latin typeface="+mj-lt"/>
            </a:endParaRPr>
          </a:p>
        </p:txBody>
      </p:sp>
      <p:sp>
        <p:nvSpPr>
          <p:cNvPr id="2" name="Title 1"/>
          <p:cNvSpPr>
            <a:spLocks noGrp="1"/>
          </p:cNvSpPr>
          <p:nvPr>
            <p:ph type="title"/>
          </p:nvPr>
        </p:nvSpPr>
        <p:spPr/>
        <p:txBody>
          <a:bodyPr/>
          <a:lstStyle/>
          <a:p>
            <a:r>
              <a:rPr lang="en-US" dirty="0"/>
              <a:t>Alternative Reconciliation account</a:t>
            </a:r>
          </a:p>
        </p:txBody>
      </p:sp>
      <p:sp>
        <p:nvSpPr>
          <p:cNvPr id="3" name="Content Placeholder 2"/>
          <p:cNvSpPr>
            <a:spLocks noGrp="1"/>
          </p:cNvSpPr>
          <p:nvPr>
            <p:ph idx="4294967295"/>
          </p:nvPr>
        </p:nvSpPr>
        <p:spPr>
          <a:xfrm>
            <a:off x="227013" y="981075"/>
            <a:ext cx="11688762" cy="576263"/>
          </a:xfrm>
        </p:spPr>
        <p:txBody>
          <a:bodyPr/>
          <a:lstStyle/>
          <a:p>
            <a:pPr>
              <a:lnSpc>
                <a:spcPct val="100000"/>
              </a:lnSpc>
            </a:pPr>
            <a:r>
              <a:rPr lang="en-US" sz="1800" dirty="0"/>
              <a:t>Special G/L transactions are transactions in the accounts receivable and payable, which are displayed separately in the general ledger and the sub ledgers</a:t>
            </a:r>
            <a:r>
              <a:rPr lang="en-US" sz="1800" dirty="0" smtClean="0"/>
              <a:t>.</a:t>
            </a:r>
            <a:endParaRPr lang="en-US" sz="1800" dirty="0"/>
          </a:p>
        </p:txBody>
      </p:sp>
      <p:pic>
        <p:nvPicPr>
          <p:cNvPr id="1026" name="Picture 2"/>
          <p:cNvPicPr>
            <a:picLocks noChangeAspect="1" noChangeArrowheads="1"/>
          </p:cNvPicPr>
          <p:nvPr/>
        </p:nvPicPr>
        <p:blipFill>
          <a:blip r:embed="rId2" cstate="print"/>
          <a:srcRect/>
          <a:stretch>
            <a:fillRect/>
          </a:stretch>
        </p:blipFill>
        <p:spPr bwMode="auto">
          <a:xfrm>
            <a:off x="3581400" y="3167602"/>
            <a:ext cx="4343400" cy="2790165"/>
          </a:xfrm>
          <a:prstGeom prst="rect">
            <a:avLst/>
          </a:prstGeom>
          <a:noFill/>
          <a:ln w="9525">
            <a:noFill/>
            <a:miter lim="800000"/>
            <a:headEnd/>
            <a:tailEnd/>
          </a:ln>
          <a:effectLst/>
        </p:spPr>
      </p:pic>
    </p:spTree>
    <p:extLst>
      <p:ext uri="{BB962C8B-B14F-4D97-AF65-F5344CB8AC3E}">
        <p14:creationId xmlns:p14="http://schemas.microsoft.com/office/powerpoint/2010/main" val="417811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general ledger types</a:t>
            </a:r>
          </a:p>
        </p:txBody>
      </p:sp>
      <p:sp>
        <p:nvSpPr>
          <p:cNvPr id="3" name="Content Placeholder 2"/>
          <p:cNvSpPr>
            <a:spLocks noGrp="1"/>
          </p:cNvSpPr>
          <p:nvPr>
            <p:ph idx="4294967295"/>
          </p:nvPr>
        </p:nvSpPr>
        <p:spPr>
          <a:xfrm>
            <a:off x="263352" y="764704"/>
            <a:ext cx="11652423" cy="5534024"/>
          </a:xfrm>
        </p:spPr>
        <p:txBody>
          <a:bodyPr/>
          <a:lstStyle/>
          <a:p>
            <a:pPr>
              <a:lnSpc>
                <a:spcPct val="100000"/>
              </a:lnSpc>
            </a:pPr>
            <a:r>
              <a:rPr lang="en-US" sz="1800" dirty="0"/>
              <a:t>There are </a:t>
            </a:r>
            <a:r>
              <a:rPr lang="en-US" sz="1800" b="1" dirty="0"/>
              <a:t>three ways </a:t>
            </a:r>
            <a:r>
              <a:rPr lang="en-US" sz="1800" dirty="0"/>
              <a:t>(special general ledger types) of </a:t>
            </a:r>
            <a:r>
              <a:rPr lang="en-US" sz="1800" b="1" dirty="0"/>
              <a:t>transferring special general ledger entries </a:t>
            </a:r>
            <a:r>
              <a:rPr lang="en-US" sz="1800" dirty="0"/>
              <a:t>to the system.</a:t>
            </a:r>
          </a:p>
          <a:p>
            <a:pPr>
              <a:lnSpc>
                <a:spcPct val="100000"/>
              </a:lnSpc>
            </a:pPr>
            <a:r>
              <a:rPr lang="en-US" sz="1800" u="sng" dirty="0"/>
              <a:t>Automatic offsetting entries (statistical):</a:t>
            </a:r>
          </a:p>
          <a:p>
            <a:pPr lvl="1">
              <a:lnSpc>
                <a:spcPct val="100000"/>
              </a:lnSpc>
            </a:pPr>
            <a:r>
              <a:rPr lang="en-US" dirty="0"/>
              <a:t>Transactions which are always posted on the </a:t>
            </a:r>
            <a:r>
              <a:rPr lang="en-US" b="1" dirty="0"/>
              <a:t>same offsetting account. </a:t>
            </a:r>
          </a:p>
          <a:p>
            <a:pPr lvl="1">
              <a:lnSpc>
                <a:spcPct val="100000"/>
              </a:lnSpc>
            </a:pPr>
            <a:r>
              <a:rPr lang="en-US" dirty="0"/>
              <a:t>They are usually included in the </a:t>
            </a:r>
            <a:r>
              <a:rPr lang="en-US" b="1" dirty="0"/>
              <a:t>notes to financial statements</a:t>
            </a:r>
            <a:r>
              <a:rPr lang="en-US" dirty="0"/>
              <a:t>. </a:t>
            </a:r>
          </a:p>
          <a:p>
            <a:pPr lvl="1">
              <a:lnSpc>
                <a:spcPct val="100000"/>
              </a:lnSpc>
            </a:pPr>
            <a:r>
              <a:rPr lang="en-US" i="1" dirty="0"/>
              <a:t>Example: posting of a </a:t>
            </a:r>
            <a:r>
              <a:rPr lang="en-US" b="1" i="1" dirty="0"/>
              <a:t>guarantee</a:t>
            </a:r>
            <a:r>
              <a:rPr lang="en-US" i="1" dirty="0"/>
              <a:t> of payment.</a:t>
            </a:r>
          </a:p>
          <a:p>
            <a:pPr marL="88900" lvl="1" indent="0">
              <a:lnSpc>
                <a:spcPct val="100000"/>
              </a:lnSpc>
              <a:buNone/>
            </a:pPr>
            <a:endParaRPr lang="en-US" dirty="0"/>
          </a:p>
          <a:p>
            <a:pPr>
              <a:lnSpc>
                <a:spcPct val="100000"/>
              </a:lnSpc>
            </a:pPr>
            <a:r>
              <a:rPr lang="en-US" sz="1800" u="sng" dirty="0"/>
              <a:t>Noted items:</a:t>
            </a:r>
          </a:p>
          <a:p>
            <a:pPr lvl="1">
              <a:lnSpc>
                <a:spcPct val="100000"/>
              </a:lnSpc>
            </a:pPr>
            <a:r>
              <a:rPr lang="en-US" b="1" dirty="0"/>
              <a:t>I</a:t>
            </a:r>
            <a:r>
              <a:rPr lang="en-US" b="1" dirty="0" smtClean="0"/>
              <a:t>nformational </a:t>
            </a:r>
            <a:r>
              <a:rPr lang="en-US" b="1" dirty="0"/>
              <a:t>character </a:t>
            </a:r>
            <a:r>
              <a:rPr lang="en-US" dirty="0"/>
              <a:t>which only remind the user about due payments or payments to be made and are </a:t>
            </a:r>
            <a:r>
              <a:rPr lang="en-US" b="1" dirty="0"/>
              <a:t>not displayed/updated in G/L accounts</a:t>
            </a:r>
            <a:r>
              <a:rPr lang="en-US" dirty="0"/>
              <a:t>.</a:t>
            </a:r>
          </a:p>
          <a:p>
            <a:pPr lvl="1">
              <a:lnSpc>
                <a:spcPct val="100000"/>
              </a:lnSpc>
            </a:pPr>
            <a:r>
              <a:rPr lang="en-US" b="1" dirty="0" smtClean="0"/>
              <a:t>Only </a:t>
            </a:r>
            <a:r>
              <a:rPr lang="en-US" b="1" dirty="0"/>
              <a:t>one line item </a:t>
            </a:r>
            <a:r>
              <a:rPr lang="en-US" dirty="0"/>
              <a:t>is updated and no offsetting entry required, hence no zero balance check.</a:t>
            </a:r>
          </a:p>
          <a:p>
            <a:pPr lvl="1">
              <a:lnSpc>
                <a:spcPct val="100000"/>
              </a:lnSpc>
            </a:pPr>
            <a:r>
              <a:rPr lang="en-US" i="1" dirty="0"/>
              <a:t>Example: Down payment request</a:t>
            </a:r>
            <a:r>
              <a:rPr lang="en-US" dirty="0"/>
              <a:t>.</a:t>
            </a:r>
          </a:p>
          <a:p>
            <a:pPr marL="88900" lvl="1" indent="0">
              <a:lnSpc>
                <a:spcPct val="100000"/>
              </a:lnSpc>
              <a:buNone/>
            </a:pPr>
            <a:endParaRPr lang="en-US" dirty="0"/>
          </a:p>
          <a:p>
            <a:pPr>
              <a:lnSpc>
                <a:spcPct val="100000"/>
              </a:lnSpc>
            </a:pPr>
            <a:r>
              <a:rPr lang="en-US" sz="1800" u="sng" dirty="0"/>
              <a:t>Free offsetting entries:</a:t>
            </a:r>
          </a:p>
          <a:p>
            <a:pPr lvl="1">
              <a:lnSpc>
                <a:spcPct val="100000"/>
              </a:lnSpc>
            </a:pPr>
            <a:r>
              <a:rPr lang="en-US" dirty="0"/>
              <a:t>Part of financial statements and creates a proper posting in General Ledger</a:t>
            </a:r>
          </a:p>
          <a:p>
            <a:pPr lvl="1">
              <a:lnSpc>
                <a:spcPct val="100000"/>
              </a:lnSpc>
            </a:pPr>
            <a:r>
              <a:rPr lang="en-US" dirty="0"/>
              <a:t>Freely defined offsetting entries.</a:t>
            </a:r>
          </a:p>
          <a:p>
            <a:pPr lvl="1">
              <a:lnSpc>
                <a:spcPct val="100000"/>
              </a:lnSpc>
            </a:pPr>
            <a:r>
              <a:rPr lang="en-US" i="1" dirty="0"/>
              <a:t>Example: Down payment received.</a:t>
            </a:r>
          </a:p>
        </p:txBody>
      </p:sp>
    </p:spTree>
    <p:extLst>
      <p:ext uri="{BB962C8B-B14F-4D97-AF65-F5344CB8AC3E}">
        <p14:creationId xmlns:p14="http://schemas.microsoft.com/office/powerpoint/2010/main" val="32924822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General Ledger Classes</a:t>
            </a:r>
          </a:p>
        </p:txBody>
      </p:sp>
      <p:sp>
        <p:nvSpPr>
          <p:cNvPr id="3" name="Content Placeholder 2"/>
          <p:cNvSpPr>
            <a:spLocks noGrp="1"/>
          </p:cNvSpPr>
          <p:nvPr>
            <p:ph idx="4294967295"/>
          </p:nvPr>
        </p:nvSpPr>
        <p:spPr>
          <a:xfrm>
            <a:off x="1991544" y="1320726"/>
            <a:ext cx="8296275" cy="473224"/>
          </a:xfrm>
        </p:spPr>
        <p:txBody>
          <a:bodyPr/>
          <a:lstStyle/>
          <a:p>
            <a:r>
              <a:rPr lang="en-US" sz="1800" dirty="0"/>
              <a:t>Special G/L transactions can be divided roughly into three classes</a:t>
            </a:r>
            <a:r>
              <a:rPr lang="en-US" sz="1800" dirty="0" smtClean="0"/>
              <a:t>:</a:t>
            </a:r>
            <a:endParaRPr lang="en-US" sz="1800" dirty="0"/>
          </a:p>
        </p:txBody>
      </p:sp>
      <p:graphicFrame>
        <p:nvGraphicFramePr>
          <p:cNvPr id="4" name="Diagram 3"/>
          <p:cNvGraphicFramePr/>
          <p:nvPr>
            <p:extLst>
              <p:ext uri="{D42A27DB-BD31-4B8C-83A1-F6EECF244321}">
                <p14:modId xmlns:p14="http://schemas.microsoft.com/office/powerpoint/2010/main" val="1925356325"/>
              </p:ext>
            </p:extLst>
          </p:nvPr>
        </p:nvGraphicFramePr>
        <p:xfrm>
          <a:off x="1676401" y="1916832"/>
          <a:ext cx="8296275"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27013" y="5590981"/>
            <a:ext cx="11688761" cy="646331"/>
          </a:xfrm>
          <a:prstGeom prst="rect">
            <a:avLst/>
          </a:prstGeom>
        </p:spPr>
        <p:txBody>
          <a:bodyPr wrap="square">
            <a:spAutoFit/>
          </a:bodyPr>
          <a:lstStyle/>
          <a:p>
            <a:r>
              <a:rPr lang="en-US" dirty="0"/>
              <a:t>SAP system provides special preconfigured programs and entry screens for all.</a:t>
            </a:r>
          </a:p>
          <a:p>
            <a:r>
              <a:rPr lang="en-US" dirty="0"/>
              <a:t>The processing of down payments is integrated in the dunning and payment programs.</a:t>
            </a:r>
          </a:p>
        </p:txBody>
      </p:sp>
    </p:spTree>
    <p:extLst>
      <p:ext uri="{BB962C8B-B14F-4D97-AF65-F5344CB8AC3E}">
        <p14:creationId xmlns:p14="http://schemas.microsoft.com/office/powerpoint/2010/main" val="4215877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open items</a:t>
            </a:r>
          </a:p>
        </p:txBody>
      </p:sp>
      <p:sp>
        <p:nvSpPr>
          <p:cNvPr id="3" name="Content Placeholder 2"/>
          <p:cNvSpPr>
            <a:spLocks noGrp="1"/>
          </p:cNvSpPr>
          <p:nvPr>
            <p:ph idx="4294967295"/>
          </p:nvPr>
        </p:nvSpPr>
        <p:spPr>
          <a:xfrm>
            <a:off x="226293" y="1030634"/>
            <a:ext cx="11689481" cy="5494710"/>
          </a:xfrm>
        </p:spPr>
        <p:txBody>
          <a:bodyPr/>
          <a:lstStyle/>
          <a:p>
            <a:r>
              <a:rPr lang="en-US" sz="1800" dirty="0"/>
              <a:t>Open items are </a:t>
            </a:r>
            <a:r>
              <a:rPr lang="en-US" sz="1800" b="1" dirty="0"/>
              <a:t>incomplete transactions</a:t>
            </a:r>
            <a:r>
              <a:rPr lang="en-US" sz="1800" dirty="0"/>
              <a:t>, such as </a:t>
            </a:r>
            <a:r>
              <a:rPr lang="en-US" sz="1800" b="1" dirty="0"/>
              <a:t>invoices</a:t>
            </a:r>
            <a:r>
              <a:rPr lang="en-US" sz="1800" dirty="0"/>
              <a:t> that have not been paid.</a:t>
            </a:r>
          </a:p>
          <a:p>
            <a:r>
              <a:rPr lang="en-US" sz="1800" dirty="0"/>
              <a:t>Documents cannot be archived until they are cleared.</a:t>
            </a:r>
          </a:p>
          <a:p>
            <a:endParaRPr lang="en-US" sz="1800" dirty="0"/>
          </a:p>
          <a:p>
            <a:pPr>
              <a:buNone/>
            </a:pPr>
            <a:r>
              <a:rPr lang="en-US" sz="1800" b="1" dirty="0"/>
              <a:t>Types of clearing in SAP Financials:</a:t>
            </a:r>
          </a:p>
          <a:p>
            <a:pPr lvl="1"/>
            <a:r>
              <a:rPr lang="en-US" dirty="0"/>
              <a:t>Post with clearing</a:t>
            </a:r>
          </a:p>
          <a:p>
            <a:pPr lvl="1"/>
            <a:r>
              <a:rPr lang="en-US" dirty="0"/>
              <a:t>Account clearing</a:t>
            </a:r>
          </a:p>
          <a:p>
            <a:pPr marL="88900" lvl="1" indent="0">
              <a:buNone/>
            </a:pPr>
            <a:endParaRPr lang="en-US" dirty="0"/>
          </a:p>
          <a:p>
            <a:r>
              <a:rPr lang="en-US" sz="1800" dirty="0"/>
              <a:t>A clearing transaction always creates a </a:t>
            </a:r>
            <a:r>
              <a:rPr lang="en-US" sz="1800" b="1" dirty="0"/>
              <a:t>clearing document</a:t>
            </a:r>
            <a:r>
              <a:rPr lang="en-US" sz="1800" dirty="0"/>
              <a:t>.</a:t>
            </a:r>
          </a:p>
        </p:txBody>
      </p:sp>
      <p:pic>
        <p:nvPicPr>
          <p:cNvPr id="18434" name="Picture 2"/>
          <p:cNvPicPr>
            <a:picLocks noChangeAspect="1" noChangeArrowheads="1"/>
          </p:cNvPicPr>
          <p:nvPr/>
        </p:nvPicPr>
        <p:blipFill>
          <a:blip r:embed="rId2" cstate="print"/>
          <a:srcRect/>
          <a:stretch>
            <a:fillRect/>
          </a:stretch>
        </p:blipFill>
        <p:spPr bwMode="auto">
          <a:xfrm>
            <a:off x="3791744" y="3933056"/>
            <a:ext cx="5904656" cy="2520280"/>
          </a:xfrm>
          <a:prstGeom prst="rect">
            <a:avLst/>
          </a:prstGeom>
          <a:noFill/>
          <a:ln w="12700">
            <a:solidFill>
              <a:schemeClr val="tx1"/>
            </a:solidFill>
            <a:miter lim="800000"/>
            <a:headEnd/>
            <a:tailEnd/>
          </a:ln>
          <a:effectLst/>
        </p:spPr>
      </p:pic>
    </p:spTree>
    <p:extLst>
      <p:ext uri="{BB962C8B-B14F-4D97-AF65-F5344CB8AC3E}">
        <p14:creationId xmlns:p14="http://schemas.microsoft.com/office/powerpoint/2010/main" val="1119093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2988331" cy="720000"/>
          </a:xfrm>
        </p:spPr>
        <p:txBody>
          <a:bodyPr/>
          <a:lstStyle/>
          <a:p>
            <a:r>
              <a:rPr lang="en-US" dirty="0"/>
              <a:t>Remember…</a:t>
            </a:r>
          </a:p>
        </p:txBody>
      </p:sp>
      <p:graphicFrame>
        <p:nvGraphicFramePr>
          <p:cNvPr id="4" name="Table 3"/>
          <p:cNvGraphicFramePr>
            <a:graphicFrameLocks noGrp="1"/>
          </p:cNvGraphicFramePr>
          <p:nvPr>
            <p:extLst>
              <p:ext uri="{D42A27DB-BD31-4B8C-83A1-F6EECF244321}">
                <p14:modId xmlns:p14="http://schemas.microsoft.com/office/powerpoint/2010/main" val="1588942888"/>
              </p:ext>
            </p:extLst>
          </p:nvPr>
        </p:nvGraphicFramePr>
        <p:xfrm>
          <a:off x="1600200" y="1219201"/>
          <a:ext cx="8991600" cy="4851399"/>
        </p:xfrm>
        <a:graphic>
          <a:graphicData uri="http://schemas.openxmlformats.org/drawingml/2006/table">
            <a:tbl>
              <a:tblPr firstRow="1" bandRow="1">
                <a:tableStyleId>{8A107856-5554-42FB-B03E-39F5DBC370BA}</a:tableStyleId>
              </a:tblPr>
              <a:tblGrid>
                <a:gridCol w="2247900">
                  <a:extLst>
                    <a:ext uri="{9D8B030D-6E8A-4147-A177-3AD203B41FA5}">
                      <a16:colId xmlns="" xmlns:a16="http://schemas.microsoft.com/office/drawing/2014/main" val="20000"/>
                    </a:ext>
                  </a:extLst>
                </a:gridCol>
                <a:gridCol w="2247900">
                  <a:extLst>
                    <a:ext uri="{9D8B030D-6E8A-4147-A177-3AD203B41FA5}">
                      <a16:colId xmlns="" xmlns:a16="http://schemas.microsoft.com/office/drawing/2014/main" val="20001"/>
                    </a:ext>
                  </a:extLst>
                </a:gridCol>
                <a:gridCol w="2247900">
                  <a:extLst>
                    <a:ext uri="{9D8B030D-6E8A-4147-A177-3AD203B41FA5}">
                      <a16:colId xmlns="" xmlns:a16="http://schemas.microsoft.com/office/drawing/2014/main" val="20002"/>
                    </a:ext>
                  </a:extLst>
                </a:gridCol>
                <a:gridCol w="2247900">
                  <a:extLst>
                    <a:ext uri="{9D8B030D-6E8A-4147-A177-3AD203B41FA5}">
                      <a16:colId xmlns="" xmlns:a16="http://schemas.microsoft.com/office/drawing/2014/main" val="20003"/>
                    </a:ext>
                  </a:extLst>
                </a:gridCol>
              </a:tblGrid>
              <a:tr h="711200">
                <a:tc>
                  <a:txBody>
                    <a:bodyPr/>
                    <a:lstStyle/>
                    <a:p>
                      <a:r>
                        <a:rPr lang="en-US" sz="1800" dirty="0">
                          <a:solidFill>
                            <a:schemeClr val="bg1"/>
                          </a:solidFill>
                        </a:rPr>
                        <a:t>Special</a:t>
                      </a:r>
                      <a:r>
                        <a:rPr lang="en-US" sz="1800" baseline="0" dirty="0">
                          <a:solidFill>
                            <a:schemeClr val="bg1"/>
                          </a:solidFill>
                        </a:rPr>
                        <a:t> G/L types</a:t>
                      </a:r>
                      <a:endParaRPr lang="en-US" sz="1800" dirty="0">
                        <a:solidFill>
                          <a:schemeClr val="bg1"/>
                        </a:solidFill>
                      </a:endParaRPr>
                    </a:p>
                  </a:txBody>
                  <a:tcPr>
                    <a:solidFill>
                      <a:schemeClr val="tx2"/>
                    </a:solidFill>
                  </a:tcPr>
                </a:tc>
                <a:tc>
                  <a:txBody>
                    <a:bodyPr/>
                    <a:lstStyle/>
                    <a:p>
                      <a:r>
                        <a:rPr lang="en-US" sz="1800" dirty="0">
                          <a:solidFill>
                            <a:schemeClr val="bg1"/>
                          </a:solidFill>
                        </a:rPr>
                        <a:t>Alternative Reconciliation account</a:t>
                      </a:r>
                    </a:p>
                  </a:txBody>
                  <a:tcPr>
                    <a:solidFill>
                      <a:schemeClr val="tx2"/>
                    </a:solidFill>
                  </a:tcPr>
                </a:tc>
                <a:tc>
                  <a:txBody>
                    <a:bodyPr/>
                    <a:lstStyle/>
                    <a:p>
                      <a:r>
                        <a:rPr lang="en-US" sz="1800" dirty="0">
                          <a:solidFill>
                            <a:schemeClr val="bg1"/>
                          </a:solidFill>
                        </a:rPr>
                        <a:t>Offsetting entry</a:t>
                      </a:r>
                    </a:p>
                  </a:txBody>
                  <a:tcPr>
                    <a:solidFill>
                      <a:schemeClr val="tx2"/>
                    </a:solidFill>
                  </a:tcPr>
                </a:tc>
                <a:tc>
                  <a:txBody>
                    <a:bodyPr/>
                    <a:lstStyle/>
                    <a:p>
                      <a:r>
                        <a:rPr lang="en-US" sz="1800" dirty="0">
                          <a:solidFill>
                            <a:schemeClr val="bg1"/>
                          </a:solidFill>
                        </a:rPr>
                        <a:t>Examples</a:t>
                      </a:r>
                    </a:p>
                  </a:txBody>
                  <a:tcPr>
                    <a:solidFill>
                      <a:schemeClr val="tx2"/>
                    </a:solidFill>
                  </a:tcPr>
                </a:tc>
                <a:extLst>
                  <a:ext uri="{0D108BD9-81ED-4DB2-BD59-A6C34878D82A}">
                    <a16:rowId xmlns="" xmlns:a16="http://schemas.microsoft.com/office/drawing/2014/main" val="10000"/>
                  </a:ext>
                </a:extLst>
              </a:tr>
              <a:tr h="1312333">
                <a:tc>
                  <a:txBody>
                    <a:bodyPr/>
                    <a:lstStyle/>
                    <a:p>
                      <a:r>
                        <a:rPr lang="en-US" sz="1600" b="1" u="none" dirty="0"/>
                        <a:t>Noted items</a:t>
                      </a:r>
                    </a:p>
                  </a:txBody>
                  <a:tcPr/>
                </a:tc>
                <a:tc>
                  <a:txBody>
                    <a:bodyPr/>
                    <a:lstStyle/>
                    <a:p>
                      <a:r>
                        <a:rPr lang="en-US" sz="1600" dirty="0"/>
                        <a:t>Configured at</a:t>
                      </a:r>
                    </a:p>
                    <a:p>
                      <a:r>
                        <a:rPr lang="en-US" sz="1600" dirty="0" err="1" smtClean="0"/>
                        <a:t>Spl</a:t>
                      </a:r>
                      <a:r>
                        <a:rPr lang="en-US" sz="1600" dirty="0" smtClean="0"/>
                        <a:t> </a:t>
                      </a:r>
                      <a:r>
                        <a:rPr lang="en-US" sz="1600" dirty="0"/>
                        <a:t>G/L indicator</a:t>
                      </a:r>
                    </a:p>
                  </a:txBody>
                  <a:tcPr/>
                </a:tc>
                <a:tc>
                  <a:txBody>
                    <a:bodyPr/>
                    <a:lstStyle/>
                    <a:p>
                      <a:r>
                        <a:rPr lang="en-US" sz="1600" dirty="0"/>
                        <a:t>Not</a:t>
                      </a:r>
                      <a:r>
                        <a:rPr lang="en-US" sz="1600" baseline="0" dirty="0"/>
                        <a:t> required</a:t>
                      </a:r>
                      <a:endParaRPr lang="en-US" sz="1600" dirty="0"/>
                    </a:p>
                  </a:txBody>
                  <a:tcPr/>
                </a:tc>
                <a:tc>
                  <a:txBody>
                    <a:bodyPr/>
                    <a:lstStyle/>
                    <a:p>
                      <a:r>
                        <a:rPr lang="en-US" sz="1600" dirty="0"/>
                        <a:t>Down payment request</a:t>
                      </a:r>
                    </a:p>
                  </a:txBody>
                  <a:tcPr/>
                </a:tc>
                <a:extLst>
                  <a:ext uri="{0D108BD9-81ED-4DB2-BD59-A6C34878D82A}">
                    <a16:rowId xmlns="" xmlns:a16="http://schemas.microsoft.com/office/drawing/2014/main" val="10001"/>
                  </a:ext>
                </a:extLst>
              </a:tr>
              <a:tr h="1312333">
                <a:tc>
                  <a:txBody>
                    <a:bodyPr/>
                    <a:lstStyle/>
                    <a:p>
                      <a:r>
                        <a:rPr lang="en-US" sz="1600" b="1" u="none" dirty="0"/>
                        <a:t>Automatic offsetting entries</a:t>
                      </a:r>
                    </a:p>
                  </a:txBody>
                  <a:tcPr/>
                </a:tc>
                <a:tc>
                  <a:txBody>
                    <a:bodyPr/>
                    <a:lstStyle/>
                    <a:p>
                      <a:r>
                        <a:rPr lang="en-US" sz="1600" dirty="0"/>
                        <a:t>Configured at </a:t>
                      </a:r>
                    </a:p>
                    <a:p>
                      <a:r>
                        <a:rPr lang="en-US" sz="1600" dirty="0"/>
                        <a:t>Spl G/L indicator</a:t>
                      </a:r>
                    </a:p>
                  </a:txBody>
                  <a:tcPr/>
                </a:tc>
                <a:tc>
                  <a:txBody>
                    <a:bodyPr/>
                    <a:lstStyle/>
                    <a:p>
                      <a:r>
                        <a:rPr lang="en-US" sz="1600" dirty="0"/>
                        <a:t>Configured at (</a:t>
                      </a:r>
                      <a:r>
                        <a:rPr lang="en-US" sz="1600" dirty="0" err="1"/>
                        <a:t>Tcode</a:t>
                      </a:r>
                      <a:r>
                        <a:rPr lang="en-US" sz="1600" dirty="0"/>
                        <a:t>:</a:t>
                      </a:r>
                      <a:r>
                        <a:rPr lang="en-US" sz="1600" baseline="0" dirty="0"/>
                        <a:t> </a:t>
                      </a:r>
                      <a:r>
                        <a:rPr lang="en-US" sz="1600" dirty="0"/>
                        <a:t>OBXS), </a:t>
                      </a:r>
                    </a:p>
                    <a:p>
                      <a:endParaRPr lang="en-US" sz="1600" i="1" dirty="0"/>
                    </a:p>
                    <a:p>
                      <a:r>
                        <a:rPr lang="en-US" sz="1600" i="1" dirty="0"/>
                        <a:t>Shown in coming slides</a:t>
                      </a:r>
                    </a:p>
                  </a:txBody>
                  <a:tcPr/>
                </a:tc>
                <a:tc>
                  <a:txBody>
                    <a:bodyPr/>
                    <a:lstStyle/>
                    <a:p>
                      <a:r>
                        <a:rPr lang="en-US" sz="1600" i="0" dirty="0"/>
                        <a:t>Guarantees</a:t>
                      </a:r>
                    </a:p>
                  </a:txBody>
                  <a:tcPr/>
                </a:tc>
                <a:extLst>
                  <a:ext uri="{0D108BD9-81ED-4DB2-BD59-A6C34878D82A}">
                    <a16:rowId xmlns="" xmlns:a16="http://schemas.microsoft.com/office/drawing/2014/main" val="10002"/>
                  </a:ext>
                </a:extLst>
              </a:tr>
              <a:tr h="1312333">
                <a:tc>
                  <a:txBody>
                    <a:bodyPr/>
                    <a:lstStyle/>
                    <a:p>
                      <a:r>
                        <a:rPr lang="en-US" sz="1600" b="1" u="none" dirty="0"/>
                        <a:t>Manual offsetting entries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Configured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Spl G/L indicator</a:t>
                      </a:r>
                    </a:p>
                    <a:p>
                      <a:endParaRPr lang="en-US" sz="1600" dirty="0"/>
                    </a:p>
                  </a:txBody>
                  <a:tcPr/>
                </a:tc>
                <a:tc>
                  <a:txBody>
                    <a:bodyPr/>
                    <a:lstStyle/>
                    <a:p>
                      <a:r>
                        <a:rPr lang="en-US" sz="1600" dirty="0"/>
                        <a:t>To be assigned manually</a:t>
                      </a:r>
                    </a:p>
                  </a:txBody>
                  <a:tcPr/>
                </a:tc>
                <a:tc>
                  <a:txBody>
                    <a:bodyPr/>
                    <a:lstStyle/>
                    <a:p>
                      <a:r>
                        <a:rPr lang="en-US" sz="1600" dirty="0"/>
                        <a:t>Down payment made/received</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2606449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Configurations for Special G/L transactions</a:t>
            </a:r>
          </a:p>
        </p:txBody>
      </p:sp>
      <p:sp>
        <p:nvSpPr>
          <p:cNvPr id="3" name="Content Placeholder 2"/>
          <p:cNvSpPr>
            <a:spLocks noGrp="1"/>
          </p:cNvSpPr>
          <p:nvPr>
            <p:ph idx="4294967295"/>
          </p:nvPr>
        </p:nvSpPr>
        <p:spPr>
          <a:xfrm>
            <a:off x="227014" y="957486"/>
            <a:ext cx="11688762" cy="2615530"/>
          </a:xfrm>
        </p:spPr>
        <p:txBody>
          <a:bodyPr/>
          <a:lstStyle/>
          <a:p>
            <a:r>
              <a:rPr lang="en-US" sz="1800" dirty="0"/>
              <a:t>Special GL transactions are posted by means of	</a:t>
            </a:r>
          </a:p>
          <a:p>
            <a:pPr lvl="1"/>
            <a:r>
              <a:rPr lang="en-US" dirty="0"/>
              <a:t>Posting keys</a:t>
            </a:r>
          </a:p>
          <a:p>
            <a:pPr lvl="1"/>
            <a:r>
              <a:rPr lang="en-US" dirty="0"/>
              <a:t>Special GL indicators</a:t>
            </a:r>
          </a:p>
          <a:p>
            <a:pPr marL="88900" lvl="1" indent="0">
              <a:buNone/>
            </a:pPr>
            <a:endParaRPr lang="en-US" dirty="0"/>
          </a:p>
          <a:p>
            <a:r>
              <a:rPr lang="en-US" sz="1800" dirty="0"/>
              <a:t>Special G/L transactions are posted to an account stored in Customizing and not to the reconciliation account stored in the master record</a:t>
            </a:r>
            <a:r>
              <a:rPr lang="en-US" sz="1800" dirty="0" smtClean="0"/>
              <a:t>.</a:t>
            </a:r>
            <a:endParaRPr lang="en-US" sz="1800" dirty="0"/>
          </a:p>
          <a:p>
            <a:r>
              <a:rPr lang="en-US" sz="1800" dirty="0"/>
              <a:t>For Special G/L accounts line item display must be activated</a:t>
            </a:r>
            <a:r>
              <a:rPr lang="en-US" sz="1800" dirty="0" smtClean="0"/>
              <a:t>.</a:t>
            </a:r>
            <a:endParaRPr lang="en-US" sz="1800" dirty="0"/>
          </a:p>
          <a:p>
            <a:r>
              <a:rPr lang="en-US" sz="1800" dirty="0"/>
              <a:t>Configuration for Special G/L accounts must be as follows:</a:t>
            </a:r>
          </a:p>
        </p:txBody>
      </p:sp>
      <p:pic>
        <p:nvPicPr>
          <p:cNvPr id="1026" name="Picture 2"/>
          <p:cNvPicPr>
            <a:picLocks noChangeAspect="1" noChangeArrowheads="1"/>
          </p:cNvPicPr>
          <p:nvPr/>
        </p:nvPicPr>
        <p:blipFill>
          <a:blip r:embed="rId3" cstate="print"/>
          <a:srcRect/>
          <a:stretch>
            <a:fillRect/>
          </a:stretch>
        </p:blipFill>
        <p:spPr bwMode="auto">
          <a:xfrm>
            <a:off x="6816080" y="3645024"/>
            <a:ext cx="4514850" cy="2660526"/>
          </a:xfrm>
          <a:prstGeom prst="rect">
            <a:avLst/>
          </a:prstGeom>
          <a:noFill/>
          <a:ln w="9525">
            <a:noFill/>
            <a:miter lim="800000"/>
            <a:headEnd/>
            <a:tailEnd/>
          </a:ln>
          <a:effectLst/>
        </p:spPr>
      </p:pic>
    </p:spTree>
    <p:extLst>
      <p:ext uri="{BB962C8B-B14F-4D97-AF65-F5344CB8AC3E}">
        <p14:creationId xmlns:p14="http://schemas.microsoft.com/office/powerpoint/2010/main" val="33198868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key for Special G/L transactions</a:t>
            </a:r>
          </a:p>
        </p:txBody>
      </p:sp>
      <p:sp>
        <p:nvSpPr>
          <p:cNvPr id="3" name="Content Placeholder 2"/>
          <p:cNvSpPr>
            <a:spLocks noGrp="1"/>
          </p:cNvSpPr>
          <p:nvPr>
            <p:ph idx="4294967295"/>
          </p:nvPr>
        </p:nvSpPr>
        <p:spPr/>
        <p: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2050" name="Picture 2"/>
          <p:cNvPicPr>
            <a:picLocks noChangeAspect="1" noChangeArrowheads="1"/>
          </p:cNvPicPr>
          <p:nvPr/>
        </p:nvPicPr>
        <p:blipFill>
          <a:blip r:embed="rId2" cstate="print"/>
          <a:srcRect/>
          <a:stretch>
            <a:fillRect/>
          </a:stretch>
        </p:blipFill>
        <p:spPr bwMode="auto">
          <a:xfrm>
            <a:off x="1876425" y="2438400"/>
            <a:ext cx="7010400" cy="3732810"/>
          </a:xfrm>
          <a:prstGeom prst="rect">
            <a:avLst/>
          </a:prstGeom>
          <a:noFill/>
          <a:ln w="9525">
            <a:noFill/>
            <a:miter lim="800000"/>
            <a:headEnd/>
            <a:tailEnd/>
          </a:ln>
          <a:effectLst/>
        </p:spPr>
      </p:pic>
      <p:sp>
        <p:nvSpPr>
          <p:cNvPr id="4" name="Rectangle 3"/>
          <p:cNvSpPr/>
          <p:nvPr/>
        </p:nvSpPr>
        <p:spPr>
          <a:xfrm>
            <a:off x="227013" y="981075"/>
            <a:ext cx="11688762" cy="646331"/>
          </a:xfrm>
          <a:prstGeom prst="rect">
            <a:avLst/>
          </a:prstGeom>
        </p:spPr>
        <p:txBody>
          <a:bodyPr wrap="square">
            <a:spAutoFit/>
          </a:bodyPr>
          <a:lstStyle/>
          <a:p>
            <a:r>
              <a:rPr lang="en-US" dirty="0"/>
              <a:t>The special G/L transactions of the standard system are assigned to the posting keys {customer (09 and 19), Vendor (29 and 39)}.</a:t>
            </a:r>
          </a:p>
        </p:txBody>
      </p:sp>
    </p:spTree>
    <p:extLst>
      <p:ext uri="{BB962C8B-B14F-4D97-AF65-F5344CB8AC3E}">
        <p14:creationId xmlns:p14="http://schemas.microsoft.com/office/powerpoint/2010/main" val="25464184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G/L indicator </a:t>
            </a:r>
          </a:p>
        </p:txBody>
      </p:sp>
      <p:sp>
        <p:nvSpPr>
          <p:cNvPr id="3" name="Content Placeholder 2"/>
          <p:cNvSpPr>
            <a:spLocks noGrp="1"/>
          </p:cNvSpPr>
          <p:nvPr>
            <p:ph idx="4294967295"/>
          </p:nvPr>
        </p:nvSpPr>
        <p:spPr>
          <a:xfrm>
            <a:off x="231997" y="981869"/>
            <a:ext cx="11683777" cy="4673600"/>
          </a:xfrm>
        </p:spPr>
        <p:txBody>
          <a:bodyPr/>
          <a:lstStyle/>
          <a:p>
            <a:pPr>
              <a:lnSpc>
                <a:spcPct val="100000"/>
              </a:lnSpc>
            </a:pPr>
            <a:r>
              <a:rPr lang="en-US" sz="1800" dirty="0"/>
              <a:t>It is a pre configured single character indicator used to say the type of special G/L transaction.</a:t>
            </a:r>
          </a:p>
          <a:p>
            <a:pPr>
              <a:lnSpc>
                <a:spcPct val="100000"/>
              </a:lnSpc>
            </a:pPr>
            <a:r>
              <a:rPr lang="en-US" sz="1800" dirty="0"/>
              <a:t>It is defined separately for each account type.</a:t>
            </a:r>
          </a:p>
          <a:p>
            <a:pPr>
              <a:lnSpc>
                <a:spcPct val="100000"/>
              </a:lnSpc>
            </a:pPr>
            <a:r>
              <a:rPr lang="en-US" sz="1800" dirty="0"/>
              <a:t>Even though Spl G/L indicators are pre-configured, as per the requirement, we can change:</a:t>
            </a:r>
          </a:p>
          <a:p>
            <a:pPr lvl="1">
              <a:lnSpc>
                <a:spcPct val="100000"/>
              </a:lnSpc>
            </a:pPr>
            <a:r>
              <a:rPr lang="en-US" dirty="0"/>
              <a:t>Different account numbers for reconciliation accounts or special G/L accounts</a:t>
            </a:r>
          </a:p>
          <a:p>
            <a:pPr lvl="1">
              <a:lnSpc>
                <a:spcPct val="100000"/>
              </a:lnSpc>
            </a:pPr>
            <a:r>
              <a:rPr lang="en-US" dirty="0"/>
              <a:t>Other posting keys or G/L indicators for individual transactions</a:t>
            </a:r>
          </a:p>
          <a:p>
            <a:pPr lvl="1">
              <a:lnSpc>
                <a:spcPct val="100000"/>
              </a:lnSpc>
            </a:pPr>
            <a:r>
              <a:rPr lang="en-US" dirty="0"/>
              <a:t>Other settings for the automatic postings, including the accounts to be posted to, posting keys and rules for account assignments with automatic postings.</a:t>
            </a:r>
          </a:p>
          <a:p>
            <a:pPr lvl="1">
              <a:lnSpc>
                <a:spcPct val="100000"/>
              </a:lnSpc>
            </a:pPr>
            <a:r>
              <a:rPr lang="en-US" dirty="0"/>
              <a:t>Account type is important, as special G/L indicators are configured separately for each account type.</a:t>
            </a:r>
          </a:p>
          <a:p>
            <a:pPr marL="88900" lvl="1" indent="0">
              <a:lnSpc>
                <a:spcPct val="100000"/>
              </a:lnSpc>
              <a:buNone/>
            </a:pPr>
            <a:endParaRPr lang="en-US" dirty="0"/>
          </a:p>
          <a:p>
            <a:r>
              <a:rPr lang="en-US" sz="1800" dirty="0"/>
              <a:t>The </a:t>
            </a:r>
            <a:r>
              <a:rPr lang="en-US" sz="1800" b="1" dirty="0"/>
              <a:t>special G/L indicator </a:t>
            </a:r>
            <a:r>
              <a:rPr lang="en-US" sz="1800" dirty="0"/>
              <a:t>indicates that the posting key is used to enter special G/L transactions.</a:t>
            </a:r>
          </a:p>
        </p:txBody>
      </p:sp>
      <p:sp>
        <p:nvSpPr>
          <p:cNvPr id="7" name="TextBox 6"/>
          <p:cNvSpPr txBox="1"/>
          <p:nvPr/>
        </p:nvSpPr>
        <p:spPr>
          <a:xfrm>
            <a:off x="8184232" y="5589240"/>
            <a:ext cx="3312368" cy="646331"/>
          </a:xfrm>
          <a:prstGeom prst="rect">
            <a:avLst/>
          </a:prstGeom>
          <a:noFill/>
        </p:spPr>
        <p:txBody>
          <a:bodyPr wrap="square" rtlCol="0">
            <a:spAutoFit/>
          </a:bodyPr>
          <a:lstStyle/>
          <a:p>
            <a:pPr algn="ctr"/>
            <a:r>
              <a:rPr lang="en-US" dirty="0">
                <a:hlinkClick r:id="" action="ppaction://noaction"/>
              </a:rPr>
              <a:t>Click to view</a:t>
            </a:r>
          </a:p>
          <a:p>
            <a:pPr algn="ctr"/>
            <a:r>
              <a:rPr lang="en-US" dirty="0">
                <a:hlinkClick r:id="" action="ppaction://noaction"/>
              </a:rPr>
              <a:t>SAP SCREEN</a:t>
            </a:r>
            <a:endParaRPr lang="en-US" dirty="0"/>
          </a:p>
        </p:txBody>
      </p:sp>
    </p:spTree>
    <p:extLst>
      <p:ext uri="{BB962C8B-B14F-4D97-AF65-F5344CB8AC3E}">
        <p14:creationId xmlns:p14="http://schemas.microsoft.com/office/powerpoint/2010/main" val="1445510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srcRect/>
          <a:stretch>
            <a:fillRect/>
          </a:stretch>
        </p:blipFill>
        <p:spPr bwMode="auto">
          <a:xfrm>
            <a:off x="1127448" y="130383"/>
            <a:ext cx="4038600" cy="2002473"/>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1540309" y="3861048"/>
            <a:ext cx="5000625" cy="2592288"/>
          </a:xfrm>
          <a:prstGeom prst="rect">
            <a:avLst/>
          </a:prstGeom>
          <a:noFill/>
          <a:ln w="9525">
            <a:noFill/>
            <a:miter lim="800000"/>
            <a:headEnd/>
            <a:tailEnd/>
          </a:ln>
          <a:effectLst/>
        </p:spPr>
      </p:pic>
      <p:pic>
        <p:nvPicPr>
          <p:cNvPr id="4098" name="Picture 2"/>
          <p:cNvPicPr>
            <a:picLocks noChangeAspect="1" noChangeArrowheads="1"/>
          </p:cNvPicPr>
          <p:nvPr/>
        </p:nvPicPr>
        <p:blipFill>
          <a:blip r:embed="rId5" cstate="print"/>
          <a:srcRect/>
          <a:stretch>
            <a:fillRect/>
          </a:stretch>
        </p:blipFill>
        <p:spPr bwMode="auto">
          <a:xfrm>
            <a:off x="5631374" y="765175"/>
            <a:ext cx="5067300" cy="3023865"/>
          </a:xfrm>
          <a:prstGeom prst="rect">
            <a:avLst/>
          </a:prstGeom>
          <a:noFill/>
          <a:ln w="9525">
            <a:noFill/>
            <a:miter lim="800000"/>
            <a:headEnd/>
            <a:tailEnd/>
          </a:ln>
          <a:effectLst/>
        </p:spPr>
      </p:pic>
      <p:sp>
        <p:nvSpPr>
          <p:cNvPr id="7" name="Oval 6"/>
          <p:cNvSpPr/>
          <p:nvPr/>
        </p:nvSpPr>
        <p:spPr bwMode="auto">
          <a:xfrm>
            <a:off x="8688288" y="548680"/>
            <a:ext cx="2057400" cy="609600"/>
          </a:xfrm>
          <a:prstGeom prst="ellipse">
            <a:avLst/>
          </a:prstGeom>
          <a:no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chemeClr val="bg1"/>
              </a:solidFill>
              <a:latin typeface="Arial" charset="0"/>
            </a:endParaRPr>
          </a:p>
        </p:txBody>
      </p:sp>
      <p:sp>
        <p:nvSpPr>
          <p:cNvPr id="9" name="Oval 8"/>
          <p:cNvSpPr/>
          <p:nvPr/>
        </p:nvSpPr>
        <p:spPr bwMode="auto">
          <a:xfrm>
            <a:off x="4511824" y="3733800"/>
            <a:ext cx="2346176" cy="609600"/>
          </a:xfrm>
          <a:prstGeom prst="ellipse">
            <a:avLst/>
          </a:prstGeom>
          <a:no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chemeClr val="bg1"/>
              </a:solidFill>
              <a:latin typeface="Arial" charset="0"/>
            </a:endParaRPr>
          </a:p>
        </p:txBody>
      </p:sp>
      <p:sp>
        <p:nvSpPr>
          <p:cNvPr id="11" name="Bent Arrow 10"/>
          <p:cNvSpPr/>
          <p:nvPr/>
        </p:nvSpPr>
        <p:spPr bwMode="auto">
          <a:xfrm rot="10800000">
            <a:off x="6781800" y="3886200"/>
            <a:ext cx="898376" cy="1752600"/>
          </a:xfrm>
          <a:prstGeom prst="bent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chemeClr val="bg1"/>
              </a:solidFill>
              <a:latin typeface="Arial" charset="0"/>
            </a:endParaRPr>
          </a:p>
        </p:txBody>
      </p:sp>
      <p:sp>
        <p:nvSpPr>
          <p:cNvPr id="13" name="Bent Arrow 12"/>
          <p:cNvSpPr/>
          <p:nvPr/>
        </p:nvSpPr>
        <p:spPr bwMode="auto">
          <a:xfrm rot="5400000">
            <a:off x="5845696" y="-425152"/>
            <a:ext cx="381000" cy="1752600"/>
          </a:xfrm>
          <a:prstGeom prst="bent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chemeClr val="bg1"/>
              </a:solidFill>
              <a:latin typeface="Arial" charset="0"/>
            </a:endParaRPr>
          </a:p>
        </p:txBody>
      </p:sp>
      <p:sp>
        <p:nvSpPr>
          <p:cNvPr id="14" name="Action Button: Home 13">
            <a:hlinkClick r:id="" action="ppaction://hlinkshowjump?jump=lastslideviewed" highlightClick="1"/>
          </p:cNvPr>
          <p:cNvSpPr/>
          <p:nvPr/>
        </p:nvSpPr>
        <p:spPr bwMode="auto">
          <a:xfrm>
            <a:off x="8256240" y="4365104"/>
            <a:ext cx="685800" cy="685800"/>
          </a:xfrm>
          <a:prstGeom prst="actionButtonHome">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chemeClr val="bg1"/>
              </a:solidFill>
              <a:latin typeface="Arial" charset="0"/>
            </a:endParaRPr>
          </a:p>
        </p:txBody>
      </p:sp>
    </p:spTree>
    <p:extLst>
      <p:ext uri="{BB962C8B-B14F-4D97-AF65-F5344CB8AC3E}">
        <p14:creationId xmlns:p14="http://schemas.microsoft.com/office/powerpoint/2010/main" val="59617833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 G/L indicators: Properties and Accounts</a:t>
            </a:r>
          </a:p>
        </p:txBody>
      </p:sp>
      <p:sp>
        <p:nvSpPr>
          <p:cNvPr id="3" name="Content Placeholder 2"/>
          <p:cNvSpPr>
            <a:spLocks noGrp="1"/>
          </p:cNvSpPr>
          <p:nvPr>
            <p:ph idx="4294967295"/>
          </p:nvPr>
        </p:nvSpPr>
        <p:spPr>
          <a:xfrm>
            <a:off x="257919" y="794545"/>
            <a:ext cx="11657855" cy="3354536"/>
          </a:xfrm>
        </p:spPr>
        <p:txBody>
          <a:bodyPr/>
          <a:lstStyle/>
          <a:p>
            <a:pPr>
              <a:lnSpc>
                <a:spcPct val="100000"/>
              </a:lnSpc>
              <a:buNone/>
            </a:pPr>
            <a:r>
              <a:rPr lang="en-US" sz="1600" dirty="0"/>
              <a:t>The characteristics of each special G/L indicator are defined in connection with the account type under Properties.</a:t>
            </a:r>
          </a:p>
          <a:p>
            <a:pPr>
              <a:lnSpc>
                <a:spcPct val="100000"/>
              </a:lnSpc>
            </a:pPr>
            <a:r>
              <a:rPr lang="en-US" sz="1400" b="1" dirty="0"/>
              <a:t>Noted items: </a:t>
            </a:r>
            <a:r>
              <a:rPr lang="en-US" sz="1400" dirty="0"/>
              <a:t>You can determine that a special G/L transaction does not update any account balances.</a:t>
            </a:r>
          </a:p>
          <a:p>
            <a:pPr>
              <a:lnSpc>
                <a:spcPct val="100000"/>
              </a:lnSpc>
            </a:pPr>
            <a:r>
              <a:rPr lang="en-US" sz="1400" b="1" dirty="0"/>
              <a:t>Relevance to credit limit check: </a:t>
            </a:r>
            <a:r>
              <a:rPr lang="en-US" sz="1400" dirty="0"/>
              <a:t>You can include special G/L transactions in the credit limit check for customers.</a:t>
            </a:r>
          </a:p>
          <a:p>
            <a:pPr>
              <a:lnSpc>
                <a:spcPct val="100000"/>
              </a:lnSpc>
            </a:pPr>
            <a:r>
              <a:rPr lang="en-US" sz="1400" b="1" dirty="0"/>
              <a:t>Warning against commitments: </a:t>
            </a:r>
            <a:r>
              <a:rPr lang="en-US" sz="1400" dirty="0"/>
              <a:t>You can determine that the user is notified by a warning message about the existence of a special G/L transaction when posting to a customer or vendor account.</a:t>
            </a:r>
          </a:p>
          <a:p>
            <a:pPr>
              <a:lnSpc>
                <a:spcPct val="100000"/>
              </a:lnSpc>
            </a:pPr>
            <a:r>
              <a:rPr lang="en-US" sz="1400" b="1" dirty="0"/>
              <a:t>Target special G/L indicator: </a:t>
            </a:r>
            <a:r>
              <a:rPr lang="en-US" sz="1400" dirty="0"/>
              <a:t>The target special G/L indicator is used in the standard system for down payment requests.</a:t>
            </a:r>
          </a:p>
          <a:p>
            <a:pPr>
              <a:lnSpc>
                <a:spcPct val="100000"/>
              </a:lnSpc>
            </a:pPr>
            <a:r>
              <a:rPr lang="en-US" sz="1400" b="1" dirty="0"/>
              <a:t>Special G/L transaction class: </a:t>
            </a:r>
            <a:r>
              <a:rPr lang="en-US" sz="1400" dirty="0"/>
              <a:t>The special G/L transaction class determines whether the transaction is a down payment, a bill of exchange or any other type of transaction.</a:t>
            </a:r>
          </a:p>
          <a:p>
            <a:pPr>
              <a:lnSpc>
                <a:spcPct val="100000"/>
              </a:lnSpc>
            </a:pPr>
            <a:r>
              <a:rPr lang="en-US" sz="1400" b="1" dirty="0"/>
              <a:t>Posting key: </a:t>
            </a:r>
            <a:r>
              <a:rPr lang="en-US" sz="1400" dirty="0"/>
              <a:t>Only these posting keys can be used with the respective special G/L indicators.</a:t>
            </a:r>
          </a:p>
          <a:p>
            <a:pPr>
              <a:lnSpc>
                <a:spcPct val="100000"/>
              </a:lnSpc>
              <a:buNone/>
            </a:pPr>
            <a:r>
              <a:rPr lang="en-US" sz="1600" dirty="0"/>
              <a:t>    </a:t>
            </a:r>
          </a:p>
        </p:txBody>
      </p:sp>
      <p:sp>
        <p:nvSpPr>
          <p:cNvPr id="4" name="TextBox 3"/>
          <p:cNvSpPr txBox="1"/>
          <p:nvPr/>
        </p:nvSpPr>
        <p:spPr>
          <a:xfrm>
            <a:off x="8112224" y="5805264"/>
            <a:ext cx="1944216" cy="646331"/>
          </a:xfrm>
          <a:prstGeom prst="rect">
            <a:avLst/>
          </a:prstGeom>
          <a:noFill/>
        </p:spPr>
        <p:txBody>
          <a:bodyPr wrap="square" rtlCol="0">
            <a:spAutoFit/>
          </a:bodyPr>
          <a:lstStyle/>
          <a:p>
            <a:pPr algn="ctr"/>
            <a:r>
              <a:rPr lang="en-US" dirty="0">
                <a:hlinkClick r:id="" action="ppaction://noaction"/>
              </a:rPr>
              <a:t>Click to view</a:t>
            </a:r>
          </a:p>
          <a:p>
            <a:pPr algn="ctr"/>
            <a:r>
              <a:rPr lang="en-US" dirty="0">
                <a:hlinkClick r:id="" action="ppaction://noaction"/>
              </a:rPr>
              <a:t>SAP SCREEN</a:t>
            </a:r>
            <a:endParaRPr lang="en-US" dirty="0"/>
          </a:p>
        </p:txBody>
      </p:sp>
      <p:sp>
        <p:nvSpPr>
          <p:cNvPr id="6" name="Rounded Rectangle 5"/>
          <p:cNvSpPr/>
          <p:nvPr/>
        </p:nvSpPr>
        <p:spPr bwMode="auto">
          <a:xfrm>
            <a:off x="227013" y="4005064"/>
            <a:ext cx="11688762" cy="1800200"/>
          </a:xfrm>
          <a:prstGeom prst="roundRect">
            <a:avLst/>
          </a:prstGeom>
          <a:solidFill>
            <a:schemeClr val="accent6">
              <a:lumMod val="40000"/>
              <a:lumOff val="60000"/>
            </a:schemeClr>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nSpc>
                <a:spcPct val="100000"/>
              </a:lnSpc>
              <a:buNone/>
            </a:pPr>
            <a:r>
              <a:rPr lang="en-US" dirty="0"/>
              <a:t>The alternative Special G/L account is stored in the account determination according to the chart of</a:t>
            </a:r>
          </a:p>
          <a:p>
            <a:pPr>
              <a:lnSpc>
                <a:spcPct val="100000"/>
              </a:lnSpc>
              <a:buNone/>
            </a:pPr>
            <a:r>
              <a:rPr lang="en-US" dirty="0"/>
              <a:t>accounts. </a:t>
            </a:r>
          </a:p>
          <a:p>
            <a:pPr>
              <a:lnSpc>
                <a:spcPct val="100000"/>
              </a:lnSpc>
              <a:buNone/>
            </a:pPr>
            <a:r>
              <a:rPr lang="en-US" dirty="0"/>
              <a:t>If a special G/L indicator is used when posting customer/vendor invoice, instead of posting to the </a:t>
            </a:r>
          </a:p>
          <a:p>
            <a:pPr>
              <a:lnSpc>
                <a:spcPct val="100000"/>
              </a:lnSpc>
              <a:buNone/>
            </a:pPr>
            <a:r>
              <a:rPr lang="en-US" dirty="0"/>
              <a:t>respective reconciliation account the Alternative reconciliation account assigned in account </a:t>
            </a:r>
          </a:p>
          <a:p>
            <a:pPr>
              <a:lnSpc>
                <a:spcPct val="100000"/>
              </a:lnSpc>
              <a:buNone/>
            </a:pPr>
            <a:r>
              <a:rPr lang="en-US" dirty="0"/>
              <a:t>determination gets posted.</a:t>
            </a:r>
          </a:p>
        </p:txBody>
      </p:sp>
    </p:spTree>
    <p:extLst>
      <p:ext uri="{BB962C8B-B14F-4D97-AF65-F5344CB8AC3E}">
        <p14:creationId xmlns:p14="http://schemas.microsoft.com/office/powerpoint/2010/main" val="38404372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6084675" cy="720000"/>
          </a:xfrm>
        </p:spPr>
        <p:txBody>
          <a:bodyPr/>
          <a:lstStyle/>
          <a:p>
            <a:r>
              <a:rPr lang="en-US" dirty="0"/>
              <a:t>Automatic offsetting entries</a:t>
            </a:r>
          </a:p>
        </p:txBody>
      </p:sp>
      <p:sp>
        <p:nvSpPr>
          <p:cNvPr id="3" name="Content Placeholder 2"/>
          <p:cNvSpPr>
            <a:spLocks noGrp="1"/>
          </p:cNvSpPr>
          <p:nvPr>
            <p:ph idx="4294967295"/>
          </p:nvPr>
        </p:nvSpPr>
        <p:spPr>
          <a:xfrm>
            <a:off x="227013" y="980728"/>
            <a:ext cx="11688762" cy="4835525"/>
          </a:xfrm>
        </p:spPr>
        <p:txBody>
          <a:bodyPr/>
          <a:lstStyle/>
          <a:p>
            <a:pPr>
              <a:lnSpc>
                <a:spcPct val="100000"/>
              </a:lnSpc>
            </a:pPr>
            <a:r>
              <a:rPr lang="en-US" sz="1800" dirty="0"/>
              <a:t>Statistical postings are always made on the same offsetting account. The account is stored on the basis of a </a:t>
            </a:r>
            <a:r>
              <a:rPr lang="en-US" sz="1800" b="1" dirty="0"/>
              <a:t>combination of the account type </a:t>
            </a:r>
            <a:r>
              <a:rPr lang="en-US" sz="1800" dirty="0"/>
              <a:t>(customer or vendor account) </a:t>
            </a:r>
            <a:r>
              <a:rPr lang="en-US" sz="1800" b="1" dirty="0"/>
              <a:t>and the special G/L indicator used.</a:t>
            </a:r>
          </a:p>
        </p:txBody>
      </p:sp>
      <p:pic>
        <p:nvPicPr>
          <p:cNvPr id="5122" name="Picture 2"/>
          <p:cNvPicPr>
            <a:picLocks noChangeAspect="1" noChangeArrowheads="1"/>
          </p:cNvPicPr>
          <p:nvPr/>
        </p:nvPicPr>
        <p:blipFill>
          <a:blip r:embed="rId3" cstate="print"/>
          <a:srcRect/>
          <a:stretch>
            <a:fillRect/>
          </a:stretch>
        </p:blipFill>
        <p:spPr bwMode="auto">
          <a:xfrm>
            <a:off x="2999656" y="2780928"/>
            <a:ext cx="5791200" cy="3580243"/>
          </a:xfrm>
          <a:prstGeom prst="rect">
            <a:avLst/>
          </a:prstGeom>
          <a:noFill/>
          <a:ln w="9525">
            <a:noFill/>
            <a:miter lim="800000"/>
            <a:headEnd/>
            <a:tailEnd/>
          </a:ln>
          <a:effectLst/>
        </p:spPr>
      </p:pic>
      <p:sp>
        <p:nvSpPr>
          <p:cNvPr id="5" name="TextBox 4"/>
          <p:cNvSpPr txBox="1"/>
          <p:nvPr/>
        </p:nvSpPr>
        <p:spPr>
          <a:xfrm>
            <a:off x="2855640" y="2328446"/>
            <a:ext cx="6114174" cy="369332"/>
          </a:xfrm>
          <a:prstGeom prst="rect">
            <a:avLst/>
          </a:prstGeom>
          <a:noFill/>
        </p:spPr>
        <p:txBody>
          <a:bodyPr wrap="none" rtlCol="0">
            <a:spAutoFit/>
          </a:bodyPr>
          <a:lstStyle/>
          <a:p>
            <a:r>
              <a:rPr lang="en-US" b="1" dirty="0"/>
              <a:t>Configuration for automatic offsetting entries</a:t>
            </a:r>
          </a:p>
        </p:txBody>
      </p:sp>
    </p:spTree>
    <p:extLst>
      <p:ext uri="{BB962C8B-B14F-4D97-AF65-F5344CB8AC3E}">
        <p14:creationId xmlns:p14="http://schemas.microsoft.com/office/powerpoint/2010/main" val="21836985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981200" y="1687943"/>
            <a:ext cx="7010400" cy="4186442"/>
          </a:xfrm>
          <a:prstGeom prst="rect">
            <a:avLst/>
          </a:prstGeom>
          <a:noFill/>
          <a:ln w="9525">
            <a:noFill/>
            <a:miter lim="800000"/>
            <a:headEnd/>
            <a:tailEnd/>
          </a:ln>
          <a:effectLst/>
        </p:spPr>
      </p:pic>
      <p:sp>
        <p:nvSpPr>
          <p:cNvPr id="5" name="TextBox 4"/>
          <p:cNvSpPr txBox="1"/>
          <p:nvPr/>
        </p:nvSpPr>
        <p:spPr>
          <a:xfrm>
            <a:off x="1524000" y="990600"/>
            <a:ext cx="9144000" cy="369332"/>
          </a:xfrm>
          <a:prstGeom prst="rect">
            <a:avLst/>
          </a:prstGeom>
          <a:noFill/>
        </p:spPr>
        <p:txBody>
          <a:bodyPr wrap="square" rtlCol="0">
            <a:spAutoFit/>
          </a:bodyPr>
          <a:lstStyle/>
          <a:p>
            <a:pPr algn="ctr"/>
            <a:r>
              <a:rPr lang="en-US" b="1" dirty="0"/>
              <a:t>Two line items with postings on a predefined offsetting account</a:t>
            </a:r>
          </a:p>
        </p:txBody>
      </p:sp>
      <p:sp>
        <p:nvSpPr>
          <p:cNvPr id="6" name="Title 1"/>
          <p:cNvSpPr txBox="1">
            <a:spLocks/>
          </p:cNvSpPr>
          <p:nvPr/>
        </p:nvSpPr>
        <p:spPr>
          <a:xfrm>
            <a:off x="227349" y="0"/>
            <a:ext cx="7884875" cy="720000"/>
          </a:xfrm>
          <a:prstGeom prst="rect">
            <a:avLst/>
          </a:prstGeom>
        </p:spPr>
        <p:txBody>
          <a:bodyPr vert="horz" lIns="0" tIns="180000" rIns="0" bIns="0" rtlCol="0" anchor="t">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Example of Automatic offsetting entry</a:t>
            </a:r>
          </a:p>
        </p:txBody>
      </p:sp>
    </p:spTree>
    <p:extLst>
      <p:ext uri="{BB962C8B-B14F-4D97-AF65-F5344CB8AC3E}">
        <p14:creationId xmlns:p14="http://schemas.microsoft.com/office/powerpoint/2010/main" val="22135777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Noted item </a:t>
            </a:r>
          </a:p>
        </p:txBody>
      </p:sp>
      <p:pic>
        <p:nvPicPr>
          <p:cNvPr id="3075" name="Picture 3"/>
          <p:cNvPicPr>
            <a:picLocks noChangeAspect="1" noChangeArrowheads="1"/>
          </p:cNvPicPr>
          <p:nvPr/>
        </p:nvPicPr>
        <p:blipFill>
          <a:blip r:embed="rId2" cstate="print"/>
          <a:srcRect/>
          <a:stretch>
            <a:fillRect/>
          </a:stretch>
        </p:blipFill>
        <p:spPr bwMode="auto">
          <a:xfrm>
            <a:off x="1981200" y="1852375"/>
            <a:ext cx="6812532" cy="4015026"/>
          </a:xfrm>
          <a:prstGeom prst="rect">
            <a:avLst/>
          </a:prstGeom>
          <a:noFill/>
          <a:ln w="9525">
            <a:noFill/>
            <a:miter lim="800000"/>
            <a:headEnd/>
            <a:tailEnd/>
          </a:ln>
          <a:effectLst/>
        </p:spPr>
      </p:pic>
      <p:sp>
        <p:nvSpPr>
          <p:cNvPr id="7" name="TextBox 6"/>
          <p:cNvSpPr txBox="1"/>
          <p:nvPr/>
        </p:nvSpPr>
        <p:spPr>
          <a:xfrm>
            <a:off x="1524000" y="990600"/>
            <a:ext cx="9144000" cy="584775"/>
          </a:xfrm>
          <a:prstGeom prst="rect">
            <a:avLst/>
          </a:prstGeom>
          <a:noFill/>
        </p:spPr>
        <p:txBody>
          <a:bodyPr wrap="square" rtlCol="0">
            <a:spAutoFit/>
          </a:bodyPr>
          <a:lstStyle/>
          <a:p>
            <a:r>
              <a:rPr lang="en-US" sz="1600" b="1" dirty="0" smtClean="0"/>
              <a:t>Noted item </a:t>
            </a:r>
            <a:r>
              <a:rPr lang="en-US" sz="1600" b="1" dirty="0"/>
              <a:t>is created. </a:t>
            </a:r>
            <a:endParaRPr lang="en-US" sz="1600" b="1" dirty="0" smtClean="0"/>
          </a:p>
          <a:p>
            <a:r>
              <a:rPr lang="en-US" sz="1600" b="1" dirty="0" smtClean="0"/>
              <a:t>The transaction figures are not updated in the general ledger in the process.</a:t>
            </a:r>
          </a:p>
        </p:txBody>
      </p:sp>
    </p:spTree>
    <p:extLst>
      <p:ext uri="{BB962C8B-B14F-4D97-AF65-F5344CB8AC3E}">
        <p14:creationId xmlns:p14="http://schemas.microsoft.com/office/powerpoint/2010/main" val="976922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876425" y="1838353"/>
            <a:ext cx="6415102" cy="3837181"/>
          </a:xfrm>
          <a:prstGeom prst="rect">
            <a:avLst/>
          </a:prstGeom>
          <a:noFill/>
          <a:ln w="9525">
            <a:noFill/>
            <a:miter lim="800000"/>
            <a:headEnd/>
            <a:tailEnd/>
          </a:ln>
          <a:effectLst/>
        </p:spPr>
      </p:pic>
      <p:sp>
        <p:nvSpPr>
          <p:cNvPr id="5" name="TextBox 4"/>
          <p:cNvSpPr txBox="1"/>
          <p:nvPr/>
        </p:nvSpPr>
        <p:spPr>
          <a:xfrm>
            <a:off x="803077" y="1066800"/>
            <a:ext cx="10333483" cy="369332"/>
          </a:xfrm>
          <a:prstGeom prst="rect">
            <a:avLst/>
          </a:prstGeom>
          <a:noFill/>
        </p:spPr>
        <p:txBody>
          <a:bodyPr wrap="square" rtlCol="0">
            <a:spAutoFit/>
          </a:bodyPr>
          <a:lstStyle/>
          <a:p>
            <a:r>
              <a:rPr lang="en-US" b="1" dirty="0"/>
              <a:t>The account for the offsetting item is entered at the same time as the posting.</a:t>
            </a:r>
          </a:p>
        </p:txBody>
      </p:sp>
      <p:sp>
        <p:nvSpPr>
          <p:cNvPr id="6" name="Title 1"/>
          <p:cNvSpPr txBox="1">
            <a:spLocks/>
          </p:cNvSpPr>
          <p:nvPr/>
        </p:nvSpPr>
        <p:spPr>
          <a:xfrm>
            <a:off x="227349" y="0"/>
            <a:ext cx="11125236" cy="720000"/>
          </a:xfrm>
          <a:prstGeom prst="rect">
            <a:avLst/>
          </a:prstGeom>
        </p:spPr>
        <p:txBody>
          <a:bodyPr vert="horz" lIns="0" tIns="180000" rIns="0" bIns="0" rtlCol="0" anchor="t">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Example of free offsetting entry</a:t>
            </a:r>
          </a:p>
        </p:txBody>
      </p:sp>
    </p:spTree>
    <p:extLst>
      <p:ext uri="{BB962C8B-B14F-4D97-AF65-F5344CB8AC3E}">
        <p14:creationId xmlns:p14="http://schemas.microsoft.com/office/powerpoint/2010/main" val="487014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with clearing</a:t>
            </a:r>
          </a:p>
        </p:txBody>
      </p:sp>
      <p:sp>
        <p:nvSpPr>
          <p:cNvPr id="3" name="Content Placeholder 2"/>
          <p:cNvSpPr>
            <a:spLocks noGrp="1"/>
          </p:cNvSpPr>
          <p:nvPr>
            <p:ph idx="4294967295"/>
          </p:nvPr>
        </p:nvSpPr>
        <p:spPr>
          <a:xfrm>
            <a:off x="231997" y="980729"/>
            <a:ext cx="11683777" cy="1872207"/>
          </a:xfrm>
        </p:spPr>
        <p:txBody>
          <a:bodyPr/>
          <a:lstStyle/>
          <a:p>
            <a:pPr>
              <a:spcBef>
                <a:spcPts val="600"/>
              </a:spcBef>
              <a:spcAft>
                <a:spcPts val="600"/>
              </a:spcAft>
            </a:pPr>
            <a:r>
              <a:rPr lang="en-US" sz="1800" dirty="0"/>
              <a:t>When you use the "posting with clearing" function, enter the </a:t>
            </a:r>
            <a:r>
              <a:rPr lang="en-US" sz="1800" b="1" dirty="0"/>
              <a:t>clearing document amount</a:t>
            </a:r>
            <a:r>
              <a:rPr lang="en-US" sz="1800" dirty="0"/>
              <a:t> and then </a:t>
            </a:r>
            <a:r>
              <a:rPr lang="en-US" sz="1800" b="1" dirty="0"/>
              <a:t>select the open items </a:t>
            </a:r>
            <a:r>
              <a:rPr lang="en-US" sz="1800" dirty="0"/>
              <a:t>that are to be cleared</a:t>
            </a:r>
            <a:r>
              <a:rPr lang="en-US" sz="1800" dirty="0" smtClean="0"/>
              <a:t>.</a:t>
            </a:r>
          </a:p>
          <a:p>
            <a:endParaRPr lang="en-US" sz="1800" dirty="0"/>
          </a:p>
          <a:p>
            <a:pPr lvl="1"/>
            <a:r>
              <a:rPr lang="en-US" dirty="0"/>
              <a:t>If clearing amount equals selected open items amount system clears it.</a:t>
            </a:r>
          </a:p>
          <a:p>
            <a:pPr lvl="1"/>
            <a:r>
              <a:rPr lang="en-US" dirty="0"/>
              <a:t>If there is any difference system allows to post the difference</a:t>
            </a:r>
            <a:r>
              <a:rPr lang="en-US" dirty="0" smtClean="0"/>
              <a:t>.</a:t>
            </a:r>
          </a:p>
          <a:p>
            <a:pPr marL="88900" lvl="1" indent="0">
              <a:buNone/>
            </a:pPr>
            <a:endParaRPr lang="en-US" dirty="0"/>
          </a:p>
          <a:p>
            <a:r>
              <a:rPr lang="en-US" sz="1800" dirty="0"/>
              <a:t>Post with clearing can be done either manually or by Automatic Payment Program.</a:t>
            </a:r>
          </a:p>
        </p:txBody>
      </p:sp>
      <p:pic>
        <p:nvPicPr>
          <p:cNvPr id="19458" name="Picture 2"/>
          <p:cNvPicPr>
            <a:picLocks noChangeAspect="1" noChangeArrowheads="1"/>
          </p:cNvPicPr>
          <p:nvPr/>
        </p:nvPicPr>
        <p:blipFill>
          <a:blip r:embed="rId3" cstate="print"/>
          <a:srcRect/>
          <a:stretch>
            <a:fillRect/>
          </a:stretch>
        </p:blipFill>
        <p:spPr bwMode="auto">
          <a:xfrm>
            <a:off x="2135560" y="3429000"/>
            <a:ext cx="6048672" cy="2991619"/>
          </a:xfrm>
          <a:prstGeom prst="rect">
            <a:avLst/>
          </a:prstGeom>
          <a:noFill/>
          <a:ln w="9525">
            <a:noFill/>
            <a:miter lim="800000"/>
            <a:headEnd/>
            <a:tailEnd/>
          </a:ln>
          <a:effectLst/>
        </p:spPr>
      </p:pic>
    </p:spTree>
    <p:extLst>
      <p:ext uri="{BB962C8B-B14F-4D97-AF65-F5344CB8AC3E}">
        <p14:creationId xmlns:p14="http://schemas.microsoft.com/office/powerpoint/2010/main" val="12990006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down payment in customer area</a:t>
            </a:r>
          </a:p>
        </p:txBody>
      </p:sp>
      <p:sp>
        <p:nvSpPr>
          <p:cNvPr id="3" name="Content Placeholder 2"/>
          <p:cNvSpPr>
            <a:spLocks noGrp="1"/>
          </p:cNvSpPr>
          <p:nvPr>
            <p:ph idx="4294967295"/>
          </p:nvPr>
        </p:nvSpPr>
        <p:spPr>
          <a:xfrm>
            <a:off x="263352" y="1494657"/>
            <a:ext cx="4824536" cy="3014463"/>
          </a:xfrm>
        </p:spPr>
        <p:txBody>
          <a:bodyPr/>
          <a:lstStyle/>
          <a:p>
            <a:pPr marL="342900" indent="-342900">
              <a:spcBef>
                <a:spcPts val="1200"/>
              </a:spcBef>
              <a:spcAft>
                <a:spcPts val="1200"/>
              </a:spcAft>
              <a:buFont typeface="+mj-lt"/>
              <a:buAutoNum type="arabicPeriod"/>
            </a:pPr>
            <a:r>
              <a:rPr lang="en-US" sz="1800" dirty="0"/>
              <a:t>The down payment request is posted</a:t>
            </a:r>
            <a:r>
              <a:rPr lang="en-US" sz="1800" dirty="0" smtClean="0"/>
              <a:t>.</a:t>
            </a:r>
            <a:endParaRPr lang="en-US" sz="1800" dirty="0"/>
          </a:p>
          <a:p>
            <a:pPr marL="342900" indent="-342900">
              <a:spcBef>
                <a:spcPts val="1200"/>
              </a:spcBef>
              <a:spcAft>
                <a:spcPts val="1200"/>
              </a:spcAft>
              <a:buFont typeface="+mj-lt"/>
              <a:buAutoNum type="arabicPeriod"/>
            </a:pPr>
            <a:r>
              <a:rPr lang="en-US" sz="1800" dirty="0"/>
              <a:t>The down payment made is entered</a:t>
            </a:r>
            <a:r>
              <a:rPr lang="en-US" sz="1800" dirty="0" smtClean="0"/>
              <a:t>.</a:t>
            </a:r>
            <a:endParaRPr lang="en-US" sz="1800" dirty="0"/>
          </a:p>
          <a:p>
            <a:pPr marL="342900" indent="-342900">
              <a:spcBef>
                <a:spcPts val="1200"/>
              </a:spcBef>
              <a:spcAft>
                <a:spcPts val="1200"/>
              </a:spcAft>
              <a:buFont typeface="+mj-lt"/>
              <a:buAutoNum type="arabicPeriod"/>
            </a:pPr>
            <a:r>
              <a:rPr lang="en-US" sz="1800" dirty="0"/>
              <a:t>The vendor invoice is created</a:t>
            </a:r>
            <a:r>
              <a:rPr lang="en-US" sz="1800" dirty="0" smtClean="0"/>
              <a:t>.</a:t>
            </a:r>
            <a:endParaRPr lang="en-US" sz="1800" dirty="0"/>
          </a:p>
          <a:p>
            <a:pPr marL="342900" indent="-342900">
              <a:spcBef>
                <a:spcPts val="1200"/>
              </a:spcBef>
              <a:spcAft>
                <a:spcPts val="1200"/>
              </a:spcAft>
              <a:buFont typeface="+mj-lt"/>
              <a:buAutoNum type="arabicPeriod"/>
            </a:pPr>
            <a:r>
              <a:rPr lang="en-US" sz="1800" dirty="0"/>
              <a:t>The down payment is cleared</a:t>
            </a:r>
            <a:r>
              <a:rPr lang="en-US" sz="1800" dirty="0" smtClean="0"/>
              <a:t>.</a:t>
            </a:r>
            <a:endParaRPr lang="en-US" sz="1800" dirty="0"/>
          </a:p>
          <a:p>
            <a:pPr marL="342900" indent="-342900">
              <a:spcBef>
                <a:spcPts val="1200"/>
              </a:spcBef>
              <a:spcAft>
                <a:spcPts val="1200"/>
              </a:spcAft>
              <a:buFont typeface="+mj-lt"/>
              <a:buAutoNum type="arabicPeriod"/>
            </a:pPr>
            <a:r>
              <a:rPr lang="en-US" sz="1800" dirty="0"/>
              <a:t>The payment is cleared during the payment of the balance.</a:t>
            </a:r>
          </a:p>
        </p:txBody>
      </p:sp>
      <p:pic>
        <p:nvPicPr>
          <p:cNvPr id="5122" name="Picture 2"/>
          <p:cNvPicPr>
            <a:picLocks noChangeAspect="1" noChangeArrowheads="1"/>
          </p:cNvPicPr>
          <p:nvPr/>
        </p:nvPicPr>
        <p:blipFill>
          <a:blip r:embed="rId3" cstate="print"/>
          <a:srcRect/>
          <a:stretch>
            <a:fillRect/>
          </a:stretch>
        </p:blipFill>
        <p:spPr bwMode="auto">
          <a:xfrm>
            <a:off x="5663952" y="951756"/>
            <a:ext cx="5210174" cy="5067430"/>
          </a:xfrm>
          <a:prstGeom prst="rect">
            <a:avLst/>
          </a:prstGeom>
          <a:noFill/>
          <a:ln w="9525">
            <a:noFill/>
            <a:miter lim="800000"/>
            <a:headEnd/>
            <a:tailEnd/>
          </a:ln>
          <a:effectLst/>
        </p:spPr>
      </p:pic>
    </p:spTree>
    <p:extLst>
      <p:ext uri="{BB962C8B-B14F-4D97-AF65-F5344CB8AC3E}">
        <p14:creationId xmlns:p14="http://schemas.microsoft.com/office/powerpoint/2010/main" val="218154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5C3729-8B51-4C5E-86A1-2DA12AF04A27}"/>
              </a:ext>
            </a:extLst>
          </p:cNvPr>
          <p:cNvSpPr>
            <a:spLocks noGrp="1"/>
          </p:cNvSpPr>
          <p:nvPr>
            <p:ph type="title"/>
          </p:nvPr>
        </p:nvSpPr>
        <p:spPr>
          <a:xfrm>
            <a:off x="227348" y="-1"/>
            <a:ext cx="11197243" cy="981075"/>
          </a:xfrm>
        </p:spPr>
        <p:txBody>
          <a:bodyPr/>
          <a:lstStyle/>
          <a:p>
            <a:r>
              <a:rPr lang="en-US" dirty="0"/>
              <a:t>Paying the down payment with the payment program (F110)</a:t>
            </a:r>
          </a:p>
        </p:txBody>
      </p:sp>
      <p:sp>
        <p:nvSpPr>
          <p:cNvPr id="3" name="Content Placeholder 2">
            <a:extLst>
              <a:ext uri="{FF2B5EF4-FFF2-40B4-BE49-F238E27FC236}">
                <a16:creationId xmlns="" xmlns:a16="http://schemas.microsoft.com/office/drawing/2014/main" id="{3EBF36C8-9D4B-4242-802A-087504A3507D}"/>
              </a:ext>
            </a:extLst>
          </p:cNvPr>
          <p:cNvSpPr>
            <a:spLocks noGrp="1"/>
          </p:cNvSpPr>
          <p:nvPr>
            <p:ph idx="4294967295"/>
          </p:nvPr>
        </p:nvSpPr>
        <p:spPr>
          <a:xfrm>
            <a:off x="227013" y="1562472"/>
            <a:ext cx="11688762" cy="858416"/>
          </a:xfrm>
        </p:spPr>
        <p:txBody>
          <a:bodyPr/>
          <a:lstStyle/>
          <a:p>
            <a:r>
              <a:rPr lang="en-US" sz="1800" dirty="0"/>
              <a:t>IMG — Financial Accounting (New) —- Accounts Receivable and Accounts Payable—- Business Transactions— Outgoing Payments— Automatic Outgoing Payments—- Payment Method/Bank Selection for Payment Program— Set Up All Company Codes for Payment </a:t>
            </a:r>
            <a:r>
              <a:rPr lang="en-US" sz="1800" dirty="0" smtClean="0"/>
              <a:t>Transactions</a:t>
            </a:r>
            <a:endParaRPr lang="en-US" sz="1800" dirty="0"/>
          </a:p>
        </p:txBody>
      </p:sp>
      <p:pic>
        <p:nvPicPr>
          <p:cNvPr id="4" name="Picture 3">
            <a:extLst>
              <a:ext uri="{FF2B5EF4-FFF2-40B4-BE49-F238E27FC236}">
                <a16:creationId xmlns="" xmlns:a16="http://schemas.microsoft.com/office/drawing/2014/main" id="{44A95DB2-7EBB-4ADC-8AD0-374ED613DFEC}"/>
              </a:ext>
            </a:extLst>
          </p:cNvPr>
          <p:cNvPicPr>
            <a:picLocks noChangeAspect="1"/>
          </p:cNvPicPr>
          <p:nvPr/>
        </p:nvPicPr>
        <p:blipFill>
          <a:blip r:embed="rId2"/>
          <a:stretch>
            <a:fillRect/>
          </a:stretch>
        </p:blipFill>
        <p:spPr>
          <a:xfrm>
            <a:off x="2423592" y="2924944"/>
            <a:ext cx="6000531" cy="2362200"/>
          </a:xfrm>
          <a:prstGeom prst="rect">
            <a:avLst/>
          </a:prstGeom>
        </p:spPr>
      </p:pic>
    </p:spTree>
    <p:extLst>
      <p:ext uri="{BB962C8B-B14F-4D97-AF65-F5344CB8AC3E}">
        <p14:creationId xmlns:p14="http://schemas.microsoft.com/office/powerpoint/2010/main" val="41981420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3E2261-8926-47C7-A21E-A0BAD8C52044}"/>
              </a:ext>
            </a:extLst>
          </p:cNvPr>
          <p:cNvSpPr>
            <a:spLocks noGrp="1"/>
          </p:cNvSpPr>
          <p:nvPr>
            <p:ph type="title"/>
          </p:nvPr>
        </p:nvSpPr>
        <p:spPr/>
        <p:txBody>
          <a:bodyPr/>
          <a:lstStyle/>
          <a:p>
            <a:r>
              <a:rPr lang="en-US" dirty="0"/>
              <a:t>Paying the down payment with the payment program (F110)</a:t>
            </a:r>
          </a:p>
        </p:txBody>
      </p:sp>
      <p:sp>
        <p:nvSpPr>
          <p:cNvPr id="3" name="Content Placeholder 2">
            <a:extLst>
              <a:ext uri="{FF2B5EF4-FFF2-40B4-BE49-F238E27FC236}">
                <a16:creationId xmlns="" xmlns:a16="http://schemas.microsoft.com/office/drawing/2014/main" id="{D1608766-A3C2-4291-86BC-EDFAF51BC66C}"/>
              </a:ext>
            </a:extLst>
          </p:cNvPr>
          <p:cNvSpPr>
            <a:spLocks noGrp="1"/>
          </p:cNvSpPr>
          <p:nvPr>
            <p:ph idx="4294967295"/>
          </p:nvPr>
        </p:nvSpPr>
        <p:spPr>
          <a:xfrm>
            <a:off x="3287688" y="1332707"/>
            <a:ext cx="4487415" cy="449262"/>
          </a:xfrm>
        </p:spPr>
        <p:txBody>
          <a:bodyPr/>
          <a:lstStyle/>
          <a:p>
            <a:r>
              <a:rPr lang="en-US" sz="1800" dirty="0"/>
              <a:t>Double click on your company code.</a:t>
            </a:r>
          </a:p>
        </p:txBody>
      </p:sp>
      <p:pic>
        <p:nvPicPr>
          <p:cNvPr id="4" name="Picture 3">
            <a:extLst>
              <a:ext uri="{FF2B5EF4-FFF2-40B4-BE49-F238E27FC236}">
                <a16:creationId xmlns="" xmlns:a16="http://schemas.microsoft.com/office/drawing/2014/main" id="{4F63DC0C-A16E-480C-BB8F-BA6E59DC4BB0}"/>
              </a:ext>
            </a:extLst>
          </p:cNvPr>
          <p:cNvPicPr>
            <a:picLocks noChangeAspect="1"/>
          </p:cNvPicPr>
          <p:nvPr/>
        </p:nvPicPr>
        <p:blipFill>
          <a:blip r:embed="rId2"/>
          <a:stretch>
            <a:fillRect/>
          </a:stretch>
        </p:blipFill>
        <p:spPr>
          <a:xfrm>
            <a:off x="2980186" y="2070804"/>
            <a:ext cx="5132038" cy="4382532"/>
          </a:xfrm>
          <a:prstGeom prst="rect">
            <a:avLst/>
          </a:prstGeom>
        </p:spPr>
      </p:pic>
    </p:spTree>
    <p:extLst>
      <p:ext uri="{BB962C8B-B14F-4D97-AF65-F5344CB8AC3E}">
        <p14:creationId xmlns:p14="http://schemas.microsoft.com/office/powerpoint/2010/main" val="18328137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227349" y="0"/>
            <a:ext cx="4932547" cy="720000"/>
          </a:xfrm>
        </p:spPr>
        <p:txBody>
          <a:bodyPr/>
          <a:lstStyle/>
          <a:p>
            <a:pPr>
              <a:defRPr/>
            </a:pPr>
            <a:r>
              <a:rPr lang="en-US" dirty="0"/>
              <a:t>Bills of Exchange:</a:t>
            </a:r>
          </a:p>
        </p:txBody>
      </p:sp>
      <p:sp>
        <p:nvSpPr>
          <p:cNvPr id="678915" name="Rectangle 3"/>
          <p:cNvSpPr>
            <a:spLocks noGrp="1" noChangeArrowheads="1"/>
          </p:cNvSpPr>
          <p:nvPr>
            <p:ph type="body" idx="4294967295"/>
          </p:nvPr>
        </p:nvSpPr>
        <p:spPr>
          <a:xfrm>
            <a:off x="227781" y="1124744"/>
            <a:ext cx="11687993" cy="4464496"/>
          </a:xfrm>
        </p:spPr>
        <p:txBody>
          <a:bodyPr/>
          <a:lstStyle/>
          <a:p>
            <a:pPr algn="just">
              <a:lnSpc>
                <a:spcPct val="90000"/>
              </a:lnSpc>
              <a:defRPr/>
            </a:pPr>
            <a:r>
              <a:rPr lang="en-US" sz="1800" dirty="0" smtClean="0"/>
              <a:t>Bills of exchange are handled as special G/L transactions in the SAP System. These transactions are thus maintained independently of other transactions in the subsidiary ledger and are posted to a special G/L account in the general ledger.</a:t>
            </a:r>
          </a:p>
          <a:p>
            <a:pPr>
              <a:lnSpc>
                <a:spcPct val="90000"/>
              </a:lnSpc>
              <a:buFontTx/>
              <a:buNone/>
              <a:defRPr/>
            </a:pPr>
            <a:endParaRPr lang="en-US" sz="1800" dirty="0" smtClean="0"/>
          </a:p>
          <a:p>
            <a:pPr algn="just">
              <a:lnSpc>
                <a:spcPct val="90000"/>
              </a:lnSpc>
              <a:buFontTx/>
              <a:buNone/>
              <a:defRPr/>
            </a:pPr>
            <a:r>
              <a:rPr lang="en-US" sz="1800" dirty="0" smtClean="0"/>
              <a:t>The following types of bill of exchange can be managed in and posted to the Accounts</a:t>
            </a:r>
          </a:p>
          <a:p>
            <a:pPr>
              <a:lnSpc>
                <a:spcPct val="90000"/>
              </a:lnSpc>
              <a:defRPr/>
            </a:pPr>
            <a:endParaRPr lang="en-US" sz="1800" dirty="0" smtClean="0"/>
          </a:p>
          <a:p>
            <a:pPr algn="just">
              <a:lnSpc>
                <a:spcPct val="90000"/>
              </a:lnSpc>
              <a:defRPr/>
            </a:pPr>
            <a:r>
              <a:rPr lang="en-US" sz="1800" dirty="0" smtClean="0"/>
              <a:t> Receivable (FI-AR) and Accounts Payable (FI-AP) application components:</a:t>
            </a:r>
          </a:p>
          <a:p>
            <a:pPr algn="just">
              <a:lnSpc>
                <a:spcPct val="90000"/>
              </a:lnSpc>
              <a:defRPr/>
            </a:pPr>
            <a:r>
              <a:rPr lang="en-US" sz="1800" dirty="0" smtClean="0"/>
              <a:t> Bills of Exchange Receivable</a:t>
            </a:r>
          </a:p>
          <a:p>
            <a:pPr algn="just">
              <a:lnSpc>
                <a:spcPct val="90000"/>
              </a:lnSpc>
              <a:defRPr/>
            </a:pPr>
            <a:r>
              <a:rPr lang="en-US" sz="1800" dirty="0" smtClean="0"/>
              <a:t> Bank Bills and Bills of Exchange Payment Requests</a:t>
            </a:r>
          </a:p>
          <a:p>
            <a:pPr algn="just">
              <a:lnSpc>
                <a:spcPct val="90000"/>
              </a:lnSpc>
              <a:defRPr/>
            </a:pPr>
            <a:r>
              <a:rPr lang="en-US" sz="1800" dirty="0" smtClean="0"/>
              <a:t> Bills of Exchange Payable</a:t>
            </a:r>
          </a:p>
          <a:p>
            <a:pPr algn="just">
              <a:lnSpc>
                <a:spcPct val="90000"/>
              </a:lnSpc>
              <a:defRPr/>
            </a:pPr>
            <a:r>
              <a:rPr lang="en-US" sz="1800" dirty="0" smtClean="0"/>
              <a:t> Check/bill of exchange in Accounts Receivable (reverse bill of exchange)</a:t>
            </a:r>
          </a:p>
          <a:p>
            <a:pPr algn="just">
              <a:lnSpc>
                <a:spcPct val="90000"/>
              </a:lnSpc>
              <a:defRPr/>
            </a:pPr>
            <a:r>
              <a:rPr lang="en-US" sz="1800" dirty="0" smtClean="0"/>
              <a:t> Check/bill of exchange in Accounts Payable (reverse bill of exchange)</a:t>
            </a:r>
          </a:p>
        </p:txBody>
      </p:sp>
      <p:sp>
        <p:nvSpPr>
          <p:cNvPr id="35844" name="Rectangle 4"/>
          <p:cNvSpPr>
            <a:spLocks noChangeArrowheads="1"/>
          </p:cNvSpPr>
          <p:nvPr/>
        </p:nvSpPr>
        <p:spPr bwMode="auto">
          <a:xfrm>
            <a:off x="227013" y="996727"/>
            <a:ext cx="11688762" cy="4724400"/>
          </a:xfrm>
          <a:prstGeom prst="rect">
            <a:avLst/>
          </a:prstGeom>
          <a:noFill/>
          <a:ln w="28575" algn="ctr">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890356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3" name="Rectangle 3"/>
          <p:cNvSpPr>
            <a:spLocks noGrp="1" noChangeArrowheads="1"/>
          </p:cNvSpPr>
          <p:nvPr>
            <p:ph type="body" idx="4294967295"/>
          </p:nvPr>
        </p:nvSpPr>
        <p:spPr>
          <a:xfrm>
            <a:off x="230858" y="1052736"/>
            <a:ext cx="11553774" cy="2520280"/>
          </a:xfrm>
        </p:spPr>
        <p:txBody>
          <a:bodyPr/>
          <a:lstStyle/>
          <a:p>
            <a:pPr>
              <a:lnSpc>
                <a:spcPct val="90000"/>
              </a:lnSpc>
              <a:spcBef>
                <a:spcPts val="1200"/>
              </a:spcBef>
              <a:spcAft>
                <a:spcPts val="1200"/>
              </a:spcAft>
              <a:defRPr/>
            </a:pPr>
            <a:r>
              <a:rPr lang="en-US" sz="1800" dirty="0"/>
              <a:t>Bills of exchange receivable are managed using the special G/L method in the SAP System. When posting a bill of exchange receivable, you normally clear open items or post the payment as a payment on account. The system posts a bill of exchange receivable to the customer account and reduces the receivables from goods and services on the reconciliation account. The bill of exchange receivable is also automatically posted to the special G/L account for bills of exchange receivable in the general ledger. </a:t>
            </a:r>
          </a:p>
          <a:p>
            <a:pPr>
              <a:lnSpc>
                <a:spcPct val="90000"/>
              </a:lnSpc>
              <a:spcBef>
                <a:spcPts val="1200"/>
              </a:spcBef>
              <a:spcAft>
                <a:spcPts val="1200"/>
              </a:spcAft>
              <a:defRPr/>
            </a:pPr>
            <a:r>
              <a:rPr lang="en-US" sz="1800" dirty="0"/>
              <a:t>Bills of exchange are a form of short-term finance. If your customer pays by bill of exchange, he does not make payment immediately, but only once the period specified on the bill has elapsed (three months, for example). Bills of exchange can be passed on to third parties for refinancing</a:t>
            </a:r>
            <a:r>
              <a:rPr lang="en-US" sz="1800" dirty="0" smtClean="0"/>
              <a:t>.</a:t>
            </a:r>
            <a:endParaRPr lang="en-US" sz="1800" dirty="0"/>
          </a:p>
        </p:txBody>
      </p:sp>
      <p:sp>
        <p:nvSpPr>
          <p:cNvPr id="36868" name="Rectangle 4"/>
          <p:cNvSpPr>
            <a:spLocks noChangeArrowheads="1"/>
          </p:cNvSpPr>
          <p:nvPr/>
        </p:nvSpPr>
        <p:spPr bwMode="auto">
          <a:xfrm>
            <a:off x="227012" y="981075"/>
            <a:ext cx="11629627" cy="4191000"/>
          </a:xfrm>
          <a:prstGeom prst="rect">
            <a:avLst/>
          </a:prstGeom>
          <a:noFill/>
          <a:ln w="28575" algn="ctr">
            <a:solidFill>
              <a:schemeClr val="tx1"/>
            </a:solidFill>
            <a:miter lim="800000"/>
            <a:headEnd/>
            <a:tailEnd/>
          </a:ln>
        </p:spPr>
        <p:txBody>
          <a:bodyPr wrap="none" anchor="ctr"/>
          <a:lstStyle/>
          <a:p>
            <a:endParaRPr lang="en-US"/>
          </a:p>
        </p:txBody>
      </p:sp>
      <p:sp>
        <p:nvSpPr>
          <p:cNvPr id="5" name="Rectangle 2"/>
          <p:cNvSpPr txBox="1">
            <a:spLocks noChangeArrowheads="1"/>
          </p:cNvSpPr>
          <p:nvPr/>
        </p:nvSpPr>
        <p:spPr>
          <a:xfrm>
            <a:off x="227349" y="0"/>
            <a:ext cx="5724635" cy="720000"/>
          </a:xfrm>
          <a:prstGeom prst="rect">
            <a:avLst/>
          </a:prstGeom>
        </p:spPr>
        <p:txBody>
          <a:bodyPr vert="horz" lIns="0" tIns="180000" rIns="0" bIns="0" rtlCol="0" anchor="t">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defRPr/>
            </a:pPr>
            <a:r>
              <a:rPr lang="en-US" dirty="0"/>
              <a:t>Bills of Exchange Receivable:</a:t>
            </a:r>
          </a:p>
        </p:txBody>
      </p:sp>
    </p:spTree>
    <p:extLst>
      <p:ext uri="{BB962C8B-B14F-4D97-AF65-F5344CB8AC3E}">
        <p14:creationId xmlns:p14="http://schemas.microsoft.com/office/powerpoint/2010/main" val="2755255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Help me</a:t>
            </a:r>
          </a:p>
        </p:txBody>
      </p:sp>
      <p:sp>
        <p:nvSpPr>
          <p:cNvPr id="56323" name="Rectangle 3"/>
          <p:cNvSpPr>
            <a:spLocks noGrp="1" noChangeArrowheads="1"/>
          </p:cNvSpPr>
          <p:nvPr>
            <p:ph type="body" idx="4294967295"/>
          </p:nvPr>
        </p:nvSpPr>
        <p:spPr>
          <a:xfrm>
            <a:off x="227013" y="1006624"/>
            <a:ext cx="11688762" cy="4726632"/>
          </a:xfrm>
        </p:spPr>
        <p:txBody>
          <a:bodyPr/>
          <a:lstStyle/>
          <a:p>
            <a:pPr indent="-231775" algn="ctr"/>
            <a:r>
              <a:rPr lang="en-US" b="1" dirty="0"/>
              <a:t>Tips and Tricks</a:t>
            </a:r>
          </a:p>
          <a:p>
            <a:pPr indent="-231775">
              <a:spcBef>
                <a:spcPts val="1200"/>
              </a:spcBef>
              <a:spcAft>
                <a:spcPts val="1200"/>
              </a:spcAft>
            </a:pPr>
            <a:r>
              <a:rPr lang="en-US" sz="1800" dirty="0"/>
              <a:t>List of sites where SAP functional &amp; help documentation is available:</a:t>
            </a:r>
          </a:p>
          <a:p>
            <a:pPr indent="-231775">
              <a:spcBef>
                <a:spcPts val="1200"/>
              </a:spcBef>
              <a:spcAft>
                <a:spcPts val="1200"/>
              </a:spcAft>
            </a:pPr>
            <a:r>
              <a:rPr lang="en-US" sz="1800" dirty="0">
                <a:hlinkClick r:id="rId2"/>
              </a:rPr>
              <a:t>http://help.sap.com/saphelp_47x200/helpdata/en/e1/8e51341a06084de10000009b38f83b/frameset.htm/</a:t>
            </a:r>
            <a:r>
              <a:rPr lang="en-US" sz="1800" dirty="0"/>
              <a:t> provides detailed help on R/3 core modules.</a:t>
            </a:r>
          </a:p>
          <a:p>
            <a:pPr indent="-231775">
              <a:spcBef>
                <a:spcPts val="1200"/>
              </a:spcBef>
              <a:spcAft>
                <a:spcPts val="1200"/>
              </a:spcAft>
            </a:pPr>
            <a:r>
              <a:rPr lang="en-US" sz="1800" dirty="0"/>
              <a:t>Sap releases notes and updates on various functionalities which are available at </a:t>
            </a:r>
            <a:r>
              <a:rPr lang="en-US" sz="1800" dirty="0">
                <a:hlinkClick r:id="rId3"/>
              </a:rPr>
              <a:t>https://websmp209.sap-ag.de/</a:t>
            </a:r>
            <a:r>
              <a:rPr lang="en-US" sz="1800" dirty="0"/>
              <a:t> (sap market place) site of SAP.</a:t>
            </a:r>
          </a:p>
          <a:p>
            <a:pPr indent="-231775">
              <a:spcBef>
                <a:spcPts val="1200"/>
              </a:spcBef>
              <a:spcAft>
                <a:spcPts val="1200"/>
              </a:spcAft>
            </a:pPr>
            <a:r>
              <a:rPr lang="en-US" sz="1800" dirty="0"/>
              <a:t>OSS login: Each SAP corporate client is provided with login for</a:t>
            </a:r>
          </a:p>
          <a:p>
            <a:pPr indent="-231775">
              <a:spcBef>
                <a:spcPts val="1200"/>
              </a:spcBef>
              <a:spcAft>
                <a:spcPts val="1200"/>
              </a:spcAft>
            </a:pPr>
            <a:r>
              <a:rPr lang="en-US" sz="1800" dirty="0" smtClean="0"/>
              <a:t>Support </a:t>
            </a:r>
            <a:r>
              <a:rPr lang="en-US" sz="1800" dirty="0"/>
              <a:t>and maintenance to </a:t>
            </a:r>
            <a:r>
              <a:rPr lang="en-US" sz="1800" dirty="0">
                <a:hlinkClick r:id="rId3"/>
              </a:rPr>
              <a:t>https://websmp209.sap-ag.de/</a:t>
            </a:r>
            <a:r>
              <a:rPr lang="en-US" sz="1800" dirty="0"/>
              <a:t> sap service marketplace site by SAP.  Any critical issues with respect to specific application can be discussed with SAP itself through OSS login.</a:t>
            </a:r>
          </a:p>
          <a:p>
            <a:pPr indent="-231775">
              <a:spcBef>
                <a:spcPts val="1200"/>
              </a:spcBef>
              <a:spcAft>
                <a:spcPts val="1200"/>
              </a:spcAft>
            </a:pPr>
            <a:r>
              <a:rPr lang="en-US" sz="1800" dirty="0"/>
              <a:t>Various other sites storing SAP information are </a:t>
            </a:r>
            <a:r>
              <a:rPr lang="en-US" sz="1800" dirty="0">
                <a:hlinkClick r:id="rId4"/>
              </a:rPr>
              <a:t>http://erpgenie.com/</a:t>
            </a:r>
            <a:r>
              <a:rPr lang="en-US" sz="1800" dirty="0"/>
              <a:t> ; </a:t>
            </a:r>
            <a:r>
              <a:rPr lang="en-US" sz="1800" dirty="0">
                <a:hlinkClick r:id="rId5"/>
              </a:rPr>
              <a:t>http://www.sapfans.com/</a:t>
            </a:r>
            <a:r>
              <a:rPr lang="en-US" sz="1800" dirty="0"/>
              <a:t> </a:t>
            </a:r>
          </a:p>
        </p:txBody>
      </p:sp>
    </p:spTree>
    <p:extLst>
      <p:ext uri="{BB962C8B-B14F-4D97-AF65-F5344CB8AC3E}">
        <p14:creationId xmlns:p14="http://schemas.microsoft.com/office/powerpoint/2010/main" val="1951230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8" name="Rectangle 6"/>
          <p:cNvSpPr>
            <a:spLocks noChangeArrowheads="1"/>
          </p:cNvSpPr>
          <p:nvPr/>
        </p:nvSpPr>
        <p:spPr bwMode="auto">
          <a:xfrm>
            <a:off x="335360" y="1772816"/>
            <a:ext cx="7238256" cy="2092881"/>
          </a:xfrm>
          <a:prstGeom prst="rect">
            <a:avLst/>
          </a:prstGeom>
          <a:noFill/>
          <a:ln w="9525" cap="rnd">
            <a:noFill/>
            <a:miter lim="800000"/>
            <a:headEnd/>
            <a:tailEnd/>
          </a:ln>
          <a:effectLst/>
        </p:spPr>
        <p:txBody>
          <a:bodyPr wrap="square">
            <a:spAutoFit/>
          </a:bodyPr>
          <a:lstStyle/>
          <a:p>
            <a:pPr marL="548640" indent="-342900" algn="l" rtl="0">
              <a:spcBef>
                <a:spcPts val="600"/>
              </a:spcBef>
              <a:spcAft>
                <a:spcPts val="600"/>
              </a:spcAft>
              <a:buClr>
                <a:srgbClr val="0066CC"/>
              </a:buClr>
              <a:buFont typeface="Wingdings" panose="05000000000000000000" pitchFamily="2" charset="2"/>
              <a:buChar char="§"/>
            </a:pPr>
            <a:r>
              <a:rPr lang="en-GB" dirty="0">
                <a:cs typeface="Arial" charset="0"/>
              </a:rPr>
              <a:t>Clear outstanding items on Customer’s – F-32</a:t>
            </a:r>
          </a:p>
          <a:p>
            <a:pPr marL="548640" indent="-342900" algn="l" rtl="0">
              <a:spcBef>
                <a:spcPts val="600"/>
              </a:spcBef>
              <a:spcAft>
                <a:spcPts val="600"/>
              </a:spcAft>
              <a:buClr>
                <a:srgbClr val="0066CC"/>
              </a:buClr>
              <a:buFont typeface="Wingdings" panose="05000000000000000000" pitchFamily="2" charset="2"/>
              <a:buChar char="§"/>
            </a:pPr>
            <a:r>
              <a:rPr lang="en-GB" dirty="0">
                <a:cs typeface="Arial" charset="0"/>
              </a:rPr>
              <a:t>Post Customer’s documents with clearing – F-30</a:t>
            </a:r>
          </a:p>
          <a:p>
            <a:pPr marL="548640" indent="-342900">
              <a:spcBef>
                <a:spcPts val="600"/>
              </a:spcBef>
              <a:spcAft>
                <a:spcPts val="600"/>
              </a:spcAft>
              <a:buClr>
                <a:srgbClr val="0066CC"/>
              </a:buClr>
              <a:buFont typeface="Wingdings" panose="05000000000000000000" pitchFamily="2" charset="2"/>
              <a:buChar char="§"/>
            </a:pPr>
            <a:r>
              <a:rPr lang="en-GB" dirty="0">
                <a:cs typeface="Arial" charset="0"/>
              </a:rPr>
              <a:t>Reverse documents – FB08 &amp; F.80.</a:t>
            </a:r>
          </a:p>
          <a:p>
            <a:pPr marL="548640" indent="-342900" algn="l" rtl="0">
              <a:spcBef>
                <a:spcPts val="600"/>
              </a:spcBef>
              <a:spcAft>
                <a:spcPts val="600"/>
              </a:spcAft>
              <a:buClr>
                <a:srgbClr val="0066CC"/>
              </a:buClr>
              <a:buFont typeface="Wingdings" panose="05000000000000000000" pitchFamily="2" charset="2"/>
              <a:buChar char="§"/>
            </a:pPr>
            <a:r>
              <a:rPr lang="en-GB" dirty="0">
                <a:cs typeface="Arial" charset="0"/>
              </a:rPr>
              <a:t>Perform automatically clearing procedures </a:t>
            </a:r>
          </a:p>
          <a:p>
            <a:pPr marL="548640" indent="-342900" algn="l" rtl="0">
              <a:spcBef>
                <a:spcPts val="600"/>
              </a:spcBef>
              <a:spcAft>
                <a:spcPts val="600"/>
              </a:spcAft>
              <a:buClr>
                <a:srgbClr val="0066CC"/>
              </a:buClr>
              <a:buFont typeface="Wingdings" panose="05000000000000000000" pitchFamily="2" charset="2"/>
              <a:buChar char="§"/>
            </a:pPr>
            <a:r>
              <a:rPr lang="en-GB" dirty="0">
                <a:cs typeface="Arial" charset="0"/>
              </a:rPr>
              <a:t>Reversal of Clearing.</a:t>
            </a:r>
          </a:p>
        </p:txBody>
      </p:sp>
      <p:sp>
        <p:nvSpPr>
          <p:cNvPr id="4" name="Title 1"/>
          <p:cNvSpPr txBox="1">
            <a:spLocks/>
          </p:cNvSpPr>
          <p:nvPr/>
        </p:nvSpPr>
        <p:spPr>
          <a:xfrm>
            <a:off x="227013" y="44704"/>
            <a:ext cx="11125236" cy="720000"/>
          </a:xfrm>
          <a:prstGeom prst="rect">
            <a:avLst/>
          </a:prstGeom>
        </p:spPr>
        <p:txBody>
          <a:bodyPr vert="horz" lIns="0" tIns="180000" rIns="0" bIns="0" rtlCol="0" anchor="t">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Clear Customer Transactions.</a:t>
            </a:r>
          </a:p>
        </p:txBody>
      </p:sp>
    </p:spTree>
    <p:extLst>
      <p:ext uri="{BB962C8B-B14F-4D97-AF65-F5344CB8AC3E}">
        <p14:creationId xmlns:p14="http://schemas.microsoft.com/office/powerpoint/2010/main" val="31199697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r>
              <a:rPr lang="en-GB" dirty="0"/>
              <a:t>Open Item Clearing</a:t>
            </a:r>
          </a:p>
        </p:txBody>
      </p:sp>
      <p:pic>
        <p:nvPicPr>
          <p:cNvPr id="918531" name="Picture 3" descr="open_items"/>
          <p:cNvPicPr>
            <a:picLocks noChangeAspect="1" noChangeArrowheads="1"/>
          </p:cNvPicPr>
          <p:nvPr/>
        </p:nvPicPr>
        <p:blipFill>
          <a:blip r:embed="rId4" cstate="print"/>
          <a:srcRect/>
          <a:stretch>
            <a:fillRect/>
          </a:stretch>
        </p:blipFill>
        <p:spPr bwMode="auto">
          <a:xfrm>
            <a:off x="1714500" y="1143001"/>
            <a:ext cx="8191500" cy="4667144"/>
          </a:xfrm>
          <a:prstGeom prst="rect">
            <a:avLst/>
          </a:prstGeom>
          <a:noFill/>
        </p:spPr>
      </p:pic>
      <p:pic>
        <p:nvPicPr>
          <p:cNvPr id="918532" name="Picture 4"/>
          <p:cNvPicPr>
            <a:picLocks noChangeAspect="1" noChangeArrowheads="1"/>
          </p:cNvPicPr>
          <p:nvPr/>
        </p:nvPicPr>
        <p:blipFill>
          <a:blip r:embed="rId5" cstate="print"/>
          <a:srcRect/>
          <a:stretch>
            <a:fillRect/>
          </a:stretch>
        </p:blipFill>
        <p:spPr bwMode="auto">
          <a:xfrm>
            <a:off x="7543800" y="1752600"/>
            <a:ext cx="1600200" cy="1017588"/>
          </a:xfrm>
          <a:prstGeom prst="rect">
            <a:avLst/>
          </a:prstGeom>
          <a:noFill/>
          <a:ln w="9525">
            <a:noFill/>
            <a:miter lim="800000"/>
            <a:headEnd/>
            <a:tailEnd/>
          </a:ln>
          <a:effectLst/>
        </p:spPr>
      </p:pic>
      <p:sp>
        <p:nvSpPr>
          <p:cNvPr id="918533" name="Oval 5"/>
          <p:cNvSpPr>
            <a:spLocks noChangeArrowheads="1"/>
          </p:cNvSpPr>
          <p:nvPr/>
        </p:nvSpPr>
        <p:spPr bwMode="auto">
          <a:xfrm>
            <a:off x="4343400" y="1143000"/>
            <a:ext cx="685800" cy="609600"/>
          </a:xfrm>
          <a:prstGeom prst="ellipse">
            <a:avLst/>
          </a:prstGeom>
          <a:solidFill>
            <a:srgbClr val="0066CC"/>
          </a:solidFill>
          <a:ln w="9525">
            <a:noFill/>
            <a:round/>
            <a:headEnd/>
            <a:tailEnd/>
          </a:ln>
          <a:effectLst/>
        </p:spPr>
        <p:txBody>
          <a:bodyPr wrap="none" anchor="ctr"/>
          <a:lstStyle/>
          <a:p>
            <a:r>
              <a:rPr lang="en-US" b="1">
                <a:solidFill>
                  <a:schemeClr val="bg1"/>
                </a:solidFill>
              </a:rPr>
              <a:t>1</a:t>
            </a:r>
          </a:p>
        </p:txBody>
      </p:sp>
      <p:sp>
        <p:nvSpPr>
          <p:cNvPr id="918534" name="Oval 6"/>
          <p:cNvSpPr>
            <a:spLocks noChangeArrowheads="1"/>
          </p:cNvSpPr>
          <p:nvPr/>
        </p:nvSpPr>
        <p:spPr bwMode="auto">
          <a:xfrm>
            <a:off x="6934200" y="1181100"/>
            <a:ext cx="685800" cy="609600"/>
          </a:xfrm>
          <a:prstGeom prst="ellipse">
            <a:avLst/>
          </a:prstGeom>
          <a:solidFill>
            <a:srgbClr val="0066CC"/>
          </a:solidFill>
          <a:ln w="9525">
            <a:noFill/>
            <a:round/>
            <a:headEnd/>
            <a:tailEnd/>
          </a:ln>
          <a:effectLst/>
        </p:spPr>
        <p:txBody>
          <a:bodyPr wrap="none" anchor="ctr"/>
          <a:lstStyle/>
          <a:p>
            <a:r>
              <a:rPr lang="en-US" b="1">
                <a:solidFill>
                  <a:schemeClr val="bg1"/>
                </a:solidFill>
              </a:rPr>
              <a:t>2</a:t>
            </a:r>
          </a:p>
        </p:txBody>
      </p:sp>
      <p:sp>
        <p:nvSpPr>
          <p:cNvPr id="918535" name="Oval 7"/>
          <p:cNvSpPr>
            <a:spLocks noChangeArrowheads="1"/>
          </p:cNvSpPr>
          <p:nvPr/>
        </p:nvSpPr>
        <p:spPr bwMode="auto">
          <a:xfrm>
            <a:off x="5638800" y="3581400"/>
            <a:ext cx="685800" cy="609600"/>
          </a:xfrm>
          <a:prstGeom prst="ellipse">
            <a:avLst/>
          </a:prstGeom>
          <a:solidFill>
            <a:srgbClr val="0066CC"/>
          </a:solidFill>
          <a:ln w="9525">
            <a:noFill/>
            <a:round/>
            <a:headEnd/>
            <a:tailEnd/>
          </a:ln>
          <a:effectLst/>
        </p:spPr>
        <p:txBody>
          <a:bodyPr wrap="none" anchor="ctr"/>
          <a:lstStyle/>
          <a:p>
            <a:r>
              <a:rPr lang="en-US" b="1">
                <a:solidFill>
                  <a:schemeClr val="bg1"/>
                </a:solidFill>
              </a:rPr>
              <a:t>3</a:t>
            </a:r>
          </a:p>
        </p:txBody>
      </p:sp>
    </p:spTree>
    <p:custDataLst>
      <p:tags r:id="rId1"/>
    </p:custDataLst>
    <p:extLst>
      <p:ext uri="{BB962C8B-B14F-4D97-AF65-F5344CB8AC3E}">
        <p14:creationId xmlns:p14="http://schemas.microsoft.com/office/powerpoint/2010/main" val="2824976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6012667" cy="720000"/>
          </a:xfrm>
        </p:spPr>
        <p:txBody>
          <a:bodyPr/>
          <a:lstStyle/>
          <a:p>
            <a:r>
              <a:rPr lang="en-US" dirty="0" smtClean="0"/>
              <a:t>Automatic clearing program</a:t>
            </a:r>
            <a:endParaRPr lang="en-US" dirty="0"/>
          </a:p>
        </p:txBody>
      </p:sp>
      <p:pic>
        <p:nvPicPr>
          <p:cNvPr id="21508" name="Picture 4"/>
          <p:cNvPicPr>
            <a:picLocks noChangeAspect="1" noChangeArrowheads="1"/>
          </p:cNvPicPr>
          <p:nvPr/>
        </p:nvPicPr>
        <p:blipFill>
          <a:blip r:embed="rId2" cstate="print"/>
          <a:srcRect/>
          <a:stretch>
            <a:fillRect/>
          </a:stretch>
        </p:blipFill>
        <p:spPr bwMode="auto">
          <a:xfrm>
            <a:off x="8305801" y="1066800"/>
            <a:ext cx="1876425" cy="4648200"/>
          </a:xfrm>
          <a:prstGeom prst="rect">
            <a:avLst/>
          </a:prstGeom>
          <a:noFill/>
          <a:ln w="9525">
            <a:noFill/>
            <a:miter lim="800000"/>
            <a:headEnd/>
            <a:tailEnd/>
          </a:ln>
          <a:effectLst/>
        </p:spPr>
      </p:pic>
      <p:sp>
        <p:nvSpPr>
          <p:cNvPr id="4" name="Rectangle 3"/>
          <p:cNvSpPr/>
          <p:nvPr/>
        </p:nvSpPr>
        <p:spPr>
          <a:xfrm>
            <a:off x="443037" y="1751905"/>
            <a:ext cx="6733083" cy="3693319"/>
          </a:xfrm>
          <a:prstGeom prst="rect">
            <a:avLst/>
          </a:prstGeom>
        </p:spPr>
        <p:txBody>
          <a:bodyPr wrap="square">
            <a:spAutoFit/>
          </a:bodyPr>
          <a:lstStyle/>
          <a:p>
            <a:pPr>
              <a:buNone/>
            </a:pPr>
            <a:r>
              <a:rPr lang="en-US" b="1" dirty="0"/>
              <a:t>Steps in the clearing program</a:t>
            </a:r>
          </a:p>
          <a:p>
            <a:r>
              <a:rPr lang="en-US" dirty="0"/>
              <a:t>Group items for each account</a:t>
            </a:r>
          </a:p>
          <a:p>
            <a:r>
              <a:rPr lang="en-US" dirty="0"/>
              <a:t>If balance is zero, items are marked for clearing.</a:t>
            </a:r>
          </a:p>
          <a:p>
            <a:endParaRPr lang="en-US" dirty="0"/>
          </a:p>
          <a:p>
            <a:pPr>
              <a:buNone/>
            </a:pPr>
            <a:r>
              <a:rPr lang="en-US" b="1" dirty="0"/>
              <a:t>Prerequisites for clearing</a:t>
            </a:r>
          </a:p>
          <a:p>
            <a:r>
              <a:rPr lang="en-US" dirty="0"/>
              <a:t>User criteria must be defined in customizing</a:t>
            </a:r>
          </a:p>
          <a:p>
            <a:r>
              <a:rPr lang="en-US" dirty="0"/>
              <a:t>Accounts to be cleared must be defined for automatic clearing</a:t>
            </a:r>
          </a:p>
          <a:p>
            <a:endParaRPr lang="en-US" dirty="0"/>
          </a:p>
          <a:p>
            <a:pPr>
              <a:buNone/>
            </a:pPr>
            <a:r>
              <a:rPr lang="en-US" b="1" dirty="0"/>
              <a:t>Items that are not cleared:</a:t>
            </a:r>
          </a:p>
          <a:p>
            <a:r>
              <a:rPr lang="en-US" dirty="0"/>
              <a:t>Noted Items</a:t>
            </a:r>
          </a:p>
          <a:p>
            <a:r>
              <a:rPr lang="en-US" dirty="0"/>
              <a:t>Statistical postings, bill of exchange postings</a:t>
            </a:r>
          </a:p>
          <a:p>
            <a:r>
              <a:rPr lang="en-US" dirty="0"/>
              <a:t>Items with withholding tax entries.</a:t>
            </a:r>
          </a:p>
        </p:txBody>
      </p:sp>
    </p:spTree>
    <p:extLst>
      <p:ext uri="{BB962C8B-B14F-4D97-AF65-F5344CB8AC3E}">
        <p14:creationId xmlns:p14="http://schemas.microsoft.com/office/powerpoint/2010/main" val="3194752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9345" y="9947"/>
            <a:ext cx="7522839" cy="755228"/>
          </a:xfrm>
        </p:spPr>
        <p:txBody>
          <a:bodyPr/>
          <a:lstStyle/>
          <a:p>
            <a:r>
              <a:rPr lang="en-US" dirty="0"/>
              <a:t>Clear Customer Transaction code </a:t>
            </a:r>
            <a:r>
              <a:rPr lang="en-US" dirty="0" smtClean="0"/>
              <a:t>F-32</a:t>
            </a:r>
            <a:endParaRPr lang="en-US" dirty="0"/>
          </a:p>
        </p:txBody>
      </p:sp>
      <p:pic>
        <p:nvPicPr>
          <p:cNvPr id="4" name="Picture 3">
            <a:extLst>
              <a:ext uri="{FF2B5EF4-FFF2-40B4-BE49-F238E27FC236}">
                <a16:creationId xmlns="" xmlns:a16="http://schemas.microsoft.com/office/drawing/2014/main" id="{C7BF75EE-106E-40E8-9EE0-E10DCAC29E41}"/>
              </a:ext>
            </a:extLst>
          </p:cNvPr>
          <p:cNvPicPr>
            <a:picLocks noChangeAspect="1"/>
          </p:cNvPicPr>
          <p:nvPr/>
        </p:nvPicPr>
        <p:blipFill>
          <a:blip r:embed="rId2"/>
          <a:stretch>
            <a:fillRect/>
          </a:stretch>
        </p:blipFill>
        <p:spPr>
          <a:xfrm>
            <a:off x="1627800" y="1295401"/>
            <a:ext cx="8448628" cy="4761137"/>
          </a:xfrm>
          <a:prstGeom prst="rect">
            <a:avLst/>
          </a:prstGeom>
        </p:spPr>
      </p:pic>
    </p:spTree>
    <p:extLst>
      <p:ext uri="{BB962C8B-B14F-4D97-AF65-F5344CB8AC3E}">
        <p14:creationId xmlns:p14="http://schemas.microsoft.com/office/powerpoint/2010/main" val="33870349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STATUS" val="0"/>
  <p:tag name="_SLIDEID" val="260"/>
  <p:tag name="_SIGNATURE" val="96076"/>
  <p:tag name="LOIOGUID" val="542A95D1F5E9D211B19B00A0C9F06992"/>
  <p:tag name="READONLY" val="0"/>
  <p:tag name="FILE" val="C:\SAPIrRoot\I080541_11253900540011D3AF45000064657374\IWBTRAIN\11253905540011D3AF45000064657374\CCF5683850B58744E10000009B38F8CF\00000001.ppt"/>
  <p:tag name="SLIDEID" val="256"/>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0BCE23-0A57-415B-9B5E-F196896AABCC}"/>
</file>

<file path=customXml/itemProps2.xml><?xml version="1.0" encoding="utf-8"?>
<ds:datastoreItem xmlns:ds="http://schemas.openxmlformats.org/officeDocument/2006/customXml" ds:itemID="{0DF9EF6D-9AB0-4DAD-BC8F-9D7E14ACA6F9}"/>
</file>

<file path=customXml/itemProps3.xml><?xml version="1.0" encoding="utf-8"?>
<ds:datastoreItem xmlns:ds="http://schemas.openxmlformats.org/officeDocument/2006/customXml" ds:itemID="{6942242B-40EE-42EA-9128-1301947DE156}"/>
</file>

<file path=docProps/app.xml><?xml version="1.0" encoding="utf-8"?>
<Properties xmlns="http://schemas.openxmlformats.org/officeDocument/2006/extended-properties" xmlns:vt="http://schemas.openxmlformats.org/officeDocument/2006/docPropsVTypes">
  <Template/>
  <TotalTime>1661</TotalTime>
  <Words>2890</Words>
  <Application>Microsoft Office PowerPoint</Application>
  <PresentationFormat>Widescreen</PresentationFormat>
  <Paragraphs>416</Paragraphs>
  <Slides>56</Slides>
  <Notes>19</Notes>
  <HiddenSlides>4</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2" baseType="lpstr">
      <vt:lpstr>Arial</vt:lpstr>
      <vt:lpstr>Times New Roman (Arabic)</vt:lpstr>
      <vt:lpstr>Verdana</vt:lpstr>
      <vt:lpstr>Wingdings</vt:lpstr>
      <vt:lpstr>Capgemini Master</vt:lpstr>
      <vt:lpstr>think-cell Slide</vt:lpstr>
      <vt:lpstr>PowerPoint Presentation</vt:lpstr>
      <vt:lpstr>PowerPoint Presentation</vt:lpstr>
      <vt:lpstr>Incoming Payments</vt:lpstr>
      <vt:lpstr>Clearing open items</vt:lpstr>
      <vt:lpstr>Post with clearing</vt:lpstr>
      <vt:lpstr>PowerPoint Presentation</vt:lpstr>
      <vt:lpstr>Open Item Clearing</vt:lpstr>
      <vt:lpstr>Automatic clearing program</vt:lpstr>
      <vt:lpstr>Clear Customer Transaction code F-32</vt:lpstr>
      <vt:lpstr>Clear Incoming Payments </vt:lpstr>
      <vt:lpstr>Clear Incoming Payments</vt:lpstr>
      <vt:lpstr>Clear Incoming Payments</vt:lpstr>
      <vt:lpstr>Post Customer’s documents with clearing – F-30</vt:lpstr>
      <vt:lpstr>Reverse documents – FB08 &amp; F.80.</vt:lpstr>
      <vt:lpstr>Reverse a Customer document</vt:lpstr>
      <vt:lpstr>Mass Reversal of Documents</vt:lpstr>
      <vt:lpstr>Reversal of Clearing</vt:lpstr>
      <vt:lpstr>Perform automatically clearing procedures </vt:lpstr>
      <vt:lpstr>Clearing – Partial &amp; Residual.</vt:lpstr>
      <vt:lpstr>Clearing – Partial &amp; Residual.</vt:lpstr>
      <vt:lpstr>Resetting Cleared Items.</vt:lpstr>
      <vt:lpstr>PowerPoint Presentation</vt:lpstr>
      <vt:lpstr>Tolerance  groups</vt:lpstr>
      <vt:lpstr>PowerPoint Presentation</vt:lpstr>
      <vt:lpstr>PowerPoint Presentation</vt:lpstr>
      <vt:lpstr>PowerPoint Presentation</vt:lpstr>
      <vt:lpstr>PowerPoint Presentation</vt:lpstr>
      <vt:lpstr>Example on payment difference</vt:lpstr>
      <vt:lpstr>PowerPoint Presentation</vt:lpstr>
      <vt:lpstr>Manually processing – Outside tolerance limits</vt:lpstr>
      <vt:lpstr>Reason codes</vt:lpstr>
      <vt:lpstr>Realized exchange rate differences</vt:lpstr>
      <vt:lpstr>Account determination</vt:lpstr>
      <vt:lpstr>Unrealized exchange rate differences</vt:lpstr>
      <vt:lpstr>PowerPoint Presentation</vt:lpstr>
      <vt:lpstr>Special GL transaction </vt:lpstr>
      <vt:lpstr>Alternative Reconciliation account</vt:lpstr>
      <vt:lpstr>Special general ledger types</vt:lpstr>
      <vt:lpstr>Special General Ledger Classes</vt:lpstr>
      <vt:lpstr>Remember…</vt:lpstr>
      <vt:lpstr>Configurations for Special G/L transactions</vt:lpstr>
      <vt:lpstr>Posting key for Special G/L transactions</vt:lpstr>
      <vt:lpstr>Special G/L indicator </vt:lpstr>
      <vt:lpstr>PowerPoint Presentation</vt:lpstr>
      <vt:lpstr>Spl. G/L indicators: Properties and Accounts</vt:lpstr>
      <vt:lpstr>Automatic offsetting entries</vt:lpstr>
      <vt:lpstr>PowerPoint Presentation</vt:lpstr>
      <vt:lpstr>Example of Noted item </vt:lpstr>
      <vt:lpstr>PowerPoint Presentation</vt:lpstr>
      <vt:lpstr>Example of down payment in customer area</vt:lpstr>
      <vt:lpstr>Paying the down payment with the payment program (F110)</vt:lpstr>
      <vt:lpstr>Paying the down payment with the payment program (F110)</vt:lpstr>
      <vt:lpstr>Bills of Exchange:</vt:lpstr>
      <vt:lpstr>PowerPoint Presentation</vt:lpstr>
      <vt:lpstr>Help me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Sewlani, Sumit</cp:lastModifiedBy>
  <cp:revision>195</cp:revision>
  <dcterms:created xsi:type="dcterms:W3CDTF">2019-11-18T03:14:39Z</dcterms:created>
  <dcterms:modified xsi:type="dcterms:W3CDTF">2020-02-24T13:28:56Z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