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ppt/tags/tag2.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3"/>
  </p:notesMasterIdLst>
  <p:handoutMasterIdLst>
    <p:handoutMasterId r:id="rId24"/>
  </p:handoutMasterIdLst>
  <p:sldIdLst>
    <p:sldId id="1044" r:id="rId2"/>
    <p:sldId id="1045" r:id="rId3"/>
    <p:sldId id="1046" r:id="rId4"/>
    <p:sldId id="1047" r:id="rId5"/>
    <p:sldId id="1048" r:id="rId6"/>
    <p:sldId id="1049"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273" r:id="rId22"/>
  </p:sldIdLst>
  <p:sldSz cx="12192000" cy="6858000"/>
  <p:notesSz cx="6858000" cy="9144000"/>
  <p:custDataLst>
    <p:tags r:id="rId2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3"/>
            <p14:sldId id="273"/>
          </p14:sldIdLst>
        </p14:section>
      </p14:sectionLst>
    </p:ext>
    <p:ext uri="{EFAFB233-063F-42B5-8137-9DF3F51BA10A}">
      <p15:sldGuideLst xmlns:p15="http://schemas.microsoft.com/office/powerpoint/2012/main">
        <p15:guide id="5" orient="horz" pos="799"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362" autoAdjust="0"/>
  </p:normalViewPr>
  <p:slideViewPr>
    <p:cSldViewPr>
      <p:cViewPr varScale="1">
        <p:scale>
          <a:sx n="59" d="100"/>
          <a:sy n="59" d="100"/>
        </p:scale>
        <p:origin x="68" y="124"/>
      </p:cViewPr>
      <p:guideLst>
        <p:guide orient="horz" pos="799"/>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25/02/2020</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93700" y="692150"/>
            <a:ext cx="6070600" cy="3416300"/>
          </a:xfrm>
          <a:ln cap="flat"/>
        </p:spPr>
      </p:sp>
      <p:sp>
        <p:nvSpPr>
          <p:cNvPr id="58371" name="Rectangle 3"/>
          <p:cNvSpPr>
            <a:spLocks noGrp="1" noChangeArrowheads="1"/>
          </p:cNvSpPr>
          <p:nvPr>
            <p:ph type="body" idx="1"/>
          </p:nvPr>
        </p:nvSpPr>
        <p:spPr>
          <a:noFill/>
          <a:ln w="9525"/>
        </p:spPr>
        <p:txBody>
          <a:bodyPr/>
          <a:lstStyle/>
          <a:p>
            <a:r>
              <a:rPr lang="en-US"/>
              <a:t>This In-house course was developed to meet the needs of SAP R/3 Consultants working at Capgemini. This course is designed to present a high level view of XXXX and to provide the Consultants with basic information about how to use this Functionality.</a:t>
            </a:r>
          </a:p>
          <a:p>
            <a:endParaRPr lang="en-US"/>
          </a:p>
          <a:p>
            <a:r>
              <a:rPr lang="en-US"/>
              <a:t>More in-depth courses have been developed to train Consultants in specific areas discussed during this course.</a:t>
            </a:r>
          </a:p>
          <a:p>
            <a:endParaRPr lang="en-US"/>
          </a:p>
          <a:p>
            <a:r>
              <a:rPr lang="en-US"/>
              <a:t>Your comments at the conclusion of this training session are appreciated and will help us better tailor future courses to meet your training needs.</a:t>
            </a:r>
          </a:p>
          <a:p>
            <a:r>
              <a:rPr lang="en-US"/>
              <a:t> </a:t>
            </a:r>
          </a:p>
        </p:txBody>
      </p:sp>
    </p:spTree>
    <p:extLst>
      <p:ext uri="{BB962C8B-B14F-4D97-AF65-F5344CB8AC3E}">
        <p14:creationId xmlns:p14="http://schemas.microsoft.com/office/powerpoint/2010/main" val="406858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xmlns="" id="{3A8720B4-6E0E-4404-87E2-27DBF1A4571F}"/>
              </a:ext>
            </a:extLst>
          </p:cNvPr>
          <p:cNvSpPr>
            <a:spLocks noGrp="1" noRot="1" noChangeAspect="1" noChangeArrowheads="1" noTextEdit="1"/>
          </p:cNvSpPr>
          <p:nvPr>
            <p:ph type="sldImg"/>
          </p:nvPr>
        </p:nvSpPr>
        <p:spPr>
          <a:xfrm>
            <a:off x="393700" y="692150"/>
            <a:ext cx="6070600" cy="3416300"/>
          </a:xfrm>
          <a:ln/>
        </p:spPr>
      </p:sp>
      <p:sp>
        <p:nvSpPr>
          <p:cNvPr id="117763" name="Rectangle 3">
            <a:extLst>
              <a:ext uri="{FF2B5EF4-FFF2-40B4-BE49-F238E27FC236}">
                <a16:creationId xmlns:a16="http://schemas.microsoft.com/office/drawing/2014/main" xmlns="" id="{6B25DBCF-35BB-4349-8FA1-256C0949C5F6}"/>
              </a:ext>
            </a:extLst>
          </p:cNvPr>
          <p:cNvSpPr>
            <a:spLocks noGrp="1" noChangeArrowheads="1"/>
          </p:cNvSpPr>
          <p:nvPr>
            <p:ph type="body" idx="1"/>
          </p:nvPr>
        </p:nvSpPr>
        <p:spPr>
          <a:noFill/>
        </p:spPr>
        <p:txBody>
          <a:bodyPr/>
          <a:lstStyle/>
          <a:p>
            <a:r>
              <a:rPr lang="en-US" altLang="en-US"/>
              <a:t>Besides Account determination, Screen lay out rules and number ranges, if there is a plan to include all assets in this Asset class in Inventory data the option needs to be checked.</a:t>
            </a:r>
          </a:p>
        </p:txBody>
      </p:sp>
    </p:spTree>
    <p:extLst>
      <p:ext uri="{BB962C8B-B14F-4D97-AF65-F5344CB8AC3E}">
        <p14:creationId xmlns:p14="http://schemas.microsoft.com/office/powerpoint/2010/main" val="96951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xmlns="" id="{FABD375B-AE9B-484F-93AD-809B2E89E4A7}"/>
              </a:ext>
            </a:extLst>
          </p:cNvPr>
          <p:cNvSpPr>
            <a:spLocks noGrp="1" noRot="1" noChangeAspect="1" noChangeArrowheads="1" noTextEdit="1"/>
          </p:cNvSpPr>
          <p:nvPr>
            <p:ph type="sldImg"/>
          </p:nvPr>
        </p:nvSpPr>
        <p:spPr>
          <a:xfrm>
            <a:off x="393700" y="692150"/>
            <a:ext cx="6070600" cy="3416300"/>
          </a:xfrm>
          <a:ln/>
        </p:spPr>
      </p:sp>
      <p:sp>
        <p:nvSpPr>
          <p:cNvPr id="119811" name="Rectangle 3">
            <a:extLst>
              <a:ext uri="{FF2B5EF4-FFF2-40B4-BE49-F238E27FC236}">
                <a16:creationId xmlns:a16="http://schemas.microsoft.com/office/drawing/2014/main" xmlns="" id="{2D497BC9-0A69-4127-8852-32F22F61B09E}"/>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58727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xmlns="" id="{8A6F8D4C-A574-4C82-8834-5A628E0F398B}"/>
              </a:ext>
            </a:extLst>
          </p:cNvPr>
          <p:cNvSpPr>
            <a:spLocks noGrp="1" noRot="1" noChangeAspect="1" noChangeArrowheads="1" noTextEdit="1"/>
          </p:cNvSpPr>
          <p:nvPr>
            <p:ph type="sldImg"/>
          </p:nvPr>
        </p:nvSpPr>
        <p:spPr>
          <a:xfrm>
            <a:off x="393700" y="692150"/>
            <a:ext cx="6070600" cy="3416300"/>
          </a:xfrm>
          <a:ln/>
        </p:spPr>
      </p:sp>
      <p:sp>
        <p:nvSpPr>
          <p:cNvPr id="125955" name="Rectangle 3">
            <a:extLst>
              <a:ext uri="{FF2B5EF4-FFF2-40B4-BE49-F238E27FC236}">
                <a16:creationId xmlns:a16="http://schemas.microsoft.com/office/drawing/2014/main" xmlns="" id="{47038344-F1E2-45E8-BA7D-CD78C07DB21D}"/>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04738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xmlns="" id="{79F814B7-21EA-4D6B-A5D4-EC9D43486CAF}"/>
              </a:ext>
            </a:extLst>
          </p:cNvPr>
          <p:cNvSpPr>
            <a:spLocks noGrp="1" noRot="1" noChangeAspect="1" noChangeArrowheads="1" noTextEdit="1"/>
          </p:cNvSpPr>
          <p:nvPr>
            <p:ph type="sldImg"/>
          </p:nvPr>
        </p:nvSpPr>
        <p:spPr>
          <a:xfrm>
            <a:off x="393700" y="692150"/>
            <a:ext cx="6070600" cy="3416300"/>
          </a:xfrm>
          <a:ln/>
        </p:spPr>
      </p:sp>
      <p:sp>
        <p:nvSpPr>
          <p:cNvPr id="128003" name="Rectangle 3">
            <a:extLst>
              <a:ext uri="{FF2B5EF4-FFF2-40B4-BE49-F238E27FC236}">
                <a16:creationId xmlns:a16="http://schemas.microsoft.com/office/drawing/2014/main" xmlns="" id="{465E33F3-983C-4839-B05B-95B2601E58C0}"/>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47026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xmlns="" id="{EA34941E-0E0F-46D2-88C0-B34C10338BFD}"/>
              </a:ext>
            </a:extLst>
          </p:cNvPr>
          <p:cNvSpPr>
            <a:spLocks noGrp="1" noRot="1" noChangeAspect="1" noChangeArrowheads="1" noTextEdit="1"/>
          </p:cNvSpPr>
          <p:nvPr>
            <p:ph type="sldImg"/>
          </p:nvPr>
        </p:nvSpPr>
        <p:spPr>
          <a:xfrm>
            <a:off x="393700" y="692150"/>
            <a:ext cx="6070600" cy="3416300"/>
          </a:xfrm>
          <a:ln/>
        </p:spPr>
      </p:sp>
      <p:sp>
        <p:nvSpPr>
          <p:cNvPr id="130051" name="Rectangle 3">
            <a:extLst>
              <a:ext uri="{FF2B5EF4-FFF2-40B4-BE49-F238E27FC236}">
                <a16:creationId xmlns:a16="http://schemas.microsoft.com/office/drawing/2014/main" xmlns="" id="{14D2A778-3529-460A-9199-48F6F4E677D8}"/>
              </a:ext>
            </a:extLst>
          </p:cNvPr>
          <p:cNvSpPr>
            <a:spLocks noGrp="1" noChangeArrowheads="1"/>
          </p:cNvSpPr>
          <p:nvPr>
            <p:ph type="body" idx="1"/>
          </p:nvPr>
        </p:nvSpPr>
        <p:spPr>
          <a:noFill/>
        </p:spPr>
        <p:txBody>
          <a:bodyPr/>
          <a:lstStyle/>
          <a:p>
            <a:r>
              <a:rPr lang="en-CA" altLang="en-US"/>
              <a:t>The assignment of G/L Accounts are required for  Acquis.&amp; production cost., Loss Made on Asset sale without revenue, Clearing acct. Revenue from Asset sale, Gain from Asset sale, Loss from Asset Sale, Depreciation, Accumulated depreciation, Expense Account for interest &amp; Clearing Interest posting.</a:t>
            </a:r>
            <a:r>
              <a:rPr lang="en-US" altLang="en-US"/>
              <a:t> </a:t>
            </a:r>
          </a:p>
        </p:txBody>
      </p:sp>
    </p:spTree>
    <p:extLst>
      <p:ext uri="{BB962C8B-B14F-4D97-AF65-F5344CB8AC3E}">
        <p14:creationId xmlns:p14="http://schemas.microsoft.com/office/powerpoint/2010/main" val="3532774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xmlns="" id="{ABF87939-2C7D-41A7-81FE-AC7A60E82B9C}"/>
              </a:ext>
            </a:extLst>
          </p:cNvPr>
          <p:cNvSpPr>
            <a:spLocks noGrp="1" noRot="1" noChangeAspect="1" noChangeArrowheads="1" noTextEdit="1"/>
          </p:cNvSpPr>
          <p:nvPr>
            <p:ph type="sldImg"/>
          </p:nvPr>
        </p:nvSpPr>
        <p:spPr>
          <a:xfrm>
            <a:off x="393700" y="692150"/>
            <a:ext cx="6070600" cy="3416300"/>
          </a:xfrm>
          <a:ln/>
        </p:spPr>
      </p:sp>
      <p:sp>
        <p:nvSpPr>
          <p:cNvPr id="132099" name="Rectangle 3">
            <a:extLst>
              <a:ext uri="{FF2B5EF4-FFF2-40B4-BE49-F238E27FC236}">
                <a16:creationId xmlns:a16="http://schemas.microsoft.com/office/drawing/2014/main" xmlns="" id="{61C75C87-B116-42C1-ACCA-11935A787DDE}"/>
              </a:ext>
            </a:extLst>
          </p:cNvPr>
          <p:cNvSpPr>
            <a:spLocks noGrp="1" noChangeArrowheads="1"/>
          </p:cNvSpPr>
          <p:nvPr>
            <p:ph type="body" idx="1"/>
          </p:nvPr>
        </p:nvSpPr>
        <p:spPr>
          <a:noFill/>
        </p:spPr>
        <p:txBody>
          <a:bodyPr/>
          <a:lstStyle/>
          <a:p>
            <a:r>
              <a:rPr lang="en-CA" altLang="en-US"/>
              <a:t>Assignment of Company code to document type for depreciation posting.</a:t>
            </a:r>
            <a:r>
              <a:rPr lang="en-US" altLang="en-US"/>
              <a:t> </a:t>
            </a:r>
          </a:p>
          <a:p>
            <a:r>
              <a:rPr lang="en-CA" altLang="en-US"/>
              <a:t>A document type is required to post the depreciation as well as number range for the documents</a:t>
            </a:r>
            <a:r>
              <a:rPr lang="en-US" altLang="en-US"/>
              <a:t> </a:t>
            </a:r>
          </a:p>
        </p:txBody>
      </p:sp>
    </p:spTree>
    <p:extLst>
      <p:ext uri="{BB962C8B-B14F-4D97-AF65-F5344CB8AC3E}">
        <p14:creationId xmlns:p14="http://schemas.microsoft.com/office/powerpoint/2010/main" val="360803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xmlns="" id="{D004610C-BF9F-4640-AC44-713C7760069B}"/>
              </a:ext>
            </a:extLst>
          </p:cNvPr>
          <p:cNvSpPr>
            <a:spLocks noGrp="1" noRot="1" noChangeAspect="1" noChangeArrowheads="1" noTextEdit="1"/>
          </p:cNvSpPr>
          <p:nvPr>
            <p:ph type="sldImg"/>
          </p:nvPr>
        </p:nvSpPr>
        <p:spPr>
          <a:xfrm>
            <a:off x="393700" y="692150"/>
            <a:ext cx="6070600" cy="3416300"/>
          </a:xfrm>
          <a:ln/>
        </p:spPr>
      </p:sp>
      <p:sp>
        <p:nvSpPr>
          <p:cNvPr id="134147" name="Rectangle 3">
            <a:extLst>
              <a:ext uri="{FF2B5EF4-FFF2-40B4-BE49-F238E27FC236}">
                <a16:creationId xmlns:a16="http://schemas.microsoft.com/office/drawing/2014/main" xmlns="" id="{40B8F600-788B-41C7-8832-6EC449CF6484}"/>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969278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xmlns="" id="{2C01F1E6-CF96-4E8C-B17D-D878AA2C3F21}"/>
              </a:ext>
            </a:extLst>
          </p:cNvPr>
          <p:cNvSpPr>
            <a:spLocks noGrp="1" noRot="1" noChangeAspect="1" noChangeArrowheads="1" noTextEdit="1"/>
          </p:cNvSpPr>
          <p:nvPr>
            <p:ph type="sldImg"/>
          </p:nvPr>
        </p:nvSpPr>
        <p:spPr>
          <a:xfrm>
            <a:off x="393700" y="692150"/>
            <a:ext cx="6070600" cy="3416300"/>
          </a:xfrm>
          <a:ln/>
        </p:spPr>
      </p:sp>
      <p:sp>
        <p:nvSpPr>
          <p:cNvPr id="136195" name="Rectangle 3">
            <a:extLst>
              <a:ext uri="{FF2B5EF4-FFF2-40B4-BE49-F238E27FC236}">
                <a16:creationId xmlns:a16="http://schemas.microsoft.com/office/drawing/2014/main" xmlns="" id="{14A39FB4-C0BF-46A5-A222-242DF5255B66}"/>
              </a:ext>
            </a:extLst>
          </p:cNvPr>
          <p:cNvSpPr>
            <a:spLocks noGrp="1" noChangeArrowheads="1"/>
          </p:cNvSpPr>
          <p:nvPr>
            <p:ph type="body" idx="1"/>
          </p:nvPr>
        </p:nvSpPr>
        <p:spPr>
          <a:noFill/>
        </p:spPr>
        <p:txBody>
          <a:bodyPr/>
          <a:lstStyle/>
          <a:p>
            <a:r>
              <a:rPr lang="en-CA" altLang="en-US"/>
              <a:t>To specify rounding of NBV amount and/or depreciation amount and specific to Company code.</a:t>
            </a:r>
            <a:endParaRPr lang="en-US" altLang="en-US"/>
          </a:p>
        </p:txBody>
      </p:sp>
    </p:spTree>
    <p:extLst>
      <p:ext uri="{BB962C8B-B14F-4D97-AF65-F5344CB8AC3E}">
        <p14:creationId xmlns:p14="http://schemas.microsoft.com/office/powerpoint/2010/main" val="3137123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xmlns="" id="{57434276-B36B-4FB5-8879-E090CB2018FE}"/>
              </a:ext>
            </a:extLst>
          </p:cNvPr>
          <p:cNvSpPr>
            <a:spLocks noGrp="1" noRot="1" noChangeAspect="1" noChangeArrowheads="1" noTextEdit="1"/>
          </p:cNvSpPr>
          <p:nvPr>
            <p:ph type="sldImg"/>
          </p:nvPr>
        </p:nvSpPr>
        <p:spPr>
          <a:xfrm>
            <a:off x="393700" y="692150"/>
            <a:ext cx="6070600" cy="3416300"/>
          </a:xfrm>
          <a:ln/>
        </p:spPr>
      </p:sp>
      <p:sp>
        <p:nvSpPr>
          <p:cNvPr id="121859" name="Rectangle 3">
            <a:extLst>
              <a:ext uri="{FF2B5EF4-FFF2-40B4-BE49-F238E27FC236}">
                <a16:creationId xmlns:a16="http://schemas.microsoft.com/office/drawing/2014/main" xmlns="" id="{8C2B7B6E-D7B7-4D69-9D9F-2B1C320ECBCC}"/>
              </a:ext>
            </a:extLst>
          </p:cNvPr>
          <p:cNvSpPr>
            <a:spLocks noGrp="1" noChangeArrowheads="1"/>
          </p:cNvSpPr>
          <p:nvPr>
            <p:ph type="body" idx="1"/>
          </p:nvPr>
        </p:nvSpPr>
        <p:spPr>
          <a:noFill/>
        </p:spPr>
        <p:txBody>
          <a:bodyPr/>
          <a:lstStyle/>
          <a:p>
            <a:r>
              <a:rPr lang="en-CA" altLang="en-US"/>
              <a:t>This configuration is used to control depreciation terms in Asset Master data.</a:t>
            </a:r>
            <a:r>
              <a:rPr lang="en-US" altLang="en-US"/>
              <a:t> </a:t>
            </a:r>
          </a:p>
        </p:txBody>
      </p:sp>
    </p:spTree>
    <p:extLst>
      <p:ext uri="{BB962C8B-B14F-4D97-AF65-F5344CB8AC3E}">
        <p14:creationId xmlns:p14="http://schemas.microsoft.com/office/powerpoint/2010/main" val="1219160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xmlns="" id="{6F57ACAD-164B-4ECA-ABE0-37DE414CAF88}"/>
              </a:ext>
            </a:extLst>
          </p:cNvPr>
          <p:cNvSpPr>
            <a:spLocks noGrp="1" noRot="1" noChangeAspect="1" noChangeArrowheads="1" noTextEdit="1"/>
          </p:cNvSpPr>
          <p:nvPr>
            <p:ph type="sldImg"/>
          </p:nvPr>
        </p:nvSpPr>
        <p:spPr>
          <a:xfrm>
            <a:off x="393700" y="692150"/>
            <a:ext cx="6070600" cy="3416300"/>
          </a:xfrm>
          <a:ln/>
        </p:spPr>
      </p:sp>
      <p:sp>
        <p:nvSpPr>
          <p:cNvPr id="138243" name="Rectangle 3">
            <a:extLst>
              <a:ext uri="{FF2B5EF4-FFF2-40B4-BE49-F238E27FC236}">
                <a16:creationId xmlns:a16="http://schemas.microsoft.com/office/drawing/2014/main" xmlns="" id="{D71AB020-3B4E-41AF-ABD6-5C94C6F3BBCC}"/>
              </a:ext>
            </a:extLst>
          </p:cNvPr>
          <p:cNvSpPr>
            <a:spLocks noGrp="1" noChangeArrowheads="1"/>
          </p:cNvSpPr>
          <p:nvPr>
            <p:ph type="body" idx="1"/>
          </p:nvPr>
        </p:nvSpPr>
        <p:spPr>
          <a:xfrm>
            <a:off x="914400" y="4343400"/>
            <a:ext cx="5029200" cy="4572000"/>
          </a:xfrm>
          <a:noFill/>
        </p:spPr>
        <p:txBody>
          <a:bodyPr/>
          <a:lstStyle/>
          <a:p>
            <a:pPr>
              <a:lnSpc>
                <a:spcPct val="80000"/>
              </a:lnSpc>
            </a:pPr>
            <a:r>
              <a:rPr lang="en-CA" altLang="en-US" sz="800" dirty="0"/>
              <a:t>This configuration is used to assign calculation methods to depreciation keys. </a:t>
            </a:r>
          </a:p>
          <a:p>
            <a:pPr>
              <a:lnSpc>
                <a:spcPct val="80000"/>
              </a:lnSpc>
            </a:pPr>
            <a:r>
              <a:rPr lang="en-CA" altLang="en-US" sz="800" dirty="0"/>
              <a:t>The computation of depreciation in different depreciation areas based on depreciation keys assigned to them</a:t>
            </a:r>
            <a:r>
              <a:rPr lang="en-US" altLang="en-US" sz="800" dirty="0"/>
              <a:t>.</a:t>
            </a:r>
          </a:p>
          <a:p>
            <a:pPr>
              <a:lnSpc>
                <a:spcPct val="80000"/>
              </a:lnSpc>
            </a:pPr>
            <a:endParaRPr lang="en-US" altLang="en-US" sz="800" dirty="0"/>
          </a:p>
          <a:p>
            <a:pPr>
              <a:lnSpc>
                <a:spcPct val="80000"/>
              </a:lnSpc>
            </a:pPr>
            <a:r>
              <a:rPr lang="en-US" altLang="en-US" sz="800" dirty="0"/>
              <a:t>The roles of calculation methods in the depreciation key. </a:t>
            </a:r>
          </a:p>
          <a:p>
            <a:pPr>
              <a:lnSpc>
                <a:spcPct val="80000"/>
              </a:lnSpc>
            </a:pPr>
            <a:r>
              <a:rPr lang="en-US" altLang="en-US" sz="800" dirty="0"/>
              <a:t>Base Method:</a:t>
            </a:r>
          </a:p>
          <a:p>
            <a:pPr>
              <a:lnSpc>
                <a:spcPct val="80000"/>
              </a:lnSpc>
            </a:pPr>
            <a:r>
              <a:rPr lang="en-US" altLang="en-US" sz="800" dirty="0"/>
              <a:t>Type of depreciation : Ordinary depreciation</a:t>
            </a:r>
          </a:p>
          <a:p>
            <a:pPr>
              <a:lnSpc>
                <a:spcPct val="80000"/>
              </a:lnSpc>
            </a:pPr>
            <a:r>
              <a:rPr lang="en-US" altLang="en-US" sz="800" dirty="0"/>
              <a:t>Dep. Method : Stated percentage</a:t>
            </a:r>
          </a:p>
          <a:p>
            <a:pPr>
              <a:lnSpc>
                <a:spcPct val="80000"/>
              </a:lnSpc>
            </a:pPr>
            <a:endParaRPr lang="en-US" altLang="en-US" sz="800" dirty="0"/>
          </a:p>
          <a:p>
            <a:pPr>
              <a:lnSpc>
                <a:spcPct val="80000"/>
              </a:lnSpc>
            </a:pPr>
            <a:r>
              <a:rPr lang="en-US" altLang="en-US" sz="800" dirty="0"/>
              <a:t>Declining balance method:</a:t>
            </a:r>
          </a:p>
          <a:p>
            <a:pPr>
              <a:lnSpc>
                <a:spcPct val="80000"/>
              </a:lnSpc>
            </a:pPr>
            <a:r>
              <a:rPr lang="en-US" altLang="en-US" sz="800" dirty="0"/>
              <a:t> For each declining-balance method, specify:</a:t>
            </a:r>
          </a:p>
          <a:p>
            <a:pPr lvl="1">
              <a:lnSpc>
                <a:spcPct val="80000"/>
              </a:lnSpc>
            </a:pPr>
            <a:r>
              <a:rPr lang="en-US" altLang="en-US" sz="800" dirty="0"/>
              <a:t>A multiplication factor for determining the depreciation percentage rate</a:t>
            </a:r>
          </a:p>
          <a:p>
            <a:pPr lvl="1">
              <a:lnSpc>
                <a:spcPct val="80000"/>
              </a:lnSpc>
            </a:pPr>
            <a:r>
              <a:rPr lang="en-US" altLang="en-US" sz="800" dirty="0"/>
              <a:t>An upper limit for the depreciation percentage rate</a:t>
            </a:r>
          </a:p>
          <a:p>
            <a:pPr lvl="1">
              <a:lnSpc>
                <a:spcPct val="80000"/>
              </a:lnSpc>
            </a:pPr>
            <a:r>
              <a:rPr lang="en-US" altLang="en-US" sz="800" dirty="0"/>
              <a:t>A lower limit for the depreciation percentage rate</a:t>
            </a:r>
          </a:p>
          <a:p>
            <a:pPr lvl="1">
              <a:lnSpc>
                <a:spcPct val="80000"/>
              </a:lnSpc>
            </a:pPr>
            <a:endParaRPr lang="en-US" altLang="en-US" sz="800" dirty="0"/>
          </a:p>
          <a:p>
            <a:pPr lvl="1">
              <a:lnSpc>
                <a:spcPct val="80000"/>
              </a:lnSpc>
            </a:pPr>
            <a:r>
              <a:rPr lang="en-US" altLang="en-US" sz="800" dirty="0"/>
              <a:t>Maximum amount method:</a:t>
            </a:r>
          </a:p>
          <a:p>
            <a:pPr lvl="1">
              <a:lnSpc>
                <a:spcPct val="80000"/>
              </a:lnSpc>
            </a:pPr>
            <a:r>
              <a:rPr lang="en-US" altLang="en-US" sz="800" dirty="0"/>
              <a:t>The calculation method contains a maximum depreciation amount that is not allowed to be exceeded before a certain calendar date. If the depreciation calculated by the system exceeds this maximum amount, then the system reduces depreciation to this maximum amount.</a:t>
            </a:r>
          </a:p>
          <a:p>
            <a:pPr lvl="1">
              <a:lnSpc>
                <a:spcPct val="80000"/>
              </a:lnSpc>
            </a:pPr>
            <a:endParaRPr lang="en-US" altLang="en-US" sz="800" dirty="0"/>
          </a:p>
          <a:p>
            <a:pPr lvl="1">
              <a:lnSpc>
                <a:spcPct val="80000"/>
              </a:lnSpc>
            </a:pPr>
            <a:r>
              <a:rPr lang="en-US" altLang="en-US" sz="800" dirty="0"/>
              <a:t>Multi level method:</a:t>
            </a:r>
          </a:p>
          <a:p>
            <a:pPr lvl="1">
              <a:lnSpc>
                <a:spcPct val="80000"/>
              </a:lnSpc>
            </a:pPr>
            <a:r>
              <a:rPr lang="en-US" altLang="en-US" sz="800" dirty="0"/>
              <a:t>Each level represents a validity period for a given percentage rate. </a:t>
            </a:r>
          </a:p>
          <a:p>
            <a:pPr lvl="1">
              <a:lnSpc>
                <a:spcPct val="80000"/>
              </a:lnSpc>
            </a:pPr>
            <a:endParaRPr lang="en-US" altLang="en-US" sz="800" dirty="0"/>
          </a:p>
          <a:p>
            <a:pPr lvl="1">
              <a:lnSpc>
                <a:spcPct val="80000"/>
              </a:lnSpc>
            </a:pPr>
            <a:r>
              <a:rPr lang="en-US" altLang="en-US" sz="800" dirty="0"/>
              <a:t>Period control method:</a:t>
            </a:r>
          </a:p>
          <a:p>
            <a:pPr lvl="1">
              <a:lnSpc>
                <a:spcPct val="80000"/>
              </a:lnSpc>
            </a:pPr>
            <a:r>
              <a:rPr lang="en-US" altLang="en-US" sz="800" dirty="0"/>
              <a:t>Assign period control keys to the period control methods for:</a:t>
            </a:r>
          </a:p>
          <a:p>
            <a:pPr lvl="2">
              <a:lnSpc>
                <a:spcPct val="80000"/>
              </a:lnSpc>
            </a:pPr>
            <a:r>
              <a:rPr lang="en-US" altLang="en-US" sz="800" dirty="0"/>
              <a:t>Acquisition transactions, Subsequent acquisitions, Retirements and transfers</a:t>
            </a:r>
          </a:p>
          <a:p>
            <a:pPr lvl="2">
              <a:lnSpc>
                <a:spcPct val="80000"/>
              </a:lnSpc>
            </a:pPr>
            <a:endParaRPr lang="en-US" altLang="en-US" sz="800" dirty="0"/>
          </a:p>
          <a:p>
            <a:pPr lvl="2">
              <a:lnSpc>
                <a:spcPct val="80000"/>
              </a:lnSpc>
            </a:pPr>
            <a:r>
              <a:rPr lang="en-US" altLang="en-US" sz="800" dirty="0"/>
              <a:t>The other settings in the depreciation key:</a:t>
            </a:r>
          </a:p>
          <a:p>
            <a:pPr lvl="2">
              <a:lnSpc>
                <a:spcPct val="80000"/>
              </a:lnSpc>
            </a:pPr>
            <a:r>
              <a:rPr lang="en-US" altLang="en-US" sz="800" dirty="0"/>
              <a:t>Depreciation class: Straight line or Declining balance method</a:t>
            </a:r>
          </a:p>
          <a:p>
            <a:pPr lvl="2">
              <a:lnSpc>
                <a:spcPct val="80000"/>
              </a:lnSpc>
            </a:pPr>
            <a:r>
              <a:rPr lang="en-US" altLang="en-US" sz="800" dirty="0"/>
              <a:t>Change over method:</a:t>
            </a:r>
          </a:p>
          <a:p>
            <a:pPr lvl="2">
              <a:lnSpc>
                <a:spcPct val="80000"/>
              </a:lnSpc>
            </a:pPr>
            <a:r>
              <a:rPr lang="en-US" altLang="en-US" sz="800" dirty="0"/>
              <a:t>Specifies when the changeover to a different phase of the depreciation key takes place. </a:t>
            </a:r>
          </a:p>
          <a:p>
            <a:pPr lvl="2">
              <a:lnSpc>
                <a:spcPct val="80000"/>
              </a:lnSpc>
            </a:pPr>
            <a:r>
              <a:rPr lang="en-CA" altLang="en-US" sz="800" dirty="0"/>
              <a:t>You can maintain phases in depreciation duration by mentioning changeover methods as we required.</a:t>
            </a:r>
          </a:p>
          <a:p>
            <a:pPr lvl="2">
              <a:lnSpc>
                <a:spcPct val="80000"/>
              </a:lnSpc>
            </a:pPr>
            <a:r>
              <a:rPr lang="en-US" altLang="en-US" sz="800" dirty="0"/>
              <a:t>Cut off value key:</a:t>
            </a:r>
          </a:p>
          <a:p>
            <a:pPr lvl="2">
              <a:lnSpc>
                <a:spcPct val="80000"/>
              </a:lnSpc>
            </a:pPr>
            <a:r>
              <a:rPr lang="en-US" altLang="en-US" sz="800" dirty="0"/>
              <a:t>Scrap value </a:t>
            </a:r>
          </a:p>
          <a:p>
            <a:pPr lvl="2">
              <a:lnSpc>
                <a:spcPct val="80000"/>
              </a:lnSpc>
            </a:pPr>
            <a:endParaRPr lang="en-US" altLang="en-US" sz="800" dirty="0"/>
          </a:p>
          <a:p>
            <a:pPr lvl="2">
              <a:lnSpc>
                <a:spcPct val="80000"/>
              </a:lnSpc>
            </a:pPr>
            <a:endParaRPr lang="en-US" altLang="en-US" sz="800" dirty="0"/>
          </a:p>
          <a:p>
            <a:pPr lvl="1">
              <a:lnSpc>
                <a:spcPct val="80000"/>
              </a:lnSpc>
            </a:pPr>
            <a:endParaRPr lang="en-US" altLang="en-US" sz="800" dirty="0"/>
          </a:p>
          <a:p>
            <a:pPr>
              <a:lnSpc>
                <a:spcPct val="80000"/>
              </a:lnSpc>
            </a:pPr>
            <a:endParaRPr lang="en-US" altLang="en-US" sz="800" dirty="0"/>
          </a:p>
          <a:p>
            <a:pPr>
              <a:lnSpc>
                <a:spcPct val="80000"/>
              </a:lnSpc>
            </a:pPr>
            <a:endParaRPr lang="en-US" altLang="en-US" sz="800" dirty="0"/>
          </a:p>
        </p:txBody>
      </p:sp>
    </p:spTree>
    <p:extLst>
      <p:ext uri="{BB962C8B-B14F-4D97-AF65-F5344CB8AC3E}">
        <p14:creationId xmlns:p14="http://schemas.microsoft.com/office/powerpoint/2010/main" val="333646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xmlns="" id="{7B710775-670F-4B3F-A46F-45C77C0EE1B7}"/>
              </a:ext>
            </a:extLst>
          </p:cNvPr>
          <p:cNvSpPr>
            <a:spLocks noGrp="1" noRot="1" noChangeAspect="1" noChangeArrowheads="1" noTextEdit="1"/>
          </p:cNvSpPr>
          <p:nvPr>
            <p:ph type="sldImg"/>
          </p:nvPr>
        </p:nvSpPr>
        <p:spPr>
          <a:xfrm>
            <a:off x="393700" y="692150"/>
            <a:ext cx="6070600" cy="3416300"/>
          </a:xfrm>
          <a:ln/>
        </p:spPr>
      </p:sp>
      <p:sp>
        <p:nvSpPr>
          <p:cNvPr id="101379" name="Rectangle 3">
            <a:extLst>
              <a:ext uri="{FF2B5EF4-FFF2-40B4-BE49-F238E27FC236}">
                <a16:creationId xmlns:a16="http://schemas.microsoft.com/office/drawing/2014/main" xmlns="" id="{E33B8781-CEE8-4395-B1BB-787BBBEEF8FF}"/>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54428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xmlns="" id="{BFE76F7D-B3A3-4D49-A0F6-E494B58149B0}"/>
              </a:ext>
            </a:extLst>
          </p:cNvPr>
          <p:cNvSpPr>
            <a:spLocks noGrp="1" noRot="1" noChangeAspect="1" noChangeArrowheads="1" noTextEdit="1"/>
          </p:cNvSpPr>
          <p:nvPr>
            <p:ph type="sldImg"/>
          </p:nvPr>
        </p:nvSpPr>
        <p:spPr>
          <a:xfrm>
            <a:off x="393700" y="692150"/>
            <a:ext cx="6070600" cy="3416300"/>
          </a:xfrm>
          <a:ln/>
        </p:spPr>
      </p:sp>
      <p:sp>
        <p:nvSpPr>
          <p:cNvPr id="148483" name="Rectangle 3">
            <a:extLst>
              <a:ext uri="{FF2B5EF4-FFF2-40B4-BE49-F238E27FC236}">
                <a16:creationId xmlns:a16="http://schemas.microsoft.com/office/drawing/2014/main" xmlns="" id="{580D206F-9E8F-49EA-8296-65A28E418619}"/>
              </a:ext>
            </a:extLst>
          </p:cNvPr>
          <p:cNvSpPr>
            <a:spLocks noGrp="1" noChangeArrowheads="1"/>
          </p:cNvSpPr>
          <p:nvPr>
            <p:ph type="body" idx="1"/>
          </p:nvPr>
        </p:nvSpPr>
        <p:spPr>
          <a:noFill/>
        </p:spPr>
        <p:txBody>
          <a:bodyPr/>
          <a:lstStyle/>
          <a:p>
            <a:r>
              <a:rPr lang="en-CA" altLang="en-US"/>
              <a:t>This is a basic configuration used to assign settlement profile for each Company code </a:t>
            </a:r>
          </a:p>
          <a:p>
            <a:r>
              <a:rPr lang="en-CA" altLang="en-US"/>
              <a:t>Based on assigned settlement profile, we can define settlement rules for the Asset Under Construction.</a:t>
            </a:r>
          </a:p>
          <a:p>
            <a:r>
              <a:rPr lang="en-CA" altLang="en-US"/>
              <a:t>We need to create the distribution rules (percentage rate or equivalence numbers) for the line items to settle for the Asset Under construction.</a:t>
            </a:r>
          </a:p>
          <a:p>
            <a:r>
              <a:rPr lang="en-CA" altLang="en-US"/>
              <a:t>The system then settles the line items, to which the distribution rule with  receivers have been assigned</a:t>
            </a:r>
          </a:p>
          <a:p>
            <a:endParaRPr lang="en-CA" altLang="en-US"/>
          </a:p>
          <a:p>
            <a:endParaRPr lang="en-CA" altLang="en-US"/>
          </a:p>
          <a:p>
            <a:r>
              <a:rPr lang="en-US" altLang="en-US"/>
              <a:t> </a:t>
            </a:r>
          </a:p>
        </p:txBody>
      </p:sp>
    </p:spTree>
    <p:extLst>
      <p:ext uri="{BB962C8B-B14F-4D97-AF65-F5344CB8AC3E}">
        <p14:creationId xmlns:p14="http://schemas.microsoft.com/office/powerpoint/2010/main" val="191912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xmlns="" id="{C276598E-43A2-4FFA-B9A9-D06618075D6B}"/>
              </a:ext>
            </a:extLst>
          </p:cNvPr>
          <p:cNvSpPr>
            <a:spLocks noGrp="1" noRot="1" noChangeAspect="1" noChangeArrowheads="1" noTextEdit="1"/>
          </p:cNvSpPr>
          <p:nvPr>
            <p:ph type="sldImg"/>
          </p:nvPr>
        </p:nvSpPr>
        <p:spPr>
          <a:xfrm>
            <a:off x="184150" y="692150"/>
            <a:ext cx="6489700" cy="3651250"/>
          </a:xfrm>
          <a:ln/>
        </p:spPr>
      </p:sp>
      <p:sp>
        <p:nvSpPr>
          <p:cNvPr id="103427" name="Rectangle 3">
            <a:extLst>
              <a:ext uri="{FF2B5EF4-FFF2-40B4-BE49-F238E27FC236}">
                <a16:creationId xmlns:a16="http://schemas.microsoft.com/office/drawing/2014/main" xmlns="" id="{407DB603-8B4E-4776-9DE0-6799D3C7E761}"/>
              </a:ext>
            </a:extLst>
          </p:cNvPr>
          <p:cNvSpPr>
            <a:spLocks noGrp="1" noChangeArrowheads="1"/>
          </p:cNvSpPr>
          <p:nvPr>
            <p:ph type="body" idx="1"/>
          </p:nvPr>
        </p:nvSpPr>
        <p:spPr>
          <a:noFill/>
        </p:spPr>
        <p:txBody>
          <a:bodyPr/>
          <a:lstStyle/>
          <a:p>
            <a:r>
              <a:rPr lang="en-US" altLang="en-US" dirty="0"/>
              <a:t>The chart of depreciation is a catalog of country-specific depreciation areas. </a:t>
            </a:r>
            <a:r>
              <a:rPr lang="en-CA" altLang="en-US" dirty="0"/>
              <a:t>Chart of depreciation is a list of depreciation areas which are all useful for business, legal requirement and statutory requirements.</a:t>
            </a:r>
            <a:endParaRPr lang="en-US" altLang="en-US" dirty="0"/>
          </a:p>
          <a:p>
            <a:r>
              <a:rPr lang="en-US" altLang="en-US" dirty="0"/>
              <a:t>SAP supplies charts of depreciation as references that are based on the requirements of each country. You can create a new chart of depreciation by copying one of the reference charts of depreciation</a:t>
            </a:r>
          </a:p>
          <a:p>
            <a:r>
              <a:rPr lang="en-US" altLang="en-US" dirty="0"/>
              <a:t>In your chart of depreciation you can delete the depreciation areas those you  not required. This deletion must be done before creation of any asset.</a:t>
            </a:r>
          </a:p>
          <a:p>
            <a:endParaRPr lang="en-CA" altLang="en-US" dirty="0"/>
          </a:p>
          <a:p>
            <a:endParaRPr lang="en-CA" altLang="en-US" dirty="0"/>
          </a:p>
          <a:p>
            <a:endParaRPr lang="en-US" altLang="en-US" dirty="0"/>
          </a:p>
        </p:txBody>
      </p:sp>
    </p:spTree>
    <p:extLst>
      <p:ext uri="{BB962C8B-B14F-4D97-AF65-F5344CB8AC3E}">
        <p14:creationId xmlns:p14="http://schemas.microsoft.com/office/powerpoint/2010/main" val="31207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xmlns="" id="{CAD7FBD6-2099-475E-9323-AB6C5DBFE588}"/>
              </a:ext>
            </a:extLst>
          </p:cNvPr>
          <p:cNvSpPr>
            <a:spLocks noGrp="1" noRot="1" noChangeAspect="1" noChangeArrowheads="1" noTextEdit="1"/>
          </p:cNvSpPr>
          <p:nvPr>
            <p:ph type="sldImg"/>
          </p:nvPr>
        </p:nvSpPr>
        <p:spPr>
          <a:xfrm>
            <a:off x="393700" y="692150"/>
            <a:ext cx="6070600" cy="3416300"/>
          </a:xfrm>
          <a:ln/>
        </p:spPr>
      </p:sp>
      <p:sp>
        <p:nvSpPr>
          <p:cNvPr id="105475" name="Rectangle 3">
            <a:extLst>
              <a:ext uri="{FF2B5EF4-FFF2-40B4-BE49-F238E27FC236}">
                <a16:creationId xmlns:a16="http://schemas.microsoft.com/office/drawing/2014/main" xmlns="" id="{46EA12C6-E568-4046-AC6E-8D74962A46FE}"/>
              </a:ext>
            </a:extLst>
          </p:cNvPr>
          <p:cNvSpPr>
            <a:spLocks noGrp="1" noChangeArrowheads="1"/>
          </p:cNvSpPr>
          <p:nvPr>
            <p:ph type="body" idx="1"/>
          </p:nvPr>
        </p:nvSpPr>
        <p:spPr>
          <a:noFill/>
        </p:spPr>
        <p:txBody>
          <a:bodyPr/>
          <a:lstStyle/>
          <a:p>
            <a:r>
              <a:rPr lang="en-US" altLang="en-US"/>
              <a:t>For various business and legal purposes, fixed assets are valued differently  (e.g., book depreciation, tax depreciation, and cost-accounting depreciation).</a:t>
            </a:r>
            <a:br>
              <a:rPr lang="en-US" altLang="en-US"/>
            </a:br>
            <a:r>
              <a:rPr lang="en-US" altLang="en-US"/>
              <a:t>FI-AA manages these different types of valuation of fixed assets in the depreciation areas</a:t>
            </a:r>
            <a:r>
              <a:rPr lang="en-US" altLang="en-US" b="1"/>
              <a:t>.</a:t>
            </a:r>
            <a:endParaRPr lang="en-US" altLang="en-US"/>
          </a:p>
          <a:p>
            <a:endParaRPr lang="en-US" altLang="en-US"/>
          </a:p>
          <a:p>
            <a:endParaRPr lang="en-US" altLang="en-US"/>
          </a:p>
          <a:p>
            <a:endParaRPr lang="en-CA" altLang="en-US"/>
          </a:p>
        </p:txBody>
      </p:sp>
    </p:spTree>
    <p:extLst>
      <p:ext uri="{BB962C8B-B14F-4D97-AF65-F5344CB8AC3E}">
        <p14:creationId xmlns:p14="http://schemas.microsoft.com/office/powerpoint/2010/main" val="111029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6884B9BE-86A8-4EB1-A9C2-B8482630B645}"/>
              </a:ext>
            </a:extLst>
          </p:cNvPr>
          <p:cNvSpPr>
            <a:spLocks noGrp="1" noRot="1" noChangeAspect="1" noChangeArrowheads="1" noTextEdit="1"/>
          </p:cNvSpPr>
          <p:nvPr>
            <p:ph type="sldImg"/>
          </p:nvPr>
        </p:nvSpPr>
        <p:spPr>
          <a:xfrm>
            <a:off x="393700" y="692150"/>
            <a:ext cx="6070600" cy="3416300"/>
          </a:xfrm>
          <a:ln/>
        </p:spPr>
      </p:sp>
      <p:sp>
        <p:nvSpPr>
          <p:cNvPr id="107523" name="Rectangle 3">
            <a:extLst>
              <a:ext uri="{FF2B5EF4-FFF2-40B4-BE49-F238E27FC236}">
                <a16:creationId xmlns:a16="http://schemas.microsoft.com/office/drawing/2014/main" xmlns="" id="{3D743CDD-DCF7-4B7F-AD1E-9F00B88D4078}"/>
              </a:ext>
            </a:extLst>
          </p:cNvPr>
          <p:cNvSpPr>
            <a:spLocks noGrp="1" noChangeArrowheads="1"/>
          </p:cNvSpPr>
          <p:nvPr>
            <p:ph type="body" idx="1"/>
          </p:nvPr>
        </p:nvSpPr>
        <p:spPr>
          <a:noFill/>
        </p:spPr>
        <p:txBody>
          <a:bodyPr/>
          <a:lstStyle/>
          <a:p>
            <a:r>
              <a:rPr lang="en-CA" altLang="en-US"/>
              <a:t>This configuration is used to assign company code to chart of Depreciation</a:t>
            </a:r>
            <a:r>
              <a:rPr lang="en-US" altLang="en-US"/>
              <a:t>.</a:t>
            </a:r>
          </a:p>
          <a:p>
            <a:r>
              <a:rPr lang="en-US" altLang="en-US"/>
              <a:t>One chart of depreciation can be assigned to many Company codes.</a:t>
            </a:r>
          </a:p>
        </p:txBody>
      </p:sp>
    </p:spTree>
    <p:extLst>
      <p:ext uri="{BB962C8B-B14F-4D97-AF65-F5344CB8AC3E}">
        <p14:creationId xmlns:p14="http://schemas.microsoft.com/office/powerpoint/2010/main" val="345099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xmlns="" id="{646A2345-8768-4315-A03D-EF86089E489F}"/>
              </a:ext>
            </a:extLst>
          </p:cNvPr>
          <p:cNvSpPr>
            <a:spLocks noGrp="1" noRot="1" noChangeAspect="1" noChangeArrowheads="1" noTextEdit="1"/>
          </p:cNvSpPr>
          <p:nvPr>
            <p:ph type="sldImg"/>
          </p:nvPr>
        </p:nvSpPr>
        <p:spPr>
          <a:xfrm>
            <a:off x="393700" y="692150"/>
            <a:ext cx="6070600" cy="3416300"/>
          </a:xfrm>
          <a:ln/>
        </p:spPr>
      </p:sp>
      <p:sp>
        <p:nvSpPr>
          <p:cNvPr id="109571" name="Rectangle 3">
            <a:extLst>
              <a:ext uri="{FF2B5EF4-FFF2-40B4-BE49-F238E27FC236}">
                <a16:creationId xmlns:a16="http://schemas.microsoft.com/office/drawing/2014/main" xmlns="" id="{887D955C-79B7-4907-9D9E-B2EAB39FC535}"/>
              </a:ext>
            </a:extLst>
          </p:cNvPr>
          <p:cNvSpPr>
            <a:spLocks noGrp="1" noChangeArrowheads="1"/>
          </p:cNvSpPr>
          <p:nvPr>
            <p:ph type="body" idx="1"/>
          </p:nvPr>
        </p:nvSpPr>
        <p:spPr>
          <a:noFill/>
        </p:spPr>
        <p:txBody>
          <a:bodyPr/>
          <a:lstStyle/>
          <a:p>
            <a:r>
              <a:rPr lang="en-US" altLang="en-US"/>
              <a:t>Account determination, Screen lay out rules and number ranges are key inputs for creation of any ASSET CLASS.</a:t>
            </a:r>
          </a:p>
        </p:txBody>
      </p:sp>
    </p:spTree>
    <p:extLst>
      <p:ext uri="{BB962C8B-B14F-4D97-AF65-F5344CB8AC3E}">
        <p14:creationId xmlns:p14="http://schemas.microsoft.com/office/powerpoint/2010/main" val="316309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xmlns="" id="{9D29425A-1C4C-4A4C-8D1E-87FC4E664417}"/>
              </a:ext>
            </a:extLst>
          </p:cNvPr>
          <p:cNvSpPr>
            <a:spLocks noGrp="1" noRot="1" noChangeAspect="1" noChangeArrowheads="1" noTextEdit="1"/>
          </p:cNvSpPr>
          <p:nvPr>
            <p:ph type="sldImg"/>
          </p:nvPr>
        </p:nvSpPr>
        <p:spPr>
          <a:xfrm>
            <a:off x="393700" y="692150"/>
            <a:ext cx="6070600" cy="3416300"/>
          </a:xfrm>
          <a:ln/>
        </p:spPr>
      </p:sp>
      <p:sp>
        <p:nvSpPr>
          <p:cNvPr id="111619" name="Rectangle 3">
            <a:extLst>
              <a:ext uri="{FF2B5EF4-FFF2-40B4-BE49-F238E27FC236}">
                <a16:creationId xmlns:a16="http://schemas.microsoft.com/office/drawing/2014/main" xmlns="" id="{1EFEB554-DC15-482C-990C-F1110C9F296D}"/>
              </a:ext>
            </a:extLst>
          </p:cNvPr>
          <p:cNvSpPr>
            <a:spLocks noGrp="1" noChangeArrowheads="1"/>
          </p:cNvSpPr>
          <p:nvPr>
            <p:ph type="body" idx="1"/>
          </p:nvPr>
        </p:nvSpPr>
        <p:spPr>
          <a:noFill/>
        </p:spPr>
        <p:txBody>
          <a:bodyPr/>
          <a:lstStyle/>
          <a:p>
            <a:r>
              <a:rPr lang="en-US" altLang="en-US"/>
              <a:t>Account determination, Screen lay out rules and number ranges are key inputs for creation of any ASSET CLASS.</a:t>
            </a:r>
          </a:p>
          <a:p>
            <a:endParaRPr lang="en-US" altLang="en-US"/>
          </a:p>
        </p:txBody>
      </p:sp>
    </p:spTree>
    <p:extLst>
      <p:ext uri="{BB962C8B-B14F-4D97-AF65-F5344CB8AC3E}">
        <p14:creationId xmlns:p14="http://schemas.microsoft.com/office/powerpoint/2010/main" val="313919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xmlns="" id="{45FFD8BA-BA0B-4C95-9384-AA67C87B78B0}"/>
              </a:ext>
            </a:extLst>
          </p:cNvPr>
          <p:cNvSpPr>
            <a:spLocks noGrp="1" noRot="1" noChangeAspect="1" noChangeArrowheads="1" noTextEdit="1"/>
          </p:cNvSpPr>
          <p:nvPr>
            <p:ph type="sldImg"/>
          </p:nvPr>
        </p:nvSpPr>
        <p:spPr>
          <a:xfrm>
            <a:off x="393700" y="692150"/>
            <a:ext cx="6070600" cy="3416300"/>
          </a:xfrm>
          <a:ln/>
        </p:spPr>
      </p:sp>
      <p:sp>
        <p:nvSpPr>
          <p:cNvPr id="113667" name="Rectangle 3">
            <a:extLst>
              <a:ext uri="{FF2B5EF4-FFF2-40B4-BE49-F238E27FC236}">
                <a16:creationId xmlns:a16="http://schemas.microsoft.com/office/drawing/2014/main" xmlns="" id="{2CD19340-2025-46A6-B438-B687400C16A5}"/>
              </a:ext>
            </a:extLst>
          </p:cNvPr>
          <p:cNvSpPr>
            <a:spLocks noGrp="1" noChangeArrowheads="1"/>
          </p:cNvSpPr>
          <p:nvPr>
            <p:ph type="body" idx="1"/>
          </p:nvPr>
        </p:nvSpPr>
        <p:spPr>
          <a:noFill/>
        </p:spPr>
        <p:txBody>
          <a:bodyPr/>
          <a:lstStyle/>
          <a:p>
            <a:r>
              <a:rPr lang="en-US" altLang="en-US"/>
              <a:t>Account determination, Screen lay out rules and number ranges are key inputs for creation of any ASSET CLASS.</a:t>
            </a:r>
          </a:p>
          <a:p>
            <a:endParaRPr lang="en-US" altLang="en-US"/>
          </a:p>
        </p:txBody>
      </p:sp>
    </p:spTree>
    <p:extLst>
      <p:ext uri="{BB962C8B-B14F-4D97-AF65-F5344CB8AC3E}">
        <p14:creationId xmlns:p14="http://schemas.microsoft.com/office/powerpoint/2010/main" val="2199078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xmlns="" id="{75190000-F5B1-43AD-AE27-B79B91A46F31}"/>
              </a:ext>
            </a:extLst>
          </p:cNvPr>
          <p:cNvSpPr>
            <a:spLocks noGrp="1" noRot="1" noChangeAspect="1" noChangeArrowheads="1" noTextEdit="1"/>
          </p:cNvSpPr>
          <p:nvPr>
            <p:ph type="sldImg"/>
          </p:nvPr>
        </p:nvSpPr>
        <p:spPr>
          <a:xfrm>
            <a:off x="393700" y="692150"/>
            <a:ext cx="6070600" cy="3416300"/>
          </a:xfrm>
          <a:ln/>
        </p:spPr>
      </p:sp>
      <p:sp>
        <p:nvSpPr>
          <p:cNvPr id="115715" name="Rectangle 3">
            <a:extLst>
              <a:ext uri="{FF2B5EF4-FFF2-40B4-BE49-F238E27FC236}">
                <a16:creationId xmlns:a16="http://schemas.microsoft.com/office/drawing/2014/main" xmlns="" id="{8A027F66-FD69-4C01-8EDD-1B9E099ACCAE}"/>
              </a:ext>
            </a:extLst>
          </p:cNvPr>
          <p:cNvSpPr>
            <a:spLocks noGrp="1" noChangeArrowheads="1"/>
          </p:cNvSpPr>
          <p:nvPr>
            <p:ph type="body" idx="1"/>
          </p:nvPr>
        </p:nvSpPr>
        <p:spPr>
          <a:noFill/>
        </p:spPr>
        <p:txBody>
          <a:bodyPr/>
          <a:lstStyle/>
          <a:p>
            <a:r>
              <a:rPr lang="en-US" altLang="en-US" dirty="0"/>
              <a:t>Account determination, Screen lay out rules and number ranges are already defined to consider here. And by selecting “ Line item settlement” in status of AUC to make the settlement at transaction level.</a:t>
            </a:r>
          </a:p>
          <a:p>
            <a:r>
              <a:rPr lang="en-US" altLang="en-US" dirty="0"/>
              <a:t> We need to opt “Investment Measures” if there is a plan to implement and link with Investment Management module for AUC assets class. </a:t>
            </a:r>
          </a:p>
        </p:txBody>
      </p:sp>
    </p:spTree>
    <p:extLst>
      <p:ext uri="{BB962C8B-B14F-4D97-AF65-F5344CB8AC3E}">
        <p14:creationId xmlns:p14="http://schemas.microsoft.com/office/powerpoint/2010/main" val="1860088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6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2/25/2020</a:t>
            </a:fld>
            <a:endParaRPr lang="en-US"/>
          </a:p>
        </p:txBody>
      </p:sp>
      <p:sp>
        <p:nvSpPr>
          <p:cNvPr id="3" name="Footer Placeholder 4">
            <a:extLst>
              <a:ext uri="{FF2B5EF4-FFF2-40B4-BE49-F238E27FC236}">
                <a16:creationId xmlns:a16="http://schemas.microsoft.com/office/drawing/2014/main" xmlns=""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07" name="think-cell Slide" r:id="rId14" imgW="270" imgH="270" progId="TCLayout.ActiveDocument.1">
                  <p:embed/>
                </p:oleObj>
              </mc:Choice>
              <mc:Fallback>
                <p:oleObj name="think-cell Slide" r:id="rId14" imgW="270" imgH="270" progId="TCLayout.ActiveDocument.1">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Day 5 Asset Accounting Configurations </a:t>
            </a:r>
          </a:p>
        </p:txBody>
      </p:sp>
    </p:spTree>
    <p:extLst>
      <p:ext uri="{BB962C8B-B14F-4D97-AF65-F5344CB8AC3E}">
        <p14:creationId xmlns:p14="http://schemas.microsoft.com/office/powerpoint/2010/main" val="1169391690"/>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xmlns="" id="{F18647D6-1F9F-4328-A94C-FB8DF0F7A446}"/>
              </a:ext>
            </a:extLst>
          </p:cNvPr>
          <p:cNvSpPr>
            <a:spLocks noChangeArrowheads="1"/>
          </p:cNvSpPr>
          <p:nvPr/>
        </p:nvSpPr>
        <p:spPr bwMode="auto">
          <a:xfrm>
            <a:off x="2667000" y="692696"/>
            <a:ext cx="6629400" cy="5832648"/>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pic>
        <p:nvPicPr>
          <p:cNvPr id="116739" name="Picture 3">
            <a:extLst>
              <a:ext uri="{FF2B5EF4-FFF2-40B4-BE49-F238E27FC236}">
                <a16:creationId xmlns:a16="http://schemas.microsoft.com/office/drawing/2014/main" xmlns="" id="{23DC403F-6A95-43A7-BD33-95B568FA3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810344"/>
            <a:ext cx="6400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Oval 4">
            <a:extLst>
              <a:ext uri="{FF2B5EF4-FFF2-40B4-BE49-F238E27FC236}">
                <a16:creationId xmlns:a16="http://schemas.microsoft.com/office/drawing/2014/main" xmlns="" id="{751758B9-4560-4DC3-9356-B2DEBE26FC92}"/>
              </a:ext>
            </a:extLst>
          </p:cNvPr>
          <p:cNvSpPr>
            <a:spLocks noChangeArrowheads="1"/>
          </p:cNvSpPr>
          <p:nvPr/>
        </p:nvSpPr>
        <p:spPr bwMode="auto">
          <a:xfrm>
            <a:off x="3962400" y="2334344"/>
            <a:ext cx="9906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6741" name="Oval 5">
            <a:extLst>
              <a:ext uri="{FF2B5EF4-FFF2-40B4-BE49-F238E27FC236}">
                <a16:creationId xmlns:a16="http://schemas.microsoft.com/office/drawing/2014/main" xmlns="" id="{6E329F96-ABE7-4A9E-A7D9-861BC6B883F2}"/>
              </a:ext>
            </a:extLst>
          </p:cNvPr>
          <p:cNvSpPr>
            <a:spLocks noChangeArrowheads="1"/>
          </p:cNvSpPr>
          <p:nvPr/>
        </p:nvSpPr>
        <p:spPr bwMode="auto">
          <a:xfrm>
            <a:off x="4038600" y="2639144"/>
            <a:ext cx="914400" cy="2286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6742" name="Oval 6">
            <a:extLst>
              <a:ext uri="{FF2B5EF4-FFF2-40B4-BE49-F238E27FC236}">
                <a16:creationId xmlns:a16="http://schemas.microsoft.com/office/drawing/2014/main" xmlns="" id="{978FC85C-C528-46FE-A9C8-7642AB5B374C}"/>
              </a:ext>
            </a:extLst>
          </p:cNvPr>
          <p:cNvSpPr>
            <a:spLocks noChangeArrowheads="1"/>
          </p:cNvSpPr>
          <p:nvPr/>
        </p:nvSpPr>
        <p:spPr bwMode="auto">
          <a:xfrm>
            <a:off x="4114800" y="3401144"/>
            <a:ext cx="3810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6743" name="Oval 7">
            <a:extLst>
              <a:ext uri="{FF2B5EF4-FFF2-40B4-BE49-F238E27FC236}">
                <a16:creationId xmlns:a16="http://schemas.microsoft.com/office/drawing/2014/main" xmlns="" id="{0E3D90AA-F9AE-4CD4-A493-CC8B871DB4D3}"/>
              </a:ext>
            </a:extLst>
          </p:cNvPr>
          <p:cNvSpPr>
            <a:spLocks noChangeArrowheads="1"/>
          </p:cNvSpPr>
          <p:nvPr/>
        </p:nvSpPr>
        <p:spPr bwMode="auto">
          <a:xfrm>
            <a:off x="2667000" y="4239344"/>
            <a:ext cx="12192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6744" name="Oval 8">
            <a:extLst>
              <a:ext uri="{FF2B5EF4-FFF2-40B4-BE49-F238E27FC236}">
                <a16:creationId xmlns:a16="http://schemas.microsoft.com/office/drawing/2014/main" xmlns="" id="{909224D2-8B93-4911-8FE6-442BF9CB73DB}"/>
              </a:ext>
            </a:extLst>
          </p:cNvPr>
          <p:cNvSpPr>
            <a:spLocks noChangeArrowheads="1"/>
          </p:cNvSpPr>
          <p:nvPr/>
        </p:nvSpPr>
        <p:spPr bwMode="auto">
          <a:xfrm>
            <a:off x="2590800" y="1496144"/>
            <a:ext cx="38862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36678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xmlns="" id="{259B121B-B536-4D7D-83FE-2231D2A145E4}"/>
              </a:ext>
            </a:extLst>
          </p:cNvPr>
          <p:cNvSpPr>
            <a:spLocks noChangeArrowheads="1"/>
          </p:cNvSpPr>
          <p:nvPr/>
        </p:nvSpPr>
        <p:spPr bwMode="auto">
          <a:xfrm>
            <a:off x="2927648" y="1268413"/>
            <a:ext cx="6749752" cy="304233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8787" name="Rectangle 3">
            <a:extLst>
              <a:ext uri="{FF2B5EF4-FFF2-40B4-BE49-F238E27FC236}">
                <a16:creationId xmlns:a16="http://schemas.microsoft.com/office/drawing/2014/main" xmlns="" id="{26BD404D-1A14-4525-BC1E-FBCCAF92EAC1}"/>
              </a:ext>
            </a:extLst>
          </p:cNvPr>
          <p:cNvSpPr>
            <a:spLocks noChangeArrowheads="1"/>
          </p:cNvSpPr>
          <p:nvPr/>
        </p:nvSpPr>
        <p:spPr bwMode="auto">
          <a:xfrm>
            <a:off x="3352800" y="1447800"/>
            <a:ext cx="6324600" cy="2819400"/>
          </a:xfrm>
          <a:prstGeom prst="rect">
            <a:avLst/>
          </a:prstGeom>
          <a:noFill/>
          <a:ln w="12700" algn="ctr">
            <a:solidFill>
              <a:schemeClr val="tx2"/>
            </a:solidFill>
            <a:miter lim="800000"/>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8788" name="Text Box 4">
            <a:extLst>
              <a:ext uri="{FF2B5EF4-FFF2-40B4-BE49-F238E27FC236}">
                <a16:creationId xmlns:a16="http://schemas.microsoft.com/office/drawing/2014/main" xmlns="" id="{793F64C0-6236-4120-8DE7-33BFFB1D63B6}"/>
              </a:ext>
            </a:extLst>
          </p:cNvPr>
          <p:cNvSpPr txBox="1">
            <a:spLocks noChangeArrowheads="1"/>
          </p:cNvSpPr>
          <p:nvPr/>
        </p:nvSpPr>
        <p:spPr bwMode="auto">
          <a:xfrm>
            <a:off x="218629" y="5157192"/>
            <a:ext cx="116887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dirty="0">
                <a:solidFill>
                  <a:srgbClr val="FC1828"/>
                </a:solidFill>
                <a:latin typeface="+mj-lt"/>
              </a:rPr>
              <a:t>Asset class is nothing but a Asset portfolio, </a:t>
            </a:r>
            <a:r>
              <a:rPr lang="en-CA" altLang="en-US" sz="1800" b="0" dirty="0" smtClean="0">
                <a:solidFill>
                  <a:srgbClr val="FC1828"/>
                </a:solidFill>
                <a:latin typeface="+mj-lt"/>
              </a:rPr>
              <a:t>which </a:t>
            </a:r>
            <a:r>
              <a:rPr lang="en-CA" altLang="en-US" sz="1800" b="0" dirty="0">
                <a:solidFill>
                  <a:srgbClr val="FC1828"/>
                </a:solidFill>
                <a:latin typeface="+mj-lt"/>
              </a:rPr>
              <a:t>contains control parameters, default values for General Master data and default values for depreciation terms in chart of depreciation</a:t>
            </a:r>
            <a:r>
              <a:rPr lang="en-US" altLang="en-US" sz="1800" b="0" dirty="0">
                <a:solidFill>
                  <a:srgbClr val="FC1828"/>
                </a:solidFill>
                <a:latin typeface="+mj-lt"/>
              </a:rPr>
              <a:t> </a:t>
            </a:r>
          </a:p>
        </p:txBody>
      </p:sp>
      <p:pic>
        <p:nvPicPr>
          <p:cNvPr id="118789" name="Picture 5">
            <a:extLst>
              <a:ext uri="{FF2B5EF4-FFF2-40B4-BE49-F238E27FC236}">
                <a16:creationId xmlns:a16="http://schemas.microsoft.com/office/drawing/2014/main" xmlns="" id="{CB9C4422-3E7C-477E-BAE6-F2CE6F521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447800"/>
            <a:ext cx="6172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Text Box 6">
            <a:extLst>
              <a:ext uri="{FF2B5EF4-FFF2-40B4-BE49-F238E27FC236}">
                <a16:creationId xmlns:a16="http://schemas.microsoft.com/office/drawing/2014/main" xmlns="" id="{1CE031BE-E535-4D51-BB0C-7C5944322C03}"/>
              </a:ext>
            </a:extLst>
          </p:cNvPr>
          <p:cNvSpPr txBox="1">
            <a:spLocks noChangeArrowheads="1"/>
          </p:cNvSpPr>
          <p:nvPr/>
        </p:nvSpPr>
        <p:spPr bwMode="auto">
          <a:xfrm>
            <a:off x="5562600" y="2362201"/>
            <a:ext cx="172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a:latin typeface="Comic Sans MS" panose="030F0702030302020204" pitchFamily="66" charset="0"/>
              </a:rPr>
              <a:t>Low value assets</a:t>
            </a:r>
            <a:r>
              <a:rPr lang="en-US" altLang="en-US" sz="1800" b="0">
                <a:latin typeface="Comic Sans MS" panose="030F0702030302020204" pitchFamily="66" charset="0"/>
              </a:rPr>
              <a:t> </a:t>
            </a:r>
          </a:p>
        </p:txBody>
      </p:sp>
      <p:sp>
        <p:nvSpPr>
          <p:cNvPr id="118791" name="Text Box 7">
            <a:extLst>
              <a:ext uri="{FF2B5EF4-FFF2-40B4-BE49-F238E27FC236}">
                <a16:creationId xmlns:a16="http://schemas.microsoft.com/office/drawing/2014/main" xmlns="" id="{F4C84EC4-2C83-426C-B0F0-306472824151}"/>
              </a:ext>
            </a:extLst>
          </p:cNvPr>
          <p:cNvSpPr txBox="1">
            <a:spLocks noChangeArrowheads="1"/>
          </p:cNvSpPr>
          <p:nvPr/>
        </p:nvSpPr>
        <p:spPr bwMode="auto">
          <a:xfrm>
            <a:off x="3962401" y="2438401"/>
            <a:ext cx="13303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a:latin typeface="Comic Sans MS" panose="030F0702030302020204" pitchFamily="66" charset="0"/>
              </a:rPr>
              <a:t>Low value assets</a:t>
            </a:r>
          </a:p>
        </p:txBody>
      </p:sp>
      <p:sp>
        <p:nvSpPr>
          <p:cNvPr id="118792" name="Text Box 8">
            <a:extLst>
              <a:ext uri="{FF2B5EF4-FFF2-40B4-BE49-F238E27FC236}">
                <a16:creationId xmlns:a16="http://schemas.microsoft.com/office/drawing/2014/main" xmlns="" id="{039CCD00-7559-4DC9-B346-D7666F602209}"/>
              </a:ext>
            </a:extLst>
          </p:cNvPr>
          <p:cNvSpPr txBox="1">
            <a:spLocks noChangeArrowheads="1"/>
          </p:cNvSpPr>
          <p:nvPr/>
        </p:nvSpPr>
        <p:spPr bwMode="auto">
          <a:xfrm>
            <a:off x="3276600" y="685801"/>
            <a:ext cx="518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solidFill>
                  <a:srgbClr val="FC1828"/>
                </a:solidFill>
                <a:latin typeface="+mj-lt"/>
              </a:rPr>
              <a:t>The various Asset classes:</a:t>
            </a:r>
            <a:r>
              <a:rPr lang="en-US" altLang="en-US" sz="1800" b="0" dirty="0">
                <a:solidFill>
                  <a:schemeClr val="tx2"/>
                </a:solidFill>
                <a:latin typeface="+mj-lt"/>
              </a:rPr>
              <a:t> </a:t>
            </a:r>
          </a:p>
        </p:txBody>
      </p:sp>
    </p:spTree>
    <p:extLst>
      <p:ext uri="{BB962C8B-B14F-4D97-AF65-F5344CB8AC3E}">
        <p14:creationId xmlns:p14="http://schemas.microsoft.com/office/powerpoint/2010/main" val="426155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xmlns="" id="{AB8A421F-BEEF-48C7-8217-8EF5DDE4A1A5}"/>
              </a:ext>
            </a:extLst>
          </p:cNvPr>
          <p:cNvSpPr>
            <a:spLocks noChangeArrowheads="1"/>
          </p:cNvSpPr>
          <p:nvPr/>
        </p:nvSpPr>
        <p:spPr bwMode="auto">
          <a:xfrm>
            <a:off x="3287688" y="1844824"/>
            <a:ext cx="5328592" cy="3184376"/>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pic>
        <p:nvPicPr>
          <p:cNvPr id="124931" name="Picture 3">
            <a:extLst>
              <a:ext uri="{FF2B5EF4-FFF2-40B4-BE49-F238E27FC236}">
                <a16:creationId xmlns:a16="http://schemas.microsoft.com/office/drawing/2014/main" xmlns="" id="{1FC7E01D-FA59-4315-BF29-887816FF2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80600"/>
            <a:ext cx="4953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2" name="Picture 4">
            <a:extLst>
              <a:ext uri="{FF2B5EF4-FFF2-40B4-BE49-F238E27FC236}">
                <a16:creationId xmlns:a16="http://schemas.microsoft.com/office/drawing/2014/main" xmlns="" id="{748C642D-E5E6-426B-9BDB-A97D02541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166" y="2040876"/>
            <a:ext cx="4953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ext Box 5">
            <a:extLst>
              <a:ext uri="{FF2B5EF4-FFF2-40B4-BE49-F238E27FC236}">
                <a16:creationId xmlns:a16="http://schemas.microsoft.com/office/drawing/2014/main" xmlns="" id="{81AADAF5-9A0D-44A5-855E-8C897DD07099}"/>
              </a:ext>
            </a:extLst>
          </p:cNvPr>
          <p:cNvSpPr txBox="1">
            <a:spLocks noChangeArrowheads="1"/>
          </p:cNvSpPr>
          <p:nvPr/>
        </p:nvSpPr>
        <p:spPr bwMode="auto">
          <a:xfrm>
            <a:off x="227013" y="5662989"/>
            <a:ext cx="116887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dirty="0">
                <a:solidFill>
                  <a:srgbClr val="FC1828"/>
                </a:solidFill>
                <a:latin typeface="+mj-lt"/>
              </a:rPr>
              <a:t>Once these depreciation areas assigned to Asset classes then system automatically takes these depreciation areas  &amp; keys in the Assets master when we create the Asset by default.</a:t>
            </a:r>
            <a:r>
              <a:rPr lang="en-US" altLang="en-US" sz="1800" b="0" dirty="0">
                <a:solidFill>
                  <a:srgbClr val="FC1828"/>
                </a:solidFill>
                <a:latin typeface="+mj-lt"/>
              </a:rPr>
              <a:t> </a:t>
            </a:r>
          </a:p>
        </p:txBody>
      </p:sp>
      <p:sp>
        <p:nvSpPr>
          <p:cNvPr id="124934" name="Oval 6">
            <a:extLst>
              <a:ext uri="{FF2B5EF4-FFF2-40B4-BE49-F238E27FC236}">
                <a16:creationId xmlns:a16="http://schemas.microsoft.com/office/drawing/2014/main" xmlns="" id="{4F4EE145-2FF4-4644-A99F-374ECF2479AF}"/>
              </a:ext>
            </a:extLst>
          </p:cNvPr>
          <p:cNvSpPr>
            <a:spLocks noChangeArrowheads="1"/>
          </p:cNvSpPr>
          <p:nvPr/>
        </p:nvSpPr>
        <p:spPr bwMode="auto">
          <a:xfrm>
            <a:off x="3352800" y="2057400"/>
            <a:ext cx="3962400" cy="381000"/>
          </a:xfrm>
          <a:prstGeom prst="ellipse">
            <a:avLst/>
          </a:prstGeom>
          <a:noFill/>
          <a:ln w="3810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45800" name="Rectangle 8">
            <a:extLst>
              <a:ext uri="{FF2B5EF4-FFF2-40B4-BE49-F238E27FC236}">
                <a16:creationId xmlns:a16="http://schemas.microsoft.com/office/drawing/2014/main" xmlns="" id="{17D4019C-2477-4284-A7BC-ECD103E5B279}"/>
              </a:ext>
            </a:extLst>
          </p:cNvPr>
          <p:cNvSpPr>
            <a:spLocks noGrp="1" noChangeArrowheads="1"/>
          </p:cNvSpPr>
          <p:nvPr>
            <p:ph type="title"/>
          </p:nvPr>
        </p:nvSpPr>
        <p:spPr/>
        <p:txBody>
          <a:bodyPr/>
          <a:lstStyle/>
          <a:p>
            <a:pPr>
              <a:defRPr/>
            </a:pPr>
            <a:r>
              <a:rPr lang="en-US" altLang="en-US" dirty="0"/>
              <a:t>Determine depreciation areas in the Asset </a:t>
            </a:r>
            <a:r>
              <a:rPr lang="en-US" altLang="en-US" dirty="0" smtClean="0"/>
              <a:t>class</a:t>
            </a:r>
            <a:endParaRPr lang="en-US" altLang="en-US" sz="1800" dirty="0"/>
          </a:p>
        </p:txBody>
      </p:sp>
      <p:sp>
        <p:nvSpPr>
          <p:cNvPr id="2" name="Rectangle 1"/>
          <p:cNvSpPr/>
          <p:nvPr/>
        </p:nvSpPr>
        <p:spPr>
          <a:xfrm>
            <a:off x="263351" y="984456"/>
            <a:ext cx="11652423" cy="646331"/>
          </a:xfrm>
          <a:prstGeom prst="rect">
            <a:avLst/>
          </a:prstGeom>
        </p:spPr>
        <p:txBody>
          <a:bodyPr wrap="square">
            <a:spAutoFit/>
          </a:bodyPr>
          <a:lstStyle/>
          <a:p>
            <a:r>
              <a:rPr lang="en-CA" altLang="en-US" dirty="0"/>
              <a:t>Menu Path: IMG&gt; Financial Accounting (New) &gt;Asset Accounting&gt; Valuation &gt; Determine depreciation areas in the Asset class.</a:t>
            </a:r>
            <a:endParaRPr lang="en-US" dirty="0"/>
          </a:p>
        </p:txBody>
      </p:sp>
    </p:spTree>
    <p:extLst>
      <p:ext uri="{BB962C8B-B14F-4D97-AF65-F5344CB8AC3E}">
        <p14:creationId xmlns:p14="http://schemas.microsoft.com/office/powerpoint/2010/main" val="143824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AutoShape 2">
            <a:extLst>
              <a:ext uri="{FF2B5EF4-FFF2-40B4-BE49-F238E27FC236}">
                <a16:creationId xmlns:a16="http://schemas.microsoft.com/office/drawing/2014/main" xmlns="" id="{68C45E5C-1150-4431-87B5-A1E25302E4C2}"/>
              </a:ext>
            </a:extLst>
          </p:cNvPr>
          <p:cNvSpPr>
            <a:spLocks noChangeArrowheads="1"/>
          </p:cNvSpPr>
          <p:nvPr/>
        </p:nvSpPr>
        <p:spPr bwMode="auto">
          <a:xfrm>
            <a:off x="1343472" y="2420888"/>
            <a:ext cx="2009328" cy="1617712"/>
          </a:xfrm>
          <a:prstGeom prst="horizontalScroll">
            <a:avLst>
              <a:gd name="adj" fmla="val 12500"/>
            </a:avLst>
          </a:prstGeom>
          <a:solidFill>
            <a:srgbClr val="FF99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dirty="0">
                <a:latin typeface="+mj-lt"/>
              </a:rPr>
              <a:t>Assignment of G/L Accounts to Account determination</a:t>
            </a:r>
            <a:r>
              <a:rPr lang="en-US" altLang="en-US" sz="1400" b="0" dirty="0">
                <a:latin typeface="+mj-lt"/>
              </a:rPr>
              <a:t> </a:t>
            </a:r>
            <a:endParaRPr lang="en-US" altLang="en-US" sz="1400" b="0" dirty="0">
              <a:latin typeface="+mj-lt"/>
            </a:endParaRPr>
          </a:p>
        </p:txBody>
      </p:sp>
      <p:sp>
        <p:nvSpPr>
          <p:cNvPr id="126979" name="Rectangle 3">
            <a:extLst>
              <a:ext uri="{FF2B5EF4-FFF2-40B4-BE49-F238E27FC236}">
                <a16:creationId xmlns:a16="http://schemas.microsoft.com/office/drawing/2014/main" xmlns="" id="{0B486A00-A5D9-479E-BF7B-8B1099D1593B}"/>
              </a:ext>
            </a:extLst>
          </p:cNvPr>
          <p:cNvSpPr>
            <a:spLocks noChangeArrowheads="1"/>
          </p:cNvSpPr>
          <p:nvPr/>
        </p:nvSpPr>
        <p:spPr bwMode="auto">
          <a:xfrm>
            <a:off x="3581400" y="3733800"/>
            <a:ext cx="6172200" cy="2438400"/>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80" name="Rectangle 4">
            <a:extLst>
              <a:ext uri="{FF2B5EF4-FFF2-40B4-BE49-F238E27FC236}">
                <a16:creationId xmlns:a16="http://schemas.microsoft.com/office/drawing/2014/main" xmlns="" id="{B73A99C3-2AF4-4DFE-B58A-E1E502BE0E69}"/>
              </a:ext>
            </a:extLst>
          </p:cNvPr>
          <p:cNvSpPr>
            <a:spLocks noChangeArrowheads="1"/>
          </p:cNvSpPr>
          <p:nvPr/>
        </p:nvSpPr>
        <p:spPr bwMode="auto">
          <a:xfrm>
            <a:off x="3505200" y="1676400"/>
            <a:ext cx="6096000" cy="838200"/>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47846" name="Rectangle 6">
            <a:extLst>
              <a:ext uri="{FF2B5EF4-FFF2-40B4-BE49-F238E27FC236}">
                <a16:creationId xmlns:a16="http://schemas.microsoft.com/office/drawing/2014/main" xmlns="" id="{DFC538CC-E943-40A0-80A8-3AEE36E22118}"/>
              </a:ext>
            </a:extLst>
          </p:cNvPr>
          <p:cNvSpPr>
            <a:spLocks noGrp="1" noChangeArrowheads="1"/>
          </p:cNvSpPr>
          <p:nvPr>
            <p:ph type="title"/>
          </p:nvPr>
        </p:nvSpPr>
        <p:spPr>
          <a:xfrm>
            <a:off x="227349" y="0"/>
            <a:ext cx="4788531" cy="720000"/>
          </a:xfrm>
        </p:spPr>
        <p:txBody>
          <a:bodyPr/>
          <a:lstStyle/>
          <a:p>
            <a:pPr>
              <a:defRPr/>
            </a:pPr>
            <a:r>
              <a:rPr lang="en-US" altLang="en-US" dirty="0"/>
              <a:t>Assign G/L </a:t>
            </a:r>
            <a:r>
              <a:rPr lang="en-US" altLang="en-US" dirty="0" smtClean="0"/>
              <a:t>Accounts</a:t>
            </a:r>
            <a:endParaRPr lang="en-US" altLang="en-US" sz="1400" dirty="0"/>
          </a:p>
        </p:txBody>
      </p:sp>
      <p:pic>
        <p:nvPicPr>
          <p:cNvPr id="126983" name="Picture 7">
            <a:extLst>
              <a:ext uri="{FF2B5EF4-FFF2-40B4-BE49-F238E27FC236}">
                <a16:creationId xmlns:a16="http://schemas.microsoft.com/office/drawing/2014/main" xmlns="" id="{6D3594F6-F205-42D4-BB85-5FD5E7FDD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733800"/>
            <a:ext cx="6172200" cy="2514600"/>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pic>
      <p:pic>
        <p:nvPicPr>
          <p:cNvPr id="126984" name="Picture 8">
            <a:extLst>
              <a:ext uri="{FF2B5EF4-FFF2-40B4-BE49-F238E27FC236}">
                <a16:creationId xmlns:a16="http://schemas.microsoft.com/office/drawing/2014/main" xmlns="" id="{EF4378D0-8D90-4D29-926B-288C2E2F5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828800"/>
            <a:ext cx="571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5" name="Picture 9">
            <a:extLst>
              <a:ext uri="{FF2B5EF4-FFF2-40B4-BE49-F238E27FC236}">
                <a16:creationId xmlns:a16="http://schemas.microsoft.com/office/drawing/2014/main" xmlns="" id="{8DE726B2-5E06-4EE7-9FF9-A8B78BAF8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590800"/>
            <a:ext cx="6172200" cy="1119188"/>
          </a:xfrm>
          <a:prstGeom prst="rect">
            <a:avLst/>
          </a:prstGeom>
          <a:noFill/>
          <a:ln w="9525">
            <a:solidFill>
              <a:srgbClr val="F65C1E"/>
            </a:solidFill>
            <a:miter lim="800000"/>
            <a:headEnd/>
            <a:tailEnd/>
          </a:ln>
          <a:extLst>
            <a:ext uri="{909E8E84-426E-40DD-AFC4-6F175D3DCCD1}">
              <a14:hiddenFill xmlns:a14="http://schemas.microsoft.com/office/drawing/2010/main">
                <a:solidFill>
                  <a:srgbClr val="FFFFFF"/>
                </a:solidFill>
              </a14:hiddenFill>
            </a:ext>
          </a:extLst>
        </p:spPr>
      </p:pic>
      <p:sp>
        <p:nvSpPr>
          <p:cNvPr id="126986" name="Oval 10">
            <a:extLst>
              <a:ext uri="{FF2B5EF4-FFF2-40B4-BE49-F238E27FC236}">
                <a16:creationId xmlns:a16="http://schemas.microsoft.com/office/drawing/2014/main" xmlns="" id="{189C96D0-310D-44C1-A8A8-2B085E79F86C}"/>
              </a:ext>
            </a:extLst>
          </p:cNvPr>
          <p:cNvSpPr>
            <a:spLocks noChangeArrowheads="1"/>
          </p:cNvSpPr>
          <p:nvPr/>
        </p:nvSpPr>
        <p:spPr bwMode="auto">
          <a:xfrm>
            <a:off x="5257800" y="2514600"/>
            <a:ext cx="9906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GB" altLang="en-US" sz="1800" b="0">
              <a:solidFill>
                <a:schemeClr val="tx2"/>
              </a:solidFill>
              <a:latin typeface="Comic Sans MS" panose="030F0702030302020204" pitchFamily="66" charset="0"/>
            </a:endParaRPr>
          </a:p>
        </p:txBody>
      </p:sp>
      <p:sp>
        <p:nvSpPr>
          <p:cNvPr id="126987" name="Oval 11">
            <a:extLst>
              <a:ext uri="{FF2B5EF4-FFF2-40B4-BE49-F238E27FC236}">
                <a16:creationId xmlns:a16="http://schemas.microsoft.com/office/drawing/2014/main" xmlns="" id="{5C575FFC-3E7F-49F5-A902-15293411994A}"/>
              </a:ext>
            </a:extLst>
          </p:cNvPr>
          <p:cNvSpPr>
            <a:spLocks noChangeArrowheads="1"/>
          </p:cNvSpPr>
          <p:nvPr/>
        </p:nvSpPr>
        <p:spPr bwMode="auto">
          <a:xfrm>
            <a:off x="7848600" y="3276600"/>
            <a:ext cx="1219200" cy="3810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GB" altLang="en-US" sz="1800" b="0">
              <a:solidFill>
                <a:schemeClr val="tx2"/>
              </a:solidFill>
              <a:latin typeface="Comic Sans MS" panose="030F0702030302020204" pitchFamily="66" charset="0"/>
            </a:endParaRPr>
          </a:p>
        </p:txBody>
      </p:sp>
      <p:sp>
        <p:nvSpPr>
          <p:cNvPr id="126988" name="Oval 12">
            <a:extLst>
              <a:ext uri="{FF2B5EF4-FFF2-40B4-BE49-F238E27FC236}">
                <a16:creationId xmlns:a16="http://schemas.microsoft.com/office/drawing/2014/main" xmlns="" id="{B68E09F3-1309-4256-B0A9-BC63C2BF7E07}"/>
              </a:ext>
            </a:extLst>
          </p:cNvPr>
          <p:cNvSpPr>
            <a:spLocks noChangeArrowheads="1"/>
          </p:cNvSpPr>
          <p:nvPr/>
        </p:nvSpPr>
        <p:spPr bwMode="auto">
          <a:xfrm>
            <a:off x="4800600" y="3657600"/>
            <a:ext cx="838200" cy="381000"/>
          </a:xfrm>
          <a:prstGeom prst="ellipse">
            <a:avLst/>
          </a:prstGeom>
          <a:noFill/>
          <a:ln w="3810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89" name="Oval 13">
            <a:extLst>
              <a:ext uri="{FF2B5EF4-FFF2-40B4-BE49-F238E27FC236}">
                <a16:creationId xmlns:a16="http://schemas.microsoft.com/office/drawing/2014/main" xmlns="" id="{7E418181-BB23-4364-9F89-23691332231A}"/>
              </a:ext>
            </a:extLst>
          </p:cNvPr>
          <p:cNvSpPr>
            <a:spLocks noChangeArrowheads="1"/>
          </p:cNvSpPr>
          <p:nvPr/>
        </p:nvSpPr>
        <p:spPr bwMode="auto">
          <a:xfrm>
            <a:off x="6858000" y="4221088"/>
            <a:ext cx="838200" cy="381000"/>
          </a:xfrm>
          <a:prstGeom prst="ellipse">
            <a:avLst/>
          </a:prstGeom>
          <a:noFill/>
          <a:ln w="3810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90" name="Rectangle 14">
            <a:extLst>
              <a:ext uri="{FF2B5EF4-FFF2-40B4-BE49-F238E27FC236}">
                <a16:creationId xmlns:a16="http://schemas.microsoft.com/office/drawing/2014/main" xmlns="" id="{A4FC052D-7935-4301-89C0-67FCE00B9D83}"/>
              </a:ext>
            </a:extLst>
          </p:cNvPr>
          <p:cNvSpPr>
            <a:spLocks noChangeArrowheads="1"/>
          </p:cNvSpPr>
          <p:nvPr/>
        </p:nvSpPr>
        <p:spPr bwMode="auto">
          <a:xfrm>
            <a:off x="6934200" y="5373216"/>
            <a:ext cx="914400" cy="838200"/>
          </a:xfrm>
          <a:prstGeom prst="rect">
            <a:avLst/>
          </a:prstGeom>
          <a:noFill/>
          <a:ln w="38100"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91" name="Line 15">
            <a:extLst>
              <a:ext uri="{FF2B5EF4-FFF2-40B4-BE49-F238E27FC236}">
                <a16:creationId xmlns:a16="http://schemas.microsoft.com/office/drawing/2014/main" xmlns="" id="{3DEEE148-FF6C-4010-8998-9C625031E644}"/>
              </a:ext>
            </a:extLst>
          </p:cNvPr>
          <p:cNvSpPr>
            <a:spLocks noChangeShapeType="1"/>
          </p:cNvSpPr>
          <p:nvPr/>
        </p:nvSpPr>
        <p:spPr bwMode="auto">
          <a:xfrm>
            <a:off x="6248400" y="2743200"/>
            <a:ext cx="1676400" cy="609600"/>
          </a:xfrm>
          <a:prstGeom prst="line">
            <a:avLst/>
          </a:prstGeom>
          <a:noFill/>
          <a:ln w="190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2" name="Line 16">
            <a:extLst>
              <a:ext uri="{FF2B5EF4-FFF2-40B4-BE49-F238E27FC236}">
                <a16:creationId xmlns:a16="http://schemas.microsoft.com/office/drawing/2014/main" xmlns="" id="{C70A2D5D-0136-4C2F-AEC7-27CB639D3F56}"/>
              </a:ext>
            </a:extLst>
          </p:cNvPr>
          <p:cNvSpPr>
            <a:spLocks noChangeShapeType="1"/>
          </p:cNvSpPr>
          <p:nvPr/>
        </p:nvSpPr>
        <p:spPr bwMode="auto">
          <a:xfrm>
            <a:off x="5562600" y="3962400"/>
            <a:ext cx="1325488" cy="402704"/>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3" name="Line 17">
            <a:extLst>
              <a:ext uri="{FF2B5EF4-FFF2-40B4-BE49-F238E27FC236}">
                <a16:creationId xmlns:a16="http://schemas.microsoft.com/office/drawing/2014/main" xmlns="" id="{C0FF2371-DDAD-4CF6-B18C-8829A5F6ACF9}"/>
              </a:ext>
            </a:extLst>
          </p:cNvPr>
          <p:cNvSpPr>
            <a:spLocks noChangeShapeType="1"/>
          </p:cNvSpPr>
          <p:nvPr/>
        </p:nvSpPr>
        <p:spPr bwMode="auto">
          <a:xfrm>
            <a:off x="5562600" y="3962400"/>
            <a:ext cx="1325488" cy="1482824"/>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27013" y="981075"/>
            <a:ext cx="11688762" cy="646331"/>
          </a:xfrm>
          <a:prstGeom prst="rect">
            <a:avLst/>
          </a:prstGeom>
        </p:spPr>
        <p:txBody>
          <a:bodyPr wrap="square">
            <a:spAutoFit/>
          </a:bodyPr>
          <a:lstStyle/>
          <a:p>
            <a:r>
              <a:rPr lang="en-CA" altLang="en-US" dirty="0" smtClean="0"/>
              <a:t>Menu </a:t>
            </a:r>
            <a:r>
              <a:rPr lang="en-CA" altLang="en-US" dirty="0"/>
              <a:t>Path: IMG </a:t>
            </a:r>
            <a:r>
              <a:rPr lang="en-CA" altLang="en-US" dirty="0">
                <a:sym typeface="Wingdings" panose="05000000000000000000" pitchFamily="2" charset="2"/>
              </a:rPr>
              <a:t></a:t>
            </a:r>
            <a:r>
              <a:rPr lang="en-CA" altLang="en-US" dirty="0"/>
              <a:t> Financial Accounting (New) </a:t>
            </a:r>
            <a:r>
              <a:rPr lang="en-CA" altLang="en-US" dirty="0">
                <a:sym typeface="Wingdings" panose="05000000000000000000" pitchFamily="2" charset="2"/>
              </a:rPr>
              <a:t></a:t>
            </a:r>
            <a:r>
              <a:rPr lang="en-CA" altLang="en-US" dirty="0"/>
              <a:t> Asset Accounting&gt; Integration with General Ledger </a:t>
            </a:r>
            <a:r>
              <a:rPr lang="en-CA" altLang="en-US" dirty="0">
                <a:sym typeface="Wingdings" panose="05000000000000000000" pitchFamily="2" charset="2"/>
              </a:rPr>
              <a:t></a:t>
            </a:r>
            <a:r>
              <a:rPr lang="en-CA" altLang="en-US" dirty="0"/>
              <a:t> Assign G/L Accounts</a:t>
            </a:r>
            <a:endParaRPr lang="en-US" dirty="0"/>
          </a:p>
        </p:txBody>
      </p:sp>
    </p:spTree>
    <p:extLst>
      <p:ext uri="{BB962C8B-B14F-4D97-AF65-F5344CB8AC3E}">
        <p14:creationId xmlns:p14="http://schemas.microsoft.com/office/powerpoint/2010/main" val="117735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xmlns="" id="{64A65945-DBA0-4882-B701-CAA407FB0AF1}"/>
              </a:ext>
            </a:extLst>
          </p:cNvPr>
          <p:cNvSpPr>
            <a:spLocks noChangeArrowheads="1"/>
          </p:cNvSpPr>
          <p:nvPr/>
        </p:nvSpPr>
        <p:spPr bwMode="auto">
          <a:xfrm>
            <a:off x="2423592" y="1136104"/>
            <a:ext cx="7315200" cy="502920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pic>
        <p:nvPicPr>
          <p:cNvPr id="129027" name="Picture 3">
            <a:extLst>
              <a:ext uri="{FF2B5EF4-FFF2-40B4-BE49-F238E27FC236}">
                <a16:creationId xmlns:a16="http://schemas.microsoft.com/office/drawing/2014/main" xmlns="" id="{4132B0B6-70A3-4BC5-8F94-50EDEB465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992" y="1288504"/>
            <a:ext cx="7010400" cy="4724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129028" name="Rectangle 4">
            <a:extLst>
              <a:ext uri="{FF2B5EF4-FFF2-40B4-BE49-F238E27FC236}">
                <a16:creationId xmlns:a16="http://schemas.microsoft.com/office/drawing/2014/main" xmlns="" id="{327FF72E-79BD-49DF-9647-762FBB9C5840}"/>
              </a:ext>
            </a:extLst>
          </p:cNvPr>
          <p:cNvSpPr>
            <a:spLocks noChangeArrowheads="1"/>
          </p:cNvSpPr>
          <p:nvPr/>
        </p:nvSpPr>
        <p:spPr bwMode="auto">
          <a:xfrm>
            <a:off x="6614592" y="1440904"/>
            <a:ext cx="762000" cy="6096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9029" name="Rectangle 5">
            <a:extLst>
              <a:ext uri="{FF2B5EF4-FFF2-40B4-BE49-F238E27FC236}">
                <a16:creationId xmlns:a16="http://schemas.microsoft.com/office/drawing/2014/main" xmlns="" id="{BEE254DC-CC6E-466A-92DF-13FE1AAE98D9}"/>
              </a:ext>
            </a:extLst>
          </p:cNvPr>
          <p:cNvSpPr>
            <a:spLocks noChangeArrowheads="1"/>
          </p:cNvSpPr>
          <p:nvPr/>
        </p:nvSpPr>
        <p:spPr bwMode="auto">
          <a:xfrm>
            <a:off x="6538392" y="4717504"/>
            <a:ext cx="1066800" cy="609600"/>
          </a:xfrm>
          <a:prstGeom prst="rect">
            <a:avLst/>
          </a:prstGeom>
          <a:noFill/>
          <a:ln w="38100"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206474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xmlns="" id="{EFFA25C0-F20B-46CA-9D5B-53D139E7177D}"/>
              </a:ext>
            </a:extLst>
          </p:cNvPr>
          <p:cNvSpPr>
            <a:spLocks noChangeArrowheads="1"/>
          </p:cNvSpPr>
          <p:nvPr/>
        </p:nvSpPr>
        <p:spPr bwMode="auto">
          <a:xfrm>
            <a:off x="3352800" y="3048000"/>
            <a:ext cx="6324600" cy="3276600"/>
          </a:xfrm>
          <a:prstGeom prst="rect">
            <a:avLst/>
          </a:prstGeom>
          <a:solidFill>
            <a:srgbClr val="00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75" name="Rectangle 3">
            <a:extLst>
              <a:ext uri="{FF2B5EF4-FFF2-40B4-BE49-F238E27FC236}">
                <a16:creationId xmlns:a16="http://schemas.microsoft.com/office/drawing/2014/main" xmlns="" id="{BEA90170-6F21-4476-BCBB-F0FDD35B5B21}"/>
              </a:ext>
            </a:extLst>
          </p:cNvPr>
          <p:cNvSpPr>
            <a:spLocks noChangeArrowheads="1"/>
          </p:cNvSpPr>
          <p:nvPr/>
        </p:nvSpPr>
        <p:spPr bwMode="auto">
          <a:xfrm>
            <a:off x="3352800" y="2133600"/>
            <a:ext cx="6019800" cy="838200"/>
          </a:xfrm>
          <a:prstGeom prst="rect">
            <a:avLst/>
          </a:prstGeom>
          <a:solidFill>
            <a:srgbClr val="00FFFF"/>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51941" name="Rectangle 5">
            <a:extLst>
              <a:ext uri="{FF2B5EF4-FFF2-40B4-BE49-F238E27FC236}">
                <a16:creationId xmlns:a16="http://schemas.microsoft.com/office/drawing/2014/main" xmlns="" id="{BEE2E481-7AE4-4764-9C87-36AB6BD1584F}"/>
              </a:ext>
            </a:extLst>
          </p:cNvPr>
          <p:cNvSpPr>
            <a:spLocks noGrp="1" noChangeArrowheads="1"/>
          </p:cNvSpPr>
          <p:nvPr>
            <p:ph type="title"/>
          </p:nvPr>
        </p:nvSpPr>
        <p:spPr/>
        <p:txBody>
          <a:bodyPr/>
          <a:lstStyle/>
          <a:p>
            <a:pPr>
              <a:defRPr/>
            </a:pPr>
            <a:r>
              <a:rPr lang="en-US" altLang="en-US" dirty="0"/>
              <a:t>Specify document type for posting of </a:t>
            </a:r>
            <a:r>
              <a:rPr lang="en-US" altLang="en-US" dirty="0" smtClean="0"/>
              <a:t>depreciation</a:t>
            </a:r>
            <a:endParaRPr lang="en-US" altLang="en-US" dirty="0"/>
          </a:p>
        </p:txBody>
      </p:sp>
      <p:pic>
        <p:nvPicPr>
          <p:cNvPr id="131078" name="Picture 6">
            <a:extLst>
              <a:ext uri="{FF2B5EF4-FFF2-40B4-BE49-F238E27FC236}">
                <a16:creationId xmlns:a16="http://schemas.microsoft.com/office/drawing/2014/main" xmlns="" id="{6EA0CEEB-D152-4E54-AF40-C99A0AFC2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124200"/>
            <a:ext cx="6172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9" name="Picture 7">
            <a:extLst>
              <a:ext uri="{FF2B5EF4-FFF2-40B4-BE49-F238E27FC236}">
                <a16:creationId xmlns:a16="http://schemas.microsoft.com/office/drawing/2014/main" xmlns="" id="{23238C43-3198-41C2-89A6-54FE57ECF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09801"/>
            <a:ext cx="58674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0" name="Oval 8">
            <a:extLst>
              <a:ext uri="{FF2B5EF4-FFF2-40B4-BE49-F238E27FC236}">
                <a16:creationId xmlns:a16="http://schemas.microsoft.com/office/drawing/2014/main" xmlns="" id="{F8FE32BA-5156-4B39-BC60-C0F451BA6DDC}"/>
              </a:ext>
            </a:extLst>
          </p:cNvPr>
          <p:cNvSpPr>
            <a:spLocks noChangeArrowheads="1"/>
          </p:cNvSpPr>
          <p:nvPr/>
        </p:nvSpPr>
        <p:spPr bwMode="auto">
          <a:xfrm>
            <a:off x="3505200" y="2667000"/>
            <a:ext cx="2667000" cy="3810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81" name="Oval 9">
            <a:extLst>
              <a:ext uri="{FF2B5EF4-FFF2-40B4-BE49-F238E27FC236}">
                <a16:creationId xmlns:a16="http://schemas.microsoft.com/office/drawing/2014/main" xmlns="" id="{6E50B62D-BDA0-47F0-A344-5430348766B9}"/>
              </a:ext>
            </a:extLst>
          </p:cNvPr>
          <p:cNvSpPr>
            <a:spLocks noChangeArrowheads="1"/>
          </p:cNvSpPr>
          <p:nvPr/>
        </p:nvSpPr>
        <p:spPr bwMode="auto">
          <a:xfrm>
            <a:off x="4953000" y="3124200"/>
            <a:ext cx="3810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82" name="Oval 10">
            <a:extLst>
              <a:ext uri="{FF2B5EF4-FFF2-40B4-BE49-F238E27FC236}">
                <a16:creationId xmlns:a16="http://schemas.microsoft.com/office/drawing/2014/main" xmlns="" id="{F186E56C-B7E4-4884-BF02-D119227FD862}"/>
              </a:ext>
            </a:extLst>
          </p:cNvPr>
          <p:cNvSpPr>
            <a:spLocks noChangeArrowheads="1"/>
          </p:cNvSpPr>
          <p:nvPr/>
        </p:nvSpPr>
        <p:spPr bwMode="auto">
          <a:xfrm>
            <a:off x="4876800" y="3657600"/>
            <a:ext cx="4572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83" name="Oval 11">
            <a:extLst>
              <a:ext uri="{FF2B5EF4-FFF2-40B4-BE49-F238E27FC236}">
                <a16:creationId xmlns:a16="http://schemas.microsoft.com/office/drawing/2014/main" xmlns="" id="{5ED3EC77-6F8D-42BE-A53E-F74D94DE245A}"/>
              </a:ext>
            </a:extLst>
          </p:cNvPr>
          <p:cNvSpPr>
            <a:spLocks noChangeArrowheads="1"/>
          </p:cNvSpPr>
          <p:nvPr/>
        </p:nvSpPr>
        <p:spPr bwMode="auto">
          <a:xfrm>
            <a:off x="3429000" y="4648200"/>
            <a:ext cx="838200" cy="2286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84" name="Oval 12">
            <a:extLst>
              <a:ext uri="{FF2B5EF4-FFF2-40B4-BE49-F238E27FC236}">
                <a16:creationId xmlns:a16="http://schemas.microsoft.com/office/drawing/2014/main" xmlns="" id="{E39E30B7-D5AD-445C-9C7A-1975DE4FC202}"/>
              </a:ext>
            </a:extLst>
          </p:cNvPr>
          <p:cNvSpPr>
            <a:spLocks noChangeArrowheads="1"/>
          </p:cNvSpPr>
          <p:nvPr/>
        </p:nvSpPr>
        <p:spPr bwMode="auto">
          <a:xfrm>
            <a:off x="3429000" y="5334000"/>
            <a:ext cx="9906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2" name="Rectangle 1"/>
          <p:cNvSpPr/>
          <p:nvPr/>
        </p:nvSpPr>
        <p:spPr>
          <a:xfrm>
            <a:off x="263351" y="992840"/>
            <a:ext cx="11652423" cy="923330"/>
          </a:xfrm>
          <a:prstGeom prst="rect">
            <a:avLst/>
          </a:prstGeom>
        </p:spPr>
        <p:txBody>
          <a:bodyPr wrap="square">
            <a:spAutoFit/>
          </a:bodyPr>
          <a:lstStyle/>
          <a:p>
            <a:r>
              <a:rPr lang="en-CA" altLang="en-US" dirty="0"/>
              <a:t>Menu Path: IMG</a:t>
            </a:r>
            <a:r>
              <a:rPr lang="en-CA" altLang="en-US" dirty="0">
                <a:sym typeface="Wingdings" panose="05000000000000000000" pitchFamily="2" charset="2"/>
              </a:rPr>
              <a:t></a:t>
            </a:r>
            <a:r>
              <a:rPr lang="en-CA" altLang="en-US" dirty="0"/>
              <a:t> Financial Accounting (New) </a:t>
            </a:r>
            <a:r>
              <a:rPr lang="en-CA" altLang="en-US" dirty="0">
                <a:sym typeface="Wingdings" panose="05000000000000000000" pitchFamily="2" charset="2"/>
              </a:rPr>
              <a:t></a:t>
            </a:r>
            <a:r>
              <a:rPr lang="en-CA" altLang="en-US" dirty="0"/>
              <a:t> Asset Accounting </a:t>
            </a:r>
            <a:r>
              <a:rPr lang="en-CA" altLang="en-US" dirty="0">
                <a:sym typeface="Wingdings" panose="05000000000000000000" pitchFamily="2" charset="2"/>
              </a:rPr>
              <a:t></a:t>
            </a:r>
            <a:r>
              <a:rPr lang="en-CA" altLang="en-US" dirty="0"/>
              <a:t> Integration with General ledger </a:t>
            </a:r>
            <a:r>
              <a:rPr lang="en-CA" altLang="en-US" dirty="0">
                <a:sym typeface="Wingdings" panose="05000000000000000000" pitchFamily="2" charset="2"/>
              </a:rPr>
              <a:t></a:t>
            </a:r>
            <a:r>
              <a:rPr lang="en-CA" altLang="en-US" dirty="0"/>
              <a:t> Post Depreciation to the general ledger </a:t>
            </a:r>
            <a:r>
              <a:rPr lang="en-CA" altLang="en-US" dirty="0">
                <a:sym typeface="Wingdings" panose="05000000000000000000" pitchFamily="2" charset="2"/>
              </a:rPr>
              <a:t></a:t>
            </a:r>
            <a:r>
              <a:rPr lang="en-CA" altLang="en-US" dirty="0"/>
              <a:t> Specify document type for posting of depreciation</a:t>
            </a:r>
            <a:endParaRPr lang="en-US" dirty="0"/>
          </a:p>
        </p:txBody>
      </p:sp>
    </p:spTree>
    <p:extLst>
      <p:ext uri="{BB962C8B-B14F-4D97-AF65-F5344CB8AC3E}">
        <p14:creationId xmlns:p14="http://schemas.microsoft.com/office/powerpoint/2010/main" val="3887968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a:extLst>
              <a:ext uri="{FF2B5EF4-FFF2-40B4-BE49-F238E27FC236}">
                <a16:creationId xmlns:a16="http://schemas.microsoft.com/office/drawing/2014/main" xmlns="" id="{C4F6AF5F-F8AA-460A-A55E-07589C18E369}"/>
              </a:ext>
            </a:extLst>
          </p:cNvPr>
          <p:cNvSpPr>
            <a:spLocks noGrp="1" noChangeArrowheads="1"/>
          </p:cNvSpPr>
          <p:nvPr>
            <p:ph type="title"/>
          </p:nvPr>
        </p:nvSpPr>
        <p:spPr/>
        <p:txBody>
          <a:bodyPr/>
          <a:lstStyle/>
          <a:p>
            <a:pPr>
              <a:defRPr/>
            </a:pPr>
            <a:r>
              <a:rPr lang="en-US" altLang="en-US" dirty="0"/>
              <a:t>Specify intervals and posting </a:t>
            </a:r>
            <a:r>
              <a:rPr lang="en-US" altLang="en-US" dirty="0" smtClean="0"/>
              <a:t>rules</a:t>
            </a:r>
            <a:endParaRPr lang="en-US" altLang="en-US" dirty="0"/>
          </a:p>
        </p:txBody>
      </p:sp>
      <p:pic>
        <p:nvPicPr>
          <p:cNvPr id="133124" name="Picture 4">
            <a:extLst>
              <a:ext uri="{FF2B5EF4-FFF2-40B4-BE49-F238E27FC236}">
                <a16:creationId xmlns:a16="http://schemas.microsoft.com/office/drawing/2014/main" xmlns="" id="{30FC2F51-27B7-427F-A6A9-8087EDBE3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2057400"/>
            <a:ext cx="4962525"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Text Box 5">
            <a:extLst>
              <a:ext uri="{FF2B5EF4-FFF2-40B4-BE49-F238E27FC236}">
                <a16:creationId xmlns:a16="http://schemas.microsoft.com/office/drawing/2014/main" xmlns="" id="{3206F28C-A1B7-461E-B1B5-39E5970CB2BB}"/>
              </a:ext>
            </a:extLst>
          </p:cNvPr>
          <p:cNvSpPr txBox="1">
            <a:spLocks noChangeArrowheads="1"/>
          </p:cNvSpPr>
          <p:nvPr/>
        </p:nvSpPr>
        <p:spPr bwMode="auto">
          <a:xfrm>
            <a:off x="1379141" y="6084004"/>
            <a:ext cx="9181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dirty="0">
                <a:solidFill>
                  <a:srgbClr val="FC1828"/>
                </a:solidFill>
                <a:latin typeface="+mj-lt"/>
              </a:rPr>
              <a:t>Depreciation and Interest postings will be done based on the period settings. </a:t>
            </a:r>
            <a:endParaRPr lang="en-US" altLang="en-US" sz="1800" b="0" dirty="0">
              <a:solidFill>
                <a:srgbClr val="FC1828"/>
              </a:solidFill>
              <a:latin typeface="+mj-lt"/>
            </a:endParaRPr>
          </a:p>
        </p:txBody>
      </p:sp>
      <p:sp>
        <p:nvSpPr>
          <p:cNvPr id="133126" name="Oval 6">
            <a:extLst>
              <a:ext uri="{FF2B5EF4-FFF2-40B4-BE49-F238E27FC236}">
                <a16:creationId xmlns:a16="http://schemas.microsoft.com/office/drawing/2014/main" xmlns="" id="{48E76D51-0DBC-4695-8651-122E3535F063}"/>
              </a:ext>
            </a:extLst>
          </p:cNvPr>
          <p:cNvSpPr>
            <a:spLocks noChangeArrowheads="1"/>
          </p:cNvSpPr>
          <p:nvPr/>
        </p:nvSpPr>
        <p:spPr bwMode="auto">
          <a:xfrm>
            <a:off x="3657600" y="2895600"/>
            <a:ext cx="1143000" cy="2286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3127" name="Rectangle 7">
            <a:extLst>
              <a:ext uri="{FF2B5EF4-FFF2-40B4-BE49-F238E27FC236}">
                <a16:creationId xmlns:a16="http://schemas.microsoft.com/office/drawing/2014/main" xmlns="" id="{FAB481CE-A849-47EA-ABFB-43EE546A90A4}"/>
              </a:ext>
            </a:extLst>
          </p:cNvPr>
          <p:cNvSpPr>
            <a:spLocks noChangeArrowheads="1"/>
          </p:cNvSpPr>
          <p:nvPr/>
        </p:nvSpPr>
        <p:spPr bwMode="auto">
          <a:xfrm>
            <a:off x="4648200" y="2057400"/>
            <a:ext cx="457200" cy="533400"/>
          </a:xfrm>
          <a:prstGeom prst="rect">
            <a:avLst/>
          </a:prstGeom>
          <a:noFill/>
          <a:ln w="38100" algn="ctr">
            <a:solidFill>
              <a:srgbClr val="F65C1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2" name="Rectangle 1"/>
          <p:cNvSpPr/>
          <p:nvPr/>
        </p:nvSpPr>
        <p:spPr>
          <a:xfrm>
            <a:off x="263351" y="981075"/>
            <a:ext cx="11652423" cy="646331"/>
          </a:xfrm>
          <a:prstGeom prst="rect">
            <a:avLst/>
          </a:prstGeom>
        </p:spPr>
        <p:txBody>
          <a:bodyPr wrap="square">
            <a:spAutoFit/>
          </a:bodyPr>
          <a:lstStyle/>
          <a:p>
            <a:r>
              <a:rPr lang="en-CA" altLang="en-US" dirty="0" smtClean="0"/>
              <a:t>Menu </a:t>
            </a:r>
            <a:r>
              <a:rPr lang="en-CA" altLang="en-US" dirty="0"/>
              <a:t>Path: IMG </a:t>
            </a:r>
            <a:r>
              <a:rPr lang="en-CA" altLang="en-US" dirty="0">
                <a:sym typeface="Wingdings" panose="05000000000000000000" pitchFamily="2" charset="2"/>
              </a:rPr>
              <a:t></a:t>
            </a:r>
            <a:r>
              <a:rPr lang="en-CA" altLang="en-US" dirty="0"/>
              <a:t> Financial Accounting (New) </a:t>
            </a:r>
            <a:r>
              <a:rPr lang="en-CA" altLang="en-US" dirty="0">
                <a:sym typeface="Wingdings" panose="05000000000000000000" pitchFamily="2" charset="2"/>
              </a:rPr>
              <a:t></a:t>
            </a:r>
            <a:r>
              <a:rPr lang="en-CA" altLang="en-US" dirty="0"/>
              <a:t> Asset Accounting </a:t>
            </a:r>
            <a:r>
              <a:rPr lang="en-CA" altLang="en-US" dirty="0">
                <a:sym typeface="Wingdings" panose="05000000000000000000" pitchFamily="2" charset="2"/>
              </a:rPr>
              <a:t></a:t>
            </a:r>
            <a:r>
              <a:rPr lang="en-CA" altLang="en-US" dirty="0"/>
              <a:t> Integration with General ledger </a:t>
            </a:r>
            <a:r>
              <a:rPr lang="en-CA" altLang="en-US" dirty="0">
                <a:sym typeface="Wingdings" panose="05000000000000000000" pitchFamily="2" charset="2"/>
              </a:rPr>
              <a:t></a:t>
            </a:r>
            <a:r>
              <a:rPr lang="en-CA" altLang="en-US" dirty="0"/>
              <a:t> Specify Intervals and posting rules.</a:t>
            </a:r>
            <a:endParaRPr lang="en-US" dirty="0"/>
          </a:p>
        </p:txBody>
      </p:sp>
    </p:spTree>
    <p:extLst>
      <p:ext uri="{BB962C8B-B14F-4D97-AF65-F5344CB8AC3E}">
        <p14:creationId xmlns:p14="http://schemas.microsoft.com/office/powerpoint/2010/main" val="4132817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a:extLst>
              <a:ext uri="{FF2B5EF4-FFF2-40B4-BE49-F238E27FC236}">
                <a16:creationId xmlns:a16="http://schemas.microsoft.com/office/drawing/2014/main" xmlns="" id="{FA571795-D807-469B-9B01-4479A1CCD2BF}"/>
              </a:ext>
            </a:extLst>
          </p:cNvPr>
          <p:cNvSpPr>
            <a:spLocks noGrp="1" noChangeArrowheads="1"/>
          </p:cNvSpPr>
          <p:nvPr>
            <p:ph type="title"/>
          </p:nvPr>
        </p:nvSpPr>
        <p:spPr/>
        <p:txBody>
          <a:bodyPr/>
          <a:lstStyle/>
          <a:p>
            <a:pPr>
              <a:defRPr/>
            </a:pPr>
            <a:r>
              <a:rPr lang="en-US" altLang="en-US" dirty="0" smtClean="0"/>
              <a:t>Specify </a:t>
            </a:r>
            <a:r>
              <a:rPr lang="en-US" altLang="en-US" dirty="0"/>
              <a:t>rounding off Net book value and/or </a:t>
            </a:r>
            <a:r>
              <a:rPr lang="en-US" altLang="en-US" dirty="0" smtClean="0"/>
              <a:t>depreciation</a:t>
            </a:r>
            <a:endParaRPr lang="en-US" altLang="en-US" sz="1800" dirty="0"/>
          </a:p>
        </p:txBody>
      </p:sp>
      <p:pic>
        <p:nvPicPr>
          <p:cNvPr id="135172" name="Picture 4">
            <a:extLst>
              <a:ext uri="{FF2B5EF4-FFF2-40B4-BE49-F238E27FC236}">
                <a16:creationId xmlns:a16="http://schemas.microsoft.com/office/drawing/2014/main" xmlns="" id="{2E718D39-5B97-4E38-B391-9C042585A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912" y="1772816"/>
            <a:ext cx="410527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3" name="Picture 5">
            <a:extLst>
              <a:ext uri="{FF2B5EF4-FFF2-40B4-BE49-F238E27FC236}">
                <a16:creationId xmlns:a16="http://schemas.microsoft.com/office/drawing/2014/main" xmlns="" id="{433580F4-E0D4-4619-ADA9-10855CC64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4009" y="3926326"/>
            <a:ext cx="5038725" cy="2524125"/>
          </a:xfrm>
          <a:prstGeom prst="rect">
            <a:avLst/>
          </a:prstGeom>
          <a:noFill/>
          <a:ln w="9525">
            <a:solidFill>
              <a:srgbClr val="F65C1E"/>
            </a:solidFill>
            <a:miter lim="800000"/>
            <a:headEnd/>
            <a:tailEnd/>
          </a:ln>
          <a:extLst>
            <a:ext uri="{909E8E84-426E-40DD-AFC4-6F175D3DCCD1}">
              <a14:hiddenFill xmlns:a14="http://schemas.microsoft.com/office/drawing/2010/main">
                <a:solidFill>
                  <a:srgbClr val="FFFFFF"/>
                </a:solidFill>
              </a14:hiddenFill>
            </a:ext>
          </a:extLst>
        </p:spPr>
      </p:pic>
      <p:sp>
        <p:nvSpPr>
          <p:cNvPr id="135174" name="Oval 6">
            <a:extLst>
              <a:ext uri="{FF2B5EF4-FFF2-40B4-BE49-F238E27FC236}">
                <a16:creationId xmlns:a16="http://schemas.microsoft.com/office/drawing/2014/main" xmlns="" id="{E921497D-D02D-42D1-9154-52E99F8DFA57}"/>
              </a:ext>
            </a:extLst>
          </p:cNvPr>
          <p:cNvSpPr>
            <a:spLocks noChangeArrowheads="1"/>
          </p:cNvSpPr>
          <p:nvPr/>
        </p:nvSpPr>
        <p:spPr bwMode="auto">
          <a:xfrm>
            <a:off x="4951512" y="1790888"/>
            <a:ext cx="5334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5175" name="Rectangle 7">
            <a:extLst>
              <a:ext uri="{FF2B5EF4-FFF2-40B4-BE49-F238E27FC236}">
                <a16:creationId xmlns:a16="http://schemas.microsoft.com/office/drawing/2014/main" xmlns="" id="{3052F081-B24C-49CB-80ED-DCC6854555CB}"/>
              </a:ext>
            </a:extLst>
          </p:cNvPr>
          <p:cNvSpPr>
            <a:spLocks noChangeArrowheads="1"/>
          </p:cNvSpPr>
          <p:nvPr/>
        </p:nvSpPr>
        <p:spPr bwMode="auto">
          <a:xfrm>
            <a:off x="4113312" y="2248088"/>
            <a:ext cx="304800" cy="1524000"/>
          </a:xfrm>
          <a:prstGeom prst="rect">
            <a:avLst/>
          </a:prstGeom>
          <a:noFill/>
          <a:ln w="38100" algn="ctr">
            <a:solidFill>
              <a:srgbClr val="F65C1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5176" name="Oval 8">
            <a:extLst>
              <a:ext uri="{FF2B5EF4-FFF2-40B4-BE49-F238E27FC236}">
                <a16:creationId xmlns:a16="http://schemas.microsoft.com/office/drawing/2014/main" xmlns="" id="{03AC5598-2F19-4BD4-8D45-9D8E5129451F}"/>
              </a:ext>
            </a:extLst>
          </p:cNvPr>
          <p:cNvSpPr>
            <a:spLocks noChangeArrowheads="1"/>
          </p:cNvSpPr>
          <p:nvPr/>
        </p:nvSpPr>
        <p:spPr bwMode="auto">
          <a:xfrm>
            <a:off x="3503712" y="5524688"/>
            <a:ext cx="15240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2" name="Rectangle 1"/>
          <p:cNvSpPr/>
          <p:nvPr/>
        </p:nvSpPr>
        <p:spPr>
          <a:xfrm>
            <a:off x="263351" y="980728"/>
            <a:ext cx="11652423" cy="646331"/>
          </a:xfrm>
          <a:prstGeom prst="rect">
            <a:avLst/>
          </a:prstGeom>
        </p:spPr>
        <p:txBody>
          <a:bodyPr wrap="square">
            <a:spAutoFit/>
          </a:bodyPr>
          <a:lstStyle/>
          <a:p>
            <a:r>
              <a:rPr lang="en-CA" altLang="en-US" dirty="0"/>
              <a:t>Menu Path: IMG </a:t>
            </a:r>
            <a:r>
              <a:rPr lang="en-CA" altLang="en-US" dirty="0">
                <a:sym typeface="Wingdings" panose="05000000000000000000" pitchFamily="2" charset="2"/>
              </a:rPr>
              <a:t></a:t>
            </a:r>
            <a:r>
              <a:rPr lang="en-CA" altLang="en-US" dirty="0"/>
              <a:t> Financial Accounting (New) </a:t>
            </a:r>
            <a:r>
              <a:rPr lang="en-CA" altLang="en-US" dirty="0">
                <a:sym typeface="Wingdings" panose="05000000000000000000" pitchFamily="2" charset="2"/>
              </a:rPr>
              <a:t></a:t>
            </a:r>
            <a:r>
              <a:rPr lang="en-CA" altLang="en-US" dirty="0"/>
              <a:t> Asset Accounting&gt; Valuation </a:t>
            </a:r>
            <a:r>
              <a:rPr lang="en-CA" altLang="en-US" dirty="0">
                <a:sym typeface="Wingdings" panose="05000000000000000000" pitchFamily="2" charset="2"/>
              </a:rPr>
              <a:t></a:t>
            </a:r>
            <a:r>
              <a:rPr lang="en-CA" altLang="en-US" dirty="0"/>
              <a:t> Amount specification </a:t>
            </a:r>
            <a:r>
              <a:rPr lang="en-CA" altLang="en-US" dirty="0" err="1"/>
              <a:t>Co.code</a:t>
            </a:r>
            <a:r>
              <a:rPr lang="en-CA" altLang="en-US" dirty="0"/>
              <a:t>/ Depreciation Area </a:t>
            </a:r>
            <a:r>
              <a:rPr lang="en-CA" altLang="en-US" dirty="0">
                <a:sym typeface="Wingdings" panose="05000000000000000000" pitchFamily="2" charset="2"/>
              </a:rPr>
              <a:t></a:t>
            </a:r>
            <a:r>
              <a:rPr lang="en-CA" altLang="en-US" dirty="0"/>
              <a:t> Specify rounding of NBV and/or depreciation </a:t>
            </a:r>
            <a:endParaRPr lang="en-US" dirty="0"/>
          </a:p>
        </p:txBody>
      </p:sp>
    </p:spTree>
    <p:extLst>
      <p:ext uri="{BB962C8B-B14F-4D97-AF65-F5344CB8AC3E}">
        <p14:creationId xmlns:p14="http://schemas.microsoft.com/office/powerpoint/2010/main" val="2694835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a:extLst>
              <a:ext uri="{FF2B5EF4-FFF2-40B4-BE49-F238E27FC236}">
                <a16:creationId xmlns:a16="http://schemas.microsoft.com/office/drawing/2014/main" xmlns="" id="{FCD7812B-2386-4EB3-89A2-27FB0DFAF5FF}"/>
              </a:ext>
            </a:extLst>
          </p:cNvPr>
          <p:cNvSpPr>
            <a:spLocks noGrp="1" noChangeArrowheads="1"/>
          </p:cNvSpPr>
          <p:nvPr>
            <p:ph type="title"/>
          </p:nvPr>
        </p:nvSpPr>
        <p:spPr/>
        <p:txBody>
          <a:bodyPr/>
          <a:lstStyle/>
          <a:p>
            <a:pPr>
              <a:defRPr/>
            </a:pPr>
            <a:r>
              <a:rPr lang="en-US" altLang="en-US" dirty="0"/>
              <a:t>Define screen layout for Asset depreciation </a:t>
            </a:r>
            <a:r>
              <a:rPr lang="en-US" altLang="en-US" dirty="0"/>
              <a:t>areas</a:t>
            </a:r>
            <a:endParaRPr lang="en-US" altLang="en-US" dirty="0"/>
          </a:p>
        </p:txBody>
      </p:sp>
      <p:pic>
        <p:nvPicPr>
          <p:cNvPr id="120836" name="Picture 4">
            <a:extLst>
              <a:ext uri="{FF2B5EF4-FFF2-40B4-BE49-F238E27FC236}">
                <a16:creationId xmlns:a16="http://schemas.microsoft.com/office/drawing/2014/main" xmlns="" id="{13E5720F-47A6-42C4-8E2D-77D057590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616" y="1793875"/>
            <a:ext cx="6172200"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3915" y="981075"/>
            <a:ext cx="11671859" cy="646331"/>
          </a:xfrm>
          <a:prstGeom prst="rect">
            <a:avLst/>
          </a:prstGeom>
        </p:spPr>
        <p:txBody>
          <a:bodyPr wrap="square">
            <a:spAutoFit/>
          </a:bodyPr>
          <a:lstStyle/>
          <a:p>
            <a:r>
              <a:rPr lang="en-CA" altLang="en-US" dirty="0"/>
              <a:t>Menu Path: IMG&gt; Financial Accounting (New) &gt;Asset Accounting&gt; Master data &gt; </a:t>
            </a:r>
            <a:br>
              <a:rPr lang="en-CA" altLang="en-US" dirty="0"/>
            </a:br>
            <a:r>
              <a:rPr lang="en-CA" altLang="en-US" dirty="0"/>
              <a:t>Screen layout &gt; Define Screen layout for Depreciation Areas </a:t>
            </a:r>
            <a:endParaRPr lang="en-US" dirty="0"/>
          </a:p>
        </p:txBody>
      </p:sp>
    </p:spTree>
    <p:extLst>
      <p:ext uri="{BB962C8B-B14F-4D97-AF65-F5344CB8AC3E}">
        <p14:creationId xmlns:p14="http://schemas.microsoft.com/office/powerpoint/2010/main" val="393988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xmlns="" id="{C7C07D78-14B2-48C6-8EFD-77ED6C1D0A7E}"/>
              </a:ext>
            </a:extLst>
          </p:cNvPr>
          <p:cNvSpPr>
            <a:spLocks noChangeArrowheads="1"/>
          </p:cNvSpPr>
          <p:nvPr/>
        </p:nvSpPr>
        <p:spPr bwMode="auto">
          <a:xfrm>
            <a:off x="3190876" y="1844824"/>
            <a:ext cx="6145484" cy="3960440"/>
          </a:xfrm>
          <a:prstGeom prst="rect">
            <a:avLst/>
          </a:prstGeom>
          <a:solidFill>
            <a:srgbClr val="00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58084" name="Rectangle 4">
            <a:extLst>
              <a:ext uri="{FF2B5EF4-FFF2-40B4-BE49-F238E27FC236}">
                <a16:creationId xmlns:a16="http://schemas.microsoft.com/office/drawing/2014/main" xmlns="" id="{F2A9E7C1-527D-4541-93B0-2C3AF83311F8}"/>
              </a:ext>
            </a:extLst>
          </p:cNvPr>
          <p:cNvSpPr>
            <a:spLocks noGrp="1" noChangeArrowheads="1"/>
          </p:cNvSpPr>
          <p:nvPr>
            <p:ph type="title"/>
          </p:nvPr>
        </p:nvSpPr>
        <p:spPr/>
        <p:txBody>
          <a:bodyPr/>
          <a:lstStyle/>
          <a:p>
            <a:pPr>
              <a:defRPr/>
            </a:pPr>
            <a:r>
              <a:rPr lang="en-US" altLang="en-US" dirty="0"/>
              <a:t>Maintain depreciation </a:t>
            </a:r>
            <a:r>
              <a:rPr lang="en-US" altLang="en-US" dirty="0" smtClean="0"/>
              <a:t>key</a:t>
            </a:r>
            <a:endParaRPr lang="en-US" altLang="en-US" sz="1400" dirty="0"/>
          </a:p>
        </p:txBody>
      </p:sp>
      <p:pic>
        <p:nvPicPr>
          <p:cNvPr id="137221" name="Picture 5">
            <a:extLst>
              <a:ext uri="{FF2B5EF4-FFF2-40B4-BE49-F238E27FC236}">
                <a16:creationId xmlns:a16="http://schemas.microsoft.com/office/drawing/2014/main" xmlns="" id="{001D17C5-6583-42BD-BBDD-B1B1B58C9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1" y="2001044"/>
            <a:ext cx="5878513"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2" name="Oval 6">
            <a:extLst>
              <a:ext uri="{FF2B5EF4-FFF2-40B4-BE49-F238E27FC236}">
                <a16:creationId xmlns:a16="http://schemas.microsoft.com/office/drawing/2014/main" xmlns="" id="{219D2FDA-A0BA-410F-B8FB-23D9AE41ECF2}"/>
              </a:ext>
            </a:extLst>
          </p:cNvPr>
          <p:cNvSpPr>
            <a:spLocks noChangeArrowheads="1"/>
          </p:cNvSpPr>
          <p:nvPr/>
        </p:nvSpPr>
        <p:spPr bwMode="auto">
          <a:xfrm>
            <a:off x="3276600" y="2438400"/>
            <a:ext cx="3810000" cy="304800"/>
          </a:xfrm>
          <a:prstGeom prst="ellipse">
            <a:avLst/>
          </a:prstGeom>
          <a:noFill/>
          <a:ln w="28575" algn="ctr">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7223" name="Text Box 7">
            <a:extLst>
              <a:ext uri="{FF2B5EF4-FFF2-40B4-BE49-F238E27FC236}">
                <a16:creationId xmlns:a16="http://schemas.microsoft.com/office/drawing/2014/main" xmlns="" id="{529B70EB-C294-4A6B-B978-92B68134AAB8}"/>
              </a:ext>
            </a:extLst>
          </p:cNvPr>
          <p:cNvSpPr txBox="1">
            <a:spLocks noChangeArrowheads="1"/>
          </p:cNvSpPr>
          <p:nvPr/>
        </p:nvSpPr>
        <p:spPr bwMode="auto">
          <a:xfrm>
            <a:off x="1631504" y="3848100"/>
            <a:ext cx="16450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solidFill>
                  <a:schemeClr val="tx2"/>
                </a:solidFill>
                <a:latin typeface="+mj-lt"/>
              </a:rPr>
              <a:t>This is SAP standard key for AUC assets class</a:t>
            </a:r>
          </a:p>
        </p:txBody>
      </p:sp>
      <p:sp>
        <p:nvSpPr>
          <p:cNvPr id="137224" name="AutoShape 8">
            <a:extLst>
              <a:ext uri="{FF2B5EF4-FFF2-40B4-BE49-F238E27FC236}">
                <a16:creationId xmlns:a16="http://schemas.microsoft.com/office/drawing/2014/main" xmlns="" id="{7E9EA767-57A2-47E8-BD0F-251C8224DEB8}"/>
              </a:ext>
            </a:extLst>
          </p:cNvPr>
          <p:cNvSpPr>
            <a:spLocks noChangeArrowheads="1"/>
          </p:cNvSpPr>
          <p:nvPr/>
        </p:nvSpPr>
        <p:spPr bwMode="auto">
          <a:xfrm>
            <a:off x="2047875" y="2705100"/>
            <a:ext cx="1143000" cy="1143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25 h 21600"/>
              <a:gd name="T14" fmla="*/ 18254 w 21600"/>
              <a:gd name="T15" fmla="*/ 9233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25"/>
                </a:lnTo>
                <a:lnTo>
                  <a:pt x="12427" y="2925"/>
                </a:lnTo>
                <a:cubicBezTo>
                  <a:pt x="5564" y="2925"/>
                  <a:pt x="0" y="7059"/>
                  <a:pt x="0" y="12158"/>
                </a:cubicBezTo>
                <a:lnTo>
                  <a:pt x="0" y="21600"/>
                </a:lnTo>
                <a:lnTo>
                  <a:pt x="6448" y="21600"/>
                </a:lnTo>
                <a:lnTo>
                  <a:pt x="6448" y="12158"/>
                </a:lnTo>
                <a:cubicBezTo>
                  <a:pt x="6448" y="10543"/>
                  <a:pt x="9125" y="9233"/>
                  <a:pt x="12427" y="9233"/>
                </a:cubicBezTo>
                <a:lnTo>
                  <a:pt x="15150" y="9233"/>
                </a:lnTo>
                <a:lnTo>
                  <a:pt x="15150" y="12158"/>
                </a:lnTo>
                <a:lnTo>
                  <a:pt x="21600" y="6079"/>
                </a:lnTo>
                <a:close/>
              </a:path>
            </a:pathLst>
          </a:cu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52231" y="980728"/>
            <a:ext cx="11663543" cy="646331"/>
          </a:xfrm>
          <a:prstGeom prst="rect">
            <a:avLst/>
          </a:prstGeom>
        </p:spPr>
        <p:txBody>
          <a:bodyPr wrap="square">
            <a:spAutoFit/>
          </a:bodyPr>
          <a:lstStyle/>
          <a:p>
            <a:r>
              <a:rPr lang="en-US" altLang="en-US" dirty="0"/>
              <a:t>M</a:t>
            </a:r>
            <a:r>
              <a:rPr lang="en-CA" altLang="en-US" dirty="0" err="1"/>
              <a:t>enu</a:t>
            </a:r>
            <a:r>
              <a:rPr lang="en-CA" altLang="en-US" dirty="0"/>
              <a:t> Path: IMG </a:t>
            </a:r>
            <a:r>
              <a:rPr lang="en-CA" altLang="en-US" dirty="0">
                <a:sym typeface="Wingdings" panose="05000000000000000000" pitchFamily="2" charset="2"/>
              </a:rPr>
              <a:t></a:t>
            </a:r>
            <a:r>
              <a:rPr lang="en-CA" altLang="en-US" dirty="0"/>
              <a:t>Financial Accounting (New) </a:t>
            </a:r>
            <a:r>
              <a:rPr lang="en-CA" altLang="en-US" dirty="0">
                <a:sym typeface="Wingdings" panose="05000000000000000000" pitchFamily="2" charset="2"/>
              </a:rPr>
              <a:t></a:t>
            </a:r>
            <a:r>
              <a:rPr lang="en-CA" altLang="en-US" dirty="0"/>
              <a:t>Asset Accounting&gt; Depreciation </a:t>
            </a:r>
            <a:r>
              <a:rPr lang="en-CA" altLang="en-US" dirty="0">
                <a:sym typeface="Wingdings" panose="05000000000000000000" pitchFamily="2" charset="2"/>
              </a:rPr>
              <a:t></a:t>
            </a:r>
            <a:r>
              <a:rPr lang="en-CA" altLang="en-US" dirty="0"/>
              <a:t> Valuation Methods </a:t>
            </a:r>
            <a:r>
              <a:rPr lang="en-CA" altLang="en-US" dirty="0">
                <a:sym typeface="Wingdings" panose="05000000000000000000" pitchFamily="2" charset="2"/>
              </a:rPr>
              <a:t></a:t>
            </a:r>
            <a:r>
              <a:rPr lang="en-CA" altLang="en-US" dirty="0"/>
              <a:t>Depreciation key </a:t>
            </a:r>
            <a:r>
              <a:rPr lang="en-CA" altLang="en-US" dirty="0">
                <a:sym typeface="Wingdings" panose="05000000000000000000" pitchFamily="2" charset="2"/>
              </a:rPr>
              <a:t></a:t>
            </a:r>
            <a:r>
              <a:rPr lang="en-CA" altLang="en-US" dirty="0"/>
              <a:t>Maintain Depreciation key</a:t>
            </a:r>
            <a:r>
              <a:rPr lang="en-US" altLang="en-US" dirty="0"/>
              <a:t> </a:t>
            </a:r>
            <a:endParaRPr lang="en-US" dirty="0"/>
          </a:p>
        </p:txBody>
      </p:sp>
    </p:spTree>
    <p:extLst>
      <p:ext uri="{BB962C8B-B14F-4D97-AF65-F5344CB8AC3E}">
        <p14:creationId xmlns:p14="http://schemas.microsoft.com/office/powerpoint/2010/main" val="302538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xmlns="" id="{923B043C-2472-47F6-B21C-E05197836EC2}"/>
              </a:ext>
            </a:extLst>
          </p:cNvPr>
          <p:cNvSpPr>
            <a:spLocks noGrp="1" noChangeArrowheads="1"/>
          </p:cNvSpPr>
          <p:nvPr>
            <p:ph type="title"/>
          </p:nvPr>
        </p:nvSpPr>
        <p:spPr>
          <a:xfrm>
            <a:off x="227349" y="0"/>
            <a:ext cx="4212467" cy="720000"/>
          </a:xfrm>
        </p:spPr>
        <p:txBody>
          <a:bodyPr/>
          <a:lstStyle/>
          <a:p>
            <a:pPr>
              <a:defRPr/>
            </a:pPr>
            <a:r>
              <a:rPr lang="en-US" altLang="en-US" dirty="0"/>
              <a:t>Asset configuration </a:t>
            </a:r>
          </a:p>
        </p:txBody>
      </p:sp>
      <p:sp>
        <p:nvSpPr>
          <p:cNvPr id="2" name="Rectangle 1"/>
          <p:cNvSpPr/>
          <p:nvPr/>
        </p:nvSpPr>
        <p:spPr>
          <a:xfrm>
            <a:off x="263352" y="1268413"/>
            <a:ext cx="8304584" cy="4247317"/>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dirty="0"/>
              <a:t>Copy reference chart of depreciation/depreciation areas</a:t>
            </a:r>
          </a:p>
          <a:p>
            <a:pPr marL="285750" indent="-285750">
              <a:buClr>
                <a:schemeClr val="accent1"/>
              </a:buClr>
              <a:buFont typeface="Wingdings" panose="05000000000000000000" pitchFamily="2" charset="2"/>
              <a:buChar char="§"/>
            </a:pPr>
            <a:r>
              <a:rPr lang="en-US" dirty="0"/>
              <a:t>Assign Chart of depreciation to Company codes</a:t>
            </a:r>
          </a:p>
          <a:p>
            <a:pPr marL="285750" indent="-285750">
              <a:buClr>
                <a:schemeClr val="accent1"/>
              </a:buClr>
              <a:buFont typeface="Wingdings" panose="05000000000000000000" pitchFamily="2" charset="2"/>
              <a:buChar char="§"/>
            </a:pPr>
            <a:r>
              <a:rPr lang="en-US" dirty="0"/>
              <a:t>Specify Account determination</a:t>
            </a:r>
          </a:p>
          <a:p>
            <a:pPr marL="285750" indent="-285750">
              <a:buClr>
                <a:schemeClr val="accent1"/>
              </a:buClr>
              <a:buFont typeface="Wingdings" panose="05000000000000000000" pitchFamily="2" charset="2"/>
              <a:buChar char="§"/>
            </a:pPr>
            <a:r>
              <a:rPr lang="en-US" dirty="0"/>
              <a:t>Create screen layout rules</a:t>
            </a:r>
          </a:p>
          <a:p>
            <a:pPr marL="285750" indent="-285750">
              <a:buClr>
                <a:schemeClr val="accent1"/>
              </a:buClr>
              <a:buFont typeface="Wingdings" panose="05000000000000000000" pitchFamily="2" charset="2"/>
              <a:buChar char="§"/>
            </a:pPr>
            <a:r>
              <a:rPr lang="en-US" dirty="0"/>
              <a:t>Define Number range interval</a:t>
            </a:r>
          </a:p>
          <a:p>
            <a:pPr marL="285750" indent="-285750">
              <a:buClr>
                <a:schemeClr val="accent1"/>
              </a:buClr>
              <a:buFont typeface="Wingdings" panose="05000000000000000000" pitchFamily="2" charset="2"/>
              <a:buChar char="§"/>
            </a:pPr>
            <a:r>
              <a:rPr lang="en-US" dirty="0"/>
              <a:t>Define Asset Classes</a:t>
            </a:r>
          </a:p>
          <a:p>
            <a:pPr marL="285750" indent="-285750">
              <a:buClr>
                <a:schemeClr val="accent1"/>
              </a:buClr>
              <a:buFont typeface="Wingdings" panose="05000000000000000000" pitchFamily="2" charset="2"/>
              <a:buChar char="§"/>
            </a:pPr>
            <a:r>
              <a:rPr lang="en-US" dirty="0"/>
              <a:t>Determine depreciation areas in the Asset classes</a:t>
            </a:r>
          </a:p>
          <a:p>
            <a:pPr marL="285750" indent="-285750">
              <a:buClr>
                <a:schemeClr val="accent1"/>
              </a:buClr>
              <a:buFont typeface="Wingdings" panose="05000000000000000000" pitchFamily="2" charset="2"/>
              <a:buChar char="§"/>
            </a:pPr>
            <a:r>
              <a:rPr lang="en-US" dirty="0"/>
              <a:t>Assign of G/L Accounts</a:t>
            </a:r>
          </a:p>
          <a:p>
            <a:pPr marL="285750" indent="-285750">
              <a:buClr>
                <a:schemeClr val="accent1"/>
              </a:buClr>
              <a:buFont typeface="Wingdings" panose="05000000000000000000" pitchFamily="2" charset="2"/>
              <a:buChar char="§"/>
            </a:pPr>
            <a:r>
              <a:rPr lang="en-US" dirty="0"/>
              <a:t>Define document types</a:t>
            </a:r>
          </a:p>
          <a:p>
            <a:pPr marL="285750" indent="-285750">
              <a:buClr>
                <a:schemeClr val="accent1"/>
              </a:buClr>
              <a:buFont typeface="Wingdings" panose="05000000000000000000" pitchFamily="2" charset="2"/>
              <a:buChar char="§"/>
            </a:pPr>
            <a:r>
              <a:rPr lang="en-US" dirty="0"/>
              <a:t>Specify document type for posting of depreciation</a:t>
            </a:r>
          </a:p>
          <a:p>
            <a:pPr marL="285750" indent="-285750">
              <a:buClr>
                <a:schemeClr val="accent1"/>
              </a:buClr>
              <a:buFont typeface="Wingdings" panose="05000000000000000000" pitchFamily="2" charset="2"/>
              <a:buChar char="§"/>
            </a:pPr>
            <a:r>
              <a:rPr lang="en-US" dirty="0"/>
              <a:t>Specify Intervals and posting rules</a:t>
            </a:r>
          </a:p>
          <a:p>
            <a:pPr marL="285750" indent="-285750">
              <a:buClr>
                <a:schemeClr val="accent1"/>
              </a:buClr>
              <a:buFont typeface="Wingdings" panose="05000000000000000000" pitchFamily="2" charset="2"/>
              <a:buChar char="§"/>
            </a:pPr>
            <a:r>
              <a:rPr lang="en-US" dirty="0"/>
              <a:t>Specify rounding off Net book value and/or depreciation</a:t>
            </a:r>
          </a:p>
          <a:p>
            <a:pPr marL="285750" indent="-285750">
              <a:buClr>
                <a:schemeClr val="accent1"/>
              </a:buClr>
              <a:buFont typeface="Wingdings" panose="05000000000000000000" pitchFamily="2" charset="2"/>
              <a:buChar char="§"/>
            </a:pPr>
            <a:r>
              <a:rPr lang="en-US" dirty="0"/>
              <a:t>Define screen layout for Asset Depreciation areas</a:t>
            </a:r>
          </a:p>
          <a:p>
            <a:pPr marL="285750" indent="-285750">
              <a:buClr>
                <a:schemeClr val="accent1"/>
              </a:buClr>
              <a:buFont typeface="Wingdings" panose="05000000000000000000" pitchFamily="2" charset="2"/>
              <a:buChar char="§"/>
            </a:pPr>
            <a:r>
              <a:rPr lang="en-US" dirty="0"/>
              <a:t>Maintain Depreciation keys</a:t>
            </a:r>
          </a:p>
          <a:p>
            <a:pPr marL="285750" indent="-285750">
              <a:buClr>
                <a:schemeClr val="accent1"/>
              </a:buClr>
              <a:buFont typeface="Wingdings" panose="05000000000000000000" pitchFamily="2" charset="2"/>
              <a:buChar char="§"/>
            </a:pPr>
            <a:r>
              <a:rPr lang="en-US" dirty="0"/>
              <a:t>Assign Settlement profile to Company code</a:t>
            </a:r>
          </a:p>
        </p:txBody>
      </p:sp>
    </p:spTree>
    <p:extLst>
      <p:ext uri="{BB962C8B-B14F-4D97-AF65-F5344CB8AC3E}">
        <p14:creationId xmlns:p14="http://schemas.microsoft.com/office/powerpoint/2010/main" val="100059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a:extLst>
              <a:ext uri="{FF2B5EF4-FFF2-40B4-BE49-F238E27FC236}">
                <a16:creationId xmlns:a16="http://schemas.microsoft.com/office/drawing/2014/main" xmlns="" id="{3894C97C-3A4C-469C-A9AC-36E46C414D13}"/>
              </a:ext>
            </a:extLst>
          </p:cNvPr>
          <p:cNvSpPr>
            <a:spLocks noGrp="1" noChangeArrowheads="1"/>
          </p:cNvSpPr>
          <p:nvPr>
            <p:ph type="title"/>
          </p:nvPr>
        </p:nvSpPr>
        <p:spPr/>
        <p:txBody>
          <a:bodyPr/>
          <a:lstStyle/>
          <a:p>
            <a:pPr>
              <a:defRPr/>
            </a:pPr>
            <a:r>
              <a:rPr lang="en-US" altLang="en-US" dirty="0"/>
              <a:t>Assign settlement profile to Company </a:t>
            </a:r>
            <a:r>
              <a:rPr lang="en-US" altLang="en-US" dirty="0" smtClean="0"/>
              <a:t>code</a:t>
            </a:r>
            <a:endParaRPr lang="en-US" altLang="en-US" sz="2000" dirty="0"/>
          </a:p>
        </p:txBody>
      </p:sp>
      <p:pic>
        <p:nvPicPr>
          <p:cNvPr id="147460" name="Picture 4">
            <a:extLst>
              <a:ext uri="{FF2B5EF4-FFF2-40B4-BE49-F238E27FC236}">
                <a16:creationId xmlns:a16="http://schemas.microsoft.com/office/drawing/2014/main" xmlns="" id="{35BFB048-9140-42E5-A452-63513A4F6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1844824"/>
            <a:ext cx="46521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1" name="Oval 5">
            <a:extLst>
              <a:ext uri="{FF2B5EF4-FFF2-40B4-BE49-F238E27FC236}">
                <a16:creationId xmlns:a16="http://schemas.microsoft.com/office/drawing/2014/main" xmlns="" id="{6D354808-556B-4E81-AA91-ADD97899CA35}"/>
              </a:ext>
            </a:extLst>
          </p:cNvPr>
          <p:cNvSpPr>
            <a:spLocks noChangeArrowheads="1"/>
          </p:cNvSpPr>
          <p:nvPr/>
        </p:nvSpPr>
        <p:spPr bwMode="auto">
          <a:xfrm>
            <a:off x="3505200" y="3173753"/>
            <a:ext cx="46482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2" name="Rectangle 1"/>
          <p:cNvSpPr/>
          <p:nvPr/>
        </p:nvSpPr>
        <p:spPr>
          <a:xfrm>
            <a:off x="288031" y="981075"/>
            <a:ext cx="11627743" cy="646331"/>
          </a:xfrm>
          <a:prstGeom prst="rect">
            <a:avLst/>
          </a:prstGeom>
        </p:spPr>
        <p:txBody>
          <a:bodyPr wrap="square">
            <a:spAutoFit/>
          </a:bodyPr>
          <a:lstStyle/>
          <a:p>
            <a:r>
              <a:rPr lang="en-CA" altLang="en-US" dirty="0"/>
              <a:t>Menu Path: IMG&gt; Financial Accounting (New) &gt;Asset Accounting&gt; Capitalisation of assets under construction&gt;Define/Assign settlement profiles</a:t>
            </a:r>
            <a:endParaRPr lang="en-US" dirty="0"/>
          </a:p>
        </p:txBody>
      </p:sp>
    </p:spTree>
    <p:extLst>
      <p:ext uri="{BB962C8B-B14F-4D97-AF65-F5344CB8AC3E}">
        <p14:creationId xmlns:p14="http://schemas.microsoft.com/office/powerpoint/2010/main" val="2688983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a:extLst>
              <a:ext uri="{FF2B5EF4-FFF2-40B4-BE49-F238E27FC236}">
                <a16:creationId xmlns:a16="http://schemas.microsoft.com/office/drawing/2014/main" xmlns="" id="{C45C7DC5-DBE0-4829-981A-848644485EB2}"/>
              </a:ext>
            </a:extLst>
          </p:cNvPr>
          <p:cNvSpPr>
            <a:spLocks noGrp="1" noChangeArrowheads="1"/>
          </p:cNvSpPr>
          <p:nvPr>
            <p:ph type="title"/>
          </p:nvPr>
        </p:nvSpPr>
        <p:spPr/>
        <p:txBody>
          <a:bodyPr/>
          <a:lstStyle/>
          <a:p>
            <a:pPr>
              <a:defRPr/>
            </a:pPr>
            <a:r>
              <a:rPr lang="en-US" altLang="en-US" dirty="0"/>
              <a:t>Copy reference chart of depreciation/depreciation areas</a:t>
            </a:r>
          </a:p>
        </p:txBody>
      </p:sp>
      <p:pic>
        <p:nvPicPr>
          <p:cNvPr id="102404" name="Picture 4">
            <a:extLst>
              <a:ext uri="{FF2B5EF4-FFF2-40B4-BE49-F238E27FC236}">
                <a16:creationId xmlns:a16="http://schemas.microsoft.com/office/drawing/2014/main" xmlns="" id="{9918F85D-FAC5-4E44-8AE0-C76BFB25E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174" y="1556793"/>
            <a:ext cx="5164385" cy="2345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AutoShape 5">
            <a:extLst>
              <a:ext uri="{FF2B5EF4-FFF2-40B4-BE49-F238E27FC236}">
                <a16:creationId xmlns:a16="http://schemas.microsoft.com/office/drawing/2014/main" xmlns="" id="{9A0CA919-9ED1-4F0A-9E67-11A16875C5B9}"/>
              </a:ext>
            </a:extLst>
          </p:cNvPr>
          <p:cNvSpPr>
            <a:spLocks noChangeArrowheads="1"/>
          </p:cNvSpPr>
          <p:nvPr/>
        </p:nvSpPr>
        <p:spPr bwMode="auto">
          <a:xfrm>
            <a:off x="4583832" y="2780928"/>
            <a:ext cx="1368152" cy="108012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406" name="Picture 6">
            <a:extLst>
              <a:ext uri="{FF2B5EF4-FFF2-40B4-BE49-F238E27FC236}">
                <a16:creationId xmlns:a16="http://schemas.microsoft.com/office/drawing/2014/main" xmlns="" id="{94F9BBE1-4643-419C-9640-D99A5F33E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976" y="3960813"/>
            <a:ext cx="5205312"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7" name="AutoShape 7">
            <a:extLst>
              <a:ext uri="{FF2B5EF4-FFF2-40B4-BE49-F238E27FC236}">
                <a16:creationId xmlns:a16="http://schemas.microsoft.com/office/drawing/2014/main" xmlns="" id="{AEA924C3-0358-4CE5-A0BD-5F2E7E451539}"/>
              </a:ext>
            </a:extLst>
          </p:cNvPr>
          <p:cNvSpPr>
            <a:spLocks noChangeArrowheads="1"/>
          </p:cNvSpPr>
          <p:nvPr/>
        </p:nvSpPr>
        <p:spPr bwMode="auto">
          <a:xfrm rot="-2375983">
            <a:off x="2790825" y="4857750"/>
            <a:ext cx="331788" cy="1600200"/>
          </a:xfrm>
          <a:prstGeom prst="upArrow">
            <a:avLst>
              <a:gd name="adj1" fmla="val 50000"/>
              <a:gd name="adj2" fmla="val 120574"/>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02408" name="Text Box 8">
            <a:extLst>
              <a:ext uri="{FF2B5EF4-FFF2-40B4-BE49-F238E27FC236}">
                <a16:creationId xmlns:a16="http://schemas.microsoft.com/office/drawing/2014/main" xmlns="" id="{14B188AF-0F87-4584-B25A-C6B2FA9D8E07}"/>
              </a:ext>
            </a:extLst>
          </p:cNvPr>
          <p:cNvSpPr txBox="1">
            <a:spLocks noChangeArrowheads="1"/>
          </p:cNvSpPr>
          <p:nvPr/>
        </p:nvSpPr>
        <p:spPr bwMode="auto">
          <a:xfrm>
            <a:off x="1752600" y="4419601"/>
            <a:ext cx="1447800" cy="530225"/>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dirty="0">
                <a:latin typeface="+mj-lt"/>
              </a:rPr>
              <a:t>Could delete the dep. area</a:t>
            </a:r>
          </a:p>
        </p:txBody>
      </p:sp>
      <p:sp>
        <p:nvSpPr>
          <p:cNvPr id="102409" name="Line 9">
            <a:extLst>
              <a:ext uri="{FF2B5EF4-FFF2-40B4-BE49-F238E27FC236}">
                <a16:creationId xmlns:a16="http://schemas.microsoft.com/office/drawing/2014/main" xmlns="" id="{81C47FC2-62B8-40B1-A785-80D9182C5EED}"/>
              </a:ext>
            </a:extLst>
          </p:cNvPr>
          <p:cNvSpPr>
            <a:spLocks noChangeShapeType="1"/>
          </p:cNvSpPr>
          <p:nvPr/>
        </p:nvSpPr>
        <p:spPr bwMode="auto">
          <a:xfrm flipH="1">
            <a:off x="3048000" y="4343400"/>
            <a:ext cx="114300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0" name="Oval 10">
            <a:extLst>
              <a:ext uri="{FF2B5EF4-FFF2-40B4-BE49-F238E27FC236}">
                <a16:creationId xmlns:a16="http://schemas.microsoft.com/office/drawing/2014/main" xmlns="" id="{95B2302F-B2C5-4053-A163-D81611A37DD2}"/>
              </a:ext>
            </a:extLst>
          </p:cNvPr>
          <p:cNvSpPr>
            <a:spLocks noChangeArrowheads="1"/>
          </p:cNvSpPr>
          <p:nvPr/>
        </p:nvSpPr>
        <p:spPr bwMode="auto">
          <a:xfrm>
            <a:off x="5943600" y="2971800"/>
            <a:ext cx="2672680" cy="313184"/>
          </a:xfrm>
          <a:prstGeom prst="ellipse">
            <a:avLst/>
          </a:prstGeom>
          <a:noFill/>
          <a:ln w="28575" algn="ctr">
            <a:solidFill>
              <a:srgbClr val="FA1A4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86763" name="Rectangle 11">
            <a:extLst>
              <a:ext uri="{FF2B5EF4-FFF2-40B4-BE49-F238E27FC236}">
                <a16:creationId xmlns:a16="http://schemas.microsoft.com/office/drawing/2014/main" xmlns="" id="{CB05AD74-31E2-4B1F-87F7-66ED22B1B1EB}"/>
              </a:ext>
            </a:extLst>
          </p:cNvPr>
          <p:cNvSpPr>
            <a:spLocks noChangeArrowheads="1"/>
          </p:cNvSpPr>
          <p:nvPr/>
        </p:nvSpPr>
        <p:spPr bwMode="auto">
          <a:xfrm>
            <a:off x="335360" y="980728"/>
            <a:ext cx="11449272"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CA" altLang="en-US" b="1" dirty="0">
                <a:solidFill>
                  <a:schemeClr val="tx2"/>
                </a:solidFill>
              </a:rPr>
              <a:t>Menu Path: </a:t>
            </a:r>
            <a:r>
              <a:rPr lang="en-CA" altLang="en-US" dirty="0">
                <a:solidFill>
                  <a:schemeClr val="tx2"/>
                </a:solidFill>
              </a:rPr>
              <a:t>IMG</a:t>
            </a:r>
            <a:r>
              <a:rPr lang="en-CA" altLang="en-US" dirty="0">
                <a:solidFill>
                  <a:schemeClr val="tx2"/>
                </a:solidFill>
                <a:sym typeface="Wingdings" panose="05000000000000000000" pitchFamily="2" charset="2"/>
              </a:rPr>
              <a:t></a:t>
            </a:r>
            <a:r>
              <a:rPr lang="en-CA" altLang="en-US" dirty="0">
                <a:solidFill>
                  <a:schemeClr val="tx2"/>
                </a:solidFill>
              </a:rPr>
              <a:t> Financial Accounting (New) </a:t>
            </a:r>
            <a:r>
              <a:rPr lang="en-CA" altLang="en-US" dirty="0">
                <a:solidFill>
                  <a:schemeClr val="tx2"/>
                </a:solidFill>
                <a:sym typeface="Wingdings" panose="05000000000000000000" pitchFamily="2" charset="2"/>
              </a:rPr>
              <a:t></a:t>
            </a:r>
            <a:r>
              <a:rPr lang="en-CA" altLang="en-US" dirty="0">
                <a:solidFill>
                  <a:schemeClr val="tx2"/>
                </a:solidFill>
              </a:rPr>
              <a:t> Asset Accounting </a:t>
            </a:r>
            <a:r>
              <a:rPr lang="en-CA" altLang="en-US" dirty="0">
                <a:solidFill>
                  <a:schemeClr val="tx2"/>
                </a:solidFill>
                <a:sym typeface="Wingdings" panose="05000000000000000000" pitchFamily="2" charset="2"/>
              </a:rPr>
              <a:t></a:t>
            </a:r>
            <a:r>
              <a:rPr lang="en-CA" altLang="en-US" dirty="0">
                <a:solidFill>
                  <a:schemeClr val="tx2"/>
                </a:solidFill>
              </a:rPr>
              <a:t> organisational structures </a:t>
            </a:r>
            <a:r>
              <a:rPr lang="en-CA" altLang="en-US" dirty="0">
                <a:solidFill>
                  <a:schemeClr val="tx2"/>
                </a:solidFill>
                <a:sym typeface="Wingdings" panose="05000000000000000000" pitchFamily="2" charset="2"/>
              </a:rPr>
              <a:t></a:t>
            </a:r>
            <a:r>
              <a:rPr lang="en-CA" altLang="en-US" dirty="0">
                <a:solidFill>
                  <a:schemeClr val="tx2"/>
                </a:solidFill>
              </a:rPr>
              <a:t> Copy reference chart of depreciation / depreciation areas.</a:t>
            </a:r>
            <a:endParaRPr lang="en-GB" altLang="en-US" dirty="0">
              <a:solidFill>
                <a:schemeClr val="tx2"/>
              </a:solidFill>
            </a:endParaRPr>
          </a:p>
        </p:txBody>
      </p:sp>
    </p:spTree>
    <p:extLst>
      <p:ext uri="{BB962C8B-B14F-4D97-AF65-F5344CB8AC3E}">
        <p14:creationId xmlns:p14="http://schemas.microsoft.com/office/powerpoint/2010/main" val="361029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DB03C5AF-2BDB-465A-93B5-28E13B6DE5C6}"/>
              </a:ext>
            </a:extLst>
          </p:cNvPr>
          <p:cNvSpPr>
            <a:spLocks noChangeArrowheads="1"/>
          </p:cNvSpPr>
          <p:nvPr/>
        </p:nvSpPr>
        <p:spPr bwMode="auto">
          <a:xfrm>
            <a:off x="1415480" y="3810000"/>
            <a:ext cx="1403920" cy="1275184"/>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dirty="0">
                <a:solidFill>
                  <a:schemeClr val="tx2"/>
                </a:solidFill>
                <a:latin typeface="+mj-lt"/>
              </a:rPr>
              <a:t>Depreciation postings would be done in G/L Accounts</a:t>
            </a:r>
            <a:endParaRPr lang="en-US" altLang="en-US" sz="1400" b="0" dirty="0">
              <a:solidFill>
                <a:schemeClr val="tx2"/>
              </a:solidFill>
              <a:latin typeface="+mj-lt"/>
            </a:endParaRPr>
          </a:p>
        </p:txBody>
      </p:sp>
      <p:pic>
        <p:nvPicPr>
          <p:cNvPr id="104451" name="Picture 3">
            <a:extLst>
              <a:ext uri="{FF2B5EF4-FFF2-40B4-BE49-F238E27FC236}">
                <a16:creationId xmlns:a16="http://schemas.microsoft.com/office/drawing/2014/main" xmlns="" id="{D9768A33-CB06-4A6B-AD41-F657A3BF2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117600"/>
            <a:ext cx="6936432" cy="5335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AutoShape 4">
            <a:extLst>
              <a:ext uri="{FF2B5EF4-FFF2-40B4-BE49-F238E27FC236}">
                <a16:creationId xmlns:a16="http://schemas.microsoft.com/office/drawing/2014/main" xmlns="" id="{8E0F99E7-89E4-4DDF-83DE-84C819020FF7}"/>
              </a:ext>
            </a:extLst>
          </p:cNvPr>
          <p:cNvSpPr>
            <a:spLocks noChangeArrowheads="1"/>
          </p:cNvSpPr>
          <p:nvPr/>
        </p:nvSpPr>
        <p:spPr bwMode="auto">
          <a:xfrm>
            <a:off x="2133600" y="2438400"/>
            <a:ext cx="990600" cy="1371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4705 h 21600"/>
              <a:gd name="T14" fmla="*/ 20139 w 21600"/>
              <a:gd name="T15" fmla="*/ 7453 h 21600"/>
            </a:gdLst>
            <a:ahLst/>
            <a:cxnLst>
              <a:cxn ang="T8">
                <a:pos x="T0" y="T1"/>
              </a:cxn>
              <a:cxn ang="T9">
                <a:pos x="T2" y="T3"/>
              </a:cxn>
              <a:cxn ang="T10">
                <a:pos x="T4" y="T5"/>
              </a:cxn>
              <a:cxn ang="T11">
                <a:pos x="T6" y="T7"/>
              </a:cxn>
            </a:cxnLst>
            <a:rect l="T12" t="T13" r="T14" b="T15"/>
            <a:pathLst>
              <a:path w="21600" h="21600">
                <a:moveTo>
                  <a:pt x="21600" y="6079"/>
                </a:moveTo>
                <a:lnTo>
                  <a:pt x="15136" y="0"/>
                </a:lnTo>
                <a:lnTo>
                  <a:pt x="15136" y="4705"/>
                </a:lnTo>
                <a:lnTo>
                  <a:pt x="12427" y="4705"/>
                </a:lnTo>
                <a:cubicBezTo>
                  <a:pt x="5564" y="4705"/>
                  <a:pt x="0" y="8042"/>
                  <a:pt x="0" y="12158"/>
                </a:cubicBezTo>
                <a:lnTo>
                  <a:pt x="0" y="21600"/>
                </a:lnTo>
                <a:lnTo>
                  <a:pt x="2809" y="21600"/>
                </a:lnTo>
                <a:lnTo>
                  <a:pt x="2809" y="12158"/>
                </a:lnTo>
                <a:cubicBezTo>
                  <a:pt x="2809" y="9560"/>
                  <a:pt x="7115" y="7453"/>
                  <a:pt x="12427" y="7453"/>
                </a:cubicBezTo>
                <a:lnTo>
                  <a:pt x="15136" y="7453"/>
                </a:lnTo>
                <a:lnTo>
                  <a:pt x="15136" y="12158"/>
                </a:lnTo>
                <a:lnTo>
                  <a:pt x="21600" y="6079"/>
                </a:lnTo>
                <a:close/>
              </a:path>
            </a:pathLst>
          </a:cu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19" name="Rectangle 7">
            <a:extLst>
              <a:ext uri="{FF2B5EF4-FFF2-40B4-BE49-F238E27FC236}">
                <a16:creationId xmlns:a16="http://schemas.microsoft.com/office/drawing/2014/main" xmlns="" id="{4AED5BE1-7C4C-402F-886E-03E96CBC8517}"/>
              </a:ext>
            </a:extLst>
          </p:cNvPr>
          <p:cNvSpPr>
            <a:spLocks noGrp="1" noChangeArrowheads="1"/>
          </p:cNvSpPr>
          <p:nvPr>
            <p:ph type="title"/>
          </p:nvPr>
        </p:nvSpPr>
        <p:spPr/>
        <p:txBody>
          <a:bodyPr/>
          <a:lstStyle/>
          <a:p>
            <a:pPr>
              <a:defRPr/>
            </a:pPr>
            <a:r>
              <a:rPr lang="en-US" altLang="en-US" dirty="0"/>
              <a:t>Copy reference chart of depreciation/depreciation areas </a:t>
            </a:r>
            <a:r>
              <a:rPr lang="en-US" altLang="en-US" dirty="0"/>
              <a:t>Contd</a:t>
            </a:r>
            <a:r>
              <a:rPr lang="en-US" altLang="en-US" dirty="0"/>
              <a:t>..</a:t>
            </a:r>
          </a:p>
        </p:txBody>
      </p:sp>
    </p:spTree>
    <p:extLst>
      <p:ext uri="{BB962C8B-B14F-4D97-AF65-F5344CB8AC3E}">
        <p14:creationId xmlns:p14="http://schemas.microsoft.com/office/powerpoint/2010/main" val="328970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a:extLst>
              <a:ext uri="{FF2B5EF4-FFF2-40B4-BE49-F238E27FC236}">
                <a16:creationId xmlns:a16="http://schemas.microsoft.com/office/drawing/2014/main" xmlns="" id="{8C5C0F1F-67B3-4ADF-9CDA-E0A790FE947C}"/>
              </a:ext>
            </a:extLst>
          </p:cNvPr>
          <p:cNvSpPr>
            <a:spLocks noGrp="1" noChangeArrowheads="1"/>
          </p:cNvSpPr>
          <p:nvPr>
            <p:ph type="title"/>
          </p:nvPr>
        </p:nvSpPr>
        <p:spPr/>
        <p:txBody>
          <a:bodyPr/>
          <a:lstStyle/>
          <a:p>
            <a:pPr>
              <a:defRPr/>
            </a:pPr>
            <a:r>
              <a:rPr lang="en-US" altLang="en-US" dirty="0"/>
              <a:t>Assign Chart of depreciation to Company </a:t>
            </a:r>
            <a:r>
              <a:rPr lang="en-US" altLang="en-US" dirty="0"/>
              <a:t>codes</a:t>
            </a:r>
            <a:endParaRPr lang="en-US" altLang="en-US" dirty="0"/>
          </a:p>
        </p:txBody>
      </p:sp>
      <p:pic>
        <p:nvPicPr>
          <p:cNvPr id="106500" name="Picture 4">
            <a:extLst>
              <a:ext uri="{FF2B5EF4-FFF2-40B4-BE49-F238E27FC236}">
                <a16:creationId xmlns:a16="http://schemas.microsoft.com/office/drawing/2014/main" xmlns="" id="{CFE7BBB7-FD3F-45F2-979B-219EAD1D1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1700808"/>
            <a:ext cx="7097215" cy="249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AutoShape 5">
            <a:extLst>
              <a:ext uri="{FF2B5EF4-FFF2-40B4-BE49-F238E27FC236}">
                <a16:creationId xmlns:a16="http://schemas.microsoft.com/office/drawing/2014/main" xmlns="" id="{DDC86934-D134-4F44-AACD-48BF3E6F7D3E}"/>
              </a:ext>
            </a:extLst>
          </p:cNvPr>
          <p:cNvSpPr>
            <a:spLocks noChangeArrowheads="1"/>
          </p:cNvSpPr>
          <p:nvPr/>
        </p:nvSpPr>
        <p:spPr bwMode="auto">
          <a:xfrm rot="1756880">
            <a:off x="1924760" y="4560889"/>
            <a:ext cx="1981200" cy="244475"/>
          </a:xfrm>
          <a:prstGeom prst="rightArrow">
            <a:avLst>
              <a:gd name="adj1" fmla="val 50000"/>
              <a:gd name="adj2" fmla="val 202597"/>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06502" name="AutoShape 6">
            <a:extLst>
              <a:ext uri="{FF2B5EF4-FFF2-40B4-BE49-F238E27FC236}">
                <a16:creationId xmlns:a16="http://schemas.microsoft.com/office/drawing/2014/main" xmlns="" id="{9A57B1AB-9C74-4B8E-9C66-39DB1FFF7817}"/>
              </a:ext>
            </a:extLst>
          </p:cNvPr>
          <p:cNvSpPr>
            <a:spLocks noChangeArrowheads="1"/>
          </p:cNvSpPr>
          <p:nvPr/>
        </p:nvSpPr>
        <p:spPr bwMode="auto">
          <a:xfrm>
            <a:off x="4367808" y="4191000"/>
            <a:ext cx="228600" cy="838200"/>
          </a:xfrm>
          <a:prstGeom prst="downArrow">
            <a:avLst>
              <a:gd name="adj1" fmla="val 50000"/>
              <a:gd name="adj2" fmla="val 91667"/>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06503" name="AutoShape 7">
            <a:extLst>
              <a:ext uri="{FF2B5EF4-FFF2-40B4-BE49-F238E27FC236}">
                <a16:creationId xmlns:a16="http://schemas.microsoft.com/office/drawing/2014/main" xmlns="" id="{DB7A1A1F-FD43-402F-871B-523668F9878C}"/>
              </a:ext>
            </a:extLst>
          </p:cNvPr>
          <p:cNvSpPr>
            <a:spLocks noChangeArrowheads="1"/>
          </p:cNvSpPr>
          <p:nvPr/>
        </p:nvSpPr>
        <p:spPr bwMode="auto">
          <a:xfrm>
            <a:off x="3359696" y="5013176"/>
            <a:ext cx="2532112" cy="924272"/>
          </a:xfrm>
          <a:prstGeom prst="irregularSeal2">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dirty="0">
                <a:latin typeface="+mj-lt"/>
              </a:rPr>
              <a:t>Assigned</a:t>
            </a:r>
            <a:endParaRPr lang="en-US" altLang="en-US" sz="1400" dirty="0">
              <a:latin typeface="+mj-lt"/>
            </a:endParaRPr>
          </a:p>
        </p:txBody>
      </p:sp>
      <p:sp>
        <p:nvSpPr>
          <p:cNvPr id="2" name="Rectangle 1"/>
          <p:cNvSpPr/>
          <p:nvPr/>
        </p:nvSpPr>
        <p:spPr>
          <a:xfrm>
            <a:off x="335359" y="1007985"/>
            <a:ext cx="11580415" cy="646331"/>
          </a:xfrm>
          <a:prstGeom prst="rect">
            <a:avLst/>
          </a:prstGeom>
        </p:spPr>
        <p:txBody>
          <a:bodyPr wrap="square">
            <a:spAutoFit/>
          </a:bodyPr>
          <a:lstStyle/>
          <a:p>
            <a:r>
              <a:rPr lang="en-CA" altLang="en-US" dirty="0"/>
              <a:t>Menu Path: IMG</a:t>
            </a:r>
            <a:r>
              <a:rPr lang="en-CA" altLang="en-US" dirty="0">
                <a:sym typeface="Wingdings" panose="05000000000000000000" pitchFamily="2" charset="2"/>
              </a:rPr>
              <a:t></a:t>
            </a:r>
            <a:r>
              <a:rPr lang="en-CA" altLang="en-US" dirty="0"/>
              <a:t> Financial Accounting (New) </a:t>
            </a:r>
            <a:r>
              <a:rPr lang="en-CA" altLang="en-US" dirty="0">
                <a:sym typeface="Wingdings" panose="05000000000000000000" pitchFamily="2" charset="2"/>
              </a:rPr>
              <a:t></a:t>
            </a:r>
            <a:r>
              <a:rPr lang="en-CA" altLang="en-US" dirty="0"/>
              <a:t> Asset Accounting </a:t>
            </a:r>
            <a:r>
              <a:rPr lang="en-CA" altLang="en-US" dirty="0">
                <a:sym typeface="Wingdings" panose="05000000000000000000" pitchFamily="2" charset="2"/>
              </a:rPr>
              <a:t></a:t>
            </a:r>
            <a:r>
              <a:rPr lang="en-CA" altLang="en-US" dirty="0"/>
              <a:t> organisational structures </a:t>
            </a:r>
            <a:r>
              <a:rPr lang="en-CA" altLang="en-US" dirty="0">
                <a:sym typeface="Wingdings" panose="05000000000000000000" pitchFamily="2" charset="2"/>
              </a:rPr>
              <a:t></a:t>
            </a:r>
            <a:r>
              <a:rPr lang="en-CA" altLang="en-US" dirty="0"/>
              <a:t> Assign Chart of depreciation to company code.</a:t>
            </a:r>
            <a:endParaRPr lang="en-US" dirty="0"/>
          </a:p>
        </p:txBody>
      </p:sp>
    </p:spTree>
    <p:extLst>
      <p:ext uri="{BB962C8B-B14F-4D97-AF65-F5344CB8AC3E}">
        <p14:creationId xmlns:p14="http://schemas.microsoft.com/office/powerpoint/2010/main" val="160724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xmlns="" id="{C3442581-341C-414F-BF73-A58D6A116E26}"/>
              </a:ext>
            </a:extLst>
          </p:cNvPr>
          <p:cNvSpPr>
            <a:spLocks noChangeArrowheads="1"/>
          </p:cNvSpPr>
          <p:nvPr/>
        </p:nvSpPr>
        <p:spPr bwMode="auto">
          <a:xfrm>
            <a:off x="3810000" y="2060848"/>
            <a:ext cx="4648200" cy="243840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29412" name="Rectangle 4">
            <a:extLst>
              <a:ext uri="{FF2B5EF4-FFF2-40B4-BE49-F238E27FC236}">
                <a16:creationId xmlns:a16="http://schemas.microsoft.com/office/drawing/2014/main" xmlns="" id="{BAB1D156-1810-406A-A7C5-3EC79C35A0AC}"/>
              </a:ext>
            </a:extLst>
          </p:cNvPr>
          <p:cNvSpPr>
            <a:spLocks noGrp="1" noChangeArrowheads="1"/>
          </p:cNvSpPr>
          <p:nvPr>
            <p:ph type="title"/>
          </p:nvPr>
        </p:nvSpPr>
        <p:spPr/>
        <p:txBody>
          <a:bodyPr/>
          <a:lstStyle/>
          <a:p>
            <a:pPr>
              <a:defRPr/>
            </a:pPr>
            <a:r>
              <a:rPr lang="en-US" altLang="en-US" dirty="0"/>
              <a:t>Specify Account </a:t>
            </a:r>
            <a:r>
              <a:rPr lang="en-US" altLang="en-US" dirty="0" smtClean="0"/>
              <a:t>determination</a:t>
            </a:r>
            <a:endParaRPr lang="en-US" altLang="en-US" dirty="0"/>
          </a:p>
        </p:txBody>
      </p:sp>
      <p:pic>
        <p:nvPicPr>
          <p:cNvPr id="108549" name="Picture 5">
            <a:extLst>
              <a:ext uri="{FF2B5EF4-FFF2-40B4-BE49-F238E27FC236}">
                <a16:creationId xmlns:a16="http://schemas.microsoft.com/office/drawing/2014/main" xmlns="" id="{58A52CED-FA18-479E-A2A5-042B0955F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814" y="2098948"/>
            <a:ext cx="45243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Text Box 6">
            <a:extLst>
              <a:ext uri="{FF2B5EF4-FFF2-40B4-BE49-F238E27FC236}">
                <a16:creationId xmlns:a16="http://schemas.microsoft.com/office/drawing/2014/main" xmlns="" id="{56E70BE9-FCDD-46FD-ADBC-9206D6D3E61D}"/>
              </a:ext>
            </a:extLst>
          </p:cNvPr>
          <p:cNvSpPr txBox="1">
            <a:spLocks noChangeArrowheads="1"/>
          </p:cNvSpPr>
          <p:nvPr/>
        </p:nvSpPr>
        <p:spPr bwMode="auto">
          <a:xfrm>
            <a:off x="4953000" y="2899049"/>
            <a:ext cx="137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dirty="0">
                <a:latin typeface="+mj-lt"/>
              </a:rPr>
              <a:t>Low value assets</a:t>
            </a:r>
          </a:p>
        </p:txBody>
      </p:sp>
      <p:sp>
        <p:nvSpPr>
          <p:cNvPr id="108551" name="Text Box 7">
            <a:extLst>
              <a:ext uri="{FF2B5EF4-FFF2-40B4-BE49-F238E27FC236}">
                <a16:creationId xmlns:a16="http://schemas.microsoft.com/office/drawing/2014/main" xmlns="" id="{496C0682-593F-45E2-8BC3-BC92D401CB4E}"/>
              </a:ext>
            </a:extLst>
          </p:cNvPr>
          <p:cNvSpPr txBox="1">
            <a:spLocks noChangeArrowheads="1"/>
          </p:cNvSpPr>
          <p:nvPr/>
        </p:nvSpPr>
        <p:spPr bwMode="auto">
          <a:xfrm>
            <a:off x="479376" y="4705980"/>
            <a:ext cx="105131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dirty="0">
                <a:solidFill>
                  <a:srgbClr val="FE162C"/>
                </a:solidFill>
                <a:latin typeface="+mj-lt"/>
              </a:rPr>
              <a:t>The</a:t>
            </a:r>
            <a:r>
              <a:rPr lang="en-CA" altLang="en-US" sz="1800" b="0" dirty="0">
                <a:solidFill>
                  <a:schemeClr val="tx2"/>
                </a:solidFill>
                <a:latin typeface="+mj-lt"/>
              </a:rPr>
              <a:t> </a:t>
            </a:r>
            <a:r>
              <a:rPr lang="en-CA" altLang="en-US" sz="1800" b="0" dirty="0">
                <a:solidFill>
                  <a:srgbClr val="FE162C"/>
                </a:solidFill>
                <a:latin typeface="+mj-lt"/>
              </a:rPr>
              <a:t>key</a:t>
            </a:r>
            <a:r>
              <a:rPr lang="en-CA" altLang="en-US" sz="1800" b="0" dirty="0">
                <a:solidFill>
                  <a:schemeClr val="tx2"/>
                </a:solidFill>
                <a:latin typeface="+mj-lt"/>
              </a:rPr>
              <a:t> </a:t>
            </a:r>
            <a:r>
              <a:rPr lang="en-CA" altLang="en-US" sz="1800" b="0" dirty="0">
                <a:solidFill>
                  <a:srgbClr val="FE162C"/>
                </a:solidFill>
                <a:latin typeface="+mj-lt"/>
              </a:rPr>
              <a:t>of an Account determination is stored in the Asset class. So that it plays a role to link Asset Master and the General ledger to be posted for an accounting</a:t>
            </a:r>
            <a:r>
              <a:rPr lang="en-CA" altLang="en-US" sz="1800" b="0" dirty="0">
                <a:solidFill>
                  <a:schemeClr val="tx2"/>
                </a:solidFill>
                <a:latin typeface="+mj-lt"/>
              </a:rPr>
              <a:t> </a:t>
            </a:r>
            <a:r>
              <a:rPr lang="en-CA" altLang="en-US" sz="1800" b="0" dirty="0">
                <a:solidFill>
                  <a:srgbClr val="FE162C"/>
                </a:solidFill>
                <a:latin typeface="+mj-lt"/>
              </a:rPr>
              <a:t>transaction</a:t>
            </a:r>
            <a:r>
              <a:rPr lang="en-CA" altLang="en-US" sz="1800" b="0" dirty="0">
                <a:solidFill>
                  <a:schemeClr val="tx2"/>
                </a:solidFill>
                <a:latin typeface="+mj-lt"/>
              </a:rPr>
              <a:t>.</a:t>
            </a:r>
            <a:r>
              <a:rPr lang="en-US" altLang="en-US" sz="1800" b="0" dirty="0">
                <a:solidFill>
                  <a:srgbClr val="FFC1C1"/>
                </a:solidFill>
                <a:latin typeface="+mj-lt"/>
              </a:rPr>
              <a:t> </a:t>
            </a:r>
            <a:endParaRPr lang="en-US" altLang="en-US" sz="1800" b="0" dirty="0">
              <a:solidFill>
                <a:schemeClr val="bg2"/>
              </a:solidFill>
              <a:latin typeface="+mj-lt"/>
            </a:endParaRPr>
          </a:p>
        </p:txBody>
      </p:sp>
      <p:sp>
        <p:nvSpPr>
          <p:cNvPr id="108552" name="AutoShape 8">
            <a:extLst>
              <a:ext uri="{FF2B5EF4-FFF2-40B4-BE49-F238E27FC236}">
                <a16:creationId xmlns:a16="http://schemas.microsoft.com/office/drawing/2014/main" xmlns="" id="{90B7409F-BE63-42C4-AE3D-0F8A8C6BEFFA}"/>
              </a:ext>
            </a:extLst>
          </p:cNvPr>
          <p:cNvSpPr>
            <a:spLocks noChangeArrowheads="1"/>
          </p:cNvSpPr>
          <p:nvPr/>
        </p:nvSpPr>
        <p:spPr bwMode="auto">
          <a:xfrm>
            <a:off x="2514600" y="2289448"/>
            <a:ext cx="1371600" cy="2133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3" name="Rectangle 9">
            <a:extLst>
              <a:ext uri="{FF2B5EF4-FFF2-40B4-BE49-F238E27FC236}">
                <a16:creationId xmlns:a16="http://schemas.microsoft.com/office/drawing/2014/main" xmlns="" id="{C1C8B04E-C93E-4BA8-8B7D-CEDFFE76F370}"/>
              </a:ext>
            </a:extLst>
          </p:cNvPr>
          <p:cNvSpPr>
            <a:spLocks noChangeArrowheads="1"/>
          </p:cNvSpPr>
          <p:nvPr/>
        </p:nvSpPr>
        <p:spPr bwMode="auto">
          <a:xfrm>
            <a:off x="3962400" y="2060848"/>
            <a:ext cx="533400" cy="2438400"/>
          </a:xfrm>
          <a:prstGeom prst="rect">
            <a:avLst/>
          </a:prstGeom>
          <a:noFill/>
          <a:ln w="28575" algn="ctr">
            <a:solidFill>
              <a:srgbClr val="E87D2C"/>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2" name="Rectangle 1"/>
          <p:cNvSpPr/>
          <p:nvPr/>
        </p:nvSpPr>
        <p:spPr>
          <a:xfrm>
            <a:off x="263351" y="993502"/>
            <a:ext cx="11652423" cy="646331"/>
          </a:xfrm>
          <a:prstGeom prst="rect">
            <a:avLst/>
          </a:prstGeom>
        </p:spPr>
        <p:txBody>
          <a:bodyPr wrap="square">
            <a:spAutoFit/>
          </a:bodyPr>
          <a:lstStyle/>
          <a:p>
            <a:r>
              <a:rPr lang="en-CA" altLang="en-US" dirty="0"/>
              <a:t>Menu Path: IMG</a:t>
            </a:r>
            <a:r>
              <a:rPr lang="en-CA" altLang="en-US" dirty="0">
                <a:sym typeface="Wingdings" panose="05000000000000000000" pitchFamily="2" charset="2"/>
              </a:rPr>
              <a:t></a:t>
            </a:r>
            <a:r>
              <a:rPr lang="en-CA" altLang="en-US" dirty="0"/>
              <a:t> Financial Accounting (New) </a:t>
            </a:r>
            <a:r>
              <a:rPr lang="en-CA" altLang="en-US" dirty="0">
                <a:sym typeface="Wingdings" panose="05000000000000000000" pitchFamily="2" charset="2"/>
              </a:rPr>
              <a:t></a:t>
            </a:r>
            <a:r>
              <a:rPr lang="en-CA" altLang="en-US" dirty="0"/>
              <a:t> Asset Accounting </a:t>
            </a:r>
            <a:r>
              <a:rPr lang="en-CA" altLang="en-US" dirty="0">
                <a:sym typeface="Wingdings" panose="05000000000000000000" pitchFamily="2" charset="2"/>
              </a:rPr>
              <a:t></a:t>
            </a:r>
            <a:r>
              <a:rPr lang="en-CA" altLang="en-US" dirty="0"/>
              <a:t> Organisational structure </a:t>
            </a:r>
            <a:r>
              <a:rPr lang="en-CA" altLang="en-US" dirty="0">
                <a:sym typeface="Wingdings" panose="05000000000000000000" pitchFamily="2" charset="2"/>
              </a:rPr>
              <a:t> </a:t>
            </a:r>
            <a:r>
              <a:rPr lang="en-CA" altLang="en-US" dirty="0"/>
              <a:t>Asset Classes </a:t>
            </a:r>
            <a:r>
              <a:rPr lang="en-CA" altLang="en-US" dirty="0">
                <a:sym typeface="Wingdings" panose="05000000000000000000" pitchFamily="2" charset="2"/>
              </a:rPr>
              <a:t></a:t>
            </a:r>
            <a:r>
              <a:rPr lang="en-CA" altLang="en-US" dirty="0"/>
              <a:t> Specify Account Determination</a:t>
            </a:r>
            <a:endParaRPr lang="en-US" dirty="0"/>
          </a:p>
        </p:txBody>
      </p:sp>
    </p:spTree>
    <p:extLst>
      <p:ext uri="{BB962C8B-B14F-4D97-AF65-F5344CB8AC3E}">
        <p14:creationId xmlns:p14="http://schemas.microsoft.com/office/powerpoint/2010/main" val="377795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xmlns="" id="{17DCBF64-10BF-4425-8C39-8C41FF368D6E}"/>
              </a:ext>
            </a:extLst>
          </p:cNvPr>
          <p:cNvSpPr>
            <a:spLocks noChangeArrowheads="1"/>
          </p:cNvSpPr>
          <p:nvPr/>
        </p:nvSpPr>
        <p:spPr bwMode="auto">
          <a:xfrm>
            <a:off x="4583832" y="1772816"/>
            <a:ext cx="3096344" cy="3096344"/>
          </a:xfrm>
          <a:prstGeom prst="rect">
            <a:avLst/>
          </a:prstGeom>
          <a:solidFill>
            <a:srgbClr val="00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31460" name="Rectangle 4">
            <a:extLst>
              <a:ext uri="{FF2B5EF4-FFF2-40B4-BE49-F238E27FC236}">
                <a16:creationId xmlns:a16="http://schemas.microsoft.com/office/drawing/2014/main" xmlns="" id="{7C5AF27B-F4B2-4824-8C51-920695565B5A}"/>
              </a:ext>
            </a:extLst>
          </p:cNvPr>
          <p:cNvSpPr>
            <a:spLocks noGrp="1" noChangeArrowheads="1"/>
          </p:cNvSpPr>
          <p:nvPr>
            <p:ph type="title"/>
          </p:nvPr>
        </p:nvSpPr>
        <p:spPr>
          <a:xfrm>
            <a:off x="227349" y="0"/>
            <a:ext cx="5148571" cy="720000"/>
          </a:xfrm>
        </p:spPr>
        <p:txBody>
          <a:bodyPr/>
          <a:lstStyle/>
          <a:p>
            <a:pPr>
              <a:defRPr/>
            </a:pPr>
            <a:r>
              <a:rPr lang="en-US" altLang="en-US" dirty="0"/>
              <a:t>Create screen layout </a:t>
            </a:r>
            <a:r>
              <a:rPr lang="en-US" altLang="en-US" dirty="0" smtClean="0"/>
              <a:t>rules</a:t>
            </a:r>
            <a:endParaRPr lang="en-US" altLang="en-US" dirty="0"/>
          </a:p>
        </p:txBody>
      </p:sp>
      <p:pic>
        <p:nvPicPr>
          <p:cNvPr id="110597" name="Picture 5">
            <a:extLst>
              <a:ext uri="{FF2B5EF4-FFF2-40B4-BE49-F238E27FC236}">
                <a16:creationId xmlns:a16="http://schemas.microsoft.com/office/drawing/2014/main" xmlns="" id="{FD592882-29D5-4532-8BED-C401A4034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856" y="1916832"/>
            <a:ext cx="26098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Text Box 6">
            <a:extLst>
              <a:ext uri="{FF2B5EF4-FFF2-40B4-BE49-F238E27FC236}">
                <a16:creationId xmlns:a16="http://schemas.microsoft.com/office/drawing/2014/main" xmlns="" id="{91175D44-D56E-4D09-B322-D7D628D3EC76}"/>
              </a:ext>
            </a:extLst>
          </p:cNvPr>
          <p:cNvSpPr txBox="1">
            <a:spLocks noChangeArrowheads="1"/>
          </p:cNvSpPr>
          <p:nvPr/>
        </p:nvSpPr>
        <p:spPr bwMode="auto">
          <a:xfrm>
            <a:off x="227013" y="5097958"/>
            <a:ext cx="116887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dirty="0">
                <a:solidFill>
                  <a:srgbClr val="FC1828"/>
                </a:solidFill>
                <a:latin typeface="+mj-lt"/>
              </a:rPr>
              <a:t>The Screen layout specifies the fields’ status in the Asset Master record. </a:t>
            </a:r>
            <a:r>
              <a:rPr lang="en-CA" altLang="en-US" sz="1800" b="0" dirty="0" err="1">
                <a:solidFill>
                  <a:srgbClr val="FC1828"/>
                </a:solidFill>
                <a:latin typeface="+mj-lt"/>
              </a:rPr>
              <a:t>i.e</a:t>
            </a:r>
            <a:r>
              <a:rPr lang="en-CA" altLang="en-US" sz="1800" b="0" dirty="0">
                <a:solidFill>
                  <a:srgbClr val="FC1828"/>
                </a:solidFill>
                <a:latin typeface="+mj-lt"/>
              </a:rPr>
              <a:t> they are required, optional or suppressed. These screen layout rules are assigned in asset classes so the Assets are created do follow the same rules for the Asset class.</a:t>
            </a:r>
            <a:r>
              <a:rPr lang="en-US" altLang="en-US" sz="1800" b="0" dirty="0">
                <a:latin typeface="+mj-lt"/>
              </a:rPr>
              <a:t> </a:t>
            </a:r>
          </a:p>
        </p:txBody>
      </p:sp>
      <p:sp>
        <p:nvSpPr>
          <p:cNvPr id="2" name="Rectangle 1"/>
          <p:cNvSpPr/>
          <p:nvPr/>
        </p:nvSpPr>
        <p:spPr>
          <a:xfrm>
            <a:off x="263351" y="980728"/>
            <a:ext cx="11652423" cy="646331"/>
          </a:xfrm>
          <a:prstGeom prst="rect">
            <a:avLst/>
          </a:prstGeom>
        </p:spPr>
        <p:txBody>
          <a:bodyPr wrap="square">
            <a:spAutoFit/>
          </a:bodyPr>
          <a:lstStyle/>
          <a:p>
            <a:r>
              <a:rPr lang="en-CA" altLang="en-US" dirty="0"/>
              <a:t>Menu Path: IMG</a:t>
            </a:r>
            <a:r>
              <a:rPr lang="en-CA" altLang="en-US" dirty="0">
                <a:sym typeface="Wingdings" panose="05000000000000000000" pitchFamily="2" charset="2"/>
              </a:rPr>
              <a:t> </a:t>
            </a:r>
            <a:r>
              <a:rPr lang="en-CA" altLang="en-US" dirty="0"/>
              <a:t>Financial Accounting (New) </a:t>
            </a:r>
            <a:r>
              <a:rPr lang="en-CA" altLang="en-US" dirty="0">
                <a:sym typeface="Wingdings" panose="05000000000000000000" pitchFamily="2" charset="2"/>
              </a:rPr>
              <a:t></a:t>
            </a:r>
            <a:r>
              <a:rPr lang="en-CA" altLang="en-US" dirty="0"/>
              <a:t> Asset Accounting </a:t>
            </a:r>
            <a:r>
              <a:rPr lang="en-CA" altLang="en-US" dirty="0">
                <a:sym typeface="Wingdings" panose="05000000000000000000" pitchFamily="2" charset="2"/>
              </a:rPr>
              <a:t></a:t>
            </a:r>
            <a:r>
              <a:rPr lang="en-CA" altLang="en-US" dirty="0"/>
              <a:t> Organisational structure </a:t>
            </a:r>
            <a:r>
              <a:rPr lang="en-CA" altLang="en-US" dirty="0">
                <a:sym typeface="Wingdings" panose="05000000000000000000" pitchFamily="2" charset="2"/>
              </a:rPr>
              <a:t></a:t>
            </a:r>
            <a:r>
              <a:rPr lang="en-CA" altLang="en-US" dirty="0"/>
              <a:t>Asset Classes </a:t>
            </a:r>
            <a:r>
              <a:rPr lang="en-CA" altLang="en-US" dirty="0">
                <a:sym typeface="Wingdings" panose="05000000000000000000" pitchFamily="2" charset="2"/>
              </a:rPr>
              <a:t></a:t>
            </a:r>
            <a:r>
              <a:rPr lang="en-CA" altLang="en-US" dirty="0"/>
              <a:t> Create screen Layout </a:t>
            </a:r>
            <a:r>
              <a:rPr lang="en-CA" altLang="en-US" dirty="0" smtClean="0"/>
              <a:t>rules</a:t>
            </a:r>
            <a:endParaRPr lang="en-US" dirty="0"/>
          </a:p>
        </p:txBody>
      </p:sp>
    </p:spTree>
    <p:extLst>
      <p:ext uri="{BB962C8B-B14F-4D97-AF65-F5344CB8AC3E}">
        <p14:creationId xmlns:p14="http://schemas.microsoft.com/office/powerpoint/2010/main" val="23621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xmlns="" id="{FC844E1B-D3A6-4392-A904-A00242512480}"/>
              </a:ext>
            </a:extLst>
          </p:cNvPr>
          <p:cNvSpPr>
            <a:spLocks noChangeArrowheads="1"/>
          </p:cNvSpPr>
          <p:nvPr/>
        </p:nvSpPr>
        <p:spPr bwMode="auto">
          <a:xfrm>
            <a:off x="2567608" y="1700808"/>
            <a:ext cx="7560840" cy="3384376"/>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33508" name="Rectangle 4">
            <a:extLst>
              <a:ext uri="{FF2B5EF4-FFF2-40B4-BE49-F238E27FC236}">
                <a16:creationId xmlns:a16="http://schemas.microsoft.com/office/drawing/2014/main" xmlns="" id="{0D6C59BA-2D36-4F3C-9FE2-6CC37DAF4665}"/>
              </a:ext>
            </a:extLst>
          </p:cNvPr>
          <p:cNvSpPr>
            <a:spLocks noGrp="1" noChangeArrowheads="1"/>
          </p:cNvSpPr>
          <p:nvPr>
            <p:ph type="title"/>
          </p:nvPr>
        </p:nvSpPr>
        <p:spPr/>
        <p:txBody>
          <a:bodyPr/>
          <a:lstStyle/>
          <a:p>
            <a:pPr>
              <a:defRPr/>
            </a:pPr>
            <a:r>
              <a:rPr lang="en-US" altLang="en-US" dirty="0"/>
              <a:t>Define Number range </a:t>
            </a:r>
            <a:r>
              <a:rPr lang="en-US" altLang="en-US" dirty="0" smtClean="0"/>
              <a:t>interval</a:t>
            </a:r>
            <a:endParaRPr lang="en-US" altLang="en-US" dirty="0"/>
          </a:p>
        </p:txBody>
      </p:sp>
      <p:pic>
        <p:nvPicPr>
          <p:cNvPr id="112645" name="Picture 5">
            <a:extLst>
              <a:ext uri="{FF2B5EF4-FFF2-40B4-BE49-F238E27FC236}">
                <a16:creationId xmlns:a16="http://schemas.microsoft.com/office/drawing/2014/main" xmlns="" id="{106500D4-B2EE-487D-BFDB-B31840B2C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665" y="1772816"/>
            <a:ext cx="6408712" cy="324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Text Box 6">
            <a:extLst>
              <a:ext uri="{FF2B5EF4-FFF2-40B4-BE49-F238E27FC236}">
                <a16:creationId xmlns:a16="http://schemas.microsoft.com/office/drawing/2014/main" xmlns="" id="{6A789C89-92FB-41D8-92A9-6AEAD1F1D7D7}"/>
              </a:ext>
            </a:extLst>
          </p:cNvPr>
          <p:cNvSpPr txBox="1">
            <a:spLocks noChangeArrowheads="1"/>
          </p:cNvSpPr>
          <p:nvPr/>
        </p:nvSpPr>
        <p:spPr bwMode="auto">
          <a:xfrm>
            <a:off x="4583832" y="2060848"/>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dirty="0">
                <a:solidFill>
                  <a:schemeClr val="tx2"/>
                </a:solidFill>
                <a:latin typeface="Comic Sans MS" panose="030F0702030302020204" pitchFamily="66" charset="0"/>
              </a:rPr>
              <a:t>9050</a:t>
            </a:r>
          </a:p>
        </p:txBody>
      </p:sp>
      <p:sp>
        <p:nvSpPr>
          <p:cNvPr id="112647" name="Text Box 7">
            <a:extLst>
              <a:ext uri="{FF2B5EF4-FFF2-40B4-BE49-F238E27FC236}">
                <a16:creationId xmlns:a16="http://schemas.microsoft.com/office/drawing/2014/main" xmlns="" id="{91944C0E-743B-4323-8931-B418601F80F7}"/>
              </a:ext>
            </a:extLst>
          </p:cNvPr>
          <p:cNvSpPr txBox="1">
            <a:spLocks noChangeArrowheads="1"/>
          </p:cNvSpPr>
          <p:nvPr/>
        </p:nvSpPr>
        <p:spPr bwMode="auto">
          <a:xfrm>
            <a:off x="335359" y="5307930"/>
            <a:ext cx="1158041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dirty="0">
                <a:solidFill>
                  <a:srgbClr val="FC1828"/>
                </a:solidFill>
                <a:latin typeface="+mj-lt"/>
              </a:rPr>
              <a:t>The number ranges for the assigned company code relevant for Assets created under that company code.</a:t>
            </a:r>
            <a:r>
              <a:rPr lang="en-US" altLang="en-US" sz="1800" b="0" dirty="0">
                <a:latin typeface="+mj-lt"/>
              </a:rPr>
              <a:t> </a:t>
            </a:r>
          </a:p>
        </p:txBody>
      </p:sp>
      <p:sp>
        <p:nvSpPr>
          <p:cNvPr id="2" name="Rectangle 1"/>
          <p:cNvSpPr/>
          <p:nvPr/>
        </p:nvSpPr>
        <p:spPr>
          <a:xfrm>
            <a:off x="263351" y="980728"/>
            <a:ext cx="11652423" cy="677108"/>
          </a:xfrm>
          <a:prstGeom prst="rect">
            <a:avLst/>
          </a:prstGeom>
        </p:spPr>
        <p:txBody>
          <a:bodyPr wrap="square">
            <a:spAutoFit/>
          </a:bodyPr>
          <a:lstStyle/>
          <a:p>
            <a:r>
              <a:rPr lang="en-CA" altLang="en-US" dirty="0">
                <a:latin typeface="+mj-lt"/>
              </a:rPr>
              <a:t>Menu Path: IMG</a:t>
            </a:r>
            <a:r>
              <a:rPr lang="en-CA" altLang="en-US" dirty="0">
                <a:latin typeface="+mj-lt"/>
                <a:sym typeface="Wingdings" panose="05000000000000000000" pitchFamily="2" charset="2"/>
              </a:rPr>
              <a:t></a:t>
            </a:r>
            <a:r>
              <a:rPr lang="en-CA" altLang="en-US" dirty="0">
                <a:latin typeface="+mj-lt"/>
              </a:rPr>
              <a:t> Financial Accounting (New) </a:t>
            </a:r>
            <a:r>
              <a:rPr lang="en-CA" altLang="en-US" dirty="0">
                <a:latin typeface="+mj-lt"/>
                <a:sym typeface="Wingdings" panose="05000000000000000000" pitchFamily="2" charset="2"/>
              </a:rPr>
              <a:t></a:t>
            </a:r>
            <a:r>
              <a:rPr lang="en-CA" altLang="en-US" dirty="0">
                <a:latin typeface="+mj-lt"/>
              </a:rPr>
              <a:t>Asset Accounting </a:t>
            </a:r>
            <a:r>
              <a:rPr lang="en-CA" altLang="en-US" dirty="0">
                <a:latin typeface="+mj-lt"/>
                <a:sym typeface="Wingdings" panose="05000000000000000000" pitchFamily="2" charset="2"/>
              </a:rPr>
              <a:t></a:t>
            </a:r>
            <a:r>
              <a:rPr lang="en-CA" altLang="en-US" dirty="0">
                <a:latin typeface="+mj-lt"/>
              </a:rPr>
              <a:t> Asset Classes </a:t>
            </a:r>
            <a:r>
              <a:rPr lang="en-CA" altLang="en-US" dirty="0">
                <a:latin typeface="+mj-lt"/>
                <a:sym typeface="Wingdings" panose="05000000000000000000" pitchFamily="2" charset="2"/>
              </a:rPr>
              <a:t></a:t>
            </a:r>
            <a:r>
              <a:rPr lang="en-CA" altLang="en-US" dirty="0">
                <a:latin typeface="+mj-lt"/>
              </a:rPr>
              <a:t> Define Number range Interval</a:t>
            </a:r>
            <a:r>
              <a:rPr lang="en-CA" altLang="en-US" sz="2000" dirty="0">
                <a:latin typeface="+mj-lt"/>
              </a:rPr>
              <a:t>.</a:t>
            </a:r>
            <a:endParaRPr lang="en-US" dirty="0">
              <a:latin typeface="+mj-lt"/>
            </a:endParaRPr>
          </a:p>
        </p:txBody>
      </p:sp>
    </p:spTree>
    <p:extLst>
      <p:ext uri="{BB962C8B-B14F-4D97-AF65-F5344CB8AC3E}">
        <p14:creationId xmlns:p14="http://schemas.microsoft.com/office/powerpoint/2010/main" val="61762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7741FE88-D3D5-4379-B3C7-DCA88586AC6E}"/>
              </a:ext>
            </a:extLst>
          </p:cNvPr>
          <p:cNvSpPr>
            <a:spLocks noChangeArrowheads="1"/>
          </p:cNvSpPr>
          <p:nvPr/>
        </p:nvSpPr>
        <p:spPr bwMode="auto">
          <a:xfrm>
            <a:off x="3071664" y="1556791"/>
            <a:ext cx="5976664" cy="4967833"/>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35556" name="Rectangle 4">
            <a:extLst>
              <a:ext uri="{FF2B5EF4-FFF2-40B4-BE49-F238E27FC236}">
                <a16:creationId xmlns:a16="http://schemas.microsoft.com/office/drawing/2014/main" xmlns="" id="{A3D376C6-8FB9-42C9-A54E-1D2679D8F455}"/>
              </a:ext>
            </a:extLst>
          </p:cNvPr>
          <p:cNvSpPr>
            <a:spLocks noGrp="1" noChangeArrowheads="1"/>
          </p:cNvSpPr>
          <p:nvPr>
            <p:ph type="title"/>
          </p:nvPr>
        </p:nvSpPr>
        <p:spPr/>
        <p:txBody>
          <a:bodyPr/>
          <a:lstStyle/>
          <a:p>
            <a:pPr>
              <a:defRPr/>
            </a:pPr>
            <a:r>
              <a:rPr lang="en-US" altLang="en-US" dirty="0"/>
              <a:t>Define Asset </a:t>
            </a:r>
            <a:r>
              <a:rPr lang="en-US" altLang="en-US" dirty="0" smtClean="0"/>
              <a:t>classes</a:t>
            </a:r>
            <a:endParaRPr lang="en-US" altLang="en-US" dirty="0"/>
          </a:p>
        </p:txBody>
      </p:sp>
      <p:pic>
        <p:nvPicPr>
          <p:cNvPr id="114693" name="Picture 5">
            <a:extLst>
              <a:ext uri="{FF2B5EF4-FFF2-40B4-BE49-F238E27FC236}">
                <a16:creationId xmlns:a16="http://schemas.microsoft.com/office/drawing/2014/main" xmlns="" id="{8C9414DC-9548-4617-B8B9-FD98E9130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733128"/>
            <a:ext cx="5329238"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5" name="Oval 7">
            <a:extLst>
              <a:ext uri="{FF2B5EF4-FFF2-40B4-BE49-F238E27FC236}">
                <a16:creationId xmlns:a16="http://schemas.microsoft.com/office/drawing/2014/main" xmlns="" id="{1492B128-F984-4E66-B7A4-5D2F8C45F8BA}"/>
              </a:ext>
            </a:extLst>
          </p:cNvPr>
          <p:cNvSpPr>
            <a:spLocks noChangeArrowheads="1"/>
          </p:cNvSpPr>
          <p:nvPr/>
        </p:nvSpPr>
        <p:spPr bwMode="auto">
          <a:xfrm>
            <a:off x="4343400" y="2876128"/>
            <a:ext cx="8382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6" name="Oval 8">
            <a:extLst>
              <a:ext uri="{FF2B5EF4-FFF2-40B4-BE49-F238E27FC236}">
                <a16:creationId xmlns:a16="http://schemas.microsoft.com/office/drawing/2014/main" xmlns="" id="{811EC371-5587-4B4F-8752-4F64203A4DEA}"/>
              </a:ext>
            </a:extLst>
          </p:cNvPr>
          <p:cNvSpPr>
            <a:spLocks noChangeArrowheads="1"/>
          </p:cNvSpPr>
          <p:nvPr/>
        </p:nvSpPr>
        <p:spPr bwMode="auto">
          <a:xfrm>
            <a:off x="4267200" y="3180928"/>
            <a:ext cx="914400" cy="2286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7" name="Oval 9">
            <a:extLst>
              <a:ext uri="{FF2B5EF4-FFF2-40B4-BE49-F238E27FC236}">
                <a16:creationId xmlns:a16="http://schemas.microsoft.com/office/drawing/2014/main" xmlns="" id="{D01577E4-0E32-4492-B124-C177155722B5}"/>
              </a:ext>
            </a:extLst>
          </p:cNvPr>
          <p:cNvSpPr>
            <a:spLocks noChangeArrowheads="1"/>
          </p:cNvSpPr>
          <p:nvPr/>
        </p:nvSpPr>
        <p:spPr bwMode="auto">
          <a:xfrm>
            <a:off x="4267200" y="3638128"/>
            <a:ext cx="9906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8" name="Oval 10">
            <a:extLst>
              <a:ext uri="{FF2B5EF4-FFF2-40B4-BE49-F238E27FC236}">
                <a16:creationId xmlns:a16="http://schemas.microsoft.com/office/drawing/2014/main" xmlns="" id="{366013BB-F361-4705-AC0E-5A272C7054C3}"/>
              </a:ext>
            </a:extLst>
          </p:cNvPr>
          <p:cNvSpPr>
            <a:spLocks noChangeArrowheads="1"/>
          </p:cNvSpPr>
          <p:nvPr/>
        </p:nvSpPr>
        <p:spPr bwMode="auto">
          <a:xfrm>
            <a:off x="3200400" y="5162128"/>
            <a:ext cx="16764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9" name="Oval 11">
            <a:extLst>
              <a:ext uri="{FF2B5EF4-FFF2-40B4-BE49-F238E27FC236}">
                <a16:creationId xmlns:a16="http://schemas.microsoft.com/office/drawing/2014/main" xmlns="" id="{4D78045D-0FA8-44D7-8DE8-0B1665A37436}"/>
              </a:ext>
            </a:extLst>
          </p:cNvPr>
          <p:cNvSpPr>
            <a:spLocks noChangeArrowheads="1"/>
          </p:cNvSpPr>
          <p:nvPr/>
        </p:nvSpPr>
        <p:spPr bwMode="auto">
          <a:xfrm>
            <a:off x="3276600" y="2190328"/>
            <a:ext cx="3657600" cy="3810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2" name="Rectangle 1"/>
          <p:cNvSpPr/>
          <p:nvPr/>
        </p:nvSpPr>
        <p:spPr>
          <a:xfrm>
            <a:off x="238167" y="964974"/>
            <a:ext cx="11677607" cy="646331"/>
          </a:xfrm>
          <a:prstGeom prst="rect">
            <a:avLst/>
          </a:prstGeom>
        </p:spPr>
        <p:txBody>
          <a:bodyPr wrap="square">
            <a:spAutoFit/>
          </a:bodyPr>
          <a:lstStyle/>
          <a:p>
            <a:r>
              <a:rPr lang="en-CA" altLang="en-US" dirty="0"/>
              <a:t>Menu Path: IMG&gt; Financial Accounting (New) &gt;Asset Accounting&gt; Asset Classes &gt; Define Asset Classes.</a:t>
            </a:r>
            <a:endParaRPr lang="en-US" dirty="0"/>
          </a:p>
        </p:txBody>
      </p:sp>
    </p:spTree>
    <p:extLst>
      <p:ext uri="{BB962C8B-B14F-4D97-AF65-F5344CB8AC3E}">
        <p14:creationId xmlns:p14="http://schemas.microsoft.com/office/powerpoint/2010/main" val="1476967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68B000-3A33-4640-915B-93802755DBED}"/>
</file>

<file path=customXml/itemProps2.xml><?xml version="1.0" encoding="utf-8"?>
<ds:datastoreItem xmlns:ds="http://schemas.openxmlformats.org/officeDocument/2006/customXml" ds:itemID="{FFE3F577-A3BA-4F02-85B6-432F952FF9A2}"/>
</file>

<file path=customXml/itemProps3.xml><?xml version="1.0" encoding="utf-8"?>
<ds:datastoreItem xmlns:ds="http://schemas.openxmlformats.org/officeDocument/2006/customXml" ds:itemID="{74D91811-47DB-4611-B4BA-BE73E0483024}"/>
</file>

<file path=docProps/app.xml><?xml version="1.0" encoding="utf-8"?>
<Properties xmlns="http://schemas.openxmlformats.org/officeDocument/2006/extended-properties" xmlns:vt="http://schemas.openxmlformats.org/officeDocument/2006/docPropsVTypes">
  <Template/>
  <TotalTime>1424</TotalTime>
  <Words>1531</Words>
  <Application>Microsoft Office PowerPoint</Application>
  <PresentationFormat>Widescreen</PresentationFormat>
  <Paragraphs>128</Paragraphs>
  <Slides>21</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Comic Sans MS</vt:lpstr>
      <vt:lpstr>Verdana</vt:lpstr>
      <vt:lpstr>Wingdings</vt:lpstr>
      <vt:lpstr>Capgemini Master</vt:lpstr>
      <vt:lpstr>think-cell Slide</vt:lpstr>
      <vt:lpstr>PowerPoint Presentation</vt:lpstr>
      <vt:lpstr>Asset configuration </vt:lpstr>
      <vt:lpstr>Copy reference chart of depreciation/depreciation areas</vt:lpstr>
      <vt:lpstr>Copy reference chart of depreciation/depreciation areas Contd..</vt:lpstr>
      <vt:lpstr>Assign Chart of depreciation to Company codes</vt:lpstr>
      <vt:lpstr>Specify Account determination</vt:lpstr>
      <vt:lpstr>Create screen layout rules</vt:lpstr>
      <vt:lpstr>Define Number range interval</vt:lpstr>
      <vt:lpstr>Define Asset classes</vt:lpstr>
      <vt:lpstr>PowerPoint Presentation</vt:lpstr>
      <vt:lpstr>PowerPoint Presentation</vt:lpstr>
      <vt:lpstr>Determine depreciation areas in the Asset class</vt:lpstr>
      <vt:lpstr>Assign G/L Accounts</vt:lpstr>
      <vt:lpstr>PowerPoint Presentation</vt:lpstr>
      <vt:lpstr>Specify document type for posting of depreciation</vt:lpstr>
      <vt:lpstr>Specify intervals and posting rules</vt:lpstr>
      <vt:lpstr>Specify rounding off Net book value and/or depreciation</vt:lpstr>
      <vt:lpstr>Define screen layout for Asset depreciation areas</vt:lpstr>
      <vt:lpstr>Maintain depreciation key</vt:lpstr>
      <vt:lpstr>Assign settlement profile to Company code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Sewlani, Sumit</cp:lastModifiedBy>
  <cp:revision>184</cp:revision>
  <dcterms:created xsi:type="dcterms:W3CDTF">2019-11-18T03:14:39Z</dcterms:created>
  <dcterms:modified xsi:type="dcterms:W3CDTF">2020-02-25T14:05:20Z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